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5" r:id="rId6"/>
    <p:sldMasterId id="2147483669" r:id="rId7"/>
    <p:sldMasterId id="2147483681" r:id="rId8"/>
    <p:sldMasterId id="2147483693" r:id="rId9"/>
    <p:sldMasterId id="2147483695" r:id="rId10"/>
  </p:sldMasterIdLst>
  <p:notesMasterIdLst>
    <p:notesMasterId r:id="rId33"/>
  </p:notesMasterIdLst>
  <p:sldIdLst>
    <p:sldId id="793" r:id="rId11"/>
    <p:sldId id="934" r:id="rId12"/>
    <p:sldId id="975" r:id="rId13"/>
    <p:sldId id="420" r:id="rId14"/>
    <p:sldId id="422" r:id="rId15"/>
    <p:sldId id="309" r:id="rId16"/>
    <p:sldId id="974" r:id="rId17"/>
    <p:sldId id="413" r:id="rId18"/>
    <p:sldId id="411" r:id="rId19"/>
    <p:sldId id="962" r:id="rId20"/>
    <p:sldId id="795" r:id="rId21"/>
    <p:sldId id="323" r:id="rId22"/>
    <p:sldId id="292" r:id="rId23"/>
    <p:sldId id="328" r:id="rId24"/>
    <p:sldId id="330" r:id="rId25"/>
    <p:sldId id="325" r:id="rId26"/>
    <p:sldId id="289" r:id="rId27"/>
    <p:sldId id="329" r:id="rId28"/>
    <p:sldId id="966" r:id="rId29"/>
    <p:sldId id="937" r:id="rId30"/>
    <p:sldId id="360" r:id="rId31"/>
    <p:sldId id="968" r:id="rId32"/>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98" autoAdjust="0"/>
    <p:restoredTop sz="78471" autoAdjust="0"/>
  </p:normalViewPr>
  <p:slideViewPr>
    <p:cSldViewPr snapToGrid="0">
      <p:cViewPr varScale="1">
        <p:scale>
          <a:sx n="85" d="100"/>
          <a:sy n="85" d="100"/>
        </p:scale>
        <p:origin x="1308" y="8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8689F2C9-50A9-4D44-AF20-3263CCFCAA04}"/>
    <pc:docChg chg="custSel addSld delSld modSld">
      <pc:chgData name="Julie Crossman" userId="d902ac89-ff56-4e5d-982f-3384b0284abe" providerId="ADAL" clId="{8689F2C9-50A9-4D44-AF20-3263CCFCAA04}" dt="2025-05-29T10:09:55.782" v="39" actId="6549"/>
      <pc:docMkLst>
        <pc:docMk/>
      </pc:docMkLst>
      <pc:sldChg chg="del">
        <pc:chgData name="Julie Crossman" userId="d902ac89-ff56-4e5d-982f-3384b0284abe" providerId="ADAL" clId="{8689F2C9-50A9-4D44-AF20-3263CCFCAA04}" dt="2025-05-29T07:52:10.815" v="6" actId="47"/>
        <pc:sldMkLst>
          <pc:docMk/>
          <pc:sldMk cId="1396471897" sldId="263"/>
        </pc:sldMkLst>
      </pc:sldChg>
      <pc:sldChg chg="del">
        <pc:chgData name="Julie Crossman" userId="d902ac89-ff56-4e5d-982f-3384b0284abe" providerId="ADAL" clId="{8689F2C9-50A9-4D44-AF20-3263CCFCAA04}" dt="2025-05-29T07:52:11.387" v="7" actId="47"/>
        <pc:sldMkLst>
          <pc:docMk/>
          <pc:sldMk cId="2572612740" sldId="264"/>
        </pc:sldMkLst>
      </pc:sldChg>
      <pc:sldChg chg="del">
        <pc:chgData name="Julie Crossman" userId="d902ac89-ff56-4e5d-982f-3384b0284abe" providerId="ADAL" clId="{8689F2C9-50A9-4D44-AF20-3263CCFCAA04}" dt="2025-05-29T07:52:12.429" v="8" actId="47"/>
        <pc:sldMkLst>
          <pc:docMk/>
          <pc:sldMk cId="218398414" sldId="266"/>
        </pc:sldMkLst>
      </pc:sldChg>
      <pc:sldChg chg="del">
        <pc:chgData name="Julie Crossman" userId="d902ac89-ff56-4e5d-982f-3384b0284abe" providerId="ADAL" clId="{8689F2C9-50A9-4D44-AF20-3263CCFCAA04}" dt="2025-05-29T07:52:13.198" v="9" actId="47"/>
        <pc:sldMkLst>
          <pc:docMk/>
          <pc:sldMk cId="3904237521" sldId="270"/>
        </pc:sldMkLst>
      </pc:sldChg>
      <pc:sldChg chg="modSp mod">
        <pc:chgData name="Julie Crossman" userId="d902ac89-ff56-4e5d-982f-3384b0284abe" providerId="ADAL" clId="{8689F2C9-50A9-4D44-AF20-3263CCFCAA04}" dt="2025-05-29T10:09:55.782" v="39" actId="6549"/>
        <pc:sldMkLst>
          <pc:docMk/>
          <pc:sldMk cId="3276350644" sldId="289"/>
        </pc:sldMkLst>
        <pc:spChg chg="mod">
          <ac:chgData name="Julie Crossman" userId="d902ac89-ff56-4e5d-982f-3384b0284abe" providerId="ADAL" clId="{8689F2C9-50A9-4D44-AF20-3263CCFCAA04}" dt="2025-05-29T10:09:55.782" v="39" actId="6549"/>
          <ac:spMkLst>
            <pc:docMk/>
            <pc:sldMk cId="3276350644" sldId="289"/>
            <ac:spMk id="3" creationId="{00000000-0000-0000-0000-000000000000}"/>
          </ac:spMkLst>
        </pc:spChg>
      </pc:sldChg>
      <pc:sldChg chg="del">
        <pc:chgData name="Julie Crossman" userId="d902ac89-ff56-4e5d-982f-3384b0284abe" providerId="ADAL" clId="{8689F2C9-50A9-4D44-AF20-3263CCFCAA04}" dt="2025-05-29T07:51:37.443" v="4" actId="47"/>
        <pc:sldMkLst>
          <pc:docMk/>
          <pc:sldMk cId="18667127" sldId="356"/>
        </pc:sldMkLst>
      </pc:sldChg>
      <pc:sldChg chg="del">
        <pc:chgData name="Julie Crossman" userId="d902ac89-ff56-4e5d-982f-3384b0284abe" providerId="ADAL" clId="{8689F2C9-50A9-4D44-AF20-3263CCFCAA04}" dt="2025-05-29T07:51:35.921" v="3" actId="47"/>
        <pc:sldMkLst>
          <pc:docMk/>
          <pc:sldMk cId="1473836432" sldId="359"/>
        </pc:sldMkLst>
      </pc:sldChg>
      <pc:sldChg chg="modSp mod">
        <pc:chgData name="Julie Crossman" userId="d902ac89-ff56-4e5d-982f-3384b0284abe" providerId="ADAL" clId="{8689F2C9-50A9-4D44-AF20-3263CCFCAA04}" dt="2025-05-29T07:52:55.193" v="24" actId="20577"/>
        <pc:sldMkLst>
          <pc:docMk/>
          <pc:sldMk cId="1472490444" sldId="793"/>
        </pc:sldMkLst>
        <pc:spChg chg="mod">
          <ac:chgData name="Julie Crossman" userId="d902ac89-ff56-4e5d-982f-3384b0284abe" providerId="ADAL" clId="{8689F2C9-50A9-4D44-AF20-3263CCFCAA04}" dt="2025-05-29T07:52:55.193" v="24" actId="20577"/>
          <ac:spMkLst>
            <pc:docMk/>
            <pc:sldMk cId="1472490444" sldId="793"/>
            <ac:spMk id="2" creationId="{A6E9004F-BFD6-4ADC-A0B5-89A9E2C7C48E}"/>
          </ac:spMkLst>
        </pc:spChg>
      </pc:sldChg>
      <pc:sldChg chg="del">
        <pc:chgData name="Julie Crossman" userId="d902ac89-ff56-4e5d-982f-3384b0284abe" providerId="ADAL" clId="{8689F2C9-50A9-4D44-AF20-3263CCFCAA04}" dt="2025-05-29T07:50:40.722" v="1" actId="47"/>
        <pc:sldMkLst>
          <pc:docMk/>
          <pc:sldMk cId="2973483681" sldId="960"/>
        </pc:sldMkLst>
      </pc:sldChg>
      <pc:sldChg chg="del">
        <pc:chgData name="Julie Crossman" userId="d902ac89-ff56-4e5d-982f-3384b0284abe" providerId="ADAL" clId="{8689F2C9-50A9-4D44-AF20-3263CCFCAA04}" dt="2025-05-29T07:50:41.622" v="2" actId="47"/>
        <pc:sldMkLst>
          <pc:docMk/>
          <pc:sldMk cId="1130268621" sldId="961"/>
        </pc:sldMkLst>
      </pc:sldChg>
      <pc:sldChg chg="del">
        <pc:chgData name="Julie Crossman" userId="d902ac89-ff56-4e5d-982f-3384b0284abe" providerId="ADAL" clId="{8689F2C9-50A9-4D44-AF20-3263CCFCAA04}" dt="2025-05-29T07:50:39.201" v="0" actId="47"/>
        <pc:sldMkLst>
          <pc:docMk/>
          <pc:sldMk cId="2525976629" sldId="964"/>
        </pc:sldMkLst>
      </pc:sldChg>
      <pc:sldChg chg="del">
        <pc:chgData name="Julie Crossman" userId="d902ac89-ff56-4e5d-982f-3384b0284abe" providerId="ADAL" clId="{8689F2C9-50A9-4D44-AF20-3263CCFCAA04}" dt="2025-05-29T07:52:10.128" v="5" actId="47"/>
        <pc:sldMkLst>
          <pc:docMk/>
          <pc:sldMk cId="2507731017" sldId="965"/>
        </pc:sldMkLst>
      </pc:sldChg>
      <pc:sldChg chg="del">
        <pc:chgData name="Julie Crossman" userId="d902ac89-ff56-4e5d-982f-3384b0284abe" providerId="ADAL" clId="{8689F2C9-50A9-4D44-AF20-3263CCFCAA04}" dt="2025-05-29T07:52:14.538" v="10" actId="47"/>
        <pc:sldMkLst>
          <pc:docMk/>
          <pc:sldMk cId="2817115512" sldId="967"/>
        </pc:sldMkLst>
      </pc:sldChg>
      <pc:sldChg chg="del">
        <pc:chgData name="Julie Crossman" userId="d902ac89-ff56-4e5d-982f-3384b0284abe" providerId="ADAL" clId="{8689F2C9-50A9-4D44-AF20-3263CCFCAA04}" dt="2025-05-29T07:52:16.585" v="12" actId="47"/>
        <pc:sldMkLst>
          <pc:docMk/>
          <pc:sldMk cId="2665559128" sldId="969"/>
        </pc:sldMkLst>
      </pc:sldChg>
      <pc:sldChg chg="del">
        <pc:chgData name="Julie Crossman" userId="d902ac89-ff56-4e5d-982f-3384b0284abe" providerId="ADAL" clId="{8689F2C9-50A9-4D44-AF20-3263CCFCAA04}" dt="2025-05-29T07:52:15.320" v="11" actId="47"/>
        <pc:sldMkLst>
          <pc:docMk/>
          <pc:sldMk cId="420825550" sldId="970"/>
        </pc:sldMkLst>
      </pc:sldChg>
      <pc:sldChg chg="del">
        <pc:chgData name="Julie Crossman" userId="d902ac89-ff56-4e5d-982f-3384b0284abe" providerId="ADAL" clId="{8689F2C9-50A9-4D44-AF20-3263CCFCAA04}" dt="2025-05-29T07:52:17.843" v="13" actId="47"/>
        <pc:sldMkLst>
          <pc:docMk/>
          <pc:sldMk cId="1756694216" sldId="971"/>
        </pc:sldMkLst>
      </pc:sldChg>
      <pc:sldChg chg="del">
        <pc:chgData name="Julie Crossman" userId="d902ac89-ff56-4e5d-982f-3384b0284abe" providerId="ADAL" clId="{8689F2C9-50A9-4D44-AF20-3263CCFCAA04}" dt="2025-05-29T07:52:22.855" v="14" actId="47"/>
        <pc:sldMkLst>
          <pc:docMk/>
          <pc:sldMk cId="3192764294" sldId="972"/>
        </pc:sldMkLst>
      </pc:sldChg>
      <pc:sldChg chg="addSp modSp new mod modClrScheme chgLayout">
        <pc:chgData name="Julie Crossman" userId="d902ac89-ff56-4e5d-982f-3384b0284abe" providerId="ADAL" clId="{8689F2C9-50A9-4D44-AF20-3263CCFCAA04}" dt="2025-05-29T08:41:36.978" v="28" actId="26606"/>
        <pc:sldMkLst>
          <pc:docMk/>
          <pc:sldMk cId="1706607741" sldId="975"/>
        </pc:sldMkLst>
        <pc:picChg chg="add mod">
          <ac:chgData name="Julie Crossman" userId="d902ac89-ff56-4e5d-982f-3384b0284abe" providerId="ADAL" clId="{8689F2C9-50A9-4D44-AF20-3263CCFCAA04}" dt="2025-05-29T08:41:36.978" v="28" actId="26606"/>
          <ac:picMkLst>
            <pc:docMk/>
            <pc:sldMk cId="1706607741" sldId="975"/>
            <ac:picMk id="3" creationId="{C515BAAD-A9BC-2C43-0AEE-60276B5CF82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29/05/2025</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a:t>
            </a:fld>
            <a:endParaRPr lang="en-GB"/>
          </a:p>
        </p:txBody>
      </p:sp>
    </p:spTree>
    <p:extLst>
      <p:ext uri="{BB962C8B-B14F-4D97-AF65-F5344CB8AC3E}">
        <p14:creationId xmlns:p14="http://schemas.microsoft.com/office/powerpoint/2010/main" val="650424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7</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109678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dirty="0"/>
              <a:t>Following on from the last session we asked you to complete the Coaching wheel where you were asked to identify areas where you felt you would like to become stronger, in order to build upon those observations you could transfer 5 of those highest scoring areas to the strength wheel so that you can start to identify the potential for development.</a:t>
            </a:r>
          </a:p>
          <a:p>
            <a:pPr>
              <a:spcBef>
                <a:spcPts val="0"/>
              </a:spcBef>
              <a:spcAft>
                <a:spcPts val="0"/>
              </a:spcAft>
            </a:pPr>
            <a:r>
              <a:rPr lang="en-US" dirty="0"/>
              <a:t>Strengths can be defined as</a:t>
            </a:r>
            <a:endParaRPr lang="en-GB" dirty="0"/>
          </a:p>
          <a:p>
            <a:pPr>
              <a:spcBef>
                <a:spcPts val="0"/>
              </a:spcBef>
              <a:spcAft>
                <a:spcPts val="0"/>
              </a:spcAft>
            </a:pPr>
            <a:r>
              <a:rPr lang="en-US" dirty="0"/>
              <a:t>“a pre-existing capacity for a particular way of behaving, thinking or feeling that is authentic and </a:t>
            </a:r>
            <a:r>
              <a:rPr lang="en-US" dirty="0" err="1"/>
              <a:t>energising</a:t>
            </a:r>
            <a:r>
              <a:rPr lang="en-US" dirty="0"/>
              <a:t> to the user, and enables functioning, development and performance”.</a:t>
            </a:r>
            <a:endParaRPr lang="en-GB" dirty="0"/>
          </a:p>
          <a:p>
            <a:pPr>
              <a:spcBef>
                <a:spcPts val="0"/>
              </a:spcBef>
              <a:spcAft>
                <a:spcPts val="0"/>
              </a:spcAft>
            </a:pPr>
            <a:r>
              <a:rPr lang="en-US" dirty="0"/>
              <a:t>Linley 2008 (page 9)</a:t>
            </a:r>
            <a:endParaRPr lang="en-GB" dirty="0"/>
          </a:p>
          <a:p>
            <a:pPr>
              <a:spcBef>
                <a:spcPts val="0"/>
              </a:spcBef>
              <a:spcAft>
                <a:spcPts val="0"/>
              </a:spcAft>
            </a:pPr>
            <a:r>
              <a:rPr lang="en-US" dirty="0"/>
              <a:t>They are distinguished from other kinds of strengths such as  - skills or talents.</a:t>
            </a:r>
            <a:endParaRPr lang="en-GB" dirty="0"/>
          </a:p>
          <a:p>
            <a:pPr>
              <a:spcBef>
                <a:spcPts val="0"/>
              </a:spcBef>
              <a:spcAft>
                <a:spcPts val="0"/>
              </a:spcAft>
            </a:pPr>
            <a:r>
              <a:rPr lang="en-US" dirty="0"/>
              <a:t>Everyone will have their own signature strengths and for many they may not be aware of these strengths. Jones-Smith states that we place these skills outside of our Conscious awareness as we feel that they are ordinary actions/activities. </a:t>
            </a:r>
            <a:endParaRPr lang="en-GB" dirty="0"/>
          </a:p>
          <a:p>
            <a:pPr>
              <a:spcBef>
                <a:spcPts val="0"/>
              </a:spcBef>
              <a:spcAft>
                <a:spcPts val="0"/>
              </a:spcAft>
            </a:pPr>
            <a:r>
              <a:rPr lang="en-US" dirty="0"/>
              <a:t>Skills are learnt through training and experience and this is how reflecting on our practice helps us critically </a:t>
            </a:r>
            <a:r>
              <a:rPr lang="en-US" dirty="0" err="1"/>
              <a:t>analysing</a:t>
            </a:r>
            <a:r>
              <a:rPr lang="en-US" dirty="0"/>
              <a:t> our activity in order to identify strengths and gain a greater self awareness of ourselves. We can enhance our present skills as well as develop new ones.</a:t>
            </a:r>
            <a:endParaRPr lang="en-GB" dirty="0"/>
          </a:p>
          <a:p>
            <a:pPr>
              <a:spcBef>
                <a:spcPts val="0"/>
              </a:spcBef>
              <a:spcAft>
                <a:spcPts val="0"/>
              </a:spcAft>
            </a:pPr>
            <a:r>
              <a:rPr lang="en-US" dirty="0"/>
              <a:t>Research suggests that we need to constantly </a:t>
            </a:r>
            <a:r>
              <a:rPr lang="en-US" dirty="0" err="1"/>
              <a:t>utilise</a:t>
            </a:r>
            <a:r>
              <a:rPr lang="en-US" dirty="0"/>
              <a:t> your strengths in order to maintain their effectiveness, a bit like a muscle – we use them or they will wither. </a:t>
            </a:r>
            <a:r>
              <a:rPr lang="en-US" dirty="0" err="1"/>
              <a:t>Utilising</a:t>
            </a:r>
            <a:r>
              <a:rPr lang="en-US" dirty="0"/>
              <a:t> strength is linked to higher levels of well-being and in order to gain a greater self awareness of our strengths we can use the strengths wheel to help identify where we need to focus our energies.</a:t>
            </a:r>
            <a:endParaRPr lang="en-GB" dirty="0"/>
          </a:p>
          <a:p>
            <a:pPr>
              <a:spcBef>
                <a:spcPts val="0"/>
              </a:spcBef>
              <a:spcAft>
                <a:spcPts val="0"/>
              </a:spcAft>
            </a:pPr>
            <a:r>
              <a:rPr lang="en-US" dirty="0"/>
              <a:t>The purpose of the wheel is to create a graphical representation of the possibility for existing strengths to be used more or less. By doing this you will immediately be able to see what strengths are used too little or too much.</a:t>
            </a:r>
            <a:endParaRPr lang="en-GB" dirty="0"/>
          </a:p>
          <a:p>
            <a:pPr>
              <a:spcBef>
                <a:spcPts val="0"/>
              </a:spcBef>
              <a:spcAft>
                <a:spcPts val="0"/>
              </a:spcAft>
            </a:pPr>
            <a:r>
              <a:rPr lang="en-US" dirty="0"/>
              <a:t>Instructions</a:t>
            </a:r>
            <a:endParaRPr lang="en-GB" dirty="0"/>
          </a:p>
          <a:p>
            <a:pPr>
              <a:spcBef>
                <a:spcPts val="0"/>
              </a:spcBef>
              <a:spcAft>
                <a:spcPts val="0"/>
              </a:spcAft>
            </a:pPr>
            <a:r>
              <a:rPr lang="en-US" dirty="0"/>
              <a:t>The </a:t>
            </a:r>
            <a:r>
              <a:rPr lang="en-US" dirty="0" err="1"/>
              <a:t>centre</a:t>
            </a:r>
            <a:r>
              <a:rPr lang="en-US" dirty="0"/>
              <a:t> of the circle represents a score of ‘0’ and the outer rim represents a score of ‘10’.</a:t>
            </a:r>
            <a:endParaRPr lang="en-GB" dirty="0"/>
          </a:p>
          <a:p>
            <a:pPr>
              <a:spcBef>
                <a:spcPts val="0"/>
              </a:spcBef>
              <a:spcAft>
                <a:spcPts val="0"/>
              </a:spcAft>
            </a:pPr>
            <a:r>
              <a:rPr lang="en-US" dirty="0"/>
              <a:t>Place 2 marks in each segment of the circle indicating – </a:t>
            </a:r>
            <a:endParaRPr lang="en-GB" dirty="0"/>
          </a:p>
          <a:p>
            <a:pPr>
              <a:spcBef>
                <a:spcPts val="0"/>
              </a:spcBef>
              <a:spcAft>
                <a:spcPts val="0"/>
              </a:spcAft>
            </a:pPr>
            <a:r>
              <a:rPr lang="en-US" dirty="0"/>
              <a:t>1.To what extent they currently use the strength in their chosen context.</a:t>
            </a:r>
            <a:endParaRPr lang="en-GB" dirty="0"/>
          </a:p>
          <a:p>
            <a:pPr>
              <a:spcBef>
                <a:spcPts val="0"/>
              </a:spcBef>
              <a:spcAft>
                <a:spcPts val="0"/>
              </a:spcAft>
            </a:pPr>
            <a:r>
              <a:rPr lang="en-US" dirty="0"/>
              <a:t>2.Next, draw a triangle that connects the 2 marks. </a:t>
            </a:r>
            <a:endParaRPr lang="en-GB" dirty="0"/>
          </a:p>
          <a:p>
            <a:pPr>
              <a:spcBef>
                <a:spcPts val="0"/>
              </a:spcBef>
              <a:spcAft>
                <a:spcPts val="0"/>
              </a:spcAft>
            </a:pPr>
            <a:r>
              <a:rPr lang="en-US" dirty="0"/>
              <a:t>The bigger the gap between the current use and scope, the bigger the triangle should be and the more potential there is for using the strength more.</a:t>
            </a:r>
            <a:endParaRPr lang="en-GB" dirty="0"/>
          </a:p>
          <a:p>
            <a:pPr>
              <a:spcBef>
                <a:spcPts val="0"/>
              </a:spcBef>
              <a:spcAft>
                <a:spcPts val="0"/>
              </a:spcAft>
            </a:pPr>
            <a:r>
              <a:rPr lang="en-US" dirty="0"/>
              <a:t>For example on the wheel on screen Leadership is seen as a strength that has opportunity to develop where as </a:t>
            </a:r>
            <a:r>
              <a:rPr lang="en-US" dirty="0" err="1"/>
              <a:t>humour</a:t>
            </a:r>
            <a:r>
              <a:rPr lang="en-US" dirty="0"/>
              <a:t> is seen as a strength that needs pulling back on.</a:t>
            </a:r>
            <a:endParaRPr lang="en-GB" dirty="0"/>
          </a:p>
          <a:p>
            <a:endParaRPr lang="en-US" dirty="0">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695979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The Strengths Wheel can be used to illustrate the extent to which strengths are used (current use) and the room that exists to use the strengths more (scope) in 5 different areas.</a:t>
            </a:r>
          </a:p>
          <a:p>
            <a:endParaRPr lang="en-US" dirty="0">
              <a:latin typeface="Calibri"/>
              <a:cs typeface="Calibri"/>
            </a:endParaRPr>
          </a:p>
          <a:p>
            <a:r>
              <a:rPr lang="en-US" dirty="0">
                <a:latin typeface="Calibri"/>
                <a:cs typeface="Calibri"/>
              </a:rPr>
              <a:t>Activity: Ask the team to rate themselves in 2 different aspects of the Strengths Wheel: </a:t>
            </a:r>
          </a:p>
          <a:p>
            <a:r>
              <a:rPr lang="en-US" dirty="0">
                <a:latin typeface="Calibri"/>
                <a:cs typeface="Calibri"/>
              </a:rPr>
              <a:t>-  1.) A</a:t>
            </a:r>
            <a:r>
              <a:rPr lang="en-US" dirty="0">
                <a:latin typeface="Times New Roman"/>
                <a:cs typeface="Times New Roman"/>
              </a:rPr>
              <a:t>s an </a:t>
            </a:r>
            <a:r>
              <a:rPr lang="en-US" dirty="0" err="1">
                <a:latin typeface="Times New Roman"/>
                <a:cs typeface="Times New Roman"/>
              </a:rPr>
              <a:t>organisation</a:t>
            </a:r>
            <a:r>
              <a:rPr lang="en-US" dirty="0">
                <a:latin typeface="Times New Roman"/>
                <a:cs typeface="Times New Roman"/>
              </a:rPr>
              <a:t>,</a:t>
            </a:r>
            <a:r>
              <a:rPr lang="en-US" dirty="0">
                <a:latin typeface="Calibri"/>
                <a:cs typeface="Calibri"/>
              </a:rPr>
              <a:t> on a scale of 1-10, to what extent they currently use that strength</a:t>
            </a:r>
          </a:p>
          <a:p>
            <a:r>
              <a:rPr lang="en-US" dirty="0">
                <a:latin typeface="Calibri"/>
                <a:cs typeface="Calibri"/>
              </a:rPr>
              <a:t>- 2.) As an </a:t>
            </a:r>
            <a:r>
              <a:rPr lang="en-US" dirty="0" err="1">
                <a:latin typeface="Calibri"/>
                <a:cs typeface="Calibri"/>
              </a:rPr>
              <a:t>organisation</a:t>
            </a:r>
            <a:r>
              <a:rPr lang="en-US" dirty="0">
                <a:latin typeface="Calibri"/>
                <a:cs typeface="Calibri"/>
              </a:rPr>
              <a:t>, on a scale of 1-10, how much scope there is for using this strength in then current climate, bearing in mind </a:t>
            </a:r>
            <a:r>
              <a:rPr lang="en-US" dirty="0" err="1">
                <a:latin typeface="Calibri"/>
                <a:cs typeface="Calibri"/>
              </a:rPr>
              <a:t>organisational</a:t>
            </a:r>
            <a:r>
              <a:rPr lang="en-US" dirty="0">
                <a:latin typeface="Calibri"/>
                <a:cs typeface="Calibri"/>
              </a:rPr>
              <a:t> ethos, policies and culture</a:t>
            </a:r>
          </a:p>
          <a:p>
            <a:r>
              <a:rPr lang="en-US" dirty="0">
                <a:latin typeface="Calibri"/>
                <a:cs typeface="Calibri"/>
              </a:rPr>
              <a:t>- 3.) Draw a triangle that connects the marks in each segment: the bigger the gap between the current use and scope, the bigger the triangle should be, indicating the potential for using this strength more</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3796245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11</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70159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a:t>Through Supervision sessions</a:t>
            </a: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F5DA30-4810-4C60-8177-86111F4F22F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98857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19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F800DE-CBAC-48C5-BF2F-50D77DEDF08C}"/>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Arial" charset="0"/>
              </a:defRPr>
            </a:lvl1pPr>
          </a:lstStyle>
          <a:p>
            <a:pPr>
              <a:defRPr/>
            </a:pPr>
            <a:fld id="{4052E0FF-61FF-4CF3-B661-95EB39884F03}" type="datetimeFigureOut">
              <a:rPr lang="en-GB"/>
              <a:pPr>
                <a:defRPr/>
              </a:pPr>
              <a:t>29/05/2025</a:t>
            </a:fld>
            <a:endParaRPr lang="en-GB"/>
          </a:p>
        </p:txBody>
      </p:sp>
      <p:sp>
        <p:nvSpPr>
          <p:cNvPr id="5" name="Footer Placeholder 4">
            <a:extLst>
              <a:ext uri="{FF2B5EF4-FFF2-40B4-BE49-F238E27FC236}">
                <a16:creationId xmlns:a16="http://schemas.microsoft.com/office/drawing/2014/main" id="{2F5D7003-24DC-4ED1-8687-1200619EFE86}"/>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04AE28D-8BBA-4BE7-B762-A8CEB35A544B}"/>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EEE793CC-7E3E-46FE-B5F7-4968647030DB}" type="slidenum">
              <a:rPr lang="en-GB" altLang="en-US"/>
              <a:pPr>
                <a:defRPr/>
              </a:pPr>
              <a:t>‹#›</a:t>
            </a:fld>
            <a:endParaRPr lang="en-GB" altLang="en-US"/>
          </a:p>
        </p:txBody>
      </p:sp>
    </p:spTree>
    <p:extLst>
      <p:ext uri="{BB962C8B-B14F-4D97-AF65-F5344CB8AC3E}">
        <p14:creationId xmlns:p14="http://schemas.microsoft.com/office/powerpoint/2010/main" val="3658154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D64BC1-AA77-46A9-8361-65C65311FE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8BC05E37-0B25-41AC-A965-A66308D375E5}" type="datetimeFigureOut">
              <a:rPr lang="en-GB"/>
              <a:pPr>
                <a:defRPr/>
              </a:pPr>
              <a:t>29/05/2025</a:t>
            </a:fld>
            <a:endParaRPr lang="en-GB"/>
          </a:p>
        </p:txBody>
      </p:sp>
      <p:sp>
        <p:nvSpPr>
          <p:cNvPr id="5" name="Footer Placeholder 4">
            <a:extLst>
              <a:ext uri="{FF2B5EF4-FFF2-40B4-BE49-F238E27FC236}">
                <a16:creationId xmlns:a16="http://schemas.microsoft.com/office/drawing/2014/main" id="{4F7ABEAA-991A-41D0-8F8F-C6A0B0DBAB2E}"/>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6E38175E-0B40-4549-85FF-5D3C67102620}"/>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954C319F-4FB6-4260-A1B1-6C1D75394D06}" type="slidenum">
              <a:rPr lang="en-GB" altLang="en-US"/>
              <a:pPr>
                <a:defRPr/>
              </a:pPr>
              <a:t>‹#›</a:t>
            </a:fld>
            <a:endParaRPr lang="en-GB" altLang="en-US"/>
          </a:p>
        </p:txBody>
      </p:sp>
    </p:spTree>
    <p:extLst>
      <p:ext uri="{BB962C8B-B14F-4D97-AF65-F5344CB8AC3E}">
        <p14:creationId xmlns:p14="http://schemas.microsoft.com/office/powerpoint/2010/main" val="3690460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0A6FE-B01E-4F8C-9B24-B0A99D209199}"/>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4FB751A-0447-4653-8100-0695569914A0}" type="datetimeFigureOut">
              <a:rPr lang="en-GB"/>
              <a:pPr>
                <a:defRPr/>
              </a:pPr>
              <a:t>29/05/2025</a:t>
            </a:fld>
            <a:endParaRPr lang="en-GB"/>
          </a:p>
        </p:txBody>
      </p:sp>
      <p:sp>
        <p:nvSpPr>
          <p:cNvPr id="5" name="Slide Number Placeholder 5">
            <a:extLst>
              <a:ext uri="{FF2B5EF4-FFF2-40B4-BE49-F238E27FC236}">
                <a16:creationId xmlns:a16="http://schemas.microsoft.com/office/drawing/2014/main" id="{86C0DD5D-6464-4EE3-B4BB-A645C695F735}"/>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9161ED1-DFCA-4DFD-8525-40044C301410}" type="slidenum">
              <a:rPr lang="en-GB" altLang="en-US"/>
              <a:pPr>
                <a:defRPr/>
              </a:pPr>
              <a:t>‹#›</a:t>
            </a:fld>
            <a:endParaRPr lang="en-GB" altLang="en-US"/>
          </a:p>
        </p:txBody>
      </p:sp>
    </p:spTree>
    <p:extLst>
      <p:ext uri="{BB962C8B-B14F-4D97-AF65-F5344CB8AC3E}">
        <p14:creationId xmlns:p14="http://schemas.microsoft.com/office/powerpoint/2010/main" val="2461716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087B8A-D7C2-415C-AFCA-FCDAFE15DD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C97BAF76-C1C3-4182-BC82-AA58ABAED5CD}" type="datetimeFigureOut">
              <a:rPr lang="en-GB"/>
              <a:pPr>
                <a:defRPr/>
              </a:pPr>
              <a:t>29/05/2025</a:t>
            </a:fld>
            <a:endParaRPr lang="en-GB"/>
          </a:p>
        </p:txBody>
      </p:sp>
      <p:sp>
        <p:nvSpPr>
          <p:cNvPr id="6" name="Slide Number Placeholder 6">
            <a:extLst>
              <a:ext uri="{FF2B5EF4-FFF2-40B4-BE49-F238E27FC236}">
                <a16:creationId xmlns:a16="http://schemas.microsoft.com/office/drawing/2014/main" id="{A11DECC4-2225-4AC0-A46A-3BBF0F80A2C8}"/>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7E1B8A23-3D36-4FBE-86CF-DB8FE0222049}" type="slidenum">
              <a:rPr lang="en-GB" altLang="en-US"/>
              <a:pPr>
                <a:defRPr/>
              </a:pPr>
              <a:t>‹#›</a:t>
            </a:fld>
            <a:endParaRPr lang="en-GB" altLang="en-US"/>
          </a:p>
        </p:txBody>
      </p:sp>
    </p:spTree>
    <p:extLst>
      <p:ext uri="{BB962C8B-B14F-4D97-AF65-F5344CB8AC3E}">
        <p14:creationId xmlns:p14="http://schemas.microsoft.com/office/powerpoint/2010/main" val="3213169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816AD2-2343-4832-9975-E53F1DF1B43E}"/>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6E32BE01-07E2-440D-B563-E0B5D9FC53DF}" type="datetimeFigureOut">
              <a:rPr lang="en-GB"/>
              <a:pPr>
                <a:defRPr/>
              </a:pPr>
              <a:t>29/05/2025</a:t>
            </a:fld>
            <a:endParaRPr lang="en-GB"/>
          </a:p>
        </p:txBody>
      </p:sp>
      <p:sp>
        <p:nvSpPr>
          <p:cNvPr id="8" name="Slide Number Placeholder 8">
            <a:extLst>
              <a:ext uri="{FF2B5EF4-FFF2-40B4-BE49-F238E27FC236}">
                <a16:creationId xmlns:a16="http://schemas.microsoft.com/office/drawing/2014/main" id="{51FEB8E8-7BAC-4E7D-B313-C3B821D624FC}"/>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CF0FF6F8-AA10-49C3-B2ED-8AD260B634F0}" type="slidenum">
              <a:rPr lang="en-GB" altLang="en-US"/>
              <a:pPr>
                <a:defRPr/>
              </a:pPr>
              <a:t>‹#›</a:t>
            </a:fld>
            <a:endParaRPr lang="en-GB" altLang="en-US"/>
          </a:p>
        </p:txBody>
      </p:sp>
    </p:spTree>
    <p:extLst>
      <p:ext uri="{BB962C8B-B14F-4D97-AF65-F5344CB8AC3E}">
        <p14:creationId xmlns:p14="http://schemas.microsoft.com/office/powerpoint/2010/main" val="2466540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99F2B9-177D-4928-963E-235342BBAFBC}"/>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FC711A2-1527-4D91-AD02-3F0CD67A7C16}" type="datetimeFigureOut">
              <a:rPr lang="en-GB"/>
              <a:pPr>
                <a:defRPr/>
              </a:pPr>
              <a:t>29/05/2025</a:t>
            </a:fld>
            <a:endParaRPr lang="en-GB"/>
          </a:p>
        </p:txBody>
      </p:sp>
      <p:sp>
        <p:nvSpPr>
          <p:cNvPr id="4" name="Slide Number Placeholder 4">
            <a:extLst>
              <a:ext uri="{FF2B5EF4-FFF2-40B4-BE49-F238E27FC236}">
                <a16:creationId xmlns:a16="http://schemas.microsoft.com/office/drawing/2014/main" id="{2C62B755-A36C-47C4-B2C5-2A9DC5574B6A}"/>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8FCA52A5-887B-4D48-995B-CCCF3D69EB86}" type="slidenum">
              <a:rPr lang="en-GB" altLang="en-US"/>
              <a:pPr>
                <a:defRPr/>
              </a:pPr>
              <a:t>‹#›</a:t>
            </a:fld>
            <a:endParaRPr lang="en-GB" altLang="en-US"/>
          </a:p>
        </p:txBody>
      </p:sp>
    </p:spTree>
    <p:extLst>
      <p:ext uri="{BB962C8B-B14F-4D97-AF65-F5344CB8AC3E}">
        <p14:creationId xmlns:p14="http://schemas.microsoft.com/office/powerpoint/2010/main" val="429440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98D4E-BC35-46C0-9D07-CB71072065A7}"/>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A1BE8D64-18FC-4728-A50B-CEF44AB9875D}" type="datetimeFigureOut">
              <a:rPr lang="en-GB"/>
              <a:pPr>
                <a:defRPr/>
              </a:pPr>
              <a:t>29/05/2025</a:t>
            </a:fld>
            <a:endParaRPr lang="en-GB"/>
          </a:p>
        </p:txBody>
      </p:sp>
      <p:sp>
        <p:nvSpPr>
          <p:cNvPr id="3" name="Slide Number Placeholder 3">
            <a:extLst>
              <a:ext uri="{FF2B5EF4-FFF2-40B4-BE49-F238E27FC236}">
                <a16:creationId xmlns:a16="http://schemas.microsoft.com/office/drawing/2014/main" id="{D0E0E1C7-4EB0-455E-B34A-0120F6B27929}"/>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00E5756A-2119-4288-BB9C-B2AFDB4455A6}" type="slidenum">
              <a:rPr lang="en-GB" altLang="en-US"/>
              <a:pPr>
                <a:defRPr/>
              </a:pPr>
              <a:t>‹#›</a:t>
            </a:fld>
            <a:endParaRPr lang="en-GB" altLang="en-US"/>
          </a:p>
        </p:txBody>
      </p:sp>
    </p:spTree>
    <p:extLst>
      <p:ext uri="{BB962C8B-B14F-4D97-AF65-F5344CB8AC3E}">
        <p14:creationId xmlns:p14="http://schemas.microsoft.com/office/powerpoint/2010/main" val="36823572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CD5EDDD0-B72C-41D0-BE33-62BB75E92415}"/>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DC195401-C034-4CA2-B469-800629BE9F3D}" type="datetimeFigureOut">
              <a:rPr lang="en-GB"/>
              <a:pPr>
                <a:defRPr/>
              </a:pPr>
              <a:t>29/05/2025</a:t>
            </a:fld>
            <a:endParaRPr lang="en-GB"/>
          </a:p>
        </p:txBody>
      </p:sp>
      <p:sp>
        <p:nvSpPr>
          <p:cNvPr id="6" name="Slide Number Placeholder 6">
            <a:extLst>
              <a:ext uri="{FF2B5EF4-FFF2-40B4-BE49-F238E27FC236}">
                <a16:creationId xmlns:a16="http://schemas.microsoft.com/office/drawing/2014/main" id="{DE88BFBF-5F19-4455-B5E0-4D2BC8EC3596}"/>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9FB8B13C-8EA1-4753-9905-3E8D63784CBB}" type="slidenum">
              <a:rPr lang="en-GB" altLang="en-US"/>
              <a:pPr>
                <a:defRPr/>
              </a:pPr>
              <a:t>‹#›</a:t>
            </a:fld>
            <a:endParaRPr lang="en-GB" altLang="en-US"/>
          </a:p>
        </p:txBody>
      </p:sp>
    </p:spTree>
    <p:extLst>
      <p:ext uri="{BB962C8B-B14F-4D97-AF65-F5344CB8AC3E}">
        <p14:creationId xmlns:p14="http://schemas.microsoft.com/office/powerpoint/2010/main" val="694409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99FDEA6-5140-4DF5-BDE8-29FAB2CCF6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ED839657-3B64-481D-863F-7012B424A167}" type="datetimeFigureOut">
              <a:rPr lang="en-GB"/>
              <a:pPr>
                <a:defRPr/>
              </a:pPr>
              <a:t>29/05/2025</a:t>
            </a:fld>
            <a:endParaRPr lang="en-GB"/>
          </a:p>
        </p:txBody>
      </p:sp>
      <p:sp>
        <p:nvSpPr>
          <p:cNvPr id="6" name="Slide Number Placeholder 6">
            <a:extLst>
              <a:ext uri="{FF2B5EF4-FFF2-40B4-BE49-F238E27FC236}">
                <a16:creationId xmlns:a16="http://schemas.microsoft.com/office/drawing/2014/main" id="{EAE00AE4-41C7-411E-96E7-DFC3A8EBA500}"/>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08E9088-DB00-4BEC-86EA-135DC5D22CAA}" type="slidenum">
              <a:rPr lang="en-GB" altLang="en-US"/>
              <a:pPr>
                <a:defRPr/>
              </a:pPr>
              <a:t>‹#›</a:t>
            </a:fld>
            <a:endParaRPr lang="en-GB" altLang="en-US"/>
          </a:p>
        </p:txBody>
      </p:sp>
    </p:spTree>
    <p:extLst>
      <p:ext uri="{BB962C8B-B14F-4D97-AF65-F5344CB8AC3E}">
        <p14:creationId xmlns:p14="http://schemas.microsoft.com/office/powerpoint/2010/main" val="24995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CCE5F-FE92-418B-88DD-01BA7C60E2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FD85DE55-8508-4F18-BE9C-6722C4DB809A}" type="datetimeFigureOut">
              <a:rPr lang="en-GB"/>
              <a:pPr>
                <a:defRPr/>
              </a:pPr>
              <a:t>29/05/2025</a:t>
            </a:fld>
            <a:endParaRPr lang="en-GB"/>
          </a:p>
        </p:txBody>
      </p:sp>
      <p:sp>
        <p:nvSpPr>
          <p:cNvPr id="5" name="Slide Number Placeholder 5">
            <a:extLst>
              <a:ext uri="{FF2B5EF4-FFF2-40B4-BE49-F238E27FC236}">
                <a16:creationId xmlns:a16="http://schemas.microsoft.com/office/drawing/2014/main" id="{79264BD5-A7BE-47BF-808B-66917BB2374B}"/>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F7CE5DA5-19D4-4544-8787-0153E3EADD83}" type="slidenum">
              <a:rPr lang="en-GB" altLang="en-US"/>
              <a:pPr>
                <a:defRPr/>
              </a:pPr>
              <a:t>‹#›</a:t>
            </a:fld>
            <a:endParaRPr lang="en-GB" altLang="en-US"/>
          </a:p>
        </p:txBody>
      </p:sp>
    </p:spTree>
    <p:extLst>
      <p:ext uri="{BB962C8B-B14F-4D97-AF65-F5344CB8AC3E}">
        <p14:creationId xmlns:p14="http://schemas.microsoft.com/office/powerpoint/2010/main" val="2823441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309DAC-3D75-4C44-9683-7397C60B6B1B}"/>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4A73E13D-7E54-4E70-AB44-27F2485F9C9C}" type="datetimeFigureOut">
              <a:rPr lang="en-GB"/>
              <a:pPr>
                <a:defRPr/>
              </a:pPr>
              <a:t>29/05/2025</a:t>
            </a:fld>
            <a:endParaRPr lang="en-GB"/>
          </a:p>
        </p:txBody>
      </p:sp>
      <p:sp>
        <p:nvSpPr>
          <p:cNvPr id="5" name="Slide Number Placeholder 5">
            <a:extLst>
              <a:ext uri="{FF2B5EF4-FFF2-40B4-BE49-F238E27FC236}">
                <a16:creationId xmlns:a16="http://schemas.microsoft.com/office/drawing/2014/main" id="{64C0A483-B99E-469C-B3AF-676681C42C7F}"/>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ACF44A61-1D16-4C67-A003-D2C1D0AD2138}" type="slidenum">
              <a:rPr lang="en-GB" altLang="en-US"/>
              <a:pPr>
                <a:defRPr/>
              </a:pPr>
              <a:t>‹#›</a:t>
            </a:fld>
            <a:endParaRPr lang="en-GB" altLang="en-US"/>
          </a:p>
        </p:txBody>
      </p:sp>
    </p:spTree>
    <p:extLst>
      <p:ext uri="{BB962C8B-B14F-4D97-AF65-F5344CB8AC3E}">
        <p14:creationId xmlns:p14="http://schemas.microsoft.com/office/powerpoint/2010/main" val="379104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29/05/2025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93996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277857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982999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41313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60193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037501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990003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664822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686007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251688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4967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8750209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52196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29/05/2025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54859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36369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91799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29/05/2025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64760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29/05/2025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81846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48325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18882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70354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825177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863811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4.jpe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jpe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5.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2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8.jpe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29/05/2025</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E75B67AD-4FEC-49AB-BA37-0F66DDB5A2D0}"/>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0527A4E8-9BF7-4E77-91FE-2B5701BEF2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1107CF8-65A1-437F-839E-DFE0B57E1B1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Arial" charset="0"/>
              </a:defRPr>
            </a:lvl1pPr>
          </a:lstStyle>
          <a:p>
            <a:pPr>
              <a:defRPr/>
            </a:pPr>
            <a:fld id="{761743C2-1383-4BEF-8DB0-6D785E6394EB}" type="datetimeFigureOut">
              <a:rPr lang="en-GB"/>
              <a:pPr>
                <a:defRPr/>
              </a:pPr>
              <a:t>29/05/2025</a:t>
            </a:fld>
            <a:endParaRPr lang="en-GB"/>
          </a:p>
        </p:txBody>
      </p:sp>
      <p:sp>
        <p:nvSpPr>
          <p:cNvPr id="6" name="Slide Number Placeholder 5">
            <a:extLst>
              <a:ext uri="{FF2B5EF4-FFF2-40B4-BE49-F238E27FC236}">
                <a16:creationId xmlns:a16="http://schemas.microsoft.com/office/drawing/2014/main" id="{17E738C4-7413-4E09-9DFA-1A219E99295D}"/>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8C88461B-4C0F-47D3-8B99-DA0039D21624}" type="slidenum">
              <a:rPr lang="en-GB" altLang="en-US"/>
              <a:pPr>
                <a:defRPr/>
              </a:pPr>
              <a:t>‹#›</a:t>
            </a:fld>
            <a:endParaRPr lang="en-GB" altLang="en-US"/>
          </a:p>
        </p:txBody>
      </p:sp>
    </p:spTree>
    <p:extLst>
      <p:ext uri="{BB962C8B-B14F-4D97-AF65-F5344CB8AC3E}">
        <p14:creationId xmlns:p14="http://schemas.microsoft.com/office/powerpoint/2010/main" val="322433406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9697203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81671124"/>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58602414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24001" y="2299509"/>
            <a:ext cx="4299009" cy="3109845"/>
          </a:xfrm>
        </p:spPr>
        <p:txBody>
          <a:bodyPr lIns="91440" tIns="45720" rIns="91440" bIns="45720" anchor="t"/>
          <a:lstStyle/>
          <a:p>
            <a:pPr algn="ctr"/>
            <a:r>
              <a:rPr lang="en-GB" sz="2600" b="1" dirty="0">
                <a:solidFill>
                  <a:srgbClr val="FFCC66"/>
                </a:solidFill>
                <a:latin typeface="Arial Black"/>
                <a:cs typeface="Arial"/>
              </a:rPr>
              <a:t>Module BMPF7302D</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Authenticity and </a:t>
            </a:r>
            <a:br>
              <a:rPr lang="en-GB" sz="2600" b="1" dirty="0">
                <a:latin typeface="Arial Black"/>
                <a:cs typeface="Arial"/>
              </a:rPr>
            </a:br>
            <a:r>
              <a:rPr lang="en-GB" sz="2600" b="1" dirty="0">
                <a:latin typeface="Arial Black"/>
                <a:cs typeface="Arial"/>
              </a:rPr>
              <a:t>the Role of the </a:t>
            </a:r>
            <a:br>
              <a:rPr lang="en-GB" sz="2600" b="1" dirty="0">
                <a:latin typeface="Arial Black"/>
                <a:cs typeface="Arial"/>
              </a:rPr>
            </a:br>
            <a:r>
              <a:rPr lang="en-GB" sz="2600" b="1" dirty="0">
                <a:latin typeface="Arial Black"/>
                <a:cs typeface="Arial"/>
              </a:rPr>
              <a:t>Leader </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6</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2030193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15BAAD-A9BC-2C43-0AEE-60276B5CF823}"/>
              </a:ext>
            </a:extLst>
          </p:cNvPr>
          <p:cNvPicPr>
            <a:picLocks noChangeAspect="1"/>
          </p:cNvPicPr>
          <p:nvPr/>
        </p:nvPicPr>
        <p:blipFill>
          <a:blip r:embed="rId2"/>
          <a:srcRect b="2598"/>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1706607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BF5FAF33-8D02-48B1-BB7B-24BD462A2C7B}"/>
              </a:ext>
            </a:extLst>
          </p:cNvPr>
          <p:cNvPicPr>
            <a:picLocks noChangeAspect="1"/>
          </p:cNvPicPr>
          <p:nvPr/>
        </p:nvPicPr>
        <p:blipFill>
          <a:blip r:embed="rId2"/>
          <a:stretch>
            <a:fillRect/>
          </a:stretch>
        </p:blipFill>
        <p:spPr>
          <a:xfrm flipV="1">
            <a:off x="4525931" y="1447751"/>
            <a:ext cx="9896248" cy="91867"/>
          </a:xfrm>
          <a:prstGeom prst="rect">
            <a:avLst/>
          </a:prstGeom>
        </p:spPr>
      </p:pic>
      <p:sp>
        <p:nvSpPr>
          <p:cNvPr id="2" name="TextBox 1">
            <a:extLst>
              <a:ext uri="{FF2B5EF4-FFF2-40B4-BE49-F238E27FC236}">
                <a16:creationId xmlns:a16="http://schemas.microsoft.com/office/drawing/2014/main" id="{1A91E615-7006-41D6-9915-3E55758EC9EA}"/>
              </a:ext>
            </a:extLst>
          </p:cNvPr>
          <p:cNvSpPr txBox="1"/>
          <p:nvPr/>
        </p:nvSpPr>
        <p:spPr>
          <a:xfrm>
            <a:off x="879977" y="236355"/>
            <a:ext cx="816376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NLP</a:t>
            </a:r>
            <a:r>
              <a:rPr lang="en-GB" sz="4000" b="1" dirty="0">
                <a:solidFill>
                  <a:srgbClr val="205867"/>
                </a:solidFill>
                <a:latin typeface="Arial"/>
                <a:cs typeface="Arial"/>
              </a:rPr>
              <a:t> </a:t>
            </a: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dirty="0">
              <a:solidFill>
                <a:srgbClr val="205867"/>
              </a:solidFill>
              <a:latin typeface="Arial"/>
              <a:cs typeface="Arial"/>
            </a:endParaRPr>
          </a:p>
          <a:p>
            <a:pPr eaLnBrk="0" fontAlgn="base" hangingPunct="0">
              <a:spcBef>
                <a:spcPct val="0"/>
              </a:spcBef>
              <a:spcAft>
                <a:spcPct val="0"/>
              </a:spcAft>
            </a:pPr>
            <a:r>
              <a:rPr lang="en-GB" sz="4000" u="sng" dirty="0">
                <a:solidFill>
                  <a:srgbClr val="205867"/>
                </a:solidFill>
                <a:latin typeface="Arial"/>
                <a:cs typeface="Arial"/>
              </a:rPr>
              <a:t>One</a:t>
            </a:r>
            <a:r>
              <a:rPr lang="en-GB" sz="4000" dirty="0">
                <a:solidFill>
                  <a:srgbClr val="205867"/>
                </a:solidFill>
                <a:latin typeface="Arial"/>
                <a:cs typeface="Arial"/>
              </a:rPr>
              <a:t> brain, </a:t>
            </a:r>
          </a:p>
          <a:p>
            <a:pPr eaLnBrk="0" fontAlgn="base" hangingPunct="0">
              <a:spcBef>
                <a:spcPct val="0"/>
              </a:spcBef>
              <a:spcAft>
                <a:spcPct val="0"/>
              </a:spcAft>
            </a:pPr>
            <a:r>
              <a:rPr lang="en-GB" sz="4000" u="sng" dirty="0">
                <a:solidFill>
                  <a:srgbClr val="205867"/>
                </a:solidFill>
                <a:latin typeface="Arial"/>
                <a:cs typeface="Arial"/>
              </a:rPr>
              <a:t>two</a:t>
            </a:r>
            <a:r>
              <a:rPr lang="en-GB" sz="4000" dirty="0">
                <a:solidFill>
                  <a:srgbClr val="205867"/>
                </a:solidFill>
                <a:latin typeface="Arial"/>
                <a:cs typeface="Arial"/>
              </a:rPr>
              <a:t> minds</a:t>
            </a: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3200" dirty="0">
              <a:solidFill>
                <a:srgbClr val="205867"/>
              </a:solidFill>
              <a:latin typeface="Arial" panose="020B0604020202020204" pitchFamily="34" charset="0"/>
              <a:cs typeface="Arial" panose="020B0604020202020204" pitchFamily="34" charset="0"/>
            </a:endParaRPr>
          </a:p>
        </p:txBody>
      </p:sp>
      <p:pic>
        <p:nvPicPr>
          <p:cNvPr id="3" name="Picture 3" descr="A picture containing text, nature, mountain, crater&#10;&#10;Description automatically generated">
            <a:extLst>
              <a:ext uri="{FF2B5EF4-FFF2-40B4-BE49-F238E27FC236}">
                <a16:creationId xmlns:a16="http://schemas.microsoft.com/office/drawing/2014/main" id="{C8C1D0BE-E51D-4094-9897-A02AD57D0860}"/>
              </a:ext>
            </a:extLst>
          </p:cNvPr>
          <p:cNvPicPr>
            <a:picLocks noChangeAspect="1"/>
          </p:cNvPicPr>
          <p:nvPr/>
        </p:nvPicPr>
        <p:blipFill>
          <a:blip r:embed="rId3"/>
          <a:stretch>
            <a:fillRect/>
          </a:stretch>
        </p:blipFill>
        <p:spPr>
          <a:xfrm>
            <a:off x="7230141" y="0"/>
            <a:ext cx="4961860" cy="5742003"/>
          </a:xfrm>
          <a:prstGeom prst="rect">
            <a:avLst/>
          </a:prstGeom>
        </p:spPr>
      </p:pic>
      <p:sp>
        <p:nvSpPr>
          <p:cNvPr id="4" name="TextBox 3">
            <a:extLst>
              <a:ext uri="{FF2B5EF4-FFF2-40B4-BE49-F238E27FC236}">
                <a16:creationId xmlns:a16="http://schemas.microsoft.com/office/drawing/2014/main" id="{9868AA8F-0FE7-49B2-B1CB-AE9A445D1BF4}"/>
              </a:ext>
            </a:extLst>
          </p:cNvPr>
          <p:cNvSpPr txBox="1"/>
          <p:nvPr/>
        </p:nvSpPr>
        <p:spPr>
          <a:xfrm>
            <a:off x="4521437" y="516718"/>
            <a:ext cx="228229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dirty="0">
                <a:solidFill>
                  <a:prstClr val="black"/>
                </a:solidFill>
                <a:latin typeface="Arial"/>
                <a:cs typeface="Arial"/>
              </a:rPr>
              <a:t>Limiting or</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dirty="0">
                <a:solidFill>
                  <a:prstClr val="black"/>
                </a:solidFill>
                <a:latin typeface="Arial"/>
                <a:cs typeface="Arial"/>
              </a:rPr>
              <a:t>empowering</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800" b="1" dirty="0">
              <a:solidFill>
                <a:prstClr val="black"/>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C1DDF7B-6236-4006-87ED-273CFFD66D19}"/>
              </a:ext>
            </a:extLst>
          </p:cNvPr>
          <p:cNvSpPr txBox="1"/>
          <p:nvPr/>
        </p:nvSpPr>
        <p:spPr>
          <a:xfrm>
            <a:off x="7925580" y="355829"/>
            <a:ext cx="39221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b="1" dirty="0">
                <a:solidFill>
                  <a:prstClr val="black"/>
                </a:solidFill>
                <a:latin typeface="Arial"/>
                <a:cs typeface="Arial"/>
              </a:rPr>
              <a:t>Behaviour    Environment</a:t>
            </a:r>
          </a:p>
          <a:p>
            <a:pPr eaLnBrk="0" fontAlgn="base" hangingPunct="0">
              <a:spcBef>
                <a:spcPct val="0"/>
              </a:spcBef>
              <a:spcAft>
                <a:spcPct val="0"/>
              </a:spcAft>
            </a:pPr>
            <a:r>
              <a:rPr lang="en-GB" sz="2400" b="1" dirty="0">
                <a:solidFill>
                  <a:prstClr val="black"/>
                </a:solidFill>
                <a:latin typeface="Arial"/>
                <a:cs typeface="Arial"/>
              </a:rPr>
              <a:t>        Language</a:t>
            </a:r>
          </a:p>
          <a:p>
            <a:pPr eaLnBrk="0" fontAlgn="base" hangingPunct="0">
              <a:spcBef>
                <a:spcPct val="0"/>
              </a:spcBef>
              <a:spcAft>
                <a:spcPct val="0"/>
              </a:spcAft>
            </a:pPr>
            <a:r>
              <a:rPr lang="en-GB" sz="2400" b="1" dirty="0">
                <a:solidFill>
                  <a:prstClr val="black"/>
                </a:solidFill>
                <a:latin typeface="Arial"/>
                <a:cs typeface="Arial"/>
              </a:rPr>
              <a:t>Appearance  </a:t>
            </a:r>
            <a:r>
              <a:rPr lang="en-GB" sz="2400" b="1" dirty="0">
                <a:solidFill>
                  <a:prstClr val="white"/>
                </a:solidFill>
                <a:latin typeface="Arial"/>
                <a:cs typeface="Arial"/>
              </a:rPr>
              <a:t>       Attitude</a:t>
            </a:r>
          </a:p>
        </p:txBody>
      </p:sp>
      <p:sp>
        <p:nvSpPr>
          <p:cNvPr id="9" name="TextBox 8">
            <a:extLst>
              <a:ext uri="{FF2B5EF4-FFF2-40B4-BE49-F238E27FC236}">
                <a16:creationId xmlns:a16="http://schemas.microsoft.com/office/drawing/2014/main" id="{A528CE5F-4033-43A9-84C1-6E20CF6F2879}"/>
              </a:ext>
            </a:extLst>
          </p:cNvPr>
          <p:cNvSpPr txBox="1"/>
          <p:nvPr/>
        </p:nvSpPr>
        <p:spPr>
          <a:xfrm>
            <a:off x="4521437" y="3622227"/>
            <a:ext cx="213454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dirty="0">
                <a:solidFill>
                  <a:prstClr val="black"/>
                </a:solidFill>
                <a:latin typeface="Arial"/>
                <a:cs typeface="Arial"/>
              </a:rPr>
              <a:t>Limiting or</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dirty="0">
                <a:solidFill>
                  <a:prstClr val="black"/>
                </a:solidFill>
                <a:latin typeface="Arial"/>
                <a:cs typeface="Arial"/>
              </a:rPr>
              <a:t>empowering</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800" b="1" dirty="0">
              <a:solidFill>
                <a:prstClr val="black"/>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D589788-D2C0-4501-A0DF-C65684B35672}"/>
              </a:ext>
            </a:extLst>
          </p:cNvPr>
          <p:cNvSpPr txBox="1"/>
          <p:nvPr/>
        </p:nvSpPr>
        <p:spPr>
          <a:xfrm>
            <a:off x="7656547" y="1917922"/>
            <a:ext cx="410904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b="1" dirty="0">
                <a:solidFill>
                  <a:srgbClr val="FFFFFF"/>
                </a:solidFill>
                <a:latin typeface="Arial"/>
                <a:cs typeface="Arial"/>
              </a:rPr>
              <a:t>Beliefs   </a:t>
            </a:r>
            <a:endParaRPr lang="en-US" sz="2800" b="1" dirty="0">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Circumstances</a:t>
            </a:r>
            <a:endParaRPr lang="en-US" sz="2800" b="1" dirty="0">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Values    </a:t>
            </a:r>
          </a:p>
          <a:p>
            <a:pPr eaLnBrk="0" fontAlgn="base" hangingPunct="0">
              <a:spcBef>
                <a:spcPct val="0"/>
              </a:spcBef>
              <a:spcAft>
                <a:spcPct val="0"/>
              </a:spcAft>
            </a:pPr>
            <a:r>
              <a:rPr lang="en-GB" sz="2800" b="1" dirty="0">
                <a:solidFill>
                  <a:srgbClr val="FFFFFF"/>
                </a:solidFill>
                <a:latin typeface="Arial"/>
                <a:cs typeface="Arial"/>
              </a:rPr>
              <a:t>                 Emotions</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a:t>
            </a:r>
          </a:p>
          <a:p>
            <a:pPr eaLnBrk="0" fontAlgn="base" hangingPunct="0">
              <a:spcBef>
                <a:spcPct val="0"/>
              </a:spcBef>
              <a:spcAft>
                <a:spcPct val="0"/>
              </a:spcAft>
            </a:pPr>
            <a:r>
              <a:rPr lang="en-GB" sz="2800" b="1" dirty="0">
                <a:solidFill>
                  <a:srgbClr val="FFFFFF"/>
                </a:solidFill>
                <a:latin typeface="Arial"/>
                <a:cs typeface="Arial"/>
              </a:rPr>
              <a:t>  Needs</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Habits</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3344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indoor&#10;&#10;Description automatically generated">
            <a:extLst>
              <a:ext uri="{FF2B5EF4-FFF2-40B4-BE49-F238E27FC236}">
                <a16:creationId xmlns:a16="http://schemas.microsoft.com/office/drawing/2014/main" id="{A9444B5D-9ED1-41D7-8B03-BA2135D792C6}"/>
              </a:ext>
            </a:extLst>
          </p:cNvPr>
          <p:cNvPicPr>
            <a:picLocks noChangeAspect="1"/>
          </p:cNvPicPr>
          <p:nvPr/>
        </p:nvPicPr>
        <p:blipFill>
          <a:blip r:embed="rId2"/>
          <a:stretch>
            <a:fillRect/>
          </a:stretch>
        </p:blipFill>
        <p:spPr>
          <a:xfrm>
            <a:off x="5604300" y="676792"/>
            <a:ext cx="7689669" cy="5055957"/>
          </a:xfrm>
          <a:prstGeom prst="rect">
            <a:avLst/>
          </a:prstGeom>
          <a:noFill/>
        </p:spPr>
      </p:pic>
      <p:sp>
        <p:nvSpPr>
          <p:cNvPr id="4" name="TextBox 3">
            <a:extLst>
              <a:ext uri="{FF2B5EF4-FFF2-40B4-BE49-F238E27FC236}">
                <a16:creationId xmlns:a16="http://schemas.microsoft.com/office/drawing/2014/main" id="{010D1E39-B46E-4182-A744-7DECEE7C5E58}"/>
              </a:ext>
            </a:extLst>
          </p:cNvPr>
          <p:cNvSpPr txBox="1"/>
          <p:nvPr/>
        </p:nvSpPr>
        <p:spPr bwMode="auto">
          <a:xfrm>
            <a:off x="200295" y="1191640"/>
            <a:ext cx="9236781" cy="398904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Beliefs are connected to your values and are very personal</a:t>
            </a:r>
            <a:endParaRPr lang="en-US" sz="2800" dirty="0"/>
          </a:p>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Possibly stem from your experiences and it takes very little to form a belief</a:t>
            </a:r>
          </a:p>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Not all beliefs are wrong or inappropriate, but reflecting on them enables you to identify whether they are acting as either:</a:t>
            </a:r>
          </a:p>
          <a:p>
            <a:pPr eaLnBrk="0" fontAlgn="base" hangingPunct="0">
              <a:lnSpc>
                <a:spcPct val="90000"/>
              </a:lnSpc>
              <a:spcBef>
                <a:spcPct val="20000"/>
              </a:spcBef>
              <a:spcAft>
                <a:spcPct val="0"/>
              </a:spcAft>
              <a:buFont typeface="Arial" panose="020B0604020202020204" pitchFamily="34" charset="0"/>
            </a:pPr>
            <a:r>
              <a:rPr lang="en-GB" sz="2800" dirty="0"/>
              <a:t>        A barrier, or</a:t>
            </a:r>
          </a:p>
          <a:p>
            <a:pPr eaLnBrk="0" fontAlgn="base" hangingPunct="0">
              <a:lnSpc>
                <a:spcPct val="90000"/>
              </a:lnSpc>
              <a:spcBef>
                <a:spcPct val="20000"/>
              </a:spcBef>
              <a:spcAft>
                <a:spcPct val="0"/>
              </a:spcAft>
              <a:buFont typeface="Arial" panose="020B0604020202020204" pitchFamily="34" charset="0"/>
            </a:pPr>
            <a:r>
              <a:rPr lang="en-GB" sz="2800" dirty="0"/>
              <a:t>        A limitation</a:t>
            </a:r>
          </a:p>
          <a:p>
            <a:pPr eaLnBrk="0" fontAlgn="base" hangingPunct="0">
              <a:lnSpc>
                <a:spcPct val="90000"/>
              </a:lnSpc>
              <a:spcBef>
                <a:spcPct val="20000"/>
              </a:spcBef>
              <a:spcAft>
                <a:spcPct val="0"/>
              </a:spcAft>
              <a:buFont typeface="Arial" panose="020B0604020202020204" pitchFamily="34" charset="0"/>
            </a:pPr>
            <a:endParaRPr lang="en-GB" sz="2800" dirty="0"/>
          </a:p>
        </p:txBody>
      </p:sp>
      <p:sp>
        <p:nvSpPr>
          <p:cNvPr id="6" name="TextBox 5">
            <a:extLst>
              <a:ext uri="{FF2B5EF4-FFF2-40B4-BE49-F238E27FC236}">
                <a16:creationId xmlns:a16="http://schemas.microsoft.com/office/drawing/2014/main" id="{EA7C84C3-A137-464A-B799-C4AD09DDA5AF}"/>
              </a:ext>
            </a:extLst>
          </p:cNvPr>
          <p:cNvSpPr txBox="1"/>
          <p:nvPr/>
        </p:nvSpPr>
        <p:spPr bwMode="auto">
          <a:xfrm>
            <a:off x="609600" y="85860"/>
            <a:ext cx="10972800" cy="1143000"/>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algn="ctr" eaLnBrk="0" fontAlgn="base" hangingPunct="0">
              <a:spcBef>
                <a:spcPct val="0"/>
              </a:spcBef>
              <a:spcAft>
                <a:spcPts val="600"/>
              </a:spcAft>
            </a:pPr>
            <a:r>
              <a:rPr lang="en-GB" sz="6000" b="1" dirty="0">
                <a:solidFill>
                  <a:schemeClr val="accent5">
                    <a:lumMod val="50000"/>
                  </a:schemeClr>
                </a:solidFill>
                <a:latin typeface="+mj-lt"/>
                <a:ea typeface="+mj-ea"/>
                <a:cs typeface="+mj-cs"/>
              </a:rPr>
              <a:t>Beliefs as barriers</a:t>
            </a:r>
          </a:p>
        </p:txBody>
      </p:sp>
    </p:spTree>
    <p:extLst>
      <p:ext uri="{BB962C8B-B14F-4D97-AF65-F5344CB8AC3E}">
        <p14:creationId xmlns:p14="http://schemas.microsoft.com/office/powerpoint/2010/main" val="3824407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p:cNvSpPr txBox="1">
            <a:spLocks/>
          </p:cNvSpPr>
          <p:nvPr/>
        </p:nvSpPr>
        <p:spPr>
          <a:xfrm>
            <a:off x="4328003" y="48457"/>
            <a:ext cx="3535995" cy="94119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4000" b="1" dirty="0">
                <a:solidFill>
                  <a:srgbClr val="00B0F0">
                    <a:lumMod val="50000"/>
                  </a:srgbClr>
                </a:solidFill>
                <a:effectLst>
                  <a:outerShdw blurRad="38100" dist="38100" dir="2700000" algn="tl">
                    <a:srgbClr val="C0C0C0"/>
                  </a:outerShdw>
                </a:effectLst>
                <a:latin typeface="Myriad Pro"/>
              </a:rPr>
              <a:t>Beliefs cycle</a:t>
            </a:r>
          </a:p>
        </p:txBody>
      </p:sp>
      <p:sp>
        <p:nvSpPr>
          <p:cNvPr id="5" name="Text Box 8"/>
          <p:cNvSpPr txBox="1">
            <a:spLocks noChangeArrowheads="1"/>
          </p:cNvSpPr>
          <p:nvPr/>
        </p:nvSpPr>
        <p:spPr bwMode="auto">
          <a:xfrm>
            <a:off x="4867699" y="913696"/>
            <a:ext cx="1905000"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algn="ct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Values and Beliefs</a:t>
            </a:r>
            <a:endParaRPr lang="en-US" altLang="en-US" sz="2400" b="1" dirty="0">
              <a:solidFill>
                <a:srgbClr val="000066"/>
              </a:solidFill>
              <a:cs typeface="Arial" panose="020B0604020202020204" pitchFamily="34" charset="0"/>
            </a:endParaRPr>
          </a:p>
        </p:txBody>
      </p:sp>
      <p:sp>
        <p:nvSpPr>
          <p:cNvPr id="6" name="Arc 24"/>
          <p:cNvSpPr>
            <a:spLocks/>
          </p:cNvSpPr>
          <p:nvPr/>
        </p:nvSpPr>
        <p:spPr bwMode="auto">
          <a:xfrm rot="3309543" flipV="1">
            <a:off x="4200674" y="2044309"/>
            <a:ext cx="2092325" cy="1125538"/>
          </a:xfrm>
          <a:custGeom>
            <a:avLst/>
            <a:gdLst>
              <a:gd name="T0" fmla="*/ 2147483646 w 21600"/>
              <a:gd name="T1" fmla="*/ 2147483646 h 11471"/>
              <a:gd name="T2" fmla="*/ 2147483646 w 21600"/>
              <a:gd name="T3" fmla="*/ 0 h 11471"/>
              <a:gd name="T4" fmla="*/ 2147483646 w 21600"/>
              <a:gd name="T5" fmla="*/ 2147483646 h 11471"/>
              <a:gd name="T6" fmla="*/ 0 60000 65536"/>
              <a:gd name="T7" fmla="*/ 0 60000 65536"/>
              <a:gd name="T8" fmla="*/ 0 60000 65536"/>
              <a:gd name="T9" fmla="*/ 0 w 21600"/>
              <a:gd name="T10" fmla="*/ 0 h 11471"/>
              <a:gd name="T11" fmla="*/ 21600 w 21600"/>
              <a:gd name="T12" fmla="*/ 11471 h 11471"/>
            </a:gdLst>
            <a:ahLst/>
            <a:cxnLst>
              <a:cxn ang="T6">
                <a:pos x="T0" y="T1"/>
              </a:cxn>
              <a:cxn ang="T7">
                <a:pos x="T2" y="T3"/>
              </a:cxn>
              <a:cxn ang="T8">
                <a:pos x="T4" y="T5"/>
              </a:cxn>
            </a:cxnLst>
            <a:rect l="T9" t="T10" r="T11" b="T12"/>
            <a:pathLst>
              <a:path w="21600" h="11471" fill="none" extrusionOk="0">
                <a:moveTo>
                  <a:pt x="1005" y="11471"/>
                </a:moveTo>
                <a:cubicBezTo>
                  <a:pt x="339" y="9363"/>
                  <a:pt x="0" y="7166"/>
                  <a:pt x="0" y="4956"/>
                </a:cubicBezTo>
                <a:cubicBezTo>
                  <a:pt x="-1" y="3287"/>
                  <a:pt x="193" y="1624"/>
                  <a:pt x="576" y="0"/>
                </a:cubicBezTo>
              </a:path>
              <a:path w="21600" h="11471" stroke="0" extrusionOk="0">
                <a:moveTo>
                  <a:pt x="1005" y="11471"/>
                </a:moveTo>
                <a:cubicBezTo>
                  <a:pt x="339" y="9363"/>
                  <a:pt x="0" y="7166"/>
                  <a:pt x="0" y="4956"/>
                </a:cubicBezTo>
                <a:cubicBezTo>
                  <a:pt x="-1" y="3287"/>
                  <a:pt x="193" y="1624"/>
                  <a:pt x="576" y="0"/>
                </a:cubicBezTo>
                <a:lnTo>
                  <a:pt x="21600" y="4956"/>
                </a:lnTo>
                <a:lnTo>
                  <a:pt x="1005" y="11471"/>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7" name="Arc 25"/>
          <p:cNvSpPr>
            <a:spLocks/>
          </p:cNvSpPr>
          <p:nvPr/>
        </p:nvSpPr>
        <p:spPr bwMode="auto">
          <a:xfrm rot="3309543" flipV="1">
            <a:off x="5771846" y="1430153"/>
            <a:ext cx="1047750" cy="2093913"/>
          </a:xfrm>
          <a:custGeom>
            <a:avLst/>
            <a:gdLst>
              <a:gd name="T0" fmla="*/ 2147483646 w 10817"/>
              <a:gd name="T1" fmla="*/ 2147483646 h 21349"/>
              <a:gd name="T2" fmla="*/ 0 w 10817"/>
              <a:gd name="T3" fmla="*/ 2147483646 h 21349"/>
              <a:gd name="T4" fmla="*/ 2147483646 w 10817"/>
              <a:gd name="T5" fmla="*/ 0 h 21349"/>
              <a:gd name="T6" fmla="*/ 0 60000 65536"/>
              <a:gd name="T7" fmla="*/ 0 60000 65536"/>
              <a:gd name="T8" fmla="*/ 0 60000 65536"/>
              <a:gd name="T9" fmla="*/ 0 w 10817"/>
              <a:gd name="T10" fmla="*/ 0 h 21349"/>
              <a:gd name="T11" fmla="*/ 10817 w 10817"/>
              <a:gd name="T12" fmla="*/ 21349 h 21349"/>
            </a:gdLst>
            <a:ahLst/>
            <a:cxnLst>
              <a:cxn ang="T6">
                <a:pos x="T0" y="T1"/>
              </a:cxn>
              <a:cxn ang="T7">
                <a:pos x="T2" y="T3"/>
              </a:cxn>
              <a:cxn ang="T8">
                <a:pos x="T4" y="T5"/>
              </a:cxn>
            </a:cxnLst>
            <a:rect l="T9" t="T10" r="T11" b="T12"/>
            <a:pathLst>
              <a:path w="10817" h="21349" fill="none" extrusionOk="0">
                <a:moveTo>
                  <a:pt x="7534" y="21349"/>
                </a:moveTo>
                <a:cubicBezTo>
                  <a:pt x="4880" y="20941"/>
                  <a:pt x="2324" y="20041"/>
                  <a:pt x="-1" y="18696"/>
                </a:cubicBezTo>
              </a:path>
              <a:path w="10817" h="21349" stroke="0" extrusionOk="0">
                <a:moveTo>
                  <a:pt x="7534" y="21349"/>
                </a:moveTo>
                <a:cubicBezTo>
                  <a:pt x="4880" y="20941"/>
                  <a:pt x="2324" y="20041"/>
                  <a:pt x="-1" y="18696"/>
                </a:cubicBezTo>
                <a:lnTo>
                  <a:pt x="10817" y="0"/>
                </a:lnTo>
                <a:lnTo>
                  <a:pt x="7534" y="21349"/>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8" name="Arc 20"/>
          <p:cNvSpPr>
            <a:spLocks/>
          </p:cNvSpPr>
          <p:nvPr/>
        </p:nvSpPr>
        <p:spPr bwMode="auto">
          <a:xfrm rot="3309543" flipV="1">
            <a:off x="3796231" y="2242705"/>
            <a:ext cx="1731962" cy="1911350"/>
          </a:xfrm>
          <a:custGeom>
            <a:avLst/>
            <a:gdLst>
              <a:gd name="T0" fmla="*/ 0 w 17881"/>
              <a:gd name="T1" fmla="*/ 2147483646 h 19470"/>
              <a:gd name="T2" fmla="*/ 2147483646 w 17881"/>
              <a:gd name="T3" fmla="*/ 0 h 19470"/>
              <a:gd name="T4" fmla="*/ 2147483646 w 17881"/>
              <a:gd name="T5" fmla="*/ 2147483646 h 19470"/>
              <a:gd name="T6" fmla="*/ 0 60000 65536"/>
              <a:gd name="T7" fmla="*/ 0 60000 65536"/>
              <a:gd name="T8" fmla="*/ 0 60000 65536"/>
              <a:gd name="T9" fmla="*/ 0 w 17881"/>
              <a:gd name="T10" fmla="*/ 0 h 19470"/>
              <a:gd name="T11" fmla="*/ 17881 w 17881"/>
              <a:gd name="T12" fmla="*/ 19470 h 19470"/>
            </a:gdLst>
            <a:ahLst/>
            <a:cxnLst>
              <a:cxn ang="T6">
                <a:pos x="T0" y="T1"/>
              </a:cxn>
              <a:cxn ang="T7">
                <a:pos x="T2" y="T3"/>
              </a:cxn>
              <a:cxn ang="T8">
                <a:pos x="T4" y="T5"/>
              </a:cxn>
            </a:cxnLst>
            <a:rect l="T9" t="T10" r="T11" b="T12"/>
            <a:pathLst>
              <a:path w="17881" h="19470" fill="none" extrusionOk="0">
                <a:moveTo>
                  <a:pt x="-1" y="7352"/>
                </a:moveTo>
                <a:cubicBezTo>
                  <a:pt x="2142" y="4190"/>
                  <a:pt x="5085" y="1653"/>
                  <a:pt x="8528" y="-1"/>
                </a:cubicBezTo>
              </a:path>
              <a:path w="17881" h="19470" stroke="0" extrusionOk="0">
                <a:moveTo>
                  <a:pt x="-1" y="7352"/>
                </a:moveTo>
                <a:cubicBezTo>
                  <a:pt x="2142" y="4190"/>
                  <a:pt x="5085" y="1653"/>
                  <a:pt x="8528" y="-1"/>
                </a:cubicBezTo>
                <a:lnTo>
                  <a:pt x="17881" y="19470"/>
                </a:lnTo>
                <a:lnTo>
                  <a:pt x="-1" y="7352"/>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9" name="Arc 23"/>
          <p:cNvSpPr>
            <a:spLocks/>
          </p:cNvSpPr>
          <p:nvPr/>
        </p:nvSpPr>
        <p:spPr bwMode="auto">
          <a:xfrm rot="3309543" flipV="1">
            <a:off x="4585495" y="3127538"/>
            <a:ext cx="1166812" cy="2112962"/>
          </a:xfrm>
          <a:custGeom>
            <a:avLst/>
            <a:gdLst>
              <a:gd name="T0" fmla="*/ 2147483646 w 12049"/>
              <a:gd name="T1" fmla="*/ 0 h 21528"/>
              <a:gd name="T2" fmla="*/ 2147483646 w 12049"/>
              <a:gd name="T3" fmla="*/ 2147483646 h 21528"/>
              <a:gd name="T4" fmla="*/ 0 w 12049"/>
              <a:gd name="T5" fmla="*/ 2147483646 h 21528"/>
              <a:gd name="T6" fmla="*/ 0 60000 65536"/>
              <a:gd name="T7" fmla="*/ 0 60000 65536"/>
              <a:gd name="T8" fmla="*/ 0 60000 65536"/>
              <a:gd name="T9" fmla="*/ 0 w 12049"/>
              <a:gd name="T10" fmla="*/ 0 h 21528"/>
              <a:gd name="T11" fmla="*/ 12049 w 12049"/>
              <a:gd name="T12" fmla="*/ 21528 h 21528"/>
            </a:gdLst>
            <a:ahLst/>
            <a:cxnLst>
              <a:cxn ang="T6">
                <a:pos x="T0" y="T1"/>
              </a:cxn>
              <a:cxn ang="T7">
                <a:pos x="T2" y="T3"/>
              </a:cxn>
              <a:cxn ang="T8">
                <a:pos x="T4" y="T5"/>
              </a:cxn>
            </a:cxnLst>
            <a:rect l="T9" t="T10" r="T11" b="T12"/>
            <a:pathLst>
              <a:path w="12049" h="21528" fill="none" extrusionOk="0">
                <a:moveTo>
                  <a:pt x="1760" y="-1"/>
                </a:moveTo>
                <a:cubicBezTo>
                  <a:pt x="5441" y="300"/>
                  <a:pt x="8983" y="1540"/>
                  <a:pt x="12049" y="3600"/>
                </a:cubicBezTo>
              </a:path>
              <a:path w="12049" h="21528" stroke="0" extrusionOk="0">
                <a:moveTo>
                  <a:pt x="1760" y="-1"/>
                </a:moveTo>
                <a:cubicBezTo>
                  <a:pt x="5441" y="300"/>
                  <a:pt x="8983" y="1540"/>
                  <a:pt x="12049" y="3600"/>
                </a:cubicBezTo>
                <a:lnTo>
                  <a:pt x="0" y="21528"/>
                </a:lnTo>
                <a:lnTo>
                  <a:pt x="1760" y="-1"/>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0" name="Arc 22"/>
          <p:cNvSpPr>
            <a:spLocks/>
          </p:cNvSpPr>
          <p:nvPr/>
        </p:nvSpPr>
        <p:spPr bwMode="auto">
          <a:xfrm rot="3309543" flipV="1">
            <a:off x="5712196" y="3526593"/>
            <a:ext cx="2092325" cy="876300"/>
          </a:xfrm>
          <a:custGeom>
            <a:avLst/>
            <a:gdLst>
              <a:gd name="T0" fmla="*/ 2147483646 w 21600"/>
              <a:gd name="T1" fmla="*/ 2147483646 h 8931"/>
              <a:gd name="T2" fmla="*/ 2147483646 w 21600"/>
              <a:gd name="T3" fmla="*/ 2147483646 h 8931"/>
              <a:gd name="T4" fmla="*/ 0 w 21600"/>
              <a:gd name="T5" fmla="*/ 0 h 8931"/>
              <a:gd name="T6" fmla="*/ 0 60000 65536"/>
              <a:gd name="T7" fmla="*/ 0 60000 65536"/>
              <a:gd name="T8" fmla="*/ 0 60000 65536"/>
              <a:gd name="T9" fmla="*/ 0 w 21600"/>
              <a:gd name="T10" fmla="*/ 0 h 8931"/>
              <a:gd name="T11" fmla="*/ 21600 w 21600"/>
              <a:gd name="T12" fmla="*/ 8931 h 8931"/>
            </a:gdLst>
            <a:ahLst/>
            <a:cxnLst>
              <a:cxn ang="T6">
                <a:pos x="T0" y="T1"/>
              </a:cxn>
              <a:cxn ang="T7">
                <a:pos x="T2" y="T3"/>
              </a:cxn>
              <a:cxn ang="T8">
                <a:pos x="T4" y="T5"/>
              </a:cxn>
            </a:cxnLst>
            <a:rect l="T9" t="T10" r="T11" b="T12"/>
            <a:pathLst>
              <a:path w="21600" h="8931" fill="none" extrusionOk="0">
                <a:moveTo>
                  <a:pt x="21599" y="31"/>
                </a:moveTo>
                <a:cubicBezTo>
                  <a:pt x="21595" y="3102"/>
                  <a:pt x="20936" y="6135"/>
                  <a:pt x="19667" y="8931"/>
                </a:cubicBezTo>
              </a:path>
              <a:path w="21600" h="8931" stroke="0" extrusionOk="0">
                <a:moveTo>
                  <a:pt x="21599" y="31"/>
                </a:moveTo>
                <a:cubicBezTo>
                  <a:pt x="21595" y="3102"/>
                  <a:pt x="20936" y="6135"/>
                  <a:pt x="19667" y="8931"/>
                </a:cubicBezTo>
                <a:lnTo>
                  <a:pt x="0" y="0"/>
                </a:lnTo>
                <a:lnTo>
                  <a:pt x="21599" y="31"/>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2" name="Arc 26"/>
          <p:cNvSpPr>
            <a:spLocks/>
          </p:cNvSpPr>
          <p:nvPr/>
        </p:nvSpPr>
        <p:spPr bwMode="auto">
          <a:xfrm rot="3309543" flipV="1">
            <a:off x="6193256" y="2359876"/>
            <a:ext cx="1384300" cy="2068512"/>
          </a:xfrm>
          <a:custGeom>
            <a:avLst/>
            <a:gdLst>
              <a:gd name="T0" fmla="*/ 2147483646 w 14294"/>
              <a:gd name="T1" fmla="*/ 2147483646 h 21082"/>
              <a:gd name="T2" fmla="*/ 2147483646 w 14294"/>
              <a:gd name="T3" fmla="*/ 2147483646 h 21082"/>
              <a:gd name="T4" fmla="*/ 0 w 14294"/>
              <a:gd name="T5" fmla="*/ 0 h 21082"/>
              <a:gd name="T6" fmla="*/ 0 60000 65536"/>
              <a:gd name="T7" fmla="*/ 0 60000 65536"/>
              <a:gd name="T8" fmla="*/ 0 60000 65536"/>
              <a:gd name="T9" fmla="*/ 0 w 14294"/>
              <a:gd name="T10" fmla="*/ 0 h 21082"/>
              <a:gd name="T11" fmla="*/ 14294 w 14294"/>
              <a:gd name="T12" fmla="*/ 21082 h 21082"/>
            </a:gdLst>
            <a:ahLst/>
            <a:cxnLst>
              <a:cxn ang="T6">
                <a:pos x="T0" y="T1"/>
              </a:cxn>
              <a:cxn ang="T7">
                <a:pos x="T2" y="T3"/>
              </a:cxn>
              <a:cxn ang="T8">
                <a:pos x="T4" y="T5"/>
              </a:cxn>
            </a:cxnLst>
            <a:rect l="T9" t="T10" r="T11" b="T12"/>
            <a:pathLst>
              <a:path w="14294" h="21082" fill="none" extrusionOk="0">
                <a:moveTo>
                  <a:pt x="14293" y="16193"/>
                </a:moveTo>
                <a:cubicBezTo>
                  <a:pt x="11560" y="18606"/>
                  <a:pt x="8260" y="20288"/>
                  <a:pt x="4701" y="21082"/>
                </a:cubicBezTo>
              </a:path>
              <a:path w="14294" h="21082" stroke="0" extrusionOk="0">
                <a:moveTo>
                  <a:pt x="14293" y="16193"/>
                </a:moveTo>
                <a:cubicBezTo>
                  <a:pt x="11560" y="18606"/>
                  <a:pt x="8260" y="20288"/>
                  <a:pt x="4701" y="21082"/>
                </a:cubicBezTo>
                <a:lnTo>
                  <a:pt x="0" y="0"/>
                </a:lnTo>
                <a:lnTo>
                  <a:pt x="14293" y="16193"/>
                </a:lnTo>
                <a:close/>
              </a:path>
            </a:pathLst>
          </a:custGeom>
          <a:noFill/>
          <a:ln w="38100">
            <a:solidFill>
              <a:srgbClr val="000066"/>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3" name="AutoShape 5"/>
          <p:cNvSpPr>
            <a:spLocks noChangeArrowheads="1"/>
          </p:cNvSpPr>
          <p:nvPr/>
        </p:nvSpPr>
        <p:spPr bwMode="auto">
          <a:xfrm rot="-5183629">
            <a:off x="3355013" y="2894697"/>
            <a:ext cx="2819400" cy="762000"/>
          </a:xfrm>
          <a:prstGeom prst="curvedDownArrow">
            <a:avLst>
              <a:gd name="adj1" fmla="val 74000"/>
              <a:gd name="adj2" fmla="val 148000"/>
              <a:gd name="adj3" fmla="val 33333"/>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fontAlgn="base">
              <a:spcBef>
                <a:spcPct val="0"/>
              </a:spcBef>
              <a:spcAft>
                <a:spcPct val="0"/>
              </a:spcAft>
              <a:buNone/>
              <a:defRPr/>
            </a:pPr>
            <a:endParaRPr lang="en-GB" altLang="en-US" sz="2400">
              <a:solidFill>
                <a:srgbClr val="000000"/>
              </a:solidFill>
              <a:cs typeface="Arial" panose="020B0604020202020204" pitchFamily="34" charset="0"/>
            </a:endParaRPr>
          </a:p>
        </p:txBody>
      </p:sp>
      <p:sp>
        <p:nvSpPr>
          <p:cNvPr id="14" name="AutoShape 6"/>
          <p:cNvSpPr>
            <a:spLocks noChangeArrowheads="1"/>
          </p:cNvSpPr>
          <p:nvPr/>
        </p:nvSpPr>
        <p:spPr bwMode="auto">
          <a:xfrm rot="5400000">
            <a:off x="5571356" y="3089548"/>
            <a:ext cx="2819400" cy="762000"/>
          </a:xfrm>
          <a:prstGeom prst="curvedDownArrow">
            <a:avLst>
              <a:gd name="adj1" fmla="val 74000"/>
              <a:gd name="adj2" fmla="val 148000"/>
              <a:gd name="adj3" fmla="val 33333"/>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fontAlgn="base">
              <a:spcBef>
                <a:spcPct val="0"/>
              </a:spcBef>
              <a:spcAft>
                <a:spcPct val="0"/>
              </a:spcAft>
              <a:buNone/>
              <a:defRPr/>
            </a:pPr>
            <a:endParaRPr lang="en-GB" altLang="en-US" sz="2400">
              <a:solidFill>
                <a:srgbClr val="000000"/>
              </a:solidFill>
              <a:cs typeface="Arial" panose="020B0604020202020204" pitchFamily="34" charset="0"/>
            </a:endParaRPr>
          </a:p>
        </p:txBody>
      </p:sp>
      <p:sp>
        <p:nvSpPr>
          <p:cNvPr id="15" name="Text Box 7"/>
          <p:cNvSpPr txBox="1">
            <a:spLocks noChangeArrowheads="1"/>
          </p:cNvSpPr>
          <p:nvPr/>
        </p:nvSpPr>
        <p:spPr bwMode="auto">
          <a:xfrm>
            <a:off x="4869166" y="2823555"/>
            <a:ext cx="1786571" cy="1006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6000" b="1" dirty="0">
                <a:solidFill>
                  <a:srgbClr val="0000CC"/>
                </a:solidFill>
                <a:cs typeface="Arial" panose="020B0604020202020204" pitchFamily="34" charset="0"/>
              </a:rPr>
              <a:t>+/-</a:t>
            </a:r>
            <a:endParaRPr lang="en-US" altLang="en-US" sz="6000" b="1" dirty="0">
              <a:solidFill>
                <a:srgbClr val="0000CC"/>
              </a:solidFill>
              <a:cs typeface="Arial" panose="020B0604020202020204" pitchFamily="34" charset="0"/>
            </a:endParaRPr>
          </a:p>
        </p:txBody>
      </p:sp>
      <p:sp>
        <p:nvSpPr>
          <p:cNvPr id="16" name="Text Box 14"/>
          <p:cNvSpPr txBox="1">
            <a:spLocks noChangeArrowheads="1"/>
          </p:cNvSpPr>
          <p:nvPr/>
        </p:nvSpPr>
        <p:spPr bwMode="auto">
          <a:xfrm>
            <a:off x="2281600" y="1118746"/>
            <a:ext cx="2160588"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Reinforces</a:t>
            </a:r>
            <a:endParaRPr lang="en-US" altLang="en-US" sz="2400" b="1" dirty="0">
              <a:solidFill>
                <a:srgbClr val="6600FF"/>
              </a:solidFill>
              <a:cs typeface="Arial" panose="020B0604020202020204" pitchFamily="34" charset="0"/>
            </a:endParaRPr>
          </a:p>
        </p:txBody>
      </p:sp>
      <p:sp>
        <p:nvSpPr>
          <p:cNvPr id="17" name="Text Box 9"/>
          <p:cNvSpPr txBox="1">
            <a:spLocks noChangeArrowheads="1"/>
          </p:cNvSpPr>
          <p:nvPr/>
        </p:nvSpPr>
        <p:spPr bwMode="auto">
          <a:xfrm>
            <a:off x="1833991" y="2121644"/>
            <a:ext cx="272415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Circumstances</a:t>
            </a:r>
            <a:endParaRPr lang="en-US" altLang="en-US" sz="2400" b="1" dirty="0">
              <a:solidFill>
                <a:srgbClr val="000066"/>
              </a:solidFill>
              <a:cs typeface="Arial" panose="020B0604020202020204" pitchFamily="34" charset="0"/>
            </a:endParaRPr>
          </a:p>
        </p:txBody>
      </p:sp>
      <p:sp>
        <p:nvSpPr>
          <p:cNvPr id="18" name="Text Box 15"/>
          <p:cNvSpPr txBox="1">
            <a:spLocks noChangeArrowheads="1"/>
          </p:cNvSpPr>
          <p:nvPr/>
        </p:nvSpPr>
        <p:spPr bwMode="auto">
          <a:xfrm>
            <a:off x="2299547" y="2843443"/>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Creates</a:t>
            </a:r>
            <a:endParaRPr lang="en-US" altLang="en-US" sz="2400" b="1" dirty="0">
              <a:solidFill>
                <a:srgbClr val="6600FF"/>
              </a:solidFill>
              <a:cs typeface="Arial" panose="020B0604020202020204" pitchFamily="34" charset="0"/>
            </a:endParaRPr>
          </a:p>
        </p:txBody>
      </p:sp>
      <p:sp>
        <p:nvSpPr>
          <p:cNvPr id="19" name="Text Box 12"/>
          <p:cNvSpPr txBox="1">
            <a:spLocks noChangeArrowheads="1"/>
          </p:cNvSpPr>
          <p:nvPr/>
        </p:nvSpPr>
        <p:spPr bwMode="auto">
          <a:xfrm>
            <a:off x="3000308" y="3788944"/>
            <a:ext cx="12192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Habit</a:t>
            </a:r>
            <a:endParaRPr lang="en-US" altLang="en-US" sz="2400" b="1" dirty="0">
              <a:solidFill>
                <a:srgbClr val="000066"/>
              </a:solidFill>
              <a:cs typeface="Arial" panose="020B0604020202020204" pitchFamily="34" charset="0"/>
            </a:endParaRPr>
          </a:p>
        </p:txBody>
      </p:sp>
      <p:sp>
        <p:nvSpPr>
          <p:cNvPr id="20" name="Text Box 17"/>
          <p:cNvSpPr txBox="1">
            <a:spLocks noChangeArrowheads="1"/>
          </p:cNvSpPr>
          <p:nvPr/>
        </p:nvSpPr>
        <p:spPr bwMode="auto">
          <a:xfrm>
            <a:off x="2241840" y="4390640"/>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Become</a:t>
            </a:r>
            <a:endParaRPr lang="en-US" altLang="en-US" sz="2400" b="1" dirty="0">
              <a:solidFill>
                <a:srgbClr val="6600FF"/>
              </a:solidFill>
              <a:cs typeface="Arial" panose="020B0604020202020204" pitchFamily="34" charset="0"/>
            </a:endParaRPr>
          </a:p>
        </p:txBody>
      </p:sp>
      <p:sp>
        <p:nvSpPr>
          <p:cNvPr id="21" name="Text Box 19"/>
          <p:cNvSpPr txBox="1">
            <a:spLocks noChangeArrowheads="1"/>
          </p:cNvSpPr>
          <p:nvPr/>
        </p:nvSpPr>
        <p:spPr bwMode="auto">
          <a:xfrm>
            <a:off x="7139974" y="1234150"/>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Influence</a:t>
            </a:r>
            <a:endParaRPr lang="en-US" altLang="en-US" sz="2400" b="1" dirty="0">
              <a:solidFill>
                <a:srgbClr val="6600FF"/>
              </a:solidFill>
              <a:cs typeface="Arial" panose="020B0604020202020204" pitchFamily="34" charset="0"/>
            </a:endParaRPr>
          </a:p>
        </p:txBody>
      </p:sp>
      <p:sp>
        <p:nvSpPr>
          <p:cNvPr id="22" name="Text Box 21"/>
          <p:cNvSpPr txBox="1">
            <a:spLocks noChangeArrowheads="1"/>
          </p:cNvSpPr>
          <p:nvPr/>
        </p:nvSpPr>
        <p:spPr bwMode="auto">
          <a:xfrm>
            <a:off x="7239000" y="2438401"/>
            <a:ext cx="2209800"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endParaRPr lang="en-US" altLang="en-US" sz="2400">
              <a:solidFill>
                <a:srgbClr val="000000"/>
              </a:solidFill>
              <a:cs typeface="Arial" panose="020B0604020202020204" pitchFamily="34" charset="0"/>
            </a:endParaRPr>
          </a:p>
        </p:txBody>
      </p:sp>
      <p:sp>
        <p:nvSpPr>
          <p:cNvPr id="23" name="Text Box 11"/>
          <p:cNvSpPr txBox="1">
            <a:spLocks noChangeArrowheads="1"/>
          </p:cNvSpPr>
          <p:nvPr/>
        </p:nvSpPr>
        <p:spPr bwMode="auto">
          <a:xfrm>
            <a:off x="7239000" y="2113683"/>
            <a:ext cx="2438400" cy="457200"/>
          </a:xfrm>
          <a:prstGeom prst="rect">
            <a:avLst/>
          </a:prstGeom>
          <a:solidFill>
            <a:schemeClr val="tx1">
              <a:alpha val="0"/>
            </a:schemeClr>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Thoughts</a:t>
            </a:r>
            <a:endParaRPr lang="en-US" altLang="en-US" sz="2400" b="1" dirty="0">
              <a:solidFill>
                <a:srgbClr val="000066"/>
              </a:solidFill>
              <a:cs typeface="Arial" panose="020B0604020202020204" pitchFamily="34" charset="0"/>
            </a:endParaRPr>
          </a:p>
        </p:txBody>
      </p:sp>
      <p:sp>
        <p:nvSpPr>
          <p:cNvPr id="24" name="Text Box 18"/>
          <p:cNvSpPr txBox="1">
            <a:spLocks noChangeArrowheads="1"/>
          </p:cNvSpPr>
          <p:nvPr/>
        </p:nvSpPr>
        <p:spPr bwMode="auto">
          <a:xfrm>
            <a:off x="8319146" y="2915291"/>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Trigger</a:t>
            </a:r>
            <a:endParaRPr lang="en-US" altLang="en-US" sz="2400" b="1" dirty="0">
              <a:solidFill>
                <a:srgbClr val="6600FF"/>
              </a:solidFill>
              <a:cs typeface="Arial" panose="020B0604020202020204" pitchFamily="34" charset="0"/>
            </a:endParaRPr>
          </a:p>
        </p:txBody>
      </p:sp>
      <p:sp>
        <p:nvSpPr>
          <p:cNvPr id="25" name="Text Box 10"/>
          <p:cNvSpPr txBox="1">
            <a:spLocks noChangeArrowheads="1"/>
          </p:cNvSpPr>
          <p:nvPr/>
        </p:nvSpPr>
        <p:spPr bwMode="auto">
          <a:xfrm>
            <a:off x="7443788" y="3763037"/>
            <a:ext cx="2233613"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Emotions</a:t>
            </a:r>
            <a:endParaRPr lang="en-US" altLang="en-US" sz="2400" b="1" dirty="0">
              <a:solidFill>
                <a:srgbClr val="000066"/>
              </a:solidFill>
              <a:cs typeface="Arial" panose="020B0604020202020204" pitchFamily="34" charset="0"/>
            </a:endParaRPr>
          </a:p>
        </p:txBody>
      </p:sp>
      <p:sp>
        <p:nvSpPr>
          <p:cNvPr id="26" name="Text Box 16"/>
          <p:cNvSpPr txBox="1">
            <a:spLocks noChangeArrowheads="1"/>
          </p:cNvSpPr>
          <p:nvPr/>
        </p:nvSpPr>
        <p:spPr bwMode="auto">
          <a:xfrm>
            <a:off x="7505700" y="4558026"/>
            <a:ext cx="1905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Create</a:t>
            </a:r>
            <a:endParaRPr lang="en-US" altLang="en-US" sz="2400" b="1" dirty="0">
              <a:solidFill>
                <a:srgbClr val="6600FF"/>
              </a:solidFill>
              <a:cs typeface="Arial" panose="020B0604020202020204" pitchFamily="34" charset="0"/>
            </a:endParaRPr>
          </a:p>
        </p:txBody>
      </p:sp>
      <p:sp>
        <p:nvSpPr>
          <p:cNvPr id="27" name="Text Box 13"/>
          <p:cNvSpPr txBox="1">
            <a:spLocks noChangeArrowheads="1"/>
          </p:cNvSpPr>
          <p:nvPr/>
        </p:nvSpPr>
        <p:spPr bwMode="auto">
          <a:xfrm>
            <a:off x="4836409" y="5092944"/>
            <a:ext cx="2209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algn="ct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Behaviours</a:t>
            </a:r>
            <a:endParaRPr lang="en-US" altLang="en-US" sz="2400" b="1" dirty="0">
              <a:solidFill>
                <a:srgbClr val="000066"/>
              </a:solidFill>
              <a:cs typeface="Arial" panose="020B0604020202020204" pitchFamily="34" charset="0"/>
            </a:endParaRPr>
          </a:p>
        </p:txBody>
      </p:sp>
    </p:spTree>
    <p:extLst>
      <p:ext uri="{BB962C8B-B14F-4D97-AF65-F5344CB8AC3E}">
        <p14:creationId xmlns:p14="http://schemas.microsoft.com/office/powerpoint/2010/main" val="3741145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2000" cy="8057923"/>
          </a:xfrm>
          <a:prstGeom prst="rect">
            <a:avLst/>
          </a:prstGeom>
        </p:spPr>
      </p:pic>
      <p:sp>
        <p:nvSpPr>
          <p:cNvPr id="9" name="Content Placeholder 8"/>
          <p:cNvSpPr>
            <a:spLocks noGrp="1"/>
          </p:cNvSpPr>
          <p:nvPr>
            <p:ph idx="1"/>
          </p:nvPr>
        </p:nvSpPr>
        <p:spPr>
          <a:xfrm>
            <a:off x="609600" y="2468197"/>
            <a:ext cx="11148646" cy="818176"/>
          </a:xfrm>
        </p:spPr>
        <p:txBody>
          <a:bodyPr vert="horz" lIns="91440" tIns="45720" rIns="91440" bIns="45720" rtlCol="0" anchor="t">
            <a:noAutofit/>
          </a:bodyPr>
          <a:lstStyle/>
          <a:p>
            <a:pPr marL="0" indent="0" algn="ctr">
              <a:buNone/>
            </a:pPr>
            <a:r>
              <a:rPr lang="en-US" sz="4000" dirty="0">
                <a:solidFill>
                  <a:schemeClr val="accent6">
                    <a:lumMod val="75000"/>
                  </a:schemeClr>
                </a:solidFill>
                <a:latin typeface="Arial Black"/>
              </a:rPr>
              <a:t>Identifying </a:t>
            </a:r>
            <a:r>
              <a:rPr lang="en-US" sz="4000" dirty="0" err="1">
                <a:solidFill>
                  <a:schemeClr val="accent6">
                    <a:lumMod val="75000"/>
                  </a:schemeClr>
                </a:solidFill>
                <a:latin typeface="Arial Black"/>
              </a:rPr>
              <a:t>organisational</a:t>
            </a:r>
            <a:r>
              <a:rPr lang="en-US" sz="4000" dirty="0">
                <a:solidFill>
                  <a:schemeClr val="accent6">
                    <a:lumMod val="75000"/>
                  </a:schemeClr>
                </a:solidFill>
                <a:latin typeface="Arial Black"/>
              </a:rPr>
              <a:t> strengths</a:t>
            </a:r>
            <a:endParaRPr lang="en-US" sz="4000" dirty="0">
              <a:solidFill>
                <a:schemeClr val="accent6">
                  <a:lumMod val="75000"/>
                </a:schemeClr>
              </a:solidFill>
            </a:endParaRPr>
          </a:p>
        </p:txBody>
      </p:sp>
    </p:spTree>
    <p:extLst>
      <p:ext uri="{BB962C8B-B14F-4D97-AF65-F5344CB8AC3E}">
        <p14:creationId xmlns:p14="http://schemas.microsoft.com/office/powerpoint/2010/main" val="178232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diagram&#10;&#10;Description automatically generated">
            <a:extLst>
              <a:ext uri="{FF2B5EF4-FFF2-40B4-BE49-F238E27FC236}">
                <a16:creationId xmlns:a16="http://schemas.microsoft.com/office/drawing/2014/main" id="{35420AA9-6688-4A13-AE58-9B5EC97D17B0}"/>
              </a:ext>
            </a:extLst>
          </p:cNvPr>
          <p:cNvPicPr>
            <a:picLocks noChangeAspect="1"/>
          </p:cNvPicPr>
          <p:nvPr/>
        </p:nvPicPr>
        <p:blipFill>
          <a:blip r:embed="rId3"/>
          <a:stretch>
            <a:fillRect/>
          </a:stretch>
        </p:blipFill>
        <p:spPr>
          <a:xfrm>
            <a:off x="4624138" y="84064"/>
            <a:ext cx="5622726" cy="5568363"/>
          </a:xfrm>
          <a:prstGeom prst="rect">
            <a:avLst/>
          </a:prstGeom>
        </p:spPr>
      </p:pic>
      <p:sp>
        <p:nvSpPr>
          <p:cNvPr id="3" name="TextBox 2">
            <a:extLst>
              <a:ext uri="{FF2B5EF4-FFF2-40B4-BE49-F238E27FC236}">
                <a16:creationId xmlns:a16="http://schemas.microsoft.com/office/drawing/2014/main" id="{D166EBC9-4281-4306-8045-0E32F9C09E14}"/>
              </a:ext>
            </a:extLst>
          </p:cNvPr>
          <p:cNvSpPr txBox="1"/>
          <p:nvPr/>
        </p:nvSpPr>
        <p:spPr>
          <a:xfrm>
            <a:off x="544695" y="531837"/>
            <a:ext cx="335480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Strengths </a:t>
            </a:r>
            <a:endParaRPr lang="en-GB" sz="4800" dirty="0">
              <a:solidFill>
                <a:prstClr val="black"/>
              </a:solidFill>
              <a:latin typeface="Arial"/>
              <a:cs typeface="Arial"/>
            </a:endParaRPr>
          </a:p>
          <a:p>
            <a:pPr eaLnBrk="0" fontAlgn="base" hangingPunct="0">
              <a:spcBef>
                <a:spcPct val="0"/>
              </a:spcBef>
              <a:spcAft>
                <a:spcPct val="0"/>
              </a:spcAft>
            </a:pPr>
            <a:r>
              <a:rPr lang="en-GB" sz="4800" b="1" dirty="0">
                <a:solidFill>
                  <a:srgbClr val="205867"/>
                </a:solidFill>
                <a:latin typeface="Arial"/>
                <a:cs typeface="Arial"/>
              </a:rPr>
              <a:t>Wheel</a:t>
            </a:r>
            <a:endParaRPr lang="en-US"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4800" i="1" dirty="0">
                <a:solidFill>
                  <a:srgbClr val="205867"/>
                </a:solidFill>
                <a:latin typeface="Arial"/>
                <a:cs typeface="Arial"/>
              </a:rPr>
              <a:t>Example</a:t>
            </a:r>
            <a:endParaRPr lang="en-US" i="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9853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8D5C860-F56D-4BA6-9AC7-8C5E815B30AF}"/>
              </a:ext>
            </a:extLst>
          </p:cNvPr>
          <p:cNvSpPr txBox="1"/>
          <p:nvPr/>
        </p:nvSpPr>
        <p:spPr>
          <a:xfrm>
            <a:off x="344234" y="236760"/>
            <a:ext cx="335480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Strengths </a:t>
            </a:r>
            <a:endParaRPr lang="en-GB" sz="4800" b="1"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4800" b="1" dirty="0">
                <a:solidFill>
                  <a:srgbClr val="205867"/>
                </a:solidFill>
                <a:latin typeface="Arial"/>
                <a:cs typeface="Arial"/>
              </a:rPr>
              <a:t>Wheel</a:t>
            </a:r>
            <a:endParaRPr lang="en-GB" sz="4800" b="1" dirty="0">
              <a:solidFill>
                <a:srgbClr val="205867"/>
              </a:solidFill>
              <a:latin typeface="Arial" panose="020B0604020202020204" pitchFamily="34" charset="0"/>
              <a:cs typeface="Arial" panose="020B0604020202020204" pitchFamily="34" charset="0"/>
            </a:endParaRPr>
          </a:p>
        </p:txBody>
      </p:sp>
      <p:pic>
        <p:nvPicPr>
          <p:cNvPr id="6" name="Picture 6" descr="Chart, radar chart&#10;&#10;Description automatically generated">
            <a:extLst>
              <a:ext uri="{FF2B5EF4-FFF2-40B4-BE49-F238E27FC236}">
                <a16:creationId xmlns:a16="http://schemas.microsoft.com/office/drawing/2014/main" id="{1267E8D7-A4E3-4B8B-8FAA-88300557715D}"/>
              </a:ext>
            </a:extLst>
          </p:cNvPr>
          <p:cNvPicPr>
            <a:picLocks noChangeAspect="1"/>
          </p:cNvPicPr>
          <p:nvPr/>
        </p:nvPicPr>
        <p:blipFill>
          <a:blip r:embed="rId3"/>
          <a:stretch>
            <a:fillRect/>
          </a:stretch>
        </p:blipFill>
        <p:spPr>
          <a:xfrm>
            <a:off x="4914901" y="820152"/>
            <a:ext cx="5199646" cy="4626145"/>
          </a:xfrm>
          <a:prstGeom prst="rect">
            <a:avLst/>
          </a:prstGeom>
        </p:spPr>
      </p:pic>
      <p:sp>
        <p:nvSpPr>
          <p:cNvPr id="15" name="TextBox 14">
            <a:extLst>
              <a:ext uri="{FF2B5EF4-FFF2-40B4-BE49-F238E27FC236}">
                <a16:creationId xmlns:a16="http://schemas.microsoft.com/office/drawing/2014/main" id="{F44BA49F-7DF1-4892-8E35-A6F099A533AB}"/>
              </a:ext>
            </a:extLst>
          </p:cNvPr>
          <p:cNvSpPr txBox="1"/>
          <p:nvPr/>
        </p:nvSpPr>
        <p:spPr>
          <a:xfrm>
            <a:off x="2442412" y="2529652"/>
            <a:ext cx="247248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94AE9BF-DBA3-447C-8ED3-09F8A4DDF55C}"/>
              </a:ext>
            </a:extLst>
          </p:cNvPr>
          <p:cNvSpPr txBox="1"/>
          <p:nvPr/>
        </p:nvSpPr>
        <p:spPr>
          <a:xfrm>
            <a:off x="4242867" y="236760"/>
            <a:ext cx="45647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a:t>
            </a:r>
            <a:endParaRPr lang="en-GB" b="1" i="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7B9B2951-2F3F-443A-B3E0-691B7B18B983}"/>
              </a:ext>
            </a:extLst>
          </p:cNvPr>
          <p:cNvSpPr txBox="1"/>
          <p:nvPr/>
        </p:nvSpPr>
        <p:spPr>
          <a:xfrm>
            <a:off x="8819586" y="592994"/>
            <a:ext cx="326072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endParaRPr lang="en-GB" b="1" dirty="0">
              <a:solidFill>
                <a:srgbClr val="4BACC6">
                  <a:lumMod val="50000"/>
                </a:srgbClr>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0A1276F-654F-4C97-986F-DBDFF4CCF2B0}"/>
              </a:ext>
            </a:extLst>
          </p:cNvPr>
          <p:cNvSpPr txBox="1"/>
          <p:nvPr/>
        </p:nvSpPr>
        <p:spPr>
          <a:xfrm>
            <a:off x="8307946" y="4196127"/>
            <a:ext cx="3972510" cy="9233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C21274B-68C0-401A-AC8B-B33DDD8E2CA4}"/>
              </a:ext>
            </a:extLst>
          </p:cNvPr>
          <p:cNvSpPr txBox="1"/>
          <p:nvPr/>
        </p:nvSpPr>
        <p:spPr>
          <a:xfrm>
            <a:off x="3177526" y="4196127"/>
            <a:ext cx="3664571" cy="9233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6961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D89DD3-656A-4B9A-B006-8E4D455E6C3A}"/>
              </a:ext>
            </a:extLst>
          </p:cNvPr>
          <p:cNvSpPr txBox="1"/>
          <p:nvPr/>
        </p:nvSpPr>
        <p:spPr>
          <a:xfrm>
            <a:off x="1600200" y="323165"/>
            <a:ext cx="8991600"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4BACC6">
                    <a:lumMod val="50000"/>
                  </a:srgbClr>
                </a:solidFill>
                <a:effectLst/>
                <a:uLnTx/>
                <a:uFillTx/>
                <a:latin typeface="Myriad Pro"/>
                <a:ea typeface="+mn-ea"/>
                <a:cs typeface="+mn-cs"/>
              </a:rPr>
              <a:t>Conscious Competence model - Recap</a:t>
            </a:r>
          </a:p>
        </p:txBody>
      </p:sp>
      <p:pic>
        <p:nvPicPr>
          <p:cNvPr id="4" name="Picture 3">
            <a:extLst>
              <a:ext uri="{FF2B5EF4-FFF2-40B4-BE49-F238E27FC236}">
                <a16:creationId xmlns:a16="http://schemas.microsoft.com/office/drawing/2014/main" id="{E9F96996-691B-4474-AF27-B611C0DDA953}"/>
              </a:ext>
            </a:extLst>
          </p:cNvPr>
          <p:cNvPicPr>
            <a:picLocks noChangeAspect="1"/>
          </p:cNvPicPr>
          <p:nvPr/>
        </p:nvPicPr>
        <p:blipFill>
          <a:blip r:embed="rId2"/>
          <a:stretch>
            <a:fillRect/>
          </a:stretch>
        </p:blipFill>
        <p:spPr>
          <a:xfrm>
            <a:off x="1773382" y="969496"/>
            <a:ext cx="8645236" cy="4497859"/>
          </a:xfrm>
          <a:prstGeom prst="rect">
            <a:avLst/>
          </a:prstGeom>
        </p:spPr>
      </p:pic>
    </p:spTree>
    <p:extLst>
      <p:ext uri="{BB962C8B-B14F-4D97-AF65-F5344CB8AC3E}">
        <p14:creationId xmlns:p14="http://schemas.microsoft.com/office/powerpoint/2010/main" val="1659628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2000" cy="8057923"/>
          </a:xfrm>
          <a:prstGeom prst="rect">
            <a:avLst/>
          </a:prstGeom>
        </p:spPr>
      </p:pic>
      <p:sp>
        <p:nvSpPr>
          <p:cNvPr id="9" name="Content Placeholder 8"/>
          <p:cNvSpPr>
            <a:spLocks noGrp="1"/>
          </p:cNvSpPr>
          <p:nvPr>
            <p:ph idx="1"/>
          </p:nvPr>
        </p:nvSpPr>
        <p:spPr>
          <a:xfrm>
            <a:off x="609600" y="2468197"/>
            <a:ext cx="10644554" cy="818176"/>
          </a:xfrm>
        </p:spPr>
        <p:txBody>
          <a:bodyPr vert="horz" lIns="91440" tIns="45720" rIns="91440" bIns="45720" rtlCol="0" anchor="t">
            <a:noAutofit/>
          </a:bodyPr>
          <a:lstStyle/>
          <a:p>
            <a:pPr marL="0" indent="0" algn="ctr">
              <a:buNone/>
            </a:pPr>
            <a:r>
              <a:rPr lang="en-US" sz="4400" dirty="0">
                <a:solidFill>
                  <a:schemeClr val="bg1"/>
                </a:solidFill>
                <a:latin typeface="Arial Black"/>
              </a:rPr>
              <a:t>Personal Development Planning...</a:t>
            </a:r>
            <a:endParaRPr lang="en-US" sz="4400" dirty="0">
              <a:solidFill>
                <a:schemeClr val="bg1"/>
              </a:solidFill>
            </a:endParaRPr>
          </a:p>
        </p:txBody>
      </p:sp>
    </p:spTree>
    <p:extLst>
      <p:ext uri="{BB962C8B-B14F-4D97-AF65-F5344CB8AC3E}">
        <p14:creationId xmlns:p14="http://schemas.microsoft.com/office/powerpoint/2010/main" val="1693664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1847529" y="1700809"/>
            <a:ext cx="5040313" cy="1077913"/>
          </a:xfrm>
          <a:prstGeom prst="rect">
            <a:avLst/>
          </a:prstGeom>
          <a:noFill/>
          <a:ln w="9525">
            <a:noFill/>
            <a:miter lim="800000"/>
            <a:headEnd/>
            <a:tailEnd/>
          </a:ln>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Arial" pitchFamily="34" charset="0"/>
              </a:rPr>
              <a:t>Alignment of objectives within organisations</a:t>
            </a:r>
          </a:p>
        </p:txBody>
      </p:sp>
      <p:sp>
        <p:nvSpPr>
          <p:cNvPr id="31747" name="AutoShape 5"/>
          <p:cNvSpPr>
            <a:spLocks noChangeArrowheads="1"/>
          </p:cNvSpPr>
          <p:nvPr/>
        </p:nvSpPr>
        <p:spPr bwMode="auto">
          <a:xfrm>
            <a:off x="1809750" y="2276476"/>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9" name="Text Box 10"/>
          <p:cNvSpPr txBox="1">
            <a:spLocks noChangeArrowheads="1"/>
          </p:cNvSpPr>
          <p:nvPr/>
        </p:nvSpPr>
        <p:spPr bwMode="auto">
          <a:xfrm>
            <a:off x="1992314"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Business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49" name="Line 6"/>
          <p:cNvSpPr>
            <a:spLocks noChangeShapeType="1"/>
          </p:cNvSpPr>
          <p:nvPr/>
        </p:nvSpPr>
        <p:spPr bwMode="auto">
          <a:xfrm>
            <a:off x="36480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1" name="Text Box 11"/>
          <p:cNvSpPr txBox="1">
            <a:spLocks noChangeArrowheads="1"/>
          </p:cNvSpPr>
          <p:nvPr/>
        </p:nvSpPr>
        <p:spPr bwMode="auto">
          <a:xfrm>
            <a:off x="3575051" y="3357564"/>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Team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31751" name="Line 7"/>
          <p:cNvSpPr>
            <a:spLocks noChangeShapeType="1"/>
          </p:cNvSpPr>
          <p:nvPr/>
        </p:nvSpPr>
        <p:spPr bwMode="auto">
          <a:xfrm>
            <a:off x="4943475" y="3068639"/>
            <a:ext cx="0" cy="1512887"/>
          </a:xfrm>
          <a:prstGeom prst="line">
            <a:avLst/>
          </a:prstGeom>
          <a:noFill/>
          <a:ln w="28575">
            <a:solidFill>
              <a:schemeClr val="tx1"/>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31752" name="AutoShape 8"/>
          <p:cNvSpPr>
            <a:spLocks noChangeArrowheads="1"/>
          </p:cNvSpPr>
          <p:nvPr/>
        </p:nvSpPr>
        <p:spPr bwMode="auto">
          <a:xfrm>
            <a:off x="5159376"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marL="0" marR="0" lvl="0" indent="0" algn="l" defTabSz="914400" rtl="0" eaLnBrk="0" fontAlgn="auto" latinLnBrk="0" hangingPunct="0">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itchFamily="34" charset="0"/>
              <a:ea typeface="+mn-ea"/>
              <a:cs typeface="+mn-cs"/>
            </a:endParaRPr>
          </a:p>
        </p:txBody>
      </p:sp>
      <p:sp>
        <p:nvSpPr>
          <p:cNvPr id="14" name="Text Box 12"/>
          <p:cNvSpPr txBox="1">
            <a:spLocks noChangeArrowheads="1"/>
          </p:cNvSpPr>
          <p:nvPr/>
        </p:nvSpPr>
        <p:spPr bwMode="auto">
          <a:xfrm>
            <a:off x="5951539" y="3429001"/>
            <a:ext cx="1438275" cy="708025"/>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Individual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objectives</a:t>
            </a:r>
          </a:p>
        </p:txBody>
      </p:sp>
      <p:sp>
        <p:nvSpPr>
          <p:cNvPr id="15" name="Text Box 14"/>
          <p:cNvSpPr txBox="1">
            <a:spLocks noChangeArrowheads="1"/>
          </p:cNvSpPr>
          <p:nvPr/>
        </p:nvSpPr>
        <p:spPr bwMode="auto">
          <a:xfrm>
            <a:off x="9401176" y="3644900"/>
            <a:ext cx="1266825" cy="400050"/>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Arial" pitchFamily="34" charset="0"/>
              </a:rPr>
              <a:t>MISSION</a:t>
            </a:r>
          </a:p>
        </p:txBody>
      </p:sp>
      <p:sp>
        <p:nvSpPr>
          <p:cNvPr id="31755" name="Text Box 15"/>
          <p:cNvSpPr txBox="1">
            <a:spLocks noChangeArrowheads="1"/>
          </p:cNvSpPr>
          <p:nvPr/>
        </p:nvSpPr>
        <p:spPr bwMode="auto">
          <a:xfrm>
            <a:off x="8401050" y="5373688"/>
            <a:ext cx="2150140" cy="369332"/>
          </a:xfrm>
          <a:prstGeom prst="rect">
            <a:avLst/>
          </a:prstGeom>
          <a:noFill/>
          <a:ln w="9525">
            <a:noFill/>
            <a:miter lim="800000"/>
            <a:headEnd/>
            <a:tailEnd/>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Arial" pitchFamily="34" charset="0"/>
              </a:rPr>
              <a:t>(Source: CMI, 2006)</a:t>
            </a:r>
          </a:p>
        </p:txBody>
      </p:sp>
      <p:sp>
        <p:nvSpPr>
          <p:cNvPr id="31756" name="Text Box 12"/>
          <p:cNvSpPr txBox="1">
            <a:spLocks noChangeArrowheads="1"/>
          </p:cNvSpPr>
          <p:nvPr/>
        </p:nvSpPr>
        <p:spPr bwMode="auto">
          <a:xfrm>
            <a:off x="1774826" y="188913"/>
            <a:ext cx="8713663" cy="923330"/>
          </a:xfrm>
          <a:prstGeom prst="rect">
            <a:avLst/>
          </a:prstGeom>
          <a:noFill/>
          <a:ln w="9525">
            <a:noFill/>
            <a:miter lim="800000"/>
            <a:headEnd/>
            <a:tailEnd/>
          </a:ln>
        </p:spPr>
        <p:txBody>
          <a:bodyPr wrap="square">
            <a:spAutoFit/>
          </a:bodyPr>
          <a:lstStyle/>
          <a:p>
            <a:pPr marL="0" marR="0" lvl="0" indent="0" algn="l" defTabSz="914400" rtl="0" eaLnBrk="0" fontAlgn="auto" latinLnBrk="0" hangingPunct="0">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Personal Development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normAutofit fontScale="90000"/>
          </a:bodyPr>
          <a:lstStyle/>
          <a:p>
            <a:r>
              <a:rPr lang="en-GB" b="1" dirty="0">
                <a:solidFill>
                  <a:schemeClr val="accent5">
                    <a:lumMod val="50000"/>
                  </a:schemeClr>
                </a:solidFill>
              </a:rPr>
              <a:t>Personal Development Planning</a:t>
            </a:r>
          </a:p>
        </p:txBody>
      </p:sp>
      <p:pic>
        <p:nvPicPr>
          <p:cNvPr id="8194" name="Picture 2" descr="http://insalesnow.com/wp-content/uploads/2015/04/SMART.jpg"/>
          <p:cNvPicPr>
            <a:picLocks noChangeAspect="1" noChangeArrowheads="1"/>
          </p:cNvPicPr>
          <p:nvPr/>
        </p:nvPicPr>
        <p:blipFill>
          <a:blip r:embed="rId2" cstate="print"/>
          <a:srcRect/>
          <a:stretch>
            <a:fillRect/>
          </a:stretch>
        </p:blipFill>
        <p:spPr bwMode="auto">
          <a:xfrm>
            <a:off x="1524000" y="1988840"/>
            <a:ext cx="9144000" cy="3672408"/>
          </a:xfrm>
          <a:prstGeom prst="rect">
            <a:avLst/>
          </a:prstGeom>
          <a:noFill/>
        </p:spPr>
      </p:pic>
      <p:sp>
        <p:nvSpPr>
          <p:cNvPr id="5" name="Rectangle 3"/>
          <p:cNvSpPr>
            <a:spLocks noChangeArrowheads="1"/>
          </p:cNvSpPr>
          <p:nvPr/>
        </p:nvSpPr>
        <p:spPr bwMode="auto">
          <a:xfrm>
            <a:off x="425789" y="908720"/>
            <a:ext cx="11175225" cy="1077218"/>
          </a:xfrm>
          <a:prstGeom prst="rect">
            <a:avLst/>
          </a:prstGeom>
          <a:noFill/>
          <a:ln w="9525">
            <a:noFill/>
            <a:miter lim="800000"/>
            <a:headEnd/>
            <a:tailEnd/>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itchFamily="34" charset="0"/>
              </a:rPr>
              <a:t>Objectives need to be meaningful not just for you but for the organisation.</a:t>
            </a:r>
          </a:p>
        </p:txBody>
      </p:sp>
    </p:spTree>
    <p:extLst>
      <p:ext uri="{BB962C8B-B14F-4D97-AF65-F5344CB8AC3E}">
        <p14:creationId xmlns:p14="http://schemas.microsoft.com/office/powerpoint/2010/main" val="770388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inmygroup.com/wp-content/uploads/2015/02/swot_analysis1.jpg"/>
          <p:cNvPicPr>
            <a:picLocks noChangeAspect="1" noChangeArrowheads="1"/>
          </p:cNvPicPr>
          <p:nvPr/>
        </p:nvPicPr>
        <p:blipFill>
          <a:blip r:embed="rId2" cstate="print"/>
          <a:srcRect/>
          <a:stretch>
            <a:fillRect/>
          </a:stretch>
        </p:blipFill>
        <p:spPr bwMode="auto">
          <a:xfrm>
            <a:off x="3143672" y="-7228184"/>
            <a:ext cx="4806772" cy="3600000"/>
          </a:xfrm>
          <a:prstGeom prst="rect">
            <a:avLst/>
          </a:prstGeom>
          <a:noFill/>
        </p:spPr>
      </p:pic>
      <p:sp>
        <p:nvSpPr>
          <p:cNvPr id="6" name="TextBox 5"/>
          <p:cNvSpPr txBox="1">
            <a:spLocks noChangeArrowheads="1"/>
          </p:cNvSpPr>
          <p:nvPr/>
        </p:nvSpPr>
        <p:spPr bwMode="auto">
          <a:xfrm>
            <a:off x="3107531" y="0"/>
            <a:ext cx="5976938" cy="830997"/>
          </a:xfrm>
          <a:prstGeom prst="rect">
            <a:avLst/>
          </a:prstGeom>
          <a:noFill/>
          <a:ln w="9525">
            <a:noFill/>
            <a:miter lim="800000"/>
            <a:headEnd/>
            <a:tailEnd/>
          </a:ln>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SWOT</a:t>
            </a:r>
            <a:r>
              <a:rPr kumimoji="0" lang="en-GB" sz="4800" b="0"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 </a:t>
            </a:r>
            <a:r>
              <a:rPr kumimoji="0" lang="en-GB" sz="4800" b="1" i="0" u="none" strike="noStrike" kern="1200" cap="none" spc="0" normalizeH="0" baseline="0" noProof="0" dirty="0">
                <a:ln>
                  <a:noFill/>
                </a:ln>
                <a:solidFill>
                  <a:srgbClr val="4BACC6">
                    <a:lumMod val="50000"/>
                  </a:srgbClr>
                </a:solidFill>
                <a:effectLst/>
                <a:uLnTx/>
                <a:uFillTx/>
                <a:latin typeface="Myriad Pro"/>
                <a:ea typeface="+mn-ea"/>
                <a:cs typeface="Arial" pitchFamily="34" charset="0"/>
              </a:rPr>
              <a:t>Analysis</a:t>
            </a:r>
          </a:p>
        </p:txBody>
      </p:sp>
      <p:pic>
        <p:nvPicPr>
          <p:cNvPr id="1026" name="Picture 2" descr="See the source image">
            <a:extLst>
              <a:ext uri="{FF2B5EF4-FFF2-40B4-BE49-F238E27FC236}">
                <a16:creationId xmlns:a16="http://schemas.microsoft.com/office/drawing/2014/main" id="{5F58AC66-F075-45B8-99FF-6B8EB45E2F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373" y="830997"/>
            <a:ext cx="10233253" cy="4792157"/>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816325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PEST Analysis</a:t>
            </a:r>
          </a:p>
        </p:txBody>
      </p:sp>
      <p:sp>
        <p:nvSpPr>
          <p:cNvPr id="3" name="Content Placeholder 2"/>
          <p:cNvSpPr>
            <a:spLocks noGrp="1"/>
          </p:cNvSpPr>
          <p:nvPr>
            <p:ph idx="1"/>
          </p:nvPr>
        </p:nvSpPr>
        <p:spPr>
          <a:xfrm>
            <a:off x="609600" y="1658817"/>
            <a:ext cx="10972800" cy="3917032"/>
          </a:xfrm>
        </p:spPr>
        <p:txBody>
          <a:bodyPr/>
          <a:lstStyle/>
          <a:p>
            <a:pPr>
              <a:buNone/>
            </a:pPr>
            <a:r>
              <a:rPr lang="en-GB" dirty="0"/>
              <a:t>PEST analysis is a technique used to identify, assess and evaluate external factors affecting the performance of an organisation with the aim of gathering information to guide strategic decision-making.</a:t>
            </a:r>
          </a:p>
          <a:p>
            <a:pPr>
              <a:buNone/>
            </a:pPr>
            <a:endParaRPr lang="en-GB" dirty="0"/>
          </a:p>
          <a:p>
            <a:pPr>
              <a:buNone/>
            </a:pPr>
            <a:r>
              <a:rPr lang="en-GB" sz="2400" i="1" dirty="0"/>
              <a:t>Chartered Management Institute, 2013</a:t>
            </a:r>
          </a:p>
        </p:txBody>
      </p:sp>
    </p:spTree>
    <p:extLst>
      <p:ext uri="{BB962C8B-B14F-4D97-AF65-F5344CB8AC3E}">
        <p14:creationId xmlns:p14="http://schemas.microsoft.com/office/powerpoint/2010/main" val="2791383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http://static3.creately.com/blog/wp-content/uploads/2012/03/SWOT-Analysis-vs-PEST-Analysis.png"/>
          <p:cNvPicPr>
            <a:picLocks noChangeAspect="1" noChangeArrowheads="1"/>
          </p:cNvPicPr>
          <p:nvPr/>
        </p:nvPicPr>
        <p:blipFill>
          <a:blip r:embed="rId2" cstate="print"/>
          <a:srcRect/>
          <a:stretch>
            <a:fillRect/>
          </a:stretch>
        </p:blipFill>
        <p:spPr bwMode="auto">
          <a:xfrm>
            <a:off x="2351584" y="245217"/>
            <a:ext cx="7776864" cy="5277160"/>
          </a:xfrm>
          <a:prstGeom prst="rect">
            <a:avLst/>
          </a:prstGeom>
          <a:noFill/>
        </p:spPr>
      </p:pic>
    </p:spTree>
    <p:extLst>
      <p:ext uri="{BB962C8B-B14F-4D97-AF65-F5344CB8AC3E}">
        <p14:creationId xmlns:p14="http://schemas.microsoft.com/office/powerpoint/2010/main" val="372103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892480" cy="1143000"/>
          </a:xfrm>
        </p:spPr>
        <p:txBody>
          <a:bodyPr>
            <a:normAutofit fontScale="90000"/>
          </a:bodyPr>
          <a:lstStyle/>
          <a:p>
            <a:pPr algn="l"/>
            <a:r>
              <a:rPr lang="en-GB" b="1" dirty="0">
                <a:solidFill>
                  <a:schemeClr val="accent5">
                    <a:lumMod val="50000"/>
                  </a:schemeClr>
                </a:solidFill>
              </a:rPr>
              <a:t>Activity – </a:t>
            </a:r>
            <a:r>
              <a:rPr lang="en-GB" b="1" u="sng" dirty="0">
                <a:solidFill>
                  <a:schemeClr val="accent5">
                    <a:lumMod val="50000"/>
                  </a:schemeClr>
                </a:solidFill>
              </a:rPr>
              <a:t>PEST</a:t>
            </a:r>
            <a:r>
              <a:rPr lang="en-GB" b="1" dirty="0">
                <a:solidFill>
                  <a:schemeClr val="accent5">
                    <a:lumMod val="50000"/>
                  </a:schemeClr>
                </a:solidFill>
              </a:rPr>
              <a:t> and SWOT Analysis </a:t>
            </a:r>
          </a:p>
        </p:txBody>
      </p:sp>
      <p:pic>
        <p:nvPicPr>
          <p:cNvPr id="4" name="Picture 2" descr="http://d2i452a4he71ss.cloudfront.net/5/4/3/543d27855c8ab/w:500/h:316/flip-chart-printing.jpg"/>
          <p:cNvPicPr>
            <a:picLocks noChangeAspect="1" noChangeArrowheads="1"/>
          </p:cNvPicPr>
          <p:nvPr/>
        </p:nvPicPr>
        <p:blipFill>
          <a:blip r:embed="rId2" cstate="print"/>
          <a:srcRect/>
          <a:stretch>
            <a:fillRect/>
          </a:stretch>
        </p:blipFill>
        <p:spPr bwMode="auto">
          <a:xfrm>
            <a:off x="7685838" y="1767955"/>
            <a:ext cx="5965739" cy="3770348"/>
          </a:xfrm>
          <a:prstGeom prst="rect">
            <a:avLst/>
          </a:prstGeom>
          <a:noFill/>
        </p:spPr>
      </p:pic>
      <p:sp>
        <p:nvSpPr>
          <p:cNvPr id="3" name="Content Placeholder 2"/>
          <p:cNvSpPr>
            <a:spLocks noGrp="1"/>
          </p:cNvSpPr>
          <p:nvPr>
            <p:ph idx="1"/>
          </p:nvPr>
        </p:nvSpPr>
        <p:spPr>
          <a:xfrm>
            <a:off x="928360" y="1268760"/>
            <a:ext cx="10221486" cy="3917032"/>
          </a:xfrm>
        </p:spPr>
        <p:txBody>
          <a:bodyPr vert="horz" lIns="91440" tIns="45720" rIns="91440" bIns="45720" rtlCol="0" anchor="t">
            <a:noAutofit/>
          </a:bodyPr>
          <a:lstStyle/>
          <a:p>
            <a:pPr>
              <a:buNone/>
            </a:pPr>
            <a:r>
              <a:rPr lang="en-GB" sz="2800" dirty="0"/>
              <a:t>Extension </a:t>
            </a:r>
            <a:r>
              <a:rPr lang="en-GB" sz="2800"/>
              <a:t>activity – </a:t>
            </a:r>
            <a:r>
              <a:rPr lang="en-GB" sz="2800" dirty="0"/>
              <a:t>agree and record the external (macro) environmental factors in terms of the following:</a:t>
            </a:r>
          </a:p>
          <a:p>
            <a:r>
              <a:rPr lang="en-GB" sz="2800" b="1" dirty="0"/>
              <a:t>Political</a:t>
            </a:r>
          </a:p>
          <a:p>
            <a:r>
              <a:rPr lang="en-GB" sz="2800" b="1" dirty="0"/>
              <a:t>Economic</a:t>
            </a:r>
          </a:p>
          <a:p>
            <a:r>
              <a:rPr lang="en-GB" sz="2800" b="1" dirty="0"/>
              <a:t>Social</a:t>
            </a:r>
          </a:p>
          <a:p>
            <a:r>
              <a:rPr lang="en-GB" sz="2800" b="1" dirty="0"/>
              <a:t>Technological</a:t>
            </a:r>
          </a:p>
          <a:p>
            <a:pPr>
              <a:buNone/>
            </a:pPr>
            <a:r>
              <a:rPr lang="en-GB" sz="2800" dirty="0"/>
              <a:t>Then discuss, agree and record the internal (micro) environment and its influencing factors</a:t>
            </a:r>
          </a:p>
          <a:p>
            <a:pPr>
              <a:buNone/>
            </a:pPr>
            <a:endParaRPr lang="en-GB" sz="2800" dirty="0"/>
          </a:p>
        </p:txBody>
      </p:sp>
    </p:spTree>
    <p:extLst>
      <p:ext uri="{BB962C8B-B14F-4D97-AF65-F5344CB8AC3E}">
        <p14:creationId xmlns:p14="http://schemas.microsoft.com/office/powerpoint/2010/main" val="3276350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775520" y="260648"/>
            <a:ext cx="8892480" cy="1143000"/>
          </a:xfrm>
          <a:prstGeom prst="rect">
            <a:avLst/>
          </a:prstGeom>
        </p:spPr>
        <p:txBody>
          <a:bodyPr vert="horz" lIns="91440" tIns="45720" rIns="91440" bIns="45720" rtlCol="0" anchor="ctr">
            <a:normAutofit fontScale="9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n-ea"/>
                <a:cs typeface="+mn-cs"/>
              </a:rPr>
              <a:t>Activity – PEST and </a:t>
            </a:r>
            <a:r>
              <a:rPr kumimoji="0" lang="en-GB" sz="4400" b="1" i="0" u="sng" strike="noStrike" kern="1200" cap="none" spc="0" normalizeH="0" baseline="0" noProof="0" dirty="0">
                <a:ln>
                  <a:noFill/>
                </a:ln>
                <a:solidFill>
                  <a:srgbClr val="4BACC6">
                    <a:lumMod val="50000"/>
                  </a:srgbClr>
                </a:solidFill>
                <a:effectLst/>
                <a:uLnTx/>
                <a:uFillTx/>
                <a:latin typeface="Myriad Pro"/>
                <a:ea typeface="+mn-ea"/>
                <a:cs typeface="+mn-cs"/>
              </a:rPr>
              <a:t>SWOT</a:t>
            </a:r>
            <a:r>
              <a:rPr kumimoji="0" lang="en-GB" sz="4400" b="1" i="0" u="none" strike="noStrike" kern="1200" cap="none" spc="0" normalizeH="0" baseline="0" noProof="0" dirty="0">
                <a:ln>
                  <a:noFill/>
                </a:ln>
                <a:solidFill>
                  <a:srgbClr val="4BACC6">
                    <a:lumMod val="50000"/>
                  </a:srgbClr>
                </a:solidFill>
                <a:effectLst/>
                <a:uLnTx/>
                <a:uFillTx/>
                <a:latin typeface="Myriad Pro"/>
                <a:ea typeface="+mn-ea"/>
                <a:cs typeface="+mn-cs"/>
              </a:rPr>
              <a:t> Analysis </a:t>
            </a:r>
          </a:p>
        </p:txBody>
      </p:sp>
      <p:pic>
        <p:nvPicPr>
          <p:cNvPr id="63492" name="Picture 4" descr="http://porscheiskey.com/uploads/3/6/2/0/3620420/5809358_orig.gif"/>
          <p:cNvPicPr>
            <a:picLocks noChangeAspect="1" noChangeArrowheads="1"/>
          </p:cNvPicPr>
          <p:nvPr/>
        </p:nvPicPr>
        <p:blipFill>
          <a:blip r:embed="rId2" cstate="print"/>
          <a:srcRect/>
          <a:stretch>
            <a:fillRect/>
          </a:stretch>
        </p:blipFill>
        <p:spPr bwMode="auto">
          <a:xfrm>
            <a:off x="6981190" y="2276872"/>
            <a:ext cx="3686810" cy="2304256"/>
          </a:xfrm>
          <a:prstGeom prst="rect">
            <a:avLst/>
          </a:prstGeom>
          <a:noFill/>
        </p:spPr>
      </p:pic>
      <p:sp>
        <p:nvSpPr>
          <p:cNvPr id="3" name="Content Placeholder 2"/>
          <p:cNvSpPr>
            <a:spLocks noGrp="1"/>
          </p:cNvSpPr>
          <p:nvPr>
            <p:ph idx="1"/>
          </p:nvPr>
        </p:nvSpPr>
        <p:spPr>
          <a:xfrm>
            <a:off x="739896" y="1600201"/>
            <a:ext cx="6724256" cy="3917032"/>
          </a:xfrm>
        </p:spPr>
        <p:txBody>
          <a:bodyPr/>
          <a:lstStyle/>
          <a:p>
            <a:pPr>
              <a:buNone/>
            </a:pPr>
            <a:r>
              <a:rPr lang="en-GB" dirty="0"/>
              <a:t>Individual activity:</a:t>
            </a:r>
          </a:p>
          <a:p>
            <a:pPr>
              <a:buNone/>
            </a:pPr>
            <a:endParaRPr lang="en-GB" dirty="0"/>
          </a:p>
          <a:p>
            <a:r>
              <a:rPr lang="en-GB" dirty="0"/>
              <a:t>Bearing in mind the factors identified in your PEST analysis, individually complete your own personal SWOT analysis</a:t>
            </a:r>
          </a:p>
        </p:txBody>
      </p:sp>
    </p:spTree>
    <p:extLst>
      <p:ext uri="{BB962C8B-B14F-4D97-AF65-F5344CB8AC3E}">
        <p14:creationId xmlns:p14="http://schemas.microsoft.com/office/powerpoint/2010/main" val="5780379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1143000"/>
          </a:xfrm>
        </p:spPr>
        <p:txBody>
          <a:bodyPr>
            <a:normAutofit fontScale="90000"/>
          </a:bodyPr>
          <a:lstStyle/>
          <a:p>
            <a:r>
              <a:rPr lang="en-GB" b="1" dirty="0">
                <a:solidFill>
                  <a:schemeClr val="accent5">
                    <a:lumMod val="50000"/>
                  </a:schemeClr>
                </a:solidFill>
              </a:rPr>
              <a:t>Personal Development Planning</a:t>
            </a:r>
          </a:p>
        </p:txBody>
      </p:sp>
      <p:pic>
        <p:nvPicPr>
          <p:cNvPr id="8194" name="Picture 2" descr="http://insalesnow.com/wp-content/uploads/2015/04/SMART.jpg"/>
          <p:cNvPicPr>
            <a:picLocks noChangeAspect="1" noChangeArrowheads="1"/>
          </p:cNvPicPr>
          <p:nvPr/>
        </p:nvPicPr>
        <p:blipFill>
          <a:blip r:embed="rId2" cstate="print"/>
          <a:srcRect/>
          <a:stretch>
            <a:fillRect/>
          </a:stretch>
        </p:blipFill>
        <p:spPr bwMode="auto">
          <a:xfrm>
            <a:off x="1524000" y="1988840"/>
            <a:ext cx="9144000" cy="3672408"/>
          </a:xfrm>
          <a:prstGeom prst="rect">
            <a:avLst/>
          </a:prstGeom>
          <a:noFill/>
        </p:spPr>
      </p:pic>
      <p:sp>
        <p:nvSpPr>
          <p:cNvPr id="5" name="Rectangle 3"/>
          <p:cNvSpPr>
            <a:spLocks noChangeArrowheads="1"/>
          </p:cNvSpPr>
          <p:nvPr/>
        </p:nvSpPr>
        <p:spPr bwMode="auto">
          <a:xfrm>
            <a:off x="425789" y="908720"/>
            <a:ext cx="11175225" cy="1077218"/>
          </a:xfrm>
          <a:prstGeom prst="rect">
            <a:avLst/>
          </a:prstGeom>
          <a:noFill/>
          <a:ln w="9525">
            <a:noFill/>
            <a:miter lim="800000"/>
            <a:headEnd/>
            <a:tailEnd/>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itchFamily="34" charset="0"/>
              </a:rPr>
              <a:t>Objectives need to be meaningful not just for you but for the organisation.</a:t>
            </a:r>
          </a:p>
        </p:txBody>
      </p:sp>
    </p:spTree>
    <p:extLst>
      <p:ext uri="{BB962C8B-B14F-4D97-AF65-F5344CB8AC3E}">
        <p14:creationId xmlns:p14="http://schemas.microsoft.com/office/powerpoint/2010/main" val="3818398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CFCA-A890-4E01-B04A-EDC2E85A9896}"/>
              </a:ext>
            </a:extLst>
          </p:cNvPr>
          <p:cNvSpPr>
            <a:spLocks noGrp="1"/>
          </p:cNvSpPr>
          <p:nvPr>
            <p:ph type="title"/>
          </p:nvPr>
        </p:nvSpPr>
        <p:spPr>
          <a:xfrm>
            <a:off x="609600" y="274638"/>
            <a:ext cx="10972800" cy="1143000"/>
          </a:xfrm>
        </p:spPr>
        <p:txBody>
          <a:bodyPr anchor="ctr">
            <a:normAutofit/>
          </a:bodyPr>
          <a:lstStyle/>
          <a:p>
            <a:r>
              <a:rPr lang="en-GB" b="1" dirty="0">
                <a:solidFill>
                  <a:schemeClr val="accent5">
                    <a:lumMod val="50000"/>
                  </a:schemeClr>
                </a:solidFill>
              </a:rPr>
              <a:t>Things to include in your PDP</a:t>
            </a:r>
          </a:p>
        </p:txBody>
      </p:sp>
      <p:sp>
        <p:nvSpPr>
          <p:cNvPr id="11" name="Content Placeholder 2">
            <a:extLst>
              <a:ext uri="{FF2B5EF4-FFF2-40B4-BE49-F238E27FC236}">
                <a16:creationId xmlns:a16="http://schemas.microsoft.com/office/drawing/2014/main" id="{919E4960-472D-45C4-A4E3-1CEEC169D24A}"/>
              </a:ext>
            </a:extLst>
          </p:cNvPr>
          <p:cNvSpPr>
            <a:spLocks noGrp="1"/>
          </p:cNvSpPr>
          <p:nvPr>
            <p:ph sz="half" idx="1"/>
          </p:nvPr>
        </p:nvSpPr>
        <p:spPr>
          <a:xfrm>
            <a:off x="711200" y="1759689"/>
            <a:ext cx="6146800" cy="3184450"/>
          </a:xfrm>
        </p:spPr>
        <p:txBody>
          <a:bodyPr>
            <a:normAutofit lnSpcReduction="10000"/>
          </a:bodyPr>
          <a:lstStyle/>
          <a:p>
            <a:r>
              <a:rPr lang="en-US" sz="3200" dirty="0"/>
              <a:t>Areas of </a:t>
            </a:r>
            <a:r>
              <a:rPr lang="en-US" sz="3200" b="1" dirty="0"/>
              <a:t>leadership</a:t>
            </a:r>
            <a:r>
              <a:rPr lang="en-US" sz="3200" dirty="0"/>
              <a:t> practice and knowledge you wish to develop</a:t>
            </a:r>
          </a:p>
          <a:p>
            <a:r>
              <a:rPr lang="en-US" sz="3200" b="1" dirty="0"/>
              <a:t>SMART</a:t>
            </a:r>
            <a:r>
              <a:rPr lang="en-US" sz="3200" dirty="0"/>
              <a:t> objectives</a:t>
            </a:r>
          </a:p>
          <a:p>
            <a:r>
              <a:rPr lang="en-US" sz="3200" dirty="0"/>
              <a:t>Robust, well-considered PDP that is </a:t>
            </a:r>
            <a:r>
              <a:rPr lang="en-US" sz="3200" b="1" dirty="0"/>
              <a:t>not</a:t>
            </a:r>
            <a:r>
              <a:rPr lang="en-US" sz="3200" dirty="0"/>
              <a:t> your work’s PDR!</a:t>
            </a:r>
          </a:p>
        </p:txBody>
      </p:sp>
      <p:pic>
        <p:nvPicPr>
          <p:cNvPr id="6" name="Content Placeholder 5">
            <a:extLst>
              <a:ext uri="{FF2B5EF4-FFF2-40B4-BE49-F238E27FC236}">
                <a16:creationId xmlns:a16="http://schemas.microsoft.com/office/drawing/2014/main" id="{2125D451-414E-4F8C-8CC4-1B8F602BC6E3}"/>
              </a:ext>
            </a:extLst>
          </p:cNvPr>
          <p:cNvPicPr>
            <a:picLocks noGrp="1" noChangeAspect="1"/>
          </p:cNvPicPr>
          <p:nvPr>
            <p:ph sz="half" idx="2"/>
          </p:nvPr>
        </p:nvPicPr>
        <p:blipFill>
          <a:blip r:embed="rId2"/>
          <a:stretch>
            <a:fillRect/>
          </a:stretch>
        </p:blipFill>
        <p:spPr>
          <a:xfrm>
            <a:off x="7263395" y="1600200"/>
            <a:ext cx="3253209" cy="3989388"/>
          </a:xfrm>
          <a:noFill/>
        </p:spPr>
      </p:pic>
    </p:spTree>
    <p:extLst>
      <p:ext uri="{BB962C8B-B14F-4D97-AF65-F5344CB8AC3E}">
        <p14:creationId xmlns:p14="http://schemas.microsoft.com/office/powerpoint/2010/main" val="4006810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accent5">
                    <a:lumMod val="50000"/>
                  </a:schemeClr>
                </a:solidFill>
              </a:rPr>
              <a:t>Personal Development Plan PDP</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11297188"/>
              </p:ext>
            </p:extLst>
          </p:nvPr>
        </p:nvGraphicFramePr>
        <p:xfrm>
          <a:off x="774796" y="1417639"/>
          <a:ext cx="10547012" cy="3670892"/>
        </p:xfrm>
        <a:graphic>
          <a:graphicData uri="http://schemas.openxmlformats.org/drawingml/2006/table">
            <a:tbl>
              <a:tblPr firstRow="1" bandRow="1">
                <a:tableStyleId>{5C22544A-7EE6-4342-B048-85BDC9FD1C3A}</a:tableStyleId>
              </a:tblPr>
              <a:tblGrid>
                <a:gridCol w="2636753">
                  <a:extLst>
                    <a:ext uri="{9D8B030D-6E8A-4147-A177-3AD203B41FA5}">
                      <a16:colId xmlns:a16="http://schemas.microsoft.com/office/drawing/2014/main" val="20000"/>
                    </a:ext>
                  </a:extLst>
                </a:gridCol>
                <a:gridCol w="2636753">
                  <a:extLst>
                    <a:ext uri="{9D8B030D-6E8A-4147-A177-3AD203B41FA5}">
                      <a16:colId xmlns:a16="http://schemas.microsoft.com/office/drawing/2014/main" val="20001"/>
                    </a:ext>
                  </a:extLst>
                </a:gridCol>
                <a:gridCol w="2636753">
                  <a:extLst>
                    <a:ext uri="{9D8B030D-6E8A-4147-A177-3AD203B41FA5}">
                      <a16:colId xmlns:a16="http://schemas.microsoft.com/office/drawing/2014/main" val="20002"/>
                    </a:ext>
                  </a:extLst>
                </a:gridCol>
                <a:gridCol w="2636753">
                  <a:extLst>
                    <a:ext uri="{9D8B030D-6E8A-4147-A177-3AD203B41FA5}">
                      <a16:colId xmlns:a16="http://schemas.microsoft.com/office/drawing/2014/main" val="20003"/>
                    </a:ext>
                  </a:extLst>
                </a:gridCol>
              </a:tblGrid>
              <a:tr h="942022">
                <a:tc>
                  <a:txBody>
                    <a:bodyPr/>
                    <a:lstStyle/>
                    <a:p>
                      <a:r>
                        <a:rPr lang="en-US" dirty="0"/>
                        <a:t>Identified area for development</a:t>
                      </a:r>
                    </a:p>
                  </a:txBody>
                  <a:tcPr/>
                </a:tc>
                <a:tc>
                  <a:txBody>
                    <a:bodyPr/>
                    <a:lstStyle/>
                    <a:p>
                      <a:r>
                        <a:rPr lang="en-US" dirty="0"/>
                        <a:t>How it will be achieved</a:t>
                      </a:r>
                    </a:p>
                  </a:txBody>
                  <a:tcPr/>
                </a:tc>
                <a:tc>
                  <a:txBody>
                    <a:bodyPr/>
                    <a:lstStyle/>
                    <a:p>
                      <a:r>
                        <a:rPr lang="en-US" dirty="0"/>
                        <a:t>Who can provide support</a:t>
                      </a:r>
                    </a:p>
                  </a:txBody>
                  <a:tcPr/>
                </a:tc>
                <a:tc>
                  <a:txBody>
                    <a:bodyPr/>
                    <a:lstStyle/>
                    <a:p>
                      <a:r>
                        <a:rPr lang="en-US" dirty="0"/>
                        <a:t>Timeline (short, medium and long-term)</a:t>
                      </a:r>
                    </a:p>
                  </a:txBody>
                  <a:tcPr/>
                </a:tc>
                <a:extLst>
                  <a:ext uri="{0D108BD9-81ED-4DB2-BD59-A6C34878D82A}">
                    <a16:rowId xmlns:a16="http://schemas.microsoft.com/office/drawing/2014/main" val="10000"/>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545774">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3"/>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4"/>
                  </a:ext>
                </a:extLst>
              </a:tr>
              <a:tr h="545774">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97365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B913-83A5-C9E7-C225-EC55E60C623C}"/>
              </a:ext>
            </a:extLst>
          </p:cNvPr>
          <p:cNvSpPr>
            <a:spLocks noGrp="1"/>
          </p:cNvSpPr>
          <p:nvPr>
            <p:ph type="title"/>
          </p:nvPr>
        </p:nvSpPr>
        <p:spPr>
          <a:xfrm>
            <a:off x="609600" y="-152399"/>
            <a:ext cx="10972800" cy="1143000"/>
          </a:xfrm>
        </p:spPr>
        <p:txBody>
          <a:bodyPr/>
          <a:lstStyle/>
          <a:p>
            <a:r>
              <a:rPr lang="en-GB" b="1" dirty="0">
                <a:solidFill>
                  <a:schemeClr val="accent5">
                    <a:lumMod val="75000"/>
                  </a:schemeClr>
                </a:solidFill>
              </a:rPr>
              <a:t>References</a:t>
            </a:r>
          </a:p>
        </p:txBody>
      </p:sp>
      <p:sp>
        <p:nvSpPr>
          <p:cNvPr id="3" name="Content Placeholder 2">
            <a:extLst>
              <a:ext uri="{FF2B5EF4-FFF2-40B4-BE49-F238E27FC236}">
                <a16:creationId xmlns:a16="http://schemas.microsoft.com/office/drawing/2014/main" id="{DAA716FC-B044-5D38-405D-FC071AE3EF2F}"/>
              </a:ext>
            </a:extLst>
          </p:cNvPr>
          <p:cNvSpPr>
            <a:spLocks noGrp="1"/>
          </p:cNvSpPr>
          <p:nvPr>
            <p:ph idx="1"/>
          </p:nvPr>
        </p:nvSpPr>
        <p:spPr>
          <a:xfrm>
            <a:off x="310661" y="814755"/>
            <a:ext cx="11570677" cy="3917032"/>
          </a:xfrm>
        </p:spPr>
        <p:txBody>
          <a:bodyPr>
            <a:noAutofit/>
          </a:bodyPr>
          <a:lstStyle/>
          <a:p>
            <a:pPr marL="0" indent="0">
              <a:buNone/>
            </a:pPr>
            <a:r>
              <a:rPr lang="en-GB" altLang="en-US" sz="1400" dirty="0" err="1"/>
              <a:t>Borton</a:t>
            </a:r>
            <a:r>
              <a:rPr lang="en-GB" altLang="en-US" sz="1400" dirty="0"/>
              <a:t>, T (1970). Reach, Teach and Touch. McGraw Hill, London</a:t>
            </a:r>
          </a:p>
          <a:p>
            <a:pPr marL="0" indent="0">
              <a:buNone/>
            </a:pPr>
            <a:endParaRPr lang="en-GB" sz="1400" dirty="0"/>
          </a:p>
          <a:p>
            <a:pPr marL="0" indent="0">
              <a:buNone/>
            </a:pPr>
            <a:r>
              <a:rPr lang="en-GB" sz="1400" dirty="0" err="1"/>
              <a:t>Boud</a:t>
            </a:r>
            <a:r>
              <a:rPr lang="en-GB" sz="1400" dirty="0"/>
              <a:t> D., Keough, R, Walker, D., (1985). Reflection: Turning Experience into Learning. London: Kogan Page</a:t>
            </a:r>
          </a:p>
          <a:p>
            <a:pPr marL="0" indent="0">
              <a:buNone/>
            </a:pPr>
            <a:endParaRPr lang="en-GB" sz="1400" dirty="0"/>
          </a:p>
          <a:p>
            <a:pPr marL="0" indent="0">
              <a:buNone/>
            </a:pPr>
            <a:r>
              <a:rPr lang="en-GB" sz="1400" dirty="0"/>
              <a:t>Dewey, J., (1933). How we think. Chicago: </a:t>
            </a:r>
            <a:r>
              <a:rPr lang="en-GB" sz="1400" dirty="0" err="1"/>
              <a:t>Henrey</a:t>
            </a:r>
            <a:r>
              <a:rPr lang="en-GB" sz="1400" dirty="0"/>
              <a:t> </a:t>
            </a:r>
            <a:r>
              <a:rPr lang="en-GB" sz="1400" dirty="0" err="1"/>
              <a:t>Regney</a:t>
            </a:r>
            <a:endParaRPr lang="en-GB" sz="1400" dirty="0"/>
          </a:p>
          <a:p>
            <a:pPr marL="0" indent="0">
              <a:buNone/>
            </a:pPr>
            <a:endParaRPr lang="en-GB" sz="1400" dirty="0"/>
          </a:p>
          <a:p>
            <a:pPr marL="0" indent="0">
              <a:buNone/>
            </a:pPr>
            <a:r>
              <a:rPr lang="en-GB" sz="1400" dirty="0"/>
              <a:t>Louden, W., (1991). Understanding Teaching. London: Cassell</a:t>
            </a:r>
          </a:p>
          <a:p>
            <a:pPr marL="0" indent="0">
              <a:buNone/>
            </a:pPr>
            <a:endParaRPr lang="en-GB" sz="1400" dirty="0"/>
          </a:p>
          <a:p>
            <a:pPr marL="0" indent="0">
              <a:buNone/>
            </a:pPr>
            <a:r>
              <a:rPr lang="en-GB" sz="1400" dirty="0"/>
              <a:t>Gibbs, G. (1988). Learning by Doing: </a:t>
            </a:r>
            <a:r>
              <a:rPr lang="en-GB" sz="1400" i="1" dirty="0"/>
              <a:t>A guide to Teaching and Learning Methods</a:t>
            </a:r>
            <a:r>
              <a:rPr lang="en-GB" sz="1400" dirty="0"/>
              <a:t>. Oxford: Further Education Unit</a:t>
            </a:r>
          </a:p>
          <a:p>
            <a:pPr marL="0" indent="0">
              <a:buNone/>
            </a:pPr>
            <a:endParaRPr lang="en-GB" sz="1400" dirty="0"/>
          </a:p>
          <a:p>
            <a:pPr marL="0" indent="0">
              <a:buNone/>
            </a:pPr>
            <a:r>
              <a:rPr lang="en-GB" sz="1400" dirty="0"/>
              <a:t>Kolb, (1984). Experiential learning : experience as the source of learning and development. Prentice-Hall.</a:t>
            </a:r>
          </a:p>
          <a:p>
            <a:pPr marL="0" indent="0">
              <a:buNone/>
            </a:pPr>
            <a:endParaRPr lang="en-GB" sz="1400" dirty="0"/>
          </a:p>
          <a:p>
            <a:pPr marL="0" indent="0">
              <a:buNone/>
            </a:pPr>
            <a:r>
              <a:rPr lang="en-GB" altLang="en-US" sz="1400" dirty="0"/>
              <a:t>Peters, J., "Strategies for Reflective Practice (1991). </a:t>
            </a:r>
            <a:r>
              <a:rPr lang="en-GB" altLang="en-US" sz="1400" i="1" dirty="0"/>
              <a:t>Professional Development for Educators of Adults: New Directions for Adult and Continuing Education</a:t>
            </a:r>
            <a:r>
              <a:rPr lang="en-GB" altLang="en-US" sz="1400" dirty="0"/>
              <a:t>, no. 51, edited by R. Brockett. San Francisco: Jossey-Bass</a:t>
            </a:r>
            <a:endParaRPr lang="en-GB" sz="1400" dirty="0"/>
          </a:p>
          <a:p>
            <a:pPr marL="0" indent="0">
              <a:buNone/>
            </a:pPr>
            <a:endParaRPr lang="en-GB" sz="1400" dirty="0"/>
          </a:p>
          <a:p>
            <a:pPr marL="0" indent="0">
              <a:buNone/>
            </a:pPr>
            <a:r>
              <a:rPr lang="en-GB" sz="1400" dirty="0"/>
              <a:t>Reid, B., (1993) “But we’re doing it already” Exploring a response to the concept of reflective practice in order to improve its facilitation. Nurse Ed Today 13: 305-309</a:t>
            </a:r>
          </a:p>
          <a:p>
            <a:pPr marL="0" indent="0">
              <a:buNone/>
            </a:pPr>
            <a:endParaRPr lang="en-GB" sz="1400" dirty="0"/>
          </a:p>
          <a:p>
            <a:pPr marL="0" indent="0">
              <a:buNone/>
            </a:pPr>
            <a:r>
              <a:rPr lang="en-GB" sz="1400" dirty="0"/>
              <a:t>Schön, D., (1987). Educating the Reflective Practitioner. San Francisco: Josey Bass</a:t>
            </a:r>
          </a:p>
          <a:p>
            <a:pPr marL="0" indent="0">
              <a:buNone/>
            </a:pPr>
            <a:endParaRPr lang="en-GB" sz="1400" dirty="0"/>
          </a:p>
        </p:txBody>
      </p:sp>
    </p:spTree>
    <p:extLst>
      <p:ext uri="{BB962C8B-B14F-4D97-AF65-F5344CB8AC3E}">
        <p14:creationId xmlns:p14="http://schemas.microsoft.com/office/powerpoint/2010/main" val="6182800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579F63F839CD34F8C7D1F16FF62C149" ma:contentTypeVersion="6" ma:contentTypeDescription="Create a new document." ma:contentTypeScope="" ma:versionID="8696d57364c1d7f16f585631265b8140">
  <xsd:schema xmlns:xsd="http://www.w3.org/2001/XMLSchema" xmlns:xs="http://www.w3.org/2001/XMLSchema" xmlns:p="http://schemas.microsoft.com/office/2006/metadata/properties" xmlns:ns2="b7f9fef7-f2d6-4753-9cc4-1214af3ec681" xmlns:ns3="4e921715-ad79-4b78-9592-2aa9c6b9dcb9" targetNamespace="http://schemas.microsoft.com/office/2006/metadata/properties" ma:root="true" ma:fieldsID="911fed3de18a5dabb4b36797968ac1f0" ns2:_="" ns3:_="">
    <xsd:import namespace="b7f9fef7-f2d6-4753-9cc4-1214af3ec681"/>
    <xsd:import namespace="4e921715-ad79-4b78-9592-2aa9c6b9dcb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f9fef7-f2d6-4753-9cc4-1214af3ec68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921715-ad79-4b78-9592-2aa9c6b9dcb9"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9CBC40-EFAC-4F46-B6BB-20E4CA5F3F93}">
  <ds:schemaRefs>
    <ds:schemaRef ds:uri="http://schemas.microsoft.com/sharepoint/v3/contenttype/forms"/>
  </ds:schemaRefs>
</ds:datastoreItem>
</file>

<file path=customXml/itemProps2.xml><?xml version="1.0" encoding="utf-8"?>
<ds:datastoreItem xmlns:ds="http://schemas.openxmlformats.org/officeDocument/2006/customXml" ds:itemID="{78B21B87-FA11-4EFF-81CD-E2CA29C0D2C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970AD43-6B60-4E64-9C25-F5F5A6394A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7f9fef7-f2d6-4753-9cc4-1214af3ec681"/>
    <ds:schemaRef ds:uri="4e921715-ad79-4b78-9592-2aa9c6b9dc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1287</Words>
  <Application>Microsoft Office PowerPoint</Application>
  <PresentationFormat>Widescreen</PresentationFormat>
  <Paragraphs>153</Paragraphs>
  <Slides>22</Slides>
  <Notes>6</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22</vt:i4>
      </vt:variant>
    </vt:vector>
  </HeadingPairs>
  <TitlesOfParts>
    <vt:vector size="36" baseType="lpstr">
      <vt:lpstr>Myriad Pro</vt:lpstr>
      <vt:lpstr>Arial</vt:lpstr>
      <vt:lpstr>Arial Black</vt:lpstr>
      <vt:lpstr>Calibri</vt:lpstr>
      <vt:lpstr>Calibri Light</vt:lpstr>
      <vt:lpstr>Symbol</vt:lpstr>
      <vt:lpstr>Times New Roman</vt:lpstr>
      <vt:lpstr>20140311PresentationUWTSDTemplate</vt:lpstr>
      <vt:lpstr>UWTSD 200_Text 2</vt:lpstr>
      <vt:lpstr>UWTSD 200_Subtitle 4</vt:lpstr>
      <vt:lpstr>1_20140311PresentationUWTSDTemplate</vt:lpstr>
      <vt:lpstr>2_20140311PresentationUWTSDTemplate</vt:lpstr>
      <vt:lpstr>Title Slide 1</vt:lpstr>
      <vt:lpstr>201500625PowerPointPresentationTemplate</vt:lpstr>
      <vt:lpstr>Module BMPF7302D   Authenticity and  the Role of the  Leader   Day 6</vt:lpstr>
      <vt:lpstr>Learning Outcomes</vt:lpstr>
      <vt:lpstr>PowerPoint Presentation</vt:lpstr>
      <vt:lpstr>PowerPoint Presentation</vt:lpstr>
      <vt:lpstr>PowerPoint Presentation</vt:lpstr>
      <vt:lpstr>PowerPoint Presentation</vt:lpstr>
      <vt:lpstr>Our Vision</vt:lpstr>
      <vt:lpstr>PowerPoint Presentation</vt:lpstr>
      <vt:lpstr>PowerPoint Presentation</vt:lpstr>
      <vt:lpstr>PowerPoint Presentation</vt:lpstr>
      <vt:lpstr>Our Vision</vt:lpstr>
      <vt:lpstr>PowerPoint Presentation</vt:lpstr>
      <vt:lpstr>Personal Development Planning</vt:lpstr>
      <vt:lpstr>PowerPoint Presentation</vt:lpstr>
      <vt:lpstr>PEST Analysis</vt:lpstr>
      <vt:lpstr>PowerPoint Presentation</vt:lpstr>
      <vt:lpstr>Activity – PEST and SWOT Analysis </vt:lpstr>
      <vt:lpstr>PowerPoint Presentation</vt:lpstr>
      <vt:lpstr>Personal Development Planning</vt:lpstr>
      <vt:lpstr>Things to include in your PDP</vt:lpstr>
      <vt:lpstr>Personal Development Plan PDP</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28</cp:revision>
  <cp:lastPrinted>2021-08-03T18:44:37Z</cp:lastPrinted>
  <dcterms:created xsi:type="dcterms:W3CDTF">2021-06-29T14:16:45Z</dcterms:created>
  <dcterms:modified xsi:type="dcterms:W3CDTF">2025-05-29T10:09:57Z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0x0101005579F63F839CD34F8C7D1F16FF62C149</vt:lpwstr>
  </property>
</Properties>
</file>