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5"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D6261-A618-F2E5-4234-803FBAD6FDDD}" v="30" dt="2026-03-08T13:50:51.769"/>
    <p1510:client id="{EEA0FCAF-A3EE-0998-DA0F-00D8F7470BF2}" v="51" dt="2026-03-09T09:27:46.414"/>
    <p1510:client id="{3D6EDD2C-C0E7-74DE-7531-75DC07228D75}" v="604" dt="2026-03-08T13:48:45.275"/>
    <p1510:client id="{B8F598CC-F2A7-DE0F-96C9-61250CF5BC25}" v="41" dt="2026-03-08T13:57:52.393"/>
    <p1510:client id="{49ED39D6-4A8B-B876-56EE-B733BA69B732}" v="757" dt="2026-03-09T10:35:23.965"/>
    <p1510:client id="{53D682B3-3EA0-82C6-43D2-1944637F80D5}" v="3" dt="2026-03-09T09:21:54.600"/>
    <p1510:client id="{E88F3B45-BFFF-4837-EC85-D989E8F3E1CC}" v="42" dt="2026-03-08T13:59:42.2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B316D5-ABAD-4C6C-814D-9594E53CE809}"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96E99C16-5DB6-4A42-B7A2-AAD4C4ACF34E}">
      <dgm:prSet/>
      <dgm:spPr/>
      <dgm:t>
        <a:bodyPr/>
        <a:lstStyle/>
        <a:p>
          <a:r>
            <a:rPr lang="en-GB"/>
            <a:t>Political Factors: I must pay tax on goods as well as have a valid health and safety certificate.</a:t>
          </a:r>
          <a:endParaRPr lang="en-US"/>
        </a:p>
      </dgm:t>
    </dgm:pt>
    <dgm:pt modelId="{3A9C98D8-2D73-4522-9B99-FD4070B1C1E5}" type="parTrans" cxnId="{9478F98E-3B8F-4F7E-9905-96FC9F6EFC59}">
      <dgm:prSet/>
      <dgm:spPr/>
      <dgm:t>
        <a:bodyPr/>
        <a:lstStyle/>
        <a:p>
          <a:endParaRPr lang="en-US"/>
        </a:p>
      </dgm:t>
    </dgm:pt>
    <dgm:pt modelId="{01EE10F8-4EF7-4322-8910-86DA1A510D61}" type="sibTrans" cxnId="{9478F98E-3B8F-4F7E-9905-96FC9F6EFC59}">
      <dgm:prSet/>
      <dgm:spPr/>
      <dgm:t>
        <a:bodyPr/>
        <a:lstStyle/>
        <a:p>
          <a:endParaRPr lang="en-US"/>
        </a:p>
      </dgm:t>
    </dgm:pt>
    <dgm:pt modelId="{94B99D6B-A2C0-404B-AC66-A8BC1AC615D9}">
      <dgm:prSet/>
      <dgm:spPr/>
      <dgm:t>
        <a:bodyPr/>
        <a:lstStyle/>
        <a:p>
          <a:r>
            <a:rPr lang="en-GB"/>
            <a:t>Economic Factors: I have an independent restaurant and friendly customers. I achieved growth rate and increased fast food rate.</a:t>
          </a:r>
          <a:endParaRPr lang="en-US"/>
        </a:p>
      </dgm:t>
    </dgm:pt>
    <dgm:pt modelId="{D623A8CD-0514-4BA9-85E9-D8442A86627D}" type="parTrans" cxnId="{63E51072-43B2-4674-A6ED-7384831A1F5C}">
      <dgm:prSet/>
      <dgm:spPr/>
      <dgm:t>
        <a:bodyPr/>
        <a:lstStyle/>
        <a:p>
          <a:endParaRPr lang="en-US"/>
        </a:p>
      </dgm:t>
    </dgm:pt>
    <dgm:pt modelId="{8C7BA634-6EB9-41C8-AA75-7D987B890BAF}" type="sibTrans" cxnId="{63E51072-43B2-4674-A6ED-7384831A1F5C}">
      <dgm:prSet/>
      <dgm:spPr/>
      <dgm:t>
        <a:bodyPr/>
        <a:lstStyle/>
        <a:p>
          <a:endParaRPr lang="en-US"/>
        </a:p>
      </dgm:t>
    </dgm:pt>
    <dgm:pt modelId="{C64136BC-491D-42D4-9FDC-1CBD74156139}">
      <dgm:prSet/>
      <dgm:spPr/>
      <dgm:t>
        <a:bodyPr/>
        <a:lstStyle/>
        <a:p>
          <a:r>
            <a:rPr lang="en-GB"/>
            <a:t>Social Factors: Health and wellness trends, changing lifestyle like delivery option, high demand for specialize menus e.g. gluten free, vegan. I received modern and health lifestyle through customers. One of the many perks of the restaurant is its use of organic ingredients.</a:t>
          </a:r>
          <a:endParaRPr lang="en-US"/>
        </a:p>
      </dgm:t>
    </dgm:pt>
    <dgm:pt modelId="{5AA5F0EF-C9E3-42D3-BB2A-86E82BD82633}" type="parTrans" cxnId="{8B2B5335-1E90-4F58-9B9F-4DE02F871F93}">
      <dgm:prSet/>
      <dgm:spPr/>
      <dgm:t>
        <a:bodyPr/>
        <a:lstStyle/>
        <a:p>
          <a:endParaRPr lang="en-US"/>
        </a:p>
      </dgm:t>
    </dgm:pt>
    <dgm:pt modelId="{DA0B2D02-631F-40F5-96B1-DAB07C831709}" type="sibTrans" cxnId="{8B2B5335-1E90-4F58-9B9F-4DE02F871F93}">
      <dgm:prSet/>
      <dgm:spPr/>
      <dgm:t>
        <a:bodyPr/>
        <a:lstStyle/>
        <a:p>
          <a:endParaRPr lang="en-US"/>
        </a:p>
      </dgm:t>
    </dgm:pt>
    <dgm:pt modelId="{5A2D36AA-E419-471B-BDB9-E407C8818B54}">
      <dgm:prSet/>
      <dgm:spPr/>
      <dgm:t>
        <a:bodyPr/>
        <a:lstStyle/>
        <a:p>
          <a:r>
            <a:rPr lang="en-GB"/>
            <a:t>Technological Factors: Increase dependency online ordering systems, high competition driven by digital marketing, reviews, and social media presence like Instagram, Facebook, twitter.</a:t>
          </a:r>
          <a:endParaRPr lang="en-US"/>
        </a:p>
      </dgm:t>
    </dgm:pt>
    <dgm:pt modelId="{EBD2073B-B4CA-4CC0-8976-885FD59949DA}" type="parTrans" cxnId="{AF25ADD6-7176-40D0-82D1-3CBDE94A349F}">
      <dgm:prSet/>
      <dgm:spPr/>
      <dgm:t>
        <a:bodyPr/>
        <a:lstStyle/>
        <a:p>
          <a:endParaRPr lang="en-US"/>
        </a:p>
      </dgm:t>
    </dgm:pt>
    <dgm:pt modelId="{FCB191C9-3F1B-491D-9F68-A75305FEA327}" type="sibTrans" cxnId="{AF25ADD6-7176-40D0-82D1-3CBDE94A349F}">
      <dgm:prSet/>
      <dgm:spPr/>
      <dgm:t>
        <a:bodyPr/>
        <a:lstStyle/>
        <a:p>
          <a:endParaRPr lang="en-US"/>
        </a:p>
      </dgm:t>
    </dgm:pt>
    <dgm:pt modelId="{67A6D253-5FFE-45B4-8881-253530B7CCB5}">
      <dgm:prSet/>
      <dgm:spPr/>
      <dgm:t>
        <a:bodyPr/>
        <a:lstStyle/>
        <a:p>
          <a:r>
            <a:rPr lang="en-GB"/>
            <a:t>Environmental Factors: sustainability and waste management climate change.</a:t>
          </a:r>
          <a:endParaRPr lang="en-US"/>
        </a:p>
      </dgm:t>
    </dgm:pt>
    <dgm:pt modelId="{2ABB743A-6143-49D9-97BB-502D71E6B5E4}" type="parTrans" cxnId="{F77B5DEC-8699-4045-95CE-90DB40D26C80}">
      <dgm:prSet/>
      <dgm:spPr/>
      <dgm:t>
        <a:bodyPr/>
        <a:lstStyle/>
        <a:p>
          <a:endParaRPr lang="en-US"/>
        </a:p>
      </dgm:t>
    </dgm:pt>
    <dgm:pt modelId="{77B80A6C-E957-47BB-8D3C-47378A2BF5B3}" type="sibTrans" cxnId="{F77B5DEC-8699-4045-95CE-90DB40D26C80}">
      <dgm:prSet/>
      <dgm:spPr/>
      <dgm:t>
        <a:bodyPr/>
        <a:lstStyle/>
        <a:p>
          <a:endParaRPr lang="en-US"/>
        </a:p>
      </dgm:t>
    </dgm:pt>
    <dgm:pt modelId="{83F5C233-71FA-4510-912C-9A22D42753A7}">
      <dgm:prSet/>
      <dgm:spPr/>
      <dgm:t>
        <a:bodyPr/>
        <a:lstStyle/>
        <a:p>
          <a:r>
            <a:rPr lang="en-GB"/>
            <a:t>Legal Factors: Employment law, health and hygiene standard and labelling law, and also, we have advertising standard.</a:t>
          </a:r>
          <a:endParaRPr lang="en-US"/>
        </a:p>
      </dgm:t>
    </dgm:pt>
    <dgm:pt modelId="{3FCBE95F-FED7-4351-ACF7-BBD206104822}" type="parTrans" cxnId="{E8F550EC-54A3-42E2-BC42-E2EE31BDEDCD}">
      <dgm:prSet/>
      <dgm:spPr/>
      <dgm:t>
        <a:bodyPr/>
        <a:lstStyle/>
        <a:p>
          <a:endParaRPr lang="en-US"/>
        </a:p>
      </dgm:t>
    </dgm:pt>
    <dgm:pt modelId="{4E9C45AD-1AE6-4A38-9278-1790A5B29AC1}" type="sibTrans" cxnId="{E8F550EC-54A3-42E2-BC42-E2EE31BDEDCD}">
      <dgm:prSet/>
      <dgm:spPr/>
      <dgm:t>
        <a:bodyPr/>
        <a:lstStyle/>
        <a:p>
          <a:endParaRPr lang="en-US"/>
        </a:p>
      </dgm:t>
    </dgm:pt>
    <dgm:pt modelId="{8346B106-E92B-46D6-AD6A-F3F1DB9E233D}">
      <dgm:prSet/>
      <dgm:spPr/>
      <dgm:t>
        <a:bodyPr/>
        <a:lstStyle/>
        <a:p>
          <a:r>
            <a:rPr lang="en-GB"/>
            <a:t>Pestel analysis have a huge impact on how a restaurant works. The most crucial things to remember is that in PESTEL analysis is that things outside of your control are always changing.</a:t>
          </a:r>
          <a:endParaRPr lang="en-US"/>
        </a:p>
      </dgm:t>
    </dgm:pt>
    <dgm:pt modelId="{8969CC8D-4A65-437B-9B2F-A32E8C3CD97B}" type="parTrans" cxnId="{2D837594-013F-4131-BDE0-9EC9CED60781}">
      <dgm:prSet/>
      <dgm:spPr/>
      <dgm:t>
        <a:bodyPr/>
        <a:lstStyle/>
        <a:p>
          <a:endParaRPr lang="en-US"/>
        </a:p>
      </dgm:t>
    </dgm:pt>
    <dgm:pt modelId="{2C66D1D2-AB00-4E9A-BCB1-7A67552051D5}" type="sibTrans" cxnId="{2D837594-013F-4131-BDE0-9EC9CED60781}">
      <dgm:prSet/>
      <dgm:spPr/>
      <dgm:t>
        <a:bodyPr/>
        <a:lstStyle/>
        <a:p>
          <a:endParaRPr lang="en-US"/>
        </a:p>
      </dgm:t>
    </dgm:pt>
    <dgm:pt modelId="{A477FBDE-4F20-4AF4-9454-4A0F3E3239AD}" type="pres">
      <dgm:prSet presAssocID="{EEB316D5-ABAD-4C6C-814D-9594E53CE809}" presName="Name0" presStyleCnt="0">
        <dgm:presLayoutVars>
          <dgm:dir/>
          <dgm:resizeHandles val="exact"/>
        </dgm:presLayoutVars>
      </dgm:prSet>
      <dgm:spPr/>
    </dgm:pt>
    <dgm:pt modelId="{3734550E-05F8-435B-A1CB-A15053F3F246}" type="pres">
      <dgm:prSet presAssocID="{96E99C16-5DB6-4A42-B7A2-AAD4C4ACF34E}" presName="node" presStyleLbl="node1" presStyleIdx="0" presStyleCnt="7">
        <dgm:presLayoutVars>
          <dgm:bulletEnabled val="1"/>
        </dgm:presLayoutVars>
      </dgm:prSet>
      <dgm:spPr/>
    </dgm:pt>
    <dgm:pt modelId="{321B4092-BFD2-47B4-AF08-ECF34E580C63}" type="pres">
      <dgm:prSet presAssocID="{01EE10F8-4EF7-4322-8910-86DA1A510D61}" presName="sibTrans" presStyleLbl="sibTrans1D1" presStyleIdx="0" presStyleCnt="6"/>
      <dgm:spPr/>
    </dgm:pt>
    <dgm:pt modelId="{0FB50617-24A6-4EE6-8368-FC9A44B76962}" type="pres">
      <dgm:prSet presAssocID="{01EE10F8-4EF7-4322-8910-86DA1A510D61}" presName="connectorText" presStyleLbl="sibTrans1D1" presStyleIdx="0" presStyleCnt="6"/>
      <dgm:spPr/>
    </dgm:pt>
    <dgm:pt modelId="{ACE12779-00D9-4E44-9952-9C27FAAB357E}" type="pres">
      <dgm:prSet presAssocID="{94B99D6B-A2C0-404B-AC66-A8BC1AC615D9}" presName="node" presStyleLbl="node1" presStyleIdx="1" presStyleCnt="7">
        <dgm:presLayoutVars>
          <dgm:bulletEnabled val="1"/>
        </dgm:presLayoutVars>
      </dgm:prSet>
      <dgm:spPr/>
    </dgm:pt>
    <dgm:pt modelId="{CF496895-2DE3-4171-8CE1-74C5378C8B45}" type="pres">
      <dgm:prSet presAssocID="{8C7BA634-6EB9-41C8-AA75-7D987B890BAF}" presName="sibTrans" presStyleLbl="sibTrans1D1" presStyleIdx="1" presStyleCnt="6"/>
      <dgm:spPr/>
    </dgm:pt>
    <dgm:pt modelId="{E64348B0-F2A4-406F-A6CA-968FFAC4FCEA}" type="pres">
      <dgm:prSet presAssocID="{8C7BA634-6EB9-41C8-AA75-7D987B890BAF}" presName="connectorText" presStyleLbl="sibTrans1D1" presStyleIdx="1" presStyleCnt="6"/>
      <dgm:spPr/>
    </dgm:pt>
    <dgm:pt modelId="{F31A9233-F94E-4504-831F-0B0179EEBD38}" type="pres">
      <dgm:prSet presAssocID="{C64136BC-491D-42D4-9FDC-1CBD74156139}" presName="node" presStyleLbl="node1" presStyleIdx="2" presStyleCnt="7">
        <dgm:presLayoutVars>
          <dgm:bulletEnabled val="1"/>
        </dgm:presLayoutVars>
      </dgm:prSet>
      <dgm:spPr/>
    </dgm:pt>
    <dgm:pt modelId="{AEBD0D14-DB99-47EA-B41F-D3CB861E7EEE}" type="pres">
      <dgm:prSet presAssocID="{DA0B2D02-631F-40F5-96B1-DAB07C831709}" presName="sibTrans" presStyleLbl="sibTrans1D1" presStyleIdx="2" presStyleCnt="6"/>
      <dgm:spPr/>
    </dgm:pt>
    <dgm:pt modelId="{493DB954-2030-4D32-84B5-38C77932D608}" type="pres">
      <dgm:prSet presAssocID="{DA0B2D02-631F-40F5-96B1-DAB07C831709}" presName="connectorText" presStyleLbl="sibTrans1D1" presStyleIdx="2" presStyleCnt="6"/>
      <dgm:spPr/>
    </dgm:pt>
    <dgm:pt modelId="{3C935555-C8C4-428F-8654-84406DFE3681}" type="pres">
      <dgm:prSet presAssocID="{5A2D36AA-E419-471B-BDB9-E407C8818B54}" presName="node" presStyleLbl="node1" presStyleIdx="3" presStyleCnt="7">
        <dgm:presLayoutVars>
          <dgm:bulletEnabled val="1"/>
        </dgm:presLayoutVars>
      </dgm:prSet>
      <dgm:spPr/>
    </dgm:pt>
    <dgm:pt modelId="{A135AB27-9410-4C2F-BFB2-6465C41D9DFA}" type="pres">
      <dgm:prSet presAssocID="{FCB191C9-3F1B-491D-9F68-A75305FEA327}" presName="sibTrans" presStyleLbl="sibTrans1D1" presStyleIdx="3" presStyleCnt="6"/>
      <dgm:spPr/>
    </dgm:pt>
    <dgm:pt modelId="{43DB12B8-41D2-4B78-BFED-AEDA1A4DF9DF}" type="pres">
      <dgm:prSet presAssocID="{FCB191C9-3F1B-491D-9F68-A75305FEA327}" presName="connectorText" presStyleLbl="sibTrans1D1" presStyleIdx="3" presStyleCnt="6"/>
      <dgm:spPr/>
    </dgm:pt>
    <dgm:pt modelId="{351D85E4-9127-4EC3-9589-BF1BC2528FC9}" type="pres">
      <dgm:prSet presAssocID="{67A6D253-5FFE-45B4-8881-253530B7CCB5}" presName="node" presStyleLbl="node1" presStyleIdx="4" presStyleCnt="7">
        <dgm:presLayoutVars>
          <dgm:bulletEnabled val="1"/>
        </dgm:presLayoutVars>
      </dgm:prSet>
      <dgm:spPr/>
    </dgm:pt>
    <dgm:pt modelId="{20F0F3C0-E0EC-4E00-9E19-D443DA267A2C}" type="pres">
      <dgm:prSet presAssocID="{77B80A6C-E957-47BB-8D3C-47378A2BF5B3}" presName="sibTrans" presStyleLbl="sibTrans1D1" presStyleIdx="4" presStyleCnt="6"/>
      <dgm:spPr/>
    </dgm:pt>
    <dgm:pt modelId="{6F413ADA-A745-4123-8E52-DD9E6450D73B}" type="pres">
      <dgm:prSet presAssocID="{77B80A6C-E957-47BB-8D3C-47378A2BF5B3}" presName="connectorText" presStyleLbl="sibTrans1D1" presStyleIdx="4" presStyleCnt="6"/>
      <dgm:spPr/>
    </dgm:pt>
    <dgm:pt modelId="{CDD42938-7A85-462F-830E-416200D0B055}" type="pres">
      <dgm:prSet presAssocID="{83F5C233-71FA-4510-912C-9A22D42753A7}" presName="node" presStyleLbl="node1" presStyleIdx="5" presStyleCnt="7">
        <dgm:presLayoutVars>
          <dgm:bulletEnabled val="1"/>
        </dgm:presLayoutVars>
      </dgm:prSet>
      <dgm:spPr/>
    </dgm:pt>
    <dgm:pt modelId="{751BC196-54BA-4E91-A580-0D3912D9A14A}" type="pres">
      <dgm:prSet presAssocID="{4E9C45AD-1AE6-4A38-9278-1790A5B29AC1}" presName="sibTrans" presStyleLbl="sibTrans1D1" presStyleIdx="5" presStyleCnt="6"/>
      <dgm:spPr/>
    </dgm:pt>
    <dgm:pt modelId="{43E7C48A-6C51-48B4-934A-2CC753D612FE}" type="pres">
      <dgm:prSet presAssocID="{4E9C45AD-1AE6-4A38-9278-1790A5B29AC1}" presName="connectorText" presStyleLbl="sibTrans1D1" presStyleIdx="5" presStyleCnt="6"/>
      <dgm:spPr/>
    </dgm:pt>
    <dgm:pt modelId="{E81C4E4B-C3D6-4820-AF88-84554760BA8F}" type="pres">
      <dgm:prSet presAssocID="{8346B106-E92B-46D6-AD6A-F3F1DB9E233D}" presName="node" presStyleLbl="node1" presStyleIdx="6" presStyleCnt="7">
        <dgm:presLayoutVars>
          <dgm:bulletEnabled val="1"/>
        </dgm:presLayoutVars>
      </dgm:prSet>
      <dgm:spPr/>
    </dgm:pt>
  </dgm:ptLst>
  <dgm:cxnLst>
    <dgm:cxn modelId="{95DAB90B-5ACD-439A-B2E1-78484FFBBACD}" type="presOf" srcId="{94B99D6B-A2C0-404B-AC66-A8BC1AC615D9}" destId="{ACE12779-00D9-4E44-9952-9C27FAAB357E}" srcOrd="0" destOrd="0" presId="urn:microsoft.com/office/officeart/2016/7/layout/RepeatingBendingProcessNew"/>
    <dgm:cxn modelId="{8B2B5335-1E90-4F58-9B9F-4DE02F871F93}" srcId="{EEB316D5-ABAD-4C6C-814D-9594E53CE809}" destId="{C64136BC-491D-42D4-9FDC-1CBD74156139}" srcOrd="2" destOrd="0" parTransId="{5AA5F0EF-C9E3-42D3-BB2A-86E82BD82633}" sibTransId="{DA0B2D02-631F-40F5-96B1-DAB07C831709}"/>
    <dgm:cxn modelId="{86F4333B-27F9-4448-883B-6CE8FB01B36C}" type="presOf" srcId="{FCB191C9-3F1B-491D-9F68-A75305FEA327}" destId="{A135AB27-9410-4C2F-BFB2-6465C41D9DFA}" srcOrd="0" destOrd="0" presId="urn:microsoft.com/office/officeart/2016/7/layout/RepeatingBendingProcessNew"/>
    <dgm:cxn modelId="{9C04743C-B20C-4475-9DEC-4BCF82FC1A4E}" type="presOf" srcId="{77B80A6C-E957-47BB-8D3C-47378A2BF5B3}" destId="{6F413ADA-A745-4123-8E52-DD9E6450D73B}" srcOrd="1" destOrd="0" presId="urn:microsoft.com/office/officeart/2016/7/layout/RepeatingBendingProcessNew"/>
    <dgm:cxn modelId="{47ACB05B-B92B-48BF-A374-C09477204D72}" type="presOf" srcId="{FCB191C9-3F1B-491D-9F68-A75305FEA327}" destId="{43DB12B8-41D2-4B78-BFED-AEDA1A4DF9DF}" srcOrd="1" destOrd="0" presId="urn:microsoft.com/office/officeart/2016/7/layout/RepeatingBendingProcessNew"/>
    <dgm:cxn modelId="{C7A42F5E-26A6-40A0-94E3-109B8FB50EF5}" type="presOf" srcId="{01EE10F8-4EF7-4322-8910-86DA1A510D61}" destId="{0FB50617-24A6-4EE6-8368-FC9A44B76962}" srcOrd="1" destOrd="0" presId="urn:microsoft.com/office/officeart/2016/7/layout/RepeatingBendingProcessNew"/>
    <dgm:cxn modelId="{01F46E42-F944-43E7-BEF8-9446B1A65943}" type="presOf" srcId="{01EE10F8-4EF7-4322-8910-86DA1A510D61}" destId="{321B4092-BFD2-47B4-AF08-ECF34E580C63}" srcOrd="0" destOrd="0" presId="urn:microsoft.com/office/officeart/2016/7/layout/RepeatingBendingProcessNew"/>
    <dgm:cxn modelId="{BC0A5F6F-406A-48CE-AACA-4275E0793A40}" type="presOf" srcId="{8C7BA634-6EB9-41C8-AA75-7D987B890BAF}" destId="{CF496895-2DE3-4171-8CE1-74C5378C8B45}" srcOrd="0" destOrd="0" presId="urn:microsoft.com/office/officeart/2016/7/layout/RepeatingBendingProcessNew"/>
    <dgm:cxn modelId="{63E51072-43B2-4674-A6ED-7384831A1F5C}" srcId="{EEB316D5-ABAD-4C6C-814D-9594E53CE809}" destId="{94B99D6B-A2C0-404B-AC66-A8BC1AC615D9}" srcOrd="1" destOrd="0" parTransId="{D623A8CD-0514-4BA9-85E9-D8442A86627D}" sibTransId="{8C7BA634-6EB9-41C8-AA75-7D987B890BAF}"/>
    <dgm:cxn modelId="{18B2A47A-CB0E-4D7E-8CC0-744377EF4DF1}" type="presOf" srcId="{5A2D36AA-E419-471B-BDB9-E407C8818B54}" destId="{3C935555-C8C4-428F-8654-84406DFE3681}" srcOrd="0" destOrd="0" presId="urn:microsoft.com/office/officeart/2016/7/layout/RepeatingBendingProcessNew"/>
    <dgm:cxn modelId="{43DCB483-23D7-44B3-9303-D4709087BD66}" type="presOf" srcId="{4E9C45AD-1AE6-4A38-9278-1790A5B29AC1}" destId="{751BC196-54BA-4E91-A580-0D3912D9A14A}" srcOrd="0" destOrd="0" presId="urn:microsoft.com/office/officeart/2016/7/layout/RepeatingBendingProcessNew"/>
    <dgm:cxn modelId="{8F065C85-4732-41EF-8414-9658EB819C29}" type="presOf" srcId="{EEB316D5-ABAD-4C6C-814D-9594E53CE809}" destId="{A477FBDE-4F20-4AF4-9454-4A0F3E3239AD}" srcOrd="0" destOrd="0" presId="urn:microsoft.com/office/officeart/2016/7/layout/RepeatingBendingProcessNew"/>
    <dgm:cxn modelId="{43659C8D-34D8-4620-89B3-C8933406F0FD}" type="presOf" srcId="{C64136BC-491D-42D4-9FDC-1CBD74156139}" destId="{F31A9233-F94E-4504-831F-0B0179EEBD38}" srcOrd="0" destOrd="0" presId="urn:microsoft.com/office/officeart/2016/7/layout/RepeatingBendingProcessNew"/>
    <dgm:cxn modelId="{9478F98E-3B8F-4F7E-9905-96FC9F6EFC59}" srcId="{EEB316D5-ABAD-4C6C-814D-9594E53CE809}" destId="{96E99C16-5DB6-4A42-B7A2-AAD4C4ACF34E}" srcOrd="0" destOrd="0" parTransId="{3A9C98D8-2D73-4522-9B99-FD4070B1C1E5}" sibTransId="{01EE10F8-4EF7-4322-8910-86DA1A510D61}"/>
    <dgm:cxn modelId="{CA0F8193-BC3E-43F8-839A-F2DF9F78C250}" type="presOf" srcId="{67A6D253-5FFE-45B4-8881-253530B7CCB5}" destId="{351D85E4-9127-4EC3-9589-BF1BC2528FC9}" srcOrd="0" destOrd="0" presId="urn:microsoft.com/office/officeart/2016/7/layout/RepeatingBendingProcessNew"/>
    <dgm:cxn modelId="{2D837594-013F-4131-BDE0-9EC9CED60781}" srcId="{EEB316D5-ABAD-4C6C-814D-9594E53CE809}" destId="{8346B106-E92B-46D6-AD6A-F3F1DB9E233D}" srcOrd="6" destOrd="0" parTransId="{8969CC8D-4A65-437B-9B2F-A32E8C3CD97B}" sibTransId="{2C66D1D2-AB00-4E9A-BCB1-7A67552051D5}"/>
    <dgm:cxn modelId="{C511559B-58A5-4B4C-986D-89F158375AFB}" type="presOf" srcId="{4E9C45AD-1AE6-4A38-9278-1790A5B29AC1}" destId="{43E7C48A-6C51-48B4-934A-2CC753D612FE}" srcOrd="1" destOrd="0" presId="urn:microsoft.com/office/officeart/2016/7/layout/RepeatingBendingProcessNew"/>
    <dgm:cxn modelId="{1FED5EAC-4068-49F4-9B22-71D8BA3731D6}" type="presOf" srcId="{8C7BA634-6EB9-41C8-AA75-7D987B890BAF}" destId="{E64348B0-F2A4-406F-A6CA-968FFAC4FCEA}" srcOrd="1" destOrd="0" presId="urn:microsoft.com/office/officeart/2016/7/layout/RepeatingBendingProcessNew"/>
    <dgm:cxn modelId="{9BE7A7B0-D81D-409B-A731-810038419CF8}" type="presOf" srcId="{83F5C233-71FA-4510-912C-9A22D42753A7}" destId="{CDD42938-7A85-462F-830E-416200D0B055}" srcOrd="0" destOrd="0" presId="urn:microsoft.com/office/officeart/2016/7/layout/RepeatingBendingProcessNew"/>
    <dgm:cxn modelId="{24B787C7-30A0-4C4A-8706-D73558370136}" type="presOf" srcId="{77B80A6C-E957-47BB-8D3C-47378A2BF5B3}" destId="{20F0F3C0-E0EC-4E00-9E19-D443DA267A2C}" srcOrd="0" destOrd="0" presId="urn:microsoft.com/office/officeart/2016/7/layout/RepeatingBendingProcessNew"/>
    <dgm:cxn modelId="{F093AFC9-869D-4DE4-8BEB-F8238B96609B}" type="presOf" srcId="{DA0B2D02-631F-40F5-96B1-DAB07C831709}" destId="{AEBD0D14-DB99-47EA-B41F-D3CB861E7EEE}" srcOrd="0" destOrd="0" presId="urn:microsoft.com/office/officeart/2016/7/layout/RepeatingBendingProcessNew"/>
    <dgm:cxn modelId="{AF25ADD6-7176-40D0-82D1-3CBDE94A349F}" srcId="{EEB316D5-ABAD-4C6C-814D-9594E53CE809}" destId="{5A2D36AA-E419-471B-BDB9-E407C8818B54}" srcOrd="3" destOrd="0" parTransId="{EBD2073B-B4CA-4CC0-8976-885FD59949DA}" sibTransId="{FCB191C9-3F1B-491D-9F68-A75305FEA327}"/>
    <dgm:cxn modelId="{607C94DE-9BF9-430A-B812-7E4F77927C36}" type="presOf" srcId="{96E99C16-5DB6-4A42-B7A2-AAD4C4ACF34E}" destId="{3734550E-05F8-435B-A1CB-A15053F3F246}" srcOrd="0" destOrd="0" presId="urn:microsoft.com/office/officeart/2016/7/layout/RepeatingBendingProcessNew"/>
    <dgm:cxn modelId="{E45B93EA-137B-46AF-B932-E88C8867F706}" type="presOf" srcId="{DA0B2D02-631F-40F5-96B1-DAB07C831709}" destId="{493DB954-2030-4D32-84B5-38C77932D608}" srcOrd="1" destOrd="0" presId="urn:microsoft.com/office/officeart/2016/7/layout/RepeatingBendingProcessNew"/>
    <dgm:cxn modelId="{F77B5DEC-8699-4045-95CE-90DB40D26C80}" srcId="{EEB316D5-ABAD-4C6C-814D-9594E53CE809}" destId="{67A6D253-5FFE-45B4-8881-253530B7CCB5}" srcOrd="4" destOrd="0" parTransId="{2ABB743A-6143-49D9-97BB-502D71E6B5E4}" sibTransId="{77B80A6C-E957-47BB-8D3C-47378A2BF5B3}"/>
    <dgm:cxn modelId="{E8F550EC-54A3-42E2-BC42-E2EE31BDEDCD}" srcId="{EEB316D5-ABAD-4C6C-814D-9594E53CE809}" destId="{83F5C233-71FA-4510-912C-9A22D42753A7}" srcOrd="5" destOrd="0" parTransId="{3FCBE95F-FED7-4351-ACF7-BBD206104822}" sibTransId="{4E9C45AD-1AE6-4A38-9278-1790A5B29AC1}"/>
    <dgm:cxn modelId="{A7F730EF-CF82-40DF-8560-82CB34D1D50E}" type="presOf" srcId="{8346B106-E92B-46D6-AD6A-F3F1DB9E233D}" destId="{E81C4E4B-C3D6-4820-AF88-84554760BA8F}" srcOrd="0" destOrd="0" presId="urn:microsoft.com/office/officeart/2016/7/layout/RepeatingBendingProcessNew"/>
    <dgm:cxn modelId="{22D5245E-6169-4597-98C0-23CC82E2041A}" type="presParOf" srcId="{A477FBDE-4F20-4AF4-9454-4A0F3E3239AD}" destId="{3734550E-05F8-435B-A1CB-A15053F3F246}" srcOrd="0" destOrd="0" presId="urn:microsoft.com/office/officeart/2016/7/layout/RepeatingBendingProcessNew"/>
    <dgm:cxn modelId="{B511B99F-D32E-4BC8-9434-768EDED9DFBD}" type="presParOf" srcId="{A477FBDE-4F20-4AF4-9454-4A0F3E3239AD}" destId="{321B4092-BFD2-47B4-AF08-ECF34E580C63}" srcOrd="1" destOrd="0" presId="urn:microsoft.com/office/officeart/2016/7/layout/RepeatingBendingProcessNew"/>
    <dgm:cxn modelId="{4303A2FD-C836-4DB3-86AF-112AEB79EA55}" type="presParOf" srcId="{321B4092-BFD2-47B4-AF08-ECF34E580C63}" destId="{0FB50617-24A6-4EE6-8368-FC9A44B76962}" srcOrd="0" destOrd="0" presId="urn:microsoft.com/office/officeart/2016/7/layout/RepeatingBendingProcessNew"/>
    <dgm:cxn modelId="{BF0EB613-BA41-42AC-902A-4E9CBD77CB81}" type="presParOf" srcId="{A477FBDE-4F20-4AF4-9454-4A0F3E3239AD}" destId="{ACE12779-00D9-4E44-9952-9C27FAAB357E}" srcOrd="2" destOrd="0" presId="urn:microsoft.com/office/officeart/2016/7/layout/RepeatingBendingProcessNew"/>
    <dgm:cxn modelId="{E7DBB856-84A6-4101-9B3D-9B5586F64372}" type="presParOf" srcId="{A477FBDE-4F20-4AF4-9454-4A0F3E3239AD}" destId="{CF496895-2DE3-4171-8CE1-74C5378C8B45}" srcOrd="3" destOrd="0" presId="urn:microsoft.com/office/officeart/2016/7/layout/RepeatingBendingProcessNew"/>
    <dgm:cxn modelId="{083D9579-505D-4B38-8474-AF1BE0AD30AE}" type="presParOf" srcId="{CF496895-2DE3-4171-8CE1-74C5378C8B45}" destId="{E64348B0-F2A4-406F-A6CA-968FFAC4FCEA}" srcOrd="0" destOrd="0" presId="urn:microsoft.com/office/officeart/2016/7/layout/RepeatingBendingProcessNew"/>
    <dgm:cxn modelId="{D43A4674-1956-446E-8F5C-DA421ADC4988}" type="presParOf" srcId="{A477FBDE-4F20-4AF4-9454-4A0F3E3239AD}" destId="{F31A9233-F94E-4504-831F-0B0179EEBD38}" srcOrd="4" destOrd="0" presId="urn:microsoft.com/office/officeart/2016/7/layout/RepeatingBendingProcessNew"/>
    <dgm:cxn modelId="{52B0605A-E0E7-4784-B001-88DAF2289128}" type="presParOf" srcId="{A477FBDE-4F20-4AF4-9454-4A0F3E3239AD}" destId="{AEBD0D14-DB99-47EA-B41F-D3CB861E7EEE}" srcOrd="5" destOrd="0" presId="urn:microsoft.com/office/officeart/2016/7/layout/RepeatingBendingProcessNew"/>
    <dgm:cxn modelId="{EDDD70C4-7486-460B-B7B4-3027E48C8951}" type="presParOf" srcId="{AEBD0D14-DB99-47EA-B41F-D3CB861E7EEE}" destId="{493DB954-2030-4D32-84B5-38C77932D608}" srcOrd="0" destOrd="0" presId="urn:microsoft.com/office/officeart/2016/7/layout/RepeatingBendingProcessNew"/>
    <dgm:cxn modelId="{18D2CB7C-6945-48C9-BFFD-5ADFBF1E612A}" type="presParOf" srcId="{A477FBDE-4F20-4AF4-9454-4A0F3E3239AD}" destId="{3C935555-C8C4-428F-8654-84406DFE3681}" srcOrd="6" destOrd="0" presId="urn:microsoft.com/office/officeart/2016/7/layout/RepeatingBendingProcessNew"/>
    <dgm:cxn modelId="{573FE5D5-CD0A-44E2-8B92-57334DBDC742}" type="presParOf" srcId="{A477FBDE-4F20-4AF4-9454-4A0F3E3239AD}" destId="{A135AB27-9410-4C2F-BFB2-6465C41D9DFA}" srcOrd="7" destOrd="0" presId="urn:microsoft.com/office/officeart/2016/7/layout/RepeatingBendingProcessNew"/>
    <dgm:cxn modelId="{9B5112B4-6616-4A38-800C-66C084C4305D}" type="presParOf" srcId="{A135AB27-9410-4C2F-BFB2-6465C41D9DFA}" destId="{43DB12B8-41D2-4B78-BFED-AEDA1A4DF9DF}" srcOrd="0" destOrd="0" presId="urn:microsoft.com/office/officeart/2016/7/layout/RepeatingBendingProcessNew"/>
    <dgm:cxn modelId="{5E448635-5BC3-40E7-83A6-5139F4C00996}" type="presParOf" srcId="{A477FBDE-4F20-4AF4-9454-4A0F3E3239AD}" destId="{351D85E4-9127-4EC3-9589-BF1BC2528FC9}" srcOrd="8" destOrd="0" presId="urn:microsoft.com/office/officeart/2016/7/layout/RepeatingBendingProcessNew"/>
    <dgm:cxn modelId="{3DB88414-7FAB-4A06-8D35-1F108155A515}" type="presParOf" srcId="{A477FBDE-4F20-4AF4-9454-4A0F3E3239AD}" destId="{20F0F3C0-E0EC-4E00-9E19-D443DA267A2C}" srcOrd="9" destOrd="0" presId="urn:microsoft.com/office/officeart/2016/7/layout/RepeatingBendingProcessNew"/>
    <dgm:cxn modelId="{7C4195A3-19EC-4077-984C-B914DD821D30}" type="presParOf" srcId="{20F0F3C0-E0EC-4E00-9E19-D443DA267A2C}" destId="{6F413ADA-A745-4123-8E52-DD9E6450D73B}" srcOrd="0" destOrd="0" presId="urn:microsoft.com/office/officeart/2016/7/layout/RepeatingBendingProcessNew"/>
    <dgm:cxn modelId="{10584B4A-EF6D-41F6-9221-114D608379F2}" type="presParOf" srcId="{A477FBDE-4F20-4AF4-9454-4A0F3E3239AD}" destId="{CDD42938-7A85-462F-830E-416200D0B055}" srcOrd="10" destOrd="0" presId="urn:microsoft.com/office/officeart/2016/7/layout/RepeatingBendingProcessNew"/>
    <dgm:cxn modelId="{C9C3CFE9-D498-4F02-8F20-CC863816E7D7}" type="presParOf" srcId="{A477FBDE-4F20-4AF4-9454-4A0F3E3239AD}" destId="{751BC196-54BA-4E91-A580-0D3912D9A14A}" srcOrd="11" destOrd="0" presId="urn:microsoft.com/office/officeart/2016/7/layout/RepeatingBendingProcessNew"/>
    <dgm:cxn modelId="{4A835A31-1D8F-400E-B5B7-AE4FAE6A7E3F}" type="presParOf" srcId="{751BC196-54BA-4E91-A580-0D3912D9A14A}" destId="{43E7C48A-6C51-48B4-934A-2CC753D612FE}" srcOrd="0" destOrd="0" presId="urn:microsoft.com/office/officeart/2016/7/layout/RepeatingBendingProcessNew"/>
    <dgm:cxn modelId="{43DE9D4D-7951-4E9F-AE92-9209B79F873E}" type="presParOf" srcId="{A477FBDE-4F20-4AF4-9454-4A0F3E3239AD}" destId="{E81C4E4B-C3D6-4820-AF88-84554760BA8F}"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B4092-BFD2-47B4-AF08-ECF34E580C63}">
      <dsp:nvSpPr>
        <dsp:cNvPr id="0" name=""/>
        <dsp:cNvSpPr/>
      </dsp:nvSpPr>
      <dsp:spPr>
        <a:xfrm>
          <a:off x="1558132" y="840812"/>
          <a:ext cx="326630" cy="91440"/>
        </a:xfrm>
        <a:custGeom>
          <a:avLst/>
          <a:gdLst/>
          <a:ahLst/>
          <a:cxnLst/>
          <a:rect l="0" t="0" r="0" b="0"/>
          <a:pathLst>
            <a:path>
              <a:moveTo>
                <a:pt x="0" y="45720"/>
              </a:moveTo>
              <a:lnTo>
                <a:pt x="326630"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12517" y="884745"/>
        <a:ext cx="17861" cy="3575"/>
      </dsp:txXfrm>
    </dsp:sp>
    <dsp:sp modelId="{3734550E-05F8-435B-A1CB-A15053F3F246}">
      <dsp:nvSpPr>
        <dsp:cNvPr id="0" name=""/>
        <dsp:cNvSpPr/>
      </dsp:nvSpPr>
      <dsp:spPr>
        <a:xfrm>
          <a:off x="6756" y="420580"/>
          <a:ext cx="1553175" cy="93190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07" tIns="79888" rIns="76107" bIns="79888" numCol="1" spcCol="1270" anchor="ctr" anchorCtr="0">
          <a:noAutofit/>
        </a:bodyPr>
        <a:lstStyle/>
        <a:p>
          <a:pPr marL="0" lvl="0" indent="0" algn="ctr" defTabSz="533400">
            <a:lnSpc>
              <a:spcPct val="90000"/>
            </a:lnSpc>
            <a:spcBef>
              <a:spcPct val="0"/>
            </a:spcBef>
            <a:spcAft>
              <a:spcPct val="35000"/>
            </a:spcAft>
            <a:buNone/>
          </a:pPr>
          <a:r>
            <a:rPr lang="en-GB" sz="1200" kern="1200"/>
            <a:t>Political Factors: I must pay tax on goods as well as have a valid health and safety certificate.</a:t>
          </a:r>
          <a:endParaRPr lang="en-US" sz="1200" kern="1200"/>
        </a:p>
      </dsp:txBody>
      <dsp:txXfrm>
        <a:off x="6756" y="420580"/>
        <a:ext cx="1553175" cy="931905"/>
      </dsp:txXfrm>
    </dsp:sp>
    <dsp:sp modelId="{CF496895-2DE3-4171-8CE1-74C5378C8B45}">
      <dsp:nvSpPr>
        <dsp:cNvPr id="0" name=""/>
        <dsp:cNvSpPr/>
      </dsp:nvSpPr>
      <dsp:spPr>
        <a:xfrm>
          <a:off x="3468538" y="840812"/>
          <a:ext cx="326630" cy="91440"/>
        </a:xfrm>
        <a:custGeom>
          <a:avLst/>
          <a:gdLst/>
          <a:ahLst/>
          <a:cxnLst/>
          <a:rect l="0" t="0" r="0" b="0"/>
          <a:pathLst>
            <a:path>
              <a:moveTo>
                <a:pt x="0" y="45720"/>
              </a:moveTo>
              <a:lnTo>
                <a:pt x="326630" y="45720"/>
              </a:lnTo>
            </a:path>
          </a:pathLst>
        </a:custGeom>
        <a:noFill/>
        <a:ln w="12700" cap="flat" cmpd="sng" algn="ctr">
          <a:solidFill>
            <a:schemeClr val="accent2">
              <a:hueOff val="1288723"/>
              <a:satOff val="-3699"/>
              <a:lumOff val="-5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2923" y="884745"/>
        <a:ext cx="17861" cy="3575"/>
      </dsp:txXfrm>
    </dsp:sp>
    <dsp:sp modelId="{ACE12779-00D9-4E44-9952-9C27FAAB357E}">
      <dsp:nvSpPr>
        <dsp:cNvPr id="0" name=""/>
        <dsp:cNvSpPr/>
      </dsp:nvSpPr>
      <dsp:spPr>
        <a:xfrm>
          <a:off x="1917163" y="420580"/>
          <a:ext cx="1553175" cy="931905"/>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07" tIns="79888" rIns="76107" bIns="79888" numCol="1" spcCol="1270" anchor="ctr" anchorCtr="0">
          <a:noAutofit/>
        </a:bodyPr>
        <a:lstStyle/>
        <a:p>
          <a:pPr marL="0" lvl="0" indent="0" algn="ctr" defTabSz="533400">
            <a:lnSpc>
              <a:spcPct val="90000"/>
            </a:lnSpc>
            <a:spcBef>
              <a:spcPct val="0"/>
            </a:spcBef>
            <a:spcAft>
              <a:spcPct val="35000"/>
            </a:spcAft>
            <a:buNone/>
          </a:pPr>
          <a:r>
            <a:rPr lang="en-GB" sz="1200" kern="1200"/>
            <a:t>Economic Factors: I have an independent restaurant and friendly customers. I achieved growth rate and increased fast food rate.</a:t>
          </a:r>
          <a:endParaRPr lang="en-US" sz="1200" kern="1200"/>
        </a:p>
      </dsp:txBody>
      <dsp:txXfrm>
        <a:off x="1917163" y="420580"/>
        <a:ext cx="1553175" cy="931905"/>
      </dsp:txXfrm>
    </dsp:sp>
    <dsp:sp modelId="{AEBD0D14-DB99-47EA-B41F-D3CB861E7EEE}">
      <dsp:nvSpPr>
        <dsp:cNvPr id="0" name=""/>
        <dsp:cNvSpPr/>
      </dsp:nvSpPr>
      <dsp:spPr>
        <a:xfrm>
          <a:off x="783344" y="1350685"/>
          <a:ext cx="3820812" cy="326630"/>
        </a:xfrm>
        <a:custGeom>
          <a:avLst/>
          <a:gdLst/>
          <a:ahLst/>
          <a:cxnLst/>
          <a:rect l="0" t="0" r="0" b="0"/>
          <a:pathLst>
            <a:path>
              <a:moveTo>
                <a:pt x="3820812" y="0"/>
              </a:moveTo>
              <a:lnTo>
                <a:pt x="3820812" y="180415"/>
              </a:lnTo>
              <a:lnTo>
                <a:pt x="0" y="180415"/>
              </a:lnTo>
              <a:lnTo>
                <a:pt x="0" y="326630"/>
              </a:lnTo>
            </a:path>
          </a:pathLst>
        </a:custGeom>
        <a:noFill/>
        <a:ln w="12700" cap="flat" cmpd="sng" algn="ctr">
          <a:solidFill>
            <a:schemeClr val="accent2">
              <a:hueOff val="2577445"/>
              <a:satOff val="-7397"/>
              <a:lumOff val="-11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7814" y="1512213"/>
        <a:ext cx="191873" cy="3575"/>
      </dsp:txXfrm>
    </dsp:sp>
    <dsp:sp modelId="{F31A9233-F94E-4504-831F-0B0179EEBD38}">
      <dsp:nvSpPr>
        <dsp:cNvPr id="0" name=""/>
        <dsp:cNvSpPr/>
      </dsp:nvSpPr>
      <dsp:spPr>
        <a:xfrm>
          <a:off x="3827569" y="420580"/>
          <a:ext cx="1553175" cy="931905"/>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07" tIns="79888" rIns="76107" bIns="79888" numCol="1" spcCol="1270" anchor="ctr" anchorCtr="0">
          <a:noAutofit/>
        </a:bodyPr>
        <a:lstStyle/>
        <a:p>
          <a:pPr marL="0" lvl="0" indent="0" algn="ctr" defTabSz="533400">
            <a:lnSpc>
              <a:spcPct val="90000"/>
            </a:lnSpc>
            <a:spcBef>
              <a:spcPct val="0"/>
            </a:spcBef>
            <a:spcAft>
              <a:spcPct val="35000"/>
            </a:spcAft>
            <a:buNone/>
          </a:pPr>
          <a:r>
            <a:rPr lang="en-GB" sz="1200" kern="1200"/>
            <a:t>Social Factors: Health and wellness trends, changing lifestyle like delivery option, high demand for specialize menus e.g. gluten free, vegan. I received modern and health lifestyle through customers. One of the many perks of the restaurant is its use of organic ingredients.</a:t>
          </a:r>
          <a:endParaRPr lang="en-US" sz="1200" kern="1200"/>
        </a:p>
      </dsp:txBody>
      <dsp:txXfrm>
        <a:off x="3827569" y="420580"/>
        <a:ext cx="1553175" cy="931905"/>
      </dsp:txXfrm>
    </dsp:sp>
    <dsp:sp modelId="{A135AB27-9410-4C2F-BFB2-6465C41D9DFA}">
      <dsp:nvSpPr>
        <dsp:cNvPr id="0" name=""/>
        <dsp:cNvSpPr/>
      </dsp:nvSpPr>
      <dsp:spPr>
        <a:xfrm>
          <a:off x="1558132" y="2129949"/>
          <a:ext cx="326630" cy="91440"/>
        </a:xfrm>
        <a:custGeom>
          <a:avLst/>
          <a:gdLst/>
          <a:ahLst/>
          <a:cxnLst/>
          <a:rect l="0" t="0" r="0" b="0"/>
          <a:pathLst>
            <a:path>
              <a:moveTo>
                <a:pt x="0" y="45720"/>
              </a:moveTo>
              <a:lnTo>
                <a:pt x="326630" y="45720"/>
              </a:lnTo>
            </a:path>
          </a:pathLst>
        </a:custGeom>
        <a:noFill/>
        <a:ln w="12700" cap="flat" cmpd="sng" algn="ctr">
          <a:solidFill>
            <a:schemeClr val="accent2">
              <a:hueOff val="3866169"/>
              <a:satOff val="-11096"/>
              <a:lumOff val="-17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12517" y="2173881"/>
        <a:ext cx="17861" cy="3575"/>
      </dsp:txXfrm>
    </dsp:sp>
    <dsp:sp modelId="{3C935555-C8C4-428F-8654-84406DFE3681}">
      <dsp:nvSpPr>
        <dsp:cNvPr id="0" name=""/>
        <dsp:cNvSpPr/>
      </dsp:nvSpPr>
      <dsp:spPr>
        <a:xfrm>
          <a:off x="6756" y="1709716"/>
          <a:ext cx="1553175" cy="931905"/>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07" tIns="79888" rIns="76107" bIns="79888" numCol="1" spcCol="1270" anchor="ctr" anchorCtr="0">
          <a:noAutofit/>
        </a:bodyPr>
        <a:lstStyle/>
        <a:p>
          <a:pPr marL="0" lvl="0" indent="0" algn="ctr" defTabSz="533400">
            <a:lnSpc>
              <a:spcPct val="90000"/>
            </a:lnSpc>
            <a:spcBef>
              <a:spcPct val="0"/>
            </a:spcBef>
            <a:spcAft>
              <a:spcPct val="35000"/>
            </a:spcAft>
            <a:buNone/>
          </a:pPr>
          <a:r>
            <a:rPr lang="en-GB" sz="1200" kern="1200"/>
            <a:t>Technological Factors: Increase dependency online ordering systems, high competition driven by digital marketing, reviews, and social media presence like Instagram, Facebook, twitter.</a:t>
          </a:r>
          <a:endParaRPr lang="en-US" sz="1200" kern="1200"/>
        </a:p>
      </dsp:txBody>
      <dsp:txXfrm>
        <a:off x="6756" y="1709716"/>
        <a:ext cx="1553175" cy="931905"/>
      </dsp:txXfrm>
    </dsp:sp>
    <dsp:sp modelId="{20F0F3C0-E0EC-4E00-9E19-D443DA267A2C}">
      <dsp:nvSpPr>
        <dsp:cNvPr id="0" name=""/>
        <dsp:cNvSpPr/>
      </dsp:nvSpPr>
      <dsp:spPr>
        <a:xfrm>
          <a:off x="3468538" y="2129949"/>
          <a:ext cx="326630" cy="91440"/>
        </a:xfrm>
        <a:custGeom>
          <a:avLst/>
          <a:gdLst/>
          <a:ahLst/>
          <a:cxnLst/>
          <a:rect l="0" t="0" r="0" b="0"/>
          <a:pathLst>
            <a:path>
              <a:moveTo>
                <a:pt x="0" y="45720"/>
              </a:moveTo>
              <a:lnTo>
                <a:pt x="326630" y="45720"/>
              </a:lnTo>
            </a:path>
          </a:pathLst>
        </a:custGeom>
        <a:noFill/>
        <a:ln w="12700" cap="flat" cmpd="sng" algn="ctr">
          <a:solidFill>
            <a:schemeClr val="accent2">
              <a:hueOff val="5154891"/>
              <a:satOff val="-14794"/>
              <a:lumOff val="-23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2923" y="2173881"/>
        <a:ext cx="17861" cy="3575"/>
      </dsp:txXfrm>
    </dsp:sp>
    <dsp:sp modelId="{351D85E4-9127-4EC3-9589-BF1BC2528FC9}">
      <dsp:nvSpPr>
        <dsp:cNvPr id="0" name=""/>
        <dsp:cNvSpPr/>
      </dsp:nvSpPr>
      <dsp:spPr>
        <a:xfrm>
          <a:off x="1917163" y="1709716"/>
          <a:ext cx="1553175" cy="931905"/>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07" tIns="79888" rIns="76107" bIns="79888" numCol="1" spcCol="1270" anchor="ctr" anchorCtr="0">
          <a:noAutofit/>
        </a:bodyPr>
        <a:lstStyle/>
        <a:p>
          <a:pPr marL="0" lvl="0" indent="0" algn="ctr" defTabSz="533400">
            <a:lnSpc>
              <a:spcPct val="90000"/>
            </a:lnSpc>
            <a:spcBef>
              <a:spcPct val="0"/>
            </a:spcBef>
            <a:spcAft>
              <a:spcPct val="35000"/>
            </a:spcAft>
            <a:buNone/>
          </a:pPr>
          <a:r>
            <a:rPr lang="en-GB" sz="1200" kern="1200"/>
            <a:t>Environmental Factors: sustainability and waste management climate change.</a:t>
          </a:r>
          <a:endParaRPr lang="en-US" sz="1200" kern="1200"/>
        </a:p>
      </dsp:txBody>
      <dsp:txXfrm>
        <a:off x="1917163" y="1709716"/>
        <a:ext cx="1553175" cy="931905"/>
      </dsp:txXfrm>
    </dsp:sp>
    <dsp:sp modelId="{751BC196-54BA-4E91-A580-0D3912D9A14A}">
      <dsp:nvSpPr>
        <dsp:cNvPr id="0" name=""/>
        <dsp:cNvSpPr/>
      </dsp:nvSpPr>
      <dsp:spPr>
        <a:xfrm>
          <a:off x="783344" y="2639821"/>
          <a:ext cx="3820812" cy="326630"/>
        </a:xfrm>
        <a:custGeom>
          <a:avLst/>
          <a:gdLst/>
          <a:ahLst/>
          <a:cxnLst/>
          <a:rect l="0" t="0" r="0" b="0"/>
          <a:pathLst>
            <a:path>
              <a:moveTo>
                <a:pt x="3820812" y="0"/>
              </a:moveTo>
              <a:lnTo>
                <a:pt x="3820812" y="180415"/>
              </a:lnTo>
              <a:lnTo>
                <a:pt x="0" y="180415"/>
              </a:lnTo>
              <a:lnTo>
                <a:pt x="0" y="32663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7814" y="2801349"/>
        <a:ext cx="191873" cy="3575"/>
      </dsp:txXfrm>
    </dsp:sp>
    <dsp:sp modelId="{CDD42938-7A85-462F-830E-416200D0B055}">
      <dsp:nvSpPr>
        <dsp:cNvPr id="0" name=""/>
        <dsp:cNvSpPr/>
      </dsp:nvSpPr>
      <dsp:spPr>
        <a:xfrm>
          <a:off x="3827569" y="1709716"/>
          <a:ext cx="1553175" cy="931905"/>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07" tIns="79888" rIns="76107" bIns="79888" numCol="1" spcCol="1270" anchor="ctr" anchorCtr="0">
          <a:noAutofit/>
        </a:bodyPr>
        <a:lstStyle/>
        <a:p>
          <a:pPr marL="0" lvl="0" indent="0" algn="ctr" defTabSz="533400">
            <a:lnSpc>
              <a:spcPct val="90000"/>
            </a:lnSpc>
            <a:spcBef>
              <a:spcPct val="0"/>
            </a:spcBef>
            <a:spcAft>
              <a:spcPct val="35000"/>
            </a:spcAft>
            <a:buNone/>
          </a:pPr>
          <a:r>
            <a:rPr lang="en-GB" sz="1200" kern="1200"/>
            <a:t>Legal Factors: Employment law, health and hygiene standard and labelling law, and also, we have advertising standard.</a:t>
          </a:r>
          <a:endParaRPr lang="en-US" sz="1200" kern="1200"/>
        </a:p>
      </dsp:txBody>
      <dsp:txXfrm>
        <a:off x="3827569" y="1709716"/>
        <a:ext cx="1553175" cy="931905"/>
      </dsp:txXfrm>
    </dsp:sp>
    <dsp:sp modelId="{E81C4E4B-C3D6-4820-AF88-84554760BA8F}">
      <dsp:nvSpPr>
        <dsp:cNvPr id="0" name=""/>
        <dsp:cNvSpPr/>
      </dsp:nvSpPr>
      <dsp:spPr>
        <a:xfrm>
          <a:off x="6756" y="2998852"/>
          <a:ext cx="1553175" cy="931905"/>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07" tIns="79888" rIns="76107" bIns="79888" numCol="1" spcCol="1270" anchor="ctr" anchorCtr="0">
          <a:noAutofit/>
        </a:bodyPr>
        <a:lstStyle/>
        <a:p>
          <a:pPr marL="0" lvl="0" indent="0" algn="ctr" defTabSz="533400">
            <a:lnSpc>
              <a:spcPct val="90000"/>
            </a:lnSpc>
            <a:spcBef>
              <a:spcPct val="0"/>
            </a:spcBef>
            <a:spcAft>
              <a:spcPct val="35000"/>
            </a:spcAft>
            <a:buNone/>
          </a:pPr>
          <a:r>
            <a:rPr lang="en-GB" sz="1200" kern="1200"/>
            <a:t>Pestel analysis have a huge impact on how a restaurant works. The most crucial things to remember is that in PESTEL analysis is that things outside of your control are always changing.</a:t>
          </a:r>
          <a:endParaRPr lang="en-US" sz="1200" kern="1200"/>
        </a:p>
      </dsp:txBody>
      <dsp:txXfrm>
        <a:off x="6756" y="2998852"/>
        <a:ext cx="1553175" cy="93190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3">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flipH="1" flipV="1">
            <a:off x="12191999" y="5410139"/>
            <a:ext cx="607672" cy="882249"/>
          </a:xfrm>
        </p:spPr>
        <p:txBody>
          <a:bodyPr>
            <a:normAutofit fontScale="90000"/>
          </a:bodyPr>
          <a:lstStyle/>
          <a:p>
            <a:endParaRPr lang="en-GB"/>
          </a:p>
        </p:txBody>
      </p:sp>
      <p:graphicFrame>
        <p:nvGraphicFramePr>
          <p:cNvPr id="5" name="Table 4">
            <a:extLst>
              <a:ext uri="{FF2B5EF4-FFF2-40B4-BE49-F238E27FC236}">
                <a16:creationId xmlns:a16="http://schemas.microsoft.com/office/drawing/2014/main" id="{AA6B8D46-9FB2-A11A-66EF-3EEE022DBC48}"/>
              </a:ext>
            </a:extLst>
          </p:cNvPr>
          <p:cNvGraphicFramePr>
            <a:graphicFrameLocks noGrp="1"/>
          </p:cNvGraphicFramePr>
          <p:nvPr>
            <p:extLst>
              <p:ext uri="{D42A27DB-BD31-4B8C-83A1-F6EECF244321}">
                <p14:modId xmlns:p14="http://schemas.microsoft.com/office/powerpoint/2010/main" val="462319828"/>
              </p:ext>
            </p:extLst>
          </p:nvPr>
        </p:nvGraphicFramePr>
        <p:xfrm>
          <a:off x="627580" y="228600"/>
          <a:ext cx="10860641" cy="4953003"/>
        </p:xfrm>
        <a:graphic>
          <a:graphicData uri="http://schemas.openxmlformats.org/drawingml/2006/table">
            <a:tbl>
              <a:tblPr bandRow="1">
                <a:tableStyleId>{5C22544A-7EE6-4342-B048-85BDC9FD1C3A}</a:tableStyleId>
              </a:tblPr>
              <a:tblGrid>
                <a:gridCol w="2098352">
                  <a:extLst>
                    <a:ext uri="{9D8B030D-6E8A-4147-A177-3AD203B41FA5}">
                      <a16:colId xmlns:a16="http://schemas.microsoft.com/office/drawing/2014/main" val="675598314"/>
                    </a:ext>
                  </a:extLst>
                </a:gridCol>
                <a:gridCol w="4786788">
                  <a:extLst>
                    <a:ext uri="{9D8B030D-6E8A-4147-A177-3AD203B41FA5}">
                      <a16:colId xmlns:a16="http://schemas.microsoft.com/office/drawing/2014/main" val="573774350"/>
                    </a:ext>
                  </a:extLst>
                </a:gridCol>
                <a:gridCol w="1950677">
                  <a:extLst>
                    <a:ext uri="{9D8B030D-6E8A-4147-A177-3AD203B41FA5}">
                      <a16:colId xmlns:a16="http://schemas.microsoft.com/office/drawing/2014/main" val="2715084371"/>
                    </a:ext>
                  </a:extLst>
                </a:gridCol>
                <a:gridCol w="2024824">
                  <a:extLst>
                    <a:ext uri="{9D8B030D-6E8A-4147-A177-3AD203B41FA5}">
                      <a16:colId xmlns:a16="http://schemas.microsoft.com/office/drawing/2014/main" val="2475362428"/>
                    </a:ext>
                  </a:extLst>
                </a:gridCol>
              </a:tblGrid>
              <a:tr h="1023225">
                <a:tc>
                  <a:txBody>
                    <a:bodyPr/>
                    <a:lstStyle/>
                    <a:p>
                      <a:pPr algn="l" rtl="0" fontAlgn="base">
                        <a:lnSpc>
                          <a:spcPts val="1569"/>
                        </a:lnSpc>
                        <a:buNone/>
                      </a:pPr>
                      <a:r>
                        <a:rPr lang="en-GB" sz="2300" b="0" i="0">
                          <a:effectLst/>
                          <a:latin typeface="Aptos"/>
                        </a:rPr>
                        <a:t>Student name: </a:t>
                      </a:r>
                      <a:endParaRPr lang="en-GB" sz="35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569"/>
                        </a:lnSpc>
                        <a:buNone/>
                      </a:pPr>
                      <a:r>
                        <a:rPr lang="en-GB" sz="2300" b="0" i="0" dirty="0">
                          <a:effectLst/>
                          <a:latin typeface="Aptos"/>
                        </a:rPr>
                        <a:t>  </a:t>
                      </a:r>
                      <a:r>
                        <a:rPr lang="en-GB" sz="2300" b="0" i="0" err="1">
                          <a:effectLst/>
                          <a:latin typeface="Aptos"/>
                        </a:rPr>
                        <a:t>Dilema</a:t>
                      </a:r>
                      <a:r>
                        <a:rPr lang="en-GB" sz="2300" b="0" i="0" dirty="0">
                          <a:effectLst/>
                          <a:latin typeface="Aptos"/>
                        </a:rPr>
                        <a:t> Fernandes    </a:t>
                      </a:r>
                      <a:endParaRPr lang="en-GB" sz="3500" b="0" i="0" dirty="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569"/>
                        </a:lnSpc>
                        <a:buNone/>
                      </a:pPr>
                      <a:r>
                        <a:rPr lang="en-GB" sz="2300" b="0" i="0">
                          <a:effectLst/>
                          <a:latin typeface="Aptos"/>
                        </a:rPr>
                        <a:t>Student ID number: </a:t>
                      </a:r>
                      <a:endParaRPr lang="en-GB" sz="35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9D9D9"/>
                    </a:solidFill>
                  </a:tcPr>
                </a:tc>
                <a:tc>
                  <a:txBody>
                    <a:bodyPr/>
                    <a:lstStyle/>
                    <a:p>
                      <a:pPr algn="l" rtl="0" fontAlgn="base">
                        <a:lnSpc>
                          <a:spcPts val="1569"/>
                        </a:lnSpc>
                        <a:buNone/>
                      </a:pPr>
                      <a:r>
                        <a:rPr lang="en-GB" sz="2300" b="0" i="0">
                          <a:effectLst/>
                          <a:latin typeface="Aptos"/>
                        </a:rPr>
                        <a:t>2434640  </a:t>
                      </a:r>
                      <a:endParaRPr lang="en-GB" sz="35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368134294"/>
                  </a:ext>
                </a:extLst>
              </a:tr>
              <a:tr h="627776">
                <a:tc>
                  <a:txBody>
                    <a:bodyPr/>
                    <a:lstStyle/>
                    <a:p>
                      <a:pPr algn="l" rtl="0" fontAlgn="base">
                        <a:lnSpc>
                          <a:spcPts val="1569"/>
                        </a:lnSpc>
                        <a:buNone/>
                      </a:pPr>
                      <a:r>
                        <a:rPr lang="en-GB" sz="2300" b="0" i="0">
                          <a:effectLst/>
                          <a:latin typeface="Aptos"/>
                        </a:rPr>
                        <a:t>Programme: </a:t>
                      </a:r>
                      <a:endParaRPr lang="en-GB" sz="35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3">
                  <a:txBody>
                    <a:bodyPr/>
                    <a:lstStyle/>
                    <a:p>
                      <a:pPr algn="l" rtl="0" fontAlgn="base">
                        <a:lnSpc>
                          <a:spcPts val="1569"/>
                        </a:lnSpc>
                        <a:buNone/>
                      </a:pPr>
                      <a:r>
                        <a:rPr lang="en-GB" sz="2300" b="0" i="0">
                          <a:effectLst/>
                          <a:latin typeface="Aptos"/>
                        </a:rPr>
                        <a:t>Certificate in Higher Education Business Skills for the Workplace </a:t>
                      </a:r>
                      <a:endParaRPr lang="en-GB" sz="35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39649731"/>
                  </a:ext>
                </a:extLst>
              </a:tr>
              <a:tr h="627776">
                <a:tc>
                  <a:txBody>
                    <a:bodyPr/>
                    <a:lstStyle/>
                    <a:p>
                      <a:pPr algn="l" rtl="0" fontAlgn="base">
                        <a:lnSpc>
                          <a:spcPts val="1569"/>
                        </a:lnSpc>
                        <a:buNone/>
                      </a:pPr>
                      <a:r>
                        <a:rPr lang="en-GB" sz="2300" b="0" i="0">
                          <a:effectLst/>
                          <a:latin typeface="Aptos"/>
                        </a:rPr>
                        <a:t>Module: </a:t>
                      </a:r>
                      <a:endParaRPr lang="en-GB" sz="35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gridSpan="3">
                  <a:txBody>
                    <a:bodyPr/>
                    <a:lstStyle/>
                    <a:p>
                      <a:pPr algn="l" rtl="0" fontAlgn="base">
                        <a:lnSpc>
                          <a:spcPts val="1569"/>
                        </a:lnSpc>
                        <a:buNone/>
                      </a:pPr>
                      <a:r>
                        <a:rPr lang="en-GB" sz="2300" b="0" i="0">
                          <a:effectLst/>
                          <a:latin typeface="Aptos"/>
                        </a:rPr>
                        <a:t>Enterprise and Entrepreneurship </a:t>
                      </a:r>
                      <a:endParaRPr lang="en-GB" sz="35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45640452"/>
                  </a:ext>
                </a:extLst>
              </a:tr>
              <a:tr h="627776">
                <a:tc>
                  <a:txBody>
                    <a:bodyPr/>
                    <a:lstStyle/>
                    <a:p>
                      <a:pPr algn="l" rtl="0" fontAlgn="base">
                        <a:lnSpc>
                          <a:spcPts val="1569"/>
                        </a:lnSpc>
                        <a:buNone/>
                      </a:pPr>
                      <a:r>
                        <a:rPr lang="en-GB" sz="2300" b="0" i="0">
                          <a:effectLst/>
                          <a:latin typeface="Aptos"/>
                        </a:rPr>
                        <a:t>Module code: </a:t>
                      </a:r>
                      <a:endParaRPr lang="en-GB" sz="35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569"/>
                        </a:lnSpc>
                        <a:buNone/>
                      </a:pPr>
                      <a:r>
                        <a:rPr lang="en-GB" sz="2300" b="0" i="0">
                          <a:effectLst/>
                          <a:latin typeface="Aptos"/>
                        </a:rPr>
                        <a:t>LCLM4006 </a:t>
                      </a:r>
                      <a:endParaRPr lang="en-GB" sz="3500" b="0" i="0">
                        <a:effectLst/>
                        <a:latin typeface="Aptos"/>
                      </a:endParaRPr>
                    </a:p>
                  </a:txBody>
                  <a:tcPr marL="129757" marR="129757" marT="88976" marB="88976" anchor="ctr">
                    <a:lnL w="9525" cap="flat" cmpd="sng" algn="ctr">
                      <a:solidFill>
                        <a:schemeClr val="bg1"/>
                      </a:solidFill>
                      <a:prstDash val="solid"/>
                      <a:round/>
                      <a:headEnd type="none" w="med" len="med"/>
                      <a:tailEnd type="none" w="med" len="med"/>
                    </a:lnL>
                    <a:lnR w="9525" cap="flat" cmpd="sng" algn="ctr">
                      <a:solidFill>
                        <a:srgbClr val="8018D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569"/>
                        </a:lnSpc>
                        <a:buNone/>
                      </a:pPr>
                      <a:endParaRPr lang="en-GB" sz="2300" b="0" i="0">
                        <a:effectLst/>
                        <a:latin typeface="Aptos"/>
                      </a:endParaRPr>
                    </a:p>
                  </a:txBody>
                  <a:tcPr marL="129757" marR="129757" marT="88976" marB="88976">
                    <a:lnL w="9525" cap="flat" cmpd="sng" algn="ctr">
                      <a:solidFill>
                        <a:srgbClr val="8018D1"/>
                      </a:solidFill>
                      <a:prstDash val="solid"/>
                      <a:round/>
                      <a:headEnd type="none" w="med" len="med"/>
                      <a:tailEnd type="none" w="med" len="med"/>
                    </a:lnL>
                    <a:lnR w="9525" cap="flat" cmpd="sng" algn="ctr">
                      <a:solidFill>
                        <a:srgbClr val="8018D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9D9D9"/>
                    </a:solidFill>
                  </a:tcPr>
                </a:tc>
                <a:tc>
                  <a:txBody>
                    <a:bodyPr/>
                    <a:lstStyle/>
                    <a:p>
                      <a:pPr algn="l" rtl="0" fontAlgn="base">
                        <a:lnSpc>
                          <a:spcPts val="1569"/>
                        </a:lnSpc>
                        <a:buNone/>
                      </a:pPr>
                      <a:endParaRPr lang="en-GB" sz="2300" b="0" i="0">
                        <a:effectLst/>
                        <a:latin typeface="Aptos"/>
                      </a:endParaRPr>
                    </a:p>
                  </a:txBody>
                  <a:tcPr marL="129757" marR="129757" marT="88976" marB="88976" anchor="ctr">
                    <a:lnL w="9525" cap="flat" cmpd="sng" algn="ctr">
                      <a:solidFill>
                        <a:srgbClr val="8018D1"/>
                      </a:solidFill>
                      <a:prstDash val="solid"/>
                      <a:round/>
                      <a:headEnd type="none" w="med" len="med"/>
                      <a:tailEnd type="none" w="med" len="med"/>
                    </a:lnL>
                    <a:lnR w="9525" cap="flat" cmpd="sng" algn="ctr">
                      <a:solidFill>
                        <a:srgbClr val="8018D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437866653"/>
                  </a:ext>
                </a:extLst>
              </a:tr>
              <a:tr h="627776">
                <a:tc>
                  <a:txBody>
                    <a:bodyPr/>
                    <a:lstStyle/>
                    <a:p>
                      <a:pPr algn="l" rtl="0" fontAlgn="base">
                        <a:lnSpc>
                          <a:spcPts val="1569"/>
                        </a:lnSpc>
                        <a:buNone/>
                      </a:pPr>
                      <a:r>
                        <a:rPr lang="en-GB" sz="2300" b="0" i="0">
                          <a:effectLst/>
                          <a:latin typeface="Aptos"/>
                        </a:rPr>
                        <a:t>Lecturer: </a:t>
                      </a:r>
                      <a:endParaRPr lang="en-GB" sz="35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569"/>
                        </a:lnSpc>
                        <a:buNone/>
                      </a:pPr>
                      <a:r>
                        <a:rPr lang="en-GB" sz="2300" b="0" i="0" dirty="0">
                          <a:effectLst/>
                          <a:latin typeface="Aptos"/>
                        </a:rPr>
                        <a:t>Muzen </a:t>
                      </a:r>
                      <a:r>
                        <a:rPr lang="en-GB" sz="2300" b="0" i="0" dirty="0" err="1">
                          <a:effectLst/>
                          <a:latin typeface="Aptos"/>
                        </a:rPr>
                        <a:t>Joureih</a:t>
                      </a:r>
                      <a:r>
                        <a:rPr lang="en-GB" sz="2300" b="0" i="0" dirty="0">
                          <a:effectLst/>
                          <a:latin typeface="Aptos"/>
                        </a:rPr>
                        <a:t> </a:t>
                      </a:r>
                      <a:endParaRPr lang="en-GB" sz="3500" b="0" i="0" dirty="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569"/>
                        </a:lnSpc>
                        <a:buNone/>
                      </a:pPr>
                      <a:endParaRPr lang="en-GB" sz="23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9D9D9"/>
                    </a:solidFill>
                  </a:tcPr>
                </a:tc>
                <a:tc>
                  <a:txBody>
                    <a:bodyPr/>
                    <a:lstStyle/>
                    <a:p>
                      <a:pPr algn="l" rtl="0" fontAlgn="base">
                        <a:lnSpc>
                          <a:spcPts val="1569"/>
                        </a:lnSpc>
                        <a:buNone/>
                      </a:pPr>
                      <a:endParaRPr lang="en-GB" sz="23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984951477"/>
                  </a:ext>
                </a:extLst>
              </a:tr>
              <a:tr h="1418674">
                <a:tc>
                  <a:txBody>
                    <a:bodyPr/>
                    <a:lstStyle/>
                    <a:p>
                      <a:pPr algn="l" rtl="0" fontAlgn="base">
                        <a:lnSpc>
                          <a:spcPts val="1569"/>
                        </a:lnSpc>
                        <a:buNone/>
                      </a:pPr>
                      <a:r>
                        <a:rPr lang="en-GB" sz="2300" b="0" i="0">
                          <a:effectLst/>
                          <a:latin typeface="Aptos"/>
                        </a:rPr>
                        <a:t>Assignment Title: </a:t>
                      </a:r>
                      <a:endParaRPr lang="en-GB" sz="35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569"/>
                        </a:lnSpc>
                        <a:buNone/>
                      </a:pPr>
                      <a:r>
                        <a:rPr lang="en-GB" sz="2300" b="0" i="0">
                          <a:effectLst/>
                          <a:latin typeface="Aptos"/>
                        </a:rPr>
                        <a:t>Task 2: </a:t>
                      </a:r>
                      <a:endParaRPr lang="en-GB" sz="3500" b="0" i="0">
                        <a:effectLst/>
                        <a:latin typeface="Aptos"/>
                      </a:endParaRPr>
                    </a:p>
                    <a:p>
                      <a:pPr algn="l" rtl="0" fontAlgn="base">
                        <a:lnSpc>
                          <a:spcPts val="1569"/>
                        </a:lnSpc>
                        <a:buNone/>
                      </a:pPr>
                      <a:r>
                        <a:rPr lang="en-GB" sz="2300" b="0" i="0">
                          <a:effectLst/>
                          <a:latin typeface="Aptos"/>
                        </a:rPr>
                        <a:t>Individual Presentation pitch to Lecturer to Business Plan </a:t>
                      </a:r>
                      <a:endParaRPr lang="en-GB" sz="3500" b="0" i="0">
                        <a:effectLst/>
                        <a:latin typeface="Aptos"/>
                      </a:endParaRPr>
                    </a:p>
                  </a:txBody>
                  <a:tcPr marL="129757" marR="129757" marT="88976" marB="889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569"/>
                        </a:lnSpc>
                        <a:buNone/>
                      </a:pPr>
                      <a:endParaRPr lang="en-GB" sz="2300" b="0" i="0">
                        <a:effectLst/>
                        <a:latin typeface="Aptos"/>
                      </a:endParaRPr>
                    </a:p>
                  </a:txBody>
                  <a:tcPr marL="129757" marR="129757" marT="88976" marB="88976">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1569"/>
                        </a:lnSpc>
                        <a:buNone/>
                      </a:pPr>
                      <a:endParaRPr lang="en-GB" sz="2300" b="0" i="0">
                        <a:effectLst/>
                        <a:latin typeface="Aptos"/>
                      </a:endParaRPr>
                    </a:p>
                  </a:txBody>
                  <a:tcPr marL="129757" marR="129757" marT="88976" marB="889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908347633"/>
                  </a:ext>
                </a:extLst>
              </a:tr>
            </a:tbl>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A44C8F-E4CC-45FA-778F-832C8FFF76C9}"/>
              </a:ext>
            </a:extLst>
          </p:cNvPr>
          <p:cNvSpPr>
            <a:spLocks noGrp="1"/>
          </p:cNvSpPr>
          <p:nvPr>
            <p:ph type="title"/>
          </p:nvPr>
        </p:nvSpPr>
        <p:spPr>
          <a:xfrm>
            <a:off x="838200" y="365125"/>
            <a:ext cx="5558489" cy="1325563"/>
          </a:xfrm>
        </p:spPr>
        <p:txBody>
          <a:bodyPr>
            <a:normAutofit/>
          </a:bodyPr>
          <a:lstStyle/>
          <a:p>
            <a:r>
              <a:rPr lang="en-GB" i="1">
                <a:latin typeface="Bierstadt Display"/>
                <a:ea typeface="Calibri"/>
                <a:cs typeface="Calibri"/>
              </a:rPr>
              <a:t>INTRODUCTION</a:t>
            </a:r>
          </a:p>
        </p:txBody>
      </p:sp>
      <p:sp>
        <p:nvSpPr>
          <p:cNvPr id="44"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A87EE4F-C4C0-7882-5C53-E6AEB9E3FFA7}"/>
              </a:ext>
            </a:extLst>
          </p:cNvPr>
          <p:cNvSpPr>
            <a:spLocks noGrp="1"/>
          </p:cNvSpPr>
          <p:nvPr>
            <p:ph idx="1"/>
          </p:nvPr>
        </p:nvSpPr>
        <p:spPr>
          <a:xfrm>
            <a:off x="838200" y="1825625"/>
            <a:ext cx="5558489" cy="4351338"/>
          </a:xfrm>
        </p:spPr>
        <p:txBody>
          <a:bodyPr vert="horz" lIns="91440" tIns="45720" rIns="91440" bIns="45720" rtlCol="0" anchor="t">
            <a:normAutofit/>
          </a:bodyPr>
          <a:lstStyle/>
          <a:p>
            <a:pPr marL="0" indent="0">
              <a:buNone/>
            </a:pPr>
            <a:r>
              <a:rPr lang="en-GB" sz="2000" dirty="0"/>
              <a:t> </a:t>
            </a:r>
          </a:p>
          <a:p>
            <a:pPr marL="0" indent="0">
              <a:buNone/>
            </a:pPr>
            <a:r>
              <a:rPr lang="en-GB" sz="2000" dirty="0"/>
              <a:t>   The</a:t>
            </a:r>
            <a:r>
              <a:rPr lang="en-GB" sz="2000" dirty="0">
                <a:ea typeface="+mn-lt"/>
                <a:cs typeface="+mn-lt"/>
              </a:rPr>
              <a:t> name of my restaurant is FERNS; It’s an Indian restaurant. The restaurant will be moderately priced 30 seat restaurant offering family style food and service. We will offer a wide range of menu for all types of people with high quality food and o p e r a t e d by the FERNANDES. The shop has been taken on rent, located near the Ball hill, Coventry. The décor will feature with white table cloth, Dinner style tables will be surrounded by wooden chairs with comfortable seating cushions.                                                                                      </a:t>
            </a:r>
            <a:endParaRPr lang="en-US" sz="2000" dirty="0">
              <a:ea typeface="+mn-lt"/>
              <a:cs typeface="+mn-lt"/>
            </a:endParaRPr>
          </a:p>
        </p:txBody>
      </p:sp>
      <p:sp>
        <p:nvSpPr>
          <p:cNvPr id="45" name="Oval 4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Block Arc 45">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7"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8" name="Straight Connector 4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9"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0" name="Arc 49">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8017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0FF5F-F137-7AA0-58C9-DF71F68D868B}"/>
              </a:ext>
            </a:extLst>
          </p:cNvPr>
          <p:cNvSpPr>
            <a:spLocks noGrp="1"/>
          </p:cNvSpPr>
          <p:nvPr>
            <p:ph type="title"/>
          </p:nvPr>
        </p:nvSpPr>
        <p:spPr>
          <a:xfrm>
            <a:off x="838201" y="365125"/>
            <a:ext cx="5251316" cy="1807305"/>
          </a:xfrm>
        </p:spPr>
        <p:txBody>
          <a:bodyPr>
            <a:normAutofit/>
          </a:bodyPr>
          <a:lstStyle/>
          <a:p>
            <a:r>
              <a:rPr lang="en-GB"/>
              <a:t>THE KEY POINTS OF RESTAURANT</a:t>
            </a:r>
            <a:endParaRPr lang="en-US"/>
          </a:p>
        </p:txBody>
      </p:sp>
      <p:sp>
        <p:nvSpPr>
          <p:cNvPr id="3" name="Content Placeholder 2">
            <a:extLst>
              <a:ext uri="{FF2B5EF4-FFF2-40B4-BE49-F238E27FC236}">
                <a16:creationId xmlns:a16="http://schemas.microsoft.com/office/drawing/2014/main" id="{44FEC120-081A-C1D8-5083-4CC511610B56}"/>
              </a:ext>
            </a:extLst>
          </p:cNvPr>
          <p:cNvSpPr>
            <a:spLocks noGrp="1"/>
          </p:cNvSpPr>
          <p:nvPr>
            <p:ph idx="1"/>
          </p:nvPr>
        </p:nvSpPr>
        <p:spPr>
          <a:xfrm>
            <a:off x="838200" y="2333297"/>
            <a:ext cx="4619621" cy="3843666"/>
          </a:xfrm>
        </p:spPr>
        <p:txBody>
          <a:bodyPr vert="horz" lIns="91440" tIns="45720" rIns="91440" bIns="45720" rtlCol="0">
            <a:normAutofit/>
          </a:bodyPr>
          <a:lstStyle/>
          <a:p>
            <a:r>
              <a:rPr lang="en-GB" sz="1700"/>
              <a:t>To provide high quality of food to the customers.</a:t>
            </a:r>
            <a:endParaRPr lang="en-GB" sz="1700">
              <a:ea typeface="+mn-lt"/>
              <a:cs typeface="+mn-lt"/>
            </a:endParaRPr>
          </a:p>
          <a:p>
            <a:r>
              <a:rPr lang="en-GB" sz="1700">
                <a:ea typeface="+mn-lt"/>
                <a:cs typeface="+mn-lt"/>
              </a:rPr>
              <a:t>To provide better services to the customers.</a:t>
            </a:r>
          </a:p>
          <a:p>
            <a:r>
              <a:rPr lang="en-GB" sz="1700">
                <a:ea typeface="+mn-lt"/>
                <a:cs typeface="+mn-lt"/>
              </a:rPr>
              <a:t>To provide better environment to the customers.</a:t>
            </a:r>
          </a:p>
          <a:p>
            <a:r>
              <a:rPr lang="en-GB" sz="1700">
                <a:ea typeface="+mn-lt"/>
                <a:cs typeface="+mn-lt"/>
              </a:rPr>
              <a:t>To provide better sitting facilities to the customers.</a:t>
            </a:r>
          </a:p>
          <a:p>
            <a:r>
              <a:rPr lang="en-GB" sz="1700">
                <a:ea typeface="+mn-lt"/>
                <a:cs typeface="+mn-lt"/>
              </a:rPr>
              <a:t>To achieve high quality service, improve Google review scores, and to encourage repeat business.</a:t>
            </a:r>
          </a:p>
          <a:p>
            <a:r>
              <a:rPr lang="en-GB" sz="1700"/>
              <a:t>Online ordering system.</a:t>
            </a:r>
          </a:p>
        </p:txBody>
      </p:sp>
      <p:pic>
        <p:nvPicPr>
          <p:cNvPr id="5" name="Picture 4" descr="San Carlo, Liverpool — Bubbles &amp; Baths">
            <a:extLst>
              <a:ext uri="{FF2B5EF4-FFF2-40B4-BE49-F238E27FC236}">
                <a16:creationId xmlns:a16="http://schemas.microsoft.com/office/drawing/2014/main" id="{E3F741E6-8D34-5D2C-B47C-DBEAB35C8408}"/>
              </a:ext>
            </a:extLst>
          </p:cNvPr>
          <p:cNvPicPr>
            <a:picLocks noChangeAspect="1"/>
          </p:cNvPicPr>
          <p:nvPr/>
        </p:nvPicPr>
        <p:blipFill>
          <a:blip r:embed="rId2"/>
          <a:srcRect l="26744" r="15436"/>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80973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D23E1-1B83-F831-33BE-54928B2F292F}"/>
              </a:ext>
            </a:extLst>
          </p:cNvPr>
          <p:cNvSpPr>
            <a:spLocks noGrp="1"/>
          </p:cNvSpPr>
          <p:nvPr>
            <p:ph type="title"/>
          </p:nvPr>
        </p:nvSpPr>
        <p:spPr>
          <a:xfrm>
            <a:off x="640080" y="325369"/>
            <a:ext cx="4368602" cy="1956841"/>
          </a:xfrm>
        </p:spPr>
        <p:txBody>
          <a:bodyPr anchor="b">
            <a:normAutofit/>
          </a:bodyPr>
          <a:lstStyle/>
          <a:p>
            <a:r>
              <a:rPr lang="en-GB" sz="5400"/>
              <a:t>MY MISSION</a:t>
            </a:r>
            <a:endParaRPr lang="en-US" sz="5400"/>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142E3B-5FBA-0A61-FBAF-5DCFDEDF64F4}"/>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200">
                <a:ea typeface="+mn-lt"/>
                <a:cs typeface="+mn-lt"/>
              </a:rPr>
              <a:t>My mission, that the restaurant will be an inspiring one, combining an electric atmosphere with excellent and interesting food. My main mission is as follows:</a:t>
            </a:r>
          </a:p>
          <a:p>
            <a:r>
              <a:rPr lang="en-GB" sz="1200">
                <a:ea typeface="+mn-lt"/>
                <a:cs typeface="+mn-lt"/>
              </a:rPr>
              <a:t>Have a great food selection</a:t>
            </a:r>
          </a:p>
          <a:p>
            <a:r>
              <a:rPr lang="en-GB" sz="1200">
                <a:ea typeface="+mn-lt"/>
                <a:cs typeface="+mn-lt"/>
              </a:rPr>
              <a:t>Efficient and superior customer service</a:t>
            </a:r>
          </a:p>
          <a:p>
            <a:r>
              <a:rPr lang="en-GB" sz="1200">
                <a:ea typeface="+mn-lt"/>
                <a:cs typeface="+mn-lt"/>
              </a:rPr>
              <a:t>High quality food</a:t>
            </a:r>
          </a:p>
          <a:p>
            <a:r>
              <a:rPr lang="en-GB" sz="1200">
                <a:ea typeface="+mn-lt"/>
                <a:cs typeface="+mn-lt"/>
              </a:rPr>
              <a:t>Because customers satisfaction is my prime objective. The advantage of my own business is that I am the owner, and I can set my own hours, and I can choose my staff and can make my own executive discussion. I can earn unlimited earnings; my income tied to my own efforts and business success. Financial and tax advantages, I can deduct various operating expenses like [ software, equipment, travel], I created my own job security, rather than relying on an employee. </a:t>
            </a:r>
          </a:p>
          <a:p>
            <a:endParaRPr lang="en-GB" sz="1200">
              <a:ea typeface="+mn-lt"/>
              <a:cs typeface="+mn-lt"/>
            </a:endParaRPr>
          </a:p>
          <a:p>
            <a:endParaRPr lang="en-GB" sz="1200"/>
          </a:p>
        </p:txBody>
      </p:sp>
      <p:pic>
        <p:nvPicPr>
          <p:cNvPr id="24" name="Picture 23" descr="Grilled burgers displayed in a row at a food market">
            <a:extLst>
              <a:ext uri="{FF2B5EF4-FFF2-40B4-BE49-F238E27FC236}">
                <a16:creationId xmlns:a16="http://schemas.microsoft.com/office/drawing/2014/main" id="{5EB42891-906A-73E5-2DF1-87AA25B91096}"/>
              </a:ext>
            </a:extLst>
          </p:cNvPr>
          <p:cNvPicPr>
            <a:picLocks noChangeAspect="1"/>
          </p:cNvPicPr>
          <p:nvPr/>
        </p:nvPicPr>
        <p:blipFill>
          <a:blip r:embed="rId2"/>
          <a:srcRect l="28203" r="4942" b="-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16384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F76ED-5CA9-A283-1324-823B1F19AE3B}"/>
              </a:ext>
            </a:extLst>
          </p:cNvPr>
          <p:cNvSpPr>
            <a:spLocks noGrp="1"/>
          </p:cNvSpPr>
          <p:nvPr>
            <p:ph type="title"/>
          </p:nvPr>
        </p:nvSpPr>
        <p:spPr>
          <a:xfrm>
            <a:off x="5868557" y="1138036"/>
            <a:ext cx="5444382" cy="1402470"/>
          </a:xfrm>
        </p:spPr>
        <p:txBody>
          <a:bodyPr anchor="t">
            <a:normAutofit/>
          </a:bodyPr>
          <a:lstStyle/>
          <a:p>
            <a:r>
              <a:rPr lang="en-GB" sz="3200"/>
              <a:t>OVERVIEW OF THE BUISNESS IDEA</a:t>
            </a:r>
            <a:endParaRPr lang="en-US" sz="3200"/>
          </a:p>
        </p:txBody>
      </p:sp>
      <p:pic>
        <p:nvPicPr>
          <p:cNvPr id="13" name="Picture 12" descr="Hands-on top of each other">
            <a:extLst>
              <a:ext uri="{FF2B5EF4-FFF2-40B4-BE49-F238E27FC236}">
                <a16:creationId xmlns:a16="http://schemas.microsoft.com/office/drawing/2014/main" id="{AEE6324F-4BD3-C4E0-9661-CD725719EB56}"/>
              </a:ext>
            </a:extLst>
          </p:cNvPr>
          <p:cNvPicPr>
            <a:picLocks noChangeAspect="1"/>
          </p:cNvPicPr>
          <p:nvPr/>
        </p:nvPicPr>
        <p:blipFill>
          <a:blip r:embed="rId2"/>
          <a:srcRect l="54855" r="12357" b="-2"/>
          <a:stretch>
            <a:fillRect/>
          </a:stretch>
        </p:blipFill>
        <p:spPr>
          <a:xfrm>
            <a:off x="-1" y="10"/>
            <a:ext cx="5151179" cy="6857990"/>
          </a:xfrm>
          <a:prstGeom prst="rect">
            <a:avLst/>
          </a:prstGeom>
        </p:spPr>
      </p:pic>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977357-1B5C-A569-DFC5-486DADB1E91E}"/>
              </a:ext>
            </a:extLst>
          </p:cNvPr>
          <p:cNvSpPr>
            <a:spLocks noGrp="1"/>
          </p:cNvSpPr>
          <p:nvPr>
            <p:ph idx="1"/>
          </p:nvPr>
        </p:nvSpPr>
        <p:spPr>
          <a:xfrm>
            <a:off x="5868557" y="2551176"/>
            <a:ext cx="5444382" cy="3591207"/>
          </a:xfrm>
        </p:spPr>
        <p:txBody>
          <a:bodyPr vert="horz" lIns="91440" tIns="45720" rIns="91440" bIns="45720" rtlCol="0">
            <a:normAutofit/>
          </a:bodyPr>
          <a:lstStyle/>
          <a:p>
            <a:r>
              <a:rPr lang="en-GB" sz="800"/>
              <a:t>The reason to start my own business for entrepreneurs, taking the plage into becoming my own boss can be expecting and challenging. I enjoy security, a stable income, work benefits and a community of challenges. I also experience a growth, creative freedom and flexible work schedules. I build strong relationships with employees and suppliers. I got lot of support from financial help to open my own business. Starting my own business can be a challenging in several ways, including self-management of issues such as time, focus, resources and efforts. To start-up own owners' technology is an incredibly valuable assert. It is a great help to access support, raise funds etc. Sale traders and the self-employed only pay tax on their profits rather than their total income. Self-employment allowed me to explore my skills and expertise benefits and a community of challenges. I also experience a growth, creative freedom and flexible work schedules. I build strong relationships with employees and suppliers. I got lot of support from financial help to open my own business. Starting my own business can be a challenging in several ways, including self-management of issues such as time, focus, resources and efforts. To start-up own owners' technology is an incredibly valuable assert. It is a great help to access support, raise funds etc. Sale traders and the self-employed only pay tax on their profits rather than their total income. Self-employment allowed me to explore my skills and expertise</a:t>
            </a:r>
            <a:r>
              <a:rPr lang="en-GB" sz="800">
                <a:ea typeface="+mn-lt"/>
                <a:cs typeface="+mn-lt"/>
              </a:rPr>
              <a:t> benefits and a community of challenges. I also experience a growth, creative freedom and flexible work schedules. I build strong relationships with employees and suppliers. I got lot of support from financial help to open my own business. Starting my own business can be a challenging in several ways, including self-management of issues such as time, focus, resources and efforts. To start-up own owners' technology is an incredibly valuable assert. It is a great help to access support, raise funds etc. Sale traders and the self-employed only pay tax on their profits rather than their total income. Self-employment allowed me to explore my skills and expertise in a fulfilling, financially enhancing way. On the other hand, starting a new business can open the door to learning and using a range of skills that I might not have had the chance as an employee.</a:t>
            </a:r>
          </a:p>
          <a:p>
            <a:endParaRPr lang="en-GB" sz="800">
              <a:ea typeface="+mn-lt"/>
              <a:cs typeface="+mn-lt"/>
            </a:endParaRPr>
          </a:p>
          <a:p>
            <a:endParaRPr lang="en-GB" sz="800">
              <a:ea typeface="+mn-lt"/>
              <a:cs typeface="+mn-lt"/>
            </a:endParaRPr>
          </a:p>
          <a:p>
            <a:endParaRPr lang="en-GB" sz="800"/>
          </a:p>
        </p:txBody>
      </p:sp>
    </p:spTree>
    <p:extLst>
      <p:ext uri="{BB962C8B-B14F-4D97-AF65-F5344CB8AC3E}">
        <p14:creationId xmlns:p14="http://schemas.microsoft.com/office/powerpoint/2010/main" val="64199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5DE8C96-87E2-60CB-C38C-B32D1F6F5EB6}"/>
              </a:ext>
            </a:extLst>
          </p:cNvPr>
          <p:cNvSpPr>
            <a:spLocks noGrp="1"/>
          </p:cNvSpPr>
          <p:nvPr>
            <p:ph type="title"/>
          </p:nvPr>
        </p:nvSpPr>
        <p:spPr>
          <a:xfrm>
            <a:off x="838200" y="365125"/>
            <a:ext cx="5387502" cy="1325563"/>
          </a:xfrm>
        </p:spPr>
        <p:txBody>
          <a:bodyPr>
            <a:normAutofit/>
          </a:bodyPr>
          <a:lstStyle/>
          <a:p>
            <a:r>
              <a:rPr lang="en-GB"/>
              <a:t>PESTEL ANALYSIS</a:t>
            </a:r>
            <a:endParaRPr lang="en-US"/>
          </a:p>
        </p:txBody>
      </p:sp>
      <p:pic>
        <p:nvPicPr>
          <p:cNvPr id="6" name="Picture 5">
            <a:extLst>
              <a:ext uri="{FF2B5EF4-FFF2-40B4-BE49-F238E27FC236}">
                <a16:creationId xmlns:a16="http://schemas.microsoft.com/office/drawing/2014/main" id="{DBA1A353-277B-B10A-337D-D41315A8B11E}"/>
              </a:ext>
            </a:extLst>
          </p:cNvPr>
          <p:cNvPicPr>
            <a:picLocks noChangeAspect="1"/>
          </p:cNvPicPr>
          <p:nvPr/>
        </p:nvPicPr>
        <p:blipFill>
          <a:blip r:embed="rId2"/>
          <a:srcRect l="19166" r="14034" b="-4"/>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8"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29" name="Content Placeholder 2">
            <a:extLst>
              <a:ext uri="{FF2B5EF4-FFF2-40B4-BE49-F238E27FC236}">
                <a16:creationId xmlns:a16="http://schemas.microsoft.com/office/drawing/2014/main" id="{FBFF7214-9684-5316-FFE0-9EE31770B727}"/>
              </a:ext>
            </a:extLst>
          </p:cNvPr>
          <p:cNvGraphicFramePr>
            <a:graphicFrameLocks noGrp="1"/>
          </p:cNvGraphicFramePr>
          <p:nvPr>
            <p:ph idx="1"/>
            <p:extLst>
              <p:ext uri="{D42A27DB-BD31-4B8C-83A1-F6EECF244321}">
                <p14:modId xmlns:p14="http://schemas.microsoft.com/office/powerpoint/2010/main" val="2019040683"/>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5895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3" name="Group 32">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4" name="Rectangle 23">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5" name="Freeform: Shape 26">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6" name="Rectangle 3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234F345-4CDF-1B45-C5FA-390F407C12EE}"/>
              </a:ext>
            </a:extLst>
          </p:cNvPr>
          <p:cNvSpPr>
            <a:spLocks noGrp="1"/>
          </p:cNvSpPr>
          <p:nvPr>
            <p:ph type="title"/>
          </p:nvPr>
        </p:nvSpPr>
        <p:spPr>
          <a:xfrm>
            <a:off x="1143000" y="990599"/>
            <a:ext cx="9906000" cy="685800"/>
          </a:xfrm>
        </p:spPr>
        <p:txBody>
          <a:bodyPr vert="horz" lIns="91440" tIns="45720" rIns="91440" bIns="45720" rtlCol="0" anchor="t">
            <a:normAutofit/>
          </a:bodyPr>
          <a:lstStyle/>
          <a:p>
            <a:r>
              <a:rPr lang="en-US" sz="4000" kern="1200">
                <a:latin typeface="+mj-lt"/>
                <a:ea typeface="+mj-ea"/>
                <a:cs typeface="+mj-cs"/>
              </a:rPr>
              <a:t>CASH FLOW</a:t>
            </a:r>
          </a:p>
        </p:txBody>
      </p:sp>
      <p:graphicFrame>
        <p:nvGraphicFramePr>
          <p:cNvPr id="4" name="Content Placeholder 3">
            <a:extLst>
              <a:ext uri="{FF2B5EF4-FFF2-40B4-BE49-F238E27FC236}">
                <a16:creationId xmlns:a16="http://schemas.microsoft.com/office/drawing/2014/main" id="{F5997597-82BD-6EAB-C5B2-2A3BB396637E}"/>
              </a:ext>
            </a:extLst>
          </p:cNvPr>
          <p:cNvGraphicFramePr>
            <a:graphicFrameLocks noGrp="1"/>
          </p:cNvGraphicFramePr>
          <p:nvPr>
            <p:ph idx="1"/>
            <p:extLst>
              <p:ext uri="{D42A27DB-BD31-4B8C-83A1-F6EECF244321}">
                <p14:modId xmlns:p14="http://schemas.microsoft.com/office/powerpoint/2010/main" val="245334699"/>
              </p:ext>
            </p:extLst>
          </p:nvPr>
        </p:nvGraphicFramePr>
        <p:xfrm>
          <a:off x="1636876" y="2137228"/>
          <a:ext cx="8918248" cy="3733800"/>
        </p:xfrm>
        <a:graphic>
          <a:graphicData uri="http://schemas.openxmlformats.org/drawingml/2006/table">
            <a:tbl>
              <a:tblPr firstRow="1" bandRow="1">
                <a:solidFill>
                  <a:srgbClr val="F7F7F7"/>
                </a:solidFill>
                <a:tableStyleId>{5C22544A-7EE6-4342-B048-85BDC9FD1C3A}</a:tableStyleId>
              </a:tblPr>
              <a:tblGrid>
                <a:gridCol w="1803738">
                  <a:extLst>
                    <a:ext uri="{9D8B030D-6E8A-4147-A177-3AD203B41FA5}">
                      <a16:colId xmlns:a16="http://schemas.microsoft.com/office/drawing/2014/main" val="2729668959"/>
                    </a:ext>
                  </a:extLst>
                </a:gridCol>
                <a:gridCol w="1701394">
                  <a:extLst>
                    <a:ext uri="{9D8B030D-6E8A-4147-A177-3AD203B41FA5}">
                      <a16:colId xmlns:a16="http://schemas.microsoft.com/office/drawing/2014/main" val="30171387"/>
                    </a:ext>
                  </a:extLst>
                </a:gridCol>
                <a:gridCol w="1701394">
                  <a:extLst>
                    <a:ext uri="{9D8B030D-6E8A-4147-A177-3AD203B41FA5}">
                      <a16:colId xmlns:a16="http://schemas.microsoft.com/office/drawing/2014/main" val="3528232491"/>
                    </a:ext>
                  </a:extLst>
                </a:gridCol>
                <a:gridCol w="1701394">
                  <a:extLst>
                    <a:ext uri="{9D8B030D-6E8A-4147-A177-3AD203B41FA5}">
                      <a16:colId xmlns:a16="http://schemas.microsoft.com/office/drawing/2014/main" val="2244095856"/>
                    </a:ext>
                  </a:extLst>
                </a:gridCol>
                <a:gridCol w="2010328">
                  <a:extLst>
                    <a:ext uri="{9D8B030D-6E8A-4147-A177-3AD203B41FA5}">
                      <a16:colId xmlns:a16="http://schemas.microsoft.com/office/drawing/2014/main" val="1789560991"/>
                    </a:ext>
                  </a:extLst>
                </a:gridCol>
              </a:tblGrid>
              <a:tr h="1983540">
                <a:tc>
                  <a:txBody>
                    <a:bodyPr/>
                    <a:lstStyle/>
                    <a:p>
                      <a:r>
                        <a:rPr lang="en-GB" sz="2300" b="1" cap="all" spc="60">
                          <a:solidFill>
                            <a:schemeClr val="tx1"/>
                          </a:solidFill>
                        </a:rPr>
                        <a:t>Total cash out flow</a:t>
                      </a:r>
                    </a:p>
                  </a:txBody>
                  <a:tcPr marL="262893" marR="262893" marT="262893" marB="262893">
                    <a:lnL w="12700" cmpd="sng">
                      <a:noFill/>
                    </a:lnL>
                    <a:lnR w="12700" cmpd="sng">
                      <a:noFill/>
                    </a:lnR>
                    <a:lnT w="12700" cmpd="sng">
                      <a:noFill/>
                    </a:lnT>
                    <a:lnB w="38100" cmpd="sng">
                      <a:noFill/>
                    </a:lnB>
                    <a:noFill/>
                  </a:tcPr>
                </a:tc>
                <a:tc>
                  <a:txBody>
                    <a:bodyPr/>
                    <a:lstStyle/>
                    <a:p>
                      <a:endParaRPr lang="en-GB" sz="2300" b="1" cap="all" spc="60">
                        <a:solidFill>
                          <a:schemeClr val="tx1"/>
                        </a:solidFill>
                      </a:endParaRPr>
                    </a:p>
                  </a:txBody>
                  <a:tcPr marL="262893" marR="262893" marT="262893" marB="262893">
                    <a:lnL w="12700" cmpd="sng">
                      <a:noFill/>
                    </a:lnL>
                    <a:lnR w="12700" cmpd="sng">
                      <a:noFill/>
                    </a:lnR>
                    <a:lnT w="12700" cmpd="sng">
                      <a:noFill/>
                    </a:lnT>
                    <a:lnB w="38100" cmpd="sng">
                      <a:noFill/>
                    </a:lnB>
                    <a:noFill/>
                  </a:tcPr>
                </a:tc>
                <a:tc>
                  <a:txBody>
                    <a:bodyPr/>
                    <a:lstStyle/>
                    <a:p>
                      <a:endParaRPr lang="en-GB" sz="2300" b="1" cap="all" spc="60">
                        <a:solidFill>
                          <a:schemeClr val="tx1"/>
                        </a:solidFill>
                      </a:endParaRPr>
                    </a:p>
                  </a:txBody>
                  <a:tcPr marL="262893" marR="262893" marT="262893" marB="262893">
                    <a:lnL w="12700" cmpd="sng">
                      <a:noFill/>
                    </a:lnL>
                    <a:lnR w="12700" cmpd="sng">
                      <a:noFill/>
                    </a:lnR>
                    <a:lnT w="12700" cmpd="sng">
                      <a:noFill/>
                    </a:lnT>
                    <a:lnB w="38100" cmpd="sng">
                      <a:noFill/>
                    </a:lnB>
                    <a:noFill/>
                  </a:tcPr>
                </a:tc>
                <a:tc>
                  <a:txBody>
                    <a:bodyPr/>
                    <a:lstStyle/>
                    <a:p>
                      <a:endParaRPr lang="en-GB" sz="2300" b="1" cap="all" spc="60">
                        <a:solidFill>
                          <a:schemeClr val="tx1"/>
                        </a:solidFill>
                      </a:endParaRPr>
                    </a:p>
                  </a:txBody>
                  <a:tcPr marL="262893" marR="262893" marT="262893" marB="262893">
                    <a:lnL w="12700" cmpd="sng">
                      <a:noFill/>
                    </a:lnL>
                    <a:lnR w="12700" cmpd="sng">
                      <a:noFill/>
                    </a:lnR>
                    <a:lnT w="12700" cmpd="sng">
                      <a:noFill/>
                    </a:lnT>
                    <a:lnB w="38100" cmpd="sng">
                      <a:noFill/>
                    </a:lnB>
                    <a:noFill/>
                  </a:tcPr>
                </a:tc>
                <a:tc>
                  <a:txBody>
                    <a:bodyPr/>
                    <a:lstStyle/>
                    <a:p>
                      <a:r>
                        <a:rPr lang="en-GB" sz="2300" b="1" cap="all" spc="60">
                          <a:solidFill>
                            <a:schemeClr val="tx1"/>
                          </a:solidFill>
                        </a:rPr>
                        <a:t>£5,550</a:t>
                      </a:r>
                    </a:p>
                  </a:txBody>
                  <a:tcPr marL="262893" marR="262893" marT="262893" marB="262893">
                    <a:lnL w="12700" cmpd="sng">
                      <a:noFill/>
                    </a:lnL>
                    <a:lnR w="12700" cmpd="sng">
                      <a:noFill/>
                    </a:lnR>
                    <a:lnT w="12700" cmpd="sng">
                      <a:noFill/>
                    </a:lnT>
                    <a:lnB w="38100" cmpd="sng">
                      <a:noFill/>
                    </a:lnB>
                    <a:noFill/>
                  </a:tcPr>
                </a:tc>
                <a:extLst>
                  <a:ext uri="{0D108BD9-81ED-4DB2-BD59-A6C34878D82A}">
                    <a16:rowId xmlns:a16="http://schemas.microsoft.com/office/drawing/2014/main" val="2965944404"/>
                  </a:ext>
                </a:extLst>
              </a:tr>
              <a:tr h="1750260">
                <a:tc>
                  <a:txBody>
                    <a:bodyPr/>
                    <a:lstStyle/>
                    <a:p>
                      <a:r>
                        <a:rPr lang="en-GB" sz="3100" cap="none" spc="0">
                          <a:solidFill>
                            <a:schemeClr val="tx1"/>
                          </a:solidFill>
                        </a:rPr>
                        <a:t>Net cash flow</a:t>
                      </a:r>
                    </a:p>
                  </a:txBody>
                  <a:tcPr marL="234488" marR="234488" marT="117243" marB="175262">
                    <a:lnL w="12700" cmpd="sng">
                      <a:noFill/>
                      <a:prstDash val="solid"/>
                    </a:lnL>
                    <a:lnR w="12700" cmpd="sng">
                      <a:noFill/>
                      <a:prstDash val="solid"/>
                    </a:lnR>
                    <a:lnT w="38100" cmpd="sng">
                      <a:noFill/>
                    </a:lnT>
                    <a:lnB w="12700" cap="flat" cmpd="sng" algn="ctr">
                      <a:solidFill>
                        <a:schemeClr val="tx1">
                          <a:lumMod val="50000"/>
                          <a:lumOff val="50000"/>
                        </a:schemeClr>
                      </a:solidFill>
                      <a:prstDash val="solid"/>
                    </a:lnB>
                    <a:solidFill>
                      <a:srgbClr val="F7F7F7"/>
                    </a:solidFill>
                  </a:tcPr>
                </a:tc>
                <a:tc>
                  <a:txBody>
                    <a:bodyPr/>
                    <a:lstStyle/>
                    <a:p>
                      <a:endParaRPr lang="en-GB" sz="3100" cap="none" spc="0">
                        <a:solidFill>
                          <a:schemeClr val="tx1"/>
                        </a:solidFill>
                      </a:endParaRPr>
                    </a:p>
                  </a:txBody>
                  <a:tcPr marL="234488" marR="234488" marT="117243" marB="175262">
                    <a:lnL w="12700" cmpd="sng">
                      <a:noFill/>
                      <a:prstDash val="solid"/>
                    </a:lnL>
                    <a:lnR w="12700" cmpd="sng">
                      <a:noFill/>
                      <a:prstDash val="solid"/>
                    </a:lnR>
                    <a:lnT w="38100" cmpd="sng">
                      <a:noFill/>
                    </a:lnT>
                    <a:lnB w="12700" cap="flat" cmpd="sng" algn="ctr">
                      <a:solidFill>
                        <a:schemeClr val="tx1">
                          <a:lumMod val="50000"/>
                          <a:lumOff val="50000"/>
                        </a:schemeClr>
                      </a:solidFill>
                      <a:prstDash val="solid"/>
                    </a:lnB>
                    <a:solidFill>
                      <a:srgbClr val="F7F7F7"/>
                    </a:solidFill>
                  </a:tcPr>
                </a:tc>
                <a:tc>
                  <a:txBody>
                    <a:bodyPr/>
                    <a:lstStyle/>
                    <a:p>
                      <a:endParaRPr lang="en-GB" sz="3100" cap="none" spc="0">
                        <a:solidFill>
                          <a:schemeClr val="tx1"/>
                        </a:solidFill>
                      </a:endParaRPr>
                    </a:p>
                  </a:txBody>
                  <a:tcPr marL="234488" marR="234488" marT="117243" marB="175262">
                    <a:lnL w="12700" cmpd="sng">
                      <a:noFill/>
                      <a:prstDash val="solid"/>
                    </a:lnL>
                    <a:lnR w="12700" cmpd="sng">
                      <a:noFill/>
                      <a:prstDash val="solid"/>
                    </a:lnR>
                    <a:lnT w="38100" cmpd="sng">
                      <a:noFill/>
                    </a:lnT>
                    <a:lnB w="12700" cap="flat" cmpd="sng" algn="ctr">
                      <a:solidFill>
                        <a:schemeClr val="tx1">
                          <a:lumMod val="50000"/>
                          <a:lumOff val="50000"/>
                        </a:schemeClr>
                      </a:solidFill>
                      <a:prstDash val="solid"/>
                    </a:lnB>
                    <a:solidFill>
                      <a:srgbClr val="F7F7F7"/>
                    </a:solidFill>
                  </a:tcPr>
                </a:tc>
                <a:tc>
                  <a:txBody>
                    <a:bodyPr/>
                    <a:lstStyle/>
                    <a:p>
                      <a:endParaRPr lang="en-GB" sz="3100" cap="none" spc="0">
                        <a:solidFill>
                          <a:schemeClr val="tx1"/>
                        </a:solidFill>
                      </a:endParaRPr>
                    </a:p>
                  </a:txBody>
                  <a:tcPr marL="234488" marR="234488" marT="117243" marB="175262">
                    <a:lnL w="12700" cmpd="sng">
                      <a:noFill/>
                      <a:prstDash val="solid"/>
                    </a:lnL>
                    <a:lnR w="12700" cmpd="sng">
                      <a:noFill/>
                      <a:prstDash val="solid"/>
                    </a:lnR>
                    <a:lnT w="38100" cmpd="sng">
                      <a:noFill/>
                    </a:lnT>
                    <a:lnB w="12700" cap="flat" cmpd="sng" algn="ctr">
                      <a:solidFill>
                        <a:schemeClr val="tx1">
                          <a:lumMod val="50000"/>
                          <a:lumOff val="50000"/>
                        </a:schemeClr>
                      </a:solidFill>
                      <a:prstDash val="solid"/>
                    </a:lnB>
                    <a:solidFill>
                      <a:srgbClr val="F7F7F7"/>
                    </a:solidFill>
                  </a:tcPr>
                </a:tc>
                <a:tc>
                  <a:txBody>
                    <a:bodyPr/>
                    <a:lstStyle/>
                    <a:p>
                      <a:r>
                        <a:rPr lang="en-GB" sz="3100" cap="none" spc="0">
                          <a:solidFill>
                            <a:schemeClr val="tx1"/>
                          </a:solidFill>
                        </a:rPr>
                        <a:t>£21,950</a:t>
                      </a:r>
                    </a:p>
                  </a:txBody>
                  <a:tcPr marL="234488" marR="234488" marT="117243" marB="175262">
                    <a:lnL w="12700" cmpd="sng">
                      <a:noFill/>
                      <a:prstDash val="solid"/>
                    </a:lnL>
                    <a:lnR w="12700" cmpd="sng">
                      <a:noFill/>
                      <a:prstDash val="solid"/>
                    </a:lnR>
                    <a:lnT w="38100" cmpd="sng">
                      <a:noFill/>
                    </a:lnT>
                    <a:lnB w="12700" cap="flat" cmpd="sng" algn="ctr">
                      <a:solidFill>
                        <a:schemeClr val="tx1">
                          <a:lumMod val="50000"/>
                          <a:lumOff val="50000"/>
                        </a:schemeClr>
                      </a:solidFill>
                      <a:prstDash val="solid"/>
                    </a:lnB>
                    <a:solidFill>
                      <a:srgbClr val="F7F7F7"/>
                    </a:solidFill>
                  </a:tcPr>
                </a:tc>
                <a:extLst>
                  <a:ext uri="{0D108BD9-81ED-4DB2-BD59-A6C34878D82A}">
                    <a16:rowId xmlns:a16="http://schemas.microsoft.com/office/drawing/2014/main" val="2591207240"/>
                  </a:ext>
                </a:extLst>
              </a:tr>
            </a:tbl>
          </a:graphicData>
        </a:graphic>
      </p:graphicFrame>
    </p:spTree>
    <p:extLst>
      <p:ext uri="{BB962C8B-B14F-4D97-AF65-F5344CB8AC3E}">
        <p14:creationId xmlns:p14="http://schemas.microsoft.com/office/powerpoint/2010/main" val="256119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E4116-1A1A-745C-7A05-2DA9C6AAFD0A}"/>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PROBLEM AND SOLUTION</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5B3EFED-ED11-67FF-105D-4A09AF2708D9}"/>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GB" sz="1900">
                <a:solidFill>
                  <a:schemeClr val="tx1">
                    <a:alpha val="80000"/>
                  </a:schemeClr>
                </a:solidFill>
                <a:highlight>
                  <a:srgbClr val="FFFFFF"/>
                </a:highlight>
              </a:rPr>
              <a:t>    CUSTOMERS LOOKING FOR:</a:t>
            </a:r>
          </a:p>
          <a:p>
            <a:r>
              <a:rPr lang="en-GB" sz="1900">
                <a:solidFill>
                  <a:schemeClr val="tx1">
                    <a:alpha val="80000"/>
                  </a:schemeClr>
                </a:solidFill>
                <a:highlight>
                  <a:srgbClr val="FFFFFF"/>
                </a:highlight>
              </a:rPr>
              <a:t>LOCATION, DIRECTION AND HOURS</a:t>
            </a:r>
          </a:p>
          <a:p>
            <a:r>
              <a:rPr lang="en-GB" sz="1900">
                <a:solidFill>
                  <a:schemeClr val="tx1">
                    <a:alpha val="80000"/>
                  </a:schemeClr>
                </a:solidFill>
                <a:highlight>
                  <a:srgbClr val="FFFFFF"/>
                </a:highlight>
              </a:rPr>
              <a:t>LOOK AT MENUES</a:t>
            </a:r>
          </a:p>
          <a:p>
            <a:r>
              <a:rPr lang="en-GB" sz="1900">
                <a:solidFill>
                  <a:schemeClr val="tx1">
                    <a:alpha val="80000"/>
                  </a:schemeClr>
                </a:solidFill>
                <a:highlight>
                  <a:srgbClr val="FFFFFF"/>
                </a:highlight>
              </a:rPr>
              <a:t>ORDER TAKEOUT OR DELIVERY</a:t>
            </a:r>
          </a:p>
          <a:p>
            <a:r>
              <a:rPr lang="en-GB" sz="1900">
                <a:solidFill>
                  <a:schemeClr val="tx1">
                    <a:alpha val="80000"/>
                  </a:schemeClr>
                </a:solidFill>
                <a:highlight>
                  <a:srgbClr val="FFFFFF"/>
                </a:highlight>
              </a:rPr>
              <a:t>READ ONLINE  REVIEWS</a:t>
            </a:r>
          </a:p>
          <a:p>
            <a:r>
              <a:rPr lang="en-GB" sz="1900">
                <a:solidFill>
                  <a:schemeClr val="tx1">
                    <a:alpha val="80000"/>
                  </a:schemeClr>
                </a:solidFill>
                <a:highlight>
                  <a:srgbClr val="FFFFFF"/>
                </a:highlight>
              </a:rPr>
              <a:t>MAKE RESERVATIONS</a:t>
            </a:r>
          </a:p>
          <a:p>
            <a:r>
              <a:rPr lang="en-GB" sz="1900">
                <a:solidFill>
                  <a:schemeClr val="tx1">
                    <a:alpha val="80000"/>
                  </a:schemeClr>
                </a:solidFill>
                <a:highlight>
                  <a:srgbClr val="FFFFFF"/>
                </a:highlight>
              </a:rPr>
              <a:t>LOOK UP NUTRITION INFORMATION</a:t>
            </a:r>
          </a:p>
          <a:p>
            <a:endParaRPr lang="en-GB" sz="1900">
              <a:solidFill>
                <a:schemeClr val="tx1">
                  <a:alpha val="80000"/>
                </a:schemeClr>
              </a:solidFill>
              <a:highlight>
                <a:srgbClr val="FFFFFF"/>
              </a:highlight>
            </a:endParaRPr>
          </a:p>
          <a:p>
            <a:pPr marL="0" indent="0">
              <a:buNone/>
            </a:pPr>
            <a:r>
              <a:rPr lang="en-GB" sz="1900">
                <a:solidFill>
                  <a:schemeClr val="tx1">
                    <a:alpha val="80000"/>
                  </a:schemeClr>
                </a:solidFill>
                <a:highlight>
                  <a:srgbClr val="FFFFFF"/>
                </a:highlight>
              </a:rPr>
              <a:t>SOLUTION</a:t>
            </a:r>
          </a:p>
          <a:p>
            <a:r>
              <a:rPr lang="en-GB" sz="1900">
                <a:solidFill>
                  <a:schemeClr val="tx1">
                    <a:alpha val="80000"/>
                  </a:schemeClr>
                </a:solidFill>
                <a:highlight>
                  <a:srgbClr val="FFFFFF"/>
                </a:highlight>
              </a:rPr>
              <a:t>HAVE HIGH QUALITY FOOD</a:t>
            </a:r>
          </a:p>
          <a:p>
            <a:r>
              <a:rPr lang="en-GB" sz="1900">
                <a:solidFill>
                  <a:schemeClr val="tx1">
                    <a:alpha val="80000"/>
                  </a:schemeClr>
                </a:solidFill>
                <a:highlight>
                  <a:srgbClr val="FFFFFF"/>
                </a:highlight>
              </a:rPr>
              <a:t>24/7 OPENING HOURS</a:t>
            </a:r>
          </a:p>
          <a:p>
            <a:r>
              <a:rPr lang="en-GB" sz="1900">
                <a:solidFill>
                  <a:schemeClr val="tx1">
                    <a:alpha val="80000"/>
                  </a:schemeClr>
                </a:solidFill>
                <a:highlight>
                  <a:srgbClr val="FFFFFF"/>
                </a:highlight>
              </a:rPr>
              <a:t>FREE PARKING</a:t>
            </a:r>
          </a:p>
          <a:p>
            <a:r>
              <a:rPr lang="en-GB" sz="1900">
                <a:solidFill>
                  <a:schemeClr val="tx1">
                    <a:alpha val="80000"/>
                  </a:schemeClr>
                </a:solidFill>
                <a:highlight>
                  <a:srgbClr val="FFFFFF"/>
                </a:highlight>
              </a:rPr>
              <a:t>EXCELLENT SERVICE</a:t>
            </a:r>
          </a:p>
          <a:p>
            <a:r>
              <a:rPr lang="en-GB" sz="1900">
                <a:solidFill>
                  <a:schemeClr val="tx1">
                    <a:alpha val="80000"/>
                  </a:schemeClr>
                </a:solidFill>
                <a:highlight>
                  <a:srgbClr val="FFFFFF"/>
                </a:highlight>
              </a:rPr>
              <a:t>A WELCOMING ATMOSPHERE</a:t>
            </a:r>
          </a:p>
          <a:p>
            <a:r>
              <a:rPr lang="en-GB" sz="1900">
                <a:solidFill>
                  <a:schemeClr val="tx1">
                    <a:alpha val="80000"/>
                  </a:schemeClr>
                </a:solidFill>
                <a:highlight>
                  <a:srgbClr val="FFFFFF"/>
                </a:highlight>
              </a:rPr>
              <a:t>AND GOOD VALUE FOR MONEY</a:t>
            </a:r>
          </a:p>
          <a:p>
            <a:endParaRPr lang="en-GB" sz="1900">
              <a:solidFill>
                <a:schemeClr val="tx1">
                  <a:alpha val="80000"/>
                </a:schemeClr>
              </a:solidFill>
              <a:highlight>
                <a:srgbClr val="FFFFFF"/>
              </a:highlight>
            </a:endParaRPr>
          </a:p>
          <a:p>
            <a:endParaRPr lang="en-GB" sz="1900">
              <a:solidFill>
                <a:schemeClr val="tx1">
                  <a:alpha val="80000"/>
                </a:schemeClr>
              </a:solidFill>
              <a:highlight>
                <a:srgbClr val="FFFFFF"/>
              </a:highlight>
            </a:endParaRPr>
          </a:p>
          <a:p>
            <a:endParaRPr lang="en-GB" sz="1900">
              <a:solidFill>
                <a:schemeClr val="tx1">
                  <a:alpha val="80000"/>
                </a:schemeClr>
              </a:solidFill>
              <a:highlight>
                <a:srgbClr val="FFFFFF"/>
              </a:highlight>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010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1A8F4D-6F43-B512-3F64-ED1DC57A899D}"/>
              </a:ext>
            </a:extLst>
          </p:cNvPr>
          <p:cNvSpPr>
            <a:spLocks noGrp="1"/>
          </p:cNvSpPr>
          <p:nvPr>
            <p:ph type="title"/>
          </p:nvPr>
        </p:nvSpPr>
        <p:spPr>
          <a:xfrm>
            <a:off x="640080" y="325369"/>
            <a:ext cx="4368602" cy="1956841"/>
          </a:xfrm>
        </p:spPr>
        <p:txBody>
          <a:bodyPr anchor="b">
            <a:normAutofit/>
          </a:bodyPr>
          <a:lstStyle/>
          <a:p>
            <a:r>
              <a:rPr lang="en-GB" sz="5400"/>
              <a:t>THANK YOU</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848D06-955B-69E8-7543-AEBA3A56985C}"/>
              </a:ext>
            </a:extLst>
          </p:cNvPr>
          <p:cNvSpPr>
            <a:spLocks noGrp="1"/>
          </p:cNvSpPr>
          <p:nvPr>
            <p:ph idx="1"/>
          </p:nvPr>
        </p:nvSpPr>
        <p:spPr>
          <a:xfrm>
            <a:off x="640080" y="2872899"/>
            <a:ext cx="4243589" cy="3320668"/>
          </a:xfrm>
        </p:spPr>
        <p:txBody>
          <a:bodyPr vert="horz" lIns="91440" tIns="45720" rIns="91440" bIns="45720" rtlCol="0">
            <a:normAutofit/>
          </a:bodyPr>
          <a:lstStyle/>
          <a:p>
            <a:endParaRPr lang="en-GB" sz="2200"/>
          </a:p>
          <a:p>
            <a:endParaRPr lang="en-GB" sz="2200"/>
          </a:p>
          <a:p>
            <a:pPr marL="0" indent="0">
              <a:buNone/>
            </a:pPr>
            <a:r>
              <a:rPr lang="en-GB" sz="2200"/>
              <a:t>     DO YOU HAVE ANY QUESTIONS</a:t>
            </a:r>
          </a:p>
        </p:txBody>
      </p:sp>
      <p:pic>
        <p:nvPicPr>
          <p:cNvPr id="5" name="Picture 4" descr="Different coloured question marks">
            <a:extLst>
              <a:ext uri="{FF2B5EF4-FFF2-40B4-BE49-F238E27FC236}">
                <a16:creationId xmlns:a16="http://schemas.microsoft.com/office/drawing/2014/main" id="{47198587-7613-7A01-FAC1-4A3B1A24B077}"/>
              </a:ext>
            </a:extLst>
          </p:cNvPr>
          <p:cNvPicPr>
            <a:picLocks noChangeAspect="1"/>
          </p:cNvPicPr>
          <p:nvPr/>
        </p:nvPicPr>
        <p:blipFill>
          <a:blip r:embed="rId2"/>
          <a:srcRect l="21224" r="22354"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452858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1280</Words>
  <Application>Microsoft Office PowerPoint</Application>
  <PresentationFormat>Widescreen</PresentationFormat>
  <Paragraphs>68</Paragraphs>
  <Slides>9</Slides>
  <Notes>0</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Bierstadt Display</vt:lpstr>
      <vt:lpstr>Calibri</vt:lpstr>
      <vt:lpstr>office theme</vt:lpstr>
      <vt:lpstr>PowerPoint Presentation</vt:lpstr>
      <vt:lpstr>INTRODUCTION</vt:lpstr>
      <vt:lpstr>THE KEY POINTS OF RESTAURANT</vt:lpstr>
      <vt:lpstr>MY MISSION</vt:lpstr>
      <vt:lpstr>OVERVIEW OF THE BUISNESS IDEA</vt:lpstr>
      <vt:lpstr>PESTEL ANALYSIS</vt:lpstr>
      <vt:lpstr>CASH FLOW</vt:lpstr>
      <vt:lpstr>PROBLEM AND SOLUTION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Stoke Adult Windows 10</dc:creator>
  <cp:lastModifiedBy>Stoke Adult Windows 10</cp:lastModifiedBy>
  <cp:revision>220</cp:revision>
  <dcterms:created xsi:type="dcterms:W3CDTF">2026-03-08T12:06:45Z</dcterms:created>
  <dcterms:modified xsi:type="dcterms:W3CDTF">2026-03-09T10:41:46Z</dcterms:modified>
</cp:coreProperties>
</file>