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451" r:id="rId1"/>
  </p:sldMasterIdLst>
  <p:notesMasterIdLst>
    <p:notesMasterId r:id="rId45"/>
  </p:notesMasterIdLst>
  <p:sldIdLst>
    <p:sldId id="270" r:id="rId2"/>
    <p:sldId id="257" r:id="rId3"/>
    <p:sldId id="321" r:id="rId4"/>
    <p:sldId id="295" r:id="rId5"/>
    <p:sldId id="310" r:id="rId6"/>
    <p:sldId id="311" r:id="rId7"/>
    <p:sldId id="283" r:id="rId8"/>
    <p:sldId id="294" r:id="rId9"/>
    <p:sldId id="258" r:id="rId10"/>
    <p:sldId id="259" r:id="rId11"/>
    <p:sldId id="303" r:id="rId12"/>
    <p:sldId id="302" r:id="rId13"/>
    <p:sldId id="296" r:id="rId14"/>
    <p:sldId id="304" r:id="rId15"/>
    <p:sldId id="322" r:id="rId16"/>
    <p:sldId id="317" r:id="rId17"/>
    <p:sldId id="289" r:id="rId18"/>
    <p:sldId id="291" r:id="rId19"/>
    <p:sldId id="308" r:id="rId20"/>
    <p:sldId id="292" r:id="rId21"/>
    <p:sldId id="328" r:id="rId22"/>
    <p:sldId id="297" r:id="rId23"/>
    <p:sldId id="263" r:id="rId24"/>
    <p:sldId id="307" r:id="rId25"/>
    <p:sldId id="306" r:id="rId26"/>
    <p:sldId id="298" r:id="rId27"/>
    <p:sldId id="299" r:id="rId28"/>
    <p:sldId id="309" r:id="rId29"/>
    <p:sldId id="300" r:id="rId30"/>
    <p:sldId id="320" r:id="rId31"/>
    <p:sldId id="318" r:id="rId32"/>
    <p:sldId id="316" r:id="rId33"/>
    <p:sldId id="314" r:id="rId34"/>
    <p:sldId id="315" r:id="rId35"/>
    <p:sldId id="262" r:id="rId36"/>
    <p:sldId id="287" r:id="rId37"/>
    <p:sldId id="280" r:id="rId38"/>
    <p:sldId id="269" r:id="rId39"/>
    <p:sldId id="324" r:id="rId40"/>
    <p:sldId id="325" r:id="rId41"/>
    <p:sldId id="326" r:id="rId42"/>
    <p:sldId id="327" r:id="rId43"/>
    <p:sldId id="329"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059"/>
    <p:restoredTop sz="95840"/>
  </p:normalViewPr>
  <p:slideViewPr>
    <p:cSldViewPr snapToGrid="0">
      <p:cViewPr varScale="1">
        <p:scale>
          <a:sx n="99" d="100"/>
          <a:sy n="99" d="100"/>
        </p:scale>
        <p:origin x="576" y="47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3" Type="http://schemas.openxmlformats.org/officeDocument/2006/relationships/oleObject" Target="file:////Users\jenohare\Library\Mobile%20Documents\com~apple~CloudDocs\Nurses%20full%20data.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jenohare\Library\Mobile%20Documents\com~apple~CloudDocs\Nurses%20full%20data.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Mean scrores for Mood and Stress for March, Warrington and Chester combined</a:t>
            </a:r>
            <a:r>
              <a:rPr lang="en-GB" baseline="0"/>
              <a:t> </a:t>
            </a:r>
            <a:r>
              <a:rPr lang="en-GB"/>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25614061955652"/>
          <c:y val="0.29980783487850537"/>
          <c:w val="0.79846803907209074"/>
          <c:h val="0.64517587907386365"/>
        </c:manualLayout>
      </c:layout>
      <c:barChart>
        <c:barDir val="col"/>
        <c:grouping val="clustered"/>
        <c:varyColors val="0"/>
        <c:ser>
          <c:idx val="0"/>
          <c:order val="0"/>
          <c:tx>
            <c:strRef>
              <c:f>'mean scores quan '!$F$49</c:f>
              <c:strCache>
                <c:ptCount val="1"/>
                <c:pt idx="0">
                  <c:v>Before</c:v>
                </c:pt>
              </c:strCache>
            </c:strRef>
          </c:tx>
          <c:spPr>
            <a:solidFill>
              <a:schemeClr val="accent1"/>
            </a:solidFill>
            <a:ln>
              <a:noFill/>
            </a:ln>
            <a:effectLst/>
          </c:spPr>
          <c:invertIfNegative val="0"/>
          <c:cat>
            <c:strRef>
              <c:f>'mean scores quan '!$G$48:$K$48</c:f>
              <c:strCache>
                <c:ptCount val="5"/>
                <c:pt idx="0">
                  <c:v>Happy</c:v>
                </c:pt>
                <c:pt idx="1">
                  <c:v>Stress</c:v>
                </c:pt>
                <c:pt idx="2">
                  <c:v>Worry</c:v>
                </c:pt>
                <c:pt idx="3">
                  <c:v>Relaxed</c:v>
                </c:pt>
                <c:pt idx="4">
                  <c:v>Energetic</c:v>
                </c:pt>
              </c:strCache>
            </c:strRef>
          </c:cat>
          <c:val>
            <c:numRef>
              <c:f>'mean scores quan '!$G$49:$K$49</c:f>
              <c:numCache>
                <c:formatCode>General</c:formatCode>
                <c:ptCount val="5"/>
                <c:pt idx="0">
                  <c:v>3.35</c:v>
                </c:pt>
                <c:pt idx="1">
                  <c:v>3.01</c:v>
                </c:pt>
                <c:pt idx="2">
                  <c:v>2.82</c:v>
                </c:pt>
                <c:pt idx="3">
                  <c:v>3.1</c:v>
                </c:pt>
                <c:pt idx="4">
                  <c:v>3.84</c:v>
                </c:pt>
              </c:numCache>
            </c:numRef>
          </c:val>
          <c:extLst>
            <c:ext xmlns:c16="http://schemas.microsoft.com/office/drawing/2014/chart" uri="{C3380CC4-5D6E-409C-BE32-E72D297353CC}">
              <c16:uniqueId val="{00000000-9EB2-714C-8FE2-9CB4895FA0D4}"/>
            </c:ext>
          </c:extLst>
        </c:ser>
        <c:ser>
          <c:idx val="1"/>
          <c:order val="1"/>
          <c:tx>
            <c:strRef>
              <c:f>'mean scores quan '!$F$50</c:f>
              <c:strCache>
                <c:ptCount val="1"/>
                <c:pt idx="0">
                  <c:v>After</c:v>
                </c:pt>
              </c:strCache>
            </c:strRef>
          </c:tx>
          <c:spPr>
            <a:solidFill>
              <a:schemeClr val="accent2"/>
            </a:solidFill>
            <a:ln>
              <a:noFill/>
            </a:ln>
            <a:effectLst/>
          </c:spPr>
          <c:invertIfNegative val="0"/>
          <c:cat>
            <c:strRef>
              <c:f>'mean scores quan '!$G$48:$K$48</c:f>
              <c:strCache>
                <c:ptCount val="5"/>
                <c:pt idx="0">
                  <c:v>Happy</c:v>
                </c:pt>
                <c:pt idx="1">
                  <c:v>Stress</c:v>
                </c:pt>
                <c:pt idx="2">
                  <c:v>Worry</c:v>
                </c:pt>
                <c:pt idx="3">
                  <c:v>Relaxed</c:v>
                </c:pt>
                <c:pt idx="4">
                  <c:v>Energetic</c:v>
                </c:pt>
              </c:strCache>
            </c:strRef>
          </c:cat>
          <c:val>
            <c:numRef>
              <c:f>'mean scores quan '!$G$50:$K$50</c:f>
              <c:numCache>
                <c:formatCode>General</c:formatCode>
                <c:ptCount val="5"/>
                <c:pt idx="0">
                  <c:v>4.18</c:v>
                </c:pt>
                <c:pt idx="1">
                  <c:v>1.96</c:v>
                </c:pt>
                <c:pt idx="2">
                  <c:v>1.94</c:v>
                </c:pt>
                <c:pt idx="3">
                  <c:v>4.07</c:v>
                </c:pt>
                <c:pt idx="4">
                  <c:v>4.26</c:v>
                </c:pt>
              </c:numCache>
            </c:numRef>
          </c:val>
          <c:extLst>
            <c:ext xmlns:c16="http://schemas.microsoft.com/office/drawing/2014/chart" uri="{C3380CC4-5D6E-409C-BE32-E72D297353CC}">
              <c16:uniqueId val="{00000001-9EB2-714C-8FE2-9CB4895FA0D4}"/>
            </c:ext>
          </c:extLst>
        </c:ser>
        <c:dLbls>
          <c:showLegendKey val="0"/>
          <c:showVal val="0"/>
          <c:showCatName val="0"/>
          <c:showSerName val="0"/>
          <c:showPercent val="0"/>
          <c:showBubbleSize val="0"/>
        </c:dLbls>
        <c:gapWidth val="219"/>
        <c:overlap val="-27"/>
        <c:axId val="2114879312"/>
        <c:axId val="2107126816"/>
      </c:barChart>
      <c:catAx>
        <c:axId val="21148793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07126816"/>
        <c:crosses val="autoZero"/>
        <c:auto val="1"/>
        <c:lblAlgn val="ctr"/>
        <c:lblOffset val="100"/>
        <c:noMultiLvlLbl val="0"/>
      </c:catAx>
      <c:valAx>
        <c:axId val="21071268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Mean score</a:t>
                </a:r>
                <a:r>
                  <a:rPr lang="en-GB" baseline="0"/>
                  <a:t> number</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48793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Mean values</a:t>
            </a:r>
            <a:r>
              <a:rPr lang="en-GB" baseline="0"/>
              <a:t> for </a:t>
            </a:r>
            <a:r>
              <a:rPr lang="en-GB"/>
              <a:t>Group</a:t>
            </a:r>
            <a:r>
              <a:rPr lang="en-GB" baseline="0"/>
              <a:t> Connection before and after singing, by site and combined</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Graphs!$B$40</c:f>
              <c:strCache>
                <c:ptCount val="1"/>
                <c:pt idx="0">
                  <c:v>Before Connected (Mean)</c:v>
                </c:pt>
              </c:strCache>
            </c:strRef>
          </c:tx>
          <c:spPr>
            <a:solidFill>
              <a:schemeClr val="accent1"/>
            </a:solidFill>
            <a:ln>
              <a:noFill/>
            </a:ln>
            <a:effectLst/>
          </c:spPr>
          <c:invertIfNegative val="0"/>
          <c:cat>
            <c:strRef>
              <c:f>Graphs!$A$41:$A$43</c:f>
              <c:strCache>
                <c:ptCount val="3"/>
                <c:pt idx="0">
                  <c:v>Warrington</c:v>
                </c:pt>
                <c:pt idx="1">
                  <c:v>Chester</c:v>
                </c:pt>
                <c:pt idx="2">
                  <c:v>Combined</c:v>
                </c:pt>
              </c:strCache>
            </c:strRef>
          </c:cat>
          <c:val>
            <c:numRef>
              <c:f>Graphs!$B$41:$B$43</c:f>
              <c:numCache>
                <c:formatCode>General</c:formatCode>
                <c:ptCount val="3"/>
                <c:pt idx="0">
                  <c:v>3.31</c:v>
                </c:pt>
                <c:pt idx="1">
                  <c:v>3.43</c:v>
                </c:pt>
                <c:pt idx="2">
                  <c:v>3.35</c:v>
                </c:pt>
              </c:numCache>
            </c:numRef>
          </c:val>
          <c:extLst>
            <c:ext xmlns:c16="http://schemas.microsoft.com/office/drawing/2014/chart" uri="{C3380CC4-5D6E-409C-BE32-E72D297353CC}">
              <c16:uniqueId val="{00000000-D643-BA4B-A28F-8C52A266AB79}"/>
            </c:ext>
          </c:extLst>
        </c:ser>
        <c:ser>
          <c:idx val="1"/>
          <c:order val="1"/>
          <c:tx>
            <c:strRef>
              <c:f>Graphs!$C$40</c:f>
              <c:strCache>
                <c:ptCount val="1"/>
                <c:pt idx="0">
                  <c:v>After Connected (Mean)</c:v>
                </c:pt>
              </c:strCache>
            </c:strRef>
          </c:tx>
          <c:spPr>
            <a:solidFill>
              <a:schemeClr val="accent2"/>
            </a:solidFill>
            <a:ln>
              <a:noFill/>
            </a:ln>
            <a:effectLst/>
          </c:spPr>
          <c:invertIfNegative val="0"/>
          <c:cat>
            <c:strRef>
              <c:f>Graphs!$A$41:$A$43</c:f>
              <c:strCache>
                <c:ptCount val="3"/>
                <c:pt idx="0">
                  <c:v>Warrington</c:v>
                </c:pt>
                <c:pt idx="1">
                  <c:v>Chester</c:v>
                </c:pt>
                <c:pt idx="2">
                  <c:v>Combined</c:v>
                </c:pt>
              </c:strCache>
            </c:strRef>
          </c:cat>
          <c:val>
            <c:numRef>
              <c:f>Graphs!$C$41:$C$43</c:f>
              <c:numCache>
                <c:formatCode>General</c:formatCode>
                <c:ptCount val="3"/>
                <c:pt idx="0">
                  <c:v>4.1900000000000004</c:v>
                </c:pt>
                <c:pt idx="1">
                  <c:v>4.16</c:v>
                </c:pt>
                <c:pt idx="2">
                  <c:v>4.18</c:v>
                </c:pt>
              </c:numCache>
            </c:numRef>
          </c:val>
          <c:extLst>
            <c:ext xmlns:c16="http://schemas.microsoft.com/office/drawing/2014/chart" uri="{C3380CC4-5D6E-409C-BE32-E72D297353CC}">
              <c16:uniqueId val="{00000001-D643-BA4B-A28F-8C52A266AB79}"/>
            </c:ext>
          </c:extLst>
        </c:ser>
        <c:dLbls>
          <c:showLegendKey val="0"/>
          <c:showVal val="0"/>
          <c:showCatName val="0"/>
          <c:showSerName val="0"/>
          <c:showPercent val="0"/>
          <c:showBubbleSize val="0"/>
        </c:dLbls>
        <c:gapWidth val="219"/>
        <c:overlap val="-27"/>
        <c:axId val="1745864720"/>
        <c:axId val="1058568352"/>
      </c:barChart>
      <c:catAx>
        <c:axId val="174586472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Location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8568352"/>
        <c:crosses val="autoZero"/>
        <c:auto val="1"/>
        <c:lblAlgn val="ctr"/>
        <c:lblOffset val="100"/>
        <c:noMultiLvlLbl val="0"/>
      </c:catAx>
      <c:valAx>
        <c:axId val="10585683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Mean</a:t>
                </a:r>
                <a:r>
                  <a:rPr lang="en-GB" baseline="0"/>
                  <a:t> value number</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458647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image" Target="../media/image27.png"/></Relationships>
</file>

<file path=ppt/diagrams/_rels/data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image" Target="../media/image2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B0D69B-C16E-4B70-8384-420B66E79E3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46B08B3-044B-4F08-8300-E2A63B5200B7}">
      <dgm:prSet/>
      <dgm:spPr/>
      <dgm:t>
        <a:bodyPr/>
        <a:lstStyle/>
        <a:p>
          <a:r>
            <a:rPr lang="en-US"/>
            <a:t>Nursing students face unique stressors, including high academic expectations, emotionally demanding clinical placements, and physically long hours (Dall’Ora, Sainsbury and Allen, 2022).</a:t>
          </a:r>
        </a:p>
      </dgm:t>
    </dgm:pt>
    <dgm:pt modelId="{D3202C53-936D-4640-9628-0554C5C2061F}" type="parTrans" cxnId="{5270A1E2-5889-40AE-9AA6-5DA92BB506D9}">
      <dgm:prSet/>
      <dgm:spPr/>
      <dgm:t>
        <a:bodyPr/>
        <a:lstStyle/>
        <a:p>
          <a:endParaRPr lang="en-US"/>
        </a:p>
      </dgm:t>
    </dgm:pt>
    <dgm:pt modelId="{44002156-48DC-4331-82BD-63046CE0BCD0}" type="sibTrans" cxnId="{5270A1E2-5889-40AE-9AA6-5DA92BB506D9}">
      <dgm:prSet/>
      <dgm:spPr/>
      <dgm:t>
        <a:bodyPr/>
        <a:lstStyle/>
        <a:p>
          <a:endParaRPr lang="en-US"/>
        </a:p>
      </dgm:t>
    </dgm:pt>
    <dgm:pt modelId="{49700F56-A2D6-4FA3-81D8-537F4165F31F}">
      <dgm:prSet/>
      <dgm:spPr/>
      <dgm:t>
        <a:bodyPr/>
        <a:lstStyle/>
        <a:p>
          <a:r>
            <a:rPr lang="en-US" dirty="0"/>
            <a:t>Many student nurses (22% as an approximation) drop out of their studies before qualification (Royal College of Nursing, 2024). </a:t>
          </a:r>
        </a:p>
      </dgm:t>
    </dgm:pt>
    <dgm:pt modelId="{910C9CC5-4FA5-445E-8836-F7F15B78FA38}" type="parTrans" cxnId="{9BB12F62-15E4-4A4F-94E6-9A052CF50FC1}">
      <dgm:prSet/>
      <dgm:spPr/>
      <dgm:t>
        <a:bodyPr/>
        <a:lstStyle/>
        <a:p>
          <a:endParaRPr lang="en-US"/>
        </a:p>
      </dgm:t>
    </dgm:pt>
    <dgm:pt modelId="{D0028FEC-9AD1-4486-B158-4F9E59D4BAAF}" type="sibTrans" cxnId="{9BB12F62-15E4-4A4F-94E6-9A052CF50FC1}">
      <dgm:prSet/>
      <dgm:spPr/>
      <dgm:t>
        <a:bodyPr/>
        <a:lstStyle/>
        <a:p>
          <a:endParaRPr lang="en-US"/>
        </a:p>
      </dgm:t>
    </dgm:pt>
    <dgm:pt modelId="{649EDBD5-B8FA-494A-AE45-E53B5B8D2370}">
      <dgm:prSet/>
      <dgm:spPr/>
      <dgm:t>
        <a:bodyPr/>
        <a:lstStyle/>
        <a:p>
          <a:r>
            <a:rPr lang="en-US"/>
            <a:t>The biggest reasons for departure are cited as emotional fatigue, study pressures, stress and mental health issues (Wharton, 2009). </a:t>
          </a:r>
        </a:p>
      </dgm:t>
    </dgm:pt>
    <dgm:pt modelId="{D30FCAD4-5546-4762-AFC6-51DA0D1D4593}" type="parTrans" cxnId="{113918CD-731E-4395-AF99-A2BBB648B4C7}">
      <dgm:prSet/>
      <dgm:spPr/>
      <dgm:t>
        <a:bodyPr/>
        <a:lstStyle/>
        <a:p>
          <a:endParaRPr lang="en-US"/>
        </a:p>
      </dgm:t>
    </dgm:pt>
    <dgm:pt modelId="{26A25420-A6EA-422F-BCF3-B733B052FB24}" type="sibTrans" cxnId="{113918CD-731E-4395-AF99-A2BBB648B4C7}">
      <dgm:prSet/>
      <dgm:spPr/>
      <dgm:t>
        <a:bodyPr/>
        <a:lstStyle/>
        <a:p>
          <a:endParaRPr lang="en-US"/>
        </a:p>
      </dgm:t>
    </dgm:pt>
    <dgm:pt modelId="{DF3E1CDB-83E5-472C-9A19-99CCD9BCEF0B}" type="pres">
      <dgm:prSet presAssocID="{BEB0D69B-C16E-4B70-8384-420B66E79E38}" presName="root" presStyleCnt="0">
        <dgm:presLayoutVars>
          <dgm:dir/>
          <dgm:resizeHandles val="exact"/>
        </dgm:presLayoutVars>
      </dgm:prSet>
      <dgm:spPr/>
    </dgm:pt>
    <dgm:pt modelId="{456A2C54-8E76-4618-9C66-AE779AB63093}" type="pres">
      <dgm:prSet presAssocID="{446B08B3-044B-4F08-8300-E2A63B5200B7}" presName="compNode" presStyleCnt="0"/>
      <dgm:spPr/>
    </dgm:pt>
    <dgm:pt modelId="{9B18528B-3AEE-4999-AB26-D823C91BC670}" type="pres">
      <dgm:prSet presAssocID="{446B08B3-044B-4F08-8300-E2A63B5200B7}" presName="bgRect" presStyleLbl="bgShp" presStyleIdx="0" presStyleCnt="3"/>
      <dgm:spPr/>
    </dgm:pt>
    <dgm:pt modelId="{A7CBB6DE-169D-41F7-A0D4-F89CDF6A39B9}" type="pres">
      <dgm:prSet presAssocID="{446B08B3-044B-4F08-8300-E2A63B5200B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DC6FC86A-B9F4-48E5-8640-0AB30CE9CD89}" type="pres">
      <dgm:prSet presAssocID="{446B08B3-044B-4F08-8300-E2A63B5200B7}" presName="spaceRect" presStyleCnt="0"/>
      <dgm:spPr/>
    </dgm:pt>
    <dgm:pt modelId="{5BA94DF4-C64A-4299-B4FE-D5F839D1E0A1}" type="pres">
      <dgm:prSet presAssocID="{446B08B3-044B-4F08-8300-E2A63B5200B7}" presName="parTx" presStyleLbl="revTx" presStyleIdx="0" presStyleCnt="3">
        <dgm:presLayoutVars>
          <dgm:chMax val="0"/>
          <dgm:chPref val="0"/>
        </dgm:presLayoutVars>
      </dgm:prSet>
      <dgm:spPr/>
    </dgm:pt>
    <dgm:pt modelId="{ACAEF75F-6B96-4944-A840-ACC10B4B7FFD}" type="pres">
      <dgm:prSet presAssocID="{44002156-48DC-4331-82BD-63046CE0BCD0}" presName="sibTrans" presStyleCnt="0"/>
      <dgm:spPr/>
    </dgm:pt>
    <dgm:pt modelId="{EF072864-03CF-4190-A77E-8C6224064FB7}" type="pres">
      <dgm:prSet presAssocID="{49700F56-A2D6-4FA3-81D8-537F4165F31F}" presName="compNode" presStyleCnt="0"/>
      <dgm:spPr/>
    </dgm:pt>
    <dgm:pt modelId="{E8AB120F-0048-4791-BB69-AFC46573C9CE}" type="pres">
      <dgm:prSet presAssocID="{49700F56-A2D6-4FA3-81D8-537F4165F31F}" presName="bgRect" presStyleLbl="bgShp" presStyleIdx="1" presStyleCnt="3"/>
      <dgm:spPr/>
    </dgm:pt>
    <dgm:pt modelId="{337EEACB-6048-4F33-BBBC-DD7A1452F129}" type="pres">
      <dgm:prSet presAssocID="{49700F56-A2D6-4FA3-81D8-537F4165F3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duation Cap"/>
        </a:ext>
      </dgm:extLst>
    </dgm:pt>
    <dgm:pt modelId="{A6ABFD87-D5CF-4A91-AE9F-8815FAE33586}" type="pres">
      <dgm:prSet presAssocID="{49700F56-A2D6-4FA3-81D8-537F4165F31F}" presName="spaceRect" presStyleCnt="0"/>
      <dgm:spPr/>
    </dgm:pt>
    <dgm:pt modelId="{77183068-0CFE-4AE7-9F5D-42C345ABEAF3}" type="pres">
      <dgm:prSet presAssocID="{49700F56-A2D6-4FA3-81D8-537F4165F31F}" presName="parTx" presStyleLbl="revTx" presStyleIdx="1" presStyleCnt="3">
        <dgm:presLayoutVars>
          <dgm:chMax val="0"/>
          <dgm:chPref val="0"/>
        </dgm:presLayoutVars>
      </dgm:prSet>
      <dgm:spPr/>
    </dgm:pt>
    <dgm:pt modelId="{86FB80F2-9E0B-4406-9B1C-FC9682CC1708}" type="pres">
      <dgm:prSet presAssocID="{D0028FEC-9AD1-4486-B158-4F9E59D4BAAF}" presName="sibTrans" presStyleCnt="0"/>
      <dgm:spPr/>
    </dgm:pt>
    <dgm:pt modelId="{00E7637C-54AC-40B8-A210-DEA64FEF3F6A}" type="pres">
      <dgm:prSet presAssocID="{649EDBD5-B8FA-494A-AE45-E53B5B8D2370}" presName="compNode" presStyleCnt="0"/>
      <dgm:spPr/>
    </dgm:pt>
    <dgm:pt modelId="{89A4FFAF-D955-4968-93A5-76177E0B4561}" type="pres">
      <dgm:prSet presAssocID="{649EDBD5-B8FA-494A-AE45-E53B5B8D2370}" presName="bgRect" presStyleLbl="bgShp" presStyleIdx="2" presStyleCnt="3"/>
      <dgm:spPr/>
    </dgm:pt>
    <dgm:pt modelId="{5CD36CE2-DCE8-4A8B-BEDF-BD2F84325A94}" type="pres">
      <dgm:prSet presAssocID="{649EDBD5-B8FA-494A-AE45-E53B5B8D237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fighter"/>
        </a:ext>
      </dgm:extLst>
    </dgm:pt>
    <dgm:pt modelId="{EB69796F-DDF6-4D53-8F68-6AD70E70F02F}" type="pres">
      <dgm:prSet presAssocID="{649EDBD5-B8FA-494A-AE45-E53B5B8D2370}" presName="spaceRect" presStyleCnt="0"/>
      <dgm:spPr/>
    </dgm:pt>
    <dgm:pt modelId="{C0A1B2B3-A373-420B-9402-D75568582C3C}" type="pres">
      <dgm:prSet presAssocID="{649EDBD5-B8FA-494A-AE45-E53B5B8D2370}" presName="parTx" presStyleLbl="revTx" presStyleIdx="2" presStyleCnt="3">
        <dgm:presLayoutVars>
          <dgm:chMax val="0"/>
          <dgm:chPref val="0"/>
        </dgm:presLayoutVars>
      </dgm:prSet>
      <dgm:spPr/>
    </dgm:pt>
  </dgm:ptLst>
  <dgm:cxnLst>
    <dgm:cxn modelId="{EA529A45-3D79-4413-A969-06C83EF5C7D9}" type="presOf" srcId="{BEB0D69B-C16E-4B70-8384-420B66E79E38}" destId="{DF3E1CDB-83E5-472C-9A19-99CCD9BCEF0B}" srcOrd="0" destOrd="0" presId="urn:microsoft.com/office/officeart/2018/2/layout/IconVerticalSolidList"/>
    <dgm:cxn modelId="{9BB12F62-15E4-4A4F-94E6-9A052CF50FC1}" srcId="{BEB0D69B-C16E-4B70-8384-420B66E79E38}" destId="{49700F56-A2D6-4FA3-81D8-537F4165F31F}" srcOrd="1" destOrd="0" parTransId="{910C9CC5-4FA5-445E-8836-F7F15B78FA38}" sibTransId="{D0028FEC-9AD1-4486-B158-4F9E59D4BAAF}"/>
    <dgm:cxn modelId="{69AA3075-512F-41C4-BEB6-CF4E77134577}" type="presOf" srcId="{649EDBD5-B8FA-494A-AE45-E53B5B8D2370}" destId="{C0A1B2B3-A373-420B-9402-D75568582C3C}" srcOrd="0" destOrd="0" presId="urn:microsoft.com/office/officeart/2018/2/layout/IconVerticalSolidList"/>
    <dgm:cxn modelId="{ABC8749A-C874-4BF4-8FDE-040704C64FC9}" type="presOf" srcId="{446B08B3-044B-4F08-8300-E2A63B5200B7}" destId="{5BA94DF4-C64A-4299-B4FE-D5F839D1E0A1}" srcOrd="0" destOrd="0" presId="urn:microsoft.com/office/officeart/2018/2/layout/IconVerticalSolidList"/>
    <dgm:cxn modelId="{8720A8AF-0576-4C52-B676-E5E1075F899F}" type="presOf" srcId="{49700F56-A2D6-4FA3-81D8-537F4165F31F}" destId="{77183068-0CFE-4AE7-9F5D-42C345ABEAF3}" srcOrd="0" destOrd="0" presId="urn:microsoft.com/office/officeart/2018/2/layout/IconVerticalSolidList"/>
    <dgm:cxn modelId="{113918CD-731E-4395-AF99-A2BBB648B4C7}" srcId="{BEB0D69B-C16E-4B70-8384-420B66E79E38}" destId="{649EDBD5-B8FA-494A-AE45-E53B5B8D2370}" srcOrd="2" destOrd="0" parTransId="{D30FCAD4-5546-4762-AFC6-51DA0D1D4593}" sibTransId="{26A25420-A6EA-422F-BCF3-B733B052FB24}"/>
    <dgm:cxn modelId="{5270A1E2-5889-40AE-9AA6-5DA92BB506D9}" srcId="{BEB0D69B-C16E-4B70-8384-420B66E79E38}" destId="{446B08B3-044B-4F08-8300-E2A63B5200B7}" srcOrd="0" destOrd="0" parTransId="{D3202C53-936D-4640-9628-0554C5C2061F}" sibTransId="{44002156-48DC-4331-82BD-63046CE0BCD0}"/>
    <dgm:cxn modelId="{D5B2DB35-77E7-4DB9-9969-235066AAD4FF}" type="presParOf" srcId="{DF3E1CDB-83E5-472C-9A19-99CCD9BCEF0B}" destId="{456A2C54-8E76-4618-9C66-AE779AB63093}" srcOrd="0" destOrd="0" presId="urn:microsoft.com/office/officeart/2018/2/layout/IconVerticalSolidList"/>
    <dgm:cxn modelId="{DDE898DF-4210-4114-9F9A-3BFDFE4CECEB}" type="presParOf" srcId="{456A2C54-8E76-4618-9C66-AE779AB63093}" destId="{9B18528B-3AEE-4999-AB26-D823C91BC670}" srcOrd="0" destOrd="0" presId="urn:microsoft.com/office/officeart/2018/2/layout/IconVerticalSolidList"/>
    <dgm:cxn modelId="{1EE82B48-885C-46C2-B8A9-12A9A4A4F75E}" type="presParOf" srcId="{456A2C54-8E76-4618-9C66-AE779AB63093}" destId="{A7CBB6DE-169D-41F7-A0D4-F89CDF6A39B9}" srcOrd="1" destOrd="0" presId="urn:microsoft.com/office/officeart/2018/2/layout/IconVerticalSolidList"/>
    <dgm:cxn modelId="{230AB438-D710-42FF-9531-B8B3EFD6FB02}" type="presParOf" srcId="{456A2C54-8E76-4618-9C66-AE779AB63093}" destId="{DC6FC86A-B9F4-48E5-8640-0AB30CE9CD89}" srcOrd="2" destOrd="0" presId="urn:microsoft.com/office/officeart/2018/2/layout/IconVerticalSolidList"/>
    <dgm:cxn modelId="{3D6A641F-ADDA-4A0E-B42B-38C22019096C}" type="presParOf" srcId="{456A2C54-8E76-4618-9C66-AE779AB63093}" destId="{5BA94DF4-C64A-4299-B4FE-D5F839D1E0A1}" srcOrd="3" destOrd="0" presId="urn:microsoft.com/office/officeart/2018/2/layout/IconVerticalSolidList"/>
    <dgm:cxn modelId="{418E356A-89E3-4B55-994D-1743FD72DBA3}" type="presParOf" srcId="{DF3E1CDB-83E5-472C-9A19-99CCD9BCEF0B}" destId="{ACAEF75F-6B96-4944-A840-ACC10B4B7FFD}" srcOrd="1" destOrd="0" presId="urn:microsoft.com/office/officeart/2018/2/layout/IconVerticalSolidList"/>
    <dgm:cxn modelId="{51F749A3-27ED-4809-8025-370821EE6056}" type="presParOf" srcId="{DF3E1CDB-83E5-472C-9A19-99CCD9BCEF0B}" destId="{EF072864-03CF-4190-A77E-8C6224064FB7}" srcOrd="2" destOrd="0" presId="urn:microsoft.com/office/officeart/2018/2/layout/IconVerticalSolidList"/>
    <dgm:cxn modelId="{25DD76F8-3B12-43BB-93E3-5E16569DE1A4}" type="presParOf" srcId="{EF072864-03CF-4190-A77E-8C6224064FB7}" destId="{E8AB120F-0048-4791-BB69-AFC46573C9CE}" srcOrd="0" destOrd="0" presId="urn:microsoft.com/office/officeart/2018/2/layout/IconVerticalSolidList"/>
    <dgm:cxn modelId="{78056A67-6FCA-4346-BD87-FB4AE46D56B5}" type="presParOf" srcId="{EF072864-03CF-4190-A77E-8C6224064FB7}" destId="{337EEACB-6048-4F33-BBBC-DD7A1452F129}" srcOrd="1" destOrd="0" presId="urn:microsoft.com/office/officeart/2018/2/layout/IconVerticalSolidList"/>
    <dgm:cxn modelId="{6218C27E-7E40-4D3C-A428-28ABCB61BBC1}" type="presParOf" srcId="{EF072864-03CF-4190-A77E-8C6224064FB7}" destId="{A6ABFD87-D5CF-4A91-AE9F-8815FAE33586}" srcOrd="2" destOrd="0" presId="urn:microsoft.com/office/officeart/2018/2/layout/IconVerticalSolidList"/>
    <dgm:cxn modelId="{80CD5263-AE7F-45DF-B1CF-CE34A6A1D872}" type="presParOf" srcId="{EF072864-03CF-4190-A77E-8C6224064FB7}" destId="{77183068-0CFE-4AE7-9F5D-42C345ABEAF3}" srcOrd="3" destOrd="0" presId="urn:microsoft.com/office/officeart/2018/2/layout/IconVerticalSolidList"/>
    <dgm:cxn modelId="{A150F734-4E34-4187-8834-C94CFC63605E}" type="presParOf" srcId="{DF3E1CDB-83E5-472C-9A19-99CCD9BCEF0B}" destId="{86FB80F2-9E0B-4406-9B1C-FC9682CC1708}" srcOrd="3" destOrd="0" presId="urn:microsoft.com/office/officeart/2018/2/layout/IconVerticalSolidList"/>
    <dgm:cxn modelId="{52AA8E9D-FC70-4C5B-BDCD-3B511D59170C}" type="presParOf" srcId="{DF3E1CDB-83E5-472C-9A19-99CCD9BCEF0B}" destId="{00E7637C-54AC-40B8-A210-DEA64FEF3F6A}" srcOrd="4" destOrd="0" presId="urn:microsoft.com/office/officeart/2018/2/layout/IconVerticalSolidList"/>
    <dgm:cxn modelId="{B3AC778B-E839-43D0-B8C9-310BD1690E9C}" type="presParOf" srcId="{00E7637C-54AC-40B8-A210-DEA64FEF3F6A}" destId="{89A4FFAF-D955-4968-93A5-76177E0B4561}" srcOrd="0" destOrd="0" presId="urn:microsoft.com/office/officeart/2018/2/layout/IconVerticalSolidList"/>
    <dgm:cxn modelId="{5F05E3C4-8CB2-40C1-9D0E-03408A032EE4}" type="presParOf" srcId="{00E7637C-54AC-40B8-A210-DEA64FEF3F6A}" destId="{5CD36CE2-DCE8-4A8B-BEDF-BD2F84325A94}" srcOrd="1" destOrd="0" presId="urn:microsoft.com/office/officeart/2018/2/layout/IconVerticalSolidList"/>
    <dgm:cxn modelId="{D624B9E1-3083-45BA-8719-FD5A2774CC1B}" type="presParOf" srcId="{00E7637C-54AC-40B8-A210-DEA64FEF3F6A}" destId="{EB69796F-DDF6-4D53-8F68-6AD70E70F02F}" srcOrd="2" destOrd="0" presId="urn:microsoft.com/office/officeart/2018/2/layout/IconVerticalSolidList"/>
    <dgm:cxn modelId="{C654329A-E54F-4179-A4AF-91612938BADF}" type="presParOf" srcId="{00E7637C-54AC-40B8-A210-DEA64FEF3F6A}" destId="{C0A1B2B3-A373-420B-9402-D75568582C3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184C1D-D624-42E5-B53C-C61DC6E2E2A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182EDAC-5028-45DD-947E-74A01FBA2295}">
      <dgm:prSet custT="1"/>
      <dgm:spPr/>
      <dgm:t>
        <a:bodyPr/>
        <a:lstStyle/>
        <a:p>
          <a:pPr>
            <a:lnSpc>
              <a:spcPct val="100000"/>
            </a:lnSpc>
          </a:pPr>
          <a:r>
            <a:rPr lang="en-GB" sz="1600" dirty="0"/>
            <a:t>1. Demonstrate the potential of group singing to reduce stress and improve mental health amongst student nurses.</a:t>
          </a:r>
          <a:endParaRPr lang="en-US" sz="1600" dirty="0"/>
        </a:p>
      </dgm:t>
    </dgm:pt>
    <dgm:pt modelId="{F935438E-3ADA-498F-A60D-C54D943FE0F1}" type="parTrans" cxnId="{4590A955-0820-4814-866A-7F288C565562}">
      <dgm:prSet/>
      <dgm:spPr/>
      <dgm:t>
        <a:bodyPr/>
        <a:lstStyle/>
        <a:p>
          <a:endParaRPr lang="en-US"/>
        </a:p>
      </dgm:t>
    </dgm:pt>
    <dgm:pt modelId="{A15D8EDF-27E6-43D8-B46E-B58F78B65A70}" type="sibTrans" cxnId="{4590A955-0820-4814-866A-7F288C565562}">
      <dgm:prSet phldrT="1" phldr="0"/>
      <dgm:spPr/>
      <dgm:t>
        <a:bodyPr/>
        <a:lstStyle/>
        <a:p>
          <a:pPr>
            <a:lnSpc>
              <a:spcPct val="100000"/>
            </a:lnSpc>
          </a:pPr>
          <a:endParaRPr lang="en-US"/>
        </a:p>
      </dgm:t>
    </dgm:pt>
    <dgm:pt modelId="{114025D3-CAA3-4D02-82BE-E4C90AA8CA70}">
      <dgm:prSet custT="1"/>
      <dgm:spPr/>
      <dgm:t>
        <a:bodyPr/>
        <a:lstStyle/>
        <a:p>
          <a:pPr>
            <a:lnSpc>
              <a:spcPct val="100000"/>
            </a:lnSpc>
          </a:pPr>
          <a:r>
            <a:rPr lang="en-GB" sz="1600" dirty="0"/>
            <a:t>2. Enhance understanding of how creative practices can strengthen nurse–patient connections through improved empathy, communication and emotional resilience.</a:t>
          </a:r>
          <a:endParaRPr lang="en-US" sz="1600" dirty="0"/>
        </a:p>
      </dgm:t>
    </dgm:pt>
    <dgm:pt modelId="{D97729AC-EC56-40CA-9C63-36D6EDEA7E84}" type="parTrans" cxnId="{40B02A97-DF1D-4E5A-B200-34FBF78337E5}">
      <dgm:prSet/>
      <dgm:spPr/>
      <dgm:t>
        <a:bodyPr/>
        <a:lstStyle/>
        <a:p>
          <a:endParaRPr lang="en-US"/>
        </a:p>
      </dgm:t>
    </dgm:pt>
    <dgm:pt modelId="{44B9C88C-7136-4D6B-8761-3C20B16C8827}" type="sibTrans" cxnId="{40B02A97-DF1D-4E5A-B200-34FBF78337E5}">
      <dgm:prSet phldrT="2" phldr="0"/>
      <dgm:spPr/>
      <dgm:t>
        <a:bodyPr/>
        <a:lstStyle/>
        <a:p>
          <a:pPr>
            <a:lnSpc>
              <a:spcPct val="100000"/>
            </a:lnSpc>
          </a:pPr>
          <a:endParaRPr lang="en-US"/>
        </a:p>
      </dgm:t>
    </dgm:pt>
    <dgm:pt modelId="{5467AB29-02BD-43C7-BC4C-C9BC54E2432D}">
      <dgm:prSet custT="1"/>
      <dgm:spPr/>
      <dgm:t>
        <a:bodyPr/>
        <a:lstStyle/>
        <a:p>
          <a:pPr>
            <a:lnSpc>
              <a:spcPct val="100000"/>
            </a:lnSpc>
          </a:pPr>
          <a:r>
            <a:rPr lang="en-GB" sz="1600" dirty="0"/>
            <a:t>3. Provide insights into the role of group singing in shaping professional identity and promoting self-care among nursing students.</a:t>
          </a:r>
          <a:endParaRPr lang="en-US" sz="1600" dirty="0"/>
        </a:p>
      </dgm:t>
    </dgm:pt>
    <dgm:pt modelId="{AD2AA520-779E-4877-B3DC-504FE839AF2F}" type="parTrans" cxnId="{83E5B989-DA4E-4B7B-84D9-CCB81E556174}">
      <dgm:prSet/>
      <dgm:spPr/>
      <dgm:t>
        <a:bodyPr/>
        <a:lstStyle/>
        <a:p>
          <a:endParaRPr lang="en-US"/>
        </a:p>
      </dgm:t>
    </dgm:pt>
    <dgm:pt modelId="{92F1EF0D-34BE-4CDE-8E05-1E1FB043903B}" type="sibTrans" cxnId="{83E5B989-DA4E-4B7B-84D9-CCB81E556174}">
      <dgm:prSet phldrT="3" phldr="0"/>
      <dgm:spPr/>
      <dgm:t>
        <a:bodyPr/>
        <a:lstStyle/>
        <a:p>
          <a:pPr>
            <a:lnSpc>
              <a:spcPct val="100000"/>
            </a:lnSpc>
          </a:pPr>
          <a:endParaRPr lang="en-US"/>
        </a:p>
      </dgm:t>
    </dgm:pt>
    <dgm:pt modelId="{B016BEC9-01C9-4E60-A4CC-0DCE38BF7E02}">
      <dgm:prSet custT="1"/>
      <dgm:spPr/>
      <dgm:t>
        <a:bodyPr/>
        <a:lstStyle/>
        <a:p>
          <a:pPr>
            <a:lnSpc>
              <a:spcPct val="100000"/>
            </a:lnSpc>
          </a:pPr>
          <a:r>
            <a:rPr lang="en-GB" sz="1600" dirty="0"/>
            <a:t>4. The findings will inform strategies for incorporating creative health practices into nursing curricula, extracurricular activities, and workplace support programs. </a:t>
          </a:r>
          <a:endParaRPr lang="en-US" sz="1600" dirty="0"/>
        </a:p>
      </dgm:t>
    </dgm:pt>
    <dgm:pt modelId="{1C19E03D-A226-4D9F-B762-68E3ED7159AF}" type="parTrans" cxnId="{3972D232-4E8B-4D54-9A02-34284C70A7C6}">
      <dgm:prSet/>
      <dgm:spPr/>
      <dgm:t>
        <a:bodyPr/>
        <a:lstStyle/>
        <a:p>
          <a:endParaRPr lang="en-US"/>
        </a:p>
      </dgm:t>
    </dgm:pt>
    <dgm:pt modelId="{64559DFB-36C1-4D29-B774-D348C8B9A3CA}" type="sibTrans" cxnId="{3972D232-4E8B-4D54-9A02-34284C70A7C6}">
      <dgm:prSet phldrT="4" phldr="0"/>
      <dgm:spPr/>
      <dgm:t>
        <a:bodyPr/>
        <a:lstStyle/>
        <a:p>
          <a:endParaRPr lang="en-US"/>
        </a:p>
      </dgm:t>
    </dgm:pt>
    <dgm:pt modelId="{F6D2ECA1-961F-4D86-B787-7C7C90681065}" type="pres">
      <dgm:prSet presAssocID="{C8184C1D-D624-42E5-B53C-C61DC6E2E2A5}" presName="root" presStyleCnt="0">
        <dgm:presLayoutVars>
          <dgm:dir/>
          <dgm:resizeHandles val="exact"/>
        </dgm:presLayoutVars>
      </dgm:prSet>
      <dgm:spPr/>
    </dgm:pt>
    <dgm:pt modelId="{ED391BDF-7D1A-4A1F-A7FF-783F1E373C31}" type="pres">
      <dgm:prSet presAssocID="{C8184C1D-D624-42E5-B53C-C61DC6E2E2A5}" presName="container" presStyleCnt="0">
        <dgm:presLayoutVars>
          <dgm:dir/>
          <dgm:resizeHandles val="exact"/>
        </dgm:presLayoutVars>
      </dgm:prSet>
      <dgm:spPr/>
    </dgm:pt>
    <dgm:pt modelId="{F831BAF1-49E8-4189-924B-5B880A732B62}" type="pres">
      <dgm:prSet presAssocID="{7182EDAC-5028-45DD-947E-74A01FBA2295}" presName="compNode" presStyleCnt="0"/>
      <dgm:spPr/>
    </dgm:pt>
    <dgm:pt modelId="{BEAD8084-A941-4406-9D18-E21C5EE59E5F}" type="pres">
      <dgm:prSet presAssocID="{7182EDAC-5028-45DD-947E-74A01FBA2295}" presName="iconBgRect" presStyleLbl="bgShp" presStyleIdx="0" presStyleCnt="4"/>
      <dgm:spPr/>
    </dgm:pt>
    <dgm:pt modelId="{A448A4B1-1F02-41C6-8FAB-461B771E30DD}" type="pres">
      <dgm:prSet presAssocID="{7182EDAC-5028-45DD-947E-74A01FBA22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lth"/>
        </a:ext>
      </dgm:extLst>
    </dgm:pt>
    <dgm:pt modelId="{3EDCB2EA-DAAD-4F3E-B07E-C819CD152A9E}" type="pres">
      <dgm:prSet presAssocID="{7182EDAC-5028-45DD-947E-74A01FBA2295}" presName="spaceRect" presStyleCnt="0"/>
      <dgm:spPr/>
    </dgm:pt>
    <dgm:pt modelId="{EA02C716-B29D-4D57-938C-A07F39DF4154}" type="pres">
      <dgm:prSet presAssocID="{7182EDAC-5028-45DD-947E-74A01FBA2295}" presName="textRect" presStyleLbl="revTx" presStyleIdx="0" presStyleCnt="4">
        <dgm:presLayoutVars>
          <dgm:chMax val="1"/>
          <dgm:chPref val="1"/>
        </dgm:presLayoutVars>
      </dgm:prSet>
      <dgm:spPr/>
    </dgm:pt>
    <dgm:pt modelId="{64AFA2B8-6068-42F9-A238-F7A97CB22F0A}" type="pres">
      <dgm:prSet presAssocID="{A15D8EDF-27E6-43D8-B46E-B58F78B65A70}" presName="sibTrans" presStyleLbl="sibTrans2D1" presStyleIdx="0" presStyleCnt="0"/>
      <dgm:spPr/>
    </dgm:pt>
    <dgm:pt modelId="{B340CB00-57C5-4912-869D-ED9F47E00DED}" type="pres">
      <dgm:prSet presAssocID="{114025D3-CAA3-4D02-82BE-E4C90AA8CA70}" presName="compNode" presStyleCnt="0"/>
      <dgm:spPr/>
    </dgm:pt>
    <dgm:pt modelId="{C6991DD1-3A68-4D8F-BF36-1C75962087A4}" type="pres">
      <dgm:prSet presAssocID="{114025D3-CAA3-4D02-82BE-E4C90AA8CA70}" presName="iconBgRect" presStyleLbl="bgShp" presStyleIdx="1" presStyleCnt="4"/>
      <dgm:spPr/>
    </dgm:pt>
    <dgm:pt modelId="{D336E483-001E-4A30-AFC8-87B804C69C8B}" type="pres">
      <dgm:prSet presAssocID="{114025D3-CAA3-4D02-82BE-E4C90AA8CA7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unications"/>
        </a:ext>
      </dgm:extLst>
    </dgm:pt>
    <dgm:pt modelId="{C8EEB2AF-8BAE-49D4-AC57-D5BD2D8AB33D}" type="pres">
      <dgm:prSet presAssocID="{114025D3-CAA3-4D02-82BE-E4C90AA8CA70}" presName="spaceRect" presStyleCnt="0"/>
      <dgm:spPr/>
    </dgm:pt>
    <dgm:pt modelId="{A7084D99-AE15-48DF-8E81-87C6F4354794}" type="pres">
      <dgm:prSet presAssocID="{114025D3-CAA3-4D02-82BE-E4C90AA8CA70}" presName="textRect" presStyleLbl="revTx" presStyleIdx="1" presStyleCnt="4">
        <dgm:presLayoutVars>
          <dgm:chMax val="1"/>
          <dgm:chPref val="1"/>
        </dgm:presLayoutVars>
      </dgm:prSet>
      <dgm:spPr/>
    </dgm:pt>
    <dgm:pt modelId="{D3294BA3-34A1-4816-8AAF-5486FA0B071C}" type="pres">
      <dgm:prSet presAssocID="{44B9C88C-7136-4D6B-8761-3C20B16C8827}" presName="sibTrans" presStyleLbl="sibTrans2D1" presStyleIdx="0" presStyleCnt="0"/>
      <dgm:spPr/>
    </dgm:pt>
    <dgm:pt modelId="{42F16BF3-EC9C-41A6-B463-5629EFC98777}" type="pres">
      <dgm:prSet presAssocID="{5467AB29-02BD-43C7-BC4C-C9BC54E2432D}" presName="compNode" presStyleCnt="0"/>
      <dgm:spPr/>
    </dgm:pt>
    <dgm:pt modelId="{C9703755-22D3-4EFC-BA95-A8F8C77547BA}" type="pres">
      <dgm:prSet presAssocID="{5467AB29-02BD-43C7-BC4C-C9BC54E2432D}" presName="iconBgRect" presStyleLbl="bgShp" presStyleIdx="2" presStyleCnt="4"/>
      <dgm:spPr/>
    </dgm:pt>
    <dgm:pt modelId="{806E62E2-7D59-420F-80B6-DD5C4A88C3DA}" type="pres">
      <dgm:prSet presAssocID="{5467AB29-02BD-43C7-BC4C-C9BC54E2432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nboarding"/>
        </a:ext>
      </dgm:extLst>
    </dgm:pt>
    <dgm:pt modelId="{3EBD83EC-1225-4DD8-B18C-93025B945C03}" type="pres">
      <dgm:prSet presAssocID="{5467AB29-02BD-43C7-BC4C-C9BC54E2432D}" presName="spaceRect" presStyleCnt="0"/>
      <dgm:spPr/>
    </dgm:pt>
    <dgm:pt modelId="{690617F8-B94E-4E4D-867F-6D277E24D143}" type="pres">
      <dgm:prSet presAssocID="{5467AB29-02BD-43C7-BC4C-C9BC54E2432D}" presName="textRect" presStyleLbl="revTx" presStyleIdx="2" presStyleCnt="4">
        <dgm:presLayoutVars>
          <dgm:chMax val="1"/>
          <dgm:chPref val="1"/>
        </dgm:presLayoutVars>
      </dgm:prSet>
      <dgm:spPr/>
    </dgm:pt>
    <dgm:pt modelId="{667B4A2B-8555-49CD-B71F-B35642F995F5}" type="pres">
      <dgm:prSet presAssocID="{92F1EF0D-34BE-4CDE-8E05-1E1FB043903B}" presName="sibTrans" presStyleLbl="sibTrans2D1" presStyleIdx="0" presStyleCnt="0"/>
      <dgm:spPr/>
    </dgm:pt>
    <dgm:pt modelId="{E02C3E1C-8531-4D23-9F85-D33B31EA54F2}" type="pres">
      <dgm:prSet presAssocID="{B016BEC9-01C9-4E60-A4CC-0DCE38BF7E02}" presName="compNode" presStyleCnt="0"/>
      <dgm:spPr/>
    </dgm:pt>
    <dgm:pt modelId="{4204CA8E-7BBF-425F-8521-19B444A471A9}" type="pres">
      <dgm:prSet presAssocID="{B016BEC9-01C9-4E60-A4CC-0DCE38BF7E02}" presName="iconBgRect" presStyleLbl="bgShp" presStyleIdx="3" presStyleCnt="4"/>
      <dgm:spPr/>
    </dgm:pt>
    <dgm:pt modelId="{0D468C98-1BEA-4CF7-A1AD-97573A32A965}" type="pres">
      <dgm:prSet presAssocID="{B016BEC9-01C9-4E60-A4CC-0DCE38BF7E0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ducation"/>
        </a:ext>
      </dgm:extLst>
    </dgm:pt>
    <dgm:pt modelId="{2C4354B2-031F-42DD-8594-61E182122B9B}" type="pres">
      <dgm:prSet presAssocID="{B016BEC9-01C9-4E60-A4CC-0DCE38BF7E02}" presName="spaceRect" presStyleCnt="0"/>
      <dgm:spPr/>
    </dgm:pt>
    <dgm:pt modelId="{D8159404-6BA7-4878-B6BE-4FAA9C412836}" type="pres">
      <dgm:prSet presAssocID="{B016BEC9-01C9-4E60-A4CC-0DCE38BF7E02}" presName="textRect" presStyleLbl="revTx" presStyleIdx="3" presStyleCnt="4" custLinFactNeighborX="-508">
        <dgm:presLayoutVars>
          <dgm:chMax val="1"/>
          <dgm:chPref val="1"/>
        </dgm:presLayoutVars>
      </dgm:prSet>
      <dgm:spPr/>
    </dgm:pt>
  </dgm:ptLst>
  <dgm:cxnLst>
    <dgm:cxn modelId="{F77C7113-4C38-174A-B6EE-670AE788EBDA}" type="presOf" srcId="{B016BEC9-01C9-4E60-A4CC-0DCE38BF7E02}" destId="{D8159404-6BA7-4878-B6BE-4FAA9C412836}" srcOrd="0" destOrd="0" presId="urn:microsoft.com/office/officeart/2018/2/layout/IconCircleList"/>
    <dgm:cxn modelId="{3972D232-4E8B-4D54-9A02-34284C70A7C6}" srcId="{C8184C1D-D624-42E5-B53C-C61DC6E2E2A5}" destId="{B016BEC9-01C9-4E60-A4CC-0DCE38BF7E02}" srcOrd="3" destOrd="0" parTransId="{1C19E03D-A226-4D9F-B762-68E3ED7159AF}" sibTransId="{64559DFB-36C1-4D29-B774-D348C8B9A3CA}"/>
    <dgm:cxn modelId="{101FB63A-DE8E-6E40-BFB5-1704B7DA50CA}" type="presOf" srcId="{C8184C1D-D624-42E5-B53C-C61DC6E2E2A5}" destId="{F6D2ECA1-961F-4D86-B787-7C7C90681065}" srcOrd="0" destOrd="0" presId="urn:microsoft.com/office/officeart/2018/2/layout/IconCircleList"/>
    <dgm:cxn modelId="{CE4E634B-6070-B245-911D-20D1F95A1FD8}" type="presOf" srcId="{92F1EF0D-34BE-4CDE-8E05-1E1FB043903B}" destId="{667B4A2B-8555-49CD-B71F-B35642F995F5}" srcOrd="0" destOrd="0" presId="urn:microsoft.com/office/officeart/2018/2/layout/IconCircleList"/>
    <dgm:cxn modelId="{48E87E51-DD23-754B-9F71-90CBCDE19575}" type="presOf" srcId="{7182EDAC-5028-45DD-947E-74A01FBA2295}" destId="{EA02C716-B29D-4D57-938C-A07F39DF4154}" srcOrd="0" destOrd="0" presId="urn:microsoft.com/office/officeart/2018/2/layout/IconCircleList"/>
    <dgm:cxn modelId="{4590A955-0820-4814-866A-7F288C565562}" srcId="{C8184C1D-D624-42E5-B53C-C61DC6E2E2A5}" destId="{7182EDAC-5028-45DD-947E-74A01FBA2295}" srcOrd="0" destOrd="0" parTransId="{F935438E-3ADA-498F-A60D-C54D943FE0F1}" sibTransId="{A15D8EDF-27E6-43D8-B46E-B58F78B65A70}"/>
    <dgm:cxn modelId="{1F0A3C71-5215-2B4C-AEBF-834292664D46}" type="presOf" srcId="{114025D3-CAA3-4D02-82BE-E4C90AA8CA70}" destId="{A7084D99-AE15-48DF-8E81-87C6F4354794}" srcOrd="0" destOrd="0" presId="urn:microsoft.com/office/officeart/2018/2/layout/IconCircleList"/>
    <dgm:cxn modelId="{866A337F-7667-B343-848C-AE287B44BE6A}" type="presOf" srcId="{A15D8EDF-27E6-43D8-B46E-B58F78B65A70}" destId="{64AFA2B8-6068-42F9-A238-F7A97CB22F0A}" srcOrd="0" destOrd="0" presId="urn:microsoft.com/office/officeart/2018/2/layout/IconCircleList"/>
    <dgm:cxn modelId="{83E5B989-DA4E-4B7B-84D9-CCB81E556174}" srcId="{C8184C1D-D624-42E5-B53C-C61DC6E2E2A5}" destId="{5467AB29-02BD-43C7-BC4C-C9BC54E2432D}" srcOrd="2" destOrd="0" parTransId="{AD2AA520-779E-4877-B3DC-504FE839AF2F}" sibTransId="{92F1EF0D-34BE-4CDE-8E05-1E1FB043903B}"/>
    <dgm:cxn modelId="{40B02A97-DF1D-4E5A-B200-34FBF78337E5}" srcId="{C8184C1D-D624-42E5-B53C-C61DC6E2E2A5}" destId="{114025D3-CAA3-4D02-82BE-E4C90AA8CA70}" srcOrd="1" destOrd="0" parTransId="{D97729AC-EC56-40CA-9C63-36D6EDEA7E84}" sibTransId="{44B9C88C-7136-4D6B-8761-3C20B16C8827}"/>
    <dgm:cxn modelId="{5CAA36A6-D887-2543-B9C9-974ED117991D}" type="presOf" srcId="{44B9C88C-7136-4D6B-8761-3C20B16C8827}" destId="{D3294BA3-34A1-4816-8AAF-5486FA0B071C}" srcOrd="0" destOrd="0" presId="urn:microsoft.com/office/officeart/2018/2/layout/IconCircleList"/>
    <dgm:cxn modelId="{DB7908E8-540F-8849-8E99-79763F716B27}" type="presOf" srcId="{5467AB29-02BD-43C7-BC4C-C9BC54E2432D}" destId="{690617F8-B94E-4E4D-867F-6D277E24D143}" srcOrd="0" destOrd="0" presId="urn:microsoft.com/office/officeart/2018/2/layout/IconCircleList"/>
    <dgm:cxn modelId="{C650B856-4555-A248-BD03-A52B73C7373A}" type="presParOf" srcId="{F6D2ECA1-961F-4D86-B787-7C7C90681065}" destId="{ED391BDF-7D1A-4A1F-A7FF-783F1E373C31}" srcOrd="0" destOrd="0" presId="urn:microsoft.com/office/officeart/2018/2/layout/IconCircleList"/>
    <dgm:cxn modelId="{21EC236A-3D97-AE45-8EAD-9497E83CE910}" type="presParOf" srcId="{ED391BDF-7D1A-4A1F-A7FF-783F1E373C31}" destId="{F831BAF1-49E8-4189-924B-5B880A732B62}" srcOrd="0" destOrd="0" presId="urn:microsoft.com/office/officeart/2018/2/layout/IconCircleList"/>
    <dgm:cxn modelId="{D9500220-ED59-124E-9FCA-019729A7AF3A}" type="presParOf" srcId="{F831BAF1-49E8-4189-924B-5B880A732B62}" destId="{BEAD8084-A941-4406-9D18-E21C5EE59E5F}" srcOrd="0" destOrd="0" presId="urn:microsoft.com/office/officeart/2018/2/layout/IconCircleList"/>
    <dgm:cxn modelId="{B5878418-3C13-DD4F-BFB8-4F6213E2B5AD}" type="presParOf" srcId="{F831BAF1-49E8-4189-924B-5B880A732B62}" destId="{A448A4B1-1F02-41C6-8FAB-461B771E30DD}" srcOrd="1" destOrd="0" presId="urn:microsoft.com/office/officeart/2018/2/layout/IconCircleList"/>
    <dgm:cxn modelId="{7A8114F5-429E-614B-89FF-18108D138B2A}" type="presParOf" srcId="{F831BAF1-49E8-4189-924B-5B880A732B62}" destId="{3EDCB2EA-DAAD-4F3E-B07E-C819CD152A9E}" srcOrd="2" destOrd="0" presId="urn:microsoft.com/office/officeart/2018/2/layout/IconCircleList"/>
    <dgm:cxn modelId="{5C605A9F-A41C-D84E-A3BD-FEB0CDB51CAE}" type="presParOf" srcId="{F831BAF1-49E8-4189-924B-5B880A732B62}" destId="{EA02C716-B29D-4D57-938C-A07F39DF4154}" srcOrd="3" destOrd="0" presId="urn:microsoft.com/office/officeart/2018/2/layout/IconCircleList"/>
    <dgm:cxn modelId="{589F92ED-E186-EF48-AF0D-98C2C173DBAB}" type="presParOf" srcId="{ED391BDF-7D1A-4A1F-A7FF-783F1E373C31}" destId="{64AFA2B8-6068-42F9-A238-F7A97CB22F0A}" srcOrd="1" destOrd="0" presId="urn:microsoft.com/office/officeart/2018/2/layout/IconCircleList"/>
    <dgm:cxn modelId="{F66E1D0D-9988-EA4F-9F1F-AA9822696440}" type="presParOf" srcId="{ED391BDF-7D1A-4A1F-A7FF-783F1E373C31}" destId="{B340CB00-57C5-4912-869D-ED9F47E00DED}" srcOrd="2" destOrd="0" presId="urn:microsoft.com/office/officeart/2018/2/layout/IconCircleList"/>
    <dgm:cxn modelId="{2297F98F-87C7-D342-A6BE-29220076CAB5}" type="presParOf" srcId="{B340CB00-57C5-4912-869D-ED9F47E00DED}" destId="{C6991DD1-3A68-4D8F-BF36-1C75962087A4}" srcOrd="0" destOrd="0" presId="urn:microsoft.com/office/officeart/2018/2/layout/IconCircleList"/>
    <dgm:cxn modelId="{2A190A67-4EA3-9847-92CD-9528942C5F52}" type="presParOf" srcId="{B340CB00-57C5-4912-869D-ED9F47E00DED}" destId="{D336E483-001E-4A30-AFC8-87B804C69C8B}" srcOrd="1" destOrd="0" presId="urn:microsoft.com/office/officeart/2018/2/layout/IconCircleList"/>
    <dgm:cxn modelId="{DCE088FA-3791-AA4E-8669-61C1739B8642}" type="presParOf" srcId="{B340CB00-57C5-4912-869D-ED9F47E00DED}" destId="{C8EEB2AF-8BAE-49D4-AC57-D5BD2D8AB33D}" srcOrd="2" destOrd="0" presId="urn:microsoft.com/office/officeart/2018/2/layout/IconCircleList"/>
    <dgm:cxn modelId="{E828AD16-37E8-AC40-A6A8-B7AE9DC4472F}" type="presParOf" srcId="{B340CB00-57C5-4912-869D-ED9F47E00DED}" destId="{A7084D99-AE15-48DF-8E81-87C6F4354794}" srcOrd="3" destOrd="0" presId="urn:microsoft.com/office/officeart/2018/2/layout/IconCircleList"/>
    <dgm:cxn modelId="{E20EAD24-3642-B044-8183-FBF6BAA3D832}" type="presParOf" srcId="{ED391BDF-7D1A-4A1F-A7FF-783F1E373C31}" destId="{D3294BA3-34A1-4816-8AAF-5486FA0B071C}" srcOrd="3" destOrd="0" presId="urn:microsoft.com/office/officeart/2018/2/layout/IconCircleList"/>
    <dgm:cxn modelId="{62088F69-16FA-8949-8D03-7B52053EAA86}" type="presParOf" srcId="{ED391BDF-7D1A-4A1F-A7FF-783F1E373C31}" destId="{42F16BF3-EC9C-41A6-B463-5629EFC98777}" srcOrd="4" destOrd="0" presId="urn:microsoft.com/office/officeart/2018/2/layout/IconCircleList"/>
    <dgm:cxn modelId="{FF90BB48-FDA4-1743-AC81-56E87EDD5ACE}" type="presParOf" srcId="{42F16BF3-EC9C-41A6-B463-5629EFC98777}" destId="{C9703755-22D3-4EFC-BA95-A8F8C77547BA}" srcOrd="0" destOrd="0" presId="urn:microsoft.com/office/officeart/2018/2/layout/IconCircleList"/>
    <dgm:cxn modelId="{711CCF92-939E-8042-A38E-8561E69A0EB5}" type="presParOf" srcId="{42F16BF3-EC9C-41A6-B463-5629EFC98777}" destId="{806E62E2-7D59-420F-80B6-DD5C4A88C3DA}" srcOrd="1" destOrd="0" presId="urn:microsoft.com/office/officeart/2018/2/layout/IconCircleList"/>
    <dgm:cxn modelId="{ECF2AE63-1D53-3147-9767-633C09FF774C}" type="presParOf" srcId="{42F16BF3-EC9C-41A6-B463-5629EFC98777}" destId="{3EBD83EC-1225-4DD8-B18C-93025B945C03}" srcOrd="2" destOrd="0" presId="urn:microsoft.com/office/officeart/2018/2/layout/IconCircleList"/>
    <dgm:cxn modelId="{D31A6B05-A63C-1B48-8A38-8F7CC674E6AD}" type="presParOf" srcId="{42F16BF3-EC9C-41A6-B463-5629EFC98777}" destId="{690617F8-B94E-4E4D-867F-6D277E24D143}" srcOrd="3" destOrd="0" presId="urn:microsoft.com/office/officeart/2018/2/layout/IconCircleList"/>
    <dgm:cxn modelId="{DEBFFD38-A41D-A344-BEA8-FAE5C26570FA}" type="presParOf" srcId="{ED391BDF-7D1A-4A1F-A7FF-783F1E373C31}" destId="{667B4A2B-8555-49CD-B71F-B35642F995F5}" srcOrd="5" destOrd="0" presId="urn:microsoft.com/office/officeart/2018/2/layout/IconCircleList"/>
    <dgm:cxn modelId="{DDEEBE04-3825-7641-A6FD-201F637DED12}" type="presParOf" srcId="{ED391BDF-7D1A-4A1F-A7FF-783F1E373C31}" destId="{E02C3E1C-8531-4D23-9F85-D33B31EA54F2}" srcOrd="6" destOrd="0" presId="urn:microsoft.com/office/officeart/2018/2/layout/IconCircleList"/>
    <dgm:cxn modelId="{1CBE5CAA-06BD-794F-BBFF-E2AB5CC9F4C4}" type="presParOf" srcId="{E02C3E1C-8531-4D23-9F85-D33B31EA54F2}" destId="{4204CA8E-7BBF-425F-8521-19B444A471A9}" srcOrd="0" destOrd="0" presId="urn:microsoft.com/office/officeart/2018/2/layout/IconCircleList"/>
    <dgm:cxn modelId="{9D72AFB5-8F73-594B-9177-BAD15BA25254}" type="presParOf" srcId="{E02C3E1C-8531-4D23-9F85-D33B31EA54F2}" destId="{0D468C98-1BEA-4CF7-A1AD-97573A32A965}" srcOrd="1" destOrd="0" presId="urn:microsoft.com/office/officeart/2018/2/layout/IconCircleList"/>
    <dgm:cxn modelId="{A06030BF-BCE6-114D-939B-5D3C36BADE17}" type="presParOf" srcId="{E02C3E1C-8531-4D23-9F85-D33B31EA54F2}" destId="{2C4354B2-031F-42DD-8594-61E182122B9B}" srcOrd="2" destOrd="0" presId="urn:microsoft.com/office/officeart/2018/2/layout/IconCircleList"/>
    <dgm:cxn modelId="{DC724586-F22E-5C4D-B4DE-C4F27C98B6C0}" type="presParOf" srcId="{E02C3E1C-8531-4D23-9F85-D33B31EA54F2}" destId="{D8159404-6BA7-4878-B6BE-4FAA9C41283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FBCC4E-41EE-4F48-B8B8-1A6DA9E68DBE}" type="doc">
      <dgm:prSet loTypeId="urn:microsoft.com/office/officeart/2018/5/layout/Centered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A4C7C13A-E84A-4BEC-8270-1A226A0BF0C6}">
      <dgm:prSet/>
      <dgm:spPr/>
      <dgm:t>
        <a:bodyPr/>
        <a:lstStyle/>
        <a:p>
          <a:pPr>
            <a:defRPr b="1"/>
          </a:pPr>
          <a:r>
            <a:rPr lang="en-US" b="1" i="0" dirty="0"/>
            <a:t>Approach:</a:t>
          </a:r>
          <a:endParaRPr lang="en-US" dirty="0"/>
        </a:p>
      </dgm:t>
    </dgm:pt>
    <dgm:pt modelId="{4711056E-ECB2-4371-B7C5-C08ADB373C6E}" type="parTrans" cxnId="{F4EA4B85-7A69-4C1B-A467-CBF842607D27}">
      <dgm:prSet/>
      <dgm:spPr/>
      <dgm:t>
        <a:bodyPr/>
        <a:lstStyle/>
        <a:p>
          <a:endParaRPr lang="en-US" sz="1800"/>
        </a:p>
      </dgm:t>
    </dgm:pt>
    <dgm:pt modelId="{1EBB0040-1B3C-4A28-8513-B3BD968A2434}" type="sibTrans" cxnId="{F4EA4B85-7A69-4C1B-A467-CBF842607D27}">
      <dgm:prSet/>
      <dgm:spPr/>
      <dgm:t>
        <a:bodyPr/>
        <a:lstStyle/>
        <a:p>
          <a:endParaRPr lang="en-US"/>
        </a:p>
      </dgm:t>
    </dgm:pt>
    <dgm:pt modelId="{9CA6CC47-2383-48D7-9634-F497604B7370}">
      <dgm:prSet custT="1"/>
      <dgm:spPr/>
      <dgm:t>
        <a:bodyPr/>
        <a:lstStyle/>
        <a:p>
          <a:pPr algn="l"/>
          <a:r>
            <a:rPr lang="en-US" sz="2000" b="0" i="0" dirty="0"/>
            <a:t>Pragmatic, constructivist mixed methods study on group singing and mental health (</a:t>
          </a:r>
          <a:r>
            <a:rPr lang="en-GB" sz="2000" dirty="0"/>
            <a:t>Brierley, 2017)</a:t>
          </a:r>
          <a:r>
            <a:rPr lang="en-US" sz="2000" b="0" i="0" dirty="0"/>
            <a:t>.</a:t>
          </a:r>
        </a:p>
        <a:p>
          <a:pPr algn="l"/>
          <a:r>
            <a:rPr lang="en-GB" sz="2000" dirty="0"/>
            <a:t>Pragmatism balances theory with practicality and, constructivism, sees knowledge as something that’s shaped by experience and reflection (Wain, 2017). </a:t>
          </a:r>
          <a:endParaRPr lang="en-US" sz="2000" b="0" i="0" dirty="0"/>
        </a:p>
      </dgm:t>
    </dgm:pt>
    <dgm:pt modelId="{B04AB2D1-732E-4F8F-9514-A8EC3752A9A3}" type="parTrans" cxnId="{9C999FDC-70E1-4450-8D50-84F628EE1BCE}">
      <dgm:prSet/>
      <dgm:spPr/>
      <dgm:t>
        <a:bodyPr/>
        <a:lstStyle/>
        <a:p>
          <a:endParaRPr lang="en-US" sz="1800"/>
        </a:p>
      </dgm:t>
    </dgm:pt>
    <dgm:pt modelId="{80AF5E45-0B53-4A83-8C47-80A0CF96314F}" type="sibTrans" cxnId="{9C999FDC-70E1-4450-8D50-84F628EE1BCE}">
      <dgm:prSet/>
      <dgm:spPr/>
      <dgm:t>
        <a:bodyPr/>
        <a:lstStyle/>
        <a:p>
          <a:endParaRPr lang="en-US"/>
        </a:p>
      </dgm:t>
    </dgm:pt>
    <dgm:pt modelId="{3DEF14FD-1065-AA47-8211-88BCB50A7D1E}">
      <dgm:prSet custT="1"/>
      <dgm:spPr/>
      <dgm:t>
        <a:bodyPr/>
        <a:lstStyle/>
        <a:p>
          <a:pPr algn="l"/>
          <a:r>
            <a:rPr lang="en-GB" sz="2000" dirty="0"/>
            <a:t>My methodology is practical and personally meaningful to all participants. </a:t>
          </a:r>
          <a:endParaRPr lang="en-US" sz="2000" b="0" i="0" dirty="0"/>
        </a:p>
      </dgm:t>
    </dgm:pt>
    <dgm:pt modelId="{96336C1E-8927-1F4C-8356-E99332B31F07}" type="parTrans" cxnId="{B6605D20-743B-3A4B-9CED-007447F2F0EC}">
      <dgm:prSet/>
      <dgm:spPr/>
      <dgm:t>
        <a:bodyPr/>
        <a:lstStyle/>
        <a:p>
          <a:endParaRPr lang="en-GB"/>
        </a:p>
      </dgm:t>
    </dgm:pt>
    <dgm:pt modelId="{BE900A23-9C04-014C-A766-B0B53CBF44EB}" type="sibTrans" cxnId="{B6605D20-743B-3A4B-9CED-007447F2F0EC}">
      <dgm:prSet/>
      <dgm:spPr/>
      <dgm:t>
        <a:bodyPr/>
        <a:lstStyle/>
        <a:p>
          <a:endParaRPr lang="en-GB"/>
        </a:p>
      </dgm:t>
    </dgm:pt>
    <dgm:pt modelId="{5CEF1AE5-188C-44E1-8CAD-A21D82B19380}" type="pres">
      <dgm:prSet presAssocID="{3BFBCC4E-41EE-4F48-B8B8-1A6DA9E68DBE}" presName="root" presStyleCnt="0">
        <dgm:presLayoutVars>
          <dgm:dir/>
          <dgm:resizeHandles val="exact"/>
        </dgm:presLayoutVars>
      </dgm:prSet>
      <dgm:spPr/>
    </dgm:pt>
    <dgm:pt modelId="{6315B4EC-06EF-4962-819B-BEE530C09C2B}" type="pres">
      <dgm:prSet presAssocID="{A4C7C13A-E84A-4BEC-8270-1A226A0BF0C6}" presName="compNode" presStyleCnt="0"/>
      <dgm:spPr/>
    </dgm:pt>
    <dgm:pt modelId="{AE888CE4-F1B7-407B-A10C-2E9D9D19357D}" type="pres">
      <dgm:prSet presAssocID="{A4C7C13A-E84A-4BEC-8270-1A226A0BF0C6}" presName="iconRect" presStyleLbl="node1" presStyleIdx="0" presStyleCnt="1" custScaleX="88282" custScaleY="85476" custLinFactNeighborX="2005" custLinFactNeighborY="-5423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7C70A62-2D36-4675-9643-5E268DF1BBC2}" type="pres">
      <dgm:prSet presAssocID="{A4C7C13A-E84A-4BEC-8270-1A226A0BF0C6}" presName="iconSpace" presStyleCnt="0"/>
      <dgm:spPr/>
    </dgm:pt>
    <dgm:pt modelId="{49F53F25-1939-44C7-92EA-39D46376160C}" type="pres">
      <dgm:prSet presAssocID="{A4C7C13A-E84A-4BEC-8270-1A226A0BF0C6}" presName="parTx" presStyleLbl="revTx" presStyleIdx="0" presStyleCnt="2" custLinFactNeighborY="-80039">
        <dgm:presLayoutVars>
          <dgm:chMax val="0"/>
          <dgm:chPref val="0"/>
        </dgm:presLayoutVars>
      </dgm:prSet>
      <dgm:spPr/>
    </dgm:pt>
    <dgm:pt modelId="{3A915C05-F842-4EEA-8A16-360C8BF5B6B9}" type="pres">
      <dgm:prSet presAssocID="{A4C7C13A-E84A-4BEC-8270-1A226A0BF0C6}" presName="txSpace" presStyleCnt="0"/>
      <dgm:spPr/>
    </dgm:pt>
    <dgm:pt modelId="{1703B90A-5AB2-48D9-9A9A-5CA80BC760AE}" type="pres">
      <dgm:prSet presAssocID="{A4C7C13A-E84A-4BEC-8270-1A226A0BF0C6}" presName="desTx" presStyleLbl="revTx" presStyleIdx="1" presStyleCnt="2" custScaleX="231657" custLinFactY="-29030584" custLinFactNeighborX="3876" custLinFactNeighborY="-29100000">
        <dgm:presLayoutVars/>
      </dgm:prSet>
      <dgm:spPr/>
    </dgm:pt>
  </dgm:ptLst>
  <dgm:cxnLst>
    <dgm:cxn modelId="{B6605D20-743B-3A4B-9CED-007447F2F0EC}" srcId="{A4C7C13A-E84A-4BEC-8270-1A226A0BF0C6}" destId="{3DEF14FD-1065-AA47-8211-88BCB50A7D1E}" srcOrd="1" destOrd="0" parTransId="{96336C1E-8927-1F4C-8356-E99332B31F07}" sibTransId="{BE900A23-9C04-014C-A766-B0B53CBF44EB}"/>
    <dgm:cxn modelId="{E40EBA23-322B-4646-BC2B-2EBC4F5282B2}" type="presOf" srcId="{3DEF14FD-1065-AA47-8211-88BCB50A7D1E}" destId="{1703B90A-5AB2-48D9-9A9A-5CA80BC760AE}" srcOrd="0" destOrd="1" presId="urn:microsoft.com/office/officeart/2018/5/layout/CenteredIconLabelDescriptionList"/>
    <dgm:cxn modelId="{1753B76A-C3E1-8548-AA75-243948B54A96}" type="presOf" srcId="{9CA6CC47-2383-48D7-9634-F497604B7370}" destId="{1703B90A-5AB2-48D9-9A9A-5CA80BC760AE}" srcOrd="0" destOrd="0" presId="urn:microsoft.com/office/officeart/2018/5/layout/CenteredIconLabelDescriptionList"/>
    <dgm:cxn modelId="{D7AB1581-7CB5-6642-8EC6-F34FF77B6F2E}" type="presOf" srcId="{3BFBCC4E-41EE-4F48-B8B8-1A6DA9E68DBE}" destId="{5CEF1AE5-188C-44E1-8CAD-A21D82B19380}" srcOrd="0" destOrd="0" presId="urn:microsoft.com/office/officeart/2018/5/layout/CenteredIconLabelDescriptionList"/>
    <dgm:cxn modelId="{F4EA4B85-7A69-4C1B-A467-CBF842607D27}" srcId="{3BFBCC4E-41EE-4F48-B8B8-1A6DA9E68DBE}" destId="{A4C7C13A-E84A-4BEC-8270-1A226A0BF0C6}" srcOrd="0" destOrd="0" parTransId="{4711056E-ECB2-4371-B7C5-C08ADB373C6E}" sibTransId="{1EBB0040-1B3C-4A28-8513-B3BD968A2434}"/>
    <dgm:cxn modelId="{4D8976D3-AC11-AA45-A21D-F0D93C829AF9}" type="presOf" srcId="{A4C7C13A-E84A-4BEC-8270-1A226A0BF0C6}" destId="{49F53F25-1939-44C7-92EA-39D46376160C}" srcOrd="0" destOrd="0" presId="urn:microsoft.com/office/officeart/2018/5/layout/CenteredIconLabelDescriptionList"/>
    <dgm:cxn modelId="{9C999FDC-70E1-4450-8D50-84F628EE1BCE}" srcId="{A4C7C13A-E84A-4BEC-8270-1A226A0BF0C6}" destId="{9CA6CC47-2383-48D7-9634-F497604B7370}" srcOrd="0" destOrd="0" parTransId="{B04AB2D1-732E-4F8F-9514-A8EC3752A9A3}" sibTransId="{80AF5E45-0B53-4A83-8C47-80A0CF96314F}"/>
    <dgm:cxn modelId="{08A6F54E-42BA-F641-88B2-CAF06A25D9CA}" type="presParOf" srcId="{5CEF1AE5-188C-44E1-8CAD-A21D82B19380}" destId="{6315B4EC-06EF-4962-819B-BEE530C09C2B}" srcOrd="0" destOrd="0" presId="urn:microsoft.com/office/officeart/2018/5/layout/CenteredIconLabelDescriptionList"/>
    <dgm:cxn modelId="{DDB96E24-2163-184F-8F28-8CFD87936831}" type="presParOf" srcId="{6315B4EC-06EF-4962-819B-BEE530C09C2B}" destId="{AE888CE4-F1B7-407B-A10C-2E9D9D19357D}" srcOrd="0" destOrd="0" presId="urn:microsoft.com/office/officeart/2018/5/layout/CenteredIconLabelDescriptionList"/>
    <dgm:cxn modelId="{966B46C0-B10C-404D-A5BB-D770643F7862}" type="presParOf" srcId="{6315B4EC-06EF-4962-819B-BEE530C09C2B}" destId="{67C70A62-2D36-4675-9643-5E268DF1BBC2}" srcOrd="1" destOrd="0" presId="urn:microsoft.com/office/officeart/2018/5/layout/CenteredIconLabelDescriptionList"/>
    <dgm:cxn modelId="{03FD09C1-F991-D74B-B0C9-CB13E511E743}" type="presParOf" srcId="{6315B4EC-06EF-4962-819B-BEE530C09C2B}" destId="{49F53F25-1939-44C7-92EA-39D46376160C}" srcOrd="2" destOrd="0" presId="urn:microsoft.com/office/officeart/2018/5/layout/CenteredIconLabelDescriptionList"/>
    <dgm:cxn modelId="{F507C96B-9786-9F44-A0F2-41F9C32E1CA6}" type="presParOf" srcId="{6315B4EC-06EF-4962-819B-BEE530C09C2B}" destId="{3A915C05-F842-4EEA-8A16-360C8BF5B6B9}" srcOrd="3" destOrd="0" presId="urn:microsoft.com/office/officeart/2018/5/layout/CenteredIconLabelDescriptionList"/>
    <dgm:cxn modelId="{C95C0FC1-0241-3A43-A856-0DD675CD6CF6}" type="presParOf" srcId="{6315B4EC-06EF-4962-819B-BEE530C09C2B}" destId="{1703B90A-5AB2-48D9-9A9A-5CA80BC760AE}"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5FF4B7-902C-45A6-9831-8A705848429B}" type="doc">
      <dgm:prSet loTypeId="urn:microsoft.com/office/officeart/2018/2/layout/IconCircleList" loCatId="icon" qsTypeId="urn:microsoft.com/office/officeart/2005/8/quickstyle/simple4" qsCatId="simple" csTypeId="urn:microsoft.com/office/officeart/2005/8/colors/accent6_2" csCatId="accent6" phldr="1"/>
      <dgm:spPr/>
      <dgm:t>
        <a:bodyPr/>
        <a:lstStyle/>
        <a:p>
          <a:endParaRPr lang="en-US"/>
        </a:p>
      </dgm:t>
    </dgm:pt>
    <dgm:pt modelId="{407EBEEE-BC03-4067-9C7B-E8AAE025F780}">
      <dgm:prSet custT="1"/>
      <dgm:spPr/>
      <dgm:t>
        <a:bodyPr/>
        <a:lstStyle/>
        <a:p>
          <a:pPr>
            <a:lnSpc>
              <a:spcPct val="100000"/>
            </a:lnSpc>
          </a:pPr>
          <a:r>
            <a:rPr lang="en-GB" sz="1800" b="1" dirty="0"/>
            <a:t>Establish the Choir: </a:t>
          </a:r>
        </a:p>
        <a:p>
          <a:pPr>
            <a:lnSpc>
              <a:spcPct val="100000"/>
            </a:lnSpc>
          </a:pPr>
          <a:r>
            <a:rPr lang="en-GB" sz="1800" b="1" dirty="0"/>
            <a:t> </a:t>
          </a:r>
          <a:r>
            <a:rPr lang="en-GB" sz="1800" b="0" dirty="0"/>
            <a:t>Get a choir ready to sing in just 3 days (over 3 weeks)</a:t>
          </a:r>
        </a:p>
        <a:p>
          <a:pPr>
            <a:lnSpc>
              <a:spcPct val="100000"/>
            </a:lnSpc>
          </a:pPr>
          <a:r>
            <a:rPr lang="en-GB" sz="1800" b="0" dirty="0"/>
            <a:t>Teach them songs, harmonies, teamwork, moves, Makaton and performance skills.</a:t>
          </a:r>
          <a:endParaRPr lang="en-US" sz="1800" b="0" dirty="0"/>
        </a:p>
      </dgm:t>
    </dgm:pt>
    <dgm:pt modelId="{BB0FAF5F-5867-487A-AC12-8BE0919D15C2}" type="parTrans" cxnId="{276A3358-2FB8-4EB6-BF90-C3F621906F52}">
      <dgm:prSet/>
      <dgm:spPr/>
      <dgm:t>
        <a:bodyPr/>
        <a:lstStyle/>
        <a:p>
          <a:endParaRPr lang="en-US"/>
        </a:p>
      </dgm:t>
    </dgm:pt>
    <dgm:pt modelId="{6F1153BD-7E3E-4480-9008-7F2F2BA569D9}" type="sibTrans" cxnId="{276A3358-2FB8-4EB6-BF90-C3F621906F52}">
      <dgm:prSet/>
      <dgm:spPr/>
      <dgm:t>
        <a:bodyPr/>
        <a:lstStyle/>
        <a:p>
          <a:pPr>
            <a:lnSpc>
              <a:spcPct val="100000"/>
            </a:lnSpc>
          </a:pPr>
          <a:endParaRPr lang="en-US"/>
        </a:p>
      </dgm:t>
    </dgm:pt>
    <dgm:pt modelId="{89F2E07F-0980-48DD-8EE3-E55652FDB4E4}">
      <dgm:prSet/>
      <dgm:spPr/>
      <dgm:t>
        <a:bodyPr/>
        <a:lstStyle/>
        <a:p>
          <a:pPr>
            <a:lnSpc>
              <a:spcPct val="100000"/>
            </a:lnSpc>
          </a:pPr>
          <a:r>
            <a:rPr lang="en-US" b="1" dirty="0"/>
            <a:t>Public performance: </a:t>
          </a:r>
        </a:p>
        <a:p>
          <a:pPr>
            <a:lnSpc>
              <a:spcPct val="100000"/>
            </a:lnSpc>
          </a:pPr>
          <a:r>
            <a:rPr lang="en-US" dirty="0"/>
            <a:t>Take that choir to publicly perform in week 4 in a social care setting</a:t>
          </a:r>
        </a:p>
      </dgm:t>
    </dgm:pt>
    <dgm:pt modelId="{954FB1DE-45C1-47C0-8E95-358E5366F362}" type="parTrans" cxnId="{B41E97C6-0E06-49B6-8EE2-AF9EE0CBC886}">
      <dgm:prSet/>
      <dgm:spPr/>
      <dgm:t>
        <a:bodyPr/>
        <a:lstStyle/>
        <a:p>
          <a:endParaRPr lang="en-US"/>
        </a:p>
      </dgm:t>
    </dgm:pt>
    <dgm:pt modelId="{9C8C0CB8-30E1-4F52-8404-2AD0B7583A77}" type="sibTrans" cxnId="{B41E97C6-0E06-49B6-8EE2-AF9EE0CBC886}">
      <dgm:prSet/>
      <dgm:spPr/>
      <dgm:t>
        <a:bodyPr/>
        <a:lstStyle/>
        <a:p>
          <a:pPr>
            <a:lnSpc>
              <a:spcPct val="100000"/>
            </a:lnSpc>
          </a:pPr>
          <a:endParaRPr lang="en-US"/>
        </a:p>
      </dgm:t>
    </dgm:pt>
    <dgm:pt modelId="{DABE422B-9EA2-47F6-83D0-FDC1A2497181}">
      <dgm:prSet custT="1"/>
      <dgm:spPr/>
      <dgm:t>
        <a:bodyPr/>
        <a:lstStyle/>
        <a:p>
          <a:pPr>
            <a:lnSpc>
              <a:spcPct val="100000"/>
            </a:lnSpc>
          </a:pPr>
          <a:r>
            <a:rPr lang="en-US" sz="1800" b="1" dirty="0"/>
            <a:t>Personal benefits:</a:t>
          </a:r>
        </a:p>
        <a:p>
          <a:pPr>
            <a:lnSpc>
              <a:spcPct val="100000"/>
            </a:lnSpc>
          </a:pPr>
          <a:r>
            <a:rPr lang="en-US" sz="1800" dirty="0"/>
            <a:t> Demonstrate the many benefits of group singing for the participating </a:t>
          </a:r>
          <a:r>
            <a:rPr lang="en-GB" sz="1800" dirty="0"/>
            <a:t>students.</a:t>
          </a:r>
          <a:endParaRPr lang="en-US" sz="1800" dirty="0"/>
        </a:p>
        <a:p>
          <a:pPr>
            <a:lnSpc>
              <a:spcPct val="100000"/>
            </a:lnSpc>
          </a:pPr>
          <a:r>
            <a:rPr lang="en-US" sz="1800" dirty="0"/>
            <a:t>Opportunities to “lead” – marketing, introduction speech and stretches</a:t>
          </a:r>
        </a:p>
        <a:p>
          <a:endParaRPr lang="en-US" sz="1500" dirty="0"/>
        </a:p>
      </dgm:t>
    </dgm:pt>
    <dgm:pt modelId="{97DA1164-2C6E-4B04-A513-638A8789A52A}" type="parTrans" cxnId="{C7D692C5-73F1-4117-8D3D-118CB8F756AA}">
      <dgm:prSet/>
      <dgm:spPr/>
      <dgm:t>
        <a:bodyPr/>
        <a:lstStyle/>
        <a:p>
          <a:endParaRPr lang="en-US"/>
        </a:p>
      </dgm:t>
    </dgm:pt>
    <dgm:pt modelId="{316D87C8-4B3E-481A-A7EE-1FCB8AAD956D}" type="sibTrans" cxnId="{C7D692C5-73F1-4117-8D3D-118CB8F756AA}">
      <dgm:prSet/>
      <dgm:spPr/>
      <dgm:t>
        <a:bodyPr/>
        <a:lstStyle/>
        <a:p>
          <a:pPr>
            <a:lnSpc>
              <a:spcPct val="100000"/>
            </a:lnSpc>
          </a:pPr>
          <a:endParaRPr lang="en-US"/>
        </a:p>
      </dgm:t>
    </dgm:pt>
    <dgm:pt modelId="{CA150200-2AE8-4C2E-9B7F-467F0B7A3521}">
      <dgm:prSet/>
      <dgm:spPr/>
      <dgm:t>
        <a:bodyPr/>
        <a:lstStyle/>
        <a:p>
          <a:pPr>
            <a:lnSpc>
              <a:spcPct val="100000"/>
            </a:lnSpc>
          </a:pPr>
          <a:r>
            <a:rPr lang="en-US" b="1" dirty="0"/>
            <a:t>Community integration:</a:t>
          </a:r>
        </a:p>
        <a:p>
          <a:pPr>
            <a:lnSpc>
              <a:spcPct val="100000"/>
            </a:lnSpc>
          </a:pPr>
          <a:r>
            <a:rPr lang="en-US" dirty="0"/>
            <a:t>Showcase the advantages of bringing singing to community settings</a:t>
          </a:r>
        </a:p>
      </dgm:t>
    </dgm:pt>
    <dgm:pt modelId="{79A0F330-B238-4BDE-B196-538C79CCC978}" type="parTrans" cxnId="{37C48BAF-4AA5-4138-8F7A-372CD04D4B2C}">
      <dgm:prSet/>
      <dgm:spPr/>
      <dgm:t>
        <a:bodyPr/>
        <a:lstStyle/>
        <a:p>
          <a:endParaRPr lang="en-US"/>
        </a:p>
      </dgm:t>
    </dgm:pt>
    <dgm:pt modelId="{6F0CF9FE-FC18-4D10-93BC-372F6439153F}" type="sibTrans" cxnId="{37C48BAF-4AA5-4138-8F7A-372CD04D4B2C}">
      <dgm:prSet/>
      <dgm:spPr/>
      <dgm:t>
        <a:bodyPr/>
        <a:lstStyle/>
        <a:p>
          <a:endParaRPr lang="en-US"/>
        </a:p>
      </dgm:t>
    </dgm:pt>
    <dgm:pt modelId="{B7297DF8-7FF6-432F-B021-423CD6B7834D}" type="pres">
      <dgm:prSet presAssocID="{B45FF4B7-902C-45A6-9831-8A705848429B}" presName="root" presStyleCnt="0">
        <dgm:presLayoutVars>
          <dgm:dir/>
          <dgm:resizeHandles val="exact"/>
        </dgm:presLayoutVars>
      </dgm:prSet>
      <dgm:spPr/>
    </dgm:pt>
    <dgm:pt modelId="{781A9539-7C9D-4F5B-B4E8-0E75E4FD6031}" type="pres">
      <dgm:prSet presAssocID="{B45FF4B7-902C-45A6-9831-8A705848429B}" presName="container" presStyleCnt="0">
        <dgm:presLayoutVars>
          <dgm:dir/>
          <dgm:resizeHandles val="exact"/>
        </dgm:presLayoutVars>
      </dgm:prSet>
      <dgm:spPr/>
    </dgm:pt>
    <dgm:pt modelId="{E0021D5F-09CA-4AAD-AAC1-90AA54CB4BD4}" type="pres">
      <dgm:prSet presAssocID="{407EBEEE-BC03-4067-9C7B-E8AAE025F780}" presName="compNode" presStyleCnt="0"/>
      <dgm:spPr/>
    </dgm:pt>
    <dgm:pt modelId="{7E905BB7-F411-4379-B4CA-433FB09C188D}" type="pres">
      <dgm:prSet presAssocID="{407EBEEE-BC03-4067-9C7B-E8AAE025F780}" presName="iconBgRect" presStyleLbl="bgShp" presStyleIdx="0" presStyleCnt="4"/>
      <dgm:spPr/>
    </dgm:pt>
    <dgm:pt modelId="{B34952AB-86C9-4B03-8CD9-8EBC2E20FE2F}" type="pres">
      <dgm:prSet presAssocID="{407EBEEE-BC03-4067-9C7B-E8AAE025F78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ss clef"/>
        </a:ext>
      </dgm:extLst>
    </dgm:pt>
    <dgm:pt modelId="{112A7724-3D4C-43EA-967A-64F560B75E1D}" type="pres">
      <dgm:prSet presAssocID="{407EBEEE-BC03-4067-9C7B-E8AAE025F780}" presName="spaceRect" presStyleCnt="0"/>
      <dgm:spPr/>
    </dgm:pt>
    <dgm:pt modelId="{CB9DB376-E18D-4015-A9EB-E266612E16D1}" type="pres">
      <dgm:prSet presAssocID="{407EBEEE-BC03-4067-9C7B-E8AAE025F780}" presName="textRect" presStyleLbl="revTx" presStyleIdx="0" presStyleCnt="4">
        <dgm:presLayoutVars>
          <dgm:chMax val="1"/>
          <dgm:chPref val="1"/>
        </dgm:presLayoutVars>
      </dgm:prSet>
      <dgm:spPr/>
    </dgm:pt>
    <dgm:pt modelId="{480CABBA-BC70-4253-A2EE-82096152A4EC}" type="pres">
      <dgm:prSet presAssocID="{6F1153BD-7E3E-4480-9008-7F2F2BA569D9}" presName="sibTrans" presStyleLbl="sibTrans2D1" presStyleIdx="0" presStyleCnt="0"/>
      <dgm:spPr/>
    </dgm:pt>
    <dgm:pt modelId="{C8B5AD61-A573-4DB1-8F87-B04A64CBD66C}" type="pres">
      <dgm:prSet presAssocID="{89F2E07F-0980-48DD-8EE3-E55652FDB4E4}" presName="compNode" presStyleCnt="0"/>
      <dgm:spPr/>
    </dgm:pt>
    <dgm:pt modelId="{FAC9EC1E-B482-4D67-96BF-DE3E56E2724F}" type="pres">
      <dgm:prSet presAssocID="{89F2E07F-0980-48DD-8EE3-E55652FDB4E4}" presName="iconBgRect" presStyleLbl="bgShp" presStyleIdx="1" presStyleCnt="4"/>
      <dgm:spPr/>
    </dgm:pt>
    <dgm:pt modelId="{5579C397-0B14-4479-9342-F35DE23CF5C1}" type="pres">
      <dgm:prSet presAssocID="{89F2E07F-0980-48DD-8EE3-E55652FDB4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usic Notes"/>
        </a:ext>
      </dgm:extLst>
    </dgm:pt>
    <dgm:pt modelId="{9F4A756D-5F09-44FC-AB8C-D98C1674EB37}" type="pres">
      <dgm:prSet presAssocID="{89F2E07F-0980-48DD-8EE3-E55652FDB4E4}" presName="spaceRect" presStyleCnt="0"/>
      <dgm:spPr/>
    </dgm:pt>
    <dgm:pt modelId="{CD93EA73-899A-45C5-B4AB-164C73C58ED8}" type="pres">
      <dgm:prSet presAssocID="{89F2E07F-0980-48DD-8EE3-E55652FDB4E4}" presName="textRect" presStyleLbl="revTx" presStyleIdx="1" presStyleCnt="4" custLinFactNeighborY="-17944">
        <dgm:presLayoutVars>
          <dgm:chMax val="1"/>
          <dgm:chPref val="1"/>
        </dgm:presLayoutVars>
      </dgm:prSet>
      <dgm:spPr/>
    </dgm:pt>
    <dgm:pt modelId="{4727ABC1-D32B-45C4-94F5-A26F7699D123}" type="pres">
      <dgm:prSet presAssocID="{9C8C0CB8-30E1-4F52-8404-2AD0B7583A77}" presName="sibTrans" presStyleLbl="sibTrans2D1" presStyleIdx="0" presStyleCnt="0"/>
      <dgm:spPr/>
    </dgm:pt>
    <dgm:pt modelId="{3258EFFB-649C-4A9F-9904-713326548621}" type="pres">
      <dgm:prSet presAssocID="{DABE422B-9EA2-47F6-83D0-FDC1A2497181}" presName="compNode" presStyleCnt="0"/>
      <dgm:spPr/>
    </dgm:pt>
    <dgm:pt modelId="{3F6E3310-93E2-46F7-A176-DD38DA15A22B}" type="pres">
      <dgm:prSet presAssocID="{DABE422B-9EA2-47F6-83D0-FDC1A2497181}" presName="iconBgRect" presStyleLbl="bgShp" presStyleIdx="2" presStyleCnt="4"/>
      <dgm:spPr/>
    </dgm:pt>
    <dgm:pt modelId="{67E38828-D142-4A46-A57C-341C877D0E6A}" type="pres">
      <dgm:prSet presAssocID="{DABE422B-9EA2-47F6-83D0-FDC1A249718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usic Note"/>
        </a:ext>
      </dgm:extLst>
    </dgm:pt>
    <dgm:pt modelId="{E4A8B012-EE90-41EB-893E-0FD854900721}" type="pres">
      <dgm:prSet presAssocID="{DABE422B-9EA2-47F6-83D0-FDC1A2497181}" presName="spaceRect" presStyleCnt="0"/>
      <dgm:spPr/>
    </dgm:pt>
    <dgm:pt modelId="{A9F476AA-CD0C-48BE-94C6-7EAE8D02C763}" type="pres">
      <dgm:prSet presAssocID="{DABE422B-9EA2-47F6-83D0-FDC1A2497181}" presName="textRect" presStyleLbl="revTx" presStyleIdx="2" presStyleCnt="4" custLinFactNeighborY="20245">
        <dgm:presLayoutVars>
          <dgm:chMax val="1"/>
          <dgm:chPref val="1"/>
        </dgm:presLayoutVars>
      </dgm:prSet>
      <dgm:spPr/>
    </dgm:pt>
    <dgm:pt modelId="{C7E1CCAC-E739-4197-8BA8-5FC217ABF605}" type="pres">
      <dgm:prSet presAssocID="{316D87C8-4B3E-481A-A7EE-1FCB8AAD956D}" presName="sibTrans" presStyleLbl="sibTrans2D1" presStyleIdx="0" presStyleCnt="0"/>
      <dgm:spPr/>
    </dgm:pt>
    <dgm:pt modelId="{2C6361E4-12B8-446E-8762-A8AB7A27B8F4}" type="pres">
      <dgm:prSet presAssocID="{CA150200-2AE8-4C2E-9B7F-467F0B7A3521}" presName="compNode" presStyleCnt="0"/>
      <dgm:spPr/>
    </dgm:pt>
    <dgm:pt modelId="{FD477A5A-8DB5-4741-A93C-9BEB60ABA7AA}" type="pres">
      <dgm:prSet presAssocID="{CA150200-2AE8-4C2E-9B7F-467F0B7A3521}" presName="iconBgRect" presStyleLbl="bgShp" presStyleIdx="3" presStyleCnt="4"/>
      <dgm:spPr/>
    </dgm:pt>
    <dgm:pt modelId="{2015D8A2-5F46-4719-96B5-8B93F01E08B5}" type="pres">
      <dgm:prSet presAssocID="{CA150200-2AE8-4C2E-9B7F-467F0B7A352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usic"/>
        </a:ext>
      </dgm:extLst>
    </dgm:pt>
    <dgm:pt modelId="{705AA69F-E250-427B-8EF1-339E9863235F}" type="pres">
      <dgm:prSet presAssocID="{CA150200-2AE8-4C2E-9B7F-467F0B7A3521}" presName="spaceRect" presStyleCnt="0"/>
      <dgm:spPr/>
    </dgm:pt>
    <dgm:pt modelId="{CE848B39-C620-4B54-8720-01ABC8C22B3B}" type="pres">
      <dgm:prSet presAssocID="{CA150200-2AE8-4C2E-9B7F-467F0B7A3521}" presName="textRect" presStyleLbl="revTx" presStyleIdx="3" presStyleCnt="4" custLinFactNeighborX="-1556" custLinFactNeighborY="-11000">
        <dgm:presLayoutVars>
          <dgm:chMax val="1"/>
          <dgm:chPref val="1"/>
        </dgm:presLayoutVars>
      </dgm:prSet>
      <dgm:spPr/>
    </dgm:pt>
  </dgm:ptLst>
  <dgm:cxnLst>
    <dgm:cxn modelId="{43A8B90B-9A40-6749-829D-873D9EC9249C}" type="presOf" srcId="{6F1153BD-7E3E-4480-9008-7F2F2BA569D9}" destId="{480CABBA-BC70-4253-A2EE-82096152A4EC}" srcOrd="0" destOrd="0" presId="urn:microsoft.com/office/officeart/2018/2/layout/IconCircleList"/>
    <dgm:cxn modelId="{C8CD7B1B-C4A7-3142-A191-84A5F198A7E5}" type="presOf" srcId="{407EBEEE-BC03-4067-9C7B-E8AAE025F780}" destId="{CB9DB376-E18D-4015-A9EB-E266612E16D1}" srcOrd="0" destOrd="0" presId="urn:microsoft.com/office/officeart/2018/2/layout/IconCircleList"/>
    <dgm:cxn modelId="{5F0CD61B-9F6A-2149-8EF9-8C63BFCE5D5F}" type="presOf" srcId="{9C8C0CB8-30E1-4F52-8404-2AD0B7583A77}" destId="{4727ABC1-D32B-45C4-94F5-A26F7699D123}" srcOrd="0" destOrd="0" presId="urn:microsoft.com/office/officeart/2018/2/layout/IconCircleList"/>
    <dgm:cxn modelId="{276A3358-2FB8-4EB6-BF90-C3F621906F52}" srcId="{B45FF4B7-902C-45A6-9831-8A705848429B}" destId="{407EBEEE-BC03-4067-9C7B-E8AAE025F780}" srcOrd="0" destOrd="0" parTransId="{BB0FAF5F-5867-487A-AC12-8BE0919D15C2}" sibTransId="{6F1153BD-7E3E-4480-9008-7F2F2BA569D9}"/>
    <dgm:cxn modelId="{AC071D82-DE36-9A48-915B-54B276034D1B}" type="presOf" srcId="{B45FF4B7-902C-45A6-9831-8A705848429B}" destId="{B7297DF8-7FF6-432F-B021-423CD6B7834D}" srcOrd="0" destOrd="0" presId="urn:microsoft.com/office/officeart/2018/2/layout/IconCircleList"/>
    <dgm:cxn modelId="{5A97E5A5-AC2E-934A-A68E-027A4710FEBB}" type="presOf" srcId="{89F2E07F-0980-48DD-8EE3-E55652FDB4E4}" destId="{CD93EA73-899A-45C5-B4AB-164C73C58ED8}" srcOrd="0" destOrd="0" presId="urn:microsoft.com/office/officeart/2018/2/layout/IconCircleList"/>
    <dgm:cxn modelId="{37C48BAF-4AA5-4138-8F7A-372CD04D4B2C}" srcId="{B45FF4B7-902C-45A6-9831-8A705848429B}" destId="{CA150200-2AE8-4C2E-9B7F-467F0B7A3521}" srcOrd="3" destOrd="0" parTransId="{79A0F330-B238-4BDE-B196-538C79CCC978}" sibTransId="{6F0CF9FE-FC18-4D10-93BC-372F6439153F}"/>
    <dgm:cxn modelId="{BDE3B6C0-308F-364A-9EBE-5C2F78F940B1}" type="presOf" srcId="{316D87C8-4B3E-481A-A7EE-1FCB8AAD956D}" destId="{C7E1CCAC-E739-4197-8BA8-5FC217ABF605}" srcOrd="0" destOrd="0" presId="urn:microsoft.com/office/officeart/2018/2/layout/IconCircleList"/>
    <dgm:cxn modelId="{C7D692C5-73F1-4117-8D3D-118CB8F756AA}" srcId="{B45FF4B7-902C-45A6-9831-8A705848429B}" destId="{DABE422B-9EA2-47F6-83D0-FDC1A2497181}" srcOrd="2" destOrd="0" parTransId="{97DA1164-2C6E-4B04-A513-638A8789A52A}" sibTransId="{316D87C8-4B3E-481A-A7EE-1FCB8AAD956D}"/>
    <dgm:cxn modelId="{B41E97C6-0E06-49B6-8EE2-AF9EE0CBC886}" srcId="{B45FF4B7-902C-45A6-9831-8A705848429B}" destId="{89F2E07F-0980-48DD-8EE3-E55652FDB4E4}" srcOrd="1" destOrd="0" parTransId="{954FB1DE-45C1-47C0-8E95-358E5366F362}" sibTransId="{9C8C0CB8-30E1-4F52-8404-2AD0B7583A77}"/>
    <dgm:cxn modelId="{3AA7F4E2-0CCD-DA43-946C-3E2C6BB96511}" type="presOf" srcId="{DABE422B-9EA2-47F6-83D0-FDC1A2497181}" destId="{A9F476AA-CD0C-48BE-94C6-7EAE8D02C763}" srcOrd="0" destOrd="0" presId="urn:microsoft.com/office/officeart/2018/2/layout/IconCircleList"/>
    <dgm:cxn modelId="{8157C4FF-8E0A-4B4C-A78E-8BE30DF6280A}" type="presOf" srcId="{CA150200-2AE8-4C2E-9B7F-467F0B7A3521}" destId="{CE848B39-C620-4B54-8720-01ABC8C22B3B}" srcOrd="0" destOrd="0" presId="urn:microsoft.com/office/officeart/2018/2/layout/IconCircleList"/>
    <dgm:cxn modelId="{733B562E-818C-514B-8615-9CDA1D44FF26}" type="presParOf" srcId="{B7297DF8-7FF6-432F-B021-423CD6B7834D}" destId="{781A9539-7C9D-4F5B-B4E8-0E75E4FD6031}" srcOrd="0" destOrd="0" presId="urn:microsoft.com/office/officeart/2018/2/layout/IconCircleList"/>
    <dgm:cxn modelId="{7FB30EBA-6F43-B346-925C-FFE1792E99AD}" type="presParOf" srcId="{781A9539-7C9D-4F5B-B4E8-0E75E4FD6031}" destId="{E0021D5F-09CA-4AAD-AAC1-90AA54CB4BD4}" srcOrd="0" destOrd="0" presId="urn:microsoft.com/office/officeart/2018/2/layout/IconCircleList"/>
    <dgm:cxn modelId="{9CA5B74C-0E25-1F4B-B0E2-2B2A598518A6}" type="presParOf" srcId="{E0021D5F-09CA-4AAD-AAC1-90AA54CB4BD4}" destId="{7E905BB7-F411-4379-B4CA-433FB09C188D}" srcOrd="0" destOrd="0" presId="urn:microsoft.com/office/officeart/2018/2/layout/IconCircleList"/>
    <dgm:cxn modelId="{E0853C96-33E2-304A-94E8-C44858EF236B}" type="presParOf" srcId="{E0021D5F-09CA-4AAD-AAC1-90AA54CB4BD4}" destId="{B34952AB-86C9-4B03-8CD9-8EBC2E20FE2F}" srcOrd="1" destOrd="0" presId="urn:microsoft.com/office/officeart/2018/2/layout/IconCircleList"/>
    <dgm:cxn modelId="{12491B1E-AEAC-1342-9DF4-D6FA7D47E9BD}" type="presParOf" srcId="{E0021D5F-09CA-4AAD-AAC1-90AA54CB4BD4}" destId="{112A7724-3D4C-43EA-967A-64F560B75E1D}" srcOrd="2" destOrd="0" presId="urn:microsoft.com/office/officeart/2018/2/layout/IconCircleList"/>
    <dgm:cxn modelId="{0FAF0FF7-BA24-9447-925B-E260613A2B84}" type="presParOf" srcId="{E0021D5F-09CA-4AAD-AAC1-90AA54CB4BD4}" destId="{CB9DB376-E18D-4015-A9EB-E266612E16D1}" srcOrd="3" destOrd="0" presId="urn:microsoft.com/office/officeart/2018/2/layout/IconCircleList"/>
    <dgm:cxn modelId="{3CB8BBC4-2B9F-544A-AE97-440DD6424BEF}" type="presParOf" srcId="{781A9539-7C9D-4F5B-B4E8-0E75E4FD6031}" destId="{480CABBA-BC70-4253-A2EE-82096152A4EC}" srcOrd="1" destOrd="0" presId="urn:microsoft.com/office/officeart/2018/2/layout/IconCircleList"/>
    <dgm:cxn modelId="{57E3B988-731D-DF4D-B9A6-DB00A691B136}" type="presParOf" srcId="{781A9539-7C9D-4F5B-B4E8-0E75E4FD6031}" destId="{C8B5AD61-A573-4DB1-8F87-B04A64CBD66C}" srcOrd="2" destOrd="0" presId="urn:microsoft.com/office/officeart/2018/2/layout/IconCircleList"/>
    <dgm:cxn modelId="{3837792D-D64E-5041-A08B-845B507692F5}" type="presParOf" srcId="{C8B5AD61-A573-4DB1-8F87-B04A64CBD66C}" destId="{FAC9EC1E-B482-4D67-96BF-DE3E56E2724F}" srcOrd="0" destOrd="0" presId="urn:microsoft.com/office/officeart/2018/2/layout/IconCircleList"/>
    <dgm:cxn modelId="{B4E696FA-6346-A946-9F1E-4F487C86F314}" type="presParOf" srcId="{C8B5AD61-A573-4DB1-8F87-B04A64CBD66C}" destId="{5579C397-0B14-4479-9342-F35DE23CF5C1}" srcOrd="1" destOrd="0" presId="urn:microsoft.com/office/officeart/2018/2/layout/IconCircleList"/>
    <dgm:cxn modelId="{2E1751AF-9CA5-0A46-9F29-98A9BD700599}" type="presParOf" srcId="{C8B5AD61-A573-4DB1-8F87-B04A64CBD66C}" destId="{9F4A756D-5F09-44FC-AB8C-D98C1674EB37}" srcOrd="2" destOrd="0" presId="urn:microsoft.com/office/officeart/2018/2/layout/IconCircleList"/>
    <dgm:cxn modelId="{0676FEBE-B70D-7F4F-9972-CC058376D628}" type="presParOf" srcId="{C8B5AD61-A573-4DB1-8F87-B04A64CBD66C}" destId="{CD93EA73-899A-45C5-B4AB-164C73C58ED8}" srcOrd="3" destOrd="0" presId="urn:microsoft.com/office/officeart/2018/2/layout/IconCircleList"/>
    <dgm:cxn modelId="{99B398AD-ECB7-A84B-BCFE-5EE8E86390DF}" type="presParOf" srcId="{781A9539-7C9D-4F5B-B4E8-0E75E4FD6031}" destId="{4727ABC1-D32B-45C4-94F5-A26F7699D123}" srcOrd="3" destOrd="0" presId="urn:microsoft.com/office/officeart/2018/2/layout/IconCircleList"/>
    <dgm:cxn modelId="{7A707A42-4EDB-594A-BA2A-A10EF2E1C465}" type="presParOf" srcId="{781A9539-7C9D-4F5B-B4E8-0E75E4FD6031}" destId="{3258EFFB-649C-4A9F-9904-713326548621}" srcOrd="4" destOrd="0" presId="urn:microsoft.com/office/officeart/2018/2/layout/IconCircleList"/>
    <dgm:cxn modelId="{F7078EAB-FDD5-F642-B802-4E389128391E}" type="presParOf" srcId="{3258EFFB-649C-4A9F-9904-713326548621}" destId="{3F6E3310-93E2-46F7-A176-DD38DA15A22B}" srcOrd="0" destOrd="0" presId="urn:microsoft.com/office/officeart/2018/2/layout/IconCircleList"/>
    <dgm:cxn modelId="{71A78936-00E4-F04E-930C-0D49D35523CA}" type="presParOf" srcId="{3258EFFB-649C-4A9F-9904-713326548621}" destId="{67E38828-D142-4A46-A57C-341C877D0E6A}" srcOrd="1" destOrd="0" presId="urn:microsoft.com/office/officeart/2018/2/layout/IconCircleList"/>
    <dgm:cxn modelId="{E5B60C3F-1FA7-B44D-A62C-55CD6D44A9BE}" type="presParOf" srcId="{3258EFFB-649C-4A9F-9904-713326548621}" destId="{E4A8B012-EE90-41EB-893E-0FD854900721}" srcOrd="2" destOrd="0" presId="urn:microsoft.com/office/officeart/2018/2/layout/IconCircleList"/>
    <dgm:cxn modelId="{3A782FEA-0DDE-ED4F-863C-A1B2F393503E}" type="presParOf" srcId="{3258EFFB-649C-4A9F-9904-713326548621}" destId="{A9F476AA-CD0C-48BE-94C6-7EAE8D02C763}" srcOrd="3" destOrd="0" presId="urn:microsoft.com/office/officeart/2018/2/layout/IconCircleList"/>
    <dgm:cxn modelId="{E2154099-3BDF-1B4E-8037-B41D15013088}" type="presParOf" srcId="{781A9539-7C9D-4F5B-B4E8-0E75E4FD6031}" destId="{C7E1CCAC-E739-4197-8BA8-5FC217ABF605}" srcOrd="5" destOrd="0" presId="urn:microsoft.com/office/officeart/2018/2/layout/IconCircleList"/>
    <dgm:cxn modelId="{1EDCF447-1274-B945-9FED-730958F9041E}" type="presParOf" srcId="{781A9539-7C9D-4F5B-B4E8-0E75E4FD6031}" destId="{2C6361E4-12B8-446E-8762-A8AB7A27B8F4}" srcOrd="6" destOrd="0" presId="urn:microsoft.com/office/officeart/2018/2/layout/IconCircleList"/>
    <dgm:cxn modelId="{8F456D07-1D82-2F4B-BFC5-8B7B016FCF2B}" type="presParOf" srcId="{2C6361E4-12B8-446E-8762-A8AB7A27B8F4}" destId="{FD477A5A-8DB5-4741-A93C-9BEB60ABA7AA}" srcOrd="0" destOrd="0" presId="urn:microsoft.com/office/officeart/2018/2/layout/IconCircleList"/>
    <dgm:cxn modelId="{1D7F5338-9436-DC4B-BAA9-4F246A1BA882}" type="presParOf" srcId="{2C6361E4-12B8-446E-8762-A8AB7A27B8F4}" destId="{2015D8A2-5F46-4719-96B5-8B93F01E08B5}" srcOrd="1" destOrd="0" presId="urn:microsoft.com/office/officeart/2018/2/layout/IconCircleList"/>
    <dgm:cxn modelId="{FDA49014-8ADA-7E43-9781-74243B982E0D}" type="presParOf" srcId="{2C6361E4-12B8-446E-8762-A8AB7A27B8F4}" destId="{705AA69F-E250-427B-8EF1-339E9863235F}" srcOrd="2" destOrd="0" presId="urn:microsoft.com/office/officeart/2018/2/layout/IconCircleList"/>
    <dgm:cxn modelId="{F5B9639F-2C70-D447-9EBB-E868DF0FEFA5}" type="presParOf" srcId="{2C6361E4-12B8-446E-8762-A8AB7A27B8F4}" destId="{CE848B39-C620-4B54-8720-01ABC8C22B3B}"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FBCC4E-41EE-4F48-B8B8-1A6DA9E68DBE}" type="doc">
      <dgm:prSet loTypeId="urn:microsoft.com/office/officeart/2018/5/layout/CenteredIconLabelDescription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6C011F6-EFD6-44AA-8D4E-C333F05E1314}">
      <dgm:prSet custT="1"/>
      <dgm:spPr/>
      <dgm:t>
        <a:bodyPr/>
        <a:lstStyle/>
        <a:p>
          <a:pPr>
            <a:lnSpc>
              <a:spcPct val="100000"/>
            </a:lnSpc>
            <a:defRPr b="1"/>
          </a:pPr>
          <a:r>
            <a:rPr lang="en-GB" sz="1800" b="1" i="0"/>
            <a:t>Insider Researcher:</a:t>
          </a:r>
          <a:endParaRPr lang="en-US" sz="1800"/>
        </a:p>
      </dgm:t>
    </dgm:pt>
    <dgm:pt modelId="{819B1A1C-C791-4E6B-A614-11581E582519}" type="parTrans" cxnId="{DA451EB3-5680-4900-9131-3880ADD2EABE}">
      <dgm:prSet/>
      <dgm:spPr/>
      <dgm:t>
        <a:bodyPr/>
        <a:lstStyle/>
        <a:p>
          <a:endParaRPr lang="en-US" sz="1800"/>
        </a:p>
      </dgm:t>
    </dgm:pt>
    <dgm:pt modelId="{6495105B-6E2C-4F8B-9176-39AF4BFA9735}" type="sibTrans" cxnId="{DA451EB3-5680-4900-9131-3880ADD2EABE}">
      <dgm:prSet/>
      <dgm:spPr/>
      <dgm:t>
        <a:bodyPr/>
        <a:lstStyle/>
        <a:p>
          <a:endParaRPr lang="en-US" sz="1800"/>
        </a:p>
      </dgm:t>
    </dgm:pt>
    <dgm:pt modelId="{6377B8EC-CD84-4E90-9834-95EC256B30A6}">
      <dgm:prSet custT="1"/>
      <dgm:spPr/>
      <dgm:t>
        <a:bodyPr/>
        <a:lstStyle/>
        <a:p>
          <a:pPr>
            <a:lnSpc>
              <a:spcPct val="100000"/>
            </a:lnSpc>
          </a:pPr>
          <a:r>
            <a:rPr lang="en-GB" sz="1800" b="0" i="0" dirty="0"/>
            <a:t>Leverages understanding of choir dynamics.</a:t>
          </a:r>
          <a:endParaRPr lang="en-US" sz="1800" dirty="0"/>
        </a:p>
      </dgm:t>
    </dgm:pt>
    <dgm:pt modelId="{2522D172-00B6-4FEF-8938-FE1BAE59CE03}" type="parTrans" cxnId="{B99AF3CF-A3C8-4EA1-A09E-8D3881F70083}">
      <dgm:prSet/>
      <dgm:spPr/>
      <dgm:t>
        <a:bodyPr/>
        <a:lstStyle/>
        <a:p>
          <a:endParaRPr lang="en-US" sz="1800"/>
        </a:p>
      </dgm:t>
    </dgm:pt>
    <dgm:pt modelId="{F3AEE188-6699-4131-91E4-47FB46C71C7F}" type="sibTrans" cxnId="{B99AF3CF-A3C8-4EA1-A09E-8D3881F70083}">
      <dgm:prSet/>
      <dgm:spPr/>
      <dgm:t>
        <a:bodyPr/>
        <a:lstStyle/>
        <a:p>
          <a:endParaRPr lang="en-US" sz="1800"/>
        </a:p>
      </dgm:t>
    </dgm:pt>
    <dgm:pt modelId="{E5EB7B9B-6928-45D0-92C9-5AB9362D08C8}">
      <dgm:prSet custT="1"/>
      <dgm:spPr/>
      <dgm:t>
        <a:bodyPr/>
        <a:lstStyle/>
        <a:p>
          <a:pPr>
            <a:lnSpc>
              <a:spcPct val="100000"/>
            </a:lnSpc>
          </a:pPr>
          <a:r>
            <a:rPr lang="en-GB" sz="1800" b="0" i="0" dirty="0"/>
            <a:t>Mitigates bias through self-reflection and transparency</a:t>
          </a:r>
        </a:p>
        <a:p>
          <a:pPr>
            <a:lnSpc>
              <a:spcPct val="100000"/>
            </a:lnSpc>
          </a:pPr>
          <a:r>
            <a:rPr lang="en-GB" sz="1800" dirty="0"/>
            <a:t>(Fleming, 2018). </a:t>
          </a:r>
        </a:p>
        <a:p>
          <a:pPr>
            <a:lnSpc>
              <a:spcPct val="100000"/>
            </a:lnSpc>
          </a:pPr>
          <a:r>
            <a:rPr lang="en-US" sz="1800" dirty="0"/>
            <a:t>Careful consideration of student reaction bias  (pleasing me, pleasing their peers and in some cases also deliberately not enjoying the sessions).</a:t>
          </a:r>
        </a:p>
      </dgm:t>
    </dgm:pt>
    <dgm:pt modelId="{3219D52A-DCF9-43FF-82C3-90000E8EEEC1}" type="parTrans" cxnId="{D290FAFA-C942-468C-A007-14E98E62357A}">
      <dgm:prSet/>
      <dgm:spPr/>
      <dgm:t>
        <a:bodyPr/>
        <a:lstStyle/>
        <a:p>
          <a:endParaRPr lang="en-US" sz="1800"/>
        </a:p>
      </dgm:t>
    </dgm:pt>
    <dgm:pt modelId="{0F66381B-182A-4187-9A39-DFBEA4A37EE0}" type="sibTrans" cxnId="{D290FAFA-C942-468C-A007-14E98E62357A}">
      <dgm:prSet/>
      <dgm:spPr/>
      <dgm:t>
        <a:bodyPr/>
        <a:lstStyle/>
        <a:p>
          <a:endParaRPr lang="en-US" sz="1800"/>
        </a:p>
      </dgm:t>
    </dgm:pt>
    <dgm:pt modelId="{97504667-077D-4387-A2B5-B3850C641DED}">
      <dgm:prSet custT="1"/>
      <dgm:spPr/>
      <dgm:t>
        <a:bodyPr/>
        <a:lstStyle/>
        <a:p>
          <a:pPr>
            <a:lnSpc>
              <a:spcPct val="100000"/>
            </a:lnSpc>
            <a:defRPr b="1"/>
          </a:pPr>
          <a:r>
            <a:rPr lang="en-GB" sz="1800" b="1" i="0"/>
            <a:t>Data Analysis:</a:t>
          </a:r>
          <a:endParaRPr lang="en-US" sz="1800"/>
        </a:p>
      </dgm:t>
    </dgm:pt>
    <dgm:pt modelId="{5CDEA95A-9956-4B98-B462-6D15CBB8A84B}" type="parTrans" cxnId="{39A82976-23EF-4604-9958-14C1B2B3FCED}">
      <dgm:prSet/>
      <dgm:spPr/>
      <dgm:t>
        <a:bodyPr/>
        <a:lstStyle/>
        <a:p>
          <a:endParaRPr lang="en-US" sz="1800"/>
        </a:p>
      </dgm:t>
    </dgm:pt>
    <dgm:pt modelId="{E9AC4243-7475-4592-B293-D1A052110073}" type="sibTrans" cxnId="{39A82976-23EF-4604-9958-14C1B2B3FCED}">
      <dgm:prSet/>
      <dgm:spPr/>
      <dgm:t>
        <a:bodyPr/>
        <a:lstStyle/>
        <a:p>
          <a:endParaRPr lang="en-US" sz="1800"/>
        </a:p>
      </dgm:t>
    </dgm:pt>
    <dgm:pt modelId="{E8483B80-949A-42AA-9762-33CE89337F30}">
      <dgm:prSet custT="1"/>
      <dgm:spPr/>
      <dgm:t>
        <a:bodyPr/>
        <a:lstStyle/>
        <a:p>
          <a:pPr>
            <a:lnSpc>
              <a:spcPct val="100000"/>
            </a:lnSpc>
          </a:pPr>
          <a:r>
            <a:rPr lang="en-GB" sz="1800" dirty="0"/>
            <a:t>Graphs and charts using excel for statistical significance </a:t>
          </a:r>
          <a:endParaRPr lang="en-GB" sz="1800" b="0" i="0" dirty="0"/>
        </a:p>
        <a:p>
          <a:pPr>
            <a:lnSpc>
              <a:spcPct val="100000"/>
            </a:lnSpc>
          </a:pPr>
          <a:r>
            <a:rPr lang="en-GB" sz="1800" b="0" i="0" dirty="0"/>
            <a:t>Thematic analysis for qualitative insights (</a:t>
          </a:r>
          <a:r>
            <a:rPr lang="en-GB" sz="1800" dirty="0" err="1"/>
            <a:t>Walliman</a:t>
          </a:r>
          <a:r>
            <a:rPr lang="en-GB" sz="1800" dirty="0"/>
            <a:t> Nicholas, 2001)</a:t>
          </a:r>
          <a:r>
            <a:rPr lang="en-GB" sz="1800" b="0" i="0" dirty="0"/>
            <a:t>.</a:t>
          </a:r>
          <a:endParaRPr lang="en-US" sz="1800" dirty="0"/>
        </a:p>
      </dgm:t>
    </dgm:pt>
    <dgm:pt modelId="{DF4401E1-F374-40D2-B59D-017B98F1EF2A}" type="parTrans" cxnId="{2585217D-3523-44EA-A348-58644F0E1DF9}">
      <dgm:prSet/>
      <dgm:spPr/>
      <dgm:t>
        <a:bodyPr/>
        <a:lstStyle/>
        <a:p>
          <a:endParaRPr lang="en-US" sz="1800"/>
        </a:p>
      </dgm:t>
    </dgm:pt>
    <dgm:pt modelId="{045F6E3C-7CED-4140-8502-D3372D76AF2E}" type="sibTrans" cxnId="{2585217D-3523-44EA-A348-58644F0E1DF9}">
      <dgm:prSet/>
      <dgm:spPr/>
      <dgm:t>
        <a:bodyPr/>
        <a:lstStyle/>
        <a:p>
          <a:endParaRPr lang="en-US" sz="1800"/>
        </a:p>
      </dgm:t>
    </dgm:pt>
    <dgm:pt modelId="{249F6560-4FA3-440A-A7AA-CA4B03713F76}">
      <dgm:prSet custT="1"/>
      <dgm:spPr/>
      <dgm:t>
        <a:bodyPr/>
        <a:lstStyle/>
        <a:p>
          <a:pPr>
            <a:lnSpc>
              <a:spcPct val="100000"/>
            </a:lnSpc>
          </a:pPr>
          <a:r>
            <a:rPr lang="en-GB" sz="1800" b="0" i="0" dirty="0"/>
            <a:t>Triangulation of qualitative and quantitative data.</a:t>
          </a:r>
          <a:endParaRPr lang="en-US" sz="1800" dirty="0"/>
        </a:p>
      </dgm:t>
    </dgm:pt>
    <dgm:pt modelId="{2E59AE8E-7B3D-4FFF-80EB-98EAD2090A41}" type="parTrans" cxnId="{98AEC046-257D-48C1-8780-21D878A648D1}">
      <dgm:prSet/>
      <dgm:spPr/>
      <dgm:t>
        <a:bodyPr/>
        <a:lstStyle/>
        <a:p>
          <a:endParaRPr lang="en-US" sz="1800"/>
        </a:p>
      </dgm:t>
    </dgm:pt>
    <dgm:pt modelId="{986CAB49-4E79-4330-A154-53561B354B3B}" type="sibTrans" cxnId="{98AEC046-257D-48C1-8780-21D878A648D1}">
      <dgm:prSet/>
      <dgm:spPr/>
      <dgm:t>
        <a:bodyPr/>
        <a:lstStyle/>
        <a:p>
          <a:endParaRPr lang="en-US" sz="1800"/>
        </a:p>
      </dgm:t>
    </dgm:pt>
    <dgm:pt modelId="{F1CF2B17-84FC-4EDB-8D2E-7970F2AECA47}">
      <dgm:prSet custT="1"/>
      <dgm:spPr/>
      <dgm:t>
        <a:bodyPr/>
        <a:lstStyle/>
        <a:p>
          <a:pPr>
            <a:lnSpc>
              <a:spcPct val="100000"/>
            </a:lnSpc>
            <a:defRPr b="1"/>
          </a:pPr>
          <a:r>
            <a:rPr lang="en-GB" sz="1800" b="1" i="0"/>
            <a:t>Ethics:</a:t>
          </a:r>
          <a:endParaRPr lang="en-US" sz="1800"/>
        </a:p>
      </dgm:t>
    </dgm:pt>
    <dgm:pt modelId="{64801D1F-7CBE-4E64-B9C3-666A9B0A4565}" type="parTrans" cxnId="{559FBB42-7E2A-4675-B68F-D9A3D07B7031}">
      <dgm:prSet/>
      <dgm:spPr/>
      <dgm:t>
        <a:bodyPr/>
        <a:lstStyle/>
        <a:p>
          <a:endParaRPr lang="en-US" sz="1800"/>
        </a:p>
      </dgm:t>
    </dgm:pt>
    <dgm:pt modelId="{3BB0BED3-7ECD-4561-83CD-59BD00BF0DC1}" type="sibTrans" cxnId="{559FBB42-7E2A-4675-B68F-D9A3D07B7031}">
      <dgm:prSet/>
      <dgm:spPr/>
      <dgm:t>
        <a:bodyPr/>
        <a:lstStyle/>
        <a:p>
          <a:endParaRPr lang="en-US" sz="1800"/>
        </a:p>
      </dgm:t>
    </dgm:pt>
    <dgm:pt modelId="{3EA64FAA-92AC-42EC-BB4E-813936AFB759}">
      <dgm:prSet custT="1"/>
      <dgm:spPr/>
      <dgm:t>
        <a:bodyPr/>
        <a:lstStyle/>
        <a:p>
          <a:pPr>
            <a:lnSpc>
              <a:spcPct val="100000"/>
            </a:lnSpc>
          </a:pPr>
          <a:r>
            <a:rPr lang="en-GB" sz="1800" b="0" i="0" dirty="0"/>
            <a:t>Informed consent, anonymisation, and risk assessment.</a:t>
          </a:r>
          <a:endParaRPr lang="en-US" sz="1800" dirty="0"/>
        </a:p>
      </dgm:t>
    </dgm:pt>
    <dgm:pt modelId="{FD530EE2-AA43-4F85-895E-6075C2E37EE1}" type="parTrans" cxnId="{C5A0E4F6-DF3D-4E56-A4AF-8575507F2076}">
      <dgm:prSet/>
      <dgm:spPr/>
      <dgm:t>
        <a:bodyPr/>
        <a:lstStyle/>
        <a:p>
          <a:endParaRPr lang="en-US" sz="1800"/>
        </a:p>
      </dgm:t>
    </dgm:pt>
    <dgm:pt modelId="{AFD5A349-22EF-490F-8EA6-E56FCA77D331}" type="sibTrans" cxnId="{C5A0E4F6-DF3D-4E56-A4AF-8575507F2076}">
      <dgm:prSet/>
      <dgm:spPr/>
      <dgm:t>
        <a:bodyPr/>
        <a:lstStyle/>
        <a:p>
          <a:endParaRPr lang="en-US" sz="1800"/>
        </a:p>
      </dgm:t>
    </dgm:pt>
    <dgm:pt modelId="{9226A21D-429E-4DCC-A450-3E871F38381A}">
      <dgm:prSet custT="1"/>
      <dgm:spPr/>
      <dgm:t>
        <a:bodyPr/>
        <a:lstStyle/>
        <a:p>
          <a:pPr>
            <a:lnSpc>
              <a:spcPct val="100000"/>
            </a:lnSpc>
          </a:pPr>
          <a:r>
            <a:rPr lang="en-GB" sz="1800" b="0" i="0" dirty="0"/>
            <a:t>Flexibility in scheduling interviews.</a:t>
          </a:r>
        </a:p>
        <a:p>
          <a:pPr>
            <a:lnSpc>
              <a:spcPct val="100000"/>
            </a:lnSpc>
          </a:pPr>
          <a:r>
            <a:rPr lang="en-GB" sz="1800" b="0" i="0" dirty="0"/>
            <a:t>UWTSD Sign off</a:t>
          </a:r>
          <a:endParaRPr lang="en-US" sz="1800" dirty="0"/>
        </a:p>
      </dgm:t>
    </dgm:pt>
    <dgm:pt modelId="{9313DC2E-14E0-4F6C-8ECD-CCFFEC5081A7}" type="parTrans" cxnId="{22797016-DC6E-4E5F-8AAC-690231E7BA85}">
      <dgm:prSet/>
      <dgm:spPr/>
      <dgm:t>
        <a:bodyPr/>
        <a:lstStyle/>
        <a:p>
          <a:endParaRPr lang="en-US" sz="1800"/>
        </a:p>
      </dgm:t>
    </dgm:pt>
    <dgm:pt modelId="{286B16BE-19C6-4387-BB71-83F24856432F}" type="sibTrans" cxnId="{22797016-DC6E-4E5F-8AAC-690231E7BA85}">
      <dgm:prSet/>
      <dgm:spPr/>
      <dgm:t>
        <a:bodyPr/>
        <a:lstStyle/>
        <a:p>
          <a:endParaRPr lang="en-US" sz="1800"/>
        </a:p>
      </dgm:t>
    </dgm:pt>
    <dgm:pt modelId="{5CEF1AE5-188C-44E1-8CAD-A21D82B19380}" type="pres">
      <dgm:prSet presAssocID="{3BFBCC4E-41EE-4F48-B8B8-1A6DA9E68DBE}" presName="root" presStyleCnt="0">
        <dgm:presLayoutVars>
          <dgm:dir/>
          <dgm:resizeHandles val="exact"/>
        </dgm:presLayoutVars>
      </dgm:prSet>
      <dgm:spPr/>
    </dgm:pt>
    <dgm:pt modelId="{FA2A04DE-2224-447F-A5A8-95FD65923C33}" type="pres">
      <dgm:prSet presAssocID="{F6C011F6-EFD6-44AA-8D4E-C333F05E1314}" presName="compNode" presStyleCnt="0"/>
      <dgm:spPr/>
    </dgm:pt>
    <dgm:pt modelId="{16CAD142-4863-486C-BD8F-88D665BF16CB}" type="pres">
      <dgm:prSet presAssocID="{F6C011F6-EFD6-44AA-8D4E-C333F05E1314}"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onductor female outline"/>
        </a:ext>
      </dgm:extLst>
    </dgm:pt>
    <dgm:pt modelId="{79F42656-AB77-4127-BF9F-5A6D2BC7ACC5}" type="pres">
      <dgm:prSet presAssocID="{F6C011F6-EFD6-44AA-8D4E-C333F05E1314}" presName="iconSpace" presStyleCnt="0"/>
      <dgm:spPr/>
    </dgm:pt>
    <dgm:pt modelId="{E19A923C-3F3A-4BBF-8F5B-02CD112C1436}" type="pres">
      <dgm:prSet presAssocID="{F6C011F6-EFD6-44AA-8D4E-C333F05E1314}" presName="parTx" presStyleLbl="revTx" presStyleIdx="0" presStyleCnt="6">
        <dgm:presLayoutVars>
          <dgm:chMax val="0"/>
          <dgm:chPref val="0"/>
        </dgm:presLayoutVars>
      </dgm:prSet>
      <dgm:spPr/>
    </dgm:pt>
    <dgm:pt modelId="{B0BFAB5B-EAC1-425B-BF0A-B723473BC82A}" type="pres">
      <dgm:prSet presAssocID="{F6C011F6-EFD6-44AA-8D4E-C333F05E1314}" presName="txSpace" presStyleCnt="0"/>
      <dgm:spPr/>
    </dgm:pt>
    <dgm:pt modelId="{52A6B597-BC4B-45E9-9F89-1403F1F59A38}" type="pres">
      <dgm:prSet presAssocID="{F6C011F6-EFD6-44AA-8D4E-C333F05E1314}" presName="desTx" presStyleLbl="revTx" presStyleIdx="1" presStyleCnt="6">
        <dgm:presLayoutVars/>
      </dgm:prSet>
      <dgm:spPr/>
    </dgm:pt>
    <dgm:pt modelId="{90BE195D-7364-4A35-9491-37D68271A231}" type="pres">
      <dgm:prSet presAssocID="{6495105B-6E2C-4F8B-9176-39AF4BFA9735}" presName="sibTrans" presStyleCnt="0"/>
      <dgm:spPr/>
    </dgm:pt>
    <dgm:pt modelId="{ACDEF2E0-AA56-44F2-B02D-37A330DE708A}" type="pres">
      <dgm:prSet presAssocID="{97504667-077D-4387-A2B5-B3850C641DED}" presName="compNode" presStyleCnt="0"/>
      <dgm:spPr/>
    </dgm:pt>
    <dgm:pt modelId="{CB632CAB-5BE7-4A77-9F71-5509C6A84C8E}" type="pres">
      <dgm:prSet presAssocID="{97504667-077D-4387-A2B5-B3850C641D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3B6156C5-CDE0-42F6-A4F0-965E0883A8C1}" type="pres">
      <dgm:prSet presAssocID="{97504667-077D-4387-A2B5-B3850C641DED}" presName="iconSpace" presStyleCnt="0"/>
      <dgm:spPr/>
    </dgm:pt>
    <dgm:pt modelId="{A28F6763-18C4-47E7-8BA0-EB99A04A973D}" type="pres">
      <dgm:prSet presAssocID="{97504667-077D-4387-A2B5-B3850C641DED}" presName="parTx" presStyleLbl="revTx" presStyleIdx="2" presStyleCnt="6">
        <dgm:presLayoutVars>
          <dgm:chMax val="0"/>
          <dgm:chPref val="0"/>
        </dgm:presLayoutVars>
      </dgm:prSet>
      <dgm:spPr/>
    </dgm:pt>
    <dgm:pt modelId="{693658DC-761E-466F-91BB-2AD6DB3160E1}" type="pres">
      <dgm:prSet presAssocID="{97504667-077D-4387-A2B5-B3850C641DED}" presName="txSpace" presStyleCnt="0"/>
      <dgm:spPr/>
    </dgm:pt>
    <dgm:pt modelId="{7CC66D5B-507C-4155-8352-79F6A0BE09DA}" type="pres">
      <dgm:prSet presAssocID="{97504667-077D-4387-A2B5-B3850C641DED}" presName="desTx" presStyleLbl="revTx" presStyleIdx="3" presStyleCnt="6">
        <dgm:presLayoutVars/>
      </dgm:prSet>
      <dgm:spPr/>
    </dgm:pt>
    <dgm:pt modelId="{D016C0D2-6CC5-4BF1-8D8D-4EB4728D9AE8}" type="pres">
      <dgm:prSet presAssocID="{E9AC4243-7475-4592-B293-D1A052110073}" presName="sibTrans" presStyleCnt="0"/>
      <dgm:spPr/>
    </dgm:pt>
    <dgm:pt modelId="{D4336D10-0E0E-4B4D-81AD-EECAF07254C2}" type="pres">
      <dgm:prSet presAssocID="{F1CF2B17-84FC-4EDB-8D2E-7970F2AECA47}" presName="compNode" presStyleCnt="0"/>
      <dgm:spPr/>
    </dgm:pt>
    <dgm:pt modelId="{B8BE6F43-A02A-46EE-ABE4-3F8DD3B6C8B0}" type="pres">
      <dgm:prSet presAssocID="{F1CF2B17-84FC-4EDB-8D2E-7970F2AECA4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3C250907-2168-4F07-9CBF-767095B63BE6}" type="pres">
      <dgm:prSet presAssocID="{F1CF2B17-84FC-4EDB-8D2E-7970F2AECA47}" presName="iconSpace" presStyleCnt="0"/>
      <dgm:spPr/>
    </dgm:pt>
    <dgm:pt modelId="{27D7FED5-EDBD-4813-A4D4-9AE231C9F49D}" type="pres">
      <dgm:prSet presAssocID="{F1CF2B17-84FC-4EDB-8D2E-7970F2AECA47}" presName="parTx" presStyleLbl="revTx" presStyleIdx="4" presStyleCnt="6">
        <dgm:presLayoutVars>
          <dgm:chMax val="0"/>
          <dgm:chPref val="0"/>
        </dgm:presLayoutVars>
      </dgm:prSet>
      <dgm:spPr/>
    </dgm:pt>
    <dgm:pt modelId="{33469A56-8EC0-4F68-8FA7-ABC6C04F7101}" type="pres">
      <dgm:prSet presAssocID="{F1CF2B17-84FC-4EDB-8D2E-7970F2AECA47}" presName="txSpace" presStyleCnt="0"/>
      <dgm:spPr/>
    </dgm:pt>
    <dgm:pt modelId="{E04F43C9-9698-4C2F-9ED3-AC03DA2BC6A5}" type="pres">
      <dgm:prSet presAssocID="{F1CF2B17-84FC-4EDB-8D2E-7970F2AECA47}" presName="desTx" presStyleLbl="revTx" presStyleIdx="5" presStyleCnt="6">
        <dgm:presLayoutVars/>
      </dgm:prSet>
      <dgm:spPr/>
    </dgm:pt>
  </dgm:ptLst>
  <dgm:cxnLst>
    <dgm:cxn modelId="{74063509-7315-834D-BA54-C8A772E89AF1}" type="presOf" srcId="{F6C011F6-EFD6-44AA-8D4E-C333F05E1314}" destId="{E19A923C-3F3A-4BBF-8F5B-02CD112C1436}" srcOrd="0" destOrd="0" presId="urn:microsoft.com/office/officeart/2018/5/layout/CenteredIconLabelDescriptionList"/>
    <dgm:cxn modelId="{3B23110A-DABE-754B-8982-A69B9D9F1B3B}" type="presOf" srcId="{F1CF2B17-84FC-4EDB-8D2E-7970F2AECA47}" destId="{27D7FED5-EDBD-4813-A4D4-9AE231C9F49D}" srcOrd="0" destOrd="0" presId="urn:microsoft.com/office/officeart/2018/5/layout/CenteredIconLabelDescriptionList"/>
    <dgm:cxn modelId="{22797016-DC6E-4E5F-8AAC-690231E7BA85}" srcId="{F1CF2B17-84FC-4EDB-8D2E-7970F2AECA47}" destId="{9226A21D-429E-4DCC-A450-3E871F38381A}" srcOrd="1" destOrd="0" parTransId="{9313DC2E-14E0-4F6C-8ECD-CCFFEC5081A7}" sibTransId="{286B16BE-19C6-4387-BB71-83F24856432F}"/>
    <dgm:cxn modelId="{94944833-BDFA-C746-9080-9EFEE11875ED}" type="presOf" srcId="{97504667-077D-4387-A2B5-B3850C641DED}" destId="{A28F6763-18C4-47E7-8BA0-EB99A04A973D}" srcOrd="0" destOrd="0" presId="urn:microsoft.com/office/officeart/2018/5/layout/CenteredIconLabelDescriptionList"/>
    <dgm:cxn modelId="{FDB6E733-2E08-A14F-AF9D-F593BC9FBAA4}" type="presOf" srcId="{E8483B80-949A-42AA-9762-33CE89337F30}" destId="{7CC66D5B-507C-4155-8352-79F6A0BE09DA}" srcOrd="0" destOrd="0" presId="urn:microsoft.com/office/officeart/2018/5/layout/CenteredIconLabelDescriptionList"/>
    <dgm:cxn modelId="{559FBB42-7E2A-4675-B68F-D9A3D07B7031}" srcId="{3BFBCC4E-41EE-4F48-B8B8-1A6DA9E68DBE}" destId="{F1CF2B17-84FC-4EDB-8D2E-7970F2AECA47}" srcOrd="2" destOrd="0" parTransId="{64801D1F-7CBE-4E64-B9C3-666A9B0A4565}" sibTransId="{3BB0BED3-7ECD-4561-83CD-59BD00BF0DC1}"/>
    <dgm:cxn modelId="{98AEC046-257D-48C1-8780-21D878A648D1}" srcId="{97504667-077D-4387-A2B5-B3850C641DED}" destId="{249F6560-4FA3-440A-A7AA-CA4B03713F76}" srcOrd="1" destOrd="0" parTransId="{2E59AE8E-7B3D-4FFF-80EB-98EAD2090A41}" sibTransId="{986CAB49-4E79-4330-A154-53561B354B3B}"/>
    <dgm:cxn modelId="{5598CF6F-A73E-4B48-AC0A-29D7ED30F051}" type="presOf" srcId="{9226A21D-429E-4DCC-A450-3E871F38381A}" destId="{E04F43C9-9698-4C2F-9ED3-AC03DA2BC6A5}" srcOrd="0" destOrd="1" presId="urn:microsoft.com/office/officeart/2018/5/layout/CenteredIconLabelDescriptionList"/>
    <dgm:cxn modelId="{D5407F70-1A58-7646-9417-3C3014DBBAD4}" type="presOf" srcId="{E5EB7B9B-6928-45D0-92C9-5AB9362D08C8}" destId="{52A6B597-BC4B-45E9-9F89-1403F1F59A38}" srcOrd="0" destOrd="1" presId="urn:microsoft.com/office/officeart/2018/5/layout/CenteredIconLabelDescriptionList"/>
    <dgm:cxn modelId="{39A82976-23EF-4604-9958-14C1B2B3FCED}" srcId="{3BFBCC4E-41EE-4F48-B8B8-1A6DA9E68DBE}" destId="{97504667-077D-4387-A2B5-B3850C641DED}" srcOrd="1" destOrd="0" parTransId="{5CDEA95A-9956-4B98-B462-6D15CBB8A84B}" sibTransId="{E9AC4243-7475-4592-B293-D1A052110073}"/>
    <dgm:cxn modelId="{2585217D-3523-44EA-A348-58644F0E1DF9}" srcId="{97504667-077D-4387-A2B5-B3850C641DED}" destId="{E8483B80-949A-42AA-9762-33CE89337F30}" srcOrd="0" destOrd="0" parTransId="{DF4401E1-F374-40D2-B59D-017B98F1EF2A}" sibTransId="{045F6E3C-7CED-4140-8502-D3372D76AF2E}"/>
    <dgm:cxn modelId="{D7AB1581-7CB5-6642-8EC6-F34FF77B6F2E}" type="presOf" srcId="{3BFBCC4E-41EE-4F48-B8B8-1A6DA9E68DBE}" destId="{5CEF1AE5-188C-44E1-8CAD-A21D82B19380}" srcOrd="0" destOrd="0" presId="urn:microsoft.com/office/officeart/2018/5/layout/CenteredIconLabelDescriptionList"/>
    <dgm:cxn modelId="{3C1AA794-4556-4049-92A7-F879EC637F2A}" type="presOf" srcId="{249F6560-4FA3-440A-A7AA-CA4B03713F76}" destId="{7CC66D5B-507C-4155-8352-79F6A0BE09DA}" srcOrd="0" destOrd="1" presId="urn:microsoft.com/office/officeart/2018/5/layout/CenteredIconLabelDescriptionList"/>
    <dgm:cxn modelId="{DA451EB3-5680-4900-9131-3880ADD2EABE}" srcId="{3BFBCC4E-41EE-4F48-B8B8-1A6DA9E68DBE}" destId="{F6C011F6-EFD6-44AA-8D4E-C333F05E1314}" srcOrd="0" destOrd="0" parTransId="{819B1A1C-C791-4E6B-A614-11581E582519}" sibTransId="{6495105B-6E2C-4F8B-9176-39AF4BFA9735}"/>
    <dgm:cxn modelId="{2D2495CF-C967-EA49-B837-6174119ACF98}" type="presOf" srcId="{3EA64FAA-92AC-42EC-BB4E-813936AFB759}" destId="{E04F43C9-9698-4C2F-9ED3-AC03DA2BC6A5}" srcOrd="0" destOrd="0" presId="urn:microsoft.com/office/officeart/2018/5/layout/CenteredIconLabelDescriptionList"/>
    <dgm:cxn modelId="{B99AF3CF-A3C8-4EA1-A09E-8D3881F70083}" srcId="{F6C011F6-EFD6-44AA-8D4E-C333F05E1314}" destId="{6377B8EC-CD84-4E90-9834-95EC256B30A6}" srcOrd="0" destOrd="0" parTransId="{2522D172-00B6-4FEF-8938-FE1BAE59CE03}" sibTransId="{F3AEE188-6699-4131-91E4-47FB46C71C7F}"/>
    <dgm:cxn modelId="{D321D1F6-7F71-8A45-8070-9B73018FD8C0}" type="presOf" srcId="{6377B8EC-CD84-4E90-9834-95EC256B30A6}" destId="{52A6B597-BC4B-45E9-9F89-1403F1F59A38}" srcOrd="0" destOrd="0" presId="urn:microsoft.com/office/officeart/2018/5/layout/CenteredIconLabelDescriptionList"/>
    <dgm:cxn modelId="{C5A0E4F6-DF3D-4E56-A4AF-8575507F2076}" srcId="{F1CF2B17-84FC-4EDB-8D2E-7970F2AECA47}" destId="{3EA64FAA-92AC-42EC-BB4E-813936AFB759}" srcOrd="0" destOrd="0" parTransId="{FD530EE2-AA43-4F85-895E-6075C2E37EE1}" sibTransId="{AFD5A349-22EF-490F-8EA6-E56FCA77D331}"/>
    <dgm:cxn modelId="{D290FAFA-C942-468C-A007-14E98E62357A}" srcId="{F6C011F6-EFD6-44AA-8D4E-C333F05E1314}" destId="{E5EB7B9B-6928-45D0-92C9-5AB9362D08C8}" srcOrd="1" destOrd="0" parTransId="{3219D52A-DCF9-43FF-82C3-90000E8EEEC1}" sibTransId="{0F66381B-182A-4187-9A39-DFBEA4A37EE0}"/>
    <dgm:cxn modelId="{73A990CC-353F-0C40-AF5F-863AF8CF4142}" type="presParOf" srcId="{5CEF1AE5-188C-44E1-8CAD-A21D82B19380}" destId="{FA2A04DE-2224-447F-A5A8-95FD65923C33}" srcOrd="0" destOrd="0" presId="urn:microsoft.com/office/officeart/2018/5/layout/CenteredIconLabelDescriptionList"/>
    <dgm:cxn modelId="{D9CF935A-506C-BC41-850F-6CA3092D80DB}" type="presParOf" srcId="{FA2A04DE-2224-447F-A5A8-95FD65923C33}" destId="{16CAD142-4863-486C-BD8F-88D665BF16CB}" srcOrd="0" destOrd="0" presId="urn:microsoft.com/office/officeart/2018/5/layout/CenteredIconLabelDescriptionList"/>
    <dgm:cxn modelId="{A694FD00-4C93-AB46-BDEE-5ACA7B5B898A}" type="presParOf" srcId="{FA2A04DE-2224-447F-A5A8-95FD65923C33}" destId="{79F42656-AB77-4127-BF9F-5A6D2BC7ACC5}" srcOrd="1" destOrd="0" presId="urn:microsoft.com/office/officeart/2018/5/layout/CenteredIconLabelDescriptionList"/>
    <dgm:cxn modelId="{0DE68FE4-C4FC-FC4E-B021-86496ECC82DE}" type="presParOf" srcId="{FA2A04DE-2224-447F-A5A8-95FD65923C33}" destId="{E19A923C-3F3A-4BBF-8F5B-02CD112C1436}" srcOrd="2" destOrd="0" presId="urn:microsoft.com/office/officeart/2018/5/layout/CenteredIconLabelDescriptionList"/>
    <dgm:cxn modelId="{AAED0092-9713-6244-999A-BE0CB3D5B530}" type="presParOf" srcId="{FA2A04DE-2224-447F-A5A8-95FD65923C33}" destId="{B0BFAB5B-EAC1-425B-BF0A-B723473BC82A}" srcOrd="3" destOrd="0" presId="urn:microsoft.com/office/officeart/2018/5/layout/CenteredIconLabelDescriptionList"/>
    <dgm:cxn modelId="{C8BE60AF-E34B-3247-91A3-03942170D8F7}" type="presParOf" srcId="{FA2A04DE-2224-447F-A5A8-95FD65923C33}" destId="{52A6B597-BC4B-45E9-9F89-1403F1F59A38}" srcOrd="4" destOrd="0" presId="urn:microsoft.com/office/officeart/2018/5/layout/CenteredIconLabelDescriptionList"/>
    <dgm:cxn modelId="{9FEEBD59-3149-FC4E-80E3-C555ED62E2EE}" type="presParOf" srcId="{5CEF1AE5-188C-44E1-8CAD-A21D82B19380}" destId="{90BE195D-7364-4A35-9491-37D68271A231}" srcOrd="1" destOrd="0" presId="urn:microsoft.com/office/officeart/2018/5/layout/CenteredIconLabelDescriptionList"/>
    <dgm:cxn modelId="{B74397EE-8E29-E848-8FB9-7DC395402820}" type="presParOf" srcId="{5CEF1AE5-188C-44E1-8CAD-A21D82B19380}" destId="{ACDEF2E0-AA56-44F2-B02D-37A330DE708A}" srcOrd="2" destOrd="0" presId="urn:microsoft.com/office/officeart/2018/5/layout/CenteredIconLabelDescriptionList"/>
    <dgm:cxn modelId="{F375BA55-9360-604A-AE8C-22F38A702C09}" type="presParOf" srcId="{ACDEF2E0-AA56-44F2-B02D-37A330DE708A}" destId="{CB632CAB-5BE7-4A77-9F71-5509C6A84C8E}" srcOrd="0" destOrd="0" presId="urn:microsoft.com/office/officeart/2018/5/layout/CenteredIconLabelDescriptionList"/>
    <dgm:cxn modelId="{B8312412-72D2-764E-A2BB-FB934ADE1FC9}" type="presParOf" srcId="{ACDEF2E0-AA56-44F2-B02D-37A330DE708A}" destId="{3B6156C5-CDE0-42F6-A4F0-965E0883A8C1}" srcOrd="1" destOrd="0" presId="urn:microsoft.com/office/officeart/2018/5/layout/CenteredIconLabelDescriptionList"/>
    <dgm:cxn modelId="{9BA3FA48-ABEA-2E4C-B5E5-1E1E8652920E}" type="presParOf" srcId="{ACDEF2E0-AA56-44F2-B02D-37A330DE708A}" destId="{A28F6763-18C4-47E7-8BA0-EB99A04A973D}" srcOrd="2" destOrd="0" presId="urn:microsoft.com/office/officeart/2018/5/layout/CenteredIconLabelDescriptionList"/>
    <dgm:cxn modelId="{79F6F2E5-B012-2047-8854-2915E7DE3E23}" type="presParOf" srcId="{ACDEF2E0-AA56-44F2-B02D-37A330DE708A}" destId="{693658DC-761E-466F-91BB-2AD6DB3160E1}" srcOrd="3" destOrd="0" presId="urn:microsoft.com/office/officeart/2018/5/layout/CenteredIconLabelDescriptionList"/>
    <dgm:cxn modelId="{68264EB6-4331-3E47-BF97-9DF33C5332B0}" type="presParOf" srcId="{ACDEF2E0-AA56-44F2-B02D-37A330DE708A}" destId="{7CC66D5B-507C-4155-8352-79F6A0BE09DA}" srcOrd="4" destOrd="0" presId="urn:microsoft.com/office/officeart/2018/5/layout/CenteredIconLabelDescriptionList"/>
    <dgm:cxn modelId="{3C0E7D7D-4A9B-2A4D-84D9-AA15A928A1FD}" type="presParOf" srcId="{5CEF1AE5-188C-44E1-8CAD-A21D82B19380}" destId="{D016C0D2-6CC5-4BF1-8D8D-4EB4728D9AE8}" srcOrd="3" destOrd="0" presId="urn:microsoft.com/office/officeart/2018/5/layout/CenteredIconLabelDescriptionList"/>
    <dgm:cxn modelId="{C2F75B6D-7A68-2B4A-980C-3287F150BC74}" type="presParOf" srcId="{5CEF1AE5-188C-44E1-8CAD-A21D82B19380}" destId="{D4336D10-0E0E-4B4D-81AD-EECAF07254C2}" srcOrd="4" destOrd="0" presId="urn:microsoft.com/office/officeart/2018/5/layout/CenteredIconLabelDescriptionList"/>
    <dgm:cxn modelId="{9A56C2A1-71C4-6547-8595-C2E83199D93A}" type="presParOf" srcId="{D4336D10-0E0E-4B4D-81AD-EECAF07254C2}" destId="{B8BE6F43-A02A-46EE-ABE4-3F8DD3B6C8B0}" srcOrd="0" destOrd="0" presId="urn:microsoft.com/office/officeart/2018/5/layout/CenteredIconLabelDescriptionList"/>
    <dgm:cxn modelId="{AFA006B6-CD5D-534B-AA28-DC55013A6456}" type="presParOf" srcId="{D4336D10-0E0E-4B4D-81AD-EECAF07254C2}" destId="{3C250907-2168-4F07-9CBF-767095B63BE6}" srcOrd="1" destOrd="0" presId="urn:microsoft.com/office/officeart/2018/5/layout/CenteredIconLabelDescriptionList"/>
    <dgm:cxn modelId="{284CDB9D-D95C-0A42-8242-CC6074DC44E9}" type="presParOf" srcId="{D4336D10-0E0E-4B4D-81AD-EECAF07254C2}" destId="{27D7FED5-EDBD-4813-A4D4-9AE231C9F49D}" srcOrd="2" destOrd="0" presId="urn:microsoft.com/office/officeart/2018/5/layout/CenteredIconLabelDescriptionList"/>
    <dgm:cxn modelId="{690E8CCD-AB4D-DB46-A914-99AE0B8793F7}" type="presParOf" srcId="{D4336D10-0E0E-4B4D-81AD-EECAF07254C2}" destId="{33469A56-8EC0-4F68-8FA7-ABC6C04F7101}" srcOrd="3" destOrd="0" presId="urn:microsoft.com/office/officeart/2018/5/layout/CenteredIconLabelDescriptionList"/>
    <dgm:cxn modelId="{153133D4-C837-4A48-B9FB-FBF46D720A80}" type="presParOf" srcId="{D4336D10-0E0E-4B4D-81AD-EECAF07254C2}" destId="{E04F43C9-9698-4C2F-9ED3-AC03DA2BC6A5}"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EDF58C-D90B-4FBA-A49B-D8329386DA2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5AD76896-C375-479A-A619-9D8485B2C883}">
      <dgm:prSet/>
      <dgm:spPr/>
      <dgm:t>
        <a:bodyPr/>
        <a:lstStyle/>
        <a:p>
          <a:pPr>
            <a:lnSpc>
              <a:spcPct val="90000"/>
            </a:lnSpc>
          </a:pPr>
          <a:r>
            <a:rPr lang="en-US" sz="1600" dirty="0"/>
            <a:t>Unexpected themes…….</a:t>
          </a:r>
        </a:p>
      </dgm:t>
    </dgm:pt>
    <dgm:pt modelId="{4931DF3B-5E25-4637-8A29-54138B318EAB}" type="parTrans" cxnId="{AE287293-A41C-4F42-9C52-498CF4ACDE26}">
      <dgm:prSet/>
      <dgm:spPr/>
      <dgm:t>
        <a:bodyPr/>
        <a:lstStyle/>
        <a:p>
          <a:endParaRPr lang="en-US"/>
        </a:p>
      </dgm:t>
    </dgm:pt>
    <dgm:pt modelId="{4D83AAAE-88B4-448B-AA2A-0060F4512ED0}" type="sibTrans" cxnId="{AE287293-A41C-4F42-9C52-498CF4ACDE26}">
      <dgm:prSet/>
      <dgm:spPr/>
      <dgm:t>
        <a:bodyPr/>
        <a:lstStyle/>
        <a:p>
          <a:endParaRPr lang="en-US"/>
        </a:p>
      </dgm:t>
    </dgm:pt>
    <dgm:pt modelId="{59FA0C36-47CC-4C22-B0A0-5DBC00AA9B88}">
      <dgm:prSet custT="1"/>
      <dgm:spPr/>
      <dgm:t>
        <a:bodyPr/>
        <a:lstStyle/>
        <a:p>
          <a:pPr>
            <a:lnSpc>
              <a:spcPct val="150000"/>
            </a:lnSpc>
          </a:pPr>
          <a:r>
            <a:rPr lang="en-US" sz="1600" dirty="0"/>
            <a:t>Joy in Singing – Rediscovering or discovering a love of music</a:t>
          </a:r>
        </a:p>
      </dgm:t>
    </dgm:pt>
    <dgm:pt modelId="{CA3E6985-0A77-4559-8038-8D1510C91779}" type="parTrans" cxnId="{C269EBFC-8A8A-40D7-BDA0-1307E2A894CF}">
      <dgm:prSet/>
      <dgm:spPr/>
      <dgm:t>
        <a:bodyPr/>
        <a:lstStyle/>
        <a:p>
          <a:endParaRPr lang="en-US"/>
        </a:p>
      </dgm:t>
    </dgm:pt>
    <dgm:pt modelId="{887C915E-B33F-4F66-998B-1DF51AF1356F}" type="sibTrans" cxnId="{C269EBFC-8A8A-40D7-BDA0-1307E2A894CF}">
      <dgm:prSet/>
      <dgm:spPr/>
      <dgm:t>
        <a:bodyPr/>
        <a:lstStyle/>
        <a:p>
          <a:endParaRPr lang="en-US"/>
        </a:p>
      </dgm:t>
    </dgm:pt>
    <dgm:pt modelId="{096D40DC-600C-4653-BF40-ACEF5761AC89}">
      <dgm:prSet custT="1"/>
      <dgm:spPr/>
      <dgm:t>
        <a:bodyPr/>
        <a:lstStyle/>
        <a:p>
          <a:pPr>
            <a:lnSpc>
              <a:spcPct val="150000"/>
            </a:lnSpc>
          </a:pPr>
          <a:r>
            <a:rPr lang="en-US" sz="1600" dirty="0"/>
            <a:t>Physical release – Multiple mentions of movement, dancing and physical benefits. </a:t>
          </a:r>
        </a:p>
      </dgm:t>
    </dgm:pt>
    <dgm:pt modelId="{D0D68467-A003-4A59-865A-6F954E11F504}" type="parTrans" cxnId="{ADCABAE3-AC38-428D-AED9-929276743E52}">
      <dgm:prSet/>
      <dgm:spPr/>
      <dgm:t>
        <a:bodyPr/>
        <a:lstStyle/>
        <a:p>
          <a:endParaRPr lang="en-US"/>
        </a:p>
      </dgm:t>
    </dgm:pt>
    <dgm:pt modelId="{FD57E020-19FA-48F3-9398-1F913BCC0F2E}" type="sibTrans" cxnId="{ADCABAE3-AC38-428D-AED9-929276743E52}">
      <dgm:prSet/>
      <dgm:spPr/>
      <dgm:t>
        <a:bodyPr/>
        <a:lstStyle/>
        <a:p>
          <a:endParaRPr lang="en-US"/>
        </a:p>
      </dgm:t>
    </dgm:pt>
    <dgm:pt modelId="{BBC2A393-8131-4A76-A834-6A4F7E911962}">
      <dgm:prSet custT="1"/>
      <dgm:spPr/>
      <dgm:t>
        <a:bodyPr/>
        <a:lstStyle/>
        <a:p>
          <a:pPr>
            <a:lnSpc>
              <a:spcPct val="150000"/>
            </a:lnSpc>
          </a:pPr>
          <a:r>
            <a:rPr lang="en-US" sz="1600" dirty="0"/>
            <a:t>Mindfulness and Escape – There were mentions of using singing as a stress release and positive distraction from the daily pressures of academic studies. (Feliciano </a:t>
          </a:r>
          <a:r>
            <a:rPr lang="en-US" sz="1600" i="1" dirty="0"/>
            <a:t>et al.</a:t>
          </a:r>
          <a:r>
            <a:rPr lang="en-US" sz="1600" dirty="0"/>
            <a:t>, 2022).</a:t>
          </a:r>
        </a:p>
      </dgm:t>
    </dgm:pt>
    <dgm:pt modelId="{20AB2DB8-5766-4D60-8BCA-68DFFA19A76E}" type="parTrans" cxnId="{2086864B-57FE-433C-9B52-43409AC2BCC5}">
      <dgm:prSet/>
      <dgm:spPr/>
      <dgm:t>
        <a:bodyPr/>
        <a:lstStyle/>
        <a:p>
          <a:endParaRPr lang="en-US"/>
        </a:p>
      </dgm:t>
    </dgm:pt>
    <dgm:pt modelId="{4467A56F-6FD0-4290-8E78-7FAEC37175A0}" type="sibTrans" cxnId="{2086864B-57FE-433C-9B52-43409AC2BCC5}">
      <dgm:prSet/>
      <dgm:spPr/>
      <dgm:t>
        <a:bodyPr/>
        <a:lstStyle/>
        <a:p>
          <a:endParaRPr lang="en-US"/>
        </a:p>
      </dgm:t>
    </dgm:pt>
    <dgm:pt modelId="{04E975BD-1EA8-4014-9628-377424868297}">
      <dgm:prSet custT="1"/>
      <dgm:spPr/>
      <dgm:t>
        <a:bodyPr/>
        <a:lstStyle/>
        <a:p>
          <a:pPr>
            <a:lnSpc>
              <a:spcPct val="150000"/>
            </a:lnSpc>
          </a:pPr>
          <a:r>
            <a:rPr lang="en-US" sz="1600" dirty="0"/>
            <a:t>Creative Identity – There were comments from the nurses and staff who had </a:t>
          </a:r>
          <a:r>
            <a:rPr lang="en-US" sz="1600" dirty="0" err="1"/>
            <a:t>recognised</a:t>
          </a:r>
          <a:r>
            <a:rPr lang="en-US" sz="1600" dirty="0"/>
            <a:t> themselves as creative beyond their clinical identity</a:t>
          </a:r>
        </a:p>
      </dgm:t>
    </dgm:pt>
    <dgm:pt modelId="{BB31B9C6-F6E3-41D3-ABB4-157D1D6C396C}" type="parTrans" cxnId="{E9629A8F-B107-49DD-9713-FE0182A7B86B}">
      <dgm:prSet/>
      <dgm:spPr/>
      <dgm:t>
        <a:bodyPr/>
        <a:lstStyle/>
        <a:p>
          <a:endParaRPr lang="en-US"/>
        </a:p>
      </dgm:t>
    </dgm:pt>
    <dgm:pt modelId="{5EEFB014-EB11-496D-BC63-81320B1C241B}" type="sibTrans" cxnId="{E9629A8F-B107-49DD-9713-FE0182A7B86B}">
      <dgm:prSet/>
      <dgm:spPr/>
      <dgm:t>
        <a:bodyPr/>
        <a:lstStyle/>
        <a:p>
          <a:endParaRPr lang="en-US"/>
        </a:p>
      </dgm:t>
    </dgm:pt>
    <dgm:pt modelId="{5A0C1A53-48A1-674C-9C82-02628FCB780B}" type="pres">
      <dgm:prSet presAssocID="{2AEDF58C-D90B-4FBA-A49B-D8329386DA28}" presName="diagram" presStyleCnt="0">
        <dgm:presLayoutVars>
          <dgm:dir/>
          <dgm:resizeHandles val="exact"/>
        </dgm:presLayoutVars>
      </dgm:prSet>
      <dgm:spPr/>
    </dgm:pt>
    <dgm:pt modelId="{C97FD005-54AC-AD4E-9306-F583A85DEE3F}" type="pres">
      <dgm:prSet presAssocID="{5AD76896-C375-479A-A619-9D8485B2C883}" presName="node" presStyleLbl="node1" presStyleIdx="0" presStyleCnt="1" custScaleX="100098" custScaleY="164851" custLinFactNeighborX="3308" custLinFactNeighborY="-5991">
        <dgm:presLayoutVars>
          <dgm:bulletEnabled val="1"/>
        </dgm:presLayoutVars>
      </dgm:prSet>
      <dgm:spPr/>
    </dgm:pt>
  </dgm:ptLst>
  <dgm:cxnLst>
    <dgm:cxn modelId="{C36A7B1C-2A74-BF4E-9CB3-340B413CA281}" type="presOf" srcId="{BBC2A393-8131-4A76-A834-6A4F7E911962}" destId="{C97FD005-54AC-AD4E-9306-F583A85DEE3F}" srcOrd="0" destOrd="3" presId="urn:microsoft.com/office/officeart/2005/8/layout/process5"/>
    <dgm:cxn modelId="{7B290F26-0A4C-4D4A-8C54-7E9DFB805028}" type="presOf" srcId="{59FA0C36-47CC-4C22-B0A0-5DBC00AA9B88}" destId="{C97FD005-54AC-AD4E-9306-F583A85DEE3F}" srcOrd="0" destOrd="1" presId="urn:microsoft.com/office/officeart/2005/8/layout/process5"/>
    <dgm:cxn modelId="{198FE54A-A0FC-DC4F-B59C-EA1E6DE6A368}" type="presOf" srcId="{2AEDF58C-D90B-4FBA-A49B-D8329386DA28}" destId="{5A0C1A53-48A1-674C-9C82-02628FCB780B}" srcOrd="0" destOrd="0" presId="urn:microsoft.com/office/officeart/2005/8/layout/process5"/>
    <dgm:cxn modelId="{2086864B-57FE-433C-9B52-43409AC2BCC5}" srcId="{5AD76896-C375-479A-A619-9D8485B2C883}" destId="{BBC2A393-8131-4A76-A834-6A4F7E911962}" srcOrd="2" destOrd="0" parTransId="{20AB2DB8-5766-4D60-8BCA-68DFFA19A76E}" sibTransId="{4467A56F-6FD0-4290-8E78-7FAEC37175A0}"/>
    <dgm:cxn modelId="{1C44E978-E777-7447-8E91-2C4EDE3C28E0}" type="presOf" srcId="{5AD76896-C375-479A-A619-9D8485B2C883}" destId="{C97FD005-54AC-AD4E-9306-F583A85DEE3F}" srcOrd="0" destOrd="0" presId="urn:microsoft.com/office/officeart/2005/8/layout/process5"/>
    <dgm:cxn modelId="{F05FF38D-61AE-DC4C-B6AA-8B52F79B6CE6}" type="presOf" srcId="{04E975BD-1EA8-4014-9628-377424868297}" destId="{C97FD005-54AC-AD4E-9306-F583A85DEE3F}" srcOrd="0" destOrd="4" presId="urn:microsoft.com/office/officeart/2005/8/layout/process5"/>
    <dgm:cxn modelId="{E9629A8F-B107-49DD-9713-FE0182A7B86B}" srcId="{5AD76896-C375-479A-A619-9D8485B2C883}" destId="{04E975BD-1EA8-4014-9628-377424868297}" srcOrd="3" destOrd="0" parTransId="{BB31B9C6-F6E3-41D3-ABB4-157D1D6C396C}" sibTransId="{5EEFB014-EB11-496D-BC63-81320B1C241B}"/>
    <dgm:cxn modelId="{AE287293-A41C-4F42-9C52-498CF4ACDE26}" srcId="{2AEDF58C-D90B-4FBA-A49B-D8329386DA28}" destId="{5AD76896-C375-479A-A619-9D8485B2C883}" srcOrd="0" destOrd="0" parTransId="{4931DF3B-5E25-4637-8A29-54138B318EAB}" sibTransId="{4D83AAAE-88B4-448B-AA2A-0060F4512ED0}"/>
    <dgm:cxn modelId="{FD2880D3-92DE-7841-B108-82389DF2A27F}" type="presOf" srcId="{096D40DC-600C-4653-BF40-ACEF5761AC89}" destId="{C97FD005-54AC-AD4E-9306-F583A85DEE3F}" srcOrd="0" destOrd="2" presId="urn:microsoft.com/office/officeart/2005/8/layout/process5"/>
    <dgm:cxn modelId="{ADCABAE3-AC38-428D-AED9-929276743E52}" srcId="{5AD76896-C375-479A-A619-9D8485B2C883}" destId="{096D40DC-600C-4653-BF40-ACEF5761AC89}" srcOrd="1" destOrd="0" parTransId="{D0D68467-A003-4A59-865A-6F954E11F504}" sibTransId="{FD57E020-19FA-48F3-9398-1F913BCC0F2E}"/>
    <dgm:cxn modelId="{C269EBFC-8A8A-40D7-BDA0-1307E2A894CF}" srcId="{5AD76896-C375-479A-A619-9D8485B2C883}" destId="{59FA0C36-47CC-4C22-B0A0-5DBC00AA9B88}" srcOrd="0" destOrd="0" parTransId="{CA3E6985-0A77-4559-8038-8D1510C91779}" sibTransId="{887C915E-B33F-4F66-998B-1DF51AF1356F}"/>
    <dgm:cxn modelId="{3DB1A31E-7D8A-4B48-B2D7-E2863AFE475E}" type="presParOf" srcId="{5A0C1A53-48A1-674C-9C82-02628FCB780B}" destId="{C97FD005-54AC-AD4E-9306-F583A85DEE3F}"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EF246A8-E0D5-48E2-B3EA-A8F863C89F4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1C862D8-E5E3-4112-A880-70D850C5688C}">
      <dgm:prSet custT="1"/>
      <dgm:spPr/>
      <dgm:t>
        <a:bodyPr/>
        <a:lstStyle/>
        <a:p>
          <a:pPr>
            <a:lnSpc>
              <a:spcPct val="100000"/>
            </a:lnSpc>
          </a:pPr>
          <a:r>
            <a:rPr lang="en-US" sz="1300" dirty="0"/>
            <a:t>Proud of the study, findings and Nurses. The project was deeply emotional. </a:t>
          </a:r>
        </a:p>
      </dgm:t>
    </dgm:pt>
    <dgm:pt modelId="{5460737A-BFEA-4CAC-A8E2-D4962E455FF9}" type="parTrans" cxnId="{2B18824B-2C23-4801-BBDA-588B0DB09144}">
      <dgm:prSet/>
      <dgm:spPr/>
      <dgm:t>
        <a:bodyPr/>
        <a:lstStyle/>
        <a:p>
          <a:endParaRPr lang="en-US"/>
        </a:p>
      </dgm:t>
    </dgm:pt>
    <dgm:pt modelId="{16FB7CFA-ADFF-4D99-AC0F-EDD0DB038181}" type="sibTrans" cxnId="{2B18824B-2C23-4801-BBDA-588B0DB09144}">
      <dgm:prSet/>
      <dgm:spPr/>
      <dgm:t>
        <a:bodyPr/>
        <a:lstStyle/>
        <a:p>
          <a:pPr>
            <a:lnSpc>
              <a:spcPct val="100000"/>
            </a:lnSpc>
          </a:pPr>
          <a:endParaRPr lang="en-US"/>
        </a:p>
      </dgm:t>
    </dgm:pt>
    <dgm:pt modelId="{94CFF4A8-BBFD-4334-9646-E0910945602F}">
      <dgm:prSet custT="1"/>
      <dgm:spPr/>
      <dgm:t>
        <a:bodyPr/>
        <a:lstStyle/>
        <a:p>
          <a:pPr>
            <a:lnSpc>
              <a:spcPct val="100000"/>
            </a:lnSpc>
          </a:pPr>
          <a:r>
            <a:rPr lang="en-GB" sz="1300" dirty="0"/>
            <a:t>While it was at times mentally and physically tiring, seeing the students’ growth and knowing how much they appreciated the process in the end made it all worthwhile. </a:t>
          </a:r>
          <a:endParaRPr lang="en-US" sz="1300" dirty="0"/>
        </a:p>
      </dgm:t>
    </dgm:pt>
    <dgm:pt modelId="{FE3F4426-12F9-4A13-BAAB-E47950517F56}" type="parTrans" cxnId="{B5F742A0-7BD0-431E-A46F-2BF129C15333}">
      <dgm:prSet/>
      <dgm:spPr/>
      <dgm:t>
        <a:bodyPr/>
        <a:lstStyle/>
        <a:p>
          <a:endParaRPr lang="en-US"/>
        </a:p>
      </dgm:t>
    </dgm:pt>
    <dgm:pt modelId="{098DF7C5-D3B4-43C4-804B-904FD31F7BAC}" type="sibTrans" cxnId="{B5F742A0-7BD0-431E-A46F-2BF129C15333}">
      <dgm:prSet/>
      <dgm:spPr/>
      <dgm:t>
        <a:bodyPr/>
        <a:lstStyle/>
        <a:p>
          <a:pPr>
            <a:lnSpc>
              <a:spcPct val="100000"/>
            </a:lnSpc>
          </a:pPr>
          <a:endParaRPr lang="en-US"/>
        </a:p>
      </dgm:t>
    </dgm:pt>
    <dgm:pt modelId="{23E81A09-FD22-4B46-A109-CCA1729B7EA2}">
      <dgm:prSet custT="1"/>
      <dgm:spPr/>
      <dgm:t>
        <a:bodyPr/>
        <a:lstStyle/>
        <a:p>
          <a:pPr>
            <a:lnSpc>
              <a:spcPct val="100000"/>
            </a:lnSpc>
          </a:pPr>
          <a:r>
            <a:rPr lang="en-GB" sz="1300" dirty="0"/>
            <a:t>My own experiences of loss and finding meaning through creative expression have shaped my professional identity and have allowed me to use personal understanding to support participants from the heart. </a:t>
          </a:r>
          <a:endParaRPr lang="en-US" sz="1300" dirty="0"/>
        </a:p>
      </dgm:t>
    </dgm:pt>
    <dgm:pt modelId="{FDAA833A-7521-4AC9-A04A-5999F6726540}" type="parTrans" cxnId="{1AD9A2B0-0284-480E-AC4C-450698B6240B}">
      <dgm:prSet/>
      <dgm:spPr/>
      <dgm:t>
        <a:bodyPr/>
        <a:lstStyle/>
        <a:p>
          <a:endParaRPr lang="en-US"/>
        </a:p>
      </dgm:t>
    </dgm:pt>
    <dgm:pt modelId="{59631A68-0A5D-4EDA-9F42-2614E6468164}" type="sibTrans" cxnId="{1AD9A2B0-0284-480E-AC4C-450698B6240B}">
      <dgm:prSet/>
      <dgm:spPr/>
      <dgm:t>
        <a:bodyPr/>
        <a:lstStyle/>
        <a:p>
          <a:endParaRPr lang="en-US"/>
        </a:p>
      </dgm:t>
    </dgm:pt>
    <dgm:pt modelId="{F357124C-CF3D-42E2-BCFE-415F8F93E355}" type="pres">
      <dgm:prSet presAssocID="{2EF246A8-E0D5-48E2-B3EA-A8F863C89F48}" presName="root" presStyleCnt="0">
        <dgm:presLayoutVars>
          <dgm:dir/>
          <dgm:resizeHandles val="exact"/>
        </dgm:presLayoutVars>
      </dgm:prSet>
      <dgm:spPr/>
    </dgm:pt>
    <dgm:pt modelId="{B448BFDD-1870-4AA9-BE35-586E74F60763}" type="pres">
      <dgm:prSet presAssocID="{2EF246A8-E0D5-48E2-B3EA-A8F863C89F48}" presName="container" presStyleCnt="0">
        <dgm:presLayoutVars>
          <dgm:dir/>
          <dgm:resizeHandles val="exact"/>
        </dgm:presLayoutVars>
      </dgm:prSet>
      <dgm:spPr/>
    </dgm:pt>
    <dgm:pt modelId="{D92443B9-7D51-4FE8-A64E-24A84312BC2F}" type="pres">
      <dgm:prSet presAssocID="{B1C862D8-E5E3-4112-A880-70D850C5688C}" presName="compNode" presStyleCnt="0"/>
      <dgm:spPr/>
    </dgm:pt>
    <dgm:pt modelId="{F81F2508-B396-45D4-A0CB-5D9230672AC4}" type="pres">
      <dgm:prSet presAssocID="{B1C862D8-E5E3-4112-A880-70D850C5688C}" presName="iconBgRect" presStyleLbl="bgShp" presStyleIdx="0" presStyleCnt="3"/>
      <dgm:spPr/>
    </dgm:pt>
    <dgm:pt modelId="{40ED1C3B-69C4-42BF-85B9-946F3625284D}" type="pres">
      <dgm:prSet presAssocID="{B1C862D8-E5E3-4112-A880-70D850C568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ve Letter"/>
        </a:ext>
      </dgm:extLst>
    </dgm:pt>
    <dgm:pt modelId="{E97D2453-5330-4B39-BABB-FC4AA8292B3D}" type="pres">
      <dgm:prSet presAssocID="{B1C862D8-E5E3-4112-A880-70D850C5688C}" presName="spaceRect" presStyleCnt="0"/>
      <dgm:spPr/>
    </dgm:pt>
    <dgm:pt modelId="{3C95C5EB-B714-4340-9A6B-092427AAE167}" type="pres">
      <dgm:prSet presAssocID="{B1C862D8-E5E3-4112-A880-70D850C5688C}" presName="textRect" presStyleLbl="revTx" presStyleIdx="0" presStyleCnt="3">
        <dgm:presLayoutVars>
          <dgm:chMax val="1"/>
          <dgm:chPref val="1"/>
        </dgm:presLayoutVars>
      </dgm:prSet>
      <dgm:spPr/>
    </dgm:pt>
    <dgm:pt modelId="{9D738CD3-F6C0-41C2-8E2F-D8F0E926AF4F}" type="pres">
      <dgm:prSet presAssocID="{16FB7CFA-ADFF-4D99-AC0F-EDD0DB038181}" presName="sibTrans" presStyleLbl="sibTrans2D1" presStyleIdx="0" presStyleCnt="0"/>
      <dgm:spPr/>
    </dgm:pt>
    <dgm:pt modelId="{842FFCF2-E401-44EC-99E7-367AC04F301D}" type="pres">
      <dgm:prSet presAssocID="{94CFF4A8-BBFD-4334-9646-E0910945602F}" presName="compNode" presStyleCnt="0"/>
      <dgm:spPr/>
    </dgm:pt>
    <dgm:pt modelId="{DB0A0466-2E71-4963-A5FA-D8A6E0C61070}" type="pres">
      <dgm:prSet presAssocID="{94CFF4A8-BBFD-4334-9646-E0910945602F}" presName="iconBgRect" presStyleLbl="bgShp" presStyleIdx="1" presStyleCnt="3"/>
      <dgm:spPr/>
    </dgm:pt>
    <dgm:pt modelId="{6065A0C2-4091-443B-9982-93D8A1CF641F}" type="pres">
      <dgm:prSet presAssocID="{94CFF4A8-BBFD-4334-9646-E0910945602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ED27036D-5858-4FD8-AAC0-D37DAE922326}" type="pres">
      <dgm:prSet presAssocID="{94CFF4A8-BBFD-4334-9646-E0910945602F}" presName="spaceRect" presStyleCnt="0"/>
      <dgm:spPr/>
    </dgm:pt>
    <dgm:pt modelId="{1FCF7209-43C9-4447-849A-84FF5120EE97}" type="pres">
      <dgm:prSet presAssocID="{94CFF4A8-BBFD-4334-9646-E0910945602F}" presName="textRect" presStyleLbl="revTx" presStyleIdx="1" presStyleCnt="3">
        <dgm:presLayoutVars>
          <dgm:chMax val="1"/>
          <dgm:chPref val="1"/>
        </dgm:presLayoutVars>
      </dgm:prSet>
      <dgm:spPr/>
    </dgm:pt>
    <dgm:pt modelId="{597E1767-1744-4CAE-9975-7211AB88D656}" type="pres">
      <dgm:prSet presAssocID="{098DF7C5-D3B4-43C4-804B-904FD31F7BAC}" presName="sibTrans" presStyleLbl="sibTrans2D1" presStyleIdx="0" presStyleCnt="0"/>
      <dgm:spPr/>
    </dgm:pt>
    <dgm:pt modelId="{9BA4A081-D8BB-4481-8CB6-EAAA14E0B775}" type="pres">
      <dgm:prSet presAssocID="{23E81A09-FD22-4B46-A109-CCA1729B7EA2}" presName="compNode" presStyleCnt="0"/>
      <dgm:spPr/>
    </dgm:pt>
    <dgm:pt modelId="{073AA21E-38D3-4F71-BBE9-905711FE5EE7}" type="pres">
      <dgm:prSet presAssocID="{23E81A09-FD22-4B46-A109-CCA1729B7EA2}" presName="iconBgRect" presStyleLbl="bgShp" presStyleIdx="2" presStyleCnt="3"/>
      <dgm:spPr/>
    </dgm:pt>
    <dgm:pt modelId="{DCFE2CA6-8FAD-4445-8D50-725D6426F33E}" type="pres">
      <dgm:prSet presAssocID="{23E81A09-FD22-4B46-A109-CCA1729B7E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rt Lock"/>
        </a:ext>
      </dgm:extLst>
    </dgm:pt>
    <dgm:pt modelId="{E69F368C-D03E-48B4-90C6-02F3CC5069F2}" type="pres">
      <dgm:prSet presAssocID="{23E81A09-FD22-4B46-A109-CCA1729B7EA2}" presName="spaceRect" presStyleCnt="0"/>
      <dgm:spPr/>
    </dgm:pt>
    <dgm:pt modelId="{9331322F-8215-4398-AD23-66F8A49F1DFB}" type="pres">
      <dgm:prSet presAssocID="{23E81A09-FD22-4B46-A109-CCA1729B7EA2}" presName="textRect" presStyleLbl="revTx" presStyleIdx="2" presStyleCnt="3">
        <dgm:presLayoutVars>
          <dgm:chMax val="1"/>
          <dgm:chPref val="1"/>
        </dgm:presLayoutVars>
      </dgm:prSet>
      <dgm:spPr/>
    </dgm:pt>
  </dgm:ptLst>
  <dgm:cxnLst>
    <dgm:cxn modelId="{3F862928-3C2D-41EE-B504-CE2A442D75BC}" type="presOf" srcId="{94CFF4A8-BBFD-4334-9646-E0910945602F}" destId="{1FCF7209-43C9-4447-849A-84FF5120EE97}" srcOrd="0" destOrd="0" presId="urn:microsoft.com/office/officeart/2018/2/layout/IconCircleList"/>
    <dgm:cxn modelId="{3966C833-D37D-4FE0-83AC-31E650EAEE9A}" type="presOf" srcId="{23E81A09-FD22-4B46-A109-CCA1729B7EA2}" destId="{9331322F-8215-4398-AD23-66F8A49F1DFB}" srcOrd="0" destOrd="0" presId="urn:microsoft.com/office/officeart/2018/2/layout/IconCircleList"/>
    <dgm:cxn modelId="{2B18824B-2C23-4801-BBDA-588B0DB09144}" srcId="{2EF246A8-E0D5-48E2-B3EA-A8F863C89F48}" destId="{B1C862D8-E5E3-4112-A880-70D850C5688C}" srcOrd="0" destOrd="0" parTransId="{5460737A-BFEA-4CAC-A8E2-D4962E455FF9}" sibTransId="{16FB7CFA-ADFF-4D99-AC0F-EDD0DB038181}"/>
    <dgm:cxn modelId="{309F816B-A429-4F54-B70D-00A87611668B}" type="presOf" srcId="{16FB7CFA-ADFF-4D99-AC0F-EDD0DB038181}" destId="{9D738CD3-F6C0-41C2-8E2F-D8F0E926AF4F}" srcOrd="0" destOrd="0" presId="urn:microsoft.com/office/officeart/2018/2/layout/IconCircleList"/>
    <dgm:cxn modelId="{65613E98-EDD1-4620-8DC5-29EC884A5C75}" type="presOf" srcId="{098DF7C5-D3B4-43C4-804B-904FD31F7BAC}" destId="{597E1767-1744-4CAE-9975-7211AB88D656}" srcOrd="0" destOrd="0" presId="urn:microsoft.com/office/officeart/2018/2/layout/IconCircleList"/>
    <dgm:cxn modelId="{B5F742A0-7BD0-431E-A46F-2BF129C15333}" srcId="{2EF246A8-E0D5-48E2-B3EA-A8F863C89F48}" destId="{94CFF4A8-BBFD-4334-9646-E0910945602F}" srcOrd="1" destOrd="0" parTransId="{FE3F4426-12F9-4A13-BAAB-E47950517F56}" sibTransId="{098DF7C5-D3B4-43C4-804B-904FD31F7BAC}"/>
    <dgm:cxn modelId="{1AD9A2B0-0284-480E-AC4C-450698B6240B}" srcId="{2EF246A8-E0D5-48E2-B3EA-A8F863C89F48}" destId="{23E81A09-FD22-4B46-A109-CCA1729B7EA2}" srcOrd="2" destOrd="0" parTransId="{FDAA833A-7521-4AC9-A04A-5999F6726540}" sibTransId="{59631A68-0A5D-4EDA-9F42-2614E6468164}"/>
    <dgm:cxn modelId="{23C265B7-A9DC-4B57-B40E-4DC6D0F59BEB}" type="presOf" srcId="{2EF246A8-E0D5-48E2-B3EA-A8F863C89F48}" destId="{F357124C-CF3D-42E2-BCFE-415F8F93E355}" srcOrd="0" destOrd="0" presId="urn:microsoft.com/office/officeart/2018/2/layout/IconCircleList"/>
    <dgm:cxn modelId="{C08606FD-FEAD-487E-A8EE-95B7B2315D32}" type="presOf" srcId="{B1C862D8-E5E3-4112-A880-70D850C5688C}" destId="{3C95C5EB-B714-4340-9A6B-092427AAE167}" srcOrd="0" destOrd="0" presId="urn:microsoft.com/office/officeart/2018/2/layout/IconCircleList"/>
    <dgm:cxn modelId="{E5EABF8E-C6FE-4F53-ACFE-34F7B40A2DED}" type="presParOf" srcId="{F357124C-CF3D-42E2-BCFE-415F8F93E355}" destId="{B448BFDD-1870-4AA9-BE35-586E74F60763}" srcOrd="0" destOrd="0" presId="urn:microsoft.com/office/officeart/2018/2/layout/IconCircleList"/>
    <dgm:cxn modelId="{EB3811CD-308C-429F-9E44-9C5D4A8CEC0F}" type="presParOf" srcId="{B448BFDD-1870-4AA9-BE35-586E74F60763}" destId="{D92443B9-7D51-4FE8-A64E-24A84312BC2F}" srcOrd="0" destOrd="0" presId="urn:microsoft.com/office/officeart/2018/2/layout/IconCircleList"/>
    <dgm:cxn modelId="{7CA43495-DF44-437A-A4AB-7686B154E181}" type="presParOf" srcId="{D92443B9-7D51-4FE8-A64E-24A84312BC2F}" destId="{F81F2508-B396-45D4-A0CB-5D9230672AC4}" srcOrd="0" destOrd="0" presId="urn:microsoft.com/office/officeart/2018/2/layout/IconCircleList"/>
    <dgm:cxn modelId="{1259E498-F237-4E1C-97AB-32DFED607664}" type="presParOf" srcId="{D92443B9-7D51-4FE8-A64E-24A84312BC2F}" destId="{40ED1C3B-69C4-42BF-85B9-946F3625284D}" srcOrd="1" destOrd="0" presId="urn:microsoft.com/office/officeart/2018/2/layout/IconCircleList"/>
    <dgm:cxn modelId="{ED759CFD-399D-4C36-9319-218585C0F2E5}" type="presParOf" srcId="{D92443B9-7D51-4FE8-A64E-24A84312BC2F}" destId="{E97D2453-5330-4B39-BABB-FC4AA8292B3D}" srcOrd="2" destOrd="0" presId="urn:microsoft.com/office/officeart/2018/2/layout/IconCircleList"/>
    <dgm:cxn modelId="{548728B5-63EE-4F3C-A9EF-86239F18BDFC}" type="presParOf" srcId="{D92443B9-7D51-4FE8-A64E-24A84312BC2F}" destId="{3C95C5EB-B714-4340-9A6B-092427AAE167}" srcOrd="3" destOrd="0" presId="urn:microsoft.com/office/officeart/2018/2/layout/IconCircleList"/>
    <dgm:cxn modelId="{8064D0F3-5240-484E-A98D-9CC61F93A0FF}" type="presParOf" srcId="{B448BFDD-1870-4AA9-BE35-586E74F60763}" destId="{9D738CD3-F6C0-41C2-8E2F-D8F0E926AF4F}" srcOrd="1" destOrd="0" presId="urn:microsoft.com/office/officeart/2018/2/layout/IconCircleList"/>
    <dgm:cxn modelId="{D6A0A2FC-52E6-4678-8B3A-B824E142C21F}" type="presParOf" srcId="{B448BFDD-1870-4AA9-BE35-586E74F60763}" destId="{842FFCF2-E401-44EC-99E7-367AC04F301D}" srcOrd="2" destOrd="0" presId="urn:microsoft.com/office/officeart/2018/2/layout/IconCircleList"/>
    <dgm:cxn modelId="{6371A5B4-8B3B-421C-80EB-5AAA3A8D404D}" type="presParOf" srcId="{842FFCF2-E401-44EC-99E7-367AC04F301D}" destId="{DB0A0466-2E71-4963-A5FA-D8A6E0C61070}" srcOrd="0" destOrd="0" presId="urn:microsoft.com/office/officeart/2018/2/layout/IconCircleList"/>
    <dgm:cxn modelId="{DBA82AEC-10A5-4CA6-93B0-4F16EF2CB292}" type="presParOf" srcId="{842FFCF2-E401-44EC-99E7-367AC04F301D}" destId="{6065A0C2-4091-443B-9982-93D8A1CF641F}" srcOrd="1" destOrd="0" presId="urn:microsoft.com/office/officeart/2018/2/layout/IconCircleList"/>
    <dgm:cxn modelId="{5E5083EB-1FE9-4E6E-8C7C-5FB7DA997ABE}" type="presParOf" srcId="{842FFCF2-E401-44EC-99E7-367AC04F301D}" destId="{ED27036D-5858-4FD8-AAC0-D37DAE922326}" srcOrd="2" destOrd="0" presId="urn:microsoft.com/office/officeart/2018/2/layout/IconCircleList"/>
    <dgm:cxn modelId="{DF4DFF84-6ECF-40EA-9AEB-8DA74645E9FC}" type="presParOf" srcId="{842FFCF2-E401-44EC-99E7-367AC04F301D}" destId="{1FCF7209-43C9-4447-849A-84FF5120EE97}" srcOrd="3" destOrd="0" presId="urn:microsoft.com/office/officeart/2018/2/layout/IconCircleList"/>
    <dgm:cxn modelId="{367EBE63-E8E8-4841-BB48-536150041D44}" type="presParOf" srcId="{B448BFDD-1870-4AA9-BE35-586E74F60763}" destId="{597E1767-1744-4CAE-9975-7211AB88D656}" srcOrd="3" destOrd="0" presId="urn:microsoft.com/office/officeart/2018/2/layout/IconCircleList"/>
    <dgm:cxn modelId="{45636B5E-CC77-4CD2-904B-7FABADB376CF}" type="presParOf" srcId="{B448BFDD-1870-4AA9-BE35-586E74F60763}" destId="{9BA4A081-D8BB-4481-8CB6-EAAA14E0B775}" srcOrd="4" destOrd="0" presId="urn:microsoft.com/office/officeart/2018/2/layout/IconCircleList"/>
    <dgm:cxn modelId="{8C451DAF-0978-40AB-8EC9-D9111DA32673}" type="presParOf" srcId="{9BA4A081-D8BB-4481-8CB6-EAAA14E0B775}" destId="{073AA21E-38D3-4F71-BBE9-905711FE5EE7}" srcOrd="0" destOrd="0" presId="urn:microsoft.com/office/officeart/2018/2/layout/IconCircleList"/>
    <dgm:cxn modelId="{8BA9196E-D74B-4916-8E04-3D636BC46F1D}" type="presParOf" srcId="{9BA4A081-D8BB-4481-8CB6-EAAA14E0B775}" destId="{DCFE2CA6-8FAD-4445-8D50-725D6426F33E}" srcOrd="1" destOrd="0" presId="urn:microsoft.com/office/officeart/2018/2/layout/IconCircleList"/>
    <dgm:cxn modelId="{B8F7E5D4-971F-44D1-9D80-CE63DE2AA4DF}" type="presParOf" srcId="{9BA4A081-D8BB-4481-8CB6-EAAA14E0B775}" destId="{E69F368C-D03E-48B4-90C6-02F3CC5069F2}" srcOrd="2" destOrd="0" presId="urn:microsoft.com/office/officeart/2018/2/layout/IconCircleList"/>
    <dgm:cxn modelId="{37A805F1-C31F-4104-8232-DA6204A8770D}" type="presParOf" srcId="{9BA4A081-D8BB-4481-8CB6-EAAA14E0B775}" destId="{9331322F-8215-4398-AD23-66F8A49F1DFB}"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8528B-3AEE-4999-AB26-D823C91BC670}">
      <dsp:nvSpPr>
        <dsp:cNvPr id="0" name=""/>
        <dsp:cNvSpPr/>
      </dsp:nvSpPr>
      <dsp:spPr>
        <a:xfrm>
          <a:off x="0" y="372"/>
          <a:ext cx="10131425" cy="8706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CBB6DE-169D-41F7-A0D4-F89CDF6A39B9}">
      <dsp:nvSpPr>
        <dsp:cNvPr id="0" name=""/>
        <dsp:cNvSpPr/>
      </dsp:nvSpPr>
      <dsp:spPr>
        <a:xfrm>
          <a:off x="263369" y="196267"/>
          <a:ext cx="478854" cy="4788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A94DF4-C64A-4299-B4FE-D5F839D1E0A1}">
      <dsp:nvSpPr>
        <dsp:cNvPr id="0" name=""/>
        <dsp:cNvSpPr/>
      </dsp:nvSpPr>
      <dsp:spPr>
        <a:xfrm>
          <a:off x="1005594" y="372"/>
          <a:ext cx="9125830" cy="87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43" tIns="92143" rIns="92143" bIns="92143" numCol="1" spcCol="1270" anchor="ctr" anchorCtr="0">
          <a:noAutofit/>
        </a:bodyPr>
        <a:lstStyle/>
        <a:p>
          <a:pPr marL="0" lvl="0" indent="0" algn="l" defTabSz="800100">
            <a:lnSpc>
              <a:spcPct val="90000"/>
            </a:lnSpc>
            <a:spcBef>
              <a:spcPct val="0"/>
            </a:spcBef>
            <a:spcAft>
              <a:spcPct val="35000"/>
            </a:spcAft>
            <a:buNone/>
          </a:pPr>
          <a:r>
            <a:rPr lang="en-US" sz="1800" kern="1200"/>
            <a:t>Nursing students face unique stressors, including high academic expectations, emotionally demanding clinical placements, and physically long hours (Dall’Ora, Sainsbury and Allen, 2022).</a:t>
          </a:r>
        </a:p>
      </dsp:txBody>
      <dsp:txXfrm>
        <a:off x="1005594" y="372"/>
        <a:ext cx="9125830" cy="870644"/>
      </dsp:txXfrm>
    </dsp:sp>
    <dsp:sp modelId="{E8AB120F-0048-4791-BB69-AFC46573C9CE}">
      <dsp:nvSpPr>
        <dsp:cNvPr id="0" name=""/>
        <dsp:cNvSpPr/>
      </dsp:nvSpPr>
      <dsp:spPr>
        <a:xfrm>
          <a:off x="0" y="1088677"/>
          <a:ext cx="10131425" cy="8706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7EEACB-6048-4F33-BBBC-DD7A1452F129}">
      <dsp:nvSpPr>
        <dsp:cNvPr id="0" name=""/>
        <dsp:cNvSpPr/>
      </dsp:nvSpPr>
      <dsp:spPr>
        <a:xfrm>
          <a:off x="263369" y="1284572"/>
          <a:ext cx="478854" cy="4788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183068-0CFE-4AE7-9F5D-42C345ABEAF3}">
      <dsp:nvSpPr>
        <dsp:cNvPr id="0" name=""/>
        <dsp:cNvSpPr/>
      </dsp:nvSpPr>
      <dsp:spPr>
        <a:xfrm>
          <a:off x="1005594" y="1088677"/>
          <a:ext cx="9125830" cy="87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43" tIns="92143" rIns="92143" bIns="92143" numCol="1" spcCol="1270" anchor="ctr" anchorCtr="0">
          <a:noAutofit/>
        </a:bodyPr>
        <a:lstStyle/>
        <a:p>
          <a:pPr marL="0" lvl="0" indent="0" algn="l" defTabSz="800100">
            <a:lnSpc>
              <a:spcPct val="90000"/>
            </a:lnSpc>
            <a:spcBef>
              <a:spcPct val="0"/>
            </a:spcBef>
            <a:spcAft>
              <a:spcPct val="35000"/>
            </a:spcAft>
            <a:buNone/>
          </a:pPr>
          <a:r>
            <a:rPr lang="en-US" sz="1800" kern="1200" dirty="0"/>
            <a:t>Many student nurses (22% as an approximation) drop out of their studies before qualification (Royal College of Nursing, 2024). </a:t>
          </a:r>
        </a:p>
      </dsp:txBody>
      <dsp:txXfrm>
        <a:off x="1005594" y="1088677"/>
        <a:ext cx="9125830" cy="870644"/>
      </dsp:txXfrm>
    </dsp:sp>
    <dsp:sp modelId="{89A4FFAF-D955-4968-93A5-76177E0B4561}">
      <dsp:nvSpPr>
        <dsp:cNvPr id="0" name=""/>
        <dsp:cNvSpPr/>
      </dsp:nvSpPr>
      <dsp:spPr>
        <a:xfrm>
          <a:off x="0" y="2176983"/>
          <a:ext cx="10131425" cy="8706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36CE2-DCE8-4A8B-BEDF-BD2F84325A94}">
      <dsp:nvSpPr>
        <dsp:cNvPr id="0" name=""/>
        <dsp:cNvSpPr/>
      </dsp:nvSpPr>
      <dsp:spPr>
        <a:xfrm>
          <a:off x="263369" y="2372878"/>
          <a:ext cx="478854" cy="4788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A1B2B3-A373-420B-9402-D75568582C3C}">
      <dsp:nvSpPr>
        <dsp:cNvPr id="0" name=""/>
        <dsp:cNvSpPr/>
      </dsp:nvSpPr>
      <dsp:spPr>
        <a:xfrm>
          <a:off x="1005594" y="2176983"/>
          <a:ext cx="9125830" cy="87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43" tIns="92143" rIns="92143" bIns="92143" numCol="1" spcCol="1270" anchor="ctr" anchorCtr="0">
          <a:noAutofit/>
        </a:bodyPr>
        <a:lstStyle/>
        <a:p>
          <a:pPr marL="0" lvl="0" indent="0" algn="l" defTabSz="800100">
            <a:lnSpc>
              <a:spcPct val="90000"/>
            </a:lnSpc>
            <a:spcBef>
              <a:spcPct val="0"/>
            </a:spcBef>
            <a:spcAft>
              <a:spcPct val="35000"/>
            </a:spcAft>
            <a:buNone/>
          </a:pPr>
          <a:r>
            <a:rPr lang="en-US" sz="1800" kern="1200"/>
            <a:t>The biggest reasons for departure are cited as emotional fatigue, study pressures, stress and mental health issues (Wharton, 2009). </a:t>
          </a:r>
        </a:p>
      </dsp:txBody>
      <dsp:txXfrm>
        <a:off x="1005594" y="2176983"/>
        <a:ext cx="9125830" cy="8706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D8084-A941-4406-9D18-E21C5EE59E5F}">
      <dsp:nvSpPr>
        <dsp:cNvPr id="0" name=""/>
        <dsp:cNvSpPr/>
      </dsp:nvSpPr>
      <dsp:spPr>
        <a:xfrm>
          <a:off x="264008" y="228363"/>
          <a:ext cx="1362584" cy="136258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8A4B1-1F02-41C6-8FAB-461B771E30DD}">
      <dsp:nvSpPr>
        <dsp:cNvPr id="0" name=""/>
        <dsp:cNvSpPr/>
      </dsp:nvSpPr>
      <dsp:spPr>
        <a:xfrm>
          <a:off x="550151" y="514506"/>
          <a:ext cx="790299" cy="7902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02C716-B29D-4D57-938C-A07F39DF4154}">
      <dsp:nvSpPr>
        <dsp:cNvPr id="0" name=""/>
        <dsp:cNvSpPr/>
      </dsp:nvSpPr>
      <dsp:spPr>
        <a:xfrm>
          <a:off x="1918575" y="228363"/>
          <a:ext cx="3211807" cy="1362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1. Demonstrate the potential of group singing to reduce stress and improve mental health amongst student nurses.</a:t>
          </a:r>
          <a:endParaRPr lang="en-US" sz="1600" kern="1200" dirty="0"/>
        </a:p>
      </dsp:txBody>
      <dsp:txXfrm>
        <a:off x="1918575" y="228363"/>
        <a:ext cx="3211807" cy="1362584"/>
      </dsp:txXfrm>
    </dsp:sp>
    <dsp:sp modelId="{C6991DD1-3A68-4D8F-BF36-1C75962087A4}">
      <dsp:nvSpPr>
        <dsp:cNvPr id="0" name=""/>
        <dsp:cNvSpPr/>
      </dsp:nvSpPr>
      <dsp:spPr>
        <a:xfrm>
          <a:off x="5690016" y="228363"/>
          <a:ext cx="1362584" cy="136258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6E483-001E-4A30-AFC8-87B804C69C8B}">
      <dsp:nvSpPr>
        <dsp:cNvPr id="0" name=""/>
        <dsp:cNvSpPr/>
      </dsp:nvSpPr>
      <dsp:spPr>
        <a:xfrm>
          <a:off x="5976158" y="514506"/>
          <a:ext cx="790299" cy="7902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084D99-AE15-48DF-8E81-87C6F4354794}">
      <dsp:nvSpPr>
        <dsp:cNvPr id="0" name=""/>
        <dsp:cNvSpPr/>
      </dsp:nvSpPr>
      <dsp:spPr>
        <a:xfrm>
          <a:off x="7344583" y="228363"/>
          <a:ext cx="3211807" cy="1362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2. Enhance understanding of how creative practices can strengthen nurse–patient connections through improved empathy, communication and emotional resilience.</a:t>
          </a:r>
          <a:endParaRPr lang="en-US" sz="1600" kern="1200" dirty="0"/>
        </a:p>
      </dsp:txBody>
      <dsp:txXfrm>
        <a:off x="7344583" y="228363"/>
        <a:ext cx="3211807" cy="1362584"/>
      </dsp:txXfrm>
    </dsp:sp>
    <dsp:sp modelId="{C9703755-22D3-4EFC-BA95-A8F8C77547BA}">
      <dsp:nvSpPr>
        <dsp:cNvPr id="0" name=""/>
        <dsp:cNvSpPr/>
      </dsp:nvSpPr>
      <dsp:spPr>
        <a:xfrm>
          <a:off x="264008" y="2242662"/>
          <a:ext cx="1362584" cy="136258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6E62E2-7D59-420F-80B6-DD5C4A88C3DA}">
      <dsp:nvSpPr>
        <dsp:cNvPr id="0" name=""/>
        <dsp:cNvSpPr/>
      </dsp:nvSpPr>
      <dsp:spPr>
        <a:xfrm>
          <a:off x="550151" y="2528805"/>
          <a:ext cx="790299" cy="7902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0617F8-B94E-4E4D-867F-6D277E24D143}">
      <dsp:nvSpPr>
        <dsp:cNvPr id="0" name=""/>
        <dsp:cNvSpPr/>
      </dsp:nvSpPr>
      <dsp:spPr>
        <a:xfrm>
          <a:off x="1918575" y="2242662"/>
          <a:ext cx="3211807" cy="1362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3. Provide insights into the role of group singing in shaping professional identity and promoting self-care among nursing students.</a:t>
          </a:r>
          <a:endParaRPr lang="en-US" sz="1600" kern="1200" dirty="0"/>
        </a:p>
      </dsp:txBody>
      <dsp:txXfrm>
        <a:off x="1918575" y="2242662"/>
        <a:ext cx="3211807" cy="1362584"/>
      </dsp:txXfrm>
    </dsp:sp>
    <dsp:sp modelId="{4204CA8E-7BBF-425F-8521-19B444A471A9}">
      <dsp:nvSpPr>
        <dsp:cNvPr id="0" name=""/>
        <dsp:cNvSpPr/>
      </dsp:nvSpPr>
      <dsp:spPr>
        <a:xfrm>
          <a:off x="5690016" y="2242662"/>
          <a:ext cx="1362584" cy="136258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68C98-1BEA-4CF7-A1AD-97573A32A965}">
      <dsp:nvSpPr>
        <dsp:cNvPr id="0" name=""/>
        <dsp:cNvSpPr/>
      </dsp:nvSpPr>
      <dsp:spPr>
        <a:xfrm>
          <a:off x="5976158" y="2528805"/>
          <a:ext cx="790299" cy="7902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159404-6BA7-4878-B6BE-4FAA9C412836}">
      <dsp:nvSpPr>
        <dsp:cNvPr id="0" name=""/>
        <dsp:cNvSpPr/>
      </dsp:nvSpPr>
      <dsp:spPr>
        <a:xfrm>
          <a:off x="7328267" y="2242662"/>
          <a:ext cx="3211807" cy="1362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4. The findings will inform strategies for incorporating creative health practices into nursing curricula, extracurricular activities, and workplace support programs. </a:t>
          </a:r>
          <a:endParaRPr lang="en-US" sz="1600" kern="1200" dirty="0"/>
        </a:p>
      </dsp:txBody>
      <dsp:txXfrm>
        <a:off x="7328267" y="2242662"/>
        <a:ext cx="3211807" cy="13625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888CE4-F1B7-407B-A10C-2E9D9D19357D}">
      <dsp:nvSpPr>
        <dsp:cNvPr id="0" name=""/>
        <dsp:cNvSpPr/>
      </dsp:nvSpPr>
      <dsp:spPr>
        <a:xfrm>
          <a:off x="4503271" y="127423"/>
          <a:ext cx="1178409" cy="11046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F53F25-1939-44C7-92EA-39D46376160C}">
      <dsp:nvSpPr>
        <dsp:cNvPr id="0" name=""/>
        <dsp:cNvSpPr/>
      </dsp:nvSpPr>
      <dsp:spPr>
        <a:xfrm>
          <a:off x="2905712" y="1607338"/>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b="1" i="0" kern="1200" dirty="0"/>
            <a:t>Approach:</a:t>
          </a:r>
          <a:endParaRPr lang="en-US" sz="3600" kern="1200" dirty="0"/>
        </a:p>
      </dsp:txBody>
      <dsp:txXfrm>
        <a:off x="2905712" y="1607338"/>
        <a:ext cx="4320000" cy="648000"/>
      </dsp:txXfrm>
    </dsp:sp>
    <dsp:sp modelId="{1703B90A-5AB2-48D9-9A9A-5CA80BC760AE}">
      <dsp:nvSpPr>
        <dsp:cNvPr id="0" name=""/>
        <dsp:cNvSpPr/>
      </dsp:nvSpPr>
      <dsp:spPr>
        <a:xfrm>
          <a:off x="123842" y="2395108"/>
          <a:ext cx="10007582" cy="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90000"/>
            </a:lnSpc>
            <a:spcBef>
              <a:spcPct val="0"/>
            </a:spcBef>
            <a:spcAft>
              <a:spcPct val="35000"/>
            </a:spcAft>
            <a:buNone/>
          </a:pPr>
          <a:r>
            <a:rPr lang="en-US" sz="2000" b="0" i="0" kern="1200" dirty="0"/>
            <a:t>Pragmatic, constructivist mixed methods study on group singing and mental health (</a:t>
          </a:r>
          <a:r>
            <a:rPr lang="en-GB" sz="2000" kern="1200" dirty="0"/>
            <a:t>Brierley, 2017)</a:t>
          </a:r>
          <a:r>
            <a:rPr lang="en-US" sz="2000" b="0" i="0" kern="1200" dirty="0"/>
            <a:t>.</a:t>
          </a:r>
        </a:p>
        <a:p>
          <a:pPr marL="0" lvl="0" indent="0" algn="l" defTabSz="889000">
            <a:lnSpc>
              <a:spcPct val="90000"/>
            </a:lnSpc>
            <a:spcBef>
              <a:spcPct val="0"/>
            </a:spcBef>
            <a:spcAft>
              <a:spcPct val="35000"/>
            </a:spcAft>
            <a:buNone/>
          </a:pPr>
          <a:r>
            <a:rPr lang="en-GB" sz="2000" kern="1200" dirty="0"/>
            <a:t>Pragmatism balances theory with practicality and, constructivism, sees knowledge as something that’s shaped by experience and reflection (Wain, 2017). </a:t>
          </a:r>
          <a:endParaRPr lang="en-US" sz="2000" b="0" i="0" kern="1200" dirty="0"/>
        </a:p>
        <a:p>
          <a:pPr marL="0" lvl="0" indent="0" algn="l" defTabSz="889000">
            <a:lnSpc>
              <a:spcPct val="90000"/>
            </a:lnSpc>
            <a:spcBef>
              <a:spcPct val="0"/>
            </a:spcBef>
            <a:spcAft>
              <a:spcPct val="35000"/>
            </a:spcAft>
            <a:buNone/>
          </a:pPr>
          <a:r>
            <a:rPr lang="en-GB" sz="2000" kern="1200" dirty="0"/>
            <a:t>My methodology is practical and personally meaningful to all participants. </a:t>
          </a:r>
          <a:endParaRPr lang="en-US" sz="2000" b="0" i="0" kern="1200" dirty="0"/>
        </a:p>
      </dsp:txBody>
      <dsp:txXfrm>
        <a:off x="123842" y="2395108"/>
        <a:ext cx="10007582" cy="7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05BB7-F411-4379-B4CA-433FB09C188D}">
      <dsp:nvSpPr>
        <dsp:cNvPr id="0" name=""/>
        <dsp:cNvSpPr/>
      </dsp:nvSpPr>
      <dsp:spPr>
        <a:xfrm>
          <a:off x="212335" y="634259"/>
          <a:ext cx="1335915" cy="1335915"/>
        </a:xfrm>
        <a:prstGeom prst="ellipse">
          <a:avLst/>
        </a:prstGeom>
        <a:solidFill>
          <a:schemeClr val="accent6">
            <a:tint val="4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34952AB-86C9-4B03-8CD9-8EBC2E20FE2F}">
      <dsp:nvSpPr>
        <dsp:cNvPr id="0" name=""/>
        <dsp:cNvSpPr/>
      </dsp:nvSpPr>
      <dsp:spPr>
        <a:xfrm>
          <a:off x="492877" y="914801"/>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B9DB376-E18D-4015-A9EB-E266612E16D1}">
      <dsp:nvSpPr>
        <dsp:cNvPr id="0" name=""/>
        <dsp:cNvSpPr/>
      </dsp:nvSpPr>
      <dsp:spPr>
        <a:xfrm>
          <a:off x="1834517" y="63425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kern="1200" dirty="0"/>
            <a:t>Establish the Choir: </a:t>
          </a:r>
        </a:p>
        <a:p>
          <a:pPr marL="0" lvl="0" indent="0" algn="l" defTabSz="800100">
            <a:lnSpc>
              <a:spcPct val="100000"/>
            </a:lnSpc>
            <a:spcBef>
              <a:spcPct val="0"/>
            </a:spcBef>
            <a:spcAft>
              <a:spcPct val="35000"/>
            </a:spcAft>
            <a:buNone/>
          </a:pPr>
          <a:r>
            <a:rPr lang="en-GB" sz="1800" b="1" kern="1200" dirty="0"/>
            <a:t> </a:t>
          </a:r>
          <a:r>
            <a:rPr lang="en-GB" sz="1800" b="0" kern="1200" dirty="0"/>
            <a:t>Get a choir ready to sing in just 3 days (over 3 weeks)</a:t>
          </a:r>
        </a:p>
        <a:p>
          <a:pPr marL="0" lvl="0" indent="0" algn="l" defTabSz="800100">
            <a:lnSpc>
              <a:spcPct val="100000"/>
            </a:lnSpc>
            <a:spcBef>
              <a:spcPct val="0"/>
            </a:spcBef>
            <a:spcAft>
              <a:spcPct val="35000"/>
            </a:spcAft>
            <a:buNone/>
          </a:pPr>
          <a:r>
            <a:rPr lang="en-GB" sz="1800" b="0" kern="1200" dirty="0"/>
            <a:t>Teach them songs, harmonies, teamwork, moves, Makaton and performance skills.</a:t>
          </a:r>
          <a:endParaRPr lang="en-US" sz="1800" b="0" kern="1200" dirty="0"/>
        </a:p>
      </dsp:txBody>
      <dsp:txXfrm>
        <a:off x="1834517" y="634259"/>
        <a:ext cx="3148942" cy="1335915"/>
      </dsp:txXfrm>
    </dsp:sp>
    <dsp:sp modelId="{FAC9EC1E-B482-4D67-96BF-DE3E56E2724F}">
      <dsp:nvSpPr>
        <dsp:cNvPr id="0" name=""/>
        <dsp:cNvSpPr/>
      </dsp:nvSpPr>
      <dsp:spPr>
        <a:xfrm>
          <a:off x="5532139" y="634259"/>
          <a:ext cx="1335915" cy="1335915"/>
        </a:xfrm>
        <a:prstGeom prst="ellipse">
          <a:avLst/>
        </a:prstGeom>
        <a:solidFill>
          <a:schemeClr val="accent6">
            <a:tint val="4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5579C397-0B14-4479-9342-F35DE23CF5C1}">
      <dsp:nvSpPr>
        <dsp:cNvPr id="0" name=""/>
        <dsp:cNvSpPr/>
      </dsp:nvSpPr>
      <dsp:spPr>
        <a:xfrm>
          <a:off x="5812681" y="914801"/>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D93EA73-899A-45C5-B4AB-164C73C58ED8}">
      <dsp:nvSpPr>
        <dsp:cNvPr id="0" name=""/>
        <dsp:cNvSpPr/>
      </dsp:nvSpPr>
      <dsp:spPr>
        <a:xfrm>
          <a:off x="7154322" y="39454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kern="1200" dirty="0"/>
            <a:t>Public performance: </a:t>
          </a:r>
        </a:p>
        <a:p>
          <a:pPr marL="0" lvl="0" indent="0" algn="l" defTabSz="844550">
            <a:lnSpc>
              <a:spcPct val="100000"/>
            </a:lnSpc>
            <a:spcBef>
              <a:spcPct val="0"/>
            </a:spcBef>
            <a:spcAft>
              <a:spcPct val="35000"/>
            </a:spcAft>
            <a:buNone/>
          </a:pPr>
          <a:r>
            <a:rPr lang="en-US" sz="1900" kern="1200" dirty="0"/>
            <a:t>Take that choir to publicly perform in week 4 in a social care setting</a:t>
          </a:r>
        </a:p>
      </dsp:txBody>
      <dsp:txXfrm>
        <a:off x="7154322" y="394542"/>
        <a:ext cx="3148942" cy="1335915"/>
      </dsp:txXfrm>
    </dsp:sp>
    <dsp:sp modelId="{3F6E3310-93E2-46F7-A176-DD38DA15A22B}">
      <dsp:nvSpPr>
        <dsp:cNvPr id="0" name=""/>
        <dsp:cNvSpPr/>
      </dsp:nvSpPr>
      <dsp:spPr>
        <a:xfrm>
          <a:off x="212335" y="2777233"/>
          <a:ext cx="1335915" cy="1335915"/>
        </a:xfrm>
        <a:prstGeom prst="ellipse">
          <a:avLst/>
        </a:prstGeom>
        <a:solidFill>
          <a:schemeClr val="accent6">
            <a:tint val="4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67E38828-D142-4A46-A57C-341C877D0E6A}">
      <dsp:nvSpPr>
        <dsp:cNvPr id="0" name=""/>
        <dsp:cNvSpPr/>
      </dsp:nvSpPr>
      <dsp:spPr>
        <a:xfrm>
          <a:off x="492877" y="3057775"/>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9F476AA-CD0C-48BE-94C6-7EAE8D02C763}">
      <dsp:nvSpPr>
        <dsp:cNvPr id="0" name=""/>
        <dsp:cNvSpPr/>
      </dsp:nvSpPr>
      <dsp:spPr>
        <a:xfrm>
          <a:off x="1834517" y="304768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b="1" kern="1200" dirty="0"/>
            <a:t>Personal benefits:</a:t>
          </a:r>
        </a:p>
        <a:p>
          <a:pPr marL="0" lvl="0" indent="0" algn="l" defTabSz="800100">
            <a:lnSpc>
              <a:spcPct val="100000"/>
            </a:lnSpc>
            <a:spcBef>
              <a:spcPct val="0"/>
            </a:spcBef>
            <a:spcAft>
              <a:spcPct val="35000"/>
            </a:spcAft>
            <a:buNone/>
          </a:pPr>
          <a:r>
            <a:rPr lang="en-US" sz="1800" kern="1200" dirty="0"/>
            <a:t> Demonstrate the many benefits of group singing for the participating </a:t>
          </a:r>
          <a:r>
            <a:rPr lang="en-GB" sz="1800" kern="1200" dirty="0"/>
            <a:t>students.</a:t>
          </a:r>
          <a:endParaRPr lang="en-US" sz="1800" kern="1200" dirty="0"/>
        </a:p>
        <a:p>
          <a:pPr marL="0" lvl="0" indent="0" algn="l" defTabSz="800100">
            <a:lnSpc>
              <a:spcPct val="100000"/>
            </a:lnSpc>
            <a:spcBef>
              <a:spcPct val="0"/>
            </a:spcBef>
            <a:spcAft>
              <a:spcPct val="35000"/>
            </a:spcAft>
            <a:buNone/>
          </a:pPr>
          <a:r>
            <a:rPr lang="en-US" sz="1800" kern="1200" dirty="0"/>
            <a:t>Opportunities to “lead” – marketing, introduction speech and stretches</a:t>
          </a:r>
        </a:p>
        <a:p>
          <a:pPr marL="0" lvl="0" indent="0" algn="l" defTabSz="800100">
            <a:spcBef>
              <a:spcPct val="0"/>
            </a:spcBef>
            <a:spcAft>
              <a:spcPct val="35000"/>
            </a:spcAft>
            <a:buNone/>
          </a:pPr>
          <a:endParaRPr lang="en-US" sz="1500" kern="1200" dirty="0"/>
        </a:p>
      </dsp:txBody>
      <dsp:txXfrm>
        <a:off x="1834517" y="3047689"/>
        <a:ext cx="3148942" cy="1335915"/>
      </dsp:txXfrm>
    </dsp:sp>
    <dsp:sp modelId="{FD477A5A-8DB5-4741-A93C-9BEB60ABA7AA}">
      <dsp:nvSpPr>
        <dsp:cNvPr id="0" name=""/>
        <dsp:cNvSpPr/>
      </dsp:nvSpPr>
      <dsp:spPr>
        <a:xfrm>
          <a:off x="5532139" y="2777233"/>
          <a:ext cx="1335915" cy="1335915"/>
        </a:xfrm>
        <a:prstGeom prst="ellipse">
          <a:avLst/>
        </a:prstGeom>
        <a:solidFill>
          <a:schemeClr val="accent6">
            <a:tint val="4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015D8A2-5F46-4719-96B5-8B93F01E08B5}">
      <dsp:nvSpPr>
        <dsp:cNvPr id="0" name=""/>
        <dsp:cNvSpPr/>
      </dsp:nvSpPr>
      <dsp:spPr>
        <a:xfrm>
          <a:off x="5812681" y="3057775"/>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E848B39-C620-4B54-8720-01ABC8C22B3B}">
      <dsp:nvSpPr>
        <dsp:cNvPr id="0" name=""/>
        <dsp:cNvSpPr/>
      </dsp:nvSpPr>
      <dsp:spPr>
        <a:xfrm>
          <a:off x="7105324" y="2630283"/>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b="1" kern="1200" dirty="0"/>
            <a:t>Community integration:</a:t>
          </a:r>
        </a:p>
        <a:p>
          <a:pPr marL="0" lvl="0" indent="0" algn="l" defTabSz="844550">
            <a:lnSpc>
              <a:spcPct val="100000"/>
            </a:lnSpc>
            <a:spcBef>
              <a:spcPct val="0"/>
            </a:spcBef>
            <a:spcAft>
              <a:spcPct val="35000"/>
            </a:spcAft>
            <a:buNone/>
          </a:pPr>
          <a:r>
            <a:rPr lang="en-US" sz="1900" kern="1200" dirty="0"/>
            <a:t>Showcase the advantages of bringing singing to community settings</a:t>
          </a:r>
        </a:p>
      </dsp:txBody>
      <dsp:txXfrm>
        <a:off x="7105324" y="2630283"/>
        <a:ext cx="3148942" cy="13359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AD142-4863-486C-BD8F-88D665BF16CB}">
      <dsp:nvSpPr>
        <dsp:cNvPr id="0" name=""/>
        <dsp:cNvSpPr/>
      </dsp:nvSpPr>
      <dsp:spPr>
        <a:xfrm>
          <a:off x="1069172" y="0"/>
          <a:ext cx="1140268" cy="98448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9A923C-3F3A-4BBF-8F5B-02CD112C1436}">
      <dsp:nvSpPr>
        <dsp:cNvPr id="0" name=""/>
        <dsp:cNvSpPr/>
      </dsp:nvSpPr>
      <dsp:spPr>
        <a:xfrm>
          <a:off x="10352" y="1146024"/>
          <a:ext cx="3257909" cy="421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i="0" kern="1200"/>
            <a:t>Insider Researcher:</a:t>
          </a:r>
          <a:endParaRPr lang="en-US" sz="1800" kern="1200"/>
        </a:p>
      </dsp:txBody>
      <dsp:txXfrm>
        <a:off x="10352" y="1146024"/>
        <a:ext cx="3257909" cy="421920"/>
      </dsp:txXfrm>
    </dsp:sp>
    <dsp:sp modelId="{52A6B597-BC4B-45E9-9F89-1403F1F59A38}">
      <dsp:nvSpPr>
        <dsp:cNvPr id="0" name=""/>
        <dsp:cNvSpPr/>
      </dsp:nvSpPr>
      <dsp:spPr>
        <a:xfrm>
          <a:off x="10352" y="1643082"/>
          <a:ext cx="3257909" cy="2708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dirty="0"/>
            <a:t>Leverages understanding of choir dynamics.</a:t>
          </a:r>
          <a:endParaRPr lang="en-US" sz="1800" kern="1200" dirty="0"/>
        </a:p>
        <a:p>
          <a:pPr marL="0" lvl="0" indent="0" algn="ctr" defTabSz="800100">
            <a:lnSpc>
              <a:spcPct val="100000"/>
            </a:lnSpc>
            <a:spcBef>
              <a:spcPct val="0"/>
            </a:spcBef>
            <a:spcAft>
              <a:spcPct val="35000"/>
            </a:spcAft>
            <a:buNone/>
          </a:pPr>
          <a:r>
            <a:rPr lang="en-GB" sz="1800" b="0" i="0" kern="1200" dirty="0"/>
            <a:t>Mitigates bias through self-reflection and transparency</a:t>
          </a:r>
        </a:p>
        <a:p>
          <a:pPr marL="0" lvl="0" indent="0" algn="ctr" defTabSz="800100">
            <a:lnSpc>
              <a:spcPct val="100000"/>
            </a:lnSpc>
            <a:spcBef>
              <a:spcPct val="0"/>
            </a:spcBef>
            <a:spcAft>
              <a:spcPct val="35000"/>
            </a:spcAft>
            <a:buNone/>
          </a:pPr>
          <a:r>
            <a:rPr lang="en-GB" sz="1800" kern="1200" dirty="0"/>
            <a:t>(Fleming, 2018). </a:t>
          </a:r>
        </a:p>
        <a:p>
          <a:pPr marL="0" lvl="0" indent="0" algn="ctr" defTabSz="800100">
            <a:lnSpc>
              <a:spcPct val="100000"/>
            </a:lnSpc>
            <a:spcBef>
              <a:spcPct val="0"/>
            </a:spcBef>
            <a:spcAft>
              <a:spcPct val="35000"/>
            </a:spcAft>
            <a:buNone/>
          </a:pPr>
          <a:r>
            <a:rPr lang="en-US" sz="1800" kern="1200" dirty="0"/>
            <a:t>Careful consideration of student reaction bias  (pleasing me, pleasing their peers and in some cases also deliberately not enjoying the sessions).</a:t>
          </a:r>
        </a:p>
      </dsp:txBody>
      <dsp:txXfrm>
        <a:off x="10352" y="1643082"/>
        <a:ext cx="3257909" cy="2708255"/>
      </dsp:txXfrm>
    </dsp:sp>
    <dsp:sp modelId="{CB632CAB-5BE7-4A77-9F71-5509C6A84C8E}">
      <dsp:nvSpPr>
        <dsp:cNvPr id="0" name=""/>
        <dsp:cNvSpPr/>
      </dsp:nvSpPr>
      <dsp:spPr>
        <a:xfrm>
          <a:off x="4897215" y="0"/>
          <a:ext cx="1140268" cy="984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8F6763-18C4-47E7-8BA0-EB99A04A973D}">
      <dsp:nvSpPr>
        <dsp:cNvPr id="0" name=""/>
        <dsp:cNvSpPr/>
      </dsp:nvSpPr>
      <dsp:spPr>
        <a:xfrm>
          <a:off x="3838395" y="1146024"/>
          <a:ext cx="3257909" cy="421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i="0" kern="1200"/>
            <a:t>Data Analysis:</a:t>
          </a:r>
          <a:endParaRPr lang="en-US" sz="1800" kern="1200"/>
        </a:p>
      </dsp:txBody>
      <dsp:txXfrm>
        <a:off x="3838395" y="1146024"/>
        <a:ext cx="3257909" cy="421920"/>
      </dsp:txXfrm>
    </dsp:sp>
    <dsp:sp modelId="{7CC66D5B-507C-4155-8352-79F6A0BE09DA}">
      <dsp:nvSpPr>
        <dsp:cNvPr id="0" name=""/>
        <dsp:cNvSpPr/>
      </dsp:nvSpPr>
      <dsp:spPr>
        <a:xfrm>
          <a:off x="3838395" y="1643082"/>
          <a:ext cx="3257909" cy="2708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Graphs and charts using excel for statistical significance </a:t>
          </a:r>
          <a:endParaRPr lang="en-GB" sz="1800" b="0" i="0" kern="1200" dirty="0"/>
        </a:p>
        <a:p>
          <a:pPr marL="0" lvl="0" indent="0" algn="ctr" defTabSz="800100">
            <a:lnSpc>
              <a:spcPct val="100000"/>
            </a:lnSpc>
            <a:spcBef>
              <a:spcPct val="0"/>
            </a:spcBef>
            <a:spcAft>
              <a:spcPct val="35000"/>
            </a:spcAft>
            <a:buNone/>
          </a:pPr>
          <a:r>
            <a:rPr lang="en-GB" sz="1800" b="0" i="0" kern="1200" dirty="0"/>
            <a:t>Thematic analysis for qualitative insights (</a:t>
          </a:r>
          <a:r>
            <a:rPr lang="en-GB" sz="1800" kern="1200" dirty="0" err="1"/>
            <a:t>Walliman</a:t>
          </a:r>
          <a:r>
            <a:rPr lang="en-GB" sz="1800" kern="1200" dirty="0"/>
            <a:t> Nicholas, 2001)</a:t>
          </a:r>
          <a:r>
            <a:rPr lang="en-GB" sz="1800" b="0" i="0" kern="1200" dirty="0"/>
            <a:t>.</a:t>
          </a:r>
          <a:endParaRPr lang="en-US" sz="1800" kern="1200" dirty="0"/>
        </a:p>
        <a:p>
          <a:pPr marL="0" lvl="0" indent="0" algn="ctr" defTabSz="800100">
            <a:lnSpc>
              <a:spcPct val="100000"/>
            </a:lnSpc>
            <a:spcBef>
              <a:spcPct val="0"/>
            </a:spcBef>
            <a:spcAft>
              <a:spcPct val="35000"/>
            </a:spcAft>
            <a:buNone/>
          </a:pPr>
          <a:r>
            <a:rPr lang="en-GB" sz="1800" b="0" i="0" kern="1200" dirty="0"/>
            <a:t>Triangulation of qualitative and quantitative data.</a:t>
          </a:r>
          <a:endParaRPr lang="en-US" sz="1800" kern="1200" dirty="0"/>
        </a:p>
      </dsp:txBody>
      <dsp:txXfrm>
        <a:off x="3838395" y="1643082"/>
        <a:ext cx="3257909" cy="2708255"/>
      </dsp:txXfrm>
    </dsp:sp>
    <dsp:sp modelId="{B8BE6F43-A02A-46EE-ABE4-3F8DD3B6C8B0}">
      <dsp:nvSpPr>
        <dsp:cNvPr id="0" name=""/>
        <dsp:cNvSpPr/>
      </dsp:nvSpPr>
      <dsp:spPr>
        <a:xfrm>
          <a:off x="8725259" y="0"/>
          <a:ext cx="1140268" cy="984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D7FED5-EDBD-4813-A4D4-9AE231C9F49D}">
      <dsp:nvSpPr>
        <dsp:cNvPr id="0" name=""/>
        <dsp:cNvSpPr/>
      </dsp:nvSpPr>
      <dsp:spPr>
        <a:xfrm>
          <a:off x="7666438" y="1146024"/>
          <a:ext cx="3257909" cy="421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i="0" kern="1200"/>
            <a:t>Ethics:</a:t>
          </a:r>
          <a:endParaRPr lang="en-US" sz="1800" kern="1200"/>
        </a:p>
      </dsp:txBody>
      <dsp:txXfrm>
        <a:off x="7666438" y="1146024"/>
        <a:ext cx="3257909" cy="421920"/>
      </dsp:txXfrm>
    </dsp:sp>
    <dsp:sp modelId="{E04F43C9-9698-4C2F-9ED3-AC03DA2BC6A5}">
      <dsp:nvSpPr>
        <dsp:cNvPr id="0" name=""/>
        <dsp:cNvSpPr/>
      </dsp:nvSpPr>
      <dsp:spPr>
        <a:xfrm>
          <a:off x="7666438" y="1643082"/>
          <a:ext cx="3257909" cy="2708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dirty="0"/>
            <a:t>Informed consent, anonymisation, and risk assessment.</a:t>
          </a:r>
          <a:endParaRPr lang="en-US" sz="1800" kern="1200" dirty="0"/>
        </a:p>
        <a:p>
          <a:pPr marL="0" lvl="0" indent="0" algn="ctr" defTabSz="800100">
            <a:lnSpc>
              <a:spcPct val="100000"/>
            </a:lnSpc>
            <a:spcBef>
              <a:spcPct val="0"/>
            </a:spcBef>
            <a:spcAft>
              <a:spcPct val="35000"/>
            </a:spcAft>
            <a:buNone/>
          </a:pPr>
          <a:r>
            <a:rPr lang="en-GB" sz="1800" b="0" i="0" kern="1200" dirty="0"/>
            <a:t>Flexibility in scheduling interviews.</a:t>
          </a:r>
        </a:p>
        <a:p>
          <a:pPr marL="0" lvl="0" indent="0" algn="ctr" defTabSz="800100">
            <a:lnSpc>
              <a:spcPct val="100000"/>
            </a:lnSpc>
            <a:spcBef>
              <a:spcPct val="0"/>
            </a:spcBef>
            <a:spcAft>
              <a:spcPct val="35000"/>
            </a:spcAft>
            <a:buNone/>
          </a:pPr>
          <a:r>
            <a:rPr lang="en-GB" sz="1800" b="0" i="0" kern="1200" dirty="0"/>
            <a:t>UWTSD Sign off</a:t>
          </a:r>
          <a:endParaRPr lang="en-US" sz="1800" kern="1200" dirty="0"/>
        </a:p>
      </dsp:txBody>
      <dsp:txXfrm>
        <a:off x="7666438" y="1643082"/>
        <a:ext cx="3257909" cy="270825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FD005-54AC-AD4E-9306-F583A85DEE3F}">
      <dsp:nvSpPr>
        <dsp:cNvPr id="0" name=""/>
        <dsp:cNvSpPr/>
      </dsp:nvSpPr>
      <dsp:spPr>
        <a:xfrm>
          <a:off x="5019" y="0"/>
          <a:ext cx="5142710" cy="50817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Unexpected themes…….</a:t>
          </a:r>
        </a:p>
        <a:p>
          <a:pPr marL="171450" lvl="1" indent="-171450" algn="l" defTabSz="711200">
            <a:lnSpc>
              <a:spcPct val="150000"/>
            </a:lnSpc>
            <a:spcBef>
              <a:spcPct val="0"/>
            </a:spcBef>
            <a:spcAft>
              <a:spcPct val="15000"/>
            </a:spcAft>
            <a:buChar char="•"/>
          </a:pPr>
          <a:r>
            <a:rPr lang="en-US" sz="1600" kern="1200" dirty="0"/>
            <a:t>Joy in Singing – Rediscovering or discovering a love of music</a:t>
          </a:r>
        </a:p>
        <a:p>
          <a:pPr marL="171450" lvl="1" indent="-171450" algn="l" defTabSz="711200">
            <a:lnSpc>
              <a:spcPct val="150000"/>
            </a:lnSpc>
            <a:spcBef>
              <a:spcPct val="0"/>
            </a:spcBef>
            <a:spcAft>
              <a:spcPct val="15000"/>
            </a:spcAft>
            <a:buChar char="•"/>
          </a:pPr>
          <a:r>
            <a:rPr lang="en-US" sz="1600" kern="1200" dirty="0"/>
            <a:t>Physical release – Multiple mentions of movement, dancing and physical benefits. </a:t>
          </a:r>
        </a:p>
        <a:p>
          <a:pPr marL="171450" lvl="1" indent="-171450" algn="l" defTabSz="711200">
            <a:lnSpc>
              <a:spcPct val="150000"/>
            </a:lnSpc>
            <a:spcBef>
              <a:spcPct val="0"/>
            </a:spcBef>
            <a:spcAft>
              <a:spcPct val="15000"/>
            </a:spcAft>
            <a:buChar char="•"/>
          </a:pPr>
          <a:r>
            <a:rPr lang="en-US" sz="1600" kern="1200" dirty="0"/>
            <a:t>Mindfulness and Escape – There were mentions of using singing as a stress release and positive distraction from the daily pressures of academic studies. (Feliciano </a:t>
          </a:r>
          <a:r>
            <a:rPr lang="en-US" sz="1600" i="1" kern="1200" dirty="0"/>
            <a:t>et al.</a:t>
          </a:r>
          <a:r>
            <a:rPr lang="en-US" sz="1600" kern="1200" dirty="0"/>
            <a:t>, 2022).</a:t>
          </a:r>
        </a:p>
        <a:p>
          <a:pPr marL="171450" lvl="1" indent="-171450" algn="l" defTabSz="711200">
            <a:lnSpc>
              <a:spcPct val="150000"/>
            </a:lnSpc>
            <a:spcBef>
              <a:spcPct val="0"/>
            </a:spcBef>
            <a:spcAft>
              <a:spcPct val="15000"/>
            </a:spcAft>
            <a:buChar char="•"/>
          </a:pPr>
          <a:r>
            <a:rPr lang="en-US" sz="1600" kern="1200" dirty="0"/>
            <a:t>Creative Identity – There were comments from the nurses and staff who had </a:t>
          </a:r>
          <a:r>
            <a:rPr lang="en-US" sz="1600" kern="1200" dirty="0" err="1"/>
            <a:t>recognised</a:t>
          </a:r>
          <a:r>
            <a:rPr lang="en-US" sz="1600" kern="1200" dirty="0"/>
            <a:t> themselves as creative beyond their clinical identity</a:t>
          </a:r>
        </a:p>
      </dsp:txBody>
      <dsp:txXfrm>
        <a:off x="153857" y="148838"/>
        <a:ext cx="4845034" cy="47840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F2508-B396-45D4-A0CB-5D9230672AC4}">
      <dsp:nvSpPr>
        <dsp:cNvPr id="0" name=""/>
        <dsp:cNvSpPr/>
      </dsp:nvSpPr>
      <dsp:spPr>
        <a:xfrm>
          <a:off x="161323" y="700918"/>
          <a:ext cx="906486" cy="906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ED1C3B-69C4-42BF-85B9-946F3625284D}">
      <dsp:nvSpPr>
        <dsp:cNvPr id="0" name=""/>
        <dsp:cNvSpPr/>
      </dsp:nvSpPr>
      <dsp:spPr>
        <a:xfrm>
          <a:off x="351685" y="891280"/>
          <a:ext cx="525762" cy="5257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95C5EB-B714-4340-9A6B-092427AAE167}">
      <dsp:nvSpPr>
        <dsp:cNvPr id="0" name=""/>
        <dsp:cNvSpPr/>
      </dsp:nvSpPr>
      <dsp:spPr>
        <a:xfrm>
          <a:off x="1262057" y="700918"/>
          <a:ext cx="2136718" cy="90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Proud of the study, findings and Nurses. The project was deeply emotional. </a:t>
          </a:r>
        </a:p>
      </dsp:txBody>
      <dsp:txXfrm>
        <a:off x="1262057" y="700918"/>
        <a:ext cx="2136718" cy="906486"/>
      </dsp:txXfrm>
    </dsp:sp>
    <dsp:sp modelId="{DB0A0466-2E71-4963-A5FA-D8A6E0C61070}">
      <dsp:nvSpPr>
        <dsp:cNvPr id="0" name=""/>
        <dsp:cNvSpPr/>
      </dsp:nvSpPr>
      <dsp:spPr>
        <a:xfrm>
          <a:off x="3771082" y="700918"/>
          <a:ext cx="906486" cy="906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65A0C2-4091-443B-9982-93D8A1CF641F}">
      <dsp:nvSpPr>
        <dsp:cNvPr id="0" name=""/>
        <dsp:cNvSpPr/>
      </dsp:nvSpPr>
      <dsp:spPr>
        <a:xfrm>
          <a:off x="3961444" y="891280"/>
          <a:ext cx="525762" cy="5257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CF7209-43C9-4447-849A-84FF5120EE97}">
      <dsp:nvSpPr>
        <dsp:cNvPr id="0" name=""/>
        <dsp:cNvSpPr/>
      </dsp:nvSpPr>
      <dsp:spPr>
        <a:xfrm>
          <a:off x="4871816" y="700918"/>
          <a:ext cx="2136718" cy="90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While it was at times mentally and physically tiring, seeing the students’ growth and knowing how much they appreciated the process in the end made it all worthwhile. </a:t>
          </a:r>
          <a:endParaRPr lang="en-US" sz="1300" kern="1200" dirty="0"/>
        </a:p>
      </dsp:txBody>
      <dsp:txXfrm>
        <a:off x="4871816" y="700918"/>
        <a:ext cx="2136718" cy="906486"/>
      </dsp:txXfrm>
    </dsp:sp>
    <dsp:sp modelId="{073AA21E-38D3-4F71-BBE9-905711FE5EE7}">
      <dsp:nvSpPr>
        <dsp:cNvPr id="0" name=""/>
        <dsp:cNvSpPr/>
      </dsp:nvSpPr>
      <dsp:spPr>
        <a:xfrm>
          <a:off x="7380841" y="700918"/>
          <a:ext cx="906486" cy="906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E2CA6-8FAD-4445-8D50-725D6426F33E}">
      <dsp:nvSpPr>
        <dsp:cNvPr id="0" name=""/>
        <dsp:cNvSpPr/>
      </dsp:nvSpPr>
      <dsp:spPr>
        <a:xfrm>
          <a:off x="7571203" y="891280"/>
          <a:ext cx="525762" cy="5257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31322F-8215-4398-AD23-66F8A49F1DFB}">
      <dsp:nvSpPr>
        <dsp:cNvPr id="0" name=""/>
        <dsp:cNvSpPr/>
      </dsp:nvSpPr>
      <dsp:spPr>
        <a:xfrm>
          <a:off x="8481575" y="700918"/>
          <a:ext cx="2136718" cy="90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My own experiences of loss and finding meaning through creative expression have shaped my professional identity and have allowed me to use personal understanding to support participants from the heart. </a:t>
          </a:r>
          <a:endParaRPr lang="en-US" sz="1300" kern="1200" dirty="0"/>
        </a:p>
      </dsp:txBody>
      <dsp:txXfrm>
        <a:off x="8481575" y="700918"/>
        <a:ext cx="2136718" cy="90648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F9466F-572A-3344-B230-CB90E121998E}" type="datetimeFigureOut">
              <a:rPr lang="en-US" smtClean="0"/>
              <a:t>8/28/25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07FF10-837B-4F4D-B868-F1FDDB992AFA}" type="slidenum">
              <a:rPr lang="en-US" smtClean="0"/>
              <a:t>‹#›</a:t>
            </a:fld>
            <a:endParaRPr lang="en-US"/>
          </a:p>
        </p:txBody>
      </p:sp>
    </p:spTree>
    <p:extLst>
      <p:ext uri="{BB962C8B-B14F-4D97-AF65-F5344CB8AC3E}">
        <p14:creationId xmlns:p14="http://schemas.microsoft.com/office/powerpoint/2010/main" val="2606155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D45FE2-C849-694D-8D20-3E83D1969DCF}" type="slidenum">
              <a:rPr lang="en-US" smtClean="0"/>
              <a:t>16</a:t>
            </a:fld>
            <a:endParaRPr lang="en-US"/>
          </a:p>
        </p:txBody>
      </p:sp>
    </p:spTree>
    <p:extLst>
      <p:ext uri="{BB962C8B-B14F-4D97-AF65-F5344CB8AC3E}">
        <p14:creationId xmlns:p14="http://schemas.microsoft.com/office/powerpoint/2010/main" val="7822724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F2EE3B7B-C7B5-42CF-90CF-67B3D21B2314}" type="datetime1">
              <a:rPr lang="en-US" smtClean="0"/>
              <a:t>8/15/25</a:t>
            </a:fld>
            <a:endParaRPr lang="en-US"/>
          </a:p>
        </p:txBody>
      </p:sp>
      <p:sp>
        <p:nvSpPr>
          <p:cNvPr id="5" name="Footer Placeholder 4"/>
          <p:cNvSpPr>
            <a:spLocks noGrp="1"/>
          </p:cNvSpPr>
          <p:nvPr>
            <p:ph type="ftr" sz="quarter" idx="11"/>
          </p:nvPr>
        </p:nvSpPr>
        <p:spPr>
          <a:xfrm>
            <a:off x="3962399" y="5870575"/>
            <a:ext cx="4893958" cy="377825"/>
          </a:xfrm>
        </p:spPr>
        <p:txBody>
          <a:bodyPr/>
          <a:lstStyle/>
          <a:p>
            <a:r>
              <a:rPr lang="en-US"/>
              <a:t>Sample Footer Text</a:t>
            </a:r>
          </a:p>
        </p:txBody>
      </p:sp>
      <p:sp>
        <p:nvSpPr>
          <p:cNvPr id="6" name="Slide Number Placeholder 5"/>
          <p:cNvSpPr>
            <a:spLocks noGrp="1"/>
          </p:cNvSpPr>
          <p:nvPr>
            <p:ph type="sldNum" sz="quarter" idx="12"/>
          </p:nvPr>
        </p:nvSpPr>
        <p:spPr>
          <a:xfrm>
            <a:off x="10608958" y="5870575"/>
            <a:ext cx="551167" cy="377825"/>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82028606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7E9B64-DC09-41C8-9DE3-DA74AF8D2F97}" type="datetime1">
              <a:rPr lang="en-US" smtClean="0"/>
              <a:t>8/15/25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2657662270"/>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1">
              <a:rPr lang="en-US" smtClean="0"/>
              <a:t>8/15/25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67648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67E9B64-DC09-41C8-9DE3-DA74AF8D2F97}" type="datetime1">
              <a:rPr lang="en-US" smtClean="0"/>
              <a:t>8/15/25</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3794039320"/>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67E9B64-DC09-41C8-9DE3-DA74AF8D2F97}" type="datetime1">
              <a:rPr lang="en-US" smtClean="0"/>
              <a:t>8/15/25</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3306235315"/>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F59146A-335D-4B7F-86AE-5D483B1F631C}" type="datetime1">
              <a:rPr lang="en-US" smtClean="0"/>
              <a:t>8/15/25</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78680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DD71D8EC-8E17-4CE6-99C2-C22488572868}" type="datetime1">
              <a:rPr lang="en-US" smtClean="0"/>
              <a:t>8/15/25</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24459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1">
              <a:rPr lang="en-US" smtClean="0"/>
              <a:t>8/15/25</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3760885758"/>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1">
              <a:rPr lang="en-US" smtClean="0"/>
              <a:t>8/15/25</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62135863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1">
              <a:rPr lang="en-US" smtClean="0"/>
              <a:t>8/15/25</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3747172972"/>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1">
              <a:rPr lang="en-US" smtClean="0"/>
              <a:t>8/15/25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193579054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1">
              <a:rPr lang="en-US" smtClean="0"/>
              <a:t>8/15/25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4003138177"/>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1">
              <a:rPr lang="en-US" smtClean="0"/>
              <a:t>8/15/25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727723828"/>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1">
              <a:rPr lang="en-US" smtClean="0"/>
              <a:t>8/15/25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1095504890"/>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1">
              <a:rPr lang="en-US" smtClean="0"/>
              <a:t>8/15/25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4015772770"/>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7E9B64-DC09-41C8-9DE3-DA74AF8D2F97}" type="datetime1">
              <a:rPr lang="en-US" smtClean="0"/>
              <a:t>8/15/25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3363296847"/>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7E9B64-DC09-41C8-9DE3-DA74AF8D2F97}" type="datetime1">
              <a:rPr lang="en-US" smtClean="0"/>
              <a:t>8/15/25</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dirty="0"/>
          </a:p>
        </p:txBody>
      </p:sp>
    </p:spTree>
    <p:extLst>
      <p:ext uri="{BB962C8B-B14F-4D97-AF65-F5344CB8AC3E}">
        <p14:creationId xmlns:p14="http://schemas.microsoft.com/office/powerpoint/2010/main" val="2594915413"/>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67E9B64-DC09-41C8-9DE3-DA74AF8D2F97}" type="datetime1">
              <a:rPr lang="en-US" smtClean="0"/>
              <a:t>8/15/25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 Text</a:t>
            </a:r>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E91CC32-6A6B-4E2E-BBA1-6864F305DA26}" type="slidenum">
              <a:rPr lang="en-US" smtClean="0"/>
              <a:t>‹#›</a:t>
            </a:fld>
            <a:endParaRPr lang="en-US" dirty="0"/>
          </a:p>
        </p:txBody>
      </p:sp>
    </p:spTree>
    <p:extLst>
      <p:ext uri="{BB962C8B-B14F-4D97-AF65-F5344CB8AC3E}">
        <p14:creationId xmlns:p14="http://schemas.microsoft.com/office/powerpoint/2010/main" val="1291289961"/>
      </p:ext>
    </p:extLst>
  </p:cSld>
  <p:clrMap bg1="dk1" tx1="lt1" bg2="dk2" tx2="lt2" accent1="accent1" accent2="accent2" accent3="accent3" accent4="accent4" accent5="accent5" accent6="accent6" hlink="hlink" folHlink="folHlink"/>
  <p:sldLayoutIdLst>
    <p:sldLayoutId id="2147484452" r:id="rId1"/>
    <p:sldLayoutId id="2147484453" r:id="rId2"/>
    <p:sldLayoutId id="2147484454" r:id="rId3"/>
    <p:sldLayoutId id="2147484455" r:id="rId4"/>
    <p:sldLayoutId id="2147484456" r:id="rId5"/>
    <p:sldLayoutId id="2147484457" r:id="rId6"/>
    <p:sldLayoutId id="2147484458" r:id="rId7"/>
    <p:sldLayoutId id="2147484459" r:id="rId8"/>
    <p:sldLayoutId id="2147484460" r:id="rId9"/>
    <p:sldLayoutId id="2147484461" r:id="rId10"/>
    <p:sldLayoutId id="2147484462" r:id="rId11"/>
    <p:sldLayoutId id="2147484463" r:id="rId12"/>
    <p:sldLayoutId id="2147484464" r:id="rId13"/>
    <p:sldLayoutId id="2147484465" r:id="rId14"/>
    <p:sldLayoutId id="2147484466" r:id="rId15"/>
    <p:sldLayoutId id="2147484467" r:id="rId16"/>
    <p:sldLayoutId id="2147484468" r:id="rId17"/>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emf"/></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9.jpeg"/><Relationship Id="rId7"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wallpaperflare.com/search?wallpaper=win&amp;page=2" TargetMode="External"/><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0.jpeg"/><Relationship Id="rId4" Type="http://schemas.microsoft.com/office/2007/relationships/hdphoto" Target="../media/hdphoto2.wdp"/></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98BF0107-3463-486E-B9EE-5A5727B4F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7B8076C-4441-2CC5-4609-6AF5CF95B7E9}"/>
              </a:ext>
            </a:extLst>
          </p:cNvPr>
          <p:cNvSpPr>
            <a:spLocks noGrp="1"/>
          </p:cNvSpPr>
          <p:nvPr>
            <p:ph type="ctrTitle"/>
          </p:nvPr>
        </p:nvSpPr>
        <p:spPr>
          <a:xfrm>
            <a:off x="6352675" y="936225"/>
            <a:ext cx="5839326" cy="3072086"/>
          </a:xfrm>
        </p:spPr>
        <p:txBody>
          <a:bodyPr>
            <a:normAutofit/>
          </a:bodyPr>
          <a:lstStyle/>
          <a:p>
            <a:pPr algn="l">
              <a:lnSpc>
                <a:spcPct val="90000"/>
              </a:lnSpc>
            </a:pPr>
            <a:br>
              <a:rPr lang="en-US" sz="2800" dirty="0"/>
            </a:br>
            <a:r>
              <a:rPr lang="en-GB" sz="2800" dirty="0">
                <a:effectLst/>
              </a:rPr>
              <a:t>Exploring the Transformative impact of group</a:t>
            </a:r>
            <a:br>
              <a:rPr lang="en-GB" sz="2800" dirty="0">
                <a:effectLst/>
              </a:rPr>
            </a:br>
            <a:r>
              <a:rPr lang="en-GB" sz="2800" dirty="0">
                <a:effectLst/>
              </a:rPr>
              <a:t> singing on student nurses’ mental health, nurse-patient connection and </a:t>
            </a:r>
            <a:r>
              <a:rPr lang="en-GB" sz="2800" dirty="0"/>
              <a:t>its relevance to </a:t>
            </a:r>
            <a:r>
              <a:rPr lang="en-GB" sz="2800" dirty="0">
                <a:effectLst/>
              </a:rPr>
              <a:t>their nursing studies </a:t>
            </a:r>
            <a:endParaRPr lang="en-US" sz="2800" dirty="0"/>
          </a:p>
        </p:txBody>
      </p:sp>
      <p:sp>
        <p:nvSpPr>
          <p:cNvPr id="3" name="Subtitle 2">
            <a:extLst>
              <a:ext uri="{FF2B5EF4-FFF2-40B4-BE49-F238E27FC236}">
                <a16:creationId xmlns:a16="http://schemas.microsoft.com/office/drawing/2014/main" id="{FE72E837-CCDC-9EA4-A4FB-5409CD475370}"/>
              </a:ext>
            </a:extLst>
          </p:cNvPr>
          <p:cNvSpPr>
            <a:spLocks noGrp="1"/>
          </p:cNvSpPr>
          <p:nvPr>
            <p:ph type="subTitle" idx="1"/>
          </p:nvPr>
        </p:nvSpPr>
        <p:spPr>
          <a:xfrm>
            <a:off x="6352675" y="4385732"/>
            <a:ext cx="4807450" cy="1405467"/>
          </a:xfrm>
        </p:spPr>
        <p:txBody>
          <a:bodyPr>
            <a:normAutofit/>
          </a:bodyPr>
          <a:lstStyle/>
          <a:p>
            <a:pPr algn="l"/>
            <a:r>
              <a:rPr lang="en-GB" dirty="0">
                <a:effectLst/>
              </a:rPr>
              <a:t>Jennifer O’Hare 2221188</a:t>
            </a:r>
          </a:p>
          <a:p>
            <a:pPr algn="l"/>
            <a:r>
              <a:rPr lang="en-GB" dirty="0">
                <a:effectLst/>
              </a:rPr>
              <a:t>Module BMPF7010 </a:t>
            </a:r>
            <a:r>
              <a:rPr lang="en-GB" dirty="0" err="1"/>
              <a:t>w</a:t>
            </a:r>
            <a:r>
              <a:rPr lang="en-GB" dirty="0" err="1">
                <a:effectLst/>
              </a:rPr>
              <a:t>orkbased</a:t>
            </a:r>
            <a:r>
              <a:rPr lang="en-GB" dirty="0">
                <a:effectLst/>
              </a:rPr>
              <a:t> learning project</a:t>
            </a:r>
          </a:p>
          <a:p>
            <a:endParaRPr lang="en-US" dirty="0"/>
          </a:p>
        </p:txBody>
      </p:sp>
      <p:sp>
        <p:nvSpPr>
          <p:cNvPr id="15" name="Slide Number Placeholder 12">
            <a:extLst>
              <a:ext uri="{FF2B5EF4-FFF2-40B4-BE49-F238E27FC236}">
                <a16:creationId xmlns:a16="http://schemas.microsoft.com/office/drawing/2014/main" id="{DC984D2F-808F-7022-DEEF-CB036F99F344}"/>
              </a:ext>
            </a:extLst>
          </p:cNvPr>
          <p:cNvSpPr>
            <a:spLocks noGrp="1"/>
          </p:cNvSpPr>
          <p:nvPr>
            <p:ph type="sldNum" sz="quarter" idx="12"/>
          </p:nvPr>
        </p:nvSpPr>
        <p:spPr>
          <a:xfrm>
            <a:off x="10608958" y="5870575"/>
            <a:ext cx="551167" cy="377825"/>
          </a:xfrm>
        </p:spPr>
        <p:txBody>
          <a:bodyPr>
            <a:normAutofit/>
          </a:bodyPr>
          <a:lstStyle/>
          <a:p>
            <a:pPr>
              <a:spcAft>
                <a:spcPts val="600"/>
              </a:spcAft>
            </a:pPr>
            <a:fld id="{9E5C842C-DC10-4733-B3D1-CC1659509371}" type="slidenum">
              <a:rPr lang="en-US"/>
              <a:pPr>
                <a:spcAft>
                  <a:spcPts val="600"/>
                </a:spcAft>
              </a:pPr>
              <a:t>1</a:t>
            </a:fld>
            <a:endParaRPr lang="en-US"/>
          </a:p>
        </p:txBody>
      </p:sp>
      <p:pic>
        <p:nvPicPr>
          <p:cNvPr id="10" name="Picture 9" descr="A poster with a group of nurses&#10;&#10;AI-generated content may be incorrect.">
            <a:extLst>
              <a:ext uri="{FF2B5EF4-FFF2-40B4-BE49-F238E27FC236}">
                <a16:creationId xmlns:a16="http://schemas.microsoft.com/office/drawing/2014/main" id="{03455FB1-CD99-B24B-0F87-19C0D64AF777}"/>
              </a:ext>
            </a:extLst>
          </p:cNvPr>
          <p:cNvPicPr>
            <a:picLocks noChangeAspect="1"/>
          </p:cNvPicPr>
          <p:nvPr/>
        </p:nvPicPr>
        <p:blipFill>
          <a:blip r:embed="rId4"/>
          <a:srcRect t="17193" b="18597"/>
          <a:stretch/>
        </p:blipFill>
        <p:spPr>
          <a:xfrm>
            <a:off x="1031875" y="259286"/>
            <a:ext cx="4550778" cy="6339427"/>
          </a:xfrm>
          <a:prstGeom prst="rect">
            <a:avLst/>
          </a:prstGeom>
        </p:spPr>
      </p:pic>
    </p:spTree>
    <p:extLst>
      <p:ext uri="{BB962C8B-B14F-4D97-AF65-F5344CB8AC3E}">
        <p14:creationId xmlns:p14="http://schemas.microsoft.com/office/powerpoint/2010/main" val="19468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EAFA-3EB5-C8A3-710D-35BE0647870D}"/>
              </a:ext>
            </a:extLst>
          </p:cNvPr>
          <p:cNvSpPr>
            <a:spLocks noGrp="1"/>
          </p:cNvSpPr>
          <p:nvPr>
            <p:ph type="title"/>
          </p:nvPr>
        </p:nvSpPr>
        <p:spPr>
          <a:xfrm>
            <a:off x="6400800" y="609600"/>
            <a:ext cx="5147730" cy="1641987"/>
          </a:xfrm>
        </p:spPr>
        <p:txBody>
          <a:bodyPr>
            <a:normAutofit/>
          </a:bodyPr>
          <a:lstStyle/>
          <a:p>
            <a:r>
              <a:rPr lang="en-US" dirty="0"/>
              <a:t>Context – about Me</a:t>
            </a:r>
          </a:p>
        </p:txBody>
      </p:sp>
      <p:pic>
        <p:nvPicPr>
          <p:cNvPr id="10" name="Picture 9" descr="A group of people in a church&#10;&#10;Description automatically generated">
            <a:extLst>
              <a:ext uri="{FF2B5EF4-FFF2-40B4-BE49-F238E27FC236}">
                <a16:creationId xmlns:a16="http://schemas.microsoft.com/office/drawing/2014/main" id="{65CCE676-17B8-C064-EB7D-79494D1C8CA8}"/>
              </a:ext>
            </a:extLst>
          </p:cNvPr>
          <p:cNvPicPr>
            <a:picLocks noChangeAspect="1"/>
          </p:cNvPicPr>
          <p:nvPr/>
        </p:nvPicPr>
        <p:blipFill rotWithShape="1">
          <a:blip r:embed="rId3"/>
          <a:srcRect l="11679" r="21654"/>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F7281105-BF85-5C5D-24FF-DC401A09FD07}"/>
              </a:ext>
            </a:extLst>
          </p:cNvPr>
          <p:cNvSpPr>
            <a:spLocks noGrp="1"/>
          </p:cNvSpPr>
          <p:nvPr>
            <p:ph idx="1"/>
          </p:nvPr>
        </p:nvSpPr>
        <p:spPr>
          <a:xfrm>
            <a:off x="6400800" y="2251587"/>
            <a:ext cx="5147730" cy="3637935"/>
          </a:xfrm>
        </p:spPr>
        <p:txBody>
          <a:bodyPr>
            <a:normAutofit fontScale="92500" lnSpcReduction="20000"/>
          </a:bodyPr>
          <a:lstStyle/>
          <a:p>
            <a:pPr>
              <a:lnSpc>
                <a:spcPct val="12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Jen O’Hare age 48. Music teacher and choir leader. </a:t>
            </a:r>
          </a:p>
          <a:p>
            <a:pPr>
              <a:lnSpc>
                <a:spcPct val="12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Passion and </a:t>
            </a:r>
            <a:r>
              <a:rPr lang="en-GB" dirty="0">
                <a:latin typeface="Arial" panose="020B0604020202020204" pitchFamily="34" charset="0"/>
                <a:ea typeface="Calibri" panose="020F0502020204030204" pitchFamily="34" charset="0"/>
                <a:cs typeface="Times New Roman" panose="02020603050405020304" pitchFamily="18" charset="0"/>
              </a:rPr>
              <a:t>mission to </a:t>
            </a:r>
            <a:r>
              <a:rPr lang="en-GB" sz="1800" dirty="0">
                <a:effectLst/>
                <a:latin typeface="Arial" panose="020B0604020202020204" pitchFamily="34" charset="0"/>
                <a:ea typeface="Calibri" panose="020F0502020204030204" pitchFamily="34" charset="0"/>
                <a:cs typeface="Times New Roman" panose="02020603050405020304" pitchFamily="18" charset="0"/>
              </a:rPr>
              <a:t> bring people together and demonstrate the power of group singing</a:t>
            </a:r>
          </a:p>
          <a:p>
            <a:pPr>
              <a:lnSpc>
                <a:spcPct val="12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3-year partnership with the University of Chester to teach choral singing to first-year nursing students as part of their Creative Health module, investigating social prescribing as a medical alternative (Williams, Dingle and Clift, 2018a).</a:t>
            </a:r>
          </a:p>
          <a:p>
            <a:pPr>
              <a:lnSpc>
                <a:spcPct val="120000"/>
              </a:lnSpc>
            </a:pPr>
            <a:r>
              <a:rPr lang="en-GB" dirty="0">
                <a:latin typeface="Arial" panose="020B0604020202020204" pitchFamily="34" charset="0"/>
                <a:ea typeface="Calibri" panose="020F0502020204030204" pitchFamily="34" charset="0"/>
                <a:cs typeface="Times New Roman" panose="02020603050405020304" pitchFamily="18" charset="0"/>
              </a:rPr>
              <a:t>Experience working with sets of students but no formal feedback gathered and so………</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000" dirty="0"/>
          </a:p>
        </p:txBody>
      </p:sp>
      <p:sp>
        <p:nvSpPr>
          <p:cNvPr id="6" name="Slide Number Placeholder 5">
            <a:extLst>
              <a:ext uri="{FF2B5EF4-FFF2-40B4-BE49-F238E27FC236}">
                <a16:creationId xmlns:a16="http://schemas.microsoft.com/office/drawing/2014/main" id="{9399AC56-5219-08C2-559C-3BDB22196FC5}"/>
              </a:ext>
            </a:extLst>
          </p:cNvPr>
          <p:cNvSpPr>
            <a:spLocks noGrp="1"/>
          </p:cNvSpPr>
          <p:nvPr>
            <p:ph type="sldNum" sz="quarter" idx="12"/>
          </p:nvPr>
        </p:nvSpPr>
        <p:spPr>
          <a:xfrm>
            <a:off x="10266060" y="5870575"/>
            <a:ext cx="551167" cy="377825"/>
          </a:xfrm>
        </p:spPr>
        <p:txBody>
          <a:bodyPr>
            <a:normAutofit/>
          </a:bodyPr>
          <a:lstStyle/>
          <a:p>
            <a:pPr>
              <a:spcAft>
                <a:spcPts val="600"/>
              </a:spcAft>
            </a:pPr>
            <a:fld id="{6E91CC32-6A6B-4E2E-BBA1-6864F305DA26}" type="slidenum">
              <a:rPr lang="en-US"/>
              <a:pPr>
                <a:spcAft>
                  <a:spcPts val="600"/>
                </a:spcAft>
              </a:pPr>
              <a:t>2</a:t>
            </a:fld>
            <a:endParaRPr lang="en-US"/>
          </a:p>
        </p:txBody>
      </p:sp>
      <p:sp>
        <p:nvSpPr>
          <p:cNvPr id="4" name="TextBox 3">
            <a:extLst>
              <a:ext uri="{FF2B5EF4-FFF2-40B4-BE49-F238E27FC236}">
                <a16:creationId xmlns:a16="http://schemas.microsoft.com/office/drawing/2014/main" id="{D8FA1031-7D48-0F43-4A08-0F2385B518B3}"/>
              </a:ext>
            </a:extLst>
          </p:cNvPr>
          <p:cNvSpPr txBox="1"/>
          <p:nvPr/>
        </p:nvSpPr>
        <p:spPr>
          <a:xfrm>
            <a:off x="6632620" y="5870575"/>
            <a:ext cx="4314422" cy="307777"/>
          </a:xfrm>
          <a:prstGeom prst="rect">
            <a:avLst/>
          </a:prstGeom>
          <a:noFill/>
        </p:spPr>
        <p:txBody>
          <a:bodyPr wrap="square" rtlCol="0">
            <a:spAutoFit/>
          </a:bodyPr>
          <a:lstStyle/>
          <a:p>
            <a:r>
              <a:rPr lang="en-US" sz="1400" dirty="0"/>
              <a:t>Images all owned by Chester University</a:t>
            </a:r>
          </a:p>
        </p:txBody>
      </p:sp>
    </p:spTree>
    <p:extLst>
      <p:ext uri="{BB962C8B-B14F-4D97-AF65-F5344CB8AC3E}">
        <p14:creationId xmlns:p14="http://schemas.microsoft.com/office/powerpoint/2010/main" val="511843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A4A8332-6151-481A-9DEC-D3D2FA1A2A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8" name="Picture 7" descr="A group of people posing for a photo&#10;&#10;AI-generated content may be incorrect.">
            <a:extLst>
              <a:ext uri="{FF2B5EF4-FFF2-40B4-BE49-F238E27FC236}">
                <a16:creationId xmlns:a16="http://schemas.microsoft.com/office/drawing/2014/main" id="{870A9EF4-1032-703F-0778-85B6832DAD34}"/>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40000" contrast="-20000"/>
                    </a14:imgEffect>
                  </a14:imgLayer>
                </a14:imgProps>
              </a:ext>
            </a:extLst>
          </a:blip>
          <a:srcRect t="24788" b="233"/>
          <a:stretch>
            <a:fillRect/>
          </a:stretch>
        </p:blipFill>
        <p:spPr>
          <a:xfrm>
            <a:off x="20" y="975"/>
            <a:ext cx="6095980" cy="3428025"/>
          </a:xfrm>
          <a:prstGeom prst="rect">
            <a:avLst/>
          </a:prstGeom>
        </p:spPr>
      </p:pic>
      <p:pic>
        <p:nvPicPr>
          <p:cNvPr id="7" name="Picture 6" descr="A group of people posing for a photo&#10;&#10;AI-generated content may be incorrect.">
            <a:extLst>
              <a:ext uri="{FF2B5EF4-FFF2-40B4-BE49-F238E27FC236}">
                <a16:creationId xmlns:a16="http://schemas.microsoft.com/office/drawing/2014/main" id="{6F9744D5-DA7A-ACDB-E094-0633E6D02448}"/>
              </a:ext>
            </a:extLst>
          </p:cNvPr>
          <p:cNvPicPr>
            <a:picLocks noChangeAspect="1"/>
          </p:cNvPicPr>
          <p:nvPr/>
        </p:nvPicPr>
        <p:blipFill>
          <a:blip r:embed="rId6"/>
          <a:srcRect t="7196" b="17804"/>
          <a:stretch>
            <a:fillRect/>
          </a:stretch>
        </p:blipFill>
        <p:spPr>
          <a:xfrm>
            <a:off x="-1590" y="3429000"/>
            <a:ext cx="6096000" cy="3429000"/>
          </a:xfrm>
          <a:prstGeom prst="rect">
            <a:avLst/>
          </a:prstGeom>
        </p:spPr>
      </p:pic>
      <p:pic>
        <p:nvPicPr>
          <p:cNvPr id="15" name="Picture 14">
            <a:extLst>
              <a:ext uri="{FF2B5EF4-FFF2-40B4-BE49-F238E27FC236}">
                <a16:creationId xmlns:a16="http://schemas.microsoft.com/office/drawing/2014/main" id="{9F880591-BA07-4C92-8E95-14BA38953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7987" y="1786"/>
            <a:ext cx="12188825" cy="6856214"/>
          </a:xfrm>
          <a:prstGeom prst="rect">
            <a:avLst/>
          </a:prstGeom>
        </p:spPr>
      </p:pic>
      <p:sp>
        <p:nvSpPr>
          <p:cNvPr id="2" name="Title 1">
            <a:extLst>
              <a:ext uri="{FF2B5EF4-FFF2-40B4-BE49-F238E27FC236}">
                <a16:creationId xmlns:a16="http://schemas.microsoft.com/office/drawing/2014/main" id="{1D9F803B-A14C-8683-6A09-B34DE9728B1C}"/>
              </a:ext>
            </a:extLst>
          </p:cNvPr>
          <p:cNvSpPr>
            <a:spLocks noGrp="1"/>
          </p:cNvSpPr>
          <p:nvPr>
            <p:ph type="title"/>
          </p:nvPr>
        </p:nvSpPr>
        <p:spPr>
          <a:xfrm>
            <a:off x="6819899" y="609600"/>
            <a:ext cx="4874118" cy="856920"/>
          </a:xfrm>
        </p:spPr>
        <p:txBody>
          <a:bodyPr vert="horz" lIns="91440" tIns="45720" rIns="91440" bIns="45720" rtlCol="0" anchor="b">
            <a:normAutofit fontScale="90000"/>
          </a:bodyPr>
          <a:lstStyle/>
          <a:p>
            <a:r>
              <a:rPr lang="en-US" sz="4800" dirty="0"/>
              <a:t>……..The singing intervention</a:t>
            </a:r>
          </a:p>
        </p:txBody>
      </p:sp>
      <p:sp>
        <p:nvSpPr>
          <p:cNvPr id="5" name="Footer Placeholder 4">
            <a:extLst>
              <a:ext uri="{FF2B5EF4-FFF2-40B4-BE49-F238E27FC236}">
                <a16:creationId xmlns:a16="http://schemas.microsoft.com/office/drawing/2014/main" id="{05ECECB4-EE4C-C7AB-5941-657888AF16DE}"/>
              </a:ext>
            </a:extLst>
          </p:cNvPr>
          <p:cNvSpPr>
            <a:spLocks noGrp="1"/>
          </p:cNvSpPr>
          <p:nvPr>
            <p:ph type="ftr" sz="quarter" idx="11"/>
          </p:nvPr>
        </p:nvSpPr>
        <p:spPr>
          <a:xfrm>
            <a:off x="727075" y="5870575"/>
            <a:ext cx="4893958" cy="377825"/>
          </a:xfrm>
          <a:effectLst/>
        </p:spPr>
        <p:txBody>
          <a:bodyPr vert="horz" lIns="91440" tIns="45720" rIns="91440" bIns="45720" rtlCol="0" anchor="ctr">
            <a:normAutofit/>
          </a:bodyPr>
          <a:lstStyle/>
          <a:p>
            <a:pPr defTabSz="914400">
              <a:spcAft>
                <a:spcPts val="600"/>
              </a:spcAft>
            </a:pPr>
            <a:r>
              <a:rPr lang="en-US" b="0" i="0" kern="1200">
                <a:solidFill>
                  <a:srgbClr val="FFFFFF"/>
                </a:solidFill>
                <a:effectLst/>
                <a:latin typeface="+mn-lt"/>
                <a:ea typeface="+mn-ea"/>
                <a:cs typeface="+mn-cs"/>
              </a:rPr>
              <a:t>Sample Footer Text</a:t>
            </a:r>
          </a:p>
        </p:txBody>
      </p:sp>
      <p:cxnSp>
        <p:nvCxnSpPr>
          <p:cNvPr id="17" name="Straight Connector 16">
            <a:extLst>
              <a:ext uri="{FF2B5EF4-FFF2-40B4-BE49-F238E27FC236}">
                <a16:creationId xmlns:a16="http://schemas.microsoft.com/office/drawing/2014/main" id="{DC818556-A646-4273-8456-BD6847086B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3733" y="0"/>
            <a:ext cx="680" cy="685800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a:extLst>
              <a:ext uri="{FF2B5EF4-FFF2-40B4-BE49-F238E27FC236}">
                <a16:creationId xmlns:a16="http://schemas.microsoft.com/office/drawing/2014/main" id="{383ED470-0C4E-48F1-B8F7-74EB87507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90" y="3426338"/>
            <a:ext cx="6087381" cy="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4" name="Date Placeholder 3">
            <a:extLst>
              <a:ext uri="{FF2B5EF4-FFF2-40B4-BE49-F238E27FC236}">
                <a16:creationId xmlns:a16="http://schemas.microsoft.com/office/drawing/2014/main" id="{012D4F0A-5F1E-FDA1-CF8D-8B8EDE81E456}"/>
              </a:ext>
            </a:extLst>
          </p:cNvPr>
          <p:cNvSpPr>
            <a:spLocks noGrp="1"/>
          </p:cNvSpPr>
          <p:nvPr>
            <p:ph type="dt" sz="half" idx="10"/>
          </p:nvPr>
        </p:nvSpPr>
        <p:spPr>
          <a:xfrm>
            <a:off x="8932558" y="5870575"/>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8/29/25</a:t>
            </a:fld>
            <a:endParaRPr lang="en-US"/>
          </a:p>
        </p:txBody>
      </p:sp>
      <p:sp>
        <p:nvSpPr>
          <p:cNvPr id="6" name="Slide Number Placeholder 5">
            <a:extLst>
              <a:ext uri="{FF2B5EF4-FFF2-40B4-BE49-F238E27FC236}">
                <a16:creationId xmlns:a16="http://schemas.microsoft.com/office/drawing/2014/main" id="{EFDE93C8-5B96-9104-1254-1A18F4C031BC}"/>
              </a:ext>
            </a:extLst>
          </p:cNvPr>
          <p:cNvSpPr>
            <a:spLocks noGrp="1"/>
          </p:cNvSpPr>
          <p:nvPr>
            <p:ph type="sldNum" sz="quarter" idx="12"/>
          </p:nvPr>
        </p:nvSpPr>
        <p:spPr>
          <a:xfrm>
            <a:off x="10608958" y="5870575"/>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3</a:t>
            </a:fld>
            <a:endParaRPr lang="en-US"/>
          </a:p>
        </p:txBody>
      </p:sp>
      <p:sp>
        <p:nvSpPr>
          <p:cNvPr id="9" name="TextBox 8">
            <a:extLst>
              <a:ext uri="{FF2B5EF4-FFF2-40B4-BE49-F238E27FC236}">
                <a16:creationId xmlns:a16="http://schemas.microsoft.com/office/drawing/2014/main" id="{D7DCD8C6-E946-9493-9173-236939F22A24}"/>
              </a:ext>
            </a:extLst>
          </p:cNvPr>
          <p:cNvSpPr txBox="1"/>
          <p:nvPr/>
        </p:nvSpPr>
        <p:spPr>
          <a:xfrm>
            <a:off x="6722772" y="1816757"/>
            <a:ext cx="4971245" cy="5324535"/>
          </a:xfrm>
          <a:prstGeom prst="rect">
            <a:avLst/>
          </a:prstGeom>
          <a:noFill/>
        </p:spPr>
        <p:txBody>
          <a:bodyPr wrap="square" rtlCol="0">
            <a:spAutoFit/>
          </a:bodyPr>
          <a:lstStyle/>
          <a:p>
            <a:r>
              <a:rPr lang="en-US" sz="2000" dirty="0"/>
              <a:t>Take groups of student nurses and immerse them in a choir singing project.</a:t>
            </a:r>
          </a:p>
          <a:p>
            <a:endParaRPr lang="en-US" sz="2000" dirty="0"/>
          </a:p>
          <a:p>
            <a:endParaRPr lang="en-US" sz="2000" dirty="0"/>
          </a:p>
          <a:p>
            <a:r>
              <a:rPr lang="en-US" sz="2000" dirty="0"/>
              <a:t>Measure the impact group singing has on them before they sing and after they sing.</a:t>
            </a:r>
          </a:p>
          <a:p>
            <a:endParaRPr lang="en-US" sz="2000" dirty="0"/>
          </a:p>
          <a:p>
            <a:endParaRPr lang="en-US" sz="2000" dirty="0"/>
          </a:p>
          <a:p>
            <a:r>
              <a:rPr lang="en-US" sz="2000" dirty="0"/>
              <a:t>Take them to perform as a choir to 2 venues of their choice – provide compassionate care and refreshments!</a:t>
            </a:r>
          </a:p>
          <a:p>
            <a:endParaRPr lang="en-US" sz="2000" dirty="0"/>
          </a:p>
          <a:p>
            <a:r>
              <a:rPr lang="en-US" sz="2800" dirty="0"/>
              <a:t>Why?</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84945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5B233896-DCAF-BC83-405F-8F324D9833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43D14D-9D21-F17C-C7A1-9E58D2F973B1}"/>
              </a:ext>
            </a:extLst>
          </p:cNvPr>
          <p:cNvSpPr>
            <a:spLocks noGrp="1"/>
          </p:cNvSpPr>
          <p:nvPr>
            <p:ph type="title"/>
          </p:nvPr>
        </p:nvSpPr>
        <p:spPr>
          <a:xfrm>
            <a:off x="620424" y="409995"/>
            <a:ext cx="3979205" cy="1453363"/>
          </a:xfrm>
        </p:spPr>
        <p:txBody>
          <a:bodyPr vert="horz" lIns="91440" tIns="45720" rIns="91440" bIns="45720" rtlCol="0" anchor="ctr">
            <a:normAutofit fontScale="90000"/>
          </a:bodyPr>
          <a:lstStyle/>
          <a:p>
            <a:r>
              <a:rPr lang="en-US" dirty="0"/>
              <a:t>Context - The why  </a:t>
            </a:r>
            <a:br>
              <a:rPr lang="en-US" dirty="0"/>
            </a:br>
            <a:r>
              <a:rPr lang="en-US" dirty="0"/>
              <a:t>creative health</a:t>
            </a:r>
          </a:p>
        </p:txBody>
      </p:sp>
      <p:sp>
        <p:nvSpPr>
          <p:cNvPr id="10" name="TextBox 9">
            <a:extLst>
              <a:ext uri="{FF2B5EF4-FFF2-40B4-BE49-F238E27FC236}">
                <a16:creationId xmlns:a16="http://schemas.microsoft.com/office/drawing/2014/main" id="{BF82F095-72AB-0AA8-3A70-69AA392C2F7A}"/>
              </a:ext>
            </a:extLst>
          </p:cNvPr>
          <p:cNvSpPr txBox="1"/>
          <p:nvPr/>
        </p:nvSpPr>
        <p:spPr>
          <a:xfrm>
            <a:off x="390203" y="2500172"/>
            <a:ext cx="6655575" cy="3637935"/>
          </a:xfrm>
          <a:prstGeom prst="rect">
            <a:avLst/>
          </a:prstGeom>
        </p:spPr>
        <p:txBody>
          <a:bodyPr vert="horz" lIns="91440" tIns="45720" rIns="91440" bIns="45720" rtlCol="0" anchor="ctr">
            <a:noAutofit/>
          </a:bodyPr>
          <a:lstStyle/>
          <a:p>
            <a:pPr marL="285750" indent="-285750">
              <a:spcAft>
                <a:spcPts val="1000"/>
              </a:spcAft>
              <a:buClr>
                <a:schemeClr val="tx1"/>
              </a:buClr>
              <a:buSzPct val="100000"/>
              <a:buFont typeface="Arial" panose="020B0604020202020204" pitchFamily="34" charset="0"/>
              <a:buChar char="•"/>
            </a:pPr>
            <a:r>
              <a:rPr lang="en-US" sz="2000" dirty="0"/>
              <a:t>Non-clinical strategy to improve health and wellbeing, using creative activities to improve physical, mental and emotional health and quality of life (Rana, 2024).</a:t>
            </a:r>
          </a:p>
          <a:p>
            <a:pPr marL="285750" indent="-285750">
              <a:spcAft>
                <a:spcPts val="1000"/>
              </a:spcAft>
              <a:buClr>
                <a:schemeClr val="tx1"/>
              </a:buClr>
              <a:buSzPct val="100000"/>
              <a:buFont typeface="Arial" panose="020B0604020202020204" pitchFamily="34" charset="0"/>
              <a:buChar char="•"/>
            </a:pPr>
            <a:r>
              <a:rPr lang="en-US" sz="2000" dirty="0"/>
              <a:t>Health and Care bill through parliament in July 2021 established the priority of building effective relationships between creative and social health sectors (UK Parliament, 2022b). </a:t>
            </a:r>
          </a:p>
          <a:p>
            <a:pPr marL="342900" indent="-342900">
              <a:spcAft>
                <a:spcPts val="1000"/>
              </a:spcAft>
              <a:buClr>
                <a:schemeClr val="tx1"/>
              </a:buClr>
              <a:buSzPct val="100000"/>
              <a:buFont typeface="Arial" panose="020B0604020202020204" pitchFamily="34" charset="0"/>
              <a:buChar char="•"/>
            </a:pPr>
            <a:r>
              <a:rPr lang="en-US" sz="2000" dirty="0"/>
              <a:t> Aim to save resources and money spent by the NHS.</a:t>
            </a:r>
          </a:p>
          <a:p>
            <a:pPr marL="285750" indent="-285750">
              <a:spcAft>
                <a:spcPts val="1000"/>
              </a:spcAft>
              <a:buClr>
                <a:schemeClr val="tx1"/>
              </a:buClr>
              <a:buSzPct val="100000"/>
              <a:buFont typeface="Arial" panose="020B0604020202020204" pitchFamily="34" charset="0"/>
              <a:buChar char="•"/>
            </a:pPr>
            <a:r>
              <a:rPr lang="en-US" sz="2000" dirty="0"/>
              <a:t>£216 per patient saving (hospital admissions and doctors' consultations) and overall £300k saving per year (mental health)</a:t>
            </a:r>
          </a:p>
          <a:p>
            <a:pPr>
              <a:spcAft>
                <a:spcPts val="1000"/>
              </a:spcAft>
              <a:buClr>
                <a:schemeClr val="tx1"/>
              </a:buClr>
              <a:buSzPct val="100000"/>
              <a:buFont typeface="Arial"/>
              <a:buChar char="•"/>
            </a:pPr>
            <a:endParaRPr lang="en-US" sz="2000" dirty="0"/>
          </a:p>
        </p:txBody>
      </p:sp>
      <p:sp>
        <p:nvSpPr>
          <p:cNvPr id="4" name="Date Placeholder 3">
            <a:extLst>
              <a:ext uri="{FF2B5EF4-FFF2-40B4-BE49-F238E27FC236}">
                <a16:creationId xmlns:a16="http://schemas.microsoft.com/office/drawing/2014/main" id="{6E27645E-BFF3-78D7-8514-F5699B9F228F}"/>
              </a:ext>
            </a:extLst>
          </p:cNvPr>
          <p:cNvSpPr>
            <a:spLocks noGrp="1"/>
          </p:cNvSpPr>
          <p:nvPr>
            <p:ph type="dt" sz="half" idx="10"/>
          </p:nvPr>
        </p:nvSpPr>
        <p:spPr>
          <a:xfrm>
            <a:off x="8589660" y="5870575"/>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8/28/25</a:t>
            </a:fld>
            <a:endParaRPr lang="en-US"/>
          </a:p>
        </p:txBody>
      </p:sp>
      <p:sp>
        <p:nvSpPr>
          <p:cNvPr id="6" name="Slide Number Placeholder 5">
            <a:extLst>
              <a:ext uri="{FF2B5EF4-FFF2-40B4-BE49-F238E27FC236}">
                <a16:creationId xmlns:a16="http://schemas.microsoft.com/office/drawing/2014/main" id="{360D6314-D2EA-671F-F2A6-4A5052946698}"/>
              </a:ext>
            </a:extLst>
          </p:cNvPr>
          <p:cNvSpPr>
            <a:spLocks noGrp="1"/>
          </p:cNvSpPr>
          <p:nvPr>
            <p:ph type="sldNum" sz="quarter" idx="12"/>
          </p:nvPr>
        </p:nvSpPr>
        <p:spPr>
          <a:xfrm>
            <a:off x="10266060" y="5870575"/>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4</a:t>
            </a:fld>
            <a:endParaRPr lang="en-US"/>
          </a:p>
        </p:txBody>
      </p:sp>
      <p:pic>
        <p:nvPicPr>
          <p:cNvPr id="351" name="Picture 350" descr="A close-up of a chart&#10;&#10;Description automatically generated">
            <a:extLst>
              <a:ext uri="{FF2B5EF4-FFF2-40B4-BE49-F238E27FC236}">
                <a16:creationId xmlns:a16="http://schemas.microsoft.com/office/drawing/2014/main" id="{804247FE-02A0-E1F1-9D28-6882789A8A27}"/>
              </a:ext>
            </a:extLst>
          </p:cNvPr>
          <p:cNvPicPr>
            <a:picLocks noChangeAspect="1"/>
          </p:cNvPicPr>
          <p:nvPr/>
        </p:nvPicPr>
        <p:blipFill>
          <a:blip r:embed="rId3"/>
          <a:srcRect l="10243" t="4325" r="53647" b="6712"/>
          <a:stretch/>
        </p:blipFill>
        <p:spPr>
          <a:xfrm>
            <a:off x="7297497" y="207313"/>
            <a:ext cx="4184526" cy="644337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cxnSp>
        <p:nvCxnSpPr>
          <p:cNvPr id="353" name="Straight Arrow Connector 352">
            <a:extLst>
              <a:ext uri="{FF2B5EF4-FFF2-40B4-BE49-F238E27FC236}">
                <a16:creationId xmlns:a16="http://schemas.microsoft.com/office/drawing/2014/main" id="{413415E8-9509-61DD-42F7-5D528372A53C}"/>
              </a:ext>
            </a:extLst>
          </p:cNvPr>
          <p:cNvCxnSpPr>
            <a:cxnSpLocks/>
          </p:cNvCxnSpPr>
          <p:nvPr/>
        </p:nvCxnSpPr>
        <p:spPr>
          <a:xfrm flipV="1">
            <a:off x="6906986" y="2204357"/>
            <a:ext cx="669471" cy="308610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55" name="Straight Arrow Connector 354">
            <a:extLst>
              <a:ext uri="{FF2B5EF4-FFF2-40B4-BE49-F238E27FC236}">
                <a16:creationId xmlns:a16="http://schemas.microsoft.com/office/drawing/2014/main" id="{C09280F5-3E8F-8AF2-6BF2-4B4EBE885DC2}"/>
              </a:ext>
            </a:extLst>
          </p:cNvPr>
          <p:cNvCxnSpPr>
            <a:cxnSpLocks/>
          </p:cNvCxnSpPr>
          <p:nvPr/>
        </p:nvCxnSpPr>
        <p:spPr>
          <a:xfrm flipV="1">
            <a:off x="6906986" y="4011018"/>
            <a:ext cx="2653393" cy="1340843"/>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357" name="Oval 356">
            <a:extLst>
              <a:ext uri="{FF2B5EF4-FFF2-40B4-BE49-F238E27FC236}">
                <a16:creationId xmlns:a16="http://schemas.microsoft.com/office/drawing/2014/main" id="{7FFFF94D-7C14-C73E-4CD7-278066C89662}"/>
              </a:ext>
            </a:extLst>
          </p:cNvPr>
          <p:cNvSpPr/>
          <p:nvPr/>
        </p:nvSpPr>
        <p:spPr>
          <a:xfrm>
            <a:off x="7297497" y="1567543"/>
            <a:ext cx="1292163" cy="81642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 name="Oval 357">
            <a:extLst>
              <a:ext uri="{FF2B5EF4-FFF2-40B4-BE49-F238E27FC236}">
                <a16:creationId xmlns:a16="http://schemas.microsoft.com/office/drawing/2014/main" id="{3B5C5748-F310-7959-0E6D-3ABF2DF67035}"/>
              </a:ext>
            </a:extLst>
          </p:cNvPr>
          <p:cNvSpPr/>
          <p:nvPr/>
        </p:nvSpPr>
        <p:spPr>
          <a:xfrm>
            <a:off x="9212968" y="3069771"/>
            <a:ext cx="2135389" cy="115932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7790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195C5-9944-ADB7-5775-88A1095ED32B}"/>
              </a:ext>
            </a:extLst>
          </p:cNvPr>
          <p:cNvSpPr>
            <a:spLocks noGrp="1"/>
          </p:cNvSpPr>
          <p:nvPr>
            <p:ph type="title"/>
          </p:nvPr>
        </p:nvSpPr>
        <p:spPr>
          <a:xfrm>
            <a:off x="802177" y="443043"/>
            <a:ext cx="6300750" cy="1453363"/>
          </a:xfrm>
        </p:spPr>
        <p:txBody>
          <a:bodyPr vert="horz" lIns="91440" tIns="45720" rIns="91440" bIns="45720" rtlCol="0" anchor="ctr">
            <a:normAutofit/>
          </a:bodyPr>
          <a:lstStyle/>
          <a:p>
            <a:r>
              <a:rPr lang="en-US" dirty="0"/>
              <a:t>Creative health for NHS staff</a:t>
            </a:r>
          </a:p>
        </p:txBody>
      </p:sp>
      <p:sp>
        <p:nvSpPr>
          <p:cNvPr id="9" name="TextBox 8">
            <a:extLst>
              <a:ext uri="{FF2B5EF4-FFF2-40B4-BE49-F238E27FC236}">
                <a16:creationId xmlns:a16="http://schemas.microsoft.com/office/drawing/2014/main" id="{89416DE3-96CE-1A76-E422-F484A218F7DC}"/>
              </a:ext>
            </a:extLst>
          </p:cNvPr>
          <p:cNvSpPr txBox="1"/>
          <p:nvPr/>
        </p:nvSpPr>
        <p:spPr>
          <a:xfrm>
            <a:off x="776834" y="2421552"/>
            <a:ext cx="6300751" cy="3637935"/>
          </a:xfrm>
          <a:prstGeom prst="rect">
            <a:avLst/>
          </a:prstGeom>
        </p:spPr>
        <p:txBody>
          <a:bodyPr vert="horz" lIns="91440" tIns="45720" rIns="91440" bIns="45720" rtlCol="0" anchor="ctr">
            <a:noAutofit/>
          </a:bodyPr>
          <a:lstStyle/>
          <a:p>
            <a:pPr marL="342900" indent="-342900">
              <a:spcAft>
                <a:spcPts val="1000"/>
              </a:spcAft>
              <a:buClr>
                <a:schemeClr val="tx1"/>
              </a:buClr>
              <a:buSzPct val="100000"/>
              <a:buFont typeface="Arial" panose="020B0604020202020204" pitchFamily="34" charset="0"/>
              <a:buChar char="•"/>
            </a:pPr>
            <a:r>
              <a:rPr lang="en-US" sz="2400" dirty="0"/>
              <a:t>The demands of nursing education call for creative approaches to support student well-being and professional growth. </a:t>
            </a:r>
          </a:p>
          <a:p>
            <a:pPr marL="342900" indent="-342900">
              <a:spcAft>
                <a:spcPts val="1000"/>
              </a:spcAft>
              <a:buClr>
                <a:schemeClr val="tx1"/>
              </a:buClr>
              <a:buSzPct val="100000"/>
              <a:buFont typeface="Arial" panose="020B0604020202020204" pitchFamily="34" charset="0"/>
              <a:buChar char="•"/>
            </a:pPr>
            <a:r>
              <a:rPr lang="en-US" sz="2400" dirty="0"/>
              <a:t>Existing nursing interventions, such as reflection and journaling,  focus on resilience training and mindfulness </a:t>
            </a:r>
          </a:p>
          <a:p>
            <a:pPr marL="342900" indent="-342900">
              <a:spcAft>
                <a:spcPts val="1000"/>
              </a:spcAft>
              <a:buClr>
                <a:schemeClr val="tx1"/>
              </a:buClr>
              <a:buSzPct val="100000"/>
              <a:buFont typeface="Arial" panose="020B0604020202020204" pitchFamily="34" charset="0"/>
              <a:buChar char="•"/>
            </a:pPr>
            <a:r>
              <a:rPr lang="en-US" sz="2400" dirty="0"/>
              <a:t>Rarely incorporate creative practices like group singing, which has been shown to promote relaxation, mood improvement, and a sense of belonging (Good and Russo, 2022). </a:t>
            </a:r>
          </a:p>
          <a:p>
            <a:pPr>
              <a:spcAft>
                <a:spcPts val="1000"/>
              </a:spcAft>
              <a:buClr>
                <a:schemeClr val="tx1"/>
              </a:buClr>
              <a:buSzPct val="100000"/>
              <a:buFont typeface="Arial"/>
              <a:buChar char="•"/>
            </a:pPr>
            <a:endParaRPr lang="en-US" sz="2400" dirty="0"/>
          </a:p>
        </p:txBody>
      </p:sp>
      <p:sp>
        <p:nvSpPr>
          <p:cNvPr id="4" name="Date Placeholder 3">
            <a:extLst>
              <a:ext uri="{FF2B5EF4-FFF2-40B4-BE49-F238E27FC236}">
                <a16:creationId xmlns:a16="http://schemas.microsoft.com/office/drawing/2014/main" id="{C61B6B9B-04E9-87C6-559D-6D8AB65C1C32}"/>
              </a:ext>
            </a:extLst>
          </p:cNvPr>
          <p:cNvSpPr>
            <a:spLocks noGrp="1"/>
          </p:cNvSpPr>
          <p:nvPr>
            <p:ph type="dt" sz="half" idx="10"/>
          </p:nvPr>
        </p:nvSpPr>
        <p:spPr>
          <a:xfrm>
            <a:off x="8589660" y="5870575"/>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8/28/25</a:t>
            </a:fld>
            <a:endParaRPr lang="en-US"/>
          </a:p>
        </p:txBody>
      </p:sp>
      <p:sp>
        <p:nvSpPr>
          <p:cNvPr id="6" name="Slide Number Placeholder 5">
            <a:extLst>
              <a:ext uri="{FF2B5EF4-FFF2-40B4-BE49-F238E27FC236}">
                <a16:creationId xmlns:a16="http://schemas.microsoft.com/office/drawing/2014/main" id="{99A52195-D3F2-F175-71D8-254606C925CD}"/>
              </a:ext>
            </a:extLst>
          </p:cNvPr>
          <p:cNvSpPr>
            <a:spLocks noGrp="1"/>
          </p:cNvSpPr>
          <p:nvPr>
            <p:ph type="sldNum" sz="quarter" idx="12"/>
          </p:nvPr>
        </p:nvSpPr>
        <p:spPr>
          <a:xfrm>
            <a:off x="10266060" y="5870575"/>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5</a:t>
            </a:fld>
            <a:endParaRPr lang="en-US"/>
          </a:p>
        </p:txBody>
      </p:sp>
      <p:pic>
        <p:nvPicPr>
          <p:cNvPr id="10" name="Picture 9" descr="A close-up of a chart&#10;&#10;Description automatically generated">
            <a:extLst>
              <a:ext uri="{FF2B5EF4-FFF2-40B4-BE49-F238E27FC236}">
                <a16:creationId xmlns:a16="http://schemas.microsoft.com/office/drawing/2014/main" id="{C24BB7AE-9F9A-D139-C916-3909A3828968}"/>
              </a:ext>
            </a:extLst>
          </p:cNvPr>
          <p:cNvPicPr>
            <a:picLocks noChangeAspect="1"/>
          </p:cNvPicPr>
          <p:nvPr/>
        </p:nvPicPr>
        <p:blipFill>
          <a:blip r:embed="rId3"/>
          <a:srcRect l="54948" t="33331" r="28341" b="30964"/>
          <a:stretch/>
        </p:blipFill>
        <p:spPr>
          <a:xfrm>
            <a:off x="7179942" y="443043"/>
            <a:ext cx="4472212" cy="597191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599430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EA41B353-974E-FAB4-3391-B5E962244A2D}"/>
              </a:ext>
            </a:extLst>
          </p:cNvPr>
          <p:cNvSpPr>
            <a:spLocks noGrp="1"/>
          </p:cNvSpPr>
          <p:nvPr>
            <p:ph type="title"/>
          </p:nvPr>
        </p:nvSpPr>
        <p:spPr>
          <a:xfrm>
            <a:off x="1028700" y="653142"/>
            <a:ext cx="10131425" cy="1219200"/>
          </a:xfrm>
        </p:spPr>
        <p:txBody>
          <a:bodyPr vert="horz" lIns="91440" tIns="45720" rIns="91440" bIns="45720" rtlCol="0">
            <a:normAutofit/>
          </a:bodyPr>
          <a:lstStyle/>
          <a:p>
            <a:pPr algn="ctr"/>
            <a:r>
              <a:rPr lang="en-US" sz="4400" dirty="0">
                <a:solidFill>
                  <a:srgbClr val="FFFFFF"/>
                </a:solidFill>
              </a:rPr>
              <a:t>Justification – Student pressures</a:t>
            </a:r>
          </a:p>
        </p:txBody>
      </p:sp>
      <p:sp>
        <p:nvSpPr>
          <p:cNvPr id="4" name="Date Placeholder 3">
            <a:extLst>
              <a:ext uri="{FF2B5EF4-FFF2-40B4-BE49-F238E27FC236}">
                <a16:creationId xmlns:a16="http://schemas.microsoft.com/office/drawing/2014/main" id="{9DC44213-981E-D7CD-7C5E-B94BED181E34}"/>
              </a:ext>
            </a:extLst>
          </p:cNvPr>
          <p:cNvSpPr>
            <a:spLocks noGrp="1"/>
          </p:cNvSpPr>
          <p:nvPr>
            <p:ph type="dt" sz="half" idx="10"/>
          </p:nvPr>
        </p:nvSpPr>
        <p:spPr>
          <a:xfrm>
            <a:off x="8589660" y="6143869"/>
            <a:ext cx="1600200" cy="377825"/>
          </a:xfrm>
        </p:spPr>
        <p:txBody>
          <a:bodyPr vert="horz" lIns="91440" tIns="45720" rIns="91440" bIns="45720" rtlCol="0">
            <a:normAutofit/>
          </a:bodyPr>
          <a:lstStyle/>
          <a:p>
            <a:pPr>
              <a:spcAft>
                <a:spcPts val="600"/>
              </a:spcAft>
            </a:pPr>
            <a:fld id="{567E9B64-DC09-41C8-9DE3-DA74AF8D2F97}" type="datetime1">
              <a:rPr lang="en-US" b="0" i="0" kern="1200" dirty="0">
                <a:effectLst/>
                <a:latin typeface="+mn-lt"/>
                <a:ea typeface="+mn-ea"/>
                <a:cs typeface="+mn-cs"/>
              </a:rPr>
              <a:pPr>
                <a:spcAft>
                  <a:spcPts val="600"/>
                </a:spcAft>
              </a:pPr>
              <a:t>8/28/25</a:t>
            </a:fld>
            <a:endParaRPr lang="en-US" b="0" i="0" kern="1200">
              <a:effectLst/>
              <a:latin typeface="+mn-lt"/>
              <a:ea typeface="+mn-ea"/>
              <a:cs typeface="+mn-cs"/>
            </a:endParaRPr>
          </a:p>
        </p:txBody>
      </p:sp>
      <p:sp>
        <p:nvSpPr>
          <p:cNvPr id="6" name="Slide Number Placeholder 5">
            <a:extLst>
              <a:ext uri="{FF2B5EF4-FFF2-40B4-BE49-F238E27FC236}">
                <a16:creationId xmlns:a16="http://schemas.microsoft.com/office/drawing/2014/main" id="{7188CDF4-CC98-B88A-F683-C5E89B4BF48A}"/>
              </a:ext>
            </a:extLst>
          </p:cNvPr>
          <p:cNvSpPr>
            <a:spLocks noGrp="1"/>
          </p:cNvSpPr>
          <p:nvPr>
            <p:ph type="sldNum" sz="quarter" idx="12"/>
          </p:nvPr>
        </p:nvSpPr>
        <p:spPr>
          <a:xfrm>
            <a:off x="10266060" y="6143869"/>
            <a:ext cx="551167" cy="377825"/>
          </a:xfrm>
        </p:spPr>
        <p:txBody>
          <a:bodyPr vert="horz" lIns="91440" tIns="45720" rIns="91440" bIns="45720" rtlCol="0">
            <a:normAutofit/>
          </a:bodyPr>
          <a:lstStyle/>
          <a:p>
            <a:pPr>
              <a:spcAft>
                <a:spcPts val="600"/>
              </a:spcAft>
            </a:pPr>
            <a:fld id="{6E91CC32-6A6B-4E2E-BBA1-6864F305DA26}" type="slidenum">
              <a:rPr lang="en-US" b="0" i="0" kern="1200" dirty="0">
                <a:effectLst/>
                <a:latin typeface="+mn-lt"/>
                <a:ea typeface="+mn-ea"/>
                <a:cs typeface="+mn-cs"/>
              </a:rPr>
              <a:pPr>
                <a:spcAft>
                  <a:spcPts val="600"/>
                </a:spcAft>
              </a:pPr>
              <a:t>6</a:t>
            </a:fld>
            <a:endParaRPr lang="en-US" b="0" i="0" kern="1200">
              <a:effectLst/>
              <a:latin typeface="+mn-lt"/>
              <a:ea typeface="+mn-ea"/>
              <a:cs typeface="+mn-cs"/>
            </a:endParaRPr>
          </a:p>
        </p:txBody>
      </p:sp>
      <p:graphicFrame>
        <p:nvGraphicFramePr>
          <p:cNvPr id="16" name="TextBox 6">
            <a:extLst>
              <a:ext uri="{FF2B5EF4-FFF2-40B4-BE49-F238E27FC236}">
                <a16:creationId xmlns:a16="http://schemas.microsoft.com/office/drawing/2014/main" id="{BEE2A671-5DB5-6656-8FA4-FEF492679E52}"/>
              </a:ext>
            </a:extLst>
          </p:cNvPr>
          <p:cNvGraphicFramePr/>
          <p:nvPr>
            <p:extLst>
              <p:ext uri="{D42A27DB-BD31-4B8C-83A1-F6EECF244321}">
                <p14:modId xmlns:p14="http://schemas.microsoft.com/office/powerpoint/2010/main" val="1019889697"/>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1960450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799D1-D0B0-87DD-C941-CF7BEB8A197C}"/>
              </a:ext>
            </a:extLst>
          </p:cNvPr>
          <p:cNvSpPr>
            <a:spLocks noGrp="1"/>
          </p:cNvSpPr>
          <p:nvPr>
            <p:ph type="title"/>
          </p:nvPr>
        </p:nvSpPr>
        <p:spPr>
          <a:xfrm>
            <a:off x="6400800" y="609600"/>
            <a:ext cx="5147730" cy="1641987"/>
          </a:xfrm>
        </p:spPr>
        <p:txBody>
          <a:bodyPr vert="horz" lIns="91440" tIns="45720" rIns="91440" bIns="45720" rtlCol="0">
            <a:normAutofit/>
          </a:bodyPr>
          <a:lstStyle/>
          <a:p>
            <a:pPr>
              <a:lnSpc>
                <a:spcPct val="90000"/>
              </a:lnSpc>
            </a:pPr>
            <a:r>
              <a:rPr lang="en-US" dirty="0"/>
              <a:t>Justification -Nurses singing isn’t new,</a:t>
            </a:r>
            <a:br>
              <a:rPr lang="en-US" dirty="0"/>
            </a:br>
            <a:r>
              <a:rPr lang="en-US" dirty="0"/>
              <a:t>So what?!</a:t>
            </a:r>
          </a:p>
        </p:txBody>
      </p:sp>
      <p:pic>
        <p:nvPicPr>
          <p:cNvPr id="6" name="Picture 5" descr="A group of children in a room&#10;&#10;Description automatically generated">
            <a:extLst>
              <a:ext uri="{FF2B5EF4-FFF2-40B4-BE49-F238E27FC236}">
                <a16:creationId xmlns:a16="http://schemas.microsoft.com/office/drawing/2014/main" id="{DC485558-4E97-86B0-790E-DA350176B07B}"/>
              </a:ext>
            </a:extLst>
          </p:cNvPr>
          <p:cNvPicPr>
            <a:picLocks noChangeAspect="1"/>
          </p:cNvPicPr>
          <p:nvPr/>
        </p:nvPicPr>
        <p:blipFill rotWithShape="1">
          <a:blip r:embed="rId3"/>
          <a:srcRect t="8362" b="1638"/>
          <a:stretch>
            <a:fillRect/>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9E9EEDB0-E80F-14E5-F873-FD19D805BC17}"/>
              </a:ext>
            </a:extLst>
          </p:cNvPr>
          <p:cNvSpPr>
            <a:spLocks noGrp="1"/>
          </p:cNvSpPr>
          <p:nvPr>
            <p:ph idx="1"/>
          </p:nvPr>
        </p:nvSpPr>
        <p:spPr>
          <a:xfrm>
            <a:off x="6400800" y="2251587"/>
            <a:ext cx="5147730" cy="3637935"/>
          </a:xfrm>
        </p:spPr>
        <p:txBody>
          <a:bodyPr vert="horz" lIns="91440" tIns="45720" rIns="91440" bIns="45720" rtlCol="0">
            <a:normAutofit/>
          </a:bodyPr>
          <a:lstStyle/>
          <a:p>
            <a:pPr marL="0" indent="0">
              <a:buNone/>
            </a:pPr>
            <a:r>
              <a:rPr lang="en-GB" sz="2000" dirty="0"/>
              <a:t>The study engaged over 99% of student nurses with no choir experience, achieving a public and social care performance within just 3 days.</a:t>
            </a:r>
          </a:p>
          <a:p>
            <a:pPr marL="0" indent="0">
              <a:buNone/>
            </a:pPr>
            <a:r>
              <a:rPr lang="en-GB" sz="2000" dirty="0"/>
              <a:t>It was not voluntary. It was part of their first-year degree.</a:t>
            </a:r>
          </a:p>
          <a:p>
            <a:pPr marL="0" indent="0">
              <a:buNone/>
            </a:pPr>
            <a:r>
              <a:rPr lang="en-GB" sz="2000" dirty="0"/>
              <a:t>*The University of Chester is the ONLY institution in the UK to embed Creative Health into their first-year nursing degree </a:t>
            </a:r>
            <a:r>
              <a:rPr lang="en-GB" dirty="0"/>
              <a:t>(Ridgway, 2023). </a:t>
            </a:r>
            <a:endParaRPr lang="en-US" sz="2000" dirty="0"/>
          </a:p>
        </p:txBody>
      </p:sp>
    </p:spTree>
    <p:extLst>
      <p:ext uri="{BB962C8B-B14F-4D97-AF65-F5344CB8AC3E}">
        <p14:creationId xmlns:p14="http://schemas.microsoft.com/office/powerpoint/2010/main" val="269673518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2CA33BD2-1083-4DAF-9735-CB18C837BA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F71176-F537-DE1A-A19C-D9BFB38258E9}"/>
              </a:ext>
            </a:extLst>
          </p:cNvPr>
          <p:cNvSpPr>
            <a:spLocks noGrp="1"/>
          </p:cNvSpPr>
          <p:nvPr>
            <p:ph type="title"/>
          </p:nvPr>
        </p:nvSpPr>
        <p:spPr>
          <a:xfrm>
            <a:off x="685801" y="609600"/>
            <a:ext cx="10131425" cy="1456267"/>
          </a:xfrm>
        </p:spPr>
        <p:txBody>
          <a:bodyPr>
            <a:normAutofit/>
          </a:bodyPr>
          <a:lstStyle/>
          <a:p>
            <a:r>
              <a:rPr lang="en-US"/>
              <a:t>Study aims</a:t>
            </a:r>
          </a:p>
        </p:txBody>
      </p:sp>
      <p:sp>
        <p:nvSpPr>
          <p:cNvPr id="4" name="Date Placeholder 3">
            <a:extLst>
              <a:ext uri="{FF2B5EF4-FFF2-40B4-BE49-F238E27FC236}">
                <a16:creationId xmlns:a16="http://schemas.microsoft.com/office/drawing/2014/main" id="{9F442C9E-6C1D-3C15-A0A7-33A98BC9A5CC}"/>
              </a:ext>
            </a:extLst>
          </p:cNvPr>
          <p:cNvSpPr>
            <a:spLocks noGrp="1"/>
          </p:cNvSpPr>
          <p:nvPr>
            <p:ph type="dt" sz="half" idx="10"/>
          </p:nvPr>
        </p:nvSpPr>
        <p:spPr>
          <a:xfrm>
            <a:off x="8589660" y="5870575"/>
            <a:ext cx="1600200" cy="377825"/>
          </a:xfrm>
        </p:spPr>
        <p:txBody>
          <a:bodyPr>
            <a:normAutofit/>
          </a:bodyPr>
          <a:lstStyle/>
          <a:p>
            <a:pPr>
              <a:spcAft>
                <a:spcPts val="600"/>
              </a:spcAft>
            </a:pPr>
            <a:fld id="{567E9B64-DC09-41C8-9DE3-DA74AF8D2F97}" type="datetime1">
              <a:rPr lang="en-US" smtClean="0"/>
              <a:pPr>
                <a:spcAft>
                  <a:spcPts val="600"/>
                </a:spcAft>
              </a:pPr>
              <a:t>8/27/25</a:t>
            </a:fld>
            <a:endParaRPr lang="en-US"/>
          </a:p>
        </p:txBody>
      </p:sp>
      <p:sp>
        <p:nvSpPr>
          <p:cNvPr id="6" name="Slide Number Placeholder 5">
            <a:extLst>
              <a:ext uri="{FF2B5EF4-FFF2-40B4-BE49-F238E27FC236}">
                <a16:creationId xmlns:a16="http://schemas.microsoft.com/office/drawing/2014/main" id="{40C006B7-E2BD-EC68-C2ED-4CA3E0AA8A04}"/>
              </a:ext>
            </a:extLst>
          </p:cNvPr>
          <p:cNvSpPr>
            <a:spLocks noGrp="1"/>
          </p:cNvSpPr>
          <p:nvPr>
            <p:ph type="sldNum" sz="quarter" idx="12"/>
          </p:nvPr>
        </p:nvSpPr>
        <p:spPr>
          <a:xfrm>
            <a:off x="10266060" y="5870575"/>
            <a:ext cx="551167" cy="377825"/>
          </a:xfrm>
        </p:spPr>
        <p:txBody>
          <a:bodyPr>
            <a:normAutofit/>
          </a:bodyPr>
          <a:lstStyle/>
          <a:p>
            <a:pPr>
              <a:spcAft>
                <a:spcPts val="600"/>
              </a:spcAft>
            </a:pPr>
            <a:fld id="{6E91CC32-6A6B-4E2E-BBA1-6864F305DA26}" type="slidenum">
              <a:rPr lang="en-US" smtClean="0"/>
              <a:pPr>
                <a:spcAft>
                  <a:spcPts val="600"/>
                </a:spcAft>
              </a:pPr>
              <a:t>8</a:t>
            </a:fld>
            <a:endParaRPr lang="en-US"/>
          </a:p>
        </p:txBody>
      </p:sp>
      <p:graphicFrame>
        <p:nvGraphicFramePr>
          <p:cNvPr id="16" name="Content Placeholder 6">
            <a:extLst>
              <a:ext uri="{FF2B5EF4-FFF2-40B4-BE49-F238E27FC236}">
                <a16:creationId xmlns:a16="http://schemas.microsoft.com/office/drawing/2014/main" id="{213CD8B2-4839-3656-0728-0FBF319DDBBE}"/>
              </a:ext>
            </a:extLst>
          </p:cNvPr>
          <p:cNvGraphicFramePr>
            <a:graphicFrameLocks noGrp="1"/>
          </p:cNvGraphicFramePr>
          <p:nvPr>
            <p:ph idx="1"/>
            <p:extLst>
              <p:ext uri="{D42A27DB-BD31-4B8C-83A1-F6EECF244321}">
                <p14:modId xmlns:p14="http://schemas.microsoft.com/office/powerpoint/2010/main" val="1611932236"/>
              </p:ext>
            </p:extLst>
          </p:nvPr>
        </p:nvGraphicFramePr>
        <p:xfrm>
          <a:off x="685800" y="1712661"/>
          <a:ext cx="10820399" cy="38336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0676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51865-87A5-BDAE-493A-611A13BC33F3}"/>
              </a:ext>
            </a:extLst>
          </p:cNvPr>
          <p:cNvSpPr>
            <a:spLocks noGrp="1"/>
          </p:cNvSpPr>
          <p:nvPr>
            <p:ph type="title"/>
          </p:nvPr>
        </p:nvSpPr>
        <p:spPr>
          <a:xfrm>
            <a:off x="825909" y="808055"/>
            <a:ext cx="3979205" cy="1453363"/>
          </a:xfrm>
        </p:spPr>
        <p:txBody>
          <a:bodyPr vert="horz" lIns="91440" tIns="45720" rIns="91440" bIns="45720" rtlCol="0" anchor="ctr">
            <a:normAutofit/>
          </a:bodyPr>
          <a:lstStyle/>
          <a:p>
            <a:r>
              <a:rPr lang="en-US" dirty="0"/>
              <a:t>Personal Learning aims</a:t>
            </a:r>
          </a:p>
        </p:txBody>
      </p:sp>
      <p:sp>
        <p:nvSpPr>
          <p:cNvPr id="8" name="TextBox 7">
            <a:extLst>
              <a:ext uri="{FF2B5EF4-FFF2-40B4-BE49-F238E27FC236}">
                <a16:creationId xmlns:a16="http://schemas.microsoft.com/office/drawing/2014/main" id="{35379C6B-E391-9BE0-DAA4-92BB15EE5D40}"/>
              </a:ext>
            </a:extLst>
          </p:cNvPr>
          <p:cNvSpPr txBox="1"/>
          <p:nvPr/>
        </p:nvSpPr>
        <p:spPr>
          <a:xfrm>
            <a:off x="802178" y="2261420"/>
            <a:ext cx="4002936" cy="3637935"/>
          </a:xfrm>
        </p:spPr>
        <p:txBody>
          <a:bodyPr vert="horz" lIns="91440" tIns="45720" rIns="91440" bIns="45720" rtlCol="0" anchor="ctr">
            <a:normAutofit/>
          </a:bodyPr>
          <a:lstStyle/>
          <a:p>
            <a:pPr marL="285750" indent="-285750">
              <a:lnSpc>
                <a:spcPct val="90000"/>
              </a:lnSpc>
              <a:spcAft>
                <a:spcPts val="1000"/>
              </a:spcAft>
              <a:buClr>
                <a:schemeClr val="tx1"/>
              </a:buClr>
              <a:buSzPct val="100000"/>
              <a:buFont typeface="Arial"/>
              <a:buChar char="•"/>
            </a:pPr>
            <a:r>
              <a:rPr lang="en-US" sz="1700"/>
              <a:t>Develop my expertise in designing and conducting mixed-methods studies.</a:t>
            </a:r>
          </a:p>
          <a:p>
            <a:pPr marL="285750" indent="-285750">
              <a:lnSpc>
                <a:spcPct val="90000"/>
              </a:lnSpc>
              <a:spcAft>
                <a:spcPts val="1000"/>
              </a:spcAft>
              <a:buClr>
                <a:schemeClr val="tx1"/>
              </a:buClr>
              <a:buSzPct val="100000"/>
              <a:buFont typeface="Arial"/>
              <a:buChar char="•"/>
            </a:pPr>
            <a:r>
              <a:rPr lang="en-US" sz="1700"/>
              <a:t>Continue to deepen my understanding and knowledge of group singing and its mental and emotional benefits.</a:t>
            </a:r>
          </a:p>
          <a:p>
            <a:pPr marL="285750" indent="-285750">
              <a:lnSpc>
                <a:spcPct val="90000"/>
              </a:lnSpc>
              <a:spcAft>
                <a:spcPts val="1000"/>
              </a:spcAft>
              <a:buClr>
                <a:schemeClr val="tx1"/>
              </a:buClr>
              <a:buSzPct val="100000"/>
              <a:buFont typeface="Arial"/>
              <a:buChar char="•"/>
            </a:pPr>
            <a:r>
              <a:rPr lang="en-US" sz="1700"/>
              <a:t>Contribute to the growing evidence base for creative health interventions in nursing training.</a:t>
            </a:r>
          </a:p>
          <a:p>
            <a:pPr marL="285750" indent="-285750">
              <a:lnSpc>
                <a:spcPct val="90000"/>
              </a:lnSpc>
              <a:spcAft>
                <a:spcPts val="1000"/>
              </a:spcAft>
              <a:buClr>
                <a:schemeClr val="tx1"/>
              </a:buClr>
              <a:buSzPct val="100000"/>
              <a:buFont typeface="Arial"/>
              <a:buChar char="•"/>
            </a:pPr>
            <a:r>
              <a:rPr lang="en-US" sz="1700"/>
              <a:t>Facilitate and encourage collaboration between educators, healthcare professionals and researchers to promote singing and arts-based approaches in healthcare education.</a:t>
            </a:r>
          </a:p>
        </p:txBody>
      </p:sp>
      <p:sp>
        <p:nvSpPr>
          <p:cNvPr id="6" name="Slide Number Placeholder 5">
            <a:extLst>
              <a:ext uri="{FF2B5EF4-FFF2-40B4-BE49-F238E27FC236}">
                <a16:creationId xmlns:a16="http://schemas.microsoft.com/office/drawing/2014/main" id="{5EE07761-1D2D-A2D0-5F9E-84D74938BB30}"/>
              </a:ext>
            </a:extLst>
          </p:cNvPr>
          <p:cNvSpPr>
            <a:spLocks noGrp="1"/>
          </p:cNvSpPr>
          <p:nvPr>
            <p:ph type="sldNum" sz="quarter" idx="12"/>
          </p:nvPr>
        </p:nvSpPr>
        <p:spPr>
          <a:xfrm>
            <a:off x="10266060" y="5870575"/>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9</a:t>
            </a:fld>
            <a:endParaRPr lang="en-US"/>
          </a:p>
        </p:txBody>
      </p:sp>
      <p:pic>
        <p:nvPicPr>
          <p:cNvPr id="3" name="Picture 2" descr="A group of people posing for a photo&#10;&#10;AI-generated content may be incorrect.">
            <a:extLst>
              <a:ext uri="{FF2B5EF4-FFF2-40B4-BE49-F238E27FC236}">
                <a16:creationId xmlns:a16="http://schemas.microsoft.com/office/drawing/2014/main" id="{9CB7404C-B91F-A5BF-753C-25F5FA20EF47}"/>
              </a:ext>
            </a:extLst>
          </p:cNvPr>
          <p:cNvPicPr>
            <a:picLocks noChangeAspect="1"/>
          </p:cNvPicPr>
          <p:nvPr/>
        </p:nvPicPr>
        <p:blipFill>
          <a:blip r:embed="rId3"/>
          <a:stretch>
            <a:fillRect/>
          </a:stretch>
        </p:blipFill>
        <p:spPr>
          <a:xfrm>
            <a:off x="5289752" y="1062037"/>
            <a:ext cx="6095593" cy="457169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695845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0C73D50C-687B-CFE2-9FAD-F3364679CD05}"/>
              </a:ext>
            </a:extLst>
          </p:cNvPr>
          <p:cNvSpPr>
            <a:spLocks noGrp="1"/>
          </p:cNvSpPr>
          <p:nvPr>
            <p:ph type="title"/>
          </p:nvPr>
        </p:nvSpPr>
        <p:spPr>
          <a:xfrm>
            <a:off x="685801" y="455053"/>
            <a:ext cx="12412013" cy="781318"/>
          </a:xfrm>
        </p:spPr>
        <p:txBody>
          <a:bodyPr>
            <a:normAutofit fontScale="90000"/>
          </a:bodyPr>
          <a:lstStyle/>
          <a:p>
            <a:r>
              <a:rPr lang="en-US" dirty="0"/>
              <a:t>Literature review</a:t>
            </a:r>
            <a:br>
              <a:rPr lang="en-US" dirty="0"/>
            </a:br>
            <a:r>
              <a:rPr lang="en-US" dirty="0"/>
              <a:t>Key themes</a:t>
            </a:r>
          </a:p>
        </p:txBody>
      </p:sp>
      <p:sp>
        <p:nvSpPr>
          <p:cNvPr id="3" name="Content Placeholder 2">
            <a:extLst>
              <a:ext uri="{FF2B5EF4-FFF2-40B4-BE49-F238E27FC236}">
                <a16:creationId xmlns:a16="http://schemas.microsoft.com/office/drawing/2014/main" id="{29398C2C-DEB8-0990-3C1B-C862C47DB618}"/>
              </a:ext>
            </a:extLst>
          </p:cNvPr>
          <p:cNvSpPr>
            <a:spLocks noGrp="1"/>
          </p:cNvSpPr>
          <p:nvPr>
            <p:ph idx="1"/>
          </p:nvPr>
        </p:nvSpPr>
        <p:spPr>
          <a:xfrm>
            <a:off x="685800" y="2617585"/>
            <a:ext cx="11265794" cy="4375642"/>
          </a:xfrm>
        </p:spPr>
        <p:txBody>
          <a:bodyPr>
            <a:noAutofit/>
          </a:bodyPr>
          <a:lstStyle/>
          <a:p>
            <a:pPr marL="0" indent="0">
              <a:spcAft>
                <a:spcPts val="800"/>
              </a:spcAft>
              <a:buNone/>
            </a:pPr>
            <a:r>
              <a:rPr lang="en-GB" sz="1600" b="1" dirty="0">
                <a:effectLst/>
                <a:latin typeface="Arial" panose="020B0604020202020204" pitchFamily="34" charset="0"/>
                <a:ea typeface="Calibri" panose="020F0502020204030204" pitchFamily="34" charset="0"/>
                <a:cs typeface="Times New Roman" panose="02020603050405020304" pitchFamily="18" charset="0"/>
              </a:rPr>
              <a:t>1. Creative Health as a proposed new pedagogical framework in Nurse education.</a:t>
            </a:r>
          </a:p>
          <a:p>
            <a:pPr marL="0" indent="0">
              <a:spcAft>
                <a:spcPts val="800"/>
              </a:spcAft>
              <a:buNone/>
            </a:pPr>
            <a:r>
              <a:rPr lang="en-GB" sz="1600" dirty="0">
                <a:latin typeface="Arial" panose="020B0604020202020204" pitchFamily="34" charset="0"/>
                <a:ea typeface="Calibri" panose="020F0502020204030204" pitchFamily="34" charset="0"/>
                <a:cs typeface="Times New Roman" panose="02020603050405020304" pitchFamily="18" charset="0"/>
              </a:rPr>
              <a:t>“</a:t>
            </a:r>
            <a:r>
              <a:rPr lang="en-GB" sz="1600" dirty="0">
                <a:effectLst/>
                <a:latin typeface="Arial" panose="020B0604020202020204" pitchFamily="34" charset="0"/>
                <a:ea typeface="Calibri" panose="020F0502020204030204" pitchFamily="34" charset="0"/>
              </a:rPr>
              <a:t>Ten proposals for action” demonstrates how learning is enhanced when students are engaged in a collaborative activity (</a:t>
            </a:r>
            <a:r>
              <a:rPr lang="en-GB" sz="1600" dirty="0" err="1">
                <a:effectLst/>
                <a:latin typeface="Arial" panose="020B0604020202020204" pitchFamily="34" charset="0"/>
                <a:ea typeface="Calibri" panose="020F0502020204030204" pitchFamily="34" charset="0"/>
              </a:rPr>
              <a:t>Zepke</a:t>
            </a:r>
            <a:r>
              <a:rPr lang="en-GB" sz="1600" dirty="0">
                <a:effectLst/>
                <a:latin typeface="Arial" panose="020B0604020202020204" pitchFamily="34" charset="0"/>
                <a:ea typeface="Calibri" panose="020F0502020204030204" pitchFamily="34" charset="0"/>
              </a:rPr>
              <a:t> and Leach, 2010). Students’ well-being was found to be enhanced with creative learning. </a:t>
            </a:r>
          </a:p>
          <a:p>
            <a:pPr marL="342900" indent="-342900">
              <a:spcAft>
                <a:spcPts val="800"/>
              </a:spcAft>
              <a:buAutoNum type="arabicPeriod"/>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600" b="1" dirty="0">
                <a:effectLst/>
                <a:latin typeface="Arial" panose="020B0604020202020204" pitchFamily="34" charset="0"/>
                <a:ea typeface="Calibri" panose="020F0502020204030204" pitchFamily="34" charset="0"/>
                <a:cs typeface="Times New Roman" panose="02020603050405020304" pitchFamily="18" charset="0"/>
              </a:rPr>
              <a:t>2. Emotional labour, stress and mental health in student nurses</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spcAft>
                <a:spcPts val="800"/>
              </a:spcAft>
              <a:buNone/>
            </a:pPr>
            <a:r>
              <a:rPr lang="en-GB" sz="1600" dirty="0">
                <a:effectLst/>
                <a:latin typeface="Arial" panose="020B0604020202020204" pitchFamily="34" charset="0"/>
                <a:ea typeface="Calibri" panose="020F0502020204030204" pitchFamily="34" charset="0"/>
                <a:cs typeface="Times New Roman" panose="02020603050405020304" pitchFamily="18" charset="0"/>
              </a:rPr>
              <a:t>Koen (2010) found that group singing in stressful professions supported emotional release, lowered stress and boosted confidence </a:t>
            </a:r>
            <a:r>
              <a:rPr lang="en-GB" sz="1600" dirty="0" err="1">
                <a:effectLst/>
                <a:latin typeface="Arial" panose="020B0604020202020204" pitchFamily="34" charset="0"/>
                <a:ea typeface="Calibri" panose="020F0502020204030204" pitchFamily="34" charset="0"/>
              </a:rPr>
              <a:t>Bonshor</a:t>
            </a:r>
            <a:r>
              <a:rPr lang="en-GB" sz="1600" dirty="0">
                <a:effectLst/>
                <a:latin typeface="Arial" panose="020B0604020202020204" pitchFamily="34" charset="0"/>
                <a:ea typeface="Calibri" panose="020F0502020204030204" pitchFamily="34" charset="0"/>
              </a:rPr>
              <a:t>, 2014)</a:t>
            </a:r>
            <a:r>
              <a:rPr lang="en-GB" sz="1600" dirty="0">
                <a:effectLst/>
              </a:rPr>
              <a:t>.</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spcAft>
                <a:spcPts val="800"/>
              </a:spcAft>
              <a:buNone/>
            </a:pPr>
            <a:r>
              <a:rPr lang="en-GB" sz="1600" b="1" dirty="0">
                <a:effectLst/>
                <a:latin typeface="Arial" panose="020B0604020202020204" pitchFamily="34" charset="0"/>
                <a:ea typeface="Calibri" panose="020F0502020204030204" pitchFamily="34" charset="0"/>
                <a:cs typeface="Times New Roman" panose="02020603050405020304" pitchFamily="18" charset="0"/>
              </a:rPr>
              <a:t>3. Arts-based interventions and professional identity formation. </a:t>
            </a:r>
          </a:p>
          <a:p>
            <a:pPr marL="0" indent="0">
              <a:spcAft>
                <a:spcPts val="800"/>
              </a:spcAft>
              <a:buNone/>
            </a:pPr>
            <a:r>
              <a:rPr lang="en-GB" sz="1600" dirty="0">
                <a:effectLst/>
                <a:latin typeface="Arial" panose="020B0604020202020204" pitchFamily="34" charset="0"/>
                <a:ea typeface="Calibri" panose="020F0502020204030204" pitchFamily="34" charset="0"/>
                <a:cs typeface="Times New Roman" panose="02020603050405020304" pitchFamily="18" charset="0"/>
              </a:rPr>
              <a:t>Creative activities can enhance empathy, self-awareness, and build a sense of belonging and shared purpose (Jang, 2020). This collaborative activity of singing mirrors the teamwork, communication and emotional response required in a clinical setting </a:t>
            </a: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(Kirrane </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 2017; Carson </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 2018)</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spcAft>
                <a:spcPts val="800"/>
              </a:spcAft>
              <a:buNone/>
            </a:pPr>
            <a:r>
              <a:rPr lang="en-GB" sz="1600" b="1" dirty="0">
                <a:effectLst/>
                <a:latin typeface="Arial" panose="020B0604020202020204" pitchFamily="34" charset="0"/>
                <a:ea typeface="Calibri" panose="020F0502020204030204" pitchFamily="34" charset="0"/>
                <a:cs typeface="Times New Roman" panose="02020603050405020304" pitchFamily="18" charset="0"/>
              </a:rPr>
              <a:t>4. Person-centred compassionate care. </a:t>
            </a:r>
          </a:p>
          <a:p>
            <a:pPr marL="0" indent="0">
              <a:spcAft>
                <a:spcPts val="800"/>
              </a:spcAft>
              <a:buNone/>
            </a:pPr>
            <a:r>
              <a:rPr lang="en-GB" sz="1600" dirty="0">
                <a:effectLst/>
                <a:latin typeface="Arial" panose="020B0604020202020204" pitchFamily="34" charset="0"/>
                <a:ea typeface="Calibri" panose="020F0502020204030204" pitchFamily="34" charset="0"/>
              </a:rPr>
              <a:t>It is the reciprocity from nurse to audience that can create moments of a unique mutual engagement </a:t>
            </a: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(Hartley </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 2020)</a:t>
            </a:r>
            <a:r>
              <a:rPr lang="en-GB" sz="1600" dirty="0">
                <a:effectLst/>
              </a:rPr>
              <a:t> </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E6B383ED-138C-6FF4-40D9-1BA759B61A42}"/>
              </a:ext>
            </a:extLst>
          </p:cNvPr>
          <p:cNvSpPr>
            <a:spLocks noGrp="1"/>
          </p:cNvSpPr>
          <p:nvPr>
            <p:ph type="sldNum" sz="quarter" idx="12"/>
          </p:nvPr>
        </p:nvSpPr>
        <p:spPr>
          <a:xfrm>
            <a:off x="10266060" y="5870575"/>
            <a:ext cx="551167" cy="377825"/>
          </a:xfrm>
        </p:spPr>
        <p:txBody>
          <a:bodyPr>
            <a:normAutofit/>
          </a:bodyPr>
          <a:lstStyle/>
          <a:p>
            <a:pPr>
              <a:spcAft>
                <a:spcPts val="600"/>
              </a:spcAft>
            </a:pPr>
            <a:fld id="{6E91CC32-6A6B-4E2E-BBA1-6864F305DA26}" type="slidenum">
              <a:rPr lang="en-US" smtClean="0"/>
              <a:pPr>
                <a:spcAft>
                  <a:spcPts val="600"/>
                </a:spcAft>
              </a:pPr>
              <a:t>10</a:t>
            </a:fld>
            <a:endParaRPr lang="en-US"/>
          </a:p>
        </p:txBody>
      </p:sp>
    </p:spTree>
    <p:extLst>
      <p:ext uri="{BB962C8B-B14F-4D97-AF65-F5344CB8AC3E}">
        <p14:creationId xmlns:p14="http://schemas.microsoft.com/office/powerpoint/2010/main" val="2544852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7DF61-7A90-EBB4-201E-FF3D03FEB4EA}"/>
              </a:ext>
            </a:extLst>
          </p:cNvPr>
          <p:cNvSpPr>
            <a:spLocks noGrp="1"/>
          </p:cNvSpPr>
          <p:nvPr>
            <p:ph type="title"/>
          </p:nvPr>
        </p:nvSpPr>
        <p:spPr>
          <a:xfrm>
            <a:off x="685799" y="1150076"/>
            <a:ext cx="3659389" cy="4557849"/>
          </a:xfrm>
        </p:spPr>
        <p:txBody>
          <a:bodyPr>
            <a:normAutofit/>
          </a:bodyPr>
          <a:lstStyle/>
          <a:p>
            <a:pPr algn="r"/>
            <a:r>
              <a:rPr lang="en-US" dirty="0"/>
              <a:t>Research gap</a:t>
            </a:r>
          </a:p>
        </p:txBody>
      </p:sp>
      <p:cxnSp>
        <p:nvCxnSpPr>
          <p:cNvPr id="13" name="Straight Connector 12">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0E1922-6499-5470-BA6E-3771DAC148F9}"/>
              </a:ext>
            </a:extLst>
          </p:cNvPr>
          <p:cNvSpPr>
            <a:spLocks noGrp="1"/>
          </p:cNvSpPr>
          <p:nvPr>
            <p:ph idx="1"/>
          </p:nvPr>
        </p:nvSpPr>
        <p:spPr>
          <a:xfrm>
            <a:off x="4988658" y="1150076"/>
            <a:ext cx="6517543" cy="4557849"/>
          </a:xfrm>
        </p:spPr>
        <p:txBody>
          <a:bodyPr>
            <a:normAutofit/>
          </a:bodyPr>
          <a:lstStyle/>
          <a:p>
            <a:pPr marL="0" indent="0">
              <a:buNone/>
            </a:pPr>
            <a:r>
              <a:rPr lang="en-GB" dirty="0">
                <a:latin typeface="Arial" panose="020B0604020202020204" pitchFamily="34" charset="0"/>
                <a:ea typeface="Calibri" panose="020F0502020204030204" pitchFamily="34" charset="0"/>
                <a:cs typeface="Times New Roman" panose="02020603050405020304" pitchFamily="18" charset="0"/>
              </a:rPr>
              <a:t>C</a:t>
            </a:r>
            <a:r>
              <a:rPr lang="en-GB" dirty="0">
                <a:effectLst/>
                <a:latin typeface="Arial" panose="020B0604020202020204" pitchFamily="34" charset="0"/>
                <a:ea typeface="Calibri" panose="020F0502020204030204" pitchFamily="34" charset="0"/>
                <a:cs typeface="Times New Roman" panose="02020603050405020304" pitchFamily="18" charset="0"/>
              </a:rPr>
              <a:t>reative health interventions such as singing in a group show promise and a positive trend for mental health, there is still little known about their actual impact on student nurses. </a:t>
            </a:r>
          </a:p>
          <a:p>
            <a:pPr marL="0" indent="0">
              <a:buNone/>
            </a:pPr>
            <a:endParaRPr lang="en-GB"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dirty="0">
                <a:effectLst/>
                <a:latin typeface="Arial" panose="020B0604020202020204" pitchFamily="34" charset="0"/>
                <a:ea typeface="Calibri" panose="020F0502020204030204" pitchFamily="34" charset="0"/>
                <a:cs typeface="Times New Roman" panose="02020603050405020304" pitchFamily="18" charset="0"/>
              </a:rPr>
              <a:t>There is insight lacking in how singing influences their education and their nurse–patient connection in the context of their training.</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46FAAF97-9ACA-32CF-B766-682EB473DEA5}"/>
              </a:ext>
            </a:extLst>
          </p:cNvPr>
          <p:cNvSpPr>
            <a:spLocks noGrp="1"/>
          </p:cNvSpPr>
          <p:nvPr>
            <p:ph type="dt" sz="half" idx="10"/>
          </p:nvPr>
        </p:nvSpPr>
        <p:spPr>
          <a:xfrm>
            <a:off x="8305800" y="5870575"/>
            <a:ext cx="2573034" cy="377825"/>
          </a:xfrm>
        </p:spPr>
        <p:txBody>
          <a:bodyPr>
            <a:normAutofit/>
          </a:bodyPr>
          <a:lstStyle/>
          <a:p>
            <a:pPr>
              <a:spcAft>
                <a:spcPts val="600"/>
              </a:spcAft>
            </a:pPr>
            <a:fld id="{567E9B64-DC09-41C8-9DE3-DA74AF8D2F97}" type="datetime1">
              <a:rPr lang="en-US" smtClean="0"/>
              <a:pPr>
                <a:spcAft>
                  <a:spcPts val="600"/>
                </a:spcAft>
              </a:pPr>
              <a:t>8/27/25</a:t>
            </a:fld>
            <a:endParaRPr lang="en-US"/>
          </a:p>
        </p:txBody>
      </p:sp>
      <p:sp>
        <p:nvSpPr>
          <p:cNvPr id="6" name="Slide Number Placeholder 5">
            <a:extLst>
              <a:ext uri="{FF2B5EF4-FFF2-40B4-BE49-F238E27FC236}">
                <a16:creationId xmlns:a16="http://schemas.microsoft.com/office/drawing/2014/main" id="{860E84E5-8A38-2AB3-21BA-2592525CE77B}"/>
              </a:ext>
            </a:extLst>
          </p:cNvPr>
          <p:cNvSpPr>
            <a:spLocks noGrp="1"/>
          </p:cNvSpPr>
          <p:nvPr>
            <p:ph type="sldNum" sz="quarter" idx="12"/>
          </p:nvPr>
        </p:nvSpPr>
        <p:spPr>
          <a:xfrm>
            <a:off x="10955034" y="5870575"/>
            <a:ext cx="551167" cy="377825"/>
          </a:xfrm>
        </p:spPr>
        <p:txBody>
          <a:bodyPr>
            <a:normAutofit/>
          </a:bodyPr>
          <a:lstStyle/>
          <a:p>
            <a:pPr>
              <a:spcAft>
                <a:spcPts val="600"/>
              </a:spcAft>
            </a:pPr>
            <a:fld id="{6E91CC32-6A6B-4E2E-BBA1-6864F305DA26}" type="slidenum">
              <a:rPr lang="en-US" smtClean="0"/>
              <a:pPr>
                <a:spcAft>
                  <a:spcPts val="600"/>
                </a:spcAft>
              </a:pPr>
              <a:t>11</a:t>
            </a:fld>
            <a:endParaRPr lang="en-US"/>
          </a:p>
        </p:txBody>
      </p:sp>
    </p:spTree>
    <p:extLst>
      <p:ext uri="{BB962C8B-B14F-4D97-AF65-F5344CB8AC3E}">
        <p14:creationId xmlns:p14="http://schemas.microsoft.com/office/powerpoint/2010/main" val="1009647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076E481-D1BF-0135-8465-C32C32953B7E}"/>
              </a:ext>
            </a:extLst>
          </p:cNvPr>
          <p:cNvSpPr>
            <a:spLocks noGrp="1"/>
          </p:cNvSpPr>
          <p:nvPr>
            <p:ph type="title"/>
          </p:nvPr>
        </p:nvSpPr>
        <p:spPr>
          <a:xfrm>
            <a:off x="8511061" y="1218065"/>
            <a:ext cx="3352256" cy="1852535"/>
          </a:xfrm>
        </p:spPr>
        <p:txBody>
          <a:bodyPr vert="horz" lIns="91440" tIns="45720" rIns="91440" bIns="45720" rtlCol="0" anchor="b">
            <a:normAutofit fontScale="90000"/>
          </a:bodyPr>
          <a:lstStyle/>
          <a:p>
            <a:pPr algn="r"/>
            <a:r>
              <a:rPr lang="en-US" sz="3000" dirty="0"/>
              <a:t>Mezirow – transformative theory prediction</a:t>
            </a:r>
          </a:p>
        </p:txBody>
      </p:sp>
      <p:pic>
        <p:nvPicPr>
          <p:cNvPr id="7" name="Content Placeholder 6">
            <a:extLst>
              <a:ext uri="{FF2B5EF4-FFF2-40B4-BE49-F238E27FC236}">
                <a16:creationId xmlns:a16="http://schemas.microsoft.com/office/drawing/2014/main" id="{6F1EB3E3-15AF-E015-4B0C-028D2742B353}"/>
              </a:ext>
            </a:extLst>
          </p:cNvPr>
          <p:cNvPicPr>
            <a:picLocks noChangeAspect="1"/>
          </p:cNvPicPr>
          <p:nvPr/>
        </p:nvPicPr>
        <p:blipFill>
          <a:blip r:embed="rId4"/>
          <a:stretch>
            <a:fillRect/>
          </a:stretch>
        </p:blipFill>
        <p:spPr>
          <a:xfrm>
            <a:off x="450191" y="1035291"/>
            <a:ext cx="7981966" cy="530071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Date Placeholder 3">
            <a:extLst>
              <a:ext uri="{FF2B5EF4-FFF2-40B4-BE49-F238E27FC236}">
                <a16:creationId xmlns:a16="http://schemas.microsoft.com/office/drawing/2014/main" id="{9C556593-2A71-5D32-7AE6-E5EC726A8F78}"/>
              </a:ext>
            </a:extLst>
          </p:cNvPr>
          <p:cNvSpPr>
            <a:spLocks noGrp="1"/>
          </p:cNvSpPr>
          <p:nvPr>
            <p:ph type="dt" sz="half" idx="10"/>
          </p:nvPr>
        </p:nvSpPr>
        <p:spPr>
          <a:xfrm>
            <a:off x="9286517" y="6391687"/>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8/27/25</a:t>
            </a:fld>
            <a:endParaRPr lang="en-US"/>
          </a:p>
        </p:txBody>
      </p:sp>
      <p:sp>
        <p:nvSpPr>
          <p:cNvPr id="6" name="Slide Number Placeholder 5">
            <a:extLst>
              <a:ext uri="{FF2B5EF4-FFF2-40B4-BE49-F238E27FC236}">
                <a16:creationId xmlns:a16="http://schemas.microsoft.com/office/drawing/2014/main" id="{73FF2A91-BF28-E047-39B2-C4931C29844D}"/>
              </a:ext>
            </a:extLst>
          </p:cNvPr>
          <p:cNvSpPr>
            <a:spLocks noGrp="1"/>
          </p:cNvSpPr>
          <p:nvPr>
            <p:ph type="sldNum" sz="quarter" idx="12"/>
          </p:nvPr>
        </p:nvSpPr>
        <p:spPr>
          <a:xfrm>
            <a:off x="10962917" y="6391687"/>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12</a:t>
            </a:fld>
            <a:endParaRPr lang="en-US"/>
          </a:p>
        </p:txBody>
      </p:sp>
      <p:sp>
        <p:nvSpPr>
          <p:cNvPr id="8" name="TextBox 7">
            <a:extLst>
              <a:ext uri="{FF2B5EF4-FFF2-40B4-BE49-F238E27FC236}">
                <a16:creationId xmlns:a16="http://schemas.microsoft.com/office/drawing/2014/main" id="{113A7115-0DC9-40CC-10E4-82F785C79E53}"/>
              </a:ext>
            </a:extLst>
          </p:cNvPr>
          <p:cNvSpPr txBox="1"/>
          <p:nvPr/>
        </p:nvSpPr>
        <p:spPr>
          <a:xfrm>
            <a:off x="8882699" y="3576981"/>
            <a:ext cx="2859110" cy="2308324"/>
          </a:xfrm>
          <a:prstGeom prst="rect">
            <a:avLst/>
          </a:prstGeom>
          <a:noFill/>
        </p:spPr>
        <p:txBody>
          <a:bodyPr wrap="square" rtlCol="0">
            <a:spAutoFit/>
          </a:bodyPr>
          <a:lstStyle/>
          <a:p>
            <a:pPr marL="285750" indent="-285750">
              <a:buFont typeface="Arial" panose="020B0604020202020204" pitchFamily="34" charset="0"/>
              <a:buChar char="•"/>
            </a:pPr>
            <a:r>
              <a:rPr lang="en-US" dirty="0"/>
              <a:t>One of the Literature Study key frameworks was Mezirow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(Mezirow, 1991)</a:t>
            </a:r>
            <a:r>
              <a:rPr lang="en-US" dirty="0"/>
              <a:t>.</a:t>
            </a:r>
          </a:p>
          <a:p>
            <a:pPr marL="285750" indent="-285750">
              <a:buFont typeface="Arial" panose="020B0604020202020204" pitchFamily="34" charset="0"/>
              <a:buChar char="•"/>
            </a:pPr>
            <a:r>
              <a:rPr lang="en-US" dirty="0"/>
              <a:t>Applied to student nurses. This helped form the following study hypotheses…</a:t>
            </a:r>
          </a:p>
        </p:txBody>
      </p:sp>
    </p:spTree>
    <p:extLst>
      <p:ext uri="{BB962C8B-B14F-4D97-AF65-F5344CB8AC3E}">
        <p14:creationId xmlns:p14="http://schemas.microsoft.com/office/powerpoint/2010/main" val="3850132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C81FB799-51A0-8157-8A62-E1E14ED382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5E4928-5B59-7FC5-3BE3-208EFB6DBB09}"/>
              </a:ext>
            </a:extLst>
          </p:cNvPr>
          <p:cNvSpPr>
            <a:spLocks noGrp="1"/>
          </p:cNvSpPr>
          <p:nvPr>
            <p:ph type="title"/>
          </p:nvPr>
        </p:nvSpPr>
        <p:spPr>
          <a:xfrm>
            <a:off x="685801" y="609600"/>
            <a:ext cx="5219699" cy="1456267"/>
          </a:xfrm>
        </p:spPr>
        <p:txBody>
          <a:bodyPr>
            <a:normAutofit/>
          </a:bodyPr>
          <a:lstStyle/>
          <a:p>
            <a:r>
              <a:rPr lang="en-US" dirty="0"/>
              <a:t>Literature review based hypotheses</a:t>
            </a:r>
          </a:p>
        </p:txBody>
      </p:sp>
      <p:sp>
        <p:nvSpPr>
          <p:cNvPr id="3" name="Content Placeholder 2">
            <a:extLst>
              <a:ext uri="{FF2B5EF4-FFF2-40B4-BE49-F238E27FC236}">
                <a16:creationId xmlns:a16="http://schemas.microsoft.com/office/drawing/2014/main" id="{BF6C5FA2-1D91-9A9C-C937-D06754D35587}"/>
              </a:ext>
            </a:extLst>
          </p:cNvPr>
          <p:cNvSpPr>
            <a:spLocks noGrp="1"/>
          </p:cNvSpPr>
          <p:nvPr>
            <p:ph idx="1"/>
          </p:nvPr>
        </p:nvSpPr>
        <p:spPr>
          <a:xfrm>
            <a:off x="685801" y="2142067"/>
            <a:ext cx="5219699" cy="3649133"/>
          </a:xfrm>
        </p:spPr>
        <p:txBody>
          <a:bodyPr>
            <a:normAutofit lnSpcReduction="10000"/>
          </a:bodyPr>
          <a:lstStyle/>
          <a:p>
            <a:pPr marL="342900" indent="-342900">
              <a:spcAft>
                <a:spcPts val="800"/>
              </a:spcAft>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Group singing will improve mood and reduce stress among student nurses </a:t>
            </a:r>
            <a:r>
              <a:rPr lang="en-US" sz="1800" b="0" i="0" dirty="0"/>
              <a:t>(</a:t>
            </a:r>
            <a:r>
              <a:rPr lang="en-GB" sz="1800" dirty="0"/>
              <a:t>Brierley, 2017)</a:t>
            </a:r>
            <a:r>
              <a:rPr lang="en-GB" sz="1800" dirty="0">
                <a:effectLst/>
                <a:latin typeface="Arial" panose="020B0604020202020204" pitchFamily="34" charset="0"/>
                <a:ea typeface="Calibri" panose="020F0502020204030204" pitchFamily="34" charset="0"/>
                <a:cs typeface="Times New Roman" panose="02020603050405020304" pitchFamily="18" charset="0"/>
              </a:rPr>
              <a:t> .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mj-lt"/>
              <a:buAutoNum type="arabicPeriod"/>
            </a:pPr>
            <a:endParaRPr lang="en-GB"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spcAft>
                <a:spcPts val="800"/>
              </a:spcAft>
              <a:buFont typeface="+mj-lt"/>
              <a:buAutoNum type="arabicPeriod"/>
            </a:pPr>
            <a:r>
              <a:rPr lang="en-GB" dirty="0">
                <a:effectLst/>
                <a:latin typeface="Arial" panose="020B0604020202020204" pitchFamily="34" charset="0"/>
                <a:ea typeface="Calibri" panose="020F0502020204030204" pitchFamily="34" charset="0"/>
                <a:cs typeface="Times New Roman" panose="02020603050405020304" pitchFamily="18" charset="0"/>
              </a:rPr>
              <a:t>Participation in group singing will foster confidence, self-efficacy and key interpersonal skills relevant to nursing, such as empathy, communication and emotional awareness </a:t>
            </a:r>
            <a:r>
              <a:rPr lang="en-GB" dirty="0">
                <a:effectLst/>
                <a:latin typeface="Calibri" panose="020F0502020204030204" pitchFamily="34" charset="0"/>
                <a:ea typeface="Times New Roman" panose="02020603050405020304" pitchFamily="18" charset="0"/>
                <a:cs typeface="Times New Roman" panose="02020603050405020304" pitchFamily="18" charset="0"/>
              </a:rPr>
              <a:t>(Rieger </a:t>
            </a:r>
            <a:r>
              <a:rPr lang="en-GB"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dirty="0">
                <a:effectLst/>
                <a:latin typeface="Calibri" panose="020F0502020204030204" pitchFamily="34" charset="0"/>
                <a:ea typeface="Times New Roman" panose="02020603050405020304" pitchFamily="18" charset="0"/>
                <a:cs typeface="Times New Roman" panose="02020603050405020304" pitchFamily="18" charset="0"/>
              </a:rPr>
              <a:t>, 2021; Sandberg, 2024)</a:t>
            </a:r>
            <a:r>
              <a:rPr lang="en-GB" dirty="0">
                <a:effectLst/>
                <a:latin typeface="Arial" panose="020B0604020202020204" pitchFamily="34" charset="0"/>
                <a:ea typeface="Calibri" panose="020F0502020204030204" pitchFamily="34" charset="0"/>
                <a:cs typeface="Times New Roman" panose="02020603050405020304" pitchFamily="18" charset="0"/>
              </a:rPr>
              <a:t>.</a:t>
            </a:r>
          </a:p>
          <a:p>
            <a:pPr marL="457200" lvl="1" indent="0">
              <a:spcAft>
                <a:spcPts val="800"/>
              </a:spcAft>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mj-lt"/>
              <a:buAutoNum type="arabicPeriod"/>
            </a:pPr>
            <a:r>
              <a:rPr lang="en-GB" dirty="0">
                <a:effectLst/>
                <a:latin typeface="Arial" panose="020B0604020202020204" pitchFamily="34" charset="0"/>
                <a:ea typeface="Calibri" panose="020F0502020204030204" pitchFamily="34" charset="0"/>
                <a:cs typeface="Times New Roman" panose="02020603050405020304" pitchFamily="18" charset="0"/>
              </a:rPr>
              <a:t>Singing together strengthens teamwork and social cohesion </a:t>
            </a:r>
            <a:r>
              <a:rPr lang="en-GB" dirty="0">
                <a:effectLst/>
                <a:latin typeface="Calibri" panose="020F0502020204030204" pitchFamily="34" charset="0"/>
                <a:ea typeface="Times New Roman" panose="02020603050405020304" pitchFamily="18" charset="0"/>
                <a:cs typeface="Times New Roman" panose="02020603050405020304" pitchFamily="18" charset="0"/>
              </a:rPr>
              <a:t>(Kreutz Gunter, 2014; Thompson </a:t>
            </a:r>
            <a:r>
              <a:rPr lang="en-GB"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dirty="0">
                <a:effectLst/>
                <a:latin typeface="Calibri" panose="020F0502020204030204" pitchFamily="34" charset="0"/>
                <a:ea typeface="Times New Roman" panose="02020603050405020304" pitchFamily="18" charset="0"/>
                <a:cs typeface="Times New Roman" panose="02020603050405020304" pitchFamily="18" charset="0"/>
              </a:rPr>
              <a:t>, 2022)</a:t>
            </a:r>
            <a:r>
              <a:rPr lang="en-GB" dirty="0">
                <a:effectLst/>
                <a:latin typeface="Arial" panose="020B0604020202020204" pitchFamily="34" charset="0"/>
                <a:ea typeface="Calibri" panose="020F0502020204030204" pitchFamily="34" charset="0"/>
                <a:cs typeface="Times New Roman" panose="02020603050405020304" pitchFamily="18" charset="0"/>
              </a:rPr>
              <a: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49B3E518-CA3F-8285-C6BC-0CE80BAAF6C5}"/>
              </a:ext>
            </a:extLst>
          </p:cNvPr>
          <p:cNvSpPr>
            <a:spLocks noGrp="1"/>
          </p:cNvSpPr>
          <p:nvPr>
            <p:ph type="sldNum" sz="quarter" idx="12"/>
          </p:nvPr>
        </p:nvSpPr>
        <p:spPr>
          <a:xfrm>
            <a:off x="10266060" y="5870575"/>
            <a:ext cx="551167" cy="377825"/>
          </a:xfrm>
        </p:spPr>
        <p:txBody>
          <a:bodyPr>
            <a:normAutofit/>
          </a:bodyPr>
          <a:lstStyle/>
          <a:p>
            <a:pPr>
              <a:spcAft>
                <a:spcPts val="600"/>
              </a:spcAft>
            </a:pPr>
            <a:fld id="{6E91CC32-6A6B-4E2E-BBA1-6864F305DA26}" type="slidenum">
              <a:rPr lang="en-US" smtClean="0"/>
              <a:pPr>
                <a:spcAft>
                  <a:spcPts val="600"/>
                </a:spcAft>
              </a:pPr>
              <a:t>13</a:t>
            </a:fld>
            <a:endParaRPr lang="en-US"/>
          </a:p>
        </p:txBody>
      </p:sp>
      <p:pic>
        <p:nvPicPr>
          <p:cNvPr id="8" name="Picture 7" descr="Man writing on music sheet">
            <a:extLst>
              <a:ext uri="{FF2B5EF4-FFF2-40B4-BE49-F238E27FC236}">
                <a16:creationId xmlns:a16="http://schemas.microsoft.com/office/drawing/2014/main" id="{945405A0-4D7F-EFB4-EB30-C44ABC89468A}"/>
              </a:ext>
            </a:extLst>
          </p:cNvPr>
          <p:cNvPicPr>
            <a:picLocks noChangeAspect="1"/>
          </p:cNvPicPr>
          <p:nvPr/>
        </p:nvPicPr>
        <p:blipFill rotWithShape="1">
          <a:blip r:embed="rId3"/>
          <a:srcRect l="16071" r="14681" b="2"/>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7191828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35708-8B9B-9D7E-B425-D92AE2709C9A}"/>
              </a:ext>
            </a:extLst>
          </p:cNvPr>
          <p:cNvSpPr>
            <a:spLocks noGrp="1"/>
          </p:cNvSpPr>
          <p:nvPr>
            <p:ph type="title"/>
          </p:nvPr>
        </p:nvSpPr>
        <p:spPr>
          <a:xfrm>
            <a:off x="685801" y="609600"/>
            <a:ext cx="5219699" cy="1456267"/>
          </a:xfrm>
        </p:spPr>
        <p:txBody>
          <a:bodyPr vert="horz" lIns="91440" tIns="45720" rIns="91440" bIns="45720" rtlCol="0" anchor="ctr">
            <a:normAutofit/>
          </a:bodyPr>
          <a:lstStyle/>
          <a:p>
            <a:r>
              <a:rPr lang="en-US" dirty="0"/>
              <a:t>Literature review based hypotheses</a:t>
            </a:r>
          </a:p>
        </p:txBody>
      </p:sp>
      <p:sp>
        <p:nvSpPr>
          <p:cNvPr id="7" name="TextBox 6">
            <a:extLst>
              <a:ext uri="{FF2B5EF4-FFF2-40B4-BE49-F238E27FC236}">
                <a16:creationId xmlns:a16="http://schemas.microsoft.com/office/drawing/2014/main" id="{C2BD8A2D-575F-FEC1-9FDC-4C269FB583E7}"/>
              </a:ext>
            </a:extLst>
          </p:cNvPr>
          <p:cNvSpPr txBox="1"/>
          <p:nvPr/>
        </p:nvSpPr>
        <p:spPr>
          <a:xfrm>
            <a:off x="685801" y="2240389"/>
            <a:ext cx="5219699" cy="3649133"/>
          </a:xfrm>
          <a:prstGeom prst="rect">
            <a:avLst/>
          </a:prstGeom>
        </p:spPr>
        <p:txBody>
          <a:bodyPr vert="horz" lIns="91440" tIns="45720" rIns="91440" bIns="45720" rtlCol="0" anchor="ctr">
            <a:normAutofit/>
          </a:bodyPr>
          <a:lstStyle/>
          <a:p>
            <a:pPr>
              <a:lnSpc>
                <a:spcPct val="90000"/>
              </a:lnSpc>
              <a:spcAft>
                <a:spcPts val="1000"/>
              </a:spcAft>
              <a:buClr>
                <a:schemeClr val="tx1"/>
              </a:buClr>
              <a:buSzPct val="100000"/>
            </a:pPr>
            <a:r>
              <a:rPr lang="en-US" sz="2000" dirty="0"/>
              <a:t>4.  Performing in a care setting will positively impact service users, and their reaction will boost mood, engagement and connection (Babaei and Taleghani, 2019). </a:t>
            </a:r>
          </a:p>
          <a:p>
            <a:pPr>
              <a:lnSpc>
                <a:spcPct val="90000"/>
              </a:lnSpc>
              <a:spcAft>
                <a:spcPts val="1000"/>
              </a:spcAft>
              <a:buClr>
                <a:schemeClr val="tx1"/>
              </a:buClr>
              <a:buSzPct val="100000"/>
              <a:buFont typeface="Arial"/>
              <a:buChar char="•"/>
            </a:pPr>
            <a:endParaRPr lang="en-US" sz="2000" dirty="0"/>
          </a:p>
          <a:p>
            <a:pPr>
              <a:lnSpc>
                <a:spcPct val="90000"/>
              </a:lnSpc>
              <a:spcAft>
                <a:spcPts val="1000"/>
              </a:spcAft>
              <a:buClr>
                <a:schemeClr val="tx1"/>
              </a:buClr>
              <a:buSzPct val="100000"/>
            </a:pPr>
            <a:r>
              <a:rPr lang="en-US" sz="2000" dirty="0"/>
              <a:t>5. Students will undergo meaningful and professional transformation during the process of singing and performing (Mezirow, 1991; T. Fleming, 2018; Schubert </a:t>
            </a:r>
            <a:r>
              <a:rPr lang="en-US" sz="2000" i="1" dirty="0"/>
              <a:t>et al.</a:t>
            </a:r>
            <a:r>
              <a:rPr lang="en-US" sz="2000" dirty="0"/>
              <a:t>, 2023).</a:t>
            </a:r>
          </a:p>
          <a:p>
            <a:pPr>
              <a:lnSpc>
                <a:spcPct val="90000"/>
              </a:lnSpc>
              <a:spcAft>
                <a:spcPts val="1000"/>
              </a:spcAft>
              <a:buClr>
                <a:schemeClr val="tx1"/>
              </a:buClr>
              <a:buSzPct val="100000"/>
            </a:pPr>
            <a:endParaRPr lang="en-US" sz="2000" dirty="0"/>
          </a:p>
          <a:p>
            <a:pPr>
              <a:lnSpc>
                <a:spcPct val="90000"/>
              </a:lnSpc>
              <a:spcAft>
                <a:spcPts val="1000"/>
              </a:spcAft>
              <a:buClr>
                <a:schemeClr val="tx1"/>
              </a:buClr>
              <a:buSzPct val="100000"/>
            </a:pPr>
            <a:endParaRPr lang="en-US" sz="2000" dirty="0"/>
          </a:p>
          <a:p>
            <a:pPr>
              <a:lnSpc>
                <a:spcPct val="90000"/>
              </a:lnSpc>
              <a:spcAft>
                <a:spcPts val="1000"/>
              </a:spcAft>
              <a:buClr>
                <a:schemeClr val="tx1"/>
              </a:buClr>
              <a:buSzPct val="100000"/>
              <a:buFont typeface="Arial"/>
              <a:buChar char="•"/>
            </a:pPr>
            <a:endParaRPr lang="en-US" sz="1700" dirty="0"/>
          </a:p>
        </p:txBody>
      </p:sp>
      <p:sp>
        <p:nvSpPr>
          <p:cNvPr id="4" name="Date Placeholder 3">
            <a:extLst>
              <a:ext uri="{FF2B5EF4-FFF2-40B4-BE49-F238E27FC236}">
                <a16:creationId xmlns:a16="http://schemas.microsoft.com/office/drawing/2014/main" id="{3716065F-C8C0-0627-38D1-42CCFA0B6893}"/>
              </a:ext>
            </a:extLst>
          </p:cNvPr>
          <p:cNvSpPr>
            <a:spLocks noGrp="1"/>
          </p:cNvSpPr>
          <p:nvPr>
            <p:ph type="dt" sz="half" idx="10"/>
          </p:nvPr>
        </p:nvSpPr>
        <p:spPr>
          <a:xfrm>
            <a:off x="8589660" y="5870575"/>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8/28/25</a:t>
            </a:fld>
            <a:endParaRPr lang="en-US" dirty="0"/>
          </a:p>
        </p:txBody>
      </p:sp>
      <p:sp>
        <p:nvSpPr>
          <p:cNvPr id="6" name="Slide Number Placeholder 5">
            <a:extLst>
              <a:ext uri="{FF2B5EF4-FFF2-40B4-BE49-F238E27FC236}">
                <a16:creationId xmlns:a16="http://schemas.microsoft.com/office/drawing/2014/main" id="{76BE3775-6AC3-248F-7FBB-E9592F791D4F}"/>
              </a:ext>
            </a:extLst>
          </p:cNvPr>
          <p:cNvSpPr>
            <a:spLocks noGrp="1"/>
          </p:cNvSpPr>
          <p:nvPr>
            <p:ph type="sldNum" sz="quarter" idx="12"/>
          </p:nvPr>
        </p:nvSpPr>
        <p:spPr>
          <a:xfrm>
            <a:off x="10266060" y="5870575"/>
            <a:ext cx="551167" cy="377825"/>
          </a:xfrm>
        </p:spPr>
        <p:txBody>
          <a:bodyPr vert="horz" lIns="91440" tIns="45720" rIns="91440" bIns="45720" rtlCol="0" anchor="ctr">
            <a:normAutofit/>
          </a:bodyPr>
          <a:lstStyle/>
          <a:p>
            <a:pPr defTabSz="914400">
              <a:spcAft>
                <a:spcPts val="600"/>
              </a:spcAft>
            </a:pPr>
            <a:fld id="{6E91CC32-6A6B-4E2E-BBA1-6864F305DA26}" type="slidenum">
              <a:rPr lang="en-US"/>
              <a:pPr defTabSz="914400">
                <a:spcAft>
                  <a:spcPts val="600"/>
                </a:spcAft>
              </a:pPr>
              <a:t>14</a:t>
            </a:fld>
            <a:endParaRPr lang="en-US"/>
          </a:p>
        </p:txBody>
      </p:sp>
      <p:pic>
        <p:nvPicPr>
          <p:cNvPr id="8" name="Picture 7" descr="Man writing on music sheet">
            <a:extLst>
              <a:ext uri="{FF2B5EF4-FFF2-40B4-BE49-F238E27FC236}">
                <a16:creationId xmlns:a16="http://schemas.microsoft.com/office/drawing/2014/main" id="{3E4CE10C-027F-114A-9FB5-F74801B3BB69}"/>
              </a:ext>
            </a:extLst>
          </p:cNvPr>
          <p:cNvPicPr>
            <a:picLocks noChangeAspect="1"/>
          </p:cNvPicPr>
          <p:nvPr/>
        </p:nvPicPr>
        <p:blipFill rotWithShape="1">
          <a:blip r:embed="rId3"/>
          <a:srcRect l="16071" r="14681" b="2"/>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73061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CDCC92AC-3F3A-1B8C-E068-C75A719889D2}"/>
            </a:ext>
          </a:extLst>
        </p:cNvPr>
        <p:cNvGrpSpPr/>
        <p:nvPr/>
      </p:nvGrpSpPr>
      <p:grpSpPr>
        <a:xfrm>
          <a:off x="0" y="0"/>
          <a:ext cx="0" cy="0"/>
          <a:chOff x="0" y="0"/>
          <a:chExt cx="0" cy="0"/>
        </a:xfrm>
      </p:grpSpPr>
      <p:pic>
        <p:nvPicPr>
          <p:cNvPr id="25" name="Picture 24">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7" name="Rectangle 26">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1">
            <a:extLst>
              <a:ext uri="{FF2B5EF4-FFF2-40B4-BE49-F238E27FC236}">
                <a16:creationId xmlns:a16="http://schemas.microsoft.com/office/drawing/2014/main" id="{D0A12582-AC2E-B697-C79C-FE03C88F16E8}"/>
              </a:ext>
            </a:extLst>
          </p:cNvPr>
          <p:cNvSpPr txBox="1">
            <a:spLocks/>
          </p:cNvSpPr>
          <p:nvPr/>
        </p:nvSpPr>
        <p:spPr>
          <a:xfrm>
            <a:off x="685801" y="609600"/>
            <a:ext cx="10131425" cy="1456267"/>
          </a:xfrm>
          <a:prstGeom prst="rect">
            <a:avLst/>
          </a:prstGeom>
        </p:spPr>
        <p:txBody>
          <a:bodyPr vert="horz" lIns="91440" tIns="45720" rIns="91440" bIns="45720" rtlCol="0" anchor="ctr">
            <a:normAutofit/>
          </a:bodyPr>
          <a:lstStyle>
            <a:lvl1pPr algn="r"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spcAft>
                <a:spcPts val="600"/>
              </a:spcAft>
            </a:pPr>
            <a:r>
              <a:rPr lang="en-US" dirty="0"/>
              <a:t>Methods</a:t>
            </a:r>
          </a:p>
        </p:txBody>
      </p:sp>
      <p:graphicFrame>
        <p:nvGraphicFramePr>
          <p:cNvPr id="20" name="TextBox 4">
            <a:extLst>
              <a:ext uri="{FF2B5EF4-FFF2-40B4-BE49-F238E27FC236}">
                <a16:creationId xmlns:a16="http://schemas.microsoft.com/office/drawing/2014/main" id="{CAD240A7-3588-2957-B3B5-D1F38CF6D4E1}"/>
              </a:ext>
            </a:extLst>
          </p:cNvPr>
          <p:cNvGraphicFramePr/>
          <p:nvPr>
            <p:extLst>
              <p:ext uri="{D42A27DB-BD31-4B8C-83A1-F6EECF244321}">
                <p14:modId xmlns:p14="http://schemas.microsoft.com/office/powerpoint/2010/main" val="826997354"/>
              </p:ext>
            </p:extLst>
          </p:nvPr>
        </p:nvGraphicFramePr>
        <p:xfrm>
          <a:off x="685801" y="1601754"/>
          <a:ext cx="10131425" cy="36491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13704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group of people smiling for a photo&#10;&#10;Description automatically generated">
            <a:extLst>
              <a:ext uri="{FF2B5EF4-FFF2-40B4-BE49-F238E27FC236}">
                <a16:creationId xmlns:a16="http://schemas.microsoft.com/office/drawing/2014/main" id="{A55C9951-C6F1-93E0-4AF0-823D20E3C9C1}"/>
              </a:ext>
            </a:extLst>
          </p:cNvPr>
          <p:cNvPicPr>
            <a:picLocks noChangeAspect="1"/>
          </p:cNvPicPr>
          <p:nvPr/>
        </p:nvPicPr>
        <p:blipFill rotWithShape="1">
          <a:blip r:embed="rId3">
            <a:duotone>
              <a:prstClr val="black"/>
              <a:schemeClr val="tx2">
                <a:tint val="45000"/>
                <a:satMod val="400000"/>
              </a:schemeClr>
            </a:duotone>
            <a:alphaModFix amt="25000"/>
          </a:blip>
          <a:srcRect t="8938" b="16062"/>
          <a:stretch/>
        </p:blipFill>
        <p:spPr>
          <a:xfrm rot="10800000">
            <a:off x="20" y="10"/>
            <a:ext cx="12191980" cy="6857990"/>
          </a:xfrm>
          <a:prstGeom prst="rect">
            <a:avLst/>
          </a:prstGeom>
        </p:spPr>
      </p:pic>
      <p:sp>
        <p:nvSpPr>
          <p:cNvPr id="2" name="Title 1">
            <a:extLst>
              <a:ext uri="{FF2B5EF4-FFF2-40B4-BE49-F238E27FC236}">
                <a16:creationId xmlns:a16="http://schemas.microsoft.com/office/drawing/2014/main" id="{F2243D65-0FF3-46CB-32B7-1D4B7D54F678}"/>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4800" dirty="0"/>
              <a:t>Delivery Plan</a:t>
            </a:r>
          </a:p>
        </p:txBody>
      </p:sp>
      <p:graphicFrame>
        <p:nvGraphicFramePr>
          <p:cNvPr id="14" name="Content Placeholder 2">
            <a:extLst>
              <a:ext uri="{FF2B5EF4-FFF2-40B4-BE49-F238E27FC236}">
                <a16:creationId xmlns:a16="http://schemas.microsoft.com/office/drawing/2014/main" id="{0E42FD9B-905C-E58D-99A7-25E5C9706875}"/>
              </a:ext>
            </a:extLst>
          </p:cNvPr>
          <p:cNvGraphicFramePr>
            <a:graphicFrameLocks noGrp="1"/>
          </p:cNvGraphicFramePr>
          <p:nvPr>
            <p:ph idx="1"/>
            <p:extLst>
              <p:ext uri="{D42A27DB-BD31-4B8C-83A1-F6EECF244321}">
                <p14:modId xmlns:p14="http://schemas.microsoft.com/office/powerpoint/2010/main" val="3633527638"/>
              </p:ext>
            </p:extLst>
          </p:nvPr>
        </p:nvGraphicFramePr>
        <p:xfrm>
          <a:off x="838200" y="1429555"/>
          <a:ext cx="10515600" cy="47474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924066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8" name="Picture 117">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79137105-66E3-103E-F975-8737CB4A0961}"/>
              </a:ext>
            </a:extLst>
          </p:cNvPr>
          <p:cNvSpPr>
            <a:spLocks noGrp="1"/>
          </p:cNvSpPr>
          <p:nvPr>
            <p:ph type="title"/>
          </p:nvPr>
        </p:nvSpPr>
        <p:spPr>
          <a:xfrm>
            <a:off x="0" y="364039"/>
            <a:ext cx="4789678" cy="977432"/>
          </a:xfrm>
        </p:spPr>
        <p:txBody>
          <a:bodyPr vert="horz" lIns="91440" tIns="45720" rIns="91440" bIns="45720" rtlCol="0" anchor="b">
            <a:normAutofit/>
          </a:bodyPr>
          <a:lstStyle/>
          <a:p>
            <a:pPr algn="r"/>
            <a:r>
              <a:rPr lang="en-US" sz="4800" dirty="0"/>
              <a:t>Data capture </a:t>
            </a:r>
          </a:p>
        </p:txBody>
      </p:sp>
      <p:pic>
        <p:nvPicPr>
          <p:cNvPr id="3" name="Picture 2" descr="A screenshot of a computer&#10;&#10;Description automatically generated">
            <a:extLst>
              <a:ext uri="{FF2B5EF4-FFF2-40B4-BE49-F238E27FC236}">
                <a16:creationId xmlns:a16="http://schemas.microsoft.com/office/drawing/2014/main" id="{9DA504FC-6C40-2199-9B80-32F2855129C7}"/>
              </a:ext>
            </a:extLst>
          </p:cNvPr>
          <p:cNvPicPr>
            <a:picLocks noChangeAspect="1"/>
          </p:cNvPicPr>
          <p:nvPr/>
        </p:nvPicPr>
        <p:blipFill rotWithShape="1">
          <a:blip r:embed="rId4"/>
          <a:srcRect l="40800" t="32314" r="33149" b="22422"/>
          <a:stretch/>
        </p:blipFill>
        <p:spPr bwMode="auto">
          <a:xfrm>
            <a:off x="6245485" y="651976"/>
            <a:ext cx="5134169" cy="5575439"/>
          </a:xfrm>
          <a:prstGeom prst="roundRect">
            <a:avLst>
              <a:gd name="adj" fmla="val 4380"/>
            </a:avLst>
          </a:prstGeom>
          <a:pattFill prst="pct60">
            <a:fgClr>
              <a:schemeClr val="accent1"/>
            </a:fgClr>
            <a:bgClr>
              <a:schemeClr val="bg1"/>
            </a:bgClr>
          </a:patt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53640926-AAD7-44D8-BBD7-CCE9431645EC}">
              <a14:shadowObscured xmlns:a14="http://schemas.microsoft.com/office/drawing/2010/main"/>
            </a:ext>
          </a:extLst>
        </p:spPr>
      </p:pic>
      <p:sp>
        <p:nvSpPr>
          <p:cNvPr id="4" name="Date Placeholder 3">
            <a:extLst>
              <a:ext uri="{FF2B5EF4-FFF2-40B4-BE49-F238E27FC236}">
                <a16:creationId xmlns:a16="http://schemas.microsoft.com/office/drawing/2014/main" id="{E77D591A-AD0E-B3B6-7E79-05C1BCA0AF49}"/>
              </a:ext>
            </a:extLst>
          </p:cNvPr>
          <p:cNvSpPr>
            <a:spLocks noGrp="1"/>
          </p:cNvSpPr>
          <p:nvPr>
            <p:ph type="dt" sz="half" idx="10"/>
          </p:nvPr>
        </p:nvSpPr>
        <p:spPr>
          <a:xfrm>
            <a:off x="9286517" y="6391687"/>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8/15/25</a:t>
            </a:fld>
            <a:endParaRPr lang="en-US"/>
          </a:p>
        </p:txBody>
      </p:sp>
      <p:sp>
        <p:nvSpPr>
          <p:cNvPr id="6" name="Slide Number Placeholder 5">
            <a:extLst>
              <a:ext uri="{FF2B5EF4-FFF2-40B4-BE49-F238E27FC236}">
                <a16:creationId xmlns:a16="http://schemas.microsoft.com/office/drawing/2014/main" id="{2907D012-9CDF-B8B8-FB81-0E7CE7C05F10}"/>
              </a:ext>
            </a:extLst>
          </p:cNvPr>
          <p:cNvSpPr>
            <a:spLocks noGrp="1"/>
          </p:cNvSpPr>
          <p:nvPr>
            <p:ph type="sldNum" sz="quarter" idx="12"/>
          </p:nvPr>
        </p:nvSpPr>
        <p:spPr>
          <a:xfrm>
            <a:off x="10962917" y="6391687"/>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17</a:t>
            </a:fld>
            <a:endParaRPr lang="en-US"/>
          </a:p>
        </p:txBody>
      </p:sp>
      <p:grpSp>
        <p:nvGrpSpPr>
          <p:cNvPr id="5" name="Group 4">
            <a:extLst>
              <a:ext uri="{FF2B5EF4-FFF2-40B4-BE49-F238E27FC236}">
                <a16:creationId xmlns:a16="http://schemas.microsoft.com/office/drawing/2014/main" id="{36D030BC-F987-962D-4EFC-ABF1B50FEFA2}"/>
              </a:ext>
            </a:extLst>
          </p:cNvPr>
          <p:cNvGrpSpPr/>
          <p:nvPr/>
        </p:nvGrpSpPr>
        <p:grpSpPr>
          <a:xfrm>
            <a:off x="1307100" y="2682941"/>
            <a:ext cx="4320000" cy="1035620"/>
            <a:chOff x="5845350" y="2845288"/>
            <a:chExt cx="4320000" cy="1035620"/>
          </a:xfrm>
        </p:grpSpPr>
        <p:sp>
          <p:nvSpPr>
            <p:cNvPr id="7" name="Rectangle 6">
              <a:extLst>
                <a:ext uri="{FF2B5EF4-FFF2-40B4-BE49-F238E27FC236}">
                  <a16:creationId xmlns:a16="http://schemas.microsoft.com/office/drawing/2014/main" id="{C56F14FD-623A-3CFD-A811-EDDF3EAF837E}"/>
                </a:ext>
              </a:extLst>
            </p:cNvPr>
            <p:cNvSpPr/>
            <p:nvPr/>
          </p:nvSpPr>
          <p:spPr>
            <a:xfrm>
              <a:off x="5845350" y="2845288"/>
              <a:ext cx="4320000" cy="10356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9" name="TextBox 8">
              <a:extLst>
                <a:ext uri="{FF2B5EF4-FFF2-40B4-BE49-F238E27FC236}">
                  <a16:creationId xmlns:a16="http://schemas.microsoft.com/office/drawing/2014/main" id="{4692DEC2-6495-EE2B-3DED-46847A6BC895}"/>
                </a:ext>
              </a:extLst>
            </p:cNvPr>
            <p:cNvSpPr txBox="1"/>
            <p:nvPr/>
          </p:nvSpPr>
          <p:spPr>
            <a:xfrm>
              <a:off x="5845350" y="2845288"/>
              <a:ext cx="4320000" cy="10356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342900" lvl="0" indent="-342900" defTabSz="800100">
                <a:lnSpc>
                  <a:spcPct val="100000"/>
                </a:lnSpc>
                <a:spcBef>
                  <a:spcPct val="0"/>
                </a:spcBef>
                <a:spcAft>
                  <a:spcPct val="35000"/>
                </a:spcAft>
                <a:buFont typeface="Arial" panose="020B0604020202020204" pitchFamily="34" charset="0"/>
                <a:buChar char="•"/>
              </a:pPr>
              <a:r>
                <a:rPr lang="en-US" sz="2000" b="0" i="0" kern="1200" dirty="0"/>
                <a:t>In-person student questionnaire gathering.</a:t>
              </a:r>
            </a:p>
            <a:p>
              <a:pPr marL="342900" lvl="0" indent="-342900" defTabSz="800100">
                <a:lnSpc>
                  <a:spcPct val="100000"/>
                </a:lnSpc>
                <a:spcBef>
                  <a:spcPct val="0"/>
                </a:spcBef>
                <a:spcAft>
                  <a:spcPct val="35000"/>
                </a:spcAft>
                <a:buFont typeface="Arial" panose="020B0604020202020204" pitchFamily="34" charset="0"/>
                <a:buChar char="•"/>
              </a:pPr>
              <a:r>
                <a:rPr lang="en-US" sz="2000" b="0" i="0" kern="1200" dirty="0"/>
                <a:t>Post performance staff Google survey</a:t>
              </a:r>
              <a:endParaRPr lang="en-US" sz="2000" kern="1200" dirty="0"/>
            </a:p>
            <a:p>
              <a:pPr marL="342900" lvl="0" indent="-342900" defTabSz="800100">
                <a:lnSpc>
                  <a:spcPct val="100000"/>
                </a:lnSpc>
                <a:spcBef>
                  <a:spcPct val="0"/>
                </a:spcBef>
                <a:spcAft>
                  <a:spcPct val="35000"/>
                </a:spcAft>
                <a:buFont typeface="Arial" panose="020B0604020202020204" pitchFamily="34" charset="0"/>
                <a:buChar char="•"/>
              </a:pPr>
              <a:r>
                <a:rPr lang="en-GB" sz="2000" kern="1200" dirty="0"/>
                <a:t>(</a:t>
              </a:r>
              <a:r>
                <a:rPr lang="en-GB" sz="2000" kern="1200" dirty="0" err="1"/>
                <a:t>Walliman</a:t>
              </a:r>
              <a:r>
                <a:rPr lang="en-GB" sz="2000" kern="1200" dirty="0"/>
                <a:t> Nicholas, 2001).</a:t>
              </a:r>
            </a:p>
            <a:p>
              <a:pPr marL="342900" lvl="0" indent="-342900" defTabSz="800100">
                <a:lnSpc>
                  <a:spcPct val="100000"/>
                </a:lnSpc>
                <a:spcBef>
                  <a:spcPct val="0"/>
                </a:spcBef>
                <a:spcAft>
                  <a:spcPct val="35000"/>
                </a:spcAft>
                <a:buFont typeface="Arial" panose="020B0604020202020204" pitchFamily="34" charset="0"/>
                <a:buChar char="•"/>
              </a:pPr>
              <a:r>
                <a:rPr lang="en-GB" sz="2000" dirty="0"/>
                <a:t>Pilot run in Jan </a:t>
              </a:r>
            </a:p>
            <a:p>
              <a:pPr marL="342900" lvl="0" indent="-342900" defTabSz="800100">
                <a:lnSpc>
                  <a:spcPct val="100000"/>
                </a:lnSpc>
                <a:spcBef>
                  <a:spcPct val="0"/>
                </a:spcBef>
                <a:spcAft>
                  <a:spcPct val="35000"/>
                </a:spcAft>
                <a:buFont typeface="Arial" panose="020B0604020202020204" pitchFamily="34" charset="0"/>
                <a:buChar char="•"/>
              </a:pPr>
              <a:r>
                <a:rPr lang="en-GB" sz="2000" kern="1200" dirty="0"/>
                <a:t>February and March data gathered.</a:t>
              </a:r>
            </a:p>
            <a:p>
              <a:pPr marL="342900" lvl="0" indent="-342900" defTabSz="800100">
                <a:lnSpc>
                  <a:spcPct val="100000"/>
                </a:lnSpc>
                <a:spcBef>
                  <a:spcPct val="0"/>
                </a:spcBef>
                <a:spcAft>
                  <a:spcPct val="35000"/>
                </a:spcAft>
                <a:buFont typeface="Arial" panose="020B0604020202020204" pitchFamily="34" charset="0"/>
                <a:buChar char="•"/>
              </a:pPr>
              <a:r>
                <a:rPr lang="en-GB" sz="2000" dirty="0"/>
                <a:t>Gaps in the data identified in Feb and so March data was chosen for analysis.</a:t>
              </a:r>
              <a:r>
                <a:rPr lang="en-GB" sz="2000" kern="1200" dirty="0"/>
                <a:t> </a:t>
              </a:r>
            </a:p>
            <a:p>
              <a:pPr marL="0" lvl="0" indent="0" algn="ctr" defTabSz="800100">
                <a:lnSpc>
                  <a:spcPct val="100000"/>
                </a:lnSpc>
                <a:spcBef>
                  <a:spcPct val="0"/>
                </a:spcBef>
                <a:spcAft>
                  <a:spcPct val="35000"/>
                </a:spcAft>
                <a:buNone/>
              </a:pPr>
              <a:endParaRPr lang="en-GB" sz="2000" dirty="0"/>
            </a:p>
            <a:p>
              <a:pPr marL="0" lvl="0" indent="0" algn="ctr" defTabSz="800100">
                <a:lnSpc>
                  <a:spcPct val="100000"/>
                </a:lnSpc>
                <a:spcBef>
                  <a:spcPct val="0"/>
                </a:spcBef>
                <a:spcAft>
                  <a:spcPct val="35000"/>
                </a:spcAft>
                <a:buNone/>
              </a:pPr>
              <a:endParaRPr lang="en-US" sz="2000" kern="1200" dirty="0"/>
            </a:p>
          </p:txBody>
        </p:sp>
      </p:grpSp>
      <p:grpSp>
        <p:nvGrpSpPr>
          <p:cNvPr id="10" name="Group 9">
            <a:extLst>
              <a:ext uri="{FF2B5EF4-FFF2-40B4-BE49-F238E27FC236}">
                <a16:creationId xmlns:a16="http://schemas.microsoft.com/office/drawing/2014/main" id="{789F6F37-4B44-E596-83E6-9E1A63EE3D6E}"/>
              </a:ext>
            </a:extLst>
          </p:cNvPr>
          <p:cNvGrpSpPr/>
          <p:nvPr/>
        </p:nvGrpSpPr>
        <p:grpSpPr>
          <a:xfrm>
            <a:off x="548856" y="1705510"/>
            <a:ext cx="5547144" cy="936126"/>
            <a:chOff x="3307350" y="2891691"/>
            <a:chExt cx="4320000" cy="936126"/>
          </a:xfrm>
        </p:grpSpPr>
        <p:sp>
          <p:nvSpPr>
            <p:cNvPr id="11" name="Rectangle 10">
              <a:extLst>
                <a:ext uri="{FF2B5EF4-FFF2-40B4-BE49-F238E27FC236}">
                  <a16:creationId xmlns:a16="http://schemas.microsoft.com/office/drawing/2014/main" id="{FBC6EAD6-8756-99DF-A9D8-74EA9DF2941E}"/>
                </a:ext>
              </a:extLst>
            </p:cNvPr>
            <p:cNvSpPr/>
            <p:nvPr/>
          </p:nvSpPr>
          <p:spPr>
            <a:xfrm>
              <a:off x="3307350" y="2891691"/>
              <a:ext cx="4320000" cy="93612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12" name="TextBox 11">
              <a:extLst>
                <a:ext uri="{FF2B5EF4-FFF2-40B4-BE49-F238E27FC236}">
                  <a16:creationId xmlns:a16="http://schemas.microsoft.com/office/drawing/2014/main" id="{851E9072-6F25-FF47-7463-8D6676464B70}"/>
                </a:ext>
              </a:extLst>
            </p:cNvPr>
            <p:cNvSpPr txBox="1"/>
            <p:nvPr/>
          </p:nvSpPr>
          <p:spPr>
            <a:xfrm>
              <a:off x="3307350" y="2891691"/>
              <a:ext cx="4320000" cy="93612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US" sz="1800" b="0" i="0" kern="1200" dirty="0"/>
                <a:t>Paper-based questionnaires and google survey </a:t>
              </a:r>
              <a:r>
                <a:rPr lang="en-GB" sz="1800" b="0" i="0" kern="1200" dirty="0"/>
                <a:t>developed</a:t>
              </a:r>
              <a:r>
                <a:rPr lang="en-US" sz="1800" b="0" i="0" kern="1200" dirty="0"/>
                <a:t> </a:t>
              </a:r>
              <a:r>
                <a:rPr lang="en-GB" sz="1800" kern="1200" dirty="0"/>
                <a:t>(</a:t>
              </a:r>
              <a:r>
                <a:rPr lang="en-GB" sz="1800" kern="1200" dirty="0" err="1"/>
                <a:t>Opdenakker</a:t>
              </a:r>
              <a:r>
                <a:rPr lang="en-GB" sz="1800" kern="1200" dirty="0"/>
                <a:t>, 2006)</a:t>
              </a:r>
              <a:r>
                <a:rPr lang="en-US" sz="1800" b="0" i="0" kern="1200" dirty="0"/>
                <a:t>.</a:t>
              </a:r>
              <a:endParaRPr lang="en-US" sz="1800" kern="1200" dirty="0"/>
            </a:p>
            <a:p>
              <a:pPr marL="0" lvl="0" indent="0" algn="ctr" defTabSz="800100">
                <a:lnSpc>
                  <a:spcPct val="100000"/>
                </a:lnSpc>
                <a:spcBef>
                  <a:spcPct val="0"/>
                </a:spcBef>
                <a:spcAft>
                  <a:spcPct val="35000"/>
                </a:spcAft>
                <a:buNone/>
              </a:pPr>
              <a:endParaRPr lang="en-US" sz="1800" kern="1200" dirty="0"/>
            </a:p>
          </p:txBody>
        </p:sp>
      </p:grpSp>
    </p:spTree>
    <p:extLst>
      <p:ext uri="{BB962C8B-B14F-4D97-AF65-F5344CB8AC3E}">
        <p14:creationId xmlns:p14="http://schemas.microsoft.com/office/powerpoint/2010/main" val="198437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76E43-121B-4002-2A80-095CB491E8F2}"/>
            </a:ext>
          </a:extLst>
        </p:cNvPr>
        <p:cNvGrpSpPr/>
        <p:nvPr/>
      </p:nvGrpSpPr>
      <p:grpSpPr>
        <a:xfrm>
          <a:off x="0" y="0"/>
          <a:ext cx="0" cy="0"/>
          <a:chOff x="0" y="0"/>
          <a:chExt cx="0" cy="0"/>
        </a:xfrm>
      </p:grpSpPr>
      <p:graphicFrame>
        <p:nvGraphicFramePr>
          <p:cNvPr id="20" name="TextBox 4">
            <a:extLst>
              <a:ext uri="{FF2B5EF4-FFF2-40B4-BE49-F238E27FC236}">
                <a16:creationId xmlns:a16="http://schemas.microsoft.com/office/drawing/2014/main" id="{9C534C2A-1BD7-0248-AC98-FF5F0FC9ED03}"/>
              </a:ext>
            </a:extLst>
          </p:cNvPr>
          <p:cNvGraphicFramePr/>
          <p:nvPr>
            <p:extLst>
              <p:ext uri="{D42A27DB-BD31-4B8C-83A1-F6EECF244321}">
                <p14:modId xmlns:p14="http://schemas.microsoft.com/office/powerpoint/2010/main" val="2356500151"/>
              </p:ext>
            </p:extLst>
          </p:nvPr>
        </p:nvGraphicFramePr>
        <p:xfrm>
          <a:off x="598358" y="1825625"/>
          <a:ext cx="10934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1C315A85-C694-2B40-ADEC-0EC61C0E4A06}"/>
              </a:ext>
            </a:extLst>
          </p:cNvPr>
          <p:cNvSpPr txBox="1">
            <a:spLocks/>
          </p:cNvSpPr>
          <p:nvPr/>
        </p:nvSpPr>
        <p:spPr>
          <a:xfrm>
            <a:off x="-6500812" y="0"/>
            <a:ext cx="10131425" cy="1456267"/>
          </a:xfrm>
          <a:prstGeom prst="rect">
            <a:avLst/>
          </a:prstGeom>
          <a:effectLst/>
        </p:spPr>
        <p:txBody>
          <a:bodyPr vert="horz" lIns="91440" tIns="45720" rIns="91440" bIns="45720" rtlCol="0" anchor="b">
            <a:normAutofit/>
          </a:bodyPr>
          <a:lstStyle>
            <a:lvl1pPr algn="r"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Methods</a:t>
            </a:r>
          </a:p>
        </p:txBody>
      </p:sp>
    </p:spTree>
    <p:extLst>
      <p:ext uri="{BB962C8B-B14F-4D97-AF65-F5344CB8AC3E}">
        <p14:creationId xmlns:p14="http://schemas.microsoft.com/office/powerpoint/2010/main" val="4219300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97789-1E33-82CD-70A8-35D409FEF8E2}"/>
              </a:ext>
            </a:extLst>
          </p:cNvPr>
          <p:cNvSpPr>
            <a:spLocks noGrp="1"/>
          </p:cNvSpPr>
          <p:nvPr>
            <p:ph type="title"/>
          </p:nvPr>
        </p:nvSpPr>
        <p:spPr>
          <a:xfrm>
            <a:off x="7865806" y="643463"/>
            <a:ext cx="3706762" cy="1608124"/>
          </a:xfrm>
        </p:spPr>
        <p:txBody>
          <a:bodyPr vert="horz" lIns="91440" tIns="45720" rIns="91440" bIns="45720" rtlCol="0" anchor="ctr">
            <a:normAutofit/>
          </a:bodyPr>
          <a:lstStyle/>
          <a:p>
            <a:r>
              <a:rPr lang="en-US" dirty="0"/>
              <a:t>The students</a:t>
            </a:r>
            <a:br>
              <a:rPr lang="en-US" dirty="0"/>
            </a:br>
            <a:endParaRPr lang="en-US" dirty="0"/>
          </a:p>
        </p:txBody>
      </p:sp>
      <p:pic>
        <p:nvPicPr>
          <p:cNvPr id="13" name="Picture 12">
            <a:extLst>
              <a:ext uri="{FF2B5EF4-FFF2-40B4-BE49-F238E27FC236}">
                <a16:creationId xmlns:a16="http://schemas.microsoft.com/office/drawing/2014/main" id="{1810F54E-5262-3BCD-7577-48F7CCC0A204}"/>
              </a:ext>
            </a:extLst>
          </p:cNvPr>
          <p:cNvPicPr>
            <a:picLocks noChangeAspect="1"/>
          </p:cNvPicPr>
          <p:nvPr/>
        </p:nvPicPr>
        <p:blipFill>
          <a:blip r:embed="rId3"/>
          <a:srcRect l="11099" r="6301"/>
          <a:stretch>
            <a:fillRect/>
          </a:stretch>
        </p:blipFill>
        <p:spPr>
          <a:xfrm>
            <a:off x="20" y="975"/>
            <a:ext cx="7552924" cy="6858000"/>
          </a:xfrm>
          <a:prstGeom prst="rect">
            <a:avLst/>
          </a:prstGeom>
        </p:spPr>
      </p:pic>
      <p:sp>
        <p:nvSpPr>
          <p:cNvPr id="12" name="TextBox 11">
            <a:extLst>
              <a:ext uri="{FF2B5EF4-FFF2-40B4-BE49-F238E27FC236}">
                <a16:creationId xmlns:a16="http://schemas.microsoft.com/office/drawing/2014/main" id="{31408105-7CC9-7495-D88F-3F1B48120953}"/>
              </a:ext>
            </a:extLst>
          </p:cNvPr>
          <p:cNvSpPr txBox="1"/>
          <p:nvPr/>
        </p:nvSpPr>
        <p:spPr>
          <a:xfrm>
            <a:off x="7865806" y="557981"/>
            <a:ext cx="3706762" cy="6135331"/>
          </a:xfrm>
          <a:prstGeom prst="rect">
            <a:avLst/>
          </a:prstGeom>
        </p:spPr>
        <p:txBody>
          <a:bodyPr vert="horz" lIns="91440" tIns="45720" rIns="91440" bIns="45720" rtlCol="0" anchor="ctr">
            <a:normAutofit/>
          </a:bodyPr>
          <a:lstStyle/>
          <a:p>
            <a:pPr marL="285750" indent="-285750">
              <a:spcAft>
                <a:spcPts val="1000"/>
              </a:spcAft>
              <a:buClr>
                <a:schemeClr val="tx1"/>
              </a:buClr>
              <a:buSzPct val="100000"/>
              <a:buFont typeface="Arial" panose="020B0604020202020204" pitchFamily="34" charset="0"/>
              <a:buChar char="•"/>
            </a:pPr>
            <a:r>
              <a:rPr lang="en-US" sz="2400" dirty="0"/>
              <a:t>Mixed age</a:t>
            </a:r>
          </a:p>
          <a:p>
            <a:pPr marL="285750" indent="-285750">
              <a:spcAft>
                <a:spcPts val="1000"/>
              </a:spcAft>
              <a:buClr>
                <a:schemeClr val="tx1"/>
              </a:buClr>
              <a:buSzPct val="100000"/>
              <a:buFont typeface="Arial" panose="020B0604020202020204" pitchFamily="34" charset="0"/>
              <a:buChar char="•"/>
            </a:pPr>
            <a:r>
              <a:rPr lang="en-US" sz="2400" dirty="0"/>
              <a:t>Mixed sex</a:t>
            </a:r>
          </a:p>
          <a:p>
            <a:pPr marL="285750" indent="-285750">
              <a:spcAft>
                <a:spcPts val="1000"/>
              </a:spcAft>
              <a:buClr>
                <a:schemeClr val="tx1"/>
              </a:buClr>
              <a:buSzPct val="100000"/>
              <a:buFont typeface="Arial" panose="020B0604020202020204" pitchFamily="34" charset="0"/>
              <a:buChar char="•"/>
            </a:pPr>
            <a:r>
              <a:rPr lang="en-US" sz="2400" dirty="0"/>
              <a:t>Ethnically diverse groups of 30 plus students</a:t>
            </a:r>
          </a:p>
          <a:p>
            <a:pPr marL="285750" indent="-285750">
              <a:spcAft>
                <a:spcPts val="1000"/>
              </a:spcAft>
              <a:buClr>
                <a:schemeClr val="tx1"/>
              </a:buClr>
              <a:buSzPct val="100000"/>
              <a:buFont typeface="Arial" panose="020B0604020202020204" pitchFamily="34" charset="0"/>
              <a:buChar char="•"/>
            </a:pPr>
            <a:r>
              <a:rPr lang="en-US" sz="2400" dirty="0"/>
              <a:t>All first-year nursing students at the University of Chester</a:t>
            </a:r>
          </a:p>
        </p:txBody>
      </p:sp>
      <p:sp>
        <p:nvSpPr>
          <p:cNvPr id="4" name="Date Placeholder 3">
            <a:extLst>
              <a:ext uri="{FF2B5EF4-FFF2-40B4-BE49-F238E27FC236}">
                <a16:creationId xmlns:a16="http://schemas.microsoft.com/office/drawing/2014/main" id="{2078D368-B86E-553A-3773-746D624E1877}"/>
              </a:ext>
            </a:extLst>
          </p:cNvPr>
          <p:cNvSpPr>
            <a:spLocks noGrp="1"/>
          </p:cNvSpPr>
          <p:nvPr>
            <p:ph type="dt" sz="half" idx="10"/>
          </p:nvPr>
        </p:nvSpPr>
        <p:spPr>
          <a:xfrm>
            <a:off x="9286517" y="6391687"/>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8/28/25</a:t>
            </a:fld>
            <a:endParaRPr lang="en-US"/>
          </a:p>
        </p:txBody>
      </p:sp>
      <p:sp>
        <p:nvSpPr>
          <p:cNvPr id="6" name="Slide Number Placeholder 5">
            <a:extLst>
              <a:ext uri="{FF2B5EF4-FFF2-40B4-BE49-F238E27FC236}">
                <a16:creationId xmlns:a16="http://schemas.microsoft.com/office/drawing/2014/main" id="{BED5CF0E-7FB3-73D7-2394-596CD4D39E1D}"/>
              </a:ext>
            </a:extLst>
          </p:cNvPr>
          <p:cNvSpPr>
            <a:spLocks noGrp="1"/>
          </p:cNvSpPr>
          <p:nvPr>
            <p:ph type="sldNum" sz="quarter" idx="12"/>
          </p:nvPr>
        </p:nvSpPr>
        <p:spPr>
          <a:xfrm>
            <a:off x="10962917" y="6391687"/>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19</a:t>
            </a:fld>
            <a:endParaRPr lang="en-US"/>
          </a:p>
        </p:txBody>
      </p:sp>
    </p:spTree>
    <p:extLst>
      <p:ext uri="{BB962C8B-B14F-4D97-AF65-F5344CB8AC3E}">
        <p14:creationId xmlns:p14="http://schemas.microsoft.com/office/powerpoint/2010/main" val="22910933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08014-4B48-30EA-8564-2DA84A145E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DB52EA-B946-BBC6-FABA-F797FE9CFAF0}"/>
              </a:ext>
            </a:extLst>
          </p:cNvPr>
          <p:cNvSpPr>
            <a:spLocks noGrp="1"/>
          </p:cNvSpPr>
          <p:nvPr>
            <p:ph type="title"/>
          </p:nvPr>
        </p:nvSpPr>
        <p:spPr>
          <a:xfrm>
            <a:off x="643464" y="639097"/>
            <a:ext cx="4789678" cy="3746634"/>
          </a:xfrm>
        </p:spPr>
        <p:txBody>
          <a:bodyPr vert="horz" lIns="91440" tIns="45720" rIns="91440" bIns="45720" rtlCol="0" anchor="b">
            <a:normAutofit/>
          </a:bodyPr>
          <a:lstStyle/>
          <a:p>
            <a:pPr algn="r"/>
            <a:r>
              <a:rPr lang="en-US" sz="4800"/>
              <a:t>Results</a:t>
            </a:r>
          </a:p>
        </p:txBody>
      </p:sp>
      <p:sp>
        <p:nvSpPr>
          <p:cNvPr id="4" name="Date Placeholder 3">
            <a:extLst>
              <a:ext uri="{FF2B5EF4-FFF2-40B4-BE49-F238E27FC236}">
                <a16:creationId xmlns:a16="http://schemas.microsoft.com/office/drawing/2014/main" id="{73AB8A05-94BA-D880-DE51-2702288DF684}"/>
              </a:ext>
            </a:extLst>
          </p:cNvPr>
          <p:cNvSpPr>
            <a:spLocks noGrp="1"/>
          </p:cNvSpPr>
          <p:nvPr>
            <p:ph type="dt" sz="half" idx="10"/>
          </p:nvPr>
        </p:nvSpPr>
        <p:spPr>
          <a:xfrm>
            <a:off x="9286517" y="6391687"/>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8/27/25</a:t>
            </a:fld>
            <a:endParaRPr lang="en-US"/>
          </a:p>
        </p:txBody>
      </p:sp>
      <p:sp>
        <p:nvSpPr>
          <p:cNvPr id="6" name="Slide Number Placeholder 5">
            <a:extLst>
              <a:ext uri="{FF2B5EF4-FFF2-40B4-BE49-F238E27FC236}">
                <a16:creationId xmlns:a16="http://schemas.microsoft.com/office/drawing/2014/main" id="{DBDBF3D6-DEAA-FB67-9002-E5494134B97E}"/>
              </a:ext>
            </a:extLst>
          </p:cNvPr>
          <p:cNvSpPr>
            <a:spLocks noGrp="1"/>
          </p:cNvSpPr>
          <p:nvPr>
            <p:ph type="sldNum" sz="quarter" idx="12"/>
          </p:nvPr>
        </p:nvSpPr>
        <p:spPr>
          <a:xfrm>
            <a:off x="10962917" y="6391687"/>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20</a:t>
            </a:fld>
            <a:endParaRPr lang="en-US"/>
          </a:p>
        </p:txBody>
      </p:sp>
      <p:pic>
        <p:nvPicPr>
          <p:cNvPr id="5" name="Picture 4" descr="A wooden sign with a mountain in the background&#10;&#10;AI-generated content may be incorrect.">
            <a:extLst>
              <a:ext uri="{FF2B5EF4-FFF2-40B4-BE49-F238E27FC236}">
                <a16:creationId xmlns:a16="http://schemas.microsoft.com/office/drawing/2014/main" id="{B4C7212A-3B73-6E8D-FBD3-C887DEB2B14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49187" y="467715"/>
            <a:ext cx="8964384" cy="5969688"/>
          </a:xfrm>
          <a:prstGeom prst="rect">
            <a:avLst/>
          </a:prstGeom>
        </p:spPr>
      </p:pic>
    </p:spTree>
    <p:extLst>
      <p:ext uri="{BB962C8B-B14F-4D97-AF65-F5344CB8AC3E}">
        <p14:creationId xmlns:p14="http://schemas.microsoft.com/office/powerpoint/2010/main" val="2560637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22FDA-02CC-06B1-6D6B-AB83E786A6B7}"/>
              </a:ext>
            </a:extLst>
          </p:cNvPr>
          <p:cNvSpPr>
            <a:spLocks noGrp="1"/>
          </p:cNvSpPr>
          <p:nvPr>
            <p:ph type="title"/>
          </p:nvPr>
        </p:nvSpPr>
        <p:spPr>
          <a:xfrm>
            <a:off x="648929" y="-150253"/>
            <a:ext cx="11160997" cy="1641987"/>
          </a:xfrm>
        </p:spPr>
        <p:txBody>
          <a:bodyPr vert="horz" lIns="91440" tIns="45720" rIns="91440" bIns="45720" rtlCol="0" anchor="ctr">
            <a:normAutofit/>
          </a:bodyPr>
          <a:lstStyle/>
          <a:p>
            <a:r>
              <a:rPr lang="en-US" dirty="0"/>
              <a:t>Qualitative Thematic analysis – Staff and student  </a:t>
            </a:r>
          </a:p>
        </p:txBody>
      </p:sp>
      <p:sp>
        <p:nvSpPr>
          <p:cNvPr id="4" name="Date Placeholder 3">
            <a:extLst>
              <a:ext uri="{FF2B5EF4-FFF2-40B4-BE49-F238E27FC236}">
                <a16:creationId xmlns:a16="http://schemas.microsoft.com/office/drawing/2014/main" id="{70C166F1-0569-8CF0-17F5-3181507F3BE1}"/>
              </a:ext>
            </a:extLst>
          </p:cNvPr>
          <p:cNvSpPr>
            <a:spLocks noGrp="1"/>
          </p:cNvSpPr>
          <p:nvPr>
            <p:ph type="dt" sz="half" idx="10"/>
          </p:nvPr>
        </p:nvSpPr>
        <p:spPr>
          <a:xfrm>
            <a:off x="8589660" y="5870575"/>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8/31/25</a:t>
            </a:fld>
            <a:endParaRPr lang="en-US"/>
          </a:p>
        </p:txBody>
      </p:sp>
      <p:sp>
        <p:nvSpPr>
          <p:cNvPr id="6" name="Slide Number Placeholder 5">
            <a:extLst>
              <a:ext uri="{FF2B5EF4-FFF2-40B4-BE49-F238E27FC236}">
                <a16:creationId xmlns:a16="http://schemas.microsoft.com/office/drawing/2014/main" id="{6AF348BD-20A4-506F-3882-A24B707A5351}"/>
              </a:ext>
            </a:extLst>
          </p:cNvPr>
          <p:cNvSpPr>
            <a:spLocks noGrp="1"/>
          </p:cNvSpPr>
          <p:nvPr>
            <p:ph type="sldNum" sz="quarter" idx="12"/>
          </p:nvPr>
        </p:nvSpPr>
        <p:spPr>
          <a:xfrm>
            <a:off x="10266060" y="5870575"/>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21</a:t>
            </a:fld>
            <a:endParaRPr lang="en-US"/>
          </a:p>
        </p:txBody>
      </p:sp>
      <p:graphicFrame>
        <p:nvGraphicFramePr>
          <p:cNvPr id="7" name="Table 6">
            <a:extLst>
              <a:ext uri="{FF2B5EF4-FFF2-40B4-BE49-F238E27FC236}">
                <a16:creationId xmlns:a16="http://schemas.microsoft.com/office/drawing/2014/main" id="{B0819D1E-622A-22F2-D0BB-56EE59884C9B}"/>
              </a:ext>
            </a:extLst>
          </p:cNvPr>
          <p:cNvGraphicFramePr>
            <a:graphicFrameLocks noGrp="1"/>
          </p:cNvGraphicFramePr>
          <p:nvPr>
            <p:extLst>
              <p:ext uri="{D42A27DB-BD31-4B8C-83A1-F6EECF244321}">
                <p14:modId xmlns:p14="http://schemas.microsoft.com/office/powerpoint/2010/main" val="1691390417"/>
              </p:ext>
            </p:extLst>
          </p:nvPr>
        </p:nvGraphicFramePr>
        <p:xfrm>
          <a:off x="648930" y="1676400"/>
          <a:ext cx="5447071" cy="4756462"/>
        </p:xfrm>
        <a:graphic>
          <a:graphicData uri="http://schemas.openxmlformats.org/drawingml/2006/table">
            <a:tbl>
              <a:tblPr firstRow="1" firstCol="1" bandRow="1">
                <a:solidFill>
                  <a:schemeClr val="bg1">
                    <a:lumMod val="95000"/>
                  </a:schemeClr>
                </a:solidFill>
                <a:tableStyleId>{21E4AEA4-8DFA-4A89-87EB-49C32662AFE0}</a:tableStyleId>
              </a:tblPr>
              <a:tblGrid>
                <a:gridCol w="2894370">
                  <a:extLst>
                    <a:ext uri="{9D8B030D-6E8A-4147-A177-3AD203B41FA5}">
                      <a16:colId xmlns:a16="http://schemas.microsoft.com/office/drawing/2014/main" val="1286836297"/>
                    </a:ext>
                  </a:extLst>
                </a:gridCol>
                <a:gridCol w="2552701">
                  <a:extLst>
                    <a:ext uri="{9D8B030D-6E8A-4147-A177-3AD203B41FA5}">
                      <a16:colId xmlns:a16="http://schemas.microsoft.com/office/drawing/2014/main" val="3991008871"/>
                    </a:ext>
                  </a:extLst>
                </a:gridCol>
              </a:tblGrid>
              <a:tr h="859687">
                <a:tc>
                  <a:txBody>
                    <a:bodyPr/>
                    <a:lstStyle/>
                    <a:p>
                      <a:pPr algn="ctr">
                        <a:lnSpc>
                          <a:spcPct val="150000"/>
                        </a:lnSpc>
                        <a:spcAft>
                          <a:spcPts val="800"/>
                        </a:spcAft>
                        <a:buNone/>
                      </a:pPr>
                      <a:r>
                        <a:rPr lang="en-GB" sz="1700" b="1" cap="none" spc="0" dirty="0">
                          <a:solidFill>
                            <a:schemeClr val="tx1"/>
                          </a:solidFill>
                          <a:effectLst/>
                        </a:rPr>
                        <a:t>Theme</a:t>
                      </a:r>
                      <a:endParaRPr lang="en-GB" sz="17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nchor="b">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50000"/>
                        </a:lnSpc>
                        <a:spcAft>
                          <a:spcPts val="800"/>
                        </a:spcAft>
                        <a:buNone/>
                      </a:pPr>
                      <a:r>
                        <a:rPr lang="en-GB" sz="1700" b="1" cap="none" spc="0" dirty="0">
                          <a:solidFill>
                            <a:schemeClr val="tx1"/>
                          </a:solidFill>
                          <a:effectLst/>
                        </a:rPr>
                        <a:t>Frequency of mentions</a:t>
                      </a:r>
                      <a:endParaRPr lang="en-GB" sz="17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990558361"/>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Teamwork and social cohesion</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nSpc>
                          <a:spcPct val="150000"/>
                        </a:lnSpc>
                        <a:spcAft>
                          <a:spcPts val="800"/>
                        </a:spcAft>
                        <a:buNone/>
                      </a:pPr>
                      <a:r>
                        <a:rPr lang="en-GB" sz="1300" cap="none" spc="0">
                          <a:solidFill>
                            <a:schemeClr val="tx1"/>
                          </a:solidFill>
                          <a:effectLst/>
                        </a:rPr>
                        <a:t>18</a:t>
                      </a:r>
                      <a:endParaRPr lang="en-GB" sz="13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960787247"/>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Confidence</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300" cap="none" spc="0" dirty="0">
                          <a:solidFill>
                            <a:schemeClr val="tx1"/>
                          </a:solidFill>
                          <a:effectLst/>
                        </a:rPr>
                        <a:t>15</a:t>
                      </a:r>
                      <a:endParaRPr lang="en-GB" sz="13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98578561"/>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Mood</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nSpc>
                          <a:spcPct val="150000"/>
                        </a:lnSpc>
                        <a:spcAft>
                          <a:spcPts val="800"/>
                        </a:spcAft>
                        <a:buNone/>
                      </a:pPr>
                      <a:r>
                        <a:rPr lang="en-GB" sz="1300" cap="none" spc="0">
                          <a:solidFill>
                            <a:schemeClr val="tx1"/>
                          </a:solidFill>
                          <a:effectLst/>
                        </a:rPr>
                        <a:t>13</a:t>
                      </a:r>
                      <a:endParaRPr lang="en-GB" sz="13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3445880217"/>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Stress</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300" cap="none" spc="0">
                          <a:solidFill>
                            <a:schemeClr val="tx1"/>
                          </a:solidFill>
                          <a:effectLst/>
                        </a:rPr>
                        <a:t>12</a:t>
                      </a:r>
                      <a:endParaRPr lang="en-GB" sz="13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591581065"/>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Empathy</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nSpc>
                          <a:spcPct val="150000"/>
                        </a:lnSpc>
                        <a:spcAft>
                          <a:spcPts val="800"/>
                        </a:spcAft>
                        <a:buNone/>
                      </a:pPr>
                      <a:r>
                        <a:rPr lang="en-GB" sz="1300" cap="none" spc="0" dirty="0">
                          <a:solidFill>
                            <a:schemeClr val="tx1"/>
                          </a:solidFill>
                          <a:effectLst/>
                        </a:rPr>
                        <a:t>11</a:t>
                      </a:r>
                      <a:endParaRPr lang="en-GB" sz="13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158875058"/>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Communication</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300" cap="none" spc="0">
                          <a:solidFill>
                            <a:schemeClr val="tx1"/>
                          </a:solidFill>
                          <a:effectLst/>
                        </a:rPr>
                        <a:t>10</a:t>
                      </a:r>
                      <a:endParaRPr lang="en-GB" sz="13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005393173"/>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Service Users</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nSpc>
                          <a:spcPct val="150000"/>
                        </a:lnSpc>
                        <a:spcAft>
                          <a:spcPts val="800"/>
                        </a:spcAft>
                        <a:buNone/>
                      </a:pPr>
                      <a:r>
                        <a:rPr lang="en-GB" sz="1300" cap="none" spc="0">
                          <a:solidFill>
                            <a:schemeClr val="tx1"/>
                          </a:solidFill>
                          <a:effectLst/>
                        </a:rPr>
                        <a:t>9</a:t>
                      </a:r>
                      <a:endParaRPr lang="en-GB" sz="13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6057821"/>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Transformation</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300" cap="none" spc="0">
                          <a:solidFill>
                            <a:schemeClr val="tx1"/>
                          </a:solidFill>
                          <a:effectLst/>
                        </a:rPr>
                        <a:t>7</a:t>
                      </a:r>
                      <a:endParaRPr lang="en-GB" sz="13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313799569"/>
                  </a:ext>
                </a:extLst>
              </a:tr>
              <a:tr h="424750">
                <a:tc>
                  <a:txBody>
                    <a:bodyPr/>
                    <a:lstStyle/>
                    <a:p>
                      <a:pPr marL="228600" lvl="0" indent="-228600">
                        <a:lnSpc>
                          <a:spcPct val="150000"/>
                        </a:lnSpc>
                        <a:spcAft>
                          <a:spcPts val="800"/>
                        </a:spcAft>
                        <a:buFont typeface="+mj-lt"/>
                        <a:buAutoNum type="arabicParenR"/>
                      </a:pPr>
                      <a:r>
                        <a:rPr lang="en-GB" sz="1300" b="1" cap="none" spc="0">
                          <a:solidFill>
                            <a:schemeClr val="tx1"/>
                          </a:solidFill>
                          <a:effectLst/>
                        </a:rPr>
                        <a:t>Nursing</a:t>
                      </a:r>
                      <a:endParaRPr lang="en-GB" sz="13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ap="flat" cmpd="sng" algn="ctr">
                      <a:solidFill>
                        <a:schemeClr val="tx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1300" cap="none" spc="0" dirty="0">
                          <a:solidFill>
                            <a:schemeClr val="tx1"/>
                          </a:solidFill>
                          <a:effectLst/>
                        </a:rPr>
                        <a:t>6</a:t>
                      </a:r>
                      <a:endParaRPr lang="en-GB" sz="13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1" marR="35122" marT="19592" marB="14693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01712262"/>
                  </a:ext>
                </a:extLst>
              </a:tr>
            </a:tbl>
          </a:graphicData>
        </a:graphic>
      </p:graphicFrame>
      <p:sp>
        <p:nvSpPr>
          <p:cNvPr id="11" name="TextBox 10">
            <a:extLst>
              <a:ext uri="{FF2B5EF4-FFF2-40B4-BE49-F238E27FC236}">
                <a16:creationId xmlns:a16="http://schemas.microsoft.com/office/drawing/2014/main" id="{CC762378-BBA2-6CD4-5E1C-59AB888F837F}"/>
              </a:ext>
            </a:extLst>
          </p:cNvPr>
          <p:cNvSpPr txBox="1"/>
          <p:nvPr/>
        </p:nvSpPr>
        <p:spPr>
          <a:xfrm>
            <a:off x="648930" y="1117175"/>
            <a:ext cx="6098146" cy="369332"/>
          </a:xfrm>
          <a:prstGeom prst="rect">
            <a:avLst/>
          </a:prstGeom>
          <a:noFill/>
        </p:spPr>
        <p:txBody>
          <a:bodyPr wrap="square">
            <a:spAutoFit/>
          </a:bodyPr>
          <a:lstStyle/>
          <a:p>
            <a:pPr lvl="0">
              <a:lnSpc>
                <a:spcPct val="100000"/>
              </a:lnSpc>
              <a:defRPr cap="all"/>
            </a:pPr>
            <a:r>
              <a:rPr lang="en-US" dirty="0"/>
              <a:t>(Quantitative data dealt with in each hypothesis)</a:t>
            </a:r>
          </a:p>
        </p:txBody>
      </p:sp>
      <p:graphicFrame>
        <p:nvGraphicFramePr>
          <p:cNvPr id="13" name="TextBox 8">
            <a:extLst>
              <a:ext uri="{FF2B5EF4-FFF2-40B4-BE49-F238E27FC236}">
                <a16:creationId xmlns:a16="http://schemas.microsoft.com/office/drawing/2014/main" id="{52868D68-434C-E855-F7F3-B6EE8C4FB994}"/>
              </a:ext>
            </a:extLst>
          </p:cNvPr>
          <p:cNvGraphicFramePr/>
          <p:nvPr>
            <p:extLst>
              <p:ext uri="{D42A27DB-BD31-4B8C-83A1-F6EECF244321}">
                <p14:modId xmlns:p14="http://schemas.microsoft.com/office/powerpoint/2010/main" val="3608200832"/>
              </p:ext>
            </p:extLst>
          </p:nvPr>
        </p:nvGraphicFramePr>
        <p:xfrm>
          <a:off x="6400800" y="1486507"/>
          <a:ext cx="5147730" cy="5081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1531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20">
            <a:extLst>
              <a:ext uri="{FF2B5EF4-FFF2-40B4-BE49-F238E27FC236}">
                <a16:creationId xmlns:a16="http://schemas.microsoft.com/office/drawing/2014/main" id="{DF43132E-D4DF-4A83-9344-A782D0F5D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71787-8391-F182-3C7D-3FC6D0B8AE77}"/>
              </a:ext>
            </a:extLst>
          </p:cNvPr>
          <p:cNvSpPr>
            <a:spLocks noGrp="1"/>
          </p:cNvSpPr>
          <p:nvPr>
            <p:ph type="title"/>
          </p:nvPr>
        </p:nvSpPr>
        <p:spPr>
          <a:xfrm>
            <a:off x="1031875" y="1212935"/>
            <a:ext cx="6020177" cy="4432130"/>
          </a:xfrm>
        </p:spPr>
        <p:txBody>
          <a:bodyPr vert="horz" lIns="91440" tIns="45720" rIns="91440" bIns="45720" rtlCol="0" anchor="ctr">
            <a:normAutofit/>
          </a:bodyPr>
          <a:lstStyle/>
          <a:p>
            <a:pPr algn="r"/>
            <a:r>
              <a:rPr lang="en-US" sz="6600"/>
              <a:t>Hypothesis 1</a:t>
            </a:r>
          </a:p>
        </p:txBody>
      </p:sp>
      <p:sp>
        <p:nvSpPr>
          <p:cNvPr id="8" name="TextBox 7">
            <a:extLst>
              <a:ext uri="{FF2B5EF4-FFF2-40B4-BE49-F238E27FC236}">
                <a16:creationId xmlns:a16="http://schemas.microsoft.com/office/drawing/2014/main" id="{795905B1-90CD-409E-DB05-2306D110EC35}"/>
              </a:ext>
            </a:extLst>
          </p:cNvPr>
          <p:cNvSpPr txBox="1"/>
          <p:nvPr/>
        </p:nvSpPr>
        <p:spPr>
          <a:xfrm>
            <a:off x="8017261" y="2087881"/>
            <a:ext cx="3142864" cy="2682239"/>
          </a:xfrm>
          <a:prstGeom prst="rect">
            <a:avLst/>
          </a:prstGeom>
        </p:spPr>
        <p:txBody>
          <a:bodyPr vert="horz" lIns="91440" tIns="45720" rIns="91440" bIns="45720" rtlCol="0" anchor="ctr">
            <a:normAutofit/>
          </a:bodyPr>
          <a:lstStyle/>
          <a:p>
            <a:pPr>
              <a:spcAft>
                <a:spcPts val="1000"/>
              </a:spcAft>
              <a:buClr>
                <a:schemeClr val="tx1"/>
              </a:buClr>
              <a:buSzPct val="100000"/>
            </a:pPr>
            <a:r>
              <a:rPr lang="en-US" sz="2600" b="1" cap="all" dirty="0"/>
              <a:t>Group singing will improve mood and reduce stress among student nurses</a:t>
            </a:r>
            <a:r>
              <a:rPr lang="en-US" sz="2600" cap="all" dirty="0"/>
              <a:t>. </a:t>
            </a:r>
          </a:p>
        </p:txBody>
      </p:sp>
      <p:cxnSp>
        <p:nvCxnSpPr>
          <p:cNvPr id="22" name="Straight Connector 21">
            <a:extLst>
              <a:ext uri="{FF2B5EF4-FFF2-40B4-BE49-F238E27FC236}">
                <a16:creationId xmlns:a16="http://schemas.microsoft.com/office/drawing/2014/main" id="{6AA24BC1-1577-4586-AD7A-417660E372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AEB276C-4553-21DA-4787-D6FBED57C360}"/>
              </a:ext>
            </a:extLst>
          </p:cNvPr>
          <p:cNvSpPr>
            <a:spLocks noGrp="1"/>
          </p:cNvSpPr>
          <p:nvPr>
            <p:ph type="dt" sz="half" idx="10"/>
          </p:nvPr>
        </p:nvSpPr>
        <p:spPr>
          <a:xfrm>
            <a:off x="8932558" y="5870575"/>
            <a:ext cx="1600200" cy="377825"/>
          </a:xfrm>
        </p:spPr>
        <p:txBody>
          <a:bodyPr vert="horz" lIns="91440" tIns="45720" rIns="91440" bIns="45720" rtlCol="0" anchor="ctr">
            <a:normAutofit/>
          </a:bodyPr>
          <a:lstStyle/>
          <a:p>
            <a:pPr>
              <a:spcAft>
                <a:spcPts val="600"/>
              </a:spcAft>
            </a:pPr>
            <a:fld id="{567E9B64-DC09-41C8-9DE3-DA74AF8D2F97}" type="datetime1">
              <a:rPr lang="en-US" smtClean="0"/>
              <a:pPr>
                <a:spcAft>
                  <a:spcPts val="600"/>
                </a:spcAft>
              </a:pPr>
              <a:t>8/27/25</a:t>
            </a:fld>
            <a:endParaRPr lang="en-US"/>
          </a:p>
        </p:txBody>
      </p:sp>
      <p:sp>
        <p:nvSpPr>
          <p:cNvPr id="6" name="Slide Number Placeholder 5">
            <a:extLst>
              <a:ext uri="{FF2B5EF4-FFF2-40B4-BE49-F238E27FC236}">
                <a16:creationId xmlns:a16="http://schemas.microsoft.com/office/drawing/2014/main" id="{CD896C9E-A3DA-D6FD-BFCC-E8CEDF6FDC98}"/>
              </a:ext>
            </a:extLst>
          </p:cNvPr>
          <p:cNvSpPr>
            <a:spLocks noGrp="1"/>
          </p:cNvSpPr>
          <p:nvPr>
            <p:ph type="sldNum" sz="quarter" idx="12"/>
          </p:nvPr>
        </p:nvSpPr>
        <p:spPr>
          <a:xfrm>
            <a:off x="10608958" y="5870575"/>
            <a:ext cx="551167" cy="377825"/>
          </a:xfrm>
        </p:spPr>
        <p:txBody>
          <a:bodyPr vert="horz" lIns="91440" tIns="45720" rIns="91440" bIns="45720" rtlCol="0" anchor="ctr">
            <a:normAutofit/>
          </a:bodyPr>
          <a:lstStyle/>
          <a:p>
            <a:pPr>
              <a:spcAft>
                <a:spcPts val="600"/>
              </a:spcAft>
            </a:pPr>
            <a:fld id="{6E91CC32-6A6B-4E2E-BBA1-6864F305DA26}" type="slidenum">
              <a:rPr lang="en-US" b="0" i="0" kern="1200" dirty="0">
                <a:solidFill>
                  <a:schemeClr val="tx1"/>
                </a:solidFill>
                <a:effectLst/>
                <a:latin typeface="+mn-lt"/>
                <a:ea typeface="+mn-ea"/>
                <a:cs typeface="+mn-cs"/>
              </a:rPr>
              <a:pPr>
                <a:spcAft>
                  <a:spcPts val="600"/>
                </a:spcAft>
              </a:pPr>
              <a:t>22</a:t>
            </a:fld>
            <a:endParaRPr lang="en-US"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7929943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BA40E-F6F2-38A3-D53A-EDAF21CAC541}"/>
              </a:ext>
            </a:extLst>
          </p:cNvPr>
          <p:cNvSpPr>
            <a:spLocks noGrp="1"/>
          </p:cNvSpPr>
          <p:nvPr>
            <p:ph type="title"/>
          </p:nvPr>
        </p:nvSpPr>
        <p:spPr>
          <a:xfrm>
            <a:off x="1028967" y="-125172"/>
            <a:ext cx="4921071" cy="1608124"/>
          </a:xfrm>
        </p:spPr>
        <p:txBody>
          <a:bodyPr vert="horz" lIns="91440" tIns="45720" rIns="91440" bIns="45720" rtlCol="0" anchor="ctr">
            <a:normAutofit/>
          </a:bodyPr>
          <a:lstStyle/>
          <a:p>
            <a:r>
              <a:rPr lang="en-US" dirty="0"/>
              <a:t>Hypothesis 1 Results</a:t>
            </a:r>
          </a:p>
        </p:txBody>
      </p:sp>
      <p:sp>
        <p:nvSpPr>
          <p:cNvPr id="12" name="TextBox 11">
            <a:extLst>
              <a:ext uri="{FF2B5EF4-FFF2-40B4-BE49-F238E27FC236}">
                <a16:creationId xmlns:a16="http://schemas.microsoft.com/office/drawing/2014/main" id="{A2D2B241-FAF2-47E9-B4E3-783230F8D26C}"/>
              </a:ext>
            </a:extLst>
          </p:cNvPr>
          <p:cNvSpPr txBox="1"/>
          <p:nvPr/>
        </p:nvSpPr>
        <p:spPr>
          <a:xfrm>
            <a:off x="7865806" y="2135676"/>
            <a:ext cx="3706762" cy="3972232"/>
          </a:xfrm>
        </p:spPr>
        <p:txBody>
          <a:bodyPr vert="horz" lIns="91440" tIns="45720" rIns="91440" bIns="45720" rtlCol="0" anchor="ctr">
            <a:normAutofit/>
          </a:bodyPr>
          <a:lstStyle/>
          <a:p>
            <a:pPr marL="228600" indent="-228600">
              <a:spcAft>
                <a:spcPts val="1000"/>
              </a:spcAft>
              <a:buClr>
                <a:schemeClr val="tx1"/>
              </a:buClr>
              <a:buSzPct val="100000"/>
              <a:buFont typeface="Arial"/>
              <a:buChar char="•"/>
            </a:pPr>
            <a:endParaRPr lang="en-US" dirty="0"/>
          </a:p>
        </p:txBody>
      </p:sp>
      <p:sp>
        <p:nvSpPr>
          <p:cNvPr id="6" name="Slide Number Placeholder 5">
            <a:extLst>
              <a:ext uri="{FF2B5EF4-FFF2-40B4-BE49-F238E27FC236}">
                <a16:creationId xmlns:a16="http://schemas.microsoft.com/office/drawing/2014/main" id="{8222D21C-302E-93BF-AB5D-EF3B791B17C0}"/>
              </a:ext>
            </a:extLst>
          </p:cNvPr>
          <p:cNvSpPr>
            <a:spLocks noGrp="1"/>
          </p:cNvSpPr>
          <p:nvPr>
            <p:ph type="sldNum" sz="quarter" idx="12"/>
          </p:nvPr>
        </p:nvSpPr>
        <p:spPr>
          <a:xfrm>
            <a:off x="10962917" y="6391687"/>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23</a:t>
            </a:fld>
            <a:endParaRPr lang="en-US"/>
          </a:p>
        </p:txBody>
      </p:sp>
      <p:graphicFrame>
        <p:nvGraphicFramePr>
          <p:cNvPr id="3" name="Chart 2">
            <a:extLst>
              <a:ext uri="{FF2B5EF4-FFF2-40B4-BE49-F238E27FC236}">
                <a16:creationId xmlns:a16="http://schemas.microsoft.com/office/drawing/2014/main" id="{A1A619E7-0226-E508-DA10-547D7DE7B7CD}"/>
              </a:ext>
            </a:extLst>
          </p:cNvPr>
          <p:cNvGraphicFramePr/>
          <p:nvPr>
            <p:extLst>
              <p:ext uri="{D42A27DB-BD31-4B8C-83A1-F6EECF244321}">
                <p14:modId xmlns:p14="http://schemas.microsoft.com/office/powerpoint/2010/main" val="1988792851"/>
              </p:ext>
            </p:extLst>
          </p:nvPr>
        </p:nvGraphicFramePr>
        <p:xfrm>
          <a:off x="619432" y="1029138"/>
          <a:ext cx="3682731" cy="4198993"/>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a:extLst>
              <a:ext uri="{FF2B5EF4-FFF2-40B4-BE49-F238E27FC236}">
                <a16:creationId xmlns:a16="http://schemas.microsoft.com/office/drawing/2014/main" id="{0D7F9E45-4B53-8BB2-2639-0E029D845790}"/>
              </a:ext>
            </a:extLst>
          </p:cNvPr>
          <p:cNvSpPr txBox="1"/>
          <p:nvPr/>
        </p:nvSpPr>
        <p:spPr>
          <a:xfrm>
            <a:off x="1028968" y="5264359"/>
            <a:ext cx="3143250" cy="1292662"/>
          </a:xfrm>
          <a:prstGeom prst="rect">
            <a:avLst/>
          </a:prstGeom>
          <a:noFill/>
        </p:spPr>
        <p:txBody>
          <a:bodyPr wrap="square" rtlCol="0">
            <a:spAutoFit/>
          </a:bodyPr>
          <a:lstStyle/>
          <a:p>
            <a:r>
              <a:rPr lang="en-US" sz="2000" dirty="0"/>
              <a:t>All scores move in the predicted positive direction </a:t>
            </a:r>
            <a:r>
              <a:rPr lang="en-GB" sz="1800" dirty="0">
                <a:effectLst/>
                <a:latin typeface="Arial" panose="020B0604020202020204" pitchFamily="34" charset="0"/>
                <a:ea typeface="Calibri" panose="020F0502020204030204" pitchFamily="34" charset="0"/>
              </a:rPr>
              <a:t>(Clift, Manship and Stephens, 2017)</a:t>
            </a:r>
            <a:r>
              <a:rPr lang="en-GB" sz="2000" dirty="0">
                <a:effectLst/>
              </a:rPr>
              <a:t> </a:t>
            </a:r>
            <a:endParaRPr lang="en-US" sz="2000" dirty="0"/>
          </a:p>
        </p:txBody>
      </p:sp>
      <p:sp>
        <p:nvSpPr>
          <p:cNvPr id="19" name="TextBox 18">
            <a:extLst>
              <a:ext uri="{FF2B5EF4-FFF2-40B4-BE49-F238E27FC236}">
                <a16:creationId xmlns:a16="http://schemas.microsoft.com/office/drawing/2014/main" id="{AE67BDAC-8AD3-295C-370C-6258F7D7BAB3}"/>
              </a:ext>
            </a:extLst>
          </p:cNvPr>
          <p:cNvSpPr txBox="1"/>
          <p:nvPr/>
        </p:nvSpPr>
        <p:spPr>
          <a:xfrm>
            <a:off x="5185788" y="1089455"/>
            <a:ext cx="6098146" cy="463075"/>
          </a:xfrm>
          <a:prstGeom prst="rect">
            <a:avLst/>
          </a:prstGeom>
          <a:noFill/>
        </p:spPr>
        <p:txBody>
          <a:bodyPr wrap="square">
            <a:spAutoFit/>
          </a:bodyPr>
          <a:lstStyle/>
          <a:p>
            <a:pPr>
              <a:lnSpc>
                <a:spcPct val="150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Mann-Whitney results for Chester – March week 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20" name="Table 19">
            <a:extLst>
              <a:ext uri="{FF2B5EF4-FFF2-40B4-BE49-F238E27FC236}">
                <a16:creationId xmlns:a16="http://schemas.microsoft.com/office/drawing/2014/main" id="{3851D4A3-9954-2F68-9BA9-9541ECF21639}"/>
              </a:ext>
            </a:extLst>
          </p:cNvPr>
          <p:cNvGraphicFramePr>
            <a:graphicFrameLocks noGrp="1"/>
          </p:cNvGraphicFramePr>
          <p:nvPr>
            <p:extLst>
              <p:ext uri="{D42A27DB-BD31-4B8C-83A1-F6EECF244321}">
                <p14:modId xmlns:p14="http://schemas.microsoft.com/office/powerpoint/2010/main" val="3087794208"/>
              </p:ext>
            </p:extLst>
          </p:nvPr>
        </p:nvGraphicFramePr>
        <p:xfrm>
          <a:off x="5185788" y="2244826"/>
          <a:ext cx="5725160" cy="2436386"/>
        </p:xfrm>
        <a:graphic>
          <a:graphicData uri="http://schemas.openxmlformats.org/drawingml/2006/table">
            <a:tbl>
              <a:tblPr firstRow="1" firstCol="1" bandRow="1">
                <a:tableStyleId>{5C22544A-7EE6-4342-B048-85BDC9FD1C3A}</a:tableStyleId>
              </a:tblPr>
              <a:tblGrid>
                <a:gridCol w="1908175">
                  <a:extLst>
                    <a:ext uri="{9D8B030D-6E8A-4147-A177-3AD203B41FA5}">
                      <a16:colId xmlns:a16="http://schemas.microsoft.com/office/drawing/2014/main" val="3864610262"/>
                    </a:ext>
                  </a:extLst>
                </a:gridCol>
                <a:gridCol w="1908175">
                  <a:extLst>
                    <a:ext uri="{9D8B030D-6E8A-4147-A177-3AD203B41FA5}">
                      <a16:colId xmlns:a16="http://schemas.microsoft.com/office/drawing/2014/main" val="2157673511"/>
                    </a:ext>
                  </a:extLst>
                </a:gridCol>
                <a:gridCol w="1908810">
                  <a:extLst>
                    <a:ext uri="{9D8B030D-6E8A-4147-A177-3AD203B41FA5}">
                      <a16:colId xmlns:a16="http://schemas.microsoft.com/office/drawing/2014/main" val="3959716127"/>
                    </a:ext>
                  </a:extLst>
                </a:gridCol>
              </a:tblGrid>
              <a:tr h="318734">
                <a:tc>
                  <a:txBody>
                    <a:bodyPr/>
                    <a:lstStyle/>
                    <a:p>
                      <a:pPr>
                        <a:lnSpc>
                          <a:spcPct val="150000"/>
                        </a:lnSpc>
                        <a:spcAft>
                          <a:spcPts val="800"/>
                        </a:spcAft>
                        <a:buNone/>
                      </a:pPr>
                      <a:r>
                        <a:rPr lang="en-GB" sz="1200">
                          <a:effectLst/>
                        </a:rPr>
                        <a:t>Question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dirty="0">
                          <a:effectLst/>
                        </a:rPr>
                        <a:t>Result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a:effectLst/>
                        </a:rPr>
                        <a:t>Statistically significant?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14136588"/>
                  </a:ext>
                </a:extLst>
              </a:tr>
              <a:tr h="318734">
                <a:tc>
                  <a:txBody>
                    <a:bodyPr/>
                    <a:lstStyle/>
                    <a:p>
                      <a:pPr>
                        <a:lnSpc>
                          <a:spcPct val="150000"/>
                        </a:lnSpc>
                        <a:spcAft>
                          <a:spcPts val="800"/>
                        </a:spcAft>
                        <a:buNone/>
                      </a:pPr>
                      <a:r>
                        <a:rPr lang="en-GB" sz="1200">
                          <a:effectLst/>
                        </a:rPr>
                        <a:t>Q3_Happy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a:effectLst/>
                        </a:rPr>
                        <a:t>p=0.0172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a:effectLst/>
                          <a:highlight>
                            <a:srgbClr val="00FF00"/>
                          </a:highlight>
                        </a:rPr>
                        <a:t>Yes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91510411"/>
                  </a:ext>
                </a:extLst>
              </a:tr>
              <a:tr h="318734">
                <a:tc>
                  <a:txBody>
                    <a:bodyPr/>
                    <a:lstStyle/>
                    <a:p>
                      <a:pPr>
                        <a:lnSpc>
                          <a:spcPct val="150000"/>
                        </a:lnSpc>
                        <a:spcAft>
                          <a:spcPts val="800"/>
                        </a:spcAft>
                        <a:buNone/>
                      </a:pPr>
                      <a:r>
                        <a:rPr lang="en-GB" sz="1200">
                          <a:effectLst/>
                        </a:rPr>
                        <a:t>Q5_Worry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a:effectLst/>
                        </a:rPr>
                        <a:t>p=0.0007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a:effectLst/>
                          <a:highlight>
                            <a:srgbClr val="00FF00"/>
                          </a:highlight>
                        </a:rPr>
                        <a:t>Yes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7473614"/>
                  </a:ext>
                </a:extLst>
              </a:tr>
              <a:tr h="318734">
                <a:tc>
                  <a:txBody>
                    <a:bodyPr/>
                    <a:lstStyle/>
                    <a:p>
                      <a:pPr>
                        <a:lnSpc>
                          <a:spcPct val="150000"/>
                        </a:lnSpc>
                        <a:spcAft>
                          <a:spcPts val="800"/>
                        </a:spcAft>
                        <a:buNone/>
                      </a:pPr>
                      <a:r>
                        <a:rPr lang="en-GB" sz="1200">
                          <a:effectLst/>
                        </a:rPr>
                        <a:t>Q6_Relaxed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dirty="0">
                          <a:effectLst/>
                        </a:rPr>
                        <a:t>p=0.0349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a:effectLst/>
                          <a:highlight>
                            <a:srgbClr val="00FF00"/>
                          </a:highlight>
                        </a:rPr>
                        <a:t>Yes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5881385"/>
                  </a:ext>
                </a:extLst>
              </a:tr>
              <a:tr h="1161450">
                <a:tc>
                  <a:txBody>
                    <a:bodyPr/>
                    <a:lstStyle/>
                    <a:p>
                      <a:pPr>
                        <a:lnSpc>
                          <a:spcPct val="150000"/>
                        </a:lnSpc>
                        <a:spcAft>
                          <a:spcPts val="800"/>
                        </a:spcAft>
                        <a:buNone/>
                      </a:pPr>
                      <a:r>
                        <a:rPr lang="en-GB" sz="1200" dirty="0">
                          <a:effectLst/>
                        </a:rPr>
                        <a:t>Q9_Energetic and Q4_Stress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dirty="0">
                          <a:effectLst/>
                        </a:rPr>
                        <a:t>Not statistically significant</a:t>
                      </a:r>
                      <a:endParaRPr lang="en-GB" sz="1100" dirty="0">
                        <a:effectLst/>
                      </a:endParaRPr>
                    </a:p>
                    <a:p>
                      <a:pPr>
                        <a:lnSpc>
                          <a:spcPct val="150000"/>
                        </a:lnSpc>
                        <a:spcAft>
                          <a:spcPts val="800"/>
                        </a:spcAft>
                        <a:buNone/>
                      </a:pPr>
                      <a:r>
                        <a:rPr lang="en-GB" sz="1200" dirty="0">
                          <a:effectLst/>
                        </a:rPr>
                        <a:t>Although stress was very close (p=0.0645)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200" dirty="0">
                          <a:effectLst/>
                        </a:rPr>
                        <a:t>No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46424122"/>
                  </a:ext>
                </a:extLst>
              </a:tr>
            </a:tbl>
          </a:graphicData>
        </a:graphic>
      </p:graphicFrame>
      <p:sp>
        <p:nvSpPr>
          <p:cNvPr id="21" name="TextBox 20">
            <a:extLst>
              <a:ext uri="{FF2B5EF4-FFF2-40B4-BE49-F238E27FC236}">
                <a16:creationId xmlns:a16="http://schemas.microsoft.com/office/drawing/2014/main" id="{193D59C0-EC5C-2565-D47C-50B91054F89D}"/>
              </a:ext>
            </a:extLst>
          </p:cNvPr>
          <p:cNvSpPr txBox="1"/>
          <p:nvPr/>
        </p:nvSpPr>
        <p:spPr>
          <a:xfrm>
            <a:off x="5329513" y="5214562"/>
            <a:ext cx="5608791" cy="707886"/>
          </a:xfrm>
          <a:prstGeom prst="rect">
            <a:avLst/>
          </a:prstGeom>
          <a:noFill/>
        </p:spPr>
        <p:txBody>
          <a:bodyPr wrap="square" rtlCol="0">
            <a:spAutoFit/>
          </a:bodyPr>
          <a:lstStyle/>
          <a:p>
            <a:r>
              <a:rPr lang="en-US" sz="2000" dirty="0"/>
              <a:t>Anonymous responses </a:t>
            </a:r>
            <a:r>
              <a:rPr lang="en-US" sz="2000" dirty="0" err="1"/>
              <a:t>analysed</a:t>
            </a:r>
            <a:r>
              <a:rPr lang="en-US" sz="2000" dirty="0"/>
              <a:t> with </a:t>
            </a:r>
            <a:r>
              <a:rPr lang="en-US" sz="2000" dirty="0" err="1"/>
              <a:t>Jamovi</a:t>
            </a:r>
            <a:r>
              <a:rPr lang="en-US" sz="2000" dirty="0"/>
              <a:t> </a:t>
            </a:r>
          </a:p>
          <a:p>
            <a:r>
              <a:rPr lang="en-US" sz="2000" dirty="0"/>
              <a:t>Mann-Whitney U test showed mood improvements.</a:t>
            </a:r>
          </a:p>
        </p:txBody>
      </p:sp>
    </p:spTree>
    <p:extLst>
      <p:ext uri="{BB962C8B-B14F-4D97-AF65-F5344CB8AC3E}">
        <p14:creationId xmlns:p14="http://schemas.microsoft.com/office/powerpoint/2010/main" val="822569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83543A10-04EE-49E0-A9DE-22E1FAB9AED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716A5F74-AECD-31FE-B5CE-6D1E084A26A9}"/>
              </a:ext>
            </a:extLst>
          </p:cNvPr>
          <p:cNvSpPr>
            <a:spLocks noGrp="1"/>
          </p:cNvSpPr>
          <p:nvPr>
            <p:ph type="title"/>
          </p:nvPr>
        </p:nvSpPr>
        <p:spPr>
          <a:xfrm>
            <a:off x="235572" y="-674245"/>
            <a:ext cx="5804620" cy="2601011"/>
          </a:xfrm>
        </p:spPr>
        <p:txBody>
          <a:bodyPr vert="horz" lIns="91440" tIns="45720" rIns="91440" bIns="45720" rtlCol="0" anchor="b">
            <a:normAutofit/>
          </a:bodyPr>
          <a:lstStyle/>
          <a:p>
            <a:r>
              <a:rPr lang="en-US" sz="4000" dirty="0"/>
              <a:t>Hypothesis 1</a:t>
            </a:r>
            <a:br>
              <a:rPr lang="en-US" sz="4000" dirty="0"/>
            </a:br>
            <a:r>
              <a:rPr lang="en-US" sz="4000" dirty="0"/>
              <a:t>Qualitative Mood Data </a:t>
            </a:r>
          </a:p>
        </p:txBody>
      </p:sp>
      <p:sp>
        <p:nvSpPr>
          <p:cNvPr id="18" name="Rounded Rectangle 34">
            <a:extLst>
              <a:ext uri="{FF2B5EF4-FFF2-40B4-BE49-F238E27FC236}">
                <a16:creationId xmlns:a16="http://schemas.microsoft.com/office/drawing/2014/main" id="{34A918FF-5290-4B4B-83A9-D73C8CA8E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8" y="626261"/>
            <a:ext cx="5433751"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screenshot of a computer&#10;&#10;Description automatically generated">
            <a:extLst>
              <a:ext uri="{FF2B5EF4-FFF2-40B4-BE49-F238E27FC236}">
                <a16:creationId xmlns:a16="http://schemas.microsoft.com/office/drawing/2014/main" id="{6291450B-EDD3-ADEA-FA5E-FBE422E08CD0}"/>
              </a:ext>
            </a:extLst>
          </p:cNvPr>
          <p:cNvPicPr>
            <a:picLocks noChangeAspect="1"/>
          </p:cNvPicPr>
          <p:nvPr/>
        </p:nvPicPr>
        <p:blipFill>
          <a:blip r:embed="rId4"/>
          <a:srcRect l="1748" t="9693" r="3112" b="14194"/>
          <a:stretch/>
        </p:blipFill>
        <p:spPr>
          <a:xfrm>
            <a:off x="6094408" y="733254"/>
            <a:ext cx="4995269" cy="2497667"/>
          </a:xfrm>
          <a:prstGeom prst="roundRect">
            <a:avLst>
              <a:gd name="adj" fmla="val 5453"/>
            </a:avLst>
          </a:prstGeom>
          <a:ln w="50800" cap="sq" cmpd="dbl">
            <a:noFill/>
            <a:miter lim="800000"/>
          </a:ln>
          <a:effectLst/>
        </p:spPr>
      </p:pic>
      <p:sp>
        <p:nvSpPr>
          <p:cNvPr id="20" name="Rounded Rectangle 37">
            <a:extLst>
              <a:ext uri="{FF2B5EF4-FFF2-40B4-BE49-F238E27FC236}">
                <a16:creationId xmlns:a16="http://schemas.microsoft.com/office/drawing/2014/main" id="{35BB87D9-C656-40D9-982C-E5C527908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8" y="3515716"/>
            <a:ext cx="5433751"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creenshot of a computer&#10;&#10;Description automatically generated">
            <a:extLst>
              <a:ext uri="{FF2B5EF4-FFF2-40B4-BE49-F238E27FC236}">
                <a16:creationId xmlns:a16="http://schemas.microsoft.com/office/drawing/2014/main" id="{D9B714FA-869A-9045-9164-938564F64A35}"/>
              </a:ext>
            </a:extLst>
          </p:cNvPr>
          <p:cNvPicPr>
            <a:picLocks noChangeAspect="1"/>
          </p:cNvPicPr>
          <p:nvPr/>
        </p:nvPicPr>
        <p:blipFill>
          <a:blip r:embed="rId5"/>
          <a:srcRect l="1492" t="8873" r="3368" b="11739"/>
          <a:stretch/>
        </p:blipFill>
        <p:spPr>
          <a:xfrm>
            <a:off x="6368124" y="3622709"/>
            <a:ext cx="4789200" cy="2497667"/>
          </a:xfrm>
          <a:prstGeom prst="roundRect">
            <a:avLst>
              <a:gd name="adj" fmla="val 5453"/>
            </a:avLst>
          </a:prstGeom>
          <a:ln w="50800" cap="sq" cmpd="dbl">
            <a:noFill/>
            <a:miter lim="800000"/>
          </a:ln>
          <a:effectLst/>
        </p:spPr>
      </p:pic>
      <p:sp>
        <p:nvSpPr>
          <p:cNvPr id="12" name="TextBox 11">
            <a:extLst>
              <a:ext uri="{FF2B5EF4-FFF2-40B4-BE49-F238E27FC236}">
                <a16:creationId xmlns:a16="http://schemas.microsoft.com/office/drawing/2014/main" id="{D3197BD4-1CBB-0A68-256C-63F7B86A5E82}"/>
              </a:ext>
            </a:extLst>
          </p:cNvPr>
          <p:cNvSpPr txBox="1"/>
          <p:nvPr/>
        </p:nvSpPr>
        <p:spPr>
          <a:xfrm>
            <a:off x="4422484" y="2845156"/>
            <a:ext cx="1616529" cy="369332"/>
          </a:xfrm>
          <a:prstGeom prst="rect">
            <a:avLst/>
          </a:prstGeom>
          <a:noFill/>
        </p:spPr>
        <p:txBody>
          <a:bodyPr wrap="square" rtlCol="0">
            <a:spAutoFit/>
          </a:bodyPr>
          <a:lstStyle/>
          <a:p>
            <a:r>
              <a:rPr lang="en-US" dirty="0"/>
              <a:t>Before Singing</a:t>
            </a:r>
          </a:p>
        </p:txBody>
      </p:sp>
      <p:sp>
        <p:nvSpPr>
          <p:cNvPr id="13" name="TextBox 12">
            <a:extLst>
              <a:ext uri="{FF2B5EF4-FFF2-40B4-BE49-F238E27FC236}">
                <a16:creationId xmlns:a16="http://schemas.microsoft.com/office/drawing/2014/main" id="{C7BF47FB-C45B-72D3-46F9-192A68D7B0AF}"/>
              </a:ext>
            </a:extLst>
          </p:cNvPr>
          <p:cNvSpPr txBox="1"/>
          <p:nvPr/>
        </p:nvSpPr>
        <p:spPr>
          <a:xfrm>
            <a:off x="4380760" y="5501243"/>
            <a:ext cx="1616529" cy="369332"/>
          </a:xfrm>
          <a:prstGeom prst="rect">
            <a:avLst/>
          </a:prstGeom>
          <a:noFill/>
        </p:spPr>
        <p:txBody>
          <a:bodyPr wrap="square" rtlCol="0">
            <a:spAutoFit/>
          </a:bodyPr>
          <a:lstStyle/>
          <a:p>
            <a:r>
              <a:rPr lang="en-US" dirty="0"/>
              <a:t>After Singing</a:t>
            </a:r>
          </a:p>
        </p:txBody>
      </p:sp>
      <p:sp>
        <p:nvSpPr>
          <p:cNvPr id="14" name="TextBox 13">
            <a:extLst>
              <a:ext uri="{FF2B5EF4-FFF2-40B4-BE49-F238E27FC236}">
                <a16:creationId xmlns:a16="http://schemas.microsoft.com/office/drawing/2014/main" id="{4BF82D73-F2B5-03B6-1036-34E6705375D3}"/>
              </a:ext>
            </a:extLst>
          </p:cNvPr>
          <p:cNvSpPr txBox="1"/>
          <p:nvPr/>
        </p:nvSpPr>
        <p:spPr>
          <a:xfrm>
            <a:off x="526548" y="2483232"/>
            <a:ext cx="3679534" cy="3046988"/>
          </a:xfrm>
          <a:prstGeom prst="rect">
            <a:avLst/>
          </a:prstGeom>
          <a:noFill/>
        </p:spPr>
        <p:txBody>
          <a:bodyPr wrap="square" rtlCol="0">
            <a:spAutoFit/>
          </a:bodyPr>
          <a:lstStyle/>
          <a:p>
            <a:r>
              <a:rPr lang="en-US" sz="2400" dirty="0"/>
              <a:t>Word clouds showing “mood” states before and after singing </a:t>
            </a:r>
          </a:p>
          <a:p>
            <a:endParaRPr lang="en-US" sz="2400" dirty="0"/>
          </a:p>
          <a:p>
            <a:r>
              <a:rPr lang="en-US" sz="2400" dirty="0"/>
              <a:t>Not everyone loved it.</a:t>
            </a:r>
          </a:p>
          <a:p>
            <a:r>
              <a:rPr lang="en-US" sz="2400" dirty="0"/>
              <a:t>In each group there were 1 or 2 students who did not participate fully.</a:t>
            </a:r>
          </a:p>
        </p:txBody>
      </p:sp>
    </p:spTree>
    <p:extLst>
      <p:ext uri="{BB962C8B-B14F-4D97-AF65-F5344CB8AC3E}">
        <p14:creationId xmlns:p14="http://schemas.microsoft.com/office/powerpoint/2010/main" val="29803284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CBEF8-DEBA-3B2F-A180-83BF1F45D571}"/>
              </a:ext>
            </a:extLst>
          </p:cNvPr>
          <p:cNvSpPr>
            <a:spLocks noGrp="1"/>
          </p:cNvSpPr>
          <p:nvPr>
            <p:ph type="title"/>
          </p:nvPr>
        </p:nvSpPr>
        <p:spPr>
          <a:xfrm>
            <a:off x="685799" y="1199063"/>
            <a:ext cx="3659389" cy="4557849"/>
          </a:xfrm>
        </p:spPr>
        <p:txBody>
          <a:bodyPr vert="horz" lIns="91440" tIns="45720" rIns="91440" bIns="45720" rtlCol="0" anchor="ctr">
            <a:normAutofit/>
          </a:bodyPr>
          <a:lstStyle/>
          <a:p>
            <a:pPr algn="r"/>
            <a:r>
              <a:rPr lang="en-US" dirty="0"/>
              <a:t>Hypothesis 2</a:t>
            </a:r>
            <a:endParaRPr lang="en-US"/>
          </a:p>
        </p:txBody>
      </p:sp>
      <p:cxnSp>
        <p:nvCxnSpPr>
          <p:cNvPr id="29" name="Straight Connector 28">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0DE4CA6-23AD-AA79-005E-50964ADE20C6}"/>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a:spcAft>
                <a:spcPts val="1000"/>
              </a:spcAft>
              <a:buClr>
                <a:schemeClr val="tx1"/>
              </a:buClr>
              <a:buSzPct val="100000"/>
            </a:pPr>
            <a:r>
              <a:rPr lang="en-US" sz="2600" dirty="0"/>
              <a:t>Participation in group singing will foster confidence, self-efficacy and key interpersonal skills relevant to nursing, such as, empathy, communication and emotional awareness. </a:t>
            </a:r>
          </a:p>
        </p:txBody>
      </p:sp>
      <p:sp>
        <p:nvSpPr>
          <p:cNvPr id="4" name="Date Placeholder 3">
            <a:extLst>
              <a:ext uri="{FF2B5EF4-FFF2-40B4-BE49-F238E27FC236}">
                <a16:creationId xmlns:a16="http://schemas.microsoft.com/office/drawing/2014/main" id="{288B0E94-6CFD-0187-1C46-90369CAF8BF2}"/>
              </a:ext>
            </a:extLst>
          </p:cNvPr>
          <p:cNvSpPr>
            <a:spLocks noGrp="1"/>
          </p:cNvSpPr>
          <p:nvPr>
            <p:ph type="dt" sz="half" idx="10"/>
          </p:nvPr>
        </p:nvSpPr>
        <p:spPr>
          <a:xfrm>
            <a:off x="8305800" y="5870575"/>
            <a:ext cx="2573034" cy="377825"/>
          </a:xfrm>
        </p:spPr>
        <p:txBody>
          <a:bodyPr vert="horz" lIns="91440" tIns="45720" rIns="91440" bIns="45720" rtlCol="0" anchor="ctr">
            <a:normAutofit/>
          </a:bodyPr>
          <a:lstStyle/>
          <a:p>
            <a:pPr>
              <a:spcAft>
                <a:spcPts val="600"/>
              </a:spcAft>
            </a:pPr>
            <a:fld id="{567E9B64-DC09-41C8-9DE3-DA74AF8D2F97}" type="datetime1">
              <a:rPr lang="en-US" smtClean="0"/>
              <a:pPr>
                <a:spcAft>
                  <a:spcPts val="600"/>
                </a:spcAft>
              </a:pPr>
              <a:t>8/27/25</a:t>
            </a:fld>
            <a:endParaRPr lang="en-US"/>
          </a:p>
        </p:txBody>
      </p:sp>
      <p:sp>
        <p:nvSpPr>
          <p:cNvPr id="6" name="Slide Number Placeholder 5">
            <a:extLst>
              <a:ext uri="{FF2B5EF4-FFF2-40B4-BE49-F238E27FC236}">
                <a16:creationId xmlns:a16="http://schemas.microsoft.com/office/drawing/2014/main" id="{CD7630E0-9A14-F58D-0DF0-545C8F74422B}"/>
              </a:ext>
            </a:extLst>
          </p:cNvPr>
          <p:cNvSpPr>
            <a:spLocks noGrp="1"/>
          </p:cNvSpPr>
          <p:nvPr>
            <p:ph type="sldNum" sz="quarter" idx="12"/>
          </p:nvPr>
        </p:nvSpPr>
        <p:spPr>
          <a:xfrm>
            <a:off x="10955034" y="5870575"/>
            <a:ext cx="551167" cy="377825"/>
          </a:xfrm>
        </p:spPr>
        <p:txBody>
          <a:bodyPr vert="horz" lIns="91440" tIns="45720" rIns="91440" bIns="45720" rtlCol="0" anchor="ctr">
            <a:normAutofit/>
          </a:bodyPr>
          <a:lstStyle/>
          <a:p>
            <a:pPr>
              <a:spcAft>
                <a:spcPts val="600"/>
              </a:spcAft>
            </a:pPr>
            <a:fld id="{6E91CC32-6A6B-4E2E-BBA1-6864F305DA26}" type="slidenum">
              <a:rPr lang="en-US" b="0" i="0" kern="1200" dirty="0">
                <a:solidFill>
                  <a:schemeClr val="tx1"/>
                </a:solidFill>
                <a:effectLst/>
                <a:latin typeface="+mn-lt"/>
                <a:ea typeface="+mn-ea"/>
                <a:cs typeface="+mn-cs"/>
              </a:rPr>
              <a:pPr>
                <a:spcAft>
                  <a:spcPts val="600"/>
                </a:spcAft>
              </a:pPr>
              <a:t>25</a:t>
            </a:fld>
            <a:endParaRPr lang="en-US"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94766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3C328878-5447-0706-5E2B-A97D7950FD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B4D33B-A96A-B96D-0154-1714CB19CB5B}"/>
              </a:ext>
            </a:extLst>
          </p:cNvPr>
          <p:cNvSpPr>
            <a:spLocks noGrp="1"/>
          </p:cNvSpPr>
          <p:nvPr>
            <p:ph type="title"/>
          </p:nvPr>
        </p:nvSpPr>
        <p:spPr>
          <a:xfrm>
            <a:off x="813030" y="484890"/>
            <a:ext cx="5344733" cy="1453363"/>
          </a:xfrm>
        </p:spPr>
        <p:txBody>
          <a:bodyPr vert="horz" lIns="91440" tIns="45720" rIns="91440" bIns="45720" rtlCol="0" anchor="ctr">
            <a:normAutofit/>
          </a:bodyPr>
          <a:lstStyle/>
          <a:p>
            <a:r>
              <a:rPr lang="en-US" dirty="0"/>
              <a:t>Hypothesis 2 - Results</a:t>
            </a:r>
          </a:p>
        </p:txBody>
      </p:sp>
      <p:sp>
        <p:nvSpPr>
          <p:cNvPr id="4" name="Date Placeholder 3">
            <a:extLst>
              <a:ext uri="{FF2B5EF4-FFF2-40B4-BE49-F238E27FC236}">
                <a16:creationId xmlns:a16="http://schemas.microsoft.com/office/drawing/2014/main" id="{FE5B9033-C3E5-76C5-C430-1F997FDB8C37}"/>
              </a:ext>
            </a:extLst>
          </p:cNvPr>
          <p:cNvSpPr>
            <a:spLocks noGrp="1"/>
          </p:cNvSpPr>
          <p:nvPr>
            <p:ph type="dt" sz="half" idx="10"/>
          </p:nvPr>
        </p:nvSpPr>
        <p:spPr>
          <a:xfrm>
            <a:off x="8589660" y="5870575"/>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8/27/25</a:t>
            </a:fld>
            <a:endParaRPr lang="en-US"/>
          </a:p>
        </p:txBody>
      </p:sp>
      <p:sp>
        <p:nvSpPr>
          <p:cNvPr id="6" name="Slide Number Placeholder 5">
            <a:extLst>
              <a:ext uri="{FF2B5EF4-FFF2-40B4-BE49-F238E27FC236}">
                <a16:creationId xmlns:a16="http://schemas.microsoft.com/office/drawing/2014/main" id="{01FF2E30-A69E-5DD6-2E81-9E1988CBF908}"/>
              </a:ext>
            </a:extLst>
          </p:cNvPr>
          <p:cNvSpPr>
            <a:spLocks noGrp="1"/>
          </p:cNvSpPr>
          <p:nvPr>
            <p:ph type="sldNum" sz="quarter" idx="12"/>
          </p:nvPr>
        </p:nvSpPr>
        <p:spPr>
          <a:xfrm>
            <a:off x="10266060" y="5870575"/>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26</a:t>
            </a:fld>
            <a:endParaRPr lang="en-US"/>
          </a:p>
        </p:txBody>
      </p:sp>
      <p:sp>
        <p:nvSpPr>
          <p:cNvPr id="11" name="Down Arrow Callout 10">
            <a:extLst>
              <a:ext uri="{FF2B5EF4-FFF2-40B4-BE49-F238E27FC236}">
                <a16:creationId xmlns:a16="http://schemas.microsoft.com/office/drawing/2014/main" id="{EA8605E9-22DF-2860-3E8C-1670ECEB6EDF}"/>
              </a:ext>
            </a:extLst>
          </p:cNvPr>
          <p:cNvSpPr/>
          <p:nvPr/>
        </p:nvSpPr>
        <p:spPr>
          <a:xfrm>
            <a:off x="1326524" y="1965204"/>
            <a:ext cx="3721994" cy="3302255"/>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u="sng" dirty="0"/>
              <a:t>Regression Analysis</a:t>
            </a:r>
          </a:p>
          <a:p>
            <a:pPr algn="ctr"/>
            <a:endParaRPr lang="en-US" dirty="0"/>
          </a:p>
          <a:p>
            <a:pPr algn="ctr"/>
            <a:r>
              <a:rPr lang="en-US" dirty="0"/>
              <a:t>Lower stress moderately predicts higher confidence</a:t>
            </a:r>
          </a:p>
          <a:p>
            <a:pPr algn="ctr"/>
            <a:endParaRPr lang="en-US" dirty="0"/>
          </a:p>
          <a:p>
            <a:pPr algn="ctr"/>
            <a:r>
              <a:rPr lang="en-US" dirty="0"/>
              <a:t>R=0.342, R1=0.117</a:t>
            </a:r>
          </a:p>
          <a:p>
            <a:pPr algn="ctr"/>
            <a:r>
              <a:rPr lang="en-US" dirty="0"/>
              <a:t>Stress coefficient B=0.298 ,p&lt;001</a:t>
            </a:r>
          </a:p>
        </p:txBody>
      </p:sp>
      <p:sp>
        <p:nvSpPr>
          <p:cNvPr id="12" name="TextBox 11">
            <a:extLst>
              <a:ext uri="{FF2B5EF4-FFF2-40B4-BE49-F238E27FC236}">
                <a16:creationId xmlns:a16="http://schemas.microsoft.com/office/drawing/2014/main" id="{22A3AF39-A406-E2E3-FACF-40B78B1E124E}"/>
              </a:ext>
            </a:extLst>
          </p:cNvPr>
          <p:cNvSpPr txBox="1"/>
          <p:nvPr/>
        </p:nvSpPr>
        <p:spPr>
          <a:xfrm>
            <a:off x="1162365" y="5726779"/>
            <a:ext cx="8432396" cy="1200329"/>
          </a:xfrm>
          <a:prstGeom prst="rect">
            <a:avLst/>
          </a:prstGeom>
          <a:noFill/>
        </p:spPr>
        <p:txBody>
          <a:bodyPr wrap="square" rtlCol="0">
            <a:spAutoFit/>
          </a:bodyPr>
          <a:lstStyle/>
          <a:p>
            <a:r>
              <a:rPr lang="en-US" dirty="0"/>
              <a:t>Regression results and the qualitative feedback show group singing boosts confidence, self-efficacy and relevant interpersonal nursing skills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(Rieger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2021; Sandberg, 2024)</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13" name="Rectangle 12">
            <a:extLst>
              <a:ext uri="{FF2B5EF4-FFF2-40B4-BE49-F238E27FC236}">
                <a16:creationId xmlns:a16="http://schemas.microsoft.com/office/drawing/2014/main" id="{C5950A4B-9EF8-D7B7-93B6-05769C61C114}"/>
              </a:ext>
            </a:extLst>
          </p:cNvPr>
          <p:cNvSpPr/>
          <p:nvPr/>
        </p:nvSpPr>
        <p:spPr>
          <a:xfrm>
            <a:off x="6130341" y="1455313"/>
            <a:ext cx="5344733" cy="4108360"/>
          </a:xfrm>
          <a:prstGeom prst="rect">
            <a:avLst/>
          </a:prstGeom>
        </p:spPr>
        <p:style>
          <a:lnRef idx="2">
            <a:schemeClr val="accent6"/>
          </a:lnRef>
          <a:fillRef idx="1">
            <a:schemeClr val="lt1"/>
          </a:fillRef>
          <a:effectRef idx="0">
            <a:schemeClr val="accent6"/>
          </a:effectRef>
          <a:fontRef idx="minor">
            <a:schemeClr val="dk1"/>
          </a:fontRef>
        </p:style>
        <p:txBody>
          <a:bodyPr rtlCol="0" anchor="t"/>
          <a:lstStyle/>
          <a:p>
            <a:pPr algn="ctr"/>
            <a:r>
              <a:rPr lang="en-US" u="sng" dirty="0"/>
              <a:t>Student and Staff comments</a:t>
            </a:r>
          </a:p>
          <a:p>
            <a:pPr algn="ctr"/>
            <a:endParaRPr lang="en-US" dirty="0"/>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“Singing made me feel stronger and more capable. I felt like I was improving”</a:t>
            </a:r>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boosted my belief that I can perform tasks I didn’t think I could”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 realised that singing with others brings us closer, and I felt more empathetic towards them</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There was a notable change in them, they seemed more self-assured”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students seemed to develop a stronger sense of empathy; they were more in tune with each others’ emotions”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1231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a:extLst>
            <a:ext uri="{FF2B5EF4-FFF2-40B4-BE49-F238E27FC236}">
              <a16:creationId xmlns:a16="http://schemas.microsoft.com/office/drawing/2014/main" id="{79B1E4F5-F9A9-5F62-5882-ED46734B45C4}"/>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AA412-BE39-AF41-2C6C-E9DB6EAB85DF}"/>
              </a:ext>
            </a:extLst>
          </p:cNvPr>
          <p:cNvSpPr>
            <a:spLocks noGrp="1"/>
          </p:cNvSpPr>
          <p:nvPr>
            <p:ph type="title"/>
          </p:nvPr>
        </p:nvSpPr>
        <p:spPr>
          <a:xfrm>
            <a:off x="685799" y="1150076"/>
            <a:ext cx="3659389" cy="4557849"/>
          </a:xfrm>
        </p:spPr>
        <p:txBody>
          <a:bodyPr vert="horz" lIns="91440" tIns="45720" rIns="91440" bIns="45720" rtlCol="0" anchor="ctr">
            <a:normAutofit/>
          </a:bodyPr>
          <a:lstStyle/>
          <a:p>
            <a:pPr algn="r"/>
            <a:r>
              <a:rPr lang="en-US" dirty="0"/>
              <a:t>Hypothesis 3</a:t>
            </a:r>
          </a:p>
        </p:txBody>
      </p:sp>
      <p:cxnSp>
        <p:nvCxnSpPr>
          <p:cNvPr id="53" name="Straight Connector 52">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7AE463A-AD26-B82C-CD19-E9FD9FD610E5}"/>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a:spcAft>
                <a:spcPts val="1000"/>
              </a:spcAft>
              <a:buClr>
                <a:schemeClr val="tx1"/>
              </a:buClr>
              <a:buSzPct val="100000"/>
            </a:pPr>
            <a:r>
              <a:rPr lang="en-US" sz="2700" b="1" dirty="0"/>
              <a:t>Singing together strengthens teamwork and social cohesion. </a:t>
            </a:r>
            <a:endParaRPr lang="en-US" sz="2700" dirty="0"/>
          </a:p>
        </p:txBody>
      </p:sp>
      <p:sp>
        <p:nvSpPr>
          <p:cNvPr id="4" name="Date Placeholder 3">
            <a:extLst>
              <a:ext uri="{FF2B5EF4-FFF2-40B4-BE49-F238E27FC236}">
                <a16:creationId xmlns:a16="http://schemas.microsoft.com/office/drawing/2014/main" id="{B5404F1E-73B6-9EC5-F708-CFFD9A0C6878}"/>
              </a:ext>
            </a:extLst>
          </p:cNvPr>
          <p:cNvSpPr>
            <a:spLocks noGrp="1"/>
          </p:cNvSpPr>
          <p:nvPr>
            <p:ph type="dt" sz="half" idx="10"/>
          </p:nvPr>
        </p:nvSpPr>
        <p:spPr>
          <a:xfrm>
            <a:off x="8305800" y="5870575"/>
            <a:ext cx="2573034" cy="377825"/>
          </a:xfrm>
        </p:spPr>
        <p:txBody>
          <a:bodyPr vert="horz" lIns="91440" tIns="45720" rIns="91440" bIns="45720" rtlCol="0" anchor="ctr">
            <a:normAutofit/>
          </a:bodyPr>
          <a:lstStyle/>
          <a:p>
            <a:pPr>
              <a:spcAft>
                <a:spcPts val="600"/>
              </a:spcAft>
            </a:pPr>
            <a:fld id="{567E9B64-DC09-41C8-9DE3-DA74AF8D2F97}" type="datetime1">
              <a:rPr lang="en-US" smtClean="0"/>
              <a:pPr>
                <a:spcAft>
                  <a:spcPts val="600"/>
                </a:spcAft>
              </a:pPr>
              <a:t>8/27/25</a:t>
            </a:fld>
            <a:endParaRPr lang="en-US"/>
          </a:p>
        </p:txBody>
      </p:sp>
      <p:sp>
        <p:nvSpPr>
          <p:cNvPr id="6" name="Slide Number Placeholder 5">
            <a:extLst>
              <a:ext uri="{FF2B5EF4-FFF2-40B4-BE49-F238E27FC236}">
                <a16:creationId xmlns:a16="http://schemas.microsoft.com/office/drawing/2014/main" id="{859BA197-0C66-B7F2-24F6-4783BD1E3135}"/>
              </a:ext>
            </a:extLst>
          </p:cNvPr>
          <p:cNvSpPr>
            <a:spLocks noGrp="1"/>
          </p:cNvSpPr>
          <p:nvPr>
            <p:ph type="sldNum" sz="quarter" idx="12"/>
          </p:nvPr>
        </p:nvSpPr>
        <p:spPr>
          <a:xfrm>
            <a:off x="10955034" y="5870575"/>
            <a:ext cx="551167" cy="377825"/>
          </a:xfrm>
        </p:spPr>
        <p:txBody>
          <a:bodyPr vert="horz" lIns="91440" tIns="45720" rIns="91440" bIns="45720" rtlCol="0" anchor="ctr">
            <a:normAutofit/>
          </a:bodyPr>
          <a:lstStyle/>
          <a:p>
            <a:pPr>
              <a:spcAft>
                <a:spcPts val="600"/>
              </a:spcAft>
            </a:pPr>
            <a:fld id="{6E91CC32-6A6B-4E2E-BBA1-6864F305DA26}" type="slidenum">
              <a:rPr lang="en-US" b="0" i="0" kern="1200" smtClean="0">
                <a:solidFill>
                  <a:schemeClr val="tx1"/>
                </a:solidFill>
                <a:effectLst/>
                <a:latin typeface="+mn-lt"/>
                <a:ea typeface="+mn-ea"/>
                <a:cs typeface="+mn-cs"/>
              </a:rPr>
              <a:pPr>
                <a:spcAft>
                  <a:spcPts val="600"/>
                </a:spcAft>
              </a:pPr>
              <a:t>27</a:t>
            </a:fld>
            <a:endParaRPr lang="en-US"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413094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4FA7BD19-1E17-7AC0-CB90-60B7FB46A24B}"/>
              </a:ext>
            </a:extLst>
          </p:cNvPr>
          <p:cNvSpPr>
            <a:spLocks noGrp="1"/>
          </p:cNvSpPr>
          <p:nvPr>
            <p:ph type="title"/>
          </p:nvPr>
        </p:nvSpPr>
        <p:spPr>
          <a:xfrm>
            <a:off x="-1884980" y="210113"/>
            <a:ext cx="8466084" cy="956731"/>
          </a:xfrm>
        </p:spPr>
        <p:txBody>
          <a:bodyPr vert="horz" lIns="91440" tIns="45720" rIns="91440" bIns="45720" rtlCol="0" anchor="b">
            <a:normAutofit/>
          </a:bodyPr>
          <a:lstStyle/>
          <a:p>
            <a:pPr algn="r"/>
            <a:r>
              <a:rPr lang="en-US" sz="4800" dirty="0"/>
              <a:t>Hypothesis 3 - Results</a:t>
            </a:r>
          </a:p>
        </p:txBody>
      </p:sp>
      <p:sp>
        <p:nvSpPr>
          <p:cNvPr id="4" name="Date Placeholder 3">
            <a:extLst>
              <a:ext uri="{FF2B5EF4-FFF2-40B4-BE49-F238E27FC236}">
                <a16:creationId xmlns:a16="http://schemas.microsoft.com/office/drawing/2014/main" id="{28C7777E-27DB-C738-7FEA-A8DF3ADB3142}"/>
              </a:ext>
            </a:extLst>
          </p:cNvPr>
          <p:cNvSpPr>
            <a:spLocks noGrp="1"/>
          </p:cNvSpPr>
          <p:nvPr>
            <p:ph type="dt" sz="half" idx="10"/>
          </p:nvPr>
        </p:nvSpPr>
        <p:spPr>
          <a:xfrm>
            <a:off x="9286517" y="6391687"/>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8/29/25</a:t>
            </a:fld>
            <a:endParaRPr lang="en-US"/>
          </a:p>
        </p:txBody>
      </p:sp>
      <p:sp>
        <p:nvSpPr>
          <p:cNvPr id="6" name="Slide Number Placeholder 5">
            <a:extLst>
              <a:ext uri="{FF2B5EF4-FFF2-40B4-BE49-F238E27FC236}">
                <a16:creationId xmlns:a16="http://schemas.microsoft.com/office/drawing/2014/main" id="{F5D2DF36-0D2A-B8B9-A5A8-744F5E8E6706}"/>
              </a:ext>
            </a:extLst>
          </p:cNvPr>
          <p:cNvSpPr>
            <a:spLocks noGrp="1"/>
          </p:cNvSpPr>
          <p:nvPr>
            <p:ph type="sldNum" sz="quarter" idx="12"/>
          </p:nvPr>
        </p:nvSpPr>
        <p:spPr>
          <a:xfrm>
            <a:off x="10962917" y="6391687"/>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28</a:t>
            </a:fld>
            <a:endParaRPr lang="en-US"/>
          </a:p>
        </p:txBody>
      </p:sp>
      <p:graphicFrame>
        <p:nvGraphicFramePr>
          <p:cNvPr id="7" name="Chart 6">
            <a:extLst>
              <a:ext uri="{FF2B5EF4-FFF2-40B4-BE49-F238E27FC236}">
                <a16:creationId xmlns:a16="http://schemas.microsoft.com/office/drawing/2014/main" id="{B193CC44-24FC-2F51-E154-AC60ECD309B6}"/>
              </a:ext>
            </a:extLst>
          </p:cNvPr>
          <p:cNvGraphicFramePr/>
          <p:nvPr>
            <p:extLst>
              <p:ext uri="{D42A27DB-BD31-4B8C-83A1-F6EECF244321}">
                <p14:modId xmlns:p14="http://schemas.microsoft.com/office/powerpoint/2010/main" val="2661759397"/>
              </p:ext>
            </p:extLst>
          </p:nvPr>
        </p:nvGraphicFramePr>
        <p:xfrm>
          <a:off x="575588" y="1239107"/>
          <a:ext cx="4083858" cy="4757150"/>
        </p:xfrm>
        <a:graphic>
          <a:graphicData uri="http://schemas.openxmlformats.org/drawingml/2006/chart">
            <c:chart xmlns:c="http://schemas.openxmlformats.org/drawingml/2006/chart" xmlns:r="http://schemas.openxmlformats.org/officeDocument/2006/relationships" r:id="rId4"/>
          </a:graphicData>
        </a:graphic>
      </p:graphicFrame>
      <p:sp>
        <p:nvSpPr>
          <p:cNvPr id="8" name="Rectangle 7">
            <a:extLst>
              <a:ext uri="{FF2B5EF4-FFF2-40B4-BE49-F238E27FC236}">
                <a16:creationId xmlns:a16="http://schemas.microsoft.com/office/drawing/2014/main" id="{9FD2C7C0-4033-E84C-0A50-206C46AA78E3}"/>
              </a:ext>
            </a:extLst>
          </p:cNvPr>
          <p:cNvSpPr/>
          <p:nvPr/>
        </p:nvSpPr>
        <p:spPr>
          <a:xfrm>
            <a:off x="5525038" y="1326523"/>
            <a:ext cx="5914108" cy="4446088"/>
          </a:xfrm>
          <a:prstGeom prst="rect">
            <a:avLst/>
          </a:prstGeom>
        </p:spPr>
        <p:style>
          <a:lnRef idx="2">
            <a:schemeClr val="accent6"/>
          </a:lnRef>
          <a:fillRef idx="1">
            <a:schemeClr val="lt1"/>
          </a:fillRef>
          <a:effectRef idx="0">
            <a:schemeClr val="accent6"/>
          </a:effectRef>
          <a:fontRef idx="minor">
            <a:schemeClr val="dk1"/>
          </a:fontRef>
        </p:style>
        <p:txBody>
          <a:bodyPr rtlCol="0" anchor="t"/>
          <a:lstStyle/>
          <a:p>
            <a:pPr algn="ctr"/>
            <a:r>
              <a:rPr lang="en-US" u="sng" dirty="0"/>
              <a:t>Student and Staff comments</a:t>
            </a:r>
          </a:p>
          <a:p>
            <a:pPr algn="ctr"/>
            <a:endParaRPr lang="en-US" dirty="0"/>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 felt more connected to my peers. Singing as a group really boosted our teamwork”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rPr>
              <a:t>“There was a sense of unity in the group. We all felt more connected after each session</a:t>
            </a:r>
            <a:r>
              <a:rPr lang="en-GB" sz="1400" dirty="0">
                <a:effectLst/>
              </a:rPr>
              <a:t> </a:t>
            </a:r>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“Singing brought us closer together as a team. We worked together and helped each other improve”.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“Students demonstrated stronger teamwork as the sessions went on. They seemed to communicate better and work together more effectively”</a:t>
            </a:r>
          </a:p>
          <a:p>
            <a:pPr>
              <a:lnSpc>
                <a:spcPct val="150000"/>
              </a:lnSpc>
              <a:spcAft>
                <a:spcPts val="800"/>
              </a:spcAft>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students appeared to be more cohesive as a group. Singing together helped them bond and work in harmony”.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02E3F72-D9CB-BC83-3324-45821F939672}"/>
              </a:ext>
            </a:extLst>
          </p:cNvPr>
          <p:cNvSpPr txBox="1"/>
          <p:nvPr/>
        </p:nvSpPr>
        <p:spPr>
          <a:xfrm>
            <a:off x="1213880" y="6029884"/>
            <a:ext cx="9539979" cy="923330"/>
          </a:xfrm>
          <a:prstGeom prst="rect">
            <a:avLst/>
          </a:prstGeom>
          <a:noFill/>
        </p:spPr>
        <p:txBody>
          <a:bodyPr wrap="square" rtlCol="0">
            <a:spAutoFit/>
          </a:bodyPr>
          <a:lstStyle/>
          <a:p>
            <a:r>
              <a:rPr lang="en-US" dirty="0"/>
              <a:t>Group connection results and the qualitative feedback shows that group singing strengthens teamwork and social cohesion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(Kreutz Gunter, 2014; Thompson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2022)</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89201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39601A44-96BC-9FED-326B-400203949F43}"/>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6735F0-C135-F2D0-0527-CE7F3ACD396E}"/>
              </a:ext>
            </a:extLst>
          </p:cNvPr>
          <p:cNvSpPr>
            <a:spLocks noGrp="1"/>
          </p:cNvSpPr>
          <p:nvPr>
            <p:ph type="title"/>
          </p:nvPr>
        </p:nvSpPr>
        <p:spPr>
          <a:xfrm>
            <a:off x="685799" y="1150076"/>
            <a:ext cx="3659389" cy="4557849"/>
          </a:xfrm>
        </p:spPr>
        <p:txBody>
          <a:bodyPr vert="horz" lIns="91440" tIns="45720" rIns="91440" bIns="45720" rtlCol="0" anchor="ctr">
            <a:normAutofit/>
          </a:bodyPr>
          <a:lstStyle/>
          <a:p>
            <a:pPr algn="r"/>
            <a:r>
              <a:rPr lang="en-US" dirty="0"/>
              <a:t>Hypothesis 4</a:t>
            </a:r>
          </a:p>
        </p:txBody>
      </p:sp>
      <p:cxnSp>
        <p:nvCxnSpPr>
          <p:cNvPr id="14" name="Straight Connector 13">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F2E0BA8-4FA1-E643-4C49-6924138419E6}"/>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a:spcAft>
                <a:spcPts val="1000"/>
              </a:spcAft>
              <a:buClr>
                <a:schemeClr val="tx1"/>
              </a:buClr>
              <a:buSzPct val="100000"/>
            </a:pPr>
            <a:r>
              <a:rPr lang="en-US" sz="2600" b="1" dirty="0"/>
              <a:t>Performing in a care setting will positively impact service users, and their reaction will boost nurses’ mood, engagement and nurse–patient connection </a:t>
            </a:r>
            <a:r>
              <a:rPr lang="en-GB" sz="2600" b="1" dirty="0">
                <a:effectLst/>
                <a:latin typeface="Calibri" panose="020F0502020204030204" pitchFamily="34" charset="0"/>
                <a:ea typeface="Times New Roman" panose="02020603050405020304" pitchFamily="18" charset="0"/>
                <a:cs typeface="Times New Roman" panose="02020603050405020304" pitchFamily="18" charset="0"/>
              </a:rPr>
              <a:t>(Su </a:t>
            </a:r>
            <a:r>
              <a:rPr lang="en-GB" sz="2600" b="1"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2600" b="1" dirty="0">
                <a:effectLst/>
                <a:latin typeface="Calibri" panose="020F0502020204030204" pitchFamily="34" charset="0"/>
                <a:ea typeface="Times New Roman" panose="02020603050405020304" pitchFamily="18" charset="0"/>
                <a:cs typeface="Times New Roman" panose="02020603050405020304" pitchFamily="18" charset="0"/>
              </a:rPr>
              <a:t>, 2021; Van de Berg </a:t>
            </a:r>
            <a:r>
              <a:rPr lang="en-GB" sz="2600" b="1"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2600" b="1" dirty="0">
                <a:effectLst/>
                <a:latin typeface="Calibri" panose="020F0502020204030204" pitchFamily="34" charset="0"/>
                <a:ea typeface="Times New Roman" panose="02020603050405020304" pitchFamily="18" charset="0"/>
                <a:cs typeface="Times New Roman" panose="02020603050405020304" pitchFamily="18" charset="0"/>
              </a:rPr>
              <a:t>, 2024)</a:t>
            </a:r>
            <a:r>
              <a:rPr lang="en-GB" sz="2600" b="1" dirty="0">
                <a:effectLst/>
                <a:latin typeface="Arial" panose="020B0604020202020204" pitchFamily="34" charset="0"/>
                <a:ea typeface="Calibri" panose="020F0502020204030204" pitchFamily="34" charset="0"/>
                <a:cs typeface="Times New Roman" panose="02020603050405020304" pitchFamily="18" charset="0"/>
              </a:rPr>
              <a:t>.</a:t>
            </a:r>
            <a:endParaRPr lang="en-GB" sz="2600" b="1"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buClr>
                <a:schemeClr val="tx1"/>
              </a:buClr>
              <a:buSzPct val="100000"/>
            </a:pPr>
            <a:endParaRPr lang="en-US" sz="2600" dirty="0"/>
          </a:p>
          <a:p>
            <a:pPr>
              <a:spcAft>
                <a:spcPts val="1000"/>
              </a:spcAft>
              <a:buClr>
                <a:schemeClr val="tx1"/>
              </a:buClr>
              <a:buSzPct val="100000"/>
              <a:buFont typeface="Arial"/>
              <a:buChar char="•"/>
            </a:pPr>
            <a:endParaRPr lang="en-US" sz="2200" u="sng" dirty="0"/>
          </a:p>
        </p:txBody>
      </p:sp>
      <p:sp>
        <p:nvSpPr>
          <p:cNvPr id="4" name="Date Placeholder 3">
            <a:extLst>
              <a:ext uri="{FF2B5EF4-FFF2-40B4-BE49-F238E27FC236}">
                <a16:creationId xmlns:a16="http://schemas.microsoft.com/office/drawing/2014/main" id="{82C390BB-89E0-04C0-2575-A88AD44FA304}"/>
              </a:ext>
            </a:extLst>
          </p:cNvPr>
          <p:cNvSpPr>
            <a:spLocks noGrp="1"/>
          </p:cNvSpPr>
          <p:nvPr>
            <p:ph type="dt" sz="half" idx="10"/>
          </p:nvPr>
        </p:nvSpPr>
        <p:spPr>
          <a:xfrm>
            <a:off x="8305800" y="5870575"/>
            <a:ext cx="2573034" cy="377825"/>
          </a:xfrm>
        </p:spPr>
        <p:txBody>
          <a:bodyPr vert="horz" lIns="91440" tIns="45720" rIns="91440" bIns="45720" rtlCol="0" anchor="ctr">
            <a:normAutofit/>
          </a:bodyPr>
          <a:lstStyle/>
          <a:p>
            <a:pPr>
              <a:spcAft>
                <a:spcPts val="600"/>
              </a:spcAft>
            </a:pPr>
            <a:fld id="{567E9B64-DC09-41C8-9DE3-DA74AF8D2F97}" type="datetime1">
              <a:rPr lang="en-US" smtClean="0"/>
              <a:pPr>
                <a:spcAft>
                  <a:spcPts val="600"/>
                </a:spcAft>
              </a:pPr>
              <a:t>8/27/25</a:t>
            </a:fld>
            <a:endParaRPr lang="en-US"/>
          </a:p>
        </p:txBody>
      </p:sp>
      <p:sp>
        <p:nvSpPr>
          <p:cNvPr id="6" name="Slide Number Placeholder 5">
            <a:extLst>
              <a:ext uri="{FF2B5EF4-FFF2-40B4-BE49-F238E27FC236}">
                <a16:creationId xmlns:a16="http://schemas.microsoft.com/office/drawing/2014/main" id="{B88939F9-630C-8C1E-444F-FD322C6740B4}"/>
              </a:ext>
            </a:extLst>
          </p:cNvPr>
          <p:cNvSpPr>
            <a:spLocks noGrp="1"/>
          </p:cNvSpPr>
          <p:nvPr>
            <p:ph type="sldNum" sz="quarter" idx="12"/>
          </p:nvPr>
        </p:nvSpPr>
        <p:spPr>
          <a:xfrm>
            <a:off x="10955034" y="5870575"/>
            <a:ext cx="551167" cy="377825"/>
          </a:xfrm>
        </p:spPr>
        <p:txBody>
          <a:bodyPr vert="horz" lIns="91440" tIns="45720" rIns="91440" bIns="45720" rtlCol="0" anchor="ctr">
            <a:normAutofit/>
          </a:bodyPr>
          <a:lstStyle/>
          <a:p>
            <a:pPr>
              <a:spcAft>
                <a:spcPts val="600"/>
              </a:spcAft>
            </a:pPr>
            <a:fld id="{6E91CC32-6A6B-4E2E-BBA1-6864F305DA26}" type="slidenum">
              <a:rPr lang="en-US" b="0" i="0" kern="1200" dirty="0">
                <a:solidFill>
                  <a:schemeClr val="tx1"/>
                </a:solidFill>
                <a:effectLst/>
                <a:latin typeface="+mn-lt"/>
                <a:ea typeface="+mn-ea"/>
                <a:cs typeface="+mn-cs"/>
              </a:rPr>
              <a:pPr>
                <a:spcAft>
                  <a:spcPts val="600"/>
                </a:spcAft>
              </a:pPr>
              <a:t>29</a:t>
            </a:fld>
            <a:endParaRPr lang="en-US"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099562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EE963-04A8-5841-98BE-52AD8D5345E7}"/>
              </a:ext>
            </a:extLst>
          </p:cNvPr>
          <p:cNvSpPr>
            <a:spLocks noGrp="1"/>
          </p:cNvSpPr>
          <p:nvPr>
            <p:ph type="title"/>
          </p:nvPr>
        </p:nvSpPr>
        <p:spPr>
          <a:xfrm>
            <a:off x="685801" y="399222"/>
            <a:ext cx="6814749" cy="1035578"/>
          </a:xfrm>
        </p:spPr>
        <p:txBody>
          <a:bodyPr vert="horz" lIns="91440" tIns="45720" rIns="91440" bIns="45720" rtlCol="0" anchor="ctr">
            <a:normAutofit/>
          </a:bodyPr>
          <a:lstStyle/>
          <a:p>
            <a:r>
              <a:rPr lang="en-US" dirty="0"/>
              <a:t>Hypothesis 4 - Results</a:t>
            </a:r>
          </a:p>
        </p:txBody>
      </p:sp>
      <p:sp>
        <p:nvSpPr>
          <p:cNvPr id="7" name="Rectangle 6">
            <a:extLst>
              <a:ext uri="{FF2B5EF4-FFF2-40B4-BE49-F238E27FC236}">
                <a16:creationId xmlns:a16="http://schemas.microsoft.com/office/drawing/2014/main" id="{BF78B92C-6CD8-7749-6370-4F272F8CB4EE}"/>
              </a:ext>
            </a:extLst>
          </p:cNvPr>
          <p:cNvSpPr/>
          <p:nvPr/>
        </p:nvSpPr>
        <p:spPr>
          <a:xfrm>
            <a:off x="685801" y="1549639"/>
            <a:ext cx="6814749" cy="4186767"/>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lnSpc>
                <a:spcPct val="90000"/>
              </a:lnSpc>
              <a:spcAft>
                <a:spcPts val="1000"/>
              </a:spcAft>
              <a:buClr>
                <a:schemeClr val="tx1"/>
              </a:buClr>
              <a:buSzPct val="100000"/>
              <a:buFont typeface="Arial"/>
              <a:buChar char="•"/>
            </a:pPr>
            <a:r>
              <a:rPr lang="en-US" u="sng" dirty="0">
                <a:solidFill>
                  <a:schemeClr val="bg1"/>
                </a:solidFill>
              </a:rPr>
              <a:t>Student and Staff comments</a:t>
            </a:r>
          </a:p>
          <a:p>
            <a:pPr>
              <a:lnSpc>
                <a:spcPct val="90000"/>
              </a:lnSpc>
              <a:spcAft>
                <a:spcPts val="1000"/>
              </a:spcAft>
              <a:buClr>
                <a:schemeClr val="tx1"/>
              </a:buClr>
              <a:buSzPct val="100000"/>
              <a:buFont typeface="Arial"/>
              <a:buChar char="•"/>
            </a:pPr>
            <a:endParaRPr lang="en-US" dirty="0">
              <a:solidFill>
                <a:schemeClr val="bg1"/>
              </a:solidFill>
            </a:endParaRPr>
          </a:p>
          <a:p>
            <a:pPr>
              <a:lnSpc>
                <a:spcPct val="90000"/>
              </a:lnSpc>
              <a:spcAft>
                <a:spcPts val="1000"/>
              </a:spcAft>
              <a:buClr>
                <a:schemeClr val="tx1"/>
              </a:buClr>
              <a:buSzPct val="100000"/>
              <a:buFont typeface="Arial"/>
              <a:buChar char="•"/>
            </a:pPr>
            <a:r>
              <a:rPr lang="en-US" i="1" dirty="0">
                <a:solidFill>
                  <a:schemeClr val="bg1"/>
                </a:solidFill>
              </a:rPr>
              <a:t>“It was amazing to see the service users engage and be so happy. It really boosted my mood and gave me a sense of accomplishment.”</a:t>
            </a:r>
            <a:endParaRPr lang="en-US" dirty="0">
              <a:solidFill>
                <a:schemeClr val="bg1"/>
              </a:solidFill>
            </a:endParaRPr>
          </a:p>
          <a:p>
            <a:pPr>
              <a:lnSpc>
                <a:spcPct val="90000"/>
              </a:lnSpc>
              <a:spcAft>
                <a:spcPts val="1000"/>
              </a:spcAft>
              <a:buClr>
                <a:schemeClr val="tx1"/>
              </a:buClr>
              <a:buSzPct val="100000"/>
              <a:buFont typeface="Arial"/>
              <a:buChar char="•"/>
            </a:pPr>
            <a:r>
              <a:rPr lang="en-US" i="1" dirty="0">
                <a:solidFill>
                  <a:schemeClr val="bg1"/>
                </a:solidFill>
              </a:rPr>
              <a:t>“The performance boosted my confidence. It was uplifting to see the service users enjoy the singing, and it made me feel more connected with them.</a:t>
            </a:r>
            <a:endParaRPr lang="en-US" dirty="0">
              <a:solidFill>
                <a:schemeClr val="bg1"/>
              </a:solidFill>
            </a:endParaRPr>
          </a:p>
          <a:p>
            <a:pPr>
              <a:lnSpc>
                <a:spcPct val="90000"/>
              </a:lnSpc>
              <a:spcAft>
                <a:spcPts val="1000"/>
              </a:spcAft>
              <a:buClr>
                <a:schemeClr val="tx1"/>
              </a:buClr>
              <a:buSzPct val="100000"/>
              <a:buFont typeface="Arial"/>
              <a:buChar char="•"/>
            </a:pPr>
            <a:r>
              <a:rPr lang="en-US" i="1" dirty="0">
                <a:solidFill>
                  <a:schemeClr val="bg1"/>
                </a:solidFill>
              </a:rPr>
              <a:t>“The service users were so engaged; they were smiling and joined in with the singing and dancing. It was uplifting to see them participate.”</a:t>
            </a:r>
            <a:endParaRPr lang="en-US" dirty="0">
              <a:solidFill>
                <a:schemeClr val="bg1"/>
              </a:solidFill>
            </a:endParaRPr>
          </a:p>
          <a:p>
            <a:pPr>
              <a:lnSpc>
                <a:spcPct val="90000"/>
              </a:lnSpc>
              <a:spcAft>
                <a:spcPts val="1000"/>
              </a:spcAft>
              <a:buClr>
                <a:schemeClr val="tx1"/>
              </a:buClr>
              <a:buSzPct val="100000"/>
              <a:buFont typeface="Arial"/>
              <a:buChar char="•"/>
            </a:pPr>
            <a:r>
              <a:rPr lang="en-US" i="1" dirty="0">
                <a:solidFill>
                  <a:schemeClr val="bg1"/>
                </a:solidFill>
              </a:rPr>
              <a:t>The service users were very interactive, clapping, singing along, and some even requested songs. It was great to see them so happy”.</a:t>
            </a:r>
            <a:endParaRPr lang="en-US" dirty="0">
              <a:solidFill>
                <a:schemeClr val="tx1"/>
              </a:solidFill>
            </a:endParaRPr>
          </a:p>
          <a:p>
            <a:pPr>
              <a:lnSpc>
                <a:spcPct val="90000"/>
              </a:lnSpc>
              <a:spcAft>
                <a:spcPts val="1000"/>
              </a:spcAft>
              <a:buClr>
                <a:schemeClr val="tx1"/>
              </a:buClr>
              <a:buSzPct val="100000"/>
              <a:buFont typeface="Arial"/>
              <a:buChar char="•"/>
            </a:pPr>
            <a:endParaRPr lang="en-US" dirty="0">
              <a:solidFill>
                <a:schemeClr val="tx1"/>
              </a:solidFill>
            </a:endParaRPr>
          </a:p>
        </p:txBody>
      </p:sp>
      <p:sp>
        <p:nvSpPr>
          <p:cNvPr id="185" name="Rounded Rectangle 10">
            <a:extLst>
              <a:ext uri="{FF2B5EF4-FFF2-40B4-BE49-F238E27FC236}">
                <a16:creationId xmlns:a16="http://schemas.microsoft.com/office/drawing/2014/main" id="{099FF7E9-CDEF-44B3-87B0-50170C4C8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6172" y="639097"/>
            <a:ext cx="3398290" cy="5575438"/>
          </a:xfrm>
          <a:prstGeom prst="roundRect">
            <a:avLst>
              <a:gd name="adj" fmla="val 5442"/>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smiling next to another person&#10;&#10;AI-generated content may be incorrect.">
            <a:extLst>
              <a:ext uri="{FF2B5EF4-FFF2-40B4-BE49-F238E27FC236}">
                <a16:creationId xmlns:a16="http://schemas.microsoft.com/office/drawing/2014/main" id="{9EAEA3A6-5646-8B86-42D7-16B55EC39F69}"/>
              </a:ext>
            </a:extLst>
          </p:cNvPr>
          <p:cNvPicPr>
            <a:picLocks noChangeAspect="1"/>
          </p:cNvPicPr>
          <p:nvPr/>
        </p:nvPicPr>
        <p:blipFill>
          <a:blip r:embed="rId3"/>
          <a:srcRect t="16308" r="1" b="21157"/>
          <a:stretch>
            <a:fillRect/>
          </a:stretch>
        </p:blipFill>
        <p:spPr>
          <a:xfrm>
            <a:off x="8260207" y="733077"/>
            <a:ext cx="3162104" cy="2636590"/>
          </a:xfrm>
          <a:prstGeom prst="roundRect">
            <a:avLst>
              <a:gd name="adj" fmla="val 5170"/>
            </a:avLst>
          </a:prstGeom>
          <a:ln w="50800" cap="sq" cmpd="dbl">
            <a:noFill/>
            <a:miter lim="800000"/>
          </a:ln>
          <a:effectLst/>
        </p:spPr>
      </p:pic>
      <p:pic>
        <p:nvPicPr>
          <p:cNvPr id="9" name="Picture 8" descr="A group of people in a room&#10;&#10;AI-generated content may be incorrect.">
            <a:extLst>
              <a:ext uri="{FF2B5EF4-FFF2-40B4-BE49-F238E27FC236}">
                <a16:creationId xmlns:a16="http://schemas.microsoft.com/office/drawing/2014/main" id="{3612DDEC-CDDC-5C82-02B0-A2B7E91645EB}"/>
              </a:ext>
            </a:extLst>
          </p:cNvPr>
          <p:cNvPicPr>
            <a:picLocks noChangeAspect="1"/>
          </p:cNvPicPr>
          <p:nvPr/>
        </p:nvPicPr>
        <p:blipFill>
          <a:blip r:embed="rId4"/>
          <a:srcRect l="1381" r="7457" b="4"/>
          <a:stretch>
            <a:fillRect/>
          </a:stretch>
        </p:blipFill>
        <p:spPr>
          <a:xfrm>
            <a:off x="8238814" y="3483966"/>
            <a:ext cx="3204887" cy="2636590"/>
          </a:xfrm>
          <a:prstGeom prst="roundRect">
            <a:avLst>
              <a:gd name="adj" fmla="val 5170"/>
            </a:avLst>
          </a:prstGeom>
          <a:ln w="50800" cap="sq" cmpd="dbl">
            <a:noFill/>
            <a:miter lim="800000"/>
          </a:ln>
          <a:effectLst/>
        </p:spPr>
      </p:pic>
      <p:sp>
        <p:nvSpPr>
          <p:cNvPr id="4" name="Date Placeholder 3">
            <a:extLst>
              <a:ext uri="{FF2B5EF4-FFF2-40B4-BE49-F238E27FC236}">
                <a16:creationId xmlns:a16="http://schemas.microsoft.com/office/drawing/2014/main" id="{F7BC5C9B-0210-8FF7-4071-F5625B8656C2}"/>
              </a:ext>
            </a:extLst>
          </p:cNvPr>
          <p:cNvSpPr>
            <a:spLocks noGrp="1"/>
          </p:cNvSpPr>
          <p:nvPr>
            <p:ph type="dt" sz="half" idx="10"/>
          </p:nvPr>
        </p:nvSpPr>
        <p:spPr>
          <a:xfrm>
            <a:off x="8589660" y="6328834"/>
            <a:ext cx="1600200" cy="377825"/>
          </a:xfrm>
        </p:spPr>
        <p:txBody>
          <a:bodyPr vert="horz" lIns="91440" tIns="45720" rIns="91440" bIns="45720" rtlCol="0" anchor="ctr">
            <a:normAutofit/>
          </a:bodyPr>
          <a:lstStyle/>
          <a:p>
            <a:pPr defTabSz="914400">
              <a:spcAft>
                <a:spcPts val="600"/>
              </a:spcAft>
            </a:pPr>
            <a:fld id="{567E9B64-DC09-41C8-9DE3-DA74AF8D2F97}" type="datetime1">
              <a:rPr lang="en-US" smtClean="0"/>
              <a:pPr defTabSz="914400">
                <a:spcAft>
                  <a:spcPts val="600"/>
                </a:spcAft>
              </a:pPr>
              <a:t>8/31/25</a:t>
            </a:fld>
            <a:endParaRPr lang="en-US"/>
          </a:p>
        </p:txBody>
      </p:sp>
      <p:sp>
        <p:nvSpPr>
          <p:cNvPr id="6" name="Slide Number Placeholder 5">
            <a:extLst>
              <a:ext uri="{FF2B5EF4-FFF2-40B4-BE49-F238E27FC236}">
                <a16:creationId xmlns:a16="http://schemas.microsoft.com/office/drawing/2014/main" id="{1F236F1C-CAFA-61BD-370D-1E4DCA14AEEA}"/>
              </a:ext>
            </a:extLst>
          </p:cNvPr>
          <p:cNvSpPr>
            <a:spLocks noGrp="1"/>
          </p:cNvSpPr>
          <p:nvPr>
            <p:ph type="sldNum" sz="quarter" idx="12"/>
          </p:nvPr>
        </p:nvSpPr>
        <p:spPr>
          <a:xfrm>
            <a:off x="10266060" y="6328834"/>
            <a:ext cx="551167" cy="377825"/>
          </a:xfrm>
        </p:spPr>
        <p:txBody>
          <a:bodyPr vert="horz" lIns="91440" tIns="45720" rIns="91440" bIns="45720" rtlCol="0" anchor="ctr">
            <a:normAutofit/>
          </a:bodyPr>
          <a:lstStyle/>
          <a:p>
            <a:pPr defTabSz="914400">
              <a:spcAft>
                <a:spcPts val="600"/>
              </a:spcAft>
            </a:pPr>
            <a:fld id="{6E91CC32-6A6B-4E2E-BBA1-6864F305DA26}" type="slidenum">
              <a:rPr lang="en-US" smtClean="0"/>
              <a:pPr defTabSz="914400">
                <a:spcAft>
                  <a:spcPts val="600"/>
                </a:spcAft>
              </a:pPr>
              <a:t>30</a:t>
            </a:fld>
            <a:endParaRPr lang="en-US"/>
          </a:p>
        </p:txBody>
      </p:sp>
      <p:sp>
        <p:nvSpPr>
          <p:cNvPr id="10" name="TextBox 9">
            <a:extLst>
              <a:ext uri="{FF2B5EF4-FFF2-40B4-BE49-F238E27FC236}">
                <a16:creationId xmlns:a16="http://schemas.microsoft.com/office/drawing/2014/main" id="{538810FD-B6AA-D1E4-0C15-2FE63227F937}"/>
              </a:ext>
            </a:extLst>
          </p:cNvPr>
          <p:cNvSpPr txBox="1"/>
          <p:nvPr/>
        </p:nvSpPr>
        <p:spPr>
          <a:xfrm>
            <a:off x="301278" y="5850673"/>
            <a:ext cx="9539979" cy="923330"/>
          </a:xfrm>
          <a:prstGeom prst="rect">
            <a:avLst/>
          </a:prstGeom>
          <a:noFill/>
        </p:spPr>
        <p:txBody>
          <a:bodyPr wrap="square" rtlCol="0">
            <a:spAutoFit/>
          </a:bodyPr>
          <a:lstStyle/>
          <a:p>
            <a:r>
              <a:rPr lang="en-US" dirty="0"/>
              <a:t>The nurse-patient connection was strengthened by both the performance and </a:t>
            </a:r>
          </a:p>
          <a:p>
            <a:r>
              <a:rPr lang="en-US" dirty="0"/>
              <a:t>Interaction. The service users' reaction, “fed” the nurses' confidence and </a:t>
            </a:r>
          </a:p>
          <a:p>
            <a:r>
              <a:rPr lang="en-US" dirty="0"/>
              <a:t>their desire to help and care for their audience </a:t>
            </a:r>
            <a:r>
              <a:rPr lang="en-GB" dirty="0">
                <a:effectLst/>
                <a:latin typeface="Calibri" panose="020F0502020204030204" pitchFamily="34" charset="0"/>
                <a:ea typeface="Times New Roman" panose="02020603050405020304" pitchFamily="18" charset="0"/>
                <a:cs typeface="Times New Roman" panose="02020603050405020304" pitchFamily="18" charset="0"/>
              </a:rPr>
              <a:t>(Su </a:t>
            </a:r>
            <a:r>
              <a:rPr lang="en-GB"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dirty="0">
                <a:effectLst/>
                <a:latin typeface="Calibri" panose="020F0502020204030204" pitchFamily="34" charset="0"/>
                <a:ea typeface="Times New Roman" panose="02020603050405020304" pitchFamily="18" charset="0"/>
                <a:cs typeface="Times New Roman" panose="02020603050405020304" pitchFamily="18" charset="0"/>
              </a:rPr>
              <a:t>, 2021; Van de Berg </a:t>
            </a:r>
            <a:r>
              <a:rPr lang="en-GB"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dirty="0">
                <a:effectLst/>
                <a:latin typeface="Calibri" panose="020F0502020204030204" pitchFamily="34" charset="0"/>
                <a:ea typeface="Times New Roman" panose="02020603050405020304" pitchFamily="18" charset="0"/>
                <a:cs typeface="Times New Roman" panose="02020603050405020304" pitchFamily="18" charset="0"/>
              </a:rPr>
              <a:t>, 2024)</a:t>
            </a:r>
            <a:r>
              <a:rPr lang="en-GB" dirty="0">
                <a:effectLst/>
                <a:latin typeface="Arial" panose="020B0604020202020204" pitchFamily="34" charset="0"/>
                <a:ea typeface="Calibri" panose="020F0502020204030204" pitchFamily="34" charset="0"/>
                <a:cs typeface="Times New Roman" panose="02020603050405020304" pitchFamily="18" charset="0"/>
              </a:rPr>
              <a:t>.</a:t>
            </a:r>
            <a:r>
              <a:rPr lang="en-US" dirty="0"/>
              <a:t> </a:t>
            </a:r>
          </a:p>
        </p:txBody>
      </p:sp>
    </p:spTree>
    <p:extLst>
      <p:ext uri="{BB962C8B-B14F-4D97-AF65-F5344CB8AC3E}">
        <p14:creationId xmlns:p14="http://schemas.microsoft.com/office/powerpoint/2010/main" val="18075762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9BD2F-370B-28A8-1D15-CAF68D2689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97C976-ECAD-F290-3C24-70B136BED143}"/>
              </a:ext>
            </a:extLst>
          </p:cNvPr>
          <p:cNvSpPr>
            <a:spLocks noGrp="1"/>
          </p:cNvSpPr>
          <p:nvPr>
            <p:ph type="title"/>
          </p:nvPr>
        </p:nvSpPr>
        <p:spPr>
          <a:xfrm>
            <a:off x="685799" y="1150076"/>
            <a:ext cx="3659389" cy="4557849"/>
          </a:xfrm>
        </p:spPr>
        <p:txBody>
          <a:bodyPr vert="horz" lIns="91440" tIns="45720" rIns="91440" bIns="45720" rtlCol="0" anchor="ctr">
            <a:normAutofit/>
          </a:bodyPr>
          <a:lstStyle/>
          <a:p>
            <a:pPr algn="r"/>
            <a:r>
              <a:rPr lang="en-US" dirty="0"/>
              <a:t>Hypothesis 5</a:t>
            </a:r>
          </a:p>
        </p:txBody>
      </p:sp>
      <p:sp>
        <p:nvSpPr>
          <p:cNvPr id="7" name="TextBox 6">
            <a:extLst>
              <a:ext uri="{FF2B5EF4-FFF2-40B4-BE49-F238E27FC236}">
                <a16:creationId xmlns:a16="http://schemas.microsoft.com/office/drawing/2014/main" id="{DE0A7974-548F-0188-436B-322F6ECC4848}"/>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a:lnSpc>
                <a:spcPct val="150000"/>
              </a:lnSpc>
              <a:spcAft>
                <a:spcPts val="800"/>
              </a:spcAft>
            </a:pPr>
            <a:r>
              <a:rPr lang="en-GB" sz="2600" b="1" dirty="0">
                <a:effectLst/>
                <a:latin typeface="Arial" panose="020B0604020202020204" pitchFamily="34" charset="0"/>
                <a:ea typeface="Calibri" panose="020F0502020204030204" pitchFamily="34" charset="0"/>
                <a:cs typeface="Times New Roman" panose="02020603050405020304" pitchFamily="18" charset="0"/>
              </a:rPr>
              <a:t>Students will undergo meaningful and professional transformation during the process of singing and the performance.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F4CEF939-AE5A-3090-4907-D4D97EEDBE39}"/>
              </a:ext>
            </a:extLst>
          </p:cNvPr>
          <p:cNvSpPr>
            <a:spLocks noGrp="1"/>
          </p:cNvSpPr>
          <p:nvPr>
            <p:ph type="dt" sz="half" idx="10"/>
          </p:nvPr>
        </p:nvSpPr>
        <p:spPr>
          <a:xfrm>
            <a:off x="8305800" y="5870575"/>
            <a:ext cx="2573034" cy="377825"/>
          </a:xfrm>
        </p:spPr>
        <p:txBody>
          <a:bodyPr vert="horz" lIns="91440" tIns="45720" rIns="91440" bIns="45720" rtlCol="0" anchor="ctr">
            <a:normAutofit/>
          </a:bodyPr>
          <a:lstStyle/>
          <a:p>
            <a:pPr>
              <a:spcAft>
                <a:spcPts val="600"/>
              </a:spcAft>
            </a:pPr>
            <a:fld id="{567E9B64-DC09-41C8-9DE3-DA74AF8D2F97}" type="datetime1">
              <a:rPr lang="en-US" smtClean="0"/>
              <a:pPr>
                <a:spcAft>
                  <a:spcPts val="600"/>
                </a:spcAft>
              </a:pPr>
              <a:t>8/29/25</a:t>
            </a:fld>
            <a:endParaRPr lang="en-US"/>
          </a:p>
        </p:txBody>
      </p:sp>
      <p:sp>
        <p:nvSpPr>
          <p:cNvPr id="6" name="Slide Number Placeholder 5">
            <a:extLst>
              <a:ext uri="{FF2B5EF4-FFF2-40B4-BE49-F238E27FC236}">
                <a16:creationId xmlns:a16="http://schemas.microsoft.com/office/drawing/2014/main" id="{F2945FD8-57C7-FAC7-3A50-FE82EFDB0A1E}"/>
              </a:ext>
            </a:extLst>
          </p:cNvPr>
          <p:cNvSpPr>
            <a:spLocks noGrp="1"/>
          </p:cNvSpPr>
          <p:nvPr>
            <p:ph type="sldNum" sz="quarter" idx="12"/>
          </p:nvPr>
        </p:nvSpPr>
        <p:spPr>
          <a:xfrm>
            <a:off x="10955034" y="5870575"/>
            <a:ext cx="551167" cy="377825"/>
          </a:xfrm>
        </p:spPr>
        <p:txBody>
          <a:bodyPr vert="horz" lIns="91440" tIns="45720" rIns="91440" bIns="45720" rtlCol="0" anchor="ctr">
            <a:normAutofit/>
          </a:bodyPr>
          <a:lstStyle/>
          <a:p>
            <a:pPr>
              <a:spcAft>
                <a:spcPts val="600"/>
              </a:spcAft>
            </a:pPr>
            <a:fld id="{6E91CC32-6A6B-4E2E-BBA1-6864F305DA26}" type="slidenum">
              <a:rPr lang="en-US" b="0" i="0" kern="1200" smtClean="0">
                <a:solidFill>
                  <a:schemeClr val="tx1"/>
                </a:solidFill>
                <a:effectLst/>
                <a:latin typeface="+mn-lt"/>
                <a:ea typeface="+mn-ea"/>
                <a:cs typeface="+mn-cs"/>
              </a:rPr>
              <a:pPr>
                <a:spcAft>
                  <a:spcPts val="600"/>
                </a:spcAft>
              </a:pPr>
              <a:t>31</a:t>
            </a:fld>
            <a:endParaRPr lang="en-US"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9996040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D5BC9-5DDD-2995-B608-5B19BCEC42DE}"/>
              </a:ext>
            </a:extLst>
          </p:cNvPr>
          <p:cNvSpPr>
            <a:spLocks noGrp="1"/>
          </p:cNvSpPr>
          <p:nvPr>
            <p:ph type="title"/>
          </p:nvPr>
        </p:nvSpPr>
        <p:spPr>
          <a:xfrm>
            <a:off x="502513" y="258233"/>
            <a:ext cx="6822378" cy="1456267"/>
          </a:xfrm>
        </p:spPr>
        <p:txBody>
          <a:bodyPr>
            <a:normAutofit/>
          </a:bodyPr>
          <a:lstStyle/>
          <a:p>
            <a:pPr>
              <a:lnSpc>
                <a:spcPct val="90000"/>
              </a:lnSpc>
            </a:pPr>
            <a:r>
              <a:rPr lang="en-US" sz="3300" dirty="0"/>
              <a:t>Hypothesis 5 results </a:t>
            </a:r>
            <a:br>
              <a:rPr lang="en-US" sz="3300" dirty="0"/>
            </a:br>
            <a:r>
              <a:rPr lang="en-US" sz="3300" dirty="0"/>
              <a:t>The “Magic” week</a:t>
            </a:r>
            <a:br>
              <a:rPr lang="en-US" sz="3300" dirty="0"/>
            </a:br>
            <a:endParaRPr lang="en-US" sz="3300" dirty="0"/>
          </a:p>
        </p:txBody>
      </p:sp>
      <p:pic>
        <p:nvPicPr>
          <p:cNvPr id="6" name="Picture 5" descr="A group of people in a room&#10;&#10;AI-generated content may be incorrect.">
            <a:extLst>
              <a:ext uri="{FF2B5EF4-FFF2-40B4-BE49-F238E27FC236}">
                <a16:creationId xmlns:a16="http://schemas.microsoft.com/office/drawing/2014/main" id="{D28EFCAF-53D1-93A3-AF8D-2CBE1BDBE68F}"/>
              </a:ext>
            </a:extLst>
          </p:cNvPr>
          <p:cNvPicPr>
            <a:picLocks noChangeAspect="1"/>
          </p:cNvPicPr>
          <p:nvPr/>
        </p:nvPicPr>
        <p:blipFill>
          <a:blip r:embed="rId3"/>
          <a:srcRect t="1380"/>
          <a:stretch>
            <a:fillRect/>
          </a:stretch>
        </p:blipFill>
        <p:spPr>
          <a:xfrm>
            <a:off x="7549226" y="0"/>
            <a:ext cx="4635988" cy="3429000"/>
          </a:xfrm>
          <a:prstGeom prst="rect">
            <a:avLst/>
          </a:prstGeom>
        </p:spPr>
      </p:pic>
      <p:pic>
        <p:nvPicPr>
          <p:cNvPr id="5" name="Picture 4" descr="A group of people standing on a stage&#10;&#10;AI-generated content may be incorrect.">
            <a:extLst>
              <a:ext uri="{FF2B5EF4-FFF2-40B4-BE49-F238E27FC236}">
                <a16:creationId xmlns:a16="http://schemas.microsoft.com/office/drawing/2014/main" id="{B9A4B154-17B5-AE09-E552-7C14556C8A75}"/>
              </a:ext>
            </a:extLst>
          </p:cNvPr>
          <p:cNvPicPr>
            <a:picLocks noChangeAspect="1"/>
          </p:cNvPicPr>
          <p:nvPr/>
        </p:nvPicPr>
        <p:blipFill>
          <a:blip r:embed="rId4"/>
          <a:srcRect b="1352"/>
          <a:stretch>
            <a:fillRect/>
          </a:stretch>
        </p:blipFill>
        <p:spPr>
          <a:xfrm>
            <a:off x="20" y="3429001"/>
            <a:ext cx="4635988" cy="3429974"/>
          </a:xfrm>
          <a:prstGeom prst="rect">
            <a:avLst/>
          </a:prstGeom>
        </p:spPr>
      </p:pic>
      <p:cxnSp>
        <p:nvCxnSpPr>
          <p:cNvPr id="194" name="Straight Connector 193">
            <a:extLst>
              <a:ext uri="{FF2B5EF4-FFF2-40B4-BE49-F238E27FC236}">
                <a16:creationId xmlns:a16="http://schemas.microsoft.com/office/drawing/2014/main" id="{B4E57998-7D20-4BE8-9019-4A4122CE3E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90" y="3429000"/>
            <a:ext cx="4637598" cy="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96" name="Straight Connector 195">
            <a:extLst>
              <a:ext uri="{FF2B5EF4-FFF2-40B4-BE49-F238E27FC236}">
                <a16:creationId xmlns:a16="http://schemas.microsoft.com/office/drawing/2014/main" id="{1EC01BF1-FEAA-4AF6-96A5-24556C1F6B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096" y="0"/>
            <a:ext cx="680" cy="685800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9" name="TextBox 8">
            <a:extLst>
              <a:ext uri="{FF2B5EF4-FFF2-40B4-BE49-F238E27FC236}">
                <a16:creationId xmlns:a16="http://schemas.microsoft.com/office/drawing/2014/main" id="{4F84DBC6-B562-6EA3-E953-51C17641F956}"/>
              </a:ext>
            </a:extLst>
          </p:cNvPr>
          <p:cNvSpPr txBox="1"/>
          <p:nvPr/>
        </p:nvSpPr>
        <p:spPr>
          <a:xfrm>
            <a:off x="5235262" y="4847463"/>
            <a:ext cx="6246252" cy="1200329"/>
          </a:xfrm>
          <a:prstGeom prst="rect">
            <a:avLst/>
          </a:prstGeom>
          <a:noFill/>
        </p:spPr>
        <p:txBody>
          <a:bodyPr wrap="square">
            <a:spAutoFit/>
          </a:bodyPr>
          <a:lstStyle/>
          <a:p>
            <a:r>
              <a:rPr lang="en-GB" sz="1800" b="0" i="0" dirty="0"/>
              <a:t>Furthermore, the therapeutic and wellbeing benefits of group singing were evident, with students describing it as therapeutic, uplifting, and beneficial for their mental and emotional wellbeing</a:t>
            </a:r>
            <a:endParaRPr lang="en-GB" sz="1800" dirty="0"/>
          </a:p>
          <a:p>
            <a:endParaRPr lang="en-GB" sz="1800" dirty="0"/>
          </a:p>
        </p:txBody>
      </p:sp>
      <p:sp>
        <p:nvSpPr>
          <p:cNvPr id="15" name="TextBox 14">
            <a:extLst>
              <a:ext uri="{FF2B5EF4-FFF2-40B4-BE49-F238E27FC236}">
                <a16:creationId xmlns:a16="http://schemas.microsoft.com/office/drawing/2014/main" id="{F1254A79-655C-2365-A5DB-8147B1FC5E75}"/>
              </a:ext>
            </a:extLst>
          </p:cNvPr>
          <p:cNvSpPr txBox="1"/>
          <p:nvPr/>
        </p:nvSpPr>
        <p:spPr>
          <a:xfrm>
            <a:off x="5235262" y="3850432"/>
            <a:ext cx="6246252" cy="923330"/>
          </a:xfrm>
          <a:prstGeom prst="rect">
            <a:avLst/>
          </a:prstGeom>
          <a:noFill/>
        </p:spPr>
        <p:txBody>
          <a:bodyPr wrap="square">
            <a:spAutoFit/>
          </a:bodyPr>
          <a:lstStyle/>
          <a:p>
            <a:r>
              <a:rPr lang="en-GB" sz="1800" b="0" i="0" dirty="0"/>
              <a:t>They emphasized the emotional engagement and connection derived from performing for service users or residents, expressing feelings of happiness, pride, and joy. </a:t>
            </a:r>
          </a:p>
        </p:txBody>
      </p:sp>
      <p:sp>
        <p:nvSpPr>
          <p:cNvPr id="181" name="TextBox 180">
            <a:extLst>
              <a:ext uri="{FF2B5EF4-FFF2-40B4-BE49-F238E27FC236}">
                <a16:creationId xmlns:a16="http://schemas.microsoft.com/office/drawing/2014/main" id="{78A9E178-E2B5-BA70-E3E3-3BDDE59AB62E}"/>
              </a:ext>
            </a:extLst>
          </p:cNvPr>
          <p:cNvSpPr txBox="1"/>
          <p:nvPr/>
        </p:nvSpPr>
        <p:spPr>
          <a:xfrm>
            <a:off x="579400" y="1833289"/>
            <a:ext cx="6246252" cy="646331"/>
          </a:xfrm>
          <a:prstGeom prst="rect">
            <a:avLst/>
          </a:prstGeom>
          <a:noFill/>
        </p:spPr>
        <p:txBody>
          <a:bodyPr wrap="square">
            <a:spAutoFit/>
          </a:bodyPr>
          <a:lstStyle/>
          <a:p>
            <a:r>
              <a:rPr lang="en-GB" sz="1800" b="0" i="0" dirty="0"/>
              <a:t>Initially nervous, students transformed, becoming more confident, empowered, and fulfilled through the choir journey </a:t>
            </a:r>
          </a:p>
        </p:txBody>
      </p:sp>
      <p:sp>
        <p:nvSpPr>
          <p:cNvPr id="185" name="TextBox 184">
            <a:extLst>
              <a:ext uri="{FF2B5EF4-FFF2-40B4-BE49-F238E27FC236}">
                <a16:creationId xmlns:a16="http://schemas.microsoft.com/office/drawing/2014/main" id="{6B5C4600-061D-0B01-E6A4-941D19D4C6E4}"/>
              </a:ext>
            </a:extLst>
          </p:cNvPr>
          <p:cNvSpPr txBox="1"/>
          <p:nvPr/>
        </p:nvSpPr>
        <p:spPr>
          <a:xfrm>
            <a:off x="502513" y="2387084"/>
            <a:ext cx="6246252" cy="369332"/>
          </a:xfrm>
          <a:prstGeom prst="rect">
            <a:avLst/>
          </a:prstGeom>
          <a:noFill/>
        </p:spPr>
        <p:txBody>
          <a:bodyPr wrap="square">
            <a:spAutoFit/>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(Mezirow, 1991; T. Fleming, 2018; Schubert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2023).</a:t>
            </a:r>
            <a:r>
              <a:rPr lang="en-GB" dirty="0">
                <a:effectLst/>
              </a:rPr>
              <a:t> </a:t>
            </a:r>
            <a:endParaRPr lang="en-US" dirty="0"/>
          </a:p>
        </p:txBody>
      </p:sp>
    </p:spTree>
    <p:extLst>
      <p:ext uri="{BB962C8B-B14F-4D97-AF65-F5344CB8AC3E}">
        <p14:creationId xmlns:p14="http://schemas.microsoft.com/office/powerpoint/2010/main" val="35687643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1F5E7-43A9-6572-3C17-36A6E05CACEA}"/>
              </a:ext>
            </a:extLst>
          </p:cNvPr>
          <p:cNvSpPr>
            <a:spLocks noGrp="1"/>
          </p:cNvSpPr>
          <p:nvPr>
            <p:ph type="title"/>
          </p:nvPr>
        </p:nvSpPr>
        <p:spPr>
          <a:xfrm>
            <a:off x="386531" y="534071"/>
            <a:ext cx="3220329" cy="2027227"/>
          </a:xfrm>
        </p:spPr>
        <p:txBody>
          <a:bodyPr anchor="t">
            <a:normAutofit fontScale="90000"/>
          </a:bodyPr>
          <a:lstStyle/>
          <a:p>
            <a:r>
              <a:rPr lang="en-US" sz="4600" dirty="0">
                <a:solidFill>
                  <a:srgbClr val="FFFFFF"/>
                </a:solidFill>
              </a:rPr>
              <a:t>Student comments…</a:t>
            </a:r>
            <a:br>
              <a:rPr lang="en-US" sz="4600" dirty="0">
                <a:solidFill>
                  <a:srgbClr val="FFFFFF"/>
                </a:solidFill>
              </a:rPr>
            </a:br>
            <a:br>
              <a:rPr lang="en-US" sz="4600" dirty="0">
                <a:solidFill>
                  <a:srgbClr val="FFFFFF"/>
                </a:solidFill>
              </a:rPr>
            </a:br>
            <a:endParaRPr lang="en-US" sz="4600" dirty="0">
              <a:solidFill>
                <a:srgbClr val="FFFFFF"/>
              </a:solidFill>
            </a:endParaRPr>
          </a:p>
        </p:txBody>
      </p:sp>
      <p:graphicFrame>
        <p:nvGraphicFramePr>
          <p:cNvPr id="4" name="Content Placeholder 3">
            <a:extLst>
              <a:ext uri="{FF2B5EF4-FFF2-40B4-BE49-F238E27FC236}">
                <a16:creationId xmlns:a16="http://schemas.microsoft.com/office/drawing/2014/main" id="{65920150-FAF8-8AE2-C1E6-9B3E205424A8}"/>
              </a:ext>
            </a:extLst>
          </p:cNvPr>
          <p:cNvGraphicFramePr>
            <a:graphicFrameLocks/>
          </p:cNvGraphicFramePr>
          <p:nvPr/>
        </p:nvGraphicFramePr>
        <p:xfrm>
          <a:off x="5619708" y="811403"/>
          <a:ext cx="2055520" cy="1472565"/>
        </p:xfrm>
        <a:graphic>
          <a:graphicData uri="http://schemas.openxmlformats.org/drawingml/2006/table">
            <a:tbl>
              <a:tblPr>
                <a:tableStyleId>{5C22544A-7EE6-4342-B048-85BDC9FD1C3A}</a:tableStyleId>
              </a:tblPr>
              <a:tblGrid>
                <a:gridCol w="2055520">
                  <a:extLst>
                    <a:ext uri="{9D8B030D-6E8A-4147-A177-3AD203B41FA5}">
                      <a16:colId xmlns:a16="http://schemas.microsoft.com/office/drawing/2014/main" val="2088746863"/>
                    </a:ext>
                  </a:extLst>
                </a:gridCol>
              </a:tblGrid>
              <a:tr h="959912">
                <a:tc>
                  <a:txBody>
                    <a:bodyPr/>
                    <a:lstStyle/>
                    <a:p>
                      <a:pPr algn="l" fontAlgn="b"/>
                      <a:r>
                        <a:rPr lang="en-GB" sz="1600" u="none" strike="noStrike" dirty="0">
                          <a:effectLst/>
                        </a:rPr>
                        <a:t>I have thoroughly enjoyed every single aspect of the choir, </a:t>
                      </a:r>
                    </a:p>
                    <a:p>
                      <a:pPr algn="l" fontAlgn="b"/>
                      <a:r>
                        <a:rPr lang="en-GB" sz="1600" u="none" strike="noStrike" dirty="0">
                          <a:effectLst/>
                        </a:rPr>
                        <a:t>It has been one of the best experiences and I will remember it forever</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67576971"/>
                  </a:ext>
                </a:extLst>
              </a:tr>
            </a:tbl>
          </a:graphicData>
        </a:graphic>
      </p:graphicFrame>
      <p:graphicFrame>
        <p:nvGraphicFramePr>
          <p:cNvPr id="5" name="Table 4">
            <a:extLst>
              <a:ext uri="{FF2B5EF4-FFF2-40B4-BE49-F238E27FC236}">
                <a16:creationId xmlns:a16="http://schemas.microsoft.com/office/drawing/2014/main" id="{4ED9E7B2-21FE-F849-DEB8-483943F9D255}"/>
              </a:ext>
            </a:extLst>
          </p:cNvPr>
          <p:cNvGraphicFramePr>
            <a:graphicFrameLocks noGrp="1"/>
          </p:cNvGraphicFramePr>
          <p:nvPr/>
        </p:nvGraphicFramePr>
        <p:xfrm>
          <a:off x="8822740" y="673770"/>
          <a:ext cx="2401240" cy="1472565"/>
        </p:xfrm>
        <a:graphic>
          <a:graphicData uri="http://schemas.openxmlformats.org/drawingml/2006/table">
            <a:tbl>
              <a:tblPr>
                <a:tableStyleId>{5C22544A-7EE6-4342-B048-85BDC9FD1C3A}</a:tableStyleId>
              </a:tblPr>
              <a:tblGrid>
                <a:gridCol w="2401240">
                  <a:extLst>
                    <a:ext uri="{9D8B030D-6E8A-4147-A177-3AD203B41FA5}">
                      <a16:colId xmlns:a16="http://schemas.microsoft.com/office/drawing/2014/main" val="3315510192"/>
                    </a:ext>
                  </a:extLst>
                </a:gridCol>
              </a:tblGrid>
              <a:tr h="1423652">
                <a:tc>
                  <a:txBody>
                    <a:bodyPr/>
                    <a:lstStyle/>
                    <a:p>
                      <a:pPr algn="l" fontAlgn="b"/>
                      <a:r>
                        <a:rPr lang="en-GB" sz="1600" u="none" strike="noStrike" dirty="0">
                          <a:effectLst/>
                        </a:rPr>
                        <a:t>Our confidence on performance day was amazing and the progress we have made is incredible, the performance made me very proud and emotional</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45467697"/>
                  </a:ext>
                </a:extLst>
              </a:tr>
            </a:tbl>
          </a:graphicData>
        </a:graphic>
      </p:graphicFrame>
      <p:graphicFrame>
        <p:nvGraphicFramePr>
          <p:cNvPr id="6" name="Table 5">
            <a:extLst>
              <a:ext uri="{FF2B5EF4-FFF2-40B4-BE49-F238E27FC236}">
                <a16:creationId xmlns:a16="http://schemas.microsoft.com/office/drawing/2014/main" id="{E042619D-AC12-983C-4DE2-14CD34870647}"/>
              </a:ext>
            </a:extLst>
          </p:cNvPr>
          <p:cNvGraphicFramePr>
            <a:graphicFrameLocks noGrp="1"/>
          </p:cNvGraphicFramePr>
          <p:nvPr/>
        </p:nvGraphicFramePr>
        <p:xfrm>
          <a:off x="4698122" y="2952941"/>
          <a:ext cx="1689100" cy="984885"/>
        </p:xfrm>
        <a:graphic>
          <a:graphicData uri="http://schemas.openxmlformats.org/drawingml/2006/table">
            <a:tbl>
              <a:tblPr>
                <a:tableStyleId>{5C22544A-7EE6-4342-B048-85BDC9FD1C3A}</a:tableStyleId>
              </a:tblPr>
              <a:tblGrid>
                <a:gridCol w="1689100">
                  <a:extLst>
                    <a:ext uri="{9D8B030D-6E8A-4147-A177-3AD203B41FA5}">
                      <a16:colId xmlns:a16="http://schemas.microsoft.com/office/drawing/2014/main" val="1685107701"/>
                    </a:ext>
                  </a:extLst>
                </a:gridCol>
              </a:tblGrid>
              <a:tr h="431800">
                <a:tc>
                  <a:txBody>
                    <a:bodyPr/>
                    <a:lstStyle/>
                    <a:p>
                      <a:pPr algn="l" fontAlgn="b"/>
                      <a:r>
                        <a:rPr lang="en-GB" sz="1600" u="none" strike="noStrike" dirty="0">
                          <a:effectLst/>
                        </a:rPr>
                        <a:t>Did not think I would be able to perform but look what we did!</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813640546"/>
                  </a:ext>
                </a:extLst>
              </a:tr>
            </a:tbl>
          </a:graphicData>
        </a:graphic>
      </p:graphicFrame>
      <p:graphicFrame>
        <p:nvGraphicFramePr>
          <p:cNvPr id="7" name="Table 6">
            <a:extLst>
              <a:ext uri="{FF2B5EF4-FFF2-40B4-BE49-F238E27FC236}">
                <a16:creationId xmlns:a16="http://schemas.microsoft.com/office/drawing/2014/main" id="{33499B39-3C2F-9806-D1EE-4FA14E7D1761}"/>
              </a:ext>
            </a:extLst>
          </p:cNvPr>
          <p:cNvGraphicFramePr>
            <a:graphicFrameLocks noGrp="1"/>
          </p:cNvGraphicFramePr>
          <p:nvPr>
            <p:extLst>
              <p:ext uri="{D42A27DB-BD31-4B8C-83A1-F6EECF244321}">
                <p14:modId xmlns:p14="http://schemas.microsoft.com/office/powerpoint/2010/main" val="1404957877"/>
              </p:ext>
            </p:extLst>
          </p:nvPr>
        </p:nvGraphicFramePr>
        <p:xfrm>
          <a:off x="4069724" y="5446642"/>
          <a:ext cx="3720305" cy="741045"/>
        </p:xfrm>
        <a:graphic>
          <a:graphicData uri="http://schemas.openxmlformats.org/drawingml/2006/table">
            <a:tbl>
              <a:tblPr>
                <a:tableStyleId>{5C22544A-7EE6-4342-B048-85BDC9FD1C3A}</a:tableStyleId>
              </a:tblPr>
              <a:tblGrid>
                <a:gridCol w="3720305">
                  <a:extLst>
                    <a:ext uri="{9D8B030D-6E8A-4147-A177-3AD203B41FA5}">
                      <a16:colId xmlns:a16="http://schemas.microsoft.com/office/drawing/2014/main" val="1753468891"/>
                    </a:ext>
                  </a:extLst>
                </a:gridCol>
              </a:tblGrid>
              <a:tr h="666970">
                <a:tc>
                  <a:txBody>
                    <a:bodyPr/>
                    <a:lstStyle/>
                    <a:p>
                      <a:pPr algn="l" fontAlgn="b"/>
                      <a:r>
                        <a:rPr lang="en-GB" sz="1600" u="none" strike="noStrike" dirty="0">
                          <a:effectLst/>
                        </a:rPr>
                        <a:t>Felt incredibly nervous this morning but the performance was amazing. The residents seemed genuinely thrilled to see and hear us</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037073227"/>
                  </a:ext>
                </a:extLst>
              </a:tr>
            </a:tbl>
          </a:graphicData>
        </a:graphic>
      </p:graphicFrame>
      <p:graphicFrame>
        <p:nvGraphicFramePr>
          <p:cNvPr id="8" name="Table 7">
            <a:extLst>
              <a:ext uri="{FF2B5EF4-FFF2-40B4-BE49-F238E27FC236}">
                <a16:creationId xmlns:a16="http://schemas.microsoft.com/office/drawing/2014/main" id="{AEA2F4B5-8337-5A5B-DD3F-12DA4D4BA0C9}"/>
              </a:ext>
            </a:extLst>
          </p:cNvPr>
          <p:cNvGraphicFramePr>
            <a:graphicFrameLocks noGrp="1"/>
          </p:cNvGraphicFramePr>
          <p:nvPr/>
        </p:nvGraphicFramePr>
        <p:xfrm>
          <a:off x="9489688" y="5534834"/>
          <a:ext cx="1798293" cy="984885"/>
        </p:xfrm>
        <a:graphic>
          <a:graphicData uri="http://schemas.openxmlformats.org/drawingml/2006/table">
            <a:tbl>
              <a:tblPr>
                <a:tableStyleId>{5C22544A-7EE6-4342-B048-85BDC9FD1C3A}</a:tableStyleId>
              </a:tblPr>
              <a:tblGrid>
                <a:gridCol w="1798293">
                  <a:extLst>
                    <a:ext uri="{9D8B030D-6E8A-4147-A177-3AD203B41FA5}">
                      <a16:colId xmlns:a16="http://schemas.microsoft.com/office/drawing/2014/main" val="1952441574"/>
                    </a:ext>
                  </a:extLst>
                </a:gridCol>
              </a:tblGrid>
              <a:tr h="801803">
                <a:tc>
                  <a:txBody>
                    <a:bodyPr/>
                    <a:lstStyle/>
                    <a:p>
                      <a:pPr algn="l" fontAlgn="b"/>
                      <a:r>
                        <a:rPr lang="en-GB" sz="1600" u="none" strike="noStrike" dirty="0">
                          <a:effectLst/>
                        </a:rPr>
                        <a:t>I have really noticed the benefits and felt everyone’s energy go up</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29749427"/>
                  </a:ext>
                </a:extLst>
              </a:tr>
            </a:tbl>
          </a:graphicData>
        </a:graphic>
      </p:graphicFrame>
      <p:graphicFrame>
        <p:nvGraphicFramePr>
          <p:cNvPr id="9" name="Table 8">
            <a:extLst>
              <a:ext uri="{FF2B5EF4-FFF2-40B4-BE49-F238E27FC236}">
                <a16:creationId xmlns:a16="http://schemas.microsoft.com/office/drawing/2014/main" id="{31814378-7BF7-7A79-BA06-8B9602098ECB}"/>
              </a:ext>
            </a:extLst>
          </p:cNvPr>
          <p:cNvGraphicFramePr>
            <a:graphicFrameLocks noGrp="1"/>
          </p:cNvGraphicFramePr>
          <p:nvPr/>
        </p:nvGraphicFramePr>
        <p:xfrm>
          <a:off x="9734160" y="2971329"/>
          <a:ext cx="2026594" cy="1716405"/>
        </p:xfrm>
        <a:graphic>
          <a:graphicData uri="http://schemas.openxmlformats.org/drawingml/2006/table">
            <a:tbl>
              <a:tblPr>
                <a:tableStyleId>{5C22544A-7EE6-4342-B048-85BDC9FD1C3A}</a:tableStyleId>
              </a:tblPr>
              <a:tblGrid>
                <a:gridCol w="2026594">
                  <a:extLst>
                    <a:ext uri="{9D8B030D-6E8A-4147-A177-3AD203B41FA5}">
                      <a16:colId xmlns:a16="http://schemas.microsoft.com/office/drawing/2014/main" val="3882871427"/>
                    </a:ext>
                  </a:extLst>
                </a:gridCol>
              </a:tblGrid>
              <a:tr h="1503046">
                <a:tc>
                  <a:txBody>
                    <a:bodyPr/>
                    <a:lstStyle/>
                    <a:p>
                      <a:pPr algn="l" fontAlgn="b"/>
                      <a:r>
                        <a:rPr lang="en-GB" sz="1600" u="none" strike="noStrike" dirty="0">
                          <a:effectLst/>
                        </a:rPr>
                        <a:t>I think we performed amazingly considering we only had 3 weeks to prepare. This placement has been so great to learn about everything. Truly rewarding</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90064905"/>
                  </a:ext>
                </a:extLst>
              </a:tr>
            </a:tbl>
          </a:graphicData>
        </a:graphic>
      </p:graphicFrame>
      <p:graphicFrame>
        <p:nvGraphicFramePr>
          <p:cNvPr id="10" name="Table 9">
            <a:extLst>
              <a:ext uri="{FF2B5EF4-FFF2-40B4-BE49-F238E27FC236}">
                <a16:creationId xmlns:a16="http://schemas.microsoft.com/office/drawing/2014/main" id="{F3A1C8F9-A06E-8632-6D8D-712B6408EDD0}"/>
              </a:ext>
            </a:extLst>
          </p:cNvPr>
          <p:cNvGraphicFramePr>
            <a:graphicFrameLocks noGrp="1"/>
          </p:cNvGraphicFramePr>
          <p:nvPr/>
        </p:nvGraphicFramePr>
        <p:xfrm>
          <a:off x="644218" y="4864526"/>
          <a:ext cx="1409700" cy="741045"/>
        </p:xfrm>
        <a:graphic>
          <a:graphicData uri="http://schemas.openxmlformats.org/drawingml/2006/table">
            <a:tbl>
              <a:tblPr>
                <a:tableStyleId>{5C22544A-7EE6-4342-B048-85BDC9FD1C3A}</a:tableStyleId>
              </a:tblPr>
              <a:tblGrid>
                <a:gridCol w="1409700">
                  <a:extLst>
                    <a:ext uri="{9D8B030D-6E8A-4147-A177-3AD203B41FA5}">
                      <a16:colId xmlns:a16="http://schemas.microsoft.com/office/drawing/2014/main" val="62899116"/>
                    </a:ext>
                  </a:extLst>
                </a:gridCol>
              </a:tblGrid>
              <a:tr h="647700">
                <a:tc>
                  <a:txBody>
                    <a:bodyPr/>
                    <a:lstStyle/>
                    <a:p>
                      <a:pPr algn="l" fontAlgn="b"/>
                      <a:r>
                        <a:rPr lang="en-GB" sz="1600" u="none" strike="noStrike" dirty="0">
                          <a:effectLst/>
                        </a:rPr>
                        <a:t>It was fun is like therapy to the service users</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099906673"/>
                  </a:ext>
                </a:extLst>
              </a:tr>
            </a:tbl>
          </a:graphicData>
        </a:graphic>
      </p:graphicFrame>
      <p:graphicFrame>
        <p:nvGraphicFramePr>
          <p:cNvPr id="11" name="Table 10">
            <a:extLst>
              <a:ext uri="{FF2B5EF4-FFF2-40B4-BE49-F238E27FC236}">
                <a16:creationId xmlns:a16="http://schemas.microsoft.com/office/drawing/2014/main" id="{8419F6FD-1CD0-AD29-49FD-896A3C319FF7}"/>
              </a:ext>
            </a:extLst>
          </p:cNvPr>
          <p:cNvGraphicFramePr>
            <a:graphicFrameLocks noGrp="1"/>
          </p:cNvGraphicFramePr>
          <p:nvPr>
            <p:extLst>
              <p:ext uri="{D42A27DB-BD31-4B8C-83A1-F6EECF244321}">
                <p14:modId xmlns:p14="http://schemas.microsoft.com/office/powerpoint/2010/main" val="3360914243"/>
              </p:ext>
            </p:extLst>
          </p:nvPr>
        </p:nvGraphicFramePr>
        <p:xfrm>
          <a:off x="1920436" y="2429777"/>
          <a:ext cx="1931435" cy="1716405"/>
        </p:xfrm>
        <a:graphic>
          <a:graphicData uri="http://schemas.openxmlformats.org/drawingml/2006/table">
            <a:tbl>
              <a:tblPr>
                <a:tableStyleId>{5C22544A-7EE6-4342-B048-85BDC9FD1C3A}</a:tableStyleId>
              </a:tblPr>
              <a:tblGrid>
                <a:gridCol w="1931435">
                  <a:extLst>
                    <a:ext uri="{9D8B030D-6E8A-4147-A177-3AD203B41FA5}">
                      <a16:colId xmlns:a16="http://schemas.microsoft.com/office/drawing/2014/main" val="1732765732"/>
                    </a:ext>
                  </a:extLst>
                </a:gridCol>
              </a:tblGrid>
              <a:tr h="1014119">
                <a:tc>
                  <a:txBody>
                    <a:bodyPr/>
                    <a:lstStyle/>
                    <a:p>
                      <a:pPr algn="l" fontAlgn="b"/>
                      <a:r>
                        <a:rPr lang="en-GB" sz="1600" u="none" strike="noStrike" dirty="0">
                          <a:effectLst/>
                        </a:rPr>
                        <a:t>My feeling and thoughts about this placement are absolutely amazing. We as a group all had so much great team spirit.</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46592576"/>
                  </a:ext>
                </a:extLst>
              </a:tr>
            </a:tbl>
          </a:graphicData>
        </a:graphic>
      </p:graphicFrame>
      <p:graphicFrame>
        <p:nvGraphicFramePr>
          <p:cNvPr id="12" name="Table 11">
            <a:extLst>
              <a:ext uri="{FF2B5EF4-FFF2-40B4-BE49-F238E27FC236}">
                <a16:creationId xmlns:a16="http://schemas.microsoft.com/office/drawing/2014/main" id="{87EE8223-5F5F-2153-3FE4-A80283253BD5}"/>
              </a:ext>
            </a:extLst>
          </p:cNvPr>
          <p:cNvGraphicFramePr>
            <a:graphicFrameLocks noGrp="1"/>
          </p:cNvGraphicFramePr>
          <p:nvPr/>
        </p:nvGraphicFramePr>
        <p:xfrm>
          <a:off x="7413039" y="3287980"/>
          <a:ext cx="1409700" cy="1228725"/>
        </p:xfrm>
        <a:graphic>
          <a:graphicData uri="http://schemas.openxmlformats.org/drawingml/2006/table">
            <a:tbl>
              <a:tblPr>
                <a:tableStyleId>{5C22544A-7EE6-4342-B048-85BDC9FD1C3A}</a:tableStyleId>
              </a:tblPr>
              <a:tblGrid>
                <a:gridCol w="1409700">
                  <a:extLst>
                    <a:ext uri="{9D8B030D-6E8A-4147-A177-3AD203B41FA5}">
                      <a16:colId xmlns:a16="http://schemas.microsoft.com/office/drawing/2014/main" val="2364743438"/>
                    </a:ext>
                  </a:extLst>
                </a:gridCol>
              </a:tblGrid>
              <a:tr h="837675">
                <a:tc>
                  <a:txBody>
                    <a:bodyPr/>
                    <a:lstStyle/>
                    <a:p>
                      <a:pPr algn="l" fontAlgn="b"/>
                      <a:r>
                        <a:rPr lang="en-GB" sz="1600" u="none" strike="noStrike" dirty="0">
                          <a:effectLst/>
                        </a:rPr>
                        <a:t>Absolutely loved it. Felt so confident now I can face things head on.</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60053509"/>
                  </a:ext>
                </a:extLst>
              </a:tr>
            </a:tbl>
          </a:graphicData>
        </a:graphic>
      </p:graphicFrame>
    </p:spTree>
    <p:extLst>
      <p:ext uri="{BB962C8B-B14F-4D97-AF65-F5344CB8AC3E}">
        <p14:creationId xmlns:p14="http://schemas.microsoft.com/office/powerpoint/2010/main" val="39218229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FFEBD-32E9-D125-87B2-9FC0EF4B3B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F1C20C-9E03-C06E-557E-77F9E496AFB4}"/>
              </a:ext>
            </a:extLst>
          </p:cNvPr>
          <p:cNvSpPr>
            <a:spLocks noGrp="1"/>
          </p:cNvSpPr>
          <p:nvPr>
            <p:ph type="title"/>
          </p:nvPr>
        </p:nvSpPr>
        <p:spPr>
          <a:xfrm>
            <a:off x="386531" y="534071"/>
            <a:ext cx="3220329" cy="2027227"/>
          </a:xfrm>
        </p:spPr>
        <p:txBody>
          <a:bodyPr anchor="t">
            <a:normAutofit fontScale="90000"/>
          </a:bodyPr>
          <a:lstStyle/>
          <a:p>
            <a:r>
              <a:rPr lang="en-US" sz="4600" dirty="0">
                <a:solidFill>
                  <a:srgbClr val="FFFFFF"/>
                </a:solidFill>
              </a:rPr>
              <a:t>Staff feedback…</a:t>
            </a:r>
            <a:br>
              <a:rPr lang="en-US" sz="4600" dirty="0">
                <a:solidFill>
                  <a:srgbClr val="FFFFFF"/>
                </a:solidFill>
              </a:rPr>
            </a:br>
            <a:endParaRPr lang="en-US" sz="4600" dirty="0">
              <a:solidFill>
                <a:srgbClr val="FFFFFF"/>
              </a:solidFill>
            </a:endParaRPr>
          </a:p>
        </p:txBody>
      </p:sp>
      <p:graphicFrame>
        <p:nvGraphicFramePr>
          <p:cNvPr id="4" name="Content Placeholder 3">
            <a:extLst>
              <a:ext uri="{FF2B5EF4-FFF2-40B4-BE49-F238E27FC236}">
                <a16:creationId xmlns:a16="http://schemas.microsoft.com/office/drawing/2014/main" id="{85145A16-0527-2AAE-01CD-A5F27F349DF3}"/>
              </a:ext>
            </a:extLst>
          </p:cNvPr>
          <p:cNvGraphicFramePr>
            <a:graphicFrameLocks/>
          </p:cNvGraphicFramePr>
          <p:nvPr>
            <p:extLst>
              <p:ext uri="{D42A27DB-BD31-4B8C-83A1-F6EECF244321}">
                <p14:modId xmlns:p14="http://schemas.microsoft.com/office/powerpoint/2010/main" val="2140365928"/>
              </p:ext>
            </p:extLst>
          </p:nvPr>
        </p:nvGraphicFramePr>
        <p:xfrm>
          <a:off x="3837905" y="811403"/>
          <a:ext cx="3837324" cy="1929765"/>
        </p:xfrm>
        <a:graphic>
          <a:graphicData uri="http://schemas.openxmlformats.org/drawingml/2006/table">
            <a:tbl>
              <a:tblPr>
                <a:tableStyleId>{5C22544A-7EE6-4342-B048-85BDC9FD1C3A}</a:tableStyleId>
              </a:tblPr>
              <a:tblGrid>
                <a:gridCol w="3837324">
                  <a:extLst>
                    <a:ext uri="{9D8B030D-6E8A-4147-A177-3AD203B41FA5}">
                      <a16:colId xmlns:a16="http://schemas.microsoft.com/office/drawing/2014/main" val="2088746863"/>
                    </a:ext>
                  </a:extLst>
                </a:gridCol>
              </a:tblGrid>
              <a:tr h="959912">
                <a:tc>
                  <a:txBody>
                    <a:bodyPr/>
                    <a:lstStyle/>
                    <a:p>
                      <a:pPr algn="l" fontAlgn="b"/>
                      <a:r>
                        <a:rPr lang="en-GB" sz="1800" kern="1200" dirty="0">
                          <a:solidFill>
                            <a:schemeClr val="dk1"/>
                          </a:solidFill>
                          <a:effectLst/>
                          <a:latin typeface="+mn-lt"/>
                          <a:ea typeface="+mn-ea"/>
                          <a:cs typeface="+mn-cs"/>
                        </a:rPr>
                        <a:t>I was aware many of the learners were very nervous before the performances, however following the performances everyone was smiling and chatting amongst themselves and with the service users. It boosted the mood across the entire room!”</a:t>
                      </a:r>
                      <a:r>
                        <a:rPr lang="en-GB" sz="1600"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67576971"/>
                  </a:ext>
                </a:extLst>
              </a:tr>
            </a:tbl>
          </a:graphicData>
        </a:graphic>
      </p:graphicFrame>
      <p:graphicFrame>
        <p:nvGraphicFramePr>
          <p:cNvPr id="5" name="Table 4">
            <a:extLst>
              <a:ext uri="{FF2B5EF4-FFF2-40B4-BE49-F238E27FC236}">
                <a16:creationId xmlns:a16="http://schemas.microsoft.com/office/drawing/2014/main" id="{E89EDD5E-2217-70FD-495B-C4C65B0C5173}"/>
              </a:ext>
            </a:extLst>
          </p:cNvPr>
          <p:cNvGraphicFramePr>
            <a:graphicFrameLocks noGrp="1"/>
          </p:cNvGraphicFramePr>
          <p:nvPr>
            <p:extLst>
              <p:ext uri="{D42A27DB-BD31-4B8C-83A1-F6EECF244321}">
                <p14:modId xmlns:p14="http://schemas.microsoft.com/office/powerpoint/2010/main" val="1002924323"/>
              </p:ext>
            </p:extLst>
          </p:nvPr>
        </p:nvGraphicFramePr>
        <p:xfrm>
          <a:off x="8112001" y="1547684"/>
          <a:ext cx="3433951" cy="3660775"/>
        </p:xfrm>
        <a:graphic>
          <a:graphicData uri="http://schemas.openxmlformats.org/drawingml/2006/table">
            <a:tbl>
              <a:tblPr>
                <a:tableStyleId>{5C22544A-7EE6-4342-B048-85BDC9FD1C3A}</a:tableStyleId>
              </a:tblPr>
              <a:tblGrid>
                <a:gridCol w="3433951">
                  <a:extLst>
                    <a:ext uri="{9D8B030D-6E8A-4147-A177-3AD203B41FA5}">
                      <a16:colId xmlns:a16="http://schemas.microsoft.com/office/drawing/2014/main" val="3315510192"/>
                    </a:ext>
                  </a:extLst>
                </a:gridCol>
              </a:tblGrid>
              <a:tr h="2027227">
                <a:tc>
                  <a:txBody>
                    <a:bodyPr/>
                    <a:lstStyle/>
                    <a:p>
                      <a:pPr>
                        <a:lnSpc>
                          <a:spcPct val="150000"/>
                        </a:lnSpc>
                        <a:spcAft>
                          <a:spcPts val="800"/>
                        </a:spcAft>
                        <a:buNone/>
                      </a:pPr>
                      <a:r>
                        <a:rPr lang="en-GB" sz="1800" dirty="0">
                          <a:effectLst/>
                          <a:latin typeface="+mn-lt"/>
                          <a:ea typeface="Calibri" panose="020F0502020204030204" pitchFamily="34" charset="0"/>
                          <a:cs typeface="Times New Roman" panose="02020603050405020304" pitchFamily="18" charset="0"/>
                        </a:rPr>
                        <a:t>“Many of the nursing students have outlined that being part of the choir has boosted their mental health and wellbeing during placement. It was lovely to see the relationship that Jen had built with the learners, they had a trusting connection and were made to feel heard and valued in all sessions.”</a:t>
                      </a:r>
                    </a:p>
                  </a:txBody>
                  <a:tcPr marL="68580" marR="68580" marT="0" marB="0"/>
                </a:tc>
                <a:extLst>
                  <a:ext uri="{0D108BD9-81ED-4DB2-BD59-A6C34878D82A}">
                    <a16:rowId xmlns:a16="http://schemas.microsoft.com/office/drawing/2014/main" val="745467697"/>
                  </a:ext>
                </a:extLst>
              </a:tr>
            </a:tbl>
          </a:graphicData>
        </a:graphic>
      </p:graphicFrame>
      <p:graphicFrame>
        <p:nvGraphicFramePr>
          <p:cNvPr id="6" name="Table 5">
            <a:extLst>
              <a:ext uri="{FF2B5EF4-FFF2-40B4-BE49-F238E27FC236}">
                <a16:creationId xmlns:a16="http://schemas.microsoft.com/office/drawing/2014/main" id="{9CE62281-4D74-8FC5-5D19-5BA56295A39D}"/>
              </a:ext>
            </a:extLst>
          </p:cNvPr>
          <p:cNvGraphicFramePr>
            <a:graphicFrameLocks noGrp="1"/>
          </p:cNvGraphicFramePr>
          <p:nvPr>
            <p:extLst>
              <p:ext uri="{D42A27DB-BD31-4B8C-83A1-F6EECF244321}">
                <p14:modId xmlns:p14="http://schemas.microsoft.com/office/powerpoint/2010/main" val="1056334283"/>
              </p:ext>
            </p:extLst>
          </p:nvPr>
        </p:nvGraphicFramePr>
        <p:xfrm>
          <a:off x="1658692" y="3189898"/>
          <a:ext cx="2693074" cy="1106805"/>
        </p:xfrm>
        <a:graphic>
          <a:graphicData uri="http://schemas.openxmlformats.org/drawingml/2006/table">
            <a:tbl>
              <a:tblPr>
                <a:tableStyleId>{5C22544A-7EE6-4342-B048-85BDC9FD1C3A}</a:tableStyleId>
              </a:tblPr>
              <a:tblGrid>
                <a:gridCol w="2693074">
                  <a:extLst>
                    <a:ext uri="{9D8B030D-6E8A-4147-A177-3AD203B41FA5}">
                      <a16:colId xmlns:a16="http://schemas.microsoft.com/office/drawing/2014/main" val="1685107701"/>
                    </a:ext>
                  </a:extLst>
                </a:gridCol>
              </a:tblGrid>
              <a:tr h="431800">
                <a:tc>
                  <a:txBody>
                    <a:bodyPr/>
                    <a:lstStyle/>
                    <a:p>
                      <a:r>
                        <a:rPr lang="en-GB" sz="1800" kern="1200" dirty="0">
                          <a:solidFill>
                            <a:schemeClr val="dk1"/>
                          </a:solidFill>
                          <a:effectLst/>
                          <a:latin typeface="+mn-lt"/>
                          <a:ea typeface="+mn-ea"/>
                          <a:cs typeface="+mn-cs"/>
                        </a:rPr>
                        <a:t>Increased confidence in communication, improved teamwork and collaboration”</a:t>
                      </a:r>
                    </a:p>
                  </a:txBody>
                  <a:tcPr marL="9525" marR="9525" marT="9525" marB="0" anchor="b"/>
                </a:tc>
                <a:extLst>
                  <a:ext uri="{0D108BD9-81ED-4DB2-BD59-A6C34878D82A}">
                    <a16:rowId xmlns:a16="http://schemas.microsoft.com/office/drawing/2014/main" val="3813640546"/>
                  </a:ext>
                </a:extLst>
              </a:tr>
            </a:tbl>
          </a:graphicData>
        </a:graphic>
      </p:graphicFrame>
      <p:graphicFrame>
        <p:nvGraphicFramePr>
          <p:cNvPr id="7" name="Table 6">
            <a:extLst>
              <a:ext uri="{FF2B5EF4-FFF2-40B4-BE49-F238E27FC236}">
                <a16:creationId xmlns:a16="http://schemas.microsoft.com/office/drawing/2014/main" id="{F7B5DE04-9511-D548-BA04-6335381D7002}"/>
              </a:ext>
            </a:extLst>
          </p:cNvPr>
          <p:cNvGraphicFramePr>
            <a:graphicFrameLocks noGrp="1"/>
          </p:cNvGraphicFramePr>
          <p:nvPr>
            <p:extLst>
              <p:ext uri="{D42A27DB-BD31-4B8C-83A1-F6EECF244321}">
                <p14:modId xmlns:p14="http://schemas.microsoft.com/office/powerpoint/2010/main" val="1179797645"/>
              </p:ext>
            </p:extLst>
          </p:nvPr>
        </p:nvGraphicFramePr>
        <p:xfrm>
          <a:off x="5858594" y="4862124"/>
          <a:ext cx="1931435" cy="1381125"/>
        </p:xfrm>
        <a:graphic>
          <a:graphicData uri="http://schemas.openxmlformats.org/drawingml/2006/table">
            <a:tbl>
              <a:tblPr>
                <a:tableStyleId>{5C22544A-7EE6-4342-B048-85BDC9FD1C3A}</a:tableStyleId>
              </a:tblPr>
              <a:tblGrid>
                <a:gridCol w="1931435">
                  <a:extLst>
                    <a:ext uri="{9D8B030D-6E8A-4147-A177-3AD203B41FA5}">
                      <a16:colId xmlns:a16="http://schemas.microsoft.com/office/drawing/2014/main" val="1753468891"/>
                    </a:ext>
                  </a:extLst>
                </a:gridCol>
              </a:tblGrid>
              <a:tr h="1325563">
                <a:tc>
                  <a:txBody>
                    <a:bodyPr/>
                    <a:lstStyle/>
                    <a:p>
                      <a:pPr algn="l" fontAlgn="b"/>
                      <a:r>
                        <a:rPr lang="en-GB" sz="1800" kern="1200" dirty="0">
                          <a:solidFill>
                            <a:schemeClr val="dk1"/>
                          </a:solidFill>
                          <a:effectLst/>
                          <a:latin typeface="+mn-lt"/>
                          <a:ea typeface="+mn-ea"/>
                          <a:cs typeface="+mn-cs"/>
                        </a:rPr>
                        <a:t>Singing has helped to boost mental health and well-being during placement”</a:t>
                      </a:r>
                      <a:r>
                        <a:rPr lang="en-GB" sz="1600"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037073227"/>
                  </a:ext>
                </a:extLst>
              </a:tr>
            </a:tbl>
          </a:graphicData>
        </a:graphic>
      </p:graphicFrame>
      <p:graphicFrame>
        <p:nvGraphicFramePr>
          <p:cNvPr id="8" name="Table 7">
            <a:extLst>
              <a:ext uri="{FF2B5EF4-FFF2-40B4-BE49-F238E27FC236}">
                <a16:creationId xmlns:a16="http://schemas.microsoft.com/office/drawing/2014/main" id="{8F3DB772-F0B8-3F6D-3E6F-1A9DF0EB6A4F}"/>
              </a:ext>
            </a:extLst>
          </p:cNvPr>
          <p:cNvGraphicFramePr>
            <a:graphicFrameLocks noGrp="1"/>
          </p:cNvGraphicFramePr>
          <p:nvPr>
            <p:extLst>
              <p:ext uri="{D42A27DB-BD31-4B8C-83A1-F6EECF244321}">
                <p14:modId xmlns:p14="http://schemas.microsoft.com/office/powerpoint/2010/main" val="1850147416"/>
              </p:ext>
            </p:extLst>
          </p:nvPr>
        </p:nvGraphicFramePr>
        <p:xfrm>
          <a:off x="8523970" y="5534834"/>
          <a:ext cx="2764011" cy="832485"/>
        </p:xfrm>
        <a:graphic>
          <a:graphicData uri="http://schemas.openxmlformats.org/drawingml/2006/table">
            <a:tbl>
              <a:tblPr>
                <a:tableStyleId>{5C22544A-7EE6-4342-B048-85BDC9FD1C3A}</a:tableStyleId>
              </a:tblPr>
              <a:tblGrid>
                <a:gridCol w="2764011">
                  <a:extLst>
                    <a:ext uri="{9D8B030D-6E8A-4147-A177-3AD203B41FA5}">
                      <a16:colId xmlns:a16="http://schemas.microsoft.com/office/drawing/2014/main" val="1952441574"/>
                    </a:ext>
                  </a:extLst>
                </a:gridCol>
              </a:tblGrid>
              <a:tr h="801803">
                <a:tc>
                  <a:txBody>
                    <a:bodyPr/>
                    <a:lstStyle/>
                    <a:p>
                      <a:pPr algn="l" fontAlgn="b"/>
                      <a:r>
                        <a:rPr lang="en-GB" sz="1800" kern="1200" dirty="0">
                          <a:solidFill>
                            <a:schemeClr val="dk1"/>
                          </a:solidFill>
                          <a:effectLst/>
                          <a:latin typeface="+mn-lt"/>
                          <a:ea typeface="+mn-ea"/>
                          <a:cs typeface="+mn-cs"/>
                        </a:rPr>
                        <a:t>Active listening skills are developed during songs, and teamwork”</a:t>
                      </a:r>
                      <a:r>
                        <a:rPr lang="en-GB" sz="1600"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29749427"/>
                  </a:ext>
                </a:extLst>
              </a:tr>
            </a:tbl>
          </a:graphicData>
        </a:graphic>
      </p:graphicFrame>
      <p:graphicFrame>
        <p:nvGraphicFramePr>
          <p:cNvPr id="10" name="Table 9">
            <a:extLst>
              <a:ext uri="{FF2B5EF4-FFF2-40B4-BE49-F238E27FC236}">
                <a16:creationId xmlns:a16="http://schemas.microsoft.com/office/drawing/2014/main" id="{CC370BD3-27E5-59E8-7264-5B8EECC16B23}"/>
              </a:ext>
            </a:extLst>
          </p:cNvPr>
          <p:cNvGraphicFramePr>
            <a:graphicFrameLocks noGrp="1"/>
          </p:cNvGraphicFramePr>
          <p:nvPr>
            <p:extLst>
              <p:ext uri="{D42A27DB-BD31-4B8C-83A1-F6EECF244321}">
                <p14:modId xmlns:p14="http://schemas.microsoft.com/office/powerpoint/2010/main" val="3534094988"/>
              </p:ext>
            </p:extLst>
          </p:nvPr>
        </p:nvGraphicFramePr>
        <p:xfrm>
          <a:off x="309489" y="4864526"/>
          <a:ext cx="1931435" cy="1655445"/>
        </p:xfrm>
        <a:graphic>
          <a:graphicData uri="http://schemas.openxmlformats.org/drawingml/2006/table">
            <a:tbl>
              <a:tblPr>
                <a:tableStyleId>{5C22544A-7EE6-4342-B048-85BDC9FD1C3A}</a:tableStyleId>
              </a:tblPr>
              <a:tblGrid>
                <a:gridCol w="1931435">
                  <a:extLst>
                    <a:ext uri="{9D8B030D-6E8A-4147-A177-3AD203B41FA5}">
                      <a16:colId xmlns:a16="http://schemas.microsoft.com/office/drawing/2014/main" val="62899116"/>
                    </a:ext>
                  </a:extLst>
                </a:gridCol>
              </a:tblGrid>
              <a:tr h="647700">
                <a:tc>
                  <a:txBody>
                    <a:bodyPr/>
                    <a:lstStyle/>
                    <a:p>
                      <a:r>
                        <a:rPr lang="en-GB" sz="1800" kern="1200" dirty="0">
                          <a:solidFill>
                            <a:schemeClr val="dk1"/>
                          </a:solidFill>
                          <a:effectLst/>
                          <a:latin typeface="+mn-lt"/>
                          <a:ea typeface="+mn-ea"/>
                          <a:cs typeface="+mn-cs"/>
                        </a:rPr>
                        <a:t>“Greater empathy and emotional awareness”</a:t>
                      </a:r>
                    </a:p>
                    <a:p>
                      <a:r>
                        <a:rPr lang="en-GB" sz="1800" kern="1200" dirty="0">
                          <a:solidFill>
                            <a:schemeClr val="dk1"/>
                          </a:solidFill>
                          <a:effectLst/>
                          <a:latin typeface="+mn-lt"/>
                          <a:ea typeface="+mn-ea"/>
                          <a:cs typeface="+mn-cs"/>
                        </a:rPr>
                        <a:t>“Stress management techniques”</a:t>
                      </a:r>
                    </a:p>
                  </a:txBody>
                  <a:tcPr marL="9525" marR="9525" marT="9525" marB="0" anchor="b"/>
                </a:tc>
                <a:extLst>
                  <a:ext uri="{0D108BD9-81ED-4DB2-BD59-A6C34878D82A}">
                    <a16:rowId xmlns:a16="http://schemas.microsoft.com/office/drawing/2014/main" val="2099906673"/>
                  </a:ext>
                </a:extLst>
              </a:tr>
            </a:tbl>
          </a:graphicData>
        </a:graphic>
      </p:graphicFrame>
      <p:graphicFrame>
        <p:nvGraphicFramePr>
          <p:cNvPr id="11" name="Table 10">
            <a:extLst>
              <a:ext uri="{FF2B5EF4-FFF2-40B4-BE49-F238E27FC236}">
                <a16:creationId xmlns:a16="http://schemas.microsoft.com/office/drawing/2014/main" id="{F2B86444-99C6-02F0-AC77-1887C6283665}"/>
              </a:ext>
            </a:extLst>
          </p:cNvPr>
          <p:cNvGraphicFramePr>
            <a:graphicFrameLocks noGrp="1"/>
          </p:cNvGraphicFramePr>
          <p:nvPr>
            <p:extLst>
              <p:ext uri="{D42A27DB-BD31-4B8C-83A1-F6EECF244321}">
                <p14:modId xmlns:p14="http://schemas.microsoft.com/office/powerpoint/2010/main" val="719047013"/>
              </p:ext>
            </p:extLst>
          </p:nvPr>
        </p:nvGraphicFramePr>
        <p:xfrm>
          <a:off x="2787859" y="4920471"/>
          <a:ext cx="1931435" cy="1106805"/>
        </p:xfrm>
        <a:graphic>
          <a:graphicData uri="http://schemas.openxmlformats.org/drawingml/2006/table">
            <a:tbl>
              <a:tblPr>
                <a:tableStyleId>{5C22544A-7EE6-4342-B048-85BDC9FD1C3A}</a:tableStyleId>
              </a:tblPr>
              <a:tblGrid>
                <a:gridCol w="1931435">
                  <a:extLst>
                    <a:ext uri="{9D8B030D-6E8A-4147-A177-3AD203B41FA5}">
                      <a16:colId xmlns:a16="http://schemas.microsoft.com/office/drawing/2014/main" val="1732765732"/>
                    </a:ext>
                  </a:extLst>
                </a:gridCol>
              </a:tblGrid>
              <a:tr h="1014119">
                <a:tc>
                  <a:txBody>
                    <a:bodyPr/>
                    <a:lstStyle/>
                    <a:p>
                      <a:pPr algn="l" fontAlgn="b"/>
                      <a:r>
                        <a:rPr lang="en-GB" sz="1800" kern="1200" dirty="0">
                          <a:solidFill>
                            <a:schemeClr val="dk1"/>
                          </a:solidFill>
                          <a:effectLst/>
                          <a:latin typeface="+mn-lt"/>
                          <a:ea typeface="+mn-ea"/>
                          <a:cs typeface="+mn-cs"/>
                        </a:rPr>
                        <a:t>More confidence, greater social connectedness, calmer, happier</a:t>
                      </a:r>
                      <a:r>
                        <a:rPr lang="en-GB" sz="1600" dirty="0">
                          <a:effectLst/>
                        </a:rPr>
                        <a:t> </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46592576"/>
                  </a:ext>
                </a:extLst>
              </a:tr>
            </a:tbl>
          </a:graphicData>
        </a:graphic>
      </p:graphicFrame>
    </p:spTree>
    <p:extLst>
      <p:ext uri="{BB962C8B-B14F-4D97-AF65-F5344CB8AC3E}">
        <p14:creationId xmlns:p14="http://schemas.microsoft.com/office/powerpoint/2010/main" val="18263800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708A-0F6E-5D92-1C10-69202120E82A}"/>
              </a:ext>
            </a:extLst>
          </p:cNvPr>
          <p:cNvSpPr>
            <a:spLocks noGrp="1"/>
          </p:cNvSpPr>
          <p:nvPr>
            <p:ph type="title"/>
          </p:nvPr>
        </p:nvSpPr>
        <p:spPr/>
        <p:txBody>
          <a:bodyPr/>
          <a:lstStyle/>
          <a:p>
            <a:r>
              <a:rPr lang="en-US" dirty="0"/>
              <a:t>Study limitations</a:t>
            </a:r>
          </a:p>
        </p:txBody>
      </p:sp>
      <p:sp>
        <p:nvSpPr>
          <p:cNvPr id="5" name="TextBox 4">
            <a:extLst>
              <a:ext uri="{FF2B5EF4-FFF2-40B4-BE49-F238E27FC236}">
                <a16:creationId xmlns:a16="http://schemas.microsoft.com/office/drawing/2014/main" id="{6A553FF3-64C7-87D2-A884-BDBBC5E10DAA}"/>
              </a:ext>
            </a:extLst>
          </p:cNvPr>
          <p:cNvSpPr txBox="1"/>
          <p:nvPr/>
        </p:nvSpPr>
        <p:spPr>
          <a:xfrm>
            <a:off x="685801" y="1790700"/>
            <a:ext cx="10131425" cy="2745752"/>
          </a:xfrm>
          <a:prstGeom prst="rect">
            <a:avLst/>
          </a:prstGeom>
          <a:noFill/>
        </p:spPr>
        <p:txBody>
          <a:bodyPr wrap="square" rtlCol="0">
            <a:spAutoFit/>
          </a:bodyPr>
          <a:lstStyle/>
          <a:p>
            <a:pPr marL="285750" indent="-285750">
              <a:lnSpc>
                <a:spcPct val="150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L</a:t>
            </a:r>
            <a:r>
              <a:rPr lang="en-GB" sz="1800" dirty="0">
                <a:effectLst/>
                <a:latin typeface="Arial" panose="020B0604020202020204" pitchFamily="34" charset="0"/>
                <a:ea typeface="Calibri" panose="020F0502020204030204" pitchFamily="34" charset="0"/>
                <a:cs typeface="Times New Roman" panose="02020603050405020304" pitchFamily="18" charset="0"/>
              </a:rPr>
              <a:t>ack of matched pre and post data for individual participants and challenges of measuring the long-term impacts of group singing</a:t>
            </a:r>
          </a:p>
          <a:p>
            <a:pPr marL="285750" indent="-285750">
              <a:lnSpc>
                <a:spcPct val="150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No results show how g</a:t>
            </a:r>
            <a:r>
              <a:rPr lang="en-GB" sz="1800" dirty="0">
                <a:effectLst/>
                <a:latin typeface="Arial" panose="020B0604020202020204" pitchFamily="34" charset="0"/>
                <a:ea typeface="Calibri" panose="020F0502020204030204" pitchFamily="34" charset="0"/>
                <a:cs typeface="Times New Roman" panose="02020603050405020304" pitchFamily="18" charset="0"/>
              </a:rPr>
              <a:t>roup singing might be integrated into the broader nursing curriculum and the impact it might have on other aspects of nursing practice, such as patient outcomes. </a:t>
            </a:r>
          </a:p>
          <a:p>
            <a:pPr marL="285750" indent="-28575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My stance as an insider researcher is a potential bias that could be further addressed in a future study.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354299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757284F-5F76-AF43-A2A7-8751B6F2EB9F}"/>
              </a:ext>
            </a:extLst>
          </p:cNvPr>
          <p:cNvSpPr/>
          <p:nvPr/>
        </p:nvSpPr>
        <p:spPr>
          <a:xfrm>
            <a:off x="347730" y="3828246"/>
            <a:ext cx="11011436" cy="24308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pic>
        <p:nvPicPr>
          <p:cNvPr id="11" name="Picture 10">
            <a:extLst>
              <a:ext uri="{FF2B5EF4-FFF2-40B4-BE49-F238E27FC236}">
                <a16:creationId xmlns:a16="http://schemas.microsoft.com/office/drawing/2014/main" id="{E3FC1144-BD64-4C61-ACB8-497711C416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20B8A51-CB62-7A76-AEB0-C99E8CCB9271}"/>
              </a:ext>
            </a:extLst>
          </p:cNvPr>
          <p:cNvSpPr>
            <a:spLocks noGrp="1"/>
          </p:cNvSpPr>
          <p:nvPr>
            <p:ph type="ctrTitle"/>
          </p:nvPr>
        </p:nvSpPr>
        <p:spPr>
          <a:xfrm>
            <a:off x="685801" y="42071"/>
            <a:ext cx="10505940" cy="1456267"/>
          </a:xfrm>
        </p:spPr>
        <p:txBody>
          <a:bodyPr vert="horz" lIns="91440" tIns="45720" rIns="91440" bIns="45720" rtlCol="0" anchor="ctr">
            <a:normAutofit/>
          </a:bodyPr>
          <a:lstStyle/>
          <a:p>
            <a:pPr algn="l"/>
            <a:r>
              <a:rPr lang="en-US" sz="3600" dirty="0"/>
              <a:t>Recommendations and personal reflections</a:t>
            </a:r>
          </a:p>
        </p:txBody>
      </p:sp>
      <p:grpSp>
        <p:nvGrpSpPr>
          <p:cNvPr id="13" name="Group 12">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4"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5" name="Group 94">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6"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8" name="Straight Connector 97">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sp>
        <p:nvSpPr>
          <p:cNvPr id="6" name="TextBox 5">
            <a:extLst>
              <a:ext uri="{FF2B5EF4-FFF2-40B4-BE49-F238E27FC236}">
                <a16:creationId xmlns:a16="http://schemas.microsoft.com/office/drawing/2014/main" id="{8FA8EEA2-4B08-27DC-3906-81E5B4D2978F}"/>
              </a:ext>
            </a:extLst>
          </p:cNvPr>
          <p:cNvSpPr txBox="1"/>
          <p:nvPr/>
        </p:nvSpPr>
        <p:spPr>
          <a:xfrm>
            <a:off x="875763" y="1145535"/>
            <a:ext cx="10109916" cy="28623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600" dirty="0"/>
              <a:t>Share my findings with The Chester University (symposium Friday 5</a:t>
            </a:r>
            <a:r>
              <a:rPr lang="en-US" sz="1600" baseline="30000" dirty="0"/>
              <a:t>th</a:t>
            </a:r>
            <a:r>
              <a:rPr lang="en-US" sz="1600" dirty="0"/>
              <a:t> September)</a:t>
            </a:r>
          </a:p>
          <a:p>
            <a:pPr marL="285750" indent="-285750">
              <a:lnSpc>
                <a:spcPct val="150000"/>
              </a:lnSpc>
              <a:buFont typeface="Arial" panose="020B0604020202020204" pitchFamily="34" charset="0"/>
              <a:buChar char="•"/>
            </a:pPr>
            <a:r>
              <a:rPr lang="en-US" sz="1600" dirty="0"/>
              <a:t>Co-author the next paper on the impact of Creative Health on Student nurses from Chester</a:t>
            </a:r>
          </a:p>
          <a:p>
            <a:pPr marL="285750" indent="-285750">
              <a:lnSpc>
                <a:spcPct val="150000"/>
              </a:lnSpc>
              <a:buFont typeface="Arial" panose="020B0604020202020204" pitchFamily="34" charset="0"/>
              <a:buChar char="•"/>
            </a:pPr>
            <a:r>
              <a:rPr lang="en-US" sz="1600" dirty="0"/>
              <a:t>Look at other further education institutions that could adopt the study findings</a:t>
            </a:r>
          </a:p>
          <a:p>
            <a:pPr marL="285750" indent="-285750">
              <a:lnSpc>
                <a:spcPct val="150000"/>
              </a:lnSpc>
              <a:buFont typeface="Arial" panose="020B0604020202020204" pitchFamily="34" charset="0"/>
              <a:buChar char="•"/>
            </a:pPr>
            <a:r>
              <a:rPr lang="en-US" sz="1600" dirty="0"/>
              <a:t>Proudly share the study with National  Centre for Creative Health </a:t>
            </a:r>
          </a:p>
          <a:p>
            <a:pPr marL="285750" indent="-285750">
              <a:lnSpc>
                <a:spcPct val="150000"/>
              </a:lnSpc>
              <a:buFont typeface="Arial" panose="020B0604020202020204" pitchFamily="34" charset="0"/>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Additional work could be done to assess the sustainability of the emotional and professional benefits of group singing beyond year one studies, and instead throughout the degree and beyond. </a:t>
            </a:r>
          </a:p>
          <a:p>
            <a:pPr marL="285750" indent="-285750">
              <a:buFont typeface="Arial" panose="020B0604020202020204" pitchFamily="34" charset="0"/>
              <a:buChar char="•"/>
            </a:pPr>
            <a:endParaRPr lang="en-US" dirty="0"/>
          </a:p>
          <a:p>
            <a:endParaRPr lang="en-US" dirty="0"/>
          </a:p>
        </p:txBody>
      </p:sp>
      <p:graphicFrame>
        <p:nvGraphicFramePr>
          <p:cNvPr id="177" name="TextBox 6">
            <a:extLst>
              <a:ext uri="{FF2B5EF4-FFF2-40B4-BE49-F238E27FC236}">
                <a16:creationId xmlns:a16="http://schemas.microsoft.com/office/drawing/2014/main" id="{FB6C02EE-9970-6BFF-91F0-E15B65C13BC2}"/>
              </a:ext>
            </a:extLst>
          </p:cNvPr>
          <p:cNvGraphicFramePr/>
          <p:nvPr>
            <p:extLst>
              <p:ext uri="{D42A27DB-BD31-4B8C-83A1-F6EECF244321}">
                <p14:modId xmlns:p14="http://schemas.microsoft.com/office/powerpoint/2010/main" val="3988809984"/>
              </p:ext>
            </p:extLst>
          </p:nvPr>
        </p:nvGraphicFramePr>
        <p:xfrm>
          <a:off x="579549" y="3837908"/>
          <a:ext cx="10779617" cy="23083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854376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37F67-A702-E8BF-2AC5-77A823B5ACC7}"/>
              </a:ext>
            </a:extLst>
          </p:cNvPr>
          <p:cNvSpPr>
            <a:spLocks noGrp="1"/>
          </p:cNvSpPr>
          <p:nvPr>
            <p:ph type="title"/>
          </p:nvPr>
        </p:nvSpPr>
        <p:spPr>
          <a:xfrm>
            <a:off x="685801" y="655745"/>
            <a:ext cx="6282267" cy="1075268"/>
          </a:xfrm>
        </p:spPr>
        <p:txBody>
          <a:bodyPr>
            <a:normAutofit/>
          </a:bodyPr>
          <a:lstStyle/>
          <a:p>
            <a:r>
              <a:rPr lang="en-US" dirty="0"/>
              <a:t>Study Conclusion</a:t>
            </a:r>
          </a:p>
        </p:txBody>
      </p:sp>
      <p:sp>
        <p:nvSpPr>
          <p:cNvPr id="3" name="Content Placeholder 2">
            <a:extLst>
              <a:ext uri="{FF2B5EF4-FFF2-40B4-BE49-F238E27FC236}">
                <a16:creationId xmlns:a16="http://schemas.microsoft.com/office/drawing/2014/main" id="{3A9AB205-642D-093F-6124-508519CB45E0}"/>
              </a:ext>
            </a:extLst>
          </p:cNvPr>
          <p:cNvSpPr>
            <a:spLocks noGrp="1"/>
          </p:cNvSpPr>
          <p:nvPr>
            <p:ph idx="1"/>
          </p:nvPr>
        </p:nvSpPr>
        <p:spPr>
          <a:xfrm>
            <a:off x="685801" y="2154946"/>
            <a:ext cx="6282267" cy="3649131"/>
          </a:xfrm>
        </p:spPr>
        <p:txBody>
          <a:bodyPr>
            <a:noAutofit/>
          </a:bodyPr>
          <a:lstStyle/>
          <a:p>
            <a:r>
              <a:rPr lang="en-GB" dirty="0"/>
              <a:t>Students' transformation exceeded all expectations</a:t>
            </a:r>
          </a:p>
          <a:p>
            <a:r>
              <a:rPr lang="en-GB" sz="1600" dirty="0">
                <a:latin typeface="Söhne"/>
              </a:rPr>
              <a:t>It was emotionally beneficial for everyone involved.</a:t>
            </a:r>
          </a:p>
          <a:p>
            <a:r>
              <a:rPr lang="en-GB" sz="1600" dirty="0">
                <a:latin typeface="Söhne"/>
              </a:rPr>
              <a:t>Five hypotheses were unanimously proven</a:t>
            </a:r>
          </a:p>
          <a:p>
            <a:pPr marL="457200" lvl="1" indent="0">
              <a:buNone/>
            </a:pPr>
            <a:r>
              <a:rPr lang="en-GB" dirty="0">
                <a:latin typeface="Söhne"/>
              </a:rPr>
              <a:t>1. Boosts mood and reduces stress</a:t>
            </a:r>
          </a:p>
          <a:p>
            <a:pPr marL="457200" lvl="1" indent="0">
              <a:buNone/>
            </a:pPr>
            <a:r>
              <a:rPr lang="en-GB" dirty="0">
                <a:latin typeface="Söhne"/>
              </a:rPr>
              <a:t>2. Builds confidence and interpersonal skills</a:t>
            </a:r>
          </a:p>
          <a:p>
            <a:pPr marL="457200" lvl="1" indent="0">
              <a:buNone/>
            </a:pPr>
            <a:r>
              <a:rPr lang="en-GB" dirty="0">
                <a:latin typeface="Söhne"/>
              </a:rPr>
              <a:t>3. Fosters teamwork</a:t>
            </a:r>
          </a:p>
          <a:p>
            <a:pPr marL="457200" lvl="1" indent="0">
              <a:buNone/>
            </a:pPr>
            <a:r>
              <a:rPr lang="en-GB" dirty="0">
                <a:latin typeface="Söhne"/>
              </a:rPr>
              <a:t>4. Nurse Patient connection</a:t>
            </a:r>
          </a:p>
          <a:p>
            <a:pPr marL="457200" lvl="1" indent="0">
              <a:buNone/>
            </a:pPr>
            <a:r>
              <a:rPr lang="en-GB" dirty="0">
                <a:latin typeface="Söhne"/>
              </a:rPr>
              <a:t>Transformation and professional identity</a:t>
            </a:r>
          </a:p>
          <a:p>
            <a:r>
              <a:rPr lang="en-GB" sz="1600" dirty="0">
                <a:latin typeface="Söhne"/>
              </a:rPr>
              <a:t>100% positive feedback from all venues and organisations</a:t>
            </a:r>
          </a:p>
          <a:p>
            <a:r>
              <a:rPr lang="en-GB" sz="1600" dirty="0">
                <a:latin typeface="Söhne"/>
              </a:rPr>
              <a:t>The results prove</a:t>
            </a:r>
            <a:r>
              <a:rPr lang="en-GB" sz="1600" b="0" i="0" dirty="0">
                <a:effectLst/>
                <a:latin typeface="Söhne"/>
              </a:rPr>
              <a:t> the transformative power of group singing.</a:t>
            </a:r>
            <a:endParaRPr lang="en-US" sz="1600" dirty="0"/>
          </a:p>
        </p:txBody>
      </p:sp>
      <p:pic>
        <p:nvPicPr>
          <p:cNvPr id="8" name="Picture 7" descr="A group of people standing in a room&#10;&#10;Description automatically generated">
            <a:extLst>
              <a:ext uri="{FF2B5EF4-FFF2-40B4-BE49-F238E27FC236}">
                <a16:creationId xmlns:a16="http://schemas.microsoft.com/office/drawing/2014/main" id="{2602F66B-5F86-CE63-0002-95E5AE93F9DB}"/>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Effect>
                      <a14:brightnessContrast bright="20000"/>
                    </a14:imgEffect>
                  </a14:imgLayer>
                </a14:imgProps>
              </a:ext>
            </a:extLst>
          </a:blip>
          <a:srcRect t="5497" r="-3" b="2599"/>
          <a:stretch>
            <a:fillRect/>
          </a:stretch>
        </p:blipFill>
        <p:spPr>
          <a:xfrm>
            <a:off x="7590935" y="666959"/>
            <a:ext cx="3915263" cy="2698637"/>
          </a:xfrm>
          <a:custGeom>
            <a:avLst/>
            <a:gdLst/>
            <a:ahLst/>
            <a:cxnLst/>
            <a:rect l="l" t="t" r="r" b="b"/>
            <a:pathLst>
              <a:path w="3445714" h="2374995">
                <a:moveTo>
                  <a:pt x="150922" y="0"/>
                </a:moveTo>
                <a:lnTo>
                  <a:pt x="3294792" y="0"/>
                </a:lnTo>
                <a:cubicBezTo>
                  <a:pt x="3378144" y="0"/>
                  <a:pt x="3445714" y="67570"/>
                  <a:pt x="3445714" y="150922"/>
                </a:cubicBezTo>
                <a:lnTo>
                  <a:pt x="3445714" y="2374995"/>
                </a:lnTo>
                <a:lnTo>
                  <a:pt x="0" y="2374995"/>
                </a:lnTo>
                <a:lnTo>
                  <a:pt x="0" y="150922"/>
                </a:lnTo>
                <a:cubicBezTo>
                  <a:pt x="0" y="67570"/>
                  <a:pt x="67570" y="0"/>
                  <a:pt x="150922" y="0"/>
                </a:cubicBezTo>
                <a:close/>
              </a:path>
            </a:pathLst>
          </a:custGeom>
          <a:ln w="50800" cap="sq" cmpd="dbl">
            <a:noFill/>
            <a:miter lim="800000"/>
          </a:ln>
          <a:effectLst/>
        </p:spPr>
      </p:pic>
      <p:pic>
        <p:nvPicPr>
          <p:cNvPr id="4" name="Picture 3" descr="A group of women hugging in a room&#10;&#10;Description automatically generated">
            <a:extLst>
              <a:ext uri="{FF2B5EF4-FFF2-40B4-BE49-F238E27FC236}">
                <a16:creationId xmlns:a16="http://schemas.microsoft.com/office/drawing/2014/main" id="{E3D3D2F5-D594-6BFA-13A1-BB93429A8037}"/>
              </a:ext>
            </a:extLst>
          </p:cNvPr>
          <p:cNvPicPr>
            <a:picLocks noChangeAspect="1"/>
          </p:cNvPicPr>
          <p:nvPr/>
        </p:nvPicPr>
        <p:blipFill rotWithShape="1">
          <a:blip r:embed="rId5"/>
          <a:srcRect t="10606" r="1" b="36582"/>
          <a:stretch>
            <a:fillRect/>
          </a:stretch>
        </p:blipFill>
        <p:spPr>
          <a:xfrm>
            <a:off x="7590936" y="3516470"/>
            <a:ext cx="3923082" cy="2704026"/>
          </a:xfrm>
          <a:custGeom>
            <a:avLst/>
            <a:gdLst/>
            <a:ahLst/>
            <a:cxnLst/>
            <a:rect l="l" t="t" r="r" b="b"/>
            <a:pathLst>
              <a:path w="3445714" h="2274728">
                <a:moveTo>
                  <a:pt x="0" y="0"/>
                </a:moveTo>
                <a:lnTo>
                  <a:pt x="3445714" y="0"/>
                </a:lnTo>
                <a:lnTo>
                  <a:pt x="3445714" y="2123806"/>
                </a:lnTo>
                <a:cubicBezTo>
                  <a:pt x="3445714" y="2207158"/>
                  <a:pt x="3378144" y="2274728"/>
                  <a:pt x="3294792" y="2274728"/>
                </a:cubicBezTo>
                <a:lnTo>
                  <a:pt x="150922" y="2274728"/>
                </a:lnTo>
                <a:cubicBezTo>
                  <a:pt x="67570" y="2274728"/>
                  <a:pt x="0" y="2207158"/>
                  <a:pt x="0" y="2123806"/>
                </a:cubicBezTo>
                <a:close/>
              </a:path>
            </a:pathLst>
          </a:custGeom>
          <a:ln w="50800" cap="sq" cmpd="dbl">
            <a:noFill/>
            <a:miter lim="800000"/>
          </a:ln>
          <a:effectLst/>
        </p:spPr>
      </p:pic>
      <p:sp>
        <p:nvSpPr>
          <p:cNvPr id="177" name="Freeform 28">
            <a:extLst>
              <a:ext uri="{FF2B5EF4-FFF2-40B4-BE49-F238E27FC236}">
                <a16:creationId xmlns:a16="http://schemas.microsoft.com/office/drawing/2014/main" id="{938522C2-0A7C-48B9-B428-63B93AA7C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85" y="990599"/>
            <a:ext cx="3503733" cy="4800599"/>
          </a:xfrm>
          <a:custGeom>
            <a:avLst/>
            <a:gdLst>
              <a:gd name="connsiteX0" fmla="*/ 0 w 3503733"/>
              <a:gd name="connsiteY0" fmla="*/ 2525872 h 4800599"/>
              <a:gd name="connsiteX1" fmla="*/ 3503733 w 3503733"/>
              <a:gd name="connsiteY1" fmla="*/ 2525872 h 4800599"/>
              <a:gd name="connsiteX2" fmla="*/ 3503733 w 3503733"/>
              <a:gd name="connsiteY2" fmla="*/ 4614235 h 4800599"/>
              <a:gd name="connsiteX3" fmla="*/ 3317369 w 3503733"/>
              <a:gd name="connsiteY3" fmla="*/ 4800599 h 4800599"/>
              <a:gd name="connsiteX4" fmla="*/ 186364 w 3503733"/>
              <a:gd name="connsiteY4" fmla="*/ 4800599 h 4800599"/>
              <a:gd name="connsiteX5" fmla="*/ 0 w 3503733"/>
              <a:gd name="connsiteY5" fmla="*/ 4614235 h 4800599"/>
              <a:gd name="connsiteX6" fmla="*/ 186364 w 3503733"/>
              <a:gd name="connsiteY6" fmla="*/ 0 h 4800599"/>
              <a:gd name="connsiteX7" fmla="*/ 3317369 w 3503733"/>
              <a:gd name="connsiteY7" fmla="*/ 0 h 4800599"/>
              <a:gd name="connsiteX8" fmla="*/ 3503733 w 3503733"/>
              <a:gd name="connsiteY8" fmla="*/ 186364 h 4800599"/>
              <a:gd name="connsiteX9" fmla="*/ 3503733 w 3503733"/>
              <a:gd name="connsiteY9" fmla="*/ 2374996 h 4800599"/>
              <a:gd name="connsiteX10" fmla="*/ 0 w 3503733"/>
              <a:gd name="connsiteY10" fmla="*/ 2374996 h 4800599"/>
              <a:gd name="connsiteX11" fmla="*/ 0 w 3503733"/>
              <a:gd name="connsiteY11" fmla="*/ 186364 h 4800599"/>
              <a:gd name="connsiteX12" fmla="*/ 186364 w 3503733"/>
              <a:gd name="connsiteY12" fmla="*/ 0 h 480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03733" h="4800599">
                <a:moveTo>
                  <a:pt x="0" y="2525872"/>
                </a:moveTo>
                <a:lnTo>
                  <a:pt x="3503733" y="2525872"/>
                </a:lnTo>
                <a:lnTo>
                  <a:pt x="3503733" y="4614235"/>
                </a:lnTo>
                <a:cubicBezTo>
                  <a:pt x="3503733" y="4717161"/>
                  <a:pt x="3420295" y="4800599"/>
                  <a:pt x="3317369" y="4800599"/>
                </a:cubicBezTo>
                <a:lnTo>
                  <a:pt x="186364" y="4800599"/>
                </a:lnTo>
                <a:cubicBezTo>
                  <a:pt x="83438" y="4800599"/>
                  <a:pt x="0" y="4717161"/>
                  <a:pt x="0" y="4614235"/>
                </a:cubicBezTo>
                <a:close/>
                <a:moveTo>
                  <a:pt x="186364" y="0"/>
                </a:moveTo>
                <a:lnTo>
                  <a:pt x="3317369" y="0"/>
                </a:lnTo>
                <a:cubicBezTo>
                  <a:pt x="3420295" y="0"/>
                  <a:pt x="3503733" y="83438"/>
                  <a:pt x="3503733" y="186364"/>
                </a:cubicBezTo>
                <a:lnTo>
                  <a:pt x="3503733" y="2374996"/>
                </a:lnTo>
                <a:lnTo>
                  <a:pt x="0" y="2374996"/>
                </a:lnTo>
                <a:lnTo>
                  <a:pt x="0" y="186364"/>
                </a:lnTo>
                <a:cubicBezTo>
                  <a:pt x="0" y="83438"/>
                  <a:pt x="83438" y="0"/>
                  <a:pt x="186364" y="0"/>
                </a:cubicBezTo>
                <a:close/>
              </a:path>
            </a:pathLst>
          </a:cu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4998166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74FBD-8F26-53C3-6D64-31334AE507A1}"/>
              </a:ext>
            </a:extLst>
          </p:cNvPr>
          <p:cNvSpPr>
            <a:spLocks noGrp="1"/>
          </p:cNvSpPr>
          <p:nvPr>
            <p:ph type="title"/>
          </p:nvPr>
        </p:nvSpPr>
        <p:spPr>
          <a:xfrm>
            <a:off x="685801" y="-60101"/>
            <a:ext cx="10131425" cy="1456267"/>
          </a:xfrm>
        </p:spPr>
        <p:txBody>
          <a:bodyPr/>
          <a:lstStyle/>
          <a:p>
            <a:r>
              <a:rPr lang="en-US" dirty="0"/>
              <a:t>References</a:t>
            </a:r>
          </a:p>
        </p:txBody>
      </p:sp>
      <p:sp>
        <p:nvSpPr>
          <p:cNvPr id="3" name="Content Placeholder 2">
            <a:extLst>
              <a:ext uri="{FF2B5EF4-FFF2-40B4-BE49-F238E27FC236}">
                <a16:creationId xmlns:a16="http://schemas.microsoft.com/office/drawing/2014/main" id="{3A34BCA0-B083-D54D-8764-4F047D0F62E2}"/>
              </a:ext>
            </a:extLst>
          </p:cNvPr>
          <p:cNvSpPr>
            <a:spLocks noGrp="1"/>
          </p:cNvSpPr>
          <p:nvPr>
            <p:ph idx="1"/>
          </p:nvPr>
        </p:nvSpPr>
        <p:spPr>
          <a:xfrm>
            <a:off x="685800" y="2599267"/>
            <a:ext cx="10131425" cy="3649133"/>
          </a:xfrm>
        </p:spPr>
        <p:txBody>
          <a:bodyPr>
            <a:normAutofit/>
          </a:body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90C833D8-CBAF-3339-DF94-3050A738111D}"/>
              </a:ext>
            </a:extLst>
          </p:cNvPr>
          <p:cNvSpPr>
            <a:spLocks noGrp="1"/>
          </p:cNvSpPr>
          <p:nvPr>
            <p:ph type="sldNum" sz="quarter" idx="12"/>
          </p:nvPr>
        </p:nvSpPr>
        <p:spPr/>
        <p:txBody>
          <a:bodyPr/>
          <a:lstStyle/>
          <a:p>
            <a:fld id="{6E91CC32-6A6B-4E2E-BBA1-6864F305DA26}" type="slidenum">
              <a:rPr lang="en-US" smtClean="0"/>
              <a:t>38</a:t>
            </a:fld>
            <a:endParaRPr lang="en-US"/>
          </a:p>
        </p:txBody>
      </p:sp>
      <p:sp>
        <p:nvSpPr>
          <p:cNvPr id="4" name="TextBox 3">
            <a:extLst>
              <a:ext uri="{FF2B5EF4-FFF2-40B4-BE49-F238E27FC236}">
                <a16:creationId xmlns:a16="http://schemas.microsoft.com/office/drawing/2014/main" id="{86BD0BCE-C8FE-D3F4-67D5-BD30F31DBDFC}"/>
              </a:ext>
            </a:extLst>
          </p:cNvPr>
          <p:cNvSpPr txBox="1"/>
          <p:nvPr/>
        </p:nvSpPr>
        <p:spPr>
          <a:xfrm>
            <a:off x="450761" y="1313643"/>
            <a:ext cx="10264462" cy="4862357"/>
          </a:xfrm>
          <a:prstGeom prst="rect">
            <a:avLst/>
          </a:prstGeom>
          <a:noFill/>
        </p:spPr>
        <p:txBody>
          <a:bodyPr wrap="square" rtlCol="0">
            <a:spAutoFit/>
          </a:bodyPr>
          <a:lstStyle/>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All-Party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Parlimentary</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Group on Arts, H. and W. (2017)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Creative Health: The Arts for Health and Wellbeing Second Edition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Babaei, S. and Taleghani, F. (2019) “Compassionate care challenges and barriers in clinical nurses: A qualitative study,”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Iranian Journal of Nursing and Midwifery Research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24(3), pp. 213–219.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/10.4103/ijnmr.IJNMR_100_18.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Barsade</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S.G. (2002)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The Ripple Effect: Emotional Contagion and Its Influence on Group </a:t>
            </a:r>
            <a:r>
              <a:rPr lang="en-GB" sz="1000" i="1" dirty="0" err="1">
                <a:effectLst/>
                <a:latin typeface="Calibri" panose="020F0502020204030204" pitchFamily="34" charset="0"/>
                <a:ea typeface="Times New Roman" panose="02020603050405020304" pitchFamily="18" charset="0"/>
                <a:cs typeface="Times New Roman" panose="02020603050405020304" pitchFamily="18" charset="0"/>
              </a:rPr>
              <a:t>Behavior</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Source: Administrative Science Quarterly</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Bell, J. and Waters, S. (2018)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Doing your research project</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7th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edn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Van de Berg, N., Paans Wolter,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Schroevers</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M.J., Van der Wal Hulsman, H. and Van Leeuwen, B. (2024) “Does a participatory live music practice support nurses to deliver compassionate care to hospitalised patients? A qualitative study,”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Journal of Clinical Nursing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[Preprint].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Bittman, B.B., Snyder, C., Bruhn, K.T.,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Liebfreid</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F., Stevens, C.K.,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Westengard</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J. and Umbach, P.O. (2004)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Nursing Education Scholarship Recreational Music-making: An Integrative Group Intervention for Reducing Burnout and Improving Mood States in First Year Associate Degree Nursing Students: Insights and Economic Impact</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Available at: http://</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www.bepress.com</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ijnes</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Bloomsbury Academic (2023)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Critical thinking skills effective analysis, argument and reflection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Edited by S. Cottrell.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Bonshor</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M. (2018)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The confident choir A handbook for leaders of group singing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Rowman and Littlefield.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Bonshor</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M.J. (2014)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Confidence and the choral singer: the effects of choir configuration, collaboration and communication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Braun, V. and Clarke, V. (2006) “Using thematic analysis in psychology,”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Qualitative Research in Psychology</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3(2), pp. 77–101.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/10.1191/1478088706qp063oa.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Brewer, M. (2003)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Kick start your choir</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Brierley, J.A. (2017) “The role of a pragmatist paradigm when adopting mixed methods in behavioural accounting research,”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Behavioural Accounting and Finance</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6(2), p. 140.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/10.1504/ijbaf.2017.10007499.</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Carson, O.M., Laird, E.A., Reid, B.B., Deeny, P.G. and McGarvey, H.E. (2018) “Enhancing teamwork using a creativity-focussed learning intervention for undergraduate nursing students - A pilot study,”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Nurse Education in Practice</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30, pp. 20–26.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/10.1016/j.nepr.2018.02.008.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Chatterjee, H.J., Camic, P.M., Lockyer, B. and Thomson, L.J.M. (2018) “Non-clinical community interventions: a systematised review of social prescribing schemes,”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Arts and Health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Routledge, pp. 97–123.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/10.1080/17533015.2017.1334002</a:t>
            </a:r>
            <a:r>
              <a:rPr lang="en-GB" sz="1000" dirty="0">
                <a:effectLst/>
              </a:rPr>
              <a:t> </a:t>
            </a:r>
            <a:endParaRPr lang="en-US" sz="1000" dirty="0"/>
          </a:p>
        </p:txBody>
      </p:sp>
    </p:spTree>
    <p:extLst>
      <p:ext uri="{BB962C8B-B14F-4D97-AF65-F5344CB8AC3E}">
        <p14:creationId xmlns:p14="http://schemas.microsoft.com/office/powerpoint/2010/main" val="42928280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4A36A-7C8A-69EE-2FF6-52EB0DFD7E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6CEC4D-6C38-3063-AACE-0A5BE54E7B02}"/>
              </a:ext>
            </a:extLst>
          </p:cNvPr>
          <p:cNvSpPr>
            <a:spLocks noGrp="1"/>
          </p:cNvSpPr>
          <p:nvPr>
            <p:ph type="title"/>
          </p:nvPr>
        </p:nvSpPr>
        <p:spPr>
          <a:xfrm>
            <a:off x="685801" y="120203"/>
            <a:ext cx="10131425" cy="922986"/>
          </a:xfrm>
        </p:spPr>
        <p:txBody>
          <a:bodyPr/>
          <a:lstStyle/>
          <a:p>
            <a:r>
              <a:rPr lang="en-US" dirty="0"/>
              <a:t>References</a:t>
            </a:r>
          </a:p>
        </p:txBody>
      </p:sp>
      <p:sp>
        <p:nvSpPr>
          <p:cNvPr id="3" name="Content Placeholder 2">
            <a:extLst>
              <a:ext uri="{FF2B5EF4-FFF2-40B4-BE49-F238E27FC236}">
                <a16:creationId xmlns:a16="http://schemas.microsoft.com/office/drawing/2014/main" id="{E0CF8E80-E811-19FB-DDA9-45C6F73C555F}"/>
              </a:ext>
            </a:extLst>
          </p:cNvPr>
          <p:cNvSpPr>
            <a:spLocks noGrp="1"/>
          </p:cNvSpPr>
          <p:nvPr>
            <p:ph idx="1"/>
          </p:nvPr>
        </p:nvSpPr>
        <p:spPr>
          <a:xfrm>
            <a:off x="685800" y="2599267"/>
            <a:ext cx="10131425" cy="3649133"/>
          </a:xfrm>
        </p:spPr>
        <p:txBody>
          <a:bodyPr>
            <a:normAutofit/>
          </a:body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019E0F16-435C-E3E0-C4DA-2BE09167D670}"/>
              </a:ext>
            </a:extLst>
          </p:cNvPr>
          <p:cNvSpPr>
            <a:spLocks noGrp="1"/>
          </p:cNvSpPr>
          <p:nvPr>
            <p:ph type="sldNum" sz="quarter" idx="12"/>
          </p:nvPr>
        </p:nvSpPr>
        <p:spPr/>
        <p:txBody>
          <a:bodyPr/>
          <a:lstStyle/>
          <a:p>
            <a:fld id="{6E91CC32-6A6B-4E2E-BBA1-6864F305DA26}" type="slidenum">
              <a:rPr lang="en-US" smtClean="0"/>
              <a:t>39</a:t>
            </a:fld>
            <a:endParaRPr lang="en-US"/>
          </a:p>
        </p:txBody>
      </p:sp>
      <p:sp>
        <p:nvSpPr>
          <p:cNvPr id="4" name="TextBox 3">
            <a:extLst>
              <a:ext uri="{FF2B5EF4-FFF2-40B4-BE49-F238E27FC236}">
                <a16:creationId xmlns:a16="http://schemas.microsoft.com/office/drawing/2014/main" id="{E2A32E6C-607D-E2D0-932C-D82F233E61E9}"/>
              </a:ext>
            </a:extLst>
          </p:cNvPr>
          <p:cNvSpPr txBox="1"/>
          <p:nvPr/>
        </p:nvSpPr>
        <p:spPr>
          <a:xfrm>
            <a:off x="489397" y="785608"/>
            <a:ext cx="11230378" cy="6395597"/>
          </a:xfrm>
          <a:prstGeom prst="rect">
            <a:avLst/>
          </a:prstGeom>
          <a:noFill/>
        </p:spPr>
        <p:txBody>
          <a:bodyPr wrap="square" rtlCol="0">
            <a:spAutoFit/>
          </a:bodyPr>
          <a:lstStyle/>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Cheraghi, M.A.,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Pashaeypoor</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S.,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Dehkordi</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L.M. and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Khoshkesht</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S. (2021) “Creativity in Nursing Care: A Concept Analysis,”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Florence Nightingale Journal of Nursing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29(3), pp. 389–396.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/10.5152/FNJN.2021.21027.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Clift, S. (2020) “ Fancourt, D. and Finn, S. (2019). What is the evidence on the role of the arts in improving health and well-being? A scoping review ,”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Nordic Journal of Arts, Culture and Health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2(1), pp. 77–83.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/10.18261/issn.2535-7913-2020-01-08.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Clift, S., Hancox, G., Morrison, I., Hess, B., Kreutz, G. and Stewart, D. (2010) “Choral singing and psychological wellbeing: Quantitative and qualitative findings from English choirs in a cross-national survey,”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Journal of Applied Arts &amp; Health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1(1), pp. 19–34.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/10.1386/jaah.1.1.19/1.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Clift, S., Manship, S. and Stephens, L. (2017) “Further evidence that singing fosters mental health and wellbeing: The West Kent and Medway project,”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Mental Health and Social Inclusion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21(1), pp. 53–62.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/10.1108/MHSI-11-2016-0034.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Clift, S., Page, S., Daykin, N. and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Peasgood</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E. (2016) “The perceived effects of singing on the health and well-being of wives and partners of members of the British Armed Forces: a cross-sectional survey,”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Public Health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138, pp. 93–100.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/10.1016/j.puhe.2016.03.022.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Clift, S.M., of Health, P., Hancox, G. and of Music, P. (2001)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The perceived benefits of singing: findings from preliminary surveys of a university college choral society S M Clift, G Hancox</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The Journal of The Royal Society for the Promotion of Health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www.voices.org.uk</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Costley, C., Elliott, G. and Gibbs, P. (2010)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Doing Work Based Research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Dall’Ora</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C., Sainsbury, J. and Allen, C. (2022) “Student nurses’ views on shift patterns: What do they prefer and why? Results from a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Tweetchat</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Nursing Open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9(3), pp. 1785–1793.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/10.1002/nop2.1208.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Damsgaard, J.B. and Brinkmann, S. (2022) “Me and us: Cultivating presence and mental health through choir singing,”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Scandinavian Journal of Caring Sciences</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36(4), pp. 1134–1142.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/10.1111/scs.13078.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Dawadi</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S., Shrestha, S. and Giri, R.A. (2021) “Mixed-Methods Research: A Discussion on its Types, Challenges, and Criticisms,”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Journal of Practical Studies in Education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2(2), pp. 25–36.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/10.46809/jpse.v2i2.20.</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Dewar, B. and Nolan, M. (2013) “Caring about caring: Developing a model to implement compassionate relationship centred care in an older people care setting,”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Nursing Studies</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50(9), pp. 1247–1258.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/10.1016/j.ijnurstu.2013.01.008.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Donaghy, P.H., Greenhalgh, C., Griffiths, J. and Verma, A. (2022) “The use of community problem solving in undergraduate nurse education: A literature review,”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Nurse Education Today</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Churchill Livingstone.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/10.1016/j.nedt.2022.105447.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Eades, G. and O’Conner Maggie (2002) “Sounds Lively! Choirs: Introducing singing into healthcare,”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The journal of the Royal Society for the promotion of health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[Preprint].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Feliciano, A.Z., Feliciano, E.E., Al-</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Asiry</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S.,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Magtubo</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D.J.D., Reyes, W.S., Bautista, E.C.,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Santiango</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B.M.T. and </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Gumabon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R.G. (2022) “Nurses’ stress, anxiety, depression, and burnout in the workplace: A correlational study,”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Advanced and Applied Sciences</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9(9), pp. 96–104.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/10.21833/ijaas.2022.09.012.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Finlay, L. (2002) “‘Outing’ the researcher: The provenance, process, and practice of reflexivity,”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Qualitative Health Research</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12(4), pp. 531–545. Available at: https://</a:t>
            </a:r>
            <a:r>
              <a:rPr lang="en-GB" sz="10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/10.1177/104973202129120052.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000" dirty="0"/>
          </a:p>
        </p:txBody>
      </p:sp>
    </p:spTree>
    <p:extLst>
      <p:ext uri="{BB962C8B-B14F-4D97-AF65-F5344CB8AC3E}">
        <p14:creationId xmlns:p14="http://schemas.microsoft.com/office/powerpoint/2010/main" val="10026005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DFA4D-717F-5ED6-D015-ABBA5EE7E7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51A332-F586-712B-9871-9DFA2B833F8C}"/>
              </a:ext>
            </a:extLst>
          </p:cNvPr>
          <p:cNvSpPr>
            <a:spLocks noGrp="1"/>
          </p:cNvSpPr>
          <p:nvPr>
            <p:ph type="title"/>
          </p:nvPr>
        </p:nvSpPr>
        <p:spPr>
          <a:xfrm>
            <a:off x="685802" y="0"/>
            <a:ext cx="10131425" cy="1456267"/>
          </a:xfrm>
        </p:spPr>
        <p:txBody>
          <a:bodyPr/>
          <a:lstStyle/>
          <a:p>
            <a:r>
              <a:rPr lang="en-US" dirty="0"/>
              <a:t>References</a:t>
            </a:r>
          </a:p>
        </p:txBody>
      </p:sp>
      <p:sp>
        <p:nvSpPr>
          <p:cNvPr id="6" name="Slide Number Placeholder 5">
            <a:extLst>
              <a:ext uri="{FF2B5EF4-FFF2-40B4-BE49-F238E27FC236}">
                <a16:creationId xmlns:a16="http://schemas.microsoft.com/office/drawing/2014/main" id="{50753D56-75E9-95BF-0FB5-A2324AEAA3EA}"/>
              </a:ext>
            </a:extLst>
          </p:cNvPr>
          <p:cNvSpPr>
            <a:spLocks noGrp="1"/>
          </p:cNvSpPr>
          <p:nvPr>
            <p:ph type="sldNum" sz="quarter" idx="12"/>
          </p:nvPr>
        </p:nvSpPr>
        <p:spPr/>
        <p:txBody>
          <a:bodyPr/>
          <a:lstStyle/>
          <a:p>
            <a:fld id="{6E91CC32-6A6B-4E2E-BBA1-6864F305DA26}" type="slidenum">
              <a:rPr lang="en-US" smtClean="0"/>
              <a:t>40</a:t>
            </a:fld>
            <a:endParaRPr lang="en-US"/>
          </a:p>
        </p:txBody>
      </p:sp>
      <p:sp>
        <p:nvSpPr>
          <p:cNvPr id="8" name="TextBox 7">
            <a:extLst>
              <a:ext uri="{FF2B5EF4-FFF2-40B4-BE49-F238E27FC236}">
                <a16:creationId xmlns:a16="http://schemas.microsoft.com/office/drawing/2014/main" id="{D610CC08-4B52-E686-4FA3-774E65851B87}"/>
              </a:ext>
            </a:extLst>
          </p:cNvPr>
          <p:cNvSpPr txBox="1"/>
          <p:nvPr/>
        </p:nvSpPr>
        <p:spPr>
          <a:xfrm>
            <a:off x="114957" y="1015759"/>
            <a:ext cx="11781782" cy="5864041"/>
          </a:xfrm>
          <a:prstGeom prst="rect">
            <a:avLst/>
          </a:prstGeom>
          <a:noFill/>
        </p:spPr>
        <p:txBody>
          <a:bodyPr wrap="square">
            <a:spAutoFit/>
          </a:bodyPr>
          <a:lstStyle/>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Finnerty, R., Zhang, Katherine, Tabuchi, R.A. and Zhang, Kevin (2022) “The Use of Music to Manage Burnout in Nurses: A Systematic Review,”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American Journal of Health Promotion</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SAGE Publications Inc., pp. 1386–1398.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/10.1177/08901171221105862.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Fleming, J. (2018)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Recognizing and resolving the challenges of being an insider researcher in work-integrated learning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Fleming, T. (2018) “Mezirow and the theory of transformative learning,” in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Critical Theory and Transformative Learning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IGI Global, pp. 120–136.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/10.4018/978-1-5225-6086-9.ch009.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Fogg-Rogers, L., Buetow, S., Talmage, A.,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Mccann</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C.M., Leão, S.H.S., Tippett, L., Leung, J., Mcpherson, K.M. and Purdy, S.C. (2016) “Choral singing therapy following stroke or Parkinsons disease: An exploration of participants experiences,”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Disability and Rehabilitation</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38(10), pp. 952–962.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/10.3109/09638288.2015.1068875.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Fusar</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-Poli, P., Salazar de Pablo, G., De Micheli, A., Nieman, D.H., Correll, C.U., Kessing, L.V., Pfennig, A.,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Bechdolf</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 Borgwardt, S., Arango, C. and van Amelsvoort, T. (2020) “What is good mental health? A scoping review,”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European Neuropsychopharmacology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/10.1016/j.euroneuro.2019.12.105.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Good, A. and Russo, F.A. (2022) “Changes in mood, oxytocin, and cortisol following group and individual singing: A pilot study,”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50(4), pp. 1340–1347.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/10.1177/03057356211042668.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Hartley, S., Raphael, J., Lovell, K. and Berry, K. (2020) “Effective nurse–patient relationships in mental health care: A systematic review of interventions to improve the therapeutic alliance,”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Nursing Studies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Elsevier Ltd.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/10.1016/j.ijnurstu.2019.103490.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Health Organization, W. and Office for Europe, R. (2012)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Measurement of and target-setting for well-being: an initiative by the WHO Regional Office for Europe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www.euro.who.int</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Irons, J.Y., Sheffield, D., Ballington, F. and Stewart, D.E. (2020) “A systematic review on the effects of group singing on persistent pain in people with long-term health conditions,”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European Journal of Pain (United Kingdom)</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Blackwell Publishing Ltd, pp. 71–90.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/10.1002/ejp.1485.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Jamovi.org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(2025) “The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jamovi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project.”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Jang, S. (2020) “Intergenerational choir: A qualitative exploration of lived experiences of older adults and student music therapists,”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Journal of Music Therapy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57(4), pp. 406–431.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/10.1093/</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jmt</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/thaa012.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Johnson M, Cowin LS, Wilson I and Young H (2012) “Professional identity and nursing: contemporary theoretical developments and future research challenges.,”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PubMed</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[Preprint].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Kim, K.S. and Choi, J.H. (2014) “The relationship between problem solving ability, professional self concept, and critical thinking disposition of nursing students,”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Bio-Science and Bio-Technology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6(5), pp. 131–142.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/10.14257/ijbsbt.2014.6.5.13.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Kirrane, M., O’Connor, C., Dunne, A.M. and Moriarty, P. (2017) “Intragroup processes and teamwork within a successful chamber choir,”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Music Education Research</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19(4), pp. 357–370.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/10.1080/14613808.2016.1166195.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61300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03C04-B76F-C52C-C4C1-E807F01E63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BFA3BF-B612-05AD-90BF-4D616475EAD9}"/>
              </a:ext>
            </a:extLst>
          </p:cNvPr>
          <p:cNvSpPr>
            <a:spLocks noGrp="1"/>
          </p:cNvSpPr>
          <p:nvPr>
            <p:ph type="title"/>
          </p:nvPr>
        </p:nvSpPr>
        <p:spPr>
          <a:xfrm>
            <a:off x="685800" y="-118534"/>
            <a:ext cx="10131425" cy="1456267"/>
          </a:xfrm>
        </p:spPr>
        <p:txBody>
          <a:bodyPr/>
          <a:lstStyle/>
          <a:p>
            <a:r>
              <a:rPr lang="en-US" dirty="0"/>
              <a:t>References</a:t>
            </a:r>
          </a:p>
        </p:txBody>
      </p:sp>
      <p:sp>
        <p:nvSpPr>
          <p:cNvPr id="3" name="Content Placeholder 2">
            <a:extLst>
              <a:ext uri="{FF2B5EF4-FFF2-40B4-BE49-F238E27FC236}">
                <a16:creationId xmlns:a16="http://schemas.microsoft.com/office/drawing/2014/main" id="{2BB429C7-D9A7-C891-26E1-793E0222B4CB}"/>
              </a:ext>
            </a:extLst>
          </p:cNvPr>
          <p:cNvSpPr>
            <a:spLocks noGrp="1"/>
          </p:cNvSpPr>
          <p:nvPr>
            <p:ph idx="1"/>
          </p:nvPr>
        </p:nvSpPr>
        <p:spPr>
          <a:xfrm>
            <a:off x="685800" y="2599267"/>
            <a:ext cx="10131425" cy="3649133"/>
          </a:xfrm>
        </p:spPr>
        <p:txBody>
          <a:bodyPr>
            <a:normAutofit/>
          </a:body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2C1601A9-5257-CAB9-A11D-B0DF813F503B}"/>
              </a:ext>
            </a:extLst>
          </p:cNvPr>
          <p:cNvSpPr>
            <a:spLocks noGrp="1"/>
          </p:cNvSpPr>
          <p:nvPr>
            <p:ph type="sldNum" sz="quarter" idx="12"/>
          </p:nvPr>
        </p:nvSpPr>
        <p:spPr/>
        <p:txBody>
          <a:bodyPr/>
          <a:lstStyle/>
          <a:p>
            <a:fld id="{6E91CC32-6A6B-4E2E-BBA1-6864F305DA26}" type="slidenum">
              <a:rPr lang="en-US" smtClean="0"/>
              <a:t>41</a:t>
            </a:fld>
            <a:endParaRPr lang="en-US"/>
          </a:p>
        </p:txBody>
      </p:sp>
      <p:sp>
        <p:nvSpPr>
          <p:cNvPr id="5" name="TextBox 4">
            <a:extLst>
              <a:ext uri="{FF2B5EF4-FFF2-40B4-BE49-F238E27FC236}">
                <a16:creationId xmlns:a16="http://schemas.microsoft.com/office/drawing/2014/main" id="{C630E92E-F943-3A9E-4DB3-B9B743A0D23A}"/>
              </a:ext>
            </a:extLst>
          </p:cNvPr>
          <p:cNvSpPr txBox="1"/>
          <p:nvPr/>
        </p:nvSpPr>
        <p:spPr>
          <a:xfrm>
            <a:off x="140057" y="857180"/>
            <a:ext cx="11911885" cy="5505674"/>
          </a:xfrm>
          <a:prstGeom prst="rect">
            <a:avLst/>
          </a:prstGeom>
          <a:noFill/>
        </p:spPr>
        <p:txBody>
          <a:bodyPr wrap="square">
            <a:spAutoFit/>
          </a:bodyPr>
          <a:lstStyle/>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Kolb, A.Y. and Kolb, D.A. (2012) “Experiential Learning Theory,” in </a:t>
            </a:r>
            <a:r>
              <a:rPr lang="en-GB" sz="1100" i="1" dirty="0" err="1">
                <a:effectLst/>
                <a:latin typeface="Calibri" panose="020F0502020204030204" pitchFamily="34" charset="0"/>
                <a:ea typeface="Times New Roman" panose="02020603050405020304" pitchFamily="18" charset="0"/>
                <a:cs typeface="Times New Roman" panose="02020603050405020304" pitchFamily="18" charset="0"/>
              </a:rPr>
              <a:t>Encyclopedia</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 of the Sciences of Learning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Boston, MA: Springer US, pp. 1215–1219.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/10.1007/978-1-4419-1428-6_227.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Kolb, D.A. and Kolb, A.Y. (2013)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The Kolb Learning Style Inventory 4.0: Guide to Theory, Psychometrics, Research &amp; Applications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www.researchgate.net</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/publication/303446688.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Kotheri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C.R. (2004)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Research-Methodology-CR-Kothari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Kreutz Gunter (2014) “Does Singing Facilitate Social Bonding?,”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Noteworthy: The music in music medicine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6(2).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Lee, S., O’Neill, D. and Moss, H. (2022) “Dementia-inclusive group-singing online during COVID-19: A qualitative exploration,”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Nordic Journal of Music Therapy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31(4), pp. 308–326.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/10.1080/08098131.2021.1963315.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Leyva-Moral, J.M., Aguayo-González, M., Folch, C., San Rafael, S. and Gómez-Ibáñez, R. (2022) “Nursing students’ perceptions of the efficacy of narrative photography as a learning method: A cross-sectional study,”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Nursing and Health Sciences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24(2), pp. 380–386.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/10.1111/nhs.12932.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Livesey, L., Morrison, I., Clift, S. and Camic, P. (2012) “Benefits of choral singing for social and mental wellbeing: Qualitative findings from a cross-national survey of choir members,”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Journal of Public Mental Health</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11(1), pp. 10–26.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/10.1108/17465721211207275.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Lopez, J. (2018)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Singing and Stress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City University of New York (CUNY) .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academicworks.cuny.edu</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hc_sas_etds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/255Discoveradditionalworksat:https://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academicworks.cuny.edu</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Lundell Rudberg, S., Sormunen, T.,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Scheja</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M., Lachmann, H. and Westerbotn, M. (2024) “Nursing students experienced academic emotions during education - a longitudinal descriptive study from a nursing bachelor’s program in Sweden,”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BMC Nursing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23(1).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/10.1186/s12912-024-01729-y.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Lynch, J. and Wilson, C.E. (2018) “Exploring the impact of choral singing on mindfulness,”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46(6), pp. 848–861.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/10.1177/0305735617729452.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Mager, F. and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Galandini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S. (2020)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RESEARCH ETHICS: A PRACTICAL GUIDE WHY IS THIS GUIDELINE IMPORTANT?</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www.oxfam.org.uk</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policyandpractice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McAllister, G. and Irvine, J.J. (2002) “The role of empathy in teaching culturally diverse students: A qualitative study of teachers’ beliefs,”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Journal of Teacher Education</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53(5), pp. 433–443.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/10.1177/002248702237397.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McLaughlin, K.A.,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Kubzansky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L.D., Dunn, E.C., Waldinger, R., Vaillant, G. and Koenen, K.C. (2010) “Childhood social environment, emotional reactivity to stress, and mood and anxiety disorders across the life course,”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Depression and Anxiety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27(12), pp. 1087–1094.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/10.1002/da.20762.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Mezirow, J. (1991) “Mezirow-Transformative-Learning.”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Nilsson-Wik, P. (2019)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Choir Leading and Leadership A study of choir leader’s views on leadership</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945807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D8FDC-883B-7588-12F4-53DA716419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6FF024-F553-931F-D731-530E9CD3B355}"/>
              </a:ext>
            </a:extLst>
          </p:cNvPr>
          <p:cNvSpPr>
            <a:spLocks noGrp="1"/>
          </p:cNvSpPr>
          <p:nvPr>
            <p:ph type="title"/>
          </p:nvPr>
        </p:nvSpPr>
        <p:spPr>
          <a:xfrm>
            <a:off x="569891" y="-118534"/>
            <a:ext cx="10131425" cy="1456267"/>
          </a:xfrm>
        </p:spPr>
        <p:txBody>
          <a:bodyPr/>
          <a:lstStyle/>
          <a:p>
            <a:r>
              <a:rPr lang="en-US" dirty="0"/>
              <a:t>References</a:t>
            </a:r>
          </a:p>
        </p:txBody>
      </p:sp>
      <p:sp>
        <p:nvSpPr>
          <p:cNvPr id="3" name="Content Placeholder 2">
            <a:extLst>
              <a:ext uri="{FF2B5EF4-FFF2-40B4-BE49-F238E27FC236}">
                <a16:creationId xmlns:a16="http://schemas.microsoft.com/office/drawing/2014/main" id="{ED75EB2E-CFBE-CBCE-7B76-F2F9ADA42483}"/>
              </a:ext>
            </a:extLst>
          </p:cNvPr>
          <p:cNvSpPr>
            <a:spLocks noGrp="1"/>
          </p:cNvSpPr>
          <p:nvPr>
            <p:ph idx="1"/>
          </p:nvPr>
        </p:nvSpPr>
        <p:spPr>
          <a:xfrm>
            <a:off x="685800" y="2599267"/>
            <a:ext cx="10131425" cy="3649133"/>
          </a:xfrm>
        </p:spPr>
        <p:txBody>
          <a:bodyPr>
            <a:normAutofit/>
          </a:body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CE8AE0E1-9523-700B-A47E-B103807DC2A2}"/>
              </a:ext>
            </a:extLst>
          </p:cNvPr>
          <p:cNvSpPr>
            <a:spLocks noGrp="1"/>
          </p:cNvSpPr>
          <p:nvPr>
            <p:ph type="sldNum" sz="quarter" idx="12"/>
          </p:nvPr>
        </p:nvSpPr>
        <p:spPr/>
        <p:txBody>
          <a:bodyPr/>
          <a:lstStyle/>
          <a:p>
            <a:fld id="{6E91CC32-6A6B-4E2E-BBA1-6864F305DA26}" type="slidenum">
              <a:rPr lang="en-US" smtClean="0"/>
              <a:t>42</a:t>
            </a:fld>
            <a:endParaRPr lang="en-US"/>
          </a:p>
        </p:txBody>
      </p:sp>
      <p:sp>
        <p:nvSpPr>
          <p:cNvPr id="5" name="TextBox 4">
            <a:extLst>
              <a:ext uri="{FF2B5EF4-FFF2-40B4-BE49-F238E27FC236}">
                <a16:creationId xmlns:a16="http://schemas.microsoft.com/office/drawing/2014/main" id="{48952305-DBF9-3A98-18E4-62DA1AF75A1A}"/>
              </a:ext>
            </a:extLst>
          </p:cNvPr>
          <p:cNvSpPr txBox="1"/>
          <p:nvPr/>
        </p:nvSpPr>
        <p:spPr>
          <a:xfrm>
            <a:off x="177085" y="908946"/>
            <a:ext cx="12014915" cy="5608267"/>
          </a:xfrm>
          <a:prstGeom prst="rect">
            <a:avLst/>
          </a:prstGeom>
          <a:noFill/>
        </p:spPr>
        <p:txBody>
          <a:bodyPr wrap="square">
            <a:spAutoFit/>
          </a:bodyPr>
          <a:lstStyle/>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Olsson, E.M.G., Von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Schéele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B. and Theorell, T. (2013) “Heart Rate Variability During Choral Singing,”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Music &amp; Medicine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5(1), pp. 52–59.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/10.1177/1943862112471399.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Pajankar</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V.D. (2022)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Easy Statistics with </a:t>
            </a:r>
            <a:r>
              <a:rPr lang="en-GB" sz="1100" i="1" dirty="0" err="1">
                <a:effectLst/>
                <a:latin typeface="Calibri" panose="020F0502020204030204" pitchFamily="34" charset="0"/>
                <a:ea typeface="Times New Roman" panose="02020603050405020304" pitchFamily="18" charset="0"/>
                <a:cs typeface="Times New Roman" panose="02020603050405020304" pitchFamily="18" charset="0"/>
              </a:rPr>
              <a:t>Jamovi</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 Use of </a:t>
            </a:r>
            <a:r>
              <a:rPr lang="en-GB" sz="1100" i="1" dirty="0" err="1">
                <a:effectLst/>
                <a:latin typeface="Calibri" panose="020F0502020204030204" pitchFamily="34" charset="0"/>
                <a:ea typeface="Times New Roman" panose="02020603050405020304" pitchFamily="18" charset="0"/>
                <a:cs typeface="Times New Roman" panose="02020603050405020304" pitchFamily="18" charset="0"/>
              </a:rPr>
              <a:t>Jamovi</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 for beginners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www.researchgate.net</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/publication/368387691.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Quigley, H. and MacDonald, R. (2022) “A qualitative study of an online Makaton Choir for individuals with learning difficulties,”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Community Music</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[Preprint].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Rana, M. (2024)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1 What is Creative Health? Creativity is not an additional extra, it is essential for being well and staying well</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Ridgway, V. (2023) “240311-Creative-health-challenging-student-nurses-to-learn-from-the-arts.”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Ridgway, V. (2024) “240311-Creative-health-challenging-student-nurses-to-learn-from-the-arts (1),”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Nursing Times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[Preprint].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Rieger, K.L., Mitchell, K.M.,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Bolianatz</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J., Rabbani, R., Harder, N.,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Balneaves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L.G., Armah, N. and Martin, D. (2021) “Evaluating the impact of an arts-based multimedia knowledge translation assignment on undergraduate nursing students,”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Nurse Education Today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105.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/10.1016/j.nedt.2021.105030.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Royal College of Nursing (2024) “Addressing Student Nurses Attrition in England.”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Sandberg, B. (2024) “Effects of Arts-Based Pedagogy on Competence Development in Nursing: A Critical Systematic Review,”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Nursing Reports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Multidisciplinary Digital Publishing Institute (MDPI), pp. 1089–1118.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/10.3390/nursrep14020083.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Schubert, S., Buus, N.,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Monrouxe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L. V. and Hunt, C. (2023) “The development of professional identity in clinical psychologists: A scoping review,”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Medical Education</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John Wiley and Sons Inc, pp. 612–626.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/10.1111/medu.15082.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Stewart, N.A.J. and Lonsdale, A.J. (2016) “It’s better together: The psychological benefits of singing in a choir,”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Psychology of Music</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44(6), pp. 1240–1254.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/10.1177/0305735615624976.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Su, J.J., Paguio, J.T., Masika, G.M., Wang, M. and Redding, S.R. (2021) “Learning compassionate care: Experiences of nursing students,”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Nurse Education in Practice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53.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/10.1016/j.nepr.2021.103092.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Tarr, B. (2017) “Social Bonding Through Dance and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Musiking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in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Distributed Agency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Oxford University Press, pp. 151–158.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/10.1093/</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acprof:oso</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/9780190457204.003.0016.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Taşdelen Baş, M.,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Özpulat</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F., Molu, B. and Dönmez, H. (2022) “The effect of decorative arts course on nursing students’ creativity and critical thinking dispositions,”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Nurse Education Today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119.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/10.1016/j.nedt.2022.105584.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Thombre, A. (2024) “A new statistical test and its comparison with the Wilcoxon signed rank test.”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/10.13140/RG.2.2.26520.40962.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Thompson, J.D., Talmage, A., Jenkins, B. and Purdy, S. (2022) “Quality of Life for People who Sing,”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Voices: A World Forum for Music Therapy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22(2).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/10.15845/voices.v22i2.3185.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286024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624E0-2B72-4F2F-DB81-8509BBE59F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953C10-2A17-B061-49B8-BEEA8ED184D0}"/>
              </a:ext>
            </a:extLst>
          </p:cNvPr>
          <p:cNvSpPr>
            <a:spLocks noGrp="1"/>
          </p:cNvSpPr>
          <p:nvPr>
            <p:ph type="title"/>
          </p:nvPr>
        </p:nvSpPr>
        <p:spPr>
          <a:xfrm>
            <a:off x="569891" y="-118534"/>
            <a:ext cx="10131425" cy="944421"/>
          </a:xfrm>
        </p:spPr>
        <p:txBody>
          <a:bodyPr/>
          <a:lstStyle/>
          <a:p>
            <a:r>
              <a:rPr lang="en-US" dirty="0"/>
              <a:t>References</a:t>
            </a:r>
          </a:p>
        </p:txBody>
      </p:sp>
      <p:sp>
        <p:nvSpPr>
          <p:cNvPr id="3" name="Content Placeholder 2">
            <a:extLst>
              <a:ext uri="{FF2B5EF4-FFF2-40B4-BE49-F238E27FC236}">
                <a16:creationId xmlns:a16="http://schemas.microsoft.com/office/drawing/2014/main" id="{5A6D9766-73D0-EC8A-B258-C32603AB297B}"/>
              </a:ext>
            </a:extLst>
          </p:cNvPr>
          <p:cNvSpPr>
            <a:spLocks noGrp="1"/>
          </p:cNvSpPr>
          <p:nvPr>
            <p:ph idx="1"/>
          </p:nvPr>
        </p:nvSpPr>
        <p:spPr>
          <a:xfrm>
            <a:off x="685800" y="2599267"/>
            <a:ext cx="10131425" cy="3649133"/>
          </a:xfrm>
        </p:spPr>
        <p:txBody>
          <a:bodyPr>
            <a:normAutofit/>
          </a:body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988C5694-EBBE-4A56-3CBE-5EC107AA56CE}"/>
              </a:ext>
            </a:extLst>
          </p:cNvPr>
          <p:cNvSpPr>
            <a:spLocks noGrp="1"/>
          </p:cNvSpPr>
          <p:nvPr>
            <p:ph type="sldNum" sz="quarter" idx="12"/>
          </p:nvPr>
        </p:nvSpPr>
        <p:spPr/>
        <p:txBody>
          <a:bodyPr/>
          <a:lstStyle/>
          <a:p>
            <a:fld id="{6E91CC32-6A6B-4E2E-BBA1-6864F305DA26}" type="slidenum">
              <a:rPr lang="en-US" smtClean="0"/>
              <a:t>43</a:t>
            </a:fld>
            <a:endParaRPr lang="en-US"/>
          </a:p>
        </p:txBody>
      </p:sp>
      <p:sp>
        <p:nvSpPr>
          <p:cNvPr id="8" name="TextBox 7">
            <a:extLst>
              <a:ext uri="{FF2B5EF4-FFF2-40B4-BE49-F238E27FC236}">
                <a16:creationId xmlns:a16="http://schemas.microsoft.com/office/drawing/2014/main" id="{0CF74343-D409-6275-5EDF-DACABE12A159}"/>
              </a:ext>
            </a:extLst>
          </p:cNvPr>
          <p:cNvSpPr txBox="1"/>
          <p:nvPr/>
        </p:nvSpPr>
        <p:spPr>
          <a:xfrm>
            <a:off x="146641" y="611239"/>
            <a:ext cx="11898717" cy="6332824"/>
          </a:xfrm>
          <a:prstGeom prst="rect">
            <a:avLst/>
          </a:prstGeom>
          <a:noFill/>
        </p:spPr>
        <p:txBody>
          <a:bodyPr wrap="square">
            <a:spAutoFit/>
          </a:bodyPr>
          <a:lstStyle/>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Tok, H.H. and Kesgin, M.T. (2024) “The effect of creative drama education given to nursing students on mental health literacy levels: A randomized controlled study,”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Archives of Psychiatric Nursing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51, pp. 168–175.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/10.1016/j.apnu.2024.06.021.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Tufte, E. (2006) “Edward R. Tufte Beautiful Evidence 2006.”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UK Parliament (2022a)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Health And Care 2022</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UK Parliament (2022b)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Health and Care Bill HL Bill 114-III 58/2 THIRD MARSHALLED LIST OF AMENDMENTS TO BE MOVED ON REPORT</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Using Gibbs’ Reflective Cycle Gibbs’ Reflective Cycle (or Gibbs’ Reflective Model)</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(1988).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Vuoskoski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J.K. and Eerola, T. (2011) “Measuring Music-Induced Emotion: A Comparison of Emotion Models, Personality Biases, and Intensity of Experiences,”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Musicae Scientiae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15(2), pp. 159–173.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/10.1177/102986491101500203.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Wache, Dale., Houston, Don., Ahuja, K.., Andrew, Jane., Angel, C.., Bilic, S.., Boud, D..,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Bridgstock</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R.., Broadbent, K.., Brown, T.., Clarke, B.., Cooper, S.., Cooper, T..,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Czerniewicz</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L.., Dados, N.., Dawson, P.., Dollinger, M.., Douglas, T.., Edgington, U.., Farley, H.., Fudge, A.., Gao, J.., Garner, J.., Goodman, J.., Henderson, M..,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Ichii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R..,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Ivancheva</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M.., Jingjing, Huang., Judd, M.., Junor, A..,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Kinash</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S.., Koh-Tan, A.., Lewis, R.., Lewis, S.., Lim, L.., Mahoney, P.., Malloy, E.., McDonald, Paula., McNeill, M.., Meth, D..,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Mogliacci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R.J.., Morris, N.P.., Murray, G.., Nielsen, E.., Ono, A.., Phillips, M.., Picard, M.., Rajaram, K..,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Rekhari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S..,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Retna</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K.., Rogers, M.., Ryan, T.., Shan, S..,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Sinnayah</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P..,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Sliuzas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R.., Song, E.., Spies, M.., Straughan, P.T.., Swartz, R.., Swiatek, L.., Swinnerton, B.., Tay, W..,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Waljii</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S.., Willems, J.., Wilson, R.., Woo, K.. and Yasukawa, K.. (2018)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HERDSA 2018 : (Re) valuing higher education : 2-5 July 2018, Convention Centre, Adelaide, Australia</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HERDSA.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Wain, A. (2017) “Learning through reflection,”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British Journal of Midwifery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25(10), pp. 662–666.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/10.12968/bjom.2017.25.10.662.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Walliman</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Nicholas (2001)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Your Research project A step by step guide for the first time researcher</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London: Sage.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Wang, Y., Wu, Y., Xu, Q., Fan, S., Hu, J., Zou, D. and Zhang, X. (2024) “The impact of positive activities on mental health: the mediating role of positive emotion,”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Frontiers in Public Health</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12.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/10.3389/fpubh.2024.1474544.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Wharton, A.S. (2009) “The sociology of emotional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labor</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Annual Review of Sociology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35, pp. 147–165.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/10.1146/annurev-soc-070308-115944.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Williams, E., Dingle, G.A. and Clift, S. (2018a) “A systematic review of mental health and wellbeing outcomes of group singing for adults with a mental health condition,”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European Journal of Public Health</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28(6), pp. 1035–1042.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/10.1093/</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eurpub</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/cky115.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Williams, E., Dingle, G.A. and Clift, S. (2018b) “A systematic review of mental health and wellbeing outcomes of group singing for adults with a mental health condition,”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European Journal of Public Health</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28(6), pp. 1035–1042.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/10.1093/</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eurpub</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/cky115.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Williams, M.K. (2017)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John Dewey in the 21 </a:t>
            </a:r>
            <a:r>
              <a:rPr lang="en-GB" sz="1100" i="1" dirty="0" err="1">
                <a:effectLst/>
                <a:latin typeface="Calibri" panose="020F0502020204030204" pitchFamily="34" charset="0"/>
                <a:ea typeface="Times New Roman" panose="02020603050405020304" pitchFamily="18" charset="0"/>
                <a:cs typeface="Times New Roman" panose="02020603050405020304" pitchFamily="18" charset="0"/>
              </a:rPr>
              <a:t>st</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 Century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Journal of Inquiry &amp; Action in Education</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Yıldırım, M. and Yelken, T.Y. (2020) “The Development of Transformative Learning Scale for Information and Communication Technologies,”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Technology, Knowledge and Learning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25(4), pp. 989–1006.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/10.1007/s10758-019-09424-7.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Zepke</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N. and Leach, L. (2010) “Improving student engagement: Ten proposals for action,” </a:t>
            </a:r>
            <a:r>
              <a:rPr lang="en-GB" sz="1100" i="1" dirty="0">
                <a:effectLst/>
                <a:latin typeface="Calibri" panose="020F0502020204030204" pitchFamily="34" charset="0"/>
                <a:ea typeface="Times New Roman" panose="02020603050405020304" pitchFamily="18" charset="0"/>
                <a:cs typeface="Times New Roman" panose="02020603050405020304" pitchFamily="18" charset="0"/>
              </a:rPr>
              <a:t>Active Learning in Higher Education</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11(3), pp. 167–177. Available at: https://</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/10.1177/1469787410379680.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835440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themeOverride>
</file>

<file path=docProps/app.xml><?xml version="1.0" encoding="utf-8"?>
<Properties xmlns="http://schemas.openxmlformats.org/officeDocument/2006/extended-properties" xmlns:vt="http://schemas.openxmlformats.org/officeDocument/2006/docPropsVTypes">
  <Template/>
  <TotalTime>28616</TotalTime>
  <Words>7600</Words>
  <Application>Microsoft Macintosh PowerPoint</Application>
  <PresentationFormat>Widescreen</PresentationFormat>
  <Paragraphs>437</Paragraphs>
  <Slides>43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Aptos</vt:lpstr>
      <vt:lpstr>Arial</vt:lpstr>
      <vt:lpstr>Calibri</vt:lpstr>
      <vt:lpstr>Calibri Light</vt:lpstr>
      <vt:lpstr>Söhne</vt:lpstr>
      <vt:lpstr>Celestial</vt:lpstr>
      <vt:lpstr> Exploring the Transformative impact of group  singing on student nurses’ mental health, nurse-patient connection and its relevance to their nursing studies </vt:lpstr>
      <vt:lpstr>Context – about Me</vt:lpstr>
      <vt:lpstr>……..The singing intervention</vt:lpstr>
      <vt:lpstr>Context - The why   creative health</vt:lpstr>
      <vt:lpstr>Creative health for NHS staff</vt:lpstr>
      <vt:lpstr>Justification – Student pressures</vt:lpstr>
      <vt:lpstr>Justification -Nurses singing isn’t new, So what?!</vt:lpstr>
      <vt:lpstr>Study aims</vt:lpstr>
      <vt:lpstr>Personal Learning aims</vt:lpstr>
      <vt:lpstr>Literature review Key themes</vt:lpstr>
      <vt:lpstr>Research gap</vt:lpstr>
      <vt:lpstr>Mezirow – transformative theory prediction</vt:lpstr>
      <vt:lpstr>Literature review based hypotheses</vt:lpstr>
      <vt:lpstr>Literature review based hypotheses</vt:lpstr>
      <vt:lpstr>PowerPoint Presentation</vt:lpstr>
      <vt:lpstr>Delivery Plan</vt:lpstr>
      <vt:lpstr>Data capture </vt:lpstr>
      <vt:lpstr>PowerPoint Presentation</vt:lpstr>
      <vt:lpstr>The students </vt:lpstr>
      <vt:lpstr>Results</vt:lpstr>
      <vt:lpstr>Qualitative Thematic analysis – Staff and student  </vt:lpstr>
      <vt:lpstr>Hypothesis 1</vt:lpstr>
      <vt:lpstr>Hypothesis 1 Results</vt:lpstr>
      <vt:lpstr>Hypothesis 1 Qualitative Mood Data </vt:lpstr>
      <vt:lpstr>Hypothesis 2</vt:lpstr>
      <vt:lpstr>Hypothesis 2 - Results</vt:lpstr>
      <vt:lpstr>Hypothesis 3</vt:lpstr>
      <vt:lpstr>Hypothesis 3 - Results</vt:lpstr>
      <vt:lpstr>Hypothesis 4</vt:lpstr>
      <vt:lpstr>Hypothesis 4 - Results</vt:lpstr>
      <vt:lpstr>Hypothesis 5</vt:lpstr>
      <vt:lpstr>Hypothesis 5 results  The “Magic” week </vt:lpstr>
      <vt:lpstr>Student comments…  </vt:lpstr>
      <vt:lpstr>Staff feedback… </vt:lpstr>
      <vt:lpstr>Study limitations</vt:lpstr>
      <vt:lpstr>Recommendations and personal reflections</vt:lpstr>
      <vt:lpstr>Study Conclusion</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impact of group singing on mood across diverse age groups    </dc:title>
  <dc:creator>Jen O'Hare</dc:creator>
  <cp:lastModifiedBy>Jen O'Hare</cp:lastModifiedBy>
  <cp:revision>95</cp:revision>
  <cp:lastPrinted>2024-01-09T17:39:18Z</cp:lastPrinted>
  <dcterms:created xsi:type="dcterms:W3CDTF">2024-01-06T17:49:26Z</dcterms:created>
  <dcterms:modified xsi:type="dcterms:W3CDTF">2025-08-31T19:23:19Z</dcterms:modified>
</cp:coreProperties>
</file>