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4" r:id="rId3"/>
    <p:sldId id="262" r:id="rId4"/>
    <p:sldId id="263" r:id="rId5"/>
    <p:sldId id="257" r:id="rId6"/>
    <p:sldId id="258" r:id="rId7"/>
    <p:sldId id="259" r:id="rId8"/>
    <p:sldId id="265" r:id="rId9"/>
    <p:sldId id="260" r:id="rId10"/>
    <p:sldId id="294" r:id="rId11"/>
    <p:sldId id="261" r:id="rId12"/>
    <p:sldId id="295" r:id="rId13"/>
    <p:sldId id="296" r:id="rId14"/>
    <p:sldId id="293" r:id="rId15"/>
    <p:sldId id="29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12523BA9-2F19-4F92-947A-6197B662D9B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F7F61C77-D90E-4894-9354-35A844B6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069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3BA9-2F19-4F92-947A-6197B662D9B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1C77-D90E-4894-9354-35A844B6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1458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3BA9-2F19-4F92-947A-6197B662D9B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1C77-D90E-4894-9354-35A844B6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740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3BA9-2F19-4F92-947A-6197B662D9B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1C77-D90E-4894-9354-35A844B6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371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3BA9-2F19-4F92-947A-6197B662D9B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1C77-D90E-4894-9354-35A844B6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382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3BA9-2F19-4F92-947A-6197B662D9B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1C77-D90E-4894-9354-35A844B6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026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3BA9-2F19-4F92-947A-6197B662D9B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1C77-D90E-4894-9354-35A844B6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800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3BA9-2F19-4F92-947A-6197B662D9B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F7F61C77-D90E-4894-9354-35A844B6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962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12523BA9-2F19-4F92-947A-6197B662D9B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F7F61C77-D90E-4894-9354-35A844B6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0966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3BA9-2F19-4F92-947A-6197B662D9B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1C77-D90E-4894-9354-35A844B6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776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23BA9-2F19-4F92-947A-6197B662D9B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61C77-D90E-4894-9354-35A844B6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488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12523BA9-2F19-4F92-947A-6197B662D9B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F7F61C77-D90E-4894-9354-35A844B6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789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P8gspd_Bx8" TargetMode="External"/><Relationship Id="rId2" Type="http://schemas.openxmlformats.org/officeDocument/2006/relationships/hyperlink" Target="https://www.youtube.com/watch?v=NTmXw40wmjU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Design Thinking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836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212A1-3B5D-CB26-E3AE-AD0CAE4D1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825684"/>
          </a:xfrm>
        </p:spPr>
        <p:txBody>
          <a:bodyPr/>
          <a:lstStyle/>
          <a:p>
            <a:r>
              <a:rPr lang="en-GB" b="1" dirty="0"/>
              <a:t>Design Thinking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A4F7A-CF79-745A-52E8-FE552306F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1590261"/>
            <a:ext cx="10753725" cy="486354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3A3C"/>
                </a:solidFill>
                <a:effectLst/>
              </a:rPr>
              <a:t>Design Thinking is a creative problem-solving process used to co-develop creative ideas and make them come to life. It can be applied to almost any problem.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373A3C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Design Thinking is a useful concept for identifying solutions to complex problems in a systematic way.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Design Thinking involves analysis and imagination with a strong focus on the user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 Design </a:t>
            </a:r>
            <a:r>
              <a:rPr lang="en-GB" dirty="0"/>
              <a:t>T</a:t>
            </a:r>
            <a:r>
              <a:rPr lang="en-GB" sz="2400" dirty="0"/>
              <a:t>hinking mind set isn’t problem focussed, it is solution focussed and action oriented.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15443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The Good, The Bad, And The Wicked: Thinking About Design Thinking - Form3  Desig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90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5899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0727E-C108-0AB3-552B-764B95758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ow to Enhance Financial Performance of Your Company with Design Thinking?  - Updated - Helios Blog">
            <a:extLst>
              <a:ext uri="{FF2B5EF4-FFF2-40B4-BE49-F238E27FC236}">
                <a16:creationId xmlns:a16="http://schemas.microsoft.com/office/drawing/2014/main" id="{1B531C01-ED5E-B21D-F964-1B4B7E2AC55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30" y="119270"/>
            <a:ext cx="11937096" cy="6738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241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329267"/>
          </a:xfrm>
        </p:spPr>
        <p:txBody>
          <a:bodyPr/>
          <a:lstStyle/>
          <a:p>
            <a:r>
              <a:rPr lang="en-GB" dirty="0"/>
              <a:t>Design Thinking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1934817"/>
            <a:ext cx="10753725" cy="4227445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Design thinking is a </a:t>
            </a:r>
            <a:r>
              <a:rPr lang="en-GB" b="1" dirty="0"/>
              <a:t>collaborative approach </a:t>
            </a:r>
            <a:r>
              <a:rPr lang="en-GB" dirty="0"/>
              <a:t>to problem solving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Design Thinking teams need to work together in groups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You will be working in groups for assignment 2 applying design thinking to solve a problem related to unit 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648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2852" y="365126"/>
            <a:ext cx="10730948" cy="74245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The Empathy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124" y="1390918"/>
            <a:ext cx="11410682" cy="493260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Empathy – to understand and share what someone else is thinking or feeling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Empathy is the ability to imagine how someone else is thinking or feeling</a:t>
            </a:r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b="1" dirty="0" err="1"/>
              <a:t>Mindset</a:t>
            </a:r>
            <a:r>
              <a:rPr lang="en-GB" dirty="0"/>
              <a:t> – you need an open mind, be willing to challenge your assumptions, practice divergent thinking</a:t>
            </a:r>
          </a:p>
          <a:p>
            <a:pPr lvl="1"/>
            <a:endParaRPr lang="en-GB" sz="800" dirty="0"/>
          </a:p>
          <a:p>
            <a:pPr lvl="1"/>
            <a:r>
              <a:rPr lang="en-GB" b="1" dirty="0"/>
              <a:t>Skillset</a:t>
            </a:r>
            <a:r>
              <a:rPr lang="en-GB" dirty="0"/>
              <a:t> – observation, listening, ask open questions and explore the problem from different perspectives, empathise</a:t>
            </a:r>
          </a:p>
          <a:p>
            <a:pPr lvl="1"/>
            <a:endParaRPr lang="en-GB" sz="800" dirty="0"/>
          </a:p>
          <a:p>
            <a:pPr lvl="1"/>
            <a:r>
              <a:rPr lang="en-GB" b="1" dirty="0"/>
              <a:t>Toolset</a:t>
            </a:r>
            <a:r>
              <a:rPr lang="en-GB" dirty="0"/>
              <a:t> – record and share your findings, work independently but share your findings with your team and communicate to avoid duplication</a:t>
            </a:r>
          </a:p>
        </p:txBody>
      </p:sp>
    </p:spTree>
    <p:extLst>
      <p:ext uri="{BB962C8B-B14F-4D97-AF65-F5344CB8AC3E}">
        <p14:creationId xmlns:p14="http://schemas.microsoft.com/office/powerpoint/2010/main" val="899451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Stage 1 - Emphasise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2157731"/>
            <a:ext cx="10753725" cy="388526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+mn-lt"/>
              </a:rPr>
              <a:t>Add as much information as you can about the problem:</a:t>
            </a:r>
          </a:p>
          <a:p>
            <a:endParaRPr lang="en-GB" dirty="0">
              <a:latin typeface="+mn-lt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From your own experience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Conducting interviews with family and friends who have been affected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Research online about the issue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Visit and observe the problem in action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Observe and engage with real users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167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905197"/>
          </a:xfrm>
        </p:spPr>
        <p:txBody>
          <a:bodyPr/>
          <a:lstStyle/>
          <a:p>
            <a:r>
              <a:rPr lang="en-GB" dirty="0">
                <a:latin typeface="+mn-lt"/>
              </a:rPr>
              <a:t>Stage 1 - Empathy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3339" y="1510748"/>
            <a:ext cx="10999303" cy="4847719"/>
          </a:xfrm>
        </p:spPr>
        <p:txBody>
          <a:bodyPr>
            <a:normAutofit lnSpcReduction="10000"/>
          </a:bodyPr>
          <a:lstStyle/>
          <a:p>
            <a:pPr lvl="1">
              <a:buFont typeface="Wingdings" panose="05000000000000000000" pitchFamily="2" charset="2"/>
              <a:buChar char="§"/>
            </a:pPr>
            <a:r>
              <a:rPr lang="en-GB" dirty="0">
                <a:latin typeface="+mn-lt"/>
              </a:rPr>
              <a:t>Set your assumptions aside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900" dirty="0">
              <a:latin typeface="+mn-lt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>
                <a:latin typeface="+mn-lt"/>
              </a:rPr>
              <a:t>Observe users and distinguish between what they say and what they do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900" dirty="0">
              <a:latin typeface="+mn-lt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>
                <a:latin typeface="+mn-lt"/>
              </a:rPr>
              <a:t>Focus on the user’s feelings and motivations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900" dirty="0">
              <a:latin typeface="+mn-lt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Ask open questions – What? How? Why?</a:t>
            </a:r>
          </a:p>
          <a:p>
            <a:pPr marL="4572" lvl="1" indent="0">
              <a:buNone/>
            </a:pPr>
            <a:endParaRPr lang="en-GB" dirty="0">
              <a:latin typeface="+mn-l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Mindset</a:t>
            </a:r>
            <a:r>
              <a:rPr lang="en-GB" dirty="0"/>
              <a:t> – Be openminded, challenge assumptions, be divergent.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Skillset</a:t>
            </a:r>
            <a:r>
              <a:rPr lang="en-GB" dirty="0"/>
              <a:t> – Observe, listen, emphasise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Toolset</a:t>
            </a:r>
            <a:r>
              <a:rPr lang="en-GB" dirty="0"/>
              <a:t> – Identify shared space to record your findings, (Padlet, Trello, Miro), work independently and add information to the shared space, communicate to avoid duplication. </a:t>
            </a:r>
          </a:p>
          <a:p>
            <a:endParaRPr lang="en-GB" dirty="0">
              <a:latin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894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759424"/>
          </a:xfrm>
        </p:spPr>
        <p:txBody>
          <a:bodyPr>
            <a:normAutofit fontScale="90000"/>
          </a:bodyPr>
          <a:lstStyle/>
          <a:p>
            <a:r>
              <a:rPr lang="en-GB" dirty="0"/>
              <a:t>Stage 2 – Define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1524000"/>
            <a:ext cx="10753725" cy="4834467"/>
          </a:xfrm>
        </p:spPr>
        <p:txBody>
          <a:bodyPr>
            <a:normAutofit/>
          </a:bodyPr>
          <a:lstStyle/>
          <a:p>
            <a:r>
              <a:rPr lang="en-GB" dirty="0"/>
              <a:t>Use your information from stage 1 to define the problem. </a:t>
            </a:r>
          </a:p>
          <a:p>
            <a:r>
              <a:rPr lang="en-GB" dirty="0"/>
              <a:t>Defining the problem means to describe it clearly and completely</a:t>
            </a:r>
          </a:p>
          <a:p>
            <a:pPr lvl="1"/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Mindset</a:t>
            </a:r>
            <a:r>
              <a:rPr lang="en-GB" dirty="0"/>
              <a:t> – Synthesise your stage 1 information, make links between different sources of information.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Skillset</a:t>
            </a:r>
            <a:r>
              <a:rPr lang="en-GB" dirty="0"/>
              <a:t> – Recognise patterns behind your data. See the bigger picture, you are looking to find the problem not the solution at this stage.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Toolset</a:t>
            </a:r>
            <a:r>
              <a:rPr lang="en-GB" dirty="0"/>
              <a:t> – Work together with your team for this stage, manage your time effectively</a:t>
            </a:r>
          </a:p>
        </p:txBody>
      </p:sp>
    </p:spTree>
    <p:extLst>
      <p:ext uri="{BB962C8B-B14F-4D97-AF65-F5344CB8AC3E}">
        <p14:creationId xmlns:p14="http://schemas.microsoft.com/office/powerpoint/2010/main" val="22945918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759424"/>
          </a:xfrm>
        </p:spPr>
        <p:txBody>
          <a:bodyPr>
            <a:normAutofit fontScale="90000"/>
          </a:bodyPr>
          <a:lstStyle/>
          <a:p>
            <a:r>
              <a:rPr lang="en-GB" dirty="0"/>
              <a:t>Stage 2 – Define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1815548"/>
            <a:ext cx="10753725" cy="4542919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Work together with your team</a:t>
            </a:r>
          </a:p>
          <a:p>
            <a:pPr marL="4572" lvl="1" indent="0">
              <a:buNone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Review the evidence in your collaborative document</a:t>
            </a:r>
          </a:p>
          <a:p>
            <a:pPr marL="4572" lvl="1" indent="0">
              <a:buNone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Group connected ideas together – it might help to use post-it notes with main ideas on</a:t>
            </a:r>
          </a:p>
          <a:p>
            <a:pPr marL="4572" lvl="1" indent="0">
              <a:buNone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Draft a problem statement that your team agrees with </a:t>
            </a:r>
          </a:p>
        </p:txBody>
      </p:sp>
    </p:spTree>
    <p:extLst>
      <p:ext uri="{BB962C8B-B14F-4D97-AF65-F5344CB8AC3E}">
        <p14:creationId xmlns:p14="http://schemas.microsoft.com/office/powerpoint/2010/main" val="1163681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3 - Ideation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In this stage you generate ideas to solve the problem for the users in a new innovative way.</a:t>
            </a:r>
          </a:p>
          <a:p>
            <a:pPr marL="4572" lvl="1" indent="0">
              <a:buNone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Based on information in stage 1 and 2, consider possible solutions.</a:t>
            </a:r>
          </a:p>
          <a:p>
            <a:pPr lvl="1"/>
            <a:endParaRPr lang="en-GB" dirty="0"/>
          </a:p>
          <a:p>
            <a:pPr lvl="1"/>
            <a:r>
              <a:rPr lang="en-GB" b="1" dirty="0">
                <a:solidFill>
                  <a:schemeClr val="tx1"/>
                </a:solidFill>
              </a:rPr>
              <a:t>Mindset</a:t>
            </a:r>
            <a:r>
              <a:rPr lang="en-GB" dirty="0"/>
              <a:t> -  open creative thinking to develop new innovative ideas</a:t>
            </a:r>
          </a:p>
          <a:p>
            <a:pPr lvl="1"/>
            <a:endParaRPr lang="en-GB" dirty="0"/>
          </a:p>
          <a:p>
            <a:pPr lvl="1"/>
            <a:r>
              <a:rPr lang="en-GB" b="1" dirty="0"/>
              <a:t>Skillset</a:t>
            </a:r>
            <a:r>
              <a:rPr lang="en-GB" dirty="0"/>
              <a:t> – keep brainstorming lots of ideas and be open to consider them all</a:t>
            </a:r>
          </a:p>
          <a:p>
            <a:pPr lvl="1"/>
            <a:endParaRPr lang="en-GB" dirty="0"/>
          </a:p>
          <a:p>
            <a:pPr lvl="1"/>
            <a:r>
              <a:rPr lang="en-GB" b="1" dirty="0"/>
              <a:t>Toolset</a:t>
            </a:r>
            <a:r>
              <a:rPr lang="en-GB" dirty="0"/>
              <a:t> – work together physically or on shared online space (Teams, What’s App)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255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223250"/>
          </a:xfrm>
        </p:spPr>
        <p:txBody>
          <a:bodyPr/>
          <a:lstStyle/>
          <a:p>
            <a:r>
              <a:rPr lang="en-GB" dirty="0"/>
              <a:t>Stage 4 - Prototyping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1722784"/>
            <a:ext cx="10753725" cy="4505738"/>
          </a:xfrm>
        </p:spPr>
        <p:txBody>
          <a:bodyPr>
            <a:normAutofit lnSpcReduction="10000"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Gain insight into your ideas by trying them out – gather feedback from the user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0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Prototypes should be made quickly and cheaply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0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Prototyping allows you to reflect and refine your solution </a:t>
            </a:r>
          </a:p>
          <a:p>
            <a:pPr marL="4572" lvl="1" indent="0">
              <a:buNone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You may want to revisit earlier stages to redefine the problem </a:t>
            </a:r>
          </a:p>
          <a:p>
            <a:pPr lvl="1"/>
            <a:endParaRPr lang="en-GB" dirty="0"/>
          </a:p>
          <a:p>
            <a:pPr lvl="1"/>
            <a:r>
              <a:rPr lang="en-GB" b="1" dirty="0">
                <a:solidFill>
                  <a:schemeClr val="tx1"/>
                </a:solidFill>
              </a:rPr>
              <a:t>Mindset</a:t>
            </a:r>
            <a:r>
              <a:rPr lang="en-GB" dirty="0"/>
              <a:t> -  Be flexible and open minded</a:t>
            </a:r>
          </a:p>
          <a:p>
            <a:pPr lvl="1"/>
            <a:endParaRPr lang="en-GB" dirty="0"/>
          </a:p>
          <a:p>
            <a:pPr lvl="1"/>
            <a:r>
              <a:rPr lang="en-GB" b="1" dirty="0"/>
              <a:t>Skillset</a:t>
            </a:r>
            <a:r>
              <a:rPr lang="en-GB" dirty="0"/>
              <a:t> – Communication and creative skills</a:t>
            </a:r>
          </a:p>
          <a:p>
            <a:pPr lvl="1"/>
            <a:endParaRPr lang="en-GB" dirty="0"/>
          </a:p>
          <a:p>
            <a:pPr lvl="1"/>
            <a:r>
              <a:rPr lang="en-GB" b="1" dirty="0"/>
              <a:t>Toolset</a:t>
            </a:r>
            <a:r>
              <a:rPr lang="en-GB" dirty="0"/>
              <a:t> – Work together physically or on shared online space (Teams, What’s App)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8090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223250"/>
          </a:xfrm>
        </p:spPr>
        <p:txBody>
          <a:bodyPr/>
          <a:lstStyle/>
          <a:p>
            <a:r>
              <a:rPr lang="en-GB" dirty="0"/>
              <a:t>Stage 5 -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1828799"/>
            <a:ext cx="10753725" cy="4678017"/>
          </a:xfrm>
        </p:spPr>
        <p:txBody>
          <a:bodyPr>
            <a:normAutofit/>
          </a:bodyPr>
          <a:lstStyle/>
          <a:p>
            <a:pPr marL="4572" lvl="1" indent="0">
              <a:buNone/>
            </a:pPr>
            <a:r>
              <a:rPr lang="en-GB" dirty="0"/>
              <a:t>Testing is the final stage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Observe the user – How did they interact? How did they feel?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You may need to go back to ‘Empathise’ stage and make improvements</a:t>
            </a:r>
          </a:p>
          <a:p>
            <a:pPr lvl="1"/>
            <a:endParaRPr lang="en-GB" dirty="0"/>
          </a:p>
          <a:p>
            <a:pPr lvl="1"/>
            <a:r>
              <a:rPr lang="en-GB" b="1" dirty="0">
                <a:solidFill>
                  <a:schemeClr val="tx1"/>
                </a:solidFill>
              </a:rPr>
              <a:t>Mindset</a:t>
            </a:r>
            <a:r>
              <a:rPr lang="en-GB" dirty="0"/>
              <a:t> -  Be open to criticism and further exploration </a:t>
            </a:r>
          </a:p>
          <a:p>
            <a:pPr lvl="1"/>
            <a:endParaRPr lang="en-GB" dirty="0"/>
          </a:p>
          <a:p>
            <a:pPr lvl="1"/>
            <a:r>
              <a:rPr lang="en-GB" b="1" dirty="0"/>
              <a:t>Skillset</a:t>
            </a:r>
            <a:r>
              <a:rPr lang="en-GB" dirty="0"/>
              <a:t> – Carefully observe your test users and ask probing questions</a:t>
            </a:r>
          </a:p>
          <a:p>
            <a:pPr lvl="1"/>
            <a:endParaRPr lang="en-GB" dirty="0"/>
          </a:p>
          <a:p>
            <a:pPr lvl="1"/>
            <a:r>
              <a:rPr lang="en-GB" b="1" dirty="0"/>
              <a:t>Toolset</a:t>
            </a:r>
            <a:r>
              <a:rPr lang="en-GB" dirty="0"/>
              <a:t> – Collect feedback, you may adapt the prototype and develop new ideas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591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62137-D56F-8DC2-9E87-FDB11AEE6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59B32-8F23-F062-CD35-52C67FDBD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2557670"/>
            <a:ext cx="10753725" cy="3670852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https://www.youtube.com/watch?v=NTmXw40wmjU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https://www.youtube.com/watch?v=8P8gspd_Bx8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1547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Problem definition: </a:t>
            </a:r>
            <a:r>
              <a:rPr lang="en-GB" dirty="0"/>
              <a:t> The recycling behaviour at Swansea Business Campus is very poor and is causing additional waste disposal costs to the university. What can be done to reduce this cost?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Come up with as many ideas as you can to solve the problem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Consider ideas which cover the options to reduce, reuse or recycle.</a:t>
            </a:r>
          </a:p>
        </p:txBody>
      </p:sp>
    </p:spTree>
    <p:extLst>
      <p:ext uri="{BB962C8B-B14F-4D97-AF65-F5344CB8AC3E}">
        <p14:creationId xmlns:p14="http://schemas.microsoft.com/office/powerpoint/2010/main" val="1246049763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170</TotalTime>
  <Words>776</Words>
  <Application>Microsoft Office PowerPoint</Application>
  <PresentationFormat>Widescreen</PresentationFormat>
  <Paragraphs>114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 Light</vt:lpstr>
      <vt:lpstr>Wingdings</vt:lpstr>
      <vt:lpstr>Metropolitan</vt:lpstr>
      <vt:lpstr>Design Thinking</vt:lpstr>
      <vt:lpstr>Design Thinking Review</vt:lpstr>
      <vt:lpstr>PowerPoint Presentation</vt:lpstr>
      <vt:lpstr>PowerPoint Presentation</vt:lpstr>
      <vt:lpstr>Design Thinking </vt:lpstr>
      <vt:lpstr>The Empathy Stage</vt:lpstr>
      <vt:lpstr>Stage 1 - Emphasise </vt:lpstr>
      <vt:lpstr>Stage 1 - Empathy </vt:lpstr>
      <vt:lpstr>Stage 2 – Define</vt:lpstr>
      <vt:lpstr>Stage 2 – Define</vt:lpstr>
      <vt:lpstr>Stage 3 - Ideation</vt:lpstr>
      <vt:lpstr>Stage 4 - Prototyping</vt:lpstr>
      <vt:lpstr>Stage 5 - Testing</vt:lpstr>
      <vt:lpstr>PowerPoint Presentation</vt:lpstr>
      <vt:lpstr>Application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 Thinking</dc:title>
  <dc:creator>Gwyneth Jones</dc:creator>
  <cp:lastModifiedBy>Gwyneth</cp:lastModifiedBy>
  <cp:revision>17</cp:revision>
  <dcterms:created xsi:type="dcterms:W3CDTF">2023-03-20T18:29:26Z</dcterms:created>
  <dcterms:modified xsi:type="dcterms:W3CDTF">2023-03-21T10:34:43Z</dcterms:modified>
</cp:coreProperties>
</file>