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57" r:id="rId3"/>
    <p:sldId id="258" r:id="rId4"/>
    <p:sldId id="259" r:id="rId5"/>
    <p:sldId id="260" r:id="rId6"/>
    <p:sldId id="261" r:id="rId7"/>
    <p:sldId id="262" r:id="rId8"/>
    <p:sldId id="263" r:id="rId9"/>
    <p:sldId id="264" r:id="rId10"/>
    <p:sldId id="265" r:id="rId1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8025" autoAdjust="0"/>
    <p:restoredTop sz="94660"/>
  </p:normalViewPr>
  <p:slideViewPr>
    <p:cSldViewPr snapToGrid="0">
      <p:cViewPr varScale="1">
        <p:scale>
          <a:sx n="59" d="100"/>
          <a:sy n="59" d="100"/>
        </p:scale>
        <p:origin x="848" y="56"/>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presProps" Target="pres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ableStyles" Target="tableStyle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heme" Target="theme/theme1.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p:cNvSpPr>
            <a:spLocks noGrp="1"/>
          </p:cNvSpPr>
          <p:nvPr>
            <p:ph type="dt" sz="half" idx="10"/>
          </p:nvPr>
        </p:nvSpPr>
        <p:spPr/>
        <p:txBody>
          <a:bodyPr/>
          <a:lstStyle/>
          <a:p>
            <a:fld id="{1EC2DCCC-D8B5-43B2-82D2-949DC43E8171}" type="datetimeFigureOut">
              <a:rPr lang="en-US" smtClean="0"/>
              <a:t>6/19/2026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24AB2B5B-D895-4622-ADA5-6E703A499FE8}" type="slidenum">
              <a:rPr lang="en-US" smtClean="0"/>
              <a:t>‹#›</a:t>
            </a:fld>
            <a:endParaRPr lang="en-US"/>
          </a:p>
        </p:txBody>
      </p:sp>
    </p:spTree>
    <p:extLst>
      <p:ext uri="{BB962C8B-B14F-4D97-AF65-F5344CB8AC3E}">
        <p14:creationId xmlns:p14="http://schemas.microsoft.com/office/powerpoint/2010/main" val="348661467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EC2DCCC-D8B5-43B2-82D2-949DC43E8171}" type="datetimeFigureOut">
              <a:rPr lang="en-US" smtClean="0"/>
              <a:t>6/19/2026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24AB2B5B-D895-4622-ADA5-6E703A499FE8}" type="slidenum">
              <a:rPr lang="en-US" smtClean="0"/>
              <a:t>‹#›</a:t>
            </a:fld>
            <a:endParaRPr lang="en-US"/>
          </a:p>
        </p:txBody>
      </p:sp>
    </p:spTree>
    <p:extLst>
      <p:ext uri="{BB962C8B-B14F-4D97-AF65-F5344CB8AC3E}">
        <p14:creationId xmlns:p14="http://schemas.microsoft.com/office/powerpoint/2010/main" val="422102382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EC2DCCC-D8B5-43B2-82D2-949DC43E8171}" type="datetimeFigureOut">
              <a:rPr lang="en-US" smtClean="0"/>
              <a:t>6/19/2026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24AB2B5B-D895-4622-ADA5-6E703A499FE8}" type="slidenum">
              <a:rPr lang="en-US" smtClean="0"/>
              <a:t>‹#›</a:t>
            </a:fld>
            <a:endParaRPr lang="en-US"/>
          </a:p>
        </p:txBody>
      </p:sp>
    </p:spTree>
    <p:extLst>
      <p:ext uri="{BB962C8B-B14F-4D97-AF65-F5344CB8AC3E}">
        <p14:creationId xmlns:p14="http://schemas.microsoft.com/office/powerpoint/2010/main" val="293990734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1EC2DCCC-D8B5-43B2-82D2-949DC43E8171}" type="datetimeFigureOut">
              <a:rPr lang="en-US" smtClean="0"/>
              <a:t>6/19/2026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24AB2B5B-D895-4622-ADA5-6E703A499FE8}" type="slidenum">
              <a:rPr lang="en-US" smtClean="0"/>
              <a:t>‹#›</a:t>
            </a:fld>
            <a:endParaRPr lang="en-US"/>
          </a:p>
        </p:txBody>
      </p:sp>
    </p:spTree>
    <p:extLst>
      <p:ext uri="{BB962C8B-B14F-4D97-AF65-F5344CB8AC3E}">
        <p14:creationId xmlns:p14="http://schemas.microsoft.com/office/powerpoint/2010/main" val="295978415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1EC2DCCC-D8B5-43B2-82D2-949DC43E8171}" type="datetimeFigureOut">
              <a:rPr lang="en-US" smtClean="0"/>
              <a:t>6/19/2026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24AB2B5B-D895-4622-ADA5-6E703A499FE8}" type="slidenum">
              <a:rPr lang="en-US" smtClean="0"/>
              <a:t>‹#›</a:t>
            </a:fld>
            <a:endParaRPr lang="en-US"/>
          </a:p>
        </p:txBody>
      </p:sp>
    </p:spTree>
    <p:extLst>
      <p:ext uri="{BB962C8B-B14F-4D97-AF65-F5344CB8AC3E}">
        <p14:creationId xmlns:p14="http://schemas.microsoft.com/office/powerpoint/2010/main" val="351368295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1EC2DCCC-D8B5-43B2-82D2-949DC43E8171}" type="datetimeFigureOut">
              <a:rPr lang="en-US" smtClean="0"/>
              <a:t>6/19/2026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24AB2B5B-D895-4622-ADA5-6E703A499FE8}" type="slidenum">
              <a:rPr lang="en-US" smtClean="0"/>
              <a:t>‹#›</a:t>
            </a:fld>
            <a:endParaRPr lang="en-US"/>
          </a:p>
        </p:txBody>
      </p:sp>
    </p:spTree>
    <p:extLst>
      <p:ext uri="{BB962C8B-B14F-4D97-AF65-F5344CB8AC3E}">
        <p14:creationId xmlns:p14="http://schemas.microsoft.com/office/powerpoint/2010/main" val="318756579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EC2DCCC-D8B5-43B2-82D2-949DC43E8171}" type="datetimeFigureOut">
              <a:rPr lang="en-US" smtClean="0"/>
              <a:t>6/19/2026</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24AB2B5B-D895-4622-ADA5-6E703A499FE8}" type="slidenum">
              <a:rPr lang="en-US" smtClean="0"/>
              <a:t>‹#›</a:t>
            </a:fld>
            <a:endParaRPr lang="en-US"/>
          </a:p>
        </p:txBody>
      </p:sp>
    </p:spTree>
    <p:extLst>
      <p:ext uri="{BB962C8B-B14F-4D97-AF65-F5344CB8AC3E}">
        <p14:creationId xmlns:p14="http://schemas.microsoft.com/office/powerpoint/2010/main" val="406367251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1EC2DCCC-D8B5-43B2-82D2-949DC43E8171}" type="datetimeFigureOut">
              <a:rPr lang="en-US" smtClean="0"/>
              <a:t>6/19/2026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24AB2B5B-D895-4622-ADA5-6E703A499FE8}" type="slidenum">
              <a:rPr lang="en-US" smtClean="0"/>
              <a:t>‹#›</a:t>
            </a:fld>
            <a:endParaRPr lang="en-US"/>
          </a:p>
        </p:txBody>
      </p:sp>
    </p:spTree>
    <p:extLst>
      <p:ext uri="{BB962C8B-B14F-4D97-AF65-F5344CB8AC3E}">
        <p14:creationId xmlns:p14="http://schemas.microsoft.com/office/powerpoint/2010/main" val="170255417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1EC2DCCC-D8B5-43B2-82D2-949DC43E8171}" type="datetimeFigureOut">
              <a:rPr lang="en-US" smtClean="0"/>
              <a:t>6/19/2026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24AB2B5B-D895-4622-ADA5-6E703A499FE8}" type="slidenum">
              <a:rPr lang="en-US" smtClean="0"/>
              <a:t>‹#›</a:t>
            </a:fld>
            <a:endParaRPr lang="en-US"/>
          </a:p>
        </p:txBody>
      </p:sp>
    </p:spTree>
    <p:extLst>
      <p:ext uri="{BB962C8B-B14F-4D97-AF65-F5344CB8AC3E}">
        <p14:creationId xmlns:p14="http://schemas.microsoft.com/office/powerpoint/2010/main" val="27852449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EC2DCCC-D8B5-43B2-82D2-949DC43E8171}" type="datetimeFigureOut">
              <a:rPr lang="en-US" smtClean="0"/>
              <a:t>6/19/2026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24AB2B5B-D895-4622-ADA5-6E703A499FE8}" type="slidenum">
              <a:rPr lang="en-US" smtClean="0"/>
              <a:t>‹#›</a:t>
            </a:fld>
            <a:endParaRPr lang="en-US"/>
          </a:p>
        </p:txBody>
      </p:sp>
    </p:spTree>
    <p:extLst>
      <p:ext uri="{BB962C8B-B14F-4D97-AF65-F5344CB8AC3E}">
        <p14:creationId xmlns:p14="http://schemas.microsoft.com/office/powerpoint/2010/main" val="338759874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EC2DCCC-D8B5-43B2-82D2-949DC43E8171}" type="datetimeFigureOut">
              <a:rPr lang="en-US" smtClean="0"/>
              <a:t>6/19/2026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24AB2B5B-D895-4622-ADA5-6E703A499FE8}" type="slidenum">
              <a:rPr lang="en-US" smtClean="0"/>
              <a:t>‹#›</a:t>
            </a:fld>
            <a:endParaRPr lang="en-US"/>
          </a:p>
        </p:txBody>
      </p:sp>
    </p:spTree>
    <p:extLst>
      <p:ext uri="{BB962C8B-B14F-4D97-AF65-F5344CB8AC3E}">
        <p14:creationId xmlns:p14="http://schemas.microsoft.com/office/powerpoint/2010/main" val="95622037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1EC2DCCC-D8B5-43B2-82D2-949DC43E8171}" type="datetimeFigureOut">
              <a:rPr lang="en-US" smtClean="0"/>
              <a:t>6/19/2026</a:t>
            </a:fld>
            <a:endParaRPr lang="en-US"/>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24AB2B5B-D895-4622-ADA5-6E703A499FE8}" type="slidenum">
              <a:rPr lang="en-US" smtClean="0"/>
              <a:t>‹#›</a:t>
            </a:fld>
            <a:endParaRPr lang="en-US"/>
          </a:p>
        </p:txBody>
      </p:sp>
    </p:spTree>
    <p:extLst>
      <p:ext uri="{BB962C8B-B14F-4D97-AF65-F5344CB8AC3E}">
        <p14:creationId xmlns:p14="http://schemas.microsoft.com/office/powerpoint/2010/main" val="1333173711"/>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5491795" cy="2387600"/>
          </a:xfrm>
        </p:spPr>
        <p:txBody>
          <a:bodyPr>
            <a:normAutofit/>
          </a:bodyPr>
          <a:lstStyle/>
          <a:p>
            <a:r>
              <a:rPr lang="en-US" sz="3200" b="1" dirty="0">
                <a:latin typeface="Arial" panose="020B0604020202020204" pitchFamily="34" charset="0"/>
                <a:cs typeface="Arial" panose="020B0604020202020204" pitchFamily="34" charset="0"/>
              </a:rPr>
              <a:t>Understanding Early Childhood Development: Application of Vygotsky’s Sociocultural Theory</a:t>
            </a:r>
            <a:endParaRPr lang="en-US" sz="3200" dirty="0"/>
          </a:p>
        </p:txBody>
      </p:sp>
      <p:sp>
        <p:nvSpPr>
          <p:cNvPr id="3" name="Subtitle 2"/>
          <p:cNvSpPr>
            <a:spLocks noGrp="1"/>
          </p:cNvSpPr>
          <p:nvPr>
            <p:ph type="subTitle" idx="1"/>
          </p:nvPr>
        </p:nvSpPr>
        <p:spPr>
          <a:xfrm>
            <a:off x="1524000" y="3602038"/>
            <a:ext cx="5402782" cy="1655762"/>
          </a:xfrm>
        </p:spPr>
        <p:txBody>
          <a:bodyPr>
            <a:normAutofit fontScale="92500" lnSpcReduction="20000"/>
          </a:bodyPr>
          <a:lstStyle/>
          <a:p>
            <a:r>
              <a:rPr lang="en-US" dirty="0">
                <a:latin typeface="Arial" panose="020B0604020202020204" pitchFamily="34" charset="0"/>
                <a:cs typeface="Arial" panose="020B0604020202020204" pitchFamily="34" charset="0"/>
              </a:rPr>
              <a:t>Module:</a:t>
            </a:r>
          </a:p>
          <a:p>
            <a:r>
              <a:rPr lang="en-US" dirty="0">
                <a:latin typeface="Arial" panose="020B0604020202020204" pitchFamily="34" charset="0"/>
                <a:cs typeface="Arial" panose="020B0604020202020204" pitchFamily="34" charset="0"/>
              </a:rPr>
              <a:t> Psychology in Health and Social Care (LCHS4010)</a:t>
            </a:r>
          </a:p>
          <a:p>
            <a:r>
              <a:rPr lang="en-US" dirty="0">
                <a:latin typeface="Arial" panose="020B0604020202020204" pitchFamily="34" charset="0"/>
                <a:cs typeface="Arial" panose="020B0604020202020204" pitchFamily="34" charset="0"/>
              </a:rPr>
              <a:t> Student name: Chesney Haroon</a:t>
            </a:r>
          </a:p>
          <a:p>
            <a:r>
              <a:rPr lang="en-US">
                <a:latin typeface="Arial" panose="020B0604020202020204" pitchFamily="34" charset="0"/>
                <a:cs typeface="Arial" panose="020B0604020202020204" pitchFamily="34" charset="0"/>
              </a:rPr>
              <a:t>ID: 2505431</a:t>
            </a:r>
            <a:endParaRPr lang="en-US" dirty="0">
              <a:latin typeface="Arial" panose="020B0604020202020204" pitchFamily="34" charset="0"/>
              <a:cs typeface="Arial" panose="020B0604020202020204" pitchFamily="34" charset="0"/>
            </a:endParaRPr>
          </a:p>
          <a:p>
            <a:endParaRPr lang="en-US" dirty="0"/>
          </a:p>
        </p:txBody>
      </p:sp>
      <p:pic>
        <p:nvPicPr>
          <p:cNvPr id="4" name="Picture 3"/>
          <p:cNvPicPr>
            <a:picLocks noChangeAspect="1"/>
          </p:cNvPicPr>
          <p:nvPr/>
        </p:nvPicPr>
        <p:blipFill>
          <a:blip r:embed="rId2"/>
          <a:stretch>
            <a:fillRect/>
          </a:stretch>
        </p:blipFill>
        <p:spPr>
          <a:xfrm>
            <a:off x="7293431" y="793959"/>
            <a:ext cx="5017443" cy="5432007"/>
          </a:xfrm>
          <a:prstGeom prst="rect">
            <a:avLst/>
          </a:prstGeom>
        </p:spPr>
      </p:pic>
    </p:spTree>
    <p:extLst>
      <p:ext uri="{BB962C8B-B14F-4D97-AF65-F5344CB8AC3E}">
        <p14:creationId xmlns:p14="http://schemas.microsoft.com/office/powerpoint/2010/main" val="413409392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61841" y="111081"/>
            <a:ext cx="11353800" cy="730492"/>
          </a:xfrm>
        </p:spPr>
        <p:txBody>
          <a:bodyPr>
            <a:normAutofit/>
          </a:bodyPr>
          <a:lstStyle/>
          <a:p>
            <a:r>
              <a:rPr lang="en-US" sz="2400" b="1" dirty="0">
                <a:latin typeface="Arial" panose="020B0604020202020204" pitchFamily="34" charset="0"/>
                <a:cs typeface="Arial" panose="020B0604020202020204" pitchFamily="34" charset="0"/>
              </a:rPr>
              <a:t>Scenario and Context</a:t>
            </a:r>
          </a:p>
        </p:txBody>
      </p:sp>
      <p:sp>
        <p:nvSpPr>
          <p:cNvPr id="4" name="TextBox 3"/>
          <p:cNvSpPr txBox="1"/>
          <p:nvPr/>
        </p:nvSpPr>
        <p:spPr>
          <a:xfrm>
            <a:off x="291313" y="1100516"/>
            <a:ext cx="4288779" cy="3139321"/>
          </a:xfrm>
          <a:prstGeom prst="rect">
            <a:avLst/>
          </a:prstGeom>
          <a:solidFill>
            <a:schemeClr val="accent1">
              <a:lumMod val="40000"/>
              <a:lumOff val="60000"/>
            </a:schemeClr>
          </a:solidFill>
        </p:spPr>
        <p:txBody>
          <a:bodyPr wrap="square" rtlCol="0">
            <a:spAutoFit/>
          </a:bodyPr>
          <a:lstStyle/>
          <a:p>
            <a:pPr algn="just"/>
            <a:r>
              <a:rPr lang="en-US" b="1" dirty="0">
                <a:latin typeface="Arial" panose="020B0604020202020204" pitchFamily="34" charset="0"/>
                <a:cs typeface="Arial" panose="020B0604020202020204" pitchFamily="34" charset="0"/>
              </a:rPr>
              <a:t>Role</a:t>
            </a:r>
          </a:p>
          <a:p>
            <a:pPr marL="285750" indent="-285750" algn="just">
              <a:buFont typeface="Arial" panose="020B0604020202020204" pitchFamily="34" charset="0"/>
              <a:buChar char="•"/>
            </a:pPr>
            <a:r>
              <a:rPr lang="en-US" dirty="0">
                <a:latin typeface="Arial" panose="020B0604020202020204" pitchFamily="34" charset="0"/>
                <a:cs typeface="Arial" panose="020B0604020202020204" pitchFamily="34" charset="0"/>
              </a:rPr>
              <a:t>Trainee Early Years Support Worker in a Children’s Centre in London </a:t>
            </a:r>
          </a:p>
          <a:p>
            <a:pPr marL="285750" indent="-285750" algn="just">
              <a:buFont typeface="Arial" panose="020B0604020202020204" pitchFamily="34" charset="0"/>
              <a:buChar char="•"/>
            </a:pPr>
            <a:r>
              <a:rPr lang="en-US" dirty="0">
                <a:latin typeface="Arial" panose="020B0604020202020204" pitchFamily="34" charset="0"/>
                <a:cs typeface="Arial" panose="020B0604020202020204" pitchFamily="34" charset="0"/>
              </a:rPr>
              <a:t>Supporting a multi-agency early help plan for Isaac (age 4) </a:t>
            </a:r>
          </a:p>
          <a:p>
            <a:pPr marL="285750" indent="-285750" algn="just">
              <a:buFont typeface="Arial" panose="020B0604020202020204" pitchFamily="34" charset="0"/>
              <a:buChar char="•"/>
            </a:pPr>
            <a:r>
              <a:rPr lang="en-US" dirty="0">
                <a:latin typeface="Arial" panose="020B0604020202020204" pitchFamily="34" charset="0"/>
                <a:cs typeface="Arial" panose="020B0604020202020204" pitchFamily="34" charset="0"/>
              </a:rPr>
              <a:t>Isaac is experiencing social, emotional, and communication difficulties </a:t>
            </a:r>
          </a:p>
          <a:p>
            <a:pPr marL="285750" indent="-285750" algn="just">
              <a:buFont typeface="Arial" panose="020B0604020202020204" pitchFamily="34" charset="0"/>
              <a:buChar char="•"/>
            </a:pPr>
            <a:r>
              <a:rPr lang="en-US" dirty="0">
                <a:latin typeface="Arial" panose="020B0604020202020204" pitchFamily="34" charset="0"/>
                <a:cs typeface="Arial" panose="020B0604020202020204" pitchFamily="34" charset="0"/>
              </a:rPr>
              <a:t>Key concerns observed in nursery and home settings </a:t>
            </a:r>
          </a:p>
          <a:p>
            <a:endParaRPr lang="en-US" b="1" dirty="0"/>
          </a:p>
        </p:txBody>
      </p:sp>
      <p:sp>
        <p:nvSpPr>
          <p:cNvPr id="5" name="TextBox 4"/>
          <p:cNvSpPr txBox="1"/>
          <p:nvPr/>
        </p:nvSpPr>
        <p:spPr>
          <a:xfrm>
            <a:off x="7258555" y="1100516"/>
            <a:ext cx="4612460" cy="2308324"/>
          </a:xfrm>
          <a:prstGeom prst="rect">
            <a:avLst/>
          </a:prstGeom>
          <a:solidFill>
            <a:schemeClr val="accent2">
              <a:lumMod val="20000"/>
              <a:lumOff val="80000"/>
            </a:schemeClr>
          </a:solidFill>
        </p:spPr>
        <p:txBody>
          <a:bodyPr wrap="square" rtlCol="0">
            <a:spAutoFit/>
          </a:bodyPr>
          <a:lstStyle/>
          <a:p>
            <a:pPr algn="just"/>
            <a:r>
              <a:rPr lang="en-US" b="1" dirty="0">
                <a:latin typeface="Arial" panose="020B0604020202020204" pitchFamily="34" charset="0"/>
                <a:cs typeface="Arial" panose="020B0604020202020204" pitchFamily="34" charset="0"/>
              </a:rPr>
              <a:t>Child Profile (Isaac)</a:t>
            </a:r>
          </a:p>
          <a:p>
            <a:pPr marL="285750" indent="-285750" algn="just">
              <a:buFont typeface="Arial" panose="020B0604020202020204" pitchFamily="34" charset="0"/>
              <a:buChar char="•"/>
            </a:pPr>
            <a:r>
              <a:rPr lang="en-US" dirty="0">
                <a:latin typeface="Arial" panose="020B0604020202020204" pitchFamily="34" charset="0"/>
                <a:cs typeface="Arial" panose="020B0604020202020204" pitchFamily="34" charset="0"/>
              </a:rPr>
              <a:t>Limited language development and communication delay </a:t>
            </a:r>
          </a:p>
          <a:p>
            <a:pPr marL="285750" indent="-285750" algn="just">
              <a:buFont typeface="Arial" panose="020B0604020202020204" pitchFamily="34" charset="0"/>
              <a:buChar char="•"/>
            </a:pPr>
            <a:r>
              <a:rPr lang="en-US" dirty="0">
                <a:latin typeface="Arial" panose="020B0604020202020204" pitchFamily="34" charset="0"/>
                <a:cs typeface="Arial" panose="020B0604020202020204" pitchFamily="34" charset="0"/>
              </a:rPr>
              <a:t>Distress during separation from mother </a:t>
            </a:r>
          </a:p>
          <a:p>
            <a:pPr marL="285750" indent="-285750" algn="just">
              <a:buFont typeface="Arial" panose="020B0604020202020204" pitchFamily="34" charset="0"/>
              <a:buChar char="•"/>
            </a:pPr>
            <a:r>
              <a:rPr lang="en-US" dirty="0">
                <a:latin typeface="Arial" panose="020B0604020202020204" pitchFamily="34" charset="0"/>
                <a:cs typeface="Arial" panose="020B0604020202020204" pitchFamily="34" charset="0"/>
              </a:rPr>
              <a:t>Withdrawn behavior during free play </a:t>
            </a:r>
          </a:p>
          <a:p>
            <a:pPr marL="285750" indent="-285750" algn="just">
              <a:buFont typeface="Arial" panose="020B0604020202020204" pitchFamily="34" charset="0"/>
              <a:buChar char="•"/>
            </a:pPr>
            <a:r>
              <a:rPr lang="en-US" dirty="0">
                <a:latin typeface="Arial" panose="020B0604020202020204" pitchFamily="34" charset="0"/>
                <a:cs typeface="Arial" panose="020B0604020202020204" pitchFamily="34" charset="0"/>
              </a:rPr>
              <a:t>Difficulty engaging in group activities </a:t>
            </a:r>
          </a:p>
          <a:p>
            <a:pPr marL="285750" indent="-285750" algn="just">
              <a:buFont typeface="Arial" panose="020B0604020202020204" pitchFamily="34" charset="0"/>
              <a:buChar char="•"/>
            </a:pPr>
            <a:r>
              <a:rPr lang="en-US" dirty="0">
                <a:latin typeface="Arial" panose="020B0604020202020204" pitchFamily="34" charset="0"/>
                <a:cs typeface="Arial" panose="020B0604020202020204" pitchFamily="34" charset="0"/>
              </a:rPr>
              <a:t>Clingy behavior and reduced independence at home</a:t>
            </a:r>
          </a:p>
        </p:txBody>
      </p:sp>
      <p:sp>
        <p:nvSpPr>
          <p:cNvPr id="6" name="TextBox 5"/>
          <p:cNvSpPr txBox="1"/>
          <p:nvPr/>
        </p:nvSpPr>
        <p:spPr>
          <a:xfrm>
            <a:off x="291313" y="4407900"/>
            <a:ext cx="6983427" cy="1754326"/>
          </a:xfrm>
          <a:prstGeom prst="rect">
            <a:avLst/>
          </a:prstGeom>
          <a:solidFill>
            <a:schemeClr val="accent4">
              <a:lumMod val="20000"/>
              <a:lumOff val="80000"/>
            </a:schemeClr>
          </a:solidFill>
        </p:spPr>
        <p:txBody>
          <a:bodyPr wrap="square" rtlCol="0">
            <a:spAutoFit/>
          </a:bodyPr>
          <a:lstStyle/>
          <a:p>
            <a:pPr algn="just"/>
            <a:r>
              <a:rPr lang="en-US" b="1" dirty="0">
                <a:latin typeface="Arial" panose="020B0604020202020204" pitchFamily="34" charset="0"/>
                <a:cs typeface="Arial" panose="020B0604020202020204" pitchFamily="34" charset="0"/>
              </a:rPr>
              <a:t>Purpose of Presentation</a:t>
            </a:r>
          </a:p>
          <a:p>
            <a:pPr marL="285750" indent="-285750" algn="just">
              <a:buFont typeface="Arial" panose="020B0604020202020204" pitchFamily="34" charset="0"/>
              <a:buChar char="•"/>
            </a:pPr>
            <a:r>
              <a:rPr lang="en-US" dirty="0">
                <a:latin typeface="Arial" panose="020B0604020202020204" pitchFamily="34" charset="0"/>
                <a:cs typeface="Arial" panose="020B0604020202020204" pitchFamily="34" charset="0"/>
              </a:rPr>
              <a:t>Apply Vygotsky’s Sociocultural Theory to Isaac’s development </a:t>
            </a:r>
          </a:p>
          <a:p>
            <a:pPr marL="285750" indent="-285750" algn="just">
              <a:buFont typeface="Arial" panose="020B0604020202020204" pitchFamily="34" charset="0"/>
              <a:buChar char="•"/>
            </a:pPr>
            <a:r>
              <a:rPr lang="en-US" dirty="0">
                <a:latin typeface="Arial" panose="020B0604020202020204" pitchFamily="34" charset="0"/>
                <a:cs typeface="Arial" panose="020B0604020202020204" pitchFamily="34" charset="0"/>
              </a:rPr>
              <a:t>Analyse how early experiences affect learning and behavior </a:t>
            </a:r>
          </a:p>
          <a:p>
            <a:pPr marL="285750" indent="-285750" algn="just">
              <a:buFont typeface="Arial" panose="020B0604020202020204" pitchFamily="34" charset="0"/>
              <a:buChar char="•"/>
            </a:pPr>
            <a:r>
              <a:rPr lang="en-US" dirty="0">
                <a:latin typeface="Arial" panose="020B0604020202020204" pitchFamily="34" charset="0"/>
                <a:cs typeface="Arial" panose="020B0604020202020204" pitchFamily="34" charset="0"/>
              </a:rPr>
              <a:t>Explore nature vs nurture influences </a:t>
            </a:r>
          </a:p>
          <a:p>
            <a:pPr marL="285750" indent="-285750" algn="just">
              <a:buFont typeface="Arial" panose="020B0604020202020204" pitchFamily="34" charset="0"/>
              <a:buChar char="•"/>
            </a:pPr>
            <a:r>
              <a:rPr lang="en-US" dirty="0">
                <a:latin typeface="Arial" panose="020B0604020202020204" pitchFamily="34" charset="0"/>
                <a:cs typeface="Arial" panose="020B0604020202020204" pitchFamily="34" charset="0"/>
              </a:rPr>
              <a:t>Propose evidence-based early years interventions </a:t>
            </a:r>
          </a:p>
          <a:p>
            <a:pPr marL="285750" indent="-285750" algn="just">
              <a:buFont typeface="Arial" panose="020B0604020202020204" pitchFamily="34" charset="0"/>
              <a:buChar char="•"/>
            </a:pPr>
            <a:r>
              <a:rPr lang="en-US" dirty="0">
                <a:latin typeface="Arial" panose="020B0604020202020204" pitchFamily="34" charset="0"/>
                <a:cs typeface="Arial" panose="020B0604020202020204" pitchFamily="34" charset="0"/>
              </a:rPr>
              <a:t>(Daniels, 2020; Mercer and Howe, 2020</a:t>
            </a:r>
            <a:r>
              <a:rPr lang="en-US" i="1" dirty="0">
                <a:latin typeface="Arial" panose="020B0604020202020204" pitchFamily="34" charset="0"/>
                <a:cs typeface="Arial" panose="020B0604020202020204" pitchFamily="34" charset="0"/>
              </a:rPr>
              <a:t>)</a:t>
            </a:r>
            <a:endParaRPr lang="en-US" dirty="0">
              <a:latin typeface="Arial" panose="020B0604020202020204" pitchFamily="34" charset="0"/>
              <a:cs typeface="Arial" panose="020B0604020202020204" pitchFamily="34" charset="0"/>
            </a:endParaRPr>
          </a:p>
        </p:txBody>
      </p:sp>
      <p:pic>
        <p:nvPicPr>
          <p:cNvPr id="7" name="Picture 6"/>
          <p:cNvPicPr>
            <a:picLocks noChangeAspect="1"/>
          </p:cNvPicPr>
          <p:nvPr/>
        </p:nvPicPr>
        <p:blipFill>
          <a:blip r:embed="rId2"/>
          <a:stretch>
            <a:fillRect/>
          </a:stretch>
        </p:blipFill>
        <p:spPr>
          <a:xfrm>
            <a:off x="7145267" y="4019101"/>
            <a:ext cx="4928050" cy="2838899"/>
          </a:xfrm>
          <a:prstGeom prst="rect">
            <a:avLst/>
          </a:prstGeom>
        </p:spPr>
      </p:pic>
      <p:sp>
        <p:nvSpPr>
          <p:cNvPr id="8" name="Right Arrow 7"/>
          <p:cNvSpPr/>
          <p:nvPr/>
        </p:nvSpPr>
        <p:spPr>
          <a:xfrm>
            <a:off x="5462124" y="2079653"/>
            <a:ext cx="1051964" cy="404602"/>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12701679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0"/>
            <a:ext cx="12251341" cy="705250"/>
          </a:xfrm>
          <a:solidFill>
            <a:schemeClr val="accent1">
              <a:lumMod val="40000"/>
              <a:lumOff val="60000"/>
            </a:schemeClr>
          </a:solidFill>
        </p:spPr>
        <p:txBody>
          <a:bodyPr>
            <a:normAutofit/>
          </a:bodyPr>
          <a:lstStyle/>
          <a:p>
            <a:r>
              <a:rPr lang="en-US" sz="2400" dirty="0">
                <a:latin typeface="Arial" panose="020B0604020202020204" pitchFamily="34" charset="0"/>
                <a:cs typeface="Arial" panose="020B0604020202020204" pitchFamily="34" charset="0"/>
              </a:rPr>
              <a:t>Introduction to Vygotsky’s Sociocultural Theory</a:t>
            </a:r>
          </a:p>
        </p:txBody>
      </p:sp>
      <p:sp>
        <p:nvSpPr>
          <p:cNvPr id="3" name="Content Placeholder 2"/>
          <p:cNvSpPr>
            <a:spLocks noGrp="1"/>
          </p:cNvSpPr>
          <p:nvPr>
            <p:ph idx="1"/>
          </p:nvPr>
        </p:nvSpPr>
        <p:spPr>
          <a:xfrm>
            <a:off x="611623" y="1218722"/>
            <a:ext cx="6800681" cy="4801751"/>
          </a:xfrm>
        </p:spPr>
        <p:txBody>
          <a:bodyPr>
            <a:normAutofit/>
          </a:bodyPr>
          <a:lstStyle/>
          <a:p>
            <a:pPr marL="0" indent="0" algn="just">
              <a:buNone/>
            </a:pPr>
            <a:r>
              <a:rPr lang="en-US" sz="2200" b="1" dirty="0">
                <a:latin typeface="Arial" panose="020B0604020202020204" pitchFamily="34" charset="0"/>
                <a:cs typeface="Arial" panose="020B0604020202020204" pitchFamily="34" charset="0"/>
              </a:rPr>
              <a:t>Vygotsky’s Sociocultural Theory</a:t>
            </a:r>
          </a:p>
          <a:p>
            <a:pPr algn="just"/>
            <a:r>
              <a:rPr lang="en-US" sz="2200" dirty="0">
                <a:latin typeface="Arial" panose="020B0604020202020204" pitchFamily="34" charset="0"/>
                <a:cs typeface="Arial" panose="020B0604020202020204" pitchFamily="34" charset="0"/>
              </a:rPr>
              <a:t>Developed by Lev Vygotsky, who argued that cognitive development is shaped through social interaction (Daniels, 2020) </a:t>
            </a:r>
          </a:p>
          <a:p>
            <a:pPr algn="just"/>
            <a:r>
              <a:rPr lang="en-US" sz="2200" dirty="0">
                <a:latin typeface="Arial" panose="020B0604020202020204" pitchFamily="34" charset="0"/>
                <a:cs typeface="Arial" panose="020B0604020202020204" pitchFamily="34" charset="0"/>
              </a:rPr>
              <a:t>Children learn through interaction with adults and more capable peers rather than independent discovery (Mercer and Howe, 2020) </a:t>
            </a:r>
          </a:p>
          <a:p>
            <a:pPr algn="just"/>
            <a:r>
              <a:rPr lang="en-US" sz="2200" dirty="0">
                <a:latin typeface="Arial" panose="020B0604020202020204" pitchFamily="34" charset="0"/>
                <a:cs typeface="Arial" panose="020B0604020202020204" pitchFamily="34" charset="0"/>
              </a:rPr>
              <a:t>Language is the primary tool used to develop thinking and understanding (Lantolf and Poehner, 2021) </a:t>
            </a:r>
          </a:p>
          <a:p>
            <a:pPr algn="just"/>
            <a:r>
              <a:rPr lang="en-US" sz="2200" dirty="0">
                <a:latin typeface="Arial" panose="020B0604020202020204" pitchFamily="34" charset="0"/>
                <a:cs typeface="Arial" panose="020B0604020202020204" pitchFamily="34" charset="0"/>
              </a:rPr>
              <a:t>Learning occurs first at a social level and then becomes internalised by the child (Daniels, 2020) </a:t>
            </a:r>
          </a:p>
          <a:p>
            <a:endParaRPr lang="en-US" dirty="0"/>
          </a:p>
        </p:txBody>
      </p:sp>
      <p:pic>
        <p:nvPicPr>
          <p:cNvPr id="5" name="Picture 4"/>
          <p:cNvPicPr>
            <a:picLocks noChangeAspect="1"/>
          </p:cNvPicPr>
          <p:nvPr/>
        </p:nvPicPr>
        <p:blipFill>
          <a:blip r:embed="rId2"/>
          <a:stretch>
            <a:fillRect/>
          </a:stretch>
        </p:blipFill>
        <p:spPr>
          <a:xfrm>
            <a:off x="7881642" y="1028932"/>
            <a:ext cx="4191675" cy="4724505"/>
          </a:xfrm>
          <a:prstGeom prst="rect">
            <a:avLst/>
          </a:prstGeom>
        </p:spPr>
      </p:pic>
      <p:sp>
        <p:nvSpPr>
          <p:cNvPr id="6" name="TextBox 5"/>
          <p:cNvSpPr txBox="1"/>
          <p:nvPr/>
        </p:nvSpPr>
        <p:spPr>
          <a:xfrm>
            <a:off x="8779858" y="6077119"/>
            <a:ext cx="2662280" cy="369332"/>
          </a:xfrm>
          <a:prstGeom prst="rect">
            <a:avLst/>
          </a:prstGeom>
          <a:noFill/>
        </p:spPr>
        <p:txBody>
          <a:bodyPr wrap="square" rtlCol="0">
            <a:spAutoFit/>
          </a:bodyPr>
          <a:lstStyle/>
          <a:p>
            <a:r>
              <a:rPr lang="en-US"/>
              <a:t>(Wang, 2025)</a:t>
            </a:r>
            <a:endParaRPr lang="en-US" dirty="0"/>
          </a:p>
        </p:txBody>
      </p:sp>
    </p:spTree>
    <p:extLst>
      <p:ext uri="{BB962C8B-B14F-4D97-AF65-F5344CB8AC3E}">
        <p14:creationId xmlns:p14="http://schemas.microsoft.com/office/powerpoint/2010/main" val="230554673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89012" y="46264"/>
            <a:ext cx="4806669" cy="3539430"/>
          </a:xfrm>
          <a:prstGeom prst="rect">
            <a:avLst/>
          </a:prstGeom>
          <a:solidFill>
            <a:schemeClr val="bg1"/>
          </a:solidFill>
        </p:spPr>
        <p:txBody>
          <a:bodyPr wrap="square" rtlCol="0">
            <a:spAutoFit/>
          </a:bodyPr>
          <a:lstStyle/>
          <a:p>
            <a:pPr algn="just"/>
            <a:r>
              <a:rPr lang="en-US" sz="1600" b="1" dirty="0">
                <a:latin typeface="Arial" panose="020B0604020202020204" pitchFamily="34" charset="0"/>
                <a:cs typeface="Arial" panose="020B0604020202020204" pitchFamily="34" charset="0"/>
              </a:rPr>
              <a:t>Key Concepts</a:t>
            </a:r>
          </a:p>
          <a:p>
            <a:pPr algn="just"/>
            <a:endParaRPr lang="en-US" sz="1600" b="1" dirty="0">
              <a:latin typeface="Arial" panose="020B0604020202020204" pitchFamily="34" charset="0"/>
              <a:cs typeface="Arial" panose="020B0604020202020204" pitchFamily="34" charset="0"/>
            </a:endParaRPr>
          </a:p>
          <a:p>
            <a:pPr algn="just"/>
            <a:r>
              <a:rPr lang="en-US" sz="1600" b="1" dirty="0">
                <a:latin typeface="Arial" panose="020B0604020202020204" pitchFamily="34" charset="0"/>
                <a:cs typeface="Arial" panose="020B0604020202020204" pitchFamily="34" charset="0"/>
              </a:rPr>
              <a:t>Zone of Proximal Development (ZPD):</a:t>
            </a:r>
            <a:r>
              <a:rPr lang="en-US" sz="1600" dirty="0">
                <a:latin typeface="Arial" panose="020B0604020202020204" pitchFamily="34" charset="0"/>
                <a:cs typeface="Arial" panose="020B0604020202020204" pitchFamily="34" charset="0"/>
              </a:rPr>
              <a:t> The difference between what a child can do alone and what they can achieve with help (Daniels, 2020) </a:t>
            </a:r>
          </a:p>
          <a:p>
            <a:pPr algn="just"/>
            <a:r>
              <a:rPr lang="en-US" sz="1600" b="1" dirty="0">
                <a:latin typeface="Arial" panose="020B0604020202020204" pitchFamily="34" charset="0"/>
                <a:cs typeface="Arial" panose="020B0604020202020204" pitchFamily="34" charset="0"/>
              </a:rPr>
              <a:t>More Knowledgeable Other (MKO):</a:t>
            </a:r>
            <a:r>
              <a:rPr lang="en-US" sz="1600" dirty="0">
                <a:latin typeface="Arial" panose="020B0604020202020204" pitchFamily="34" charset="0"/>
                <a:cs typeface="Arial" panose="020B0604020202020204" pitchFamily="34" charset="0"/>
              </a:rPr>
              <a:t> A person who provides guidance, such as a teacher, parent, or peer (Lantolf and Poehner, 2021) </a:t>
            </a:r>
          </a:p>
          <a:p>
            <a:pPr algn="just"/>
            <a:r>
              <a:rPr lang="en-US" sz="1600" b="1" dirty="0">
                <a:latin typeface="Arial" panose="020B0604020202020204" pitchFamily="34" charset="0"/>
                <a:cs typeface="Arial" panose="020B0604020202020204" pitchFamily="34" charset="0"/>
              </a:rPr>
              <a:t>Scaffolding:</a:t>
            </a:r>
            <a:r>
              <a:rPr lang="en-US" sz="1600" dirty="0">
                <a:latin typeface="Arial" panose="020B0604020202020204" pitchFamily="34" charset="0"/>
                <a:cs typeface="Arial" panose="020B0604020202020204" pitchFamily="34" charset="0"/>
              </a:rPr>
              <a:t> Temporary support that helps a child complete tasks until they become independent (Mercer and Howe, 2020) </a:t>
            </a:r>
          </a:p>
          <a:p>
            <a:pPr algn="just"/>
            <a:r>
              <a:rPr lang="en-US" sz="1600" b="1" dirty="0">
                <a:latin typeface="Arial" panose="020B0604020202020204" pitchFamily="34" charset="0"/>
                <a:cs typeface="Arial" panose="020B0604020202020204" pitchFamily="34" charset="0"/>
              </a:rPr>
              <a:t>Internalisation:</a:t>
            </a:r>
            <a:r>
              <a:rPr lang="en-US" sz="1600" dirty="0">
                <a:latin typeface="Arial" panose="020B0604020202020204" pitchFamily="34" charset="0"/>
                <a:cs typeface="Arial" panose="020B0604020202020204" pitchFamily="34" charset="0"/>
              </a:rPr>
              <a:t> Process where social learning becomes part of the child’s own thinking (Daniels, 2020)</a:t>
            </a:r>
          </a:p>
        </p:txBody>
      </p:sp>
      <p:sp>
        <p:nvSpPr>
          <p:cNvPr id="5" name="TextBox 4"/>
          <p:cNvSpPr txBox="1"/>
          <p:nvPr/>
        </p:nvSpPr>
        <p:spPr>
          <a:xfrm>
            <a:off x="5648240" y="46264"/>
            <a:ext cx="5065615" cy="2800767"/>
          </a:xfrm>
          <a:prstGeom prst="rect">
            <a:avLst/>
          </a:prstGeom>
          <a:solidFill>
            <a:schemeClr val="bg1"/>
          </a:solidFill>
        </p:spPr>
        <p:txBody>
          <a:bodyPr wrap="square" rtlCol="0">
            <a:spAutoFit/>
          </a:bodyPr>
          <a:lstStyle/>
          <a:p>
            <a:pPr algn="just"/>
            <a:r>
              <a:rPr lang="en-US" sz="1600" b="1" dirty="0">
                <a:latin typeface="Arial" panose="020B0604020202020204" pitchFamily="34" charset="0"/>
                <a:cs typeface="Arial" panose="020B0604020202020204" pitchFamily="34" charset="0"/>
              </a:rPr>
              <a:t>Relevance to Early Childhood Development</a:t>
            </a:r>
          </a:p>
          <a:p>
            <a:pPr algn="just"/>
            <a:endParaRPr lang="en-US" sz="1600" b="1" dirty="0">
              <a:latin typeface="Arial" panose="020B0604020202020204" pitchFamily="34" charset="0"/>
              <a:cs typeface="Arial" panose="020B0604020202020204" pitchFamily="34" charset="0"/>
            </a:endParaRPr>
          </a:p>
          <a:p>
            <a:pPr algn="just"/>
            <a:r>
              <a:rPr lang="en-US" sz="1600" dirty="0">
                <a:latin typeface="Arial" panose="020B0604020202020204" pitchFamily="34" charset="0"/>
                <a:cs typeface="Arial" panose="020B0604020202020204" pitchFamily="34" charset="0"/>
              </a:rPr>
              <a:t>Early childhood is a key stage for language, social, and cognitive development (Hoff, 2021) </a:t>
            </a:r>
          </a:p>
          <a:p>
            <a:pPr algn="just"/>
            <a:r>
              <a:rPr lang="en-US" sz="1600" dirty="0">
                <a:latin typeface="Arial" panose="020B0604020202020204" pitchFamily="34" charset="0"/>
                <a:cs typeface="Arial" panose="020B0604020202020204" pitchFamily="34" charset="0"/>
              </a:rPr>
              <a:t>Children learn best through guided interaction and play with adults and peers (Mercer and Howe, 2020) </a:t>
            </a:r>
          </a:p>
          <a:p>
            <a:pPr algn="just"/>
            <a:r>
              <a:rPr lang="en-US" sz="1600" dirty="0">
                <a:latin typeface="Arial" panose="020B0604020202020204" pitchFamily="34" charset="0"/>
                <a:cs typeface="Arial" panose="020B0604020202020204" pitchFamily="34" charset="0"/>
              </a:rPr>
              <a:t>Scaffolding supports gradual independence in learning and problem-solving (Daniels, 2020) </a:t>
            </a:r>
          </a:p>
          <a:p>
            <a:pPr algn="just"/>
            <a:r>
              <a:rPr lang="en-US" sz="1600" dirty="0">
                <a:latin typeface="Arial" panose="020B0604020202020204" pitchFamily="34" charset="0"/>
                <a:cs typeface="Arial" panose="020B0604020202020204" pitchFamily="34" charset="0"/>
              </a:rPr>
              <a:t>Language development is strongly influenced by social environment and communication opportunities (Hoff, 2021)</a:t>
            </a:r>
          </a:p>
        </p:txBody>
      </p:sp>
      <p:sp>
        <p:nvSpPr>
          <p:cNvPr id="6" name="TextBox 5"/>
          <p:cNvSpPr txBox="1"/>
          <p:nvPr/>
        </p:nvSpPr>
        <p:spPr>
          <a:xfrm>
            <a:off x="89012" y="3665442"/>
            <a:ext cx="6708298" cy="3046988"/>
          </a:xfrm>
          <a:prstGeom prst="rect">
            <a:avLst/>
          </a:prstGeom>
          <a:solidFill>
            <a:schemeClr val="bg1"/>
          </a:solidFill>
        </p:spPr>
        <p:txBody>
          <a:bodyPr wrap="square" rtlCol="0">
            <a:spAutoFit/>
          </a:bodyPr>
          <a:lstStyle/>
          <a:p>
            <a:pPr algn="just"/>
            <a:r>
              <a:rPr lang="en-US" sz="1600" b="1" dirty="0">
                <a:latin typeface="Arial" panose="020B0604020202020204" pitchFamily="34" charset="0"/>
                <a:cs typeface="Arial" panose="020B0604020202020204" pitchFamily="34" charset="0"/>
              </a:rPr>
              <a:t>Why This Theory is Appropriate for Isaac</a:t>
            </a:r>
          </a:p>
          <a:p>
            <a:pPr algn="just"/>
            <a:endParaRPr lang="en-US" sz="1600" b="1" dirty="0">
              <a:latin typeface="Arial" panose="020B0604020202020204" pitchFamily="34" charset="0"/>
              <a:cs typeface="Arial" panose="020B0604020202020204" pitchFamily="34" charset="0"/>
            </a:endParaRPr>
          </a:p>
          <a:p>
            <a:pPr algn="just"/>
            <a:r>
              <a:rPr lang="en-US" sz="1600" dirty="0">
                <a:latin typeface="Arial" panose="020B0604020202020204" pitchFamily="34" charset="0"/>
                <a:cs typeface="Arial" panose="020B0604020202020204" pitchFamily="34" charset="0"/>
              </a:rPr>
              <a:t>Isaac shows language delay, which links to limited social interaction (Hoff, 2021) </a:t>
            </a:r>
          </a:p>
          <a:p>
            <a:pPr algn="just"/>
            <a:r>
              <a:rPr lang="en-US" sz="1600" dirty="0">
                <a:latin typeface="Arial" panose="020B0604020202020204" pitchFamily="34" charset="0"/>
                <a:cs typeface="Arial" panose="020B0604020202020204" pitchFamily="34" charset="0"/>
              </a:rPr>
              <a:t>His withdrawal suggests reduced scaffolding opportunities in play (Mercer and Howe, 2020) </a:t>
            </a:r>
          </a:p>
          <a:p>
            <a:pPr algn="just"/>
            <a:r>
              <a:rPr lang="en-US" sz="1600" dirty="0">
                <a:latin typeface="Arial" panose="020B0604020202020204" pitchFamily="34" charset="0"/>
                <a:cs typeface="Arial" panose="020B0604020202020204" pitchFamily="34" charset="0"/>
              </a:rPr>
              <a:t>Separation distress may reflect limited confidence in independent exploration (Daniels, 2020) </a:t>
            </a:r>
          </a:p>
          <a:p>
            <a:pPr algn="just"/>
            <a:r>
              <a:rPr lang="en-US" sz="1600" dirty="0">
                <a:latin typeface="Arial" panose="020B0604020202020204" pitchFamily="34" charset="0"/>
                <a:cs typeface="Arial" panose="020B0604020202020204" pitchFamily="34" charset="0"/>
              </a:rPr>
              <a:t>Group difficulties show he may not yet be fully supported within his ZPD (Lantolf and Poehner, 2021) </a:t>
            </a:r>
          </a:p>
          <a:p>
            <a:pPr algn="just"/>
            <a:r>
              <a:rPr lang="en-US" sz="1600" dirty="0">
                <a:latin typeface="Arial" panose="020B0604020202020204" pitchFamily="34" charset="0"/>
                <a:cs typeface="Arial" panose="020B0604020202020204" pitchFamily="34" charset="0"/>
              </a:rPr>
              <a:t>The theory helps explain how disrupted social experiences have affected his development</a:t>
            </a:r>
          </a:p>
        </p:txBody>
      </p:sp>
      <p:pic>
        <p:nvPicPr>
          <p:cNvPr id="7" name="Picture 6"/>
          <p:cNvPicPr>
            <a:picLocks noChangeAspect="1"/>
          </p:cNvPicPr>
          <p:nvPr/>
        </p:nvPicPr>
        <p:blipFill>
          <a:blip r:embed="rId2"/>
          <a:stretch>
            <a:fillRect/>
          </a:stretch>
        </p:blipFill>
        <p:spPr>
          <a:xfrm>
            <a:off x="7298742" y="2847031"/>
            <a:ext cx="4456562" cy="3066554"/>
          </a:xfrm>
          <a:prstGeom prst="rect">
            <a:avLst/>
          </a:prstGeom>
        </p:spPr>
      </p:pic>
      <p:sp>
        <p:nvSpPr>
          <p:cNvPr id="8" name="TextBox 7"/>
          <p:cNvSpPr txBox="1"/>
          <p:nvPr/>
        </p:nvSpPr>
        <p:spPr>
          <a:xfrm>
            <a:off x="8690846" y="6303696"/>
            <a:ext cx="2589451" cy="369332"/>
          </a:xfrm>
          <a:prstGeom prst="rect">
            <a:avLst/>
          </a:prstGeom>
          <a:noFill/>
        </p:spPr>
        <p:txBody>
          <a:bodyPr wrap="square" rtlCol="0">
            <a:spAutoFit/>
          </a:bodyPr>
          <a:lstStyle/>
          <a:p>
            <a:r>
              <a:rPr lang="en-US"/>
              <a:t>(Brazier, 2025)</a:t>
            </a:r>
            <a:endParaRPr lang="en-US" dirty="0"/>
          </a:p>
        </p:txBody>
      </p:sp>
      <p:sp>
        <p:nvSpPr>
          <p:cNvPr id="9" name="Curved Right Arrow 8"/>
          <p:cNvSpPr/>
          <p:nvPr/>
        </p:nvSpPr>
        <p:spPr>
          <a:xfrm>
            <a:off x="5170811" y="3008708"/>
            <a:ext cx="566443" cy="914400"/>
          </a:xfrm>
          <a:prstGeom prst="curved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Tree>
    <p:extLst>
      <p:ext uri="{BB962C8B-B14F-4D97-AF65-F5344CB8AC3E}">
        <p14:creationId xmlns:p14="http://schemas.microsoft.com/office/powerpoint/2010/main" val="398376690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365126"/>
            <a:ext cx="10515600" cy="759668"/>
          </a:xfrm>
        </p:spPr>
        <p:txBody>
          <a:bodyPr>
            <a:normAutofit/>
          </a:bodyPr>
          <a:lstStyle/>
          <a:p>
            <a:r>
              <a:rPr lang="en-US" sz="2400" dirty="0">
                <a:latin typeface="Arial" panose="020B0604020202020204" pitchFamily="34" charset="0"/>
                <a:cs typeface="Arial" panose="020B0604020202020204" pitchFamily="34" charset="0"/>
              </a:rPr>
              <a:t>Application of Vygotsky’s Theory to Isaac</a:t>
            </a:r>
          </a:p>
        </p:txBody>
      </p:sp>
      <p:graphicFrame>
        <p:nvGraphicFramePr>
          <p:cNvPr id="4" name="Content Placeholder 3"/>
          <p:cNvGraphicFramePr>
            <a:graphicFrameLocks noGrp="1"/>
          </p:cNvGraphicFramePr>
          <p:nvPr>
            <p:ph idx="1"/>
            <p:extLst>
              <p:ext uri="{D42A27DB-BD31-4B8C-83A1-F6EECF244321}">
                <p14:modId xmlns:p14="http://schemas.microsoft.com/office/powerpoint/2010/main" val="2463103202"/>
              </p:ext>
            </p:extLst>
          </p:nvPr>
        </p:nvGraphicFramePr>
        <p:xfrm>
          <a:off x="1391831" y="1416105"/>
          <a:ext cx="8666568" cy="5324536"/>
        </p:xfrm>
        <a:graphic>
          <a:graphicData uri="http://schemas.openxmlformats.org/drawingml/2006/table">
            <a:tbl>
              <a:tblPr/>
              <a:tblGrid>
                <a:gridCol w="2888856">
                  <a:extLst>
                    <a:ext uri="{9D8B030D-6E8A-4147-A177-3AD203B41FA5}">
                      <a16:colId xmlns:a16="http://schemas.microsoft.com/office/drawing/2014/main" val="20000"/>
                    </a:ext>
                  </a:extLst>
                </a:gridCol>
                <a:gridCol w="2888856">
                  <a:extLst>
                    <a:ext uri="{9D8B030D-6E8A-4147-A177-3AD203B41FA5}">
                      <a16:colId xmlns:a16="http://schemas.microsoft.com/office/drawing/2014/main" val="20001"/>
                    </a:ext>
                  </a:extLst>
                </a:gridCol>
                <a:gridCol w="2888856">
                  <a:extLst>
                    <a:ext uri="{9D8B030D-6E8A-4147-A177-3AD203B41FA5}">
                      <a16:colId xmlns:a16="http://schemas.microsoft.com/office/drawing/2014/main" val="20002"/>
                    </a:ext>
                  </a:extLst>
                </a:gridCol>
              </a:tblGrid>
              <a:tr h="479678">
                <a:tc>
                  <a:txBody>
                    <a:bodyPr/>
                    <a:lstStyle/>
                    <a:p>
                      <a:pPr algn="just"/>
                      <a:r>
                        <a:rPr lang="en-US" sz="1400" b="1" dirty="0">
                          <a:latin typeface="Arial" panose="020B0604020202020204" pitchFamily="34" charset="0"/>
                          <a:cs typeface="Arial" panose="020B0604020202020204" pitchFamily="34" charset="0"/>
                        </a:rPr>
                        <a:t>Isaac’s Area of Need</a:t>
                      </a:r>
                      <a:endParaRPr lang="en-US" sz="1400" dirty="0">
                        <a:latin typeface="Arial" panose="020B0604020202020204" pitchFamily="34" charset="0"/>
                        <a:cs typeface="Arial" panose="020B0604020202020204" pitchFamily="34" charset="0"/>
                      </a:endParaRPr>
                    </a:p>
                  </a:txBody>
                  <a:tcPr marL="59607" marR="59607" marT="29804" marB="29804" anchor="ctr">
                    <a:lnL>
                      <a:noFill/>
                    </a:lnL>
                    <a:lnR>
                      <a:noFill/>
                    </a:lnR>
                    <a:lnT>
                      <a:noFill/>
                    </a:lnT>
                    <a:lnB>
                      <a:noFill/>
                    </a:lnB>
                    <a:solidFill>
                      <a:schemeClr val="accent2">
                        <a:lumMod val="60000"/>
                        <a:lumOff val="40000"/>
                      </a:schemeClr>
                    </a:solidFill>
                  </a:tcPr>
                </a:tc>
                <a:tc>
                  <a:txBody>
                    <a:bodyPr/>
                    <a:lstStyle/>
                    <a:p>
                      <a:pPr algn="just"/>
                      <a:r>
                        <a:rPr lang="en-US" sz="1400" b="1" dirty="0">
                          <a:latin typeface="Arial" panose="020B0604020202020204" pitchFamily="34" charset="0"/>
                          <a:cs typeface="Arial" panose="020B0604020202020204" pitchFamily="34" charset="0"/>
                        </a:rPr>
                        <a:t>Application of Vygotsky’s Theory</a:t>
                      </a:r>
                      <a:endParaRPr lang="en-US" sz="1400" dirty="0">
                        <a:latin typeface="Arial" panose="020B0604020202020204" pitchFamily="34" charset="0"/>
                        <a:cs typeface="Arial" panose="020B0604020202020204" pitchFamily="34" charset="0"/>
                      </a:endParaRPr>
                    </a:p>
                  </a:txBody>
                  <a:tcPr marL="59607" marR="59607" marT="29804" marB="29804" anchor="ctr">
                    <a:lnL>
                      <a:noFill/>
                    </a:lnL>
                    <a:lnR>
                      <a:noFill/>
                    </a:lnR>
                    <a:lnT>
                      <a:noFill/>
                    </a:lnT>
                    <a:lnB>
                      <a:noFill/>
                    </a:lnB>
                    <a:solidFill>
                      <a:schemeClr val="accent2">
                        <a:lumMod val="60000"/>
                        <a:lumOff val="40000"/>
                      </a:schemeClr>
                    </a:solidFill>
                  </a:tcPr>
                </a:tc>
                <a:tc>
                  <a:txBody>
                    <a:bodyPr/>
                    <a:lstStyle/>
                    <a:p>
                      <a:pPr algn="just"/>
                      <a:r>
                        <a:rPr lang="en-US" sz="1400" b="1" dirty="0">
                          <a:latin typeface="Arial" panose="020B0604020202020204" pitchFamily="34" charset="0"/>
                          <a:cs typeface="Arial" panose="020B0604020202020204" pitchFamily="34" charset="0"/>
                        </a:rPr>
                        <a:t>Impact on Development</a:t>
                      </a:r>
                      <a:endParaRPr lang="en-US" sz="1400" dirty="0">
                        <a:latin typeface="Arial" panose="020B0604020202020204" pitchFamily="34" charset="0"/>
                        <a:cs typeface="Arial" panose="020B0604020202020204" pitchFamily="34" charset="0"/>
                      </a:endParaRPr>
                    </a:p>
                  </a:txBody>
                  <a:tcPr marL="59607" marR="59607" marT="29804" marB="29804" anchor="ctr">
                    <a:lnL>
                      <a:noFill/>
                    </a:lnL>
                    <a:lnR>
                      <a:noFill/>
                    </a:lnR>
                    <a:lnT>
                      <a:noFill/>
                    </a:lnT>
                    <a:lnB>
                      <a:noFill/>
                    </a:lnB>
                    <a:solidFill>
                      <a:schemeClr val="accent2">
                        <a:lumMod val="60000"/>
                        <a:lumOff val="40000"/>
                      </a:schemeClr>
                    </a:solidFill>
                  </a:tcPr>
                </a:tc>
                <a:extLst>
                  <a:ext uri="{0D108BD9-81ED-4DB2-BD59-A6C34878D82A}">
                    <a16:rowId xmlns:a16="http://schemas.microsoft.com/office/drawing/2014/main" val="10000"/>
                  </a:ext>
                </a:extLst>
              </a:tr>
              <a:tr h="900564">
                <a:tc>
                  <a:txBody>
                    <a:bodyPr/>
                    <a:lstStyle/>
                    <a:p>
                      <a:pPr algn="just"/>
                      <a:r>
                        <a:rPr lang="en-US" sz="1400" dirty="0">
                          <a:latin typeface="Arial" panose="020B0604020202020204" pitchFamily="34" charset="0"/>
                          <a:cs typeface="Arial" panose="020B0604020202020204" pitchFamily="34" charset="0"/>
                        </a:rPr>
                        <a:t>Language delay</a:t>
                      </a:r>
                    </a:p>
                  </a:txBody>
                  <a:tcPr marL="59607" marR="59607" marT="29804" marB="29804" anchor="ctr">
                    <a:lnL>
                      <a:noFill/>
                    </a:lnL>
                    <a:lnR>
                      <a:noFill/>
                    </a:lnR>
                    <a:lnT>
                      <a:noFill/>
                    </a:lnT>
                    <a:lnB>
                      <a:noFill/>
                    </a:lnB>
                  </a:tcPr>
                </a:tc>
                <a:tc>
                  <a:txBody>
                    <a:bodyPr/>
                    <a:lstStyle/>
                    <a:p>
                      <a:pPr algn="just"/>
                      <a:r>
                        <a:rPr lang="en-US" sz="1400" dirty="0">
                          <a:latin typeface="Arial" panose="020B0604020202020204" pitchFamily="34" charset="0"/>
                          <a:cs typeface="Arial" panose="020B0604020202020204" pitchFamily="34" charset="0"/>
                        </a:rPr>
                        <a:t>Limited scaffolding and reduced adult–child interaction restrict vocabulary development (Hoff, 2021)</a:t>
                      </a:r>
                    </a:p>
                  </a:txBody>
                  <a:tcPr marL="59607" marR="59607" marT="29804" marB="29804" anchor="ctr">
                    <a:lnL>
                      <a:noFill/>
                    </a:lnL>
                    <a:lnR>
                      <a:noFill/>
                    </a:lnR>
                    <a:lnT>
                      <a:noFill/>
                    </a:lnT>
                    <a:lnB>
                      <a:noFill/>
                    </a:lnB>
                  </a:tcPr>
                </a:tc>
                <a:tc>
                  <a:txBody>
                    <a:bodyPr/>
                    <a:lstStyle/>
                    <a:p>
                      <a:pPr algn="just"/>
                      <a:r>
                        <a:rPr lang="en-US" sz="1400" dirty="0">
                          <a:latin typeface="Arial" panose="020B0604020202020204" pitchFamily="34" charset="0"/>
                          <a:cs typeface="Arial" panose="020B0604020202020204" pitchFamily="34" charset="0"/>
                        </a:rPr>
                        <a:t>Slower speech and communication skills</a:t>
                      </a:r>
                    </a:p>
                  </a:txBody>
                  <a:tcPr marL="59607" marR="59607" marT="29804" marB="29804" anchor="ctr">
                    <a:lnL>
                      <a:noFill/>
                    </a:lnL>
                    <a:lnR>
                      <a:noFill/>
                    </a:lnR>
                    <a:lnT>
                      <a:noFill/>
                    </a:lnT>
                    <a:lnB>
                      <a:noFill/>
                    </a:lnB>
                  </a:tcPr>
                </a:tc>
                <a:extLst>
                  <a:ext uri="{0D108BD9-81ED-4DB2-BD59-A6C34878D82A}">
                    <a16:rowId xmlns:a16="http://schemas.microsoft.com/office/drawing/2014/main" val="10001"/>
                  </a:ext>
                </a:extLst>
              </a:tr>
              <a:tr h="690121">
                <a:tc>
                  <a:txBody>
                    <a:bodyPr/>
                    <a:lstStyle/>
                    <a:p>
                      <a:pPr algn="just"/>
                      <a:r>
                        <a:rPr lang="en-US" sz="1400" dirty="0">
                          <a:latin typeface="Arial" panose="020B0604020202020204" pitchFamily="34" charset="0"/>
                          <a:cs typeface="Arial" panose="020B0604020202020204" pitchFamily="34" charset="0"/>
                        </a:rPr>
                        <a:t>Social withdrawal</a:t>
                      </a:r>
                    </a:p>
                  </a:txBody>
                  <a:tcPr marL="59607" marR="59607" marT="29804" marB="29804" anchor="ctr">
                    <a:lnL>
                      <a:noFill/>
                    </a:lnL>
                    <a:lnR>
                      <a:noFill/>
                    </a:lnR>
                    <a:lnT>
                      <a:noFill/>
                    </a:lnT>
                    <a:lnB>
                      <a:noFill/>
                    </a:lnB>
                  </a:tcPr>
                </a:tc>
                <a:tc>
                  <a:txBody>
                    <a:bodyPr/>
                    <a:lstStyle/>
                    <a:p>
                      <a:pPr algn="just"/>
                      <a:r>
                        <a:rPr lang="en-US" sz="1400" dirty="0">
                          <a:latin typeface="Arial" panose="020B0604020202020204" pitchFamily="34" charset="0"/>
                          <a:cs typeface="Arial" panose="020B0604020202020204" pitchFamily="34" charset="0"/>
                        </a:rPr>
                        <a:t>Lack of guided peer interaction within his Zone of Proximal Development (Daniels, 2020)</a:t>
                      </a:r>
                    </a:p>
                  </a:txBody>
                  <a:tcPr marL="59607" marR="59607" marT="29804" marB="29804" anchor="ctr">
                    <a:lnL>
                      <a:noFill/>
                    </a:lnL>
                    <a:lnR>
                      <a:noFill/>
                    </a:lnR>
                    <a:lnT>
                      <a:noFill/>
                    </a:lnT>
                    <a:lnB>
                      <a:noFill/>
                    </a:lnB>
                  </a:tcPr>
                </a:tc>
                <a:tc>
                  <a:txBody>
                    <a:bodyPr/>
                    <a:lstStyle/>
                    <a:p>
                      <a:pPr algn="just"/>
                      <a:r>
                        <a:rPr lang="en-US" sz="1400">
                          <a:latin typeface="Arial" panose="020B0604020202020204" pitchFamily="34" charset="0"/>
                          <a:cs typeface="Arial" panose="020B0604020202020204" pitchFamily="34" charset="0"/>
                        </a:rPr>
                        <a:t>Reduced confidence in group play and friendships</a:t>
                      </a:r>
                    </a:p>
                  </a:txBody>
                  <a:tcPr marL="59607" marR="59607" marT="29804" marB="29804" anchor="ctr">
                    <a:lnL>
                      <a:noFill/>
                    </a:lnL>
                    <a:lnR>
                      <a:noFill/>
                    </a:lnR>
                    <a:lnT>
                      <a:noFill/>
                    </a:lnT>
                    <a:lnB>
                      <a:noFill/>
                    </a:lnB>
                  </a:tcPr>
                </a:tc>
                <a:extLst>
                  <a:ext uri="{0D108BD9-81ED-4DB2-BD59-A6C34878D82A}">
                    <a16:rowId xmlns:a16="http://schemas.microsoft.com/office/drawing/2014/main" val="10002"/>
                  </a:ext>
                </a:extLst>
              </a:tr>
              <a:tr h="690121">
                <a:tc>
                  <a:txBody>
                    <a:bodyPr/>
                    <a:lstStyle/>
                    <a:p>
                      <a:pPr algn="just"/>
                      <a:r>
                        <a:rPr lang="en-US" sz="1400">
                          <a:latin typeface="Arial" panose="020B0604020202020204" pitchFamily="34" charset="0"/>
                          <a:cs typeface="Arial" panose="020B0604020202020204" pitchFamily="34" charset="0"/>
                        </a:rPr>
                        <a:t>Separation distress</a:t>
                      </a:r>
                    </a:p>
                  </a:txBody>
                  <a:tcPr marL="59607" marR="59607" marT="29804" marB="29804" anchor="ctr">
                    <a:lnL>
                      <a:noFill/>
                    </a:lnL>
                    <a:lnR>
                      <a:noFill/>
                    </a:lnR>
                    <a:lnT>
                      <a:noFill/>
                    </a:lnT>
                    <a:lnB>
                      <a:noFill/>
                    </a:lnB>
                  </a:tcPr>
                </a:tc>
                <a:tc>
                  <a:txBody>
                    <a:bodyPr/>
                    <a:lstStyle/>
                    <a:p>
                      <a:pPr algn="just"/>
                      <a:r>
                        <a:rPr lang="en-US" sz="1400" dirty="0">
                          <a:latin typeface="Arial" panose="020B0604020202020204" pitchFamily="34" charset="0"/>
                          <a:cs typeface="Arial" panose="020B0604020202020204" pitchFamily="34" charset="0"/>
                        </a:rPr>
                        <a:t>Limited supported transitions reduce independence development (Mercer and Howe, 2020)</a:t>
                      </a:r>
                    </a:p>
                  </a:txBody>
                  <a:tcPr marL="59607" marR="59607" marT="29804" marB="29804" anchor="ctr">
                    <a:lnL>
                      <a:noFill/>
                    </a:lnL>
                    <a:lnR>
                      <a:noFill/>
                    </a:lnR>
                    <a:lnT>
                      <a:noFill/>
                    </a:lnT>
                    <a:lnB>
                      <a:noFill/>
                    </a:lnB>
                  </a:tcPr>
                </a:tc>
                <a:tc>
                  <a:txBody>
                    <a:bodyPr/>
                    <a:lstStyle/>
                    <a:p>
                      <a:pPr algn="just"/>
                      <a:r>
                        <a:rPr lang="en-US" sz="1400">
                          <a:latin typeface="Arial" panose="020B0604020202020204" pitchFamily="34" charset="0"/>
                          <a:cs typeface="Arial" panose="020B0604020202020204" pitchFamily="34" charset="0"/>
                        </a:rPr>
                        <a:t>Increased anxiety and emotional dependence</a:t>
                      </a:r>
                    </a:p>
                  </a:txBody>
                  <a:tcPr marL="59607" marR="59607" marT="29804" marB="29804" anchor="ctr">
                    <a:lnL>
                      <a:noFill/>
                    </a:lnL>
                    <a:lnR>
                      <a:noFill/>
                    </a:lnR>
                    <a:lnT>
                      <a:noFill/>
                    </a:lnT>
                    <a:lnB>
                      <a:noFill/>
                    </a:lnB>
                  </a:tcPr>
                </a:tc>
                <a:extLst>
                  <a:ext uri="{0D108BD9-81ED-4DB2-BD59-A6C34878D82A}">
                    <a16:rowId xmlns:a16="http://schemas.microsoft.com/office/drawing/2014/main" val="10003"/>
                  </a:ext>
                </a:extLst>
              </a:tr>
              <a:tr h="900564">
                <a:tc>
                  <a:txBody>
                    <a:bodyPr/>
                    <a:lstStyle/>
                    <a:p>
                      <a:pPr algn="just"/>
                      <a:r>
                        <a:rPr lang="en-US" sz="1400">
                          <a:latin typeface="Arial" panose="020B0604020202020204" pitchFamily="34" charset="0"/>
                          <a:cs typeface="Arial" panose="020B0604020202020204" pitchFamily="34" charset="0"/>
                        </a:rPr>
                        <a:t>Difficulty in group activities</a:t>
                      </a:r>
                    </a:p>
                  </a:txBody>
                  <a:tcPr marL="59607" marR="59607" marT="29804" marB="29804" anchor="ctr">
                    <a:lnL>
                      <a:noFill/>
                    </a:lnL>
                    <a:lnR>
                      <a:noFill/>
                    </a:lnR>
                    <a:lnT>
                      <a:noFill/>
                    </a:lnT>
                    <a:lnB>
                      <a:noFill/>
                    </a:lnB>
                  </a:tcPr>
                </a:tc>
                <a:tc>
                  <a:txBody>
                    <a:bodyPr/>
                    <a:lstStyle/>
                    <a:p>
                      <a:pPr algn="just"/>
                      <a:r>
                        <a:rPr lang="en-US" sz="1400" dirty="0">
                          <a:latin typeface="Arial" panose="020B0604020202020204" pitchFamily="34" charset="0"/>
                          <a:cs typeface="Arial" panose="020B0604020202020204" pitchFamily="34" charset="0"/>
                        </a:rPr>
                        <a:t>Insufficient scaffolding during play limits participation in social learning (Lantolf and Poehner, 2021)</a:t>
                      </a:r>
                    </a:p>
                  </a:txBody>
                  <a:tcPr marL="59607" marR="59607" marT="29804" marB="29804" anchor="ctr">
                    <a:lnL>
                      <a:noFill/>
                    </a:lnL>
                    <a:lnR>
                      <a:noFill/>
                    </a:lnR>
                    <a:lnT>
                      <a:noFill/>
                    </a:lnT>
                    <a:lnB>
                      <a:noFill/>
                    </a:lnB>
                  </a:tcPr>
                </a:tc>
                <a:tc>
                  <a:txBody>
                    <a:bodyPr/>
                    <a:lstStyle/>
                    <a:p>
                      <a:pPr algn="just"/>
                      <a:r>
                        <a:rPr lang="en-US" sz="1400" dirty="0">
                          <a:latin typeface="Arial" panose="020B0604020202020204" pitchFamily="34" charset="0"/>
                          <a:cs typeface="Arial" panose="020B0604020202020204" pitchFamily="34" charset="0"/>
                        </a:rPr>
                        <a:t>Low engagement in group learning</a:t>
                      </a:r>
                    </a:p>
                  </a:txBody>
                  <a:tcPr marL="59607" marR="59607" marT="29804" marB="29804" anchor="ctr">
                    <a:lnL>
                      <a:noFill/>
                    </a:lnL>
                    <a:lnR>
                      <a:noFill/>
                    </a:lnR>
                    <a:lnT>
                      <a:noFill/>
                    </a:lnT>
                    <a:lnB>
                      <a:noFill/>
                    </a:lnB>
                  </a:tcPr>
                </a:tc>
                <a:extLst>
                  <a:ext uri="{0D108BD9-81ED-4DB2-BD59-A6C34878D82A}">
                    <a16:rowId xmlns:a16="http://schemas.microsoft.com/office/drawing/2014/main" val="10004"/>
                  </a:ext>
                </a:extLst>
              </a:tr>
              <a:tr h="900564">
                <a:tc>
                  <a:txBody>
                    <a:bodyPr/>
                    <a:lstStyle/>
                    <a:p>
                      <a:pPr algn="just"/>
                      <a:r>
                        <a:rPr lang="en-US" sz="1400">
                          <a:latin typeface="Arial" panose="020B0604020202020204" pitchFamily="34" charset="0"/>
                          <a:cs typeface="Arial" panose="020B0604020202020204" pitchFamily="34" charset="0"/>
                        </a:rPr>
                        <a:t>Disrupted childcare</a:t>
                      </a:r>
                    </a:p>
                  </a:txBody>
                  <a:tcPr marL="59607" marR="59607" marT="29804" marB="29804" anchor="ctr">
                    <a:lnL>
                      <a:noFill/>
                    </a:lnL>
                    <a:lnR>
                      <a:noFill/>
                    </a:lnR>
                    <a:lnT>
                      <a:noFill/>
                    </a:lnT>
                    <a:lnB>
                      <a:noFill/>
                    </a:lnB>
                  </a:tcPr>
                </a:tc>
                <a:tc>
                  <a:txBody>
                    <a:bodyPr/>
                    <a:lstStyle/>
                    <a:p>
                      <a:pPr algn="just"/>
                      <a:r>
                        <a:rPr lang="en-US" sz="1400" dirty="0">
                          <a:latin typeface="Arial" panose="020B0604020202020204" pitchFamily="34" charset="0"/>
                          <a:cs typeface="Arial" panose="020B0604020202020204" pitchFamily="34" charset="0"/>
                        </a:rPr>
                        <a:t>Inconsistent social learning environments reduce repetition and learning stability (Daniels, 2020)</a:t>
                      </a:r>
                    </a:p>
                  </a:txBody>
                  <a:tcPr marL="59607" marR="59607" marT="29804" marB="29804" anchor="ctr">
                    <a:lnL>
                      <a:noFill/>
                    </a:lnL>
                    <a:lnR>
                      <a:noFill/>
                    </a:lnR>
                    <a:lnT>
                      <a:noFill/>
                    </a:lnT>
                    <a:lnB>
                      <a:noFill/>
                    </a:lnB>
                  </a:tcPr>
                </a:tc>
                <a:tc>
                  <a:txBody>
                    <a:bodyPr/>
                    <a:lstStyle/>
                    <a:p>
                      <a:pPr algn="just"/>
                      <a:r>
                        <a:rPr lang="en-US" sz="1400" dirty="0">
                          <a:latin typeface="Arial" panose="020B0604020202020204" pitchFamily="34" charset="0"/>
                          <a:cs typeface="Arial" panose="020B0604020202020204" pitchFamily="34" charset="0"/>
                        </a:rPr>
                        <a:t>Delayed cognitive and social development</a:t>
                      </a:r>
                    </a:p>
                  </a:txBody>
                  <a:tcPr marL="59607" marR="59607" marT="29804" marB="29804" anchor="ctr">
                    <a:lnL>
                      <a:noFill/>
                    </a:lnL>
                    <a:lnR>
                      <a:noFill/>
                    </a:lnR>
                    <a:lnT>
                      <a:noFill/>
                    </a:lnT>
                    <a:lnB>
                      <a:noFill/>
                    </a:lnB>
                  </a:tcPr>
                </a:tc>
                <a:extLst>
                  <a:ext uri="{0D108BD9-81ED-4DB2-BD59-A6C34878D82A}">
                    <a16:rowId xmlns:a16="http://schemas.microsoft.com/office/drawing/2014/main" val="10005"/>
                  </a:ext>
                </a:extLst>
              </a:tr>
              <a:tr h="690121">
                <a:tc>
                  <a:txBody>
                    <a:bodyPr/>
                    <a:lstStyle/>
                    <a:p>
                      <a:pPr algn="just"/>
                      <a:r>
                        <a:rPr lang="en-US" sz="1400" dirty="0">
                          <a:latin typeface="Arial" panose="020B0604020202020204" pitchFamily="34" charset="0"/>
                          <a:cs typeface="Arial" panose="020B0604020202020204" pitchFamily="34" charset="0"/>
                        </a:rPr>
                        <a:t>Clingy behaviour</a:t>
                      </a:r>
                    </a:p>
                  </a:txBody>
                  <a:tcPr marL="59607" marR="59607" marT="29804" marB="29804" anchor="ctr">
                    <a:lnL>
                      <a:noFill/>
                    </a:lnL>
                    <a:lnR>
                      <a:noFill/>
                    </a:lnR>
                    <a:lnT>
                      <a:noFill/>
                    </a:lnT>
                    <a:lnB>
                      <a:noFill/>
                    </a:lnB>
                  </a:tcPr>
                </a:tc>
                <a:tc>
                  <a:txBody>
                    <a:bodyPr/>
                    <a:lstStyle/>
                    <a:p>
                      <a:pPr algn="just"/>
                      <a:r>
                        <a:rPr lang="en-US" sz="1400">
                          <a:latin typeface="Arial" panose="020B0604020202020204" pitchFamily="34" charset="0"/>
                          <a:cs typeface="Arial" panose="020B0604020202020204" pitchFamily="34" charset="0"/>
                        </a:rPr>
                        <a:t>Over-reliance on primary caregiver limits exploration within ZPD (Mercer and Howe, 2020)</a:t>
                      </a:r>
                    </a:p>
                  </a:txBody>
                  <a:tcPr marL="59607" marR="59607" marT="29804" marB="29804" anchor="ctr">
                    <a:lnL>
                      <a:noFill/>
                    </a:lnL>
                    <a:lnR>
                      <a:noFill/>
                    </a:lnR>
                    <a:lnT>
                      <a:noFill/>
                    </a:lnT>
                    <a:lnB>
                      <a:noFill/>
                    </a:lnB>
                  </a:tcPr>
                </a:tc>
                <a:tc>
                  <a:txBody>
                    <a:bodyPr/>
                    <a:lstStyle/>
                    <a:p>
                      <a:pPr algn="just"/>
                      <a:r>
                        <a:rPr lang="en-US" sz="1400" dirty="0">
                          <a:latin typeface="Arial" panose="020B0604020202020204" pitchFamily="34" charset="0"/>
                          <a:cs typeface="Arial" panose="020B0604020202020204" pitchFamily="34" charset="0"/>
                        </a:rPr>
                        <a:t>Reduced independence and confidence</a:t>
                      </a:r>
                    </a:p>
                  </a:txBody>
                  <a:tcPr marL="59607" marR="59607" marT="29804" marB="29804" anchor="ctr">
                    <a:lnL>
                      <a:noFill/>
                    </a:lnL>
                    <a:lnR>
                      <a:noFill/>
                    </a:lnR>
                    <a:lnT>
                      <a:noFill/>
                    </a:lnT>
                    <a:lnB>
                      <a:noFill/>
                    </a:lnB>
                  </a:tcPr>
                </a:tc>
                <a:extLst>
                  <a:ext uri="{0D108BD9-81ED-4DB2-BD59-A6C34878D82A}">
                    <a16:rowId xmlns:a16="http://schemas.microsoft.com/office/drawing/2014/main" val="10006"/>
                  </a:ext>
                </a:extLst>
              </a:tr>
            </a:tbl>
          </a:graphicData>
        </a:graphic>
      </p:graphicFrame>
      <p:sp>
        <p:nvSpPr>
          <p:cNvPr id="5" name="Right Arrow 4"/>
          <p:cNvSpPr/>
          <p:nvPr/>
        </p:nvSpPr>
        <p:spPr>
          <a:xfrm>
            <a:off x="380326" y="1488935"/>
            <a:ext cx="457874" cy="275129"/>
          </a:xfrm>
          <a:prstGeom prst="rightArrow">
            <a:avLst/>
          </a:prstGeom>
          <a:solidFill>
            <a:schemeClr val="accent2">
              <a:lumMod val="75000"/>
            </a:schemeClr>
          </a:solidFill>
          <a:ln>
            <a:solidFill>
              <a:schemeClr val="accent2">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70101530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365125"/>
            <a:ext cx="10515600" cy="605919"/>
          </a:xfrm>
        </p:spPr>
        <p:txBody>
          <a:bodyPr>
            <a:normAutofit/>
          </a:bodyPr>
          <a:lstStyle/>
          <a:p>
            <a:r>
              <a:rPr lang="en-US" sz="2400" b="1" dirty="0">
                <a:latin typeface="Arial" panose="020B0604020202020204" pitchFamily="34" charset="0"/>
                <a:cs typeface="Arial" panose="020B0604020202020204" pitchFamily="34" charset="0"/>
              </a:rPr>
              <a:t>Multi-Agency Vygotsky-Based Support Plan for Isaac</a:t>
            </a:r>
          </a:p>
        </p:txBody>
      </p:sp>
      <p:graphicFrame>
        <p:nvGraphicFramePr>
          <p:cNvPr id="4" name="Content Placeholder 3"/>
          <p:cNvGraphicFramePr>
            <a:graphicFrameLocks noGrp="1"/>
          </p:cNvGraphicFramePr>
          <p:nvPr>
            <p:ph idx="1"/>
            <p:extLst>
              <p:ext uri="{D42A27DB-BD31-4B8C-83A1-F6EECF244321}">
                <p14:modId xmlns:p14="http://schemas.microsoft.com/office/powerpoint/2010/main" val="3027132508"/>
              </p:ext>
            </p:extLst>
          </p:nvPr>
        </p:nvGraphicFramePr>
        <p:xfrm>
          <a:off x="1764065" y="1254264"/>
          <a:ext cx="8066292" cy="5330766"/>
        </p:xfrm>
        <a:graphic>
          <a:graphicData uri="http://schemas.openxmlformats.org/drawingml/2006/table">
            <a:tbl>
              <a:tblPr/>
              <a:tblGrid>
                <a:gridCol w="2688764">
                  <a:extLst>
                    <a:ext uri="{9D8B030D-6E8A-4147-A177-3AD203B41FA5}">
                      <a16:colId xmlns:a16="http://schemas.microsoft.com/office/drawing/2014/main" val="20000"/>
                    </a:ext>
                  </a:extLst>
                </a:gridCol>
                <a:gridCol w="2688764">
                  <a:extLst>
                    <a:ext uri="{9D8B030D-6E8A-4147-A177-3AD203B41FA5}">
                      <a16:colId xmlns:a16="http://schemas.microsoft.com/office/drawing/2014/main" val="20001"/>
                    </a:ext>
                  </a:extLst>
                </a:gridCol>
                <a:gridCol w="2688764">
                  <a:extLst>
                    <a:ext uri="{9D8B030D-6E8A-4147-A177-3AD203B41FA5}">
                      <a16:colId xmlns:a16="http://schemas.microsoft.com/office/drawing/2014/main" val="20002"/>
                    </a:ext>
                  </a:extLst>
                </a:gridCol>
              </a:tblGrid>
              <a:tr h="295139">
                <a:tc>
                  <a:txBody>
                    <a:bodyPr/>
                    <a:lstStyle/>
                    <a:p>
                      <a:pPr algn="just"/>
                      <a:r>
                        <a:rPr lang="en-US" sz="1400" b="1" dirty="0">
                          <a:latin typeface="Arial" panose="020B0604020202020204" pitchFamily="34" charset="0"/>
                          <a:cs typeface="Arial" panose="020B0604020202020204" pitchFamily="34" charset="0"/>
                        </a:rPr>
                        <a:t>Need</a:t>
                      </a:r>
                      <a:endParaRPr lang="en-US" sz="1400" dirty="0">
                        <a:latin typeface="Arial" panose="020B0604020202020204" pitchFamily="34" charset="0"/>
                        <a:cs typeface="Arial" panose="020B0604020202020204" pitchFamily="34" charset="0"/>
                      </a:endParaRPr>
                    </a:p>
                  </a:txBody>
                  <a:tcPr marL="64945" marR="64945" marT="32473" marB="32473" anchor="ctr">
                    <a:lnL>
                      <a:noFill/>
                    </a:lnL>
                    <a:lnR>
                      <a:noFill/>
                    </a:lnR>
                    <a:lnT>
                      <a:noFill/>
                    </a:lnT>
                    <a:lnB>
                      <a:noFill/>
                    </a:lnB>
                    <a:solidFill>
                      <a:schemeClr val="accent5">
                        <a:lumMod val="60000"/>
                        <a:lumOff val="40000"/>
                      </a:schemeClr>
                    </a:solidFill>
                  </a:tcPr>
                </a:tc>
                <a:tc>
                  <a:txBody>
                    <a:bodyPr/>
                    <a:lstStyle/>
                    <a:p>
                      <a:pPr algn="just"/>
                      <a:r>
                        <a:rPr lang="en-US" sz="1400" b="1" dirty="0">
                          <a:latin typeface="Arial" panose="020B0604020202020204" pitchFamily="34" charset="0"/>
                          <a:cs typeface="Arial" panose="020B0604020202020204" pitchFamily="34" charset="0"/>
                        </a:rPr>
                        <a:t>Strategy &amp; Professionals Involved</a:t>
                      </a:r>
                      <a:endParaRPr lang="en-US" sz="1400" dirty="0">
                        <a:latin typeface="Arial" panose="020B0604020202020204" pitchFamily="34" charset="0"/>
                        <a:cs typeface="Arial" panose="020B0604020202020204" pitchFamily="34" charset="0"/>
                      </a:endParaRPr>
                    </a:p>
                  </a:txBody>
                  <a:tcPr marL="64945" marR="64945" marT="32473" marB="32473" anchor="ctr">
                    <a:lnL>
                      <a:noFill/>
                    </a:lnL>
                    <a:lnR>
                      <a:noFill/>
                    </a:lnR>
                    <a:lnT>
                      <a:noFill/>
                    </a:lnT>
                    <a:lnB>
                      <a:noFill/>
                    </a:lnB>
                    <a:solidFill>
                      <a:schemeClr val="accent5">
                        <a:lumMod val="60000"/>
                        <a:lumOff val="40000"/>
                      </a:schemeClr>
                    </a:solidFill>
                  </a:tcPr>
                </a:tc>
                <a:tc>
                  <a:txBody>
                    <a:bodyPr/>
                    <a:lstStyle/>
                    <a:p>
                      <a:pPr algn="just"/>
                      <a:r>
                        <a:rPr lang="en-US" sz="1400" b="1" dirty="0">
                          <a:latin typeface="Arial" panose="020B0604020202020204" pitchFamily="34" charset="0"/>
                          <a:cs typeface="Arial" panose="020B0604020202020204" pitchFamily="34" charset="0"/>
                        </a:rPr>
                        <a:t>Link to Vygotsky’s Theory</a:t>
                      </a:r>
                      <a:endParaRPr lang="en-US" sz="1400" dirty="0">
                        <a:latin typeface="Arial" panose="020B0604020202020204" pitchFamily="34" charset="0"/>
                        <a:cs typeface="Arial" panose="020B0604020202020204" pitchFamily="34" charset="0"/>
                      </a:endParaRPr>
                    </a:p>
                  </a:txBody>
                  <a:tcPr marL="64945" marR="64945" marT="32473" marB="32473" anchor="ctr">
                    <a:lnL>
                      <a:noFill/>
                    </a:lnL>
                    <a:lnR>
                      <a:noFill/>
                    </a:lnR>
                    <a:lnT>
                      <a:noFill/>
                    </a:lnT>
                    <a:lnB>
                      <a:noFill/>
                    </a:lnB>
                    <a:solidFill>
                      <a:schemeClr val="accent5">
                        <a:lumMod val="60000"/>
                        <a:lumOff val="40000"/>
                      </a:schemeClr>
                    </a:solidFill>
                  </a:tcPr>
                </a:tc>
                <a:extLst>
                  <a:ext uri="{0D108BD9-81ED-4DB2-BD59-A6C34878D82A}">
                    <a16:rowId xmlns:a16="http://schemas.microsoft.com/office/drawing/2014/main" val="10000"/>
                  </a:ext>
                </a:extLst>
              </a:tr>
              <a:tr h="961962">
                <a:tc>
                  <a:txBody>
                    <a:bodyPr/>
                    <a:lstStyle/>
                    <a:p>
                      <a:pPr algn="just"/>
                      <a:r>
                        <a:rPr lang="en-US" sz="1400" dirty="0">
                          <a:latin typeface="Arial" panose="020B0604020202020204" pitchFamily="34" charset="0"/>
                          <a:cs typeface="Arial" panose="020B0604020202020204" pitchFamily="34" charset="0"/>
                        </a:rPr>
                        <a:t>Language delay</a:t>
                      </a:r>
                    </a:p>
                  </a:txBody>
                  <a:tcPr marL="64945" marR="64945" marT="32473" marB="32473" anchor="ctr">
                    <a:lnL>
                      <a:noFill/>
                    </a:lnL>
                    <a:lnR>
                      <a:noFill/>
                    </a:lnR>
                    <a:lnT>
                      <a:noFill/>
                    </a:lnT>
                    <a:lnB>
                      <a:noFill/>
                    </a:lnB>
                  </a:tcPr>
                </a:tc>
                <a:tc>
                  <a:txBody>
                    <a:bodyPr/>
                    <a:lstStyle/>
                    <a:p>
                      <a:pPr algn="just"/>
                      <a:r>
                        <a:rPr lang="en-US" sz="1400" dirty="0">
                          <a:latin typeface="Arial" panose="020B0604020202020204" pitchFamily="34" charset="0"/>
                          <a:cs typeface="Arial" panose="020B0604020202020204" pitchFamily="34" charset="0"/>
                        </a:rPr>
                        <a:t>Storytelling, shared reading sessions led by Speech and Language Therapist (SALT) and Early Years Practitioner</a:t>
                      </a:r>
                    </a:p>
                  </a:txBody>
                  <a:tcPr marL="64945" marR="64945" marT="32473" marB="32473" anchor="ctr">
                    <a:lnL>
                      <a:noFill/>
                    </a:lnL>
                    <a:lnR>
                      <a:noFill/>
                    </a:lnR>
                    <a:lnT>
                      <a:noFill/>
                    </a:lnT>
                    <a:lnB>
                      <a:noFill/>
                    </a:lnB>
                  </a:tcPr>
                </a:tc>
                <a:tc>
                  <a:txBody>
                    <a:bodyPr/>
                    <a:lstStyle/>
                    <a:p>
                      <a:pPr algn="just"/>
                      <a:r>
                        <a:rPr lang="en-US" sz="1400" dirty="0">
                          <a:latin typeface="Arial" panose="020B0604020202020204" pitchFamily="34" charset="0"/>
                          <a:cs typeface="Arial" panose="020B0604020202020204" pitchFamily="34" charset="0"/>
                        </a:rPr>
                        <a:t>Language develops through guided interaction within the ZPD (Hoff, 2021)</a:t>
                      </a:r>
                    </a:p>
                  </a:txBody>
                  <a:tcPr marL="64945" marR="64945" marT="32473" marB="32473" anchor="ctr">
                    <a:lnL>
                      <a:noFill/>
                    </a:lnL>
                    <a:lnR>
                      <a:noFill/>
                    </a:lnR>
                    <a:lnT>
                      <a:noFill/>
                    </a:lnT>
                    <a:lnB>
                      <a:noFill/>
                    </a:lnB>
                  </a:tcPr>
                </a:tc>
                <a:extLst>
                  <a:ext uri="{0D108BD9-81ED-4DB2-BD59-A6C34878D82A}">
                    <a16:rowId xmlns:a16="http://schemas.microsoft.com/office/drawing/2014/main" val="10001"/>
                  </a:ext>
                </a:extLst>
              </a:tr>
              <a:tr h="739688">
                <a:tc>
                  <a:txBody>
                    <a:bodyPr/>
                    <a:lstStyle/>
                    <a:p>
                      <a:pPr algn="just"/>
                      <a:r>
                        <a:rPr lang="en-US" sz="1400" dirty="0">
                          <a:latin typeface="Arial" panose="020B0604020202020204" pitchFamily="34" charset="0"/>
                          <a:cs typeface="Arial" panose="020B0604020202020204" pitchFamily="34" charset="0"/>
                        </a:rPr>
                        <a:t>Social withdrawal</a:t>
                      </a:r>
                    </a:p>
                  </a:txBody>
                  <a:tcPr marL="64945" marR="64945" marT="32473" marB="32473" anchor="ctr">
                    <a:lnL>
                      <a:noFill/>
                    </a:lnL>
                    <a:lnR>
                      <a:noFill/>
                    </a:lnR>
                    <a:lnT>
                      <a:noFill/>
                    </a:lnT>
                    <a:lnB>
                      <a:noFill/>
                    </a:lnB>
                  </a:tcPr>
                </a:tc>
                <a:tc>
                  <a:txBody>
                    <a:bodyPr/>
                    <a:lstStyle/>
                    <a:p>
                      <a:pPr algn="just"/>
                      <a:r>
                        <a:rPr lang="en-US" sz="1400" dirty="0">
                          <a:latin typeface="Arial" panose="020B0604020202020204" pitchFamily="34" charset="0"/>
                          <a:cs typeface="Arial" panose="020B0604020202020204" pitchFamily="34" charset="0"/>
                        </a:rPr>
                        <a:t>Small-group play activities supported by Early Years Practitioner and Nursery Staff</a:t>
                      </a:r>
                    </a:p>
                  </a:txBody>
                  <a:tcPr marL="64945" marR="64945" marT="32473" marB="32473" anchor="ctr">
                    <a:lnL>
                      <a:noFill/>
                    </a:lnL>
                    <a:lnR>
                      <a:noFill/>
                    </a:lnR>
                    <a:lnT>
                      <a:noFill/>
                    </a:lnT>
                    <a:lnB>
                      <a:noFill/>
                    </a:lnB>
                  </a:tcPr>
                </a:tc>
                <a:tc>
                  <a:txBody>
                    <a:bodyPr/>
                    <a:lstStyle/>
                    <a:p>
                      <a:pPr algn="just"/>
                      <a:r>
                        <a:rPr lang="en-US" sz="1400">
                          <a:latin typeface="Arial" panose="020B0604020202020204" pitchFamily="34" charset="0"/>
                          <a:cs typeface="Arial" panose="020B0604020202020204" pitchFamily="34" charset="0"/>
                        </a:rPr>
                        <a:t>Learning occurs through social interaction and scaffolding (Daniels, 2020)</a:t>
                      </a:r>
                    </a:p>
                  </a:txBody>
                  <a:tcPr marL="64945" marR="64945" marT="32473" marB="32473" anchor="ctr">
                    <a:lnL>
                      <a:noFill/>
                    </a:lnL>
                    <a:lnR>
                      <a:noFill/>
                    </a:lnR>
                    <a:lnT>
                      <a:noFill/>
                    </a:lnT>
                    <a:lnB>
                      <a:noFill/>
                    </a:lnB>
                  </a:tcPr>
                </a:tc>
                <a:extLst>
                  <a:ext uri="{0D108BD9-81ED-4DB2-BD59-A6C34878D82A}">
                    <a16:rowId xmlns:a16="http://schemas.microsoft.com/office/drawing/2014/main" val="10002"/>
                  </a:ext>
                </a:extLst>
              </a:tr>
              <a:tr h="739688">
                <a:tc>
                  <a:txBody>
                    <a:bodyPr/>
                    <a:lstStyle/>
                    <a:p>
                      <a:pPr algn="just"/>
                      <a:r>
                        <a:rPr lang="en-US" sz="1400">
                          <a:latin typeface="Arial" panose="020B0604020202020204" pitchFamily="34" charset="0"/>
                          <a:cs typeface="Arial" panose="020B0604020202020204" pitchFamily="34" charset="0"/>
                        </a:rPr>
                        <a:t>Separation distress</a:t>
                      </a:r>
                    </a:p>
                  </a:txBody>
                  <a:tcPr marL="64945" marR="64945" marT="32473" marB="32473" anchor="ctr">
                    <a:lnL>
                      <a:noFill/>
                    </a:lnL>
                    <a:lnR>
                      <a:noFill/>
                    </a:lnR>
                    <a:lnT>
                      <a:noFill/>
                    </a:lnT>
                    <a:lnB>
                      <a:noFill/>
                    </a:lnB>
                  </a:tcPr>
                </a:tc>
                <a:tc>
                  <a:txBody>
                    <a:bodyPr/>
                    <a:lstStyle/>
                    <a:p>
                      <a:pPr algn="just"/>
                      <a:r>
                        <a:rPr lang="en-US" sz="1400" dirty="0">
                          <a:latin typeface="Arial" panose="020B0604020202020204" pitchFamily="34" charset="0"/>
                          <a:cs typeface="Arial" panose="020B0604020202020204" pitchFamily="34" charset="0"/>
                        </a:rPr>
                        <a:t>Key person approach delivered by assigned Early Years Practitioner</a:t>
                      </a:r>
                    </a:p>
                  </a:txBody>
                  <a:tcPr marL="64945" marR="64945" marT="32473" marB="32473" anchor="ctr">
                    <a:lnL>
                      <a:noFill/>
                    </a:lnL>
                    <a:lnR>
                      <a:noFill/>
                    </a:lnR>
                    <a:lnT>
                      <a:noFill/>
                    </a:lnT>
                    <a:lnB>
                      <a:noFill/>
                    </a:lnB>
                  </a:tcPr>
                </a:tc>
                <a:tc>
                  <a:txBody>
                    <a:bodyPr/>
                    <a:lstStyle/>
                    <a:p>
                      <a:pPr algn="just"/>
                      <a:r>
                        <a:rPr lang="en-US" sz="1400" dirty="0">
                          <a:latin typeface="Arial" panose="020B0604020202020204" pitchFamily="34" charset="0"/>
                          <a:cs typeface="Arial" panose="020B0604020202020204" pitchFamily="34" charset="0"/>
                        </a:rPr>
                        <a:t>MKO provides emotional and learning support, reducing anxiety (Mercer and Howe, 2020)</a:t>
                      </a:r>
                    </a:p>
                  </a:txBody>
                  <a:tcPr marL="64945" marR="64945" marT="32473" marB="32473" anchor="ctr">
                    <a:lnL>
                      <a:noFill/>
                    </a:lnL>
                    <a:lnR>
                      <a:noFill/>
                    </a:lnR>
                    <a:lnT>
                      <a:noFill/>
                    </a:lnT>
                    <a:lnB>
                      <a:noFill/>
                    </a:lnB>
                  </a:tcPr>
                </a:tc>
                <a:extLst>
                  <a:ext uri="{0D108BD9-81ED-4DB2-BD59-A6C34878D82A}">
                    <a16:rowId xmlns:a16="http://schemas.microsoft.com/office/drawing/2014/main" val="10003"/>
                  </a:ext>
                </a:extLst>
              </a:tr>
              <a:tr h="739688">
                <a:tc>
                  <a:txBody>
                    <a:bodyPr/>
                    <a:lstStyle/>
                    <a:p>
                      <a:pPr algn="just"/>
                      <a:r>
                        <a:rPr lang="en-US" sz="1400">
                          <a:latin typeface="Arial" panose="020B0604020202020204" pitchFamily="34" charset="0"/>
                          <a:cs typeface="Arial" panose="020B0604020202020204" pitchFamily="34" charset="0"/>
                        </a:rPr>
                        <a:t>Communication difficulties</a:t>
                      </a:r>
                    </a:p>
                  </a:txBody>
                  <a:tcPr marL="64945" marR="64945" marT="32473" marB="32473" anchor="ctr">
                    <a:lnL>
                      <a:noFill/>
                    </a:lnL>
                    <a:lnR>
                      <a:noFill/>
                    </a:lnR>
                    <a:lnT>
                      <a:noFill/>
                    </a:lnT>
                    <a:lnB>
                      <a:noFill/>
                    </a:lnB>
                  </a:tcPr>
                </a:tc>
                <a:tc>
                  <a:txBody>
                    <a:bodyPr/>
                    <a:lstStyle/>
                    <a:p>
                      <a:pPr algn="just"/>
                      <a:r>
                        <a:rPr lang="en-US" sz="1400" dirty="0">
                          <a:latin typeface="Arial" panose="020B0604020202020204" pitchFamily="34" charset="0"/>
                          <a:cs typeface="Arial" panose="020B0604020202020204" pitchFamily="34" charset="0"/>
                        </a:rPr>
                        <a:t>Peer modelling activities and language games supported by SALT and nursery staff</a:t>
                      </a:r>
                    </a:p>
                  </a:txBody>
                  <a:tcPr marL="64945" marR="64945" marT="32473" marB="32473" anchor="ctr">
                    <a:lnL>
                      <a:noFill/>
                    </a:lnL>
                    <a:lnR>
                      <a:noFill/>
                    </a:lnR>
                    <a:lnT>
                      <a:noFill/>
                    </a:lnT>
                    <a:lnB>
                      <a:noFill/>
                    </a:lnB>
                  </a:tcPr>
                </a:tc>
                <a:tc>
                  <a:txBody>
                    <a:bodyPr/>
                    <a:lstStyle/>
                    <a:p>
                      <a:pPr algn="just"/>
                      <a:r>
                        <a:rPr lang="en-US" sz="1400" dirty="0">
                          <a:latin typeface="Arial" panose="020B0604020202020204" pitchFamily="34" charset="0"/>
                          <a:cs typeface="Arial" panose="020B0604020202020204" pitchFamily="34" charset="0"/>
                        </a:rPr>
                        <a:t>Communication improves through social mediation (Lantolf and Poehner, 2021)</a:t>
                      </a:r>
                    </a:p>
                  </a:txBody>
                  <a:tcPr marL="64945" marR="64945" marT="32473" marB="32473" anchor="ctr">
                    <a:lnL>
                      <a:noFill/>
                    </a:lnL>
                    <a:lnR>
                      <a:noFill/>
                    </a:lnR>
                    <a:lnT>
                      <a:noFill/>
                    </a:lnT>
                    <a:lnB>
                      <a:noFill/>
                    </a:lnB>
                  </a:tcPr>
                </a:tc>
                <a:extLst>
                  <a:ext uri="{0D108BD9-81ED-4DB2-BD59-A6C34878D82A}">
                    <a16:rowId xmlns:a16="http://schemas.microsoft.com/office/drawing/2014/main" val="10004"/>
                  </a:ext>
                </a:extLst>
              </a:tr>
              <a:tr h="739688">
                <a:tc>
                  <a:txBody>
                    <a:bodyPr/>
                    <a:lstStyle/>
                    <a:p>
                      <a:pPr algn="just"/>
                      <a:r>
                        <a:rPr lang="en-US" sz="1400">
                          <a:latin typeface="Arial" panose="020B0604020202020204" pitchFamily="34" charset="0"/>
                          <a:cs typeface="Arial" panose="020B0604020202020204" pitchFamily="34" charset="0"/>
                        </a:rPr>
                        <a:t>Emotional regulation</a:t>
                      </a:r>
                    </a:p>
                  </a:txBody>
                  <a:tcPr marL="64945" marR="64945" marT="32473" marB="32473" anchor="ctr">
                    <a:lnL>
                      <a:noFill/>
                    </a:lnL>
                    <a:lnR>
                      <a:noFill/>
                    </a:lnR>
                    <a:lnT>
                      <a:noFill/>
                    </a:lnT>
                    <a:lnB>
                      <a:noFill/>
                    </a:lnB>
                  </a:tcPr>
                </a:tc>
                <a:tc>
                  <a:txBody>
                    <a:bodyPr/>
                    <a:lstStyle/>
                    <a:p>
                      <a:pPr algn="just"/>
                      <a:r>
                        <a:rPr lang="en-US" sz="1400" dirty="0">
                          <a:latin typeface="Arial" panose="020B0604020202020204" pitchFamily="34" charset="0"/>
                          <a:cs typeface="Arial" panose="020B0604020202020204" pitchFamily="34" charset="0"/>
                        </a:rPr>
                        <a:t>Emotion coaching sessions led by Family Support Worker and Nursery Staff</a:t>
                      </a:r>
                    </a:p>
                  </a:txBody>
                  <a:tcPr marL="64945" marR="64945" marT="32473" marB="32473" anchor="ctr">
                    <a:lnL>
                      <a:noFill/>
                    </a:lnL>
                    <a:lnR>
                      <a:noFill/>
                    </a:lnR>
                    <a:lnT>
                      <a:noFill/>
                    </a:lnT>
                    <a:lnB>
                      <a:noFill/>
                    </a:lnB>
                  </a:tcPr>
                </a:tc>
                <a:tc>
                  <a:txBody>
                    <a:bodyPr/>
                    <a:lstStyle/>
                    <a:p>
                      <a:pPr algn="just"/>
                      <a:r>
                        <a:rPr lang="en-US" sz="1400" dirty="0">
                          <a:latin typeface="Arial" panose="020B0604020202020204" pitchFamily="34" charset="0"/>
                          <a:cs typeface="Arial" panose="020B0604020202020204" pitchFamily="34" charset="0"/>
                        </a:rPr>
                        <a:t>Scaffolding helps children internalise emotional control strategies (Daniels, 2020)</a:t>
                      </a:r>
                    </a:p>
                  </a:txBody>
                  <a:tcPr marL="64945" marR="64945" marT="32473" marB="32473" anchor="ctr">
                    <a:lnL>
                      <a:noFill/>
                    </a:lnL>
                    <a:lnR>
                      <a:noFill/>
                    </a:lnR>
                    <a:lnT>
                      <a:noFill/>
                    </a:lnT>
                    <a:lnB>
                      <a:noFill/>
                    </a:lnB>
                  </a:tcPr>
                </a:tc>
                <a:extLst>
                  <a:ext uri="{0D108BD9-81ED-4DB2-BD59-A6C34878D82A}">
                    <a16:rowId xmlns:a16="http://schemas.microsoft.com/office/drawing/2014/main" val="10005"/>
                  </a:ext>
                </a:extLst>
              </a:tr>
              <a:tr h="739688">
                <a:tc>
                  <a:txBody>
                    <a:bodyPr/>
                    <a:lstStyle/>
                    <a:p>
                      <a:pPr algn="just"/>
                      <a:r>
                        <a:rPr lang="en-US" sz="1400">
                          <a:latin typeface="Arial" panose="020B0604020202020204" pitchFamily="34" charset="0"/>
                          <a:cs typeface="Arial" panose="020B0604020202020204" pitchFamily="34" charset="0"/>
                        </a:rPr>
                        <a:t>Complex developmental needs</a:t>
                      </a:r>
                    </a:p>
                  </a:txBody>
                  <a:tcPr marL="64945" marR="64945" marT="32473" marB="32473" anchor="ctr">
                    <a:lnL>
                      <a:noFill/>
                    </a:lnL>
                    <a:lnR>
                      <a:noFill/>
                    </a:lnR>
                    <a:lnT>
                      <a:noFill/>
                    </a:lnT>
                    <a:lnB>
                      <a:noFill/>
                    </a:lnB>
                  </a:tcPr>
                </a:tc>
                <a:tc>
                  <a:txBody>
                    <a:bodyPr/>
                    <a:lstStyle/>
                    <a:p>
                      <a:pPr algn="just"/>
                      <a:r>
                        <a:rPr lang="en-US" sz="1400">
                          <a:latin typeface="Arial" panose="020B0604020202020204" pitchFamily="34" charset="0"/>
                          <a:cs typeface="Arial" panose="020B0604020202020204" pitchFamily="34" charset="0"/>
                        </a:rPr>
                        <a:t>Multi-agency Early Help Team meetings (Health Visitor, SALT, Nursery, Social Worker)</a:t>
                      </a:r>
                    </a:p>
                  </a:txBody>
                  <a:tcPr marL="64945" marR="64945" marT="32473" marB="32473" anchor="ctr">
                    <a:lnL>
                      <a:noFill/>
                    </a:lnL>
                    <a:lnR>
                      <a:noFill/>
                    </a:lnR>
                    <a:lnT>
                      <a:noFill/>
                    </a:lnT>
                    <a:lnB>
                      <a:noFill/>
                    </a:lnB>
                  </a:tcPr>
                </a:tc>
                <a:tc>
                  <a:txBody>
                    <a:bodyPr/>
                    <a:lstStyle/>
                    <a:p>
                      <a:pPr algn="just"/>
                      <a:r>
                        <a:rPr lang="en-US" sz="1400" dirty="0">
                          <a:latin typeface="Arial" panose="020B0604020202020204" pitchFamily="34" charset="0"/>
                          <a:cs typeface="Arial" panose="020B0604020202020204" pitchFamily="34" charset="0"/>
                        </a:rPr>
                        <a:t>Collaborative support expands learning opportunities within ZPD (Mercer and Howe, 2020)</a:t>
                      </a:r>
                    </a:p>
                  </a:txBody>
                  <a:tcPr marL="64945" marR="64945" marT="32473" marB="32473" anchor="ctr">
                    <a:lnL>
                      <a:noFill/>
                    </a:lnL>
                    <a:lnR>
                      <a:noFill/>
                    </a:lnR>
                    <a:lnT>
                      <a:noFill/>
                    </a:lnT>
                    <a:lnB>
                      <a:noFill/>
                    </a:lnB>
                  </a:tcPr>
                </a:tc>
                <a:extLst>
                  <a:ext uri="{0D108BD9-81ED-4DB2-BD59-A6C34878D82A}">
                    <a16:rowId xmlns:a16="http://schemas.microsoft.com/office/drawing/2014/main" val="10006"/>
                  </a:ext>
                </a:extLst>
              </a:tr>
            </a:tbl>
          </a:graphicData>
        </a:graphic>
      </p:graphicFrame>
      <p:sp>
        <p:nvSpPr>
          <p:cNvPr id="5" name="Right Arrow 4"/>
          <p:cNvSpPr/>
          <p:nvPr/>
        </p:nvSpPr>
        <p:spPr>
          <a:xfrm>
            <a:off x="449782" y="1254264"/>
            <a:ext cx="776836" cy="477433"/>
          </a:xfrm>
          <a:prstGeom prst="rightArrow">
            <a:avLst/>
          </a:prstGeom>
          <a:solidFill>
            <a:schemeClr val="accent5">
              <a:lumMod val="60000"/>
              <a:lumOff val="40000"/>
            </a:schemeClr>
          </a:solidFill>
          <a:ln>
            <a:solidFill>
              <a:schemeClr val="accent5">
                <a:lumMod val="60000"/>
                <a:lumOff val="4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10090806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0"/>
            <a:ext cx="12192000" cy="525347"/>
          </a:xfrm>
          <a:solidFill>
            <a:schemeClr val="accent1">
              <a:lumMod val="20000"/>
              <a:lumOff val="80000"/>
            </a:schemeClr>
          </a:solidFill>
        </p:spPr>
        <p:txBody>
          <a:bodyPr>
            <a:normAutofit/>
          </a:bodyPr>
          <a:lstStyle/>
          <a:p>
            <a:r>
              <a:rPr lang="en-US" sz="2400" b="1" dirty="0">
                <a:latin typeface="Arial" panose="020B0604020202020204" pitchFamily="34" charset="0"/>
                <a:cs typeface="Arial" panose="020B0604020202020204" pitchFamily="34" charset="0"/>
              </a:rPr>
              <a:t>Nature vs Nurture Influences on Isaac’s Development</a:t>
            </a:r>
          </a:p>
        </p:txBody>
      </p:sp>
      <p:graphicFrame>
        <p:nvGraphicFramePr>
          <p:cNvPr id="4" name="Content Placeholder 3"/>
          <p:cNvGraphicFramePr>
            <a:graphicFrameLocks noGrp="1"/>
          </p:cNvGraphicFramePr>
          <p:nvPr>
            <p:ph idx="1"/>
            <p:extLst>
              <p:ext uri="{D42A27DB-BD31-4B8C-83A1-F6EECF244321}">
                <p14:modId xmlns:p14="http://schemas.microsoft.com/office/powerpoint/2010/main" val="3401197450"/>
              </p:ext>
            </p:extLst>
          </p:nvPr>
        </p:nvGraphicFramePr>
        <p:xfrm>
          <a:off x="291313" y="719381"/>
          <a:ext cx="7420396" cy="4273579"/>
        </p:xfrm>
        <a:graphic>
          <a:graphicData uri="http://schemas.openxmlformats.org/drawingml/2006/table">
            <a:tbl>
              <a:tblPr/>
              <a:tblGrid>
                <a:gridCol w="3710198">
                  <a:extLst>
                    <a:ext uri="{9D8B030D-6E8A-4147-A177-3AD203B41FA5}">
                      <a16:colId xmlns:a16="http://schemas.microsoft.com/office/drawing/2014/main" val="20000"/>
                    </a:ext>
                  </a:extLst>
                </a:gridCol>
                <a:gridCol w="3710198">
                  <a:extLst>
                    <a:ext uri="{9D8B030D-6E8A-4147-A177-3AD203B41FA5}">
                      <a16:colId xmlns:a16="http://schemas.microsoft.com/office/drawing/2014/main" val="20001"/>
                    </a:ext>
                  </a:extLst>
                </a:gridCol>
              </a:tblGrid>
              <a:tr h="363709">
                <a:tc>
                  <a:txBody>
                    <a:bodyPr/>
                    <a:lstStyle/>
                    <a:p>
                      <a:pPr algn="just"/>
                      <a:r>
                        <a:rPr lang="en-US" sz="1600" b="1" dirty="0">
                          <a:latin typeface="Arial" panose="020B0604020202020204" pitchFamily="34" charset="0"/>
                          <a:cs typeface="Arial" panose="020B0604020202020204" pitchFamily="34" charset="0"/>
                        </a:rPr>
                        <a:t>Nature (Biological Factors)</a:t>
                      </a:r>
                      <a:endParaRPr lang="en-US" sz="1600" dirty="0">
                        <a:latin typeface="Arial" panose="020B0604020202020204" pitchFamily="34" charset="0"/>
                        <a:cs typeface="Arial" panose="020B0604020202020204" pitchFamily="34" charset="0"/>
                      </a:endParaRPr>
                    </a:p>
                  </a:txBody>
                  <a:tcPr anchor="ctr">
                    <a:lnL>
                      <a:noFill/>
                    </a:lnL>
                    <a:lnR>
                      <a:noFill/>
                    </a:lnR>
                    <a:lnT>
                      <a:noFill/>
                    </a:lnT>
                    <a:lnB>
                      <a:noFill/>
                    </a:lnB>
                  </a:tcPr>
                </a:tc>
                <a:tc>
                  <a:txBody>
                    <a:bodyPr/>
                    <a:lstStyle/>
                    <a:p>
                      <a:pPr algn="just"/>
                      <a:r>
                        <a:rPr lang="en-US" sz="1600" b="1">
                          <a:latin typeface="Arial" panose="020B0604020202020204" pitchFamily="34" charset="0"/>
                          <a:cs typeface="Arial" panose="020B0604020202020204" pitchFamily="34" charset="0"/>
                        </a:rPr>
                        <a:t>Nurture (Environmental Factors)</a:t>
                      </a:r>
                      <a:endParaRPr lang="en-US" sz="1600">
                        <a:latin typeface="Arial" panose="020B0604020202020204" pitchFamily="34" charset="0"/>
                        <a:cs typeface="Arial" panose="020B0604020202020204" pitchFamily="34" charset="0"/>
                      </a:endParaRPr>
                    </a:p>
                  </a:txBody>
                  <a:tcPr anchor="ctr">
                    <a:lnL>
                      <a:noFill/>
                    </a:lnL>
                    <a:lnR>
                      <a:noFill/>
                    </a:lnR>
                    <a:lnT>
                      <a:noFill/>
                    </a:lnT>
                    <a:lnB>
                      <a:noFill/>
                    </a:lnB>
                  </a:tcPr>
                </a:tc>
                <a:extLst>
                  <a:ext uri="{0D108BD9-81ED-4DB2-BD59-A6C34878D82A}">
                    <a16:rowId xmlns:a16="http://schemas.microsoft.com/office/drawing/2014/main" val="10000"/>
                  </a:ext>
                </a:extLst>
              </a:tr>
              <a:tr h="909272">
                <a:tc>
                  <a:txBody>
                    <a:bodyPr/>
                    <a:lstStyle/>
                    <a:p>
                      <a:pPr algn="just"/>
                      <a:r>
                        <a:rPr lang="en-US" sz="1600" dirty="0">
                          <a:latin typeface="Arial" panose="020B0604020202020204" pitchFamily="34" charset="0"/>
                          <a:cs typeface="Arial" panose="020B0604020202020204" pitchFamily="34" charset="0"/>
                        </a:rPr>
                        <a:t>Temperament: Isaac may be naturally shy or sensitive to change (Belsky and Pluess, 2022)</a:t>
                      </a:r>
                    </a:p>
                  </a:txBody>
                  <a:tcPr anchor="ctr">
                    <a:lnL>
                      <a:noFill/>
                    </a:lnL>
                    <a:lnR>
                      <a:noFill/>
                    </a:lnR>
                    <a:lnT>
                      <a:noFill/>
                    </a:lnT>
                    <a:lnB>
                      <a:noFill/>
                    </a:lnB>
                  </a:tcPr>
                </a:tc>
                <a:tc>
                  <a:txBody>
                    <a:bodyPr/>
                    <a:lstStyle/>
                    <a:p>
                      <a:pPr algn="just"/>
                      <a:r>
                        <a:rPr lang="en-US" sz="1600">
                          <a:latin typeface="Arial" panose="020B0604020202020204" pitchFamily="34" charset="0"/>
                          <a:cs typeface="Arial" panose="020B0604020202020204" pitchFamily="34" charset="0"/>
                        </a:rPr>
                        <a:t>Maternal postnatal depression may reduce emotional responsiveness and interaction (Murray et al., 2022)</a:t>
                      </a:r>
                    </a:p>
                  </a:txBody>
                  <a:tcPr anchor="ctr">
                    <a:lnL>
                      <a:noFill/>
                    </a:lnL>
                    <a:lnR>
                      <a:noFill/>
                    </a:lnR>
                    <a:lnT>
                      <a:noFill/>
                    </a:lnT>
                    <a:lnB>
                      <a:noFill/>
                    </a:lnB>
                  </a:tcPr>
                </a:tc>
                <a:extLst>
                  <a:ext uri="{0D108BD9-81ED-4DB2-BD59-A6C34878D82A}">
                    <a16:rowId xmlns:a16="http://schemas.microsoft.com/office/drawing/2014/main" val="10001"/>
                  </a:ext>
                </a:extLst>
              </a:tr>
              <a:tr h="909272">
                <a:tc>
                  <a:txBody>
                    <a:bodyPr/>
                    <a:lstStyle/>
                    <a:p>
                      <a:pPr algn="just"/>
                      <a:r>
                        <a:rPr lang="en-US" sz="1600" dirty="0">
                          <a:latin typeface="Arial" panose="020B0604020202020204" pitchFamily="34" charset="0"/>
                          <a:cs typeface="Arial" panose="020B0604020202020204" pitchFamily="34" charset="0"/>
                        </a:rPr>
                        <a:t>Early brain development affects language acquisition and emotional regulation (Hoff, 2021)</a:t>
                      </a:r>
                    </a:p>
                  </a:txBody>
                  <a:tcPr anchor="ctr">
                    <a:lnL>
                      <a:noFill/>
                    </a:lnL>
                    <a:lnR>
                      <a:noFill/>
                    </a:lnR>
                    <a:lnT>
                      <a:noFill/>
                    </a:lnT>
                    <a:lnB>
                      <a:noFill/>
                    </a:lnB>
                  </a:tcPr>
                </a:tc>
                <a:tc>
                  <a:txBody>
                    <a:bodyPr/>
                    <a:lstStyle/>
                    <a:p>
                      <a:pPr algn="just"/>
                      <a:r>
                        <a:rPr lang="en-US" sz="1600" dirty="0">
                          <a:latin typeface="Arial" panose="020B0604020202020204" pitchFamily="34" charset="0"/>
                          <a:cs typeface="Arial" panose="020B0604020202020204" pitchFamily="34" charset="0"/>
                        </a:rPr>
                        <a:t>Disrupted childcare arrangements reduce consistency in learning experiences (Cadman et al., 2023)</a:t>
                      </a:r>
                    </a:p>
                  </a:txBody>
                  <a:tcPr anchor="ctr">
                    <a:lnL>
                      <a:noFill/>
                    </a:lnL>
                    <a:lnR>
                      <a:noFill/>
                    </a:lnR>
                    <a:lnT>
                      <a:noFill/>
                    </a:lnT>
                    <a:lnB>
                      <a:noFill/>
                    </a:lnB>
                  </a:tcPr>
                </a:tc>
                <a:extLst>
                  <a:ext uri="{0D108BD9-81ED-4DB2-BD59-A6C34878D82A}">
                    <a16:rowId xmlns:a16="http://schemas.microsoft.com/office/drawing/2014/main" val="10002"/>
                  </a:ext>
                </a:extLst>
              </a:tr>
              <a:tr h="909272">
                <a:tc>
                  <a:txBody>
                    <a:bodyPr/>
                    <a:lstStyle/>
                    <a:p>
                      <a:pPr algn="just"/>
                      <a:r>
                        <a:rPr lang="en-US" sz="1600" dirty="0">
                          <a:latin typeface="Arial" panose="020B0604020202020204" pitchFamily="34" charset="0"/>
                          <a:cs typeface="Arial" panose="020B0604020202020204" pitchFamily="34" charset="0"/>
                        </a:rPr>
                        <a:t>Individual differences in stress response may increase separation anxiety (Belsky and Pluess, 2022)</a:t>
                      </a:r>
                    </a:p>
                  </a:txBody>
                  <a:tcPr anchor="ctr">
                    <a:lnL>
                      <a:noFill/>
                    </a:lnL>
                    <a:lnR>
                      <a:noFill/>
                    </a:lnR>
                    <a:lnT>
                      <a:noFill/>
                    </a:lnT>
                    <a:lnB>
                      <a:noFill/>
                    </a:lnB>
                  </a:tcPr>
                </a:tc>
                <a:tc>
                  <a:txBody>
                    <a:bodyPr/>
                    <a:lstStyle/>
                    <a:p>
                      <a:pPr algn="just"/>
                      <a:r>
                        <a:rPr lang="en-US" sz="1600" dirty="0">
                          <a:latin typeface="Arial" panose="020B0604020202020204" pitchFamily="34" charset="0"/>
                          <a:cs typeface="Arial" panose="020B0604020202020204" pitchFamily="34" charset="0"/>
                        </a:rPr>
                        <a:t>Limited social interaction may delay communication and social confidence (Fearon and Roisman, 2023)</a:t>
                      </a:r>
                    </a:p>
                  </a:txBody>
                  <a:tcPr anchor="ctr">
                    <a:lnL>
                      <a:noFill/>
                    </a:lnL>
                    <a:lnR>
                      <a:noFill/>
                    </a:lnR>
                    <a:lnT>
                      <a:noFill/>
                    </a:lnT>
                    <a:lnB>
                      <a:noFill/>
                    </a:lnB>
                  </a:tcPr>
                </a:tc>
                <a:extLst>
                  <a:ext uri="{0D108BD9-81ED-4DB2-BD59-A6C34878D82A}">
                    <a16:rowId xmlns:a16="http://schemas.microsoft.com/office/drawing/2014/main" val="10003"/>
                  </a:ext>
                </a:extLst>
              </a:tr>
              <a:tr h="1182054">
                <a:tc>
                  <a:txBody>
                    <a:bodyPr/>
                    <a:lstStyle/>
                    <a:p>
                      <a:pPr algn="just"/>
                      <a:r>
                        <a:rPr lang="en-US" sz="1600" dirty="0">
                          <a:latin typeface="Arial" panose="020B0604020202020204" pitchFamily="34" charset="0"/>
                          <a:cs typeface="Arial" panose="020B0604020202020204" pitchFamily="34" charset="0"/>
                        </a:rPr>
                        <a:t>Genetic predisposition may influence emotional sensitivity (Belsky and Pluess, 2022)</a:t>
                      </a:r>
                    </a:p>
                  </a:txBody>
                  <a:tcPr anchor="ctr">
                    <a:lnL>
                      <a:noFill/>
                    </a:lnL>
                    <a:lnR>
                      <a:noFill/>
                    </a:lnR>
                    <a:lnT>
                      <a:noFill/>
                    </a:lnT>
                    <a:lnB>
                      <a:noFill/>
                    </a:lnB>
                  </a:tcPr>
                </a:tc>
                <a:tc>
                  <a:txBody>
                    <a:bodyPr/>
                    <a:lstStyle/>
                    <a:p>
                      <a:pPr algn="just"/>
                      <a:r>
                        <a:rPr lang="en-US" sz="1600" dirty="0">
                          <a:latin typeface="Arial" panose="020B0604020202020204" pitchFamily="34" charset="0"/>
                          <a:cs typeface="Arial" panose="020B0604020202020204" pitchFamily="34" charset="0"/>
                        </a:rPr>
                        <a:t>Relocation to a new environment (London) may cause adjustment stress and insecurity (Murray et al., 2022)</a:t>
                      </a:r>
                    </a:p>
                  </a:txBody>
                  <a:tcPr anchor="ctr">
                    <a:lnL>
                      <a:noFill/>
                    </a:lnL>
                    <a:lnR>
                      <a:noFill/>
                    </a:lnR>
                    <a:lnT>
                      <a:noFill/>
                    </a:lnT>
                    <a:lnB>
                      <a:noFill/>
                    </a:lnB>
                  </a:tcPr>
                </a:tc>
                <a:extLst>
                  <a:ext uri="{0D108BD9-81ED-4DB2-BD59-A6C34878D82A}">
                    <a16:rowId xmlns:a16="http://schemas.microsoft.com/office/drawing/2014/main" val="10004"/>
                  </a:ext>
                </a:extLst>
              </a:tr>
            </a:tbl>
          </a:graphicData>
        </a:graphic>
      </p:graphicFrame>
      <p:sp>
        <p:nvSpPr>
          <p:cNvPr id="5" name="TextBox 4"/>
          <p:cNvSpPr txBox="1"/>
          <p:nvPr/>
        </p:nvSpPr>
        <p:spPr>
          <a:xfrm>
            <a:off x="291313" y="5186994"/>
            <a:ext cx="11838648" cy="1077218"/>
          </a:xfrm>
          <a:prstGeom prst="rect">
            <a:avLst/>
          </a:prstGeom>
          <a:solidFill>
            <a:schemeClr val="accent1">
              <a:lumMod val="20000"/>
              <a:lumOff val="80000"/>
            </a:schemeClr>
          </a:solidFill>
        </p:spPr>
        <p:txBody>
          <a:bodyPr wrap="square" rtlCol="0">
            <a:spAutoFit/>
          </a:bodyPr>
          <a:lstStyle/>
          <a:p>
            <a:pPr algn="just"/>
            <a:r>
              <a:rPr lang="en-US" sz="1600" b="1" dirty="0">
                <a:latin typeface="Arial" panose="020B0604020202020204" pitchFamily="34" charset="0"/>
                <a:cs typeface="Arial" panose="020B0604020202020204" pitchFamily="34" charset="0"/>
              </a:rPr>
              <a:t>Overall Link to Vygotsky</a:t>
            </a:r>
          </a:p>
          <a:p>
            <a:pPr algn="just"/>
            <a:r>
              <a:rPr lang="en-US" sz="1600" dirty="0">
                <a:latin typeface="Arial" panose="020B0604020202020204" pitchFamily="34" charset="0"/>
                <a:cs typeface="Arial" panose="020B0604020202020204" pitchFamily="34" charset="0"/>
              </a:rPr>
              <a:t>Vygotsky’s theory strongly emphasises nurture (social environment and interaction) </a:t>
            </a:r>
          </a:p>
          <a:p>
            <a:pPr algn="just"/>
            <a:r>
              <a:rPr lang="en-US" sz="1600" dirty="0">
                <a:latin typeface="Arial" panose="020B0604020202020204" pitchFamily="34" charset="0"/>
                <a:cs typeface="Arial" panose="020B0604020202020204" pitchFamily="34" charset="0"/>
              </a:rPr>
              <a:t>Isaac’s difficulties are mainly shaped by limited social learning opportunities and inconsistent scaffolding </a:t>
            </a:r>
          </a:p>
          <a:p>
            <a:pPr algn="just"/>
            <a:r>
              <a:rPr lang="en-US" sz="1600" dirty="0">
                <a:latin typeface="Arial" panose="020B0604020202020204" pitchFamily="34" charset="0"/>
                <a:cs typeface="Arial" panose="020B0604020202020204" pitchFamily="34" charset="0"/>
              </a:rPr>
              <a:t>Biological factors may influence behaviour, but environmental support is key for development (Mercer and Howe, 2020) </a:t>
            </a:r>
          </a:p>
        </p:txBody>
      </p:sp>
      <p:pic>
        <p:nvPicPr>
          <p:cNvPr id="6" name="Picture 5"/>
          <p:cNvPicPr>
            <a:picLocks noChangeAspect="1"/>
          </p:cNvPicPr>
          <p:nvPr/>
        </p:nvPicPr>
        <p:blipFill>
          <a:blip r:embed="rId2"/>
          <a:stretch>
            <a:fillRect/>
          </a:stretch>
        </p:blipFill>
        <p:spPr>
          <a:xfrm>
            <a:off x="8569466" y="314932"/>
            <a:ext cx="3350102" cy="4119503"/>
          </a:xfrm>
          <a:prstGeom prst="rect">
            <a:avLst/>
          </a:prstGeom>
        </p:spPr>
      </p:pic>
      <p:sp>
        <p:nvSpPr>
          <p:cNvPr id="7" name="TextBox 6"/>
          <p:cNvSpPr txBox="1"/>
          <p:nvPr/>
        </p:nvSpPr>
        <p:spPr>
          <a:xfrm>
            <a:off x="9305841" y="4749367"/>
            <a:ext cx="2516623" cy="369332"/>
          </a:xfrm>
          <a:prstGeom prst="rect">
            <a:avLst/>
          </a:prstGeom>
          <a:noFill/>
        </p:spPr>
        <p:txBody>
          <a:bodyPr wrap="square" rtlCol="0">
            <a:spAutoFit/>
          </a:bodyPr>
          <a:lstStyle/>
          <a:p>
            <a:r>
              <a:rPr lang="en-US"/>
              <a:t>(Borole, 2020)</a:t>
            </a:r>
            <a:endParaRPr lang="en-US" dirty="0"/>
          </a:p>
        </p:txBody>
      </p:sp>
    </p:spTree>
    <p:extLst>
      <p:ext uri="{BB962C8B-B14F-4D97-AF65-F5344CB8AC3E}">
        <p14:creationId xmlns:p14="http://schemas.microsoft.com/office/powerpoint/2010/main" val="307550698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0352" y="-1"/>
            <a:ext cx="12131648" cy="582627"/>
          </a:xfrm>
          <a:solidFill>
            <a:schemeClr val="accent1">
              <a:lumMod val="20000"/>
              <a:lumOff val="80000"/>
            </a:schemeClr>
          </a:solidFill>
        </p:spPr>
        <p:txBody>
          <a:bodyPr>
            <a:normAutofit/>
          </a:bodyPr>
          <a:lstStyle/>
          <a:p>
            <a:r>
              <a:rPr lang="en-US" sz="2400" dirty="0">
                <a:latin typeface="Arial" panose="020B0604020202020204" pitchFamily="34" charset="0"/>
                <a:cs typeface="Arial" panose="020B0604020202020204" pitchFamily="34" charset="0"/>
              </a:rPr>
              <a:t>Critical Evaluation</a:t>
            </a:r>
          </a:p>
        </p:txBody>
      </p:sp>
      <p:sp>
        <p:nvSpPr>
          <p:cNvPr id="4" name="TextBox 3"/>
          <p:cNvSpPr txBox="1"/>
          <p:nvPr/>
        </p:nvSpPr>
        <p:spPr>
          <a:xfrm>
            <a:off x="60352" y="1051964"/>
            <a:ext cx="5397387" cy="3293209"/>
          </a:xfrm>
          <a:prstGeom prst="rect">
            <a:avLst/>
          </a:prstGeom>
          <a:noFill/>
        </p:spPr>
        <p:txBody>
          <a:bodyPr wrap="square" rtlCol="0">
            <a:spAutoFit/>
          </a:bodyPr>
          <a:lstStyle/>
          <a:p>
            <a:pPr algn="just"/>
            <a:r>
              <a:rPr lang="en-US" sz="1600" b="1" dirty="0">
                <a:latin typeface="Arial" panose="020B0604020202020204" pitchFamily="34" charset="0"/>
                <a:cs typeface="Arial" panose="020B0604020202020204" pitchFamily="34" charset="0"/>
              </a:rPr>
              <a:t>Strengths in Practice</a:t>
            </a:r>
          </a:p>
          <a:p>
            <a:pPr marL="285750" indent="-285750" algn="just">
              <a:buFont typeface="Arial" panose="020B0604020202020204" pitchFamily="34" charset="0"/>
              <a:buChar char="•"/>
            </a:pPr>
            <a:r>
              <a:rPr lang="en-US" sz="1600" dirty="0">
                <a:latin typeface="Arial" panose="020B0604020202020204" pitchFamily="34" charset="0"/>
                <a:cs typeface="Arial" panose="020B0604020202020204" pitchFamily="34" charset="0"/>
              </a:rPr>
              <a:t>Vygotsky’s theory is highly practical in early years settings as it directly supports structured teaching through scaffolding and guided interaction (Mercer and Howe, 2020) </a:t>
            </a:r>
          </a:p>
          <a:p>
            <a:pPr marL="285750" indent="-285750" algn="just">
              <a:buFont typeface="Arial" panose="020B0604020202020204" pitchFamily="34" charset="0"/>
              <a:buChar char="•"/>
            </a:pPr>
            <a:r>
              <a:rPr lang="en-US" sz="1600" dirty="0">
                <a:latin typeface="Arial" panose="020B0604020202020204" pitchFamily="34" charset="0"/>
                <a:cs typeface="Arial" panose="020B0604020202020204" pitchFamily="34" charset="0"/>
              </a:rPr>
              <a:t>The concept of ZPD helps practitioners assess what Isaac can do independently vs with support, allowing targeted planning in nursery activities (Daniels, 2020) </a:t>
            </a:r>
          </a:p>
          <a:p>
            <a:pPr marL="285750" indent="-285750" algn="just">
              <a:buFont typeface="Arial" panose="020B0604020202020204" pitchFamily="34" charset="0"/>
              <a:buChar char="•"/>
            </a:pPr>
            <a:r>
              <a:rPr lang="en-US" sz="1600" dirty="0">
                <a:latin typeface="Arial" panose="020B0604020202020204" pitchFamily="34" charset="0"/>
                <a:cs typeface="Arial" panose="020B0604020202020204" pitchFamily="34" charset="0"/>
              </a:rPr>
              <a:t>Encourages adult-led language modelling and peer interaction, which is effective for addressing Isaac’s communication delay (Hoff, 2021) </a:t>
            </a:r>
          </a:p>
          <a:p>
            <a:pPr marL="285750" indent="-285750" algn="just">
              <a:buFont typeface="Arial" panose="020B0604020202020204" pitchFamily="34" charset="0"/>
              <a:buChar char="•"/>
            </a:pPr>
            <a:r>
              <a:rPr lang="en-US" sz="1600" dirty="0">
                <a:latin typeface="Arial" panose="020B0604020202020204" pitchFamily="34" charset="0"/>
                <a:cs typeface="Arial" panose="020B0604020202020204" pitchFamily="34" charset="0"/>
              </a:rPr>
              <a:t>Supports play-based learning strategies, which are already embedded in EYFS practice in UK nurseries.</a:t>
            </a:r>
          </a:p>
        </p:txBody>
      </p:sp>
      <p:sp>
        <p:nvSpPr>
          <p:cNvPr id="5" name="TextBox 4"/>
          <p:cNvSpPr txBox="1"/>
          <p:nvPr/>
        </p:nvSpPr>
        <p:spPr>
          <a:xfrm>
            <a:off x="6611193" y="1190463"/>
            <a:ext cx="4766209" cy="3293209"/>
          </a:xfrm>
          <a:prstGeom prst="rect">
            <a:avLst/>
          </a:prstGeom>
          <a:noFill/>
        </p:spPr>
        <p:txBody>
          <a:bodyPr wrap="square" rtlCol="0">
            <a:spAutoFit/>
          </a:bodyPr>
          <a:lstStyle/>
          <a:p>
            <a:pPr algn="just"/>
            <a:r>
              <a:rPr lang="en-US" sz="1600" b="1" dirty="0">
                <a:latin typeface="Arial" panose="020B0604020202020204" pitchFamily="34" charset="0"/>
                <a:cs typeface="Arial" panose="020B0604020202020204" pitchFamily="34" charset="0"/>
              </a:rPr>
              <a:t>Limitations in Practice</a:t>
            </a:r>
          </a:p>
          <a:p>
            <a:pPr marL="285750" indent="-285750" algn="just">
              <a:buFont typeface="Arial" panose="020B0604020202020204" pitchFamily="34" charset="0"/>
              <a:buChar char="•"/>
            </a:pPr>
            <a:r>
              <a:rPr lang="en-US" sz="1600" dirty="0">
                <a:latin typeface="Arial" panose="020B0604020202020204" pitchFamily="34" charset="0"/>
                <a:cs typeface="Arial" panose="020B0604020202020204" pitchFamily="34" charset="0"/>
              </a:rPr>
              <a:t>ZPD is difficult to measure accurately in real nursery environments, making precise planning challenging for practitioners </a:t>
            </a:r>
          </a:p>
          <a:p>
            <a:pPr marL="285750" indent="-285750" algn="just">
              <a:buFont typeface="Arial" panose="020B0604020202020204" pitchFamily="34" charset="0"/>
              <a:buChar char="•"/>
            </a:pPr>
            <a:r>
              <a:rPr lang="en-US" sz="1600" dirty="0">
                <a:latin typeface="Arial" panose="020B0604020202020204" pitchFamily="34" charset="0"/>
                <a:cs typeface="Arial" panose="020B0604020202020204" pitchFamily="34" charset="0"/>
              </a:rPr>
              <a:t>Requires consistent adult availability, which may be limited in busy early years settings </a:t>
            </a:r>
          </a:p>
          <a:p>
            <a:pPr marL="285750" indent="-285750" algn="just">
              <a:buFont typeface="Arial" panose="020B0604020202020204" pitchFamily="34" charset="0"/>
              <a:buChar char="•"/>
            </a:pPr>
            <a:r>
              <a:rPr lang="en-US" sz="1600" dirty="0">
                <a:latin typeface="Arial" panose="020B0604020202020204" pitchFamily="34" charset="0"/>
                <a:cs typeface="Arial" panose="020B0604020202020204" pitchFamily="34" charset="0"/>
              </a:rPr>
              <a:t>Less effective in explaining Isaac’s emotional separation distress, as it focuses more on cognitive development than emotional attachment </a:t>
            </a:r>
          </a:p>
          <a:p>
            <a:pPr marL="285750" indent="-285750" algn="just">
              <a:buFont typeface="Arial" panose="020B0604020202020204" pitchFamily="34" charset="0"/>
              <a:buChar char="•"/>
            </a:pPr>
            <a:r>
              <a:rPr lang="en-US" sz="1600" dirty="0">
                <a:latin typeface="Arial" panose="020B0604020202020204" pitchFamily="34" charset="0"/>
                <a:cs typeface="Arial" panose="020B0604020202020204" pitchFamily="34" charset="0"/>
              </a:rPr>
              <a:t>Implementation depends heavily on staff training; without understanding scaffolding, strategies may not be applied consistently </a:t>
            </a:r>
          </a:p>
        </p:txBody>
      </p:sp>
      <p:sp>
        <p:nvSpPr>
          <p:cNvPr id="6" name="Right Arrow 5"/>
          <p:cNvSpPr/>
          <p:nvPr/>
        </p:nvSpPr>
        <p:spPr>
          <a:xfrm>
            <a:off x="5737253" y="2678464"/>
            <a:ext cx="720191" cy="428878"/>
          </a:xfrm>
          <a:prstGeom prst="rightArrow">
            <a:avLst/>
          </a:prstGeom>
          <a:solidFill>
            <a:schemeClr val="accent1">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TextBox 6"/>
          <p:cNvSpPr txBox="1"/>
          <p:nvPr/>
        </p:nvSpPr>
        <p:spPr>
          <a:xfrm>
            <a:off x="60353" y="5000878"/>
            <a:ext cx="12004872" cy="1477328"/>
          </a:xfrm>
          <a:prstGeom prst="rect">
            <a:avLst/>
          </a:prstGeom>
          <a:solidFill>
            <a:schemeClr val="accent1">
              <a:lumMod val="20000"/>
              <a:lumOff val="80000"/>
            </a:schemeClr>
          </a:solidFill>
        </p:spPr>
        <p:txBody>
          <a:bodyPr wrap="square" rtlCol="0">
            <a:spAutoFit/>
          </a:bodyPr>
          <a:lstStyle/>
          <a:p>
            <a:pPr algn="just"/>
            <a:r>
              <a:rPr lang="en-US" b="1" dirty="0">
                <a:latin typeface="Arial" panose="020B0604020202020204" pitchFamily="34" charset="0"/>
                <a:cs typeface="Arial" panose="020B0604020202020204" pitchFamily="34" charset="0"/>
              </a:rPr>
              <a:t>Comparison with Bowlby:</a:t>
            </a:r>
            <a:endParaRPr lang="en-US" dirty="0">
              <a:latin typeface="Arial" panose="020B0604020202020204" pitchFamily="34" charset="0"/>
              <a:cs typeface="Arial" panose="020B0604020202020204" pitchFamily="34" charset="0"/>
            </a:endParaRPr>
          </a:p>
          <a:p>
            <a:pPr algn="just"/>
            <a:r>
              <a:rPr lang="en-US" b="1" dirty="0">
                <a:latin typeface="Arial" panose="020B0604020202020204" pitchFamily="34" charset="0"/>
                <a:cs typeface="Arial" panose="020B0604020202020204" pitchFamily="34" charset="0"/>
              </a:rPr>
              <a:t>Bowlby:</a:t>
            </a:r>
            <a:r>
              <a:rPr lang="en-US" dirty="0">
                <a:latin typeface="Arial" panose="020B0604020202020204" pitchFamily="34" charset="0"/>
                <a:cs typeface="Arial" panose="020B0604020202020204" pitchFamily="34" charset="0"/>
              </a:rPr>
              <a:t> Explains emotional bonds and security.</a:t>
            </a:r>
          </a:p>
          <a:p>
            <a:pPr algn="just"/>
            <a:r>
              <a:rPr lang="en-US" b="1" dirty="0">
                <a:latin typeface="Arial" panose="020B0604020202020204" pitchFamily="34" charset="0"/>
                <a:cs typeface="Arial" panose="020B0604020202020204" pitchFamily="34" charset="0"/>
              </a:rPr>
              <a:t>Vygotsky:</a:t>
            </a:r>
            <a:r>
              <a:rPr lang="en-US" dirty="0">
                <a:latin typeface="Arial" panose="020B0604020202020204" pitchFamily="34" charset="0"/>
                <a:cs typeface="Arial" panose="020B0604020202020204" pitchFamily="34" charset="0"/>
              </a:rPr>
              <a:t> Explains learning and language through interaction.</a:t>
            </a:r>
          </a:p>
          <a:p>
            <a:pPr algn="just"/>
            <a:r>
              <a:rPr lang="en-US" dirty="0">
                <a:latin typeface="Arial" panose="020B0604020202020204" pitchFamily="34" charset="0"/>
                <a:cs typeface="Arial" panose="020B0604020202020204" pitchFamily="34" charset="0"/>
              </a:rPr>
              <a:t>Together: Provide a fuller understanding of Isaac’s emotional and social needs.</a:t>
            </a:r>
          </a:p>
          <a:p>
            <a:r>
              <a:rPr lang="en-US" dirty="0"/>
              <a:t>  </a:t>
            </a:r>
          </a:p>
        </p:txBody>
      </p:sp>
      <p:pic>
        <p:nvPicPr>
          <p:cNvPr id="8" name="Picture 7"/>
          <p:cNvPicPr>
            <a:picLocks noChangeAspect="1"/>
          </p:cNvPicPr>
          <p:nvPr/>
        </p:nvPicPr>
        <p:blipFill>
          <a:blip r:embed="rId2"/>
          <a:stretch>
            <a:fillRect/>
          </a:stretch>
        </p:blipFill>
        <p:spPr>
          <a:xfrm>
            <a:off x="10048875" y="4595"/>
            <a:ext cx="2143125" cy="1156061"/>
          </a:xfrm>
          <a:prstGeom prst="rect">
            <a:avLst/>
          </a:prstGeom>
        </p:spPr>
      </p:pic>
    </p:spTree>
    <p:extLst>
      <p:ext uri="{BB962C8B-B14F-4D97-AF65-F5344CB8AC3E}">
        <p14:creationId xmlns:p14="http://schemas.microsoft.com/office/powerpoint/2010/main" val="27009010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345424" y="365125"/>
            <a:ext cx="6603100" cy="1325563"/>
          </a:xfrm>
        </p:spPr>
        <p:txBody>
          <a:bodyPr/>
          <a:lstStyle/>
          <a:p>
            <a:pPr algn="just"/>
            <a:r>
              <a:rPr lang="en-US" sz="2400" dirty="0">
                <a:latin typeface="Arial" panose="020B0604020202020204" pitchFamily="34" charset="0"/>
                <a:cs typeface="Arial" panose="020B0604020202020204" pitchFamily="34" charset="0"/>
              </a:rPr>
              <a:t>Conclusion</a:t>
            </a:r>
            <a:r>
              <a:rPr lang="en-US" dirty="0"/>
              <a:t> </a:t>
            </a:r>
          </a:p>
        </p:txBody>
      </p:sp>
      <p:sp>
        <p:nvSpPr>
          <p:cNvPr id="3" name="Content Placeholder 2"/>
          <p:cNvSpPr>
            <a:spLocks noGrp="1"/>
          </p:cNvSpPr>
          <p:nvPr>
            <p:ph idx="1"/>
          </p:nvPr>
        </p:nvSpPr>
        <p:spPr>
          <a:xfrm>
            <a:off x="566443" y="1857993"/>
            <a:ext cx="11199376" cy="2414602"/>
          </a:xfrm>
          <a:solidFill>
            <a:schemeClr val="accent1">
              <a:lumMod val="20000"/>
              <a:lumOff val="80000"/>
            </a:schemeClr>
          </a:solidFill>
        </p:spPr>
        <p:txBody>
          <a:bodyPr>
            <a:normAutofit/>
          </a:bodyPr>
          <a:lstStyle/>
          <a:p>
            <a:pPr algn="just"/>
            <a:r>
              <a:rPr lang="en-US" sz="1600" dirty="0">
                <a:latin typeface="Arial" panose="020B0604020202020204" pitchFamily="34" charset="0"/>
                <a:cs typeface="Arial" panose="020B0604020202020204" pitchFamily="34" charset="0"/>
              </a:rPr>
              <a:t>Vygotsky’s Sociocultural Theory provides a clear and useful framework for understanding Isaac’s language delay, social withdrawal, and emotional distress, as it emphasises the central role of social interaction, scaffolding, and guided learning in early development (Daniels, 2020; Mercer and Howe, 2020). Isaac’s difficulties can be understood as resulting from limited consistent interaction and reduced opportunities to learn within his Zone of Proximal Development, particularly due to disrupted childcare and reduced communicative engagement at home. Through structured support such as scaffolding, language-rich environments, and guided peer interaction, his communication, confidence, and social skills can be effectively developed over time, highlighting the importance of early intervention and collaborative multi-agency working in supporting positive developmental outcomes.</a:t>
            </a:r>
          </a:p>
        </p:txBody>
      </p:sp>
      <p:pic>
        <p:nvPicPr>
          <p:cNvPr id="5" name="Picture 4"/>
          <p:cNvPicPr>
            <a:picLocks noChangeAspect="1"/>
          </p:cNvPicPr>
          <p:nvPr/>
        </p:nvPicPr>
        <p:blipFill>
          <a:blip r:embed="rId2"/>
          <a:stretch>
            <a:fillRect/>
          </a:stretch>
        </p:blipFill>
        <p:spPr>
          <a:xfrm>
            <a:off x="7477041" y="4439900"/>
            <a:ext cx="4474895" cy="2418100"/>
          </a:xfrm>
          <a:prstGeom prst="rect">
            <a:avLst/>
          </a:prstGeom>
        </p:spPr>
      </p:pic>
    </p:spTree>
    <p:extLst>
      <p:ext uri="{BB962C8B-B14F-4D97-AF65-F5344CB8AC3E}">
        <p14:creationId xmlns:p14="http://schemas.microsoft.com/office/powerpoint/2010/main" val="110578408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58945" y="365125"/>
            <a:ext cx="11094855" cy="921509"/>
          </a:xfrm>
        </p:spPr>
        <p:txBody>
          <a:bodyPr>
            <a:normAutofit/>
          </a:bodyPr>
          <a:lstStyle/>
          <a:p>
            <a:r>
              <a:rPr lang="en-US" sz="2400" b="1" dirty="0">
                <a:latin typeface="Arial" panose="020B0604020202020204" pitchFamily="34" charset="0"/>
                <a:cs typeface="Arial" panose="020B0604020202020204" pitchFamily="34" charset="0"/>
              </a:rPr>
              <a:t>REFERENCES</a:t>
            </a:r>
          </a:p>
        </p:txBody>
      </p:sp>
      <p:sp>
        <p:nvSpPr>
          <p:cNvPr id="3" name="Content Placeholder 2"/>
          <p:cNvSpPr>
            <a:spLocks noGrp="1"/>
          </p:cNvSpPr>
          <p:nvPr>
            <p:ph idx="1"/>
          </p:nvPr>
        </p:nvSpPr>
        <p:spPr>
          <a:xfrm>
            <a:off x="258945" y="1534311"/>
            <a:ext cx="11933055" cy="4351338"/>
          </a:xfrm>
        </p:spPr>
        <p:txBody>
          <a:bodyPr>
            <a:noAutofit/>
          </a:bodyPr>
          <a:lstStyle/>
          <a:p>
            <a:pPr algn="just"/>
            <a:r>
              <a:rPr lang="en-US" sz="1600" dirty="0">
                <a:latin typeface="Arial" panose="020B0604020202020204" pitchFamily="34" charset="0"/>
                <a:cs typeface="Arial" panose="020B0604020202020204" pitchFamily="34" charset="0"/>
              </a:rPr>
              <a:t>Belsky, J. and Pluess, M. (2022) ‘Beyond diathesis stress: Differential susceptibility to environmental influences’, </a:t>
            </a:r>
            <a:r>
              <a:rPr lang="en-US" sz="1600" i="1" dirty="0">
                <a:latin typeface="Arial" panose="020B0604020202020204" pitchFamily="34" charset="0"/>
                <a:cs typeface="Arial" panose="020B0604020202020204" pitchFamily="34" charset="0"/>
              </a:rPr>
              <a:t>Current Directions in Psychological Science</a:t>
            </a:r>
            <a:r>
              <a:rPr lang="en-US" sz="1600" dirty="0">
                <a:latin typeface="Arial" panose="020B0604020202020204" pitchFamily="34" charset="0"/>
                <a:cs typeface="Arial" panose="020B0604020202020204" pitchFamily="34" charset="0"/>
              </a:rPr>
              <a:t>, 31(2), pp. 105–110.</a:t>
            </a:r>
          </a:p>
          <a:p>
            <a:pPr algn="just"/>
            <a:r>
              <a:rPr lang="en-US" sz="1600" dirty="0">
                <a:latin typeface="Arial" panose="020B0604020202020204" pitchFamily="34" charset="0"/>
                <a:cs typeface="Arial" panose="020B0604020202020204" pitchFamily="34" charset="0"/>
              </a:rPr>
              <a:t>Cadman, T., Findlay, D. and Meagher, N. (2023) ‘Childcare instability and early developmental outcomes’, </a:t>
            </a:r>
            <a:r>
              <a:rPr lang="en-US" sz="1600" i="1" dirty="0">
                <a:latin typeface="Arial" panose="020B0604020202020204" pitchFamily="34" charset="0"/>
                <a:cs typeface="Arial" panose="020B0604020202020204" pitchFamily="34" charset="0"/>
              </a:rPr>
              <a:t>Early Child Development and Care</a:t>
            </a:r>
            <a:r>
              <a:rPr lang="en-US" sz="1600" dirty="0">
                <a:latin typeface="Arial" panose="020B0604020202020204" pitchFamily="34" charset="0"/>
                <a:cs typeface="Arial" panose="020B0604020202020204" pitchFamily="34" charset="0"/>
              </a:rPr>
              <a:t>, 193(4), pp. 512–526.</a:t>
            </a:r>
          </a:p>
          <a:p>
            <a:pPr algn="just"/>
            <a:r>
              <a:rPr lang="en-US" sz="1600" dirty="0">
                <a:latin typeface="Arial" panose="020B0604020202020204" pitchFamily="34" charset="0"/>
                <a:cs typeface="Arial" panose="020B0604020202020204" pitchFamily="34" charset="0"/>
              </a:rPr>
              <a:t>Daniels, H. (2020) </a:t>
            </a:r>
            <a:r>
              <a:rPr lang="en-US" sz="1600" i="1" dirty="0">
                <a:latin typeface="Arial" panose="020B0604020202020204" pitchFamily="34" charset="0"/>
                <a:cs typeface="Arial" panose="020B0604020202020204" pitchFamily="34" charset="0"/>
              </a:rPr>
              <a:t>Vygotsky and pedagogy</a:t>
            </a:r>
            <a:r>
              <a:rPr lang="en-US" sz="1600" dirty="0">
                <a:latin typeface="Arial" panose="020B0604020202020204" pitchFamily="34" charset="0"/>
                <a:cs typeface="Arial" panose="020B0604020202020204" pitchFamily="34" charset="0"/>
              </a:rPr>
              <a:t>. 2nd edn. London: Routledge.</a:t>
            </a:r>
          </a:p>
          <a:p>
            <a:pPr algn="just"/>
            <a:r>
              <a:rPr lang="en-US" sz="1600" dirty="0">
                <a:latin typeface="Arial" panose="020B0604020202020204" pitchFamily="34" charset="0"/>
                <a:cs typeface="Arial" panose="020B0604020202020204" pitchFamily="34" charset="0"/>
              </a:rPr>
              <a:t>Department for Education (DfE) (2021) </a:t>
            </a:r>
            <a:r>
              <a:rPr lang="en-US" sz="1600" i="1" dirty="0">
                <a:latin typeface="Arial" panose="020B0604020202020204" pitchFamily="34" charset="0"/>
                <a:cs typeface="Arial" panose="020B0604020202020204" pitchFamily="34" charset="0"/>
              </a:rPr>
              <a:t>Statutory framework for the Early Years Foundation Stage (EYFS)</a:t>
            </a:r>
            <a:r>
              <a:rPr lang="en-US" sz="1600" dirty="0">
                <a:latin typeface="Arial" panose="020B0604020202020204" pitchFamily="34" charset="0"/>
                <a:cs typeface="Arial" panose="020B0604020202020204" pitchFamily="34" charset="0"/>
              </a:rPr>
              <a:t>. London: DfE.</a:t>
            </a:r>
          </a:p>
          <a:p>
            <a:pPr algn="just"/>
            <a:r>
              <a:rPr lang="en-US" sz="1600" dirty="0">
                <a:latin typeface="Arial" panose="020B0604020202020204" pitchFamily="34" charset="0"/>
                <a:cs typeface="Arial" panose="020B0604020202020204" pitchFamily="34" charset="0"/>
              </a:rPr>
              <a:t>Fearon, R.M.P. and Roisman, G.I. (2023) ‘Attachment and developmental outcomes in early childhood’, </a:t>
            </a:r>
            <a:r>
              <a:rPr lang="en-US" sz="1600" i="1" dirty="0">
                <a:latin typeface="Arial" panose="020B0604020202020204" pitchFamily="34" charset="0"/>
                <a:cs typeface="Arial" panose="020B0604020202020204" pitchFamily="34" charset="0"/>
              </a:rPr>
              <a:t>Annual Review of Developmental Psychology</a:t>
            </a:r>
            <a:r>
              <a:rPr lang="en-US" sz="1600" dirty="0">
                <a:latin typeface="Arial" panose="020B0604020202020204" pitchFamily="34" charset="0"/>
                <a:cs typeface="Arial" panose="020B0604020202020204" pitchFamily="34" charset="0"/>
              </a:rPr>
              <a:t>, 5, pp. 1–25.</a:t>
            </a:r>
          </a:p>
          <a:p>
            <a:pPr algn="just"/>
            <a:r>
              <a:rPr lang="en-US" sz="1600" dirty="0">
                <a:latin typeface="Arial" panose="020B0604020202020204" pitchFamily="34" charset="0"/>
                <a:cs typeface="Arial" panose="020B0604020202020204" pitchFamily="34" charset="0"/>
              </a:rPr>
              <a:t>Hoff, E. (2021) ‘Language development in early childhood’, </a:t>
            </a:r>
            <a:r>
              <a:rPr lang="en-US" sz="1600" i="1" dirty="0">
                <a:latin typeface="Arial" panose="020B0604020202020204" pitchFamily="34" charset="0"/>
                <a:cs typeface="Arial" panose="020B0604020202020204" pitchFamily="34" charset="0"/>
              </a:rPr>
              <a:t>Annual Review of Psychology</a:t>
            </a:r>
            <a:r>
              <a:rPr lang="en-US" sz="1600" dirty="0">
                <a:latin typeface="Arial" panose="020B0604020202020204" pitchFamily="34" charset="0"/>
                <a:cs typeface="Arial" panose="020B0604020202020204" pitchFamily="34" charset="0"/>
              </a:rPr>
              <a:t>, 72, pp. 389–412.</a:t>
            </a:r>
          </a:p>
          <a:p>
            <a:pPr algn="just"/>
            <a:r>
              <a:rPr lang="en-US" sz="1600" dirty="0">
                <a:latin typeface="Arial" panose="020B0604020202020204" pitchFamily="34" charset="0"/>
                <a:cs typeface="Arial" panose="020B0604020202020204" pitchFamily="34" charset="0"/>
              </a:rPr>
              <a:t>Lantolf, J.P. and Poehner, M.E. (2021) </a:t>
            </a:r>
            <a:r>
              <a:rPr lang="en-US" sz="1600" i="1" dirty="0">
                <a:latin typeface="Arial" panose="020B0604020202020204" pitchFamily="34" charset="0"/>
                <a:cs typeface="Arial" panose="020B0604020202020204" pitchFamily="34" charset="0"/>
              </a:rPr>
              <a:t>Sociocultural theory and second language development</a:t>
            </a:r>
            <a:r>
              <a:rPr lang="en-US" sz="1600" dirty="0">
                <a:latin typeface="Arial" panose="020B0604020202020204" pitchFamily="34" charset="0"/>
                <a:cs typeface="Arial" panose="020B0604020202020204" pitchFamily="34" charset="0"/>
              </a:rPr>
              <a:t>. Oxford: Oxford University Press.</a:t>
            </a:r>
          </a:p>
          <a:p>
            <a:pPr algn="just"/>
            <a:r>
              <a:rPr lang="en-US" sz="1600" dirty="0">
                <a:latin typeface="Arial" panose="020B0604020202020204" pitchFamily="34" charset="0"/>
                <a:cs typeface="Arial" panose="020B0604020202020204" pitchFamily="34" charset="0"/>
              </a:rPr>
              <a:t>Mercer, N. and Howe, C. (2020) ‘Explaining the dialogic processes of teaching and learning: The value of sociocultural theory’, </a:t>
            </a:r>
            <a:r>
              <a:rPr lang="en-US" sz="1600" i="1" dirty="0">
                <a:latin typeface="Arial" panose="020B0604020202020204" pitchFamily="34" charset="0"/>
                <a:cs typeface="Arial" panose="020B0604020202020204" pitchFamily="34" charset="0"/>
              </a:rPr>
              <a:t>Learning, Culture and Social Interaction</a:t>
            </a:r>
            <a:r>
              <a:rPr lang="en-US" sz="1600" dirty="0">
                <a:latin typeface="Arial" panose="020B0604020202020204" pitchFamily="34" charset="0"/>
                <a:cs typeface="Arial" panose="020B0604020202020204" pitchFamily="34" charset="0"/>
              </a:rPr>
              <a:t>, 26, 100427.</a:t>
            </a:r>
          </a:p>
          <a:p>
            <a:pPr algn="just"/>
            <a:r>
              <a:rPr lang="en-US" sz="1600" dirty="0">
                <a:latin typeface="Arial" panose="020B0604020202020204" pitchFamily="34" charset="0"/>
                <a:cs typeface="Arial" panose="020B0604020202020204" pitchFamily="34" charset="0"/>
              </a:rPr>
              <a:t>Murray, L., Halligan, S.L. and Cooper, P.J. (2022) ‘Effects of postnatal depression on child development and caregiving’, </a:t>
            </a:r>
            <a:r>
              <a:rPr lang="en-US" sz="1600" i="1" dirty="0">
                <a:latin typeface="Arial" panose="020B0604020202020204" pitchFamily="34" charset="0"/>
                <a:cs typeface="Arial" panose="020B0604020202020204" pitchFamily="34" charset="0"/>
              </a:rPr>
              <a:t>Clinical Child Psychology and Psychiatry</a:t>
            </a:r>
            <a:r>
              <a:rPr lang="en-US" sz="1600" dirty="0">
                <a:latin typeface="Arial" panose="020B0604020202020204" pitchFamily="34" charset="0"/>
                <a:cs typeface="Arial" panose="020B0604020202020204" pitchFamily="34" charset="0"/>
              </a:rPr>
              <a:t>, 27(1), pp. 3–18.</a:t>
            </a:r>
          </a:p>
        </p:txBody>
      </p:sp>
    </p:spTree>
    <p:extLst>
      <p:ext uri="{BB962C8B-B14F-4D97-AF65-F5344CB8AC3E}">
        <p14:creationId xmlns:p14="http://schemas.microsoft.com/office/powerpoint/2010/main" val="1270567634"/>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101</TotalTime>
  <Words>1655</Words>
  <Application>Microsoft Office PowerPoint</Application>
  <PresentationFormat>Widescreen</PresentationFormat>
  <Paragraphs>138</Paragraphs>
  <Slides>10</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10</vt:i4>
      </vt:variant>
    </vt:vector>
  </HeadingPairs>
  <TitlesOfParts>
    <vt:vector size="14" baseType="lpstr">
      <vt:lpstr>Arial</vt:lpstr>
      <vt:lpstr>Calibri</vt:lpstr>
      <vt:lpstr>Calibri Light</vt:lpstr>
      <vt:lpstr>Office Theme</vt:lpstr>
      <vt:lpstr>Understanding Early Childhood Development: Application of Vygotsky’s Sociocultural Theory</vt:lpstr>
      <vt:lpstr>Scenario and Context</vt:lpstr>
      <vt:lpstr>Introduction to Vygotsky’s Sociocultural Theory</vt:lpstr>
      <vt:lpstr>PowerPoint Presentation</vt:lpstr>
      <vt:lpstr>Application of Vygotsky’s Theory to Isaac</vt:lpstr>
      <vt:lpstr>Multi-Agency Vygotsky-Based Support Plan for Isaac</vt:lpstr>
      <vt:lpstr>Nature vs Nurture Influences on Isaac’s Development</vt:lpstr>
      <vt:lpstr>Critical Evaluation</vt:lpstr>
      <vt:lpstr>Conclusion </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Zuhra Asghar</dc:creator>
  <cp:lastModifiedBy>Chesney Haroon (2505431)</cp:lastModifiedBy>
  <cp:revision>9</cp:revision>
  <dcterms:created xsi:type="dcterms:W3CDTF">2026-06-02T17:51:15Z</dcterms:created>
  <dcterms:modified xsi:type="dcterms:W3CDTF">2026-06-18T23:34:08Z</dcterms:modified>
</cp:coreProperties>
</file>