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4" r:id="rId1"/>
  </p:sldMasterIdLst>
  <p:notesMasterIdLst>
    <p:notesMasterId r:id="rId12"/>
  </p:notesMasterIdLst>
  <p:handoutMasterIdLst>
    <p:handoutMasterId r:id="rId13"/>
  </p:handoutMasterIdLst>
  <p:sldIdLst>
    <p:sldId id="256" r:id="rId2"/>
    <p:sldId id="272" r:id="rId3"/>
    <p:sldId id="266" r:id="rId4"/>
    <p:sldId id="264" r:id="rId5"/>
    <p:sldId id="261" r:id="rId6"/>
    <p:sldId id="265" r:id="rId7"/>
    <p:sldId id="258" r:id="rId8"/>
    <p:sldId id="271" r:id="rId9"/>
    <p:sldId id="273" r:id="rId10"/>
    <p:sldId id="26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470" autoAdjust="0"/>
    <p:restoredTop sz="93552" autoAdjust="0"/>
  </p:normalViewPr>
  <p:slideViewPr>
    <p:cSldViewPr snapToGrid="0">
      <p:cViewPr>
        <p:scale>
          <a:sx n="75" d="100"/>
          <a:sy n="75" d="100"/>
        </p:scale>
        <p:origin x="26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6" d="100"/>
          <a:sy n="86" d="100"/>
        </p:scale>
        <p:origin x="3114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9C16A6-8C48-4165-8DAF-8C957C12A8FA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701D68F5-42F8-47BC-8FED-84C50F595DF0}">
      <dgm:prSet phldrT="[Text]" custT="1"/>
      <dgm:spPr/>
      <dgm:t>
        <a:bodyPr rtlCol="0"/>
        <a:lstStyle/>
        <a:p>
          <a:r>
            <a:rPr lang="en-US" sz="2800" b="1" noProof="0" dirty="0"/>
            <a:t>High Severity</a:t>
          </a:r>
        </a:p>
        <a:p>
          <a:endParaRPr lang="en-GB" sz="2800" noProof="0" dirty="0"/>
        </a:p>
      </dgm:t>
    </dgm:pt>
    <dgm:pt modelId="{9617668C-C38C-4017-8DDF-37855B15D110}" type="parTrans" cxnId="{C4BA385D-31ED-40EF-A5D6-98DFBA64E71A}">
      <dgm:prSet/>
      <dgm:spPr/>
      <dgm:t>
        <a:bodyPr rtlCol="0"/>
        <a:lstStyle/>
        <a:p>
          <a:pPr rtl="0"/>
          <a:endParaRPr lang="en-GB" noProof="0" dirty="0"/>
        </a:p>
      </dgm:t>
    </dgm:pt>
    <dgm:pt modelId="{0C95B389-AC0C-4055-9AA3-38815EFC8B0A}" type="sibTrans" cxnId="{C4BA385D-31ED-40EF-A5D6-98DFBA64E71A}">
      <dgm:prSet/>
      <dgm:spPr/>
      <dgm:t>
        <a:bodyPr rtlCol="0"/>
        <a:lstStyle/>
        <a:p>
          <a:pPr rtl="0"/>
          <a:endParaRPr lang="en-GB" noProof="0" dirty="0"/>
        </a:p>
      </dgm:t>
    </dgm:pt>
    <dgm:pt modelId="{91A66877-AC1C-46D9-BF2C-6024B638DEA9}">
      <dgm:prSet phldrT="[Text]"/>
      <dgm:spPr/>
      <dgm:t>
        <a:bodyPr rtlCol="0"/>
        <a:lstStyle/>
        <a:p>
          <a:endParaRPr lang="en-GB" noProof="0" dirty="0"/>
        </a:p>
      </dgm:t>
    </dgm:pt>
    <dgm:pt modelId="{913FED05-DF41-48A7-B1F8-81937A468EF9}" type="parTrans" cxnId="{7F0DAB6F-9257-4F2D-B31A-3418F73F6952}">
      <dgm:prSet/>
      <dgm:spPr/>
      <dgm:t>
        <a:bodyPr rtlCol="0"/>
        <a:lstStyle/>
        <a:p>
          <a:pPr rtl="0"/>
          <a:endParaRPr lang="en-GB" noProof="0" dirty="0"/>
        </a:p>
      </dgm:t>
    </dgm:pt>
    <dgm:pt modelId="{BFCE4A28-C381-46FF-935A-B11534EF7D87}" type="sibTrans" cxnId="{7F0DAB6F-9257-4F2D-B31A-3418F73F6952}">
      <dgm:prSet/>
      <dgm:spPr/>
      <dgm:t>
        <a:bodyPr rtlCol="0"/>
        <a:lstStyle/>
        <a:p>
          <a:pPr rtl="0"/>
          <a:endParaRPr lang="en-GB" noProof="0" dirty="0"/>
        </a:p>
      </dgm:t>
    </dgm:pt>
    <dgm:pt modelId="{71BE12CE-6606-4C47-AA33-84FE081C052B}">
      <dgm:prSet phldrT="[Text]" custT="1"/>
      <dgm:spPr/>
      <dgm:t>
        <a:bodyPr rtlCol="0"/>
        <a:lstStyle/>
        <a:p>
          <a:endParaRPr lang="en-GB" sz="2800" noProof="0" dirty="0"/>
        </a:p>
      </dgm:t>
    </dgm:pt>
    <dgm:pt modelId="{4B200155-155B-4583-9C04-FB4EFEFB4FE1}" type="parTrans" cxnId="{DF667444-5E1D-4783-A7FE-1C86ED07054C}">
      <dgm:prSet/>
      <dgm:spPr/>
      <dgm:t>
        <a:bodyPr/>
        <a:lstStyle/>
        <a:p>
          <a:endParaRPr lang="en-GB"/>
        </a:p>
      </dgm:t>
    </dgm:pt>
    <dgm:pt modelId="{6A36AA2A-0624-4FB0-A8ED-F7D6BF9D5C4F}" type="sibTrans" cxnId="{DF667444-5E1D-4783-A7FE-1C86ED07054C}">
      <dgm:prSet/>
      <dgm:spPr/>
      <dgm:t>
        <a:bodyPr/>
        <a:lstStyle/>
        <a:p>
          <a:endParaRPr lang="en-GB"/>
        </a:p>
      </dgm:t>
    </dgm:pt>
    <dgm:pt modelId="{836EA10E-E517-49A1-9221-CFD7066E8F48}">
      <dgm:prSet/>
      <dgm:spPr/>
      <dgm:t>
        <a:bodyPr/>
        <a:lstStyle/>
        <a:p>
          <a:endParaRPr lang="en-GB" dirty="0"/>
        </a:p>
      </dgm:t>
    </dgm:pt>
    <dgm:pt modelId="{CD8BD4C5-13BA-43CF-952F-8C6629A548D5}" type="parTrans" cxnId="{3F5DD663-098D-4740-868F-46A59D8477FF}">
      <dgm:prSet/>
      <dgm:spPr/>
      <dgm:t>
        <a:bodyPr/>
        <a:lstStyle/>
        <a:p>
          <a:endParaRPr lang="en-GB"/>
        </a:p>
      </dgm:t>
    </dgm:pt>
    <dgm:pt modelId="{FD69C1ED-9A7B-4AB2-A65C-52404BCA3EBE}" type="sibTrans" cxnId="{3F5DD663-098D-4740-868F-46A59D8477FF}">
      <dgm:prSet/>
      <dgm:spPr/>
      <dgm:t>
        <a:bodyPr/>
        <a:lstStyle/>
        <a:p>
          <a:endParaRPr lang="en-GB"/>
        </a:p>
      </dgm:t>
    </dgm:pt>
    <dgm:pt modelId="{E2C86029-A612-438D-98CA-A2B81D1893B7}">
      <dgm:prSet custT="1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2800" b="1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Low Severity</a:t>
          </a:r>
          <a:endParaRPr lang="en-GB" sz="2800" b="1" dirty="0">
            <a:solidFill>
              <a:schemeClr val="bg2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dirty="0"/>
        </a:p>
      </dgm:t>
    </dgm:pt>
    <dgm:pt modelId="{6E34EC90-1666-4BB5-8E5D-AAE6F6AA7255}" type="parTrans" cxnId="{6EFF475A-5A54-400D-B1F6-067B3ACBAB75}">
      <dgm:prSet/>
      <dgm:spPr/>
      <dgm:t>
        <a:bodyPr/>
        <a:lstStyle/>
        <a:p>
          <a:endParaRPr lang="en-GB"/>
        </a:p>
      </dgm:t>
    </dgm:pt>
    <dgm:pt modelId="{F8E93BA6-6F8A-4AED-B953-02C11E93A856}" type="sibTrans" cxnId="{6EFF475A-5A54-400D-B1F6-067B3ACBAB75}">
      <dgm:prSet/>
      <dgm:spPr/>
      <dgm:t>
        <a:bodyPr/>
        <a:lstStyle/>
        <a:p>
          <a:endParaRPr lang="en-GB"/>
        </a:p>
      </dgm:t>
    </dgm:pt>
    <dgm:pt modelId="{AF3DE913-B64A-4D87-84CA-99DAACC26DFB}" type="pres">
      <dgm:prSet presAssocID="{7D9C16A6-8C48-4165-8DAF-8C957C12A8FA}" presName="diagram" presStyleCnt="0">
        <dgm:presLayoutVars>
          <dgm:dir/>
          <dgm:resizeHandles val="exact"/>
        </dgm:presLayoutVars>
      </dgm:prSet>
      <dgm:spPr/>
    </dgm:pt>
    <dgm:pt modelId="{66384405-A144-408B-8857-DB94A19A6A59}" type="pres">
      <dgm:prSet presAssocID="{701D68F5-42F8-47BC-8FED-84C50F595DF0}" presName="node" presStyleLbl="node1" presStyleIdx="0" presStyleCnt="5" custLinFactNeighborX="-4991" custLinFactNeighborY="-1803">
        <dgm:presLayoutVars>
          <dgm:bulletEnabled val="1"/>
        </dgm:presLayoutVars>
      </dgm:prSet>
      <dgm:spPr/>
    </dgm:pt>
    <dgm:pt modelId="{C236EF07-BFAE-425C-9032-85B2F33E4733}" type="pres">
      <dgm:prSet presAssocID="{0C95B389-AC0C-4055-9AA3-38815EFC8B0A}" presName="sibTrans" presStyleCnt="0"/>
      <dgm:spPr/>
    </dgm:pt>
    <dgm:pt modelId="{484D37BF-33ED-48DE-80F7-D6D951D0AFE0}" type="pres">
      <dgm:prSet presAssocID="{71BE12CE-6606-4C47-AA33-84FE081C052B}" presName="node" presStyleLbl="node1" presStyleIdx="1" presStyleCnt="5" custLinFactNeighborX="-11762" custLinFactNeighborY="2942">
        <dgm:presLayoutVars>
          <dgm:bulletEnabled val="1"/>
        </dgm:presLayoutVars>
      </dgm:prSet>
      <dgm:spPr/>
    </dgm:pt>
    <dgm:pt modelId="{4438C46C-C200-42A6-B43D-3B3D4689F82A}" type="pres">
      <dgm:prSet presAssocID="{6A36AA2A-0624-4FB0-A8ED-F7D6BF9D5C4F}" presName="sibTrans" presStyleCnt="0"/>
      <dgm:spPr/>
    </dgm:pt>
    <dgm:pt modelId="{3ABA3395-90CF-4FF0-992D-B644CB4EA9A0}" type="pres">
      <dgm:prSet presAssocID="{91A66877-AC1C-46D9-BF2C-6024B638DEA9}" presName="node" presStyleLbl="node1" presStyleIdx="2" presStyleCnt="5" custLinFactX="-21762" custLinFactY="7403" custLinFactNeighborX="-100000" custLinFactNeighborY="100000">
        <dgm:presLayoutVars>
          <dgm:bulletEnabled val="1"/>
        </dgm:presLayoutVars>
      </dgm:prSet>
      <dgm:spPr/>
    </dgm:pt>
    <dgm:pt modelId="{80C956CF-CCD3-494B-86F1-309EBC237011}" type="pres">
      <dgm:prSet presAssocID="{BFCE4A28-C381-46FF-935A-B11534EF7D87}" presName="sibTrans" presStyleCnt="0"/>
      <dgm:spPr/>
    </dgm:pt>
    <dgm:pt modelId="{77FC42B6-3BA5-4D1A-AEF6-F93F04F9E032}" type="pres">
      <dgm:prSet presAssocID="{836EA10E-E517-49A1-9221-CFD7066E8F48}" presName="node" presStyleLbl="node1" presStyleIdx="3" presStyleCnt="5" custLinFactX="47452" custLinFactNeighborX="100000" custLinFactNeighborY="-8219">
        <dgm:presLayoutVars>
          <dgm:bulletEnabled val="1"/>
        </dgm:presLayoutVars>
      </dgm:prSet>
      <dgm:spPr/>
    </dgm:pt>
    <dgm:pt modelId="{3C4DDDA4-7B89-4742-A460-7E92FF947EC5}" type="pres">
      <dgm:prSet presAssocID="{FD69C1ED-9A7B-4AB2-A65C-52404BCA3EBE}" presName="sibTrans" presStyleCnt="0"/>
      <dgm:spPr/>
    </dgm:pt>
    <dgm:pt modelId="{2D8B1179-F062-4E36-A496-9DBAD8ABC13F}" type="pres">
      <dgm:prSet presAssocID="{E2C86029-A612-438D-98CA-A2B81D1893B7}" presName="node" presStyleLbl="node1" presStyleIdx="4" presStyleCnt="5" custLinFactY="-15353" custLinFactNeighborX="37843" custLinFactNeighborY="-100000">
        <dgm:presLayoutVars>
          <dgm:bulletEnabled val="1"/>
        </dgm:presLayoutVars>
      </dgm:prSet>
      <dgm:spPr/>
    </dgm:pt>
  </dgm:ptLst>
  <dgm:cxnLst>
    <dgm:cxn modelId="{81793F10-6348-4CF1-80A8-9693B77CC4ED}" type="presOf" srcId="{E2C86029-A612-438D-98CA-A2B81D1893B7}" destId="{2D8B1179-F062-4E36-A496-9DBAD8ABC13F}" srcOrd="0" destOrd="0" presId="urn:microsoft.com/office/officeart/2005/8/layout/default"/>
    <dgm:cxn modelId="{8148413E-04E1-43A6-99EF-101DDF04B905}" type="presOf" srcId="{7D9C16A6-8C48-4165-8DAF-8C957C12A8FA}" destId="{AF3DE913-B64A-4D87-84CA-99DAACC26DFB}" srcOrd="0" destOrd="0" presId="urn:microsoft.com/office/officeart/2005/8/layout/default"/>
    <dgm:cxn modelId="{C4BA385D-31ED-40EF-A5D6-98DFBA64E71A}" srcId="{7D9C16A6-8C48-4165-8DAF-8C957C12A8FA}" destId="{701D68F5-42F8-47BC-8FED-84C50F595DF0}" srcOrd="0" destOrd="0" parTransId="{9617668C-C38C-4017-8DDF-37855B15D110}" sibTransId="{0C95B389-AC0C-4055-9AA3-38815EFC8B0A}"/>
    <dgm:cxn modelId="{3F5DD663-098D-4740-868F-46A59D8477FF}" srcId="{7D9C16A6-8C48-4165-8DAF-8C957C12A8FA}" destId="{836EA10E-E517-49A1-9221-CFD7066E8F48}" srcOrd="3" destOrd="0" parTransId="{CD8BD4C5-13BA-43CF-952F-8C6629A548D5}" sibTransId="{FD69C1ED-9A7B-4AB2-A65C-52404BCA3EBE}"/>
    <dgm:cxn modelId="{DF667444-5E1D-4783-A7FE-1C86ED07054C}" srcId="{7D9C16A6-8C48-4165-8DAF-8C957C12A8FA}" destId="{71BE12CE-6606-4C47-AA33-84FE081C052B}" srcOrd="1" destOrd="0" parTransId="{4B200155-155B-4583-9C04-FB4EFEFB4FE1}" sibTransId="{6A36AA2A-0624-4FB0-A8ED-F7D6BF9D5C4F}"/>
    <dgm:cxn modelId="{291E4B6F-18A2-4C16-B424-CB9A5B18FB8B}" type="presOf" srcId="{71BE12CE-6606-4C47-AA33-84FE081C052B}" destId="{484D37BF-33ED-48DE-80F7-D6D951D0AFE0}" srcOrd="0" destOrd="0" presId="urn:microsoft.com/office/officeart/2005/8/layout/default"/>
    <dgm:cxn modelId="{7F0DAB6F-9257-4F2D-B31A-3418F73F6952}" srcId="{7D9C16A6-8C48-4165-8DAF-8C957C12A8FA}" destId="{91A66877-AC1C-46D9-BF2C-6024B638DEA9}" srcOrd="2" destOrd="0" parTransId="{913FED05-DF41-48A7-B1F8-81937A468EF9}" sibTransId="{BFCE4A28-C381-46FF-935A-B11534EF7D87}"/>
    <dgm:cxn modelId="{6EFF475A-5A54-400D-B1F6-067B3ACBAB75}" srcId="{7D9C16A6-8C48-4165-8DAF-8C957C12A8FA}" destId="{E2C86029-A612-438D-98CA-A2B81D1893B7}" srcOrd="4" destOrd="0" parTransId="{6E34EC90-1666-4BB5-8E5D-AAE6F6AA7255}" sibTransId="{F8E93BA6-6F8A-4AED-B953-02C11E93A856}"/>
    <dgm:cxn modelId="{23093698-308B-407B-883C-92F4DC64B778}" type="presOf" srcId="{701D68F5-42F8-47BC-8FED-84C50F595DF0}" destId="{66384405-A144-408B-8857-DB94A19A6A59}" srcOrd="0" destOrd="0" presId="urn:microsoft.com/office/officeart/2005/8/layout/default"/>
    <dgm:cxn modelId="{53F1E4B1-57DC-4577-B5D0-CF4C4CC06390}" type="presOf" srcId="{836EA10E-E517-49A1-9221-CFD7066E8F48}" destId="{77FC42B6-3BA5-4D1A-AEF6-F93F04F9E032}" srcOrd="0" destOrd="0" presId="urn:microsoft.com/office/officeart/2005/8/layout/default"/>
    <dgm:cxn modelId="{86D164FC-8841-4F02-B181-9D81A70CDF8C}" type="presOf" srcId="{91A66877-AC1C-46D9-BF2C-6024B638DEA9}" destId="{3ABA3395-90CF-4FF0-992D-B644CB4EA9A0}" srcOrd="0" destOrd="0" presId="urn:microsoft.com/office/officeart/2005/8/layout/default"/>
    <dgm:cxn modelId="{B666C898-E2E8-421B-B78A-17C8D52227C2}" type="presParOf" srcId="{AF3DE913-B64A-4D87-84CA-99DAACC26DFB}" destId="{66384405-A144-408B-8857-DB94A19A6A59}" srcOrd="0" destOrd="0" presId="urn:microsoft.com/office/officeart/2005/8/layout/default"/>
    <dgm:cxn modelId="{228FB704-F257-490A-AAC7-F5828AC2134D}" type="presParOf" srcId="{AF3DE913-B64A-4D87-84CA-99DAACC26DFB}" destId="{C236EF07-BFAE-425C-9032-85B2F33E4733}" srcOrd="1" destOrd="0" presId="urn:microsoft.com/office/officeart/2005/8/layout/default"/>
    <dgm:cxn modelId="{6991ACF8-3579-41E2-9584-9C33DD67324B}" type="presParOf" srcId="{AF3DE913-B64A-4D87-84CA-99DAACC26DFB}" destId="{484D37BF-33ED-48DE-80F7-D6D951D0AFE0}" srcOrd="2" destOrd="0" presId="urn:microsoft.com/office/officeart/2005/8/layout/default"/>
    <dgm:cxn modelId="{9EEDB5E2-E25C-4A4F-809F-275CD0915FEF}" type="presParOf" srcId="{AF3DE913-B64A-4D87-84CA-99DAACC26DFB}" destId="{4438C46C-C200-42A6-B43D-3B3D4689F82A}" srcOrd="3" destOrd="0" presId="urn:microsoft.com/office/officeart/2005/8/layout/default"/>
    <dgm:cxn modelId="{8C0A068F-AA55-4292-AFF2-CBAD1E4B94BB}" type="presParOf" srcId="{AF3DE913-B64A-4D87-84CA-99DAACC26DFB}" destId="{3ABA3395-90CF-4FF0-992D-B644CB4EA9A0}" srcOrd="4" destOrd="0" presId="urn:microsoft.com/office/officeart/2005/8/layout/default"/>
    <dgm:cxn modelId="{70281014-BF10-4CD2-9D06-791C714BE147}" type="presParOf" srcId="{AF3DE913-B64A-4D87-84CA-99DAACC26DFB}" destId="{80C956CF-CCD3-494B-86F1-309EBC237011}" srcOrd="5" destOrd="0" presId="urn:microsoft.com/office/officeart/2005/8/layout/default"/>
    <dgm:cxn modelId="{5C5E8DF2-9C97-4436-B635-1611349BA53E}" type="presParOf" srcId="{AF3DE913-B64A-4D87-84CA-99DAACC26DFB}" destId="{77FC42B6-3BA5-4D1A-AEF6-F93F04F9E032}" srcOrd="6" destOrd="0" presId="urn:microsoft.com/office/officeart/2005/8/layout/default"/>
    <dgm:cxn modelId="{BCA39C1C-E1C9-4498-A2E5-C5A45F2F2102}" type="presParOf" srcId="{AF3DE913-B64A-4D87-84CA-99DAACC26DFB}" destId="{3C4DDDA4-7B89-4742-A460-7E92FF947EC5}" srcOrd="7" destOrd="0" presId="urn:microsoft.com/office/officeart/2005/8/layout/default"/>
    <dgm:cxn modelId="{A4852B0A-780D-4BB5-BAAD-7B73664A9242}" type="presParOf" srcId="{AF3DE913-B64A-4D87-84CA-99DAACC26DFB}" destId="{2D8B1179-F062-4E36-A496-9DBAD8ABC13F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384405-A144-408B-8857-DB94A19A6A59}">
      <dsp:nvSpPr>
        <dsp:cNvPr id="0" name=""/>
        <dsp:cNvSpPr/>
      </dsp:nvSpPr>
      <dsp:spPr>
        <a:xfrm>
          <a:off x="0" y="0"/>
          <a:ext cx="3340244" cy="200414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rtlCol="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noProof="0" dirty="0"/>
            <a:t>High Severity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 noProof="0" dirty="0"/>
        </a:p>
      </dsp:txBody>
      <dsp:txXfrm>
        <a:off x="0" y="0"/>
        <a:ext cx="3340244" cy="2004146"/>
      </dsp:txXfrm>
    </dsp:sp>
    <dsp:sp modelId="{484D37BF-33ED-48DE-80F7-D6D951D0AFE0}">
      <dsp:nvSpPr>
        <dsp:cNvPr id="0" name=""/>
        <dsp:cNvSpPr/>
      </dsp:nvSpPr>
      <dsp:spPr>
        <a:xfrm>
          <a:off x="3400912" y="61271"/>
          <a:ext cx="3340244" cy="2004146"/>
        </a:xfrm>
        <a:prstGeom prst="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rtlCol="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 noProof="0" dirty="0"/>
        </a:p>
      </dsp:txBody>
      <dsp:txXfrm>
        <a:off x="3400912" y="61271"/>
        <a:ext cx="3340244" cy="2004146"/>
      </dsp:txXfrm>
    </dsp:sp>
    <dsp:sp modelId="{3ABA3395-90CF-4FF0-992D-B644CB4EA9A0}">
      <dsp:nvSpPr>
        <dsp:cNvPr id="0" name=""/>
        <dsp:cNvSpPr/>
      </dsp:nvSpPr>
      <dsp:spPr>
        <a:xfrm>
          <a:off x="3400912" y="2154823"/>
          <a:ext cx="3340244" cy="2004146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rtlCol="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 noProof="0" dirty="0"/>
        </a:p>
      </dsp:txBody>
      <dsp:txXfrm>
        <a:off x="3400912" y="2154823"/>
        <a:ext cx="3340244" cy="2004146"/>
      </dsp:txXfrm>
    </dsp:sp>
    <dsp:sp modelId="{77FC42B6-3BA5-4D1A-AEF6-F93F04F9E032}">
      <dsp:nvSpPr>
        <dsp:cNvPr id="0" name=""/>
        <dsp:cNvSpPr/>
      </dsp:nvSpPr>
      <dsp:spPr>
        <a:xfrm>
          <a:off x="6881915" y="2175759"/>
          <a:ext cx="3340244" cy="2004146"/>
        </a:xfrm>
        <a:prstGeom prst="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 dirty="0"/>
        </a:p>
      </dsp:txBody>
      <dsp:txXfrm>
        <a:off x="6881915" y="2175759"/>
        <a:ext cx="3340244" cy="2004146"/>
      </dsp:txXfrm>
    </dsp:sp>
    <dsp:sp modelId="{2D8B1179-F062-4E36-A496-9DBAD8ABC13F}">
      <dsp:nvSpPr>
        <dsp:cNvPr id="0" name=""/>
        <dsp:cNvSpPr/>
      </dsp:nvSpPr>
      <dsp:spPr>
        <a:xfrm>
          <a:off x="6894975" y="28637"/>
          <a:ext cx="3340244" cy="2004146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2800" b="1" kern="1200" dirty="0">
              <a:solidFill>
                <a:schemeClr val="bg2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Low Severity</a:t>
          </a:r>
          <a:endParaRPr lang="en-GB" sz="2800" b="1" kern="1200" dirty="0">
            <a:solidFill>
              <a:schemeClr val="bg2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kern="1200" dirty="0"/>
        </a:p>
      </dsp:txBody>
      <dsp:txXfrm>
        <a:off x="6894975" y="28637"/>
        <a:ext cx="3340244" cy="20041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F81CEA5-62FD-4C83-BDE3-91DFB9827D8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A1CBFD-6AD0-48C4-B91B-58830F6F4C3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ADBC529-8773-4D02-8CFA-ADB515C5CBA3}" type="datetime1">
              <a:rPr lang="en-GB" smtClean="0"/>
              <a:t>14/12/2025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E55D22-46A3-4B8C-AD40-252FE7896C3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70DCEF-9071-4B17-801B-37B4465C8E1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D90168E-626C-4E60-93C0-A00D25609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34770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777525A-FAFB-4452-AC36-0F7189B7A6A9}" type="datetime1">
              <a:rPr lang="en-GB" noProof="0" smtClean="0"/>
              <a:t>14/12/2025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6B3AB32-59DF-41F1-9618-EDFBF504962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6180564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C6B3AB32-59DF-41F1-9618-EDFBF504962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0470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6159ED-B65F-AF11-93BF-1754742BBC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C9569C8-A8B8-FDBF-FDFA-3A4A58FE0E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13B92FE-D306-D318-3812-D4B536B893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AA49CB-BDA5-93B7-AA02-D789B5634B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6B3AB32-59DF-41F1-9618-EDFBF504962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9717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3A7F19-E480-4111-090F-40EC868BB6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6D7F40-F263-891C-5D3E-F89FE387912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8B15A6-E26A-447F-25A5-93C06E973BB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762066-B9DB-839E-4CD1-FF402B9BC0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6B3AB32-59DF-41F1-9618-EDFBF504962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5243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27F679-22B6-796D-0A9E-9914AD5A41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34497D-35A3-34B9-588F-8B5C887465D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B25B31-8CEE-A168-227F-BB48B61807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1AA14A-AE99-EEEB-AEA3-936137817A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6B3AB32-59DF-41F1-9618-EDFBF504962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4925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C6B3AB32-59DF-41F1-9618-EDFBF504962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9275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021A4F-F343-33A4-7DF3-87E50294BC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B10C81-7F59-B7D3-EC76-C66CEAAAD8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9A4C3D0-9F50-5B29-DDA0-5A7D96BD48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99FE6E-2CC6-D283-6A26-8BE9807CDE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6B3AB32-59DF-41F1-9618-EDFBF504962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0216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6B3AB32-59DF-41F1-9618-EDFBF504962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5515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59E756-85CF-CCE8-3EEF-2AB238BCE0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030946D-1AEF-9EA6-6B8C-D5D90C2FED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6E7017C-3B49-7934-16E5-98638DED14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90AD36-1B18-7AEA-B80E-3F69384EB1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6B3AB32-59DF-41F1-9618-EDFBF504962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6743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058342-F787-B170-56DE-B785CCF5B8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AE91947-0BF2-5365-7145-B1183CA42D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654A3E4-255B-0CB0-5EAA-A757DBBE23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C4E423-9C33-5BAB-5549-BEDA02665C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6B3AB32-59DF-41F1-9618-EDFBF504962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1820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C6B3AB32-59DF-41F1-9618-EDFBF504962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7141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0A6D1-39E8-2550-009B-D91F674F22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901BF3-CC60-8B0B-4A79-5EC8DF47CC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73C6B9-4B5A-B00A-664B-B274BA79C3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03A4E85-D1CF-4174-8E96-0E716FE67106}" type="datetime1">
              <a:rPr lang="en-GB" noProof="0" smtClean="0"/>
              <a:t>14/12/2025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D0BF74-8E95-0F8C-552E-3F40DED353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F0E46F-E0F0-9B18-9545-FF14CB97F9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94526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2952F-DF90-CFF8-8154-69CEF2C492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46F2D-C900-D02C-8BEF-09B986A36B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84BDCF-BC56-FD8B-1E71-6B610C2345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3DCA11A-9768-448A-88A0-EBE3646E26CE}" type="datetime1">
              <a:rPr lang="en-GB" noProof="0" smtClean="0"/>
              <a:t>14/12/2025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B9A96F-C713-CD58-2E7E-4326E21BF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267159-1BA6-7638-2028-5B34C1E2A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5337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1FF07-6CF6-150C-8C2B-4C3593684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E448D8-3156-4C68-FC16-3276AE76BF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CF3B69-883C-FBF8-1F96-48E1832E7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1FEDAE78-A3F9-426C-8A41-9692E3443471}" type="datetime1">
              <a:rPr lang="en-GB" noProof="0" smtClean="0"/>
              <a:t>14/12/2025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FE3D1D-D62F-8810-C71F-DCE460411B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12374C-C003-A02D-CD1C-05D46D1BF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905564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2EB64-D5D6-860F-29E6-DA29E1AC57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636E4A-C926-5070-5123-A27D96C964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E58FCA-25E1-67CC-BE07-D0E382C457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4006BC-96D0-682F-FA1D-F47A23E266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17F9CBD-9AAB-4D08-A1FC-12CB5054CF84}" type="datetime1">
              <a:rPr lang="en-GB" noProof="0" smtClean="0"/>
              <a:t>14/12/2025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9B3029-9D69-D810-1494-C52A97B70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51890E-DC3F-CCC8-9DEC-87810031B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72711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DBA89-A176-ED84-F44E-52BECAAD3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ED0585-BFA1-5BAA-E0A6-B435C3CEF0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09F904-515D-F782-70DC-8946D4EFF0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C182F0-E7DA-480F-3DED-1EDB993FF1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FC5DF1-9B65-F96F-949D-D8FE8C1E217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77D237E-1EAB-CF3B-4D53-3BC505E4EA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A9E97160-1FA1-4003-9894-A2FDBE217EB3}" type="datetime1">
              <a:rPr lang="en-GB" noProof="0" smtClean="0"/>
              <a:t>14/12/2025</a:t>
            </a:fld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D8CE17-E358-A8C1-74BE-1E7B5B2771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D598C49-24D9-E8F7-677C-F73DDB5DD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35795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4F462-4E64-8464-A866-899973E86C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F1D21D-C1D4-796B-571E-F3189C5BDE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25F76C7B-B428-4E1D-8DC1-C83A59B39C9C}" type="datetime1">
              <a:rPr lang="en-GB" noProof="0" smtClean="0"/>
              <a:t>14/12/2025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9945A4-0458-F42A-A78A-1C0D7426C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C836BB-56A8-3C92-A002-DE11EADDD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954289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38E656A-FBB1-FA19-E580-E69B1BA8D5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89227842-69A9-4D57-8696-571A640FF47C}" type="datetime1">
              <a:rPr lang="en-GB" noProof="0" smtClean="0"/>
              <a:t>14/12/2025</a:t>
            </a:fld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4B7023-A147-8E3D-501F-71C80A0685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942DBB-9E7D-82CD-6B48-9CEB4CBB02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64886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09232-227B-E2CA-9848-93D86C111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EFE94-104B-A878-3E4D-0C108FA2F5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287DBD-22DA-2603-D7A5-A332EEECCA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4D4466-002B-BDCD-B116-E1446F6A52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6D4024D-709A-489C-A1E0-404FC4EC40E9}" type="datetime1">
              <a:rPr lang="en-GB" noProof="0" smtClean="0"/>
              <a:t>14/12/2025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1D718C-E777-0140-9E51-5E40F80002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8BE0EF-9DF2-9697-C1A4-37B0B7068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29725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E74C8-CA65-916A-DD55-55DAAEDFA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6F0099-9310-203F-B48E-7065E8D20C7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ED03F9-8645-C47E-6A96-8830A47661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360526-3980-E87D-BCD8-5CCDC6153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FFEA7D9-67F6-4FDA-9663-2C4F43E353A1}" type="datetime1">
              <a:rPr lang="en-GB" noProof="0" smtClean="0"/>
              <a:t>14/12/2025</a:t>
            </a:fld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F44EE4-5914-349A-6B2C-914E7A106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757C04-A6EE-9FB8-7B54-43C056493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70367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E7403-4502-07DB-499C-601D40CF3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B6EBBB-8DF8-89DD-6E5A-E3B27F7DB4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5D3405-E12E-F2FC-6D64-5A5500F18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EBFDA4C-4741-4614-8CF1-6BBCA681C2EE}" type="datetime1">
              <a:rPr lang="en-GB" noProof="0" smtClean="0"/>
              <a:t>14/12/2025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1F83C5-B498-1255-A473-1BC25B0242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CF8D69-7B45-B134-34A6-3483ED7C8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86022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88165C-F437-4C35-2C69-642275C289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1AA39D-054A-CC32-3599-FD0406F62D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DE8C71-D6C6-41B6-4AD5-F07370F1E4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0663A167-FB84-446A-9868-9338781AA304}" type="datetime1">
              <a:rPr lang="en-GB" noProof="0" smtClean="0"/>
              <a:t>14/12/2025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0FEBFD-DA96-B40F-7E8F-719BCA84D7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82B0D-54AF-2A72-AF31-F03BBFA4AC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851806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DA73C-731B-CA81-2389-99FCDD4CF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616B9D-03BA-429E-1470-DB13441F57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DA7170-A8F4-9507-3B95-F42149E92E6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rtl="0"/>
            <a:fld id="{4B4B326D-8F15-4B53-B18E-44A3026066F3}" type="datetime1">
              <a:rPr lang="en-GB" noProof="0" smtClean="0"/>
              <a:t>14/12/2025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34FFDA-7FE2-C6D8-D43E-C526B9A884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0B07A6-A837-3139-801B-22E200DE39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52601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igital Connections">
            <a:extLst>
              <a:ext uri="{FF2B5EF4-FFF2-40B4-BE49-F238E27FC236}">
                <a16:creationId xmlns:a16="http://schemas.microsoft.com/office/drawing/2014/main" id="{3840F91C-EDD0-4D4E-A4AB-E6C77856C88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265" t="9091" r="3502" b="-1"/>
          <a:stretch/>
        </p:blipFill>
        <p:spPr>
          <a:xfrm>
            <a:off x="-1133836" y="-155448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2C5318-1A1E-49D0-B2E2-A4B0FA9E8A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4572000"/>
            <a:ext cx="10993549" cy="895244"/>
          </a:xfrm>
        </p:spPr>
        <p:txBody>
          <a:bodyPr rtlCol="0">
            <a:noAutofit/>
          </a:bodyPr>
          <a:lstStyle/>
          <a:p>
            <a:pPr rtl="0"/>
            <a:r>
              <a:rPr lang="en-GB" sz="40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B6CF59-4E5B-494D-A2F7-97ADD01E64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5467246"/>
            <a:ext cx="10993546" cy="484822"/>
          </a:xfrm>
        </p:spPr>
        <p:txBody>
          <a:bodyPr rtlCol="0">
            <a:normAutofit/>
          </a:bodyPr>
          <a:lstStyle/>
          <a:p>
            <a:pPr rtl="0"/>
            <a:r>
              <a:rPr lang="en-GB" dirty="0">
                <a:solidFill>
                  <a:srgbClr val="7CEBFF"/>
                </a:solidFill>
              </a:rPr>
              <a:t>Tech Project – Final Presentation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E8DEA3-64C2-70F8-36EB-5FEB26AEBE5F}"/>
              </a:ext>
            </a:extLst>
          </p:cNvPr>
          <p:cNvSpPr txBox="1"/>
          <p:nvPr/>
        </p:nvSpPr>
        <p:spPr>
          <a:xfrm>
            <a:off x="1133856" y="1316737"/>
            <a:ext cx="7904988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2000" b="1" dirty="0">
                <a:solidFill>
                  <a:schemeClr val="bg2"/>
                </a:solidFill>
                <a:effectLst/>
              </a:rPr>
              <a:t>University of Wales, Trinity Saint David, London Campus</a:t>
            </a:r>
          </a:p>
          <a:p>
            <a:pPr algn="l">
              <a:buNone/>
            </a:pPr>
            <a:r>
              <a:rPr lang="en-GB" sz="2000" b="1" dirty="0">
                <a:solidFill>
                  <a:schemeClr val="bg2"/>
                </a:solidFill>
              </a:rPr>
              <a:t>Applied Computing, Level 6.</a:t>
            </a:r>
          </a:p>
          <a:p>
            <a:pPr algn="l">
              <a:buNone/>
            </a:pPr>
            <a:r>
              <a:rPr lang="en-GB" sz="2000" b="1" dirty="0">
                <a:solidFill>
                  <a:schemeClr val="bg2"/>
                </a:solidFill>
                <a:effectLst/>
              </a:rPr>
              <a:t>Module Name: Advanced Cybersecurity</a:t>
            </a:r>
          </a:p>
          <a:p>
            <a:r>
              <a:rPr lang="en-GB" sz="2000" b="1" dirty="0">
                <a:solidFill>
                  <a:schemeClr val="bg2"/>
                </a:solidFill>
              </a:rPr>
              <a:t>Module No. ACCB6000_LON</a:t>
            </a:r>
          </a:p>
          <a:p>
            <a:pPr algn="l">
              <a:buNone/>
            </a:pPr>
            <a:r>
              <a:rPr lang="en-GB" sz="2000" b="1" dirty="0">
                <a:solidFill>
                  <a:schemeClr val="bg2"/>
                </a:solidFill>
              </a:rPr>
              <a:t>Name: Anthony N. Ekperechi</a:t>
            </a:r>
          </a:p>
          <a:p>
            <a:r>
              <a:rPr lang="en-GB" sz="2000" b="1" dirty="0">
                <a:solidFill>
                  <a:schemeClr val="bg2"/>
                </a:solidFill>
                <a:effectLst/>
              </a:rPr>
              <a:t>Lecturer:  </a:t>
            </a:r>
            <a:r>
              <a:rPr lang="en-GB" sz="2000" b="1" dirty="0">
                <a:solidFill>
                  <a:schemeClr val="bg2"/>
                </a:solidFill>
              </a:rPr>
              <a:t>Dr. Mohamed Ghanem </a:t>
            </a:r>
          </a:p>
          <a:p>
            <a:r>
              <a:rPr lang="en-GB" sz="2000" b="1" dirty="0">
                <a:solidFill>
                  <a:schemeClr val="bg2"/>
                </a:solidFill>
                <a:effectLst/>
              </a:rPr>
              <a:t>Pres</a:t>
            </a:r>
            <a:r>
              <a:rPr lang="en-GB" sz="2000" b="1" dirty="0">
                <a:solidFill>
                  <a:schemeClr val="bg2"/>
                </a:solidFill>
              </a:rPr>
              <a:t>entation date: 17-12-25.</a:t>
            </a:r>
            <a:endParaRPr lang="en-GB" sz="2000" b="1" dirty="0">
              <a:solidFill>
                <a:schemeClr val="bg2"/>
              </a:solidFill>
              <a:effectLst/>
            </a:endParaRPr>
          </a:p>
          <a:p>
            <a:pPr algn="l">
              <a:buNone/>
            </a:pPr>
            <a:endParaRPr lang="en-GB" sz="2000" b="1" dirty="0">
              <a:solidFill>
                <a:schemeClr val="bg2"/>
              </a:solidFill>
              <a:effectLst/>
            </a:endParaRPr>
          </a:p>
          <a:p>
            <a:pPr algn="l">
              <a:buNone/>
            </a:pPr>
            <a:r>
              <a:rPr lang="en-GB" sz="2000" b="1" dirty="0">
                <a:solidFill>
                  <a:schemeClr val="bg2"/>
                </a:solidFill>
                <a:effectLst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877007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7F9710-04A7-5512-F576-5B99126816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0" name="Rectangle 89">
            <a:extLst>
              <a:ext uri="{FF2B5EF4-FFF2-40B4-BE49-F238E27FC236}">
                <a16:creationId xmlns:a16="http://schemas.microsoft.com/office/drawing/2014/main" id="{1263D9A7-19FD-BF47-BD99-B6B471C75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Content Placeholder 4" descr="Charts">
            <a:extLst>
              <a:ext uri="{FF2B5EF4-FFF2-40B4-BE49-F238E27FC236}">
                <a16:creationId xmlns:a16="http://schemas.microsoft.com/office/drawing/2014/main" id="{72B14E46-A276-3F44-13FD-8630AD8CDBD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879" r="18981" b="-1"/>
          <a:stretch>
            <a:fillRect/>
          </a:stretch>
        </p:blipFill>
        <p:spPr>
          <a:xfrm>
            <a:off x="5742432" y="10"/>
            <a:ext cx="6449568" cy="6857990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92" name="Freeform: Shape 91">
            <a:extLst>
              <a:ext uri="{FF2B5EF4-FFF2-40B4-BE49-F238E27FC236}">
                <a16:creationId xmlns:a16="http://schemas.microsoft.com/office/drawing/2014/main" id="{1099E2E3-292D-8854-1601-9C5E89DC7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94" name="Freeform: Shape 93">
            <a:extLst>
              <a:ext uri="{FF2B5EF4-FFF2-40B4-BE49-F238E27FC236}">
                <a16:creationId xmlns:a16="http://schemas.microsoft.com/office/drawing/2014/main" id="{3A0D636B-4CB0-004A-2030-011C2641C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F121D7-81A7-1F12-C6AC-7F35C0EBA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904" y="856488"/>
            <a:ext cx="4992624" cy="124358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Title: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Analysing, Ethically Hacking and Securing an Enterprise Network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BACCAE1A-BCF2-928C-5725-D83629E63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325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FD604506-8AE5-C78C-DA2F-8FC77150F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95336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52B233-1744-6455-B2A7-95AC9CE258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4904" y="2522949"/>
            <a:ext cx="5065776" cy="34023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dirty="0"/>
              <a:t>Introduction</a:t>
            </a:r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r>
              <a:rPr lang="en-US" sz="1700" dirty="0"/>
              <a:t>Dissecting Swansea. ACCA network architecture and infrastructure.</a:t>
            </a:r>
          </a:p>
          <a:p>
            <a:pPr marL="0" indent="0">
              <a:buNone/>
            </a:pPr>
            <a:r>
              <a:rPr lang="en-US" sz="1700" dirty="0"/>
              <a:t>A case for analysis and learning [1].</a:t>
            </a:r>
          </a:p>
        </p:txBody>
      </p:sp>
    </p:spTree>
    <p:extLst>
      <p:ext uri="{BB962C8B-B14F-4D97-AF65-F5344CB8AC3E}">
        <p14:creationId xmlns:p14="http://schemas.microsoft.com/office/powerpoint/2010/main" val="18120714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8F29880-C190-1DD8-B879-1E744FEB5A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Content Placeholder 4" descr="Charts">
            <a:extLst>
              <a:ext uri="{FF2B5EF4-FFF2-40B4-BE49-F238E27FC236}">
                <a16:creationId xmlns:a16="http://schemas.microsoft.com/office/drawing/2014/main" id="{6AD16B2D-860B-FCC9-F0F2-A3E886F67A7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 cstate="screen">
            <a:alphaModFix amt="5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662" b="13069"/>
          <a:stretch>
            <a:fillRect/>
          </a:stretch>
        </p:blipFill>
        <p:spPr>
          <a:xfrm>
            <a:off x="0" y="-177800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8D923E-D378-8FB0-A33F-DEDBA4690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" y="591344"/>
            <a:ext cx="381950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b="1">
                <a:solidFill>
                  <a:srgbClr val="FFFFFF"/>
                </a:solidFill>
              </a:rPr>
              <a:t>Configuration of Swansea.acca</a:t>
            </a:r>
            <a:endParaRPr lang="en-US" sz="4100" b="1" dirty="0">
              <a:solidFill>
                <a:srgbClr val="FFFFFF"/>
              </a:solidFill>
            </a:endParaRPr>
          </a:p>
        </p:txBody>
      </p:sp>
      <p:sp>
        <p:nvSpPr>
          <p:cNvPr id="80" name="Arc 79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0A07C42-A907-559D-1DFD-B392B9C9070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89527F0-5D7B-4FF5-EA9C-749C09A106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744" y="-177800"/>
            <a:ext cx="5952111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C5134B9-A1EC-7704-1CC4-BA5EB196EA2C}"/>
              </a:ext>
            </a:extLst>
          </p:cNvPr>
          <p:cNvSpPr txBox="1"/>
          <p:nvPr/>
        </p:nvSpPr>
        <p:spPr>
          <a:xfrm>
            <a:off x="10875944" y="6399768"/>
            <a:ext cx="5084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2"/>
                </a:solidFill>
              </a:rPr>
              <a:t>[2].</a:t>
            </a:r>
            <a:endParaRPr lang="en-GB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33500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D7BCC24-041E-37FB-0225-0B64D067A8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Content Placeholder 4" descr="Charts">
            <a:extLst>
              <a:ext uri="{FF2B5EF4-FFF2-40B4-BE49-F238E27FC236}">
                <a16:creationId xmlns:a16="http://schemas.microsoft.com/office/drawing/2014/main" id="{A09833EE-689E-021A-1BDB-EEFC7B4989A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588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B7564C-F02D-C1B0-92DB-E344DC3BF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5019" y="365125"/>
            <a:ext cx="6228781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000" b="1">
                <a:solidFill>
                  <a:srgbClr val="FFC000"/>
                </a:solidFill>
              </a:rPr>
              <a:t>Analysis of Swansea.acca info</a:t>
            </a:r>
            <a:endParaRPr lang="en-US" sz="4000" b="1" dirty="0">
              <a:solidFill>
                <a:srgbClr val="FFC000"/>
              </a:solidFill>
            </a:endParaRPr>
          </a:p>
        </p:txBody>
      </p:sp>
      <p:pic>
        <p:nvPicPr>
          <p:cNvPr id="7" name="Content Placeholder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CEA38BA-11A1-ECF6-9227-9F95BE9C2EA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4555067" y="1800224"/>
            <a:ext cx="7231007" cy="5133975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BA9867D-34DE-4F86-12F2-2FE9715141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77336" y="365125"/>
            <a:ext cx="3717637" cy="4572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08D2DB6-0B9A-E415-73BC-9EAE2AD2E508}"/>
              </a:ext>
            </a:extLst>
          </p:cNvPr>
          <p:cNvSpPr txBox="1"/>
          <p:nvPr/>
        </p:nvSpPr>
        <p:spPr>
          <a:xfrm>
            <a:off x="11353800" y="6773333"/>
            <a:ext cx="5084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[1].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92249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40558-A365-4CCE-92FA-5A48CD98F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C</a:t>
            </a:r>
            <a:r>
              <a:rPr lang="en-GB" sz="4000" dirty="0">
                <a:solidFill>
                  <a:srgbClr val="FFFFFF"/>
                </a:solidFill>
              </a:rPr>
              <a:t>VSS  Severity Checks and Recommendations</a:t>
            </a:r>
          </a:p>
        </p:txBody>
      </p:sp>
      <p:graphicFrame>
        <p:nvGraphicFramePr>
          <p:cNvPr id="4" name="Content Placeholder 3" descr="icon SmartArt graphic">
            <a:extLst>
              <a:ext uri="{FF2B5EF4-FFF2-40B4-BE49-F238E27FC236}">
                <a16:creationId xmlns:a16="http://schemas.microsoft.com/office/drawing/2014/main" id="{81E592E1-99DF-4294-A2E9-EF46299BD3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2250404"/>
              </p:ext>
            </p:extLst>
          </p:nvPr>
        </p:nvGraphicFramePr>
        <p:xfrm>
          <a:off x="632085" y="2316330"/>
          <a:ext cx="10927829" cy="43469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F332DDC-6673-39EA-1CBA-C9868B301EA9}"/>
              </a:ext>
            </a:extLst>
          </p:cNvPr>
          <p:cNvSpPr txBox="1"/>
          <p:nvPr/>
        </p:nvSpPr>
        <p:spPr>
          <a:xfrm>
            <a:off x="4539399" y="5440680"/>
            <a:ext cx="231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</a:t>
            </a:r>
          </a:p>
        </p:txBody>
      </p:sp>
      <p:pic>
        <p:nvPicPr>
          <p:cNvPr id="12" name="Picture 11" descr="A close-up of a sign&#10;&#10;AI-generated content may be incorrect.">
            <a:extLst>
              <a:ext uri="{FF2B5EF4-FFF2-40B4-BE49-F238E27FC236}">
                <a16:creationId xmlns:a16="http://schemas.microsoft.com/office/drawing/2014/main" id="{4F99A79B-0E89-DF25-347A-F83299E6B28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5668" y="4432783"/>
            <a:ext cx="3405776" cy="208090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7C5E6B1-C9EF-DCB0-90CF-F284484DF22A}"/>
              </a:ext>
            </a:extLst>
          </p:cNvPr>
          <p:cNvSpPr txBox="1"/>
          <p:nvPr/>
        </p:nvSpPr>
        <p:spPr>
          <a:xfrm>
            <a:off x="900395" y="3310128"/>
            <a:ext cx="31325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err="1">
                <a:solidFill>
                  <a:schemeClr val="bg2"/>
                </a:solidFill>
              </a:rPr>
              <a:t>RunHTTPServer</a:t>
            </a:r>
            <a:r>
              <a:rPr lang="en-US" b="1" dirty="0">
                <a:solidFill>
                  <a:schemeClr val="bg2"/>
                </a:solidFill>
              </a:rPr>
              <a:t> depreciated</a:t>
            </a:r>
            <a:endParaRPr lang="en-GB" b="1" dirty="0">
              <a:solidFill>
                <a:schemeClr val="bg2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83D5988-E1BE-6F1E-65E3-F318DD88CA8D}"/>
              </a:ext>
            </a:extLst>
          </p:cNvPr>
          <p:cNvSpPr txBox="1"/>
          <p:nvPr/>
        </p:nvSpPr>
        <p:spPr>
          <a:xfrm>
            <a:off x="919611" y="5617970"/>
            <a:ext cx="29334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2"/>
                </a:solidFill>
              </a:rPr>
              <a:t>TLS Depreciated</a:t>
            </a:r>
          </a:p>
          <a:p>
            <a:r>
              <a:rPr lang="en-US" dirty="0">
                <a:solidFill>
                  <a:schemeClr val="bg2"/>
                </a:solidFill>
              </a:rPr>
              <a:t>Requires Update &amp; Upgrade</a:t>
            </a:r>
            <a:endParaRPr lang="en-GB" dirty="0">
              <a:solidFill>
                <a:schemeClr val="bg2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64C9D32-C361-9D76-50FE-BB4C9258C759}"/>
              </a:ext>
            </a:extLst>
          </p:cNvPr>
          <p:cNvSpPr txBox="1"/>
          <p:nvPr/>
        </p:nvSpPr>
        <p:spPr>
          <a:xfrm>
            <a:off x="4301294" y="2786908"/>
            <a:ext cx="2911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2"/>
                </a:solidFill>
              </a:rPr>
              <a:t>Medium Severity</a:t>
            </a:r>
            <a:endParaRPr lang="en-GB" sz="2800" b="1" dirty="0">
              <a:solidFill>
                <a:schemeClr val="bg2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C777A5C-B7C2-4EC0-0824-EA7CDD8D80D7}"/>
              </a:ext>
            </a:extLst>
          </p:cNvPr>
          <p:cNvSpPr txBox="1"/>
          <p:nvPr/>
        </p:nvSpPr>
        <p:spPr>
          <a:xfrm>
            <a:off x="4301294" y="4760798"/>
            <a:ext cx="2747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2"/>
                </a:solidFill>
              </a:rPr>
              <a:t>Medium Severity</a:t>
            </a:r>
            <a:endParaRPr lang="en-GB" sz="2800" dirty="0">
              <a:solidFill>
                <a:schemeClr val="bg2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405C0F1-7134-71CC-B91C-1BDE6EB925F1}"/>
              </a:ext>
            </a:extLst>
          </p:cNvPr>
          <p:cNvSpPr txBox="1"/>
          <p:nvPr/>
        </p:nvSpPr>
        <p:spPr>
          <a:xfrm>
            <a:off x="4863114" y="3494794"/>
            <a:ext cx="16235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2"/>
                </a:solidFill>
              </a:rPr>
              <a:t>Port 443/TCP</a:t>
            </a:r>
            <a:endParaRPr lang="en-GB" sz="2000" dirty="0">
              <a:solidFill>
                <a:schemeClr val="bg2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A21406E-FDE9-0E66-ECC2-94A94894F41D}"/>
              </a:ext>
            </a:extLst>
          </p:cNvPr>
          <p:cNvSpPr txBox="1"/>
          <p:nvPr/>
        </p:nvSpPr>
        <p:spPr>
          <a:xfrm>
            <a:off x="4185749" y="5381794"/>
            <a:ext cx="32910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2"/>
                </a:solidFill>
              </a:rPr>
              <a:t>Depreciated OS</a:t>
            </a:r>
          </a:p>
          <a:p>
            <a:r>
              <a:rPr lang="en-US" sz="2000" dirty="0">
                <a:solidFill>
                  <a:schemeClr val="bg2"/>
                </a:solidFill>
              </a:rPr>
              <a:t>Requires patches &amp; upgrade</a:t>
            </a:r>
            <a:endParaRPr lang="en-GB" sz="2000" dirty="0">
              <a:solidFill>
                <a:schemeClr val="bg2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AE7E7C7-FB8D-B542-C73B-F8E68B031542}"/>
              </a:ext>
            </a:extLst>
          </p:cNvPr>
          <p:cNvSpPr txBox="1"/>
          <p:nvPr/>
        </p:nvSpPr>
        <p:spPr>
          <a:xfrm>
            <a:off x="8769096" y="2786908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2800" b="1" dirty="0">
              <a:solidFill>
                <a:schemeClr val="bg2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4149025-5926-4917-AA95-9452C871A4DB}"/>
              </a:ext>
            </a:extLst>
          </p:cNvPr>
          <p:cNvSpPr txBox="1"/>
          <p:nvPr/>
        </p:nvSpPr>
        <p:spPr>
          <a:xfrm>
            <a:off x="7680606" y="4596353"/>
            <a:ext cx="22451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tx2">
                    <a:lumMod val="10000"/>
                    <a:lumOff val="90000"/>
                  </a:schemeClr>
                </a:solidFill>
              </a:rPr>
              <a:t>Low Severity</a:t>
            </a:r>
            <a:endParaRPr lang="en-GB" sz="2800" b="1" dirty="0">
              <a:solidFill>
                <a:schemeClr val="tx2">
                  <a:lumMod val="10000"/>
                  <a:lumOff val="90000"/>
                </a:schemeClr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2860F7B-CDF0-CD52-A7BC-98CDFFC2664F}"/>
              </a:ext>
            </a:extLst>
          </p:cNvPr>
          <p:cNvSpPr txBox="1"/>
          <p:nvPr/>
        </p:nvSpPr>
        <p:spPr>
          <a:xfrm>
            <a:off x="7513195" y="5227905"/>
            <a:ext cx="303884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2"/>
                </a:solidFill>
              </a:rPr>
              <a:t>SPDY Protocol 3 &amp; earlier</a:t>
            </a:r>
          </a:p>
          <a:p>
            <a:r>
              <a:rPr lang="en-US" sz="2000" dirty="0">
                <a:solidFill>
                  <a:schemeClr val="bg2"/>
                </a:solidFill>
              </a:rPr>
              <a:t>Allows Man-in-the-middle</a:t>
            </a:r>
          </a:p>
          <a:p>
            <a:r>
              <a:rPr lang="en-US" sz="2000" dirty="0">
                <a:solidFill>
                  <a:schemeClr val="bg2"/>
                </a:solidFill>
              </a:rPr>
              <a:t>Need update &amp; upgrade</a:t>
            </a:r>
            <a:endParaRPr lang="en-GB" sz="2000" dirty="0">
              <a:solidFill>
                <a:schemeClr val="bg2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642755E-F4F0-BA0A-48FD-881A58C9935B}"/>
              </a:ext>
            </a:extLst>
          </p:cNvPr>
          <p:cNvSpPr txBox="1"/>
          <p:nvPr/>
        </p:nvSpPr>
        <p:spPr>
          <a:xfrm>
            <a:off x="7911413" y="3599487"/>
            <a:ext cx="25474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2"/>
                </a:solidFill>
              </a:rPr>
              <a:t>SSL/TLS  security info</a:t>
            </a:r>
            <a:endParaRPr lang="en-GB" sz="2000" dirty="0">
              <a:solidFill>
                <a:schemeClr val="bg2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A49A762-1D06-95BC-5E7F-F23B1AAA91A6}"/>
              </a:ext>
            </a:extLst>
          </p:cNvPr>
          <p:cNvSpPr txBox="1"/>
          <p:nvPr/>
        </p:nvSpPr>
        <p:spPr>
          <a:xfrm>
            <a:off x="10836524" y="6285468"/>
            <a:ext cx="5084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[4].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33425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AD1901-BC07-8758-B0B6-5850F622DF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Content Placeholder 4" descr="Charts">
            <a:extLst>
              <a:ext uri="{FF2B5EF4-FFF2-40B4-BE49-F238E27FC236}">
                <a16:creationId xmlns:a16="http://schemas.microsoft.com/office/drawing/2014/main" id="{88B618BA-F08F-4DF4-59A8-96D8F49A80C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5882" b="-1"/>
          <a:stretch>
            <a:fillRect/>
          </a:stretch>
        </p:blipFill>
        <p:spPr>
          <a:xfrm>
            <a:off x="2511713" y="3424474"/>
            <a:ext cx="3634674" cy="2577794"/>
          </a:xfrm>
          <a:prstGeom prst="rect">
            <a:avLst/>
          </a:pr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134CC3FF-7AA4-46F4-8B24-2F9383D86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11" y="805742"/>
            <a:ext cx="3647770" cy="3193211"/>
            <a:chOff x="1674895" y="1345036"/>
            <a:chExt cx="5428610" cy="4210939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275E42E8-8B96-4FF0-9DCC-7E2084C0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78FEA8A4-ED0E-429C-884B-1599153B8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5" y="685805"/>
            <a:ext cx="3624947" cy="3193211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aphic 4">
            <a:extLst>
              <a:ext uri="{FF2B5EF4-FFF2-40B4-BE49-F238E27FC236}">
                <a16:creationId xmlns:a16="http://schemas.microsoft.com/office/drawing/2014/main" id="{5F2AA49C-5AC0-41C7-BFAF-74B8D8293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rgbClr val="FFFFFF"/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8A750A0-64B5-41B2-B525-A914EB40B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8216C77-85C1-4BDC-87A8-7E75933205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471AED48-754E-41AC-9ECC-DB2597644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8005417-D297-404F-82A5-8C4393E85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17F942D6-2D0C-4894-81F0-6F81714BA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4FAD802E-9670-4B80-876B-3FF64D29A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838AF437-0BFB-40E4-ADA0-5749919AA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F8BC9C3D-CBBE-4D29-9DAC-98B3CAF39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A7016629-22ED-494E-9205-594895DA9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BFF3CC1E-0ED4-4599-9B4E-F057769B96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065A4B3A-F9A7-4FA6-A7F3-EA08E0BA1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783B6A14-A56D-4B95-8395-89CF53A09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9F0868B-B193-43B6-BB1E-1FF72993E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46" name="Graphic 4">
            <a:extLst>
              <a:ext uri="{FF2B5EF4-FFF2-40B4-BE49-F238E27FC236}">
                <a16:creationId xmlns:a16="http://schemas.microsoft.com/office/drawing/2014/main" id="{BB32367D-C4F2-49D5-A586-298C7CA82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E1FF7EE7-ACA2-4BFF-BA75-7FAE93FBB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8647462E-B5E8-4F02-A1E4-BD0380A224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412CE109-6153-414A-B2D6-C4F9C6FA2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DAF530F5-D68D-4BC8-8984-F1A8B5DEB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2EB69747-F9DD-4B80-B488-D5565D0BC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73AFB787-B8A4-4269-9DA9-FF4A66030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6E682D93-25A6-4D91-9A81-3F247BBEE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9D5F48B5-53B4-4DA8-B929-6AFF50658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8CA195A3-2A74-4D13-A1B8-24765E26B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B98F1918-C39D-4713-AB21-685A944355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33592273-DEE6-42E1-B824-11D544332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12D6F82B-B619-4D8B-85AE-0E57103BA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6246C574-90D4-412B-9444-203F7C83CD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C2E44D-C290-43E0-9C07-43447065D7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7270" y="685805"/>
            <a:ext cx="4974771" cy="553401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chemeClr val="bg1"/>
                </a:solidFill>
              </a:rPr>
              <a:t> </a:t>
            </a:r>
            <a:endParaRPr lang="en-US" sz="2200" dirty="0">
              <a:solidFill>
                <a:schemeClr val="bg1"/>
              </a:solidFill>
            </a:endParaRPr>
          </a:p>
          <a:p>
            <a:pPr marL="0"/>
            <a:endParaRPr lang="en-US" sz="2200" dirty="0">
              <a:solidFill>
                <a:schemeClr val="bg1"/>
              </a:solidFill>
            </a:endParaRPr>
          </a:p>
        </p:txBody>
      </p:sp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FB75606-C3D4-59CB-F4C4-D5D5451D66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68142"/>
            <a:ext cx="11357245" cy="648985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9430EB8-092E-852A-0B16-B3B5B9AB532F}"/>
              </a:ext>
            </a:extLst>
          </p:cNvPr>
          <p:cNvSpPr txBox="1"/>
          <p:nvPr/>
        </p:nvSpPr>
        <p:spPr>
          <a:xfrm>
            <a:off x="9175020" y="5334000"/>
            <a:ext cx="5084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2"/>
                </a:solidFill>
              </a:rPr>
              <a:t>[5].</a:t>
            </a:r>
            <a:endParaRPr lang="en-GB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81508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633EB-7DCB-4DDC-80AF-C885A3EE1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6"/>
            <a:ext cx="5800345" cy="1171066"/>
          </a:xfrm>
          <a:solidFill>
            <a:schemeClr val="accent1"/>
          </a:solidFill>
        </p:spPr>
        <p:txBody>
          <a:bodyPr rtlCol="0">
            <a:normAutofit/>
          </a:bodyPr>
          <a:lstStyle/>
          <a:p>
            <a:pPr rtl="0"/>
            <a:r>
              <a:rPr lang="en-GB" sz="3200" b="1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Preventative Security Measures</a:t>
            </a:r>
          </a:p>
        </p:txBody>
      </p:sp>
      <p:pic>
        <p:nvPicPr>
          <p:cNvPr id="11" name="Content Placeholder 4" descr="Charts">
            <a:extLst>
              <a:ext uri="{FF2B5EF4-FFF2-40B4-BE49-F238E27FC236}">
                <a16:creationId xmlns:a16="http://schemas.microsoft.com/office/drawing/2014/main" id="{47D9BE16-119C-43B2-9AE6-18C4A150C0E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838200" y="2269275"/>
            <a:ext cx="5181600" cy="3464038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128695-34A6-F6AB-BCB1-779EFECF8F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91656" y="666660"/>
            <a:ext cx="5181600" cy="6115140"/>
          </a:xfrm>
        </p:spPr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Ensure all critical infrastructures are ranked and protected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Apply regular security patches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Remove/disable unused services and software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Disable FTP and Telnet protocols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Implement host-based firewalls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Ensure all default settings are disabled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Apply a strong &amp; complex password policy, 2FA, MFA [6].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Remove/disable dormant accounts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Physical access control &amp; cameras</a:t>
            </a: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 defensive mechanisms – IDS, IPS, Hybrid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 Control List (ACL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 stakeholders to report suspicious activities [6]. 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76075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1D31E51-7724-4ABD-3814-E4F68A8E67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4B8BF9E-28BD-316E-40A5-EAE28B7DA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Content Placeholder 4" descr="Charts">
            <a:extLst>
              <a:ext uri="{FF2B5EF4-FFF2-40B4-BE49-F238E27FC236}">
                <a16:creationId xmlns:a16="http://schemas.microsoft.com/office/drawing/2014/main" id="{0FF9369C-EEF9-12BA-C479-A5804ACE12A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588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9F44D2C1-BE11-3D96-A206-45D366836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F609C6-CC0E-B35E-4AA8-6F21021DE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6560" y="365125"/>
            <a:ext cx="5312664" cy="1207643"/>
          </a:xfrm>
          <a:solidFill>
            <a:schemeClr val="accent2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 dirty="0"/>
              <a:t>Summary and Conclusion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C10E03-2EC8-8A65-F490-45D80F6518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511797" y="3987248"/>
            <a:ext cx="3822189" cy="287074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800" dirty="0"/>
              <a:t>With the convenience of OT, IT, CNN, AI, ML, Edge, SDN, IoT. IIoT, Blockchain, and many more, we are looking for harder work and a brighter future [7] [7].</a:t>
            </a:r>
          </a:p>
          <a:p>
            <a:endParaRPr lang="en-US" sz="1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4E1E68-3404-9593-D74C-888FD1F65CD0}"/>
              </a:ext>
            </a:extLst>
          </p:cNvPr>
          <p:cNvSpPr txBox="1"/>
          <p:nvPr/>
        </p:nvSpPr>
        <p:spPr>
          <a:xfrm>
            <a:off x="6912864" y="1810512"/>
            <a:ext cx="4727448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dirty="0"/>
              <a:t>Cybersecurity, ethical hacking are still developing because they are relatively new areas. Research is still ongoing, and scholars are still coming up with new ideas.</a:t>
            </a:r>
          </a:p>
        </p:txBody>
      </p:sp>
    </p:spTree>
    <p:extLst>
      <p:ext uri="{BB962C8B-B14F-4D97-AF65-F5344CB8AC3E}">
        <p14:creationId xmlns:p14="http://schemas.microsoft.com/office/powerpoint/2010/main" val="40359989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513EAC5-767A-B4F9-0D6B-C5D6DD9A6C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51F6B45-CADA-F670-E84A-1B6FD33DB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Content Placeholder 4" descr="Charts">
            <a:extLst>
              <a:ext uri="{FF2B5EF4-FFF2-40B4-BE49-F238E27FC236}">
                <a16:creationId xmlns:a16="http://schemas.microsoft.com/office/drawing/2014/main" id="{DA65D176-A008-33A1-BF9D-DF025849C2D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588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5E417CC3-AE3C-C935-991B-83D3CB380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B213C9-05D7-B458-834E-1590791388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6560" y="365125"/>
            <a:ext cx="5312664" cy="1207643"/>
          </a:xfrm>
          <a:solidFill>
            <a:schemeClr val="accent2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 dirty="0"/>
              <a:t>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52AB6B-CC8B-664C-388B-A5B8514B4FA9}"/>
              </a:ext>
            </a:extLst>
          </p:cNvPr>
          <p:cNvSpPr txBox="1"/>
          <p:nvPr/>
        </p:nvSpPr>
        <p:spPr>
          <a:xfrm>
            <a:off x="6912864" y="1810512"/>
            <a:ext cx="4727448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400" dirty="0"/>
              <a:t> </a:t>
            </a:r>
            <a:endParaRPr lang="en-GB" sz="2400" dirty="0"/>
          </a:p>
        </p:txBody>
      </p:sp>
      <p:pic>
        <p:nvPicPr>
          <p:cNvPr id="10" name="Picture 9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3FFBBE01-10F4-3FAC-A00B-040447846C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5018" y="93133"/>
            <a:ext cx="6954205" cy="6917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1389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7E73C-2B1A-4602-BFBE-CFE1E55D9B38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ctrTitle"/>
          </p:nvPr>
        </p:nvSpPr>
        <p:spPr>
          <a:xfrm>
            <a:off x="8296275" y="1419226"/>
            <a:ext cx="3081576" cy="1746762"/>
          </a:xfrm>
        </p:spPr>
        <p:txBody>
          <a:bodyPr rtlCol="0">
            <a:normAutofit/>
          </a:bodyPr>
          <a:lstStyle/>
          <a:p>
            <a:pPr rtl="0"/>
            <a:r>
              <a:rPr lang="en-GB">
                <a:solidFill>
                  <a:srgbClr val="FFFFFF"/>
                </a:solidFill>
              </a:rPr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CB511D-EA45-4336-847C-1252667143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96275" y="3505095"/>
            <a:ext cx="3081576" cy="2629006"/>
          </a:xfrm>
        </p:spPr>
        <p:txBody>
          <a:bodyPr rtlCol="0">
            <a:normAutofit/>
          </a:bodyPr>
          <a:lstStyle/>
          <a:p>
            <a:pPr rtl="0"/>
            <a:r>
              <a:rPr lang="en-GB">
                <a:solidFill>
                  <a:schemeClr val="bg2"/>
                </a:solidFill>
              </a:rPr>
              <a:t>someone@example.com</a:t>
            </a:r>
          </a:p>
          <a:p>
            <a:pPr rtl="0"/>
            <a:endParaRPr lang="en-GB">
              <a:solidFill>
                <a:schemeClr val="bg2"/>
              </a:solidFill>
            </a:endParaRPr>
          </a:p>
          <a:p>
            <a:pPr rtl="0"/>
            <a:endParaRPr lang="en-GB">
              <a:solidFill>
                <a:schemeClr val="bg2"/>
              </a:solidFill>
            </a:endParaRPr>
          </a:p>
        </p:txBody>
      </p:sp>
      <p:pic>
        <p:nvPicPr>
          <p:cNvPr id="5" name="Picture 4" descr="Digital Numbers">
            <a:extLst>
              <a:ext uri="{FF2B5EF4-FFF2-40B4-BE49-F238E27FC236}">
                <a16:creationId xmlns:a16="http://schemas.microsoft.com/office/drawing/2014/main" id="{A21EA617-6D48-425F-97A8-7FEC82C8F40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89" r="9642" b="1"/>
          <a:stretch/>
        </p:blipFill>
        <p:spPr>
          <a:xfrm>
            <a:off x="446534" y="723899"/>
            <a:ext cx="7498616" cy="5676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13474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7385</TotalTime>
  <Words>336</Words>
  <Application>Microsoft Office PowerPoint</Application>
  <PresentationFormat>Widescreen</PresentationFormat>
  <Paragraphs>70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Times New Roman</vt:lpstr>
      <vt:lpstr>Office Theme</vt:lpstr>
      <vt:lpstr> </vt:lpstr>
      <vt:lpstr>Title: Analysing, Ethically Hacking and Securing an Enterprise Network </vt:lpstr>
      <vt:lpstr>Configuration of Swansea.acca</vt:lpstr>
      <vt:lpstr>Analysis of Swansea.acca info</vt:lpstr>
      <vt:lpstr>CVSS  Severity Checks and Recommendations</vt:lpstr>
      <vt:lpstr>PowerPoint Presentation</vt:lpstr>
      <vt:lpstr>Preventative Security Measures</vt:lpstr>
      <vt:lpstr>Summary and Conclusion</vt:lpstr>
      <vt:lpstr> 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Anthony Ndubuisi Ekperechi (2318045)</dc:creator>
  <cp:lastModifiedBy>Anthony Ndubuisi Ekperechi (2318045)</cp:lastModifiedBy>
  <cp:revision>21</cp:revision>
  <dcterms:created xsi:type="dcterms:W3CDTF">2025-11-25T15:07:04Z</dcterms:created>
  <dcterms:modified xsi:type="dcterms:W3CDTF">2025-12-15T13:08:09Z</dcterms:modified>
</cp:coreProperties>
</file>