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6" r:id="rId4"/>
    <p:sldId id="257" r:id="rId5"/>
    <p:sldId id="259" r:id="rId6"/>
    <p:sldId id="260" r:id="rId7"/>
    <p:sldId id="261" r:id="rId8"/>
    <p:sldId id="269" r:id="rId9"/>
    <p:sldId id="263" r:id="rId10"/>
    <p:sldId id="264" r:id="rId11"/>
    <p:sldId id="270" r:id="rId12"/>
    <p:sldId id="265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461247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0" y="4953000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14800" y="1572768"/>
            <a:ext cx="4910328" cy="2130552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14800" y="3711388"/>
            <a:ext cx="4910328" cy="886968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" pitchFamily="2" charset="2"/>
              <a:buNone/>
              <a:defRPr sz="2400" b="1" kern="1200">
                <a:solidFill>
                  <a:schemeClr val="tx1">
                    <a:tint val="75000"/>
                  </a:schemeClr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Oval 19"/>
          <p:cNvSpPr>
            <a:spLocks noChangeAspect="1"/>
          </p:cNvSpPr>
          <p:nvPr/>
        </p:nvSpPr>
        <p:spPr>
          <a:xfrm>
            <a:off x="121024" y="85165"/>
            <a:ext cx="4433047" cy="4433047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4" name="Oval 33"/>
          <p:cNvSpPr/>
          <p:nvPr/>
        </p:nvSpPr>
        <p:spPr>
          <a:xfrm>
            <a:off x="179294" y="112058"/>
            <a:ext cx="4201255" cy="4201255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Oval 34"/>
          <p:cNvSpPr/>
          <p:nvPr/>
        </p:nvSpPr>
        <p:spPr>
          <a:xfrm>
            <a:off x="264460" y="138952"/>
            <a:ext cx="3988777" cy="4056383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Oval 36"/>
          <p:cNvSpPr/>
          <p:nvPr/>
        </p:nvSpPr>
        <p:spPr>
          <a:xfrm>
            <a:off x="264460" y="138953"/>
            <a:ext cx="3897026" cy="3897026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127000" dist="63500" dir="162000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20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10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0" y="1461247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9"/>
          <p:cNvGrpSpPr/>
          <p:nvPr/>
        </p:nvGrpSpPr>
        <p:grpSpPr>
          <a:xfrm>
            <a:off x="0" y="4953000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5376" y="1573306"/>
            <a:ext cx="3653117" cy="2133600"/>
          </a:xfrm>
        </p:spPr>
        <p:txBody>
          <a:bodyPr anchor="b" anchorCtr="0"/>
          <a:lstStyle>
            <a:lvl1pPr algn="r"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65376" y="3998259"/>
            <a:ext cx="3653117" cy="883024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16" name="Oval 15"/>
          <p:cNvSpPr>
            <a:spLocks noChangeAspect="1"/>
          </p:cNvSpPr>
          <p:nvPr/>
        </p:nvSpPr>
        <p:spPr>
          <a:xfrm>
            <a:off x="134471" y="685800"/>
            <a:ext cx="5268049" cy="526804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229676" y="712694"/>
            <a:ext cx="4983480" cy="4983480"/>
          </a:xfrm>
          <a:prstGeom prst="ellipse">
            <a:avLst/>
          </a:prstGeom>
          <a:gradFill flip="none" rotWithShape="1">
            <a:gsLst>
              <a:gs pos="0">
                <a:schemeClr val="accent2">
                  <a:alpha val="30000"/>
                </a:schemeClr>
              </a:gs>
              <a:gs pos="100000">
                <a:schemeClr val="accent2">
                  <a:lumMod val="75000"/>
                  <a:alpha val="30000"/>
                </a:schemeClr>
              </a:gs>
            </a:gsLst>
            <a:lin ang="2700000" scaled="1"/>
            <a:tileRect/>
          </a:gradFill>
          <a:ln>
            <a:noFill/>
          </a:ln>
          <a:effectLst>
            <a:innerShdw blurRad="38100" dist="12700" dir="2700000">
              <a:prstClr val="black">
                <a:alpha val="3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Picture Placeholder 24"/>
          <p:cNvSpPr>
            <a:spLocks noGrp="1"/>
          </p:cNvSpPr>
          <p:nvPr>
            <p:ph type="pic" sz="quarter" idx="13"/>
          </p:nvPr>
        </p:nvSpPr>
        <p:spPr>
          <a:xfrm>
            <a:off x="241232" y="716992"/>
            <a:ext cx="4906459" cy="4852935"/>
          </a:xfrm>
          <a:prstGeom prst="ellipse">
            <a:avLst/>
          </a:prstGeom>
          <a:effectLst>
            <a:innerShdw blurRad="63500" dist="50800" dir="16200000">
              <a:prstClr val="black">
                <a:alpha val="30000"/>
              </a:prstClr>
            </a:innerShdw>
          </a:effectLst>
        </p:spPr>
        <p:txBody>
          <a:bodyPr>
            <a:normAutofit/>
          </a:bodyPr>
          <a:lstStyle>
            <a:lvl1pPr algn="r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3600"/>
            <a:ext cx="8228013" cy="1362075"/>
          </a:xfrm>
        </p:spPr>
        <p:txBody>
          <a:bodyPr anchor="b" anchorCtr="0">
            <a:normAutofit/>
          </a:bodyPr>
          <a:lstStyle>
            <a:lvl1pPr algn="ctr">
              <a:defRPr sz="4800" b="1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29013"/>
            <a:ext cx="8228013" cy="1347787"/>
          </a:xfrm>
        </p:spPr>
        <p:txBody>
          <a:bodyPr anchor="t" anchorCtr="0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0" y="1447800"/>
            <a:ext cx="9144000" cy="45291"/>
            <a:chOff x="0" y="1613647"/>
            <a:chExt cx="9144000" cy="45291"/>
          </a:xfrm>
        </p:grpSpPr>
        <p:cxnSp>
          <p:nvCxnSpPr>
            <p:cNvPr id="9" name="Straight Connector 8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10"/>
          <p:cNvGrpSpPr/>
          <p:nvPr/>
        </p:nvGrpSpPr>
        <p:grpSpPr>
          <a:xfrm>
            <a:off x="0" y="4939553"/>
            <a:ext cx="9144000" cy="45291"/>
            <a:chOff x="0" y="1613647"/>
            <a:chExt cx="9144000" cy="45291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1"/>
            <a:ext cx="3931920" cy="398032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057401"/>
            <a:ext cx="3931920" cy="398032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1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34670"/>
            <a:ext cx="3931920" cy="744071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514600"/>
            <a:ext cx="3931920" cy="352312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734670"/>
            <a:ext cx="3931920" cy="744071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514600"/>
            <a:ext cx="3931920" cy="352312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658906"/>
            <a:ext cx="3602039" cy="116205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3388" y="273051"/>
            <a:ext cx="4206240" cy="57785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1905001"/>
            <a:ext cx="3602039" cy="3733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1178859"/>
            <a:ext cx="9144000" cy="45291"/>
            <a:chOff x="0" y="1613647"/>
            <a:chExt cx="9144000" cy="45291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/>
          <p:cNvGrpSpPr/>
          <p:nvPr/>
        </p:nvGrpSpPr>
        <p:grpSpPr>
          <a:xfrm>
            <a:off x="0" y="5715000"/>
            <a:ext cx="9144000" cy="45291"/>
            <a:chOff x="0" y="1613647"/>
            <a:chExt cx="9144000" cy="45291"/>
          </a:xfrm>
        </p:grpSpPr>
        <p:cxnSp>
          <p:nvCxnSpPr>
            <p:cNvPr id="13" name="Straight Connector 12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581400" cy="1252538"/>
          </a:xfrm>
        </p:spPr>
        <p:txBody>
          <a:bodyPr anchor="b">
            <a:normAutofit/>
          </a:bodyPr>
          <a:lstStyle>
            <a:lvl1pPr algn="l"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895600"/>
            <a:ext cx="3581400" cy="243840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>
            <a:spLocks noChangeAspect="1"/>
          </p:cNvSpPr>
          <p:nvPr/>
        </p:nvSpPr>
        <p:spPr>
          <a:xfrm>
            <a:off x="4285131" y="1116106"/>
            <a:ext cx="4724400" cy="472440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50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8400000" scaled="0"/>
            <a:tileRect/>
          </a:gra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chilly" dir="t">
              <a:rot lat="0" lon="0" rev="16800000"/>
            </a:lightRig>
          </a:scene3d>
          <a:sp3d>
            <a:bevelT w="127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3386" y="1148001"/>
            <a:ext cx="4434840" cy="4434987"/>
          </a:xfrm>
          <a:prstGeom prst="ellipse">
            <a:avLst/>
          </a:prstGeom>
          <a:effectLst>
            <a:innerShdw blurRad="63500" dist="50800" dir="18900000">
              <a:prstClr val="black">
                <a:alpha val="30000"/>
              </a:prstClr>
            </a:inn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" pitchFamily="2" charset="2"/>
              <a:buNone/>
              <a:defRPr sz="1800" b="1" kern="1200">
                <a:solidFill>
                  <a:schemeClr val="tx1"/>
                </a:solidFill>
                <a:effectLst>
                  <a:outerShdw blurRad="50800" dist="50800" dir="270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0" y="1584169"/>
            <a:ext cx="9144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6500" y="609600"/>
            <a:ext cx="1587500" cy="551656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629400" cy="551656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56499" y="6356350"/>
            <a:ext cx="1148229" cy="365125"/>
          </a:xfrm>
        </p:spPr>
        <p:txBody>
          <a:bodyPr/>
          <a:lstStyle/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4065260" y="3406355"/>
            <a:ext cx="6858000" cy="45291"/>
            <a:chOff x="0" y="1613647"/>
            <a:chExt cx="9144000" cy="45291"/>
          </a:xfrm>
        </p:grpSpPr>
        <p:cxnSp>
          <p:nvCxnSpPr>
            <p:cNvPr id="8" name="Straight Connector 7"/>
            <p:cNvCxnSpPr/>
            <p:nvPr/>
          </p:nvCxnSpPr>
          <p:spPr>
            <a:xfrm>
              <a:off x="0" y="1657350"/>
              <a:ext cx="9144000" cy="1588"/>
            </a:xfrm>
            <a:prstGeom prst="line">
              <a:avLst/>
            </a:prstGeom>
            <a:ln w="88900">
              <a:solidFill>
                <a:schemeClr val="tx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0" y="1613647"/>
              <a:ext cx="9144000" cy="1588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7401"/>
            <a:ext cx="8229600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112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F4E65-777F-44D5-9DBB-2D9B6EAE92CA}" type="datetimeFigureOut">
              <a:rPr lang="en-GB" smtClean="0"/>
              <a:pPr/>
              <a:t>11/12/2017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67200" y="6356350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0DAF6-E744-493F-8EB2-FEAF77A7C21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24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Clr>
          <a:schemeClr val="accent2"/>
        </a:buClr>
        <a:buSzPct val="90000"/>
        <a:buFont typeface="Wingdings" pitchFamily="2" charset="2"/>
        <a:buChar char=""/>
        <a:defRPr sz="22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20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Clr>
          <a:schemeClr val="accent2"/>
        </a:buClr>
        <a:buSzPct val="90000"/>
        <a:buFont typeface="Wingdings" pitchFamily="2" charset="2"/>
        <a:buChar char=""/>
        <a:defRPr sz="1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"/>
        <a:defRPr sz="1800" b="1" kern="1200">
          <a:solidFill>
            <a:schemeClr val="tx1"/>
          </a:solidFill>
          <a:effectLst>
            <a:outerShdw blurRad="50800" dist="50800" dir="270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 smtClean="0">
                <a:solidFill>
                  <a:schemeClr val="bg1"/>
                </a:solidFill>
              </a:rPr>
              <a:t>Gwahaniaethu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y-GB" sz="4400" dirty="0"/>
          </a:p>
        </p:txBody>
      </p:sp>
    </p:spTree>
    <p:extLst>
      <p:ext uri="{BB962C8B-B14F-4D97-AF65-F5344CB8AC3E}">
        <p14:creationId xmlns:p14="http://schemas.microsoft.com/office/powerpoint/2010/main" val="325214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Beth yw Gwahaniaethu?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olidFill>
                  <a:schemeClr val="bg1"/>
                </a:solidFill>
              </a:rPr>
              <a:t>… </a:t>
            </a:r>
            <a:r>
              <a:rPr lang="cy-GB" dirty="0" smtClean="0">
                <a:solidFill>
                  <a:schemeClr val="bg1"/>
                </a:solidFill>
              </a:rPr>
              <a:t>y broses o gydweddu tasgau dysgu â grwpiau neu unigolion penodol. (Blake and Hanley, 1995:50)</a:t>
            </a:r>
          </a:p>
          <a:p>
            <a:pPr>
              <a:buNone/>
            </a:pPr>
            <a:r>
              <a:rPr lang="cy-GB" dirty="0" smtClean="0">
                <a:solidFill>
                  <a:schemeClr val="bg1"/>
                </a:solidFill>
              </a:rPr>
              <a:t>Rhaid i athrawon … ystyried gwahaniaethau wrth gynllunio ac addysgu gwersi er mwyn sicrhau darpariaeth ar gyfer  pob plentyn sydd yn y dosbarth, pa beth bynnag ei allu (Blake and Hanley, 1995:50)</a:t>
            </a:r>
          </a:p>
          <a:p>
            <a:pPr>
              <a:buNone/>
            </a:pPr>
            <a:r>
              <a:rPr lang="cy-GB" dirty="0" smtClean="0">
                <a:solidFill>
                  <a:schemeClr val="bg1"/>
                </a:solidFill>
              </a:rPr>
              <a:t>…y broses sy’n diwallu’r gwahaniaethau rhwng dysgwyr er mwyn bod pob myfyriwr  sydd yn y gr</a:t>
            </a:r>
            <a:r>
              <a:rPr lang="cy-GB" dirty="0" smtClean="0">
                <a:solidFill>
                  <a:schemeClr val="bg1"/>
                </a:solidFill>
                <a:latin typeface="Calibri" panose="020F0502020204030204" pitchFamily="34" charset="0"/>
              </a:rPr>
              <a:t>ŵp yn cael y cyfle gorau o ddysgu </a:t>
            </a:r>
            <a:r>
              <a:rPr lang="cy-GB" dirty="0" smtClean="0">
                <a:solidFill>
                  <a:schemeClr val="bg1"/>
                </a:solidFill>
              </a:rPr>
              <a:t>(Teacher Development Agency)</a:t>
            </a:r>
            <a:endParaRPr lang="cy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Adolygu PAP Rhan 1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chemeClr val="bg1"/>
                </a:solidFill>
              </a:rPr>
              <a:t>Meddyliwch:  Pa anghenion unigol y bu rhaid i chi  ddarparu ar eu cyfer yn eich dosbarth?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Parwch: Rhennwch gyda phartner a nodwch y gwahaniaethau/ tebygrwydd sydd rhwng eich ‘rhestri’. 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Rhennwch gyda’r gr</a:t>
            </a:r>
            <a:r>
              <a:rPr lang="cy-GB" dirty="0" smtClean="0">
                <a:solidFill>
                  <a:schemeClr val="bg1"/>
                </a:solidFill>
                <a:latin typeface="Calibri" panose="020F0502020204030204" pitchFamily="34" charset="0"/>
              </a:rPr>
              <a:t>ŵp cyfan.</a:t>
            </a:r>
            <a:endParaRPr lang="cy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/>
          </p:cNvPicPr>
          <p:nvPr>
            <p:ph idx="4294967295"/>
          </p:nvPr>
        </p:nvPicPr>
        <p:blipFill rotWithShape="1">
          <a:blip r:embed="rId2"/>
          <a:srcRect l="16114" t="2722" r="16239" b="5895"/>
          <a:stretch/>
        </p:blipFill>
        <p:spPr bwMode="auto">
          <a:xfrm>
            <a:off x="0" y="620713"/>
            <a:ext cx="7129463" cy="56880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32039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Addysgu ymatebol yw Gwahaniaethu, yn hytrach na’r un peth ar gyfer pawb  …</a:t>
            </a:r>
          </a:p>
          <a:p>
            <a:endParaRPr lang="cy-GB" dirty="0" smtClean="0">
              <a:solidFill>
                <a:schemeClr val="bg1"/>
              </a:solidFill>
            </a:endParaRPr>
          </a:p>
          <a:p>
            <a:endParaRPr lang="cy-GB" dirty="0" smtClean="0">
              <a:solidFill>
                <a:schemeClr val="bg1"/>
              </a:solidFill>
            </a:endParaRPr>
          </a:p>
          <a:p>
            <a:endParaRPr lang="cy-GB" dirty="0" smtClean="0">
              <a:solidFill>
                <a:schemeClr val="bg1"/>
              </a:solidFill>
            </a:endParaRPr>
          </a:p>
          <a:p>
            <a:endParaRPr lang="cy-GB" dirty="0" smtClean="0">
              <a:solidFill>
                <a:schemeClr val="bg1"/>
              </a:solidFill>
            </a:endParaRPr>
          </a:p>
          <a:p>
            <a:r>
              <a:rPr lang="cy-GB" dirty="0" smtClean="0">
                <a:solidFill>
                  <a:schemeClr val="bg1"/>
                </a:solidFill>
              </a:rPr>
              <a:t>Rhaid i ni addysgu sgiliau, gwybodaeth a gwerthoedd ….i unigolion</a:t>
            </a:r>
            <a:endParaRPr lang="cy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44516" t="22676" r="43111" b="49206"/>
          <a:stretch/>
        </p:blipFill>
        <p:spPr bwMode="auto">
          <a:xfrm>
            <a:off x="5257800" y="2514600"/>
            <a:ext cx="2232248" cy="26856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1098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Tebygrwydd rhwng Dysgwyr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 smtClean="0">
                <a:solidFill>
                  <a:schemeClr val="bg1"/>
                </a:solidFill>
              </a:rPr>
              <a:t>Mae angen bod pawb: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yn gweithio pethau allan drostynt eu hunain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yn teimlo’n emosiynol- ac yn seicolegol-ddiogel 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Yn cael profiadau amlsynhwyraidd, dramatig, anarferol neu brofiadau emosiynol cryfion.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Mae angen bod gan bawb rhywfaint o reolaeth dros y dysgu</a:t>
            </a:r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05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Agweddau Allweddol Gwahaniaethu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sz="4400" dirty="0" smtClean="0">
                <a:solidFill>
                  <a:schemeClr val="bg1"/>
                </a:solidFill>
              </a:rPr>
              <a:t>Parodrwydd i ddysgu 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4400" dirty="0" smtClean="0">
                <a:solidFill>
                  <a:schemeClr val="bg1"/>
                </a:solidFill>
              </a:rPr>
              <a:t>Anghenion dysgu 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4400" dirty="0" smtClean="0">
                <a:solidFill>
                  <a:schemeClr val="bg1"/>
                </a:solidFill>
              </a:rPr>
              <a:t>Diddordeb </a:t>
            </a:r>
            <a:endParaRPr lang="cy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79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Ffyrdd o Wahaniaethu</a:t>
            </a:r>
            <a:endParaRPr lang="cy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4602696"/>
              </p:ext>
            </p:extLst>
          </p:nvPr>
        </p:nvGraphicFramePr>
        <p:xfrm>
          <a:off x="457200" y="2057400"/>
          <a:ext cx="8229600" cy="335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676400">
                <a:tc>
                  <a:txBody>
                    <a:bodyPr/>
                    <a:lstStyle/>
                    <a:p>
                      <a:r>
                        <a:rPr lang="cy-GB" sz="3200" noProof="0" dirty="0" smtClean="0">
                          <a:solidFill>
                            <a:schemeClr val="bg1"/>
                          </a:solidFill>
                        </a:rPr>
                        <a:t>Cynnwys</a:t>
                      </a:r>
                      <a:endParaRPr lang="cy-GB" sz="3200" noProof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3200" noProof="0" dirty="0" smtClean="0">
                          <a:solidFill>
                            <a:schemeClr val="bg1"/>
                          </a:solidFill>
                        </a:rPr>
                        <a:t>Cynnyrch</a:t>
                      </a:r>
                      <a:endParaRPr lang="cy-GB" sz="3200" noProof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CFFCC"/>
                    </a:solidFill>
                  </a:tcPr>
                </a:tc>
              </a:tr>
              <a:tr h="1676400">
                <a:tc>
                  <a:txBody>
                    <a:bodyPr/>
                    <a:lstStyle/>
                    <a:p>
                      <a:r>
                        <a:rPr lang="cy-GB" sz="3200" noProof="0" dirty="0" smtClean="0"/>
                        <a:t>Proses</a:t>
                      </a:r>
                      <a:endParaRPr lang="cy-GB" sz="32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noProof="0" dirty="0" smtClean="0"/>
                        <a:t>Amgylchedd Dysgu</a:t>
                      </a:r>
                      <a:endParaRPr lang="cy-GB" sz="3200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bg1"/>
                </a:solidFill>
              </a:rPr>
              <a:t>Ffyrdd o Wahaniaethu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Tasg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Grwpio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Asesu ac Adborth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Deilliant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Cyflymder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Cefnogaeth ychwanegol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Adnoddau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Deialog </a:t>
            </a:r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85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>
                <a:solidFill>
                  <a:schemeClr val="bg1"/>
                </a:solidFill>
              </a:rPr>
              <a:t>Tasg 1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chemeClr val="bg1"/>
                </a:solidFill>
              </a:rPr>
              <a:t>Mewn grwpiau, dewiswch </a:t>
            </a:r>
            <a:r>
              <a:rPr lang="cy-GB" dirty="0" smtClean="0">
                <a:solidFill>
                  <a:schemeClr val="bg1"/>
                </a:solidFill>
              </a:rPr>
              <a:t>un agwedd o wahaniaethu.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Ymchwil.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Paratowch sleid / gyfres fer o sleidiau er mwyn cyflwyno eich casgliadau. 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Rhennwch gydag </a:t>
            </a:r>
            <a:r>
              <a:rPr lang="cy-GB" dirty="0" smtClean="0">
                <a:solidFill>
                  <a:schemeClr val="bg1"/>
                </a:solidFill>
              </a:rPr>
              <a:t>eraill (marketplace).</a:t>
            </a:r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47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Dysgwyr Unigol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chemeClr val="bg1"/>
                </a:solidFill>
              </a:rPr>
              <a:t>Crëwch broffil dysgwr un frawddeg o hyd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339752" y="3180878"/>
            <a:ext cx="4176464" cy="23762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Alex:</a:t>
            </a:r>
            <a:r>
              <a:rPr lang="en-GB" dirty="0" smtClean="0"/>
              <a:t> </a:t>
            </a:r>
          </a:p>
          <a:p>
            <a:pPr algn="ctr"/>
            <a:r>
              <a:rPr lang="cy-GB" dirty="0" smtClean="0"/>
              <a:t>Mae ganddo </a:t>
            </a:r>
            <a:r>
              <a:rPr lang="cy-GB" dirty="0" smtClean="0"/>
              <a:t>Saesneg/Cymraeg </a:t>
            </a:r>
            <a:r>
              <a:rPr lang="cy-GB" dirty="0" smtClean="0"/>
              <a:t>fel iaith ychwanegol. Mae’n siarad Pwyleg gartref ac mae wedi bod yng Nghymru am un tymor yn unig.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2416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chemeClr val="bg1"/>
                </a:solidFill>
              </a:rPr>
              <a:t>Tasg </a:t>
            </a:r>
            <a:r>
              <a:rPr lang="cy-GB" dirty="0" smtClean="0">
                <a:solidFill>
                  <a:schemeClr val="bg1"/>
                </a:solidFill>
              </a:rPr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Gan ddefnyddio’r ‘proffiliau dysgwyr’ a baratowyd yn gynharach (e.e. Alex), ystyriwch sut y gallwch </a:t>
            </a:r>
            <a:r>
              <a:rPr lang="cy-GB" smtClean="0">
                <a:solidFill>
                  <a:schemeClr val="bg1"/>
                </a:solidFill>
              </a:rPr>
              <a:t>wahaniaethu am yr unigolyn.</a:t>
            </a:r>
            <a:endParaRPr lang="cy-GB" dirty="0" smtClean="0">
              <a:solidFill>
                <a:schemeClr val="bg1"/>
              </a:solidFill>
            </a:endParaRPr>
          </a:p>
          <a:p>
            <a:r>
              <a:rPr lang="cy-GB" dirty="0">
                <a:solidFill>
                  <a:schemeClr val="bg1"/>
                </a:solidFill>
              </a:rPr>
              <a:t>Rhennwch </a:t>
            </a:r>
            <a:r>
              <a:rPr lang="cy-GB" dirty="0" smtClean="0">
                <a:solidFill>
                  <a:schemeClr val="bg1"/>
                </a:solidFill>
              </a:rPr>
              <a:t>gyda grwpiau </a:t>
            </a:r>
            <a:r>
              <a:rPr lang="cy-GB" dirty="0">
                <a:solidFill>
                  <a:schemeClr val="bg1"/>
                </a:solidFill>
              </a:rPr>
              <a:t>eraill.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4022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Defnyddio Tracio er mwyn Cynllunio ar gyfer Unigolion</a:t>
            </a:r>
            <a:endParaRPr lang="cy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cy-GB" sz="3200" dirty="0" smtClean="0">
                <a:solidFill>
                  <a:schemeClr val="bg1"/>
                </a:solidFill>
              </a:rPr>
              <a:t>Rhennwch eich cofnodion tracio gyda phartner. </a:t>
            </a:r>
            <a:endParaRPr lang="cy-GB" dirty="0" smtClean="0">
              <a:solidFill>
                <a:schemeClr val="bg1"/>
              </a:solidFill>
            </a:endParaRPr>
          </a:p>
          <a:p>
            <a:r>
              <a:rPr lang="cy-GB" dirty="0" smtClean="0">
                <a:solidFill>
                  <a:schemeClr val="bg1"/>
                </a:solidFill>
              </a:rPr>
              <a:t>A allwch chi  nodi eich anghenion </a:t>
            </a:r>
            <a:r>
              <a:rPr lang="cy-GB" i="1" dirty="0" smtClean="0">
                <a:solidFill>
                  <a:schemeClr val="bg1"/>
                </a:solidFill>
              </a:rPr>
              <a:t>unigol</a:t>
            </a:r>
            <a:r>
              <a:rPr lang="cy-GB" dirty="0" smtClean="0">
                <a:solidFill>
                  <a:schemeClr val="bg1"/>
                </a:solidFill>
              </a:rPr>
              <a:t> ar gyfer sgiliau </a:t>
            </a:r>
            <a:r>
              <a:rPr lang="cy-GB" i="1" dirty="0" smtClean="0">
                <a:solidFill>
                  <a:schemeClr val="bg1"/>
                </a:solidFill>
              </a:rPr>
              <a:t>penodol</a:t>
            </a:r>
            <a:r>
              <a:rPr lang="cy-GB" dirty="0" smtClean="0">
                <a:solidFill>
                  <a:schemeClr val="bg1"/>
                </a:solidFill>
              </a:rPr>
              <a:t> gan ddefnyddio cyfraddiad RAG? 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Sut y gwnewch chi </a:t>
            </a:r>
            <a:r>
              <a:rPr lang="cy-GB" i="1" dirty="0" smtClean="0">
                <a:solidFill>
                  <a:schemeClr val="bg1"/>
                </a:solidFill>
              </a:rPr>
              <a:t>gynllunio</a:t>
            </a:r>
            <a:r>
              <a:rPr lang="cy-GB" dirty="0" smtClean="0">
                <a:solidFill>
                  <a:schemeClr val="bg1"/>
                </a:solidFill>
              </a:rPr>
              <a:t> ar gyfer yr unigolion hyn? </a:t>
            </a:r>
          </a:p>
          <a:p>
            <a:r>
              <a:rPr lang="cy-GB" dirty="0" smtClean="0">
                <a:solidFill>
                  <a:schemeClr val="bg1"/>
                </a:solidFill>
              </a:rPr>
              <a:t>Sut y gwnewch chi ddangos hyn yn eich cynllunio. </a:t>
            </a:r>
            <a:br>
              <a:rPr lang="cy-GB" dirty="0" smtClean="0">
                <a:solidFill>
                  <a:schemeClr val="bg1"/>
                </a:solidFill>
              </a:rPr>
            </a:br>
            <a:endParaRPr lang="cy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cus">
  <a:themeElements>
    <a:clrScheme name="Focus">
      <a:dk1>
        <a:sysClr val="windowText" lastClr="000000"/>
      </a:dk1>
      <a:lt1>
        <a:sysClr val="window" lastClr="FFFFFF"/>
      </a:lt1>
      <a:dk2>
        <a:srgbClr val="0064E2"/>
      </a:dk2>
      <a:lt2>
        <a:srgbClr val="B5D2F5"/>
      </a:lt2>
      <a:accent1>
        <a:srgbClr val="FFB91D"/>
      </a:accent1>
      <a:accent2>
        <a:srgbClr val="F97817"/>
      </a:accent2>
      <a:accent3>
        <a:srgbClr val="6DE304"/>
      </a:accent3>
      <a:accent4>
        <a:srgbClr val="FF0000"/>
      </a:accent4>
      <a:accent5>
        <a:srgbClr val="732BEA"/>
      </a:accent5>
      <a:accent6>
        <a:srgbClr val="C913AD"/>
      </a:accent6>
      <a:hlink>
        <a:srgbClr val="FFE400"/>
      </a:hlink>
      <a:folHlink>
        <a:srgbClr val="A3EC62"/>
      </a:folHlink>
    </a:clrScheme>
    <a:fontScheme name="Focus">
      <a:majorFont>
        <a:latin typeface="Corbel"/>
        <a:ea typeface=""/>
        <a:cs typeface=""/>
        <a:font script="Jpan" typeface="ＭＳ ゴシック"/>
      </a:majorFont>
      <a:minorFont>
        <a:latin typeface="Corbel"/>
        <a:ea typeface=""/>
        <a:cs typeface=""/>
        <a:font script="Jpan" typeface="ＭＳ ゴシック"/>
      </a:minorFont>
    </a:fontScheme>
    <a:fmtScheme name="Focus">
      <a:fillStyleLst>
        <a:solidFill>
          <a:schemeClr val="phClr"/>
        </a:solidFill>
        <a:solidFill>
          <a:schemeClr val="phClr"/>
        </a:solidFill>
        <a:solidFill>
          <a:schemeClr val="phClr">
            <a:satMod val="150000"/>
          </a:schemeClr>
        </a:solidFill>
      </a:fillStyleLst>
      <a:lnStyleLst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101600" dist="63500" dir="4200000" algn="br" rotWithShape="0">
              <a:srgbClr val="000000">
                <a:alpha val="50000"/>
              </a:srgbClr>
            </a:outerShdw>
          </a:effectLst>
        </a:effectStyle>
        <a:effectStyle>
          <a:effectLst>
            <a:glow rad="101600">
              <a:schemeClr val="lt1"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soft" dir="r">
              <a:rot lat="0" lon="0" rev="5400000"/>
            </a:lightRig>
          </a:scene3d>
          <a:sp3d prstMaterial="softmetal">
            <a:bevelT w="31750" h="63500"/>
          </a:sp3d>
        </a:effectStyle>
      </a:effectStyleLst>
      <a:bgFillStyleLst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hade val="10000"/>
                <a:satMod val="250000"/>
              </a:schemeClr>
              <a:schemeClr val="phClr">
                <a:tint val="70000"/>
                <a:alpha val="80000"/>
                <a:satMod val="2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Focus.thmx</Template>
  <TotalTime>379</TotalTime>
  <Words>341</Words>
  <Application>Microsoft Office PowerPoint</Application>
  <PresentationFormat>On-screen Show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Focus</vt:lpstr>
      <vt:lpstr>Gwahaniaethu</vt:lpstr>
      <vt:lpstr>Beth yw Gwahaniaethu?</vt:lpstr>
      <vt:lpstr>Adolygu PAP Rhan 1</vt:lpstr>
      <vt:lpstr>PowerPoint Presentation</vt:lpstr>
      <vt:lpstr>PowerPoint Presentation</vt:lpstr>
      <vt:lpstr>Tebygrwydd rhwng Dysgwyr</vt:lpstr>
      <vt:lpstr>Agweddau Allweddol Gwahaniaethu</vt:lpstr>
      <vt:lpstr>Ffyrdd o Wahaniaethu</vt:lpstr>
      <vt:lpstr>Ffyrdd o Wahaniaethu</vt:lpstr>
      <vt:lpstr>Tasg 1</vt:lpstr>
      <vt:lpstr>Dysgwyr Unigol</vt:lpstr>
      <vt:lpstr>Tasg 2</vt:lpstr>
      <vt:lpstr>Defnyddio Tracio er mwyn Cynllunio ar gyfer Unigolion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Differentiation</dc:title>
  <dc:creator>Bleasdale</dc:creator>
  <cp:lastModifiedBy>Bleasdale</cp:lastModifiedBy>
  <cp:revision>16</cp:revision>
  <dcterms:created xsi:type="dcterms:W3CDTF">2015-12-30T10:27:47Z</dcterms:created>
  <dcterms:modified xsi:type="dcterms:W3CDTF">2017-12-11T11:00:54Z</dcterms:modified>
</cp:coreProperties>
</file>