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5" r:id="rId4"/>
  </p:sldMasterIdLst>
  <p:notesMasterIdLst>
    <p:notesMasterId r:id="rId16"/>
  </p:notesMasterIdLst>
  <p:handoutMasterIdLst>
    <p:handoutMasterId r:id="rId17"/>
  </p:handoutMasterIdLst>
  <p:sldIdLst>
    <p:sldId id="376" r:id="rId5"/>
    <p:sldId id="388" r:id="rId6"/>
    <p:sldId id="379" r:id="rId7"/>
    <p:sldId id="380" r:id="rId8"/>
    <p:sldId id="381" r:id="rId9"/>
    <p:sldId id="382" r:id="rId10"/>
    <p:sldId id="383" r:id="rId11"/>
    <p:sldId id="384" r:id="rId12"/>
    <p:sldId id="389" r:id="rId13"/>
    <p:sldId id="391" r:id="rId14"/>
    <p:sldId id="3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2C4A52"/>
    <a:srgbClr val="2626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66E5D4-181C-F6E4-B97F-47ED0B5AA579}" v="1653" dt="2024-10-22T23:20:28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5388" autoAdjust="0"/>
  </p:normalViewPr>
  <p:slideViewPr>
    <p:cSldViewPr snapToGrid="0" showGuides="1">
      <p:cViewPr>
        <p:scale>
          <a:sx n="100" d="100"/>
          <a:sy n="100" d="100"/>
        </p:scale>
        <p:origin x="5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65" d="100"/>
          <a:sy n="65" d="100"/>
        </p:scale>
        <p:origin x="3082" y="3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169671B-947A-44A3-A764-A91E66D4692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4B23CC-4610-41C4-A0CF-67A30700C47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299BE-0F96-4D8C-8AC3-AFAE1A841C66}" type="datetimeFigureOut">
              <a:rPr lang="en-US" smtClean="0"/>
              <a:t>11/4/2024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94FC55-2324-40BC-8420-15EC835D957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3EC604-E5A5-4A58-AC5A-211F83D37C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3B048B-0EBA-466F-928F-37073F3BFB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076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4692AC-01A2-4EFF-966B-504F28E82D7A}" type="datetimeFigureOut">
              <a:rPr lang="en-US" noProof="0" smtClean="0"/>
              <a:t>11/4/2024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D498D-6977-40EC-8E5E-7EB644D5E75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2264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ED498D-6977-40EC-8E5E-7EB644D5E759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8711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7FAC3601-9744-9840-0229-E000CCFBE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32131" y="-30007"/>
            <a:ext cx="6064493" cy="687988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19890" y="723440"/>
            <a:ext cx="4323426" cy="257905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spc="-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128152" y="5248834"/>
            <a:ext cx="4323426" cy="1008925"/>
          </a:xfrm>
        </p:spPr>
        <p:txBody>
          <a:bodyPr lIns="91440" rIns="91440">
            <a:norm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cap="all" spc="1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Add Subtitle here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-2235"/>
            <a:ext cx="5840730" cy="6862275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40730" h="6887937">
                <a:moveTo>
                  <a:pt x="0" y="0"/>
                </a:moveTo>
                <a:lnTo>
                  <a:pt x="5840730" y="0"/>
                </a:lnTo>
                <a:lnTo>
                  <a:pt x="5090160" y="2775915"/>
                </a:lnTo>
                <a:cubicBezTo>
                  <a:pt x="5057140" y="2883865"/>
                  <a:pt x="5020310" y="2976575"/>
                  <a:pt x="4853940" y="2962605"/>
                </a:cubicBezTo>
                <a:cubicBezTo>
                  <a:pt x="4668520" y="2845765"/>
                  <a:pt x="4761230" y="2747975"/>
                  <a:pt x="4754880" y="2692095"/>
                </a:cubicBezTo>
                <a:cubicBezTo>
                  <a:pt x="4845050" y="2355545"/>
                  <a:pt x="4904740" y="2121865"/>
                  <a:pt x="4979670" y="1846275"/>
                </a:cubicBezTo>
                <a:cubicBezTo>
                  <a:pt x="5021580" y="1687525"/>
                  <a:pt x="4996180" y="1615135"/>
                  <a:pt x="4872990" y="1571955"/>
                </a:cubicBezTo>
                <a:cubicBezTo>
                  <a:pt x="4738370" y="1563065"/>
                  <a:pt x="4699000" y="1597355"/>
                  <a:pt x="4655820" y="1770075"/>
                </a:cubicBezTo>
                <a:cubicBezTo>
                  <a:pt x="4671060" y="1858975"/>
                  <a:pt x="3878580" y="4599635"/>
                  <a:pt x="3893820" y="4688535"/>
                </a:cubicBezTo>
                <a:cubicBezTo>
                  <a:pt x="3858895" y="4824425"/>
                  <a:pt x="3925570" y="4880305"/>
                  <a:pt x="3992880" y="4905705"/>
                </a:cubicBezTo>
                <a:cubicBezTo>
                  <a:pt x="4102100" y="4904435"/>
                  <a:pt x="4158615" y="4917135"/>
                  <a:pt x="4213860" y="4757115"/>
                </a:cubicBezTo>
                <a:lnTo>
                  <a:pt x="4457700" y="3842715"/>
                </a:lnTo>
                <a:cubicBezTo>
                  <a:pt x="4481830" y="3756355"/>
                  <a:pt x="4555490" y="3692855"/>
                  <a:pt x="4686300" y="3713175"/>
                </a:cubicBezTo>
                <a:cubicBezTo>
                  <a:pt x="4829810" y="3791915"/>
                  <a:pt x="4782820" y="3882085"/>
                  <a:pt x="4785360" y="3926535"/>
                </a:cubicBezTo>
                <a:lnTo>
                  <a:pt x="4028621" y="6887937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119274" y="3373515"/>
            <a:ext cx="4323426" cy="1008926"/>
          </a:xfrm>
        </p:spPr>
        <p:txBody>
          <a:bodyPr lIns="91440" rIns="91440">
            <a:noAutofit/>
          </a:bodyPr>
          <a:lstStyle>
            <a:lvl1pPr marL="0" indent="0">
              <a:buNone/>
              <a:defRPr sz="6000" b="1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###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DF7228-F4CB-A1B9-79EA-632405316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559556" y="-10665"/>
            <a:ext cx="1930144" cy="687729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164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7EC4C7D-9F32-3DD5-0898-0A64AB3E48C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3CD56122-AE93-63D3-9B51-14AA353EC02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80B457C0-C5F0-38B3-A5A4-4CF83DA5DCA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A608DDE2-7690-8BBF-1E41-BF40F26AF1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4A70176D-1CA9-F362-DA0D-140ADC80AB7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0B557568-DAFA-B892-D220-F9088C6909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5920ECF3-A4B7-A9A1-C23F-56EDD775AC7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A92B7FF-F522-FFD6-3A37-5C7F5CB3AE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718010FC-71DC-C4A0-BBE6-35E03F05FE2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2512EE29-359B-8558-2A40-DB8D4D25665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70CCBBEB-A224-6D89-748B-8053ED48B25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473709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615541" y="715654"/>
            <a:ext cx="4786877" cy="1518315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605708" y="2431477"/>
            <a:ext cx="4786877" cy="763899"/>
          </a:xfrm>
        </p:spPr>
        <p:txBody>
          <a:bodyPr lIns="91440" tIns="91440" rIns="91440" bIns="0">
            <a:norm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2400" cap="none" spc="0" baseline="0">
                <a:solidFill>
                  <a:schemeClr val="accent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Add Subtitle here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-2235"/>
            <a:ext cx="5840730" cy="6862275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40730" h="6887937">
                <a:moveTo>
                  <a:pt x="0" y="0"/>
                </a:moveTo>
                <a:lnTo>
                  <a:pt x="5840730" y="0"/>
                </a:lnTo>
                <a:lnTo>
                  <a:pt x="5090160" y="2775915"/>
                </a:lnTo>
                <a:cubicBezTo>
                  <a:pt x="5057140" y="2883865"/>
                  <a:pt x="5020310" y="2976575"/>
                  <a:pt x="4853940" y="2962605"/>
                </a:cubicBezTo>
                <a:cubicBezTo>
                  <a:pt x="4668520" y="2845765"/>
                  <a:pt x="4761230" y="2747975"/>
                  <a:pt x="4754880" y="2692095"/>
                </a:cubicBezTo>
                <a:cubicBezTo>
                  <a:pt x="4845050" y="2355545"/>
                  <a:pt x="4904740" y="2121865"/>
                  <a:pt x="4979670" y="1846275"/>
                </a:cubicBezTo>
                <a:cubicBezTo>
                  <a:pt x="5021580" y="1687525"/>
                  <a:pt x="4996180" y="1615135"/>
                  <a:pt x="4872990" y="1571955"/>
                </a:cubicBezTo>
                <a:cubicBezTo>
                  <a:pt x="4738370" y="1563065"/>
                  <a:pt x="4699000" y="1597355"/>
                  <a:pt x="4655820" y="1770075"/>
                </a:cubicBezTo>
                <a:cubicBezTo>
                  <a:pt x="4671060" y="1858975"/>
                  <a:pt x="3878580" y="4599635"/>
                  <a:pt x="3893820" y="4688535"/>
                </a:cubicBezTo>
                <a:cubicBezTo>
                  <a:pt x="3858895" y="4824425"/>
                  <a:pt x="3925570" y="4880305"/>
                  <a:pt x="3992880" y="4905705"/>
                </a:cubicBezTo>
                <a:cubicBezTo>
                  <a:pt x="4102100" y="4904435"/>
                  <a:pt x="4158615" y="4917135"/>
                  <a:pt x="4213860" y="4757115"/>
                </a:cubicBezTo>
                <a:lnTo>
                  <a:pt x="4457700" y="3842715"/>
                </a:lnTo>
                <a:cubicBezTo>
                  <a:pt x="4481830" y="3756355"/>
                  <a:pt x="4555490" y="3692855"/>
                  <a:pt x="4686300" y="3713175"/>
                </a:cubicBezTo>
                <a:cubicBezTo>
                  <a:pt x="4829810" y="3791915"/>
                  <a:pt x="4782820" y="3882085"/>
                  <a:pt x="4785360" y="3926535"/>
                </a:cubicBezTo>
                <a:lnTo>
                  <a:pt x="4028621" y="6887937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A56017-320A-546E-A749-7145642CB96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605708" y="3348617"/>
            <a:ext cx="2699066" cy="2569866"/>
          </a:xfrm>
        </p:spPr>
        <p:txBody>
          <a:bodyPr lIns="91440" tIns="0">
            <a:normAutofit/>
          </a:bodyPr>
          <a:lstStyle>
            <a:lvl1pPr marL="274320" indent="-274320">
              <a:spcAft>
                <a:spcPts val="60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  <a:lvl2pPr marL="274320" indent="-274320"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2pPr>
            <a:lvl3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3pPr>
            <a:lvl4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4pPr>
            <a:lvl5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546FE873-5DC1-BDE4-557B-F1869503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4426666" y="5060315"/>
            <a:ext cx="927943" cy="1801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767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524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F88AD-4B54-9DC5-D315-825BE9FCEEF4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796322" y="2252076"/>
            <a:ext cx="5797550" cy="30517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955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(Single lin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408820"/>
            <a:ext cx="8935507" cy="94946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D7E9A-1E17-C6A0-31A6-F6F620FF9E84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796322" y="1986061"/>
            <a:ext cx="5797550" cy="4015244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9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524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96322" y="2252394"/>
            <a:ext cx="5797518" cy="2532966"/>
          </a:xfrm>
        </p:spPr>
        <p:txBody>
          <a:bodyPr lIns="91440" bIns="0" anchor="t">
            <a:normAutofit/>
          </a:bodyPr>
          <a:lstStyle>
            <a:lvl1pPr marL="0" indent="0">
              <a:spcBef>
                <a:spcPts val="600"/>
              </a:spcBef>
              <a:spcAft>
                <a:spcPts val="1800"/>
              </a:spcAft>
              <a:buNone/>
              <a:defRPr sz="1400"/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B38829F9-FA07-E84B-ED85-A3958046C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04430" y="5008931"/>
            <a:ext cx="3842918" cy="43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979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8319A446-9DC9-77CB-F6E0-D5CC1C0C8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233290" y="0"/>
            <a:ext cx="2740011" cy="6850028"/>
            <a:chOff x="8233290" y="0"/>
            <a:chExt cx="2740011" cy="6850028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E51D0537-C777-0B20-2AE3-6DD522E2421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233290" y="0"/>
              <a:ext cx="2740011" cy="6850028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64F46914-ADE7-0BE9-0C39-280FE8F3B9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001841" y="4372451"/>
              <a:ext cx="878334" cy="1705001"/>
            </a:xfrm>
            <a:prstGeom prst="rect">
              <a:avLst/>
            </a:prstGeom>
          </p:spPr>
        </p:pic>
      </p:grp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D27DC4C-0653-4DB5-ABFE-50764C59A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95403" y="1894376"/>
            <a:ext cx="2847975" cy="339089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47368" y="270880"/>
            <a:ext cx="11297264" cy="1524000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18352" y="1894376"/>
            <a:ext cx="2847975" cy="339089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tx2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87E0A2EC-564E-BDA2-2E74-CEA1D54B10C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239419" y="2833688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6DA7890-E49A-5536-1939-2B9589558EF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05817" y="3989405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4A1E2517-8244-627B-E6B6-4EF4FEDCA10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1092" y="1894376"/>
            <a:ext cx="2847975" cy="339089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tx2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054FC79A-A756-FC67-CBF8-0078E8F8C1A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572159" y="2954840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BE00383-F339-E668-9399-D2DC9718C3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38557" y="3989404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71A788CA-392F-F29F-08CD-FBCB24BA79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95403" y="1894376"/>
            <a:ext cx="2847975" cy="339089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tx2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6E7FBECC-1456-B16C-B42F-61BAE986F2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16470" y="2833688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984A0CD0-C9DF-C8B2-FEE6-05F2F040324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82868" y="3989404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01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8319A446-9DC9-77CB-F6E0-D5CC1C0C8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233290" y="0"/>
            <a:ext cx="2740011" cy="6850028"/>
            <a:chOff x="8233290" y="0"/>
            <a:chExt cx="2740011" cy="6850028"/>
          </a:xfrm>
        </p:grpSpPr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E51D0537-C777-0B20-2AE3-6DD522E2421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233290" y="0"/>
              <a:ext cx="2740011" cy="6850028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64F46914-ADE7-0BE9-0C39-280FE8F3B9C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001841" y="4372451"/>
              <a:ext cx="878334" cy="1705001"/>
            </a:xfrm>
            <a:prstGeom prst="rect">
              <a:avLst/>
            </a:prstGeom>
          </p:spPr>
        </p:pic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30CF8376-A762-054E-EA3C-FF9430AD9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099" y="286603"/>
            <a:ext cx="11373803" cy="1450757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18352" y="1894376"/>
            <a:ext cx="2847975" cy="3390899"/>
          </a:xfrm>
          <a:prstGeom prst="roundRect">
            <a:avLst/>
          </a:prstGeom>
          <a:solidFill>
            <a:schemeClr val="tx1"/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accent1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87E0A2EC-564E-BDA2-2E74-CEA1D54B10C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239419" y="2833688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6DA7890-E49A-5536-1939-2B9589558EF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05817" y="3989405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4A1E2517-8244-627B-E6B6-4EF4FEDCA10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1092" y="1894376"/>
            <a:ext cx="2847975" cy="3390899"/>
          </a:xfrm>
          <a:prstGeom prst="roundRect">
            <a:avLst/>
          </a:prstGeom>
          <a:solidFill>
            <a:schemeClr val="tx1"/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accent1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054FC79A-A756-FC67-CBF8-0078E8F8C1A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572159" y="2954840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BE00383-F339-E668-9399-D2DC9718C3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38557" y="3989404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71A788CA-392F-F29F-08CD-FBCB24BA79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95403" y="1894376"/>
            <a:ext cx="2847975" cy="3390899"/>
          </a:xfrm>
          <a:prstGeom prst="roundRect">
            <a:avLst/>
          </a:prstGeom>
          <a:solidFill>
            <a:schemeClr val="tx1"/>
          </a:solidFill>
          <a:ln w="31750">
            <a:solidFill>
              <a:schemeClr val="accent1"/>
            </a:solidFill>
          </a:ln>
        </p:spPr>
        <p:txBody>
          <a:bodyPr lIns="0" tIns="274320" bIns="0" anchor="t">
            <a:normAutofit/>
          </a:bodyPr>
          <a:lstStyle>
            <a:lvl1pPr marL="0" indent="0" algn="ctr">
              <a:spcBef>
                <a:spcPts val="600"/>
              </a:spcBef>
              <a:spcAft>
                <a:spcPts val="1800"/>
              </a:spcAft>
              <a:buNone/>
              <a:defRPr sz="2400">
                <a:solidFill>
                  <a:schemeClr val="accent1"/>
                </a:solidFill>
                <a:latin typeface="+mj-lt"/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r>
              <a:rPr lang="en-US" dirty="0"/>
              <a:t>Add Subtitle here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6E7FBECC-1456-B16C-B42F-61BAE986F2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16470" y="2833688"/>
            <a:ext cx="1005840" cy="914400"/>
          </a:xfrm>
        </p:spPr>
        <p:txBody>
          <a:bodyPr>
            <a:normAutofit/>
          </a:bodyPr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984A0CD0-C9DF-C8B2-FEE6-05F2F040324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82868" y="3989404"/>
            <a:ext cx="2275880" cy="893763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/>
            </a:lvl2pPr>
            <a:lvl3pPr marL="384048" indent="0">
              <a:buNone/>
              <a:defRPr sz="1200"/>
            </a:lvl3pPr>
            <a:lvl4pPr marL="566928" indent="0">
              <a:buNone/>
              <a:defRPr sz="1200"/>
            </a:lvl4pPr>
            <a:lvl5pPr marL="749808" indent="0"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1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esson Summar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599788" y="353962"/>
            <a:ext cx="4786877" cy="983225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599788" y="1517074"/>
            <a:ext cx="4786877" cy="763899"/>
          </a:xfrm>
        </p:spPr>
        <p:txBody>
          <a:bodyPr lIns="91440" tIns="91440" rIns="91440" bIns="0">
            <a:norm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2400" cap="none" spc="0" baseline="0">
                <a:solidFill>
                  <a:schemeClr val="accent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Add Subtitle here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-2235"/>
            <a:ext cx="5840730" cy="6862275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40730" h="6887937">
                <a:moveTo>
                  <a:pt x="0" y="0"/>
                </a:moveTo>
                <a:lnTo>
                  <a:pt x="5840730" y="0"/>
                </a:lnTo>
                <a:lnTo>
                  <a:pt x="5090160" y="2775915"/>
                </a:lnTo>
                <a:cubicBezTo>
                  <a:pt x="5057140" y="2883865"/>
                  <a:pt x="5020310" y="2976575"/>
                  <a:pt x="4853940" y="2962605"/>
                </a:cubicBezTo>
                <a:cubicBezTo>
                  <a:pt x="4668520" y="2845765"/>
                  <a:pt x="4761230" y="2747975"/>
                  <a:pt x="4754880" y="2692095"/>
                </a:cubicBezTo>
                <a:cubicBezTo>
                  <a:pt x="4845050" y="2355545"/>
                  <a:pt x="4904740" y="2121865"/>
                  <a:pt x="4979670" y="1846275"/>
                </a:cubicBezTo>
                <a:cubicBezTo>
                  <a:pt x="5021580" y="1687525"/>
                  <a:pt x="4996180" y="1615135"/>
                  <a:pt x="4872990" y="1571955"/>
                </a:cubicBezTo>
                <a:cubicBezTo>
                  <a:pt x="4738370" y="1563065"/>
                  <a:pt x="4699000" y="1597355"/>
                  <a:pt x="4655820" y="1770075"/>
                </a:cubicBezTo>
                <a:cubicBezTo>
                  <a:pt x="4671060" y="1858975"/>
                  <a:pt x="3878580" y="4599635"/>
                  <a:pt x="3893820" y="4688535"/>
                </a:cubicBezTo>
                <a:cubicBezTo>
                  <a:pt x="3858895" y="4824425"/>
                  <a:pt x="3925570" y="4880305"/>
                  <a:pt x="3992880" y="4905705"/>
                </a:cubicBezTo>
                <a:cubicBezTo>
                  <a:pt x="4102100" y="4904435"/>
                  <a:pt x="4158615" y="4917135"/>
                  <a:pt x="4213860" y="4757115"/>
                </a:cubicBezTo>
                <a:lnTo>
                  <a:pt x="4457700" y="3842715"/>
                </a:lnTo>
                <a:cubicBezTo>
                  <a:pt x="4481830" y="3756355"/>
                  <a:pt x="4555490" y="3692855"/>
                  <a:pt x="4686300" y="3713175"/>
                </a:cubicBezTo>
                <a:cubicBezTo>
                  <a:pt x="4829810" y="3791915"/>
                  <a:pt x="4782820" y="3882085"/>
                  <a:pt x="4785360" y="3926535"/>
                </a:cubicBezTo>
                <a:lnTo>
                  <a:pt x="4028621" y="6887937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A56017-320A-546E-A749-7145642CB96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99788" y="2341261"/>
            <a:ext cx="4796710" cy="401939"/>
          </a:xfrm>
        </p:spPr>
        <p:txBody>
          <a:bodyPr lIns="91440" tIns="0" anchor="b">
            <a:normAutofit/>
          </a:bodyPr>
          <a:lstStyle>
            <a:lvl1pPr marL="0" indent="0">
              <a:spcAft>
                <a:spcPts val="600"/>
              </a:spcAft>
              <a:buFont typeface="Courier New" panose="02070309020205020404" pitchFamily="49" charset="0"/>
              <a:buNone/>
              <a:defRPr sz="2000">
                <a:solidFill>
                  <a:schemeClr val="accent1"/>
                </a:solidFill>
              </a:defRPr>
            </a:lvl1pPr>
            <a:lvl2pPr marL="274320" indent="-274320"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2pPr>
            <a:lvl3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3pPr>
            <a:lvl4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4pPr>
            <a:lvl5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BC9EC3-C68A-CC9E-C220-8D585A8B43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599789" y="2753247"/>
            <a:ext cx="3852296" cy="817345"/>
          </a:xfrm>
        </p:spPr>
        <p:txBody>
          <a:bodyPr lIns="91440">
            <a:no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>
                <a:solidFill>
                  <a:schemeClr val="bg1"/>
                </a:solidFill>
              </a:defRPr>
            </a:lvl2pPr>
            <a:lvl3pPr marL="384048" indent="0">
              <a:buNone/>
              <a:defRPr sz="1200">
                <a:solidFill>
                  <a:schemeClr val="bg1"/>
                </a:solidFill>
              </a:defRPr>
            </a:lvl3pPr>
            <a:lvl4pPr marL="566928" indent="0">
              <a:buNone/>
              <a:defRPr sz="1200">
                <a:solidFill>
                  <a:schemeClr val="bg1"/>
                </a:solidFill>
              </a:defRPr>
            </a:lvl4pPr>
            <a:lvl5pPr marL="749808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546FE873-5DC1-BDE4-557B-F1869503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4426666" y="5060315"/>
            <a:ext cx="927943" cy="1801301"/>
          </a:xfrm>
          <a:prstGeom prst="rect">
            <a:avLst/>
          </a:prstGeom>
        </p:spPr>
      </p:pic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DE3FA6A1-74D7-3926-C0BF-FECA6C0B03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99788" y="3563285"/>
            <a:ext cx="4796710" cy="401939"/>
          </a:xfrm>
        </p:spPr>
        <p:txBody>
          <a:bodyPr lIns="91440" tIns="0" anchor="b">
            <a:normAutofit/>
          </a:bodyPr>
          <a:lstStyle>
            <a:lvl1pPr marL="0" indent="0">
              <a:spcAft>
                <a:spcPts val="600"/>
              </a:spcAft>
              <a:buFont typeface="Courier New" panose="02070309020205020404" pitchFamily="49" charset="0"/>
              <a:buNone/>
              <a:defRPr sz="2000">
                <a:solidFill>
                  <a:schemeClr val="accent1"/>
                </a:solidFill>
              </a:defRPr>
            </a:lvl1pPr>
            <a:lvl2pPr marL="274320" indent="-274320"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2pPr>
            <a:lvl3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3pPr>
            <a:lvl4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4pPr>
            <a:lvl5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487AC4B-B367-6BC8-2DCA-61A43B32644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599788" y="3982578"/>
            <a:ext cx="3860546" cy="529133"/>
          </a:xfrm>
        </p:spPr>
        <p:txBody>
          <a:bodyPr lIns="91440">
            <a:no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>
                <a:solidFill>
                  <a:schemeClr val="bg1"/>
                </a:solidFill>
              </a:defRPr>
            </a:lvl2pPr>
            <a:lvl3pPr marL="384048" indent="0">
              <a:buNone/>
              <a:defRPr sz="1200">
                <a:solidFill>
                  <a:schemeClr val="bg1"/>
                </a:solidFill>
              </a:defRPr>
            </a:lvl3pPr>
            <a:lvl4pPr marL="566928" indent="0">
              <a:buNone/>
              <a:defRPr sz="1200">
                <a:solidFill>
                  <a:schemeClr val="bg1"/>
                </a:solidFill>
              </a:defRPr>
            </a:lvl4pPr>
            <a:lvl5pPr marL="749808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34E9A44E-6692-ACFA-4EB0-368490BF357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99788" y="4564818"/>
            <a:ext cx="4796710" cy="401939"/>
          </a:xfrm>
        </p:spPr>
        <p:txBody>
          <a:bodyPr lIns="91440" tIns="0" anchor="b">
            <a:normAutofit/>
          </a:bodyPr>
          <a:lstStyle>
            <a:lvl1pPr marL="0" indent="0">
              <a:spcAft>
                <a:spcPts val="600"/>
              </a:spcAft>
              <a:buFont typeface="Courier New" panose="02070309020205020404" pitchFamily="49" charset="0"/>
              <a:buNone/>
              <a:defRPr sz="2000">
                <a:solidFill>
                  <a:schemeClr val="accent1"/>
                </a:solidFill>
              </a:defRPr>
            </a:lvl1pPr>
            <a:lvl2pPr marL="274320" indent="-274320"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2pPr>
            <a:lvl3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3pPr>
            <a:lvl4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4pPr>
            <a:lvl5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B0B6725-F963-746B-381A-0F998539A02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599788" y="4975138"/>
            <a:ext cx="3860546" cy="852906"/>
          </a:xfrm>
        </p:spPr>
        <p:txBody>
          <a:bodyPr lIns="91440">
            <a:no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201168" indent="0">
              <a:buNone/>
              <a:defRPr sz="1200">
                <a:solidFill>
                  <a:schemeClr val="bg1"/>
                </a:solidFill>
              </a:defRPr>
            </a:lvl2pPr>
            <a:lvl3pPr marL="384048" indent="0">
              <a:buNone/>
              <a:defRPr sz="1200">
                <a:solidFill>
                  <a:schemeClr val="bg1"/>
                </a:solidFill>
              </a:defRPr>
            </a:lvl3pPr>
            <a:lvl4pPr marL="566928" indent="0">
              <a:buNone/>
              <a:defRPr sz="1200">
                <a:solidFill>
                  <a:schemeClr val="bg1"/>
                </a:solidFill>
              </a:defRPr>
            </a:lvl4pPr>
            <a:lvl5pPr marL="749808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41920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- Topic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5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C72C187-9B88-8558-E9E7-CA189DF0EF3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366E515-A368-5E2D-8A9F-6BDBB76BC8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F522536-6FE3-2618-BC24-8C5188185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9C1155B-B06D-77D5-B3DC-9CEAEDF2D61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F3A36BC1-799A-6623-E5E3-1190C0C7C4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92954362-36EF-4B42-19C7-6132A7E2A8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F1DED4-DCEF-D1F3-17B9-BC29651F7D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57B871C-EE51-327F-62B1-79B005BD9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33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- Topic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C72C187-9B88-8558-E9E7-CA189DF0EF3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5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366E515-A368-5E2D-8A9F-6BDBB76BC8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400"/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F522536-6FE3-2618-BC24-8C5188185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9C1155B-B06D-77D5-B3DC-9CEAEDF2D61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F3A36BC1-799A-6623-E5E3-1190C0C7C4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92954362-36EF-4B42-19C7-6132A7E2A8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F1DED4-DCEF-D1F3-17B9-BC29651F7D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57B871C-EE51-327F-62B1-79B005BD9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372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- Topic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C72C187-9B88-8558-E9E7-CA189DF0EF3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366E515-A368-5E2D-8A9F-6BDBB76BC8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F522536-6FE3-2618-BC24-8C5188185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5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9C1155B-B06D-77D5-B3DC-9CEAEDF2D61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F3A36BC1-799A-6623-E5E3-1190C0C7C4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92954362-36EF-4B42-19C7-6132A7E2A8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F1DED4-DCEF-D1F3-17B9-BC29651F7D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57B871C-EE51-327F-62B1-79B005BD9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7609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- Topic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C72C187-9B88-8558-E9E7-CA189DF0EF3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366E515-A368-5E2D-8A9F-6BDBB76BC8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F522536-6FE3-2618-BC24-8C5188185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9C1155B-B06D-77D5-B3DC-9CEAEDF2D61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F3A36BC1-799A-6623-E5E3-1190C0C7C4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5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92954362-36EF-4B42-19C7-6132A7E2A8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F1DED4-DCEF-D1F3-17B9-BC29651F7D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57B871C-EE51-327F-62B1-79B005BD9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819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- Topic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B8C35C0-4758-2887-0763-E78795846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3537" y="-1946"/>
            <a:ext cx="3601340" cy="6881814"/>
          </a:xfrm>
          <a:custGeom>
            <a:avLst/>
            <a:gdLst>
              <a:gd name="connsiteX0" fmla="*/ 3601340 w 3601340"/>
              <a:gd name="connsiteY0" fmla="*/ 0 h 6881814"/>
              <a:gd name="connsiteX1" fmla="*/ 0 w 3601340"/>
              <a:gd name="connsiteY1" fmla="*/ 0 h 6881814"/>
              <a:gd name="connsiteX2" fmla="*/ 0 w 3601340"/>
              <a:gd name="connsiteY2" fmla="*/ 6881815 h 6881814"/>
              <a:gd name="connsiteX3" fmla="*/ 1064235 w 3601340"/>
              <a:gd name="connsiteY3" fmla="*/ 6881815 h 6881814"/>
              <a:gd name="connsiteX4" fmla="*/ 1441045 w 3601340"/>
              <a:gd name="connsiteY4" fmla="*/ 5490188 h 6881814"/>
              <a:gd name="connsiteX5" fmla="*/ 1835678 w 3601340"/>
              <a:gd name="connsiteY5" fmla="*/ 4034957 h 6881814"/>
              <a:gd name="connsiteX6" fmla="*/ 2045724 w 3601340"/>
              <a:gd name="connsiteY6" fmla="*/ 3914112 h 6881814"/>
              <a:gd name="connsiteX7" fmla="*/ 2166660 w 3601340"/>
              <a:gd name="connsiteY7" fmla="*/ 4124001 h 6881814"/>
              <a:gd name="connsiteX8" fmla="*/ 1906966 w 3601340"/>
              <a:gd name="connsiteY8" fmla="*/ 5081858 h 6881814"/>
              <a:gd name="connsiteX9" fmla="*/ 2027902 w 3601340"/>
              <a:gd name="connsiteY9" fmla="*/ 5291747 h 6881814"/>
              <a:gd name="connsiteX10" fmla="*/ 2227765 w 3601340"/>
              <a:gd name="connsiteY10" fmla="*/ 5198887 h 6881814"/>
              <a:gd name="connsiteX11" fmla="*/ 2570204 w 3601340"/>
              <a:gd name="connsiteY11" fmla="*/ 3923016 h 6881814"/>
              <a:gd name="connsiteX12" fmla="*/ 2602029 w 3601340"/>
              <a:gd name="connsiteY12" fmla="*/ 3799627 h 6881814"/>
              <a:gd name="connsiteX13" fmla="*/ 3601340 w 3601340"/>
              <a:gd name="connsiteY13" fmla="*/ 0 h 6881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01340" h="6881814">
                <a:moveTo>
                  <a:pt x="3601340" y="0"/>
                </a:moveTo>
                <a:lnTo>
                  <a:pt x="0" y="0"/>
                </a:lnTo>
                <a:lnTo>
                  <a:pt x="0" y="6881815"/>
                </a:lnTo>
                <a:lnTo>
                  <a:pt x="1064235" y="6881815"/>
                </a:lnTo>
                <a:lnTo>
                  <a:pt x="1441045" y="5490188"/>
                </a:lnTo>
                <a:lnTo>
                  <a:pt x="1835678" y="4034957"/>
                </a:lnTo>
                <a:cubicBezTo>
                  <a:pt x="1859865" y="3943369"/>
                  <a:pt x="1954068" y="3889943"/>
                  <a:pt x="2045724" y="3914112"/>
                </a:cubicBezTo>
                <a:cubicBezTo>
                  <a:pt x="2137381" y="3938281"/>
                  <a:pt x="2190847" y="4032413"/>
                  <a:pt x="2166660" y="4124001"/>
                </a:cubicBezTo>
                <a:lnTo>
                  <a:pt x="1906966" y="5081858"/>
                </a:lnTo>
                <a:cubicBezTo>
                  <a:pt x="1882779" y="5173446"/>
                  <a:pt x="1936246" y="5267578"/>
                  <a:pt x="2027902" y="5291747"/>
                </a:cubicBezTo>
                <a:cubicBezTo>
                  <a:pt x="2109375" y="5313372"/>
                  <a:pt x="2193393" y="5272666"/>
                  <a:pt x="2227765" y="5198887"/>
                </a:cubicBezTo>
                <a:lnTo>
                  <a:pt x="2570204" y="3923016"/>
                </a:lnTo>
                <a:lnTo>
                  <a:pt x="2602029" y="3799627"/>
                </a:lnTo>
                <a:lnTo>
                  <a:pt x="3601340" y="0"/>
                </a:lnTo>
                <a:close/>
              </a:path>
            </a:pathLst>
          </a:custGeom>
          <a:solidFill>
            <a:srgbClr val="FFFFFF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7163691" y="0"/>
            <a:ext cx="5024825" cy="6858000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655820 w 5840730"/>
              <a:gd name="connsiteY6" fmla="*/ 1770075 h 6887937"/>
              <a:gd name="connsiteX7" fmla="*/ 3893820 w 5840730"/>
              <a:gd name="connsiteY7" fmla="*/ 4688535 h 6887937"/>
              <a:gd name="connsiteX8" fmla="*/ 3992880 w 5840730"/>
              <a:gd name="connsiteY8" fmla="*/ 490570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3893820 w 5840730"/>
              <a:gd name="connsiteY6" fmla="*/ 4688535 h 6887937"/>
              <a:gd name="connsiteX7" fmla="*/ 3992880 w 5840730"/>
              <a:gd name="connsiteY7" fmla="*/ 490570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686300 w 5840730"/>
              <a:gd name="connsiteY10" fmla="*/ 371317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3893820 w 5840730"/>
              <a:gd name="connsiteY5" fmla="*/ 4688535 h 6887937"/>
              <a:gd name="connsiteX6" fmla="*/ 3992880 w 5840730"/>
              <a:gd name="connsiteY6" fmla="*/ 490570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686300 w 5840730"/>
              <a:gd name="connsiteY9" fmla="*/ 371317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3893820 w 5840730"/>
              <a:gd name="connsiteY4" fmla="*/ 4688535 h 6887937"/>
              <a:gd name="connsiteX5" fmla="*/ 3992880 w 5840730"/>
              <a:gd name="connsiteY5" fmla="*/ 4905705 h 6887937"/>
              <a:gd name="connsiteX6" fmla="*/ 4213860 w 5840730"/>
              <a:gd name="connsiteY6" fmla="*/ 4757115 h 6887937"/>
              <a:gd name="connsiteX7" fmla="*/ 4457700 w 5840730"/>
              <a:gd name="connsiteY7" fmla="*/ 3842715 h 6887937"/>
              <a:gd name="connsiteX8" fmla="*/ 4686300 w 5840730"/>
              <a:gd name="connsiteY8" fmla="*/ 371317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3893820 w 5840730"/>
              <a:gd name="connsiteY3" fmla="*/ 4688535 h 6887937"/>
              <a:gd name="connsiteX4" fmla="*/ 3992880 w 5840730"/>
              <a:gd name="connsiteY4" fmla="*/ 4905705 h 6887937"/>
              <a:gd name="connsiteX5" fmla="*/ 4213860 w 5840730"/>
              <a:gd name="connsiteY5" fmla="*/ 4757115 h 6887937"/>
              <a:gd name="connsiteX6" fmla="*/ 4457700 w 5840730"/>
              <a:gd name="connsiteY6" fmla="*/ 3842715 h 6887937"/>
              <a:gd name="connsiteX7" fmla="*/ 4686300 w 5840730"/>
              <a:gd name="connsiteY7" fmla="*/ 371317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3893820 w 5840730"/>
              <a:gd name="connsiteY2" fmla="*/ 4688535 h 6887937"/>
              <a:gd name="connsiteX3" fmla="*/ 3992880 w 5840730"/>
              <a:gd name="connsiteY3" fmla="*/ 4905705 h 6887937"/>
              <a:gd name="connsiteX4" fmla="*/ 4213860 w 5840730"/>
              <a:gd name="connsiteY4" fmla="*/ 4757115 h 6887937"/>
              <a:gd name="connsiteX5" fmla="*/ 4457700 w 5840730"/>
              <a:gd name="connsiteY5" fmla="*/ 3842715 h 6887937"/>
              <a:gd name="connsiteX6" fmla="*/ 4686300 w 5840730"/>
              <a:gd name="connsiteY6" fmla="*/ 371317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4790753"/>
              <a:gd name="connsiteY0" fmla="*/ 0 h 6887937"/>
              <a:gd name="connsiteX1" fmla="*/ 2674743 w 4790753"/>
              <a:gd name="connsiteY1" fmla="*/ 49345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893820 w 4790753"/>
              <a:gd name="connsiteY2" fmla="*/ 4688535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97763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310950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90698 w 4790753"/>
              <a:gd name="connsiteY2" fmla="*/ 3504252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412040 w 4790753"/>
              <a:gd name="connsiteY2" fmla="*/ 3464777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244891 w 4790753"/>
              <a:gd name="connsiteY2" fmla="*/ 3464778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4790753"/>
              <a:gd name="connsiteY0" fmla="*/ 0 h 6887937"/>
              <a:gd name="connsiteX1" fmla="*/ 2487931 w 4790753"/>
              <a:gd name="connsiteY1" fmla="*/ 0 h 6887937"/>
              <a:gd name="connsiteX2" fmla="*/ 3392375 w 4790753"/>
              <a:gd name="connsiteY2" fmla="*/ 3464779 h 6887937"/>
              <a:gd name="connsiteX3" fmla="*/ 3992880 w 4790753"/>
              <a:gd name="connsiteY3" fmla="*/ 4905705 h 6887937"/>
              <a:gd name="connsiteX4" fmla="*/ 4213860 w 4790753"/>
              <a:gd name="connsiteY4" fmla="*/ 4757115 h 6887937"/>
              <a:gd name="connsiteX5" fmla="*/ 4457700 w 4790753"/>
              <a:gd name="connsiteY5" fmla="*/ 3842715 h 6887937"/>
              <a:gd name="connsiteX6" fmla="*/ 4686300 w 4790753"/>
              <a:gd name="connsiteY6" fmla="*/ 3713175 h 6887937"/>
              <a:gd name="connsiteX7" fmla="*/ 4785360 w 4790753"/>
              <a:gd name="connsiteY7" fmla="*/ 3926535 h 6887937"/>
              <a:gd name="connsiteX8" fmla="*/ 4028621 w 4790753"/>
              <a:gd name="connsiteY8" fmla="*/ 6887937 h 6887937"/>
              <a:gd name="connsiteX9" fmla="*/ 0 w 4790753"/>
              <a:gd name="connsiteY9" fmla="*/ 6877051 h 6887937"/>
              <a:gd name="connsiteX10" fmla="*/ 0 w 4790753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392375 w 5110169"/>
              <a:gd name="connsiteY2" fmla="*/ 3464779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66000 w 5110169"/>
              <a:gd name="connsiteY2" fmla="*/ 4629324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16839 w 5110169"/>
              <a:gd name="connsiteY2" fmla="*/ 4550372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589019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92880 w 5110169"/>
              <a:gd name="connsiteY3" fmla="*/ 4905705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034002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3953550 w 5110169"/>
              <a:gd name="connsiteY3" fmla="*/ 5300466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42040 w 5110169"/>
              <a:gd name="connsiteY3" fmla="*/ 5566930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677510 w 5110169"/>
              <a:gd name="connsiteY2" fmla="*/ 4510896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05329 w 5110169"/>
              <a:gd name="connsiteY2" fmla="*/ 4974740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775832 w 5110169"/>
              <a:gd name="connsiteY2" fmla="*/ 503395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32208 w 5110169"/>
              <a:gd name="connsiteY3" fmla="*/ 5379419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213860 w 5110169"/>
              <a:gd name="connsiteY4" fmla="*/ 4757115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4457700 w 5110169"/>
              <a:gd name="connsiteY5" fmla="*/ 384271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686300 w 5110169"/>
              <a:gd name="connsiteY6" fmla="*/ 3713175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785360 w 5110169"/>
              <a:gd name="connsiteY7" fmla="*/ 3926535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198620 w 5110169"/>
              <a:gd name="connsiteY7" fmla="*/ 4133044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110169"/>
              <a:gd name="connsiteY0" fmla="*/ 0 h 6887937"/>
              <a:gd name="connsiteX1" fmla="*/ 2487931 w 5110169"/>
              <a:gd name="connsiteY1" fmla="*/ 0 h 6887937"/>
              <a:gd name="connsiteX2" fmla="*/ 3834825 w 5110169"/>
              <a:gd name="connsiteY2" fmla="*/ 5142514 h 6887937"/>
              <a:gd name="connsiteX3" fmla="*/ 4074118 w 5110169"/>
              <a:gd name="connsiteY3" fmla="*/ 5314407 h 6887937"/>
              <a:gd name="connsiteX4" fmla="*/ 4168140 w 5110169"/>
              <a:gd name="connsiteY4" fmla="*/ 5055407 h 6887937"/>
              <a:gd name="connsiteX5" fmla="*/ 3935730 w 5110169"/>
              <a:gd name="connsiteY5" fmla="*/ 4175425 h 6887937"/>
              <a:gd name="connsiteX6" fmla="*/ 4061460 w 5110169"/>
              <a:gd name="connsiteY6" fmla="*/ 3931157 h 6887937"/>
              <a:gd name="connsiteX7" fmla="*/ 4251960 w 5110169"/>
              <a:gd name="connsiteY7" fmla="*/ 4071856 h 6887937"/>
              <a:gd name="connsiteX8" fmla="*/ 5110169 w 5110169"/>
              <a:gd name="connsiteY8" fmla="*/ 6887937 h 6887937"/>
              <a:gd name="connsiteX9" fmla="*/ 0 w 5110169"/>
              <a:gd name="connsiteY9" fmla="*/ 6877051 h 6887937"/>
              <a:gd name="connsiteX10" fmla="*/ 0 w 5110169"/>
              <a:gd name="connsiteY10" fmla="*/ 0 h 6887937"/>
              <a:gd name="connsiteX0" fmla="*/ 0 w 5030921"/>
              <a:gd name="connsiteY0" fmla="*/ 0 h 6877051"/>
              <a:gd name="connsiteX1" fmla="*/ 2487931 w 5030921"/>
              <a:gd name="connsiteY1" fmla="*/ 0 h 6877051"/>
              <a:gd name="connsiteX2" fmla="*/ 3834825 w 5030921"/>
              <a:gd name="connsiteY2" fmla="*/ 5142514 h 6877051"/>
              <a:gd name="connsiteX3" fmla="*/ 4074118 w 5030921"/>
              <a:gd name="connsiteY3" fmla="*/ 5314407 h 6877051"/>
              <a:gd name="connsiteX4" fmla="*/ 4168140 w 5030921"/>
              <a:gd name="connsiteY4" fmla="*/ 5055407 h 6877051"/>
              <a:gd name="connsiteX5" fmla="*/ 3935730 w 5030921"/>
              <a:gd name="connsiteY5" fmla="*/ 4175425 h 6877051"/>
              <a:gd name="connsiteX6" fmla="*/ 4061460 w 5030921"/>
              <a:gd name="connsiteY6" fmla="*/ 3931157 h 6877051"/>
              <a:gd name="connsiteX7" fmla="*/ 4251960 w 5030921"/>
              <a:gd name="connsiteY7" fmla="*/ 4071856 h 6877051"/>
              <a:gd name="connsiteX8" fmla="*/ 5030921 w 5030921"/>
              <a:gd name="connsiteY8" fmla="*/ 6875699 h 6877051"/>
              <a:gd name="connsiteX9" fmla="*/ 0 w 5030921"/>
              <a:gd name="connsiteY9" fmla="*/ 6877051 h 6877051"/>
              <a:gd name="connsiteX10" fmla="*/ 0 w 5030921"/>
              <a:gd name="connsiteY10" fmla="*/ 0 h 6877051"/>
              <a:gd name="connsiteX0" fmla="*/ 0 w 4963865"/>
              <a:gd name="connsiteY0" fmla="*/ 0 h 6877051"/>
              <a:gd name="connsiteX1" fmla="*/ 2487931 w 4963865"/>
              <a:gd name="connsiteY1" fmla="*/ 0 h 6877051"/>
              <a:gd name="connsiteX2" fmla="*/ 3834825 w 4963865"/>
              <a:gd name="connsiteY2" fmla="*/ 5142514 h 6877051"/>
              <a:gd name="connsiteX3" fmla="*/ 4074118 w 4963865"/>
              <a:gd name="connsiteY3" fmla="*/ 5314407 h 6877051"/>
              <a:gd name="connsiteX4" fmla="*/ 4168140 w 4963865"/>
              <a:gd name="connsiteY4" fmla="*/ 5055407 h 6877051"/>
              <a:gd name="connsiteX5" fmla="*/ 3935730 w 4963865"/>
              <a:gd name="connsiteY5" fmla="*/ 4175425 h 6877051"/>
              <a:gd name="connsiteX6" fmla="*/ 4061460 w 4963865"/>
              <a:gd name="connsiteY6" fmla="*/ 3931157 h 6877051"/>
              <a:gd name="connsiteX7" fmla="*/ 4251960 w 4963865"/>
              <a:gd name="connsiteY7" fmla="*/ 4071856 h 6877051"/>
              <a:gd name="connsiteX8" fmla="*/ 4963865 w 4963865"/>
              <a:gd name="connsiteY8" fmla="*/ 6875699 h 6877051"/>
              <a:gd name="connsiteX9" fmla="*/ 0 w 4963865"/>
              <a:gd name="connsiteY9" fmla="*/ 6877051 h 6877051"/>
              <a:gd name="connsiteX10" fmla="*/ 0 w 4963865"/>
              <a:gd name="connsiteY10" fmla="*/ 0 h 6877051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31157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41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79198 w 5024825"/>
              <a:gd name="connsiteY3" fmla="*/ 5441882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  <a:gd name="connsiteX0" fmla="*/ 0 w 5024825"/>
              <a:gd name="connsiteY0" fmla="*/ 0 h 6881818"/>
              <a:gd name="connsiteX1" fmla="*/ 2487931 w 5024825"/>
              <a:gd name="connsiteY1" fmla="*/ 0 h 6881818"/>
              <a:gd name="connsiteX2" fmla="*/ 3834825 w 5024825"/>
              <a:gd name="connsiteY2" fmla="*/ 5142514 h 6881818"/>
              <a:gd name="connsiteX3" fmla="*/ 4048718 w 5024825"/>
              <a:gd name="connsiteY3" fmla="*/ 5314407 h 6881818"/>
              <a:gd name="connsiteX4" fmla="*/ 4168140 w 5024825"/>
              <a:gd name="connsiteY4" fmla="*/ 5055407 h 6881818"/>
              <a:gd name="connsiteX5" fmla="*/ 3935730 w 5024825"/>
              <a:gd name="connsiteY5" fmla="*/ 4175425 h 6881818"/>
              <a:gd name="connsiteX6" fmla="*/ 4061460 w 5024825"/>
              <a:gd name="connsiteY6" fmla="*/ 3941355 h 6881818"/>
              <a:gd name="connsiteX7" fmla="*/ 4251960 w 5024825"/>
              <a:gd name="connsiteY7" fmla="*/ 4071856 h 6881818"/>
              <a:gd name="connsiteX8" fmla="*/ 5024825 w 5024825"/>
              <a:gd name="connsiteY8" fmla="*/ 6881818 h 6881818"/>
              <a:gd name="connsiteX9" fmla="*/ 0 w 5024825"/>
              <a:gd name="connsiteY9" fmla="*/ 6877051 h 6881818"/>
              <a:gd name="connsiteX10" fmla="*/ 0 w 5024825"/>
              <a:gd name="connsiteY10" fmla="*/ 0 h 6881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24825" h="6881818">
                <a:moveTo>
                  <a:pt x="0" y="0"/>
                </a:moveTo>
                <a:lnTo>
                  <a:pt x="2487931" y="0"/>
                </a:lnTo>
                <a:lnTo>
                  <a:pt x="3834825" y="5142514"/>
                </a:lnTo>
                <a:cubicBezTo>
                  <a:pt x="3851116" y="5182666"/>
                  <a:pt x="3878538" y="5351369"/>
                  <a:pt x="4048718" y="5314407"/>
                </a:cubicBezTo>
                <a:cubicBezTo>
                  <a:pt x="4218898" y="5277445"/>
                  <a:pt x="4184015" y="5205230"/>
                  <a:pt x="4168140" y="5055407"/>
                </a:cubicBezTo>
                <a:lnTo>
                  <a:pt x="3935730" y="4175425"/>
                </a:lnTo>
                <a:cubicBezTo>
                  <a:pt x="3924300" y="4083966"/>
                  <a:pt x="3902710" y="3989870"/>
                  <a:pt x="4061460" y="3941355"/>
                </a:cubicBezTo>
                <a:cubicBezTo>
                  <a:pt x="4194810" y="3923207"/>
                  <a:pt x="4213860" y="4007005"/>
                  <a:pt x="4251960" y="4071856"/>
                </a:cubicBezTo>
                <a:lnTo>
                  <a:pt x="5024825" y="6881818"/>
                </a:lnTo>
                <a:lnTo>
                  <a:pt x="0" y="6877051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96322" y="320040"/>
            <a:ext cx="6732237" cy="1017147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E91AD6-E4A6-F082-0E76-DAF7D57B516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24242" y="174947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o1.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B00516E-9699-821C-0371-67A8478E10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43379" y="174947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C72C187-9B88-8558-E9E7-CA189DF0EF3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24242" y="2378035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o2.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366E515-A368-5E2D-8A9F-6BDBB76BC8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43379" y="2378035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F522536-6FE3-2618-BC24-8C5188185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242" y="3006909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o3.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9C1155B-B06D-77D5-B3DC-9CEAEDF2D61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643379" y="3009613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F3A36BC1-799A-6623-E5E3-1190C0C7C4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4242" y="3635783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4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o4.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92954362-36EF-4B42-19C7-6132A7E2A8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643379" y="3638169"/>
            <a:ext cx="5885179" cy="533400"/>
          </a:xfrm>
        </p:spPr>
        <p:txBody>
          <a:bodyPr bIns="0" anchor="b"/>
          <a:lstStyle>
            <a:lvl1pPr marL="0" indent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9EF1DED4-DCEF-D1F3-17B9-BC29651F7DE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4242" y="4264656"/>
            <a:ext cx="788639" cy="5334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  <a:defRPr sz="5400" b="0" spc="100" baseline="-25000">
                <a:solidFill>
                  <a:schemeClr val="tx2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o5.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57B871C-EE51-327F-62B1-79B005BD9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643379" y="4269747"/>
            <a:ext cx="5885179" cy="533400"/>
          </a:xfrm>
        </p:spPr>
        <p:txBody>
          <a:bodyPr bIns="0" anchor="b"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01168" indent="0">
              <a:buNone/>
              <a:defRPr/>
            </a:lvl2pPr>
            <a:lvl3pPr marL="384048" indent="0">
              <a:buNone/>
              <a:defRPr/>
            </a:lvl3pPr>
            <a:lvl4pPr marL="566928" indent="0">
              <a:buNone/>
              <a:defRPr/>
            </a:lvl4pPr>
            <a:lvl5pPr marL="749808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1359A1-A1B1-9DC6-08B9-8042E7F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6889763" y="0"/>
            <a:ext cx="1822122" cy="6871447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8">
            <a:extLst>
              <a:ext uri="{FF2B5EF4-FFF2-40B4-BE49-F238E27FC236}">
                <a16:creationId xmlns:a16="http://schemas.microsoft.com/office/drawing/2014/main" id="{28D89004-F984-BB7D-2489-E7EC551298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21" name="Slide Number Placeholder 9">
            <a:extLst>
              <a:ext uri="{FF2B5EF4-FFF2-40B4-BE49-F238E27FC236}">
                <a16:creationId xmlns:a16="http://schemas.microsoft.com/office/drawing/2014/main" id="{E2790754-E9EF-9F79-825B-5AB348DFA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226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D5142E-2E7B-1488-E5DB-290186766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82569" y="2242"/>
            <a:ext cx="6806909" cy="6862481"/>
            <a:chOff x="5382569" y="2242"/>
            <a:chExt cx="6806909" cy="6862481"/>
          </a:xfrm>
        </p:grpSpPr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02299C1B-36CA-1E4A-2BE2-A212B68067E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140328" y="2242"/>
              <a:ext cx="6049150" cy="6862481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7875AA7-8584-C85D-D920-B6F361221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10800000">
              <a:off x="5382569" y="5060315"/>
              <a:ext cx="927943" cy="180130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970326" y="1679216"/>
            <a:ext cx="4786877" cy="1518315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spc="1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title 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F200699-2797-D741-1EC1-B83FCA4B19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29499" y="-2236"/>
            <a:ext cx="6814124" cy="6871095"/>
          </a:xfrm>
          <a:custGeom>
            <a:avLst/>
            <a:gdLst>
              <a:gd name="connsiteX0" fmla="*/ 0 w 6064250"/>
              <a:gd name="connsiteY0" fmla="*/ 0 h 6877051"/>
              <a:gd name="connsiteX1" fmla="*/ 606425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6064250"/>
              <a:gd name="connsiteY0" fmla="*/ 0 h 6877051"/>
              <a:gd name="connsiteX1" fmla="*/ 5840730 w 6064250"/>
              <a:gd name="connsiteY1" fmla="*/ 0 h 6877051"/>
              <a:gd name="connsiteX2" fmla="*/ 6064250 w 6064250"/>
              <a:gd name="connsiteY2" fmla="*/ 6877051 h 6877051"/>
              <a:gd name="connsiteX3" fmla="*/ 0 w 6064250"/>
              <a:gd name="connsiteY3" fmla="*/ 6877051 h 6877051"/>
              <a:gd name="connsiteX4" fmla="*/ 0 w 6064250"/>
              <a:gd name="connsiteY4" fmla="*/ 0 h 6877051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4028621 w 5840730"/>
              <a:gd name="connsiteY2" fmla="*/ 6887937 h 6887937"/>
              <a:gd name="connsiteX3" fmla="*/ 0 w 5840730"/>
              <a:gd name="connsiteY3" fmla="*/ 6877051 h 6887937"/>
              <a:gd name="connsiteX4" fmla="*/ 0 w 5840730"/>
              <a:gd name="connsiteY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028621 w 5840730"/>
              <a:gd name="connsiteY3" fmla="*/ 6887937 h 6887937"/>
              <a:gd name="connsiteX4" fmla="*/ 0 w 5840730"/>
              <a:gd name="connsiteY4" fmla="*/ 6877051 h 6887937"/>
              <a:gd name="connsiteX5" fmla="*/ 0 w 5840730"/>
              <a:gd name="connsiteY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028621 w 5840730"/>
              <a:gd name="connsiteY4" fmla="*/ 6887937 h 6887937"/>
              <a:gd name="connsiteX5" fmla="*/ 0 w 5840730"/>
              <a:gd name="connsiteY5" fmla="*/ 6877051 h 6887937"/>
              <a:gd name="connsiteX6" fmla="*/ 0 w 5840730"/>
              <a:gd name="connsiteY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785360 w 5840730"/>
              <a:gd name="connsiteY4" fmla="*/ 3926535 h 6887937"/>
              <a:gd name="connsiteX5" fmla="*/ 4028621 w 5840730"/>
              <a:gd name="connsiteY5" fmla="*/ 6887937 h 6887937"/>
              <a:gd name="connsiteX6" fmla="*/ 0 w 5840730"/>
              <a:gd name="connsiteY6" fmla="*/ 6877051 h 6887937"/>
              <a:gd name="connsiteX7" fmla="*/ 0 w 5840730"/>
              <a:gd name="connsiteY7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91100 w 5840730"/>
              <a:gd name="connsiteY3" fmla="*/ 313405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22520 w 5840730"/>
              <a:gd name="connsiteY4" fmla="*/ 3415995 h 6887937"/>
              <a:gd name="connsiteX5" fmla="*/ 4785360 w 5840730"/>
              <a:gd name="connsiteY5" fmla="*/ 3926535 h 6887937"/>
              <a:gd name="connsiteX6" fmla="*/ 4028621 w 5840730"/>
              <a:gd name="connsiteY6" fmla="*/ 6887937 h 6887937"/>
              <a:gd name="connsiteX7" fmla="*/ 0 w 5840730"/>
              <a:gd name="connsiteY7" fmla="*/ 6877051 h 6887937"/>
              <a:gd name="connsiteX8" fmla="*/ 0 w 5840730"/>
              <a:gd name="connsiteY8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22520 w 5840730"/>
              <a:gd name="connsiteY5" fmla="*/ 3415995 h 6887937"/>
              <a:gd name="connsiteX6" fmla="*/ 4785360 w 5840730"/>
              <a:gd name="connsiteY6" fmla="*/ 3926535 h 6887937"/>
              <a:gd name="connsiteX7" fmla="*/ 4028621 w 5840730"/>
              <a:gd name="connsiteY7" fmla="*/ 6887937 h 6887937"/>
              <a:gd name="connsiteX8" fmla="*/ 0 w 5840730"/>
              <a:gd name="connsiteY8" fmla="*/ 6877051 h 6887937"/>
              <a:gd name="connsiteX9" fmla="*/ 0 w 5840730"/>
              <a:gd name="connsiteY9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4922520 w 5840730"/>
              <a:gd name="connsiteY6" fmla="*/ 3415995 h 6887937"/>
              <a:gd name="connsiteX7" fmla="*/ 4785360 w 5840730"/>
              <a:gd name="connsiteY7" fmla="*/ 3926535 h 6887937"/>
              <a:gd name="connsiteX8" fmla="*/ 4028621 w 5840730"/>
              <a:gd name="connsiteY8" fmla="*/ 6887937 h 6887937"/>
              <a:gd name="connsiteX9" fmla="*/ 0 w 5840730"/>
              <a:gd name="connsiteY9" fmla="*/ 6877051 h 6887937"/>
              <a:gd name="connsiteX10" fmla="*/ 0 w 5840730"/>
              <a:gd name="connsiteY10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922520 w 5840730"/>
              <a:gd name="connsiteY7" fmla="*/ 341599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457700 w 5840730"/>
              <a:gd name="connsiteY7" fmla="*/ 3842715 h 6887937"/>
              <a:gd name="connsiteX8" fmla="*/ 4785360 w 5840730"/>
              <a:gd name="connsiteY8" fmla="*/ 3926535 h 6887937"/>
              <a:gd name="connsiteX9" fmla="*/ 4028621 w 5840730"/>
              <a:gd name="connsiteY9" fmla="*/ 6887937 h 6887937"/>
              <a:gd name="connsiteX10" fmla="*/ 0 w 5840730"/>
              <a:gd name="connsiteY10" fmla="*/ 6877051 h 6887937"/>
              <a:gd name="connsiteX11" fmla="*/ 0 w 5840730"/>
              <a:gd name="connsiteY11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655820 w 5840730"/>
              <a:gd name="connsiteY5" fmla="*/ 1770075 h 6887937"/>
              <a:gd name="connsiteX6" fmla="*/ 3901440 w 5840730"/>
              <a:gd name="connsiteY6" fmla="*/ 4696155 h 6887937"/>
              <a:gd name="connsiteX7" fmla="*/ 4213860 w 5840730"/>
              <a:gd name="connsiteY7" fmla="*/ 4757115 h 6887937"/>
              <a:gd name="connsiteX8" fmla="*/ 4457700 w 5840730"/>
              <a:gd name="connsiteY8" fmla="*/ 3842715 h 6887937"/>
              <a:gd name="connsiteX9" fmla="*/ 4785360 w 5840730"/>
              <a:gd name="connsiteY9" fmla="*/ 3926535 h 6887937"/>
              <a:gd name="connsiteX10" fmla="*/ 4028621 w 5840730"/>
              <a:gd name="connsiteY10" fmla="*/ 6887937 h 6887937"/>
              <a:gd name="connsiteX11" fmla="*/ 0 w 5840730"/>
              <a:gd name="connsiteY11" fmla="*/ 6877051 h 6887937"/>
              <a:gd name="connsiteX12" fmla="*/ 0 w 5840730"/>
              <a:gd name="connsiteY12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937760 w 5840730"/>
              <a:gd name="connsiteY5" fmla="*/ 16100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95850 w 5840730"/>
              <a:gd name="connsiteY5" fmla="*/ 160243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5006340 w 5840730"/>
              <a:gd name="connsiteY4" fmla="*/ 182341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94910 w 5840730"/>
              <a:gd name="connsiteY4" fmla="*/ 185770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56810 w 5840730"/>
              <a:gd name="connsiteY4" fmla="*/ 186532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754880 w 5840730"/>
              <a:gd name="connsiteY3" fmla="*/ 2692095 h 6887937"/>
              <a:gd name="connsiteX4" fmla="*/ 4979670 w 5840730"/>
              <a:gd name="connsiteY4" fmla="*/ 1846275 h 6887937"/>
              <a:gd name="connsiteX5" fmla="*/ 4872990 w 5840730"/>
              <a:gd name="connsiteY5" fmla="*/ 1571955 h 6887937"/>
              <a:gd name="connsiteX6" fmla="*/ 4655820 w 5840730"/>
              <a:gd name="connsiteY6" fmla="*/ 1770075 h 6887937"/>
              <a:gd name="connsiteX7" fmla="*/ 3901440 w 5840730"/>
              <a:gd name="connsiteY7" fmla="*/ 4696155 h 6887937"/>
              <a:gd name="connsiteX8" fmla="*/ 4213860 w 5840730"/>
              <a:gd name="connsiteY8" fmla="*/ 4757115 h 6887937"/>
              <a:gd name="connsiteX9" fmla="*/ 4457700 w 5840730"/>
              <a:gd name="connsiteY9" fmla="*/ 3842715 h 6887937"/>
              <a:gd name="connsiteX10" fmla="*/ 4785360 w 5840730"/>
              <a:gd name="connsiteY10" fmla="*/ 3926535 h 6887937"/>
              <a:gd name="connsiteX11" fmla="*/ 4028621 w 5840730"/>
              <a:gd name="connsiteY11" fmla="*/ 6887937 h 6887937"/>
              <a:gd name="connsiteX12" fmla="*/ 0 w 5840730"/>
              <a:gd name="connsiteY12" fmla="*/ 6877051 h 6887937"/>
              <a:gd name="connsiteX13" fmla="*/ 0 w 5840730"/>
              <a:gd name="connsiteY13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933950 w 5840730"/>
              <a:gd name="connsiteY3" fmla="*/ 273781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61560 w 5840730"/>
              <a:gd name="connsiteY3" fmla="*/ 29435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42510 w 5840730"/>
              <a:gd name="connsiteY3" fmla="*/ 301975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85360 w 5840730"/>
              <a:gd name="connsiteY11" fmla="*/ 3926535 h 6887937"/>
              <a:gd name="connsiteX12" fmla="*/ 4028621 w 5840730"/>
              <a:gd name="connsiteY12" fmla="*/ 6887937 h 6887937"/>
              <a:gd name="connsiteX13" fmla="*/ 0 w 5840730"/>
              <a:gd name="connsiteY13" fmla="*/ 6877051 h 6887937"/>
              <a:gd name="connsiteX14" fmla="*/ 0 w 5840730"/>
              <a:gd name="connsiteY14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560570 w 5840730"/>
              <a:gd name="connsiteY11" fmla="*/ 412084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709160 w 5840730"/>
              <a:gd name="connsiteY11" fmla="*/ 363316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4213860 w 5840730"/>
              <a:gd name="connsiteY9" fmla="*/ 4757115 h 6887937"/>
              <a:gd name="connsiteX10" fmla="*/ 4457700 w 5840730"/>
              <a:gd name="connsiteY10" fmla="*/ 3842715 h 6887937"/>
              <a:gd name="connsiteX11" fmla="*/ 4686300 w 5840730"/>
              <a:gd name="connsiteY11" fmla="*/ 3713175 h 6887937"/>
              <a:gd name="connsiteX12" fmla="*/ 4785360 w 5840730"/>
              <a:gd name="connsiteY12" fmla="*/ 3926535 h 6887937"/>
              <a:gd name="connsiteX13" fmla="*/ 4028621 w 5840730"/>
              <a:gd name="connsiteY13" fmla="*/ 6887937 h 6887937"/>
              <a:gd name="connsiteX14" fmla="*/ 0 w 5840730"/>
              <a:gd name="connsiteY14" fmla="*/ 6877051 h 6887937"/>
              <a:gd name="connsiteX15" fmla="*/ 0 w 5840730"/>
              <a:gd name="connsiteY15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901440 w 5840730"/>
              <a:gd name="connsiteY8" fmla="*/ 469615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5840730"/>
              <a:gd name="connsiteY0" fmla="*/ 0 h 6887937"/>
              <a:gd name="connsiteX1" fmla="*/ 5840730 w 5840730"/>
              <a:gd name="connsiteY1" fmla="*/ 0 h 6887937"/>
              <a:gd name="connsiteX2" fmla="*/ 5090160 w 5840730"/>
              <a:gd name="connsiteY2" fmla="*/ 2775915 h 6887937"/>
              <a:gd name="connsiteX3" fmla="*/ 4853940 w 5840730"/>
              <a:gd name="connsiteY3" fmla="*/ 2962605 h 6887937"/>
              <a:gd name="connsiteX4" fmla="*/ 4754880 w 5840730"/>
              <a:gd name="connsiteY4" fmla="*/ 2692095 h 6887937"/>
              <a:gd name="connsiteX5" fmla="*/ 4979670 w 5840730"/>
              <a:gd name="connsiteY5" fmla="*/ 1846275 h 6887937"/>
              <a:gd name="connsiteX6" fmla="*/ 4872990 w 5840730"/>
              <a:gd name="connsiteY6" fmla="*/ 1571955 h 6887937"/>
              <a:gd name="connsiteX7" fmla="*/ 4655820 w 5840730"/>
              <a:gd name="connsiteY7" fmla="*/ 1770075 h 6887937"/>
              <a:gd name="connsiteX8" fmla="*/ 3893820 w 5840730"/>
              <a:gd name="connsiteY8" fmla="*/ 4688535 h 6887937"/>
              <a:gd name="connsiteX9" fmla="*/ 3992880 w 5840730"/>
              <a:gd name="connsiteY9" fmla="*/ 4905705 h 6887937"/>
              <a:gd name="connsiteX10" fmla="*/ 4213860 w 5840730"/>
              <a:gd name="connsiteY10" fmla="*/ 4757115 h 6887937"/>
              <a:gd name="connsiteX11" fmla="*/ 4457700 w 5840730"/>
              <a:gd name="connsiteY11" fmla="*/ 3842715 h 6887937"/>
              <a:gd name="connsiteX12" fmla="*/ 4686300 w 5840730"/>
              <a:gd name="connsiteY12" fmla="*/ 3713175 h 6887937"/>
              <a:gd name="connsiteX13" fmla="*/ 4785360 w 5840730"/>
              <a:gd name="connsiteY13" fmla="*/ 3926535 h 6887937"/>
              <a:gd name="connsiteX14" fmla="*/ 4028621 w 5840730"/>
              <a:gd name="connsiteY14" fmla="*/ 6887937 h 6887937"/>
              <a:gd name="connsiteX15" fmla="*/ 0 w 5840730"/>
              <a:gd name="connsiteY15" fmla="*/ 6877051 h 6887937"/>
              <a:gd name="connsiteX16" fmla="*/ 0 w 5840730"/>
              <a:gd name="connsiteY16" fmla="*/ 0 h 6887937"/>
              <a:gd name="connsiteX0" fmla="*/ 0 w 6814124"/>
              <a:gd name="connsiteY0" fmla="*/ 0 h 6897807"/>
              <a:gd name="connsiteX1" fmla="*/ 6814124 w 6814124"/>
              <a:gd name="connsiteY1" fmla="*/ 9870 h 6897807"/>
              <a:gd name="connsiteX2" fmla="*/ 6063554 w 6814124"/>
              <a:gd name="connsiteY2" fmla="*/ 2785785 h 6897807"/>
              <a:gd name="connsiteX3" fmla="*/ 5827334 w 6814124"/>
              <a:gd name="connsiteY3" fmla="*/ 2972475 h 6897807"/>
              <a:gd name="connsiteX4" fmla="*/ 5728274 w 6814124"/>
              <a:gd name="connsiteY4" fmla="*/ 2701965 h 6897807"/>
              <a:gd name="connsiteX5" fmla="*/ 5953064 w 6814124"/>
              <a:gd name="connsiteY5" fmla="*/ 1856145 h 6897807"/>
              <a:gd name="connsiteX6" fmla="*/ 5846384 w 6814124"/>
              <a:gd name="connsiteY6" fmla="*/ 1581825 h 6897807"/>
              <a:gd name="connsiteX7" fmla="*/ 5629214 w 6814124"/>
              <a:gd name="connsiteY7" fmla="*/ 1779945 h 6897807"/>
              <a:gd name="connsiteX8" fmla="*/ 4867214 w 6814124"/>
              <a:gd name="connsiteY8" fmla="*/ 4698405 h 6897807"/>
              <a:gd name="connsiteX9" fmla="*/ 4966274 w 6814124"/>
              <a:gd name="connsiteY9" fmla="*/ 4915575 h 6897807"/>
              <a:gd name="connsiteX10" fmla="*/ 5187254 w 6814124"/>
              <a:gd name="connsiteY10" fmla="*/ 4766985 h 6897807"/>
              <a:gd name="connsiteX11" fmla="*/ 5431094 w 6814124"/>
              <a:gd name="connsiteY11" fmla="*/ 3852585 h 6897807"/>
              <a:gd name="connsiteX12" fmla="*/ 5659694 w 6814124"/>
              <a:gd name="connsiteY12" fmla="*/ 3723045 h 6897807"/>
              <a:gd name="connsiteX13" fmla="*/ 5758754 w 6814124"/>
              <a:gd name="connsiteY13" fmla="*/ 3936405 h 6897807"/>
              <a:gd name="connsiteX14" fmla="*/ 5002015 w 6814124"/>
              <a:gd name="connsiteY14" fmla="*/ 6897807 h 6897807"/>
              <a:gd name="connsiteX15" fmla="*/ 973394 w 6814124"/>
              <a:gd name="connsiteY15" fmla="*/ 6886921 h 6897807"/>
              <a:gd name="connsiteX16" fmla="*/ 0 w 6814124"/>
              <a:gd name="connsiteY16" fmla="*/ 0 h 6897807"/>
              <a:gd name="connsiteX0" fmla="*/ 0 w 6814124"/>
              <a:gd name="connsiteY0" fmla="*/ 0 h 6897807"/>
              <a:gd name="connsiteX1" fmla="*/ 6814124 w 6814124"/>
              <a:gd name="connsiteY1" fmla="*/ 9870 h 6897807"/>
              <a:gd name="connsiteX2" fmla="*/ 6063554 w 6814124"/>
              <a:gd name="connsiteY2" fmla="*/ 2785785 h 6897807"/>
              <a:gd name="connsiteX3" fmla="*/ 5827334 w 6814124"/>
              <a:gd name="connsiteY3" fmla="*/ 2972475 h 6897807"/>
              <a:gd name="connsiteX4" fmla="*/ 5728274 w 6814124"/>
              <a:gd name="connsiteY4" fmla="*/ 2701965 h 6897807"/>
              <a:gd name="connsiteX5" fmla="*/ 5953064 w 6814124"/>
              <a:gd name="connsiteY5" fmla="*/ 1856145 h 6897807"/>
              <a:gd name="connsiteX6" fmla="*/ 5846384 w 6814124"/>
              <a:gd name="connsiteY6" fmla="*/ 1581825 h 6897807"/>
              <a:gd name="connsiteX7" fmla="*/ 5629214 w 6814124"/>
              <a:gd name="connsiteY7" fmla="*/ 1779945 h 6897807"/>
              <a:gd name="connsiteX8" fmla="*/ 4867214 w 6814124"/>
              <a:gd name="connsiteY8" fmla="*/ 4698405 h 6897807"/>
              <a:gd name="connsiteX9" fmla="*/ 4966274 w 6814124"/>
              <a:gd name="connsiteY9" fmla="*/ 4915575 h 6897807"/>
              <a:gd name="connsiteX10" fmla="*/ 5187254 w 6814124"/>
              <a:gd name="connsiteY10" fmla="*/ 4766985 h 6897807"/>
              <a:gd name="connsiteX11" fmla="*/ 5431094 w 6814124"/>
              <a:gd name="connsiteY11" fmla="*/ 3852585 h 6897807"/>
              <a:gd name="connsiteX12" fmla="*/ 5659694 w 6814124"/>
              <a:gd name="connsiteY12" fmla="*/ 3723045 h 6897807"/>
              <a:gd name="connsiteX13" fmla="*/ 5758754 w 6814124"/>
              <a:gd name="connsiteY13" fmla="*/ 3936405 h 6897807"/>
              <a:gd name="connsiteX14" fmla="*/ 5002015 w 6814124"/>
              <a:gd name="connsiteY14" fmla="*/ 6897807 h 6897807"/>
              <a:gd name="connsiteX15" fmla="*/ 973394 w 6814124"/>
              <a:gd name="connsiteY15" fmla="*/ 6886921 h 6897807"/>
              <a:gd name="connsiteX16" fmla="*/ 0 w 6814124"/>
              <a:gd name="connsiteY16" fmla="*/ 0 h 6897807"/>
              <a:gd name="connsiteX0" fmla="*/ 0 w 6814124"/>
              <a:gd name="connsiteY0" fmla="*/ 0 h 6887938"/>
              <a:gd name="connsiteX1" fmla="*/ 6814124 w 6814124"/>
              <a:gd name="connsiteY1" fmla="*/ 1 h 6887938"/>
              <a:gd name="connsiteX2" fmla="*/ 6063554 w 6814124"/>
              <a:gd name="connsiteY2" fmla="*/ 2775916 h 6887938"/>
              <a:gd name="connsiteX3" fmla="*/ 5827334 w 6814124"/>
              <a:gd name="connsiteY3" fmla="*/ 2962606 h 6887938"/>
              <a:gd name="connsiteX4" fmla="*/ 5728274 w 6814124"/>
              <a:gd name="connsiteY4" fmla="*/ 2692096 h 6887938"/>
              <a:gd name="connsiteX5" fmla="*/ 5953064 w 6814124"/>
              <a:gd name="connsiteY5" fmla="*/ 1846276 h 6887938"/>
              <a:gd name="connsiteX6" fmla="*/ 5846384 w 6814124"/>
              <a:gd name="connsiteY6" fmla="*/ 1571956 h 6887938"/>
              <a:gd name="connsiteX7" fmla="*/ 5629214 w 6814124"/>
              <a:gd name="connsiteY7" fmla="*/ 1770076 h 6887938"/>
              <a:gd name="connsiteX8" fmla="*/ 4867214 w 6814124"/>
              <a:gd name="connsiteY8" fmla="*/ 4688536 h 6887938"/>
              <a:gd name="connsiteX9" fmla="*/ 4966274 w 6814124"/>
              <a:gd name="connsiteY9" fmla="*/ 4905706 h 6887938"/>
              <a:gd name="connsiteX10" fmla="*/ 5187254 w 6814124"/>
              <a:gd name="connsiteY10" fmla="*/ 4757116 h 6887938"/>
              <a:gd name="connsiteX11" fmla="*/ 5431094 w 6814124"/>
              <a:gd name="connsiteY11" fmla="*/ 3842716 h 6887938"/>
              <a:gd name="connsiteX12" fmla="*/ 5659694 w 6814124"/>
              <a:gd name="connsiteY12" fmla="*/ 3713176 h 6887938"/>
              <a:gd name="connsiteX13" fmla="*/ 5758754 w 6814124"/>
              <a:gd name="connsiteY13" fmla="*/ 3926536 h 6887938"/>
              <a:gd name="connsiteX14" fmla="*/ 5002015 w 6814124"/>
              <a:gd name="connsiteY14" fmla="*/ 6887938 h 6887938"/>
              <a:gd name="connsiteX15" fmla="*/ 973394 w 6814124"/>
              <a:gd name="connsiteY15" fmla="*/ 6877052 h 6887938"/>
              <a:gd name="connsiteX16" fmla="*/ 0 w 6814124"/>
              <a:gd name="connsiteY16" fmla="*/ 0 h 6887938"/>
              <a:gd name="connsiteX0" fmla="*/ 0 w 6814124"/>
              <a:gd name="connsiteY0" fmla="*/ 0 h 6887938"/>
              <a:gd name="connsiteX1" fmla="*/ 6814124 w 6814124"/>
              <a:gd name="connsiteY1" fmla="*/ 1 h 6887938"/>
              <a:gd name="connsiteX2" fmla="*/ 6063554 w 6814124"/>
              <a:gd name="connsiteY2" fmla="*/ 2775916 h 6887938"/>
              <a:gd name="connsiteX3" fmla="*/ 5827334 w 6814124"/>
              <a:gd name="connsiteY3" fmla="*/ 2962606 h 6887938"/>
              <a:gd name="connsiteX4" fmla="*/ 5728274 w 6814124"/>
              <a:gd name="connsiteY4" fmla="*/ 2692096 h 6887938"/>
              <a:gd name="connsiteX5" fmla="*/ 5953064 w 6814124"/>
              <a:gd name="connsiteY5" fmla="*/ 1846276 h 6887938"/>
              <a:gd name="connsiteX6" fmla="*/ 5846384 w 6814124"/>
              <a:gd name="connsiteY6" fmla="*/ 1571956 h 6887938"/>
              <a:gd name="connsiteX7" fmla="*/ 5629214 w 6814124"/>
              <a:gd name="connsiteY7" fmla="*/ 1770076 h 6887938"/>
              <a:gd name="connsiteX8" fmla="*/ 4867214 w 6814124"/>
              <a:gd name="connsiteY8" fmla="*/ 4688536 h 6887938"/>
              <a:gd name="connsiteX9" fmla="*/ 4966274 w 6814124"/>
              <a:gd name="connsiteY9" fmla="*/ 4905706 h 6887938"/>
              <a:gd name="connsiteX10" fmla="*/ 5187254 w 6814124"/>
              <a:gd name="connsiteY10" fmla="*/ 4757116 h 6887938"/>
              <a:gd name="connsiteX11" fmla="*/ 5431094 w 6814124"/>
              <a:gd name="connsiteY11" fmla="*/ 3842716 h 6887938"/>
              <a:gd name="connsiteX12" fmla="*/ 5659694 w 6814124"/>
              <a:gd name="connsiteY12" fmla="*/ 3713176 h 6887938"/>
              <a:gd name="connsiteX13" fmla="*/ 5758754 w 6814124"/>
              <a:gd name="connsiteY13" fmla="*/ 3926536 h 6887938"/>
              <a:gd name="connsiteX14" fmla="*/ 5002015 w 6814124"/>
              <a:gd name="connsiteY14" fmla="*/ 6887938 h 6887938"/>
              <a:gd name="connsiteX15" fmla="*/ 0 w 6814124"/>
              <a:gd name="connsiteY15" fmla="*/ 6877052 h 6887938"/>
              <a:gd name="connsiteX16" fmla="*/ 0 w 6814124"/>
              <a:gd name="connsiteY16" fmla="*/ 0 h 6887938"/>
              <a:gd name="connsiteX0" fmla="*/ 0 w 6814124"/>
              <a:gd name="connsiteY0" fmla="*/ 0 h 6896790"/>
              <a:gd name="connsiteX1" fmla="*/ 6814124 w 6814124"/>
              <a:gd name="connsiteY1" fmla="*/ 1 h 6896790"/>
              <a:gd name="connsiteX2" fmla="*/ 6063554 w 6814124"/>
              <a:gd name="connsiteY2" fmla="*/ 2775916 h 6896790"/>
              <a:gd name="connsiteX3" fmla="*/ 5827334 w 6814124"/>
              <a:gd name="connsiteY3" fmla="*/ 2962606 h 6896790"/>
              <a:gd name="connsiteX4" fmla="*/ 5728274 w 6814124"/>
              <a:gd name="connsiteY4" fmla="*/ 2692096 h 6896790"/>
              <a:gd name="connsiteX5" fmla="*/ 5953064 w 6814124"/>
              <a:gd name="connsiteY5" fmla="*/ 1846276 h 6896790"/>
              <a:gd name="connsiteX6" fmla="*/ 5846384 w 6814124"/>
              <a:gd name="connsiteY6" fmla="*/ 1571956 h 6896790"/>
              <a:gd name="connsiteX7" fmla="*/ 5629214 w 6814124"/>
              <a:gd name="connsiteY7" fmla="*/ 1770076 h 6896790"/>
              <a:gd name="connsiteX8" fmla="*/ 4867214 w 6814124"/>
              <a:gd name="connsiteY8" fmla="*/ 4688536 h 6896790"/>
              <a:gd name="connsiteX9" fmla="*/ 4966274 w 6814124"/>
              <a:gd name="connsiteY9" fmla="*/ 4905706 h 6896790"/>
              <a:gd name="connsiteX10" fmla="*/ 5187254 w 6814124"/>
              <a:gd name="connsiteY10" fmla="*/ 4757116 h 6896790"/>
              <a:gd name="connsiteX11" fmla="*/ 5431094 w 6814124"/>
              <a:gd name="connsiteY11" fmla="*/ 3842716 h 6896790"/>
              <a:gd name="connsiteX12" fmla="*/ 5659694 w 6814124"/>
              <a:gd name="connsiteY12" fmla="*/ 3713176 h 6896790"/>
              <a:gd name="connsiteX13" fmla="*/ 5758754 w 6814124"/>
              <a:gd name="connsiteY13" fmla="*/ 3926536 h 6896790"/>
              <a:gd name="connsiteX14" fmla="*/ 5002015 w 6814124"/>
              <a:gd name="connsiteY14" fmla="*/ 6887938 h 6896790"/>
              <a:gd name="connsiteX15" fmla="*/ 0 w 6814124"/>
              <a:gd name="connsiteY15" fmla="*/ 6896790 h 6896790"/>
              <a:gd name="connsiteX16" fmla="*/ 0 w 6814124"/>
              <a:gd name="connsiteY16" fmla="*/ 0 h 6896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14124" h="6896790">
                <a:moveTo>
                  <a:pt x="0" y="0"/>
                </a:moveTo>
                <a:lnTo>
                  <a:pt x="6814124" y="1"/>
                </a:lnTo>
                <a:lnTo>
                  <a:pt x="6063554" y="2775916"/>
                </a:lnTo>
                <a:cubicBezTo>
                  <a:pt x="6030534" y="2883866"/>
                  <a:pt x="5993704" y="2976576"/>
                  <a:pt x="5827334" y="2962606"/>
                </a:cubicBezTo>
                <a:cubicBezTo>
                  <a:pt x="5641914" y="2845766"/>
                  <a:pt x="5734624" y="2747976"/>
                  <a:pt x="5728274" y="2692096"/>
                </a:cubicBezTo>
                <a:cubicBezTo>
                  <a:pt x="5818444" y="2355546"/>
                  <a:pt x="5878134" y="2121866"/>
                  <a:pt x="5953064" y="1846276"/>
                </a:cubicBezTo>
                <a:cubicBezTo>
                  <a:pt x="5994974" y="1687526"/>
                  <a:pt x="5969574" y="1615136"/>
                  <a:pt x="5846384" y="1571956"/>
                </a:cubicBezTo>
                <a:cubicBezTo>
                  <a:pt x="5711764" y="1563066"/>
                  <a:pt x="5672394" y="1597356"/>
                  <a:pt x="5629214" y="1770076"/>
                </a:cubicBezTo>
                <a:cubicBezTo>
                  <a:pt x="5644454" y="1858976"/>
                  <a:pt x="4851974" y="4599636"/>
                  <a:pt x="4867214" y="4688536"/>
                </a:cubicBezTo>
                <a:cubicBezTo>
                  <a:pt x="4832289" y="4824426"/>
                  <a:pt x="4898964" y="4880306"/>
                  <a:pt x="4966274" y="4905706"/>
                </a:cubicBezTo>
                <a:cubicBezTo>
                  <a:pt x="5075494" y="4904436"/>
                  <a:pt x="5132009" y="4917136"/>
                  <a:pt x="5187254" y="4757116"/>
                </a:cubicBezTo>
                <a:lnTo>
                  <a:pt x="5431094" y="3842716"/>
                </a:lnTo>
                <a:cubicBezTo>
                  <a:pt x="5455224" y="3756356"/>
                  <a:pt x="5528884" y="3692856"/>
                  <a:pt x="5659694" y="3713176"/>
                </a:cubicBezTo>
                <a:cubicBezTo>
                  <a:pt x="5803204" y="3791916"/>
                  <a:pt x="5756214" y="3882086"/>
                  <a:pt x="5758754" y="3926536"/>
                </a:cubicBezTo>
                <a:lnTo>
                  <a:pt x="5002015" y="6887938"/>
                </a:lnTo>
                <a:lnTo>
                  <a:pt x="0" y="689679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anchor="ctr"/>
          <a:lstStyle>
            <a:lvl1pPr algn="ctr">
              <a:defRPr baseline="-25000"/>
            </a:lvl1pPr>
          </a:lstStyle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A56017-320A-546E-A749-7145642CB96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970326" y="3748958"/>
            <a:ext cx="4786878" cy="2258013"/>
          </a:xfrm>
        </p:spPr>
        <p:txBody>
          <a:bodyPr lIns="91440" tIns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None/>
              <a:defRPr sz="1600">
                <a:solidFill>
                  <a:schemeClr val="bg1"/>
                </a:solidFill>
              </a:defRPr>
            </a:lvl1pPr>
            <a:lvl2pPr marL="274320" indent="-274320">
              <a:buFont typeface="Courier New" panose="02070309020205020404" pitchFamily="49" charset="0"/>
              <a:buChar char="o"/>
              <a:defRPr sz="1200">
                <a:solidFill>
                  <a:schemeClr val="bg1"/>
                </a:solidFill>
              </a:defRPr>
            </a:lvl2pPr>
            <a:lvl3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3pPr>
            <a:lvl4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4pPr>
            <a:lvl5pPr marL="274320" indent="-274320">
              <a:buFont typeface="Courier New" panose="02070309020205020404" pitchFamily="49" charset="0"/>
              <a:buChar char="o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4627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Add title here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8">
            <a:extLst>
              <a:ext uri="{FF2B5EF4-FFF2-40B4-BE49-F238E27FC236}">
                <a16:creationId xmlns:a16="http://schemas.microsoft.com/office/drawing/2014/main" id="{16BCAC9C-7B8B-A7E5-574A-2C2D473655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3051" y="6221324"/>
            <a:ext cx="6818262" cy="365125"/>
          </a:xfrm>
          <a:prstGeom prst="rect">
            <a:avLst/>
          </a:prstGeom>
        </p:spPr>
        <p:txBody>
          <a:bodyPr/>
          <a:lstStyle>
            <a:lvl1pPr>
              <a:defRPr sz="11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E44D41BF-45CF-B60E-08D3-A8C49332E5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0596" y="6221324"/>
            <a:ext cx="617912" cy="365125"/>
          </a:xfrm>
          <a:prstGeom prst="rect">
            <a:avLst/>
          </a:prstGeom>
        </p:spPr>
        <p:txBody>
          <a:bodyPr/>
          <a:lstStyle>
            <a:lvl1pPr algn="r">
              <a:defRPr sz="11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32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9" r:id="rId5"/>
    <p:sldLayoutId id="2147483746" r:id="rId6"/>
    <p:sldLayoutId id="2147483747" r:id="rId7"/>
    <p:sldLayoutId id="2147483748" r:id="rId8"/>
    <p:sldLayoutId id="2147483750" r:id="rId9"/>
    <p:sldLayoutId id="2147483756" r:id="rId10"/>
    <p:sldLayoutId id="2147483751" r:id="rId11"/>
    <p:sldLayoutId id="2147483752" r:id="rId12"/>
    <p:sldLayoutId id="2147483754" r:id="rId13"/>
    <p:sldLayoutId id="2147483755" r:id="rId14"/>
    <p:sldLayoutId id="2147483753" r:id="rId1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018/978-1-7998-7363-1" TargetMode="External"/><Relationship Id="rId3" Type="http://schemas.openxmlformats.org/officeDocument/2006/relationships/hyperlink" Target="https://doi.org/10.1108/WHATT-07-2020-0073" TargetMode="External"/><Relationship Id="rId7" Type="http://schemas.openxmlformats.org/officeDocument/2006/relationships/hyperlink" Target="https://www.premierinnathome.com/?srsltid=AfmBOoqmz4_flz2QBkbiPtYDn0T704Bu0pV6KveQ29uXQyKnHCDF2D3O" TargetMode="External"/><Relationship Id="rId2" Type="http://schemas.openxmlformats.org/officeDocument/2006/relationships/hyperlink" Target="https://europe.shopmarriott.com/en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premierinn.com/gb/en/news/2019/what3words.html" TargetMode="External"/><Relationship Id="rId5" Type="http://schemas.openxmlformats.org/officeDocument/2006/relationships/hyperlink" Target="https://doi.org/10.1080/23311975.2024.2336565" TargetMode="External"/><Relationship Id="rId10" Type="http://schemas.openxmlformats.org/officeDocument/2006/relationships/image" Target="../media/image29.png"/><Relationship Id="rId4" Type="http://schemas.openxmlformats.org/officeDocument/2006/relationships/hyperlink" Target="http://dx.doi.org/10.24251/HICSS.2020.532" TargetMode="External"/><Relationship Id="rId9" Type="http://schemas.openxmlformats.org/officeDocument/2006/relationships/hyperlink" Target="https://www.statista.com/statistics/617136/digital-population-worldwide/#:~:text=As%20of%20July%202024%2C%20there,population%2C%20were%20social%20media%20user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itle 94">
            <a:extLst>
              <a:ext uri="{FF2B5EF4-FFF2-40B4-BE49-F238E27FC236}">
                <a16:creationId xmlns:a16="http://schemas.microsoft.com/office/drawing/2014/main" id="{7643F50D-950F-5A7E-722A-79E4F5D31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3215" y="723440"/>
            <a:ext cx="5950398" cy="1363971"/>
          </a:xfrm>
        </p:spPr>
        <p:txBody>
          <a:bodyPr>
            <a:normAutofit fontScale="90000"/>
          </a:bodyPr>
          <a:lstStyle/>
          <a:p>
            <a:r>
              <a:rPr lang="en-US" dirty="0"/>
              <a:t>Contemporary Themes </a:t>
            </a:r>
          </a:p>
        </p:txBody>
      </p:sp>
      <p:sp>
        <p:nvSpPr>
          <p:cNvPr id="96" name="Subtitle 95">
            <a:extLst>
              <a:ext uri="{FF2B5EF4-FFF2-40B4-BE49-F238E27FC236}">
                <a16:creationId xmlns:a16="http://schemas.microsoft.com/office/drawing/2014/main" id="{1C5A4B6C-BAC7-A685-A9B1-2F354B128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5855" y="3992564"/>
            <a:ext cx="5095723" cy="244024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dirty="0"/>
              <a:t>STUDENT NAME: COVACIU MIRELA-IULIANA</a:t>
            </a:r>
          </a:p>
          <a:p>
            <a:r>
              <a:rPr lang="en-US" dirty="0"/>
              <a:t>STUDENT ID: 2121370</a:t>
            </a:r>
          </a:p>
          <a:p>
            <a:r>
              <a:rPr lang="en-US" dirty="0"/>
              <a:t>MODULE CODE: BMIH6001</a:t>
            </a:r>
          </a:p>
          <a:p>
            <a:r>
              <a:rPr lang="en-US" dirty="0"/>
              <a:t>LECTURER: DR. ERNEST WAVEI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AI ACKNOWLEDGEMENT: NO AI USED </a:t>
            </a:r>
          </a:p>
        </p:txBody>
      </p:sp>
      <p:pic>
        <p:nvPicPr>
          <p:cNvPr id="82" name="Picture Placeholder 81" descr="A person standing in a hallway with a computer">
            <a:extLst>
              <a:ext uri="{FF2B5EF4-FFF2-40B4-BE49-F238E27FC236}">
                <a16:creationId xmlns:a16="http://schemas.microsoft.com/office/drawing/2014/main" id="{146F06CC-0FBA-25FB-03E4-AEA27BB636B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1742" r="1742"/>
          <a:stretch/>
        </p:blipFill>
        <p:spPr>
          <a:xfrm>
            <a:off x="0" y="-2235"/>
            <a:ext cx="5840730" cy="6862275"/>
          </a:xfrm>
        </p:spPr>
      </p:pic>
      <p:sp>
        <p:nvSpPr>
          <p:cNvPr id="97" name="Text Placeholder 96">
            <a:extLst>
              <a:ext uri="{FF2B5EF4-FFF2-40B4-BE49-F238E27FC236}">
                <a16:creationId xmlns:a16="http://schemas.microsoft.com/office/drawing/2014/main" id="{2A924E96-9B1C-6D19-49F6-49CA70E6553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09923" y="1715650"/>
            <a:ext cx="6043074" cy="10192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dirty="0"/>
              <a:t>Digital</a:t>
            </a:r>
            <a:r>
              <a:rPr lang="en-US" dirty="0"/>
              <a:t> </a:t>
            </a:r>
            <a:r>
              <a:rPr lang="en-US" sz="3600" dirty="0"/>
              <a:t>transformation in the Hotel and Hospitality Sector</a:t>
            </a:r>
            <a:endParaRPr lang="en-US" sz="5400" b="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D96C8D99-3232-849B-9CC8-6E4982208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3281216" y="-863"/>
            <a:ext cx="2553080" cy="6858841"/>
          </a:xfrm>
          <a:custGeom>
            <a:avLst/>
            <a:gdLst>
              <a:gd name="connsiteX0" fmla="*/ 2526446 w 2553080"/>
              <a:gd name="connsiteY0" fmla="*/ 0 h 6858841"/>
              <a:gd name="connsiteX1" fmla="*/ 1707127 w 2553080"/>
              <a:gd name="connsiteY1" fmla="*/ 3182290 h 6858841"/>
              <a:gd name="connsiteX2" fmla="*/ 1365955 w 2553080"/>
              <a:gd name="connsiteY2" fmla="*/ 4453431 h 6858841"/>
              <a:gd name="connsiteX3" fmla="*/ 1182052 w 2553080"/>
              <a:gd name="connsiteY3" fmla="*/ 4538343 h 6858841"/>
              <a:gd name="connsiteX4" fmla="*/ 1070442 w 2553080"/>
              <a:gd name="connsiteY4" fmla="*/ 4344440 h 6858841"/>
              <a:gd name="connsiteX5" fmla="*/ 1329175 w 2553080"/>
              <a:gd name="connsiteY5" fmla="*/ 3390133 h 6858841"/>
              <a:gd name="connsiteX6" fmla="*/ 1311418 w 2553080"/>
              <a:gd name="connsiteY6" fmla="*/ 3250726 h 6858841"/>
              <a:gd name="connsiteX7" fmla="*/ 1199808 w 2553080"/>
              <a:gd name="connsiteY7" fmla="*/ 3164547 h 6858841"/>
              <a:gd name="connsiteX8" fmla="*/ 975320 w 2553080"/>
              <a:gd name="connsiteY8" fmla="*/ 3293816 h 6858841"/>
              <a:gd name="connsiteX9" fmla="*/ 582148 w 2553080"/>
              <a:gd name="connsiteY9" fmla="*/ 4743652 h 6858841"/>
              <a:gd name="connsiteX10" fmla="*/ 5073 w 2553080"/>
              <a:gd name="connsiteY10" fmla="*/ 6842367 h 6858841"/>
              <a:gd name="connsiteX11" fmla="*/ 0 w 2553080"/>
              <a:gd name="connsiteY11" fmla="*/ 6858842 h 6858841"/>
              <a:gd name="connsiteX12" fmla="*/ 26634 w 2553080"/>
              <a:gd name="connsiteY12" fmla="*/ 6858842 h 6858841"/>
              <a:gd name="connsiteX13" fmla="*/ 607514 w 2553080"/>
              <a:gd name="connsiteY13" fmla="*/ 4751256 h 6858841"/>
              <a:gd name="connsiteX14" fmla="*/ 1000686 w 2553080"/>
              <a:gd name="connsiteY14" fmla="*/ 3301420 h 6858841"/>
              <a:gd name="connsiteX15" fmla="*/ 1194735 w 2553080"/>
              <a:gd name="connsiteY15" fmla="*/ 3189894 h 6858841"/>
              <a:gd name="connsiteX16" fmla="*/ 1289857 w 2553080"/>
              <a:gd name="connsiteY16" fmla="*/ 3263399 h 6858841"/>
              <a:gd name="connsiteX17" fmla="*/ 1305077 w 2553080"/>
              <a:gd name="connsiteY17" fmla="*/ 3383797 h 6858841"/>
              <a:gd name="connsiteX18" fmla="*/ 1046345 w 2553080"/>
              <a:gd name="connsiteY18" fmla="*/ 4338103 h 6858841"/>
              <a:gd name="connsiteX19" fmla="*/ 1175711 w 2553080"/>
              <a:gd name="connsiteY19" fmla="*/ 4562423 h 6858841"/>
              <a:gd name="connsiteX20" fmla="*/ 1390053 w 2553080"/>
              <a:gd name="connsiteY20" fmla="*/ 4462303 h 6858841"/>
              <a:gd name="connsiteX21" fmla="*/ 1390053 w 2553080"/>
              <a:gd name="connsiteY21" fmla="*/ 4461035 h 6858841"/>
              <a:gd name="connsiteX22" fmla="*/ 1731225 w 2553080"/>
              <a:gd name="connsiteY22" fmla="*/ 3188627 h 6858841"/>
              <a:gd name="connsiteX23" fmla="*/ 2553081 w 2553080"/>
              <a:gd name="connsiteY23" fmla="*/ 1267 h 6858841"/>
              <a:gd name="connsiteX24" fmla="*/ 2526446 w 2553080"/>
              <a:gd name="connsiteY24" fmla="*/ 0 h 685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553080" h="6858841">
                <a:moveTo>
                  <a:pt x="2526446" y="0"/>
                </a:moveTo>
                <a:lnTo>
                  <a:pt x="1707127" y="3182290"/>
                </a:lnTo>
                <a:lnTo>
                  <a:pt x="1365955" y="4453431"/>
                </a:lnTo>
                <a:cubicBezTo>
                  <a:pt x="1332979" y="4523135"/>
                  <a:pt x="1255613" y="4558621"/>
                  <a:pt x="1182052" y="4538343"/>
                </a:cubicBezTo>
                <a:cubicBezTo>
                  <a:pt x="1098345" y="4515531"/>
                  <a:pt x="1047613" y="4428085"/>
                  <a:pt x="1070442" y="4344440"/>
                </a:cubicBezTo>
                <a:lnTo>
                  <a:pt x="1329175" y="3390133"/>
                </a:lnTo>
                <a:cubicBezTo>
                  <a:pt x="1341858" y="3343242"/>
                  <a:pt x="1335516" y="3293816"/>
                  <a:pt x="1311418" y="3250726"/>
                </a:cubicBezTo>
                <a:cubicBezTo>
                  <a:pt x="1287321" y="3207637"/>
                  <a:pt x="1248004" y="3177220"/>
                  <a:pt x="1199808" y="3164547"/>
                </a:cubicBezTo>
                <a:cubicBezTo>
                  <a:pt x="1102150" y="3137933"/>
                  <a:pt x="1000686" y="3196230"/>
                  <a:pt x="975320" y="3293816"/>
                </a:cubicBezTo>
                <a:lnTo>
                  <a:pt x="582148" y="4743652"/>
                </a:lnTo>
                <a:lnTo>
                  <a:pt x="5073" y="6842367"/>
                </a:lnTo>
                <a:cubicBezTo>
                  <a:pt x="5073" y="6842367"/>
                  <a:pt x="1268" y="6855040"/>
                  <a:pt x="0" y="6858842"/>
                </a:cubicBezTo>
                <a:lnTo>
                  <a:pt x="26634" y="6858842"/>
                </a:lnTo>
                <a:lnTo>
                  <a:pt x="607514" y="4751256"/>
                </a:lnTo>
                <a:lnTo>
                  <a:pt x="1000686" y="3301420"/>
                </a:lnTo>
                <a:cubicBezTo>
                  <a:pt x="1023515" y="3217775"/>
                  <a:pt x="1111028" y="3167082"/>
                  <a:pt x="1194735" y="3189894"/>
                </a:cubicBezTo>
                <a:cubicBezTo>
                  <a:pt x="1235321" y="3201300"/>
                  <a:pt x="1269565" y="3226647"/>
                  <a:pt x="1289857" y="3263399"/>
                </a:cubicBezTo>
                <a:cubicBezTo>
                  <a:pt x="1311418" y="3300152"/>
                  <a:pt x="1316492" y="3341975"/>
                  <a:pt x="1305077" y="3383797"/>
                </a:cubicBezTo>
                <a:lnTo>
                  <a:pt x="1046345" y="4338103"/>
                </a:lnTo>
                <a:cubicBezTo>
                  <a:pt x="1019710" y="4435689"/>
                  <a:pt x="1078052" y="4537076"/>
                  <a:pt x="1175711" y="4562423"/>
                </a:cubicBezTo>
                <a:cubicBezTo>
                  <a:pt x="1261955" y="4585235"/>
                  <a:pt x="1352004" y="4543413"/>
                  <a:pt x="1390053" y="4462303"/>
                </a:cubicBezTo>
                <a:lnTo>
                  <a:pt x="1390053" y="4461035"/>
                </a:lnTo>
                <a:lnTo>
                  <a:pt x="1731225" y="3188627"/>
                </a:lnTo>
                <a:lnTo>
                  <a:pt x="2553081" y="1267"/>
                </a:lnTo>
                <a:cubicBezTo>
                  <a:pt x="2544203" y="0"/>
                  <a:pt x="2535325" y="0"/>
                  <a:pt x="2526446" y="0"/>
                </a:cubicBezTo>
                <a:close/>
              </a:path>
            </a:pathLst>
          </a:custGeom>
          <a:solidFill>
            <a:schemeClr val="accent1"/>
          </a:solidFill>
          <a:ln w="91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979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Placeholder 82" descr="A person writing at a desk&#10;">
            <a:extLst>
              <a:ext uri="{FF2B5EF4-FFF2-40B4-BE49-F238E27FC236}">
                <a16:creationId xmlns:a16="http://schemas.microsoft.com/office/drawing/2014/main" id="{9F2CBF26-9F88-C836-7BBE-2C8D15399C2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7594" r="7594"/>
          <a:stretch/>
        </p:blipFill>
        <p:spPr>
          <a:xfrm flipH="1">
            <a:off x="7163691" y="0"/>
            <a:ext cx="5024825" cy="6858000"/>
          </a:xfrm>
        </p:spPr>
      </p:pic>
      <p:sp>
        <p:nvSpPr>
          <p:cNvPr id="110" name="Footer Placeholder 109">
            <a:extLst>
              <a:ext uri="{FF2B5EF4-FFF2-40B4-BE49-F238E27FC236}">
                <a16:creationId xmlns:a16="http://schemas.microsoft.com/office/drawing/2014/main" id="{B9CD0557-65B9-FA25-2CD6-66A28B347C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(</a:t>
            </a:r>
            <a:r>
              <a:rPr lang="en-US" sz="1200" dirty="0" err="1">
                <a:latin typeface="Arial"/>
                <a:cs typeface="Arial"/>
              </a:rPr>
              <a:t>Morakanyane</a:t>
            </a:r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lang="en-US" sz="1200" i="1" dirty="0">
                <a:solidFill>
                  <a:srgbClr val="0D0D0D"/>
                </a:solidFill>
                <a:latin typeface="Arial"/>
                <a:cs typeface="Arial"/>
              </a:rPr>
              <a:t>et al. </a:t>
            </a:r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2020)</a:t>
            </a:r>
            <a:endParaRPr lang="en-US" dirty="0"/>
          </a:p>
        </p:txBody>
      </p:sp>
      <p:sp>
        <p:nvSpPr>
          <p:cNvPr id="96" name="Slide Number Placeholder 95">
            <a:extLst>
              <a:ext uri="{FF2B5EF4-FFF2-40B4-BE49-F238E27FC236}">
                <a16:creationId xmlns:a16="http://schemas.microsoft.com/office/drawing/2014/main" id="{3BD80834-FB15-847A-2C6B-65FA4C1A99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19" name="Title 118">
            <a:extLst>
              <a:ext uri="{FF2B5EF4-FFF2-40B4-BE49-F238E27FC236}">
                <a16:creationId xmlns:a16="http://schemas.microsoft.com/office/drawing/2014/main" id="{34974D2A-D531-9065-F011-B2A52FD62A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6322" y="320040"/>
            <a:ext cx="6732237" cy="1017147"/>
          </a:xfrm>
        </p:spPr>
        <p:txBody>
          <a:bodyPr>
            <a:noAutofit/>
          </a:bodyPr>
          <a:lstStyle/>
          <a:p>
            <a:r>
              <a:rPr lang="en-US" dirty="0"/>
              <a:t>Intro to the Fundamentals of Digital Transformation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2FB8BB2-2253-F694-3F4B-48B1830907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24242" y="1749479"/>
            <a:ext cx="788639" cy="533400"/>
          </a:xfrm>
        </p:spPr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o1.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0C2F10C-DD1E-58B2-DE8A-900B513BB48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43379" y="1749479"/>
            <a:ext cx="5885179" cy="533400"/>
          </a:xfrm>
        </p:spPr>
        <p:txBody>
          <a:bodyPr/>
          <a:lstStyle/>
          <a:p>
            <a:r>
              <a:rPr lang="en-US" dirty="0"/>
              <a:t>Intro to Literature Review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BF3FD88-1E1E-60D7-6DBA-54883EB4956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242" y="3006909"/>
            <a:ext cx="788639" cy="533400"/>
          </a:xfrm>
        </p:spPr>
        <p:txBody>
          <a:bodyPr/>
          <a:lstStyle/>
          <a:p>
            <a:r>
              <a:rPr lang="en-US" dirty="0"/>
              <a:t>o3.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DE41E67-4B27-8ADF-D2D1-675182477DD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643379" y="3009613"/>
            <a:ext cx="5885179" cy="533400"/>
          </a:xfrm>
        </p:spPr>
        <p:txBody>
          <a:bodyPr/>
          <a:lstStyle/>
          <a:p>
            <a:r>
              <a:rPr lang="en-US" dirty="0"/>
              <a:t>PESTLE Analysis, impacts, strength and limitation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6ADDB23-D709-216E-09BB-D24BECACD45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4242" y="3635783"/>
            <a:ext cx="788639" cy="533400"/>
          </a:xfrm>
        </p:spPr>
        <p:txBody>
          <a:bodyPr/>
          <a:lstStyle/>
          <a:p>
            <a:r>
              <a:rPr lang="en-US" dirty="0"/>
              <a:t>o4.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8154CB8-8FD8-4E91-99AF-E3CF7342282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643379" y="3638169"/>
            <a:ext cx="5885179" cy="533400"/>
          </a:xfrm>
        </p:spPr>
        <p:txBody>
          <a:bodyPr/>
          <a:lstStyle/>
          <a:p>
            <a:r>
              <a:rPr lang="en-US" dirty="0"/>
              <a:t>Future Policies and Recommendations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1E1F72F-5806-46E4-AC01-9413DBC58B5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24242" y="4264656"/>
            <a:ext cx="788639" cy="533400"/>
          </a:xfrm>
        </p:spPr>
        <p:txBody>
          <a:bodyPr/>
          <a:lstStyle/>
          <a:p>
            <a:r>
              <a:rPr lang="en-US" dirty="0"/>
              <a:t>o5.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F673EE5-354A-FD54-2A4E-F922E5E1625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643379" y="4269747"/>
            <a:ext cx="5885179" cy="533400"/>
          </a:xfrm>
        </p:spPr>
        <p:txBody>
          <a:bodyPr/>
          <a:lstStyle/>
          <a:p>
            <a:r>
              <a:rPr lang="en-US" dirty="0"/>
              <a:t>Concluding the research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4EFEB83-8DF8-9418-13FD-C034C8279A7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24242" y="2378035"/>
            <a:ext cx="788639" cy="533400"/>
          </a:xfrm>
        </p:spPr>
        <p:txBody>
          <a:bodyPr/>
          <a:lstStyle/>
          <a:p>
            <a:r>
              <a:rPr lang="en-US" dirty="0"/>
              <a:t>o2.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27C4889-BB27-08A2-E9DE-947634C2E25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643379" y="2378035"/>
            <a:ext cx="5885179" cy="533400"/>
          </a:xfrm>
        </p:spPr>
        <p:txBody>
          <a:bodyPr/>
          <a:lstStyle/>
          <a:p>
            <a:r>
              <a:rPr lang="en-US" dirty="0"/>
              <a:t>Digital Marketing versus Traditional Marketing</a:t>
            </a: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E3A78732-6A77-06C0-D931-D7D867386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70364" y="-3219"/>
            <a:ext cx="2562565" cy="6884359"/>
          </a:xfrm>
          <a:custGeom>
            <a:avLst/>
            <a:gdLst>
              <a:gd name="connsiteX0" fmla="*/ 2535833 w 2562565"/>
              <a:gd name="connsiteY0" fmla="*/ 0 h 6884359"/>
              <a:gd name="connsiteX1" fmla="*/ 2106829 w 2562565"/>
              <a:gd name="connsiteY1" fmla="*/ 1564627 h 6884359"/>
              <a:gd name="connsiteX2" fmla="*/ 1764389 w 2562565"/>
              <a:gd name="connsiteY2" fmla="*/ 2840498 h 6884359"/>
              <a:gd name="connsiteX3" fmla="*/ 1579803 w 2562565"/>
              <a:gd name="connsiteY3" fmla="*/ 2925726 h 6884359"/>
              <a:gd name="connsiteX4" fmla="*/ 1467779 w 2562565"/>
              <a:gd name="connsiteY4" fmla="*/ 2731101 h 6884359"/>
              <a:gd name="connsiteX5" fmla="*/ 1727472 w 2562565"/>
              <a:gd name="connsiteY5" fmla="*/ 1773244 h 6884359"/>
              <a:gd name="connsiteX6" fmla="*/ 1709650 w 2562565"/>
              <a:gd name="connsiteY6" fmla="*/ 1633318 h 6884359"/>
              <a:gd name="connsiteX7" fmla="*/ 1597625 w 2562565"/>
              <a:gd name="connsiteY7" fmla="*/ 1546818 h 6884359"/>
              <a:gd name="connsiteX8" fmla="*/ 1372303 w 2562565"/>
              <a:gd name="connsiteY8" fmla="*/ 1676568 h 6884359"/>
              <a:gd name="connsiteX9" fmla="*/ 977670 w 2562565"/>
              <a:gd name="connsiteY9" fmla="*/ 3131798 h 6884359"/>
              <a:gd name="connsiteX10" fmla="*/ 5092 w 2562565"/>
              <a:gd name="connsiteY10" fmla="*/ 6867823 h 6884359"/>
              <a:gd name="connsiteX11" fmla="*/ 0 w 2562565"/>
              <a:gd name="connsiteY11" fmla="*/ 6884360 h 6884359"/>
              <a:gd name="connsiteX12" fmla="*/ 26733 w 2562565"/>
              <a:gd name="connsiteY12" fmla="*/ 6884360 h 6884359"/>
              <a:gd name="connsiteX13" fmla="*/ 1003131 w 2562565"/>
              <a:gd name="connsiteY13" fmla="*/ 3139431 h 6884359"/>
              <a:gd name="connsiteX14" fmla="*/ 1397763 w 2562565"/>
              <a:gd name="connsiteY14" fmla="*/ 1684200 h 6884359"/>
              <a:gd name="connsiteX15" fmla="*/ 1592533 w 2562565"/>
              <a:gd name="connsiteY15" fmla="*/ 1572259 h 6884359"/>
              <a:gd name="connsiteX16" fmla="*/ 1688009 w 2562565"/>
              <a:gd name="connsiteY16" fmla="*/ 1646039 h 6884359"/>
              <a:gd name="connsiteX17" fmla="*/ 1703285 w 2562565"/>
              <a:gd name="connsiteY17" fmla="*/ 1766884 h 6884359"/>
              <a:gd name="connsiteX18" fmla="*/ 1443591 w 2562565"/>
              <a:gd name="connsiteY18" fmla="*/ 2724741 h 6884359"/>
              <a:gd name="connsiteX19" fmla="*/ 1573438 w 2562565"/>
              <a:gd name="connsiteY19" fmla="*/ 2949894 h 6884359"/>
              <a:gd name="connsiteX20" fmla="*/ 1788577 w 2562565"/>
              <a:gd name="connsiteY20" fmla="*/ 2849402 h 6884359"/>
              <a:gd name="connsiteX21" fmla="*/ 1788577 w 2562565"/>
              <a:gd name="connsiteY21" fmla="*/ 2848130 h 6884359"/>
              <a:gd name="connsiteX22" fmla="*/ 2131016 w 2562565"/>
              <a:gd name="connsiteY22" fmla="*/ 1570987 h 6884359"/>
              <a:gd name="connsiteX23" fmla="*/ 2562566 w 2562565"/>
              <a:gd name="connsiteY23" fmla="*/ 1272 h 6884359"/>
              <a:gd name="connsiteX24" fmla="*/ 2535833 w 2562565"/>
              <a:gd name="connsiteY24" fmla="*/ 0 h 6884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562565" h="6884359">
                <a:moveTo>
                  <a:pt x="2535833" y="0"/>
                </a:moveTo>
                <a:lnTo>
                  <a:pt x="2106829" y="1564627"/>
                </a:lnTo>
                <a:lnTo>
                  <a:pt x="1764389" y="2840498"/>
                </a:lnTo>
                <a:cubicBezTo>
                  <a:pt x="1731291" y="2910461"/>
                  <a:pt x="1653638" y="2946078"/>
                  <a:pt x="1579803" y="2925726"/>
                </a:cubicBezTo>
                <a:cubicBezTo>
                  <a:pt x="1495785" y="2902829"/>
                  <a:pt x="1444864" y="2815057"/>
                  <a:pt x="1467779" y="2731101"/>
                </a:cubicBezTo>
                <a:lnTo>
                  <a:pt x="1727472" y="1773244"/>
                </a:lnTo>
                <a:cubicBezTo>
                  <a:pt x="1740202" y="1726178"/>
                  <a:pt x="1733837" y="1676568"/>
                  <a:pt x="1709650" y="1633318"/>
                </a:cubicBezTo>
                <a:cubicBezTo>
                  <a:pt x="1685463" y="1590068"/>
                  <a:pt x="1646000" y="1559539"/>
                  <a:pt x="1597625" y="1546818"/>
                </a:cubicBezTo>
                <a:cubicBezTo>
                  <a:pt x="1499604" y="1520105"/>
                  <a:pt x="1397763" y="1578620"/>
                  <a:pt x="1372303" y="1676568"/>
                </a:cubicBezTo>
                <a:lnTo>
                  <a:pt x="977670" y="3131798"/>
                </a:lnTo>
                <a:lnTo>
                  <a:pt x="5092" y="6867823"/>
                </a:lnTo>
                <a:cubicBezTo>
                  <a:pt x="5092" y="6867823"/>
                  <a:pt x="1273" y="6880544"/>
                  <a:pt x="0" y="6884360"/>
                </a:cubicBezTo>
                <a:lnTo>
                  <a:pt x="26733" y="6884360"/>
                </a:lnTo>
                <a:lnTo>
                  <a:pt x="1003131" y="3139431"/>
                </a:lnTo>
                <a:lnTo>
                  <a:pt x="1397763" y="1684200"/>
                </a:lnTo>
                <a:cubicBezTo>
                  <a:pt x="1420677" y="1600245"/>
                  <a:pt x="1508515" y="1549363"/>
                  <a:pt x="1592533" y="1572259"/>
                </a:cubicBezTo>
                <a:cubicBezTo>
                  <a:pt x="1633270" y="1583708"/>
                  <a:pt x="1667641" y="1609149"/>
                  <a:pt x="1688009" y="1646039"/>
                </a:cubicBezTo>
                <a:cubicBezTo>
                  <a:pt x="1709650" y="1682928"/>
                  <a:pt x="1714742" y="1724906"/>
                  <a:pt x="1703285" y="1766884"/>
                </a:cubicBezTo>
                <a:lnTo>
                  <a:pt x="1443591" y="2724741"/>
                </a:lnTo>
                <a:cubicBezTo>
                  <a:pt x="1416858" y="2822689"/>
                  <a:pt x="1475417" y="2924453"/>
                  <a:pt x="1573438" y="2949894"/>
                </a:cubicBezTo>
                <a:cubicBezTo>
                  <a:pt x="1660003" y="2972792"/>
                  <a:pt x="1750386" y="2930814"/>
                  <a:pt x="1788577" y="2849402"/>
                </a:cubicBezTo>
                <a:lnTo>
                  <a:pt x="1788577" y="2848130"/>
                </a:lnTo>
                <a:lnTo>
                  <a:pt x="2131016" y="1570987"/>
                </a:lnTo>
                <a:lnTo>
                  <a:pt x="2562566" y="1272"/>
                </a:lnTo>
                <a:cubicBezTo>
                  <a:pt x="2553655" y="0"/>
                  <a:pt x="2544744" y="0"/>
                  <a:pt x="2535833" y="0"/>
                </a:cubicBez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3" name="Graphic 72">
            <a:extLst>
              <a:ext uri="{FF2B5EF4-FFF2-40B4-BE49-F238E27FC236}">
                <a16:creationId xmlns:a16="http://schemas.microsoft.com/office/drawing/2014/main" id="{7B7D90C8-A3E9-289E-DC74-AFF053EFB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7829202" y="5156615"/>
            <a:ext cx="878334" cy="170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501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4D835925-3D21-0B99-9A6C-587FBAE43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6322" y="320040"/>
            <a:ext cx="6732237" cy="15240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Literature Review: </a:t>
            </a:r>
            <a:r>
              <a:rPr lang="en-US" dirty="0">
                <a:solidFill>
                  <a:srgbClr val="000000"/>
                </a:solidFill>
              </a:rPr>
              <a:t>Understanding technology, transformation and impacts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A67690BC-58BE-BD46-38A4-61EC504EA89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827213" y="2035833"/>
            <a:ext cx="6538956" cy="3721086"/>
          </a:xfrm>
        </p:spPr>
        <p:txBody>
          <a:bodyPr vert="horz" lIns="0" tIns="45720" rIns="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sz="1800" dirty="0">
                <a:latin typeface="Arial"/>
                <a:cs typeface="Arial"/>
              </a:rPr>
              <a:t>“In mid-2010 more than</a:t>
            </a: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 1.9 billion</a:t>
            </a:r>
            <a:r>
              <a:rPr lang="en-US" sz="1800" dirty="0">
                <a:latin typeface="Arial"/>
                <a:cs typeface="Arial"/>
              </a:rPr>
              <a:t> people used the internet” (Warf, B. 2011), approximately </a:t>
            </a: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28% </a:t>
            </a:r>
            <a:r>
              <a:rPr lang="en-US" sz="1800" dirty="0">
                <a:latin typeface="Arial"/>
                <a:cs typeface="Arial"/>
              </a:rPr>
              <a:t>of world population, as the source suggests. Currently, there are</a:t>
            </a: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 5.45 billion</a:t>
            </a:r>
            <a:r>
              <a:rPr lang="en-US" sz="1800" dirty="0">
                <a:latin typeface="Arial"/>
                <a:cs typeface="Arial"/>
              </a:rPr>
              <a:t> of internet users, approximately </a:t>
            </a: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63.7 %</a:t>
            </a:r>
            <a:r>
              <a:rPr lang="en-US" sz="1800" dirty="0">
                <a:latin typeface="Arial"/>
                <a:cs typeface="Arial"/>
              </a:rPr>
              <a:t> of world population using a source of internet </a:t>
            </a:r>
          </a:p>
          <a:p>
            <a:pPr>
              <a:buChar char="-"/>
            </a:pPr>
            <a:r>
              <a:rPr lang="en-US" sz="1800" dirty="0">
                <a:latin typeface="Arial"/>
                <a:cs typeface="Arial"/>
              </a:rPr>
              <a:t>impact of Covid-19 in regards digital transformation</a:t>
            </a:r>
          </a:p>
          <a:p>
            <a:pPr>
              <a:buChar char="-"/>
            </a:pPr>
            <a:r>
              <a:rPr lang="en-US" sz="1800" dirty="0">
                <a:latin typeface="Arial"/>
                <a:cs typeface="Arial"/>
              </a:rPr>
              <a:t>customers demand digital experience</a:t>
            </a:r>
          </a:p>
          <a:p>
            <a:pPr>
              <a:buChar char="-"/>
            </a:pP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75%</a:t>
            </a:r>
            <a:r>
              <a:rPr lang="en-US" sz="1800" dirty="0">
                <a:latin typeface="Arial"/>
                <a:cs typeface="Arial"/>
              </a:rPr>
              <a:t> of customers who book directly a hotel online, are checking ratings online prior to their visit and nearly </a:t>
            </a:r>
            <a:r>
              <a:rPr lang="en-US" sz="1800" dirty="0">
                <a:highlight>
                  <a:srgbClr val="00FF00"/>
                </a:highlight>
                <a:latin typeface="Arial"/>
                <a:cs typeface="Arial"/>
              </a:rPr>
              <a:t>70%</a:t>
            </a:r>
            <a:r>
              <a:rPr lang="en-US" sz="1800" dirty="0">
                <a:latin typeface="Arial"/>
                <a:cs typeface="Arial"/>
              </a:rPr>
              <a:t> are committed to leave a review at the end of their visit. </a:t>
            </a:r>
          </a:p>
          <a:p>
            <a:pPr>
              <a:buChar char="-"/>
            </a:pPr>
            <a:r>
              <a:rPr lang="en-US" sz="1800" dirty="0">
                <a:latin typeface="Arial"/>
                <a:cs typeface="Arial"/>
              </a:rPr>
              <a:t>digital marketing has “seen a paradigm shift” comparing last decade to current (billboards, flyers – online channels, adds)</a:t>
            </a:r>
          </a:p>
          <a:p>
            <a:pPr>
              <a:buChar char="-"/>
            </a:pPr>
            <a:endParaRPr lang="en-US" sz="1800" dirty="0">
              <a:latin typeface="Arial"/>
              <a:cs typeface="Arial"/>
            </a:endParaRPr>
          </a:p>
          <a:p>
            <a:pPr>
              <a:buChar char="-"/>
            </a:pPr>
            <a:endParaRPr lang="en-US" dirty="0"/>
          </a:p>
          <a:p>
            <a:pPr>
              <a:buChar char="-"/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2C984-616F-EC16-3E37-A54495E75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sz="1200" dirty="0">
                <a:latin typeface="Arial"/>
                <a:cs typeface="Arial"/>
              </a:rPr>
              <a:t>Mohanty, P., Hassan, A. and Ekis, E., 2020</a:t>
            </a:r>
            <a:endParaRPr lang="en-US" dirty="0"/>
          </a:p>
        </p:txBody>
      </p:sp>
      <p:pic>
        <p:nvPicPr>
          <p:cNvPr id="19" name="Picture Placeholder 18" descr="A person working at a desk">
            <a:extLst>
              <a:ext uri="{FF2B5EF4-FFF2-40B4-BE49-F238E27FC236}">
                <a16:creationId xmlns:a16="http://schemas.microsoft.com/office/drawing/2014/main" id="{52D45C27-4F4D-5A89-8C52-CB8FC47BCEFF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565" r="3565"/>
          <a:stretch/>
        </p:blipFill>
        <p:spPr>
          <a:xfrm flipH="1">
            <a:off x="7163691" y="0"/>
            <a:ext cx="5024825" cy="6858000"/>
          </a:xfr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E7466B0-B69A-FEBF-B8E0-FDA9AEAC7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70364" y="-3219"/>
            <a:ext cx="2562565" cy="6884359"/>
          </a:xfrm>
          <a:custGeom>
            <a:avLst/>
            <a:gdLst>
              <a:gd name="connsiteX0" fmla="*/ 2535833 w 2562565"/>
              <a:gd name="connsiteY0" fmla="*/ 0 h 6884359"/>
              <a:gd name="connsiteX1" fmla="*/ 2106829 w 2562565"/>
              <a:gd name="connsiteY1" fmla="*/ 1564627 h 6884359"/>
              <a:gd name="connsiteX2" fmla="*/ 1764389 w 2562565"/>
              <a:gd name="connsiteY2" fmla="*/ 2840498 h 6884359"/>
              <a:gd name="connsiteX3" fmla="*/ 1579803 w 2562565"/>
              <a:gd name="connsiteY3" fmla="*/ 2925726 h 6884359"/>
              <a:gd name="connsiteX4" fmla="*/ 1467779 w 2562565"/>
              <a:gd name="connsiteY4" fmla="*/ 2731101 h 6884359"/>
              <a:gd name="connsiteX5" fmla="*/ 1727472 w 2562565"/>
              <a:gd name="connsiteY5" fmla="*/ 1773244 h 6884359"/>
              <a:gd name="connsiteX6" fmla="*/ 1709650 w 2562565"/>
              <a:gd name="connsiteY6" fmla="*/ 1633318 h 6884359"/>
              <a:gd name="connsiteX7" fmla="*/ 1597625 w 2562565"/>
              <a:gd name="connsiteY7" fmla="*/ 1546818 h 6884359"/>
              <a:gd name="connsiteX8" fmla="*/ 1372303 w 2562565"/>
              <a:gd name="connsiteY8" fmla="*/ 1676568 h 6884359"/>
              <a:gd name="connsiteX9" fmla="*/ 977670 w 2562565"/>
              <a:gd name="connsiteY9" fmla="*/ 3131798 h 6884359"/>
              <a:gd name="connsiteX10" fmla="*/ 5092 w 2562565"/>
              <a:gd name="connsiteY10" fmla="*/ 6867823 h 6884359"/>
              <a:gd name="connsiteX11" fmla="*/ 0 w 2562565"/>
              <a:gd name="connsiteY11" fmla="*/ 6884360 h 6884359"/>
              <a:gd name="connsiteX12" fmla="*/ 26733 w 2562565"/>
              <a:gd name="connsiteY12" fmla="*/ 6884360 h 6884359"/>
              <a:gd name="connsiteX13" fmla="*/ 1003131 w 2562565"/>
              <a:gd name="connsiteY13" fmla="*/ 3139431 h 6884359"/>
              <a:gd name="connsiteX14" fmla="*/ 1397763 w 2562565"/>
              <a:gd name="connsiteY14" fmla="*/ 1684200 h 6884359"/>
              <a:gd name="connsiteX15" fmla="*/ 1592533 w 2562565"/>
              <a:gd name="connsiteY15" fmla="*/ 1572259 h 6884359"/>
              <a:gd name="connsiteX16" fmla="*/ 1688009 w 2562565"/>
              <a:gd name="connsiteY16" fmla="*/ 1646039 h 6884359"/>
              <a:gd name="connsiteX17" fmla="*/ 1703285 w 2562565"/>
              <a:gd name="connsiteY17" fmla="*/ 1766884 h 6884359"/>
              <a:gd name="connsiteX18" fmla="*/ 1443591 w 2562565"/>
              <a:gd name="connsiteY18" fmla="*/ 2724741 h 6884359"/>
              <a:gd name="connsiteX19" fmla="*/ 1573438 w 2562565"/>
              <a:gd name="connsiteY19" fmla="*/ 2949894 h 6884359"/>
              <a:gd name="connsiteX20" fmla="*/ 1788577 w 2562565"/>
              <a:gd name="connsiteY20" fmla="*/ 2849402 h 6884359"/>
              <a:gd name="connsiteX21" fmla="*/ 1788577 w 2562565"/>
              <a:gd name="connsiteY21" fmla="*/ 2848130 h 6884359"/>
              <a:gd name="connsiteX22" fmla="*/ 2131016 w 2562565"/>
              <a:gd name="connsiteY22" fmla="*/ 1570987 h 6884359"/>
              <a:gd name="connsiteX23" fmla="*/ 2562566 w 2562565"/>
              <a:gd name="connsiteY23" fmla="*/ 1272 h 6884359"/>
              <a:gd name="connsiteX24" fmla="*/ 2535833 w 2562565"/>
              <a:gd name="connsiteY24" fmla="*/ 0 h 6884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562565" h="6884359">
                <a:moveTo>
                  <a:pt x="2535833" y="0"/>
                </a:moveTo>
                <a:lnTo>
                  <a:pt x="2106829" y="1564627"/>
                </a:lnTo>
                <a:lnTo>
                  <a:pt x="1764389" y="2840498"/>
                </a:lnTo>
                <a:cubicBezTo>
                  <a:pt x="1731291" y="2910461"/>
                  <a:pt x="1653638" y="2946078"/>
                  <a:pt x="1579803" y="2925726"/>
                </a:cubicBezTo>
                <a:cubicBezTo>
                  <a:pt x="1495785" y="2902829"/>
                  <a:pt x="1444864" y="2815057"/>
                  <a:pt x="1467779" y="2731101"/>
                </a:cubicBezTo>
                <a:lnTo>
                  <a:pt x="1727472" y="1773244"/>
                </a:lnTo>
                <a:cubicBezTo>
                  <a:pt x="1740202" y="1726178"/>
                  <a:pt x="1733837" y="1676568"/>
                  <a:pt x="1709650" y="1633318"/>
                </a:cubicBezTo>
                <a:cubicBezTo>
                  <a:pt x="1685463" y="1590068"/>
                  <a:pt x="1646000" y="1559539"/>
                  <a:pt x="1597625" y="1546818"/>
                </a:cubicBezTo>
                <a:cubicBezTo>
                  <a:pt x="1499604" y="1520105"/>
                  <a:pt x="1397763" y="1578620"/>
                  <a:pt x="1372303" y="1676568"/>
                </a:cubicBezTo>
                <a:lnTo>
                  <a:pt x="977670" y="3131798"/>
                </a:lnTo>
                <a:lnTo>
                  <a:pt x="5092" y="6867823"/>
                </a:lnTo>
                <a:cubicBezTo>
                  <a:pt x="5092" y="6867823"/>
                  <a:pt x="1273" y="6880544"/>
                  <a:pt x="0" y="6884360"/>
                </a:cubicBezTo>
                <a:lnTo>
                  <a:pt x="26733" y="6884360"/>
                </a:lnTo>
                <a:lnTo>
                  <a:pt x="1003131" y="3139431"/>
                </a:lnTo>
                <a:lnTo>
                  <a:pt x="1397763" y="1684200"/>
                </a:lnTo>
                <a:cubicBezTo>
                  <a:pt x="1420677" y="1600245"/>
                  <a:pt x="1508515" y="1549363"/>
                  <a:pt x="1592533" y="1572259"/>
                </a:cubicBezTo>
                <a:cubicBezTo>
                  <a:pt x="1633270" y="1583708"/>
                  <a:pt x="1667641" y="1609149"/>
                  <a:pt x="1688009" y="1646039"/>
                </a:cubicBezTo>
                <a:cubicBezTo>
                  <a:pt x="1709650" y="1682928"/>
                  <a:pt x="1714742" y="1724906"/>
                  <a:pt x="1703285" y="1766884"/>
                </a:cubicBezTo>
                <a:lnTo>
                  <a:pt x="1443591" y="2724741"/>
                </a:lnTo>
                <a:cubicBezTo>
                  <a:pt x="1416858" y="2822689"/>
                  <a:pt x="1475417" y="2924453"/>
                  <a:pt x="1573438" y="2949894"/>
                </a:cubicBezTo>
                <a:cubicBezTo>
                  <a:pt x="1660003" y="2972792"/>
                  <a:pt x="1750386" y="2930814"/>
                  <a:pt x="1788577" y="2849402"/>
                </a:cubicBezTo>
                <a:lnTo>
                  <a:pt x="1788577" y="2848130"/>
                </a:lnTo>
                <a:lnTo>
                  <a:pt x="2131016" y="1570987"/>
                </a:lnTo>
                <a:lnTo>
                  <a:pt x="2562566" y="1272"/>
                </a:lnTo>
                <a:cubicBezTo>
                  <a:pt x="2553655" y="0"/>
                  <a:pt x="2544744" y="0"/>
                  <a:pt x="2535833" y="0"/>
                </a:cubicBez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2756CFB8-E805-3CF9-61D2-C02341EC7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7829202" y="5156615"/>
            <a:ext cx="878334" cy="1705001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96053-DF7F-7AFE-4D23-78CFF34D00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28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E0F2054-FE7E-B49A-E17F-5DE1864D8F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6322" y="320040"/>
            <a:ext cx="6732237" cy="1524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Literature Review: </a:t>
            </a:r>
            <a:r>
              <a:rPr lang="en-US" dirty="0"/>
              <a:t>Digital Marketing Trends (2)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CBC01B8-FB52-27EE-1CD6-0180333CE55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8186" y="1984665"/>
            <a:ext cx="7589248" cy="3984884"/>
          </a:xfrm>
        </p:spPr>
        <p:txBody>
          <a:bodyPr vert="horz" lIns="91440" tIns="45720" rIns="0" bIns="0" rtlCol="0" anchor="t">
            <a:noAutofit/>
          </a:bodyPr>
          <a:lstStyle/>
          <a:p>
            <a:pPr marL="285750" indent="-285750">
              <a:buFont typeface="Arial" panose="020F050202020403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digital marketing enabled businesses to deliver products and services rapidly, obtain feedback and increase retention</a:t>
            </a:r>
          </a:p>
          <a:p>
            <a:pPr marL="285750" indent="-285750">
              <a:buFont typeface="Arial" panose="020F050202020403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online channels are a strategy of digital marketing that help businesses to enhance customer experience and relationships, awareness and increased sales using </a:t>
            </a:r>
            <a:r>
              <a:rPr lang="en-US" sz="1600" dirty="0">
                <a:highlight>
                  <a:srgbClr val="FFFF00"/>
                </a:highlight>
                <a:latin typeface="Arial"/>
                <a:cs typeface="Arial"/>
              </a:rPr>
              <a:t>“Big Data Consumer Analytics”</a:t>
            </a:r>
          </a:p>
          <a:p>
            <a:pPr marL="285750" indent="-285750">
              <a:buFont typeface="Arial" panose="020F050202020403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highest rated trends is Artificial Intelligence, a developed tool born from data with high capabilities, considered a learning machine. </a:t>
            </a:r>
          </a:p>
          <a:p>
            <a:pPr marL="285750" indent="-285750">
              <a:buFont typeface="Arial" panose="020F050202020403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technology through AI named as “What3words” that allows customers to obtain </a:t>
            </a:r>
            <a:r>
              <a:rPr lang="en-US" sz="1800" dirty="0">
                <a:highlight>
                  <a:srgbClr val="FFFF00"/>
                </a:highlight>
                <a:latin typeface="Arial"/>
                <a:cs typeface="Arial"/>
              </a:rPr>
              <a:t>precise location using three words </a:t>
            </a:r>
            <a:r>
              <a:rPr lang="en-US" sz="1800" dirty="0">
                <a:latin typeface="Arial"/>
                <a:cs typeface="Arial"/>
              </a:rPr>
              <a:t>decreasing the time spent on GPS and location apps</a:t>
            </a:r>
          </a:p>
          <a:p>
            <a:pPr marL="285750" indent="-285750">
              <a:buFont typeface="Arial" panose="020F050202020403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AI error -= DATA BREACH / DISCRIMINATION / HIGH ENERGY USAGE</a:t>
            </a:r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A6017-3B10-07E9-8C72-59CD4B49CB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sz="1200" dirty="0">
                <a:latin typeface="Aptos"/>
              </a:rPr>
              <a:t>Valle-Cruz, Contreras, and Gil-Garcia, 2024,</a:t>
            </a:r>
            <a:endParaRPr lang="en-US" dirty="0"/>
          </a:p>
        </p:txBody>
      </p:sp>
      <p:pic>
        <p:nvPicPr>
          <p:cNvPr id="7" name="Picture Placeholder 18" descr="A person working at a desk&#10;">
            <a:extLst>
              <a:ext uri="{FF2B5EF4-FFF2-40B4-BE49-F238E27FC236}">
                <a16:creationId xmlns:a16="http://schemas.microsoft.com/office/drawing/2014/main" id="{137F878B-E773-04A9-23BB-A6DF6A69B98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3565" r="3565"/>
          <a:stretch/>
        </p:blipFill>
        <p:spPr>
          <a:xfrm flipH="1">
            <a:off x="7163691" y="0"/>
            <a:ext cx="5024825" cy="685800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68C54-1820-3B00-1C96-88D7349FD7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4</a:t>
            </a:fld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C1EF105-497F-4EFD-8E5D-D4573ED81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70364" y="-23539"/>
            <a:ext cx="2562565" cy="6885155"/>
            <a:chOff x="7370364" y="-23539"/>
            <a:chExt cx="2562565" cy="6885155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2F08D551-B30D-FCB1-C8B2-0160EC530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7829202" y="5156615"/>
              <a:ext cx="878334" cy="1705001"/>
            </a:xfrm>
            <a:prstGeom prst="rect">
              <a:avLst/>
            </a:prstGeom>
          </p:spPr>
        </p:pic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5AA2D64-53A7-BC77-FBA2-EC723D311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370364" y="-23539"/>
              <a:ext cx="2562565" cy="6884359"/>
            </a:xfrm>
            <a:custGeom>
              <a:avLst/>
              <a:gdLst>
                <a:gd name="connsiteX0" fmla="*/ 2535833 w 2562565"/>
                <a:gd name="connsiteY0" fmla="*/ 0 h 6884359"/>
                <a:gd name="connsiteX1" fmla="*/ 2106829 w 2562565"/>
                <a:gd name="connsiteY1" fmla="*/ 1564627 h 6884359"/>
                <a:gd name="connsiteX2" fmla="*/ 1764389 w 2562565"/>
                <a:gd name="connsiteY2" fmla="*/ 2840498 h 6884359"/>
                <a:gd name="connsiteX3" fmla="*/ 1579803 w 2562565"/>
                <a:gd name="connsiteY3" fmla="*/ 2925726 h 6884359"/>
                <a:gd name="connsiteX4" fmla="*/ 1467779 w 2562565"/>
                <a:gd name="connsiteY4" fmla="*/ 2731101 h 6884359"/>
                <a:gd name="connsiteX5" fmla="*/ 1727472 w 2562565"/>
                <a:gd name="connsiteY5" fmla="*/ 1773244 h 6884359"/>
                <a:gd name="connsiteX6" fmla="*/ 1709650 w 2562565"/>
                <a:gd name="connsiteY6" fmla="*/ 1633318 h 6884359"/>
                <a:gd name="connsiteX7" fmla="*/ 1597625 w 2562565"/>
                <a:gd name="connsiteY7" fmla="*/ 1546818 h 6884359"/>
                <a:gd name="connsiteX8" fmla="*/ 1372303 w 2562565"/>
                <a:gd name="connsiteY8" fmla="*/ 1676568 h 6884359"/>
                <a:gd name="connsiteX9" fmla="*/ 977670 w 2562565"/>
                <a:gd name="connsiteY9" fmla="*/ 3131798 h 6884359"/>
                <a:gd name="connsiteX10" fmla="*/ 5092 w 2562565"/>
                <a:gd name="connsiteY10" fmla="*/ 6867823 h 6884359"/>
                <a:gd name="connsiteX11" fmla="*/ 0 w 2562565"/>
                <a:gd name="connsiteY11" fmla="*/ 6884360 h 6884359"/>
                <a:gd name="connsiteX12" fmla="*/ 26733 w 2562565"/>
                <a:gd name="connsiteY12" fmla="*/ 6884360 h 6884359"/>
                <a:gd name="connsiteX13" fmla="*/ 1003131 w 2562565"/>
                <a:gd name="connsiteY13" fmla="*/ 3139431 h 6884359"/>
                <a:gd name="connsiteX14" fmla="*/ 1397763 w 2562565"/>
                <a:gd name="connsiteY14" fmla="*/ 1684200 h 6884359"/>
                <a:gd name="connsiteX15" fmla="*/ 1592533 w 2562565"/>
                <a:gd name="connsiteY15" fmla="*/ 1572259 h 6884359"/>
                <a:gd name="connsiteX16" fmla="*/ 1688009 w 2562565"/>
                <a:gd name="connsiteY16" fmla="*/ 1646039 h 6884359"/>
                <a:gd name="connsiteX17" fmla="*/ 1703285 w 2562565"/>
                <a:gd name="connsiteY17" fmla="*/ 1766884 h 6884359"/>
                <a:gd name="connsiteX18" fmla="*/ 1443591 w 2562565"/>
                <a:gd name="connsiteY18" fmla="*/ 2724741 h 6884359"/>
                <a:gd name="connsiteX19" fmla="*/ 1573438 w 2562565"/>
                <a:gd name="connsiteY19" fmla="*/ 2949894 h 6884359"/>
                <a:gd name="connsiteX20" fmla="*/ 1788577 w 2562565"/>
                <a:gd name="connsiteY20" fmla="*/ 2849402 h 6884359"/>
                <a:gd name="connsiteX21" fmla="*/ 1788577 w 2562565"/>
                <a:gd name="connsiteY21" fmla="*/ 2848130 h 6884359"/>
                <a:gd name="connsiteX22" fmla="*/ 2131016 w 2562565"/>
                <a:gd name="connsiteY22" fmla="*/ 1570987 h 6884359"/>
                <a:gd name="connsiteX23" fmla="*/ 2562566 w 2562565"/>
                <a:gd name="connsiteY23" fmla="*/ 1272 h 6884359"/>
                <a:gd name="connsiteX24" fmla="*/ 2535833 w 2562565"/>
                <a:gd name="connsiteY24" fmla="*/ 0 h 688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562565" h="6884359">
                  <a:moveTo>
                    <a:pt x="2535833" y="0"/>
                  </a:moveTo>
                  <a:lnTo>
                    <a:pt x="2106829" y="1564627"/>
                  </a:lnTo>
                  <a:lnTo>
                    <a:pt x="1764389" y="2840498"/>
                  </a:lnTo>
                  <a:cubicBezTo>
                    <a:pt x="1731291" y="2910461"/>
                    <a:pt x="1653638" y="2946078"/>
                    <a:pt x="1579803" y="2925726"/>
                  </a:cubicBezTo>
                  <a:cubicBezTo>
                    <a:pt x="1495785" y="2902829"/>
                    <a:pt x="1444864" y="2815057"/>
                    <a:pt x="1467779" y="2731101"/>
                  </a:cubicBezTo>
                  <a:lnTo>
                    <a:pt x="1727472" y="1773244"/>
                  </a:lnTo>
                  <a:cubicBezTo>
                    <a:pt x="1740202" y="1726178"/>
                    <a:pt x="1733837" y="1676568"/>
                    <a:pt x="1709650" y="1633318"/>
                  </a:cubicBezTo>
                  <a:cubicBezTo>
                    <a:pt x="1685463" y="1590068"/>
                    <a:pt x="1646000" y="1559539"/>
                    <a:pt x="1597625" y="1546818"/>
                  </a:cubicBezTo>
                  <a:cubicBezTo>
                    <a:pt x="1499604" y="1520105"/>
                    <a:pt x="1397763" y="1578620"/>
                    <a:pt x="1372303" y="1676568"/>
                  </a:cubicBezTo>
                  <a:lnTo>
                    <a:pt x="977670" y="3131798"/>
                  </a:lnTo>
                  <a:lnTo>
                    <a:pt x="5092" y="6867823"/>
                  </a:lnTo>
                  <a:cubicBezTo>
                    <a:pt x="5092" y="6867823"/>
                    <a:pt x="1273" y="6880544"/>
                    <a:pt x="0" y="6884360"/>
                  </a:cubicBezTo>
                  <a:lnTo>
                    <a:pt x="26733" y="6884360"/>
                  </a:lnTo>
                  <a:lnTo>
                    <a:pt x="1003131" y="3139431"/>
                  </a:lnTo>
                  <a:lnTo>
                    <a:pt x="1397763" y="1684200"/>
                  </a:lnTo>
                  <a:cubicBezTo>
                    <a:pt x="1420677" y="1600245"/>
                    <a:pt x="1508515" y="1549363"/>
                    <a:pt x="1592533" y="1572259"/>
                  </a:cubicBezTo>
                  <a:cubicBezTo>
                    <a:pt x="1633270" y="1583708"/>
                    <a:pt x="1667641" y="1609149"/>
                    <a:pt x="1688009" y="1646039"/>
                  </a:cubicBezTo>
                  <a:cubicBezTo>
                    <a:pt x="1709650" y="1682928"/>
                    <a:pt x="1714742" y="1724906"/>
                    <a:pt x="1703285" y="1766884"/>
                  </a:cubicBezTo>
                  <a:lnTo>
                    <a:pt x="1443591" y="2724741"/>
                  </a:lnTo>
                  <a:cubicBezTo>
                    <a:pt x="1416858" y="2822689"/>
                    <a:pt x="1475417" y="2924453"/>
                    <a:pt x="1573438" y="2949894"/>
                  </a:cubicBezTo>
                  <a:cubicBezTo>
                    <a:pt x="1660003" y="2972792"/>
                    <a:pt x="1750386" y="2930814"/>
                    <a:pt x="1788577" y="2849402"/>
                  </a:cubicBezTo>
                  <a:lnTo>
                    <a:pt x="1788577" y="2848130"/>
                  </a:lnTo>
                  <a:lnTo>
                    <a:pt x="2131016" y="1570987"/>
                  </a:lnTo>
                  <a:lnTo>
                    <a:pt x="2562566" y="1272"/>
                  </a:lnTo>
                  <a:cubicBezTo>
                    <a:pt x="2553655" y="0"/>
                    <a:pt x="2544744" y="0"/>
                    <a:pt x="2535833" y="0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81217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CCD53A-3321-FDB9-CA50-70544F935C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73395" y="3150"/>
            <a:ext cx="4645210" cy="1451920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PESTLE Analysis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framework that diagnose strategically the impact of external factors 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BD71C-DCE9-9855-DCBE-675F20E946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12190" y="195322"/>
            <a:ext cx="3733543" cy="5831358"/>
          </a:xfrm>
        </p:spPr>
        <p:txBody>
          <a:bodyPr/>
          <a:lstStyle/>
          <a:p>
            <a:r>
              <a:rPr lang="en-US" dirty="0"/>
              <a:t>POLITICAL</a:t>
            </a:r>
          </a:p>
        </p:txBody>
      </p:sp>
      <p:pic>
        <p:nvPicPr>
          <p:cNvPr id="51" name="Picture Placeholder 50" descr="Boardroom with solid fill">
            <a:extLst>
              <a:ext uri="{FF2B5EF4-FFF2-40B4-BE49-F238E27FC236}">
                <a16:creationId xmlns:a16="http://schemas.microsoft.com/office/drawing/2014/main" id="{F1A5F630-1971-68D5-BEDA-6FC11471C8E1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545" b="4545"/>
          <a:stretch/>
        </p:blipFill>
        <p:spPr>
          <a:xfrm>
            <a:off x="409634" y="405914"/>
            <a:ext cx="1005840" cy="914400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42063B1-AD32-CF53-B792-70C1B67D527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3109" y="1137053"/>
            <a:ext cx="3501257" cy="4594969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sz="1800" dirty="0">
                <a:latin typeface="Arial"/>
                <a:cs typeface="Arial"/>
              </a:rPr>
              <a:t>companies can be fined up to 10%” of their global income and could face jail </a:t>
            </a:r>
          </a:p>
          <a:p>
            <a:r>
              <a:rPr lang="en-US" sz="1800" dirty="0">
                <a:latin typeface="Arial"/>
                <a:cs typeface="Arial"/>
              </a:rPr>
              <a:t>Marriott International faced three online security data breaches</a:t>
            </a:r>
          </a:p>
          <a:p>
            <a:r>
              <a:rPr lang="en-US" sz="1800" dirty="0">
                <a:latin typeface="Arial"/>
                <a:cs typeface="Arial"/>
              </a:rPr>
              <a:t>comprehensive security program</a:t>
            </a:r>
          </a:p>
          <a:p>
            <a:r>
              <a:rPr lang="en-US" sz="1800" dirty="0">
                <a:latin typeface="Arial"/>
                <a:cs typeface="Arial"/>
              </a:rPr>
              <a:t>adults will have more control over the content they see</a:t>
            </a:r>
          </a:p>
          <a:p>
            <a:r>
              <a:rPr lang="en-US" sz="1800" dirty="0">
                <a:latin typeface="Arial"/>
                <a:cs typeface="Arial"/>
              </a:rPr>
              <a:t>main target will be in customer interests profile setup</a:t>
            </a:r>
          </a:p>
          <a:p>
            <a:r>
              <a:rPr lang="en-US" sz="1800" dirty="0">
                <a:latin typeface="Arial"/>
                <a:cs typeface="Arial"/>
              </a:rPr>
              <a:t>importance of customer preferences and the need of applying marketing strategies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EAC814C-D211-009A-190F-549B7A0D639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321579" y="1719322"/>
            <a:ext cx="3517299" cy="4925195"/>
          </a:xfrm>
        </p:spPr>
        <p:txBody>
          <a:bodyPr/>
          <a:lstStyle/>
          <a:p>
            <a:r>
              <a:rPr lang="en-US" dirty="0"/>
              <a:t>ECONOMIC</a:t>
            </a:r>
          </a:p>
        </p:txBody>
      </p:sp>
      <p:pic>
        <p:nvPicPr>
          <p:cNvPr id="53" name="Picture Placeholder 52" descr="Coins outline">
            <a:extLst>
              <a:ext uri="{FF2B5EF4-FFF2-40B4-BE49-F238E27FC236}">
                <a16:creationId xmlns:a16="http://schemas.microsoft.com/office/drawing/2014/main" id="{6D152620-03B9-AECD-503A-E23309285EA7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4545" b="4545"/>
          <a:stretch/>
        </p:blipFill>
        <p:spPr>
          <a:xfrm>
            <a:off x="6842457" y="1717821"/>
            <a:ext cx="1005840" cy="91440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BB0AEFB-9FA8-4379-DA69-49759E7260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506071" y="2516891"/>
            <a:ext cx="3202636" cy="3766708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is less expensive / methods free to use</a:t>
            </a: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fast and larger audiences around the globe</a:t>
            </a: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activities for interacting, monitoring and suggesting behavior patterns for consumers</a:t>
            </a: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Marriott, 2024 and Premier Inn, 2024 are using their website as a strategy to upsell </a:t>
            </a: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digital platforms classified as e-commerce</a:t>
            </a: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software costs knowledge, digital strategy as high competition, content, performance evaluation and technology used</a:t>
            </a:r>
            <a:endParaRPr lang="en-US">
              <a:latin typeface="Arial"/>
              <a:cs typeface="Arial"/>
            </a:endParaRPr>
          </a:p>
          <a:p>
            <a:endParaRPr lang="en-US" sz="1200" dirty="0">
              <a:solidFill>
                <a:srgbClr val="0D0D0D"/>
              </a:solidFill>
              <a:latin typeface="Arial"/>
              <a:cs typeface="Arial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5B8455C-CEA2-F7C8-E898-97C86849DC0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95403" y="195323"/>
            <a:ext cx="3774732" cy="5831357"/>
          </a:xfrm>
        </p:spPr>
        <p:txBody>
          <a:bodyPr/>
          <a:lstStyle/>
          <a:p>
            <a:r>
              <a:rPr lang="en-US" dirty="0"/>
              <a:t>SOCIAL</a:t>
            </a:r>
          </a:p>
        </p:txBody>
      </p:sp>
      <p:pic>
        <p:nvPicPr>
          <p:cNvPr id="55" name="Picture Placeholder 54" descr="Social distancing outline">
            <a:extLst>
              <a:ext uri="{FF2B5EF4-FFF2-40B4-BE49-F238E27FC236}">
                <a16:creationId xmlns:a16="http://schemas.microsoft.com/office/drawing/2014/main" id="{415585AE-96E0-81D6-0A31-2A13ECB76808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4545" b="4545"/>
          <a:stretch/>
        </p:blipFill>
        <p:spPr>
          <a:xfrm>
            <a:off x="8228342" y="273989"/>
            <a:ext cx="1005840" cy="914400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0563BBD-CFF8-BAAA-D1C5-C6AC7B376BC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054687" y="1181824"/>
            <a:ext cx="3574979" cy="4546467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sz="1800" dirty="0">
                <a:solidFill>
                  <a:srgbClr val="0D0D0D"/>
                </a:solidFill>
                <a:latin typeface="Arial"/>
                <a:cs typeface="Arial"/>
              </a:rPr>
              <a:t>population growth 8.2 billion people</a:t>
            </a:r>
          </a:p>
          <a:p>
            <a:r>
              <a:rPr lang="en-US" sz="1800" dirty="0">
                <a:solidFill>
                  <a:srgbClr val="0D0D0D"/>
                </a:solidFill>
                <a:latin typeface="Arial"/>
                <a:cs typeface="Arial"/>
              </a:rPr>
              <a:t>9% of world population work digitally and 63.7 % of population use social media platforms</a:t>
            </a:r>
          </a:p>
          <a:p>
            <a:r>
              <a:rPr lang="en-US" sz="1800" dirty="0">
                <a:solidFill>
                  <a:srgbClr val="0D0D0D"/>
                </a:solidFill>
                <a:latin typeface="Arial"/>
                <a:cs typeface="Arial"/>
              </a:rPr>
              <a:t>customers can ruin the reputation of a business</a:t>
            </a:r>
          </a:p>
          <a:p>
            <a:r>
              <a:rPr lang="en-US" sz="1800" dirty="0">
                <a:solidFill>
                  <a:srgbClr val="0D0D0D"/>
                </a:solidFill>
                <a:latin typeface="Arial"/>
                <a:cs typeface="Arial"/>
              </a:rPr>
              <a:t>Hilton Hotels have a designed page for influencer collaborations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dirty="0">
                <a:solidFill>
                  <a:srgbClr val="0D0D0D"/>
                </a:solidFill>
                <a:latin typeface="Arial"/>
                <a:cs typeface="Arial"/>
              </a:rPr>
              <a:t>Digital Marketing, is saturated on online channels</a:t>
            </a:r>
            <a:endParaRPr lang="en-US" sz="1800">
              <a:latin typeface="Arial"/>
              <a:cs typeface="Arial"/>
            </a:endParaRPr>
          </a:p>
          <a:p>
            <a:endParaRPr lang="en-US" sz="1200" dirty="0">
              <a:solidFill>
                <a:srgbClr val="0D0D0D"/>
              </a:solidFill>
              <a:latin typeface="Arial"/>
              <a:cs typeface="Arial"/>
            </a:endParaRPr>
          </a:p>
          <a:p>
            <a:endParaRPr lang="en-US" sz="1200" dirty="0">
              <a:solidFill>
                <a:srgbClr val="0D0D0D"/>
              </a:solidFill>
              <a:latin typeface="Arial"/>
              <a:cs typeface="Arial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2A183-22BD-739B-59DF-20E049F931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(</a:t>
            </a:r>
            <a:r>
              <a:rPr lang="en-US" sz="1200" dirty="0" err="1">
                <a:solidFill>
                  <a:srgbClr val="0D0D0D"/>
                </a:solidFill>
                <a:latin typeface="Arial"/>
                <a:cs typeface="Arial"/>
              </a:rPr>
              <a:t>Nisful</a:t>
            </a:r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, N, </a:t>
            </a:r>
            <a:r>
              <a:rPr lang="en-US" sz="1200" i="1" dirty="0">
                <a:solidFill>
                  <a:srgbClr val="0D0D0D"/>
                </a:solidFill>
                <a:latin typeface="Arial"/>
                <a:cs typeface="Arial"/>
              </a:rPr>
              <a:t>et al.</a:t>
            </a:r>
            <a:r>
              <a:rPr lang="en-US" sz="1200" dirty="0">
                <a:solidFill>
                  <a:srgbClr val="0D0D0D"/>
                </a:solidFill>
                <a:latin typeface="Arial"/>
                <a:cs typeface="Arial"/>
              </a:rPr>
              <a:t> 2024)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4DC98-ED35-A03F-CA2C-D54F23D0FD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EC21AD-46A3-D677-C644-67571D42F29F}"/>
              </a:ext>
            </a:extLst>
          </p:cNvPr>
          <p:cNvSpPr txBox="1"/>
          <p:nvPr/>
        </p:nvSpPr>
        <p:spPr>
          <a:xfrm>
            <a:off x="4326790" y="1138923"/>
            <a:ext cx="37145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Digital Marketing ADVANTAGE</a:t>
            </a:r>
          </a:p>
        </p:txBody>
      </p:sp>
    </p:spTree>
    <p:extLst>
      <p:ext uri="{BB962C8B-B14F-4D97-AF65-F5344CB8AC3E}">
        <p14:creationId xmlns:p14="http://schemas.microsoft.com/office/powerpoint/2010/main" val="212903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70F9-17DA-839C-44F9-7397A5EFC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576"/>
            <a:ext cx="9996617" cy="11933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PESTLE Analysis </a:t>
            </a:r>
            <a:r>
              <a:rPr lang="en-US" dirty="0"/>
              <a:t>(2)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B49AB-9182-5EB7-E03A-3E144B8F0EE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16542" y="473349"/>
            <a:ext cx="3929191" cy="5800466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TECHNOLOGICAL</a:t>
            </a:r>
          </a:p>
        </p:txBody>
      </p:sp>
      <p:pic>
        <p:nvPicPr>
          <p:cNvPr id="17" name="Picture Placeholder 16" descr="Battery charging outline">
            <a:extLst>
              <a:ext uri="{FF2B5EF4-FFF2-40B4-BE49-F238E27FC236}">
                <a16:creationId xmlns:a16="http://schemas.microsoft.com/office/drawing/2014/main" id="{3980A62D-4086-7F4B-0183-79A0BC44178A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545" b="4545"/>
          <a:stretch/>
        </p:blipFill>
        <p:spPr>
          <a:xfrm>
            <a:off x="1600987" y="1062553"/>
            <a:ext cx="1005840" cy="914400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A1EECEA-D837-E96C-CC5D-8C8B986DA33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9250" y="1816677"/>
            <a:ext cx="3542447" cy="4158004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Cybersecurity, Ai, Adobe Illustrator, Cloud, DevOps, VR, Quantum Computing</a:t>
            </a:r>
          </a:p>
          <a:p>
            <a:r>
              <a:rPr lang="en-US" sz="1600">
                <a:solidFill>
                  <a:srgbClr val="0D0D0D"/>
                </a:solidFill>
                <a:latin typeface="Arial"/>
                <a:cs typeface="Arial"/>
              </a:rPr>
              <a:t>customers are highly volatile</a:t>
            </a:r>
            <a:endParaRPr lang="en-US" sz="1600" dirty="0">
              <a:solidFill>
                <a:srgbClr val="0D0D0D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“digital world” consists in high-quality service versus </a:t>
            </a:r>
            <a:r>
              <a:rPr lang="en-US" sz="1600">
                <a:solidFill>
                  <a:srgbClr val="0D0D0D"/>
                </a:solidFill>
                <a:latin typeface="Arial"/>
                <a:cs typeface="Arial"/>
              </a:rPr>
              <a:t>experience</a:t>
            </a:r>
            <a:endParaRPr lang="en-US" sz="1600" dirty="0">
              <a:solidFill>
                <a:srgbClr val="0D0D0D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“The” build it and they will come” attitude has led to </a:t>
            </a:r>
            <a:r>
              <a:rPr lang="en-US" sz="1600">
                <a:solidFill>
                  <a:srgbClr val="0D0D0D"/>
                </a:solidFill>
                <a:latin typeface="Arial"/>
                <a:cs typeface="Arial"/>
              </a:rPr>
              <a:t>failure”</a:t>
            </a:r>
            <a:endParaRPr lang="en-US" sz="1600" dirty="0">
              <a:solidFill>
                <a:srgbClr val="0D0D0D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only one of five </a:t>
            </a:r>
            <a:r>
              <a:rPr lang="en-US" sz="1600" err="1">
                <a:solidFill>
                  <a:srgbClr val="0D0D0D"/>
                </a:solidFill>
                <a:latin typeface="Arial"/>
                <a:cs typeface="Arial"/>
              </a:rPr>
              <a:t>organisations</a:t>
            </a:r>
            <a:r>
              <a:rPr lang="en-US" sz="1600">
                <a:solidFill>
                  <a:srgbClr val="0D0D0D"/>
                </a:solidFill>
                <a:latin typeface="Arial"/>
                <a:cs typeface="Arial"/>
              </a:rPr>
              <a:t> succeed</a:t>
            </a:r>
            <a:endParaRPr lang="en-US" sz="1600" dirty="0">
              <a:solidFill>
                <a:srgbClr val="0D0D0D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Impacts visibility, reputation, revenue and expansion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training and development programs involve higher costs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BD828F9-B330-B117-FF6A-8F0C1244470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321579" y="1194160"/>
            <a:ext cx="3527596" cy="52753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LEGAL</a:t>
            </a:r>
          </a:p>
        </p:txBody>
      </p:sp>
      <p:pic>
        <p:nvPicPr>
          <p:cNvPr id="19" name="Picture Placeholder 18" descr="Bank outline">
            <a:extLst>
              <a:ext uri="{FF2B5EF4-FFF2-40B4-BE49-F238E27FC236}">
                <a16:creationId xmlns:a16="http://schemas.microsoft.com/office/drawing/2014/main" id="{05C8F98B-B885-007C-9C78-F2B2AE16A7D9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4545" b="4545"/>
          <a:stretch/>
        </p:blipFill>
        <p:spPr>
          <a:xfrm>
            <a:off x="6643376" y="1182510"/>
            <a:ext cx="1005840" cy="91440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FFA0DAA-37F3-A33A-6A49-3568311D08A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506071" y="2094702"/>
            <a:ext cx="3151149" cy="4199194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Legal Act 2023 “requires all companies to take action against illegal content and activity”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Use of specific systems for illegal content removal.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scams, fraud, sexual harassment, violence and any activity that could harm consumers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false reviews and delay in legal actions 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“misleading price information” 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legal actions will be taken against business through “Consumer Arbitration”.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16C42F-6E4C-CC8A-0CCC-46E1AAF5C77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95403" y="607214"/>
            <a:ext cx="3867408" cy="56563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ENVIRONMENTAL</a:t>
            </a:r>
          </a:p>
        </p:txBody>
      </p:sp>
      <p:pic>
        <p:nvPicPr>
          <p:cNvPr id="21" name="Picture Placeholder 20" descr="Circuit">
            <a:extLst>
              <a:ext uri="{FF2B5EF4-FFF2-40B4-BE49-F238E27FC236}">
                <a16:creationId xmlns:a16="http://schemas.microsoft.com/office/drawing/2014/main" id="{F759999E-0FBE-FE5E-0E5E-0AC62ECF5895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4502" b="4502"/>
          <a:stretch/>
        </p:blipFill>
        <p:spPr>
          <a:xfrm>
            <a:off x="7845551" y="1175823"/>
            <a:ext cx="1005840" cy="914400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6EADD7E-590E-81AB-52E8-354DDB041D1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79895" y="1713700"/>
            <a:ext cx="3460069" cy="4260980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address and encourage sustainable actions through online channels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loyalty programs for “green guests”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Brando Hotel - sustainable from hydro-power to 0% food waste and carbon-neutral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climate change impacting directly global destinations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amount of energy used to maintain available all technology</a:t>
            </a:r>
          </a:p>
          <a:p>
            <a:r>
              <a:rPr lang="en-US" sz="1600" dirty="0">
                <a:solidFill>
                  <a:srgbClr val="0D0D0D"/>
                </a:solidFill>
                <a:latin typeface="Arial"/>
                <a:cs typeface="Arial"/>
              </a:rPr>
              <a:t>chemicals and hazardous substances that electronic devices release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8C77F5E-3D68-52A5-FB4D-4EBC3E74AB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sz="1200" dirty="0">
                <a:latin typeface="Arial"/>
                <a:cs typeface="Arial"/>
              </a:rPr>
              <a:t>Garcia, M. da G. and Cortês, A. 2023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57039E5-2916-97DA-297D-8FEA442FE1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829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87EE4-0F77-0173-AC5A-9FBAE6AE8B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6322" y="408820"/>
            <a:ext cx="8935507" cy="94946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Future Policy: Management Options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85D52-89FB-5227-DA15-3BABC4DF027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827213" y="1738927"/>
            <a:ext cx="5766659" cy="4262378"/>
          </a:xfrm>
        </p:spPr>
        <p:txBody>
          <a:bodyPr vert="horz" lIns="0" tIns="45720" rIns="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9A993C-5F72-7C89-C9F1-F4780EBC0E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4241" y="6290774"/>
            <a:ext cx="6637071" cy="365125"/>
          </a:xfrm>
        </p:spPr>
        <p:txBody>
          <a:bodyPr lIns="91440" tIns="45720" rIns="91440" bIns="45720" anchor="t"/>
          <a:lstStyle/>
          <a:p>
            <a:r>
              <a:rPr lang="en-US" dirty="0"/>
              <a:t>Ico 2024</a:t>
            </a:r>
          </a:p>
        </p:txBody>
      </p:sp>
      <p:pic>
        <p:nvPicPr>
          <p:cNvPr id="14" name="Picture Placeholder 13" descr="A hand holding a wire">
            <a:extLst>
              <a:ext uri="{FF2B5EF4-FFF2-40B4-BE49-F238E27FC236}">
                <a16:creationId xmlns:a16="http://schemas.microsoft.com/office/drawing/2014/main" id="{8663049F-9392-3719-E4E8-8D7D5659E89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5747" r="5747"/>
          <a:stretch/>
        </p:blipFill>
        <p:spPr>
          <a:xfrm flipH="1">
            <a:off x="7163691" y="0"/>
            <a:ext cx="5024825" cy="685800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B1CD4-3111-5E9F-7893-9B96015B8F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8546" y="6290774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13DF1B8-48E1-A0F1-C69D-7B671CD1D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70364" y="-3219"/>
            <a:ext cx="2562565" cy="6884359"/>
          </a:xfrm>
          <a:custGeom>
            <a:avLst/>
            <a:gdLst>
              <a:gd name="connsiteX0" fmla="*/ 2535833 w 2562565"/>
              <a:gd name="connsiteY0" fmla="*/ 0 h 6884359"/>
              <a:gd name="connsiteX1" fmla="*/ 2106829 w 2562565"/>
              <a:gd name="connsiteY1" fmla="*/ 1564627 h 6884359"/>
              <a:gd name="connsiteX2" fmla="*/ 1764389 w 2562565"/>
              <a:gd name="connsiteY2" fmla="*/ 2840498 h 6884359"/>
              <a:gd name="connsiteX3" fmla="*/ 1579803 w 2562565"/>
              <a:gd name="connsiteY3" fmla="*/ 2925726 h 6884359"/>
              <a:gd name="connsiteX4" fmla="*/ 1467779 w 2562565"/>
              <a:gd name="connsiteY4" fmla="*/ 2731101 h 6884359"/>
              <a:gd name="connsiteX5" fmla="*/ 1727472 w 2562565"/>
              <a:gd name="connsiteY5" fmla="*/ 1773244 h 6884359"/>
              <a:gd name="connsiteX6" fmla="*/ 1709650 w 2562565"/>
              <a:gd name="connsiteY6" fmla="*/ 1633318 h 6884359"/>
              <a:gd name="connsiteX7" fmla="*/ 1597625 w 2562565"/>
              <a:gd name="connsiteY7" fmla="*/ 1546818 h 6884359"/>
              <a:gd name="connsiteX8" fmla="*/ 1372303 w 2562565"/>
              <a:gd name="connsiteY8" fmla="*/ 1676568 h 6884359"/>
              <a:gd name="connsiteX9" fmla="*/ 977670 w 2562565"/>
              <a:gd name="connsiteY9" fmla="*/ 3131798 h 6884359"/>
              <a:gd name="connsiteX10" fmla="*/ 5092 w 2562565"/>
              <a:gd name="connsiteY10" fmla="*/ 6867823 h 6884359"/>
              <a:gd name="connsiteX11" fmla="*/ 0 w 2562565"/>
              <a:gd name="connsiteY11" fmla="*/ 6884360 h 6884359"/>
              <a:gd name="connsiteX12" fmla="*/ 26733 w 2562565"/>
              <a:gd name="connsiteY12" fmla="*/ 6884360 h 6884359"/>
              <a:gd name="connsiteX13" fmla="*/ 1003131 w 2562565"/>
              <a:gd name="connsiteY13" fmla="*/ 3139431 h 6884359"/>
              <a:gd name="connsiteX14" fmla="*/ 1397763 w 2562565"/>
              <a:gd name="connsiteY14" fmla="*/ 1684200 h 6884359"/>
              <a:gd name="connsiteX15" fmla="*/ 1592533 w 2562565"/>
              <a:gd name="connsiteY15" fmla="*/ 1572259 h 6884359"/>
              <a:gd name="connsiteX16" fmla="*/ 1688009 w 2562565"/>
              <a:gd name="connsiteY16" fmla="*/ 1646039 h 6884359"/>
              <a:gd name="connsiteX17" fmla="*/ 1703285 w 2562565"/>
              <a:gd name="connsiteY17" fmla="*/ 1766884 h 6884359"/>
              <a:gd name="connsiteX18" fmla="*/ 1443591 w 2562565"/>
              <a:gd name="connsiteY18" fmla="*/ 2724741 h 6884359"/>
              <a:gd name="connsiteX19" fmla="*/ 1573438 w 2562565"/>
              <a:gd name="connsiteY19" fmla="*/ 2949894 h 6884359"/>
              <a:gd name="connsiteX20" fmla="*/ 1788577 w 2562565"/>
              <a:gd name="connsiteY20" fmla="*/ 2849402 h 6884359"/>
              <a:gd name="connsiteX21" fmla="*/ 1788577 w 2562565"/>
              <a:gd name="connsiteY21" fmla="*/ 2848130 h 6884359"/>
              <a:gd name="connsiteX22" fmla="*/ 2131016 w 2562565"/>
              <a:gd name="connsiteY22" fmla="*/ 1570987 h 6884359"/>
              <a:gd name="connsiteX23" fmla="*/ 2562566 w 2562565"/>
              <a:gd name="connsiteY23" fmla="*/ 1272 h 6884359"/>
              <a:gd name="connsiteX24" fmla="*/ 2535833 w 2562565"/>
              <a:gd name="connsiteY24" fmla="*/ 0 h 6884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562565" h="6884359">
                <a:moveTo>
                  <a:pt x="2535833" y="0"/>
                </a:moveTo>
                <a:lnTo>
                  <a:pt x="2106829" y="1564627"/>
                </a:lnTo>
                <a:lnTo>
                  <a:pt x="1764389" y="2840498"/>
                </a:lnTo>
                <a:cubicBezTo>
                  <a:pt x="1731291" y="2910461"/>
                  <a:pt x="1653638" y="2946078"/>
                  <a:pt x="1579803" y="2925726"/>
                </a:cubicBezTo>
                <a:cubicBezTo>
                  <a:pt x="1495785" y="2902829"/>
                  <a:pt x="1444864" y="2815057"/>
                  <a:pt x="1467779" y="2731101"/>
                </a:cubicBezTo>
                <a:lnTo>
                  <a:pt x="1727472" y="1773244"/>
                </a:lnTo>
                <a:cubicBezTo>
                  <a:pt x="1740202" y="1726178"/>
                  <a:pt x="1733837" y="1676568"/>
                  <a:pt x="1709650" y="1633318"/>
                </a:cubicBezTo>
                <a:cubicBezTo>
                  <a:pt x="1685463" y="1590068"/>
                  <a:pt x="1646000" y="1559539"/>
                  <a:pt x="1597625" y="1546818"/>
                </a:cubicBezTo>
                <a:cubicBezTo>
                  <a:pt x="1499604" y="1520105"/>
                  <a:pt x="1397763" y="1578620"/>
                  <a:pt x="1372303" y="1676568"/>
                </a:cubicBezTo>
                <a:lnTo>
                  <a:pt x="977670" y="3131798"/>
                </a:lnTo>
                <a:lnTo>
                  <a:pt x="5092" y="6867823"/>
                </a:lnTo>
                <a:cubicBezTo>
                  <a:pt x="5092" y="6867823"/>
                  <a:pt x="1273" y="6880544"/>
                  <a:pt x="0" y="6884360"/>
                </a:cubicBezTo>
                <a:lnTo>
                  <a:pt x="26733" y="6884360"/>
                </a:lnTo>
                <a:lnTo>
                  <a:pt x="1003131" y="3139431"/>
                </a:lnTo>
                <a:lnTo>
                  <a:pt x="1397763" y="1684200"/>
                </a:lnTo>
                <a:cubicBezTo>
                  <a:pt x="1420677" y="1600245"/>
                  <a:pt x="1508515" y="1549363"/>
                  <a:pt x="1592533" y="1572259"/>
                </a:cubicBezTo>
                <a:cubicBezTo>
                  <a:pt x="1633270" y="1583708"/>
                  <a:pt x="1667641" y="1609149"/>
                  <a:pt x="1688009" y="1646039"/>
                </a:cubicBezTo>
                <a:cubicBezTo>
                  <a:pt x="1709650" y="1682928"/>
                  <a:pt x="1714742" y="1724906"/>
                  <a:pt x="1703285" y="1766884"/>
                </a:cubicBezTo>
                <a:lnTo>
                  <a:pt x="1443591" y="2724741"/>
                </a:lnTo>
                <a:cubicBezTo>
                  <a:pt x="1416858" y="2822689"/>
                  <a:pt x="1475417" y="2924453"/>
                  <a:pt x="1573438" y="2949894"/>
                </a:cubicBezTo>
                <a:cubicBezTo>
                  <a:pt x="1660003" y="2972792"/>
                  <a:pt x="1750386" y="2930814"/>
                  <a:pt x="1788577" y="2849402"/>
                </a:cubicBezTo>
                <a:lnTo>
                  <a:pt x="1788577" y="2848130"/>
                </a:lnTo>
                <a:lnTo>
                  <a:pt x="2131016" y="1570987"/>
                </a:lnTo>
                <a:lnTo>
                  <a:pt x="2562566" y="1272"/>
                </a:lnTo>
                <a:cubicBezTo>
                  <a:pt x="2553655" y="0"/>
                  <a:pt x="2544744" y="0"/>
                  <a:pt x="2535833" y="0"/>
                </a:cubicBez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5D9C41A-6441-7A5C-EAE1-D96C71F24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6468038" y="5156615"/>
            <a:ext cx="878334" cy="17050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4F9D69-18FB-F759-357F-4D4BAD264D93}"/>
              </a:ext>
            </a:extLst>
          </p:cNvPr>
          <p:cNvSpPr txBox="1"/>
          <p:nvPr/>
        </p:nvSpPr>
        <p:spPr>
          <a:xfrm>
            <a:off x="910880" y="1311115"/>
            <a:ext cx="60173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POLICY = Action Plan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3CB9B5-3E8A-60D5-BC2C-776D3FEF2141}"/>
              </a:ext>
            </a:extLst>
          </p:cNvPr>
          <p:cNvSpPr txBox="1"/>
          <p:nvPr/>
        </p:nvSpPr>
        <p:spPr>
          <a:xfrm>
            <a:off x="883278" y="1904568"/>
            <a:ext cx="57413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GDPR and Data Breach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A4793-4440-B9D7-3108-E5DFD2DF4A9B}"/>
              </a:ext>
            </a:extLst>
          </p:cNvPr>
          <p:cNvSpPr txBox="1"/>
          <p:nvPr/>
        </p:nvSpPr>
        <p:spPr>
          <a:xfrm>
            <a:off x="869477" y="2553226"/>
            <a:ext cx="5699904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Theory versus Practice</a:t>
            </a:r>
          </a:p>
          <a:p>
            <a:endParaRPr lang="en-US" dirty="0"/>
          </a:p>
          <a:p>
            <a:r>
              <a:rPr lang="en-US" sz="2400" dirty="0">
                <a:latin typeface="Arial"/>
                <a:cs typeface="Arial"/>
              </a:rPr>
              <a:t>Policy: </a:t>
            </a:r>
            <a:r>
              <a:rPr lang="en-US" sz="2400" dirty="0">
                <a:solidFill>
                  <a:srgbClr val="0D0D0D"/>
                </a:solidFill>
                <a:latin typeface="Arial"/>
                <a:cs typeface="Arial"/>
              </a:rPr>
              <a:t>As future policy, all businesses should have in place an automated system that erases in full customer data after using a service from the hospitality sector. According to ICO 2024, customers have the right to get their data deleted on request</a:t>
            </a: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6609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D3917-072D-B98F-53A4-46496DCB7D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3058" y="930611"/>
            <a:ext cx="4797174" cy="1158279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Future Policy: Management Options (2)</a:t>
            </a:r>
          </a:p>
          <a:p>
            <a:endParaRPr lang="en-US" dirty="0"/>
          </a:p>
        </p:txBody>
      </p:sp>
      <p:pic>
        <p:nvPicPr>
          <p:cNvPr id="7" name="Picture Placeholder 6" descr="A close up of a circuit board">
            <a:extLst>
              <a:ext uri="{FF2B5EF4-FFF2-40B4-BE49-F238E27FC236}">
                <a16:creationId xmlns:a16="http://schemas.microsoft.com/office/drawing/2014/main" id="{F8C45233-1B15-3596-75CE-DED7D720CA0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194" r="1194"/>
          <a:stretch/>
        </p:blipFill>
        <p:spPr>
          <a:xfrm>
            <a:off x="0" y="8062"/>
            <a:ext cx="5840730" cy="6862275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6C1B1B9-02C9-EF1E-AFBE-E40015F082E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flipH="1">
            <a:off x="1459607" y="1496883"/>
            <a:ext cx="5140181" cy="1256614"/>
          </a:xfrm>
        </p:spPr>
        <p:txBody>
          <a:bodyPr>
            <a:normAutofit/>
          </a:bodyPr>
          <a:lstStyle/>
          <a:p>
            <a:r>
              <a:rPr lang="en-US" dirty="0"/>
              <a:t>Theory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E8F44E43-BD27-EF72-1581-53AA4AF310D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80357" y="2588491"/>
            <a:ext cx="5942646" cy="2083911"/>
          </a:xfrm>
        </p:spPr>
        <p:txBody>
          <a:bodyPr vert="horz" lIns="91440" tIns="45720" rIns="0" bIns="45720" rtlCol="0" anchor="t">
            <a:noAutofit/>
          </a:bodyPr>
          <a:lstStyle/>
          <a:p>
            <a:r>
              <a:rPr lang="en-US" sz="1800" dirty="0">
                <a:latin typeface="Arial"/>
                <a:cs typeface="Arial"/>
              </a:rPr>
              <a:t>As recommendation, all branded global hotels should consider a new sustainable initiative by rescuing all non-working digital items of their business in partnership with a global tech repair company, for example, Glo Tech Solutions, 2024 and re-assess items to obtain functionality. Part of their sustainable initiatives include donation of repaired digital systems to less fortunate local hotels and encourage other global brands to join and sustain.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45E210F-6B8D-736F-B141-2B3CBE613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599788" y="1926015"/>
            <a:ext cx="4796710" cy="401939"/>
          </a:xfrm>
        </p:spPr>
        <p:txBody>
          <a:bodyPr>
            <a:normAutofit/>
          </a:bodyPr>
          <a:lstStyle/>
          <a:p>
            <a:r>
              <a:rPr lang="en-US" dirty="0"/>
              <a:t>Sustainable Initiatives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55DD8B99-A215-EB84-183A-F3B1E73A45B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14085" y="934578"/>
            <a:ext cx="3860546" cy="529133"/>
          </a:xfrm>
        </p:spPr>
        <p:txBody>
          <a:bodyPr vert="horz" lIns="91440" tIns="45720" rIns="0" bIns="45720" rtlCol="0" anchor="t">
            <a:noAutofit/>
          </a:bodyPr>
          <a:lstStyle/>
          <a:p>
            <a:r>
              <a:rPr lang="en-US" dirty="0"/>
              <a:t>Sustainable Initiative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9847AB5-5442-A3C4-87F1-C737DF1C6DC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7950" y="2968737"/>
            <a:ext cx="4796710" cy="401939"/>
          </a:xfrm>
        </p:spPr>
        <p:txBody>
          <a:bodyPr>
            <a:normAutofit/>
          </a:bodyPr>
          <a:lstStyle/>
          <a:p>
            <a:r>
              <a:rPr lang="en-US" dirty="0"/>
              <a:t>Repair and Re-use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CBF28C9E-02B3-7B82-54FB-BB732FF1E97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635329" y="1288706"/>
            <a:ext cx="3860546" cy="852906"/>
          </a:xfrm>
        </p:spPr>
        <p:txBody>
          <a:bodyPr vert="horz" lIns="91440" tIns="45720" rIns="0" bIns="45720" rtlCol="0" anchor="t">
            <a:noAutofit/>
          </a:bodyPr>
          <a:lstStyle/>
          <a:p>
            <a:r>
              <a:rPr lang="en-US" sz="1200" dirty="0">
                <a:latin typeface="Arial"/>
                <a:cs typeface="Arial"/>
              </a:rPr>
              <a:t>polluting land, air and water</a:t>
            </a:r>
            <a:endParaRPr lang="en-US" dirty="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9A1C40A-BC04-C14E-7867-E3D7B1597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084061" y="0"/>
            <a:ext cx="2959129" cy="6871447"/>
            <a:chOff x="3084061" y="0"/>
            <a:chExt cx="2959129" cy="6871447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45521D96-1220-9A5F-FB15-764C14CD87A4}"/>
                </a:ext>
              </a:extLst>
            </p:cNvPr>
            <p:cNvSpPr/>
            <p:nvPr/>
          </p:nvSpPr>
          <p:spPr>
            <a:xfrm rot="10800000">
              <a:off x="3498189" y="17722"/>
              <a:ext cx="2545001" cy="6837172"/>
            </a:xfrm>
            <a:custGeom>
              <a:avLst/>
              <a:gdLst>
                <a:gd name="connsiteX0" fmla="*/ 2518452 w 2545001"/>
                <a:gd name="connsiteY0" fmla="*/ 0 h 6837172"/>
                <a:gd name="connsiteX1" fmla="*/ 1701725 w 2545001"/>
                <a:gd name="connsiteY1" fmla="*/ 3172236 h 6837172"/>
                <a:gd name="connsiteX2" fmla="*/ 1361633 w 2545001"/>
                <a:gd name="connsiteY2" fmla="*/ 4439362 h 6837172"/>
                <a:gd name="connsiteX3" fmla="*/ 1178312 w 2545001"/>
                <a:gd name="connsiteY3" fmla="*/ 4524005 h 6837172"/>
                <a:gd name="connsiteX4" fmla="*/ 1067055 w 2545001"/>
                <a:gd name="connsiteY4" fmla="*/ 4330715 h 6837172"/>
                <a:gd name="connsiteX5" fmla="*/ 1324969 w 2545001"/>
                <a:gd name="connsiteY5" fmla="*/ 3379423 h 6837172"/>
                <a:gd name="connsiteX6" fmla="*/ 1307268 w 2545001"/>
                <a:gd name="connsiteY6" fmla="*/ 3240456 h 6837172"/>
                <a:gd name="connsiteX7" fmla="*/ 1196012 w 2545001"/>
                <a:gd name="connsiteY7" fmla="*/ 3154549 h 6837172"/>
                <a:gd name="connsiteX8" fmla="*/ 972233 w 2545001"/>
                <a:gd name="connsiteY8" fmla="*/ 3283409 h 6837172"/>
                <a:gd name="connsiteX9" fmla="*/ 580306 w 2545001"/>
                <a:gd name="connsiteY9" fmla="*/ 4728666 h 6837172"/>
                <a:gd name="connsiteX10" fmla="*/ 5057 w 2545001"/>
                <a:gd name="connsiteY10" fmla="*/ 6820750 h 6837172"/>
                <a:gd name="connsiteX11" fmla="*/ 0 w 2545001"/>
                <a:gd name="connsiteY11" fmla="*/ 6837173 h 6837172"/>
                <a:gd name="connsiteX12" fmla="*/ 26550 w 2545001"/>
                <a:gd name="connsiteY12" fmla="*/ 6837173 h 6837172"/>
                <a:gd name="connsiteX13" fmla="*/ 605591 w 2545001"/>
                <a:gd name="connsiteY13" fmla="*/ 4736246 h 6837172"/>
                <a:gd name="connsiteX14" fmla="*/ 997519 w 2545001"/>
                <a:gd name="connsiteY14" fmla="*/ 3290990 h 6837172"/>
                <a:gd name="connsiteX15" fmla="*/ 1190954 w 2545001"/>
                <a:gd name="connsiteY15" fmla="*/ 3179816 h 6837172"/>
                <a:gd name="connsiteX16" fmla="*/ 1285776 w 2545001"/>
                <a:gd name="connsiteY16" fmla="*/ 3253089 h 6837172"/>
                <a:gd name="connsiteX17" fmla="*/ 1300947 w 2545001"/>
                <a:gd name="connsiteY17" fmla="*/ 3373106 h 6837172"/>
                <a:gd name="connsiteX18" fmla="*/ 1043033 w 2545001"/>
                <a:gd name="connsiteY18" fmla="*/ 4324398 h 6837172"/>
                <a:gd name="connsiteX19" fmla="*/ 1171990 w 2545001"/>
                <a:gd name="connsiteY19" fmla="*/ 4548009 h 6837172"/>
                <a:gd name="connsiteX20" fmla="*/ 1385654 w 2545001"/>
                <a:gd name="connsiteY20" fmla="*/ 4448205 h 6837172"/>
                <a:gd name="connsiteX21" fmla="*/ 1385654 w 2545001"/>
                <a:gd name="connsiteY21" fmla="*/ 4446942 h 6837172"/>
                <a:gd name="connsiteX22" fmla="*/ 1725746 w 2545001"/>
                <a:gd name="connsiteY22" fmla="*/ 3178553 h 6837172"/>
                <a:gd name="connsiteX23" fmla="*/ 2545002 w 2545001"/>
                <a:gd name="connsiteY23" fmla="*/ 1263 h 6837172"/>
                <a:gd name="connsiteX24" fmla="*/ 2518452 w 2545001"/>
                <a:gd name="connsiteY24" fmla="*/ 0 h 6837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545001" h="6837172">
                  <a:moveTo>
                    <a:pt x="2518452" y="0"/>
                  </a:moveTo>
                  <a:lnTo>
                    <a:pt x="1701725" y="3172236"/>
                  </a:lnTo>
                  <a:lnTo>
                    <a:pt x="1361633" y="4439362"/>
                  </a:lnTo>
                  <a:cubicBezTo>
                    <a:pt x="1328761" y="4508845"/>
                    <a:pt x="1251640" y="4544219"/>
                    <a:pt x="1178312" y="4524005"/>
                  </a:cubicBezTo>
                  <a:cubicBezTo>
                    <a:pt x="1094869" y="4501265"/>
                    <a:pt x="1044298" y="4414095"/>
                    <a:pt x="1067055" y="4330715"/>
                  </a:cubicBezTo>
                  <a:lnTo>
                    <a:pt x="1324969" y="3379423"/>
                  </a:lnTo>
                  <a:cubicBezTo>
                    <a:pt x="1337611" y="3332679"/>
                    <a:pt x="1331290" y="3283409"/>
                    <a:pt x="1307268" y="3240456"/>
                  </a:cubicBezTo>
                  <a:cubicBezTo>
                    <a:pt x="1283247" y="3197503"/>
                    <a:pt x="1244054" y="3167183"/>
                    <a:pt x="1196012" y="3154549"/>
                  </a:cubicBezTo>
                  <a:cubicBezTo>
                    <a:pt x="1098662" y="3128019"/>
                    <a:pt x="997519" y="3186133"/>
                    <a:pt x="972233" y="3283409"/>
                  </a:cubicBezTo>
                  <a:lnTo>
                    <a:pt x="580306" y="4728666"/>
                  </a:lnTo>
                  <a:lnTo>
                    <a:pt x="5057" y="6820750"/>
                  </a:lnTo>
                  <a:cubicBezTo>
                    <a:pt x="5057" y="6820750"/>
                    <a:pt x="1264" y="6833383"/>
                    <a:pt x="0" y="6837173"/>
                  </a:cubicBezTo>
                  <a:lnTo>
                    <a:pt x="26550" y="6837173"/>
                  </a:lnTo>
                  <a:lnTo>
                    <a:pt x="605591" y="4736246"/>
                  </a:lnTo>
                  <a:lnTo>
                    <a:pt x="997519" y="3290990"/>
                  </a:lnTo>
                  <a:cubicBezTo>
                    <a:pt x="1020276" y="3207609"/>
                    <a:pt x="1107512" y="3157076"/>
                    <a:pt x="1190954" y="3179816"/>
                  </a:cubicBezTo>
                  <a:cubicBezTo>
                    <a:pt x="1231411" y="3191186"/>
                    <a:pt x="1265547" y="3216453"/>
                    <a:pt x="1285776" y="3253089"/>
                  </a:cubicBezTo>
                  <a:cubicBezTo>
                    <a:pt x="1307268" y="3289726"/>
                    <a:pt x="1312326" y="3331416"/>
                    <a:pt x="1300947" y="3373106"/>
                  </a:cubicBezTo>
                  <a:lnTo>
                    <a:pt x="1043033" y="4324398"/>
                  </a:lnTo>
                  <a:cubicBezTo>
                    <a:pt x="1016483" y="4421675"/>
                    <a:pt x="1074640" y="4522742"/>
                    <a:pt x="1171990" y="4548009"/>
                  </a:cubicBezTo>
                  <a:cubicBezTo>
                    <a:pt x="1257961" y="4570749"/>
                    <a:pt x="1347725" y="4529059"/>
                    <a:pt x="1385654" y="4448205"/>
                  </a:cubicBezTo>
                  <a:lnTo>
                    <a:pt x="1385654" y="4446942"/>
                  </a:lnTo>
                  <a:lnTo>
                    <a:pt x="1725746" y="3178553"/>
                  </a:lnTo>
                  <a:lnTo>
                    <a:pt x="2545002" y="1263"/>
                  </a:lnTo>
                  <a:cubicBezTo>
                    <a:pt x="2536151" y="0"/>
                    <a:pt x="2527302" y="0"/>
                    <a:pt x="2518452" y="0"/>
                  </a:cubicBezTo>
                  <a:close/>
                </a:path>
              </a:pathLst>
            </a:custGeom>
            <a:solidFill>
              <a:schemeClr val="accent1"/>
            </a:solidFill>
            <a:ln w="126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37359AB-4FC7-AF1F-096F-69BD733B876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84061" y="0"/>
              <a:ext cx="1822122" cy="6871447"/>
            </a:xfrm>
            <a:prstGeom prst="line">
              <a:avLst/>
            </a:prstGeom>
            <a:ln w="2222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Subtitle 3">
            <a:extLst>
              <a:ext uri="{FF2B5EF4-FFF2-40B4-BE49-F238E27FC236}">
                <a16:creationId xmlns:a16="http://schemas.microsoft.com/office/drawing/2014/main" id="{0E36FFA8-B9DB-6A6A-DFA7-6E1CCB034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5491" y="4976966"/>
            <a:ext cx="4786877" cy="763899"/>
          </a:xfrm>
        </p:spPr>
        <p:txBody>
          <a:bodyPr vert="horz" lIns="91440" tIns="91440" rIns="91440" bIns="0" rtlCol="0" anchor="t">
            <a:normAutofit/>
          </a:bodyPr>
          <a:lstStyle/>
          <a:p>
            <a:r>
              <a:rPr lang="en-US" dirty="0"/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237198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6" descr="A person raising his hand">
            <a:extLst>
              <a:ext uri="{FF2B5EF4-FFF2-40B4-BE49-F238E27FC236}">
                <a16:creationId xmlns:a16="http://schemas.microsoft.com/office/drawing/2014/main" id="{E03BC577-8E17-B69D-45B2-395E2E82414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8333" r="8333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AC51E62-7F55-3B6A-FF5F-39D8CFE741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ABC786-DACF-D63D-553F-4EDB8E95A2F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o1.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4B3C1A-3346-F617-2EC7-C16586CF19B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Positive and negative impacts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F880F1A-5BCC-F84F-3EED-7FA660DEB3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o2.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DA9475A-A652-4BB2-F82D-18D978C3972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E-commerce, digital marketing strategies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A4606E-0589-2AE6-3A39-D84CDB2487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o3.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DE5E134-360B-2943-34EC-C57477A8C82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Technology usage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0E7CD20-3130-C2BD-2379-6EB766F556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o4.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C7F6B17-F299-A158-A26D-47FCD7A1971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Reputation, system errors, penalties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EC4E845-9A78-36A5-60F3-A22DFD9382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o5.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5FE4BA-08C1-FBA0-844E-67EA0062904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Future Policy for Data Breach / Sustainability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92E10BC-24CF-FA22-F0EC-E5731180F9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lIns="91440" tIns="45720" rIns="91440" bIns="45720" anchor="t"/>
          <a:lstStyle/>
          <a:p>
            <a:r>
              <a:rPr lang="en-US" dirty="0"/>
              <a:t>GOV UK, 2024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0F88C39-60B8-7163-0602-9B68A9FCDB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9</a:t>
            </a:fld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8B1A91E-7D63-4E15-B7EA-0453BC152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70364" y="-23539"/>
            <a:ext cx="2562565" cy="6885155"/>
            <a:chOff x="7370364" y="-23539"/>
            <a:chExt cx="2562565" cy="6885155"/>
          </a:xfrm>
        </p:grpSpPr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F0A32002-CC31-2B6D-7A5D-66EDF2761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7829202" y="5156615"/>
              <a:ext cx="878334" cy="1705001"/>
            </a:xfrm>
            <a:prstGeom prst="rect">
              <a:avLst/>
            </a:prstGeom>
          </p:spPr>
        </p:pic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19D6ED2-972A-D3E9-ADCE-6524C8278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370364" y="-23539"/>
              <a:ext cx="2562565" cy="6884359"/>
            </a:xfrm>
            <a:custGeom>
              <a:avLst/>
              <a:gdLst>
                <a:gd name="connsiteX0" fmla="*/ 2535833 w 2562565"/>
                <a:gd name="connsiteY0" fmla="*/ 0 h 6884359"/>
                <a:gd name="connsiteX1" fmla="*/ 2106829 w 2562565"/>
                <a:gd name="connsiteY1" fmla="*/ 1564627 h 6884359"/>
                <a:gd name="connsiteX2" fmla="*/ 1764389 w 2562565"/>
                <a:gd name="connsiteY2" fmla="*/ 2840498 h 6884359"/>
                <a:gd name="connsiteX3" fmla="*/ 1579803 w 2562565"/>
                <a:gd name="connsiteY3" fmla="*/ 2925726 h 6884359"/>
                <a:gd name="connsiteX4" fmla="*/ 1467779 w 2562565"/>
                <a:gd name="connsiteY4" fmla="*/ 2731101 h 6884359"/>
                <a:gd name="connsiteX5" fmla="*/ 1727472 w 2562565"/>
                <a:gd name="connsiteY5" fmla="*/ 1773244 h 6884359"/>
                <a:gd name="connsiteX6" fmla="*/ 1709650 w 2562565"/>
                <a:gd name="connsiteY6" fmla="*/ 1633318 h 6884359"/>
                <a:gd name="connsiteX7" fmla="*/ 1597625 w 2562565"/>
                <a:gd name="connsiteY7" fmla="*/ 1546818 h 6884359"/>
                <a:gd name="connsiteX8" fmla="*/ 1372303 w 2562565"/>
                <a:gd name="connsiteY8" fmla="*/ 1676568 h 6884359"/>
                <a:gd name="connsiteX9" fmla="*/ 977670 w 2562565"/>
                <a:gd name="connsiteY9" fmla="*/ 3131798 h 6884359"/>
                <a:gd name="connsiteX10" fmla="*/ 5092 w 2562565"/>
                <a:gd name="connsiteY10" fmla="*/ 6867823 h 6884359"/>
                <a:gd name="connsiteX11" fmla="*/ 0 w 2562565"/>
                <a:gd name="connsiteY11" fmla="*/ 6884360 h 6884359"/>
                <a:gd name="connsiteX12" fmla="*/ 26733 w 2562565"/>
                <a:gd name="connsiteY12" fmla="*/ 6884360 h 6884359"/>
                <a:gd name="connsiteX13" fmla="*/ 1003131 w 2562565"/>
                <a:gd name="connsiteY13" fmla="*/ 3139431 h 6884359"/>
                <a:gd name="connsiteX14" fmla="*/ 1397763 w 2562565"/>
                <a:gd name="connsiteY14" fmla="*/ 1684200 h 6884359"/>
                <a:gd name="connsiteX15" fmla="*/ 1592533 w 2562565"/>
                <a:gd name="connsiteY15" fmla="*/ 1572259 h 6884359"/>
                <a:gd name="connsiteX16" fmla="*/ 1688009 w 2562565"/>
                <a:gd name="connsiteY16" fmla="*/ 1646039 h 6884359"/>
                <a:gd name="connsiteX17" fmla="*/ 1703285 w 2562565"/>
                <a:gd name="connsiteY17" fmla="*/ 1766884 h 6884359"/>
                <a:gd name="connsiteX18" fmla="*/ 1443591 w 2562565"/>
                <a:gd name="connsiteY18" fmla="*/ 2724741 h 6884359"/>
                <a:gd name="connsiteX19" fmla="*/ 1573438 w 2562565"/>
                <a:gd name="connsiteY19" fmla="*/ 2949894 h 6884359"/>
                <a:gd name="connsiteX20" fmla="*/ 1788577 w 2562565"/>
                <a:gd name="connsiteY20" fmla="*/ 2849402 h 6884359"/>
                <a:gd name="connsiteX21" fmla="*/ 1788577 w 2562565"/>
                <a:gd name="connsiteY21" fmla="*/ 2848130 h 6884359"/>
                <a:gd name="connsiteX22" fmla="*/ 2131016 w 2562565"/>
                <a:gd name="connsiteY22" fmla="*/ 1570987 h 6884359"/>
                <a:gd name="connsiteX23" fmla="*/ 2562566 w 2562565"/>
                <a:gd name="connsiteY23" fmla="*/ 1272 h 6884359"/>
                <a:gd name="connsiteX24" fmla="*/ 2535833 w 2562565"/>
                <a:gd name="connsiteY24" fmla="*/ 0 h 688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562565" h="6884359">
                  <a:moveTo>
                    <a:pt x="2535833" y="0"/>
                  </a:moveTo>
                  <a:lnTo>
                    <a:pt x="2106829" y="1564627"/>
                  </a:lnTo>
                  <a:lnTo>
                    <a:pt x="1764389" y="2840498"/>
                  </a:lnTo>
                  <a:cubicBezTo>
                    <a:pt x="1731291" y="2910461"/>
                    <a:pt x="1653638" y="2946078"/>
                    <a:pt x="1579803" y="2925726"/>
                  </a:cubicBezTo>
                  <a:cubicBezTo>
                    <a:pt x="1495785" y="2902829"/>
                    <a:pt x="1444864" y="2815057"/>
                    <a:pt x="1467779" y="2731101"/>
                  </a:cubicBezTo>
                  <a:lnTo>
                    <a:pt x="1727472" y="1773244"/>
                  </a:lnTo>
                  <a:cubicBezTo>
                    <a:pt x="1740202" y="1726178"/>
                    <a:pt x="1733837" y="1676568"/>
                    <a:pt x="1709650" y="1633318"/>
                  </a:cubicBezTo>
                  <a:cubicBezTo>
                    <a:pt x="1685463" y="1590068"/>
                    <a:pt x="1646000" y="1559539"/>
                    <a:pt x="1597625" y="1546818"/>
                  </a:cubicBezTo>
                  <a:cubicBezTo>
                    <a:pt x="1499604" y="1520105"/>
                    <a:pt x="1397763" y="1578620"/>
                    <a:pt x="1372303" y="1676568"/>
                  </a:cubicBezTo>
                  <a:lnTo>
                    <a:pt x="977670" y="3131798"/>
                  </a:lnTo>
                  <a:lnTo>
                    <a:pt x="5092" y="6867823"/>
                  </a:lnTo>
                  <a:cubicBezTo>
                    <a:pt x="5092" y="6867823"/>
                    <a:pt x="1273" y="6880544"/>
                    <a:pt x="0" y="6884360"/>
                  </a:cubicBezTo>
                  <a:lnTo>
                    <a:pt x="26733" y="6884360"/>
                  </a:lnTo>
                  <a:lnTo>
                    <a:pt x="1003131" y="3139431"/>
                  </a:lnTo>
                  <a:lnTo>
                    <a:pt x="1397763" y="1684200"/>
                  </a:lnTo>
                  <a:cubicBezTo>
                    <a:pt x="1420677" y="1600245"/>
                    <a:pt x="1508515" y="1549363"/>
                    <a:pt x="1592533" y="1572259"/>
                  </a:cubicBezTo>
                  <a:cubicBezTo>
                    <a:pt x="1633270" y="1583708"/>
                    <a:pt x="1667641" y="1609149"/>
                    <a:pt x="1688009" y="1646039"/>
                  </a:cubicBezTo>
                  <a:cubicBezTo>
                    <a:pt x="1709650" y="1682928"/>
                    <a:pt x="1714742" y="1724906"/>
                    <a:pt x="1703285" y="1766884"/>
                  </a:cubicBezTo>
                  <a:lnTo>
                    <a:pt x="1443591" y="2724741"/>
                  </a:lnTo>
                  <a:cubicBezTo>
                    <a:pt x="1416858" y="2822689"/>
                    <a:pt x="1475417" y="2924453"/>
                    <a:pt x="1573438" y="2949894"/>
                  </a:cubicBezTo>
                  <a:cubicBezTo>
                    <a:pt x="1660003" y="2972792"/>
                    <a:pt x="1750386" y="2930814"/>
                    <a:pt x="1788577" y="2849402"/>
                  </a:cubicBezTo>
                  <a:lnTo>
                    <a:pt x="1788577" y="2848130"/>
                  </a:lnTo>
                  <a:lnTo>
                    <a:pt x="2131016" y="1570987"/>
                  </a:lnTo>
                  <a:lnTo>
                    <a:pt x="2562566" y="1272"/>
                  </a:lnTo>
                  <a:cubicBezTo>
                    <a:pt x="2553655" y="0"/>
                    <a:pt x="2544744" y="0"/>
                    <a:pt x="2535833" y="0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54120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EC32E-2FDC-8D12-D671-AF6F504AC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B45F-99A8-B9F4-E6EA-5E39CA42F2C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78484" y="1357926"/>
            <a:ext cx="6827279" cy="4931703"/>
          </a:xfrm>
        </p:spPr>
        <p:txBody>
          <a:bodyPr vert="horz" lIns="0" tIns="45720" rIns="0" bIns="45720" rtlCol="0" anchor="t">
            <a:normAutofit fontScale="92500" lnSpcReduction="20000"/>
          </a:bodyPr>
          <a:lstStyle/>
          <a:p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Marriott (2024) </a:t>
            </a:r>
            <a:r>
              <a:rPr lang="en-US" sz="1200" i="1" dirty="0">
                <a:solidFill>
                  <a:srgbClr val="3A3A3A"/>
                </a:solidFill>
                <a:latin typeface="Source Sans Pro"/>
                <a:ea typeface="Source Sans Pro"/>
              </a:rPr>
              <a:t>Bring Wonderful Home. 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Available at: </a:t>
            </a:r>
            <a:r>
              <a:rPr lang="en-US" sz="1200" dirty="0">
                <a:latin typeface="Source Sans Pro"/>
                <a:ea typeface="Source Sans Pro"/>
                <a:hlinkClick r:id="rId2"/>
              </a:rPr>
              <a:t>https://europe.shopmarriott.com/en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 (Accessed: 17 October 2024)</a:t>
            </a:r>
            <a:endParaRPr lang="en-US" dirty="0"/>
          </a:p>
          <a:p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Mohanty, P., Hassan, A. and Ekis, E. (2020) ‘Augmented reality for relaunching tourism post-COVID-19: socially distant, virtually connected’, </a:t>
            </a:r>
            <a:r>
              <a:rPr lang="en-US" sz="1200" i="1">
                <a:solidFill>
                  <a:srgbClr val="3A3A3A"/>
                </a:solidFill>
                <a:latin typeface="Source Sans Pro"/>
                <a:ea typeface="Source Sans Pro"/>
              </a:rPr>
              <a:t>Worldwide hospitality and tourism themes</a:t>
            </a:r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, 12(6), pp. 753–760. </a:t>
            </a:r>
            <a:r>
              <a:rPr lang="fr" sz="1200" err="1">
                <a:solidFill>
                  <a:srgbClr val="3A3A3A"/>
                </a:solidFill>
                <a:latin typeface="Source Sans Pro"/>
                <a:ea typeface="Source Sans Pro"/>
              </a:rPr>
              <a:t>Available</a:t>
            </a:r>
            <a:r>
              <a:rPr lang="fr" sz="1200">
                <a:solidFill>
                  <a:srgbClr val="3A3A3A"/>
                </a:solidFill>
                <a:latin typeface="Source Sans Pro"/>
                <a:ea typeface="Source Sans Pro"/>
              </a:rPr>
              <a:t> at: </a:t>
            </a:r>
            <a:r>
              <a:rPr lang="fr" sz="1200" dirty="0">
                <a:latin typeface="Source Sans Pro"/>
                <a:ea typeface="Source Sans Pro"/>
                <a:hlinkClick r:id="rId3"/>
              </a:rPr>
              <a:t>https://doi.org/10.1108/WHATT-07-2020-0073</a:t>
            </a:r>
            <a:r>
              <a:rPr lang="fr" sz="1200" dirty="0">
                <a:solidFill>
                  <a:srgbClr val="3A3A3A"/>
                </a:solidFill>
                <a:latin typeface="Source Sans Pro"/>
                <a:ea typeface="Source Sans Pro"/>
              </a:rPr>
              <a:t>.</a:t>
            </a:r>
            <a:endParaRPr lang="en-US" dirty="0"/>
          </a:p>
          <a:p>
            <a:r>
              <a:rPr lang="fr" sz="1200" err="1">
                <a:solidFill>
                  <a:srgbClr val="3A3A3A"/>
                </a:solidFill>
                <a:latin typeface="Source Sans Pro"/>
                <a:ea typeface="Source Sans Pro"/>
              </a:rPr>
              <a:t>Morakanyane</a:t>
            </a:r>
            <a:r>
              <a:rPr lang="fr" sz="1200">
                <a:solidFill>
                  <a:srgbClr val="3A3A3A"/>
                </a:solidFill>
                <a:latin typeface="Source Sans Pro"/>
                <a:ea typeface="Source Sans Pro"/>
              </a:rPr>
              <a:t>, R </a:t>
            </a:r>
            <a:r>
              <a:rPr lang="fr" sz="1200" i="1">
                <a:solidFill>
                  <a:srgbClr val="3A3A3A"/>
                </a:solidFill>
                <a:latin typeface="Source Sans Pro"/>
                <a:ea typeface="Source Sans Pro"/>
              </a:rPr>
              <a:t>et al</a:t>
            </a:r>
            <a:r>
              <a:rPr lang="fr" sz="1200">
                <a:solidFill>
                  <a:srgbClr val="3A3A3A"/>
                </a:solidFill>
                <a:latin typeface="Source Sans Pro"/>
                <a:ea typeface="Source Sans Pro"/>
              </a:rPr>
              <a:t>. </a:t>
            </a:r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(2020) ‘Determining Digital Transformation Success Factors’, </a:t>
            </a:r>
            <a:r>
              <a:rPr lang="en-US" sz="1200" i="1">
                <a:solidFill>
                  <a:srgbClr val="3A3A3A"/>
                </a:solidFill>
                <a:latin typeface="Source Sans Pro"/>
                <a:ea typeface="Source Sans Pro"/>
              </a:rPr>
              <a:t>Proceedings of the 53</a:t>
            </a:r>
            <a:r>
              <a:rPr lang="en-US" sz="1200" i="1" baseline="30000">
                <a:solidFill>
                  <a:srgbClr val="3A3A3A"/>
                </a:solidFill>
                <a:latin typeface="Source Sans Pro"/>
                <a:ea typeface="Source Sans Pro"/>
              </a:rPr>
              <a:t>rd</a:t>
            </a:r>
            <a:r>
              <a:rPr lang="en-US" sz="1200" i="1">
                <a:solidFill>
                  <a:srgbClr val="3A3A3A"/>
                </a:solidFill>
                <a:latin typeface="Source Sans Pro"/>
                <a:ea typeface="Source Sans Pro"/>
              </a:rPr>
              <a:t> Hawaii International Conference on System Sciences, </a:t>
            </a:r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532, pp. 4356. Available at: </a:t>
            </a:r>
            <a:r>
              <a:rPr lang="en-US" sz="1100">
                <a:solidFill>
                  <a:srgbClr val="555555"/>
                </a:solidFill>
                <a:latin typeface="Roboto"/>
                <a:ea typeface="Roboto"/>
                <a:cs typeface="Roboto"/>
              </a:rPr>
              <a:t>DOI:</a:t>
            </a:r>
            <a:r>
              <a:rPr lang="en-US" sz="1100" dirty="0">
                <a:latin typeface="Roboto"/>
                <a:ea typeface="Roboto"/>
                <a:cs typeface="Roboto"/>
                <a:hlinkClick r:id="rId4"/>
              </a:rPr>
              <a:t>10.24251/HICSS.2020.532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  <a:p>
            <a:r>
              <a:rPr lang="en-US" sz="1200" err="1">
                <a:solidFill>
                  <a:srgbClr val="3A3A3A"/>
                </a:solidFill>
                <a:latin typeface="Source Sans Pro"/>
                <a:ea typeface="Source Sans Pro"/>
              </a:rPr>
              <a:t>Nisful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, L. </a:t>
            </a:r>
            <a:r>
              <a:rPr lang="en-US" sz="1200" i="1" dirty="0">
                <a:solidFill>
                  <a:srgbClr val="3A3A3A"/>
                </a:solidFill>
                <a:latin typeface="Source Sans Pro"/>
                <a:ea typeface="Source Sans Pro"/>
              </a:rPr>
              <a:t>et al.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 (2024) ‘An in-depth analysis of digital marketing trends and prospects in small and medium-sized enterprises: utilizing bibliometric mapping’, </a:t>
            </a:r>
            <a:r>
              <a:rPr lang="en-US" sz="1200" i="1" dirty="0">
                <a:solidFill>
                  <a:srgbClr val="3A3A3A"/>
                </a:solidFill>
                <a:latin typeface="Source Sans Pro"/>
                <a:ea typeface="Source Sans Pro"/>
              </a:rPr>
              <a:t>Cogent business &amp; management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, 11(1). Available at: </a:t>
            </a:r>
            <a:r>
              <a:rPr lang="en-US" sz="1200" dirty="0">
                <a:latin typeface="Source Sans Pro"/>
                <a:ea typeface="Source Sans Pro"/>
                <a:hlinkClick r:id="rId5"/>
              </a:rPr>
              <a:t>https://doi.org/10.1080/23311975.2024.2336565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Premier Inn (2024) </a:t>
            </a:r>
            <a:r>
              <a:rPr lang="en-US" i="1">
                <a:ea typeface="+mn-lt"/>
                <a:cs typeface="+mn-lt"/>
              </a:rPr>
              <a:t>Premier Inn adopts addressing technology what3words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https://www.premierinn.com/gb/en/news/2019/what3words.html</a:t>
            </a:r>
            <a:r>
              <a:rPr lang="en-US">
                <a:ea typeface="+mn-lt"/>
                <a:cs typeface="+mn-lt"/>
              </a:rPr>
              <a:t> (Accessed: 11 October 2024).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Premier Inn (2024) </a:t>
            </a:r>
            <a:r>
              <a:rPr lang="en-US" i="1">
                <a:ea typeface="+mn-lt"/>
                <a:cs typeface="+mn-lt"/>
              </a:rPr>
              <a:t>Premier Inn at home. </a:t>
            </a:r>
            <a:r>
              <a:rPr lang="en-US">
                <a:ea typeface="+mn-lt"/>
                <a:cs typeface="+mn-lt"/>
              </a:rPr>
              <a:t>Available at: </a:t>
            </a:r>
            <a:r>
              <a:rPr lang="en-US" dirty="0">
                <a:ea typeface="+mn-lt"/>
                <a:cs typeface="+mn-lt"/>
                <a:hlinkClick r:id="rId7"/>
              </a:rPr>
              <a:t>https://www.premierinnathome.com/?srsltid=AfmBOoqmz4_flz2QBkbiPtYDn0T704Bu0pV6KveQ29uXQyKnHCDF2D3O</a:t>
            </a:r>
            <a:r>
              <a:rPr lang="en-US">
                <a:ea typeface="+mn-lt"/>
                <a:cs typeface="+mn-lt"/>
              </a:rPr>
              <a:t> (Accessed: 17 October 2024)</a:t>
            </a:r>
            <a:endParaRPr lang="en-US"/>
          </a:p>
          <a:p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Rodrigues, D. (2021) </a:t>
            </a:r>
            <a:r>
              <a:rPr lang="en-US" i="1" dirty="0">
                <a:ea typeface="+mn-lt"/>
                <a:cs typeface="+mn-lt"/>
              </a:rPr>
              <a:t>Political and economic implications of blockchain technology in business and healthcare</a:t>
            </a:r>
            <a:r>
              <a:rPr lang="en-US" dirty="0">
                <a:ea typeface="+mn-lt"/>
                <a:cs typeface="+mn-lt"/>
              </a:rPr>
              <a:t>. Edited by D. (Dario O. Rodrigues. Hershey, PA: IGI Global. Available at: </a:t>
            </a:r>
            <a:r>
              <a:rPr lang="en-US" dirty="0">
                <a:ea typeface="+mn-lt"/>
                <a:cs typeface="+mn-lt"/>
                <a:hlinkClick r:id="rId8"/>
              </a:rPr>
              <a:t>https://doi.org/10.4018/978-1-7998-7363-1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Statista (2024) </a:t>
            </a:r>
            <a:r>
              <a:rPr lang="en-US" sz="1200" i="1">
                <a:solidFill>
                  <a:srgbClr val="3A3A3A"/>
                </a:solidFill>
                <a:latin typeface="Source Sans Pro"/>
                <a:ea typeface="Source Sans Pro"/>
              </a:rPr>
              <a:t>Number of internet and social media users worldwide as of July 2024. </a:t>
            </a:r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Available at: </a:t>
            </a:r>
            <a:r>
              <a:rPr lang="en-US" sz="1200" dirty="0">
                <a:latin typeface="Source Sans Pro"/>
                <a:ea typeface="Source Sans Pro"/>
                <a:hlinkClick r:id="rId9"/>
              </a:rPr>
              <a:t>https://www.statista.com/statistics/617136/digital-population-worldwide/#:~:text=As%20of%20July%202024%2C%20there,population%2C%20were%20social%20media%20users</a:t>
            </a:r>
            <a:r>
              <a:rPr lang="en-US" sz="1200" dirty="0">
                <a:solidFill>
                  <a:srgbClr val="3A3A3A"/>
                </a:solidFill>
                <a:latin typeface="Source Sans Pro"/>
                <a:ea typeface="Source Sans Pro"/>
              </a:rPr>
              <a:t>. </a:t>
            </a:r>
            <a:r>
              <a:rPr lang="en-US" sz="1200">
                <a:solidFill>
                  <a:srgbClr val="3A3A3A"/>
                </a:solidFill>
                <a:latin typeface="Source Sans Pro"/>
                <a:ea typeface="Source Sans Pro"/>
              </a:rPr>
              <a:t>(Accessed: 19 October 2024).</a:t>
            </a:r>
            <a:endParaRPr lang="en-US"/>
          </a:p>
          <a:p>
            <a:endParaRPr lang="en-US" dirty="0"/>
          </a:p>
        </p:txBody>
      </p:sp>
      <p:pic>
        <p:nvPicPr>
          <p:cNvPr id="7" name="Picture Placeholder 6" descr="A blue sky with clouds&#10;&#10;Description automatically generated">
            <a:extLst>
              <a:ext uri="{FF2B5EF4-FFF2-40B4-BE49-F238E27FC236}">
                <a16:creationId xmlns:a16="http://schemas.microsoft.com/office/drawing/2014/main" id="{4CB4D6C5-EC32-963F-6494-7400258CA53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10"/>
          <a:srcRect l="26037" r="26037"/>
          <a:stretch/>
        </p:blipFill>
        <p:spPr/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7D56F-DF5E-32F9-2E07-62E42CA38A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lIns="91440" tIns="45720" rIns="91440" bIns="45720" anchor="t"/>
          <a:lstStyle/>
          <a:p>
            <a:r>
              <a:rPr lang="en-US" dirty="0"/>
              <a:t>FULL LIST OF REFERENCES AVAILABLE ON ASSESTMENT 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01A75-9DFF-7A81-3BC1-0E2CF76777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919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52219-785E-4657-C5F4-A53FEF2EB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0326" y="1679216"/>
            <a:ext cx="4786877" cy="1518315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6" name="Picture Placeholder 5" descr="A person and person looking at a computer screen">
            <a:extLst>
              <a:ext uri="{FF2B5EF4-FFF2-40B4-BE49-F238E27FC236}">
                <a16:creationId xmlns:a16="http://schemas.microsoft.com/office/drawing/2014/main" id="{AA35CD3A-9896-7953-C82D-AAE87F6124D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27" r="127"/>
          <a:stretch/>
        </p:blipFill>
        <p:spPr>
          <a:xfrm>
            <a:off x="-29499" y="-2236"/>
            <a:ext cx="6814124" cy="687109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F90D79-5C58-F576-D2D0-3F4F1822E75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70326" y="3748958"/>
            <a:ext cx="4786878" cy="2258013"/>
          </a:xfrm>
        </p:spPr>
        <p:txBody>
          <a:bodyPr vert="horz" lIns="91440" tIns="0" rIns="0" bIns="45720" rtlCol="0" anchor="t">
            <a:normAutofit/>
          </a:bodyPr>
          <a:lstStyle/>
          <a:p>
            <a:r>
              <a:rPr lang="en-US" dirty="0"/>
              <a:t> </a:t>
            </a:r>
            <a:endParaRPr lang="en-US" i="1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A8DFC8D-4AE6-170E-C27A-DA97EBD7D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059704" y="0"/>
            <a:ext cx="2928883" cy="6871447"/>
            <a:chOff x="4059704" y="0"/>
            <a:chExt cx="2928883" cy="687144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F966C9E-A9A2-BF8C-EDCB-B7F6AE51C425}"/>
                </a:ext>
              </a:extLst>
            </p:cNvPr>
            <p:cNvSpPr/>
            <p:nvPr/>
          </p:nvSpPr>
          <p:spPr>
            <a:xfrm rot="10800000">
              <a:off x="4443586" y="5022"/>
              <a:ext cx="2545001" cy="6837172"/>
            </a:xfrm>
            <a:custGeom>
              <a:avLst/>
              <a:gdLst>
                <a:gd name="connsiteX0" fmla="*/ 2518452 w 2545001"/>
                <a:gd name="connsiteY0" fmla="*/ 0 h 6837172"/>
                <a:gd name="connsiteX1" fmla="*/ 1701725 w 2545001"/>
                <a:gd name="connsiteY1" fmla="*/ 3172236 h 6837172"/>
                <a:gd name="connsiteX2" fmla="*/ 1361633 w 2545001"/>
                <a:gd name="connsiteY2" fmla="*/ 4439362 h 6837172"/>
                <a:gd name="connsiteX3" fmla="*/ 1178312 w 2545001"/>
                <a:gd name="connsiteY3" fmla="*/ 4524005 h 6837172"/>
                <a:gd name="connsiteX4" fmla="*/ 1067055 w 2545001"/>
                <a:gd name="connsiteY4" fmla="*/ 4330715 h 6837172"/>
                <a:gd name="connsiteX5" fmla="*/ 1324969 w 2545001"/>
                <a:gd name="connsiteY5" fmla="*/ 3379423 h 6837172"/>
                <a:gd name="connsiteX6" fmla="*/ 1307268 w 2545001"/>
                <a:gd name="connsiteY6" fmla="*/ 3240456 h 6837172"/>
                <a:gd name="connsiteX7" fmla="*/ 1196012 w 2545001"/>
                <a:gd name="connsiteY7" fmla="*/ 3154549 h 6837172"/>
                <a:gd name="connsiteX8" fmla="*/ 972233 w 2545001"/>
                <a:gd name="connsiteY8" fmla="*/ 3283409 h 6837172"/>
                <a:gd name="connsiteX9" fmla="*/ 580306 w 2545001"/>
                <a:gd name="connsiteY9" fmla="*/ 4728666 h 6837172"/>
                <a:gd name="connsiteX10" fmla="*/ 5057 w 2545001"/>
                <a:gd name="connsiteY10" fmla="*/ 6820750 h 6837172"/>
                <a:gd name="connsiteX11" fmla="*/ 0 w 2545001"/>
                <a:gd name="connsiteY11" fmla="*/ 6837173 h 6837172"/>
                <a:gd name="connsiteX12" fmla="*/ 26550 w 2545001"/>
                <a:gd name="connsiteY12" fmla="*/ 6837173 h 6837172"/>
                <a:gd name="connsiteX13" fmla="*/ 605591 w 2545001"/>
                <a:gd name="connsiteY13" fmla="*/ 4736246 h 6837172"/>
                <a:gd name="connsiteX14" fmla="*/ 997519 w 2545001"/>
                <a:gd name="connsiteY14" fmla="*/ 3290990 h 6837172"/>
                <a:gd name="connsiteX15" fmla="*/ 1190954 w 2545001"/>
                <a:gd name="connsiteY15" fmla="*/ 3179816 h 6837172"/>
                <a:gd name="connsiteX16" fmla="*/ 1285776 w 2545001"/>
                <a:gd name="connsiteY16" fmla="*/ 3253089 h 6837172"/>
                <a:gd name="connsiteX17" fmla="*/ 1300947 w 2545001"/>
                <a:gd name="connsiteY17" fmla="*/ 3373106 h 6837172"/>
                <a:gd name="connsiteX18" fmla="*/ 1043033 w 2545001"/>
                <a:gd name="connsiteY18" fmla="*/ 4324398 h 6837172"/>
                <a:gd name="connsiteX19" fmla="*/ 1171990 w 2545001"/>
                <a:gd name="connsiteY19" fmla="*/ 4548009 h 6837172"/>
                <a:gd name="connsiteX20" fmla="*/ 1385654 w 2545001"/>
                <a:gd name="connsiteY20" fmla="*/ 4448205 h 6837172"/>
                <a:gd name="connsiteX21" fmla="*/ 1385654 w 2545001"/>
                <a:gd name="connsiteY21" fmla="*/ 4446942 h 6837172"/>
                <a:gd name="connsiteX22" fmla="*/ 1725746 w 2545001"/>
                <a:gd name="connsiteY22" fmla="*/ 3178553 h 6837172"/>
                <a:gd name="connsiteX23" fmla="*/ 2545002 w 2545001"/>
                <a:gd name="connsiteY23" fmla="*/ 1263 h 6837172"/>
                <a:gd name="connsiteX24" fmla="*/ 2518452 w 2545001"/>
                <a:gd name="connsiteY24" fmla="*/ 0 h 6837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545001" h="6837172">
                  <a:moveTo>
                    <a:pt x="2518452" y="0"/>
                  </a:moveTo>
                  <a:lnTo>
                    <a:pt x="1701725" y="3172236"/>
                  </a:lnTo>
                  <a:lnTo>
                    <a:pt x="1361633" y="4439362"/>
                  </a:lnTo>
                  <a:cubicBezTo>
                    <a:pt x="1328761" y="4508845"/>
                    <a:pt x="1251640" y="4544219"/>
                    <a:pt x="1178312" y="4524005"/>
                  </a:cubicBezTo>
                  <a:cubicBezTo>
                    <a:pt x="1094869" y="4501265"/>
                    <a:pt x="1044298" y="4414095"/>
                    <a:pt x="1067055" y="4330715"/>
                  </a:cubicBezTo>
                  <a:lnTo>
                    <a:pt x="1324969" y="3379423"/>
                  </a:lnTo>
                  <a:cubicBezTo>
                    <a:pt x="1337611" y="3332679"/>
                    <a:pt x="1331290" y="3283409"/>
                    <a:pt x="1307268" y="3240456"/>
                  </a:cubicBezTo>
                  <a:cubicBezTo>
                    <a:pt x="1283247" y="3197503"/>
                    <a:pt x="1244054" y="3167183"/>
                    <a:pt x="1196012" y="3154549"/>
                  </a:cubicBezTo>
                  <a:cubicBezTo>
                    <a:pt x="1098662" y="3128019"/>
                    <a:pt x="997519" y="3186133"/>
                    <a:pt x="972233" y="3283409"/>
                  </a:cubicBezTo>
                  <a:lnTo>
                    <a:pt x="580306" y="4728666"/>
                  </a:lnTo>
                  <a:lnTo>
                    <a:pt x="5057" y="6820750"/>
                  </a:lnTo>
                  <a:cubicBezTo>
                    <a:pt x="5057" y="6820750"/>
                    <a:pt x="1264" y="6833383"/>
                    <a:pt x="0" y="6837173"/>
                  </a:cubicBezTo>
                  <a:lnTo>
                    <a:pt x="26550" y="6837173"/>
                  </a:lnTo>
                  <a:lnTo>
                    <a:pt x="605591" y="4736246"/>
                  </a:lnTo>
                  <a:lnTo>
                    <a:pt x="997519" y="3290990"/>
                  </a:lnTo>
                  <a:cubicBezTo>
                    <a:pt x="1020276" y="3207609"/>
                    <a:pt x="1107512" y="3157076"/>
                    <a:pt x="1190954" y="3179816"/>
                  </a:cubicBezTo>
                  <a:cubicBezTo>
                    <a:pt x="1231411" y="3191186"/>
                    <a:pt x="1265547" y="3216453"/>
                    <a:pt x="1285776" y="3253089"/>
                  </a:cubicBezTo>
                  <a:cubicBezTo>
                    <a:pt x="1307268" y="3289726"/>
                    <a:pt x="1312326" y="3331416"/>
                    <a:pt x="1300947" y="3373106"/>
                  </a:cubicBezTo>
                  <a:lnTo>
                    <a:pt x="1043033" y="4324398"/>
                  </a:lnTo>
                  <a:cubicBezTo>
                    <a:pt x="1016483" y="4421675"/>
                    <a:pt x="1074640" y="4522742"/>
                    <a:pt x="1171990" y="4548009"/>
                  </a:cubicBezTo>
                  <a:cubicBezTo>
                    <a:pt x="1257961" y="4570749"/>
                    <a:pt x="1347725" y="4529059"/>
                    <a:pt x="1385654" y="4448205"/>
                  </a:cubicBezTo>
                  <a:lnTo>
                    <a:pt x="1385654" y="4446942"/>
                  </a:lnTo>
                  <a:lnTo>
                    <a:pt x="1725746" y="3178553"/>
                  </a:lnTo>
                  <a:lnTo>
                    <a:pt x="2545002" y="1263"/>
                  </a:lnTo>
                  <a:cubicBezTo>
                    <a:pt x="2536151" y="0"/>
                    <a:pt x="2527302" y="0"/>
                    <a:pt x="2518452" y="0"/>
                  </a:cubicBezTo>
                  <a:close/>
                </a:path>
              </a:pathLst>
            </a:custGeom>
            <a:solidFill>
              <a:schemeClr val="accent1"/>
            </a:solidFill>
            <a:ln w="1263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33BC35A-F255-48AA-48B8-D6561A6FAB9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059704" y="0"/>
              <a:ext cx="1822122" cy="6871447"/>
            </a:xfrm>
            <a:prstGeom prst="line">
              <a:avLst/>
            </a:prstGeom>
            <a:ln w="2222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948513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11534312">
      <a:dk1>
        <a:srgbClr val="000000"/>
      </a:dk1>
      <a:lt1>
        <a:srgbClr val="FFFFFF"/>
      </a:lt1>
      <a:dk2>
        <a:srgbClr val="D87A1A"/>
      </a:dk2>
      <a:lt2>
        <a:srgbClr val="E7E6E6"/>
      </a:lt2>
      <a:accent1>
        <a:srgbClr val="FFBA00"/>
      </a:accent1>
      <a:accent2>
        <a:srgbClr val="7229D2"/>
      </a:accent2>
      <a:accent3>
        <a:srgbClr val="C62FE1"/>
      </a:accent3>
      <a:accent4>
        <a:srgbClr val="CF1DA0"/>
      </a:accent4>
      <a:accent5>
        <a:srgbClr val="E12F68"/>
      </a:accent5>
      <a:accent6>
        <a:srgbClr val="CF2E1D"/>
      </a:accent6>
      <a:hlink>
        <a:srgbClr val="87882D"/>
      </a:hlink>
      <a:folHlink>
        <a:srgbClr val="7F7F7F"/>
      </a:folHlink>
    </a:clrScheme>
    <a:fontScheme name="Custom 62">
      <a:majorFont>
        <a:latin typeface="Book Antiqua"/>
        <a:ea typeface=""/>
        <a:cs typeface=""/>
      </a:majorFont>
      <a:minorFont>
        <a:latin typeface="Century Gothic"/>
        <a:ea typeface=""/>
        <a:cs typeface="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11534312_Win32_SL_V3" id="{A784F2EB-8377-40E2-878D-F359E4F7734D}" vid="{87F4C17B-0668-4D7F-80F5-6507D8EFBB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BB42C3-98F0-4E09-AE96-62EE07CAC5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15CCAF-B227-4420-8A82-899C4EC3371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39EAE05-2D90-4440-A098-2E114DBDB54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598</Words>
  <Application>Microsoft Office PowerPoint</Application>
  <PresentationFormat>Widescreen</PresentationFormat>
  <Paragraphs>98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Contemporary Themes </vt:lpstr>
      <vt:lpstr>Intro to the Fundamentals of Digital Transformation </vt:lpstr>
      <vt:lpstr>Literature Review: Understanding technology, transformation and impacts</vt:lpstr>
      <vt:lpstr>Literature Review: Digital Marketing Trends (2) </vt:lpstr>
      <vt:lpstr>PESTLE Analysis framework that diagnose strategically the impact of external factors </vt:lpstr>
      <vt:lpstr>PESTLE Analysis (2)</vt:lpstr>
      <vt:lpstr>Future Policy: Management Options</vt:lpstr>
      <vt:lpstr>Future Policy: Management Options (2) </vt:lpstr>
      <vt:lpstr>Conclusion</vt:lpstr>
      <vt:lpstr>Reference List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583</cp:revision>
  <dcterms:created xsi:type="dcterms:W3CDTF">2024-10-22T20:30:51Z</dcterms:created>
  <dcterms:modified xsi:type="dcterms:W3CDTF">2024-11-04T12:55:18Z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