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3"/>
  </p:notesMasterIdLst>
  <p:sldIdLst>
    <p:sldId id="256" r:id="rId2"/>
    <p:sldId id="257" r:id="rId3"/>
    <p:sldId id="263" r:id="rId4"/>
    <p:sldId id="268" r:id="rId5"/>
    <p:sldId id="259" r:id="rId6"/>
    <p:sldId id="260" r:id="rId7"/>
    <p:sldId id="261" r:id="rId8"/>
    <p:sldId id="267" r:id="rId9"/>
    <p:sldId id="274" r:id="rId10"/>
    <p:sldId id="266" r:id="rId11"/>
    <p:sldId id="286" r:id="rId12"/>
    <p:sldId id="290" r:id="rId13"/>
    <p:sldId id="291" r:id="rId14"/>
    <p:sldId id="292" r:id="rId15"/>
    <p:sldId id="293" r:id="rId16"/>
    <p:sldId id="287" r:id="rId17"/>
    <p:sldId id="288" r:id="rId18"/>
    <p:sldId id="294" r:id="rId19"/>
    <p:sldId id="289" r:id="rId20"/>
    <p:sldId id="295" r:id="rId21"/>
    <p:sldId id="264" r:id="rId22"/>
    <p:sldId id="270" r:id="rId23"/>
    <p:sldId id="297" r:id="rId24"/>
    <p:sldId id="271" r:id="rId25"/>
    <p:sldId id="272" r:id="rId26"/>
    <p:sldId id="265" r:id="rId27"/>
    <p:sldId id="276" r:id="rId28"/>
    <p:sldId id="299" r:id="rId29"/>
    <p:sldId id="298" r:id="rId30"/>
    <p:sldId id="301" r:id="rId31"/>
    <p:sldId id="296" r:id="rId32"/>
    <p:sldId id="300" r:id="rId33"/>
    <p:sldId id="280" r:id="rId34"/>
    <p:sldId id="302" r:id="rId35"/>
    <p:sldId id="303" r:id="rId36"/>
    <p:sldId id="304" r:id="rId37"/>
    <p:sldId id="285" r:id="rId38"/>
    <p:sldId id="307" r:id="rId39"/>
    <p:sldId id="305" r:id="rId40"/>
    <p:sldId id="306" r:id="rId41"/>
    <p:sldId id="277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ntroduction" id="{149C2D48-372B-4B52-8B04-B6071CDA568F}">
          <p14:sldIdLst>
            <p14:sldId id="256"/>
            <p14:sldId id="257"/>
            <p14:sldId id="263"/>
            <p14:sldId id="268"/>
            <p14:sldId id="259"/>
            <p14:sldId id="260"/>
            <p14:sldId id="261"/>
            <p14:sldId id="267"/>
          </p14:sldIdLst>
        </p14:section>
        <p14:section name="Why study monsters?" id="{73B99977-B44F-41D6-B102-B9A6FF26161E}">
          <p14:sldIdLst>
            <p14:sldId id="274"/>
            <p14:sldId id="266"/>
            <p14:sldId id="286"/>
            <p14:sldId id="290"/>
            <p14:sldId id="291"/>
            <p14:sldId id="292"/>
            <p14:sldId id="293"/>
            <p14:sldId id="287"/>
            <p14:sldId id="288"/>
            <p14:sldId id="294"/>
            <p14:sldId id="289"/>
            <p14:sldId id="295"/>
          </p14:sldIdLst>
        </p14:section>
        <p14:section name="Definitions" id="{8C17A83E-99A7-4A15-87F8-BC7155BAE4DF}">
          <p14:sldIdLst>
            <p14:sldId id="264"/>
            <p14:sldId id="270"/>
            <p14:sldId id="297"/>
            <p14:sldId id="271"/>
            <p14:sldId id="272"/>
            <p14:sldId id="265"/>
            <p14:sldId id="276"/>
            <p14:sldId id="299"/>
            <p14:sldId id="298"/>
          </p14:sldIdLst>
        </p14:section>
        <p14:section name="How do they work?" id="{979C34E2-920D-4CCE-8E9E-79B15AF6BF5E}">
          <p14:sldIdLst>
            <p14:sldId id="301"/>
            <p14:sldId id="296"/>
            <p14:sldId id="300"/>
            <p14:sldId id="280"/>
            <p14:sldId id="302"/>
            <p14:sldId id="303"/>
            <p14:sldId id="304"/>
            <p14:sldId id="285"/>
            <p14:sldId id="307"/>
            <p14:sldId id="305"/>
            <p14:sldId id="306"/>
            <p14:sldId id="27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11" autoAdjust="0"/>
    <p:restoredTop sz="94084" autoAdjust="0"/>
  </p:normalViewPr>
  <p:slideViewPr>
    <p:cSldViewPr snapToGrid="0">
      <p:cViewPr varScale="1">
        <p:scale>
          <a:sx n="87" d="100"/>
          <a:sy n="87" d="100"/>
        </p:scale>
        <p:origin x="198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303EF0-239E-5648-8397-41BFDB4AA295}" type="datetimeFigureOut">
              <a:rPr lang="en-US" smtClean="0"/>
              <a:t>10/3/2017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0B7E51-A075-E347-AA5C-68C302758B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2792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endParaRPr lang="en-US" sz="1200" b="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7E51-A075-E347-AA5C-68C302758BC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7053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0B7E51-A075-E347-AA5C-68C302758BCB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2282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322CDD-9D6C-4F63-9EC2-648226624108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8559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322CDD-9D6C-4F63-9EC2-648226624108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8962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0155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 marL="358775" indent="-268288">
              <a:lnSpc>
                <a:spcPct val="100000"/>
              </a:lnSpc>
              <a:buSzPct val="125000"/>
              <a:buFont typeface="Arial"/>
              <a:buChar char="•"/>
              <a:defRPr sz="2800"/>
            </a:lvl1pPr>
            <a:lvl2pPr marL="711200" indent="-182563">
              <a:lnSpc>
                <a:spcPct val="100000"/>
              </a:lnSpc>
              <a:buFont typeface="Arial"/>
              <a:buChar char="•"/>
              <a:tabLst/>
              <a:defRPr sz="2400"/>
            </a:lvl2pPr>
            <a:lvl3pPr marL="1074738" indent="-182563" defTabSz="1076325">
              <a:lnSpc>
                <a:spcPct val="100000"/>
              </a:lnSpc>
              <a:buSzPct val="125000"/>
              <a:buFont typeface="Arial"/>
              <a:buChar char="•"/>
              <a:tabLst/>
              <a:defRPr sz="1800"/>
            </a:lvl3pPr>
            <a:lvl4pPr marL="1346200" indent="-182563">
              <a:lnSpc>
                <a:spcPct val="100000"/>
              </a:lnSpc>
              <a:buFont typeface="Arial"/>
              <a:buChar char="•"/>
              <a:defRPr sz="1800"/>
            </a:lvl4pPr>
            <a:lvl5pPr marL="1617663" indent="-182563">
              <a:lnSpc>
                <a:spcPct val="100000"/>
              </a:lnSpc>
              <a:buFont typeface="Arial"/>
              <a:buChar char="•"/>
              <a:defRPr sz="1800"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 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01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7525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89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938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755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671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185A036D-C3A1-4C44-869A-C0B2F3D6794D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452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260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932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A036D-C3A1-4C44-869A-C0B2F3D6794D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173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185A036D-C3A1-4C44-869A-C0B2F3D6794D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6E59C01-6C5C-4397-977E-6157B574507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9425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f.mitchell@uwtsd.ac.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0" b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6447" y="4329953"/>
            <a:ext cx="9999233" cy="923005"/>
          </a:xfrm>
          <a:solidFill>
            <a:schemeClr val="bg2">
              <a:alpha val="75000"/>
            </a:schemeClr>
          </a:solidFill>
        </p:spPr>
        <p:txBody>
          <a:bodyPr>
            <a:normAutofit/>
          </a:bodyPr>
          <a:lstStyle/>
          <a:p>
            <a:r>
              <a:rPr lang="en-GB" sz="6000" dirty="0" smtClean="0"/>
              <a:t>Monsters, Ghosts and Revenants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6447" y="5370020"/>
            <a:ext cx="9999233" cy="466003"/>
          </a:xfrm>
          <a:solidFill>
            <a:schemeClr val="bg2">
              <a:alpha val="75000"/>
            </a:schemeClr>
          </a:solidFill>
        </p:spPr>
        <p:txBody>
          <a:bodyPr/>
          <a:lstStyle/>
          <a:p>
            <a:r>
              <a:rPr lang="en-GB" b="1" dirty="0" smtClean="0"/>
              <a:t>Week 1 - introduction, Course information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14859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Week 1: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/>
              <a:buChar char="•"/>
            </a:pPr>
            <a:r>
              <a:rPr lang="en-GB" sz="2800" dirty="0" smtClean="0"/>
              <a:t>Talking through the course:</a:t>
            </a:r>
          </a:p>
          <a:p>
            <a:pPr>
              <a:buFont typeface="Arial"/>
              <a:buChar char="•"/>
            </a:pPr>
            <a:r>
              <a:rPr lang="en-GB" sz="2400" dirty="0" smtClean="0"/>
              <a:t>Aims and learning outcomes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Structure of the course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How each week will work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Assessment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Looking at the ideas and theories about monsters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smtClean="0"/>
              <a:t>Discussing the definition of monstrosity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72501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Contact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/>
              <a:buChar char="•"/>
            </a:pPr>
            <a:r>
              <a:rPr lang="en-GB" sz="2800" dirty="0" smtClean="0"/>
              <a:t>email: </a:t>
            </a:r>
            <a:r>
              <a:rPr lang="en-GB" sz="2800" dirty="0" smtClean="0">
                <a:hlinkClick r:id="rId2"/>
              </a:rPr>
              <a:t>f.mitchell@uwtsd.ac.uk</a:t>
            </a:r>
            <a:endParaRPr lang="en-GB" sz="2800" dirty="0" smtClean="0"/>
          </a:p>
          <a:p>
            <a:pPr>
              <a:buFont typeface="Arial"/>
              <a:buChar char="•"/>
            </a:pPr>
            <a:r>
              <a:rPr lang="en-GB" sz="2800" dirty="0" smtClean="0"/>
              <a:t>office: A120 (upstairs corridor in Arts Building) </a:t>
            </a:r>
          </a:p>
          <a:p>
            <a:pPr>
              <a:buFont typeface="Arial"/>
              <a:buChar char="•"/>
            </a:pPr>
            <a:r>
              <a:rPr lang="en-GB" sz="2800" dirty="0" smtClean="0"/>
              <a:t>office hours:</a:t>
            </a:r>
          </a:p>
          <a:p>
            <a:pPr lvl="1">
              <a:buFont typeface="Arial"/>
              <a:buChar char="•"/>
            </a:pPr>
            <a:r>
              <a:rPr lang="en-GB" sz="2400" dirty="0" smtClean="0"/>
              <a:t>Monday 10-11</a:t>
            </a:r>
          </a:p>
          <a:p>
            <a:pPr lvl="1">
              <a:buFont typeface="Arial"/>
              <a:buChar char="•"/>
            </a:pPr>
            <a:r>
              <a:rPr lang="en-GB" dirty="0" smtClean="0"/>
              <a:t>Thursday 11-12</a:t>
            </a:r>
            <a:endParaRPr lang="en-GB" sz="2400" dirty="0" smtClean="0"/>
          </a:p>
          <a:p>
            <a:pPr lvl="1">
              <a:buFont typeface="Arial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2263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Syllabus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/>
              <a:buChar char="•"/>
            </a:pPr>
            <a:r>
              <a:rPr lang="en-US" dirty="0" smtClean="0"/>
              <a:t> </a:t>
            </a:r>
            <a:r>
              <a:rPr lang="en-US" sz="2800" dirty="0" smtClean="0"/>
              <a:t>Syllabus contains:</a:t>
            </a:r>
          </a:p>
          <a:p>
            <a:pPr lvl="1">
              <a:buFont typeface="Arial"/>
              <a:buChar char="•"/>
            </a:pPr>
            <a:r>
              <a:rPr lang="en-US" sz="2400" dirty="0" smtClean="0"/>
              <a:t>Course </a:t>
            </a:r>
            <a:r>
              <a:rPr lang="en-US" sz="2400" dirty="0" smtClean="0"/>
              <a:t>bibliography</a:t>
            </a:r>
          </a:p>
          <a:p>
            <a:pPr lvl="1">
              <a:buFont typeface="Arial"/>
              <a:buChar char="•"/>
            </a:pPr>
            <a:r>
              <a:rPr lang="en-US" sz="2400" dirty="0" smtClean="0"/>
              <a:t>My contact information</a:t>
            </a:r>
          </a:p>
          <a:p>
            <a:pPr lvl="1">
              <a:buFont typeface="Arial"/>
              <a:buChar char="•"/>
            </a:pPr>
            <a:r>
              <a:rPr lang="en-US" sz="2400" dirty="0" smtClean="0"/>
              <a:t>Coursework information</a:t>
            </a:r>
          </a:p>
        </p:txBody>
      </p:sp>
    </p:spTree>
    <p:extLst>
      <p:ext uri="{BB962C8B-B14F-4D97-AF65-F5344CB8AC3E}">
        <p14:creationId xmlns:p14="http://schemas.microsoft.com/office/powerpoint/2010/main" val="3038637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14" y="1845733"/>
            <a:ext cx="11254153" cy="4420595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b="1" dirty="0" smtClean="0"/>
              <a:t> Aims: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dirty="0" smtClean="0"/>
              <a:t>To </a:t>
            </a:r>
            <a:r>
              <a:rPr lang="en-GB" sz="2200" dirty="0"/>
              <a:t>enable students to interpret and analyse representations of monsters within ancient Greco-Roman </a:t>
            </a:r>
            <a:r>
              <a:rPr lang="en-GB" sz="2200" dirty="0" smtClean="0"/>
              <a:t>culture.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dirty="0" smtClean="0"/>
              <a:t>To </a:t>
            </a:r>
            <a:r>
              <a:rPr lang="en-GB" sz="2200" dirty="0"/>
              <a:t>enable students to understand and evaluate modern scholarship on monstrosity. </a:t>
            </a:r>
            <a:endParaRPr lang="en-GB" sz="22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 smtClean="0"/>
              <a:t>Learning Outcomes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dirty="0" smtClean="0"/>
              <a:t>Upon </a:t>
            </a:r>
            <a:r>
              <a:rPr lang="en-GB" sz="2200" dirty="0"/>
              <a:t>the completion of this module, the student should be able to: </a:t>
            </a:r>
            <a:endParaRPr lang="en-GB" sz="2200" dirty="0" smtClean="0"/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200" dirty="0" smtClean="0"/>
              <a:t>demonstrate </a:t>
            </a:r>
            <a:r>
              <a:rPr lang="en-GB" sz="2200" dirty="0"/>
              <a:t>a secure understanding and sound knowledge of the main uses of monstrosity in ancient texts, iconography and cultural practice; </a:t>
            </a:r>
            <a:endParaRPr lang="en-GB" sz="2200" dirty="0" smtClean="0"/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200" dirty="0" smtClean="0"/>
              <a:t>analyse </a:t>
            </a:r>
            <a:r>
              <a:rPr lang="en-GB" sz="2200" dirty="0"/>
              <a:t>and assess the ancient evidence relating to monsters and supernatural creatures; </a:t>
            </a:r>
            <a:endParaRPr lang="en-GB" sz="2200" dirty="0" smtClean="0"/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200" dirty="0" smtClean="0"/>
              <a:t>evaluate </a:t>
            </a:r>
            <a:r>
              <a:rPr lang="en-GB" sz="2200" dirty="0"/>
              <a:t>critically the main areas of modern debate concerning monstrosity in ancient culture. </a:t>
            </a:r>
          </a:p>
        </p:txBody>
      </p:sp>
    </p:spTree>
    <p:extLst>
      <p:ext uri="{BB962C8B-B14F-4D97-AF65-F5344CB8AC3E}">
        <p14:creationId xmlns:p14="http://schemas.microsoft.com/office/powerpoint/2010/main" val="763566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 Structure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8303279"/>
              </p:ext>
            </p:extLst>
          </p:nvPr>
        </p:nvGraphicFramePr>
        <p:xfrm>
          <a:off x="1024128" y="1920240"/>
          <a:ext cx="9720072" cy="4079240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873648"/>
                <a:gridCol w="1385801"/>
                <a:gridCol w="7460623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Week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Topic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Introduction, theory and Definitions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Monsters and Heroes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Monsters</a:t>
                      </a:r>
                      <a:r>
                        <a:rPr lang="en-GB" baseline="0" dirty="0" smtClean="0"/>
                        <a:t> and Gods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Hybrid Deities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Humans,</a:t>
                      </a:r>
                      <a:r>
                        <a:rPr lang="en-GB" baseline="0" dirty="0" smtClean="0"/>
                        <a:t> Animals, Monsters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Ghosts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Revenants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Monsters in Ethnography</a:t>
                      </a:r>
                      <a:r>
                        <a:rPr lang="en-GB" baseline="0" dirty="0" smtClean="0"/>
                        <a:t> and Geography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Monsters in Biology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Revision and Exam Preparation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1279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</a:t>
            </a:r>
            <a:r>
              <a:rPr lang="en-GB" dirty="0"/>
              <a:t>F</a:t>
            </a:r>
            <a:r>
              <a:rPr lang="en-GB" dirty="0" smtClean="0"/>
              <a:t>ormats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Mixture of lectures and discussion</a:t>
            </a:r>
          </a:p>
          <a:p>
            <a:r>
              <a:rPr lang="en-GB" dirty="0" smtClean="0"/>
              <a:t>Discussions will be connected to the reading set each week, so you need to have done the reading in advance</a:t>
            </a:r>
          </a:p>
          <a:p>
            <a:pPr lvl="1"/>
            <a:r>
              <a:rPr lang="en-GB" dirty="0" smtClean="0"/>
              <a:t>The readings will be both primary and secondary 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5265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 smtClean="0"/>
              <a:t> The assessment for this course will have two components: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/>
              <a:t>A piece of coursework 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400" dirty="0" smtClean="0"/>
              <a:t>2500 words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400" dirty="0" smtClean="0"/>
              <a:t>Deadline 10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Jan 2017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/>
              <a:t>A take home exam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200" dirty="0" smtClean="0"/>
              <a:t>9am-3pm on one day during the January exam period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smtClean="0"/>
              <a:t>Make sure the two do not clash in terms of content</a:t>
            </a:r>
          </a:p>
          <a:p>
            <a:pPr lvl="2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89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0" b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6447" y="4329953"/>
            <a:ext cx="9999233" cy="923005"/>
          </a:xfrm>
          <a:solidFill>
            <a:schemeClr val="bg2">
              <a:alpha val="75000"/>
            </a:schemeClr>
          </a:solidFill>
        </p:spPr>
        <p:txBody>
          <a:bodyPr>
            <a:normAutofit/>
          </a:bodyPr>
          <a:lstStyle/>
          <a:p>
            <a:r>
              <a:rPr lang="en-GB" sz="6000" dirty="0" smtClean="0"/>
              <a:t>Monsters, Ghosts and Revenants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6447" y="5370020"/>
            <a:ext cx="9999233" cy="466003"/>
          </a:xfrm>
          <a:solidFill>
            <a:schemeClr val="bg2">
              <a:alpha val="75000"/>
            </a:schemeClr>
          </a:solidFill>
        </p:spPr>
        <p:txBody>
          <a:bodyPr/>
          <a:lstStyle/>
          <a:p>
            <a:r>
              <a:rPr lang="en-GB" b="1" dirty="0" smtClean="0"/>
              <a:t>Week 1 - Theory and Definitions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28602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Lecture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/>
              <a:buChar char="•"/>
            </a:pPr>
            <a:r>
              <a:rPr lang="en-GB" sz="3200" dirty="0"/>
              <a:t> </a:t>
            </a:r>
            <a:r>
              <a:rPr lang="en-GB" sz="3200" dirty="0" smtClean="0"/>
              <a:t>Topics:</a:t>
            </a:r>
          </a:p>
          <a:p>
            <a:pPr lvl="1"/>
            <a:r>
              <a:rPr lang="en-GB" sz="2800" dirty="0"/>
              <a:t>Why study monsters?</a:t>
            </a:r>
          </a:p>
          <a:p>
            <a:pPr lvl="1">
              <a:buFont typeface="Arial"/>
              <a:buChar char="•"/>
            </a:pPr>
            <a:r>
              <a:rPr lang="en-GB" sz="2800" dirty="0" smtClean="0"/>
              <a:t>What are monsters?</a:t>
            </a:r>
          </a:p>
        </p:txBody>
      </p:sp>
    </p:spTree>
    <p:extLst>
      <p:ext uri="{BB962C8B-B14F-4D97-AF65-F5344CB8AC3E}">
        <p14:creationId xmlns:p14="http://schemas.microsoft.com/office/powerpoint/2010/main" val="309828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study monsters, ghosts and revenants?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Why did you want to study them?</a:t>
            </a:r>
          </a:p>
          <a:p>
            <a:r>
              <a:rPr lang="en-GB" dirty="0" smtClean="0"/>
              <a:t>What insights do you think they can provide?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116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study monsters?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Monsters are almost always creatures which exist outside the natural order</a:t>
            </a:r>
          </a:p>
          <a:p>
            <a:pPr lvl="1"/>
            <a:r>
              <a:rPr lang="en-GB" dirty="0" smtClean="0"/>
              <a:t>some exceptions</a:t>
            </a:r>
          </a:p>
          <a:p>
            <a:r>
              <a:rPr lang="en-GB" dirty="0" smtClean="0"/>
              <a:t>So not things that can be encountered</a:t>
            </a:r>
          </a:p>
          <a:p>
            <a:pPr lvl="1"/>
            <a:r>
              <a:rPr lang="en-GB" dirty="0" smtClean="0"/>
              <a:t>Allows them to be heavily invested with meanings</a:t>
            </a:r>
          </a:p>
          <a:p>
            <a:pPr lvl="1"/>
            <a:r>
              <a:rPr lang="en-GB" dirty="0" smtClean="0"/>
              <a:t>By examining them you can find out about ideas from the culture that produced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814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and Social abnormalities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Monsters are not only physically abnormal, their behaviours are also represented as abnormal</a:t>
            </a:r>
          </a:p>
          <a:p>
            <a:r>
              <a:rPr lang="en-GB" dirty="0" smtClean="0"/>
              <a:t>Often their behaviours are connected to areas of life that define our identity:</a:t>
            </a:r>
          </a:p>
          <a:p>
            <a:pPr lvl="1"/>
            <a:r>
              <a:rPr lang="en-GB" dirty="0" smtClean="0"/>
              <a:t>gender</a:t>
            </a:r>
          </a:p>
          <a:p>
            <a:pPr lvl="1"/>
            <a:r>
              <a:rPr lang="en-GB" dirty="0" smtClean="0"/>
              <a:t>sex</a:t>
            </a:r>
          </a:p>
          <a:p>
            <a:pPr lvl="1"/>
            <a:r>
              <a:rPr lang="en-GB" dirty="0" smtClean="0"/>
              <a:t>food </a:t>
            </a:r>
          </a:p>
          <a:p>
            <a:pPr lvl="1"/>
            <a:r>
              <a:rPr lang="en-GB" dirty="0" smtClean="0"/>
              <a:t>clothing</a:t>
            </a:r>
          </a:p>
          <a:p>
            <a:pPr lvl="1"/>
            <a:r>
              <a:rPr lang="en-GB" dirty="0" smtClean="0"/>
              <a:t>religious behaviours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3888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Monstrous Villains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Creatures that combine these physical and social abnormalities are often represented as villains</a:t>
            </a:r>
          </a:p>
          <a:p>
            <a:pPr lvl="1"/>
            <a:r>
              <a:rPr lang="en-GB" dirty="0" smtClean="0"/>
              <a:t>Or physical abnormalities are added to villains</a:t>
            </a:r>
            <a:endParaRPr lang="en-GB" dirty="0"/>
          </a:p>
        </p:txBody>
      </p:sp>
      <p:pic>
        <p:nvPicPr>
          <p:cNvPr id="3074" name="Picture 2" descr="Image result for bond villain skyfall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737356" y="4438570"/>
            <a:ext cx="3219511" cy="1810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bond villains mads mikkelsen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24023" y="3382258"/>
            <a:ext cx="3370445" cy="189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882" y="3708226"/>
            <a:ext cx="3523913" cy="2494540"/>
          </a:xfrm>
          <a:prstGeom prst="rect">
            <a:avLst/>
          </a:prstGeom>
        </p:spPr>
      </p:pic>
      <p:pic>
        <p:nvPicPr>
          <p:cNvPr id="3080" name="Picture 8" descr="Image result for alien movi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75" y="3327095"/>
            <a:ext cx="1903649" cy="285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99060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Deliberate Construction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Specific physical features of are used to draw out particular ideas</a:t>
            </a:r>
          </a:p>
          <a:p>
            <a:r>
              <a:rPr lang="en-GB" dirty="0" smtClean="0"/>
              <a:t>Creator can choose to make deliberate connections between a particular physical abnormality and a specific social behaviour</a:t>
            </a:r>
          </a:p>
          <a:p>
            <a:pPr lvl="1"/>
            <a:r>
              <a:rPr lang="en-GB" dirty="0" smtClean="0"/>
              <a:t>Construct a new creature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ssociations </a:t>
            </a:r>
            <a:r>
              <a:rPr lang="en-GB" dirty="0" smtClean="0"/>
              <a:t>already part of a monster used on purpose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08276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29" y="727251"/>
            <a:ext cx="3268245" cy="490236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52" y="158917"/>
            <a:ext cx="5473179" cy="3156885"/>
          </a:xfrm>
          <a:prstGeom prst="rect">
            <a:avLst/>
          </a:prstGeom>
        </p:spPr>
      </p:pic>
      <p:pic>
        <p:nvPicPr>
          <p:cNvPr id="2054" name="Picture 6" descr="Image result for mayor buff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213" y="2772919"/>
            <a:ext cx="5184546" cy="3799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9195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395022"/>
            <a:ext cx="12192000" cy="584164"/>
          </a:xfrm>
        </p:spPr>
        <p:txBody>
          <a:bodyPr>
            <a:normAutofit fontScale="62500" lnSpcReduction="20000"/>
          </a:bodyPr>
          <a:lstStyle/>
          <a:p>
            <a:pPr marL="90487" indent="0">
              <a:buNone/>
            </a:pPr>
            <a:r>
              <a:rPr lang="en-US" dirty="0" smtClean="0">
                <a:solidFill>
                  <a:schemeClr val="tx1"/>
                </a:solidFill>
              </a:rPr>
              <a:t>Images from </a:t>
            </a:r>
            <a:r>
              <a:rPr lang="en-US" dirty="0">
                <a:solidFill>
                  <a:schemeClr val="tx1"/>
                </a:solidFill>
              </a:rPr>
              <a:t>Park, K., &amp; </a:t>
            </a:r>
            <a:r>
              <a:rPr lang="en-US" dirty="0" err="1">
                <a:solidFill>
                  <a:schemeClr val="tx1"/>
                </a:solidFill>
              </a:rPr>
              <a:t>Daston</a:t>
            </a:r>
            <a:r>
              <a:rPr lang="en-US" dirty="0">
                <a:solidFill>
                  <a:schemeClr val="tx1"/>
                </a:solidFill>
              </a:rPr>
              <a:t>, L. J. (1981). Unnatural Conceptions: The Study of Monsters in Sixteenth- and Seventeenth-Century France and England. </a:t>
            </a:r>
            <a:r>
              <a:rPr lang="en-US" i="1" dirty="0">
                <a:solidFill>
                  <a:schemeClr val="tx1"/>
                </a:solidFill>
              </a:rPr>
              <a:t>Past &amp; Present</a:t>
            </a:r>
            <a:r>
              <a:rPr lang="en-US" dirty="0">
                <a:solidFill>
                  <a:schemeClr val="tx1"/>
                </a:solidFill>
              </a:rPr>
              <a:t>, </a:t>
            </a:r>
            <a:r>
              <a:rPr lang="en-US" i="1" dirty="0">
                <a:solidFill>
                  <a:schemeClr val="tx1"/>
                </a:solidFill>
              </a:rPr>
              <a:t>92</a:t>
            </a:r>
            <a:r>
              <a:rPr lang="en-US" dirty="0">
                <a:solidFill>
                  <a:schemeClr val="tx1"/>
                </a:solidFill>
              </a:rPr>
              <a:t>, 20–54.</a:t>
            </a:r>
          </a:p>
          <a:p>
            <a:pPr marL="90487" indent="0">
              <a:buNone/>
            </a:pPr>
            <a:endParaRPr lang="en-US" dirty="0"/>
          </a:p>
        </p:txBody>
      </p:sp>
      <p:pic>
        <p:nvPicPr>
          <p:cNvPr id="5" name="Picture 4" descr="monk calf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4280" y="1"/>
            <a:ext cx="4218483" cy="6312022"/>
          </a:xfrm>
          <a:prstGeom prst="rect">
            <a:avLst/>
          </a:prstGeom>
        </p:spPr>
      </p:pic>
      <p:pic>
        <p:nvPicPr>
          <p:cNvPr id="6" name="Picture 5" descr="pope ass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3600" y="-1"/>
            <a:ext cx="3997728" cy="6277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5060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Subconscious 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 uses of monsters are less deliberate</a:t>
            </a:r>
          </a:p>
          <a:p>
            <a:pPr lvl="1"/>
            <a:r>
              <a:rPr lang="en-GB" dirty="0" smtClean="0"/>
              <a:t>Using creatures which are typically part of a genre</a:t>
            </a:r>
          </a:p>
          <a:p>
            <a:pPr lvl="1"/>
            <a:r>
              <a:rPr lang="en-GB" dirty="0" smtClean="0"/>
              <a:t>Constructing a monstrous creature out of what is frightening without specific agenda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764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Image result for x files alie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" y="286603"/>
            <a:ext cx="1143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57644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Conscious/unconscious?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363527"/>
            <a:ext cx="10058400" cy="4023360"/>
          </a:xfrm>
        </p:spPr>
        <p:txBody>
          <a:bodyPr/>
          <a:lstStyle/>
          <a:p>
            <a:r>
              <a:rPr lang="en-GB" dirty="0" smtClean="0"/>
              <a:t>In both deliberate and less conscious uses of monsters, the meanings and associations being drawn on are still there</a:t>
            </a:r>
          </a:p>
          <a:p>
            <a:r>
              <a:rPr lang="en-GB" dirty="0" smtClean="0"/>
              <a:t>Can combine elements of these practices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6176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Definitions?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How would you define a ‘monster’</a:t>
            </a:r>
          </a:p>
          <a:p>
            <a:r>
              <a:rPr lang="en-GB" dirty="0" smtClean="0"/>
              <a:t>What media/genres would you expect to find them in?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884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Modern Monsters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Genres:</a:t>
            </a:r>
          </a:p>
          <a:p>
            <a:pPr lvl="1"/>
            <a:r>
              <a:rPr lang="en-US" dirty="0" smtClean="0"/>
              <a:t>Horror</a:t>
            </a:r>
          </a:p>
          <a:p>
            <a:pPr lvl="1"/>
            <a:r>
              <a:rPr lang="en-US" dirty="0" smtClean="0"/>
              <a:t>Sci-fi</a:t>
            </a:r>
          </a:p>
          <a:p>
            <a:pPr lvl="1"/>
            <a:r>
              <a:rPr lang="en-US" dirty="0" smtClean="0"/>
              <a:t>Fantasy</a:t>
            </a:r>
          </a:p>
          <a:p>
            <a:pPr lvl="1"/>
            <a:r>
              <a:rPr lang="en-US" dirty="0" smtClean="0"/>
              <a:t>Children’s/young adult fiction</a:t>
            </a:r>
          </a:p>
          <a:p>
            <a:r>
              <a:rPr lang="en-US" dirty="0" smtClean="0"/>
              <a:t>Scary?</a:t>
            </a:r>
          </a:p>
          <a:p>
            <a:r>
              <a:rPr lang="en-US" dirty="0" smtClean="0"/>
              <a:t>Physical?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7821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Scary monsters?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Uncanny:</a:t>
            </a:r>
          </a:p>
          <a:p>
            <a:pPr lvl="1"/>
            <a:r>
              <a:rPr lang="en-GB" dirty="0" smtClean="0"/>
              <a:t>Das </a:t>
            </a:r>
            <a:r>
              <a:rPr lang="en-GB" dirty="0" err="1" smtClean="0"/>
              <a:t>Unheimliche</a:t>
            </a:r>
            <a:endParaRPr lang="en-GB" dirty="0" smtClean="0"/>
          </a:p>
          <a:p>
            <a:pPr lvl="2"/>
            <a:r>
              <a:rPr lang="en-GB" dirty="0" smtClean="0"/>
              <a:t>Essay by Freud, in response to earlier work by Ernst </a:t>
            </a:r>
            <a:r>
              <a:rPr lang="en-GB" dirty="0" err="1" smtClean="0"/>
              <a:t>Jentsch</a:t>
            </a:r>
            <a:endParaRPr lang="en-GB" dirty="0" smtClean="0"/>
          </a:p>
          <a:p>
            <a:pPr lvl="1"/>
            <a:r>
              <a:rPr lang="en-GB" dirty="0" smtClean="0"/>
              <a:t>Mixture of the familiar and unfamiliar</a:t>
            </a:r>
          </a:p>
          <a:p>
            <a:r>
              <a:rPr lang="en-GB" dirty="0" smtClean="0"/>
              <a:t>Abjection</a:t>
            </a:r>
          </a:p>
          <a:p>
            <a:pPr lvl="1"/>
            <a:r>
              <a:rPr lang="en-GB" dirty="0" err="1" smtClean="0"/>
              <a:t>Kristeva</a:t>
            </a:r>
            <a:endParaRPr lang="en-GB" dirty="0" smtClean="0"/>
          </a:p>
          <a:p>
            <a:pPr lvl="1"/>
            <a:r>
              <a:rPr lang="en-GB" dirty="0" smtClean="0"/>
              <a:t>The abject is neither part of us, nor other, but falls in between, casing a reaction of horror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982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Tabloid Monsters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2959" y="1854106"/>
            <a:ext cx="3448543" cy="440532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436" y="1848982"/>
            <a:ext cx="3430854" cy="440486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1705" y="1839506"/>
            <a:ext cx="3491750" cy="4434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2143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Medical Terminology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335059"/>
            <a:ext cx="11773647" cy="522941"/>
          </a:xfrm>
        </p:spPr>
        <p:txBody>
          <a:bodyPr/>
          <a:lstStyle/>
          <a:p>
            <a:pPr marL="90487" indent="0">
              <a:buNone/>
            </a:pPr>
            <a:r>
              <a:rPr lang="en-US" dirty="0">
                <a:solidFill>
                  <a:schemeClr val="tx1"/>
                </a:solidFill>
              </a:rPr>
              <a:t>http://</a:t>
            </a:r>
            <a:r>
              <a:rPr lang="en-US" dirty="0" err="1">
                <a:solidFill>
                  <a:schemeClr val="tx1"/>
                </a:solidFill>
              </a:rPr>
              <a:t>library.medicine.yale.edu</a:t>
            </a:r>
            <a:r>
              <a:rPr lang="en-US" dirty="0">
                <a:solidFill>
                  <a:schemeClr val="tx1"/>
                </a:solidFill>
              </a:rPr>
              <a:t>/blog/spring-2015-exhibits-opening-month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4706" y="1763058"/>
            <a:ext cx="6469529" cy="4604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5273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Ancient Vocabulary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242341"/>
            <a:ext cx="10058400" cy="4023360"/>
          </a:xfrm>
        </p:spPr>
        <p:txBody>
          <a:bodyPr numCol="2">
            <a:normAutofit/>
          </a:bodyPr>
          <a:lstStyle/>
          <a:p>
            <a:r>
              <a:rPr lang="en-GB" sz="3200" dirty="0" smtClean="0"/>
              <a:t>Greek:</a:t>
            </a:r>
          </a:p>
          <a:p>
            <a:pPr lvl="1"/>
            <a:r>
              <a:rPr lang="en-GB" sz="2800" i="1" dirty="0" err="1" smtClean="0"/>
              <a:t>pelor</a:t>
            </a:r>
            <a:endParaRPr lang="en-GB" sz="2800" i="1" dirty="0" smtClean="0"/>
          </a:p>
          <a:p>
            <a:pPr lvl="1"/>
            <a:r>
              <a:rPr lang="en-GB" sz="2800" i="1" dirty="0" err="1" smtClean="0"/>
              <a:t>teras</a:t>
            </a:r>
            <a:endParaRPr lang="en-GB" sz="2800" i="1" dirty="0" smtClean="0"/>
          </a:p>
          <a:p>
            <a:pPr lvl="1"/>
            <a:r>
              <a:rPr lang="en-GB" sz="2800" i="1" dirty="0" err="1" smtClean="0"/>
              <a:t>phasma</a:t>
            </a:r>
            <a:endParaRPr lang="en-GB" sz="2800" i="1" dirty="0" smtClean="0"/>
          </a:p>
          <a:p>
            <a:endParaRPr lang="en-GB" sz="3200" dirty="0" smtClean="0"/>
          </a:p>
          <a:p>
            <a:endParaRPr lang="en-GB" sz="3200" dirty="0"/>
          </a:p>
          <a:p>
            <a:r>
              <a:rPr lang="en-GB" sz="3200" dirty="0" smtClean="0"/>
              <a:t>Latin</a:t>
            </a:r>
            <a:endParaRPr lang="en-GB" sz="3200" dirty="0" smtClean="0"/>
          </a:p>
          <a:p>
            <a:pPr lvl="1"/>
            <a:r>
              <a:rPr lang="en-GB" sz="2800" i="1" dirty="0" err="1" smtClean="0"/>
              <a:t>monstrum</a:t>
            </a:r>
            <a:endParaRPr lang="en-GB" sz="2800" i="1" dirty="0" smtClean="0"/>
          </a:p>
          <a:p>
            <a:pPr lvl="1"/>
            <a:r>
              <a:rPr lang="en-GB" sz="2800" i="1" dirty="0" err="1" smtClean="0"/>
              <a:t>prodigium</a:t>
            </a:r>
            <a:endParaRPr lang="en-GB" sz="2800" i="1" dirty="0" smtClean="0"/>
          </a:p>
          <a:p>
            <a:pPr lvl="1"/>
            <a:r>
              <a:rPr lang="en-GB" sz="2800" i="1" dirty="0" err="1" smtClean="0"/>
              <a:t>portentum</a:t>
            </a:r>
            <a:endParaRPr lang="en-GB" sz="2800" i="1" dirty="0" smtClean="0"/>
          </a:p>
          <a:p>
            <a:pPr lvl="1"/>
            <a:r>
              <a:rPr lang="en-GB" sz="2800" i="1" dirty="0" err="1" smtClean="0"/>
              <a:t>ostentum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3620382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Ancient Vocabulary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Connections to the gods</a:t>
            </a:r>
          </a:p>
          <a:p>
            <a:pPr lvl="1"/>
            <a:r>
              <a:rPr lang="en-US" dirty="0" smtClean="0"/>
              <a:t>Mediation between the mortal and divine spheres</a:t>
            </a:r>
          </a:p>
          <a:p>
            <a:r>
              <a:rPr lang="en-US" dirty="0" smtClean="0"/>
              <a:t>Creation of unnatural creatures in order to indicate event or failing</a:t>
            </a:r>
          </a:p>
          <a:p>
            <a:r>
              <a:rPr lang="en-US" dirty="0" smtClean="0"/>
              <a:t>These creatures are things with meanings behind them</a:t>
            </a:r>
          </a:p>
          <a:p>
            <a:endParaRPr lang="en-US" dirty="0"/>
          </a:p>
          <a:p>
            <a:r>
              <a:rPr lang="en-US" dirty="0" smtClean="0"/>
              <a:t>Not in every circumstance</a:t>
            </a:r>
          </a:p>
          <a:p>
            <a:pPr lvl="1"/>
            <a:r>
              <a:rPr lang="en-US" dirty="0" smtClean="0"/>
              <a:t>But these ideas echo through the words</a:t>
            </a:r>
          </a:p>
        </p:txBody>
      </p:sp>
    </p:spTree>
    <p:extLst>
      <p:ext uri="{BB962C8B-B14F-4D97-AF65-F5344CB8AC3E}">
        <p14:creationId xmlns:p14="http://schemas.microsoft.com/office/powerpoint/2010/main" val="36857327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Abnormality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both modern and ancient definitions, a key feature of monstrosity is abnormality</a:t>
            </a:r>
          </a:p>
          <a:p>
            <a:r>
              <a:rPr lang="en-GB" dirty="0" smtClean="0"/>
              <a:t>What is normal is defined by social constructions, and the conventions of certain media</a:t>
            </a:r>
          </a:p>
          <a:p>
            <a:pPr lvl="1"/>
            <a:r>
              <a:rPr lang="en-GB" dirty="0" smtClean="0"/>
              <a:t>Medical knowledge</a:t>
            </a:r>
          </a:p>
          <a:p>
            <a:pPr lvl="1"/>
            <a:r>
              <a:rPr lang="en-GB" dirty="0" smtClean="0"/>
              <a:t>Genres</a:t>
            </a:r>
          </a:p>
          <a:p>
            <a:pPr lvl="1"/>
            <a:r>
              <a:rPr lang="en-GB" dirty="0" smtClean="0"/>
              <a:t>Religious </a:t>
            </a:r>
            <a:r>
              <a:rPr lang="en-GB" dirty="0" smtClean="0"/>
              <a:t>beliefs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81760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286408"/>
            <a:ext cx="10058400" cy="4023360"/>
          </a:xfrm>
        </p:spPr>
        <p:txBody>
          <a:bodyPr/>
          <a:lstStyle/>
          <a:p>
            <a:r>
              <a:rPr lang="en-GB" dirty="0" smtClean="0"/>
              <a:t>Do you agree with the definitions in </a:t>
            </a:r>
            <a:r>
              <a:rPr lang="en-GB" dirty="0" err="1" smtClean="0"/>
              <a:t>Murgatroyd</a:t>
            </a:r>
            <a:r>
              <a:rPr lang="en-GB" dirty="0" smtClean="0"/>
              <a:t> and Cohen?</a:t>
            </a:r>
          </a:p>
          <a:p>
            <a:r>
              <a:rPr lang="en-GB" dirty="0" smtClean="0"/>
              <a:t>Do you think that the definition of monstrosity remains the same over time?</a:t>
            </a:r>
          </a:p>
          <a:p>
            <a:r>
              <a:rPr lang="en-GB" dirty="0" smtClean="0"/>
              <a:t>Do definitions vary between genres?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51436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do monsters work?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Discussed some elements:</a:t>
            </a:r>
          </a:p>
          <a:p>
            <a:pPr lvl="1"/>
            <a:r>
              <a:rPr lang="en-US" dirty="0" smtClean="0"/>
              <a:t>Fear</a:t>
            </a:r>
          </a:p>
          <a:p>
            <a:pPr lvl="1"/>
            <a:r>
              <a:rPr lang="en-US" dirty="0" smtClean="0"/>
              <a:t>Physicality</a:t>
            </a:r>
          </a:p>
          <a:p>
            <a:r>
              <a:rPr lang="en-US" dirty="0" smtClean="0"/>
              <a:t>Look at some of the other key features</a:t>
            </a:r>
          </a:p>
          <a:p>
            <a:r>
              <a:rPr lang="en-US" dirty="0" smtClean="0"/>
              <a:t>Examine some examples</a:t>
            </a:r>
          </a:p>
          <a:p>
            <a:pPr lvl="1"/>
            <a:r>
              <a:rPr lang="en-US" dirty="0" smtClean="0"/>
              <a:t>Zombies</a:t>
            </a:r>
          </a:p>
          <a:p>
            <a:pPr lvl="1"/>
            <a:r>
              <a:rPr lang="en-US" dirty="0" smtClean="0"/>
              <a:t>Sirens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8723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Boundary crossing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470399"/>
          </a:xfrm>
        </p:spPr>
        <p:txBody>
          <a:bodyPr/>
          <a:lstStyle/>
          <a:p>
            <a:r>
              <a:rPr lang="en-GB" dirty="0" smtClean="0"/>
              <a:t>Monsters are abnormal, physically and socially, because they transgress boundaries</a:t>
            </a:r>
          </a:p>
          <a:p>
            <a:pPr lvl="1"/>
            <a:r>
              <a:rPr lang="en-GB" dirty="0" smtClean="0"/>
              <a:t>Physical: human/animal, alive/dead</a:t>
            </a:r>
          </a:p>
          <a:p>
            <a:pPr lvl="1"/>
            <a:r>
              <a:rPr lang="en-GB" dirty="0" smtClean="0"/>
              <a:t>Social: masculine/feminine, religious/blasphemous, inappropriate sexual behaviours or strange consumption habits</a:t>
            </a:r>
          </a:p>
          <a:p>
            <a:r>
              <a:rPr lang="en-GB" dirty="0" smtClean="0"/>
              <a:t>They refuse to be fully categorised</a:t>
            </a:r>
          </a:p>
          <a:p>
            <a:pPr lvl="1"/>
            <a:r>
              <a:rPr lang="en-GB" dirty="0" smtClean="0"/>
              <a:t>This highlights where we lay boundaries in our societies</a:t>
            </a:r>
          </a:p>
          <a:p>
            <a:pPr lvl="2"/>
            <a:r>
              <a:rPr lang="en-GB" sz="2000" dirty="0" smtClean="0"/>
              <a:t>Polices them by showing how strange people who overstep the mark are</a:t>
            </a:r>
          </a:p>
          <a:p>
            <a:pPr lvl="1"/>
            <a:r>
              <a:rPr lang="en-GB" dirty="0" smtClean="0"/>
              <a:t>It also questions the boundaries</a:t>
            </a:r>
          </a:p>
          <a:p>
            <a:pPr lvl="2"/>
            <a:r>
              <a:rPr lang="en-GB" sz="2000" dirty="0" smtClean="0"/>
              <a:t>By doing so with creature that don’t exist, these boundaries can be explored safely</a:t>
            </a:r>
          </a:p>
        </p:txBody>
      </p:sp>
    </p:spTree>
    <p:extLst>
      <p:ext uri="{BB962C8B-B14F-4D97-AF65-F5344CB8AC3E}">
        <p14:creationId xmlns:p14="http://schemas.microsoft.com/office/powerpoint/2010/main" val="37160496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Constantly Returning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Monsters keep coming back</a:t>
            </a:r>
          </a:p>
          <a:p>
            <a:pPr lvl="1"/>
            <a:r>
              <a:rPr lang="en-US" dirty="0" smtClean="0"/>
              <a:t>The same creature appear over and over again </a:t>
            </a:r>
          </a:p>
          <a:p>
            <a:pPr lvl="2"/>
            <a:r>
              <a:rPr lang="en-US" sz="2000" dirty="0" smtClean="0"/>
              <a:t>But slightly different, to suit the needs of the new narrative</a:t>
            </a:r>
            <a:endParaRPr lang="en-US" sz="2000" dirty="0"/>
          </a:p>
          <a:p>
            <a:pPr lvl="1"/>
            <a:r>
              <a:rPr lang="en-US" dirty="0" smtClean="0"/>
              <a:t>Behave like myths</a:t>
            </a:r>
          </a:p>
          <a:p>
            <a:pPr lvl="2"/>
            <a:r>
              <a:rPr lang="en-US" sz="2000" dirty="0" smtClean="0"/>
              <a:t>Constant recurrence and adaptation</a:t>
            </a:r>
          </a:p>
          <a:p>
            <a:r>
              <a:rPr lang="en-US" dirty="0" smtClean="0"/>
              <a:t>This recurrence allows us to explore the different ways they are used</a:t>
            </a:r>
          </a:p>
          <a:p>
            <a:pPr lvl="1"/>
            <a:r>
              <a:rPr lang="en-US" dirty="0" smtClean="0"/>
              <a:t>The shifts and similarities between different versions give us insights into the way they are being used by authors/artists and the culture they are 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420527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Zombies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Zombies are one of the most prevalent monsters in contemporary media</a:t>
            </a:r>
          </a:p>
          <a:p>
            <a:r>
              <a:rPr lang="en-US" dirty="0" smtClean="0"/>
              <a:t>They are also a good example of creatures which have a key characteristic (mindless consumption) used in variety of ways by different artists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7805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Dawn of the Dead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dfas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269" y="1825625"/>
            <a:ext cx="4947025" cy="330086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807" y="2529075"/>
            <a:ext cx="6086849" cy="3292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584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Dead Set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sgdf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825625"/>
            <a:ext cx="3609470" cy="47441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4076" y="3687098"/>
            <a:ext cx="4738207" cy="296137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b="9120"/>
          <a:stretch/>
        </p:blipFill>
        <p:spPr>
          <a:xfrm>
            <a:off x="4698514" y="1896411"/>
            <a:ext cx="4090484" cy="2301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766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 smtClean="0"/>
              <a:t>In the Flesh</a:t>
            </a:r>
            <a:endParaRPr lang="en-US" i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rcRect l="973" r="97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578912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Sirens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Appeared in the </a:t>
            </a:r>
            <a:r>
              <a:rPr lang="en-US" i="1" dirty="0" smtClean="0"/>
              <a:t>Odyssey</a:t>
            </a:r>
            <a:r>
              <a:rPr lang="en-US" dirty="0" smtClean="0"/>
              <a:t> with no physical description</a:t>
            </a:r>
          </a:p>
          <a:p>
            <a:r>
              <a:rPr lang="en-US" dirty="0" smtClean="0"/>
              <a:t>Became a popular topic for artistic representation in antiquity, as half-bird half-female hybrids</a:t>
            </a:r>
          </a:p>
          <a:p>
            <a:r>
              <a:rPr lang="en-US" dirty="0" smtClean="0"/>
              <a:t>In the Medieval period, their hybridity shifted into more mermaid-like shape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3119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 descr="Red-figured stamnos (jar) showing Odysseus and the Sirens.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22" t="24289" r="11861" b="24116"/>
          <a:stretch/>
        </p:blipFill>
        <p:spPr bwMode="auto">
          <a:xfrm>
            <a:off x="1026857" y="254000"/>
            <a:ext cx="5054009" cy="3471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b="5605"/>
          <a:stretch/>
        </p:blipFill>
        <p:spPr>
          <a:xfrm>
            <a:off x="5808134" y="3335867"/>
            <a:ext cx="3144733" cy="3200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t="17843" b="14811"/>
          <a:stretch/>
        </p:blipFill>
        <p:spPr>
          <a:xfrm>
            <a:off x="189902" y="3516444"/>
            <a:ext cx="3366098" cy="300037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561" r="23560"/>
          <a:stretch/>
        </p:blipFill>
        <p:spPr>
          <a:xfrm>
            <a:off x="8663517" y="419681"/>
            <a:ext cx="3325283" cy="3915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12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125" y="3803651"/>
            <a:ext cx="2857500" cy="2857500"/>
          </a:xfrm>
          <a:prstGeom prst="rect">
            <a:avLst/>
          </a:prstGeom>
        </p:spPr>
      </p:pic>
      <p:pic>
        <p:nvPicPr>
          <p:cNvPr id="2052" name="Picture 4" descr="http://bestiary.ca/beastimage/img878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6362"/>
            <a:ext cx="7143750" cy="343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bl.uk/learning/timeline/external/sirenlg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51026" y="2642147"/>
            <a:ext cx="5833499" cy="4104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8472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47" y="365125"/>
            <a:ext cx="3810000" cy="59150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953" y="750887"/>
            <a:ext cx="7620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89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Discussion?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Aside from the examples I’ve discussed, what examples do you have of monsters that give us an insight into social attitudes?</a:t>
            </a:r>
          </a:p>
        </p:txBody>
      </p:sp>
    </p:spTree>
    <p:extLst>
      <p:ext uri="{BB962C8B-B14F-4D97-AF65-F5344CB8AC3E}">
        <p14:creationId xmlns:p14="http://schemas.microsoft.com/office/powerpoint/2010/main" val="42708683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rgbClr val="FFFFFF"/>
      </a:lt1>
      <a:dk2>
        <a:srgbClr val="46464A"/>
      </a:dk2>
      <a:lt2>
        <a:srgbClr val="D1D9E1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Retrospect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BAB94BD4-5D6D-4148-AB57-A4CCF1FD4E0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919</TotalTime>
  <Words>1109</Words>
  <Application>Microsoft Office PowerPoint</Application>
  <PresentationFormat>Widescreen</PresentationFormat>
  <Paragraphs>204</Paragraphs>
  <Slides>41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Calibri</vt:lpstr>
      <vt:lpstr>Calibri Light</vt:lpstr>
      <vt:lpstr>Retrospect</vt:lpstr>
      <vt:lpstr>Monsters, Ghosts and Revenants</vt:lpstr>
      <vt:lpstr>Week 1: Introduction</vt:lpstr>
      <vt:lpstr>Contact Information</vt:lpstr>
      <vt:lpstr>Syllabus</vt:lpstr>
      <vt:lpstr>Aims and Learning Outcomes</vt:lpstr>
      <vt:lpstr>Course Structure</vt:lpstr>
      <vt:lpstr>Class Formats</vt:lpstr>
      <vt:lpstr>Assessment</vt:lpstr>
      <vt:lpstr>Monsters, Ghosts and Revenants</vt:lpstr>
      <vt:lpstr>Today’s Lecture</vt:lpstr>
      <vt:lpstr>Why study monsters, ghosts and revenants?</vt:lpstr>
      <vt:lpstr>Why study monsters?</vt:lpstr>
      <vt:lpstr>Physical and Social abnormalities</vt:lpstr>
      <vt:lpstr>Monstrous Villains</vt:lpstr>
      <vt:lpstr>Deliberate Construction</vt:lpstr>
      <vt:lpstr>i</vt:lpstr>
      <vt:lpstr>PowerPoint Presentation</vt:lpstr>
      <vt:lpstr>Subconscious uses</vt:lpstr>
      <vt:lpstr>PowerPoint Presentation</vt:lpstr>
      <vt:lpstr>Conscious/unconscious? </vt:lpstr>
      <vt:lpstr>Your Definitions?</vt:lpstr>
      <vt:lpstr>Modern Monsters</vt:lpstr>
      <vt:lpstr>Scary monsters?</vt:lpstr>
      <vt:lpstr>Tabloid Monsters</vt:lpstr>
      <vt:lpstr>Medical Terminology</vt:lpstr>
      <vt:lpstr>Ancient Vocabulary</vt:lpstr>
      <vt:lpstr>Ancient Vocabulary </vt:lpstr>
      <vt:lpstr>Abnormality</vt:lpstr>
      <vt:lpstr>Discussion</vt:lpstr>
      <vt:lpstr>How do monsters work? </vt:lpstr>
      <vt:lpstr>Boundary crossing</vt:lpstr>
      <vt:lpstr>Constantly Returning</vt:lpstr>
      <vt:lpstr>Zombies</vt:lpstr>
      <vt:lpstr>Dawn of the Dead</vt:lpstr>
      <vt:lpstr>Dead Set</vt:lpstr>
      <vt:lpstr>In the Flesh</vt:lpstr>
      <vt:lpstr>The Sirens</vt:lpstr>
      <vt:lpstr>PowerPoint Presentation</vt:lpstr>
      <vt:lpstr>PowerPoint Presentation</vt:lpstr>
      <vt:lpstr>PowerPoint Presentation</vt:lpstr>
      <vt:lpstr>Discussion?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Monsters, Ghosts and Revenants</dc:title>
  <dc:creator>Fiona Mitchell</dc:creator>
  <cp:lastModifiedBy>Fiona Mitchell</cp:lastModifiedBy>
  <cp:revision>48</cp:revision>
  <dcterms:created xsi:type="dcterms:W3CDTF">2016-07-06T10:16:44Z</dcterms:created>
  <dcterms:modified xsi:type="dcterms:W3CDTF">2017-10-03T17:02:10Z</dcterms:modified>
</cp:coreProperties>
</file>