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5143500" cx="9144000"/>
  <p:notesSz cx="6858000" cy="9144000"/>
  <p:embeddedFontLst>
    <p:embeddedFont>
      <p:font typeface="PT Sans Narrow"/>
      <p:regular r:id="rId16"/>
      <p:bold r:id="rId17"/>
    </p:embeddedFont>
    <p:embeddedFont>
      <p:font typeface="Roboto Condensed"/>
      <p:regular r:id="rId18"/>
      <p:bold r:id="rId19"/>
      <p:italic r:id="rId20"/>
      <p:boldItalic r:id="rId21"/>
    </p:embeddedFont>
    <p:embeddedFont>
      <p:font typeface="Oswald"/>
      <p:regular r:id="rId22"/>
      <p:bold r:id="rId23"/>
    </p:embeddedFont>
    <p:embeddedFont>
      <p:font typeface="Open Sans"/>
      <p:regular r:id="rId24"/>
      <p:bold r:id="rId25"/>
      <p:italic r:id="rId26"/>
      <p:boldItalic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Condensed-italic.fntdata"/><Relationship Id="rId22" Type="http://schemas.openxmlformats.org/officeDocument/2006/relationships/font" Target="fonts/Oswald-regular.fntdata"/><Relationship Id="rId21" Type="http://schemas.openxmlformats.org/officeDocument/2006/relationships/font" Target="fonts/RobotoCondensed-boldItalic.fntdata"/><Relationship Id="rId24" Type="http://schemas.openxmlformats.org/officeDocument/2006/relationships/font" Target="fonts/OpenSans-regular.fntdata"/><Relationship Id="rId23" Type="http://schemas.openxmlformats.org/officeDocument/2006/relationships/font" Target="fonts/Oswald-bold.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OpenSans-italic.fntdata"/><Relationship Id="rId25" Type="http://schemas.openxmlformats.org/officeDocument/2006/relationships/font" Target="fonts/OpenSans-bold.fntdata"/><Relationship Id="rId27" Type="http://schemas.openxmlformats.org/officeDocument/2006/relationships/font" Target="fonts/OpenSans-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PTSansNarrow-bold.fntdata"/><Relationship Id="rId16" Type="http://schemas.openxmlformats.org/officeDocument/2006/relationships/font" Target="fonts/PTSansNarrow-regular.fntdata"/><Relationship Id="rId19" Type="http://schemas.openxmlformats.org/officeDocument/2006/relationships/font" Target="fonts/RobotoCondensed-bold.fntdata"/><Relationship Id="rId18" Type="http://schemas.openxmlformats.org/officeDocument/2006/relationships/font" Target="fonts/RobotoCondensed-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a247668c24_0_5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a247668c24_0_5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a247668c24_0_5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a247668c24_0_5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ga247668c24_0_5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a247668c24_0_5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a247668c24_0_5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a247668c24_0_5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add467dae6_0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add467dae6_0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add467dae6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add467dae6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add467dae6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add467dae6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add467dae6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add467dae6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add467dae6_0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add467dae6_0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cap="flat" cmpd="sng" w="76200">
            <a:solidFill>
              <a:schemeClr val="lt2"/>
            </a:solidFill>
            <a:prstDash val="solid"/>
            <a:round/>
            <a:headEnd len="sm" w="sm" type="none"/>
            <a:tailEnd len="sm" w="sm" type="none"/>
          </a:ln>
        </p:spPr>
      </p:cxnSp>
      <p:cxnSp>
        <p:nvCxnSpPr>
          <p:cNvPr id="11" name="Google Shape;11;p2"/>
          <p:cNvCxnSpPr/>
          <p:nvPr/>
        </p:nvCxnSpPr>
        <p:spPr>
          <a:xfrm>
            <a:off x="1575035" y="3158252"/>
            <a:ext cx="562200" cy="0"/>
          </a:xfrm>
          <a:prstGeom prst="straightConnector1">
            <a:avLst/>
          </a:prstGeom>
          <a:noFill/>
          <a:ln cap="flat" cmpd="sng" w="76200">
            <a:solidFill>
              <a:schemeClr val="lt2"/>
            </a:solidFill>
            <a:prstDash val="solid"/>
            <a:round/>
            <a:headEnd len="sm" w="sm" type="none"/>
            <a:tailEnd len="sm" w="sm" type="none"/>
          </a:ln>
        </p:spPr>
      </p:cxnSp>
      <p:grpSp>
        <p:nvGrpSpPr>
          <p:cNvPr id="12" name="Google Shape;12;p2"/>
          <p:cNvGrpSpPr/>
          <p:nvPr/>
        </p:nvGrpSpPr>
        <p:grpSpPr>
          <a:xfrm>
            <a:off x="1004144" y="1022025"/>
            <a:ext cx="7136668"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4" name="Google Shape;14;p2"/>
            <p:cNvCxnSpPr/>
            <p:nvPr/>
          </p:nvCxnSpPr>
          <p:spPr>
            <a:xfrm rot="10800000">
              <a:off x="1346429" y="1163700"/>
              <a:ext cx="6452100" cy="0"/>
            </a:xfrm>
            <a:prstGeom prst="straightConnector1">
              <a:avLst/>
            </a:prstGeom>
            <a:noFill/>
            <a:ln cap="flat" cmpd="sng" w="9525">
              <a:solidFill>
                <a:schemeClr val="accent3"/>
              </a:solidFill>
              <a:prstDash val="solid"/>
              <a:round/>
              <a:headEnd len="sm" w="sm" type="none"/>
              <a:tailEnd len="sm" w="sm" type="none"/>
            </a:ln>
          </p:spPr>
        </p:cxnSp>
      </p:grpSp>
      <p:grpSp>
        <p:nvGrpSpPr>
          <p:cNvPr id="15" name="Google Shape;15;p2"/>
          <p:cNvGrpSpPr/>
          <p:nvPr/>
        </p:nvGrpSpPr>
        <p:grpSpPr>
          <a:xfrm>
            <a:off x="1004151" y="3969100"/>
            <a:ext cx="7136668" cy="152400"/>
            <a:chOff x="1346435" y="3969088"/>
            <a:chExt cx="6452100" cy="152400"/>
          </a:xfrm>
        </p:grpSpPr>
        <p:cxnSp>
          <p:nvCxnSpPr>
            <p:cNvPr id="16" name="Google Shape;16;p2"/>
            <p:cNvCxnSpPr/>
            <p:nvPr/>
          </p:nvCxnSpPr>
          <p:spPr>
            <a:xfrm>
              <a:off x="1346435" y="4121488"/>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7" name="Google Shape;17;p2"/>
            <p:cNvCxnSpPr/>
            <p:nvPr/>
          </p:nvCxnSpPr>
          <p:spPr>
            <a:xfrm>
              <a:off x="1346435" y="3969088"/>
              <a:ext cx="6452100" cy="0"/>
            </a:xfrm>
            <a:prstGeom prst="straightConnector1">
              <a:avLst/>
            </a:prstGeom>
            <a:noFill/>
            <a:ln cap="flat" cmpd="sng" w="9525">
              <a:solidFill>
                <a:schemeClr val="accent3"/>
              </a:solidFill>
              <a:prstDash val="solid"/>
              <a:round/>
              <a:headEnd len="sm" w="sm" type="none"/>
              <a:tailEnd len="sm" w="sm" type="none"/>
            </a:ln>
          </p:spPr>
        </p:cxnSp>
      </p:grpSp>
      <p:sp>
        <p:nvSpPr>
          <p:cNvPr id="18" name="Google Shape;18;p2"/>
          <p:cNvSpPr txBox="1"/>
          <p:nvPr>
            <p:ph type="ctrTitle"/>
          </p:nvPr>
        </p:nvSpPr>
        <p:spPr>
          <a:xfrm>
            <a:off x="1004150" y="1751764"/>
            <a:ext cx="7136700" cy="1022400"/>
          </a:xfrm>
          <a:prstGeom prst="rect">
            <a:avLst/>
          </a:prstGeom>
        </p:spPr>
        <p:txBody>
          <a:bodyPr anchorCtr="0" anchor="b" bIns="91425" lIns="91425" spcFirstLastPara="1" rIns="91425" wrap="square" tIns="91425">
            <a:no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19" name="Google Shape;19;p2"/>
          <p:cNvSpPr txBox="1"/>
          <p:nvPr>
            <p:ph idx="1" type="subTitle"/>
          </p:nvPr>
        </p:nvSpPr>
        <p:spPr>
          <a:xfrm>
            <a:off x="2137225" y="2850039"/>
            <a:ext cx="4870500" cy="7926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20" name="Google Shape;20;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1" name="Shape 21"/>
        <p:cNvGrpSpPr/>
        <p:nvPr/>
      </p:nvGrpSpPr>
      <p:grpSpPr>
        <a:xfrm>
          <a:off x="0" y="0"/>
          <a:ext cx="0" cy="0"/>
          <a:chOff x="0" y="0"/>
          <a:chExt cx="0" cy="0"/>
        </a:xfrm>
      </p:grpSpPr>
      <p:sp>
        <p:nvSpPr>
          <p:cNvPr id="22" name="Google Shape;22;p3"/>
          <p:cNvSpPr/>
          <p:nvPr/>
        </p:nvSpPr>
        <p:spPr>
          <a:xfrm>
            <a:off x="-50" y="2571900"/>
            <a:ext cx="9144000" cy="25716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txBox="1"/>
          <p:nvPr>
            <p:ph type="title"/>
          </p:nvPr>
        </p:nvSpPr>
        <p:spPr>
          <a:xfrm>
            <a:off x="311700" y="814800"/>
            <a:ext cx="8571300" cy="9420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p:txBody>
      </p:sp>
      <p:sp>
        <p:nvSpPr>
          <p:cNvPr id="24" name="Google Shape;24;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5"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txBox="1"/>
          <p:nvPr>
            <p:ph type="title"/>
          </p:nvPr>
        </p:nvSpPr>
        <p:spPr>
          <a:xfrm>
            <a:off x="311700" y="445025"/>
            <a:ext cx="8520600" cy="707400"/>
          </a:xfrm>
          <a:prstGeom prst="rect">
            <a:avLst/>
          </a:prstGeom>
        </p:spPr>
        <p:txBody>
          <a:bodyPr anchorCtr="0" anchor="t" bIns="91425" lIns="91425" spcFirstLastPara="1" rIns="91425" wrap="square" tIns="91425">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p:txBody>
      </p:sp>
      <p:sp>
        <p:nvSpPr>
          <p:cNvPr id="28" name="Google Shape;28;p4"/>
          <p:cNvSpPr txBox="1"/>
          <p:nvPr>
            <p:ph idx="1" type="body"/>
          </p:nvPr>
        </p:nvSpPr>
        <p:spPr>
          <a:xfrm>
            <a:off x="311700" y="1266325"/>
            <a:ext cx="8520600" cy="33027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9" name="Google Shape;2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0" name="Shape 30"/>
        <p:cNvGrpSpPr/>
        <p:nvPr/>
      </p:nvGrpSpPr>
      <p:grpSpPr>
        <a:xfrm>
          <a:off x="0" y="0"/>
          <a:ext cx="0" cy="0"/>
          <a:chOff x="0" y="0"/>
          <a:chExt cx="0" cy="0"/>
        </a:xfrm>
      </p:grpSpPr>
      <p:sp>
        <p:nvSpPr>
          <p:cNvPr id="31" name="Google Shape;31;p5"/>
          <p:cNvSpPr txBox="1"/>
          <p:nvPr>
            <p:ph type="title"/>
          </p:nvPr>
        </p:nvSpPr>
        <p:spPr>
          <a:xfrm>
            <a:off x="311700" y="445025"/>
            <a:ext cx="8520600" cy="707400"/>
          </a:xfrm>
          <a:prstGeom prst="rect">
            <a:avLst/>
          </a:prstGeom>
        </p:spPr>
        <p:txBody>
          <a:bodyPr anchorCtr="0" anchor="t" bIns="91425" lIns="91425" spcFirstLastPara="1" rIns="91425" wrap="square" tIns="91425">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p:txBody>
      </p:sp>
      <p:sp>
        <p:nvSpPr>
          <p:cNvPr id="32" name="Google Shape;32;p5"/>
          <p:cNvSpPr txBox="1"/>
          <p:nvPr>
            <p:ph idx="1" type="body"/>
          </p:nvPr>
        </p:nvSpPr>
        <p:spPr>
          <a:xfrm>
            <a:off x="311700" y="1266175"/>
            <a:ext cx="3999900" cy="330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3" name="Google Shape;33;p5"/>
          <p:cNvSpPr txBox="1"/>
          <p:nvPr>
            <p:ph idx="2" type="body"/>
          </p:nvPr>
        </p:nvSpPr>
        <p:spPr>
          <a:xfrm>
            <a:off x="4832400" y="1266175"/>
            <a:ext cx="3999900" cy="33027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4" name="Google Shape;3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5" name="Shape 35"/>
        <p:cNvGrpSpPr/>
        <p:nvPr/>
      </p:nvGrpSpPr>
      <p:grpSpPr>
        <a:xfrm>
          <a:off x="0" y="0"/>
          <a:ext cx="0" cy="0"/>
          <a:chOff x="0" y="0"/>
          <a:chExt cx="0" cy="0"/>
        </a:xfrm>
      </p:grpSpPr>
      <p:sp>
        <p:nvSpPr>
          <p:cNvPr id="36" name="Google Shape;36;p6"/>
          <p:cNvSpPr txBox="1"/>
          <p:nvPr>
            <p:ph type="title"/>
          </p:nvPr>
        </p:nvSpPr>
        <p:spPr>
          <a:xfrm>
            <a:off x="311700" y="445025"/>
            <a:ext cx="8520600" cy="707400"/>
          </a:xfrm>
          <a:prstGeom prst="rect">
            <a:avLst/>
          </a:prstGeom>
        </p:spPr>
        <p:txBody>
          <a:bodyPr anchorCtr="0" anchor="t" bIns="91425" lIns="91425" spcFirstLastPara="1" rIns="91425" wrap="square" tIns="91425">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p:txBody>
      </p:sp>
      <p:sp>
        <p:nvSpPr>
          <p:cNvPr id="37" name="Google Shape;3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8" name="Shape 38"/>
        <p:cNvGrpSpPr/>
        <p:nvPr/>
      </p:nvGrpSpPr>
      <p:grpSpPr>
        <a:xfrm>
          <a:off x="0" y="0"/>
          <a:ext cx="0" cy="0"/>
          <a:chOff x="0" y="0"/>
          <a:chExt cx="0" cy="0"/>
        </a:xfrm>
      </p:grpSpPr>
      <p:sp>
        <p:nvSpPr>
          <p:cNvPr id="39" name="Google Shape;39;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0" name="Google Shape;40;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41" name="Google Shape;4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6"/>
        </a:solidFill>
      </p:bgPr>
    </p:bg>
    <p:spTree>
      <p:nvGrpSpPr>
        <p:cNvPr id="42" name="Shape 42"/>
        <p:cNvGrpSpPr/>
        <p:nvPr/>
      </p:nvGrpSpPr>
      <p:grpSpPr>
        <a:xfrm>
          <a:off x="0" y="0"/>
          <a:ext cx="0" cy="0"/>
          <a:chOff x="0" y="0"/>
          <a:chExt cx="0" cy="0"/>
        </a:xfrm>
      </p:grpSpPr>
      <p:sp>
        <p:nvSpPr>
          <p:cNvPr id="43" name="Google Shape;43;p8"/>
          <p:cNvSpPr txBox="1"/>
          <p:nvPr>
            <p:ph type="title"/>
          </p:nvPr>
        </p:nvSpPr>
        <p:spPr>
          <a:xfrm>
            <a:off x="490250" y="526350"/>
            <a:ext cx="5613600" cy="4090800"/>
          </a:xfrm>
          <a:prstGeom prst="rect">
            <a:avLst/>
          </a:prstGeom>
        </p:spPr>
        <p:txBody>
          <a:bodyPr anchorCtr="0" anchor="ctr" bIns="91425" lIns="91425" spcFirstLastPara="1" rIns="91425" wrap="square" tIns="91425">
            <a:noAutofit/>
          </a:bodyPr>
          <a:lstStyle>
            <a:lvl1pPr lvl="0">
              <a:spcBef>
                <a:spcPts val="0"/>
              </a:spcBef>
              <a:spcAft>
                <a:spcPts val="0"/>
              </a:spcAft>
              <a:buClr>
                <a:schemeClr val="dk2"/>
              </a:buClr>
              <a:buSzPts val="5400"/>
              <a:buNone/>
              <a:defRPr b="0" sz="5400">
                <a:solidFill>
                  <a:schemeClr val="dk2"/>
                </a:solidFill>
              </a:defRPr>
            </a:lvl1pPr>
            <a:lvl2pPr lvl="1">
              <a:spcBef>
                <a:spcPts val="0"/>
              </a:spcBef>
              <a:spcAft>
                <a:spcPts val="0"/>
              </a:spcAft>
              <a:buClr>
                <a:schemeClr val="dk2"/>
              </a:buClr>
              <a:buSzPts val="5400"/>
              <a:buNone/>
              <a:defRPr b="0" sz="5400">
                <a:solidFill>
                  <a:schemeClr val="dk2"/>
                </a:solidFill>
              </a:defRPr>
            </a:lvl2pPr>
            <a:lvl3pPr lvl="2">
              <a:spcBef>
                <a:spcPts val="0"/>
              </a:spcBef>
              <a:spcAft>
                <a:spcPts val="0"/>
              </a:spcAft>
              <a:buClr>
                <a:schemeClr val="dk2"/>
              </a:buClr>
              <a:buSzPts val="5400"/>
              <a:buNone/>
              <a:defRPr b="0" sz="5400">
                <a:solidFill>
                  <a:schemeClr val="dk2"/>
                </a:solidFill>
              </a:defRPr>
            </a:lvl3pPr>
            <a:lvl4pPr lvl="3">
              <a:spcBef>
                <a:spcPts val="0"/>
              </a:spcBef>
              <a:spcAft>
                <a:spcPts val="0"/>
              </a:spcAft>
              <a:buClr>
                <a:schemeClr val="dk2"/>
              </a:buClr>
              <a:buSzPts val="5400"/>
              <a:buNone/>
              <a:defRPr b="0" sz="5400">
                <a:solidFill>
                  <a:schemeClr val="dk2"/>
                </a:solidFill>
              </a:defRPr>
            </a:lvl4pPr>
            <a:lvl5pPr lvl="4">
              <a:spcBef>
                <a:spcPts val="0"/>
              </a:spcBef>
              <a:spcAft>
                <a:spcPts val="0"/>
              </a:spcAft>
              <a:buClr>
                <a:schemeClr val="dk2"/>
              </a:buClr>
              <a:buSzPts val="5400"/>
              <a:buNone/>
              <a:defRPr b="0" sz="5400">
                <a:solidFill>
                  <a:schemeClr val="dk2"/>
                </a:solidFill>
              </a:defRPr>
            </a:lvl5pPr>
            <a:lvl6pPr lvl="5">
              <a:spcBef>
                <a:spcPts val="0"/>
              </a:spcBef>
              <a:spcAft>
                <a:spcPts val="0"/>
              </a:spcAft>
              <a:buClr>
                <a:schemeClr val="dk2"/>
              </a:buClr>
              <a:buSzPts val="5400"/>
              <a:buNone/>
              <a:defRPr b="0" sz="5400">
                <a:solidFill>
                  <a:schemeClr val="dk2"/>
                </a:solidFill>
              </a:defRPr>
            </a:lvl6pPr>
            <a:lvl7pPr lvl="6">
              <a:spcBef>
                <a:spcPts val="0"/>
              </a:spcBef>
              <a:spcAft>
                <a:spcPts val="0"/>
              </a:spcAft>
              <a:buClr>
                <a:schemeClr val="dk2"/>
              </a:buClr>
              <a:buSzPts val="5400"/>
              <a:buNone/>
              <a:defRPr b="0" sz="5400">
                <a:solidFill>
                  <a:schemeClr val="dk2"/>
                </a:solidFill>
              </a:defRPr>
            </a:lvl7pPr>
            <a:lvl8pPr lvl="7">
              <a:spcBef>
                <a:spcPts val="0"/>
              </a:spcBef>
              <a:spcAft>
                <a:spcPts val="0"/>
              </a:spcAft>
              <a:buClr>
                <a:schemeClr val="dk2"/>
              </a:buClr>
              <a:buSzPts val="5400"/>
              <a:buNone/>
              <a:defRPr b="0" sz="5400">
                <a:solidFill>
                  <a:schemeClr val="dk2"/>
                </a:solidFill>
              </a:defRPr>
            </a:lvl8pPr>
            <a:lvl9pPr lvl="8">
              <a:spcBef>
                <a:spcPts val="0"/>
              </a:spcBef>
              <a:spcAft>
                <a:spcPts val="0"/>
              </a:spcAft>
              <a:buClr>
                <a:schemeClr val="dk2"/>
              </a:buClr>
              <a:buSzPts val="5400"/>
              <a:buNone/>
              <a:defRPr b="0" sz="5400">
                <a:solidFill>
                  <a:schemeClr val="dk2"/>
                </a:solidFill>
              </a:defRPr>
            </a:lvl9pPr>
          </a:lstStyle>
          <a:p/>
        </p:txBody>
      </p:sp>
      <p:sp>
        <p:nvSpPr>
          <p:cNvPr id="44" name="Google Shape;4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7" name="Google Shape;47;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8" name="Google Shape;48;p9"/>
          <p:cNvSpPr txBox="1"/>
          <p:nvPr>
            <p:ph type="title"/>
          </p:nvPr>
        </p:nvSpPr>
        <p:spPr>
          <a:xfrm>
            <a:off x="265500" y="1039675"/>
            <a:ext cx="4045200" cy="16758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9" name="Google Shape;49;p9"/>
          <p:cNvSpPr txBox="1"/>
          <p:nvPr>
            <p:ph idx="1" type="subTitle"/>
          </p:nvPr>
        </p:nvSpPr>
        <p:spPr>
          <a:xfrm>
            <a:off x="265500" y="2726875"/>
            <a:ext cx="40452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0" name="Google Shape;50;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51" name="Google Shape;51;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2" name="Shape 52"/>
        <p:cNvGrpSpPr/>
        <p:nvPr/>
      </p:nvGrpSpPr>
      <p:grpSpPr>
        <a:xfrm>
          <a:off x="0" y="0"/>
          <a:ext cx="0" cy="0"/>
          <a:chOff x="0" y="0"/>
          <a:chExt cx="0" cy="0"/>
        </a:xfrm>
      </p:grpSpPr>
      <p:sp>
        <p:nvSpPr>
          <p:cNvPr id="53" name="Google Shape;53;p10"/>
          <p:cNvSpPr txBox="1"/>
          <p:nvPr>
            <p:ph idx="1" type="body"/>
          </p:nvPr>
        </p:nvSpPr>
        <p:spPr>
          <a:xfrm>
            <a:off x="311700" y="4230725"/>
            <a:ext cx="5998800" cy="5988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p:txBody>
      </p:sp>
      <p:sp>
        <p:nvSpPr>
          <p:cNvPr id="54" name="Google Shape;54;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5"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11"/>
          <p:cNvSpPr txBox="1"/>
          <p:nvPr>
            <p:ph hasCustomPrompt="1" type="title"/>
          </p:nvPr>
        </p:nvSpPr>
        <p:spPr>
          <a:xfrm>
            <a:off x="311700" y="1304850"/>
            <a:ext cx="8520600" cy="1538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p:nvPr>
            <p:ph idx="1" type="body"/>
          </p:nvPr>
        </p:nvSpPr>
        <p:spPr>
          <a:xfrm>
            <a:off x="311700" y="2995650"/>
            <a:ext cx="8520600" cy="1071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59" name="Google Shape;59;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0" name="Shape 60"/>
        <p:cNvGrpSpPr/>
        <p:nvPr/>
      </p:nvGrpSpPr>
      <p:grpSpPr>
        <a:xfrm>
          <a:off x="0" y="0"/>
          <a:ext cx="0" cy="0"/>
          <a:chOff x="0" y="0"/>
          <a:chExt cx="0" cy="0"/>
        </a:xfrm>
      </p:grpSpPr>
      <p:sp>
        <p:nvSpPr>
          <p:cNvPr id="61" name="Google Shape;61;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tropic">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9pPr>
          </a:lstStyle>
          <a:p/>
        </p:txBody>
      </p:sp>
      <p:sp>
        <p:nvSpPr>
          <p:cNvPr id="7" name="Google Shape;7;p1"/>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indent="-317500" lvl="1" marL="9144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indent="-317500" lvl="2" marL="13716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indent="-317500" lvl="3" marL="18288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indent="-317500" lvl="4" marL="22860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indent="-317500" lvl="5" marL="27432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indent="-317500" lvl="6" marL="32004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indent="-317500" lvl="7" marL="36576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indent="-317500" lvl="8" marL="4114800">
              <a:lnSpc>
                <a:spcPct val="115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mc:Choice Requires="p14">
      <p:transition spd="slow" p14:dur="1000">
        <p:fade/>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4.jpg"/><Relationship Id="rId4" Type="http://schemas.openxmlformats.org/officeDocument/2006/relationships/image" Target="../media/image1.jpg"/><Relationship Id="rId5" Type="http://schemas.openxmlformats.org/officeDocument/2006/relationships/image" Target="../media/image3.jpg"/><Relationship Id="rId6" Type="http://schemas.openxmlformats.org/officeDocument/2006/relationships/image" Target="../media/image17.jpg"/><Relationship Id="rId7" Type="http://schemas.openxmlformats.org/officeDocument/2006/relationships/image" Target="../media/image2.jpg"/><Relationship Id="rId8"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6.jpg"/><Relationship Id="rId4" Type="http://schemas.openxmlformats.org/officeDocument/2006/relationships/image" Target="../media/image21.jpg"/><Relationship Id="rId5"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1.jpg"/><Relationship Id="rId4" Type="http://schemas.openxmlformats.org/officeDocument/2006/relationships/image" Target="../media/image5.jpg"/><Relationship Id="rId5" Type="http://schemas.openxmlformats.org/officeDocument/2006/relationships/image" Target="../media/image23.jpg"/><Relationship Id="rId6" Type="http://schemas.openxmlformats.org/officeDocument/2006/relationships/image" Target="../media/image3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4.jpg"/><Relationship Id="rId4" Type="http://schemas.openxmlformats.org/officeDocument/2006/relationships/image" Target="../media/image7.jpg"/><Relationship Id="rId5" Type="http://schemas.openxmlformats.org/officeDocument/2006/relationships/image" Target="../media/image33.jpg"/><Relationship Id="rId6" Type="http://schemas.openxmlformats.org/officeDocument/2006/relationships/image" Target="../media/image2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0.png"/><Relationship Id="rId4" Type="http://schemas.openxmlformats.org/officeDocument/2006/relationships/image" Target="../media/image6.png"/><Relationship Id="rId5" Type="http://schemas.openxmlformats.org/officeDocument/2006/relationships/image" Target="../media/image9.png"/><Relationship Id="rId6" Type="http://schemas.openxmlformats.org/officeDocument/2006/relationships/image" Target="../media/image11.png"/><Relationship Id="rId7"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2.png"/><Relationship Id="rId4" Type="http://schemas.openxmlformats.org/officeDocument/2006/relationships/image" Target="../media/image16.png"/><Relationship Id="rId5" Type="http://schemas.openxmlformats.org/officeDocument/2006/relationships/image" Target="../media/image19.png"/><Relationship Id="rId6" Type="http://schemas.openxmlformats.org/officeDocument/2006/relationships/image" Target="../media/image18.png"/><Relationship Id="rId7" Type="http://schemas.openxmlformats.org/officeDocument/2006/relationships/image" Target="../media/image15.png"/><Relationship Id="rId8" Type="http://schemas.openxmlformats.org/officeDocument/2006/relationships/image" Target="../media/image2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3.png"/><Relationship Id="rId4" Type="http://schemas.openxmlformats.org/officeDocument/2006/relationships/image" Target="../media/image27.png"/><Relationship Id="rId5"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2.png"/><Relationship Id="rId4" Type="http://schemas.openxmlformats.org/officeDocument/2006/relationships/image" Target="../media/image28.png"/><Relationship Id="rId5"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3"/>
          <p:cNvSpPr txBox="1"/>
          <p:nvPr>
            <p:ph type="ctrTitle"/>
          </p:nvPr>
        </p:nvSpPr>
        <p:spPr>
          <a:xfrm>
            <a:off x="553650" y="1098400"/>
            <a:ext cx="7951800" cy="2015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t/>
            </a:r>
            <a:endParaRPr sz="4800">
              <a:solidFill>
                <a:srgbClr val="38761D"/>
              </a:solidFill>
            </a:endParaRPr>
          </a:p>
          <a:p>
            <a:pPr indent="0" lvl="0" marL="0" rtl="0" algn="l">
              <a:spcBef>
                <a:spcPts val="0"/>
              </a:spcBef>
              <a:spcAft>
                <a:spcPts val="0"/>
              </a:spcAft>
              <a:buNone/>
            </a:pPr>
            <a:r>
              <a:t/>
            </a:r>
            <a:endParaRPr sz="4800">
              <a:solidFill>
                <a:srgbClr val="38761D"/>
              </a:solidFill>
            </a:endParaRPr>
          </a:p>
          <a:p>
            <a:pPr indent="0" lvl="0" marL="0" rtl="0" algn="l">
              <a:spcBef>
                <a:spcPts val="0"/>
              </a:spcBef>
              <a:spcAft>
                <a:spcPts val="0"/>
              </a:spcAft>
              <a:buNone/>
            </a:pPr>
            <a:r>
              <a:t/>
            </a:r>
            <a:endParaRPr sz="4500">
              <a:solidFill>
                <a:schemeClr val="accent3"/>
              </a:solidFill>
            </a:endParaRPr>
          </a:p>
          <a:p>
            <a:pPr indent="0" lvl="0" marL="0" rtl="0" algn="l">
              <a:spcBef>
                <a:spcPts val="0"/>
              </a:spcBef>
              <a:spcAft>
                <a:spcPts val="0"/>
              </a:spcAft>
              <a:buNone/>
            </a:pPr>
            <a:r>
              <a:t/>
            </a:r>
            <a:endParaRPr sz="4500">
              <a:solidFill>
                <a:schemeClr val="accent3"/>
              </a:solidFill>
            </a:endParaRPr>
          </a:p>
          <a:p>
            <a:pPr indent="0" lvl="0" marL="0" rtl="0" algn="l">
              <a:spcBef>
                <a:spcPts val="0"/>
              </a:spcBef>
              <a:spcAft>
                <a:spcPts val="0"/>
              </a:spcAft>
              <a:buNone/>
            </a:pPr>
            <a:r>
              <a:t/>
            </a:r>
            <a:endParaRPr sz="4700">
              <a:solidFill>
                <a:schemeClr val="accent3"/>
              </a:solidFill>
            </a:endParaRPr>
          </a:p>
          <a:p>
            <a:pPr indent="0" lvl="0" marL="0" rtl="0" algn="ctr">
              <a:spcBef>
                <a:spcPts val="0"/>
              </a:spcBef>
              <a:spcAft>
                <a:spcPts val="0"/>
              </a:spcAft>
              <a:buNone/>
            </a:pPr>
            <a:r>
              <a:rPr lang="en-GB" sz="3600">
                <a:solidFill>
                  <a:schemeClr val="accent3"/>
                </a:solidFill>
              </a:rPr>
              <a:t>EAEE6005 Sustainability in the Early Years </a:t>
            </a:r>
            <a:endParaRPr sz="3600">
              <a:solidFill>
                <a:schemeClr val="accent3"/>
              </a:solidFill>
            </a:endParaRPr>
          </a:p>
          <a:p>
            <a:pPr indent="0" lvl="0" marL="0" rtl="0" algn="ctr">
              <a:spcBef>
                <a:spcPts val="0"/>
              </a:spcBef>
              <a:spcAft>
                <a:spcPts val="0"/>
              </a:spcAft>
              <a:buNone/>
            </a:pPr>
            <a:r>
              <a:rPr lang="en-GB" sz="3600">
                <a:solidFill>
                  <a:schemeClr val="accent3"/>
                </a:solidFill>
              </a:rPr>
              <a:t>St Ishmaels, </a:t>
            </a:r>
            <a:r>
              <a:rPr lang="en-GB" sz="3600">
                <a:solidFill>
                  <a:schemeClr val="accent3"/>
                </a:solidFill>
              </a:rPr>
              <a:t>Monk Haven, </a:t>
            </a:r>
            <a:endParaRPr sz="3600">
              <a:solidFill>
                <a:schemeClr val="accent3"/>
              </a:solidFill>
            </a:endParaRPr>
          </a:p>
          <a:p>
            <a:pPr indent="0" lvl="0" marL="0" rtl="0" algn="ctr">
              <a:spcBef>
                <a:spcPts val="0"/>
              </a:spcBef>
              <a:spcAft>
                <a:spcPts val="0"/>
              </a:spcAft>
              <a:buNone/>
            </a:pPr>
            <a:r>
              <a:rPr lang="en-GB" sz="3600">
                <a:solidFill>
                  <a:schemeClr val="accent3"/>
                </a:solidFill>
              </a:rPr>
              <a:t>Woodlands and Beach</a:t>
            </a:r>
            <a:r>
              <a:rPr lang="en-GB" sz="3700"/>
              <a:t> </a:t>
            </a:r>
            <a:endParaRPr sz="3700"/>
          </a:p>
        </p:txBody>
      </p:sp>
      <p:sp>
        <p:nvSpPr>
          <p:cNvPr id="67" name="Google Shape;67;p13"/>
          <p:cNvSpPr txBox="1"/>
          <p:nvPr>
            <p:ph idx="1" type="subTitle"/>
          </p:nvPr>
        </p:nvSpPr>
        <p:spPr>
          <a:xfrm>
            <a:off x="675150" y="3113500"/>
            <a:ext cx="7449600" cy="733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sz="2700">
                <a:solidFill>
                  <a:schemeClr val="accent3"/>
                </a:solidFill>
                <a:latin typeface="Oswald"/>
                <a:ea typeface="Oswald"/>
                <a:cs typeface="Oswald"/>
                <a:sym typeface="Oswald"/>
              </a:rPr>
              <a:t>Elisha Jane Jones</a:t>
            </a:r>
            <a:r>
              <a:rPr lang="en-GB" sz="2600">
                <a:solidFill>
                  <a:schemeClr val="accent2"/>
                </a:solidFill>
                <a:latin typeface="Oswald"/>
                <a:ea typeface="Oswald"/>
                <a:cs typeface="Oswald"/>
                <a:sym typeface="Oswald"/>
              </a:rPr>
              <a:t> </a:t>
            </a:r>
            <a:endParaRPr sz="2600">
              <a:solidFill>
                <a:schemeClr val="accent2"/>
              </a:solidFill>
              <a:latin typeface="Oswald"/>
              <a:ea typeface="Oswald"/>
              <a:cs typeface="Oswald"/>
              <a:sym typeface="Oswa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4"/>
          <p:cNvSpPr txBox="1"/>
          <p:nvPr>
            <p:ph type="title"/>
          </p:nvPr>
        </p:nvSpPr>
        <p:spPr>
          <a:xfrm>
            <a:off x="167825" y="98350"/>
            <a:ext cx="8520600" cy="70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accent3"/>
                </a:solidFill>
              </a:rPr>
              <a:t>Monk Haven </a:t>
            </a:r>
            <a:endParaRPr>
              <a:solidFill>
                <a:schemeClr val="accent3"/>
              </a:solidFill>
            </a:endParaRPr>
          </a:p>
        </p:txBody>
      </p:sp>
      <p:sp>
        <p:nvSpPr>
          <p:cNvPr id="73" name="Google Shape;73;p14"/>
          <p:cNvSpPr txBox="1"/>
          <p:nvPr>
            <p:ph idx="1" type="body"/>
          </p:nvPr>
        </p:nvSpPr>
        <p:spPr>
          <a:xfrm>
            <a:off x="167825" y="757675"/>
            <a:ext cx="4598700" cy="17610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b="1" lang="en-GB" sz="1500">
                <a:solidFill>
                  <a:srgbClr val="000000"/>
                </a:solidFill>
                <a:latin typeface="Roboto Condensed"/>
                <a:ea typeface="Roboto Condensed"/>
                <a:cs typeface="Roboto Condensed"/>
                <a:sym typeface="Roboto Condensed"/>
              </a:rPr>
              <a:t>Monk Haven is located in St Ishmaels, near Haverfordwest. It is a beautiful area to visit, there is a small beach area, coastal paths leading all around Pembrokeshire but there is also a lovely woodland area where you can go for walks and have picnics. There has even been weddings held in the area it is that beautiful. </a:t>
            </a:r>
            <a:endParaRPr b="1" sz="1500">
              <a:solidFill>
                <a:srgbClr val="000000"/>
              </a:solidFill>
              <a:latin typeface="Roboto Condensed"/>
              <a:ea typeface="Roboto Condensed"/>
              <a:cs typeface="Roboto Condensed"/>
              <a:sym typeface="Roboto Condensed"/>
            </a:endParaRPr>
          </a:p>
        </p:txBody>
      </p:sp>
      <p:pic>
        <p:nvPicPr>
          <p:cNvPr id="74" name="Google Shape;74;p14"/>
          <p:cNvPicPr preferRelativeResize="0"/>
          <p:nvPr/>
        </p:nvPicPr>
        <p:blipFill>
          <a:blip r:embed="rId3">
            <a:alphaModFix/>
          </a:blip>
          <a:stretch>
            <a:fillRect/>
          </a:stretch>
        </p:blipFill>
        <p:spPr>
          <a:xfrm>
            <a:off x="1893325" y="2584838"/>
            <a:ext cx="2869974" cy="2262565"/>
          </a:xfrm>
          <a:prstGeom prst="rect">
            <a:avLst/>
          </a:prstGeom>
          <a:noFill/>
          <a:ln>
            <a:noFill/>
          </a:ln>
        </p:spPr>
      </p:pic>
      <p:pic>
        <p:nvPicPr>
          <p:cNvPr id="75" name="Google Shape;75;p14"/>
          <p:cNvPicPr preferRelativeResize="0"/>
          <p:nvPr/>
        </p:nvPicPr>
        <p:blipFill>
          <a:blip r:embed="rId4">
            <a:alphaModFix/>
          </a:blip>
          <a:stretch>
            <a:fillRect/>
          </a:stretch>
        </p:blipFill>
        <p:spPr>
          <a:xfrm>
            <a:off x="7022925" y="166125"/>
            <a:ext cx="1882925" cy="2318127"/>
          </a:xfrm>
          <a:prstGeom prst="rect">
            <a:avLst/>
          </a:prstGeom>
          <a:noFill/>
          <a:ln>
            <a:noFill/>
          </a:ln>
        </p:spPr>
      </p:pic>
      <p:pic>
        <p:nvPicPr>
          <p:cNvPr id="76" name="Google Shape;76;p14"/>
          <p:cNvPicPr preferRelativeResize="0"/>
          <p:nvPr/>
        </p:nvPicPr>
        <p:blipFill>
          <a:blip r:embed="rId5">
            <a:alphaModFix/>
          </a:blip>
          <a:stretch>
            <a:fillRect/>
          </a:stretch>
        </p:blipFill>
        <p:spPr>
          <a:xfrm>
            <a:off x="7006650" y="2584850"/>
            <a:ext cx="1882924" cy="2288750"/>
          </a:xfrm>
          <a:prstGeom prst="rect">
            <a:avLst/>
          </a:prstGeom>
          <a:noFill/>
          <a:ln>
            <a:noFill/>
          </a:ln>
        </p:spPr>
      </p:pic>
      <p:pic>
        <p:nvPicPr>
          <p:cNvPr id="77" name="Google Shape;77;p14"/>
          <p:cNvPicPr preferRelativeResize="0"/>
          <p:nvPr/>
        </p:nvPicPr>
        <p:blipFill>
          <a:blip r:embed="rId6">
            <a:alphaModFix/>
          </a:blip>
          <a:stretch>
            <a:fillRect/>
          </a:stretch>
        </p:blipFill>
        <p:spPr>
          <a:xfrm>
            <a:off x="4856075" y="180800"/>
            <a:ext cx="2077175" cy="2318124"/>
          </a:xfrm>
          <a:prstGeom prst="rect">
            <a:avLst/>
          </a:prstGeom>
          <a:noFill/>
          <a:ln>
            <a:noFill/>
          </a:ln>
        </p:spPr>
      </p:pic>
      <p:pic>
        <p:nvPicPr>
          <p:cNvPr id="78" name="Google Shape;78;p14"/>
          <p:cNvPicPr preferRelativeResize="0"/>
          <p:nvPr/>
        </p:nvPicPr>
        <p:blipFill>
          <a:blip r:embed="rId7">
            <a:alphaModFix/>
          </a:blip>
          <a:stretch>
            <a:fillRect/>
          </a:stretch>
        </p:blipFill>
        <p:spPr>
          <a:xfrm>
            <a:off x="75850" y="2571750"/>
            <a:ext cx="1744063" cy="2288750"/>
          </a:xfrm>
          <a:prstGeom prst="rect">
            <a:avLst/>
          </a:prstGeom>
          <a:noFill/>
          <a:ln>
            <a:noFill/>
          </a:ln>
        </p:spPr>
      </p:pic>
      <p:pic>
        <p:nvPicPr>
          <p:cNvPr id="79" name="Google Shape;79;p14"/>
          <p:cNvPicPr preferRelativeResize="0"/>
          <p:nvPr/>
        </p:nvPicPr>
        <p:blipFill>
          <a:blip r:embed="rId8">
            <a:alphaModFix/>
          </a:blip>
          <a:stretch>
            <a:fillRect/>
          </a:stretch>
        </p:blipFill>
        <p:spPr>
          <a:xfrm>
            <a:off x="4836700" y="2584850"/>
            <a:ext cx="2096550" cy="22625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5"/>
          <p:cNvSpPr txBox="1"/>
          <p:nvPr>
            <p:ph type="title"/>
          </p:nvPr>
        </p:nvSpPr>
        <p:spPr>
          <a:xfrm>
            <a:off x="70750" y="119575"/>
            <a:ext cx="5709000" cy="70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accent3"/>
                </a:solidFill>
              </a:rPr>
              <a:t>St Ishmaels C</a:t>
            </a:r>
            <a:r>
              <a:rPr lang="en-GB">
                <a:solidFill>
                  <a:schemeClr val="accent3"/>
                </a:solidFill>
              </a:rPr>
              <a:t>hurch</a:t>
            </a:r>
            <a:r>
              <a:rPr lang="en-GB">
                <a:solidFill>
                  <a:schemeClr val="accent3"/>
                </a:solidFill>
              </a:rPr>
              <a:t>, Monk Haven </a:t>
            </a:r>
            <a:endParaRPr>
              <a:solidFill>
                <a:schemeClr val="accent3"/>
              </a:solidFill>
            </a:endParaRPr>
          </a:p>
        </p:txBody>
      </p:sp>
      <p:pic>
        <p:nvPicPr>
          <p:cNvPr id="85" name="Google Shape;85;p15"/>
          <p:cNvPicPr preferRelativeResize="0"/>
          <p:nvPr/>
        </p:nvPicPr>
        <p:blipFill>
          <a:blip r:embed="rId3">
            <a:alphaModFix/>
          </a:blip>
          <a:stretch>
            <a:fillRect/>
          </a:stretch>
        </p:blipFill>
        <p:spPr>
          <a:xfrm>
            <a:off x="6477425" y="1758400"/>
            <a:ext cx="2572226" cy="3215275"/>
          </a:xfrm>
          <a:prstGeom prst="rect">
            <a:avLst/>
          </a:prstGeom>
          <a:noFill/>
          <a:ln>
            <a:noFill/>
          </a:ln>
        </p:spPr>
      </p:pic>
      <p:pic>
        <p:nvPicPr>
          <p:cNvPr id="86" name="Google Shape;86;p15"/>
          <p:cNvPicPr preferRelativeResize="0"/>
          <p:nvPr/>
        </p:nvPicPr>
        <p:blipFill>
          <a:blip r:embed="rId4">
            <a:alphaModFix/>
          </a:blip>
          <a:stretch>
            <a:fillRect/>
          </a:stretch>
        </p:blipFill>
        <p:spPr>
          <a:xfrm>
            <a:off x="70750" y="1758400"/>
            <a:ext cx="2527025" cy="3215275"/>
          </a:xfrm>
          <a:prstGeom prst="rect">
            <a:avLst/>
          </a:prstGeom>
          <a:noFill/>
          <a:ln>
            <a:noFill/>
          </a:ln>
        </p:spPr>
      </p:pic>
      <p:pic>
        <p:nvPicPr>
          <p:cNvPr id="87" name="Google Shape;87;p15"/>
          <p:cNvPicPr preferRelativeResize="0"/>
          <p:nvPr/>
        </p:nvPicPr>
        <p:blipFill>
          <a:blip r:embed="rId5">
            <a:alphaModFix/>
          </a:blip>
          <a:stretch>
            <a:fillRect/>
          </a:stretch>
        </p:blipFill>
        <p:spPr>
          <a:xfrm>
            <a:off x="2677075" y="1758400"/>
            <a:ext cx="3721051" cy="3215275"/>
          </a:xfrm>
          <a:prstGeom prst="rect">
            <a:avLst/>
          </a:prstGeom>
          <a:noFill/>
          <a:ln>
            <a:noFill/>
          </a:ln>
        </p:spPr>
      </p:pic>
      <p:sp>
        <p:nvSpPr>
          <p:cNvPr id="88" name="Google Shape;88;p15"/>
          <p:cNvSpPr txBox="1"/>
          <p:nvPr/>
        </p:nvSpPr>
        <p:spPr>
          <a:xfrm>
            <a:off x="105100" y="768338"/>
            <a:ext cx="8865000" cy="82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Roboto Condensed"/>
                <a:ea typeface="Roboto Condensed"/>
                <a:cs typeface="Roboto Condensed"/>
                <a:sym typeface="Roboto Condensed"/>
              </a:rPr>
              <a:t>Along my adventures I came across this beautiful church. As you can see in the photos the area is surrounded by lovely areas of green grass and trees. This church can hold beautiful </a:t>
            </a:r>
            <a:r>
              <a:rPr lang="en-GB">
                <a:latin typeface="Roboto Condensed"/>
                <a:ea typeface="Roboto Condensed"/>
                <a:cs typeface="Roboto Condensed"/>
                <a:sym typeface="Roboto Condensed"/>
              </a:rPr>
              <a:t>ceremonies including weddings,</a:t>
            </a:r>
            <a:r>
              <a:rPr lang="en-GB">
                <a:latin typeface="Roboto Condensed"/>
                <a:ea typeface="Roboto Condensed"/>
                <a:cs typeface="Roboto Condensed"/>
                <a:sym typeface="Roboto Condensed"/>
              </a:rPr>
              <a:t> </a:t>
            </a:r>
            <a:r>
              <a:rPr lang="en-GB">
                <a:highlight>
                  <a:srgbClr val="FFFFFF"/>
                </a:highlight>
                <a:latin typeface="Roboto Condensed"/>
                <a:ea typeface="Roboto Condensed"/>
                <a:cs typeface="Roboto Condensed"/>
                <a:sym typeface="Roboto Condensed"/>
              </a:rPr>
              <a:t>christenings and Sunday services. </a:t>
            </a:r>
            <a:r>
              <a:rPr lang="en-GB">
                <a:latin typeface="Roboto Condensed"/>
                <a:ea typeface="Roboto Condensed"/>
                <a:cs typeface="Roboto Condensed"/>
                <a:sym typeface="Roboto Condensed"/>
              </a:rPr>
              <a:t>Our community works together to ensure this beautiful property is kept clean, the council often cut the grass and ensure no rubbish is around the property. </a:t>
            </a:r>
            <a:endParaRPr>
              <a:solidFill>
                <a:srgbClr val="111111"/>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 name="Shape 92"/>
        <p:cNvGrpSpPr/>
        <p:nvPr/>
      </p:nvGrpSpPr>
      <p:grpSpPr>
        <a:xfrm>
          <a:off x="0" y="0"/>
          <a:ext cx="0" cy="0"/>
          <a:chOff x="0" y="0"/>
          <a:chExt cx="0" cy="0"/>
        </a:xfrm>
      </p:grpSpPr>
      <p:sp>
        <p:nvSpPr>
          <p:cNvPr id="93" name="Google Shape;93;p16"/>
          <p:cNvSpPr txBox="1"/>
          <p:nvPr>
            <p:ph type="title"/>
          </p:nvPr>
        </p:nvSpPr>
        <p:spPr>
          <a:xfrm>
            <a:off x="54125" y="248075"/>
            <a:ext cx="3865500" cy="70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3300">
                <a:solidFill>
                  <a:schemeClr val="accent3"/>
                </a:solidFill>
              </a:rPr>
              <a:t>Monk Haven, St Ishmaels woodland and coastal path</a:t>
            </a:r>
            <a:endParaRPr sz="3300">
              <a:solidFill>
                <a:schemeClr val="accent3"/>
              </a:solidFill>
            </a:endParaRPr>
          </a:p>
          <a:p>
            <a:pPr indent="0" lvl="0" marL="0" rtl="0" algn="l">
              <a:spcBef>
                <a:spcPts val="0"/>
              </a:spcBef>
              <a:spcAft>
                <a:spcPts val="0"/>
              </a:spcAft>
              <a:buNone/>
            </a:pPr>
            <a:r>
              <a:rPr b="0" lang="en-GB" sz="1800">
                <a:solidFill>
                  <a:srgbClr val="000000"/>
                </a:solidFill>
                <a:latin typeface="Roboto Condensed"/>
                <a:ea typeface="Roboto Condensed"/>
                <a:cs typeface="Roboto Condensed"/>
                <a:sym typeface="Roboto Condensed"/>
              </a:rPr>
              <a:t>B</a:t>
            </a:r>
            <a:r>
              <a:rPr b="0" lang="en-GB" sz="1600">
                <a:solidFill>
                  <a:srgbClr val="000000"/>
                </a:solidFill>
                <a:latin typeface="Roboto Condensed"/>
                <a:ea typeface="Roboto Condensed"/>
                <a:cs typeface="Roboto Condensed"/>
                <a:sym typeface="Roboto Condensed"/>
              </a:rPr>
              <a:t>y looking, listening and exploring it has encouraged me to get outdoors with my family more and really look at what plants and wildlife live in our village.</a:t>
            </a:r>
            <a:endParaRPr b="0" sz="1600">
              <a:solidFill>
                <a:srgbClr val="000000"/>
              </a:solidFill>
              <a:latin typeface="Roboto Condensed"/>
              <a:ea typeface="Roboto Condensed"/>
              <a:cs typeface="Roboto Condensed"/>
              <a:sym typeface="Roboto Condensed"/>
            </a:endParaRPr>
          </a:p>
          <a:p>
            <a:pPr indent="0" lvl="0" marL="0" rtl="0" algn="l">
              <a:spcBef>
                <a:spcPts val="0"/>
              </a:spcBef>
              <a:spcAft>
                <a:spcPts val="0"/>
              </a:spcAft>
              <a:buNone/>
            </a:pPr>
            <a:r>
              <a:t/>
            </a:r>
            <a:endParaRPr b="0" sz="1600">
              <a:solidFill>
                <a:srgbClr val="000000"/>
              </a:solidFill>
              <a:latin typeface="Roboto Condensed"/>
              <a:ea typeface="Roboto Condensed"/>
              <a:cs typeface="Roboto Condensed"/>
              <a:sym typeface="Roboto Condensed"/>
            </a:endParaRPr>
          </a:p>
          <a:p>
            <a:pPr indent="0" lvl="0" marL="0" rtl="0" algn="l">
              <a:spcBef>
                <a:spcPts val="0"/>
              </a:spcBef>
              <a:spcAft>
                <a:spcPts val="0"/>
              </a:spcAft>
              <a:buNone/>
            </a:pPr>
            <a:r>
              <a:rPr b="0" lang="en-GB" sz="1600">
                <a:solidFill>
                  <a:srgbClr val="000000"/>
                </a:solidFill>
                <a:latin typeface="Roboto Condensed"/>
                <a:ea typeface="Roboto Condensed"/>
                <a:cs typeface="Roboto Condensed"/>
                <a:sym typeface="Roboto Condensed"/>
              </a:rPr>
              <a:t>Whilst exploring I realised how safe and tidy the area is for my younger siblings and family dog. It has a wide option for the wildlife and plants. There are lots of areas with plants to support the bees, </a:t>
            </a:r>
            <a:r>
              <a:rPr b="0" lang="en-GB" sz="1600">
                <a:solidFill>
                  <a:srgbClr val="000000"/>
                </a:solidFill>
                <a:latin typeface="Roboto Condensed"/>
                <a:ea typeface="Roboto Condensed"/>
                <a:cs typeface="Roboto Condensed"/>
                <a:sym typeface="Roboto Condensed"/>
              </a:rPr>
              <a:t>butterflies</a:t>
            </a:r>
            <a:r>
              <a:rPr b="0" lang="en-GB" sz="1600">
                <a:solidFill>
                  <a:srgbClr val="000000"/>
                </a:solidFill>
                <a:latin typeface="Roboto Condensed"/>
                <a:ea typeface="Roboto Condensed"/>
                <a:cs typeface="Roboto Condensed"/>
                <a:sym typeface="Roboto Condensed"/>
              </a:rPr>
              <a:t> and other insects</a:t>
            </a:r>
            <a:endParaRPr b="0" sz="1600">
              <a:solidFill>
                <a:srgbClr val="000000"/>
              </a:solidFill>
              <a:latin typeface="Roboto Condensed"/>
              <a:ea typeface="Roboto Condensed"/>
              <a:cs typeface="Roboto Condensed"/>
              <a:sym typeface="Roboto Condensed"/>
            </a:endParaRPr>
          </a:p>
          <a:p>
            <a:pPr indent="0" lvl="0" marL="0" rtl="0" algn="l">
              <a:spcBef>
                <a:spcPts val="0"/>
              </a:spcBef>
              <a:spcAft>
                <a:spcPts val="0"/>
              </a:spcAft>
              <a:buNone/>
            </a:pPr>
            <a:r>
              <a:t/>
            </a:r>
            <a:endParaRPr sz="2700">
              <a:solidFill>
                <a:srgbClr val="000000"/>
              </a:solidFill>
            </a:endParaRPr>
          </a:p>
          <a:p>
            <a:pPr indent="0" lvl="0" marL="0" rtl="0" algn="l">
              <a:spcBef>
                <a:spcPts val="0"/>
              </a:spcBef>
              <a:spcAft>
                <a:spcPts val="0"/>
              </a:spcAft>
              <a:buNone/>
            </a:pPr>
            <a:r>
              <a:t/>
            </a:r>
            <a:endParaRPr sz="2700">
              <a:solidFill>
                <a:srgbClr val="000000"/>
              </a:solidFill>
              <a:latin typeface="Times New Roman"/>
              <a:ea typeface="Times New Roman"/>
              <a:cs typeface="Times New Roman"/>
              <a:sym typeface="Times New Roman"/>
            </a:endParaRPr>
          </a:p>
        </p:txBody>
      </p:sp>
      <p:pic>
        <p:nvPicPr>
          <p:cNvPr id="94" name="Google Shape;94;p16"/>
          <p:cNvPicPr preferRelativeResize="0"/>
          <p:nvPr/>
        </p:nvPicPr>
        <p:blipFill>
          <a:blip r:embed="rId3">
            <a:alphaModFix/>
          </a:blip>
          <a:stretch>
            <a:fillRect/>
          </a:stretch>
        </p:blipFill>
        <p:spPr>
          <a:xfrm>
            <a:off x="4110525" y="178925"/>
            <a:ext cx="2476524" cy="2476524"/>
          </a:xfrm>
          <a:prstGeom prst="rect">
            <a:avLst/>
          </a:prstGeom>
          <a:noFill/>
          <a:ln>
            <a:noFill/>
          </a:ln>
        </p:spPr>
      </p:pic>
      <p:pic>
        <p:nvPicPr>
          <p:cNvPr id="95" name="Google Shape;95;p16"/>
          <p:cNvPicPr preferRelativeResize="0"/>
          <p:nvPr/>
        </p:nvPicPr>
        <p:blipFill>
          <a:blip r:embed="rId4">
            <a:alphaModFix/>
          </a:blip>
          <a:stretch>
            <a:fillRect/>
          </a:stretch>
        </p:blipFill>
        <p:spPr>
          <a:xfrm>
            <a:off x="6785525" y="2050650"/>
            <a:ext cx="2244724" cy="2868854"/>
          </a:xfrm>
          <a:prstGeom prst="rect">
            <a:avLst/>
          </a:prstGeom>
          <a:noFill/>
          <a:ln>
            <a:noFill/>
          </a:ln>
        </p:spPr>
      </p:pic>
      <p:pic>
        <p:nvPicPr>
          <p:cNvPr id="96" name="Google Shape;96;p16"/>
          <p:cNvPicPr preferRelativeResize="0"/>
          <p:nvPr/>
        </p:nvPicPr>
        <p:blipFill>
          <a:blip r:embed="rId5">
            <a:alphaModFix/>
          </a:blip>
          <a:stretch>
            <a:fillRect/>
          </a:stretch>
        </p:blipFill>
        <p:spPr>
          <a:xfrm>
            <a:off x="6666325" y="178925"/>
            <a:ext cx="2401800" cy="1802834"/>
          </a:xfrm>
          <a:prstGeom prst="rect">
            <a:avLst/>
          </a:prstGeom>
          <a:noFill/>
          <a:ln>
            <a:noFill/>
          </a:ln>
        </p:spPr>
      </p:pic>
      <p:pic>
        <p:nvPicPr>
          <p:cNvPr id="97" name="Google Shape;97;p16"/>
          <p:cNvPicPr preferRelativeResize="0"/>
          <p:nvPr/>
        </p:nvPicPr>
        <p:blipFill>
          <a:blip r:embed="rId6">
            <a:alphaModFix/>
          </a:blip>
          <a:stretch>
            <a:fillRect/>
          </a:stretch>
        </p:blipFill>
        <p:spPr>
          <a:xfrm>
            <a:off x="4110525" y="2711900"/>
            <a:ext cx="2587949" cy="22076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7"/>
          <p:cNvSpPr txBox="1"/>
          <p:nvPr>
            <p:ph type="title"/>
          </p:nvPr>
        </p:nvSpPr>
        <p:spPr>
          <a:xfrm>
            <a:off x="76200" y="126875"/>
            <a:ext cx="8520600" cy="70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accent3"/>
                </a:solidFill>
              </a:rPr>
              <a:t>Monk Haven Beach, St Ishmaels</a:t>
            </a:r>
            <a:endParaRPr>
              <a:solidFill>
                <a:schemeClr val="accent3"/>
              </a:solidFill>
            </a:endParaRPr>
          </a:p>
          <a:p>
            <a:pPr indent="0" lvl="0" marL="0" rtl="0" algn="l">
              <a:spcBef>
                <a:spcPts val="0"/>
              </a:spcBef>
              <a:spcAft>
                <a:spcPts val="0"/>
              </a:spcAft>
              <a:buNone/>
            </a:pPr>
            <a:r>
              <a:rPr b="0" lang="en-GB" sz="1300">
                <a:solidFill>
                  <a:srgbClr val="000000"/>
                </a:solidFill>
                <a:highlight>
                  <a:srgbClr val="FFFFFF"/>
                </a:highlight>
                <a:latin typeface="Roboto Condensed"/>
                <a:ea typeface="Roboto Condensed"/>
                <a:cs typeface="Roboto Condensed"/>
                <a:sym typeface="Roboto Condensed"/>
              </a:rPr>
              <a:t>Set at the end of a wooded valley near the village of St Ishmaels is a small area that is every bit as tranquil as its name - Monk Haven is a small beach area where children, families and pets enjoy a walk along the coastal path that surrounds it.</a:t>
            </a:r>
            <a:endParaRPr sz="1400">
              <a:solidFill>
                <a:srgbClr val="000000"/>
              </a:solidFill>
              <a:latin typeface="Roboto Condensed"/>
              <a:ea typeface="Roboto Condensed"/>
              <a:cs typeface="Roboto Condensed"/>
              <a:sym typeface="Roboto Condensed"/>
            </a:endParaRPr>
          </a:p>
        </p:txBody>
      </p:sp>
      <p:pic>
        <p:nvPicPr>
          <p:cNvPr id="103" name="Google Shape;103;p17"/>
          <p:cNvPicPr preferRelativeResize="0"/>
          <p:nvPr/>
        </p:nvPicPr>
        <p:blipFill>
          <a:blip r:embed="rId3">
            <a:alphaModFix/>
          </a:blip>
          <a:stretch>
            <a:fillRect/>
          </a:stretch>
        </p:blipFill>
        <p:spPr>
          <a:xfrm>
            <a:off x="2896350" y="1304825"/>
            <a:ext cx="3255276" cy="3429624"/>
          </a:xfrm>
          <a:prstGeom prst="rect">
            <a:avLst/>
          </a:prstGeom>
          <a:noFill/>
          <a:ln>
            <a:noFill/>
          </a:ln>
        </p:spPr>
      </p:pic>
      <p:pic>
        <p:nvPicPr>
          <p:cNvPr id="104" name="Google Shape;104;p17"/>
          <p:cNvPicPr preferRelativeResize="0"/>
          <p:nvPr/>
        </p:nvPicPr>
        <p:blipFill>
          <a:blip r:embed="rId4">
            <a:alphaModFix/>
          </a:blip>
          <a:stretch>
            <a:fillRect/>
          </a:stretch>
        </p:blipFill>
        <p:spPr>
          <a:xfrm>
            <a:off x="144375" y="1312325"/>
            <a:ext cx="2653526" cy="3414624"/>
          </a:xfrm>
          <a:prstGeom prst="rect">
            <a:avLst/>
          </a:prstGeom>
          <a:noFill/>
          <a:ln>
            <a:noFill/>
          </a:ln>
        </p:spPr>
      </p:pic>
      <p:pic>
        <p:nvPicPr>
          <p:cNvPr id="105" name="Google Shape;105;p17"/>
          <p:cNvPicPr preferRelativeResize="0"/>
          <p:nvPr/>
        </p:nvPicPr>
        <p:blipFill>
          <a:blip r:embed="rId5">
            <a:alphaModFix/>
          </a:blip>
          <a:stretch>
            <a:fillRect/>
          </a:stretch>
        </p:blipFill>
        <p:spPr>
          <a:xfrm>
            <a:off x="6250075" y="1304825"/>
            <a:ext cx="2560975" cy="1789374"/>
          </a:xfrm>
          <a:prstGeom prst="rect">
            <a:avLst/>
          </a:prstGeom>
          <a:noFill/>
          <a:ln>
            <a:noFill/>
          </a:ln>
        </p:spPr>
      </p:pic>
      <p:pic>
        <p:nvPicPr>
          <p:cNvPr id="106" name="Google Shape;106;p17"/>
          <p:cNvPicPr preferRelativeResize="0"/>
          <p:nvPr/>
        </p:nvPicPr>
        <p:blipFill>
          <a:blip r:embed="rId6">
            <a:alphaModFix/>
          </a:blip>
          <a:stretch>
            <a:fillRect/>
          </a:stretch>
        </p:blipFill>
        <p:spPr>
          <a:xfrm>
            <a:off x="6250075" y="3162850"/>
            <a:ext cx="2560974" cy="15716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18"/>
          <p:cNvSpPr txBox="1"/>
          <p:nvPr>
            <p:ph type="title"/>
          </p:nvPr>
        </p:nvSpPr>
        <p:spPr>
          <a:xfrm>
            <a:off x="311700" y="445025"/>
            <a:ext cx="8520600" cy="70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My adventure with the John Muir Experience.</a:t>
            </a:r>
            <a:endParaRPr/>
          </a:p>
        </p:txBody>
      </p:sp>
      <p:sp>
        <p:nvSpPr>
          <p:cNvPr id="112" name="Google Shape;112;p18"/>
          <p:cNvSpPr txBox="1"/>
          <p:nvPr>
            <p:ph idx="1" type="body"/>
          </p:nvPr>
        </p:nvSpPr>
        <p:spPr>
          <a:xfrm>
            <a:off x="311700" y="1266325"/>
            <a:ext cx="8520600" cy="33027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a:solidFill>
                  <a:srgbClr val="000000"/>
                </a:solidFill>
                <a:latin typeface="Roboto Condensed"/>
                <a:ea typeface="Roboto Condensed"/>
                <a:cs typeface="Roboto Condensed"/>
                <a:sym typeface="Roboto Condensed"/>
              </a:rPr>
              <a:t>Having younger siblings and a family that enjoys being in the outdoors has helped me when t</a:t>
            </a:r>
            <a:r>
              <a:rPr lang="en-GB">
                <a:solidFill>
                  <a:srgbClr val="000000"/>
                </a:solidFill>
                <a:latin typeface="Roboto Condensed"/>
                <a:ea typeface="Roboto Condensed"/>
                <a:cs typeface="Roboto Condensed"/>
                <a:sym typeface="Roboto Condensed"/>
              </a:rPr>
              <a:t>aking on the John Muir award as part of my assignment as it has given me more incentive to explore and find out what is actually out there in our little village. St I</a:t>
            </a:r>
            <a:r>
              <a:rPr lang="en-GB">
                <a:solidFill>
                  <a:srgbClr val="000000"/>
                </a:solidFill>
                <a:latin typeface="Roboto Condensed"/>
                <a:ea typeface="Roboto Condensed"/>
                <a:cs typeface="Roboto Condensed"/>
                <a:sym typeface="Roboto Condensed"/>
              </a:rPr>
              <a:t>shmaels</a:t>
            </a:r>
            <a:r>
              <a:rPr lang="en-GB">
                <a:solidFill>
                  <a:srgbClr val="000000"/>
                </a:solidFill>
                <a:latin typeface="Roboto Condensed"/>
                <a:ea typeface="Roboto Condensed"/>
                <a:cs typeface="Roboto Condensed"/>
                <a:sym typeface="Roboto Condensed"/>
              </a:rPr>
              <a:t> is only 10 minutes away from the town centre but it feels as though its further as when you get to the village all you can see is farms, </a:t>
            </a:r>
            <a:r>
              <a:rPr lang="en-GB">
                <a:solidFill>
                  <a:srgbClr val="000000"/>
                </a:solidFill>
                <a:latin typeface="Roboto Condensed"/>
                <a:ea typeface="Roboto Condensed"/>
                <a:cs typeface="Roboto Condensed"/>
                <a:sym typeface="Roboto Condensed"/>
              </a:rPr>
              <a:t>fields</a:t>
            </a:r>
            <a:r>
              <a:rPr lang="en-GB">
                <a:solidFill>
                  <a:srgbClr val="000000"/>
                </a:solidFill>
                <a:latin typeface="Roboto Condensed"/>
                <a:ea typeface="Roboto Condensed"/>
                <a:cs typeface="Roboto Condensed"/>
                <a:sym typeface="Roboto Condensed"/>
              </a:rPr>
              <a:t>, coastal paths, woodland paths and a small beach where you can enjoy walks with the family, friends and dogs. You can come across beautiful views and wildlife which is what I am going to show you next on my adventure, i came across these beautiful animals.</a:t>
            </a:r>
            <a:endParaRPr>
              <a:solidFill>
                <a:srgbClr val="000000"/>
              </a:solidFill>
              <a:latin typeface="Roboto Condensed"/>
              <a:ea typeface="Roboto Condensed"/>
              <a:cs typeface="Roboto Condensed"/>
              <a:sym typeface="Roboto Condense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19"/>
          <p:cNvSpPr txBox="1"/>
          <p:nvPr>
            <p:ph type="title"/>
          </p:nvPr>
        </p:nvSpPr>
        <p:spPr>
          <a:xfrm>
            <a:off x="311700" y="445025"/>
            <a:ext cx="3331800" cy="70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accent3"/>
                </a:solidFill>
              </a:rPr>
              <a:t>Animals spotted in the area.</a:t>
            </a:r>
            <a:endParaRPr>
              <a:solidFill>
                <a:schemeClr val="accent3"/>
              </a:solidFill>
            </a:endParaRPr>
          </a:p>
        </p:txBody>
      </p:sp>
      <p:pic>
        <p:nvPicPr>
          <p:cNvPr id="118" name="Google Shape;118;p19"/>
          <p:cNvPicPr preferRelativeResize="0"/>
          <p:nvPr/>
        </p:nvPicPr>
        <p:blipFill>
          <a:blip r:embed="rId3">
            <a:alphaModFix/>
          </a:blip>
          <a:stretch>
            <a:fillRect/>
          </a:stretch>
        </p:blipFill>
        <p:spPr>
          <a:xfrm>
            <a:off x="159300" y="1811025"/>
            <a:ext cx="2493400" cy="1403800"/>
          </a:xfrm>
          <a:prstGeom prst="rect">
            <a:avLst/>
          </a:prstGeom>
          <a:noFill/>
          <a:ln>
            <a:noFill/>
          </a:ln>
        </p:spPr>
      </p:pic>
      <p:pic>
        <p:nvPicPr>
          <p:cNvPr id="119" name="Google Shape;119;p19"/>
          <p:cNvPicPr preferRelativeResize="0"/>
          <p:nvPr/>
        </p:nvPicPr>
        <p:blipFill>
          <a:blip r:embed="rId4">
            <a:alphaModFix/>
          </a:blip>
          <a:stretch>
            <a:fillRect/>
          </a:stretch>
        </p:blipFill>
        <p:spPr>
          <a:xfrm>
            <a:off x="6846050" y="62670"/>
            <a:ext cx="2206450" cy="1472125"/>
          </a:xfrm>
          <a:prstGeom prst="rect">
            <a:avLst/>
          </a:prstGeom>
          <a:noFill/>
          <a:ln>
            <a:noFill/>
          </a:ln>
        </p:spPr>
      </p:pic>
      <p:pic>
        <p:nvPicPr>
          <p:cNvPr id="120" name="Google Shape;120;p19"/>
          <p:cNvPicPr preferRelativeResize="0"/>
          <p:nvPr/>
        </p:nvPicPr>
        <p:blipFill>
          <a:blip r:embed="rId5">
            <a:alphaModFix/>
          </a:blip>
          <a:stretch>
            <a:fillRect/>
          </a:stretch>
        </p:blipFill>
        <p:spPr>
          <a:xfrm>
            <a:off x="4273275" y="2950750"/>
            <a:ext cx="2522499" cy="1856399"/>
          </a:xfrm>
          <a:prstGeom prst="rect">
            <a:avLst/>
          </a:prstGeom>
          <a:noFill/>
          <a:ln>
            <a:noFill/>
          </a:ln>
        </p:spPr>
      </p:pic>
      <p:sp>
        <p:nvSpPr>
          <p:cNvPr id="121" name="Google Shape;121;p19"/>
          <p:cNvSpPr txBox="1"/>
          <p:nvPr/>
        </p:nvSpPr>
        <p:spPr>
          <a:xfrm>
            <a:off x="126550" y="4053875"/>
            <a:ext cx="3636600" cy="707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300">
                <a:latin typeface="Open Sans"/>
                <a:ea typeface="Open Sans"/>
                <a:cs typeface="Open Sans"/>
                <a:sym typeface="Open Sans"/>
              </a:rPr>
              <a:t>Seal - Monk Haven Beach </a:t>
            </a:r>
            <a:endParaRPr b="1" sz="1300">
              <a:latin typeface="Open Sans"/>
              <a:ea typeface="Open Sans"/>
              <a:cs typeface="Open Sans"/>
              <a:sym typeface="Open Sans"/>
            </a:endParaRPr>
          </a:p>
          <a:p>
            <a:pPr indent="0" lvl="0" marL="0" rtl="0" algn="l">
              <a:spcBef>
                <a:spcPts val="0"/>
              </a:spcBef>
              <a:spcAft>
                <a:spcPts val="0"/>
              </a:spcAft>
              <a:buNone/>
            </a:pPr>
            <a:r>
              <a:rPr b="1" lang="en-GB" sz="1300">
                <a:latin typeface="Open Sans"/>
                <a:ea typeface="Open Sans"/>
                <a:cs typeface="Open Sans"/>
                <a:sym typeface="Open Sans"/>
              </a:rPr>
              <a:t>Whilst walking on the beach I came across this seal soon after he had pushed himself back to the water.</a:t>
            </a:r>
            <a:endParaRPr b="1" sz="1300">
              <a:latin typeface="Open Sans"/>
              <a:ea typeface="Open Sans"/>
              <a:cs typeface="Open Sans"/>
              <a:sym typeface="Open Sans"/>
            </a:endParaRPr>
          </a:p>
          <a:p>
            <a:pPr indent="0" lvl="0" marL="0" rtl="0" algn="l">
              <a:spcBef>
                <a:spcPts val="0"/>
              </a:spcBef>
              <a:spcAft>
                <a:spcPts val="0"/>
              </a:spcAft>
              <a:buNone/>
            </a:pPr>
            <a:r>
              <a:t/>
            </a:r>
            <a:endParaRPr b="1" sz="1300">
              <a:latin typeface="Open Sans"/>
              <a:ea typeface="Open Sans"/>
              <a:cs typeface="Open Sans"/>
              <a:sym typeface="Open Sans"/>
            </a:endParaRPr>
          </a:p>
        </p:txBody>
      </p:sp>
      <p:sp>
        <p:nvSpPr>
          <p:cNvPr id="122" name="Google Shape;122;p19"/>
          <p:cNvSpPr txBox="1"/>
          <p:nvPr/>
        </p:nvSpPr>
        <p:spPr>
          <a:xfrm>
            <a:off x="6795775" y="1576700"/>
            <a:ext cx="2306700" cy="47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200">
                <a:latin typeface="Open Sans"/>
                <a:ea typeface="Open Sans"/>
                <a:cs typeface="Open Sans"/>
                <a:sym typeface="Open Sans"/>
              </a:rPr>
              <a:t>Pigeon - on the monk haven beach. These are very common birds around Pembrokeshire but during my adventure i only came across one.</a:t>
            </a:r>
            <a:r>
              <a:rPr b="1" lang="en-GB">
                <a:latin typeface="Open Sans"/>
                <a:ea typeface="Open Sans"/>
                <a:cs typeface="Open Sans"/>
                <a:sym typeface="Open Sans"/>
              </a:rPr>
              <a:t>  </a:t>
            </a:r>
            <a:endParaRPr b="1">
              <a:latin typeface="Open Sans"/>
              <a:ea typeface="Open Sans"/>
              <a:cs typeface="Open Sans"/>
              <a:sym typeface="Open Sans"/>
            </a:endParaRPr>
          </a:p>
        </p:txBody>
      </p:sp>
      <p:sp>
        <p:nvSpPr>
          <p:cNvPr id="123" name="Google Shape;123;p19"/>
          <p:cNvSpPr txBox="1"/>
          <p:nvPr/>
        </p:nvSpPr>
        <p:spPr>
          <a:xfrm>
            <a:off x="6838225" y="2866675"/>
            <a:ext cx="2222100" cy="47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300">
                <a:latin typeface="Open Sans"/>
                <a:ea typeface="Open Sans"/>
                <a:cs typeface="Open Sans"/>
                <a:sym typeface="Open Sans"/>
              </a:rPr>
              <a:t>Pheasant - in lanes heading to Monk Haven.</a:t>
            </a:r>
            <a:endParaRPr b="1" sz="1300">
              <a:latin typeface="Open Sans"/>
              <a:ea typeface="Open Sans"/>
              <a:cs typeface="Open Sans"/>
              <a:sym typeface="Open Sans"/>
            </a:endParaRPr>
          </a:p>
          <a:p>
            <a:pPr indent="0" lvl="0" marL="0" rtl="0" algn="l">
              <a:spcBef>
                <a:spcPts val="0"/>
              </a:spcBef>
              <a:spcAft>
                <a:spcPts val="0"/>
              </a:spcAft>
              <a:buNone/>
            </a:pPr>
            <a:r>
              <a:rPr b="1" lang="en-GB" sz="1300">
                <a:latin typeface="Open Sans"/>
                <a:ea typeface="Open Sans"/>
                <a:cs typeface="Open Sans"/>
                <a:sym typeface="Open Sans"/>
              </a:rPr>
              <a:t>Often when we are walking down to the woodlands of Monk Haven or driving, we see these little guys. They are really calm and mind their own business.  </a:t>
            </a:r>
            <a:r>
              <a:rPr b="1" lang="en-GB" sz="1500">
                <a:latin typeface="Open Sans"/>
                <a:ea typeface="Open Sans"/>
                <a:cs typeface="Open Sans"/>
                <a:sym typeface="Open Sans"/>
              </a:rPr>
              <a:t> </a:t>
            </a:r>
            <a:endParaRPr b="1" sz="1500">
              <a:latin typeface="Open Sans"/>
              <a:ea typeface="Open Sans"/>
              <a:cs typeface="Open Sans"/>
              <a:sym typeface="Open Sans"/>
            </a:endParaRPr>
          </a:p>
        </p:txBody>
      </p:sp>
      <p:pic>
        <p:nvPicPr>
          <p:cNvPr id="124" name="Google Shape;124;p19"/>
          <p:cNvPicPr preferRelativeResize="0"/>
          <p:nvPr/>
        </p:nvPicPr>
        <p:blipFill>
          <a:blip r:embed="rId6">
            <a:alphaModFix/>
          </a:blip>
          <a:stretch>
            <a:fillRect/>
          </a:stretch>
        </p:blipFill>
        <p:spPr>
          <a:xfrm>
            <a:off x="4093150" y="177148"/>
            <a:ext cx="1960650" cy="1633875"/>
          </a:xfrm>
          <a:prstGeom prst="rect">
            <a:avLst/>
          </a:prstGeom>
          <a:noFill/>
          <a:ln>
            <a:noFill/>
          </a:ln>
        </p:spPr>
      </p:pic>
      <p:sp>
        <p:nvSpPr>
          <p:cNvPr id="125" name="Google Shape;125;p19"/>
          <p:cNvSpPr txBox="1"/>
          <p:nvPr/>
        </p:nvSpPr>
        <p:spPr>
          <a:xfrm>
            <a:off x="3763138" y="1811025"/>
            <a:ext cx="2922900" cy="47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300">
                <a:latin typeface="Open Sans"/>
                <a:ea typeface="Open Sans"/>
                <a:cs typeface="Open Sans"/>
                <a:sym typeface="Open Sans"/>
              </a:rPr>
              <a:t>Squirrel - Are throughout St Ishmaels. These little animals are often running around and enjoy the woodlands around Monk Haven.   </a:t>
            </a:r>
            <a:r>
              <a:rPr lang="en-GB" sz="1300">
                <a:latin typeface="Open Sans"/>
                <a:ea typeface="Open Sans"/>
                <a:cs typeface="Open Sans"/>
                <a:sym typeface="Open Sans"/>
              </a:rPr>
              <a:t> </a:t>
            </a:r>
            <a:endParaRPr sz="1300">
              <a:latin typeface="Open Sans"/>
              <a:ea typeface="Open Sans"/>
              <a:cs typeface="Open Sans"/>
              <a:sym typeface="Open Sans"/>
            </a:endParaRPr>
          </a:p>
        </p:txBody>
      </p:sp>
      <p:pic>
        <p:nvPicPr>
          <p:cNvPr id="126" name="Google Shape;126;p19"/>
          <p:cNvPicPr preferRelativeResize="0"/>
          <p:nvPr/>
        </p:nvPicPr>
        <p:blipFill>
          <a:blip r:embed="rId7">
            <a:alphaModFix/>
          </a:blip>
          <a:stretch>
            <a:fillRect/>
          </a:stretch>
        </p:blipFill>
        <p:spPr>
          <a:xfrm>
            <a:off x="1542558" y="2773300"/>
            <a:ext cx="2274575" cy="128057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0"/>
          <p:cNvSpPr txBox="1"/>
          <p:nvPr>
            <p:ph type="title"/>
          </p:nvPr>
        </p:nvSpPr>
        <p:spPr>
          <a:xfrm>
            <a:off x="184350" y="105425"/>
            <a:ext cx="2298900" cy="70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accent3"/>
                </a:solidFill>
              </a:rPr>
              <a:t>Nature</a:t>
            </a:r>
            <a:r>
              <a:rPr lang="en-GB"/>
              <a:t> </a:t>
            </a:r>
            <a:endParaRPr/>
          </a:p>
        </p:txBody>
      </p:sp>
      <p:sp>
        <p:nvSpPr>
          <p:cNvPr id="132" name="Google Shape;132;p20"/>
          <p:cNvSpPr txBox="1"/>
          <p:nvPr>
            <p:ph idx="1" type="body"/>
          </p:nvPr>
        </p:nvSpPr>
        <p:spPr>
          <a:xfrm>
            <a:off x="77950" y="757925"/>
            <a:ext cx="2724000" cy="4018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1400">
                <a:solidFill>
                  <a:srgbClr val="000000"/>
                </a:solidFill>
                <a:latin typeface="Roboto Condensed"/>
                <a:ea typeface="Roboto Condensed"/>
                <a:cs typeface="Roboto Condensed"/>
                <a:sym typeface="Roboto Condensed"/>
              </a:rPr>
              <a:t>In Pembrokeshire we are lucky to be surrounded by nature and wildlife. </a:t>
            </a:r>
            <a:endParaRPr b="1" sz="1400">
              <a:solidFill>
                <a:srgbClr val="000000"/>
              </a:solidFill>
              <a:latin typeface="Roboto Condensed"/>
              <a:ea typeface="Roboto Condensed"/>
              <a:cs typeface="Roboto Condensed"/>
              <a:sym typeface="Roboto Condensed"/>
            </a:endParaRPr>
          </a:p>
          <a:p>
            <a:pPr indent="0" lvl="0" marL="0" rtl="0" algn="l">
              <a:spcBef>
                <a:spcPts val="1600"/>
              </a:spcBef>
              <a:spcAft>
                <a:spcPts val="0"/>
              </a:spcAft>
              <a:buNone/>
            </a:pPr>
            <a:r>
              <a:rPr b="1" lang="en-GB" sz="1400">
                <a:solidFill>
                  <a:srgbClr val="000000"/>
                </a:solidFill>
                <a:latin typeface="Roboto Condensed"/>
                <a:ea typeface="Roboto Condensed"/>
                <a:cs typeface="Roboto Condensed"/>
                <a:sym typeface="Roboto Condensed"/>
              </a:rPr>
              <a:t>St Ishmaels, can have very </a:t>
            </a:r>
            <a:r>
              <a:rPr b="1" lang="en-GB" sz="1400">
                <a:solidFill>
                  <a:srgbClr val="000000"/>
                </a:solidFill>
                <a:latin typeface="Roboto Condensed"/>
                <a:ea typeface="Roboto Condensed"/>
                <a:cs typeface="Roboto Condensed"/>
                <a:sym typeface="Roboto Condensed"/>
              </a:rPr>
              <a:t>unpredictable</a:t>
            </a:r>
            <a:r>
              <a:rPr b="1" lang="en-GB" sz="1400">
                <a:solidFill>
                  <a:srgbClr val="000000"/>
                </a:solidFill>
                <a:latin typeface="Roboto Condensed"/>
                <a:ea typeface="Roboto Condensed"/>
                <a:cs typeface="Roboto Condensed"/>
                <a:sym typeface="Roboto Condensed"/>
              </a:rPr>
              <a:t> weather, </a:t>
            </a:r>
            <a:r>
              <a:rPr b="1" lang="en-GB" sz="1400">
                <a:solidFill>
                  <a:srgbClr val="000000"/>
                </a:solidFill>
                <a:latin typeface="Roboto Condensed"/>
                <a:ea typeface="Roboto Condensed"/>
                <a:cs typeface="Roboto Condensed"/>
                <a:sym typeface="Roboto Condensed"/>
              </a:rPr>
              <a:t>some days</a:t>
            </a:r>
            <a:r>
              <a:rPr b="1" lang="en-GB" sz="1400">
                <a:solidFill>
                  <a:srgbClr val="000000"/>
                </a:solidFill>
                <a:latin typeface="Roboto Condensed"/>
                <a:ea typeface="Roboto Condensed"/>
                <a:cs typeface="Roboto Condensed"/>
                <a:sym typeface="Roboto Condensed"/>
              </a:rPr>
              <a:t> it may be wet and rainy, the next day we see a bit of sun. the beautiful plants and flowers that grow even with the bad weather.</a:t>
            </a:r>
            <a:endParaRPr b="1" sz="1400">
              <a:solidFill>
                <a:srgbClr val="000000"/>
              </a:solidFill>
              <a:latin typeface="Roboto Condensed"/>
              <a:ea typeface="Roboto Condensed"/>
              <a:cs typeface="Roboto Condensed"/>
              <a:sym typeface="Roboto Condensed"/>
            </a:endParaRPr>
          </a:p>
          <a:p>
            <a:pPr indent="0" lvl="0" marL="0" rtl="0" algn="l">
              <a:spcBef>
                <a:spcPts val="1600"/>
              </a:spcBef>
              <a:spcAft>
                <a:spcPts val="1600"/>
              </a:spcAft>
              <a:buNone/>
            </a:pPr>
            <a:r>
              <a:rPr b="1" lang="en-GB" sz="1400">
                <a:solidFill>
                  <a:srgbClr val="000000"/>
                </a:solidFill>
                <a:latin typeface="Roboto Condensed"/>
                <a:ea typeface="Roboto Condensed"/>
                <a:cs typeface="Roboto Condensed"/>
                <a:sym typeface="Roboto Condensed"/>
              </a:rPr>
              <a:t>If you look closely </a:t>
            </a:r>
            <a:r>
              <a:rPr b="1" lang="en-GB" sz="1400">
                <a:solidFill>
                  <a:srgbClr val="000000"/>
                </a:solidFill>
                <a:latin typeface="Roboto Condensed"/>
                <a:ea typeface="Roboto Condensed"/>
                <a:cs typeface="Roboto Condensed"/>
                <a:sym typeface="Roboto Condensed"/>
              </a:rPr>
              <a:t>you will </a:t>
            </a:r>
            <a:r>
              <a:rPr b="1" lang="en-GB" sz="1400">
                <a:solidFill>
                  <a:srgbClr val="000000"/>
                </a:solidFill>
                <a:latin typeface="Roboto Condensed"/>
                <a:ea typeface="Roboto Condensed"/>
                <a:cs typeface="Roboto Condensed"/>
                <a:sym typeface="Roboto Condensed"/>
              </a:rPr>
              <a:t>see all the beautiful things that are around us.</a:t>
            </a:r>
            <a:endParaRPr b="1" sz="1400">
              <a:solidFill>
                <a:srgbClr val="000000"/>
              </a:solidFill>
              <a:latin typeface="Roboto Condensed"/>
              <a:ea typeface="Roboto Condensed"/>
              <a:cs typeface="Roboto Condensed"/>
              <a:sym typeface="Roboto Condensed"/>
            </a:endParaRPr>
          </a:p>
        </p:txBody>
      </p:sp>
      <p:pic>
        <p:nvPicPr>
          <p:cNvPr id="133" name="Google Shape;133;p20"/>
          <p:cNvPicPr preferRelativeResize="0"/>
          <p:nvPr/>
        </p:nvPicPr>
        <p:blipFill>
          <a:blip r:embed="rId3">
            <a:alphaModFix/>
          </a:blip>
          <a:stretch>
            <a:fillRect/>
          </a:stretch>
        </p:blipFill>
        <p:spPr>
          <a:xfrm>
            <a:off x="5768725" y="241100"/>
            <a:ext cx="3290750" cy="2167450"/>
          </a:xfrm>
          <a:prstGeom prst="rect">
            <a:avLst/>
          </a:prstGeom>
          <a:noFill/>
          <a:ln>
            <a:noFill/>
          </a:ln>
        </p:spPr>
      </p:pic>
      <p:pic>
        <p:nvPicPr>
          <p:cNvPr id="134" name="Google Shape;134;p20"/>
          <p:cNvPicPr preferRelativeResize="0"/>
          <p:nvPr/>
        </p:nvPicPr>
        <p:blipFill>
          <a:blip r:embed="rId4">
            <a:alphaModFix/>
          </a:blip>
          <a:stretch>
            <a:fillRect/>
          </a:stretch>
        </p:blipFill>
        <p:spPr>
          <a:xfrm>
            <a:off x="4213163" y="2765400"/>
            <a:ext cx="2415499" cy="1920575"/>
          </a:xfrm>
          <a:prstGeom prst="rect">
            <a:avLst/>
          </a:prstGeom>
          <a:noFill/>
          <a:ln>
            <a:noFill/>
          </a:ln>
        </p:spPr>
      </p:pic>
      <p:pic>
        <p:nvPicPr>
          <p:cNvPr id="135" name="Google Shape;135;p20"/>
          <p:cNvPicPr preferRelativeResize="0"/>
          <p:nvPr/>
        </p:nvPicPr>
        <p:blipFill>
          <a:blip r:embed="rId5">
            <a:alphaModFix/>
          </a:blip>
          <a:stretch>
            <a:fillRect/>
          </a:stretch>
        </p:blipFill>
        <p:spPr>
          <a:xfrm>
            <a:off x="6732850" y="2765400"/>
            <a:ext cx="1282000" cy="1920576"/>
          </a:xfrm>
          <a:prstGeom prst="rect">
            <a:avLst/>
          </a:prstGeom>
          <a:noFill/>
          <a:ln>
            <a:noFill/>
          </a:ln>
        </p:spPr>
      </p:pic>
      <p:pic>
        <p:nvPicPr>
          <p:cNvPr id="136" name="Google Shape;136;p20"/>
          <p:cNvPicPr preferRelativeResize="0"/>
          <p:nvPr/>
        </p:nvPicPr>
        <p:blipFill>
          <a:blip r:embed="rId6">
            <a:alphaModFix/>
          </a:blip>
          <a:stretch>
            <a:fillRect/>
          </a:stretch>
        </p:blipFill>
        <p:spPr>
          <a:xfrm>
            <a:off x="8119075" y="2765400"/>
            <a:ext cx="951025" cy="1920574"/>
          </a:xfrm>
          <a:prstGeom prst="rect">
            <a:avLst/>
          </a:prstGeom>
          <a:noFill/>
          <a:ln>
            <a:noFill/>
          </a:ln>
        </p:spPr>
      </p:pic>
      <p:pic>
        <p:nvPicPr>
          <p:cNvPr id="137" name="Google Shape;137;p20"/>
          <p:cNvPicPr preferRelativeResize="0"/>
          <p:nvPr/>
        </p:nvPicPr>
        <p:blipFill>
          <a:blip r:embed="rId7">
            <a:alphaModFix/>
          </a:blip>
          <a:stretch>
            <a:fillRect/>
          </a:stretch>
        </p:blipFill>
        <p:spPr>
          <a:xfrm>
            <a:off x="2860567" y="2765400"/>
            <a:ext cx="1248374" cy="1920574"/>
          </a:xfrm>
          <a:prstGeom prst="rect">
            <a:avLst/>
          </a:prstGeom>
          <a:noFill/>
          <a:ln>
            <a:noFill/>
          </a:ln>
        </p:spPr>
      </p:pic>
      <p:pic>
        <p:nvPicPr>
          <p:cNvPr id="138" name="Google Shape;138;p20"/>
          <p:cNvPicPr preferRelativeResize="0"/>
          <p:nvPr/>
        </p:nvPicPr>
        <p:blipFill>
          <a:blip r:embed="rId8">
            <a:alphaModFix/>
          </a:blip>
          <a:stretch>
            <a:fillRect/>
          </a:stretch>
        </p:blipFill>
        <p:spPr>
          <a:xfrm>
            <a:off x="2949850" y="199600"/>
            <a:ext cx="2723900" cy="22089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21"/>
          <p:cNvSpPr txBox="1"/>
          <p:nvPr>
            <p:ph type="title"/>
          </p:nvPr>
        </p:nvSpPr>
        <p:spPr>
          <a:xfrm>
            <a:off x="156050" y="254000"/>
            <a:ext cx="8520600" cy="70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accent3"/>
                </a:solidFill>
              </a:rPr>
              <a:t>Conserve</a:t>
            </a:r>
            <a:r>
              <a:rPr lang="en-GB"/>
              <a:t> </a:t>
            </a:r>
            <a:endParaRPr/>
          </a:p>
        </p:txBody>
      </p:sp>
      <p:sp>
        <p:nvSpPr>
          <p:cNvPr id="144" name="Google Shape;144;p21"/>
          <p:cNvSpPr txBox="1"/>
          <p:nvPr>
            <p:ph idx="1" type="body"/>
          </p:nvPr>
        </p:nvSpPr>
        <p:spPr>
          <a:xfrm>
            <a:off x="258675" y="920400"/>
            <a:ext cx="8520600" cy="33027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GB"/>
              <a:t>By taking part in the John Muir award I came to the realisation that I need to make time to spend in the outdoors. We shouldn’t be rushing around; we should be spending time enjoying the natural environment to help our own well-being. </a:t>
            </a:r>
            <a:endParaRPr/>
          </a:p>
          <a:p>
            <a:pPr indent="-342900" lvl="0" marL="457200" rtl="0" algn="l">
              <a:spcBef>
                <a:spcPts val="0"/>
              </a:spcBef>
              <a:spcAft>
                <a:spcPts val="0"/>
              </a:spcAft>
              <a:buSzPts val="1800"/>
              <a:buChar char="●"/>
            </a:pPr>
            <a:r>
              <a:rPr lang="en-GB"/>
              <a:t>I will ensure on my future adventures there is no rubbish located on the beach or woodland by </a:t>
            </a:r>
            <a:r>
              <a:rPr lang="en-GB"/>
              <a:t>encouraging</a:t>
            </a:r>
            <a:r>
              <a:rPr lang="en-GB"/>
              <a:t> others to use bins located around the area. </a:t>
            </a:r>
            <a:endParaRPr/>
          </a:p>
        </p:txBody>
      </p:sp>
      <p:pic>
        <p:nvPicPr>
          <p:cNvPr id="145" name="Google Shape;145;p21"/>
          <p:cNvPicPr preferRelativeResize="0"/>
          <p:nvPr/>
        </p:nvPicPr>
        <p:blipFill>
          <a:blip r:embed="rId3">
            <a:alphaModFix/>
          </a:blip>
          <a:stretch>
            <a:fillRect/>
          </a:stretch>
        </p:blipFill>
        <p:spPr>
          <a:xfrm>
            <a:off x="6409050" y="3287600"/>
            <a:ext cx="2267600" cy="1698750"/>
          </a:xfrm>
          <a:prstGeom prst="rect">
            <a:avLst/>
          </a:prstGeom>
          <a:noFill/>
          <a:ln>
            <a:noFill/>
          </a:ln>
        </p:spPr>
      </p:pic>
      <p:pic>
        <p:nvPicPr>
          <p:cNvPr id="146" name="Google Shape;146;p21"/>
          <p:cNvPicPr preferRelativeResize="0"/>
          <p:nvPr/>
        </p:nvPicPr>
        <p:blipFill>
          <a:blip r:embed="rId4">
            <a:alphaModFix/>
          </a:blip>
          <a:stretch>
            <a:fillRect/>
          </a:stretch>
        </p:blipFill>
        <p:spPr>
          <a:xfrm>
            <a:off x="3671425" y="3287600"/>
            <a:ext cx="2465848" cy="1698751"/>
          </a:xfrm>
          <a:prstGeom prst="rect">
            <a:avLst/>
          </a:prstGeom>
          <a:noFill/>
          <a:ln>
            <a:noFill/>
          </a:ln>
        </p:spPr>
      </p:pic>
      <p:pic>
        <p:nvPicPr>
          <p:cNvPr id="147" name="Google Shape;147;p21"/>
          <p:cNvPicPr preferRelativeResize="0"/>
          <p:nvPr/>
        </p:nvPicPr>
        <p:blipFill>
          <a:blip r:embed="rId5">
            <a:alphaModFix/>
          </a:blip>
          <a:stretch>
            <a:fillRect/>
          </a:stretch>
        </p:blipFill>
        <p:spPr>
          <a:xfrm>
            <a:off x="749225" y="3287600"/>
            <a:ext cx="2694951" cy="169875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22"/>
          <p:cNvSpPr txBox="1"/>
          <p:nvPr>
            <p:ph type="title"/>
          </p:nvPr>
        </p:nvSpPr>
        <p:spPr>
          <a:xfrm>
            <a:off x="311700" y="445025"/>
            <a:ext cx="8520600" cy="70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accent3"/>
                </a:solidFill>
              </a:rPr>
              <a:t>Reflection… </a:t>
            </a:r>
            <a:endParaRPr>
              <a:solidFill>
                <a:schemeClr val="accent3"/>
              </a:solidFill>
            </a:endParaRPr>
          </a:p>
        </p:txBody>
      </p:sp>
      <p:sp>
        <p:nvSpPr>
          <p:cNvPr id="153" name="Google Shape;153;p22"/>
          <p:cNvSpPr txBox="1"/>
          <p:nvPr>
            <p:ph idx="1" type="body"/>
          </p:nvPr>
        </p:nvSpPr>
        <p:spPr>
          <a:xfrm>
            <a:off x="270825" y="1096525"/>
            <a:ext cx="8520600" cy="33027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a:t>On reflection, Covid 19 has been an isolating experience but it has helped  and encouraged me to explore nature and the outdoors that surrounds me and start to enjoy it again with family and little siblings . I now feel so much more appreciation for the smaller things and have found such a lovely satisfaction in supporting the community and helping conserve the area. </a:t>
            </a:r>
            <a:endParaRPr/>
          </a:p>
        </p:txBody>
      </p:sp>
      <p:pic>
        <p:nvPicPr>
          <p:cNvPr id="154" name="Google Shape;154;p22"/>
          <p:cNvPicPr preferRelativeResize="0"/>
          <p:nvPr/>
        </p:nvPicPr>
        <p:blipFill>
          <a:blip r:embed="rId3">
            <a:alphaModFix/>
          </a:blip>
          <a:stretch>
            <a:fillRect/>
          </a:stretch>
        </p:blipFill>
        <p:spPr>
          <a:xfrm>
            <a:off x="122325" y="2866788"/>
            <a:ext cx="2778624" cy="1806100"/>
          </a:xfrm>
          <a:prstGeom prst="rect">
            <a:avLst/>
          </a:prstGeom>
          <a:noFill/>
          <a:ln>
            <a:noFill/>
          </a:ln>
        </p:spPr>
      </p:pic>
      <p:pic>
        <p:nvPicPr>
          <p:cNvPr id="155" name="Google Shape;155;p22"/>
          <p:cNvPicPr preferRelativeResize="0"/>
          <p:nvPr/>
        </p:nvPicPr>
        <p:blipFill>
          <a:blip r:embed="rId4">
            <a:alphaModFix/>
          </a:blip>
          <a:stretch>
            <a:fillRect/>
          </a:stretch>
        </p:blipFill>
        <p:spPr>
          <a:xfrm>
            <a:off x="6196050" y="2866800"/>
            <a:ext cx="2895024" cy="1881775"/>
          </a:xfrm>
          <a:prstGeom prst="rect">
            <a:avLst/>
          </a:prstGeom>
          <a:noFill/>
          <a:ln>
            <a:noFill/>
          </a:ln>
        </p:spPr>
      </p:pic>
      <p:pic>
        <p:nvPicPr>
          <p:cNvPr id="156" name="Google Shape;156;p22"/>
          <p:cNvPicPr preferRelativeResize="0"/>
          <p:nvPr/>
        </p:nvPicPr>
        <p:blipFill>
          <a:blip r:embed="rId5">
            <a:alphaModFix/>
          </a:blip>
          <a:stretch>
            <a:fillRect/>
          </a:stretch>
        </p:blipFill>
        <p:spPr>
          <a:xfrm>
            <a:off x="3036525" y="3022450"/>
            <a:ext cx="2989200" cy="184392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