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337" r:id="rId2"/>
    <p:sldId id="338" r:id="rId3"/>
    <p:sldId id="339" r:id="rId4"/>
    <p:sldId id="341" r:id="rId5"/>
    <p:sldId id="342" r:id="rId6"/>
    <p:sldId id="370" r:id="rId7"/>
    <p:sldId id="358" r:id="rId8"/>
    <p:sldId id="359" r:id="rId9"/>
    <p:sldId id="360" r:id="rId10"/>
    <p:sldId id="361" r:id="rId11"/>
    <p:sldId id="362" r:id="rId12"/>
    <p:sldId id="367" r:id="rId13"/>
    <p:sldId id="368" r:id="rId14"/>
    <p:sldId id="369" r:id="rId15"/>
    <p:sldId id="363" r:id="rId16"/>
    <p:sldId id="364" r:id="rId17"/>
    <p:sldId id="365" r:id="rId18"/>
    <p:sldId id="366" r:id="rId19"/>
    <p:sldId id="345" r:id="rId20"/>
    <p:sldId id="346" r:id="rId21"/>
    <p:sldId id="347" r:id="rId22"/>
    <p:sldId id="348" r:id="rId23"/>
    <p:sldId id="349" r:id="rId24"/>
    <p:sldId id="350" r:id="rId25"/>
    <p:sldId id="351" r:id="rId26"/>
    <p:sldId id="352" r:id="rId27"/>
    <p:sldId id="353" r:id="rId28"/>
    <p:sldId id="354" r:id="rId29"/>
    <p:sldId id="355" r:id="rId30"/>
    <p:sldId id="356" r:id="rId31"/>
    <p:sldId id="371" r:id="rId32"/>
    <p:sldId id="372" r:id="rId33"/>
    <p:sldId id="373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0A55DB-B6B6-4D97-89E2-59375A83D916}" v="14" dt="2022-08-21T18:16:27.3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33" autoAdjust="0"/>
    <p:restoredTop sz="94660"/>
  </p:normalViewPr>
  <p:slideViewPr>
    <p:cSldViewPr snapToGrid="0">
      <p:cViewPr varScale="1">
        <p:scale>
          <a:sx n="65" d="100"/>
          <a:sy n="65" d="100"/>
        </p:scale>
        <p:origin x="48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xmatters.com/mt/archives/2010/07/recruiting-better-research-participants.php" TargetMode="External"/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www.telegraph.co.uk/women/mother-tongue/9134900/Quarter-of-children-play-outdoors-every-day.html" TargetMode="External"/></Relationships>
</file>

<file path=ppt/notesSlides/_rels/notes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legraph.co.uk/women/mother-tongue/9134900/Quarter-of-children-play-outdoors-every-day.html" TargetMode="External"/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56893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38614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0650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8830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0194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1054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7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2671396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8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0081256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9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461599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10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0033839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gwneud iddo edrych mor ddeniadol ag y gallwch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11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7398331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cy-GB" altLang="en-US" dirty="0" err="1">
                <a:latin typeface="Arial" panose="020B0604020202020204" pitchFamily="34" charset="0"/>
              </a:rPr>
              <a:t>This</a:t>
            </a:r>
            <a:r>
              <a:rPr lang="cy-GB" altLang="en-US" dirty="0">
                <a:latin typeface="Arial" panose="020B0604020202020204" pitchFamily="34" charset="0"/>
              </a:rPr>
              <a:t> can be </a:t>
            </a:r>
            <a:r>
              <a:rPr lang="cy-GB" altLang="en-US" dirty="0" err="1">
                <a:latin typeface="Arial" panose="020B0604020202020204" pitchFamily="34" charset="0"/>
              </a:rPr>
              <a:t>critiqued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terms</a:t>
            </a:r>
            <a:r>
              <a:rPr lang="cy-GB" altLang="en-US" dirty="0">
                <a:latin typeface="Arial" panose="020B0604020202020204" pitchFamily="34" charset="0"/>
              </a:rPr>
              <a:t> of contract, </a:t>
            </a:r>
            <a:r>
              <a:rPr lang="cy-GB" altLang="en-US" dirty="0" err="1">
                <a:latin typeface="Arial" panose="020B0604020202020204" pitchFamily="34" charset="0"/>
              </a:rPr>
              <a:t>size</a:t>
            </a:r>
            <a:r>
              <a:rPr lang="cy-GB" altLang="en-US" dirty="0">
                <a:latin typeface="Arial" panose="020B0604020202020204" pitchFamily="34" charset="0"/>
              </a:rPr>
              <a:t> of fônt etc.</a:t>
            </a: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B594C5D-FCF8-4EF2-91B0-ECD320FFF363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0694868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B30267C-D757-4DFC-986D-0696D3BD365C}" type="slidenum">
              <a:rPr lang="cy-GB" altLang="en-US" sz="1200" smtClean="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48863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noProof="0" dirty="0"/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011986D4-1616-4384-B72D-219531542F5E}" type="slidenum">
              <a:rPr lang="en-US" altLang="cy-GB" smtClean="0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14</a:t>
            </a:fld>
            <a:endParaRPr lang="en-US" altLang="cy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67707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17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70240293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18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58499348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DEA7BD5-31CD-43E0-88A5-1CB93A02690A}" type="slidenum">
              <a:rPr lang="cy-GB" altLang="en-US" sz="1200" smtClean="0">
                <a:latin typeface="Arial" panose="020B0604020202020204" pitchFamily="34" charset="0"/>
              </a:rPr>
              <a:pPr/>
              <a:t>19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96061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8B49E9-1912-4CDC-80BC-155FB218F295}" type="slidenum">
              <a:rPr lang="cy-GB" altLang="en-US" sz="1200" smtClean="0">
                <a:latin typeface="Arial" panose="020B0604020202020204" pitchFamily="34" charset="0"/>
              </a:rPr>
              <a:pPr/>
              <a:t>20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132647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85C76BF-6E22-4EC2-8564-88A17316D07B}" type="slidenum">
              <a:rPr lang="cy-GB" altLang="en-US" sz="1200" smtClean="0">
                <a:latin typeface="Arial" panose="020B0604020202020204" pitchFamily="34" charset="0"/>
              </a:rPr>
              <a:pPr/>
              <a:t>21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970620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AA4FBC3-70A3-497A-856B-DEAFA3015BAF}" type="slidenum">
              <a:rPr lang="cy-GB" altLang="en-US" sz="1200" smtClean="0">
                <a:latin typeface="Arial" panose="020B0604020202020204" pitchFamily="34" charset="0"/>
              </a:rPr>
              <a:pPr/>
              <a:t>22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297853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E5D4345-2F2B-47CC-85D6-9FA79B3BA393}" type="slidenum">
              <a:rPr lang="cy-GB" altLang="en-US" sz="1200" smtClean="0">
                <a:latin typeface="Arial" panose="020B0604020202020204" pitchFamily="34" charset="0"/>
              </a:rPr>
              <a:pPr/>
              <a:t>23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841195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</a:rPr>
              <a:t>Example of a slide referencing</a:t>
            </a: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85BA29A-327F-4B3D-BE47-E61723A0D312}" type="slidenum">
              <a:rPr lang="cy-GB" altLang="en-US" sz="1200" smtClean="0">
                <a:latin typeface="Arial" panose="020B0604020202020204" pitchFamily="34" charset="0"/>
              </a:rPr>
              <a:pPr/>
              <a:t>24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240313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5D12A25-6C7B-4CB2-8C21-708E2ABABBA3}" type="slidenum">
              <a:rPr lang="cy-GB" altLang="en-US" sz="1200" smtClean="0">
                <a:latin typeface="Arial" panose="020B0604020202020204" pitchFamily="34" charset="0"/>
              </a:rPr>
              <a:pPr/>
              <a:t>25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153471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801C702-F79B-4001-B6F5-1C0666D5680B}" type="slidenum">
              <a:rPr lang="cy-GB" altLang="en-US" sz="1200" smtClean="0">
                <a:latin typeface="Arial" panose="020B0604020202020204" pitchFamily="34" charset="0"/>
              </a:rPr>
              <a:pPr/>
              <a:t>26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500048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E1285F9-819F-4D7B-8A34-66C6E2C4D6E8}" type="slidenum">
              <a:rPr lang="cy-GB" altLang="en-US" sz="1200" smtClean="0">
                <a:latin typeface="Arial" panose="020B0604020202020204" pitchFamily="34" charset="0"/>
              </a:rPr>
              <a:pPr/>
              <a:t>27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806512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51B17B7-3559-4C4E-ADEF-DAC43537BF2E}" type="slidenum">
              <a:rPr lang="cy-GB" altLang="en-US" sz="1200" smtClean="0">
                <a:latin typeface="Arial" panose="020B0604020202020204" pitchFamily="34" charset="0"/>
              </a:rPr>
              <a:pPr/>
              <a:t>28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678074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51B17B7-3559-4C4E-ADEF-DAC43537BF2E}" type="slidenum">
              <a:rPr lang="cy-GB" altLang="en-US" sz="1200" smtClean="0">
                <a:latin typeface="Arial" panose="020B0604020202020204" pitchFamily="34" charset="0"/>
              </a:rPr>
              <a:pPr/>
              <a:t>29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345500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C80B711-5D79-403C-B6C3-15DA8F42BA4A}" type="slidenum">
              <a:rPr lang="cy-GB" altLang="en-US" sz="1200" smtClean="0">
                <a:latin typeface="Arial" panose="020B0604020202020204" pitchFamily="34" charset="0"/>
              </a:rPr>
              <a:pPr/>
              <a:t>30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678745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altLang="cy-GB" sz="1200" kern="0" dirty="0">
                <a:solidFill>
                  <a:srgbClr val="000000"/>
                </a:solidFill>
                <a:latin typeface="Arial" panose="020B0604020202020204" pitchFamily="34" charset="0"/>
              </a:rPr>
              <a:t>Mitchell, N. and Hobson, A. J. (2011) ‘The influence of prior experience on research participants perspectives,’ </a:t>
            </a:r>
            <a:r>
              <a:rPr lang="en-GB" altLang="cy-GB" sz="1200" i="1" kern="0" dirty="0">
                <a:solidFill>
                  <a:srgbClr val="000000"/>
                </a:solidFill>
                <a:latin typeface="Arial" panose="020B0604020202020204" pitchFamily="34" charset="0"/>
              </a:rPr>
              <a:t>Journal of Empirical Research on Human Research Ethics: An International</a:t>
            </a:r>
            <a:r>
              <a:rPr lang="cy-GB" altLang="cy-GB" sz="1200" i="0" kern="1200" dirty="0">
                <a:solidFill>
                  <a:schemeClr val="tx1"/>
                </a:solidFill>
                <a:latin typeface="Arial" charset="0"/>
              </a:rPr>
              <a:t> </a:t>
            </a:r>
            <a:r>
              <a:rPr lang="en-GB" altLang="cy-GB" sz="1200" i="1" kern="0" dirty="0">
                <a:solidFill>
                  <a:srgbClr val="000000"/>
                </a:solidFill>
                <a:latin typeface="Arial" panose="020B0604020202020204" pitchFamily="34" charset="0"/>
              </a:rPr>
              <a:t>Journal, </a:t>
            </a:r>
            <a:r>
              <a:rPr lang="en-GB" altLang="cy-GB" sz="1200" kern="0" dirty="0">
                <a:solidFill>
                  <a:srgbClr val="000000"/>
                </a:solidFill>
                <a:latin typeface="Arial" panose="020B0604020202020204" pitchFamily="34" charset="0"/>
              </a:rPr>
              <a:t>6,1 pp. 83-84.</a:t>
            </a:r>
            <a:endParaRPr lang="en-US" altLang="cy-GB" sz="1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GB" altLang="cy-GB" sz="1200" kern="0" dirty="0">
                <a:solidFill>
                  <a:srgbClr val="000000"/>
                </a:solidFill>
                <a:latin typeface="Arial" panose="020B0604020202020204" pitchFamily="34" charset="0"/>
              </a:rPr>
              <a:t>Ross, J. (2010) ‘Recruiting Better Research Participants.’ </a:t>
            </a:r>
            <a:r>
              <a:rPr lang="en-GB" altLang="cy-GB" sz="1200" kern="0" dirty="0">
                <a:solidFill>
                  <a:srgbClr val="000000"/>
                </a:solidFill>
                <a:latin typeface="Arial" panose="020B0604020202020204" pitchFamily="34" charset="0"/>
                <a:hlinkClick r:id="rId3"/>
              </a:rPr>
              <a:t>http://www.uxmatters.com/mt/archives/2010/07/recruiting-better-research-participants.php</a:t>
            </a:r>
            <a:r>
              <a:rPr lang="en-GB" altLang="cy-GB" sz="1200" kern="0" dirty="0">
                <a:solidFill>
                  <a:srgbClr val="000000"/>
                </a:solidFill>
                <a:latin typeface="Arial" panose="020B0604020202020204" pitchFamily="34" charset="0"/>
              </a:rPr>
              <a:t> [Accessed: 10</a:t>
            </a:r>
            <a:r>
              <a:rPr lang="en-GB" altLang="cy-GB" sz="1200" kern="0" baseline="30000" dirty="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GB" altLang="cy-GB" sz="1200" kern="0" dirty="0">
                <a:solidFill>
                  <a:srgbClr val="000000"/>
                </a:solidFill>
                <a:latin typeface="Arial" panose="020B0604020202020204" pitchFamily="34" charset="0"/>
              </a:rPr>
              <a:t> December 2011].</a:t>
            </a: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GB" altLang="cy-GB" sz="1200" kern="0" dirty="0">
                <a:solidFill>
                  <a:srgbClr val="000000"/>
                </a:solidFill>
                <a:latin typeface="Arial" panose="020B0604020202020204" pitchFamily="34" charset="0"/>
              </a:rPr>
              <a:t>The Telegraph (2012) ‘</a:t>
            </a:r>
            <a:r>
              <a:rPr lang="en-US" altLang="cy-GB" sz="1200" kern="0" dirty="0">
                <a:solidFill>
                  <a:srgbClr val="000000"/>
                </a:solidFill>
                <a:latin typeface="Arial" panose="020B0604020202020204" pitchFamily="34" charset="0"/>
              </a:rPr>
              <a:t>Quarter of children play outdoors every day,’      </a:t>
            </a:r>
            <a:r>
              <a:rPr lang="en-US" altLang="cy-GB" sz="1200" kern="0" dirty="0">
                <a:solidFill>
                  <a:srgbClr val="000000"/>
                </a:solidFill>
                <a:latin typeface="Arial" panose="020B0604020202020204" pitchFamily="34" charset="0"/>
                <a:hlinkClick r:id="rId4"/>
              </a:rPr>
              <a:t>http://www.telegraph.co.uk/women/mother-tongue/9134900/Quarter-of-children-play-outdoors-every-day.html</a:t>
            </a:r>
            <a:r>
              <a:rPr lang="en-US" altLang="cy-GB" sz="1200" kern="0" dirty="0">
                <a:solidFill>
                  <a:srgbClr val="000000"/>
                </a:solidFill>
                <a:latin typeface="Arial" panose="020B0604020202020204" pitchFamily="34" charset="0"/>
              </a:rPr>
              <a:t> [Accessed: 17</a:t>
            </a:r>
            <a:r>
              <a:rPr lang="en-US" altLang="cy-GB" sz="1200" kern="0" baseline="30000" dirty="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US" altLang="cy-GB" sz="1200" kern="0" dirty="0">
                <a:solidFill>
                  <a:srgbClr val="000000"/>
                </a:solidFill>
                <a:latin typeface="Arial" panose="020B0604020202020204" pitchFamily="34" charset="0"/>
              </a:rPr>
              <a:t> October 2013].</a:t>
            </a:r>
            <a:endParaRPr lang="cy-GB" altLang="cy-GB" sz="1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C80B711-5D79-403C-B6C3-15DA8F42BA4A}" type="slidenum">
              <a:rPr lang="cy-GB" altLang="en-US" sz="1200" smtClean="0">
                <a:latin typeface="Arial" panose="020B0604020202020204" pitchFamily="34" charset="0"/>
              </a:rPr>
              <a:pPr/>
              <a:t>31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190682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GB" altLang="cy-GB" sz="1200" kern="0" dirty="0">
                <a:solidFill>
                  <a:srgbClr val="000000"/>
                </a:solidFill>
                <a:latin typeface="Arial" panose="020B0604020202020204" pitchFamily="34" charset="0"/>
              </a:rPr>
              <a:t>The Telegraph (2012) ‘</a:t>
            </a:r>
            <a:r>
              <a:rPr lang="en-US" altLang="cy-GB" sz="1200" kern="0" dirty="0">
                <a:solidFill>
                  <a:srgbClr val="000000"/>
                </a:solidFill>
                <a:latin typeface="Arial" panose="020B0604020202020204" pitchFamily="34" charset="0"/>
              </a:rPr>
              <a:t>Quarter of children play outdoors every day,’      </a:t>
            </a:r>
            <a:r>
              <a:rPr lang="en-US" altLang="cy-GB" sz="1200" kern="0" dirty="0">
                <a:solidFill>
                  <a:srgbClr val="000000"/>
                </a:solidFill>
                <a:latin typeface="Arial" panose="020B0604020202020204" pitchFamily="34" charset="0"/>
                <a:hlinkClick r:id="rId3"/>
              </a:rPr>
              <a:t>http://www.telegraph.co.uk/women/mother-tongue/9134900/Quarter-of-children-play-outdoors-every-day.html</a:t>
            </a:r>
            <a:r>
              <a:rPr lang="en-US" altLang="cy-GB" sz="1200" kern="0" dirty="0">
                <a:solidFill>
                  <a:srgbClr val="000000"/>
                </a:solidFill>
                <a:latin typeface="Arial" panose="020B0604020202020204" pitchFamily="34" charset="0"/>
              </a:rPr>
              <a:t> [Accessed: 17</a:t>
            </a:r>
            <a:r>
              <a:rPr lang="en-US" altLang="cy-GB" sz="1200" kern="0" baseline="30000" dirty="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US" altLang="cy-GB" sz="1200" kern="0" dirty="0">
                <a:solidFill>
                  <a:srgbClr val="000000"/>
                </a:solidFill>
                <a:latin typeface="Arial" panose="020B0604020202020204" pitchFamily="34" charset="0"/>
              </a:rPr>
              <a:t> October 2013].</a:t>
            </a:r>
            <a:endParaRPr lang="cy-GB" altLang="cy-GB" sz="1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C80B711-5D79-403C-B6C3-15DA8F42BA4A}" type="slidenum">
              <a:rPr lang="cy-GB" altLang="en-US" sz="1200" smtClean="0">
                <a:latin typeface="Arial" panose="020B0604020202020204" pitchFamily="34" charset="0"/>
              </a:rPr>
              <a:pPr/>
              <a:t>32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564659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C80B711-5D79-403C-B6C3-15DA8F42BA4A}" type="slidenum">
              <a:rPr lang="cy-GB" altLang="en-US" sz="1200" smtClean="0">
                <a:latin typeface="Arial" panose="020B0604020202020204" pitchFamily="34" charset="0"/>
              </a:rPr>
              <a:pPr/>
              <a:t>33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94626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gi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gif"/><Relationship Id="rId4" Type="http://schemas.openxmlformats.org/officeDocument/2006/relationships/image" Target="../media/image5.jpeg"/><Relationship Id="rId9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legraph.co.uk/women/mother-tongue/9134900/Quarter-of-children-play-outdoors-every-day.html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legraph.co.uk/women/mother-tongue/9134900/Quarter-of-children-play-outdoors-every-day.html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xmatters.com/mt/archives/2010/07/recruiting-better-research-participants.php" TargetMode="Externa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legraph.co.uk/women/mother-tongue/9134900/Quarter-of-children-play-outdoors-every-day.html" TargetMode="Externa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1775520" y="1600201"/>
            <a:ext cx="424428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sz="4800" b="1" kern="0" dirty="0">
                <a:solidFill>
                  <a:srgbClr val="000000"/>
                </a:solidFill>
                <a:latin typeface="Arial" panose="020B0604020202020204" pitchFamily="34" charset="0"/>
              </a:rPr>
              <a:t>ECGE4005PC</a:t>
            </a:r>
          </a:p>
          <a:p>
            <a:pPr marL="0" indent="0">
              <a:buNone/>
              <a:defRPr/>
            </a:pPr>
            <a:r>
              <a:rPr lang="en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Sgiliau</a:t>
            </a:r>
            <a:r>
              <a:rPr lang="en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Cyflwyno</a:t>
            </a:r>
            <a:endParaRPr lang="cy-GB" sz="48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sz="4800" b="1" dirty="0">
                <a:solidFill>
                  <a:srgbClr val="0000FF"/>
                </a:solidFill>
                <a:latin typeface="Arial" panose="020B0604020202020204" pitchFamily="34" charset="0"/>
              </a:rPr>
              <a:t>ECGE4005P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sz="4800" dirty="0" err="1">
                <a:solidFill>
                  <a:srgbClr val="0000FF"/>
                </a:solidFill>
                <a:latin typeface="Arial" panose="020B0604020202020204" pitchFamily="34" charset="0"/>
              </a:rPr>
              <a:t>Presentations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49930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Cynnwys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        </a:t>
            </a: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Contents</a:t>
            </a:r>
            <a:endParaRPr lang="cy-GB" sz="48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Nod ac amcanion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Esiamplau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Strwythur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Delwedd y cyflwyniad</a:t>
            </a:r>
          </a:p>
          <a:p>
            <a:pPr>
              <a:buFontTx/>
              <a:buChar char="•"/>
              <a:defRPr/>
            </a:pPr>
            <a:r>
              <a:rPr lang="en-GB" sz="24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Cyfeirnodi</a:t>
            </a:r>
            <a:endParaRPr lang="cy-GB" sz="24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Sgiliau cyflwyno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Iaith y corff</a:t>
            </a:r>
          </a:p>
          <a:p>
            <a:pPr marL="0" indent="0">
              <a:buNone/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Aims and objectives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Examples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Structure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Presentation image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Referencing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Presentation skills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Body language</a:t>
            </a:r>
          </a:p>
          <a:p>
            <a:pPr>
              <a:defRPr/>
            </a:pP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37784555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Adnoddau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Resources</a:t>
            </a:r>
            <a:endParaRPr lang="cy-GB" sz="48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67844" y="1966912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Cyflwyniad PP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Sleidiau enghreifftiol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Delweddau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Cyfeiriadau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Strategaethau cyflwyno</a:t>
            </a:r>
          </a:p>
          <a:p>
            <a:pPr marL="0" indent="0">
              <a:buNone/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21043" y="196691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PP Presentation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Examples of slides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Images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References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Strategies for presenting</a:t>
            </a: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38142617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504400"/>
            <a:ext cx="7886700" cy="1325563"/>
          </a:xfrm>
        </p:spPr>
        <p:txBody>
          <a:bodyPr>
            <a:noAutofit/>
          </a:bodyPr>
          <a:lstStyle/>
          <a:p>
            <a:r>
              <a:rPr lang="en-GB" sz="4800" dirty="0" err="1">
                <a:latin typeface="Arial" panose="020B0604020202020204" pitchFamily="34" charset="0"/>
              </a:rPr>
              <a:t>Sgiliau</a:t>
            </a:r>
            <a:r>
              <a:rPr lang="en-GB" sz="4800" dirty="0">
                <a:latin typeface="Arial" panose="020B0604020202020204" pitchFamily="34" charset="0"/>
              </a:rPr>
              <a:t>             </a:t>
            </a:r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Skills</a:t>
            </a:r>
            <a:endParaRPr 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Cyflogadwyedd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Trosglwyddadwy</a:t>
            </a:r>
            <a:r>
              <a:rPr lang="en-GB" dirty="0">
                <a:latin typeface="Arial" panose="020B0604020202020204" pitchFamily="34" charset="0"/>
              </a:rPr>
              <a:t> </a:t>
            </a:r>
          </a:p>
          <a:p>
            <a:r>
              <a:rPr lang="en-GB" dirty="0" err="1">
                <a:latin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cyflwyno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rhyngbersonol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Trefniadaeth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Cynllunio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TGCh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Employability/Transferable Skills Presentational skills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Interpersonal skills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Organisation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Planning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ICT</a:t>
            </a: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12358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5520" y="365127"/>
            <a:ext cx="9073008" cy="1325563"/>
          </a:xfrm>
        </p:spPr>
        <p:txBody>
          <a:bodyPr>
            <a:noAutofit/>
          </a:bodyPr>
          <a:lstStyle/>
          <a:p>
            <a:r>
              <a:rPr lang="en-GB" sz="4800" dirty="0" err="1">
                <a:latin typeface="Arial" panose="020B0604020202020204" pitchFamily="34" charset="0"/>
              </a:rPr>
              <a:t>Rhaglen</a:t>
            </a:r>
            <a:r>
              <a:rPr lang="en-GB" sz="4800" dirty="0">
                <a:latin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</a:rPr>
              <a:t>Ymarferydd</a:t>
            </a:r>
            <a:r>
              <a:rPr lang="en-GB" sz="4800" b="1" dirty="0">
                <a:latin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</a:rPr>
              <a:t>Blynyddoedd</a:t>
            </a:r>
            <a:r>
              <a:rPr lang="en-GB" sz="4800" b="1" dirty="0">
                <a:latin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</a:rPr>
              <a:t>Cynnar</a:t>
            </a:r>
            <a:br>
              <a:rPr lang="en-GB" dirty="0">
                <a:latin typeface="Arial" panose="020B0604020202020204" pitchFamily="34" charset="0"/>
              </a:rPr>
            </a:b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52650" y="1825625"/>
            <a:ext cx="826383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Meini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prawf</a:t>
            </a:r>
            <a:r>
              <a:rPr lang="en-GB" dirty="0">
                <a:latin typeface="Arial" panose="020B0604020202020204" pitchFamily="34" charset="0"/>
              </a:rPr>
              <a:t> y NOS a </a:t>
            </a:r>
            <a:r>
              <a:rPr lang="en-GB" dirty="0" err="1">
                <a:latin typeface="Arial" panose="020B0604020202020204" pitchFamily="34" charset="0"/>
              </a:rPr>
              <a:t>gyflawnwyd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</a:rPr>
              <a:t>ddarlith</a:t>
            </a:r>
            <a:r>
              <a:rPr lang="en-GB" dirty="0">
                <a:latin typeface="Arial" panose="020B0604020202020204" pitchFamily="34" charset="0"/>
              </a:rPr>
              <a:t> hon: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Craidd</a:t>
            </a:r>
            <a:r>
              <a:rPr lang="en-GB" dirty="0">
                <a:latin typeface="Arial" panose="020B0604020202020204" pitchFamily="34" charset="0"/>
              </a:rPr>
              <a:t> – K27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0401 – K60, P9, P11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0409 – K70, K71, K72</a:t>
            </a:r>
          </a:p>
        </p:txBody>
      </p:sp>
    </p:spTree>
    <p:extLst>
      <p:ext uri="{BB962C8B-B14F-4D97-AF65-F5344CB8AC3E}">
        <p14:creationId xmlns:p14="http://schemas.microsoft.com/office/powerpoint/2010/main" val="33207890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b="1" dirty="0">
                <a:latin typeface="Arial" panose="020B0604020202020204" pitchFamily="34" charset="0"/>
              </a:rPr>
              <a:t>Early Years Practitioner </a:t>
            </a:r>
            <a:r>
              <a:rPr lang="en-GB" sz="4800" dirty="0">
                <a:latin typeface="Arial" panose="020B0604020202020204" pitchFamily="34" charset="0"/>
              </a:rPr>
              <a:t>programme</a:t>
            </a:r>
            <a:endParaRPr lang="en-US" sz="48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52650" y="1825625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The NOS criteria met in this lecture: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Core – K27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0401 – K60, P9, P11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0409 – K70, K71, K72</a:t>
            </a:r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90066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2096678" y="404665"/>
            <a:ext cx="7886700" cy="936105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en-US" sz="5300" dirty="0" err="1">
                <a:latin typeface="Arial" panose="020B0604020202020204" pitchFamily="34" charset="0"/>
              </a:rPr>
              <a:t>Cynllunio</a:t>
            </a:r>
            <a:br>
              <a:rPr lang="en-GB" altLang="en-US" sz="5300" dirty="0">
                <a:latin typeface="Arial" panose="020B0604020202020204" pitchFamily="34" charset="0"/>
              </a:rPr>
            </a:br>
            <a:r>
              <a:rPr lang="en-GB" altLang="en-US" sz="5300" dirty="0">
                <a:solidFill>
                  <a:srgbClr val="0000FF"/>
                </a:solidFill>
                <a:latin typeface="Arial" panose="020B0604020202020204" pitchFamily="34" charset="0"/>
              </a:rPr>
              <a:t>Planning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75520" y="1340769"/>
            <a:ext cx="4263330" cy="4320479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b="1" dirty="0">
                <a:solidFill>
                  <a:schemeClr val="tx2"/>
                </a:solidFill>
              </a:rPr>
              <a:t>   </a:t>
            </a:r>
            <a:r>
              <a:rPr lang="en-GB" altLang="en-US" sz="2400" b="1" dirty="0" err="1">
                <a:latin typeface="Arial" panose="020B0604020202020204" pitchFamily="34" charset="0"/>
              </a:rPr>
              <a:t>Wrth</a:t>
            </a:r>
            <a:r>
              <a:rPr lang="en-GB" altLang="en-US" sz="2400" b="1" dirty="0">
                <a:latin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</a:rPr>
              <a:t>ysgrifennu</a:t>
            </a:r>
            <a:r>
              <a:rPr lang="en-GB" altLang="en-US" sz="2400" b="1" dirty="0">
                <a:latin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</a:rPr>
              <a:t>cyflwyniad</a:t>
            </a:r>
            <a:r>
              <a:rPr lang="en-GB" altLang="en-US" sz="2400" b="1" dirty="0">
                <a:latin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</a:rPr>
              <a:t>llafar</a:t>
            </a:r>
            <a:r>
              <a:rPr lang="en-GB" altLang="en-US" sz="2400" b="1" dirty="0">
                <a:latin typeface="Arial" panose="020B0604020202020204" pitchFamily="34" charset="0"/>
              </a:rPr>
              <a:t>/seminar </a:t>
            </a:r>
            <a:r>
              <a:rPr lang="en-GB" altLang="en-US" sz="2400" b="1" dirty="0" err="1">
                <a:latin typeface="Arial" panose="020B0604020202020204" pitchFamily="34" charset="0"/>
              </a:rPr>
              <a:t>bydd</a:t>
            </a:r>
            <a:r>
              <a:rPr lang="en-GB" altLang="en-US" sz="2400" b="1" dirty="0">
                <a:latin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</a:rPr>
              <a:t>rhaid</a:t>
            </a:r>
            <a:r>
              <a:rPr lang="en-GB" altLang="en-US" sz="2400" b="1" dirty="0">
                <a:latin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</a:rPr>
              <a:t>i</a:t>
            </a:r>
            <a:r>
              <a:rPr lang="en-GB" altLang="en-US" sz="2400" b="1" dirty="0">
                <a:latin typeface="Arial" panose="020B0604020202020204" pitchFamily="34" charset="0"/>
              </a:rPr>
              <a:t> chi </a:t>
            </a:r>
            <a:r>
              <a:rPr lang="en-GB" altLang="en-US" sz="2400" b="1" dirty="0" err="1">
                <a:latin typeface="Arial" panose="020B0604020202020204" pitchFamily="34" charset="0"/>
              </a:rPr>
              <a:t>ystyried</a:t>
            </a:r>
            <a:r>
              <a:rPr lang="en-GB" altLang="en-US" sz="2400" b="1" dirty="0">
                <a:latin typeface="Arial" panose="020B0604020202020204" pitchFamily="34" charset="0"/>
              </a:rPr>
              <a:t> y </a:t>
            </a:r>
            <a:r>
              <a:rPr lang="en-GB" altLang="en-US" sz="2400" b="1" dirty="0" err="1">
                <a:latin typeface="Arial" panose="020B0604020202020204" pitchFamily="34" charset="0"/>
              </a:rPr>
              <a:t>canlynol</a:t>
            </a:r>
            <a:r>
              <a:rPr lang="en-GB" altLang="en-US" sz="2400" b="1" dirty="0">
                <a:latin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</a:rPr>
              <a:t>cyn</a:t>
            </a:r>
            <a:r>
              <a:rPr lang="en-GB" altLang="en-US" sz="2400" b="1" dirty="0">
                <a:latin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</a:rPr>
              <a:t>dechrau</a:t>
            </a:r>
            <a:r>
              <a:rPr lang="en-GB" altLang="en-US" sz="2400" b="1" dirty="0">
                <a:latin typeface="Arial" panose="020B0604020202020204" pitchFamily="34" charset="0"/>
              </a:rPr>
              <a:t> bob </a:t>
            </a:r>
            <a:r>
              <a:rPr lang="en-GB" altLang="en-US" sz="2400" b="1" dirty="0" err="1">
                <a:latin typeface="Arial" panose="020B0604020202020204" pitchFamily="34" charset="0"/>
              </a:rPr>
              <a:t>amser</a:t>
            </a:r>
            <a:r>
              <a:rPr lang="en-GB" altLang="en-US" sz="2400" b="1" dirty="0">
                <a:latin typeface="Arial" panose="020B0604020202020204" pitchFamily="34" charset="0"/>
              </a:rPr>
              <a:t> :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b="1" dirty="0">
              <a:latin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 err="1">
                <a:latin typeface="Arial" panose="020B0604020202020204" pitchFamily="34" charset="0"/>
              </a:rPr>
              <a:t>Pwnc</a:t>
            </a:r>
            <a:endParaRPr lang="en-GB" altLang="en-US" dirty="0">
              <a:latin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GB" altLang="en-US" dirty="0">
              <a:latin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 err="1">
                <a:latin typeface="Arial" panose="020B0604020202020204" pitchFamily="34" charset="0"/>
              </a:rPr>
              <a:t>Hyd</a:t>
            </a:r>
            <a:endParaRPr lang="en-GB" altLang="en-US" dirty="0">
              <a:latin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GB" altLang="en-US" dirty="0">
              <a:latin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 err="1">
                <a:latin typeface="Arial" panose="020B0604020202020204" pitchFamily="34" charset="0"/>
              </a:rPr>
              <a:t>Cynulleidfa</a:t>
            </a:r>
            <a:endParaRPr lang="en-GB" altLang="en-US" dirty="0">
              <a:latin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GB" altLang="en-US" dirty="0">
              <a:latin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>
                <a:latin typeface="Arial" panose="020B0604020202020204" pitchFamily="34" charset="0"/>
              </a:rPr>
              <a:t>Dull </a:t>
            </a:r>
            <a:r>
              <a:rPr lang="en-GB" altLang="en-US" dirty="0" err="1">
                <a:latin typeface="Arial" panose="020B0604020202020204" pitchFamily="34" charset="0"/>
              </a:rPr>
              <a:t>trosglwyddo</a:t>
            </a:r>
            <a:endParaRPr lang="en-GB" altLang="en-US" dirty="0">
              <a:latin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 dirty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153150" y="1268761"/>
            <a:ext cx="3886200" cy="4320479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b="1" dirty="0">
                <a:solidFill>
                  <a:srgbClr val="0000FF"/>
                </a:solidFill>
                <a:latin typeface="Arial" panose="020B0604020202020204" pitchFamily="34" charset="0"/>
              </a:rPr>
              <a:t>   When writing an oral presentation/seminar you will always need to consider the following before you start: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b="1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Subject</a:t>
            </a: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Length of time</a:t>
            </a: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Audience</a:t>
            </a: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Mode of delivery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8592079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2152650" y="365128"/>
            <a:ext cx="7886700" cy="903633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en-US" sz="4800" dirty="0" err="1">
                <a:latin typeface="Arial" panose="020B0604020202020204" pitchFamily="34" charset="0"/>
              </a:rPr>
              <a:t>Pwnc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Subject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52600" y="1556792"/>
            <a:ext cx="4191000" cy="4392488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 </a:t>
            </a:r>
            <a:r>
              <a:rPr lang="cy-GB" altLang="en-US" sz="2400" dirty="0">
                <a:latin typeface="Arial" panose="020B0604020202020204" pitchFamily="34" charset="0"/>
              </a:rPr>
              <a:t>Darllenwch y teitl yn  ofalus</a:t>
            </a:r>
          </a:p>
          <a:p>
            <a:r>
              <a:rPr lang="cy-GB" altLang="en-US" sz="2400" dirty="0">
                <a:latin typeface="Arial" panose="020B0604020202020204" pitchFamily="34" charset="0"/>
              </a:rPr>
              <a:t>Ymchwiliwch i’r pwnc trwy ddarllen llyfrau, cylchgronau ac erthyglau pwrpasol ar y we</a:t>
            </a:r>
            <a:endParaRPr lang="cy-GB" altLang="en-US" sz="24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r>
              <a:rPr lang="cy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Cyfeirnodwch ffynhonnell y wybodaeth fel a nodir yn y Llawlyfr Canllawiau Cyfeirnodi</a:t>
            </a:r>
            <a:endParaRPr lang="cy-GB" altLang="en-US" sz="2400" dirty="0">
              <a:latin typeface="Arial" panose="020B0604020202020204" pitchFamily="34" charset="0"/>
            </a:endParaRP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213196" y="1448780"/>
            <a:ext cx="4038600" cy="4608512"/>
          </a:xfrm>
        </p:spPr>
        <p:txBody>
          <a:bodyPr>
            <a:normAutofit/>
          </a:bodyPr>
          <a:lstStyle/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Read the title carefully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Research your topic by reading books, journals and appropriate articles on the internet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Reference the source of your information following guidelines in the Reference Guidance Handbook</a:t>
            </a:r>
          </a:p>
        </p:txBody>
      </p:sp>
    </p:spTree>
    <p:extLst>
      <p:ext uri="{BB962C8B-B14F-4D97-AF65-F5344CB8AC3E}">
        <p14:creationId xmlns:p14="http://schemas.microsoft.com/office/powerpoint/2010/main" val="9619775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2152650" y="365127"/>
            <a:ext cx="7886700" cy="975642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en-US" sz="4800" dirty="0" err="1">
                <a:latin typeface="Arial" panose="020B0604020202020204" pitchFamily="34" charset="0"/>
              </a:rPr>
              <a:t>Hyd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Length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52600" y="1700808"/>
            <a:ext cx="4191000" cy="3600400"/>
          </a:xfrm>
        </p:spPr>
        <p:txBody>
          <a:bodyPr>
            <a:noAutofit/>
          </a:bodyPr>
          <a:lstStyle/>
          <a:p>
            <a:r>
              <a:rPr lang="en-GB" altLang="en-US" sz="2400" dirty="0" err="1">
                <a:latin typeface="Arial" panose="020B0604020202020204" pitchFamily="34" charset="0"/>
              </a:rPr>
              <a:t>Hyd</a:t>
            </a:r>
            <a:r>
              <a:rPr lang="en-GB" altLang="en-US" sz="2400" dirty="0">
                <a:latin typeface="Arial" panose="020B0604020202020204" pitchFamily="34" charset="0"/>
              </a:rPr>
              <a:t> y </a:t>
            </a:r>
            <a:r>
              <a:rPr lang="en-GB" altLang="en-US" sz="2400" dirty="0" err="1">
                <a:latin typeface="Arial" panose="020B0604020202020204" pitchFamily="34" charset="0"/>
              </a:rPr>
              <a:t>gyflwyniad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llafar</a:t>
            </a:r>
            <a:r>
              <a:rPr lang="en-GB" altLang="en-US" sz="2400" dirty="0">
                <a:latin typeface="Arial" panose="020B0604020202020204" pitchFamily="34" charset="0"/>
              </a:rPr>
              <a:t>/seminar </a:t>
            </a:r>
            <a:r>
              <a:rPr lang="en-GB" altLang="en-US" sz="2400" dirty="0" err="1">
                <a:latin typeface="Arial" panose="020B0604020202020204" pitchFamily="34" charset="0"/>
              </a:rPr>
              <a:t>yn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bwysig</a:t>
            </a:r>
            <a:endParaRPr lang="en-GB" altLang="en-US" sz="2400" dirty="0">
              <a:latin typeface="Arial" panose="020B0604020202020204" pitchFamily="34" charset="0"/>
            </a:endParaRPr>
          </a:p>
          <a:p>
            <a:r>
              <a:rPr lang="en-GB" altLang="en-US" sz="2400" dirty="0" err="1">
                <a:latin typeface="Arial" panose="020B0604020202020204" pitchFamily="34" charset="0"/>
              </a:rPr>
              <a:t>Rhy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fyr</a:t>
            </a:r>
            <a:r>
              <a:rPr lang="en-GB" altLang="en-US" sz="2400" dirty="0">
                <a:latin typeface="Arial" panose="020B0604020202020204" pitchFamily="34" charset="0"/>
              </a:rPr>
              <a:t> - </a:t>
            </a:r>
            <a:r>
              <a:rPr lang="en-GB" altLang="en-US" sz="2400" dirty="0" err="1">
                <a:latin typeface="Arial" panose="020B0604020202020204" pitchFamily="34" charset="0"/>
              </a:rPr>
              <a:t>sylwadau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arwynebol</a:t>
            </a:r>
            <a:endParaRPr lang="en-GB" altLang="en-US" sz="2400" dirty="0">
              <a:latin typeface="Arial" panose="020B0604020202020204" pitchFamily="34" charset="0"/>
            </a:endParaRPr>
          </a:p>
          <a:p>
            <a:r>
              <a:rPr lang="en-GB" altLang="en-US" sz="2400" dirty="0" err="1">
                <a:latin typeface="Arial" panose="020B0604020202020204" pitchFamily="34" charset="0"/>
              </a:rPr>
              <a:t>Rhy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hir</a:t>
            </a:r>
            <a:r>
              <a:rPr lang="en-GB" altLang="en-US" sz="2400" dirty="0">
                <a:latin typeface="Arial" panose="020B0604020202020204" pitchFamily="34" charset="0"/>
              </a:rPr>
              <a:t> - di-</a:t>
            </a:r>
            <a:r>
              <a:rPr lang="en-GB" altLang="en-US" sz="2400" dirty="0" err="1">
                <a:latin typeface="Arial" panose="020B0604020202020204" pitchFamily="34" charset="0"/>
              </a:rPr>
              <a:t>drefn</a:t>
            </a:r>
            <a:r>
              <a:rPr lang="en-GB" altLang="en-US" sz="2400" dirty="0">
                <a:latin typeface="Arial" panose="020B0604020202020204" pitchFamily="34" charset="0"/>
              </a:rPr>
              <a:t>  a </a:t>
            </a:r>
            <a:r>
              <a:rPr lang="en-GB" altLang="en-US" sz="2400" dirty="0" err="1">
                <a:latin typeface="Arial" panose="020B0604020202020204" pitchFamily="34" charset="0"/>
              </a:rPr>
              <a:t>dryslyd</a:t>
            </a:r>
            <a:endParaRPr lang="en-GB" altLang="en-US" sz="2400" dirty="0">
              <a:latin typeface="Arial" panose="020B0604020202020204" pitchFamily="34" charset="0"/>
            </a:endParaRPr>
          </a:p>
          <a:p>
            <a:r>
              <a:rPr lang="en-GB" altLang="en-US" sz="2400" dirty="0" err="1">
                <a:latin typeface="Arial" panose="020B0604020202020204" pitchFamily="34" charset="0"/>
              </a:rPr>
              <a:t>Lefel</a:t>
            </a:r>
            <a:r>
              <a:rPr lang="en-GB" altLang="en-US" sz="2400" dirty="0">
                <a:latin typeface="Arial" panose="020B0604020202020204" pitchFamily="34" charset="0"/>
              </a:rPr>
              <a:t> 4 -  </a:t>
            </a:r>
            <a:r>
              <a:rPr lang="en-GB" altLang="en-US" sz="2400" dirty="0" err="1">
                <a:latin typeface="Arial" panose="020B0604020202020204" pitchFamily="34" charset="0"/>
              </a:rPr>
              <a:t>byr</a:t>
            </a:r>
            <a:endParaRPr lang="en-GB" altLang="en-US" sz="2400" dirty="0">
              <a:latin typeface="Arial" panose="020B0604020202020204" pitchFamily="34" charset="0"/>
            </a:endParaRPr>
          </a:p>
          <a:p>
            <a:r>
              <a:rPr lang="en-GB" altLang="en-US" sz="2400" dirty="0" err="1">
                <a:latin typeface="Arial" panose="020B0604020202020204" pitchFamily="34" charset="0"/>
              </a:rPr>
              <a:t>Lefelau</a:t>
            </a:r>
            <a:r>
              <a:rPr lang="en-GB" altLang="en-US" sz="2400" dirty="0">
                <a:latin typeface="Arial" panose="020B0604020202020204" pitchFamily="34" charset="0"/>
              </a:rPr>
              <a:t> 5 a 6 – </a:t>
            </a:r>
            <a:r>
              <a:rPr lang="en-GB" altLang="en-US" sz="2400" dirty="0" err="1">
                <a:latin typeface="Arial" panose="020B0604020202020204" pitchFamily="34" charset="0"/>
              </a:rPr>
              <a:t>ychydig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yn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hirach</a:t>
            </a:r>
            <a:endParaRPr lang="en-GB" altLang="en-US" sz="2400" dirty="0">
              <a:latin typeface="Arial" panose="020B0604020202020204" pitchFamily="34" charset="0"/>
            </a:endParaRP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172200" y="1700808"/>
            <a:ext cx="4171950" cy="3600400"/>
          </a:xfrm>
        </p:spPr>
        <p:txBody>
          <a:bodyPr>
            <a:normAutofit lnSpcReduction="10000"/>
          </a:bodyPr>
          <a:lstStyle/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Length of </a:t>
            </a:r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time</a:t>
            </a: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 is an important consideration 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Too short - superficial coverage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Too long – rambling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Level 4 -  short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Levels 5 and 6 – slightly longer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9405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2152650" y="365127"/>
            <a:ext cx="7886700" cy="1047650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en-US" sz="4800" dirty="0" err="1">
                <a:latin typeface="Arial" panose="020B0604020202020204" pitchFamily="34" charset="0"/>
              </a:rPr>
              <a:t>Trefn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Order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152650" y="1700809"/>
            <a:ext cx="3886200" cy="447615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err="1">
                <a:latin typeface="Arial" panose="020B0604020202020204" pitchFamily="34" charset="0"/>
              </a:rPr>
              <a:t>Bydd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angen</a:t>
            </a:r>
            <a:r>
              <a:rPr lang="en-GB" altLang="en-US" dirty="0">
                <a:latin typeface="Arial" panose="020B0604020202020204" pitchFamily="34" charset="0"/>
              </a:rPr>
              <a:t>:</a:t>
            </a:r>
          </a:p>
          <a:p>
            <a:pPr eaLnBrk="1" hangingPunct="1">
              <a:buFontTx/>
              <a:buNone/>
            </a:pPr>
            <a:endParaRPr lang="en-GB" altLang="en-US" dirty="0">
              <a:latin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</a:rPr>
              <a:t>Cyflwyniad</a:t>
            </a:r>
            <a:endParaRPr lang="en-GB" altLang="en-US" dirty="0">
              <a:latin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</a:rPr>
              <a:t>Trafodaeth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o’r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prif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bwyntiau</a:t>
            </a:r>
            <a:endParaRPr lang="en-GB" altLang="en-US" dirty="0">
              <a:latin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</a:rPr>
              <a:t>Diweddglo</a:t>
            </a:r>
            <a:endParaRPr lang="en-GB" altLang="en-US" dirty="0">
              <a:latin typeface="Arial" panose="020B0604020202020204" pitchFamily="34" charset="0"/>
            </a:endParaRPr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153150" y="1628801"/>
            <a:ext cx="3886200" cy="45481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You will need:</a:t>
            </a:r>
          </a:p>
          <a:p>
            <a:pPr eaLnBrk="1" hangingPunct="1">
              <a:buFontTx/>
              <a:buNone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An introduction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A discussion of the main points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A conclusion</a:t>
            </a:r>
          </a:p>
        </p:txBody>
      </p:sp>
      <p:pic>
        <p:nvPicPr>
          <p:cNvPr id="6149" name="Picture 5" descr="seminar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4738" y="3946343"/>
            <a:ext cx="1154113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66780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2152650" y="365128"/>
            <a:ext cx="7399734" cy="903633"/>
          </a:xfrm>
        </p:spPr>
        <p:txBody>
          <a:bodyPr>
            <a:noAutofit/>
          </a:bodyPr>
          <a:lstStyle/>
          <a:p>
            <a:r>
              <a:rPr lang="en-GB" altLang="en-US" sz="4800" dirty="0" err="1">
                <a:latin typeface="Arial" panose="020B0604020202020204" pitchFamily="34" charset="0"/>
              </a:rPr>
              <a:t>Cynllun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Design</a:t>
            </a:r>
            <a:b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</a:br>
            <a:endParaRPr lang="en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7171" name="Content Placeholder 4"/>
          <p:cNvSpPr>
            <a:spLocks noGrp="1"/>
          </p:cNvSpPr>
          <p:nvPr>
            <p:ph sz="half" idx="1"/>
          </p:nvPr>
        </p:nvSpPr>
        <p:spPr>
          <a:xfrm>
            <a:off x="1775520" y="1268761"/>
            <a:ext cx="4263330" cy="4908203"/>
          </a:xfrm>
        </p:spPr>
        <p:txBody>
          <a:bodyPr>
            <a:normAutofit/>
          </a:bodyPr>
          <a:lstStyle/>
          <a:p>
            <a:r>
              <a:rPr lang="en-GB" altLang="en-US" sz="2400" dirty="0" err="1">
                <a:latin typeface="Arial" panose="020B0604020202020204" pitchFamily="34" charset="0"/>
              </a:rPr>
              <a:t>Yn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glir</a:t>
            </a:r>
            <a:endParaRPr lang="en-GB" altLang="en-US" sz="2400" dirty="0">
              <a:latin typeface="Arial" panose="020B0604020202020204" pitchFamily="34" charset="0"/>
            </a:endParaRPr>
          </a:p>
          <a:p>
            <a:r>
              <a:rPr lang="en-GB" altLang="en-US" sz="2400" dirty="0" err="1">
                <a:latin typeface="Arial" panose="020B0604020202020204" pitchFamily="34" charset="0"/>
              </a:rPr>
              <a:t>Peidiwch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roi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gormod</a:t>
            </a:r>
            <a:r>
              <a:rPr lang="en-GB" altLang="en-US" sz="2400" dirty="0">
                <a:latin typeface="Arial" panose="020B0604020202020204" pitchFamily="34" charset="0"/>
              </a:rPr>
              <a:t> o </a:t>
            </a:r>
            <a:r>
              <a:rPr lang="en-GB" altLang="en-US" sz="2400" dirty="0" err="1">
                <a:latin typeface="Arial" panose="020B0604020202020204" pitchFamily="34" charset="0"/>
              </a:rPr>
              <a:t>eiriau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ar</a:t>
            </a:r>
            <a:r>
              <a:rPr lang="en-GB" altLang="en-US" sz="2400" dirty="0">
                <a:latin typeface="Arial" panose="020B0604020202020204" pitchFamily="34" charset="0"/>
              </a:rPr>
              <a:t> y </a:t>
            </a:r>
            <a:r>
              <a:rPr lang="en-GB" altLang="en-US" sz="2400" dirty="0" err="1">
                <a:latin typeface="Arial" panose="020B0604020202020204" pitchFamily="34" charset="0"/>
              </a:rPr>
              <a:t>sleid</a:t>
            </a:r>
            <a:r>
              <a:rPr lang="en-GB" altLang="en-US" sz="2400" dirty="0">
                <a:latin typeface="Arial" panose="020B0604020202020204" pitchFamily="34" charset="0"/>
              </a:rPr>
              <a:t>/poster</a:t>
            </a:r>
          </a:p>
          <a:p>
            <a:r>
              <a:rPr lang="en-GB" altLang="en-US" sz="2400" dirty="0" err="1">
                <a:latin typeface="Arial" panose="020B0604020202020204" pitchFamily="34" charset="0"/>
              </a:rPr>
              <a:t>Defnyddiwch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ddelweddau</a:t>
            </a:r>
            <a:endParaRPr lang="en-GB" altLang="en-US" sz="2400" dirty="0">
              <a:latin typeface="Arial" panose="020B0604020202020204" pitchFamily="34" charset="0"/>
            </a:endParaRPr>
          </a:p>
          <a:p>
            <a:r>
              <a:rPr lang="en-GB" altLang="en-US" sz="2400" dirty="0" err="1">
                <a:latin typeface="Arial" panose="020B0604020202020204" pitchFamily="34" charset="0"/>
              </a:rPr>
              <a:t>Defnyddiwch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benawdau</a:t>
            </a:r>
            <a:endParaRPr lang="en-GB" altLang="en-US" sz="2400" dirty="0">
              <a:latin typeface="Arial" panose="020B0604020202020204" pitchFamily="34" charset="0"/>
            </a:endParaRPr>
          </a:p>
          <a:p>
            <a:r>
              <a:rPr lang="en-GB" altLang="en-US" sz="2400" dirty="0" err="1">
                <a:latin typeface="Arial" panose="020B0604020202020204" pitchFamily="34" charset="0"/>
              </a:rPr>
              <a:t>Gwnewch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i’ch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gwaith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edrych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mor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ddeniadol</a:t>
            </a:r>
            <a:r>
              <a:rPr lang="en-GB" altLang="en-US" sz="2400" dirty="0">
                <a:latin typeface="Arial" panose="020B0604020202020204" pitchFamily="34" charset="0"/>
              </a:rPr>
              <a:t> â </a:t>
            </a:r>
            <a:r>
              <a:rPr lang="en-GB" altLang="en-US" sz="2400" dirty="0" err="1">
                <a:latin typeface="Arial" panose="020B0604020202020204" pitchFamily="34" charset="0"/>
              </a:rPr>
              <a:t>phosib</a:t>
            </a:r>
            <a:endParaRPr lang="en-GB" altLang="en-US" sz="2400" dirty="0">
              <a:latin typeface="Arial" panose="020B0604020202020204" pitchFamily="34" charset="0"/>
            </a:endParaRPr>
          </a:p>
          <a:p>
            <a:r>
              <a:rPr lang="en-GB" altLang="en-US" sz="2400" dirty="0" err="1">
                <a:latin typeface="Arial" panose="020B0604020202020204" pitchFamily="34" charset="0"/>
              </a:rPr>
              <a:t>Angen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cyfeiriadau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ar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eich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sleidiau</a:t>
            </a:r>
            <a:r>
              <a:rPr lang="en-GB" altLang="en-US" sz="2400" dirty="0">
                <a:latin typeface="Arial" panose="020B0604020202020204" pitchFamily="34" charset="0"/>
              </a:rPr>
              <a:t>/poster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53152" y="1268761"/>
            <a:ext cx="4407346" cy="4692179"/>
          </a:xfrm>
        </p:spPr>
        <p:txBody>
          <a:bodyPr>
            <a:normAutofit/>
          </a:bodyPr>
          <a:lstStyle/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Clear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Do not put too many words on the slide/poster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Use visuals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Use headings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Make it look as attractive as you can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References are needed on the poster/slideshow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32102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3050"/>
            <a:ext cx="7211144" cy="1162050"/>
          </a:xfrm>
        </p:spPr>
        <p:txBody>
          <a:bodyPr/>
          <a:lstStyle/>
          <a:p>
            <a:pPr eaLnBrk="1" hangingPunct="1"/>
            <a:r>
              <a:rPr lang="cy-GB" altLang="en-US" dirty="0">
                <a:solidFill>
                  <a:srgbClr val="FFFF00"/>
                </a:solidFill>
              </a:rPr>
              <a:t>Beiciau Modur   </a:t>
            </a:r>
            <a:br>
              <a:rPr lang="cy-GB" altLang="en-US" dirty="0">
                <a:solidFill>
                  <a:srgbClr val="FFFF00"/>
                </a:solidFill>
              </a:rPr>
            </a:br>
            <a:r>
              <a:rPr lang="cy-GB" altLang="en-US" dirty="0" err="1">
                <a:solidFill>
                  <a:srgbClr val="FFFF00"/>
                </a:solidFill>
              </a:rPr>
              <a:t>Motorbikes</a:t>
            </a:r>
            <a:endParaRPr lang="cy-GB" altLang="en-US" dirty="0">
              <a:solidFill>
                <a:srgbClr val="FFFF00"/>
              </a:solidFill>
            </a:endParaRPr>
          </a:p>
        </p:txBody>
      </p:sp>
      <p:pic>
        <p:nvPicPr>
          <p:cNvPr id="14339" name="Picture 4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4033" y="1770658"/>
            <a:ext cx="4032447" cy="3890591"/>
          </a:xfrm>
        </p:spPr>
      </p:pic>
      <p:sp>
        <p:nvSpPr>
          <p:cNvPr id="14340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1981200" y="1435101"/>
            <a:ext cx="4258816" cy="4691063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altLang="en-US" sz="2000" dirty="0">
                <a:solidFill>
                  <a:srgbClr val="FFFF00"/>
                </a:solidFill>
              </a:rPr>
              <a:t>Fy hoff feic i: y </a:t>
            </a:r>
            <a:r>
              <a:rPr lang="cy-GB" altLang="en-US" sz="2000" noProof="1">
                <a:solidFill>
                  <a:srgbClr val="FFFF00"/>
                </a:solidFill>
              </a:rPr>
              <a:t>Suzuki Savage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altLang="en-US" sz="2000" dirty="0">
                <a:solidFill>
                  <a:srgbClr val="FFFF00"/>
                </a:solidFill>
              </a:rPr>
              <a:t>Ysgafn (~380 pwys)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altLang="en-US" sz="2000" dirty="0">
                <a:solidFill>
                  <a:srgbClr val="FFFF00"/>
                </a:solidFill>
              </a:rPr>
              <a:t>Digon o bŵer (injan 650cc)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altLang="en-US" sz="2000" dirty="0">
                <a:solidFill>
                  <a:srgbClr val="FFFF00"/>
                </a:solidFill>
              </a:rPr>
              <a:t>Sêt isel yn addas i’r rhan fwyaf o yrwyr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y-GB" altLang="en-US" sz="2000" dirty="0">
              <a:solidFill>
                <a:srgbClr val="FFFF0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rgbClr val="FFFF00"/>
                </a:solidFill>
              </a:rPr>
              <a:t>My </a:t>
            </a:r>
            <a:r>
              <a:rPr lang="en-US" altLang="en-US" sz="2000" dirty="0" err="1">
                <a:solidFill>
                  <a:srgbClr val="FFFF00"/>
                </a:solidFill>
              </a:rPr>
              <a:t>favourite</a:t>
            </a:r>
            <a:r>
              <a:rPr lang="en-US" altLang="en-US" sz="2000" dirty="0">
                <a:solidFill>
                  <a:srgbClr val="FFFF00"/>
                </a:solidFill>
              </a:rPr>
              <a:t> bike: Suzuki Savage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rgbClr val="FFFF00"/>
                </a:solidFill>
              </a:rPr>
              <a:t>Light (-380 pounds)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rgbClr val="FFFF00"/>
                </a:solidFill>
              </a:rPr>
              <a:t>Plenty of power (650cc engine)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rgbClr val="FFFF00"/>
                </a:solidFill>
              </a:rPr>
              <a:t>Low seat which suits most riders</a:t>
            </a:r>
          </a:p>
        </p:txBody>
      </p:sp>
    </p:spTree>
    <p:extLst>
      <p:ext uri="{BB962C8B-B14F-4D97-AF65-F5344CB8AC3E}">
        <p14:creationId xmlns:p14="http://schemas.microsoft.com/office/powerpoint/2010/main" val="15187225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828800"/>
            <a:ext cx="1524000" cy="1309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1" y="3429001"/>
            <a:ext cx="2105025" cy="210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1" y="3429000"/>
            <a:ext cx="1389063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601" y="3429001"/>
            <a:ext cx="2092325" cy="3171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0" name="Picture 15" descr="The image “http://www.crews.org/curriculum/ex/compsci/webresources/animation/eyescan.gif” cannot be displayed, because it contains errors.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3429000"/>
            <a:ext cx="129540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1" name="Picture 19" descr="wow2anim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533400"/>
            <a:ext cx="1206500" cy="77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2" name="Picture 21" descr="wow2anim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3000" y="457200"/>
            <a:ext cx="1206500" cy="77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3" name="Picture 2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6400" y="1676401"/>
            <a:ext cx="1009650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4" name="Picture 27" descr="The image “http://www.crews.org/curriculum/ex/compsci/webresources/animation/eyescan.gif” cannot be displayed, because it contains errors.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5410200"/>
            <a:ext cx="129540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5" name="Picture 28" descr="flames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601" y="4495800"/>
            <a:ext cx="9048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6" name="Picture 29" descr="flames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4648200"/>
            <a:ext cx="8001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7" name="Picture 17" descr="Image result for new suit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0364" y="1117600"/>
            <a:ext cx="3678237" cy="2452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18" name="AutoShape 15" descr="Image result for new suit"/>
          <p:cNvSpPr>
            <a:spLocks noChangeAspect="1" noChangeArrowheads="1"/>
          </p:cNvSpPr>
          <p:nvPr/>
        </p:nvSpPr>
        <p:spPr bwMode="auto">
          <a:xfrm>
            <a:off x="1692275" y="-1825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" panose="02020603050405020304" pitchFamily="18" charset="0"/>
            </a:endParaRPr>
          </a:p>
        </p:txBody>
      </p:sp>
      <p:sp>
        <p:nvSpPr>
          <p:cNvPr id="21519" name="WordArt 20" descr="This slide demonstrates a slide which is too busy and overly full "/>
          <p:cNvSpPr>
            <a:spLocks noChangeArrowheads="1" noChangeShapeType="1" noTextEdit="1"/>
          </p:cNvSpPr>
          <p:nvPr/>
        </p:nvSpPr>
        <p:spPr bwMode="auto">
          <a:xfrm>
            <a:off x="3648076" y="228600"/>
            <a:ext cx="4562475" cy="12954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legacyPerspectiveBottomRight">
                <a:rot lat="0" lon="21239990" rev="0"/>
              </a:camera>
              <a:lightRig rig="legacyHarsh3" dir="l"/>
            </a:scene3d>
            <a:sp3d extrusionH="430200" prstMaterial="legacyMatte">
              <a:extrusionClr>
                <a:srgbClr val="C0C0C0"/>
              </a:extrusionClr>
              <a:contourClr>
                <a:srgbClr val="DCEBF5"/>
              </a:contourClr>
            </a:sp3d>
          </a:bodyPr>
          <a:lstStyle/>
          <a:p>
            <a:pPr algn="ctr"/>
            <a:r>
              <a:rPr lang="en-US" sz="3600" kern="10" dirty="0" err="1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Arial Black" panose="020B0A04020102020204" pitchFamily="34" charset="0"/>
              </a:rPr>
              <a:t>Prynu</a:t>
            </a:r>
            <a:r>
              <a:rPr lang="en-US" sz="3600" kern="10" dirty="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Arial Black" panose="020B0A04020102020204" pitchFamily="34" charset="0"/>
              </a:rPr>
              <a:t> </a:t>
            </a:r>
            <a:r>
              <a:rPr lang="en-US" sz="3600" kern="10" dirty="0" err="1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Arial Black" panose="020B0A04020102020204" pitchFamily="34" charset="0"/>
              </a:rPr>
              <a:t>Siwt</a:t>
            </a:r>
            <a:r>
              <a:rPr lang="en-US" sz="3600" kern="10" dirty="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Arial Black" panose="020B0A04020102020204" pitchFamily="34" charset="0"/>
              </a:rPr>
              <a:t> Newydd</a:t>
            </a:r>
          </a:p>
          <a:p>
            <a:pPr algn="ctr"/>
            <a:r>
              <a:rPr lang="en-US" sz="3600" kern="10" dirty="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Arial Black" panose="020B0A04020102020204" pitchFamily="34" charset="0"/>
              </a:rPr>
              <a:t>buying a new suit</a:t>
            </a:r>
          </a:p>
        </p:txBody>
      </p:sp>
    </p:spTree>
    <p:extLst>
      <p:ext uri="{BB962C8B-B14F-4D97-AF65-F5344CB8AC3E}">
        <p14:creationId xmlns:p14="http://schemas.microsoft.com/office/powerpoint/2010/main" val="6228595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blipFill dpi="0" rotWithShape="1">
            <a:blip r:embed="rId3"/>
            <a:srcRect/>
            <a:tile tx="0" ty="0" sx="100000" sy="100000" flip="none" algn="tl"/>
          </a:blipFill>
        </p:spPr>
        <p:txBody>
          <a:bodyPr/>
          <a:lstStyle/>
          <a:p>
            <a:pPr eaLnBrk="1" hangingPunct="1"/>
            <a:r>
              <a:rPr lang="cy-GB" altLang="cy-GB"/>
              <a:t>Allforion o Chile 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1"/>
            <a:ext cx="8229600" cy="3916363"/>
          </a:xfrm>
          <a:blipFill dpi="0" rotWithShape="1">
            <a:blip r:embed="rId4"/>
            <a:srcRect/>
            <a:tile tx="0" ty="0" sx="100000" sy="100000" flip="none" algn="tl"/>
          </a:blipFill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cy-GB" altLang="cy-GB" sz="1600"/>
              <a:t>Ffrwythau ffres yw prif gynnyrch allforio Chile – mae Chile wedi dod i’r amlwg fel un o’r prif gyflenwyr ffrwythau ffres i farchnad y byd oherwydd digonedd o adnoddau naturiol, y galw gan gwsmeriaid yn yr UDA ac Ewrop am ffrwythau ffres yn ystod tymor y gaeaf, a chymhellion polisïau amaethyddol llywodraeth Chile, sy’n annog tuedd tuag at arallgyfeirio o ran allforion a datblygu cnydau nad ydynt yn draddodiadol – Adroddiad gan Wasanaeth Ymchwil Economaidd yr Adran Amaethyddiaeth, UDA </a:t>
            </a:r>
          </a:p>
          <a:p>
            <a:pPr eaLnBrk="1" hangingPunct="1">
              <a:lnSpc>
                <a:spcPct val="80000"/>
              </a:lnSpc>
            </a:pPr>
            <a:r>
              <a:rPr lang="cy-GB" altLang="cy-GB" sz="1600"/>
              <a:t>Mae Chile ymhlith yr economïau datblygol sy’n manteisio ar y tueddiadau hyn, gan ddilyn economi’r farchnad rydd. Mae hyn wedi caniatáu arallgyfeirio trwy ehangu cynhyrchu ffrwythau i’w hallforio, yn enwedig i’r UDA a Gorllewin Ewrop. Mae Chile wedi llwyddo i arallgyfeirio’i sector amaethyddol i’r fath raddau nes ei bod bellach yn genedl bwysig o ran allforio ffrwythau. Mae llawer o wledydd yn edrych ar yr arallgyfeirio ar amaethyddiaeth gan Chile fel model i’w ddilyn. </a:t>
            </a:r>
          </a:p>
          <a:p>
            <a:pPr eaLnBrk="1" hangingPunct="1">
              <a:lnSpc>
                <a:spcPct val="80000"/>
              </a:lnSpc>
            </a:pPr>
            <a:r>
              <a:rPr lang="cy-GB" altLang="cy-GB" sz="1600"/>
              <a:t>Yn y cyfamser, yr UDA yw prif farchnad unigol allforion Chile o ran ffrwythau. Fodd bynnag, mae’n bosibl y bydd galw cynyddol gan y Gymuned Ewropeaidd ar y cyd â gwledydd Canolbarth a Dwyrain Ewrop yn fwy yn y pen draw nag allforion i’r UDA, gan ysgogi twf pellach o ran allforion Chile. </a:t>
            </a:r>
          </a:p>
          <a:p>
            <a:pPr eaLnBrk="1" hangingPunct="1">
              <a:lnSpc>
                <a:spcPct val="80000"/>
              </a:lnSpc>
            </a:pPr>
            <a:r>
              <a:rPr lang="cy-GB" altLang="cy-GB" sz="1600"/>
              <a:t>Os ydych wedi darllen mor bell â hyn, mae’ n sicr bod eich llygaid yn rhoi loes ac rydych wedi bod yn darllen y testun diflas hirwyntog hwn yn lle gwrando arnaf i. Rwyf wedi fy sarhau – oni allwch  weld fy mod yn gwneud cyflwyniad fan hyn? Edrychwch arnaf i! Llongyfarchiadau, fodd bynnag, ar feddu ar olwg mor dda. </a:t>
            </a:r>
          </a:p>
        </p:txBody>
      </p:sp>
    </p:spTree>
    <p:extLst>
      <p:ext uri="{BB962C8B-B14F-4D97-AF65-F5344CB8AC3E}">
        <p14:creationId xmlns:p14="http://schemas.microsoft.com/office/powerpoint/2010/main" val="3489195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152650" y="365127"/>
            <a:ext cx="6463630" cy="903634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en-US" sz="4800" dirty="0" err="1">
                <a:latin typeface="Arial" panose="020B0604020202020204" pitchFamily="34" charset="0"/>
              </a:rPr>
              <a:t>Cyngor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Tips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063552" y="1484784"/>
            <a:ext cx="3880048" cy="4752528"/>
          </a:xfrm>
        </p:spPr>
        <p:txBody>
          <a:bodyPr>
            <a:normAutofit/>
          </a:bodyPr>
          <a:lstStyle/>
          <a:p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Amhosib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cofio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popeth</a:t>
            </a:r>
            <a:endParaRPr lang="en-GB" altLang="en-US" sz="2400" dirty="0">
              <a:latin typeface="Arial" panose="020B0604020202020204" pitchFamily="34" charset="0"/>
            </a:endParaRPr>
          </a:p>
          <a:p>
            <a:r>
              <a:rPr lang="en-GB" altLang="en-US" sz="2400" dirty="0" err="1">
                <a:latin typeface="Arial" panose="020B0604020202020204" pitchFamily="34" charset="0"/>
              </a:rPr>
              <a:t>Defnyddiwch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gardiau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ciw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ond</a:t>
            </a:r>
            <a:r>
              <a:rPr lang="en-GB" altLang="en-US" sz="2400" dirty="0">
                <a:latin typeface="Arial" panose="020B0604020202020204" pitchFamily="34" charset="0"/>
              </a:rPr>
              <a:t> dim </a:t>
            </a:r>
            <a:r>
              <a:rPr lang="en-GB" altLang="en-US" sz="2400" dirty="0" err="1">
                <a:latin typeface="Arial" panose="020B0604020202020204" pitchFamily="34" charset="0"/>
              </a:rPr>
              <a:t>gormod</a:t>
            </a:r>
            <a:endParaRPr lang="en-GB" altLang="en-US" sz="2400" dirty="0">
              <a:latin typeface="Arial" panose="020B0604020202020204" pitchFamily="34" charset="0"/>
            </a:endParaRPr>
          </a:p>
          <a:p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Defnyddiwch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gorden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yn</a:t>
            </a:r>
            <a:r>
              <a:rPr lang="en-GB" altLang="en-US" sz="2400" dirty="0">
                <a:latin typeface="Arial" panose="020B0604020202020204" pitchFamily="34" charset="0"/>
              </a:rPr>
              <a:t> y </a:t>
            </a:r>
            <a:r>
              <a:rPr lang="en-GB" altLang="en-US" sz="2400" dirty="0" err="1">
                <a:latin typeface="Arial" panose="020B0604020202020204" pitchFamily="34" charset="0"/>
              </a:rPr>
              <a:t>gornel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i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glymu’r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cardiau</a:t>
            </a:r>
            <a:endParaRPr lang="en-GB" altLang="en-US" sz="2400" dirty="0">
              <a:latin typeface="Arial" panose="020B0604020202020204" pitchFamily="34" charset="0"/>
            </a:endParaRPr>
          </a:p>
          <a:p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Peidiwch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darllen</a:t>
            </a:r>
            <a:r>
              <a:rPr lang="en-GB" altLang="en-US" sz="2400" dirty="0">
                <a:latin typeface="Arial" panose="020B0604020202020204" pitchFamily="34" charset="0"/>
              </a:rPr>
              <a:t> air am air – </a:t>
            </a:r>
            <a:r>
              <a:rPr lang="en-GB" altLang="en-US" sz="2400" dirty="0" err="1">
                <a:latin typeface="Arial" panose="020B0604020202020204" pitchFamily="34" charset="0"/>
              </a:rPr>
              <a:t>siaradwch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o’r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galon</a:t>
            </a:r>
            <a:endParaRPr lang="en-GB" altLang="en-US" sz="2400" dirty="0">
              <a:latin typeface="Arial" panose="020B0604020202020204" pitchFamily="34" charset="0"/>
            </a:endParaRPr>
          </a:p>
          <a:p>
            <a:r>
              <a:rPr lang="en-GB" altLang="en-US" sz="2400" dirty="0" err="1">
                <a:latin typeface="Arial" panose="020B0604020202020204" pitchFamily="34" charset="0"/>
              </a:rPr>
              <a:t>Byddwch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yn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</a:rPr>
              <a:t>frwdfrydig</a:t>
            </a:r>
            <a:endParaRPr lang="en-GB" altLang="en-US" sz="2400" dirty="0">
              <a:latin typeface="Arial" panose="020B0604020202020204" pitchFamily="34" charset="0"/>
            </a:endParaRPr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153150" y="1340769"/>
            <a:ext cx="3886200" cy="4836195"/>
          </a:xfrm>
        </p:spPr>
        <p:txBody>
          <a:bodyPr/>
          <a:lstStyle/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 Impossible to remember everything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Use cue cards but not too excessively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Attach the cards by their corner with a piece of string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Don’t read word for word – speak from the heart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Be enthusiastic</a:t>
            </a:r>
          </a:p>
        </p:txBody>
      </p:sp>
    </p:spTree>
    <p:extLst>
      <p:ext uri="{BB962C8B-B14F-4D97-AF65-F5344CB8AC3E}">
        <p14:creationId xmlns:p14="http://schemas.microsoft.com/office/powerpoint/2010/main" val="21211708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152650" y="365127"/>
            <a:ext cx="7886700" cy="1119658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en-US" sz="4800" dirty="0">
                <a:latin typeface="Arial" panose="020B0604020202020204" pitchFamily="34" charset="0"/>
              </a:rPr>
              <a:t>Y </a:t>
            </a:r>
            <a:r>
              <a:rPr lang="en-GB" altLang="en-US" sz="4800" dirty="0" err="1">
                <a:latin typeface="Arial" panose="020B0604020202020204" pitchFamily="34" charset="0"/>
              </a:rPr>
              <a:t>Cyflwyniad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The Introduction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03389" y="1700808"/>
            <a:ext cx="4537075" cy="4395192"/>
          </a:xfrm>
        </p:spPr>
        <p:txBody>
          <a:bodyPr/>
          <a:lstStyle/>
          <a:p>
            <a:r>
              <a:rPr lang="en-GB" altLang="en-US" dirty="0" err="1">
                <a:latin typeface="Arial" panose="020B0604020202020204" pitchFamily="34" charset="0"/>
              </a:rPr>
              <a:t>Cyflwynwch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eich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hun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a’ch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testun</a:t>
            </a:r>
            <a:endParaRPr lang="en-GB" altLang="en-US" dirty="0">
              <a:latin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</a:rPr>
              <a:t>Mynnwch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sylw</a:t>
            </a:r>
            <a:r>
              <a:rPr lang="en-GB" altLang="en-US" dirty="0">
                <a:latin typeface="Arial" panose="020B0604020202020204" pitchFamily="34" charset="0"/>
              </a:rPr>
              <a:t> a </a:t>
            </a:r>
            <a:r>
              <a:rPr lang="en-GB" altLang="en-US" dirty="0" err="1">
                <a:latin typeface="Arial" panose="020B0604020202020204" pitchFamily="34" charset="0"/>
              </a:rPr>
              <a:t>diddordeb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eich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cynulleidfa</a:t>
            </a:r>
            <a:endParaRPr lang="en-GB" altLang="en-US" dirty="0">
              <a:latin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</a:rPr>
              <a:t>Wrth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ddefnyddio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dyfyniadau</a:t>
            </a:r>
            <a:r>
              <a:rPr lang="en-GB" altLang="en-US" dirty="0">
                <a:latin typeface="Arial" panose="020B0604020202020204" pitchFamily="34" charset="0"/>
              </a:rPr>
              <a:t>, </a:t>
            </a:r>
            <a:r>
              <a:rPr lang="en-GB" altLang="en-US" dirty="0" err="1">
                <a:latin typeface="Arial" panose="020B0604020202020204" pitchFamily="34" charset="0"/>
              </a:rPr>
              <a:t>nodwch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yr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awdur</a:t>
            </a:r>
            <a:r>
              <a:rPr lang="en-GB" altLang="en-US" dirty="0">
                <a:latin typeface="Arial" panose="020B0604020202020204" pitchFamily="34" charset="0"/>
              </a:rPr>
              <a:t> a </a:t>
            </a:r>
            <a:r>
              <a:rPr lang="en-GB" altLang="en-US" dirty="0" err="1">
                <a:latin typeface="Arial" panose="020B0604020202020204" pitchFamily="34" charset="0"/>
              </a:rPr>
              <a:t>darllenwch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hwy</a:t>
            </a:r>
            <a:r>
              <a:rPr lang="en-GB" altLang="en-US" dirty="0">
                <a:latin typeface="Arial" panose="020B0604020202020204" pitchFamily="34" charset="0"/>
              </a:rPr>
              <a:t> air am air</a:t>
            </a:r>
          </a:p>
        </p:txBody>
      </p:sp>
      <p:sp>
        <p:nvSpPr>
          <p:cNvPr id="922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456363" y="1700808"/>
            <a:ext cx="3810000" cy="4403130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Introduce yourself and your topic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Get the audience’s attention and interest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When using quotations, reference the author and read it word for word</a:t>
            </a:r>
          </a:p>
        </p:txBody>
      </p:sp>
    </p:spTree>
    <p:extLst>
      <p:ext uri="{BB962C8B-B14F-4D97-AF65-F5344CB8AC3E}">
        <p14:creationId xmlns:p14="http://schemas.microsoft.com/office/powerpoint/2010/main" val="41727126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2152650" y="365127"/>
            <a:ext cx="5239494" cy="1047650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en-US" sz="4800" dirty="0" err="1">
                <a:latin typeface="Arial" panose="020B0604020202020204" pitchFamily="34" charset="0"/>
              </a:rPr>
              <a:t>Prif</a:t>
            </a:r>
            <a:r>
              <a:rPr lang="en-GB" altLang="en-US" sz="4800" dirty="0">
                <a:latin typeface="Arial" panose="020B0604020202020204" pitchFamily="34" charset="0"/>
              </a:rPr>
              <a:t> </a:t>
            </a:r>
            <a:r>
              <a:rPr lang="en-GB" altLang="en-US" sz="4800" dirty="0" err="1">
                <a:latin typeface="Arial" panose="020B0604020202020204" pitchFamily="34" charset="0"/>
              </a:rPr>
              <a:t>Bwyntiau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Main Points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03512" y="1556792"/>
            <a:ext cx="4240088" cy="396044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dirty="0" err="1">
                <a:latin typeface="Arial" panose="020B0604020202020204" pitchFamily="34" charset="0"/>
              </a:rPr>
              <a:t>Defnyddiwch</a:t>
            </a:r>
            <a:r>
              <a:rPr lang="en-GB" altLang="en-US" dirty="0">
                <a:latin typeface="Arial" panose="020B0604020202020204" pitchFamily="34" charset="0"/>
              </a:rPr>
              <a:t> 3 </a:t>
            </a:r>
            <a:r>
              <a:rPr lang="en-GB" altLang="en-US" dirty="0" err="1">
                <a:latin typeface="Arial" panose="020B0604020202020204" pitchFamily="34" charset="0"/>
              </a:rPr>
              <a:t>i</a:t>
            </a:r>
            <a:r>
              <a:rPr lang="en-GB" altLang="en-US" dirty="0">
                <a:latin typeface="Arial" panose="020B0604020202020204" pitchFamily="34" charset="0"/>
              </a:rPr>
              <a:t> 5 </a:t>
            </a:r>
            <a:r>
              <a:rPr lang="en-GB" altLang="en-US" dirty="0" err="1">
                <a:latin typeface="Arial" panose="020B0604020202020204" pitchFamily="34" charset="0"/>
              </a:rPr>
              <a:t>prif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bwynt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yn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unig</a:t>
            </a:r>
            <a:endParaRPr lang="en-GB" altLang="en-US" dirty="0">
              <a:latin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Arial" panose="020B0604020202020204" pitchFamily="34" charset="0"/>
              </a:rPr>
              <a:t>Dilyniant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rhesymegol</a:t>
            </a:r>
            <a:endParaRPr lang="en-GB" altLang="en-US" dirty="0">
              <a:latin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Arial" panose="020B0604020202020204" pitchFamily="34" charset="0"/>
              </a:rPr>
              <a:t>Dyddiadau</a:t>
            </a:r>
            <a:r>
              <a:rPr lang="en-GB" altLang="en-US" dirty="0">
                <a:latin typeface="Arial" panose="020B0604020202020204" pitchFamily="34" charset="0"/>
              </a:rPr>
              <a:t> - </a:t>
            </a:r>
            <a:r>
              <a:rPr lang="en-GB" altLang="en-US" dirty="0" err="1">
                <a:latin typeface="Arial" panose="020B0604020202020204" pitchFamily="34" charset="0"/>
              </a:rPr>
              <a:t>cysylltwch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ddyddiadau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allweddol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gyda’i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gilydd</a:t>
            </a:r>
            <a:endParaRPr lang="en-GB" altLang="en-US" dirty="0">
              <a:latin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Arial" panose="020B0604020202020204" pitchFamily="34" charset="0"/>
              </a:rPr>
              <a:t>Fframwaith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gronolegol</a:t>
            </a:r>
            <a:endParaRPr lang="en-GB" altLang="en-US" dirty="0">
              <a:latin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Arial" panose="020B0604020202020204" pitchFamily="34" charset="0"/>
              </a:rPr>
              <a:t>Cerdyn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ei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hun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i</a:t>
            </a:r>
            <a:r>
              <a:rPr lang="en-GB" altLang="en-US" dirty="0">
                <a:latin typeface="Arial" panose="020B0604020202020204" pitchFamily="34" charset="0"/>
              </a:rPr>
              <a:t> bob </a:t>
            </a:r>
            <a:r>
              <a:rPr lang="en-GB" altLang="en-US" dirty="0" err="1">
                <a:latin typeface="Arial" panose="020B0604020202020204" pitchFamily="34" charset="0"/>
              </a:rPr>
              <a:t>pwynt</a:t>
            </a:r>
            <a:endParaRPr lang="en-GB" altLang="en-US" dirty="0">
              <a:latin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v"/>
            </a:pPr>
            <a:endParaRPr lang="en-GB" altLang="en-US" dirty="0"/>
          </a:p>
        </p:txBody>
      </p:sp>
      <p:sp>
        <p:nvSpPr>
          <p:cNvPr id="1024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172200" y="1556792"/>
            <a:ext cx="4495800" cy="4767808"/>
          </a:xfrm>
        </p:spPr>
        <p:txBody>
          <a:bodyPr/>
          <a:lstStyle/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Only use 3 to 5 main points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Logical progression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Dates - link key dates together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Chronological framework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Each point has its own card</a:t>
            </a:r>
          </a:p>
          <a:p>
            <a:pPr eaLnBrk="1" hangingPunct="1"/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41797390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2152650" y="365127"/>
            <a:ext cx="6895678" cy="759618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en-US" sz="4800" dirty="0" err="1">
                <a:latin typeface="Arial" panose="020B0604020202020204" pitchFamily="34" charset="0"/>
              </a:rPr>
              <a:t>Diweddglo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Conclusion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905000" y="1556792"/>
            <a:ext cx="4572000" cy="4539208"/>
          </a:xfrm>
        </p:spPr>
        <p:txBody>
          <a:bodyPr>
            <a:normAutofit fontScale="77500" lnSpcReduction="20000"/>
          </a:bodyPr>
          <a:lstStyle/>
          <a:p>
            <a:r>
              <a:rPr lang="en-GB" altLang="en-US" sz="3800" dirty="0" err="1">
                <a:latin typeface="Arial" panose="020B0604020202020204" pitchFamily="34" charset="0"/>
              </a:rPr>
              <a:t>Allweddol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i’ch</a:t>
            </a:r>
            <a:r>
              <a:rPr lang="en-GB" altLang="en-US" sz="3800" dirty="0">
                <a:latin typeface="Arial" panose="020B0604020202020204" pitchFamily="34" charset="0"/>
              </a:rPr>
              <a:t> seminar</a:t>
            </a:r>
          </a:p>
          <a:p>
            <a:r>
              <a:rPr lang="en-GB" altLang="en-US" sz="3800" dirty="0" err="1">
                <a:latin typeface="Arial" panose="020B0604020202020204" pitchFamily="34" charset="0"/>
              </a:rPr>
              <a:t>Tynnwch</a:t>
            </a:r>
            <a:r>
              <a:rPr lang="en-GB" altLang="en-US" sz="3800" dirty="0">
                <a:latin typeface="Arial" panose="020B0604020202020204" pitchFamily="34" charset="0"/>
              </a:rPr>
              <a:t> y </a:t>
            </a:r>
            <a:r>
              <a:rPr lang="en-GB" altLang="en-US" sz="3800" dirty="0" err="1">
                <a:latin typeface="Arial" panose="020B0604020202020204" pitchFamily="34" charset="0"/>
              </a:rPr>
              <a:t>prif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bwyntiau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ynghyd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</a:p>
          <a:p>
            <a:r>
              <a:rPr lang="en-GB" altLang="en-US" sz="3800" dirty="0" err="1">
                <a:latin typeface="Arial" panose="020B0604020202020204" pitchFamily="34" charset="0"/>
              </a:rPr>
              <a:t>Peidiwch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cyflwyno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gwybodaeth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newydd</a:t>
            </a:r>
            <a:endParaRPr lang="en-GB" altLang="en-US" sz="3800" dirty="0">
              <a:latin typeface="Arial" panose="020B0604020202020204" pitchFamily="34" charset="0"/>
            </a:endParaRPr>
          </a:p>
          <a:p>
            <a:r>
              <a:rPr lang="en-GB" altLang="en-US" sz="3800" dirty="0" err="1">
                <a:latin typeface="Arial" panose="020B0604020202020204" pitchFamily="34" charset="0"/>
              </a:rPr>
              <a:t>Awgrymwch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ffordd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ymlaen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</a:p>
          <a:p>
            <a:r>
              <a:rPr lang="en-GB" altLang="en-US" sz="3800" dirty="0" err="1">
                <a:latin typeface="Arial" panose="020B0604020202020204" pitchFamily="34" charset="0"/>
              </a:rPr>
              <a:t>Mewn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rhai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amgylchiadau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bydd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brawddeg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sydd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yn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symbylu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eich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cynulleidfa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yn</a:t>
            </a:r>
            <a:r>
              <a:rPr lang="en-GB" altLang="en-US" sz="3800" dirty="0">
                <a:latin typeface="Arial" panose="020B0604020202020204" pitchFamily="34" charset="0"/>
              </a:rPr>
              <a:t> </a:t>
            </a:r>
            <a:r>
              <a:rPr lang="en-GB" altLang="en-US" sz="3800" dirty="0" err="1">
                <a:latin typeface="Arial" panose="020B0604020202020204" pitchFamily="34" charset="0"/>
              </a:rPr>
              <a:t>addas</a:t>
            </a:r>
            <a:endParaRPr lang="en-GB" altLang="en-US" sz="3800" dirty="0">
              <a:latin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</p:txBody>
      </p:sp>
      <p:sp>
        <p:nvSpPr>
          <p:cNvPr id="1126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477000" y="1556792"/>
            <a:ext cx="3810000" cy="4539208"/>
          </a:xfrm>
        </p:spPr>
        <p:txBody>
          <a:bodyPr>
            <a:noAutofit/>
          </a:bodyPr>
          <a:lstStyle/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 Key to your seminar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Draw together the main points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Do not introduce new information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Suggest a way forward </a:t>
            </a:r>
          </a:p>
          <a:p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In some instances a sentence that motivates your audience is suitable</a:t>
            </a:r>
          </a:p>
        </p:txBody>
      </p:sp>
    </p:spTree>
    <p:extLst>
      <p:ext uri="{BB962C8B-B14F-4D97-AF65-F5344CB8AC3E}">
        <p14:creationId xmlns:p14="http://schemas.microsoft.com/office/powerpoint/2010/main" val="3341911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Strwythur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Structure</a:t>
            </a:r>
            <a:r>
              <a:rPr lang="en-GB" altLang="cy-GB" sz="4800" kern="0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endParaRPr lang="cy-GB" sz="4800" dirty="0"/>
          </a:p>
        </p:txBody>
      </p:sp>
      <p:sp>
        <p:nvSpPr>
          <p:cNvPr id="3" name="Content Placeholder 6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Cyflwyno eich hun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Trefn y cyflwyniad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Prif gorff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Cyflwyniad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Casgliad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Cyfeirnodi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Cwestiynau </a:t>
            </a: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(os yn berthnasol)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7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Introduce yourself</a:t>
            </a:r>
            <a:endParaRPr lang="en-US" altLang="cy-GB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Order of presentation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Introduction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Main body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Conclusion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Referencing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Questions </a:t>
            </a: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(if relevant)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7306188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Delwedd y cyflwyniad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Presentation Image</a:t>
            </a:r>
            <a:endParaRPr lang="cy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90689"/>
            <a:ext cx="4038600" cy="4435474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Ffont 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Nifer o eiriau</a:t>
            </a:r>
          </a:p>
          <a:p>
            <a:pPr>
              <a:buFontTx/>
              <a:buChar char="•"/>
              <a:defRPr/>
            </a:pP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Rheol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6x6</a:t>
            </a:r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Adnoddau gweledol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Cysondeb delwedd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90689"/>
            <a:ext cx="4038600" cy="4435474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Font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Number of words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6x6 rule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Visual aids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Consistency of style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4681349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Cyfeirnodi ar sleidiau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Referencing on slides</a:t>
            </a:r>
            <a:endParaRPr lang="cy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90689"/>
            <a:ext cx="4038600" cy="4435474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sz="2700" kern="0" dirty="0">
                <a:solidFill>
                  <a:srgbClr val="000000"/>
                </a:solidFill>
                <a:latin typeface="Arial" panose="020B0604020202020204" pitchFamily="34" charset="0"/>
              </a:rPr>
              <a:t>Rhaid cyfeirnodi bob delwedd</a:t>
            </a:r>
          </a:p>
          <a:p>
            <a:pPr>
              <a:buFontTx/>
              <a:buChar char="•"/>
              <a:defRPr/>
            </a:pPr>
            <a:r>
              <a:rPr lang="cy-GB" altLang="cy-GB" sz="2700" kern="0" dirty="0">
                <a:solidFill>
                  <a:srgbClr val="000000"/>
                </a:solidFill>
                <a:latin typeface="Arial" panose="020B0604020202020204" pitchFamily="34" charset="0"/>
              </a:rPr>
              <a:t>Rhaid cyfeirnodi’r wybodaeth ar y sleidiau</a:t>
            </a:r>
          </a:p>
          <a:p>
            <a:pPr>
              <a:buFontTx/>
              <a:buChar char="•"/>
              <a:defRPr/>
            </a:pPr>
            <a:r>
              <a:rPr lang="cy-GB" altLang="cy-GB" sz="2700" kern="0" dirty="0">
                <a:solidFill>
                  <a:srgbClr val="000000"/>
                </a:solidFill>
                <a:latin typeface="Arial" panose="020B0604020202020204" pitchFamily="34" charset="0"/>
              </a:rPr>
              <a:t>Cyfeirnodi ar lafar – enwi ffynonellau/awduron/damcaniaethwyr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90689"/>
            <a:ext cx="4038600" cy="4435474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sz="2700" kern="0" dirty="0">
                <a:solidFill>
                  <a:srgbClr val="0000FF"/>
                </a:solidFill>
                <a:latin typeface="Arial" panose="020B0604020202020204" pitchFamily="34" charset="0"/>
              </a:rPr>
              <a:t>All images must be referenced</a:t>
            </a:r>
          </a:p>
          <a:p>
            <a:pPr>
              <a:buFontTx/>
              <a:buChar char="•"/>
              <a:defRPr/>
            </a:pPr>
            <a:r>
              <a:rPr lang="en-GB" altLang="cy-GB" sz="2700" kern="0" dirty="0">
                <a:solidFill>
                  <a:srgbClr val="0000FF"/>
                </a:solidFill>
                <a:latin typeface="Arial" panose="020B0604020202020204" pitchFamily="34" charset="0"/>
              </a:rPr>
              <a:t>All information on slides need referencing</a:t>
            </a:r>
          </a:p>
          <a:p>
            <a:pPr>
              <a:buFontTx/>
              <a:buChar char="•"/>
              <a:defRPr/>
            </a:pPr>
            <a:r>
              <a:rPr lang="en-GB" altLang="cy-GB" sz="2700" kern="0" dirty="0">
                <a:solidFill>
                  <a:srgbClr val="0000FF"/>
                </a:solidFill>
                <a:latin typeface="Arial" panose="020B0604020202020204" pitchFamily="34" charset="0"/>
              </a:rPr>
              <a:t>Verbal referencing – naming sources/authors/</a:t>
            </a:r>
          </a:p>
          <a:p>
            <a:pPr marL="0" indent="0">
              <a:buNone/>
              <a:defRPr/>
            </a:pPr>
            <a:r>
              <a:rPr lang="en-GB" altLang="cy-GB" sz="2700" kern="0" dirty="0">
                <a:solidFill>
                  <a:srgbClr val="0000FF"/>
                </a:solidFill>
                <a:latin typeface="Arial" panose="020B0604020202020204" pitchFamily="34" charset="0"/>
              </a:rPr>
              <a:t>   theorists</a:t>
            </a:r>
            <a:endParaRPr lang="cy-GB" altLang="cy-GB" sz="2700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5368914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>
          <a:xfrm>
            <a:off x="2152650" y="365127"/>
            <a:ext cx="8515350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Cyfeirnodi delwedd/llun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Referencing an image/picture</a:t>
            </a:r>
            <a:endParaRPr lang="cy-GB" sz="4800" dirty="0"/>
          </a:p>
        </p:txBody>
      </p:sp>
      <p:pic>
        <p:nvPicPr>
          <p:cNvPr id="31747" name="Content Placeholder 5" descr="Example image to reference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2938" y="1721645"/>
            <a:ext cx="5826125" cy="2830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748" name="TextBox 2"/>
          <p:cNvSpPr txBox="1">
            <a:spLocks noChangeArrowheads="1"/>
          </p:cNvSpPr>
          <p:nvPr/>
        </p:nvSpPr>
        <p:spPr bwMode="auto">
          <a:xfrm>
            <a:off x="6024564" y="4583114"/>
            <a:ext cx="3455987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 dirty="0">
                <a:latin typeface="Times" panose="02020603050405020304" pitchFamily="18" charset="0"/>
              </a:rPr>
              <a:t>(Source: Telegraph, 2012)</a:t>
            </a:r>
          </a:p>
        </p:txBody>
      </p:sp>
    </p:spTree>
    <p:extLst>
      <p:ext uri="{BB962C8B-B14F-4D97-AF65-F5344CB8AC3E}">
        <p14:creationId xmlns:p14="http://schemas.microsoft.com/office/powerpoint/2010/main" val="12155078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Rhestr o gyfeiriadau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Reference list</a:t>
            </a:r>
            <a:endParaRPr lang="cy-GB" sz="4800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2650" y="1988841"/>
            <a:ext cx="8058150" cy="413732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The Telegraph (2012) ‘</a:t>
            </a:r>
            <a:r>
              <a:rPr lang="en-US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Quarter of children play outdoors every day,’ </a:t>
            </a:r>
            <a:r>
              <a:rPr lang="en-US" altLang="cy-GB" kern="0" dirty="0">
                <a:solidFill>
                  <a:srgbClr val="000000"/>
                </a:solidFill>
                <a:latin typeface="Arial" panose="020B0604020202020204" pitchFamily="34" charset="0"/>
                <a:hlinkClick r:id="rId3"/>
              </a:rPr>
              <a:t>http://www.telegraph.co.uk/women/mother-tongue/9134900/Quarter-of-children-play-outdoors-every-day.html</a:t>
            </a:r>
            <a:r>
              <a:rPr lang="en-US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[Accessed: October 17 2013].</a:t>
            </a:r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4845136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2152650" y="365128"/>
            <a:ext cx="7886700" cy="54359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Cyfeirnodi gwybodaeth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Referencing information</a:t>
            </a:r>
            <a:endParaRPr lang="cy-GB" sz="4800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524000" y="1196753"/>
            <a:ext cx="4495800" cy="4929411"/>
          </a:xfrm>
        </p:spPr>
        <p:txBody>
          <a:bodyPr>
            <a:normAutofit fontScale="47500" lnSpcReduction="20000"/>
          </a:bodyPr>
          <a:lstStyle/>
          <a:p>
            <a:pPr marL="0" indent="0">
              <a:buClr>
                <a:srgbClr val="006666"/>
              </a:buClr>
              <a:buSzPct val="70000"/>
              <a:buNone/>
              <a:defRPr/>
            </a:pPr>
            <a:r>
              <a:rPr lang="en-GB" altLang="cy-GB" sz="60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Enghraifft</a:t>
            </a:r>
            <a:r>
              <a:rPr lang="en-GB" altLang="cy-GB" sz="6000" kern="0" dirty="0">
                <a:solidFill>
                  <a:srgbClr val="000000"/>
                </a:solidFill>
                <a:latin typeface="Arial" panose="020B0604020202020204" pitchFamily="34" charset="0"/>
              </a:rPr>
              <a:t>:</a:t>
            </a:r>
          </a:p>
          <a:p>
            <a:pPr marL="0" indent="0">
              <a:buClr>
                <a:srgbClr val="006666"/>
              </a:buClr>
              <a:buSzPct val="70000"/>
              <a:buNone/>
              <a:defRPr/>
            </a:pPr>
            <a:endParaRPr lang="cy-GB" altLang="cy-GB" sz="60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Clr>
                <a:srgbClr val="006666"/>
              </a:buClr>
              <a:buSzPct val="70000"/>
              <a:defRPr/>
            </a:pPr>
            <a:r>
              <a:rPr lang="cy-GB" altLang="cy-GB" sz="6000" kern="0" dirty="0">
                <a:solidFill>
                  <a:srgbClr val="000000"/>
                </a:solidFill>
                <a:latin typeface="Arial" panose="020B0604020202020204" pitchFamily="34" charset="0"/>
              </a:rPr>
              <a:t>Etifeddeg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sz="6000" kern="0" dirty="0">
                <a:solidFill>
                  <a:srgbClr val="000000"/>
                </a:solidFill>
                <a:latin typeface="Arial" panose="020B0604020202020204" pitchFamily="34" charset="0"/>
              </a:rPr>
              <a:t> -lliw llygaid/gwallt/croen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endParaRPr lang="cy-GB" altLang="cy-GB" sz="60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Clr>
                <a:srgbClr val="006666"/>
              </a:buClr>
              <a:buSzPct val="70000"/>
              <a:defRPr/>
            </a:pPr>
            <a:r>
              <a:rPr lang="cy-GB" altLang="cy-GB" sz="6000" kern="0" dirty="0">
                <a:solidFill>
                  <a:srgbClr val="000000"/>
                </a:solidFill>
                <a:latin typeface="Arial" panose="020B0604020202020204" pitchFamily="34" charset="0"/>
              </a:rPr>
              <a:t>Ffenoteip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sz="6000" kern="0" dirty="0">
                <a:solidFill>
                  <a:srgbClr val="000000"/>
                </a:solidFill>
                <a:latin typeface="Arial" panose="020B0604020202020204" pitchFamily="34" charset="0"/>
              </a:rPr>
              <a:t>  - lefel deallusrwydd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sz="6000" kern="0" dirty="0">
                <a:solidFill>
                  <a:srgbClr val="000000"/>
                </a:solidFill>
                <a:latin typeface="Arial" panose="020B0604020202020204" pitchFamily="34" charset="0"/>
              </a:rPr>
              <a:t>  - gallu i ddysgu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sz="6000" kern="0" dirty="0">
                <a:solidFill>
                  <a:srgbClr val="000000"/>
                </a:solidFill>
                <a:latin typeface="Arial" panose="020B0604020202020204" pitchFamily="34" charset="0"/>
              </a:rPr>
              <a:t>  - personoliaeth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sz="6000" kern="0" dirty="0">
                <a:solidFill>
                  <a:srgbClr val="000000"/>
                </a:solidFill>
                <a:latin typeface="Arial" panose="020B0604020202020204" pitchFamily="34" charset="0"/>
              </a:rPr>
              <a:t>  - ymddygiad</a:t>
            </a:r>
          </a:p>
          <a:p>
            <a:pPr>
              <a:defRPr/>
            </a:pPr>
            <a:endParaRPr lang="cy-GB" sz="2400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5879976" y="1196752"/>
            <a:ext cx="5400600" cy="6840760"/>
          </a:xfrm>
        </p:spPr>
        <p:txBody>
          <a:bodyPr>
            <a:normAutofit fontScale="47500" lnSpcReduction="20000"/>
          </a:bodyPr>
          <a:lstStyle/>
          <a:p>
            <a:pPr marL="0" indent="0">
              <a:buClr>
                <a:srgbClr val="006666"/>
              </a:buClr>
              <a:buSzPct val="70000"/>
              <a:buNone/>
              <a:defRPr/>
            </a:pPr>
            <a:r>
              <a:rPr lang="en-GB" altLang="cy-GB" sz="5100" kern="0" dirty="0">
                <a:solidFill>
                  <a:srgbClr val="0000FF"/>
                </a:solidFill>
                <a:latin typeface="Arial" panose="020B0604020202020204" pitchFamily="34" charset="0"/>
              </a:rPr>
              <a:t>Example:</a:t>
            </a:r>
          </a:p>
          <a:p>
            <a:pPr marL="0" indent="0">
              <a:buClr>
                <a:srgbClr val="006666"/>
              </a:buClr>
              <a:buSzPct val="70000"/>
              <a:buNone/>
              <a:defRPr/>
            </a:pPr>
            <a:endParaRPr lang="en-GB" altLang="cy-GB" sz="5100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buClr>
                <a:srgbClr val="006666"/>
              </a:buClr>
              <a:buSzPct val="70000"/>
              <a:defRPr/>
            </a:pPr>
            <a:r>
              <a:rPr lang="en-GB" altLang="cy-GB" sz="5100" kern="0" dirty="0">
                <a:solidFill>
                  <a:srgbClr val="0000FF"/>
                </a:solidFill>
                <a:latin typeface="Arial" panose="020B0604020202020204" pitchFamily="34" charset="0"/>
              </a:rPr>
              <a:t>Heredity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5100" kern="0" dirty="0">
                <a:solidFill>
                  <a:srgbClr val="0000FF"/>
                </a:solidFill>
                <a:latin typeface="Arial" panose="020B0604020202020204" pitchFamily="34" charset="0"/>
              </a:rPr>
              <a:t>  - eye/hair/skin colour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endParaRPr lang="en-GB" altLang="cy-GB" sz="5100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buClr>
                <a:srgbClr val="006666"/>
              </a:buClr>
              <a:buSzPct val="70000"/>
              <a:defRPr/>
            </a:pPr>
            <a:r>
              <a:rPr lang="en-GB" altLang="cy-GB" sz="5100" kern="0" dirty="0">
                <a:solidFill>
                  <a:srgbClr val="0000FF"/>
                </a:solidFill>
                <a:latin typeface="Arial" panose="020B0604020202020204" pitchFamily="34" charset="0"/>
              </a:rPr>
              <a:t>Phenotype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5100" kern="0" dirty="0">
                <a:solidFill>
                  <a:srgbClr val="0000FF"/>
                </a:solidFill>
                <a:latin typeface="Arial" panose="020B0604020202020204" pitchFamily="34" charset="0"/>
              </a:rPr>
              <a:t>  - level of intelligence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5100" kern="0" dirty="0">
                <a:solidFill>
                  <a:srgbClr val="0000FF"/>
                </a:solidFill>
                <a:latin typeface="Arial" panose="020B0604020202020204" pitchFamily="34" charset="0"/>
              </a:rPr>
              <a:t>  - ability to learn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5100" kern="0" dirty="0">
                <a:solidFill>
                  <a:srgbClr val="0000FF"/>
                </a:solidFill>
                <a:latin typeface="Arial" panose="020B0604020202020204" pitchFamily="34" charset="0"/>
              </a:rPr>
              <a:t>  - personality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5100" kern="0" dirty="0">
                <a:solidFill>
                  <a:srgbClr val="0000FF"/>
                </a:solidFill>
                <a:latin typeface="Arial" panose="020B0604020202020204" pitchFamily="34" charset="0"/>
              </a:rPr>
              <a:t>  - behaviour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5100" kern="0" dirty="0">
                <a:solidFill>
                  <a:srgbClr val="0000FF"/>
                </a:solidFill>
                <a:latin typeface="Arial" panose="020B0604020202020204" pitchFamily="34" charset="0"/>
              </a:rPr>
              <a:t>(Beckley, 2012; Doherty a Hughes, 2009)</a:t>
            </a:r>
          </a:p>
          <a:p>
            <a:pPr>
              <a:defRPr/>
            </a:pP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322612675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>
          <a:xfrm>
            <a:off x="1777480" y="274638"/>
            <a:ext cx="7886700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Rhestr o gyfeiriadau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Reference list</a:t>
            </a:r>
            <a:endParaRPr lang="cy-GB" sz="4800" dirty="0">
              <a:latin typeface="Arial" panose="020B0604020202020204" pitchFamily="34" charset="0"/>
            </a:endParaRPr>
          </a:p>
        </p:txBody>
      </p:sp>
      <p:sp>
        <p:nvSpPr>
          <p:cNvPr id="3" name="Content Placeholder 5"/>
          <p:cNvSpPr>
            <a:spLocks noGrp="1"/>
          </p:cNvSpPr>
          <p:nvPr>
            <p:ph idx="1"/>
          </p:nvPr>
        </p:nvSpPr>
        <p:spPr>
          <a:xfrm>
            <a:off x="1775520" y="1600201"/>
            <a:ext cx="8712968" cy="4525963"/>
          </a:xfrm>
        </p:spPr>
        <p:txBody>
          <a:bodyPr/>
          <a:lstStyle/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sz="24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Beckley</a:t>
            </a: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, P. (ed.) (2012) </a:t>
            </a:r>
            <a:r>
              <a:rPr lang="cy-GB" altLang="cy-GB" sz="2400" i="1" kern="0" dirty="0">
                <a:solidFill>
                  <a:srgbClr val="000000"/>
                </a:solidFill>
                <a:latin typeface="Arial" panose="020B0604020202020204" pitchFamily="34" charset="0"/>
              </a:rPr>
              <a:t>Learning in early </a:t>
            </a:r>
            <a:r>
              <a:rPr lang="cy-GB" altLang="cy-GB" sz="2400" i="1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childhood</a:t>
            </a:r>
            <a:r>
              <a:rPr lang="cy-GB" altLang="cy-GB" sz="2400" i="1" kern="0" dirty="0">
                <a:solidFill>
                  <a:srgbClr val="000000"/>
                </a:solidFill>
                <a:latin typeface="Arial" panose="020B0604020202020204" pitchFamily="34" charset="0"/>
              </a:rPr>
              <a:t>. </a:t>
            </a: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London: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sz="24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Sage</a:t>
            </a: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 Publications </a:t>
            </a:r>
            <a:r>
              <a:rPr lang="cy-GB" altLang="cy-GB" sz="24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Limited</a:t>
            </a: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Doherty, J. and Hughes, M. (2009) </a:t>
            </a:r>
            <a:r>
              <a:rPr lang="en-GB" altLang="cy-GB" sz="2400" i="1" kern="0" dirty="0">
                <a:solidFill>
                  <a:srgbClr val="000000"/>
                </a:solidFill>
                <a:latin typeface="Arial" panose="020B0604020202020204" pitchFamily="34" charset="0"/>
              </a:rPr>
              <a:t>Child Development: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2400" i="1" kern="0" dirty="0">
                <a:solidFill>
                  <a:srgbClr val="000000"/>
                </a:solidFill>
                <a:latin typeface="Arial" panose="020B0604020202020204" pitchFamily="34" charset="0"/>
              </a:rPr>
              <a:t>Theory and Practice 0-11. </a:t>
            </a:r>
            <a:r>
              <a:rPr lang="en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Essex: Pearson Education Limited.</a:t>
            </a:r>
          </a:p>
          <a:p>
            <a:pPr marL="0" indent="0">
              <a:buNone/>
              <a:defRPr/>
            </a:pPr>
            <a:r>
              <a:rPr lang="en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The Telegraph (2012) ‘</a:t>
            </a:r>
            <a:r>
              <a:rPr lang="en-US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Quarter of children play outdoors every  day,’ </a:t>
            </a:r>
            <a:r>
              <a:rPr lang="en-US" sz="2400" kern="0" dirty="0">
                <a:solidFill>
                  <a:srgbClr val="000000"/>
                </a:solidFill>
                <a:latin typeface="Arial" panose="020B0604020202020204" pitchFamily="34" charset="0"/>
                <a:hlinkClick r:id="rId3"/>
              </a:rPr>
              <a:t>http://www.telegraph.co.uk/women/mother-tongue/9134900/Quarter-of-children-play-outdoors-every-day.html</a:t>
            </a:r>
            <a:r>
              <a:rPr lang="en-US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 [Accessed: October 17 2013].</a:t>
            </a:r>
            <a:endParaRPr lang="cy-GB" sz="24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6237014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1775520" y="365127"/>
            <a:ext cx="8640960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Cyfeirnodi gwybodaeth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Referencing information</a:t>
            </a:r>
            <a:endParaRPr lang="cy-GB" sz="4800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775520" y="1600201"/>
            <a:ext cx="4244280" cy="4525963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ct val="0"/>
              </a:spcBef>
              <a:buNone/>
              <a:defRPr/>
            </a:pPr>
            <a:r>
              <a:rPr lang="en-GB" sz="2400" dirty="0" err="1">
                <a:solidFill>
                  <a:srgbClr val="000000"/>
                </a:solidFill>
                <a:latin typeface="Arial" panose="020B0604020202020204" pitchFamily="34" charset="0"/>
              </a:rPr>
              <a:t>Enghraifft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: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cy-GB" sz="2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spcBef>
                <a:spcPct val="0"/>
              </a:spcBef>
              <a:buFontTx/>
              <a:buChar char="•"/>
              <a:defRPr/>
            </a:pPr>
            <a:r>
              <a:rPr lang="cy-GB" sz="2400" dirty="0">
                <a:solidFill>
                  <a:srgbClr val="000000"/>
                </a:solidFill>
                <a:latin typeface="Arial" panose="020B0604020202020204" pitchFamily="34" charset="0"/>
              </a:rPr>
              <a:t> Ymatebion y cyfranogwyr</a:t>
            </a:r>
          </a:p>
          <a:p>
            <a:pPr marL="0" indent="0">
              <a:spcBef>
                <a:spcPct val="0"/>
              </a:spcBef>
              <a:buNone/>
              <a:defRPr/>
            </a:pPr>
            <a:r>
              <a:rPr lang="cy-GB" sz="2400" dirty="0">
                <a:solidFill>
                  <a:srgbClr val="000000"/>
                </a:solidFill>
                <a:latin typeface="Arial" panose="020B0604020202020204" pitchFamily="34" charset="0"/>
              </a:rPr>
              <a:t>(Ross, 2010).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cy-GB" sz="2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spcBef>
                <a:spcPct val="0"/>
              </a:spcBef>
              <a:buFontTx/>
              <a:buChar char="•"/>
              <a:defRPr/>
            </a:pPr>
            <a:r>
              <a:rPr lang="cy-GB" sz="2400" dirty="0">
                <a:solidFill>
                  <a:srgbClr val="000000"/>
                </a:solidFill>
                <a:latin typeface="Arial" panose="020B0604020202020204" pitchFamily="34" charset="0"/>
              </a:rPr>
              <a:t> Brwdfrydedd</a:t>
            </a:r>
          </a:p>
          <a:p>
            <a:pPr marL="0" indent="0">
              <a:spcBef>
                <a:spcPct val="0"/>
              </a:spcBef>
              <a:buNone/>
              <a:defRPr/>
            </a:pPr>
            <a:r>
              <a:rPr lang="cy-GB" sz="2400" dirty="0">
                <a:solidFill>
                  <a:srgbClr val="000000"/>
                </a:solidFill>
                <a:latin typeface="Arial" panose="020B0604020202020204" pitchFamily="34" charset="0"/>
              </a:rPr>
              <a:t>(Mitchell a </a:t>
            </a:r>
            <a:r>
              <a:rPr lang="cy-GB" sz="2400" dirty="0" err="1">
                <a:solidFill>
                  <a:srgbClr val="000000"/>
                </a:solidFill>
                <a:latin typeface="Arial" panose="020B0604020202020204" pitchFamily="34" charset="0"/>
              </a:rPr>
              <a:t>Hobson</a:t>
            </a:r>
            <a:r>
              <a:rPr lang="cy-GB" sz="2400" dirty="0">
                <a:solidFill>
                  <a:srgbClr val="000000"/>
                </a:solidFill>
                <a:latin typeface="Arial" panose="020B0604020202020204" pitchFamily="34" charset="0"/>
              </a:rPr>
              <a:t>, 2011; Ross, 2010).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cy-GB" sz="2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spcBef>
                <a:spcPct val="0"/>
              </a:spcBef>
              <a:buFontTx/>
              <a:buChar char="•"/>
              <a:defRPr/>
            </a:pPr>
            <a:r>
              <a:rPr lang="cy-GB" sz="2400" dirty="0">
                <a:solidFill>
                  <a:srgbClr val="000000"/>
                </a:solidFill>
                <a:latin typeface="Arial" panose="020B0604020202020204" pitchFamily="34" charset="0"/>
              </a:rPr>
              <a:t> Rhagfarn</a:t>
            </a:r>
          </a:p>
          <a:p>
            <a:pPr marL="0" indent="0">
              <a:spcBef>
                <a:spcPct val="0"/>
              </a:spcBef>
              <a:buNone/>
              <a:defRPr/>
            </a:pPr>
            <a:r>
              <a:rPr lang="cy-GB" sz="2400" dirty="0">
                <a:solidFill>
                  <a:srgbClr val="000000"/>
                </a:solidFill>
                <a:latin typeface="Arial" panose="020B0604020202020204" pitchFamily="34" charset="0"/>
              </a:rPr>
              <a:t>(</a:t>
            </a:r>
            <a:r>
              <a:rPr lang="cy-GB" sz="2400" dirty="0" err="1">
                <a:solidFill>
                  <a:srgbClr val="000000"/>
                </a:solidFill>
                <a:latin typeface="Arial" panose="020B0604020202020204" pitchFamily="34" charset="0"/>
              </a:rPr>
              <a:t>Cohen</a:t>
            </a:r>
            <a:r>
              <a:rPr lang="cy-GB" sz="240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cy-GB" sz="2400" dirty="0" err="1">
                <a:solidFill>
                  <a:srgbClr val="000000"/>
                </a:solidFill>
                <a:latin typeface="Arial" panose="020B0604020202020204" pitchFamily="34" charset="0"/>
              </a:rPr>
              <a:t>et</a:t>
            </a:r>
            <a:r>
              <a:rPr lang="cy-GB" sz="240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cy-GB" sz="2400" dirty="0" err="1">
                <a:solidFill>
                  <a:srgbClr val="000000"/>
                </a:solidFill>
                <a:latin typeface="Arial" panose="020B0604020202020204" pitchFamily="34" charset="0"/>
              </a:rPr>
              <a:t>al</a:t>
            </a:r>
            <a:r>
              <a:rPr lang="cy-GB" sz="2400" dirty="0">
                <a:solidFill>
                  <a:srgbClr val="000000"/>
                </a:solidFill>
                <a:latin typeface="Arial" panose="020B0604020202020204" pitchFamily="34" charset="0"/>
              </a:rPr>
              <a:t>., 2005; </a:t>
            </a:r>
            <a:r>
              <a:rPr lang="cy-GB" sz="2400" dirty="0" err="1">
                <a:solidFill>
                  <a:srgbClr val="000000"/>
                </a:solidFill>
                <a:latin typeface="Arial" panose="020B0604020202020204" pitchFamily="34" charset="0"/>
              </a:rPr>
              <a:t>Daly</a:t>
            </a:r>
            <a:r>
              <a:rPr lang="cy-GB" sz="2400" dirty="0">
                <a:solidFill>
                  <a:srgbClr val="000000"/>
                </a:solidFill>
                <a:latin typeface="Arial" panose="020B0604020202020204" pitchFamily="34" charset="0"/>
              </a:rPr>
              <a:t> a </a:t>
            </a:r>
            <a:r>
              <a:rPr lang="cy-GB" sz="2400" dirty="0" err="1">
                <a:solidFill>
                  <a:srgbClr val="000000"/>
                </a:solidFill>
                <a:latin typeface="Arial" panose="020B0604020202020204" pitchFamily="34" charset="0"/>
              </a:rPr>
              <a:t>Lumley</a:t>
            </a:r>
            <a:r>
              <a:rPr lang="cy-GB" sz="2400" dirty="0">
                <a:solidFill>
                  <a:srgbClr val="000000"/>
                </a:solidFill>
                <a:latin typeface="Arial" panose="020B0604020202020204" pitchFamily="34" charset="0"/>
              </a:rPr>
              <a:t>, 2002).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205064"/>
          </a:xfrm>
        </p:spPr>
        <p:txBody>
          <a:bodyPr>
            <a:normAutofit lnSpcReduction="10000"/>
          </a:bodyPr>
          <a:lstStyle/>
          <a:p>
            <a:pPr marL="0" indent="0">
              <a:buNone/>
              <a:defRPr/>
            </a:pPr>
            <a:r>
              <a:rPr lang="en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Example: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Responses of participants</a:t>
            </a:r>
          </a:p>
          <a:p>
            <a:pPr marL="0" indent="0">
              <a:buNone/>
              <a:defRPr/>
            </a:pPr>
            <a:r>
              <a:rPr lang="en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(Ross, 2010).</a:t>
            </a:r>
          </a:p>
          <a:p>
            <a:pPr marL="0" indent="0">
              <a:buNone/>
              <a:defRPr/>
            </a:pPr>
            <a:endParaRPr lang="en-GB" sz="2400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Enthusiasm</a:t>
            </a:r>
          </a:p>
          <a:p>
            <a:pPr marL="0" indent="0">
              <a:spcBef>
                <a:spcPct val="0"/>
              </a:spcBef>
              <a:buNone/>
              <a:defRPr/>
            </a:pPr>
            <a:r>
              <a:rPr lang="cy-GB" sz="2400" dirty="0">
                <a:solidFill>
                  <a:srgbClr val="0000FF"/>
                </a:solidFill>
                <a:latin typeface="Arial" panose="020B0604020202020204" pitchFamily="34" charset="0"/>
              </a:rPr>
              <a:t>(Mitchell a </a:t>
            </a:r>
            <a:r>
              <a:rPr lang="cy-GB" sz="2400" dirty="0" err="1">
                <a:solidFill>
                  <a:srgbClr val="0000FF"/>
                </a:solidFill>
                <a:latin typeface="Arial" panose="020B0604020202020204" pitchFamily="34" charset="0"/>
              </a:rPr>
              <a:t>Hobson</a:t>
            </a:r>
            <a:r>
              <a:rPr lang="cy-GB" sz="2400" dirty="0">
                <a:solidFill>
                  <a:srgbClr val="0000FF"/>
                </a:solidFill>
                <a:latin typeface="Arial" panose="020B0604020202020204" pitchFamily="34" charset="0"/>
              </a:rPr>
              <a:t>, 2011; Ross, 2010).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en-GB" sz="24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FontTx/>
              <a:buChar char="•"/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Bias</a:t>
            </a:r>
          </a:p>
          <a:p>
            <a:pPr marL="0" indent="0">
              <a:spcBef>
                <a:spcPct val="0"/>
              </a:spcBef>
              <a:buNone/>
              <a:defRPr/>
            </a:pPr>
            <a:r>
              <a:rPr lang="cy-GB" sz="2400" dirty="0">
                <a:solidFill>
                  <a:srgbClr val="0000FF"/>
                </a:solidFill>
                <a:latin typeface="Arial" panose="020B0604020202020204" pitchFamily="34" charset="0"/>
              </a:rPr>
              <a:t>(</a:t>
            </a:r>
            <a:r>
              <a:rPr lang="cy-GB" sz="2400" dirty="0" err="1">
                <a:solidFill>
                  <a:srgbClr val="0000FF"/>
                </a:solidFill>
                <a:latin typeface="Arial" panose="020B0604020202020204" pitchFamily="34" charset="0"/>
              </a:rPr>
              <a:t>Cohen</a:t>
            </a:r>
            <a:r>
              <a:rPr lang="cy-GB" sz="2400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sz="2400" dirty="0" err="1">
                <a:solidFill>
                  <a:srgbClr val="0000FF"/>
                </a:solidFill>
                <a:latin typeface="Arial" panose="020B0604020202020204" pitchFamily="34" charset="0"/>
              </a:rPr>
              <a:t>et</a:t>
            </a:r>
            <a:r>
              <a:rPr lang="cy-GB" sz="2400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sz="2400" dirty="0" err="1">
                <a:solidFill>
                  <a:srgbClr val="0000FF"/>
                </a:solidFill>
                <a:latin typeface="Arial" panose="020B0604020202020204" pitchFamily="34" charset="0"/>
              </a:rPr>
              <a:t>al</a:t>
            </a:r>
            <a:r>
              <a:rPr lang="cy-GB" sz="2400" dirty="0">
                <a:solidFill>
                  <a:srgbClr val="0000FF"/>
                </a:solidFill>
                <a:latin typeface="Arial" panose="020B0604020202020204" pitchFamily="34" charset="0"/>
              </a:rPr>
              <a:t>., 2005; </a:t>
            </a:r>
            <a:r>
              <a:rPr lang="cy-GB" sz="2400" dirty="0" err="1">
                <a:solidFill>
                  <a:srgbClr val="0000FF"/>
                </a:solidFill>
                <a:latin typeface="Arial" panose="020B0604020202020204" pitchFamily="34" charset="0"/>
              </a:rPr>
              <a:t>Daly</a:t>
            </a:r>
            <a:r>
              <a:rPr lang="cy-GB" sz="2400" dirty="0">
                <a:solidFill>
                  <a:srgbClr val="0000FF"/>
                </a:solidFill>
                <a:latin typeface="Arial" panose="020B0604020202020204" pitchFamily="34" charset="0"/>
              </a:rPr>
              <a:t> a </a:t>
            </a:r>
            <a:r>
              <a:rPr lang="cy-GB" sz="2400" dirty="0" err="1">
                <a:solidFill>
                  <a:srgbClr val="0000FF"/>
                </a:solidFill>
                <a:latin typeface="Arial" panose="020B0604020202020204" pitchFamily="34" charset="0"/>
              </a:rPr>
              <a:t>Lumley</a:t>
            </a:r>
            <a:r>
              <a:rPr lang="cy-GB" sz="2400" dirty="0">
                <a:solidFill>
                  <a:srgbClr val="0000FF"/>
                </a:solidFill>
                <a:latin typeface="Arial" panose="020B0604020202020204" pitchFamily="34" charset="0"/>
              </a:rPr>
              <a:t>, 2002).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08624427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Sgiliau cyflwyno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</a:rPr>
              <a:t>Presentation</a:t>
            </a: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altLang="cy-GB" sz="4800" kern="0" dirty="0" err="1">
                <a:solidFill>
                  <a:srgbClr val="0000FF"/>
                </a:solidFill>
                <a:latin typeface="Arial" panose="020B0604020202020204" pitchFamily="34" charset="0"/>
              </a:rPr>
              <a:t>skills</a:t>
            </a:r>
            <a:endParaRPr lang="cy-GB" sz="4800" dirty="0"/>
          </a:p>
        </p:txBody>
      </p:sp>
      <p:sp>
        <p:nvSpPr>
          <p:cNvPr id="6" name="Content Placeholder 3"/>
          <p:cNvSpPr>
            <a:spLocks noGrp="1"/>
          </p:cNvSpPr>
          <p:nvPr>
            <p:ph sz="half" idx="1"/>
          </p:nvPr>
        </p:nvSpPr>
        <p:spPr>
          <a:xfrm>
            <a:off x="1981200" y="1690689"/>
            <a:ext cx="4038600" cy="4802185"/>
          </a:xfrm>
        </p:spPr>
        <p:txBody>
          <a:bodyPr/>
          <a:lstStyle/>
          <a:p>
            <a:pPr marL="585216" lvl="1" indent="0">
              <a:buNone/>
              <a:defRPr/>
            </a:pPr>
            <a:r>
              <a:rPr lang="cy-GB" sz="2800" b="1" kern="0" dirty="0">
                <a:solidFill>
                  <a:srgbClr val="000000"/>
                </a:solidFill>
                <a:latin typeface="Arial" panose="020B0604020202020204" pitchFamily="34" charset="0"/>
              </a:rPr>
              <a:t>Y llais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Amrywio’r llais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Traw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Goslef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Tôn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Tempo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Cryfder/uchder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7" name="Content Placeholder 4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b="1" kern="0" dirty="0">
                <a:solidFill>
                  <a:srgbClr val="0000FF"/>
                </a:solidFill>
                <a:latin typeface="Arial" panose="020B0604020202020204" pitchFamily="34" charset="0"/>
              </a:rPr>
              <a:t>The voice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</a:rPr>
              <a:t>Vary the voice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</a:rPr>
              <a:t>Pitch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</a:rPr>
              <a:t>Intonation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</a:rPr>
              <a:t>Tone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</a:rPr>
              <a:t>Tempo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</a:rPr>
              <a:t>Strength</a:t>
            </a:r>
            <a:endParaRPr lang="en-US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495443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Iaith y corff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Body language</a:t>
            </a:r>
            <a:endParaRPr lang="cy-GB" sz="4800" dirty="0"/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916833"/>
            <a:ext cx="4038600" cy="4209331"/>
          </a:xfrm>
        </p:spPr>
        <p:txBody>
          <a:bodyPr/>
          <a:lstStyle/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Cyswllt llygaid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Nerfau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Lleoli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Serchus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Cynnwys pawb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Proffesiynol</a:t>
            </a:r>
            <a:endParaRPr lang="cy-GB" sz="28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7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916833"/>
            <a:ext cx="4038600" cy="4209331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Eye contact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Nerves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Positioning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Pleasant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Include everyone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Professional</a:t>
            </a:r>
            <a:endParaRPr lang="en-US" altLang="cy-GB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10032347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991544" y="404664"/>
            <a:ext cx="8219256" cy="504056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Protocol Cyflwyniadau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Presentation Protocol</a:t>
            </a:r>
            <a:endParaRPr lang="cy-GB" sz="4800" dirty="0"/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1703512" y="1124745"/>
            <a:ext cx="4680520" cy="5001419"/>
          </a:xfrm>
        </p:spPr>
        <p:txBody>
          <a:bodyPr>
            <a:normAutofit/>
          </a:bodyPr>
          <a:lstStyle/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Amserlen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Dyddiad cyflwyno terfynol</a:t>
            </a:r>
          </a:p>
          <a:p>
            <a:pPr lvl="1"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Dim yn troi i fyny = 0%</a:t>
            </a:r>
          </a:p>
          <a:p>
            <a:pPr lvl="1"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O fewn yr wythnos = cafodd ei gapio ar 40%</a:t>
            </a:r>
          </a:p>
          <a:p>
            <a:pPr marL="457200" lvl="1" indent="0">
              <a:buNone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- Gydag estyniad cymeradwy = gellir marcio allan o 100%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Amgylchiadau Esgusodol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Peidiwch â llofnodi amserlen ar ran ffrind/cyfoed</a:t>
            </a:r>
            <a:endParaRPr lang="cy-GB" dirty="0"/>
          </a:p>
        </p:txBody>
      </p:sp>
      <p:sp>
        <p:nvSpPr>
          <p:cNvPr id="7" name="Content Placeholder 3"/>
          <p:cNvSpPr>
            <a:spLocks noGrp="1"/>
          </p:cNvSpPr>
          <p:nvPr>
            <p:ph sz="half" idx="2"/>
          </p:nvPr>
        </p:nvSpPr>
        <p:spPr>
          <a:xfrm>
            <a:off x="6384032" y="1124745"/>
            <a:ext cx="4176464" cy="5001419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Timetable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Submission date is final</a:t>
            </a:r>
          </a:p>
          <a:p>
            <a:pPr>
              <a:buFontTx/>
              <a:buChar char="-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Not turning up = 0%</a:t>
            </a:r>
          </a:p>
          <a:p>
            <a:pPr>
              <a:buFontTx/>
              <a:buChar char="-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Within week = capped at 40%</a:t>
            </a:r>
          </a:p>
          <a:p>
            <a:pPr>
              <a:buFontTx/>
              <a:buChar char="-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With approved extension = can be marked out of 100%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Extenuating Circumstances 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Do not sign timetable on behalf of friend/peer</a:t>
            </a: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41643451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>
          <a:xfrm>
            <a:off x="2152650" y="365128"/>
            <a:ext cx="7886700" cy="399577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Rhestr o gyfeiriadau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Reference list</a:t>
            </a:r>
            <a:endParaRPr lang="cy-GB" sz="4800" dirty="0">
              <a:latin typeface="Arial" panose="020B0604020202020204" pitchFamily="34" charset="0"/>
            </a:endParaRPr>
          </a:p>
        </p:txBody>
      </p:sp>
      <p:sp>
        <p:nvSpPr>
          <p:cNvPr id="3" name="Content Placeholder 5"/>
          <p:cNvSpPr>
            <a:spLocks noGrp="1"/>
          </p:cNvSpPr>
          <p:nvPr>
            <p:ph idx="1"/>
          </p:nvPr>
        </p:nvSpPr>
        <p:spPr>
          <a:xfrm>
            <a:off x="1847528" y="1052736"/>
            <a:ext cx="8191822" cy="518457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ct val="0"/>
              </a:spcBef>
              <a:buClr>
                <a:srgbClr val="006666"/>
              </a:buClr>
              <a:buSzPct val="70000"/>
              <a:buNone/>
              <a:defRPr/>
            </a:pPr>
            <a:r>
              <a:rPr lang="cy-GB" altLang="cy-GB" sz="3000" kern="0" dirty="0">
                <a:solidFill>
                  <a:srgbClr val="000000"/>
                </a:solidFill>
                <a:latin typeface="Arial" panose="020B0604020202020204" pitchFamily="34" charset="0"/>
              </a:rPr>
              <a:t>Beckley, P. (ed.) (2012) </a:t>
            </a:r>
            <a:r>
              <a:rPr lang="cy-GB" altLang="cy-GB" sz="3000" i="1" kern="0" dirty="0">
                <a:solidFill>
                  <a:srgbClr val="000000"/>
                </a:solidFill>
                <a:latin typeface="Arial" panose="020B0604020202020204" pitchFamily="34" charset="0"/>
              </a:rPr>
              <a:t>Learning in early childhood. </a:t>
            </a:r>
            <a:r>
              <a:rPr lang="cy-GB" altLang="cy-GB" sz="3000" kern="0" dirty="0">
                <a:solidFill>
                  <a:srgbClr val="000000"/>
                </a:solidFill>
                <a:latin typeface="Arial" panose="020B0604020202020204" pitchFamily="34" charset="0"/>
              </a:rPr>
              <a:t>London: </a:t>
            </a:r>
            <a:r>
              <a:rPr lang="cy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Sage</a:t>
            </a:r>
            <a:r>
              <a:rPr lang="cy-GB" altLang="cy-GB" sz="3000" kern="0" dirty="0">
                <a:solidFill>
                  <a:srgbClr val="000000"/>
                </a:solidFill>
                <a:latin typeface="Arial" panose="020B0604020202020204" pitchFamily="34" charset="0"/>
              </a:rPr>
              <a:t> Publications </a:t>
            </a:r>
            <a:r>
              <a:rPr lang="cy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Limited</a:t>
            </a:r>
            <a:r>
              <a:rPr lang="cy-GB" altLang="cy-GB" sz="3000" kern="0" dirty="0">
                <a:solidFill>
                  <a:srgbClr val="000000"/>
                </a:solidFill>
                <a:latin typeface="Arial" panose="020B0604020202020204" pitchFamily="34" charset="0"/>
              </a:rPr>
              <a:t>.</a:t>
            </a: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None/>
              <a:defRPr/>
            </a:pP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</a:rPr>
              <a:t>Cohen, L.,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Manion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</a:rPr>
              <a:t>, L. and Morrison, K. (2005) </a:t>
            </a:r>
            <a:r>
              <a:rPr lang="en-GB" altLang="cy-GB" sz="3000" i="1" kern="0" dirty="0">
                <a:solidFill>
                  <a:srgbClr val="000000"/>
                </a:solidFill>
                <a:latin typeface="Arial" panose="020B0604020202020204" pitchFamily="34" charset="0"/>
              </a:rPr>
              <a:t>Research Methods in Education. 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</a:rPr>
              <a:t>5</a:t>
            </a:r>
            <a:r>
              <a:rPr lang="en-GB" altLang="cy-GB" sz="3000" kern="0" baseline="30000" dirty="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</a:rPr>
              <a:t> ed. </a:t>
            </a:r>
            <a:r>
              <a:rPr lang="en-GB" altLang="cy-GB" sz="3000" i="1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</a:rPr>
              <a:t>London: Routledge &amp;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Falmer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</a:rPr>
              <a:t>.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57317153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68761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Rhestr o gyfeiriadau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Reference list</a:t>
            </a:r>
            <a:endParaRPr lang="cy-GB" sz="4800" dirty="0">
              <a:latin typeface="Arial" panose="020B0604020202020204" pitchFamily="34" charset="0"/>
            </a:endParaRPr>
          </a:p>
        </p:txBody>
      </p:sp>
      <p:sp>
        <p:nvSpPr>
          <p:cNvPr id="3" name="Content Placeholder 5"/>
          <p:cNvSpPr>
            <a:spLocks noGrp="1"/>
          </p:cNvSpPr>
          <p:nvPr>
            <p:ph idx="1"/>
          </p:nvPr>
        </p:nvSpPr>
        <p:spPr>
          <a:xfrm>
            <a:off x="1775520" y="1268760"/>
            <a:ext cx="8435280" cy="44644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spcBef>
                <a:spcPct val="0"/>
              </a:spcBef>
              <a:buNone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Daly, J. and Lumley, J. (2002) ‘Bias is Qualitative Research Designs,’ </a:t>
            </a:r>
            <a:r>
              <a:rPr lang="en-GB" altLang="cy-GB" i="1" kern="0" dirty="0">
                <a:solidFill>
                  <a:srgbClr val="000000"/>
                </a:solidFill>
                <a:latin typeface="Arial" panose="020B0604020202020204" pitchFamily="34" charset="0"/>
              </a:rPr>
              <a:t>Australian and New Zealand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altLang="cy-GB" i="1" kern="0" dirty="0">
                <a:solidFill>
                  <a:srgbClr val="000000"/>
                </a:solidFill>
                <a:latin typeface="Arial" panose="020B0604020202020204" pitchFamily="34" charset="0"/>
              </a:rPr>
              <a:t>Journal of Public Health,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26, 4, pp. 299-300.</a:t>
            </a: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Clr>
                <a:srgbClr val="006666"/>
              </a:buClr>
              <a:buSzPct val="70000"/>
              <a:buNone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Doherty, J. and Hughes, M. (2009) </a:t>
            </a:r>
            <a:r>
              <a:rPr lang="en-GB" altLang="cy-GB" i="1" kern="0" dirty="0">
                <a:solidFill>
                  <a:srgbClr val="000000"/>
                </a:solidFill>
                <a:latin typeface="Arial" panose="020B0604020202020204" pitchFamily="34" charset="0"/>
              </a:rPr>
              <a:t>Child Development: Theory and Practice 0-11. 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Essex: Pearson Education Limited.</a:t>
            </a:r>
          </a:p>
        </p:txBody>
      </p:sp>
    </p:spTree>
    <p:extLst>
      <p:ext uri="{BB962C8B-B14F-4D97-AF65-F5344CB8AC3E}">
        <p14:creationId xmlns:p14="http://schemas.microsoft.com/office/powerpoint/2010/main" val="36567788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68761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Rhestr o gyfeiriadau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Reference list</a:t>
            </a:r>
            <a:endParaRPr lang="cy-GB" sz="4800" dirty="0">
              <a:latin typeface="Arial" panose="020B0604020202020204" pitchFamily="34" charset="0"/>
            </a:endParaRPr>
          </a:p>
        </p:txBody>
      </p:sp>
      <p:sp>
        <p:nvSpPr>
          <p:cNvPr id="3" name="Content Placeholder 5"/>
          <p:cNvSpPr>
            <a:spLocks noGrp="1"/>
          </p:cNvSpPr>
          <p:nvPr>
            <p:ph idx="1"/>
          </p:nvPr>
        </p:nvSpPr>
        <p:spPr>
          <a:xfrm>
            <a:off x="1775520" y="1268760"/>
            <a:ext cx="8435280" cy="4464496"/>
          </a:xfrm>
        </p:spPr>
        <p:txBody>
          <a:bodyPr>
            <a:noAutofit/>
          </a:bodyPr>
          <a:lstStyle/>
          <a:p>
            <a:pPr marL="0" indent="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lang="en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Mitchell, N. and Hobson, A. J. (2011) ‘The influence of prior experience on research participants perspectives,’ </a:t>
            </a:r>
            <a:r>
              <a:rPr lang="en-GB" altLang="cy-GB" sz="2400" i="1" kern="0" dirty="0">
                <a:solidFill>
                  <a:srgbClr val="000000"/>
                </a:solidFill>
                <a:latin typeface="Arial" panose="020B0604020202020204" pitchFamily="34" charset="0"/>
              </a:rPr>
              <a:t>Journal of Empirical Research on Human Research Ethics: An International</a:t>
            </a:r>
            <a:r>
              <a:rPr lang="cy-GB" altLang="cy-GB" sz="2400" dirty="0">
                <a:latin typeface="Arial" charset="0"/>
              </a:rPr>
              <a:t> </a:t>
            </a:r>
            <a:r>
              <a:rPr lang="en-GB" altLang="cy-GB" sz="2400" i="1" kern="0" dirty="0">
                <a:solidFill>
                  <a:srgbClr val="000000"/>
                </a:solidFill>
                <a:latin typeface="Arial" panose="020B0604020202020204" pitchFamily="34" charset="0"/>
              </a:rPr>
              <a:t>Journal, </a:t>
            </a:r>
            <a:r>
              <a:rPr lang="en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6,1 pp. 83-84.</a:t>
            </a:r>
            <a:endParaRPr lang="en-US" altLang="cy-GB" sz="24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None/>
              <a:defRPr/>
            </a:pPr>
            <a:r>
              <a:rPr lang="en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Ross, J. (2010) ‘Recruiting Better Research Participants.’ </a:t>
            </a:r>
            <a:r>
              <a:rPr lang="en-GB" altLang="cy-GB" sz="2400" kern="0" dirty="0">
                <a:solidFill>
                  <a:srgbClr val="000000"/>
                </a:solidFill>
                <a:latin typeface="Arial" panose="020B0604020202020204" pitchFamily="34" charset="0"/>
                <a:hlinkClick r:id="rId3"/>
              </a:rPr>
              <a:t>http://www.uxmatters.com/mt/archives/2010/07/recruiting-better-research-participants.php</a:t>
            </a:r>
            <a:r>
              <a:rPr lang="en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 (Accessed: 10</a:t>
            </a:r>
            <a:r>
              <a:rPr lang="en-GB" altLang="cy-GB" sz="2400" kern="0" baseline="30000" dirty="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 December 2011).</a:t>
            </a:r>
            <a:endParaRPr lang="cy-GB" altLang="cy-GB" sz="2400" kern="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029289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68761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Rhestr o gyfeiriadau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Reference list</a:t>
            </a:r>
            <a:endParaRPr lang="cy-GB" sz="4800" dirty="0">
              <a:latin typeface="Arial" panose="020B0604020202020204" pitchFamily="34" charset="0"/>
            </a:endParaRPr>
          </a:p>
        </p:txBody>
      </p:sp>
      <p:sp>
        <p:nvSpPr>
          <p:cNvPr id="3" name="Content Placeholder 5"/>
          <p:cNvSpPr>
            <a:spLocks noGrp="1"/>
          </p:cNvSpPr>
          <p:nvPr>
            <p:ph idx="1"/>
          </p:nvPr>
        </p:nvSpPr>
        <p:spPr>
          <a:xfrm>
            <a:off x="1775520" y="1268760"/>
            <a:ext cx="8435280" cy="44644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spcBef>
                <a:spcPct val="0"/>
              </a:spcBef>
              <a:buNone/>
              <a:defRPr/>
            </a:pPr>
            <a:r>
              <a:rPr lang="en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The Telegraph (2012) ‘</a:t>
            </a:r>
            <a:r>
              <a:rPr lang="en-US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Quarter of children play outdoors every day,’      </a:t>
            </a:r>
            <a:r>
              <a:rPr lang="en-US" altLang="cy-GB" sz="2400" kern="0" dirty="0">
                <a:solidFill>
                  <a:srgbClr val="000000"/>
                </a:solidFill>
                <a:latin typeface="Arial" panose="020B0604020202020204" pitchFamily="34" charset="0"/>
                <a:hlinkClick r:id="rId3"/>
              </a:rPr>
              <a:t>http://www.telegraph.co.uk/women/mother-tongue/9134900/Quarter-of-children-play-outdoors-every-day.html</a:t>
            </a:r>
            <a:r>
              <a:rPr lang="en-US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 (Accessed: 17</a:t>
            </a:r>
            <a:r>
              <a:rPr lang="en-US" altLang="cy-GB" sz="2400" kern="0" baseline="30000" dirty="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US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 October 2013).</a:t>
            </a:r>
            <a:endParaRPr lang="cy-GB" altLang="cy-GB" sz="2400" kern="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19754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2039</Words>
  <Application>Microsoft Office PowerPoint</Application>
  <PresentationFormat>Widescreen</PresentationFormat>
  <Paragraphs>355</Paragraphs>
  <Slides>33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9" baseType="lpstr">
      <vt:lpstr>Arial</vt:lpstr>
      <vt:lpstr>Arial Black</vt:lpstr>
      <vt:lpstr>Calibri</vt:lpstr>
      <vt:lpstr>Times</vt:lpstr>
      <vt:lpstr>Wingdings</vt:lpstr>
      <vt:lpstr>Office Theme</vt:lpstr>
      <vt:lpstr>PowerPoint Presentation</vt:lpstr>
      <vt:lpstr>Cynnwys         Contents</vt:lpstr>
      <vt:lpstr>Adnoddau Resources</vt:lpstr>
      <vt:lpstr>Sgiliau             Skills</vt:lpstr>
      <vt:lpstr>Rhaglen Ymarferydd Blynyddoedd Cynnar </vt:lpstr>
      <vt:lpstr>Early Years Practitioner programme</vt:lpstr>
      <vt:lpstr>Cynllunio Planning </vt:lpstr>
      <vt:lpstr>Pwnc Subject</vt:lpstr>
      <vt:lpstr>Hyd Length</vt:lpstr>
      <vt:lpstr>Trefn Order</vt:lpstr>
      <vt:lpstr>Cynllun Design </vt:lpstr>
      <vt:lpstr>Beiciau Modur    Motorbikes</vt:lpstr>
      <vt:lpstr>PowerPoint Presentation</vt:lpstr>
      <vt:lpstr>Allforion o Chile </vt:lpstr>
      <vt:lpstr>Cyngor Tips</vt:lpstr>
      <vt:lpstr>Y Cyflwyniad The Introduction</vt:lpstr>
      <vt:lpstr>Prif Bwyntiau Main Points</vt:lpstr>
      <vt:lpstr>Diweddglo Conclusion</vt:lpstr>
      <vt:lpstr>Strwythur Structure </vt:lpstr>
      <vt:lpstr>Delwedd y cyflwyniad Presentation Image</vt:lpstr>
      <vt:lpstr>Cyfeirnodi ar sleidiau Referencing on slides</vt:lpstr>
      <vt:lpstr>Cyfeirnodi delwedd/llun Referencing an image/picture</vt:lpstr>
      <vt:lpstr>Rhestr o gyfeiriadau Reference list</vt:lpstr>
      <vt:lpstr>Cyfeirnodi gwybodaeth Referencing information</vt:lpstr>
      <vt:lpstr>Rhestr o gyfeiriadau Reference list</vt:lpstr>
      <vt:lpstr>Cyfeirnodi gwybodaeth Referencing information</vt:lpstr>
      <vt:lpstr>Sgiliau cyflwyno Presentation skills</vt:lpstr>
      <vt:lpstr>Iaith y corff Body language</vt:lpstr>
      <vt:lpstr>Protocol Cyflwyniadau Presentation Protocol</vt:lpstr>
      <vt:lpstr>Rhestr o gyfeiriadau Reference list</vt:lpstr>
      <vt:lpstr>Rhestr o gyfeiriadau Reference list</vt:lpstr>
      <vt:lpstr>Rhestr o gyfeiriadau Reference list</vt:lpstr>
      <vt:lpstr>Rhestr o gyfeiriadau 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Glenda Tinney</cp:lastModifiedBy>
  <cp:revision>4</cp:revision>
  <dcterms:created xsi:type="dcterms:W3CDTF">2022-07-11T13:19:46Z</dcterms:created>
  <dcterms:modified xsi:type="dcterms:W3CDTF">2022-08-21T18:18:07Z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