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35"/>
  </p:notesMasterIdLst>
  <p:sldIdLst>
    <p:sldId id="256" r:id="rId2"/>
    <p:sldId id="562" r:id="rId3"/>
    <p:sldId id="398" r:id="rId4"/>
    <p:sldId id="380" r:id="rId5"/>
    <p:sldId id="257" r:id="rId6"/>
    <p:sldId id="258" r:id="rId7"/>
    <p:sldId id="384" r:id="rId8"/>
    <p:sldId id="385" r:id="rId9"/>
    <p:sldId id="400" r:id="rId10"/>
    <p:sldId id="401" r:id="rId11"/>
    <p:sldId id="399" r:id="rId12"/>
    <p:sldId id="561" r:id="rId13"/>
    <p:sldId id="259" r:id="rId14"/>
    <p:sldId id="411" r:id="rId15"/>
    <p:sldId id="414" r:id="rId16"/>
    <p:sldId id="382" r:id="rId17"/>
    <p:sldId id="292" r:id="rId18"/>
    <p:sldId id="297" r:id="rId19"/>
    <p:sldId id="302" r:id="rId20"/>
    <p:sldId id="304" r:id="rId21"/>
    <p:sldId id="307" r:id="rId22"/>
    <p:sldId id="306" r:id="rId23"/>
    <p:sldId id="308" r:id="rId24"/>
    <p:sldId id="312" r:id="rId25"/>
    <p:sldId id="558" r:id="rId26"/>
    <p:sldId id="388" r:id="rId27"/>
    <p:sldId id="386" r:id="rId28"/>
    <p:sldId id="389" r:id="rId29"/>
    <p:sldId id="390" r:id="rId30"/>
    <p:sldId id="391" r:id="rId31"/>
    <p:sldId id="376" r:id="rId32"/>
    <p:sldId id="346" r:id="rId33"/>
    <p:sldId id="56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60"/>
  </p:normalViewPr>
  <p:slideViewPr>
    <p:cSldViewPr snapToGrid="0">
      <p:cViewPr varScale="1">
        <p:scale>
          <a:sx n="85" d="100"/>
          <a:sy n="85" d="100"/>
        </p:scale>
        <p:origin x="48" y="351"/>
      </p:cViewPr>
      <p:guideLst/>
    </p:cSldViewPr>
  </p:slideViewPr>
  <p:notesTextViewPr>
    <p:cViewPr>
      <p:scale>
        <a:sx n="1" d="1"/>
        <a:sy n="1" d="1"/>
      </p:scale>
      <p:origin x="0" y="-1155"/>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_rels/data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B2E815-0D19-41DC-B01B-4D608769620A}" type="doc">
      <dgm:prSet loTypeId="urn:microsoft.com/office/officeart/2016/7/layout/RoundedRectangleTimeline" loCatId="other" qsTypeId="urn:microsoft.com/office/officeart/2005/8/quickstyle/simple1" qsCatId="simple" csTypeId="urn:microsoft.com/office/officeart/2005/8/colors/colorful5" csCatId="colorful" phldr="1"/>
      <dgm:spPr/>
      <dgm:t>
        <a:bodyPr/>
        <a:lstStyle/>
        <a:p>
          <a:endParaRPr lang="en-US"/>
        </a:p>
      </dgm:t>
    </dgm:pt>
    <dgm:pt modelId="{4259F840-24E7-476F-9F30-482E46395856}">
      <dgm:prSet phldrT="[Text]" custT="1"/>
      <dgm:spPr>
        <a:solidFill>
          <a:schemeClr val="accent6">
            <a:lumMod val="60000"/>
            <a:lumOff val="40000"/>
          </a:schemeClr>
        </a:solidFill>
      </dgm:spPr>
      <dgm:t>
        <a:bodyPr/>
        <a:lstStyle/>
        <a:p>
          <a:pPr algn="ctr"/>
          <a:endParaRPr lang="en-US" sz="1800" dirty="0">
            <a:latin typeface="+mn-lt"/>
          </a:endParaRPr>
        </a:p>
        <a:p>
          <a:pPr algn="ctr"/>
          <a:r>
            <a:rPr lang="en-US" sz="1800" dirty="0">
              <a:latin typeface="+mn-lt"/>
            </a:rPr>
            <a:t>Day 1:</a:t>
          </a:r>
        </a:p>
        <a:p>
          <a:pPr algn="ctr"/>
          <a:r>
            <a:rPr lang="en-US" sz="1400" dirty="0">
              <a:latin typeface="+mn-lt"/>
            </a:rPr>
            <a:t>Research focus </a:t>
          </a:r>
        </a:p>
        <a:p>
          <a:pPr algn="ctr"/>
          <a:r>
            <a:rPr lang="en-US" sz="1800" dirty="0">
              <a:latin typeface="+mn-lt"/>
            </a:rPr>
            <a:t>05/10/24</a:t>
          </a:r>
        </a:p>
        <a:p>
          <a:pPr algn="ctr"/>
          <a:endParaRPr lang="en-US" sz="1800" dirty="0">
            <a:latin typeface="+mn-lt"/>
          </a:endParaRPr>
        </a:p>
      </dgm:t>
    </dgm:pt>
    <dgm:pt modelId="{FCE8068D-7E50-4749-A8D0-ADEDAC5637B3}" type="parTrans" cxnId="{42EE41D1-3C16-4937-BB38-B076896C09A0}">
      <dgm:prSet/>
      <dgm:spPr/>
      <dgm:t>
        <a:bodyPr/>
        <a:lstStyle/>
        <a:p>
          <a:endParaRPr lang="en-US" sz="1800">
            <a:latin typeface="+mn-lt"/>
          </a:endParaRPr>
        </a:p>
      </dgm:t>
    </dgm:pt>
    <dgm:pt modelId="{DCC444A4-F20A-48F5-A61E-47BFFF185A57}" type="sibTrans" cxnId="{42EE41D1-3C16-4937-BB38-B076896C09A0}">
      <dgm:prSet/>
      <dgm:spPr/>
      <dgm:t>
        <a:bodyPr/>
        <a:lstStyle/>
        <a:p>
          <a:endParaRPr lang="en-US" sz="1800">
            <a:latin typeface="+mn-lt"/>
          </a:endParaRPr>
        </a:p>
      </dgm:t>
    </dgm:pt>
    <dgm:pt modelId="{B54C8F6C-BE1E-4EAB-B7A0-48DE01FFAA36}">
      <dgm:prSet phldrT="[Text]" custT="1"/>
      <dgm:spPr/>
      <dgm:t>
        <a:bodyPr/>
        <a:lstStyle/>
        <a:p>
          <a:pPr>
            <a:buFont typeface="Symbol" panose="05050102010706020507" pitchFamily="18" charset="2"/>
            <a:buChar char=""/>
          </a:pPr>
          <a:endParaRPr lang="en-US" sz="1800" dirty="0">
            <a:latin typeface="+mn-lt"/>
          </a:endParaRPr>
        </a:p>
      </dgm:t>
    </dgm:pt>
    <dgm:pt modelId="{8DE7CD45-B7C0-432E-B819-6A7D97E31315}" type="parTrans" cxnId="{770CA1CC-3DDD-451E-AE83-A71CA570260C}">
      <dgm:prSet/>
      <dgm:spPr/>
      <dgm:t>
        <a:bodyPr/>
        <a:lstStyle/>
        <a:p>
          <a:endParaRPr lang="en-US" sz="1800">
            <a:latin typeface="+mn-lt"/>
          </a:endParaRPr>
        </a:p>
      </dgm:t>
    </dgm:pt>
    <dgm:pt modelId="{C33B8BEF-A818-4A2F-A99A-E2B29895E184}" type="sibTrans" cxnId="{770CA1CC-3DDD-451E-AE83-A71CA570260C}">
      <dgm:prSet/>
      <dgm:spPr/>
      <dgm:t>
        <a:bodyPr/>
        <a:lstStyle/>
        <a:p>
          <a:endParaRPr lang="en-US" sz="1800">
            <a:latin typeface="+mn-lt"/>
          </a:endParaRPr>
        </a:p>
      </dgm:t>
    </dgm:pt>
    <dgm:pt modelId="{E4033A39-DCC4-4038-9562-AEDDBBB37A99}">
      <dgm:prSet phldrT="[Text]" custT="1"/>
      <dgm:spPr>
        <a:solidFill>
          <a:schemeClr val="accent5">
            <a:lumMod val="75000"/>
          </a:schemeClr>
        </a:solidFill>
      </dgm:spPr>
      <dgm:t>
        <a:bodyPr/>
        <a:lstStyle/>
        <a:p>
          <a:r>
            <a:rPr lang="en-US" sz="1800" dirty="0">
              <a:latin typeface="+mn-lt"/>
            </a:rPr>
            <a:t>Ethics Form</a:t>
          </a:r>
        </a:p>
        <a:p>
          <a:r>
            <a:rPr lang="en-US" sz="1800" dirty="0">
              <a:latin typeface="+mn-lt"/>
            </a:rPr>
            <a:t>(14/10/24) </a:t>
          </a:r>
        </a:p>
        <a:p>
          <a:r>
            <a:rPr lang="en-US" sz="1800" dirty="0">
              <a:latin typeface="+mn-lt"/>
            </a:rPr>
            <a:t>+ submission</a:t>
          </a:r>
        </a:p>
      </dgm:t>
    </dgm:pt>
    <dgm:pt modelId="{048EEAE6-78BA-4B00-B7BB-9C22DBB1E8F4}" type="parTrans" cxnId="{32EF2862-2950-4DF8-BEA8-CD19460CCA31}">
      <dgm:prSet/>
      <dgm:spPr/>
      <dgm:t>
        <a:bodyPr/>
        <a:lstStyle/>
        <a:p>
          <a:endParaRPr lang="en-US" sz="1800">
            <a:latin typeface="+mn-lt"/>
          </a:endParaRPr>
        </a:p>
      </dgm:t>
    </dgm:pt>
    <dgm:pt modelId="{80AB0E5B-0C58-465D-A545-5B21133D2849}" type="sibTrans" cxnId="{32EF2862-2950-4DF8-BEA8-CD19460CCA31}">
      <dgm:prSet/>
      <dgm:spPr/>
      <dgm:t>
        <a:bodyPr/>
        <a:lstStyle/>
        <a:p>
          <a:endParaRPr lang="en-US" sz="1800">
            <a:latin typeface="+mn-lt"/>
          </a:endParaRPr>
        </a:p>
      </dgm:t>
    </dgm:pt>
    <dgm:pt modelId="{A4C0B4E4-70AD-4901-9E3F-7EA25DD6DAA1}">
      <dgm:prSet phldrT="[Text]" custT="1"/>
      <dgm:spPr/>
      <dgm:t>
        <a:bodyPr/>
        <a:lstStyle/>
        <a:p>
          <a:pPr>
            <a:buFont typeface="Symbol" panose="05050102010706020507" pitchFamily="18" charset="2"/>
            <a:buChar char=""/>
          </a:pPr>
          <a:endParaRPr lang="en-US" sz="1800" dirty="0">
            <a:latin typeface="+mn-lt"/>
          </a:endParaRPr>
        </a:p>
      </dgm:t>
    </dgm:pt>
    <dgm:pt modelId="{701D9033-BAD3-4299-933F-A47AFDC2ECD0}" type="parTrans" cxnId="{5E74CB62-E52E-4CEE-8AA1-9812BFC0D67E}">
      <dgm:prSet/>
      <dgm:spPr/>
      <dgm:t>
        <a:bodyPr/>
        <a:lstStyle/>
        <a:p>
          <a:endParaRPr lang="en-US" sz="1800">
            <a:latin typeface="+mn-lt"/>
          </a:endParaRPr>
        </a:p>
      </dgm:t>
    </dgm:pt>
    <dgm:pt modelId="{657DB10D-2517-48AA-B970-6D815DBD4123}" type="sibTrans" cxnId="{5E74CB62-E52E-4CEE-8AA1-9812BFC0D67E}">
      <dgm:prSet/>
      <dgm:spPr/>
      <dgm:t>
        <a:bodyPr/>
        <a:lstStyle/>
        <a:p>
          <a:endParaRPr lang="en-US" sz="1800">
            <a:latin typeface="+mn-lt"/>
          </a:endParaRPr>
        </a:p>
      </dgm:t>
    </dgm:pt>
    <dgm:pt modelId="{87BF7896-20EA-4E8F-B6F4-A34EC5C9CB50}">
      <dgm:prSet phldrT="[Text]" custT="1"/>
      <dgm:spPr>
        <a:solidFill>
          <a:schemeClr val="accent6">
            <a:lumMod val="75000"/>
          </a:schemeClr>
        </a:solidFill>
      </dgm:spPr>
      <dgm:t>
        <a:bodyPr/>
        <a:lstStyle/>
        <a:p>
          <a:r>
            <a:rPr lang="en-US" sz="1800" dirty="0">
              <a:latin typeface="+mn-lt"/>
            </a:rPr>
            <a:t>Write Literature Review</a:t>
          </a:r>
        </a:p>
        <a:p>
          <a:r>
            <a:rPr lang="en-US" sz="1800" dirty="0">
              <a:latin typeface="+mn-lt"/>
            </a:rPr>
            <a:t>04/11/24</a:t>
          </a:r>
        </a:p>
      </dgm:t>
    </dgm:pt>
    <dgm:pt modelId="{05E47BA5-F724-4AEE-9B5B-401F18E028E6}" type="parTrans" cxnId="{92330C11-C197-4512-BDA4-8D8A69AF7D1C}">
      <dgm:prSet/>
      <dgm:spPr/>
      <dgm:t>
        <a:bodyPr/>
        <a:lstStyle/>
        <a:p>
          <a:endParaRPr lang="en-US" sz="1800">
            <a:latin typeface="+mn-lt"/>
          </a:endParaRPr>
        </a:p>
      </dgm:t>
    </dgm:pt>
    <dgm:pt modelId="{D63CE73E-35DE-48C3-8753-7648BC953C0D}" type="sibTrans" cxnId="{92330C11-C197-4512-BDA4-8D8A69AF7D1C}">
      <dgm:prSet/>
      <dgm:spPr/>
      <dgm:t>
        <a:bodyPr/>
        <a:lstStyle/>
        <a:p>
          <a:endParaRPr lang="en-US" sz="1800">
            <a:latin typeface="+mn-lt"/>
          </a:endParaRPr>
        </a:p>
      </dgm:t>
    </dgm:pt>
    <dgm:pt modelId="{43CBB0A2-9D75-4264-8A30-3E8974B40658}">
      <dgm:prSet phldrT="[Text]" custT="1"/>
      <dgm:spPr/>
      <dgm:t>
        <a:bodyPr/>
        <a:lstStyle/>
        <a:p>
          <a:pPr>
            <a:buFont typeface="Symbol" panose="05050102010706020507" pitchFamily="18" charset="2"/>
            <a:buChar char=""/>
          </a:pPr>
          <a:endParaRPr lang="en-US" sz="1800" dirty="0">
            <a:latin typeface="+mn-lt"/>
          </a:endParaRPr>
        </a:p>
      </dgm:t>
    </dgm:pt>
    <dgm:pt modelId="{F806E590-5F8E-48A1-96AC-9E738290D2ED}" type="parTrans" cxnId="{4D2DF581-8128-4440-9E51-29109DC6ED52}">
      <dgm:prSet/>
      <dgm:spPr/>
      <dgm:t>
        <a:bodyPr/>
        <a:lstStyle/>
        <a:p>
          <a:endParaRPr lang="en-US" sz="1800">
            <a:latin typeface="+mn-lt"/>
          </a:endParaRPr>
        </a:p>
      </dgm:t>
    </dgm:pt>
    <dgm:pt modelId="{20F77EFB-335C-4BC3-AD95-8421EDF343E6}" type="sibTrans" cxnId="{4D2DF581-8128-4440-9E51-29109DC6ED52}">
      <dgm:prSet/>
      <dgm:spPr/>
      <dgm:t>
        <a:bodyPr/>
        <a:lstStyle/>
        <a:p>
          <a:endParaRPr lang="en-US" sz="1800">
            <a:latin typeface="+mn-lt"/>
          </a:endParaRPr>
        </a:p>
      </dgm:t>
    </dgm:pt>
    <dgm:pt modelId="{3DE6FF16-CA4D-4D34-ABEB-8BE6A40B5E52}">
      <dgm:prSet phldrT="[Text]" custT="1"/>
      <dgm:spPr>
        <a:solidFill>
          <a:schemeClr val="accent5">
            <a:lumMod val="50000"/>
          </a:schemeClr>
        </a:solidFill>
      </dgm:spPr>
      <dgm:t>
        <a:bodyPr/>
        <a:lstStyle/>
        <a:p>
          <a:pPr>
            <a:buFont typeface="Symbol" panose="05050102010706020507" pitchFamily="18" charset="2"/>
            <a:buChar char=""/>
          </a:pPr>
          <a:r>
            <a:rPr lang="en-US" sz="1800" dirty="0">
              <a:latin typeface="+mn-lt"/>
            </a:rPr>
            <a:t>Decide on sampling strategy</a:t>
          </a:r>
        </a:p>
        <a:p>
          <a:pPr>
            <a:buFont typeface="Symbol" panose="05050102010706020507" pitchFamily="18" charset="2"/>
            <a:buChar char=""/>
          </a:pPr>
          <a:r>
            <a:rPr lang="en-US" sz="1800" dirty="0">
              <a:latin typeface="+mn-lt"/>
            </a:rPr>
            <a:t>18/11/24</a:t>
          </a:r>
        </a:p>
      </dgm:t>
    </dgm:pt>
    <dgm:pt modelId="{DA9CCCCB-8206-4757-82C8-F885E9D238B5}" type="parTrans" cxnId="{636DE8C5-F706-4BA5-855F-85FD2239E2BE}">
      <dgm:prSet/>
      <dgm:spPr/>
      <dgm:t>
        <a:bodyPr/>
        <a:lstStyle/>
        <a:p>
          <a:endParaRPr lang="en-US" sz="1800"/>
        </a:p>
      </dgm:t>
    </dgm:pt>
    <dgm:pt modelId="{986162A7-6F89-4679-B40E-33A17DA21B73}" type="sibTrans" cxnId="{636DE8C5-F706-4BA5-855F-85FD2239E2BE}">
      <dgm:prSet/>
      <dgm:spPr/>
      <dgm:t>
        <a:bodyPr/>
        <a:lstStyle/>
        <a:p>
          <a:endParaRPr lang="en-US" sz="1800"/>
        </a:p>
      </dgm:t>
    </dgm:pt>
    <dgm:pt modelId="{AC76BE15-3E8A-498B-91BD-CF772C26B6F1}">
      <dgm:prSet phldrT="[Text]" custT="1"/>
      <dgm:spPr>
        <a:solidFill>
          <a:schemeClr val="accent6">
            <a:lumMod val="50000"/>
          </a:schemeClr>
        </a:solidFill>
      </dgm:spPr>
      <dgm:t>
        <a:bodyPr/>
        <a:lstStyle/>
        <a:p>
          <a:pPr>
            <a:buFont typeface="Symbol" panose="05050102010706020507" pitchFamily="18" charset="2"/>
            <a:buChar char=""/>
          </a:pPr>
          <a:r>
            <a:rPr lang="en-US" sz="1800" dirty="0">
              <a:latin typeface="+mn-lt"/>
            </a:rPr>
            <a:t>Day 2:</a:t>
          </a:r>
        </a:p>
        <a:p>
          <a:pPr>
            <a:buFont typeface="Symbol" panose="05050102010706020507" pitchFamily="18" charset="2"/>
            <a:buChar char=""/>
          </a:pPr>
          <a:r>
            <a:rPr lang="en-US" sz="1400" dirty="0">
              <a:latin typeface="+mn-lt"/>
            </a:rPr>
            <a:t>Methodology</a:t>
          </a:r>
        </a:p>
        <a:p>
          <a:pPr>
            <a:buFont typeface="Symbol" panose="05050102010706020507" pitchFamily="18" charset="2"/>
            <a:buChar char=""/>
          </a:pPr>
          <a:r>
            <a:rPr lang="en-US" sz="1800" strike="sngStrike" dirty="0">
              <a:latin typeface="+mn-lt"/>
            </a:rPr>
            <a:t>07/12/24</a:t>
          </a:r>
        </a:p>
        <a:p>
          <a:pPr>
            <a:buFont typeface="Symbol" panose="05050102010706020507" pitchFamily="18" charset="2"/>
            <a:buChar char=""/>
          </a:pPr>
          <a:r>
            <a:rPr lang="en-US" sz="1800" strike="noStrike" dirty="0">
              <a:latin typeface="+mn-lt"/>
            </a:rPr>
            <a:t>27/01/25</a:t>
          </a:r>
          <a:endParaRPr lang="en-US" sz="1800" dirty="0">
            <a:latin typeface="+mn-lt"/>
          </a:endParaRPr>
        </a:p>
      </dgm:t>
    </dgm:pt>
    <dgm:pt modelId="{00CCB400-064A-4EF5-9806-9534D9AC69AD}" type="parTrans" cxnId="{140A4778-8248-44DE-B78A-23C578A77D7E}">
      <dgm:prSet/>
      <dgm:spPr/>
      <dgm:t>
        <a:bodyPr/>
        <a:lstStyle/>
        <a:p>
          <a:endParaRPr lang="en-US" sz="1800"/>
        </a:p>
      </dgm:t>
    </dgm:pt>
    <dgm:pt modelId="{662A3D6E-7238-444F-BC0B-C7A4321261DB}" type="sibTrans" cxnId="{140A4778-8248-44DE-B78A-23C578A77D7E}">
      <dgm:prSet/>
      <dgm:spPr/>
      <dgm:t>
        <a:bodyPr/>
        <a:lstStyle/>
        <a:p>
          <a:endParaRPr lang="en-US" sz="1800"/>
        </a:p>
      </dgm:t>
    </dgm:pt>
    <dgm:pt modelId="{73820394-2159-4075-9E6F-217263B07F8B}">
      <dgm:prSet phldrT="[Text]" custT="1"/>
      <dgm:spPr/>
      <dgm:t>
        <a:bodyPr/>
        <a:lstStyle/>
        <a:p>
          <a:pPr>
            <a:buFont typeface="Symbol" panose="05050102010706020507" pitchFamily="18" charset="2"/>
            <a:buChar char=""/>
          </a:pPr>
          <a:endParaRPr lang="en-US" sz="1800" dirty="0">
            <a:latin typeface="+mn-lt"/>
          </a:endParaRPr>
        </a:p>
      </dgm:t>
    </dgm:pt>
    <dgm:pt modelId="{A861A835-3A0D-4B09-8870-87D7FDC7B27F}" type="parTrans" cxnId="{19CF03A0-47BE-4ABD-A62C-A27E16D6C5A3}">
      <dgm:prSet/>
      <dgm:spPr/>
      <dgm:t>
        <a:bodyPr/>
        <a:lstStyle/>
        <a:p>
          <a:endParaRPr lang="en-US" sz="1800"/>
        </a:p>
      </dgm:t>
    </dgm:pt>
    <dgm:pt modelId="{D383A36B-470D-499F-AE13-85A6B2495524}" type="sibTrans" cxnId="{19CF03A0-47BE-4ABD-A62C-A27E16D6C5A3}">
      <dgm:prSet/>
      <dgm:spPr/>
      <dgm:t>
        <a:bodyPr/>
        <a:lstStyle/>
        <a:p>
          <a:endParaRPr lang="en-US" sz="1800"/>
        </a:p>
      </dgm:t>
    </dgm:pt>
    <dgm:pt modelId="{C032D242-8D23-4EEC-A10A-7B0691E5A409}">
      <dgm:prSet phldrT="[Text]" custT="1"/>
      <dgm:spPr/>
      <dgm:t>
        <a:bodyPr/>
        <a:lstStyle/>
        <a:p>
          <a:pPr>
            <a:buFont typeface="Symbol" panose="05050102010706020507" pitchFamily="18" charset="2"/>
            <a:buChar char=""/>
          </a:pPr>
          <a:endParaRPr lang="en-US" sz="1800" dirty="0">
            <a:latin typeface="+mn-lt"/>
          </a:endParaRPr>
        </a:p>
      </dgm:t>
    </dgm:pt>
    <dgm:pt modelId="{167DA838-BF1F-42A4-81E8-806F40795A14}" type="parTrans" cxnId="{D9403C73-FB83-47D6-85AE-067D49ED63F2}">
      <dgm:prSet/>
      <dgm:spPr/>
      <dgm:t>
        <a:bodyPr/>
        <a:lstStyle/>
        <a:p>
          <a:endParaRPr lang="en-US" sz="1800"/>
        </a:p>
      </dgm:t>
    </dgm:pt>
    <dgm:pt modelId="{7EFA60CA-572D-434D-B452-A4ACBAEB4D2C}" type="sibTrans" cxnId="{D9403C73-FB83-47D6-85AE-067D49ED63F2}">
      <dgm:prSet/>
      <dgm:spPr/>
      <dgm:t>
        <a:bodyPr/>
        <a:lstStyle/>
        <a:p>
          <a:endParaRPr lang="en-US" sz="1800"/>
        </a:p>
      </dgm:t>
    </dgm:pt>
    <dgm:pt modelId="{1B7CC10A-90E0-42D8-84A5-6A8B1AEEDFF2}">
      <dgm:prSet custT="1"/>
      <dgm:spPr>
        <a:solidFill>
          <a:srgbClr val="7030A0"/>
        </a:solidFill>
      </dgm:spPr>
      <dgm:t>
        <a:bodyPr/>
        <a:lstStyle/>
        <a:p>
          <a:r>
            <a:rPr lang="en-GB" sz="1600" dirty="0"/>
            <a:t>Day 3:</a:t>
          </a:r>
        </a:p>
        <a:p>
          <a:r>
            <a:rPr lang="en-GB" sz="1600" dirty="0"/>
            <a:t>Presentations</a:t>
          </a:r>
        </a:p>
        <a:p>
          <a:r>
            <a:rPr lang="en-GB" sz="1600" dirty="0"/>
            <a:t>08/02/25</a:t>
          </a:r>
        </a:p>
      </dgm:t>
    </dgm:pt>
    <dgm:pt modelId="{50E440E5-FD3C-4438-BBE2-E6EA56481262}" type="parTrans" cxnId="{4F1EC7D6-4315-4678-81DE-9D03A4488B89}">
      <dgm:prSet/>
      <dgm:spPr/>
      <dgm:t>
        <a:bodyPr/>
        <a:lstStyle/>
        <a:p>
          <a:endParaRPr lang="en-GB"/>
        </a:p>
      </dgm:t>
    </dgm:pt>
    <dgm:pt modelId="{4830B2E2-3DD5-4D99-B6F6-D1A7E3C128BC}" type="sibTrans" cxnId="{4F1EC7D6-4315-4678-81DE-9D03A4488B89}">
      <dgm:prSet/>
      <dgm:spPr/>
      <dgm:t>
        <a:bodyPr/>
        <a:lstStyle/>
        <a:p>
          <a:endParaRPr lang="en-GB"/>
        </a:p>
      </dgm:t>
    </dgm:pt>
    <dgm:pt modelId="{196C9F68-3606-4282-A4C6-4485F1280B5F}" type="pres">
      <dgm:prSet presAssocID="{E5B2E815-0D19-41DC-B01B-4D608769620A}" presName="Name0" presStyleCnt="0">
        <dgm:presLayoutVars>
          <dgm:chMax/>
          <dgm:chPref/>
          <dgm:animLvl val="lvl"/>
        </dgm:presLayoutVars>
      </dgm:prSet>
      <dgm:spPr/>
    </dgm:pt>
    <dgm:pt modelId="{68D8AC18-502F-4825-B069-75605ADB3A40}" type="pres">
      <dgm:prSet presAssocID="{4259F840-24E7-476F-9F30-482E46395856}" presName="composite1" presStyleCnt="0"/>
      <dgm:spPr/>
    </dgm:pt>
    <dgm:pt modelId="{E088D226-49D7-4C30-90DC-CA1755D98829}" type="pres">
      <dgm:prSet presAssocID="{4259F840-24E7-476F-9F30-482E46395856}" presName="parent1" presStyleLbl="alignNode1" presStyleIdx="0" presStyleCnt="6" custScaleY="338651">
        <dgm:presLayoutVars>
          <dgm:chMax val="1"/>
          <dgm:chPref val="1"/>
          <dgm:bulletEnabled val="1"/>
        </dgm:presLayoutVars>
      </dgm:prSet>
      <dgm:spPr/>
    </dgm:pt>
    <dgm:pt modelId="{45A02F84-C6CB-43F5-AEE4-3EA66C2BD25F}" type="pres">
      <dgm:prSet presAssocID="{4259F840-24E7-476F-9F30-482E46395856}" presName="Childtext1" presStyleLbl="revTx" presStyleIdx="0" presStyleCnt="6">
        <dgm:presLayoutVars>
          <dgm:bulletEnabled val="1"/>
        </dgm:presLayoutVars>
      </dgm:prSet>
      <dgm:spPr/>
    </dgm:pt>
    <dgm:pt modelId="{6BA46904-CB7C-4538-BD49-D3891EF19552}" type="pres">
      <dgm:prSet presAssocID="{4259F840-24E7-476F-9F30-482E46395856}" presName="ConnectLine1" presStyleLbl="sibTrans1D1" presStyleIdx="0" presStyleCnt="6"/>
      <dgm:spPr>
        <a:noFill/>
        <a:ln w="6350" cap="flat" cmpd="sng" algn="ctr">
          <a:solidFill>
            <a:schemeClr val="accent5">
              <a:hueOff val="0"/>
              <a:satOff val="0"/>
              <a:lumOff val="0"/>
              <a:alphaOff val="0"/>
            </a:schemeClr>
          </a:solidFill>
          <a:prstDash val="dash"/>
          <a:miter lim="800000"/>
        </a:ln>
        <a:effectLst/>
      </dgm:spPr>
    </dgm:pt>
    <dgm:pt modelId="{049FDBD0-77FE-49D1-A275-A272C8C5E426}" type="pres">
      <dgm:prSet presAssocID="{4259F840-24E7-476F-9F30-482E46395856}" presName="ConnectLineEnd1" presStyleLbl="lnNode1" presStyleIdx="0" presStyleCnt="6"/>
      <dgm:spPr/>
    </dgm:pt>
    <dgm:pt modelId="{CB26EA94-33BB-4F98-9E1E-2237D4831263}" type="pres">
      <dgm:prSet presAssocID="{4259F840-24E7-476F-9F30-482E46395856}" presName="EmptyPane1" presStyleCnt="0"/>
      <dgm:spPr/>
    </dgm:pt>
    <dgm:pt modelId="{606F1DBF-510E-4065-ACCB-3EBDA85CFB92}" type="pres">
      <dgm:prSet presAssocID="{DCC444A4-F20A-48F5-A61E-47BFFF185A57}" presName="spaceBetweenRectangles1" presStyleCnt="0"/>
      <dgm:spPr/>
    </dgm:pt>
    <dgm:pt modelId="{07989479-D1A2-4D15-AA3A-B0CFFB9F91D9}" type="pres">
      <dgm:prSet presAssocID="{E4033A39-DCC4-4038-9562-AEDDBBB37A99}" presName="composite1" presStyleCnt="0"/>
      <dgm:spPr/>
    </dgm:pt>
    <dgm:pt modelId="{539615E2-3277-4D8E-8484-FF5088C8BF01}" type="pres">
      <dgm:prSet presAssocID="{E4033A39-DCC4-4038-9562-AEDDBBB37A99}" presName="parent1" presStyleLbl="alignNode1" presStyleIdx="1" presStyleCnt="6" custScaleY="338651">
        <dgm:presLayoutVars>
          <dgm:chMax val="1"/>
          <dgm:chPref val="1"/>
          <dgm:bulletEnabled val="1"/>
        </dgm:presLayoutVars>
      </dgm:prSet>
      <dgm:spPr/>
    </dgm:pt>
    <dgm:pt modelId="{FEBD3C2A-A340-470A-A475-AE614EA07678}" type="pres">
      <dgm:prSet presAssocID="{E4033A39-DCC4-4038-9562-AEDDBBB37A99}" presName="Childtext1" presStyleLbl="revTx" presStyleIdx="1" presStyleCnt="6">
        <dgm:presLayoutVars>
          <dgm:bulletEnabled val="1"/>
        </dgm:presLayoutVars>
      </dgm:prSet>
      <dgm:spPr/>
    </dgm:pt>
    <dgm:pt modelId="{080474C8-0FEA-4FD1-97F1-0978CFB4A37F}" type="pres">
      <dgm:prSet presAssocID="{E4033A39-DCC4-4038-9562-AEDDBBB37A99}" presName="ConnectLine1" presStyleLbl="sibTrans1D1" presStyleIdx="1" presStyleCnt="6"/>
      <dgm:spPr>
        <a:noFill/>
        <a:ln w="6350" cap="flat" cmpd="sng" algn="ctr">
          <a:solidFill>
            <a:schemeClr val="accent5">
              <a:hueOff val="90002"/>
              <a:satOff val="2173"/>
              <a:lumOff val="-10490"/>
              <a:alphaOff val="0"/>
            </a:schemeClr>
          </a:solidFill>
          <a:prstDash val="dash"/>
          <a:miter lim="800000"/>
        </a:ln>
        <a:effectLst/>
      </dgm:spPr>
    </dgm:pt>
    <dgm:pt modelId="{4797FB61-2602-4A58-81E6-6F133DB1E419}" type="pres">
      <dgm:prSet presAssocID="{E4033A39-DCC4-4038-9562-AEDDBBB37A99}" presName="ConnectLineEnd1" presStyleLbl="lnNode1" presStyleIdx="1" presStyleCnt="6"/>
      <dgm:spPr/>
    </dgm:pt>
    <dgm:pt modelId="{3ADF0AE3-D759-4F4F-8135-572855211847}" type="pres">
      <dgm:prSet presAssocID="{E4033A39-DCC4-4038-9562-AEDDBBB37A99}" presName="EmptyPane1" presStyleCnt="0"/>
      <dgm:spPr/>
    </dgm:pt>
    <dgm:pt modelId="{B0CD7A53-7149-45F2-83E8-36717D7878A1}" type="pres">
      <dgm:prSet presAssocID="{80AB0E5B-0C58-465D-A545-5B21133D2849}" presName="spaceBetweenRectangles1" presStyleCnt="0"/>
      <dgm:spPr/>
    </dgm:pt>
    <dgm:pt modelId="{FB379A6E-C0F9-420B-90FC-2785E757E6AE}" type="pres">
      <dgm:prSet presAssocID="{87BF7896-20EA-4E8F-B6F4-A34EC5C9CB50}" presName="composite1" presStyleCnt="0"/>
      <dgm:spPr/>
    </dgm:pt>
    <dgm:pt modelId="{9D82041D-873A-4600-A9C7-C0A0ADFB138B}" type="pres">
      <dgm:prSet presAssocID="{87BF7896-20EA-4E8F-B6F4-A34EC5C9CB50}" presName="parent1" presStyleLbl="alignNode1" presStyleIdx="2" presStyleCnt="6" custScaleY="338651">
        <dgm:presLayoutVars>
          <dgm:chMax val="1"/>
          <dgm:chPref val="1"/>
          <dgm:bulletEnabled val="1"/>
        </dgm:presLayoutVars>
      </dgm:prSet>
      <dgm:spPr/>
    </dgm:pt>
    <dgm:pt modelId="{80CDBBF8-C6B4-4166-87C1-DC9120CC7586}" type="pres">
      <dgm:prSet presAssocID="{87BF7896-20EA-4E8F-B6F4-A34EC5C9CB50}" presName="Childtext1" presStyleLbl="revTx" presStyleIdx="2" presStyleCnt="6">
        <dgm:presLayoutVars>
          <dgm:bulletEnabled val="1"/>
        </dgm:presLayoutVars>
      </dgm:prSet>
      <dgm:spPr/>
    </dgm:pt>
    <dgm:pt modelId="{89759DE5-9F8A-470E-A6D8-F13BB4DEE93D}" type="pres">
      <dgm:prSet presAssocID="{87BF7896-20EA-4E8F-B6F4-A34EC5C9CB50}" presName="ConnectLine1" presStyleLbl="sibTrans1D1" presStyleIdx="2" presStyleCnt="6"/>
      <dgm:spPr>
        <a:noFill/>
        <a:ln w="6350" cap="flat" cmpd="sng" algn="ctr">
          <a:solidFill>
            <a:schemeClr val="accent5">
              <a:hueOff val="180003"/>
              <a:satOff val="4346"/>
              <a:lumOff val="-20980"/>
              <a:alphaOff val="0"/>
            </a:schemeClr>
          </a:solidFill>
          <a:prstDash val="dash"/>
          <a:miter lim="800000"/>
        </a:ln>
        <a:effectLst/>
      </dgm:spPr>
    </dgm:pt>
    <dgm:pt modelId="{07CCF286-8B46-4A20-ACAC-84BA2D6EFBBC}" type="pres">
      <dgm:prSet presAssocID="{87BF7896-20EA-4E8F-B6F4-A34EC5C9CB50}" presName="ConnectLineEnd1" presStyleLbl="lnNode1" presStyleIdx="2" presStyleCnt="6"/>
      <dgm:spPr/>
    </dgm:pt>
    <dgm:pt modelId="{4624FC32-5405-42B1-B5CC-DF0659852A58}" type="pres">
      <dgm:prSet presAssocID="{87BF7896-20EA-4E8F-B6F4-A34EC5C9CB50}" presName="EmptyPane1" presStyleCnt="0"/>
      <dgm:spPr/>
    </dgm:pt>
    <dgm:pt modelId="{8C327064-3851-4ECF-AAB7-82B51711041E}" type="pres">
      <dgm:prSet presAssocID="{D63CE73E-35DE-48C3-8753-7648BC953C0D}" presName="spaceBetweenRectangles1" presStyleCnt="0"/>
      <dgm:spPr/>
    </dgm:pt>
    <dgm:pt modelId="{3ADEA4DF-6814-494D-9D3D-41947417052B}" type="pres">
      <dgm:prSet presAssocID="{3DE6FF16-CA4D-4D34-ABEB-8BE6A40B5E52}" presName="composite1" presStyleCnt="0"/>
      <dgm:spPr/>
    </dgm:pt>
    <dgm:pt modelId="{74CD3FF2-195B-429B-BC6F-5B5A7FED2BE2}" type="pres">
      <dgm:prSet presAssocID="{3DE6FF16-CA4D-4D34-ABEB-8BE6A40B5E52}" presName="parent1" presStyleLbl="alignNode1" presStyleIdx="3" presStyleCnt="6" custScaleY="338651">
        <dgm:presLayoutVars>
          <dgm:chMax val="1"/>
          <dgm:chPref val="1"/>
          <dgm:bulletEnabled val="1"/>
        </dgm:presLayoutVars>
      </dgm:prSet>
      <dgm:spPr/>
    </dgm:pt>
    <dgm:pt modelId="{1BB5FD64-47F9-47A3-911F-535BFE17A3B9}" type="pres">
      <dgm:prSet presAssocID="{3DE6FF16-CA4D-4D34-ABEB-8BE6A40B5E52}" presName="Childtext1" presStyleLbl="revTx" presStyleIdx="3" presStyleCnt="6">
        <dgm:presLayoutVars>
          <dgm:bulletEnabled val="1"/>
        </dgm:presLayoutVars>
      </dgm:prSet>
      <dgm:spPr/>
    </dgm:pt>
    <dgm:pt modelId="{FE9B27EB-7AC7-485A-9A55-41E8118F9EAF}" type="pres">
      <dgm:prSet presAssocID="{3DE6FF16-CA4D-4D34-ABEB-8BE6A40B5E52}" presName="ConnectLine1" presStyleLbl="sibTrans1D1" presStyleIdx="3" presStyleCnt="6"/>
      <dgm:spPr>
        <a:noFill/>
        <a:ln w="6350" cap="flat" cmpd="sng" algn="ctr">
          <a:solidFill>
            <a:schemeClr val="accent5">
              <a:hueOff val="270005"/>
              <a:satOff val="6519"/>
              <a:lumOff val="-31471"/>
              <a:alphaOff val="0"/>
            </a:schemeClr>
          </a:solidFill>
          <a:prstDash val="dash"/>
          <a:miter lim="800000"/>
        </a:ln>
        <a:effectLst/>
      </dgm:spPr>
    </dgm:pt>
    <dgm:pt modelId="{46BD4721-4664-4AD0-9F11-DBE7E0B207D5}" type="pres">
      <dgm:prSet presAssocID="{3DE6FF16-CA4D-4D34-ABEB-8BE6A40B5E52}" presName="ConnectLineEnd1" presStyleLbl="lnNode1" presStyleIdx="3" presStyleCnt="6"/>
      <dgm:spPr/>
    </dgm:pt>
    <dgm:pt modelId="{69028BD0-349D-4B47-B1F4-B64C6478DE3C}" type="pres">
      <dgm:prSet presAssocID="{3DE6FF16-CA4D-4D34-ABEB-8BE6A40B5E52}" presName="EmptyPane1" presStyleCnt="0"/>
      <dgm:spPr/>
    </dgm:pt>
    <dgm:pt modelId="{619CFBB1-86F5-45A6-80BA-23F97450662F}" type="pres">
      <dgm:prSet presAssocID="{986162A7-6F89-4679-B40E-33A17DA21B73}" presName="spaceBetweenRectangles1" presStyleCnt="0"/>
      <dgm:spPr/>
    </dgm:pt>
    <dgm:pt modelId="{E4E0A96A-AF87-442A-A1A3-64B8F3CFC7FE}" type="pres">
      <dgm:prSet presAssocID="{AC76BE15-3E8A-498B-91BD-CF772C26B6F1}" presName="composite1" presStyleCnt="0"/>
      <dgm:spPr/>
    </dgm:pt>
    <dgm:pt modelId="{483E7832-9872-48C4-8E65-DCB39D4CDBDF}" type="pres">
      <dgm:prSet presAssocID="{AC76BE15-3E8A-498B-91BD-CF772C26B6F1}" presName="parent1" presStyleLbl="alignNode1" presStyleIdx="4" presStyleCnt="6" custScaleY="338651">
        <dgm:presLayoutVars>
          <dgm:chMax val="1"/>
          <dgm:chPref val="1"/>
          <dgm:bulletEnabled val="1"/>
        </dgm:presLayoutVars>
      </dgm:prSet>
      <dgm:spPr/>
    </dgm:pt>
    <dgm:pt modelId="{1FA3C236-5719-4A33-A6BB-80FA85F940E3}" type="pres">
      <dgm:prSet presAssocID="{AC76BE15-3E8A-498B-91BD-CF772C26B6F1}" presName="Childtext1" presStyleLbl="revTx" presStyleIdx="4" presStyleCnt="6">
        <dgm:presLayoutVars>
          <dgm:bulletEnabled val="1"/>
        </dgm:presLayoutVars>
      </dgm:prSet>
      <dgm:spPr/>
    </dgm:pt>
    <dgm:pt modelId="{18F1C823-9ACD-4FCD-8102-F468DCE57A45}" type="pres">
      <dgm:prSet presAssocID="{AC76BE15-3E8A-498B-91BD-CF772C26B6F1}" presName="ConnectLine1" presStyleLbl="sibTrans1D1" presStyleIdx="4" presStyleCnt="6"/>
      <dgm:spPr>
        <a:noFill/>
        <a:ln w="6350" cap="flat" cmpd="sng" algn="ctr">
          <a:solidFill>
            <a:schemeClr val="accent5">
              <a:hueOff val="360006"/>
              <a:satOff val="8692"/>
              <a:lumOff val="-41961"/>
              <a:alphaOff val="0"/>
            </a:schemeClr>
          </a:solidFill>
          <a:prstDash val="dash"/>
          <a:miter lim="800000"/>
        </a:ln>
        <a:effectLst/>
      </dgm:spPr>
    </dgm:pt>
    <dgm:pt modelId="{F8AD0AB8-BBDF-4F0A-A6A0-850E289DD521}" type="pres">
      <dgm:prSet presAssocID="{AC76BE15-3E8A-498B-91BD-CF772C26B6F1}" presName="ConnectLineEnd1" presStyleLbl="lnNode1" presStyleIdx="4" presStyleCnt="6"/>
      <dgm:spPr/>
    </dgm:pt>
    <dgm:pt modelId="{11CAE2E7-2E06-450A-A729-9C2DCEF85421}" type="pres">
      <dgm:prSet presAssocID="{AC76BE15-3E8A-498B-91BD-CF772C26B6F1}" presName="EmptyPane1" presStyleCnt="0"/>
      <dgm:spPr/>
    </dgm:pt>
    <dgm:pt modelId="{63F2741F-49D3-436C-9C4E-60A9E879609F}" type="pres">
      <dgm:prSet presAssocID="{662A3D6E-7238-444F-BC0B-C7A4321261DB}" presName="spaceBetweenRectangles1" presStyleCnt="0"/>
      <dgm:spPr/>
    </dgm:pt>
    <dgm:pt modelId="{01B70D53-0C64-433C-B1E0-28C49BA51EA4}" type="pres">
      <dgm:prSet presAssocID="{1B7CC10A-90E0-42D8-84A5-6A8B1AEEDFF2}" presName="composite1" presStyleCnt="0"/>
      <dgm:spPr/>
    </dgm:pt>
    <dgm:pt modelId="{A33E11D0-B901-4BAA-BAA4-3E0892DDE7D6}" type="pres">
      <dgm:prSet presAssocID="{1B7CC10A-90E0-42D8-84A5-6A8B1AEEDFF2}" presName="parent1" presStyleLbl="alignNode1" presStyleIdx="5" presStyleCnt="6" custScaleY="338651">
        <dgm:presLayoutVars>
          <dgm:chMax val="1"/>
          <dgm:chPref val="1"/>
          <dgm:bulletEnabled val="1"/>
        </dgm:presLayoutVars>
      </dgm:prSet>
      <dgm:spPr/>
    </dgm:pt>
    <dgm:pt modelId="{98F50F3F-9ED0-4945-B020-F88724F78F03}" type="pres">
      <dgm:prSet presAssocID="{1B7CC10A-90E0-42D8-84A5-6A8B1AEEDFF2}" presName="Childtext1" presStyleLbl="revTx" presStyleIdx="5" presStyleCnt="6">
        <dgm:presLayoutVars>
          <dgm:bulletEnabled val="1"/>
        </dgm:presLayoutVars>
      </dgm:prSet>
      <dgm:spPr/>
    </dgm:pt>
    <dgm:pt modelId="{0B3B48DF-1164-4469-A66B-E485E4B51CE3}" type="pres">
      <dgm:prSet presAssocID="{1B7CC10A-90E0-42D8-84A5-6A8B1AEEDFF2}" presName="ConnectLine1" presStyleLbl="sibTrans1D1" presStyleIdx="5" presStyleCnt="6"/>
      <dgm:spPr>
        <a:noFill/>
        <a:ln w="6350" cap="flat" cmpd="sng" algn="ctr">
          <a:solidFill>
            <a:schemeClr val="accent5">
              <a:hueOff val="-1479895"/>
              <a:satOff val="683"/>
              <a:lumOff val="-6862"/>
              <a:alphaOff val="0"/>
            </a:schemeClr>
          </a:solidFill>
          <a:prstDash val="dash"/>
          <a:miter lim="800000"/>
        </a:ln>
        <a:effectLst/>
      </dgm:spPr>
    </dgm:pt>
    <dgm:pt modelId="{3833493C-20A4-4B5F-B68B-C4F509426D9B}" type="pres">
      <dgm:prSet presAssocID="{1B7CC10A-90E0-42D8-84A5-6A8B1AEEDFF2}" presName="ConnectLineEnd1" presStyleLbl="lnNode1" presStyleIdx="5" presStyleCnt="6"/>
      <dgm:spPr/>
    </dgm:pt>
    <dgm:pt modelId="{A1BF00E7-96C8-4383-BE4D-3EE7789FAF45}" type="pres">
      <dgm:prSet presAssocID="{1B7CC10A-90E0-42D8-84A5-6A8B1AEEDFF2}" presName="EmptyPane1" presStyleCnt="0"/>
      <dgm:spPr/>
    </dgm:pt>
  </dgm:ptLst>
  <dgm:cxnLst>
    <dgm:cxn modelId="{58AF9605-98E3-490C-9551-60E5D74419A2}" type="presOf" srcId="{3DE6FF16-CA4D-4D34-ABEB-8BE6A40B5E52}" destId="{74CD3FF2-195B-429B-BC6F-5B5A7FED2BE2}" srcOrd="0" destOrd="0" presId="urn:microsoft.com/office/officeart/2016/7/layout/RoundedRectangleTimeline"/>
    <dgm:cxn modelId="{467F290A-9E2A-412E-AF06-428DAA68BEDD}" type="presOf" srcId="{E4033A39-DCC4-4038-9562-AEDDBBB37A99}" destId="{539615E2-3277-4D8E-8484-FF5088C8BF01}" srcOrd="0" destOrd="0" presId="urn:microsoft.com/office/officeart/2016/7/layout/RoundedRectangleTimeline"/>
    <dgm:cxn modelId="{A2A50010-8F67-49E4-9B0A-E0F7FDA9656C}" type="presOf" srcId="{B54C8F6C-BE1E-4EAB-B7A0-48DE01FFAA36}" destId="{45A02F84-C6CB-43F5-AEE4-3EA66C2BD25F}" srcOrd="0" destOrd="0" presId="urn:microsoft.com/office/officeart/2016/7/layout/RoundedRectangleTimeline"/>
    <dgm:cxn modelId="{92330C11-C197-4512-BDA4-8D8A69AF7D1C}" srcId="{E5B2E815-0D19-41DC-B01B-4D608769620A}" destId="{87BF7896-20EA-4E8F-B6F4-A34EC5C9CB50}" srcOrd="2" destOrd="0" parTransId="{05E47BA5-F724-4AEE-9B5B-401F18E028E6}" sibTransId="{D63CE73E-35DE-48C3-8753-7648BC953C0D}"/>
    <dgm:cxn modelId="{D88F5139-A3BF-4F98-ABB0-AEE7243465CB}" type="presOf" srcId="{87BF7896-20EA-4E8F-B6F4-A34EC5C9CB50}" destId="{9D82041D-873A-4600-A9C7-C0A0ADFB138B}" srcOrd="0" destOrd="0" presId="urn:microsoft.com/office/officeart/2016/7/layout/RoundedRectangleTimeline"/>
    <dgm:cxn modelId="{32EF2862-2950-4DF8-BEA8-CD19460CCA31}" srcId="{E5B2E815-0D19-41DC-B01B-4D608769620A}" destId="{E4033A39-DCC4-4038-9562-AEDDBBB37A99}" srcOrd="1" destOrd="0" parTransId="{048EEAE6-78BA-4B00-B7BB-9C22DBB1E8F4}" sibTransId="{80AB0E5B-0C58-465D-A545-5B21133D2849}"/>
    <dgm:cxn modelId="{5E74CB62-E52E-4CEE-8AA1-9812BFC0D67E}" srcId="{E4033A39-DCC4-4038-9562-AEDDBBB37A99}" destId="{A4C0B4E4-70AD-4901-9E3F-7EA25DD6DAA1}" srcOrd="0" destOrd="0" parTransId="{701D9033-BAD3-4299-933F-A47AFDC2ECD0}" sibTransId="{657DB10D-2517-48AA-B970-6D815DBD4123}"/>
    <dgm:cxn modelId="{4653A150-E557-4235-B1A1-18156274D965}" type="presOf" srcId="{4259F840-24E7-476F-9F30-482E46395856}" destId="{E088D226-49D7-4C30-90DC-CA1755D98829}" srcOrd="0" destOrd="0" presId="urn:microsoft.com/office/officeart/2016/7/layout/RoundedRectangleTimeline"/>
    <dgm:cxn modelId="{E6B56652-B46A-4546-9536-64D675143F1B}" type="presOf" srcId="{A4C0B4E4-70AD-4901-9E3F-7EA25DD6DAA1}" destId="{FEBD3C2A-A340-470A-A475-AE614EA07678}" srcOrd="0" destOrd="0" presId="urn:microsoft.com/office/officeart/2016/7/layout/RoundedRectangleTimeline"/>
    <dgm:cxn modelId="{D9403C73-FB83-47D6-85AE-067D49ED63F2}" srcId="{3DE6FF16-CA4D-4D34-ABEB-8BE6A40B5E52}" destId="{C032D242-8D23-4EEC-A10A-7B0691E5A409}" srcOrd="0" destOrd="0" parTransId="{167DA838-BF1F-42A4-81E8-806F40795A14}" sibTransId="{7EFA60CA-572D-434D-B452-A4ACBAEB4D2C}"/>
    <dgm:cxn modelId="{140A4778-8248-44DE-B78A-23C578A77D7E}" srcId="{E5B2E815-0D19-41DC-B01B-4D608769620A}" destId="{AC76BE15-3E8A-498B-91BD-CF772C26B6F1}" srcOrd="4" destOrd="0" parTransId="{00CCB400-064A-4EF5-9806-9534D9AC69AD}" sibTransId="{662A3D6E-7238-444F-BC0B-C7A4321261DB}"/>
    <dgm:cxn modelId="{020D505A-97FA-43DD-A9A1-2501AD46F8AF}" type="presOf" srcId="{43CBB0A2-9D75-4264-8A30-3E8974B40658}" destId="{80CDBBF8-C6B4-4166-87C1-DC9120CC7586}" srcOrd="0" destOrd="0" presId="urn:microsoft.com/office/officeart/2016/7/layout/RoundedRectangleTimeline"/>
    <dgm:cxn modelId="{4D2DF581-8128-4440-9E51-29109DC6ED52}" srcId="{87BF7896-20EA-4E8F-B6F4-A34EC5C9CB50}" destId="{43CBB0A2-9D75-4264-8A30-3E8974B40658}" srcOrd="0" destOrd="0" parTransId="{F806E590-5F8E-48A1-96AC-9E738290D2ED}" sibTransId="{20F77EFB-335C-4BC3-AD95-8421EDF343E6}"/>
    <dgm:cxn modelId="{67A67F8B-14DC-457C-93BE-25105825881F}" type="presOf" srcId="{AC76BE15-3E8A-498B-91BD-CF772C26B6F1}" destId="{483E7832-9872-48C4-8E65-DCB39D4CDBDF}" srcOrd="0" destOrd="0" presId="urn:microsoft.com/office/officeart/2016/7/layout/RoundedRectangleTimeline"/>
    <dgm:cxn modelId="{C8CAF48F-322D-43C3-A68B-40DA904320AC}" type="presOf" srcId="{E5B2E815-0D19-41DC-B01B-4D608769620A}" destId="{196C9F68-3606-4282-A4C6-4485F1280B5F}" srcOrd="0" destOrd="0" presId="urn:microsoft.com/office/officeart/2016/7/layout/RoundedRectangleTimeline"/>
    <dgm:cxn modelId="{19CF03A0-47BE-4ABD-A62C-A27E16D6C5A3}" srcId="{AC76BE15-3E8A-498B-91BD-CF772C26B6F1}" destId="{73820394-2159-4075-9E6F-217263B07F8B}" srcOrd="0" destOrd="0" parTransId="{A861A835-3A0D-4B09-8870-87D7FDC7B27F}" sibTransId="{D383A36B-470D-499F-AE13-85A6B2495524}"/>
    <dgm:cxn modelId="{D473BBA6-FF54-423D-9B9B-875C8AA2545B}" type="presOf" srcId="{73820394-2159-4075-9E6F-217263B07F8B}" destId="{1FA3C236-5719-4A33-A6BB-80FA85F940E3}" srcOrd="0" destOrd="0" presId="urn:microsoft.com/office/officeart/2016/7/layout/RoundedRectangleTimeline"/>
    <dgm:cxn modelId="{636DE8C5-F706-4BA5-855F-85FD2239E2BE}" srcId="{E5B2E815-0D19-41DC-B01B-4D608769620A}" destId="{3DE6FF16-CA4D-4D34-ABEB-8BE6A40B5E52}" srcOrd="3" destOrd="0" parTransId="{DA9CCCCB-8206-4757-82C8-F885E9D238B5}" sibTransId="{986162A7-6F89-4679-B40E-33A17DA21B73}"/>
    <dgm:cxn modelId="{770CA1CC-3DDD-451E-AE83-A71CA570260C}" srcId="{4259F840-24E7-476F-9F30-482E46395856}" destId="{B54C8F6C-BE1E-4EAB-B7A0-48DE01FFAA36}" srcOrd="0" destOrd="0" parTransId="{8DE7CD45-B7C0-432E-B819-6A7D97E31315}" sibTransId="{C33B8BEF-A818-4A2F-A99A-E2B29895E184}"/>
    <dgm:cxn modelId="{42EE41D1-3C16-4937-BB38-B076896C09A0}" srcId="{E5B2E815-0D19-41DC-B01B-4D608769620A}" destId="{4259F840-24E7-476F-9F30-482E46395856}" srcOrd="0" destOrd="0" parTransId="{FCE8068D-7E50-4749-A8D0-ADEDAC5637B3}" sibTransId="{DCC444A4-F20A-48F5-A61E-47BFFF185A57}"/>
    <dgm:cxn modelId="{4F1EC7D6-4315-4678-81DE-9D03A4488B89}" srcId="{E5B2E815-0D19-41DC-B01B-4D608769620A}" destId="{1B7CC10A-90E0-42D8-84A5-6A8B1AEEDFF2}" srcOrd="5" destOrd="0" parTransId="{50E440E5-FD3C-4438-BBE2-E6EA56481262}" sibTransId="{4830B2E2-3DD5-4D99-B6F6-D1A7E3C128BC}"/>
    <dgm:cxn modelId="{1D459BF1-0600-4FEE-B4E4-DAB4AA1720D0}" type="presOf" srcId="{1B7CC10A-90E0-42D8-84A5-6A8B1AEEDFF2}" destId="{A33E11D0-B901-4BAA-BAA4-3E0892DDE7D6}" srcOrd="0" destOrd="0" presId="urn:microsoft.com/office/officeart/2016/7/layout/RoundedRectangleTimeline"/>
    <dgm:cxn modelId="{546179F7-5E1B-4360-8938-B9238DA6DE5D}" type="presOf" srcId="{C032D242-8D23-4EEC-A10A-7B0691E5A409}" destId="{1BB5FD64-47F9-47A3-911F-535BFE17A3B9}" srcOrd="0" destOrd="0" presId="urn:microsoft.com/office/officeart/2016/7/layout/RoundedRectangleTimeline"/>
    <dgm:cxn modelId="{B5EA3CD6-0576-4168-82C9-9ADC0803B31E}" type="presParOf" srcId="{196C9F68-3606-4282-A4C6-4485F1280B5F}" destId="{68D8AC18-502F-4825-B069-75605ADB3A40}" srcOrd="0" destOrd="0" presId="urn:microsoft.com/office/officeart/2016/7/layout/RoundedRectangleTimeline"/>
    <dgm:cxn modelId="{30A197C5-075F-4643-BF26-64BC9FAF532F}" type="presParOf" srcId="{68D8AC18-502F-4825-B069-75605ADB3A40}" destId="{E088D226-49D7-4C30-90DC-CA1755D98829}" srcOrd="0" destOrd="0" presId="urn:microsoft.com/office/officeart/2016/7/layout/RoundedRectangleTimeline"/>
    <dgm:cxn modelId="{DBAA9861-CCB2-4B8A-A3AA-B305A4B5783E}" type="presParOf" srcId="{68D8AC18-502F-4825-B069-75605ADB3A40}" destId="{45A02F84-C6CB-43F5-AEE4-3EA66C2BD25F}" srcOrd="1" destOrd="0" presId="urn:microsoft.com/office/officeart/2016/7/layout/RoundedRectangleTimeline"/>
    <dgm:cxn modelId="{3F249148-C6F7-40D3-8583-B11C276DE023}" type="presParOf" srcId="{68D8AC18-502F-4825-B069-75605ADB3A40}" destId="{6BA46904-CB7C-4538-BD49-D3891EF19552}" srcOrd="2" destOrd="0" presId="urn:microsoft.com/office/officeart/2016/7/layout/RoundedRectangleTimeline"/>
    <dgm:cxn modelId="{337BF8D5-8206-4D0E-857F-BA46391BB745}" type="presParOf" srcId="{68D8AC18-502F-4825-B069-75605ADB3A40}" destId="{049FDBD0-77FE-49D1-A275-A272C8C5E426}" srcOrd="3" destOrd="0" presId="urn:microsoft.com/office/officeart/2016/7/layout/RoundedRectangleTimeline"/>
    <dgm:cxn modelId="{8E042F31-23CC-40C0-92DC-707183B24E81}" type="presParOf" srcId="{68D8AC18-502F-4825-B069-75605ADB3A40}" destId="{CB26EA94-33BB-4F98-9E1E-2237D4831263}" srcOrd="4" destOrd="0" presId="urn:microsoft.com/office/officeart/2016/7/layout/RoundedRectangleTimeline"/>
    <dgm:cxn modelId="{16926BC1-FC34-413E-B35A-2F54A781CCCD}" type="presParOf" srcId="{196C9F68-3606-4282-A4C6-4485F1280B5F}" destId="{606F1DBF-510E-4065-ACCB-3EBDA85CFB92}" srcOrd="1" destOrd="0" presId="urn:microsoft.com/office/officeart/2016/7/layout/RoundedRectangleTimeline"/>
    <dgm:cxn modelId="{42F07C1F-C715-41B1-8356-B99F8CE1AC01}" type="presParOf" srcId="{196C9F68-3606-4282-A4C6-4485F1280B5F}" destId="{07989479-D1A2-4D15-AA3A-B0CFFB9F91D9}" srcOrd="2" destOrd="0" presId="urn:microsoft.com/office/officeart/2016/7/layout/RoundedRectangleTimeline"/>
    <dgm:cxn modelId="{5856EE22-FE01-4788-BBF3-407A68D5A730}" type="presParOf" srcId="{07989479-D1A2-4D15-AA3A-B0CFFB9F91D9}" destId="{539615E2-3277-4D8E-8484-FF5088C8BF01}" srcOrd="0" destOrd="0" presId="urn:microsoft.com/office/officeart/2016/7/layout/RoundedRectangleTimeline"/>
    <dgm:cxn modelId="{3004EE47-5347-4BBA-95CC-D947A73AE485}" type="presParOf" srcId="{07989479-D1A2-4D15-AA3A-B0CFFB9F91D9}" destId="{FEBD3C2A-A340-470A-A475-AE614EA07678}" srcOrd="1" destOrd="0" presId="urn:microsoft.com/office/officeart/2016/7/layout/RoundedRectangleTimeline"/>
    <dgm:cxn modelId="{400A75AC-5289-4270-AC07-416891AF3888}" type="presParOf" srcId="{07989479-D1A2-4D15-AA3A-B0CFFB9F91D9}" destId="{080474C8-0FEA-4FD1-97F1-0978CFB4A37F}" srcOrd="2" destOrd="0" presId="urn:microsoft.com/office/officeart/2016/7/layout/RoundedRectangleTimeline"/>
    <dgm:cxn modelId="{304EB087-DD14-4AA8-8A06-DF9485956226}" type="presParOf" srcId="{07989479-D1A2-4D15-AA3A-B0CFFB9F91D9}" destId="{4797FB61-2602-4A58-81E6-6F133DB1E419}" srcOrd="3" destOrd="0" presId="urn:microsoft.com/office/officeart/2016/7/layout/RoundedRectangleTimeline"/>
    <dgm:cxn modelId="{BC4CC356-31E8-4421-B18C-CB3697E73FAC}" type="presParOf" srcId="{07989479-D1A2-4D15-AA3A-B0CFFB9F91D9}" destId="{3ADF0AE3-D759-4F4F-8135-572855211847}" srcOrd="4" destOrd="0" presId="urn:microsoft.com/office/officeart/2016/7/layout/RoundedRectangleTimeline"/>
    <dgm:cxn modelId="{718BABD9-3B60-482F-B01A-2E414F152777}" type="presParOf" srcId="{196C9F68-3606-4282-A4C6-4485F1280B5F}" destId="{B0CD7A53-7149-45F2-83E8-36717D7878A1}" srcOrd="3" destOrd="0" presId="urn:microsoft.com/office/officeart/2016/7/layout/RoundedRectangleTimeline"/>
    <dgm:cxn modelId="{FD435764-A46B-4635-A943-B6C17FFBD43C}" type="presParOf" srcId="{196C9F68-3606-4282-A4C6-4485F1280B5F}" destId="{FB379A6E-C0F9-420B-90FC-2785E757E6AE}" srcOrd="4" destOrd="0" presId="urn:microsoft.com/office/officeart/2016/7/layout/RoundedRectangleTimeline"/>
    <dgm:cxn modelId="{03D7F2C3-849C-416B-B668-D51C46CA90E6}" type="presParOf" srcId="{FB379A6E-C0F9-420B-90FC-2785E757E6AE}" destId="{9D82041D-873A-4600-A9C7-C0A0ADFB138B}" srcOrd="0" destOrd="0" presId="urn:microsoft.com/office/officeart/2016/7/layout/RoundedRectangleTimeline"/>
    <dgm:cxn modelId="{1DA536D0-EC28-4B9F-A5E9-28EC8F45638C}" type="presParOf" srcId="{FB379A6E-C0F9-420B-90FC-2785E757E6AE}" destId="{80CDBBF8-C6B4-4166-87C1-DC9120CC7586}" srcOrd="1" destOrd="0" presId="urn:microsoft.com/office/officeart/2016/7/layout/RoundedRectangleTimeline"/>
    <dgm:cxn modelId="{A1A8842C-F8BC-40AC-8FFC-6A922D88E333}" type="presParOf" srcId="{FB379A6E-C0F9-420B-90FC-2785E757E6AE}" destId="{89759DE5-9F8A-470E-A6D8-F13BB4DEE93D}" srcOrd="2" destOrd="0" presId="urn:microsoft.com/office/officeart/2016/7/layout/RoundedRectangleTimeline"/>
    <dgm:cxn modelId="{29E74E09-91C9-47DF-AE07-A1527FF00EB2}" type="presParOf" srcId="{FB379A6E-C0F9-420B-90FC-2785E757E6AE}" destId="{07CCF286-8B46-4A20-ACAC-84BA2D6EFBBC}" srcOrd="3" destOrd="0" presId="urn:microsoft.com/office/officeart/2016/7/layout/RoundedRectangleTimeline"/>
    <dgm:cxn modelId="{410C15E7-86BA-42B7-8F67-411E34B11038}" type="presParOf" srcId="{FB379A6E-C0F9-420B-90FC-2785E757E6AE}" destId="{4624FC32-5405-42B1-B5CC-DF0659852A58}" srcOrd="4" destOrd="0" presId="urn:microsoft.com/office/officeart/2016/7/layout/RoundedRectangleTimeline"/>
    <dgm:cxn modelId="{E805D201-407E-43CA-9B74-1CB556699F3D}" type="presParOf" srcId="{196C9F68-3606-4282-A4C6-4485F1280B5F}" destId="{8C327064-3851-4ECF-AAB7-82B51711041E}" srcOrd="5" destOrd="0" presId="urn:microsoft.com/office/officeart/2016/7/layout/RoundedRectangleTimeline"/>
    <dgm:cxn modelId="{43BD8313-2385-4BA0-9145-2022434D3E68}" type="presParOf" srcId="{196C9F68-3606-4282-A4C6-4485F1280B5F}" destId="{3ADEA4DF-6814-494D-9D3D-41947417052B}" srcOrd="6" destOrd="0" presId="urn:microsoft.com/office/officeart/2016/7/layout/RoundedRectangleTimeline"/>
    <dgm:cxn modelId="{77EE5245-99F9-4607-BF5D-14371704AD7C}" type="presParOf" srcId="{3ADEA4DF-6814-494D-9D3D-41947417052B}" destId="{74CD3FF2-195B-429B-BC6F-5B5A7FED2BE2}" srcOrd="0" destOrd="0" presId="urn:microsoft.com/office/officeart/2016/7/layout/RoundedRectangleTimeline"/>
    <dgm:cxn modelId="{4182CE37-4E54-4351-9A5F-1904FF20E71C}" type="presParOf" srcId="{3ADEA4DF-6814-494D-9D3D-41947417052B}" destId="{1BB5FD64-47F9-47A3-911F-535BFE17A3B9}" srcOrd="1" destOrd="0" presId="urn:microsoft.com/office/officeart/2016/7/layout/RoundedRectangleTimeline"/>
    <dgm:cxn modelId="{618B960F-61F5-4357-A407-60CA51E36041}" type="presParOf" srcId="{3ADEA4DF-6814-494D-9D3D-41947417052B}" destId="{FE9B27EB-7AC7-485A-9A55-41E8118F9EAF}" srcOrd="2" destOrd="0" presId="urn:microsoft.com/office/officeart/2016/7/layout/RoundedRectangleTimeline"/>
    <dgm:cxn modelId="{181A4BE4-72AF-463E-880D-D34673D0F9E8}" type="presParOf" srcId="{3ADEA4DF-6814-494D-9D3D-41947417052B}" destId="{46BD4721-4664-4AD0-9F11-DBE7E0B207D5}" srcOrd="3" destOrd="0" presId="urn:microsoft.com/office/officeart/2016/7/layout/RoundedRectangleTimeline"/>
    <dgm:cxn modelId="{AC4EA57A-E4C0-4C2D-8EC9-38BC20FC13B6}" type="presParOf" srcId="{3ADEA4DF-6814-494D-9D3D-41947417052B}" destId="{69028BD0-349D-4B47-B1F4-B64C6478DE3C}" srcOrd="4" destOrd="0" presId="urn:microsoft.com/office/officeart/2016/7/layout/RoundedRectangleTimeline"/>
    <dgm:cxn modelId="{AA8AD3DD-2E80-42F5-B3E4-A5C7AF3802D4}" type="presParOf" srcId="{196C9F68-3606-4282-A4C6-4485F1280B5F}" destId="{619CFBB1-86F5-45A6-80BA-23F97450662F}" srcOrd="7" destOrd="0" presId="urn:microsoft.com/office/officeart/2016/7/layout/RoundedRectangleTimeline"/>
    <dgm:cxn modelId="{FDD0F37D-1C7B-48B3-AC81-ED4C6F1B5BBD}" type="presParOf" srcId="{196C9F68-3606-4282-A4C6-4485F1280B5F}" destId="{E4E0A96A-AF87-442A-A1A3-64B8F3CFC7FE}" srcOrd="8" destOrd="0" presId="urn:microsoft.com/office/officeart/2016/7/layout/RoundedRectangleTimeline"/>
    <dgm:cxn modelId="{CF303A04-9A48-4B41-A7BB-CC3D8C5695D3}" type="presParOf" srcId="{E4E0A96A-AF87-442A-A1A3-64B8F3CFC7FE}" destId="{483E7832-9872-48C4-8E65-DCB39D4CDBDF}" srcOrd="0" destOrd="0" presId="urn:microsoft.com/office/officeart/2016/7/layout/RoundedRectangleTimeline"/>
    <dgm:cxn modelId="{73245F8D-03D3-46C1-81E4-D90E66C49907}" type="presParOf" srcId="{E4E0A96A-AF87-442A-A1A3-64B8F3CFC7FE}" destId="{1FA3C236-5719-4A33-A6BB-80FA85F940E3}" srcOrd="1" destOrd="0" presId="urn:microsoft.com/office/officeart/2016/7/layout/RoundedRectangleTimeline"/>
    <dgm:cxn modelId="{412C5C97-3381-4F16-9B7D-FDFBEDD4E918}" type="presParOf" srcId="{E4E0A96A-AF87-442A-A1A3-64B8F3CFC7FE}" destId="{18F1C823-9ACD-4FCD-8102-F468DCE57A45}" srcOrd="2" destOrd="0" presId="urn:microsoft.com/office/officeart/2016/7/layout/RoundedRectangleTimeline"/>
    <dgm:cxn modelId="{23A8F6FC-DFDA-4E9F-A354-A33937E1BFC9}" type="presParOf" srcId="{E4E0A96A-AF87-442A-A1A3-64B8F3CFC7FE}" destId="{F8AD0AB8-BBDF-4F0A-A6A0-850E289DD521}" srcOrd="3" destOrd="0" presId="urn:microsoft.com/office/officeart/2016/7/layout/RoundedRectangleTimeline"/>
    <dgm:cxn modelId="{C02C06C2-0966-4212-84DD-DA325FCEF64C}" type="presParOf" srcId="{E4E0A96A-AF87-442A-A1A3-64B8F3CFC7FE}" destId="{11CAE2E7-2E06-450A-A729-9C2DCEF85421}" srcOrd="4" destOrd="0" presId="urn:microsoft.com/office/officeart/2016/7/layout/RoundedRectangleTimeline"/>
    <dgm:cxn modelId="{F6F74B6A-0191-4ADE-B2A4-32F167E9E938}" type="presParOf" srcId="{196C9F68-3606-4282-A4C6-4485F1280B5F}" destId="{63F2741F-49D3-436C-9C4E-60A9E879609F}" srcOrd="9" destOrd="0" presId="urn:microsoft.com/office/officeart/2016/7/layout/RoundedRectangleTimeline"/>
    <dgm:cxn modelId="{EB6D9C98-A18C-4E1B-B043-6860D350DFC8}" type="presParOf" srcId="{196C9F68-3606-4282-A4C6-4485F1280B5F}" destId="{01B70D53-0C64-433C-B1E0-28C49BA51EA4}" srcOrd="10" destOrd="0" presId="urn:microsoft.com/office/officeart/2016/7/layout/RoundedRectangleTimeline"/>
    <dgm:cxn modelId="{CDF79F3D-D610-493D-8F1D-8FE4E01894A2}" type="presParOf" srcId="{01B70D53-0C64-433C-B1E0-28C49BA51EA4}" destId="{A33E11D0-B901-4BAA-BAA4-3E0892DDE7D6}" srcOrd="0" destOrd="0" presId="urn:microsoft.com/office/officeart/2016/7/layout/RoundedRectangleTimeline"/>
    <dgm:cxn modelId="{E7C12698-9FE4-48D4-AA1C-D2F83E053048}" type="presParOf" srcId="{01B70D53-0C64-433C-B1E0-28C49BA51EA4}" destId="{98F50F3F-9ED0-4945-B020-F88724F78F03}" srcOrd="1" destOrd="0" presId="urn:microsoft.com/office/officeart/2016/7/layout/RoundedRectangleTimeline"/>
    <dgm:cxn modelId="{A8E139D3-272C-4839-9141-5DA69BED3185}" type="presParOf" srcId="{01B70D53-0C64-433C-B1E0-28C49BA51EA4}" destId="{0B3B48DF-1164-4469-A66B-E485E4B51CE3}" srcOrd="2" destOrd="0" presId="urn:microsoft.com/office/officeart/2016/7/layout/RoundedRectangleTimeline"/>
    <dgm:cxn modelId="{C540C77E-F024-4760-86C3-75FFEC93A646}" type="presParOf" srcId="{01B70D53-0C64-433C-B1E0-28C49BA51EA4}" destId="{3833493C-20A4-4B5F-B68B-C4F509426D9B}" srcOrd="3" destOrd="0" presId="urn:microsoft.com/office/officeart/2016/7/layout/RoundedRectangleTimeline"/>
    <dgm:cxn modelId="{77DE15FE-F614-4264-A19A-EC107A2E11DA}" type="presParOf" srcId="{01B70D53-0C64-433C-B1E0-28C49BA51EA4}" destId="{A1BF00E7-96C8-4383-BE4D-3EE7789FAF45}" srcOrd="4" destOrd="0" presId="urn:microsoft.com/office/officeart/2016/7/layout/RoundedRectangle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D3CDE2-ECB6-4F3E-8AC1-9E00110F4164}" type="doc">
      <dgm:prSet loTypeId="urn:microsoft.com/office/officeart/2016/7/layout/BasicLinearProcessNumbered" loCatId="process" qsTypeId="urn:microsoft.com/office/officeart/2005/8/quickstyle/simple1" qsCatId="simple" csTypeId="urn:microsoft.com/office/officeart/2005/8/colors/colorful1" csCatId="colorful" phldr="1"/>
      <dgm:spPr/>
      <dgm:t>
        <a:bodyPr/>
        <a:lstStyle/>
        <a:p>
          <a:endParaRPr lang="en-US"/>
        </a:p>
      </dgm:t>
    </dgm:pt>
    <dgm:pt modelId="{C5F905B9-F27B-4C9B-9A83-2F616E45EEB6}">
      <dgm:prSet/>
      <dgm:spPr/>
      <dgm:t>
        <a:bodyPr/>
        <a:lstStyle/>
        <a:p>
          <a:r>
            <a:rPr lang="en-GB" b="0" i="0"/>
            <a:t>exploratory/ explanatory </a:t>
          </a:r>
          <a:r>
            <a:rPr lang="en-GB" b="0" i="0" dirty="0"/>
            <a:t>research design</a:t>
          </a:r>
          <a:endParaRPr lang="en-US" dirty="0"/>
        </a:p>
      </dgm:t>
    </dgm:pt>
    <dgm:pt modelId="{6FC2EA50-5B60-42E7-A3A7-37CEC492085F}" type="parTrans" cxnId="{29D35328-3C5D-4396-AF0C-55FDA936D1A5}">
      <dgm:prSet/>
      <dgm:spPr/>
      <dgm:t>
        <a:bodyPr/>
        <a:lstStyle/>
        <a:p>
          <a:endParaRPr lang="en-US"/>
        </a:p>
      </dgm:t>
    </dgm:pt>
    <dgm:pt modelId="{DD1D9E23-0418-4640-AF61-36FFC43CE90F}" type="sibTrans" cxnId="{29D35328-3C5D-4396-AF0C-55FDA936D1A5}">
      <dgm:prSet phldrT="1" phldr="0"/>
      <dgm:spPr/>
      <dgm:t>
        <a:bodyPr/>
        <a:lstStyle/>
        <a:p>
          <a:r>
            <a:rPr lang="en-US"/>
            <a:t>1</a:t>
          </a:r>
        </a:p>
      </dgm:t>
    </dgm:pt>
    <dgm:pt modelId="{755146ED-75BA-463A-B9D7-10435E7CFD52}">
      <dgm:prSet/>
      <dgm:spPr/>
      <dgm:t>
        <a:bodyPr/>
        <a:lstStyle/>
        <a:p>
          <a:r>
            <a:rPr lang="en-GB" b="0" i="0"/>
            <a:t>descriptive research design </a:t>
          </a:r>
          <a:endParaRPr lang="en-US"/>
        </a:p>
      </dgm:t>
    </dgm:pt>
    <dgm:pt modelId="{99E6F6B0-71B6-49AE-BCF7-394E8E64DB08}" type="parTrans" cxnId="{32B9A0BF-DE97-4E45-B0CC-F1CF091A6888}">
      <dgm:prSet/>
      <dgm:spPr/>
      <dgm:t>
        <a:bodyPr/>
        <a:lstStyle/>
        <a:p>
          <a:endParaRPr lang="en-US"/>
        </a:p>
      </dgm:t>
    </dgm:pt>
    <dgm:pt modelId="{A6810528-46F7-493B-8844-4BC4F140E583}" type="sibTrans" cxnId="{32B9A0BF-DE97-4E45-B0CC-F1CF091A6888}">
      <dgm:prSet phldrT="2" phldr="0"/>
      <dgm:spPr/>
      <dgm:t>
        <a:bodyPr/>
        <a:lstStyle/>
        <a:p>
          <a:r>
            <a:rPr lang="en-US"/>
            <a:t>2</a:t>
          </a:r>
        </a:p>
      </dgm:t>
    </dgm:pt>
    <dgm:pt modelId="{744454E1-E9A6-4F9C-ADE1-96B49370943F}">
      <dgm:prSet/>
      <dgm:spPr/>
      <dgm:t>
        <a:bodyPr/>
        <a:lstStyle/>
        <a:p>
          <a:r>
            <a:rPr lang="en-GB" b="0" i="0" dirty="0"/>
            <a:t>experimental (correlational/ causal) research design</a:t>
          </a:r>
          <a:endParaRPr lang="en-US" dirty="0"/>
        </a:p>
      </dgm:t>
    </dgm:pt>
    <dgm:pt modelId="{FE2ED974-AB3B-47D6-9C11-4B8D76AB5ED0}" type="parTrans" cxnId="{C27C2272-9015-4EF7-B28C-8C8945C20625}">
      <dgm:prSet/>
      <dgm:spPr/>
      <dgm:t>
        <a:bodyPr/>
        <a:lstStyle/>
        <a:p>
          <a:endParaRPr lang="en-US"/>
        </a:p>
      </dgm:t>
    </dgm:pt>
    <dgm:pt modelId="{C422D512-67C4-4B1B-AC5F-EE858432E2EA}" type="sibTrans" cxnId="{C27C2272-9015-4EF7-B28C-8C8945C20625}">
      <dgm:prSet phldrT="3" phldr="0"/>
      <dgm:spPr/>
      <dgm:t>
        <a:bodyPr/>
        <a:lstStyle/>
        <a:p>
          <a:r>
            <a:rPr lang="en-US"/>
            <a:t>3</a:t>
          </a:r>
        </a:p>
      </dgm:t>
    </dgm:pt>
    <dgm:pt modelId="{9263B2AF-E65E-4760-8DE9-843711D825C8}" type="pres">
      <dgm:prSet presAssocID="{78D3CDE2-ECB6-4F3E-8AC1-9E00110F4164}" presName="Name0" presStyleCnt="0">
        <dgm:presLayoutVars>
          <dgm:animLvl val="lvl"/>
          <dgm:resizeHandles val="exact"/>
        </dgm:presLayoutVars>
      </dgm:prSet>
      <dgm:spPr/>
    </dgm:pt>
    <dgm:pt modelId="{82CE13D5-53ED-4045-A208-7512C5D43336}" type="pres">
      <dgm:prSet presAssocID="{C5F905B9-F27B-4C9B-9A83-2F616E45EEB6}" presName="compositeNode" presStyleCnt="0">
        <dgm:presLayoutVars>
          <dgm:bulletEnabled val="1"/>
        </dgm:presLayoutVars>
      </dgm:prSet>
      <dgm:spPr/>
    </dgm:pt>
    <dgm:pt modelId="{492CB18D-CAFD-49E6-8D12-64C757589C76}" type="pres">
      <dgm:prSet presAssocID="{C5F905B9-F27B-4C9B-9A83-2F616E45EEB6}" presName="bgRect" presStyleLbl="bgAccFollowNode1" presStyleIdx="0" presStyleCnt="3"/>
      <dgm:spPr/>
    </dgm:pt>
    <dgm:pt modelId="{281B439F-AF55-437A-94CC-E54009277973}" type="pres">
      <dgm:prSet presAssocID="{DD1D9E23-0418-4640-AF61-36FFC43CE90F}" presName="sibTransNodeCircle" presStyleLbl="alignNode1" presStyleIdx="0" presStyleCnt="6">
        <dgm:presLayoutVars>
          <dgm:chMax val="0"/>
          <dgm:bulletEnabled/>
        </dgm:presLayoutVars>
      </dgm:prSet>
      <dgm:spPr/>
    </dgm:pt>
    <dgm:pt modelId="{73C11D93-4579-4FBD-8EEB-81E293669B38}" type="pres">
      <dgm:prSet presAssocID="{C5F905B9-F27B-4C9B-9A83-2F616E45EEB6}" presName="bottomLine" presStyleLbl="alignNode1" presStyleIdx="1" presStyleCnt="6">
        <dgm:presLayoutVars/>
      </dgm:prSet>
      <dgm:spPr/>
    </dgm:pt>
    <dgm:pt modelId="{174537B2-73E5-41B4-9CF8-8D4C2869ED8B}" type="pres">
      <dgm:prSet presAssocID="{C5F905B9-F27B-4C9B-9A83-2F616E45EEB6}" presName="nodeText" presStyleLbl="bgAccFollowNode1" presStyleIdx="0" presStyleCnt="3">
        <dgm:presLayoutVars>
          <dgm:bulletEnabled val="1"/>
        </dgm:presLayoutVars>
      </dgm:prSet>
      <dgm:spPr/>
    </dgm:pt>
    <dgm:pt modelId="{91A8B11B-0072-490B-BF48-A24C612E6831}" type="pres">
      <dgm:prSet presAssocID="{DD1D9E23-0418-4640-AF61-36FFC43CE90F}" presName="sibTrans" presStyleCnt="0"/>
      <dgm:spPr/>
    </dgm:pt>
    <dgm:pt modelId="{4CD8ADD3-1118-4871-8DC9-7210BB018CA9}" type="pres">
      <dgm:prSet presAssocID="{755146ED-75BA-463A-B9D7-10435E7CFD52}" presName="compositeNode" presStyleCnt="0">
        <dgm:presLayoutVars>
          <dgm:bulletEnabled val="1"/>
        </dgm:presLayoutVars>
      </dgm:prSet>
      <dgm:spPr/>
    </dgm:pt>
    <dgm:pt modelId="{AD2C63AD-2008-41C8-8853-49A70052FB05}" type="pres">
      <dgm:prSet presAssocID="{755146ED-75BA-463A-B9D7-10435E7CFD52}" presName="bgRect" presStyleLbl="bgAccFollowNode1" presStyleIdx="1" presStyleCnt="3"/>
      <dgm:spPr/>
    </dgm:pt>
    <dgm:pt modelId="{46454E58-38AF-4166-A449-376055534069}" type="pres">
      <dgm:prSet presAssocID="{A6810528-46F7-493B-8844-4BC4F140E583}" presName="sibTransNodeCircle" presStyleLbl="alignNode1" presStyleIdx="2" presStyleCnt="6">
        <dgm:presLayoutVars>
          <dgm:chMax val="0"/>
          <dgm:bulletEnabled/>
        </dgm:presLayoutVars>
      </dgm:prSet>
      <dgm:spPr/>
    </dgm:pt>
    <dgm:pt modelId="{A975E3EB-A8EC-4B22-81EB-74E88DBDF9E7}" type="pres">
      <dgm:prSet presAssocID="{755146ED-75BA-463A-B9D7-10435E7CFD52}" presName="bottomLine" presStyleLbl="alignNode1" presStyleIdx="3" presStyleCnt="6">
        <dgm:presLayoutVars/>
      </dgm:prSet>
      <dgm:spPr/>
    </dgm:pt>
    <dgm:pt modelId="{A8049416-ED2D-4A48-AE89-E0EFFBD1F063}" type="pres">
      <dgm:prSet presAssocID="{755146ED-75BA-463A-B9D7-10435E7CFD52}" presName="nodeText" presStyleLbl="bgAccFollowNode1" presStyleIdx="1" presStyleCnt="3">
        <dgm:presLayoutVars>
          <dgm:bulletEnabled val="1"/>
        </dgm:presLayoutVars>
      </dgm:prSet>
      <dgm:spPr/>
    </dgm:pt>
    <dgm:pt modelId="{98F80B63-DF30-4212-B994-B1B86D6A7199}" type="pres">
      <dgm:prSet presAssocID="{A6810528-46F7-493B-8844-4BC4F140E583}" presName="sibTrans" presStyleCnt="0"/>
      <dgm:spPr/>
    </dgm:pt>
    <dgm:pt modelId="{24476084-B18F-453D-9D52-BD06CCCA458A}" type="pres">
      <dgm:prSet presAssocID="{744454E1-E9A6-4F9C-ADE1-96B49370943F}" presName="compositeNode" presStyleCnt="0">
        <dgm:presLayoutVars>
          <dgm:bulletEnabled val="1"/>
        </dgm:presLayoutVars>
      </dgm:prSet>
      <dgm:spPr/>
    </dgm:pt>
    <dgm:pt modelId="{D00CA312-007E-45BA-8C48-AE904A26FE45}" type="pres">
      <dgm:prSet presAssocID="{744454E1-E9A6-4F9C-ADE1-96B49370943F}" presName="bgRect" presStyleLbl="bgAccFollowNode1" presStyleIdx="2" presStyleCnt="3"/>
      <dgm:spPr/>
    </dgm:pt>
    <dgm:pt modelId="{C966423C-7F73-42F4-81FC-EA9536E418E0}" type="pres">
      <dgm:prSet presAssocID="{C422D512-67C4-4B1B-AC5F-EE858432E2EA}" presName="sibTransNodeCircle" presStyleLbl="alignNode1" presStyleIdx="4" presStyleCnt="6">
        <dgm:presLayoutVars>
          <dgm:chMax val="0"/>
          <dgm:bulletEnabled/>
        </dgm:presLayoutVars>
      </dgm:prSet>
      <dgm:spPr/>
    </dgm:pt>
    <dgm:pt modelId="{56554A0A-E570-4828-AEDB-528CB808FC48}" type="pres">
      <dgm:prSet presAssocID="{744454E1-E9A6-4F9C-ADE1-96B49370943F}" presName="bottomLine" presStyleLbl="alignNode1" presStyleIdx="5" presStyleCnt="6">
        <dgm:presLayoutVars/>
      </dgm:prSet>
      <dgm:spPr/>
    </dgm:pt>
    <dgm:pt modelId="{AB814FCD-BB42-426F-9E08-7FE8D3D13B0E}" type="pres">
      <dgm:prSet presAssocID="{744454E1-E9A6-4F9C-ADE1-96B49370943F}" presName="nodeText" presStyleLbl="bgAccFollowNode1" presStyleIdx="2" presStyleCnt="3">
        <dgm:presLayoutVars>
          <dgm:bulletEnabled val="1"/>
        </dgm:presLayoutVars>
      </dgm:prSet>
      <dgm:spPr/>
    </dgm:pt>
  </dgm:ptLst>
  <dgm:cxnLst>
    <dgm:cxn modelId="{29D35328-3C5D-4396-AF0C-55FDA936D1A5}" srcId="{78D3CDE2-ECB6-4F3E-8AC1-9E00110F4164}" destId="{C5F905B9-F27B-4C9B-9A83-2F616E45EEB6}" srcOrd="0" destOrd="0" parTransId="{6FC2EA50-5B60-42E7-A3A7-37CEC492085F}" sibTransId="{DD1D9E23-0418-4640-AF61-36FFC43CE90F}"/>
    <dgm:cxn modelId="{AA74635D-8A5E-4876-BC47-D15D19A01548}" type="presOf" srcId="{755146ED-75BA-463A-B9D7-10435E7CFD52}" destId="{AD2C63AD-2008-41C8-8853-49A70052FB05}" srcOrd="0" destOrd="0" presId="urn:microsoft.com/office/officeart/2016/7/layout/BasicLinearProcessNumbered"/>
    <dgm:cxn modelId="{F6E8F762-2E54-4994-A568-3956CDBE1500}" type="presOf" srcId="{C5F905B9-F27B-4C9B-9A83-2F616E45EEB6}" destId="{174537B2-73E5-41B4-9CF8-8D4C2869ED8B}" srcOrd="1" destOrd="0" presId="urn:microsoft.com/office/officeart/2016/7/layout/BasicLinearProcessNumbered"/>
    <dgm:cxn modelId="{296FFD4C-C365-4F0D-8E04-F44548008BCC}" type="presOf" srcId="{A6810528-46F7-493B-8844-4BC4F140E583}" destId="{46454E58-38AF-4166-A449-376055534069}" srcOrd="0" destOrd="0" presId="urn:microsoft.com/office/officeart/2016/7/layout/BasicLinearProcessNumbered"/>
    <dgm:cxn modelId="{C27C2272-9015-4EF7-B28C-8C8945C20625}" srcId="{78D3CDE2-ECB6-4F3E-8AC1-9E00110F4164}" destId="{744454E1-E9A6-4F9C-ADE1-96B49370943F}" srcOrd="2" destOrd="0" parTransId="{FE2ED974-AB3B-47D6-9C11-4B8D76AB5ED0}" sibTransId="{C422D512-67C4-4B1B-AC5F-EE858432E2EA}"/>
    <dgm:cxn modelId="{854B9554-343D-448C-9B96-12677A0E468D}" type="presOf" srcId="{DD1D9E23-0418-4640-AF61-36FFC43CE90F}" destId="{281B439F-AF55-437A-94CC-E54009277973}" srcOrd="0" destOrd="0" presId="urn:microsoft.com/office/officeart/2016/7/layout/BasicLinearProcessNumbered"/>
    <dgm:cxn modelId="{5A108BB1-9EF3-4DE7-8757-D5FFEE0D674D}" type="presOf" srcId="{78D3CDE2-ECB6-4F3E-8AC1-9E00110F4164}" destId="{9263B2AF-E65E-4760-8DE9-843711D825C8}" srcOrd="0" destOrd="0" presId="urn:microsoft.com/office/officeart/2016/7/layout/BasicLinearProcessNumbered"/>
    <dgm:cxn modelId="{EDC197BB-635A-4E8E-A7FF-23CDEA05E5BA}" type="presOf" srcId="{744454E1-E9A6-4F9C-ADE1-96B49370943F}" destId="{AB814FCD-BB42-426F-9E08-7FE8D3D13B0E}" srcOrd="1" destOrd="0" presId="urn:microsoft.com/office/officeart/2016/7/layout/BasicLinearProcessNumbered"/>
    <dgm:cxn modelId="{32B9A0BF-DE97-4E45-B0CC-F1CF091A6888}" srcId="{78D3CDE2-ECB6-4F3E-8AC1-9E00110F4164}" destId="{755146ED-75BA-463A-B9D7-10435E7CFD52}" srcOrd="1" destOrd="0" parTransId="{99E6F6B0-71B6-49AE-BCF7-394E8E64DB08}" sibTransId="{A6810528-46F7-493B-8844-4BC4F140E583}"/>
    <dgm:cxn modelId="{A35A97D0-4AF0-4529-ABE7-53DB4A9B4FBD}" type="presOf" srcId="{744454E1-E9A6-4F9C-ADE1-96B49370943F}" destId="{D00CA312-007E-45BA-8C48-AE904A26FE45}" srcOrd="0" destOrd="0" presId="urn:microsoft.com/office/officeart/2016/7/layout/BasicLinearProcessNumbered"/>
    <dgm:cxn modelId="{53DDCEE7-253B-4E65-925A-F9394CB6BD16}" type="presOf" srcId="{C422D512-67C4-4B1B-AC5F-EE858432E2EA}" destId="{C966423C-7F73-42F4-81FC-EA9536E418E0}" srcOrd="0" destOrd="0" presId="urn:microsoft.com/office/officeart/2016/7/layout/BasicLinearProcessNumbered"/>
    <dgm:cxn modelId="{128C85F9-1070-4983-BBE1-1E4791B41DA3}" type="presOf" srcId="{C5F905B9-F27B-4C9B-9A83-2F616E45EEB6}" destId="{492CB18D-CAFD-49E6-8D12-64C757589C76}" srcOrd="0" destOrd="0" presId="urn:microsoft.com/office/officeart/2016/7/layout/BasicLinearProcessNumbered"/>
    <dgm:cxn modelId="{11AC11FE-3DCE-4B53-BAE3-97A8D50AE07A}" type="presOf" srcId="{755146ED-75BA-463A-B9D7-10435E7CFD52}" destId="{A8049416-ED2D-4A48-AE89-E0EFFBD1F063}" srcOrd="1" destOrd="0" presId="urn:microsoft.com/office/officeart/2016/7/layout/BasicLinearProcessNumbered"/>
    <dgm:cxn modelId="{670D5F8F-E72F-4A13-8E3C-5F2629AF9D40}" type="presParOf" srcId="{9263B2AF-E65E-4760-8DE9-843711D825C8}" destId="{82CE13D5-53ED-4045-A208-7512C5D43336}" srcOrd="0" destOrd="0" presId="urn:microsoft.com/office/officeart/2016/7/layout/BasicLinearProcessNumbered"/>
    <dgm:cxn modelId="{14C1FC94-D1AA-485C-BEE3-DBF7D2D60CA4}" type="presParOf" srcId="{82CE13D5-53ED-4045-A208-7512C5D43336}" destId="{492CB18D-CAFD-49E6-8D12-64C757589C76}" srcOrd="0" destOrd="0" presId="urn:microsoft.com/office/officeart/2016/7/layout/BasicLinearProcessNumbered"/>
    <dgm:cxn modelId="{34E9AE0B-1B9C-4DD8-B6B9-67EB76E3527C}" type="presParOf" srcId="{82CE13D5-53ED-4045-A208-7512C5D43336}" destId="{281B439F-AF55-437A-94CC-E54009277973}" srcOrd="1" destOrd="0" presId="urn:microsoft.com/office/officeart/2016/7/layout/BasicLinearProcessNumbered"/>
    <dgm:cxn modelId="{74DE1A08-44A0-4288-92C5-943279C85CBD}" type="presParOf" srcId="{82CE13D5-53ED-4045-A208-7512C5D43336}" destId="{73C11D93-4579-4FBD-8EEB-81E293669B38}" srcOrd="2" destOrd="0" presId="urn:microsoft.com/office/officeart/2016/7/layout/BasicLinearProcessNumbered"/>
    <dgm:cxn modelId="{59FA8305-AC37-4798-AA73-9F4A32F5629B}" type="presParOf" srcId="{82CE13D5-53ED-4045-A208-7512C5D43336}" destId="{174537B2-73E5-41B4-9CF8-8D4C2869ED8B}" srcOrd="3" destOrd="0" presId="urn:microsoft.com/office/officeart/2016/7/layout/BasicLinearProcessNumbered"/>
    <dgm:cxn modelId="{00784DB3-0F0F-41B8-8FDB-175FFCE45B7F}" type="presParOf" srcId="{9263B2AF-E65E-4760-8DE9-843711D825C8}" destId="{91A8B11B-0072-490B-BF48-A24C612E6831}" srcOrd="1" destOrd="0" presId="urn:microsoft.com/office/officeart/2016/7/layout/BasicLinearProcessNumbered"/>
    <dgm:cxn modelId="{A13B24B9-436C-44B2-8A1A-6ABD1F104F95}" type="presParOf" srcId="{9263B2AF-E65E-4760-8DE9-843711D825C8}" destId="{4CD8ADD3-1118-4871-8DC9-7210BB018CA9}" srcOrd="2" destOrd="0" presId="urn:microsoft.com/office/officeart/2016/7/layout/BasicLinearProcessNumbered"/>
    <dgm:cxn modelId="{A6D1FB7F-A374-4F9E-84E3-D0CB4B0A955A}" type="presParOf" srcId="{4CD8ADD3-1118-4871-8DC9-7210BB018CA9}" destId="{AD2C63AD-2008-41C8-8853-49A70052FB05}" srcOrd="0" destOrd="0" presId="urn:microsoft.com/office/officeart/2016/7/layout/BasicLinearProcessNumbered"/>
    <dgm:cxn modelId="{FBD3F38C-3C42-4669-B60F-A4B5DD5B5A52}" type="presParOf" srcId="{4CD8ADD3-1118-4871-8DC9-7210BB018CA9}" destId="{46454E58-38AF-4166-A449-376055534069}" srcOrd="1" destOrd="0" presId="urn:microsoft.com/office/officeart/2016/7/layout/BasicLinearProcessNumbered"/>
    <dgm:cxn modelId="{384DE35B-B153-4F1D-98F0-7B0A0B931153}" type="presParOf" srcId="{4CD8ADD3-1118-4871-8DC9-7210BB018CA9}" destId="{A975E3EB-A8EC-4B22-81EB-74E88DBDF9E7}" srcOrd="2" destOrd="0" presId="urn:microsoft.com/office/officeart/2016/7/layout/BasicLinearProcessNumbered"/>
    <dgm:cxn modelId="{A7BAFB4A-9A91-4C3E-98B9-5440E341ECB7}" type="presParOf" srcId="{4CD8ADD3-1118-4871-8DC9-7210BB018CA9}" destId="{A8049416-ED2D-4A48-AE89-E0EFFBD1F063}" srcOrd="3" destOrd="0" presId="urn:microsoft.com/office/officeart/2016/7/layout/BasicLinearProcessNumbered"/>
    <dgm:cxn modelId="{CD5920D9-C855-4BAF-A061-27DA299D6A24}" type="presParOf" srcId="{9263B2AF-E65E-4760-8DE9-843711D825C8}" destId="{98F80B63-DF30-4212-B994-B1B86D6A7199}" srcOrd="3" destOrd="0" presId="urn:microsoft.com/office/officeart/2016/7/layout/BasicLinearProcessNumbered"/>
    <dgm:cxn modelId="{94336FC1-7D85-48C0-B545-EF1C9EB54D0C}" type="presParOf" srcId="{9263B2AF-E65E-4760-8DE9-843711D825C8}" destId="{24476084-B18F-453D-9D52-BD06CCCA458A}" srcOrd="4" destOrd="0" presId="urn:microsoft.com/office/officeart/2016/7/layout/BasicLinearProcessNumbered"/>
    <dgm:cxn modelId="{A702E8CB-2A12-4107-A095-D2527767FF2F}" type="presParOf" srcId="{24476084-B18F-453D-9D52-BD06CCCA458A}" destId="{D00CA312-007E-45BA-8C48-AE904A26FE45}" srcOrd="0" destOrd="0" presId="urn:microsoft.com/office/officeart/2016/7/layout/BasicLinearProcessNumbered"/>
    <dgm:cxn modelId="{ADC1ACED-14C9-4506-B6BC-5F3ACF8D7CF5}" type="presParOf" srcId="{24476084-B18F-453D-9D52-BD06CCCA458A}" destId="{C966423C-7F73-42F4-81FC-EA9536E418E0}" srcOrd="1" destOrd="0" presId="urn:microsoft.com/office/officeart/2016/7/layout/BasicLinearProcessNumbered"/>
    <dgm:cxn modelId="{A15F5F42-8B37-418C-BB69-86D0C3216E66}" type="presParOf" srcId="{24476084-B18F-453D-9D52-BD06CCCA458A}" destId="{56554A0A-E570-4828-AEDB-528CB808FC48}" srcOrd="2" destOrd="0" presId="urn:microsoft.com/office/officeart/2016/7/layout/BasicLinearProcessNumbered"/>
    <dgm:cxn modelId="{B9123EEE-63CE-44DF-907D-9A3387257EF7}" type="presParOf" srcId="{24476084-B18F-453D-9D52-BD06CCCA458A}" destId="{AB814FCD-BB42-426F-9E08-7FE8D3D13B0E}"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9D766C-1067-40DF-9164-50B86199E50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F5743B1-8719-4070-BE22-6463FC51D2F8}">
      <dgm:prSet/>
      <dgm:spPr/>
      <dgm:t>
        <a:bodyPr/>
        <a:lstStyle/>
        <a:p>
          <a:r>
            <a:rPr lang="en-GB" b="0" i="0" dirty="0">
              <a:solidFill>
                <a:srgbClr val="002060"/>
              </a:solidFill>
            </a:rPr>
            <a:t>Your ‘methodology’ section should make the case for why you chose the methods you did. </a:t>
          </a:r>
        </a:p>
        <a:p>
          <a:r>
            <a:rPr lang="en-GB" b="0" i="0" dirty="0">
              <a:solidFill>
                <a:srgbClr val="002060"/>
              </a:solidFill>
            </a:rPr>
            <a:t>Show how this approach contributes new knowledge or understanding.</a:t>
          </a:r>
        </a:p>
        <a:p>
          <a:r>
            <a:rPr lang="en-GB" b="0" i="0" dirty="0">
              <a:solidFill>
                <a:srgbClr val="002060"/>
              </a:solidFill>
            </a:rPr>
            <a:t>You could also discuss why other methods were not suitable for your objectives (but take care with word counts).</a:t>
          </a:r>
          <a:endParaRPr lang="en-US" dirty="0">
            <a:solidFill>
              <a:srgbClr val="002060"/>
            </a:solidFill>
          </a:endParaRPr>
        </a:p>
      </dgm:t>
    </dgm:pt>
    <dgm:pt modelId="{9C2B2CAC-83C5-42F4-971B-F10E145ADE1B}" type="parTrans" cxnId="{F5095A5B-518D-4F9E-87B6-249B73E4D4C5}">
      <dgm:prSet/>
      <dgm:spPr/>
      <dgm:t>
        <a:bodyPr/>
        <a:lstStyle/>
        <a:p>
          <a:endParaRPr lang="en-US"/>
        </a:p>
      </dgm:t>
    </dgm:pt>
    <dgm:pt modelId="{A5DF5BBB-7098-4CA8-9229-05D21CFDA569}" type="sibTrans" cxnId="{F5095A5B-518D-4F9E-87B6-249B73E4D4C5}">
      <dgm:prSet/>
      <dgm:spPr/>
      <dgm:t>
        <a:bodyPr/>
        <a:lstStyle/>
        <a:p>
          <a:endParaRPr lang="en-US"/>
        </a:p>
      </dgm:t>
    </dgm:pt>
    <dgm:pt modelId="{16620D77-A26D-437E-8B87-34696A8C825C}">
      <dgm:prSet/>
      <dgm:spPr/>
      <dgm:t>
        <a:bodyPr/>
        <a:lstStyle/>
        <a:p>
          <a:r>
            <a:rPr lang="en-GB" b="0" i="0" dirty="0">
              <a:solidFill>
                <a:srgbClr val="002060"/>
              </a:solidFill>
            </a:rPr>
            <a:t>It should be clear to your reader that you set yourself up for success in terms of your methodology’s design. </a:t>
          </a:r>
        </a:p>
        <a:p>
          <a:r>
            <a:rPr lang="en-GB" b="0" i="0" dirty="0">
              <a:solidFill>
                <a:srgbClr val="002060"/>
              </a:solidFill>
            </a:rPr>
            <a:t>Show how your methods should lead to results that are </a:t>
          </a:r>
          <a:r>
            <a:rPr lang="en-GB" b="0" i="0" dirty="0">
              <a:solidFill>
                <a:schemeClr val="accent4"/>
              </a:solidFill>
            </a:rPr>
            <a:t>valid</a:t>
          </a:r>
          <a:r>
            <a:rPr lang="en-GB" b="0" i="0" dirty="0">
              <a:solidFill>
                <a:srgbClr val="002060"/>
              </a:solidFill>
            </a:rPr>
            <a:t> and </a:t>
          </a:r>
          <a:r>
            <a:rPr lang="en-GB" b="0" i="0" dirty="0">
              <a:solidFill>
                <a:schemeClr val="accent4"/>
              </a:solidFill>
            </a:rPr>
            <a:t>reliable </a:t>
          </a:r>
          <a:r>
            <a:rPr lang="en-GB" b="0" i="0" dirty="0">
              <a:solidFill>
                <a:srgbClr val="002060"/>
              </a:solidFill>
            </a:rPr>
            <a:t>(while leaving the analysis of the meaning, importance and relevance of your results for your discussion section)</a:t>
          </a:r>
          <a:endParaRPr lang="en-US" dirty="0">
            <a:solidFill>
              <a:srgbClr val="002060"/>
            </a:solidFill>
          </a:endParaRPr>
        </a:p>
      </dgm:t>
    </dgm:pt>
    <dgm:pt modelId="{6893A95B-02B4-45D7-9956-6C4D45537DB7}" type="parTrans" cxnId="{6146E3DC-DF17-4DBA-88D7-19E809AA14DB}">
      <dgm:prSet/>
      <dgm:spPr/>
      <dgm:t>
        <a:bodyPr/>
        <a:lstStyle/>
        <a:p>
          <a:endParaRPr lang="en-US"/>
        </a:p>
      </dgm:t>
    </dgm:pt>
    <dgm:pt modelId="{4651020F-9393-40DC-BAAB-33ECA22BAA11}" type="sibTrans" cxnId="{6146E3DC-DF17-4DBA-88D7-19E809AA14DB}">
      <dgm:prSet/>
      <dgm:spPr/>
      <dgm:t>
        <a:bodyPr/>
        <a:lstStyle/>
        <a:p>
          <a:endParaRPr lang="en-US"/>
        </a:p>
      </dgm:t>
    </dgm:pt>
    <dgm:pt modelId="{27AC2121-F836-4F1E-B32F-2FD943D8B6B6}" type="pres">
      <dgm:prSet presAssocID="{6E9D766C-1067-40DF-9164-50B86199E500}" presName="root" presStyleCnt="0">
        <dgm:presLayoutVars>
          <dgm:dir/>
          <dgm:resizeHandles val="exact"/>
        </dgm:presLayoutVars>
      </dgm:prSet>
      <dgm:spPr/>
    </dgm:pt>
    <dgm:pt modelId="{5F028BA3-F63B-42B7-B10B-48B953CB2E35}" type="pres">
      <dgm:prSet presAssocID="{DF5743B1-8719-4070-BE22-6463FC51D2F8}" presName="compNode" presStyleCnt="0"/>
      <dgm:spPr/>
    </dgm:pt>
    <dgm:pt modelId="{6F18F1F7-D12D-4B3A-B58F-F05C3E8CF4AB}" type="pres">
      <dgm:prSet presAssocID="{DF5743B1-8719-4070-BE22-6463FC51D2F8}" presName="bgRect" presStyleLbl="bgShp" presStyleIdx="0" presStyleCnt="2"/>
      <dgm:spPr/>
    </dgm:pt>
    <dgm:pt modelId="{93865676-D185-45A3-8444-DC7B46474D6B}" type="pres">
      <dgm:prSet presAssocID="{DF5743B1-8719-4070-BE22-6463FC51D2F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AA748676-0E3E-4FE7-B69F-4C4F3CAE59F6}" type="pres">
      <dgm:prSet presAssocID="{DF5743B1-8719-4070-BE22-6463FC51D2F8}" presName="spaceRect" presStyleCnt="0"/>
      <dgm:spPr/>
    </dgm:pt>
    <dgm:pt modelId="{2C58F03D-C391-4088-A0EB-879F06704B3A}" type="pres">
      <dgm:prSet presAssocID="{DF5743B1-8719-4070-BE22-6463FC51D2F8}" presName="parTx" presStyleLbl="revTx" presStyleIdx="0" presStyleCnt="2" custScaleX="109974" custScaleY="146876">
        <dgm:presLayoutVars>
          <dgm:chMax val="0"/>
          <dgm:chPref val="0"/>
        </dgm:presLayoutVars>
      </dgm:prSet>
      <dgm:spPr/>
    </dgm:pt>
    <dgm:pt modelId="{2762971F-56F6-4D3A-87D0-9DB1F3ADA247}" type="pres">
      <dgm:prSet presAssocID="{A5DF5BBB-7098-4CA8-9229-05D21CFDA569}" presName="sibTrans" presStyleCnt="0"/>
      <dgm:spPr/>
    </dgm:pt>
    <dgm:pt modelId="{DE2FE6F6-DEB9-491D-90E8-E9317840DF64}" type="pres">
      <dgm:prSet presAssocID="{16620D77-A26D-437E-8B87-34696A8C825C}" presName="compNode" presStyleCnt="0"/>
      <dgm:spPr/>
    </dgm:pt>
    <dgm:pt modelId="{36D32A9E-6FD5-4E34-AD1B-8D583AF53973}" type="pres">
      <dgm:prSet presAssocID="{16620D77-A26D-437E-8B87-34696A8C825C}" presName="bgRect" presStyleLbl="bgShp" presStyleIdx="1" presStyleCnt="2" custLinFactNeighborX="-4887" custLinFactNeighborY="657"/>
      <dgm:spPr/>
    </dgm:pt>
    <dgm:pt modelId="{39CA8148-C501-430D-A39B-3831AF13EA74}" type="pres">
      <dgm:prSet presAssocID="{16620D77-A26D-437E-8B87-34696A8C825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61716940-10C7-4C10-ACCB-84ADBF44C1D4}" type="pres">
      <dgm:prSet presAssocID="{16620D77-A26D-437E-8B87-34696A8C825C}" presName="spaceRect" presStyleCnt="0"/>
      <dgm:spPr/>
    </dgm:pt>
    <dgm:pt modelId="{47FEAD3C-A690-40AB-BB8E-EC24BAD774E3}" type="pres">
      <dgm:prSet presAssocID="{16620D77-A26D-437E-8B87-34696A8C825C}" presName="parTx" presStyleLbl="revTx" presStyleIdx="1" presStyleCnt="2" custScaleX="105609" custScaleY="126862">
        <dgm:presLayoutVars>
          <dgm:chMax val="0"/>
          <dgm:chPref val="0"/>
        </dgm:presLayoutVars>
      </dgm:prSet>
      <dgm:spPr/>
    </dgm:pt>
  </dgm:ptLst>
  <dgm:cxnLst>
    <dgm:cxn modelId="{F5095A5B-518D-4F9E-87B6-249B73E4D4C5}" srcId="{6E9D766C-1067-40DF-9164-50B86199E500}" destId="{DF5743B1-8719-4070-BE22-6463FC51D2F8}" srcOrd="0" destOrd="0" parTransId="{9C2B2CAC-83C5-42F4-971B-F10E145ADE1B}" sibTransId="{A5DF5BBB-7098-4CA8-9229-05D21CFDA569}"/>
    <dgm:cxn modelId="{8095FD8C-5268-419A-BD23-7A74F2767ED8}" type="presOf" srcId="{16620D77-A26D-437E-8B87-34696A8C825C}" destId="{47FEAD3C-A690-40AB-BB8E-EC24BAD774E3}" srcOrd="0" destOrd="0" presId="urn:microsoft.com/office/officeart/2018/2/layout/IconVerticalSolidList"/>
    <dgm:cxn modelId="{EE4B989A-0C4D-43F6-8F17-0704DBAF7FC7}" type="presOf" srcId="{DF5743B1-8719-4070-BE22-6463FC51D2F8}" destId="{2C58F03D-C391-4088-A0EB-879F06704B3A}" srcOrd="0" destOrd="0" presId="urn:microsoft.com/office/officeart/2018/2/layout/IconVerticalSolidList"/>
    <dgm:cxn modelId="{E9EC49AC-CA7A-4380-87A1-19D051F9DC8E}" type="presOf" srcId="{6E9D766C-1067-40DF-9164-50B86199E500}" destId="{27AC2121-F836-4F1E-B32F-2FD943D8B6B6}" srcOrd="0" destOrd="0" presId="urn:microsoft.com/office/officeart/2018/2/layout/IconVerticalSolidList"/>
    <dgm:cxn modelId="{6146E3DC-DF17-4DBA-88D7-19E809AA14DB}" srcId="{6E9D766C-1067-40DF-9164-50B86199E500}" destId="{16620D77-A26D-437E-8B87-34696A8C825C}" srcOrd="1" destOrd="0" parTransId="{6893A95B-02B4-45D7-9956-6C4D45537DB7}" sibTransId="{4651020F-9393-40DC-BAAB-33ECA22BAA11}"/>
    <dgm:cxn modelId="{8DDD67C1-6805-4EF7-9788-B339B670AFD7}" type="presParOf" srcId="{27AC2121-F836-4F1E-B32F-2FD943D8B6B6}" destId="{5F028BA3-F63B-42B7-B10B-48B953CB2E35}" srcOrd="0" destOrd="0" presId="urn:microsoft.com/office/officeart/2018/2/layout/IconVerticalSolidList"/>
    <dgm:cxn modelId="{B2BCA562-38BD-49C2-8B28-1499DFC86304}" type="presParOf" srcId="{5F028BA3-F63B-42B7-B10B-48B953CB2E35}" destId="{6F18F1F7-D12D-4B3A-B58F-F05C3E8CF4AB}" srcOrd="0" destOrd="0" presId="urn:microsoft.com/office/officeart/2018/2/layout/IconVerticalSolidList"/>
    <dgm:cxn modelId="{52D60AB6-2E22-42DF-A2AB-305987D76454}" type="presParOf" srcId="{5F028BA3-F63B-42B7-B10B-48B953CB2E35}" destId="{93865676-D185-45A3-8444-DC7B46474D6B}" srcOrd="1" destOrd="0" presId="urn:microsoft.com/office/officeart/2018/2/layout/IconVerticalSolidList"/>
    <dgm:cxn modelId="{10F74870-AFEE-43A0-821F-F5C1EAC8F215}" type="presParOf" srcId="{5F028BA3-F63B-42B7-B10B-48B953CB2E35}" destId="{AA748676-0E3E-4FE7-B69F-4C4F3CAE59F6}" srcOrd="2" destOrd="0" presId="urn:microsoft.com/office/officeart/2018/2/layout/IconVerticalSolidList"/>
    <dgm:cxn modelId="{1B61FC88-563A-42EF-AAA9-0799B3CF0231}" type="presParOf" srcId="{5F028BA3-F63B-42B7-B10B-48B953CB2E35}" destId="{2C58F03D-C391-4088-A0EB-879F06704B3A}" srcOrd="3" destOrd="0" presId="urn:microsoft.com/office/officeart/2018/2/layout/IconVerticalSolidList"/>
    <dgm:cxn modelId="{BA58462A-FCDE-42B9-962B-F42E7C7F7451}" type="presParOf" srcId="{27AC2121-F836-4F1E-B32F-2FD943D8B6B6}" destId="{2762971F-56F6-4D3A-87D0-9DB1F3ADA247}" srcOrd="1" destOrd="0" presId="urn:microsoft.com/office/officeart/2018/2/layout/IconVerticalSolidList"/>
    <dgm:cxn modelId="{3474BFF4-AF4F-45A9-82AA-EE4DC125A8E2}" type="presParOf" srcId="{27AC2121-F836-4F1E-B32F-2FD943D8B6B6}" destId="{DE2FE6F6-DEB9-491D-90E8-E9317840DF64}" srcOrd="2" destOrd="0" presId="urn:microsoft.com/office/officeart/2018/2/layout/IconVerticalSolidList"/>
    <dgm:cxn modelId="{3E9A5814-B78E-4845-AA40-05979EDF4D6B}" type="presParOf" srcId="{DE2FE6F6-DEB9-491D-90E8-E9317840DF64}" destId="{36D32A9E-6FD5-4E34-AD1B-8D583AF53973}" srcOrd="0" destOrd="0" presId="urn:microsoft.com/office/officeart/2018/2/layout/IconVerticalSolidList"/>
    <dgm:cxn modelId="{64FDFC4A-5DAA-4189-AE4B-1AF819A0D457}" type="presParOf" srcId="{DE2FE6F6-DEB9-491D-90E8-E9317840DF64}" destId="{39CA8148-C501-430D-A39B-3831AF13EA74}" srcOrd="1" destOrd="0" presId="urn:microsoft.com/office/officeart/2018/2/layout/IconVerticalSolidList"/>
    <dgm:cxn modelId="{0FFC7F5A-66F8-4131-A0EB-0FCE124A0AF9}" type="presParOf" srcId="{DE2FE6F6-DEB9-491D-90E8-E9317840DF64}" destId="{61716940-10C7-4C10-ACCB-84ADBF44C1D4}" srcOrd="2" destOrd="0" presId="urn:microsoft.com/office/officeart/2018/2/layout/IconVerticalSolidList"/>
    <dgm:cxn modelId="{8A8FBC96-E5E0-4770-8030-E37A4AA12CF8}" type="presParOf" srcId="{DE2FE6F6-DEB9-491D-90E8-E9317840DF64}" destId="{47FEAD3C-A690-40AB-BB8E-EC24BAD774E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88D226-49D7-4C30-90DC-CA1755D98829}">
      <dsp:nvSpPr>
        <dsp:cNvPr id="0" name=""/>
        <dsp:cNvSpPr/>
      </dsp:nvSpPr>
      <dsp:spPr>
        <a:xfrm rot="16200000">
          <a:off x="712392" y="1158160"/>
          <a:ext cx="1347784" cy="1663541"/>
        </a:xfrm>
        <a:prstGeom prst="round2SameRect">
          <a:avLst/>
        </a:prstGeom>
        <a:solidFill>
          <a:schemeClr val="accent6">
            <a:lumMod val="60000"/>
            <a:lumOff val="4000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1">
          <a:noAutofit/>
        </a:bodyPr>
        <a:lstStyle/>
        <a:p>
          <a:pPr marL="0" lvl="0" indent="0" algn="ctr" defTabSz="800100">
            <a:lnSpc>
              <a:spcPct val="90000"/>
            </a:lnSpc>
            <a:spcBef>
              <a:spcPct val="0"/>
            </a:spcBef>
            <a:spcAft>
              <a:spcPct val="35000"/>
            </a:spcAft>
            <a:buNone/>
          </a:pPr>
          <a:endParaRPr lang="en-US" sz="1800" kern="1200" dirty="0">
            <a:latin typeface="+mn-lt"/>
          </a:endParaRPr>
        </a:p>
        <a:p>
          <a:pPr marL="0" lvl="0" indent="0" algn="ctr" defTabSz="800100">
            <a:lnSpc>
              <a:spcPct val="90000"/>
            </a:lnSpc>
            <a:spcBef>
              <a:spcPct val="0"/>
            </a:spcBef>
            <a:spcAft>
              <a:spcPct val="35000"/>
            </a:spcAft>
            <a:buNone/>
          </a:pPr>
          <a:r>
            <a:rPr lang="en-US" sz="1800" kern="1200" dirty="0">
              <a:latin typeface="+mn-lt"/>
            </a:rPr>
            <a:t>Day 1:</a:t>
          </a:r>
        </a:p>
        <a:p>
          <a:pPr marL="0" lvl="0" indent="0" algn="ctr" defTabSz="800100">
            <a:lnSpc>
              <a:spcPct val="90000"/>
            </a:lnSpc>
            <a:spcBef>
              <a:spcPct val="0"/>
            </a:spcBef>
            <a:spcAft>
              <a:spcPct val="35000"/>
            </a:spcAft>
            <a:buNone/>
          </a:pPr>
          <a:r>
            <a:rPr lang="en-US" sz="1400" kern="1200" dirty="0">
              <a:latin typeface="+mn-lt"/>
            </a:rPr>
            <a:t>Research focus </a:t>
          </a:r>
        </a:p>
        <a:p>
          <a:pPr marL="0" lvl="0" indent="0" algn="ctr" defTabSz="800100">
            <a:lnSpc>
              <a:spcPct val="90000"/>
            </a:lnSpc>
            <a:spcBef>
              <a:spcPct val="0"/>
            </a:spcBef>
            <a:spcAft>
              <a:spcPct val="35000"/>
            </a:spcAft>
            <a:buNone/>
          </a:pPr>
          <a:r>
            <a:rPr lang="en-US" sz="1800" kern="1200" dirty="0">
              <a:latin typeface="+mn-lt"/>
            </a:rPr>
            <a:t>05/10/24</a:t>
          </a:r>
        </a:p>
        <a:p>
          <a:pPr marL="0" lvl="0" indent="0" algn="ctr" defTabSz="800100">
            <a:lnSpc>
              <a:spcPct val="90000"/>
            </a:lnSpc>
            <a:spcBef>
              <a:spcPct val="0"/>
            </a:spcBef>
            <a:spcAft>
              <a:spcPct val="35000"/>
            </a:spcAft>
            <a:buNone/>
          </a:pPr>
          <a:endParaRPr lang="en-US" sz="1800" kern="1200" dirty="0">
            <a:latin typeface="+mn-lt"/>
          </a:endParaRPr>
        </a:p>
      </dsp:txBody>
      <dsp:txXfrm rot="5400000">
        <a:off x="620307" y="1381832"/>
        <a:ext cx="1597748" cy="1216198"/>
      </dsp:txXfrm>
    </dsp:sp>
    <dsp:sp modelId="{45A02F84-C6CB-43F5-AEE4-3EA66C2BD25F}">
      <dsp:nvSpPr>
        <dsp:cNvPr id="0" name=""/>
        <dsp:cNvSpPr/>
      </dsp:nvSpPr>
      <dsp:spPr>
        <a:xfrm>
          <a:off x="0" y="0"/>
          <a:ext cx="2772568"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anchor="b" anchorCtr="1">
          <a:noAutofit/>
        </a:bodyPr>
        <a:lstStyle/>
        <a:p>
          <a:pPr marL="0" lvl="0" indent="0" algn="ctr" defTabSz="800100">
            <a:lnSpc>
              <a:spcPct val="90000"/>
            </a:lnSpc>
            <a:spcBef>
              <a:spcPct val="0"/>
            </a:spcBef>
            <a:spcAft>
              <a:spcPct val="35000"/>
            </a:spcAft>
            <a:buFont typeface="Symbol" panose="05050102010706020507" pitchFamily="18" charset="2"/>
            <a:buNone/>
          </a:pPr>
          <a:endParaRPr lang="en-US" sz="1800" kern="1200" dirty="0">
            <a:latin typeface="+mn-lt"/>
          </a:endParaRPr>
        </a:p>
      </dsp:txBody>
      <dsp:txXfrm>
        <a:off x="0" y="0"/>
        <a:ext cx="2772568" cy="1392951"/>
      </dsp:txXfrm>
    </dsp:sp>
    <dsp:sp modelId="{6BA46904-CB7C-4538-BD49-D3891EF19552}">
      <dsp:nvSpPr>
        <dsp:cNvPr id="0" name=""/>
        <dsp:cNvSpPr/>
      </dsp:nvSpPr>
      <dsp:spPr>
        <a:xfrm>
          <a:off x="1386284" y="1472548"/>
          <a:ext cx="0" cy="318388"/>
        </a:xfrm>
        <a:prstGeom prst="line">
          <a:avLst/>
        </a:prstGeom>
        <a:noFill/>
        <a:ln w="635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049FDBD0-77FE-49D1-A275-A272C8C5E426}">
      <dsp:nvSpPr>
        <dsp:cNvPr id="0" name=""/>
        <dsp:cNvSpPr/>
      </dsp:nvSpPr>
      <dsp:spPr>
        <a:xfrm>
          <a:off x="1346485" y="1392951"/>
          <a:ext cx="79597" cy="79597"/>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9615E2-3277-4D8E-8484-FF5088C8BF01}">
      <dsp:nvSpPr>
        <dsp:cNvPr id="0" name=""/>
        <dsp:cNvSpPr/>
      </dsp:nvSpPr>
      <dsp:spPr>
        <a:xfrm>
          <a:off x="2218054" y="1316038"/>
          <a:ext cx="1663541" cy="1347784"/>
        </a:xfrm>
        <a:prstGeom prst="rect">
          <a:avLst/>
        </a:prstGeom>
        <a:solidFill>
          <a:schemeClr val="accent5">
            <a:lumMod val="75000"/>
          </a:schemeClr>
        </a:solidFill>
        <a:ln w="12700" cap="flat" cmpd="sng" algn="ctr">
          <a:solidFill>
            <a:schemeClr val="accent5">
              <a:hueOff val="-295979"/>
              <a:satOff val="137"/>
              <a:lumOff val="-13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1">
          <a:noAutofit/>
        </a:bodyPr>
        <a:lstStyle/>
        <a:p>
          <a:pPr marL="0" lvl="0" indent="0" algn="ctr" defTabSz="800100">
            <a:lnSpc>
              <a:spcPct val="90000"/>
            </a:lnSpc>
            <a:spcBef>
              <a:spcPct val="0"/>
            </a:spcBef>
            <a:spcAft>
              <a:spcPct val="35000"/>
            </a:spcAft>
            <a:buNone/>
          </a:pPr>
          <a:r>
            <a:rPr lang="en-US" sz="1800" kern="1200" dirty="0">
              <a:latin typeface="+mn-lt"/>
            </a:rPr>
            <a:t>Ethics Form</a:t>
          </a:r>
        </a:p>
        <a:p>
          <a:pPr marL="0" lvl="0" indent="0" algn="ctr" defTabSz="800100">
            <a:lnSpc>
              <a:spcPct val="90000"/>
            </a:lnSpc>
            <a:spcBef>
              <a:spcPct val="0"/>
            </a:spcBef>
            <a:spcAft>
              <a:spcPct val="35000"/>
            </a:spcAft>
            <a:buNone/>
          </a:pPr>
          <a:r>
            <a:rPr lang="en-US" sz="1800" kern="1200" dirty="0">
              <a:latin typeface="+mn-lt"/>
            </a:rPr>
            <a:t>(14/10/24) </a:t>
          </a:r>
        </a:p>
        <a:p>
          <a:pPr marL="0" lvl="0" indent="0" algn="ctr" defTabSz="800100">
            <a:lnSpc>
              <a:spcPct val="90000"/>
            </a:lnSpc>
            <a:spcBef>
              <a:spcPct val="0"/>
            </a:spcBef>
            <a:spcAft>
              <a:spcPct val="35000"/>
            </a:spcAft>
            <a:buNone/>
          </a:pPr>
          <a:r>
            <a:rPr lang="en-US" sz="1800" kern="1200" dirty="0">
              <a:latin typeface="+mn-lt"/>
            </a:rPr>
            <a:t>+ submission</a:t>
          </a:r>
        </a:p>
      </dsp:txBody>
      <dsp:txXfrm>
        <a:off x="2218054" y="1316038"/>
        <a:ext cx="1663541" cy="1347784"/>
      </dsp:txXfrm>
    </dsp:sp>
    <dsp:sp modelId="{FEBD3C2A-A340-470A-A475-AE614EA07678}">
      <dsp:nvSpPr>
        <dsp:cNvPr id="0" name=""/>
        <dsp:cNvSpPr/>
      </dsp:nvSpPr>
      <dsp:spPr>
        <a:xfrm>
          <a:off x="1663541" y="2586910"/>
          <a:ext cx="2772568"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7160" rIns="0" bIns="0" numCol="1" spcCol="1270" anchor="t" anchorCtr="1">
          <a:noAutofit/>
        </a:bodyPr>
        <a:lstStyle/>
        <a:p>
          <a:pPr marL="0" lvl="0" indent="0" algn="ctr" defTabSz="800100">
            <a:lnSpc>
              <a:spcPct val="90000"/>
            </a:lnSpc>
            <a:spcBef>
              <a:spcPct val="0"/>
            </a:spcBef>
            <a:spcAft>
              <a:spcPct val="35000"/>
            </a:spcAft>
            <a:buFont typeface="Symbol" panose="05050102010706020507" pitchFamily="18" charset="2"/>
            <a:buNone/>
          </a:pPr>
          <a:endParaRPr lang="en-US" sz="1800" kern="1200" dirty="0">
            <a:latin typeface="+mn-lt"/>
          </a:endParaRPr>
        </a:p>
      </dsp:txBody>
      <dsp:txXfrm>
        <a:off x="1663541" y="2586910"/>
        <a:ext cx="2772568" cy="1392951"/>
      </dsp:txXfrm>
    </dsp:sp>
    <dsp:sp modelId="{080474C8-0FEA-4FD1-97F1-0978CFB4A37F}">
      <dsp:nvSpPr>
        <dsp:cNvPr id="0" name=""/>
        <dsp:cNvSpPr/>
      </dsp:nvSpPr>
      <dsp:spPr>
        <a:xfrm>
          <a:off x="3049825" y="2188924"/>
          <a:ext cx="0" cy="318388"/>
        </a:xfrm>
        <a:prstGeom prst="line">
          <a:avLst/>
        </a:prstGeom>
        <a:noFill/>
        <a:ln w="6350" cap="flat" cmpd="sng" algn="ctr">
          <a:solidFill>
            <a:schemeClr val="accent5">
              <a:hueOff val="90002"/>
              <a:satOff val="2173"/>
              <a:lumOff val="-10490"/>
              <a:alphaOff val="0"/>
            </a:schemeClr>
          </a:solidFill>
          <a:prstDash val="dash"/>
          <a:miter lim="800000"/>
        </a:ln>
        <a:effectLst/>
      </dsp:spPr>
      <dsp:style>
        <a:lnRef idx="1">
          <a:scrgbClr r="0" g="0" b="0"/>
        </a:lnRef>
        <a:fillRef idx="0">
          <a:scrgbClr r="0" g="0" b="0"/>
        </a:fillRef>
        <a:effectRef idx="0">
          <a:scrgbClr r="0" g="0" b="0"/>
        </a:effectRef>
        <a:fontRef idx="minor"/>
      </dsp:style>
    </dsp:sp>
    <dsp:sp modelId="{4797FB61-2602-4A58-81E6-6F133DB1E419}">
      <dsp:nvSpPr>
        <dsp:cNvPr id="0" name=""/>
        <dsp:cNvSpPr/>
      </dsp:nvSpPr>
      <dsp:spPr>
        <a:xfrm>
          <a:off x="3010027" y="2507313"/>
          <a:ext cx="79597" cy="79597"/>
        </a:xfrm>
        <a:prstGeom prst="ellipse">
          <a:avLst/>
        </a:prstGeom>
        <a:solidFill>
          <a:schemeClr val="accent5">
            <a:hueOff val="-295979"/>
            <a:satOff val="137"/>
            <a:lumOff val="-13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2041D-873A-4600-A9C7-C0A0ADFB138B}">
      <dsp:nvSpPr>
        <dsp:cNvPr id="0" name=""/>
        <dsp:cNvSpPr/>
      </dsp:nvSpPr>
      <dsp:spPr>
        <a:xfrm>
          <a:off x="3881596" y="1316038"/>
          <a:ext cx="1663541" cy="1347784"/>
        </a:xfrm>
        <a:prstGeom prst="rect">
          <a:avLst/>
        </a:prstGeom>
        <a:solidFill>
          <a:schemeClr val="accent6">
            <a:lumMod val="75000"/>
          </a:schemeClr>
        </a:solidFill>
        <a:ln w="12700" cap="flat" cmpd="sng" algn="ctr">
          <a:solidFill>
            <a:schemeClr val="accent5">
              <a:hueOff val="-591958"/>
              <a:satOff val="273"/>
              <a:lumOff val="-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1">
          <a:noAutofit/>
        </a:bodyPr>
        <a:lstStyle/>
        <a:p>
          <a:pPr marL="0" lvl="0" indent="0" algn="ctr" defTabSz="800100">
            <a:lnSpc>
              <a:spcPct val="90000"/>
            </a:lnSpc>
            <a:spcBef>
              <a:spcPct val="0"/>
            </a:spcBef>
            <a:spcAft>
              <a:spcPct val="35000"/>
            </a:spcAft>
            <a:buNone/>
          </a:pPr>
          <a:r>
            <a:rPr lang="en-US" sz="1800" kern="1200" dirty="0">
              <a:latin typeface="+mn-lt"/>
            </a:rPr>
            <a:t>Write Literature Review</a:t>
          </a:r>
        </a:p>
        <a:p>
          <a:pPr marL="0" lvl="0" indent="0" algn="ctr" defTabSz="800100">
            <a:lnSpc>
              <a:spcPct val="90000"/>
            </a:lnSpc>
            <a:spcBef>
              <a:spcPct val="0"/>
            </a:spcBef>
            <a:spcAft>
              <a:spcPct val="35000"/>
            </a:spcAft>
            <a:buNone/>
          </a:pPr>
          <a:r>
            <a:rPr lang="en-US" sz="1800" kern="1200" dirty="0">
              <a:latin typeface="+mn-lt"/>
            </a:rPr>
            <a:t>04/11/24</a:t>
          </a:r>
        </a:p>
      </dsp:txBody>
      <dsp:txXfrm>
        <a:off x="3881596" y="1316038"/>
        <a:ext cx="1663541" cy="1347784"/>
      </dsp:txXfrm>
    </dsp:sp>
    <dsp:sp modelId="{80CDBBF8-C6B4-4166-87C1-DC9120CC7586}">
      <dsp:nvSpPr>
        <dsp:cNvPr id="0" name=""/>
        <dsp:cNvSpPr/>
      </dsp:nvSpPr>
      <dsp:spPr>
        <a:xfrm>
          <a:off x="3327082" y="0"/>
          <a:ext cx="2772568"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anchor="b" anchorCtr="1">
          <a:noAutofit/>
        </a:bodyPr>
        <a:lstStyle/>
        <a:p>
          <a:pPr marL="0" lvl="0" indent="0" algn="ctr" defTabSz="800100">
            <a:lnSpc>
              <a:spcPct val="90000"/>
            </a:lnSpc>
            <a:spcBef>
              <a:spcPct val="0"/>
            </a:spcBef>
            <a:spcAft>
              <a:spcPct val="35000"/>
            </a:spcAft>
            <a:buFont typeface="Symbol" panose="05050102010706020507" pitchFamily="18" charset="2"/>
            <a:buNone/>
          </a:pPr>
          <a:endParaRPr lang="en-US" sz="1800" kern="1200" dirty="0">
            <a:latin typeface="+mn-lt"/>
          </a:endParaRPr>
        </a:p>
      </dsp:txBody>
      <dsp:txXfrm>
        <a:off x="3327082" y="0"/>
        <a:ext cx="2772568" cy="1392951"/>
      </dsp:txXfrm>
    </dsp:sp>
    <dsp:sp modelId="{89759DE5-9F8A-470E-A6D8-F13BB4DEE93D}">
      <dsp:nvSpPr>
        <dsp:cNvPr id="0" name=""/>
        <dsp:cNvSpPr/>
      </dsp:nvSpPr>
      <dsp:spPr>
        <a:xfrm>
          <a:off x="4713366" y="1472548"/>
          <a:ext cx="0" cy="318388"/>
        </a:xfrm>
        <a:prstGeom prst="line">
          <a:avLst/>
        </a:prstGeom>
        <a:noFill/>
        <a:ln w="6350" cap="flat" cmpd="sng" algn="ctr">
          <a:solidFill>
            <a:schemeClr val="accent5">
              <a:hueOff val="180003"/>
              <a:satOff val="4346"/>
              <a:lumOff val="-20980"/>
              <a:alphaOff val="0"/>
            </a:schemeClr>
          </a:solidFill>
          <a:prstDash val="dash"/>
          <a:miter lim="800000"/>
        </a:ln>
        <a:effectLst/>
      </dsp:spPr>
      <dsp:style>
        <a:lnRef idx="1">
          <a:scrgbClr r="0" g="0" b="0"/>
        </a:lnRef>
        <a:fillRef idx="0">
          <a:scrgbClr r="0" g="0" b="0"/>
        </a:fillRef>
        <a:effectRef idx="0">
          <a:scrgbClr r="0" g="0" b="0"/>
        </a:effectRef>
        <a:fontRef idx="minor"/>
      </dsp:style>
    </dsp:sp>
    <dsp:sp modelId="{07CCF286-8B46-4A20-ACAC-84BA2D6EFBBC}">
      <dsp:nvSpPr>
        <dsp:cNvPr id="0" name=""/>
        <dsp:cNvSpPr/>
      </dsp:nvSpPr>
      <dsp:spPr>
        <a:xfrm>
          <a:off x="4673568" y="1392951"/>
          <a:ext cx="79597" cy="79597"/>
        </a:xfrm>
        <a:prstGeom prst="ellipse">
          <a:avLst/>
        </a:prstGeom>
        <a:solidFill>
          <a:schemeClr val="accent5">
            <a:hueOff val="-591958"/>
            <a:satOff val="273"/>
            <a:lumOff val="-27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CD3FF2-195B-429B-BC6F-5B5A7FED2BE2}">
      <dsp:nvSpPr>
        <dsp:cNvPr id="0" name=""/>
        <dsp:cNvSpPr/>
      </dsp:nvSpPr>
      <dsp:spPr>
        <a:xfrm>
          <a:off x="5545137" y="1316038"/>
          <a:ext cx="1663541" cy="1347784"/>
        </a:xfrm>
        <a:prstGeom prst="rect">
          <a:avLst/>
        </a:prstGeom>
        <a:solidFill>
          <a:schemeClr val="accent5">
            <a:lumMod val="50000"/>
          </a:schemeClr>
        </a:solidFill>
        <a:ln w="12700" cap="flat" cmpd="sng" algn="ctr">
          <a:solidFill>
            <a:schemeClr val="accent5">
              <a:hueOff val="-887937"/>
              <a:satOff val="410"/>
              <a:lumOff val="-41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1">
          <a:noAutofit/>
        </a:bodyPr>
        <a:lstStyle/>
        <a:p>
          <a:pPr marL="0" lvl="0" indent="0" algn="ctr" defTabSz="800100">
            <a:lnSpc>
              <a:spcPct val="90000"/>
            </a:lnSpc>
            <a:spcBef>
              <a:spcPct val="0"/>
            </a:spcBef>
            <a:spcAft>
              <a:spcPct val="35000"/>
            </a:spcAft>
            <a:buFont typeface="Symbol" panose="05050102010706020507" pitchFamily="18" charset="2"/>
            <a:buNone/>
          </a:pPr>
          <a:r>
            <a:rPr lang="en-US" sz="1800" kern="1200" dirty="0">
              <a:latin typeface="+mn-lt"/>
            </a:rPr>
            <a:t>Decide on sampling strategy</a:t>
          </a:r>
        </a:p>
        <a:p>
          <a:pPr marL="0" lvl="0" indent="0" algn="ctr" defTabSz="800100">
            <a:lnSpc>
              <a:spcPct val="90000"/>
            </a:lnSpc>
            <a:spcBef>
              <a:spcPct val="0"/>
            </a:spcBef>
            <a:spcAft>
              <a:spcPct val="35000"/>
            </a:spcAft>
            <a:buFont typeface="Symbol" panose="05050102010706020507" pitchFamily="18" charset="2"/>
            <a:buNone/>
          </a:pPr>
          <a:r>
            <a:rPr lang="en-US" sz="1800" kern="1200" dirty="0">
              <a:latin typeface="+mn-lt"/>
            </a:rPr>
            <a:t>18/11/24</a:t>
          </a:r>
        </a:p>
      </dsp:txBody>
      <dsp:txXfrm>
        <a:off x="5545137" y="1316038"/>
        <a:ext cx="1663541" cy="1347784"/>
      </dsp:txXfrm>
    </dsp:sp>
    <dsp:sp modelId="{1BB5FD64-47F9-47A3-911F-535BFE17A3B9}">
      <dsp:nvSpPr>
        <dsp:cNvPr id="0" name=""/>
        <dsp:cNvSpPr/>
      </dsp:nvSpPr>
      <dsp:spPr>
        <a:xfrm>
          <a:off x="4990623" y="2586910"/>
          <a:ext cx="2772568"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7160" rIns="0" bIns="0" numCol="1" spcCol="1270" anchor="t" anchorCtr="1">
          <a:noAutofit/>
        </a:bodyPr>
        <a:lstStyle/>
        <a:p>
          <a:pPr marL="0" lvl="0" indent="0" algn="ctr" defTabSz="800100">
            <a:lnSpc>
              <a:spcPct val="90000"/>
            </a:lnSpc>
            <a:spcBef>
              <a:spcPct val="0"/>
            </a:spcBef>
            <a:spcAft>
              <a:spcPct val="35000"/>
            </a:spcAft>
            <a:buFont typeface="Symbol" panose="05050102010706020507" pitchFamily="18" charset="2"/>
            <a:buNone/>
          </a:pPr>
          <a:endParaRPr lang="en-US" sz="1800" kern="1200" dirty="0">
            <a:latin typeface="+mn-lt"/>
          </a:endParaRPr>
        </a:p>
      </dsp:txBody>
      <dsp:txXfrm>
        <a:off x="4990623" y="2586910"/>
        <a:ext cx="2772568" cy="1392951"/>
      </dsp:txXfrm>
    </dsp:sp>
    <dsp:sp modelId="{FE9B27EB-7AC7-485A-9A55-41E8118F9EAF}">
      <dsp:nvSpPr>
        <dsp:cNvPr id="0" name=""/>
        <dsp:cNvSpPr/>
      </dsp:nvSpPr>
      <dsp:spPr>
        <a:xfrm>
          <a:off x="6376908" y="2188924"/>
          <a:ext cx="0" cy="318388"/>
        </a:xfrm>
        <a:prstGeom prst="line">
          <a:avLst/>
        </a:prstGeom>
        <a:noFill/>
        <a:ln w="6350" cap="flat" cmpd="sng" algn="ctr">
          <a:solidFill>
            <a:schemeClr val="accent5">
              <a:hueOff val="270005"/>
              <a:satOff val="6519"/>
              <a:lumOff val="-31471"/>
              <a:alphaOff val="0"/>
            </a:schemeClr>
          </a:solidFill>
          <a:prstDash val="dash"/>
          <a:miter lim="800000"/>
        </a:ln>
        <a:effectLst/>
      </dsp:spPr>
      <dsp:style>
        <a:lnRef idx="1">
          <a:scrgbClr r="0" g="0" b="0"/>
        </a:lnRef>
        <a:fillRef idx="0">
          <a:scrgbClr r="0" g="0" b="0"/>
        </a:fillRef>
        <a:effectRef idx="0">
          <a:scrgbClr r="0" g="0" b="0"/>
        </a:effectRef>
        <a:fontRef idx="minor"/>
      </dsp:style>
    </dsp:sp>
    <dsp:sp modelId="{46BD4721-4664-4AD0-9F11-DBE7E0B207D5}">
      <dsp:nvSpPr>
        <dsp:cNvPr id="0" name=""/>
        <dsp:cNvSpPr/>
      </dsp:nvSpPr>
      <dsp:spPr>
        <a:xfrm>
          <a:off x="6337109" y="2507313"/>
          <a:ext cx="79597" cy="79597"/>
        </a:xfrm>
        <a:prstGeom prst="ellipse">
          <a:avLst/>
        </a:prstGeom>
        <a:solidFill>
          <a:schemeClr val="accent5">
            <a:hueOff val="-887937"/>
            <a:satOff val="410"/>
            <a:lumOff val="-41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3E7832-9872-48C4-8E65-DCB39D4CDBDF}">
      <dsp:nvSpPr>
        <dsp:cNvPr id="0" name=""/>
        <dsp:cNvSpPr/>
      </dsp:nvSpPr>
      <dsp:spPr>
        <a:xfrm>
          <a:off x="7208678" y="1316038"/>
          <a:ext cx="1663541" cy="1347784"/>
        </a:xfrm>
        <a:prstGeom prst="rect">
          <a:avLst/>
        </a:prstGeom>
        <a:solidFill>
          <a:schemeClr val="accent6">
            <a:lumMod val="50000"/>
          </a:schemeClr>
        </a:solidFill>
        <a:ln w="12700" cap="flat" cmpd="sng" algn="ctr">
          <a:solidFill>
            <a:schemeClr val="accent5">
              <a:hueOff val="-1183916"/>
              <a:satOff val="546"/>
              <a:lumOff val="-5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1">
          <a:noAutofit/>
        </a:bodyPr>
        <a:lstStyle/>
        <a:p>
          <a:pPr marL="0" lvl="0" indent="0" algn="ctr" defTabSz="800100">
            <a:lnSpc>
              <a:spcPct val="90000"/>
            </a:lnSpc>
            <a:spcBef>
              <a:spcPct val="0"/>
            </a:spcBef>
            <a:spcAft>
              <a:spcPct val="35000"/>
            </a:spcAft>
            <a:buFont typeface="Symbol" panose="05050102010706020507" pitchFamily="18" charset="2"/>
            <a:buNone/>
          </a:pPr>
          <a:r>
            <a:rPr lang="en-US" sz="1800" kern="1200" dirty="0">
              <a:latin typeface="+mn-lt"/>
            </a:rPr>
            <a:t>Day 2:</a:t>
          </a:r>
        </a:p>
        <a:p>
          <a:pPr marL="0" lvl="0" indent="0" algn="ctr" defTabSz="800100">
            <a:lnSpc>
              <a:spcPct val="90000"/>
            </a:lnSpc>
            <a:spcBef>
              <a:spcPct val="0"/>
            </a:spcBef>
            <a:spcAft>
              <a:spcPct val="35000"/>
            </a:spcAft>
            <a:buFont typeface="Symbol" panose="05050102010706020507" pitchFamily="18" charset="2"/>
            <a:buNone/>
          </a:pPr>
          <a:r>
            <a:rPr lang="en-US" sz="1400" kern="1200" dirty="0">
              <a:latin typeface="+mn-lt"/>
            </a:rPr>
            <a:t>Methodology</a:t>
          </a:r>
        </a:p>
        <a:p>
          <a:pPr marL="0" lvl="0" indent="0" algn="ctr" defTabSz="800100">
            <a:lnSpc>
              <a:spcPct val="90000"/>
            </a:lnSpc>
            <a:spcBef>
              <a:spcPct val="0"/>
            </a:spcBef>
            <a:spcAft>
              <a:spcPct val="35000"/>
            </a:spcAft>
            <a:buFont typeface="Symbol" panose="05050102010706020507" pitchFamily="18" charset="2"/>
            <a:buNone/>
          </a:pPr>
          <a:r>
            <a:rPr lang="en-US" sz="1800" strike="sngStrike" kern="1200" dirty="0">
              <a:latin typeface="+mn-lt"/>
            </a:rPr>
            <a:t>07/12/24</a:t>
          </a:r>
        </a:p>
        <a:p>
          <a:pPr marL="0" lvl="0" indent="0" algn="ctr" defTabSz="800100">
            <a:lnSpc>
              <a:spcPct val="90000"/>
            </a:lnSpc>
            <a:spcBef>
              <a:spcPct val="0"/>
            </a:spcBef>
            <a:spcAft>
              <a:spcPct val="35000"/>
            </a:spcAft>
            <a:buFont typeface="Symbol" panose="05050102010706020507" pitchFamily="18" charset="2"/>
            <a:buNone/>
          </a:pPr>
          <a:r>
            <a:rPr lang="en-US" sz="1800" strike="noStrike" kern="1200" dirty="0">
              <a:latin typeface="+mn-lt"/>
            </a:rPr>
            <a:t>27/01/25</a:t>
          </a:r>
          <a:endParaRPr lang="en-US" sz="1800" kern="1200" dirty="0">
            <a:latin typeface="+mn-lt"/>
          </a:endParaRPr>
        </a:p>
      </dsp:txBody>
      <dsp:txXfrm>
        <a:off x="7208678" y="1316038"/>
        <a:ext cx="1663541" cy="1347784"/>
      </dsp:txXfrm>
    </dsp:sp>
    <dsp:sp modelId="{1FA3C236-5719-4A33-A6BB-80FA85F940E3}">
      <dsp:nvSpPr>
        <dsp:cNvPr id="0" name=""/>
        <dsp:cNvSpPr/>
      </dsp:nvSpPr>
      <dsp:spPr>
        <a:xfrm>
          <a:off x="6654164" y="0"/>
          <a:ext cx="2772568"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anchor="b" anchorCtr="1">
          <a:noAutofit/>
        </a:bodyPr>
        <a:lstStyle/>
        <a:p>
          <a:pPr marL="0" lvl="0" indent="0" algn="ctr" defTabSz="800100">
            <a:lnSpc>
              <a:spcPct val="90000"/>
            </a:lnSpc>
            <a:spcBef>
              <a:spcPct val="0"/>
            </a:spcBef>
            <a:spcAft>
              <a:spcPct val="35000"/>
            </a:spcAft>
            <a:buFont typeface="Symbol" panose="05050102010706020507" pitchFamily="18" charset="2"/>
            <a:buNone/>
          </a:pPr>
          <a:endParaRPr lang="en-US" sz="1800" kern="1200" dirty="0">
            <a:latin typeface="+mn-lt"/>
          </a:endParaRPr>
        </a:p>
      </dsp:txBody>
      <dsp:txXfrm>
        <a:off x="6654164" y="0"/>
        <a:ext cx="2772568" cy="1392951"/>
      </dsp:txXfrm>
    </dsp:sp>
    <dsp:sp modelId="{18F1C823-9ACD-4FCD-8102-F468DCE57A45}">
      <dsp:nvSpPr>
        <dsp:cNvPr id="0" name=""/>
        <dsp:cNvSpPr/>
      </dsp:nvSpPr>
      <dsp:spPr>
        <a:xfrm>
          <a:off x="8040449" y="1472548"/>
          <a:ext cx="0" cy="318388"/>
        </a:xfrm>
        <a:prstGeom prst="line">
          <a:avLst/>
        </a:prstGeom>
        <a:noFill/>
        <a:ln w="6350" cap="flat" cmpd="sng" algn="ctr">
          <a:solidFill>
            <a:schemeClr val="accent5">
              <a:hueOff val="360006"/>
              <a:satOff val="8692"/>
              <a:lumOff val="-41961"/>
              <a:alphaOff val="0"/>
            </a:schemeClr>
          </a:solidFill>
          <a:prstDash val="dash"/>
          <a:miter lim="800000"/>
        </a:ln>
        <a:effectLst/>
      </dsp:spPr>
      <dsp:style>
        <a:lnRef idx="1">
          <a:scrgbClr r="0" g="0" b="0"/>
        </a:lnRef>
        <a:fillRef idx="0">
          <a:scrgbClr r="0" g="0" b="0"/>
        </a:fillRef>
        <a:effectRef idx="0">
          <a:scrgbClr r="0" g="0" b="0"/>
        </a:effectRef>
        <a:fontRef idx="minor"/>
      </dsp:style>
    </dsp:sp>
    <dsp:sp modelId="{F8AD0AB8-BBDF-4F0A-A6A0-850E289DD521}">
      <dsp:nvSpPr>
        <dsp:cNvPr id="0" name=""/>
        <dsp:cNvSpPr/>
      </dsp:nvSpPr>
      <dsp:spPr>
        <a:xfrm>
          <a:off x="8000650" y="1392951"/>
          <a:ext cx="79597" cy="79597"/>
        </a:xfrm>
        <a:prstGeom prst="ellipse">
          <a:avLst/>
        </a:prstGeom>
        <a:solidFill>
          <a:schemeClr val="accent5">
            <a:hueOff val="-1183916"/>
            <a:satOff val="546"/>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3E11D0-B901-4BAA-BAA4-3E0892DDE7D6}">
      <dsp:nvSpPr>
        <dsp:cNvPr id="0" name=""/>
        <dsp:cNvSpPr/>
      </dsp:nvSpPr>
      <dsp:spPr>
        <a:xfrm rot="5400000">
          <a:off x="9030098" y="1158160"/>
          <a:ext cx="1347784" cy="1663541"/>
        </a:xfrm>
        <a:prstGeom prst="round2SameRect">
          <a:avLst/>
        </a:prstGeom>
        <a:solidFill>
          <a:srgbClr val="7030A0"/>
        </a:solidFill>
        <a:ln w="12700" cap="flat" cmpd="sng" algn="ctr">
          <a:solidFill>
            <a:schemeClr val="accent5">
              <a:hueOff val="-1479895"/>
              <a:satOff val="683"/>
              <a:lumOff val="-686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1">
          <a:noAutofit/>
        </a:bodyPr>
        <a:lstStyle/>
        <a:p>
          <a:pPr marL="0" lvl="0" indent="0" algn="ctr" defTabSz="711200">
            <a:lnSpc>
              <a:spcPct val="90000"/>
            </a:lnSpc>
            <a:spcBef>
              <a:spcPct val="0"/>
            </a:spcBef>
            <a:spcAft>
              <a:spcPct val="35000"/>
            </a:spcAft>
            <a:buNone/>
          </a:pPr>
          <a:r>
            <a:rPr lang="en-GB" sz="1600" kern="1200" dirty="0"/>
            <a:t>Day 3:</a:t>
          </a:r>
        </a:p>
        <a:p>
          <a:pPr marL="0" lvl="0" indent="0" algn="ctr" defTabSz="711200">
            <a:lnSpc>
              <a:spcPct val="90000"/>
            </a:lnSpc>
            <a:spcBef>
              <a:spcPct val="0"/>
            </a:spcBef>
            <a:spcAft>
              <a:spcPct val="35000"/>
            </a:spcAft>
            <a:buNone/>
          </a:pPr>
          <a:r>
            <a:rPr lang="en-GB" sz="1600" kern="1200" dirty="0"/>
            <a:t>Presentations</a:t>
          </a:r>
        </a:p>
        <a:p>
          <a:pPr marL="0" lvl="0" indent="0" algn="ctr" defTabSz="711200">
            <a:lnSpc>
              <a:spcPct val="90000"/>
            </a:lnSpc>
            <a:spcBef>
              <a:spcPct val="0"/>
            </a:spcBef>
            <a:spcAft>
              <a:spcPct val="35000"/>
            </a:spcAft>
            <a:buNone/>
          </a:pPr>
          <a:r>
            <a:rPr lang="en-GB" sz="1600" kern="1200" dirty="0"/>
            <a:t>08/02/25</a:t>
          </a:r>
        </a:p>
      </dsp:txBody>
      <dsp:txXfrm rot="-5400000">
        <a:off x="8872220" y="1381832"/>
        <a:ext cx="1597748" cy="1216198"/>
      </dsp:txXfrm>
    </dsp:sp>
    <dsp:sp modelId="{98F50F3F-9ED0-4945-B020-F88724F78F03}">
      <dsp:nvSpPr>
        <dsp:cNvPr id="0" name=""/>
        <dsp:cNvSpPr/>
      </dsp:nvSpPr>
      <dsp:spPr>
        <a:xfrm>
          <a:off x="8317706" y="2586910"/>
          <a:ext cx="2772568" cy="1392951"/>
        </a:xfrm>
        <a:prstGeom prst="rect">
          <a:avLst/>
        </a:prstGeom>
        <a:noFill/>
        <a:ln>
          <a:noFill/>
        </a:ln>
        <a:effectLst/>
      </dsp:spPr>
      <dsp:style>
        <a:lnRef idx="0">
          <a:scrgbClr r="0" g="0" b="0"/>
        </a:lnRef>
        <a:fillRef idx="0">
          <a:scrgbClr r="0" g="0" b="0"/>
        </a:fillRef>
        <a:effectRef idx="0">
          <a:scrgbClr r="0" g="0" b="0"/>
        </a:effectRef>
        <a:fontRef idx="minor"/>
      </dsp:style>
    </dsp:sp>
    <dsp:sp modelId="{0B3B48DF-1164-4469-A66B-E485E4B51CE3}">
      <dsp:nvSpPr>
        <dsp:cNvPr id="0" name=""/>
        <dsp:cNvSpPr/>
      </dsp:nvSpPr>
      <dsp:spPr>
        <a:xfrm>
          <a:off x="9703990" y="2188924"/>
          <a:ext cx="0" cy="318388"/>
        </a:xfrm>
        <a:prstGeom prst="line">
          <a:avLst/>
        </a:prstGeom>
        <a:noFill/>
        <a:ln w="6350" cap="flat" cmpd="sng" algn="ctr">
          <a:solidFill>
            <a:schemeClr val="accent5">
              <a:hueOff val="-1479895"/>
              <a:satOff val="683"/>
              <a:lumOff val="-6862"/>
              <a:alphaOff val="0"/>
            </a:schemeClr>
          </a:solidFill>
          <a:prstDash val="dash"/>
          <a:miter lim="800000"/>
        </a:ln>
        <a:effectLst/>
      </dsp:spPr>
      <dsp:style>
        <a:lnRef idx="1">
          <a:scrgbClr r="0" g="0" b="0"/>
        </a:lnRef>
        <a:fillRef idx="0">
          <a:scrgbClr r="0" g="0" b="0"/>
        </a:fillRef>
        <a:effectRef idx="0">
          <a:scrgbClr r="0" g="0" b="0"/>
        </a:effectRef>
        <a:fontRef idx="minor"/>
      </dsp:style>
    </dsp:sp>
    <dsp:sp modelId="{3833493C-20A4-4B5F-B68B-C4F509426D9B}">
      <dsp:nvSpPr>
        <dsp:cNvPr id="0" name=""/>
        <dsp:cNvSpPr/>
      </dsp:nvSpPr>
      <dsp:spPr>
        <a:xfrm>
          <a:off x="9664192" y="2507313"/>
          <a:ext cx="79597" cy="79597"/>
        </a:xfrm>
        <a:prstGeom prst="ellipse">
          <a:avLst/>
        </a:prstGeom>
        <a:solidFill>
          <a:schemeClr val="accent5">
            <a:hueOff val="-1479895"/>
            <a:satOff val="683"/>
            <a:lumOff val="-6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2CB18D-CAFD-49E6-8D12-64C757589C76}">
      <dsp:nvSpPr>
        <dsp:cNvPr id="0" name=""/>
        <dsp:cNvSpPr/>
      </dsp:nvSpPr>
      <dsp:spPr>
        <a:xfrm>
          <a:off x="0" y="0"/>
          <a:ext cx="3226593" cy="380032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1558" tIns="330200" rIns="251558" bIns="330200" numCol="1" spcCol="1270" anchor="t" anchorCtr="0">
          <a:noAutofit/>
        </a:bodyPr>
        <a:lstStyle/>
        <a:p>
          <a:pPr marL="0" lvl="0" indent="0" algn="l" defTabSz="1155700">
            <a:lnSpc>
              <a:spcPct val="90000"/>
            </a:lnSpc>
            <a:spcBef>
              <a:spcPct val="0"/>
            </a:spcBef>
            <a:spcAft>
              <a:spcPct val="35000"/>
            </a:spcAft>
            <a:buNone/>
          </a:pPr>
          <a:r>
            <a:rPr lang="en-GB" sz="2600" b="0" i="0" kern="1200"/>
            <a:t>exploratory/ explanatory </a:t>
          </a:r>
          <a:r>
            <a:rPr lang="en-GB" sz="2600" b="0" i="0" kern="1200" dirty="0"/>
            <a:t>research design</a:t>
          </a:r>
          <a:endParaRPr lang="en-US" sz="2600" kern="1200" dirty="0"/>
        </a:p>
      </dsp:txBody>
      <dsp:txXfrm>
        <a:off x="0" y="1444125"/>
        <a:ext cx="3226593" cy="2280197"/>
      </dsp:txXfrm>
    </dsp:sp>
    <dsp:sp modelId="{281B439F-AF55-437A-94CC-E54009277973}">
      <dsp:nvSpPr>
        <dsp:cNvPr id="0" name=""/>
        <dsp:cNvSpPr/>
      </dsp:nvSpPr>
      <dsp:spPr>
        <a:xfrm>
          <a:off x="1043247" y="380032"/>
          <a:ext cx="1140098" cy="1140098"/>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887" tIns="12700" rIns="88887"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10210" y="546995"/>
        <a:ext cx="806172" cy="806172"/>
      </dsp:txXfrm>
    </dsp:sp>
    <dsp:sp modelId="{73C11D93-4579-4FBD-8EEB-81E293669B38}">
      <dsp:nvSpPr>
        <dsp:cNvPr id="0" name=""/>
        <dsp:cNvSpPr/>
      </dsp:nvSpPr>
      <dsp:spPr>
        <a:xfrm>
          <a:off x="0" y="3800257"/>
          <a:ext cx="3226593"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2C63AD-2008-41C8-8853-49A70052FB05}">
      <dsp:nvSpPr>
        <dsp:cNvPr id="0" name=""/>
        <dsp:cNvSpPr/>
      </dsp:nvSpPr>
      <dsp:spPr>
        <a:xfrm>
          <a:off x="3549253" y="0"/>
          <a:ext cx="3226593" cy="3800329"/>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1558" tIns="330200" rIns="251558" bIns="330200" numCol="1" spcCol="1270" anchor="t" anchorCtr="0">
          <a:noAutofit/>
        </a:bodyPr>
        <a:lstStyle/>
        <a:p>
          <a:pPr marL="0" lvl="0" indent="0" algn="l" defTabSz="1155700">
            <a:lnSpc>
              <a:spcPct val="90000"/>
            </a:lnSpc>
            <a:spcBef>
              <a:spcPct val="0"/>
            </a:spcBef>
            <a:spcAft>
              <a:spcPct val="35000"/>
            </a:spcAft>
            <a:buNone/>
          </a:pPr>
          <a:r>
            <a:rPr lang="en-GB" sz="2600" b="0" i="0" kern="1200"/>
            <a:t>descriptive research design </a:t>
          </a:r>
          <a:endParaRPr lang="en-US" sz="2600" kern="1200"/>
        </a:p>
      </dsp:txBody>
      <dsp:txXfrm>
        <a:off x="3549253" y="1444125"/>
        <a:ext cx="3226593" cy="2280197"/>
      </dsp:txXfrm>
    </dsp:sp>
    <dsp:sp modelId="{46454E58-38AF-4166-A449-376055534069}">
      <dsp:nvSpPr>
        <dsp:cNvPr id="0" name=""/>
        <dsp:cNvSpPr/>
      </dsp:nvSpPr>
      <dsp:spPr>
        <a:xfrm>
          <a:off x="4592500" y="380032"/>
          <a:ext cx="1140098" cy="1140098"/>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887" tIns="12700" rIns="88887"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759463" y="546995"/>
        <a:ext cx="806172" cy="806172"/>
      </dsp:txXfrm>
    </dsp:sp>
    <dsp:sp modelId="{A975E3EB-A8EC-4B22-81EB-74E88DBDF9E7}">
      <dsp:nvSpPr>
        <dsp:cNvPr id="0" name=""/>
        <dsp:cNvSpPr/>
      </dsp:nvSpPr>
      <dsp:spPr>
        <a:xfrm>
          <a:off x="3549253" y="3800257"/>
          <a:ext cx="3226593"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0CA312-007E-45BA-8C48-AE904A26FE45}">
      <dsp:nvSpPr>
        <dsp:cNvPr id="0" name=""/>
        <dsp:cNvSpPr/>
      </dsp:nvSpPr>
      <dsp:spPr>
        <a:xfrm>
          <a:off x="7098506" y="0"/>
          <a:ext cx="3226593" cy="3800329"/>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1558" tIns="330200" rIns="251558" bIns="330200" numCol="1" spcCol="1270" anchor="t" anchorCtr="0">
          <a:noAutofit/>
        </a:bodyPr>
        <a:lstStyle/>
        <a:p>
          <a:pPr marL="0" lvl="0" indent="0" algn="l" defTabSz="1155700">
            <a:lnSpc>
              <a:spcPct val="90000"/>
            </a:lnSpc>
            <a:spcBef>
              <a:spcPct val="0"/>
            </a:spcBef>
            <a:spcAft>
              <a:spcPct val="35000"/>
            </a:spcAft>
            <a:buNone/>
          </a:pPr>
          <a:r>
            <a:rPr lang="en-GB" sz="2600" b="0" i="0" kern="1200" dirty="0"/>
            <a:t>experimental (correlational/ causal) research design</a:t>
          </a:r>
          <a:endParaRPr lang="en-US" sz="2600" kern="1200" dirty="0"/>
        </a:p>
      </dsp:txBody>
      <dsp:txXfrm>
        <a:off x="7098506" y="1444125"/>
        <a:ext cx="3226593" cy="2280197"/>
      </dsp:txXfrm>
    </dsp:sp>
    <dsp:sp modelId="{C966423C-7F73-42F4-81FC-EA9536E418E0}">
      <dsp:nvSpPr>
        <dsp:cNvPr id="0" name=""/>
        <dsp:cNvSpPr/>
      </dsp:nvSpPr>
      <dsp:spPr>
        <a:xfrm>
          <a:off x="8141753" y="380032"/>
          <a:ext cx="1140098" cy="1140098"/>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887" tIns="12700" rIns="88887"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308716" y="546995"/>
        <a:ext cx="806172" cy="806172"/>
      </dsp:txXfrm>
    </dsp:sp>
    <dsp:sp modelId="{56554A0A-E570-4828-AEDB-528CB808FC48}">
      <dsp:nvSpPr>
        <dsp:cNvPr id="0" name=""/>
        <dsp:cNvSpPr/>
      </dsp:nvSpPr>
      <dsp:spPr>
        <a:xfrm>
          <a:off x="7098506" y="3800257"/>
          <a:ext cx="3226593"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8F1F7-D12D-4B3A-B58F-F05C3E8CF4AB}">
      <dsp:nvSpPr>
        <dsp:cNvPr id="0" name=""/>
        <dsp:cNvSpPr/>
      </dsp:nvSpPr>
      <dsp:spPr>
        <a:xfrm>
          <a:off x="-137315" y="810849"/>
          <a:ext cx="7862909" cy="19591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65676-D185-45A3-8444-DC7B46474D6B}">
      <dsp:nvSpPr>
        <dsp:cNvPr id="0" name=""/>
        <dsp:cNvSpPr/>
      </dsp:nvSpPr>
      <dsp:spPr>
        <a:xfrm>
          <a:off x="455320" y="1251653"/>
          <a:ext cx="1077520" cy="10775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58F03D-C391-4088-A0EB-879F06704B3A}">
      <dsp:nvSpPr>
        <dsp:cNvPr id="0" name=""/>
        <dsp:cNvSpPr/>
      </dsp:nvSpPr>
      <dsp:spPr>
        <a:xfrm>
          <a:off x="1846420" y="351669"/>
          <a:ext cx="6153803" cy="2877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7341" tIns="207341" rIns="207341" bIns="207341" numCol="1" spcCol="1270" anchor="ctr" anchorCtr="0">
          <a:noAutofit/>
        </a:bodyPr>
        <a:lstStyle/>
        <a:p>
          <a:pPr marL="0" lvl="0" indent="0" algn="l" defTabSz="666750">
            <a:lnSpc>
              <a:spcPct val="90000"/>
            </a:lnSpc>
            <a:spcBef>
              <a:spcPct val="0"/>
            </a:spcBef>
            <a:spcAft>
              <a:spcPct val="35000"/>
            </a:spcAft>
            <a:buNone/>
          </a:pPr>
          <a:r>
            <a:rPr lang="en-GB" sz="1500" b="0" i="0" kern="1200" dirty="0">
              <a:solidFill>
                <a:srgbClr val="002060"/>
              </a:solidFill>
            </a:rPr>
            <a:t>Your ‘methodology’ section should make the case for why you chose the methods you did. </a:t>
          </a:r>
        </a:p>
        <a:p>
          <a:pPr marL="0" lvl="0" indent="0" algn="l" defTabSz="666750">
            <a:lnSpc>
              <a:spcPct val="90000"/>
            </a:lnSpc>
            <a:spcBef>
              <a:spcPct val="0"/>
            </a:spcBef>
            <a:spcAft>
              <a:spcPct val="35000"/>
            </a:spcAft>
            <a:buNone/>
          </a:pPr>
          <a:r>
            <a:rPr lang="en-GB" sz="1500" b="0" i="0" kern="1200" dirty="0">
              <a:solidFill>
                <a:srgbClr val="002060"/>
              </a:solidFill>
            </a:rPr>
            <a:t>Show how this approach contributes new knowledge or understanding.</a:t>
          </a:r>
        </a:p>
        <a:p>
          <a:pPr marL="0" lvl="0" indent="0" algn="l" defTabSz="666750">
            <a:lnSpc>
              <a:spcPct val="90000"/>
            </a:lnSpc>
            <a:spcBef>
              <a:spcPct val="0"/>
            </a:spcBef>
            <a:spcAft>
              <a:spcPct val="35000"/>
            </a:spcAft>
            <a:buNone/>
          </a:pPr>
          <a:r>
            <a:rPr lang="en-GB" sz="1500" b="0" i="0" kern="1200" dirty="0">
              <a:solidFill>
                <a:srgbClr val="002060"/>
              </a:solidFill>
            </a:rPr>
            <a:t>You could also discuss why other methods were not suitable for your objectives (but take care with word counts).</a:t>
          </a:r>
          <a:endParaRPr lang="en-US" sz="1500" kern="1200" dirty="0">
            <a:solidFill>
              <a:srgbClr val="002060"/>
            </a:solidFill>
          </a:endParaRPr>
        </a:p>
      </dsp:txBody>
      <dsp:txXfrm>
        <a:off x="1846420" y="351669"/>
        <a:ext cx="6153803" cy="2877489"/>
      </dsp:txXfrm>
    </dsp:sp>
    <dsp:sp modelId="{36D32A9E-6FD5-4E34-AD1B-8D583AF53973}">
      <dsp:nvSpPr>
        <dsp:cNvPr id="0" name=""/>
        <dsp:cNvSpPr/>
      </dsp:nvSpPr>
      <dsp:spPr>
        <a:xfrm>
          <a:off x="-137315" y="3994943"/>
          <a:ext cx="7862909" cy="19591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CA8148-C501-430D-A39B-3831AF13EA74}">
      <dsp:nvSpPr>
        <dsp:cNvPr id="0" name=""/>
        <dsp:cNvSpPr/>
      </dsp:nvSpPr>
      <dsp:spPr>
        <a:xfrm>
          <a:off x="455320" y="4422875"/>
          <a:ext cx="1077520" cy="10775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FEAD3C-A690-40AB-BB8E-EC24BAD774E3}">
      <dsp:nvSpPr>
        <dsp:cNvPr id="0" name=""/>
        <dsp:cNvSpPr/>
      </dsp:nvSpPr>
      <dsp:spPr>
        <a:xfrm>
          <a:off x="1968546" y="3718941"/>
          <a:ext cx="5909551" cy="2485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7341" tIns="207341" rIns="207341" bIns="207341" numCol="1" spcCol="1270" anchor="ctr" anchorCtr="0">
          <a:noAutofit/>
        </a:bodyPr>
        <a:lstStyle/>
        <a:p>
          <a:pPr marL="0" lvl="0" indent="0" algn="l" defTabSz="666750">
            <a:lnSpc>
              <a:spcPct val="90000"/>
            </a:lnSpc>
            <a:spcBef>
              <a:spcPct val="0"/>
            </a:spcBef>
            <a:spcAft>
              <a:spcPct val="35000"/>
            </a:spcAft>
            <a:buNone/>
          </a:pPr>
          <a:r>
            <a:rPr lang="en-GB" sz="1500" b="0" i="0" kern="1200" dirty="0">
              <a:solidFill>
                <a:srgbClr val="002060"/>
              </a:solidFill>
            </a:rPr>
            <a:t>It should be clear to your reader that you set yourself up for success in terms of your methodology’s design. </a:t>
          </a:r>
        </a:p>
        <a:p>
          <a:pPr marL="0" lvl="0" indent="0" algn="l" defTabSz="666750">
            <a:lnSpc>
              <a:spcPct val="90000"/>
            </a:lnSpc>
            <a:spcBef>
              <a:spcPct val="0"/>
            </a:spcBef>
            <a:spcAft>
              <a:spcPct val="35000"/>
            </a:spcAft>
            <a:buNone/>
          </a:pPr>
          <a:r>
            <a:rPr lang="en-GB" sz="1500" b="0" i="0" kern="1200" dirty="0">
              <a:solidFill>
                <a:srgbClr val="002060"/>
              </a:solidFill>
            </a:rPr>
            <a:t>Show how your methods should lead to results that are </a:t>
          </a:r>
          <a:r>
            <a:rPr lang="en-GB" sz="1500" b="0" i="0" kern="1200" dirty="0">
              <a:solidFill>
                <a:schemeClr val="accent4"/>
              </a:solidFill>
            </a:rPr>
            <a:t>valid</a:t>
          </a:r>
          <a:r>
            <a:rPr lang="en-GB" sz="1500" b="0" i="0" kern="1200" dirty="0">
              <a:solidFill>
                <a:srgbClr val="002060"/>
              </a:solidFill>
            </a:rPr>
            <a:t> and </a:t>
          </a:r>
          <a:r>
            <a:rPr lang="en-GB" sz="1500" b="0" i="0" kern="1200" dirty="0">
              <a:solidFill>
                <a:schemeClr val="accent4"/>
              </a:solidFill>
            </a:rPr>
            <a:t>reliable </a:t>
          </a:r>
          <a:r>
            <a:rPr lang="en-GB" sz="1500" b="0" i="0" kern="1200" dirty="0">
              <a:solidFill>
                <a:srgbClr val="002060"/>
              </a:solidFill>
            </a:rPr>
            <a:t>(while leaving the analysis of the meaning, importance and relevance of your results for your discussion section)</a:t>
          </a:r>
          <a:endParaRPr lang="en-US" sz="1500" kern="1200" dirty="0">
            <a:solidFill>
              <a:srgbClr val="002060"/>
            </a:solidFill>
          </a:endParaRPr>
        </a:p>
      </dsp:txBody>
      <dsp:txXfrm>
        <a:off x="1968546" y="3718941"/>
        <a:ext cx="5909551" cy="2485389"/>
      </dsp:txXfrm>
    </dsp:sp>
  </dsp:spTree>
</dsp:drawing>
</file>

<file path=ppt/diagrams/layout1.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258192-4B29-4752-A44B-8D123A91FF0F}" type="datetimeFigureOut">
              <a:rPr lang="en-GB" smtClean="0"/>
              <a:t>28/01/2025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A79253-A8AC-452A-BC71-79FE36D0C905}" type="slidenum">
              <a:rPr lang="en-GB" smtClean="0"/>
              <a:t>‹#›</a:t>
            </a:fld>
            <a:endParaRPr lang="en-GB"/>
          </a:p>
        </p:txBody>
      </p:sp>
    </p:spTree>
    <p:extLst>
      <p:ext uri="{BB962C8B-B14F-4D97-AF65-F5344CB8AC3E}">
        <p14:creationId xmlns:p14="http://schemas.microsoft.com/office/powerpoint/2010/main" val="2223855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5F28E8-D6A3-BED4-FA90-26F443E37B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EA916F-EDDE-0F87-FEDB-40B89FF2FE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435F3A-0478-2657-5D92-25D2E434AD1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A6D4B5E-ED3F-F069-5879-6163A266F750}"/>
              </a:ext>
            </a:extLst>
          </p:cNvPr>
          <p:cNvSpPr>
            <a:spLocks noGrp="1"/>
          </p:cNvSpPr>
          <p:nvPr>
            <p:ph type="sldNum" sz="quarter" idx="10"/>
          </p:nvPr>
        </p:nvSpPr>
        <p:spPr/>
        <p:txBody>
          <a:bodyPr/>
          <a:lstStyle/>
          <a:p>
            <a:fld id="{32DC0559-D619-4E56-BF6F-3712370C2150}" type="slidenum">
              <a:rPr lang="en-US" smtClean="0"/>
              <a:t>2</a:t>
            </a:fld>
            <a:endParaRPr lang="en-US"/>
          </a:p>
        </p:txBody>
      </p:sp>
    </p:spTree>
    <p:extLst>
      <p:ext uri="{BB962C8B-B14F-4D97-AF65-F5344CB8AC3E}">
        <p14:creationId xmlns:p14="http://schemas.microsoft.com/office/powerpoint/2010/main" val="36953124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also talked about the difference between a method and a tool – a method = e.g. questionnaire, a tool = the questions themselves, so, if helpful, think of it as being the actual piece of paper that has the questions on.</a:t>
            </a:r>
          </a:p>
        </p:txBody>
      </p:sp>
      <p:sp>
        <p:nvSpPr>
          <p:cNvPr id="4" name="Slide Number Placeholder 3"/>
          <p:cNvSpPr>
            <a:spLocks noGrp="1"/>
          </p:cNvSpPr>
          <p:nvPr>
            <p:ph type="sldNum" sz="quarter" idx="5"/>
          </p:nvPr>
        </p:nvSpPr>
        <p:spPr/>
        <p:txBody>
          <a:bodyPr/>
          <a:lstStyle/>
          <a:p>
            <a:fld id="{1DA79253-A8AC-452A-BC71-79FE36D0C905}" type="slidenum">
              <a:rPr lang="en-GB" smtClean="0"/>
              <a:t>8</a:t>
            </a:fld>
            <a:endParaRPr lang="en-GB"/>
          </a:p>
        </p:txBody>
      </p:sp>
    </p:spTree>
    <p:extLst>
      <p:ext uri="{BB962C8B-B14F-4D97-AF65-F5344CB8AC3E}">
        <p14:creationId xmlns:p14="http://schemas.microsoft.com/office/powerpoint/2010/main" val="22049849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Exploratory – not much is known already</a:t>
            </a:r>
          </a:p>
          <a:p>
            <a:r>
              <a:rPr lang="en-GB" dirty="0"/>
              <a:t>Descriptive – describe the characteristics of the variables of interest in a situation; to learn about and describe</a:t>
            </a:r>
          </a:p>
          <a:p>
            <a:r>
              <a:rPr lang="en-GB" b="0" i="0" dirty="0">
                <a:solidFill>
                  <a:srgbClr val="121416"/>
                </a:solidFill>
                <a:effectLst/>
                <a:latin typeface="roboto" panose="02000000000000000000" pitchFamily="2" charset="0"/>
              </a:rPr>
              <a:t>In Descriptive Research Design, the scholar explains/describes the situation or case in depth in their research materials. This type of research design is purely on a theoretical basis where the individual collects data, analyses, prepares and then presents it in an understandable manner. It is the most generalised form of research design. To explore one or more variables, a descriptive design might employ a wide range of research approaches. </a:t>
            </a:r>
            <a:endParaRPr lang="en-GB" dirty="0"/>
          </a:p>
          <a:p>
            <a:r>
              <a:rPr lang="en-GB" dirty="0"/>
              <a:t>Experimental – includes a hypothesis; can be:</a:t>
            </a:r>
          </a:p>
          <a:p>
            <a:pPr algn="l">
              <a:buFont typeface="Arial" panose="020B0604020202020204" pitchFamily="34" charset="0"/>
              <a:buChar char="•"/>
            </a:pPr>
            <a:r>
              <a:rPr lang="en-GB" b="0" i="0" dirty="0">
                <a:solidFill>
                  <a:srgbClr val="121416"/>
                </a:solidFill>
                <a:effectLst/>
                <a:latin typeface="roboto" panose="02000000000000000000" pitchFamily="2" charset="0"/>
              </a:rPr>
              <a:t>Correlational Research Design</a:t>
            </a:r>
          </a:p>
          <a:p>
            <a:pPr algn="l">
              <a:buFont typeface="Arial" panose="020B0604020202020204" pitchFamily="34" charset="0"/>
              <a:buChar char="•"/>
            </a:pPr>
            <a:r>
              <a:rPr lang="en-GB" b="0" i="0" dirty="0">
                <a:solidFill>
                  <a:srgbClr val="121416"/>
                </a:solidFill>
                <a:effectLst/>
                <a:latin typeface="roboto" panose="02000000000000000000" pitchFamily="2" charset="0"/>
              </a:rPr>
              <a:t>Experimental Research Design</a:t>
            </a:r>
          </a:p>
          <a:p>
            <a:pPr algn="l">
              <a:buFont typeface="Arial" panose="020B0604020202020204" pitchFamily="34" charset="0"/>
              <a:buChar char="•"/>
            </a:pPr>
            <a:r>
              <a:rPr lang="en-GB" b="0" i="0" dirty="0">
                <a:solidFill>
                  <a:srgbClr val="121416"/>
                </a:solidFill>
                <a:effectLst/>
                <a:latin typeface="roboto" panose="02000000000000000000" pitchFamily="2" charset="0"/>
              </a:rPr>
              <a:t>Diagnostic Research Design</a:t>
            </a:r>
          </a:p>
          <a:p>
            <a:endParaRPr lang="en-GB" dirty="0"/>
          </a:p>
        </p:txBody>
      </p:sp>
      <p:sp>
        <p:nvSpPr>
          <p:cNvPr id="4" name="Slide Number Placeholder 3"/>
          <p:cNvSpPr>
            <a:spLocks noGrp="1"/>
          </p:cNvSpPr>
          <p:nvPr>
            <p:ph type="sldNum" sz="quarter" idx="5"/>
          </p:nvPr>
        </p:nvSpPr>
        <p:spPr/>
        <p:txBody>
          <a:bodyPr/>
          <a:lstStyle/>
          <a:p>
            <a:fld id="{1DA79253-A8AC-452A-BC71-79FE36D0C905}" type="slidenum">
              <a:rPr lang="en-GB" smtClean="0"/>
              <a:t>11</a:t>
            </a:fld>
            <a:endParaRPr lang="en-GB"/>
          </a:p>
        </p:txBody>
      </p:sp>
    </p:spTree>
    <p:extLst>
      <p:ext uri="{BB962C8B-B14F-4D97-AF65-F5344CB8AC3E}">
        <p14:creationId xmlns:p14="http://schemas.microsoft.com/office/powerpoint/2010/main" val="11012437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theoretical framework can be based on a pre-existing piece of work, i.e. a theory that has already been written by someone else that fits your work so makes sense for you to follow. E.g. in a piece of work involving two parties where there is a power dynamic (e.g. Estyn and teachers OR children and teachers), you might want to use the work of Foucault to inform your theoretical frame.</a:t>
            </a:r>
          </a:p>
          <a:p>
            <a:r>
              <a:rPr lang="en-GB" dirty="0"/>
              <a:t>But the use of one will depend on the topic that you are investigating and the relevance of other people’s theories to it.</a:t>
            </a:r>
          </a:p>
        </p:txBody>
      </p:sp>
      <p:sp>
        <p:nvSpPr>
          <p:cNvPr id="4" name="Slide Number Placeholder 3"/>
          <p:cNvSpPr>
            <a:spLocks noGrp="1"/>
          </p:cNvSpPr>
          <p:nvPr>
            <p:ph type="sldNum" sz="quarter" idx="5"/>
          </p:nvPr>
        </p:nvSpPr>
        <p:spPr/>
        <p:txBody>
          <a:bodyPr/>
          <a:lstStyle/>
          <a:p>
            <a:fld id="{1DA79253-A8AC-452A-BC71-79FE36D0C905}" type="slidenum">
              <a:rPr lang="en-GB" smtClean="0"/>
              <a:t>13</a:t>
            </a:fld>
            <a:endParaRPr lang="en-GB"/>
          </a:p>
        </p:txBody>
      </p:sp>
    </p:spTree>
    <p:extLst>
      <p:ext uri="{BB962C8B-B14F-4D97-AF65-F5344CB8AC3E}">
        <p14:creationId xmlns:p14="http://schemas.microsoft.com/office/powerpoint/2010/main" val="1581861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should be able to draw a line horizontally across the grid to ensure that your choices make sense.</a:t>
            </a:r>
          </a:p>
        </p:txBody>
      </p:sp>
      <p:sp>
        <p:nvSpPr>
          <p:cNvPr id="4" name="Slide Number Placeholder 3"/>
          <p:cNvSpPr>
            <a:spLocks noGrp="1"/>
          </p:cNvSpPr>
          <p:nvPr>
            <p:ph type="sldNum" sz="quarter" idx="5"/>
          </p:nvPr>
        </p:nvSpPr>
        <p:spPr/>
        <p:txBody>
          <a:bodyPr/>
          <a:lstStyle/>
          <a:p>
            <a:fld id="{1DA79253-A8AC-452A-BC71-79FE36D0C905}" type="slidenum">
              <a:rPr lang="en-GB" smtClean="0"/>
              <a:t>15</a:t>
            </a:fld>
            <a:endParaRPr lang="en-GB"/>
          </a:p>
        </p:txBody>
      </p:sp>
    </p:spTree>
    <p:extLst>
      <p:ext uri="{BB962C8B-B14F-4D97-AF65-F5344CB8AC3E}">
        <p14:creationId xmlns:p14="http://schemas.microsoft.com/office/powerpoint/2010/main" val="14612879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you collect any data, you should have a fairly good idea about what you are going to do with it. How will you analyse it? Here are some options of how you might analyse qualitative data. (+ the slides that follow for examples of each one)</a:t>
            </a:r>
          </a:p>
        </p:txBody>
      </p:sp>
      <p:sp>
        <p:nvSpPr>
          <p:cNvPr id="4" name="Slide Number Placeholder 3"/>
          <p:cNvSpPr>
            <a:spLocks noGrp="1"/>
          </p:cNvSpPr>
          <p:nvPr>
            <p:ph type="sldNum" sz="quarter" idx="5"/>
          </p:nvPr>
        </p:nvSpPr>
        <p:spPr/>
        <p:txBody>
          <a:bodyPr/>
          <a:lstStyle/>
          <a:p>
            <a:fld id="{1DA79253-A8AC-452A-BC71-79FE36D0C905}" type="slidenum">
              <a:rPr lang="en-GB" smtClean="0"/>
              <a:t>16</a:t>
            </a:fld>
            <a:endParaRPr lang="en-GB"/>
          </a:p>
        </p:txBody>
      </p:sp>
    </p:spTree>
    <p:extLst>
      <p:ext uri="{BB962C8B-B14F-4D97-AF65-F5344CB8AC3E}">
        <p14:creationId xmlns:p14="http://schemas.microsoft.com/office/powerpoint/2010/main" val="5170591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if you searched for ‘friendly staff’ in a content analysis, you would get these results and could conclude that everyone thought that there were friendly staff. No problem – everyone says the same.</a:t>
            </a:r>
          </a:p>
        </p:txBody>
      </p:sp>
      <p:sp>
        <p:nvSpPr>
          <p:cNvPr id="4" name="Slide Number Placeholder 3"/>
          <p:cNvSpPr>
            <a:spLocks noGrp="1"/>
          </p:cNvSpPr>
          <p:nvPr>
            <p:ph type="sldNum" sz="quarter" idx="5"/>
          </p:nvPr>
        </p:nvSpPr>
        <p:spPr/>
        <p:txBody>
          <a:bodyPr/>
          <a:lstStyle/>
          <a:p>
            <a:fld id="{1DA79253-A8AC-452A-BC71-79FE36D0C905}" type="slidenum">
              <a:rPr lang="en-GB" smtClean="0"/>
              <a:t>21</a:t>
            </a:fld>
            <a:endParaRPr lang="en-GB"/>
          </a:p>
        </p:txBody>
      </p:sp>
    </p:spTree>
    <p:extLst>
      <p:ext uri="{BB962C8B-B14F-4D97-AF65-F5344CB8AC3E}">
        <p14:creationId xmlns:p14="http://schemas.microsoft.com/office/powerpoint/2010/main" val="32254421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if you searched for flavour in a content analysis, you would get this. Now, not everyone agrees – some say that the flavour is good, others say that there is no flavour. So you need to take the content analysis further into thematic analysis to really understand what people say about the flavour. You might then end up with two themes – good flavour and bad flavour, with context being given as you discuss each one.</a:t>
            </a:r>
          </a:p>
        </p:txBody>
      </p:sp>
      <p:sp>
        <p:nvSpPr>
          <p:cNvPr id="4" name="Slide Number Placeholder 3"/>
          <p:cNvSpPr>
            <a:spLocks noGrp="1"/>
          </p:cNvSpPr>
          <p:nvPr>
            <p:ph type="sldNum" sz="quarter" idx="5"/>
          </p:nvPr>
        </p:nvSpPr>
        <p:spPr/>
        <p:txBody>
          <a:bodyPr/>
          <a:lstStyle/>
          <a:p>
            <a:fld id="{1DA79253-A8AC-452A-BC71-79FE36D0C905}" type="slidenum">
              <a:rPr lang="en-GB" smtClean="0"/>
              <a:t>22</a:t>
            </a:fld>
            <a:endParaRPr lang="en-GB"/>
          </a:p>
        </p:txBody>
      </p:sp>
    </p:spTree>
    <p:extLst>
      <p:ext uri="{BB962C8B-B14F-4D97-AF65-F5344CB8AC3E}">
        <p14:creationId xmlns:p14="http://schemas.microsoft.com/office/powerpoint/2010/main" val="24283213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Best not attempted for the 7013 assignment! – it takes a long time. Could be done in the thesis if you are very organised and collect enough data over time.</a:t>
            </a:r>
          </a:p>
        </p:txBody>
      </p:sp>
      <p:sp>
        <p:nvSpPr>
          <p:cNvPr id="4" name="Slide Number Placeholder 3"/>
          <p:cNvSpPr>
            <a:spLocks noGrp="1"/>
          </p:cNvSpPr>
          <p:nvPr>
            <p:ph type="sldNum" sz="quarter" idx="5"/>
          </p:nvPr>
        </p:nvSpPr>
        <p:spPr/>
        <p:txBody>
          <a:bodyPr/>
          <a:lstStyle/>
          <a:p>
            <a:fld id="{1DA79253-A8AC-452A-BC71-79FE36D0C905}" type="slidenum">
              <a:rPr lang="en-GB" smtClean="0"/>
              <a:t>23</a:t>
            </a:fld>
            <a:endParaRPr lang="en-GB"/>
          </a:p>
        </p:txBody>
      </p:sp>
    </p:spTree>
    <p:extLst>
      <p:ext uri="{BB962C8B-B14F-4D97-AF65-F5344CB8AC3E}">
        <p14:creationId xmlns:p14="http://schemas.microsoft.com/office/powerpoint/2010/main" val="33136090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C2D"/>
                </a:solidFill>
                <a:effectLst/>
                <a:latin typeface="Calibri" panose="020F0502020204030204" pitchFamily="34" charset="0"/>
                <a:cs typeface="Calibri" panose="020F0502020204030204" pitchFamily="34" charset="0"/>
              </a:rPr>
              <a:t>Interpretative Phenomenological </a:t>
            </a:r>
            <a:r>
              <a:rPr lang="en-GB" b="0" dirty="0">
                <a:solidFill>
                  <a:srgbClr val="000C2D"/>
                </a:solidFill>
                <a:latin typeface="Calibri" panose="020F0502020204030204" pitchFamily="34" charset="0"/>
                <a:cs typeface="Calibri" panose="020F0502020204030204" pitchFamily="34" charset="0"/>
              </a:rPr>
              <a:t>A</a:t>
            </a:r>
            <a:r>
              <a:rPr lang="en-GB" b="0" i="0" dirty="0">
                <a:solidFill>
                  <a:srgbClr val="000C2D"/>
                </a:solidFill>
                <a:effectLst/>
                <a:latin typeface="Calibri" panose="020F0502020204030204" pitchFamily="34" charset="0"/>
                <a:cs typeface="Calibri" panose="020F0502020204030204" pitchFamily="34" charset="0"/>
              </a:rPr>
              <a:t>nalysis – if you are researching someone’s ‘lived experience’.</a:t>
            </a:r>
            <a:endParaRPr lang="en-GB" b="0" dirty="0"/>
          </a:p>
        </p:txBody>
      </p:sp>
      <p:sp>
        <p:nvSpPr>
          <p:cNvPr id="4" name="Slide Number Placeholder 3"/>
          <p:cNvSpPr>
            <a:spLocks noGrp="1"/>
          </p:cNvSpPr>
          <p:nvPr>
            <p:ph type="sldNum" sz="quarter" idx="5"/>
          </p:nvPr>
        </p:nvSpPr>
        <p:spPr/>
        <p:txBody>
          <a:bodyPr/>
          <a:lstStyle/>
          <a:p>
            <a:fld id="{1DA79253-A8AC-452A-BC71-79FE36D0C905}" type="slidenum">
              <a:rPr lang="en-GB" smtClean="0"/>
              <a:t>24</a:t>
            </a:fld>
            <a:endParaRPr lang="en-GB"/>
          </a:p>
        </p:txBody>
      </p:sp>
    </p:spTree>
    <p:extLst>
      <p:ext uri="{BB962C8B-B14F-4D97-AF65-F5344CB8AC3E}">
        <p14:creationId xmlns:p14="http://schemas.microsoft.com/office/powerpoint/2010/main" val="21690192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normally choose to go with option 1 – start with ‘what’ you are investigating.</a:t>
            </a:r>
          </a:p>
        </p:txBody>
      </p:sp>
      <p:sp>
        <p:nvSpPr>
          <p:cNvPr id="4" name="Slide Number Placeholder 3"/>
          <p:cNvSpPr>
            <a:spLocks noGrp="1"/>
          </p:cNvSpPr>
          <p:nvPr>
            <p:ph type="sldNum" sz="quarter" idx="5"/>
          </p:nvPr>
        </p:nvSpPr>
        <p:spPr/>
        <p:txBody>
          <a:bodyPr/>
          <a:lstStyle/>
          <a:p>
            <a:fld id="{1DA79253-A8AC-452A-BC71-79FE36D0C905}" type="slidenum">
              <a:rPr lang="en-GB" smtClean="0"/>
              <a:t>27</a:t>
            </a:fld>
            <a:endParaRPr lang="en-GB"/>
          </a:p>
        </p:txBody>
      </p:sp>
    </p:spTree>
    <p:extLst>
      <p:ext uri="{BB962C8B-B14F-4D97-AF65-F5344CB8AC3E}">
        <p14:creationId xmlns:p14="http://schemas.microsoft.com/office/powerpoint/2010/main" val="9385656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Justify = explain and SUPPORT WITH REFERENCE TO LITERATURE. </a:t>
            </a:r>
          </a:p>
          <a:p>
            <a:r>
              <a:rPr lang="en-GB" dirty="0"/>
              <a:t>Have I made that clear enough!!!</a:t>
            </a:r>
          </a:p>
        </p:txBody>
      </p:sp>
      <p:sp>
        <p:nvSpPr>
          <p:cNvPr id="4" name="Slide Number Placeholder 3"/>
          <p:cNvSpPr>
            <a:spLocks noGrp="1"/>
          </p:cNvSpPr>
          <p:nvPr>
            <p:ph type="sldNum" sz="quarter" idx="5"/>
          </p:nvPr>
        </p:nvSpPr>
        <p:spPr/>
        <p:txBody>
          <a:bodyPr/>
          <a:lstStyle/>
          <a:p>
            <a:fld id="{1DA79253-A8AC-452A-BC71-79FE36D0C905}" type="slidenum">
              <a:rPr lang="en-GB" smtClean="0"/>
              <a:t>30</a:t>
            </a:fld>
            <a:endParaRPr lang="en-GB"/>
          </a:p>
        </p:txBody>
      </p:sp>
    </p:spTree>
    <p:extLst>
      <p:ext uri="{BB962C8B-B14F-4D97-AF65-F5344CB8AC3E}">
        <p14:creationId xmlns:p14="http://schemas.microsoft.com/office/powerpoint/2010/main" val="19842868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A79253-A8AC-452A-BC71-79FE36D0C905}" type="slidenum">
              <a:rPr lang="en-GB" smtClean="0"/>
              <a:t>31</a:t>
            </a:fld>
            <a:endParaRPr lang="en-GB"/>
          </a:p>
        </p:txBody>
      </p:sp>
    </p:spTree>
    <p:extLst>
      <p:ext uri="{BB962C8B-B14F-4D97-AF65-F5344CB8AC3E}">
        <p14:creationId xmlns:p14="http://schemas.microsoft.com/office/powerpoint/2010/main" val="6479152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no one specific way that this needs to be done, but I would suggest:</a:t>
            </a:r>
          </a:p>
          <a:p>
            <a:r>
              <a:rPr lang="en-GB" dirty="0"/>
              <a:t>*Start with your RQ, put it on a slide;</a:t>
            </a:r>
          </a:p>
          <a:p>
            <a:r>
              <a:rPr lang="en-GB" dirty="0"/>
              <a:t>*explain why it needs to be studied;</a:t>
            </a:r>
          </a:p>
          <a:p>
            <a:r>
              <a:rPr lang="en-GB" dirty="0"/>
              <a:t>*say something about the existing literature;</a:t>
            </a:r>
          </a:p>
          <a:p>
            <a:r>
              <a:rPr lang="en-GB" dirty="0"/>
              <a:t>*what gap are you trying to fill;</a:t>
            </a:r>
          </a:p>
          <a:p>
            <a:r>
              <a:rPr lang="en-GB" dirty="0"/>
              <a:t>*how will you go about doing it? – methods &amp; tools;</a:t>
            </a:r>
          </a:p>
          <a:p>
            <a:r>
              <a:rPr lang="en-GB" dirty="0"/>
              <a:t>*if time, sample;</a:t>
            </a:r>
          </a:p>
          <a:p>
            <a:r>
              <a:rPr lang="en-GB" dirty="0"/>
              <a:t>*if time, something about ethics, especially if you are dealing with people under 18 – assent/consent process. But don’t work your way through all the elements of the ethics form – you won’t have time. More important to give a good explanation of the points above – context, methods and tools.</a:t>
            </a:r>
          </a:p>
          <a:p>
            <a:r>
              <a:rPr lang="en-GB" dirty="0"/>
              <a:t>*something about data analysis.</a:t>
            </a:r>
          </a:p>
          <a:p>
            <a:endParaRPr lang="en-GB" dirty="0"/>
          </a:p>
          <a:p>
            <a:r>
              <a:rPr lang="en-GB" dirty="0"/>
              <a:t>25 minutes +/- 10%, so around 27-28 mins max. I will give you a 2 minute warning before the 25 minute mark. If it looks as if you will never come to a stop, I </a:t>
            </a:r>
            <a:r>
              <a:rPr lang="en-GB"/>
              <a:t>will stop you!</a:t>
            </a:r>
            <a:endParaRPr lang="en-GB" dirty="0"/>
          </a:p>
        </p:txBody>
      </p:sp>
      <p:sp>
        <p:nvSpPr>
          <p:cNvPr id="4" name="Slide Number Placeholder 3"/>
          <p:cNvSpPr>
            <a:spLocks noGrp="1"/>
          </p:cNvSpPr>
          <p:nvPr>
            <p:ph type="sldNum" sz="quarter" idx="5"/>
          </p:nvPr>
        </p:nvSpPr>
        <p:spPr/>
        <p:txBody>
          <a:bodyPr/>
          <a:lstStyle/>
          <a:p>
            <a:fld id="{1DA79253-A8AC-452A-BC71-79FE36D0C905}" type="slidenum">
              <a:rPr lang="en-GB" smtClean="0"/>
              <a:t>32</a:t>
            </a:fld>
            <a:endParaRPr lang="en-GB"/>
          </a:p>
        </p:txBody>
      </p:sp>
    </p:spTree>
    <p:extLst>
      <p:ext uri="{BB962C8B-B14F-4D97-AF65-F5344CB8AC3E}">
        <p14:creationId xmlns:p14="http://schemas.microsoft.com/office/powerpoint/2010/main" val="4107413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1/28/2025</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dirty="0"/>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159036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1/28/2025</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623896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1/28/2025</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707045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1/28/2025</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602777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1/28/2025</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dirty="0"/>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695043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1/28/2025</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676283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1/28/2025</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1501333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1/28/2025</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220055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1/28/2025</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243151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1/28/2025</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2342966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1/28/2025</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510037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1/28/2025</a:t>
            </a:fld>
            <a:endParaRPr lang="en-US" dirty="0"/>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dirty="0"/>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42149337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tmp"/><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20.xml.rels><?xml version="1.0" encoding="UTF-8" standalone="yes"?>
<Relationships xmlns="http://schemas.openxmlformats.org/package/2006/relationships"><Relationship Id="rId3" Type="http://schemas.openxmlformats.org/officeDocument/2006/relationships/hyperlink" Target="https://commons.wikimedia.org/wiki/File:Ice_cream_in_cornet_with_chocolate_chip_sprinkling,_from_Joe's_Ice_Cream_Parlour,_St_Helen's_Road,_Swansea,_Wales.jpg" TargetMode="Externa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hyperlink" Target="https://creativecommons.org/licenses/by-sa/3.0/" TargetMode="External"/></Relationships>
</file>

<file path=ppt/slides/_rels/slide21.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7.tmp"/><Relationship Id="rId7" Type="http://schemas.openxmlformats.org/officeDocument/2006/relationships/image" Target="../media/image21.tmp"/><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0.tmp"/><Relationship Id="rId5" Type="http://schemas.openxmlformats.org/officeDocument/2006/relationships/image" Target="../media/image19.tmp"/><Relationship Id="rId4" Type="http://schemas.openxmlformats.org/officeDocument/2006/relationships/image" Target="../media/image18.tmp"/><Relationship Id="rId9" Type="http://schemas.openxmlformats.org/officeDocument/2006/relationships/image" Target="../media/image16.svg"/></Relationships>
</file>

<file path=ppt/slides/_rels/slide22.xml.rels><?xml version="1.0" encoding="UTF-8" standalone="yes"?>
<Relationships xmlns="http://schemas.openxmlformats.org/package/2006/relationships"><Relationship Id="rId8" Type="http://schemas.openxmlformats.org/officeDocument/2006/relationships/image" Target="../media/image27.tmp"/><Relationship Id="rId3" Type="http://schemas.openxmlformats.org/officeDocument/2006/relationships/image" Target="../media/image22.tmp"/><Relationship Id="rId7" Type="http://schemas.openxmlformats.org/officeDocument/2006/relationships/image" Target="../media/image26.tmp"/><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5.tmp"/><Relationship Id="rId5" Type="http://schemas.openxmlformats.org/officeDocument/2006/relationships/image" Target="../media/image24.tmp"/><Relationship Id="rId10" Type="http://schemas.openxmlformats.org/officeDocument/2006/relationships/image" Target="../media/image16.svg"/><Relationship Id="rId4" Type="http://schemas.openxmlformats.org/officeDocument/2006/relationships/image" Target="../media/image23.tmp"/><Relationship Id="rId9"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9.svg"/></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2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hyperlink" Target="https://stats.oarc.ucla.edu/spss/modules/an-overview-of-statistical-tests-in-spss/"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165794D4-DDCF-469D-A6C7-0AE18F6BB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4" name="Picture 3" descr="A splash of colors on a white surface">
            <a:extLst>
              <a:ext uri="{FF2B5EF4-FFF2-40B4-BE49-F238E27FC236}">
                <a16:creationId xmlns:a16="http://schemas.microsoft.com/office/drawing/2014/main" id="{A12A912B-A130-C06B-3F96-2E5EDF6AA448}"/>
              </a:ext>
            </a:extLst>
          </p:cNvPr>
          <p:cNvPicPr>
            <a:picLocks noChangeAspect="1"/>
          </p:cNvPicPr>
          <p:nvPr/>
        </p:nvPicPr>
        <p:blipFill rotWithShape="1">
          <a:blip r:embed="rId2"/>
          <a:srcRect t="3442" b="21559"/>
          <a:stretch/>
        </p:blipFill>
        <p:spPr>
          <a:xfrm>
            <a:off x="-6214" y="-547803"/>
            <a:ext cx="13165874" cy="7405803"/>
          </a:xfrm>
          <a:prstGeom prst="rect">
            <a:avLst/>
          </a:prstGeom>
        </p:spPr>
      </p:pic>
      <p:grpSp>
        <p:nvGrpSpPr>
          <p:cNvPr id="57" name="Group 56">
            <a:extLst>
              <a:ext uri="{FF2B5EF4-FFF2-40B4-BE49-F238E27FC236}">
                <a16:creationId xmlns:a16="http://schemas.microsoft.com/office/drawing/2014/main" id="{88D25AED-03FE-496D-84B1-6BD007300A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8" name="Straight Connector 57">
              <a:extLst>
                <a:ext uri="{FF2B5EF4-FFF2-40B4-BE49-F238E27FC236}">
                  <a16:creationId xmlns:a16="http://schemas.microsoft.com/office/drawing/2014/main" id="{636474AD-D65C-406B-83FB-C99C0600705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399322EB-87AA-45C9-A03C-52A874D8C8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B0BCB4F5-395E-4192-9EBB-E9F0255AE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F4B1466F-6782-407B-9C00-8DF501BC02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C28CCAE2-B347-4439-A6F8-1F1C3548FA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1FDDE5DC-1CFD-4141-BB8A-4E88DC953C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628B0EB6-7696-43A6-802C-7F71D1BA06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F4C27EFB-1419-4DCF-B0FB-19DFF5558B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0B469F2C-8E3D-4F5A-B109-74EB0C1C62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1AF21893-899E-456E-B2C0-18C3B8661C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5249F69B-8991-410D-B2BE-29792DFF04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A3B3B6AE-A176-4E37-9DC3-693D4D4A15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8251166D-5D02-4F59-9CDD-176C32DCBA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719ECF99-A74F-4670-B781-193D17D554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678FECED-862A-4A60-A948-0B3FC1F6A0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86596925-5663-4DBB-BA20-5D8E5168A8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8D04049C-063B-4F59-801F-1DE9B4220C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B5DFD5EC-AD64-4EA0-99D4-659BE87BFC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39EDC0CD-7E2B-45B9-BEDA-07058067AC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C2973EC6-F21A-40EB-9773-F830E2053F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10727704-3B6D-4FBC-80D0-3452A78831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B06C285D-96FA-4E4C-99DD-A4537CC8BA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01A87ECD-5CEA-4CF1-B4D6-231036363D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18D3432C-F58F-418C-B2A2-B675E0149F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37AA6FC6-50E8-4802-946A-A1408D0347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E7879239-2C29-4598-89C4-DA6DE60996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B5387EF3-939F-4251-95A2-B1FD10DB7D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9D540311-BAC8-433E-9146-1804B5FD8F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1D33AD0E-0DD9-49E5-B606-1269FBFEE1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CD0FDA4-88B0-47B3-AD08-B58785CF02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87273F8E-C71F-44CE-9C4C-4D0231215D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90" name="Rectangle 89">
            <a:extLst>
              <a:ext uri="{FF2B5EF4-FFF2-40B4-BE49-F238E27FC236}">
                <a16:creationId xmlns:a16="http://schemas.microsoft.com/office/drawing/2014/main" id="{406D8C29-9DDA-48D0-AF70-905FDB2CE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1775"/>
            <a:ext cx="12191999" cy="5479852"/>
          </a:xfrm>
          <a:prstGeom prst="rect">
            <a:avLst/>
          </a:prstGeom>
          <a:gradFill flip="none" rotWithShape="1">
            <a:gsLst>
              <a:gs pos="50000">
                <a:srgbClr val="000000">
                  <a:alpha val="30000"/>
                </a:srgbClr>
              </a:gs>
              <a:gs pos="80000">
                <a:srgbClr val="000000">
                  <a:alpha val="15000"/>
                </a:srgbClr>
              </a:gs>
              <a:gs pos="0">
                <a:srgbClr val="000000">
                  <a:alpha val="0"/>
                </a:srgbClr>
              </a:gs>
              <a:gs pos="20000">
                <a:srgbClr val="000000">
                  <a:alpha val="15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16EECB-7FED-EA1C-BBEA-4311B7454CB3}"/>
              </a:ext>
            </a:extLst>
          </p:cNvPr>
          <p:cNvSpPr>
            <a:spLocks noGrp="1"/>
          </p:cNvSpPr>
          <p:nvPr>
            <p:ph type="ctrTitle"/>
          </p:nvPr>
        </p:nvSpPr>
        <p:spPr>
          <a:xfrm>
            <a:off x="684225" y="1800353"/>
            <a:ext cx="10325636" cy="1628647"/>
          </a:xfrm>
        </p:spPr>
        <p:txBody>
          <a:bodyPr>
            <a:normAutofit/>
          </a:bodyPr>
          <a:lstStyle/>
          <a:p>
            <a:r>
              <a:rPr lang="en-GB" dirty="0">
                <a:solidFill>
                  <a:srgbClr val="FFFFFF"/>
                </a:solidFill>
              </a:rPr>
              <a:t>ECDE7013</a:t>
            </a:r>
          </a:p>
        </p:txBody>
      </p:sp>
      <p:sp>
        <p:nvSpPr>
          <p:cNvPr id="3" name="Subtitle 2">
            <a:extLst>
              <a:ext uri="{FF2B5EF4-FFF2-40B4-BE49-F238E27FC236}">
                <a16:creationId xmlns:a16="http://schemas.microsoft.com/office/drawing/2014/main" id="{05D1FB71-5377-02E1-E36E-1CE6792727D3}"/>
              </a:ext>
            </a:extLst>
          </p:cNvPr>
          <p:cNvSpPr>
            <a:spLocks noGrp="1"/>
          </p:cNvSpPr>
          <p:nvPr>
            <p:ph type="subTitle" idx="1"/>
          </p:nvPr>
        </p:nvSpPr>
        <p:spPr>
          <a:xfrm>
            <a:off x="684225" y="3674328"/>
            <a:ext cx="10325636" cy="858662"/>
          </a:xfrm>
        </p:spPr>
        <p:txBody>
          <a:bodyPr>
            <a:normAutofit/>
          </a:bodyPr>
          <a:lstStyle/>
          <a:p>
            <a:r>
              <a:rPr lang="en-GB" dirty="0">
                <a:solidFill>
                  <a:srgbClr val="FFFFFF"/>
                </a:solidFill>
              </a:rPr>
              <a:t>Day 2 - </a:t>
            </a:r>
            <a:r>
              <a:rPr lang="en-GB" dirty="0">
                <a:solidFill>
                  <a:schemeClr val="bg1"/>
                </a:solidFill>
                <a:effectLst/>
                <a:latin typeface="+mj-lt"/>
                <a:ea typeface="Calibri" panose="020F0502020204030204" pitchFamily="34" charset="0"/>
              </a:rPr>
              <a:t>27/01/25</a:t>
            </a:r>
          </a:p>
          <a:p>
            <a:endParaRPr lang="en-GB" dirty="0">
              <a:solidFill>
                <a:srgbClr val="FFFFFF"/>
              </a:solidFill>
            </a:endParaRPr>
          </a:p>
        </p:txBody>
      </p:sp>
    </p:spTree>
    <p:extLst>
      <p:ext uri="{BB962C8B-B14F-4D97-AF65-F5344CB8AC3E}">
        <p14:creationId xmlns:p14="http://schemas.microsoft.com/office/powerpoint/2010/main" val="34089259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6E61D9-1753-90B5-BF4C-643B60939D9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888EAFA-92B5-AC9C-6B98-D212CF258AC7}"/>
              </a:ext>
            </a:extLst>
          </p:cNvPr>
          <p:cNvSpPr>
            <a:spLocks noGrp="1"/>
          </p:cNvSpPr>
          <p:nvPr>
            <p:ph type="title"/>
          </p:nvPr>
        </p:nvSpPr>
        <p:spPr>
          <a:xfrm>
            <a:off x="633685" y="845208"/>
            <a:ext cx="11091600" cy="1332000"/>
          </a:xfrm>
        </p:spPr>
        <p:txBody>
          <a:bodyPr/>
          <a:lstStyle/>
          <a:p>
            <a:r>
              <a:rPr lang="en-US" dirty="0">
                <a:latin typeface="Calibri" panose="020F0502020204030204" pitchFamily="34" charset="0"/>
                <a:cs typeface="Calibri" panose="020F0502020204030204" pitchFamily="34" charset="0"/>
              </a:rPr>
              <a:t>Timeline</a:t>
            </a:r>
          </a:p>
        </p:txBody>
      </p:sp>
      <p:graphicFrame>
        <p:nvGraphicFramePr>
          <p:cNvPr id="4" name="Content Placeholder 3" descr="Timeline Smart Art Placeholder ">
            <a:extLst>
              <a:ext uri="{FF2B5EF4-FFF2-40B4-BE49-F238E27FC236}">
                <a16:creationId xmlns:a16="http://schemas.microsoft.com/office/drawing/2014/main" id="{650B7079-A76B-2813-56B7-9040C06556A9}"/>
              </a:ext>
            </a:extLst>
          </p:cNvPr>
          <p:cNvGraphicFramePr>
            <a:graphicFrameLocks noGrp="1"/>
          </p:cNvGraphicFramePr>
          <p:nvPr>
            <p:ph idx="1"/>
            <p:extLst>
              <p:ext uri="{D42A27DB-BD31-4B8C-83A1-F6EECF244321}">
                <p14:modId xmlns:p14="http://schemas.microsoft.com/office/powerpoint/2010/main" val="2995352233"/>
              </p:ext>
            </p:extLst>
          </p:nvPr>
        </p:nvGraphicFramePr>
        <p:xfrm>
          <a:off x="466715" y="2112963"/>
          <a:ext cx="11090275" cy="39798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39E54866-E83E-DD2E-596C-909A432D8286}"/>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2</a:t>
            </a:fld>
            <a:endParaRPr lang="en-US"/>
          </a:p>
        </p:txBody>
      </p:sp>
      <p:sp>
        <p:nvSpPr>
          <p:cNvPr id="34" name="Arrow: Left-Right 33">
            <a:extLst>
              <a:ext uri="{FF2B5EF4-FFF2-40B4-BE49-F238E27FC236}">
                <a16:creationId xmlns:a16="http://schemas.microsoft.com/office/drawing/2014/main" id="{7B10AD33-7EF1-57BB-E4FF-F2A0BCE63FF4}"/>
              </a:ext>
            </a:extLst>
          </p:cNvPr>
          <p:cNvSpPr/>
          <p:nvPr/>
        </p:nvSpPr>
        <p:spPr>
          <a:xfrm>
            <a:off x="3645605" y="3444963"/>
            <a:ext cx="1194890" cy="235612"/>
          </a:xfrm>
          <a:prstGeom prst="leftRightArrow">
            <a:avLst/>
          </a:prstGeom>
          <a:solidFill>
            <a:schemeClr val="accent6">
              <a:lumMod val="50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50231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C6C6B-B714-828F-1A52-A2525A39CB9F}"/>
              </a:ext>
            </a:extLst>
          </p:cNvPr>
          <p:cNvSpPr>
            <a:spLocks noGrp="1"/>
          </p:cNvSpPr>
          <p:nvPr>
            <p:ph type="title"/>
          </p:nvPr>
        </p:nvSpPr>
        <p:spPr>
          <a:xfrm>
            <a:off x="691078" y="611651"/>
            <a:ext cx="10325000" cy="1442463"/>
          </a:xfrm>
        </p:spPr>
        <p:txBody>
          <a:bodyPr/>
          <a:lstStyle/>
          <a:p>
            <a:r>
              <a:rPr lang="en-GB" sz="4000" dirty="0">
                <a:effectLst/>
                <a:latin typeface="Calibri" panose="020F0502020204030204" pitchFamily="34" charset="0"/>
                <a:ea typeface="Calibri" panose="020F0502020204030204" pitchFamily="34" charset="0"/>
                <a:cs typeface="Calibri" panose="020F0502020204030204" pitchFamily="34" charset="0"/>
              </a:rPr>
              <a:t>Preparatory task</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C119E6F4-D2E8-7947-8990-2DF56F42CF84}"/>
              </a:ext>
            </a:extLst>
          </p:cNvPr>
          <p:cNvSpPr>
            <a:spLocks noGrp="1"/>
          </p:cNvSpPr>
          <p:nvPr>
            <p:ph idx="1"/>
          </p:nvPr>
        </p:nvSpPr>
        <p:spPr>
          <a:xfrm>
            <a:off x="691078" y="2736056"/>
            <a:ext cx="11107109" cy="4057650"/>
          </a:xfrm>
        </p:spPr>
        <p:txBody>
          <a:bodyPr>
            <a:normAutofit fontScale="92500"/>
          </a:bodyPr>
          <a:lstStyle/>
          <a:p>
            <a:pPr marL="68580"/>
            <a:r>
              <a:rPr lang="en-GB" sz="3100" dirty="0">
                <a:effectLst/>
                <a:latin typeface="Calibri" panose="020F0502020204030204" pitchFamily="34" charset="0"/>
                <a:ea typeface="Calibri" panose="020F0502020204030204" pitchFamily="34" charset="0"/>
              </a:rPr>
              <a:t>Draft a diagrammatic outline of your research design.</a:t>
            </a:r>
          </a:p>
          <a:p>
            <a:pPr marL="68580"/>
            <a:r>
              <a:rPr lang="en-GB" sz="3100" dirty="0">
                <a:effectLst/>
                <a:latin typeface="Calibri" panose="020F0502020204030204" pitchFamily="34" charset="0"/>
                <a:ea typeface="Calibri" panose="020F0502020204030204" pitchFamily="34" charset="0"/>
              </a:rPr>
              <a:t>This might take the form of a flow diagram, a timeline or a table. </a:t>
            </a:r>
          </a:p>
          <a:p>
            <a:pPr marL="68580"/>
            <a:r>
              <a:rPr lang="en-GB" sz="3100" dirty="0">
                <a:effectLst/>
                <a:latin typeface="Calibri" panose="020F0502020204030204" pitchFamily="34" charset="0"/>
                <a:ea typeface="Calibri" panose="020F0502020204030204" pitchFamily="34" charset="0"/>
              </a:rPr>
              <a:t>It should show the research activity of the project and, where needed, indicate where there are dependencies (for example, when the outcomes of a survey will inform the question design for an interview). </a:t>
            </a:r>
          </a:p>
          <a:p>
            <a:pPr marL="0" indent="0">
              <a:buNone/>
            </a:pPr>
            <a:endParaRPr lang="en-GB" sz="3100" dirty="0">
              <a:effectLst/>
              <a:latin typeface="Calibri" panose="020F0502020204030204" pitchFamily="34" charset="0"/>
              <a:ea typeface="Calibri" panose="020F0502020204030204" pitchFamily="34" charset="0"/>
            </a:endParaRPr>
          </a:p>
          <a:p>
            <a:pPr marL="68580"/>
            <a:r>
              <a:rPr lang="en-GB" sz="3100" dirty="0">
                <a:effectLst/>
                <a:latin typeface="Calibri" panose="020F0502020204030204" pitchFamily="34" charset="0"/>
                <a:ea typeface="Calibri" panose="020F0502020204030204" pitchFamily="34" charset="0"/>
              </a:rPr>
              <a:t>Try to show this on a PP slide in order to present to colleagues.</a:t>
            </a:r>
            <a:r>
              <a:rPr lang="en-GB" sz="3100" b="1" dirty="0">
                <a:effectLst/>
                <a:latin typeface="Calibri" panose="020F0502020204030204" pitchFamily="34" charset="0"/>
                <a:ea typeface="Calibri" panose="020F0502020204030204" pitchFamily="34" charset="0"/>
              </a:rPr>
              <a:t> </a:t>
            </a:r>
            <a:endParaRPr lang="en-GB" sz="3100" dirty="0">
              <a:effectLst/>
              <a:latin typeface="Calibri" panose="020F0502020204030204" pitchFamily="34" charset="0"/>
              <a:ea typeface="Calibri" panose="020F0502020204030204" pitchFamily="34" charset="0"/>
            </a:endParaRPr>
          </a:p>
          <a:p>
            <a:pPr marL="0" indent="0">
              <a:buNone/>
            </a:pPr>
            <a:endParaRPr lang="en-GB" sz="31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472300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42BA418-D0A1-A9A2-C93B-A2E052EBF502}"/>
              </a:ext>
            </a:extLst>
          </p:cNvPr>
          <p:cNvSpPr>
            <a:spLocks noGrp="1"/>
          </p:cNvSpPr>
          <p:nvPr>
            <p:ph type="title"/>
          </p:nvPr>
        </p:nvSpPr>
        <p:spPr>
          <a:xfrm>
            <a:off x="457200" y="4960137"/>
            <a:ext cx="7772400" cy="1463040"/>
          </a:xfrm>
        </p:spPr>
        <p:txBody>
          <a:bodyPr vert="horz" lIns="91440" tIns="45720" rIns="91440" bIns="45720" rtlCol="0" anchor="ctr">
            <a:normAutofit/>
          </a:bodyPr>
          <a:lstStyle/>
          <a:p>
            <a:r>
              <a:rPr lang="en-US" sz="5000" kern="1200" cap="all" spc="200" baseline="0" dirty="0">
                <a:solidFill>
                  <a:schemeClr val="tx1">
                    <a:lumMod val="95000"/>
                    <a:lumOff val="5000"/>
                  </a:schemeClr>
                </a:solidFill>
                <a:latin typeface="Calibri" panose="020F0502020204030204" pitchFamily="34" charset="0"/>
                <a:cs typeface="Calibri" panose="020F0502020204030204" pitchFamily="34" charset="0"/>
              </a:rPr>
              <a:t>Today’s session</a:t>
            </a:r>
          </a:p>
        </p:txBody>
      </p:sp>
      <p:sp>
        <p:nvSpPr>
          <p:cNvPr id="5" name="Text Placeholder 4">
            <a:extLst>
              <a:ext uri="{FF2B5EF4-FFF2-40B4-BE49-F238E27FC236}">
                <a16:creationId xmlns:a16="http://schemas.microsoft.com/office/drawing/2014/main" id="{CE8019B8-E235-BA4B-15D6-4EDF828F296F}"/>
              </a:ext>
            </a:extLst>
          </p:cNvPr>
          <p:cNvSpPr>
            <a:spLocks noGrp="1"/>
          </p:cNvSpPr>
          <p:nvPr>
            <p:ph type="body" idx="1"/>
          </p:nvPr>
        </p:nvSpPr>
        <p:spPr>
          <a:xfrm>
            <a:off x="8610600" y="4960137"/>
            <a:ext cx="3200400" cy="1463040"/>
          </a:xfrm>
        </p:spPr>
        <p:txBody>
          <a:bodyPr vert="horz" lIns="91440" tIns="45720" rIns="91440" bIns="45720" rtlCol="0" anchor="ctr">
            <a:normAutofit/>
          </a:bodyPr>
          <a:lstStyle/>
          <a:p>
            <a:endParaRPr lang="en-US"/>
          </a:p>
        </p:txBody>
      </p:sp>
      <p:pic>
        <p:nvPicPr>
          <p:cNvPr id="7" name="Picture 6" descr="Sunlit desk">
            <a:extLst>
              <a:ext uri="{FF2B5EF4-FFF2-40B4-BE49-F238E27FC236}">
                <a16:creationId xmlns:a16="http://schemas.microsoft.com/office/drawing/2014/main" id="{E3C3965A-2A0B-087E-6B67-69712541D3A7}"/>
              </a:ext>
            </a:extLst>
          </p:cNvPr>
          <p:cNvPicPr>
            <a:picLocks noChangeAspect="1"/>
          </p:cNvPicPr>
          <p:nvPr/>
        </p:nvPicPr>
        <p:blipFill rotWithShape="1">
          <a:blip r:embed="rId2"/>
          <a:srcRect t="17780" b="26040"/>
          <a:stretch/>
        </p:blipFill>
        <p:spPr>
          <a:xfrm>
            <a:off x="20" y="10"/>
            <a:ext cx="12191980" cy="4571990"/>
          </a:xfrm>
          <a:prstGeom prst="rect">
            <a:avLst/>
          </a:prstGeom>
        </p:spPr>
      </p:pic>
    </p:spTree>
    <p:extLst>
      <p:ext uri="{BB962C8B-B14F-4D97-AF65-F5344CB8AC3E}">
        <p14:creationId xmlns:p14="http://schemas.microsoft.com/office/powerpoint/2010/main" val="1628032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772B5-B272-A7E6-39F7-3C8BA7962FA8}"/>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Key Questions</a:t>
            </a:r>
          </a:p>
        </p:txBody>
      </p:sp>
      <p:sp>
        <p:nvSpPr>
          <p:cNvPr id="3" name="Content Placeholder 2">
            <a:extLst>
              <a:ext uri="{FF2B5EF4-FFF2-40B4-BE49-F238E27FC236}">
                <a16:creationId xmlns:a16="http://schemas.microsoft.com/office/drawing/2014/main" id="{72BF74F8-42AA-4E27-039B-F39172F4E841}"/>
              </a:ext>
            </a:extLst>
          </p:cNvPr>
          <p:cNvSpPr>
            <a:spLocks noGrp="1"/>
          </p:cNvSpPr>
          <p:nvPr>
            <p:ph idx="1"/>
          </p:nvPr>
        </p:nvSpPr>
        <p:spPr>
          <a:xfrm>
            <a:off x="691079" y="2875721"/>
            <a:ext cx="10325000" cy="3028845"/>
          </a:xfrm>
        </p:spPr>
        <p:txBody>
          <a:bodyPr/>
          <a:lstStyle/>
          <a:p>
            <a:pPr marL="342900" lvl="0" indent="-342900">
              <a:lnSpc>
                <a:spcPts val="1365"/>
              </a:lnSpc>
              <a:buFont typeface="Symbol" panose="05050102010706020507" pitchFamily="18" charset="2"/>
              <a:buChar char="-"/>
              <a:tabLst>
                <a:tab pos="525780" algn="l"/>
                <a:tab pos="526415" algn="l"/>
              </a:tabLst>
            </a:pPr>
            <a:r>
              <a:rPr lang="en-GB" sz="3000" spc="-10" dirty="0">
                <a:effectLst/>
                <a:latin typeface="Calibri" panose="020F0502020204030204" pitchFamily="34" charset="0"/>
                <a:ea typeface="Calibri" panose="020F0502020204030204" pitchFamily="34" charset="0"/>
                <a:cs typeface="Calibri" panose="020F0502020204030204" pitchFamily="34" charset="0"/>
              </a:rPr>
              <a:t>What is methodology?</a:t>
            </a:r>
          </a:p>
          <a:p>
            <a:pPr marL="0" lvl="0" indent="0">
              <a:lnSpc>
                <a:spcPts val="1365"/>
              </a:lnSpc>
              <a:buNone/>
              <a:tabLst>
                <a:tab pos="525780" algn="l"/>
                <a:tab pos="526415" algn="l"/>
              </a:tabLst>
            </a:pPr>
            <a:endParaRPr lang="en-GB" sz="3000" spc="-1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ts val="1365"/>
              </a:lnSpc>
              <a:buFont typeface="Symbol" panose="05050102010706020507" pitchFamily="18" charset="2"/>
              <a:buChar char="-"/>
              <a:tabLst>
                <a:tab pos="525780" algn="l"/>
                <a:tab pos="526415" algn="l"/>
              </a:tabLst>
            </a:pPr>
            <a:r>
              <a:rPr lang="en-GB" sz="3000" spc="-10" dirty="0">
                <a:effectLst/>
                <a:latin typeface="Calibri" panose="020F0502020204030204" pitchFamily="34" charset="0"/>
                <a:ea typeface="Calibri" panose="020F0502020204030204" pitchFamily="34" charset="0"/>
                <a:cs typeface="Calibri" panose="020F0502020204030204" pitchFamily="34" charset="0"/>
              </a:rPr>
              <a:t>How does the theoretical frame shape the analysis of data?</a:t>
            </a:r>
          </a:p>
          <a:p>
            <a:pPr marL="0" lvl="0" indent="0">
              <a:lnSpc>
                <a:spcPts val="1365"/>
              </a:lnSpc>
              <a:buNone/>
              <a:tabLst>
                <a:tab pos="525780" algn="l"/>
                <a:tab pos="526415" algn="l"/>
              </a:tabLst>
            </a:pPr>
            <a:r>
              <a:rPr lang="en-GB" sz="3000" spc="-10" dirty="0">
                <a:effectLst/>
                <a:latin typeface="Calibri" panose="020F0502020204030204" pitchFamily="34" charset="0"/>
                <a:ea typeface="Calibri" panose="020F0502020204030204" pitchFamily="34" charset="0"/>
                <a:cs typeface="Calibri" panose="020F0502020204030204" pitchFamily="34" charset="0"/>
              </a:rPr>
              <a:t> </a:t>
            </a:r>
          </a:p>
          <a:p>
            <a:pPr marL="342900" lvl="0" indent="-342900">
              <a:lnSpc>
                <a:spcPts val="1365"/>
              </a:lnSpc>
              <a:buFont typeface="Symbol" panose="05050102010706020507" pitchFamily="18" charset="2"/>
              <a:buChar char="-"/>
              <a:tabLst>
                <a:tab pos="525780" algn="l"/>
                <a:tab pos="526415" algn="l"/>
              </a:tabLst>
            </a:pPr>
            <a:r>
              <a:rPr lang="en-GB" sz="3000" spc="-10" dirty="0">
                <a:effectLst/>
                <a:latin typeface="Calibri" panose="020F0502020204030204" pitchFamily="34" charset="0"/>
                <a:ea typeface="Calibri" panose="020F0502020204030204" pitchFamily="34" charset="0"/>
                <a:cs typeface="Calibri" panose="020F0502020204030204" pitchFamily="34" charset="0"/>
              </a:rPr>
              <a:t>What does a report of the methodology look like?</a:t>
            </a:r>
          </a:p>
          <a:p>
            <a:pPr marL="0" lvl="0" indent="0">
              <a:lnSpc>
                <a:spcPts val="1365"/>
              </a:lnSpc>
              <a:buNone/>
              <a:tabLst>
                <a:tab pos="525780" algn="l"/>
                <a:tab pos="526415" algn="l"/>
              </a:tabLst>
            </a:pPr>
            <a:endParaRPr lang="en-GB" sz="3000" spc="-1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ts val="1365"/>
              </a:lnSpc>
              <a:buFont typeface="Symbol" panose="05050102010706020507" pitchFamily="18" charset="2"/>
              <a:buChar char="-"/>
              <a:tabLst>
                <a:tab pos="525780" algn="l"/>
                <a:tab pos="526415" algn="l"/>
              </a:tabLst>
            </a:pPr>
            <a:r>
              <a:rPr lang="en-GB" sz="3000" strike="sngStrike" spc="-10" dirty="0">
                <a:effectLst/>
                <a:latin typeface="Calibri" panose="020F0502020204030204" pitchFamily="34" charset="0"/>
                <a:ea typeface="Calibri" panose="020F0502020204030204" pitchFamily="34" charset="0"/>
                <a:cs typeface="Calibri" panose="020F0502020204030204" pitchFamily="34" charset="0"/>
              </a:rPr>
              <a:t>Piloting research tools – why bother?</a:t>
            </a:r>
          </a:p>
          <a:p>
            <a:endParaRPr lang="en-GB" dirty="0"/>
          </a:p>
        </p:txBody>
      </p:sp>
    </p:spTree>
    <p:extLst>
      <p:ext uri="{BB962C8B-B14F-4D97-AF65-F5344CB8AC3E}">
        <p14:creationId xmlns:p14="http://schemas.microsoft.com/office/powerpoint/2010/main" val="3976615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5" name="Picture 4">
            <a:extLst>
              <a:ext uri="{FF2B5EF4-FFF2-40B4-BE49-F238E27FC236}">
                <a16:creationId xmlns:a16="http://schemas.microsoft.com/office/drawing/2014/main" id="{CB2AA550-202A-E7A0-FC30-44EC3546E14C}"/>
              </a:ext>
            </a:extLst>
          </p:cNvPr>
          <p:cNvPicPr>
            <a:picLocks noChangeAspect="1"/>
          </p:cNvPicPr>
          <p:nvPr/>
        </p:nvPicPr>
        <p:blipFill rotWithShape="1">
          <a:blip r:embed="rId2"/>
          <a:srcRect t="4516" b="11214"/>
          <a:stretch/>
        </p:blipFill>
        <p:spPr>
          <a:xfrm>
            <a:off x="6234" y="11"/>
            <a:ext cx="12191980" cy="6857989"/>
          </a:xfrm>
          <a:prstGeom prst="rect">
            <a:avLst/>
          </a:prstGeom>
        </p:spPr>
      </p:pic>
      <p:grpSp>
        <p:nvGrpSpPr>
          <p:cNvPr id="11" name="Group 10">
            <a:extLst>
              <a:ext uri="{FF2B5EF4-FFF2-40B4-BE49-F238E27FC236}">
                <a16:creationId xmlns:a16="http://schemas.microsoft.com/office/drawing/2014/main" id="{386FCB15-7F30-4453-B0F7-4BEB5EB6FB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0E7FF6A1-5529-4745-8840-FDFB9CF235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73D5344A-2D09-4646-B218-0884CAAAEA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88AA05E-54CF-40DF-89D5-6E191DC0A6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46F284F-3157-49A5-8DA6-BF205C574A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5751065-B160-4925-846B-A6D5888407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4E1489A-F3EF-42BF-84CB-6BB9203D6C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38BC36-8129-4866-9D4A-F966FB592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F2BC849-BEF7-4E50-9A60-48119FBD15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DCB4417-C230-4602-AB86-2269C3EA14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E9A4F-55AE-45D6-B44E-05A490A6C1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D7BBCCD-A1AE-4BFA-80F7-46BE8098AF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F8B2CF2-81C9-4A74-A490-2BD6CD3B12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5DCB727-D275-4817-B971-D9BB4F5B71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BA80A43-0A4B-47A9-897D-3250BB7196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CAC5A38-B877-4D02-9F87-FBB869B596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32F9102-545F-491E-B1B4-2263E5F83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FE5AF7E-DC93-4AC8-A2E8-757DE86C9F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6E45B1B-C6E0-4BEA-B1E7-336F18C6C4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ACED6DF-BA5E-4A18-83F7-81BAA16C78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4C6C403-CCA8-4F3C-B05E-41B2D4D9CB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1E90276-C421-4004-A8A9-D20FA899B5A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5363102-1D9A-462A-B5E2-8D3018B9AF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1878078-BE67-48E4-A68A-3803731693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F129970-7AA8-4010-BAA9-250B294119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517EE9A-5ABB-4AAE-B1C1-BC4082C545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29B555D-24AD-4FD6-8248-9ED911F7CE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3D64E16-87AC-4CE5-866C-6B59AD5F0A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5F483F33-5BEF-4FE4-99FF-136332EFB8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4747797-C3EA-43C3-B21A-68EE6961F1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2F36F2F3-4904-4675-9844-8913BAB9F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5E33543B-C412-47F5-A29B-84867FDB8B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Flowchart: Document 43">
            <a:extLst>
              <a:ext uri="{FF2B5EF4-FFF2-40B4-BE49-F238E27FC236}">
                <a16:creationId xmlns:a16="http://schemas.microsoft.com/office/drawing/2014/main" id="{D22FBD32-C88A-4C1D-BC76-613A93944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04804" y="304807"/>
            <a:ext cx="6858000" cy="6248391"/>
          </a:xfrm>
          <a:prstGeom prst="flowChartDocumen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sp>
        <p:nvSpPr>
          <p:cNvPr id="2" name="Title 1">
            <a:extLst>
              <a:ext uri="{FF2B5EF4-FFF2-40B4-BE49-F238E27FC236}">
                <a16:creationId xmlns:a16="http://schemas.microsoft.com/office/drawing/2014/main" id="{E07984B9-84DF-E3E0-0AD8-7980C9D704C5}"/>
              </a:ext>
            </a:extLst>
          </p:cNvPr>
          <p:cNvSpPr>
            <a:spLocks noGrp="1"/>
          </p:cNvSpPr>
          <p:nvPr>
            <p:ph type="ctrTitle"/>
          </p:nvPr>
        </p:nvSpPr>
        <p:spPr>
          <a:xfrm>
            <a:off x="484846" y="890788"/>
            <a:ext cx="4425272" cy="2473223"/>
          </a:xfrm>
        </p:spPr>
        <p:txBody>
          <a:bodyPr anchor="t">
            <a:normAutofit/>
          </a:bodyPr>
          <a:lstStyle/>
          <a:p>
            <a:r>
              <a:rPr lang="en-GB" spc="-10" dirty="0">
                <a:effectLst/>
                <a:latin typeface="Tw Cen MT" panose="020B0602020104020603" pitchFamily="34" charset="0"/>
                <a:ea typeface="Calibri" panose="020F0502020204030204" pitchFamily="34" charset="0"/>
              </a:rPr>
              <a:t>KQ1 - What is </a:t>
            </a:r>
            <a:r>
              <a:rPr lang="en-GB" spc="-10" dirty="0">
                <a:latin typeface="Tw Cen MT" panose="020B0602020104020603" pitchFamily="34" charset="0"/>
                <a:ea typeface="Calibri" panose="020F0502020204030204" pitchFamily="34" charset="0"/>
              </a:rPr>
              <a:t>m</a:t>
            </a:r>
            <a:r>
              <a:rPr lang="en-GB" spc="-10" dirty="0">
                <a:effectLst/>
                <a:latin typeface="Tw Cen MT" panose="020B0602020104020603" pitchFamily="34" charset="0"/>
                <a:ea typeface="Calibri" panose="020F0502020204030204" pitchFamily="34" charset="0"/>
              </a:rPr>
              <a:t>ethodology?</a:t>
            </a:r>
            <a:endParaRPr lang="en-GB" dirty="0"/>
          </a:p>
        </p:txBody>
      </p:sp>
      <p:sp>
        <p:nvSpPr>
          <p:cNvPr id="3" name="Content Placeholder 2">
            <a:extLst>
              <a:ext uri="{FF2B5EF4-FFF2-40B4-BE49-F238E27FC236}">
                <a16:creationId xmlns:a16="http://schemas.microsoft.com/office/drawing/2014/main" id="{B2CF017B-9343-156C-FDE1-9D0B52309E02}"/>
              </a:ext>
            </a:extLst>
          </p:cNvPr>
          <p:cNvSpPr>
            <a:spLocks noGrp="1"/>
          </p:cNvSpPr>
          <p:nvPr>
            <p:ph type="subTitle" idx="1"/>
          </p:nvPr>
        </p:nvSpPr>
        <p:spPr>
          <a:xfrm>
            <a:off x="867441" y="4026510"/>
            <a:ext cx="4455449" cy="2061309"/>
          </a:xfrm>
        </p:spPr>
        <p:txBody>
          <a:bodyPr anchor="b">
            <a:normAutofit/>
          </a:bodyPr>
          <a:lstStyle/>
          <a:p>
            <a:pPr>
              <a:lnSpc>
                <a:spcPct val="100000"/>
              </a:lnSpc>
            </a:pPr>
            <a:r>
              <a:rPr lang="en-GB" spc="-10" dirty="0">
                <a:effectLst/>
                <a:latin typeface="Calibri" panose="020F0502020204030204" pitchFamily="34" charset="0"/>
                <a:ea typeface="Calibri" panose="020F0502020204030204" pitchFamily="34" charset="0"/>
              </a:rPr>
              <a:t>Exploring what is meant by methodology, method, research design and how we report these elements of the research project </a:t>
            </a:r>
          </a:p>
          <a:p>
            <a:pPr>
              <a:lnSpc>
                <a:spcPct val="100000"/>
              </a:lnSpc>
            </a:pPr>
            <a:endParaRPr lang="en-GB" dirty="0"/>
          </a:p>
        </p:txBody>
      </p:sp>
    </p:spTree>
    <p:extLst>
      <p:ext uri="{BB962C8B-B14F-4D97-AF65-F5344CB8AC3E}">
        <p14:creationId xmlns:p14="http://schemas.microsoft.com/office/powerpoint/2010/main" val="2977748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1" name="Group 90">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92" name="Straight Connector 91">
              <a:extLst>
                <a:ext uri="{FF2B5EF4-FFF2-40B4-BE49-F238E27FC236}">
                  <a16:creationId xmlns:a16="http://schemas.microsoft.com/office/drawing/2014/main" id="{317D1EC0-23FF-4FC8-B22D-E34878EAA4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5AB929A7-258C-4469-AAB4-A67D713F7A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DA635CDB-2D00-49D5-B26E-0694A25000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B4288D7A-F857-418D-92F2-368E841B9F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F1084F50-7F3C-4A4A-877E-FFD9EC7CD8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31E64C1-F4C0-4A94-B319-BB1A0A2450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363D8374-8052-417F-AB69-B97EAC43D5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C7750734-4D51-4019-A003-38A3DE49B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71B693D1-DBA2-4D3B-9B37-D9EE8C4112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1BCD3EA8-E4C0-4AF6-817F-F9F29157A4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7A170FB3-B397-4AC9-85FD-65388F26D9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BE5EC0B9-49C7-4777-AEC5-B5EF8DE404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7902048B-30F7-4434-87A5-140F9BB4BE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0500A6E2-A41C-4751-8A4E-9A0C5718D9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FC259517-7BE7-45F9-81C0-3A6362BF1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90652F56-7B71-42B2-AB68-22204A6DF1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1059830E-1C3D-4D42-8789-524971CB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B53325A7-86D3-4B52-A7E3-ADDF408B40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6D53F46F-EC12-484C-A4E7-791E57687A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464ED9CA-8950-47B8-A9ED-22B45CE15F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E4429F7B-9FD7-438F-8ECA-3FCAD00618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0C558100-D455-4B41-890C-BCC898B2D1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F2886397-398A-4318-BE16-2CBAC1902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7D32A3A6-CE6E-4ABD-8522-2C8DC88C0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F9014C09-5B84-4798-8BDE-C80D76E67B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2A29EB9E-ED9D-4C69-8A26-9A7A0A830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AA2899F9-1795-416F-8F3D-26EEB684DB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E3043474-8625-495C-BD06-3627FD286C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D432CE47-7631-408E-8DDC-79EE378B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B2C8832D-8B8D-4036-B913-2D36314327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1CCEFEAF-E87B-4FF2-A947-94CABAA061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24" name="Right Triangle 123">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6" name="Rectangle 125">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84" name="Picture 4" descr="A calculus formula">
            <a:extLst>
              <a:ext uri="{FF2B5EF4-FFF2-40B4-BE49-F238E27FC236}">
                <a16:creationId xmlns:a16="http://schemas.microsoft.com/office/drawing/2014/main" id="{758867A3-57B6-2DEF-F583-E2157F2F44D6}"/>
              </a:ext>
            </a:extLst>
          </p:cNvPr>
          <p:cNvPicPr>
            <a:picLocks noChangeAspect="1"/>
          </p:cNvPicPr>
          <p:nvPr/>
        </p:nvPicPr>
        <p:blipFill rotWithShape="1">
          <a:blip r:embed="rId2"/>
          <a:srcRect t="2084" b="13647"/>
          <a:stretch/>
        </p:blipFill>
        <p:spPr>
          <a:xfrm>
            <a:off x="20" y="10"/>
            <a:ext cx="12191980" cy="6857989"/>
          </a:xfrm>
          <a:prstGeom prst="rect">
            <a:avLst/>
          </a:prstGeom>
        </p:spPr>
      </p:pic>
      <p:grpSp>
        <p:nvGrpSpPr>
          <p:cNvPr id="128" name="Group 127">
            <a:extLst>
              <a:ext uri="{FF2B5EF4-FFF2-40B4-BE49-F238E27FC236}">
                <a16:creationId xmlns:a16="http://schemas.microsoft.com/office/drawing/2014/main" id="{4A1F22E2-9813-4EBC-A701-AAAA6ED15D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9" name="Straight Connector 128">
              <a:extLst>
                <a:ext uri="{FF2B5EF4-FFF2-40B4-BE49-F238E27FC236}">
                  <a16:creationId xmlns:a16="http://schemas.microsoft.com/office/drawing/2014/main" id="{7F8B7518-BB87-4DEF-913D-A2C5C7E898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27FA77DC-D6FA-4AF0-A95F-D85CBE0CE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8B31CC20-67CB-426B-9FFC-86FBB5EA62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EF16F19F-AFAD-4BB8-BADC-94042BA78F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6A21872D-2D68-4EB1-A577-7F00EF355B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7B199ACF-202D-4583-B640-4C058ED565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E3BC0596-61D3-4355-A982-C094F43CBB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F851CA5D-B2E2-4379-B91C-7B20CCE967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22794494-F766-402C-9809-2B7281C26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034BC5DD-5792-4415-B452-36FC7DB9D7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12D5BC48-7901-4D5B-AD85-A6FCC73C24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A7ABEFD0-8063-4DE5-9CA3-737A677507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CAA24B3D-8D0A-479A-B1D0-06EF71D6F8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8F56DE0E-53B5-4582-80B2-722B3BCFE2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25883FE8-A185-4697-8586-55EED58A55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68896C73-323B-4B40-8CA7-A60CB0C668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BEF23969-C27D-45AA-837C-C07705B0AD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C3FEA341-5A10-448E-A0F8-6D0718B852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E61EE197-BD9A-4965-84E0-BB65569A7DA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F6FCEBE5-19AB-4C9B-8AC6-78A1049651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A0E1E700-F8E3-4452-95DE-C8B0FE50A2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5C295082-1371-47D6-A2AB-35BE9A7F28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E1A10ADB-4739-4067-852F-DFA06CC8EC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D406801A-B91F-4D65-8E7B-2273ADD21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662C9FE0-C4B7-41D4-B2F5-B9C177CCBB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4B487A2F-0D93-4B96-A88E-A7C3050D62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E94C9A55-5148-43BC-9F3C-1EA2B7BC5D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38B2033D-57C6-4263-BCBC-4F717C9622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41D041FE-8BBF-4472-9BA9-274FF791E2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2F09DF04-1192-4720-BC8C-10F3AA1C44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D24BB435-2932-44F7-AC2E-D5A16116EB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61" name="Freeform: Shape 160">
            <a:extLst>
              <a:ext uri="{FF2B5EF4-FFF2-40B4-BE49-F238E27FC236}">
                <a16:creationId xmlns:a16="http://schemas.microsoft.com/office/drawing/2014/main" id="{445FE972-3FD1-42A0-917A-5FC226BB7D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5" y="3657600"/>
            <a:ext cx="12198214" cy="3200399"/>
          </a:xfrm>
          <a:custGeom>
            <a:avLst/>
            <a:gdLst>
              <a:gd name="connsiteX0" fmla="*/ 8951169 w 12179808"/>
              <a:gd name="connsiteY0" fmla="*/ 14 h 3200399"/>
              <a:gd name="connsiteX1" fmla="*/ 11653845 w 12179808"/>
              <a:gd name="connsiteY1" fmla="*/ 98641 h 3200399"/>
              <a:gd name="connsiteX2" fmla="*/ 12178450 w 12179808"/>
              <a:gd name="connsiteY2" fmla="*/ 134761 h 3200399"/>
              <a:gd name="connsiteX3" fmla="*/ 12178450 w 12179808"/>
              <a:gd name="connsiteY3" fmla="*/ 852282 h 3200399"/>
              <a:gd name="connsiteX4" fmla="*/ 12179808 w 12179808"/>
              <a:gd name="connsiteY4" fmla="*/ 852282 h 3200399"/>
              <a:gd name="connsiteX5" fmla="*/ 12179808 w 12179808"/>
              <a:gd name="connsiteY5" fmla="*/ 1752600 h 3200399"/>
              <a:gd name="connsiteX6" fmla="*/ 12179808 w 12179808"/>
              <a:gd name="connsiteY6" fmla="*/ 1981199 h 3200399"/>
              <a:gd name="connsiteX7" fmla="*/ 12179808 w 12179808"/>
              <a:gd name="connsiteY7" fmla="*/ 3200399 h 3200399"/>
              <a:gd name="connsiteX8" fmla="*/ 0 w 12179808"/>
              <a:gd name="connsiteY8" fmla="*/ 3200399 h 3200399"/>
              <a:gd name="connsiteX9" fmla="*/ 0 w 12179808"/>
              <a:gd name="connsiteY9" fmla="*/ 1981199 h 3200399"/>
              <a:gd name="connsiteX10" fmla="*/ 0 w 12179808"/>
              <a:gd name="connsiteY10" fmla="*/ 1752600 h 3200399"/>
              <a:gd name="connsiteX11" fmla="*/ 0 w 12179808"/>
              <a:gd name="connsiteY11" fmla="*/ 940776 h 3200399"/>
              <a:gd name="connsiteX12" fmla="*/ 0 w 12179808"/>
              <a:gd name="connsiteY12" fmla="*/ 852282 h 3200399"/>
              <a:gd name="connsiteX13" fmla="*/ 0 w 12179808"/>
              <a:gd name="connsiteY13" fmla="*/ 475166 h 3200399"/>
              <a:gd name="connsiteX14" fmla="*/ 8951169 w 12179808"/>
              <a:gd name="connsiteY14" fmla="*/ 14 h 3200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79808" h="3200399">
                <a:moveTo>
                  <a:pt x="8951169" y="14"/>
                </a:moveTo>
                <a:cubicBezTo>
                  <a:pt x="9704520" y="748"/>
                  <a:pt x="10578586" y="29202"/>
                  <a:pt x="11653845" y="98641"/>
                </a:cubicBezTo>
                <a:lnTo>
                  <a:pt x="12178450" y="134761"/>
                </a:lnTo>
                <a:lnTo>
                  <a:pt x="12178450" y="852282"/>
                </a:lnTo>
                <a:lnTo>
                  <a:pt x="12179808" y="852282"/>
                </a:lnTo>
                <a:lnTo>
                  <a:pt x="12179808" y="1752600"/>
                </a:lnTo>
                <a:lnTo>
                  <a:pt x="12179808" y="1981199"/>
                </a:lnTo>
                <a:lnTo>
                  <a:pt x="12179808" y="3200399"/>
                </a:lnTo>
                <a:lnTo>
                  <a:pt x="0" y="3200399"/>
                </a:lnTo>
                <a:lnTo>
                  <a:pt x="0" y="1981199"/>
                </a:lnTo>
                <a:lnTo>
                  <a:pt x="0" y="1752600"/>
                </a:lnTo>
                <a:lnTo>
                  <a:pt x="0" y="940776"/>
                </a:lnTo>
                <a:lnTo>
                  <a:pt x="0" y="852282"/>
                </a:lnTo>
                <a:lnTo>
                  <a:pt x="0" y="475166"/>
                </a:lnTo>
                <a:cubicBezTo>
                  <a:pt x="4768989" y="475166"/>
                  <a:pt x="5812206" y="-3043"/>
                  <a:pt x="8951169" y="14"/>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5E1B4CBD-B6E4-6578-6836-244D01B0F4A5}"/>
              </a:ext>
            </a:extLst>
          </p:cNvPr>
          <p:cNvSpPr>
            <a:spLocks noGrp="1"/>
          </p:cNvSpPr>
          <p:nvPr>
            <p:ph type="title"/>
          </p:nvPr>
        </p:nvSpPr>
        <p:spPr>
          <a:xfrm>
            <a:off x="1571359" y="5222007"/>
            <a:ext cx="10325635" cy="975150"/>
          </a:xfrm>
        </p:spPr>
        <p:txBody>
          <a:bodyPr vert="horz" lIns="91440" tIns="45720" rIns="91440" bIns="45720" rtlCol="0" anchor="b">
            <a:noAutofit/>
          </a:bodyPr>
          <a:lstStyle/>
          <a:p>
            <a:pPr>
              <a:lnSpc>
                <a:spcPct val="90000"/>
              </a:lnSpc>
            </a:pPr>
            <a:r>
              <a:rPr lang="en-US" sz="5000" dirty="0"/>
              <a:t>What is the difference between method and methodology?</a:t>
            </a:r>
          </a:p>
        </p:txBody>
      </p:sp>
    </p:spTree>
    <p:extLst>
      <p:ext uri="{BB962C8B-B14F-4D97-AF65-F5344CB8AC3E}">
        <p14:creationId xmlns:p14="http://schemas.microsoft.com/office/powerpoint/2010/main" val="3505863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AA686-C75D-CDCB-3244-83693F90E4B5}"/>
              </a:ext>
            </a:extLst>
          </p:cNvPr>
          <p:cNvSpPr>
            <a:spLocks noGrp="1"/>
          </p:cNvSpPr>
          <p:nvPr>
            <p:ph type="title"/>
          </p:nvPr>
        </p:nvSpPr>
        <p:spPr/>
        <p:txBody>
          <a:bodyPr>
            <a:normAutofit fontScale="90000"/>
          </a:bodyPr>
          <a:lstStyle/>
          <a:p>
            <a:r>
              <a:rPr lang="en-US" sz="4400" dirty="0"/>
              <a:t>What is the difference between method and methodology?</a:t>
            </a:r>
            <a:endParaRPr lang="en-GB" dirty="0"/>
          </a:p>
        </p:txBody>
      </p:sp>
      <p:sp>
        <p:nvSpPr>
          <p:cNvPr id="5" name="Text Placeholder 4">
            <a:extLst>
              <a:ext uri="{FF2B5EF4-FFF2-40B4-BE49-F238E27FC236}">
                <a16:creationId xmlns:a16="http://schemas.microsoft.com/office/drawing/2014/main" id="{24016D37-998D-6173-0FE8-EFABFC5954F1}"/>
              </a:ext>
            </a:extLst>
          </p:cNvPr>
          <p:cNvSpPr>
            <a:spLocks noGrp="1"/>
          </p:cNvSpPr>
          <p:nvPr>
            <p:ph type="body" idx="1"/>
          </p:nvPr>
        </p:nvSpPr>
        <p:spPr/>
        <p:txBody>
          <a:bodyPr/>
          <a:lstStyle/>
          <a:p>
            <a:r>
              <a:rPr lang="en-GB" dirty="0"/>
              <a:t>Methodology…</a:t>
            </a:r>
          </a:p>
        </p:txBody>
      </p:sp>
      <p:sp>
        <p:nvSpPr>
          <p:cNvPr id="3" name="Content Placeholder 2">
            <a:extLst>
              <a:ext uri="{FF2B5EF4-FFF2-40B4-BE49-F238E27FC236}">
                <a16:creationId xmlns:a16="http://schemas.microsoft.com/office/drawing/2014/main" id="{D6881B65-6F8C-46F6-408D-9AA4B54C3CEA}"/>
              </a:ext>
            </a:extLst>
          </p:cNvPr>
          <p:cNvSpPr>
            <a:spLocks noGrp="1"/>
          </p:cNvSpPr>
          <p:nvPr>
            <p:ph sz="half" idx="2"/>
          </p:nvPr>
        </p:nvSpPr>
        <p:spPr>
          <a:xfrm>
            <a:off x="691078" y="2954564"/>
            <a:ext cx="4963444" cy="3569652"/>
          </a:xfrm>
        </p:spPr>
        <p:txBody>
          <a:bodyPr>
            <a:normAutofit fontScale="85000" lnSpcReduction="20000"/>
          </a:bodyPr>
          <a:lstStyle/>
          <a:p>
            <a:pPr marL="0" indent="0">
              <a:buNone/>
            </a:pPr>
            <a:r>
              <a:rPr lang="en-GB" sz="2300" b="0" i="0" dirty="0">
                <a:solidFill>
                  <a:schemeClr val="tx1"/>
                </a:solidFill>
                <a:effectLst/>
                <a:latin typeface="+mj-lt"/>
              </a:rPr>
              <a:t>refers to the overarching strategy and rationale of your </a:t>
            </a:r>
            <a:r>
              <a:rPr lang="en-GB" sz="2300" dirty="0">
                <a:solidFill>
                  <a:schemeClr val="tx1"/>
                </a:solidFill>
                <a:latin typeface="+mj-lt"/>
              </a:rPr>
              <a:t>research project</a:t>
            </a:r>
            <a:r>
              <a:rPr lang="en-GB" sz="2300" b="0" i="0" dirty="0">
                <a:solidFill>
                  <a:schemeClr val="tx1"/>
                </a:solidFill>
                <a:effectLst/>
                <a:latin typeface="+mj-lt"/>
              </a:rPr>
              <a:t>. It involves studying the </a:t>
            </a:r>
            <a:r>
              <a:rPr lang="en-GB" sz="2300" dirty="0">
                <a:solidFill>
                  <a:schemeClr val="tx1"/>
                </a:solidFill>
                <a:latin typeface="+mj-lt"/>
              </a:rPr>
              <a:t>methods</a:t>
            </a:r>
            <a:r>
              <a:rPr lang="en-GB" sz="2300" b="0" i="0" dirty="0">
                <a:solidFill>
                  <a:schemeClr val="tx1"/>
                </a:solidFill>
                <a:effectLst/>
                <a:latin typeface="+mj-lt"/>
              </a:rPr>
              <a:t> used in your field and the </a:t>
            </a:r>
            <a:r>
              <a:rPr lang="en-GB" sz="2300" dirty="0">
                <a:solidFill>
                  <a:schemeClr val="tx1"/>
                </a:solidFill>
                <a:latin typeface="+mj-lt"/>
              </a:rPr>
              <a:t>theories</a:t>
            </a:r>
            <a:r>
              <a:rPr lang="en-GB" sz="2300" b="0" i="0" dirty="0">
                <a:solidFill>
                  <a:schemeClr val="tx1"/>
                </a:solidFill>
                <a:effectLst/>
                <a:latin typeface="+mj-lt"/>
              </a:rPr>
              <a:t> or principles behind them in order to develop an approach that matches your objectives.</a:t>
            </a:r>
          </a:p>
          <a:p>
            <a:pPr marL="0" indent="0" algn="l">
              <a:buNone/>
            </a:pPr>
            <a:endParaRPr lang="en-GB" sz="2300" b="0" i="0" dirty="0">
              <a:solidFill>
                <a:schemeClr val="tx1"/>
              </a:solidFill>
              <a:effectLst/>
              <a:latin typeface="+mj-lt"/>
            </a:endParaRPr>
          </a:p>
          <a:p>
            <a:pPr marL="0" indent="0" algn="l">
              <a:buNone/>
            </a:pPr>
            <a:r>
              <a:rPr lang="en-GB" sz="2300" b="0" i="0" dirty="0">
                <a:solidFill>
                  <a:schemeClr val="tx1"/>
                </a:solidFill>
                <a:effectLst/>
                <a:latin typeface="+mj-lt"/>
              </a:rPr>
              <a:t>“Methodology is the philosophical framework within which the research is conducted or the foundation upon which the research is based” (Brown, 2006).</a:t>
            </a:r>
          </a:p>
          <a:p>
            <a:endParaRPr lang="en-GB" dirty="0"/>
          </a:p>
        </p:txBody>
      </p:sp>
      <p:sp>
        <p:nvSpPr>
          <p:cNvPr id="6" name="Text Placeholder 5">
            <a:extLst>
              <a:ext uri="{FF2B5EF4-FFF2-40B4-BE49-F238E27FC236}">
                <a16:creationId xmlns:a16="http://schemas.microsoft.com/office/drawing/2014/main" id="{06809070-A35E-7440-6273-0232A6B921AA}"/>
              </a:ext>
            </a:extLst>
          </p:cNvPr>
          <p:cNvSpPr>
            <a:spLocks noGrp="1"/>
          </p:cNvSpPr>
          <p:nvPr>
            <p:ph type="body" sz="quarter" idx="3"/>
          </p:nvPr>
        </p:nvSpPr>
        <p:spPr/>
        <p:txBody>
          <a:bodyPr/>
          <a:lstStyle/>
          <a:p>
            <a:r>
              <a:rPr lang="en-GB" dirty="0"/>
              <a:t>Methods…</a:t>
            </a:r>
          </a:p>
        </p:txBody>
      </p:sp>
      <p:sp>
        <p:nvSpPr>
          <p:cNvPr id="4" name="Content Placeholder 3">
            <a:extLst>
              <a:ext uri="{FF2B5EF4-FFF2-40B4-BE49-F238E27FC236}">
                <a16:creationId xmlns:a16="http://schemas.microsoft.com/office/drawing/2014/main" id="{978111CA-8668-EFFB-3939-E5873D8A6635}"/>
              </a:ext>
            </a:extLst>
          </p:cNvPr>
          <p:cNvSpPr>
            <a:spLocks noGrp="1"/>
          </p:cNvSpPr>
          <p:nvPr>
            <p:ph sz="quarter" idx="4"/>
          </p:nvPr>
        </p:nvSpPr>
        <p:spPr/>
        <p:txBody>
          <a:bodyPr>
            <a:normAutofit fontScale="85000" lnSpcReduction="20000"/>
          </a:bodyPr>
          <a:lstStyle/>
          <a:p>
            <a:pPr marL="0" indent="0">
              <a:buNone/>
            </a:pPr>
            <a:r>
              <a:rPr lang="en-GB" sz="2300" b="0" i="0" dirty="0">
                <a:solidFill>
                  <a:schemeClr val="tx1"/>
                </a:solidFill>
                <a:effectLst/>
                <a:latin typeface="+mj-lt"/>
              </a:rPr>
              <a:t>are the specific tools and procedures you use to collect and analyse data (e.g. </a:t>
            </a:r>
            <a:r>
              <a:rPr lang="en-GB" sz="2300" dirty="0">
                <a:solidFill>
                  <a:schemeClr val="tx1"/>
                </a:solidFill>
                <a:latin typeface="+mj-lt"/>
              </a:rPr>
              <a:t>questionnaires, interviews</a:t>
            </a:r>
            <a:r>
              <a:rPr lang="en-GB" sz="2300" b="0" i="0" dirty="0">
                <a:solidFill>
                  <a:schemeClr val="tx1"/>
                </a:solidFill>
                <a:effectLst/>
                <a:latin typeface="+mj-lt"/>
              </a:rPr>
              <a:t>).</a:t>
            </a:r>
          </a:p>
          <a:p>
            <a:endParaRPr lang="en-GB" dirty="0"/>
          </a:p>
        </p:txBody>
      </p:sp>
    </p:spTree>
    <p:extLst>
      <p:ext uri="{BB962C8B-B14F-4D97-AF65-F5344CB8AC3E}">
        <p14:creationId xmlns:p14="http://schemas.microsoft.com/office/powerpoint/2010/main" val="3889767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6" name="Group 88">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90" name="Straight Connector 89">
              <a:extLst>
                <a:ext uri="{FF2B5EF4-FFF2-40B4-BE49-F238E27FC236}">
                  <a16:creationId xmlns:a16="http://schemas.microsoft.com/office/drawing/2014/main" id="{317D1EC0-23FF-4FC8-B22D-E34878EAA4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5AB929A7-258C-4469-AAB4-A67D713F7A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A635CDB-2D00-49D5-B26E-0694A25000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B4288D7A-F857-418D-92F2-368E841B9F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F1084F50-7F3C-4A4A-877E-FFD9EC7CD8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331E64C1-F4C0-4A94-B319-BB1A0A2450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363D8374-8052-417F-AB69-B97EAC43D5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C7750734-4D51-4019-A003-38A3DE49B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71B693D1-DBA2-4D3B-9B37-D9EE8C4112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1BCD3EA8-E4C0-4AF6-817F-F9F29157A4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7A170FB3-B397-4AC9-85FD-65388F26D9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BE5EC0B9-49C7-4777-AEC5-B5EF8DE404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7902048B-30F7-4434-87A5-140F9BB4BE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0500A6E2-A41C-4751-8A4E-9A0C5718D9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FC259517-7BE7-45F9-81C0-3A6362BF1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90652F56-7B71-42B2-AB68-22204A6DF1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1059830E-1C3D-4D42-8789-524971CB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B53325A7-86D3-4B52-A7E3-ADDF408B40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6D53F46F-EC12-484C-A4E7-791E57687A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464ED9CA-8950-47B8-A9ED-22B45CE15F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E4429F7B-9FD7-438F-8ECA-3FCAD00618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0C558100-D455-4B41-890C-BCC898B2D1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F2886397-398A-4318-BE16-2CBAC1902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7D32A3A6-CE6E-4ABD-8522-2C8DC88C0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F9014C09-5B84-4798-8BDE-C80D76E67B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2A29EB9E-ED9D-4C69-8A26-9A7A0A830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AA2899F9-1795-416F-8F3D-26EEB684DB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E3043474-8625-495C-BD06-3627FD286C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D432CE47-7631-408E-8DDC-79EE378B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B2C8832D-8B8D-4036-B913-2D36314327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1CCEFEAF-E87B-4FF2-A947-94CABAA061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7" name="Right Triangle 121">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88" name="Rectangle 123">
            <a:extLst>
              <a:ext uri="{FF2B5EF4-FFF2-40B4-BE49-F238E27FC236}">
                <a16:creationId xmlns:a16="http://schemas.microsoft.com/office/drawing/2014/main" id="{A173122F-D466-4F08-90FA-0038F7AC21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21" name="Group 125">
            <a:extLst>
              <a:ext uri="{FF2B5EF4-FFF2-40B4-BE49-F238E27FC236}">
                <a16:creationId xmlns:a16="http://schemas.microsoft.com/office/drawing/2014/main" id="{371201FD-B9B8-44FB-827C-2B72B2C61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7" name="Straight Connector 126">
              <a:extLst>
                <a:ext uri="{FF2B5EF4-FFF2-40B4-BE49-F238E27FC236}">
                  <a16:creationId xmlns:a16="http://schemas.microsoft.com/office/drawing/2014/main" id="{BED50380-B737-4843-B657-D1F72ECE0E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A838A1CE-8855-4800-8759-A56D50C740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A60E8BB7-1962-48A1-AE75-138B858ADF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84B998B9-5288-4CE0-B72D-57048D8248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D1CCB6E9-345A-4FF8-A88D-3E5CF21D42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01318E85-96B6-461C-8287-F6CA4968C4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06BFD751-AAE9-43DB-8D9F-FBD0019E49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DA33B7E8-7994-46BB-A708-1BAEAE9A48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EE24BAA5-7F61-4495-857C-97EDFC96FD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616A69CD-5F58-4D4E-8784-EF04768B31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AB01CAAA-9CED-4D6E-94EF-252DDFCB7B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346C2E15-6DB9-400F-A463-3A74881199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6548849A-5ABA-4068-B1B8-6288537730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8026C35F-2E6D-487D-B9F7-C4FEC99C2D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BC96CD3E-B1D7-4FEB-A4C4-9D2224756E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35504DA9-0960-480F-A0D1-43F798BA50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2D211248-4214-4C32-9181-236A505430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EC8DA7D9-8888-4AE1-88A9-070E3D39A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B5EF6DF4-75E2-40AE-898D-8439C1A1B85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CEB5A874-B7FD-462A-B169-E7FDB5AA6C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4E40B800-A1C4-40CF-B676-3714D7BC62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59DC799A-8E1B-473C-8A5C-61A7E6E17B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9241FE59-669C-46CE-BD6B-BCC0E38E39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338A03C7-4888-469E-B83E-68A5A252FB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A949D6E2-575B-4B3B-9200-F89FF6263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1192BECB-21C3-4E10-BA4A-1A40B32FE2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2399FED6-669D-4F33-B077-DCABEE44C4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4F0A4E8B-1AAA-4226-98A8-D787BCF2A2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B9842F70-1987-4D9B-A998-AB1CA140FB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52A5A85E-17B3-4952-B61F-2F5B41D631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4B1FC6E2-FA10-41E8-AD12-66A1CF9831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5E1B4CBD-B6E4-6578-6836-244D01B0F4A5}"/>
              </a:ext>
            </a:extLst>
          </p:cNvPr>
          <p:cNvSpPr>
            <a:spLocks noGrp="1"/>
          </p:cNvSpPr>
          <p:nvPr>
            <p:ph type="title"/>
          </p:nvPr>
        </p:nvSpPr>
        <p:spPr>
          <a:xfrm>
            <a:off x="683587" y="4143594"/>
            <a:ext cx="11312198" cy="2438354"/>
          </a:xfrm>
        </p:spPr>
        <p:txBody>
          <a:bodyPr vert="horz" lIns="91440" tIns="45720" rIns="91440" bIns="45720" rtlCol="0" anchor="t">
            <a:normAutofit/>
          </a:bodyPr>
          <a:lstStyle/>
          <a:p>
            <a:r>
              <a:rPr lang="en-US" sz="4800" dirty="0"/>
              <a:t>What is the difference between research methods and research design?</a:t>
            </a:r>
          </a:p>
        </p:txBody>
      </p:sp>
      <p:pic>
        <p:nvPicPr>
          <p:cNvPr id="84" name="Picture 4" descr="A calculus formula">
            <a:extLst>
              <a:ext uri="{FF2B5EF4-FFF2-40B4-BE49-F238E27FC236}">
                <a16:creationId xmlns:a16="http://schemas.microsoft.com/office/drawing/2014/main" id="{758867A3-57B6-2DEF-F583-E2157F2F44D6}"/>
              </a:ext>
            </a:extLst>
          </p:cNvPr>
          <p:cNvPicPr>
            <a:picLocks noGrp="1" noChangeAspect="1"/>
          </p:cNvPicPr>
          <p:nvPr>
            <p:ph idx="1"/>
          </p:nvPr>
        </p:nvPicPr>
        <p:blipFill rotWithShape="1">
          <a:blip r:embed="rId2"/>
          <a:srcRect t="23470" b="35033"/>
          <a:stretch/>
        </p:blipFill>
        <p:spPr>
          <a:xfrm>
            <a:off x="-6214" y="10"/>
            <a:ext cx="12214825" cy="3383374"/>
          </a:xfrm>
          <a:custGeom>
            <a:avLst/>
            <a:gdLst/>
            <a:ahLst/>
            <a:cxnLst/>
            <a:rect l="l" t="t" r="r" b="b"/>
            <a:pathLst>
              <a:path w="12214825" h="3383384">
                <a:moveTo>
                  <a:pt x="12213819" y="0"/>
                </a:moveTo>
                <a:cubicBezTo>
                  <a:pt x="12213819" y="29107"/>
                  <a:pt x="12214067" y="89770"/>
                  <a:pt x="12214502" y="174101"/>
                </a:cubicBezTo>
                <a:lnTo>
                  <a:pt x="12214825" y="234681"/>
                </a:lnTo>
                <a:lnTo>
                  <a:pt x="12214825" y="2718323"/>
                </a:lnTo>
                <a:lnTo>
                  <a:pt x="11377417" y="2725712"/>
                </a:lnTo>
                <a:cubicBezTo>
                  <a:pt x="7318291" y="2799276"/>
                  <a:pt x="6189525" y="3387660"/>
                  <a:pt x="3246747" y="3383361"/>
                </a:cubicBezTo>
                <a:cubicBezTo>
                  <a:pt x="2493396" y="3382260"/>
                  <a:pt x="1619330" y="3339570"/>
                  <a:pt x="544071" y="3235389"/>
                </a:cubicBezTo>
                <a:lnTo>
                  <a:pt x="19466" y="3181198"/>
                </a:lnTo>
                <a:cubicBezTo>
                  <a:pt x="22117" y="2650999"/>
                  <a:pt x="12840" y="2122787"/>
                  <a:pt x="3563" y="1594575"/>
                </a:cubicBezTo>
                <a:lnTo>
                  <a:pt x="0" y="1239098"/>
                </a:lnTo>
                <a:lnTo>
                  <a:pt x="0" y="7944"/>
                </a:lnTo>
                <a:close/>
              </a:path>
            </a:pathLst>
          </a:custGeom>
        </p:spPr>
      </p:pic>
      <p:sp>
        <p:nvSpPr>
          <p:cNvPr id="123" name="Right Triangle 158">
            <a:extLst>
              <a:ext uri="{FF2B5EF4-FFF2-40B4-BE49-F238E27FC236}">
                <a16:creationId xmlns:a16="http://schemas.microsoft.com/office/drawing/2014/main" id="{27D6616B-CA16-4E7A-AD49-69268088A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2" y="4239706"/>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946094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5200F8D-B04D-DFA6-4B55-D275B97710BD}"/>
              </a:ext>
            </a:extLst>
          </p:cNvPr>
          <p:cNvSpPr>
            <a:spLocks noGrp="1"/>
          </p:cNvSpPr>
          <p:nvPr>
            <p:ph type="title"/>
          </p:nvPr>
        </p:nvSpPr>
        <p:spPr/>
        <p:txBody>
          <a:bodyPr>
            <a:normAutofit fontScale="90000"/>
          </a:bodyPr>
          <a:lstStyle/>
          <a:p>
            <a:r>
              <a:rPr lang="en-US" sz="4400" dirty="0"/>
              <a:t>What is the difference between research methods and research design?</a:t>
            </a:r>
            <a:endParaRPr lang="en-GB" dirty="0"/>
          </a:p>
        </p:txBody>
      </p:sp>
      <p:sp>
        <p:nvSpPr>
          <p:cNvPr id="7" name="Text Placeholder 6">
            <a:extLst>
              <a:ext uri="{FF2B5EF4-FFF2-40B4-BE49-F238E27FC236}">
                <a16:creationId xmlns:a16="http://schemas.microsoft.com/office/drawing/2014/main" id="{F056212A-286E-EF0D-9A97-8DA066D29365}"/>
              </a:ext>
            </a:extLst>
          </p:cNvPr>
          <p:cNvSpPr>
            <a:spLocks noGrp="1"/>
          </p:cNvSpPr>
          <p:nvPr>
            <p:ph type="body" idx="1"/>
          </p:nvPr>
        </p:nvSpPr>
        <p:spPr/>
        <p:txBody>
          <a:bodyPr/>
          <a:lstStyle/>
          <a:p>
            <a:r>
              <a:rPr lang="en-GB" dirty="0"/>
              <a:t>Research methods…</a:t>
            </a:r>
          </a:p>
        </p:txBody>
      </p:sp>
      <p:sp>
        <p:nvSpPr>
          <p:cNvPr id="8" name="Content Placeholder 7">
            <a:extLst>
              <a:ext uri="{FF2B5EF4-FFF2-40B4-BE49-F238E27FC236}">
                <a16:creationId xmlns:a16="http://schemas.microsoft.com/office/drawing/2014/main" id="{6E12F321-3AF2-B43A-F9B1-4BC4C6536291}"/>
              </a:ext>
            </a:extLst>
          </p:cNvPr>
          <p:cNvSpPr>
            <a:spLocks noGrp="1"/>
          </p:cNvSpPr>
          <p:nvPr>
            <p:ph sz="half" idx="2"/>
          </p:nvPr>
        </p:nvSpPr>
        <p:spPr/>
        <p:txBody>
          <a:bodyPr/>
          <a:lstStyle/>
          <a:p>
            <a:r>
              <a:rPr lang="en-GB" dirty="0"/>
              <a:t>are the procedures that will be used to collect and analyse data</a:t>
            </a:r>
          </a:p>
          <a:p>
            <a:r>
              <a:rPr lang="en-GB" dirty="0"/>
              <a:t>focus on the most suitable ways in which data can be collected</a:t>
            </a:r>
          </a:p>
          <a:p>
            <a:r>
              <a:rPr lang="en-GB" dirty="0"/>
              <a:t>will depend on the research design</a:t>
            </a:r>
          </a:p>
        </p:txBody>
      </p:sp>
      <p:sp>
        <p:nvSpPr>
          <p:cNvPr id="9" name="Text Placeholder 8">
            <a:extLst>
              <a:ext uri="{FF2B5EF4-FFF2-40B4-BE49-F238E27FC236}">
                <a16:creationId xmlns:a16="http://schemas.microsoft.com/office/drawing/2014/main" id="{C6B689C4-F422-9B26-CF7F-E3DC7DB0A3DB}"/>
              </a:ext>
            </a:extLst>
          </p:cNvPr>
          <p:cNvSpPr>
            <a:spLocks noGrp="1"/>
          </p:cNvSpPr>
          <p:nvPr>
            <p:ph type="body" sz="quarter" idx="3"/>
          </p:nvPr>
        </p:nvSpPr>
        <p:spPr/>
        <p:txBody>
          <a:bodyPr/>
          <a:lstStyle/>
          <a:p>
            <a:r>
              <a:rPr lang="en-GB" dirty="0"/>
              <a:t>Research design…</a:t>
            </a:r>
          </a:p>
        </p:txBody>
      </p:sp>
      <p:sp>
        <p:nvSpPr>
          <p:cNvPr id="10" name="Content Placeholder 9">
            <a:extLst>
              <a:ext uri="{FF2B5EF4-FFF2-40B4-BE49-F238E27FC236}">
                <a16:creationId xmlns:a16="http://schemas.microsoft.com/office/drawing/2014/main" id="{CB1F9463-14B4-9D5C-DFFC-84BFA71B8FFD}"/>
              </a:ext>
            </a:extLst>
          </p:cNvPr>
          <p:cNvSpPr>
            <a:spLocks noGrp="1"/>
          </p:cNvSpPr>
          <p:nvPr>
            <p:ph sz="quarter" idx="4"/>
          </p:nvPr>
        </p:nvSpPr>
        <p:spPr/>
        <p:txBody>
          <a:bodyPr/>
          <a:lstStyle/>
          <a:p>
            <a:r>
              <a:rPr lang="en-GB" dirty="0"/>
              <a:t>is the overall structure (or framework) of the research</a:t>
            </a:r>
          </a:p>
          <a:p>
            <a:r>
              <a:rPr lang="en-GB" dirty="0"/>
              <a:t>is based on the research question</a:t>
            </a:r>
          </a:p>
          <a:p>
            <a:r>
              <a:rPr lang="en-GB" dirty="0"/>
              <a:t>focuses on the type of study that is planned </a:t>
            </a:r>
            <a:r>
              <a:rPr lang="en-GB" dirty="0">
                <a:latin typeface="+mj-lt"/>
              </a:rPr>
              <a:t>and the results that might be expected (e.g. </a:t>
            </a:r>
            <a:r>
              <a:rPr lang="en-GB" b="0" i="0" dirty="0">
                <a:solidFill>
                  <a:srgbClr val="040C28"/>
                </a:solidFill>
                <a:effectLst/>
                <a:latin typeface="+mj-lt"/>
              </a:rPr>
              <a:t>next slide)</a:t>
            </a:r>
          </a:p>
        </p:txBody>
      </p:sp>
    </p:spTree>
    <p:extLst>
      <p:ext uri="{BB962C8B-B14F-4D97-AF65-F5344CB8AC3E}">
        <p14:creationId xmlns:p14="http://schemas.microsoft.com/office/powerpoint/2010/main" val="351881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63BDD8-36FC-48B0-8862-3B51BE4F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C15A19D0-2BD2-47E7-A51B-B8083A14E7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F6641F14-42D8-42E0-8B56-FC0A08EB2E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F3FEF18-8973-49F1-B984-81E6307303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8FEE187-7ECD-4C55-BE26-0DA3DDE0ED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8708818-667C-4218-8552-2975EB0047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FA1A626-67CE-4E24-974F-C432A21D1D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029D28-01D8-4EB8-B30C-79D6F14E6C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24E501C-EBFD-4E76-8F7F-9EFA76EFFD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04596B9-52A8-4717-8158-2204F86D95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1EC080A-A9BB-467A-92A9-D597436B74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65DD030-3FCC-4380-B680-8E171845F2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015E10D-03D4-4A67-8377-5B0A55F3D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DB96670-ACA9-42B6-87A2-E411999899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2BC8247-310E-48D0-9CEF-43BC6E41A2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2F09D0F-F86F-4AA5-AB1D-AAB1E5BA92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9569AF0-6598-4FCC-803D-B3C3DE030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1B68A9D-7921-44B8-8464-E36F028EEA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68EB3D7-2443-4764-9991-B691C090C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6128C1-7748-441C-94E4-1874BB5779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276682F-0434-4D7E-B400-2DF99D969B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CD2F02B-2688-4DCD-9610-1C086528FC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BA0DA4B-915F-4A6D-8368-BE7B53E426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01711BC-8D96-4E1F-934B-9E382A617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364551E-CB94-4200-809A-9E33122BA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64389BE-74F0-4F54-9DE0-2BCB33C78F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6721F72-5343-46B1-AFC1-6DF4FF7710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4A528A6-14EE-4010-93CB-95F75CB96E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186140D-084D-4621-A556-65927AB449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2049A17-7EE3-4BEF-B630-AD0AB020E6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223B596-7D86-4AF3-AE7E-A696FEF114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F7FC8FA-C1DE-4F38-BCDA-464A54783E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5BEFE2E-F050-46F9-BAD0-939F37AA99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63D6C682-FD57-4DF7-854F-DD140E1E29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2" y="1516213"/>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E6C07E7-21D7-1184-5C56-E98CBEB919B9}"/>
              </a:ext>
            </a:extLst>
          </p:cNvPr>
          <p:cNvSpPr>
            <a:spLocks noGrp="1"/>
          </p:cNvSpPr>
          <p:nvPr>
            <p:ph type="title"/>
          </p:nvPr>
        </p:nvSpPr>
        <p:spPr>
          <a:xfrm>
            <a:off x="691079" y="725951"/>
            <a:ext cx="10325000" cy="1380515"/>
          </a:xfrm>
        </p:spPr>
        <p:txBody>
          <a:bodyPr>
            <a:normAutofit/>
          </a:bodyPr>
          <a:lstStyle/>
          <a:p>
            <a:r>
              <a:rPr lang="en-US" dirty="0"/>
              <a:t>What is ‘research design’?</a:t>
            </a:r>
            <a:endParaRPr lang="en-GB" dirty="0"/>
          </a:p>
        </p:txBody>
      </p:sp>
      <p:graphicFrame>
        <p:nvGraphicFramePr>
          <p:cNvPr id="5" name="Content Placeholder 2">
            <a:extLst>
              <a:ext uri="{FF2B5EF4-FFF2-40B4-BE49-F238E27FC236}">
                <a16:creationId xmlns:a16="http://schemas.microsoft.com/office/drawing/2014/main" id="{B8705458-E6F4-56A4-638F-BBCE633BB1A1}"/>
              </a:ext>
            </a:extLst>
          </p:cNvPr>
          <p:cNvGraphicFramePr>
            <a:graphicFrameLocks noGrp="1"/>
          </p:cNvGraphicFramePr>
          <p:nvPr>
            <p:ph idx="1"/>
            <p:extLst>
              <p:ext uri="{D42A27DB-BD31-4B8C-83A1-F6EECF244321}">
                <p14:modId xmlns:p14="http://schemas.microsoft.com/office/powerpoint/2010/main" val="4151076503"/>
              </p:ext>
            </p:extLst>
          </p:nvPr>
        </p:nvGraphicFramePr>
        <p:xfrm>
          <a:off x="690563" y="2339974"/>
          <a:ext cx="10325100" cy="38003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042CFE4D-9483-84AC-96AB-5FFA6870EE8A}"/>
              </a:ext>
            </a:extLst>
          </p:cNvPr>
          <p:cNvSpPr txBox="1"/>
          <p:nvPr/>
        </p:nvSpPr>
        <p:spPr>
          <a:xfrm>
            <a:off x="1239771" y="6310476"/>
            <a:ext cx="2210266" cy="307777"/>
          </a:xfrm>
          <a:prstGeom prst="rect">
            <a:avLst/>
          </a:prstGeom>
          <a:noFill/>
          <a:ln>
            <a:solidFill>
              <a:schemeClr val="accent2"/>
            </a:solidFill>
          </a:ln>
        </p:spPr>
        <p:txBody>
          <a:bodyPr wrap="square" rtlCol="0">
            <a:spAutoFit/>
          </a:bodyPr>
          <a:lstStyle/>
          <a:p>
            <a:r>
              <a:rPr lang="en-GB" sz="1400" dirty="0"/>
              <a:t>Not much known already</a:t>
            </a:r>
          </a:p>
        </p:txBody>
      </p:sp>
      <p:sp>
        <p:nvSpPr>
          <p:cNvPr id="4" name="TextBox 3">
            <a:extLst>
              <a:ext uri="{FF2B5EF4-FFF2-40B4-BE49-F238E27FC236}">
                <a16:creationId xmlns:a16="http://schemas.microsoft.com/office/drawing/2014/main" id="{12E5A79A-A2CD-3FF2-6763-95241142E8DB}"/>
              </a:ext>
            </a:extLst>
          </p:cNvPr>
          <p:cNvSpPr txBox="1"/>
          <p:nvPr/>
        </p:nvSpPr>
        <p:spPr>
          <a:xfrm>
            <a:off x="4433430" y="6249040"/>
            <a:ext cx="2827341" cy="523220"/>
          </a:xfrm>
          <a:prstGeom prst="rect">
            <a:avLst/>
          </a:prstGeom>
          <a:noFill/>
          <a:ln>
            <a:solidFill>
              <a:schemeClr val="accent4"/>
            </a:solidFill>
          </a:ln>
        </p:spPr>
        <p:txBody>
          <a:bodyPr wrap="square" rtlCol="0">
            <a:spAutoFit/>
          </a:bodyPr>
          <a:lstStyle/>
          <a:p>
            <a:r>
              <a:rPr lang="en-GB" sz="1400" dirty="0"/>
              <a:t>Describing characteristics of variables / a situation</a:t>
            </a:r>
          </a:p>
        </p:txBody>
      </p:sp>
      <p:sp>
        <p:nvSpPr>
          <p:cNvPr id="6" name="TextBox 5">
            <a:extLst>
              <a:ext uri="{FF2B5EF4-FFF2-40B4-BE49-F238E27FC236}">
                <a16:creationId xmlns:a16="http://schemas.microsoft.com/office/drawing/2014/main" id="{C6AA1762-9F1F-237F-EDED-0D674A3ECBAD}"/>
              </a:ext>
            </a:extLst>
          </p:cNvPr>
          <p:cNvSpPr txBox="1"/>
          <p:nvPr/>
        </p:nvSpPr>
        <p:spPr>
          <a:xfrm>
            <a:off x="7829298" y="6256300"/>
            <a:ext cx="3144899" cy="523220"/>
          </a:xfrm>
          <a:prstGeom prst="rect">
            <a:avLst/>
          </a:prstGeom>
          <a:noFill/>
          <a:ln>
            <a:solidFill>
              <a:schemeClr val="accent6"/>
            </a:solidFill>
          </a:ln>
        </p:spPr>
        <p:txBody>
          <a:bodyPr wrap="square" rtlCol="0">
            <a:spAutoFit/>
          </a:bodyPr>
          <a:lstStyle/>
          <a:p>
            <a:r>
              <a:rPr lang="en-GB" sz="1400" dirty="0"/>
              <a:t>includes a hypothesis (correlational / experimental / diagnostic)</a:t>
            </a:r>
          </a:p>
        </p:txBody>
      </p:sp>
    </p:spTree>
    <p:extLst>
      <p:ext uri="{BB962C8B-B14F-4D97-AF65-F5344CB8AC3E}">
        <p14:creationId xmlns:p14="http://schemas.microsoft.com/office/powerpoint/2010/main" val="4084492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7" name="Video 6" descr="Different Hand Drawn Graphs">
            <a:extLst>
              <a:ext uri="{FF2B5EF4-FFF2-40B4-BE49-F238E27FC236}">
                <a16:creationId xmlns:a16="http://schemas.microsoft.com/office/drawing/2014/main" id="{7F13B453-9188-9328-7F62-138104F0FE3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24392" y="0"/>
            <a:ext cx="12393545" cy="6857989"/>
          </a:xfrm>
          <a:prstGeom prst="rect">
            <a:avLst/>
          </a:prstGeom>
        </p:spPr>
      </p:pic>
      <p:grpSp>
        <p:nvGrpSpPr>
          <p:cNvPr id="13" name="Group 12">
            <a:extLst>
              <a:ext uri="{FF2B5EF4-FFF2-40B4-BE49-F238E27FC236}">
                <a16:creationId xmlns:a16="http://schemas.microsoft.com/office/drawing/2014/main" id="{386FCB15-7F30-4453-B0F7-4BEB5EB6FB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0E7FF6A1-5529-4745-8840-FDFB9CF235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3D5344A-2D09-4646-B218-0884CAAAEA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88AA05E-54CF-40DF-89D5-6E191DC0A6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46F284F-3157-49A5-8DA6-BF205C574A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751065-B160-4925-846B-A6D5888407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E1489A-F3EF-42BF-84CB-6BB9203D6C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138BC36-8129-4866-9D4A-F966FB592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F2BC849-BEF7-4E50-9A60-48119FBD15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DCB4417-C230-4602-AB86-2269C3EA14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50E9A4F-55AE-45D6-B44E-05A490A6C1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D7BBCCD-A1AE-4BFA-80F7-46BE8098AF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F8B2CF2-81C9-4A74-A490-2BD6CD3B12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5DCB727-D275-4817-B971-D9BB4F5B71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BA80A43-0A4B-47A9-897D-3250BB7196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CAC5A38-B877-4D02-9F87-FBB869B596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32F9102-545F-491E-B1B4-2263E5F83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FE5AF7E-DC93-4AC8-A2E8-757DE86C9F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6E45B1B-C6E0-4BEA-B1E7-336F18C6C4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CED6DF-BA5E-4A18-83F7-81BAA16C78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4C6C403-CCA8-4F3C-B05E-41B2D4D9CB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1E90276-C421-4004-A8A9-D20FA899B5A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5363102-1D9A-462A-B5E2-8D3018B9AF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1878078-BE67-48E4-A68A-3803731693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F129970-7AA8-4010-BAA9-250B294119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517EE9A-5ABB-4AAE-B1C1-BC4082C545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529B555D-24AD-4FD6-8248-9ED911F7CE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3D64E16-87AC-4CE5-866C-6B59AD5F0A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5F483F33-5BEF-4FE4-99FF-136332EFB8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4747797-C3EA-43C3-B21A-68EE6961F1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F36F2F3-4904-4675-9844-8913BAB9F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5E33543B-C412-47F5-A29B-84867FDB8B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6" name="Flowchart: Document 45">
            <a:extLst>
              <a:ext uri="{FF2B5EF4-FFF2-40B4-BE49-F238E27FC236}">
                <a16:creationId xmlns:a16="http://schemas.microsoft.com/office/drawing/2014/main" id="{D22FBD32-C88A-4C1D-BC76-613A93944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04804" y="304807"/>
            <a:ext cx="6858000" cy="6248391"/>
          </a:xfrm>
          <a:prstGeom prst="flowChartDocumen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sp>
        <p:nvSpPr>
          <p:cNvPr id="4" name="Title 3">
            <a:extLst>
              <a:ext uri="{FF2B5EF4-FFF2-40B4-BE49-F238E27FC236}">
                <a16:creationId xmlns:a16="http://schemas.microsoft.com/office/drawing/2014/main" id="{F2487CD2-D3FE-BE2D-8093-FE7688DB80C5}"/>
              </a:ext>
            </a:extLst>
          </p:cNvPr>
          <p:cNvSpPr>
            <a:spLocks noGrp="1"/>
          </p:cNvSpPr>
          <p:nvPr>
            <p:ph type="ctrTitle"/>
          </p:nvPr>
        </p:nvSpPr>
        <p:spPr>
          <a:xfrm>
            <a:off x="659798" y="2784042"/>
            <a:ext cx="4425272" cy="3461434"/>
          </a:xfrm>
        </p:spPr>
        <p:txBody>
          <a:bodyPr anchor="t">
            <a:normAutofit/>
          </a:bodyPr>
          <a:lstStyle/>
          <a:p>
            <a:pPr>
              <a:lnSpc>
                <a:spcPct val="90000"/>
              </a:lnSpc>
            </a:pPr>
            <a:r>
              <a:rPr lang="en-GB" sz="4500" spc="-10" dirty="0">
                <a:effectLst/>
                <a:latin typeface="Tw Cen MT" panose="020B0602020104020603" pitchFamily="34" charset="0"/>
                <a:ea typeface="Calibri" panose="020F0502020204030204" pitchFamily="34" charset="0"/>
              </a:rPr>
              <a:t>KQ2 - How does the theoretical framework shape the analysis of data? </a:t>
            </a:r>
            <a:endParaRPr lang="en-GB" sz="4500" dirty="0"/>
          </a:p>
        </p:txBody>
      </p:sp>
    </p:spTree>
    <p:extLst>
      <p:ext uri="{BB962C8B-B14F-4D97-AF65-F5344CB8AC3E}">
        <p14:creationId xmlns:p14="http://schemas.microsoft.com/office/powerpoint/2010/main" val="1658703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6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B8304-2F91-07A1-441B-D0C96CB82713}"/>
              </a:ext>
            </a:extLst>
          </p:cNvPr>
          <p:cNvSpPr>
            <a:spLocks noGrp="1"/>
          </p:cNvSpPr>
          <p:nvPr>
            <p:ph type="title"/>
          </p:nvPr>
        </p:nvSpPr>
        <p:spPr/>
        <p:txBody>
          <a:bodyPr>
            <a:normAutofit/>
          </a:bodyPr>
          <a:lstStyle/>
          <a:p>
            <a:r>
              <a:rPr lang="en-GB" sz="4400" spc="-10" dirty="0">
                <a:effectLst/>
                <a:latin typeface="Tw Cen MT" panose="020B0602020104020603" pitchFamily="34" charset="0"/>
                <a:ea typeface="Calibri" panose="020F0502020204030204" pitchFamily="34" charset="0"/>
              </a:rPr>
              <a:t>KQ2 - How does the theoretical framework shape the analysis of data? </a:t>
            </a:r>
            <a:endParaRPr lang="en-GB" dirty="0"/>
          </a:p>
        </p:txBody>
      </p:sp>
      <p:sp>
        <p:nvSpPr>
          <p:cNvPr id="3" name="Content Placeholder 2">
            <a:extLst>
              <a:ext uri="{FF2B5EF4-FFF2-40B4-BE49-F238E27FC236}">
                <a16:creationId xmlns:a16="http://schemas.microsoft.com/office/drawing/2014/main" id="{C0970AEA-8AC5-388E-2337-FF96040EFE47}"/>
              </a:ext>
            </a:extLst>
          </p:cNvPr>
          <p:cNvSpPr>
            <a:spLocks noGrp="1"/>
          </p:cNvSpPr>
          <p:nvPr>
            <p:ph idx="1"/>
          </p:nvPr>
        </p:nvSpPr>
        <p:spPr>
          <a:xfrm>
            <a:off x="691079" y="2507587"/>
            <a:ext cx="10325000" cy="3396979"/>
          </a:xfrm>
        </p:spPr>
        <p:txBody>
          <a:bodyPr/>
          <a:lstStyle/>
          <a:p>
            <a:pPr marL="0" indent="0">
              <a:buNone/>
            </a:pPr>
            <a:r>
              <a:rPr lang="en-GB" b="0" i="0" dirty="0">
                <a:solidFill>
                  <a:schemeClr val="tx1"/>
                </a:solidFill>
                <a:effectLst/>
                <a:latin typeface="Calibri" panose="020F0502020204030204" pitchFamily="34" charset="0"/>
                <a:cs typeface="Calibri" panose="020F0502020204030204" pitchFamily="34" charset="0"/>
              </a:rPr>
              <a:t>The development of the theoretical framework helps to clarify your implicit theory in a manner that is more clearly defined.  </a:t>
            </a:r>
          </a:p>
          <a:p>
            <a:pPr marL="0" indent="0">
              <a:buNone/>
            </a:pPr>
            <a:r>
              <a:rPr lang="en-GB" b="0" i="0" dirty="0">
                <a:solidFill>
                  <a:schemeClr val="tx1"/>
                </a:solidFill>
                <a:effectLst/>
                <a:latin typeface="Calibri" panose="020F0502020204030204" pitchFamily="34" charset="0"/>
                <a:cs typeface="Calibri" panose="020F0502020204030204" pitchFamily="34" charset="0"/>
              </a:rPr>
              <a:t>It helps you to consider possible frameworks and to reduce biases that may sway your interpretation. </a:t>
            </a:r>
          </a:p>
        </p:txBody>
      </p:sp>
    </p:spTree>
    <p:extLst>
      <p:ext uri="{BB962C8B-B14F-4D97-AF65-F5344CB8AC3E}">
        <p14:creationId xmlns:p14="http://schemas.microsoft.com/office/powerpoint/2010/main" val="29126747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D5CB578-86A3-18F0-1DB6-86040BFA085E}"/>
              </a:ext>
            </a:extLst>
          </p:cNvPr>
          <p:cNvSpPr>
            <a:spLocks noGrp="1"/>
          </p:cNvSpPr>
          <p:nvPr>
            <p:ph type="title"/>
          </p:nvPr>
        </p:nvSpPr>
        <p:spPr>
          <a:xfrm>
            <a:off x="691079" y="725951"/>
            <a:ext cx="4927425" cy="1938525"/>
          </a:xfrm>
        </p:spPr>
        <p:txBody>
          <a:bodyPr>
            <a:normAutofit/>
          </a:bodyPr>
          <a:lstStyle/>
          <a:p>
            <a:br>
              <a:rPr lang="en-GB" dirty="0"/>
            </a:br>
            <a:r>
              <a:rPr lang="en-GB" dirty="0">
                <a:latin typeface="Tw Cen MT" panose="020B0602020104020603" pitchFamily="34" charset="0"/>
              </a:rPr>
              <a:t>Consider:</a:t>
            </a:r>
          </a:p>
        </p:txBody>
      </p:sp>
      <p:sp>
        <p:nvSpPr>
          <p:cNvPr id="44" name="Right Triangle 43">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Content Placeholder 2">
            <a:extLst>
              <a:ext uri="{FF2B5EF4-FFF2-40B4-BE49-F238E27FC236}">
                <a16:creationId xmlns:a16="http://schemas.microsoft.com/office/drawing/2014/main" id="{C71D1CF5-71F9-FAEB-B2A9-83BC75B021D9}"/>
              </a:ext>
            </a:extLst>
          </p:cNvPr>
          <p:cNvSpPr>
            <a:spLocks noGrp="1"/>
          </p:cNvSpPr>
          <p:nvPr>
            <p:ph idx="1"/>
          </p:nvPr>
        </p:nvSpPr>
        <p:spPr>
          <a:xfrm>
            <a:off x="691079" y="2886116"/>
            <a:ext cx="4927425" cy="3245931"/>
          </a:xfrm>
        </p:spPr>
        <p:txBody>
          <a:bodyPr>
            <a:normAutofit/>
          </a:bodyPr>
          <a:lstStyle/>
          <a:p>
            <a:r>
              <a:rPr lang="en-GB" dirty="0"/>
              <a:t>What might have an impact on the way in which we interpret data?</a:t>
            </a:r>
          </a:p>
          <a:p>
            <a:endParaRPr lang="en-GB" dirty="0"/>
          </a:p>
          <a:p>
            <a:r>
              <a:rPr lang="en-GB" dirty="0"/>
              <a:t>Does / might the way in which we look at data depend on our own interests? How? Why?</a:t>
            </a:r>
          </a:p>
        </p:txBody>
      </p:sp>
      <p:pic>
        <p:nvPicPr>
          <p:cNvPr id="5" name="Picture 4" descr="Exclamation mark on a yellow background">
            <a:extLst>
              <a:ext uri="{FF2B5EF4-FFF2-40B4-BE49-F238E27FC236}">
                <a16:creationId xmlns:a16="http://schemas.microsoft.com/office/drawing/2014/main" id="{45137D79-E418-6ADA-ABA0-C663CB0823A0}"/>
              </a:ext>
            </a:extLst>
          </p:cNvPr>
          <p:cNvPicPr>
            <a:picLocks noChangeAspect="1"/>
          </p:cNvPicPr>
          <p:nvPr/>
        </p:nvPicPr>
        <p:blipFill rotWithShape="1">
          <a:blip r:embed="rId2"/>
          <a:srcRect l="24221" r="11303"/>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40976397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3" name="Straight Connector 12">
              <a:extLst>
                <a:ext uri="{FF2B5EF4-FFF2-40B4-BE49-F238E27FC236}">
                  <a16:creationId xmlns:a16="http://schemas.microsoft.com/office/drawing/2014/main" id="{E0418BE5-560E-4E49-B12D-B555511FED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49D1162-73B9-420F-BCBE-95039D00CD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2BA76FE-316A-48E2-A03B-4E05691C43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678FBC-A6AD-4422-BA24-A4172F8862C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D3C5C3E-2D08-43F0-AFAC-E15360CA7D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0BEAC62-AF92-4A65-9790-6F6E0C6C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C77D7C5-E76E-4E82-BFC4-9A75D2C808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66E0152-96B9-4067-80D3-D9BDE6D7EC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918AFCC-B9DA-4092-8FBA-2CFEDB0388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91EC7D33-C87E-4812-A722-53C5D99272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5F239E3-501A-4C3C-9BE4-6BFA0D3126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9B62BF3B-95BB-4188-AAE5-015A0EF3D1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14E5F0F-0124-40D0-A0BF-AE307A0E15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BADC3B1-26C7-4CF1-B29D-4D0DEA3E26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0A7DF6E-1132-4A80-9B18-593B1ACD77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EF19589-10D8-4A8F-A0B1-F7CE380E30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8E6BB32-C4F8-4914-88D3-7DC5E79D0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8F046EE-9DBA-4924-A19C-ED8741F5F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AABBC44-ABA8-4913-824E-64D3447246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4272B22-1C39-47A0-8551-73666AFBEE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8CDFF66-464C-4ABF-BB01-00500A3B75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079FC88-BD3B-4C04-9B90-0FC93C1792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1FCAED8-8687-4141-A7C3-0D88ACEDFEC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065038E6-7B32-460F-B804-D6C105FF44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C5DAE85-AD17-454B-AB64-CEFF52FDAB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C603643-2066-4967-AE4B-9DA143843B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37E9533-9B07-43E3-B939-7BADC01FEE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EDCCAAEE-AB2E-4534-893A-3DB109499F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8BD39A2-970F-4714-AAA6-67EE99A0EA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F4A1387-348B-4E46-9B65-FDF76ED0EF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F5DAF27-A54D-442A-93E4-BA7F04EAE3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45" name="Rectangle 44">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5" name="Content Placeholder 4" descr="A close-up of a table&#10;&#10;Description automatically generated">
            <a:extLst>
              <a:ext uri="{FF2B5EF4-FFF2-40B4-BE49-F238E27FC236}">
                <a16:creationId xmlns:a16="http://schemas.microsoft.com/office/drawing/2014/main" id="{7435263C-4EC8-96AA-D41A-A854659F645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2648" y="343432"/>
            <a:ext cx="12019929" cy="6378051"/>
          </a:xfrm>
        </p:spPr>
      </p:pic>
    </p:spTree>
    <p:extLst>
      <p:ext uri="{BB962C8B-B14F-4D97-AF65-F5344CB8AC3E}">
        <p14:creationId xmlns:p14="http://schemas.microsoft.com/office/powerpoint/2010/main" val="39812172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03EC-54B1-0EED-F413-935D5B678CDC}"/>
              </a:ext>
            </a:extLst>
          </p:cNvPr>
          <p:cNvSpPr>
            <a:spLocks noGrp="1"/>
          </p:cNvSpPr>
          <p:nvPr>
            <p:ph type="title"/>
          </p:nvPr>
        </p:nvSpPr>
        <p:spPr/>
        <p:txBody>
          <a:bodyPr>
            <a:normAutofit/>
          </a:bodyPr>
          <a:lstStyle/>
          <a:p>
            <a:r>
              <a:rPr lang="en-GB" sz="5000" i="1" dirty="0">
                <a:effectLst/>
                <a:latin typeface="Calibri" panose="020F0502020204030204" pitchFamily="34" charset="0"/>
                <a:ea typeface="Calibri" panose="020F0502020204030204" pitchFamily="34" charset="0"/>
              </a:rPr>
              <a:t>Analysing what we read </a:t>
            </a:r>
            <a:endParaRPr lang="en-GB" sz="5000" dirty="0"/>
          </a:p>
        </p:txBody>
      </p:sp>
      <p:sp>
        <p:nvSpPr>
          <p:cNvPr id="3" name="Content Placeholder 2">
            <a:extLst>
              <a:ext uri="{FF2B5EF4-FFF2-40B4-BE49-F238E27FC236}">
                <a16:creationId xmlns:a16="http://schemas.microsoft.com/office/drawing/2014/main" id="{97E6A9B5-888C-248F-89F3-18BAF47E03E5}"/>
              </a:ext>
            </a:extLst>
          </p:cNvPr>
          <p:cNvSpPr>
            <a:spLocks noGrp="1"/>
          </p:cNvSpPr>
          <p:nvPr>
            <p:ph idx="1"/>
          </p:nvPr>
        </p:nvSpPr>
        <p:spPr>
          <a:xfrm>
            <a:off x="691079" y="2215878"/>
            <a:ext cx="10325000" cy="4296134"/>
          </a:xfrm>
        </p:spPr>
        <p:txBody>
          <a:bodyPr>
            <a:normAutofit fontScale="85000" lnSpcReduction="10000"/>
          </a:bodyPr>
          <a:lstStyle/>
          <a:p>
            <a:pPr marL="0" indent="0">
              <a:buNone/>
            </a:pPr>
            <a:endParaRPr lang="en-GB" b="1" i="0" dirty="0">
              <a:solidFill>
                <a:srgbClr val="000C2D"/>
              </a:solidFill>
              <a:effectLst/>
              <a:latin typeface="Muli"/>
            </a:endParaRPr>
          </a:p>
          <a:p>
            <a:r>
              <a:rPr lang="en-GB" b="1" i="0" dirty="0">
                <a:solidFill>
                  <a:srgbClr val="000C2D"/>
                </a:solidFill>
                <a:effectLst/>
                <a:latin typeface="Calibri" panose="020F0502020204030204" pitchFamily="34" charset="0"/>
                <a:cs typeface="Calibri" panose="020F0502020204030204" pitchFamily="34" charset="0"/>
              </a:rPr>
              <a:t>Content Analysis </a:t>
            </a:r>
            <a:r>
              <a:rPr lang="en-GB" b="0" i="0" dirty="0">
                <a:solidFill>
                  <a:srgbClr val="000C2D"/>
                </a:solidFill>
                <a:effectLst/>
                <a:latin typeface="Calibri" panose="020F0502020204030204" pitchFamily="34" charset="0"/>
                <a:cs typeface="Calibri" panose="020F0502020204030204" pitchFamily="34" charset="0"/>
              </a:rPr>
              <a:t>- used to identify </a:t>
            </a:r>
            <a:r>
              <a:rPr lang="en-GB" b="0" i="0" dirty="0">
                <a:solidFill>
                  <a:schemeClr val="accent4"/>
                </a:solidFill>
                <a:effectLst/>
                <a:latin typeface="Calibri" panose="020F0502020204030204" pitchFamily="34" charset="0"/>
                <a:cs typeface="Calibri" panose="020F0502020204030204" pitchFamily="34" charset="0"/>
              </a:rPr>
              <a:t>patterns</a:t>
            </a:r>
            <a:r>
              <a:rPr lang="en-GB" b="0" i="0" dirty="0">
                <a:solidFill>
                  <a:srgbClr val="000C2D"/>
                </a:solidFill>
                <a:effectLst/>
                <a:latin typeface="Calibri" panose="020F0502020204030204" pitchFamily="34" charset="0"/>
                <a:cs typeface="Calibri" panose="020F0502020204030204" pitchFamily="34" charset="0"/>
              </a:rPr>
              <a:t> that emerge from text, by grouping content into words, concepts, and themes (and, usually, counting them).</a:t>
            </a:r>
          </a:p>
          <a:p>
            <a:r>
              <a:rPr lang="en-GB" b="1" i="0" dirty="0">
                <a:solidFill>
                  <a:srgbClr val="000C2D"/>
                </a:solidFill>
                <a:effectLst/>
                <a:latin typeface="Calibri" panose="020F0502020204030204" pitchFamily="34" charset="0"/>
                <a:cs typeface="Calibri" panose="020F0502020204030204" pitchFamily="34" charset="0"/>
              </a:rPr>
              <a:t>Narrative Analysis - </a:t>
            </a:r>
            <a:r>
              <a:rPr lang="en-GB" b="0" i="0" dirty="0">
                <a:solidFill>
                  <a:srgbClr val="000C2D"/>
                </a:solidFill>
                <a:effectLst/>
                <a:latin typeface="Calibri" panose="020F0502020204030204" pitchFamily="34" charset="0"/>
                <a:cs typeface="Calibri" panose="020F0502020204030204" pitchFamily="34" charset="0"/>
              </a:rPr>
              <a:t>focuses on the stories people tell and the language they use to make sense of them. </a:t>
            </a:r>
            <a:r>
              <a:rPr lang="en-GB" dirty="0">
                <a:solidFill>
                  <a:srgbClr val="494949"/>
                </a:solidFill>
                <a:latin typeface="+mj-lt"/>
              </a:rPr>
              <a:t>A</a:t>
            </a:r>
            <a:r>
              <a:rPr lang="en-GB" b="0" i="0" dirty="0">
                <a:solidFill>
                  <a:srgbClr val="494949"/>
                </a:solidFill>
                <a:effectLst/>
                <a:latin typeface="+mj-lt"/>
              </a:rPr>
              <a:t>bout listening to people </a:t>
            </a:r>
            <a:r>
              <a:rPr lang="en-GB" b="1" i="0" dirty="0">
                <a:solidFill>
                  <a:srgbClr val="494949"/>
                </a:solidFill>
                <a:effectLst/>
                <a:latin typeface="+mj-lt"/>
              </a:rPr>
              <a:t>telling</a:t>
            </a:r>
            <a:r>
              <a:rPr lang="en-GB" b="0" i="0" dirty="0">
                <a:solidFill>
                  <a:srgbClr val="494949"/>
                </a:solidFill>
                <a:effectLst/>
                <a:latin typeface="+mj-lt"/>
              </a:rPr>
              <a:t> </a:t>
            </a:r>
            <a:r>
              <a:rPr lang="en-GB" b="1" i="0" dirty="0">
                <a:solidFill>
                  <a:srgbClr val="494949"/>
                </a:solidFill>
                <a:effectLst/>
                <a:latin typeface="+mj-lt"/>
              </a:rPr>
              <a:t>stories </a:t>
            </a:r>
            <a:r>
              <a:rPr lang="en-GB" i="0" dirty="0">
                <a:solidFill>
                  <a:srgbClr val="494949"/>
                </a:solidFill>
                <a:effectLst/>
                <a:latin typeface="+mj-lt"/>
              </a:rPr>
              <a:t>(narratives) </a:t>
            </a:r>
            <a:r>
              <a:rPr lang="en-GB" b="0" i="0" dirty="0">
                <a:solidFill>
                  <a:srgbClr val="494949"/>
                </a:solidFill>
                <a:effectLst/>
                <a:latin typeface="+mj-lt"/>
              </a:rPr>
              <a:t>and analysing what that </a:t>
            </a:r>
            <a:r>
              <a:rPr lang="en-GB" b="1" i="0" dirty="0">
                <a:solidFill>
                  <a:srgbClr val="494949"/>
                </a:solidFill>
                <a:effectLst/>
                <a:latin typeface="+mj-lt"/>
              </a:rPr>
              <a:t>means</a:t>
            </a:r>
            <a:r>
              <a:rPr lang="en-GB" b="0" i="0" dirty="0">
                <a:solidFill>
                  <a:srgbClr val="494949"/>
                </a:solidFill>
                <a:effectLst/>
                <a:latin typeface="+mj-lt"/>
              </a:rPr>
              <a:t>. </a:t>
            </a:r>
            <a:endParaRPr lang="en-GB" b="0" i="0" dirty="0">
              <a:solidFill>
                <a:srgbClr val="000C2D"/>
              </a:solidFill>
              <a:effectLst/>
              <a:latin typeface="Calibri" panose="020F0502020204030204" pitchFamily="34" charset="0"/>
              <a:cs typeface="Calibri" panose="020F0502020204030204" pitchFamily="34" charset="0"/>
            </a:endParaRPr>
          </a:p>
          <a:p>
            <a:pPr algn="l"/>
            <a:r>
              <a:rPr lang="en-GB" b="1" i="0" dirty="0">
                <a:solidFill>
                  <a:srgbClr val="000C2D"/>
                </a:solidFill>
                <a:effectLst/>
                <a:latin typeface="Calibri" panose="020F0502020204030204" pitchFamily="34" charset="0"/>
                <a:cs typeface="Calibri" panose="020F0502020204030204" pitchFamily="34" charset="0"/>
              </a:rPr>
              <a:t>Discourse Analysis - </a:t>
            </a:r>
            <a:r>
              <a:rPr lang="en-GB" b="0" i="0" dirty="0">
                <a:solidFill>
                  <a:srgbClr val="000C2D"/>
                </a:solidFill>
                <a:effectLst/>
                <a:latin typeface="Calibri" panose="020F0502020204030204" pitchFamily="34" charset="0"/>
                <a:cs typeface="Calibri" panose="020F0502020204030204" pitchFamily="34" charset="0"/>
              </a:rPr>
              <a:t>used to get a thorough understanding of the political, cultural and power dynamics that exist in specific situations. </a:t>
            </a:r>
          </a:p>
          <a:p>
            <a:pPr algn="l"/>
            <a:r>
              <a:rPr lang="en-GB" b="1" i="0" dirty="0">
                <a:solidFill>
                  <a:srgbClr val="000C2D"/>
                </a:solidFill>
                <a:effectLst/>
                <a:latin typeface="Calibri" panose="020F0502020204030204" pitchFamily="34" charset="0"/>
                <a:cs typeface="Calibri" panose="020F0502020204030204" pitchFamily="34" charset="0"/>
              </a:rPr>
              <a:t>Thematic Analysis - </a:t>
            </a:r>
            <a:r>
              <a:rPr lang="en-GB" b="0" i="0" dirty="0">
                <a:solidFill>
                  <a:srgbClr val="000C2D"/>
                </a:solidFill>
                <a:effectLst/>
                <a:latin typeface="Calibri" panose="020F0502020204030204" pitchFamily="34" charset="0"/>
                <a:cs typeface="Calibri" panose="020F0502020204030204" pitchFamily="34" charset="0"/>
              </a:rPr>
              <a:t>used to deduce the meaning behind the words that people use. This is accomplished by discovering repeating themes in text. </a:t>
            </a:r>
          </a:p>
          <a:p>
            <a:pPr algn="l"/>
            <a:r>
              <a:rPr lang="en-GB" b="1" i="0" dirty="0">
                <a:solidFill>
                  <a:srgbClr val="000C2D"/>
                </a:solidFill>
                <a:effectLst/>
                <a:latin typeface="Calibri" panose="020F0502020204030204" pitchFamily="34" charset="0"/>
                <a:cs typeface="Calibri" panose="020F0502020204030204" pitchFamily="34" charset="0"/>
              </a:rPr>
              <a:t>Grounded Theory - </a:t>
            </a:r>
            <a:r>
              <a:rPr lang="en-GB" b="0" i="0" dirty="0">
                <a:solidFill>
                  <a:srgbClr val="000C2D"/>
                </a:solidFill>
                <a:effectLst/>
                <a:latin typeface="Calibri" panose="020F0502020204030204" pitchFamily="34" charset="0"/>
                <a:cs typeface="Calibri" panose="020F0502020204030204" pitchFamily="34" charset="0"/>
              </a:rPr>
              <a:t>formulates a theory around a single data case based on actual data and not entirely speculative. Then, additional cases can be examined to see if they are relevant and can add to the original theory.</a:t>
            </a:r>
          </a:p>
          <a:p>
            <a:r>
              <a:rPr lang="en-GB" b="1" i="0" dirty="0">
                <a:solidFill>
                  <a:srgbClr val="000C2D"/>
                </a:solidFill>
                <a:effectLst/>
                <a:latin typeface="Calibri" panose="020F0502020204030204" pitchFamily="34" charset="0"/>
                <a:cs typeface="Calibri" panose="020F0502020204030204" pitchFamily="34" charset="0"/>
              </a:rPr>
              <a:t>Interpretative Phenomenological </a:t>
            </a:r>
            <a:r>
              <a:rPr lang="en-GB" b="1" dirty="0">
                <a:solidFill>
                  <a:srgbClr val="000C2D"/>
                </a:solidFill>
                <a:latin typeface="Calibri" panose="020F0502020204030204" pitchFamily="34" charset="0"/>
                <a:cs typeface="Calibri" panose="020F0502020204030204" pitchFamily="34" charset="0"/>
              </a:rPr>
              <a:t>A</a:t>
            </a:r>
            <a:r>
              <a:rPr lang="en-GB" b="1" i="0" dirty="0">
                <a:solidFill>
                  <a:srgbClr val="000C2D"/>
                </a:solidFill>
                <a:effectLst/>
                <a:latin typeface="Calibri" panose="020F0502020204030204" pitchFamily="34" charset="0"/>
                <a:cs typeface="Calibri" panose="020F0502020204030204" pitchFamily="34" charset="0"/>
              </a:rPr>
              <a:t>nalysis </a:t>
            </a:r>
            <a:r>
              <a:rPr lang="en-GB" b="0" i="0" dirty="0">
                <a:solidFill>
                  <a:srgbClr val="000C2D"/>
                </a:solidFill>
                <a:effectLst/>
                <a:latin typeface="Calibri" panose="020F0502020204030204" pitchFamily="34" charset="0"/>
                <a:cs typeface="Calibri" panose="020F0502020204030204" pitchFamily="34" charset="0"/>
              </a:rPr>
              <a:t>(IPA) - </a:t>
            </a:r>
            <a:r>
              <a:rPr lang="en-GB" i="0" dirty="0">
                <a:effectLst/>
                <a:latin typeface="Calibri" panose="020F0502020204030204" pitchFamily="34" charset="0"/>
                <a:cs typeface="Calibri" panose="020F0502020204030204" pitchFamily="34" charset="0"/>
              </a:rPr>
              <a:t>designed to help you understand the personal experiences of a subject (for example, a person or group of people) concerning a major life event, an experience or a situation. </a:t>
            </a:r>
            <a:endParaRPr lang="en-GB" b="0" i="0" dirty="0">
              <a:solidFill>
                <a:srgbClr val="000C2D"/>
              </a:solidFill>
              <a:effectLst/>
              <a:latin typeface="Calibri" panose="020F0502020204030204" pitchFamily="34" charset="0"/>
              <a:cs typeface="Calibri" panose="020F0502020204030204" pitchFamily="34" charset="0"/>
            </a:endParaRPr>
          </a:p>
          <a:p>
            <a:endParaRPr lang="en-GB" b="1" i="0" dirty="0">
              <a:solidFill>
                <a:srgbClr val="000C2D"/>
              </a:solidFill>
              <a:effectLst/>
              <a:latin typeface="Muli"/>
            </a:endParaRPr>
          </a:p>
          <a:p>
            <a:endParaRPr lang="en-GB" b="1" i="0" dirty="0">
              <a:solidFill>
                <a:srgbClr val="000C2D"/>
              </a:solidFill>
              <a:effectLst/>
              <a:latin typeface="Muli"/>
            </a:endParaRPr>
          </a:p>
          <a:p>
            <a:endParaRPr lang="en-GB" dirty="0"/>
          </a:p>
        </p:txBody>
      </p:sp>
    </p:spTree>
    <p:extLst>
      <p:ext uri="{BB962C8B-B14F-4D97-AF65-F5344CB8AC3E}">
        <p14:creationId xmlns:p14="http://schemas.microsoft.com/office/powerpoint/2010/main" val="4767302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E44EC-3EB0-E8C6-AC28-44922386036B}"/>
              </a:ext>
            </a:extLst>
          </p:cNvPr>
          <p:cNvSpPr>
            <a:spLocks noGrp="1"/>
          </p:cNvSpPr>
          <p:nvPr>
            <p:ph type="title"/>
          </p:nvPr>
        </p:nvSpPr>
        <p:spPr/>
        <p:txBody>
          <a:bodyPr/>
          <a:lstStyle/>
          <a:p>
            <a:r>
              <a:rPr lang="en-GB" dirty="0"/>
              <a:t>Content Analysis</a:t>
            </a:r>
          </a:p>
        </p:txBody>
      </p:sp>
      <p:sp>
        <p:nvSpPr>
          <p:cNvPr id="3" name="Content Placeholder 2">
            <a:extLst>
              <a:ext uri="{FF2B5EF4-FFF2-40B4-BE49-F238E27FC236}">
                <a16:creationId xmlns:a16="http://schemas.microsoft.com/office/drawing/2014/main" id="{740896A2-431D-1213-8E79-9D4107D9E0E0}"/>
              </a:ext>
            </a:extLst>
          </p:cNvPr>
          <p:cNvSpPr>
            <a:spLocks noGrp="1"/>
          </p:cNvSpPr>
          <p:nvPr>
            <p:ph idx="1"/>
          </p:nvPr>
        </p:nvSpPr>
        <p:spPr>
          <a:xfrm>
            <a:off x="691079" y="2594919"/>
            <a:ext cx="10325000" cy="3309648"/>
          </a:xfrm>
        </p:spPr>
        <p:txBody>
          <a:bodyPr/>
          <a:lstStyle/>
          <a:p>
            <a:pPr marL="0" indent="0" algn="l" fontAlgn="base">
              <a:buNone/>
            </a:pPr>
            <a:r>
              <a:rPr lang="en-GB" dirty="0">
                <a:latin typeface="+mj-lt"/>
              </a:rPr>
              <a:t>Using</a:t>
            </a:r>
            <a:r>
              <a:rPr lang="en-GB" b="0" i="0" dirty="0">
                <a:effectLst/>
                <a:latin typeface="+mj-lt"/>
              </a:rPr>
              <a:t> a collection of newspaper articles, political speeches or on social media, you could:</a:t>
            </a:r>
          </a:p>
          <a:p>
            <a:pPr algn="l" fontAlgn="base"/>
            <a:r>
              <a:rPr lang="en-GB" b="0" i="0" dirty="0">
                <a:effectLst/>
                <a:latin typeface="+mj-lt"/>
              </a:rPr>
              <a:t>identify the </a:t>
            </a:r>
            <a:r>
              <a:rPr lang="en-GB" b="1" i="0" dirty="0">
                <a:effectLst/>
                <a:latin typeface="+mj-lt"/>
              </a:rPr>
              <a:t>frequency</a:t>
            </a:r>
            <a:r>
              <a:rPr lang="en-GB" b="0" i="0" dirty="0">
                <a:effectLst/>
                <a:latin typeface="+mj-lt"/>
              </a:rPr>
              <a:t> with which an idea is shared or spoken about; e.g. </a:t>
            </a:r>
            <a:r>
              <a:rPr lang="en-GB" dirty="0">
                <a:latin typeface="+mj-lt"/>
              </a:rPr>
              <a:t>by counting how</a:t>
            </a:r>
            <a:r>
              <a:rPr lang="en-GB" b="0" i="0" dirty="0">
                <a:effectLst/>
                <a:latin typeface="+mj-lt"/>
              </a:rPr>
              <a:t> many times David Cameron is mentioned on Twitter (conceptual data analysis) </a:t>
            </a:r>
          </a:p>
          <a:p>
            <a:pPr algn="l" fontAlgn="base"/>
            <a:r>
              <a:rPr lang="en-GB" b="0" i="0" dirty="0">
                <a:effectLst/>
                <a:latin typeface="+mj-lt"/>
              </a:rPr>
              <a:t>identify </a:t>
            </a:r>
            <a:r>
              <a:rPr lang="en-GB" b="1" i="0" dirty="0">
                <a:effectLst/>
                <a:latin typeface="+mj-lt"/>
              </a:rPr>
              <a:t>patterns </a:t>
            </a:r>
            <a:r>
              <a:rPr lang="en-GB" i="0" dirty="0">
                <a:effectLst/>
                <a:latin typeface="+mj-lt"/>
              </a:rPr>
              <a:t>of deeper underlying interpretations</a:t>
            </a:r>
            <a:r>
              <a:rPr lang="en-GB" dirty="0">
                <a:latin typeface="+mj-lt"/>
              </a:rPr>
              <a:t>; e.g.</a:t>
            </a:r>
            <a:r>
              <a:rPr lang="en-GB" b="0" i="0" dirty="0">
                <a:effectLst/>
                <a:latin typeface="+mj-lt"/>
              </a:rPr>
              <a:t> identifying phrases or words in tourist pamphlets that highlight India as an ancient country (relational content analysis – the relationship between the words).</a:t>
            </a:r>
          </a:p>
          <a:p>
            <a:endParaRPr lang="en-GB" dirty="0"/>
          </a:p>
        </p:txBody>
      </p:sp>
      <p:pic>
        <p:nvPicPr>
          <p:cNvPr id="5" name="Picture 4" descr="Rolls of Newspaper">
            <a:extLst>
              <a:ext uri="{FF2B5EF4-FFF2-40B4-BE49-F238E27FC236}">
                <a16:creationId xmlns:a16="http://schemas.microsoft.com/office/drawing/2014/main" id="{B12A03A7-3E1C-7E87-50EB-5C8765E5DA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80900" y="161359"/>
            <a:ext cx="2264987" cy="1509623"/>
          </a:xfrm>
          <a:prstGeom prst="ellipse">
            <a:avLst/>
          </a:prstGeom>
          <a:solidFill>
            <a:schemeClr val="accent1"/>
          </a:solidFill>
          <a:ln w="63500" cap="rnd">
            <a:solidFill>
              <a:schemeClr val="accent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2860190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5393B-D1DD-6CBC-6D42-EF528477A501}"/>
              </a:ext>
            </a:extLst>
          </p:cNvPr>
          <p:cNvSpPr>
            <a:spLocks noGrp="1"/>
          </p:cNvSpPr>
          <p:nvPr>
            <p:ph type="title"/>
          </p:nvPr>
        </p:nvSpPr>
        <p:spPr/>
        <p:txBody>
          <a:bodyPr/>
          <a:lstStyle/>
          <a:p>
            <a:r>
              <a:rPr lang="en-GB" dirty="0"/>
              <a:t>Narrative Analysis</a:t>
            </a:r>
          </a:p>
        </p:txBody>
      </p:sp>
      <p:sp>
        <p:nvSpPr>
          <p:cNvPr id="3" name="Content Placeholder 2">
            <a:extLst>
              <a:ext uri="{FF2B5EF4-FFF2-40B4-BE49-F238E27FC236}">
                <a16:creationId xmlns:a16="http://schemas.microsoft.com/office/drawing/2014/main" id="{F7B6354D-DAC9-5FF8-1F40-6E897FDAB2BE}"/>
              </a:ext>
            </a:extLst>
          </p:cNvPr>
          <p:cNvSpPr>
            <a:spLocks noGrp="1"/>
          </p:cNvSpPr>
          <p:nvPr>
            <p:ph idx="1"/>
          </p:nvPr>
        </p:nvSpPr>
        <p:spPr>
          <a:xfrm>
            <a:off x="914399" y="2559171"/>
            <a:ext cx="10846279" cy="3979652"/>
          </a:xfrm>
        </p:spPr>
        <p:txBody>
          <a:bodyPr>
            <a:normAutofit fontScale="92500" lnSpcReduction="10000"/>
          </a:bodyPr>
          <a:lstStyle/>
          <a:p>
            <a:pPr marL="0" indent="0" algn="l" fontAlgn="base">
              <a:buNone/>
            </a:pPr>
            <a:r>
              <a:rPr lang="en-GB" dirty="0">
                <a:solidFill>
                  <a:srgbClr val="494949"/>
                </a:solidFill>
                <a:latin typeface="+mj-lt"/>
              </a:rPr>
              <a:t>E</a:t>
            </a:r>
            <a:r>
              <a:rPr lang="en-GB" b="0" i="0" dirty="0">
                <a:solidFill>
                  <a:srgbClr val="494949"/>
                </a:solidFill>
                <a:effectLst/>
                <a:latin typeface="+mj-lt"/>
              </a:rPr>
              <a:t>xploring whether </a:t>
            </a:r>
            <a:r>
              <a:rPr lang="en-GB" b="1" i="0" dirty="0">
                <a:solidFill>
                  <a:srgbClr val="494949"/>
                </a:solidFill>
                <a:effectLst/>
                <a:latin typeface="+mj-lt"/>
              </a:rPr>
              <a:t>how </a:t>
            </a:r>
            <a:r>
              <a:rPr lang="en-GB" b="0" i="0" dirty="0">
                <a:solidFill>
                  <a:srgbClr val="494949"/>
                </a:solidFill>
                <a:effectLst/>
                <a:latin typeface="+mj-lt"/>
              </a:rPr>
              <a:t>something is being said is important. </a:t>
            </a:r>
          </a:p>
          <a:p>
            <a:pPr marL="0" indent="0" algn="l" fontAlgn="base">
              <a:buNone/>
            </a:pPr>
            <a:endParaRPr lang="en-GB" b="0" i="0" dirty="0">
              <a:solidFill>
                <a:srgbClr val="494949"/>
              </a:solidFill>
              <a:effectLst/>
              <a:latin typeface="+mj-lt"/>
            </a:endParaRPr>
          </a:p>
          <a:p>
            <a:pPr marL="0" indent="0" algn="l" fontAlgn="base">
              <a:buNone/>
            </a:pPr>
            <a:r>
              <a:rPr lang="en-GB" dirty="0">
                <a:solidFill>
                  <a:srgbClr val="494949"/>
                </a:solidFill>
                <a:latin typeface="+mj-lt"/>
              </a:rPr>
              <a:t>e</a:t>
            </a:r>
            <a:r>
              <a:rPr lang="en-GB" b="0" i="0" dirty="0">
                <a:solidFill>
                  <a:srgbClr val="494949"/>
                </a:solidFill>
                <a:effectLst/>
                <a:latin typeface="+mj-lt"/>
              </a:rPr>
              <a:t>.g. </a:t>
            </a:r>
          </a:p>
          <a:p>
            <a:pPr fontAlgn="base"/>
            <a:r>
              <a:rPr lang="en-GB" b="0" i="0" dirty="0">
                <a:solidFill>
                  <a:srgbClr val="494949"/>
                </a:solidFill>
                <a:effectLst/>
                <a:latin typeface="+mj-lt"/>
              </a:rPr>
              <a:t>the narrative of a prisoner trying to justify their crime could provide insight into their </a:t>
            </a:r>
            <a:r>
              <a:rPr lang="en-GB" b="1" i="0" dirty="0">
                <a:solidFill>
                  <a:srgbClr val="494949"/>
                </a:solidFill>
                <a:effectLst/>
                <a:latin typeface="+mj-lt"/>
              </a:rPr>
              <a:t>view of the world</a:t>
            </a:r>
            <a:r>
              <a:rPr lang="en-GB" b="0" i="0" dirty="0">
                <a:solidFill>
                  <a:srgbClr val="494949"/>
                </a:solidFill>
                <a:effectLst/>
                <a:latin typeface="+mj-lt"/>
              </a:rPr>
              <a:t> and the justice system. </a:t>
            </a:r>
          </a:p>
          <a:p>
            <a:pPr fontAlgn="base"/>
            <a:r>
              <a:rPr lang="en-GB" b="0" i="0" dirty="0">
                <a:solidFill>
                  <a:srgbClr val="494949"/>
                </a:solidFill>
                <a:effectLst/>
                <a:latin typeface="+mj-lt"/>
              </a:rPr>
              <a:t>analysing the ways entrepreneurs talk about the struggles in their careers could provide </a:t>
            </a:r>
            <a:r>
              <a:rPr lang="en-GB" i="0" dirty="0">
                <a:solidFill>
                  <a:srgbClr val="494949"/>
                </a:solidFill>
                <a:effectLst/>
                <a:latin typeface="+mj-lt"/>
              </a:rPr>
              <a:t>powerful insights </a:t>
            </a:r>
            <a:r>
              <a:rPr lang="en-GB" b="0" i="0" dirty="0">
                <a:solidFill>
                  <a:srgbClr val="494949"/>
                </a:solidFill>
                <a:effectLst/>
                <a:latin typeface="+mj-lt"/>
              </a:rPr>
              <a:t>into their </a:t>
            </a:r>
            <a:r>
              <a:rPr lang="en-GB" b="1" i="0" dirty="0">
                <a:solidFill>
                  <a:srgbClr val="494949"/>
                </a:solidFill>
                <a:effectLst/>
                <a:latin typeface="+mj-lt"/>
              </a:rPr>
              <a:t>mindsets and perspectives</a:t>
            </a:r>
            <a:r>
              <a:rPr lang="en-GB" b="0" i="0" dirty="0">
                <a:solidFill>
                  <a:srgbClr val="494949"/>
                </a:solidFill>
                <a:effectLst/>
                <a:latin typeface="+mj-lt"/>
              </a:rPr>
              <a:t>. </a:t>
            </a:r>
          </a:p>
          <a:p>
            <a:pPr marL="0" indent="0" algn="l" fontAlgn="base">
              <a:buNone/>
            </a:pPr>
            <a:endParaRPr lang="en-GB" dirty="0">
              <a:solidFill>
                <a:srgbClr val="494949"/>
              </a:solidFill>
              <a:latin typeface="+mj-lt"/>
            </a:endParaRPr>
          </a:p>
          <a:p>
            <a:pPr marL="0" indent="0" algn="l" fontAlgn="base">
              <a:buNone/>
            </a:pPr>
            <a:r>
              <a:rPr lang="en-GB" b="0" i="0" dirty="0">
                <a:solidFill>
                  <a:srgbClr val="494949"/>
                </a:solidFill>
                <a:effectLst/>
                <a:latin typeface="+mj-lt"/>
              </a:rPr>
              <a:t>It is about paying attention to the stories that people tell – and more importantly, the </a:t>
            </a:r>
            <a:r>
              <a:rPr lang="en-GB" b="1" i="0" dirty="0">
                <a:solidFill>
                  <a:srgbClr val="494949"/>
                </a:solidFill>
                <a:effectLst/>
                <a:latin typeface="+mj-lt"/>
              </a:rPr>
              <a:t>way</a:t>
            </a:r>
            <a:r>
              <a:rPr lang="en-GB" b="0" i="0" dirty="0">
                <a:solidFill>
                  <a:srgbClr val="494949"/>
                </a:solidFill>
                <a:effectLst/>
                <a:latin typeface="+mj-lt"/>
              </a:rPr>
              <a:t> that they tell them.</a:t>
            </a:r>
          </a:p>
          <a:p>
            <a:endParaRPr lang="en-GB" dirty="0"/>
          </a:p>
        </p:txBody>
      </p:sp>
      <p:pic>
        <p:nvPicPr>
          <p:cNvPr id="4" name="Graphic 3" descr="Storytelling outline">
            <a:extLst>
              <a:ext uri="{FF2B5EF4-FFF2-40B4-BE49-F238E27FC236}">
                <a16:creationId xmlns:a16="http://schemas.microsoft.com/office/drawing/2014/main" id="{9DD9F503-2544-F3F0-03DB-DAF67F75843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044687" y="199845"/>
            <a:ext cx="914400" cy="914400"/>
          </a:xfrm>
          <a:prstGeom prst="rect">
            <a:avLst/>
          </a:prstGeom>
        </p:spPr>
      </p:pic>
    </p:spTree>
    <p:extLst>
      <p:ext uri="{BB962C8B-B14F-4D97-AF65-F5344CB8AC3E}">
        <p14:creationId xmlns:p14="http://schemas.microsoft.com/office/powerpoint/2010/main" val="10375921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66ED9-DCA7-A0CF-11EF-08241B2A7ED3}"/>
              </a:ext>
            </a:extLst>
          </p:cNvPr>
          <p:cNvSpPr>
            <a:spLocks noGrp="1"/>
          </p:cNvSpPr>
          <p:nvPr>
            <p:ph type="title"/>
          </p:nvPr>
        </p:nvSpPr>
        <p:spPr/>
        <p:txBody>
          <a:bodyPr/>
          <a:lstStyle/>
          <a:p>
            <a:r>
              <a:rPr lang="en-GB" dirty="0"/>
              <a:t>Discourse Analysis</a:t>
            </a:r>
          </a:p>
        </p:txBody>
      </p:sp>
      <p:sp>
        <p:nvSpPr>
          <p:cNvPr id="3" name="Content Placeholder 2">
            <a:extLst>
              <a:ext uri="{FF2B5EF4-FFF2-40B4-BE49-F238E27FC236}">
                <a16:creationId xmlns:a16="http://schemas.microsoft.com/office/drawing/2014/main" id="{CF3A1722-C8B7-9B31-3649-5EDB651D1A09}"/>
              </a:ext>
            </a:extLst>
          </p:cNvPr>
          <p:cNvSpPr>
            <a:spLocks noGrp="1"/>
          </p:cNvSpPr>
          <p:nvPr>
            <p:ph idx="1"/>
          </p:nvPr>
        </p:nvSpPr>
        <p:spPr>
          <a:xfrm>
            <a:off x="621102" y="2559171"/>
            <a:ext cx="11335109" cy="3382658"/>
          </a:xfrm>
        </p:spPr>
        <p:txBody>
          <a:bodyPr>
            <a:normAutofit/>
          </a:bodyPr>
          <a:lstStyle/>
          <a:p>
            <a:pPr marL="0" indent="0" algn="l" fontAlgn="base">
              <a:buNone/>
            </a:pPr>
            <a:r>
              <a:rPr lang="en-GB" dirty="0">
                <a:solidFill>
                  <a:srgbClr val="494949"/>
                </a:solidFill>
                <a:latin typeface="+mj-lt"/>
              </a:rPr>
              <a:t>e</a:t>
            </a:r>
            <a:r>
              <a:rPr lang="en-GB" b="0" i="0" dirty="0">
                <a:solidFill>
                  <a:srgbClr val="494949"/>
                </a:solidFill>
                <a:effectLst/>
                <a:latin typeface="+mj-lt"/>
              </a:rPr>
              <a:t>.g. you could analyse:</a:t>
            </a:r>
          </a:p>
          <a:p>
            <a:pPr fontAlgn="base"/>
            <a:r>
              <a:rPr lang="en-GB" b="0" i="0" dirty="0">
                <a:solidFill>
                  <a:srgbClr val="494949"/>
                </a:solidFill>
                <a:effectLst/>
                <a:latin typeface="+mj-lt"/>
              </a:rPr>
              <a:t>how a lecturer speaks to the Vice Chancellor</a:t>
            </a:r>
          </a:p>
          <a:p>
            <a:pPr algn="l" fontAlgn="base"/>
            <a:r>
              <a:rPr lang="en-GB" b="0" i="0" dirty="0">
                <a:solidFill>
                  <a:srgbClr val="494949"/>
                </a:solidFill>
                <a:effectLst/>
                <a:latin typeface="+mj-lt"/>
              </a:rPr>
              <a:t>how politicians speak about terrorism</a:t>
            </a:r>
          </a:p>
          <a:p>
            <a:pPr algn="l" fontAlgn="base"/>
            <a:endParaRPr lang="en-GB" dirty="0">
              <a:solidFill>
                <a:srgbClr val="494949"/>
              </a:solidFill>
              <a:latin typeface="+mj-lt"/>
            </a:endParaRPr>
          </a:p>
          <a:p>
            <a:pPr algn="l" fontAlgn="base"/>
            <a:endParaRPr lang="en-GB" dirty="0">
              <a:solidFill>
                <a:srgbClr val="494949"/>
              </a:solidFill>
              <a:latin typeface="+mj-lt"/>
            </a:endParaRPr>
          </a:p>
          <a:p>
            <a:pPr marL="0" indent="0" fontAlgn="base">
              <a:buNone/>
            </a:pPr>
            <a:r>
              <a:rPr lang="en-GB" b="0" i="0" dirty="0">
                <a:solidFill>
                  <a:srgbClr val="494949"/>
                </a:solidFill>
                <a:effectLst/>
                <a:latin typeface="+mj-lt"/>
              </a:rPr>
              <a:t>To truly understand these conversations or speeches, the </a:t>
            </a:r>
            <a:r>
              <a:rPr lang="en-GB" b="1" i="0" dirty="0">
                <a:solidFill>
                  <a:srgbClr val="494949"/>
                </a:solidFill>
                <a:effectLst/>
                <a:latin typeface="+mj-lt"/>
              </a:rPr>
              <a:t>culture</a:t>
            </a:r>
            <a:r>
              <a:rPr lang="en-GB" dirty="0">
                <a:solidFill>
                  <a:srgbClr val="494949"/>
                </a:solidFill>
                <a:latin typeface="+mj-lt"/>
              </a:rPr>
              <a:t>,</a:t>
            </a:r>
            <a:r>
              <a:rPr lang="en-GB" b="0" i="0" dirty="0">
                <a:solidFill>
                  <a:srgbClr val="494949"/>
                </a:solidFill>
                <a:effectLst/>
                <a:latin typeface="+mj-lt"/>
              </a:rPr>
              <a:t> </a:t>
            </a:r>
            <a:r>
              <a:rPr lang="en-GB" b="1" i="0" dirty="0">
                <a:solidFill>
                  <a:srgbClr val="494949"/>
                </a:solidFill>
                <a:effectLst/>
                <a:latin typeface="+mj-lt"/>
              </a:rPr>
              <a:t>history </a:t>
            </a:r>
            <a:r>
              <a:rPr lang="en-GB" b="0" i="0" dirty="0">
                <a:solidFill>
                  <a:srgbClr val="494949"/>
                </a:solidFill>
                <a:effectLst/>
                <a:latin typeface="+mj-lt"/>
              </a:rPr>
              <a:t>or </a:t>
            </a:r>
            <a:r>
              <a:rPr lang="en-GB" b="1" i="0" dirty="0">
                <a:solidFill>
                  <a:srgbClr val="494949"/>
                </a:solidFill>
                <a:effectLst/>
                <a:latin typeface="+mj-lt"/>
              </a:rPr>
              <a:t>power</a:t>
            </a:r>
            <a:r>
              <a:rPr lang="en-GB" b="0" i="0" dirty="0">
                <a:solidFill>
                  <a:srgbClr val="494949"/>
                </a:solidFill>
                <a:effectLst/>
                <a:latin typeface="+mj-lt"/>
              </a:rPr>
              <a:t> dynamics of those involved in the communication are important factors to consider. </a:t>
            </a:r>
          </a:p>
          <a:p>
            <a:endParaRPr lang="en-GB" dirty="0"/>
          </a:p>
        </p:txBody>
      </p:sp>
      <p:pic>
        <p:nvPicPr>
          <p:cNvPr id="5" name="Picture 4" descr="A person smiling with arms crossed&#10;&#10;Description automatically generated">
            <a:extLst>
              <a:ext uri="{FF2B5EF4-FFF2-40B4-BE49-F238E27FC236}">
                <a16:creationId xmlns:a16="http://schemas.microsoft.com/office/drawing/2014/main" id="{EB6FF165-6B7E-5D46-8D86-90BA9F7516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70310" y="901795"/>
            <a:ext cx="1562111" cy="159068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Graphic 5" descr="Chat outline">
            <a:extLst>
              <a:ext uri="{FF2B5EF4-FFF2-40B4-BE49-F238E27FC236}">
                <a16:creationId xmlns:a16="http://schemas.microsoft.com/office/drawing/2014/main" id="{5A65BE09-65DD-5AA1-6533-86653554732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148204" y="83390"/>
            <a:ext cx="914400" cy="914400"/>
          </a:xfrm>
          <a:prstGeom prst="rect">
            <a:avLst/>
          </a:prstGeom>
        </p:spPr>
      </p:pic>
    </p:spTree>
    <p:extLst>
      <p:ext uri="{BB962C8B-B14F-4D97-AF65-F5344CB8AC3E}">
        <p14:creationId xmlns:p14="http://schemas.microsoft.com/office/powerpoint/2010/main" val="16626505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DE0FA-3360-6E37-23C1-3B5DF4A3805A}"/>
              </a:ext>
            </a:extLst>
          </p:cNvPr>
          <p:cNvSpPr>
            <a:spLocks noGrp="1"/>
          </p:cNvSpPr>
          <p:nvPr>
            <p:ph type="title"/>
          </p:nvPr>
        </p:nvSpPr>
        <p:spPr>
          <a:xfrm>
            <a:off x="983411" y="916171"/>
            <a:ext cx="5181600" cy="1314443"/>
          </a:xfrm>
        </p:spPr>
        <p:txBody>
          <a:bodyPr>
            <a:normAutofit/>
          </a:bodyPr>
          <a:lstStyle/>
          <a:p>
            <a:r>
              <a:rPr lang="en-GB" dirty="0"/>
              <a:t>Thematic Analysis</a:t>
            </a:r>
          </a:p>
        </p:txBody>
      </p:sp>
      <p:sp>
        <p:nvSpPr>
          <p:cNvPr id="3" name="Content Placeholder 2">
            <a:extLst>
              <a:ext uri="{FF2B5EF4-FFF2-40B4-BE49-F238E27FC236}">
                <a16:creationId xmlns:a16="http://schemas.microsoft.com/office/drawing/2014/main" id="{86D9BAF9-D3A0-77F9-F839-58727F003FA5}"/>
              </a:ext>
            </a:extLst>
          </p:cNvPr>
          <p:cNvSpPr>
            <a:spLocks noGrp="1"/>
          </p:cNvSpPr>
          <p:nvPr>
            <p:ph idx="1"/>
          </p:nvPr>
        </p:nvSpPr>
        <p:spPr>
          <a:xfrm>
            <a:off x="592347" y="2853369"/>
            <a:ext cx="5572664" cy="3088460"/>
          </a:xfrm>
        </p:spPr>
        <p:txBody>
          <a:bodyPr>
            <a:normAutofit/>
          </a:bodyPr>
          <a:lstStyle/>
          <a:p>
            <a:pPr fontAlgn="base"/>
            <a:r>
              <a:rPr lang="en-GB" dirty="0"/>
              <a:t>Y</a:t>
            </a:r>
            <a:r>
              <a:rPr lang="en-GB" b="0" i="0" dirty="0">
                <a:effectLst/>
              </a:rPr>
              <a:t>ou could analyse 100 online reviews of a popular ice cream parlour to find out what patrons think about it.</a:t>
            </a:r>
          </a:p>
          <a:p>
            <a:pPr fontAlgn="base"/>
            <a:r>
              <a:rPr lang="en-GB" b="0" i="0" dirty="0">
                <a:effectLst/>
              </a:rPr>
              <a:t>You could identify the themes that crop up repeatedly within the data; for example, “friendly staff” or “flavour” (in conjunction with content analysis).</a:t>
            </a:r>
          </a:p>
          <a:p>
            <a:endParaRPr lang="en-GB" dirty="0"/>
          </a:p>
        </p:txBody>
      </p:sp>
      <p:pic>
        <p:nvPicPr>
          <p:cNvPr id="5" name="Picture 4" descr="A chocolate ice cream cone with a ball&#10;&#10;Description automatically generated">
            <a:extLst>
              <a:ext uri="{FF2B5EF4-FFF2-40B4-BE49-F238E27FC236}">
                <a16:creationId xmlns:a16="http://schemas.microsoft.com/office/drawing/2014/main" id="{AC0E82FA-9A78-FC5D-8571-62464117D86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047" r="2" b="26205"/>
          <a:stretch/>
        </p:blipFill>
        <p:spPr>
          <a:xfrm>
            <a:off x="6524941" y="980759"/>
            <a:ext cx="4810442" cy="4810442"/>
          </a:xfrm>
          <a:custGeom>
            <a:avLst/>
            <a:gdLst/>
            <a:ahLst/>
            <a:cxnLst/>
            <a:rect l="l" t="t" r="r" b="b"/>
            <a:pathLst>
              <a:path w="5610348" h="5610348">
                <a:moveTo>
                  <a:pt x="2805174" y="0"/>
                </a:moveTo>
                <a:cubicBezTo>
                  <a:pt x="4354429" y="0"/>
                  <a:pt x="5610348" y="1255919"/>
                  <a:pt x="5610348" y="2805174"/>
                </a:cubicBezTo>
                <a:cubicBezTo>
                  <a:pt x="5610348" y="4354429"/>
                  <a:pt x="4354429" y="5610348"/>
                  <a:pt x="2805174" y="5610348"/>
                </a:cubicBezTo>
                <a:cubicBezTo>
                  <a:pt x="1255919" y="5610348"/>
                  <a:pt x="0" y="4354429"/>
                  <a:pt x="0" y="2805174"/>
                </a:cubicBezTo>
                <a:cubicBezTo>
                  <a:pt x="0" y="1255919"/>
                  <a:pt x="1255919" y="0"/>
                  <a:pt x="2805174" y="0"/>
                </a:cubicBezTo>
                <a:close/>
              </a:path>
            </a:pathLst>
          </a:custGeom>
          <a:noFill/>
        </p:spPr>
      </p:pic>
      <p:sp>
        <p:nvSpPr>
          <p:cNvPr id="15" name="Slide Number Placeholder 5">
            <a:extLst>
              <a:ext uri="{FF2B5EF4-FFF2-40B4-BE49-F238E27FC236}">
                <a16:creationId xmlns:a16="http://schemas.microsoft.com/office/drawing/2014/main" id="{2298BF2C-AFD8-4232-9364-E649CD10DFF4}"/>
              </a:ext>
            </a:extLst>
          </p:cNvPr>
          <p:cNvSpPr>
            <a:spLocks noGrp="1"/>
          </p:cNvSpPr>
          <p:nvPr>
            <p:ph type="sldNum" sz="quarter" idx="12"/>
          </p:nvPr>
        </p:nvSpPr>
        <p:spPr>
          <a:xfrm>
            <a:off x="10807995" y="6356350"/>
            <a:ext cx="723014" cy="365125"/>
          </a:xfrm>
        </p:spPr>
        <p:txBody>
          <a:bodyPr/>
          <a:lstStyle/>
          <a:p>
            <a:pPr>
              <a:spcAft>
                <a:spcPts val="600"/>
              </a:spcAft>
            </a:pPr>
            <a:fld id="{2B6A0707-BFCA-4BDD-8B25-E2A14A0F80A6}" type="slidenum">
              <a:rPr lang="en-US" smtClean="0"/>
              <a:pPr>
                <a:spcAft>
                  <a:spcPts val="600"/>
                </a:spcAft>
              </a:pPr>
              <a:t>20</a:t>
            </a:fld>
            <a:endParaRPr lang="en-US"/>
          </a:p>
        </p:txBody>
      </p:sp>
      <p:sp>
        <p:nvSpPr>
          <p:cNvPr id="6" name="TextBox 5">
            <a:extLst>
              <a:ext uri="{FF2B5EF4-FFF2-40B4-BE49-F238E27FC236}">
                <a16:creationId xmlns:a16="http://schemas.microsoft.com/office/drawing/2014/main" id="{14429832-9EF9-8022-F26E-818A1E270A6D}"/>
              </a:ext>
            </a:extLst>
          </p:cNvPr>
          <p:cNvSpPr txBox="1"/>
          <p:nvPr/>
        </p:nvSpPr>
        <p:spPr>
          <a:xfrm>
            <a:off x="9705422" y="6657945"/>
            <a:ext cx="24865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mmons.wikimedia.org/wiki/File:Ice_cream_in_cornet_with_chocolate_chip_sprinkling,_from_Joe's_Ice_Cream_Parlour,_St_Helen's_Road,_Swansea,_Wales.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7" name="Graphic 6" descr="Lights On with solid fill">
            <a:extLst>
              <a:ext uri="{FF2B5EF4-FFF2-40B4-BE49-F238E27FC236}">
                <a16:creationId xmlns:a16="http://schemas.microsoft.com/office/drawing/2014/main" id="{969A69C5-17EE-4E67-8AAE-050C72DC294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1125200" y="130834"/>
            <a:ext cx="914400" cy="914400"/>
          </a:xfrm>
          <a:prstGeom prst="rect">
            <a:avLst/>
          </a:prstGeom>
        </p:spPr>
      </p:pic>
    </p:spTree>
    <p:extLst>
      <p:ext uri="{BB962C8B-B14F-4D97-AF65-F5344CB8AC3E}">
        <p14:creationId xmlns:p14="http://schemas.microsoft.com/office/powerpoint/2010/main" val="26877431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white background with black and white text&#10;&#10;Description automatically generated">
            <a:extLst>
              <a:ext uri="{FF2B5EF4-FFF2-40B4-BE49-F238E27FC236}">
                <a16:creationId xmlns:a16="http://schemas.microsoft.com/office/drawing/2014/main" id="{8EA7C464-5DD1-9F38-BB53-A939771E7B7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76365" y="1417694"/>
            <a:ext cx="5338802" cy="1095383"/>
          </a:xfrm>
        </p:spPr>
      </p:pic>
      <p:pic>
        <p:nvPicPr>
          <p:cNvPr id="7" name="Picture 6" descr="A close up of a text&#10;&#10;Description automatically generated">
            <a:extLst>
              <a:ext uri="{FF2B5EF4-FFF2-40B4-BE49-F238E27FC236}">
                <a16:creationId xmlns:a16="http://schemas.microsoft.com/office/drawing/2014/main" id="{8DF203C5-E70B-92AA-EC0B-FF3CEC0FCC5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0647" y="3803526"/>
            <a:ext cx="5400714" cy="990607"/>
          </a:xfrm>
          <a:prstGeom prst="rect">
            <a:avLst/>
          </a:prstGeom>
        </p:spPr>
      </p:pic>
      <p:pic>
        <p:nvPicPr>
          <p:cNvPr id="9" name="Picture 8" descr="A close up of text&#10;&#10;Description automatically generated">
            <a:extLst>
              <a:ext uri="{FF2B5EF4-FFF2-40B4-BE49-F238E27FC236}">
                <a16:creationId xmlns:a16="http://schemas.microsoft.com/office/drawing/2014/main" id="{C87E6F16-9807-48D7-2AF0-32FC28B7704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23017" y="2649285"/>
            <a:ext cx="5376902" cy="1014420"/>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28B5FC04-E595-75BC-3F9C-1BDD8DF0A37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771361" y="4853650"/>
            <a:ext cx="5391189" cy="1485911"/>
          </a:xfrm>
          <a:prstGeom prst="rect">
            <a:avLst/>
          </a:prstGeom>
        </p:spPr>
      </p:pic>
      <p:pic>
        <p:nvPicPr>
          <p:cNvPr id="15" name="Picture 14" descr="A close up of a text&#10;&#10;Description automatically generated">
            <a:extLst>
              <a:ext uri="{FF2B5EF4-FFF2-40B4-BE49-F238E27FC236}">
                <a16:creationId xmlns:a16="http://schemas.microsoft.com/office/drawing/2014/main" id="{B7FF88EA-105D-CC0F-6088-9F39A737DF7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366598" y="441088"/>
            <a:ext cx="5495965" cy="928694"/>
          </a:xfrm>
          <a:prstGeom prst="rect">
            <a:avLst/>
          </a:prstGeom>
        </p:spPr>
      </p:pic>
      <p:sp>
        <p:nvSpPr>
          <p:cNvPr id="16" name="TextBox 15">
            <a:extLst>
              <a:ext uri="{FF2B5EF4-FFF2-40B4-BE49-F238E27FC236}">
                <a16:creationId xmlns:a16="http://schemas.microsoft.com/office/drawing/2014/main" id="{3378B41F-E3CB-CFF6-5D81-B28112868383}"/>
              </a:ext>
            </a:extLst>
          </p:cNvPr>
          <p:cNvSpPr txBox="1"/>
          <p:nvPr/>
        </p:nvSpPr>
        <p:spPr>
          <a:xfrm>
            <a:off x="735159" y="375451"/>
            <a:ext cx="1593974" cy="369332"/>
          </a:xfrm>
          <a:prstGeom prst="rect">
            <a:avLst/>
          </a:prstGeom>
          <a:noFill/>
        </p:spPr>
        <p:txBody>
          <a:bodyPr wrap="square" rtlCol="0">
            <a:spAutoFit/>
          </a:bodyPr>
          <a:lstStyle/>
          <a:p>
            <a:r>
              <a:rPr lang="en-GB" b="0" i="0" dirty="0">
                <a:effectLst/>
              </a:rPr>
              <a:t>“friendly staff”</a:t>
            </a:r>
            <a:endParaRPr lang="en-GB" dirty="0"/>
          </a:p>
        </p:txBody>
      </p:sp>
      <p:pic>
        <p:nvPicPr>
          <p:cNvPr id="17" name="Graphic 16" descr="Lights On with solid fill">
            <a:extLst>
              <a:ext uri="{FF2B5EF4-FFF2-40B4-BE49-F238E27FC236}">
                <a16:creationId xmlns:a16="http://schemas.microsoft.com/office/drawing/2014/main" id="{29272836-8087-8918-9C0F-A9394675E13B}"/>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1125200" y="130834"/>
            <a:ext cx="914400" cy="914400"/>
          </a:xfrm>
          <a:prstGeom prst="rect">
            <a:avLst/>
          </a:prstGeom>
        </p:spPr>
      </p:pic>
    </p:spTree>
    <p:extLst>
      <p:ext uri="{BB962C8B-B14F-4D97-AF65-F5344CB8AC3E}">
        <p14:creationId xmlns:p14="http://schemas.microsoft.com/office/powerpoint/2010/main" val="42289919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3C257-7FBD-3CF1-F395-C1DBB1E42C76}"/>
              </a:ext>
            </a:extLst>
          </p:cNvPr>
          <p:cNvSpPr>
            <a:spLocks noGrp="1"/>
          </p:cNvSpPr>
          <p:nvPr>
            <p:ph type="title"/>
          </p:nvPr>
        </p:nvSpPr>
        <p:spPr/>
        <p:txBody>
          <a:bodyPr/>
          <a:lstStyle/>
          <a:p>
            <a:endParaRPr lang="en-GB"/>
          </a:p>
        </p:txBody>
      </p:sp>
      <p:pic>
        <p:nvPicPr>
          <p:cNvPr id="5" name="Content Placeholder 4" descr="A close up of a text&#10;&#10;Description automatically generated">
            <a:extLst>
              <a:ext uri="{FF2B5EF4-FFF2-40B4-BE49-F238E27FC236}">
                <a16:creationId xmlns:a16="http://schemas.microsoft.com/office/drawing/2014/main" id="{51863EE2-615F-10F3-BBEC-233C7BFEDBE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85563" y="1108999"/>
            <a:ext cx="5267364" cy="1138246"/>
          </a:xfrm>
        </p:spPr>
      </p:pic>
      <p:pic>
        <p:nvPicPr>
          <p:cNvPr id="9" name="Picture 8" descr="A black text on a white background&#10;&#10;Description automatically generated">
            <a:extLst>
              <a:ext uri="{FF2B5EF4-FFF2-40B4-BE49-F238E27FC236}">
                <a16:creationId xmlns:a16="http://schemas.microsoft.com/office/drawing/2014/main" id="{252E8FF6-518D-C7C6-9A7D-B684BAFC1A9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7442" y="3044990"/>
            <a:ext cx="5429290" cy="1309697"/>
          </a:xfrm>
          <a:prstGeom prst="rect">
            <a:avLst/>
          </a:prstGeom>
        </p:spPr>
      </p:pic>
      <p:pic>
        <p:nvPicPr>
          <p:cNvPr id="11" name="Picture 10" descr="A screenshot of a computer&#10;&#10;Description automatically generated">
            <a:extLst>
              <a:ext uri="{FF2B5EF4-FFF2-40B4-BE49-F238E27FC236}">
                <a16:creationId xmlns:a16="http://schemas.microsoft.com/office/drawing/2014/main" id="{F45FDE34-6C82-8E60-1E7E-D0CDE9B119E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63361" y="3073565"/>
            <a:ext cx="5381664" cy="1281122"/>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FEBF5536-9A21-24BF-1005-BE688546D15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58008" y="5114293"/>
            <a:ext cx="5295939" cy="1247784"/>
          </a:xfrm>
          <a:prstGeom prst="rect">
            <a:avLst/>
          </a:prstGeom>
        </p:spPr>
      </p:pic>
      <p:pic>
        <p:nvPicPr>
          <p:cNvPr id="15" name="Picture 14" descr="A text on a white background&#10;&#10;Description automatically generated">
            <a:extLst>
              <a:ext uri="{FF2B5EF4-FFF2-40B4-BE49-F238E27FC236}">
                <a16:creationId xmlns:a16="http://schemas.microsoft.com/office/drawing/2014/main" id="{15B64774-4BEE-34EF-2485-9497AB1A300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048446" y="683568"/>
            <a:ext cx="5305464" cy="1281122"/>
          </a:xfrm>
          <a:prstGeom prst="rect">
            <a:avLst/>
          </a:prstGeom>
        </p:spPr>
      </p:pic>
      <p:pic>
        <p:nvPicPr>
          <p:cNvPr id="17" name="Picture 16" descr="A white background with black text&#10;&#10;Description automatically generated">
            <a:extLst>
              <a:ext uri="{FF2B5EF4-FFF2-40B4-BE49-F238E27FC236}">
                <a16:creationId xmlns:a16="http://schemas.microsoft.com/office/drawing/2014/main" id="{E6C59A4B-FECA-E02E-031B-9450C6BD83E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61564" y="5188376"/>
            <a:ext cx="5272126" cy="904882"/>
          </a:xfrm>
          <a:prstGeom prst="rect">
            <a:avLst/>
          </a:prstGeom>
        </p:spPr>
      </p:pic>
      <p:sp>
        <p:nvSpPr>
          <p:cNvPr id="18" name="TextBox 17">
            <a:extLst>
              <a:ext uri="{FF2B5EF4-FFF2-40B4-BE49-F238E27FC236}">
                <a16:creationId xmlns:a16="http://schemas.microsoft.com/office/drawing/2014/main" id="{B36DE4AD-3E19-C71C-952A-0A16FA16E60A}"/>
              </a:ext>
            </a:extLst>
          </p:cNvPr>
          <p:cNvSpPr txBox="1"/>
          <p:nvPr/>
        </p:nvSpPr>
        <p:spPr>
          <a:xfrm>
            <a:off x="1000665" y="506083"/>
            <a:ext cx="1035170" cy="369332"/>
          </a:xfrm>
          <a:prstGeom prst="rect">
            <a:avLst/>
          </a:prstGeom>
          <a:noFill/>
        </p:spPr>
        <p:txBody>
          <a:bodyPr wrap="square" rtlCol="0">
            <a:spAutoFit/>
          </a:bodyPr>
          <a:lstStyle/>
          <a:p>
            <a:r>
              <a:rPr lang="en-GB" b="0" i="0" dirty="0">
                <a:effectLst/>
              </a:rPr>
              <a:t>“flavour”</a:t>
            </a:r>
            <a:endParaRPr lang="en-GB" dirty="0"/>
          </a:p>
        </p:txBody>
      </p:sp>
      <p:pic>
        <p:nvPicPr>
          <p:cNvPr id="19" name="Graphic 18" descr="Lights On with solid fill">
            <a:extLst>
              <a:ext uri="{FF2B5EF4-FFF2-40B4-BE49-F238E27FC236}">
                <a16:creationId xmlns:a16="http://schemas.microsoft.com/office/drawing/2014/main" id="{90FE0598-5FF1-8B73-9CAA-0F228D1F7208}"/>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1125200" y="130834"/>
            <a:ext cx="914400" cy="914400"/>
          </a:xfrm>
          <a:prstGeom prst="rect">
            <a:avLst/>
          </a:prstGeom>
        </p:spPr>
      </p:pic>
    </p:spTree>
    <p:extLst>
      <p:ext uri="{BB962C8B-B14F-4D97-AF65-F5344CB8AC3E}">
        <p14:creationId xmlns:p14="http://schemas.microsoft.com/office/powerpoint/2010/main" val="19854892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13A7B-A4EE-2F2A-DBB4-64EEB35B7813}"/>
              </a:ext>
            </a:extLst>
          </p:cNvPr>
          <p:cNvSpPr>
            <a:spLocks noGrp="1"/>
          </p:cNvSpPr>
          <p:nvPr>
            <p:ph type="title"/>
          </p:nvPr>
        </p:nvSpPr>
        <p:spPr/>
        <p:txBody>
          <a:bodyPr>
            <a:normAutofit/>
          </a:bodyPr>
          <a:lstStyle/>
          <a:p>
            <a:r>
              <a:rPr lang="en-GB" dirty="0"/>
              <a:t>Grounded Theory</a:t>
            </a:r>
          </a:p>
        </p:txBody>
      </p:sp>
      <p:sp>
        <p:nvSpPr>
          <p:cNvPr id="3" name="Content Placeholder 2">
            <a:extLst>
              <a:ext uri="{FF2B5EF4-FFF2-40B4-BE49-F238E27FC236}">
                <a16:creationId xmlns:a16="http://schemas.microsoft.com/office/drawing/2014/main" id="{65EF5510-2420-0B03-EBCF-C4238A70CED6}"/>
              </a:ext>
            </a:extLst>
          </p:cNvPr>
          <p:cNvSpPr>
            <a:spLocks noGrp="1"/>
          </p:cNvSpPr>
          <p:nvPr>
            <p:ph idx="1"/>
          </p:nvPr>
        </p:nvSpPr>
        <p:spPr>
          <a:xfrm>
            <a:off x="385313" y="2334883"/>
            <a:ext cx="11398370" cy="4298829"/>
          </a:xfrm>
        </p:spPr>
        <p:txBody>
          <a:bodyPr>
            <a:normAutofit fontScale="92500" lnSpcReduction="20000"/>
          </a:bodyPr>
          <a:lstStyle/>
          <a:p>
            <a:pPr marL="0" indent="0" algn="l" fontAlgn="base">
              <a:buNone/>
            </a:pPr>
            <a:r>
              <a:rPr lang="en-GB" dirty="0">
                <a:latin typeface="+mj-lt"/>
              </a:rPr>
              <a:t>Y</a:t>
            </a:r>
            <a:r>
              <a:rPr lang="en-GB" b="0" i="0" dirty="0">
                <a:effectLst/>
                <a:latin typeface="+mj-lt"/>
              </a:rPr>
              <a:t>ou are interested in developing a theory about the factors that influence students to watch a YouTube video about qualitative analysis. </a:t>
            </a:r>
            <a:r>
              <a:rPr lang="en-GB" dirty="0">
                <a:latin typeface="+mj-lt"/>
              </a:rPr>
              <a:t>You would </a:t>
            </a:r>
            <a:r>
              <a:rPr lang="en-GB" b="0" i="0" dirty="0">
                <a:effectLst/>
                <a:latin typeface="+mj-lt"/>
              </a:rPr>
              <a:t>start with this general </a:t>
            </a:r>
            <a:r>
              <a:rPr lang="en-GB" i="0" dirty="0">
                <a:effectLst/>
                <a:latin typeface="+mj-lt"/>
              </a:rPr>
              <a:t>overarching question </a:t>
            </a:r>
            <a:r>
              <a:rPr lang="en-GB" b="0" i="0" dirty="0">
                <a:effectLst/>
                <a:latin typeface="+mj-lt"/>
              </a:rPr>
              <a:t>about the given population (i.e. graduate students). </a:t>
            </a:r>
          </a:p>
          <a:p>
            <a:pPr marL="457200" indent="-457200" algn="l" fontAlgn="base">
              <a:buAutoNum type="arabicPeriod"/>
            </a:pPr>
            <a:r>
              <a:rPr lang="en-GB" dirty="0">
                <a:latin typeface="+mj-lt"/>
              </a:rPr>
              <a:t>A</a:t>
            </a:r>
            <a:r>
              <a:rPr lang="en-GB" b="0" i="0" dirty="0">
                <a:effectLst/>
                <a:latin typeface="+mj-lt"/>
              </a:rPr>
              <a:t>pproach a small </a:t>
            </a:r>
            <a:r>
              <a:rPr lang="en-GB" i="0" dirty="0">
                <a:effectLst/>
                <a:latin typeface="+mj-lt"/>
              </a:rPr>
              <a:t>sample</a:t>
            </a:r>
            <a:r>
              <a:rPr lang="en-GB" b="0" i="0" dirty="0">
                <a:effectLst/>
                <a:latin typeface="+mj-lt"/>
              </a:rPr>
              <a:t> – for example, five graduate students in a department at a university. Ideally, this sample would be representative of the broader population. </a:t>
            </a:r>
          </a:p>
          <a:p>
            <a:pPr marL="457200" indent="-457200" algn="l" fontAlgn="base">
              <a:buAutoNum type="arabicPeriod"/>
            </a:pPr>
            <a:r>
              <a:rPr lang="en-GB" dirty="0">
                <a:latin typeface="+mj-lt"/>
              </a:rPr>
              <a:t>I</a:t>
            </a:r>
            <a:r>
              <a:rPr lang="en-GB" b="0" i="0" dirty="0">
                <a:effectLst/>
                <a:latin typeface="+mj-lt"/>
              </a:rPr>
              <a:t>nterview these students to identify what factors lead them to watch the video.</a:t>
            </a:r>
          </a:p>
          <a:p>
            <a:pPr marL="457200" indent="-457200" algn="l" fontAlgn="base">
              <a:buAutoNum type="arabicPeriod"/>
            </a:pPr>
            <a:r>
              <a:rPr lang="en-GB" dirty="0">
                <a:latin typeface="+mj-lt"/>
              </a:rPr>
              <a:t>A</a:t>
            </a:r>
            <a:r>
              <a:rPr lang="en-GB" b="0" i="0" dirty="0">
                <a:effectLst/>
                <a:latin typeface="+mj-lt"/>
              </a:rPr>
              <a:t>nalyse the interview data.  </a:t>
            </a:r>
            <a:r>
              <a:rPr lang="en-GB" i="0" dirty="0">
                <a:effectLst/>
                <a:latin typeface="+mj-lt"/>
              </a:rPr>
              <a:t>Here, you may see a general pattern</a:t>
            </a:r>
            <a:r>
              <a:rPr lang="en-GB" dirty="0">
                <a:latin typeface="+mj-lt"/>
              </a:rPr>
              <a:t>, e.g. </a:t>
            </a:r>
            <a:r>
              <a:rPr lang="en-GB" i="0" dirty="0">
                <a:effectLst/>
                <a:latin typeface="+mj-lt"/>
              </a:rPr>
              <a:t>you might notice that graduate students are more likely to watch a video if they are just starting on their thesis, or if they have an upcoming test about research methods.</a:t>
            </a:r>
          </a:p>
          <a:p>
            <a:pPr marL="457200" indent="-457200" algn="l" fontAlgn="base">
              <a:buAutoNum type="arabicPeriod"/>
            </a:pPr>
            <a:r>
              <a:rPr lang="en-GB" i="0" dirty="0">
                <a:effectLst/>
                <a:latin typeface="+mj-lt"/>
              </a:rPr>
              <a:t>Next, you will look for another small sample</a:t>
            </a:r>
            <a:r>
              <a:rPr lang="en-GB" dirty="0">
                <a:latin typeface="+mj-lt"/>
              </a:rPr>
              <a:t>, e.g.</a:t>
            </a:r>
            <a:r>
              <a:rPr lang="en-GB" i="0" dirty="0">
                <a:effectLst/>
                <a:latin typeface="+mj-lt"/>
              </a:rPr>
              <a:t> five more graduate students in a different department and interview them to see whether this pattern holds true for them. </a:t>
            </a:r>
          </a:p>
          <a:p>
            <a:pPr marL="457200" indent="-457200" algn="l" fontAlgn="base">
              <a:buAutoNum type="arabicPeriod"/>
            </a:pPr>
            <a:r>
              <a:rPr lang="en-GB" i="0" dirty="0">
                <a:effectLst/>
                <a:latin typeface="+mj-lt"/>
              </a:rPr>
              <a:t>If not, you’ll look for commonalities and adapt your theory accordingly. </a:t>
            </a:r>
          </a:p>
          <a:p>
            <a:pPr marL="0" indent="0" algn="l" fontAlgn="base">
              <a:buNone/>
            </a:pPr>
            <a:r>
              <a:rPr lang="en-GB" i="0" dirty="0">
                <a:effectLst/>
                <a:latin typeface="+mj-lt"/>
              </a:rPr>
              <a:t>As this process continues, the theory would develop. </a:t>
            </a:r>
            <a:endParaRPr lang="en-GB" dirty="0">
              <a:latin typeface="+mj-lt"/>
            </a:endParaRPr>
          </a:p>
        </p:txBody>
      </p:sp>
      <p:pic>
        <p:nvPicPr>
          <p:cNvPr id="7" name="Graphic 6" descr="Plant With Roots with solid fill">
            <a:extLst>
              <a:ext uri="{FF2B5EF4-FFF2-40B4-BE49-F238E27FC236}">
                <a16:creationId xmlns:a16="http://schemas.microsoft.com/office/drawing/2014/main" id="{F2B0F36B-0A20-EEA4-DAF4-66C58FED007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165457" y="171090"/>
            <a:ext cx="914400" cy="914400"/>
          </a:xfrm>
          <a:prstGeom prst="rect">
            <a:avLst/>
          </a:prstGeom>
        </p:spPr>
      </p:pic>
    </p:spTree>
    <p:extLst>
      <p:ext uri="{BB962C8B-B14F-4D97-AF65-F5344CB8AC3E}">
        <p14:creationId xmlns:p14="http://schemas.microsoft.com/office/powerpoint/2010/main" val="31989331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1C8EB-71B6-96C3-8546-4E398AF126C0}"/>
              </a:ext>
            </a:extLst>
          </p:cNvPr>
          <p:cNvSpPr>
            <a:spLocks noGrp="1"/>
          </p:cNvSpPr>
          <p:nvPr>
            <p:ph type="title"/>
          </p:nvPr>
        </p:nvSpPr>
        <p:spPr/>
        <p:txBody>
          <a:bodyPr/>
          <a:lstStyle/>
          <a:p>
            <a:r>
              <a:rPr lang="en-GB" dirty="0"/>
              <a:t>IPA</a:t>
            </a:r>
          </a:p>
        </p:txBody>
      </p:sp>
      <p:sp>
        <p:nvSpPr>
          <p:cNvPr id="3" name="Content Placeholder 2">
            <a:extLst>
              <a:ext uri="{FF2B5EF4-FFF2-40B4-BE49-F238E27FC236}">
                <a16:creationId xmlns:a16="http://schemas.microsoft.com/office/drawing/2014/main" id="{C03A1A18-52DE-3FE4-89C1-82B75FF1C605}"/>
              </a:ext>
            </a:extLst>
          </p:cNvPr>
          <p:cNvSpPr>
            <a:spLocks noGrp="1"/>
          </p:cNvSpPr>
          <p:nvPr>
            <p:ph idx="1"/>
          </p:nvPr>
        </p:nvSpPr>
        <p:spPr>
          <a:xfrm>
            <a:off x="914399" y="2495910"/>
            <a:ext cx="9960635" cy="3841630"/>
          </a:xfrm>
        </p:spPr>
        <p:txBody>
          <a:bodyPr>
            <a:normAutofit/>
          </a:bodyPr>
          <a:lstStyle/>
          <a:p>
            <a:pPr marL="0" indent="0">
              <a:buNone/>
            </a:pPr>
            <a:r>
              <a:rPr lang="en-GB" b="0" i="0" dirty="0">
                <a:effectLst/>
                <a:latin typeface="+mj-lt"/>
              </a:rPr>
              <a:t>Can range from </a:t>
            </a:r>
            <a:r>
              <a:rPr lang="en-GB" i="0" dirty="0">
                <a:effectLst/>
                <a:latin typeface="+mj-lt"/>
              </a:rPr>
              <a:t>relatively common events</a:t>
            </a:r>
            <a:r>
              <a:rPr lang="en-GB" dirty="0">
                <a:latin typeface="+mj-lt"/>
              </a:rPr>
              <a:t>; e.g.</a:t>
            </a:r>
          </a:p>
          <a:p>
            <a:r>
              <a:rPr lang="en-GB" i="0" dirty="0">
                <a:effectLst/>
                <a:latin typeface="+mj-lt"/>
              </a:rPr>
              <a:t> motherhood</a:t>
            </a:r>
          </a:p>
          <a:p>
            <a:r>
              <a:rPr lang="en-GB" i="0" dirty="0">
                <a:effectLst/>
                <a:latin typeface="+mj-lt"/>
              </a:rPr>
              <a:t>being involved in a car accident</a:t>
            </a:r>
          </a:p>
          <a:p>
            <a:pPr marL="0" indent="0">
              <a:buNone/>
            </a:pPr>
            <a:r>
              <a:rPr lang="en-GB" i="0" dirty="0">
                <a:effectLst/>
                <a:latin typeface="+mj-lt"/>
              </a:rPr>
              <a:t>to those which are extremely rare</a:t>
            </a:r>
            <a:r>
              <a:rPr lang="en-GB" dirty="0">
                <a:latin typeface="+mj-lt"/>
              </a:rPr>
              <a:t>; e.g.</a:t>
            </a:r>
            <a:r>
              <a:rPr lang="en-GB" i="0" dirty="0">
                <a:effectLst/>
                <a:latin typeface="+mj-lt"/>
              </a:rPr>
              <a:t> </a:t>
            </a:r>
          </a:p>
          <a:p>
            <a:r>
              <a:rPr lang="en-GB" i="0" dirty="0">
                <a:effectLst/>
                <a:latin typeface="+mj-lt"/>
              </a:rPr>
              <a:t>someone’s personal experience in a refugee camp. </a:t>
            </a:r>
          </a:p>
          <a:p>
            <a:pPr marL="0" indent="0">
              <a:buNone/>
            </a:pPr>
            <a:endParaRPr lang="en-GB" dirty="0">
              <a:latin typeface="+mj-lt"/>
            </a:endParaRPr>
          </a:p>
          <a:p>
            <a:pPr marL="0" indent="0">
              <a:buNone/>
            </a:pPr>
            <a:r>
              <a:rPr lang="en-GB" i="0" dirty="0">
                <a:effectLst/>
                <a:latin typeface="+mj-lt"/>
              </a:rPr>
              <a:t>So, IPA is a great choice if your research involves analysing people’s personal experiences of something that happened to them.</a:t>
            </a:r>
          </a:p>
          <a:p>
            <a:endParaRPr lang="en-GB" dirty="0"/>
          </a:p>
        </p:txBody>
      </p:sp>
      <p:pic>
        <p:nvPicPr>
          <p:cNvPr id="4" name="Graphic 3" descr="Chat bubble with solid fill">
            <a:extLst>
              <a:ext uri="{FF2B5EF4-FFF2-40B4-BE49-F238E27FC236}">
                <a16:creationId xmlns:a16="http://schemas.microsoft.com/office/drawing/2014/main" id="{95A81486-AF7C-E6C4-85CC-079D7FB1DBB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102196" y="113581"/>
            <a:ext cx="914400" cy="914400"/>
          </a:xfrm>
          <a:prstGeom prst="rect">
            <a:avLst/>
          </a:prstGeom>
        </p:spPr>
      </p:pic>
    </p:spTree>
    <p:extLst>
      <p:ext uri="{BB962C8B-B14F-4D97-AF65-F5344CB8AC3E}">
        <p14:creationId xmlns:p14="http://schemas.microsoft.com/office/powerpoint/2010/main" val="27763507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47" name="Picture 46">
            <a:extLst>
              <a:ext uri="{FF2B5EF4-FFF2-40B4-BE49-F238E27FC236}">
                <a16:creationId xmlns:a16="http://schemas.microsoft.com/office/drawing/2014/main" id="{CE3B04D3-485D-010E-FA94-903A77F0C6AE}"/>
              </a:ext>
            </a:extLst>
          </p:cNvPr>
          <p:cNvPicPr>
            <a:picLocks noChangeAspect="1"/>
          </p:cNvPicPr>
          <p:nvPr/>
        </p:nvPicPr>
        <p:blipFill rotWithShape="1">
          <a:blip r:embed="rId2"/>
          <a:srcRect t="1747"/>
          <a:stretch/>
        </p:blipFill>
        <p:spPr>
          <a:xfrm>
            <a:off x="20" y="10"/>
            <a:ext cx="12191980" cy="6857989"/>
          </a:xfrm>
          <a:prstGeom prst="rect">
            <a:avLst/>
          </a:prstGeom>
        </p:spPr>
      </p:pic>
      <p:sp>
        <p:nvSpPr>
          <p:cNvPr id="48" name="Flowchart: Document 47">
            <a:extLst>
              <a:ext uri="{FF2B5EF4-FFF2-40B4-BE49-F238E27FC236}">
                <a16:creationId xmlns:a16="http://schemas.microsoft.com/office/drawing/2014/main" id="{D22FBD32-C88A-4C1D-BC76-613A93944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04804" y="304807"/>
            <a:ext cx="6858000" cy="6248391"/>
          </a:xfrm>
          <a:prstGeom prst="flowChartDocumen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sp>
        <p:nvSpPr>
          <p:cNvPr id="2" name="Title 1">
            <a:extLst>
              <a:ext uri="{FF2B5EF4-FFF2-40B4-BE49-F238E27FC236}">
                <a16:creationId xmlns:a16="http://schemas.microsoft.com/office/drawing/2014/main" id="{BD794689-9DE7-0B8A-16D6-87669C800146}"/>
              </a:ext>
            </a:extLst>
          </p:cNvPr>
          <p:cNvSpPr>
            <a:spLocks noGrp="1"/>
          </p:cNvSpPr>
          <p:nvPr>
            <p:ph type="ctrTitle"/>
          </p:nvPr>
        </p:nvSpPr>
        <p:spPr>
          <a:xfrm>
            <a:off x="691078" y="722902"/>
            <a:ext cx="4225893" cy="3077253"/>
          </a:xfrm>
        </p:spPr>
        <p:txBody>
          <a:bodyPr>
            <a:normAutofit/>
          </a:bodyPr>
          <a:lstStyle/>
          <a:p>
            <a:pPr>
              <a:lnSpc>
                <a:spcPct val="90000"/>
              </a:lnSpc>
            </a:pPr>
            <a:r>
              <a:rPr lang="en-GB" sz="4600" spc="-10" dirty="0">
                <a:effectLst/>
                <a:latin typeface="Calibri" panose="020F0502020204030204" pitchFamily="34" charset="0"/>
                <a:ea typeface="Calibri" panose="020F0502020204030204" pitchFamily="34" charset="0"/>
                <a:cs typeface="Calibri" panose="020F0502020204030204" pitchFamily="34" charset="0"/>
              </a:rPr>
              <a:t>KQ3 - What does a report of the methodology look like?</a:t>
            </a:r>
            <a:endParaRPr lang="en-GB" sz="4600" dirty="0"/>
          </a:p>
        </p:txBody>
      </p:sp>
      <p:sp>
        <p:nvSpPr>
          <p:cNvPr id="3" name="Subtitle 2">
            <a:extLst>
              <a:ext uri="{FF2B5EF4-FFF2-40B4-BE49-F238E27FC236}">
                <a16:creationId xmlns:a16="http://schemas.microsoft.com/office/drawing/2014/main" id="{75743330-AF01-C692-F3AC-7ED504B6B57B}"/>
              </a:ext>
            </a:extLst>
          </p:cNvPr>
          <p:cNvSpPr>
            <a:spLocks noGrp="1"/>
          </p:cNvSpPr>
          <p:nvPr>
            <p:ph type="subTitle" idx="1"/>
          </p:nvPr>
        </p:nvSpPr>
        <p:spPr>
          <a:xfrm>
            <a:off x="691077" y="3971875"/>
            <a:ext cx="4903265" cy="2190707"/>
          </a:xfrm>
        </p:spPr>
        <p:txBody>
          <a:bodyPr>
            <a:normAutofit/>
          </a:bodyPr>
          <a:lstStyle/>
          <a:p>
            <a:endParaRPr lang="en-GB"/>
          </a:p>
        </p:txBody>
      </p:sp>
      <p:grpSp>
        <p:nvGrpSpPr>
          <p:cNvPr id="13" name="Group 12">
            <a:extLst>
              <a:ext uri="{FF2B5EF4-FFF2-40B4-BE49-F238E27FC236}">
                <a16:creationId xmlns:a16="http://schemas.microsoft.com/office/drawing/2014/main" id="{53499997-BC46-4896-AEA5-37EC629D2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ADA461E0-415F-4E8B-8B08-2C975693D3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1EDD03-89DD-456E-BB53-FA43BE25A3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2A76E89-A44E-4207-8F8A-F853ED8A3B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C81BA9D-E2BC-4AD2-B816-5DE100BC85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A155025-B3E7-46D2-B556-80A8E9083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AAE4CEE-0410-46B5-B649-E3754C5394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86DDB39-DB80-43C8-A5AF-24AE5841B6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F3BE8C2-40CB-46C0-9536-BA1C51AF92B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E2D5D2E-1F38-48BC-B038-9DA190B871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289E300-BEF0-4977-919B-F3367CF876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12B4899-7298-454D-90B9-382ACAEAA8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86FBE75-F4D3-48DD-85D2-593D0C1B37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E586789-549A-4D87-8967-6DCD5DEDF6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66293A2-B541-4BE7-8C99-1B730BB4DA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2938820-6D84-479D-B608-354903781A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8EE07FC-6A61-4C78-BAF6-86E2FD5435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C4E5A61-6E0E-44DD-B47E-9547F3A540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48B355A-1131-4815-881C-3949360FA2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73D903E-5A72-42B5-B741-95081B06E2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5769BB5-F1CF-4A57-A2E8-2ED9F9DDF0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E4F9ABF1-4E55-4D70-ACF2-DB7D62C7D4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FD75E62-63B6-4237-88D5-02A90DDFA1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6A41C83-58E2-4EE6-864C-DB7DE375A9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1162541-E8F8-4926-91B8-AD9F514156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3E6FB3D-A8E2-4B96-B87B-EEEC499F83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0766009-515D-4494-BFF6-AC554CBCD0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4C1372F-2169-48C6-8AEB-411E8405B2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73FA4F1-4239-4336-BB84-8E3BBCD7F5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2E90E0AA-C864-445E-AC17-96D1C90CBE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5D4D2F48-C2BF-4C1C-82B9-FEB42F3CD8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96BB855D-6213-4C07-A21A-F0250B89F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87385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EEF3A47-C42B-0305-B682-2E869B0C114B}"/>
              </a:ext>
            </a:extLst>
          </p:cNvPr>
          <p:cNvSpPr>
            <a:spLocks noGrp="1"/>
          </p:cNvSpPr>
          <p:nvPr>
            <p:ph type="title"/>
          </p:nvPr>
        </p:nvSpPr>
        <p:spPr>
          <a:xfrm>
            <a:off x="549762" y="725951"/>
            <a:ext cx="11460853" cy="1442463"/>
          </a:xfrm>
        </p:spPr>
        <p:txBody>
          <a:bodyPr/>
          <a:lstStyle/>
          <a:p>
            <a:r>
              <a:rPr lang="en-GB" sz="4400" spc="-10" dirty="0">
                <a:effectLst/>
                <a:latin typeface="Calibri" panose="020F0502020204030204" pitchFamily="34" charset="0"/>
                <a:ea typeface="Calibri" panose="020F0502020204030204" pitchFamily="34" charset="0"/>
                <a:cs typeface="Calibri" panose="020F0502020204030204" pitchFamily="34" charset="0"/>
              </a:rPr>
              <a:t>KQ3 - What does a report of the methodology look like?</a:t>
            </a:r>
            <a:endParaRPr lang="en-GB" dirty="0">
              <a:latin typeface="Calibri" panose="020F0502020204030204" pitchFamily="34" charset="0"/>
              <a:cs typeface="Calibri" panose="020F0502020204030204" pitchFamily="34" charset="0"/>
            </a:endParaRPr>
          </a:p>
        </p:txBody>
      </p:sp>
      <p:sp>
        <p:nvSpPr>
          <p:cNvPr id="8" name="Content Placeholder 7">
            <a:extLst>
              <a:ext uri="{FF2B5EF4-FFF2-40B4-BE49-F238E27FC236}">
                <a16:creationId xmlns:a16="http://schemas.microsoft.com/office/drawing/2014/main" id="{00F9D784-DC92-8788-33F5-236D4E5C35FF}"/>
              </a:ext>
            </a:extLst>
          </p:cNvPr>
          <p:cNvSpPr>
            <a:spLocks noGrp="1"/>
          </p:cNvSpPr>
          <p:nvPr>
            <p:ph idx="1"/>
          </p:nvPr>
        </p:nvSpPr>
        <p:spPr/>
        <p:txBody>
          <a:bodyPr/>
          <a:lstStyle/>
          <a:p>
            <a:pPr marL="0" indent="0">
              <a:buNone/>
            </a:pPr>
            <a:r>
              <a:rPr lang="en-GB" b="0" i="0" dirty="0">
                <a:solidFill>
                  <a:srgbClr val="212529"/>
                </a:solidFill>
                <a:effectLst/>
                <a:latin typeface="Calibri" panose="020F0502020204030204" pitchFamily="34" charset="0"/>
                <a:cs typeface="Calibri" panose="020F0502020204030204" pitchFamily="34" charset="0"/>
              </a:rPr>
              <a:t>A Research Methodology chapter of a research study:</a:t>
            </a:r>
          </a:p>
          <a:p>
            <a:r>
              <a:rPr lang="en-GB" b="0" i="0" dirty="0">
                <a:solidFill>
                  <a:srgbClr val="212529"/>
                </a:solidFill>
                <a:effectLst/>
                <a:latin typeface="Calibri" panose="020F0502020204030204" pitchFamily="34" charset="0"/>
                <a:cs typeface="Calibri" panose="020F0502020204030204" pitchFamily="34" charset="0"/>
              </a:rPr>
              <a:t>describes research methods, approaches and design in detail, </a:t>
            </a:r>
          </a:p>
          <a:p>
            <a:r>
              <a:rPr lang="en-GB" b="0" i="0" dirty="0">
                <a:solidFill>
                  <a:srgbClr val="212529"/>
                </a:solidFill>
                <a:effectLst/>
                <a:latin typeface="Calibri" panose="020F0502020204030204" pitchFamily="34" charset="0"/>
                <a:cs typeface="Calibri" panose="020F0502020204030204" pitchFamily="34" charset="0"/>
              </a:rPr>
              <a:t>justifies your choice through describing advantages and disadvantages of each approach and design</a:t>
            </a:r>
          </a:p>
          <a:p>
            <a:r>
              <a:rPr lang="en-GB" b="0" i="0" dirty="0">
                <a:solidFill>
                  <a:srgbClr val="212529"/>
                </a:solidFill>
                <a:effectLst/>
                <a:latin typeface="Calibri" panose="020F0502020204030204" pitchFamily="34" charset="0"/>
                <a:cs typeface="Calibri" panose="020F0502020204030204" pitchFamily="34" charset="0"/>
              </a:rPr>
              <a:t>takes into account the practical applicability of the methods/tools to the research</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506163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5498-3067-28D8-04AE-121E0CB8A4E0}"/>
              </a:ext>
            </a:extLst>
          </p:cNvPr>
          <p:cNvSpPr>
            <a:spLocks noGrp="1"/>
          </p:cNvSpPr>
          <p:nvPr>
            <p:ph type="title"/>
          </p:nvPr>
        </p:nvSpPr>
        <p:spPr>
          <a:xfrm>
            <a:off x="683587" y="652226"/>
            <a:ext cx="10320062" cy="1407505"/>
          </a:xfrm>
        </p:spPr>
        <p:txBody>
          <a:bodyPr>
            <a:normAutofit/>
          </a:bodyPr>
          <a:lstStyle/>
          <a:p>
            <a:pPr marL="342900" indent="-342900">
              <a:lnSpc>
                <a:spcPts val="1365"/>
              </a:lnSpc>
              <a:tabLst>
                <a:tab pos="525780" algn="l"/>
                <a:tab pos="526415" algn="l"/>
              </a:tabLst>
            </a:pPr>
            <a:r>
              <a:rPr lang="en-GB" sz="4000" spc="-10" dirty="0">
                <a:latin typeface="Calibri" panose="020F0502020204030204" pitchFamily="34" charset="0"/>
                <a:ea typeface="Calibri" panose="020F0502020204030204" pitchFamily="34" charset="0"/>
                <a:cs typeface="Calibri" panose="020F0502020204030204" pitchFamily="34" charset="0"/>
              </a:rPr>
              <a:t>Step 1: Explain your methodological approach</a:t>
            </a:r>
            <a:br>
              <a:rPr lang="en-GB" sz="4000" spc="-10" dirty="0">
                <a:effectLst/>
                <a:latin typeface="Tw Cen MT" panose="020B0602020104020603" pitchFamily="34" charset="0"/>
                <a:ea typeface="Calibri" panose="020F0502020204030204" pitchFamily="34" charset="0"/>
              </a:rPr>
            </a:br>
            <a:endParaRPr lang="en-GB" sz="4000" dirty="0"/>
          </a:p>
        </p:txBody>
      </p:sp>
      <p:sp>
        <p:nvSpPr>
          <p:cNvPr id="6" name="Text Placeholder 5">
            <a:extLst>
              <a:ext uri="{FF2B5EF4-FFF2-40B4-BE49-F238E27FC236}">
                <a16:creationId xmlns:a16="http://schemas.microsoft.com/office/drawing/2014/main" id="{8FB75B1A-329B-3636-29D5-DDB733D6BB7D}"/>
              </a:ext>
            </a:extLst>
          </p:cNvPr>
          <p:cNvSpPr>
            <a:spLocks noGrp="1"/>
          </p:cNvSpPr>
          <p:nvPr>
            <p:ph type="body" idx="1"/>
          </p:nvPr>
        </p:nvSpPr>
        <p:spPr>
          <a:xfrm>
            <a:off x="691078" y="2177985"/>
            <a:ext cx="4963444" cy="540072"/>
          </a:xfrm>
        </p:spPr>
        <p:txBody>
          <a:bodyPr>
            <a:normAutofit/>
          </a:bodyPr>
          <a:lstStyle/>
          <a:p>
            <a:r>
              <a:rPr lang="en-GB" b="1" i="0" dirty="0">
                <a:solidFill>
                  <a:srgbClr val="1B2B68"/>
                </a:solidFill>
                <a:effectLst/>
                <a:latin typeface="Gilmer"/>
              </a:rPr>
              <a:t>Option 1: Start with your “what”</a:t>
            </a:r>
          </a:p>
        </p:txBody>
      </p:sp>
      <p:sp>
        <p:nvSpPr>
          <p:cNvPr id="7" name="Content Placeholder 6">
            <a:extLst>
              <a:ext uri="{FF2B5EF4-FFF2-40B4-BE49-F238E27FC236}">
                <a16:creationId xmlns:a16="http://schemas.microsoft.com/office/drawing/2014/main" id="{480FE324-A71D-A83E-4426-A0ABDC5E9123}"/>
              </a:ext>
            </a:extLst>
          </p:cNvPr>
          <p:cNvSpPr>
            <a:spLocks noGrp="1"/>
          </p:cNvSpPr>
          <p:nvPr>
            <p:ph sz="half" idx="2"/>
          </p:nvPr>
        </p:nvSpPr>
        <p:spPr>
          <a:xfrm>
            <a:off x="691078" y="2954564"/>
            <a:ext cx="4963444" cy="3339649"/>
          </a:xfrm>
        </p:spPr>
        <p:txBody>
          <a:bodyPr>
            <a:normAutofit fontScale="40000" lnSpcReduction="20000"/>
          </a:bodyPr>
          <a:lstStyle/>
          <a:p>
            <a:pPr algn="l"/>
            <a:r>
              <a:rPr lang="en-GB" sz="3800" b="0" i="0" dirty="0">
                <a:solidFill>
                  <a:srgbClr val="0D405F"/>
                </a:solidFill>
                <a:effectLst/>
                <a:latin typeface="Inter"/>
              </a:rPr>
              <a:t>What</a:t>
            </a:r>
            <a:r>
              <a:rPr lang="en-GB" sz="3800" dirty="0">
                <a:solidFill>
                  <a:srgbClr val="1F80E8"/>
                </a:solidFill>
                <a:latin typeface="Inter"/>
              </a:rPr>
              <a:t> research problem or question</a:t>
            </a:r>
            <a:r>
              <a:rPr lang="en-GB" sz="3800" b="0" i="0" dirty="0">
                <a:solidFill>
                  <a:srgbClr val="0D405F"/>
                </a:solidFill>
                <a:effectLst/>
                <a:latin typeface="Inter"/>
              </a:rPr>
              <a:t> did you investigate?</a:t>
            </a:r>
          </a:p>
          <a:p>
            <a:pPr algn="l">
              <a:buFont typeface="Arial" panose="020B0604020202020204" pitchFamily="34" charset="0"/>
              <a:buChar char="•"/>
            </a:pPr>
            <a:r>
              <a:rPr lang="en-GB" sz="3800" b="0" i="0" dirty="0">
                <a:solidFill>
                  <a:srgbClr val="0D405F"/>
                </a:solidFill>
                <a:effectLst/>
                <a:latin typeface="Inter"/>
              </a:rPr>
              <a:t>Aim to describe the characteristics of something?</a:t>
            </a:r>
          </a:p>
          <a:p>
            <a:pPr algn="l">
              <a:buFont typeface="Arial" panose="020B0604020202020204" pitchFamily="34" charset="0"/>
              <a:buChar char="•"/>
            </a:pPr>
            <a:r>
              <a:rPr lang="en-GB" sz="3800" b="0" i="0" dirty="0">
                <a:solidFill>
                  <a:srgbClr val="0D405F"/>
                </a:solidFill>
                <a:effectLst/>
                <a:latin typeface="Inter"/>
              </a:rPr>
              <a:t>Explore an under-researched topic?</a:t>
            </a:r>
          </a:p>
          <a:p>
            <a:pPr algn="l">
              <a:buFont typeface="Arial" panose="020B0604020202020204" pitchFamily="34" charset="0"/>
              <a:buChar char="•"/>
            </a:pPr>
            <a:r>
              <a:rPr lang="en-GB" sz="3800" b="0" i="0" dirty="0">
                <a:solidFill>
                  <a:srgbClr val="0D405F"/>
                </a:solidFill>
                <a:effectLst/>
                <a:latin typeface="Inter"/>
              </a:rPr>
              <a:t>Establish a causal relationship?</a:t>
            </a:r>
          </a:p>
          <a:p>
            <a:pPr algn="l"/>
            <a:r>
              <a:rPr lang="en-GB" sz="3800" b="0" i="0" dirty="0">
                <a:solidFill>
                  <a:srgbClr val="0D405F"/>
                </a:solidFill>
                <a:effectLst/>
                <a:latin typeface="Inter"/>
              </a:rPr>
              <a:t>And what type of data did you need to achieve this aim?</a:t>
            </a:r>
          </a:p>
          <a:p>
            <a:pPr algn="l">
              <a:buFont typeface="Arial" panose="020B0604020202020204" pitchFamily="34" charset="0"/>
              <a:buChar char="•"/>
            </a:pPr>
            <a:r>
              <a:rPr lang="en-GB" sz="3800" dirty="0">
                <a:solidFill>
                  <a:srgbClr val="1F80E8"/>
                </a:solidFill>
                <a:latin typeface="Inter"/>
              </a:rPr>
              <a:t>Quantitative data</a:t>
            </a:r>
            <a:r>
              <a:rPr lang="en-GB" sz="3800" b="0" i="0" dirty="0">
                <a:solidFill>
                  <a:srgbClr val="0D405F"/>
                </a:solidFill>
                <a:effectLst/>
                <a:latin typeface="Inter"/>
              </a:rPr>
              <a:t>, </a:t>
            </a:r>
            <a:r>
              <a:rPr lang="en-GB" sz="3800" dirty="0">
                <a:solidFill>
                  <a:srgbClr val="1F80E8"/>
                </a:solidFill>
                <a:latin typeface="Inter"/>
              </a:rPr>
              <a:t>qualitative data</a:t>
            </a:r>
            <a:r>
              <a:rPr lang="en-GB" sz="3800" b="0" i="0" dirty="0">
                <a:solidFill>
                  <a:srgbClr val="0D405F"/>
                </a:solidFill>
                <a:effectLst/>
                <a:latin typeface="Inter"/>
              </a:rPr>
              <a:t>, or a mixture of both?</a:t>
            </a:r>
          </a:p>
          <a:p>
            <a:pPr algn="l">
              <a:buFont typeface="Arial" panose="020B0604020202020204" pitchFamily="34" charset="0"/>
              <a:buChar char="•"/>
            </a:pPr>
            <a:r>
              <a:rPr lang="en-GB" sz="3800" b="0" i="0" dirty="0">
                <a:solidFill>
                  <a:srgbClr val="0D405F"/>
                </a:solidFill>
                <a:effectLst/>
                <a:latin typeface="Inter"/>
              </a:rPr>
              <a:t>Primary data collected yourself or secondary data collected by someone else?</a:t>
            </a:r>
          </a:p>
          <a:p>
            <a:endParaRPr lang="en-GB" dirty="0"/>
          </a:p>
        </p:txBody>
      </p:sp>
      <p:sp>
        <p:nvSpPr>
          <p:cNvPr id="8" name="Text Placeholder 7">
            <a:extLst>
              <a:ext uri="{FF2B5EF4-FFF2-40B4-BE49-F238E27FC236}">
                <a16:creationId xmlns:a16="http://schemas.microsoft.com/office/drawing/2014/main" id="{A8EE561A-5A93-D4CB-50EC-0CF66831BA68}"/>
              </a:ext>
            </a:extLst>
          </p:cNvPr>
          <p:cNvSpPr>
            <a:spLocks noGrp="1"/>
          </p:cNvSpPr>
          <p:nvPr>
            <p:ph type="body" sz="quarter" idx="3"/>
          </p:nvPr>
        </p:nvSpPr>
        <p:spPr>
          <a:xfrm>
            <a:off x="6110842" y="2705263"/>
            <a:ext cx="4900298" cy="498601"/>
          </a:xfrm>
        </p:spPr>
        <p:txBody>
          <a:bodyPr>
            <a:normAutofit/>
          </a:bodyPr>
          <a:lstStyle/>
          <a:p>
            <a:r>
              <a:rPr lang="en-GB" b="1" i="0" dirty="0">
                <a:solidFill>
                  <a:srgbClr val="1B2B68"/>
                </a:solidFill>
                <a:effectLst/>
                <a:latin typeface="Gilmer"/>
              </a:rPr>
              <a:t>Option 2: Start with your “why”</a:t>
            </a:r>
          </a:p>
          <a:p>
            <a:endParaRPr lang="en-GB" dirty="0"/>
          </a:p>
        </p:txBody>
      </p:sp>
      <p:sp>
        <p:nvSpPr>
          <p:cNvPr id="9" name="Content Placeholder 8">
            <a:extLst>
              <a:ext uri="{FF2B5EF4-FFF2-40B4-BE49-F238E27FC236}">
                <a16:creationId xmlns:a16="http://schemas.microsoft.com/office/drawing/2014/main" id="{EDB155BA-9F68-4A82-8AD2-C25F00EF733E}"/>
              </a:ext>
            </a:extLst>
          </p:cNvPr>
          <p:cNvSpPr>
            <a:spLocks noGrp="1"/>
          </p:cNvSpPr>
          <p:nvPr>
            <p:ph sz="quarter" idx="4"/>
          </p:nvPr>
        </p:nvSpPr>
        <p:spPr>
          <a:xfrm>
            <a:off x="6103351" y="2954564"/>
            <a:ext cx="4900298" cy="3631360"/>
          </a:xfrm>
        </p:spPr>
        <p:txBody>
          <a:bodyPr>
            <a:normAutofit fontScale="40000" lnSpcReduction="20000"/>
          </a:bodyPr>
          <a:lstStyle/>
          <a:p>
            <a:pPr algn="l"/>
            <a:r>
              <a:rPr lang="en-GB" sz="3800" dirty="0">
                <a:solidFill>
                  <a:srgbClr val="0D405F"/>
                </a:solidFill>
                <a:latin typeface="Inter"/>
              </a:rPr>
              <a:t>S</a:t>
            </a:r>
            <a:r>
              <a:rPr lang="en-GB" sz="3800" b="0" i="0" dirty="0">
                <a:solidFill>
                  <a:srgbClr val="0D405F"/>
                </a:solidFill>
                <a:effectLst/>
                <a:latin typeface="Inter"/>
              </a:rPr>
              <a:t>tart with a discussion of the rationale and assumptions underpinning your methodology. In other words, why did you choose these methods for your study?</a:t>
            </a:r>
          </a:p>
          <a:p>
            <a:pPr algn="l">
              <a:buFont typeface="Arial" panose="020B0604020202020204" pitchFamily="34" charset="0"/>
              <a:buChar char="•"/>
            </a:pPr>
            <a:r>
              <a:rPr lang="en-GB" sz="3800" b="0" i="0" dirty="0">
                <a:solidFill>
                  <a:srgbClr val="0D405F"/>
                </a:solidFill>
                <a:effectLst/>
                <a:latin typeface="Inter"/>
              </a:rPr>
              <a:t>Why is this the best way to answer your research question?</a:t>
            </a:r>
          </a:p>
          <a:p>
            <a:pPr algn="l">
              <a:buFont typeface="Arial" panose="020B0604020202020204" pitchFamily="34" charset="0"/>
              <a:buChar char="•"/>
            </a:pPr>
            <a:r>
              <a:rPr lang="en-GB" sz="3800" b="0" i="0" dirty="0">
                <a:solidFill>
                  <a:srgbClr val="0D405F"/>
                </a:solidFill>
                <a:effectLst/>
                <a:latin typeface="Inter"/>
              </a:rPr>
              <a:t>Is this a standard methodology in your field or does it require justification?</a:t>
            </a:r>
          </a:p>
          <a:p>
            <a:pPr algn="l">
              <a:buFont typeface="Arial" panose="020B0604020202020204" pitchFamily="34" charset="0"/>
              <a:buChar char="•"/>
            </a:pPr>
            <a:r>
              <a:rPr lang="en-GB" sz="3800" b="0" i="0" dirty="0">
                <a:solidFill>
                  <a:srgbClr val="0D405F"/>
                </a:solidFill>
                <a:effectLst/>
                <a:latin typeface="Inter"/>
              </a:rPr>
              <a:t>Were there any </a:t>
            </a:r>
            <a:r>
              <a:rPr lang="en-GB" sz="3800" dirty="0">
                <a:solidFill>
                  <a:srgbClr val="1F80E8"/>
                </a:solidFill>
                <a:latin typeface="Inter"/>
              </a:rPr>
              <a:t>ethical considerations</a:t>
            </a:r>
            <a:r>
              <a:rPr lang="en-GB" sz="3800" b="0" i="0" dirty="0">
                <a:solidFill>
                  <a:srgbClr val="0D405F"/>
                </a:solidFill>
                <a:effectLst/>
                <a:latin typeface="Inter"/>
              </a:rPr>
              <a:t> involved in your choices?</a:t>
            </a:r>
          </a:p>
          <a:p>
            <a:pPr algn="l">
              <a:buFont typeface="Arial" panose="020B0604020202020204" pitchFamily="34" charset="0"/>
              <a:buChar char="•"/>
            </a:pPr>
            <a:r>
              <a:rPr lang="en-GB" sz="3800" b="0" i="0" dirty="0">
                <a:solidFill>
                  <a:srgbClr val="0D405F"/>
                </a:solidFill>
                <a:effectLst/>
                <a:latin typeface="Inter"/>
              </a:rPr>
              <a:t>What are the criteria for </a:t>
            </a:r>
            <a:r>
              <a:rPr lang="en-GB" sz="3800" dirty="0">
                <a:solidFill>
                  <a:srgbClr val="1F80E8"/>
                </a:solidFill>
                <a:latin typeface="Inter"/>
              </a:rPr>
              <a:t>validity</a:t>
            </a:r>
            <a:r>
              <a:rPr lang="en-GB" sz="3800" b="0" i="0" dirty="0">
                <a:solidFill>
                  <a:srgbClr val="0D405F"/>
                </a:solidFill>
                <a:effectLst/>
                <a:latin typeface="Inter"/>
              </a:rPr>
              <a:t> and </a:t>
            </a:r>
            <a:r>
              <a:rPr lang="en-GB" sz="3800" dirty="0">
                <a:solidFill>
                  <a:srgbClr val="1F80E8"/>
                </a:solidFill>
                <a:latin typeface="Inter"/>
              </a:rPr>
              <a:t>reliability</a:t>
            </a:r>
            <a:r>
              <a:rPr lang="en-GB" sz="3800" b="0" i="0" dirty="0">
                <a:solidFill>
                  <a:srgbClr val="0D405F"/>
                </a:solidFill>
                <a:effectLst/>
                <a:latin typeface="Inter"/>
              </a:rPr>
              <a:t> in this </a:t>
            </a:r>
            <a:r>
              <a:rPr lang="en-GB" sz="3800" dirty="0">
                <a:solidFill>
                  <a:srgbClr val="002060"/>
                </a:solidFill>
                <a:latin typeface="Inter"/>
              </a:rPr>
              <a:t>type of research</a:t>
            </a:r>
            <a:r>
              <a:rPr lang="en-GB" sz="3800" b="0" i="0" dirty="0">
                <a:solidFill>
                  <a:srgbClr val="002060"/>
                </a:solidFill>
                <a:effectLst/>
                <a:latin typeface="Inter"/>
              </a:rPr>
              <a:t>?</a:t>
            </a:r>
          </a:p>
          <a:p>
            <a:endParaRPr lang="en-GB" dirty="0"/>
          </a:p>
        </p:txBody>
      </p:sp>
    </p:spTree>
    <p:extLst>
      <p:ext uri="{BB962C8B-B14F-4D97-AF65-F5344CB8AC3E}">
        <p14:creationId xmlns:p14="http://schemas.microsoft.com/office/powerpoint/2010/main" val="31788499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937CD-4F6D-DCF7-812E-6FF46BCA7EFD}"/>
              </a:ext>
            </a:extLst>
          </p:cNvPr>
          <p:cNvSpPr>
            <a:spLocks noGrp="1"/>
          </p:cNvSpPr>
          <p:nvPr>
            <p:ph type="title"/>
          </p:nvPr>
        </p:nvSpPr>
        <p:spPr/>
        <p:txBody>
          <a:bodyPr>
            <a:normAutofit fontScale="90000"/>
          </a:bodyPr>
          <a:lstStyle/>
          <a:p>
            <a:r>
              <a:rPr lang="en-GB" i="0" dirty="0">
                <a:solidFill>
                  <a:schemeClr val="tx1"/>
                </a:solidFill>
                <a:effectLst/>
                <a:latin typeface="Calibri" panose="020F0502020204030204" pitchFamily="34" charset="0"/>
                <a:cs typeface="Calibri" panose="020F0502020204030204" pitchFamily="34" charset="0"/>
              </a:rPr>
              <a:t>Step 2: Describe your data collection methods</a:t>
            </a:r>
            <a:endParaRPr lang="en-GB" dirty="0">
              <a:solidFill>
                <a:schemeClr val="tx1"/>
              </a:solidFill>
              <a:latin typeface="Calibri" panose="020F0502020204030204" pitchFamily="34" charset="0"/>
              <a:cs typeface="Calibri" panose="020F0502020204030204" pitchFamily="34" charset="0"/>
            </a:endParaRPr>
          </a:p>
        </p:txBody>
      </p:sp>
      <p:sp>
        <p:nvSpPr>
          <p:cNvPr id="3" name="Text Placeholder 2">
            <a:extLst>
              <a:ext uri="{FF2B5EF4-FFF2-40B4-BE49-F238E27FC236}">
                <a16:creationId xmlns:a16="http://schemas.microsoft.com/office/drawing/2014/main" id="{0E89DEF5-FD93-96E5-462C-CC074E7FFE1F}"/>
              </a:ext>
            </a:extLst>
          </p:cNvPr>
          <p:cNvSpPr>
            <a:spLocks noGrp="1"/>
          </p:cNvSpPr>
          <p:nvPr>
            <p:ph type="body" idx="1"/>
          </p:nvPr>
        </p:nvSpPr>
        <p:spPr>
          <a:xfrm>
            <a:off x="766102" y="3048170"/>
            <a:ext cx="9776840" cy="540072"/>
          </a:xfrm>
        </p:spPr>
        <p:txBody>
          <a:bodyPr>
            <a:noAutofit/>
          </a:bodyPr>
          <a:lstStyle/>
          <a:p>
            <a:r>
              <a:rPr lang="en-GB" b="0" i="0" dirty="0">
                <a:solidFill>
                  <a:srgbClr val="0D405F"/>
                </a:solidFill>
                <a:effectLst/>
                <a:latin typeface="Inter"/>
              </a:rPr>
              <a:t>Be sure to discuss the criteria you used to select your data, the context in which your research was conducted and the role you played in collecting your data (e.g. were you an active participant or a passive observer?)</a:t>
            </a:r>
            <a:endParaRPr lang="en-GB" dirty="0"/>
          </a:p>
        </p:txBody>
      </p:sp>
      <p:sp>
        <p:nvSpPr>
          <p:cNvPr id="4" name="Content Placeholder 3">
            <a:extLst>
              <a:ext uri="{FF2B5EF4-FFF2-40B4-BE49-F238E27FC236}">
                <a16:creationId xmlns:a16="http://schemas.microsoft.com/office/drawing/2014/main" id="{0EDCCC8E-8A26-A8BF-24FA-7908B53B9D53}"/>
              </a:ext>
            </a:extLst>
          </p:cNvPr>
          <p:cNvSpPr>
            <a:spLocks noGrp="1"/>
          </p:cNvSpPr>
          <p:nvPr>
            <p:ph sz="half" idx="2"/>
          </p:nvPr>
        </p:nvSpPr>
        <p:spPr>
          <a:xfrm>
            <a:off x="691078" y="4011018"/>
            <a:ext cx="4963444" cy="2205127"/>
          </a:xfrm>
        </p:spPr>
        <p:txBody>
          <a:bodyPr/>
          <a:lstStyle/>
          <a:p>
            <a:r>
              <a:rPr lang="en-GB" b="0" i="0" dirty="0">
                <a:solidFill>
                  <a:srgbClr val="0D405F"/>
                </a:solidFill>
                <a:effectLst/>
                <a:latin typeface="Inter"/>
              </a:rPr>
              <a:t>Once you have introduced your reader to your methodological approach, you should share full details about your </a:t>
            </a:r>
            <a:r>
              <a:rPr lang="en-GB" dirty="0">
                <a:solidFill>
                  <a:srgbClr val="1F80E8"/>
                </a:solidFill>
                <a:latin typeface="Inter"/>
              </a:rPr>
              <a:t>data collection methods</a:t>
            </a:r>
            <a:r>
              <a:rPr lang="en-GB" b="0" i="0" dirty="0">
                <a:solidFill>
                  <a:srgbClr val="0D405F"/>
                </a:solidFill>
                <a:effectLst/>
                <a:latin typeface="Inter"/>
              </a:rPr>
              <a:t>.</a:t>
            </a:r>
            <a:endParaRPr lang="en-GB" dirty="0"/>
          </a:p>
        </p:txBody>
      </p:sp>
      <p:sp>
        <p:nvSpPr>
          <p:cNvPr id="6" name="Content Placeholder 5">
            <a:extLst>
              <a:ext uri="{FF2B5EF4-FFF2-40B4-BE49-F238E27FC236}">
                <a16:creationId xmlns:a16="http://schemas.microsoft.com/office/drawing/2014/main" id="{1F870CA5-8B0C-4111-22CF-648B67F2B50E}"/>
              </a:ext>
            </a:extLst>
          </p:cNvPr>
          <p:cNvSpPr>
            <a:spLocks noGrp="1"/>
          </p:cNvSpPr>
          <p:nvPr>
            <p:ph sz="quarter" idx="4"/>
          </p:nvPr>
        </p:nvSpPr>
        <p:spPr>
          <a:xfrm>
            <a:off x="6096000" y="4011018"/>
            <a:ext cx="4900298" cy="2790357"/>
          </a:xfrm>
        </p:spPr>
        <p:txBody>
          <a:bodyPr/>
          <a:lstStyle/>
          <a:p>
            <a:r>
              <a:rPr lang="en-GB" b="0" i="0" dirty="0">
                <a:solidFill>
                  <a:srgbClr val="0D405F"/>
                </a:solidFill>
                <a:effectLst/>
                <a:latin typeface="Inter"/>
              </a:rPr>
              <a:t>Discuss your </a:t>
            </a:r>
            <a:r>
              <a:rPr lang="en-GB" dirty="0">
                <a:solidFill>
                  <a:srgbClr val="1F80E8"/>
                </a:solidFill>
                <a:latin typeface="Inter"/>
              </a:rPr>
              <a:t>sampling method</a:t>
            </a:r>
            <a:r>
              <a:rPr lang="en-GB" b="0" i="0" dirty="0">
                <a:solidFill>
                  <a:srgbClr val="0D405F"/>
                </a:solidFill>
                <a:effectLst/>
                <a:latin typeface="Inter"/>
              </a:rPr>
              <a:t> as well as any tools</a:t>
            </a:r>
            <a:r>
              <a:rPr lang="en-GB" dirty="0">
                <a:solidFill>
                  <a:srgbClr val="0D405F"/>
                </a:solidFill>
                <a:latin typeface="Inter"/>
              </a:rPr>
              <a:t> </a:t>
            </a:r>
            <a:r>
              <a:rPr lang="en-GB" b="0" i="0" dirty="0">
                <a:solidFill>
                  <a:srgbClr val="0D405F"/>
                </a:solidFill>
                <a:effectLst/>
                <a:latin typeface="Inter"/>
              </a:rPr>
              <a:t>you used to gather your data.</a:t>
            </a:r>
            <a:endParaRPr lang="en-GB" dirty="0"/>
          </a:p>
        </p:txBody>
      </p:sp>
    </p:spTree>
    <p:extLst>
      <p:ext uri="{BB962C8B-B14F-4D97-AF65-F5344CB8AC3E}">
        <p14:creationId xmlns:p14="http://schemas.microsoft.com/office/powerpoint/2010/main" val="22792032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0DA50-56FE-0A34-B467-6204E36371D4}"/>
              </a:ext>
            </a:extLst>
          </p:cNvPr>
          <p:cNvSpPr>
            <a:spLocks noGrp="1"/>
          </p:cNvSpPr>
          <p:nvPr>
            <p:ph type="title"/>
          </p:nvPr>
        </p:nvSpPr>
        <p:spPr>
          <a:xfrm>
            <a:off x="760682" y="1137452"/>
            <a:ext cx="11034310" cy="572964"/>
          </a:xfrm>
        </p:spPr>
        <p:txBody>
          <a:bodyPr>
            <a:normAutofit fontScale="90000"/>
          </a:bodyPr>
          <a:lstStyle/>
          <a:p>
            <a:r>
              <a:rPr lang="en-GB" i="0" dirty="0">
                <a:solidFill>
                  <a:srgbClr val="1B2B68"/>
                </a:solidFill>
                <a:effectLst/>
                <a:latin typeface="Calibri" panose="020F0502020204030204" pitchFamily="34" charset="0"/>
                <a:cs typeface="Calibri" panose="020F0502020204030204" pitchFamily="34" charset="0"/>
              </a:rPr>
              <a:t>Step 3: Describe your analysis method</a:t>
            </a:r>
            <a:endParaRPr lang="en-GB" dirty="0">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B71B264A-FD41-420E-A549-8CD0B4C8DF57}"/>
              </a:ext>
            </a:extLst>
          </p:cNvPr>
          <p:cNvSpPr>
            <a:spLocks noGrp="1"/>
          </p:cNvSpPr>
          <p:nvPr>
            <p:ph sz="half" idx="1"/>
          </p:nvPr>
        </p:nvSpPr>
        <p:spPr>
          <a:xfrm>
            <a:off x="744922" y="2721635"/>
            <a:ext cx="4991666" cy="3274372"/>
          </a:xfrm>
        </p:spPr>
        <p:txBody>
          <a:bodyPr>
            <a:normAutofit/>
          </a:bodyPr>
          <a:lstStyle/>
          <a:p>
            <a:pPr marL="0" indent="0" algn="l">
              <a:buNone/>
            </a:pPr>
            <a:r>
              <a:rPr lang="en-GB" sz="1500" b="1" i="0" dirty="0">
                <a:solidFill>
                  <a:srgbClr val="1B2B68"/>
                </a:solidFill>
                <a:effectLst/>
                <a:latin typeface="Gilmer"/>
              </a:rPr>
              <a:t>Quantitative methods</a:t>
            </a:r>
          </a:p>
          <a:p>
            <a:pPr marL="0" indent="0" algn="l">
              <a:buNone/>
            </a:pPr>
            <a:r>
              <a:rPr lang="en-GB" sz="1500" b="0" i="0" dirty="0">
                <a:solidFill>
                  <a:srgbClr val="002060"/>
                </a:solidFill>
                <a:effectLst/>
                <a:latin typeface="Inter"/>
              </a:rPr>
              <a:t>In </a:t>
            </a:r>
            <a:r>
              <a:rPr lang="en-GB" sz="1500" dirty="0">
                <a:solidFill>
                  <a:srgbClr val="002060"/>
                </a:solidFill>
                <a:latin typeface="Inter"/>
              </a:rPr>
              <a:t>quantitative research</a:t>
            </a:r>
            <a:r>
              <a:rPr lang="en-GB" sz="1500" b="0" i="0" dirty="0">
                <a:solidFill>
                  <a:srgbClr val="002060"/>
                </a:solidFill>
                <a:effectLst/>
                <a:latin typeface="Inter"/>
              </a:rPr>
              <a:t>, your analysis will be based on numbers. In your methods section, you can include:</a:t>
            </a:r>
          </a:p>
          <a:p>
            <a:pPr algn="l">
              <a:buFont typeface="Arial" panose="020B0604020202020204" pitchFamily="34" charset="0"/>
              <a:buChar char="•"/>
            </a:pPr>
            <a:r>
              <a:rPr lang="en-GB" sz="1500" b="0" i="0" dirty="0">
                <a:solidFill>
                  <a:srgbClr val="002060"/>
                </a:solidFill>
                <a:effectLst/>
                <a:latin typeface="Inter"/>
              </a:rPr>
              <a:t>How you prepared the data before analysing it (e.g. checking for </a:t>
            </a:r>
            <a:r>
              <a:rPr lang="en-GB" sz="1500" dirty="0">
                <a:solidFill>
                  <a:srgbClr val="002060"/>
                </a:solidFill>
                <a:latin typeface="Inter"/>
              </a:rPr>
              <a:t>missing data</a:t>
            </a:r>
            <a:r>
              <a:rPr lang="en-GB" sz="1500" b="0" i="0" dirty="0">
                <a:solidFill>
                  <a:srgbClr val="002060"/>
                </a:solidFill>
                <a:effectLst/>
                <a:latin typeface="Inter"/>
              </a:rPr>
              <a:t>, </a:t>
            </a:r>
            <a:r>
              <a:rPr lang="en-GB" sz="1500" dirty="0">
                <a:solidFill>
                  <a:srgbClr val="002060"/>
                </a:solidFill>
                <a:latin typeface="Inter"/>
              </a:rPr>
              <a:t>removing outliers</a:t>
            </a:r>
            <a:r>
              <a:rPr lang="en-GB" sz="1500" b="0" i="0" dirty="0">
                <a:solidFill>
                  <a:srgbClr val="002060"/>
                </a:solidFill>
                <a:effectLst/>
                <a:latin typeface="Inter"/>
              </a:rPr>
              <a:t>)</a:t>
            </a:r>
          </a:p>
          <a:p>
            <a:pPr algn="l">
              <a:buFont typeface="Arial" panose="020B0604020202020204" pitchFamily="34" charset="0"/>
              <a:buChar char="•"/>
            </a:pPr>
            <a:r>
              <a:rPr lang="en-GB" sz="1500" b="0" i="0" dirty="0">
                <a:solidFill>
                  <a:srgbClr val="002060"/>
                </a:solidFill>
                <a:effectLst/>
                <a:latin typeface="Inter"/>
              </a:rPr>
              <a:t>Which software you used (e.g. SPSS)</a:t>
            </a:r>
          </a:p>
          <a:p>
            <a:pPr algn="l">
              <a:buFont typeface="Arial" panose="020B0604020202020204" pitchFamily="34" charset="0"/>
              <a:buChar char="•"/>
            </a:pPr>
            <a:r>
              <a:rPr lang="en-GB" sz="1500" b="0" i="0" dirty="0">
                <a:solidFill>
                  <a:srgbClr val="002060"/>
                </a:solidFill>
                <a:effectLst/>
                <a:latin typeface="Inter"/>
              </a:rPr>
              <a:t>Which </a:t>
            </a:r>
            <a:r>
              <a:rPr lang="en-GB" sz="1500" dirty="0">
                <a:solidFill>
                  <a:srgbClr val="002060"/>
                </a:solidFill>
                <a:latin typeface="Inter"/>
              </a:rPr>
              <a:t>statistical tests</a:t>
            </a:r>
            <a:r>
              <a:rPr lang="en-GB" sz="1500" b="0" i="0" dirty="0">
                <a:solidFill>
                  <a:srgbClr val="002060"/>
                </a:solidFill>
                <a:effectLst/>
                <a:latin typeface="Inter"/>
              </a:rPr>
              <a:t> you used (chi square, t-test)   </a:t>
            </a:r>
            <a:r>
              <a:rPr lang="en-GB" sz="1500" b="0" i="0" dirty="0">
                <a:solidFill>
                  <a:srgbClr val="002060"/>
                </a:solidFill>
                <a:effectLst/>
                <a:latin typeface="Inter"/>
                <a:hlinkClick r:id="rId2"/>
              </a:rPr>
              <a:t>https://stats.oarc.ucla.edu/spss/modules/an-overview-of-statistical-tests-in-spss/</a:t>
            </a:r>
            <a:r>
              <a:rPr lang="en-GB" sz="1500" b="0" i="0" dirty="0">
                <a:solidFill>
                  <a:srgbClr val="002060"/>
                </a:solidFill>
                <a:effectLst/>
                <a:latin typeface="Inter"/>
              </a:rPr>
              <a:t>  </a:t>
            </a:r>
            <a:endParaRPr lang="en-GB" sz="1500" dirty="0">
              <a:solidFill>
                <a:srgbClr val="002060"/>
              </a:solidFill>
            </a:endParaRPr>
          </a:p>
        </p:txBody>
      </p:sp>
      <p:sp>
        <p:nvSpPr>
          <p:cNvPr id="6" name="Content Placeholder 5">
            <a:extLst>
              <a:ext uri="{FF2B5EF4-FFF2-40B4-BE49-F238E27FC236}">
                <a16:creationId xmlns:a16="http://schemas.microsoft.com/office/drawing/2014/main" id="{8216D487-673C-1B2C-8A1B-EE384DB5A707}"/>
              </a:ext>
            </a:extLst>
          </p:cNvPr>
          <p:cNvSpPr>
            <a:spLocks noGrp="1"/>
          </p:cNvSpPr>
          <p:nvPr>
            <p:ph sz="half" idx="2"/>
          </p:nvPr>
        </p:nvSpPr>
        <p:spPr>
          <a:xfrm>
            <a:off x="6096000" y="2721635"/>
            <a:ext cx="5875347" cy="3274372"/>
          </a:xfrm>
        </p:spPr>
        <p:txBody>
          <a:bodyPr>
            <a:noAutofit/>
          </a:bodyPr>
          <a:lstStyle/>
          <a:p>
            <a:pPr marL="0" indent="0" algn="l">
              <a:buNone/>
            </a:pPr>
            <a:r>
              <a:rPr lang="en-GB" sz="1500" b="1" i="0" dirty="0">
                <a:solidFill>
                  <a:srgbClr val="1B2B68"/>
                </a:solidFill>
                <a:effectLst/>
                <a:latin typeface="Gilmer"/>
              </a:rPr>
              <a:t>Qualitative methods</a:t>
            </a:r>
          </a:p>
          <a:p>
            <a:pPr marL="0" indent="0" algn="l">
              <a:buNone/>
            </a:pPr>
            <a:r>
              <a:rPr lang="en-GB" sz="1500" b="0" i="0" dirty="0">
                <a:solidFill>
                  <a:srgbClr val="002060"/>
                </a:solidFill>
                <a:effectLst/>
                <a:latin typeface="Inter"/>
              </a:rPr>
              <a:t>In qualitative research, your analysis will be based on language, images and observations (often involving some form of </a:t>
            </a:r>
            <a:r>
              <a:rPr lang="en-GB" sz="1500" dirty="0">
                <a:solidFill>
                  <a:srgbClr val="002060"/>
                </a:solidFill>
                <a:latin typeface="Inter"/>
              </a:rPr>
              <a:t>textual analysis</a:t>
            </a:r>
            <a:r>
              <a:rPr lang="en-GB" sz="1500" b="0" i="0" dirty="0">
                <a:solidFill>
                  <a:srgbClr val="002060"/>
                </a:solidFill>
                <a:effectLst/>
                <a:latin typeface="Inter"/>
              </a:rPr>
              <a:t>). Specific methods might include:</a:t>
            </a:r>
          </a:p>
          <a:p>
            <a:pPr algn="l">
              <a:buFont typeface="Arial" panose="020B0604020202020204" pitchFamily="34" charset="0"/>
              <a:buChar char="•"/>
            </a:pPr>
            <a:r>
              <a:rPr lang="en-GB" sz="1500" b="1" dirty="0">
                <a:solidFill>
                  <a:srgbClr val="002060"/>
                </a:solidFill>
                <a:latin typeface="Inter"/>
              </a:rPr>
              <a:t>Content analysis</a:t>
            </a:r>
            <a:r>
              <a:rPr lang="en-GB" sz="1500" b="1" i="0" dirty="0">
                <a:solidFill>
                  <a:srgbClr val="002060"/>
                </a:solidFill>
                <a:effectLst/>
                <a:latin typeface="Inter"/>
              </a:rPr>
              <a:t>:</a:t>
            </a:r>
            <a:r>
              <a:rPr lang="en-GB" sz="1500" b="0" i="0" dirty="0">
                <a:solidFill>
                  <a:srgbClr val="002060"/>
                </a:solidFill>
                <a:effectLst/>
                <a:latin typeface="Inter"/>
              </a:rPr>
              <a:t> Categorizing and discussing the meaning of words, phrases and sentences</a:t>
            </a:r>
          </a:p>
          <a:p>
            <a:pPr algn="l">
              <a:buFont typeface="Arial" panose="020B0604020202020204" pitchFamily="34" charset="0"/>
              <a:buChar char="•"/>
            </a:pPr>
            <a:r>
              <a:rPr lang="en-GB" sz="1500" b="1" dirty="0">
                <a:solidFill>
                  <a:srgbClr val="002060"/>
                </a:solidFill>
                <a:latin typeface="Inter"/>
              </a:rPr>
              <a:t>Thematic analysis</a:t>
            </a:r>
            <a:r>
              <a:rPr lang="en-GB" sz="1500" b="1" i="0" dirty="0">
                <a:solidFill>
                  <a:srgbClr val="002060"/>
                </a:solidFill>
                <a:effectLst/>
                <a:latin typeface="Inter"/>
              </a:rPr>
              <a:t>:</a:t>
            </a:r>
            <a:r>
              <a:rPr lang="en-GB" sz="1500" b="0" i="0" dirty="0">
                <a:solidFill>
                  <a:srgbClr val="002060"/>
                </a:solidFill>
                <a:effectLst/>
                <a:latin typeface="Inter"/>
              </a:rPr>
              <a:t> Coding and closely examining the data to identify broad themes and patterns</a:t>
            </a:r>
          </a:p>
          <a:p>
            <a:pPr algn="l">
              <a:buFont typeface="Arial" panose="020B0604020202020204" pitchFamily="34" charset="0"/>
              <a:buChar char="•"/>
            </a:pPr>
            <a:r>
              <a:rPr lang="en-GB" sz="1500" b="1" dirty="0">
                <a:solidFill>
                  <a:srgbClr val="002060"/>
                </a:solidFill>
                <a:latin typeface="Inter"/>
              </a:rPr>
              <a:t>Discourse analysis</a:t>
            </a:r>
            <a:r>
              <a:rPr lang="en-GB" sz="1500" b="1" i="0" dirty="0">
                <a:solidFill>
                  <a:srgbClr val="002060"/>
                </a:solidFill>
                <a:effectLst/>
                <a:latin typeface="Inter"/>
              </a:rPr>
              <a:t>:</a:t>
            </a:r>
            <a:r>
              <a:rPr lang="en-GB" sz="1500" b="0" i="0" dirty="0">
                <a:solidFill>
                  <a:srgbClr val="002060"/>
                </a:solidFill>
                <a:effectLst/>
                <a:latin typeface="Inter"/>
              </a:rPr>
              <a:t> Studying communication and meaning in relation to their social context</a:t>
            </a:r>
          </a:p>
          <a:p>
            <a:pPr algn="l">
              <a:buFont typeface="Arial" panose="020B0604020202020204" pitchFamily="34" charset="0"/>
              <a:buChar char="•"/>
            </a:pPr>
            <a:r>
              <a:rPr lang="en-GB" sz="1500" b="0" i="0" dirty="0">
                <a:solidFill>
                  <a:srgbClr val="002060"/>
                </a:solidFill>
                <a:effectLst/>
                <a:latin typeface="Inter"/>
              </a:rPr>
              <a:t>Include information about software if you used any, e.g. </a:t>
            </a:r>
            <a:r>
              <a:rPr lang="en-GB" sz="1500" b="0" i="0" dirty="0" err="1">
                <a:solidFill>
                  <a:srgbClr val="002060"/>
                </a:solidFill>
                <a:effectLst/>
                <a:latin typeface="Inter"/>
              </a:rPr>
              <a:t>Nvivo</a:t>
            </a:r>
            <a:r>
              <a:rPr lang="en-GB" sz="1500" b="0" i="0" dirty="0">
                <a:solidFill>
                  <a:srgbClr val="002060"/>
                </a:solidFill>
                <a:effectLst/>
                <a:latin typeface="Inter"/>
              </a:rPr>
              <a:t> (or mention that you did it manually)</a:t>
            </a:r>
          </a:p>
        </p:txBody>
      </p:sp>
      <p:sp>
        <p:nvSpPr>
          <p:cNvPr id="7" name="TextBox 6">
            <a:extLst>
              <a:ext uri="{FF2B5EF4-FFF2-40B4-BE49-F238E27FC236}">
                <a16:creationId xmlns:a16="http://schemas.microsoft.com/office/drawing/2014/main" id="{0C2F2219-AE61-03C5-7557-9EA738DA1D3E}"/>
              </a:ext>
            </a:extLst>
          </p:cNvPr>
          <p:cNvSpPr txBox="1"/>
          <p:nvPr/>
        </p:nvSpPr>
        <p:spPr>
          <a:xfrm>
            <a:off x="760682" y="1852849"/>
            <a:ext cx="9951813" cy="646331"/>
          </a:xfrm>
          <a:prstGeom prst="rect">
            <a:avLst/>
          </a:prstGeom>
          <a:noFill/>
        </p:spPr>
        <p:txBody>
          <a:bodyPr wrap="square" rtlCol="0">
            <a:spAutoFit/>
          </a:bodyPr>
          <a:lstStyle/>
          <a:p>
            <a:r>
              <a:rPr lang="en-GB" b="0" i="0" dirty="0">
                <a:solidFill>
                  <a:srgbClr val="0D405F"/>
                </a:solidFill>
                <a:effectLst/>
                <a:latin typeface="Inter"/>
              </a:rPr>
              <a:t>Next, you should discuss the way in which you processed and analysed your data.</a:t>
            </a:r>
          </a:p>
          <a:p>
            <a:r>
              <a:rPr lang="en-GB" b="0" i="0" dirty="0">
                <a:solidFill>
                  <a:srgbClr val="002060"/>
                </a:solidFill>
                <a:effectLst/>
                <a:latin typeface="Inter"/>
              </a:rPr>
              <a:t>NB - you should not start introducing or discussing any of your </a:t>
            </a:r>
            <a:r>
              <a:rPr lang="en-GB" dirty="0">
                <a:solidFill>
                  <a:srgbClr val="002060"/>
                </a:solidFill>
                <a:latin typeface="Inter"/>
              </a:rPr>
              <a:t>results at this point</a:t>
            </a:r>
            <a:r>
              <a:rPr lang="en-GB" b="0" i="0" dirty="0">
                <a:solidFill>
                  <a:srgbClr val="002060"/>
                </a:solidFill>
                <a:effectLst/>
                <a:latin typeface="Inter"/>
              </a:rPr>
              <a:t>.</a:t>
            </a:r>
          </a:p>
        </p:txBody>
      </p:sp>
    </p:spTree>
    <p:extLst>
      <p:ext uri="{BB962C8B-B14F-4D97-AF65-F5344CB8AC3E}">
        <p14:creationId xmlns:p14="http://schemas.microsoft.com/office/powerpoint/2010/main" val="20772782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DB5F2-A45F-4ACE-0DF1-D32BDC77CF75}"/>
              </a:ext>
            </a:extLst>
          </p:cNvPr>
          <p:cNvSpPr>
            <a:spLocks noGrp="1"/>
          </p:cNvSpPr>
          <p:nvPr>
            <p:ph type="title"/>
          </p:nvPr>
        </p:nvSpPr>
        <p:spPr>
          <a:xfrm>
            <a:off x="484846" y="725950"/>
            <a:ext cx="3498123" cy="5436630"/>
          </a:xfrm>
        </p:spPr>
        <p:txBody>
          <a:bodyPr anchor="ctr">
            <a:normAutofit/>
          </a:bodyPr>
          <a:lstStyle/>
          <a:p>
            <a:r>
              <a:rPr lang="en-GB" sz="3000" i="0" dirty="0">
                <a:effectLst/>
                <a:latin typeface="Calibri" panose="020F0502020204030204" pitchFamily="34" charset="0"/>
                <a:cs typeface="Calibri" panose="020F0502020204030204" pitchFamily="34" charset="0"/>
              </a:rPr>
              <a:t>Step 4: Evaluate and justify the methodological choices you made</a:t>
            </a:r>
            <a:endParaRPr lang="en-GB" sz="3000" dirty="0">
              <a:latin typeface="Calibri" panose="020F0502020204030204" pitchFamily="34" charset="0"/>
              <a:cs typeface="Calibri" panose="020F0502020204030204" pitchFamily="34" charset="0"/>
            </a:endParaRPr>
          </a:p>
        </p:txBody>
      </p:sp>
      <p:graphicFrame>
        <p:nvGraphicFramePr>
          <p:cNvPr id="6" name="Content Placeholder 3">
            <a:extLst>
              <a:ext uri="{FF2B5EF4-FFF2-40B4-BE49-F238E27FC236}">
                <a16:creationId xmlns:a16="http://schemas.microsoft.com/office/drawing/2014/main" id="{345C56A9-5499-364D-60B9-7E4208A0EC5B}"/>
              </a:ext>
            </a:extLst>
          </p:cNvPr>
          <p:cNvGraphicFramePr>
            <a:graphicFrameLocks noGrp="1"/>
          </p:cNvGraphicFramePr>
          <p:nvPr>
            <p:ph idx="1"/>
          </p:nvPr>
        </p:nvGraphicFramePr>
        <p:xfrm>
          <a:off x="4119891" y="170169"/>
          <a:ext cx="7862909" cy="6556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4023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3" name="Straight Connector 12">
              <a:extLst>
                <a:ext uri="{FF2B5EF4-FFF2-40B4-BE49-F238E27FC236}">
                  <a16:creationId xmlns:a16="http://schemas.microsoft.com/office/drawing/2014/main" id="{317D1EC0-23FF-4FC8-B22D-E34878EAA4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AB929A7-258C-4469-AAB4-A67D713F7A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635CDB-2D00-49D5-B26E-0694A25000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4288D7A-F857-418D-92F2-368E841B9F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1084F50-7F3C-4A4A-877E-FFD9EC7CD8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31E64C1-F4C0-4A94-B319-BB1A0A2450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63D8374-8052-417F-AB69-B97EAC43D5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750734-4D51-4019-A003-38A3DE49B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71B693D1-DBA2-4D3B-9B37-D9EE8C4112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1BCD3EA8-E4C0-4AF6-817F-F9F29157A4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A170FB3-B397-4AC9-85FD-65388F26D9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E5EC0B9-49C7-4777-AEC5-B5EF8DE404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902048B-30F7-4434-87A5-140F9BB4BE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500A6E2-A41C-4751-8A4E-9A0C5718D9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C259517-7BE7-45F9-81C0-3A6362BF1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0652F56-7B71-42B2-AB68-22204A6DF1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059830E-1C3D-4D42-8789-524971CB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53325A7-86D3-4B52-A7E3-ADDF408B40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D53F46F-EC12-484C-A4E7-791E57687A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64ED9CA-8950-47B8-A9ED-22B45CE15F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4429F7B-9FD7-438F-8ECA-3FCAD00618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C558100-D455-4B41-890C-BCC898B2D1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2886397-398A-4318-BE16-2CBAC1902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D32A3A6-CE6E-4ABD-8522-2C8DC88C0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9014C09-5B84-4798-8BDE-C80D76E67B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2A29EB9E-ED9D-4C69-8A26-9A7A0A830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A2899F9-1795-416F-8F3D-26EEB684DB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E3043474-8625-495C-BD06-3627FD286C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D432CE47-7631-408E-8DDC-79EE378B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2C8832D-8B8D-4036-B913-2D36314327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CCEFEAF-E87B-4FF2-A947-94CABAA061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5" name="Right Triangle 44">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7" name="Rectangle 46">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49" name="Group 48">
            <a:extLst>
              <a:ext uri="{FF2B5EF4-FFF2-40B4-BE49-F238E27FC236}">
                <a16:creationId xmlns:a16="http://schemas.microsoft.com/office/drawing/2014/main" id="{7CC099DD-8E7F-4878-A418-76859A85E9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0" name="Straight Connector 49">
              <a:extLst>
                <a:ext uri="{FF2B5EF4-FFF2-40B4-BE49-F238E27FC236}">
                  <a16:creationId xmlns:a16="http://schemas.microsoft.com/office/drawing/2014/main" id="{3DEBDB6E-6E9D-48C5-8C66-EC8D1AC84F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4B1C1573-D299-448C-8A04-C9E22704695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1D0AE86A-F86F-4CBE-9CAD-B508CD66DFB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637F07FB-5D28-409C-BEFF-56E4E0470B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F314C2B-7573-4DB8-AD6D-D07CE831E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AAB0E5B9-7A69-4C8F-832C-385E34CF94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13EE5250-5184-40BF-9DF2-E25C8ED2F7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B45F0B04-CD2F-4DFA-BC25-7CD1B4723F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9120A221-52E9-45D0-A6EA-2E4B7BA91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BEF69602-360C-4C8D-A2EC-558B20F587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C20FAB78-4165-4488-A328-3396610F0F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5FECEB49-DD6B-46B0-96F6-9B56A3AA9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C9BB7828-91C2-45AB-B2EB-A77E93E5D2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658D9842-FFBE-40DA-AD41-4067978A6A5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EA9D92EE-93D9-42DE-9645-2C81E20E04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18C150F-1B6F-4BD1-9052-EA20D0294B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ECCDB6DC-96CE-4D4A-917E-DAC5774837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1C4B445-E267-49A6-AB25-07B1822112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658BDCEC-CCF4-470A-A624-152E41F988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55D99E0-6D1B-4979-BC1C-0F54F485AA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98BFEC78-630A-4A9D-B4BF-92B08A1588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7DFC065A-13A3-45D2-ACB7-1068F4A697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D2551881-1E40-4ABC-A1FC-686D1B2D2D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9445FBD3-DA73-4FF1-8388-AED59D76786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FB492AB2-E246-471D-A23E-7A279EDAEDC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A5DDB3BB-3E22-49A4-B920-BBC68FD6D1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44814FE-01E1-4C6F-AE3A-46BDA527BB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90DA665-0CFA-4ADB-89FF-9F79AC2937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7249E6A0-5BFC-4622-B59D-F5082F67BD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BD83E7E-1DA8-4060-9D1A-803D065427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794C0F59-9A0F-4340-BCD2-20B5BBBE5E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2" name="Freeform: Shape 81">
            <a:extLst>
              <a:ext uri="{FF2B5EF4-FFF2-40B4-BE49-F238E27FC236}">
                <a16:creationId xmlns:a16="http://schemas.microsoft.com/office/drawing/2014/main" id="{A7050958-138C-4DA8-9DF5-1A9D65C19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133265" y="-2152219"/>
            <a:ext cx="6858000" cy="11162439"/>
          </a:xfrm>
          <a:custGeom>
            <a:avLst/>
            <a:gdLst>
              <a:gd name="connsiteX0" fmla="*/ 6858000 w 6858000"/>
              <a:gd name="connsiteY0" fmla="*/ 0 h 11162439"/>
              <a:gd name="connsiteX1" fmla="*/ 6858000 w 6858000"/>
              <a:gd name="connsiteY1" fmla="*/ 7095240 h 11162439"/>
              <a:gd name="connsiteX2" fmla="*/ 6857998 w 6858000"/>
              <a:gd name="connsiteY2" fmla="*/ 7095240 h 11162439"/>
              <a:gd name="connsiteX3" fmla="*/ 6857998 w 6858000"/>
              <a:gd name="connsiteY3" fmla="*/ 10339528 h 11162439"/>
              <a:gd name="connsiteX4" fmla="*/ 0 w 6858000"/>
              <a:gd name="connsiteY4" fmla="*/ 10925458 h 11162439"/>
              <a:gd name="connsiteX5" fmla="*/ 0 w 6858000"/>
              <a:gd name="connsiteY5" fmla="*/ 7095240 h 11162439"/>
              <a:gd name="connsiteX6" fmla="*/ 0 w 6858000"/>
              <a:gd name="connsiteY6" fmla="*/ 6778313 h 11162439"/>
              <a:gd name="connsiteX7" fmla="*/ 0 w 6858000"/>
              <a:gd name="connsiteY7" fmla="*/ 0 h 1116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11162439">
                <a:moveTo>
                  <a:pt x="6858000" y="0"/>
                </a:moveTo>
                <a:lnTo>
                  <a:pt x="6858000" y="7095240"/>
                </a:lnTo>
                <a:lnTo>
                  <a:pt x="6857998" y="7095240"/>
                </a:lnTo>
                <a:lnTo>
                  <a:pt x="6857998" y="10339528"/>
                </a:lnTo>
                <a:cubicBezTo>
                  <a:pt x="3428999" y="10339528"/>
                  <a:pt x="3428999" y="11696417"/>
                  <a:pt x="0" y="10925458"/>
                </a:cubicBezTo>
                <a:lnTo>
                  <a:pt x="0" y="7095240"/>
                </a:lnTo>
                <a:lnTo>
                  <a:pt x="0" y="6778313"/>
                </a:lnTo>
                <a:lnTo>
                  <a:pt x="0" y="0"/>
                </a:lnTo>
                <a:close/>
              </a:path>
            </a:pathLst>
          </a:cu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picture of a viewing telescope with a city on its background">
            <a:extLst>
              <a:ext uri="{FF2B5EF4-FFF2-40B4-BE49-F238E27FC236}">
                <a16:creationId xmlns:a16="http://schemas.microsoft.com/office/drawing/2014/main" id="{577963B9-B0A1-3CD5-F157-6F65F618A7D2}"/>
              </a:ext>
            </a:extLst>
          </p:cNvPr>
          <p:cNvPicPr>
            <a:picLocks noChangeAspect="1"/>
          </p:cNvPicPr>
          <p:nvPr/>
        </p:nvPicPr>
        <p:blipFill rotWithShape="1">
          <a:blip r:embed="rId3">
            <a:alphaModFix amt="60000"/>
          </a:blip>
          <a:srcRect t="3290" r="-1" b="-1"/>
          <a:stretch/>
        </p:blipFill>
        <p:spPr>
          <a:xfrm>
            <a:off x="-18954" y="10"/>
            <a:ext cx="11167367" cy="6857990"/>
          </a:xfrm>
          <a:custGeom>
            <a:avLst/>
            <a:gdLst/>
            <a:ahLst/>
            <a:cxnLst/>
            <a:rect l="l" t="t" r="r" b="b"/>
            <a:pathLst>
              <a:path w="12142767" h="6858000">
                <a:moveTo>
                  <a:pt x="0" y="0"/>
                </a:moveTo>
                <a:lnTo>
                  <a:pt x="11251490" y="0"/>
                </a:lnTo>
                <a:lnTo>
                  <a:pt x="11255634" y="308191"/>
                </a:lnTo>
                <a:cubicBezTo>
                  <a:pt x="11341049" y="3428907"/>
                  <a:pt x="12695043" y="3532715"/>
                  <a:pt x="11886084" y="6854559"/>
                </a:cubicBezTo>
                <a:lnTo>
                  <a:pt x="7539784" y="6854559"/>
                </a:lnTo>
                <a:lnTo>
                  <a:pt x="7539784" y="6858000"/>
                </a:lnTo>
                <a:lnTo>
                  <a:pt x="0" y="6858000"/>
                </a:lnTo>
                <a:close/>
              </a:path>
            </a:pathLst>
          </a:custGeom>
        </p:spPr>
      </p:pic>
      <p:sp>
        <p:nvSpPr>
          <p:cNvPr id="4" name="Title 3">
            <a:extLst>
              <a:ext uri="{FF2B5EF4-FFF2-40B4-BE49-F238E27FC236}">
                <a16:creationId xmlns:a16="http://schemas.microsoft.com/office/drawing/2014/main" id="{41641873-488A-E168-F804-49B25CF88F65}"/>
              </a:ext>
            </a:extLst>
          </p:cNvPr>
          <p:cNvSpPr>
            <a:spLocks noGrp="1"/>
          </p:cNvSpPr>
          <p:nvPr>
            <p:ph type="title"/>
          </p:nvPr>
        </p:nvSpPr>
        <p:spPr>
          <a:xfrm>
            <a:off x="684225" y="746841"/>
            <a:ext cx="9339075" cy="2682160"/>
          </a:xfrm>
        </p:spPr>
        <p:txBody>
          <a:bodyPr vert="horz" lIns="91440" tIns="45720" rIns="91440" bIns="45720" rtlCol="0" anchor="b">
            <a:normAutofit/>
          </a:bodyPr>
          <a:lstStyle/>
          <a:p>
            <a:r>
              <a:rPr lang="en-US" cap="all" spc="200" baseline="0" dirty="0">
                <a:solidFill>
                  <a:srgbClr val="FFFFFF"/>
                </a:solidFill>
              </a:rPr>
              <a:t>Looking ahead</a:t>
            </a:r>
          </a:p>
        </p:txBody>
      </p:sp>
      <p:sp>
        <p:nvSpPr>
          <p:cNvPr id="5" name="Text Placeholder 4">
            <a:extLst>
              <a:ext uri="{FF2B5EF4-FFF2-40B4-BE49-F238E27FC236}">
                <a16:creationId xmlns:a16="http://schemas.microsoft.com/office/drawing/2014/main" id="{C3166BBE-327C-1FF2-B3ED-D5791CB9973B}"/>
              </a:ext>
            </a:extLst>
          </p:cNvPr>
          <p:cNvSpPr>
            <a:spLocks noGrp="1"/>
          </p:cNvSpPr>
          <p:nvPr>
            <p:ph type="body" idx="1"/>
          </p:nvPr>
        </p:nvSpPr>
        <p:spPr>
          <a:xfrm>
            <a:off x="684225" y="3674327"/>
            <a:ext cx="9339075" cy="1380213"/>
          </a:xfrm>
        </p:spPr>
        <p:txBody>
          <a:bodyPr vert="horz" lIns="91440" tIns="45720" rIns="91440" bIns="45720" rtlCol="0">
            <a:normAutofit/>
          </a:bodyPr>
          <a:lstStyle/>
          <a:p>
            <a:r>
              <a:rPr lang="en-US" dirty="0">
                <a:solidFill>
                  <a:srgbClr val="FFFFFF"/>
                </a:solidFill>
              </a:rPr>
              <a:t>8</a:t>
            </a:r>
            <a:r>
              <a:rPr lang="en-US" baseline="30000" dirty="0">
                <a:solidFill>
                  <a:srgbClr val="FFFFFF"/>
                </a:solidFill>
              </a:rPr>
              <a:t>th</a:t>
            </a:r>
            <a:r>
              <a:rPr lang="en-US" dirty="0">
                <a:solidFill>
                  <a:srgbClr val="FFFFFF"/>
                </a:solidFill>
              </a:rPr>
              <a:t> February, 2025</a:t>
            </a:r>
          </a:p>
          <a:p>
            <a:r>
              <a:rPr lang="en-US" dirty="0">
                <a:solidFill>
                  <a:srgbClr val="FFFFFF"/>
                </a:solidFill>
              </a:rPr>
              <a:t>9.30 start</a:t>
            </a:r>
          </a:p>
        </p:txBody>
      </p:sp>
    </p:spTree>
    <p:extLst>
      <p:ext uri="{BB962C8B-B14F-4D97-AF65-F5344CB8AC3E}">
        <p14:creationId xmlns:p14="http://schemas.microsoft.com/office/powerpoint/2010/main" val="38129236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C9906-B879-0094-1CC6-EA6209371B33}"/>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120B0E58-E4BC-E386-BD11-60AA528F91BD}"/>
              </a:ext>
            </a:extLst>
          </p:cNvPr>
          <p:cNvSpPr>
            <a:spLocks noGrp="1"/>
          </p:cNvSpPr>
          <p:nvPr>
            <p:ph idx="1"/>
          </p:nvPr>
        </p:nvSpPr>
        <p:spPr>
          <a:xfrm>
            <a:off x="777296" y="2274781"/>
            <a:ext cx="10745266" cy="4485048"/>
          </a:xfrm>
        </p:spPr>
        <p:txBody>
          <a:bodyPr>
            <a:normAutofit fontScale="92500" lnSpcReduction="10000"/>
          </a:bodyPr>
          <a:lstStyle/>
          <a:p>
            <a:pPr marL="0" indent="0">
              <a:buNone/>
            </a:pPr>
            <a:r>
              <a:rPr lang="en-GB" sz="2400" b="1" dirty="0">
                <a:effectLst/>
                <a:latin typeface="Calibri" panose="020F0502020204030204" pitchFamily="34" charset="0"/>
                <a:ea typeface="Calibri" panose="020F0502020204030204" pitchFamily="34" charset="0"/>
              </a:rPr>
              <a:t>Assessment Component 1 – 25%</a:t>
            </a:r>
            <a:endParaRPr lang="en-GB" sz="2400" dirty="0">
              <a:effectLst/>
              <a:latin typeface="Calibri" panose="020F0502020204030204" pitchFamily="34" charset="0"/>
              <a:ea typeface="Calibri" panose="020F0502020204030204" pitchFamily="34" charset="0"/>
            </a:endParaRPr>
          </a:p>
          <a:p>
            <a:pPr marL="0" indent="0">
              <a:buNone/>
            </a:pPr>
            <a:r>
              <a:rPr lang="en-GB" sz="2400" b="1" dirty="0">
                <a:solidFill>
                  <a:srgbClr val="FF0000"/>
                </a:solidFill>
                <a:effectLst/>
                <a:latin typeface="Calibri" panose="020F0502020204030204" pitchFamily="34" charset="0"/>
                <a:ea typeface="Calibri" panose="020F0502020204030204" pitchFamily="34" charset="0"/>
              </a:rPr>
              <a:t>PRESENTATION DATE: 08/02/25</a:t>
            </a:r>
            <a:endParaRPr lang="en-GB" sz="2400" dirty="0">
              <a:solidFill>
                <a:srgbClr val="FF0000"/>
              </a:solidFill>
              <a:effectLst/>
              <a:latin typeface="Calibri" panose="020F0502020204030204" pitchFamily="34" charset="0"/>
              <a:ea typeface="Calibri" panose="020F0502020204030204" pitchFamily="34" charset="0"/>
            </a:endParaRPr>
          </a:p>
          <a:p>
            <a:endParaRPr lang="en-GB" sz="1800" dirty="0">
              <a:effectLst/>
              <a:latin typeface="Calibri" panose="020F0502020204030204" pitchFamily="34" charset="0"/>
              <a:ea typeface="Calibri" panose="020F0502020204030204" pitchFamily="34" charset="0"/>
            </a:endParaRPr>
          </a:p>
          <a:p>
            <a:pPr marL="0" indent="0">
              <a:buNone/>
            </a:pPr>
            <a:r>
              <a:rPr lang="en-GB" sz="2800" dirty="0">
                <a:effectLst/>
                <a:latin typeface="Calibri" panose="020F0502020204030204" pitchFamily="34" charset="0"/>
                <a:ea typeface="Calibri" panose="020F0502020204030204" pitchFamily="34" charset="0"/>
              </a:rPr>
              <a:t>Individual seminar presentation (25 minutes) </a:t>
            </a:r>
          </a:p>
          <a:p>
            <a:endParaRPr lang="en-GB" sz="2800" dirty="0">
              <a:effectLst/>
              <a:latin typeface="Calibri" panose="020F0502020204030204" pitchFamily="34" charset="0"/>
              <a:ea typeface="Calibri" panose="020F0502020204030204" pitchFamily="34" charset="0"/>
            </a:endParaRPr>
          </a:p>
          <a:p>
            <a:pPr marL="0" indent="0" hangingPunct="0">
              <a:buNone/>
              <a:tabLst>
                <a:tab pos="457200" algn="l"/>
                <a:tab pos="914400" algn="l"/>
                <a:tab pos="1371600" algn="l"/>
                <a:tab pos="1828800" algn="l"/>
              </a:tabLst>
            </a:pPr>
            <a:r>
              <a:rPr lang="en-GB" sz="2800" b="0" i="1" dirty="0">
                <a:effectLst/>
                <a:latin typeface="Calibri" panose="020F0502020204030204" pitchFamily="34" charset="0"/>
                <a:ea typeface="Times New Roman" panose="02020603050405020304" pitchFamily="18" charset="0"/>
                <a:cs typeface="Calibri" panose="020F0502020204030204" pitchFamily="34" charset="0"/>
              </a:rPr>
              <a:t>Present your small-scale research project design, include your research questions, offer a critical justification for your methodological choices, the research tools and the ethical processes adopted.</a:t>
            </a:r>
            <a:r>
              <a:rPr lang="en-GB" sz="2800" b="0" dirty="0">
                <a:effectLst/>
                <a:latin typeface="Calibri" panose="020F0502020204030204" pitchFamily="34" charset="0"/>
                <a:ea typeface="Times New Roman" panose="02020603050405020304" pitchFamily="18" charset="0"/>
                <a:cs typeface="Calibri" panose="020F0502020204030204" pitchFamily="34" charset="0"/>
              </a:rPr>
              <a:t> </a:t>
            </a:r>
            <a:r>
              <a:rPr lang="en-GB" sz="2800" b="0" i="1" dirty="0">
                <a:effectLst/>
                <a:latin typeface="Calibri" panose="020F0502020204030204" pitchFamily="34" charset="0"/>
                <a:ea typeface="Times New Roman" panose="02020603050405020304" pitchFamily="18" charset="0"/>
                <a:cs typeface="Calibri" panose="020F0502020204030204" pitchFamily="34" charset="0"/>
              </a:rPr>
              <a:t>You should also include an outline of the intended approach to data analysis.  </a:t>
            </a:r>
            <a:endParaRPr lang="en-GB" sz="2800" b="1" dirty="0">
              <a:effectLst/>
              <a:latin typeface="Calibri" panose="020F0502020204030204" pitchFamily="34" charset="0"/>
              <a:ea typeface="Times New Roman" panose="02020603050405020304" pitchFamily="18" charset="0"/>
              <a:cs typeface="Calibri" panose="020F0502020204030204" pitchFamily="34" charset="0"/>
            </a:endParaRPr>
          </a:p>
          <a:p>
            <a:pPr marL="0" indent="0" hangingPunct="0">
              <a:buNone/>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2958408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 name="Straight Connector 10">
              <a:extLst>
                <a:ext uri="{FF2B5EF4-FFF2-40B4-BE49-F238E27FC236}">
                  <a16:creationId xmlns:a16="http://schemas.microsoft.com/office/drawing/2014/main" id="{317D1EC0-23FF-4FC8-B22D-E34878EAA4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AB929A7-258C-4469-AAB4-A67D713F7A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635CDB-2D00-49D5-B26E-0694A25000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4288D7A-F857-418D-92F2-368E841B9F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1084F50-7F3C-4A4A-877E-FFD9EC7CD8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31E64C1-F4C0-4A94-B319-BB1A0A2450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63D8374-8052-417F-AB69-B97EAC43D5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7750734-4D51-4019-A003-38A3DE49B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1B693D1-DBA2-4D3B-9B37-D9EE8C4112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BCD3EA8-E4C0-4AF6-817F-F9F29157A4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7A170FB3-B397-4AC9-85FD-65388F26D9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E5EC0B9-49C7-4777-AEC5-B5EF8DE404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902048B-30F7-4434-87A5-140F9BB4BE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500A6E2-A41C-4751-8A4E-9A0C5718D9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C259517-7BE7-45F9-81C0-3A6362BF1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0652F56-7B71-42B2-AB68-22204A6DF1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059830E-1C3D-4D42-8789-524971CB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53325A7-86D3-4B52-A7E3-ADDF408B40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D53F46F-EC12-484C-A4E7-791E57687A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64ED9CA-8950-47B8-A9ED-22B45CE15F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4429F7B-9FD7-438F-8ECA-3FCAD00618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C558100-D455-4B41-890C-BCC898B2D1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2886397-398A-4318-BE16-2CBAC1902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D32A3A6-CE6E-4ABD-8522-2C8DC88C0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9014C09-5B84-4798-8BDE-C80D76E67B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A29EB9E-ED9D-4C69-8A26-9A7A0A830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A2899F9-1795-416F-8F3D-26EEB684DB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E3043474-8625-495C-BD06-3627FD286C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32CE47-7631-408E-8DDC-79EE378B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2C8832D-8B8D-4036-B913-2D36314327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CCEFEAF-E87B-4FF2-A947-94CABAA061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Right Triangle 42">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5" name="Rectangle 44">
            <a:extLst>
              <a:ext uri="{FF2B5EF4-FFF2-40B4-BE49-F238E27FC236}">
                <a16:creationId xmlns:a16="http://schemas.microsoft.com/office/drawing/2014/main" id="{D0A348B8-3F2F-474A-A276-9C9066176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6" name="Picture 5" descr="Sparklers on glass jar">
            <a:extLst>
              <a:ext uri="{FF2B5EF4-FFF2-40B4-BE49-F238E27FC236}">
                <a16:creationId xmlns:a16="http://schemas.microsoft.com/office/drawing/2014/main" id="{58B07C7B-D86D-2E32-56F6-E9A78D1FEC54}"/>
              </a:ext>
            </a:extLst>
          </p:cNvPr>
          <p:cNvPicPr>
            <a:picLocks noChangeAspect="1"/>
          </p:cNvPicPr>
          <p:nvPr/>
        </p:nvPicPr>
        <p:blipFill>
          <a:blip r:embed="rId2"/>
          <a:srcRect t="15730"/>
          <a:stretch/>
        </p:blipFill>
        <p:spPr>
          <a:xfrm>
            <a:off x="20" y="1"/>
            <a:ext cx="12191980" cy="6857999"/>
          </a:xfrm>
          <a:prstGeom prst="rect">
            <a:avLst/>
          </a:prstGeom>
        </p:spPr>
      </p:pic>
      <p:grpSp>
        <p:nvGrpSpPr>
          <p:cNvPr id="47" name="Group 46">
            <a:extLst>
              <a:ext uri="{FF2B5EF4-FFF2-40B4-BE49-F238E27FC236}">
                <a16:creationId xmlns:a16="http://schemas.microsoft.com/office/drawing/2014/main" id="{46400ECE-9877-489B-9D66-A71DE0575C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8" name="Straight Connector 47">
              <a:extLst>
                <a:ext uri="{FF2B5EF4-FFF2-40B4-BE49-F238E27FC236}">
                  <a16:creationId xmlns:a16="http://schemas.microsoft.com/office/drawing/2014/main" id="{81A5D329-D649-4E9F-8096-A2ACE125EF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BA92DB4E-8447-45DB-9823-5CFC7C66C5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5D5DFBD-BCEC-48CF-808D-F7E1C140472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B61903FC-FD80-4FBD-AA8A-C2193BC9C3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39D55ECC-9F8E-4CA7-B6E4-B16810D9AF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58B70EC0-20B9-4B4E-92A9-EC13F4DF03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D1E75303-322B-4EE7-823D-F77D7EF54D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09F1C7D3-2BCC-49A7-B6F7-5A186ADDD8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6F4F36A6-486F-4AD6-9A4D-8287F046B8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BB7EBF09-A754-4C44-A040-2B439F27D0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CD6C4580-856F-4186-B589-28D864BB53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4A808157-3585-4AB1-9749-F9A67F988B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2946DFD7-0F51-48C5-A9D1-6792FFC266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98CB18E0-7882-4E21-9A48-1A54F4445F6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09A3F90D-FBDD-4CF7-872C-040EF58676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674E87E7-02B5-4FD8-866D-A8F25F5DD8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8F573020-73D6-4060-BFD2-F0A63261C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42C3845D-5E59-4D90-9D5C-76ED34F4EF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83B5D9CF-B022-4B61-84CC-9CE47428D4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0FA28D78-4A5A-40AC-8EA0-AE36CD6A37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8FD55823-36C9-47C0-B8B3-7BA814BE0B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163E8057-634C-41C8-9352-31517F5529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14380C6A-DAC6-4C80-A2B1-341AD173F0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0C73B68-20DB-4B0D-BDFC-46D2E2DFA3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15C3543E-8CC7-4D2C-A1B6-3260366B70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2FA75029-DAD3-4FA3-9603-6CF2C96C2A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79E0D540-01C4-47A7-8F32-603003412B7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FCD20989-6E8E-45DA-81C2-E2615D8DB1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1F5210F8-5C9F-47B3-B18D-EA0DDAFE81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50670A10-674D-4A17-9F65-1BFD98FF7C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3436A5B2-61EC-401D-8CCC-7C2CE96F1D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0" name="Rectangle 79">
            <a:extLst>
              <a:ext uri="{FF2B5EF4-FFF2-40B4-BE49-F238E27FC236}">
                <a16:creationId xmlns:a16="http://schemas.microsoft.com/office/drawing/2014/main" id="{8606225D-3AFB-411A-A409-9199957FC9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1775"/>
            <a:ext cx="12191999" cy="5479852"/>
          </a:xfrm>
          <a:prstGeom prst="rect">
            <a:avLst/>
          </a:prstGeom>
          <a:gradFill flip="none" rotWithShape="1">
            <a:gsLst>
              <a:gs pos="50000">
                <a:srgbClr val="000000">
                  <a:alpha val="30000"/>
                </a:srgbClr>
              </a:gs>
              <a:gs pos="80000">
                <a:srgbClr val="000000">
                  <a:alpha val="15000"/>
                </a:srgbClr>
              </a:gs>
              <a:gs pos="0">
                <a:srgbClr val="000000">
                  <a:alpha val="0"/>
                </a:srgbClr>
              </a:gs>
              <a:gs pos="20000">
                <a:srgbClr val="000000">
                  <a:alpha val="15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5224395"/>
      </p:ext>
    </p:extLst>
  </p:cSld>
  <p:clrMapOvr>
    <a:masterClrMapping/>
  </p:clrMapOvr>
</p:sld>
</file>

<file path=ppt/theme/theme1.xml><?xml version="1.0" encoding="utf-8"?>
<a:theme xmlns:a="http://schemas.openxmlformats.org/drawingml/2006/main" name="CosineVTI">
  <a:themeElements>
    <a:clrScheme name="AnalogousFromLightSeedLeftStep">
      <a:dk1>
        <a:srgbClr val="000000"/>
      </a:dk1>
      <a:lt1>
        <a:srgbClr val="FFFFFF"/>
      </a:lt1>
      <a:dk2>
        <a:srgbClr val="3B213A"/>
      </a:dk2>
      <a:lt2>
        <a:srgbClr val="E3E2E8"/>
      </a:lt2>
      <a:accent1>
        <a:srgbClr val="93A94E"/>
      </a:accent1>
      <a:accent2>
        <a:srgbClr val="B6A03C"/>
      </a:accent2>
      <a:accent3>
        <a:srgbClr val="EA8946"/>
      </a:accent3>
      <a:accent4>
        <a:srgbClr val="EB4E4F"/>
      </a:accent4>
      <a:accent5>
        <a:srgbClr val="EE6EA5"/>
      </a:accent5>
      <a:accent6>
        <a:srgbClr val="EB4ED2"/>
      </a:accent6>
      <a:hlink>
        <a:srgbClr val="7A69AE"/>
      </a:hlink>
      <a:folHlink>
        <a:srgbClr val="7F7F7F"/>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3539</TotalTime>
  <Words>2786</Words>
  <Application>Microsoft Office PowerPoint</Application>
  <PresentationFormat>Widescreen</PresentationFormat>
  <Paragraphs>226</Paragraphs>
  <Slides>33</Slides>
  <Notes>14</Notes>
  <HiddenSlides>0</HiddenSlides>
  <MMClips>1</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33</vt:i4>
      </vt:variant>
    </vt:vector>
  </HeadingPairs>
  <TitlesOfParts>
    <vt:vector size="45" baseType="lpstr">
      <vt:lpstr>Gilmer</vt:lpstr>
      <vt:lpstr>Inter</vt:lpstr>
      <vt:lpstr>Muli</vt:lpstr>
      <vt:lpstr>Arial</vt:lpstr>
      <vt:lpstr>Calibri</vt:lpstr>
      <vt:lpstr>Grandview</vt:lpstr>
      <vt:lpstr>roboto</vt:lpstr>
      <vt:lpstr>Symbol</vt:lpstr>
      <vt:lpstr>Times New Roman</vt:lpstr>
      <vt:lpstr>Tw Cen MT</vt:lpstr>
      <vt:lpstr>Wingdings</vt:lpstr>
      <vt:lpstr>CosineVTI</vt:lpstr>
      <vt:lpstr>ECDE7013</vt:lpstr>
      <vt:lpstr>Timeline</vt:lpstr>
      <vt:lpstr>Preparatory task</vt:lpstr>
      <vt:lpstr>Today’s session</vt:lpstr>
      <vt:lpstr>Key Questions</vt:lpstr>
      <vt:lpstr>KQ1 - What is methodology?</vt:lpstr>
      <vt:lpstr>What is the difference between method and methodology?</vt:lpstr>
      <vt:lpstr>What is the difference between method and methodology?</vt:lpstr>
      <vt:lpstr>What is the difference between research methods and research design?</vt:lpstr>
      <vt:lpstr>What is the difference between research methods and research design?</vt:lpstr>
      <vt:lpstr>What is ‘research design’?</vt:lpstr>
      <vt:lpstr>KQ2 - How does the theoretical framework shape the analysis of data? </vt:lpstr>
      <vt:lpstr>KQ2 - How does the theoretical framework shape the analysis of data? </vt:lpstr>
      <vt:lpstr> Consider:</vt:lpstr>
      <vt:lpstr>PowerPoint Presentation</vt:lpstr>
      <vt:lpstr>Analysing what we read </vt:lpstr>
      <vt:lpstr>Content Analysis</vt:lpstr>
      <vt:lpstr>Narrative Analysis</vt:lpstr>
      <vt:lpstr>Discourse Analysis</vt:lpstr>
      <vt:lpstr>Thematic Analysis</vt:lpstr>
      <vt:lpstr>PowerPoint Presentation</vt:lpstr>
      <vt:lpstr>PowerPoint Presentation</vt:lpstr>
      <vt:lpstr>Grounded Theory</vt:lpstr>
      <vt:lpstr>IPA</vt:lpstr>
      <vt:lpstr>KQ3 - What does a report of the methodology look like?</vt:lpstr>
      <vt:lpstr>KQ3 - What does a report of the methodology look like?</vt:lpstr>
      <vt:lpstr>Step 1: Explain your methodological approach </vt:lpstr>
      <vt:lpstr>Step 2: Describe your data collection methods</vt:lpstr>
      <vt:lpstr>Step 3: Describe your analysis method</vt:lpstr>
      <vt:lpstr>Step 4: Evaluate and justify the methodological choices you made</vt:lpstr>
      <vt:lpstr>Looking ahead</vt:lpstr>
      <vt:lpstr>Assessment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ECDE7013</dc:title>
  <dc:creator>Catherine Morgan</dc:creator>
  <cp:lastModifiedBy>Catherine Morgan</cp:lastModifiedBy>
  <cp:revision>62</cp:revision>
  <dcterms:created xsi:type="dcterms:W3CDTF">2022-11-07T11:10:01Z</dcterms:created>
  <dcterms:modified xsi:type="dcterms:W3CDTF">2025-01-28T09:54:54Z</dcterms:modified>
</cp:coreProperties>
</file>