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A4F453-AF41-49CA-882D-13713591EE16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F44AC86-1E67-4D09-A775-BCA6DE386ACD}">
      <dgm:prSet/>
      <dgm:spPr/>
      <dgm:t>
        <a:bodyPr/>
        <a:lstStyle/>
        <a:p>
          <a:r>
            <a:rPr lang="en-US" b="1"/>
            <a:t>Datasets:</a:t>
          </a:r>
          <a:endParaRPr lang="en-US"/>
        </a:p>
      </dgm:t>
    </dgm:pt>
    <dgm:pt modelId="{FDD60379-457F-4D82-B319-9905577459BF}" type="parTrans" cxnId="{EA6FAFC7-B638-41FF-B2DA-55289B8E38B4}">
      <dgm:prSet/>
      <dgm:spPr/>
      <dgm:t>
        <a:bodyPr/>
        <a:lstStyle/>
        <a:p>
          <a:endParaRPr lang="en-US"/>
        </a:p>
      </dgm:t>
    </dgm:pt>
    <dgm:pt modelId="{5500A033-E2C5-4224-8054-B6C21017BB28}" type="sibTrans" cxnId="{EA6FAFC7-B638-41FF-B2DA-55289B8E38B4}">
      <dgm:prSet/>
      <dgm:spPr/>
      <dgm:t>
        <a:bodyPr/>
        <a:lstStyle/>
        <a:p>
          <a:endParaRPr lang="en-US"/>
        </a:p>
      </dgm:t>
    </dgm:pt>
    <dgm:pt modelId="{D094F9BB-307D-410C-9B04-0DBBF21159A3}">
      <dgm:prSet/>
      <dgm:spPr/>
      <dgm:t>
        <a:bodyPr/>
        <a:lstStyle/>
        <a:p>
          <a:r>
            <a:rPr lang="en-US" b="1"/>
            <a:t>CICIDS2017:</a:t>
          </a:r>
          <a:r>
            <a:rPr lang="en-US"/>
            <a:t> Modern real-world cloud attacks (Sharafaldin et al., 2018).</a:t>
          </a:r>
        </a:p>
      </dgm:t>
    </dgm:pt>
    <dgm:pt modelId="{F189689D-45AC-45CF-9DC4-E2B754986287}" type="parTrans" cxnId="{DE73E4AF-6702-4B1B-B17A-3865A084BEBA}">
      <dgm:prSet/>
      <dgm:spPr/>
      <dgm:t>
        <a:bodyPr/>
        <a:lstStyle/>
        <a:p>
          <a:endParaRPr lang="en-US"/>
        </a:p>
      </dgm:t>
    </dgm:pt>
    <dgm:pt modelId="{91355E80-F78C-4B3C-9826-7B34903CE92D}" type="sibTrans" cxnId="{DE73E4AF-6702-4B1B-B17A-3865A084BEBA}">
      <dgm:prSet/>
      <dgm:spPr/>
      <dgm:t>
        <a:bodyPr/>
        <a:lstStyle/>
        <a:p>
          <a:endParaRPr lang="en-US"/>
        </a:p>
      </dgm:t>
    </dgm:pt>
    <dgm:pt modelId="{0BCC6D93-C709-4BFB-8FBE-BEEC30F7D457}">
      <dgm:prSet/>
      <dgm:spPr/>
      <dgm:t>
        <a:bodyPr/>
        <a:lstStyle/>
        <a:p>
          <a:r>
            <a:rPr lang="en-US" b="1"/>
            <a:t>UNSW-NB15:</a:t>
          </a:r>
          <a:r>
            <a:rPr lang="en-US"/>
            <a:t> Recent hybrid attack vectors (Moustafa &amp; Slay, 2015).</a:t>
          </a:r>
        </a:p>
      </dgm:t>
    </dgm:pt>
    <dgm:pt modelId="{DF914C15-18F6-4F63-AE2B-FFF559625387}" type="parTrans" cxnId="{5DA18F7F-A2C8-437E-8A35-945A4AC74D5F}">
      <dgm:prSet/>
      <dgm:spPr/>
      <dgm:t>
        <a:bodyPr/>
        <a:lstStyle/>
        <a:p>
          <a:endParaRPr lang="en-US"/>
        </a:p>
      </dgm:t>
    </dgm:pt>
    <dgm:pt modelId="{5BD89A17-7A7B-4EF0-86EF-24DB1E56F948}" type="sibTrans" cxnId="{5DA18F7F-A2C8-437E-8A35-945A4AC74D5F}">
      <dgm:prSet/>
      <dgm:spPr/>
      <dgm:t>
        <a:bodyPr/>
        <a:lstStyle/>
        <a:p>
          <a:endParaRPr lang="en-US"/>
        </a:p>
      </dgm:t>
    </dgm:pt>
    <dgm:pt modelId="{2F3B28C2-79A7-4677-ACD9-64A657CCBB9F}">
      <dgm:prSet/>
      <dgm:spPr/>
      <dgm:t>
        <a:bodyPr/>
        <a:lstStyle/>
        <a:p>
          <a:r>
            <a:rPr lang="en-US" b="1"/>
            <a:t>BoT-IoT (optional):</a:t>
          </a:r>
          <a:r>
            <a:rPr lang="en-US"/>
            <a:t> IoT-cloud integrated threats.</a:t>
          </a:r>
        </a:p>
      </dgm:t>
    </dgm:pt>
    <dgm:pt modelId="{A5B35A79-0F82-4E2E-8032-50B437816B56}" type="parTrans" cxnId="{C25B2F0C-3EEA-4B81-8558-8D0931197343}">
      <dgm:prSet/>
      <dgm:spPr/>
      <dgm:t>
        <a:bodyPr/>
        <a:lstStyle/>
        <a:p>
          <a:endParaRPr lang="en-US"/>
        </a:p>
      </dgm:t>
    </dgm:pt>
    <dgm:pt modelId="{64273C2E-F6C2-440A-BD14-25FC5A8FEDF3}" type="sibTrans" cxnId="{C25B2F0C-3EEA-4B81-8558-8D0931197343}">
      <dgm:prSet/>
      <dgm:spPr/>
      <dgm:t>
        <a:bodyPr/>
        <a:lstStyle/>
        <a:p>
          <a:endParaRPr lang="en-US"/>
        </a:p>
      </dgm:t>
    </dgm:pt>
    <dgm:pt modelId="{C14F6069-56FE-482F-9AB3-AEFD818AAD0B}">
      <dgm:prSet/>
      <dgm:spPr/>
      <dgm:t>
        <a:bodyPr/>
        <a:lstStyle/>
        <a:p>
          <a:r>
            <a:rPr lang="en-US" b="1"/>
            <a:t>Pre-Processing:</a:t>
          </a:r>
          <a:endParaRPr lang="en-US"/>
        </a:p>
      </dgm:t>
    </dgm:pt>
    <dgm:pt modelId="{74A226DB-8298-4528-80D5-4DE572066F69}" type="parTrans" cxnId="{81DC8A83-C7D8-4907-BA6F-23E80D50A89B}">
      <dgm:prSet/>
      <dgm:spPr/>
      <dgm:t>
        <a:bodyPr/>
        <a:lstStyle/>
        <a:p>
          <a:endParaRPr lang="en-US"/>
        </a:p>
      </dgm:t>
    </dgm:pt>
    <dgm:pt modelId="{7B5C04CB-5315-41F6-AEF5-B1162547BF85}" type="sibTrans" cxnId="{81DC8A83-C7D8-4907-BA6F-23E80D50A89B}">
      <dgm:prSet/>
      <dgm:spPr/>
      <dgm:t>
        <a:bodyPr/>
        <a:lstStyle/>
        <a:p>
          <a:endParaRPr lang="en-US"/>
        </a:p>
      </dgm:t>
    </dgm:pt>
    <dgm:pt modelId="{5ADBB50C-EE42-4C55-A9D4-98488D0929EC}">
      <dgm:prSet/>
      <dgm:spPr/>
      <dgm:t>
        <a:bodyPr/>
        <a:lstStyle/>
        <a:p>
          <a:r>
            <a:rPr lang="en-US"/>
            <a:t>Min-max normalisation</a:t>
          </a:r>
        </a:p>
      </dgm:t>
    </dgm:pt>
    <dgm:pt modelId="{DE3C4D68-2AFF-43C6-9BEA-8CFBD4CD83D7}" type="parTrans" cxnId="{1ABEF3AE-6FF4-4BC5-950B-D5B37389B178}">
      <dgm:prSet/>
      <dgm:spPr/>
      <dgm:t>
        <a:bodyPr/>
        <a:lstStyle/>
        <a:p>
          <a:endParaRPr lang="en-US"/>
        </a:p>
      </dgm:t>
    </dgm:pt>
    <dgm:pt modelId="{85B08EB5-7E86-4CBF-BD79-DE0C7DE0544C}" type="sibTrans" cxnId="{1ABEF3AE-6FF4-4BC5-950B-D5B37389B178}">
      <dgm:prSet/>
      <dgm:spPr/>
      <dgm:t>
        <a:bodyPr/>
        <a:lstStyle/>
        <a:p>
          <a:endParaRPr lang="en-US"/>
        </a:p>
      </dgm:t>
    </dgm:pt>
    <dgm:pt modelId="{C007AB98-EAA9-4CC4-8635-20EE3971B7C8}">
      <dgm:prSet/>
      <dgm:spPr/>
      <dgm:t>
        <a:bodyPr/>
        <a:lstStyle/>
        <a:p>
          <a:r>
            <a:rPr lang="en-US"/>
            <a:t>Categorical encoding</a:t>
          </a:r>
        </a:p>
      </dgm:t>
    </dgm:pt>
    <dgm:pt modelId="{3DA659F9-6EA3-4CC5-BAA4-3A9DDE5D205F}" type="parTrans" cxnId="{8B980565-85FB-4E69-B068-20879E614236}">
      <dgm:prSet/>
      <dgm:spPr/>
      <dgm:t>
        <a:bodyPr/>
        <a:lstStyle/>
        <a:p>
          <a:endParaRPr lang="en-US"/>
        </a:p>
      </dgm:t>
    </dgm:pt>
    <dgm:pt modelId="{D4DD19CA-B898-475C-AA53-65740978F5F0}" type="sibTrans" cxnId="{8B980565-85FB-4E69-B068-20879E614236}">
      <dgm:prSet/>
      <dgm:spPr/>
      <dgm:t>
        <a:bodyPr/>
        <a:lstStyle/>
        <a:p>
          <a:endParaRPr lang="en-US"/>
        </a:p>
      </dgm:t>
    </dgm:pt>
    <dgm:pt modelId="{0CC78EA6-BD6E-4D24-A6E1-D19561881937}">
      <dgm:prSet/>
      <dgm:spPr/>
      <dgm:t>
        <a:bodyPr/>
        <a:lstStyle/>
        <a:p>
          <a:r>
            <a:rPr lang="en-US"/>
            <a:t>PCA dimensionality reduction</a:t>
          </a:r>
        </a:p>
      </dgm:t>
    </dgm:pt>
    <dgm:pt modelId="{1BDCF28D-B1CE-4A4D-B78E-49581D77A310}" type="parTrans" cxnId="{88EB126A-E9E5-426E-8415-256A27951132}">
      <dgm:prSet/>
      <dgm:spPr/>
      <dgm:t>
        <a:bodyPr/>
        <a:lstStyle/>
        <a:p>
          <a:endParaRPr lang="en-US"/>
        </a:p>
      </dgm:t>
    </dgm:pt>
    <dgm:pt modelId="{BC1DF24D-1FBB-4B2C-9F71-7FDCD801ACA8}" type="sibTrans" cxnId="{88EB126A-E9E5-426E-8415-256A27951132}">
      <dgm:prSet/>
      <dgm:spPr/>
      <dgm:t>
        <a:bodyPr/>
        <a:lstStyle/>
        <a:p>
          <a:endParaRPr lang="en-US"/>
        </a:p>
      </dgm:t>
    </dgm:pt>
    <dgm:pt modelId="{E2841A15-331C-4A21-953A-A40895418E2B}">
      <dgm:prSet/>
      <dgm:spPr/>
      <dgm:t>
        <a:bodyPr/>
        <a:lstStyle/>
        <a:p>
          <a:r>
            <a:rPr lang="en-US"/>
            <a:t>SMOTE for imbalanced datasets (Chawla, 2021)</a:t>
          </a:r>
        </a:p>
      </dgm:t>
    </dgm:pt>
    <dgm:pt modelId="{E55D6D9F-B7F9-42B6-B149-172FC15C29B5}" type="parTrans" cxnId="{1D0DFFAC-E996-45F8-AAA0-FB5D8EBD0537}">
      <dgm:prSet/>
      <dgm:spPr/>
      <dgm:t>
        <a:bodyPr/>
        <a:lstStyle/>
        <a:p>
          <a:endParaRPr lang="en-US"/>
        </a:p>
      </dgm:t>
    </dgm:pt>
    <dgm:pt modelId="{D945D19F-E56B-4EB3-A352-3BCF51EA1731}" type="sibTrans" cxnId="{1D0DFFAC-E996-45F8-AAA0-FB5D8EBD0537}">
      <dgm:prSet/>
      <dgm:spPr/>
      <dgm:t>
        <a:bodyPr/>
        <a:lstStyle/>
        <a:p>
          <a:endParaRPr lang="en-US"/>
        </a:p>
      </dgm:t>
    </dgm:pt>
    <dgm:pt modelId="{D7620A61-A338-4ADF-9702-5A2035F4903D}">
      <dgm:prSet/>
      <dgm:spPr/>
      <dgm:t>
        <a:bodyPr/>
        <a:lstStyle/>
        <a:p>
          <a:r>
            <a:rPr lang="en-US" b="1"/>
            <a:t>Evaluation Metrics:</a:t>
          </a:r>
          <a:endParaRPr lang="en-US"/>
        </a:p>
      </dgm:t>
    </dgm:pt>
    <dgm:pt modelId="{D5BA46EA-959D-4BA5-BB89-D1C1EA4B566E}" type="parTrans" cxnId="{49F1604A-1DAA-4EE0-95BE-2C94C403034E}">
      <dgm:prSet/>
      <dgm:spPr/>
      <dgm:t>
        <a:bodyPr/>
        <a:lstStyle/>
        <a:p>
          <a:endParaRPr lang="en-US"/>
        </a:p>
      </dgm:t>
    </dgm:pt>
    <dgm:pt modelId="{E373DA79-BF01-4923-836C-087557C7ED79}" type="sibTrans" cxnId="{49F1604A-1DAA-4EE0-95BE-2C94C403034E}">
      <dgm:prSet/>
      <dgm:spPr/>
      <dgm:t>
        <a:bodyPr/>
        <a:lstStyle/>
        <a:p>
          <a:endParaRPr lang="en-US"/>
        </a:p>
      </dgm:t>
    </dgm:pt>
    <dgm:pt modelId="{E0AF2837-B100-47D3-B08E-59683296442A}">
      <dgm:prSet/>
      <dgm:spPr/>
      <dgm:t>
        <a:bodyPr/>
        <a:lstStyle/>
        <a:p>
          <a:r>
            <a:rPr lang="en-US"/>
            <a:t>Accuracy, Precision, Recall</a:t>
          </a:r>
        </a:p>
      </dgm:t>
    </dgm:pt>
    <dgm:pt modelId="{BFA4573B-7CC7-4E3C-A1FD-B760E6BC4BB5}" type="parTrans" cxnId="{5433DC9C-FD03-4EE0-9945-C9B3804BDDC5}">
      <dgm:prSet/>
      <dgm:spPr/>
      <dgm:t>
        <a:bodyPr/>
        <a:lstStyle/>
        <a:p>
          <a:endParaRPr lang="en-US"/>
        </a:p>
      </dgm:t>
    </dgm:pt>
    <dgm:pt modelId="{500B2ED8-8B43-454C-904F-A805C506BBC8}" type="sibTrans" cxnId="{5433DC9C-FD03-4EE0-9945-C9B3804BDDC5}">
      <dgm:prSet/>
      <dgm:spPr/>
      <dgm:t>
        <a:bodyPr/>
        <a:lstStyle/>
        <a:p>
          <a:endParaRPr lang="en-US"/>
        </a:p>
      </dgm:t>
    </dgm:pt>
    <dgm:pt modelId="{135FBA21-EEFC-402C-A5ED-A2B7958BC788}">
      <dgm:prSet/>
      <dgm:spPr/>
      <dgm:t>
        <a:bodyPr/>
        <a:lstStyle/>
        <a:p>
          <a:r>
            <a:rPr lang="en-US"/>
            <a:t>F1-Score, ROC-AUC</a:t>
          </a:r>
        </a:p>
      </dgm:t>
    </dgm:pt>
    <dgm:pt modelId="{669686EC-F39A-4286-9EA3-FA42607CF1D2}" type="parTrans" cxnId="{B9C945A8-8913-4591-B20C-38F7605AF626}">
      <dgm:prSet/>
      <dgm:spPr/>
      <dgm:t>
        <a:bodyPr/>
        <a:lstStyle/>
        <a:p>
          <a:endParaRPr lang="en-US"/>
        </a:p>
      </dgm:t>
    </dgm:pt>
    <dgm:pt modelId="{E22431C5-92B4-479A-B6FE-18D21D9BE3C4}" type="sibTrans" cxnId="{B9C945A8-8913-4591-B20C-38F7605AF626}">
      <dgm:prSet/>
      <dgm:spPr/>
      <dgm:t>
        <a:bodyPr/>
        <a:lstStyle/>
        <a:p>
          <a:endParaRPr lang="en-US"/>
        </a:p>
      </dgm:t>
    </dgm:pt>
    <dgm:pt modelId="{EE79C63D-5431-401E-90C8-E84C9A56AE2B}">
      <dgm:prSet/>
      <dgm:spPr/>
      <dgm:t>
        <a:bodyPr/>
        <a:lstStyle/>
        <a:p>
          <a:r>
            <a:rPr lang="en-US"/>
            <a:t>Latency (critical for real-time)</a:t>
          </a:r>
        </a:p>
      </dgm:t>
    </dgm:pt>
    <dgm:pt modelId="{329FAD5B-CE1A-46CC-8269-06E0D4727E72}" type="parTrans" cxnId="{211B2962-37D7-4D0A-8696-3E91DE0AEAB0}">
      <dgm:prSet/>
      <dgm:spPr/>
      <dgm:t>
        <a:bodyPr/>
        <a:lstStyle/>
        <a:p>
          <a:endParaRPr lang="en-US"/>
        </a:p>
      </dgm:t>
    </dgm:pt>
    <dgm:pt modelId="{5F16F3BA-B25D-4EAE-9484-F8A144BCB076}" type="sibTrans" cxnId="{211B2962-37D7-4D0A-8696-3E91DE0AEAB0}">
      <dgm:prSet/>
      <dgm:spPr/>
      <dgm:t>
        <a:bodyPr/>
        <a:lstStyle/>
        <a:p>
          <a:endParaRPr lang="en-US"/>
        </a:p>
      </dgm:t>
    </dgm:pt>
    <dgm:pt modelId="{F90FD4A1-DA55-40B1-B904-33FD1C37AF0B}">
      <dgm:prSet/>
      <dgm:spPr/>
      <dgm:t>
        <a:bodyPr/>
        <a:lstStyle/>
        <a:p>
          <a:r>
            <a:rPr lang="en-US"/>
            <a:t>False-positive rate (FPR)</a:t>
          </a:r>
        </a:p>
      </dgm:t>
    </dgm:pt>
    <dgm:pt modelId="{546C490B-BAF6-4781-9939-67E092238C80}" type="parTrans" cxnId="{979E8A7E-E96F-4441-99A5-7A2FFA703288}">
      <dgm:prSet/>
      <dgm:spPr/>
      <dgm:t>
        <a:bodyPr/>
        <a:lstStyle/>
        <a:p>
          <a:endParaRPr lang="en-US"/>
        </a:p>
      </dgm:t>
    </dgm:pt>
    <dgm:pt modelId="{D10D1040-9D95-4BC4-A0E5-DF5A94D8499C}" type="sibTrans" cxnId="{979E8A7E-E96F-4441-99A5-7A2FFA703288}">
      <dgm:prSet/>
      <dgm:spPr/>
      <dgm:t>
        <a:bodyPr/>
        <a:lstStyle/>
        <a:p>
          <a:endParaRPr lang="en-US"/>
        </a:p>
      </dgm:t>
    </dgm:pt>
    <dgm:pt modelId="{E98F6585-2B08-42FD-9BE9-810105AA6880}" type="pres">
      <dgm:prSet presAssocID="{6CA4F453-AF41-49CA-882D-13713591EE16}" presName="Name0" presStyleCnt="0">
        <dgm:presLayoutVars>
          <dgm:dir/>
          <dgm:resizeHandles val="exact"/>
        </dgm:presLayoutVars>
      </dgm:prSet>
      <dgm:spPr/>
    </dgm:pt>
    <dgm:pt modelId="{B7C2D151-5ADB-4EB1-B36D-77D2BF4BDF9E}" type="pres">
      <dgm:prSet presAssocID="{6CA4F453-AF41-49CA-882D-13713591EE16}" presName="arrow" presStyleLbl="bgShp" presStyleIdx="0" presStyleCnt="1"/>
      <dgm:spPr/>
    </dgm:pt>
    <dgm:pt modelId="{CE39AD06-7B02-4220-A3FB-C075FE06DD49}" type="pres">
      <dgm:prSet presAssocID="{6CA4F453-AF41-49CA-882D-13713591EE16}" presName="points" presStyleCnt="0"/>
      <dgm:spPr/>
    </dgm:pt>
    <dgm:pt modelId="{EB1984D6-6751-4110-BF42-04B0BA963472}" type="pres">
      <dgm:prSet presAssocID="{4F44AC86-1E67-4D09-A775-BCA6DE386ACD}" presName="compositeA" presStyleCnt="0"/>
      <dgm:spPr/>
    </dgm:pt>
    <dgm:pt modelId="{2A690B56-39F9-495B-A94C-18BCF911626A}" type="pres">
      <dgm:prSet presAssocID="{4F44AC86-1E67-4D09-A775-BCA6DE386ACD}" presName="textA" presStyleLbl="revTx" presStyleIdx="0" presStyleCnt="3">
        <dgm:presLayoutVars>
          <dgm:bulletEnabled val="1"/>
        </dgm:presLayoutVars>
      </dgm:prSet>
      <dgm:spPr/>
    </dgm:pt>
    <dgm:pt modelId="{F1BB0D43-522D-444C-8882-B6E517648701}" type="pres">
      <dgm:prSet presAssocID="{4F44AC86-1E67-4D09-A775-BCA6DE386ACD}" presName="circleA" presStyleLbl="node1" presStyleIdx="0" presStyleCnt="3"/>
      <dgm:spPr/>
    </dgm:pt>
    <dgm:pt modelId="{D557E652-E0C1-421B-A533-8BE1DF1FEFA6}" type="pres">
      <dgm:prSet presAssocID="{4F44AC86-1E67-4D09-A775-BCA6DE386ACD}" presName="spaceA" presStyleCnt="0"/>
      <dgm:spPr/>
    </dgm:pt>
    <dgm:pt modelId="{7EBD71E2-0283-47C8-849B-BC189087DBAF}" type="pres">
      <dgm:prSet presAssocID="{5500A033-E2C5-4224-8054-B6C21017BB28}" presName="space" presStyleCnt="0"/>
      <dgm:spPr/>
    </dgm:pt>
    <dgm:pt modelId="{75A22E80-03D9-4910-A448-1A9435E51BFC}" type="pres">
      <dgm:prSet presAssocID="{C14F6069-56FE-482F-9AB3-AEFD818AAD0B}" presName="compositeB" presStyleCnt="0"/>
      <dgm:spPr/>
    </dgm:pt>
    <dgm:pt modelId="{E07B244E-3004-4935-9279-6FE34D0FF56B}" type="pres">
      <dgm:prSet presAssocID="{C14F6069-56FE-482F-9AB3-AEFD818AAD0B}" presName="textB" presStyleLbl="revTx" presStyleIdx="1" presStyleCnt="3">
        <dgm:presLayoutVars>
          <dgm:bulletEnabled val="1"/>
        </dgm:presLayoutVars>
      </dgm:prSet>
      <dgm:spPr/>
    </dgm:pt>
    <dgm:pt modelId="{D2933080-EF75-4DFB-A560-6E1552567D77}" type="pres">
      <dgm:prSet presAssocID="{C14F6069-56FE-482F-9AB3-AEFD818AAD0B}" presName="circleB" presStyleLbl="node1" presStyleIdx="1" presStyleCnt="3"/>
      <dgm:spPr/>
    </dgm:pt>
    <dgm:pt modelId="{3CFA3427-5B3E-43B0-B063-E21BD0FF20AE}" type="pres">
      <dgm:prSet presAssocID="{C14F6069-56FE-482F-9AB3-AEFD818AAD0B}" presName="spaceB" presStyleCnt="0"/>
      <dgm:spPr/>
    </dgm:pt>
    <dgm:pt modelId="{2D309B61-6CA1-4C6D-92BD-7AEE5A84E386}" type="pres">
      <dgm:prSet presAssocID="{7B5C04CB-5315-41F6-AEF5-B1162547BF85}" presName="space" presStyleCnt="0"/>
      <dgm:spPr/>
    </dgm:pt>
    <dgm:pt modelId="{FA59E629-DD94-4AC6-9267-3CA75B85F646}" type="pres">
      <dgm:prSet presAssocID="{D7620A61-A338-4ADF-9702-5A2035F4903D}" presName="compositeA" presStyleCnt="0"/>
      <dgm:spPr/>
    </dgm:pt>
    <dgm:pt modelId="{BD0A6418-6F62-4265-8AC0-D22DA1A5B2DE}" type="pres">
      <dgm:prSet presAssocID="{D7620A61-A338-4ADF-9702-5A2035F4903D}" presName="textA" presStyleLbl="revTx" presStyleIdx="2" presStyleCnt="3">
        <dgm:presLayoutVars>
          <dgm:bulletEnabled val="1"/>
        </dgm:presLayoutVars>
      </dgm:prSet>
      <dgm:spPr/>
    </dgm:pt>
    <dgm:pt modelId="{82D9E23D-A0C3-4D95-9C24-53E4F938261F}" type="pres">
      <dgm:prSet presAssocID="{D7620A61-A338-4ADF-9702-5A2035F4903D}" presName="circleA" presStyleLbl="node1" presStyleIdx="2" presStyleCnt="3"/>
      <dgm:spPr/>
    </dgm:pt>
    <dgm:pt modelId="{3EE539F9-B5FF-4272-AAA3-A05ADEFDE459}" type="pres">
      <dgm:prSet presAssocID="{D7620A61-A338-4ADF-9702-5A2035F4903D}" presName="spaceA" presStyleCnt="0"/>
      <dgm:spPr/>
    </dgm:pt>
  </dgm:ptLst>
  <dgm:cxnLst>
    <dgm:cxn modelId="{C25B2F0C-3EEA-4B81-8558-8D0931197343}" srcId="{4F44AC86-1E67-4D09-A775-BCA6DE386ACD}" destId="{2F3B28C2-79A7-4677-ACD9-64A657CCBB9F}" srcOrd="2" destOrd="0" parTransId="{A5B35A79-0F82-4E2E-8032-50B437816B56}" sibTransId="{64273C2E-F6C2-440A-BD14-25FC5A8FEDF3}"/>
    <dgm:cxn modelId="{E09DB00E-6005-4556-A28D-5E370385467D}" type="presOf" srcId="{D7620A61-A338-4ADF-9702-5A2035F4903D}" destId="{BD0A6418-6F62-4265-8AC0-D22DA1A5B2DE}" srcOrd="0" destOrd="0" presId="urn:microsoft.com/office/officeart/2005/8/layout/hProcess11"/>
    <dgm:cxn modelId="{03F6581D-6CBD-4861-81DE-C46C4140CC3E}" type="presOf" srcId="{F90FD4A1-DA55-40B1-B904-33FD1C37AF0B}" destId="{BD0A6418-6F62-4265-8AC0-D22DA1A5B2DE}" srcOrd="0" destOrd="4" presId="urn:microsoft.com/office/officeart/2005/8/layout/hProcess11"/>
    <dgm:cxn modelId="{5ED7A627-78D1-4FDC-B4EB-58D2664BBF5F}" type="presOf" srcId="{2F3B28C2-79A7-4677-ACD9-64A657CCBB9F}" destId="{2A690B56-39F9-495B-A94C-18BCF911626A}" srcOrd="0" destOrd="3" presId="urn:microsoft.com/office/officeart/2005/8/layout/hProcess11"/>
    <dgm:cxn modelId="{D48A022C-4B54-4194-A914-95A35AFBB543}" type="presOf" srcId="{0BCC6D93-C709-4BFB-8FBE-BEEC30F7D457}" destId="{2A690B56-39F9-495B-A94C-18BCF911626A}" srcOrd="0" destOrd="2" presId="urn:microsoft.com/office/officeart/2005/8/layout/hProcess11"/>
    <dgm:cxn modelId="{B2D7F631-72EA-4126-B249-4E7B6E61D5F1}" type="presOf" srcId="{D094F9BB-307D-410C-9B04-0DBBF21159A3}" destId="{2A690B56-39F9-495B-A94C-18BCF911626A}" srcOrd="0" destOrd="1" presId="urn:microsoft.com/office/officeart/2005/8/layout/hProcess11"/>
    <dgm:cxn modelId="{211B2962-37D7-4D0A-8696-3E91DE0AEAB0}" srcId="{D7620A61-A338-4ADF-9702-5A2035F4903D}" destId="{EE79C63D-5431-401E-90C8-E84C9A56AE2B}" srcOrd="2" destOrd="0" parTransId="{329FAD5B-CE1A-46CC-8269-06E0D4727E72}" sibTransId="{5F16F3BA-B25D-4EAE-9484-F8A144BCB076}"/>
    <dgm:cxn modelId="{8B980565-85FB-4E69-B068-20879E614236}" srcId="{C14F6069-56FE-482F-9AB3-AEFD818AAD0B}" destId="{C007AB98-EAA9-4CC4-8635-20EE3971B7C8}" srcOrd="1" destOrd="0" parTransId="{3DA659F9-6EA3-4CC5-BAA4-3A9DDE5D205F}" sibTransId="{D4DD19CA-B898-475C-AA53-65740978F5F0}"/>
    <dgm:cxn modelId="{88EB126A-E9E5-426E-8415-256A27951132}" srcId="{C14F6069-56FE-482F-9AB3-AEFD818AAD0B}" destId="{0CC78EA6-BD6E-4D24-A6E1-D19561881937}" srcOrd="2" destOrd="0" parTransId="{1BDCF28D-B1CE-4A4D-B78E-49581D77A310}" sibTransId="{BC1DF24D-1FBB-4B2C-9F71-7FDCD801ACA8}"/>
    <dgm:cxn modelId="{49F1604A-1DAA-4EE0-95BE-2C94C403034E}" srcId="{6CA4F453-AF41-49CA-882D-13713591EE16}" destId="{D7620A61-A338-4ADF-9702-5A2035F4903D}" srcOrd="2" destOrd="0" parTransId="{D5BA46EA-959D-4BA5-BB89-D1C1EA4B566E}" sibTransId="{E373DA79-BF01-4923-836C-087557C7ED79}"/>
    <dgm:cxn modelId="{B0A4F24D-D241-4387-8E5C-64C236AAEAF2}" type="presOf" srcId="{135FBA21-EEFC-402C-A5ED-A2B7958BC788}" destId="{BD0A6418-6F62-4265-8AC0-D22DA1A5B2DE}" srcOrd="0" destOrd="2" presId="urn:microsoft.com/office/officeart/2005/8/layout/hProcess11"/>
    <dgm:cxn modelId="{4709C24F-10FD-41A3-B379-3B6D3D9E5A8A}" type="presOf" srcId="{5ADBB50C-EE42-4C55-A9D4-98488D0929EC}" destId="{E07B244E-3004-4935-9279-6FE34D0FF56B}" srcOrd="0" destOrd="1" presId="urn:microsoft.com/office/officeart/2005/8/layout/hProcess11"/>
    <dgm:cxn modelId="{979E8A7E-E96F-4441-99A5-7A2FFA703288}" srcId="{D7620A61-A338-4ADF-9702-5A2035F4903D}" destId="{F90FD4A1-DA55-40B1-B904-33FD1C37AF0B}" srcOrd="3" destOrd="0" parTransId="{546C490B-BAF6-4781-9939-67E092238C80}" sibTransId="{D10D1040-9D95-4BC4-A0E5-DF5A94D8499C}"/>
    <dgm:cxn modelId="{5DA18F7F-A2C8-437E-8A35-945A4AC74D5F}" srcId="{4F44AC86-1E67-4D09-A775-BCA6DE386ACD}" destId="{0BCC6D93-C709-4BFB-8FBE-BEEC30F7D457}" srcOrd="1" destOrd="0" parTransId="{DF914C15-18F6-4F63-AE2B-FFF559625387}" sibTransId="{5BD89A17-7A7B-4EF0-86EF-24DB1E56F948}"/>
    <dgm:cxn modelId="{81DC8A83-C7D8-4907-BA6F-23E80D50A89B}" srcId="{6CA4F453-AF41-49CA-882D-13713591EE16}" destId="{C14F6069-56FE-482F-9AB3-AEFD818AAD0B}" srcOrd="1" destOrd="0" parTransId="{74A226DB-8298-4528-80D5-4DE572066F69}" sibTransId="{7B5C04CB-5315-41F6-AEF5-B1162547BF85}"/>
    <dgm:cxn modelId="{5433DC9C-FD03-4EE0-9945-C9B3804BDDC5}" srcId="{D7620A61-A338-4ADF-9702-5A2035F4903D}" destId="{E0AF2837-B100-47D3-B08E-59683296442A}" srcOrd="0" destOrd="0" parTransId="{BFA4573B-7CC7-4E3C-A1FD-B760E6BC4BB5}" sibTransId="{500B2ED8-8B43-454C-904F-A805C506BBC8}"/>
    <dgm:cxn modelId="{0F89679D-762B-4C59-B7F6-0C4C3C8785E9}" type="presOf" srcId="{EE79C63D-5431-401E-90C8-E84C9A56AE2B}" destId="{BD0A6418-6F62-4265-8AC0-D22DA1A5B2DE}" srcOrd="0" destOrd="3" presId="urn:microsoft.com/office/officeart/2005/8/layout/hProcess11"/>
    <dgm:cxn modelId="{B9C945A8-8913-4591-B20C-38F7605AF626}" srcId="{D7620A61-A338-4ADF-9702-5A2035F4903D}" destId="{135FBA21-EEFC-402C-A5ED-A2B7958BC788}" srcOrd="1" destOrd="0" parTransId="{669686EC-F39A-4286-9EA3-FA42607CF1D2}" sibTransId="{E22431C5-92B4-479A-B6FE-18D21D9BE3C4}"/>
    <dgm:cxn modelId="{DDEF85AA-4393-4198-87D6-9A22B459FFAE}" type="presOf" srcId="{6CA4F453-AF41-49CA-882D-13713591EE16}" destId="{E98F6585-2B08-42FD-9BE9-810105AA6880}" srcOrd="0" destOrd="0" presId="urn:microsoft.com/office/officeart/2005/8/layout/hProcess11"/>
    <dgm:cxn modelId="{1D0DFFAC-E996-45F8-AAA0-FB5D8EBD0537}" srcId="{C14F6069-56FE-482F-9AB3-AEFD818AAD0B}" destId="{E2841A15-331C-4A21-953A-A40895418E2B}" srcOrd="3" destOrd="0" parTransId="{E55D6D9F-B7F9-42B6-B149-172FC15C29B5}" sibTransId="{D945D19F-E56B-4EB3-A352-3BCF51EA1731}"/>
    <dgm:cxn modelId="{ADBB0CAE-F151-461C-BE55-8EEF202DF226}" type="presOf" srcId="{E0AF2837-B100-47D3-B08E-59683296442A}" destId="{BD0A6418-6F62-4265-8AC0-D22DA1A5B2DE}" srcOrd="0" destOrd="1" presId="urn:microsoft.com/office/officeart/2005/8/layout/hProcess11"/>
    <dgm:cxn modelId="{1ABEF3AE-6FF4-4BC5-950B-D5B37389B178}" srcId="{C14F6069-56FE-482F-9AB3-AEFD818AAD0B}" destId="{5ADBB50C-EE42-4C55-A9D4-98488D0929EC}" srcOrd="0" destOrd="0" parTransId="{DE3C4D68-2AFF-43C6-9BEA-8CFBD4CD83D7}" sibTransId="{85B08EB5-7E86-4CBF-BD79-DE0C7DE0544C}"/>
    <dgm:cxn modelId="{DE73E4AF-6702-4B1B-B17A-3865A084BEBA}" srcId="{4F44AC86-1E67-4D09-A775-BCA6DE386ACD}" destId="{D094F9BB-307D-410C-9B04-0DBBF21159A3}" srcOrd="0" destOrd="0" parTransId="{F189689D-45AC-45CF-9DC4-E2B754986287}" sibTransId="{91355E80-F78C-4B3C-9826-7B34903CE92D}"/>
    <dgm:cxn modelId="{EA6FAFC7-B638-41FF-B2DA-55289B8E38B4}" srcId="{6CA4F453-AF41-49CA-882D-13713591EE16}" destId="{4F44AC86-1E67-4D09-A775-BCA6DE386ACD}" srcOrd="0" destOrd="0" parTransId="{FDD60379-457F-4D82-B319-9905577459BF}" sibTransId="{5500A033-E2C5-4224-8054-B6C21017BB28}"/>
    <dgm:cxn modelId="{DF8A58DC-3497-480A-BA72-274B10949F6B}" type="presOf" srcId="{0CC78EA6-BD6E-4D24-A6E1-D19561881937}" destId="{E07B244E-3004-4935-9279-6FE34D0FF56B}" srcOrd="0" destOrd="3" presId="urn:microsoft.com/office/officeart/2005/8/layout/hProcess11"/>
    <dgm:cxn modelId="{4F2D2CE1-CC59-4238-89AF-E9F8783AC1E4}" type="presOf" srcId="{E2841A15-331C-4A21-953A-A40895418E2B}" destId="{E07B244E-3004-4935-9279-6FE34D0FF56B}" srcOrd="0" destOrd="4" presId="urn:microsoft.com/office/officeart/2005/8/layout/hProcess11"/>
    <dgm:cxn modelId="{EF7862F2-8B8D-4E4C-9355-94F6C5A0201D}" type="presOf" srcId="{C007AB98-EAA9-4CC4-8635-20EE3971B7C8}" destId="{E07B244E-3004-4935-9279-6FE34D0FF56B}" srcOrd="0" destOrd="2" presId="urn:microsoft.com/office/officeart/2005/8/layout/hProcess11"/>
    <dgm:cxn modelId="{B5BE79FA-7AF5-46EC-B9EA-0DB89D48AE39}" type="presOf" srcId="{C14F6069-56FE-482F-9AB3-AEFD818AAD0B}" destId="{E07B244E-3004-4935-9279-6FE34D0FF56B}" srcOrd="0" destOrd="0" presId="urn:microsoft.com/office/officeart/2005/8/layout/hProcess11"/>
    <dgm:cxn modelId="{5D2EBBFE-3DF5-4C25-9C3C-9239951C02FE}" type="presOf" srcId="{4F44AC86-1E67-4D09-A775-BCA6DE386ACD}" destId="{2A690B56-39F9-495B-A94C-18BCF911626A}" srcOrd="0" destOrd="0" presId="urn:microsoft.com/office/officeart/2005/8/layout/hProcess11"/>
    <dgm:cxn modelId="{EB1AA195-28F6-4DBE-AA25-C20E980B3731}" type="presParOf" srcId="{E98F6585-2B08-42FD-9BE9-810105AA6880}" destId="{B7C2D151-5ADB-4EB1-B36D-77D2BF4BDF9E}" srcOrd="0" destOrd="0" presId="urn:microsoft.com/office/officeart/2005/8/layout/hProcess11"/>
    <dgm:cxn modelId="{A45F0875-4612-4592-957E-22A8C635B012}" type="presParOf" srcId="{E98F6585-2B08-42FD-9BE9-810105AA6880}" destId="{CE39AD06-7B02-4220-A3FB-C075FE06DD49}" srcOrd="1" destOrd="0" presId="urn:microsoft.com/office/officeart/2005/8/layout/hProcess11"/>
    <dgm:cxn modelId="{D459917A-C2B3-49AE-A1B7-B86BF4E1E75A}" type="presParOf" srcId="{CE39AD06-7B02-4220-A3FB-C075FE06DD49}" destId="{EB1984D6-6751-4110-BF42-04B0BA963472}" srcOrd="0" destOrd="0" presId="urn:microsoft.com/office/officeart/2005/8/layout/hProcess11"/>
    <dgm:cxn modelId="{FEEF9F6F-BB6E-4F41-8339-5F5299D79486}" type="presParOf" srcId="{EB1984D6-6751-4110-BF42-04B0BA963472}" destId="{2A690B56-39F9-495B-A94C-18BCF911626A}" srcOrd="0" destOrd="0" presId="urn:microsoft.com/office/officeart/2005/8/layout/hProcess11"/>
    <dgm:cxn modelId="{97307102-AEB9-4199-BCA0-8EFF067706CB}" type="presParOf" srcId="{EB1984D6-6751-4110-BF42-04B0BA963472}" destId="{F1BB0D43-522D-444C-8882-B6E517648701}" srcOrd="1" destOrd="0" presId="urn:microsoft.com/office/officeart/2005/8/layout/hProcess11"/>
    <dgm:cxn modelId="{21A6748F-7AF4-4453-868A-760B91285C5E}" type="presParOf" srcId="{EB1984D6-6751-4110-BF42-04B0BA963472}" destId="{D557E652-E0C1-421B-A533-8BE1DF1FEFA6}" srcOrd="2" destOrd="0" presId="urn:microsoft.com/office/officeart/2005/8/layout/hProcess11"/>
    <dgm:cxn modelId="{C59BCD97-2280-46AB-B396-F5472950E94E}" type="presParOf" srcId="{CE39AD06-7B02-4220-A3FB-C075FE06DD49}" destId="{7EBD71E2-0283-47C8-849B-BC189087DBAF}" srcOrd="1" destOrd="0" presId="urn:microsoft.com/office/officeart/2005/8/layout/hProcess11"/>
    <dgm:cxn modelId="{1C09B550-F66F-44D8-81B7-79DA7F42BF0A}" type="presParOf" srcId="{CE39AD06-7B02-4220-A3FB-C075FE06DD49}" destId="{75A22E80-03D9-4910-A448-1A9435E51BFC}" srcOrd="2" destOrd="0" presId="urn:microsoft.com/office/officeart/2005/8/layout/hProcess11"/>
    <dgm:cxn modelId="{CD05A6CE-E782-44D1-9B5B-330A9B37C9C5}" type="presParOf" srcId="{75A22E80-03D9-4910-A448-1A9435E51BFC}" destId="{E07B244E-3004-4935-9279-6FE34D0FF56B}" srcOrd="0" destOrd="0" presId="urn:microsoft.com/office/officeart/2005/8/layout/hProcess11"/>
    <dgm:cxn modelId="{8AF7C345-B001-4D06-9A3F-C4CF842A8127}" type="presParOf" srcId="{75A22E80-03D9-4910-A448-1A9435E51BFC}" destId="{D2933080-EF75-4DFB-A560-6E1552567D77}" srcOrd="1" destOrd="0" presId="urn:microsoft.com/office/officeart/2005/8/layout/hProcess11"/>
    <dgm:cxn modelId="{79DCFC6B-E922-496E-9CE9-E61165B850D1}" type="presParOf" srcId="{75A22E80-03D9-4910-A448-1A9435E51BFC}" destId="{3CFA3427-5B3E-43B0-B063-E21BD0FF20AE}" srcOrd="2" destOrd="0" presId="urn:microsoft.com/office/officeart/2005/8/layout/hProcess11"/>
    <dgm:cxn modelId="{7D933BE6-B96D-433C-9AD7-B745730F35BB}" type="presParOf" srcId="{CE39AD06-7B02-4220-A3FB-C075FE06DD49}" destId="{2D309B61-6CA1-4C6D-92BD-7AEE5A84E386}" srcOrd="3" destOrd="0" presId="urn:microsoft.com/office/officeart/2005/8/layout/hProcess11"/>
    <dgm:cxn modelId="{50CE0EB7-6667-4F76-B387-F9EAAD29BCA3}" type="presParOf" srcId="{CE39AD06-7B02-4220-A3FB-C075FE06DD49}" destId="{FA59E629-DD94-4AC6-9267-3CA75B85F646}" srcOrd="4" destOrd="0" presId="urn:microsoft.com/office/officeart/2005/8/layout/hProcess11"/>
    <dgm:cxn modelId="{765F16D6-8E9C-4E1B-9B81-FC455ED705BC}" type="presParOf" srcId="{FA59E629-DD94-4AC6-9267-3CA75B85F646}" destId="{BD0A6418-6F62-4265-8AC0-D22DA1A5B2DE}" srcOrd="0" destOrd="0" presId="urn:microsoft.com/office/officeart/2005/8/layout/hProcess11"/>
    <dgm:cxn modelId="{265521C0-6DDA-4FCD-9977-77A3E5A2AC0F}" type="presParOf" srcId="{FA59E629-DD94-4AC6-9267-3CA75B85F646}" destId="{82D9E23D-A0C3-4D95-9C24-53E4F938261F}" srcOrd="1" destOrd="0" presId="urn:microsoft.com/office/officeart/2005/8/layout/hProcess11"/>
    <dgm:cxn modelId="{3E6BB93A-40D7-4D41-B4F6-08EB4A73318B}" type="presParOf" srcId="{FA59E629-DD94-4AC6-9267-3CA75B85F646}" destId="{3EE539F9-B5FF-4272-AAA3-A05ADEFDE459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A7CD24-5119-4399-A6D2-4FD688BA7D6B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6265644-57DC-41E8-B24E-36352EA1873E}">
      <dgm:prSet/>
      <dgm:spPr/>
      <dgm:t>
        <a:bodyPr/>
        <a:lstStyle/>
        <a:p>
          <a:r>
            <a:rPr lang="en-US" b="1"/>
            <a:t>Potential Impact:</a:t>
          </a:r>
          <a:endParaRPr lang="en-US"/>
        </a:p>
      </dgm:t>
    </dgm:pt>
    <dgm:pt modelId="{EF43465F-0057-4B6E-88AE-37440EF6B871}" type="parTrans" cxnId="{6A88C7B4-1C5C-4E68-A4C1-6C3476919AC5}">
      <dgm:prSet/>
      <dgm:spPr/>
      <dgm:t>
        <a:bodyPr/>
        <a:lstStyle/>
        <a:p>
          <a:endParaRPr lang="en-US"/>
        </a:p>
      </dgm:t>
    </dgm:pt>
    <dgm:pt modelId="{1EFF491E-48DE-4E8B-9696-5DCB2151C3EE}" type="sibTrans" cxnId="{6A88C7B4-1C5C-4E68-A4C1-6C3476919AC5}">
      <dgm:prSet/>
      <dgm:spPr/>
      <dgm:t>
        <a:bodyPr/>
        <a:lstStyle/>
        <a:p>
          <a:endParaRPr lang="en-US"/>
        </a:p>
      </dgm:t>
    </dgm:pt>
    <dgm:pt modelId="{CE080A49-F0B8-4959-BACD-96CD1EFFD6D0}">
      <dgm:prSet/>
      <dgm:spPr/>
      <dgm:t>
        <a:bodyPr/>
        <a:lstStyle/>
        <a:p>
          <a:r>
            <a:rPr lang="en-US"/>
            <a:t>Improved real-time threat detection for cloud services</a:t>
          </a:r>
        </a:p>
      </dgm:t>
    </dgm:pt>
    <dgm:pt modelId="{F4641DED-8661-4EA9-84BA-CB46AEBD775B}" type="parTrans" cxnId="{71CFDDAC-7FF4-49D7-B683-9BA2B6FB2EC4}">
      <dgm:prSet/>
      <dgm:spPr/>
      <dgm:t>
        <a:bodyPr/>
        <a:lstStyle/>
        <a:p>
          <a:endParaRPr lang="en-US"/>
        </a:p>
      </dgm:t>
    </dgm:pt>
    <dgm:pt modelId="{49EBA70C-FD3B-4B82-B445-08D3E05FE3E2}" type="sibTrans" cxnId="{71CFDDAC-7FF4-49D7-B683-9BA2B6FB2EC4}">
      <dgm:prSet/>
      <dgm:spPr/>
      <dgm:t>
        <a:bodyPr/>
        <a:lstStyle/>
        <a:p>
          <a:endParaRPr lang="en-US"/>
        </a:p>
      </dgm:t>
    </dgm:pt>
    <dgm:pt modelId="{720D6A73-87E5-467B-8B13-D1C3ABD7A85A}">
      <dgm:prSet/>
      <dgm:spPr/>
      <dgm:t>
        <a:bodyPr/>
        <a:lstStyle/>
        <a:p>
          <a:r>
            <a:rPr lang="en-US"/>
            <a:t>Lower false-positive rates than traditional IDS</a:t>
          </a:r>
        </a:p>
      </dgm:t>
    </dgm:pt>
    <dgm:pt modelId="{E143DCE2-37BA-4C15-BC06-0FE8E10D72A2}" type="parTrans" cxnId="{F07CB35F-C29E-4ED5-8534-E2955695296C}">
      <dgm:prSet/>
      <dgm:spPr/>
      <dgm:t>
        <a:bodyPr/>
        <a:lstStyle/>
        <a:p>
          <a:endParaRPr lang="en-US"/>
        </a:p>
      </dgm:t>
    </dgm:pt>
    <dgm:pt modelId="{3E5B37AE-C061-40D9-822F-B49FBE25939D}" type="sibTrans" cxnId="{F07CB35F-C29E-4ED5-8534-E2955695296C}">
      <dgm:prSet/>
      <dgm:spPr/>
      <dgm:t>
        <a:bodyPr/>
        <a:lstStyle/>
        <a:p>
          <a:endParaRPr lang="en-US"/>
        </a:p>
      </dgm:t>
    </dgm:pt>
    <dgm:pt modelId="{F6DA02CC-9BFF-4194-AD95-7832B9A8FAE2}">
      <dgm:prSet/>
      <dgm:spPr/>
      <dgm:t>
        <a:bodyPr/>
        <a:lstStyle/>
        <a:p>
          <a:r>
            <a:rPr lang="en-US"/>
            <a:t>Academic contribution: validating a new hybrid DL architecture</a:t>
          </a:r>
        </a:p>
      </dgm:t>
    </dgm:pt>
    <dgm:pt modelId="{00ED3F3D-4987-47B4-B5CE-4618CDB37304}" type="parTrans" cxnId="{DBC235DC-35D0-40D7-ABE4-4D544C95EA92}">
      <dgm:prSet/>
      <dgm:spPr/>
      <dgm:t>
        <a:bodyPr/>
        <a:lstStyle/>
        <a:p>
          <a:endParaRPr lang="en-US"/>
        </a:p>
      </dgm:t>
    </dgm:pt>
    <dgm:pt modelId="{B20D309E-A1B9-430B-91CA-D9719C4812F6}" type="sibTrans" cxnId="{DBC235DC-35D0-40D7-ABE4-4D544C95EA92}">
      <dgm:prSet/>
      <dgm:spPr/>
      <dgm:t>
        <a:bodyPr/>
        <a:lstStyle/>
        <a:p>
          <a:endParaRPr lang="en-US"/>
        </a:p>
      </dgm:t>
    </dgm:pt>
    <dgm:pt modelId="{F5D80BCE-AD8A-4460-B030-E6D5AA4C224D}">
      <dgm:prSet/>
      <dgm:spPr/>
      <dgm:t>
        <a:bodyPr/>
        <a:lstStyle/>
        <a:p>
          <a:r>
            <a:rPr lang="en-US"/>
            <a:t>Practical benefit: enhanced cloud security posture for enterprises</a:t>
          </a:r>
        </a:p>
      </dgm:t>
    </dgm:pt>
    <dgm:pt modelId="{664903A0-C855-4E30-A74F-E5DB6F202D8D}" type="parTrans" cxnId="{D4D74631-4DF8-4E46-BBC5-E9A2E241F50F}">
      <dgm:prSet/>
      <dgm:spPr/>
      <dgm:t>
        <a:bodyPr/>
        <a:lstStyle/>
        <a:p>
          <a:endParaRPr lang="en-US"/>
        </a:p>
      </dgm:t>
    </dgm:pt>
    <dgm:pt modelId="{C62895A5-DB1F-4F73-8BC5-968DE2C8C9AE}" type="sibTrans" cxnId="{D4D74631-4DF8-4E46-BBC5-E9A2E241F50F}">
      <dgm:prSet/>
      <dgm:spPr/>
      <dgm:t>
        <a:bodyPr/>
        <a:lstStyle/>
        <a:p>
          <a:endParaRPr lang="en-US"/>
        </a:p>
      </dgm:t>
    </dgm:pt>
    <dgm:pt modelId="{E7E8ECC0-FAF0-46E9-AD48-EDF586AB5112}">
      <dgm:prSet/>
      <dgm:spPr/>
      <dgm:t>
        <a:bodyPr/>
        <a:lstStyle/>
        <a:p>
          <a:r>
            <a:rPr lang="en-US" b="1"/>
            <a:t>Limitations:</a:t>
          </a:r>
          <a:endParaRPr lang="en-US"/>
        </a:p>
      </dgm:t>
    </dgm:pt>
    <dgm:pt modelId="{02033AA7-94A6-48C5-ACCC-CDFCAF236D3A}" type="parTrans" cxnId="{4CA7B2FF-1E14-4D17-B340-A52468EA3BEE}">
      <dgm:prSet/>
      <dgm:spPr/>
      <dgm:t>
        <a:bodyPr/>
        <a:lstStyle/>
        <a:p>
          <a:endParaRPr lang="en-US"/>
        </a:p>
      </dgm:t>
    </dgm:pt>
    <dgm:pt modelId="{47C50BC0-DB0C-42AD-94F1-60BE9FE75180}" type="sibTrans" cxnId="{4CA7B2FF-1E14-4D17-B340-A52468EA3BEE}">
      <dgm:prSet/>
      <dgm:spPr/>
      <dgm:t>
        <a:bodyPr/>
        <a:lstStyle/>
        <a:p>
          <a:endParaRPr lang="en-US"/>
        </a:p>
      </dgm:t>
    </dgm:pt>
    <dgm:pt modelId="{9A93C31F-5AE2-4B28-94CF-CB5D263770F9}">
      <dgm:prSet/>
      <dgm:spPr/>
      <dgm:t>
        <a:bodyPr/>
        <a:lstStyle/>
        <a:p>
          <a:r>
            <a:rPr lang="en-US"/>
            <a:t>GPU dependency for training</a:t>
          </a:r>
        </a:p>
      </dgm:t>
    </dgm:pt>
    <dgm:pt modelId="{BCCA56C3-0ECF-4005-8D3F-ED52D008D645}" type="parTrans" cxnId="{AE68DE9A-0503-47D5-B040-7114107FE8A0}">
      <dgm:prSet/>
      <dgm:spPr/>
      <dgm:t>
        <a:bodyPr/>
        <a:lstStyle/>
        <a:p>
          <a:endParaRPr lang="en-US"/>
        </a:p>
      </dgm:t>
    </dgm:pt>
    <dgm:pt modelId="{EFCA749D-6482-4EC6-9D2D-895B90E34635}" type="sibTrans" cxnId="{AE68DE9A-0503-47D5-B040-7114107FE8A0}">
      <dgm:prSet/>
      <dgm:spPr/>
      <dgm:t>
        <a:bodyPr/>
        <a:lstStyle/>
        <a:p>
          <a:endParaRPr lang="en-US"/>
        </a:p>
      </dgm:t>
    </dgm:pt>
    <dgm:pt modelId="{29FF2FB5-4E17-45FE-8AFB-FFE368FE65A2}">
      <dgm:prSet/>
      <dgm:spPr/>
      <dgm:t>
        <a:bodyPr/>
        <a:lstStyle/>
        <a:p>
          <a:r>
            <a:rPr lang="en-US"/>
            <a:t>Public datasets may not fully represent enterprise-scale cloud traffic</a:t>
          </a:r>
        </a:p>
      </dgm:t>
    </dgm:pt>
    <dgm:pt modelId="{389B4FD2-5330-40D4-9AE6-FA6593312B61}" type="parTrans" cxnId="{56E4614B-C3ED-4608-B6DB-7343D03A6748}">
      <dgm:prSet/>
      <dgm:spPr/>
      <dgm:t>
        <a:bodyPr/>
        <a:lstStyle/>
        <a:p>
          <a:endParaRPr lang="en-US"/>
        </a:p>
      </dgm:t>
    </dgm:pt>
    <dgm:pt modelId="{F03F659E-BB35-4328-A2F7-9707DE32BB14}" type="sibTrans" cxnId="{56E4614B-C3ED-4608-B6DB-7343D03A6748}">
      <dgm:prSet/>
      <dgm:spPr/>
      <dgm:t>
        <a:bodyPr/>
        <a:lstStyle/>
        <a:p>
          <a:endParaRPr lang="en-US"/>
        </a:p>
      </dgm:t>
    </dgm:pt>
    <dgm:pt modelId="{4633958E-61D5-41C6-BB94-22F3F3ADD071}">
      <dgm:prSet/>
      <dgm:spPr/>
      <dgm:t>
        <a:bodyPr/>
        <a:lstStyle/>
        <a:p>
          <a:r>
            <a:rPr lang="en-US"/>
            <a:t>Deep learning explainability challenges (Sharma &amp; Yadav, 2024)</a:t>
          </a:r>
        </a:p>
      </dgm:t>
    </dgm:pt>
    <dgm:pt modelId="{003AA142-E688-4496-97CB-858FCCD3F4B8}" type="parTrans" cxnId="{51B2D9B4-56F5-4188-A3DC-DDC097972298}">
      <dgm:prSet/>
      <dgm:spPr/>
      <dgm:t>
        <a:bodyPr/>
        <a:lstStyle/>
        <a:p>
          <a:endParaRPr lang="en-US"/>
        </a:p>
      </dgm:t>
    </dgm:pt>
    <dgm:pt modelId="{7E7B12FD-E6E2-437C-9EBA-0A294E3D7FA0}" type="sibTrans" cxnId="{51B2D9B4-56F5-4188-A3DC-DDC097972298}">
      <dgm:prSet/>
      <dgm:spPr/>
      <dgm:t>
        <a:bodyPr/>
        <a:lstStyle/>
        <a:p>
          <a:endParaRPr lang="en-US"/>
        </a:p>
      </dgm:t>
    </dgm:pt>
    <dgm:pt modelId="{7A0E456D-F597-4434-ADB8-E7D875A2E09E}">
      <dgm:prSet/>
      <dgm:spPr/>
      <dgm:t>
        <a:bodyPr/>
        <a:lstStyle/>
        <a:p>
          <a:r>
            <a:rPr lang="en-US"/>
            <a:t>Time constraints for hyperparameter tuning</a:t>
          </a:r>
        </a:p>
      </dgm:t>
    </dgm:pt>
    <dgm:pt modelId="{EEA82D18-9CE1-4CE3-B993-CF19081E7DA8}" type="parTrans" cxnId="{29C380C9-A079-48C0-A0A3-6E33EAB4FF43}">
      <dgm:prSet/>
      <dgm:spPr/>
      <dgm:t>
        <a:bodyPr/>
        <a:lstStyle/>
        <a:p>
          <a:endParaRPr lang="en-US"/>
        </a:p>
      </dgm:t>
    </dgm:pt>
    <dgm:pt modelId="{A1564B83-CA0A-4905-AAAC-768C3A24095E}" type="sibTrans" cxnId="{29C380C9-A079-48C0-A0A3-6E33EAB4FF43}">
      <dgm:prSet/>
      <dgm:spPr/>
      <dgm:t>
        <a:bodyPr/>
        <a:lstStyle/>
        <a:p>
          <a:endParaRPr lang="en-US"/>
        </a:p>
      </dgm:t>
    </dgm:pt>
    <dgm:pt modelId="{23D7DBC8-6B4F-45AD-92A6-439E6405BDFB}" type="pres">
      <dgm:prSet presAssocID="{9FA7CD24-5119-4399-A6D2-4FD688BA7D6B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D7744712-B0F3-49BE-AEA3-1827FD642380}" type="pres">
      <dgm:prSet presAssocID="{9FA7CD24-5119-4399-A6D2-4FD688BA7D6B}" presName="Background" presStyleLbl="node1" presStyleIdx="0" presStyleCnt="1"/>
      <dgm:spPr/>
    </dgm:pt>
    <dgm:pt modelId="{477BA25A-C877-478A-90EB-C906BFAE9392}" type="pres">
      <dgm:prSet presAssocID="{9FA7CD24-5119-4399-A6D2-4FD688BA7D6B}" presName="Divider" presStyleLbl="callout" presStyleIdx="0" presStyleCnt="1"/>
      <dgm:spPr/>
    </dgm:pt>
    <dgm:pt modelId="{980C89CC-D8B6-4118-B3C5-63617B60EB6D}" type="pres">
      <dgm:prSet presAssocID="{9FA7CD24-5119-4399-A6D2-4FD688BA7D6B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8889236-F0EC-4BDE-B9BC-2649C9E2FCE1}" type="pres">
      <dgm:prSet presAssocID="{9FA7CD24-5119-4399-A6D2-4FD688BA7D6B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6A0ACD0-8EA8-4B34-8474-099AB3577945}" type="pres">
      <dgm:prSet presAssocID="{9FA7CD24-5119-4399-A6D2-4FD688BA7D6B}" presName="ParentText1" presStyleLbl="revTx" presStyleIdx="0" presStyleCnt="0">
        <dgm:presLayoutVars>
          <dgm:chMax val="1"/>
          <dgm:chPref val="1"/>
        </dgm:presLayoutVars>
      </dgm:prSet>
      <dgm:spPr/>
    </dgm:pt>
    <dgm:pt modelId="{2D174BDF-4904-4A22-A31F-1F2DF5BC3DE7}" type="pres">
      <dgm:prSet presAssocID="{9FA7CD24-5119-4399-A6D2-4FD688BA7D6B}" presName="ParentShape1" presStyleLbl="alignImgPlace1" presStyleIdx="0" presStyleCnt="2">
        <dgm:presLayoutVars/>
      </dgm:prSet>
      <dgm:spPr/>
    </dgm:pt>
    <dgm:pt modelId="{5B14DD9B-7CCD-4698-B277-C804ECA03910}" type="pres">
      <dgm:prSet presAssocID="{9FA7CD24-5119-4399-A6D2-4FD688BA7D6B}" presName="ParentText2" presStyleLbl="revTx" presStyleIdx="0" presStyleCnt="0">
        <dgm:presLayoutVars>
          <dgm:chMax val="1"/>
          <dgm:chPref val="1"/>
        </dgm:presLayoutVars>
      </dgm:prSet>
      <dgm:spPr/>
    </dgm:pt>
    <dgm:pt modelId="{62E495C8-3F90-4050-B3C3-2EC2D7891B70}" type="pres">
      <dgm:prSet presAssocID="{9FA7CD24-5119-4399-A6D2-4FD688BA7D6B}" presName="ParentShape2" presStyleLbl="alignImgPlace1" presStyleIdx="1" presStyleCnt="2">
        <dgm:presLayoutVars/>
      </dgm:prSet>
      <dgm:spPr/>
    </dgm:pt>
  </dgm:ptLst>
  <dgm:cxnLst>
    <dgm:cxn modelId="{DEBF001D-22FD-4A34-8230-B37ECB00D3F8}" type="presOf" srcId="{CE080A49-F0B8-4959-BACD-96CD1EFFD6D0}" destId="{980C89CC-D8B6-4118-B3C5-63617B60EB6D}" srcOrd="0" destOrd="0" presId="urn:microsoft.com/office/officeart/2009/3/layout/OpposingIdeas"/>
    <dgm:cxn modelId="{D4D74631-4DF8-4E46-BBC5-E9A2E241F50F}" srcId="{06265644-57DC-41E8-B24E-36352EA1873E}" destId="{F5D80BCE-AD8A-4460-B030-E6D5AA4C224D}" srcOrd="3" destOrd="0" parTransId="{664903A0-C855-4E30-A74F-E5DB6F202D8D}" sibTransId="{C62895A5-DB1F-4F73-8BC5-968DE2C8C9AE}"/>
    <dgm:cxn modelId="{5AB1943D-4B82-464C-ACE4-C9A182E1DE9D}" type="presOf" srcId="{29FF2FB5-4E17-45FE-8AFB-FFE368FE65A2}" destId="{18889236-F0EC-4BDE-B9BC-2649C9E2FCE1}" srcOrd="0" destOrd="1" presId="urn:microsoft.com/office/officeart/2009/3/layout/OpposingIdeas"/>
    <dgm:cxn modelId="{F07CB35F-C29E-4ED5-8534-E2955695296C}" srcId="{06265644-57DC-41E8-B24E-36352EA1873E}" destId="{720D6A73-87E5-467B-8B13-D1C3ABD7A85A}" srcOrd="1" destOrd="0" parTransId="{E143DCE2-37BA-4C15-BC06-0FE8E10D72A2}" sibTransId="{3E5B37AE-C061-40D9-822F-B49FBE25939D}"/>
    <dgm:cxn modelId="{7E1A3146-B0FC-4030-90BD-61F32AE746A4}" type="presOf" srcId="{E7E8ECC0-FAF0-46E9-AD48-EDF586AB5112}" destId="{62E495C8-3F90-4050-B3C3-2EC2D7891B70}" srcOrd="1" destOrd="0" presId="urn:microsoft.com/office/officeart/2009/3/layout/OpposingIdeas"/>
    <dgm:cxn modelId="{95FC0D68-1878-445C-B4AB-F3AD69DB51B1}" type="presOf" srcId="{F5D80BCE-AD8A-4460-B030-E6D5AA4C224D}" destId="{980C89CC-D8B6-4118-B3C5-63617B60EB6D}" srcOrd="0" destOrd="3" presId="urn:microsoft.com/office/officeart/2009/3/layout/OpposingIdeas"/>
    <dgm:cxn modelId="{5DC9BA69-8855-4B77-8276-EF3099AEF4C0}" type="presOf" srcId="{7A0E456D-F597-4434-ADB8-E7D875A2E09E}" destId="{18889236-F0EC-4BDE-B9BC-2649C9E2FCE1}" srcOrd="0" destOrd="3" presId="urn:microsoft.com/office/officeart/2009/3/layout/OpposingIdeas"/>
    <dgm:cxn modelId="{56E4614B-C3ED-4608-B6DB-7343D03A6748}" srcId="{E7E8ECC0-FAF0-46E9-AD48-EDF586AB5112}" destId="{29FF2FB5-4E17-45FE-8AFB-FFE368FE65A2}" srcOrd="1" destOrd="0" parTransId="{389B4FD2-5330-40D4-9AE6-FA6593312B61}" sibTransId="{F03F659E-BB35-4328-A2F7-9707DE32BB14}"/>
    <dgm:cxn modelId="{480A6B8C-6653-4C98-9FD6-42460BAA2A3A}" type="presOf" srcId="{720D6A73-87E5-467B-8B13-D1C3ABD7A85A}" destId="{980C89CC-D8B6-4118-B3C5-63617B60EB6D}" srcOrd="0" destOrd="1" presId="urn:microsoft.com/office/officeart/2009/3/layout/OpposingIdeas"/>
    <dgm:cxn modelId="{E657DE98-76CF-452A-983D-51AA6E0CE89E}" type="presOf" srcId="{E7E8ECC0-FAF0-46E9-AD48-EDF586AB5112}" destId="{5B14DD9B-7CCD-4698-B277-C804ECA03910}" srcOrd="0" destOrd="0" presId="urn:microsoft.com/office/officeart/2009/3/layout/OpposingIdeas"/>
    <dgm:cxn modelId="{AE68DE9A-0503-47D5-B040-7114107FE8A0}" srcId="{E7E8ECC0-FAF0-46E9-AD48-EDF586AB5112}" destId="{9A93C31F-5AE2-4B28-94CF-CB5D263770F9}" srcOrd="0" destOrd="0" parTransId="{BCCA56C3-0ECF-4005-8D3F-ED52D008D645}" sibTransId="{EFCA749D-6482-4EC6-9D2D-895B90E34635}"/>
    <dgm:cxn modelId="{A184D09F-1C93-4633-83A8-F58094350E0E}" type="presOf" srcId="{F6DA02CC-9BFF-4194-AD95-7832B9A8FAE2}" destId="{980C89CC-D8B6-4118-B3C5-63617B60EB6D}" srcOrd="0" destOrd="2" presId="urn:microsoft.com/office/officeart/2009/3/layout/OpposingIdeas"/>
    <dgm:cxn modelId="{71CFDDAC-7FF4-49D7-B683-9BA2B6FB2EC4}" srcId="{06265644-57DC-41E8-B24E-36352EA1873E}" destId="{CE080A49-F0B8-4959-BACD-96CD1EFFD6D0}" srcOrd="0" destOrd="0" parTransId="{F4641DED-8661-4EA9-84BA-CB46AEBD775B}" sibTransId="{49EBA70C-FD3B-4B82-B445-08D3E05FE3E2}"/>
    <dgm:cxn modelId="{6A88C7B4-1C5C-4E68-A4C1-6C3476919AC5}" srcId="{9FA7CD24-5119-4399-A6D2-4FD688BA7D6B}" destId="{06265644-57DC-41E8-B24E-36352EA1873E}" srcOrd="0" destOrd="0" parTransId="{EF43465F-0057-4B6E-88AE-37440EF6B871}" sibTransId="{1EFF491E-48DE-4E8B-9696-5DCB2151C3EE}"/>
    <dgm:cxn modelId="{51B2D9B4-56F5-4188-A3DC-DDC097972298}" srcId="{E7E8ECC0-FAF0-46E9-AD48-EDF586AB5112}" destId="{4633958E-61D5-41C6-BB94-22F3F3ADD071}" srcOrd="2" destOrd="0" parTransId="{003AA142-E688-4496-97CB-858FCCD3F4B8}" sibTransId="{7E7B12FD-E6E2-437C-9EBA-0A294E3D7FA0}"/>
    <dgm:cxn modelId="{66C367C1-0D90-404B-9B70-3A286727E724}" type="presOf" srcId="{9FA7CD24-5119-4399-A6D2-4FD688BA7D6B}" destId="{23D7DBC8-6B4F-45AD-92A6-439E6405BDFB}" srcOrd="0" destOrd="0" presId="urn:microsoft.com/office/officeart/2009/3/layout/OpposingIdeas"/>
    <dgm:cxn modelId="{29C380C9-A079-48C0-A0A3-6E33EAB4FF43}" srcId="{E7E8ECC0-FAF0-46E9-AD48-EDF586AB5112}" destId="{7A0E456D-F597-4434-ADB8-E7D875A2E09E}" srcOrd="3" destOrd="0" parTransId="{EEA82D18-9CE1-4CE3-B993-CF19081E7DA8}" sibTransId="{A1564B83-CA0A-4905-AAAC-768C3A24095E}"/>
    <dgm:cxn modelId="{E855E4CB-A5AE-41DA-BCEC-A3CDCD261F2E}" type="presOf" srcId="{06265644-57DC-41E8-B24E-36352EA1873E}" destId="{2D174BDF-4904-4A22-A31F-1F2DF5BC3DE7}" srcOrd="1" destOrd="0" presId="urn:microsoft.com/office/officeart/2009/3/layout/OpposingIdeas"/>
    <dgm:cxn modelId="{60F6E8D9-85F4-4FF0-A841-016D3CF30DD2}" type="presOf" srcId="{06265644-57DC-41E8-B24E-36352EA1873E}" destId="{26A0ACD0-8EA8-4B34-8474-099AB3577945}" srcOrd="0" destOrd="0" presId="urn:microsoft.com/office/officeart/2009/3/layout/OpposingIdeas"/>
    <dgm:cxn modelId="{22DD1EDA-F730-4598-AC6F-CD46A2DBFE44}" type="presOf" srcId="{4633958E-61D5-41C6-BB94-22F3F3ADD071}" destId="{18889236-F0EC-4BDE-B9BC-2649C9E2FCE1}" srcOrd="0" destOrd="2" presId="urn:microsoft.com/office/officeart/2009/3/layout/OpposingIdeas"/>
    <dgm:cxn modelId="{DBC235DC-35D0-40D7-ABE4-4D544C95EA92}" srcId="{06265644-57DC-41E8-B24E-36352EA1873E}" destId="{F6DA02CC-9BFF-4194-AD95-7832B9A8FAE2}" srcOrd="2" destOrd="0" parTransId="{00ED3F3D-4987-47B4-B5CE-4618CDB37304}" sibTransId="{B20D309E-A1B9-430B-91CA-D9719C4812F6}"/>
    <dgm:cxn modelId="{6FE41FF3-DAB8-4A46-B1C5-DD417BE39BF7}" type="presOf" srcId="{9A93C31F-5AE2-4B28-94CF-CB5D263770F9}" destId="{18889236-F0EC-4BDE-B9BC-2649C9E2FCE1}" srcOrd="0" destOrd="0" presId="urn:microsoft.com/office/officeart/2009/3/layout/OpposingIdeas"/>
    <dgm:cxn modelId="{4CA7B2FF-1E14-4D17-B340-A52468EA3BEE}" srcId="{9FA7CD24-5119-4399-A6D2-4FD688BA7D6B}" destId="{E7E8ECC0-FAF0-46E9-AD48-EDF586AB5112}" srcOrd="1" destOrd="0" parTransId="{02033AA7-94A6-48C5-ACCC-CDFCAF236D3A}" sibTransId="{47C50BC0-DB0C-42AD-94F1-60BE9FE75180}"/>
    <dgm:cxn modelId="{0F238223-2E2A-4505-93B3-F99E5D96155F}" type="presParOf" srcId="{23D7DBC8-6B4F-45AD-92A6-439E6405BDFB}" destId="{D7744712-B0F3-49BE-AEA3-1827FD642380}" srcOrd="0" destOrd="0" presId="urn:microsoft.com/office/officeart/2009/3/layout/OpposingIdeas"/>
    <dgm:cxn modelId="{A14292E0-57BE-4534-8C48-1673EF0F277E}" type="presParOf" srcId="{23D7DBC8-6B4F-45AD-92A6-439E6405BDFB}" destId="{477BA25A-C877-478A-90EB-C906BFAE9392}" srcOrd="1" destOrd="0" presId="urn:microsoft.com/office/officeart/2009/3/layout/OpposingIdeas"/>
    <dgm:cxn modelId="{C01328CF-018B-4652-8692-9C7FC5357D59}" type="presParOf" srcId="{23D7DBC8-6B4F-45AD-92A6-439E6405BDFB}" destId="{980C89CC-D8B6-4118-B3C5-63617B60EB6D}" srcOrd="2" destOrd="0" presId="urn:microsoft.com/office/officeart/2009/3/layout/OpposingIdeas"/>
    <dgm:cxn modelId="{A74D53C4-55E9-4C2A-BB75-23B79BB5B52E}" type="presParOf" srcId="{23D7DBC8-6B4F-45AD-92A6-439E6405BDFB}" destId="{18889236-F0EC-4BDE-B9BC-2649C9E2FCE1}" srcOrd="3" destOrd="0" presId="urn:microsoft.com/office/officeart/2009/3/layout/OpposingIdeas"/>
    <dgm:cxn modelId="{CFEB1F74-FA50-4053-90CE-2233079D24B8}" type="presParOf" srcId="{23D7DBC8-6B4F-45AD-92A6-439E6405BDFB}" destId="{26A0ACD0-8EA8-4B34-8474-099AB3577945}" srcOrd="4" destOrd="0" presId="urn:microsoft.com/office/officeart/2009/3/layout/OpposingIdeas"/>
    <dgm:cxn modelId="{036A9903-A8B6-47BC-A9B2-B95553E563FD}" type="presParOf" srcId="{23D7DBC8-6B4F-45AD-92A6-439E6405BDFB}" destId="{2D174BDF-4904-4A22-A31F-1F2DF5BC3DE7}" srcOrd="5" destOrd="0" presId="urn:microsoft.com/office/officeart/2009/3/layout/OpposingIdeas"/>
    <dgm:cxn modelId="{CFBCDF06-875D-46BB-A8B0-0E68B5827160}" type="presParOf" srcId="{23D7DBC8-6B4F-45AD-92A6-439E6405BDFB}" destId="{5B14DD9B-7CCD-4698-B277-C804ECA03910}" srcOrd="6" destOrd="0" presId="urn:microsoft.com/office/officeart/2009/3/layout/OpposingIdeas"/>
    <dgm:cxn modelId="{5E73F95A-2D33-4B62-9144-9AC4826B0D7A}" type="presParOf" srcId="{23D7DBC8-6B4F-45AD-92A6-439E6405BDFB}" destId="{62E495C8-3F90-4050-B3C3-2EC2D7891B70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2D151-5ADB-4EB1-B36D-77D2BF4BDF9E}">
      <dsp:nvSpPr>
        <dsp:cNvPr id="0" name=""/>
        <dsp:cNvSpPr/>
      </dsp:nvSpPr>
      <dsp:spPr>
        <a:xfrm>
          <a:off x="0" y="1598623"/>
          <a:ext cx="11398468" cy="2131498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690B56-39F9-495B-A94C-18BCF911626A}">
      <dsp:nvSpPr>
        <dsp:cNvPr id="0" name=""/>
        <dsp:cNvSpPr/>
      </dsp:nvSpPr>
      <dsp:spPr>
        <a:xfrm>
          <a:off x="5009" y="0"/>
          <a:ext cx="3306001" cy="2131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1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Datasets: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/>
            <a:t>CICIDS2017:</a:t>
          </a:r>
          <a:r>
            <a:rPr lang="en-US" sz="1500" kern="1200"/>
            <a:t> Modern real-world cloud attacks (Sharafaldin et al., 2018).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/>
            <a:t>UNSW-NB15:</a:t>
          </a:r>
          <a:r>
            <a:rPr lang="en-US" sz="1500" kern="1200"/>
            <a:t> Recent hybrid attack vectors (Moustafa &amp; Slay, 2015).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/>
            <a:t>BoT-IoT (optional):</a:t>
          </a:r>
          <a:r>
            <a:rPr lang="en-US" sz="1500" kern="1200"/>
            <a:t> IoT-cloud integrated threats.</a:t>
          </a:r>
        </a:p>
      </dsp:txBody>
      <dsp:txXfrm>
        <a:off x="5009" y="0"/>
        <a:ext cx="3306001" cy="2131498"/>
      </dsp:txXfrm>
    </dsp:sp>
    <dsp:sp modelId="{F1BB0D43-522D-444C-8882-B6E517648701}">
      <dsp:nvSpPr>
        <dsp:cNvPr id="0" name=""/>
        <dsp:cNvSpPr/>
      </dsp:nvSpPr>
      <dsp:spPr>
        <a:xfrm>
          <a:off x="1391572" y="2397935"/>
          <a:ext cx="532874" cy="5328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B244E-3004-4935-9279-6FE34D0FF56B}">
      <dsp:nvSpPr>
        <dsp:cNvPr id="0" name=""/>
        <dsp:cNvSpPr/>
      </dsp:nvSpPr>
      <dsp:spPr>
        <a:xfrm>
          <a:off x="3476310" y="3197247"/>
          <a:ext cx="3306001" cy="2131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1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Pre-Processing: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Min-max normalisation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Categorical encoding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PCA dimensionality reduction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SMOTE for imbalanced datasets (Chawla, 2021)</a:t>
          </a:r>
        </a:p>
      </dsp:txBody>
      <dsp:txXfrm>
        <a:off x="3476310" y="3197247"/>
        <a:ext cx="3306001" cy="2131498"/>
      </dsp:txXfrm>
    </dsp:sp>
    <dsp:sp modelId="{D2933080-EF75-4DFB-A560-6E1552567D77}">
      <dsp:nvSpPr>
        <dsp:cNvPr id="0" name=""/>
        <dsp:cNvSpPr/>
      </dsp:nvSpPr>
      <dsp:spPr>
        <a:xfrm>
          <a:off x="4862873" y="2397935"/>
          <a:ext cx="532874" cy="5328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A6418-6F62-4265-8AC0-D22DA1A5B2DE}">
      <dsp:nvSpPr>
        <dsp:cNvPr id="0" name=""/>
        <dsp:cNvSpPr/>
      </dsp:nvSpPr>
      <dsp:spPr>
        <a:xfrm>
          <a:off x="6947611" y="0"/>
          <a:ext cx="3306001" cy="2131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1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Evaluation Metrics: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Accuracy, Precision, Recall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F1-Score, ROC-AUC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Latency (critical for real-time)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False-positive rate (FPR)</a:t>
          </a:r>
        </a:p>
      </dsp:txBody>
      <dsp:txXfrm>
        <a:off x="6947611" y="0"/>
        <a:ext cx="3306001" cy="2131498"/>
      </dsp:txXfrm>
    </dsp:sp>
    <dsp:sp modelId="{82D9E23D-A0C3-4D95-9C24-53E4F938261F}">
      <dsp:nvSpPr>
        <dsp:cNvPr id="0" name=""/>
        <dsp:cNvSpPr/>
      </dsp:nvSpPr>
      <dsp:spPr>
        <a:xfrm>
          <a:off x="8334175" y="2397935"/>
          <a:ext cx="532874" cy="5328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44712-B0F3-49BE-AEA3-1827FD642380}">
      <dsp:nvSpPr>
        <dsp:cNvPr id="0" name=""/>
        <dsp:cNvSpPr/>
      </dsp:nvSpPr>
      <dsp:spPr>
        <a:xfrm>
          <a:off x="2419686" y="1018452"/>
          <a:ext cx="7352627" cy="3953992"/>
        </a:xfrm>
        <a:prstGeom prst="round2DiagRect">
          <a:avLst>
            <a:gd name="adj1" fmla="val 0"/>
            <a:gd name="adj2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BA25A-C877-478A-90EB-C906BFAE9392}">
      <dsp:nvSpPr>
        <dsp:cNvPr id="0" name=""/>
        <dsp:cNvSpPr/>
      </dsp:nvSpPr>
      <dsp:spPr>
        <a:xfrm>
          <a:off x="6096000" y="1437815"/>
          <a:ext cx="980" cy="3115266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C89CC-D8B6-4118-B3C5-63617B60EB6D}">
      <dsp:nvSpPr>
        <dsp:cNvPr id="0" name=""/>
        <dsp:cNvSpPr/>
      </dsp:nvSpPr>
      <dsp:spPr>
        <a:xfrm>
          <a:off x="2664773" y="1317997"/>
          <a:ext cx="3186138" cy="33549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Improved real-time threat detection for cloud services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Lower false-positive rates than traditional IDS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Academic contribution: validating a new hybrid DL architecture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Practical benefit: enhanced cloud security posture for enterprises</a:t>
          </a:r>
        </a:p>
      </dsp:txBody>
      <dsp:txXfrm>
        <a:off x="2664773" y="1317997"/>
        <a:ext cx="3186138" cy="3354902"/>
      </dsp:txXfrm>
    </dsp:sp>
    <dsp:sp modelId="{18889236-F0EC-4BDE-B9BC-2649C9E2FCE1}">
      <dsp:nvSpPr>
        <dsp:cNvPr id="0" name=""/>
        <dsp:cNvSpPr/>
      </dsp:nvSpPr>
      <dsp:spPr>
        <a:xfrm>
          <a:off x="6341087" y="1317997"/>
          <a:ext cx="3186138" cy="33549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GPU dependency for training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Public datasets may not fully represent enterprise-scale cloud traffic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Deep learning explainability challenges (Sharma &amp; Yadav, 2024)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Time constraints for hyperparameter tuning</a:t>
          </a:r>
        </a:p>
      </dsp:txBody>
      <dsp:txXfrm>
        <a:off x="6341087" y="1317997"/>
        <a:ext cx="3186138" cy="3354902"/>
      </dsp:txXfrm>
    </dsp:sp>
    <dsp:sp modelId="{2D174BDF-4904-4A22-A31F-1F2DF5BC3DE7}">
      <dsp:nvSpPr>
        <dsp:cNvPr id="0" name=""/>
        <dsp:cNvSpPr/>
      </dsp:nvSpPr>
      <dsp:spPr>
        <a:xfrm rot="16200000">
          <a:off x="-349755" y="1544003"/>
          <a:ext cx="4313445" cy="1225437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Potential Impact:</a:t>
          </a:r>
          <a:endParaRPr lang="en-US" sz="2900" kern="1200"/>
        </a:p>
      </dsp:txBody>
      <dsp:txXfrm>
        <a:off x="-164550" y="2036610"/>
        <a:ext cx="3943034" cy="610635"/>
      </dsp:txXfrm>
    </dsp:sp>
    <dsp:sp modelId="{62E495C8-3F90-4050-B3C3-2EC2D7891B70}">
      <dsp:nvSpPr>
        <dsp:cNvPr id="0" name=""/>
        <dsp:cNvSpPr/>
      </dsp:nvSpPr>
      <dsp:spPr>
        <a:xfrm rot="5400000">
          <a:off x="8228310" y="3221455"/>
          <a:ext cx="4313445" cy="1225437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Limitations:</a:t>
          </a:r>
          <a:endParaRPr lang="en-US" sz="2900" kern="1200"/>
        </a:p>
      </dsp:txBody>
      <dsp:txXfrm>
        <a:off x="8413516" y="3343651"/>
        <a:ext cx="3943034" cy="610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CE5F5-3247-40E4-84DF-BD6B018443AD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730013-BF40-43EF-9364-1A7792365C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49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730013-BF40-43EF-9364-1A7792365C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466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986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31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486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0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58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393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1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661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553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590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595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2AFFED5-9572-434B-B5D3-659ADE9E4070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17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317DB-A106-A877-7B84-DE3819E2A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02" y="1114045"/>
            <a:ext cx="4997669" cy="1865638"/>
          </a:xfrm>
        </p:spPr>
        <p:txBody>
          <a:bodyPr/>
          <a:lstStyle/>
          <a:p>
            <a:r>
              <a:rPr lang="en-US" dirty="0"/>
              <a:t>A Hybrid Deep Learning Framework for Real-Time Cyber-Threat Detection in Cloud Computing Environments</a:t>
            </a:r>
            <a:endParaRPr lang="en-US" b="1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47F9526-3A52-CC85-70C5-9F43BE59A4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68" r="3168"/>
          <a:stretch>
            <a:fillRect/>
          </a:stretch>
        </p:blipFill>
        <p:spPr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8B5C09-8A2D-2DD7-6844-908780D9C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3324" y="3549918"/>
            <a:ext cx="4327004" cy="2929710"/>
          </a:xfrm>
        </p:spPr>
        <p:txBody>
          <a:bodyPr>
            <a:normAutofit/>
          </a:bodyPr>
          <a:lstStyle/>
          <a:p>
            <a:r>
              <a:rPr lang="en-US" sz="2000" b="1" dirty="0"/>
              <a:t>Student Name:</a:t>
            </a:r>
            <a:br>
              <a:rPr lang="en-US" sz="2000" dirty="0"/>
            </a:br>
            <a:r>
              <a:rPr lang="en-US" sz="2000" b="1" dirty="0"/>
              <a:t>Student ID:</a:t>
            </a:r>
            <a:br>
              <a:rPr lang="en-US" sz="2000" dirty="0"/>
            </a:br>
            <a:r>
              <a:rPr lang="en-US" sz="2000" b="1" dirty="0" err="1"/>
              <a:t>Programme</a:t>
            </a:r>
            <a:r>
              <a:rPr lang="en-US" sz="2000" b="1" dirty="0"/>
              <a:t>:</a:t>
            </a:r>
            <a:r>
              <a:rPr lang="en-US" sz="2000" dirty="0"/>
              <a:t> MSc Computing</a:t>
            </a:r>
            <a:br>
              <a:rPr lang="en-US" sz="2000" dirty="0"/>
            </a:br>
            <a:r>
              <a:rPr lang="en-US" sz="2000" b="1" dirty="0"/>
              <a:t>Module:</a:t>
            </a:r>
            <a:r>
              <a:rPr lang="en-US" sz="2000" dirty="0"/>
              <a:t> Research Methods &amp; Professional Development</a:t>
            </a:r>
            <a:br>
              <a:rPr lang="en-US" sz="2000" dirty="0"/>
            </a:br>
            <a:r>
              <a:rPr lang="en-US" sz="2000" b="1" dirty="0"/>
              <a:t>Lecturer:</a:t>
            </a:r>
            <a:r>
              <a:rPr lang="en-US" sz="2000" dirty="0"/>
              <a:t> Dr. Suresh</a:t>
            </a:r>
            <a:br>
              <a:rPr lang="en-US" sz="2000" dirty="0"/>
            </a:br>
            <a:r>
              <a:rPr lang="en-US" sz="2000" b="1" dirty="0"/>
              <a:t>Date:</a:t>
            </a:r>
            <a:r>
              <a:rPr lang="en-US" sz="2000" dirty="0"/>
              <a:t> December 2025</a:t>
            </a:r>
          </a:p>
        </p:txBody>
      </p:sp>
    </p:spTree>
    <p:extLst>
      <p:ext uri="{BB962C8B-B14F-4D97-AF65-F5344CB8AC3E}">
        <p14:creationId xmlns:p14="http://schemas.microsoft.com/office/powerpoint/2010/main" val="975332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1969FBB-51C9-0EEC-7438-84B6A855C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2181"/>
            <a:ext cx="7729728" cy="737985"/>
          </a:xfrm>
        </p:spPr>
        <p:txBody>
          <a:bodyPr>
            <a:normAutofit fontScale="90000"/>
          </a:bodyPr>
          <a:lstStyle/>
          <a:p>
            <a:r>
              <a:rPr lang="en-US" dirty="0"/>
              <a:t>Research Context / Background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FAE8A9-771E-89DD-DFE1-56B74A9F53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9903" y="1116721"/>
            <a:ext cx="6796089" cy="554909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Cloud computing adoption continues to grow rapidly, with 94% of global enterprises now using cloud services and a projected annual growth rate of 21% by 2026 (Gartner, 2023).</a:t>
            </a:r>
            <a:br>
              <a:rPr lang="en-US" sz="2000" dirty="0"/>
            </a:br>
            <a:r>
              <a:rPr lang="en-US" sz="2000" dirty="0"/>
              <a:t>However, cloud environments have become increasingly vulnerable. Over 45% of cyber-attacks in 2024 targeted cloud-based assets, mainly due to misconfigurations, exposed APIs, and advanced malware (CSA, 2024).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Traditional intrusion detection systems (IDS) rely on signatures and static rules, resulting in: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High false-positive rates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Poor detection of novel attacks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Slow response times in dynamic, high-volume cloud traffic (Alqahtani et al., 2022)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Deep learning (DL) has recently improved threat detection accuracy and automation, but current models are still too slow for real-time detection (Xu et al., 2023).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5D6BD3D-86D1-B534-5548-0B44B97A43D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05992" y="1116722"/>
            <a:ext cx="4915894" cy="5425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413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D55B-282F-5BA6-9535-B01656A9C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8819" y="144885"/>
            <a:ext cx="7729728" cy="832577"/>
          </a:xfrm>
        </p:spPr>
        <p:txBody>
          <a:bodyPr/>
          <a:lstStyle/>
          <a:p>
            <a:r>
              <a:rPr lang="en-US" dirty="0"/>
              <a:t>Literature Review Summary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5C4585-AE97-075B-1AF4-0C5A76C64E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15815" y="1437219"/>
            <a:ext cx="5304461" cy="483745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02847C-656A-2785-BE02-1E9406BA35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8291" y="977463"/>
            <a:ext cx="6337738" cy="5735652"/>
          </a:xfrm>
        </p:spPr>
        <p:txBody>
          <a:bodyPr>
            <a:normAutofit/>
          </a:bodyPr>
          <a:lstStyle/>
          <a:p>
            <a:r>
              <a:rPr lang="en-US" dirty="0"/>
              <a:t>Recent DL-based IDS research demonstrates:</a:t>
            </a:r>
          </a:p>
          <a:p>
            <a:pPr lvl="2"/>
            <a:r>
              <a:rPr lang="en-US" b="1" dirty="0"/>
              <a:t>CNNs</a:t>
            </a:r>
            <a:r>
              <a:rPr lang="en-US" dirty="0"/>
              <a:t>: strong at feature extraction but poor temporal understanding (Kang et al., 2023).</a:t>
            </a:r>
          </a:p>
          <a:p>
            <a:pPr lvl="2"/>
            <a:r>
              <a:rPr lang="en-US" b="1" dirty="0"/>
              <a:t>LSTMs</a:t>
            </a:r>
            <a:r>
              <a:rPr lang="en-US" dirty="0"/>
              <a:t>: effective at sequential attack detection but slow to compute (Singh &amp; Ahmed, 2022).</a:t>
            </a:r>
          </a:p>
          <a:p>
            <a:pPr lvl="2"/>
            <a:r>
              <a:rPr lang="en-US" b="1" dirty="0"/>
              <a:t>Autoencoders</a:t>
            </a:r>
            <a:r>
              <a:rPr lang="en-US" dirty="0"/>
              <a:t>: strong anomaly detection but limited classification accuracy (Zhang et al., 2024).</a:t>
            </a:r>
          </a:p>
          <a:p>
            <a:pPr lvl="2"/>
            <a:r>
              <a:rPr lang="en-US" b="1" dirty="0"/>
              <a:t>Hybrid CNN-LSTM </a:t>
            </a:r>
            <a:r>
              <a:rPr lang="en-US" dirty="0"/>
              <a:t>systems outperform single-model architectures, achieving 97% accuracy on UNSW-NB15 (Rahman et al., 2024).</a:t>
            </a:r>
          </a:p>
          <a:p>
            <a:r>
              <a:rPr lang="en-US" b="1" dirty="0"/>
              <a:t>Key Gaps Identified</a:t>
            </a:r>
          </a:p>
          <a:p>
            <a:pPr lvl="1"/>
            <a:r>
              <a:rPr lang="en-US" dirty="0"/>
              <a:t>Most DL-IDS models are trained </a:t>
            </a:r>
            <a:r>
              <a:rPr lang="en-US" b="1" dirty="0"/>
              <a:t>offline</a:t>
            </a:r>
            <a:r>
              <a:rPr lang="en-US" dirty="0"/>
              <a:t>, not for real-time cloud traffic.</a:t>
            </a:r>
          </a:p>
          <a:p>
            <a:pPr lvl="1"/>
            <a:r>
              <a:rPr lang="en-US" dirty="0"/>
              <a:t>Limited models integrate multiple DL components (CNN + LSTM + Autoencoder).</a:t>
            </a:r>
          </a:p>
          <a:p>
            <a:pPr lvl="1"/>
            <a:r>
              <a:rPr lang="en-US" dirty="0"/>
              <a:t>Lack of evaluation on up-to-date cloud datasets.</a:t>
            </a:r>
          </a:p>
          <a:p>
            <a:pPr lvl="1"/>
            <a:r>
              <a:rPr lang="en-US" dirty="0"/>
              <a:t>Scalability limitations in multi-tenant cloud environments (Yadav &amp; Misra, 2023).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577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95577-F2EB-78B2-83C1-C18AB9AF9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44430"/>
            <a:ext cx="7729728" cy="879874"/>
          </a:xfrm>
        </p:spPr>
        <p:txBody>
          <a:bodyPr/>
          <a:lstStyle/>
          <a:p>
            <a:r>
              <a:rPr lang="en-US" dirty="0"/>
              <a:t>Research Problem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D27FF6-9F50-FE10-363F-8D5776F4D1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6110" y="1573557"/>
            <a:ext cx="5232310" cy="4840013"/>
          </a:xfrm>
          <a:prstGeom prst="rect">
            <a:avLst/>
          </a:prstGeom>
        </p:spPr>
      </p:pic>
      <p:sp>
        <p:nvSpPr>
          <p:cNvPr id="5" name="AutoShape 2">
            <a:extLst>
              <a:ext uri="{FF2B5EF4-FFF2-40B4-BE49-F238E27FC236}">
                <a16:creationId xmlns:a16="http://schemas.microsoft.com/office/drawing/2014/main" id="{FA3D780A-BFF0-C06C-A279-0A94C4733078}"/>
              </a:ext>
            </a:extLst>
          </p:cNvPr>
          <p:cNvSpPr>
            <a:spLocks noGrp="1" noChangeAspect="1" noChangeArrowheads="1"/>
          </p:cNvSpPr>
          <p:nvPr>
            <p:ph sz="half" idx="1"/>
          </p:nvPr>
        </p:nvSpPr>
        <p:spPr bwMode="auto">
          <a:xfrm>
            <a:off x="415541" y="1573557"/>
            <a:ext cx="6111383" cy="495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buNone/>
            </a:pPr>
            <a:r>
              <a:rPr lang="en-US" sz="2000" dirty="0"/>
              <a:t>Although DL-based intrusion detection has improved accuracy, </a:t>
            </a:r>
            <a:r>
              <a:rPr lang="en-US" sz="2000" b="1" dirty="0"/>
              <a:t>existing systems fail to perform efficiently in real-time cloud environments</a:t>
            </a:r>
            <a:r>
              <a:rPr lang="en-US" sz="2000" dirty="0"/>
              <a:t> due to:</a:t>
            </a:r>
          </a:p>
          <a:p>
            <a:pPr lvl="1"/>
            <a:r>
              <a:rPr lang="en-US" sz="1800" dirty="0"/>
              <a:t>High data throughput</a:t>
            </a:r>
          </a:p>
          <a:p>
            <a:pPr lvl="1"/>
            <a:r>
              <a:rPr lang="en-US" sz="1800" dirty="0"/>
              <a:t>Low latency requirements</a:t>
            </a:r>
          </a:p>
          <a:p>
            <a:pPr lvl="1"/>
            <a:r>
              <a:rPr lang="en-US" sz="1800" dirty="0"/>
              <a:t>Evolving and complex attack patterns</a:t>
            </a:r>
          </a:p>
          <a:p>
            <a:pPr lvl="1"/>
            <a:r>
              <a:rPr lang="en-US" sz="1800" dirty="0"/>
              <a:t>Model </a:t>
            </a:r>
            <a:r>
              <a:rPr lang="en-US" sz="1800" dirty="0" err="1"/>
              <a:t>generalisation</a:t>
            </a:r>
            <a:r>
              <a:rPr lang="en-US" sz="1800" dirty="0"/>
              <a:t> issues (Xu et al., 2023)</a:t>
            </a:r>
          </a:p>
          <a:p>
            <a:pPr>
              <a:buNone/>
            </a:pPr>
            <a:r>
              <a:rPr lang="en-US" sz="2000" b="1" dirty="0"/>
              <a:t>Research Problem Statement</a:t>
            </a:r>
          </a:p>
          <a:p>
            <a:pPr>
              <a:buNone/>
            </a:pPr>
            <a:r>
              <a:rPr lang="en-US" sz="2000" i="1" dirty="0"/>
              <a:t>There is currently no validated hybrid deep learning framework capable of achieving low-latency, high-accuracy cyber-threat detection in real-time cloud computing environments</a:t>
            </a: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73694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1E42E-7067-2C0A-3FB6-4EE434F4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1010"/>
            <a:ext cx="7729728" cy="846964"/>
          </a:xfrm>
        </p:spPr>
        <p:txBody>
          <a:bodyPr/>
          <a:lstStyle/>
          <a:p>
            <a:r>
              <a:rPr lang="en-US" dirty="0"/>
              <a:t>Research Aim &amp; SMART Objectives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D9A797-EC68-A1B3-5C9E-D5393713DCF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51440" y="1436554"/>
            <a:ext cx="5826376" cy="515043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2A1C03-5B73-3526-8808-6379EF598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5" y="1436554"/>
            <a:ext cx="5502245" cy="54214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Aim</a:t>
            </a:r>
          </a:p>
          <a:p>
            <a:pPr>
              <a:buNone/>
            </a:pPr>
            <a:r>
              <a:rPr lang="en-US" dirty="0"/>
              <a:t>To design and evaluate a hybrid deep learning framework integrating CNN, LSTM, and Autoencoder architectures for real-time cyber-threat detection in cloud computing environments.</a:t>
            </a:r>
          </a:p>
          <a:p>
            <a:pPr>
              <a:buNone/>
            </a:pPr>
            <a:r>
              <a:rPr lang="en-US" b="1" dirty="0"/>
              <a:t>SMART Objectives</a:t>
            </a:r>
          </a:p>
          <a:p>
            <a:r>
              <a:rPr lang="en-US" b="1" dirty="0"/>
              <a:t>O1:</a:t>
            </a:r>
            <a:r>
              <a:rPr lang="en-US" dirty="0"/>
              <a:t> Critically review current DL-based IDS models (Weeks 1–2).</a:t>
            </a:r>
          </a:p>
          <a:p>
            <a:r>
              <a:rPr lang="en-US" b="1" dirty="0"/>
              <a:t>O2:</a:t>
            </a:r>
            <a:r>
              <a:rPr lang="en-US" dirty="0"/>
              <a:t> Develop a hybrid CNN-LSTM-Autoencoder model (Weeks 3–4).</a:t>
            </a:r>
          </a:p>
          <a:p>
            <a:r>
              <a:rPr lang="en-US" b="1" dirty="0"/>
              <a:t>O3:</a:t>
            </a:r>
            <a:r>
              <a:rPr lang="en-US" dirty="0"/>
              <a:t> Train and validate on benchmark cloud IDS datasets: CICIDS2017, UNSW-NB15 (Weeks 5–7).</a:t>
            </a:r>
          </a:p>
          <a:p>
            <a:r>
              <a:rPr lang="en-US" b="1" dirty="0"/>
              <a:t>O4:</a:t>
            </a:r>
            <a:r>
              <a:rPr lang="en-US" dirty="0"/>
              <a:t> Measure performance using accuracy, F1-score, ROC-AUC, and detection latency (Week 8).</a:t>
            </a:r>
          </a:p>
          <a:p>
            <a:r>
              <a:rPr lang="en-US" b="1" dirty="0"/>
              <a:t>O5:</a:t>
            </a:r>
            <a:r>
              <a:rPr lang="en-US" dirty="0"/>
              <a:t> Compare performance with baseline ML/DL models (CNN, LSTM, SVM) (Week 9).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955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57DF3-7BFB-604A-212F-D87DA1531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26124"/>
            <a:ext cx="7729728" cy="991850"/>
          </a:xfrm>
        </p:spPr>
        <p:txBody>
          <a:bodyPr/>
          <a:lstStyle/>
          <a:p>
            <a:r>
              <a:rPr lang="en-US" dirty="0"/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F8AE5-0E4E-6AF2-A71A-768E0810D7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9186" y="1229711"/>
            <a:ext cx="6637283" cy="55021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Approach:</a:t>
            </a:r>
          </a:p>
          <a:p>
            <a:pPr>
              <a:buNone/>
            </a:pPr>
            <a:r>
              <a:rPr lang="en-US" dirty="0"/>
              <a:t>Quantitative experimental research using deep learning.</a:t>
            </a:r>
          </a:p>
          <a:p>
            <a:pPr>
              <a:buNone/>
            </a:pPr>
            <a:r>
              <a:rPr lang="en-US" b="1" dirty="0"/>
              <a:t>Proposed Hybrid Framework: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CNN:</a:t>
            </a:r>
            <a:r>
              <a:rPr lang="en-US" dirty="0"/>
              <a:t> Extract spatial features.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LSTM:</a:t>
            </a:r>
            <a:r>
              <a:rPr lang="en-US" dirty="0"/>
              <a:t> Capture temporal dependencies in attack patterns.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Autoencoder:</a:t>
            </a:r>
            <a:r>
              <a:rPr lang="en-US" dirty="0"/>
              <a:t> Detect anomalies and reconstruct deviations.</a:t>
            </a:r>
          </a:p>
          <a:p>
            <a:pPr>
              <a:buNone/>
            </a:pPr>
            <a:r>
              <a:rPr lang="en-US" b="1" dirty="0"/>
              <a:t>Tools &amp; Technologies: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Python, TensorFlow, </a:t>
            </a:r>
            <a:r>
              <a:rPr lang="en-US" dirty="0" err="1"/>
              <a:t>PyTorch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Google Colab GPU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Jupyter</a:t>
            </a:r>
            <a:r>
              <a:rPr lang="en-US" dirty="0"/>
              <a:t> Notebook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Wireshark (optional for preprocessing)</a:t>
            </a:r>
          </a:p>
          <a:p>
            <a:pPr>
              <a:buNone/>
            </a:pPr>
            <a:r>
              <a:rPr lang="en-US" b="1" dirty="0"/>
              <a:t>Why Hybrid?</a:t>
            </a:r>
          </a:p>
          <a:p>
            <a:pPr>
              <a:buNone/>
            </a:pPr>
            <a:r>
              <a:rPr lang="en-US" dirty="0"/>
              <a:t>Hybrid architectures reduce false positives and increase detection accuracy (Rahman et al., 2024).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B40391-89B8-70A8-5B2C-609980199C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60599" y="1429572"/>
            <a:ext cx="5042215" cy="5102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83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558BA-0323-3CCC-7D09-0DBBB99E3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0"/>
            <a:ext cx="7729728" cy="1188720"/>
          </a:xfrm>
        </p:spPr>
        <p:txBody>
          <a:bodyPr/>
          <a:lstStyle/>
          <a:p>
            <a:r>
              <a:rPr lang="en-US" dirty="0"/>
              <a:t>Data Collection &amp; Evaluation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565F070-429E-C24E-EB4A-BECC771D4B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7372957"/>
              </p:ext>
            </p:extLst>
          </p:nvPr>
        </p:nvGraphicFramePr>
        <p:xfrm>
          <a:off x="457200" y="1308538"/>
          <a:ext cx="11398469" cy="5328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9092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38F15-B3CC-D851-7409-E80B0294A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23712"/>
            <a:ext cx="7729728" cy="596094"/>
          </a:xfrm>
        </p:spPr>
        <p:txBody>
          <a:bodyPr>
            <a:normAutofit fontScale="90000"/>
          </a:bodyPr>
          <a:lstStyle/>
          <a:p>
            <a:r>
              <a:rPr lang="en-US" dirty="0"/>
              <a:t>Project Planning &amp; Resources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AB4D43-3BE2-11FA-A0C1-B9EC709B21D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04144" y="1026021"/>
            <a:ext cx="5939604" cy="5608267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7FCAE25-7548-D8D2-1FAA-F4473B945C1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43817093"/>
              </p:ext>
            </p:extLst>
          </p:nvPr>
        </p:nvGraphicFramePr>
        <p:xfrm>
          <a:off x="6416566" y="1936684"/>
          <a:ext cx="5628290" cy="2984632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814145">
                  <a:extLst>
                    <a:ext uri="{9D8B030D-6E8A-4147-A177-3AD203B41FA5}">
                      <a16:colId xmlns:a16="http://schemas.microsoft.com/office/drawing/2014/main" val="723251883"/>
                    </a:ext>
                  </a:extLst>
                </a:gridCol>
                <a:gridCol w="2814145">
                  <a:extLst>
                    <a:ext uri="{9D8B030D-6E8A-4147-A177-3AD203B41FA5}">
                      <a16:colId xmlns:a16="http://schemas.microsoft.com/office/drawing/2014/main" val="1393684742"/>
                    </a:ext>
                  </a:extLst>
                </a:gridCol>
              </a:tblGrid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Task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Weeks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2980272393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Literature Review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1–2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327561129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Model Design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3–4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819236300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Data Prep &amp; Training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5–7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749096749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Evaluation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8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394486409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Comparison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9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972080345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Final Report &amp; Presentation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10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8605199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B99B328-5AFC-0506-8B9E-D26BBBEFC63C}"/>
              </a:ext>
            </a:extLst>
          </p:cNvPr>
          <p:cNvSpPr txBox="1"/>
          <p:nvPr/>
        </p:nvSpPr>
        <p:spPr>
          <a:xfrm>
            <a:off x="6416566" y="1420942"/>
            <a:ext cx="60933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Timeline Overview: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FDE70F-F482-09A3-53ED-D22004C38CF5}"/>
              </a:ext>
            </a:extLst>
          </p:cNvPr>
          <p:cNvSpPr txBox="1"/>
          <p:nvPr/>
        </p:nvSpPr>
        <p:spPr>
          <a:xfrm>
            <a:off x="6416566" y="5156960"/>
            <a:ext cx="62589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Resources Required: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Cloud GPU/TPU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Python ML libraries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Kaggle datasets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Secure storage for logs</a:t>
            </a:r>
          </a:p>
        </p:txBody>
      </p:sp>
    </p:spTree>
    <p:extLst>
      <p:ext uri="{BB962C8B-B14F-4D97-AF65-F5344CB8AC3E}">
        <p14:creationId xmlns:p14="http://schemas.microsoft.com/office/powerpoint/2010/main" val="2470187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66710-9301-6D68-F1EC-11357EB2E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0651"/>
            <a:ext cx="7729728" cy="706452"/>
          </a:xfrm>
        </p:spPr>
        <p:txBody>
          <a:bodyPr>
            <a:normAutofit fontScale="90000"/>
          </a:bodyPr>
          <a:lstStyle/>
          <a:p>
            <a:r>
              <a:rPr lang="en-US" dirty="0"/>
              <a:t>Impact &amp; Limitations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EEA1879-6820-C3DE-74EE-C38BC8B8F3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027631"/>
              </p:ext>
            </p:extLst>
          </p:nvPr>
        </p:nvGraphicFramePr>
        <p:xfrm>
          <a:off x="1" y="867103"/>
          <a:ext cx="12192000" cy="599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459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97936-88A6-E5C7-E8C0-210D8148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580329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2D144-12C4-A7AC-DA64-98485D40E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55" y="1970690"/>
            <a:ext cx="10657490" cy="4477406"/>
          </a:xfrm>
        </p:spPr>
        <p:txBody>
          <a:bodyPr>
            <a:normAutofit lnSpcReduction="10000"/>
          </a:bodyPr>
          <a:lstStyle/>
          <a:p>
            <a:r>
              <a:rPr lang="en-US" dirty="0"/>
              <a:t>Alqahtani, A., Ahmad, M. &amp; Hussain, F. (2022) </a:t>
            </a:r>
            <a:r>
              <a:rPr lang="en-US" i="1" dirty="0"/>
              <a:t>Deep learning for cloud intrusion detection: A survey.</a:t>
            </a:r>
            <a:r>
              <a:rPr lang="en-US" dirty="0"/>
              <a:t> IEEE Access, 10, pp. 103112–103135.</a:t>
            </a:r>
          </a:p>
          <a:p>
            <a:r>
              <a:rPr lang="en-US" dirty="0"/>
              <a:t>Chawla, N. (2021) </a:t>
            </a:r>
            <a:r>
              <a:rPr lang="en-US" i="1" dirty="0"/>
              <a:t>SMOTE: Synthetic Minority Oversampling Technique.</a:t>
            </a:r>
            <a:r>
              <a:rPr lang="en-US" dirty="0"/>
              <a:t> Journal of AI Research, 16(3), pp. 321–350.</a:t>
            </a:r>
          </a:p>
          <a:p>
            <a:r>
              <a:rPr lang="en-US" dirty="0"/>
              <a:t>Cloud Security Alliance (2024) </a:t>
            </a:r>
            <a:r>
              <a:rPr lang="en-US" i="1" dirty="0"/>
              <a:t>Top Threats to Cloud Computing.</a:t>
            </a:r>
            <a:r>
              <a:rPr lang="en-US" dirty="0"/>
              <a:t> CSA Reports.</a:t>
            </a:r>
          </a:p>
          <a:p>
            <a:r>
              <a:rPr lang="en-US" dirty="0"/>
              <a:t>Gartner (2023) </a:t>
            </a:r>
            <a:r>
              <a:rPr lang="en-US" i="1" dirty="0"/>
              <a:t>Cloud Computing Forecast 2023–2026.</a:t>
            </a:r>
            <a:r>
              <a:rPr lang="en-US" dirty="0"/>
              <a:t> Gartner Research.</a:t>
            </a:r>
          </a:p>
          <a:p>
            <a:r>
              <a:rPr lang="en-US" dirty="0"/>
              <a:t>Kang, H., Park, J. &amp; Kim, D. (2023) ‘CNN-based intrusion detection systems’, </a:t>
            </a:r>
            <a:r>
              <a:rPr lang="en-US" i="1" dirty="0"/>
              <a:t>Computers &amp; Security</a:t>
            </a:r>
            <a:r>
              <a:rPr lang="en-US" dirty="0"/>
              <a:t>, 132, 103307.</a:t>
            </a:r>
          </a:p>
          <a:p>
            <a:r>
              <a:rPr lang="en-US" dirty="0"/>
              <a:t>Rahman, T., Biswas, A. &amp; Khan, S. (2024) ‘Hybrid CNN-LSTM intrusion detection’, </a:t>
            </a:r>
            <a:r>
              <a:rPr lang="en-US" i="1" dirty="0"/>
              <a:t>Journal of Network Security</a:t>
            </a:r>
            <a:r>
              <a:rPr lang="en-US" dirty="0"/>
              <a:t>, 18(2), pp. 45–62.</a:t>
            </a:r>
          </a:p>
          <a:p>
            <a:r>
              <a:rPr lang="en-US" dirty="0" err="1"/>
              <a:t>Sharafaldin</a:t>
            </a:r>
            <a:r>
              <a:rPr lang="en-US" dirty="0"/>
              <a:t>, I., Lashkari, A. &amp; Ghorbani, A. (2018) </a:t>
            </a:r>
            <a:r>
              <a:rPr lang="en-US" i="1" dirty="0"/>
              <a:t>CICIDS2017 Dataset.</a:t>
            </a:r>
            <a:r>
              <a:rPr lang="en-US" dirty="0"/>
              <a:t> University of New Brunswick.</a:t>
            </a:r>
          </a:p>
          <a:p>
            <a:r>
              <a:rPr lang="en-US" dirty="0"/>
              <a:t>Singh, R. &amp; Ahmed, Z. (2022) </a:t>
            </a:r>
            <a:r>
              <a:rPr lang="en-US" i="1" dirty="0"/>
              <a:t>LSTM for anomaly detection in cloud systems.</a:t>
            </a:r>
            <a:r>
              <a:rPr lang="en-US" dirty="0"/>
              <a:t>, IEEE Transactions on Cloud Computing.</a:t>
            </a:r>
          </a:p>
          <a:p>
            <a:r>
              <a:rPr lang="en-US" dirty="0"/>
              <a:t>Xu, Z., Li, Y. &amp; Wang, J. (2023) ‘Real-time intrusion detection challenges’, </a:t>
            </a:r>
            <a:r>
              <a:rPr lang="en-US" i="1" dirty="0"/>
              <a:t>Future Internet</a:t>
            </a:r>
            <a:r>
              <a:rPr lang="en-US" dirty="0"/>
              <a:t>, 15(4), p. 112.</a:t>
            </a:r>
          </a:p>
          <a:p>
            <a:r>
              <a:rPr lang="en-US" dirty="0"/>
              <a:t>Yadav, P. &amp; Misra, N. (2023) ‘Scalability challenges of DL-IDS in cloud’, </a:t>
            </a:r>
            <a:r>
              <a:rPr lang="en-US" i="1" dirty="0"/>
              <a:t>Journal of Cloud Computing</a:t>
            </a:r>
            <a:r>
              <a:rPr lang="en-US" dirty="0"/>
              <a:t>, 12(14).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87136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25</TotalTime>
  <Words>1034</Words>
  <Application>Microsoft Office PowerPoint</Application>
  <PresentationFormat>Widescreen</PresentationFormat>
  <Paragraphs>110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Wingdings</vt:lpstr>
      <vt:lpstr>Parcel</vt:lpstr>
      <vt:lpstr>A Hybrid Deep Learning Framework for Real-Time Cyber-Threat Detection in Cloud Computing Environments</vt:lpstr>
      <vt:lpstr>Research Context / Background</vt:lpstr>
      <vt:lpstr>Literature Review Summary</vt:lpstr>
      <vt:lpstr>Research Problem</vt:lpstr>
      <vt:lpstr>Research Aim &amp; SMART Objectives</vt:lpstr>
      <vt:lpstr>Research Methodology</vt:lpstr>
      <vt:lpstr>Data Collection &amp; Evaluation</vt:lpstr>
      <vt:lpstr>Project Planning &amp; Resources</vt:lpstr>
      <vt:lpstr>Impact &amp; Limitations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JAMES MUSYOKI</cp:lastModifiedBy>
  <cp:revision>1</cp:revision>
  <dcterms:created xsi:type="dcterms:W3CDTF">2025-12-01T13:00:20Z</dcterms:created>
  <dcterms:modified xsi:type="dcterms:W3CDTF">2025-12-01T13:26:04Z</dcterms:modified>
</cp:coreProperties>
</file>