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64" r:id="rId6"/>
    <p:sldId id="257" r:id="rId7"/>
    <p:sldId id="269" r:id="rId8"/>
    <p:sldId id="271" r:id="rId9"/>
    <p:sldId id="272" r:id="rId10"/>
    <p:sldId id="270" r:id="rId11"/>
    <p:sldId id="260" r:id="rId12"/>
    <p:sldId id="267"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4" d="100"/>
          <a:sy n="114" d="100"/>
        </p:scale>
        <p:origin x="4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8/11/2021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923569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5</a:t>
            </a:fld>
            <a:endParaRPr lang="en-US"/>
          </a:p>
        </p:txBody>
      </p:sp>
    </p:spTree>
    <p:extLst>
      <p:ext uri="{BB962C8B-B14F-4D97-AF65-F5344CB8AC3E}">
        <p14:creationId xmlns:p14="http://schemas.microsoft.com/office/powerpoint/2010/main" val="2225959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792595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247974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9</a:t>
            </a:fld>
            <a:endParaRPr lang="en-US"/>
          </a:p>
        </p:txBody>
      </p:sp>
    </p:spTree>
    <p:extLst>
      <p:ext uri="{BB962C8B-B14F-4D97-AF65-F5344CB8AC3E}">
        <p14:creationId xmlns:p14="http://schemas.microsoft.com/office/powerpoint/2010/main" val="1034411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10</a:t>
            </a:fld>
            <a:endParaRPr lang="en-US"/>
          </a:p>
        </p:txBody>
      </p:sp>
    </p:spTree>
    <p:extLst>
      <p:ext uri="{BB962C8B-B14F-4D97-AF65-F5344CB8AC3E}">
        <p14:creationId xmlns:p14="http://schemas.microsoft.com/office/powerpoint/2010/main" val="443492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8/11/2021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5091307" y="3243813"/>
            <a:ext cx="6363855" cy="2123658"/>
          </a:xfrm>
          <a:prstGeom prst="rect">
            <a:avLst/>
          </a:prstGeom>
          <a:noFill/>
        </p:spPr>
        <p:txBody>
          <a:bodyPr wrap="square" rtlCol="0">
            <a:spAutoFit/>
          </a:bodyPr>
          <a:lstStyle/>
          <a:p>
            <a:r>
              <a:rPr lang="en-GB" sz="6600" dirty="0" smtClean="0">
                <a:latin typeface="Aileron Heavy" panose="00000A00000000000000" pitchFamily="50" charset="0"/>
              </a:rPr>
              <a:t>Sponsorship Training</a:t>
            </a:r>
            <a:endParaRPr lang="en-GB" sz="6600" dirty="0">
              <a:latin typeface="Aileron Heavy" panose="00000A00000000000000" pitchFamily="50"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 y="2401725"/>
            <a:ext cx="4572000" cy="3034145"/>
          </a:xfrm>
          <a:prstGeom prst="rect">
            <a:avLst/>
          </a:prstGeom>
        </p:spPr>
      </p:pic>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937164" y="2438400"/>
            <a:ext cx="5070619" cy="2554545"/>
          </a:xfrm>
          <a:prstGeom prst="rect">
            <a:avLst/>
          </a:prstGeom>
          <a:noFill/>
        </p:spPr>
        <p:txBody>
          <a:bodyPr wrap="none" rtlCol="0">
            <a:spAutoFit/>
          </a:bodyPr>
          <a:lstStyle/>
          <a:p>
            <a:r>
              <a:rPr lang="en-GB" sz="3200" dirty="0" smtClean="0">
                <a:solidFill>
                  <a:schemeClr val="bg1"/>
                </a:solidFill>
                <a:latin typeface="Aileron Bold" panose="00000800000000000000" pitchFamily="50" charset="0"/>
              </a:rPr>
              <a:t>What we will cover</a:t>
            </a:r>
            <a:r>
              <a:rPr lang="en-GB" sz="3200" dirty="0" smtClean="0">
                <a:solidFill>
                  <a:schemeClr val="bg1"/>
                </a:solidFill>
                <a:latin typeface="Aileron Bold" panose="00000800000000000000" pitchFamily="50" charset="0"/>
              </a:rPr>
              <a:t>:</a:t>
            </a:r>
          </a:p>
          <a:p>
            <a:pPr marL="457200" indent="-457200">
              <a:buFont typeface="Arial" panose="020B0604020202020204" pitchFamily="34" charset="0"/>
              <a:buChar char="•"/>
            </a:pPr>
            <a:r>
              <a:rPr lang="en-GB" sz="3200" dirty="0" smtClean="0">
                <a:solidFill>
                  <a:schemeClr val="bg1"/>
                </a:solidFill>
                <a:latin typeface="Aileron Bold" panose="00000800000000000000" pitchFamily="50" charset="0"/>
              </a:rPr>
              <a:t>What is a sponsorship</a:t>
            </a:r>
          </a:p>
          <a:p>
            <a:pPr marL="457200" indent="-457200">
              <a:buFont typeface="Arial" panose="020B0604020202020204" pitchFamily="34" charset="0"/>
              <a:buChar char="•"/>
            </a:pPr>
            <a:r>
              <a:rPr lang="en-GB" sz="3200" dirty="0" smtClean="0">
                <a:solidFill>
                  <a:schemeClr val="bg1"/>
                </a:solidFill>
                <a:latin typeface="Aileron Bold" panose="00000800000000000000" pitchFamily="50" charset="0"/>
              </a:rPr>
              <a:t>Why get a sponsorship</a:t>
            </a:r>
          </a:p>
          <a:p>
            <a:pPr marL="457200" indent="-457200">
              <a:buFont typeface="Arial" panose="020B0604020202020204" pitchFamily="34" charset="0"/>
              <a:buChar char="•"/>
            </a:pPr>
            <a:r>
              <a:rPr lang="en-GB" sz="3200" dirty="0" smtClean="0">
                <a:solidFill>
                  <a:schemeClr val="bg1"/>
                </a:solidFill>
                <a:latin typeface="Aileron Bold" panose="00000800000000000000" pitchFamily="50" charset="0"/>
              </a:rPr>
              <a:t>Issues</a:t>
            </a:r>
            <a:endParaRPr lang="en-GB" sz="3200" dirty="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smtClean="0">
                <a:solidFill>
                  <a:schemeClr val="bg1"/>
                </a:solidFill>
                <a:latin typeface="Aileron Bold" panose="00000800000000000000" pitchFamily="50" charset="0"/>
              </a:rPr>
              <a:t>Guidelines</a:t>
            </a: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688503" y="869998"/>
            <a:ext cx="5591595" cy="707886"/>
          </a:xfrm>
          <a:prstGeom prst="rect">
            <a:avLst/>
          </a:prstGeom>
          <a:noFill/>
        </p:spPr>
        <p:txBody>
          <a:bodyPr wrap="none" rtlCol="0">
            <a:spAutoFit/>
          </a:bodyPr>
          <a:lstStyle/>
          <a:p>
            <a:r>
              <a:rPr lang="en-GB" sz="4000" dirty="0" smtClean="0">
                <a:latin typeface="Aileron SemiBold" panose="00000700000000000000" pitchFamily="50" charset="0"/>
              </a:rPr>
              <a:t>What is a sponsorship?</a:t>
            </a:r>
            <a:endParaRPr lang="en-GB" sz="4000" dirty="0">
              <a:latin typeface="Aileron SemiBold" panose="00000700000000000000" pitchFamily="50" charset="0"/>
            </a:endParaRPr>
          </a:p>
        </p:txBody>
      </p:sp>
      <p:sp>
        <p:nvSpPr>
          <p:cNvPr id="4" name="TextBox 3"/>
          <p:cNvSpPr txBox="1"/>
          <p:nvPr/>
        </p:nvSpPr>
        <p:spPr>
          <a:xfrm>
            <a:off x="1080654" y="2164108"/>
            <a:ext cx="8719128" cy="2185214"/>
          </a:xfrm>
          <a:prstGeom prst="rect">
            <a:avLst/>
          </a:prstGeom>
          <a:noFill/>
        </p:spPr>
        <p:txBody>
          <a:bodyPr wrap="square" rtlCol="0">
            <a:spAutoFit/>
          </a:bodyPr>
          <a:lstStyle/>
          <a:p>
            <a:r>
              <a:rPr lang="en-GB" dirty="0">
                <a:latin typeface="Aileron Thin" panose="00000300000000000000" pitchFamily="50" charset="0"/>
              </a:rPr>
              <a:t>Sponsorship is external support, either financial or for goods in-kind, in return for some form of acknowledgement. We strongly encourage you to look into all possible sponsorship opportunities, as </a:t>
            </a:r>
            <a:r>
              <a:rPr lang="en-GB" dirty="0" smtClean="0">
                <a:latin typeface="Aileron Thin" panose="00000300000000000000" pitchFamily="50" charset="0"/>
              </a:rPr>
              <a:t>UWTSD Students</a:t>
            </a:r>
            <a:r>
              <a:rPr lang="en-GB" dirty="0">
                <a:latin typeface="Aileron Thin" panose="00000300000000000000" pitchFamily="50" charset="0"/>
              </a:rPr>
              <a:t>’ Union </a:t>
            </a:r>
            <a:r>
              <a:rPr lang="en-GB" dirty="0" smtClean="0">
                <a:latin typeface="Aileron Thin" panose="00000300000000000000" pitchFamily="50" charset="0"/>
              </a:rPr>
              <a:t>cannot </a:t>
            </a:r>
            <a:r>
              <a:rPr lang="en-GB" dirty="0">
                <a:latin typeface="Aileron Thin" panose="00000300000000000000" pitchFamily="50" charset="0"/>
              </a:rPr>
              <a:t>provide extensive funding for all of the activities of your club or society</a:t>
            </a:r>
            <a:r>
              <a:rPr lang="en-GB" dirty="0" smtClean="0">
                <a:latin typeface="Aileron Thin" panose="00000300000000000000" pitchFamily="50" charset="0"/>
              </a:rPr>
              <a:t>.</a:t>
            </a:r>
          </a:p>
          <a:p>
            <a:endParaRPr lang="en-GB" sz="3200" dirty="0">
              <a:latin typeface="Aileron Light" panose="00000400000000000000" pitchFamily="50" charset="0"/>
            </a:endParaRPr>
          </a:p>
          <a:p>
            <a:endParaRPr lang="en-GB" sz="3200" dirty="0">
              <a:latin typeface="Aileron Light" panose="00000400000000000000" pitchFamily="50" charset="0"/>
            </a:endParaRPr>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688503" y="869998"/>
            <a:ext cx="5503430" cy="707886"/>
          </a:xfrm>
          <a:prstGeom prst="rect">
            <a:avLst/>
          </a:prstGeom>
          <a:noFill/>
        </p:spPr>
        <p:txBody>
          <a:bodyPr wrap="none" rtlCol="0">
            <a:spAutoFit/>
          </a:bodyPr>
          <a:lstStyle/>
          <a:p>
            <a:r>
              <a:rPr lang="en-GB" sz="4000" dirty="0" smtClean="0">
                <a:latin typeface="Aileron SemiBold" panose="00000700000000000000" pitchFamily="50" charset="0"/>
              </a:rPr>
              <a:t>Why get Sponsorship?</a:t>
            </a:r>
            <a:endParaRPr lang="en-GB" sz="4000" dirty="0">
              <a:latin typeface="Aileron SemiBold" panose="00000700000000000000" pitchFamily="50" charset="0"/>
            </a:endParaRPr>
          </a:p>
        </p:txBody>
      </p:sp>
      <p:sp>
        <p:nvSpPr>
          <p:cNvPr id="4" name="TextBox 3"/>
          <p:cNvSpPr txBox="1"/>
          <p:nvPr/>
        </p:nvSpPr>
        <p:spPr>
          <a:xfrm>
            <a:off x="1080654" y="2164108"/>
            <a:ext cx="8719128" cy="3293209"/>
          </a:xfrm>
          <a:prstGeom prst="rect">
            <a:avLst/>
          </a:prstGeom>
          <a:noFill/>
        </p:spPr>
        <p:txBody>
          <a:bodyPr wrap="square" rtlCol="0">
            <a:spAutoFit/>
          </a:bodyPr>
          <a:lstStyle/>
          <a:p>
            <a:r>
              <a:rPr lang="en-GB" dirty="0">
                <a:latin typeface="Aileron Thin" panose="00000300000000000000" pitchFamily="50" charset="0"/>
              </a:rPr>
              <a:t>Advertising your club/society and gaining sponsorship is a really important way to help your club/society grow and develop. Building up your finances can help fund new kit or equipment, pay for coaching courses, and ensure that your activity remains sustainable over the next few years.  </a:t>
            </a:r>
            <a:r>
              <a:rPr lang="en-GB" sz="3200" dirty="0">
                <a:latin typeface="Aileron Thin" panose="00000300000000000000" pitchFamily="50" charset="0"/>
              </a:rPr>
              <a:t/>
            </a:r>
            <a:br>
              <a:rPr lang="en-GB" sz="3200" dirty="0">
                <a:latin typeface="Aileron Thin" panose="00000300000000000000" pitchFamily="50" charset="0"/>
              </a:rPr>
            </a:br>
            <a:endParaRPr lang="en-GB" sz="3200" dirty="0" smtClean="0">
              <a:latin typeface="Aileron Thin" panose="00000300000000000000" pitchFamily="50" charset="0"/>
            </a:endParaRPr>
          </a:p>
          <a:p>
            <a:endParaRPr lang="en-GB" sz="3200" dirty="0">
              <a:latin typeface="Aileron Thin" panose="00000300000000000000" pitchFamily="50" charset="0"/>
            </a:endParaRPr>
          </a:p>
          <a:p>
            <a:r>
              <a:rPr lang="en-GB" dirty="0">
                <a:latin typeface="Aileron Thin" panose="00000300000000000000" pitchFamily="50" charset="0"/>
              </a:rPr>
              <a:t>A sponsorship agreement (or contract) governs the legal relationship between a Sponsor and those entitled to enforce the Sponsorship obligation. It has a number of terms and conditions agreeing a service (or services) in return for a fee. Remember- </a:t>
            </a:r>
            <a:r>
              <a:rPr lang="en-GB" b="1" dirty="0">
                <a:latin typeface="Aileron Thin" panose="00000300000000000000" pitchFamily="50" charset="0"/>
              </a:rPr>
              <a:t>Do not sign a contract yourself.</a:t>
            </a:r>
            <a:endParaRPr lang="en-GB" sz="3200" dirty="0">
              <a:latin typeface="Aileron Thin" panose="00000300000000000000" pitchFamily="50" charset="0"/>
            </a:endParaRPr>
          </a:p>
        </p:txBody>
      </p:sp>
    </p:spTree>
    <p:extLst>
      <p:ext uri="{BB962C8B-B14F-4D97-AF65-F5344CB8AC3E}">
        <p14:creationId xmlns:p14="http://schemas.microsoft.com/office/powerpoint/2010/main" val="131585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857992" y="98211"/>
            <a:ext cx="7351436" cy="707886"/>
          </a:xfrm>
          <a:prstGeom prst="rect">
            <a:avLst/>
          </a:prstGeom>
          <a:noFill/>
        </p:spPr>
        <p:txBody>
          <a:bodyPr wrap="none" rtlCol="0">
            <a:spAutoFit/>
          </a:bodyPr>
          <a:lstStyle/>
          <a:p>
            <a:r>
              <a:rPr lang="en-GB" sz="4000" dirty="0" smtClean="0">
                <a:latin typeface="Aileron SemiBold" panose="00000700000000000000" pitchFamily="50" charset="0"/>
              </a:rPr>
              <a:t>What a Sponsor can do for you</a:t>
            </a:r>
            <a:endParaRPr lang="en-GB" sz="4000" dirty="0">
              <a:latin typeface="Aileron SemiBold" panose="00000700000000000000" pitchFamily="50" charset="0"/>
            </a:endParaRPr>
          </a:p>
        </p:txBody>
      </p:sp>
      <p:sp>
        <p:nvSpPr>
          <p:cNvPr id="4" name="TextBox 3"/>
          <p:cNvSpPr txBox="1"/>
          <p:nvPr/>
        </p:nvSpPr>
        <p:spPr>
          <a:xfrm>
            <a:off x="118501" y="889987"/>
            <a:ext cx="10830418" cy="6401753"/>
          </a:xfrm>
          <a:prstGeom prst="rect">
            <a:avLst/>
          </a:prstGeom>
          <a:noFill/>
        </p:spPr>
        <p:txBody>
          <a:bodyPr wrap="square" rtlCol="0">
            <a:spAutoFit/>
          </a:bodyPr>
          <a:lstStyle/>
          <a:p>
            <a:r>
              <a:rPr lang="en-GB" dirty="0">
                <a:latin typeface="Aileron Thin" panose="00000300000000000000" pitchFamily="50" charset="0"/>
              </a:rPr>
              <a:t>What the Sponsor can do for you It’s not all about the money. Although a financial contribution is what most clubs and societies will seek from their sponsor, a sponsor can aid your club or society in more ways that are varied. </a:t>
            </a:r>
            <a:r>
              <a:rPr lang="en-GB" dirty="0" smtClean="0">
                <a:latin typeface="Aileron Thin" panose="00000300000000000000" pitchFamily="50" charset="0"/>
              </a:rPr>
              <a:t/>
            </a:r>
            <a:br>
              <a:rPr lang="en-GB" dirty="0" smtClean="0">
                <a:latin typeface="Aileron Thin" panose="00000300000000000000" pitchFamily="50" charset="0"/>
              </a:rPr>
            </a:br>
            <a:endParaRPr lang="en-GB" dirty="0" smtClean="0">
              <a:latin typeface="Aileron Thin" panose="00000300000000000000" pitchFamily="50" charset="0"/>
            </a:endParaRPr>
          </a:p>
          <a:p>
            <a:pPr marL="342900" indent="-342900">
              <a:buAutoNum type="arabicPeriod"/>
            </a:pPr>
            <a:r>
              <a:rPr lang="en-GB" b="1" dirty="0" smtClean="0">
                <a:latin typeface="Aileron Thin" panose="00000300000000000000" pitchFamily="50" charset="0"/>
              </a:rPr>
              <a:t>Provide </a:t>
            </a:r>
            <a:r>
              <a:rPr lang="en-GB" b="1" dirty="0">
                <a:latin typeface="Aileron Thin" panose="00000300000000000000" pitchFamily="50" charset="0"/>
              </a:rPr>
              <a:t>Finance </a:t>
            </a:r>
            <a:r>
              <a:rPr lang="en-GB" dirty="0" smtClean="0">
                <a:latin typeface="Aileron Thin" panose="00000300000000000000" pitchFamily="50" charset="0"/>
              </a:rPr>
              <a:t/>
            </a:r>
            <a:br>
              <a:rPr lang="en-GB" dirty="0" smtClean="0">
                <a:latin typeface="Aileron Thin" panose="00000300000000000000" pitchFamily="50" charset="0"/>
              </a:rPr>
            </a:br>
            <a:r>
              <a:rPr lang="en-GB" dirty="0" smtClean="0">
                <a:latin typeface="Aileron Thin" panose="00000300000000000000" pitchFamily="50" charset="0"/>
              </a:rPr>
              <a:t>The </a:t>
            </a:r>
            <a:r>
              <a:rPr lang="en-GB" dirty="0">
                <a:latin typeface="Aileron Thin" panose="00000300000000000000" pitchFamily="50" charset="0"/>
              </a:rPr>
              <a:t>most obvious contribution a sponsor can make to your club or society is to give you money in return for advertising or use of their product or business. </a:t>
            </a:r>
            <a:r>
              <a:rPr lang="en-GB" dirty="0" smtClean="0">
                <a:latin typeface="Aileron Thin" panose="00000300000000000000" pitchFamily="50" charset="0"/>
              </a:rPr>
              <a:t/>
            </a:r>
            <a:br>
              <a:rPr lang="en-GB" dirty="0" smtClean="0">
                <a:latin typeface="Aileron Thin" panose="00000300000000000000" pitchFamily="50" charset="0"/>
              </a:rPr>
            </a:br>
            <a:endParaRPr lang="en-GB" dirty="0" smtClean="0">
              <a:latin typeface="Aileron Thin" panose="00000300000000000000" pitchFamily="50" charset="0"/>
            </a:endParaRPr>
          </a:p>
          <a:p>
            <a:pPr marL="342900" indent="-342900">
              <a:buAutoNum type="arabicPeriod"/>
            </a:pPr>
            <a:r>
              <a:rPr lang="en-GB" b="1" dirty="0" smtClean="0">
                <a:latin typeface="Aileron Thin" panose="00000300000000000000" pitchFamily="50" charset="0"/>
              </a:rPr>
              <a:t>Provide </a:t>
            </a:r>
            <a:r>
              <a:rPr lang="en-GB" b="1" dirty="0">
                <a:latin typeface="Aileron Thin" panose="00000300000000000000" pitchFamily="50" charset="0"/>
              </a:rPr>
              <a:t>Clothing </a:t>
            </a:r>
            <a:r>
              <a:rPr lang="en-GB" dirty="0" smtClean="0">
                <a:latin typeface="Aileron Thin" panose="00000300000000000000" pitchFamily="50" charset="0"/>
              </a:rPr>
              <a:t/>
            </a:r>
            <a:br>
              <a:rPr lang="en-GB" dirty="0" smtClean="0">
                <a:latin typeface="Aileron Thin" panose="00000300000000000000" pitchFamily="50" charset="0"/>
              </a:rPr>
            </a:br>
            <a:r>
              <a:rPr lang="en-GB" dirty="0" smtClean="0">
                <a:latin typeface="Aileron Thin" panose="00000300000000000000" pitchFamily="50" charset="0"/>
              </a:rPr>
              <a:t>A </a:t>
            </a:r>
            <a:r>
              <a:rPr lang="en-GB" dirty="0">
                <a:latin typeface="Aileron Thin" panose="00000300000000000000" pitchFamily="50" charset="0"/>
              </a:rPr>
              <a:t>sponsor may provide kit or clothing for your club or society in return for their name to be displayed on it</a:t>
            </a:r>
            <a:r>
              <a:rPr lang="en-GB" dirty="0" smtClean="0">
                <a:latin typeface="Aileron Thin" panose="00000300000000000000" pitchFamily="50" charset="0"/>
              </a:rPr>
              <a:t>.. </a:t>
            </a:r>
            <a:br>
              <a:rPr lang="en-GB" dirty="0" smtClean="0">
                <a:latin typeface="Aileron Thin" panose="00000300000000000000" pitchFamily="50" charset="0"/>
              </a:rPr>
            </a:br>
            <a:endParaRPr lang="en-GB" dirty="0" smtClean="0">
              <a:latin typeface="Aileron Thin" panose="00000300000000000000" pitchFamily="50" charset="0"/>
            </a:endParaRPr>
          </a:p>
          <a:p>
            <a:pPr marL="342900" indent="-342900">
              <a:buAutoNum type="arabicPeriod"/>
            </a:pPr>
            <a:r>
              <a:rPr lang="en-GB" b="1" dirty="0" smtClean="0">
                <a:latin typeface="Aileron Thin" panose="00000300000000000000" pitchFamily="50" charset="0"/>
              </a:rPr>
              <a:t>Discounts </a:t>
            </a:r>
            <a:r>
              <a:rPr lang="en-GB" dirty="0" smtClean="0">
                <a:latin typeface="Aileron Thin" panose="00000300000000000000" pitchFamily="50" charset="0"/>
              </a:rPr>
              <a:t/>
            </a:r>
            <a:br>
              <a:rPr lang="en-GB" dirty="0" smtClean="0">
                <a:latin typeface="Aileron Thin" panose="00000300000000000000" pitchFamily="50" charset="0"/>
              </a:rPr>
            </a:br>
            <a:r>
              <a:rPr lang="en-GB" dirty="0" smtClean="0">
                <a:latin typeface="Aileron Thin" panose="00000300000000000000" pitchFamily="50" charset="0"/>
              </a:rPr>
              <a:t>If </a:t>
            </a:r>
            <a:r>
              <a:rPr lang="en-GB" dirty="0">
                <a:latin typeface="Aileron Thin" panose="00000300000000000000" pitchFamily="50" charset="0"/>
              </a:rPr>
              <a:t>you and your club or society are regular customers of a particular business, then you may be able to negotiate sponsorship in the form of a discount. This could be money off equipment or supplies ordered from a specific shop, a reduced admission price to events when taking all of your club or society along, or a discount when hiring specific services or facilities. </a:t>
            </a:r>
            <a:r>
              <a:rPr lang="en-GB" dirty="0" smtClean="0">
                <a:latin typeface="Aileron Thin" panose="00000300000000000000" pitchFamily="50" charset="0"/>
              </a:rPr>
              <a:t/>
            </a:r>
            <a:br>
              <a:rPr lang="en-GB" dirty="0" smtClean="0">
                <a:latin typeface="Aileron Thin" panose="00000300000000000000" pitchFamily="50" charset="0"/>
              </a:rPr>
            </a:br>
            <a:endParaRPr lang="en-GB" dirty="0" smtClean="0">
              <a:latin typeface="Aileron Thin" panose="00000300000000000000" pitchFamily="50" charset="0"/>
            </a:endParaRPr>
          </a:p>
          <a:p>
            <a:pPr marL="342900" indent="-342900">
              <a:buAutoNum type="arabicPeriod"/>
            </a:pPr>
            <a:r>
              <a:rPr lang="en-GB" b="1" dirty="0" smtClean="0">
                <a:latin typeface="Aileron Thin" panose="00000300000000000000" pitchFamily="50" charset="0"/>
              </a:rPr>
              <a:t>Offer </a:t>
            </a:r>
            <a:r>
              <a:rPr lang="en-GB" b="1" dirty="0">
                <a:latin typeface="Aileron Thin" panose="00000300000000000000" pitchFamily="50" charset="0"/>
              </a:rPr>
              <a:t>Facilities or Venue </a:t>
            </a:r>
            <a:r>
              <a:rPr lang="en-GB" dirty="0" smtClean="0">
                <a:latin typeface="Aileron Thin" panose="00000300000000000000" pitchFamily="50" charset="0"/>
              </a:rPr>
              <a:t/>
            </a:r>
            <a:br>
              <a:rPr lang="en-GB" dirty="0" smtClean="0">
                <a:latin typeface="Aileron Thin" panose="00000300000000000000" pitchFamily="50" charset="0"/>
              </a:rPr>
            </a:br>
            <a:r>
              <a:rPr lang="en-GB" dirty="0" smtClean="0">
                <a:latin typeface="Aileron Thin" panose="00000300000000000000" pitchFamily="50" charset="0"/>
              </a:rPr>
              <a:t>If </a:t>
            </a:r>
            <a:r>
              <a:rPr lang="en-GB" dirty="0">
                <a:latin typeface="Aileron Thin" panose="00000300000000000000" pitchFamily="50" charset="0"/>
              </a:rPr>
              <a:t>your club or society has specific equipment or facility needs that cannot be met by the Union or the University, then effective sponsorship for you may take the form of an agreement for the use of a more tailored venue. A company may be willing to let you use their venue in return for advertising or your involvement in their other activities. </a:t>
            </a:r>
            <a:endParaRPr lang="en-GB" sz="3200" dirty="0">
              <a:latin typeface="Aileron Thin" panose="00000300000000000000" pitchFamily="50" charset="0"/>
            </a:endParaRPr>
          </a:p>
          <a:p>
            <a:endParaRPr lang="en-GB" sz="3200" dirty="0">
              <a:latin typeface="Aileron Light" panose="00000400000000000000" pitchFamily="50" charset="0"/>
            </a:endParaRPr>
          </a:p>
        </p:txBody>
      </p:sp>
    </p:spTree>
    <p:extLst>
      <p:ext uri="{BB962C8B-B14F-4D97-AF65-F5344CB8AC3E}">
        <p14:creationId xmlns:p14="http://schemas.microsoft.com/office/powerpoint/2010/main" val="3286208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857992" y="98211"/>
            <a:ext cx="7782643" cy="707886"/>
          </a:xfrm>
          <a:prstGeom prst="rect">
            <a:avLst/>
          </a:prstGeom>
          <a:noFill/>
        </p:spPr>
        <p:txBody>
          <a:bodyPr wrap="none" rtlCol="0">
            <a:spAutoFit/>
          </a:bodyPr>
          <a:lstStyle/>
          <a:p>
            <a:r>
              <a:rPr lang="en-GB" sz="4000" dirty="0" smtClean="0">
                <a:latin typeface="Aileron SemiBold" panose="00000700000000000000" pitchFamily="50" charset="0"/>
              </a:rPr>
              <a:t>What you can do for the sponsor</a:t>
            </a:r>
            <a:endParaRPr lang="en-GB" sz="4000" dirty="0">
              <a:latin typeface="Aileron SemiBold" panose="00000700000000000000" pitchFamily="50" charset="0"/>
            </a:endParaRPr>
          </a:p>
        </p:txBody>
      </p:sp>
      <p:sp>
        <p:nvSpPr>
          <p:cNvPr id="4" name="TextBox 3"/>
          <p:cNvSpPr txBox="1"/>
          <p:nvPr/>
        </p:nvSpPr>
        <p:spPr>
          <a:xfrm>
            <a:off x="1" y="680262"/>
            <a:ext cx="12105314" cy="5909310"/>
          </a:xfrm>
          <a:prstGeom prst="rect">
            <a:avLst/>
          </a:prstGeom>
          <a:noFill/>
        </p:spPr>
        <p:txBody>
          <a:bodyPr wrap="square" rtlCol="0">
            <a:spAutoFit/>
          </a:bodyPr>
          <a:lstStyle/>
          <a:p>
            <a:r>
              <a:rPr lang="en-GB" sz="1400" dirty="0">
                <a:latin typeface="Aileron Thin" panose="00000300000000000000" pitchFamily="50" charset="0"/>
              </a:rPr>
              <a:t>It is important to remember that as a club or society you can offer much more too potential sponsors than just a t-shirt with their logo on it. Playing kit sponsorship may be highly prized in professional sport, but there is a chance that your sponsors will not see it as such an effective marketing tool at University level. </a:t>
            </a:r>
            <a:r>
              <a:rPr lang="en-GB" sz="1400" dirty="0">
                <a:latin typeface="Aileron Thin" panose="00000300000000000000" pitchFamily="50" charset="0"/>
              </a:rPr>
              <a:t>So, be prepared to think outside the box and use the strengths of your particular group to find something that can benefit both your club or society and any potential sponsors. </a:t>
            </a:r>
            <a:r>
              <a:rPr lang="en-GB" sz="1400" dirty="0" smtClean="0">
                <a:latin typeface="Aileron Thin" panose="00000300000000000000" pitchFamily="50" charset="0"/>
              </a:rPr>
              <a:t/>
            </a:r>
            <a:br>
              <a:rPr lang="en-GB" sz="1400" dirty="0" smtClean="0">
                <a:latin typeface="Aileron Thin" panose="00000300000000000000" pitchFamily="50" charset="0"/>
              </a:rPr>
            </a:br>
            <a:endParaRPr lang="en-GB" sz="1400" dirty="0" smtClean="0">
              <a:latin typeface="Aileron Thin" panose="00000300000000000000" pitchFamily="50" charset="0"/>
            </a:endParaRPr>
          </a:p>
          <a:p>
            <a:pPr marL="342900" indent="-342900">
              <a:buAutoNum type="arabicPeriod"/>
            </a:pPr>
            <a:r>
              <a:rPr lang="en-GB" sz="1400" dirty="0" smtClean="0">
                <a:latin typeface="Aileron Thin" panose="00000300000000000000" pitchFamily="50" charset="0"/>
              </a:rPr>
              <a:t>Advertising </a:t>
            </a:r>
            <a:br>
              <a:rPr lang="en-GB" sz="1400" dirty="0" smtClean="0">
                <a:latin typeface="Aileron Thin" panose="00000300000000000000" pitchFamily="50" charset="0"/>
              </a:rPr>
            </a:br>
            <a:r>
              <a:rPr lang="en-GB" sz="1400" dirty="0" smtClean="0">
                <a:latin typeface="Aileron Thin" panose="00000300000000000000" pitchFamily="50" charset="0"/>
              </a:rPr>
              <a:t>Helping </a:t>
            </a:r>
            <a:r>
              <a:rPr lang="en-GB" sz="1400" dirty="0">
                <a:latin typeface="Aileron Thin" panose="00000300000000000000" pitchFamily="50" charset="0"/>
              </a:rPr>
              <a:t>to get a company’s name into the University and the community is the most accepted form of sponsorship. This can be done through displaying the sponsor’s logo on playing, training or social kit, or possibly even displaying company banners at club or society events. </a:t>
            </a:r>
            <a:r>
              <a:rPr lang="en-GB" sz="1400" dirty="0" smtClean="0">
                <a:latin typeface="Aileron Thin" panose="00000300000000000000" pitchFamily="50" charset="0"/>
              </a:rPr>
              <a:t/>
            </a:r>
            <a:br>
              <a:rPr lang="en-GB" sz="1400" dirty="0" smtClean="0">
                <a:latin typeface="Aileron Thin" panose="00000300000000000000" pitchFamily="50" charset="0"/>
              </a:rPr>
            </a:br>
            <a:endParaRPr lang="en-GB" sz="1400" dirty="0" smtClean="0">
              <a:latin typeface="Aileron Thin" panose="00000300000000000000" pitchFamily="50" charset="0"/>
            </a:endParaRPr>
          </a:p>
          <a:p>
            <a:pPr marL="342900" indent="-342900">
              <a:buAutoNum type="arabicPeriod"/>
            </a:pPr>
            <a:r>
              <a:rPr lang="en-GB" sz="1400" dirty="0" smtClean="0">
                <a:latin typeface="Aileron Thin" panose="00000300000000000000" pitchFamily="50" charset="0"/>
              </a:rPr>
              <a:t>Attendance </a:t>
            </a:r>
            <a:r>
              <a:rPr lang="en-GB" sz="1400" dirty="0">
                <a:latin typeface="Aileron Thin" panose="00000300000000000000" pitchFamily="50" charset="0"/>
              </a:rPr>
              <a:t>at their venue/business </a:t>
            </a:r>
            <a:r>
              <a:rPr lang="en-GB" sz="1400" dirty="0" smtClean="0">
                <a:latin typeface="Aileron Thin" panose="00000300000000000000" pitchFamily="50" charset="0"/>
              </a:rPr>
              <a:t/>
            </a:r>
            <a:br>
              <a:rPr lang="en-GB" sz="1400" dirty="0" smtClean="0">
                <a:latin typeface="Aileron Thin" panose="00000300000000000000" pitchFamily="50" charset="0"/>
              </a:rPr>
            </a:br>
            <a:r>
              <a:rPr lang="en-GB" sz="1400" dirty="0" smtClean="0">
                <a:latin typeface="Aileron Thin" panose="00000300000000000000" pitchFamily="50" charset="0"/>
              </a:rPr>
              <a:t>As </a:t>
            </a:r>
            <a:r>
              <a:rPr lang="en-GB" sz="1400" dirty="0">
                <a:latin typeface="Aileron Thin" panose="00000300000000000000" pitchFamily="50" charset="0"/>
              </a:rPr>
              <a:t>a collective, the business brought by just the members of your club or society can give businesses quite a boost. Arranging to hold events with potential sponsors, or simply ensuring your members use the sponsor’s service or products regularly could be deemed a significant contribution to a sponsorship agreement. </a:t>
            </a:r>
            <a:r>
              <a:rPr lang="en-GB" sz="1400" dirty="0" smtClean="0">
                <a:latin typeface="Aileron Thin" panose="00000300000000000000" pitchFamily="50" charset="0"/>
              </a:rPr>
              <a:t/>
            </a:r>
            <a:br>
              <a:rPr lang="en-GB" sz="1400" dirty="0" smtClean="0">
                <a:latin typeface="Aileron Thin" panose="00000300000000000000" pitchFamily="50" charset="0"/>
              </a:rPr>
            </a:br>
            <a:endParaRPr lang="en-GB" sz="1400" dirty="0" smtClean="0">
              <a:latin typeface="Aileron Thin" panose="00000300000000000000" pitchFamily="50" charset="0"/>
            </a:endParaRPr>
          </a:p>
          <a:p>
            <a:pPr marL="342900" indent="-342900">
              <a:buAutoNum type="arabicPeriod"/>
            </a:pPr>
            <a:r>
              <a:rPr lang="en-GB" sz="1400" dirty="0" smtClean="0">
                <a:latin typeface="Aileron Thin" panose="00000300000000000000" pitchFamily="50" charset="0"/>
              </a:rPr>
              <a:t>Aiding </a:t>
            </a:r>
            <a:r>
              <a:rPr lang="en-GB" sz="1400" dirty="0">
                <a:latin typeface="Aileron Thin" panose="00000300000000000000" pitchFamily="50" charset="0"/>
              </a:rPr>
              <a:t>with Promotions </a:t>
            </a:r>
            <a:r>
              <a:rPr lang="en-GB" sz="1400" dirty="0" smtClean="0">
                <a:latin typeface="Aileron Thin" panose="00000300000000000000" pitchFamily="50" charset="0"/>
              </a:rPr>
              <a:t/>
            </a:r>
            <a:br>
              <a:rPr lang="en-GB" sz="1400" dirty="0" smtClean="0">
                <a:latin typeface="Aileron Thin" panose="00000300000000000000" pitchFamily="50" charset="0"/>
              </a:rPr>
            </a:br>
            <a:r>
              <a:rPr lang="en-GB" sz="1400" dirty="0" smtClean="0">
                <a:latin typeface="Aileron Thin" panose="00000300000000000000" pitchFamily="50" charset="0"/>
              </a:rPr>
              <a:t>Young</a:t>
            </a:r>
            <a:r>
              <a:rPr lang="en-GB" sz="1400" dirty="0">
                <a:latin typeface="Aileron Thin" panose="00000300000000000000" pitchFamily="50" charset="0"/>
              </a:rPr>
              <a:t>, enthusiastic, vibrant people like you can be great ambassadors for businesses or companies. </a:t>
            </a:r>
            <a:r>
              <a:rPr lang="en-GB" sz="1400" dirty="0">
                <a:latin typeface="Aileron Thin" panose="00000300000000000000" pitchFamily="50" charset="0"/>
              </a:rPr>
              <a:t>If your club or society is of an artistic bent, an effective form of sponsorship may be to agree to perform at or be involved in a company’s events or promotions. </a:t>
            </a:r>
            <a:r>
              <a:rPr lang="en-GB" sz="1400" dirty="0">
                <a:latin typeface="Aileron Thin" panose="00000300000000000000" pitchFamily="50" charset="0"/>
              </a:rPr>
              <a:t>Just offering the services of your members to help publicise your potential sponsors could prove valuable</a:t>
            </a:r>
            <a:r>
              <a:rPr lang="en-GB" sz="1400" dirty="0" smtClean="0">
                <a:latin typeface="Aileron Thin" panose="00000300000000000000" pitchFamily="50" charset="0"/>
              </a:rPr>
              <a:t>.</a:t>
            </a:r>
            <a:br>
              <a:rPr lang="en-GB" sz="1400" dirty="0" smtClean="0">
                <a:latin typeface="Aileron Thin" panose="00000300000000000000" pitchFamily="50" charset="0"/>
              </a:rPr>
            </a:br>
            <a:endParaRPr lang="en-GB" sz="1400" dirty="0" smtClean="0">
              <a:latin typeface="Aileron Thin" panose="00000300000000000000" pitchFamily="50" charset="0"/>
            </a:endParaRPr>
          </a:p>
          <a:p>
            <a:pPr marL="342900" indent="-342900">
              <a:buAutoNum type="arabicPeriod"/>
            </a:pPr>
            <a:r>
              <a:rPr lang="en-GB" sz="1400" dirty="0" smtClean="0">
                <a:latin typeface="Aileron Thin" panose="00000300000000000000" pitchFamily="50" charset="0"/>
              </a:rPr>
              <a:t>Involvement </a:t>
            </a:r>
            <a:r>
              <a:rPr lang="en-GB" sz="1400" dirty="0">
                <a:latin typeface="Aileron Thin" panose="00000300000000000000" pitchFamily="50" charset="0"/>
              </a:rPr>
              <a:t>in Activities </a:t>
            </a:r>
            <a:r>
              <a:rPr lang="en-GB" sz="1400" dirty="0" smtClean="0">
                <a:latin typeface="Aileron Thin" panose="00000300000000000000" pitchFamily="50" charset="0"/>
              </a:rPr>
              <a:t/>
            </a:r>
            <a:br>
              <a:rPr lang="en-GB" sz="1400" dirty="0" smtClean="0">
                <a:latin typeface="Aileron Thin" panose="00000300000000000000" pitchFamily="50" charset="0"/>
              </a:rPr>
            </a:br>
            <a:r>
              <a:rPr lang="en-GB" sz="1400" dirty="0" smtClean="0">
                <a:latin typeface="Aileron Thin" panose="00000300000000000000" pitchFamily="50" charset="0"/>
              </a:rPr>
              <a:t>The </a:t>
            </a:r>
            <a:r>
              <a:rPr lang="en-GB" sz="1400" dirty="0">
                <a:latin typeface="Aileron Thin" panose="00000300000000000000" pitchFamily="50" charset="0"/>
              </a:rPr>
              <a:t>experience and knowledge of your club and society is another valuable commodity and you may be able to offer this to potential sponsors for the benefit of your group. For example, if you are working with an external venue, you may be able to get the use of their facilities at a reduced rate if you agree to offer your experience to help with their other activities, such as coaching community groups. </a:t>
            </a:r>
            <a:r>
              <a:rPr lang="en-GB" sz="1400" dirty="0" smtClean="0">
                <a:latin typeface="Aileron Thin" panose="00000300000000000000" pitchFamily="50" charset="0"/>
              </a:rPr>
              <a:t/>
            </a:r>
            <a:br>
              <a:rPr lang="en-GB" sz="1400" dirty="0" smtClean="0">
                <a:latin typeface="Aileron Thin" panose="00000300000000000000" pitchFamily="50" charset="0"/>
              </a:rPr>
            </a:br>
            <a:endParaRPr lang="en-GB" sz="1400" dirty="0" smtClean="0">
              <a:latin typeface="Aileron Thin" panose="00000300000000000000" pitchFamily="50" charset="0"/>
            </a:endParaRPr>
          </a:p>
          <a:p>
            <a:pPr marL="342900" indent="-342900">
              <a:buAutoNum type="arabicPeriod"/>
            </a:pPr>
            <a:r>
              <a:rPr lang="en-GB" sz="1400" dirty="0" smtClean="0">
                <a:latin typeface="Aileron Thin" panose="00000300000000000000" pitchFamily="50" charset="0"/>
              </a:rPr>
              <a:t>Fundraising </a:t>
            </a:r>
            <a:br>
              <a:rPr lang="en-GB" sz="1400" dirty="0" smtClean="0">
                <a:latin typeface="Aileron Thin" panose="00000300000000000000" pitchFamily="50" charset="0"/>
              </a:rPr>
            </a:br>
            <a:r>
              <a:rPr lang="en-GB" sz="1400" dirty="0" smtClean="0">
                <a:latin typeface="Aileron Thin" panose="00000300000000000000" pitchFamily="50" charset="0"/>
              </a:rPr>
              <a:t>Larger </a:t>
            </a:r>
            <a:r>
              <a:rPr lang="en-GB" sz="1400" dirty="0">
                <a:latin typeface="Aileron Thin" panose="00000300000000000000" pitchFamily="50" charset="0"/>
              </a:rPr>
              <a:t>businesses - particularly chains - will have an expectation upon them to give something back to the community, which is known as Corporate Social Responsibility. </a:t>
            </a:r>
            <a:r>
              <a:rPr lang="en-GB" sz="1400" dirty="0">
                <a:latin typeface="Aileron Thin" panose="00000300000000000000" pitchFamily="50" charset="0"/>
              </a:rPr>
              <a:t>Students can be really good ambassadors and people on the ground to help businesses do this e.g. </a:t>
            </a:r>
            <a:r>
              <a:rPr lang="en-GB" sz="1400" dirty="0">
                <a:latin typeface="Aileron Thin" panose="00000300000000000000" pitchFamily="50" charset="0"/>
              </a:rPr>
              <a:t>fundraising activities for charity </a:t>
            </a:r>
          </a:p>
        </p:txBody>
      </p:sp>
    </p:spTree>
    <p:extLst>
      <p:ext uri="{BB962C8B-B14F-4D97-AF65-F5344CB8AC3E}">
        <p14:creationId xmlns:p14="http://schemas.microsoft.com/office/powerpoint/2010/main" val="487598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40068" y="553803"/>
            <a:ext cx="8200300" cy="1323439"/>
          </a:xfrm>
          <a:prstGeom prst="rect">
            <a:avLst/>
          </a:prstGeom>
          <a:noFill/>
        </p:spPr>
        <p:txBody>
          <a:bodyPr wrap="square" rtlCol="0">
            <a:spAutoFit/>
          </a:bodyPr>
          <a:lstStyle/>
          <a:p>
            <a:r>
              <a:rPr lang="en-GB" sz="4000" dirty="0" smtClean="0">
                <a:latin typeface="Aileron SemiBold" panose="00000700000000000000" pitchFamily="50" charset="0"/>
              </a:rPr>
              <a:t>Typical Issues that arise under a sponsorship agreement are</a:t>
            </a:r>
            <a:endParaRPr lang="en-GB" sz="4000" dirty="0">
              <a:latin typeface="Aileron SemiBold" panose="00000700000000000000" pitchFamily="50" charset="0"/>
            </a:endParaRPr>
          </a:p>
        </p:txBody>
      </p:sp>
      <p:sp>
        <p:nvSpPr>
          <p:cNvPr id="4" name="TextBox 3"/>
          <p:cNvSpPr txBox="1"/>
          <p:nvPr/>
        </p:nvSpPr>
        <p:spPr>
          <a:xfrm>
            <a:off x="1080654" y="2360660"/>
            <a:ext cx="8719128" cy="2585323"/>
          </a:xfrm>
          <a:prstGeom prst="rect">
            <a:avLst/>
          </a:prstGeom>
          <a:noFill/>
        </p:spPr>
        <p:txBody>
          <a:bodyPr wrap="square" rtlCol="0">
            <a:spAutoFit/>
          </a:bodyPr>
          <a:lstStyle/>
          <a:p>
            <a:pPr marL="285750" indent="-285750" fontAlgn="base">
              <a:buFont typeface="Arial" panose="020B0604020202020204" pitchFamily="34" charset="0"/>
              <a:buChar char="•"/>
            </a:pPr>
            <a:r>
              <a:rPr lang="en-GB" dirty="0">
                <a:latin typeface="Aileron Thin" panose="00000300000000000000" pitchFamily="50" charset="0"/>
              </a:rPr>
              <a:t>The definition of benefits to the sponsor</a:t>
            </a:r>
          </a:p>
          <a:p>
            <a:pPr marL="285750" indent="-285750" fontAlgn="base">
              <a:buFont typeface="Arial" panose="020B0604020202020204" pitchFamily="34" charset="0"/>
              <a:buChar char="•"/>
            </a:pPr>
            <a:r>
              <a:rPr lang="en-GB" dirty="0">
                <a:latin typeface="Aileron Thin" panose="00000300000000000000" pitchFamily="50" charset="0"/>
              </a:rPr>
              <a:t>Any payments due under the contract</a:t>
            </a:r>
          </a:p>
          <a:p>
            <a:pPr marL="285750" indent="-285750" fontAlgn="base">
              <a:buFont typeface="Arial" panose="020B0604020202020204" pitchFamily="34" charset="0"/>
              <a:buChar char="•"/>
            </a:pPr>
            <a:r>
              <a:rPr lang="en-GB" dirty="0">
                <a:latin typeface="Aileron Thin" panose="00000300000000000000" pitchFamily="50" charset="0"/>
              </a:rPr>
              <a:t>The circumstances in which trademarks/logos of the Sponsor should be used/displayed</a:t>
            </a:r>
          </a:p>
          <a:p>
            <a:pPr marL="285750" indent="-285750" fontAlgn="base">
              <a:buFont typeface="Arial" panose="020B0604020202020204" pitchFamily="34" charset="0"/>
              <a:buChar char="•"/>
            </a:pPr>
            <a:r>
              <a:rPr lang="en-GB" dirty="0">
                <a:latin typeface="Aileron Thin" panose="00000300000000000000" pitchFamily="50" charset="0"/>
              </a:rPr>
              <a:t>The rights of each party, including termination clauses</a:t>
            </a:r>
          </a:p>
          <a:p>
            <a:endParaRPr lang="en-GB" dirty="0" smtClean="0">
              <a:latin typeface="Aileron Thin" panose="00000300000000000000" pitchFamily="50" charset="0"/>
            </a:endParaRPr>
          </a:p>
          <a:p>
            <a:r>
              <a:rPr lang="en-GB" dirty="0" smtClean="0">
                <a:latin typeface="Aileron Thin" panose="00000300000000000000" pitchFamily="50" charset="0"/>
              </a:rPr>
              <a:t>As </a:t>
            </a:r>
            <a:r>
              <a:rPr lang="en-GB" dirty="0">
                <a:latin typeface="Aileron Thin" panose="00000300000000000000" pitchFamily="50" charset="0"/>
              </a:rPr>
              <a:t>a President or Treasurer of a Club or Society, you are responsible for working with your Sponsor to draw up this agreement. To help you get started, we have created a Sponsorship Agreement Template that you can use.</a:t>
            </a:r>
            <a:endParaRPr lang="en-GB" sz="3200" dirty="0">
              <a:latin typeface="Aileron Thin" panose="00000300000000000000" pitchFamily="50" charset="0"/>
            </a:endParaRPr>
          </a:p>
        </p:txBody>
      </p:sp>
    </p:spTree>
    <p:extLst>
      <p:ext uri="{BB962C8B-B14F-4D97-AF65-F5344CB8AC3E}">
        <p14:creationId xmlns:p14="http://schemas.microsoft.com/office/powerpoint/2010/main" val="614850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normAutofit/>
          </a:bodyPr>
          <a:lstStyle/>
          <a:p>
            <a:pPr marL="0" indent="0">
              <a:buNone/>
            </a:pPr>
            <a:r>
              <a:rPr lang="en-GB" sz="2400" dirty="0" smtClean="0">
                <a:latin typeface="Aileron Light" panose="00000400000000000000" pitchFamily="50" charset="0"/>
              </a:rPr>
              <a:t>There should be no breach between the SU and university policies and any potential sponsor </a:t>
            </a:r>
          </a:p>
          <a:p>
            <a:pPr marL="0" indent="0">
              <a:buNone/>
            </a:pPr>
            <a:endParaRPr lang="en-GB" sz="2400" dirty="0">
              <a:latin typeface="Aileron Light" panose="00000400000000000000" pitchFamily="50" charset="0"/>
            </a:endParaRPr>
          </a:p>
          <a:p>
            <a:pPr marL="0" indent="0">
              <a:buNone/>
            </a:pPr>
            <a:r>
              <a:rPr lang="en-GB" sz="2400" dirty="0" smtClean="0">
                <a:latin typeface="Aileron Light" panose="00000400000000000000" pitchFamily="50" charset="0"/>
              </a:rPr>
              <a:t>Some companies may not be approved due to our belief in inclusive societies. </a:t>
            </a:r>
          </a:p>
          <a:p>
            <a:pPr marL="0" indent="0">
              <a:buNone/>
            </a:pPr>
            <a:endParaRPr lang="en-GB" sz="2400" dirty="0">
              <a:latin typeface="Aileron Light" panose="00000400000000000000" pitchFamily="50" charset="0"/>
            </a:endParaRPr>
          </a:p>
          <a:p>
            <a:pPr marL="0" indent="0">
              <a:buNone/>
            </a:pPr>
            <a:r>
              <a:rPr lang="en-GB" sz="2400" dirty="0" smtClean="0">
                <a:latin typeface="Aileron Light" panose="00000400000000000000" pitchFamily="50" charset="0"/>
              </a:rPr>
              <a:t>Sponsorship contract should only last for the year during which your committee is in office. There should be no long term agreements. </a:t>
            </a:r>
            <a:endParaRPr lang="en-GB" sz="2400" dirty="0">
              <a:latin typeface="Aileron Light" panose="00000400000000000000" pitchFamily="50" charset="0"/>
            </a:endParaRPr>
          </a:p>
        </p:txBody>
      </p:sp>
      <p:sp>
        <p:nvSpPr>
          <p:cNvPr id="8" name="TextBox 7"/>
          <p:cNvSpPr txBox="1"/>
          <p:nvPr/>
        </p:nvSpPr>
        <p:spPr>
          <a:xfrm>
            <a:off x="3389745" y="683492"/>
            <a:ext cx="4224233" cy="707886"/>
          </a:xfrm>
          <a:prstGeom prst="rect">
            <a:avLst/>
          </a:prstGeom>
          <a:noFill/>
        </p:spPr>
        <p:txBody>
          <a:bodyPr wrap="none" rtlCol="0">
            <a:spAutoFit/>
          </a:bodyPr>
          <a:lstStyle/>
          <a:p>
            <a:r>
              <a:rPr lang="en-GB" sz="4000" dirty="0" smtClean="0">
                <a:latin typeface="Aileron SemiBold" panose="00000700000000000000" pitchFamily="50" charset="0"/>
              </a:rPr>
              <a:t>Union Guidelines</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76266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D4BB9C4-EF3D-4F83-9A14-623C0AB158F9}"/>
              </a:ext>
            </a:extLst>
          </p:cNvPr>
          <p:cNvSpPr>
            <a:spLocks noGrp="1"/>
          </p:cNvSpPr>
          <p:nvPr>
            <p:ph type="title" idx="4294967295"/>
          </p:nvPr>
        </p:nvSpPr>
        <p:spPr>
          <a:xfrm>
            <a:off x="1" y="0"/>
            <a:ext cx="11943644" cy="1275127"/>
          </a:xfrm>
          <a:solidFill>
            <a:srgbClr val="4E189A"/>
          </a:solidFill>
        </p:spPr>
        <p:txBody>
          <a:bodyPr vert="horz" lIns="91440" tIns="45720" rIns="91440" bIns="45720" rtlCol="0" anchor="ctr">
            <a:normAutofit/>
          </a:bodyPr>
          <a:lstStyle/>
          <a:p>
            <a:r>
              <a:rPr lang="en-US" b="1" dirty="0" smtClean="0">
                <a:solidFill>
                  <a:schemeClr val="bg1"/>
                </a:solidFill>
                <a:latin typeface="Avenir Next LT Pro"/>
              </a:rPr>
              <a:t>Things to consider</a:t>
            </a:r>
            <a:endParaRPr lang="en-US" b="1" dirty="0">
              <a:solidFill>
                <a:schemeClr val="bg1"/>
              </a:solidFill>
              <a:latin typeface="Avenir Next LT Pro"/>
            </a:endParaRPr>
          </a:p>
        </p:txBody>
      </p:sp>
      <p:sp>
        <p:nvSpPr>
          <p:cNvPr id="11" name="Content Placeholder 3"/>
          <p:cNvSpPr>
            <a:spLocks noGrp="1"/>
          </p:cNvSpPr>
          <p:nvPr>
            <p:ph idx="4294967295"/>
          </p:nvPr>
        </p:nvSpPr>
        <p:spPr>
          <a:xfrm>
            <a:off x="58723" y="1510019"/>
            <a:ext cx="11884921" cy="5115334"/>
          </a:xfrm>
        </p:spPr>
        <p:txBody>
          <a:bodyPr>
            <a:noAutofit/>
          </a:bodyPr>
          <a:lstStyle/>
          <a:p>
            <a:r>
              <a:rPr lang="en-GB" sz="1550" b="1" dirty="0">
                <a:latin typeface="Aileron Light" panose="00000400000000000000" pitchFamily="50" charset="0"/>
              </a:rPr>
              <a:t>Sponsorship is a Two-Way Thing </a:t>
            </a:r>
            <a:r>
              <a:rPr lang="en-GB" sz="1550" b="1" dirty="0" smtClean="0">
                <a:latin typeface="Aileron Light" panose="00000400000000000000" pitchFamily="50" charset="0"/>
              </a:rPr>
              <a:t/>
            </a:r>
            <a:br>
              <a:rPr lang="en-GB" sz="1550" b="1" dirty="0" smtClean="0">
                <a:latin typeface="Aileron Light" panose="00000400000000000000" pitchFamily="50" charset="0"/>
              </a:rPr>
            </a:br>
            <a:r>
              <a:rPr lang="en-GB" sz="1550" dirty="0" smtClean="0">
                <a:latin typeface="Aileron Light" panose="00000400000000000000" pitchFamily="50" charset="0"/>
              </a:rPr>
              <a:t>It </a:t>
            </a:r>
            <a:r>
              <a:rPr lang="en-GB" sz="1550" dirty="0">
                <a:latin typeface="Aileron Light" panose="00000400000000000000" pitchFamily="50" charset="0"/>
              </a:rPr>
              <a:t>is very rare that you will receive money for doing nothing and sponsorship is no different. You must remember when seeking sponsorship that any agreement you come to will be a two-way thing. You and your club/society will be expected to honour obligations in order to maintain the sponsorship, so don’t expect to take the money and run</a:t>
            </a:r>
            <a:r>
              <a:rPr lang="en-GB" sz="1550" dirty="0" smtClean="0">
                <a:latin typeface="Aileron Light" panose="00000400000000000000" pitchFamily="50" charset="0"/>
              </a:rPr>
              <a:t>.</a:t>
            </a:r>
          </a:p>
          <a:p>
            <a:endParaRPr lang="en-GB" sz="1550" dirty="0" smtClean="0">
              <a:latin typeface="Aileron Light" panose="00000400000000000000" pitchFamily="50" charset="0"/>
            </a:endParaRPr>
          </a:p>
          <a:p>
            <a:r>
              <a:rPr lang="en-GB" sz="1550" b="1" dirty="0">
                <a:latin typeface="Aileron Light" panose="00000400000000000000" pitchFamily="50" charset="0"/>
              </a:rPr>
              <a:t>Keep it Simple and Realistic </a:t>
            </a:r>
            <a:r>
              <a:rPr lang="en-GB" sz="1550" b="1" dirty="0" smtClean="0">
                <a:latin typeface="Aileron Light" panose="00000400000000000000" pitchFamily="50" charset="0"/>
              </a:rPr>
              <a:t/>
            </a:r>
            <a:br>
              <a:rPr lang="en-GB" sz="1550" b="1" dirty="0" smtClean="0">
                <a:latin typeface="Aileron Light" panose="00000400000000000000" pitchFamily="50" charset="0"/>
              </a:rPr>
            </a:br>
            <a:r>
              <a:rPr lang="en-GB" sz="1550" dirty="0" smtClean="0">
                <a:latin typeface="Aileron Light" panose="00000400000000000000" pitchFamily="50" charset="0"/>
              </a:rPr>
              <a:t>The </a:t>
            </a:r>
            <a:r>
              <a:rPr lang="en-GB" sz="1550" dirty="0">
                <a:latin typeface="Aileron Light" panose="00000400000000000000" pitchFamily="50" charset="0"/>
              </a:rPr>
              <a:t>more straightforward your sponsorship agreement, the easier it will be to uphold. Don’t enter into an agreement if you are not confident that you and your club or society will be able to honour your end of the partnership. Remember, not everyone in your club and society will share your commitment, so think of your members and what they will be prepared to give in return for sponsorship. </a:t>
            </a:r>
            <a:endParaRPr lang="en-GB" sz="1550" dirty="0" smtClean="0">
              <a:latin typeface="Aileron Light" panose="00000400000000000000" pitchFamily="50" charset="0"/>
            </a:endParaRPr>
          </a:p>
          <a:p>
            <a:endParaRPr lang="en-GB" sz="1550" dirty="0" smtClean="0">
              <a:latin typeface="Aileron Light" panose="00000400000000000000" pitchFamily="50" charset="0"/>
            </a:endParaRPr>
          </a:p>
          <a:p>
            <a:r>
              <a:rPr lang="en-GB" sz="1550" b="1" dirty="0" smtClean="0">
                <a:latin typeface="Aileron Light" panose="00000400000000000000" pitchFamily="50" charset="0"/>
              </a:rPr>
              <a:t>Be </a:t>
            </a:r>
            <a:r>
              <a:rPr lang="en-GB" sz="1550" b="1" dirty="0">
                <a:latin typeface="Aileron Light" panose="00000400000000000000" pitchFamily="50" charset="0"/>
              </a:rPr>
              <a:t>in it for the Short Haul </a:t>
            </a:r>
            <a:r>
              <a:rPr lang="en-GB" sz="1550" b="1" dirty="0" smtClean="0">
                <a:latin typeface="Aileron Light" panose="00000400000000000000" pitchFamily="50" charset="0"/>
              </a:rPr>
              <a:t/>
            </a:r>
            <a:br>
              <a:rPr lang="en-GB" sz="1550" b="1" dirty="0" smtClean="0">
                <a:latin typeface="Aileron Light" panose="00000400000000000000" pitchFamily="50" charset="0"/>
              </a:rPr>
            </a:br>
            <a:r>
              <a:rPr lang="en-GB" sz="1550" dirty="0" smtClean="0">
                <a:latin typeface="Aileron Light" panose="00000400000000000000" pitchFamily="50" charset="0"/>
              </a:rPr>
              <a:t>Your </a:t>
            </a:r>
            <a:r>
              <a:rPr lang="en-GB" sz="1550" dirty="0">
                <a:latin typeface="Aileron Light" panose="00000400000000000000" pitchFamily="50" charset="0"/>
              </a:rPr>
              <a:t>club and society will change each year with new members and new committee members. As a result, what you are prepared to do for sponsorship, and indeed what you need to gain from it will vary from year to year. With this in mind, it can be risky to commit to lengthy sponsorship agreements, as in the future they may not seem such a good deal. Our advice would be to seek agreements on a yearly basis, as it is much easier to renew a short term contract you are happy with than break a long term one which no longer suits your </a:t>
            </a:r>
            <a:r>
              <a:rPr lang="en-GB" sz="1550" dirty="0" smtClean="0">
                <a:latin typeface="Aileron Light" panose="00000400000000000000" pitchFamily="50" charset="0"/>
              </a:rPr>
              <a:t>needs</a:t>
            </a:r>
          </a:p>
          <a:p>
            <a:endParaRPr lang="en-GB" sz="1550" dirty="0" smtClean="0">
              <a:latin typeface="Aileron Light" panose="00000400000000000000" pitchFamily="50" charset="0"/>
            </a:endParaRPr>
          </a:p>
          <a:p>
            <a:r>
              <a:rPr lang="en-GB" sz="1550" b="1" dirty="0" smtClean="0">
                <a:latin typeface="Aileron Light" panose="00000400000000000000" pitchFamily="50" charset="0"/>
              </a:rPr>
              <a:t>Seek </a:t>
            </a:r>
            <a:r>
              <a:rPr lang="en-GB" sz="1550" b="1" dirty="0">
                <a:latin typeface="Aileron Light" panose="00000400000000000000" pitchFamily="50" charset="0"/>
              </a:rPr>
              <a:t>Common Goals </a:t>
            </a:r>
            <a:r>
              <a:rPr lang="en-GB" sz="1550" b="1" dirty="0" smtClean="0">
                <a:latin typeface="Aileron Light" panose="00000400000000000000" pitchFamily="50" charset="0"/>
              </a:rPr>
              <a:t/>
            </a:r>
            <a:br>
              <a:rPr lang="en-GB" sz="1550" b="1" dirty="0" smtClean="0">
                <a:latin typeface="Aileron Light" panose="00000400000000000000" pitchFamily="50" charset="0"/>
              </a:rPr>
            </a:br>
            <a:r>
              <a:rPr lang="en-GB" sz="1550" dirty="0" smtClean="0">
                <a:latin typeface="Aileron Light" panose="00000400000000000000" pitchFamily="50" charset="0"/>
              </a:rPr>
              <a:t>As </a:t>
            </a:r>
            <a:r>
              <a:rPr lang="en-GB" sz="1550" dirty="0">
                <a:latin typeface="Aileron Light" panose="00000400000000000000" pitchFamily="50" charset="0"/>
              </a:rPr>
              <a:t>sponsorship represents a partnership, it is best to approach potential sponsors to whom you know you can offer something genuine in return. Think about companies or businesses which you and your club or society are regularly in contact with, or those who have similar aims to yourselves</a:t>
            </a:r>
            <a:endParaRPr lang="en-GB" sz="1550" dirty="0">
              <a:latin typeface="Aileron Light" panose="00000400000000000000" pitchFamily="50" charset="0"/>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7410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937164" y="2438400"/>
            <a:ext cx="5724644" cy="707886"/>
          </a:xfrm>
          <a:prstGeom prst="rect">
            <a:avLst/>
          </a:prstGeom>
          <a:noFill/>
        </p:spPr>
        <p:txBody>
          <a:bodyPr wrap="none" rtlCol="0">
            <a:spAutoFit/>
          </a:bodyPr>
          <a:lstStyle/>
          <a:p>
            <a:r>
              <a:rPr lang="en-GB" sz="4000" dirty="0">
                <a:solidFill>
                  <a:schemeClr val="bg1"/>
                </a:solidFill>
                <a:latin typeface="Aileron Bold" panose="00000800000000000000" pitchFamily="50" charset="0"/>
              </a:rPr>
              <a:t>Things to remember	</a:t>
            </a:r>
            <a:endParaRPr lang="en-GB" sz="4000" dirty="0" smtClean="0">
              <a:solidFill>
                <a:schemeClr val="bg1"/>
              </a:solidFill>
              <a:latin typeface="Aileron Bold" panose="00000800000000000000" pitchFamily="50" charset="0"/>
            </a:endParaRPr>
          </a:p>
        </p:txBody>
      </p:sp>
      <p:sp>
        <p:nvSpPr>
          <p:cNvPr id="2" name="Rectangle 1"/>
          <p:cNvSpPr/>
          <p:nvPr/>
        </p:nvSpPr>
        <p:spPr>
          <a:xfrm>
            <a:off x="2586955" y="3380123"/>
            <a:ext cx="6096000" cy="1477328"/>
          </a:xfrm>
          <a:prstGeom prst="rect">
            <a:avLst/>
          </a:prstGeom>
        </p:spPr>
        <p:txBody>
          <a:bodyPr>
            <a:spAutoFit/>
          </a:bodyPr>
          <a:lstStyle/>
          <a:p>
            <a:r>
              <a:rPr lang="en-GB" dirty="0">
                <a:solidFill>
                  <a:schemeClr val="bg1"/>
                </a:solidFill>
                <a:latin typeface="Aileron Bold" panose="00000800000000000000" pitchFamily="50" charset="0"/>
              </a:rPr>
              <a:t>We are here to support you. Don’t do anything you’re not sure about and always ask. When contracts and money get involved, things can occasionally get tricky so we all need be sure you are doing the right thing and are here to help you. If in doubt, just ask us.</a:t>
            </a:r>
            <a:endParaRPr lang="en-GB" b="1" dirty="0">
              <a:solidFill>
                <a:schemeClr val="bg1"/>
              </a:solidFill>
              <a:latin typeface="Aileron Bold" panose="00000800000000000000" pitchFamily="50" charset="0"/>
            </a:endParaRPr>
          </a:p>
        </p:txBody>
      </p:sp>
    </p:spTree>
    <p:extLst>
      <p:ext uri="{BB962C8B-B14F-4D97-AF65-F5344CB8AC3E}">
        <p14:creationId xmlns:p14="http://schemas.microsoft.com/office/powerpoint/2010/main" val="19387374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3.xml><?xml version="1.0" encoding="utf-8"?>
<ds:datastoreItem xmlns:ds="http://schemas.openxmlformats.org/officeDocument/2006/customXml" ds:itemID="{EDB20151-6644-46DB-AF80-1B5A6C07FEA6}">
  <ds:schemaRefs>
    <ds:schemaRef ds:uri="http://schemas.microsoft.com/office/infopath/2007/PartnerControls"/>
    <ds:schemaRef ds:uri="http://purl.org/dc/elements/1.1/"/>
    <ds:schemaRef ds:uri="http://schemas.microsoft.com/office/2006/documentManagement/types"/>
    <ds:schemaRef ds:uri="5b2a2d34-0285-43f9-9aa2-946ee255fe48"/>
    <ds:schemaRef ds:uri="http://www.w3.org/XML/1998/namespace"/>
    <ds:schemaRef ds:uri="e7248ab6-56ee-45eb-9b7f-1ee7019cb7d5"/>
    <ds:schemaRef ds:uri="http://purl.org/dc/dcmityp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227</TotalTime>
  <Words>995</Words>
  <Application>Microsoft Office PowerPoint</Application>
  <PresentationFormat>Widescreen</PresentationFormat>
  <Paragraphs>140</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Aileron Bold</vt:lpstr>
      <vt:lpstr>Aileron Heavy</vt:lpstr>
      <vt:lpstr>Aileron Light</vt:lpstr>
      <vt:lpstr>Aileron SemiBold</vt:lpstr>
      <vt:lpstr>Aileron Thin</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Things to consider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372</cp:revision>
  <dcterms:created xsi:type="dcterms:W3CDTF">2020-09-02T10:14:26Z</dcterms:created>
  <dcterms:modified xsi:type="dcterms:W3CDTF">2021-08-11T12:45:44Z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