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8288000" cy="10287000"/>
  <p:notesSz cx="6858000" cy="9144000"/>
  <p:embeddedFontLst>
    <p:embeddedFont>
      <p:font typeface="Canva Sans" panose="020B0604020202020204" charset="0"/>
      <p:regular r:id="rId21"/>
    </p:embeddedFont>
    <p:embeddedFont>
      <p:font typeface="Ibarra Real Nova" panose="020B0604020202020204" charset="0"/>
      <p:regular r:id="rId22"/>
    </p:embeddedFont>
    <p:embeddedFont>
      <p:font typeface="Ibarra Real Nova Bold" panose="020B0604020202020204" charset="0"/>
      <p:regular r:id="rId23"/>
    </p:embeddedFont>
    <p:embeddedFont>
      <p:font typeface="Ibarra Real Nova Bold Italics" panose="020B0604020202020204" charset="0"/>
      <p:regular r:id="rId24"/>
    </p:embeddedFont>
    <p:embeddedFont>
      <p:font typeface="Ibarra Real Nova Italics" panose="020B0604020202020204" charset="0"/>
      <p:regular r:id="rId25"/>
    </p:embeddedFont>
    <p:embeddedFont>
      <p:font typeface="Lora" pitchFamily="2" charset="0"/>
      <p:regular r:id="rId26"/>
    </p:embeddedFont>
    <p:embeddedFont>
      <p:font typeface="Lora Bold" panose="020B0604020202020204" charset="0"/>
      <p:regular r:id="rId27"/>
    </p:embeddedFont>
    <p:embeddedFont>
      <p:font typeface="Lora Bold Italics" panose="020B0604020202020204" charset="0"/>
      <p:regular r:id="rId28"/>
    </p:embeddedFont>
    <p:embeddedFont>
      <p:font typeface="Lora Italics" panose="020B0604020202020204" charset="0"/>
      <p:regular r:id="rId29"/>
    </p:embeddedFont>
    <p:embeddedFont>
      <p:font typeface="TAN Aegean" panose="020B0604020202020204"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64" d="100"/>
          <a:sy n="64" d="100"/>
        </p:scale>
        <p:origin x="38" y="2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6.fntdata"/><Relationship Id="rId3" Type="http://schemas.openxmlformats.org/officeDocument/2006/relationships/customXml" Target="../customXml/item3.xml"/><Relationship Id="rId21" Type="http://schemas.openxmlformats.org/officeDocument/2006/relationships/font" Target="fonts/font1.fntdata"/><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5.fntdata"/><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9.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4.fntdata"/><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13.png"/><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jpeg"/><Relationship Id="rId4" Type="http://schemas.openxmlformats.org/officeDocument/2006/relationships/image" Target="../media/image19.svg"/></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sv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25.pn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5.svg"/><Relationship Id="rId7" Type="http://schemas.openxmlformats.org/officeDocument/2006/relationships/image" Target="../media/image26.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8.svg"/><Relationship Id="rId7" Type="http://schemas.openxmlformats.org/officeDocument/2006/relationships/image" Target="../media/image23.svg"/><Relationship Id="rId2" Type="http://schemas.openxmlformats.org/officeDocument/2006/relationships/image" Target="../media/image27.svg"/><Relationship Id="rId1" Type="http://schemas.openxmlformats.org/officeDocument/2006/relationships/slideLayout" Target="../slideLayouts/slideLayout7.xml"/><Relationship Id="rId6" Type="http://schemas.openxmlformats.org/officeDocument/2006/relationships/image" Target="../media/image31.svg"/><Relationship Id="rId5" Type="http://schemas.openxmlformats.org/officeDocument/2006/relationships/image" Target="../media/image30.jpeg"/><Relationship Id="rId10" Type="http://schemas.openxmlformats.org/officeDocument/2006/relationships/image" Target="../media/image32.svg"/><Relationship Id="rId4" Type="http://schemas.openxmlformats.org/officeDocument/2006/relationships/image" Target="../media/image29.sv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33.svg"/><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5.jpeg"/><Relationship Id="rId4" Type="http://schemas.openxmlformats.org/officeDocument/2006/relationships/image" Target="../media/image34.svg"/></Relationships>
</file>

<file path=ppt/slides/_rels/slide10.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18.svg"/><Relationship Id="rId7" Type="http://schemas.openxmlformats.org/officeDocument/2006/relationships/image" Target="../media/image20.jpe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svg"/><Relationship Id="rId4" Type="http://schemas.openxmlformats.org/officeDocument/2006/relationships/image" Target="../media/image34.svg"/></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sv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41.svg"/><Relationship Id="rId7" Type="http://schemas.openxmlformats.org/officeDocument/2006/relationships/image" Target="../media/image7.svg"/><Relationship Id="rId2" Type="http://schemas.openxmlformats.org/officeDocument/2006/relationships/image" Target="../media/image27.svg"/><Relationship Id="rId1" Type="http://schemas.openxmlformats.org/officeDocument/2006/relationships/slideLayout" Target="../slideLayouts/slideLayout7.xml"/><Relationship Id="rId6" Type="http://schemas.openxmlformats.org/officeDocument/2006/relationships/image" Target="../media/image39.svg"/><Relationship Id="rId5" Type="http://schemas.openxmlformats.org/officeDocument/2006/relationships/image" Target="../media/image40.jpeg"/><Relationship Id="rId4" Type="http://schemas.openxmlformats.org/officeDocument/2006/relationships/image" Target="../media/image42.svg"/></Relationships>
</file>

<file path=ppt/slides/_rels/slide13.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svg"/><Relationship Id="rId3" Type="http://schemas.openxmlformats.org/officeDocument/2006/relationships/image" Target="../media/image18.svg"/><Relationship Id="rId7" Type="http://schemas.openxmlformats.org/officeDocument/2006/relationships/image" Target="../media/image44.svg"/><Relationship Id="rId12" Type="http://schemas.openxmlformats.org/officeDocument/2006/relationships/image" Target="../media/image49.svg"/><Relationship Id="rId2" Type="http://schemas.openxmlformats.org/officeDocument/2006/relationships/image" Target="../media/image33.svg"/><Relationship Id="rId16" Type="http://schemas.openxmlformats.org/officeDocument/2006/relationships/image" Target="../media/image53.svg"/><Relationship Id="rId1" Type="http://schemas.openxmlformats.org/officeDocument/2006/relationships/slideLayout" Target="../slideLayouts/slideLayout7.xml"/><Relationship Id="rId6" Type="http://schemas.openxmlformats.org/officeDocument/2006/relationships/image" Target="../media/image43.svg"/><Relationship Id="rId11" Type="http://schemas.openxmlformats.org/officeDocument/2006/relationships/image" Target="../media/image48.svg"/><Relationship Id="rId5" Type="http://schemas.openxmlformats.org/officeDocument/2006/relationships/image" Target="../media/image35.svg"/><Relationship Id="rId15" Type="http://schemas.openxmlformats.org/officeDocument/2006/relationships/image" Target="../media/image52.svg"/><Relationship Id="rId10" Type="http://schemas.openxmlformats.org/officeDocument/2006/relationships/image" Target="../media/image47.svg"/><Relationship Id="rId4" Type="http://schemas.openxmlformats.org/officeDocument/2006/relationships/image" Target="../media/image5.jpeg"/><Relationship Id="rId9" Type="http://schemas.openxmlformats.org/officeDocument/2006/relationships/image" Target="../media/image46.svg"/><Relationship Id="rId14" Type="http://schemas.openxmlformats.org/officeDocument/2006/relationships/image" Target="../media/image51.svg"/></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13.png"/><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4.sv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slideLayout" Target="../slideLayouts/slideLayout7.xml"/><Relationship Id="rId6" Type="http://schemas.openxmlformats.org/officeDocument/2006/relationships/image" Target="../media/image58.svg"/><Relationship Id="rId5" Type="http://schemas.openxmlformats.org/officeDocument/2006/relationships/image" Target="../media/image57.svg"/><Relationship Id="rId4" Type="http://schemas.openxmlformats.org/officeDocument/2006/relationships/image" Target="../media/image5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2748869" y="3483231"/>
            <a:ext cx="8662737" cy="8229600"/>
          </a:xfrm>
          <a:custGeom>
            <a:avLst/>
            <a:gdLst/>
            <a:ahLst/>
            <a:cxnLst/>
            <a:rect l="l" t="t" r="r" b="b"/>
            <a:pathLst>
              <a:path w="8662737" h="8229600">
                <a:moveTo>
                  <a:pt x="0" y="0"/>
                </a:moveTo>
                <a:lnTo>
                  <a:pt x="8662737" y="0"/>
                </a:lnTo>
                <a:lnTo>
                  <a:pt x="8662737" y="8229600"/>
                </a:lnTo>
                <a:lnTo>
                  <a:pt x="0" y="8229600"/>
                </a:lnTo>
                <a:lnTo>
                  <a:pt x="0" y="0"/>
                </a:lnTo>
                <a:close/>
              </a:path>
            </a:pathLst>
          </a:custGeom>
          <a:blipFill>
            <a:blip>
              <a:alphaModFix amt="47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10800000">
            <a:off x="12391071" y="-1250850"/>
            <a:ext cx="8662737" cy="8229600"/>
          </a:xfrm>
          <a:custGeom>
            <a:avLst/>
            <a:gdLst/>
            <a:ahLst/>
            <a:cxnLst/>
            <a:rect l="l" t="t" r="r" b="b"/>
            <a:pathLst>
              <a:path w="8662737" h="8229600">
                <a:moveTo>
                  <a:pt x="0" y="0"/>
                </a:moveTo>
                <a:lnTo>
                  <a:pt x="8662737" y="0"/>
                </a:lnTo>
                <a:lnTo>
                  <a:pt x="8662737" y="8229600"/>
                </a:lnTo>
                <a:lnTo>
                  <a:pt x="0" y="8229600"/>
                </a:lnTo>
                <a:lnTo>
                  <a:pt x="0" y="0"/>
                </a:lnTo>
                <a:close/>
              </a:path>
            </a:pathLst>
          </a:custGeom>
          <a:blipFill>
            <a:blip>
              <a:alphaModFix amt="43999"/>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4" name="Freeform 4"/>
          <p:cNvSpPr/>
          <p:nvPr/>
        </p:nvSpPr>
        <p:spPr>
          <a:xfrm>
            <a:off x="6458904" y="444692"/>
            <a:ext cx="5370192" cy="1168017"/>
          </a:xfrm>
          <a:custGeom>
            <a:avLst/>
            <a:gdLst/>
            <a:ahLst/>
            <a:cxnLst/>
            <a:rect l="l" t="t" r="r" b="b"/>
            <a:pathLst>
              <a:path w="5370192" h="1168017">
                <a:moveTo>
                  <a:pt x="0" y="0"/>
                </a:moveTo>
                <a:lnTo>
                  <a:pt x="5370192" y="0"/>
                </a:lnTo>
                <a:lnTo>
                  <a:pt x="5370192" y="1168016"/>
                </a:lnTo>
                <a:lnTo>
                  <a:pt x="0" y="116801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flipV="1">
            <a:off x="6466318" y="8396036"/>
            <a:ext cx="5370192" cy="1168017"/>
          </a:xfrm>
          <a:custGeom>
            <a:avLst/>
            <a:gdLst/>
            <a:ahLst/>
            <a:cxnLst/>
            <a:rect l="l" t="t" r="r" b="b"/>
            <a:pathLst>
              <a:path w="5370192" h="1168017">
                <a:moveTo>
                  <a:pt x="0" y="1168016"/>
                </a:moveTo>
                <a:lnTo>
                  <a:pt x="5370192" y="1168016"/>
                </a:lnTo>
                <a:lnTo>
                  <a:pt x="5370192" y="0"/>
                </a:lnTo>
                <a:lnTo>
                  <a:pt x="0" y="0"/>
                </a:lnTo>
                <a:lnTo>
                  <a:pt x="0" y="1168016"/>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4654597" y="744705"/>
            <a:ext cx="1766001" cy="956224"/>
          </a:xfrm>
          <a:custGeom>
            <a:avLst/>
            <a:gdLst/>
            <a:ahLst/>
            <a:cxnLst/>
            <a:rect l="l" t="t" r="r" b="b"/>
            <a:pathLst>
              <a:path w="1766001" h="956224">
                <a:moveTo>
                  <a:pt x="0" y="0"/>
                </a:moveTo>
                <a:lnTo>
                  <a:pt x="1766001" y="0"/>
                </a:lnTo>
                <a:lnTo>
                  <a:pt x="1766001" y="956224"/>
                </a:lnTo>
                <a:lnTo>
                  <a:pt x="0" y="956224"/>
                </a:lnTo>
                <a:lnTo>
                  <a:pt x="0" y="0"/>
                </a:lnTo>
                <a:close/>
              </a:path>
            </a:pathLst>
          </a:custGeom>
          <a:blipFill>
            <a:blip>
              <a:extLst>
                <a:ext uri="{96DAC541-7B7A-43D3-8B79-37D633B846F1}">
                  <asvg:svgBlip xmlns:asvg="http://schemas.microsoft.com/office/drawing/2016/SVG/main" r:embed="rId4"/>
                </a:ext>
              </a:extLst>
            </a:blip>
            <a:stretch>
              <a:fillRect r="-101474"/>
            </a:stretch>
          </a:blipFill>
        </p:spPr>
        <p:txBody>
          <a:bodyPr/>
          <a:lstStyle/>
          <a:p>
            <a:endParaRPr lang="en-GB"/>
          </a:p>
        </p:txBody>
      </p:sp>
      <p:sp>
        <p:nvSpPr>
          <p:cNvPr id="7" name="Freeform 7"/>
          <p:cNvSpPr/>
          <p:nvPr/>
        </p:nvSpPr>
        <p:spPr>
          <a:xfrm rot="-10800000">
            <a:off x="11882230" y="8597267"/>
            <a:ext cx="1766001" cy="956224"/>
          </a:xfrm>
          <a:custGeom>
            <a:avLst/>
            <a:gdLst/>
            <a:ahLst/>
            <a:cxnLst/>
            <a:rect l="l" t="t" r="r" b="b"/>
            <a:pathLst>
              <a:path w="1766001" h="956224">
                <a:moveTo>
                  <a:pt x="0" y="0"/>
                </a:moveTo>
                <a:lnTo>
                  <a:pt x="1766000" y="0"/>
                </a:lnTo>
                <a:lnTo>
                  <a:pt x="1766000" y="956223"/>
                </a:lnTo>
                <a:lnTo>
                  <a:pt x="0" y="956223"/>
                </a:lnTo>
                <a:lnTo>
                  <a:pt x="0" y="0"/>
                </a:lnTo>
                <a:close/>
              </a:path>
            </a:pathLst>
          </a:custGeom>
          <a:blipFill>
            <a:blip>
              <a:extLst>
                <a:ext uri="{96DAC541-7B7A-43D3-8B79-37D633B846F1}">
                  <asvg:svgBlip xmlns:asvg="http://schemas.microsoft.com/office/drawing/2016/SVG/main" r:embed="rId4"/>
                </a:ext>
              </a:extLst>
            </a:blip>
            <a:stretch>
              <a:fillRect r="-101474"/>
            </a:stretch>
          </a:blipFill>
        </p:spPr>
        <p:txBody>
          <a:bodyPr/>
          <a:lstStyle/>
          <a:p>
            <a:endParaRPr lang="en-GB"/>
          </a:p>
        </p:txBody>
      </p:sp>
      <p:sp>
        <p:nvSpPr>
          <p:cNvPr id="8" name="Freeform 8"/>
          <p:cNvSpPr/>
          <p:nvPr/>
        </p:nvSpPr>
        <p:spPr>
          <a:xfrm flipH="1">
            <a:off x="11882230" y="744705"/>
            <a:ext cx="1766001" cy="956224"/>
          </a:xfrm>
          <a:custGeom>
            <a:avLst/>
            <a:gdLst/>
            <a:ahLst/>
            <a:cxnLst/>
            <a:rect l="l" t="t" r="r" b="b"/>
            <a:pathLst>
              <a:path w="1766001" h="956224">
                <a:moveTo>
                  <a:pt x="1766000" y="0"/>
                </a:moveTo>
                <a:lnTo>
                  <a:pt x="0" y="0"/>
                </a:lnTo>
                <a:lnTo>
                  <a:pt x="0" y="956224"/>
                </a:lnTo>
                <a:lnTo>
                  <a:pt x="1766000" y="956224"/>
                </a:lnTo>
                <a:lnTo>
                  <a:pt x="1766000" y="0"/>
                </a:lnTo>
                <a:close/>
              </a:path>
            </a:pathLst>
          </a:custGeom>
          <a:blipFill>
            <a:blip>
              <a:extLst>
                <a:ext uri="{96DAC541-7B7A-43D3-8B79-37D633B846F1}">
                  <asvg:svgBlip xmlns:asvg="http://schemas.microsoft.com/office/drawing/2016/SVG/main" r:embed="rId4"/>
                </a:ext>
              </a:extLst>
            </a:blip>
            <a:stretch>
              <a:fillRect r="-101474"/>
            </a:stretch>
          </a:blipFill>
        </p:spPr>
        <p:txBody>
          <a:bodyPr/>
          <a:lstStyle/>
          <a:p>
            <a:endParaRPr lang="en-GB"/>
          </a:p>
        </p:txBody>
      </p:sp>
      <p:sp>
        <p:nvSpPr>
          <p:cNvPr id="9" name="Freeform 9"/>
          <p:cNvSpPr/>
          <p:nvPr/>
        </p:nvSpPr>
        <p:spPr>
          <a:xfrm rot="-10800000" flipH="1">
            <a:off x="4654597" y="8597267"/>
            <a:ext cx="1766001" cy="956224"/>
          </a:xfrm>
          <a:custGeom>
            <a:avLst/>
            <a:gdLst/>
            <a:ahLst/>
            <a:cxnLst/>
            <a:rect l="l" t="t" r="r" b="b"/>
            <a:pathLst>
              <a:path w="1766001" h="956224">
                <a:moveTo>
                  <a:pt x="1766001" y="0"/>
                </a:moveTo>
                <a:lnTo>
                  <a:pt x="0" y="0"/>
                </a:lnTo>
                <a:lnTo>
                  <a:pt x="0" y="956223"/>
                </a:lnTo>
                <a:lnTo>
                  <a:pt x="1766001" y="956223"/>
                </a:lnTo>
                <a:lnTo>
                  <a:pt x="1766001" y="0"/>
                </a:lnTo>
                <a:close/>
              </a:path>
            </a:pathLst>
          </a:custGeom>
          <a:blipFill>
            <a:blip>
              <a:extLst>
                <a:ext uri="{96DAC541-7B7A-43D3-8B79-37D633B846F1}">
                  <asvg:svgBlip xmlns:asvg="http://schemas.microsoft.com/office/drawing/2016/SVG/main" r:embed="rId4"/>
                </a:ext>
              </a:extLst>
            </a:blip>
            <a:stretch>
              <a:fillRect r="-101474"/>
            </a:stretch>
          </a:blipFill>
        </p:spPr>
        <p:txBody>
          <a:bodyPr/>
          <a:lstStyle/>
          <a:p>
            <a:endParaRPr lang="en-GB"/>
          </a:p>
        </p:txBody>
      </p:sp>
      <p:sp>
        <p:nvSpPr>
          <p:cNvPr id="10" name="Freeform 10"/>
          <p:cNvSpPr/>
          <p:nvPr/>
        </p:nvSpPr>
        <p:spPr>
          <a:xfrm>
            <a:off x="911584" y="1028700"/>
            <a:ext cx="4140679" cy="4114800"/>
          </a:xfrm>
          <a:custGeom>
            <a:avLst/>
            <a:gdLst/>
            <a:ahLst/>
            <a:cxnLst/>
            <a:rect l="l" t="t" r="r" b="b"/>
            <a:pathLst>
              <a:path w="4140679" h="4114800">
                <a:moveTo>
                  <a:pt x="0" y="0"/>
                </a:moveTo>
                <a:lnTo>
                  <a:pt x="4140679" y="0"/>
                </a:lnTo>
                <a:lnTo>
                  <a:pt x="4140679"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10800000">
            <a:off x="13239968" y="5143500"/>
            <a:ext cx="4140679" cy="4114800"/>
          </a:xfrm>
          <a:custGeom>
            <a:avLst/>
            <a:gdLst/>
            <a:ahLst/>
            <a:cxnLst/>
            <a:rect l="l" t="t" r="r" b="b"/>
            <a:pathLst>
              <a:path w="4140679" h="4114800">
                <a:moveTo>
                  <a:pt x="0" y="0"/>
                </a:moveTo>
                <a:lnTo>
                  <a:pt x="4140680" y="0"/>
                </a:lnTo>
                <a:lnTo>
                  <a:pt x="4140680"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flipH="1">
            <a:off x="13239968" y="1028700"/>
            <a:ext cx="4140679" cy="4114800"/>
          </a:xfrm>
          <a:custGeom>
            <a:avLst/>
            <a:gdLst/>
            <a:ahLst/>
            <a:cxnLst/>
            <a:rect l="l" t="t" r="r" b="b"/>
            <a:pathLst>
              <a:path w="4140679" h="4114800">
                <a:moveTo>
                  <a:pt x="4140680" y="0"/>
                </a:moveTo>
                <a:lnTo>
                  <a:pt x="0" y="0"/>
                </a:lnTo>
                <a:lnTo>
                  <a:pt x="0" y="4114800"/>
                </a:lnTo>
                <a:lnTo>
                  <a:pt x="4140680" y="4114800"/>
                </a:lnTo>
                <a:lnTo>
                  <a:pt x="414068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rot="-10800000" flipH="1">
            <a:off x="911584" y="5143500"/>
            <a:ext cx="4140679" cy="4114800"/>
          </a:xfrm>
          <a:custGeom>
            <a:avLst/>
            <a:gdLst/>
            <a:ahLst/>
            <a:cxnLst/>
            <a:rect l="l" t="t" r="r" b="b"/>
            <a:pathLst>
              <a:path w="4140679" h="4114800">
                <a:moveTo>
                  <a:pt x="4140679" y="0"/>
                </a:moveTo>
                <a:lnTo>
                  <a:pt x="0" y="0"/>
                </a:lnTo>
                <a:lnTo>
                  <a:pt x="0" y="4114800"/>
                </a:lnTo>
                <a:lnTo>
                  <a:pt x="4140679" y="4114800"/>
                </a:lnTo>
                <a:lnTo>
                  <a:pt x="414067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TextBox 14"/>
          <p:cNvSpPr txBox="1"/>
          <p:nvPr/>
        </p:nvSpPr>
        <p:spPr>
          <a:xfrm>
            <a:off x="1231991" y="3598435"/>
            <a:ext cx="15824019" cy="2343200"/>
          </a:xfrm>
          <a:prstGeom prst="rect">
            <a:avLst/>
          </a:prstGeom>
        </p:spPr>
        <p:txBody>
          <a:bodyPr lIns="0" tIns="0" rIns="0" bIns="0" rtlCol="0" anchor="t">
            <a:spAutoFit/>
          </a:bodyPr>
          <a:lstStyle/>
          <a:p>
            <a:pPr algn="ctr">
              <a:lnSpc>
                <a:spcPts val="6297"/>
              </a:lnSpc>
              <a:spcBef>
                <a:spcPct val="0"/>
              </a:spcBef>
            </a:pPr>
            <a:r>
              <a:rPr lang="en-US" sz="4498">
                <a:solidFill>
                  <a:srgbClr val="FFDDAF"/>
                </a:solidFill>
                <a:latin typeface="TAN Aegean"/>
                <a:ea typeface="TAN Aegean"/>
                <a:cs typeface="TAN Aegean"/>
                <a:sym typeface="TAN Aegean"/>
              </a:rPr>
              <a:t>Thomas Kuhn’s Concept of Paradigm as an Intellectual Framework: How it applies to my Topic:</a:t>
            </a:r>
          </a:p>
        </p:txBody>
      </p:sp>
      <p:sp>
        <p:nvSpPr>
          <p:cNvPr id="15" name="TextBox 15"/>
          <p:cNvSpPr txBox="1"/>
          <p:nvPr/>
        </p:nvSpPr>
        <p:spPr>
          <a:xfrm>
            <a:off x="2178938" y="6084510"/>
            <a:ext cx="13930124" cy="1243965"/>
          </a:xfrm>
          <a:prstGeom prst="rect">
            <a:avLst/>
          </a:prstGeom>
        </p:spPr>
        <p:txBody>
          <a:bodyPr lIns="0" tIns="0" rIns="0" bIns="0" rtlCol="0" anchor="t">
            <a:spAutoFit/>
          </a:bodyPr>
          <a:lstStyle/>
          <a:p>
            <a:pPr algn="ctr">
              <a:lnSpc>
                <a:spcPts val="3359"/>
              </a:lnSpc>
              <a:spcBef>
                <a:spcPct val="0"/>
              </a:spcBef>
            </a:pPr>
            <a:r>
              <a:rPr lang="en-US" sz="2400" spc="120">
                <a:solidFill>
                  <a:srgbClr val="FFDDAF"/>
                </a:solidFill>
                <a:latin typeface="Ibarra Real Nova"/>
                <a:ea typeface="Ibarra Real Nova"/>
                <a:cs typeface="Ibarra Real Nova"/>
                <a:sym typeface="Ibarra Real Nova"/>
              </a:rPr>
              <a:t>Building Women’s Enterprise Resilience through Microfinance in Boko Haram-Affected Communities of Northern Nigeria: A Critical Review of Humanitarian-Development Interventions in Conflict Economies</a:t>
            </a:r>
          </a:p>
        </p:txBody>
      </p:sp>
      <p:sp>
        <p:nvSpPr>
          <p:cNvPr id="16" name="TextBox 16"/>
          <p:cNvSpPr txBox="1"/>
          <p:nvPr/>
        </p:nvSpPr>
        <p:spPr>
          <a:xfrm>
            <a:off x="2386671" y="7691821"/>
            <a:ext cx="5157701" cy="323215"/>
          </a:xfrm>
          <a:prstGeom prst="rect">
            <a:avLst/>
          </a:prstGeom>
        </p:spPr>
        <p:txBody>
          <a:bodyPr lIns="0" tIns="0" rIns="0" bIns="0" rtlCol="0" anchor="t">
            <a:spAutoFit/>
          </a:bodyPr>
          <a:lstStyle/>
          <a:p>
            <a:pPr algn="ctr">
              <a:lnSpc>
                <a:spcPts val="2660"/>
              </a:lnSpc>
              <a:spcBef>
                <a:spcPct val="0"/>
              </a:spcBef>
            </a:pPr>
            <a:r>
              <a:rPr lang="en-US" sz="1900" i="1" spc="95">
                <a:solidFill>
                  <a:srgbClr val="FFDDAF"/>
                </a:solidFill>
                <a:latin typeface="Lora Italics"/>
                <a:ea typeface="Lora Italics"/>
                <a:cs typeface="Lora Italics"/>
                <a:sym typeface="Lora Italics"/>
              </a:rPr>
              <a:t>Presented by: Sabrina Reid - ID: 1920873</a:t>
            </a:r>
          </a:p>
        </p:txBody>
      </p:sp>
      <p:sp>
        <p:nvSpPr>
          <p:cNvPr id="17" name="TextBox 17"/>
          <p:cNvSpPr txBox="1"/>
          <p:nvPr/>
        </p:nvSpPr>
        <p:spPr>
          <a:xfrm>
            <a:off x="5161724" y="2102375"/>
            <a:ext cx="8382951" cy="1171475"/>
          </a:xfrm>
          <a:prstGeom prst="rect">
            <a:avLst/>
          </a:prstGeom>
        </p:spPr>
        <p:txBody>
          <a:bodyPr wrap="square" lIns="0" tIns="0" rIns="0" bIns="0" rtlCol="0" anchor="t">
            <a:spAutoFit/>
          </a:bodyPr>
          <a:lstStyle/>
          <a:p>
            <a:pPr algn="ctr">
              <a:lnSpc>
                <a:spcPts val="4910"/>
              </a:lnSpc>
            </a:pPr>
            <a:r>
              <a:rPr lang="en-US" sz="3507" spc="175" dirty="0">
                <a:solidFill>
                  <a:srgbClr val="FFDDAF"/>
                </a:solidFill>
                <a:latin typeface="Ibarra Real Nova"/>
                <a:ea typeface="Ibarra Real Nova"/>
                <a:cs typeface="Ibarra Real Nova"/>
                <a:sym typeface="Ibarra Real Nova"/>
              </a:rPr>
              <a:t>University of Wales Trinity Saint David</a:t>
            </a:r>
          </a:p>
          <a:p>
            <a:pPr algn="ctr">
              <a:lnSpc>
                <a:spcPts val="4322"/>
              </a:lnSpc>
              <a:spcBef>
                <a:spcPct val="0"/>
              </a:spcBef>
            </a:pPr>
            <a:endParaRPr lang="en-US" sz="3507" spc="175" dirty="0">
              <a:solidFill>
                <a:srgbClr val="FFDDAF"/>
              </a:solidFill>
              <a:latin typeface="Ibarra Real Nova"/>
              <a:ea typeface="Ibarra Real Nova"/>
              <a:cs typeface="Ibarra Real Nova"/>
              <a:sym typeface="Ibarra Real Nova"/>
            </a:endParaRPr>
          </a:p>
        </p:txBody>
      </p:sp>
      <p:sp>
        <p:nvSpPr>
          <p:cNvPr id="18" name="TextBox 18"/>
          <p:cNvSpPr txBox="1"/>
          <p:nvPr/>
        </p:nvSpPr>
        <p:spPr>
          <a:xfrm>
            <a:off x="12391071" y="7667691"/>
            <a:ext cx="3651923" cy="656590"/>
          </a:xfrm>
          <a:prstGeom prst="rect">
            <a:avLst/>
          </a:prstGeom>
        </p:spPr>
        <p:txBody>
          <a:bodyPr lIns="0" tIns="0" rIns="0" bIns="0" rtlCol="0" anchor="t">
            <a:spAutoFit/>
          </a:bodyPr>
          <a:lstStyle/>
          <a:p>
            <a:pPr algn="ctr">
              <a:lnSpc>
                <a:spcPts val="2660"/>
              </a:lnSpc>
            </a:pPr>
            <a:r>
              <a:rPr lang="en-US" sz="1900">
                <a:solidFill>
                  <a:srgbClr val="FFDDAF"/>
                </a:solidFill>
                <a:latin typeface="Lora"/>
                <a:ea typeface="Lora"/>
                <a:cs typeface="Lora"/>
                <a:sym typeface="Lora"/>
              </a:rPr>
              <a:t> Lecturer: Dr Stephen Malone</a:t>
            </a:r>
          </a:p>
          <a:p>
            <a:pPr algn="ctr">
              <a:lnSpc>
                <a:spcPts val="2660"/>
              </a:lnSpc>
            </a:pPr>
            <a:endParaRPr lang="en-US" sz="1900">
              <a:solidFill>
                <a:srgbClr val="FFDDAF"/>
              </a:solidFill>
              <a:latin typeface="Lora"/>
              <a:ea typeface="Lora"/>
              <a:cs typeface="Lora"/>
              <a:sym typeface="Lora"/>
            </a:endParaRPr>
          </a:p>
        </p:txBody>
      </p:sp>
      <p:sp>
        <p:nvSpPr>
          <p:cNvPr id="19" name="TextBox 19"/>
          <p:cNvSpPr txBox="1"/>
          <p:nvPr/>
        </p:nvSpPr>
        <p:spPr>
          <a:xfrm>
            <a:off x="5161724" y="3126712"/>
            <a:ext cx="8519845" cy="383503"/>
          </a:xfrm>
          <a:prstGeom prst="rect">
            <a:avLst/>
          </a:prstGeom>
        </p:spPr>
        <p:txBody>
          <a:bodyPr lIns="0" tIns="0" rIns="0" bIns="0" rtlCol="0" anchor="t">
            <a:spAutoFit/>
          </a:bodyPr>
          <a:lstStyle/>
          <a:p>
            <a:pPr algn="ctr">
              <a:lnSpc>
                <a:spcPts val="3220"/>
              </a:lnSpc>
            </a:pPr>
            <a:r>
              <a:rPr lang="en-US" sz="2300" b="1" dirty="0">
                <a:solidFill>
                  <a:srgbClr val="FFDDAF"/>
                </a:solidFill>
                <a:latin typeface="Lora Bold"/>
                <a:ea typeface="Lora Bold"/>
                <a:cs typeface="Lora Bold"/>
                <a:sym typeface="Lora Bold"/>
              </a:rPr>
              <a:t>DBA: Advancing to Doctoral Research Stage LCDB7012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640061"/>
            <a:ext cx="4341436" cy="434143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2"/>
              <a:stretch>
                <a:fillRect l="-14308" r="-14308"/>
              </a:stretch>
            </a:blipFill>
          </p:spPr>
          <p:txBody>
            <a:bodyPr/>
            <a:lstStyle/>
            <a:p>
              <a:endParaRPr lang="en-GB"/>
            </a:p>
          </p:txBody>
        </p:sp>
      </p:grpSp>
      <p:sp>
        <p:nvSpPr>
          <p:cNvPr id="4" name="Freeform 4"/>
          <p:cNvSpPr/>
          <p:nvPr/>
        </p:nvSpPr>
        <p:spPr>
          <a:xfrm>
            <a:off x="23196" y="2766087"/>
            <a:ext cx="6221059" cy="6221059"/>
          </a:xfrm>
          <a:custGeom>
            <a:avLst/>
            <a:gdLst/>
            <a:ahLst/>
            <a:cxnLst/>
            <a:rect l="l" t="t" r="r" b="b"/>
            <a:pathLst>
              <a:path w="6221059" h="6221059">
                <a:moveTo>
                  <a:pt x="0" y="0"/>
                </a:moveTo>
                <a:lnTo>
                  <a:pt x="6221059" y="0"/>
                </a:lnTo>
                <a:lnTo>
                  <a:pt x="6221059" y="6221059"/>
                </a:lnTo>
                <a:lnTo>
                  <a:pt x="0" y="622105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352253" y="381612"/>
            <a:ext cx="1352894" cy="1339365"/>
          </a:xfrm>
          <a:custGeom>
            <a:avLst/>
            <a:gdLst/>
            <a:ahLst/>
            <a:cxnLst/>
            <a:rect l="l" t="t" r="r" b="b"/>
            <a:pathLst>
              <a:path w="1352894" h="1339365">
                <a:moveTo>
                  <a:pt x="0" y="0"/>
                </a:moveTo>
                <a:lnTo>
                  <a:pt x="1352894" y="0"/>
                </a:lnTo>
                <a:lnTo>
                  <a:pt x="1352894" y="1339366"/>
                </a:lnTo>
                <a:lnTo>
                  <a:pt x="0" y="133936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5400000">
            <a:off x="398863" y="8676526"/>
            <a:ext cx="1259673" cy="1247076"/>
          </a:xfrm>
          <a:custGeom>
            <a:avLst/>
            <a:gdLst/>
            <a:ahLst/>
            <a:cxnLst/>
            <a:rect l="l" t="t" r="r" b="b"/>
            <a:pathLst>
              <a:path w="1259673" h="1247076">
                <a:moveTo>
                  <a:pt x="0" y="0"/>
                </a:moveTo>
                <a:lnTo>
                  <a:pt x="1259674" y="0"/>
                </a:lnTo>
                <a:lnTo>
                  <a:pt x="1259674" y="1247076"/>
                </a:lnTo>
                <a:lnTo>
                  <a:pt x="0" y="124707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AutoShape 7"/>
          <p:cNvSpPr/>
          <p:nvPr/>
        </p:nvSpPr>
        <p:spPr>
          <a:xfrm>
            <a:off x="6860017" y="402287"/>
            <a:ext cx="9556280" cy="0"/>
          </a:xfrm>
          <a:prstGeom prst="line">
            <a:avLst/>
          </a:prstGeom>
          <a:ln w="28575" cap="flat">
            <a:solidFill>
              <a:srgbClr val="05211C"/>
            </a:solidFill>
            <a:prstDash val="solid"/>
            <a:headEnd type="diamond" w="lg" len="lg"/>
            <a:tailEnd type="diamond" w="lg" len="lg"/>
          </a:ln>
        </p:spPr>
        <p:txBody>
          <a:bodyPr/>
          <a:lstStyle/>
          <a:p>
            <a:endParaRPr lang="en-GB"/>
          </a:p>
        </p:txBody>
      </p:sp>
      <p:sp>
        <p:nvSpPr>
          <p:cNvPr id="8" name="Freeform 8"/>
          <p:cNvSpPr/>
          <p:nvPr/>
        </p:nvSpPr>
        <p:spPr>
          <a:xfrm>
            <a:off x="7047570" y="3557729"/>
            <a:ext cx="449750" cy="459515"/>
          </a:xfrm>
          <a:custGeom>
            <a:avLst/>
            <a:gdLst/>
            <a:ahLst/>
            <a:cxnLst/>
            <a:rect l="l" t="t" r="r" b="b"/>
            <a:pathLst>
              <a:path w="449750" h="459515">
                <a:moveTo>
                  <a:pt x="0" y="0"/>
                </a:moveTo>
                <a:lnTo>
                  <a:pt x="449750" y="0"/>
                </a:lnTo>
                <a:lnTo>
                  <a:pt x="449750" y="459515"/>
                </a:lnTo>
                <a:lnTo>
                  <a:pt x="0" y="4595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7047570" y="4612769"/>
            <a:ext cx="449750" cy="459515"/>
          </a:xfrm>
          <a:custGeom>
            <a:avLst/>
            <a:gdLst/>
            <a:ahLst/>
            <a:cxnLst/>
            <a:rect l="l" t="t" r="r" b="b"/>
            <a:pathLst>
              <a:path w="449750" h="459515">
                <a:moveTo>
                  <a:pt x="0" y="0"/>
                </a:moveTo>
                <a:lnTo>
                  <a:pt x="449750" y="0"/>
                </a:lnTo>
                <a:lnTo>
                  <a:pt x="449750" y="459515"/>
                </a:lnTo>
                <a:lnTo>
                  <a:pt x="0" y="4595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7047570" y="5810779"/>
            <a:ext cx="449750" cy="459515"/>
          </a:xfrm>
          <a:custGeom>
            <a:avLst/>
            <a:gdLst/>
            <a:ahLst/>
            <a:cxnLst/>
            <a:rect l="l" t="t" r="r" b="b"/>
            <a:pathLst>
              <a:path w="449750" h="459515">
                <a:moveTo>
                  <a:pt x="0" y="0"/>
                </a:moveTo>
                <a:lnTo>
                  <a:pt x="449750" y="0"/>
                </a:lnTo>
                <a:lnTo>
                  <a:pt x="449750" y="459515"/>
                </a:lnTo>
                <a:lnTo>
                  <a:pt x="0" y="4595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7047570" y="7013244"/>
            <a:ext cx="449750" cy="459515"/>
          </a:xfrm>
          <a:custGeom>
            <a:avLst/>
            <a:gdLst/>
            <a:ahLst/>
            <a:cxnLst/>
            <a:rect l="l" t="t" r="r" b="b"/>
            <a:pathLst>
              <a:path w="449750" h="459515">
                <a:moveTo>
                  <a:pt x="0" y="0"/>
                </a:moveTo>
                <a:lnTo>
                  <a:pt x="449750" y="0"/>
                </a:lnTo>
                <a:lnTo>
                  <a:pt x="449750" y="459515"/>
                </a:lnTo>
                <a:lnTo>
                  <a:pt x="0" y="4595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7047570" y="8215723"/>
            <a:ext cx="449750" cy="459515"/>
          </a:xfrm>
          <a:custGeom>
            <a:avLst/>
            <a:gdLst/>
            <a:ahLst/>
            <a:cxnLst/>
            <a:rect l="l" t="t" r="r" b="b"/>
            <a:pathLst>
              <a:path w="449750" h="459515">
                <a:moveTo>
                  <a:pt x="0" y="0"/>
                </a:moveTo>
                <a:lnTo>
                  <a:pt x="449750" y="0"/>
                </a:lnTo>
                <a:lnTo>
                  <a:pt x="449750" y="459515"/>
                </a:lnTo>
                <a:lnTo>
                  <a:pt x="0" y="45951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AutoShape 13"/>
          <p:cNvSpPr/>
          <p:nvPr/>
        </p:nvSpPr>
        <p:spPr>
          <a:xfrm>
            <a:off x="6860017" y="9944188"/>
            <a:ext cx="9556280" cy="0"/>
          </a:xfrm>
          <a:prstGeom prst="line">
            <a:avLst/>
          </a:prstGeom>
          <a:ln w="28575" cap="flat">
            <a:solidFill>
              <a:srgbClr val="05211C"/>
            </a:solidFill>
            <a:prstDash val="solid"/>
            <a:headEnd type="diamond" w="lg" len="lg"/>
            <a:tailEnd type="diamond" w="lg" len="lg"/>
          </a:ln>
        </p:spPr>
        <p:txBody>
          <a:bodyPr/>
          <a:lstStyle/>
          <a:p>
            <a:endParaRPr lang="en-GB"/>
          </a:p>
        </p:txBody>
      </p:sp>
      <p:sp>
        <p:nvSpPr>
          <p:cNvPr id="14" name="Freeform 14"/>
          <p:cNvSpPr/>
          <p:nvPr/>
        </p:nvSpPr>
        <p:spPr>
          <a:xfrm rot="-10800000">
            <a:off x="16416298" y="8675238"/>
            <a:ext cx="1262275" cy="1249652"/>
          </a:xfrm>
          <a:custGeom>
            <a:avLst/>
            <a:gdLst/>
            <a:ahLst/>
            <a:cxnLst/>
            <a:rect l="l" t="t" r="r" b="b"/>
            <a:pathLst>
              <a:path w="1262275" h="1249652">
                <a:moveTo>
                  <a:pt x="0" y="0"/>
                </a:moveTo>
                <a:lnTo>
                  <a:pt x="1262275" y="0"/>
                </a:lnTo>
                <a:lnTo>
                  <a:pt x="1262275" y="1249652"/>
                </a:lnTo>
                <a:lnTo>
                  <a:pt x="0" y="124965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rot="5400000">
            <a:off x="16626500" y="387940"/>
            <a:ext cx="1265601" cy="1252945"/>
          </a:xfrm>
          <a:custGeom>
            <a:avLst/>
            <a:gdLst/>
            <a:ahLst/>
            <a:cxnLst/>
            <a:rect l="l" t="t" r="r" b="b"/>
            <a:pathLst>
              <a:path w="1265601" h="1252945">
                <a:moveTo>
                  <a:pt x="0" y="0"/>
                </a:moveTo>
                <a:lnTo>
                  <a:pt x="1265600" y="0"/>
                </a:lnTo>
                <a:lnTo>
                  <a:pt x="1265600" y="1252945"/>
                </a:lnTo>
                <a:lnTo>
                  <a:pt x="0" y="125294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TextBox 16"/>
          <p:cNvSpPr txBox="1"/>
          <p:nvPr/>
        </p:nvSpPr>
        <p:spPr>
          <a:xfrm>
            <a:off x="8802169" y="419241"/>
            <a:ext cx="4448532" cy="863587"/>
          </a:xfrm>
          <a:prstGeom prst="rect">
            <a:avLst/>
          </a:prstGeom>
        </p:spPr>
        <p:txBody>
          <a:bodyPr lIns="0" tIns="0" rIns="0" bIns="0" rtlCol="0" anchor="t">
            <a:spAutoFit/>
          </a:bodyPr>
          <a:lstStyle/>
          <a:p>
            <a:pPr algn="ctr">
              <a:lnSpc>
                <a:spcPts val="7000"/>
              </a:lnSpc>
            </a:pPr>
            <a:r>
              <a:rPr lang="en-US" sz="5000">
                <a:solidFill>
                  <a:srgbClr val="000000"/>
                </a:solidFill>
                <a:latin typeface="TAN Aegean"/>
                <a:ea typeface="TAN Aegean"/>
                <a:cs typeface="TAN Aegean"/>
                <a:sym typeface="TAN Aegean"/>
              </a:rPr>
              <a:t>Introduction</a:t>
            </a:r>
          </a:p>
        </p:txBody>
      </p:sp>
      <p:sp>
        <p:nvSpPr>
          <p:cNvPr id="17" name="TextBox 17"/>
          <p:cNvSpPr txBox="1"/>
          <p:nvPr/>
        </p:nvSpPr>
        <p:spPr>
          <a:xfrm>
            <a:off x="5970442" y="2337217"/>
            <a:ext cx="1779151" cy="537844"/>
          </a:xfrm>
          <a:prstGeom prst="rect">
            <a:avLst/>
          </a:prstGeom>
        </p:spPr>
        <p:txBody>
          <a:bodyPr lIns="0" tIns="0" rIns="0" bIns="0" rtlCol="0" anchor="t">
            <a:spAutoFit/>
          </a:bodyPr>
          <a:lstStyle/>
          <a:p>
            <a:pPr algn="ctr">
              <a:lnSpc>
                <a:spcPts val="4480"/>
              </a:lnSpc>
            </a:pPr>
            <a:r>
              <a:rPr lang="en-US" sz="3200">
                <a:solidFill>
                  <a:srgbClr val="000000"/>
                </a:solidFill>
                <a:latin typeface="Ibarra Real Nova"/>
                <a:ea typeface="Ibarra Real Nova"/>
                <a:cs typeface="Ibarra Real Nova"/>
                <a:sym typeface="Ibarra Real Nova"/>
              </a:rPr>
              <a:t>Objectives</a:t>
            </a:r>
          </a:p>
        </p:txBody>
      </p:sp>
      <p:sp>
        <p:nvSpPr>
          <p:cNvPr id="18" name="TextBox 18"/>
          <p:cNvSpPr txBox="1"/>
          <p:nvPr/>
        </p:nvSpPr>
        <p:spPr>
          <a:xfrm>
            <a:off x="6860017" y="2855766"/>
            <a:ext cx="4450675" cy="514985"/>
          </a:xfrm>
          <a:prstGeom prst="rect">
            <a:avLst/>
          </a:prstGeom>
        </p:spPr>
        <p:txBody>
          <a:bodyPr lIns="0" tIns="0" rIns="0" bIns="0" rtlCol="0" anchor="t">
            <a:spAutoFit/>
          </a:bodyPr>
          <a:lstStyle/>
          <a:p>
            <a:pPr algn="ctr">
              <a:lnSpc>
                <a:spcPts val="4060"/>
              </a:lnSpc>
            </a:pPr>
            <a:r>
              <a:rPr lang="en-US" sz="2900" i="1">
                <a:solidFill>
                  <a:srgbClr val="000000"/>
                </a:solidFill>
                <a:latin typeface="Lora Italics"/>
                <a:ea typeface="Lora Italics"/>
                <a:cs typeface="Lora Italics"/>
                <a:sym typeface="Lora Italics"/>
              </a:rPr>
              <a:t>This presentation aims to: </a:t>
            </a:r>
          </a:p>
        </p:txBody>
      </p:sp>
      <p:sp>
        <p:nvSpPr>
          <p:cNvPr id="19" name="TextBox 19"/>
          <p:cNvSpPr txBox="1"/>
          <p:nvPr/>
        </p:nvSpPr>
        <p:spPr>
          <a:xfrm>
            <a:off x="8394853" y="3544282"/>
            <a:ext cx="7542967" cy="438785"/>
          </a:xfrm>
          <a:prstGeom prst="rect">
            <a:avLst/>
          </a:prstGeom>
        </p:spPr>
        <p:txBody>
          <a:bodyPr lIns="0" tIns="0" rIns="0" bIns="0" rtlCol="0" anchor="t">
            <a:spAutoFit/>
          </a:bodyPr>
          <a:lstStyle/>
          <a:p>
            <a:pPr algn="just">
              <a:lnSpc>
                <a:spcPts val="3640"/>
              </a:lnSpc>
            </a:pPr>
            <a:r>
              <a:rPr lang="en-US" sz="2600">
                <a:solidFill>
                  <a:srgbClr val="000000"/>
                </a:solidFill>
                <a:latin typeface="Lora"/>
                <a:ea typeface="Lora"/>
                <a:cs typeface="Lora"/>
                <a:sym typeface="Lora"/>
              </a:rPr>
              <a:t> Elucidate Thomas Kuhn's concept of a paradigm.</a:t>
            </a:r>
          </a:p>
        </p:txBody>
      </p:sp>
      <p:sp>
        <p:nvSpPr>
          <p:cNvPr id="20" name="TextBox 20"/>
          <p:cNvSpPr txBox="1"/>
          <p:nvPr/>
        </p:nvSpPr>
        <p:spPr>
          <a:xfrm>
            <a:off x="8400885" y="4361196"/>
            <a:ext cx="7768499" cy="905510"/>
          </a:xfrm>
          <a:prstGeom prst="rect">
            <a:avLst/>
          </a:prstGeom>
        </p:spPr>
        <p:txBody>
          <a:bodyPr lIns="0" tIns="0" rIns="0" bIns="0" rtlCol="0" anchor="t">
            <a:spAutoFit/>
          </a:bodyPr>
          <a:lstStyle/>
          <a:p>
            <a:pPr algn="just">
              <a:lnSpc>
                <a:spcPts val="3640"/>
              </a:lnSpc>
            </a:pPr>
            <a:r>
              <a:rPr lang="en-US" sz="2600">
                <a:solidFill>
                  <a:srgbClr val="000000"/>
                </a:solidFill>
                <a:latin typeface="Canva Sans"/>
                <a:ea typeface="Canva Sans"/>
                <a:cs typeface="Canva Sans"/>
                <a:sym typeface="Canva Sans"/>
              </a:rPr>
              <a:t>Examine the role of paradigms in enabling and shaping research endeavours.</a:t>
            </a:r>
          </a:p>
        </p:txBody>
      </p:sp>
      <p:sp>
        <p:nvSpPr>
          <p:cNvPr id="21" name="TextBox 21"/>
          <p:cNvSpPr txBox="1"/>
          <p:nvPr/>
        </p:nvSpPr>
        <p:spPr>
          <a:xfrm>
            <a:off x="8442222" y="6965619"/>
            <a:ext cx="9443550" cy="895985"/>
          </a:xfrm>
          <a:prstGeom prst="rect">
            <a:avLst/>
          </a:prstGeom>
        </p:spPr>
        <p:txBody>
          <a:bodyPr lIns="0" tIns="0" rIns="0" bIns="0" rtlCol="0" anchor="t">
            <a:spAutoFit/>
          </a:bodyPr>
          <a:lstStyle/>
          <a:p>
            <a:pPr algn="just">
              <a:lnSpc>
                <a:spcPts val="3640"/>
              </a:lnSpc>
            </a:pPr>
            <a:r>
              <a:rPr lang="en-US" sz="2600">
                <a:solidFill>
                  <a:srgbClr val="000000"/>
                </a:solidFill>
                <a:latin typeface="Lora"/>
                <a:ea typeface="Lora"/>
                <a:cs typeface="Lora"/>
                <a:sym typeface="Lora"/>
              </a:rPr>
              <a:t>Apply the concept of paradigms as articulated by Kuhn to my Doctor of Business Administration (DBA) research.</a:t>
            </a:r>
          </a:p>
        </p:txBody>
      </p:sp>
      <p:sp>
        <p:nvSpPr>
          <p:cNvPr id="22" name="TextBox 22"/>
          <p:cNvSpPr txBox="1"/>
          <p:nvPr/>
        </p:nvSpPr>
        <p:spPr>
          <a:xfrm>
            <a:off x="8394853" y="8135188"/>
            <a:ext cx="9711698" cy="895985"/>
          </a:xfrm>
          <a:prstGeom prst="rect">
            <a:avLst/>
          </a:prstGeom>
        </p:spPr>
        <p:txBody>
          <a:bodyPr lIns="0" tIns="0" rIns="0" bIns="0" rtlCol="0" anchor="t">
            <a:spAutoFit/>
          </a:bodyPr>
          <a:lstStyle/>
          <a:p>
            <a:pPr algn="ctr">
              <a:lnSpc>
                <a:spcPts val="3639"/>
              </a:lnSpc>
            </a:pPr>
            <a:r>
              <a:rPr lang="en-US" sz="2599">
                <a:solidFill>
                  <a:srgbClr val="000000"/>
                </a:solidFill>
                <a:latin typeface="Lora"/>
                <a:ea typeface="Lora"/>
                <a:cs typeface="Lora"/>
                <a:sym typeface="Lora"/>
              </a:rPr>
              <a:t>Illustrate how the selected paradigm informs each stage of the research design process.</a:t>
            </a:r>
          </a:p>
        </p:txBody>
      </p:sp>
      <p:sp>
        <p:nvSpPr>
          <p:cNvPr id="23" name="Freeform 23"/>
          <p:cNvSpPr/>
          <p:nvPr/>
        </p:nvSpPr>
        <p:spPr>
          <a:xfrm rot="-3690177">
            <a:off x="10901921" y="-414194"/>
            <a:ext cx="11028752" cy="6052028"/>
          </a:xfrm>
          <a:custGeom>
            <a:avLst/>
            <a:gdLst/>
            <a:ahLst/>
            <a:cxnLst/>
            <a:rect l="l" t="t" r="r" b="b"/>
            <a:pathLst>
              <a:path w="11028752" h="6052028">
                <a:moveTo>
                  <a:pt x="0" y="0"/>
                </a:moveTo>
                <a:lnTo>
                  <a:pt x="11028753" y="0"/>
                </a:lnTo>
                <a:lnTo>
                  <a:pt x="11028753" y="6052028"/>
                </a:lnTo>
                <a:lnTo>
                  <a:pt x="0" y="6052028"/>
                </a:lnTo>
                <a:lnTo>
                  <a:pt x="0" y="0"/>
                </a:lnTo>
                <a:close/>
              </a:path>
            </a:pathLst>
          </a:custGeom>
          <a:blipFill>
            <a:blip>
              <a:alphaModFix amt="19999"/>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24" name="TextBox 24"/>
          <p:cNvSpPr txBox="1"/>
          <p:nvPr/>
        </p:nvSpPr>
        <p:spPr>
          <a:xfrm>
            <a:off x="8400885" y="5828991"/>
            <a:ext cx="8858415" cy="895985"/>
          </a:xfrm>
          <a:prstGeom prst="rect">
            <a:avLst/>
          </a:prstGeom>
        </p:spPr>
        <p:txBody>
          <a:bodyPr lIns="0" tIns="0" rIns="0" bIns="0" rtlCol="0" anchor="t">
            <a:spAutoFit/>
          </a:bodyPr>
          <a:lstStyle/>
          <a:p>
            <a:pPr algn="just">
              <a:lnSpc>
                <a:spcPts val="3639"/>
              </a:lnSpc>
            </a:pPr>
            <a:r>
              <a:rPr lang="en-US" sz="2599">
                <a:solidFill>
                  <a:srgbClr val="000000"/>
                </a:solidFill>
                <a:latin typeface="Lora"/>
                <a:ea typeface="Lora"/>
                <a:cs typeface="Lora"/>
                <a:sym typeface="Lora"/>
              </a:rPr>
              <a:t>Critically assess Kuhn's contributions to the philosophy of research.</a:t>
            </a:r>
          </a:p>
        </p:txBody>
      </p:sp>
      <p:sp>
        <p:nvSpPr>
          <p:cNvPr id="25" name="TextBox 25"/>
          <p:cNvSpPr txBox="1"/>
          <p:nvPr/>
        </p:nvSpPr>
        <p:spPr>
          <a:xfrm>
            <a:off x="8442222" y="9271816"/>
            <a:ext cx="2073378" cy="431913"/>
          </a:xfrm>
          <a:prstGeom prst="rect">
            <a:avLst/>
          </a:prstGeom>
        </p:spPr>
        <p:txBody>
          <a:bodyPr wrap="square" lIns="0" tIns="0" rIns="0" bIns="0" rtlCol="0" anchor="t">
            <a:spAutoFit/>
          </a:bodyPr>
          <a:lstStyle/>
          <a:p>
            <a:pPr algn="ctr">
              <a:lnSpc>
                <a:spcPts val="3640"/>
              </a:lnSpc>
            </a:pPr>
            <a:r>
              <a:rPr lang="en-US" sz="2600" dirty="0">
                <a:solidFill>
                  <a:srgbClr val="000000"/>
                </a:solidFill>
                <a:latin typeface="Lora"/>
                <a:ea typeface="Lora"/>
                <a:cs typeface="Lora"/>
                <a:sym typeface="Lora"/>
              </a:rPr>
              <a:t>(Kuhn, 1970)</a:t>
            </a:r>
          </a:p>
        </p:txBody>
      </p:sp>
      <p:sp>
        <p:nvSpPr>
          <p:cNvPr id="26" name="TextBox 26"/>
          <p:cNvSpPr txBox="1"/>
          <p:nvPr/>
        </p:nvSpPr>
        <p:spPr>
          <a:xfrm>
            <a:off x="2378926" y="1193193"/>
            <a:ext cx="14668509" cy="1153794"/>
          </a:xfrm>
          <a:prstGeom prst="rect">
            <a:avLst/>
          </a:prstGeom>
        </p:spPr>
        <p:txBody>
          <a:bodyPr lIns="0" tIns="0" rIns="0" bIns="0" rtlCol="0" anchor="t">
            <a:spAutoFit/>
          </a:bodyPr>
          <a:lstStyle/>
          <a:p>
            <a:pPr algn="ctr">
              <a:lnSpc>
                <a:spcPts val="3080"/>
              </a:lnSpc>
              <a:spcBef>
                <a:spcPct val="0"/>
              </a:spcBef>
            </a:pPr>
            <a:r>
              <a:rPr lang="en-US" sz="2200">
                <a:solidFill>
                  <a:srgbClr val="000000"/>
                </a:solidFill>
                <a:latin typeface="Lora"/>
                <a:ea typeface="Lora"/>
                <a:cs typeface="Lora"/>
                <a:sym typeface="Lora"/>
              </a:rPr>
              <a:t>“This is an 18-minute presentation analysing how Thomas Kuhn’s concept of a paradigm serves as an intellectual framework that facilitates research practice. Furthermore, it explores the application of this paradigm to my doctoral study, illuminating how Kuhn's theory informs and shapes the research process."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a:off x="200538" y="131822"/>
            <a:ext cx="3097354" cy="2978218"/>
          </a:xfrm>
          <a:custGeom>
            <a:avLst/>
            <a:gdLst/>
            <a:ahLst/>
            <a:cxnLst/>
            <a:rect l="l" t="t" r="r" b="b"/>
            <a:pathLst>
              <a:path w="3097354" h="2978218">
                <a:moveTo>
                  <a:pt x="0" y="0"/>
                </a:moveTo>
                <a:lnTo>
                  <a:pt x="3097354" y="0"/>
                </a:lnTo>
                <a:lnTo>
                  <a:pt x="3097354" y="2978219"/>
                </a:lnTo>
                <a:lnTo>
                  <a:pt x="0" y="2978219"/>
                </a:lnTo>
                <a:lnTo>
                  <a:pt x="0" y="0"/>
                </a:lnTo>
                <a:close/>
              </a:path>
            </a:pathLst>
          </a:custGeom>
          <a:blipFill>
            <a:blip r:embed="rId2"/>
            <a:stretch>
              <a:fillRect r="-128341" b="-135100"/>
            </a:stretch>
          </a:blipFill>
        </p:spPr>
        <p:txBody>
          <a:bodyPr/>
          <a:lstStyle/>
          <a:p>
            <a:endParaRPr lang="en-GB"/>
          </a:p>
        </p:txBody>
      </p:sp>
      <p:sp>
        <p:nvSpPr>
          <p:cNvPr id="3" name="Freeform 3"/>
          <p:cNvSpPr/>
          <p:nvPr/>
        </p:nvSpPr>
        <p:spPr>
          <a:xfrm rot="2268467">
            <a:off x="12767208" y="4675069"/>
            <a:ext cx="8729623" cy="10581361"/>
          </a:xfrm>
          <a:custGeom>
            <a:avLst/>
            <a:gdLst/>
            <a:ahLst/>
            <a:cxnLst/>
            <a:rect l="l" t="t" r="r" b="b"/>
            <a:pathLst>
              <a:path w="8729623" h="10581361">
                <a:moveTo>
                  <a:pt x="0" y="0"/>
                </a:moveTo>
                <a:lnTo>
                  <a:pt x="8729623" y="0"/>
                </a:lnTo>
                <a:lnTo>
                  <a:pt x="8729623" y="10581361"/>
                </a:lnTo>
                <a:lnTo>
                  <a:pt x="0" y="10581361"/>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10800000">
            <a:off x="15017952" y="7133497"/>
            <a:ext cx="3097354" cy="2978218"/>
          </a:xfrm>
          <a:custGeom>
            <a:avLst/>
            <a:gdLst/>
            <a:ahLst/>
            <a:cxnLst/>
            <a:rect l="l" t="t" r="r" b="b"/>
            <a:pathLst>
              <a:path w="3097354" h="2978218">
                <a:moveTo>
                  <a:pt x="0" y="0"/>
                </a:moveTo>
                <a:lnTo>
                  <a:pt x="3097354" y="0"/>
                </a:lnTo>
                <a:lnTo>
                  <a:pt x="3097354" y="2978219"/>
                </a:lnTo>
                <a:lnTo>
                  <a:pt x="0" y="2978219"/>
                </a:lnTo>
                <a:lnTo>
                  <a:pt x="0" y="0"/>
                </a:lnTo>
                <a:close/>
              </a:path>
            </a:pathLst>
          </a:custGeom>
          <a:blipFill>
            <a:blip r:embed="rId2"/>
            <a:stretch>
              <a:fillRect r="-128341" b="-135100"/>
            </a:stretch>
          </a:blipFill>
          <a:ln cap="sq">
            <a:noFill/>
            <a:prstDash val="solid"/>
            <a:miter/>
          </a:ln>
        </p:spPr>
        <p:txBody>
          <a:bodyPr/>
          <a:lstStyle/>
          <a:p>
            <a:endParaRPr lang="en-GB"/>
          </a:p>
        </p:txBody>
      </p:sp>
      <p:sp>
        <p:nvSpPr>
          <p:cNvPr id="5" name="Freeform 5"/>
          <p:cNvSpPr/>
          <p:nvPr/>
        </p:nvSpPr>
        <p:spPr>
          <a:xfrm flipV="1">
            <a:off x="200538" y="7307114"/>
            <a:ext cx="3097354" cy="2978218"/>
          </a:xfrm>
          <a:custGeom>
            <a:avLst/>
            <a:gdLst/>
            <a:ahLst/>
            <a:cxnLst/>
            <a:rect l="l" t="t" r="r" b="b"/>
            <a:pathLst>
              <a:path w="3097354" h="2978218">
                <a:moveTo>
                  <a:pt x="0" y="2978219"/>
                </a:moveTo>
                <a:lnTo>
                  <a:pt x="3097354" y="2978219"/>
                </a:lnTo>
                <a:lnTo>
                  <a:pt x="3097354" y="0"/>
                </a:lnTo>
                <a:lnTo>
                  <a:pt x="0" y="0"/>
                </a:lnTo>
                <a:lnTo>
                  <a:pt x="0" y="2978219"/>
                </a:lnTo>
                <a:close/>
              </a:path>
            </a:pathLst>
          </a:custGeom>
          <a:blipFill>
            <a:blip r:embed="rId2"/>
            <a:stretch>
              <a:fillRect r="-128341" b="-135100"/>
            </a:stretch>
          </a:blipFill>
          <a:ln cap="sq">
            <a:noFill/>
            <a:prstDash val="solid"/>
            <a:miter/>
          </a:ln>
        </p:spPr>
        <p:txBody>
          <a:bodyPr/>
          <a:lstStyle/>
          <a:p>
            <a:endParaRPr lang="en-GB"/>
          </a:p>
        </p:txBody>
      </p:sp>
      <p:sp>
        <p:nvSpPr>
          <p:cNvPr id="6" name="Freeform 6"/>
          <p:cNvSpPr/>
          <p:nvPr/>
        </p:nvSpPr>
        <p:spPr>
          <a:xfrm rot="-10800000" flipV="1">
            <a:off x="14942322" y="166821"/>
            <a:ext cx="3097354" cy="2978218"/>
          </a:xfrm>
          <a:custGeom>
            <a:avLst/>
            <a:gdLst/>
            <a:ahLst/>
            <a:cxnLst/>
            <a:rect l="l" t="t" r="r" b="b"/>
            <a:pathLst>
              <a:path w="3097354" h="2978218">
                <a:moveTo>
                  <a:pt x="0" y="2978218"/>
                </a:moveTo>
                <a:lnTo>
                  <a:pt x="3097354" y="2978218"/>
                </a:lnTo>
                <a:lnTo>
                  <a:pt x="3097354" y="0"/>
                </a:lnTo>
                <a:lnTo>
                  <a:pt x="0" y="0"/>
                </a:lnTo>
                <a:lnTo>
                  <a:pt x="0" y="2978218"/>
                </a:lnTo>
                <a:close/>
              </a:path>
            </a:pathLst>
          </a:custGeom>
          <a:blipFill>
            <a:blip r:embed="rId2"/>
            <a:stretch>
              <a:fillRect r="-128341" b="-135100"/>
            </a:stretch>
          </a:blipFill>
          <a:ln cap="sq">
            <a:noFill/>
            <a:prstDash val="solid"/>
            <a:miter/>
          </a:ln>
        </p:spPr>
        <p:txBody>
          <a:bodyPr/>
          <a:lstStyle/>
          <a:p>
            <a:endParaRPr lang="en-GB"/>
          </a:p>
        </p:txBody>
      </p:sp>
      <p:sp>
        <p:nvSpPr>
          <p:cNvPr id="7" name="Freeform 7"/>
          <p:cNvSpPr/>
          <p:nvPr/>
        </p:nvSpPr>
        <p:spPr>
          <a:xfrm>
            <a:off x="1414287" y="1246742"/>
            <a:ext cx="4096870" cy="2693692"/>
          </a:xfrm>
          <a:custGeom>
            <a:avLst/>
            <a:gdLst/>
            <a:ahLst/>
            <a:cxnLst/>
            <a:rect l="l" t="t" r="r" b="b"/>
            <a:pathLst>
              <a:path w="4096870" h="2693692">
                <a:moveTo>
                  <a:pt x="0" y="0"/>
                </a:moveTo>
                <a:lnTo>
                  <a:pt x="4096869" y="0"/>
                </a:lnTo>
                <a:lnTo>
                  <a:pt x="4096869" y="2693691"/>
                </a:lnTo>
                <a:lnTo>
                  <a:pt x="0" y="269369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380923" y="6657954"/>
            <a:ext cx="2751096" cy="2493181"/>
          </a:xfrm>
          <a:custGeom>
            <a:avLst/>
            <a:gdLst/>
            <a:ahLst/>
            <a:cxnLst/>
            <a:rect l="l" t="t" r="r" b="b"/>
            <a:pathLst>
              <a:path w="2751096" h="2493181">
                <a:moveTo>
                  <a:pt x="0" y="0"/>
                </a:moveTo>
                <a:lnTo>
                  <a:pt x="2751096" y="0"/>
                </a:lnTo>
                <a:lnTo>
                  <a:pt x="2751096" y="2493181"/>
                </a:lnTo>
                <a:lnTo>
                  <a:pt x="0" y="2493181"/>
                </a:lnTo>
                <a:lnTo>
                  <a:pt x="0" y="0"/>
                </a:lnTo>
                <a:close/>
              </a:path>
            </a:pathLst>
          </a:custGeom>
          <a:blipFill>
            <a:blip r:embed="rId5"/>
            <a:stretch>
              <a:fillRect/>
            </a:stretch>
          </a:blipFill>
        </p:spPr>
        <p:txBody>
          <a:bodyPr/>
          <a:lstStyle/>
          <a:p>
            <a:endParaRPr lang="en-GB"/>
          </a:p>
        </p:txBody>
      </p:sp>
      <p:sp>
        <p:nvSpPr>
          <p:cNvPr id="9" name="TextBox 9"/>
          <p:cNvSpPr txBox="1"/>
          <p:nvPr/>
        </p:nvSpPr>
        <p:spPr>
          <a:xfrm>
            <a:off x="1028700" y="4716684"/>
            <a:ext cx="5026096" cy="1941681"/>
          </a:xfrm>
          <a:prstGeom prst="rect">
            <a:avLst/>
          </a:prstGeom>
        </p:spPr>
        <p:txBody>
          <a:bodyPr lIns="0" tIns="0" rIns="0" bIns="0" rtlCol="0" anchor="t">
            <a:spAutoFit/>
          </a:bodyPr>
          <a:lstStyle/>
          <a:p>
            <a:pPr algn="l">
              <a:lnSpc>
                <a:spcPts val="7811"/>
              </a:lnSpc>
            </a:pPr>
            <a:r>
              <a:rPr lang="en-US" sz="5579">
                <a:solidFill>
                  <a:srgbClr val="05211C"/>
                </a:solidFill>
                <a:latin typeface="TAN Aegean"/>
                <a:ea typeface="TAN Aegean"/>
                <a:cs typeface="TAN Aegean"/>
                <a:sym typeface="TAN Aegean"/>
              </a:rPr>
              <a:t>What is a Paradigm?</a:t>
            </a:r>
          </a:p>
        </p:txBody>
      </p:sp>
      <p:sp>
        <p:nvSpPr>
          <p:cNvPr id="10" name="TextBox 10"/>
          <p:cNvSpPr txBox="1"/>
          <p:nvPr/>
        </p:nvSpPr>
        <p:spPr>
          <a:xfrm>
            <a:off x="7632886" y="722868"/>
            <a:ext cx="4371420" cy="777365"/>
          </a:xfrm>
          <a:prstGeom prst="rect">
            <a:avLst/>
          </a:prstGeom>
        </p:spPr>
        <p:txBody>
          <a:bodyPr lIns="0" tIns="0" rIns="0" bIns="0" rtlCol="0" anchor="t">
            <a:spAutoFit/>
          </a:bodyPr>
          <a:lstStyle/>
          <a:p>
            <a:pPr algn="just">
              <a:lnSpc>
                <a:spcPts val="6944"/>
              </a:lnSpc>
            </a:pPr>
            <a:r>
              <a:rPr lang="en-US" sz="3200" b="1" i="1">
                <a:solidFill>
                  <a:srgbClr val="05211C"/>
                </a:solidFill>
                <a:latin typeface="Lora Bold Italics"/>
                <a:ea typeface="Lora Bold Italics"/>
                <a:cs typeface="Lora Bold Italics"/>
                <a:sym typeface="Lora Bold Italics"/>
              </a:rPr>
              <a:t>Kuhn’s Definition</a:t>
            </a:r>
          </a:p>
        </p:txBody>
      </p:sp>
      <p:sp>
        <p:nvSpPr>
          <p:cNvPr id="11" name="TextBox 11"/>
          <p:cNvSpPr txBox="1"/>
          <p:nvPr/>
        </p:nvSpPr>
        <p:spPr>
          <a:xfrm>
            <a:off x="7632886" y="1744543"/>
            <a:ext cx="7387426" cy="1728722"/>
          </a:xfrm>
          <a:prstGeom prst="rect">
            <a:avLst/>
          </a:prstGeom>
        </p:spPr>
        <p:txBody>
          <a:bodyPr lIns="0" tIns="0" rIns="0" bIns="0" rtlCol="0" anchor="t">
            <a:spAutoFit/>
          </a:bodyPr>
          <a:lstStyle/>
          <a:p>
            <a:pPr algn="l">
              <a:lnSpc>
                <a:spcPts val="3473"/>
              </a:lnSpc>
            </a:pPr>
            <a:r>
              <a:rPr lang="en-US" sz="2300">
                <a:solidFill>
                  <a:srgbClr val="05211C"/>
                </a:solidFill>
                <a:latin typeface="Lora"/>
                <a:ea typeface="Lora"/>
                <a:cs typeface="Lora"/>
                <a:sym typeface="Lora"/>
              </a:rPr>
              <a:t>A paradigm is the complete constellation of beliefs, values, methodologies, and shared assumptions that are prevalent among members of a scientific community (Kuhn, 1970)</a:t>
            </a:r>
          </a:p>
        </p:txBody>
      </p:sp>
      <p:sp>
        <p:nvSpPr>
          <p:cNvPr id="12" name="TextBox 12"/>
          <p:cNvSpPr txBox="1"/>
          <p:nvPr/>
        </p:nvSpPr>
        <p:spPr>
          <a:xfrm>
            <a:off x="7632886" y="3832435"/>
            <a:ext cx="6285509" cy="713774"/>
          </a:xfrm>
          <a:prstGeom prst="rect">
            <a:avLst/>
          </a:prstGeom>
        </p:spPr>
        <p:txBody>
          <a:bodyPr lIns="0" tIns="0" rIns="0" bIns="0" rtlCol="0" anchor="t">
            <a:spAutoFit/>
          </a:bodyPr>
          <a:lstStyle/>
          <a:p>
            <a:pPr algn="l">
              <a:lnSpc>
                <a:spcPts val="3220"/>
              </a:lnSpc>
            </a:pPr>
            <a:r>
              <a:rPr lang="en-US" sz="2300" b="1">
                <a:solidFill>
                  <a:srgbClr val="05211C"/>
                </a:solidFill>
                <a:latin typeface="Ibarra Real Nova Bold"/>
                <a:ea typeface="Ibarra Real Nova Bold"/>
                <a:cs typeface="Ibarra Real Nova Bold"/>
                <a:sym typeface="Ibarra Real Nova Bold"/>
              </a:rPr>
              <a:t>It encompasses the following components:</a:t>
            </a:r>
          </a:p>
          <a:p>
            <a:pPr algn="l">
              <a:lnSpc>
                <a:spcPts val="1212"/>
              </a:lnSpc>
            </a:pPr>
            <a:endParaRPr lang="en-US" sz="2300" b="1">
              <a:solidFill>
                <a:srgbClr val="05211C"/>
              </a:solidFill>
              <a:latin typeface="Ibarra Real Nova Bold"/>
              <a:ea typeface="Ibarra Real Nova Bold"/>
              <a:cs typeface="Ibarra Real Nova Bold"/>
              <a:sym typeface="Ibarra Real Nova Bold"/>
            </a:endParaRPr>
          </a:p>
          <a:p>
            <a:pPr algn="l">
              <a:lnSpc>
                <a:spcPts val="1212"/>
              </a:lnSpc>
            </a:pPr>
            <a:endParaRPr lang="en-US" sz="2300" b="1">
              <a:solidFill>
                <a:srgbClr val="05211C"/>
              </a:solidFill>
              <a:latin typeface="Ibarra Real Nova Bold"/>
              <a:ea typeface="Ibarra Real Nova Bold"/>
              <a:cs typeface="Ibarra Real Nova Bold"/>
              <a:sym typeface="Ibarra Real Nova Bold"/>
            </a:endParaRPr>
          </a:p>
        </p:txBody>
      </p:sp>
      <p:sp>
        <p:nvSpPr>
          <p:cNvPr id="13" name="Freeform 13"/>
          <p:cNvSpPr/>
          <p:nvPr/>
        </p:nvSpPr>
        <p:spPr>
          <a:xfrm>
            <a:off x="7900964" y="4606138"/>
            <a:ext cx="363264" cy="371151"/>
          </a:xfrm>
          <a:custGeom>
            <a:avLst/>
            <a:gdLst/>
            <a:ahLst/>
            <a:cxnLst/>
            <a:rect l="l" t="t" r="r" b="b"/>
            <a:pathLst>
              <a:path w="363264" h="371151">
                <a:moveTo>
                  <a:pt x="0" y="0"/>
                </a:moveTo>
                <a:lnTo>
                  <a:pt x="363265" y="0"/>
                </a:lnTo>
                <a:lnTo>
                  <a:pt x="363265"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a:off x="7900964" y="5163500"/>
            <a:ext cx="363264" cy="371151"/>
          </a:xfrm>
          <a:custGeom>
            <a:avLst/>
            <a:gdLst/>
            <a:ahLst/>
            <a:cxnLst/>
            <a:rect l="l" t="t" r="r" b="b"/>
            <a:pathLst>
              <a:path w="363264" h="371151">
                <a:moveTo>
                  <a:pt x="0" y="0"/>
                </a:moveTo>
                <a:lnTo>
                  <a:pt x="363265" y="0"/>
                </a:lnTo>
                <a:lnTo>
                  <a:pt x="363265"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7900964" y="5725151"/>
            <a:ext cx="363264" cy="371151"/>
          </a:xfrm>
          <a:custGeom>
            <a:avLst/>
            <a:gdLst/>
            <a:ahLst/>
            <a:cxnLst/>
            <a:rect l="l" t="t" r="r" b="b"/>
            <a:pathLst>
              <a:path w="363264" h="371151">
                <a:moveTo>
                  <a:pt x="0" y="0"/>
                </a:moveTo>
                <a:lnTo>
                  <a:pt x="363265" y="0"/>
                </a:lnTo>
                <a:lnTo>
                  <a:pt x="363265" y="371152"/>
                </a:lnTo>
                <a:lnTo>
                  <a:pt x="0" y="37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a:off x="7900964" y="6286803"/>
            <a:ext cx="363264" cy="371151"/>
          </a:xfrm>
          <a:custGeom>
            <a:avLst/>
            <a:gdLst/>
            <a:ahLst/>
            <a:cxnLst/>
            <a:rect l="l" t="t" r="r" b="b"/>
            <a:pathLst>
              <a:path w="363264" h="371151">
                <a:moveTo>
                  <a:pt x="0" y="0"/>
                </a:moveTo>
                <a:lnTo>
                  <a:pt x="363265" y="0"/>
                </a:lnTo>
                <a:lnTo>
                  <a:pt x="363265"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a:off x="7899220" y="6848454"/>
            <a:ext cx="365009" cy="372934"/>
          </a:xfrm>
          <a:custGeom>
            <a:avLst/>
            <a:gdLst/>
            <a:ahLst/>
            <a:cxnLst/>
            <a:rect l="l" t="t" r="r" b="b"/>
            <a:pathLst>
              <a:path w="365009" h="372934">
                <a:moveTo>
                  <a:pt x="0" y="0"/>
                </a:moveTo>
                <a:lnTo>
                  <a:pt x="365009" y="0"/>
                </a:lnTo>
                <a:lnTo>
                  <a:pt x="365009" y="372934"/>
                </a:lnTo>
                <a:lnTo>
                  <a:pt x="0" y="37293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7898382" y="7411888"/>
            <a:ext cx="365847" cy="373790"/>
          </a:xfrm>
          <a:custGeom>
            <a:avLst/>
            <a:gdLst/>
            <a:ahLst/>
            <a:cxnLst/>
            <a:rect l="l" t="t" r="r" b="b"/>
            <a:pathLst>
              <a:path w="365847" h="373790">
                <a:moveTo>
                  <a:pt x="0" y="0"/>
                </a:moveTo>
                <a:lnTo>
                  <a:pt x="365847" y="0"/>
                </a:lnTo>
                <a:lnTo>
                  <a:pt x="365847" y="373789"/>
                </a:lnTo>
                <a:lnTo>
                  <a:pt x="0" y="37378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TextBox 19"/>
          <p:cNvSpPr txBox="1"/>
          <p:nvPr/>
        </p:nvSpPr>
        <p:spPr>
          <a:xfrm>
            <a:off x="8474034" y="4580158"/>
            <a:ext cx="2597549" cy="398779"/>
          </a:xfrm>
          <a:prstGeom prst="rect">
            <a:avLst/>
          </a:prstGeom>
        </p:spPr>
        <p:txBody>
          <a:bodyPr wrap="square" lIns="0" tIns="0" rIns="0" bIns="0" rtlCol="0" anchor="t">
            <a:spAutoFit/>
          </a:bodyPr>
          <a:lstStyle/>
          <a:p>
            <a:pPr algn="ctr">
              <a:lnSpc>
                <a:spcPts val="3220"/>
              </a:lnSpc>
            </a:pPr>
            <a:r>
              <a:rPr lang="en-US" sz="2300" dirty="0">
                <a:solidFill>
                  <a:srgbClr val="05211C"/>
                </a:solidFill>
                <a:latin typeface="Ibarra Real Nova"/>
                <a:ea typeface="Ibarra Real Nova"/>
                <a:cs typeface="Ibarra Real Nova"/>
                <a:sym typeface="Ibarra Real Nova"/>
              </a:rPr>
              <a:t>Established theories</a:t>
            </a:r>
          </a:p>
        </p:txBody>
      </p:sp>
      <p:sp>
        <p:nvSpPr>
          <p:cNvPr id="20" name="TextBox 20"/>
          <p:cNvSpPr txBox="1"/>
          <p:nvPr/>
        </p:nvSpPr>
        <p:spPr>
          <a:xfrm>
            <a:off x="8474034" y="5196900"/>
            <a:ext cx="3184565" cy="398779"/>
          </a:xfrm>
          <a:prstGeom prst="rect">
            <a:avLst/>
          </a:prstGeom>
        </p:spPr>
        <p:txBody>
          <a:bodyPr wrap="square" lIns="0" tIns="0" rIns="0" bIns="0" rtlCol="0" anchor="t">
            <a:spAutoFit/>
          </a:bodyPr>
          <a:lstStyle/>
          <a:p>
            <a:pPr algn="ctr">
              <a:lnSpc>
                <a:spcPts val="3220"/>
              </a:lnSpc>
            </a:pPr>
            <a:r>
              <a:rPr lang="en-US" sz="2300" dirty="0">
                <a:solidFill>
                  <a:srgbClr val="05211C"/>
                </a:solidFill>
                <a:latin typeface="Ibarra Real Nova"/>
                <a:ea typeface="Ibarra Real Nova"/>
                <a:cs typeface="Ibarra Real Nova"/>
                <a:sym typeface="Ibarra Real Nova"/>
              </a:rPr>
              <a:t>Underlying assumptions</a:t>
            </a:r>
          </a:p>
        </p:txBody>
      </p:sp>
      <p:sp>
        <p:nvSpPr>
          <p:cNvPr id="21" name="TextBox 21"/>
          <p:cNvSpPr txBox="1"/>
          <p:nvPr/>
        </p:nvSpPr>
        <p:spPr>
          <a:xfrm>
            <a:off x="8410702" y="5682762"/>
            <a:ext cx="1848765" cy="398780"/>
          </a:xfrm>
          <a:prstGeom prst="rect">
            <a:avLst/>
          </a:prstGeom>
        </p:spPr>
        <p:txBody>
          <a:bodyPr lIns="0" tIns="0" rIns="0" bIns="0" rtlCol="0" anchor="t">
            <a:spAutoFit/>
          </a:bodyPr>
          <a:lstStyle/>
          <a:p>
            <a:pPr algn="ctr">
              <a:lnSpc>
                <a:spcPts val="3219"/>
              </a:lnSpc>
            </a:pPr>
            <a:r>
              <a:rPr lang="en-US" sz="2299">
                <a:solidFill>
                  <a:srgbClr val="05211C"/>
                </a:solidFill>
                <a:latin typeface="Ibarra Real Nova"/>
                <a:ea typeface="Ibarra Real Nova"/>
                <a:cs typeface="Ibarra Real Nova"/>
                <a:sym typeface="Ibarra Real Nova"/>
              </a:rPr>
              <a:t>Core concepts</a:t>
            </a:r>
          </a:p>
        </p:txBody>
      </p:sp>
      <p:sp>
        <p:nvSpPr>
          <p:cNvPr id="22" name="TextBox 22"/>
          <p:cNvSpPr txBox="1"/>
          <p:nvPr/>
        </p:nvSpPr>
        <p:spPr>
          <a:xfrm>
            <a:off x="8410702" y="6229653"/>
            <a:ext cx="4924298" cy="398779"/>
          </a:xfrm>
          <a:prstGeom prst="rect">
            <a:avLst/>
          </a:prstGeom>
        </p:spPr>
        <p:txBody>
          <a:bodyPr wrap="square" lIns="0" tIns="0" rIns="0" bIns="0" rtlCol="0" anchor="t">
            <a:spAutoFit/>
          </a:bodyPr>
          <a:lstStyle/>
          <a:p>
            <a:pPr algn="ctr">
              <a:lnSpc>
                <a:spcPts val="3220"/>
              </a:lnSpc>
            </a:pPr>
            <a:r>
              <a:rPr lang="en-US" sz="2300" dirty="0">
                <a:solidFill>
                  <a:srgbClr val="05211C"/>
                </a:solidFill>
                <a:latin typeface="Ibarra Real Nova"/>
                <a:ea typeface="Ibarra Real Nova"/>
                <a:cs typeface="Ibarra Real Nova"/>
                <a:sym typeface="Ibarra Real Nova"/>
              </a:rPr>
              <a:t>Methodological approaches to research</a:t>
            </a:r>
          </a:p>
        </p:txBody>
      </p:sp>
      <p:sp>
        <p:nvSpPr>
          <p:cNvPr id="23" name="TextBox 23"/>
          <p:cNvSpPr txBox="1"/>
          <p:nvPr/>
        </p:nvSpPr>
        <p:spPr>
          <a:xfrm>
            <a:off x="8410702" y="6806956"/>
            <a:ext cx="4162298" cy="398779"/>
          </a:xfrm>
          <a:prstGeom prst="rect">
            <a:avLst/>
          </a:prstGeom>
        </p:spPr>
        <p:txBody>
          <a:bodyPr wrap="square" lIns="0" tIns="0" rIns="0" bIns="0" rtlCol="0" anchor="t">
            <a:spAutoFit/>
          </a:bodyPr>
          <a:lstStyle/>
          <a:p>
            <a:pPr algn="ctr">
              <a:lnSpc>
                <a:spcPts val="3220"/>
              </a:lnSpc>
            </a:pPr>
            <a:r>
              <a:rPr lang="en-US" sz="2300" dirty="0">
                <a:solidFill>
                  <a:srgbClr val="05211C"/>
                </a:solidFill>
                <a:latin typeface="Ibarra Real Nova"/>
                <a:ea typeface="Ibarra Real Nova"/>
                <a:cs typeface="Ibarra Real Nova"/>
                <a:sym typeface="Ibarra Real Nova"/>
              </a:rPr>
              <a:t>Criteria for evaluating evidence</a:t>
            </a:r>
          </a:p>
        </p:txBody>
      </p:sp>
      <p:sp>
        <p:nvSpPr>
          <p:cNvPr id="24" name="TextBox 24"/>
          <p:cNvSpPr txBox="1"/>
          <p:nvPr/>
        </p:nvSpPr>
        <p:spPr>
          <a:xfrm>
            <a:off x="8410702" y="7340405"/>
            <a:ext cx="3933698" cy="398779"/>
          </a:xfrm>
          <a:prstGeom prst="rect">
            <a:avLst/>
          </a:prstGeom>
        </p:spPr>
        <p:txBody>
          <a:bodyPr wrap="square" lIns="0" tIns="0" rIns="0" bIns="0" rtlCol="0" anchor="t">
            <a:spAutoFit/>
          </a:bodyPr>
          <a:lstStyle/>
          <a:p>
            <a:pPr algn="ctr">
              <a:lnSpc>
                <a:spcPts val="3220"/>
              </a:lnSpc>
            </a:pPr>
            <a:r>
              <a:rPr lang="en-US" sz="2300" dirty="0">
                <a:solidFill>
                  <a:srgbClr val="05211C"/>
                </a:solidFill>
                <a:latin typeface="Ibarra Real Nova"/>
                <a:ea typeface="Ibarra Real Nova"/>
                <a:cs typeface="Ibarra Real Nova"/>
                <a:sym typeface="Ibarra Real Nova"/>
              </a:rPr>
              <a:t>Legitimate research inquiries</a:t>
            </a:r>
          </a:p>
        </p:txBody>
      </p:sp>
      <p:sp>
        <p:nvSpPr>
          <p:cNvPr id="25" name="TextBox 25"/>
          <p:cNvSpPr txBox="1"/>
          <p:nvPr/>
        </p:nvSpPr>
        <p:spPr>
          <a:xfrm>
            <a:off x="2598047" y="8001005"/>
            <a:ext cx="11751977" cy="1406523"/>
          </a:xfrm>
          <a:prstGeom prst="rect">
            <a:avLst/>
          </a:prstGeom>
        </p:spPr>
        <p:txBody>
          <a:bodyPr lIns="0" tIns="0" rIns="0" bIns="0" rtlCol="0" anchor="t">
            <a:spAutoFit/>
          </a:bodyPr>
          <a:lstStyle/>
          <a:p>
            <a:pPr algn="ctr">
              <a:lnSpc>
                <a:spcPts val="2800"/>
              </a:lnSpc>
            </a:pPr>
            <a:r>
              <a:rPr lang="en-US" sz="2000" i="1">
                <a:solidFill>
                  <a:srgbClr val="05211C"/>
                </a:solidFill>
                <a:latin typeface="Ibarra Real Nova Italics"/>
                <a:ea typeface="Ibarra Real Nova Italics"/>
                <a:cs typeface="Ibarra Real Nova Italics"/>
                <a:sym typeface="Ibarra Real Nova Italics"/>
              </a:rPr>
              <a:t>Kuhn’s paradigm concept provides the core analytical framework, shaping how this study conceptualises and evaluates women’s enterprise resilience, microfinance, and humanitarian–development interventions in conflict‑affected Northern Nigeria. A systematic review is used to illuminate the complex interrelations among these domains within this paradigm (Kuhn, 1970).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rot="2026951">
            <a:off x="11450250" y="247449"/>
            <a:ext cx="11028752" cy="6052028"/>
          </a:xfrm>
          <a:custGeom>
            <a:avLst/>
            <a:gdLst/>
            <a:ahLst/>
            <a:cxnLst/>
            <a:rect l="l" t="t" r="r" b="b"/>
            <a:pathLst>
              <a:path w="11028752" h="6052028">
                <a:moveTo>
                  <a:pt x="0" y="0"/>
                </a:moveTo>
                <a:lnTo>
                  <a:pt x="11028752" y="0"/>
                </a:lnTo>
                <a:lnTo>
                  <a:pt x="11028752" y="6052028"/>
                </a:lnTo>
                <a:lnTo>
                  <a:pt x="0" y="6052028"/>
                </a:lnTo>
                <a:lnTo>
                  <a:pt x="0" y="0"/>
                </a:lnTo>
                <a:close/>
              </a:path>
            </a:pathLst>
          </a:custGeom>
          <a:blipFill>
            <a:blip>
              <a:alphaModFix amt="19999"/>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10521576" y="527729"/>
            <a:ext cx="6443050" cy="8327044"/>
          </a:xfrm>
          <a:custGeom>
            <a:avLst/>
            <a:gdLst/>
            <a:ahLst/>
            <a:cxnLst/>
            <a:rect l="l" t="t" r="r" b="b"/>
            <a:pathLst>
              <a:path w="6443050" h="8327044">
                <a:moveTo>
                  <a:pt x="0" y="0"/>
                </a:moveTo>
                <a:lnTo>
                  <a:pt x="6443050" y="0"/>
                </a:lnTo>
                <a:lnTo>
                  <a:pt x="6443050" y="8327044"/>
                </a:lnTo>
                <a:lnTo>
                  <a:pt x="0" y="83270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690571" y="1695225"/>
            <a:ext cx="4105059" cy="5941856"/>
            <a:chOff x="0" y="0"/>
            <a:chExt cx="635981" cy="920549"/>
          </a:xfrm>
        </p:grpSpPr>
        <p:sp>
          <p:nvSpPr>
            <p:cNvPr id="5" name="Freeform 5"/>
            <p:cNvSpPr/>
            <p:nvPr/>
          </p:nvSpPr>
          <p:spPr>
            <a:xfrm>
              <a:off x="0" y="0"/>
              <a:ext cx="635981" cy="920549"/>
            </a:xfrm>
            <a:custGeom>
              <a:avLst/>
              <a:gdLst/>
              <a:ahLst/>
              <a:cxnLst/>
              <a:rect l="l" t="t" r="r" b="b"/>
              <a:pathLst>
                <a:path w="635981" h="920549">
                  <a:moveTo>
                    <a:pt x="0" y="0"/>
                  </a:moveTo>
                  <a:lnTo>
                    <a:pt x="635981" y="0"/>
                  </a:lnTo>
                  <a:lnTo>
                    <a:pt x="635981" y="920549"/>
                  </a:lnTo>
                  <a:lnTo>
                    <a:pt x="0" y="920549"/>
                  </a:lnTo>
                  <a:close/>
                </a:path>
              </a:pathLst>
            </a:custGeom>
            <a:blipFill>
              <a:blip r:embed="rId4"/>
              <a:stretch>
                <a:fillRect l="-43050" r="-43050"/>
              </a:stretch>
            </a:blipFill>
          </p:spPr>
          <p:txBody>
            <a:bodyPr/>
            <a:lstStyle/>
            <a:p>
              <a:endParaRPr lang="en-GB"/>
            </a:p>
          </p:txBody>
        </p:sp>
      </p:grpSp>
      <p:sp>
        <p:nvSpPr>
          <p:cNvPr id="6" name="Freeform 6"/>
          <p:cNvSpPr/>
          <p:nvPr/>
        </p:nvSpPr>
        <p:spPr>
          <a:xfrm rot="1388553">
            <a:off x="-2226011" y="6801048"/>
            <a:ext cx="11028752" cy="6052028"/>
          </a:xfrm>
          <a:custGeom>
            <a:avLst/>
            <a:gdLst/>
            <a:ahLst/>
            <a:cxnLst/>
            <a:rect l="l" t="t" r="r" b="b"/>
            <a:pathLst>
              <a:path w="11028752" h="6052028">
                <a:moveTo>
                  <a:pt x="0" y="0"/>
                </a:moveTo>
                <a:lnTo>
                  <a:pt x="11028753" y="0"/>
                </a:lnTo>
                <a:lnTo>
                  <a:pt x="11028753" y="6052028"/>
                </a:lnTo>
                <a:lnTo>
                  <a:pt x="0" y="6052028"/>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7" name="TextBox 7"/>
          <p:cNvSpPr txBox="1"/>
          <p:nvPr/>
        </p:nvSpPr>
        <p:spPr>
          <a:xfrm>
            <a:off x="949918" y="578514"/>
            <a:ext cx="7129811" cy="2165986"/>
          </a:xfrm>
          <a:prstGeom prst="rect">
            <a:avLst/>
          </a:prstGeom>
        </p:spPr>
        <p:txBody>
          <a:bodyPr lIns="0" tIns="0" rIns="0" bIns="0" rtlCol="0" anchor="t">
            <a:spAutoFit/>
          </a:bodyPr>
          <a:lstStyle/>
          <a:p>
            <a:pPr algn="l">
              <a:lnSpc>
                <a:spcPts val="5849"/>
              </a:lnSpc>
            </a:pPr>
            <a:r>
              <a:rPr lang="en-US" sz="3899" spc="93">
                <a:solidFill>
                  <a:srgbClr val="05211C"/>
                </a:solidFill>
                <a:latin typeface="TAN Aegean"/>
                <a:ea typeface="TAN Aegean"/>
                <a:cs typeface="TAN Aegean"/>
                <a:sym typeface="TAN Aegean"/>
              </a:rPr>
              <a:t>How Does a Paradigm Facilitate the Conduct of Research?</a:t>
            </a:r>
          </a:p>
        </p:txBody>
      </p:sp>
      <p:sp>
        <p:nvSpPr>
          <p:cNvPr id="8" name="TextBox 8"/>
          <p:cNvSpPr txBox="1"/>
          <p:nvPr/>
        </p:nvSpPr>
        <p:spPr>
          <a:xfrm>
            <a:off x="935571" y="2896043"/>
            <a:ext cx="3082189" cy="299085"/>
          </a:xfrm>
          <a:prstGeom prst="rect">
            <a:avLst/>
          </a:prstGeom>
        </p:spPr>
        <p:txBody>
          <a:bodyPr lIns="0" tIns="0" rIns="0" bIns="0" rtlCol="0" anchor="t">
            <a:spAutoFit/>
          </a:bodyPr>
          <a:lstStyle/>
          <a:p>
            <a:pPr algn="l">
              <a:lnSpc>
                <a:spcPts val="2310"/>
              </a:lnSpc>
            </a:pPr>
            <a:r>
              <a:rPr lang="en-US" sz="2200" b="1" i="1" spc="52">
                <a:solidFill>
                  <a:srgbClr val="05211C"/>
                </a:solidFill>
                <a:latin typeface="Lora Bold Italics"/>
                <a:ea typeface="Lora Bold Italics"/>
                <a:cs typeface="Lora Bold Italics"/>
                <a:sym typeface="Lora Bold Italics"/>
              </a:rPr>
              <a:t>According to Kuhn,</a:t>
            </a:r>
          </a:p>
        </p:txBody>
      </p:sp>
      <p:sp>
        <p:nvSpPr>
          <p:cNvPr id="9" name="TextBox 9"/>
          <p:cNvSpPr txBox="1"/>
          <p:nvPr/>
        </p:nvSpPr>
        <p:spPr>
          <a:xfrm>
            <a:off x="949918" y="3225512"/>
            <a:ext cx="6746282" cy="335156"/>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In the absence of a paradigm, the following issues arise:</a:t>
            </a:r>
          </a:p>
        </p:txBody>
      </p:sp>
      <p:sp>
        <p:nvSpPr>
          <p:cNvPr id="10" name="TextBox 10"/>
          <p:cNvSpPr txBox="1"/>
          <p:nvPr/>
        </p:nvSpPr>
        <p:spPr>
          <a:xfrm>
            <a:off x="949918" y="3824780"/>
            <a:ext cx="5450882"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Lack of consensus on research questions</a:t>
            </a:r>
          </a:p>
        </p:txBody>
      </p:sp>
      <p:sp>
        <p:nvSpPr>
          <p:cNvPr id="11" name="TextBox 11"/>
          <p:cNvSpPr txBox="1"/>
          <p:nvPr/>
        </p:nvSpPr>
        <p:spPr>
          <a:xfrm>
            <a:off x="891454" y="4316904"/>
            <a:ext cx="5450882"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Absence of </a:t>
            </a:r>
            <a:r>
              <a:rPr lang="en-US" sz="2000" dirty="0" err="1">
                <a:solidFill>
                  <a:srgbClr val="05211C"/>
                </a:solidFill>
                <a:latin typeface="Lora"/>
                <a:ea typeface="Lora"/>
                <a:cs typeface="Lora"/>
                <a:sym typeface="Lora"/>
              </a:rPr>
              <a:t>standardised</a:t>
            </a:r>
            <a:r>
              <a:rPr lang="en-US" sz="2000" dirty="0">
                <a:solidFill>
                  <a:srgbClr val="05211C"/>
                </a:solidFill>
                <a:latin typeface="Lora"/>
                <a:ea typeface="Lora"/>
                <a:cs typeface="Lora"/>
                <a:sym typeface="Lora"/>
              </a:rPr>
              <a:t> methodologies</a:t>
            </a:r>
          </a:p>
        </p:txBody>
      </p:sp>
      <p:sp>
        <p:nvSpPr>
          <p:cNvPr id="12" name="TextBox 12"/>
          <p:cNvSpPr txBox="1"/>
          <p:nvPr/>
        </p:nvSpPr>
        <p:spPr>
          <a:xfrm>
            <a:off x="971231" y="4793333"/>
            <a:ext cx="5429569"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Failure to develop cumulative knowledge</a:t>
            </a:r>
          </a:p>
        </p:txBody>
      </p:sp>
      <p:sp>
        <p:nvSpPr>
          <p:cNvPr id="13" name="TextBox 13"/>
          <p:cNvSpPr txBox="1"/>
          <p:nvPr/>
        </p:nvSpPr>
        <p:spPr>
          <a:xfrm>
            <a:off x="935570" y="5353720"/>
            <a:ext cx="7903629" cy="335156"/>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Conversely, the presence of a paradigm empowers researchers to:</a:t>
            </a:r>
          </a:p>
        </p:txBody>
      </p:sp>
      <p:sp>
        <p:nvSpPr>
          <p:cNvPr id="14" name="TextBox 14"/>
          <p:cNvSpPr txBox="1"/>
          <p:nvPr/>
        </p:nvSpPr>
        <p:spPr>
          <a:xfrm>
            <a:off x="971231" y="5794196"/>
            <a:ext cx="5362240"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Identify and articulate relevant problems</a:t>
            </a:r>
          </a:p>
        </p:txBody>
      </p:sp>
      <p:sp>
        <p:nvSpPr>
          <p:cNvPr id="15" name="TextBox 15"/>
          <p:cNvSpPr txBox="1"/>
          <p:nvPr/>
        </p:nvSpPr>
        <p:spPr>
          <a:xfrm>
            <a:off x="1028700" y="6332621"/>
            <a:ext cx="4838700"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Formulate precise research questions</a:t>
            </a:r>
          </a:p>
        </p:txBody>
      </p:sp>
      <p:sp>
        <p:nvSpPr>
          <p:cNvPr id="16" name="TextBox 16"/>
          <p:cNvSpPr txBox="1"/>
          <p:nvPr/>
        </p:nvSpPr>
        <p:spPr>
          <a:xfrm>
            <a:off x="874953" y="6864857"/>
            <a:ext cx="3941661"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Critically evaluate evidence</a:t>
            </a:r>
          </a:p>
        </p:txBody>
      </p:sp>
      <p:sp>
        <p:nvSpPr>
          <p:cNvPr id="17" name="TextBox 17"/>
          <p:cNvSpPr txBox="1"/>
          <p:nvPr/>
        </p:nvSpPr>
        <p:spPr>
          <a:xfrm>
            <a:off x="993888" y="7382185"/>
            <a:ext cx="4143040"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Compare and contrast findings</a:t>
            </a:r>
          </a:p>
        </p:txBody>
      </p:sp>
      <p:sp>
        <p:nvSpPr>
          <p:cNvPr id="18" name="TextBox 18"/>
          <p:cNvSpPr txBox="1"/>
          <p:nvPr/>
        </p:nvSpPr>
        <p:spPr>
          <a:xfrm>
            <a:off x="1074553" y="7892363"/>
            <a:ext cx="3981710" cy="333553"/>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 Extend theoretical frameworks</a:t>
            </a:r>
          </a:p>
        </p:txBody>
      </p:sp>
      <p:sp>
        <p:nvSpPr>
          <p:cNvPr id="19" name="TextBox 19"/>
          <p:cNvSpPr txBox="1"/>
          <p:nvPr/>
        </p:nvSpPr>
        <p:spPr>
          <a:xfrm>
            <a:off x="1340418" y="8346734"/>
            <a:ext cx="1859982" cy="335156"/>
          </a:xfrm>
          <a:prstGeom prst="rect">
            <a:avLst/>
          </a:prstGeom>
        </p:spPr>
        <p:txBody>
          <a:bodyPr wrap="square" lIns="0" tIns="0" rIns="0" bIns="0" rtlCol="0" anchor="t">
            <a:spAutoFit/>
          </a:bodyPr>
          <a:lstStyle/>
          <a:p>
            <a:pPr algn="ctr">
              <a:lnSpc>
                <a:spcPts val="2800"/>
              </a:lnSpc>
            </a:pPr>
            <a:r>
              <a:rPr lang="en-US" sz="2000" dirty="0">
                <a:solidFill>
                  <a:srgbClr val="05211C"/>
                </a:solidFill>
                <a:latin typeface="Lora"/>
                <a:ea typeface="Lora"/>
                <a:cs typeface="Lora"/>
                <a:sym typeface="Lora"/>
              </a:rPr>
              <a:t>(Kuhn, 1970)</a:t>
            </a:r>
          </a:p>
        </p:txBody>
      </p:sp>
      <p:sp>
        <p:nvSpPr>
          <p:cNvPr id="20" name="TextBox 20"/>
          <p:cNvSpPr txBox="1"/>
          <p:nvPr/>
        </p:nvSpPr>
        <p:spPr>
          <a:xfrm>
            <a:off x="1908552" y="8997648"/>
            <a:ext cx="13587647" cy="1054098"/>
          </a:xfrm>
          <a:prstGeom prst="rect">
            <a:avLst/>
          </a:prstGeom>
        </p:spPr>
        <p:txBody>
          <a:bodyPr lIns="0" tIns="0" rIns="0" bIns="0" rtlCol="0" anchor="t">
            <a:spAutoFit/>
          </a:bodyPr>
          <a:lstStyle/>
          <a:p>
            <a:pPr algn="ctr">
              <a:lnSpc>
                <a:spcPts val="2800"/>
              </a:lnSpc>
            </a:pPr>
            <a:r>
              <a:rPr lang="en-US" sz="2000" i="1">
                <a:solidFill>
                  <a:srgbClr val="05211C"/>
                </a:solidFill>
                <a:latin typeface="Ibarra Real Nova Italics"/>
                <a:ea typeface="Ibarra Real Nova Italics"/>
                <a:cs typeface="Ibarra Real Nova Italics"/>
                <a:sym typeface="Ibarra Real Nova Italics"/>
              </a:rPr>
              <a:t>In this research, Kuhn’s paradigm provides a structured framework for identifying the problem, shaping research questions, and critically evaluating evidence on microfinance interventions. This approach supports the generation of new insights into strengthening women’s enterprise resilience in Boko Haram‑affected Northern Nigerian communities (Kuhn, 1970).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136328" y="433204"/>
            <a:ext cx="3376622" cy="3372401"/>
          </a:xfrm>
          <a:custGeom>
            <a:avLst/>
            <a:gdLst/>
            <a:ahLst/>
            <a:cxnLst/>
            <a:rect l="l" t="t" r="r" b="b"/>
            <a:pathLst>
              <a:path w="3376622" h="3372401">
                <a:moveTo>
                  <a:pt x="0" y="0"/>
                </a:moveTo>
                <a:lnTo>
                  <a:pt x="3376622" y="0"/>
                </a:lnTo>
                <a:lnTo>
                  <a:pt x="3376622" y="3372401"/>
                </a:lnTo>
                <a:lnTo>
                  <a:pt x="0" y="3372401"/>
                </a:lnTo>
                <a:lnTo>
                  <a:pt x="0" y="0"/>
                </a:lnTo>
                <a:close/>
              </a:path>
            </a:pathLst>
          </a:custGeom>
          <a:blipFill>
            <a:blip r:embed="rId2"/>
            <a:stretch>
              <a:fillRect/>
            </a:stretch>
          </a:blipFill>
        </p:spPr>
        <p:txBody>
          <a:bodyPr/>
          <a:lstStyle/>
          <a:p>
            <a:endParaRPr lang="en-GB"/>
          </a:p>
        </p:txBody>
      </p:sp>
      <p:sp>
        <p:nvSpPr>
          <p:cNvPr id="3" name="Freeform 3"/>
          <p:cNvSpPr/>
          <p:nvPr/>
        </p:nvSpPr>
        <p:spPr>
          <a:xfrm>
            <a:off x="12084288" y="4892877"/>
            <a:ext cx="6367791" cy="7718534"/>
          </a:xfrm>
          <a:custGeom>
            <a:avLst/>
            <a:gdLst/>
            <a:ahLst/>
            <a:cxnLst/>
            <a:rect l="l" t="t" r="r" b="b"/>
            <a:pathLst>
              <a:path w="6367791" h="7718534">
                <a:moveTo>
                  <a:pt x="0" y="0"/>
                </a:moveTo>
                <a:lnTo>
                  <a:pt x="6367791" y="0"/>
                </a:lnTo>
                <a:lnTo>
                  <a:pt x="6367791" y="7718534"/>
                </a:lnTo>
                <a:lnTo>
                  <a:pt x="0" y="7718534"/>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10800000">
            <a:off x="14773724" y="6914599"/>
            <a:ext cx="3376622" cy="3372401"/>
          </a:xfrm>
          <a:custGeom>
            <a:avLst/>
            <a:gdLst/>
            <a:ahLst/>
            <a:cxnLst/>
            <a:rect l="l" t="t" r="r" b="b"/>
            <a:pathLst>
              <a:path w="3376622" h="3372401">
                <a:moveTo>
                  <a:pt x="0" y="0"/>
                </a:moveTo>
                <a:lnTo>
                  <a:pt x="3376622" y="0"/>
                </a:lnTo>
                <a:lnTo>
                  <a:pt x="3376622" y="3372401"/>
                </a:lnTo>
                <a:lnTo>
                  <a:pt x="0" y="3372401"/>
                </a:lnTo>
                <a:lnTo>
                  <a:pt x="0" y="0"/>
                </a:lnTo>
                <a:close/>
              </a:path>
            </a:pathLst>
          </a:custGeom>
          <a:blipFill>
            <a:blip r:embed="rId2"/>
            <a:stretch>
              <a:fillRect/>
            </a:stretch>
          </a:blipFill>
        </p:spPr>
        <p:txBody>
          <a:bodyPr/>
          <a:lstStyle/>
          <a:p>
            <a:endParaRPr lang="en-GB"/>
          </a:p>
        </p:txBody>
      </p:sp>
      <p:sp>
        <p:nvSpPr>
          <p:cNvPr id="5" name="Freeform 5"/>
          <p:cNvSpPr/>
          <p:nvPr/>
        </p:nvSpPr>
        <p:spPr>
          <a:xfrm flipV="1">
            <a:off x="0" y="6898030"/>
            <a:ext cx="3376622" cy="3372401"/>
          </a:xfrm>
          <a:custGeom>
            <a:avLst/>
            <a:gdLst/>
            <a:ahLst/>
            <a:cxnLst/>
            <a:rect l="l" t="t" r="r" b="b"/>
            <a:pathLst>
              <a:path w="3376622" h="3372401">
                <a:moveTo>
                  <a:pt x="0" y="3372401"/>
                </a:moveTo>
                <a:lnTo>
                  <a:pt x="3376622" y="3372401"/>
                </a:lnTo>
                <a:lnTo>
                  <a:pt x="3376622" y="0"/>
                </a:lnTo>
                <a:lnTo>
                  <a:pt x="0" y="0"/>
                </a:lnTo>
                <a:lnTo>
                  <a:pt x="0" y="3372401"/>
                </a:lnTo>
                <a:close/>
              </a:path>
            </a:pathLst>
          </a:custGeom>
          <a:blipFill>
            <a:blip r:embed="rId2"/>
            <a:stretch>
              <a:fillRect/>
            </a:stretch>
          </a:blipFill>
        </p:spPr>
        <p:txBody>
          <a:bodyPr/>
          <a:lstStyle/>
          <a:p>
            <a:endParaRPr lang="en-GB"/>
          </a:p>
        </p:txBody>
      </p:sp>
      <p:sp>
        <p:nvSpPr>
          <p:cNvPr id="6" name="Freeform 6"/>
          <p:cNvSpPr/>
          <p:nvPr/>
        </p:nvSpPr>
        <p:spPr>
          <a:xfrm rot="-10800000" flipV="1">
            <a:off x="14752584" y="433204"/>
            <a:ext cx="3376622" cy="3372401"/>
          </a:xfrm>
          <a:custGeom>
            <a:avLst/>
            <a:gdLst/>
            <a:ahLst/>
            <a:cxnLst/>
            <a:rect l="l" t="t" r="r" b="b"/>
            <a:pathLst>
              <a:path w="3376622" h="3372401">
                <a:moveTo>
                  <a:pt x="0" y="3372401"/>
                </a:moveTo>
                <a:lnTo>
                  <a:pt x="3376622" y="3372401"/>
                </a:lnTo>
                <a:lnTo>
                  <a:pt x="3376622" y="0"/>
                </a:lnTo>
                <a:lnTo>
                  <a:pt x="0" y="0"/>
                </a:lnTo>
                <a:lnTo>
                  <a:pt x="0" y="3372401"/>
                </a:lnTo>
                <a:close/>
              </a:path>
            </a:pathLst>
          </a:custGeom>
          <a:blipFill>
            <a:blip r:embed="rId2"/>
            <a:stretch>
              <a:fillRect/>
            </a:stretch>
          </a:blipFill>
        </p:spPr>
        <p:txBody>
          <a:bodyPr/>
          <a:lstStyle/>
          <a:p>
            <a:endParaRPr lang="en-GB"/>
          </a:p>
        </p:txBody>
      </p:sp>
      <p:sp>
        <p:nvSpPr>
          <p:cNvPr id="7" name="Freeform 7"/>
          <p:cNvSpPr/>
          <p:nvPr/>
        </p:nvSpPr>
        <p:spPr>
          <a:xfrm rot="5400000">
            <a:off x="-4499352" y="2368691"/>
            <a:ext cx="5691366" cy="5822370"/>
          </a:xfrm>
          <a:custGeom>
            <a:avLst/>
            <a:gdLst/>
            <a:ahLst/>
            <a:cxnLst/>
            <a:rect l="l" t="t" r="r" b="b"/>
            <a:pathLst>
              <a:path w="5691366" h="5822370">
                <a:moveTo>
                  <a:pt x="0" y="0"/>
                </a:moveTo>
                <a:lnTo>
                  <a:pt x="5691366" y="0"/>
                </a:lnTo>
                <a:lnTo>
                  <a:pt x="5691366" y="5822370"/>
                </a:lnTo>
                <a:lnTo>
                  <a:pt x="0" y="58223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3837727" y="3140942"/>
            <a:ext cx="4569157" cy="456915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38996" r="-38996"/>
              </a:stretch>
            </a:blipFill>
          </p:spPr>
          <p:txBody>
            <a:bodyPr/>
            <a:lstStyle/>
            <a:p>
              <a:endParaRPr lang="en-GB"/>
            </a:p>
          </p:txBody>
        </p:sp>
      </p:grpSp>
      <p:sp>
        <p:nvSpPr>
          <p:cNvPr id="10" name="TextBox 10"/>
          <p:cNvSpPr txBox="1"/>
          <p:nvPr/>
        </p:nvSpPr>
        <p:spPr>
          <a:xfrm>
            <a:off x="3247687" y="194161"/>
            <a:ext cx="11792625" cy="655756"/>
          </a:xfrm>
          <a:prstGeom prst="rect">
            <a:avLst/>
          </a:prstGeom>
        </p:spPr>
        <p:txBody>
          <a:bodyPr lIns="0" tIns="0" rIns="0" bIns="0" rtlCol="0" anchor="t">
            <a:spAutoFit/>
          </a:bodyPr>
          <a:lstStyle/>
          <a:p>
            <a:pPr algn="l">
              <a:lnSpc>
                <a:spcPts val="5330"/>
              </a:lnSpc>
            </a:pPr>
            <a:r>
              <a:rPr lang="en-US" sz="3807" spc="91">
                <a:solidFill>
                  <a:srgbClr val="FFDDAF"/>
                </a:solidFill>
                <a:latin typeface="TAN Aegean"/>
                <a:ea typeface="TAN Aegean"/>
                <a:cs typeface="TAN Aegean"/>
                <a:sym typeface="TAN Aegean"/>
              </a:rPr>
              <a:t>Kuhn's Cycle of Scientific Development</a:t>
            </a:r>
          </a:p>
        </p:txBody>
      </p:sp>
      <p:sp>
        <p:nvSpPr>
          <p:cNvPr id="11" name="TextBox 11"/>
          <p:cNvSpPr txBox="1"/>
          <p:nvPr/>
        </p:nvSpPr>
        <p:spPr>
          <a:xfrm>
            <a:off x="1941824" y="1746896"/>
            <a:ext cx="2034350" cy="365760"/>
          </a:xfrm>
          <a:prstGeom prst="rect">
            <a:avLst/>
          </a:prstGeom>
        </p:spPr>
        <p:txBody>
          <a:bodyPr lIns="0" tIns="0" rIns="0" bIns="0" rtlCol="0" anchor="t">
            <a:spAutoFit/>
          </a:bodyPr>
          <a:lstStyle/>
          <a:p>
            <a:pPr algn="l">
              <a:lnSpc>
                <a:spcPts val="2834"/>
              </a:lnSpc>
            </a:pPr>
            <a:r>
              <a:rPr lang="en-US" sz="2699" b="1" i="1" spc="64">
                <a:solidFill>
                  <a:srgbClr val="FFDDAF"/>
                </a:solidFill>
                <a:latin typeface="Ibarra Real Nova Bold Italics"/>
                <a:ea typeface="Ibarra Real Nova Bold Italics"/>
                <a:cs typeface="Ibarra Real Nova Bold Italics"/>
                <a:sym typeface="Ibarra Real Nova Bold Italics"/>
              </a:rPr>
              <a:t>Diagram</a:t>
            </a:r>
          </a:p>
        </p:txBody>
      </p:sp>
      <p:sp>
        <p:nvSpPr>
          <p:cNvPr id="12" name="TextBox 12"/>
          <p:cNvSpPr txBox="1"/>
          <p:nvPr/>
        </p:nvSpPr>
        <p:spPr>
          <a:xfrm>
            <a:off x="1789487" y="2300273"/>
            <a:ext cx="2284354"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Pre-paradigm</a:t>
            </a:r>
          </a:p>
        </p:txBody>
      </p:sp>
      <p:sp>
        <p:nvSpPr>
          <p:cNvPr id="13" name="TextBox 13"/>
          <p:cNvSpPr txBox="1"/>
          <p:nvPr/>
        </p:nvSpPr>
        <p:spPr>
          <a:xfrm>
            <a:off x="1808630" y="2791693"/>
            <a:ext cx="1636633" cy="349249"/>
          </a:xfrm>
          <a:prstGeom prst="rect">
            <a:avLst/>
          </a:prstGeom>
        </p:spPr>
        <p:txBody>
          <a:bodyPr lIns="0" tIns="0" rIns="0" bIns="0" rtlCol="0" anchor="t">
            <a:spAutoFit/>
          </a:bodyPr>
          <a:lstStyle/>
          <a:p>
            <a:pPr algn="ctr">
              <a:lnSpc>
                <a:spcPts val="2800"/>
              </a:lnSpc>
            </a:pPr>
            <a:r>
              <a:rPr lang="en-US" sz="2000">
                <a:solidFill>
                  <a:srgbClr val="FFDDAF"/>
                </a:solidFill>
                <a:latin typeface="Lora"/>
                <a:ea typeface="Lora"/>
                <a:cs typeface="Lora"/>
                <a:sym typeface="Lora"/>
              </a:rPr>
              <a:t>↓</a:t>
            </a:r>
          </a:p>
        </p:txBody>
      </p:sp>
      <p:sp>
        <p:nvSpPr>
          <p:cNvPr id="14" name="TextBox 14"/>
          <p:cNvSpPr txBox="1"/>
          <p:nvPr/>
        </p:nvSpPr>
        <p:spPr>
          <a:xfrm>
            <a:off x="1685995" y="3093317"/>
            <a:ext cx="2505005"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Normal Science</a:t>
            </a:r>
          </a:p>
        </p:txBody>
      </p:sp>
      <p:sp>
        <p:nvSpPr>
          <p:cNvPr id="15" name="TextBox 15"/>
          <p:cNvSpPr txBox="1"/>
          <p:nvPr/>
        </p:nvSpPr>
        <p:spPr>
          <a:xfrm>
            <a:off x="2421772" y="3550517"/>
            <a:ext cx="410349" cy="349249"/>
          </a:xfrm>
          <a:prstGeom prst="rect">
            <a:avLst/>
          </a:prstGeom>
        </p:spPr>
        <p:txBody>
          <a:bodyPr lIns="0" tIns="0" rIns="0" bIns="0" rtlCol="0" anchor="t">
            <a:spAutoFit/>
          </a:bodyPr>
          <a:lstStyle/>
          <a:p>
            <a:pPr algn="ctr">
              <a:lnSpc>
                <a:spcPts val="2800"/>
              </a:lnSpc>
            </a:pPr>
            <a:r>
              <a:rPr lang="en-US" sz="2000">
                <a:solidFill>
                  <a:srgbClr val="FFDDAF"/>
                </a:solidFill>
                <a:latin typeface="Lora"/>
                <a:ea typeface="Lora"/>
                <a:cs typeface="Lora"/>
                <a:sym typeface="Lora"/>
              </a:rPr>
              <a:t>↓</a:t>
            </a:r>
          </a:p>
        </p:txBody>
      </p:sp>
      <p:sp>
        <p:nvSpPr>
          <p:cNvPr id="16" name="TextBox 16"/>
          <p:cNvSpPr txBox="1"/>
          <p:nvPr/>
        </p:nvSpPr>
        <p:spPr>
          <a:xfrm>
            <a:off x="1941824" y="3884915"/>
            <a:ext cx="1673423"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Anomalies</a:t>
            </a:r>
          </a:p>
        </p:txBody>
      </p:sp>
      <p:sp>
        <p:nvSpPr>
          <p:cNvPr id="17" name="TextBox 17"/>
          <p:cNvSpPr txBox="1"/>
          <p:nvPr/>
        </p:nvSpPr>
        <p:spPr>
          <a:xfrm>
            <a:off x="2258113" y="4675490"/>
            <a:ext cx="989573" cy="389254"/>
          </a:xfrm>
          <a:prstGeom prst="rect">
            <a:avLst/>
          </a:prstGeom>
        </p:spPr>
        <p:txBody>
          <a:bodyPr wrap="square" lIns="0" tIns="0" rIns="0" bIns="0" rtlCol="0" anchor="t">
            <a:spAutoFit/>
          </a:bodyPr>
          <a:lstStyle/>
          <a:p>
            <a:pPr algn="ctr">
              <a:lnSpc>
                <a:spcPts val="3220"/>
              </a:lnSpc>
            </a:pPr>
            <a:r>
              <a:rPr lang="en-US" sz="2300">
                <a:solidFill>
                  <a:srgbClr val="FFDDAF"/>
                </a:solidFill>
                <a:latin typeface="Lora"/>
                <a:ea typeface="Lora"/>
                <a:cs typeface="Lora"/>
                <a:sym typeface="Lora"/>
              </a:rPr>
              <a:t>Crisis</a:t>
            </a:r>
          </a:p>
        </p:txBody>
      </p:sp>
      <p:sp>
        <p:nvSpPr>
          <p:cNvPr id="18" name="TextBox 18"/>
          <p:cNvSpPr txBox="1"/>
          <p:nvPr/>
        </p:nvSpPr>
        <p:spPr>
          <a:xfrm>
            <a:off x="2499906" y="4399265"/>
            <a:ext cx="254079" cy="349249"/>
          </a:xfrm>
          <a:prstGeom prst="rect">
            <a:avLst/>
          </a:prstGeom>
        </p:spPr>
        <p:txBody>
          <a:bodyPr lIns="0" tIns="0" rIns="0" bIns="0" rtlCol="0" anchor="t">
            <a:spAutoFit/>
          </a:bodyPr>
          <a:lstStyle/>
          <a:p>
            <a:pPr algn="ctr">
              <a:lnSpc>
                <a:spcPts val="2800"/>
              </a:lnSpc>
            </a:pPr>
            <a:r>
              <a:rPr lang="en-US" sz="2000">
                <a:solidFill>
                  <a:srgbClr val="FFDDAF"/>
                </a:solidFill>
                <a:latin typeface="Lora"/>
                <a:ea typeface="Lora"/>
                <a:cs typeface="Lora"/>
                <a:sym typeface="Lora"/>
              </a:rPr>
              <a:t>↓</a:t>
            </a:r>
          </a:p>
        </p:txBody>
      </p:sp>
      <p:sp>
        <p:nvSpPr>
          <p:cNvPr id="19" name="TextBox 19"/>
          <p:cNvSpPr txBox="1"/>
          <p:nvPr/>
        </p:nvSpPr>
        <p:spPr>
          <a:xfrm>
            <a:off x="2513741" y="5189840"/>
            <a:ext cx="254079" cy="349249"/>
          </a:xfrm>
          <a:prstGeom prst="rect">
            <a:avLst/>
          </a:prstGeom>
        </p:spPr>
        <p:txBody>
          <a:bodyPr lIns="0" tIns="0" rIns="0" bIns="0" rtlCol="0" anchor="t">
            <a:spAutoFit/>
          </a:bodyPr>
          <a:lstStyle/>
          <a:p>
            <a:pPr algn="ctr">
              <a:lnSpc>
                <a:spcPts val="2800"/>
              </a:lnSpc>
            </a:pPr>
            <a:r>
              <a:rPr lang="en-US" sz="2000">
                <a:solidFill>
                  <a:srgbClr val="FFDDAF"/>
                </a:solidFill>
                <a:latin typeface="Lora"/>
                <a:ea typeface="Lora"/>
                <a:cs typeface="Lora"/>
                <a:sym typeface="Lora"/>
              </a:rPr>
              <a:t>↓</a:t>
            </a:r>
          </a:p>
        </p:txBody>
      </p:sp>
      <p:sp>
        <p:nvSpPr>
          <p:cNvPr id="20" name="TextBox 20"/>
          <p:cNvSpPr txBox="1"/>
          <p:nvPr/>
        </p:nvSpPr>
        <p:spPr>
          <a:xfrm>
            <a:off x="1643334" y="5605764"/>
            <a:ext cx="2166666"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Paradigm Shift</a:t>
            </a:r>
          </a:p>
        </p:txBody>
      </p:sp>
      <p:sp>
        <p:nvSpPr>
          <p:cNvPr id="21" name="TextBox 21"/>
          <p:cNvSpPr txBox="1"/>
          <p:nvPr/>
        </p:nvSpPr>
        <p:spPr>
          <a:xfrm>
            <a:off x="2499906" y="6175288"/>
            <a:ext cx="254079" cy="349249"/>
          </a:xfrm>
          <a:prstGeom prst="rect">
            <a:avLst/>
          </a:prstGeom>
        </p:spPr>
        <p:txBody>
          <a:bodyPr lIns="0" tIns="0" rIns="0" bIns="0" rtlCol="0" anchor="t">
            <a:spAutoFit/>
          </a:bodyPr>
          <a:lstStyle/>
          <a:p>
            <a:pPr algn="ctr">
              <a:lnSpc>
                <a:spcPts val="2800"/>
              </a:lnSpc>
            </a:pPr>
            <a:r>
              <a:rPr lang="en-US" sz="2000">
                <a:solidFill>
                  <a:srgbClr val="FFDDAF"/>
                </a:solidFill>
                <a:latin typeface="Lora"/>
                <a:ea typeface="Lora"/>
                <a:cs typeface="Lora"/>
                <a:sym typeface="Lora"/>
              </a:rPr>
              <a:t>↓</a:t>
            </a:r>
          </a:p>
        </p:txBody>
      </p:sp>
      <p:sp>
        <p:nvSpPr>
          <p:cNvPr id="22" name="TextBox 22"/>
          <p:cNvSpPr txBox="1"/>
          <p:nvPr/>
        </p:nvSpPr>
        <p:spPr>
          <a:xfrm>
            <a:off x="1257516" y="6591213"/>
            <a:ext cx="3024103"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New Normal Science</a:t>
            </a:r>
          </a:p>
        </p:txBody>
      </p:sp>
      <p:sp>
        <p:nvSpPr>
          <p:cNvPr id="23" name="TextBox 23"/>
          <p:cNvSpPr txBox="1"/>
          <p:nvPr/>
        </p:nvSpPr>
        <p:spPr>
          <a:xfrm>
            <a:off x="1825560" y="7783755"/>
            <a:ext cx="1936506" cy="389254"/>
          </a:xfrm>
          <a:prstGeom prst="rect">
            <a:avLst/>
          </a:prstGeom>
        </p:spPr>
        <p:txBody>
          <a:bodyPr wrap="square" lIns="0" tIns="0" rIns="0" bIns="0" rtlCol="0" anchor="t">
            <a:spAutoFit/>
          </a:bodyPr>
          <a:lstStyle/>
          <a:p>
            <a:pPr algn="ctr">
              <a:lnSpc>
                <a:spcPts val="3220"/>
              </a:lnSpc>
            </a:pPr>
            <a:r>
              <a:rPr lang="en-US" sz="2300" dirty="0">
                <a:solidFill>
                  <a:srgbClr val="FFDDAF"/>
                </a:solidFill>
                <a:latin typeface="Lora"/>
                <a:ea typeface="Lora"/>
                <a:cs typeface="Lora"/>
                <a:sym typeface="Lora"/>
              </a:rPr>
              <a:t>(Kuhn, 1970)</a:t>
            </a:r>
          </a:p>
        </p:txBody>
      </p:sp>
      <p:sp>
        <p:nvSpPr>
          <p:cNvPr id="24" name="TextBox 24"/>
          <p:cNvSpPr txBox="1"/>
          <p:nvPr/>
        </p:nvSpPr>
        <p:spPr>
          <a:xfrm>
            <a:off x="3638227" y="981075"/>
            <a:ext cx="2279654" cy="455257"/>
          </a:xfrm>
          <a:prstGeom prst="rect">
            <a:avLst/>
          </a:prstGeom>
        </p:spPr>
        <p:txBody>
          <a:bodyPr lIns="0" tIns="0" rIns="0" bIns="0" rtlCol="0" anchor="t">
            <a:spAutoFit/>
          </a:bodyPr>
          <a:lstStyle/>
          <a:p>
            <a:pPr algn="ctr">
              <a:lnSpc>
                <a:spcPts val="3782"/>
              </a:lnSpc>
            </a:pPr>
            <a:r>
              <a:rPr lang="en-US" sz="2701" b="1" i="1">
                <a:solidFill>
                  <a:srgbClr val="FFDDAF"/>
                </a:solidFill>
                <a:latin typeface="Ibarra Real Nova Bold Italics"/>
                <a:ea typeface="Ibarra Real Nova Bold Italics"/>
                <a:cs typeface="Ibarra Real Nova Bold Italics"/>
                <a:sym typeface="Ibarra Real Nova Bold Italics"/>
              </a:rPr>
              <a:t>Anomaly</a:t>
            </a:r>
          </a:p>
        </p:txBody>
      </p:sp>
      <p:sp>
        <p:nvSpPr>
          <p:cNvPr id="25" name="TextBox 25"/>
          <p:cNvSpPr txBox="1"/>
          <p:nvPr/>
        </p:nvSpPr>
        <p:spPr>
          <a:xfrm>
            <a:off x="4073841" y="1470354"/>
            <a:ext cx="12502650" cy="861694"/>
          </a:xfrm>
          <a:prstGeom prst="rect">
            <a:avLst/>
          </a:prstGeom>
        </p:spPr>
        <p:txBody>
          <a:bodyPr lIns="0" tIns="0" rIns="0" bIns="0" rtlCol="0" anchor="t">
            <a:spAutoFit/>
          </a:bodyPr>
          <a:lstStyle/>
          <a:p>
            <a:pPr algn="ctr">
              <a:lnSpc>
                <a:spcPts val="2380"/>
              </a:lnSpc>
            </a:pPr>
            <a:r>
              <a:rPr lang="en-US" sz="1700">
                <a:solidFill>
                  <a:srgbClr val="FFDDAF"/>
                </a:solidFill>
                <a:latin typeface="Ibarra Real Nova"/>
                <a:ea typeface="Ibarra Real Nova"/>
                <a:cs typeface="Ibarra Real Nova"/>
                <a:sym typeface="Ibarra Real Nova"/>
              </a:rPr>
              <a:t>Although microfinance is widely promoted as a strategy for strengthening women’s entrepreneurial resilience in conflict‑affected communities, evidence remains inconsistent. Some studies report improved business resilience and livelihoods, while others show limited long‑term gains, often constrained by insecurity, displacement, weak institutions, and restricted market access (Kuhn, 1970).</a:t>
            </a:r>
          </a:p>
        </p:txBody>
      </p:sp>
      <p:sp>
        <p:nvSpPr>
          <p:cNvPr id="26" name="Freeform 26"/>
          <p:cNvSpPr/>
          <p:nvPr/>
        </p:nvSpPr>
        <p:spPr>
          <a:xfrm>
            <a:off x="2730557" y="2689527"/>
            <a:ext cx="8691599" cy="6677022"/>
          </a:xfrm>
          <a:custGeom>
            <a:avLst/>
            <a:gdLst/>
            <a:ahLst/>
            <a:cxnLst/>
            <a:rect l="l" t="t" r="r" b="b"/>
            <a:pathLst>
              <a:path w="8691599" h="6677022">
                <a:moveTo>
                  <a:pt x="0" y="0"/>
                </a:moveTo>
                <a:lnTo>
                  <a:pt x="8691599" y="0"/>
                </a:lnTo>
                <a:lnTo>
                  <a:pt x="8691599" y="6677022"/>
                </a:lnTo>
                <a:lnTo>
                  <a:pt x="0" y="6677022"/>
                </a:lnTo>
                <a:lnTo>
                  <a:pt x="0" y="0"/>
                </a:lnTo>
                <a:close/>
              </a:path>
            </a:pathLst>
          </a:custGeom>
          <a:blipFill>
            <a:blip>
              <a:extLst>
                <a:ext uri="{96DAC541-7B7A-43D3-8B79-37D633B846F1}">
                  <asvg:svgBlip xmlns:asvg="http://schemas.microsoft.com/office/drawing/2016/SVG/main" r:embed="rId6"/>
                </a:ext>
              </a:extLst>
            </a:blip>
            <a:stretch>
              <a:fillRect r="-2639" b="-15631"/>
            </a:stretch>
          </a:blipFill>
        </p:spPr>
        <p:txBody>
          <a:bodyPr/>
          <a:lstStyle/>
          <a:p>
            <a:endParaRPr lang="en-GB"/>
          </a:p>
        </p:txBody>
      </p:sp>
      <p:sp>
        <p:nvSpPr>
          <p:cNvPr id="27" name="Freeform 27"/>
          <p:cNvSpPr/>
          <p:nvPr/>
        </p:nvSpPr>
        <p:spPr>
          <a:xfrm flipH="1">
            <a:off x="7214141" y="2797725"/>
            <a:ext cx="3320444" cy="633903"/>
          </a:xfrm>
          <a:custGeom>
            <a:avLst/>
            <a:gdLst/>
            <a:ahLst/>
            <a:cxnLst/>
            <a:rect l="l" t="t" r="r" b="b"/>
            <a:pathLst>
              <a:path w="3320444" h="633903">
                <a:moveTo>
                  <a:pt x="3320444" y="0"/>
                </a:moveTo>
                <a:lnTo>
                  <a:pt x="0" y="0"/>
                </a:lnTo>
                <a:lnTo>
                  <a:pt x="0" y="633902"/>
                </a:lnTo>
                <a:lnTo>
                  <a:pt x="3320444" y="633902"/>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8" name="Freeform 28"/>
          <p:cNvSpPr/>
          <p:nvPr/>
        </p:nvSpPr>
        <p:spPr>
          <a:xfrm flipH="1">
            <a:off x="7214141" y="3932540"/>
            <a:ext cx="3320444" cy="633903"/>
          </a:xfrm>
          <a:custGeom>
            <a:avLst/>
            <a:gdLst/>
            <a:ahLst/>
            <a:cxnLst/>
            <a:rect l="l" t="t" r="r" b="b"/>
            <a:pathLst>
              <a:path w="3320444" h="633903">
                <a:moveTo>
                  <a:pt x="3320444" y="0"/>
                </a:moveTo>
                <a:lnTo>
                  <a:pt x="0" y="0"/>
                </a:lnTo>
                <a:lnTo>
                  <a:pt x="0" y="633903"/>
                </a:lnTo>
                <a:lnTo>
                  <a:pt x="3320444" y="633903"/>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flipH="1">
            <a:off x="7214141" y="5071325"/>
            <a:ext cx="3320444" cy="633903"/>
          </a:xfrm>
          <a:custGeom>
            <a:avLst/>
            <a:gdLst/>
            <a:ahLst/>
            <a:cxnLst/>
            <a:rect l="l" t="t" r="r" b="b"/>
            <a:pathLst>
              <a:path w="3320444" h="633903">
                <a:moveTo>
                  <a:pt x="3320444" y="0"/>
                </a:moveTo>
                <a:lnTo>
                  <a:pt x="0" y="0"/>
                </a:lnTo>
                <a:lnTo>
                  <a:pt x="0" y="633903"/>
                </a:lnTo>
                <a:lnTo>
                  <a:pt x="3320444" y="633903"/>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0" name="Freeform 30"/>
          <p:cNvSpPr/>
          <p:nvPr/>
        </p:nvSpPr>
        <p:spPr>
          <a:xfrm flipH="1">
            <a:off x="7214141" y="6210053"/>
            <a:ext cx="3320444" cy="633903"/>
          </a:xfrm>
          <a:custGeom>
            <a:avLst/>
            <a:gdLst/>
            <a:ahLst/>
            <a:cxnLst/>
            <a:rect l="l" t="t" r="r" b="b"/>
            <a:pathLst>
              <a:path w="3320444" h="633903">
                <a:moveTo>
                  <a:pt x="3320444" y="0"/>
                </a:moveTo>
                <a:lnTo>
                  <a:pt x="0" y="0"/>
                </a:lnTo>
                <a:lnTo>
                  <a:pt x="0" y="633903"/>
                </a:lnTo>
                <a:lnTo>
                  <a:pt x="3320444" y="633903"/>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flipH="1">
            <a:off x="7214141" y="7348781"/>
            <a:ext cx="3320444" cy="633903"/>
          </a:xfrm>
          <a:custGeom>
            <a:avLst/>
            <a:gdLst/>
            <a:ahLst/>
            <a:cxnLst/>
            <a:rect l="l" t="t" r="r" b="b"/>
            <a:pathLst>
              <a:path w="3320444" h="633903">
                <a:moveTo>
                  <a:pt x="3320444" y="0"/>
                </a:moveTo>
                <a:lnTo>
                  <a:pt x="0" y="0"/>
                </a:lnTo>
                <a:lnTo>
                  <a:pt x="0" y="633903"/>
                </a:lnTo>
                <a:lnTo>
                  <a:pt x="3320444" y="633903"/>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flipH="1">
            <a:off x="7214141" y="8487509"/>
            <a:ext cx="3320444" cy="633903"/>
          </a:xfrm>
          <a:custGeom>
            <a:avLst/>
            <a:gdLst/>
            <a:ahLst/>
            <a:cxnLst/>
            <a:rect l="l" t="t" r="r" b="b"/>
            <a:pathLst>
              <a:path w="3320444" h="633903">
                <a:moveTo>
                  <a:pt x="3320444" y="0"/>
                </a:moveTo>
                <a:lnTo>
                  <a:pt x="0" y="0"/>
                </a:lnTo>
                <a:lnTo>
                  <a:pt x="0" y="633903"/>
                </a:lnTo>
                <a:lnTo>
                  <a:pt x="3320444" y="633903"/>
                </a:lnTo>
                <a:lnTo>
                  <a:pt x="3320444"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3" name="TextBox 33"/>
          <p:cNvSpPr txBox="1"/>
          <p:nvPr/>
        </p:nvSpPr>
        <p:spPr>
          <a:xfrm>
            <a:off x="10817770" y="2600558"/>
            <a:ext cx="4699007" cy="540384"/>
          </a:xfrm>
          <a:prstGeom prst="rect">
            <a:avLst/>
          </a:prstGeom>
        </p:spPr>
        <p:txBody>
          <a:bodyPr lIns="0" tIns="0" rIns="0" bIns="0" rtlCol="0" anchor="t">
            <a:spAutoFit/>
          </a:bodyPr>
          <a:lstStyle/>
          <a:p>
            <a:pPr algn="ctr">
              <a:lnSpc>
                <a:spcPts val="2240"/>
              </a:lnSpc>
            </a:pPr>
            <a:r>
              <a:rPr lang="en-US" sz="1600">
                <a:solidFill>
                  <a:srgbClr val="FFDDAF"/>
                </a:solidFill>
                <a:latin typeface="Lora"/>
                <a:ea typeface="Lora"/>
                <a:cs typeface="Lora"/>
                <a:sym typeface="Lora"/>
              </a:rPr>
              <a:t>Various strategies are in place to support women entrepreneurs in conflict-affected settings.</a:t>
            </a:r>
          </a:p>
        </p:txBody>
      </p:sp>
      <p:sp>
        <p:nvSpPr>
          <p:cNvPr id="34" name="TextBox 34"/>
          <p:cNvSpPr txBox="1"/>
          <p:nvPr/>
        </p:nvSpPr>
        <p:spPr>
          <a:xfrm>
            <a:off x="8134693" y="2909254"/>
            <a:ext cx="2190474" cy="372744"/>
          </a:xfrm>
          <a:prstGeom prst="rect">
            <a:avLst/>
          </a:prstGeom>
        </p:spPr>
        <p:txBody>
          <a:bodyPr lIns="0" tIns="0" rIns="0" bIns="0" rtlCol="0" anchor="t">
            <a:spAutoFit/>
          </a:bodyPr>
          <a:lstStyle/>
          <a:p>
            <a:pPr algn="ctr">
              <a:lnSpc>
                <a:spcPts val="3080"/>
              </a:lnSpc>
              <a:spcBef>
                <a:spcPct val="0"/>
              </a:spcBef>
            </a:pPr>
            <a:r>
              <a:rPr lang="en-US" sz="2200" b="1" i="1">
                <a:solidFill>
                  <a:srgbClr val="124037"/>
                </a:solidFill>
                <a:latin typeface="Lora Bold Italics"/>
                <a:ea typeface="Lora Bold Italics"/>
                <a:cs typeface="Lora Bold Italics"/>
                <a:sym typeface="Lora Bold Italics"/>
              </a:rPr>
              <a:t>Pre-Paradigm</a:t>
            </a:r>
          </a:p>
        </p:txBody>
      </p:sp>
      <p:sp>
        <p:nvSpPr>
          <p:cNvPr id="35" name="TextBox 35"/>
          <p:cNvSpPr txBox="1"/>
          <p:nvPr/>
        </p:nvSpPr>
        <p:spPr>
          <a:xfrm>
            <a:off x="7976083" y="4012652"/>
            <a:ext cx="2422163" cy="372744"/>
          </a:xfrm>
          <a:prstGeom prst="rect">
            <a:avLst/>
          </a:prstGeom>
        </p:spPr>
        <p:txBody>
          <a:bodyPr lIns="0" tIns="0" rIns="0" bIns="0" rtlCol="0" anchor="t">
            <a:spAutoFit/>
          </a:bodyPr>
          <a:lstStyle/>
          <a:p>
            <a:pPr algn="ctr">
              <a:lnSpc>
                <a:spcPts val="3080"/>
              </a:lnSpc>
              <a:spcBef>
                <a:spcPct val="0"/>
              </a:spcBef>
            </a:pPr>
            <a:r>
              <a:rPr lang="en-US" sz="2200" b="1" i="1">
                <a:solidFill>
                  <a:srgbClr val="124037"/>
                </a:solidFill>
                <a:latin typeface="Lora Bold Italics"/>
                <a:ea typeface="Lora Bold Italics"/>
                <a:cs typeface="Lora Bold Italics"/>
                <a:sym typeface="Lora Bold Italics"/>
              </a:rPr>
              <a:t>Normal Science</a:t>
            </a:r>
          </a:p>
        </p:txBody>
      </p:sp>
      <p:sp>
        <p:nvSpPr>
          <p:cNvPr id="36" name="TextBox 36"/>
          <p:cNvSpPr txBox="1"/>
          <p:nvPr/>
        </p:nvSpPr>
        <p:spPr>
          <a:xfrm>
            <a:off x="10651990" y="3403052"/>
            <a:ext cx="5990513" cy="816609"/>
          </a:xfrm>
          <a:prstGeom prst="rect">
            <a:avLst/>
          </a:prstGeom>
        </p:spPr>
        <p:txBody>
          <a:bodyPr lIns="0" tIns="0" rIns="0" bIns="0" rtlCol="0" anchor="t">
            <a:spAutoFit/>
          </a:bodyPr>
          <a:lstStyle/>
          <a:p>
            <a:pPr algn="ctr">
              <a:lnSpc>
                <a:spcPts val="2240"/>
              </a:lnSpc>
            </a:pPr>
            <a:r>
              <a:rPr lang="en-US" sz="1600">
                <a:solidFill>
                  <a:srgbClr val="FFDDAF"/>
                </a:solidFill>
                <a:latin typeface="Lora"/>
                <a:ea typeface="Lora"/>
                <a:cs typeface="Lora"/>
                <a:sym typeface="Lora"/>
              </a:rPr>
              <a:t>Humanitarian and development organisations are increasingly adopting microfinance as their preferred intervention to enhance the resilience of women's enterprises.</a:t>
            </a:r>
          </a:p>
        </p:txBody>
      </p:sp>
      <p:sp>
        <p:nvSpPr>
          <p:cNvPr id="37" name="TextBox 37"/>
          <p:cNvSpPr txBox="1"/>
          <p:nvPr/>
        </p:nvSpPr>
        <p:spPr>
          <a:xfrm>
            <a:off x="8432953" y="5182854"/>
            <a:ext cx="1422094" cy="372744"/>
          </a:xfrm>
          <a:prstGeom prst="rect">
            <a:avLst/>
          </a:prstGeom>
        </p:spPr>
        <p:txBody>
          <a:bodyPr lIns="0" tIns="0" rIns="0" bIns="0" rtlCol="0" anchor="t">
            <a:spAutoFit/>
          </a:bodyPr>
          <a:lstStyle/>
          <a:p>
            <a:pPr algn="ctr">
              <a:lnSpc>
                <a:spcPts val="3080"/>
              </a:lnSpc>
              <a:spcBef>
                <a:spcPct val="0"/>
              </a:spcBef>
            </a:pPr>
            <a:r>
              <a:rPr lang="en-US" sz="2200" b="1" i="1">
                <a:solidFill>
                  <a:srgbClr val="124037"/>
                </a:solidFill>
                <a:latin typeface="Lora Bold Italics"/>
                <a:ea typeface="Lora Bold Italics"/>
                <a:cs typeface="Lora Bold Italics"/>
                <a:sym typeface="Lora Bold Italics"/>
              </a:rPr>
              <a:t>Anomalies</a:t>
            </a:r>
          </a:p>
        </p:txBody>
      </p:sp>
      <p:sp>
        <p:nvSpPr>
          <p:cNvPr id="38" name="TextBox 38"/>
          <p:cNvSpPr txBox="1"/>
          <p:nvPr/>
        </p:nvSpPr>
        <p:spPr>
          <a:xfrm>
            <a:off x="10817770" y="4481815"/>
            <a:ext cx="6636474" cy="1057274"/>
          </a:xfrm>
          <a:prstGeom prst="rect">
            <a:avLst/>
          </a:prstGeom>
        </p:spPr>
        <p:txBody>
          <a:bodyPr lIns="0" tIns="0" rIns="0" bIns="0" rtlCol="0" anchor="t">
            <a:spAutoFit/>
          </a:bodyPr>
          <a:lstStyle/>
          <a:p>
            <a:pPr algn="ctr">
              <a:lnSpc>
                <a:spcPts val="2100"/>
              </a:lnSpc>
            </a:pPr>
            <a:r>
              <a:rPr lang="en-US" sz="1500">
                <a:solidFill>
                  <a:srgbClr val="FFDDAF"/>
                </a:solidFill>
                <a:latin typeface="Lora"/>
                <a:ea typeface="Lora"/>
                <a:cs typeface="Lora"/>
                <a:sym typeface="Lora"/>
              </a:rPr>
              <a:t>Evidence remains mixed: while some studies show microfinance enhances business continuity and resilience, others demonstrate it cannot independently overcome conflict‑related constraints such as insecurity, displacement, disrupted markets, and weak institutional support.</a:t>
            </a:r>
          </a:p>
        </p:txBody>
      </p:sp>
      <p:sp>
        <p:nvSpPr>
          <p:cNvPr id="39" name="TextBox 39"/>
          <p:cNvSpPr txBox="1"/>
          <p:nvPr/>
        </p:nvSpPr>
        <p:spPr>
          <a:xfrm>
            <a:off x="8683724" y="6343403"/>
            <a:ext cx="920552" cy="349249"/>
          </a:xfrm>
          <a:prstGeom prst="rect">
            <a:avLst/>
          </a:prstGeom>
        </p:spPr>
        <p:txBody>
          <a:bodyPr lIns="0" tIns="0" rIns="0" bIns="0" rtlCol="0" anchor="t">
            <a:spAutoFit/>
          </a:bodyPr>
          <a:lstStyle/>
          <a:p>
            <a:pPr algn="ctr">
              <a:lnSpc>
                <a:spcPts val="2800"/>
              </a:lnSpc>
              <a:spcBef>
                <a:spcPct val="0"/>
              </a:spcBef>
            </a:pPr>
            <a:r>
              <a:rPr lang="en-US" sz="2000" b="1" i="1">
                <a:solidFill>
                  <a:srgbClr val="124037"/>
                </a:solidFill>
                <a:latin typeface="Lora Bold Italics"/>
                <a:ea typeface="Lora Bold Italics"/>
                <a:cs typeface="Lora Bold Italics"/>
                <a:sym typeface="Lora Bold Italics"/>
              </a:rPr>
              <a:t>Crisis</a:t>
            </a:r>
          </a:p>
        </p:txBody>
      </p:sp>
      <p:sp>
        <p:nvSpPr>
          <p:cNvPr id="40" name="TextBox 40"/>
          <p:cNvSpPr txBox="1"/>
          <p:nvPr/>
        </p:nvSpPr>
        <p:spPr>
          <a:xfrm>
            <a:off x="10779766" y="5800321"/>
            <a:ext cx="6216249" cy="816609"/>
          </a:xfrm>
          <a:prstGeom prst="rect">
            <a:avLst/>
          </a:prstGeom>
        </p:spPr>
        <p:txBody>
          <a:bodyPr lIns="0" tIns="0" rIns="0" bIns="0" rtlCol="0" anchor="t">
            <a:spAutoFit/>
          </a:bodyPr>
          <a:lstStyle/>
          <a:p>
            <a:pPr algn="ctr">
              <a:lnSpc>
                <a:spcPts val="2240"/>
              </a:lnSpc>
            </a:pPr>
            <a:r>
              <a:rPr lang="en-US" sz="1600">
                <a:solidFill>
                  <a:srgbClr val="FFDDAF"/>
                </a:solidFill>
                <a:latin typeface="Lora"/>
                <a:ea typeface="Lora"/>
                <a:cs typeface="Lora"/>
                <a:sym typeface="Lora"/>
              </a:rPr>
              <a:t>Researchers and practitioners are beginning to question whether microfinance is sufficient on its own or if more integrated humanitarian-development interventions are necessary.</a:t>
            </a:r>
          </a:p>
        </p:txBody>
      </p:sp>
      <p:sp>
        <p:nvSpPr>
          <p:cNvPr id="41" name="TextBox 41"/>
          <p:cNvSpPr txBox="1"/>
          <p:nvPr/>
        </p:nvSpPr>
        <p:spPr>
          <a:xfrm>
            <a:off x="8196293" y="7482131"/>
            <a:ext cx="2067273" cy="349249"/>
          </a:xfrm>
          <a:prstGeom prst="rect">
            <a:avLst/>
          </a:prstGeom>
        </p:spPr>
        <p:txBody>
          <a:bodyPr lIns="0" tIns="0" rIns="0" bIns="0" rtlCol="0" anchor="t">
            <a:spAutoFit/>
          </a:bodyPr>
          <a:lstStyle/>
          <a:p>
            <a:pPr algn="ctr">
              <a:lnSpc>
                <a:spcPts val="2800"/>
              </a:lnSpc>
              <a:spcBef>
                <a:spcPct val="0"/>
              </a:spcBef>
            </a:pPr>
            <a:r>
              <a:rPr lang="en-US" sz="2000" b="1" i="1">
                <a:solidFill>
                  <a:srgbClr val="124037"/>
                </a:solidFill>
                <a:latin typeface="Lora Bold Italics"/>
                <a:ea typeface="Lora Bold Italics"/>
                <a:cs typeface="Lora Bold Italics"/>
                <a:sym typeface="Lora Bold Italics"/>
              </a:rPr>
              <a:t>Paradigm Shift</a:t>
            </a:r>
          </a:p>
        </p:txBody>
      </p:sp>
      <p:sp>
        <p:nvSpPr>
          <p:cNvPr id="42" name="TextBox 42"/>
          <p:cNvSpPr txBox="1"/>
          <p:nvPr/>
        </p:nvSpPr>
        <p:spPr>
          <a:xfrm>
            <a:off x="10711491" y="6805857"/>
            <a:ext cx="6547809" cy="1057274"/>
          </a:xfrm>
          <a:prstGeom prst="rect">
            <a:avLst/>
          </a:prstGeom>
        </p:spPr>
        <p:txBody>
          <a:bodyPr lIns="0" tIns="0" rIns="0" bIns="0" rtlCol="0" anchor="t">
            <a:spAutoFit/>
          </a:bodyPr>
          <a:lstStyle/>
          <a:p>
            <a:pPr algn="ctr">
              <a:lnSpc>
                <a:spcPts val="2100"/>
              </a:lnSpc>
            </a:pPr>
            <a:r>
              <a:rPr lang="en-US" sz="1500">
                <a:solidFill>
                  <a:srgbClr val="FFDDAF"/>
                </a:solidFill>
                <a:latin typeface="Lora"/>
                <a:ea typeface="Lora"/>
                <a:cs typeface="Lora"/>
                <a:sym typeface="Lora"/>
              </a:rPr>
              <a:t>There is a shift toward integrated resilience approaches that combine microfinance with complementary support mechanisms, including livelihood assistance, social capital, skills development, market access, psychosocial support, and institutional strengthening.</a:t>
            </a:r>
          </a:p>
        </p:txBody>
      </p:sp>
      <p:sp>
        <p:nvSpPr>
          <p:cNvPr id="43" name="TextBox 43"/>
          <p:cNvSpPr txBox="1"/>
          <p:nvPr/>
        </p:nvSpPr>
        <p:spPr>
          <a:xfrm>
            <a:off x="7874800" y="8592284"/>
            <a:ext cx="2710260" cy="373379"/>
          </a:xfrm>
          <a:prstGeom prst="rect">
            <a:avLst/>
          </a:prstGeom>
        </p:spPr>
        <p:txBody>
          <a:bodyPr lIns="0" tIns="0" rIns="0" bIns="0" rtlCol="0" anchor="t">
            <a:spAutoFit/>
          </a:bodyPr>
          <a:lstStyle/>
          <a:p>
            <a:pPr algn="ctr">
              <a:lnSpc>
                <a:spcPts val="2940"/>
              </a:lnSpc>
              <a:spcBef>
                <a:spcPct val="0"/>
              </a:spcBef>
            </a:pPr>
            <a:r>
              <a:rPr lang="en-US" sz="2100" b="1" i="1">
                <a:solidFill>
                  <a:srgbClr val="124037"/>
                </a:solidFill>
                <a:latin typeface="Lora Bold Italics"/>
                <a:ea typeface="Lora Bold Italics"/>
                <a:cs typeface="Lora Bold Italics"/>
                <a:sym typeface="Lora Bold Italics"/>
              </a:rPr>
              <a:t>New Normal Science</a:t>
            </a:r>
          </a:p>
        </p:txBody>
      </p:sp>
      <p:sp>
        <p:nvSpPr>
          <p:cNvPr id="44" name="TextBox 44"/>
          <p:cNvSpPr txBox="1"/>
          <p:nvPr/>
        </p:nvSpPr>
        <p:spPr>
          <a:xfrm>
            <a:off x="10817770" y="8096984"/>
            <a:ext cx="6441530" cy="1057274"/>
          </a:xfrm>
          <a:prstGeom prst="rect">
            <a:avLst/>
          </a:prstGeom>
        </p:spPr>
        <p:txBody>
          <a:bodyPr lIns="0" tIns="0" rIns="0" bIns="0" rtlCol="0" anchor="t">
            <a:spAutoFit/>
          </a:bodyPr>
          <a:lstStyle/>
          <a:p>
            <a:pPr algn="ctr">
              <a:lnSpc>
                <a:spcPts val="2100"/>
              </a:lnSpc>
            </a:pPr>
            <a:r>
              <a:rPr lang="en-US" sz="1500">
                <a:solidFill>
                  <a:srgbClr val="FFDDAF"/>
                </a:solidFill>
                <a:latin typeface="Lora"/>
                <a:ea typeface="Lora"/>
                <a:cs typeface="Lora"/>
                <a:sym typeface="Lora"/>
              </a:rPr>
              <a:t>Current research is focused on determining the most effective combinations of interventions to genuinely enhance women’s enterprise resilience in conflict-affected economies, rather than relying on the assumption that microfinance alone is sufficient.</a:t>
            </a:r>
          </a:p>
        </p:txBody>
      </p:sp>
      <p:grpSp>
        <p:nvGrpSpPr>
          <p:cNvPr id="45" name="Group 45"/>
          <p:cNvGrpSpPr/>
          <p:nvPr/>
        </p:nvGrpSpPr>
        <p:grpSpPr>
          <a:xfrm>
            <a:off x="17644744" y="3254510"/>
            <a:ext cx="4569157" cy="4569157"/>
            <a:chOff x="0" y="0"/>
            <a:chExt cx="812800" cy="812800"/>
          </a:xfrm>
        </p:grpSpPr>
        <p:sp>
          <p:nvSpPr>
            <p:cNvPr id="46" name="Freeform 4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38996" r="-38996"/>
              </a:stretch>
            </a:blipFill>
          </p:spPr>
          <p:txBody>
            <a:bodyPr/>
            <a:lstStyle/>
            <a:p>
              <a:endParaRPr lang="en-GB"/>
            </a:p>
          </p:txBody>
        </p:sp>
      </p:grpSp>
      <p:sp>
        <p:nvSpPr>
          <p:cNvPr id="47" name="Freeform 47"/>
          <p:cNvSpPr/>
          <p:nvPr/>
        </p:nvSpPr>
        <p:spPr>
          <a:xfrm rot="5400000">
            <a:off x="17175817" y="2563631"/>
            <a:ext cx="5691366" cy="5822370"/>
          </a:xfrm>
          <a:custGeom>
            <a:avLst/>
            <a:gdLst/>
            <a:ahLst/>
            <a:cxnLst/>
            <a:rect l="l" t="t" r="r" b="b"/>
            <a:pathLst>
              <a:path w="5691366" h="5822370">
                <a:moveTo>
                  <a:pt x="0" y="0"/>
                </a:moveTo>
                <a:lnTo>
                  <a:pt x="5691367" y="0"/>
                </a:lnTo>
                <a:lnTo>
                  <a:pt x="5691367" y="5822370"/>
                </a:lnTo>
                <a:lnTo>
                  <a:pt x="0" y="58223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8" name="Group 48"/>
          <p:cNvGrpSpPr/>
          <p:nvPr/>
        </p:nvGrpSpPr>
        <p:grpSpPr>
          <a:xfrm>
            <a:off x="7317428" y="2860004"/>
            <a:ext cx="441301" cy="509344"/>
            <a:chOff x="0" y="0"/>
            <a:chExt cx="606595" cy="700125"/>
          </a:xfrm>
        </p:grpSpPr>
        <p:sp>
          <p:nvSpPr>
            <p:cNvPr id="49" name="Freeform 49"/>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007B80"/>
            </a:solidFill>
          </p:spPr>
          <p:txBody>
            <a:bodyPr/>
            <a:lstStyle/>
            <a:p>
              <a:endParaRPr lang="en-GB"/>
            </a:p>
          </p:txBody>
        </p:sp>
        <p:sp>
          <p:nvSpPr>
            <p:cNvPr id="50" name="TextBox 50"/>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u="none" strike="noStrike">
                  <a:solidFill>
                    <a:srgbClr val="FFDDAF"/>
                  </a:solidFill>
                  <a:latin typeface="Ibarra Real Nova"/>
                  <a:ea typeface="Ibarra Real Nova"/>
                  <a:cs typeface="Ibarra Real Nova"/>
                  <a:sym typeface="Ibarra Real Nova"/>
                </a:rPr>
                <a:t>01</a:t>
              </a:r>
            </a:p>
          </p:txBody>
        </p:sp>
      </p:grpSp>
      <p:grpSp>
        <p:nvGrpSpPr>
          <p:cNvPr id="51" name="Group 51"/>
          <p:cNvGrpSpPr/>
          <p:nvPr/>
        </p:nvGrpSpPr>
        <p:grpSpPr>
          <a:xfrm>
            <a:off x="7317428" y="3994819"/>
            <a:ext cx="441301" cy="509344"/>
            <a:chOff x="0" y="0"/>
            <a:chExt cx="606595" cy="700125"/>
          </a:xfrm>
        </p:grpSpPr>
        <p:sp>
          <p:nvSpPr>
            <p:cNvPr id="52" name="Freeform 52"/>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61837A"/>
            </a:solidFill>
          </p:spPr>
          <p:txBody>
            <a:bodyPr/>
            <a:lstStyle/>
            <a:p>
              <a:endParaRPr lang="en-GB"/>
            </a:p>
          </p:txBody>
        </p:sp>
        <p:sp>
          <p:nvSpPr>
            <p:cNvPr id="53" name="TextBox 53"/>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b="1">
                  <a:solidFill>
                    <a:srgbClr val="FFDDAF"/>
                  </a:solidFill>
                  <a:latin typeface="Ibarra Real Nova Bold"/>
                  <a:ea typeface="Ibarra Real Nova Bold"/>
                  <a:cs typeface="Ibarra Real Nova Bold"/>
                  <a:sym typeface="Ibarra Real Nova Bold"/>
                </a:rPr>
                <a:t>02</a:t>
              </a:r>
            </a:p>
          </p:txBody>
        </p:sp>
      </p:grpSp>
      <p:grpSp>
        <p:nvGrpSpPr>
          <p:cNvPr id="54" name="Group 54"/>
          <p:cNvGrpSpPr/>
          <p:nvPr/>
        </p:nvGrpSpPr>
        <p:grpSpPr>
          <a:xfrm>
            <a:off x="7317428" y="5129635"/>
            <a:ext cx="441301" cy="509344"/>
            <a:chOff x="0" y="0"/>
            <a:chExt cx="606595" cy="700125"/>
          </a:xfrm>
        </p:grpSpPr>
        <p:sp>
          <p:nvSpPr>
            <p:cNvPr id="55" name="Freeform 55"/>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164D42"/>
            </a:solidFill>
          </p:spPr>
          <p:txBody>
            <a:bodyPr/>
            <a:lstStyle/>
            <a:p>
              <a:endParaRPr lang="en-GB"/>
            </a:p>
          </p:txBody>
        </p:sp>
        <p:sp>
          <p:nvSpPr>
            <p:cNvPr id="56" name="TextBox 56"/>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b="1" u="none" strike="noStrike">
                  <a:solidFill>
                    <a:srgbClr val="FFDDAF"/>
                  </a:solidFill>
                  <a:latin typeface="Ibarra Real Nova Bold"/>
                  <a:ea typeface="Ibarra Real Nova Bold"/>
                  <a:cs typeface="Ibarra Real Nova Bold"/>
                  <a:sym typeface="Ibarra Real Nova Bold"/>
                </a:rPr>
                <a:t>03</a:t>
              </a:r>
            </a:p>
          </p:txBody>
        </p:sp>
      </p:grpSp>
      <p:grpSp>
        <p:nvGrpSpPr>
          <p:cNvPr id="57" name="Group 57"/>
          <p:cNvGrpSpPr/>
          <p:nvPr/>
        </p:nvGrpSpPr>
        <p:grpSpPr>
          <a:xfrm>
            <a:off x="7317428" y="6264450"/>
            <a:ext cx="441301" cy="509344"/>
            <a:chOff x="0" y="0"/>
            <a:chExt cx="606595" cy="700125"/>
          </a:xfrm>
        </p:grpSpPr>
        <p:sp>
          <p:nvSpPr>
            <p:cNvPr id="58" name="Freeform 58"/>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004259"/>
            </a:solidFill>
          </p:spPr>
          <p:txBody>
            <a:bodyPr/>
            <a:lstStyle/>
            <a:p>
              <a:endParaRPr lang="en-GB"/>
            </a:p>
          </p:txBody>
        </p:sp>
        <p:sp>
          <p:nvSpPr>
            <p:cNvPr id="59" name="TextBox 59"/>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b="1">
                  <a:solidFill>
                    <a:srgbClr val="FFDDAF"/>
                  </a:solidFill>
                  <a:latin typeface="Ibarra Real Nova Bold"/>
                  <a:ea typeface="Ibarra Real Nova Bold"/>
                  <a:cs typeface="Ibarra Real Nova Bold"/>
                  <a:sym typeface="Ibarra Real Nova Bold"/>
                </a:rPr>
                <a:t>04</a:t>
              </a:r>
            </a:p>
          </p:txBody>
        </p:sp>
      </p:grpSp>
      <p:grpSp>
        <p:nvGrpSpPr>
          <p:cNvPr id="60" name="Group 60"/>
          <p:cNvGrpSpPr/>
          <p:nvPr/>
        </p:nvGrpSpPr>
        <p:grpSpPr>
          <a:xfrm>
            <a:off x="7317428" y="7399265"/>
            <a:ext cx="441301" cy="509344"/>
            <a:chOff x="0" y="0"/>
            <a:chExt cx="606595" cy="700125"/>
          </a:xfrm>
        </p:grpSpPr>
        <p:sp>
          <p:nvSpPr>
            <p:cNvPr id="61" name="Freeform 61"/>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164D42"/>
            </a:solidFill>
          </p:spPr>
          <p:txBody>
            <a:bodyPr/>
            <a:lstStyle/>
            <a:p>
              <a:endParaRPr lang="en-GB"/>
            </a:p>
          </p:txBody>
        </p:sp>
        <p:sp>
          <p:nvSpPr>
            <p:cNvPr id="62" name="TextBox 62"/>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b="1">
                  <a:solidFill>
                    <a:srgbClr val="FFDDAF"/>
                  </a:solidFill>
                  <a:latin typeface="Ibarra Real Nova Bold"/>
                  <a:ea typeface="Ibarra Real Nova Bold"/>
                  <a:cs typeface="Ibarra Real Nova Bold"/>
                  <a:sym typeface="Ibarra Real Nova Bold"/>
                </a:rPr>
                <a:t>05</a:t>
              </a:r>
            </a:p>
          </p:txBody>
        </p:sp>
      </p:grpSp>
      <p:grpSp>
        <p:nvGrpSpPr>
          <p:cNvPr id="63" name="Group 63"/>
          <p:cNvGrpSpPr/>
          <p:nvPr/>
        </p:nvGrpSpPr>
        <p:grpSpPr>
          <a:xfrm>
            <a:off x="7317428" y="8535134"/>
            <a:ext cx="441301" cy="509344"/>
            <a:chOff x="0" y="0"/>
            <a:chExt cx="606595" cy="700125"/>
          </a:xfrm>
        </p:grpSpPr>
        <p:sp>
          <p:nvSpPr>
            <p:cNvPr id="64" name="Freeform 64"/>
            <p:cNvSpPr/>
            <p:nvPr/>
          </p:nvSpPr>
          <p:spPr>
            <a:xfrm>
              <a:off x="0" y="0"/>
              <a:ext cx="606595" cy="700125"/>
            </a:xfrm>
            <a:custGeom>
              <a:avLst/>
              <a:gdLst/>
              <a:ahLst/>
              <a:cxnLst/>
              <a:rect l="l" t="t" r="r" b="b"/>
              <a:pathLst>
                <a:path w="606595" h="700125">
                  <a:moveTo>
                    <a:pt x="303298" y="0"/>
                  </a:moveTo>
                  <a:cubicBezTo>
                    <a:pt x="135791" y="0"/>
                    <a:pt x="0" y="156728"/>
                    <a:pt x="0" y="350063"/>
                  </a:cubicBezTo>
                  <a:cubicBezTo>
                    <a:pt x="0" y="543397"/>
                    <a:pt x="135791" y="700125"/>
                    <a:pt x="303298" y="700125"/>
                  </a:cubicBezTo>
                  <a:cubicBezTo>
                    <a:pt x="470804" y="700125"/>
                    <a:pt x="606595" y="543397"/>
                    <a:pt x="606595" y="350063"/>
                  </a:cubicBezTo>
                  <a:cubicBezTo>
                    <a:pt x="606595" y="156728"/>
                    <a:pt x="470804" y="0"/>
                    <a:pt x="303298" y="0"/>
                  </a:cubicBezTo>
                  <a:close/>
                </a:path>
              </a:pathLst>
            </a:custGeom>
            <a:solidFill>
              <a:srgbClr val="007B80"/>
            </a:solidFill>
          </p:spPr>
          <p:txBody>
            <a:bodyPr/>
            <a:lstStyle/>
            <a:p>
              <a:endParaRPr lang="en-GB"/>
            </a:p>
          </p:txBody>
        </p:sp>
        <p:sp>
          <p:nvSpPr>
            <p:cNvPr id="65" name="TextBox 65"/>
            <p:cNvSpPr txBox="1"/>
            <p:nvPr/>
          </p:nvSpPr>
          <p:spPr>
            <a:xfrm>
              <a:off x="56868" y="37062"/>
              <a:ext cx="492859" cy="597427"/>
            </a:xfrm>
            <a:prstGeom prst="rect">
              <a:avLst/>
            </a:prstGeom>
          </p:spPr>
          <p:txBody>
            <a:bodyPr lIns="50800" tIns="50800" rIns="50800" bIns="50800" rtlCol="0" anchor="ctr"/>
            <a:lstStyle/>
            <a:p>
              <a:pPr marL="0" lvl="0" indent="0" algn="ctr">
                <a:lnSpc>
                  <a:spcPts val="2240"/>
                </a:lnSpc>
                <a:spcBef>
                  <a:spcPct val="0"/>
                </a:spcBef>
              </a:pPr>
              <a:r>
                <a:rPr lang="en-US" sz="1600" b="1">
                  <a:solidFill>
                    <a:srgbClr val="FFDDAF"/>
                  </a:solidFill>
                  <a:latin typeface="Ibarra Real Nova Bold"/>
                  <a:ea typeface="Ibarra Real Nova Bold"/>
                  <a:cs typeface="Ibarra Real Nova Bold"/>
                  <a:sym typeface="Ibarra Real Nova Bold"/>
                </a:rPr>
                <a:t>06</a:t>
              </a:r>
            </a:p>
          </p:txBody>
        </p:sp>
      </p:grpSp>
      <p:sp>
        <p:nvSpPr>
          <p:cNvPr id="66" name="TextBox 66"/>
          <p:cNvSpPr txBox="1"/>
          <p:nvPr/>
        </p:nvSpPr>
        <p:spPr>
          <a:xfrm>
            <a:off x="3338440" y="9452274"/>
            <a:ext cx="11414144" cy="681354"/>
          </a:xfrm>
          <a:prstGeom prst="rect">
            <a:avLst/>
          </a:prstGeom>
        </p:spPr>
        <p:txBody>
          <a:bodyPr lIns="0" tIns="0" rIns="0" bIns="0" rtlCol="0" anchor="t">
            <a:spAutoFit/>
          </a:bodyPr>
          <a:lstStyle/>
          <a:p>
            <a:pPr algn="ctr">
              <a:lnSpc>
                <a:spcPts val="1820"/>
              </a:lnSpc>
            </a:pPr>
            <a:r>
              <a:rPr lang="en-US" sz="1300">
                <a:solidFill>
                  <a:srgbClr val="FFDDAF"/>
                </a:solidFill>
                <a:latin typeface="Ibarra Real Nova"/>
                <a:ea typeface="Ibarra Real Nova"/>
                <a:cs typeface="Ibarra Real Nova"/>
                <a:sym typeface="Ibarra Real Nova"/>
              </a:rPr>
              <a:t>This example reflects Kuhn’s notion of an anomaly—evidence that cannot be fully explained within the prevailing paradigm. In this study, the dominant assumption is that microfinance enhances resilience; however, conflicting empirical findings across conflict‑affected contexts constitute the anomaly. This unresolved inconsistency both underscores the need for a critical literature review and delineates the research gap the study addresses (Kuhn, 1970).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a:off x="-1304821" y="841973"/>
            <a:ext cx="6699629" cy="8603055"/>
          </a:xfrm>
          <a:custGeom>
            <a:avLst/>
            <a:gdLst/>
            <a:ahLst/>
            <a:cxnLst/>
            <a:rect l="l" t="t" r="r" b="b"/>
            <a:pathLst>
              <a:path w="6699629" h="8603055">
                <a:moveTo>
                  <a:pt x="0" y="0"/>
                </a:moveTo>
                <a:lnTo>
                  <a:pt x="6699629" y="0"/>
                </a:lnTo>
                <a:lnTo>
                  <a:pt x="6699629" y="8603054"/>
                </a:lnTo>
                <a:lnTo>
                  <a:pt x="0" y="860305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2163590" y="1247229"/>
            <a:ext cx="7031427" cy="7792542"/>
            <a:chOff x="0" y="0"/>
            <a:chExt cx="2118279" cy="2347572"/>
          </a:xfrm>
        </p:grpSpPr>
        <p:sp>
          <p:nvSpPr>
            <p:cNvPr id="4" name="Freeform 4"/>
            <p:cNvSpPr/>
            <p:nvPr/>
          </p:nvSpPr>
          <p:spPr>
            <a:xfrm>
              <a:off x="0" y="0"/>
              <a:ext cx="2118279" cy="2347572"/>
            </a:xfrm>
            <a:custGeom>
              <a:avLst/>
              <a:gdLst/>
              <a:ahLst/>
              <a:cxnLst/>
              <a:rect l="l" t="t" r="r" b="b"/>
              <a:pathLst>
                <a:path w="2118279" h="2347572">
                  <a:moveTo>
                    <a:pt x="1880154" y="0"/>
                  </a:moveTo>
                  <a:lnTo>
                    <a:pt x="2118279" y="238125"/>
                  </a:lnTo>
                  <a:lnTo>
                    <a:pt x="2118279" y="2109447"/>
                  </a:lnTo>
                  <a:lnTo>
                    <a:pt x="1880154" y="2347572"/>
                  </a:lnTo>
                  <a:lnTo>
                    <a:pt x="238125" y="2347572"/>
                  </a:lnTo>
                  <a:lnTo>
                    <a:pt x="0" y="2109447"/>
                  </a:lnTo>
                  <a:lnTo>
                    <a:pt x="0" y="238125"/>
                  </a:lnTo>
                  <a:lnTo>
                    <a:pt x="238125" y="0"/>
                  </a:lnTo>
                  <a:lnTo>
                    <a:pt x="1880154" y="0"/>
                  </a:lnTo>
                  <a:close/>
                </a:path>
              </a:pathLst>
            </a:custGeom>
            <a:blipFill>
              <a:blip r:embed="rId3"/>
              <a:stretch>
                <a:fillRect l="-47642" r="-47642"/>
              </a:stretch>
            </a:blipFill>
          </p:spPr>
          <p:txBody>
            <a:bodyPr/>
            <a:lstStyle/>
            <a:p>
              <a:endParaRPr lang="en-GB"/>
            </a:p>
          </p:txBody>
        </p:sp>
      </p:grpSp>
      <p:sp>
        <p:nvSpPr>
          <p:cNvPr id="5" name="Freeform 5"/>
          <p:cNvSpPr/>
          <p:nvPr/>
        </p:nvSpPr>
        <p:spPr>
          <a:xfrm rot="-4624658">
            <a:off x="11884745" y="-4598841"/>
            <a:ext cx="8729623" cy="10581361"/>
          </a:xfrm>
          <a:custGeom>
            <a:avLst/>
            <a:gdLst/>
            <a:ahLst/>
            <a:cxnLst/>
            <a:rect l="l" t="t" r="r" b="b"/>
            <a:pathLst>
              <a:path w="8729623" h="10581361">
                <a:moveTo>
                  <a:pt x="0" y="0"/>
                </a:moveTo>
                <a:lnTo>
                  <a:pt x="8729623" y="0"/>
                </a:lnTo>
                <a:lnTo>
                  <a:pt x="8729623" y="10581361"/>
                </a:lnTo>
                <a:lnTo>
                  <a:pt x="0" y="10581361"/>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5400000">
            <a:off x="15742518" y="684243"/>
            <a:ext cx="1721315" cy="1736510"/>
          </a:xfrm>
          <a:custGeom>
            <a:avLst/>
            <a:gdLst/>
            <a:ahLst/>
            <a:cxnLst/>
            <a:rect l="l" t="t" r="r" b="b"/>
            <a:pathLst>
              <a:path w="1721315" h="1736510">
                <a:moveTo>
                  <a:pt x="0" y="0"/>
                </a:moveTo>
                <a:lnTo>
                  <a:pt x="1721316" y="0"/>
                </a:lnTo>
                <a:lnTo>
                  <a:pt x="1721316" y="1736509"/>
                </a:lnTo>
                <a:lnTo>
                  <a:pt x="0" y="1736509"/>
                </a:lnTo>
                <a:lnTo>
                  <a:pt x="0" y="0"/>
                </a:lnTo>
                <a:close/>
              </a:path>
            </a:pathLst>
          </a:custGeom>
          <a:blipFill>
            <a:blip r:embed="rId5"/>
            <a:stretch>
              <a:fillRect/>
            </a:stretch>
          </a:blipFill>
        </p:spPr>
        <p:txBody>
          <a:bodyPr/>
          <a:lstStyle/>
          <a:p>
            <a:endParaRPr lang="en-GB"/>
          </a:p>
        </p:txBody>
      </p:sp>
      <p:sp>
        <p:nvSpPr>
          <p:cNvPr id="7" name="Freeform 7"/>
          <p:cNvSpPr/>
          <p:nvPr/>
        </p:nvSpPr>
        <p:spPr>
          <a:xfrm rot="-10800000">
            <a:off x="15920848" y="7858651"/>
            <a:ext cx="1721315" cy="1736510"/>
          </a:xfrm>
          <a:custGeom>
            <a:avLst/>
            <a:gdLst/>
            <a:ahLst/>
            <a:cxnLst/>
            <a:rect l="l" t="t" r="r" b="b"/>
            <a:pathLst>
              <a:path w="1721315" h="1736510">
                <a:moveTo>
                  <a:pt x="0" y="0"/>
                </a:moveTo>
                <a:lnTo>
                  <a:pt x="1721315" y="0"/>
                </a:lnTo>
                <a:lnTo>
                  <a:pt x="1721315" y="1736509"/>
                </a:lnTo>
                <a:lnTo>
                  <a:pt x="0" y="1736509"/>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5824207" y="1553684"/>
            <a:ext cx="10291714" cy="1661793"/>
          </a:xfrm>
          <a:prstGeom prst="rect">
            <a:avLst/>
          </a:prstGeom>
        </p:spPr>
        <p:txBody>
          <a:bodyPr lIns="0" tIns="0" rIns="0" bIns="0" rtlCol="0" anchor="t">
            <a:spAutoFit/>
          </a:bodyPr>
          <a:lstStyle/>
          <a:p>
            <a:pPr algn="l">
              <a:lnSpc>
                <a:spcPts val="4480"/>
              </a:lnSpc>
            </a:pPr>
            <a:r>
              <a:rPr lang="en-US" sz="3200" spc="76">
                <a:solidFill>
                  <a:srgbClr val="05211C"/>
                </a:solidFill>
                <a:latin typeface="TAN Aegean"/>
                <a:ea typeface="TAN Aegean"/>
                <a:cs typeface="TAN Aegean"/>
                <a:sym typeface="TAN Aegean"/>
              </a:rPr>
              <a:t>A Critical Evaluation of Thomas Kuhn's Contributions to the Philosophy of Science</a:t>
            </a:r>
          </a:p>
        </p:txBody>
      </p:sp>
      <p:sp>
        <p:nvSpPr>
          <p:cNvPr id="9" name="TextBox 9"/>
          <p:cNvSpPr txBox="1"/>
          <p:nvPr/>
        </p:nvSpPr>
        <p:spPr>
          <a:xfrm>
            <a:off x="7528220" y="3672676"/>
            <a:ext cx="1453997" cy="391233"/>
          </a:xfrm>
          <a:prstGeom prst="rect">
            <a:avLst/>
          </a:prstGeom>
        </p:spPr>
        <p:txBody>
          <a:bodyPr lIns="0" tIns="0" rIns="0" bIns="0" rtlCol="0" anchor="t">
            <a:spAutoFit/>
          </a:bodyPr>
          <a:lstStyle/>
          <a:p>
            <a:pPr algn="l">
              <a:lnSpc>
                <a:spcPts val="3027"/>
              </a:lnSpc>
            </a:pPr>
            <a:r>
              <a:rPr lang="en-US" sz="2777" b="1" i="1">
                <a:solidFill>
                  <a:srgbClr val="05211C"/>
                </a:solidFill>
                <a:latin typeface="Ibarra Real Nova Bold Italics"/>
                <a:ea typeface="Ibarra Real Nova Bold Italics"/>
                <a:cs typeface="Ibarra Real Nova Bold Italics"/>
                <a:sym typeface="Ibarra Real Nova Bold Italics"/>
              </a:rPr>
              <a:t>Strength </a:t>
            </a:r>
          </a:p>
        </p:txBody>
      </p:sp>
      <p:sp>
        <p:nvSpPr>
          <p:cNvPr id="10" name="TextBox 10"/>
          <p:cNvSpPr txBox="1"/>
          <p:nvPr/>
        </p:nvSpPr>
        <p:spPr>
          <a:xfrm>
            <a:off x="13943808" y="3672676"/>
            <a:ext cx="1791113" cy="391233"/>
          </a:xfrm>
          <a:prstGeom prst="rect">
            <a:avLst/>
          </a:prstGeom>
        </p:spPr>
        <p:txBody>
          <a:bodyPr lIns="0" tIns="0" rIns="0" bIns="0" rtlCol="0" anchor="t">
            <a:spAutoFit/>
          </a:bodyPr>
          <a:lstStyle/>
          <a:p>
            <a:pPr algn="l">
              <a:lnSpc>
                <a:spcPts val="3027"/>
              </a:lnSpc>
            </a:pPr>
            <a:r>
              <a:rPr lang="en-US" sz="2777" b="1" i="1">
                <a:solidFill>
                  <a:srgbClr val="05211C"/>
                </a:solidFill>
                <a:latin typeface="Ibarra Real Nova Bold Italics"/>
                <a:ea typeface="Ibarra Real Nova Bold Italics"/>
                <a:cs typeface="Ibarra Real Nova Bold Italics"/>
                <a:sym typeface="Ibarra Real Nova Bold Italics"/>
              </a:rPr>
              <a:t>Criticism</a:t>
            </a:r>
          </a:p>
        </p:txBody>
      </p:sp>
      <p:sp>
        <p:nvSpPr>
          <p:cNvPr id="11" name="AutoShape 11"/>
          <p:cNvSpPr/>
          <p:nvPr/>
        </p:nvSpPr>
        <p:spPr>
          <a:xfrm flipV="1">
            <a:off x="5574113" y="1166735"/>
            <a:ext cx="8948642" cy="0"/>
          </a:xfrm>
          <a:prstGeom prst="line">
            <a:avLst/>
          </a:prstGeom>
          <a:ln w="28575" cap="flat">
            <a:solidFill>
              <a:srgbClr val="124037"/>
            </a:solidFill>
            <a:prstDash val="solid"/>
            <a:headEnd type="diamond" w="lg" len="lg"/>
            <a:tailEnd type="diamond" w="lg" len="lg"/>
          </a:ln>
        </p:spPr>
        <p:txBody>
          <a:bodyPr/>
          <a:lstStyle/>
          <a:p>
            <a:endParaRPr lang="en-GB"/>
          </a:p>
        </p:txBody>
      </p:sp>
      <p:sp>
        <p:nvSpPr>
          <p:cNvPr id="12" name="AutoShape 12"/>
          <p:cNvSpPr/>
          <p:nvPr/>
        </p:nvSpPr>
        <p:spPr>
          <a:xfrm>
            <a:off x="5574113" y="9092262"/>
            <a:ext cx="8948642" cy="0"/>
          </a:xfrm>
          <a:prstGeom prst="line">
            <a:avLst/>
          </a:prstGeom>
          <a:ln w="28575" cap="flat">
            <a:solidFill>
              <a:srgbClr val="124037"/>
            </a:solidFill>
            <a:prstDash val="solid"/>
            <a:headEnd type="diamond" w="lg" len="lg"/>
            <a:tailEnd type="diamond" w="lg" len="lg"/>
          </a:ln>
        </p:spPr>
        <p:txBody>
          <a:bodyPr/>
          <a:lstStyle/>
          <a:p>
            <a:endParaRPr lang="en-GB"/>
          </a:p>
        </p:txBody>
      </p:sp>
      <p:sp>
        <p:nvSpPr>
          <p:cNvPr id="13" name="TextBox 13"/>
          <p:cNvSpPr txBox="1"/>
          <p:nvPr/>
        </p:nvSpPr>
        <p:spPr>
          <a:xfrm>
            <a:off x="6393675" y="4137272"/>
            <a:ext cx="3620045"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Acknowledges research as a socially organised endeavour.</a:t>
            </a:r>
          </a:p>
        </p:txBody>
      </p:sp>
      <p:sp>
        <p:nvSpPr>
          <p:cNvPr id="14" name="Freeform 14"/>
          <p:cNvSpPr/>
          <p:nvPr/>
        </p:nvSpPr>
        <p:spPr>
          <a:xfrm>
            <a:off x="5824207" y="4326346"/>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5824207" y="5267571"/>
            <a:ext cx="363264" cy="371151"/>
          </a:xfrm>
          <a:custGeom>
            <a:avLst/>
            <a:gdLst/>
            <a:ahLst/>
            <a:cxnLst/>
            <a:rect l="l" t="t" r="r" b="b"/>
            <a:pathLst>
              <a:path w="363264" h="371151">
                <a:moveTo>
                  <a:pt x="0" y="0"/>
                </a:moveTo>
                <a:lnTo>
                  <a:pt x="363264" y="0"/>
                </a:lnTo>
                <a:lnTo>
                  <a:pt x="363264" y="371152"/>
                </a:lnTo>
                <a:lnTo>
                  <a:pt x="0" y="37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6393675" y="5078497"/>
            <a:ext cx="3620045"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Provides explanations for the evolution of knowledge.</a:t>
            </a:r>
          </a:p>
        </p:txBody>
      </p:sp>
      <p:sp>
        <p:nvSpPr>
          <p:cNvPr id="17" name="Freeform 17"/>
          <p:cNvSpPr/>
          <p:nvPr/>
        </p:nvSpPr>
        <p:spPr>
          <a:xfrm>
            <a:off x="5824207" y="6210223"/>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TextBox 18"/>
          <p:cNvSpPr txBox="1"/>
          <p:nvPr/>
        </p:nvSpPr>
        <p:spPr>
          <a:xfrm>
            <a:off x="6393675" y="6021149"/>
            <a:ext cx="3517003"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Considers the significance of historical context.</a:t>
            </a:r>
          </a:p>
        </p:txBody>
      </p:sp>
      <p:sp>
        <p:nvSpPr>
          <p:cNvPr id="19" name="Freeform 19"/>
          <p:cNvSpPr/>
          <p:nvPr/>
        </p:nvSpPr>
        <p:spPr>
          <a:xfrm>
            <a:off x="5824207" y="7152874"/>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0" name="TextBox 20"/>
          <p:cNvSpPr txBox="1"/>
          <p:nvPr/>
        </p:nvSpPr>
        <p:spPr>
          <a:xfrm>
            <a:off x="6187471" y="6963800"/>
            <a:ext cx="4340347"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Has had a substantial influence on contemporary research philosophy.</a:t>
            </a:r>
          </a:p>
        </p:txBody>
      </p:sp>
      <p:sp>
        <p:nvSpPr>
          <p:cNvPr id="21" name="Freeform 21"/>
          <p:cNvSpPr/>
          <p:nvPr/>
        </p:nvSpPr>
        <p:spPr>
          <a:xfrm>
            <a:off x="11978474" y="4326346"/>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2" name="TextBox 22"/>
          <p:cNvSpPr txBox="1"/>
          <p:nvPr/>
        </p:nvSpPr>
        <p:spPr>
          <a:xfrm>
            <a:off x="12770363" y="4278721"/>
            <a:ext cx="4197201"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Paradigms may exhibit overlapping characteristics.</a:t>
            </a:r>
          </a:p>
        </p:txBody>
      </p:sp>
      <p:sp>
        <p:nvSpPr>
          <p:cNvPr id="23" name="Freeform 23"/>
          <p:cNvSpPr/>
          <p:nvPr/>
        </p:nvSpPr>
        <p:spPr>
          <a:xfrm>
            <a:off x="11978474" y="5267571"/>
            <a:ext cx="363264" cy="371151"/>
          </a:xfrm>
          <a:custGeom>
            <a:avLst/>
            <a:gdLst/>
            <a:ahLst/>
            <a:cxnLst/>
            <a:rect l="l" t="t" r="r" b="b"/>
            <a:pathLst>
              <a:path w="363264" h="371151">
                <a:moveTo>
                  <a:pt x="0" y="0"/>
                </a:moveTo>
                <a:lnTo>
                  <a:pt x="363264" y="0"/>
                </a:lnTo>
                <a:lnTo>
                  <a:pt x="363264" y="371152"/>
                </a:lnTo>
                <a:lnTo>
                  <a:pt x="0" y="37115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TextBox 24"/>
          <p:cNvSpPr txBox="1"/>
          <p:nvPr/>
        </p:nvSpPr>
        <p:spPr>
          <a:xfrm>
            <a:off x="12770363" y="5264073"/>
            <a:ext cx="4750956"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Scientific change does not consistently conform to revolutionary models.</a:t>
            </a:r>
          </a:p>
        </p:txBody>
      </p:sp>
      <p:sp>
        <p:nvSpPr>
          <p:cNvPr id="25" name="Freeform 25"/>
          <p:cNvSpPr/>
          <p:nvPr/>
        </p:nvSpPr>
        <p:spPr>
          <a:xfrm>
            <a:off x="11978474" y="6210223"/>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6" name="TextBox 26"/>
          <p:cNvSpPr txBox="1"/>
          <p:nvPr/>
        </p:nvSpPr>
        <p:spPr>
          <a:xfrm>
            <a:off x="12770363" y="6162598"/>
            <a:ext cx="4993762" cy="701674"/>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The social sciences infrequently undergo complete paradigm shifts.</a:t>
            </a:r>
          </a:p>
        </p:txBody>
      </p:sp>
      <p:sp>
        <p:nvSpPr>
          <p:cNvPr id="27" name="TextBox 27"/>
          <p:cNvSpPr txBox="1"/>
          <p:nvPr/>
        </p:nvSpPr>
        <p:spPr>
          <a:xfrm>
            <a:off x="12647609" y="7245272"/>
            <a:ext cx="3393638" cy="349249"/>
          </a:xfrm>
          <a:prstGeom prst="rect">
            <a:avLst/>
          </a:prstGeom>
        </p:spPr>
        <p:txBody>
          <a:bodyPr lIns="0" tIns="0" rIns="0" bIns="0" rtlCol="0" anchor="t">
            <a:spAutoFit/>
          </a:bodyPr>
          <a:lstStyle/>
          <a:p>
            <a:pPr algn="ctr">
              <a:lnSpc>
                <a:spcPts val="2800"/>
              </a:lnSpc>
            </a:pPr>
            <a:r>
              <a:rPr lang="en-US" sz="2000">
                <a:solidFill>
                  <a:srgbClr val="05211C"/>
                </a:solidFill>
                <a:latin typeface="Lora"/>
                <a:ea typeface="Lora"/>
                <a:cs typeface="Lora"/>
                <a:sym typeface="Lora"/>
              </a:rPr>
              <a:t>(Popper, 2002; Lakatos, 1970)</a:t>
            </a:r>
          </a:p>
        </p:txBody>
      </p:sp>
      <p:sp>
        <p:nvSpPr>
          <p:cNvPr id="28" name="TextBox 28"/>
          <p:cNvSpPr txBox="1"/>
          <p:nvPr/>
        </p:nvSpPr>
        <p:spPr>
          <a:xfrm>
            <a:off x="5678320" y="8065524"/>
            <a:ext cx="11337873" cy="871246"/>
          </a:xfrm>
          <a:prstGeom prst="rect">
            <a:avLst/>
          </a:prstGeom>
        </p:spPr>
        <p:txBody>
          <a:bodyPr lIns="0" tIns="0" rIns="0" bIns="0" rtlCol="0" anchor="t">
            <a:spAutoFit/>
          </a:bodyPr>
          <a:lstStyle/>
          <a:p>
            <a:pPr algn="ctr">
              <a:lnSpc>
                <a:spcPts val="2378"/>
              </a:lnSpc>
            </a:pPr>
            <a:r>
              <a:rPr lang="en-US" sz="1698">
                <a:solidFill>
                  <a:srgbClr val="05211C"/>
                </a:solidFill>
                <a:latin typeface="Canva Sans"/>
                <a:ea typeface="Canva Sans"/>
                <a:cs typeface="Canva Sans"/>
                <a:sym typeface="Canva Sans"/>
              </a:rPr>
              <a:t>Although Popper and Lakatos posited that changes within scientific paradigms occur infrequently, it is critical to recognise the simultaneous existence of multiple paradigms in the social sciences. This perspective is one of the foundational reasons for my adoption of critical realism, paired with a pragmatist methodology.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grpSp>
        <p:nvGrpSpPr>
          <p:cNvPr id="2" name="Group 2"/>
          <p:cNvGrpSpPr/>
          <p:nvPr/>
        </p:nvGrpSpPr>
        <p:grpSpPr>
          <a:xfrm>
            <a:off x="15719708" y="2128216"/>
            <a:ext cx="1807578" cy="2616373"/>
            <a:chOff x="0" y="0"/>
            <a:chExt cx="635981" cy="920549"/>
          </a:xfrm>
        </p:grpSpPr>
        <p:sp>
          <p:nvSpPr>
            <p:cNvPr id="3" name="Freeform 3"/>
            <p:cNvSpPr/>
            <p:nvPr/>
          </p:nvSpPr>
          <p:spPr>
            <a:xfrm>
              <a:off x="0" y="0"/>
              <a:ext cx="635981" cy="920549"/>
            </a:xfrm>
            <a:custGeom>
              <a:avLst/>
              <a:gdLst/>
              <a:ahLst/>
              <a:cxnLst/>
              <a:rect l="l" t="t" r="r" b="b"/>
              <a:pathLst>
                <a:path w="635981" h="920549">
                  <a:moveTo>
                    <a:pt x="0" y="0"/>
                  </a:moveTo>
                  <a:lnTo>
                    <a:pt x="635981" y="0"/>
                  </a:lnTo>
                  <a:lnTo>
                    <a:pt x="635981" y="920549"/>
                  </a:lnTo>
                  <a:lnTo>
                    <a:pt x="0" y="920549"/>
                  </a:lnTo>
                  <a:close/>
                </a:path>
              </a:pathLst>
            </a:custGeom>
            <a:blipFill>
              <a:blip r:embed="rId2"/>
              <a:stretch>
                <a:fillRect l="-43050" r="-43050"/>
              </a:stretch>
            </a:blipFill>
          </p:spPr>
          <p:txBody>
            <a:bodyPr/>
            <a:lstStyle/>
            <a:p>
              <a:endParaRPr lang="en-GB"/>
            </a:p>
          </p:txBody>
        </p:sp>
      </p:grpSp>
      <p:sp>
        <p:nvSpPr>
          <p:cNvPr id="4" name="Freeform 4"/>
          <p:cNvSpPr/>
          <p:nvPr/>
        </p:nvSpPr>
        <p:spPr>
          <a:xfrm>
            <a:off x="15199454" y="1624618"/>
            <a:ext cx="2882097" cy="3724843"/>
          </a:xfrm>
          <a:custGeom>
            <a:avLst/>
            <a:gdLst/>
            <a:ahLst/>
            <a:cxnLst/>
            <a:rect l="l" t="t" r="r" b="b"/>
            <a:pathLst>
              <a:path w="2882097" h="3724843">
                <a:moveTo>
                  <a:pt x="0" y="0"/>
                </a:moveTo>
                <a:lnTo>
                  <a:pt x="2882097" y="0"/>
                </a:lnTo>
                <a:lnTo>
                  <a:pt x="2882097" y="3724843"/>
                </a:lnTo>
                <a:lnTo>
                  <a:pt x="0" y="372484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1594141">
            <a:off x="3444567" y="7260986"/>
            <a:ext cx="11028752" cy="6052028"/>
          </a:xfrm>
          <a:custGeom>
            <a:avLst/>
            <a:gdLst/>
            <a:ahLst/>
            <a:cxnLst/>
            <a:rect l="l" t="t" r="r" b="b"/>
            <a:pathLst>
              <a:path w="11028752" h="6052028">
                <a:moveTo>
                  <a:pt x="0" y="0"/>
                </a:moveTo>
                <a:lnTo>
                  <a:pt x="11028752" y="0"/>
                </a:lnTo>
                <a:lnTo>
                  <a:pt x="11028752" y="6052028"/>
                </a:lnTo>
                <a:lnTo>
                  <a:pt x="0" y="6052028"/>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6" name="TextBox 6"/>
          <p:cNvSpPr txBox="1"/>
          <p:nvPr/>
        </p:nvSpPr>
        <p:spPr>
          <a:xfrm>
            <a:off x="2805139" y="532425"/>
            <a:ext cx="12677723" cy="2098661"/>
          </a:xfrm>
          <a:prstGeom prst="rect">
            <a:avLst/>
          </a:prstGeom>
        </p:spPr>
        <p:txBody>
          <a:bodyPr lIns="0" tIns="0" rIns="0" bIns="0" rtlCol="0" anchor="t">
            <a:spAutoFit/>
          </a:bodyPr>
          <a:lstStyle/>
          <a:p>
            <a:pPr algn="ctr">
              <a:lnSpc>
                <a:spcPts val="5600"/>
              </a:lnSpc>
            </a:pPr>
            <a:r>
              <a:rPr lang="en-US" sz="4000">
                <a:solidFill>
                  <a:srgbClr val="000000"/>
                </a:solidFill>
                <a:latin typeface="TAN Aegean"/>
                <a:ea typeface="TAN Aegean"/>
                <a:cs typeface="TAN Aegean"/>
                <a:sym typeface="TAN Aegean"/>
              </a:rPr>
              <a:t>Applying Thomas Kuhn's Theoretical Framework to My Doctor of Business Administration Research</a:t>
            </a:r>
          </a:p>
        </p:txBody>
      </p:sp>
      <p:sp>
        <p:nvSpPr>
          <p:cNvPr id="7" name="Freeform 7"/>
          <p:cNvSpPr/>
          <p:nvPr/>
        </p:nvSpPr>
        <p:spPr>
          <a:xfrm>
            <a:off x="352253" y="359017"/>
            <a:ext cx="1352894" cy="1339365"/>
          </a:xfrm>
          <a:custGeom>
            <a:avLst/>
            <a:gdLst/>
            <a:ahLst/>
            <a:cxnLst/>
            <a:rect l="l" t="t" r="r" b="b"/>
            <a:pathLst>
              <a:path w="1352894" h="1339365">
                <a:moveTo>
                  <a:pt x="0" y="0"/>
                </a:moveTo>
                <a:lnTo>
                  <a:pt x="1352894" y="0"/>
                </a:lnTo>
                <a:lnTo>
                  <a:pt x="1352894" y="1339366"/>
                </a:lnTo>
                <a:lnTo>
                  <a:pt x="0" y="133936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5400000">
            <a:off x="398863" y="8634762"/>
            <a:ext cx="1259673" cy="1247076"/>
          </a:xfrm>
          <a:custGeom>
            <a:avLst/>
            <a:gdLst/>
            <a:ahLst/>
            <a:cxnLst/>
            <a:rect l="l" t="t" r="r" b="b"/>
            <a:pathLst>
              <a:path w="1259673" h="1247076">
                <a:moveTo>
                  <a:pt x="0" y="0"/>
                </a:moveTo>
                <a:lnTo>
                  <a:pt x="1259674" y="0"/>
                </a:lnTo>
                <a:lnTo>
                  <a:pt x="1259674" y="1247076"/>
                </a:lnTo>
                <a:lnTo>
                  <a:pt x="0" y="124707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5400000">
            <a:off x="16626500" y="365345"/>
            <a:ext cx="1265601" cy="1252945"/>
          </a:xfrm>
          <a:custGeom>
            <a:avLst/>
            <a:gdLst/>
            <a:ahLst/>
            <a:cxnLst/>
            <a:rect l="l" t="t" r="r" b="b"/>
            <a:pathLst>
              <a:path w="1265601" h="1252945">
                <a:moveTo>
                  <a:pt x="0" y="0"/>
                </a:moveTo>
                <a:lnTo>
                  <a:pt x="1265600" y="0"/>
                </a:lnTo>
                <a:lnTo>
                  <a:pt x="1265600" y="1252945"/>
                </a:lnTo>
                <a:lnTo>
                  <a:pt x="0" y="125294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10800000">
            <a:off x="16623497" y="8638484"/>
            <a:ext cx="1262275" cy="1249652"/>
          </a:xfrm>
          <a:custGeom>
            <a:avLst/>
            <a:gdLst/>
            <a:ahLst/>
            <a:cxnLst/>
            <a:rect l="l" t="t" r="r" b="b"/>
            <a:pathLst>
              <a:path w="1262275" h="1249652">
                <a:moveTo>
                  <a:pt x="0" y="0"/>
                </a:moveTo>
                <a:lnTo>
                  <a:pt x="1262275" y="0"/>
                </a:lnTo>
                <a:lnTo>
                  <a:pt x="1262275" y="1249653"/>
                </a:lnTo>
                <a:lnTo>
                  <a:pt x="0" y="124965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2547356" y="2978597"/>
            <a:ext cx="2558044" cy="428964"/>
          </a:xfrm>
          <a:prstGeom prst="rect">
            <a:avLst/>
          </a:prstGeom>
        </p:spPr>
        <p:txBody>
          <a:bodyPr wrap="square" lIns="0" tIns="0" rIns="0" bIns="0" rtlCol="0" anchor="t">
            <a:spAutoFit/>
          </a:bodyPr>
          <a:lstStyle/>
          <a:p>
            <a:pPr algn="ctr">
              <a:lnSpc>
                <a:spcPts val="3500"/>
              </a:lnSpc>
            </a:pPr>
            <a:r>
              <a:rPr lang="en-US" sz="2500" i="1" dirty="0">
                <a:solidFill>
                  <a:srgbClr val="000000"/>
                </a:solidFill>
                <a:latin typeface="Ibarra Real Nova Italics"/>
                <a:ea typeface="Ibarra Real Nova Italics"/>
                <a:cs typeface="Ibarra Real Nova Italics"/>
                <a:sym typeface="Ibarra Real Nova Italics"/>
              </a:rPr>
              <a:t>Research Subject</a:t>
            </a:r>
          </a:p>
        </p:txBody>
      </p:sp>
      <p:sp>
        <p:nvSpPr>
          <p:cNvPr id="12" name="TextBox 12"/>
          <p:cNvSpPr txBox="1"/>
          <p:nvPr/>
        </p:nvSpPr>
        <p:spPr>
          <a:xfrm>
            <a:off x="405162" y="3562795"/>
            <a:ext cx="7902610" cy="1054098"/>
          </a:xfrm>
          <a:prstGeom prst="rect">
            <a:avLst/>
          </a:prstGeom>
        </p:spPr>
        <p:txBody>
          <a:bodyPr lIns="0" tIns="0" rIns="0" bIns="0" rtlCol="0" anchor="t">
            <a:spAutoFit/>
          </a:bodyPr>
          <a:lstStyle/>
          <a:p>
            <a:pPr algn="ctr">
              <a:lnSpc>
                <a:spcPts val="2800"/>
              </a:lnSpc>
            </a:pPr>
            <a:r>
              <a:rPr lang="en-US" sz="2000">
                <a:solidFill>
                  <a:srgbClr val="000000"/>
                </a:solidFill>
                <a:latin typeface="TAN Aegean"/>
                <a:ea typeface="TAN Aegean"/>
                <a:cs typeface="TAN Aegean"/>
                <a:sym typeface="TAN Aegean"/>
              </a:rPr>
              <a:t>Building Women’s Enterprise Resilience through Microfinance in Boko Haram-Affected Communities of Northern Nigeria</a:t>
            </a:r>
          </a:p>
        </p:txBody>
      </p:sp>
      <p:sp>
        <p:nvSpPr>
          <p:cNvPr id="13" name="TextBox 13"/>
          <p:cNvSpPr txBox="1"/>
          <p:nvPr/>
        </p:nvSpPr>
        <p:spPr>
          <a:xfrm>
            <a:off x="1871968" y="4757642"/>
            <a:ext cx="3233432" cy="431799"/>
          </a:xfrm>
          <a:prstGeom prst="rect">
            <a:avLst/>
          </a:prstGeom>
        </p:spPr>
        <p:txBody>
          <a:bodyPr wrap="square" lIns="0" tIns="0" rIns="0" bIns="0" rtlCol="0" anchor="t">
            <a:spAutoFit/>
          </a:bodyPr>
          <a:lstStyle/>
          <a:p>
            <a:pPr algn="ctr">
              <a:lnSpc>
                <a:spcPts val="3500"/>
              </a:lnSpc>
            </a:pPr>
            <a:r>
              <a:rPr lang="en-US" sz="2500" dirty="0">
                <a:solidFill>
                  <a:srgbClr val="000000"/>
                </a:solidFill>
                <a:latin typeface="Ibarra Real Nova"/>
                <a:ea typeface="Ibarra Real Nova"/>
                <a:cs typeface="Ibarra Real Nova"/>
                <a:sym typeface="Ibarra Real Nova"/>
              </a:rPr>
              <a:t>Intellectual Paradigm</a:t>
            </a:r>
          </a:p>
        </p:txBody>
      </p:sp>
      <p:sp>
        <p:nvSpPr>
          <p:cNvPr id="14" name="TextBox 14"/>
          <p:cNvSpPr txBox="1"/>
          <p:nvPr/>
        </p:nvSpPr>
        <p:spPr>
          <a:xfrm>
            <a:off x="2794286" y="5240241"/>
            <a:ext cx="1702928" cy="335156"/>
          </a:xfrm>
          <a:prstGeom prst="rect">
            <a:avLst/>
          </a:prstGeom>
        </p:spPr>
        <p:txBody>
          <a:bodyPr wrap="square" lIns="0" tIns="0" rIns="0" bIns="0" rtlCol="0" anchor="t">
            <a:spAutoFit/>
          </a:bodyPr>
          <a:lstStyle/>
          <a:p>
            <a:pPr algn="ctr">
              <a:lnSpc>
                <a:spcPts val="2800"/>
              </a:lnSpc>
            </a:pPr>
            <a:r>
              <a:rPr lang="en-US" sz="2000" dirty="0">
                <a:solidFill>
                  <a:srgbClr val="000000"/>
                </a:solidFill>
                <a:latin typeface="Lora"/>
                <a:ea typeface="Lora"/>
                <a:cs typeface="Lora"/>
                <a:sym typeface="Lora"/>
              </a:rPr>
              <a:t>Pragmatism</a:t>
            </a:r>
          </a:p>
        </p:txBody>
      </p:sp>
      <p:sp>
        <p:nvSpPr>
          <p:cNvPr id="15" name="TextBox 15"/>
          <p:cNvSpPr txBox="1"/>
          <p:nvPr/>
        </p:nvSpPr>
        <p:spPr>
          <a:xfrm>
            <a:off x="2797804" y="5673491"/>
            <a:ext cx="1657826" cy="349249"/>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Supported by </a:t>
            </a:r>
          </a:p>
        </p:txBody>
      </p:sp>
      <p:sp>
        <p:nvSpPr>
          <p:cNvPr id="16" name="Freeform 16"/>
          <p:cNvSpPr/>
          <p:nvPr/>
        </p:nvSpPr>
        <p:spPr>
          <a:xfrm>
            <a:off x="2797804" y="6222766"/>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a:off x="2797804" y="6667446"/>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2805139" y="7170019"/>
            <a:ext cx="205774" cy="210242"/>
          </a:xfrm>
          <a:custGeom>
            <a:avLst/>
            <a:gdLst/>
            <a:ahLst/>
            <a:cxnLst/>
            <a:rect l="l" t="t" r="r" b="b"/>
            <a:pathLst>
              <a:path w="205774" h="210242">
                <a:moveTo>
                  <a:pt x="0" y="0"/>
                </a:moveTo>
                <a:lnTo>
                  <a:pt x="205774" y="0"/>
                </a:lnTo>
                <a:lnTo>
                  <a:pt x="205774"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TextBox 19"/>
          <p:cNvSpPr txBox="1"/>
          <p:nvPr/>
        </p:nvSpPr>
        <p:spPr>
          <a:xfrm>
            <a:off x="3126321" y="6129449"/>
            <a:ext cx="2144614" cy="349249"/>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Lora"/>
                <a:ea typeface="Lora"/>
                <a:cs typeface="Lora"/>
                <a:sym typeface="Lora"/>
              </a:rPr>
              <a:t>Critical Realism </a:t>
            </a:r>
          </a:p>
        </p:txBody>
      </p:sp>
      <p:sp>
        <p:nvSpPr>
          <p:cNvPr id="20" name="TextBox 20"/>
          <p:cNvSpPr txBox="1"/>
          <p:nvPr/>
        </p:nvSpPr>
        <p:spPr>
          <a:xfrm>
            <a:off x="3170696" y="6583474"/>
            <a:ext cx="3253567" cy="349249"/>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Lora"/>
                <a:ea typeface="Lora"/>
                <a:cs typeface="Lora"/>
                <a:sym typeface="Lora"/>
              </a:rPr>
              <a:t>Applied Business Research</a:t>
            </a:r>
          </a:p>
        </p:txBody>
      </p:sp>
      <p:sp>
        <p:nvSpPr>
          <p:cNvPr id="21" name="TextBox 21"/>
          <p:cNvSpPr txBox="1"/>
          <p:nvPr/>
        </p:nvSpPr>
        <p:spPr>
          <a:xfrm>
            <a:off x="3250558" y="7069107"/>
            <a:ext cx="2987397" cy="349249"/>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Lora"/>
                <a:ea typeface="Lora"/>
                <a:cs typeface="Lora"/>
                <a:sym typeface="Lora"/>
              </a:rPr>
              <a:t>Evidence-Based Practice </a:t>
            </a:r>
          </a:p>
        </p:txBody>
      </p:sp>
      <p:sp>
        <p:nvSpPr>
          <p:cNvPr id="22" name="TextBox 22"/>
          <p:cNvSpPr txBox="1"/>
          <p:nvPr/>
        </p:nvSpPr>
        <p:spPr>
          <a:xfrm>
            <a:off x="2900691" y="7570756"/>
            <a:ext cx="1704023" cy="349249"/>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(Morgan, 2017)</a:t>
            </a:r>
          </a:p>
        </p:txBody>
      </p:sp>
      <p:sp>
        <p:nvSpPr>
          <p:cNvPr id="23" name="Freeform 23"/>
          <p:cNvSpPr/>
          <p:nvPr/>
        </p:nvSpPr>
        <p:spPr>
          <a:xfrm>
            <a:off x="626200" y="5818911"/>
            <a:ext cx="1568141" cy="1624375"/>
          </a:xfrm>
          <a:custGeom>
            <a:avLst/>
            <a:gdLst/>
            <a:ahLst/>
            <a:cxnLst/>
            <a:rect l="l" t="t" r="r" b="b"/>
            <a:pathLst>
              <a:path w="1568141" h="1624375">
                <a:moveTo>
                  <a:pt x="0" y="0"/>
                </a:moveTo>
                <a:lnTo>
                  <a:pt x="1568141" y="0"/>
                </a:lnTo>
                <a:lnTo>
                  <a:pt x="1568141" y="1624375"/>
                </a:lnTo>
                <a:lnTo>
                  <a:pt x="0" y="1624375"/>
                </a:lnTo>
                <a:lnTo>
                  <a:pt x="0" y="0"/>
                </a:lnTo>
                <a:close/>
              </a:path>
            </a:pathLst>
          </a:custGeom>
          <a:blipFill>
            <a:blip r:embed="rId7"/>
            <a:stretch>
              <a:fillRect t="-45868"/>
            </a:stretch>
          </a:blipFill>
        </p:spPr>
        <p:txBody>
          <a:bodyPr/>
          <a:lstStyle/>
          <a:p>
            <a:endParaRPr lang="en-GB"/>
          </a:p>
        </p:txBody>
      </p:sp>
      <p:sp>
        <p:nvSpPr>
          <p:cNvPr id="24" name="Freeform 24"/>
          <p:cNvSpPr/>
          <p:nvPr/>
        </p:nvSpPr>
        <p:spPr>
          <a:xfrm rot="2615145">
            <a:off x="114634" y="5371810"/>
            <a:ext cx="2591272" cy="2591272"/>
          </a:xfrm>
          <a:custGeom>
            <a:avLst/>
            <a:gdLst/>
            <a:ahLst/>
            <a:cxnLst/>
            <a:rect l="l" t="t" r="r" b="b"/>
            <a:pathLst>
              <a:path w="2591272" h="2591272">
                <a:moveTo>
                  <a:pt x="0" y="0"/>
                </a:moveTo>
                <a:lnTo>
                  <a:pt x="2591272" y="0"/>
                </a:lnTo>
                <a:lnTo>
                  <a:pt x="2591272" y="2591272"/>
                </a:lnTo>
                <a:lnTo>
                  <a:pt x="0" y="259127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5" name="TextBox 25"/>
          <p:cNvSpPr txBox="1"/>
          <p:nvPr/>
        </p:nvSpPr>
        <p:spPr>
          <a:xfrm>
            <a:off x="9144000" y="3562795"/>
            <a:ext cx="5782526" cy="1054099"/>
          </a:xfrm>
          <a:prstGeom prst="rect">
            <a:avLst/>
          </a:prstGeom>
        </p:spPr>
        <p:txBody>
          <a:bodyPr lIns="0" tIns="0" rIns="0" bIns="0" rtlCol="0" anchor="t">
            <a:spAutoFit/>
          </a:bodyPr>
          <a:lstStyle/>
          <a:p>
            <a:pPr algn="ctr">
              <a:lnSpc>
                <a:spcPts val="2800"/>
              </a:lnSpc>
            </a:pPr>
            <a:r>
              <a:rPr lang="en-US" sz="2000">
                <a:solidFill>
                  <a:srgbClr val="000000"/>
                </a:solidFill>
                <a:latin typeface="TAN Aegean"/>
                <a:ea typeface="TAN Aegean"/>
                <a:cs typeface="TAN Aegean"/>
                <a:sym typeface="TAN Aegean"/>
              </a:rPr>
              <a:t>Complex Issues and Challenges</a:t>
            </a:r>
          </a:p>
          <a:p>
            <a:pPr algn="ctr">
              <a:lnSpc>
                <a:spcPts val="2800"/>
              </a:lnSpc>
            </a:pPr>
            <a:r>
              <a:rPr lang="en-US" sz="2000">
                <a:solidFill>
                  <a:srgbClr val="000000"/>
                </a:solidFill>
                <a:latin typeface="TAN Aegean"/>
                <a:ea typeface="TAN Aegean"/>
                <a:cs typeface="TAN Aegean"/>
                <a:sym typeface="TAN Aegean"/>
              </a:rPr>
              <a:t>Why Academics Find These Concepts Difficult</a:t>
            </a:r>
          </a:p>
        </p:txBody>
      </p:sp>
      <p:sp>
        <p:nvSpPr>
          <p:cNvPr id="26" name="TextBox 26"/>
          <p:cNvSpPr txBox="1"/>
          <p:nvPr/>
        </p:nvSpPr>
        <p:spPr>
          <a:xfrm>
            <a:off x="8478435" y="4757642"/>
            <a:ext cx="2356807" cy="431799"/>
          </a:xfrm>
          <a:prstGeom prst="rect">
            <a:avLst/>
          </a:prstGeom>
        </p:spPr>
        <p:txBody>
          <a:bodyPr lIns="0" tIns="0" rIns="0" bIns="0" rtlCol="0" anchor="t">
            <a:spAutoFit/>
          </a:bodyPr>
          <a:lstStyle/>
          <a:p>
            <a:pPr algn="ctr">
              <a:lnSpc>
                <a:spcPts val="3500"/>
              </a:lnSpc>
            </a:pPr>
            <a:r>
              <a:rPr lang="en-US" sz="2500">
                <a:solidFill>
                  <a:srgbClr val="000000"/>
                </a:solidFill>
                <a:latin typeface="Ibarra Real Nova"/>
                <a:ea typeface="Ibarra Real Nova"/>
                <a:cs typeface="Ibarra Real Nova"/>
                <a:sym typeface="Ibarra Real Nova"/>
              </a:rPr>
              <a:t>Common Issues</a:t>
            </a:r>
          </a:p>
        </p:txBody>
      </p:sp>
      <p:sp>
        <p:nvSpPr>
          <p:cNvPr id="27" name="TextBox 27"/>
          <p:cNvSpPr txBox="1"/>
          <p:nvPr/>
        </p:nvSpPr>
        <p:spPr>
          <a:xfrm>
            <a:off x="12240112" y="4757642"/>
            <a:ext cx="3004330" cy="431799"/>
          </a:xfrm>
          <a:prstGeom prst="rect">
            <a:avLst/>
          </a:prstGeom>
        </p:spPr>
        <p:txBody>
          <a:bodyPr lIns="0" tIns="0" rIns="0" bIns="0" rtlCol="0" anchor="t">
            <a:spAutoFit/>
          </a:bodyPr>
          <a:lstStyle/>
          <a:p>
            <a:pPr algn="ctr">
              <a:lnSpc>
                <a:spcPts val="3500"/>
              </a:lnSpc>
            </a:pPr>
            <a:r>
              <a:rPr lang="en-US" sz="2500">
                <a:solidFill>
                  <a:srgbClr val="000000"/>
                </a:solidFill>
                <a:latin typeface="Ibarra Real Nova"/>
                <a:ea typeface="Ibarra Real Nova"/>
                <a:cs typeface="Ibarra Real Nova"/>
                <a:sym typeface="Ibarra Real Nova"/>
              </a:rPr>
              <a:t>Example of Perplexity</a:t>
            </a:r>
          </a:p>
        </p:txBody>
      </p:sp>
      <p:sp>
        <p:nvSpPr>
          <p:cNvPr id="28" name="TextBox 28"/>
          <p:cNvSpPr txBox="1"/>
          <p:nvPr/>
        </p:nvSpPr>
        <p:spPr>
          <a:xfrm>
            <a:off x="8307772" y="5301836"/>
            <a:ext cx="2758270" cy="349249"/>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Complex terminology</a:t>
            </a:r>
          </a:p>
        </p:txBody>
      </p:sp>
      <p:sp>
        <p:nvSpPr>
          <p:cNvPr id="29" name="TextBox 29"/>
          <p:cNvSpPr txBox="1"/>
          <p:nvPr/>
        </p:nvSpPr>
        <p:spPr>
          <a:xfrm>
            <a:off x="8307772" y="5777024"/>
            <a:ext cx="3126113" cy="701674"/>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Overlapping philosophical perspectives </a:t>
            </a:r>
          </a:p>
        </p:txBody>
      </p:sp>
      <p:sp>
        <p:nvSpPr>
          <p:cNvPr id="30" name="TextBox 30"/>
          <p:cNvSpPr txBox="1"/>
          <p:nvPr/>
        </p:nvSpPr>
        <p:spPr>
          <a:xfrm>
            <a:off x="8267917" y="6602524"/>
            <a:ext cx="2798125" cy="701674"/>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Difficulty connecting philosophy to practice</a:t>
            </a:r>
          </a:p>
        </p:txBody>
      </p:sp>
      <p:sp>
        <p:nvSpPr>
          <p:cNvPr id="31" name="TextBox 31"/>
          <p:cNvSpPr txBox="1"/>
          <p:nvPr/>
        </p:nvSpPr>
        <p:spPr>
          <a:xfrm>
            <a:off x="8106917" y="7428023"/>
            <a:ext cx="3527823" cy="701674"/>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Confusion between methodology and techniques</a:t>
            </a:r>
          </a:p>
        </p:txBody>
      </p:sp>
      <p:sp>
        <p:nvSpPr>
          <p:cNvPr id="32" name="Freeform 32"/>
          <p:cNvSpPr/>
          <p:nvPr/>
        </p:nvSpPr>
        <p:spPr>
          <a:xfrm>
            <a:off x="7786685" y="5438678"/>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3" name="Freeform 33"/>
          <p:cNvSpPr/>
          <p:nvPr/>
        </p:nvSpPr>
        <p:spPr>
          <a:xfrm>
            <a:off x="7786685" y="5824649"/>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34"/>
          <p:cNvSpPr/>
          <p:nvPr/>
        </p:nvSpPr>
        <p:spPr>
          <a:xfrm>
            <a:off x="7786685" y="6667446"/>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5" name="Freeform 35"/>
          <p:cNvSpPr/>
          <p:nvPr/>
        </p:nvSpPr>
        <p:spPr>
          <a:xfrm>
            <a:off x="7786685" y="7513260"/>
            <a:ext cx="205774" cy="210242"/>
          </a:xfrm>
          <a:custGeom>
            <a:avLst/>
            <a:gdLst/>
            <a:ahLst/>
            <a:cxnLst/>
            <a:rect l="l" t="t" r="r" b="b"/>
            <a:pathLst>
              <a:path w="205774" h="210242">
                <a:moveTo>
                  <a:pt x="0" y="0"/>
                </a:moveTo>
                <a:lnTo>
                  <a:pt x="205775" y="0"/>
                </a:lnTo>
                <a:lnTo>
                  <a:pt x="205775"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6" name="TextBox 36"/>
          <p:cNvSpPr txBox="1"/>
          <p:nvPr/>
        </p:nvSpPr>
        <p:spPr>
          <a:xfrm>
            <a:off x="12035263" y="5391053"/>
            <a:ext cx="4071581" cy="701674"/>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Methodology = general research approach</a:t>
            </a:r>
          </a:p>
        </p:txBody>
      </p:sp>
      <p:sp>
        <p:nvSpPr>
          <p:cNvPr id="37" name="TextBox 37"/>
          <p:cNvSpPr txBox="1"/>
          <p:nvPr/>
        </p:nvSpPr>
        <p:spPr>
          <a:xfrm>
            <a:off x="12240112" y="6129449"/>
            <a:ext cx="3519402" cy="701674"/>
          </a:xfrm>
          <a:prstGeom prst="rect">
            <a:avLst/>
          </a:prstGeom>
        </p:spPr>
        <p:txBody>
          <a:bodyPr lIns="0" tIns="0" rIns="0" bIns="0" rtlCol="0" anchor="t">
            <a:spAutoFit/>
          </a:bodyPr>
          <a:lstStyle/>
          <a:p>
            <a:pPr algn="ctr">
              <a:lnSpc>
                <a:spcPts val="2800"/>
              </a:lnSpc>
            </a:pPr>
            <a:r>
              <a:rPr lang="en-US" sz="2000">
                <a:solidFill>
                  <a:srgbClr val="000000"/>
                </a:solidFill>
                <a:latin typeface="Lora"/>
                <a:ea typeface="Lora"/>
                <a:cs typeface="Lora"/>
                <a:sym typeface="Lora"/>
              </a:rPr>
              <a:t>Methods = tools for gathering data</a:t>
            </a:r>
          </a:p>
        </p:txBody>
      </p:sp>
      <p:sp>
        <p:nvSpPr>
          <p:cNvPr id="38" name="Freeform 38"/>
          <p:cNvSpPr/>
          <p:nvPr/>
        </p:nvSpPr>
        <p:spPr>
          <a:xfrm>
            <a:off x="11829489" y="5510874"/>
            <a:ext cx="205774" cy="210242"/>
          </a:xfrm>
          <a:custGeom>
            <a:avLst/>
            <a:gdLst/>
            <a:ahLst/>
            <a:cxnLst/>
            <a:rect l="l" t="t" r="r" b="b"/>
            <a:pathLst>
              <a:path w="205774" h="210242">
                <a:moveTo>
                  <a:pt x="0" y="0"/>
                </a:moveTo>
                <a:lnTo>
                  <a:pt x="205774" y="0"/>
                </a:lnTo>
                <a:lnTo>
                  <a:pt x="205774"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9" name="Freeform 39"/>
          <p:cNvSpPr/>
          <p:nvPr/>
        </p:nvSpPr>
        <p:spPr>
          <a:xfrm>
            <a:off x="11829489" y="6268457"/>
            <a:ext cx="205774" cy="210242"/>
          </a:xfrm>
          <a:custGeom>
            <a:avLst/>
            <a:gdLst/>
            <a:ahLst/>
            <a:cxnLst/>
            <a:rect l="l" t="t" r="r" b="b"/>
            <a:pathLst>
              <a:path w="205774" h="210242">
                <a:moveTo>
                  <a:pt x="0" y="0"/>
                </a:moveTo>
                <a:lnTo>
                  <a:pt x="205774" y="0"/>
                </a:lnTo>
                <a:lnTo>
                  <a:pt x="205774" y="210242"/>
                </a:lnTo>
                <a:lnTo>
                  <a:pt x="0" y="2102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0" name="TextBox 40"/>
          <p:cNvSpPr txBox="1"/>
          <p:nvPr/>
        </p:nvSpPr>
        <p:spPr>
          <a:xfrm>
            <a:off x="3722780" y="9072672"/>
            <a:ext cx="11760082" cy="1054100"/>
          </a:xfrm>
          <a:prstGeom prst="rect">
            <a:avLst/>
          </a:prstGeom>
        </p:spPr>
        <p:txBody>
          <a:bodyPr wrap="square" lIns="0" tIns="0" rIns="0" bIns="0" rtlCol="0" anchor="t">
            <a:spAutoFit/>
          </a:bodyPr>
          <a:lstStyle/>
          <a:p>
            <a:pPr algn="ctr">
              <a:lnSpc>
                <a:spcPts val="2800"/>
              </a:lnSpc>
            </a:pPr>
            <a:r>
              <a:rPr lang="en-US" sz="2000" i="1" dirty="0">
                <a:solidFill>
                  <a:srgbClr val="000000"/>
                </a:solidFill>
                <a:latin typeface="Ibarra Real Nova Italics"/>
                <a:ea typeface="Ibarra Real Nova Italics"/>
                <a:cs typeface="Ibarra Real Nova Italics"/>
                <a:sym typeface="Ibarra Real Nova Italics"/>
              </a:rPr>
              <a:t>Academics often </a:t>
            </a:r>
            <a:r>
              <a:rPr lang="en-US" sz="2000" i="1" dirty="0" err="1">
                <a:solidFill>
                  <a:srgbClr val="000000"/>
                </a:solidFill>
                <a:latin typeface="Ibarra Real Nova Italics"/>
                <a:ea typeface="Ibarra Real Nova Italics"/>
                <a:cs typeface="Ibarra Real Nova Italics"/>
                <a:sym typeface="Ibarra Real Nova Italics"/>
              </a:rPr>
              <a:t>prioritise</a:t>
            </a:r>
            <a:r>
              <a:rPr lang="en-US" sz="2000" i="1" dirty="0">
                <a:solidFill>
                  <a:srgbClr val="000000"/>
                </a:solidFill>
                <a:latin typeface="Ibarra Real Nova Italics"/>
                <a:ea typeface="Ibarra Real Nova Italics"/>
                <a:cs typeface="Ibarra Real Nova Italics"/>
                <a:sym typeface="Ibarra Real Nova Italics"/>
              </a:rPr>
              <a:t> methods instead of understanding the philosophical assumptions behind them.</a:t>
            </a:r>
          </a:p>
          <a:p>
            <a:pPr algn="ctr">
              <a:lnSpc>
                <a:spcPts val="2800"/>
              </a:lnSpc>
            </a:pPr>
            <a:r>
              <a:rPr lang="en-US" sz="2000" i="1" dirty="0">
                <a:solidFill>
                  <a:srgbClr val="000000"/>
                </a:solidFill>
                <a:latin typeface="Ibarra Real Nova Italics"/>
                <a:ea typeface="Ibarra Real Nova Italics"/>
                <a:cs typeface="Ibarra Real Nova Italics"/>
                <a:sym typeface="Ibarra Real Nova Italics"/>
              </a:rPr>
              <a:t>Researchers often find it challenging to align their philosophical paradigms with their methodologies (Johnson and Onwuegbuzie, 2004). This inconsistency can undermine the credibility of their research (Scotland,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rot="2026951">
            <a:off x="10729201" y="-579709"/>
            <a:ext cx="11028752" cy="6052028"/>
          </a:xfrm>
          <a:custGeom>
            <a:avLst/>
            <a:gdLst/>
            <a:ahLst/>
            <a:cxnLst/>
            <a:rect l="l" t="t" r="r" b="b"/>
            <a:pathLst>
              <a:path w="11028752" h="6052028">
                <a:moveTo>
                  <a:pt x="0" y="0"/>
                </a:moveTo>
                <a:lnTo>
                  <a:pt x="11028752" y="0"/>
                </a:lnTo>
                <a:lnTo>
                  <a:pt x="11028752" y="6052028"/>
                </a:lnTo>
                <a:lnTo>
                  <a:pt x="0" y="6052028"/>
                </a:lnTo>
                <a:lnTo>
                  <a:pt x="0" y="0"/>
                </a:lnTo>
                <a:close/>
              </a:path>
            </a:pathLst>
          </a:custGeom>
          <a:blipFill>
            <a:blip>
              <a:alphaModFix amt="19999"/>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7195302" y="1453332"/>
            <a:ext cx="3897396" cy="1511974"/>
          </a:xfrm>
          <a:custGeom>
            <a:avLst/>
            <a:gdLst/>
            <a:ahLst/>
            <a:cxnLst/>
            <a:rect l="l" t="t" r="r" b="b"/>
            <a:pathLst>
              <a:path w="3897396" h="1511974">
                <a:moveTo>
                  <a:pt x="0" y="0"/>
                </a:moveTo>
                <a:lnTo>
                  <a:pt x="3897396" y="0"/>
                </a:lnTo>
                <a:lnTo>
                  <a:pt x="3897396" y="1511974"/>
                </a:lnTo>
                <a:lnTo>
                  <a:pt x="0" y="1511974"/>
                </a:lnTo>
                <a:lnTo>
                  <a:pt x="0" y="0"/>
                </a:lnTo>
                <a:close/>
              </a:path>
            </a:pathLst>
          </a:custGeom>
          <a:blipFill>
            <a:blip>
              <a:extLst>
                <a:ext uri="{96DAC541-7B7A-43D3-8B79-37D633B846F1}">
                  <asvg:svgBlip xmlns:asvg="http://schemas.microsoft.com/office/drawing/2016/SVG/main" r:embed="rId3"/>
                </a:ext>
              </a:extLst>
            </a:blip>
            <a:stretch>
              <a:fillRect b="-147135"/>
            </a:stretch>
          </a:blipFill>
        </p:spPr>
        <p:txBody>
          <a:bodyPr/>
          <a:lstStyle/>
          <a:p>
            <a:endParaRPr lang="en-GB"/>
          </a:p>
        </p:txBody>
      </p:sp>
      <p:sp>
        <p:nvSpPr>
          <p:cNvPr id="4" name="Freeform 4"/>
          <p:cNvSpPr/>
          <p:nvPr/>
        </p:nvSpPr>
        <p:spPr>
          <a:xfrm>
            <a:off x="7038475" y="8321184"/>
            <a:ext cx="4253259" cy="827021"/>
          </a:xfrm>
          <a:custGeom>
            <a:avLst/>
            <a:gdLst/>
            <a:ahLst/>
            <a:cxnLst/>
            <a:rect l="l" t="t" r="r" b="b"/>
            <a:pathLst>
              <a:path w="4253259" h="827021">
                <a:moveTo>
                  <a:pt x="0" y="0"/>
                </a:moveTo>
                <a:lnTo>
                  <a:pt x="4253258" y="0"/>
                </a:lnTo>
                <a:lnTo>
                  <a:pt x="4253258" y="827021"/>
                </a:lnTo>
                <a:lnTo>
                  <a:pt x="0" y="827021"/>
                </a:lnTo>
                <a:lnTo>
                  <a:pt x="0" y="0"/>
                </a:lnTo>
                <a:close/>
              </a:path>
            </a:pathLst>
          </a:custGeom>
          <a:blipFill>
            <a:blip>
              <a:extLst>
                <a:ext uri="{96DAC541-7B7A-43D3-8B79-37D633B846F1}">
                  <asvg:svgBlip xmlns:asvg="http://schemas.microsoft.com/office/drawing/2016/SVG/main" r:embed="rId4"/>
                </a:ext>
              </a:extLst>
            </a:blip>
            <a:stretch>
              <a:fillRect t="-111579" r="-342"/>
            </a:stretch>
          </a:blipFill>
        </p:spPr>
        <p:txBody>
          <a:bodyPr/>
          <a:lstStyle/>
          <a:p>
            <a:endParaRPr lang="en-GB"/>
          </a:p>
        </p:txBody>
      </p:sp>
      <p:grpSp>
        <p:nvGrpSpPr>
          <p:cNvPr id="5" name="Group 5"/>
          <p:cNvGrpSpPr/>
          <p:nvPr/>
        </p:nvGrpSpPr>
        <p:grpSpPr>
          <a:xfrm>
            <a:off x="7428746" y="3093158"/>
            <a:ext cx="3472462" cy="4770314"/>
            <a:chOff x="0" y="0"/>
            <a:chExt cx="764832" cy="1050692"/>
          </a:xfrm>
        </p:grpSpPr>
        <p:sp>
          <p:nvSpPr>
            <p:cNvPr id="6" name="Freeform 6"/>
            <p:cNvSpPr/>
            <p:nvPr/>
          </p:nvSpPr>
          <p:spPr>
            <a:xfrm>
              <a:off x="0" y="0"/>
              <a:ext cx="764832" cy="1050692"/>
            </a:xfrm>
            <a:custGeom>
              <a:avLst/>
              <a:gdLst/>
              <a:ahLst/>
              <a:cxnLst/>
              <a:rect l="l" t="t" r="r" b="b"/>
              <a:pathLst>
                <a:path w="764832" h="1050692">
                  <a:moveTo>
                    <a:pt x="0" y="0"/>
                  </a:moveTo>
                  <a:lnTo>
                    <a:pt x="764832" y="0"/>
                  </a:lnTo>
                  <a:lnTo>
                    <a:pt x="764832" y="1050692"/>
                  </a:lnTo>
                  <a:lnTo>
                    <a:pt x="0" y="1050692"/>
                  </a:lnTo>
                  <a:close/>
                </a:path>
              </a:pathLst>
            </a:custGeom>
            <a:blipFill>
              <a:blip r:embed="rId5"/>
              <a:stretch>
                <a:fillRect l="-1203" r="-1203"/>
              </a:stretch>
            </a:blipFill>
          </p:spPr>
          <p:txBody>
            <a:bodyPr/>
            <a:lstStyle/>
            <a:p>
              <a:endParaRPr lang="en-GB"/>
            </a:p>
          </p:txBody>
        </p:sp>
      </p:grpSp>
      <p:sp>
        <p:nvSpPr>
          <p:cNvPr id="7" name="Freeform 7"/>
          <p:cNvSpPr/>
          <p:nvPr/>
        </p:nvSpPr>
        <p:spPr>
          <a:xfrm>
            <a:off x="284465" y="297025"/>
            <a:ext cx="2123160" cy="2869893"/>
          </a:xfrm>
          <a:custGeom>
            <a:avLst/>
            <a:gdLst/>
            <a:ahLst/>
            <a:cxnLst/>
            <a:rect l="l" t="t" r="r" b="b"/>
            <a:pathLst>
              <a:path w="2123160" h="2869893">
                <a:moveTo>
                  <a:pt x="0" y="2869893"/>
                </a:moveTo>
                <a:lnTo>
                  <a:pt x="0" y="228600"/>
                </a:lnTo>
                <a:cubicBezTo>
                  <a:pt x="0" y="167972"/>
                  <a:pt x="24085" y="109827"/>
                  <a:pt x="66956" y="66956"/>
                </a:cubicBezTo>
                <a:cubicBezTo>
                  <a:pt x="109826" y="24085"/>
                  <a:pt x="167972" y="0"/>
                  <a:pt x="228600" y="0"/>
                </a:cubicBezTo>
                <a:lnTo>
                  <a:pt x="2123160" y="0"/>
                </a:lnTo>
              </a:path>
            </a:pathLst>
          </a:custGeom>
          <a:ln w="28575" cap="flat">
            <a:solidFill>
              <a:srgbClr val="124037"/>
            </a:solidFill>
            <a:prstDash val="solid"/>
            <a:headEnd type="diamond" w="lg" len="lg"/>
            <a:tailEnd type="diamond" w="lg" len="lg"/>
          </a:ln>
        </p:spPr>
        <p:txBody>
          <a:bodyPr/>
          <a:lstStyle/>
          <a:p>
            <a:endParaRPr lang="en-GB"/>
          </a:p>
        </p:txBody>
      </p:sp>
      <p:sp>
        <p:nvSpPr>
          <p:cNvPr id="8" name="Freeform 8"/>
          <p:cNvSpPr/>
          <p:nvPr/>
        </p:nvSpPr>
        <p:spPr>
          <a:xfrm>
            <a:off x="270178" y="7231790"/>
            <a:ext cx="2123160" cy="2869892"/>
          </a:xfrm>
          <a:custGeom>
            <a:avLst/>
            <a:gdLst/>
            <a:ahLst/>
            <a:cxnLst/>
            <a:rect l="l" t="t" r="r" b="b"/>
            <a:pathLst>
              <a:path w="2123160" h="2869892">
                <a:moveTo>
                  <a:pt x="0" y="0"/>
                </a:moveTo>
                <a:lnTo>
                  <a:pt x="0" y="2641292"/>
                </a:lnTo>
                <a:cubicBezTo>
                  <a:pt x="0" y="2701921"/>
                  <a:pt x="24084" y="2760066"/>
                  <a:pt x="66955" y="2802936"/>
                </a:cubicBezTo>
                <a:cubicBezTo>
                  <a:pt x="109826" y="2845807"/>
                  <a:pt x="167971" y="2869892"/>
                  <a:pt x="228600" y="2869892"/>
                </a:cubicBezTo>
                <a:lnTo>
                  <a:pt x="2123159" y="2869892"/>
                </a:lnTo>
              </a:path>
            </a:pathLst>
          </a:custGeom>
          <a:ln w="28575" cap="flat">
            <a:solidFill>
              <a:srgbClr val="124037"/>
            </a:solidFill>
            <a:prstDash val="solid"/>
            <a:headEnd type="diamond" w="lg" len="lg"/>
            <a:tailEnd type="diamond" w="lg" len="lg"/>
          </a:ln>
        </p:spPr>
        <p:txBody>
          <a:bodyPr/>
          <a:lstStyle/>
          <a:p>
            <a:endParaRPr lang="en-GB"/>
          </a:p>
        </p:txBody>
      </p:sp>
      <p:sp>
        <p:nvSpPr>
          <p:cNvPr id="9" name="Freeform 9"/>
          <p:cNvSpPr/>
          <p:nvPr/>
        </p:nvSpPr>
        <p:spPr>
          <a:xfrm>
            <a:off x="15922583" y="297025"/>
            <a:ext cx="2108871" cy="2869893"/>
          </a:xfrm>
          <a:custGeom>
            <a:avLst/>
            <a:gdLst/>
            <a:ahLst/>
            <a:cxnLst/>
            <a:rect l="l" t="t" r="r" b="b"/>
            <a:pathLst>
              <a:path w="2108871" h="2869893">
                <a:moveTo>
                  <a:pt x="0" y="0"/>
                </a:moveTo>
                <a:lnTo>
                  <a:pt x="1880271" y="0"/>
                </a:lnTo>
                <a:cubicBezTo>
                  <a:pt x="1940900" y="0"/>
                  <a:pt x="1999046" y="24085"/>
                  <a:pt x="2041916" y="66956"/>
                </a:cubicBezTo>
                <a:cubicBezTo>
                  <a:pt x="2084788" y="109827"/>
                  <a:pt x="2108871" y="167972"/>
                  <a:pt x="2108871" y="228600"/>
                </a:cubicBezTo>
                <a:lnTo>
                  <a:pt x="2108871" y="2869893"/>
                </a:lnTo>
              </a:path>
            </a:pathLst>
          </a:custGeom>
          <a:ln w="28575" cap="flat">
            <a:solidFill>
              <a:srgbClr val="124037"/>
            </a:solidFill>
            <a:prstDash val="solid"/>
            <a:headEnd type="diamond" w="lg" len="lg"/>
            <a:tailEnd type="diamond" w="lg" len="lg"/>
          </a:ln>
        </p:spPr>
        <p:txBody>
          <a:bodyPr/>
          <a:lstStyle/>
          <a:p>
            <a:endParaRPr lang="en-GB"/>
          </a:p>
        </p:txBody>
      </p:sp>
      <p:sp>
        <p:nvSpPr>
          <p:cNvPr id="10" name="Freeform 10"/>
          <p:cNvSpPr/>
          <p:nvPr/>
        </p:nvSpPr>
        <p:spPr>
          <a:xfrm>
            <a:off x="15922583" y="7286885"/>
            <a:ext cx="2123159" cy="2869893"/>
          </a:xfrm>
          <a:custGeom>
            <a:avLst/>
            <a:gdLst/>
            <a:ahLst/>
            <a:cxnLst/>
            <a:rect l="l" t="t" r="r" b="b"/>
            <a:pathLst>
              <a:path w="2123159" h="2869893">
                <a:moveTo>
                  <a:pt x="0" y="2869893"/>
                </a:moveTo>
                <a:lnTo>
                  <a:pt x="1894559" y="2869893"/>
                </a:lnTo>
                <a:cubicBezTo>
                  <a:pt x="1955188" y="2869893"/>
                  <a:pt x="2013333" y="2845809"/>
                  <a:pt x="2056203" y="2802938"/>
                </a:cubicBezTo>
                <a:cubicBezTo>
                  <a:pt x="2099075" y="2760068"/>
                  <a:pt x="2123159" y="2701922"/>
                  <a:pt x="2123159" y="2641293"/>
                </a:cubicBezTo>
                <a:lnTo>
                  <a:pt x="2123159" y="0"/>
                </a:lnTo>
              </a:path>
            </a:pathLst>
          </a:custGeom>
          <a:ln w="28575" cap="flat">
            <a:solidFill>
              <a:srgbClr val="124037"/>
            </a:solidFill>
            <a:prstDash val="solid"/>
            <a:headEnd type="diamond" w="lg" len="lg"/>
            <a:tailEnd type="diamond" w="lg" len="lg"/>
          </a:ln>
        </p:spPr>
        <p:txBody>
          <a:bodyPr/>
          <a:lstStyle/>
          <a:p>
            <a:endParaRPr lang="en-GB"/>
          </a:p>
        </p:txBody>
      </p:sp>
      <p:sp>
        <p:nvSpPr>
          <p:cNvPr id="11" name="Freeform 11"/>
          <p:cNvSpPr/>
          <p:nvPr/>
        </p:nvSpPr>
        <p:spPr>
          <a:xfrm rot="-10800000">
            <a:off x="8464734" y="2446305"/>
            <a:ext cx="1400741" cy="398627"/>
          </a:xfrm>
          <a:custGeom>
            <a:avLst/>
            <a:gdLst/>
            <a:ahLst/>
            <a:cxnLst/>
            <a:rect l="l" t="t" r="r" b="b"/>
            <a:pathLst>
              <a:path w="1400741" h="398627">
                <a:moveTo>
                  <a:pt x="0" y="0"/>
                </a:moveTo>
                <a:lnTo>
                  <a:pt x="1400740" y="0"/>
                </a:lnTo>
                <a:lnTo>
                  <a:pt x="1400740" y="398628"/>
                </a:lnTo>
                <a:lnTo>
                  <a:pt x="0" y="39862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TextBox 12"/>
          <p:cNvSpPr txBox="1"/>
          <p:nvPr/>
        </p:nvSpPr>
        <p:spPr>
          <a:xfrm>
            <a:off x="1330494" y="667670"/>
            <a:ext cx="12532298" cy="1454785"/>
          </a:xfrm>
          <a:prstGeom prst="rect">
            <a:avLst/>
          </a:prstGeom>
        </p:spPr>
        <p:txBody>
          <a:bodyPr lIns="0" tIns="0" rIns="0" bIns="0" rtlCol="0" anchor="t">
            <a:spAutoFit/>
          </a:bodyPr>
          <a:lstStyle/>
          <a:p>
            <a:pPr algn="l">
              <a:lnSpc>
                <a:spcPts val="5634"/>
              </a:lnSpc>
            </a:pPr>
            <a:r>
              <a:rPr lang="en-US" sz="5366" spc="128">
                <a:solidFill>
                  <a:srgbClr val="05211C"/>
                </a:solidFill>
                <a:latin typeface="Ibarra Real Nova"/>
                <a:ea typeface="Ibarra Real Nova"/>
                <a:cs typeface="Ibarra Real Nova"/>
                <a:sym typeface="Ibarra Real Nova"/>
              </a:rPr>
              <a:t>The Influence of Paradigms on Research Methodology</a:t>
            </a:r>
          </a:p>
        </p:txBody>
      </p:sp>
      <p:sp>
        <p:nvSpPr>
          <p:cNvPr id="13" name="TextBox 13"/>
          <p:cNvSpPr txBox="1"/>
          <p:nvPr/>
        </p:nvSpPr>
        <p:spPr>
          <a:xfrm>
            <a:off x="1156156" y="8566665"/>
            <a:ext cx="4995385" cy="1364221"/>
          </a:xfrm>
          <a:prstGeom prst="rect">
            <a:avLst/>
          </a:prstGeom>
        </p:spPr>
        <p:txBody>
          <a:bodyPr lIns="0" tIns="0" rIns="0" bIns="0" rtlCol="0" anchor="t">
            <a:spAutoFit/>
          </a:bodyPr>
          <a:lstStyle/>
          <a:p>
            <a:pPr algn="l">
              <a:lnSpc>
                <a:spcPts val="2226"/>
              </a:lnSpc>
            </a:pPr>
            <a:r>
              <a:rPr lang="en-US" sz="1673" spc="40">
                <a:solidFill>
                  <a:srgbClr val="05211C"/>
                </a:solidFill>
                <a:latin typeface="Lora"/>
                <a:ea typeface="Lora"/>
                <a:cs typeface="Lora"/>
                <a:sym typeface="Lora"/>
              </a:rPr>
              <a:t>This structure outlines the hierarchical relationship between paradigms and the various components of research, emphasising how each layer informs the next, ultimately leading to valuable contributions to knowledge.</a:t>
            </a:r>
          </a:p>
        </p:txBody>
      </p:sp>
      <p:sp>
        <p:nvSpPr>
          <p:cNvPr id="14" name="TextBox 14"/>
          <p:cNvSpPr txBox="1"/>
          <p:nvPr/>
        </p:nvSpPr>
        <p:spPr>
          <a:xfrm>
            <a:off x="1898272" y="2720831"/>
            <a:ext cx="3546277"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Influences of Paradigms</a:t>
            </a:r>
          </a:p>
        </p:txBody>
      </p:sp>
      <p:sp>
        <p:nvSpPr>
          <p:cNvPr id="15" name="TextBox 15"/>
          <p:cNvSpPr txBox="1"/>
          <p:nvPr/>
        </p:nvSpPr>
        <p:spPr>
          <a:xfrm>
            <a:off x="3526809" y="3240737"/>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16" name="TextBox 16"/>
          <p:cNvSpPr txBox="1"/>
          <p:nvPr/>
        </p:nvSpPr>
        <p:spPr>
          <a:xfrm>
            <a:off x="2985373" y="3668568"/>
            <a:ext cx="1372076"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Ontology</a:t>
            </a:r>
          </a:p>
        </p:txBody>
      </p:sp>
      <p:sp>
        <p:nvSpPr>
          <p:cNvPr id="17" name="TextBox 17"/>
          <p:cNvSpPr txBox="1"/>
          <p:nvPr/>
        </p:nvSpPr>
        <p:spPr>
          <a:xfrm>
            <a:off x="3544371" y="4186092"/>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18" name="TextBox 18"/>
          <p:cNvSpPr txBox="1"/>
          <p:nvPr/>
        </p:nvSpPr>
        <p:spPr>
          <a:xfrm>
            <a:off x="2676405" y="4611541"/>
            <a:ext cx="2006917"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Epistemology</a:t>
            </a:r>
          </a:p>
        </p:txBody>
      </p:sp>
      <p:sp>
        <p:nvSpPr>
          <p:cNvPr id="19" name="TextBox 19"/>
          <p:cNvSpPr txBox="1"/>
          <p:nvPr/>
        </p:nvSpPr>
        <p:spPr>
          <a:xfrm>
            <a:off x="3544371" y="5129066"/>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20" name="TextBox 20"/>
          <p:cNvSpPr txBox="1"/>
          <p:nvPr/>
        </p:nvSpPr>
        <p:spPr>
          <a:xfrm>
            <a:off x="2676405" y="5422042"/>
            <a:ext cx="1954887"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Methodology</a:t>
            </a:r>
          </a:p>
        </p:txBody>
      </p:sp>
      <p:sp>
        <p:nvSpPr>
          <p:cNvPr id="21" name="TextBox 21"/>
          <p:cNvSpPr txBox="1"/>
          <p:nvPr/>
        </p:nvSpPr>
        <p:spPr>
          <a:xfrm>
            <a:off x="3526809" y="5939567"/>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22" name="TextBox 22"/>
          <p:cNvSpPr txBox="1"/>
          <p:nvPr/>
        </p:nvSpPr>
        <p:spPr>
          <a:xfrm>
            <a:off x="3024127" y="6365016"/>
            <a:ext cx="1294567"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Methods</a:t>
            </a:r>
          </a:p>
        </p:txBody>
      </p:sp>
      <p:sp>
        <p:nvSpPr>
          <p:cNvPr id="23" name="TextBox 23"/>
          <p:cNvSpPr txBox="1"/>
          <p:nvPr/>
        </p:nvSpPr>
        <p:spPr>
          <a:xfrm>
            <a:off x="3526809" y="6882540"/>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24" name="TextBox 24"/>
          <p:cNvSpPr txBox="1"/>
          <p:nvPr/>
        </p:nvSpPr>
        <p:spPr>
          <a:xfrm>
            <a:off x="1481137" y="7343285"/>
            <a:ext cx="4345424"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Contributions to Knowledge  </a:t>
            </a:r>
          </a:p>
        </p:txBody>
      </p:sp>
      <p:sp>
        <p:nvSpPr>
          <p:cNvPr id="25" name="TextBox 25"/>
          <p:cNvSpPr txBox="1"/>
          <p:nvPr/>
        </p:nvSpPr>
        <p:spPr>
          <a:xfrm>
            <a:off x="1495901" y="7889384"/>
            <a:ext cx="4315897" cy="431799"/>
          </a:xfrm>
          <a:prstGeom prst="rect">
            <a:avLst/>
          </a:prstGeom>
        </p:spPr>
        <p:txBody>
          <a:bodyPr lIns="0" tIns="0" rIns="0" bIns="0" rtlCol="0" anchor="t">
            <a:spAutoFit/>
          </a:bodyPr>
          <a:lstStyle/>
          <a:p>
            <a:pPr algn="ctr">
              <a:lnSpc>
                <a:spcPts val="3500"/>
              </a:lnSpc>
            </a:pPr>
            <a:r>
              <a:rPr lang="en-US" sz="2500">
                <a:solidFill>
                  <a:srgbClr val="05211C"/>
                </a:solidFill>
                <a:latin typeface="Lora"/>
                <a:ea typeface="Lora"/>
                <a:cs typeface="Lora"/>
                <a:sym typeface="Lora"/>
              </a:rPr>
              <a:t>(Creswell and Creswell, 2017) </a:t>
            </a:r>
          </a:p>
        </p:txBody>
      </p:sp>
      <p:sp>
        <p:nvSpPr>
          <p:cNvPr id="26" name="Freeform 26"/>
          <p:cNvSpPr/>
          <p:nvPr/>
        </p:nvSpPr>
        <p:spPr>
          <a:xfrm>
            <a:off x="7079763" y="2774000"/>
            <a:ext cx="4211970" cy="5408630"/>
          </a:xfrm>
          <a:custGeom>
            <a:avLst/>
            <a:gdLst/>
            <a:ahLst/>
            <a:cxnLst/>
            <a:rect l="l" t="t" r="r" b="b"/>
            <a:pathLst>
              <a:path w="4211970" h="5408630">
                <a:moveTo>
                  <a:pt x="0" y="0"/>
                </a:moveTo>
                <a:lnTo>
                  <a:pt x="4211970" y="0"/>
                </a:lnTo>
                <a:lnTo>
                  <a:pt x="4211970" y="5408630"/>
                </a:lnTo>
                <a:lnTo>
                  <a:pt x="0" y="540863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7" name="Freeform 27"/>
          <p:cNvSpPr/>
          <p:nvPr/>
        </p:nvSpPr>
        <p:spPr>
          <a:xfrm rot="-10800000">
            <a:off x="8464734" y="8133859"/>
            <a:ext cx="1400741" cy="398627"/>
          </a:xfrm>
          <a:custGeom>
            <a:avLst/>
            <a:gdLst/>
            <a:ahLst/>
            <a:cxnLst/>
            <a:rect l="l" t="t" r="r" b="b"/>
            <a:pathLst>
              <a:path w="1400741" h="398627">
                <a:moveTo>
                  <a:pt x="0" y="0"/>
                </a:moveTo>
                <a:lnTo>
                  <a:pt x="1400740" y="0"/>
                </a:lnTo>
                <a:lnTo>
                  <a:pt x="1400740" y="398628"/>
                </a:lnTo>
                <a:lnTo>
                  <a:pt x="0" y="39862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16101563" y="8406258"/>
            <a:ext cx="1172345" cy="1062438"/>
          </a:xfrm>
          <a:custGeom>
            <a:avLst/>
            <a:gdLst/>
            <a:ahLst/>
            <a:cxnLst/>
            <a:rect l="l" t="t" r="r" b="b"/>
            <a:pathLst>
              <a:path w="1172345" h="1062438">
                <a:moveTo>
                  <a:pt x="0" y="0"/>
                </a:moveTo>
                <a:lnTo>
                  <a:pt x="1172345" y="0"/>
                </a:lnTo>
                <a:lnTo>
                  <a:pt x="1172345" y="1062438"/>
                </a:lnTo>
                <a:lnTo>
                  <a:pt x="0" y="1062438"/>
                </a:lnTo>
                <a:lnTo>
                  <a:pt x="0" y="0"/>
                </a:lnTo>
                <a:close/>
              </a:path>
            </a:pathLst>
          </a:custGeom>
          <a:blipFill>
            <a:blip r:embed="rId8"/>
            <a:stretch>
              <a:fillRect/>
            </a:stretch>
          </a:blipFill>
        </p:spPr>
        <p:txBody>
          <a:bodyPr/>
          <a:lstStyle/>
          <a:p>
            <a:endParaRPr lang="en-GB"/>
          </a:p>
        </p:txBody>
      </p:sp>
      <p:sp>
        <p:nvSpPr>
          <p:cNvPr id="29" name="Freeform 29"/>
          <p:cNvSpPr/>
          <p:nvPr/>
        </p:nvSpPr>
        <p:spPr>
          <a:xfrm rot="-10800000">
            <a:off x="16922196" y="9130512"/>
            <a:ext cx="703424" cy="676368"/>
          </a:xfrm>
          <a:custGeom>
            <a:avLst/>
            <a:gdLst/>
            <a:ahLst/>
            <a:cxnLst/>
            <a:rect l="l" t="t" r="r" b="b"/>
            <a:pathLst>
              <a:path w="703424" h="676368">
                <a:moveTo>
                  <a:pt x="0" y="0"/>
                </a:moveTo>
                <a:lnTo>
                  <a:pt x="703424" y="0"/>
                </a:lnTo>
                <a:lnTo>
                  <a:pt x="703424" y="676368"/>
                </a:lnTo>
                <a:lnTo>
                  <a:pt x="0" y="676368"/>
                </a:lnTo>
                <a:lnTo>
                  <a:pt x="0" y="0"/>
                </a:lnTo>
                <a:close/>
              </a:path>
            </a:pathLst>
          </a:custGeom>
          <a:blipFill>
            <a:blip r:embed="rId9"/>
            <a:stretch>
              <a:fillRect r="-128341" b="-135100"/>
            </a:stretch>
          </a:blipFill>
          <a:ln cap="sq">
            <a:noFill/>
            <a:prstDash val="solid"/>
            <a:miter/>
          </a:ln>
        </p:spPr>
        <p:txBody>
          <a:bodyPr/>
          <a:lstStyle/>
          <a:p>
            <a:endParaRPr lang="en-GB"/>
          </a:p>
        </p:txBody>
      </p:sp>
      <p:sp>
        <p:nvSpPr>
          <p:cNvPr id="30" name="Freeform 30"/>
          <p:cNvSpPr/>
          <p:nvPr/>
        </p:nvSpPr>
        <p:spPr>
          <a:xfrm>
            <a:off x="15758455" y="8076347"/>
            <a:ext cx="686216" cy="659822"/>
          </a:xfrm>
          <a:custGeom>
            <a:avLst/>
            <a:gdLst/>
            <a:ahLst/>
            <a:cxnLst/>
            <a:rect l="l" t="t" r="r" b="b"/>
            <a:pathLst>
              <a:path w="686216" h="659822">
                <a:moveTo>
                  <a:pt x="0" y="0"/>
                </a:moveTo>
                <a:lnTo>
                  <a:pt x="686216" y="0"/>
                </a:lnTo>
                <a:lnTo>
                  <a:pt x="686216" y="659822"/>
                </a:lnTo>
                <a:lnTo>
                  <a:pt x="0" y="659822"/>
                </a:lnTo>
                <a:lnTo>
                  <a:pt x="0" y="0"/>
                </a:lnTo>
                <a:close/>
              </a:path>
            </a:pathLst>
          </a:custGeom>
          <a:blipFill>
            <a:blip r:embed="rId9"/>
            <a:stretch>
              <a:fillRect r="-128341" b="-135100"/>
            </a:stretch>
          </a:blipFill>
        </p:spPr>
        <p:txBody>
          <a:bodyPr/>
          <a:lstStyle/>
          <a:p>
            <a:endParaRPr lang="en-GB"/>
          </a:p>
        </p:txBody>
      </p:sp>
      <p:sp>
        <p:nvSpPr>
          <p:cNvPr id="31" name="Freeform 31"/>
          <p:cNvSpPr/>
          <p:nvPr/>
        </p:nvSpPr>
        <p:spPr>
          <a:xfrm flipV="1">
            <a:off x="6769793" y="9196297"/>
            <a:ext cx="4790621" cy="1041960"/>
          </a:xfrm>
          <a:custGeom>
            <a:avLst/>
            <a:gdLst/>
            <a:ahLst/>
            <a:cxnLst/>
            <a:rect l="l" t="t" r="r" b="b"/>
            <a:pathLst>
              <a:path w="4790621" h="1041960">
                <a:moveTo>
                  <a:pt x="0" y="1041960"/>
                </a:moveTo>
                <a:lnTo>
                  <a:pt x="4790622" y="1041960"/>
                </a:lnTo>
                <a:lnTo>
                  <a:pt x="4790622" y="0"/>
                </a:lnTo>
                <a:lnTo>
                  <a:pt x="0" y="0"/>
                </a:lnTo>
                <a:lnTo>
                  <a:pt x="0" y="104196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2" name="TextBox 32"/>
          <p:cNvSpPr txBox="1"/>
          <p:nvPr/>
        </p:nvSpPr>
        <p:spPr>
          <a:xfrm>
            <a:off x="11560415" y="1520417"/>
            <a:ext cx="6065206" cy="1012189"/>
          </a:xfrm>
          <a:prstGeom prst="rect">
            <a:avLst/>
          </a:prstGeom>
        </p:spPr>
        <p:txBody>
          <a:bodyPr lIns="0" tIns="0" rIns="0" bIns="0" rtlCol="0" anchor="t">
            <a:spAutoFit/>
          </a:bodyPr>
          <a:lstStyle/>
          <a:p>
            <a:pPr algn="ctr">
              <a:lnSpc>
                <a:spcPts val="4060"/>
              </a:lnSpc>
            </a:pPr>
            <a:r>
              <a:rPr lang="en-US" sz="2900" b="1">
                <a:solidFill>
                  <a:srgbClr val="05211C"/>
                </a:solidFill>
                <a:latin typeface="Ibarra Real Nova Bold"/>
                <a:ea typeface="Ibarra Real Nova Bold"/>
                <a:cs typeface="Ibarra Real Nova Bold"/>
                <a:sym typeface="Ibarra Real Nova Bold"/>
              </a:rPr>
              <a:t>Influence on Research Design</a:t>
            </a:r>
          </a:p>
          <a:p>
            <a:pPr algn="ctr">
              <a:lnSpc>
                <a:spcPts val="4060"/>
              </a:lnSpc>
            </a:pPr>
            <a:r>
              <a:rPr lang="en-US" sz="2900" b="1">
                <a:solidFill>
                  <a:srgbClr val="05211C"/>
                </a:solidFill>
                <a:latin typeface="Ibarra Real Nova Bold"/>
                <a:ea typeface="Ibarra Real Nova Bold"/>
                <a:cs typeface="Ibarra Real Nova Bold"/>
                <a:sym typeface="Ibarra Real Nova Bold"/>
              </a:rPr>
              <a:t>Why They Matter in DBA Research</a:t>
            </a:r>
          </a:p>
        </p:txBody>
      </p:sp>
      <p:sp>
        <p:nvSpPr>
          <p:cNvPr id="33" name="TextBox 33"/>
          <p:cNvSpPr txBox="1"/>
          <p:nvPr/>
        </p:nvSpPr>
        <p:spPr>
          <a:xfrm>
            <a:off x="11560415" y="2692415"/>
            <a:ext cx="6065206" cy="1153794"/>
          </a:xfrm>
          <a:prstGeom prst="rect">
            <a:avLst/>
          </a:prstGeom>
        </p:spPr>
        <p:txBody>
          <a:bodyPr lIns="0" tIns="0" rIns="0" bIns="0" rtlCol="0" anchor="t">
            <a:spAutoFit/>
          </a:bodyPr>
          <a:lstStyle/>
          <a:p>
            <a:pPr algn="ctr">
              <a:lnSpc>
                <a:spcPts val="3080"/>
              </a:lnSpc>
            </a:pPr>
            <a:r>
              <a:rPr lang="en-US" sz="2200">
                <a:solidFill>
                  <a:srgbClr val="05211C"/>
                </a:solidFill>
                <a:latin typeface="Lora"/>
                <a:ea typeface="Lora"/>
                <a:cs typeface="Lora"/>
                <a:sym typeface="Lora"/>
              </a:rPr>
              <a:t>Ontology and epistemology determine: </a:t>
            </a:r>
          </a:p>
          <a:p>
            <a:pPr algn="ctr">
              <a:lnSpc>
                <a:spcPts val="3080"/>
              </a:lnSpc>
            </a:pPr>
            <a:r>
              <a:rPr lang="en-US" sz="2200" i="1">
                <a:solidFill>
                  <a:srgbClr val="05211C"/>
                </a:solidFill>
                <a:latin typeface="Lora Italics"/>
                <a:ea typeface="Lora Italics"/>
                <a:cs typeface="Lora Italics"/>
                <a:sym typeface="Lora Italics"/>
              </a:rPr>
              <a:t>Research questions – Data collection methods – Data analysis techniques – Research validity</a:t>
            </a:r>
          </a:p>
        </p:txBody>
      </p:sp>
      <p:sp>
        <p:nvSpPr>
          <p:cNvPr id="34" name="TextBox 34"/>
          <p:cNvSpPr txBox="1"/>
          <p:nvPr/>
        </p:nvSpPr>
        <p:spPr>
          <a:xfrm>
            <a:off x="13321905" y="3982337"/>
            <a:ext cx="2779657" cy="398779"/>
          </a:xfrm>
          <a:prstGeom prst="rect">
            <a:avLst/>
          </a:prstGeom>
        </p:spPr>
        <p:txBody>
          <a:bodyPr wrap="square" lIns="0" tIns="0" rIns="0" bIns="0" rtlCol="0" anchor="t">
            <a:spAutoFit/>
          </a:bodyPr>
          <a:lstStyle/>
          <a:p>
            <a:pPr algn="ctr">
              <a:lnSpc>
                <a:spcPts val="3220"/>
              </a:lnSpc>
            </a:pPr>
            <a:r>
              <a:rPr lang="en-US" sz="2300" b="1" i="1" dirty="0">
                <a:solidFill>
                  <a:srgbClr val="05211C"/>
                </a:solidFill>
                <a:latin typeface="Ibarra Real Nova Bold Italics"/>
                <a:ea typeface="Ibarra Real Nova Bold Italics"/>
                <a:cs typeface="Ibarra Real Nova Bold Italics"/>
                <a:sym typeface="Ibarra Real Nova Bold Italics"/>
              </a:rPr>
              <a:t>Quantitative Design</a:t>
            </a:r>
          </a:p>
        </p:txBody>
      </p:sp>
      <p:sp>
        <p:nvSpPr>
          <p:cNvPr id="35" name="TextBox 35"/>
          <p:cNvSpPr txBox="1"/>
          <p:nvPr/>
        </p:nvSpPr>
        <p:spPr>
          <a:xfrm>
            <a:off x="11796000" y="4451284"/>
            <a:ext cx="5829619" cy="370679"/>
          </a:xfrm>
          <a:prstGeom prst="rect">
            <a:avLst/>
          </a:prstGeom>
        </p:spPr>
        <p:txBody>
          <a:bodyPr wrap="square" lIns="0" tIns="0" rIns="0" bIns="0" rtlCol="0" anchor="t">
            <a:spAutoFit/>
          </a:bodyPr>
          <a:lstStyle/>
          <a:p>
            <a:pPr algn="ctr">
              <a:lnSpc>
                <a:spcPts val="3080"/>
              </a:lnSpc>
            </a:pPr>
            <a:r>
              <a:rPr lang="en-US" sz="2200" dirty="0">
                <a:solidFill>
                  <a:srgbClr val="05211C"/>
                </a:solidFill>
                <a:latin typeface="Lora"/>
                <a:ea typeface="Lora"/>
                <a:cs typeface="Lora"/>
                <a:sym typeface="Lora"/>
              </a:rPr>
              <a:t>Surveys - Experiments - Statistical analysis</a:t>
            </a:r>
          </a:p>
        </p:txBody>
      </p:sp>
      <p:sp>
        <p:nvSpPr>
          <p:cNvPr id="36" name="TextBox 36"/>
          <p:cNvSpPr txBox="1"/>
          <p:nvPr/>
        </p:nvSpPr>
        <p:spPr>
          <a:xfrm>
            <a:off x="13413465" y="4986191"/>
            <a:ext cx="2509118" cy="398779"/>
          </a:xfrm>
          <a:prstGeom prst="rect">
            <a:avLst/>
          </a:prstGeom>
        </p:spPr>
        <p:txBody>
          <a:bodyPr wrap="square" lIns="0" tIns="0" rIns="0" bIns="0" rtlCol="0" anchor="t">
            <a:spAutoFit/>
          </a:bodyPr>
          <a:lstStyle/>
          <a:p>
            <a:pPr algn="ctr">
              <a:lnSpc>
                <a:spcPts val="3220"/>
              </a:lnSpc>
            </a:pPr>
            <a:r>
              <a:rPr lang="en-US" sz="2300" b="1" i="1" dirty="0">
                <a:solidFill>
                  <a:srgbClr val="05211C"/>
                </a:solidFill>
                <a:latin typeface="Ibarra Real Nova Bold Italics"/>
                <a:ea typeface="Ibarra Real Nova Bold Italics"/>
                <a:cs typeface="Ibarra Real Nova Bold Italics"/>
                <a:sym typeface="Ibarra Real Nova Bold Italics"/>
              </a:rPr>
              <a:t>Qualitative Design</a:t>
            </a:r>
          </a:p>
        </p:txBody>
      </p:sp>
      <p:sp>
        <p:nvSpPr>
          <p:cNvPr id="37" name="TextBox 37"/>
          <p:cNvSpPr txBox="1"/>
          <p:nvPr/>
        </p:nvSpPr>
        <p:spPr>
          <a:xfrm>
            <a:off x="11796000" y="5511335"/>
            <a:ext cx="6065205" cy="370679"/>
          </a:xfrm>
          <a:prstGeom prst="rect">
            <a:avLst/>
          </a:prstGeom>
        </p:spPr>
        <p:txBody>
          <a:bodyPr wrap="square" lIns="0" tIns="0" rIns="0" bIns="0" rtlCol="0" anchor="t">
            <a:spAutoFit/>
          </a:bodyPr>
          <a:lstStyle/>
          <a:p>
            <a:pPr algn="ctr">
              <a:lnSpc>
                <a:spcPts val="3080"/>
              </a:lnSpc>
            </a:pPr>
            <a:r>
              <a:rPr lang="en-US" sz="2200" dirty="0">
                <a:solidFill>
                  <a:srgbClr val="05211C"/>
                </a:solidFill>
                <a:latin typeface="Lora"/>
                <a:ea typeface="Lora"/>
                <a:cs typeface="Lora"/>
                <a:sym typeface="Lora"/>
              </a:rPr>
              <a:t>Interviews – Observations – Thematic analysis</a:t>
            </a:r>
          </a:p>
        </p:txBody>
      </p:sp>
      <p:sp>
        <p:nvSpPr>
          <p:cNvPr id="38" name="TextBox 38"/>
          <p:cNvSpPr txBox="1"/>
          <p:nvPr/>
        </p:nvSpPr>
        <p:spPr>
          <a:xfrm>
            <a:off x="13654089" y="5986789"/>
            <a:ext cx="2104365" cy="392736"/>
          </a:xfrm>
          <a:prstGeom prst="rect">
            <a:avLst/>
          </a:prstGeom>
        </p:spPr>
        <p:txBody>
          <a:bodyPr wrap="square" lIns="0" tIns="0" rIns="0" bIns="0" rtlCol="0" anchor="t">
            <a:spAutoFit/>
          </a:bodyPr>
          <a:lstStyle/>
          <a:p>
            <a:pPr algn="ctr">
              <a:lnSpc>
                <a:spcPts val="3220"/>
              </a:lnSpc>
            </a:pPr>
            <a:r>
              <a:rPr lang="en-US" sz="2300" b="1" i="1" dirty="0">
                <a:solidFill>
                  <a:srgbClr val="05211C"/>
                </a:solidFill>
                <a:latin typeface="Ibarra Real Nova Bold Italics"/>
                <a:ea typeface="Ibarra Real Nova Bold Italics"/>
                <a:cs typeface="Ibarra Real Nova Bold Italics"/>
                <a:sym typeface="Ibarra Real Nova Bold Italics"/>
              </a:rPr>
              <a:t>Mixed Methods</a:t>
            </a:r>
          </a:p>
        </p:txBody>
      </p:sp>
      <p:sp>
        <p:nvSpPr>
          <p:cNvPr id="39" name="TextBox 39"/>
          <p:cNvSpPr txBox="1"/>
          <p:nvPr/>
        </p:nvSpPr>
        <p:spPr>
          <a:xfrm>
            <a:off x="11346957" y="6547019"/>
            <a:ext cx="6492121" cy="372744"/>
          </a:xfrm>
          <a:prstGeom prst="rect">
            <a:avLst/>
          </a:prstGeom>
        </p:spPr>
        <p:txBody>
          <a:bodyPr lIns="0" tIns="0" rIns="0" bIns="0" rtlCol="0" anchor="t">
            <a:spAutoFit/>
          </a:bodyPr>
          <a:lstStyle/>
          <a:p>
            <a:pPr algn="ctr">
              <a:lnSpc>
                <a:spcPts val="3080"/>
              </a:lnSpc>
            </a:pPr>
            <a:r>
              <a:rPr lang="en-US" sz="2200">
                <a:solidFill>
                  <a:srgbClr val="05211C"/>
                </a:solidFill>
                <a:latin typeface="Lora"/>
                <a:ea typeface="Lora"/>
                <a:cs typeface="Lora"/>
                <a:sym typeface="Lora"/>
              </a:rPr>
              <a:t>Combines quantitative and qualitative approaches</a:t>
            </a:r>
          </a:p>
        </p:txBody>
      </p:sp>
      <p:sp>
        <p:nvSpPr>
          <p:cNvPr id="40" name="TextBox 40"/>
          <p:cNvSpPr txBox="1"/>
          <p:nvPr/>
        </p:nvSpPr>
        <p:spPr>
          <a:xfrm>
            <a:off x="11291733" y="7024538"/>
            <a:ext cx="6547345" cy="935536"/>
          </a:xfrm>
          <a:prstGeom prst="rect">
            <a:avLst/>
          </a:prstGeom>
        </p:spPr>
        <p:txBody>
          <a:bodyPr lIns="0" tIns="0" rIns="0" bIns="0" rtlCol="0" anchor="t">
            <a:spAutoFit/>
          </a:bodyPr>
          <a:lstStyle/>
          <a:p>
            <a:pPr algn="ctr">
              <a:lnSpc>
                <a:spcPts val="2510"/>
              </a:lnSpc>
            </a:pPr>
            <a:r>
              <a:rPr lang="en-US" sz="1792">
                <a:solidFill>
                  <a:srgbClr val="05211C"/>
                </a:solidFill>
                <a:latin typeface="Lora"/>
                <a:ea typeface="Lora"/>
                <a:cs typeface="Lora"/>
                <a:sym typeface="Lora"/>
              </a:rPr>
              <a:t>Research design must match philosophical assumptions (Creswell and Creswell, 2017). A cohesive methodology enhances research quality and credibility (Morgan, 2007).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362274" y="359545"/>
            <a:ext cx="1352894" cy="1339365"/>
          </a:xfrm>
          <a:custGeom>
            <a:avLst/>
            <a:gdLst/>
            <a:ahLst/>
            <a:cxnLst/>
            <a:rect l="l" t="t" r="r" b="b"/>
            <a:pathLst>
              <a:path w="1352894" h="1339365">
                <a:moveTo>
                  <a:pt x="0" y="0"/>
                </a:moveTo>
                <a:lnTo>
                  <a:pt x="1352894" y="0"/>
                </a:lnTo>
                <a:lnTo>
                  <a:pt x="1352894" y="1339366"/>
                </a:lnTo>
                <a:lnTo>
                  <a:pt x="0" y="133936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2133884">
            <a:off x="-100964" y="1715797"/>
            <a:ext cx="6367791" cy="7718534"/>
          </a:xfrm>
          <a:custGeom>
            <a:avLst/>
            <a:gdLst/>
            <a:ahLst/>
            <a:cxnLst/>
            <a:rect l="l" t="t" r="r" b="b"/>
            <a:pathLst>
              <a:path w="6367791" h="7718534">
                <a:moveTo>
                  <a:pt x="0" y="0"/>
                </a:moveTo>
                <a:lnTo>
                  <a:pt x="6367791" y="0"/>
                </a:lnTo>
                <a:lnTo>
                  <a:pt x="6367791" y="7718535"/>
                </a:lnTo>
                <a:lnTo>
                  <a:pt x="0" y="7718535"/>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5400000">
            <a:off x="398863" y="8511131"/>
            <a:ext cx="1259673" cy="1247076"/>
          </a:xfrm>
          <a:custGeom>
            <a:avLst/>
            <a:gdLst/>
            <a:ahLst/>
            <a:cxnLst/>
            <a:rect l="l" t="t" r="r" b="b"/>
            <a:pathLst>
              <a:path w="1259673" h="1247076">
                <a:moveTo>
                  <a:pt x="0" y="0"/>
                </a:moveTo>
                <a:lnTo>
                  <a:pt x="1259674" y="0"/>
                </a:lnTo>
                <a:lnTo>
                  <a:pt x="1259674" y="1247077"/>
                </a:lnTo>
                <a:lnTo>
                  <a:pt x="0" y="124707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rot="5400000">
            <a:off x="16626500" y="365873"/>
            <a:ext cx="1265601" cy="1252945"/>
          </a:xfrm>
          <a:custGeom>
            <a:avLst/>
            <a:gdLst/>
            <a:ahLst/>
            <a:cxnLst/>
            <a:rect l="l" t="t" r="r" b="b"/>
            <a:pathLst>
              <a:path w="1265601" h="1252945">
                <a:moveTo>
                  <a:pt x="0" y="0"/>
                </a:moveTo>
                <a:lnTo>
                  <a:pt x="1265600" y="0"/>
                </a:lnTo>
                <a:lnTo>
                  <a:pt x="1265600" y="1252945"/>
                </a:lnTo>
                <a:lnTo>
                  <a:pt x="0" y="125294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rot="-10800000">
            <a:off x="16642158" y="8509843"/>
            <a:ext cx="1262275" cy="1249652"/>
          </a:xfrm>
          <a:custGeom>
            <a:avLst/>
            <a:gdLst/>
            <a:ahLst/>
            <a:cxnLst/>
            <a:rect l="l" t="t" r="r" b="b"/>
            <a:pathLst>
              <a:path w="1262275" h="1249652">
                <a:moveTo>
                  <a:pt x="0" y="0"/>
                </a:moveTo>
                <a:lnTo>
                  <a:pt x="1262275" y="0"/>
                </a:lnTo>
                <a:lnTo>
                  <a:pt x="1262275" y="1249653"/>
                </a:lnTo>
                <a:lnTo>
                  <a:pt x="0" y="124965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7" name="AutoShape 7"/>
          <p:cNvSpPr/>
          <p:nvPr/>
        </p:nvSpPr>
        <p:spPr>
          <a:xfrm flipV="1">
            <a:off x="2217963" y="359545"/>
            <a:ext cx="13807093" cy="86227"/>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8" name="Freeform 8"/>
          <p:cNvSpPr/>
          <p:nvPr/>
        </p:nvSpPr>
        <p:spPr>
          <a:xfrm rot="7799764">
            <a:off x="12309172" y="913889"/>
            <a:ext cx="6367791" cy="7718534"/>
          </a:xfrm>
          <a:custGeom>
            <a:avLst/>
            <a:gdLst/>
            <a:ahLst/>
            <a:cxnLst/>
            <a:rect l="l" t="t" r="r" b="b"/>
            <a:pathLst>
              <a:path w="6367791" h="7718534">
                <a:moveTo>
                  <a:pt x="0" y="0"/>
                </a:moveTo>
                <a:lnTo>
                  <a:pt x="6367791" y="0"/>
                </a:lnTo>
                <a:lnTo>
                  <a:pt x="6367791" y="7718534"/>
                </a:lnTo>
                <a:lnTo>
                  <a:pt x="0" y="7718534"/>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9" name="AutoShape 9"/>
          <p:cNvSpPr/>
          <p:nvPr/>
        </p:nvSpPr>
        <p:spPr>
          <a:xfrm>
            <a:off x="2325664" y="10069026"/>
            <a:ext cx="13636672" cy="0"/>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10" name="Freeform 10"/>
          <p:cNvSpPr/>
          <p:nvPr/>
        </p:nvSpPr>
        <p:spPr>
          <a:xfrm>
            <a:off x="9454438" y="3267447"/>
            <a:ext cx="234754" cy="239851"/>
          </a:xfrm>
          <a:custGeom>
            <a:avLst/>
            <a:gdLst/>
            <a:ahLst/>
            <a:cxnLst/>
            <a:rect l="l" t="t" r="r" b="b"/>
            <a:pathLst>
              <a:path w="234754" h="239851">
                <a:moveTo>
                  <a:pt x="0" y="0"/>
                </a:moveTo>
                <a:lnTo>
                  <a:pt x="234755" y="0"/>
                </a:lnTo>
                <a:lnTo>
                  <a:pt x="234755" y="239851"/>
                </a:lnTo>
                <a:lnTo>
                  <a:pt x="0" y="2398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661238" y="3276218"/>
            <a:ext cx="226169" cy="231080"/>
          </a:xfrm>
          <a:custGeom>
            <a:avLst/>
            <a:gdLst/>
            <a:ahLst/>
            <a:cxnLst/>
            <a:rect l="l" t="t" r="r" b="b"/>
            <a:pathLst>
              <a:path w="226169" h="231080">
                <a:moveTo>
                  <a:pt x="0" y="0"/>
                </a:moveTo>
                <a:lnTo>
                  <a:pt x="226169" y="0"/>
                </a:lnTo>
                <a:lnTo>
                  <a:pt x="226169" y="231080"/>
                </a:lnTo>
                <a:lnTo>
                  <a:pt x="0" y="2310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17061453" y="3289489"/>
            <a:ext cx="226169" cy="231080"/>
          </a:xfrm>
          <a:custGeom>
            <a:avLst/>
            <a:gdLst/>
            <a:ahLst/>
            <a:cxnLst/>
            <a:rect l="l" t="t" r="r" b="b"/>
            <a:pathLst>
              <a:path w="226169" h="231080">
                <a:moveTo>
                  <a:pt x="0" y="0"/>
                </a:moveTo>
                <a:lnTo>
                  <a:pt x="226169" y="0"/>
                </a:lnTo>
                <a:lnTo>
                  <a:pt x="226169" y="231080"/>
                </a:lnTo>
                <a:lnTo>
                  <a:pt x="0" y="2310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2856627" y="648913"/>
            <a:ext cx="13168429" cy="1366698"/>
          </a:xfrm>
          <a:prstGeom prst="rect">
            <a:avLst/>
          </a:prstGeom>
        </p:spPr>
        <p:txBody>
          <a:bodyPr lIns="0" tIns="0" rIns="0" bIns="0" rtlCol="0" anchor="t">
            <a:spAutoFit/>
          </a:bodyPr>
          <a:lstStyle/>
          <a:p>
            <a:pPr algn="ctr">
              <a:lnSpc>
                <a:spcPts val="5520"/>
              </a:lnSpc>
            </a:pPr>
            <a:r>
              <a:rPr lang="en-US" sz="3942" spc="94">
                <a:solidFill>
                  <a:srgbClr val="FFDDAF"/>
                </a:solidFill>
                <a:latin typeface="TAN Aegean"/>
                <a:ea typeface="TAN Aegean"/>
                <a:cs typeface="TAN Aegean"/>
                <a:sym typeface="TAN Aegean"/>
              </a:rPr>
              <a:t>How the Paradigm Influences My Research Methodology</a:t>
            </a:r>
          </a:p>
        </p:txBody>
      </p:sp>
      <p:sp>
        <p:nvSpPr>
          <p:cNvPr id="14" name="TextBox 14"/>
          <p:cNvSpPr txBox="1"/>
          <p:nvPr/>
        </p:nvSpPr>
        <p:spPr>
          <a:xfrm>
            <a:off x="3292282" y="2196050"/>
            <a:ext cx="12397422" cy="701674"/>
          </a:xfrm>
          <a:prstGeom prst="rect">
            <a:avLst/>
          </a:prstGeom>
        </p:spPr>
        <p:txBody>
          <a:bodyPr lIns="0" tIns="0" rIns="0" bIns="0" rtlCol="0" anchor="t">
            <a:spAutoFit/>
          </a:bodyPr>
          <a:lstStyle/>
          <a:p>
            <a:pPr algn="ctr">
              <a:lnSpc>
                <a:spcPts val="2800"/>
              </a:lnSpc>
            </a:pPr>
            <a:r>
              <a:rPr lang="en-US" sz="2000">
                <a:solidFill>
                  <a:srgbClr val="FFDDAF"/>
                </a:solidFill>
                <a:latin typeface="Ibarra Real Nova"/>
                <a:ea typeface="Ibarra Real Nova"/>
                <a:cs typeface="Ibarra Real Nova"/>
                <a:sym typeface="Ibarra Real Nova"/>
              </a:rPr>
              <a:t>Kuhn's paradigm serves as a foundational intellectual framework that informs and shapes each stage of the research process (Kuhn, 1970; Creswell and Creswell, 2017).</a:t>
            </a:r>
          </a:p>
        </p:txBody>
      </p:sp>
      <p:sp>
        <p:nvSpPr>
          <p:cNvPr id="15" name="TextBox 15"/>
          <p:cNvSpPr txBox="1"/>
          <p:nvPr/>
        </p:nvSpPr>
        <p:spPr>
          <a:xfrm>
            <a:off x="1028699" y="3173949"/>
            <a:ext cx="3084473" cy="415627"/>
          </a:xfrm>
          <a:prstGeom prst="rect">
            <a:avLst/>
          </a:prstGeom>
        </p:spPr>
        <p:txBody>
          <a:bodyPr wrap="square" lIns="0" tIns="0" rIns="0" bIns="0" rtlCol="0" anchor="t">
            <a:spAutoFit/>
          </a:bodyPr>
          <a:lstStyle/>
          <a:p>
            <a:pPr algn="ctr">
              <a:lnSpc>
                <a:spcPts val="3360"/>
              </a:lnSpc>
            </a:pPr>
            <a:r>
              <a:rPr lang="en-US" sz="2400" i="1" dirty="0">
                <a:solidFill>
                  <a:srgbClr val="FFDDAF"/>
                </a:solidFill>
                <a:latin typeface="Ibarra Real Nova Italics"/>
                <a:ea typeface="Ibarra Real Nova Italics"/>
                <a:cs typeface="Ibarra Real Nova Italics"/>
                <a:sym typeface="Ibarra Real Nova Italics"/>
              </a:rPr>
              <a:t>Research Component</a:t>
            </a:r>
          </a:p>
        </p:txBody>
      </p:sp>
      <p:sp>
        <p:nvSpPr>
          <p:cNvPr id="16" name="TextBox 16"/>
          <p:cNvSpPr txBox="1"/>
          <p:nvPr/>
        </p:nvSpPr>
        <p:spPr>
          <a:xfrm>
            <a:off x="1558509" y="4156184"/>
            <a:ext cx="1207413" cy="372744"/>
          </a:xfrm>
          <a:prstGeom prst="rect">
            <a:avLst/>
          </a:prstGeom>
        </p:spPr>
        <p:txBody>
          <a:bodyPr lIns="0" tIns="0" rIns="0" bIns="0" rtlCol="0" anchor="t">
            <a:spAutoFit/>
          </a:bodyPr>
          <a:lstStyle/>
          <a:p>
            <a:pPr algn="ctr">
              <a:lnSpc>
                <a:spcPts val="3080"/>
              </a:lnSpc>
              <a:spcBef>
                <a:spcPct val="0"/>
              </a:spcBef>
            </a:pPr>
            <a:r>
              <a:rPr lang="en-US" sz="2200">
                <a:solidFill>
                  <a:srgbClr val="FFDDAF"/>
                </a:solidFill>
                <a:latin typeface="Lora"/>
                <a:ea typeface="Lora"/>
                <a:cs typeface="Lora"/>
                <a:sym typeface="Lora"/>
              </a:rPr>
              <a:t>Ontology</a:t>
            </a:r>
          </a:p>
        </p:txBody>
      </p:sp>
      <p:sp>
        <p:nvSpPr>
          <p:cNvPr id="17" name="TextBox 17"/>
          <p:cNvSpPr txBox="1"/>
          <p:nvPr/>
        </p:nvSpPr>
        <p:spPr>
          <a:xfrm>
            <a:off x="1279188" y="5537690"/>
            <a:ext cx="1766054" cy="372744"/>
          </a:xfrm>
          <a:prstGeom prst="rect">
            <a:avLst/>
          </a:prstGeom>
        </p:spPr>
        <p:txBody>
          <a:bodyPr lIns="0" tIns="0" rIns="0" bIns="0" rtlCol="0" anchor="t">
            <a:spAutoFit/>
          </a:bodyPr>
          <a:lstStyle/>
          <a:p>
            <a:pPr algn="ctr">
              <a:lnSpc>
                <a:spcPts val="3080"/>
              </a:lnSpc>
              <a:spcBef>
                <a:spcPct val="0"/>
              </a:spcBef>
            </a:pPr>
            <a:r>
              <a:rPr lang="en-US" sz="2200">
                <a:solidFill>
                  <a:srgbClr val="FFDDAF"/>
                </a:solidFill>
                <a:latin typeface="Lora"/>
                <a:ea typeface="Lora"/>
                <a:cs typeface="Lora"/>
                <a:sym typeface="Lora"/>
              </a:rPr>
              <a:t>Epistemology</a:t>
            </a:r>
          </a:p>
        </p:txBody>
      </p:sp>
      <p:sp>
        <p:nvSpPr>
          <p:cNvPr id="18" name="TextBox 18"/>
          <p:cNvSpPr txBox="1"/>
          <p:nvPr/>
        </p:nvSpPr>
        <p:spPr>
          <a:xfrm>
            <a:off x="1302048" y="6964044"/>
            <a:ext cx="1720334" cy="372744"/>
          </a:xfrm>
          <a:prstGeom prst="rect">
            <a:avLst/>
          </a:prstGeom>
        </p:spPr>
        <p:txBody>
          <a:bodyPr lIns="0" tIns="0" rIns="0" bIns="0" rtlCol="0" anchor="t">
            <a:spAutoFit/>
          </a:bodyPr>
          <a:lstStyle/>
          <a:p>
            <a:pPr algn="ctr">
              <a:lnSpc>
                <a:spcPts val="3080"/>
              </a:lnSpc>
              <a:spcBef>
                <a:spcPct val="0"/>
              </a:spcBef>
            </a:pPr>
            <a:r>
              <a:rPr lang="en-US" sz="2200">
                <a:solidFill>
                  <a:srgbClr val="FFDDAF"/>
                </a:solidFill>
                <a:latin typeface="Lora"/>
                <a:ea typeface="Lora"/>
                <a:cs typeface="Lora"/>
                <a:sym typeface="Lora"/>
              </a:rPr>
              <a:t>Methodology</a:t>
            </a:r>
          </a:p>
        </p:txBody>
      </p:sp>
      <p:sp>
        <p:nvSpPr>
          <p:cNvPr id="19" name="TextBox 19"/>
          <p:cNvSpPr txBox="1"/>
          <p:nvPr/>
        </p:nvSpPr>
        <p:spPr>
          <a:xfrm>
            <a:off x="1592620" y="8394064"/>
            <a:ext cx="1139190" cy="372744"/>
          </a:xfrm>
          <a:prstGeom prst="rect">
            <a:avLst/>
          </a:prstGeom>
        </p:spPr>
        <p:txBody>
          <a:bodyPr lIns="0" tIns="0" rIns="0" bIns="0" rtlCol="0" anchor="t">
            <a:spAutoFit/>
          </a:bodyPr>
          <a:lstStyle/>
          <a:p>
            <a:pPr algn="ctr">
              <a:lnSpc>
                <a:spcPts val="3080"/>
              </a:lnSpc>
              <a:spcBef>
                <a:spcPct val="0"/>
              </a:spcBef>
            </a:pPr>
            <a:r>
              <a:rPr lang="en-US" sz="2200">
                <a:solidFill>
                  <a:srgbClr val="FFDDAF"/>
                </a:solidFill>
                <a:latin typeface="Lora"/>
                <a:ea typeface="Lora"/>
                <a:cs typeface="Lora"/>
                <a:sym typeface="Lora"/>
              </a:rPr>
              <a:t>Methods</a:t>
            </a:r>
          </a:p>
        </p:txBody>
      </p:sp>
      <p:sp>
        <p:nvSpPr>
          <p:cNvPr id="20" name="TextBox 20"/>
          <p:cNvSpPr txBox="1"/>
          <p:nvPr/>
        </p:nvSpPr>
        <p:spPr>
          <a:xfrm>
            <a:off x="4779330" y="3173949"/>
            <a:ext cx="3713232" cy="415627"/>
          </a:xfrm>
          <a:prstGeom prst="rect">
            <a:avLst/>
          </a:prstGeom>
        </p:spPr>
        <p:txBody>
          <a:bodyPr wrap="square" lIns="0" tIns="0" rIns="0" bIns="0" rtlCol="0" anchor="t">
            <a:spAutoFit/>
          </a:bodyPr>
          <a:lstStyle/>
          <a:p>
            <a:pPr algn="ctr">
              <a:lnSpc>
                <a:spcPts val="3360"/>
              </a:lnSpc>
            </a:pPr>
            <a:r>
              <a:rPr lang="en-US" sz="2400" b="1" i="1" dirty="0">
                <a:solidFill>
                  <a:srgbClr val="FFDDAF"/>
                </a:solidFill>
                <a:latin typeface="Ibarra Real Nova Bold Italics"/>
                <a:ea typeface="Ibarra Real Nova Bold Italics"/>
                <a:cs typeface="Ibarra Real Nova Bold Italics"/>
                <a:sym typeface="Ibarra Real Nova Bold Italics"/>
              </a:rPr>
              <a:t>Application to My Research </a:t>
            </a:r>
          </a:p>
        </p:txBody>
      </p:sp>
      <p:sp>
        <p:nvSpPr>
          <p:cNvPr id="21" name="TextBox 21"/>
          <p:cNvSpPr txBox="1"/>
          <p:nvPr/>
        </p:nvSpPr>
        <p:spPr>
          <a:xfrm>
            <a:off x="3845973" y="3875513"/>
            <a:ext cx="5446448" cy="826770"/>
          </a:xfrm>
          <a:prstGeom prst="rect">
            <a:avLst/>
          </a:prstGeom>
        </p:spPr>
        <p:txBody>
          <a:bodyPr lIns="0" tIns="0" rIns="0" bIns="0" rtlCol="0" anchor="t">
            <a:spAutoFit/>
          </a:bodyPr>
          <a:lstStyle/>
          <a:p>
            <a:pPr algn="just">
              <a:lnSpc>
                <a:spcPts val="1679"/>
              </a:lnSpc>
            </a:pPr>
            <a:r>
              <a:rPr lang="en-US" sz="1200">
                <a:solidFill>
                  <a:srgbClr val="FFDDAF"/>
                </a:solidFill>
                <a:latin typeface="Lora"/>
                <a:ea typeface="Lora"/>
                <a:cs typeface="Lora"/>
                <a:sym typeface="Lora"/>
              </a:rPr>
              <a:t>This study analyses the complex conditions shaping women’s entrepreneurship in conflict‑affected economies, arguing that enterprise resilience emerges from the intersection of economic, social, institutional, cultural, and security factors rather than a single, objective determinant.</a:t>
            </a:r>
          </a:p>
        </p:txBody>
      </p:sp>
      <p:sp>
        <p:nvSpPr>
          <p:cNvPr id="22" name="TextBox 22"/>
          <p:cNvSpPr txBox="1"/>
          <p:nvPr/>
        </p:nvSpPr>
        <p:spPr>
          <a:xfrm>
            <a:off x="3794631" y="6726409"/>
            <a:ext cx="5563203" cy="1036320"/>
          </a:xfrm>
          <a:prstGeom prst="rect">
            <a:avLst/>
          </a:prstGeom>
        </p:spPr>
        <p:txBody>
          <a:bodyPr lIns="0" tIns="0" rIns="0" bIns="0" rtlCol="0" anchor="t">
            <a:spAutoFit/>
          </a:bodyPr>
          <a:lstStyle/>
          <a:p>
            <a:pPr algn="just">
              <a:lnSpc>
                <a:spcPts val="1679"/>
              </a:lnSpc>
            </a:pPr>
            <a:r>
              <a:rPr lang="en-US" sz="1200">
                <a:solidFill>
                  <a:srgbClr val="FFDDAF"/>
                </a:solidFill>
                <a:latin typeface="Lora"/>
                <a:ea typeface="Lora"/>
                <a:cs typeface="Lora"/>
                <a:sym typeface="Lora"/>
              </a:rPr>
              <a:t>A critical literature review systematically evaluates, compares, and synthesises existing scholarship. Rather than merely summarising prior studies, it rigorously interrogates theoretical assumptions, methodological choices, and empirical evidence to identify research gaps and generate new conceptual insights.</a:t>
            </a:r>
          </a:p>
        </p:txBody>
      </p:sp>
      <p:sp>
        <p:nvSpPr>
          <p:cNvPr id="23" name="TextBox 23"/>
          <p:cNvSpPr txBox="1"/>
          <p:nvPr/>
        </p:nvSpPr>
        <p:spPr>
          <a:xfrm>
            <a:off x="3794631" y="5257020"/>
            <a:ext cx="5497790" cy="826769"/>
          </a:xfrm>
          <a:prstGeom prst="rect">
            <a:avLst/>
          </a:prstGeom>
        </p:spPr>
        <p:txBody>
          <a:bodyPr lIns="0" tIns="0" rIns="0" bIns="0" rtlCol="0" anchor="t">
            <a:spAutoFit/>
          </a:bodyPr>
          <a:lstStyle/>
          <a:p>
            <a:pPr algn="just">
              <a:lnSpc>
                <a:spcPts val="1680"/>
              </a:lnSpc>
              <a:spcBef>
                <a:spcPct val="0"/>
              </a:spcBef>
            </a:pPr>
            <a:r>
              <a:rPr lang="en-US" sz="1200">
                <a:solidFill>
                  <a:srgbClr val="FFDDAF"/>
                </a:solidFill>
                <a:latin typeface="Lora"/>
                <a:ea typeface="Lora"/>
                <a:cs typeface="Lora"/>
                <a:sym typeface="Lora"/>
              </a:rPr>
              <a:t>Knowledge is generated through rigorous evaluation and synthesis of existing evidence rather than subjective opinion or isolated cases. This study maps the current evidence base, identifies areas of convergence and divergence, and highlights critical gaps requiring further scholarly investigation.</a:t>
            </a:r>
          </a:p>
        </p:txBody>
      </p:sp>
      <p:sp>
        <p:nvSpPr>
          <p:cNvPr id="24" name="TextBox 24"/>
          <p:cNvSpPr txBox="1"/>
          <p:nvPr/>
        </p:nvSpPr>
        <p:spPr>
          <a:xfrm>
            <a:off x="3794631" y="8237218"/>
            <a:ext cx="5646211" cy="826769"/>
          </a:xfrm>
          <a:prstGeom prst="rect">
            <a:avLst/>
          </a:prstGeom>
        </p:spPr>
        <p:txBody>
          <a:bodyPr lIns="0" tIns="0" rIns="0" bIns="0" rtlCol="0" anchor="t">
            <a:spAutoFit/>
          </a:bodyPr>
          <a:lstStyle/>
          <a:p>
            <a:pPr algn="just">
              <a:lnSpc>
                <a:spcPts val="1680"/>
              </a:lnSpc>
            </a:pPr>
            <a:r>
              <a:rPr lang="en-US" sz="1200">
                <a:solidFill>
                  <a:srgbClr val="FFDDAF"/>
                </a:solidFill>
                <a:latin typeface="Lora"/>
                <a:ea typeface="Lora"/>
                <a:cs typeface="Lora"/>
                <a:sym typeface="Lora"/>
              </a:rPr>
              <a:t>Primary and secondary data analysis synthesises empirical evidence from interviews, academic and grey literature through systematic extraction, categorisation, and comparison, revealing recurring themes, inconsistencies, patterns, and gaps across the existing knowledge base.</a:t>
            </a:r>
          </a:p>
        </p:txBody>
      </p:sp>
      <p:sp>
        <p:nvSpPr>
          <p:cNvPr id="25" name="TextBox 25"/>
          <p:cNvSpPr txBox="1"/>
          <p:nvPr/>
        </p:nvSpPr>
        <p:spPr>
          <a:xfrm>
            <a:off x="10264217" y="3173949"/>
            <a:ext cx="6667053" cy="415627"/>
          </a:xfrm>
          <a:prstGeom prst="rect">
            <a:avLst/>
          </a:prstGeom>
        </p:spPr>
        <p:txBody>
          <a:bodyPr wrap="square" lIns="0" tIns="0" rIns="0" bIns="0" rtlCol="0" anchor="t">
            <a:spAutoFit/>
          </a:bodyPr>
          <a:lstStyle/>
          <a:p>
            <a:pPr algn="ctr">
              <a:lnSpc>
                <a:spcPts val="3360"/>
              </a:lnSpc>
            </a:pPr>
            <a:r>
              <a:rPr lang="en-US" sz="2400" b="1" i="1" dirty="0">
                <a:solidFill>
                  <a:srgbClr val="FFDDAF"/>
                </a:solidFill>
                <a:latin typeface="Ibarra Real Nova Bold Italics"/>
                <a:ea typeface="Ibarra Real Nova Bold Italics"/>
                <a:cs typeface="Ibarra Real Nova Bold Italics"/>
                <a:sym typeface="Ibarra Real Nova Bold Italics"/>
              </a:rPr>
              <a:t>An Illustrative Example from My Proposed Study</a:t>
            </a:r>
          </a:p>
        </p:txBody>
      </p:sp>
      <p:sp>
        <p:nvSpPr>
          <p:cNvPr id="26" name="TextBox 26"/>
          <p:cNvSpPr txBox="1"/>
          <p:nvPr/>
        </p:nvSpPr>
        <p:spPr>
          <a:xfrm>
            <a:off x="10616979" y="3702426"/>
            <a:ext cx="5636259" cy="1036429"/>
          </a:xfrm>
          <a:prstGeom prst="rect">
            <a:avLst/>
          </a:prstGeom>
        </p:spPr>
        <p:txBody>
          <a:bodyPr lIns="0" tIns="0" rIns="0" bIns="0" rtlCol="0" anchor="t">
            <a:spAutoFit/>
          </a:bodyPr>
          <a:lstStyle/>
          <a:p>
            <a:pPr algn="just">
              <a:lnSpc>
                <a:spcPts val="1674"/>
              </a:lnSpc>
            </a:pPr>
            <a:r>
              <a:rPr lang="en-US" sz="1195">
                <a:solidFill>
                  <a:srgbClr val="FFDDAF"/>
                </a:solidFill>
                <a:latin typeface="Lora"/>
                <a:ea typeface="Lora"/>
                <a:cs typeface="Lora"/>
                <a:sym typeface="Lora"/>
              </a:rPr>
              <a:t>Women‑owned enterprises in Borno, Yobe, and Adamawa experience varied microfinance outcomes shaped by conflict intensity, displacement, market access, cultural norms, institutional support, and livelihood assets. These contextual differences demonstrate that resilience is not universal but contingent on local socio‑economic and security conditions.</a:t>
            </a:r>
          </a:p>
        </p:txBody>
      </p:sp>
      <p:sp>
        <p:nvSpPr>
          <p:cNvPr id="27" name="TextBox 27"/>
          <p:cNvSpPr txBox="1"/>
          <p:nvPr/>
        </p:nvSpPr>
        <p:spPr>
          <a:xfrm>
            <a:off x="10616979" y="5290040"/>
            <a:ext cx="5653757" cy="1036319"/>
          </a:xfrm>
          <a:prstGeom prst="rect">
            <a:avLst/>
          </a:prstGeom>
        </p:spPr>
        <p:txBody>
          <a:bodyPr lIns="0" tIns="0" rIns="0" bIns="0" rtlCol="0" anchor="t">
            <a:spAutoFit/>
          </a:bodyPr>
          <a:lstStyle/>
          <a:p>
            <a:pPr algn="just">
              <a:lnSpc>
                <a:spcPts val="1680"/>
              </a:lnSpc>
            </a:pPr>
            <a:r>
              <a:rPr lang="en-US" sz="1200">
                <a:solidFill>
                  <a:srgbClr val="FFDDAF"/>
                </a:solidFill>
                <a:latin typeface="Lora"/>
                <a:ea typeface="Lora"/>
                <a:cs typeface="Lora"/>
                <a:sym typeface="Lora"/>
              </a:rPr>
              <a:t>The review will critically compare peer‑reviewed studies, NGO reports, humanitarian evaluations, and policy documents to assess whether microfinance interventions reliably strengthen women’s enterprise resilience in conflict settings or whether outcomes differ according to contextual conditions and intervention design.</a:t>
            </a:r>
          </a:p>
        </p:txBody>
      </p:sp>
      <p:sp>
        <p:nvSpPr>
          <p:cNvPr id="28" name="TextBox 28"/>
          <p:cNvSpPr txBox="1"/>
          <p:nvPr/>
        </p:nvSpPr>
        <p:spPr>
          <a:xfrm>
            <a:off x="10616979" y="6744579"/>
            <a:ext cx="5671255" cy="1036319"/>
          </a:xfrm>
          <a:prstGeom prst="rect">
            <a:avLst/>
          </a:prstGeom>
        </p:spPr>
        <p:txBody>
          <a:bodyPr lIns="0" tIns="0" rIns="0" bIns="0" rtlCol="0" anchor="t">
            <a:spAutoFit/>
          </a:bodyPr>
          <a:lstStyle/>
          <a:p>
            <a:pPr algn="just">
              <a:lnSpc>
                <a:spcPts val="1680"/>
              </a:lnSpc>
            </a:pPr>
            <a:r>
              <a:rPr lang="en-US" sz="1200">
                <a:solidFill>
                  <a:srgbClr val="FFDDAF"/>
                </a:solidFill>
                <a:latin typeface="Lora"/>
                <a:ea typeface="Lora"/>
                <a:cs typeface="Lora"/>
                <a:sym typeface="Lora"/>
              </a:rPr>
              <a:t>This review will critically analyse empirical studies on microfinance, savings groups, cash‑plus programmes, livelihood interventions, and humanitarian–development initiatives in Northern Nigeria and comparable conflict‑affected contexts to determine which approaches provide the strongest evidence for fostering enterprise resilience.</a:t>
            </a:r>
          </a:p>
        </p:txBody>
      </p:sp>
      <p:sp>
        <p:nvSpPr>
          <p:cNvPr id="29" name="TextBox 29"/>
          <p:cNvSpPr txBox="1"/>
          <p:nvPr/>
        </p:nvSpPr>
        <p:spPr>
          <a:xfrm>
            <a:off x="10543271" y="8121258"/>
            <a:ext cx="5801172" cy="826769"/>
          </a:xfrm>
          <a:prstGeom prst="rect">
            <a:avLst/>
          </a:prstGeom>
        </p:spPr>
        <p:txBody>
          <a:bodyPr lIns="0" tIns="0" rIns="0" bIns="0" rtlCol="0" anchor="t">
            <a:spAutoFit/>
          </a:bodyPr>
          <a:lstStyle/>
          <a:p>
            <a:pPr algn="just">
              <a:lnSpc>
                <a:spcPts val="1680"/>
              </a:lnSpc>
            </a:pPr>
            <a:r>
              <a:rPr lang="en-US" sz="1200">
                <a:solidFill>
                  <a:srgbClr val="FFDDAF"/>
                </a:solidFill>
                <a:latin typeface="Lora"/>
                <a:ea typeface="Lora"/>
                <a:cs typeface="Lora"/>
                <a:sym typeface="Lora"/>
              </a:rPr>
              <a:t>Evidence will be sourced from interviews, Scopus, Web of Science, Business Source Complete, Google Scholar, and reports from UN Women, the World Bank, IFAD, UNDP, and the IRC. Studies will be analysed by intervention type, resilience outcomes, conflict context, theoretical framing, and methodological quality.</a:t>
            </a:r>
          </a:p>
        </p:txBody>
      </p:sp>
      <p:sp>
        <p:nvSpPr>
          <p:cNvPr id="30" name="Freeform 30"/>
          <p:cNvSpPr/>
          <p:nvPr/>
        </p:nvSpPr>
        <p:spPr>
          <a:xfrm>
            <a:off x="4113173" y="3276218"/>
            <a:ext cx="234754" cy="239851"/>
          </a:xfrm>
          <a:custGeom>
            <a:avLst/>
            <a:gdLst/>
            <a:ahLst/>
            <a:cxnLst/>
            <a:rect l="l" t="t" r="r" b="b"/>
            <a:pathLst>
              <a:path w="234754" h="239851">
                <a:moveTo>
                  <a:pt x="0" y="0"/>
                </a:moveTo>
                <a:lnTo>
                  <a:pt x="234754" y="0"/>
                </a:lnTo>
                <a:lnTo>
                  <a:pt x="234754" y="239851"/>
                </a:lnTo>
                <a:lnTo>
                  <a:pt x="0" y="2398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1" name="Group 31"/>
          <p:cNvGrpSpPr/>
          <p:nvPr/>
        </p:nvGrpSpPr>
        <p:grpSpPr>
          <a:xfrm>
            <a:off x="-1356729" y="3919341"/>
            <a:ext cx="2713458" cy="2713458"/>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5">
                <a:alphaModFix amt="72000"/>
              </a:blip>
              <a:stretch>
                <a:fillRect l="-14308" r="-14308"/>
              </a:stretch>
            </a:blipFill>
          </p:spPr>
          <p:txBody>
            <a:bodyPr/>
            <a:lstStyle/>
            <a:p>
              <a:endParaRPr lang="en-GB"/>
            </a:p>
          </p:txBody>
        </p:sp>
      </p:grpSp>
      <p:grpSp>
        <p:nvGrpSpPr>
          <p:cNvPr id="33" name="Group 33"/>
          <p:cNvGrpSpPr/>
          <p:nvPr/>
        </p:nvGrpSpPr>
        <p:grpSpPr>
          <a:xfrm>
            <a:off x="16931271" y="3919341"/>
            <a:ext cx="2713458" cy="2713458"/>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5">
                <a:alphaModFix amt="72000"/>
              </a:blip>
              <a:stretch>
                <a:fillRect l="-14308" r="-14308"/>
              </a:stretch>
            </a:blipFill>
          </p:spPr>
          <p:txBody>
            <a:bodyPr/>
            <a:lstStyle/>
            <a:p>
              <a:endParaRPr lang="en-GB"/>
            </a:p>
          </p:txBody>
        </p:sp>
      </p:grpSp>
      <p:sp>
        <p:nvSpPr>
          <p:cNvPr id="35" name="Freeform 35"/>
          <p:cNvSpPr/>
          <p:nvPr/>
        </p:nvSpPr>
        <p:spPr>
          <a:xfrm>
            <a:off x="-1734373" y="3507298"/>
            <a:ext cx="3468746" cy="3468746"/>
          </a:xfrm>
          <a:custGeom>
            <a:avLst/>
            <a:gdLst/>
            <a:ahLst/>
            <a:cxnLst/>
            <a:rect l="l" t="t" r="r" b="b"/>
            <a:pathLst>
              <a:path w="3468746" h="3468746">
                <a:moveTo>
                  <a:pt x="0" y="0"/>
                </a:moveTo>
                <a:lnTo>
                  <a:pt x="3468746" y="0"/>
                </a:lnTo>
                <a:lnTo>
                  <a:pt x="3468746" y="3468746"/>
                </a:lnTo>
                <a:lnTo>
                  <a:pt x="0" y="3468746"/>
                </a:lnTo>
                <a:lnTo>
                  <a:pt x="0" y="0"/>
                </a:lnTo>
                <a:close/>
              </a:path>
            </a:pathLst>
          </a:custGeom>
          <a:blipFill>
            <a:blip>
              <a:alphaModFix amt="59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6" name="Freeform 36"/>
          <p:cNvSpPr/>
          <p:nvPr/>
        </p:nvSpPr>
        <p:spPr>
          <a:xfrm>
            <a:off x="16553627" y="3516069"/>
            <a:ext cx="3468746" cy="3468746"/>
          </a:xfrm>
          <a:custGeom>
            <a:avLst/>
            <a:gdLst/>
            <a:ahLst/>
            <a:cxnLst/>
            <a:rect l="l" t="t" r="r" b="b"/>
            <a:pathLst>
              <a:path w="3468746" h="3468746">
                <a:moveTo>
                  <a:pt x="0" y="0"/>
                </a:moveTo>
                <a:lnTo>
                  <a:pt x="3468746" y="0"/>
                </a:lnTo>
                <a:lnTo>
                  <a:pt x="3468746" y="3468747"/>
                </a:lnTo>
                <a:lnTo>
                  <a:pt x="0" y="3468747"/>
                </a:lnTo>
                <a:lnTo>
                  <a:pt x="0" y="0"/>
                </a:lnTo>
                <a:close/>
              </a:path>
            </a:pathLst>
          </a:custGeom>
          <a:blipFill>
            <a:blip>
              <a:alphaModFix amt="59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7" name="TextBox 37"/>
          <p:cNvSpPr txBox="1"/>
          <p:nvPr/>
        </p:nvSpPr>
        <p:spPr>
          <a:xfrm>
            <a:off x="3794631" y="9264012"/>
            <a:ext cx="12549813" cy="681354"/>
          </a:xfrm>
          <a:prstGeom prst="rect">
            <a:avLst/>
          </a:prstGeom>
        </p:spPr>
        <p:txBody>
          <a:bodyPr lIns="0" tIns="0" rIns="0" bIns="0" rtlCol="0" anchor="t">
            <a:spAutoFit/>
          </a:bodyPr>
          <a:lstStyle/>
          <a:p>
            <a:pPr algn="just">
              <a:lnSpc>
                <a:spcPts val="1820"/>
              </a:lnSpc>
            </a:pPr>
            <a:r>
              <a:rPr lang="en-US" sz="1300" i="1">
                <a:solidFill>
                  <a:srgbClr val="FFDDAF"/>
                </a:solidFill>
                <a:latin typeface="Ibarra Real Nova Italics"/>
                <a:ea typeface="Ibarra Real Nova Italics"/>
                <a:cs typeface="Ibarra Real Nova Italics"/>
                <a:sym typeface="Ibarra Real Nova Italics"/>
              </a:rPr>
              <a:t>The paradigm serves not only to guide the research design but also to shape what is considered valid knowledge, influence the interpretation of evidence, and ultimately define the study's contributions. In this research, the adoption of a pragmatic paradigm, bolstered by critical evidence synthesis, facilitates the exploration of a complex business issue and generates contextually relevant recommendations for humanitarian organisations, microfinance institutions, and policymakers (Kuhn, 1970; Saunders, Lewis, and Thornhill, 2023).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a:off x="362274" y="359545"/>
            <a:ext cx="1352894" cy="1339365"/>
          </a:xfrm>
          <a:custGeom>
            <a:avLst/>
            <a:gdLst/>
            <a:ahLst/>
            <a:cxnLst/>
            <a:rect l="l" t="t" r="r" b="b"/>
            <a:pathLst>
              <a:path w="1352894" h="1339365">
                <a:moveTo>
                  <a:pt x="0" y="0"/>
                </a:moveTo>
                <a:lnTo>
                  <a:pt x="1352894" y="0"/>
                </a:lnTo>
                <a:lnTo>
                  <a:pt x="1352894" y="1339366"/>
                </a:lnTo>
                <a:lnTo>
                  <a:pt x="0" y="133936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5400000">
            <a:off x="398863" y="8511131"/>
            <a:ext cx="1259673" cy="1247076"/>
          </a:xfrm>
          <a:custGeom>
            <a:avLst/>
            <a:gdLst/>
            <a:ahLst/>
            <a:cxnLst/>
            <a:rect l="l" t="t" r="r" b="b"/>
            <a:pathLst>
              <a:path w="1259673" h="1247076">
                <a:moveTo>
                  <a:pt x="0" y="0"/>
                </a:moveTo>
                <a:lnTo>
                  <a:pt x="1259674" y="0"/>
                </a:lnTo>
                <a:lnTo>
                  <a:pt x="1259674" y="1247077"/>
                </a:lnTo>
                <a:lnTo>
                  <a:pt x="0" y="124707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rot="5400000">
            <a:off x="16626500" y="365873"/>
            <a:ext cx="1265601" cy="1252945"/>
          </a:xfrm>
          <a:custGeom>
            <a:avLst/>
            <a:gdLst/>
            <a:ahLst/>
            <a:cxnLst/>
            <a:rect l="l" t="t" r="r" b="b"/>
            <a:pathLst>
              <a:path w="1265601" h="1252945">
                <a:moveTo>
                  <a:pt x="0" y="0"/>
                </a:moveTo>
                <a:lnTo>
                  <a:pt x="1265600" y="0"/>
                </a:lnTo>
                <a:lnTo>
                  <a:pt x="1265600" y="1252945"/>
                </a:lnTo>
                <a:lnTo>
                  <a:pt x="0" y="125294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rot="-10800000">
            <a:off x="16642158" y="8509843"/>
            <a:ext cx="1262275" cy="1249652"/>
          </a:xfrm>
          <a:custGeom>
            <a:avLst/>
            <a:gdLst/>
            <a:ahLst/>
            <a:cxnLst/>
            <a:rect l="l" t="t" r="r" b="b"/>
            <a:pathLst>
              <a:path w="1262275" h="1249652">
                <a:moveTo>
                  <a:pt x="0" y="0"/>
                </a:moveTo>
                <a:lnTo>
                  <a:pt x="1262275" y="0"/>
                </a:lnTo>
                <a:lnTo>
                  <a:pt x="1262275" y="1249653"/>
                </a:lnTo>
                <a:lnTo>
                  <a:pt x="0" y="124965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AutoShape 6"/>
          <p:cNvSpPr/>
          <p:nvPr/>
        </p:nvSpPr>
        <p:spPr>
          <a:xfrm>
            <a:off x="5292931" y="583884"/>
            <a:ext cx="10732126" cy="0"/>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7" name="Freeform 7"/>
          <p:cNvSpPr/>
          <p:nvPr/>
        </p:nvSpPr>
        <p:spPr>
          <a:xfrm rot="7799764">
            <a:off x="12915431" y="-241877"/>
            <a:ext cx="6367791" cy="7718534"/>
          </a:xfrm>
          <a:custGeom>
            <a:avLst/>
            <a:gdLst/>
            <a:ahLst/>
            <a:cxnLst/>
            <a:rect l="l" t="t" r="r" b="b"/>
            <a:pathLst>
              <a:path w="6367791" h="7718534">
                <a:moveTo>
                  <a:pt x="0" y="0"/>
                </a:moveTo>
                <a:lnTo>
                  <a:pt x="6367791" y="0"/>
                </a:lnTo>
                <a:lnTo>
                  <a:pt x="6367791" y="7718534"/>
                </a:lnTo>
                <a:lnTo>
                  <a:pt x="0" y="7718534"/>
                </a:lnTo>
                <a:lnTo>
                  <a:pt x="0" y="0"/>
                </a:lnTo>
                <a:close/>
              </a:path>
            </a:pathLst>
          </a:custGeom>
          <a:blipFill>
            <a:blip>
              <a:alphaModFix amt="10999"/>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8" name="AutoShape 8"/>
          <p:cNvSpPr/>
          <p:nvPr/>
        </p:nvSpPr>
        <p:spPr>
          <a:xfrm flipV="1">
            <a:off x="5292931" y="9544161"/>
            <a:ext cx="11099472" cy="56811"/>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9" name="Freeform 9"/>
          <p:cNvSpPr/>
          <p:nvPr/>
        </p:nvSpPr>
        <p:spPr>
          <a:xfrm>
            <a:off x="9490993" y="4681340"/>
            <a:ext cx="452339" cy="462160"/>
          </a:xfrm>
          <a:custGeom>
            <a:avLst/>
            <a:gdLst/>
            <a:ahLst/>
            <a:cxnLst/>
            <a:rect l="l" t="t" r="r" b="b"/>
            <a:pathLst>
              <a:path w="452339" h="462160">
                <a:moveTo>
                  <a:pt x="0" y="0"/>
                </a:moveTo>
                <a:lnTo>
                  <a:pt x="452339" y="0"/>
                </a:lnTo>
                <a:lnTo>
                  <a:pt x="452339" y="462160"/>
                </a:lnTo>
                <a:lnTo>
                  <a:pt x="0" y="46216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9490993" y="6118472"/>
            <a:ext cx="452339" cy="462160"/>
          </a:xfrm>
          <a:custGeom>
            <a:avLst/>
            <a:gdLst/>
            <a:ahLst/>
            <a:cxnLst/>
            <a:rect l="l" t="t" r="r" b="b"/>
            <a:pathLst>
              <a:path w="452339" h="462160">
                <a:moveTo>
                  <a:pt x="0" y="0"/>
                </a:moveTo>
                <a:lnTo>
                  <a:pt x="452339" y="0"/>
                </a:lnTo>
                <a:lnTo>
                  <a:pt x="452339" y="462160"/>
                </a:lnTo>
                <a:lnTo>
                  <a:pt x="0" y="46216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9378226" y="7660014"/>
            <a:ext cx="452339" cy="462160"/>
          </a:xfrm>
          <a:custGeom>
            <a:avLst/>
            <a:gdLst/>
            <a:ahLst/>
            <a:cxnLst/>
            <a:rect l="l" t="t" r="r" b="b"/>
            <a:pathLst>
              <a:path w="452339" h="462160">
                <a:moveTo>
                  <a:pt x="0" y="0"/>
                </a:moveTo>
                <a:lnTo>
                  <a:pt x="452339" y="0"/>
                </a:lnTo>
                <a:lnTo>
                  <a:pt x="452339" y="462160"/>
                </a:lnTo>
                <a:lnTo>
                  <a:pt x="0" y="46216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6224826" y="769622"/>
            <a:ext cx="9408296" cy="855524"/>
          </a:xfrm>
          <a:prstGeom prst="rect">
            <a:avLst/>
          </a:prstGeom>
        </p:spPr>
        <p:txBody>
          <a:bodyPr lIns="0" tIns="0" rIns="0" bIns="0" rtlCol="0" anchor="t">
            <a:spAutoFit/>
          </a:bodyPr>
          <a:lstStyle/>
          <a:p>
            <a:pPr algn="l">
              <a:lnSpc>
                <a:spcPts val="6920"/>
              </a:lnSpc>
            </a:pPr>
            <a:r>
              <a:rPr lang="en-US" sz="4942" spc="118">
                <a:solidFill>
                  <a:srgbClr val="FFDDAF"/>
                </a:solidFill>
                <a:latin typeface="TAN Aegean"/>
                <a:ea typeface="TAN Aegean"/>
                <a:cs typeface="TAN Aegean"/>
                <a:sym typeface="TAN Aegean"/>
              </a:rPr>
              <a:t>Conceptual Framework</a:t>
            </a:r>
          </a:p>
        </p:txBody>
      </p:sp>
      <p:sp>
        <p:nvSpPr>
          <p:cNvPr id="13" name="TextBox 13"/>
          <p:cNvSpPr txBox="1"/>
          <p:nvPr/>
        </p:nvSpPr>
        <p:spPr>
          <a:xfrm>
            <a:off x="1028700" y="2503266"/>
            <a:ext cx="4254210" cy="931015"/>
          </a:xfrm>
          <a:prstGeom prst="rect">
            <a:avLst/>
          </a:prstGeom>
        </p:spPr>
        <p:txBody>
          <a:bodyPr lIns="0" tIns="0" rIns="0" bIns="0" rtlCol="0" anchor="t">
            <a:spAutoFit/>
          </a:bodyPr>
          <a:lstStyle/>
          <a:p>
            <a:pPr algn="ctr">
              <a:lnSpc>
                <a:spcPts val="3809"/>
              </a:lnSpc>
            </a:pPr>
            <a:r>
              <a:rPr lang="en-US" sz="2720" b="1" i="1">
                <a:solidFill>
                  <a:srgbClr val="FFDDAF"/>
                </a:solidFill>
                <a:latin typeface="Lora Bold Italics"/>
                <a:ea typeface="Lora Bold Italics"/>
                <a:cs typeface="Lora Bold Italics"/>
                <a:sym typeface="Lora Bold Italics"/>
              </a:rPr>
              <a:t>Three complementary Theories</a:t>
            </a:r>
          </a:p>
        </p:txBody>
      </p:sp>
      <p:grpSp>
        <p:nvGrpSpPr>
          <p:cNvPr id="14" name="Group 14"/>
          <p:cNvGrpSpPr/>
          <p:nvPr/>
        </p:nvGrpSpPr>
        <p:grpSpPr>
          <a:xfrm>
            <a:off x="9471644" y="3376932"/>
            <a:ext cx="1473656" cy="334920"/>
            <a:chOff x="0" y="0"/>
            <a:chExt cx="1964874" cy="446560"/>
          </a:xfrm>
        </p:grpSpPr>
        <p:sp>
          <p:nvSpPr>
            <p:cNvPr id="15" name="AutoShape 15"/>
            <p:cNvSpPr/>
            <p:nvPr/>
          </p:nvSpPr>
          <p:spPr>
            <a:xfrm>
              <a:off x="0" y="223280"/>
              <a:ext cx="1518315" cy="0"/>
            </a:xfrm>
            <a:prstGeom prst="line">
              <a:avLst/>
            </a:prstGeom>
            <a:ln w="50800" cap="flat">
              <a:solidFill>
                <a:srgbClr val="55776E"/>
              </a:solidFill>
              <a:prstDash val="solid"/>
              <a:headEnd type="none" w="sm" len="sm"/>
              <a:tailEnd type="none" w="sm" len="sm"/>
            </a:ln>
          </p:spPr>
          <p:txBody>
            <a:bodyPr/>
            <a:lstStyle/>
            <a:p>
              <a:endParaRPr lang="en-GB"/>
            </a:p>
          </p:txBody>
        </p:sp>
        <p:grpSp>
          <p:nvGrpSpPr>
            <p:cNvPr id="16" name="Group 16"/>
            <p:cNvGrpSpPr/>
            <p:nvPr/>
          </p:nvGrpSpPr>
          <p:grpSpPr>
            <a:xfrm>
              <a:off x="1518315" y="0"/>
              <a:ext cx="446560" cy="44656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AF"/>
              </a:solidFill>
              <a:ln w="38100" cap="sq">
                <a:solidFill>
                  <a:srgbClr val="007B80"/>
                </a:solidFill>
                <a:prstDash val="solid"/>
                <a:miter/>
              </a:ln>
            </p:spPr>
            <p:txBody>
              <a:bodyPr/>
              <a:lstStyle/>
              <a:p>
                <a:endParaRPr lang="en-GB"/>
              </a:p>
            </p:txBody>
          </p:sp>
          <p:sp>
            <p:nvSpPr>
              <p:cNvPr id="18" name="TextBox 18"/>
              <p:cNvSpPr txBox="1"/>
              <p:nvPr/>
            </p:nvSpPr>
            <p:spPr>
              <a:xfrm>
                <a:off x="76200" y="28575"/>
                <a:ext cx="660400" cy="708025"/>
              </a:xfrm>
              <a:prstGeom prst="rect">
                <a:avLst/>
              </a:prstGeom>
            </p:spPr>
            <p:txBody>
              <a:bodyPr lIns="42993" tIns="42993" rIns="42993" bIns="42993" rtlCol="0" anchor="ctr"/>
              <a:lstStyle/>
              <a:p>
                <a:pPr algn="ctr">
                  <a:lnSpc>
                    <a:spcPts val="2520"/>
                  </a:lnSpc>
                </a:pPr>
                <a:endParaRPr/>
              </a:p>
            </p:txBody>
          </p:sp>
        </p:grpSp>
      </p:grpSp>
      <p:grpSp>
        <p:nvGrpSpPr>
          <p:cNvPr id="19" name="Group 19"/>
          <p:cNvGrpSpPr/>
          <p:nvPr/>
        </p:nvGrpSpPr>
        <p:grpSpPr>
          <a:xfrm>
            <a:off x="10897592" y="5826887"/>
            <a:ext cx="1473656" cy="334920"/>
            <a:chOff x="0" y="0"/>
            <a:chExt cx="1964874" cy="446560"/>
          </a:xfrm>
        </p:grpSpPr>
        <p:sp>
          <p:nvSpPr>
            <p:cNvPr id="20" name="AutoShape 20"/>
            <p:cNvSpPr/>
            <p:nvPr/>
          </p:nvSpPr>
          <p:spPr>
            <a:xfrm>
              <a:off x="0" y="223280"/>
              <a:ext cx="1518315" cy="0"/>
            </a:xfrm>
            <a:prstGeom prst="line">
              <a:avLst/>
            </a:prstGeom>
            <a:ln w="50800" cap="flat">
              <a:solidFill>
                <a:srgbClr val="535C69"/>
              </a:solidFill>
              <a:prstDash val="solid"/>
              <a:headEnd type="none" w="sm" len="sm"/>
              <a:tailEnd type="none" w="sm" len="sm"/>
            </a:ln>
          </p:spPr>
          <p:txBody>
            <a:bodyPr/>
            <a:lstStyle/>
            <a:p>
              <a:endParaRPr lang="en-GB"/>
            </a:p>
          </p:txBody>
        </p:sp>
        <p:grpSp>
          <p:nvGrpSpPr>
            <p:cNvPr id="21" name="Group 21"/>
            <p:cNvGrpSpPr/>
            <p:nvPr/>
          </p:nvGrpSpPr>
          <p:grpSpPr>
            <a:xfrm>
              <a:off x="1518315" y="0"/>
              <a:ext cx="446560" cy="446560"/>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AF"/>
              </a:solidFill>
              <a:ln w="38100" cap="sq">
                <a:solidFill>
                  <a:srgbClr val="535C69"/>
                </a:solidFill>
                <a:prstDash val="solid"/>
                <a:miter/>
              </a:ln>
            </p:spPr>
            <p:txBody>
              <a:bodyPr/>
              <a:lstStyle/>
              <a:p>
                <a:endParaRPr lang="en-GB"/>
              </a:p>
            </p:txBody>
          </p:sp>
          <p:sp>
            <p:nvSpPr>
              <p:cNvPr id="23" name="TextBox 23"/>
              <p:cNvSpPr txBox="1"/>
              <p:nvPr/>
            </p:nvSpPr>
            <p:spPr>
              <a:xfrm>
                <a:off x="76200" y="28575"/>
                <a:ext cx="660400" cy="708025"/>
              </a:xfrm>
              <a:prstGeom prst="rect">
                <a:avLst/>
              </a:prstGeom>
            </p:spPr>
            <p:txBody>
              <a:bodyPr lIns="42993" tIns="42993" rIns="42993" bIns="42993" rtlCol="0" anchor="ctr"/>
              <a:lstStyle/>
              <a:p>
                <a:pPr algn="ctr">
                  <a:lnSpc>
                    <a:spcPts val="2520"/>
                  </a:lnSpc>
                </a:pPr>
                <a:endParaRPr/>
              </a:p>
            </p:txBody>
          </p:sp>
        </p:grpSp>
      </p:grpSp>
      <p:grpSp>
        <p:nvGrpSpPr>
          <p:cNvPr id="24" name="Group 24"/>
          <p:cNvGrpSpPr/>
          <p:nvPr/>
        </p:nvGrpSpPr>
        <p:grpSpPr>
          <a:xfrm rot="-10800000">
            <a:off x="7010873" y="4601910"/>
            <a:ext cx="1473656" cy="334920"/>
            <a:chOff x="0" y="0"/>
            <a:chExt cx="1964874" cy="446560"/>
          </a:xfrm>
        </p:grpSpPr>
        <p:sp>
          <p:nvSpPr>
            <p:cNvPr id="25" name="AutoShape 25"/>
            <p:cNvSpPr/>
            <p:nvPr/>
          </p:nvSpPr>
          <p:spPr>
            <a:xfrm>
              <a:off x="0" y="223280"/>
              <a:ext cx="1518315" cy="0"/>
            </a:xfrm>
            <a:prstGeom prst="line">
              <a:avLst/>
            </a:prstGeom>
            <a:ln w="50800" cap="flat">
              <a:solidFill>
                <a:srgbClr val="61837A"/>
              </a:solidFill>
              <a:prstDash val="solid"/>
              <a:headEnd type="none" w="sm" len="sm"/>
              <a:tailEnd type="none" w="sm" len="sm"/>
            </a:ln>
          </p:spPr>
          <p:txBody>
            <a:bodyPr/>
            <a:lstStyle/>
            <a:p>
              <a:endParaRPr lang="en-GB"/>
            </a:p>
          </p:txBody>
        </p:sp>
        <p:grpSp>
          <p:nvGrpSpPr>
            <p:cNvPr id="26" name="Group 26"/>
            <p:cNvGrpSpPr/>
            <p:nvPr/>
          </p:nvGrpSpPr>
          <p:grpSpPr>
            <a:xfrm>
              <a:off x="1518315" y="0"/>
              <a:ext cx="446560" cy="446560"/>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AF"/>
              </a:solidFill>
              <a:ln w="38100" cap="sq">
                <a:solidFill>
                  <a:srgbClr val="61837A"/>
                </a:solidFill>
                <a:prstDash val="solid"/>
                <a:miter/>
              </a:ln>
            </p:spPr>
            <p:txBody>
              <a:bodyPr/>
              <a:lstStyle/>
              <a:p>
                <a:endParaRPr lang="en-GB"/>
              </a:p>
            </p:txBody>
          </p:sp>
          <p:sp>
            <p:nvSpPr>
              <p:cNvPr id="28" name="TextBox 28"/>
              <p:cNvSpPr txBox="1"/>
              <p:nvPr/>
            </p:nvSpPr>
            <p:spPr>
              <a:xfrm>
                <a:off x="76200" y="28575"/>
                <a:ext cx="660400" cy="708025"/>
              </a:xfrm>
              <a:prstGeom prst="rect">
                <a:avLst/>
              </a:prstGeom>
            </p:spPr>
            <p:txBody>
              <a:bodyPr lIns="42993" tIns="42993" rIns="42993" bIns="42993" rtlCol="0" anchor="ctr"/>
              <a:lstStyle/>
              <a:p>
                <a:pPr algn="ctr">
                  <a:lnSpc>
                    <a:spcPts val="2520"/>
                  </a:lnSpc>
                </a:pPr>
                <a:endParaRPr/>
              </a:p>
            </p:txBody>
          </p:sp>
        </p:grpSp>
      </p:grpSp>
      <p:grpSp>
        <p:nvGrpSpPr>
          <p:cNvPr id="29" name="Group 29"/>
          <p:cNvGrpSpPr/>
          <p:nvPr/>
        </p:nvGrpSpPr>
        <p:grpSpPr>
          <a:xfrm rot="-10800000">
            <a:off x="5505934" y="7051864"/>
            <a:ext cx="1473656" cy="334920"/>
            <a:chOff x="0" y="0"/>
            <a:chExt cx="1964874" cy="446560"/>
          </a:xfrm>
        </p:grpSpPr>
        <p:sp>
          <p:nvSpPr>
            <p:cNvPr id="30" name="AutoShape 30"/>
            <p:cNvSpPr/>
            <p:nvPr/>
          </p:nvSpPr>
          <p:spPr>
            <a:xfrm>
              <a:off x="0" y="223280"/>
              <a:ext cx="1518315" cy="0"/>
            </a:xfrm>
            <a:prstGeom prst="line">
              <a:avLst/>
            </a:prstGeom>
            <a:ln w="50800" cap="flat">
              <a:solidFill>
                <a:srgbClr val="124037"/>
              </a:solidFill>
              <a:prstDash val="solid"/>
              <a:headEnd type="none" w="sm" len="sm"/>
              <a:tailEnd type="none" w="sm" len="sm"/>
            </a:ln>
          </p:spPr>
          <p:txBody>
            <a:bodyPr/>
            <a:lstStyle/>
            <a:p>
              <a:endParaRPr lang="en-GB"/>
            </a:p>
          </p:txBody>
        </p:sp>
        <p:grpSp>
          <p:nvGrpSpPr>
            <p:cNvPr id="31" name="Group 31"/>
            <p:cNvGrpSpPr/>
            <p:nvPr/>
          </p:nvGrpSpPr>
          <p:grpSpPr>
            <a:xfrm>
              <a:off x="1518315" y="0"/>
              <a:ext cx="446560" cy="446560"/>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AF"/>
              </a:solidFill>
              <a:ln w="38100" cap="sq">
                <a:solidFill>
                  <a:srgbClr val="124037"/>
                </a:solidFill>
                <a:prstDash val="solid"/>
                <a:miter/>
              </a:ln>
            </p:spPr>
            <p:txBody>
              <a:bodyPr/>
              <a:lstStyle/>
              <a:p>
                <a:endParaRPr lang="en-GB"/>
              </a:p>
            </p:txBody>
          </p:sp>
          <p:sp>
            <p:nvSpPr>
              <p:cNvPr id="33" name="TextBox 33"/>
              <p:cNvSpPr txBox="1"/>
              <p:nvPr/>
            </p:nvSpPr>
            <p:spPr>
              <a:xfrm>
                <a:off x="76200" y="28575"/>
                <a:ext cx="660400" cy="708025"/>
              </a:xfrm>
              <a:prstGeom prst="rect">
                <a:avLst/>
              </a:prstGeom>
            </p:spPr>
            <p:txBody>
              <a:bodyPr lIns="42993" tIns="42993" rIns="42993" bIns="42993" rtlCol="0" anchor="ctr"/>
              <a:lstStyle/>
              <a:p>
                <a:pPr algn="ctr">
                  <a:lnSpc>
                    <a:spcPts val="2520"/>
                  </a:lnSpc>
                </a:pPr>
                <a:endParaRPr/>
              </a:p>
            </p:txBody>
          </p:sp>
        </p:grpSp>
      </p:grpSp>
      <p:grpSp>
        <p:nvGrpSpPr>
          <p:cNvPr id="34" name="Group 34"/>
          <p:cNvGrpSpPr/>
          <p:nvPr/>
        </p:nvGrpSpPr>
        <p:grpSpPr>
          <a:xfrm rot="-10800000">
            <a:off x="6458434" y="6688976"/>
            <a:ext cx="6133132" cy="1060696"/>
            <a:chOff x="0" y="0"/>
            <a:chExt cx="917658" cy="158705"/>
          </a:xfrm>
        </p:grpSpPr>
        <p:sp>
          <p:nvSpPr>
            <p:cNvPr id="35" name="Freeform 35"/>
            <p:cNvSpPr/>
            <p:nvPr/>
          </p:nvSpPr>
          <p:spPr>
            <a:xfrm>
              <a:off x="0" y="0"/>
              <a:ext cx="917658" cy="158705"/>
            </a:xfrm>
            <a:custGeom>
              <a:avLst/>
              <a:gdLst/>
              <a:ahLst/>
              <a:cxnLst/>
              <a:rect l="l" t="t" r="r" b="b"/>
              <a:pathLst>
                <a:path w="917658" h="158705">
                  <a:moveTo>
                    <a:pt x="0" y="0"/>
                  </a:moveTo>
                  <a:lnTo>
                    <a:pt x="917658" y="0"/>
                  </a:lnTo>
                  <a:lnTo>
                    <a:pt x="813941" y="158705"/>
                  </a:lnTo>
                  <a:lnTo>
                    <a:pt x="103717" y="158705"/>
                  </a:lnTo>
                  <a:lnTo>
                    <a:pt x="0" y="0"/>
                  </a:lnTo>
                  <a:close/>
                </a:path>
              </a:pathLst>
            </a:custGeom>
            <a:solidFill>
              <a:srgbClr val="124037"/>
            </a:solidFill>
          </p:spPr>
          <p:txBody>
            <a:bodyPr/>
            <a:lstStyle/>
            <a:p>
              <a:endParaRPr lang="en-GB"/>
            </a:p>
          </p:txBody>
        </p:sp>
        <p:sp>
          <p:nvSpPr>
            <p:cNvPr id="36" name="TextBox 36"/>
            <p:cNvSpPr txBox="1"/>
            <p:nvPr/>
          </p:nvSpPr>
          <p:spPr>
            <a:xfrm>
              <a:off x="127000" y="-9525"/>
              <a:ext cx="663658" cy="168230"/>
            </a:xfrm>
            <a:prstGeom prst="rect">
              <a:avLst/>
            </a:prstGeom>
          </p:spPr>
          <p:txBody>
            <a:bodyPr lIns="48992" tIns="48992" rIns="48992" bIns="48992" rtlCol="0" anchor="ctr"/>
            <a:lstStyle/>
            <a:p>
              <a:pPr algn="ctr">
                <a:lnSpc>
                  <a:spcPts val="2339"/>
                </a:lnSpc>
              </a:pPr>
              <a:endParaRPr/>
            </a:p>
          </p:txBody>
        </p:sp>
      </p:grpSp>
      <p:grpSp>
        <p:nvGrpSpPr>
          <p:cNvPr id="37" name="Group 37"/>
          <p:cNvGrpSpPr/>
          <p:nvPr/>
        </p:nvGrpSpPr>
        <p:grpSpPr>
          <a:xfrm rot="-10800000">
            <a:off x="6869252" y="5463999"/>
            <a:ext cx="4549495" cy="1060696"/>
            <a:chOff x="0" y="0"/>
            <a:chExt cx="680710" cy="158705"/>
          </a:xfrm>
        </p:grpSpPr>
        <p:sp>
          <p:nvSpPr>
            <p:cNvPr id="38" name="Freeform 38"/>
            <p:cNvSpPr/>
            <p:nvPr/>
          </p:nvSpPr>
          <p:spPr>
            <a:xfrm>
              <a:off x="0" y="0"/>
              <a:ext cx="680710" cy="158705"/>
            </a:xfrm>
            <a:custGeom>
              <a:avLst/>
              <a:gdLst/>
              <a:ahLst/>
              <a:cxnLst/>
              <a:rect l="l" t="t" r="r" b="b"/>
              <a:pathLst>
                <a:path w="680710" h="158705">
                  <a:moveTo>
                    <a:pt x="0" y="0"/>
                  </a:moveTo>
                  <a:lnTo>
                    <a:pt x="680710" y="0"/>
                  </a:lnTo>
                  <a:lnTo>
                    <a:pt x="576992" y="158705"/>
                  </a:lnTo>
                  <a:lnTo>
                    <a:pt x="103717" y="158705"/>
                  </a:lnTo>
                  <a:lnTo>
                    <a:pt x="0" y="0"/>
                  </a:lnTo>
                  <a:close/>
                </a:path>
              </a:pathLst>
            </a:custGeom>
            <a:solidFill>
              <a:srgbClr val="535C69"/>
            </a:solidFill>
          </p:spPr>
          <p:txBody>
            <a:bodyPr/>
            <a:lstStyle/>
            <a:p>
              <a:endParaRPr lang="en-GB"/>
            </a:p>
          </p:txBody>
        </p:sp>
        <p:sp>
          <p:nvSpPr>
            <p:cNvPr id="39" name="TextBox 39"/>
            <p:cNvSpPr txBox="1"/>
            <p:nvPr/>
          </p:nvSpPr>
          <p:spPr>
            <a:xfrm>
              <a:off x="127000" y="-9525"/>
              <a:ext cx="426710" cy="168230"/>
            </a:xfrm>
            <a:prstGeom prst="rect">
              <a:avLst/>
            </a:prstGeom>
          </p:spPr>
          <p:txBody>
            <a:bodyPr lIns="48992" tIns="48992" rIns="48992" bIns="48992" rtlCol="0" anchor="ctr"/>
            <a:lstStyle/>
            <a:p>
              <a:pPr algn="ctr">
                <a:lnSpc>
                  <a:spcPts val="2339"/>
                </a:lnSpc>
              </a:pPr>
              <a:endParaRPr/>
            </a:p>
          </p:txBody>
        </p:sp>
      </p:grpSp>
      <p:grpSp>
        <p:nvGrpSpPr>
          <p:cNvPr id="40" name="Group 40"/>
          <p:cNvGrpSpPr/>
          <p:nvPr/>
        </p:nvGrpSpPr>
        <p:grpSpPr>
          <a:xfrm rot="-10800000">
            <a:off x="7978169" y="4239021"/>
            <a:ext cx="3093662" cy="1060696"/>
            <a:chOff x="0" y="0"/>
            <a:chExt cx="462883" cy="158705"/>
          </a:xfrm>
        </p:grpSpPr>
        <p:sp>
          <p:nvSpPr>
            <p:cNvPr id="41" name="Freeform 41"/>
            <p:cNvSpPr/>
            <p:nvPr/>
          </p:nvSpPr>
          <p:spPr>
            <a:xfrm>
              <a:off x="0" y="0"/>
              <a:ext cx="462883" cy="158705"/>
            </a:xfrm>
            <a:custGeom>
              <a:avLst/>
              <a:gdLst/>
              <a:ahLst/>
              <a:cxnLst/>
              <a:rect l="l" t="t" r="r" b="b"/>
              <a:pathLst>
                <a:path w="462883" h="158705">
                  <a:moveTo>
                    <a:pt x="0" y="0"/>
                  </a:moveTo>
                  <a:lnTo>
                    <a:pt x="462883" y="0"/>
                  </a:lnTo>
                  <a:lnTo>
                    <a:pt x="359166" y="158705"/>
                  </a:lnTo>
                  <a:lnTo>
                    <a:pt x="103717" y="158705"/>
                  </a:lnTo>
                  <a:lnTo>
                    <a:pt x="0" y="0"/>
                  </a:lnTo>
                  <a:close/>
                </a:path>
              </a:pathLst>
            </a:custGeom>
            <a:solidFill>
              <a:srgbClr val="55776E"/>
            </a:solidFill>
          </p:spPr>
          <p:txBody>
            <a:bodyPr/>
            <a:lstStyle/>
            <a:p>
              <a:endParaRPr lang="en-GB"/>
            </a:p>
          </p:txBody>
        </p:sp>
        <p:sp>
          <p:nvSpPr>
            <p:cNvPr id="42" name="TextBox 42"/>
            <p:cNvSpPr txBox="1"/>
            <p:nvPr/>
          </p:nvSpPr>
          <p:spPr>
            <a:xfrm>
              <a:off x="127000" y="-9525"/>
              <a:ext cx="208883" cy="168230"/>
            </a:xfrm>
            <a:prstGeom prst="rect">
              <a:avLst/>
            </a:prstGeom>
          </p:spPr>
          <p:txBody>
            <a:bodyPr lIns="48992" tIns="48992" rIns="48992" bIns="48992" rtlCol="0" anchor="ctr"/>
            <a:lstStyle/>
            <a:p>
              <a:pPr algn="ctr">
                <a:lnSpc>
                  <a:spcPts val="2339"/>
                </a:lnSpc>
              </a:pPr>
              <a:endParaRPr/>
            </a:p>
          </p:txBody>
        </p:sp>
      </p:grpSp>
      <p:grpSp>
        <p:nvGrpSpPr>
          <p:cNvPr id="43" name="Group 43"/>
          <p:cNvGrpSpPr/>
          <p:nvPr/>
        </p:nvGrpSpPr>
        <p:grpSpPr>
          <a:xfrm>
            <a:off x="8441975" y="2527104"/>
            <a:ext cx="1697599" cy="1485399"/>
            <a:chOff x="0" y="0"/>
            <a:chExt cx="812800" cy="711200"/>
          </a:xfrm>
        </p:grpSpPr>
        <p:sp>
          <p:nvSpPr>
            <p:cNvPr id="44" name="Freeform 4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61837A"/>
            </a:solidFill>
          </p:spPr>
          <p:txBody>
            <a:bodyPr/>
            <a:lstStyle/>
            <a:p>
              <a:endParaRPr lang="en-GB"/>
            </a:p>
          </p:txBody>
        </p:sp>
        <p:sp>
          <p:nvSpPr>
            <p:cNvPr id="45" name="TextBox 45"/>
            <p:cNvSpPr txBox="1"/>
            <p:nvPr/>
          </p:nvSpPr>
          <p:spPr>
            <a:xfrm>
              <a:off x="127000" y="320675"/>
              <a:ext cx="558800" cy="339725"/>
            </a:xfrm>
            <a:prstGeom prst="rect">
              <a:avLst/>
            </a:prstGeom>
          </p:spPr>
          <p:txBody>
            <a:bodyPr lIns="48992" tIns="48992" rIns="48992" bIns="48992" rtlCol="0" anchor="ctr"/>
            <a:lstStyle/>
            <a:p>
              <a:pPr algn="ctr">
                <a:lnSpc>
                  <a:spcPts val="2339"/>
                </a:lnSpc>
              </a:pPr>
              <a:endParaRPr/>
            </a:p>
          </p:txBody>
        </p:sp>
      </p:grpSp>
      <p:sp>
        <p:nvSpPr>
          <p:cNvPr id="46" name="Freeform 46"/>
          <p:cNvSpPr/>
          <p:nvPr/>
        </p:nvSpPr>
        <p:spPr>
          <a:xfrm>
            <a:off x="7623376" y="8085527"/>
            <a:ext cx="3509700" cy="1188431"/>
          </a:xfrm>
          <a:custGeom>
            <a:avLst/>
            <a:gdLst/>
            <a:ahLst/>
            <a:cxnLst/>
            <a:rect l="l" t="t" r="r" b="b"/>
            <a:pathLst>
              <a:path w="3509700" h="1188431">
                <a:moveTo>
                  <a:pt x="0" y="0"/>
                </a:moveTo>
                <a:lnTo>
                  <a:pt x="3509700" y="0"/>
                </a:lnTo>
                <a:lnTo>
                  <a:pt x="3509700" y="1188431"/>
                </a:lnTo>
                <a:lnTo>
                  <a:pt x="0" y="1188431"/>
                </a:lnTo>
                <a:lnTo>
                  <a:pt x="0" y="0"/>
                </a:lnTo>
                <a:close/>
              </a:path>
            </a:pathLst>
          </a:custGeom>
          <a:blipFill>
            <a:blip>
              <a:extLst>
                <a:ext uri="{96DAC541-7B7A-43D3-8B79-37D633B846F1}">
                  <asvg:svgBlip xmlns:asvg="http://schemas.microsoft.com/office/drawing/2016/SVG/main" r:embed="rId6"/>
                </a:ext>
              </a:extLst>
            </a:blip>
            <a:stretch>
              <a:fillRect t="-365074"/>
            </a:stretch>
          </a:blipFill>
        </p:spPr>
        <p:txBody>
          <a:bodyPr/>
          <a:lstStyle/>
          <a:p>
            <a:endParaRPr lang="en-GB"/>
          </a:p>
        </p:txBody>
      </p:sp>
      <p:sp>
        <p:nvSpPr>
          <p:cNvPr id="47" name="TextBox 47"/>
          <p:cNvSpPr txBox="1"/>
          <p:nvPr/>
        </p:nvSpPr>
        <p:spPr>
          <a:xfrm>
            <a:off x="4472469" y="441797"/>
            <a:ext cx="9811513" cy="1136761"/>
          </a:xfrm>
          <a:prstGeom prst="rect">
            <a:avLst/>
          </a:prstGeom>
        </p:spPr>
        <p:txBody>
          <a:bodyPr lIns="0" tIns="0" rIns="0" bIns="0" rtlCol="0" anchor="t">
            <a:spAutoFit/>
          </a:bodyPr>
          <a:lstStyle/>
          <a:p>
            <a:pPr algn="ctr">
              <a:lnSpc>
                <a:spcPts val="4863"/>
              </a:lnSpc>
            </a:pPr>
            <a:r>
              <a:rPr lang="en-US" sz="3741">
                <a:solidFill>
                  <a:srgbClr val="000000"/>
                </a:solidFill>
                <a:latin typeface="TAN Aegean"/>
                <a:ea typeface="TAN Aegean"/>
                <a:cs typeface="TAN Aegean"/>
                <a:sym typeface="TAN Aegean"/>
              </a:rPr>
              <a:t>Conceptual Framework Diagram</a:t>
            </a:r>
          </a:p>
          <a:p>
            <a:pPr marL="0" lvl="0" indent="0" algn="ctr">
              <a:lnSpc>
                <a:spcPts val="4213"/>
              </a:lnSpc>
            </a:pPr>
            <a:endParaRPr lang="en-US" sz="3741">
              <a:solidFill>
                <a:srgbClr val="000000"/>
              </a:solidFill>
              <a:latin typeface="TAN Aegean"/>
              <a:ea typeface="TAN Aegean"/>
              <a:cs typeface="TAN Aegean"/>
              <a:sym typeface="TAN Aegean"/>
            </a:endParaRPr>
          </a:p>
        </p:txBody>
      </p:sp>
      <p:sp>
        <p:nvSpPr>
          <p:cNvPr id="48" name="TextBox 48"/>
          <p:cNvSpPr txBox="1"/>
          <p:nvPr/>
        </p:nvSpPr>
        <p:spPr>
          <a:xfrm>
            <a:off x="2952318" y="1366324"/>
            <a:ext cx="12754451" cy="798830"/>
          </a:xfrm>
          <a:prstGeom prst="rect">
            <a:avLst/>
          </a:prstGeom>
        </p:spPr>
        <p:txBody>
          <a:bodyPr lIns="0" tIns="0" rIns="0" bIns="0" rtlCol="0" anchor="t">
            <a:spAutoFit/>
          </a:bodyPr>
          <a:lstStyle/>
          <a:p>
            <a:pPr marL="0" lvl="0" indent="0" algn="ctr">
              <a:lnSpc>
                <a:spcPts val="3220"/>
              </a:lnSpc>
              <a:spcBef>
                <a:spcPct val="0"/>
              </a:spcBef>
            </a:pPr>
            <a:r>
              <a:rPr lang="en-US" sz="2300">
                <a:solidFill>
                  <a:srgbClr val="000000"/>
                </a:solidFill>
                <a:latin typeface="Ibarra Real Nova"/>
                <a:ea typeface="Ibarra Real Nova"/>
                <a:cs typeface="Ibarra Real Nova"/>
                <a:sym typeface="Ibarra Real Nova"/>
              </a:rPr>
              <a:t>Three interrelated theoretical frameworks are essential for understanding the concept of women's Enterprise Resilience:</a:t>
            </a:r>
          </a:p>
        </p:txBody>
      </p:sp>
      <p:grpSp>
        <p:nvGrpSpPr>
          <p:cNvPr id="49" name="Group 49"/>
          <p:cNvGrpSpPr/>
          <p:nvPr/>
        </p:nvGrpSpPr>
        <p:grpSpPr>
          <a:xfrm>
            <a:off x="11231049" y="3149307"/>
            <a:ext cx="3540678" cy="863197"/>
            <a:chOff x="0" y="0"/>
            <a:chExt cx="4720904" cy="1150929"/>
          </a:xfrm>
        </p:grpSpPr>
        <p:sp>
          <p:nvSpPr>
            <p:cNvPr id="50" name="TextBox 50"/>
            <p:cNvSpPr txBox="1"/>
            <p:nvPr/>
          </p:nvSpPr>
          <p:spPr>
            <a:xfrm>
              <a:off x="0" y="-57150"/>
              <a:ext cx="4720904" cy="578697"/>
            </a:xfrm>
            <a:prstGeom prst="rect">
              <a:avLst/>
            </a:prstGeom>
          </p:spPr>
          <p:txBody>
            <a:bodyPr lIns="0" tIns="0" rIns="0" bIns="0" rtlCol="0" anchor="t">
              <a:spAutoFit/>
            </a:bodyPr>
            <a:lstStyle/>
            <a:p>
              <a:pPr marL="0" lvl="0" indent="0" algn="ctr">
                <a:lnSpc>
                  <a:spcPts val="3639"/>
                </a:lnSpc>
                <a:spcBef>
                  <a:spcPct val="0"/>
                </a:spcBef>
              </a:pPr>
              <a:r>
                <a:rPr lang="en-US" sz="2599" b="1" i="1">
                  <a:solidFill>
                    <a:srgbClr val="124037"/>
                  </a:solidFill>
                  <a:latin typeface="Ibarra Real Nova Bold Italics"/>
                  <a:ea typeface="Ibarra Real Nova Bold Italics"/>
                  <a:cs typeface="Ibarra Real Nova Bold Italics"/>
                  <a:sym typeface="Ibarra Real Nova Bold Italics"/>
                </a:rPr>
                <a:t>Ga</a:t>
              </a:r>
              <a:r>
                <a:rPr lang="en-US" sz="2599" b="1" i="1" u="none" strike="noStrike">
                  <a:solidFill>
                    <a:srgbClr val="124037"/>
                  </a:solidFill>
                  <a:latin typeface="Ibarra Real Nova Bold Italics"/>
                  <a:ea typeface="Ibarra Real Nova Bold Italics"/>
                  <a:cs typeface="Ibarra Real Nova Bold Italics"/>
                  <a:sym typeface="Ibarra Real Nova Bold Italics"/>
                </a:rPr>
                <a:t>rmezy (1991)</a:t>
              </a:r>
            </a:p>
          </p:txBody>
        </p:sp>
        <p:sp>
          <p:nvSpPr>
            <p:cNvPr id="51" name="TextBox 51"/>
            <p:cNvSpPr txBox="1"/>
            <p:nvPr/>
          </p:nvSpPr>
          <p:spPr>
            <a:xfrm>
              <a:off x="0" y="647797"/>
              <a:ext cx="4720904" cy="503132"/>
            </a:xfrm>
            <a:prstGeom prst="rect">
              <a:avLst/>
            </a:prstGeom>
          </p:spPr>
          <p:txBody>
            <a:bodyPr lIns="0" tIns="0" rIns="0" bIns="0" rtlCol="0" anchor="t">
              <a:spAutoFit/>
            </a:bodyPr>
            <a:lstStyle/>
            <a:p>
              <a:pPr marL="0" lvl="0" indent="0" algn="ctr">
                <a:lnSpc>
                  <a:spcPts val="3219"/>
                </a:lnSpc>
                <a:spcBef>
                  <a:spcPct val="0"/>
                </a:spcBef>
              </a:pPr>
              <a:r>
                <a:rPr lang="en-US" sz="2299" b="1">
                  <a:solidFill>
                    <a:srgbClr val="000000"/>
                  </a:solidFill>
                  <a:latin typeface="Lora Bold"/>
                  <a:ea typeface="Lora Bold"/>
                  <a:cs typeface="Lora Bold"/>
                  <a:sym typeface="Lora Bold"/>
                </a:rPr>
                <a:t>R</a:t>
              </a:r>
              <a:r>
                <a:rPr lang="en-US" sz="2299" b="1" u="none" strike="noStrike">
                  <a:solidFill>
                    <a:srgbClr val="000000"/>
                  </a:solidFill>
                  <a:latin typeface="Lora Bold"/>
                  <a:ea typeface="Lora Bold"/>
                  <a:cs typeface="Lora Bold"/>
                  <a:sym typeface="Lora Bold"/>
                </a:rPr>
                <a:t>esilience Theory</a:t>
              </a:r>
            </a:p>
          </p:txBody>
        </p:sp>
      </p:grpSp>
      <p:sp>
        <p:nvSpPr>
          <p:cNvPr id="52" name="TextBox 52"/>
          <p:cNvSpPr txBox="1"/>
          <p:nvPr/>
        </p:nvSpPr>
        <p:spPr>
          <a:xfrm>
            <a:off x="3199241" y="4232044"/>
            <a:ext cx="3540678" cy="448310"/>
          </a:xfrm>
          <a:prstGeom prst="rect">
            <a:avLst/>
          </a:prstGeom>
        </p:spPr>
        <p:txBody>
          <a:bodyPr lIns="0" tIns="0" rIns="0" bIns="0" rtlCol="0" anchor="t">
            <a:spAutoFit/>
          </a:bodyPr>
          <a:lstStyle/>
          <a:p>
            <a:pPr marL="0" lvl="0" indent="0" algn="ctr">
              <a:lnSpc>
                <a:spcPts val="3639"/>
              </a:lnSpc>
              <a:spcBef>
                <a:spcPct val="0"/>
              </a:spcBef>
            </a:pPr>
            <a:r>
              <a:rPr lang="en-US" sz="2599" b="1" i="1">
                <a:solidFill>
                  <a:srgbClr val="124037"/>
                </a:solidFill>
                <a:latin typeface="Ibarra Real Nova Bold Italics"/>
                <a:ea typeface="Ibarra Real Nova Bold Italics"/>
                <a:cs typeface="Ibarra Real Nova Bold Italics"/>
                <a:sym typeface="Ibarra Real Nova Bold Italics"/>
              </a:rPr>
              <a:t>Sc</a:t>
            </a:r>
            <a:r>
              <a:rPr lang="en-US" sz="2599" b="1" i="1" u="none" strike="noStrike">
                <a:solidFill>
                  <a:srgbClr val="124037"/>
                </a:solidFill>
                <a:latin typeface="Ibarra Real Nova Bold Italics"/>
                <a:ea typeface="Ibarra Real Nova Bold Italics"/>
                <a:cs typeface="Ibarra Real Nova Bold Italics"/>
                <a:sym typeface="Ibarra Real Nova Bold Italics"/>
              </a:rPr>
              <a:t>oones (1998) </a:t>
            </a:r>
          </a:p>
        </p:txBody>
      </p:sp>
      <p:sp>
        <p:nvSpPr>
          <p:cNvPr id="53" name="TextBox 53"/>
          <p:cNvSpPr txBox="1"/>
          <p:nvPr/>
        </p:nvSpPr>
        <p:spPr>
          <a:xfrm>
            <a:off x="1715168" y="4438015"/>
            <a:ext cx="5024751" cy="1082675"/>
          </a:xfrm>
          <a:prstGeom prst="rect">
            <a:avLst/>
          </a:prstGeom>
        </p:spPr>
        <p:txBody>
          <a:bodyPr lIns="0" tIns="0" rIns="0" bIns="0" rtlCol="0" anchor="t">
            <a:spAutoFit/>
          </a:bodyPr>
          <a:lstStyle/>
          <a:p>
            <a:pPr marL="0" lvl="0" indent="0" algn="ctr">
              <a:lnSpc>
                <a:spcPts val="2520"/>
              </a:lnSpc>
              <a:spcBef>
                <a:spcPct val="0"/>
              </a:spcBef>
            </a:pPr>
            <a:endParaRPr/>
          </a:p>
          <a:p>
            <a:pPr marL="0" lvl="0" indent="0" algn="ctr">
              <a:lnSpc>
                <a:spcPts val="3219"/>
              </a:lnSpc>
              <a:spcBef>
                <a:spcPct val="0"/>
              </a:spcBef>
            </a:pPr>
            <a:r>
              <a:rPr lang="en-US" sz="2299" b="1" u="none" strike="noStrike">
                <a:solidFill>
                  <a:srgbClr val="000000"/>
                </a:solidFill>
                <a:latin typeface="Lora Bold"/>
                <a:ea typeface="Lora Bold"/>
                <a:cs typeface="Lora Bold"/>
                <a:sym typeface="Lora Bold"/>
              </a:rPr>
              <a:t>Sustainable Livelihoods Framework</a:t>
            </a:r>
          </a:p>
          <a:p>
            <a:pPr marL="0" lvl="0" indent="0" algn="ctr">
              <a:lnSpc>
                <a:spcPts val="3079"/>
              </a:lnSpc>
              <a:spcBef>
                <a:spcPct val="0"/>
              </a:spcBef>
            </a:pPr>
            <a:endParaRPr lang="en-US" sz="2299" b="1" u="none" strike="noStrike">
              <a:solidFill>
                <a:srgbClr val="000000"/>
              </a:solidFill>
              <a:latin typeface="Lora Bold"/>
              <a:ea typeface="Lora Bold"/>
              <a:cs typeface="Lora Bold"/>
              <a:sym typeface="Lora Bold"/>
            </a:endParaRPr>
          </a:p>
        </p:txBody>
      </p:sp>
      <p:sp>
        <p:nvSpPr>
          <p:cNvPr id="54" name="TextBox 54"/>
          <p:cNvSpPr txBox="1"/>
          <p:nvPr/>
        </p:nvSpPr>
        <p:spPr>
          <a:xfrm>
            <a:off x="12656998" y="5457021"/>
            <a:ext cx="3540678" cy="869950"/>
          </a:xfrm>
          <a:prstGeom prst="rect">
            <a:avLst/>
          </a:prstGeom>
        </p:spPr>
        <p:txBody>
          <a:bodyPr lIns="0" tIns="0" rIns="0" bIns="0" rtlCol="0" anchor="t">
            <a:spAutoFit/>
          </a:bodyPr>
          <a:lstStyle/>
          <a:p>
            <a:pPr marL="0" lvl="0" indent="0" algn="ctr">
              <a:lnSpc>
                <a:spcPts val="3639"/>
              </a:lnSpc>
              <a:spcBef>
                <a:spcPct val="0"/>
              </a:spcBef>
            </a:pPr>
            <a:r>
              <a:rPr lang="en-US" sz="2599" b="1" i="1">
                <a:solidFill>
                  <a:srgbClr val="124037"/>
                </a:solidFill>
                <a:latin typeface="Ibarra Real Nova Bold Italics"/>
                <a:ea typeface="Ibarra Real Nova Bold Italics"/>
                <a:cs typeface="Ibarra Real Nova Bold Italics"/>
                <a:sym typeface="Ibarra Real Nova Bold Italics"/>
              </a:rPr>
              <a:t>Bour</a:t>
            </a:r>
            <a:r>
              <a:rPr lang="en-US" sz="2599" b="1" i="1" u="none" strike="noStrike">
                <a:solidFill>
                  <a:srgbClr val="124037"/>
                </a:solidFill>
                <a:latin typeface="Ibarra Real Nova Bold Italics"/>
                <a:ea typeface="Ibarra Real Nova Bold Italics"/>
                <a:cs typeface="Ibarra Real Nova Bold Italics"/>
                <a:sym typeface="Ibarra Real Nova Bold Italics"/>
              </a:rPr>
              <a:t>dieu (1986)</a:t>
            </a:r>
          </a:p>
          <a:p>
            <a:pPr marL="0" lvl="0" indent="0" algn="ctr">
              <a:lnSpc>
                <a:spcPts val="3359"/>
              </a:lnSpc>
              <a:spcBef>
                <a:spcPct val="0"/>
              </a:spcBef>
            </a:pPr>
            <a:endParaRPr lang="en-US" sz="2599" b="1" i="1" u="none" strike="noStrike">
              <a:solidFill>
                <a:srgbClr val="124037"/>
              </a:solidFill>
              <a:latin typeface="Ibarra Real Nova Bold Italics"/>
              <a:ea typeface="Ibarra Real Nova Bold Italics"/>
              <a:cs typeface="Ibarra Real Nova Bold Italics"/>
              <a:sym typeface="Ibarra Real Nova Bold Italics"/>
            </a:endParaRPr>
          </a:p>
        </p:txBody>
      </p:sp>
      <p:sp>
        <p:nvSpPr>
          <p:cNvPr id="55" name="TextBox 55"/>
          <p:cNvSpPr txBox="1"/>
          <p:nvPr/>
        </p:nvSpPr>
        <p:spPr>
          <a:xfrm>
            <a:off x="12656998" y="5800152"/>
            <a:ext cx="3540678" cy="789305"/>
          </a:xfrm>
          <a:prstGeom prst="rect">
            <a:avLst/>
          </a:prstGeom>
        </p:spPr>
        <p:txBody>
          <a:bodyPr lIns="0" tIns="0" rIns="0" bIns="0" rtlCol="0" anchor="t">
            <a:spAutoFit/>
          </a:bodyPr>
          <a:lstStyle/>
          <a:p>
            <a:pPr marL="0" lvl="0" indent="0" algn="ctr">
              <a:lnSpc>
                <a:spcPts val="3219"/>
              </a:lnSpc>
              <a:spcBef>
                <a:spcPct val="0"/>
              </a:spcBef>
            </a:pPr>
            <a:r>
              <a:rPr lang="en-US" sz="2299" b="1" u="none" strike="noStrike">
                <a:solidFill>
                  <a:srgbClr val="000000"/>
                </a:solidFill>
                <a:latin typeface="Lora Bold"/>
                <a:ea typeface="Lora Bold"/>
                <a:cs typeface="Lora Bold"/>
                <a:sym typeface="Lora Bold"/>
              </a:rPr>
              <a:t>Social Capital Theory</a:t>
            </a:r>
          </a:p>
          <a:p>
            <a:pPr marL="0" lvl="0" indent="0" algn="ctr">
              <a:lnSpc>
                <a:spcPts val="3219"/>
              </a:lnSpc>
              <a:spcBef>
                <a:spcPct val="0"/>
              </a:spcBef>
            </a:pPr>
            <a:endParaRPr lang="en-US" sz="2299" b="1" u="none" strike="noStrike">
              <a:solidFill>
                <a:srgbClr val="000000"/>
              </a:solidFill>
              <a:latin typeface="Lora Bold"/>
              <a:ea typeface="Lora Bold"/>
              <a:cs typeface="Lora Bold"/>
              <a:sym typeface="Lora Bold"/>
            </a:endParaRPr>
          </a:p>
        </p:txBody>
      </p:sp>
      <p:sp>
        <p:nvSpPr>
          <p:cNvPr id="56" name="TextBox 56"/>
          <p:cNvSpPr txBox="1"/>
          <p:nvPr/>
        </p:nvSpPr>
        <p:spPr>
          <a:xfrm>
            <a:off x="684452" y="6681999"/>
            <a:ext cx="4535732" cy="905510"/>
          </a:xfrm>
          <a:prstGeom prst="rect">
            <a:avLst/>
          </a:prstGeom>
        </p:spPr>
        <p:txBody>
          <a:bodyPr lIns="0" tIns="0" rIns="0" bIns="0" rtlCol="0" anchor="t">
            <a:spAutoFit/>
          </a:bodyPr>
          <a:lstStyle/>
          <a:p>
            <a:pPr marL="0" lvl="0" indent="0" algn="ctr">
              <a:lnSpc>
                <a:spcPts val="3639"/>
              </a:lnSpc>
              <a:spcBef>
                <a:spcPct val="0"/>
              </a:spcBef>
            </a:pPr>
            <a:r>
              <a:rPr lang="en-US" sz="2599" b="1" i="1">
                <a:solidFill>
                  <a:srgbClr val="124037"/>
                </a:solidFill>
                <a:latin typeface="Ibarra Real Nova Bold Italics"/>
                <a:ea typeface="Ibarra Real Nova Bold Italics"/>
                <a:cs typeface="Ibarra Real Nova Bold Italics"/>
                <a:sym typeface="Ibarra Real Nova Bold Italics"/>
              </a:rPr>
              <a:t>European Inv</a:t>
            </a:r>
            <a:r>
              <a:rPr lang="en-US" sz="2599" b="1" i="1" u="none" strike="noStrike">
                <a:solidFill>
                  <a:srgbClr val="124037"/>
                </a:solidFill>
                <a:latin typeface="Ibarra Real Nova Bold Italics"/>
                <a:ea typeface="Ibarra Real Nova Bold Italics"/>
                <a:cs typeface="Ibarra Real Nova Bold Italics"/>
                <a:sym typeface="Ibarra Real Nova Bold Italics"/>
              </a:rPr>
              <a:t>estment Bank (2025)</a:t>
            </a:r>
          </a:p>
        </p:txBody>
      </p:sp>
      <p:sp>
        <p:nvSpPr>
          <p:cNvPr id="57" name="TextBox 57"/>
          <p:cNvSpPr txBox="1"/>
          <p:nvPr/>
        </p:nvSpPr>
        <p:spPr>
          <a:xfrm>
            <a:off x="852932" y="7171505"/>
            <a:ext cx="4439999" cy="1118235"/>
          </a:xfrm>
          <a:prstGeom prst="rect">
            <a:avLst/>
          </a:prstGeom>
        </p:spPr>
        <p:txBody>
          <a:bodyPr lIns="0" tIns="0" rIns="0" bIns="0" rtlCol="0" anchor="t">
            <a:spAutoFit/>
          </a:bodyPr>
          <a:lstStyle/>
          <a:p>
            <a:pPr marL="0" lvl="0" indent="0" algn="ctr">
              <a:lnSpc>
                <a:spcPts val="2659"/>
              </a:lnSpc>
              <a:spcBef>
                <a:spcPct val="0"/>
              </a:spcBef>
            </a:pPr>
            <a:endParaRPr/>
          </a:p>
          <a:p>
            <a:pPr marL="0" lvl="0" indent="0" algn="ctr">
              <a:lnSpc>
                <a:spcPts val="3219"/>
              </a:lnSpc>
              <a:spcBef>
                <a:spcPct val="0"/>
              </a:spcBef>
            </a:pPr>
            <a:r>
              <a:rPr lang="en-US" sz="2299" b="1" u="none" strike="noStrike">
                <a:solidFill>
                  <a:srgbClr val="000000"/>
                </a:solidFill>
                <a:latin typeface="Lora Bold"/>
                <a:ea typeface="Lora Bold"/>
                <a:cs typeface="Lora Bold"/>
                <a:sym typeface="Lora Bold"/>
              </a:rPr>
              <a:t>Women’s Enterprise Resilience</a:t>
            </a:r>
          </a:p>
          <a:p>
            <a:pPr marL="0" lvl="0" indent="0" algn="ctr">
              <a:lnSpc>
                <a:spcPts val="3219"/>
              </a:lnSpc>
              <a:spcBef>
                <a:spcPct val="0"/>
              </a:spcBef>
            </a:pPr>
            <a:endParaRPr lang="en-US" sz="2299" b="1" u="none" strike="noStrike">
              <a:solidFill>
                <a:srgbClr val="000000"/>
              </a:solidFill>
              <a:latin typeface="Lora Bold"/>
              <a:ea typeface="Lora Bold"/>
              <a:cs typeface="Lora Bold"/>
              <a:sym typeface="Lora Bold"/>
            </a:endParaRPr>
          </a:p>
        </p:txBody>
      </p:sp>
      <p:sp>
        <p:nvSpPr>
          <p:cNvPr id="58" name="TextBox 58"/>
          <p:cNvSpPr txBox="1"/>
          <p:nvPr/>
        </p:nvSpPr>
        <p:spPr>
          <a:xfrm>
            <a:off x="9022541" y="3107692"/>
            <a:ext cx="468452" cy="481330"/>
          </a:xfrm>
          <a:prstGeom prst="rect">
            <a:avLst/>
          </a:prstGeom>
        </p:spPr>
        <p:txBody>
          <a:bodyPr lIns="0" tIns="0" rIns="0" bIns="0" rtlCol="0" anchor="t">
            <a:spAutoFit/>
          </a:bodyPr>
          <a:lstStyle/>
          <a:p>
            <a:pPr algn="ctr">
              <a:lnSpc>
                <a:spcPts val="3919"/>
              </a:lnSpc>
            </a:pPr>
            <a:r>
              <a:rPr lang="en-US" sz="2799">
                <a:solidFill>
                  <a:srgbClr val="FFDDAF"/>
                </a:solidFill>
                <a:latin typeface="Canva Sans"/>
                <a:ea typeface="Canva Sans"/>
                <a:cs typeface="Canva Sans"/>
                <a:sym typeface="Canva Sans"/>
              </a:rPr>
              <a:t>01</a:t>
            </a:r>
          </a:p>
        </p:txBody>
      </p:sp>
      <p:sp>
        <p:nvSpPr>
          <p:cNvPr id="59" name="TextBox 59"/>
          <p:cNvSpPr txBox="1"/>
          <p:nvPr/>
        </p:nvSpPr>
        <p:spPr>
          <a:xfrm>
            <a:off x="9290774" y="4500129"/>
            <a:ext cx="468452" cy="481330"/>
          </a:xfrm>
          <a:prstGeom prst="rect">
            <a:avLst/>
          </a:prstGeom>
        </p:spPr>
        <p:txBody>
          <a:bodyPr lIns="0" tIns="0" rIns="0" bIns="0" rtlCol="0" anchor="t">
            <a:spAutoFit/>
          </a:bodyPr>
          <a:lstStyle/>
          <a:p>
            <a:pPr algn="ctr">
              <a:lnSpc>
                <a:spcPts val="3919"/>
              </a:lnSpc>
            </a:pPr>
            <a:r>
              <a:rPr lang="en-US" sz="2799">
                <a:solidFill>
                  <a:srgbClr val="FFDDAF"/>
                </a:solidFill>
                <a:latin typeface="Canva Sans"/>
                <a:ea typeface="Canva Sans"/>
                <a:cs typeface="Canva Sans"/>
                <a:sym typeface="Canva Sans"/>
              </a:rPr>
              <a:t>02</a:t>
            </a:r>
          </a:p>
        </p:txBody>
      </p:sp>
      <p:sp>
        <p:nvSpPr>
          <p:cNvPr id="60" name="TextBox 60"/>
          <p:cNvSpPr txBox="1"/>
          <p:nvPr/>
        </p:nvSpPr>
        <p:spPr>
          <a:xfrm>
            <a:off x="8909774" y="5725107"/>
            <a:ext cx="468452" cy="481330"/>
          </a:xfrm>
          <a:prstGeom prst="rect">
            <a:avLst/>
          </a:prstGeom>
        </p:spPr>
        <p:txBody>
          <a:bodyPr lIns="0" tIns="0" rIns="0" bIns="0" rtlCol="0" anchor="t">
            <a:spAutoFit/>
          </a:bodyPr>
          <a:lstStyle/>
          <a:p>
            <a:pPr algn="ctr">
              <a:lnSpc>
                <a:spcPts val="3919"/>
              </a:lnSpc>
            </a:pPr>
            <a:r>
              <a:rPr lang="en-US" sz="2799">
                <a:solidFill>
                  <a:srgbClr val="FFDDAF"/>
                </a:solidFill>
                <a:latin typeface="Canva Sans"/>
                <a:ea typeface="Canva Sans"/>
                <a:cs typeface="Canva Sans"/>
                <a:sym typeface="Canva Sans"/>
              </a:rPr>
              <a:t>03</a:t>
            </a:r>
          </a:p>
        </p:txBody>
      </p:sp>
      <p:sp>
        <p:nvSpPr>
          <p:cNvPr id="61" name="TextBox 61"/>
          <p:cNvSpPr txBox="1"/>
          <p:nvPr/>
        </p:nvSpPr>
        <p:spPr>
          <a:xfrm>
            <a:off x="9290774" y="6950084"/>
            <a:ext cx="468452" cy="481330"/>
          </a:xfrm>
          <a:prstGeom prst="rect">
            <a:avLst/>
          </a:prstGeom>
        </p:spPr>
        <p:txBody>
          <a:bodyPr lIns="0" tIns="0" rIns="0" bIns="0" rtlCol="0" anchor="t">
            <a:spAutoFit/>
          </a:bodyPr>
          <a:lstStyle/>
          <a:p>
            <a:pPr algn="ctr">
              <a:lnSpc>
                <a:spcPts val="3919"/>
              </a:lnSpc>
            </a:pPr>
            <a:r>
              <a:rPr lang="en-US" sz="2799">
                <a:solidFill>
                  <a:srgbClr val="FFDDAF"/>
                </a:solidFill>
                <a:latin typeface="Canva Sans"/>
                <a:ea typeface="Canva Sans"/>
                <a:cs typeface="Canva Sans"/>
                <a:sym typeface="Canva Sans"/>
              </a:rPr>
              <a:t>04</a:t>
            </a:r>
          </a:p>
        </p:txBody>
      </p:sp>
      <p:sp>
        <p:nvSpPr>
          <p:cNvPr id="62" name="TextBox 62"/>
          <p:cNvSpPr txBox="1"/>
          <p:nvPr/>
        </p:nvSpPr>
        <p:spPr>
          <a:xfrm>
            <a:off x="2998433" y="9426358"/>
            <a:ext cx="12584683" cy="761887"/>
          </a:xfrm>
          <a:prstGeom prst="rect">
            <a:avLst/>
          </a:prstGeom>
        </p:spPr>
        <p:txBody>
          <a:bodyPr lIns="0" tIns="0" rIns="0" bIns="0" rtlCol="0" anchor="t">
            <a:spAutoFit/>
          </a:bodyPr>
          <a:lstStyle/>
          <a:p>
            <a:pPr algn="ctr">
              <a:lnSpc>
                <a:spcPts val="3074"/>
              </a:lnSpc>
            </a:pPr>
            <a:r>
              <a:rPr lang="en-US" sz="2195">
                <a:solidFill>
                  <a:srgbClr val="000000"/>
                </a:solidFill>
                <a:latin typeface="Lora"/>
                <a:ea typeface="Lora"/>
                <a:cs typeface="Lora"/>
                <a:sym typeface="Lora"/>
              </a:rPr>
              <a:t>These frameworks collectively contribute to a comprehensive analysis of the factors that enhance the resilience of women's enterprises.</a:t>
            </a:r>
          </a:p>
        </p:txBody>
      </p:sp>
      <p:sp>
        <p:nvSpPr>
          <p:cNvPr id="63" name="Freeform 63"/>
          <p:cNvSpPr/>
          <p:nvPr/>
        </p:nvSpPr>
        <p:spPr>
          <a:xfrm rot="-7437348" flipH="1">
            <a:off x="-872087" y="-278362"/>
            <a:ext cx="6367791" cy="7718534"/>
          </a:xfrm>
          <a:custGeom>
            <a:avLst/>
            <a:gdLst/>
            <a:ahLst/>
            <a:cxnLst/>
            <a:rect l="l" t="t" r="r" b="b"/>
            <a:pathLst>
              <a:path w="6367791" h="7718534">
                <a:moveTo>
                  <a:pt x="6367791" y="0"/>
                </a:moveTo>
                <a:lnTo>
                  <a:pt x="0" y="0"/>
                </a:lnTo>
                <a:lnTo>
                  <a:pt x="0" y="7718534"/>
                </a:lnTo>
                <a:lnTo>
                  <a:pt x="6367791" y="7718534"/>
                </a:lnTo>
                <a:lnTo>
                  <a:pt x="6367791" y="0"/>
                </a:lnTo>
                <a:close/>
              </a:path>
            </a:pathLst>
          </a:custGeom>
          <a:blipFill>
            <a:blip>
              <a:alphaModFix amt="14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grpSp>
        <p:nvGrpSpPr>
          <p:cNvPr id="64" name="Group 64"/>
          <p:cNvGrpSpPr/>
          <p:nvPr/>
        </p:nvGrpSpPr>
        <p:grpSpPr>
          <a:xfrm>
            <a:off x="16264350" y="3544392"/>
            <a:ext cx="4569157" cy="4569157"/>
            <a:chOff x="0" y="0"/>
            <a:chExt cx="812800" cy="812800"/>
          </a:xfrm>
        </p:grpSpPr>
        <p:sp>
          <p:nvSpPr>
            <p:cNvPr id="65" name="Freeform 6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38996" r="-38996"/>
              </a:stretch>
            </a:blipFill>
          </p:spPr>
          <p:txBody>
            <a:bodyPr/>
            <a:lstStyle/>
            <a:p>
              <a:endParaRPr lang="en-GB"/>
            </a:p>
          </p:txBody>
        </p:sp>
      </p:grpSp>
      <p:sp>
        <p:nvSpPr>
          <p:cNvPr id="66" name="Freeform 66"/>
          <p:cNvSpPr/>
          <p:nvPr/>
        </p:nvSpPr>
        <p:spPr>
          <a:xfrm rot="5400000">
            <a:off x="-3614175" y="808895"/>
            <a:ext cx="5691366" cy="5822370"/>
          </a:xfrm>
          <a:custGeom>
            <a:avLst/>
            <a:gdLst/>
            <a:ahLst/>
            <a:cxnLst/>
            <a:rect l="l" t="t" r="r" b="b"/>
            <a:pathLst>
              <a:path w="5691366" h="5822370">
                <a:moveTo>
                  <a:pt x="0" y="0"/>
                </a:moveTo>
                <a:lnTo>
                  <a:pt x="5691366" y="0"/>
                </a:lnTo>
                <a:lnTo>
                  <a:pt x="5691366" y="5822370"/>
                </a:lnTo>
                <a:lnTo>
                  <a:pt x="0" y="5822370"/>
                </a:lnTo>
                <a:lnTo>
                  <a:pt x="0" y="0"/>
                </a:lnTo>
                <a:close/>
              </a:path>
            </a:pathLst>
          </a:custGeom>
          <a:blipFill>
            <a:blip>
              <a:alphaModFix amt="8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7" name="Freeform 67"/>
          <p:cNvSpPr/>
          <p:nvPr/>
        </p:nvSpPr>
        <p:spPr>
          <a:xfrm rot="5400000">
            <a:off x="15772271" y="2780154"/>
            <a:ext cx="5691366" cy="5822370"/>
          </a:xfrm>
          <a:custGeom>
            <a:avLst/>
            <a:gdLst/>
            <a:ahLst/>
            <a:cxnLst/>
            <a:rect l="l" t="t" r="r" b="b"/>
            <a:pathLst>
              <a:path w="5691366" h="5822370">
                <a:moveTo>
                  <a:pt x="0" y="0"/>
                </a:moveTo>
                <a:lnTo>
                  <a:pt x="5691366" y="0"/>
                </a:lnTo>
                <a:lnTo>
                  <a:pt x="5691366" y="5822370"/>
                </a:lnTo>
                <a:lnTo>
                  <a:pt x="0" y="5822370"/>
                </a:lnTo>
                <a:lnTo>
                  <a:pt x="0" y="0"/>
                </a:lnTo>
                <a:close/>
              </a:path>
            </a:pathLst>
          </a:custGeom>
          <a:blipFill>
            <a:blip>
              <a:alphaModFix amt="80000"/>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8" name="Group 68"/>
          <p:cNvGrpSpPr/>
          <p:nvPr/>
        </p:nvGrpSpPr>
        <p:grpSpPr>
          <a:xfrm>
            <a:off x="-2968290" y="1578558"/>
            <a:ext cx="4569157" cy="4569157"/>
            <a:chOff x="0" y="0"/>
            <a:chExt cx="812800" cy="812800"/>
          </a:xfrm>
        </p:grpSpPr>
        <p:sp>
          <p:nvSpPr>
            <p:cNvPr id="69" name="Freeform 6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38996" r="-38996"/>
              </a:stretch>
            </a:blipFill>
          </p:spPr>
          <p:txBody>
            <a:bodyPr/>
            <a:lstStyle/>
            <a:p>
              <a:endParaRPr lang="en-GB"/>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a:off x="10556835" y="-2470739"/>
            <a:ext cx="8991184" cy="8979945"/>
          </a:xfrm>
          <a:custGeom>
            <a:avLst/>
            <a:gdLst/>
            <a:ahLst/>
            <a:cxnLst/>
            <a:rect l="l" t="t" r="r" b="b"/>
            <a:pathLst>
              <a:path w="8991184" h="8979945">
                <a:moveTo>
                  <a:pt x="0" y="0"/>
                </a:moveTo>
                <a:lnTo>
                  <a:pt x="8991184" y="0"/>
                </a:lnTo>
                <a:lnTo>
                  <a:pt x="8991184" y="8979946"/>
                </a:lnTo>
                <a:lnTo>
                  <a:pt x="0" y="897994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1171823" y="-1861371"/>
            <a:ext cx="7761209" cy="776120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4308" r="-14308"/>
              </a:stretch>
            </a:blipFill>
          </p:spPr>
          <p:txBody>
            <a:bodyPr/>
            <a:lstStyle/>
            <a:p>
              <a:endParaRPr lang="en-GB"/>
            </a:p>
          </p:txBody>
        </p:sp>
      </p:grpSp>
      <p:sp>
        <p:nvSpPr>
          <p:cNvPr id="5" name="Freeform 5"/>
          <p:cNvSpPr/>
          <p:nvPr/>
        </p:nvSpPr>
        <p:spPr>
          <a:xfrm>
            <a:off x="236312" y="249851"/>
            <a:ext cx="4298002" cy="4893649"/>
          </a:xfrm>
          <a:custGeom>
            <a:avLst/>
            <a:gdLst/>
            <a:ahLst/>
            <a:cxnLst/>
            <a:rect l="l" t="t" r="r" b="b"/>
            <a:pathLst>
              <a:path w="4298002" h="4893649">
                <a:moveTo>
                  <a:pt x="0" y="0"/>
                </a:moveTo>
                <a:lnTo>
                  <a:pt x="4298002" y="0"/>
                </a:lnTo>
                <a:lnTo>
                  <a:pt x="4298002" y="4893649"/>
                </a:lnTo>
                <a:lnTo>
                  <a:pt x="0" y="4893649"/>
                </a:lnTo>
                <a:lnTo>
                  <a:pt x="0" y="0"/>
                </a:lnTo>
                <a:close/>
              </a:path>
            </a:pathLst>
          </a:custGeom>
          <a:blipFill>
            <a:blip>
              <a:extLst>
                <a:ext uri="{96DAC541-7B7A-43D3-8B79-37D633B846F1}">
                  <asvg:svgBlip xmlns:asvg="http://schemas.microsoft.com/office/drawing/2016/SVG/main" r:embed="rId4"/>
                </a:ext>
              </a:extLst>
            </a:blip>
            <a:stretch>
              <a:fillRect r="-30540" b="-47225"/>
            </a:stretch>
          </a:blipFill>
        </p:spPr>
        <p:txBody>
          <a:bodyPr/>
          <a:lstStyle/>
          <a:p>
            <a:endParaRPr lang="en-GB"/>
          </a:p>
        </p:txBody>
      </p:sp>
      <p:sp>
        <p:nvSpPr>
          <p:cNvPr id="6" name="Freeform 6"/>
          <p:cNvSpPr/>
          <p:nvPr/>
        </p:nvSpPr>
        <p:spPr>
          <a:xfrm rot="-10800000">
            <a:off x="14060262" y="6330299"/>
            <a:ext cx="4132555" cy="3646237"/>
          </a:xfrm>
          <a:custGeom>
            <a:avLst/>
            <a:gdLst/>
            <a:ahLst/>
            <a:cxnLst/>
            <a:rect l="l" t="t" r="r" b="b"/>
            <a:pathLst>
              <a:path w="4132555" h="3646237">
                <a:moveTo>
                  <a:pt x="0" y="0"/>
                </a:moveTo>
                <a:lnTo>
                  <a:pt x="4132556" y="0"/>
                </a:lnTo>
                <a:lnTo>
                  <a:pt x="4132556" y="3646237"/>
                </a:lnTo>
                <a:lnTo>
                  <a:pt x="0" y="3646237"/>
                </a:lnTo>
                <a:lnTo>
                  <a:pt x="0" y="0"/>
                </a:lnTo>
                <a:close/>
              </a:path>
            </a:pathLst>
          </a:custGeom>
          <a:blipFill>
            <a:blip>
              <a:extLst>
                <a:ext uri="{96DAC541-7B7A-43D3-8B79-37D633B846F1}">
                  <asvg:svgBlip xmlns:asvg="http://schemas.microsoft.com/office/drawing/2016/SVG/main" r:embed="rId4"/>
                </a:ext>
              </a:extLst>
            </a:blip>
            <a:stretch>
              <a:fillRect r="-38221" b="-101165"/>
            </a:stretch>
          </a:blipFill>
        </p:spPr>
        <p:txBody>
          <a:bodyPr/>
          <a:lstStyle/>
          <a:p>
            <a:endParaRPr lang="en-GB"/>
          </a:p>
        </p:txBody>
      </p:sp>
      <p:sp>
        <p:nvSpPr>
          <p:cNvPr id="7" name="Freeform 7"/>
          <p:cNvSpPr/>
          <p:nvPr/>
        </p:nvSpPr>
        <p:spPr>
          <a:xfrm flipV="1">
            <a:off x="236312" y="5143500"/>
            <a:ext cx="4298002" cy="4893649"/>
          </a:xfrm>
          <a:custGeom>
            <a:avLst/>
            <a:gdLst/>
            <a:ahLst/>
            <a:cxnLst/>
            <a:rect l="l" t="t" r="r" b="b"/>
            <a:pathLst>
              <a:path w="4298002" h="4893649">
                <a:moveTo>
                  <a:pt x="0" y="4893649"/>
                </a:moveTo>
                <a:lnTo>
                  <a:pt x="4298002" y="4893649"/>
                </a:lnTo>
                <a:lnTo>
                  <a:pt x="4298002" y="0"/>
                </a:lnTo>
                <a:lnTo>
                  <a:pt x="0" y="0"/>
                </a:lnTo>
                <a:lnTo>
                  <a:pt x="0" y="4893649"/>
                </a:lnTo>
                <a:close/>
              </a:path>
            </a:pathLst>
          </a:custGeom>
          <a:blipFill>
            <a:blip>
              <a:extLst>
                <a:ext uri="{96DAC541-7B7A-43D3-8B79-37D633B846F1}">
                  <asvg:svgBlip xmlns:asvg="http://schemas.microsoft.com/office/drawing/2016/SVG/main" r:embed="rId4"/>
                </a:ext>
              </a:extLst>
            </a:blip>
            <a:stretch>
              <a:fillRect r="-30540" b="-47225"/>
            </a:stretch>
          </a:blipFill>
        </p:spPr>
        <p:txBody>
          <a:bodyPr/>
          <a:lstStyle/>
          <a:p>
            <a:endParaRPr lang="en-GB"/>
          </a:p>
        </p:txBody>
      </p:sp>
      <p:sp>
        <p:nvSpPr>
          <p:cNvPr id="8" name="TextBox 8"/>
          <p:cNvSpPr txBox="1"/>
          <p:nvPr/>
        </p:nvSpPr>
        <p:spPr>
          <a:xfrm>
            <a:off x="1592794" y="500785"/>
            <a:ext cx="8882014" cy="1015363"/>
          </a:xfrm>
          <a:prstGeom prst="rect">
            <a:avLst/>
          </a:prstGeom>
        </p:spPr>
        <p:txBody>
          <a:bodyPr lIns="0" tIns="0" rIns="0" bIns="0" rtlCol="0" anchor="t">
            <a:spAutoFit/>
          </a:bodyPr>
          <a:lstStyle/>
          <a:p>
            <a:pPr algn="ctr">
              <a:lnSpc>
                <a:spcPts val="4080"/>
              </a:lnSpc>
            </a:pPr>
            <a:r>
              <a:rPr lang="en-US" sz="3000" spc="72">
                <a:solidFill>
                  <a:srgbClr val="05211C"/>
                </a:solidFill>
                <a:latin typeface="TAN Aegean"/>
                <a:ea typeface="TAN Aegean"/>
                <a:cs typeface="TAN Aegean"/>
                <a:sym typeface="TAN Aegean"/>
              </a:rPr>
              <a:t>Research Puzzle Through Kuhn's Lens</a:t>
            </a:r>
          </a:p>
        </p:txBody>
      </p:sp>
      <p:sp>
        <p:nvSpPr>
          <p:cNvPr id="9" name="TextBox 9"/>
          <p:cNvSpPr txBox="1"/>
          <p:nvPr/>
        </p:nvSpPr>
        <p:spPr>
          <a:xfrm>
            <a:off x="4346478" y="2047809"/>
            <a:ext cx="3120566" cy="352425"/>
          </a:xfrm>
          <a:prstGeom prst="rect">
            <a:avLst/>
          </a:prstGeom>
        </p:spPr>
        <p:txBody>
          <a:bodyPr lIns="0" tIns="0" rIns="0" bIns="0" rtlCol="0" anchor="t">
            <a:spAutoFit/>
          </a:bodyPr>
          <a:lstStyle/>
          <a:p>
            <a:pPr algn="l">
              <a:lnSpc>
                <a:spcPts val="2625"/>
              </a:lnSpc>
            </a:pPr>
            <a:r>
              <a:rPr lang="en-US" sz="2500" b="1" i="1" spc="60">
                <a:solidFill>
                  <a:srgbClr val="05211C"/>
                </a:solidFill>
                <a:latin typeface="Ibarra Real Nova Bold Italics"/>
                <a:ea typeface="Ibarra Real Nova Bold Italics"/>
                <a:cs typeface="Ibarra Real Nova Bold Italics"/>
                <a:sym typeface="Ibarra Real Nova Bold Italics"/>
              </a:rPr>
              <a:t>Current Assumption:</a:t>
            </a:r>
          </a:p>
        </p:txBody>
      </p:sp>
      <p:sp>
        <p:nvSpPr>
          <p:cNvPr id="10" name="TextBox 10"/>
          <p:cNvSpPr txBox="1"/>
          <p:nvPr/>
        </p:nvSpPr>
        <p:spPr>
          <a:xfrm>
            <a:off x="5779722" y="3351256"/>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11" name="TextBox 11"/>
          <p:cNvSpPr txBox="1"/>
          <p:nvPr/>
        </p:nvSpPr>
        <p:spPr>
          <a:xfrm>
            <a:off x="5237868" y="3738606"/>
            <a:ext cx="1543932" cy="431799"/>
          </a:xfrm>
          <a:prstGeom prst="rect">
            <a:avLst/>
          </a:prstGeom>
        </p:spPr>
        <p:txBody>
          <a:bodyPr wrap="square" lIns="0" tIns="0" rIns="0" bIns="0" rtlCol="0" anchor="t">
            <a:spAutoFit/>
          </a:bodyPr>
          <a:lstStyle/>
          <a:p>
            <a:pPr algn="ctr">
              <a:lnSpc>
                <a:spcPts val="3500"/>
              </a:lnSpc>
            </a:pPr>
            <a:r>
              <a:rPr lang="en-US" sz="2500" b="1" i="1" dirty="0">
                <a:solidFill>
                  <a:srgbClr val="05211C"/>
                </a:solidFill>
                <a:latin typeface="Ibarra Real Nova Bold Italics"/>
                <a:ea typeface="Ibarra Real Nova Bold Italics"/>
                <a:cs typeface="Ibarra Real Nova Bold Italics"/>
                <a:sym typeface="Ibarra Real Nova Bold Italics"/>
              </a:rPr>
              <a:t>Anomaly:</a:t>
            </a:r>
          </a:p>
        </p:txBody>
      </p:sp>
      <p:sp>
        <p:nvSpPr>
          <p:cNvPr id="12" name="TextBox 12"/>
          <p:cNvSpPr txBox="1"/>
          <p:nvPr/>
        </p:nvSpPr>
        <p:spPr>
          <a:xfrm>
            <a:off x="5906762" y="5413099"/>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
        <p:nvSpPr>
          <p:cNvPr id="13" name="TextBox 13"/>
          <p:cNvSpPr txBox="1"/>
          <p:nvPr/>
        </p:nvSpPr>
        <p:spPr>
          <a:xfrm>
            <a:off x="1826247" y="4218030"/>
            <a:ext cx="7906949" cy="1166494"/>
          </a:xfrm>
          <a:prstGeom prst="rect">
            <a:avLst/>
          </a:prstGeom>
        </p:spPr>
        <p:txBody>
          <a:bodyPr lIns="0" tIns="0" rIns="0" bIns="0" rtlCol="0" anchor="t">
            <a:spAutoFit/>
          </a:bodyPr>
          <a:lstStyle/>
          <a:p>
            <a:pPr algn="just">
              <a:lnSpc>
                <a:spcPts val="2380"/>
              </a:lnSpc>
            </a:pPr>
            <a:r>
              <a:rPr lang="en-US" sz="1700">
                <a:solidFill>
                  <a:srgbClr val="05211C"/>
                </a:solidFill>
                <a:latin typeface="Lora"/>
                <a:ea typeface="Lora"/>
                <a:cs typeface="Lora"/>
                <a:sym typeface="Lora"/>
              </a:rPr>
              <a:t>The evidence from humanitarian and development research is inconsistent. While certain studies indicate improved resilience, others reveal limited or unsustainable outcomes due to various factors such as conflict, displacement, weak institutions, gender inequalities, and restricted market access.</a:t>
            </a:r>
          </a:p>
        </p:txBody>
      </p:sp>
      <p:sp>
        <p:nvSpPr>
          <p:cNvPr id="14" name="TextBox 14"/>
          <p:cNvSpPr txBox="1"/>
          <p:nvPr/>
        </p:nvSpPr>
        <p:spPr>
          <a:xfrm>
            <a:off x="5069336" y="6232248"/>
            <a:ext cx="2093464" cy="431799"/>
          </a:xfrm>
          <a:prstGeom prst="rect">
            <a:avLst/>
          </a:prstGeom>
        </p:spPr>
        <p:txBody>
          <a:bodyPr wrap="square" lIns="0" tIns="0" rIns="0" bIns="0" rtlCol="0" anchor="t">
            <a:spAutoFit/>
          </a:bodyPr>
          <a:lstStyle/>
          <a:p>
            <a:pPr algn="ctr">
              <a:lnSpc>
                <a:spcPts val="3500"/>
              </a:lnSpc>
            </a:pPr>
            <a:r>
              <a:rPr lang="en-US" sz="2500" b="1" i="1" dirty="0">
                <a:solidFill>
                  <a:srgbClr val="05211C"/>
                </a:solidFill>
                <a:latin typeface="Ibarra Real Nova Bold Italics"/>
                <a:ea typeface="Ibarra Real Nova Bold Italics"/>
                <a:cs typeface="Ibarra Real Nova Bold Italics"/>
                <a:sym typeface="Ibarra Real Nova Bold Italics"/>
              </a:rPr>
              <a:t>Research Gap:</a:t>
            </a:r>
          </a:p>
        </p:txBody>
      </p:sp>
      <p:sp>
        <p:nvSpPr>
          <p:cNvPr id="15" name="Freeform 15"/>
          <p:cNvSpPr/>
          <p:nvPr/>
        </p:nvSpPr>
        <p:spPr>
          <a:xfrm rot="9836239">
            <a:off x="6893270" y="5771710"/>
            <a:ext cx="11028752" cy="6052028"/>
          </a:xfrm>
          <a:custGeom>
            <a:avLst/>
            <a:gdLst/>
            <a:ahLst/>
            <a:cxnLst/>
            <a:rect l="l" t="t" r="r" b="b"/>
            <a:pathLst>
              <a:path w="11028752" h="6052028">
                <a:moveTo>
                  <a:pt x="0" y="0"/>
                </a:moveTo>
                <a:lnTo>
                  <a:pt x="11028753" y="0"/>
                </a:lnTo>
                <a:lnTo>
                  <a:pt x="11028753" y="6052027"/>
                </a:lnTo>
                <a:lnTo>
                  <a:pt x="0" y="6052027"/>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16" name="TextBox 16"/>
          <p:cNvSpPr txBox="1"/>
          <p:nvPr/>
        </p:nvSpPr>
        <p:spPr>
          <a:xfrm>
            <a:off x="1953287" y="8408697"/>
            <a:ext cx="7906949" cy="1166494"/>
          </a:xfrm>
          <a:prstGeom prst="rect">
            <a:avLst/>
          </a:prstGeom>
        </p:spPr>
        <p:txBody>
          <a:bodyPr lIns="0" tIns="0" rIns="0" bIns="0" rtlCol="0" anchor="t">
            <a:spAutoFit/>
          </a:bodyPr>
          <a:lstStyle/>
          <a:p>
            <a:pPr algn="just">
              <a:lnSpc>
                <a:spcPts val="2380"/>
              </a:lnSpc>
            </a:pPr>
            <a:r>
              <a:rPr lang="en-US" sz="1700">
                <a:solidFill>
                  <a:srgbClr val="05211C"/>
                </a:solidFill>
                <a:latin typeface="Lora"/>
                <a:ea typeface="Lora"/>
                <a:cs typeface="Lora"/>
                <a:sym typeface="Lora"/>
              </a:rPr>
              <a:t>This critical literature review synthesises existing findings to identify the conditions under which microfinance succeeds or fails and provides evidence-based recommendations for more integrated humanitarian-development interventions.</a:t>
            </a:r>
          </a:p>
        </p:txBody>
      </p:sp>
      <p:sp>
        <p:nvSpPr>
          <p:cNvPr id="17" name="TextBox 17"/>
          <p:cNvSpPr txBox="1"/>
          <p:nvPr/>
        </p:nvSpPr>
        <p:spPr>
          <a:xfrm>
            <a:off x="14060262" y="8977631"/>
            <a:ext cx="2633782" cy="280669"/>
          </a:xfrm>
          <a:prstGeom prst="rect">
            <a:avLst/>
          </a:prstGeom>
        </p:spPr>
        <p:txBody>
          <a:bodyPr lIns="0" tIns="0" rIns="0" bIns="0" rtlCol="0" anchor="t">
            <a:spAutoFit/>
          </a:bodyPr>
          <a:lstStyle/>
          <a:p>
            <a:pPr algn="ctr">
              <a:lnSpc>
                <a:spcPts val="2380"/>
              </a:lnSpc>
            </a:pPr>
            <a:r>
              <a:rPr lang="en-US" sz="1700">
                <a:solidFill>
                  <a:srgbClr val="05211C"/>
                </a:solidFill>
                <a:latin typeface="Lora"/>
                <a:ea typeface="Lora"/>
                <a:cs typeface="Lora"/>
                <a:sym typeface="Lora"/>
              </a:rPr>
              <a:t>(Adapted from Kuhn, 1970)</a:t>
            </a:r>
          </a:p>
        </p:txBody>
      </p:sp>
      <p:sp>
        <p:nvSpPr>
          <p:cNvPr id="18" name="TextBox 18"/>
          <p:cNvSpPr txBox="1"/>
          <p:nvPr/>
        </p:nvSpPr>
        <p:spPr>
          <a:xfrm>
            <a:off x="3206365" y="1563939"/>
            <a:ext cx="5937635" cy="465192"/>
          </a:xfrm>
          <a:prstGeom prst="rect">
            <a:avLst/>
          </a:prstGeom>
        </p:spPr>
        <p:txBody>
          <a:bodyPr wrap="square" lIns="0" tIns="0" rIns="0" bIns="0" rtlCol="0" anchor="t">
            <a:spAutoFit/>
          </a:bodyPr>
          <a:lstStyle/>
          <a:p>
            <a:pPr algn="ctr">
              <a:lnSpc>
                <a:spcPts val="3780"/>
              </a:lnSpc>
            </a:pPr>
            <a:r>
              <a:rPr lang="en-US" sz="2700" b="1" i="1" dirty="0">
                <a:solidFill>
                  <a:srgbClr val="05211C"/>
                </a:solidFill>
                <a:latin typeface="Ibarra Real Nova Bold Italics"/>
                <a:ea typeface="Ibarra Real Nova Bold Italics"/>
                <a:cs typeface="Ibarra Real Nova Bold Italics"/>
                <a:sym typeface="Ibarra Real Nova Bold Italics"/>
              </a:rPr>
              <a:t>Normal Science (Prevailing Paradigm)</a:t>
            </a:r>
          </a:p>
        </p:txBody>
      </p:sp>
      <p:sp>
        <p:nvSpPr>
          <p:cNvPr id="19" name="TextBox 19"/>
          <p:cNvSpPr txBox="1"/>
          <p:nvPr/>
        </p:nvSpPr>
        <p:spPr>
          <a:xfrm>
            <a:off x="1953287" y="2443398"/>
            <a:ext cx="7906949" cy="1166494"/>
          </a:xfrm>
          <a:prstGeom prst="rect">
            <a:avLst/>
          </a:prstGeom>
        </p:spPr>
        <p:txBody>
          <a:bodyPr lIns="0" tIns="0" rIns="0" bIns="0" rtlCol="0" anchor="t">
            <a:spAutoFit/>
          </a:bodyPr>
          <a:lstStyle/>
          <a:p>
            <a:pPr algn="just">
              <a:lnSpc>
                <a:spcPts val="2380"/>
              </a:lnSpc>
            </a:pPr>
            <a:r>
              <a:rPr lang="en-US" sz="1700">
                <a:solidFill>
                  <a:srgbClr val="05211C"/>
                </a:solidFill>
                <a:latin typeface="Lora"/>
                <a:ea typeface="Lora"/>
                <a:cs typeface="Lora"/>
                <a:sym typeface="Lora"/>
              </a:rPr>
              <a:t>Microfinance is regarded as an effective strategy for enhancing women's enterprise resilience in communities impacted by Boko Haram by improving access to finance, expanding livelihood opportunities, and promoting economic recovery.</a:t>
            </a:r>
          </a:p>
        </p:txBody>
      </p:sp>
      <p:sp>
        <p:nvSpPr>
          <p:cNvPr id="20" name="TextBox 20"/>
          <p:cNvSpPr txBox="1"/>
          <p:nvPr/>
        </p:nvSpPr>
        <p:spPr>
          <a:xfrm>
            <a:off x="5568684" y="5781398"/>
            <a:ext cx="930235" cy="431799"/>
          </a:xfrm>
          <a:prstGeom prst="rect">
            <a:avLst/>
          </a:prstGeom>
        </p:spPr>
        <p:txBody>
          <a:bodyPr lIns="0" tIns="0" rIns="0" bIns="0" rtlCol="0" anchor="t">
            <a:spAutoFit/>
          </a:bodyPr>
          <a:lstStyle/>
          <a:p>
            <a:pPr algn="ctr">
              <a:lnSpc>
                <a:spcPts val="3500"/>
              </a:lnSpc>
            </a:pPr>
            <a:r>
              <a:rPr lang="en-US" sz="2500" b="1" i="1">
                <a:solidFill>
                  <a:srgbClr val="05211C"/>
                </a:solidFill>
                <a:latin typeface="Ibarra Real Nova Bold Italics"/>
                <a:ea typeface="Ibarra Real Nova Bold Italics"/>
                <a:cs typeface="Ibarra Real Nova Bold Italics"/>
                <a:sym typeface="Ibarra Real Nova Bold Italics"/>
              </a:rPr>
              <a:t>Crisis:</a:t>
            </a:r>
          </a:p>
        </p:txBody>
      </p:sp>
      <p:sp>
        <p:nvSpPr>
          <p:cNvPr id="21" name="TextBox 21"/>
          <p:cNvSpPr txBox="1"/>
          <p:nvPr/>
        </p:nvSpPr>
        <p:spPr>
          <a:xfrm>
            <a:off x="1826247" y="6711672"/>
            <a:ext cx="7906949" cy="871219"/>
          </a:xfrm>
          <a:prstGeom prst="rect">
            <a:avLst/>
          </a:prstGeom>
        </p:spPr>
        <p:txBody>
          <a:bodyPr lIns="0" tIns="0" rIns="0" bIns="0" rtlCol="0" anchor="t">
            <a:spAutoFit/>
          </a:bodyPr>
          <a:lstStyle/>
          <a:p>
            <a:pPr algn="just">
              <a:lnSpc>
                <a:spcPts val="2380"/>
              </a:lnSpc>
            </a:pPr>
            <a:r>
              <a:rPr lang="en-US" sz="1700">
                <a:solidFill>
                  <a:srgbClr val="05211C"/>
                </a:solidFill>
                <a:latin typeface="Lora"/>
                <a:ea typeface="Lora"/>
                <a:cs typeface="Lora"/>
                <a:sym typeface="Lora"/>
              </a:rPr>
              <a:t>Which humanitarian-development interventions, and under what contextual conditions, most effectively strengthen women's enterprise resilience in Boko Haram-affected communities in Northern Nigeria?</a:t>
            </a:r>
          </a:p>
        </p:txBody>
      </p:sp>
      <p:sp>
        <p:nvSpPr>
          <p:cNvPr id="22" name="TextBox 22"/>
          <p:cNvSpPr txBox="1"/>
          <p:nvPr/>
        </p:nvSpPr>
        <p:spPr>
          <a:xfrm>
            <a:off x="1928785" y="7941686"/>
            <a:ext cx="7906949" cy="404278"/>
          </a:xfrm>
          <a:prstGeom prst="rect">
            <a:avLst/>
          </a:prstGeom>
        </p:spPr>
        <p:txBody>
          <a:bodyPr wrap="square" lIns="0" tIns="0" rIns="0" bIns="0" rtlCol="0" anchor="t">
            <a:spAutoFit/>
          </a:bodyPr>
          <a:lstStyle/>
          <a:p>
            <a:pPr algn="ctr">
              <a:lnSpc>
                <a:spcPts val="3294"/>
              </a:lnSpc>
            </a:pPr>
            <a:r>
              <a:rPr lang="en-US" sz="2353" b="1" i="1" dirty="0">
                <a:solidFill>
                  <a:srgbClr val="05211C"/>
                </a:solidFill>
                <a:latin typeface="Ibarra Real Nova Bold Italics"/>
                <a:ea typeface="Ibarra Real Nova Bold Italics"/>
                <a:cs typeface="Ibarra Real Nova Bold Italics"/>
                <a:sym typeface="Ibarra Real Nova Bold Italics"/>
              </a:rPr>
              <a:t>Contribution to New Knowledge (Towards a New Paradigm):</a:t>
            </a:r>
          </a:p>
        </p:txBody>
      </p:sp>
      <p:sp>
        <p:nvSpPr>
          <p:cNvPr id="23" name="TextBox 23"/>
          <p:cNvSpPr txBox="1"/>
          <p:nvPr/>
        </p:nvSpPr>
        <p:spPr>
          <a:xfrm>
            <a:off x="5906762" y="7611466"/>
            <a:ext cx="254079" cy="349249"/>
          </a:xfrm>
          <a:prstGeom prst="rect">
            <a:avLst/>
          </a:prstGeom>
        </p:spPr>
        <p:txBody>
          <a:bodyPr lIns="0" tIns="0" rIns="0" bIns="0" rtlCol="0" anchor="t">
            <a:spAutoFit/>
          </a:bodyPr>
          <a:lstStyle/>
          <a:p>
            <a:pPr algn="ctr">
              <a:lnSpc>
                <a:spcPts val="2800"/>
              </a:lnSpc>
              <a:spcBef>
                <a:spcPct val="0"/>
              </a:spcBef>
            </a:pPr>
            <a:r>
              <a:rPr lang="en-US" sz="2000">
                <a:solidFill>
                  <a:srgbClr val="05211C"/>
                </a:solidFill>
                <a:latin typeface="Lora"/>
                <a:ea typeface="Lora"/>
                <a:cs typeface="Lora"/>
                <a:sym typeface="Lora"/>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rot="-3598498">
            <a:off x="-3403846" y="-205266"/>
            <a:ext cx="11028752" cy="6052028"/>
          </a:xfrm>
          <a:custGeom>
            <a:avLst/>
            <a:gdLst/>
            <a:ahLst/>
            <a:cxnLst/>
            <a:rect l="l" t="t" r="r" b="b"/>
            <a:pathLst>
              <a:path w="11028752" h="6052028">
                <a:moveTo>
                  <a:pt x="0" y="0"/>
                </a:moveTo>
                <a:lnTo>
                  <a:pt x="11028753" y="0"/>
                </a:lnTo>
                <a:lnTo>
                  <a:pt x="11028753" y="6052028"/>
                </a:lnTo>
                <a:lnTo>
                  <a:pt x="0" y="6052028"/>
                </a:lnTo>
                <a:lnTo>
                  <a:pt x="0" y="0"/>
                </a:lnTo>
                <a:close/>
              </a:path>
            </a:pathLst>
          </a:custGeom>
          <a:blipFill>
            <a:blip>
              <a:alphaModFix amt="19999"/>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832677" y="731860"/>
            <a:ext cx="3523915" cy="4411640"/>
          </a:xfrm>
          <a:custGeom>
            <a:avLst/>
            <a:gdLst/>
            <a:ahLst/>
            <a:cxnLst/>
            <a:rect l="l" t="t" r="r" b="b"/>
            <a:pathLst>
              <a:path w="3523915" h="4411640">
                <a:moveTo>
                  <a:pt x="0" y="0"/>
                </a:moveTo>
                <a:lnTo>
                  <a:pt x="3523915" y="0"/>
                </a:lnTo>
                <a:lnTo>
                  <a:pt x="3523915" y="4411640"/>
                </a:lnTo>
                <a:lnTo>
                  <a:pt x="0" y="4411640"/>
                </a:lnTo>
                <a:lnTo>
                  <a:pt x="0" y="0"/>
                </a:lnTo>
                <a:close/>
              </a:path>
            </a:pathLst>
          </a:custGeom>
          <a:blipFill>
            <a:blip>
              <a:extLst>
                <a:ext uri="{96DAC541-7B7A-43D3-8B79-37D633B846F1}">
                  <asvg:svgBlip xmlns:asvg="http://schemas.microsoft.com/office/drawing/2016/SVG/main" r:embed="rId3"/>
                </a:ext>
              </a:extLst>
            </a:blip>
            <a:stretch>
              <a:fillRect r="-23722" b="-28764"/>
            </a:stretch>
          </a:blipFill>
        </p:spPr>
        <p:txBody>
          <a:bodyPr/>
          <a:lstStyle/>
          <a:p>
            <a:endParaRPr lang="en-GB"/>
          </a:p>
        </p:txBody>
      </p:sp>
      <p:sp>
        <p:nvSpPr>
          <p:cNvPr id="4" name="Freeform 4"/>
          <p:cNvSpPr/>
          <p:nvPr/>
        </p:nvSpPr>
        <p:spPr>
          <a:xfrm flipV="1">
            <a:off x="832677" y="5143500"/>
            <a:ext cx="3523915" cy="4411640"/>
          </a:xfrm>
          <a:custGeom>
            <a:avLst/>
            <a:gdLst/>
            <a:ahLst/>
            <a:cxnLst/>
            <a:rect l="l" t="t" r="r" b="b"/>
            <a:pathLst>
              <a:path w="3523915" h="4411640">
                <a:moveTo>
                  <a:pt x="0" y="4411640"/>
                </a:moveTo>
                <a:lnTo>
                  <a:pt x="3523915" y="4411640"/>
                </a:lnTo>
                <a:lnTo>
                  <a:pt x="3523915" y="0"/>
                </a:lnTo>
                <a:lnTo>
                  <a:pt x="0" y="0"/>
                </a:lnTo>
                <a:lnTo>
                  <a:pt x="0" y="4411640"/>
                </a:lnTo>
                <a:close/>
              </a:path>
            </a:pathLst>
          </a:custGeom>
          <a:blipFill>
            <a:blip>
              <a:extLst>
                <a:ext uri="{96DAC541-7B7A-43D3-8B79-37D633B846F1}">
                  <asvg:svgBlip xmlns:asvg="http://schemas.microsoft.com/office/drawing/2016/SVG/main" r:embed="rId3"/>
                </a:ext>
              </a:extLst>
            </a:blip>
            <a:stretch>
              <a:fillRect r="-23722" b="-28764"/>
            </a:stretch>
          </a:blipFill>
        </p:spPr>
        <p:txBody>
          <a:bodyPr/>
          <a:lstStyle/>
          <a:p>
            <a:endParaRPr lang="en-GB"/>
          </a:p>
        </p:txBody>
      </p:sp>
      <p:sp>
        <p:nvSpPr>
          <p:cNvPr id="5" name="Freeform 5"/>
          <p:cNvSpPr/>
          <p:nvPr/>
        </p:nvSpPr>
        <p:spPr>
          <a:xfrm rot="-10800000">
            <a:off x="13927926" y="5115242"/>
            <a:ext cx="3523915" cy="4411640"/>
          </a:xfrm>
          <a:custGeom>
            <a:avLst/>
            <a:gdLst/>
            <a:ahLst/>
            <a:cxnLst/>
            <a:rect l="l" t="t" r="r" b="b"/>
            <a:pathLst>
              <a:path w="3523915" h="4411640">
                <a:moveTo>
                  <a:pt x="0" y="0"/>
                </a:moveTo>
                <a:lnTo>
                  <a:pt x="3523915" y="0"/>
                </a:lnTo>
                <a:lnTo>
                  <a:pt x="3523915" y="4411641"/>
                </a:lnTo>
                <a:lnTo>
                  <a:pt x="0" y="4411641"/>
                </a:lnTo>
                <a:lnTo>
                  <a:pt x="0" y="0"/>
                </a:lnTo>
                <a:close/>
              </a:path>
            </a:pathLst>
          </a:custGeom>
          <a:blipFill>
            <a:blip>
              <a:extLst>
                <a:ext uri="{96DAC541-7B7A-43D3-8B79-37D633B846F1}">
                  <asvg:svgBlip xmlns:asvg="http://schemas.microsoft.com/office/drawing/2016/SVG/main" r:embed="rId3"/>
                </a:ext>
              </a:extLst>
            </a:blip>
            <a:stretch>
              <a:fillRect r="-23722" b="-28764"/>
            </a:stretch>
          </a:blipFill>
        </p:spPr>
        <p:txBody>
          <a:bodyPr/>
          <a:lstStyle/>
          <a:p>
            <a:endParaRPr lang="en-GB"/>
          </a:p>
        </p:txBody>
      </p:sp>
      <p:sp>
        <p:nvSpPr>
          <p:cNvPr id="6" name="Freeform 6"/>
          <p:cNvSpPr/>
          <p:nvPr/>
        </p:nvSpPr>
        <p:spPr>
          <a:xfrm rot="-10800000" flipV="1">
            <a:off x="13930082" y="703602"/>
            <a:ext cx="3523915" cy="4411640"/>
          </a:xfrm>
          <a:custGeom>
            <a:avLst/>
            <a:gdLst/>
            <a:ahLst/>
            <a:cxnLst/>
            <a:rect l="l" t="t" r="r" b="b"/>
            <a:pathLst>
              <a:path w="3523915" h="4411640">
                <a:moveTo>
                  <a:pt x="0" y="4411640"/>
                </a:moveTo>
                <a:lnTo>
                  <a:pt x="3523915" y="4411640"/>
                </a:lnTo>
                <a:lnTo>
                  <a:pt x="3523915" y="0"/>
                </a:lnTo>
                <a:lnTo>
                  <a:pt x="0" y="0"/>
                </a:lnTo>
                <a:lnTo>
                  <a:pt x="0" y="4411640"/>
                </a:lnTo>
                <a:close/>
              </a:path>
            </a:pathLst>
          </a:custGeom>
          <a:blipFill>
            <a:blip>
              <a:extLst>
                <a:ext uri="{96DAC541-7B7A-43D3-8B79-37D633B846F1}">
                  <asvg:svgBlip xmlns:asvg="http://schemas.microsoft.com/office/drawing/2016/SVG/main" r:embed="rId3"/>
                </a:ext>
              </a:extLst>
            </a:blip>
            <a:stretch>
              <a:fillRect r="-23722" b="-28764"/>
            </a:stretch>
          </a:blipFill>
        </p:spPr>
        <p:txBody>
          <a:bodyPr/>
          <a:lstStyle/>
          <a:p>
            <a:endParaRPr lang="en-GB"/>
          </a:p>
        </p:txBody>
      </p:sp>
      <p:sp>
        <p:nvSpPr>
          <p:cNvPr id="7" name="Freeform 7"/>
          <p:cNvSpPr/>
          <p:nvPr/>
        </p:nvSpPr>
        <p:spPr>
          <a:xfrm rot="-10800000">
            <a:off x="5777143" y="0"/>
            <a:ext cx="6733713" cy="1509460"/>
          </a:xfrm>
          <a:custGeom>
            <a:avLst/>
            <a:gdLst/>
            <a:ahLst/>
            <a:cxnLst/>
            <a:rect l="l" t="t" r="r" b="b"/>
            <a:pathLst>
              <a:path w="6733713" h="1509460">
                <a:moveTo>
                  <a:pt x="0" y="0"/>
                </a:moveTo>
                <a:lnTo>
                  <a:pt x="6733714" y="0"/>
                </a:lnTo>
                <a:lnTo>
                  <a:pt x="6733714" y="1509460"/>
                </a:lnTo>
                <a:lnTo>
                  <a:pt x="0" y="1509460"/>
                </a:lnTo>
                <a:lnTo>
                  <a:pt x="0" y="0"/>
                </a:lnTo>
                <a:close/>
              </a:path>
            </a:pathLst>
          </a:custGeom>
          <a:blipFill>
            <a:blip>
              <a:extLst>
                <a:ext uri="{96DAC541-7B7A-43D3-8B79-37D633B846F1}">
                  <asvg:svgBlip xmlns:asvg="http://schemas.microsoft.com/office/drawing/2016/SVG/main" r:embed="rId4"/>
                </a:ext>
              </a:extLst>
            </a:blip>
            <a:stretch>
              <a:fillRect b="-82901"/>
            </a:stretch>
          </a:blipFill>
        </p:spPr>
        <p:txBody>
          <a:bodyPr/>
          <a:lstStyle/>
          <a:p>
            <a:endParaRPr lang="en-GB"/>
          </a:p>
        </p:txBody>
      </p:sp>
      <p:sp>
        <p:nvSpPr>
          <p:cNvPr id="8" name="Freeform 8"/>
          <p:cNvSpPr/>
          <p:nvPr/>
        </p:nvSpPr>
        <p:spPr>
          <a:xfrm>
            <a:off x="6407949" y="8843081"/>
            <a:ext cx="5472101" cy="1226651"/>
          </a:xfrm>
          <a:custGeom>
            <a:avLst/>
            <a:gdLst/>
            <a:ahLst/>
            <a:cxnLst/>
            <a:rect l="l" t="t" r="r" b="b"/>
            <a:pathLst>
              <a:path w="5472101" h="1226651">
                <a:moveTo>
                  <a:pt x="0" y="0"/>
                </a:moveTo>
                <a:lnTo>
                  <a:pt x="5472102" y="0"/>
                </a:lnTo>
                <a:lnTo>
                  <a:pt x="5472102" y="1226651"/>
                </a:lnTo>
                <a:lnTo>
                  <a:pt x="0" y="1226651"/>
                </a:lnTo>
                <a:lnTo>
                  <a:pt x="0" y="0"/>
                </a:lnTo>
                <a:close/>
              </a:path>
            </a:pathLst>
          </a:custGeom>
          <a:blipFill>
            <a:blip>
              <a:extLst>
                <a:ext uri="{96DAC541-7B7A-43D3-8B79-37D633B846F1}">
                  <asvg:svgBlip xmlns:asvg="http://schemas.microsoft.com/office/drawing/2016/SVG/main" r:embed="rId4"/>
                </a:ext>
              </a:extLst>
            </a:blip>
            <a:stretch>
              <a:fillRect b="-82901"/>
            </a:stretch>
          </a:blipFill>
        </p:spPr>
        <p:txBody>
          <a:bodyPr/>
          <a:lstStyle/>
          <a:p>
            <a:endParaRPr lang="en-GB"/>
          </a:p>
        </p:txBody>
      </p:sp>
      <p:sp>
        <p:nvSpPr>
          <p:cNvPr id="9" name="TextBox 9"/>
          <p:cNvSpPr txBox="1"/>
          <p:nvPr/>
        </p:nvSpPr>
        <p:spPr>
          <a:xfrm>
            <a:off x="2435318" y="1478449"/>
            <a:ext cx="13426889" cy="688978"/>
          </a:xfrm>
          <a:prstGeom prst="rect">
            <a:avLst/>
          </a:prstGeom>
        </p:spPr>
        <p:txBody>
          <a:bodyPr lIns="0" tIns="0" rIns="0" bIns="0" rtlCol="0" anchor="t">
            <a:spAutoFit/>
          </a:bodyPr>
          <a:lstStyle/>
          <a:p>
            <a:pPr algn="ctr">
              <a:lnSpc>
                <a:spcPts val="2660"/>
              </a:lnSpc>
            </a:pPr>
            <a:r>
              <a:rPr lang="en-US" sz="2800" spc="67">
                <a:solidFill>
                  <a:srgbClr val="05211C"/>
                </a:solidFill>
                <a:latin typeface="TAN Aegean"/>
                <a:ea typeface="TAN Aegean"/>
                <a:cs typeface="TAN Aegean"/>
                <a:sym typeface="TAN Aegean"/>
              </a:rPr>
              <a:t>The Influence of Paradigms on Methodological Frameworks: With an Example Applied to My Research</a:t>
            </a:r>
          </a:p>
        </p:txBody>
      </p:sp>
      <p:sp>
        <p:nvSpPr>
          <p:cNvPr id="10" name="TextBox 10"/>
          <p:cNvSpPr txBox="1"/>
          <p:nvPr/>
        </p:nvSpPr>
        <p:spPr>
          <a:xfrm>
            <a:off x="1801005" y="2861797"/>
            <a:ext cx="1919645"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Systematic Search</a:t>
            </a:r>
          </a:p>
        </p:txBody>
      </p:sp>
      <p:sp>
        <p:nvSpPr>
          <p:cNvPr id="11" name="TextBox 11"/>
          <p:cNvSpPr txBox="1"/>
          <p:nvPr/>
        </p:nvSpPr>
        <p:spPr>
          <a:xfrm>
            <a:off x="1801005" y="3821734"/>
            <a:ext cx="1984653"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Critical Appraisal</a:t>
            </a:r>
          </a:p>
        </p:txBody>
      </p:sp>
      <p:sp>
        <p:nvSpPr>
          <p:cNvPr id="12" name="TextBox 12"/>
          <p:cNvSpPr txBox="1"/>
          <p:nvPr/>
        </p:nvSpPr>
        <p:spPr>
          <a:xfrm>
            <a:off x="1765709" y="4588178"/>
            <a:ext cx="2183439"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Evidence Extraction</a:t>
            </a:r>
          </a:p>
        </p:txBody>
      </p:sp>
      <p:sp>
        <p:nvSpPr>
          <p:cNvPr id="13" name="TextBox 13"/>
          <p:cNvSpPr txBox="1"/>
          <p:nvPr/>
        </p:nvSpPr>
        <p:spPr>
          <a:xfrm>
            <a:off x="1559605" y="5363844"/>
            <a:ext cx="2467451"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Comparative Analysis </a:t>
            </a:r>
          </a:p>
        </p:txBody>
      </p:sp>
      <p:sp>
        <p:nvSpPr>
          <p:cNvPr id="14" name="TextBox 14"/>
          <p:cNvSpPr txBox="1"/>
          <p:nvPr/>
        </p:nvSpPr>
        <p:spPr>
          <a:xfrm>
            <a:off x="1628440" y="6271750"/>
            <a:ext cx="2223373"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Knowledge Synthesis</a:t>
            </a:r>
          </a:p>
        </p:txBody>
      </p:sp>
      <p:sp>
        <p:nvSpPr>
          <p:cNvPr id="15" name="TextBox 15"/>
          <p:cNvSpPr txBox="1"/>
          <p:nvPr/>
        </p:nvSpPr>
        <p:spPr>
          <a:xfrm>
            <a:off x="1741831" y="7301695"/>
            <a:ext cx="2037993" cy="349249"/>
          </a:xfrm>
          <a:prstGeom prst="rect">
            <a:avLst/>
          </a:prstGeom>
        </p:spPr>
        <p:txBody>
          <a:bodyPr lIns="0" tIns="0" rIns="0" bIns="0" rtlCol="0" anchor="t">
            <a:spAutoFit/>
          </a:bodyPr>
          <a:lstStyle/>
          <a:p>
            <a:pPr algn="ctr">
              <a:lnSpc>
                <a:spcPts val="2800"/>
              </a:lnSpc>
            </a:pPr>
            <a:r>
              <a:rPr lang="en-US" sz="2000" b="1" i="1">
                <a:solidFill>
                  <a:srgbClr val="05211C"/>
                </a:solidFill>
                <a:latin typeface="Ibarra Real Nova Bold Italics"/>
                <a:ea typeface="Ibarra Real Nova Bold Italics"/>
                <a:cs typeface="Ibarra Real Nova Bold Italics"/>
                <a:sym typeface="Ibarra Real Nova Bold Italics"/>
              </a:rPr>
              <a:t>Gap Identification </a:t>
            </a:r>
          </a:p>
        </p:txBody>
      </p:sp>
      <p:sp>
        <p:nvSpPr>
          <p:cNvPr id="16" name="TextBox 16"/>
          <p:cNvSpPr txBox="1"/>
          <p:nvPr/>
        </p:nvSpPr>
        <p:spPr>
          <a:xfrm>
            <a:off x="1433747" y="8211846"/>
            <a:ext cx="15325507" cy="617282"/>
          </a:xfrm>
          <a:prstGeom prst="rect">
            <a:avLst/>
          </a:prstGeom>
        </p:spPr>
        <p:txBody>
          <a:bodyPr lIns="0" tIns="0" rIns="0" bIns="0" rtlCol="0" anchor="t">
            <a:spAutoFit/>
          </a:bodyPr>
          <a:lstStyle/>
          <a:p>
            <a:pPr algn="just">
              <a:lnSpc>
                <a:spcPts val="1676"/>
              </a:lnSpc>
            </a:pPr>
            <a:r>
              <a:rPr lang="en-US" sz="1197">
                <a:solidFill>
                  <a:srgbClr val="05211C"/>
                </a:solidFill>
                <a:latin typeface="Lora"/>
                <a:ea typeface="Lora"/>
                <a:cs typeface="Lora"/>
                <a:sym typeface="Lora"/>
              </a:rPr>
              <a:t>Adopting this structured methodological approach ensures methodological congruence with established research paradigms and enables a systematic, transparent examination of the relationship between microfinance and women’s enterprise resilience in Boko Haram‑affected communities. By rigorously searching, evaluating, extracting, comparing, and synthesising evidence from primary data, academic literature, and grey sources, the review mitigates bias, strengthens validity and reliability, and identifies robust evidence, inconsistencies, and gaps to inform evidence‑based humanitarian and development interventions.</a:t>
            </a:r>
          </a:p>
        </p:txBody>
      </p:sp>
      <p:sp>
        <p:nvSpPr>
          <p:cNvPr id="17" name="Freeform 17"/>
          <p:cNvSpPr/>
          <p:nvPr/>
        </p:nvSpPr>
        <p:spPr>
          <a:xfrm rot="2582035">
            <a:off x="11244878" y="884560"/>
            <a:ext cx="11028752" cy="6052028"/>
          </a:xfrm>
          <a:custGeom>
            <a:avLst/>
            <a:gdLst/>
            <a:ahLst/>
            <a:cxnLst/>
            <a:rect l="l" t="t" r="r" b="b"/>
            <a:pathLst>
              <a:path w="11028752" h="6052028">
                <a:moveTo>
                  <a:pt x="0" y="0"/>
                </a:moveTo>
                <a:lnTo>
                  <a:pt x="11028752" y="0"/>
                </a:lnTo>
                <a:lnTo>
                  <a:pt x="11028752" y="6052028"/>
                </a:lnTo>
                <a:lnTo>
                  <a:pt x="0" y="6052028"/>
                </a:lnTo>
                <a:lnTo>
                  <a:pt x="0" y="0"/>
                </a:lnTo>
                <a:close/>
              </a:path>
            </a:pathLst>
          </a:custGeom>
          <a:blipFill>
            <a:blip>
              <a:alphaModFix amt="19999"/>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18" name="TextBox 18"/>
          <p:cNvSpPr txBox="1"/>
          <p:nvPr/>
        </p:nvSpPr>
        <p:spPr>
          <a:xfrm>
            <a:off x="6867236" y="2148377"/>
            <a:ext cx="3466357" cy="398778"/>
          </a:xfrm>
          <a:prstGeom prst="rect">
            <a:avLst/>
          </a:prstGeom>
        </p:spPr>
        <p:txBody>
          <a:bodyPr wrap="square" lIns="0" tIns="0" rIns="0" bIns="0" rtlCol="0" anchor="t">
            <a:spAutoFit/>
          </a:bodyPr>
          <a:lstStyle/>
          <a:p>
            <a:pPr algn="ctr">
              <a:lnSpc>
                <a:spcPts val="3220"/>
              </a:lnSpc>
            </a:pPr>
            <a:r>
              <a:rPr lang="en-US" sz="2300" b="1" i="1" dirty="0">
                <a:solidFill>
                  <a:srgbClr val="05211C"/>
                </a:solidFill>
                <a:latin typeface="Ibarra Real Nova Bold Italics"/>
                <a:ea typeface="Ibarra Real Nova Bold Italics"/>
                <a:cs typeface="Ibarra Real Nova Bold Italics"/>
                <a:sym typeface="Ibarra Real Nova Bold Italics"/>
              </a:rPr>
              <a:t>Example for My Research</a:t>
            </a:r>
          </a:p>
        </p:txBody>
      </p:sp>
      <p:sp>
        <p:nvSpPr>
          <p:cNvPr id="19" name="TextBox 19"/>
          <p:cNvSpPr txBox="1"/>
          <p:nvPr/>
        </p:nvSpPr>
        <p:spPr>
          <a:xfrm>
            <a:off x="11727078" y="2138852"/>
            <a:ext cx="5307977" cy="398778"/>
          </a:xfrm>
          <a:prstGeom prst="rect">
            <a:avLst/>
          </a:prstGeom>
        </p:spPr>
        <p:txBody>
          <a:bodyPr wrap="square" lIns="0" tIns="0" rIns="0" bIns="0" rtlCol="0" anchor="t">
            <a:spAutoFit/>
          </a:bodyPr>
          <a:lstStyle/>
          <a:p>
            <a:pPr algn="ctr">
              <a:lnSpc>
                <a:spcPts val="3220"/>
              </a:lnSpc>
            </a:pPr>
            <a:r>
              <a:rPr lang="en-US" sz="2300" b="1" i="1" dirty="0">
                <a:solidFill>
                  <a:srgbClr val="05211C"/>
                </a:solidFill>
                <a:latin typeface="Ibarra Real Nova Bold Italics"/>
                <a:ea typeface="Ibarra Real Nova Bold Italics"/>
                <a:cs typeface="Ibarra Real Nova Bold Italics"/>
                <a:sym typeface="Ibarra Real Nova Bold Italics"/>
              </a:rPr>
              <a:t>How it Enhances Validity and Reliability</a:t>
            </a:r>
          </a:p>
        </p:txBody>
      </p:sp>
      <p:sp>
        <p:nvSpPr>
          <p:cNvPr id="20" name="TextBox 20"/>
          <p:cNvSpPr txBox="1"/>
          <p:nvPr/>
        </p:nvSpPr>
        <p:spPr>
          <a:xfrm>
            <a:off x="1433747" y="2138852"/>
            <a:ext cx="2847364" cy="398778"/>
          </a:xfrm>
          <a:prstGeom prst="rect">
            <a:avLst/>
          </a:prstGeom>
        </p:spPr>
        <p:txBody>
          <a:bodyPr lIns="0" tIns="0" rIns="0" bIns="0" rtlCol="0" anchor="t">
            <a:spAutoFit/>
          </a:bodyPr>
          <a:lstStyle/>
          <a:p>
            <a:pPr algn="ctr">
              <a:lnSpc>
                <a:spcPts val="3220"/>
              </a:lnSpc>
            </a:pPr>
            <a:r>
              <a:rPr lang="en-US" sz="2300" b="1" i="1">
                <a:solidFill>
                  <a:srgbClr val="05211C"/>
                </a:solidFill>
                <a:latin typeface="Ibarra Real Nova Bold Italics"/>
                <a:ea typeface="Ibarra Real Nova Bold Italics"/>
                <a:cs typeface="Ibarra Real Nova Bold Italics"/>
                <a:sym typeface="Ibarra Real Nova Bold Italics"/>
              </a:rPr>
              <a:t>Methodological Process</a:t>
            </a:r>
          </a:p>
        </p:txBody>
      </p:sp>
      <p:sp>
        <p:nvSpPr>
          <p:cNvPr id="21" name="TextBox 21"/>
          <p:cNvSpPr txBox="1"/>
          <p:nvPr/>
        </p:nvSpPr>
        <p:spPr>
          <a:xfrm>
            <a:off x="6215558" y="2699555"/>
            <a:ext cx="4447918" cy="8267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Search Scopus, Web of Science, Business Source Complete, and Google Scholar using keywords such as microfinance, women entrepreneurs, enterprise resilience, Boko Haram, and Northern Nigeria.</a:t>
            </a:r>
          </a:p>
        </p:txBody>
      </p:sp>
      <p:sp>
        <p:nvSpPr>
          <p:cNvPr id="22" name="TextBox 22"/>
          <p:cNvSpPr txBox="1"/>
          <p:nvPr/>
        </p:nvSpPr>
        <p:spPr>
          <a:xfrm>
            <a:off x="12013328" y="2724320"/>
            <a:ext cx="4459677" cy="4076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Mitigates selection bias by ensuring that relevant studies are identified systematically rather than through selective criteria.</a:t>
            </a:r>
          </a:p>
        </p:txBody>
      </p:sp>
      <p:sp>
        <p:nvSpPr>
          <p:cNvPr id="23" name="TextBox 23"/>
          <p:cNvSpPr txBox="1"/>
          <p:nvPr/>
        </p:nvSpPr>
        <p:spPr>
          <a:xfrm>
            <a:off x="9139238" y="4073828"/>
            <a:ext cx="9525" cy="887095"/>
          </a:xfrm>
          <a:prstGeom prst="rect">
            <a:avLst/>
          </a:prstGeom>
        </p:spPr>
        <p:txBody>
          <a:bodyPr lIns="0" tIns="0" rIns="0" bIns="0" rtlCol="0" anchor="t">
            <a:spAutoFit/>
          </a:bodyPr>
          <a:lstStyle/>
          <a:p>
            <a:pPr algn="ctr">
              <a:lnSpc>
                <a:spcPts val="7279"/>
              </a:lnSpc>
            </a:pPr>
            <a:endParaRPr/>
          </a:p>
        </p:txBody>
      </p:sp>
      <p:sp>
        <p:nvSpPr>
          <p:cNvPr id="24" name="TextBox 24"/>
          <p:cNvSpPr txBox="1"/>
          <p:nvPr/>
        </p:nvSpPr>
        <p:spPr>
          <a:xfrm>
            <a:off x="6215558" y="3702037"/>
            <a:ext cx="4447918" cy="61721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Conduct a rigorous evaluation of the methodological quality of empirical studies, primary data and humanitarian reports by employing established inclusion and quality criteria.</a:t>
            </a:r>
          </a:p>
        </p:txBody>
      </p:sp>
      <p:sp>
        <p:nvSpPr>
          <p:cNvPr id="25" name="TextBox 25"/>
          <p:cNvSpPr txBox="1"/>
          <p:nvPr/>
        </p:nvSpPr>
        <p:spPr>
          <a:xfrm>
            <a:off x="12013328" y="3702037"/>
            <a:ext cx="4562261" cy="61721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Ensures that conclusions are drawn from credible, high-quality evidence and interviews, rather than from studies that are weak or unreliable.</a:t>
            </a:r>
          </a:p>
        </p:txBody>
      </p:sp>
      <p:sp>
        <p:nvSpPr>
          <p:cNvPr id="26" name="TextBox 26"/>
          <p:cNvSpPr txBox="1"/>
          <p:nvPr/>
        </p:nvSpPr>
        <p:spPr>
          <a:xfrm>
            <a:off x="6215558" y="4468481"/>
            <a:ext cx="4447918" cy="61721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Collect and analyse data on the following dimensions: intervention type, resilience outcomes, business performance, conflict context, and reported challenges.</a:t>
            </a:r>
          </a:p>
        </p:txBody>
      </p:sp>
      <p:sp>
        <p:nvSpPr>
          <p:cNvPr id="27" name="TextBox 27"/>
          <p:cNvSpPr txBox="1"/>
          <p:nvPr/>
        </p:nvSpPr>
        <p:spPr>
          <a:xfrm>
            <a:off x="12013328" y="4529758"/>
            <a:ext cx="4562261" cy="4076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Facilitates consistency and transparency in the evidence-collection process across studies.</a:t>
            </a:r>
          </a:p>
        </p:txBody>
      </p:sp>
      <p:sp>
        <p:nvSpPr>
          <p:cNvPr id="28" name="TextBox 28"/>
          <p:cNvSpPr txBox="1"/>
          <p:nvPr/>
        </p:nvSpPr>
        <p:spPr>
          <a:xfrm>
            <a:off x="6215558" y="5348922"/>
            <a:ext cx="4447918" cy="61721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Examine and compare findings from diverse intervention models across varied geographical settings and conflict contexts.</a:t>
            </a:r>
          </a:p>
        </p:txBody>
      </p:sp>
      <p:sp>
        <p:nvSpPr>
          <p:cNvPr id="29" name="TextBox 29"/>
          <p:cNvSpPr txBox="1"/>
          <p:nvPr/>
        </p:nvSpPr>
        <p:spPr>
          <a:xfrm>
            <a:off x="12013328" y="5348922"/>
            <a:ext cx="4562261" cy="4076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Examines the patterns, contradictions, and contextual factors that affect the efficacy of interventions.</a:t>
            </a:r>
          </a:p>
        </p:txBody>
      </p:sp>
      <p:sp>
        <p:nvSpPr>
          <p:cNvPr id="30" name="TextBox 30"/>
          <p:cNvSpPr txBox="1"/>
          <p:nvPr/>
        </p:nvSpPr>
        <p:spPr>
          <a:xfrm>
            <a:off x="6215558" y="6158259"/>
            <a:ext cx="4512350" cy="8267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Examine the findings to elucidate the factors contributing to the effectiveness of certain microfinance programs in enhancing resilience, while others demonstrate limited outcomes.</a:t>
            </a:r>
          </a:p>
        </p:txBody>
      </p:sp>
      <p:sp>
        <p:nvSpPr>
          <p:cNvPr id="31" name="TextBox 31"/>
          <p:cNvSpPr txBox="1"/>
          <p:nvPr/>
        </p:nvSpPr>
        <p:spPr>
          <a:xfrm>
            <a:off x="12013328" y="6220776"/>
            <a:ext cx="4562261" cy="4076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It fosters a comprehensive understanding that transcends the scope of individual studies.</a:t>
            </a:r>
          </a:p>
        </p:txBody>
      </p:sp>
      <p:sp>
        <p:nvSpPr>
          <p:cNvPr id="32" name="TextBox 32"/>
          <p:cNvSpPr txBox="1"/>
          <p:nvPr/>
        </p:nvSpPr>
        <p:spPr>
          <a:xfrm>
            <a:off x="6215558" y="7175528"/>
            <a:ext cx="4512350" cy="82676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Examine the limited empirical evidence on integrated humanitarian and development interventions, while also exploring the contextual factors that affect enterprise resilience in Northern Nigeria.</a:t>
            </a:r>
          </a:p>
        </p:txBody>
      </p:sp>
      <p:sp>
        <p:nvSpPr>
          <p:cNvPr id="33" name="TextBox 33"/>
          <p:cNvSpPr txBox="1"/>
          <p:nvPr/>
        </p:nvSpPr>
        <p:spPr>
          <a:xfrm>
            <a:off x="12013328" y="7181998"/>
            <a:ext cx="4745927" cy="617219"/>
          </a:xfrm>
          <a:prstGeom prst="rect">
            <a:avLst/>
          </a:prstGeom>
        </p:spPr>
        <p:txBody>
          <a:bodyPr lIns="0" tIns="0" rIns="0" bIns="0" rtlCol="0" anchor="t">
            <a:spAutoFit/>
          </a:bodyPr>
          <a:lstStyle/>
          <a:p>
            <a:pPr algn="just">
              <a:lnSpc>
                <a:spcPts val="1680"/>
              </a:lnSpc>
            </a:pPr>
            <a:r>
              <a:rPr lang="en-US" sz="1200">
                <a:solidFill>
                  <a:srgbClr val="05211C"/>
                </a:solidFill>
                <a:latin typeface="Lora"/>
                <a:ea typeface="Lora"/>
                <a:cs typeface="Lora"/>
                <a:sym typeface="Lora"/>
              </a:rPr>
              <a:t>This study makes a significant original contribution to the existing body of knowledge and delineates a clear direction for future research and policy development.</a:t>
            </a:r>
          </a:p>
        </p:txBody>
      </p:sp>
      <p:grpSp>
        <p:nvGrpSpPr>
          <p:cNvPr id="34" name="Group 34"/>
          <p:cNvGrpSpPr/>
          <p:nvPr/>
        </p:nvGrpSpPr>
        <p:grpSpPr>
          <a:xfrm>
            <a:off x="-6533950" y="1262896"/>
            <a:ext cx="7761209" cy="7761209"/>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alphaModFix amt="50000"/>
              </a:blip>
              <a:stretch>
                <a:fillRect l="-14308" r="-14308"/>
              </a:stretch>
            </a:blipFill>
          </p:spPr>
          <p:txBody>
            <a:bodyPr/>
            <a:lstStyle/>
            <a:p>
              <a:endParaRPr lang="en-GB"/>
            </a:p>
          </p:txBody>
        </p:sp>
      </p:grpSp>
      <p:grpSp>
        <p:nvGrpSpPr>
          <p:cNvPr id="36" name="Group 36"/>
          <p:cNvGrpSpPr/>
          <p:nvPr/>
        </p:nvGrpSpPr>
        <p:grpSpPr>
          <a:xfrm>
            <a:off x="17089136" y="1205095"/>
            <a:ext cx="7761209" cy="7761209"/>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alphaModFix amt="50000"/>
              </a:blip>
              <a:stretch>
                <a:fillRect l="-14308" r="-14308"/>
              </a:stretch>
            </a:blipFill>
          </p:spPr>
          <p:txBody>
            <a:bodyPr/>
            <a:lstStyle/>
            <a:p>
              <a:endParaRPr lang="en-GB"/>
            </a:p>
          </p:txBody>
        </p:sp>
      </p:grpSp>
      <p:sp>
        <p:nvSpPr>
          <p:cNvPr id="38" name="Freeform 38"/>
          <p:cNvSpPr/>
          <p:nvPr/>
        </p:nvSpPr>
        <p:spPr>
          <a:xfrm rot="5400000">
            <a:off x="16569969" y="569576"/>
            <a:ext cx="8991184" cy="8979945"/>
          </a:xfrm>
          <a:custGeom>
            <a:avLst/>
            <a:gdLst/>
            <a:ahLst/>
            <a:cxnLst/>
            <a:rect l="l" t="t" r="r" b="b"/>
            <a:pathLst>
              <a:path w="8991184" h="8979945">
                <a:moveTo>
                  <a:pt x="0" y="0"/>
                </a:moveTo>
                <a:lnTo>
                  <a:pt x="8991184" y="0"/>
                </a:lnTo>
                <a:lnTo>
                  <a:pt x="8991184" y="8979945"/>
                </a:lnTo>
                <a:lnTo>
                  <a:pt x="0" y="8979945"/>
                </a:lnTo>
                <a:lnTo>
                  <a:pt x="0" y="0"/>
                </a:lnTo>
                <a:close/>
              </a:path>
            </a:pathLst>
          </a:custGeom>
          <a:blipFill>
            <a:blip>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9" name="Freeform 39"/>
          <p:cNvSpPr/>
          <p:nvPr/>
        </p:nvSpPr>
        <p:spPr>
          <a:xfrm rot="-5400000">
            <a:off x="-7264434" y="653527"/>
            <a:ext cx="8991184" cy="8979945"/>
          </a:xfrm>
          <a:custGeom>
            <a:avLst/>
            <a:gdLst/>
            <a:ahLst/>
            <a:cxnLst/>
            <a:rect l="l" t="t" r="r" b="b"/>
            <a:pathLst>
              <a:path w="8991184" h="8979945">
                <a:moveTo>
                  <a:pt x="0" y="0"/>
                </a:moveTo>
                <a:lnTo>
                  <a:pt x="8991184" y="0"/>
                </a:lnTo>
                <a:lnTo>
                  <a:pt x="8991184" y="8979946"/>
                </a:lnTo>
                <a:lnTo>
                  <a:pt x="0" y="8979946"/>
                </a:lnTo>
                <a:lnTo>
                  <a:pt x="0" y="0"/>
                </a:lnTo>
                <a:close/>
              </a:path>
            </a:pathLst>
          </a:custGeom>
          <a:blipFill>
            <a:blip>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0" name="Freeform 40"/>
          <p:cNvSpPr/>
          <p:nvPr/>
        </p:nvSpPr>
        <p:spPr>
          <a:xfrm>
            <a:off x="0" y="62177"/>
            <a:ext cx="1278385" cy="1265601"/>
          </a:xfrm>
          <a:custGeom>
            <a:avLst/>
            <a:gdLst/>
            <a:ahLst/>
            <a:cxnLst/>
            <a:rect l="l" t="t" r="r" b="b"/>
            <a:pathLst>
              <a:path w="1278385" h="1265601">
                <a:moveTo>
                  <a:pt x="0" y="0"/>
                </a:moveTo>
                <a:lnTo>
                  <a:pt x="1278385" y="0"/>
                </a:lnTo>
                <a:lnTo>
                  <a:pt x="1278385" y="1265601"/>
                </a:lnTo>
                <a:lnTo>
                  <a:pt x="0" y="126560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1" name="Freeform 41"/>
          <p:cNvSpPr/>
          <p:nvPr/>
        </p:nvSpPr>
        <p:spPr>
          <a:xfrm rot="5400000">
            <a:off x="17028727" y="68505"/>
            <a:ext cx="1265601" cy="1252945"/>
          </a:xfrm>
          <a:custGeom>
            <a:avLst/>
            <a:gdLst/>
            <a:ahLst/>
            <a:cxnLst/>
            <a:rect l="l" t="t" r="r" b="b"/>
            <a:pathLst>
              <a:path w="1265601" h="1252945">
                <a:moveTo>
                  <a:pt x="0" y="0"/>
                </a:moveTo>
                <a:lnTo>
                  <a:pt x="1265601" y="0"/>
                </a:lnTo>
                <a:lnTo>
                  <a:pt x="1265601" y="1252945"/>
                </a:lnTo>
                <a:lnTo>
                  <a:pt x="0" y="125294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2" name="Freeform 42"/>
          <p:cNvSpPr/>
          <p:nvPr/>
        </p:nvSpPr>
        <p:spPr>
          <a:xfrm rot="-5400000">
            <a:off x="25010" y="8972602"/>
            <a:ext cx="1259673" cy="1247076"/>
          </a:xfrm>
          <a:custGeom>
            <a:avLst/>
            <a:gdLst/>
            <a:ahLst/>
            <a:cxnLst/>
            <a:rect l="l" t="t" r="r" b="b"/>
            <a:pathLst>
              <a:path w="1259673" h="1247076">
                <a:moveTo>
                  <a:pt x="0" y="0"/>
                </a:moveTo>
                <a:lnTo>
                  <a:pt x="1259673" y="0"/>
                </a:lnTo>
                <a:lnTo>
                  <a:pt x="1259673" y="1247076"/>
                </a:lnTo>
                <a:lnTo>
                  <a:pt x="0" y="124707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3" name="Freeform 43"/>
          <p:cNvSpPr/>
          <p:nvPr/>
        </p:nvSpPr>
        <p:spPr>
          <a:xfrm rot="-10800000">
            <a:off x="17035055" y="8976325"/>
            <a:ext cx="1262275" cy="1249652"/>
          </a:xfrm>
          <a:custGeom>
            <a:avLst/>
            <a:gdLst/>
            <a:ahLst/>
            <a:cxnLst/>
            <a:rect l="l" t="t" r="r" b="b"/>
            <a:pathLst>
              <a:path w="1262275" h="1249652">
                <a:moveTo>
                  <a:pt x="0" y="0"/>
                </a:moveTo>
                <a:lnTo>
                  <a:pt x="1262275" y="0"/>
                </a:lnTo>
                <a:lnTo>
                  <a:pt x="1262275" y="1249652"/>
                </a:lnTo>
                <a:lnTo>
                  <a:pt x="0" y="124965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362274" y="359545"/>
            <a:ext cx="1352894" cy="1339365"/>
          </a:xfrm>
          <a:custGeom>
            <a:avLst/>
            <a:gdLst/>
            <a:ahLst/>
            <a:cxnLst/>
            <a:rect l="l" t="t" r="r" b="b"/>
            <a:pathLst>
              <a:path w="1352894" h="1339365">
                <a:moveTo>
                  <a:pt x="0" y="0"/>
                </a:moveTo>
                <a:lnTo>
                  <a:pt x="1352894" y="0"/>
                </a:lnTo>
                <a:lnTo>
                  <a:pt x="1352894" y="1339366"/>
                </a:lnTo>
                <a:lnTo>
                  <a:pt x="0" y="133936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2133884">
            <a:off x="-100964" y="1715797"/>
            <a:ext cx="6367791" cy="7718534"/>
          </a:xfrm>
          <a:custGeom>
            <a:avLst/>
            <a:gdLst/>
            <a:ahLst/>
            <a:cxnLst/>
            <a:rect l="l" t="t" r="r" b="b"/>
            <a:pathLst>
              <a:path w="6367791" h="7718534">
                <a:moveTo>
                  <a:pt x="0" y="0"/>
                </a:moveTo>
                <a:lnTo>
                  <a:pt x="6367791" y="0"/>
                </a:lnTo>
                <a:lnTo>
                  <a:pt x="6367791" y="7718535"/>
                </a:lnTo>
                <a:lnTo>
                  <a:pt x="0" y="7718535"/>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5400000">
            <a:off x="398863" y="8511131"/>
            <a:ext cx="1259673" cy="1247076"/>
          </a:xfrm>
          <a:custGeom>
            <a:avLst/>
            <a:gdLst/>
            <a:ahLst/>
            <a:cxnLst/>
            <a:rect l="l" t="t" r="r" b="b"/>
            <a:pathLst>
              <a:path w="1259673" h="1247076">
                <a:moveTo>
                  <a:pt x="0" y="0"/>
                </a:moveTo>
                <a:lnTo>
                  <a:pt x="1259674" y="0"/>
                </a:lnTo>
                <a:lnTo>
                  <a:pt x="1259674" y="1247077"/>
                </a:lnTo>
                <a:lnTo>
                  <a:pt x="0" y="124707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rot="5400000">
            <a:off x="16626500" y="365873"/>
            <a:ext cx="1265601" cy="1252945"/>
          </a:xfrm>
          <a:custGeom>
            <a:avLst/>
            <a:gdLst/>
            <a:ahLst/>
            <a:cxnLst/>
            <a:rect l="l" t="t" r="r" b="b"/>
            <a:pathLst>
              <a:path w="1265601" h="1252945">
                <a:moveTo>
                  <a:pt x="0" y="0"/>
                </a:moveTo>
                <a:lnTo>
                  <a:pt x="1265600" y="0"/>
                </a:lnTo>
                <a:lnTo>
                  <a:pt x="1265600" y="1252945"/>
                </a:lnTo>
                <a:lnTo>
                  <a:pt x="0" y="125294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rot="-10800000">
            <a:off x="16642158" y="8509843"/>
            <a:ext cx="1262275" cy="1249652"/>
          </a:xfrm>
          <a:custGeom>
            <a:avLst/>
            <a:gdLst/>
            <a:ahLst/>
            <a:cxnLst/>
            <a:rect l="l" t="t" r="r" b="b"/>
            <a:pathLst>
              <a:path w="1262275" h="1249652">
                <a:moveTo>
                  <a:pt x="0" y="0"/>
                </a:moveTo>
                <a:lnTo>
                  <a:pt x="1262275" y="0"/>
                </a:lnTo>
                <a:lnTo>
                  <a:pt x="1262275" y="1249653"/>
                </a:lnTo>
                <a:lnTo>
                  <a:pt x="0" y="124965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7" name="AutoShape 7"/>
          <p:cNvSpPr/>
          <p:nvPr/>
        </p:nvSpPr>
        <p:spPr>
          <a:xfrm flipV="1">
            <a:off x="2217963" y="359545"/>
            <a:ext cx="13807093" cy="86227"/>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8" name="Freeform 8"/>
          <p:cNvSpPr/>
          <p:nvPr/>
        </p:nvSpPr>
        <p:spPr>
          <a:xfrm rot="7799764">
            <a:off x="12309172" y="913889"/>
            <a:ext cx="6367791" cy="7718534"/>
          </a:xfrm>
          <a:custGeom>
            <a:avLst/>
            <a:gdLst/>
            <a:ahLst/>
            <a:cxnLst/>
            <a:rect l="l" t="t" r="r" b="b"/>
            <a:pathLst>
              <a:path w="6367791" h="7718534">
                <a:moveTo>
                  <a:pt x="0" y="0"/>
                </a:moveTo>
                <a:lnTo>
                  <a:pt x="6367791" y="0"/>
                </a:lnTo>
                <a:lnTo>
                  <a:pt x="6367791" y="7718534"/>
                </a:lnTo>
                <a:lnTo>
                  <a:pt x="0" y="7718534"/>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9" name="AutoShape 9"/>
          <p:cNvSpPr/>
          <p:nvPr/>
        </p:nvSpPr>
        <p:spPr>
          <a:xfrm>
            <a:off x="2325664" y="10069026"/>
            <a:ext cx="13636672" cy="0"/>
          </a:xfrm>
          <a:prstGeom prst="line">
            <a:avLst/>
          </a:prstGeom>
          <a:ln w="28575" cap="flat">
            <a:solidFill>
              <a:srgbClr val="FFDDAF"/>
            </a:solidFill>
            <a:prstDash val="solid"/>
            <a:headEnd type="diamond" w="lg" len="lg"/>
            <a:tailEnd type="diamond" w="lg" len="lg"/>
          </a:ln>
        </p:spPr>
        <p:txBody>
          <a:bodyPr/>
          <a:lstStyle/>
          <a:p>
            <a:endParaRPr lang="en-GB"/>
          </a:p>
        </p:txBody>
      </p:sp>
      <p:sp>
        <p:nvSpPr>
          <p:cNvPr id="10" name="TextBox 10"/>
          <p:cNvSpPr txBox="1"/>
          <p:nvPr/>
        </p:nvSpPr>
        <p:spPr>
          <a:xfrm>
            <a:off x="4364780" y="941730"/>
            <a:ext cx="9558441" cy="770434"/>
          </a:xfrm>
          <a:prstGeom prst="rect">
            <a:avLst/>
          </a:prstGeom>
        </p:spPr>
        <p:txBody>
          <a:bodyPr lIns="0" tIns="0" rIns="0" bIns="0" rtlCol="0" anchor="t">
            <a:spAutoFit/>
          </a:bodyPr>
          <a:lstStyle/>
          <a:p>
            <a:pPr algn="ctr">
              <a:lnSpc>
                <a:spcPts val="6360"/>
              </a:lnSpc>
            </a:pPr>
            <a:r>
              <a:rPr lang="en-US" sz="4542" spc="109">
                <a:solidFill>
                  <a:srgbClr val="FFDDAF"/>
                </a:solidFill>
                <a:latin typeface="TAN Aegean"/>
                <a:ea typeface="TAN Aegean"/>
                <a:cs typeface="TAN Aegean"/>
                <a:sym typeface="TAN Aegean"/>
              </a:rPr>
              <a:t>Contribution to Knowledge</a:t>
            </a:r>
          </a:p>
        </p:txBody>
      </p:sp>
      <p:grpSp>
        <p:nvGrpSpPr>
          <p:cNvPr id="11" name="Group 11"/>
          <p:cNvGrpSpPr/>
          <p:nvPr/>
        </p:nvGrpSpPr>
        <p:grpSpPr>
          <a:xfrm>
            <a:off x="187211" y="4043001"/>
            <a:ext cx="2713458" cy="271345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4">
                <a:alphaModFix amt="72000"/>
              </a:blip>
              <a:stretch>
                <a:fillRect l="-14308" r="-14308"/>
              </a:stretch>
            </a:blipFill>
          </p:spPr>
          <p:txBody>
            <a:bodyPr/>
            <a:lstStyle/>
            <a:p>
              <a:endParaRPr lang="en-GB"/>
            </a:p>
          </p:txBody>
        </p:sp>
      </p:grpSp>
      <p:grpSp>
        <p:nvGrpSpPr>
          <p:cNvPr id="13" name="Group 13"/>
          <p:cNvGrpSpPr/>
          <p:nvPr/>
        </p:nvGrpSpPr>
        <p:grpSpPr>
          <a:xfrm>
            <a:off x="15493068" y="4043001"/>
            <a:ext cx="2713458" cy="271345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4">
                <a:alphaModFix amt="72000"/>
              </a:blip>
              <a:stretch>
                <a:fillRect l="-14308" r="-14308"/>
              </a:stretch>
            </a:blipFill>
          </p:spPr>
          <p:txBody>
            <a:bodyPr/>
            <a:lstStyle/>
            <a:p>
              <a:endParaRPr lang="en-GB"/>
            </a:p>
          </p:txBody>
        </p:sp>
      </p:grpSp>
      <p:sp>
        <p:nvSpPr>
          <p:cNvPr id="15" name="Freeform 15"/>
          <p:cNvSpPr/>
          <p:nvPr/>
        </p:nvSpPr>
        <p:spPr>
          <a:xfrm>
            <a:off x="-190433" y="3665357"/>
            <a:ext cx="3468746" cy="3468746"/>
          </a:xfrm>
          <a:custGeom>
            <a:avLst/>
            <a:gdLst/>
            <a:ahLst/>
            <a:cxnLst/>
            <a:rect l="l" t="t" r="r" b="b"/>
            <a:pathLst>
              <a:path w="3468746" h="3468746">
                <a:moveTo>
                  <a:pt x="0" y="0"/>
                </a:moveTo>
                <a:lnTo>
                  <a:pt x="3468746" y="0"/>
                </a:lnTo>
                <a:lnTo>
                  <a:pt x="3468746" y="3468746"/>
                </a:lnTo>
                <a:lnTo>
                  <a:pt x="0" y="3468746"/>
                </a:lnTo>
                <a:lnTo>
                  <a:pt x="0" y="0"/>
                </a:lnTo>
                <a:close/>
              </a:path>
            </a:pathLst>
          </a:custGeom>
          <a:blipFill>
            <a:blip>
              <a:alphaModFix amt="59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a:off x="15115424" y="3665357"/>
            <a:ext cx="3468746" cy="3468746"/>
          </a:xfrm>
          <a:custGeom>
            <a:avLst/>
            <a:gdLst/>
            <a:ahLst/>
            <a:cxnLst/>
            <a:rect l="l" t="t" r="r" b="b"/>
            <a:pathLst>
              <a:path w="3468746" h="3468746">
                <a:moveTo>
                  <a:pt x="0" y="0"/>
                </a:moveTo>
                <a:lnTo>
                  <a:pt x="3468746" y="0"/>
                </a:lnTo>
                <a:lnTo>
                  <a:pt x="3468746" y="3468746"/>
                </a:lnTo>
                <a:lnTo>
                  <a:pt x="0" y="3468746"/>
                </a:lnTo>
                <a:lnTo>
                  <a:pt x="0" y="0"/>
                </a:lnTo>
                <a:close/>
              </a:path>
            </a:pathLst>
          </a:custGeom>
          <a:blipFill>
            <a:blip>
              <a:alphaModFix amt="59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3072167" y="1407823"/>
            <a:ext cx="5528882" cy="7667697"/>
          </a:xfrm>
          <a:custGeom>
            <a:avLst/>
            <a:gdLst/>
            <a:ahLst/>
            <a:cxnLst/>
            <a:rect l="l" t="t" r="r" b="b"/>
            <a:pathLst>
              <a:path w="5528882" h="7667697">
                <a:moveTo>
                  <a:pt x="0" y="0"/>
                </a:moveTo>
                <a:lnTo>
                  <a:pt x="5528882" y="0"/>
                </a:lnTo>
                <a:lnTo>
                  <a:pt x="5528882" y="7667696"/>
                </a:lnTo>
                <a:lnTo>
                  <a:pt x="0" y="7667696"/>
                </a:lnTo>
                <a:lnTo>
                  <a:pt x="0" y="0"/>
                </a:lnTo>
                <a:close/>
              </a:path>
            </a:pathLst>
          </a:custGeom>
          <a:blipFill>
            <a:blip>
              <a:extLst>
                <a:ext uri="{96DAC541-7B7A-43D3-8B79-37D633B846F1}">
                  <asvg:svgBlip xmlns:asvg="http://schemas.microsoft.com/office/drawing/2016/SVG/main" r:embed="rId6"/>
                </a:ext>
              </a:extLst>
            </a:blip>
            <a:stretch>
              <a:fillRect b="-3378"/>
            </a:stretch>
          </a:blipFill>
        </p:spPr>
        <p:txBody>
          <a:bodyPr/>
          <a:lstStyle/>
          <a:p>
            <a:endParaRPr lang="en-GB"/>
          </a:p>
        </p:txBody>
      </p:sp>
      <p:sp>
        <p:nvSpPr>
          <p:cNvPr id="18" name="Freeform 18"/>
          <p:cNvSpPr/>
          <p:nvPr/>
        </p:nvSpPr>
        <p:spPr>
          <a:xfrm rot="-10800000" flipH="1" flipV="1">
            <a:off x="9348108" y="5315526"/>
            <a:ext cx="5253085" cy="974209"/>
          </a:xfrm>
          <a:custGeom>
            <a:avLst/>
            <a:gdLst/>
            <a:ahLst/>
            <a:cxnLst/>
            <a:rect l="l" t="t" r="r" b="b"/>
            <a:pathLst>
              <a:path w="5253085" h="974209">
                <a:moveTo>
                  <a:pt x="5253085" y="974208"/>
                </a:moveTo>
                <a:lnTo>
                  <a:pt x="0" y="974208"/>
                </a:lnTo>
                <a:lnTo>
                  <a:pt x="0" y="0"/>
                </a:lnTo>
                <a:lnTo>
                  <a:pt x="5253085" y="0"/>
                </a:lnTo>
                <a:lnTo>
                  <a:pt x="5253085" y="974208"/>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rot="-10800000" flipH="1" flipV="1">
            <a:off x="9455873" y="6756459"/>
            <a:ext cx="5253085" cy="974209"/>
          </a:xfrm>
          <a:custGeom>
            <a:avLst/>
            <a:gdLst/>
            <a:ahLst/>
            <a:cxnLst/>
            <a:rect l="l" t="t" r="r" b="b"/>
            <a:pathLst>
              <a:path w="5253085" h="974209">
                <a:moveTo>
                  <a:pt x="5253085" y="974209"/>
                </a:moveTo>
                <a:lnTo>
                  <a:pt x="0" y="974209"/>
                </a:lnTo>
                <a:lnTo>
                  <a:pt x="0" y="0"/>
                </a:lnTo>
                <a:lnTo>
                  <a:pt x="5253085" y="0"/>
                </a:lnTo>
                <a:lnTo>
                  <a:pt x="5253085" y="974209"/>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0" name="Freeform 20"/>
          <p:cNvSpPr/>
          <p:nvPr/>
        </p:nvSpPr>
        <p:spPr>
          <a:xfrm rot="-10800000" flipH="1" flipV="1">
            <a:off x="9348108" y="3885692"/>
            <a:ext cx="5253085" cy="974209"/>
          </a:xfrm>
          <a:custGeom>
            <a:avLst/>
            <a:gdLst/>
            <a:ahLst/>
            <a:cxnLst/>
            <a:rect l="l" t="t" r="r" b="b"/>
            <a:pathLst>
              <a:path w="5253085" h="974209">
                <a:moveTo>
                  <a:pt x="5253085" y="974209"/>
                </a:moveTo>
                <a:lnTo>
                  <a:pt x="0" y="974209"/>
                </a:lnTo>
                <a:lnTo>
                  <a:pt x="0" y="0"/>
                </a:lnTo>
                <a:lnTo>
                  <a:pt x="5253085" y="0"/>
                </a:lnTo>
                <a:lnTo>
                  <a:pt x="5253085" y="974209"/>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1" name="Freeform 21"/>
          <p:cNvSpPr/>
          <p:nvPr/>
        </p:nvSpPr>
        <p:spPr>
          <a:xfrm rot="-10800000" flipH="1" flipV="1">
            <a:off x="9348108" y="2207464"/>
            <a:ext cx="5253085" cy="974209"/>
          </a:xfrm>
          <a:custGeom>
            <a:avLst/>
            <a:gdLst/>
            <a:ahLst/>
            <a:cxnLst/>
            <a:rect l="l" t="t" r="r" b="b"/>
            <a:pathLst>
              <a:path w="5253085" h="974209">
                <a:moveTo>
                  <a:pt x="5253085" y="974209"/>
                </a:moveTo>
                <a:lnTo>
                  <a:pt x="0" y="974209"/>
                </a:lnTo>
                <a:lnTo>
                  <a:pt x="0" y="0"/>
                </a:lnTo>
                <a:lnTo>
                  <a:pt x="5253085" y="0"/>
                </a:lnTo>
                <a:lnTo>
                  <a:pt x="5253085" y="974209"/>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Freeform 22"/>
          <p:cNvSpPr/>
          <p:nvPr/>
        </p:nvSpPr>
        <p:spPr>
          <a:xfrm rot="-10800000" flipH="1" flipV="1">
            <a:off x="9455873" y="8069268"/>
            <a:ext cx="5253085" cy="974209"/>
          </a:xfrm>
          <a:custGeom>
            <a:avLst/>
            <a:gdLst/>
            <a:ahLst/>
            <a:cxnLst/>
            <a:rect l="l" t="t" r="r" b="b"/>
            <a:pathLst>
              <a:path w="5253085" h="974209">
                <a:moveTo>
                  <a:pt x="5253085" y="974209"/>
                </a:moveTo>
                <a:lnTo>
                  <a:pt x="0" y="974209"/>
                </a:lnTo>
                <a:lnTo>
                  <a:pt x="0" y="0"/>
                </a:lnTo>
                <a:lnTo>
                  <a:pt x="5253085" y="0"/>
                </a:lnTo>
                <a:lnTo>
                  <a:pt x="5253085" y="974209"/>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3" name="Freeform 23"/>
          <p:cNvSpPr/>
          <p:nvPr/>
        </p:nvSpPr>
        <p:spPr>
          <a:xfrm>
            <a:off x="9635894" y="2340752"/>
            <a:ext cx="515982" cy="515982"/>
          </a:xfrm>
          <a:custGeom>
            <a:avLst/>
            <a:gdLst/>
            <a:ahLst/>
            <a:cxnLst/>
            <a:rect l="l" t="t" r="r" b="b"/>
            <a:pathLst>
              <a:path w="515982" h="515982">
                <a:moveTo>
                  <a:pt x="0" y="0"/>
                </a:moveTo>
                <a:lnTo>
                  <a:pt x="515982" y="0"/>
                </a:lnTo>
                <a:lnTo>
                  <a:pt x="515982" y="515981"/>
                </a:lnTo>
                <a:lnTo>
                  <a:pt x="0" y="515981"/>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4" name="Freeform 24"/>
          <p:cNvSpPr/>
          <p:nvPr/>
        </p:nvSpPr>
        <p:spPr>
          <a:xfrm>
            <a:off x="9635894" y="4114806"/>
            <a:ext cx="515982" cy="515982"/>
          </a:xfrm>
          <a:custGeom>
            <a:avLst/>
            <a:gdLst/>
            <a:ahLst/>
            <a:cxnLst/>
            <a:rect l="l" t="t" r="r" b="b"/>
            <a:pathLst>
              <a:path w="515982" h="515982">
                <a:moveTo>
                  <a:pt x="0" y="0"/>
                </a:moveTo>
                <a:lnTo>
                  <a:pt x="515982" y="0"/>
                </a:lnTo>
                <a:lnTo>
                  <a:pt x="515982" y="515981"/>
                </a:lnTo>
                <a:lnTo>
                  <a:pt x="0" y="515981"/>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5" name="Freeform 25"/>
          <p:cNvSpPr/>
          <p:nvPr/>
        </p:nvSpPr>
        <p:spPr>
          <a:xfrm>
            <a:off x="9635894" y="5575065"/>
            <a:ext cx="515982" cy="515982"/>
          </a:xfrm>
          <a:custGeom>
            <a:avLst/>
            <a:gdLst/>
            <a:ahLst/>
            <a:cxnLst/>
            <a:rect l="l" t="t" r="r" b="b"/>
            <a:pathLst>
              <a:path w="515982" h="515982">
                <a:moveTo>
                  <a:pt x="0" y="0"/>
                </a:moveTo>
                <a:lnTo>
                  <a:pt x="515982" y="0"/>
                </a:lnTo>
                <a:lnTo>
                  <a:pt x="515982" y="515981"/>
                </a:lnTo>
                <a:lnTo>
                  <a:pt x="0" y="515981"/>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6" name="Freeform 26"/>
          <p:cNvSpPr/>
          <p:nvPr/>
        </p:nvSpPr>
        <p:spPr>
          <a:xfrm>
            <a:off x="9635894" y="6970674"/>
            <a:ext cx="623747" cy="545778"/>
          </a:xfrm>
          <a:custGeom>
            <a:avLst/>
            <a:gdLst/>
            <a:ahLst/>
            <a:cxnLst/>
            <a:rect l="l" t="t" r="r" b="b"/>
            <a:pathLst>
              <a:path w="623747" h="545778">
                <a:moveTo>
                  <a:pt x="0" y="0"/>
                </a:moveTo>
                <a:lnTo>
                  <a:pt x="623747" y="0"/>
                </a:lnTo>
                <a:lnTo>
                  <a:pt x="623747" y="545779"/>
                </a:lnTo>
                <a:lnTo>
                  <a:pt x="0" y="545779"/>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7" name="TextBox 27"/>
          <p:cNvSpPr txBox="1"/>
          <p:nvPr/>
        </p:nvSpPr>
        <p:spPr>
          <a:xfrm>
            <a:off x="3855068" y="2551118"/>
            <a:ext cx="4062467" cy="665466"/>
          </a:xfrm>
          <a:prstGeom prst="rect">
            <a:avLst/>
          </a:prstGeom>
        </p:spPr>
        <p:txBody>
          <a:bodyPr lIns="0" tIns="0" rIns="0" bIns="0" rtlCol="0" anchor="t">
            <a:spAutoFit/>
          </a:bodyPr>
          <a:lstStyle/>
          <a:p>
            <a:pPr algn="ctr">
              <a:lnSpc>
                <a:spcPts val="3779"/>
              </a:lnSpc>
            </a:pPr>
            <a:r>
              <a:rPr lang="en-US" sz="2700" b="1">
                <a:solidFill>
                  <a:srgbClr val="FFDDAF"/>
                </a:solidFill>
                <a:latin typeface="Ibarra Real Nova Bold"/>
                <a:ea typeface="Ibarra Real Nova Bold"/>
                <a:cs typeface="Ibarra Real Nova Bold"/>
                <a:sym typeface="Ibarra Real Nova Bold"/>
              </a:rPr>
              <a:t>Theoretical Advancements</a:t>
            </a:r>
          </a:p>
        </p:txBody>
      </p:sp>
      <p:sp>
        <p:nvSpPr>
          <p:cNvPr id="28" name="TextBox 28"/>
          <p:cNvSpPr txBox="1"/>
          <p:nvPr/>
        </p:nvSpPr>
        <p:spPr>
          <a:xfrm>
            <a:off x="3716491" y="4168322"/>
            <a:ext cx="4240235" cy="683713"/>
          </a:xfrm>
          <a:prstGeom prst="rect">
            <a:avLst/>
          </a:prstGeom>
        </p:spPr>
        <p:txBody>
          <a:bodyPr lIns="0" tIns="0" rIns="0" bIns="0" rtlCol="0" anchor="t">
            <a:spAutoFit/>
          </a:bodyPr>
          <a:lstStyle/>
          <a:p>
            <a:pPr algn="ctr">
              <a:lnSpc>
                <a:spcPts val="3779"/>
              </a:lnSpc>
            </a:pPr>
            <a:r>
              <a:rPr lang="en-US" sz="2700" b="1">
                <a:solidFill>
                  <a:srgbClr val="FFDDAF"/>
                </a:solidFill>
                <a:latin typeface="Ibarra Real Nova Bold"/>
                <a:ea typeface="Ibarra Real Nova Bold"/>
                <a:cs typeface="Ibarra Real Nova Bold"/>
                <a:sym typeface="Ibarra Real Nova Bold"/>
              </a:rPr>
              <a:t>Methodological Approaches</a:t>
            </a:r>
          </a:p>
        </p:txBody>
      </p:sp>
      <p:sp>
        <p:nvSpPr>
          <p:cNvPr id="29" name="TextBox 29"/>
          <p:cNvSpPr txBox="1"/>
          <p:nvPr/>
        </p:nvSpPr>
        <p:spPr>
          <a:xfrm>
            <a:off x="4242698" y="5804535"/>
            <a:ext cx="3361458" cy="600248"/>
          </a:xfrm>
          <a:prstGeom prst="rect">
            <a:avLst/>
          </a:prstGeom>
        </p:spPr>
        <p:txBody>
          <a:bodyPr lIns="0" tIns="0" rIns="0" bIns="0" rtlCol="0" anchor="t">
            <a:spAutoFit/>
          </a:bodyPr>
          <a:lstStyle/>
          <a:p>
            <a:pPr algn="ctr">
              <a:lnSpc>
                <a:spcPts val="3779"/>
              </a:lnSpc>
            </a:pPr>
            <a:r>
              <a:rPr lang="en-US" sz="2700" b="1">
                <a:solidFill>
                  <a:srgbClr val="FFDDAF"/>
                </a:solidFill>
                <a:latin typeface="Ibarra Real Nova Bold"/>
                <a:ea typeface="Ibarra Real Nova Bold"/>
                <a:cs typeface="Ibarra Real Nova Bold"/>
                <a:sym typeface="Ibarra Real Nova Bold"/>
              </a:rPr>
              <a:t>Practical Applications</a:t>
            </a:r>
          </a:p>
        </p:txBody>
      </p:sp>
      <p:sp>
        <p:nvSpPr>
          <p:cNvPr id="30" name="TextBox 30"/>
          <p:cNvSpPr txBox="1"/>
          <p:nvPr/>
        </p:nvSpPr>
        <p:spPr>
          <a:xfrm>
            <a:off x="4452107" y="7151886"/>
            <a:ext cx="2942641" cy="566892"/>
          </a:xfrm>
          <a:prstGeom prst="rect">
            <a:avLst/>
          </a:prstGeom>
        </p:spPr>
        <p:txBody>
          <a:bodyPr lIns="0" tIns="0" rIns="0" bIns="0" rtlCol="0" anchor="t">
            <a:spAutoFit/>
          </a:bodyPr>
          <a:lstStyle/>
          <a:p>
            <a:pPr algn="ctr">
              <a:lnSpc>
                <a:spcPts val="3779"/>
              </a:lnSpc>
            </a:pPr>
            <a:r>
              <a:rPr lang="en-US" sz="2700" b="1">
                <a:solidFill>
                  <a:srgbClr val="FFDDAF"/>
                </a:solidFill>
                <a:latin typeface="Ibarra Real Nova Bold"/>
                <a:ea typeface="Ibarra Real Nova Bold"/>
                <a:cs typeface="Ibarra Real Nova Bold"/>
                <a:sym typeface="Ibarra Real Nova Bold"/>
              </a:rPr>
              <a:t>Business Strategies</a:t>
            </a:r>
          </a:p>
        </p:txBody>
      </p:sp>
      <p:sp>
        <p:nvSpPr>
          <p:cNvPr id="31" name="Freeform 31"/>
          <p:cNvSpPr/>
          <p:nvPr/>
        </p:nvSpPr>
        <p:spPr>
          <a:xfrm>
            <a:off x="9582012" y="8244499"/>
            <a:ext cx="623747" cy="623747"/>
          </a:xfrm>
          <a:custGeom>
            <a:avLst/>
            <a:gdLst/>
            <a:ahLst/>
            <a:cxnLst/>
            <a:rect l="l" t="t" r="r" b="b"/>
            <a:pathLst>
              <a:path w="623747" h="623747">
                <a:moveTo>
                  <a:pt x="0" y="0"/>
                </a:moveTo>
                <a:lnTo>
                  <a:pt x="623747" y="0"/>
                </a:lnTo>
                <a:lnTo>
                  <a:pt x="623747" y="623747"/>
                </a:lnTo>
                <a:lnTo>
                  <a:pt x="0" y="623747"/>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32" name="TextBox 32"/>
          <p:cNvSpPr txBox="1"/>
          <p:nvPr/>
        </p:nvSpPr>
        <p:spPr>
          <a:xfrm>
            <a:off x="4619392" y="8395052"/>
            <a:ext cx="2533821" cy="538773"/>
          </a:xfrm>
          <a:prstGeom prst="rect">
            <a:avLst/>
          </a:prstGeom>
        </p:spPr>
        <p:txBody>
          <a:bodyPr lIns="0" tIns="0" rIns="0" bIns="0" rtlCol="0" anchor="t">
            <a:spAutoFit/>
          </a:bodyPr>
          <a:lstStyle/>
          <a:p>
            <a:pPr algn="ctr">
              <a:lnSpc>
                <a:spcPts val="3779"/>
              </a:lnSpc>
            </a:pPr>
            <a:r>
              <a:rPr lang="en-US" sz="2700" b="1">
                <a:solidFill>
                  <a:srgbClr val="FFDDAF"/>
                </a:solidFill>
                <a:latin typeface="Ibarra Real Nova Bold"/>
                <a:ea typeface="Ibarra Real Nova Bold"/>
                <a:cs typeface="Ibarra Real Nova Bold"/>
                <a:sym typeface="Ibarra Real Nova Bold"/>
              </a:rPr>
              <a:t>Social Initiatives</a:t>
            </a:r>
          </a:p>
        </p:txBody>
      </p:sp>
      <p:sp>
        <p:nvSpPr>
          <p:cNvPr id="33" name="TextBox 33"/>
          <p:cNvSpPr txBox="1"/>
          <p:nvPr/>
        </p:nvSpPr>
        <p:spPr>
          <a:xfrm>
            <a:off x="10723785" y="5473065"/>
            <a:ext cx="3491619" cy="621030"/>
          </a:xfrm>
          <a:prstGeom prst="rect">
            <a:avLst/>
          </a:prstGeom>
        </p:spPr>
        <p:txBody>
          <a:bodyPr lIns="0" tIns="0" rIns="0" bIns="0" rtlCol="0" anchor="t">
            <a:spAutoFit/>
          </a:bodyPr>
          <a:lstStyle/>
          <a:p>
            <a:pPr marL="0" lvl="0" indent="0" algn="ctr">
              <a:lnSpc>
                <a:spcPts val="2520"/>
              </a:lnSpc>
              <a:spcBef>
                <a:spcPct val="0"/>
              </a:spcBef>
            </a:pPr>
            <a:r>
              <a:rPr lang="en-US" sz="1800" b="1">
                <a:solidFill>
                  <a:srgbClr val="124037"/>
                </a:solidFill>
                <a:latin typeface="Lora Bold"/>
                <a:ea typeface="Lora Bold"/>
                <a:cs typeface="Lora Bold"/>
                <a:sym typeface="Lora Bold"/>
              </a:rPr>
              <a:t>In</a:t>
            </a:r>
            <a:r>
              <a:rPr lang="en-US" sz="1800" b="1" u="none" strike="noStrike">
                <a:solidFill>
                  <a:srgbClr val="124037"/>
                </a:solidFill>
                <a:latin typeface="Lora Bold"/>
                <a:ea typeface="Lora Bold"/>
                <a:cs typeface="Lora Bold"/>
                <a:sym typeface="Lora Bold"/>
              </a:rPr>
              <a:t>form and shape humanitarian policy frameworks. </a:t>
            </a:r>
          </a:p>
        </p:txBody>
      </p:sp>
      <p:sp>
        <p:nvSpPr>
          <p:cNvPr id="34" name="TextBox 34"/>
          <p:cNvSpPr txBox="1"/>
          <p:nvPr/>
        </p:nvSpPr>
        <p:spPr>
          <a:xfrm>
            <a:off x="10831529" y="6913999"/>
            <a:ext cx="3491619" cy="621030"/>
          </a:xfrm>
          <a:prstGeom prst="rect">
            <a:avLst/>
          </a:prstGeom>
        </p:spPr>
        <p:txBody>
          <a:bodyPr lIns="0" tIns="0" rIns="0" bIns="0" rtlCol="0" anchor="t">
            <a:spAutoFit/>
          </a:bodyPr>
          <a:lstStyle/>
          <a:p>
            <a:pPr marL="0" lvl="0" indent="0" algn="ctr">
              <a:lnSpc>
                <a:spcPts val="2520"/>
              </a:lnSpc>
              <a:spcBef>
                <a:spcPct val="0"/>
              </a:spcBef>
            </a:pPr>
            <a:r>
              <a:rPr lang="en-US" sz="1800" b="1">
                <a:solidFill>
                  <a:srgbClr val="124037"/>
                </a:solidFill>
                <a:latin typeface="Lora Bold"/>
                <a:ea typeface="Lora Bold"/>
                <a:cs typeface="Lora Bold"/>
                <a:sym typeface="Lora Bold"/>
              </a:rPr>
              <a:t>Enhan</a:t>
            </a:r>
            <a:r>
              <a:rPr lang="en-US" sz="1800" b="1" u="none" strike="noStrike">
                <a:solidFill>
                  <a:srgbClr val="124037"/>
                </a:solidFill>
                <a:latin typeface="Lora Bold"/>
                <a:ea typeface="Lora Bold"/>
                <a:cs typeface="Lora Bold"/>
                <a:sym typeface="Lora Bold"/>
              </a:rPr>
              <a:t>ce the effectiveness of interventions.</a:t>
            </a:r>
          </a:p>
        </p:txBody>
      </p:sp>
      <p:sp>
        <p:nvSpPr>
          <p:cNvPr id="35" name="TextBox 35"/>
          <p:cNvSpPr txBox="1"/>
          <p:nvPr/>
        </p:nvSpPr>
        <p:spPr>
          <a:xfrm>
            <a:off x="10831529" y="4010784"/>
            <a:ext cx="3491619" cy="621030"/>
          </a:xfrm>
          <a:prstGeom prst="rect">
            <a:avLst/>
          </a:prstGeom>
        </p:spPr>
        <p:txBody>
          <a:bodyPr lIns="0" tIns="0" rIns="0" bIns="0" rtlCol="0" anchor="t">
            <a:spAutoFit/>
          </a:bodyPr>
          <a:lstStyle/>
          <a:p>
            <a:pPr marL="0" lvl="0" indent="0" algn="ctr">
              <a:lnSpc>
                <a:spcPts val="2520"/>
              </a:lnSpc>
              <a:spcBef>
                <a:spcPct val="0"/>
              </a:spcBef>
            </a:pPr>
            <a:r>
              <a:rPr lang="en-US" sz="1800" b="1">
                <a:solidFill>
                  <a:srgbClr val="124037"/>
                </a:solidFill>
                <a:latin typeface="Lora Bold"/>
                <a:ea typeface="Lora Bold"/>
                <a:cs typeface="Lora Bold"/>
                <a:sym typeface="Lora Bold"/>
              </a:rPr>
              <a:t>Fac</a:t>
            </a:r>
            <a:r>
              <a:rPr lang="en-US" sz="1800" b="1" u="none" strike="noStrike">
                <a:solidFill>
                  <a:srgbClr val="124037"/>
                </a:solidFill>
                <a:latin typeface="Lora Bold"/>
                <a:ea typeface="Lora Bold"/>
                <a:cs typeface="Lora Bold"/>
                <a:sym typeface="Lora Bold"/>
              </a:rPr>
              <a:t>ilitate the synthesis of fragmented evidence.</a:t>
            </a:r>
          </a:p>
        </p:txBody>
      </p:sp>
      <p:sp>
        <p:nvSpPr>
          <p:cNvPr id="36" name="TextBox 36"/>
          <p:cNvSpPr txBox="1"/>
          <p:nvPr/>
        </p:nvSpPr>
        <p:spPr>
          <a:xfrm>
            <a:off x="10723785" y="2365003"/>
            <a:ext cx="3491619" cy="621030"/>
          </a:xfrm>
          <a:prstGeom prst="rect">
            <a:avLst/>
          </a:prstGeom>
        </p:spPr>
        <p:txBody>
          <a:bodyPr lIns="0" tIns="0" rIns="0" bIns="0" rtlCol="0" anchor="t">
            <a:spAutoFit/>
          </a:bodyPr>
          <a:lstStyle/>
          <a:p>
            <a:pPr marL="0" lvl="0" indent="0" algn="ctr">
              <a:lnSpc>
                <a:spcPts val="2520"/>
              </a:lnSpc>
              <a:spcBef>
                <a:spcPct val="0"/>
              </a:spcBef>
            </a:pPr>
            <a:r>
              <a:rPr lang="en-US" sz="1800" b="1">
                <a:solidFill>
                  <a:srgbClr val="124037"/>
                </a:solidFill>
                <a:latin typeface="Lora Bold"/>
                <a:ea typeface="Lora Bold"/>
                <a:cs typeface="Lora Bold"/>
                <a:sym typeface="Lora Bold"/>
              </a:rPr>
              <a:t>C</a:t>
            </a:r>
            <a:r>
              <a:rPr lang="en-US" sz="1800" b="1" u="none" strike="noStrike">
                <a:solidFill>
                  <a:srgbClr val="124037"/>
                </a:solidFill>
                <a:latin typeface="Lora Bold"/>
                <a:ea typeface="Lora Bold"/>
                <a:cs typeface="Lora Bold"/>
                <a:sym typeface="Lora Bold"/>
              </a:rPr>
              <a:t>ontribute to a more profound understanding of resilience.</a:t>
            </a:r>
          </a:p>
        </p:txBody>
      </p:sp>
      <p:sp>
        <p:nvSpPr>
          <p:cNvPr id="37" name="TextBox 37"/>
          <p:cNvSpPr txBox="1"/>
          <p:nvPr/>
        </p:nvSpPr>
        <p:spPr>
          <a:xfrm>
            <a:off x="10723785" y="8180278"/>
            <a:ext cx="3491619" cy="621030"/>
          </a:xfrm>
          <a:prstGeom prst="rect">
            <a:avLst/>
          </a:prstGeom>
        </p:spPr>
        <p:txBody>
          <a:bodyPr lIns="0" tIns="0" rIns="0" bIns="0" rtlCol="0" anchor="t">
            <a:spAutoFit/>
          </a:bodyPr>
          <a:lstStyle/>
          <a:p>
            <a:pPr marL="0" lvl="0" indent="0" algn="ctr">
              <a:lnSpc>
                <a:spcPts val="2520"/>
              </a:lnSpc>
              <a:spcBef>
                <a:spcPct val="0"/>
              </a:spcBef>
            </a:pPr>
            <a:r>
              <a:rPr lang="en-US" sz="1800" b="1">
                <a:solidFill>
                  <a:srgbClr val="124037"/>
                </a:solidFill>
                <a:latin typeface="Lora Bold"/>
                <a:ea typeface="Lora Bold"/>
                <a:cs typeface="Lora Bold"/>
                <a:sym typeface="Lora Bold"/>
              </a:rPr>
              <a:t>Bo</a:t>
            </a:r>
            <a:r>
              <a:rPr lang="en-US" sz="1800" b="1" u="none" strike="noStrike">
                <a:solidFill>
                  <a:srgbClr val="124037"/>
                </a:solidFill>
                <a:latin typeface="Lora Bold"/>
                <a:ea typeface="Lora Bold"/>
                <a:cs typeface="Lora Bold"/>
                <a:sym typeface="Lora Bold"/>
              </a:rPr>
              <a:t>lster the resilience of women’s enterprises.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DDAF"/>
        </a:solidFill>
        <a:effectLst/>
      </p:bgPr>
    </p:bg>
    <p:spTree>
      <p:nvGrpSpPr>
        <p:cNvPr id="1" name=""/>
        <p:cNvGrpSpPr/>
        <p:nvPr/>
      </p:nvGrpSpPr>
      <p:grpSpPr>
        <a:xfrm>
          <a:off x="0" y="0"/>
          <a:ext cx="0" cy="0"/>
          <a:chOff x="0" y="0"/>
          <a:chExt cx="0" cy="0"/>
        </a:xfrm>
      </p:grpSpPr>
      <p:sp>
        <p:nvSpPr>
          <p:cNvPr id="2" name="Freeform 2"/>
          <p:cNvSpPr/>
          <p:nvPr/>
        </p:nvSpPr>
        <p:spPr>
          <a:xfrm>
            <a:off x="511544" y="480120"/>
            <a:ext cx="3097354" cy="2978218"/>
          </a:xfrm>
          <a:custGeom>
            <a:avLst/>
            <a:gdLst/>
            <a:ahLst/>
            <a:cxnLst/>
            <a:rect l="l" t="t" r="r" b="b"/>
            <a:pathLst>
              <a:path w="3097354" h="2978218">
                <a:moveTo>
                  <a:pt x="0" y="0"/>
                </a:moveTo>
                <a:lnTo>
                  <a:pt x="3097354" y="0"/>
                </a:lnTo>
                <a:lnTo>
                  <a:pt x="3097354" y="2978219"/>
                </a:lnTo>
                <a:lnTo>
                  <a:pt x="0" y="2978219"/>
                </a:lnTo>
                <a:lnTo>
                  <a:pt x="0" y="0"/>
                </a:lnTo>
                <a:close/>
              </a:path>
            </a:pathLst>
          </a:custGeom>
          <a:blipFill>
            <a:blip r:embed="rId2"/>
            <a:stretch>
              <a:fillRect r="-128341" b="-135100"/>
            </a:stretch>
          </a:blipFill>
        </p:spPr>
        <p:txBody>
          <a:bodyPr/>
          <a:lstStyle/>
          <a:p>
            <a:endParaRPr lang="en-GB"/>
          </a:p>
        </p:txBody>
      </p:sp>
      <p:sp>
        <p:nvSpPr>
          <p:cNvPr id="3" name="Freeform 3"/>
          <p:cNvSpPr/>
          <p:nvPr/>
        </p:nvSpPr>
        <p:spPr>
          <a:xfrm rot="2268467">
            <a:off x="12767208" y="4675069"/>
            <a:ext cx="8729623" cy="10581361"/>
          </a:xfrm>
          <a:custGeom>
            <a:avLst/>
            <a:gdLst/>
            <a:ahLst/>
            <a:cxnLst/>
            <a:rect l="l" t="t" r="r" b="b"/>
            <a:pathLst>
              <a:path w="8729623" h="10581361">
                <a:moveTo>
                  <a:pt x="0" y="0"/>
                </a:moveTo>
                <a:lnTo>
                  <a:pt x="8729623" y="0"/>
                </a:lnTo>
                <a:lnTo>
                  <a:pt x="8729623" y="10581361"/>
                </a:lnTo>
                <a:lnTo>
                  <a:pt x="0" y="10581361"/>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10800000">
            <a:off x="14528266" y="6828661"/>
            <a:ext cx="3097354" cy="2978218"/>
          </a:xfrm>
          <a:custGeom>
            <a:avLst/>
            <a:gdLst/>
            <a:ahLst/>
            <a:cxnLst/>
            <a:rect l="l" t="t" r="r" b="b"/>
            <a:pathLst>
              <a:path w="3097354" h="2978218">
                <a:moveTo>
                  <a:pt x="0" y="0"/>
                </a:moveTo>
                <a:lnTo>
                  <a:pt x="3097354" y="0"/>
                </a:lnTo>
                <a:lnTo>
                  <a:pt x="3097354" y="2978219"/>
                </a:lnTo>
                <a:lnTo>
                  <a:pt x="0" y="2978219"/>
                </a:lnTo>
                <a:lnTo>
                  <a:pt x="0" y="0"/>
                </a:lnTo>
                <a:close/>
              </a:path>
            </a:pathLst>
          </a:custGeom>
          <a:blipFill>
            <a:blip r:embed="rId2"/>
            <a:stretch>
              <a:fillRect r="-128341" b="-135100"/>
            </a:stretch>
          </a:blipFill>
          <a:ln cap="sq">
            <a:noFill/>
            <a:prstDash val="solid"/>
            <a:miter/>
          </a:ln>
        </p:spPr>
        <p:txBody>
          <a:bodyPr/>
          <a:lstStyle/>
          <a:p>
            <a:endParaRPr lang="en-GB"/>
          </a:p>
        </p:txBody>
      </p:sp>
      <p:sp>
        <p:nvSpPr>
          <p:cNvPr id="5" name="Freeform 5"/>
          <p:cNvSpPr/>
          <p:nvPr/>
        </p:nvSpPr>
        <p:spPr>
          <a:xfrm flipV="1">
            <a:off x="511544" y="6828661"/>
            <a:ext cx="3097354" cy="2978218"/>
          </a:xfrm>
          <a:custGeom>
            <a:avLst/>
            <a:gdLst/>
            <a:ahLst/>
            <a:cxnLst/>
            <a:rect l="l" t="t" r="r" b="b"/>
            <a:pathLst>
              <a:path w="3097354" h="2978218">
                <a:moveTo>
                  <a:pt x="0" y="2978219"/>
                </a:moveTo>
                <a:lnTo>
                  <a:pt x="3097354" y="2978219"/>
                </a:lnTo>
                <a:lnTo>
                  <a:pt x="3097354" y="0"/>
                </a:lnTo>
                <a:lnTo>
                  <a:pt x="0" y="0"/>
                </a:lnTo>
                <a:lnTo>
                  <a:pt x="0" y="2978219"/>
                </a:lnTo>
                <a:close/>
              </a:path>
            </a:pathLst>
          </a:custGeom>
          <a:blipFill>
            <a:blip r:embed="rId2"/>
            <a:stretch>
              <a:fillRect r="-128341" b="-135100"/>
            </a:stretch>
          </a:blipFill>
          <a:ln cap="sq">
            <a:noFill/>
            <a:prstDash val="solid"/>
            <a:miter/>
          </a:ln>
        </p:spPr>
        <p:txBody>
          <a:bodyPr/>
          <a:lstStyle/>
          <a:p>
            <a:endParaRPr lang="en-GB"/>
          </a:p>
        </p:txBody>
      </p:sp>
      <p:sp>
        <p:nvSpPr>
          <p:cNvPr id="6" name="Freeform 6"/>
          <p:cNvSpPr/>
          <p:nvPr/>
        </p:nvSpPr>
        <p:spPr>
          <a:xfrm rot="-10800000" flipV="1">
            <a:off x="14528266" y="480120"/>
            <a:ext cx="3097354" cy="2978218"/>
          </a:xfrm>
          <a:custGeom>
            <a:avLst/>
            <a:gdLst/>
            <a:ahLst/>
            <a:cxnLst/>
            <a:rect l="l" t="t" r="r" b="b"/>
            <a:pathLst>
              <a:path w="3097354" h="2978218">
                <a:moveTo>
                  <a:pt x="0" y="2978219"/>
                </a:moveTo>
                <a:lnTo>
                  <a:pt x="3097354" y="2978219"/>
                </a:lnTo>
                <a:lnTo>
                  <a:pt x="3097354" y="0"/>
                </a:lnTo>
                <a:lnTo>
                  <a:pt x="0" y="0"/>
                </a:lnTo>
                <a:lnTo>
                  <a:pt x="0" y="2978219"/>
                </a:lnTo>
                <a:close/>
              </a:path>
            </a:pathLst>
          </a:custGeom>
          <a:blipFill>
            <a:blip r:embed="rId2"/>
            <a:stretch>
              <a:fillRect r="-128341" b="-135100"/>
            </a:stretch>
          </a:blipFill>
          <a:ln cap="sq">
            <a:noFill/>
            <a:prstDash val="solid"/>
            <a:miter/>
          </a:ln>
        </p:spPr>
        <p:txBody>
          <a:bodyPr/>
          <a:lstStyle/>
          <a:p>
            <a:endParaRPr lang="en-GB"/>
          </a:p>
        </p:txBody>
      </p:sp>
      <p:sp>
        <p:nvSpPr>
          <p:cNvPr id="7" name="Freeform 7"/>
          <p:cNvSpPr/>
          <p:nvPr/>
        </p:nvSpPr>
        <p:spPr>
          <a:xfrm>
            <a:off x="1579019" y="1590132"/>
            <a:ext cx="4059756" cy="2669290"/>
          </a:xfrm>
          <a:custGeom>
            <a:avLst/>
            <a:gdLst/>
            <a:ahLst/>
            <a:cxnLst/>
            <a:rect l="l" t="t" r="r" b="b"/>
            <a:pathLst>
              <a:path w="4059756" h="2669290">
                <a:moveTo>
                  <a:pt x="0" y="0"/>
                </a:moveTo>
                <a:lnTo>
                  <a:pt x="4059757" y="0"/>
                </a:lnTo>
                <a:lnTo>
                  <a:pt x="4059757" y="2669289"/>
                </a:lnTo>
                <a:lnTo>
                  <a:pt x="0" y="266928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2091410" y="4950715"/>
            <a:ext cx="3715372" cy="3367056"/>
          </a:xfrm>
          <a:custGeom>
            <a:avLst/>
            <a:gdLst/>
            <a:ahLst/>
            <a:cxnLst/>
            <a:rect l="l" t="t" r="r" b="b"/>
            <a:pathLst>
              <a:path w="3715372" h="3367056">
                <a:moveTo>
                  <a:pt x="0" y="0"/>
                </a:moveTo>
                <a:lnTo>
                  <a:pt x="3715372" y="0"/>
                </a:lnTo>
                <a:lnTo>
                  <a:pt x="3715372" y="3367056"/>
                </a:lnTo>
                <a:lnTo>
                  <a:pt x="0" y="3367056"/>
                </a:lnTo>
                <a:lnTo>
                  <a:pt x="0" y="0"/>
                </a:lnTo>
                <a:close/>
              </a:path>
            </a:pathLst>
          </a:custGeom>
          <a:blipFill>
            <a:blip r:embed="rId5"/>
            <a:stretch>
              <a:fillRect/>
            </a:stretch>
          </a:blipFill>
        </p:spPr>
        <p:txBody>
          <a:bodyPr/>
          <a:lstStyle/>
          <a:p>
            <a:endParaRPr lang="en-GB"/>
          </a:p>
        </p:txBody>
      </p:sp>
      <p:sp>
        <p:nvSpPr>
          <p:cNvPr id="9" name="TextBox 9"/>
          <p:cNvSpPr txBox="1"/>
          <p:nvPr/>
        </p:nvSpPr>
        <p:spPr>
          <a:xfrm>
            <a:off x="5806782" y="639506"/>
            <a:ext cx="7617288" cy="1038225"/>
          </a:xfrm>
          <a:prstGeom prst="rect">
            <a:avLst/>
          </a:prstGeom>
        </p:spPr>
        <p:txBody>
          <a:bodyPr lIns="0" tIns="0" rIns="0" bIns="0" rtlCol="0" anchor="t">
            <a:spAutoFit/>
          </a:bodyPr>
          <a:lstStyle/>
          <a:p>
            <a:pPr algn="l">
              <a:lnSpc>
                <a:spcPts val="8400"/>
              </a:lnSpc>
            </a:pPr>
            <a:r>
              <a:rPr lang="en-US" sz="6000">
                <a:solidFill>
                  <a:srgbClr val="05211C"/>
                </a:solidFill>
                <a:latin typeface="TAN Aegean"/>
                <a:ea typeface="TAN Aegean"/>
                <a:cs typeface="TAN Aegean"/>
                <a:sym typeface="TAN Aegean"/>
              </a:rPr>
              <a:t>Key Messages</a:t>
            </a:r>
          </a:p>
        </p:txBody>
      </p:sp>
      <p:sp>
        <p:nvSpPr>
          <p:cNvPr id="10" name="Freeform 10"/>
          <p:cNvSpPr/>
          <p:nvPr/>
        </p:nvSpPr>
        <p:spPr>
          <a:xfrm>
            <a:off x="6904149" y="2553625"/>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6925379" y="8485137"/>
            <a:ext cx="363264" cy="371151"/>
          </a:xfrm>
          <a:custGeom>
            <a:avLst/>
            <a:gdLst/>
            <a:ahLst/>
            <a:cxnLst/>
            <a:rect l="l" t="t" r="r" b="b"/>
            <a:pathLst>
              <a:path w="363264" h="371151">
                <a:moveTo>
                  <a:pt x="0" y="0"/>
                </a:moveTo>
                <a:lnTo>
                  <a:pt x="363264" y="0"/>
                </a:lnTo>
                <a:lnTo>
                  <a:pt x="363264" y="371151"/>
                </a:lnTo>
                <a:lnTo>
                  <a:pt x="0" y="3711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a:off x="6904149" y="3980849"/>
            <a:ext cx="365009" cy="372934"/>
          </a:xfrm>
          <a:custGeom>
            <a:avLst/>
            <a:gdLst/>
            <a:ahLst/>
            <a:cxnLst/>
            <a:rect l="l" t="t" r="r" b="b"/>
            <a:pathLst>
              <a:path w="365009" h="372934">
                <a:moveTo>
                  <a:pt x="0" y="0"/>
                </a:moveTo>
                <a:lnTo>
                  <a:pt x="365009" y="0"/>
                </a:lnTo>
                <a:lnTo>
                  <a:pt x="365009" y="372933"/>
                </a:lnTo>
                <a:lnTo>
                  <a:pt x="0" y="3729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6904149" y="6234922"/>
            <a:ext cx="365847" cy="373790"/>
          </a:xfrm>
          <a:custGeom>
            <a:avLst/>
            <a:gdLst/>
            <a:ahLst/>
            <a:cxnLst/>
            <a:rect l="l" t="t" r="r" b="b"/>
            <a:pathLst>
              <a:path w="365847" h="373790">
                <a:moveTo>
                  <a:pt x="0" y="0"/>
                </a:moveTo>
                <a:lnTo>
                  <a:pt x="365847" y="0"/>
                </a:lnTo>
                <a:lnTo>
                  <a:pt x="365847" y="373790"/>
                </a:lnTo>
                <a:lnTo>
                  <a:pt x="0" y="37379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8848892" y="2311211"/>
            <a:ext cx="5586464" cy="798829"/>
          </a:xfrm>
          <a:prstGeom prst="rect">
            <a:avLst/>
          </a:prstGeom>
        </p:spPr>
        <p:txBody>
          <a:bodyPr lIns="0" tIns="0" rIns="0" bIns="0" rtlCol="0" anchor="t">
            <a:spAutoFit/>
          </a:bodyPr>
          <a:lstStyle/>
          <a:p>
            <a:pPr algn="ctr">
              <a:lnSpc>
                <a:spcPts val="3220"/>
              </a:lnSpc>
            </a:pPr>
            <a:r>
              <a:rPr lang="en-US" sz="2300">
                <a:solidFill>
                  <a:srgbClr val="05211C"/>
                </a:solidFill>
                <a:latin typeface="Ibarra Real Nova"/>
                <a:ea typeface="Ibarra Real Nova"/>
                <a:cs typeface="Ibarra Real Nova"/>
                <a:sym typeface="Ibarra Real Nova"/>
              </a:rPr>
              <a:t>Paradigms serve as the intellectual framework essential for conducting research.</a:t>
            </a:r>
          </a:p>
        </p:txBody>
      </p:sp>
      <p:sp>
        <p:nvSpPr>
          <p:cNvPr id="15" name="TextBox 15"/>
          <p:cNvSpPr txBox="1"/>
          <p:nvPr/>
        </p:nvSpPr>
        <p:spPr>
          <a:xfrm>
            <a:off x="9269117" y="3539301"/>
            <a:ext cx="5093426" cy="1198879"/>
          </a:xfrm>
          <a:prstGeom prst="rect">
            <a:avLst/>
          </a:prstGeom>
        </p:spPr>
        <p:txBody>
          <a:bodyPr lIns="0" tIns="0" rIns="0" bIns="0" rtlCol="0" anchor="t">
            <a:spAutoFit/>
          </a:bodyPr>
          <a:lstStyle/>
          <a:p>
            <a:pPr algn="ctr">
              <a:lnSpc>
                <a:spcPts val="3220"/>
              </a:lnSpc>
            </a:pPr>
            <a:r>
              <a:rPr lang="en-US" sz="2300">
                <a:solidFill>
                  <a:srgbClr val="05211C"/>
                </a:solidFill>
                <a:latin typeface="Ibarra Real Nova"/>
                <a:ea typeface="Ibarra Real Nova"/>
                <a:cs typeface="Ibarra Real Nova"/>
                <a:sym typeface="Ibarra Real Nova"/>
              </a:rPr>
              <a:t>Thomas Kuhn emphasized that research is driven by shared assumptions rather than by isolated observations.</a:t>
            </a:r>
          </a:p>
        </p:txBody>
      </p:sp>
      <p:sp>
        <p:nvSpPr>
          <p:cNvPr id="16" name="TextBox 16"/>
          <p:cNvSpPr txBox="1"/>
          <p:nvPr/>
        </p:nvSpPr>
        <p:spPr>
          <a:xfrm>
            <a:off x="7910419" y="4966608"/>
            <a:ext cx="7463410" cy="3351162"/>
          </a:xfrm>
          <a:prstGeom prst="rect">
            <a:avLst/>
          </a:prstGeom>
        </p:spPr>
        <p:txBody>
          <a:bodyPr lIns="0" tIns="0" rIns="0" bIns="0" rtlCol="0" anchor="t">
            <a:spAutoFit/>
          </a:bodyPr>
          <a:lstStyle/>
          <a:p>
            <a:pPr algn="ctr">
              <a:lnSpc>
                <a:spcPts val="3003"/>
              </a:lnSpc>
            </a:pPr>
            <a:r>
              <a:rPr lang="en-US" sz="2145">
                <a:solidFill>
                  <a:srgbClr val="05211C"/>
                </a:solidFill>
                <a:latin typeface="Ibarra Real Nova"/>
                <a:ea typeface="Ibarra Real Nova"/>
                <a:cs typeface="Ibarra Real Nova"/>
                <a:sym typeface="Ibarra Real Nova"/>
              </a:rPr>
              <a:t>My methodological approach is grounded in pragmatism, prioritising methods that most effectively address organisational challenges. Informed by a critical realist framework, it enables the identification of underlying causal mechanisms. </a:t>
            </a:r>
          </a:p>
          <a:p>
            <a:pPr algn="ctr">
              <a:lnSpc>
                <a:spcPts val="3003"/>
              </a:lnSpc>
            </a:pPr>
            <a:endParaRPr lang="en-US" sz="2145">
              <a:solidFill>
                <a:srgbClr val="05211C"/>
              </a:solidFill>
              <a:latin typeface="Ibarra Real Nova"/>
              <a:ea typeface="Ibarra Real Nova"/>
              <a:cs typeface="Ibarra Real Nova"/>
              <a:sym typeface="Ibarra Real Nova"/>
            </a:endParaRPr>
          </a:p>
          <a:p>
            <a:pPr algn="ctr">
              <a:lnSpc>
                <a:spcPts val="3003"/>
              </a:lnSpc>
            </a:pPr>
            <a:r>
              <a:rPr lang="en-US" sz="2145">
                <a:solidFill>
                  <a:srgbClr val="05211C"/>
                </a:solidFill>
                <a:latin typeface="Ibarra Real Nova"/>
                <a:ea typeface="Ibarra Real Nova"/>
                <a:cs typeface="Ibarra Real Nova"/>
                <a:sym typeface="Ibarra Real Nova"/>
              </a:rPr>
              <a:t>This orientation supports the development of practical responses to complex humanitarian–development problems while illuminating deeper structural inequalities and power dynamics shaping outcomes.</a:t>
            </a:r>
          </a:p>
        </p:txBody>
      </p:sp>
      <p:sp>
        <p:nvSpPr>
          <p:cNvPr id="17" name="TextBox 17"/>
          <p:cNvSpPr txBox="1"/>
          <p:nvPr/>
        </p:nvSpPr>
        <p:spPr>
          <a:xfrm>
            <a:off x="8724034" y="8393971"/>
            <a:ext cx="6183591" cy="1198879"/>
          </a:xfrm>
          <a:prstGeom prst="rect">
            <a:avLst/>
          </a:prstGeom>
        </p:spPr>
        <p:txBody>
          <a:bodyPr lIns="0" tIns="0" rIns="0" bIns="0" rtlCol="0" anchor="t">
            <a:spAutoFit/>
          </a:bodyPr>
          <a:lstStyle/>
          <a:p>
            <a:pPr algn="ctr">
              <a:lnSpc>
                <a:spcPts val="3220"/>
              </a:lnSpc>
            </a:pPr>
            <a:r>
              <a:rPr lang="en-US" sz="2300">
                <a:solidFill>
                  <a:srgbClr val="05211C"/>
                </a:solidFill>
                <a:latin typeface="Ibarra Real Nova"/>
                <a:ea typeface="Ibarra Real Nova"/>
                <a:cs typeface="Ibarra Real Nova"/>
                <a:sym typeface="Ibarra Real Nova"/>
              </a:rPr>
              <a:t>The selected paradigm influences the research's ontology, epistemology, methodology, theory selection, and anticipated contributions.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4673420" y="-2945326"/>
            <a:ext cx="12211460" cy="8288528"/>
          </a:xfrm>
          <a:custGeom>
            <a:avLst/>
            <a:gdLst/>
            <a:ahLst/>
            <a:cxnLst/>
            <a:rect l="l" t="t" r="r" b="b"/>
            <a:pathLst>
              <a:path w="12211460" h="8288528">
                <a:moveTo>
                  <a:pt x="0" y="0"/>
                </a:moveTo>
                <a:lnTo>
                  <a:pt x="12211460" y="0"/>
                </a:lnTo>
                <a:lnTo>
                  <a:pt x="12211460" y="8288529"/>
                </a:lnTo>
                <a:lnTo>
                  <a:pt x="0" y="8288529"/>
                </a:lnTo>
                <a:lnTo>
                  <a:pt x="0" y="0"/>
                </a:lnTo>
                <a:close/>
              </a:path>
            </a:pathLst>
          </a:custGeom>
          <a:blipFill>
            <a:blip>
              <a:alphaModFix amt="20999"/>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TextBox 3"/>
          <p:cNvSpPr txBox="1"/>
          <p:nvPr/>
        </p:nvSpPr>
        <p:spPr>
          <a:xfrm>
            <a:off x="1432310" y="1009650"/>
            <a:ext cx="15481444" cy="7951724"/>
          </a:xfrm>
          <a:prstGeom prst="rect">
            <a:avLst/>
          </a:prstGeom>
        </p:spPr>
        <p:txBody>
          <a:bodyPr lIns="0" tIns="0" rIns="0" bIns="0" rtlCol="0" anchor="t">
            <a:spAutoFit/>
          </a:bodyPr>
          <a:lstStyle/>
          <a:p>
            <a:pPr algn="just">
              <a:lnSpc>
                <a:spcPts val="1666"/>
              </a:lnSpc>
              <a:spcBef>
                <a:spcPct val="0"/>
              </a:spcBef>
            </a:pPr>
            <a:r>
              <a:rPr lang="en-US" sz="1190">
                <a:solidFill>
                  <a:srgbClr val="FFDDAF"/>
                </a:solidFill>
                <a:latin typeface="Lora"/>
                <a:ea typeface="Lora"/>
                <a:cs typeface="Lora"/>
                <a:sym typeface="Lora"/>
              </a:rPr>
              <a:t>Amalachukwu Ibeneme (2025). Livelihood Support as one of the Foundations of Sustainable Peace [United Nations Development Programme (UNDP)]. Available at: https://www.undp.org/nigeria/stories/livelihood-support-one-foundations-sustainable-peace (Accessed: 29 June 2026).</a:t>
            </a:r>
          </a:p>
          <a:p>
            <a:pPr algn="just">
              <a:lnSpc>
                <a:spcPts val="1666"/>
              </a:lnSpc>
              <a:spcBef>
                <a:spcPct val="0"/>
              </a:spcBef>
            </a:pPr>
            <a:r>
              <a:rPr lang="en-US" sz="1190">
                <a:solidFill>
                  <a:srgbClr val="FFDDAF"/>
                </a:solidFill>
                <a:latin typeface="Lora"/>
                <a:ea typeface="Lora"/>
                <a:cs typeface="Lora"/>
                <a:sym typeface="Lora"/>
              </a:rPr>
              <a:t>Bird, A. (2012) 'The Structure of Scientific Revolutions and its Significance: An Essay Review of the Fiftieth Anniversary Edition', The British Journal for the Philosophy of Science, 63 (4), pp. 859-883. Available at: https://www-jstor-org.uwtsd.idm.oclc.org/stable/23356448?sid=primo&amp;seq=1 (Accessed: 29 June 2026).</a:t>
            </a:r>
          </a:p>
          <a:p>
            <a:pPr algn="just">
              <a:lnSpc>
                <a:spcPts val="1666"/>
              </a:lnSpc>
              <a:spcBef>
                <a:spcPct val="0"/>
              </a:spcBef>
            </a:pPr>
            <a:r>
              <a:rPr lang="en-US" sz="1190">
                <a:solidFill>
                  <a:srgbClr val="FFDDAF"/>
                </a:solidFill>
                <a:latin typeface="Lora"/>
                <a:ea typeface="Lora"/>
                <a:cs typeface="Lora"/>
                <a:sym typeface="Lora"/>
              </a:rPr>
              <a:t>Bourdieu, Pierre. (1986) 'The Forms of Capital', J.G. Richardson (ed.), Handbook of Theory and Research for the Sociology of Education. New York: Greenwood Press, pp. 241-258. Available at: https://www.ucg.ac.me/skladiste/blog_9155/objava_66783/fajlovi/Bourdieu%20The%20Forms%20of%20Capital%20_1_.pdf (Accessed: 29 June 2026).</a:t>
            </a:r>
          </a:p>
          <a:p>
            <a:pPr algn="just">
              <a:lnSpc>
                <a:spcPts val="1666"/>
              </a:lnSpc>
              <a:spcBef>
                <a:spcPct val="0"/>
              </a:spcBef>
            </a:pPr>
            <a:r>
              <a:rPr lang="en-US" sz="1190">
                <a:solidFill>
                  <a:srgbClr val="FFDDAF"/>
                </a:solidFill>
                <a:latin typeface="Lora"/>
                <a:ea typeface="Lora"/>
                <a:cs typeface="Lora"/>
                <a:sym typeface="Lora"/>
              </a:rPr>
              <a:t>Creswell, J. W., and Creswell, J. D. (2017). Research Design, Qualitative, Quantitative, and Mixed Methods Approaches. Publisher. Available at: https://www.google.co.uk/books/edition/Research_Design/335ZDwAAQBAJ?hl=en&amp;gbpv=1&amp;pg=PT16&amp;printsec=frontcover (Accessed: 29 June 2026).</a:t>
            </a:r>
          </a:p>
          <a:p>
            <a:pPr algn="just">
              <a:lnSpc>
                <a:spcPts val="1666"/>
              </a:lnSpc>
              <a:spcBef>
                <a:spcPct val="0"/>
              </a:spcBef>
            </a:pPr>
            <a:r>
              <a:rPr lang="en-US" sz="1190">
                <a:solidFill>
                  <a:srgbClr val="FFDDAF"/>
                </a:solidFill>
                <a:latin typeface="Lora"/>
                <a:ea typeface="Lora"/>
                <a:cs typeface="Lora"/>
                <a:sym typeface="Lora"/>
              </a:rPr>
              <a:t>European Investment Bank (2025). Empowering women-led businesses worldwide: A resilience toolbox. Available at: https://www.eib.org/en/press/news/empowering-women-led-businesses-worldwide-a-resilience-toolbox (Accessed: 29 June 2026).</a:t>
            </a:r>
          </a:p>
          <a:p>
            <a:pPr algn="just">
              <a:lnSpc>
                <a:spcPts val="1666"/>
              </a:lnSpc>
              <a:spcBef>
                <a:spcPct val="0"/>
              </a:spcBef>
            </a:pPr>
            <a:r>
              <a:rPr lang="en-US" sz="1190">
                <a:solidFill>
                  <a:srgbClr val="FFDDAF"/>
                </a:solidFill>
                <a:latin typeface="Lora"/>
                <a:ea typeface="Lora"/>
                <a:cs typeface="Lora"/>
                <a:sym typeface="Lora"/>
              </a:rPr>
              <a:t>Garmezy, N. (1991) 'Resilience in Children's Adaptation to Negative Life Events and Stressed Environments', Paediatric Annals, 20(9), pp. 459-466. Available at: https://journals.healio.com/doi/abs/10.3928/0090-4481-19910901-05 (Accessed: 29 June 2026).</a:t>
            </a:r>
          </a:p>
          <a:p>
            <a:pPr algn="just">
              <a:lnSpc>
                <a:spcPts val="1666"/>
              </a:lnSpc>
              <a:spcBef>
                <a:spcPct val="0"/>
              </a:spcBef>
            </a:pPr>
            <a:r>
              <a:rPr lang="en-US" sz="1190">
                <a:solidFill>
                  <a:srgbClr val="FFDDAF"/>
                </a:solidFill>
                <a:latin typeface="Lora"/>
                <a:ea typeface="Lora"/>
                <a:cs typeface="Lora"/>
                <a:sym typeface="Lora"/>
              </a:rPr>
              <a:t>Kuhn, T. (1970). The Structure of Scientific Revolutions. The University of Chicago. Available at: https://www.lri.fr/~mbl/Stanford/CS477/papers/Kuhn-SSR-2ndEd.pdf (Accessed: 29 June 2026).</a:t>
            </a:r>
          </a:p>
          <a:p>
            <a:pPr algn="just">
              <a:lnSpc>
                <a:spcPts val="1666"/>
              </a:lnSpc>
              <a:spcBef>
                <a:spcPct val="0"/>
              </a:spcBef>
            </a:pPr>
            <a:r>
              <a:rPr lang="en-US" sz="1190">
                <a:solidFill>
                  <a:srgbClr val="FFDDAF"/>
                </a:solidFill>
                <a:latin typeface="Lora"/>
                <a:ea typeface="Lora"/>
                <a:cs typeface="Lora"/>
                <a:sym typeface="Lora"/>
              </a:rPr>
              <a:t>Lakatos, I. (1970) 'Falsification and the Methodology of Scientific Research Programmes', in I. Lakatos and A. Musgrave (ed.), Criticism and Growth of Knowledge. Cambridge University Press, pp. 91-92, 94-125, 127-138, 189-195.</a:t>
            </a:r>
          </a:p>
          <a:p>
            <a:pPr algn="just">
              <a:lnSpc>
                <a:spcPts val="1666"/>
              </a:lnSpc>
              <a:spcBef>
                <a:spcPct val="0"/>
              </a:spcBef>
            </a:pPr>
            <a:r>
              <a:rPr lang="en-US" sz="1190">
                <a:solidFill>
                  <a:srgbClr val="FFDDAF"/>
                </a:solidFill>
                <a:latin typeface="Lora"/>
                <a:ea typeface="Lora"/>
                <a:cs typeface="Lora"/>
                <a:sym typeface="Lora"/>
              </a:rPr>
              <a:t>Marcum, J. (n.d.). Internet Encyclopedia of Philosophy: A Peer-Reviewed Academic Resource. Available at: https://iep.utm.edu/kuhn-ts/ (Accessed: 29 June 2026).</a:t>
            </a:r>
          </a:p>
          <a:p>
            <a:pPr algn="just">
              <a:lnSpc>
                <a:spcPts val="1666"/>
              </a:lnSpc>
              <a:spcBef>
                <a:spcPct val="0"/>
              </a:spcBef>
            </a:pPr>
            <a:r>
              <a:rPr lang="en-US" sz="1190">
                <a:solidFill>
                  <a:srgbClr val="FFDDAF"/>
                </a:solidFill>
                <a:latin typeface="Lora"/>
                <a:ea typeface="Lora"/>
                <a:cs typeface="Lora"/>
                <a:sym typeface="Lora"/>
              </a:rPr>
              <a:t>Mayr, E. (2009) 'Do Thomas Kuhn's scientific revolutions take place? ', in E. Mayr (ed.), What Makes Biology Unique? Cambridge University Press, pp. 159-170. Available at: https://www.cambridge.org/core/books/abs/what-makes-biology-unique/do-thomas-kuhns-scientific-revolutions-take-place/AE03812B3ACCB549352A42491F58289A (Accessed: 29 June 2026).</a:t>
            </a:r>
          </a:p>
          <a:p>
            <a:pPr algn="just">
              <a:lnSpc>
                <a:spcPts val="1666"/>
              </a:lnSpc>
              <a:spcBef>
                <a:spcPct val="0"/>
              </a:spcBef>
            </a:pPr>
            <a:r>
              <a:rPr lang="en-US" sz="1190">
                <a:solidFill>
                  <a:srgbClr val="FFDDAF"/>
                </a:solidFill>
                <a:latin typeface="Lora"/>
                <a:ea typeface="Lora"/>
                <a:cs typeface="Lora"/>
                <a:sym typeface="Lora"/>
              </a:rPr>
              <a:t>Morgan, D. (2017). Integrating Qualitative and Quantitative Methods: A Pragmatic Approach. Sage Publications. Available at: https://methods.sagepub.com/book/mono/preview/integrating-qualitative-and-quantitative-methods-a-pragmatic-approach.pdf#_ (Accessed: 29 June 2026).</a:t>
            </a:r>
          </a:p>
          <a:p>
            <a:pPr algn="just">
              <a:lnSpc>
                <a:spcPts val="1666"/>
              </a:lnSpc>
              <a:spcBef>
                <a:spcPct val="0"/>
              </a:spcBef>
            </a:pPr>
            <a:r>
              <a:rPr lang="en-US" sz="1190">
                <a:solidFill>
                  <a:srgbClr val="FFDDAF"/>
                </a:solidFill>
                <a:latin typeface="Lora"/>
                <a:ea typeface="Lora"/>
                <a:cs typeface="Lora"/>
                <a:sym typeface="Lora"/>
              </a:rPr>
              <a:t>Morgan, D. (2007) 'Paradigms Lost and Pragmatism Regained: Methodological Implications of Combining Qualitative and Quantitative Methods', Journal of Mixed Methods Research, 1 (1), pp. 48-76. Available at: https://journals-sagepub-com.uwtsd.idm.oclc.org/doi/epdf/10.1177/2345678906292462 (Accessed: 29 June 2026).</a:t>
            </a:r>
          </a:p>
          <a:p>
            <a:pPr algn="just">
              <a:lnSpc>
                <a:spcPts val="1666"/>
              </a:lnSpc>
              <a:spcBef>
                <a:spcPct val="0"/>
              </a:spcBef>
            </a:pPr>
            <a:r>
              <a:rPr lang="en-US" sz="1190">
                <a:solidFill>
                  <a:srgbClr val="FFDDAF"/>
                </a:solidFill>
                <a:latin typeface="Lora"/>
                <a:ea typeface="Lora"/>
                <a:cs typeface="Lora"/>
                <a:sym typeface="Lora"/>
              </a:rPr>
              <a:t>Popper, K. (2002). The Logic of Scientific Discovery. Routledge London. Available at: https://philotextes.info/spip/IMG/pdf/popper-logic-scientific-discovery.pdf (Accessed: 29 June 2026).</a:t>
            </a:r>
          </a:p>
          <a:p>
            <a:pPr algn="just">
              <a:lnSpc>
                <a:spcPts val="1666"/>
              </a:lnSpc>
              <a:spcBef>
                <a:spcPct val="0"/>
              </a:spcBef>
            </a:pPr>
            <a:r>
              <a:rPr lang="en-US" sz="1190">
                <a:solidFill>
                  <a:srgbClr val="FFDDAF"/>
                </a:solidFill>
                <a:latin typeface="Lora"/>
                <a:ea typeface="Lora"/>
                <a:cs typeface="Lora"/>
                <a:sym typeface="Lora"/>
              </a:rPr>
              <a:t>Saunders, M., Lewis, P., and Thornhill, A. (2023). Research Methods for Business Students, Ninth Edition. Pearson Education Limited. Available at: https://www.researchgate.net/publication/240218229_Research_Methods_for_Business_Students (29 June 2026).</a:t>
            </a:r>
          </a:p>
          <a:p>
            <a:pPr algn="just">
              <a:lnSpc>
                <a:spcPts val="1666"/>
              </a:lnSpc>
              <a:spcBef>
                <a:spcPct val="0"/>
              </a:spcBef>
            </a:pPr>
            <a:r>
              <a:rPr lang="en-US" sz="1190">
                <a:solidFill>
                  <a:srgbClr val="FFDDAF"/>
                </a:solidFill>
                <a:latin typeface="Lora"/>
                <a:ea typeface="Lora"/>
                <a:cs typeface="Lora"/>
                <a:sym typeface="Lora"/>
              </a:rPr>
              <a:t>Scoones, I. (1998) 'Sustainable Rural Livelihoods. A Framework for Analysis', Institute of Development Studies, 72, pp. 1-22. Available at: https://www.researchgate.net/publication/270588972_Sustainable_Rural_Livelihoods_A_Framework_for_Analysis_IDS_Working_Paper_72 (Accessed: 13 February 2026).</a:t>
            </a:r>
          </a:p>
          <a:p>
            <a:pPr algn="just">
              <a:lnSpc>
                <a:spcPts val="1666"/>
              </a:lnSpc>
              <a:spcBef>
                <a:spcPct val="0"/>
              </a:spcBef>
            </a:pPr>
            <a:r>
              <a:rPr lang="en-US" sz="1190">
                <a:solidFill>
                  <a:srgbClr val="FFDDAF"/>
                </a:solidFill>
                <a:latin typeface="Lora"/>
                <a:ea typeface="Lora"/>
                <a:cs typeface="Lora"/>
                <a:sym typeface="Lora"/>
              </a:rPr>
              <a:t> Scotland, J. (2012) 'Exploring the Philosophical Underpinnings of Research: Relating</a:t>
            </a:r>
          </a:p>
          <a:p>
            <a:pPr algn="just">
              <a:lnSpc>
                <a:spcPts val="1666"/>
              </a:lnSpc>
              <a:spcBef>
                <a:spcPct val="0"/>
              </a:spcBef>
            </a:pPr>
            <a:r>
              <a:rPr lang="en-US" sz="1190">
                <a:solidFill>
                  <a:srgbClr val="FFDDAF"/>
                </a:solidFill>
                <a:latin typeface="Lora"/>
                <a:ea typeface="Lora"/>
                <a:cs typeface="Lora"/>
                <a:sym typeface="Lora"/>
              </a:rPr>
              <a:t>Ontology and Epistemology to the Methodology and Methods of the</a:t>
            </a:r>
          </a:p>
          <a:p>
            <a:pPr algn="just">
              <a:lnSpc>
                <a:spcPts val="1666"/>
              </a:lnSpc>
              <a:spcBef>
                <a:spcPct val="0"/>
              </a:spcBef>
            </a:pPr>
            <a:r>
              <a:rPr lang="en-US" sz="1190">
                <a:solidFill>
                  <a:srgbClr val="FFDDAF"/>
                </a:solidFill>
                <a:latin typeface="Lora"/>
                <a:ea typeface="Lora"/>
                <a:cs typeface="Lora"/>
                <a:sym typeface="Lora"/>
              </a:rPr>
              <a:t>Scientific, Interpretive, and Critical Research Paradigms', English Language Teaching, 5(9), pp. 9-16. Available at: https://files.eric.ed.gov/fulltext/EJ1080001.pdf (Accessed: 29 June 2026).</a:t>
            </a:r>
          </a:p>
          <a:p>
            <a:pPr algn="just">
              <a:lnSpc>
                <a:spcPts val="1666"/>
              </a:lnSpc>
              <a:spcBef>
                <a:spcPct val="0"/>
              </a:spcBef>
            </a:pPr>
            <a:r>
              <a:rPr lang="en-US" sz="1190">
                <a:solidFill>
                  <a:srgbClr val="FFDDAF"/>
                </a:solidFill>
                <a:latin typeface="Lora"/>
                <a:ea typeface="Lora"/>
                <a:cs typeface="Lora"/>
                <a:sym typeface="Lora"/>
              </a:rPr>
              <a:t>United Nations Development Programme (UNDP) (2025). Livelihood Support as one of the Foundations of Sustainable Peace. Available at: https://www.undp.org/nigeria/stories/livelihood-support-one-foundations-sustainable-peace (Accessed: 29 June 2026).</a:t>
            </a:r>
          </a:p>
          <a:p>
            <a:pPr algn="just">
              <a:lnSpc>
                <a:spcPts val="1666"/>
              </a:lnSpc>
              <a:spcBef>
                <a:spcPct val="0"/>
              </a:spcBef>
            </a:pPr>
            <a:r>
              <a:rPr lang="en-US" sz="1190">
                <a:solidFill>
                  <a:srgbClr val="FFDDAF"/>
                </a:solidFill>
                <a:latin typeface="Lora"/>
                <a:ea typeface="Lora"/>
                <a:cs typeface="Lora"/>
                <a:sym typeface="Lora"/>
              </a:rPr>
              <a:t>Yin, R. (2018). Case Study Research and Applications: Design and Methods (6th ed.). Sage Publication, Inc. Available at: https://d1wqtxts1xzle7.cloudfront.net/106905310/Artikel_Yustinus_Calvin_Gai_Mali-libre.pdf?1698189983=&amp;response-content-disposition=inline%3B+filename%3DA_Book_Review_Case_Study_Research_and_Ap.pdf&amp;Expires=1783986221&amp;Signature=YoXfCau4bd2x62gP5WSzvypMpB9IVjwCMpyXbhwxDfHdxUG9spgTuFKIkUGaoRkMa54pE2UTFadhaNRoevNGC~YIWV5Ls4cC-rzX-s0WQQ0gYsDWAGn4npxwjsJBCft86K-nLAPL9qEUJdOHWoxxoPV51UrwqG91LitxZ9we1eEjWy9HmkRcSaHwbsbIVfFlBQxQIZte9qgIUEDFq0Fzv42SKK0TsLynDViccXX3iB1A7PMxdi5uozRXSgmQ5ja85YkPYlgCF2Nu1z2YCdq6lqMcdZWP-jmDTnCGj06l1cR4k4JY2GlfdpUwxRstpkvcr43TzhwXkvR7B5lHj3Ys4w__&amp;Key-Pair-Id=APKAJLOHF5GGSLRBV4ZA (Accessed: 29 June 2026).</a:t>
            </a:r>
          </a:p>
        </p:txBody>
      </p:sp>
      <p:sp>
        <p:nvSpPr>
          <p:cNvPr id="4" name="Freeform 4"/>
          <p:cNvSpPr/>
          <p:nvPr/>
        </p:nvSpPr>
        <p:spPr>
          <a:xfrm>
            <a:off x="337527" y="0"/>
            <a:ext cx="3376622" cy="3372401"/>
          </a:xfrm>
          <a:custGeom>
            <a:avLst/>
            <a:gdLst/>
            <a:ahLst/>
            <a:cxnLst/>
            <a:rect l="l" t="t" r="r" b="b"/>
            <a:pathLst>
              <a:path w="3376622" h="3372401">
                <a:moveTo>
                  <a:pt x="0" y="0"/>
                </a:moveTo>
                <a:lnTo>
                  <a:pt x="3376622" y="0"/>
                </a:lnTo>
                <a:lnTo>
                  <a:pt x="3376622" y="3372401"/>
                </a:lnTo>
                <a:lnTo>
                  <a:pt x="0" y="3372401"/>
                </a:lnTo>
                <a:lnTo>
                  <a:pt x="0" y="0"/>
                </a:lnTo>
                <a:close/>
              </a:path>
            </a:pathLst>
          </a:custGeom>
          <a:blipFill>
            <a:blip r:embed="rId3"/>
            <a:stretch>
              <a:fillRect/>
            </a:stretch>
          </a:blipFill>
        </p:spPr>
        <p:txBody>
          <a:bodyPr/>
          <a:lstStyle/>
          <a:p>
            <a:endParaRPr lang="en-GB"/>
          </a:p>
        </p:txBody>
      </p:sp>
      <p:sp>
        <p:nvSpPr>
          <p:cNvPr id="5" name="Freeform 5"/>
          <p:cNvSpPr/>
          <p:nvPr/>
        </p:nvSpPr>
        <p:spPr>
          <a:xfrm rot="-10800000" flipV="1">
            <a:off x="14688668" y="0"/>
            <a:ext cx="3376622" cy="3372401"/>
          </a:xfrm>
          <a:custGeom>
            <a:avLst/>
            <a:gdLst/>
            <a:ahLst/>
            <a:cxnLst/>
            <a:rect l="l" t="t" r="r" b="b"/>
            <a:pathLst>
              <a:path w="3376622" h="3372401">
                <a:moveTo>
                  <a:pt x="0" y="3372401"/>
                </a:moveTo>
                <a:lnTo>
                  <a:pt x="3376622" y="3372401"/>
                </a:lnTo>
                <a:lnTo>
                  <a:pt x="3376622" y="0"/>
                </a:lnTo>
                <a:lnTo>
                  <a:pt x="0" y="0"/>
                </a:lnTo>
                <a:lnTo>
                  <a:pt x="0" y="3372401"/>
                </a:lnTo>
                <a:close/>
              </a:path>
            </a:pathLst>
          </a:custGeom>
          <a:blipFill>
            <a:blip r:embed="rId3"/>
            <a:stretch>
              <a:fillRect/>
            </a:stretch>
          </a:blipFill>
        </p:spPr>
        <p:txBody>
          <a:bodyPr/>
          <a:lstStyle/>
          <a:p>
            <a:endParaRPr lang="en-GB"/>
          </a:p>
        </p:txBody>
      </p:sp>
      <p:sp>
        <p:nvSpPr>
          <p:cNvPr id="6" name="Freeform 6"/>
          <p:cNvSpPr/>
          <p:nvPr/>
        </p:nvSpPr>
        <p:spPr>
          <a:xfrm flipV="1">
            <a:off x="337527" y="6708898"/>
            <a:ext cx="3376622" cy="3372401"/>
          </a:xfrm>
          <a:custGeom>
            <a:avLst/>
            <a:gdLst/>
            <a:ahLst/>
            <a:cxnLst/>
            <a:rect l="l" t="t" r="r" b="b"/>
            <a:pathLst>
              <a:path w="3376622" h="3372401">
                <a:moveTo>
                  <a:pt x="0" y="3372401"/>
                </a:moveTo>
                <a:lnTo>
                  <a:pt x="3376622" y="3372401"/>
                </a:lnTo>
                <a:lnTo>
                  <a:pt x="3376622" y="0"/>
                </a:lnTo>
                <a:lnTo>
                  <a:pt x="0" y="0"/>
                </a:lnTo>
                <a:lnTo>
                  <a:pt x="0" y="3372401"/>
                </a:lnTo>
                <a:close/>
              </a:path>
            </a:pathLst>
          </a:custGeom>
          <a:blipFill>
            <a:blip r:embed="rId3"/>
            <a:stretch>
              <a:fillRect/>
            </a:stretch>
          </a:blipFill>
        </p:spPr>
        <p:txBody>
          <a:bodyPr/>
          <a:lstStyle/>
          <a:p>
            <a:endParaRPr lang="en-GB"/>
          </a:p>
        </p:txBody>
      </p:sp>
      <p:sp>
        <p:nvSpPr>
          <p:cNvPr id="7" name="Freeform 7"/>
          <p:cNvSpPr/>
          <p:nvPr/>
        </p:nvSpPr>
        <p:spPr>
          <a:xfrm rot="-10800000">
            <a:off x="14688668" y="6708898"/>
            <a:ext cx="3376622" cy="3372401"/>
          </a:xfrm>
          <a:custGeom>
            <a:avLst/>
            <a:gdLst/>
            <a:ahLst/>
            <a:cxnLst/>
            <a:rect l="l" t="t" r="r" b="b"/>
            <a:pathLst>
              <a:path w="3376622" h="3372401">
                <a:moveTo>
                  <a:pt x="0" y="0"/>
                </a:moveTo>
                <a:lnTo>
                  <a:pt x="3376622" y="0"/>
                </a:lnTo>
                <a:lnTo>
                  <a:pt x="3376622" y="3372401"/>
                </a:lnTo>
                <a:lnTo>
                  <a:pt x="0" y="3372401"/>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6932047" y="55897"/>
            <a:ext cx="4423905" cy="854075"/>
          </a:xfrm>
          <a:prstGeom prst="rect">
            <a:avLst/>
          </a:prstGeom>
        </p:spPr>
        <p:txBody>
          <a:bodyPr lIns="0" tIns="0" rIns="0" bIns="0" rtlCol="0" anchor="t">
            <a:spAutoFit/>
          </a:bodyPr>
          <a:lstStyle/>
          <a:p>
            <a:pPr algn="l">
              <a:lnSpc>
                <a:spcPts val="6999"/>
              </a:lnSpc>
            </a:pPr>
            <a:r>
              <a:rPr lang="en-US" sz="4999" spc="119">
                <a:solidFill>
                  <a:srgbClr val="FFDDAF"/>
                </a:solidFill>
                <a:latin typeface="TAN Aegean"/>
                <a:ea typeface="TAN Aegean"/>
                <a:cs typeface="TAN Aegean"/>
                <a:sym typeface="TAN Aegean"/>
              </a:rPr>
              <a:t>References</a:t>
            </a:r>
          </a:p>
        </p:txBody>
      </p:sp>
      <p:sp>
        <p:nvSpPr>
          <p:cNvPr id="9" name="Freeform 9"/>
          <p:cNvSpPr/>
          <p:nvPr/>
        </p:nvSpPr>
        <p:spPr>
          <a:xfrm flipV="1">
            <a:off x="7148701" y="9419045"/>
            <a:ext cx="3990597" cy="867955"/>
          </a:xfrm>
          <a:custGeom>
            <a:avLst/>
            <a:gdLst/>
            <a:ahLst/>
            <a:cxnLst/>
            <a:rect l="l" t="t" r="r" b="b"/>
            <a:pathLst>
              <a:path w="3990597" h="867955">
                <a:moveTo>
                  <a:pt x="0" y="867955"/>
                </a:moveTo>
                <a:lnTo>
                  <a:pt x="3990598" y="867955"/>
                </a:lnTo>
                <a:lnTo>
                  <a:pt x="3990598" y="0"/>
                </a:lnTo>
                <a:lnTo>
                  <a:pt x="0" y="0"/>
                </a:lnTo>
                <a:lnTo>
                  <a:pt x="0" y="867955"/>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8808801" y="4382360"/>
            <a:ext cx="12211460" cy="8288528"/>
          </a:xfrm>
          <a:custGeom>
            <a:avLst/>
            <a:gdLst/>
            <a:ahLst/>
            <a:cxnLst/>
            <a:rect l="l" t="t" r="r" b="b"/>
            <a:pathLst>
              <a:path w="12211460" h="8288528">
                <a:moveTo>
                  <a:pt x="0" y="0"/>
                </a:moveTo>
                <a:lnTo>
                  <a:pt x="12211460" y="0"/>
                </a:lnTo>
                <a:lnTo>
                  <a:pt x="12211460" y="8288529"/>
                </a:lnTo>
                <a:lnTo>
                  <a:pt x="0" y="8288529"/>
                </a:lnTo>
                <a:lnTo>
                  <a:pt x="0" y="0"/>
                </a:lnTo>
                <a:close/>
              </a:path>
            </a:pathLst>
          </a:custGeom>
          <a:blipFill>
            <a:blip>
              <a:alphaModFix amt="20999"/>
              <a:extLst>
                <a:ext uri="{96DAC541-7B7A-43D3-8B79-37D633B846F1}">
                  <asvg:svgBlip xmlns:asvg="http://schemas.microsoft.com/office/drawing/2016/SVG/main" r:embed="rId2"/>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24037"/>
        </a:solidFill>
        <a:effectLst/>
      </p:bgPr>
    </p:bg>
    <p:spTree>
      <p:nvGrpSpPr>
        <p:cNvPr id="1" name=""/>
        <p:cNvGrpSpPr/>
        <p:nvPr/>
      </p:nvGrpSpPr>
      <p:grpSpPr>
        <a:xfrm>
          <a:off x="0" y="0"/>
          <a:ext cx="0" cy="0"/>
          <a:chOff x="0" y="0"/>
          <a:chExt cx="0" cy="0"/>
        </a:xfrm>
      </p:grpSpPr>
      <p:sp>
        <p:nvSpPr>
          <p:cNvPr id="2" name="Freeform 2"/>
          <p:cNvSpPr/>
          <p:nvPr/>
        </p:nvSpPr>
        <p:spPr>
          <a:xfrm>
            <a:off x="8808801" y="4382360"/>
            <a:ext cx="12211460" cy="8288528"/>
          </a:xfrm>
          <a:custGeom>
            <a:avLst/>
            <a:gdLst/>
            <a:ahLst/>
            <a:cxnLst/>
            <a:rect l="l" t="t" r="r" b="b"/>
            <a:pathLst>
              <a:path w="12211460" h="8288528">
                <a:moveTo>
                  <a:pt x="0" y="0"/>
                </a:moveTo>
                <a:lnTo>
                  <a:pt x="12211460" y="0"/>
                </a:lnTo>
                <a:lnTo>
                  <a:pt x="12211460" y="8288529"/>
                </a:lnTo>
                <a:lnTo>
                  <a:pt x="0" y="8288529"/>
                </a:lnTo>
                <a:lnTo>
                  <a:pt x="0" y="0"/>
                </a:lnTo>
                <a:close/>
              </a:path>
            </a:pathLst>
          </a:custGeom>
          <a:blipFill>
            <a:blip>
              <a:alphaModFix amt="20999"/>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4673420" y="-2945326"/>
            <a:ext cx="12211460" cy="8288528"/>
          </a:xfrm>
          <a:custGeom>
            <a:avLst/>
            <a:gdLst/>
            <a:ahLst/>
            <a:cxnLst/>
            <a:rect l="l" t="t" r="r" b="b"/>
            <a:pathLst>
              <a:path w="12211460" h="8288528">
                <a:moveTo>
                  <a:pt x="0" y="0"/>
                </a:moveTo>
                <a:lnTo>
                  <a:pt x="12211460" y="0"/>
                </a:lnTo>
                <a:lnTo>
                  <a:pt x="12211460" y="8288529"/>
                </a:lnTo>
                <a:lnTo>
                  <a:pt x="0" y="8288529"/>
                </a:lnTo>
                <a:lnTo>
                  <a:pt x="0" y="0"/>
                </a:lnTo>
                <a:close/>
              </a:path>
            </a:pathLst>
          </a:custGeom>
          <a:blipFill>
            <a:blip>
              <a:alphaModFix amt="20999"/>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640679" y="3201977"/>
            <a:ext cx="1422166" cy="3883046"/>
          </a:xfrm>
          <a:custGeom>
            <a:avLst/>
            <a:gdLst/>
            <a:ahLst/>
            <a:cxnLst/>
            <a:rect l="l" t="t" r="r" b="b"/>
            <a:pathLst>
              <a:path w="1422166" h="3883046">
                <a:moveTo>
                  <a:pt x="0" y="0"/>
                </a:moveTo>
                <a:lnTo>
                  <a:pt x="1422166" y="0"/>
                </a:lnTo>
                <a:lnTo>
                  <a:pt x="1422166" y="3883046"/>
                </a:lnTo>
                <a:lnTo>
                  <a:pt x="0" y="388304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10800000">
            <a:off x="16065734" y="3201977"/>
            <a:ext cx="1422166" cy="3883046"/>
          </a:xfrm>
          <a:custGeom>
            <a:avLst/>
            <a:gdLst/>
            <a:ahLst/>
            <a:cxnLst/>
            <a:rect l="l" t="t" r="r" b="b"/>
            <a:pathLst>
              <a:path w="1422166" h="3883046">
                <a:moveTo>
                  <a:pt x="0" y="0"/>
                </a:moveTo>
                <a:lnTo>
                  <a:pt x="1422166" y="0"/>
                </a:lnTo>
                <a:lnTo>
                  <a:pt x="1422166" y="3883046"/>
                </a:lnTo>
                <a:lnTo>
                  <a:pt x="0" y="388304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996139" y="7395880"/>
            <a:ext cx="1829860" cy="2008077"/>
          </a:xfrm>
          <a:custGeom>
            <a:avLst/>
            <a:gdLst/>
            <a:ahLst/>
            <a:cxnLst/>
            <a:rect l="l" t="t" r="r" b="b"/>
            <a:pathLst>
              <a:path w="1829860" h="2008077">
                <a:moveTo>
                  <a:pt x="0" y="0"/>
                </a:moveTo>
                <a:lnTo>
                  <a:pt x="1829860" y="0"/>
                </a:lnTo>
                <a:lnTo>
                  <a:pt x="1829860" y="2008078"/>
                </a:lnTo>
                <a:lnTo>
                  <a:pt x="0" y="200807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0800000">
            <a:off x="15270019" y="872326"/>
            <a:ext cx="1829860" cy="2008077"/>
          </a:xfrm>
          <a:custGeom>
            <a:avLst/>
            <a:gdLst/>
            <a:ahLst/>
            <a:cxnLst/>
            <a:rect l="l" t="t" r="r" b="b"/>
            <a:pathLst>
              <a:path w="1829860" h="2008077">
                <a:moveTo>
                  <a:pt x="0" y="0"/>
                </a:moveTo>
                <a:lnTo>
                  <a:pt x="1829860" y="0"/>
                </a:lnTo>
                <a:lnTo>
                  <a:pt x="1829860" y="2008077"/>
                </a:lnTo>
                <a:lnTo>
                  <a:pt x="0" y="200807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5400000">
            <a:off x="1117808" y="783218"/>
            <a:ext cx="1829860" cy="2008077"/>
          </a:xfrm>
          <a:custGeom>
            <a:avLst/>
            <a:gdLst/>
            <a:ahLst/>
            <a:cxnLst/>
            <a:rect l="l" t="t" r="r" b="b"/>
            <a:pathLst>
              <a:path w="1829860" h="2008077">
                <a:moveTo>
                  <a:pt x="0" y="0"/>
                </a:moveTo>
                <a:lnTo>
                  <a:pt x="1829861" y="0"/>
                </a:lnTo>
                <a:lnTo>
                  <a:pt x="1829861" y="2008077"/>
                </a:lnTo>
                <a:lnTo>
                  <a:pt x="0" y="200807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5400000">
            <a:off x="15180910" y="7484989"/>
            <a:ext cx="1829860" cy="2008077"/>
          </a:xfrm>
          <a:custGeom>
            <a:avLst/>
            <a:gdLst/>
            <a:ahLst/>
            <a:cxnLst/>
            <a:rect l="l" t="t" r="r" b="b"/>
            <a:pathLst>
              <a:path w="1829860" h="2008077">
                <a:moveTo>
                  <a:pt x="0" y="0"/>
                </a:moveTo>
                <a:lnTo>
                  <a:pt x="1829860" y="0"/>
                </a:lnTo>
                <a:lnTo>
                  <a:pt x="1829860" y="2008077"/>
                </a:lnTo>
                <a:lnTo>
                  <a:pt x="0" y="200807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5400000">
            <a:off x="5000070" y="-858462"/>
            <a:ext cx="653224" cy="4114800"/>
          </a:xfrm>
          <a:custGeom>
            <a:avLst/>
            <a:gdLst/>
            <a:ahLst/>
            <a:cxnLst/>
            <a:rect l="l" t="t" r="r" b="b"/>
            <a:pathLst>
              <a:path w="653224" h="4114800">
                <a:moveTo>
                  <a:pt x="0" y="0"/>
                </a:moveTo>
                <a:lnTo>
                  <a:pt x="653225" y="0"/>
                </a:lnTo>
                <a:lnTo>
                  <a:pt x="653225"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5400000">
            <a:off x="5000070" y="7019945"/>
            <a:ext cx="653224" cy="4114800"/>
          </a:xfrm>
          <a:custGeom>
            <a:avLst/>
            <a:gdLst/>
            <a:ahLst/>
            <a:cxnLst/>
            <a:rect l="l" t="t" r="r" b="b"/>
            <a:pathLst>
              <a:path w="653224" h="4114800">
                <a:moveTo>
                  <a:pt x="0" y="0"/>
                </a:moveTo>
                <a:lnTo>
                  <a:pt x="653225" y="0"/>
                </a:lnTo>
                <a:lnTo>
                  <a:pt x="653225"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rot="-5400000">
            <a:off x="12446628" y="-858462"/>
            <a:ext cx="653225" cy="4114800"/>
          </a:xfrm>
          <a:custGeom>
            <a:avLst/>
            <a:gdLst/>
            <a:ahLst/>
            <a:cxnLst/>
            <a:rect l="l" t="t" r="r" b="b"/>
            <a:pathLst>
              <a:path w="653225" h="4114800">
                <a:moveTo>
                  <a:pt x="0" y="0"/>
                </a:moveTo>
                <a:lnTo>
                  <a:pt x="653225" y="0"/>
                </a:lnTo>
                <a:lnTo>
                  <a:pt x="653225"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rot="-5400000">
            <a:off x="12479189" y="7019945"/>
            <a:ext cx="653224" cy="4114800"/>
          </a:xfrm>
          <a:custGeom>
            <a:avLst/>
            <a:gdLst/>
            <a:ahLst/>
            <a:cxnLst/>
            <a:rect l="l" t="t" r="r" b="b"/>
            <a:pathLst>
              <a:path w="653224" h="4114800">
                <a:moveTo>
                  <a:pt x="0" y="0"/>
                </a:moveTo>
                <a:lnTo>
                  <a:pt x="653225" y="0"/>
                </a:lnTo>
                <a:lnTo>
                  <a:pt x="653225"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7795215" y="872326"/>
            <a:ext cx="2697569" cy="536142"/>
          </a:xfrm>
          <a:custGeom>
            <a:avLst/>
            <a:gdLst/>
            <a:ahLst/>
            <a:cxnLst/>
            <a:rect l="l" t="t" r="r" b="b"/>
            <a:pathLst>
              <a:path w="2697569" h="536142">
                <a:moveTo>
                  <a:pt x="0" y="0"/>
                </a:moveTo>
                <a:lnTo>
                  <a:pt x="2697570" y="0"/>
                </a:lnTo>
                <a:lnTo>
                  <a:pt x="2697570" y="536142"/>
                </a:lnTo>
                <a:lnTo>
                  <a:pt x="0" y="5361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7795215" y="8867816"/>
            <a:ext cx="2697569" cy="536142"/>
          </a:xfrm>
          <a:custGeom>
            <a:avLst/>
            <a:gdLst/>
            <a:ahLst/>
            <a:cxnLst/>
            <a:rect l="l" t="t" r="r" b="b"/>
            <a:pathLst>
              <a:path w="2697569" h="536142">
                <a:moveTo>
                  <a:pt x="0" y="0"/>
                </a:moveTo>
                <a:lnTo>
                  <a:pt x="2697570" y="0"/>
                </a:lnTo>
                <a:lnTo>
                  <a:pt x="2697570" y="536142"/>
                </a:lnTo>
                <a:lnTo>
                  <a:pt x="0" y="53614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3536631" y="3283122"/>
            <a:ext cx="10544340" cy="1550051"/>
          </a:xfrm>
          <a:prstGeom prst="rect">
            <a:avLst/>
          </a:prstGeom>
        </p:spPr>
        <p:txBody>
          <a:bodyPr lIns="0" tIns="0" rIns="0" bIns="0" rtlCol="0" anchor="t">
            <a:spAutoFit/>
          </a:bodyPr>
          <a:lstStyle/>
          <a:p>
            <a:pPr algn="ctr">
              <a:lnSpc>
                <a:spcPts val="13227"/>
              </a:lnSpc>
            </a:pPr>
            <a:r>
              <a:rPr lang="en-US" sz="7735" spc="185">
                <a:solidFill>
                  <a:srgbClr val="FFDDAF"/>
                </a:solidFill>
                <a:latin typeface="TAN Aegean"/>
                <a:ea typeface="TAN Aegean"/>
                <a:cs typeface="TAN Aegean"/>
                <a:sym typeface="TAN Aegean"/>
              </a:rPr>
              <a:t>THANK YOU</a:t>
            </a:r>
          </a:p>
        </p:txBody>
      </p:sp>
      <p:sp>
        <p:nvSpPr>
          <p:cNvPr id="17" name="TextBox 17"/>
          <p:cNvSpPr txBox="1"/>
          <p:nvPr/>
        </p:nvSpPr>
        <p:spPr>
          <a:xfrm>
            <a:off x="2215752" y="2149994"/>
            <a:ext cx="4535852" cy="323215"/>
          </a:xfrm>
          <a:prstGeom prst="rect">
            <a:avLst/>
          </a:prstGeom>
        </p:spPr>
        <p:txBody>
          <a:bodyPr lIns="0" tIns="0" rIns="0" bIns="0" rtlCol="0" anchor="t">
            <a:spAutoFit/>
          </a:bodyPr>
          <a:lstStyle/>
          <a:p>
            <a:pPr algn="l">
              <a:lnSpc>
                <a:spcPts val="2660"/>
              </a:lnSpc>
              <a:spcBef>
                <a:spcPct val="0"/>
              </a:spcBef>
            </a:pPr>
            <a:r>
              <a:rPr lang="en-US" sz="1900" b="1" i="1" spc="95">
                <a:solidFill>
                  <a:srgbClr val="FFDDAF"/>
                </a:solidFill>
                <a:latin typeface="Lora Bold Italics"/>
                <a:ea typeface="Lora Bold Italics"/>
                <a:cs typeface="Lora Bold Italics"/>
                <a:sym typeface="Lora Bold Italics"/>
              </a:rPr>
              <a:t>Presented by: Sabrina Reid</a:t>
            </a:r>
          </a:p>
        </p:txBody>
      </p:sp>
      <p:sp>
        <p:nvSpPr>
          <p:cNvPr id="18" name="TextBox 18"/>
          <p:cNvSpPr txBox="1"/>
          <p:nvPr/>
        </p:nvSpPr>
        <p:spPr>
          <a:xfrm>
            <a:off x="2349102" y="6749366"/>
            <a:ext cx="4036725" cy="394018"/>
          </a:xfrm>
          <a:prstGeom prst="rect">
            <a:avLst/>
          </a:prstGeom>
        </p:spPr>
        <p:txBody>
          <a:bodyPr lIns="0" tIns="0" rIns="0" bIns="0" rtlCol="0" anchor="t">
            <a:spAutoFit/>
          </a:bodyPr>
          <a:lstStyle/>
          <a:p>
            <a:pPr algn="ctr">
              <a:lnSpc>
                <a:spcPts val="3219"/>
              </a:lnSpc>
              <a:spcBef>
                <a:spcPct val="0"/>
              </a:spcBef>
            </a:pPr>
            <a:r>
              <a:rPr lang="en-US" sz="2299" b="1" i="1" spc="114">
                <a:solidFill>
                  <a:srgbClr val="FFDDAF"/>
                </a:solidFill>
                <a:latin typeface="Lora Bold Italics"/>
                <a:ea typeface="Lora Bold Italics"/>
                <a:cs typeface="Lora Bold Italics"/>
                <a:sym typeface="Lora Bold Italics"/>
              </a:rPr>
              <a:t>Email Address</a:t>
            </a:r>
          </a:p>
        </p:txBody>
      </p:sp>
      <p:sp>
        <p:nvSpPr>
          <p:cNvPr id="19" name="TextBox 19"/>
          <p:cNvSpPr txBox="1"/>
          <p:nvPr/>
        </p:nvSpPr>
        <p:spPr>
          <a:xfrm>
            <a:off x="7125638" y="6749366"/>
            <a:ext cx="4036725" cy="389255"/>
          </a:xfrm>
          <a:prstGeom prst="rect">
            <a:avLst/>
          </a:prstGeom>
        </p:spPr>
        <p:txBody>
          <a:bodyPr lIns="0" tIns="0" rIns="0" bIns="0" rtlCol="0" anchor="t">
            <a:spAutoFit/>
          </a:bodyPr>
          <a:lstStyle/>
          <a:p>
            <a:pPr algn="ctr">
              <a:lnSpc>
                <a:spcPts val="3219"/>
              </a:lnSpc>
              <a:spcBef>
                <a:spcPct val="0"/>
              </a:spcBef>
            </a:pPr>
            <a:r>
              <a:rPr lang="en-US" sz="2299" b="1" i="1" spc="114">
                <a:solidFill>
                  <a:srgbClr val="FFDDAF"/>
                </a:solidFill>
                <a:latin typeface="Lora Bold Italics"/>
                <a:ea typeface="Lora Bold Italics"/>
                <a:cs typeface="Lora Bold Italics"/>
                <a:sym typeface="Lora Bold Italics"/>
              </a:rPr>
              <a:t>Lecturer</a:t>
            </a:r>
          </a:p>
        </p:txBody>
      </p:sp>
      <p:sp>
        <p:nvSpPr>
          <p:cNvPr id="20" name="TextBox 20"/>
          <p:cNvSpPr txBox="1"/>
          <p:nvPr/>
        </p:nvSpPr>
        <p:spPr>
          <a:xfrm>
            <a:off x="2349102" y="7273123"/>
            <a:ext cx="4036725" cy="323215"/>
          </a:xfrm>
          <a:prstGeom prst="rect">
            <a:avLst/>
          </a:prstGeom>
        </p:spPr>
        <p:txBody>
          <a:bodyPr lIns="0" tIns="0" rIns="0" bIns="0" rtlCol="0" anchor="t">
            <a:spAutoFit/>
          </a:bodyPr>
          <a:lstStyle/>
          <a:p>
            <a:pPr marL="0" lvl="0" indent="0" algn="ctr">
              <a:lnSpc>
                <a:spcPts val="2660"/>
              </a:lnSpc>
              <a:spcBef>
                <a:spcPct val="0"/>
              </a:spcBef>
            </a:pPr>
            <a:r>
              <a:rPr lang="en-US" sz="1900" spc="95">
                <a:solidFill>
                  <a:srgbClr val="FFDDAF"/>
                </a:solidFill>
                <a:latin typeface="Lora"/>
                <a:ea typeface="Lora"/>
                <a:cs typeface="Lora"/>
                <a:sym typeface="Lora"/>
              </a:rPr>
              <a:t>1920873@student.uwtsd.ac.uk</a:t>
            </a:r>
          </a:p>
        </p:txBody>
      </p:sp>
      <p:sp>
        <p:nvSpPr>
          <p:cNvPr id="21" name="TextBox 21"/>
          <p:cNvSpPr txBox="1"/>
          <p:nvPr/>
        </p:nvSpPr>
        <p:spPr>
          <a:xfrm>
            <a:off x="7125638" y="7273123"/>
            <a:ext cx="4036725" cy="323215"/>
          </a:xfrm>
          <a:prstGeom prst="rect">
            <a:avLst/>
          </a:prstGeom>
        </p:spPr>
        <p:txBody>
          <a:bodyPr lIns="0" tIns="0" rIns="0" bIns="0" rtlCol="0" anchor="t">
            <a:spAutoFit/>
          </a:bodyPr>
          <a:lstStyle/>
          <a:p>
            <a:pPr marL="0" lvl="0" indent="0" algn="ctr">
              <a:lnSpc>
                <a:spcPts val="2660"/>
              </a:lnSpc>
              <a:spcBef>
                <a:spcPct val="0"/>
              </a:spcBef>
            </a:pPr>
            <a:r>
              <a:rPr lang="en-US" sz="1900" spc="95">
                <a:solidFill>
                  <a:srgbClr val="FFDDAF"/>
                </a:solidFill>
                <a:latin typeface="Lora"/>
                <a:ea typeface="Lora"/>
                <a:cs typeface="Lora"/>
                <a:sym typeface="Lora"/>
              </a:rPr>
              <a:t>Stephen Malone</a:t>
            </a:r>
          </a:p>
        </p:txBody>
      </p:sp>
      <p:sp>
        <p:nvSpPr>
          <p:cNvPr id="22" name="TextBox 22"/>
          <p:cNvSpPr txBox="1"/>
          <p:nvPr/>
        </p:nvSpPr>
        <p:spPr>
          <a:xfrm>
            <a:off x="11403045" y="2149994"/>
            <a:ext cx="4535852" cy="323215"/>
          </a:xfrm>
          <a:prstGeom prst="rect">
            <a:avLst/>
          </a:prstGeom>
        </p:spPr>
        <p:txBody>
          <a:bodyPr lIns="0" tIns="0" rIns="0" bIns="0" rtlCol="0" anchor="t">
            <a:spAutoFit/>
          </a:bodyPr>
          <a:lstStyle/>
          <a:p>
            <a:pPr algn="r">
              <a:lnSpc>
                <a:spcPts val="2660"/>
              </a:lnSpc>
              <a:spcBef>
                <a:spcPct val="0"/>
              </a:spcBef>
            </a:pPr>
            <a:r>
              <a:rPr lang="en-US" sz="1900" b="1" i="1" spc="95">
                <a:solidFill>
                  <a:srgbClr val="FFDDAF"/>
                </a:solidFill>
                <a:latin typeface="Lora Bold Italics"/>
                <a:ea typeface="Lora Bold Italics"/>
                <a:cs typeface="Lora Bold Italics"/>
                <a:sym typeface="Lora Bold Italics"/>
              </a:rPr>
              <a:t>Student ID: 1920873</a:t>
            </a:r>
          </a:p>
        </p:txBody>
      </p:sp>
      <p:sp>
        <p:nvSpPr>
          <p:cNvPr id="23" name="TextBox 23"/>
          <p:cNvSpPr txBox="1"/>
          <p:nvPr/>
        </p:nvSpPr>
        <p:spPr>
          <a:xfrm>
            <a:off x="10898473" y="6695768"/>
            <a:ext cx="5286476" cy="389255"/>
          </a:xfrm>
          <a:prstGeom prst="rect">
            <a:avLst/>
          </a:prstGeom>
        </p:spPr>
        <p:txBody>
          <a:bodyPr lIns="0" tIns="0" rIns="0" bIns="0" rtlCol="0" anchor="t">
            <a:spAutoFit/>
          </a:bodyPr>
          <a:lstStyle/>
          <a:p>
            <a:pPr algn="ctr">
              <a:lnSpc>
                <a:spcPts val="3219"/>
              </a:lnSpc>
              <a:spcBef>
                <a:spcPct val="0"/>
              </a:spcBef>
            </a:pPr>
            <a:r>
              <a:rPr lang="en-US" sz="2299" b="1" i="1" spc="114">
                <a:solidFill>
                  <a:srgbClr val="FFDDAF"/>
                </a:solidFill>
                <a:latin typeface="Lora Bold Italics"/>
                <a:ea typeface="Lora Bold Italics"/>
                <a:cs typeface="Lora Bold Italics"/>
                <a:sym typeface="Lora Bold Italics"/>
              </a:rPr>
              <a:t>UWTSD Quay Place Phone Number</a:t>
            </a:r>
          </a:p>
        </p:txBody>
      </p:sp>
      <p:sp>
        <p:nvSpPr>
          <p:cNvPr id="24" name="TextBox 24"/>
          <p:cNvSpPr txBox="1"/>
          <p:nvPr/>
        </p:nvSpPr>
        <p:spPr>
          <a:xfrm>
            <a:off x="11902173" y="7273123"/>
            <a:ext cx="4036725" cy="323215"/>
          </a:xfrm>
          <a:prstGeom prst="rect">
            <a:avLst/>
          </a:prstGeom>
        </p:spPr>
        <p:txBody>
          <a:bodyPr lIns="0" tIns="0" rIns="0" bIns="0" rtlCol="0" anchor="t">
            <a:spAutoFit/>
          </a:bodyPr>
          <a:lstStyle/>
          <a:p>
            <a:pPr marL="0" lvl="0" indent="0" algn="ctr">
              <a:lnSpc>
                <a:spcPts val="2660"/>
              </a:lnSpc>
              <a:spcBef>
                <a:spcPct val="0"/>
              </a:spcBef>
            </a:pPr>
            <a:r>
              <a:rPr lang="en-US" sz="1900" b="1" spc="95">
                <a:solidFill>
                  <a:srgbClr val="FFDDAF"/>
                </a:solidFill>
                <a:latin typeface="Lora Bold"/>
                <a:ea typeface="Lora Bold"/>
                <a:cs typeface="Lora Bold"/>
                <a:sym typeface="Lora Bold"/>
              </a:rPr>
              <a:t>0121 229 3000</a:t>
            </a:r>
          </a:p>
        </p:txBody>
      </p:sp>
      <p:sp>
        <p:nvSpPr>
          <p:cNvPr id="25" name="TextBox 25"/>
          <p:cNvSpPr txBox="1"/>
          <p:nvPr/>
        </p:nvSpPr>
        <p:spPr>
          <a:xfrm>
            <a:off x="3972864" y="5067300"/>
            <a:ext cx="9947671" cy="665424"/>
          </a:xfrm>
          <a:prstGeom prst="rect">
            <a:avLst/>
          </a:prstGeom>
        </p:spPr>
        <p:txBody>
          <a:bodyPr lIns="0" tIns="0" rIns="0" bIns="0" rtlCol="0" anchor="t">
            <a:spAutoFit/>
          </a:bodyPr>
          <a:lstStyle/>
          <a:p>
            <a:pPr algn="ctr">
              <a:lnSpc>
                <a:spcPts val="5426"/>
              </a:lnSpc>
              <a:spcBef>
                <a:spcPct val="0"/>
              </a:spcBef>
            </a:pPr>
            <a:r>
              <a:rPr lang="en-US" sz="3876" spc="193">
                <a:solidFill>
                  <a:srgbClr val="FFDDAF"/>
                </a:solidFill>
                <a:latin typeface="TAN Aegean"/>
                <a:ea typeface="TAN Aegean"/>
                <a:cs typeface="TAN Aegean"/>
                <a:sym typeface="TAN Aegean"/>
              </a:rPr>
              <a:t>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6FAE98E0725340AA54BF6C37EBD441" ma:contentTypeVersion="17" ma:contentTypeDescription="Create a new document." ma:contentTypeScope="" ma:versionID="1857b8087821548aee4f057ec1eb328f">
  <xsd:schema xmlns:xsd="http://www.w3.org/2001/XMLSchema" xmlns:xs="http://www.w3.org/2001/XMLSchema" xmlns:p="http://schemas.microsoft.com/office/2006/metadata/properties" xmlns:ns3="fe17946d-473b-4586-81ce-d4c04b62babd" xmlns:ns4="c665fd62-4853-463e-bebb-3fe726021d2f" targetNamespace="http://schemas.microsoft.com/office/2006/metadata/properties" ma:root="true" ma:fieldsID="737b4ab918893779bd97285494ecefad" ns3:_="" ns4:_="">
    <xsd:import namespace="fe17946d-473b-4586-81ce-d4c04b62babd"/>
    <xsd:import namespace="c665fd62-4853-463e-bebb-3fe726021d2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17946d-473b-4586-81ce-d4c04b62ba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665fd62-4853-463e-bebb-3fe726021d2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e17946d-473b-4586-81ce-d4c04b62babd" xsi:nil="true"/>
  </documentManagement>
</p:properties>
</file>

<file path=customXml/itemProps1.xml><?xml version="1.0" encoding="utf-8"?>
<ds:datastoreItem xmlns:ds="http://schemas.openxmlformats.org/officeDocument/2006/customXml" ds:itemID="{AB5EE273-6EC4-487B-9FCB-FAB6D867F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17946d-473b-4586-81ce-d4c04b62babd"/>
    <ds:schemaRef ds:uri="c665fd62-4853-463e-bebb-3fe726021d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20635F-5859-488A-897C-D96EFD4DFEDC}">
  <ds:schemaRefs>
    <ds:schemaRef ds:uri="http://schemas.microsoft.com/sharepoint/v3/contenttype/forms"/>
  </ds:schemaRefs>
</ds:datastoreItem>
</file>

<file path=customXml/itemProps3.xml><?xml version="1.0" encoding="utf-8"?>
<ds:datastoreItem xmlns:ds="http://schemas.openxmlformats.org/officeDocument/2006/customXml" ds:itemID="{28E749E9-3698-451E-8F67-1BD0288A11D3}">
  <ds:schemaRefs>
    <ds:schemaRef ds:uri="http://schemas.microsoft.com/office/infopath/2007/PartnerControls"/>
    <ds:schemaRef ds:uri="http://www.w3.org/XML/1998/namespace"/>
    <ds:schemaRef ds:uri="http://purl.org/dc/elements/1.1/"/>
    <ds:schemaRef ds:uri="c665fd62-4853-463e-bebb-3fe726021d2f"/>
    <ds:schemaRef ds:uri="http://purl.org/dc/terms/"/>
    <ds:schemaRef ds:uri="http://schemas.microsoft.com/office/2006/metadata/properties"/>
    <ds:schemaRef ds:uri="fe17946d-473b-4586-81ce-d4c04b62babd"/>
    <ds:schemaRef ds:uri="http://purl.org/dc/dcmitype/"/>
    <ds:schemaRef ds:uri="http://schemas.microsoft.com/office/2006/documentManagement/typ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12</TotalTime>
  <Words>3582</Words>
  <Application>Microsoft Office PowerPoint</Application>
  <PresentationFormat>Custom</PresentationFormat>
  <Paragraphs>259</Paragraphs>
  <Slides>16</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16</vt:i4>
      </vt:variant>
    </vt:vector>
  </HeadingPairs>
  <TitlesOfParts>
    <vt:vector size="29" baseType="lpstr">
      <vt:lpstr>Lora Bold</vt:lpstr>
      <vt:lpstr>Ibarra Real Nova</vt:lpstr>
      <vt:lpstr>Arial</vt:lpstr>
      <vt:lpstr>TAN Aegean</vt:lpstr>
      <vt:lpstr>Ibarra Real Nova Italics</vt:lpstr>
      <vt:lpstr>Ibarra Real Nova Bold Italics</vt:lpstr>
      <vt:lpstr>Lora Italics</vt:lpstr>
      <vt:lpstr>Calibri</vt:lpstr>
      <vt:lpstr>Canva Sans</vt:lpstr>
      <vt:lpstr>Lora Bold Italics</vt:lpstr>
      <vt:lpstr>Lora</vt:lpstr>
      <vt:lpstr>Ibarra Real Nova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Beige Classic Educational Literature Presentation</dc:title>
  <cp:lastModifiedBy>Sabrina Reid (1920873)</cp:lastModifiedBy>
  <cp:revision>3</cp:revision>
  <dcterms:created xsi:type="dcterms:W3CDTF">2006-08-16T00:00:00Z</dcterms:created>
  <dcterms:modified xsi:type="dcterms:W3CDTF">2026-07-20T18:32:23Z</dcterms:modified>
  <dc:identifier>DAHO-oUO-cE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0x0101006C6FAE98E0725340AA54BF6C37EBD441</vt:lpwstr>
  </property>
</Properties>
</file>