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387" r:id="rId2"/>
    <p:sldId id="276" r:id="rId3"/>
    <p:sldId id="279" r:id="rId4"/>
    <p:sldId id="280" r:id="rId5"/>
    <p:sldId id="281" r:id="rId6"/>
    <p:sldId id="282" r:id="rId7"/>
    <p:sldId id="283" r:id="rId8"/>
    <p:sldId id="284" r:id="rId9"/>
    <p:sldId id="264" r:id="rId10"/>
    <p:sldId id="286" r:id="rId11"/>
    <p:sldId id="287" r:id="rId12"/>
    <p:sldId id="278" r:id="rId13"/>
    <p:sldId id="273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Untitled Section" id="{3DDCF1C4-2B99-F44B-B552-037ADC322405}">
          <p14:sldIdLst>
            <p14:sldId id="387"/>
            <p14:sldId id="276"/>
            <p14:sldId id="279"/>
            <p14:sldId id="280"/>
            <p14:sldId id="281"/>
            <p14:sldId id="282"/>
            <p14:sldId id="283"/>
            <p14:sldId id="284"/>
            <p14:sldId id="264"/>
            <p14:sldId id="286"/>
            <p14:sldId id="287"/>
            <p14:sldId id="278"/>
            <p14:sldId id="27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32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487" autoAdjust="0"/>
    <p:restoredTop sz="94576" autoAdjust="0"/>
  </p:normalViewPr>
  <p:slideViewPr>
    <p:cSldViewPr>
      <p:cViewPr varScale="1">
        <p:scale>
          <a:sx n="103" d="100"/>
          <a:sy n="103" d="100"/>
        </p:scale>
        <p:origin x="1528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4954DB-69B9-E74D-847C-521C9BBF33AC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/>
      <dgm:spPr/>
    </dgm:pt>
    <dgm:pt modelId="{5DF3E3F6-4AB1-CE41-A981-8DE4CDDF58EA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Human Capital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Strategy</a:t>
          </a:r>
        </a:p>
      </dgm:t>
    </dgm:pt>
    <dgm:pt modelId="{2163CA3C-F13A-C845-AD4D-A631BA165897}" type="parTrans" cxnId="{38BD5EFF-2591-D64C-9CD4-C051F726042C}">
      <dgm:prSet/>
      <dgm:spPr/>
      <dgm:t>
        <a:bodyPr/>
        <a:lstStyle/>
        <a:p>
          <a:endParaRPr lang="en-GB"/>
        </a:p>
      </dgm:t>
    </dgm:pt>
    <dgm:pt modelId="{78CB6A4D-6C5D-274E-ADA9-105C93AC6090}" type="sibTrans" cxnId="{38BD5EFF-2591-D64C-9CD4-C051F726042C}">
      <dgm:prSet/>
      <dgm:spPr/>
      <dgm:t>
        <a:bodyPr/>
        <a:lstStyle/>
        <a:p>
          <a:endParaRPr lang="en-GB"/>
        </a:p>
      </dgm:t>
    </dgm:pt>
    <dgm:pt modelId="{37AB2DC8-5F06-9746-8E3F-C4505FA8B867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Succession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Planning</a:t>
          </a:r>
        </a:p>
      </dgm:t>
    </dgm:pt>
    <dgm:pt modelId="{0CB2073C-165E-CD47-9A43-E76E154BC777}" type="parTrans" cxnId="{4CB70EC7-33BD-9641-A2C6-BF78B470A5D4}">
      <dgm:prSet/>
      <dgm:spPr/>
      <dgm:t>
        <a:bodyPr/>
        <a:lstStyle/>
        <a:p>
          <a:endParaRPr lang="en-GB"/>
        </a:p>
      </dgm:t>
    </dgm:pt>
    <dgm:pt modelId="{D209F73D-22D7-9B41-B1F2-455DB4A51436}" type="sibTrans" cxnId="{4CB70EC7-33BD-9641-A2C6-BF78B470A5D4}">
      <dgm:prSet/>
      <dgm:spPr/>
      <dgm:t>
        <a:bodyPr/>
        <a:lstStyle/>
        <a:p>
          <a:endParaRPr lang="en-GB"/>
        </a:p>
      </dgm:t>
    </dgm:pt>
    <dgm:pt modelId="{55246F47-DDDD-BA42-B040-1E3BAD8DEAE2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Leadership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Development</a:t>
          </a:r>
        </a:p>
      </dgm:t>
    </dgm:pt>
    <dgm:pt modelId="{D6C9502E-BE74-6A4F-9504-EB7502D74D5E}" type="parTrans" cxnId="{74FBE812-2B8A-9C42-AA55-C98C544D29A9}">
      <dgm:prSet/>
      <dgm:spPr/>
      <dgm:t>
        <a:bodyPr/>
        <a:lstStyle/>
        <a:p>
          <a:endParaRPr lang="en-GB"/>
        </a:p>
      </dgm:t>
    </dgm:pt>
    <dgm:pt modelId="{057E55CC-C5FA-6D4F-AB12-D8CC760FD97F}" type="sibTrans" cxnId="{74FBE812-2B8A-9C42-AA55-C98C544D29A9}">
      <dgm:prSet/>
      <dgm:spPr/>
      <dgm:t>
        <a:bodyPr/>
        <a:lstStyle/>
        <a:p>
          <a:endParaRPr lang="en-GB"/>
        </a:p>
      </dgm:t>
    </dgm:pt>
    <dgm:pt modelId="{0FC2176F-39AC-E548-A519-A322C8AE3D91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Workforce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Planning</a:t>
          </a:r>
        </a:p>
      </dgm:t>
    </dgm:pt>
    <dgm:pt modelId="{EE1DF906-C5F3-2A4D-8748-4232CC508F4A}" type="parTrans" cxnId="{4423D646-F2FA-FC4C-8200-38F13AA4DBEC}">
      <dgm:prSet/>
      <dgm:spPr/>
      <dgm:t>
        <a:bodyPr/>
        <a:lstStyle/>
        <a:p>
          <a:endParaRPr lang="en-GB"/>
        </a:p>
      </dgm:t>
    </dgm:pt>
    <dgm:pt modelId="{DDDD3D0C-9A76-5D4C-B539-BD7E4A993412}" type="sibTrans" cxnId="{4423D646-F2FA-FC4C-8200-38F13AA4DBEC}">
      <dgm:prSet/>
      <dgm:spPr/>
      <dgm:t>
        <a:bodyPr/>
        <a:lstStyle/>
        <a:p>
          <a:endParaRPr lang="en-GB"/>
        </a:p>
      </dgm:t>
    </dgm:pt>
    <dgm:pt modelId="{8F4FC9F5-4B56-E54B-8FDD-7CFE4C81F1C5}" type="pres">
      <dgm:prSet presAssocID="{614954DB-69B9-E74D-847C-521C9BBF33AC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0681AD2-3BE7-B548-9AF3-F0AE168EE51F}" type="pres">
      <dgm:prSet presAssocID="{5DF3E3F6-4AB1-CE41-A981-8DE4CDDF58EA}" presName="centerShape" presStyleLbl="node0" presStyleIdx="0" presStyleCnt="1"/>
      <dgm:spPr/>
    </dgm:pt>
    <dgm:pt modelId="{77190591-224D-6445-A81C-C515ADAE8D19}" type="pres">
      <dgm:prSet presAssocID="{0CB2073C-165E-CD47-9A43-E76E154BC777}" presName="Name9" presStyleLbl="parChTrans1D2" presStyleIdx="0" presStyleCnt="3"/>
      <dgm:spPr/>
    </dgm:pt>
    <dgm:pt modelId="{FB6700EB-9989-4942-A38C-B77B9EB4EE7D}" type="pres">
      <dgm:prSet presAssocID="{0CB2073C-165E-CD47-9A43-E76E154BC777}" presName="connTx" presStyleLbl="parChTrans1D2" presStyleIdx="0" presStyleCnt="3"/>
      <dgm:spPr/>
    </dgm:pt>
    <dgm:pt modelId="{4F2768F0-02C1-9849-8F60-CE4BEE437B3E}" type="pres">
      <dgm:prSet presAssocID="{37AB2DC8-5F06-9746-8E3F-C4505FA8B867}" presName="node" presStyleLbl="node1" presStyleIdx="0" presStyleCnt="3">
        <dgm:presLayoutVars>
          <dgm:bulletEnabled val="1"/>
        </dgm:presLayoutVars>
      </dgm:prSet>
      <dgm:spPr/>
    </dgm:pt>
    <dgm:pt modelId="{BC9BFF9A-78A0-8B47-A3C6-A1DF7CA175B3}" type="pres">
      <dgm:prSet presAssocID="{D6C9502E-BE74-6A4F-9504-EB7502D74D5E}" presName="Name9" presStyleLbl="parChTrans1D2" presStyleIdx="1" presStyleCnt="3"/>
      <dgm:spPr/>
    </dgm:pt>
    <dgm:pt modelId="{EE206C84-2B89-DA41-89E7-46E1884CB74E}" type="pres">
      <dgm:prSet presAssocID="{D6C9502E-BE74-6A4F-9504-EB7502D74D5E}" presName="connTx" presStyleLbl="parChTrans1D2" presStyleIdx="1" presStyleCnt="3"/>
      <dgm:spPr/>
    </dgm:pt>
    <dgm:pt modelId="{88CA34B6-4726-424B-869D-64C226601B5D}" type="pres">
      <dgm:prSet presAssocID="{55246F47-DDDD-BA42-B040-1E3BAD8DEAE2}" presName="node" presStyleLbl="node1" presStyleIdx="1" presStyleCnt="3">
        <dgm:presLayoutVars>
          <dgm:bulletEnabled val="1"/>
        </dgm:presLayoutVars>
      </dgm:prSet>
      <dgm:spPr/>
    </dgm:pt>
    <dgm:pt modelId="{AF969BED-5458-9243-B875-D38ABA5F2F89}" type="pres">
      <dgm:prSet presAssocID="{EE1DF906-C5F3-2A4D-8748-4232CC508F4A}" presName="Name9" presStyleLbl="parChTrans1D2" presStyleIdx="2" presStyleCnt="3"/>
      <dgm:spPr/>
    </dgm:pt>
    <dgm:pt modelId="{E07B2081-3044-A74E-B5CD-46A9E5246CD4}" type="pres">
      <dgm:prSet presAssocID="{EE1DF906-C5F3-2A4D-8748-4232CC508F4A}" presName="connTx" presStyleLbl="parChTrans1D2" presStyleIdx="2" presStyleCnt="3"/>
      <dgm:spPr/>
    </dgm:pt>
    <dgm:pt modelId="{E80A8EDE-3FF3-AA4A-9224-7BD440169128}" type="pres">
      <dgm:prSet presAssocID="{0FC2176F-39AC-E548-A519-A322C8AE3D91}" presName="node" presStyleLbl="node1" presStyleIdx="2" presStyleCnt="3">
        <dgm:presLayoutVars>
          <dgm:bulletEnabled val="1"/>
        </dgm:presLayoutVars>
      </dgm:prSet>
      <dgm:spPr/>
    </dgm:pt>
  </dgm:ptLst>
  <dgm:cxnLst>
    <dgm:cxn modelId="{74FBE812-2B8A-9C42-AA55-C98C544D29A9}" srcId="{5DF3E3F6-4AB1-CE41-A981-8DE4CDDF58EA}" destId="{55246F47-DDDD-BA42-B040-1E3BAD8DEAE2}" srcOrd="1" destOrd="0" parTransId="{D6C9502E-BE74-6A4F-9504-EB7502D74D5E}" sibTransId="{057E55CC-C5FA-6D4F-AB12-D8CC760FD97F}"/>
    <dgm:cxn modelId="{AF80AC1F-80D5-0243-A243-CCAE6C6426C2}" type="presOf" srcId="{5DF3E3F6-4AB1-CE41-A981-8DE4CDDF58EA}" destId="{00681AD2-3BE7-B548-9AF3-F0AE168EE51F}" srcOrd="0" destOrd="0" presId="urn:microsoft.com/office/officeart/2005/8/layout/radial1"/>
    <dgm:cxn modelId="{5DAB2738-501D-324B-9CF9-FDE64071AD82}" type="presOf" srcId="{D6C9502E-BE74-6A4F-9504-EB7502D74D5E}" destId="{EE206C84-2B89-DA41-89E7-46E1884CB74E}" srcOrd="1" destOrd="0" presId="urn:microsoft.com/office/officeart/2005/8/layout/radial1"/>
    <dgm:cxn modelId="{4423D646-F2FA-FC4C-8200-38F13AA4DBEC}" srcId="{5DF3E3F6-4AB1-CE41-A981-8DE4CDDF58EA}" destId="{0FC2176F-39AC-E548-A519-A322C8AE3D91}" srcOrd="2" destOrd="0" parTransId="{EE1DF906-C5F3-2A4D-8748-4232CC508F4A}" sibTransId="{DDDD3D0C-9A76-5D4C-B539-BD7E4A993412}"/>
    <dgm:cxn modelId="{6365CC50-4C83-304A-A32A-C37C3701C50E}" type="presOf" srcId="{0CB2073C-165E-CD47-9A43-E76E154BC777}" destId="{77190591-224D-6445-A81C-C515ADAE8D19}" srcOrd="0" destOrd="0" presId="urn:microsoft.com/office/officeart/2005/8/layout/radial1"/>
    <dgm:cxn modelId="{2687BB62-7690-1E4E-9096-4FCB188E1EB6}" type="presOf" srcId="{37AB2DC8-5F06-9746-8E3F-C4505FA8B867}" destId="{4F2768F0-02C1-9849-8F60-CE4BEE437B3E}" srcOrd="0" destOrd="0" presId="urn:microsoft.com/office/officeart/2005/8/layout/radial1"/>
    <dgm:cxn modelId="{16117B66-4E10-AF46-9EEE-2E22B67932C5}" type="presOf" srcId="{614954DB-69B9-E74D-847C-521C9BBF33AC}" destId="{8F4FC9F5-4B56-E54B-8FDD-7CFE4C81F1C5}" srcOrd="0" destOrd="0" presId="urn:microsoft.com/office/officeart/2005/8/layout/radial1"/>
    <dgm:cxn modelId="{7C127170-765C-DA4D-9C80-87F05DC3CC4E}" type="presOf" srcId="{EE1DF906-C5F3-2A4D-8748-4232CC508F4A}" destId="{E07B2081-3044-A74E-B5CD-46A9E5246CD4}" srcOrd="1" destOrd="0" presId="urn:microsoft.com/office/officeart/2005/8/layout/radial1"/>
    <dgm:cxn modelId="{E7A24071-5469-CF4C-9190-07C135582F53}" type="presOf" srcId="{0CB2073C-165E-CD47-9A43-E76E154BC777}" destId="{FB6700EB-9989-4942-A38C-B77B9EB4EE7D}" srcOrd="1" destOrd="0" presId="urn:microsoft.com/office/officeart/2005/8/layout/radial1"/>
    <dgm:cxn modelId="{589CEDAE-1446-5D4C-A50F-0902A6E7D8AA}" type="presOf" srcId="{0FC2176F-39AC-E548-A519-A322C8AE3D91}" destId="{E80A8EDE-3FF3-AA4A-9224-7BD440169128}" srcOrd="0" destOrd="0" presId="urn:microsoft.com/office/officeart/2005/8/layout/radial1"/>
    <dgm:cxn modelId="{FBDEDFB6-EC77-F84D-9D00-29D937CF9EE5}" type="presOf" srcId="{D6C9502E-BE74-6A4F-9504-EB7502D74D5E}" destId="{BC9BFF9A-78A0-8B47-A3C6-A1DF7CA175B3}" srcOrd="0" destOrd="0" presId="urn:microsoft.com/office/officeart/2005/8/layout/radial1"/>
    <dgm:cxn modelId="{4CB70EC7-33BD-9641-A2C6-BF78B470A5D4}" srcId="{5DF3E3F6-4AB1-CE41-A981-8DE4CDDF58EA}" destId="{37AB2DC8-5F06-9746-8E3F-C4505FA8B867}" srcOrd="0" destOrd="0" parTransId="{0CB2073C-165E-CD47-9A43-E76E154BC777}" sibTransId="{D209F73D-22D7-9B41-B1F2-455DB4A51436}"/>
    <dgm:cxn modelId="{433BA1EB-02D9-9944-9937-0892C3BC9767}" type="presOf" srcId="{55246F47-DDDD-BA42-B040-1E3BAD8DEAE2}" destId="{88CA34B6-4726-424B-869D-64C226601B5D}" srcOrd="0" destOrd="0" presId="urn:microsoft.com/office/officeart/2005/8/layout/radial1"/>
    <dgm:cxn modelId="{3353A1FE-A957-D742-8E53-EF9981C3A82E}" type="presOf" srcId="{EE1DF906-C5F3-2A4D-8748-4232CC508F4A}" destId="{AF969BED-5458-9243-B875-D38ABA5F2F89}" srcOrd="0" destOrd="0" presId="urn:microsoft.com/office/officeart/2005/8/layout/radial1"/>
    <dgm:cxn modelId="{38BD5EFF-2591-D64C-9CD4-C051F726042C}" srcId="{614954DB-69B9-E74D-847C-521C9BBF33AC}" destId="{5DF3E3F6-4AB1-CE41-A981-8DE4CDDF58EA}" srcOrd="0" destOrd="0" parTransId="{2163CA3C-F13A-C845-AD4D-A631BA165897}" sibTransId="{78CB6A4D-6C5D-274E-ADA9-105C93AC6090}"/>
    <dgm:cxn modelId="{107BE807-13C7-4544-B256-3B4CB5DB147F}" type="presParOf" srcId="{8F4FC9F5-4B56-E54B-8FDD-7CFE4C81F1C5}" destId="{00681AD2-3BE7-B548-9AF3-F0AE168EE51F}" srcOrd="0" destOrd="0" presId="urn:microsoft.com/office/officeart/2005/8/layout/radial1"/>
    <dgm:cxn modelId="{AC061770-6E18-2F48-9DB1-54BF50C05924}" type="presParOf" srcId="{8F4FC9F5-4B56-E54B-8FDD-7CFE4C81F1C5}" destId="{77190591-224D-6445-A81C-C515ADAE8D19}" srcOrd="1" destOrd="0" presId="urn:microsoft.com/office/officeart/2005/8/layout/radial1"/>
    <dgm:cxn modelId="{2328B30D-B547-284B-853D-D26E16389C5C}" type="presParOf" srcId="{77190591-224D-6445-A81C-C515ADAE8D19}" destId="{FB6700EB-9989-4942-A38C-B77B9EB4EE7D}" srcOrd="0" destOrd="0" presId="urn:microsoft.com/office/officeart/2005/8/layout/radial1"/>
    <dgm:cxn modelId="{7D1E6368-E07C-AB4D-A3B6-63C6016D42B2}" type="presParOf" srcId="{8F4FC9F5-4B56-E54B-8FDD-7CFE4C81F1C5}" destId="{4F2768F0-02C1-9849-8F60-CE4BEE437B3E}" srcOrd="2" destOrd="0" presId="urn:microsoft.com/office/officeart/2005/8/layout/radial1"/>
    <dgm:cxn modelId="{F5FF584E-8703-6B49-AA07-BDE623BAAC2B}" type="presParOf" srcId="{8F4FC9F5-4B56-E54B-8FDD-7CFE4C81F1C5}" destId="{BC9BFF9A-78A0-8B47-A3C6-A1DF7CA175B3}" srcOrd="3" destOrd="0" presId="urn:microsoft.com/office/officeart/2005/8/layout/radial1"/>
    <dgm:cxn modelId="{4312549C-2E4C-D94A-82F3-4D105101078F}" type="presParOf" srcId="{BC9BFF9A-78A0-8B47-A3C6-A1DF7CA175B3}" destId="{EE206C84-2B89-DA41-89E7-46E1884CB74E}" srcOrd="0" destOrd="0" presId="urn:microsoft.com/office/officeart/2005/8/layout/radial1"/>
    <dgm:cxn modelId="{B7BFF5EF-986A-EC40-9FA1-CC7DFADA5A68}" type="presParOf" srcId="{8F4FC9F5-4B56-E54B-8FDD-7CFE4C81F1C5}" destId="{88CA34B6-4726-424B-869D-64C226601B5D}" srcOrd="4" destOrd="0" presId="urn:microsoft.com/office/officeart/2005/8/layout/radial1"/>
    <dgm:cxn modelId="{595B0009-FCAB-284D-88B3-6F27C0A94E39}" type="presParOf" srcId="{8F4FC9F5-4B56-E54B-8FDD-7CFE4C81F1C5}" destId="{AF969BED-5458-9243-B875-D38ABA5F2F89}" srcOrd="5" destOrd="0" presId="urn:microsoft.com/office/officeart/2005/8/layout/radial1"/>
    <dgm:cxn modelId="{DDDD786C-94D1-7D43-A47D-1C8AA8E09F28}" type="presParOf" srcId="{AF969BED-5458-9243-B875-D38ABA5F2F89}" destId="{E07B2081-3044-A74E-B5CD-46A9E5246CD4}" srcOrd="0" destOrd="0" presId="urn:microsoft.com/office/officeart/2005/8/layout/radial1"/>
    <dgm:cxn modelId="{19996B59-9281-2343-B77D-A28D9517D207}" type="presParOf" srcId="{8F4FC9F5-4B56-E54B-8FDD-7CFE4C81F1C5}" destId="{E80A8EDE-3FF3-AA4A-9224-7BD440169128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3FD62A-E836-9548-91CF-8CE83DFF0250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</dgm:pt>
    <dgm:pt modelId="{B6030C81-1521-7C4A-A174-195F453CEE4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360</a:t>
          </a:r>
          <a:r>
            <a:rPr kumimoji="0" lang="en-US" altLang="en-US" b="0" i="0" u="none" strike="noStrike" cap="none" normalizeH="0" baseline="3000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o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Assessments</a:t>
          </a:r>
        </a:p>
      </dgm:t>
    </dgm:pt>
    <dgm:pt modelId="{599936E6-8B65-7743-89DC-2ECCFA33C484}" type="parTrans" cxnId="{591EB53F-98DE-F541-AA07-B214A7FAFF6F}">
      <dgm:prSet/>
      <dgm:spPr/>
    </dgm:pt>
    <dgm:pt modelId="{CA34E223-CD11-0A4E-B21B-D9F9D1DDE0C5}" type="sibTrans" cxnId="{591EB53F-98DE-F541-AA07-B214A7FAFF6F}">
      <dgm:prSet/>
      <dgm:spPr/>
    </dgm:pt>
    <dgm:pt modelId="{944BA51F-E809-C244-86A3-894DAC9AE6D5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Match To Role</a:t>
          </a:r>
        </a:p>
      </dgm:t>
    </dgm:pt>
    <dgm:pt modelId="{E1988F4A-3A51-B945-911B-CE2357D1805C}" type="parTrans" cxnId="{2E385A6D-BD40-C847-896C-258D14290077}">
      <dgm:prSet/>
      <dgm:spPr/>
    </dgm:pt>
    <dgm:pt modelId="{1AB2CD3D-1778-CF4C-92A6-2041EB71DFFF}" type="sibTrans" cxnId="{2E385A6D-BD40-C847-896C-258D14290077}">
      <dgm:prSet/>
      <dgm:spPr/>
    </dgm:pt>
    <dgm:pt modelId="{E6784E22-5CF1-7A45-8960-13D194814C92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Individual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Development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Plan and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Actions</a:t>
          </a:r>
        </a:p>
      </dgm:t>
    </dgm:pt>
    <dgm:pt modelId="{EDF0FC9A-DBED-A741-B04B-3DF57009740F}" type="parTrans" cxnId="{30B6D476-E6CC-DB49-8C56-1BD07B9BA949}">
      <dgm:prSet/>
      <dgm:spPr/>
    </dgm:pt>
    <dgm:pt modelId="{4E1856A4-F06D-2B46-95E1-3348EAB3763E}" type="sibTrans" cxnId="{30B6D476-E6CC-DB49-8C56-1BD07B9BA949}">
      <dgm:prSet/>
      <dgm:spPr/>
    </dgm:pt>
    <dgm:pt modelId="{E95BEDC5-C5D1-4D4E-9315-22391B301A91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Management Review</a:t>
          </a:r>
        </a:p>
      </dgm:t>
    </dgm:pt>
    <dgm:pt modelId="{79358028-64EB-DA47-A867-74B0BE445238}" type="parTrans" cxnId="{F455C566-F4FB-8947-89E4-D780C5FDEE54}">
      <dgm:prSet/>
      <dgm:spPr/>
    </dgm:pt>
    <dgm:pt modelId="{DB5A454D-B9E4-574C-85E9-9F72FE50FD83}" type="sibTrans" cxnId="{F455C566-F4FB-8947-89E4-D780C5FDEE54}">
      <dgm:prSet/>
      <dgm:spPr/>
    </dgm:pt>
    <dgm:pt modelId="{895F8927-D0C5-614F-830A-BEDDAE6114B6}" type="pres">
      <dgm:prSet presAssocID="{DA3FD62A-E836-9548-91CF-8CE83DFF0250}" presName="cycle" presStyleCnt="0">
        <dgm:presLayoutVars>
          <dgm:dir/>
          <dgm:resizeHandles val="exact"/>
        </dgm:presLayoutVars>
      </dgm:prSet>
      <dgm:spPr/>
    </dgm:pt>
    <dgm:pt modelId="{AF8698FE-0C75-7A43-88C8-BEC4DD2F1C46}" type="pres">
      <dgm:prSet presAssocID="{B6030C81-1521-7C4A-A174-195F453CEE4B}" presName="dummy" presStyleCnt="0"/>
      <dgm:spPr/>
    </dgm:pt>
    <dgm:pt modelId="{052DE7D9-5E54-EE43-950D-A5B246CE155A}" type="pres">
      <dgm:prSet presAssocID="{B6030C81-1521-7C4A-A174-195F453CEE4B}" presName="node" presStyleLbl="revTx" presStyleIdx="0" presStyleCnt="4">
        <dgm:presLayoutVars>
          <dgm:bulletEnabled val="1"/>
        </dgm:presLayoutVars>
      </dgm:prSet>
      <dgm:spPr/>
    </dgm:pt>
    <dgm:pt modelId="{D405A192-26FF-4045-AC87-A9244B69AB18}" type="pres">
      <dgm:prSet presAssocID="{CA34E223-CD11-0A4E-B21B-D9F9D1DDE0C5}" presName="sibTrans" presStyleLbl="node1" presStyleIdx="0" presStyleCnt="4"/>
      <dgm:spPr/>
    </dgm:pt>
    <dgm:pt modelId="{495DF5B4-AE32-FA47-8652-47A305AB0085}" type="pres">
      <dgm:prSet presAssocID="{944BA51F-E809-C244-86A3-894DAC9AE6D5}" presName="dummy" presStyleCnt="0"/>
      <dgm:spPr/>
    </dgm:pt>
    <dgm:pt modelId="{A5C1DCBC-B51E-714D-AB1D-ABCF3618882C}" type="pres">
      <dgm:prSet presAssocID="{944BA51F-E809-C244-86A3-894DAC9AE6D5}" presName="node" presStyleLbl="revTx" presStyleIdx="1" presStyleCnt="4">
        <dgm:presLayoutVars>
          <dgm:bulletEnabled val="1"/>
        </dgm:presLayoutVars>
      </dgm:prSet>
      <dgm:spPr/>
    </dgm:pt>
    <dgm:pt modelId="{F3688221-977B-3844-BDF2-B67CCC79680B}" type="pres">
      <dgm:prSet presAssocID="{1AB2CD3D-1778-CF4C-92A6-2041EB71DFFF}" presName="sibTrans" presStyleLbl="node1" presStyleIdx="1" presStyleCnt="4"/>
      <dgm:spPr/>
    </dgm:pt>
    <dgm:pt modelId="{5C84FA71-40E0-2A42-90C7-AF7B56574AFF}" type="pres">
      <dgm:prSet presAssocID="{E6784E22-5CF1-7A45-8960-13D194814C92}" presName="dummy" presStyleCnt="0"/>
      <dgm:spPr/>
    </dgm:pt>
    <dgm:pt modelId="{C591A20D-E733-1C49-861A-E98E59F23027}" type="pres">
      <dgm:prSet presAssocID="{E6784E22-5CF1-7A45-8960-13D194814C92}" presName="node" presStyleLbl="revTx" presStyleIdx="2" presStyleCnt="4">
        <dgm:presLayoutVars>
          <dgm:bulletEnabled val="1"/>
        </dgm:presLayoutVars>
      </dgm:prSet>
      <dgm:spPr/>
    </dgm:pt>
    <dgm:pt modelId="{E22629C8-35BE-7641-A94E-A48590D8A700}" type="pres">
      <dgm:prSet presAssocID="{4E1856A4-F06D-2B46-95E1-3348EAB3763E}" presName="sibTrans" presStyleLbl="node1" presStyleIdx="2" presStyleCnt="4"/>
      <dgm:spPr/>
    </dgm:pt>
    <dgm:pt modelId="{69C16524-C7D6-8D42-8B00-8B3FD1016862}" type="pres">
      <dgm:prSet presAssocID="{E95BEDC5-C5D1-4D4E-9315-22391B301A91}" presName="dummy" presStyleCnt="0"/>
      <dgm:spPr/>
    </dgm:pt>
    <dgm:pt modelId="{2BBFC909-1AD9-B440-ADC5-ABA490ADB0B7}" type="pres">
      <dgm:prSet presAssocID="{E95BEDC5-C5D1-4D4E-9315-22391B301A91}" presName="node" presStyleLbl="revTx" presStyleIdx="3" presStyleCnt="4">
        <dgm:presLayoutVars>
          <dgm:bulletEnabled val="1"/>
        </dgm:presLayoutVars>
      </dgm:prSet>
      <dgm:spPr/>
    </dgm:pt>
    <dgm:pt modelId="{7A578046-C803-8042-91D5-2A3E19CDB977}" type="pres">
      <dgm:prSet presAssocID="{DB5A454D-B9E4-574C-85E9-9F72FE50FD83}" presName="sibTrans" presStyleLbl="node1" presStyleIdx="3" presStyleCnt="4"/>
      <dgm:spPr/>
    </dgm:pt>
  </dgm:ptLst>
  <dgm:cxnLst>
    <dgm:cxn modelId="{B2946F06-89FC-3A45-96C3-9210172BAD5E}" type="presOf" srcId="{B6030C81-1521-7C4A-A174-195F453CEE4B}" destId="{052DE7D9-5E54-EE43-950D-A5B246CE155A}" srcOrd="0" destOrd="0" presId="urn:microsoft.com/office/officeart/2005/8/layout/cycle1"/>
    <dgm:cxn modelId="{591EB53F-98DE-F541-AA07-B214A7FAFF6F}" srcId="{DA3FD62A-E836-9548-91CF-8CE83DFF0250}" destId="{B6030C81-1521-7C4A-A174-195F453CEE4B}" srcOrd="0" destOrd="0" parTransId="{599936E6-8B65-7743-89DC-2ECCFA33C484}" sibTransId="{CA34E223-CD11-0A4E-B21B-D9F9D1DDE0C5}"/>
    <dgm:cxn modelId="{5AEA7944-03B6-154C-9781-349A0862036E}" type="presOf" srcId="{944BA51F-E809-C244-86A3-894DAC9AE6D5}" destId="{A5C1DCBC-B51E-714D-AB1D-ABCF3618882C}" srcOrd="0" destOrd="0" presId="urn:microsoft.com/office/officeart/2005/8/layout/cycle1"/>
    <dgm:cxn modelId="{06DF125D-6416-E14D-9A42-1D9E48976017}" type="presOf" srcId="{E95BEDC5-C5D1-4D4E-9315-22391B301A91}" destId="{2BBFC909-1AD9-B440-ADC5-ABA490ADB0B7}" srcOrd="0" destOrd="0" presId="urn:microsoft.com/office/officeart/2005/8/layout/cycle1"/>
    <dgm:cxn modelId="{F455C566-F4FB-8947-89E4-D780C5FDEE54}" srcId="{DA3FD62A-E836-9548-91CF-8CE83DFF0250}" destId="{E95BEDC5-C5D1-4D4E-9315-22391B301A91}" srcOrd="3" destOrd="0" parTransId="{79358028-64EB-DA47-A867-74B0BE445238}" sibTransId="{DB5A454D-B9E4-574C-85E9-9F72FE50FD83}"/>
    <dgm:cxn modelId="{2E385A6D-BD40-C847-896C-258D14290077}" srcId="{DA3FD62A-E836-9548-91CF-8CE83DFF0250}" destId="{944BA51F-E809-C244-86A3-894DAC9AE6D5}" srcOrd="1" destOrd="0" parTransId="{E1988F4A-3A51-B945-911B-CE2357D1805C}" sibTransId="{1AB2CD3D-1778-CF4C-92A6-2041EB71DFFF}"/>
    <dgm:cxn modelId="{30B6D476-E6CC-DB49-8C56-1BD07B9BA949}" srcId="{DA3FD62A-E836-9548-91CF-8CE83DFF0250}" destId="{E6784E22-5CF1-7A45-8960-13D194814C92}" srcOrd="2" destOrd="0" parTransId="{EDF0FC9A-DBED-A741-B04B-3DF57009740F}" sibTransId="{4E1856A4-F06D-2B46-95E1-3348EAB3763E}"/>
    <dgm:cxn modelId="{FA79E284-DF89-654D-A47E-17E8C6C70C25}" type="presOf" srcId="{DB5A454D-B9E4-574C-85E9-9F72FE50FD83}" destId="{7A578046-C803-8042-91D5-2A3E19CDB977}" srcOrd="0" destOrd="0" presId="urn:microsoft.com/office/officeart/2005/8/layout/cycle1"/>
    <dgm:cxn modelId="{98625C86-9BB1-BD4B-9D69-96FD21AF88DD}" type="presOf" srcId="{E6784E22-5CF1-7A45-8960-13D194814C92}" destId="{C591A20D-E733-1C49-861A-E98E59F23027}" srcOrd="0" destOrd="0" presId="urn:microsoft.com/office/officeart/2005/8/layout/cycle1"/>
    <dgm:cxn modelId="{8E8DF9AD-05B2-1046-99B1-B95A005A2AFB}" type="presOf" srcId="{CA34E223-CD11-0A4E-B21B-D9F9D1DDE0C5}" destId="{D405A192-26FF-4045-AC87-A9244B69AB18}" srcOrd="0" destOrd="0" presId="urn:microsoft.com/office/officeart/2005/8/layout/cycle1"/>
    <dgm:cxn modelId="{748958CF-F190-CB47-A3DC-68CDBEDAE539}" type="presOf" srcId="{1AB2CD3D-1778-CF4C-92A6-2041EB71DFFF}" destId="{F3688221-977B-3844-BDF2-B67CCC79680B}" srcOrd="0" destOrd="0" presId="urn:microsoft.com/office/officeart/2005/8/layout/cycle1"/>
    <dgm:cxn modelId="{1CC3C9E0-CD3A-8440-A7E0-646F6CA9DE38}" type="presOf" srcId="{DA3FD62A-E836-9548-91CF-8CE83DFF0250}" destId="{895F8927-D0C5-614F-830A-BEDDAE6114B6}" srcOrd="0" destOrd="0" presId="urn:microsoft.com/office/officeart/2005/8/layout/cycle1"/>
    <dgm:cxn modelId="{9A8B2EE9-A8F1-6147-808B-96095225F179}" type="presOf" srcId="{4E1856A4-F06D-2B46-95E1-3348EAB3763E}" destId="{E22629C8-35BE-7641-A94E-A48590D8A700}" srcOrd="0" destOrd="0" presId="urn:microsoft.com/office/officeart/2005/8/layout/cycle1"/>
    <dgm:cxn modelId="{1DCFBF4F-CB0B-DE4E-BB51-AF671B2271AA}" type="presParOf" srcId="{895F8927-D0C5-614F-830A-BEDDAE6114B6}" destId="{AF8698FE-0C75-7A43-88C8-BEC4DD2F1C46}" srcOrd="0" destOrd="0" presId="urn:microsoft.com/office/officeart/2005/8/layout/cycle1"/>
    <dgm:cxn modelId="{F9BF41E4-9621-E447-90B6-2ADDDD26C45A}" type="presParOf" srcId="{895F8927-D0C5-614F-830A-BEDDAE6114B6}" destId="{052DE7D9-5E54-EE43-950D-A5B246CE155A}" srcOrd="1" destOrd="0" presId="urn:microsoft.com/office/officeart/2005/8/layout/cycle1"/>
    <dgm:cxn modelId="{5978BDF1-7C1A-4143-BC9E-F3AFD40D9D06}" type="presParOf" srcId="{895F8927-D0C5-614F-830A-BEDDAE6114B6}" destId="{D405A192-26FF-4045-AC87-A9244B69AB18}" srcOrd="2" destOrd="0" presId="urn:microsoft.com/office/officeart/2005/8/layout/cycle1"/>
    <dgm:cxn modelId="{EECEC8EA-1265-9E4C-ADBA-96068799572A}" type="presParOf" srcId="{895F8927-D0C5-614F-830A-BEDDAE6114B6}" destId="{495DF5B4-AE32-FA47-8652-47A305AB0085}" srcOrd="3" destOrd="0" presId="urn:microsoft.com/office/officeart/2005/8/layout/cycle1"/>
    <dgm:cxn modelId="{A3EDBCCB-ED8C-4147-81CF-7408647797A8}" type="presParOf" srcId="{895F8927-D0C5-614F-830A-BEDDAE6114B6}" destId="{A5C1DCBC-B51E-714D-AB1D-ABCF3618882C}" srcOrd="4" destOrd="0" presId="urn:microsoft.com/office/officeart/2005/8/layout/cycle1"/>
    <dgm:cxn modelId="{B348E4ED-E479-7647-9752-A50CD71E03B2}" type="presParOf" srcId="{895F8927-D0C5-614F-830A-BEDDAE6114B6}" destId="{F3688221-977B-3844-BDF2-B67CCC79680B}" srcOrd="5" destOrd="0" presId="urn:microsoft.com/office/officeart/2005/8/layout/cycle1"/>
    <dgm:cxn modelId="{CCA6066A-B47D-B64A-A5F8-7F11291391A9}" type="presParOf" srcId="{895F8927-D0C5-614F-830A-BEDDAE6114B6}" destId="{5C84FA71-40E0-2A42-90C7-AF7B56574AFF}" srcOrd="6" destOrd="0" presId="urn:microsoft.com/office/officeart/2005/8/layout/cycle1"/>
    <dgm:cxn modelId="{252C2A67-43B1-CF49-A9D9-7D43E1FCEF8E}" type="presParOf" srcId="{895F8927-D0C5-614F-830A-BEDDAE6114B6}" destId="{C591A20D-E733-1C49-861A-E98E59F23027}" srcOrd="7" destOrd="0" presId="urn:microsoft.com/office/officeart/2005/8/layout/cycle1"/>
    <dgm:cxn modelId="{34D955D6-2661-7D4D-B9AC-7174926303C7}" type="presParOf" srcId="{895F8927-D0C5-614F-830A-BEDDAE6114B6}" destId="{E22629C8-35BE-7641-A94E-A48590D8A700}" srcOrd="8" destOrd="0" presId="urn:microsoft.com/office/officeart/2005/8/layout/cycle1"/>
    <dgm:cxn modelId="{64B48EB3-5D4F-7946-A0CC-9AE358D3C892}" type="presParOf" srcId="{895F8927-D0C5-614F-830A-BEDDAE6114B6}" destId="{69C16524-C7D6-8D42-8B00-8B3FD1016862}" srcOrd="9" destOrd="0" presId="urn:microsoft.com/office/officeart/2005/8/layout/cycle1"/>
    <dgm:cxn modelId="{B478826F-BF9F-224A-9FAD-67CFAC807F1E}" type="presParOf" srcId="{895F8927-D0C5-614F-830A-BEDDAE6114B6}" destId="{2BBFC909-1AD9-B440-ADC5-ABA490ADB0B7}" srcOrd="10" destOrd="0" presId="urn:microsoft.com/office/officeart/2005/8/layout/cycle1"/>
    <dgm:cxn modelId="{750A201F-E1F2-4944-A44D-A313452ECA6A}" type="presParOf" srcId="{895F8927-D0C5-614F-830A-BEDDAE6114B6}" destId="{7A578046-C803-8042-91D5-2A3E19CDB977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681AD2-3BE7-B548-9AF3-F0AE168EE51F}">
      <dsp:nvSpPr>
        <dsp:cNvPr id="0" name=""/>
        <dsp:cNvSpPr/>
      </dsp:nvSpPr>
      <dsp:spPr>
        <a:xfrm>
          <a:off x="1715895" y="2027936"/>
          <a:ext cx="1521209" cy="15212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2000" b="1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Human Capital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2000" b="1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Strategy</a:t>
          </a:r>
        </a:p>
      </dsp:txBody>
      <dsp:txXfrm>
        <a:off x="1938671" y="2250712"/>
        <a:ext cx="1075657" cy="1075657"/>
      </dsp:txXfrm>
    </dsp:sp>
    <dsp:sp modelId="{77190591-224D-6445-A81C-C515ADAE8D19}">
      <dsp:nvSpPr>
        <dsp:cNvPr id="0" name=""/>
        <dsp:cNvSpPr/>
      </dsp:nvSpPr>
      <dsp:spPr>
        <a:xfrm rot="16200000">
          <a:off x="2247898" y="1771692"/>
          <a:ext cx="457203" cy="55283"/>
        </a:xfrm>
        <a:custGeom>
          <a:avLst/>
          <a:gdLst/>
          <a:ahLst/>
          <a:cxnLst/>
          <a:rect l="0" t="0" r="0" b="0"/>
          <a:pathLst>
            <a:path>
              <a:moveTo>
                <a:pt x="0" y="27641"/>
              </a:moveTo>
              <a:lnTo>
                <a:pt x="457203" y="2764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465069" y="1787904"/>
        <a:ext cx="22860" cy="22860"/>
      </dsp:txXfrm>
    </dsp:sp>
    <dsp:sp modelId="{4F2768F0-02C1-9849-8F60-CE4BEE437B3E}">
      <dsp:nvSpPr>
        <dsp:cNvPr id="0" name=""/>
        <dsp:cNvSpPr/>
      </dsp:nvSpPr>
      <dsp:spPr>
        <a:xfrm>
          <a:off x="1715895" y="49522"/>
          <a:ext cx="1521209" cy="15212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1300" b="1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Succession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1300" b="1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Planning</a:t>
          </a:r>
        </a:p>
      </dsp:txBody>
      <dsp:txXfrm>
        <a:off x="1938671" y="272298"/>
        <a:ext cx="1075657" cy="1075657"/>
      </dsp:txXfrm>
    </dsp:sp>
    <dsp:sp modelId="{BC9BFF9A-78A0-8B47-A3C6-A1DF7CA175B3}">
      <dsp:nvSpPr>
        <dsp:cNvPr id="0" name=""/>
        <dsp:cNvSpPr/>
      </dsp:nvSpPr>
      <dsp:spPr>
        <a:xfrm rot="1800000">
          <a:off x="3104576" y="3255502"/>
          <a:ext cx="457203" cy="55283"/>
        </a:xfrm>
        <a:custGeom>
          <a:avLst/>
          <a:gdLst/>
          <a:ahLst/>
          <a:cxnLst/>
          <a:rect l="0" t="0" r="0" b="0"/>
          <a:pathLst>
            <a:path>
              <a:moveTo>
                <a:pt x="0" y="27641"/>
              </a:moveTo>
              <a:lnTo>
                <a:pt x="457203" y="2764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321747" y="3271714"/>
        <a:ext cx="22860" cy="22860"/>
      </dsp:txXfrm>
    </dsp:sp>
    <dsp:sp modelId="{88CA34B6-4726-424B-869D-64C226601B5D}">
      <dsp:nvSpPr>
        <dsp:cNvPr id="0" name=""/>
        <dsp:cNvSpPr/>
      </dsp:nvSpPr>
      <dsp:spPr>
        <a:xfrm>
          <a:off x="3429251" y="3017142"/>
          <a:ext cx="1521209" cy="15212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1300" b="1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Leadership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1300" b="1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Development</a:t>
          </a:r>
        </a:p>
      </dsp:txBody>
      <dsp:txXfrm>
        <a:off x="3652027" y="3239918"/>
        <a:ext cx="1075657" cy="1075657"/>
      </dsp:txXfrm>
    </dsp:sp>
    <dsp:sp modelId="{AF969BED-5458-9243-B875-D38ABA5F2F89}">
      <dsp:nvSpPr>
        <dsp:cNvPr id="0" name=""/>
        <dsp:cNvSpPr/>
      </dsp:nvSpPr>
      <dsp:spPr>
        <a:xfrm rot="9000000">
          <a:off x="1391220" y="3255502"/>
          <a:ext cx="457203" cy="55283"/>
        </a:xfrm>
        <a:custGeom>
          <a:avLst/>
          <a:gdLst/>
          <a:ahLst/>
          <a:cxnLst/>
          <a:rect l="0" t="0" r="0" b="0"/>
          <a:pathLst>
            <a:path>
              <a:moveTo>
                <a:pt x="0" y="27641"/>
              </a:moveTo>
              <a:lnTo>
                <a:pt x="457203" y="2764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608391" y="3271714"/>
        <a:ext cx="22860" cy="22860"/>
      </dsp:txXfrm>
    </dsp:sp>
    <dsp:sp modelId="{E80A8EDE-3FF3-AA4A-9224-7BD440169128}">
      <dsp:nvSpPr>
        <dsp:cNvPr id="0" name=""/>
        <dsp:cNvSpPr/>
      </dsp:nvSpPr>
      <dsp:spPr>
        <a:xfrm>
          <a:off x="2539" y="3017142"/>
          <a:ext cx="1521209" cy="15212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1300" b="1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Workforce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1300" b="1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Planning</a:t>
          </a:r>
        </a:p>
      </dsp:txBody>
      <dsp:txXfrm>
        <a:off x="225315" y="3239918"/>
        <a:ext cx="1075657" cy="10756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2DE7D9-5E54-EE43-950D-A5B246CE155A}">
      <dsp:nvSpPr>
        <dsp:cNvPr id="0" name=""/>
        <dsp:cNvSpPr/>
      </dsp:nvSpPr>
      <dsp:spPr>
        <a:xfrm>
          <a:off x="3682979" y="100480"/>
          <a:ext cx="1592609" cy="1592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20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360</a:t>
          </a:r>
          <a:r>
            <a:rPr kumimoji="0" lang="en-US" altLang="en-US" sz="2000" b="0" i="0" u="none" strike="noStrike" kern="1200" cap="none" normalizeH="0" baseline="3000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o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20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Assessments</a:t>
          </a:r>
        </a:p>
      </dsp:txBody>
      <dsp:txXfrm>
        <a:off x="3682979" y="100480"/>
        <a:ext cx="1592609" cy="1592609"/>
      </dsp:txXfrm>
    </dsp:sp>
    <dsp:sp modelId="{D405A192-26FF-4045-AC87-A9244B69AB18}">
      <dsp:nvSpPr>
        <dsp:cNvPr id="0" name=""/>
        <dsp:cNvSpPr/>
      </dsp:nvSpPr>
      <dsp:spPr>
        <a:xfrm>
          <a:off x="871383" y="-947"/>
          <a:ext cx="4505633" cy="4505633"/>
        </a:xfrm>
        <a:prstGeom prst="circularArrow">
          <a:avLst>
            <a:gd name="adj1" fmla="val 6893"/>
            <a:gd name="adj2" fmla="val 464607"/>
            <a:gd name="adj3" fmla="val 552550"/>
            <a:gd name="adj4" fmla="val 20582843"/>
            <a:gd name="adj5" fmla="val 804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C1DCBC-B51E-714D-AB1D-ABCF3618882C}">
      <dsp:nvSpPr>
        <dsp:cNvPr id="0" name=""/>
        <dsp:cNvSpPr/>
      </dsp:nvSpPr>
      <dsp:spPr>
        <a:xfrm>
          <a:off x="3682979" y="2810648"/>
          <a:ext cx="1592609" cy="1592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20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Match To Role</a:t>
          </a:r>
        </a:p>
      </dsp:txBody>
      <dsp:txXfrm>
        <a:off x="3682979" y="2810648"/>
        <a:ext cx="1592609" cy="1592609"/>
      </dsp:txXfrm>
    </dsp:sp>
    <dsp:sp modelId="{F3688221-977B-3844-BDF2-B67CCC79680B}">
      <dsp:nvSpPr>
        <dsp:cNvPr id="0" name=""/>
        <dsp:cNvSpPr/>
      </dsp:nvSpPr>
      <dsp:spPr>
        <a:xfrm>
          <a:off x="871383" y="-947"/>
          <a:ext cx="4505633" cy="4505633"/>
        </a:xfrm>
        <a:prstGeom prst="circularArrow">
          <a:avLst>
            <a:gd name="adj1" fmla="val 6893"/>
            <a:gd name="adj2" fmla="val 464607"/>
            <a:gd name="adj3" fmla="val 5952550"/>
            <a:gd name="adj4" fmla="val 4382843"/>
            <a:gd name="adj5" fmla="val 804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1A20D-E733-1C49-861A-E98E59F23027}">
      <dsp:nvSpPr>
        <dsp:cNvPr id="0" name=""/>
        <dsp:cNvSpPr/>
      </dsp:nvSpPr>
      <dsp:spPr>
        <a:xfrm>
          <a:off x="972811" y="2810648"/>
          <a:ext cx="1592609" cy="1592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20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Individual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20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Development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20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Plan and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20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Actions</a:t>
          </a:r>
        </a:p>
      </dsp:txBody>
      <dsp:txXfrm>
        <a:off x="972811" y="2810648"/>
        <a:ext cx="1592609" cy="1592609"/>
      </dsp:txXfrm>
    </dsp:sp>
    <dsp:sp modelId="{E22629C8-35BE-7641-A94E-A48590D8A700}">
      <dsp:nvSpPr>
        <dsp:cNvPr id="0" name=""/>
        <dsp:cNvSpPr/>
      </dsp:nvSpPr>
      <dsp:spPr>
        <a:xfrm>
          <a:off x="871383" y="-947"/>
          <a:ext cx="4505633" cy="4505633"/>
        </a:xfrm>
        <a:prstGeom prst="circularArrow">
          <a:avLst>
            <a:gd name="adj1" fmla="val 6893"/>
            <a:gd name="adj2" fmla="val 464607"/>
            <a:gd name="adj3" fmla="val 11352550"/>
            <a:gd name="adj4" fmla="val 9782843"/>
            <a:gd name="adj5" fmla="val 804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BFC909-1AD9-B440-ADC5-ABA490ADB0B7}">
      <dsp:nvSpPr>
        <dsp:cNvPr id="0" name=""/>
        <dsp:cNvSpPr/>
      </dsp:nvSpPr>
      <dsp:spPr>
        <a:xfrm>
          <a:off x="972811" y="100480"/>
          <a:ext cx="1592609" cy="1592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en-US" sz="20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Management Review</a:t>
          </a:r>
        </a:p>
      </dsp:txBody>
      <dsp:txXfrm>
        <a:off x="972811" y="100480"/>
        <a:ext cx="1592609" cy="1592609"/>
      </dsp:txXfrm>
    </dsp:sp>
    <dsp:sp modelId="{7A578046-C803-8042-91D5-2A3E19CDB977}">
      <dsp:nvSpPr>
        <dsp:cNvPr id="0" name=""/>
        <dsp:cNvSpPr/>
      </dsp:nvSpPr>
      <dsp:spPr>
        <a:xfrm>
          <a:off x="871383" y="-947"/>
          <a:ext cx="4505633" cy="4505633"/>
        </a:xfrm>
        <a:prstGeom prst="circularArrow">
          <a:avLst>
            <a:gd name="adj1" fmla="val 6893"/>
            <a:gd name="adj2" fmla="val 464607"/>
            <a:gd name="adj3" fmla="val 16752550"/>
            <a:gd name="adj4" fmla="val 15182843"/>
            <a:gd name="adj5" fmla="val 804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>
            <a:extLst>
              <a:ext uri="{FF2B5EF4-FFF2-40B4-BE49-F238E27FC236}">
                <a16:creationId xmlns:a16="http://schemas.microsoft.com/office/drawing/2014/main" id="{FF063774-CDE2-DE46-AA40-5BCDF31E593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2579" name="Rectangle 3">
            <a:extLst>
              <a:ext uri="{FF2B5EF4-FFF2-40B4-BE49-F238E27FC236}">
                <a16:creationId xmlns:a16="http://schemas.microsoft.com/office/drawing/2014/main" id="{D91B8BF3-BB46-8E48-95D5-664C0030CB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>
              <a:spcBef>
                <a:spcPct val="0"/>
              </a:spcBef>
            </a:pPr>
            <a:r>
              <a:rPr lang="en-US" altLang="en-US" sz="700" i="1"/>
              <a:t>Managerial Judgment – This judgment is through the lens of the Manager, the Manager’s peers and the Manager Once Removed (MOR). </a:t>
            </a:r>
          </a:p>
          <a:p>
            <a:pPr lvl="1">
              <a:spcBef>
                <a:spcPct val="0"/>
              </a:spcBef>
            </a:pPr>
            <a:r>
              <a:rPr lang="en-US" altLang="en-US" sz="700" i="1"/>
              <a:t>Talent Manager Data – Competency data is gathered through the 360° Feedback Process.</a:t>
            </a:r>
          </a:p>
          <a:p>
            <a:pPr lvl="1">
              <a:spcBef>
                <a:spcPct val="0"/>
              </a:spcBef>
            </a:pPr>
            <a:r>
              <a:rPr lang="en-US" altLang="en-US" sz="700" i="1"/>
              <a:t>			        – Experience and Technical Skill data is gathered from each candidate and verified by their manager.</a:t>
            </a:r>
          </a:p>
          <a:p>
            <a:pPr lvl="1">
              <a:spcBef>
                <a:spcPct val="0"/>
              </a:spcBef>
            </a:pPr>
            <a:endParaRPr lang="en-US" altLang="en-US" sz="700" i="1"/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00363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>
            <a:extLst>
              <a:ext uri="{FF2B5EF4-FFF2-40B4-BE49-F238E27FC236}">
                <a16:creationId xmlns:a16="http://schemas.microsoft.com/office/drawing/2014/main" id="{0BC142C8-E353-054E-85AC-3E59637B33C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xfrm>
            <a:off x="1187450" y="701675"/>
            <a:ext cx="4637088" cy="3478213"/>
          </a:xfrm>
          <a:ln w="12700" cap="flat"/>
        </p:spPr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752D8C87-E3AE-F443-AE82-49F13D1CB0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6625" y="4414838"/>
            <a:ext cx="5137150" cy="4181475"/>
          </a:xfrm>
          <a:ln/>
        </p:spPr>
        <p:txBody>
          <a:bodyPr lIns="91891" tIns="45139" rIns="91891" bIns="45139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258489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12/08/2020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12/08/2020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12/08/2020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12/08/2020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12/08/2020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s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95287-C611-264C-A6A0-FAAF920CB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martArt Placeholder 2">
            <a:extLst>
              <a:ext uri="{FF2B5EF4-FFF2-40B4-BE49-F238E27FC236}">
                <a16:creationId xmlns:a16="http://schemas.microsoft.com/office/drawing/2014/main" id="{DE250EF4-1ED4-9A4A-8FE4-6281357F931F}"/>
              </a:ext>
            </a:extLst>
          </p:cNvPr>
          <p:cNvSpPr>
            <a:spLocks noGrp="1"/>
          </p:cNvSpPr>
          <p:nvPr>
            <p:ph type="dgm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061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e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5656" y="908720"/>
            <a:ext cx="7772400" cy="2520280"/>
          </a:xfrm>
        </p:spPr>
        <p:txBody>
          <a:bodyPr/>
          <a:lstStyle/>
          <a:p>
            <a:br>
              <a:rPr lang="en-GB" altLang="en-US" sz="3200" dirty="0"/>
            </a:br>
            <a:br>
              <a:rPr lang="en-GB" altLang="en-US" sz="3200" dirty="0"/>
            </a:br>
            <a:r>
              <a:rPr lang="en-GB" altLang="en-US" sz="3200" dirty="0"/>
              <a:t>Managing in complex environments: Strategies, Insights and Solutions</a:t>
            </a:r>
            <a:br>
              <a:rPr lang="en-GB" altLang="en-US" sz="3200" dirty="0"/>
            </a:br>
            <a:r>
              <a:rPr lang="en-GB" altLang="en-US" sz="3200" dirty="0"/>
              <a:t>MICE</a:t>
            </a:r>
            <a:br>
              <a:rPr lang="en-GB" altLang="en-US" sz="3200" dirty="0"/>
            </a:br>
            <a:r>
              <a:rPr lang="en-GB" altLang="en-US" sz="3200" dirty="0"/>
              <a:t>SPBD 7006</a:t>
            </a:r>
            <a:br>
              <a:rPr lang="en-US" altLang="en-US" sz="3200" b="1" dirty="0"/>
            </a:br>
            <a:r>
              <a:rPr lang="en-US" altLang="en-US" sz="4800" b="1" dirty="0">
                <a:solidFill>
                  <a:srgbClr val="FF0000"/>
                </a:solidFill>
              </a:rPr>
              <a:t>Integrating TM </a:t>
            </a:r>
            <a:br>
              <a:rPr lang="en-US" altLang="en-US" sz="4800" b="1" dirty="0">
                <a:solidFill>
                  <a:srgbClr val="FF0000"/>
                </a:solidFill>
              </a:rPr>
            </a:br>
            <a:r>
              <a:rPr lang="en-US" altLang="en-US" sz="4800" b="1" dirty="0">
                <a:solidFill>
                  <a:srgbClr val="FF0000"/>
                </a:solidFill>
              </a:rPr>
              <a:t>&amp;</a:t>
            </a:r>
            <a:br>
              <a:rPr lang="en-US" altLang="en-US" sz="4800" b="1" dirty="0">
                <a:solidFill>
                  <a:srgbClr val="FF0000"/>
                </a:solidFill>
              </a:rPr>
            </a:br>
            <a:r>
              <a:rPr lang="en-US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Human Capital Strategy</a:t>
            </a:r>
            <a:br>
              <a:rPr lang="en-US" altLang="en-US" b="1" dirty="0">
                <a:solidFill>
                  <a:srgbClr val="0432FF"/>
                </a:solidFill>
                <a:latin typeface="Arial" panose="020B0604020202020204" pitchFamily="34" charset="0"/>
              </a:rPr>
            </a:b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758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3" name="Rectangle 3">
            <a:extLst>
              <a:ext uri="{FF2B5EF4-FFF2-40B4-BE49-F238E27FC236}">
                <a16:creationId xmlns:a16="http://schemas.microsoft.com/office/drawing/2014/main" id="{635C2D86-8F13-7649-A408-2D7D1C95D0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33400" y="1052736"/>
            <a:ext cx="8229600" cy="4343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25000"/>
              </a:lnSpc>
              <a:spcBef>
                <a:spcPct val="35000"/>
              </a:spcBef>
            </a:pPr>
            <a:r>
              <a:rPr lang="en-US" altLang="en-US" dirty="0"/>
              <a:t>Sourcing</a:t>
            </a:r>
          </a:p>
          <a:p>
            <a:pPr>
              <a:lnSpc>
                <a:spcPct val="125000"/>
              </a:lnSpc>
            </a:pPr>
            <a:r>
              <a:rPr lang="en-US" altLang="en-US" dirty="0"/>
              <a:t>Staffing &amp; Assessment</a:t>
            </a:r>
          </a:p>
          <a:p>
            <a:pPr>
              <a:lnSpc>
                <a:spcPct val="125000"/>
              </a:lnSpc>
            </a:pPr>
            <a:r>
              <a:rPr lang="en-US" altLang="en-US" dirty="0"/>
              <a:t>Workforce Planning</a:t>
            </a:r>
          </a:p>
          <a:p>
            <a:pPr>
              <a:lnSpc>
                <a:spcPct val="125000"/>
              </a:lnSpc>
            </a:pPr>
            <a:r>
              <a:rPr lang="en-US" altLang="en-US" dirty="0"/>
              <a:t>Workforce Design</a:t>
            </a:r>
          </a:p>
          <a:p>
            <a:pPr>
              <a:lnSpc>
                <a:spcPct val="125000"/>
              </a:lnSpc>
            </a:pPr>
            <a:r>
              <a:rPr lang="en-US" altLang="en-US" dirty="0"/>
              <a:t>Employee Development</a:t>
            </a:r>
          </a:p>
          <a:p>
            <a:pPr>
              <a:lnSpc>
                <a:spcPct val="125000"/>
              </a:lnSpc>
            </a:pPr>
            <a:r>
              <a:rPr lang="en-US" altLang="en-US" dirty="0"/>
              <a:t>Workforce Management</a:t>
            </a:r>
          </a:p>
        </p:txBody>
      </p:sp>
      <p:sp>
        <p:nvSpPr>
          <p:cNvPr id="138244" name="Text Box 4">
            <a:extLst>
              <a:ext uri="{FF2B5EF4-FFF2-40B4-BE49-F238E27FC236}">
                <a16:creationId xmlns:a16="http://schemas.microsoft.com/office/drawing/2014/main" id="{34EC3D40-4B4F-A44D-9087-49AF8E0A7B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2" y="188640"/>
            <a:ext cx="777686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US" altLang="en-US" sz="3200" b="1" dirty="0">
                <a:solidFill>
                  <a:srgbClr val="0432FF"/>
                </a:solidFill>
                <a:latin typeface="Arial" panose="020B0604020202020204" pitchFamily="34" charset="0"/>
              </a:rPr>
              <a:t>An Integrated Approach to TM</a:t>
            </a:r>
          </a:p>
        </p:txBody>
      </p:sp>
    </p:spTree>
    <p:extLst>
      <p:ext uri="{BB962C8B-B14F-4D97-AF65-F5344CB8AC3E}">
        <p14:creationId xmlns:p14="http://schemas.microsoft.com/office/powerpoint/2010/main" val="1120337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8484" name="Group 4">
            <a:extLst>
              <a:ext uri="{FF2B5EF4-FFF2-40B4-BE49-F238E27FC236}">
                <a16:creationId xmlns:a16="http://schemas.microsoft.com/office/drawing/2014/main" id="{38059AF5-DF32-1E4B-A1A2-6557AFB559D9}"/>
              </a:ext>
            </a:extLst>
          </p:cNvPr>
          <p:cNvGrpSpPr>
            <a:grpSpLocks/>
          </p:cNvGrpSpPr>
          <p:nvPr/>
        </p:nvGrpSpPr>
        <p:grpSpPr bwMode="auto">
          <a:xfrm>
            <a:off x="7010400" y="5257800"/>
            <a:ext cx="1828800" cy="736600"/>
            <a:chOff x="4464" y="2942"/>
            <a:chExt cx="1020" cy="337"/>
          </a:xfrm>
        </p:grpSpPr>
        <p:sp>
          <p:nvSpPr>
            <p:cNvPr id="148485" name="Text Box 5">
              <a:extLst>
                <a:ext uri="{FF2B5EF4-FFF2-40B4-BE49-F238E27FC236}">
                  <a16:creationId xmlns:a16="http://schemas.microsoft.com/office/drawing/2014/main" id="{C68E84E4-0FE9-8E4F-89B9-44F7C4375BD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80" y="2942"/>
              <a:ext cx="992" cy="1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 anchorCtr="1">
              <a:spAutoFit/>
            </a:bodyPr>
            <a:lstStyle/>
            <a:p>
              <a:pPr algn="ctr"/>
              <a:endParaRPr lang="en-US" altLang="en-US" sz="1800" b="1">
                <a:latin typeface="Arial" panose="020B0604020202020204" pitchFamily="34" charset="0"/>
              </a:endParaRPr>
            </a:p>
          </p:txBody>
        </p:sp>
        <p:sp>
          <p:nvSpPr>
            <p:cNvPr id="148486" name="Text Box 6">
              <a:extLst>
                <a:ext uri="{FF2B5EF4-FFF2-40B4-BE49-F238E27FC236}">
                  <a16:creationId xmlns:a16="http://schemas.microsoft.com/office/drawing/2014/main" id="{FC952FCF-F96B-D745-8B08-69F91BC1D27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4" y="3153"/>
              <a:ext cx="1020" cy="1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 anchorCtr="1">
              <a:spAutoFit/>
            </a:bodyPr>
            <a:lstStyle>
              <a:lvl1pPr marL="112713" indent="-112713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 b="1"/>
            </a:p>
          </p:txBody>
        </p:sp>
      </p:grp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07F8AB0-F355-024E-A79D-EBBA474183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1183231"/>
              </p:ext>
            </p:extLst>
          </p:nvPr>
        </p:nvGraphicFramePr>
        <p:xfrm>
          <a:off x="4042419" y="817114"/>
          <a:ext cx="4953000" cy="458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8496" name="Rectangle 16">
            <a:extLst>
              <a:ext uri="{FF2B5EF4-FFF2-40B4-BE49-F238E27FC236}">
                <a16:creationId xmlns:a16="http://schemas.microsoft.com/office/drawing/2014/main" id="{38F6F266-F6D7-AE47-9FB7-999486FBB0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418" y="1201316"/>
            <a:ext cx="3962400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2286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1800" dirty="0"/>
              <a:t>Electric and gas municipally-owned utility</a:t>
            </a:r>
          </a:p>
          <a:p>
            <a:r>
              <a:rPr lang="en-US" altLang="en-US" sz="1800" dirty="0"/>
              <a:t>3,659 employees</a:t>
            </a:r>
          </a:p>
          <a:p>
            <a:r>
              <a:rPr lang="en-US" altLang="en-US" sz="1800" dirty="0"/>
              <a:t>Average age:  42.3</a:t>
            </a:r>
          </a:p>
          <a:p>
            <a:r>
              <a:rPr lang="en-US" altLang="en-US" sz="1800" dirty="0"/>
              <a:t>Average length of service:  13.8</a:t>
            </a:r>
          </a:p>
          <a:p>
            <a:r>
              <a:rPr lang="en-US" altLang="en-US" sz="1800" dirty="0"/>
              <a:t>635 employees (17.4%) are currently eligible for retirement.</a:t>
            </a:r>
          </a:p>
          <a:p>
            <a:r>
              <a:rPr lang="en-US" altLang="en-US" sz="1800" dirty="0"/>
              <a:t>Over 50% of our core business executives will be eligible for retirement within the next 5 years.</a:t>
            </a:r>
          </a:p>
        </p:txBody>
      </p:sp>
      <p:sp>
        <p:nvSpPr>
          <p:cNvPr id="148501" name="Text Box 21">
            <a:extLst>
              <a:ext uri="{FF2B5EF4-FFF2-40B4-BE49-F238E27FC236}">
                <a16:creationId xmlns:a16="http://schemas.microsoft.com/office/drawing/2014/main" id="{F2984B81-21C3-214A-BF7B-E2A0635A6F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286040"/>
            <a:ext cx="309562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dirty="0">
                <a:latin typeface="Arial" panose="020B0604020202020204" pitchFamily="34" charset="0"/>
              </a:rPr>
              <a:t>Case Study: CPS Energy</a:t>
            </a:r>
          </a:p>
        </p:txBody>
      </p:sp>
      <p:sp>
        <p:nvSpPr>
          <p:cNvPr id="11" name="Text Box 4">
            <a:extLst>
              <a:ext uri="{FF2B5EF4-FFF2-40B4-BE49-F238E27FC236}">
                <a16:creationId xmlns:a16="http://schemas.microsoft.com/office/drawing/2014/main" id="{BEB61B68-3A1D-8C4D-921F-25FE042696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568" y="133305"/>
            <a:ext cx="7776864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b="1" dirty="0">
                <a:solidFill>
                  <a:srgbClr val="0432FF"/>
                </a:solidFill>
                <a:latin typeface="Arial" panose="020B0604020202020204" pitchFamily="34" charset="0"/>
              </a:rPr>
              <a:t>Human Capital Strategy : </a:t>
            </a:r>
          </a:p>
          <a:p>
            <a:pPr>
              <a:spcBef>
                <a:spcPct val="50000"/>
              </a:spcBef>
            </a:pPr>
            <a:r>
              <a:rPr lang="en-US" altLang="en-US" sz="1600" b="1" dirty="0">
                <a:solidFill>
                  <a:srgbClr val="0432FF"/>
                </a:solidFill>
                <a:latin typeface="Arial" panose="020B0604020202020204" pitchFamily="34" charset="0"/>
              </a:rPr>
              <a:t>Case Study of CPS Energy</a:t>
            </a:r>
            <a:endParaRPr lang="en-US" altLang="en-US" sz="2400" b="1" dirty="0">
              <a:solidFill>
                <a:srgbClr val="0432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9275450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9508" name="Group 4">
            <a:extLst>
              <a:ext uri="{FF2B5EF4-FFF2-40B4-BE49-F238E27FC236}">
                <a16:creationId xmlns:a16="http://schemas.microsoft.com/office/drawing/2014/main" id="{84676DD9-5008-044E-9704-5E53175BCE5E}"/>
              </a:ext>
            </a:extLst>
          </p:cNvPr>
          <p:cNvGrpSpPr>
            <a:grpSpLocks/>
          </p:cNvGrpSpPr>
          <p:nvPr/>
        </p:nvGrpSpPr>
        <p:grpSpPr bwMode="auto">
          <a:xfrm>
            <a:off x="7010400" y="4278535"/>
            <a:ext cx="1828800" cy="736600"/>
            <a:chOff x="4464" y="2942"/>
            <a:chExt cx="1020" cy="337"/>
          </a:xfrm>
        </p:grpSpPr>
        <p:sp>
          <p:nvSpPr>
            <p:cNvPr id="149509" name="Text Box 5">
              <a:extLst>
                <a:ext uri="{FF2B5EF4-FFF2-40B4-BE49-F238E27FC236}">
                  <a16:creationId xmlns:a16="http://schemas.microsoft.com/office/drawing/2014/main" id="{3E9E590B-7160-C64B-8D79-88A0A3FDA73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80" y="2942"/>
              <a:ext cx="992" cy="1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 anchorCtr="1">
              <a:spAutoFit/>
            </a:bodyPr>
            <a:lstStyle/>
            <a:p>
              <a:pPr algn="ctr"/>
              <a:endParaRPr lang="en-US" altLang="en-US" sz="1800" b="1">
                <a:latin typeface="Arial" panose="020B0604020202020204" pitchFamily="34" charset="0"/>
              </a:endParaRPr>
            </a:p>
          </p:txBody>
        </p:sp>
        <p:sp>
          <p:nvSpPr>
            <p:cNvPr id="149510" name="Text Box 6">
              <a:extLst>
                <a:ext uri="{FF2B5EF4-FFF2-40B4-BE49-F238E27FC236}">
                  <a16:creationId xmlns:a16="http://schemas.microsoft.com/office/drawing/2014/main" id="{5771F898-E15F-4C44-9F67-B669B57202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4" y="3153"/>
              <a:ext cx="1020" cy="1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 anchorCtr="1">
              <a:spAutoFit/>
            </a:bodyPr>
            <a:lstStyle>
              <a:lvl1pPr marL="112713" indent="-112713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 b="1"/>
            </a:p>
          </p:txBody>
        </p:sp>
      </p:grpSp>
      <p:sp>
        <p:nvSpPr>
          <p:cNvPr id="149511" name="Rectangle 7">
            <a:extLst>
              <a:ext uri="{FF2B5EF4-FFF2-40B4-BE49-F238E27FC236}">
                <a16:creationId xmlns:a16="http://schemas.microsoft.com/office/drawing/2014/main" id="{B3913503-AA57-254B-9192-347E342397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675" y="3037110"/>
            <a:ext cx="8345488" cy="849313"/>
          </a:xfrm>
          <a:prstGeom prst="rect">
            <a:avLst/>
          </a:prstGeom>
          <a:solidFill>
            <a:srgbClr val="3366FF"/>
          </a:solidFill>
          <a:ln>
            <a:noFill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3366FF"/>
            </a:extrusionClr>
            <a:contourClr>
              <a:srgbClr val="3366FF"/>
            </a:contourClr>
          </a:sp3d>
          <a:extLst>
            <a:ext uri="{91240B29-F687-4F45-9708-019B960494DF}">
              <a14:hiddenLine xmlns:a14="http://schemas.microsoft.com/office/drawing/2010/main" w="9525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  <a:flatTx/>
          </a:bodyPr>
          <a:lstStyle/>
          <a:p>
            <a:endParaRPr lang="en-US"/>
          </a:p>
        </p:txBody>
      </p:sp>
      <p:sp>
        <p:nvSpPr>
          <p:cNvPr id="149512" name="Rectangle 8">
            <a:extLst>
              <a:ext uri="{FF2B5EF4-FFF2-40B4-BE49-F238E27FC236}">
                <a16:creationId xmlns:a16="http://schemas.microsoft.com/office/drawing/2014/main" id="{DE0BDF77-753F-2C4A-A56E-F7E41A7476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563" y="4473798"/>
            <a:ext cx="1495425" cy="1187450"/>
          </a:xfrm>
          <a:prstGeom prst="rect">
            <a:avLst/>
          </a:prstGeom>
          <a:solidFill>
            <a:srgbClr val="000099"/>
          </a:solidFill>
          <a:ln>
            <a:noFill/>
          </a:ln>
          <a:effectLst/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rgbClr val="000099"/>
            </a:extrusionClr>
            <a:contourClr>
              <a:srgbClr val="000099"/>
            </a:contourClr>
          </a:sp3d>
          <a:extLst>
            <a:ext uri="{91240B29-F687-4F45-9708-019B960494DF}">
              <a14:hiddenLine xmlns:a14="http://schemas.microsoft.com/office/drawing/2010/main" w="9525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flatTx/>
          </a:bodyPr>
          <a:lstStyle>
            <a:lvl1pPr marL="114300" indent="-1143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Branding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Preferred Employer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Sourcing Strategy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Career Web Site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Alternate Work Arrangements</a:t>
            </a:r>
          </a:p>
        </p:txBody>
      </p:sp>
      <p:sp>
        <p:nvSpPr>
          <p:cNvPr id="149513" name="Text Box 9">
            <a:extLst>
              <a:ext uri="{FF2B5EF4-FFF2-40B4-BE49-F238E27FC236}">
                <a16:creationId xmlns:a16="http://schemas.microsoft.com/office/drawing/2014/main" id="{EAC06F88-A725-B144-BC76-898872A55F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5625" y="3900710"/>
            <a:ext cx="11969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600">
                <a:solidFill>
                  <a:srgbClr val="000099"/>
                </a:solidFill>
                <a:latin typeface="Lucida Sans" panose="020B0602030504020204" pitchFamily="34" charset="77"/>
              </a:rPr>
              <a:t>Attract</a:t>
            </a:r>
          </a:p>
        </p:txBody>
      </p:sp>
      <p:sp>
        <p:nvSpPr>
          <p:cNvPr id="149514" name="Text Box 10">
            <a:extLst>
              <a:ext uri="{FF2B5EF4-FFF2-40B4-BE49-F238E27FC236}">
                <a16:creationId xmlns:a16="http://schemas.microsoft.com/office/drawing/2014/main" id="{4CC20609-BFFD-9944-8F2C-B134BAFF34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28850" y="3900710"/>
            <a:ext cx="11969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600">
                <a:solidFill>
                  <a:srgbClr val="000099"/>
                </a:solidFill>
                <a:latin typeface="Lucida Sans" panose="020B0602030504020204" pitchFamily="34" charset="77"/>
              </a:rPr>
              <a:t>Recruit</a:t>
            </a:r>
          </a:p>
        </p:txBody>
      </p:sp>
      <p:sp>
        <p:nvSpPr>
          <p:cNvPr id="149515" name="Text Box 11">
            <a:extLst>
              <a:ext uri="{FF2B5EF4-FFF2-40B4-BE49-F238E27FC236}">
                <a16:creationId xmlns:a16="http://schemas.microsoft.com/office/drawing/2014/main" id="{076B6D2C-B995-4E4D-AFEC-E694EF5639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17963" y="3900710"/>
            <a:ext cx="11969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600">
                <a:solidFill>
                  <a:srgbClr val="000099"/>
                </a:solidFill>
                <a:latin typeface="Lucida Sans" panose="020B0602030504020204" pitchFamily="34" charset="77"/>
              </a:rPr>
              <a:t>Invest</a:t>
            </a:r>
          </a:p>
        </p:txBody>
      </p:sp>
      <p:sp>
        <p:nvSpPr>
          <p:cNvPr id="149516" name="Text Box 12">
            <a:extLst>
              <a:ext uri="{FF2B5EF4-FFF2-40B4-BE49-F238E27FC236}">
                <a16:creationId xmlns:a16="http://schemas.microsoft.com/office/drawing/2014/main" id="{FB131EBB-1545-AD4A-91A9-A6989C137E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45175" y="3900710"/>
            <a:ext cx="11969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600">
                <a:solidFill>
                  <a:srgbClr val="000099"/>
                </a:solidFill>
                <a:latin typeface="Lucida Sans" panose="020B0602030504020204" pitchFamily="34" charset="77"/>
              </a:rPr>
              <a:t>Retain</a:t>
            </a:r>
          </a:p>
        </p:txBody>
      </p:sp>
      <p:sp>
        <p:nvSpPr>
          <p:cNvPr id="149517" name="Text Box 13">
            <a:extLst>
              <a:ext uri="{FF2B5EF4-FFF2-40B4-BE49-F238E27FC236}">
                <a16:creationId xmlns:a16="http://schemas.microsoft.com/office/drawing/2014/main" id="{81F95ABE-B6D5-2743-BBDA-4C3499EF63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3900710"/>
            <a:ext cx="11969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600">
                <a:solidFill>
                  <a:srgbClr val="000099"/>
                </a:solidFill>
                <a:latin typeface="Lucida Sans" panose="020B0602030504020204" pitchFamily="34" charset="77"/>
              </a:rPr>
              <a:t>Retire</a:t>
            </a:r>
          </a:p>
        </p:txBody>
      </p:sp>
      <p:sp>
        <p:nvSpPr>
          <p:cNvPr id="149518" name="Rectangle 14">
            <a:extLst>
              <a:ext uri="{FF2B5EF4-FFF2-40B4-BE49-F238E27FC236}">
                <a16:creationId xmlns:a16="http://schemas.microsoft.com/office/drawing/2014/main" id="{E4580FDE-4BAD-D24B-8EC9-59F783B114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2263" y="1498823"/>
            <a:ext cx="8345487" cy="1114425"/>
          </a:xfrm>
          <a:prstGeom prst="rect">
            <a:avLst/>
          </a:prstGeom>
          <a:solidFill>
            <a:srgbClr val="3366FF"/>
          </a:solidFill>
          <a:ln>
            <a:noFill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3366FF"/>
            </a:extrusionClr>
            <a:contourClr>
              <a:srgbClr val="3366FF"/>
            </a:contourClr>
          </a:sp3d>
          <a:extLst>
            <a:ext uri="{91240B29-F687-4F45-9708-019B960494DF}">
              <a14:hiddenLine xmlns:a14="http://schemas.microsoft.com/office/drawing/2010/main" w="9525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  <a:flatTx/>
          </a:bodyPr>
          <a:lstStyle/>
          <a:p>
            <a:endParaRPr lang="en-US"/>
          </a:p>
        </p:txBody>
      </p:sp>
      <p:sp>
        <p:nvSpPr>
          <p:cNvPr id="149519" name="Text Box 15">
            <a:extLst>
              <a:ext uri="{FF2B5EF4-FFF2-40B4-BE49-F238E27FC236}">
                <a16:creationId xmlns:a16="http://schemas.microsoft.com/office/drawing/2014/main" id="{B1F2C625-179A-5C40-BD22-77ACC388B3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325" y="1852835"/>
            <a:ext cx="2047875" cy="592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Projected Key Talent Needs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Growth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Geography</a:t>
            </a:r>
          </a:p>
        </p:txBody>
      </p:sp>
      <p:sp>
        <p:nvSpPr>
          <p:cNvPr id="149520" name="Text Box 16">
            <a:extLst>
              <a:ext uri="{FF2B5EF4-FFF2-40B4-BE49-F238E27FC236}">
                <a16:creationId xmlns:a16="http://schemas.microsoft.com/office/drawing/2014/main" id="{E1EE80D3-097F-8B49-913A-5197AFBCCC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1013" y="1852835"/>
            <a:ext cx="1296987" cy="642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Labor Forecasts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Staffing Levels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Demographics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New Graduates</a:t>
            </a:r>
          </a:p>
        </p:txBody>
      </p:sp>
      <p:sp>
        <p:nvSpPr>
          <p:cNvPr id="149521" name="Text Box 17">
            <a:extLst>
              <a:ext uri="{FF2B5EF4-FFF2-40B4-BE49-F238E27FC236}">
                <a16:creationId xmlns:a16="http://schemas.microsoft.com/office/drawing/2014/main" id="{E0DEEDB7-CCCC-6041-AA03-7C646A0532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48063" y="3006948"/>
            <a:ext cx="228758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600" b="1">
                <a:solidFill>
                  <a:schemeClr val="bg1"/>
                </a:solidFill>
                <a:latin typeface="Lucida Sans" panose="020B0602030504020204" pitchFamily="34" charset="77"/>
              </a:rPr>
              <a:t>Gap Analysis</a:t>
            </a:r>
            <a:endParaRPr lang="en-US" altLang="en-US" sz="1600">
              <a:solidFill>
                <a:schemeClr val="bg1"/>
              </a:solidFill>
              <a:latin typeface="Lucida Sans" panose="020B0602030504020204" pitchFamily="34" charset="77"/>
            </a:endParaRPr>
          </a:p>
        </p:txBody>
      </p:sp>
      <p:sp>
        <p:nvSpPr>
          <p:cNvPr id="149522" name="Text Box 18">
            <a:extLst>
              <a:ext uri="{FF2B5EF4-FFF2-40B4-BE49-F238E27FC236}">
                <a16:creationId xmlns:a16="http://schemas.microsoft.com/office/drawing/2014/main" id="{134CAABE-6D18-E546-BAA4-28B134118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4575" y="3284760"/>
            <a:ext cx="2703513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HC Strategies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Employee Satisfaction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Employee Demographics</a:t>
            </a:r>
          </a:p>
        </p:txBody>
      </p:sp>
      <p:sp>
        <p:nvSpPr>
          <p:cNvPr id="149523" name="Text Box 19">
            <a:extLst>
              <a:ext uri="{FF2B5EF4-FFF2-40B4-BE49-F238E27FC236}">
                <a16:creationId xmlns:a16="http://schemas.microsoft.com/office/drawing/2014/main" id="{812B98AC-6A2F-4347-894E-F64BF34D72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22963" y="3284760"/>
            <a:ext cx="1917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Talent Sourcing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HR Programs</a:t>
            </a:r>
          </a:p>
        </p:txBody>
      </p:sp>
      <p:sp>
        <p:nvSpPr>
          <p:cNvPr id="149524" name="Rectangle 20">
            <a:extLst>
              <a:ext uri="{FF2B5EF4-FFF2-40B4-BE49-F238E27FC236}">
                <a16:creationId xmlns:a16="http://schemas.microsoft.com/office/drawing/2014/main" id="{B9FBC729-95F1-094F-9E6F-D971CD287B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31988" y="4472210"/>
            <a:ext cx="1495425" cy="1171575"/>
          </a:xfrm>
          <a:prstGeom prst="rect">
            <a:avLst/>
          </a:prstGeom>
          <a:solidFill>
            <a:srgbClr val="000099"/>
          </a:solidFill>
          <a:ln>
            <a:noFill/>
          </a:ln>
          <a:effectLst/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rgbClr val="000099"/>
            </a:extrusionClr>
            <a:contourClr>
              <a:srgbClr val="000099"/>
            </a:contourClr>
          </a:sp3d>
          <a:extLst>
            <a:ext uri="{91240B29-F687-4F45-9708-019B960494DF}">
              <a14:hiddenLine xmlns:a14="http://schemas.microsoft.com/office/drawing/2010/main" w="9525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flatTx/>
          </a:bodyPr>
          <a:lstStyle>
            <a:lvl1pPr marL="114300" indent="-1143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Target Recruiting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Applicant Tracking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Selection Process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Compensation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Benefits</a:t>
            </a:r>
          </a:p>
        </p:txBody>
      </p:sp>
      <p:sp>
        <p:nvSpPr>
          <p:cNvPr id="149525" name="Rectangle 21">
            <a:extLst>
              <a:ext uri="{FF2B5EF4-FFF2-40B4-BE49-F238E27FC236}">
                <a16:creationId xmlns:a16="http://schemas.microsoft.com/office/drawing/2014/main" id="{BC136B9F-E6F1-7743-8899-4A58656A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13138" y="4429348"/>
            <a:ext cx="1766887" cy="1227137"/>
          </a:xfrm>
          <a:prstGeom prst="rect">
            <a:avLst/>
          </a:prstGeom>
          <a:solidFill>
            <a:srgbClr val="000099"/>
          </a:solidFill>
          <a:ln>
            <a:noFill/>
          </a:ln>
          <a:effectLst/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rgbClr val="000099"/>
            </a:extrusionClr>
            <a:contourClr>
              <a:srgbClr val="000099"/>
            </a:contourClr>
          </a:sp3d>
          <a:extLst>
            <a:ext uri="{91240B29-F687-4F45-9708-019B960494DF}">
              <a14:hiddenLine xmlns:a14="http://schemas.microsoft.com/office/drawing/2010/main" w="9525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flatTx/>
          </a:bodyPr>
          <a:lstStyle>
            <a:lvl1pPr marL="114300" indent="-1143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New Hire Orientation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Learning</a:t>
            </a:r>
            <a:r>
              <a:rPr lang="en-US" altLang="en-US" sz="600">
                <a:solidFill>
                  <a:schemeClr val="bg1"/>
                </a:solidFill>
                <a:latin typeface="Lucida Sans" panose="020B0602030504020204" pitchFamily="34" charset="77"/>
              </a:rPr>
              <a:t> </a:t>
            </a: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&amp;</a:t>
            </a:r>
            <a:r>
              <a:rPr lang="en-US" altLang="en-US" sz="600">
                <a:solidFill>
                  <a:schemeClr val="bg1"/>
                </a:solidFill>
                <a:latin typeface="Lucida Sans" panose="020B0602030504020204" pitchFamily="34" charset="77"/>
              </a:rPr>
              <a:t> </a:t>
            </a: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Development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Mentor Programs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Talent Management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Performance Evaluation</a:t>
            </a:r>
          </a:p>
        </p:txBody>
      </p:sp>
      <p:sp>
        <p:nvSpPr>
          <p:cNvPr id="149526" name="Rectangle 22">
            <a:extLst>
              <a:ext uri="{FF2B5EF4-FFF2-40B4-BE49-F238E27FC236}">
                <a16:creationId xmlns:a16="http://schemas.microsoft.com/office/drawing/2014/main" id="{B394FA31-F7BE-EE4E-9291-2388400F68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07025" y="4345210"/>
            <a:ext cx="1663700" cy="1312863"/>
          </a:xfrm>
          <a:prstGeom prst="rect">
            <a:avLst/>
          </a:prstGeom>
          <a:solidFill>
            <a:srgbClr val="000099"/>
          </a:solidFill>
          <a:ln>
            <a:noFill/>
          </a:ln>
          <a:effectLst/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rgbClr val="000099"/>
            </a:extrusionClr>
            <a:contourClr>
              <a:srgbClr val="000099"/>
            </a:contourClr>
          </a:sp3d>
          <a:extLst>
            <a:ext uri="{91240B29-F687-4F45-9708-019B960494DF}">
              <a14:hiddenLine xmlns:a14="http://schemas.microsoft.com/office/drawing/2010/main" w="9525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flatTx/>
          </a:bodyPr>
          <a:lstStyle>
            <a:lvl1pPr marL="114300" indent="-1143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Employee Satisfaction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Work-Life Balance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Total Compensation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Phased Retirement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Work Environment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Exit Interviews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Succession Planning</a:t>
            </a:r>
          </a:p>
        </p:txBody>
      </p:sp>
      <p:sp>
        <p:nvSpPr>
          <p:cNvPr id="149527" name="Rectangle 23">
            <a:extLst>
              <a:ext uri="{FF2B5EF4-FFF2-40B4-BE49-F238E27FC236}">
                <a16:creationId xmlns:a16="http://schemas.microsoft.com/office/drawing/2014/main" id="{8DE1D1D3-3DFE-1C4E-99F5-32F38FA5AA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00900" y="4322985"/>
            <a:ext cx="1522413" cy="1320800"/>
          </a:xfrm>
          <a:prstGeom prst="rect">
            <a:avLst/>
          </a:prstGeom>
          <a:solidFill>
            <a:srgbClr val="000099"/>
          </a:solidFill>
          <a:ln>
            <a:noFill/>
          </a:ln>
          <a:effectLst/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rgbClr val="000099"/>
            </a:extrusionClr>
            <a:contourClr>
              <a:srgbClr val="000099"/>
            </a:contourClr>
          </a:sp3d>
          <a:extLst>
            <a:ext uri="{91240B29-F687-4F45-9708-019B960494DF}">
              <a14:hiddenLine xmlns:a14="http://schemas.microsoft.com/office/drawing/2010/main" w="9525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flatTx/>
          </a:bodyPr>
          <a:lstStyle>
            <a:lvl1pPr marL="114300" indent="-1143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Phased Retirement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Retiree Medical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Mentoring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Knowledge Transfer</a:t>
            </a:r>
          </a:p>
        </p:txBody>
      </p:sp>
      <p:sp>
        <p:nvSpPr>
          <p:cNvPr id="149529" name="Line 25">
            <a:extLst>
              <a:ext uri="{FF2B5EF4-FFF2-40B4-BE49-F238E27FC236}">
                <a16:creationId xmlns:a16="http://schemas.microsoft.com/office/drawing/2014/main" id="{5845D53F-D72E-754E-A89C-7242E0FB8727}"/>
              </a:ext>
            </a:extLst>
          </p:cNvPr>
          <p:cNvSpPr>
            <a:spLocks noChangeShapeType="1"/>
          </p:cNvSpPr>
          <p:nvPr/>
        </p:nvSpPr>
        <p:spPr bwMode="auto">
          <a:xfrm>
            <a:off x="1436688" y="4080098"/>
            <a:ext cx="773112" cy="0"/>
          </a:xfrm>
          <a:prstGeom prst="line">
            <a:avLst/>
          </a:prstGeom>
          <a:noFill/>
          <a:ln w="25400">
            <a:solidFill>
              <a:srgbClr val="333399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149530" name="Line 26">
            <a:extLst>
              <a:ext uri="{FF2B5EF4-FFF2-40B4-BE49-F238E27FC236}">
                <a16:creationId xmlns:a16="http://schemas.microsoft.com/office/drawing/2014/main" id="{08500502-23A5-2145-96C1-F17B0508E113}"/>
              </a:ext>
            </a:extLst>
          </p:cNvPr>
          <p:cNvSpPr>
            <a:spLocks noChangeShapeType="1"/>
          </p:cNvSpPr>
          <p:nvPr/>
        </p:nvSpPr>
        <p:spPr bwMode="auto">
          <a:xfrm>
            <a:off x="3189288" y="4080098"/>
            <a:ext cx="773112" cy="0"/>
          </a:xfrm>
          <a:prstGeom prst="line">
            <a:avLst/>
          </a:prstGeom>
          <a:noFill/>
          <a:ln w="25400">
            <a:solidFill>
              <a:srgbClr val="333399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149531" name="Line 27">
            <a:extLst>
              <a:ext uri="{FF2B5EF4-FFF2-40B4-BE49-F238E27FC236}">
                <a16:creationId xmlns:a16="http://schemas.microsoft.com/office/drawing/2014/main" id="{15D96FC3-868C-CF42-95BE-275F076428C7}"/>
              </a:ext>
            </a:extLst>
          </p:cNvPr>
          <p:cNvSpPr>
            <a:spLocks noChangeShapeType="1"/>
          </p:cNvSpPr>
          <p:nvPr/>
        </p:nvSpPr>
        <p:spPr bwMode="auto">
          <a:xfrm>
            <a:off x="4867275" y="4080098"/>
            <a:ext cx="773113" cy="0"/>
          </a:xfrm>
          <a:prstGeom prst="line">
            <a:avLst/>
          </a:prstGeom>
          <a:noFill/>
          <a:ln w="25400">
            <a:solidFill>
              <a:srgbClr val="333399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149532" name="Line 28">
            <a:extLst>
              <a:ext uri="{FF2B5EF4-FFF2-40B4-BE49-F238E27FC236}">
                <a16:creationId xmlns:a16="http://schemas.microsoft.com/office/drawing/2014/main" id="{89D00B6F-A581-D24D-8134-4CB4250D5103}"/>
              </a:ext>
            </a:extLst>
          </p:cNvPr>
          <p:cNvSpPr>
            <a:spLocks noChangeShapeType="1"/>
          </p:cNvSpPr>
          <p:nvPr/>
        </p:nvSpPr>
        <p:spPr bwMode="auto">
          <a:xfrm>
            <a:off x="6670675" y="4080098"/>
            <a:ext cx="773113" cy="0"/>
          </a:xfrm>
          <a:prstGeom prst="line">
            <a:avLst/>
          </a:prstGeom>
          <a:noFill/>
          <a:ln w="25400">
            <a:solidFill>
              <a:srgbClr val="333399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149533" name="Line 29">
            <a:extLst>
              <a:ext uri="{FF2B5EF4-FFF2-40B4-BE49-F238E27FC236}">
                <a16:creationId xmlns:a16="http://schemas.microsoft.com/office/drawing/2014/main" id="{1324CA2A-AF87-A042-886F-70A515D624B6}"/>
              </a:ext>
            </a:extLst>
          </p:cNvPr>
          <p:cNvSpPr>
            <a:spLocks noChangeShapeType="1"/>
          </p:cNvSpPr>
          <p:nvPr/>
        </p:nvSpPr>
        <p:spPr bwMode="auto">
          <a:xfrm>
            <a:off x="25400" y="2665635"/>
            <a:ext cx="0" cy="309563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149534" name="Line 30">
            <a:extLst>
              <a:ext uri="{FF2B5EF4-FFF2-40B4-BE49-F238E27FC236}">
                <a16:creationId xmlns:a16="http://schemas.microsoft.com/office/drawing/2014/main" id="{F4086152-7685-E449-864B-709FF4CC7411}"/>
              </a:ext>
            </a:extLst>
          </p:cNvPr>
          <p:cNvSpPr>
            <a:spLocks noChangeShapeType="1"/>
          </p:cNvSpPr>
          <p:nvPr/>
        </p:nvSpPr>
        <p:spPr bwMode="auto">
          <a:xfrm>
            <a:off x="4249738" y="2616423"/>
            <a:ext cx="0" cy="269875"/>
          </a:xfrm>
          <a:prstGeom prst="line">
            <a:avLst/>
          </a:prstGeom>
          <a:noFill/>
          <a:ln w="38100">
            <a:solidFill>
              <a:srgbClr val="333399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149535" name="Text Box 31">
            <a:extLst>
              <a:ext uri="{FF2B5EF4-FFF2-40B4-BE49-F238E27FC236}">
                <a16:creationId xmlns:a16="http://schemas.microsoft.com/office/drawing/2014/main" id="{0FFBA466-FA15-B649-9D61-E3B15E2230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9975" y="709835"/>
            <a:ext cx="6864350" cy="366713"/>
          </a:xfrm>
          <a:prstGeom prst="rect">
            <a:avLst/>
          </a:prstGeom>
          <a:solidFill>
            <a:srgbClr val="0000FF"/>
          </a:solidFill>
          <a:ln>
            <a:noFill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1240B29-F687-4F45-9708-019B960494DF}">
              <a14:hiddenLine xmlns:a14="http://schemas.microsoft.com/office/drawing/2010/main" w="9525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  <a:flatTx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800">
                <a:solidFill>
                  <a:schemeClr val="bg1"/>
                </a:solidFill>
                <a:latin typeface="Lucida Sans" panose="020B0602030504020204" pitchFamily="34" charset="77"/>
              </a:rPr>
              <a:t>Business Strategy &amp; Human Capital Implications</a:t>
            </a:r>
          </a:p>
        </p:txBody>
      </p:sp>
      <p:sp>
        <p:nvSpPr>
          <p:cNvPr id="149536" name="Text Box 32">
            <a:extLst>
              <a:ext uri="{FF2B5EF4-FFF2-40B4-BE49-F238E27FC236}">
                <a16:creationId xmlns:a16="http://schemas.microsoft.com/office/drawing/2014/main" id="{37671B2B-B57E-F64E-8285-2A61EA43B4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1200" y="1582960"/>
            <a:ext cx="14335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endParaRPr lang="en-US" altLang="en-US">
              <a:solidFill>
                <a:srgbClr val="000099"/>
              </a:solidFill>
              <a:latin typeface="Lucida Sans" panose="020B0602030504020204" pitchFamily="34" charset="77"/>
            </a:endParaRPr>
          </a:p>
        </p:txBody>
      </p:sp>
      <p:sp>
        <p:nvSpPr>
          <p:cNvPr id="149537" name="Text Box 33">
            <a:extLst>
              <a:ext uri="{FF2B5EF4-FFF2-40B4-BE49-F238E27FC236}">
                <a16:creationId xmlns:a16="http://schemas.microsoft.com/office/drawing/2014/main" id="{9D3EE4CF-182D-C144-AF06-927C8413D2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0" y="1852835"/>
            <a:ext cx="1571625" cy="55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Workload Changes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Diversity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Staffing Patterns</a:t>
            </a:r>
          </a:p>
        </p:txBody>
      </p:sp>
      <p:sp>
        <p:nvSpPr>
          <p:cNvPr id="149538" name="Text Box 34">
            <a:extLst>
              <a:ext uri="{FF2B5EF4-FFF2-40B4-BE49-F238E27FC236}">
                <a16:creationId xmlns:a16="http://schemas.microsoft.com/office/drawing/2014/main" id="{207705FC-7791-6A4B-B247-A1B523AB77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84988" y="1852835"/>
            <a:ext cx="1497012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Industry Influences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Workforce Skills</a:t>
            </a:r>
          </a:p>
          <a:p>
            <a:pPr>
              <a:buFontTx/>
              <a:buChar char="•"/>
            </a:pPr>
            <a:r>
              <a:rPr lang="en-US" altLang="en-US" sz="1000">
                <a:solidFill>
                  <a:schemeClr val="bg1"/>
                </a:solidFill>
                <a:latin typeface="Lucida Sans" panose="020B0602030504020204" pitchFamily="34" charset="77"/>
              </a:rPr>
              <a:t>Competition</a:t>
            </a:r>
          </a:p>
        </p:txBody>
      </p:sp>
      <p:sp>
        <p:nvSpPr>
          <p:cNvPr id="149539" name="Line 35">
            <a:extLst>
              <a:ext uri="{FF2B5EF4-FFF2-40B4-BE49-F238E27FC236}">
                <a16:creationId xmlns:a16="http://schemas.microsoft.com/office/drawing/2014/main" id="{567868E0-5D87-4F4E-A465-906713F37F15}"/>
              </a:ext>
            </a:extLst>
          </p:cNvPr>
          <p:cNvSpPr>
            <a:spLocks noChangeShapeType="1"/>
          </p:cNvSpPr>
          <p:nvPr/>
        </p:nvSpPr>
        <p:spPr bwMode="auto">
          <a:xfrm>
            <a:off x="4170363" y="1068610"/>
            <a:ext cx="0" cy="269875"/>
          </a:xfrm>
          <a:prstGeom prst="line">
            <a:avLst/>
          </a:prstGeom>
          <a:noFill/>
          <a:ln w="38100">
            <a:solidFill>
              <a:srgbClr val="333399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149542" name="Text Box 38">
            <a:extLst>
              <a:ext uri="{FF2B5EF4-FFF2-40B4-BE49-F238E27FC236}">
                <a16:creationId xmlns:a16="http://schemas.microsoft.com/office/drawing/2014/main" id="{10463F8F-ADA5-9147-A9C0-0D973EFCA3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95400" y="1471835"/>
            <a:ext cx="21336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600" b="1">
                <a:solidFill>
                  <a:schemeClr val="bg1"/>
                </a:solidFill>
                <a:latin typeface="Lucida Sans" panose="020B0602030504020204" pitchFamily="34" charset="77"/>
              </a:rPr>
              <a:t>Demand Analysis</a:t>
            </a:r>
          </a:p>
        </p:txBody>
      </p:sp>
      <p:sp>
        <p:nvSpPr>
          <p:cNvPr id="149543" name="Text Box 39">
            <a:extLst>
              <a:ext uri="{FF2B5EF4-FFF2-40B4-BE49-F238E27FC236}">
                <a16:creationId xmlns:a16="http://schemas.microsoft.com/office/drawing/2014/main" id="{D7E9CC1D-1758-2A4E-BD62-999E900D85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9800" y="1471835"/>
            <a:ext cx="21336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600" b="1">
                <a:solidFill>
                  <a:schemeClr val="bg1"/>
                </a:solidFill>
                <a:latin typeface="Lucida Sans" panose="020B0602030504020204" pitchFamily="34" charset="77"/>
              </a:rPr>
              <a:t>Supply Analysis</a:t>
            </a:r>
          </a:p>
        </p:txBody>
      </p:sp>
      <p:sp>
        <p:nvSpPr>
          <p:cNvPr id="38" name="Text Box 4">
            <a:extLst>
              <a:ext uri="{FF2B5EF4-FFF2-40B4-BE49-F238E27FC236}">
                <a16:creationId xmlns:a16="http://schemas.microsoft.com/office/drawing/2014/main" id="{BA569870-083B-6F47-9C77-FA6FC1E1B0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675" y="-108015"/>
            <a:ext cx="865968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3200" b="1" dirty="0">
                <a:solidFill>
                  <a:srgbClr val="0432FF"/>
                </a:solidFill>
                <a:latin typeface="Arial" panose="020B0604020202020204" pitchFamily="34" charset="0"/>
              </a:rPr>
              <a:t>Human capital strategy</a:t>
            </a:r>
          </a:p>
        </p:txBody>
      </p:sp>
    </p:spTree>
    <p:extLst>
      <p:ext uri="{BB962C8B-B14F-4D97-AF65-F5344CB8AC3E}">
        <p14:creationId xmlns:p14="http://schemas.microsoft.com/office/powerpoint/2010/main" val="4200764302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4">
            <a:extLst>
              <a:ext uri="{FF2B5EF4-FFF2-40B4-BE49-F238E27FC236}">
                <a16:creationId xmlns:a16="http://schemas.microsoft.com/office/drawing/2014/main" id="{D10C18F7-8F98-C548-BF15-CA321E533563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676400" y="925488"/>
            <a:ext cx="6248400" cy="4503738"/>
            <a:chOff x="1183" y="938"/>
            <a:chExt cx="2921" cy="3064"/>
          </a:xfrm>
        </p:grpSpPr>
        <p:graphicFrame>
          <p:nvGraphicFramePr>
            <p:cNvPr id="4" name="Diagram 3">
              <a:extLst>
                <a:ext uri="{FF2B5EF4-FFF2-40B4-BE49-F238E27FC236}">
                  <a16:creationId xmlns:a16="http://schemas.microsoft.com/office/drawing/2014/main" id="{975C4657-9711-BD49-ACF6-CBEAC70D6212}"/>
                </a:ext>
              </a:extLst>
            </p:cNvPr>
            <p:cNvGraphicFramePr/>
            <p:nvPr/>
          </p:nvGraphicFramePr>
          <p:xfrm>
            <a:off x="1183" y="938"/>
            <a:ext cx="2921" cy="3064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sp>
          <p:nvSpPr>
            <p:cNvPr id="3" name="Text Box 14">
              <a:extLst>
                <a:ext uri="{FF2B5EF4-FFF2-40B4-BE49-F238E27FC236}">
                  <a16:creationId xmlns:a16="http://schemas.microsoft.com/office/drawing/2014/main" id="{DF2CBFD6-6303-524B-BD02-9B6D2D5B68E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3" y="2242"/>
              <a:ext cx="1594" cy="2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ctr" anchorCtr="1" compatLnSpc="1">
              <a:prstTxWarp prst="textNoShape">
                <a:avLst/>
              </a:prstTxWarp>
              <a:spAutoFit/>
            </a:bodyPr>
            <a:lstStyle>
              <a:lvl1pPr marL="112713" indent="-112713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112713" marR="0" lvl="0" indent="-112713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1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Talent Pool</a:t>
              </a:r>
              <a:endPara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  <p:sp>
        <p:nvSpPr>
          <p:cNvPr id="150543" name="Text Box 15">
            <a:extLst>
              <a:ext uri="{FF2B5EF4-FFF2-40B4-BE49-F238E27FC236}">
                <a16:creationId xmlns:a16="http://schemas.microsoft.com/office/drawing/2014/main" id="{66DD091F-10FB-3C4B-A033-2D7762FB80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0" y="620688"/>
            <a:ext cx="2057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/>
          <a:p>
            <a:pPr algn="ctr"/>
            <a:r>
              <a:rPr lang="en-US" altLang="en-US" sz="1800" b="1" dirty="0">
                <a:latin typeface="Arial" panose="020B0604020202020204" pitchFamily="34" charset="0"/>
              </a:rPr>
              <a:t>Talking Talent </a:t>
            </a:r>
          </a:p>
        </p:txBody>
      </p:sp>
      <p:sp>
        <p:nvSpPr>
          <p:cNvPr id="150544" name="Text Box 16">
            <a:extLst>
              <a:ext uri="{FF2B5EF4-FFF2-40B4-BE49-F238E27FC236}">
                <a16:creationId xmlns:a16="http://schemas.microsoft.com/office/drawing/2014/main" id="{4CD8F232-1B8F-4B49-98DD-B4ABFBF1C8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0" y="5345088"/>
            <a:ext cx="2057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/>
          <a:p>
            <a:r>
              <a:rPr lang="en-US" altLang="en-US" sz="1800" b="1">
                <a:latin typeface="Arial" panose="020B0604020202020204" pitchFamily="34" charset="0"/>
              </a:rPr>
              <a:t>Coaching</a:t>
            </a:r>
          </a:p>
        </p:txBody>
      </p:sp>
      <p:sp>
        <p:nvSpPr>
          <p:cNvPr id="150545" name="Text Box 17">
            <a:extLst>
              <a:ext uri="{FF2B5EF4-FFF2-40B4-BE49-F238E27FC236}">
                <a16:creationId xmlns:a16="http://schemas.microsoft.com/office/drawing/2014/main" id="{5C330C7B-B9C4-E34B-A5AE-742BE34D57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3179738"/>
            <a:ext cx="1752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/>
          <a:p>
            <a:pPr algn="ctr"/>
            <a:r>
              <a:rPr lang="en-US" altLang="en-US" sz="1800" b="1">
                <a:latin typeface="Arial" panose="020B0604020202020204" pitchFamily="34" charset="0"/>
              </a:rPr>
              <a:t>Career Conversation</a:t>
            </a:r>
          </a:p>
        </p:txBody>
      </p:sp>
      <p:grpSp>
        <p:nvGrpSpPr>
          <p:cNvPr id="150546" name="Group 18">
            <a:extLst>
              <a:ext uri="{FF2B5EF4-FFF2-40B4-BE49-F238E27FC236}">
                <a16:creationId xmlns:a16="http://schemas.microsoft.com/office/drawing/2014/main" id="{0FEEE729-5F23-6940-98A4-0BB9B6488AE0}"/>
              </a:ext>
            </a:extLst>
          </p:cNvPr>
          <p:cNvGrpSpPr>
            <a:grpSpLocks/>
          </p:cNvGrpSpPr>
          <p:nvPr/>
        </p:nvGrpSpPr>
        <p:grpSpPr bwMode="auto">
          <a:xfrm>
            <a:off x="7010400" y="4583088"/>
            <a:ext cx="1828800" cy="736600"/>
            <a:chOff x="4464" y="2942"/>
            <a:chExt cx="1020" cy="337"/>
          </a:xfrm>
        </p:grpSpPr>
        <p:sp>
          <p:nvSpPr>
            <p:cNvPr id="150547" name="Text Box 19">
              <a:extLst>
                <a:ext uri="{FF2B5EF4-FFF2-40B4-BE49-F238E27FC236}">
                  <a16:creationId xmlns:a16="http://schemas.microsoft.com/office/drawing/2014/main" id="{AFE1184B-C91E-044D-9182-E5272459EA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80" y="2942"/>
              <a:ext cx="992" cy="1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 anchorCtr="1">
              <a:spAutoFit/>
            </a:bodyPr>
            <a:lstStyle/>
            <a:p>
              <a:pPr algn="ctr"/>
              <a:endParaRPr lang="en-US" altLang="en-US" sz="1800" b="1">
                <a:latin typeface="Arial" panose="020B0604020202020204" pitchFamily="34" charset="0"/>
              </a:endParaRPr>
            </a:p>
          </p:txBody>
        </p:sp>
        <p:sp>
          <p:nvSpPr>
            <p:cNvPr id="150548" name="Text Box 20">
              <a:extLst>
                <a:ext uri="{FF2B5EF4-FFF2-40B4-BE49-F238E27FC236}">
                  <a16:creationId xmlns:a16="http://schemas.microsoft.com/office/drawing/2014/main" id="{B0125265-6B49-1B48-8228-D83FF843B16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4" y="3153"/>
              <a:ext cx="1020" cy="1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 anchorCtr="1">
              <a:spAutoFit/>
            </a:bodyPr>
            <a:lstStyle>
              <a:lvl1pPr marL="112713" indent="-112713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 b="1"/>
            </a:p>
          </p:txBody>
        </p:sp>
      </p:grpSp>
      <p:sp>
        <p:nvSpPr>
          <p:cNvPr id="150549" name="Text Box 21">
            <a:extLst>
              <a:ext uri="{FF2B5EF4-FFF2-40B4-BE49-F238E27FC236}">
                <a16:creationId xmlns:a16="http://schemas.microsoft.com/office/drawing/2014/main" id="{ECA26668-B07E-AD47-82C2-196AABA119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2570138"/>
            <a:ext cx="18288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/>
          <a:p>
            <a:pPr algn="ctr"/>
            <a:r>
              <a:rPr lang="en-US" altLang="en-US" sz="1800" b="1">
                <a:latin typeface="Arial" panose="020B0604020202020204" pitchFamily="34" charset="0"/>
              </a:rPr>
              <a:t>Assessments</a:t>
            </a:r>
          </a:p>
          <a:p>
            <a:pPr algn="ctr"/>
            <a:r>
              <a:rPr lang="en-US" altLang="en-US" sz="1800" b="1">
                <a:latin typeface="Arial" panose="020B0604020202020204" pitchFamily="34" charset="0"/>
              </a:rPr>
              <a:t>(Gap Analysis)</a:t>
            </a:r>
          </a:p>
        </p:txBody>
      </p:sp>
      <p:sp>
        <p:nvSpPr>
          <p:cNvPr id="150550" name="Text Box 22">
            <a:extLst>
              <a:ext uri="{FF2B5EF4-FFF2-40B4-BE49-F238E27FC236}">
                <a16:creationId xmlns:a16="http://schemas.microsoft.com/office/drawing/2014/main" id="{55D745F5-C7C5-184E-8CB0-3EC1FD25FB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059088"/>
            <a:ext cx="304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800"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150551" name="Text Box 23">
            <a:extLst>
              <a:ext uri="{FF2B5EF4-FFF2-40B4-BE49-F238E27FC236}">
                <a16:creationId xmlns:a16="http://schemas.microsoft.com/office/drawing/2014/main" id="{DB0001A2-3D91-F046-BB42-F47CB99A69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8200" y="1382688"/>
            <a:ext cx="304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800"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50552" name="Text Box 24">
            <a:extLst>
              <a:ext uri="{FF2B5EF4-FFF2-40B4-BE49-F238E27FC236}">
                <a16:creationId xmlns:a16="http://schemas.microsoft.com/office/drawing/2014/main" id="{C25D37E6-F579-E242-A7E3-9D49C23DEF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4200" y="2982888"/>
            <a:ext cx="304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800"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150553" name="Text Box 25">
            <a:extLst>
              <a:ext uri="{FF2B5EF4-FFF2-40B4-BE49-F238E27FC236}">
                <a16:creationId xmlns:a16="http://schemas.microsoft.com/office/drawing/2014/main" id="{E55D0F53-EAF8-9C47-9C42-4F2E0B264A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8200" y="4583088"/>
            <a:ext cx="228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800">
                <a:latin typeface="Arial" panose="020B0604020202020204" pitchFamily="34" charset="0"/>
              </a:rPr>
              <a:t>4</a:t>
            </a:r>
          </a:p>
        </p:txBody>
      </p:sp>
      <p:sp>
        <p:nvSpPr>
          <p:cNvPr id="20" name="Text Box 4">
            <a:extLst>
              <a:ext uri="{FF2B5EF4-FFF2-40B4-BE49-F238E27FC236}">
                <a16:creationId xmlns:a16="http://schemas.microsoft.com/office/drawing/2014/main" id="{73E182F7-4C38-3545-84C1-944401EC98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8356" y="16357"/>
            <a:ext cx="865968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3200" b="1" dirty="0">
                <a:solidFill>
                  <a:srgbClr val="0432FF"/>
                </a:solidFill>
                <a:latin typeface="Arial" panose="020B0604020202020204" pitchFamily="34" charset="0"/>
              </a:rPr>
              <a:t>Human capital strategy</a:t>
            </a:r>
          </a:p>
        </p:txBody>
      </p:sp>
    </p:spTree>
    <p:extLst>
      <p:ext uri="{BB962C8B-B14F-4D97-AF65-F5344CB8AC3E}">
        <p14:creationId xmlns:p14="http://schemas.microsoft.com/office/powerpoint/2010/main" val="51568095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1554" name="Object 2">
            <a:extLst>
              <a:ext uri="{FF2B5EF4-FFF2-40B4-BE49-F238E27FC236}">
                <a16:creationId xmlns:a16="http://schemas.microsoft.com/office/drawing/2014/main" id="{0E132BA1-BC27-D546-A585-5974402289A6}"/>
              </a:ext>
            </a:extLst>
          </p:cNvPr>
          <p:cNvGraphicFramePr>
            <a:graphicFrameLocks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9369450"/>
              </p:ext>
            </p:extLst>
          </p:nvPr>
        </p:nvGraphicFramePr>
        <p:xfrm>
          <a:off x="-84138" y="428625"/>
          <a:ext cx="8999538" cy="5095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20" name="Document" r:id="rId4" imgW="6324600" imgH="3581400" progId="Word.Document.8">
                  <p:embed/>
                </p:oleObj>
              </mc:Choice>
              <mc:Fallback>
                <p:oleObj name="Document" r:id="rId4" imgW="6324600" imgH="3581400" progId="Word.Document.8">
                  <p:embed/>
                  <p:pic>
                    <p:nvPicPr>
                      <p:cNvPr id="151554" name="Object 2">
                        <a:extLst>
                          <a:ext uri="{FF2B5EF4-FFF2-40B4-BE49-F238E27FC236}">
                            <a16:creationId xmlns:a16="http://schemas.microsoft.com/office/drawing/2014/main" id="{0E132BA1-BC27-D546-A585-5974402289A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84138" y="428625"/>
                        <a:ext cx="8999538" cy="5095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1555" name="Text Box 3">
            <a:extLst>
              <a:ext uri="{FF2B5EF4-FFF2-40B4-BE49-F238E27FC236}">
                <a16:creationId xmlns:a16="http://schemas.microsoft.com/office/drawing/2014/main" id="{754AA640-8611-F443-89C4-4AABBB3DE6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671638"/>
            <a:ext cx="25146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51556" name="Line 4">
            <a:extLst>
              <a:ext uri="{FF2B5EF4-FFF2-40B4-BE49-F238E27FC236}">
                <a16:creationId xmlns:a16="http://schemas.microsoft.com/office/drawing/2014/main" id="{25565BAA-5731-0545-B1CB-FB8CBD4C7C66}"/>
              </a:ext>
            </a:extLst>
          </p:cNvPr>
          <p:cNvSpPr>
            <a:spLocks noChangeShapeType="1"/>
          </p:cNvSpPr>
          <p:nvPr/>
        </p:nvSpPr>
        <p:spPr bwMode="auto">
          <a:xfrm>
            <a:off x="1905000" y="2671763"/>
            <a:ext cx="11430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1557" name="Line 5">
            <a:extLst>
              <a:ext uri="{FF2B5EF4-FFF2-40B4-BE49-F238E27FC236}">
                <a16:creationId xmlns:a16="http://schemas.microsoft.com/office/drawing/2014/main" id="{BBDD7298-A99B-E648-899C-4B9C15F6E8E5}"/>
              </a:ext>
            </a:extLst>
          </p:cNvPr>
          <p:cNvSpPr>
            <a:spLocks noChangeShapeType="1"/>
          </p:cNvSpPr>
          <p:nvPr/>
        </p:nvSpPr>
        <p:spPr bwMode="auto">
          <a:xfrm>
            <a:off x="1905000" y="2671763"/>
            <a:ext cx="22860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1558" name="Text Box 6">
            <a:extLst>
              <a:ext uri="{FF2B5EF4-FFF2-40B4-BE49-F238E27FC236}">
                <a16:creationId xmlns:a16="http://schemas.microsoft.com/office/drawing/2014/main" id="{F99E2E41-1711-9F46-905E-500ACB6164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2214563"/>
            <a:ext cx="18288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800">
                <a:latin typeface="Arial" panose="020B0604020202020204" pitchFamily="34" charset="0"/>
              </a:rPr>
              <a:t>Managerial Judgment &amp; Talking Talent Sessions </a:t>
            </a:r>
          </a:p>
        </p:txBody>
      </p:sp>
      <p:sp>
        <p:nvSpPr>
          <p:cNvPr id="151559" name="Line 7">
            <a:extLst>
              <a:ext uri="{FF2B5EF4-FFF2-40B4-BE49-F238E27FC236}">
                <a16:creationId xmlns:a16="http://schemas.microsoft.com/office/drawing/2014/main" id="{82518688-D14F-FD43-8DE6-5CA24348594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038600" y="1905000"/>
            <a:ext cx="2819400" cy="157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1560" name="Line 8">
            <a:extLst>
              <a:ext uri="{FF2B5EF4-FFF2-40B4-BE49-F238E27FC236}">
                <a16:creationId xmlns:a16="http://schemas.microsoft.com/office/drawing/2014/main" id="{5C1F1942-8671-D441-9FAA-8E0AC59F2E3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248400" y="1905000"/>
            <a:ext cx="609600" cy="233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1561" name="Line 9">
            <a:extLst>
              <a:ext uri="{FF2B5EF4-FFF2-40B4-BE49-F238E27FC236}">
                <a16:creationId xmlns:a16="http://schemas.microsoft.com/office/drawing/2014/main" id="{B353AC69-FE37-D543-BEE8-7B80576B9F5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943600" y="1905000"/>
            <a:ext cx="914400" cy="14525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1562" name="Text Box 10">
            <a:extLst>
              <a:ext uri="{FF2B5EF4-FFF2-40B4-BE49-F238E27FC236}">
                <a16:creationId xmlns:a16="http://schemas.microsoft.com/office/drawing/2014/main" id="{66880BC3-965E-C547-83C6-DD70E9A07A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4200" y="1371600"/>
            <a:ext cx="19050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800">
                <a:latin typeface="Arial" panose="020B0604020202020204" pitchFamily="34" charset="0"/>
              </a:rPr>
              <a:t>Talent Manager Data </a:t>
            </a:r>
          </a:p>
        </p:txBody>
      </p:sp>
      <p:sp>
        <p:nvSpPr>
          <p:cNvPr id="151563" name="Text Box 11">
            <a:extLst>
              <a:ext uri="{FF2B5EF4-FFF2-40B4-BE49-F238E27FC236}">
                <a16:creationId xmlns:a16="http://schemas.microsoft.com/office/drawing/2014/main" id="{F28C2772-9FF9-E14D-9534-E19ADB5E9D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273843"/>
            <a:ext cx="8305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51566" name="Rectangle 14">
            <a:extLst>
              <a:ext uri="{FF2B5EF4-FFF2-40B4-BE49-F238E27FC236}">
                <a16:creationId xmlns:a16="http://schemas.microsoft.com/office/drawing/2014/main" id="{EC4953E9-46CE-B84B-8009-83AD00694F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169" y="4152900"/>
            <a:ext cx="9144000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buNone/>
            </a:pPr>
            <a:r>
              <a:rPr lang="en-US" altLang="en-US" sz="1800" b="1" i="1" dirty="0"/>
              <a:t>- Managerial Judgment</a:t>
            </a:r>
            <a:r>
              <a:rPr lang="en-US" altLang="en-US" sz="1800" dirty="0"/>
              <a:t> – the review of the </a:t>
            </a:r>
            <a:r>
              <a:rPr lang="en-US" altLang="en-US" sz="1800" u="sng" dirty="0">
                <a:solidFill>
                  <a:srgbClr val="3333CC"/>
                </a:solidFill>
              </a:rPr>
              <a:t>performance history and demonstrated potential</a:t>
            </a:r>
            <a:r>
              <a:rPr lang="en-US" altLang="en-US" sz="1800" dirty="0"/>
              <a:t> for potential candidates occurs over a series of Talking Talent Sessions. </a:t>
            </a:r>
          </a:p>
          <a:p>
            <a:pPr lvl="1">
              <a:spcBef>
                <a:spcPct val="0"/>
              </a:spcBef>
            </a:pPr>
            <a:endParaRPr lang="en-US" altLang="en-US" sz="1600" i="1" dirty="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1800" b="1" i="1" dirty="0"/>
              <a:t>- Talent Manager Data</a:t>
            </a:r>
            <a:r>
              <a:rPr lang="en-US" altLang="en-US" sz="1800" dirty="0"/>
              <a:t> – a comparison of each candidate’s </a:t>
            </a:r>
            <a:r>
              <a:rPr lang="en-US" altLang="en-US" sz="1800" dirty="0">
                <a:solidFill>
                  <a:srgbClr val="3333CC"/>
                </a:solidFill>
              </a:rPr>
              <a:t>competencies, experiences and technical skills</a:t>
            </a:r>
            <a:r>
              <a:rPr lang="en-US" altLang="en-US" sz="1800" dirty="0"/>
              <a:t> to those required for the role.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1600" i="1" dirty="0"/>
          </a:p>
        </p:txBody>
      </p:sp>
      <p:sp>
        <p:nvSpPr>
          <p:cNvPr id="15" name="Text Box 4">
            <a:extLst>
              <a:ext uri="{FF2B5EF4-FFF2-40B4-BE49-F238E27FC236}">
                <a16:creationId xmlns:a16="http://schemas.microsoft.com/office/drawing/2014/main" id="{77E8027A-1B14-F649-885B-56915ED42A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95538"/>
            <a:ext cx="9304338" cy="1056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lnSpc>
                <a:spcPct val="60000"/>
              </a:lnSpc>
              <a:spcBef>
                <a:spcPct val="50000"/>
              </a:spcBef>
            </a:pPr>
            <a:r>
              <a:rPr lang="en-US" altLang="en-US" sz="3600" dirty="0">
                <a:solidFill>
                  <a:srgbClr val="0432FF"/>
                </a:solidFill>
              </a:rPr>
              <a:t>How the Process Works:</a:t>
            </a:r>
          </a:p>
          <a:p>
            <a:pPr algn="ctr">
              <a:lnSpc>
                <a:spcPct val="60000"/>
              </a:lnSpc>
              <a:spcBef>
                <a:spcPct val="50000"/>
              </a:spcBef>
            </a:pPr>
            <a:r>
              <a:rPr lang="en-US" altLang="en-US" sz="3600" dirty="0">
                <a:solidFill>
                  <a:srgbClr val="0432FF"/>
                </a:solidFill>
              </a:rPr>
              <a:t>Fitting Together the Pieces of the Puzzle</a:t>
            </a:r>
          </a:p>
        </p:txBody>
      </p:sp>
    </p:spTree>
    <p:extLst>
      <p:ext uri="{BB962C8B-B14F-4D97-AF65-F5344CB8AC3E}">
        <p14:creationId xmlns:p14="http://schemas.microsoft.com/office/powerpoint/2010/main" val="338244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>
            <a:extLst>
              <a:ext uri="{FF2B5EF4-FFF2-40B4-BE49-F238E27FC236}">
                <a16:creationId xmlns:a16="http://schemas.microsoft.com/office/drawing/2014/main" id="{EEB07B4C-8D28-0D43-967A-14017D35DD9A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0" y="620688"/>
            <a:ext cx="9036496" cy="5105400"/>
          </a:xfrm>
          <a:solidFill>
            <a:srgbClr val="FFFFFF"/>
          </a:solidFill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5000"/>
              </a:lnSpc>
              <a:spcBef>
                <a:spcPct val="40000"/>
              </a:spcBef>
            </a:pPr>
            <a:r>
              <a:rPr lang="en-US" altLang="en-US" sz="2400" dirty="0"/>
              <a:t>Learning and Development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Supervisory Development Program (SDP)</a:t>
            </a:r>
          </a:p>
          <a:p>
            <a:pPr lvl="2">
              <a:lnSpc>
                <a:spcPct val="90000"/>
              </a:lnSpc>
            </a:pPr>
            <a:r>
              <a:rPr lang="en-US" altLang="en-US" sz="1800" dirty="0"/>
              <a:t>Based on competencies, experiences and technical skills for the role</a:t>
            </a:r>
          </a:p>
          <a:p>
            <a:pPr lvl="2">
              <a:lnSpc>
                <a:spcPct val="90000"/>
              </a:lnSpc>
            </a:pPr>
            <a:r>
              <a:rPr lang="en-US" altLang="en-US" sz="1800" dirty="0"/>
              <a:t>Blended learning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Stakeholder involvement in development of SDP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Increased use of assessments to determine gap analysis for career development</a:t>
            </a:r>
          </a:p>
          <a:p>
            <a:pPr>
              <a:lnSpc>
                <a:spcPct val="90000"/>
              </a:lnSpc>
              <a:spcBef>
                <a:spcPct val="85000"/>
              </a:spcBef>
            </a:pPr>
            <a:r>
              <a:rPr lang="en-US" altLang="en-US" sz="2400" dirty="0"/>
              <a:t>Succession Planning 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Individual Development Plans  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Coaching (supported by an e-coaching tool)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Participation in external leadership development programs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Job rotations, job shadowing or developmental assignments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Succession planning development is facilitated and monitored throughout the year by Organizational Excellence.</a:t>
            </a:r>
          </a:p>
        </p:txBody>
      </p:sp>
      <p:sp>
        <p:nvSpPr>
          <p:cNvPr id="6" name="Text Box 4">
            <a:extLst>
              <a:ext uri="{FF2B5EF4-FFF2-40B4-BE49-F238E27FC236}">
                <a16:creationId xmlns:a16="http://schemas.microsoft.com/office/drawing/2014/main" id="{2F04B290-5559-0B4B-B4D3-D780630105A9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xfrm>
            <a:off x="434240" y="88612"/>
            <a:ext cx="82296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3200" b="1" dirty="0">
                <a:solidFill>
                  <a:srgbClr val="0432FF"/>
                </a:solidFill>
                <a:latin typeface="Arial" panose="020B0604020202020204" pitchFamily="34" charset="0"/>
              </a:rPr>
              <a:t>Leadership Management</a:t>
            </a:r>
          </a:p>
        </p:txBody>
      </p:sp>
    </p:spTree>
    <p:extLst>
      <p:ext uri="{BB962C8B-B14F-4D97-AF65-F5344CB8AC3E}">
        <p14:creationId xmlns:p14="http://schemas.microsoft.com/office/powerpoint/2010/main" val="274462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7" name="Rectangle 3">
            <a:extLst>
              <a:ext uri="{FF2B5EF4-FFF2-40B4-BE49-F238E27FC236}">
                <a16:creationId xmlns:a16="http://schemas.microsoft.com/office/drawing/2014/main" id="{3FCEEDBA-B2AE-BC49-A380-39DAEEF0C5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68640" y="1659897"/>
            <a:ext cx="8229600" cy="3733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Need for flexible work arrangements</a:t>
            </a:r>
          </a:p>
          <a:p>
            <a:pPr>
              <a:lnSpc>
                <a:spcPct val="90000"/>
              </a:lnSpc>
            </a:pPr>
            <a:endParaRPr lang="en-US" altLang="en-US" sz="2800" dirty="0"/>
          </a:p>
          <a:p>
            <a:pPr>
              <a:lnSpc>
                <a:spcPct val="90000"/>
              </a:lnSpc>
            </a:pPr>
            <a:r>
              <a:rPr lang="en-US" altLang="en-US" sz="2800" dirty="0"/>
              <a:t>Increased training need</a:t>
            </a:r>
          </a:p>
          <a:p>
            <a:pPr>
              <a:lnSpc>
                <a:spcPct val="90000"/>
              </a:lnSpc>
            </a:pPr>
            <a:endParaRPr lang="en-US" altLang="en-US" sz="2800" dirty="0"/>
          </a:p>
          <a:p>
            <a:pPr>
              <a:lnSpc>
                <a:spcPct val="90000"/>
              </a:lnSpc>
            </a:pPr>
            <a:r>
              <a:rPr lang="en-US" altLang="en-US" sz="2800" dirty="0"/>
              <a:t>Multi-generational workforce</a:t>
            </a:r>
          </a:p>
          <a:p>
            <a:pPr>
              <a:lnSpc>
                <a:spcPct val="90000"/>
              </a:lnSpc>
            </a:pPr>
            <a:endParaRPr lang="en-US" altLang="en-US" sz="2800" dirty="0"/>
          </a:p>
          <a:p>
            <a:pPr>
              <a:lnSpc>
                <a:spcPct val="90000"/>
              </a:lnSpc>
            </a:pPr>
            <a:r>
              <a:rPr lang="en-US" altLang="en-US" sz="2800" dirty="0"/>
              <a:t>Increased regulatory certification requirements</a:t>
            </a:r>
          </a:p>
          <a:p>
            <a:pPr>
              <a:lnSpc>
                <a:spcPct val="90000"/>
              </a:lnSpc>
            </a:pPr>
            <a:endParaRPr lang="en-US" altLang="en-US" sz="2800" dirty="0"/>
          </a:p>
        </p:txBody>
      </p:sp>
      <p:sp>
        <p:nvSpPr>
          <p:cNvPr id="154630" name="Text Box 6">
            <a:extLst>
              <a:ext uri="{FF2B5EF4-FFF2-40B4-BE49-F238E27FC236}">
                <a16:creationId xmlns:a16="http://schemas.microsoft.com/office/drawing/2014/main" id="{66687A48-B9C5-6E4C-A3B5-E2A78EE9F9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520" y="1061217"/>
            <a:ext cx="2819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b="1">
                <a:latin typeface="Arial" panose="020B0604020202020204" pitchFamily="34" charset="0"/>
              </a:rPr>
              <a:t>DEMANDS</a:t>
            </a:r>
          </a:p>
        </p:txBody>
      </p:sp>
      <p:sp>
        <p:nvSpPr>
          <p:cNvPr id="154632" name="Text Box 8">
            <a:extLst>
              <a:ext uri="{FF2B5EF4-FFF2-40B4-BE49-F238E27FC236}">
                <a16:creationId xmlns:a16="http://schemas.microsoft.com/office/drawing/2014/main" id="{BA5A1861-7BE8-B845-9908-07A04F0EA6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80528" y="334962"/>
            <a:ext cx="856895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3200" b="1" dirty="0">
                <a:solidFill>
                  <a:srgbClr val="0432FF"/>
                </a:solidFill>
                <a:latin typeface="Arial" panose="020B0604020202020204" pitchFamily="34" charset="0"/>
              </a:rPr>
              <a:t>Business Environment</a:t>
            </a:r>
          </a:p>
        </p:txBody>
      </p:sp>
    </p:spTree>
    <p:extLst>
      <p:ext uri="{BB962C8B-B14F-4D97-AF65-F5344CB8AC3E}">
        <p14:creationId xmlns:p14="http://schemas.microsoft.com/office/powerpoint/2010/main" val="3406469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3" name="Text Box 9">
            <a:extLst>
              <a:ext uri="{FF2B5EF4-FFF2-40B4-BE49-F238E27FC236}">
                <a16:creationId xmlns:a16="http://schemas.microsoft.com/office/drawing/2014/main" id="{BE8377F1-ADF3-E543-8906-F1986E7396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87624" y="107345"/>
            <a:ext cx="63246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2800" b="1" dirty="0">
                <a:solidFill>
                  <a:srgbClr val="0432FF"/>
                </a:solidFill>
                <a:latin typeface="Arial" panose="020B0604020202020204" pitchFamily="34" charset="0"/>
              </a:rPr>
              <a:t>Integrated Workforce Strategy</a:t>
            </a:r>
          </a:p>
        </p:txBody>
      </p:sp>
      <p:pic>
        <p:nvPicPr>
          <p:cNvPr id="67595" name="Picture 11">
            <a:extLst>
              <a:ext uri="{FF2B5EF4-FFF2-40B4-BE49-F238E27FC236}">
                <a16:creationId xmlns:a16="http://schemas.microsoft.com/office/drawing/2014/main" id="{41D517F9-FD94-D149-9045-428A0C7834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263626"/>
            <a:ext cx="5334000" cy="425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596" name="Text Box 12">
            <a:extLst>
              <a:ext uri="{FF2B5EF4-FFF2-40B4-BE49-F238E27FC236}">
                <a16:creationId xmlns:a16="http://schemas.microsoft.com/office/drawing/2014/main" id="{FC150167-8D26-3148-8C6B-CBF52FEBF2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78424" y="1336207"/>
            <a:ext cx="11430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 dirty="0">
                <a:solidFill>
                  <a:schemeClr val="bg1"/>
                </a:solidFill>
                <a:latin typeface="Arial" panose="020B0604020202020204" pitchFamily="34" charset="0"/>
              </a:rPr>
              <a:t>Workforce Planning</a:t>
            </a:r>
          </a:p>
        </p:txBody>
      </p:sp>
      <p:sp>
        <p:nvSpPr>
          <p:cNvPr id="67597" name="Text Box 13">
            <a:extLst>
              <a:ext uri="{FF2B5EF4-FFF2-40B4-BE49-F238E27FC236}">
                <a16:creationId xmlns:a16="http://schemas.microsoft.com/office/drawing/2014/main" id="{F2D9671F-B5A8-1E43-993E-B2D8D53D87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3864006"/>
            <a:ext cx="15240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 dirty="0">
                <a:solidFill>
                  <a:schemeClr val="bg1"/>
                </a:solidFill>
                <a:latin typeface="Arial" panose="020B0604020202020204" pitchFamily="34" charset="0"/>
              </a:rPr>
              <a:t>Succession Management</a:t>
            </a:r>
          </a:p>
        </p:txBody>
      </p:sp>
      <p:sp>
        <p:nvSpPr>
          <p:cNvPr id="67598" name="Text Box 14">
            <a:extLst>
              <a:ext uri="{FF2B5EF4-FFF2-40B4-BE49-F238E27FC236}">
                <a16:creationId xmlns:a16="http://schemas.microsoft.com/office/drawing/2014/main" id="{8D603245-FA42-8B4F-BDC0-EEEF3BFCBD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5485" y="3864005"/>
            <a:ext cx="14478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 dirty="0">
                <a:solidFill>
                  <a:schemeClr val="bg1"/>
                </a:solidFill>
                <a:latin typeface="Arial" panose="020B0604020202020204" pitchFamily="34" charset="0"/>
              </a:rPr>
              <a:t>Employee Development</a:t>
            </a:r>
          </a:p>
        </p:txBody>
      </p:sp>
      <p:sp>
        <p:nvSpPr>
          <p:cNvPr id="67601" name="Text Box 17">
            <a:extLst>
              <a:ext uri="{FF2B5EF4-FFF2-40B4-BE49-F238E27FC236}">
                <a16:creationId xmlns:a16="http://schemas.microsoft.com/office/drawing/2014/main" id="{291B8467-417F-CC43-AACD-B17D0DBB70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19750" y="2122445"/>
            <a:ext cx="12192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 dirty="0">
                <a:solidFill>
                  <a:schemeClr val="bg1"/>
                </a:solidFill>
                <a:latin typeface="Arial" panose="020B0604020202020204" pitchFamily="34" charset="0"/>
              </a:rPr>
              <a:t>Talent Acquisition</a:t>
            </a:r>
          </a:p>
        </p:txBody>
      </p:sp>
      <p:sp>
        <p:nvSpPr>
          <p:cNvPr id="67602" name="Text Box 18">
            <a:extLst>
              <a:ext uri="{FF2B5EF4-FFF2-40B4-BE49-F238E27FC236}">
                <a16:creationId xmlns:a16="http://schemas.microsoft.com/office/drawing/2014/main" id="{0F1667F1-7692-B140-9199-B04164DB13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33800" y="2270951"/>
            <a:ext cx="1600200" cy="104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 dirty="0">
                <a:latin typeface="Arial" panose="020B0604020202020204" pitchFamily="34" charset="0"/>
              </a:rPr>
              <a:t>Integrated Workforce Strategy</a:t>
            </a:r>
          </a:p>
          <a:p>
            <a:pPr algn="ctr">
              <a:spcBef>
                <a:spcPct val="15000"/>
              </a:spcBef>
            </a:pPr>
            <a:r>
              <a:rPr lang="en-US" altLang="en-US" sz="900" b="1" dirty="0">
                <a:latin typeface="Arial" panose="020B0604020202020204" pitchFamily="34" charset="0"/>
              </a:rPr>
              <a:t>w/ reporting capability</a:t>
            </a:r>
            <a:r>
              <a:rPr lang="en-US" altLang="en-US" sz="1500" b="1" dirty="0">
                <a:latin typeface="Arial" panose="020B0604020202020204" pitchFamily="34" charset="0"/>
              </a:rPr>
              <a:t> </a:t>
            </a:r>
            <a:endParaRPr lang="en-US" altLang="en-US" sz="900" b="1" dirty="0">
              <a:latin typeface="Arial" panose="020B0604020202020204" pitchFamily="34" charset="0"/>
            </a:endParaRPr>
          </a:p>
        </p:txBody>
      </p:sp>
      <p:sp>
        <p:nvSpPr>
          <p:cNvPr id="67609" name="Text Box 25">
            <a:extLst>
              <a:ext uri="{FF2B5EF4-FFF2-40B4-BE49-F238E27FC236}">
                <a16:creationId xmlns:a16="http://schemas.microsoft.com/office/drawing/2014/main" id="{DB2855A7-9905-C04D-AA12-8825C0602A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1066800"/>
            <a:ext cx="266700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286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endParaRPr lang="en-US" altLang="en-US" sz="1000"/>
          </a:p>
          <a:p>
            <a:pPr>
              <a:spcBef>
                <a:spcPct val="50000"/>
              </a:spcBef>
              <a:buFont typeface="Wingdings" pitchFamily="2" charset="2"/>
              <a:buChar char="§"/>
            </a:pPr>
            <a:endParaRPr lang="en-US" altLang="en-US" sz="1000"/>
          </a:p>
        </p:txBody>
      </p:sp>
      <p:sp>
        <p:nvSpPr>
          <p:cNvPr id="67623" name="Text Box 39">
            <a:extLst>
              <a:ext uri="{FF2B5EF4-FFF2-40B4-BE49-F238E27FC236}">
                <a16:creationId xmlns:a16="http://schemas.microsoft.com/office/drawing/2014/main" id="{05D41660-DDBF-154D-9827-6CBC448546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4784" y="2366168"/>
            <a:ext cx="1524000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 dirty="0">
                <a:solidFill>
                  <a:schemeClr val="bg1"/>
                </a:solidFill>
                <a:latin typeface="Arial" panose="020B0604020202020204" pitchFamily="34" charset="0"/>
              </a:rPr>
              <a:t>Total</a:t>
            </a:r>
          </a:p>
          <a:p>
            <a:pPr algn="ctr">
              <a:lnSpc>
                <a:spcPct val="20000"/>
              </a:lnSpc>
              <a:spcBef>
                <a:spcPct val="50000"/>
              </a:spcBef>
            </a:pPr>
            <a:r>
              <a:rPr lang="en-US" altLang="en-US" sz="1500" b="1" dirty="0">
                <a:solidFill>
                  <a:schemeClr val="bg1"/>
                </a:solidFill>
                <a:latin typeface="Arial" panose="020B0604020202020204" pitchFamily="34" charset="0"/>
              </a:rPr>
              <a:t>Rewards</a:t>
            </a:r>
          </a:p>
        </p:txBody>
      </p:sp>
      <p:sp>
        <p:nvSpPr>
          <p:cNvPr id="67624" name="Text Box 40">
            <a:extLst>
              <a:ext uri="{FF2B5EF4-FFF2-40B4-BE49-F238E27FC236}">
                <a16:creationId xmlns:a16="http://schemas.microsoft.com/office/drawing/2014/main" id="{F61D6C88-FB45-CA49-89DB-C5F5594EB4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" y="751654"/>
            <a:ext cx="839718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2000" b="1" i="1" dirty="0">
                <a:solidFill>
                  <a:srgbClr val="FF0000"/>
                </a:solidFill>
                <a:latin typeface="Arial" panose="020B0604020202020204" pitchFamily="34" charset="0"/>
              </a:rPr>
              <a:t>How to meet the customer and business demands of the future?</a:t>
            </a:r>
          </a:p>
        </p:txBody>
      </p:sp>
    </p:spTree>
    <p:extLst>
      <p:ext uri="{BB962C8B-B14F-4D97-AF65-F5344CB8AC3E}">
        <p14:creationId xmlns:p14="http://schemas.microsoft.com/office/powerpoint/2010/main" val="28573761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722" name="Picture 2">
            <a:extLst>
              <a:ext uri="{FF2B5EF4-FFF2-40B4-BE49-F238E27FC236}">
                <a16:creationId xmlns:a16="http://schemas.microsoft.com/office/drawing/2014/main" id="{D34B244F-05A1-0D48-98C3-BBFA32460C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548680"/>
            <a:ext cx="5334000" cy="425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8723" name="Text Box 3">
            <a:extLst>
              <a:ext uri="{FF2B5EF4-FFF2-40B4-BE49-F238E27FC236}">
                <a16:creationId xmlns:a16="http://schemas.microsoft.com/office/drawing/2014/main" id="{DC540A2C-ED3F-AA47-A4F2-BC14F00192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" y="-15669"/>
            <a:ext cx="394526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b="1" dirty="0">
                <a:solidFill>
                  <a:srgbClr val="0432FF"/>
                </a:solidFill>
                <a:latin typeface="Arial" panose="020B0604020202020204" pitchFamily="34" charset="0"/>
              </a:rPr>
              <a:t>Integrated Workforce Strategy</a:t>
            </a:r>
          </a:p>
        </p:txBody>
      </p:sp>
      <p:sp>
        <p:nvSpPr>
          <p:cNvPr id="158725" name="AutoShape 5">
            <a:extLst>
              <a:ext uri="{FF2B5EF4-FFF2-40B4-BE49-F238E27FC236}">
                <a16:creationId xmlns:a16="http://schemas.microsoft.com/office/drawing/2014/main" id="{79D33FB3-1BB5-6B48-97CD-C510D18EA07A}"/>
              </a:ext>
            </a:extLst>
          </p:cNvPr>
          <p:cNvSpPr>
            <a:spLocks noChangeArrowheads="1"/>
          </p:cNvSpPr>
          <p:nvPr/>
        </p:nvSpPr>
        <p:spPr bwMode="auto">
          <a:xfrm rot="16200000" flipV="1">
            <a:off x="6041943" y="-713121"/>
            <a:ext cx="1961628" cy="3505200"/>
          </a:xfrm>
          <a:prstGeom prst="wedgeRectCallout">
            <a:avLst>
              <a:gd name="adj1" fmla="val 4704"/>
              <a:gd name="adj2" fmla="val 101537"/>
            </a:avLst>
          </a:prstGeom>
          <a:solidFill>
            <a:srgbClr val="00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10800000" vert="eaVert"/>
          <a:lstStyle/>
          <a:p>
            <a:pPr algn="ctr"/>
            <a:endParaRPr lang="en-US" altLang="en-US" b="1">
              <a:latin typeface="Arial" panose="020B0604020202020204" pitchFamily="34" charset="0"/>
            </a:endParaRPr>
          </a:p>
        </p:txBody>
      </p:sp>
      <p:sp>
        <p:nvSpPr>
          <p:cNvPr id="158726" name="Text Box 6">
            <a:extLst>
              <a:ext uri="{FF2B5EF4-FFF2-40B4-BE49-F238E27FC236}">
                <a16:creationId xmlns:a16="http://schemas.microsoft.com/office/drawing/2014/main" id="{B7878C69-D2F3-434B-BB39-B1B7A02360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86400" y="139701"/>
            <a:ext cx="3600965" cy="1615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2286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City of Austin – “Best Managed City”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Austin Energy Strategic Plan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Staffing Levels (current)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Retirement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Percent of Growth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Attrition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Headcount Projections (future)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Critical Positions</a:t>
            </a:r>
          </a:p>
        </p:txBody>
      </p:sp>
      <p:sp>
        <p:nvSpPr>
          <p:cNvPr id="158727" name="AutoShape 7">
            <a:extLst>
              <a:ext uri="{FF2B5EF4-FFF2-40B4-BE49-F238E27FC236}">
                <a16:creationId xmlns:a16="http://schemas.microsoft.com/office/drawing/2014/main" id="{A244AE39-B971-F24F-AEF0-C825F629383D}"/>
              </a:ext>
            </a:extLst>
          </p:cNvPr>
          <p:cNvSpPr>
            <a:spLocks noChangeArrowheads="1"/>
          </p:cNvSpPr>
          <p:nvPr/>
        </p:nvSpPr>
        <p:spPr bwMode="auto">
          <a:xfrm rot="16200000" flipV="1">
            <a:off x="6354688" y="1416968"/>
            <a:ext cx="1692423" cy="3124200"/>
          </a:xfrm>
          <a:prstGeom prst="wedgeRectCallout">
            <a:avLst>
              <a:gd name="adj1" fmla="val 47060"/>
              <a:gd name="adj2" fmla="val 68394"/>
            </a:avLst>
          </a:prstGeom>
          <a:solidFill>
            <a:srgbClr val="FF99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10800000" vert="eaVert"/>
          <a:lstStyle/>
          <a:p>
            <a:pPr algn="ctr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58728" name="Text Box 8">
            <a:extLst>
              <a:ext uri="{FF2B5EF4-FFF2-40B4-BE49-F238E27FC236}">
                <a16:creationId xmlns:a16="http://schemas.microsoft.com/office/drawing/2014/main" id="{A3EAE8F0-6C7D-BD42-B929-5A23310651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83078" y="2185665"/>
            <a:ext cx="2895600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286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Branding / Recruitment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Role Profile Development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Universities/ Colleges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Community Colleges/ Tech Schools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Alumni &amp; Retirees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On-boarding/ New Hire Orientation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Talent Searches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Development Opportunities</a:t>
            </a:r>
          </a:p>
        </p:txBody>
      </p:sp>
      <p:sp>
        <p:nvSpPr>
          <p:cNvPr id="158729" name="AutoShape 9">
            <a:extLst>
              <a:ext uri="{FF2B5EF4-FFF2-40B4-BE49-F238E27FC236}">
                <a16:creationId xmlns:a16="http://schemas.microsoft.com/office/drawing/2014/main" id="{E7722F7F-A56F-E445-94A4-DDB869B3C11F}"/>
              </a:ext>
            </a:extLst>
          </p:cNvPr>
          <p:cNvSpPr>
            <a:spLocks noChangeArrowheads="1"/>
          </p:cNvSpPr>
          <p:nvPr/>
        </p:nvSpPr>
        <p:spPr bwMode="auto">
          <a:xfrm rot="16200000" flipV="1">
            <a:off x="5981700" y="3025180"/>
            <a:ext cx="1752600" cy="3505200"/>
          </a:xfrm>
          <a:prstGeom prst="wedgeRectCallout">
            <a:avLst>
              <a:gd name="adj1" fmla="val 51810"/>
              <a:gd name="adj2" fmla="val 65940"/>
            </a:avLst>
          </a:prstGeom>
          <a:solidFill>
            <a:srgbClr val="CC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10800000" vert="eaVert"/>
          <a:lstStyle/>
          <a:p>
            <a:pPr algn="ctr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58730" name="Text Box 10">
            <a:extLst>
              <a:ext uri="{FF2B5EF4-FFF2-40B4-BE49-F238E27FC236}">
                <a16:creationId xmlns:a16="http://schemas.microsoft.com/office/drawing/2014/main" id="{D2A7D7A2-6B0D-E542-87D9-AAE732868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4585" y="4021706"/>
            <a:ext cx="3505200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286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Performance Evaluation 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Skill Development (technical)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Career Management Program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Management Development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Employee &amp; Team Development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Job Rotations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ISO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000" b="1" dirty="0">
                <a:solidFill>
                  <a:schemeClr val="bg1"/>
                </a:solidFill>
              </a:rPr>
              <a:t>Mentoring</a:t>
            </a:r>
          </a:p>
        </p:txBody>
      </p:sp>
      <p:sp>
        <p:nvSpPr>
          <p:cNvPr id="158731" name="Text Box 11">
            <a:extLst>
              <a:ext uri="{FF2B5EF4-FFF2-40B4-BE49-F238E27FC236}">
                <a16:creationId xmlns:a16="http://schemas.microsoft.com/office/drawing/2014/main" id="{2E7E4A37-245D-8348-9852-A1740D6557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701080"/>
            <a:ext cx="11430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>
                <a:solidFill>
                  <a:schemeClr val="bg1"/>
                </a:solidFill>
                <a:latin typeface="Arial" panose="020B0604020202020204" pitchFamily="34" charset="0"/>
              </a:rPr>
              <a:t>Workforce Planning</a:t>
            </a:r>
          </a:p>
        </p:txBody>
      </p:sp>
      <p:sp>
        <p:nvSpPr>
          <p:cNvPr id="158732" name="Text Box 12">
            <a:extLst>
              <a:ext uri="{FF2B5EF4-FFF2-40B4-BE49-F238E27FC236}">
                <a16:creationId xmlns:a16="http://schemas.microsoft.com/office/drawing/2014/main" id="{91FADB07-42D1-E543-AA8B-D6AA849C00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3276005"/>
            <a:ext cx="15240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>
                <a:solidFill>
                  <a:schemeClr val="bg1"/>
                </a:solidFill>
                <a:latin typeface="Arial" panose="020B0604020202020204" pitchFamily="34" charset="0"/>
              </a:rPr>
              <a:t>Succession Management</a:t>
            </a:r>
          </a:p>
        </p:txBody>
      </p:sp>
      <p:sp>
        <p:nvSpPr>
          <p:cNvPr id="158733" name="Text Box 13">
            <a:extLst>
              <a:ext uri="{FF2B5EF4-FFF2-40B4-BE49-F238E27FC236}">
                <a16:creationId xmlns:a16="http://schemas.microsoft.com/office/drawing/2014/main" id="{1CCD70E9-73AF-B840-AE98-180D7EFE38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3760" y="3004900"/>
            <a:ext cx="14478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 dirty="0">
                <a:solidFill>
                  <a:schemeClr val="bg1"/>
                </a:solidFill>
                <a:latin typeface="Arial" panose="020B0604020202020204" pitchFamily="34" charset="0"/>
              </a:rPr>
              <a:t>Employee Development</a:t>
            </a:r>
          </a:p>
        </p:txBody>
      </p:sp>
      <p:sp>
        <p:nvSpPr>
          <p:cNvPr id="158734" name="Text Box 14">
            <a:extLst>
              <a:ext uri="{FF2B5EF4-FFF2-40B4-BE49-F238E27FC236}">
                <a16:creationId xmlns:a16="http://schemas.microsoft.com/office/drawing/2014/main" id="{96FFFDE9-E889-4B4B-B2DB-F132517A3F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8600" y="1386880"/>
            <a:ext cx="12192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>
                <a:solidFill>
                  <a:schemeClr val="bg1"/>
                </a:solidFill>
                <a:latin typeface="Arial" panose="020B0604020202020204" pitchFamily="34" charset="0"/>
              </a:rPr>
              <a:t>Talent Acquisition</a:t>
            </a:r>
          </a:p>
        </p:txBody>
      </p:sp>
      <p:sp>
        <p:nvSpPr>
          <p:cNvPr id="158735" name="Text Box 15">
            <a:extLst>
              <a:ext uri="{FF2B5EF4-FFF2-40B4-BE49-F238E27FC236}">
                <a16:creationId xmlns:a16="http://schemas.microsoft.com/office/drawing/2014/main" id="{CE3281DE-35DE-E749-BC9C-7277ED5FDE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0" y="1539280"/>
            <a:ext cx="1600200" cy="982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>
                <a:latin typeface="Arial" panose="020B0604020202020204" pitchFamily="34" charset="0"/>
              </a:rPr>
              <a:t>Integrated Workforce Strategy</a:t>
            </a:r>
          </a:p>
          <a:p>
            <a:pPr algn="ctr">
              <a:spcBef>
                <a:spcPct val="50000"/>
              </a:spcBef>
            </a:pPr>
            <a:r>
              <a:rPr lang="en-US" altLang="en-US" sz="900" b="1">
                <a:latin typeface="Arial" panose="020B0604020202020204" pitchFamily="34" charset="0"/>
              </a:rPr>
              <a:t>w/ reporting capability</a:t>
            </a:r>
          </a:p>
        </p:txBody>
      </p:sp>
      <p:sp>
        <p:nvSpPr>
          <p:cNvPr id="158736" name="Text Box 16">
            <a:extLst>
              <a:ext uri="{FF2B5EF4-FFF2-40B4-BE49-F238E27FC236}">
                <a16:creationId xmlns:a16="http://schemas.microsoft.com/office/drawing/2014/main" id="{DE875422-0D6F-6746-B72A-F859759314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1539280"/>
            <a:ext cx="1524000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>
                <a:solidFill>
                  <a:schemeClr val="bg1"/>
                </a:solidFill>
                <a:latin typeface="Arial" panose="020B0604020202020204" pitchFamily="34" charset="0"/>
              </a:rPr>
              <a:t>Total</a:t>
            </a:r>
          </a:p>
          <a:p>
            <a:pPr algn="ctr">
              <a:lnSpc>
                <a:spcPct val="20000"/>
              </a:lnSpc>
              <a:spcBef>
                <a:spcPct val="50000"/>
              </a:spcBef>
            </a:pPr>
            <a:r>
              <a:rPr lang="en-US" altLang="en-US" sz="1500" b="1">
                <a:solidFill>
                  <a:schemeClr val="bg1"/>
                </a:solidFill>
                <a:latin typeface="Arial" panose="020B0604020202020204" pitchFamily="34" charset="0"/>
              </a:rPr>
              <a:t>Rewards</a:t>
            </a:r>
          </a:p>
        </p:txBody>
      </p:sp>
    </p:spTree>
    <p:extLst>
      <p:ext uri="{BB962C8B-B14F-4D97-AF65-F5344CB8AC3E}">
        <p14:creationId xmlns:p14="http://schemas.microsoft.com/office/powerpoint/2010/main" val="1372670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746" name="Picture 2">
            <a:extLst>
              <a:ext uri="{FF2B5EF4-FFF2-40B4-BE49-F238E27FC236}">
                <a16:creationId xmlns:a16="http://schemas.microsoft.com/office/drawing/2014/main" id="{A8492387-E4D5-B04C-9C19-9BD22FFF6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00" y="866057"/>
            <a:ext cx="5334000" cy="425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9747" name="Text Box 3">
            <a:extLst>
              <a:ext uri="{FF2B5EF4-FFF2-40B4-BE49-F238E27FC236}">
                <a16:creationId xmlns:a16="http://schemas.microsoft.com/office/drawing/2014/main" id="{BBC74D81-DBBE-D44A-938C-02FA5F4582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1200" y="1002582"/>
            <a:ext cx="11430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>
                <a:solidFill>
                  <a:schemeClr val="bg1"/>
                </a:solidFill>
                <a:latin typeface="Arial" panose="020B0604020202020204" pitchFamily="34" charset="0"/>
              </a:rPr>
              <a:t>Workforce Planning</a:t>
            </a:r>
          </a:p>
        </p:txBody>
      </p:sp>
      <p:sp>
        <p:nvSpPr>
          <p:cNvPr id="159748" name="Text Box 4">
            <a:extLst>
              <a:ext uri="{FF2B5EF4-FFF2-40B4-BE49-F238E27FC236}">
                <a16:creationId xmlns:a16="http://schemas.microsoft.com/office/drawing/2014/main" id="{F45C9108-D449-EA4D-AFC0-3BDA22E513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440982"/>
            <a:ext cx="15240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>
                <a:solidFill>
                  <a:schemeClr val="bg1"/>
                </a:solidFill>
                <a:latin typeface="Arial" panose="020B0604020202020204" pitchFamily="34" charset="0"/>
              </a:rPr>
              <a:t>Succession Management</a:t>
            </a:r>
          </a:p>
        </p:txBody>
      </p:sp>
      <p:sp>
        <p:nvSpPr>
          <p:cNvPr id="159749" name="Text Box 5">
            <a:extLst>
              <a:ext uri="{FF2B5EF4-FFF2-40B4-BE49-F238E27FC236}">
                <a16:creationId xmlns:a16="http://schemas.microsoft.com/office/drawing/2014/main" id="{F7E8F7D7-9A55-0343-8070-D3509BC6AC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0400" y="3456857"/>
            <a:ext cx="14478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>
                <a:solidFill>
                  <a:schemeClr val="bg1"/>
                </a:solidFill>
                <a:latin typeface="Arial" panose="020B0604020202020204" pitchFamily="34" charset="0"/>
              </a:rPr>
              <a:t>Employee Development</a:t>
            </a:r>
          </a:p>
        </p:txBody>
      </p:sp>
      <p:sp>
        <p:nvSpPr>
          <p:cNvPr id="159750" name="Text Box 6">
            <a:extLst>
              <a:ext uri="{FF2B5EF4-FFF2-40B4-BE49-F238E27FC236}">
                <a16:creationId xmlns:a16="http://schemas.microsoft.com/office/drawing/2014/main" id="{228C07C1-1F44-6E42-989A-314A52A8B9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1780457"/>
            <a:ext cx="12192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>
                <a:solidFill>
                  <a:schemeClr val="bg1"/>
                </a:solidFill>
                <a:latin typeface="Arial" panose="020B0604020202020204" pitchFamily="34" charset="0"/>
              </a:rPr>
              <a:t>Talent Acquisition</a:t>
            </a:r>
          </a:p>
        </p:txBody>
      </p:sp>
      <p:sp>
        <p:nvSpPr>
          <p:cNvPr id="159751" name="Text Box 7">
            <a:extLst>
              <a:ext uri="{FF2B5EF4-FFF2-40B4-BE49-F238E27FC236}">
                <a16:creationId xmlns:a16="http://schemas.microsoft.com/office/drawing/2014/main" id="{FEF9D6C2-48E4-0048-A1DE-A1D3985EB2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8800" y="1856657"/>
            <a:ext cx="1600200" cy="982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>
                <a:latin typeface="Arial" panose="020B0604020202020204" pitchFamily="34" charset="0"/>
              </a:rPr>
              <a:t>Integrated Workforce Strategy</a:t>
            </a:r>
          </a:p>
          <a:p>
            <a:pPr algn="ctr">
              <a:spcBef>
                <a:spcPct val="50000"/>
              </a:spcBef>
            </a:pPr>
            <a:r>
              <a:rPr lang="en-US" altLang="en-US" sz="900" b="1">
                <a:latin typeface="Arial" panose="020B0604020202020204" pitchFamily="34" charset="0"/>
              </a:rPr>
              <a:t>w/ reporting capability</a:t>
            </a:r>
          </a:p>
        </p:txBody>
      </p:sp>
      <p:sp>
        <p:nvSpPr>
          <p:cNvPr id="159752" name="Text Box 8">
            <a:extLst>
              <a:ext uri="{FF2B5EF4-FFF2-40B4-BE49-F238E27FC236}">
                <a16:creationId xmlns:a16="http://schemas.microsoft.com/office/drawing/2014/main" id="{60A7B3C3-72F4-F94A-A01C-1C520EE31F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0" y="1840782"/>
            <a:ext cx="1524000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>
                <a:solidFill>
                  <a:schemeClr val="bg1"/>
                </a:solidFill>
                <a:latin typeface="Arial" panose="020B0604020202020204" pitchFamily="34" charset="0"/>
              </a:rPr>
              <a:t>Total</a:t>
            </a:r>
          </a:p>
          <a:p>
            <a:pPr algn="ctr">
              <a:lnSpc>
                <a:spcPct val="20000"/>
              </a:lnSpc>
              <a:spcBef>
                <a:spcPct val="50000"/>
              </a:spcBef>
            </a:pPr>
            <a:r>
              <a:rPr lang="en-US" altLang="en-US" sz="1500" b="1">
                <a:solidFill>
                  <a:schemeClr val="bg1"/>
                </a:solidFill>
                <a:latin typeface="Arial" panose="020B0604020202020204" pitchFamily="34" charset="0"/>
              </a:rPr>
              <a:t>Rewards</a:t>
            </a:r>
          </a:p>
        </p:txBody>
      </p:sp>
      <p:sp>
        <p:nvSpPr>
          <p:cNvPr id="159753" name="AutoShape 9">
            <a:extLst>
              <a:ext uri="{FF2B5EF4-FFF2-40B4-BE49-F238E27FC236}">
                <a16:creationId xmlns:a16="http://schemas.microsoft.com/office/drawing/2014/main" id="{CF927BB7-9FD4-0C40-BDEA-07786900A097}"/>
              </a:ext>
            </a:extLst>
          </p:cNvPr>
          <p:cNvSpPr>
            <a:spLocks noChangeArrowheads="1"/>
          </p:cNvSpPr>
          <p:nvPr/>
        </p:nvSpPr>
        <p:spPr bwMode="auto">
          <a:xfrm rot="16200000" flipV="1">
            <a:off x="1066800" y="2923457"/>
            <a:ext cx="1828800" cy="3505200"/>
          </a:xfrm>
          <a:prstGeom prst="wedgeRectCallout">
            <a:avLst>
              <a:gd name="adj1" fmla="val 35935"/>
              <a:gd name="adj2" fmla="val -67079"/>
            </a:avLst>
          </a:prstGeom>
          <a:solidFill>
            <a:srgbClr val="3399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10800000" vert="eaVert"/>
          <a:lstStyle/>
          <a:p>
            <a:pPr algn="ctr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59754" name="Text Box 10">
            <a:extLst>
              <a:ext uri="{FF2B5EF4-FFF2-40B4-BE49-F238E27FC236}">
                <a16:creationId xmlns:a16="http://schemas.microsoft.com/office/drawing/2014/main" id="{0329C046-96BF-F544-A6FC-DE205C4EE0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3837857"/>
            <a:ext cx="35052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286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200" b="1">
                <a:solidFill>
                  <a:schemeClr val="bg1"/>
                </a:solidFill>
              </a:rPr>
              <a:t>9-Box (Performance/Potential)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200" b="1">
                <a:solidFill>
                  <a:schemeClr val="bg1"/>
                </a:solidFill>
              </a:rPr>
              <a:t>Talking Talent Sessions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200" b="1">
                <a:solidFill>
                  <a:schemeClr val="bg1"/>
                </a:solidFill>
              </a:rPr>
              <a:t>External Recruitment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200" b="1">
                <a:solidFill>
                  <a:schemeClr val="bg1"/>
                </a:solidFill>
              </a:rPr>
              <a:t>Alumni Outreach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200" b="1">
                <a:solidFill>
                  <a:schemeClr val="bg1"/>
                </a:solidFill>
              </a:rPr>
              <a:t>Bench Strength Development</a:t>
            </a:r>
          </a:p>
        </p:txBody>
      </p:sp>
      <p:sp>
        <p:nvSpPr>
          <p:cNvPr id="159755" name="AutoShape 11">
            <a:extLst>
              <a:ext uri="{FF2B5EF4-FFF2-40B4-BE49-F238E27FC236}">
                <a16:creationId xmlns:a16="http://schemas.microsoft.com/office/drawing/2014/main" id="{DEC0643B-83A3-4E49-8AC3-3D05D13CD3FB}"/>
              </a:ext>
            </a:extLst>
          </p:cNvPr>
          <p:cNvSpPr>
            <a:spLocks noChangeArrowheads="1"/>
          </p:cNvSpPr>
          <p:nvPr/>
        </p:nvSpPr>
        <p:spPr bwMode="auto">
          <a:xfrm rot="16200000" flipV="1">
            <a:off x="533400" y="27857"/>
            <a:ext cx="1600200" cy="2209800"/>
          </a:xfrm>
          <a:prstGeom prst="wedgeRectCallout">
            <a:avLst>
              <a:gd name="adj1" fmla="val -40083"/>
              <a:gd name="adj2" fmla="val -120620"/>
            </a:avLst>
          </a:prstGeom>
          <a:solidFill>
            <a:srgbClr val="9900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10800000" vert="eaVert"/>
          <a:lstStyle/>
          <a:p>
            <a:pPr algn="ctr"/>
            <a:endParaRPr lang="en-US" altLang="en-US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59756" name="Text Box 12">
            <a:extLst>
              <a:ext uri="{FF2B5EF4-FFF2-40B4-BE49-F238E27FC236}">
                <a16:creationId xmlns:a16="http://schemas.microsoft.com/office/drawing/2014/main" id="{693D5DB7-9009-6146-90B8-6DEFD49EDA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408857"/>
            <a:ext cx="35052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286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200" b="1">
                <a:solidFill>
                  <a:schemeClr val="bg1"/>
                </a:solidFill>
              </a:rPr>
              <a:t>Retirement Benefits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200" b="1">
                <a:solidFill>
                  <a:schemeClr val="bg1"/>
                </a:solidFill>
              </a:rPr>
              <a:t>Recognition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200" b="1">
                <a:solidFill>
                  <a:schemeClr val="bg1"/>
                </a:solidFill>
              </a:rPr>
              <a:t>Compensation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200" b="1">
                <a:solidFill>
                  <a:schemeClr val="bg1"/>
                </a:solidFill>
              </a:rPr>
              <a:t>Benefits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 typeface="Wingdings" pitchFamily="2" charset="2"/>
              <a:buChar char="§"/>
            </a:pPr>
            <a:r>
              <a:rPr lang="en-US" altLang="en-US" sz="1200" b="1">
                <a:solidFill>
                  <a:schemeClr val="bg1"/>
                </a:solidFill>
              </a:rPr>
              <a:t>Intangibles</a:t>
            </a:r>
          </a:p>
        </p:txBody>
      </p:sp>
      <p:sp>
        <p:nvSpPr>
          <p:cNvPr id="159757" name="Text Box 13">
            <a:extLst>
              <a:ext uri="{FF2B5EF4-FFF2-40B4-BE49-F238E27FC236}">
                <a16:creationId xmlns:a16="http://schemas.microsoft.com/office/drawing/2014/main" id="{9A628053-E3D1-8040-8D59-84376051E5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381000"/>
            <a:ext cx="6324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US" altLang="en-US" b="1">
                <a:latin typeface="Arial" panose="020B0604020202020204" pitchFamily="34" charset="0"/>
              </a:rPr>
              <a:t>Integrated Workforce Strategy</a:t>
            </a:r>
          </a:p>
        </p:txBody>
      </p:sp>
    </p:spTree>
    <p:extLst>
      <p:ext uri="{BB962C8B-B14F-4D97-AF65-F5344CB8AC3E}">
        <p14:creationId xmlns:p14="http://schemas.microsoft.com/office/powerpoint/2010/main" val="38554019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2" name="Rectangle 4">
            <a:extLst>
              <a:ext uri="{FF2B5EF4-FFF2-40B4-BE49-F238E27FC236}">
                <a16:creationId xmlns:a16="http://schemas.microsoft.com/office/drawing/2014/main" id="{6F02E7C6-14EE-8D4B-8087-CE2156CDE9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23528" y="304800"/>
            <a:ext cx="8591872" cy="533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altLang="en-US" sz="2800" b="1" dirty="0">
                <a:solidFill>
                  <a:srgbClr val="0432FF"/>
                </a:solidFill>
              </a:rPr>
              <a:t>Why Implement Performance and Talent Management?</a:t>
            </a:r>
          </a:p>
        </p:txBody>
      </p:sp>
      <p:graphicFrame>
        <p:nvGraphicFramePr>
          <p:cNvPr id="140291" name="Object 3">
            <a:extLst>
              <a:ext uri="{FF2B5EF4-FFF2-40B4-BE49-F238E27FC236}">
                <a16:creationId xmlns:a16="http://schemas.microsoft.com/office/drawing/2014/main" id="{49E23A22-A8F1-7B4D-9EE8-C5691EF2EC09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4530312"/>
              </p:ext>
            </p:extLst>
          </p:nvPr>
        </p:nvGraphicFramePr>
        <p:xfrm>
          <a:off x="2057400" y="908720"/>
          <a:ext cx="5486400" cy="45365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36" name="Acrobat Document" r:id="rId3" imgW="7302500" imgH="5638800" progId="AcroExch.Document.7">
                  <p:embed/>
                </p:oleObj>
              </mc:Choice>
              <mc:Fallback>
                <p:oleObj name="Acrobat Document" r:id="rId3" imgW="7302500" imgH="5638800" progId="AcroExch.Document.7">
                  <p:embed/>
                  <p:pic>
                    <p:nvPicPr>
                      <p:cNvPr id="140291" name="Object 3">
                        <a:extLst>
                          <a:ext uri="{FF2B5EF4-FFF2-40B4-BE49-F238E27FC236}">
                            <a16:creationId xmlns:a16="http://schemas.microsoft.com/office/drawing/2014/main" id="{49E23A22-A8F1-7B4D-9EE8-C5691EF2EC09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53334" t="25099" r="8485" b="23531"/>
                      <a:stretch>
                        <a:fillRect/>
                      </a:stretch>
                    </p:blipFill>
                    <p:spPr bwMode="auto">
                      <a:xfrm>
                        <a:off x="2057400" y="908720"/>
                        <a:ext cx="5486400" cy="45365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0294" name="Text Box 6">
            <a:extLst>
              <a:ext uri="{FF2B5EF4-FFF2-40B4-BE49-F238E27FC236}">
                <a16:creationId xmlns:a16="http://schemas.microsoft.com/office/drawing/2014/main" id="{01774E92-F68D-1548-B5C3-1B0B3F13F9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6553200"/>
            <a:ext cx="2209800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US" altLang="en-US" sz="900" i="1">
                <a:latin typeface="Arial" panose="020B0604020202020204" pitchFamily="34" charset="0"/>
              </a:rPr>
              <a:t>Success Factors adapted by AE</a:t>
            </a:r>
          </a:p>
        </p:txBody>
      </p:sp>
    </p:spTree>
    <p:extLst>
      <p:ext uri="{BB962C8B-B14F-4D97-AF65-F5344CB8AC3E}">
        <p14:creationId xmlns:p14="http://schemas.microsoft.com/office/powerpoint/2010/main" val="32950173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102" name="Rectangle 6">
            <a:extLst>
              <a:ext uri="{FF2B5EF4-FFF2-40B4-BE49-F238E27FC236}">
                <a16:creationId xmlns:a16="http://schemas.microsoft.com/office/drawing/2014/main" id="{A284FA85-8198-214D-A99E-CF65F4CC5A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3808" y="525462"/>
            <a:ext cx="23590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dirty="0">
                <a:latin typeface="Arial" panose="020B0604020202020204" pitchFamily="34" charset="0"/>
              </a:rPr>
              <a:t>Today’s Perception</a:t>
            </a:r>
          </a:p>
        </p:txBody>
      </p:sp>
      <p:sp>
        <p:nvSpPr>
          <p:cNvPr id="132103" name="Rectangle 7">
            <a:extLst>
              <a:ext uri="{FF2B5EF4-FFF2-40B4-BE49-F238E27FC236}">
                <a16:creationId xmlns:a16="http://schemas.microsoft.com/office/drawing/2014/main" id="{6B9A38FB-54D0-CC41-BBDA-9283B84126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72200" y="525461"/>
            <a:ext cx="23590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dirty="0">
                <a:latin typeface="Arial" panose="020B0604020202020204" pitchFamily="34" charset="0"/>
              </a:rPr>
              <a:t>Tomorrow’s Reality</a:t>
            </a:r>
          </a:p>
        </p:txBody>
      </p:sp>
      <p:sp>
        <p:nvSpPr>
          <p:cNvPr id="132104" name="Rectangle 8">
            <a:extLst>
              <a:ext uri="{FF2B5EF4-FFF2-40B4-BE49-F238E27FC236}">
                <a16:creationId xmlns:a16="http://schemas.microsoft.com/office/drawing/2014/main" id="{A0ADC53A-6105-204C-89D4-A46CBE9FBC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3200" y="836712"/>
            <a:ext cx="2819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 dirty="0">
                <a:latin typeface="Arial" panose="020B0604020202020204" pitchFamily="34" charset="0"/>
              </a:rPr>
              <a:t>Hard to link corporate strategy to what we do each day.</a:t>
            </a:r>
          </a:p>
        </p:txBody>
      </p:sp>
      <p:sp>
        <p:nvSpPr>
          <p:cNvPr id="132105" name="Rectangle 9">
            <a:extLst>
              <a:ext uri="{FF2B5EF4-FFF2-40B4-BE49-F238E27FC236}">
                <a16:creationId xmlns:a16="http://schemas.microsoft.com/office/drawing/2014/main" id="{427E04EE-BD0D-7741-A796-37BF4B2168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836712"/>
            <a:ext cx="312420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 dirty="0">
                <a:latin typeface="Arial" panose="020B0604020202020204" pitchFamily="34" charset="0"/>
              </a:rPr>
              <a:t>Our corporate goals are clear to me;</a:t>
            </a:r>
          </a:p>
          <a:p>
            <a:r>
              <a:rPr lang="en-US" altLang="en-US" sz="1200" dirty="0"/>
              <a:t>we</a:t>
            </a:r>
            <a:r>
              <a:rPr lang="en-US" altLang="en-US" sz="1200" dirty="0">
                <a:latin typeface="Arial" panose="020B0604020202020204" pitchFamily="34" charset="0"/>
              </a:rPr>
              <a:t> know how my daily work impacts the overall strategy.</a:t>
            </a:r>
          </a:p>
        </p:txBody>
      </p:sp>
      <p:sp>
        <p:nvSpPr>
          <p:cNvPr id="132106" name="Rectangle 10">
            <a:extLst>
              <a:ext uri="{FF2B5EF4-FFF2-40B4-BE49-F238E27FC236}">
                <a16:creationId xmlns:a16="http://schemas.microsoft.com/office/drawing/2014/main" id="{01C90733-C56C-074F-B65D-4CEDAD9AF9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836712"/>
            <a:ext cx="25146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 b="1" dirty="0">
                <a:latin typeface="Arial" panose="020B0604020202020204" pitchFamily="34" charset="0"/>
              </a:rPr>
              <a:t>Corporate-wide Goal Alignment</a:t>
            </a:r>
          </a:p>
        </p:txBody>
      </p:sp>
      <p:sp>
        <p:nvSpPr>
          <p:cNvPr id="132107" name="Rectangle 11">
            <a:extLst>
              <a:ext uri="{FF2B5EF4-FFF2-40B4-BE49-F238E27FC236}">
                <a16:creationId xmlns:a16="http://schemas.microsoft.com/office/drawing/2014/main" id="{CF386FC4-1525-9644-9B65-972D1120A0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3200" y="1690787"/>
            <a:ext cx="281940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>
                <a:latin typeface="Arial" panose="020B0604020202020204" pitchFamily="34" charset="0"/>
              </a:rPr>
              <a:t>Not enough meaningful, fact-based</a:t>
            </a:r>
          </a:p>
          <a:p>
            <a:r>
              <a:rPr lang="en-US" altLang="en-US" sz="1200">
                <a:latin typeface="Arial" panose="020B0604020202020204" pitchFamily="34" charset="0"/>
              </a:rPr>
              <a:t>discussions with my</a:t>
            </a:r>
          </a:p>
          <a:p>
            <a:r>
              <a:rPr lang="en-US" altLang="en-US" sz="1200">
                <a:latin typeface="Arial" panose="020B0604020202020204" pitchFamily="34" charset="0"/>
              </a:rPr>
              <a:t>manager; not sure that it’s fair.</a:t>
            </a:r>
          </a:p>
        </p:txBody>
      </p:sp>
      <p:sp>
        <p:nvSpPr>
          <p:cNvPr id="132108" name="Rectangle 12">
            <a:extLst>
              <a:ext uri="{FF2B5EF4-FFF2-40B4-BE49-F238E27FC236}">
                <a16:creationId xmlns:a16="http://schemas.microsoft.com/office/drawing/2014/main" id="{EF4B869F-8BB1-BA47-A40D-72B17915C3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1690787"/>
            <a:ext cx="312420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>
                <a:latin typeface="Arial" panose="020B0604020202020204" pitchFamily="34" charset="0"/>
              </a:rPr>
              <a:t>Reviews are fair, based on my goals;</a:t>
            </a:r>
          </a:p>
          <a:p>
            <a:r>
              <a:rPr lang="en-US" altLang="en-US" sz="1200">
                <a:latin typeface="Arial" panose="020B0604020202020204" pitchFamily="34" charset="0"/>
              </a:rPr>
              <a:t>consistent feedback lets me know where I</a:t>
            </a:r>
          </a:p>
          <a:p>
            <a:r>
              <a:rPr lang="en-US" altLang="en-US" sz="1200">
                <a:latin typeface="Arial" panose="020B0604020202020204" pitchFamily="34" charset="0"/>
              </a:rPr>
              <a:t>stand.</a:t>
            </a:r>
          </a:p>
        </p:txBody>
      </p:sp>
      <p:sp>
        <p:nvSpPr>
          <p:cNvPr id="132110" name="Text Box 14">
            <a:extLst>
              <a:ext uri="{FF2B5EF4-FFF2-40B4-BE49-F238E27FC236}">
                <a16:creationId xmlns:a16="http://schemas.microsoft.com/office/drawing/2014/main" id="{B1805909-2C7A-F44C-AA72-AE037F75EB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1690787"/>
            <a:ext cx="25146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200" b="1" dirty="0">
                <a:latin typeface="Arial" panose="020B0604020202020204" pitchFamily="34" charset="0"/>
              </a:rPr>
              <a:t>Performance Management</a:t>
            </a:r>
          </a:p>
        </p:txBody>
      </p:sp>
      <p:sp>
        <p:nvSpPr>
          <p:cNvPr id="132111" name="Rectangle 15">
            <a:extLst>
              <a:ext uri="{FF2B5EF4-FFF2-40B4-BE49-F238E27FC236}">
                <a16:creationId xmlns:a16="http://schemas.microsoft.com/office/drawing/2014/main" id="{FE543645-750A-6544-B372-68CFB9D764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2436912"/>
            <a:ext cx="312420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>
                <a:latin typeface="Arial" panose="020B0604020202020204" pitchFamily="34" charset="0"/>
              </a:rPr>
              <a:t>I am rewarded for measurable results; there is a link between my actions and my pay.</a:t>
            </a:r>
          </a:p>
        </p:txBody>
      </p:sp>
      <p:sp>
        <p:nvSpPr>
          <p:cNvPr id="132112" name="Rectangle 16">
            <a:extLst>
              <a:ext uri="{FF2B5EF4-FFF2-40B4-BE49-F238E27FC236}">
                <a16:creationId xmlns:a16="http://schemas.microsoft.com/office/drawing/2014/main" id="{C758C7D8-A078-8441-AFB4-79127BA73B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3200" y="2436912"/>
            <a:ext cx="2819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 dirty="0"/>
              <a:t>We</a:t>
            </a:r>
            <a:r>
              <a:rPr lang="en-US" altLang="en-US" sz="1200" dirty="0">
                <a:latin typeface="Arial" panose="020B0604020202020204" pitchFamily="34" charset="0"/>
              </a:rPr>
              <a:t> put in the hours, we get paid; no benefit for extra effort.</a:t>
            </a:r>
          </a:p>
        </p:txBody>
      </p:sp>
      <p:sp>
        <p:nvSpPr>
          <p:cNvPr id="132113" name="Text Box 17">
            <a:extLst>
              <a:ext uri="{FF2B5EF4-FFF2-40B4-BE49-F238E27FC236}">
                <a16:creationId xmlns:a16="http://schemas.microsoft.com/office/drawing/2014/main" id="{386F2148-8A55-004C-B68B-56B6F1675F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3367187"/>
            <a:ext cx="2593975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200" b="1" dirty="0">
                <a:latin typeface="Arial" panose="020B0604020202020204" pitchFamily="34" charset="0"/>
              </a:rPr>
              <a:t>Career Development</a:t>
            </a:r>
          </a:p>
        </p:txBody>
      </p:sp>
      <p:sp>
        <p:nvSpPr>
          <p:cNvPr id="132114" name="Rectangle 18">
            <a:extLst>
              <a:ext uri="{FF2B5EF4-FFF2-40B4-BE49-F238E27FC236}">
                <a16:creationId xmlns:a16="http://schemas.microsoft.com/office/drawing/2014/main" id="{A34CF1F1-C182-0743-9665-C077D80483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3200" y="3367187"/>
            <a:ext cx="2819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>
                <a:latin typeface="Arial" panose="020B0604020202020204" pitchFamily="34" charset="0"/>
              </a:rPr>
              <a:t>Limited options for promotion;</a:t>
            </a:r>
          </a:p>
          <a:p>
            <a:r>
              <a:rPr lang="en-US" altLang="en-US" sz="1200">
                <a:latin typeface="Arial" panose="020B0604020202020204" pitchFamily="34" charset="0"/>
              </a:rPr>
              <a:t>no guidance for my development.</a:t>
            </a:r>
          </a:p>
        </p:txBody>
      </p:sp>
      <p:sp>
        <p:nvSpPr>
          <p:cNvPr id="132115" name="Rectangle 19">
            <a:extLst>
              <a:ext uri="{FF2B5EF4-FFF2-40B4-BE49-F238E27FC236}">
                <a16:creationId xmlns:a16="http://schemas.microsoft.com/office/drawing/2014/main" id="{3E70F19E-BDD5-EC4F-875A-0B052FEB10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3367187"/>
            <a:ext cx="312420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>
                <a:latin typeface="Arial" panose="020B0604020202020204" pitchFamily="34" charset="0"/>
              </a:rPr>
              <a:t>Several opportunities exist for me to take a</a:t>
            </a:r>
          </a:p>
          <a:p>
            <a:r>
              <a:rPr lang="en-US" altLang="en-US" sz="1200">
                <a:latin typeface="Arial" panose="020B0604020202020204" pitchFamily="34" charset="0"/>
              </a:rPr>
              <a:t>leadership role at the company;</a:t>
            </a:r>
          </a:p>
          <a:p>
            <a:r>
              <a:rPr lang="en-US" altLang="en-US" sz="1200">
                <a:latin typeface="Arial" panose="020B0604020202020204" pitchFamily="34" charset="0"/>
              </a:rPr>
              <a:t>clear requirements for getting there.</a:t>
            </a:r>
          </a:p>
        </p:txBody>
      </p:sp>
      <p:sp>
        <p:nvSpPr>
          <p:cNvPr id="132116" name="Rectangle 20">
            <a:extLst>
              <a:ext uri="{FF2B5EF4-FFF2-40B4-BE49-F238E27FC236}">
                <a16:creationId xmlns:a16="http://schemas.microsoft.com/office/drawing/2014/main" id="{298E3548-7784-C04A-9023-8DBC1FB4BE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4891187"/>
            <a:ext cx="25939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 b="1">
                <a:latin typeface="Arial" panose="020B0604020202020204" pitchFamily="34" charset="0"/>
              </a:rPr>
              <a:t>Managers &amp;</a:t>
            </a:r>
          </a:p>
          <a:p>
            <a:r>
              <a:rPr lang="en-US" altLang="en-US" sz="1200" b="1">
                <a:latin typeface="Arial" panose="020B0604020202020204" pitchFamily="34" charset="0"/>
              </a:rPr>
              <a:t>Leadership Created from within</a:t>
            </a:r>
          </a:p>
        </p:txBody>
      </p:sp>
      <p:sp>
        <p:nvSpPr>
          <p:cNvPr id="132117" name="Rectangle 21">
            <a:extLst>
              <a:ext uri="{FF2B5EF4-FFF2-40B4-BE49-F238E27FC236}">
                <a16:creationId xmlns:a16="http://schemas.microsoft.com/office/drawing/2014/main" id="{F19B8CB8-F60B-4745-8602-845395EC90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3200" y="4891187"/>
            <a:ext cx="28194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>
                <a:latin typeface="Arial" panose="020B0604020202020204" pitchFamily="34" charset="0"/>
              </a:rPr>
              <a:t>Our managers/ leaders are weak,</a:t>
            </a:r>
          </a:p>
          <a:p>
            <a:r>
              <a:rPr lang="en-US" altLang="en-US" sz="1200">
                <a:latin typeface="Arial" panose="020B0604020202020204" pitchFamily="34" charset="0"/>
              </a:rPr>
              <a:t>either promoted based on</a:t>
            </a:r>
          </a:p>
          <a:p>
            <a:r>
              <a:rPr lang="en-US" altLang="en-US" sz="1200">
                <a:latin typeface="Arial" panose="020B0604020202020204" pitchFamily="34" charset="0"/>
              </a:rPr>
              <a:t>favoritism from within or</a:t>
            </a:r>
          </a:p>
          <a:p>
            <a:r>
              <a:rPr lang="en-US" altLang="en-US" sz="1200">
                <a:latin typeface="Arial" panose="020B0604020202020204" pitchFamily="34" charset="0"/>
              </a:rPr>
              <a:t>recruited from the outside.</a:t>
            </a:r>
          </a:p>
        </p:txBody>
      </p:sp>
      <p:sp>
        <p:nvSpPr>
          <p:cNvPr id="132118" name="Text Box 22">
            <a:extLst>
              <a:ext uri="{FF2B5EF4-FFF2-40B4-BE49-F238E27FC236}">
                <a16:creationId xmlns:a16="http://schemas.microsoft.com/office/drawing/2014/main" id="{AEEE6E51-D6DF-C641-AC04-CFC39D64C5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4189512"/>
            <a:ext cx="2593975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200" b="1" dirty="0">
                <a:latin typeface="Arial" panose="020B0604020202020204" pitchFamily="34" charset="0"/>
              </a:rPr>
              <a:t>360-Degree Feedback</a:t>
            </a:r>
          </a:p>
        </p:txBody>
      </p:sp>
      <p:sp>
        <p:nvSpPr>
          <p:cNvPr id="132119" name="Rectangle 23">
            <a:extLst>
              <a:ext uri="{FF2B5EF4-FFF2-40B4-BE49-F238E27FC236}">
                <a16:creationId xmlns:a16="http://schemas.microsoft.com/office/drawing/2014/main" id="{0539779E-B6B4-6646-9984-461802117E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4891187"/>
            <a:ext cx="312420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>
                <a:latin typeface="Arial" panose="020B0604020202020204" pitchFamily="34" charset="0"/>
              </a:rPr>
              <a:t>The company develops strong leaders.  Managers at the company are both well</a:t>
            </a:r>
          </a:p>
          <a:p>
            <a:r>
              <a:rPr lang="en-US" altLang="en-US" sz="1200">
                <a:latin typeface="Arial" panose="020B0604020202020204" pitchFamily="34" charset="0"/>
              </a:rPr>
              <a:t>trained and caring.</a:t>
            </a:r>
          </a:p>
        </p:txBody>
      </p:sp>
      <p:sp>
        <p:nvSpPr>
          <p:cNvPr id="132120" name="Text Box 24">
            <a:extLst>
              <a:ext uri="{FF2B5EF4-FFF2-40B4-BE49-F238E27FC236}">
                <a16:creationId xmlns:a16="http://schemas.microsoft.com/office/drawing/2014/main" id="{77FECF3B-1E02-554B-A93B-B31DB50434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0" y="4189512"/>
            <a:ext cx="2819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200">
                <a:latin typeface="Arial" panose="020B0604020202020204" pitchFamily="34" charset="0"/>
              </a:rPr>
              <a:t>Single rater feedback.</a:t>
            </a:r>
          </a:p>
        </p:txBody>
      </p:sp>
      <p:sp>
        <p:nvSpPr>
          <p:cNvPr id="132121" name="Text Box 25">
            <a:extLst>
              <a:ext uri="{FF2B5EF4-FFF2-40B4-BE49-F238E27FC236}">
                <a16:creationId xmlns:a16="http://schemas.microsoft.com/office/drawing/2014/main" id="{4D558608-5F53-7C4F-A58D-E70F91A5FB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189512"/>
            <a:ext cx="3124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200">
                <a:latin typeface="Arial" panose="020B0604020202020204" pitchFamily="34" charset="0"/>
              </a:rPr>
              <a:t>Provides opportunity for multi-rater feedback.</a:t>
            </a:r>
          </a:p>
        </p:txBody>
      </p:sp>
      <p:sp>
        <p:nvSpPr>
          <p:cNvPr id="132122" name="Text Box 26">
            <a:extLst>
              <a:ext uri="{FF2B5EF4-FFF2-40B4-BE49-F238E27FC236}">
                <a16:creationId xmlns:a16="http://schemas.microsoft.com/office/drawing/2014/main" id="{E674ED5B-B0F8-A742-9EEE-F7FFC589DA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6300" y="69196"/>
            <a:ext cx="65532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b="1" dirty="0">
                <a:solidFill>
                  <a:srgbClr val="0432FF"/>
                </a:solidFill>
                <a:latin typeface="Arial" panose="020B0604020202020204" pitchFamily="34" charset="0"/>
              </a:rPr>
              <a:t>Talent Management Perception &amp; Reality</a:t>
            </a:r>
          </a:p>
        </p:txBody>
      </p:sp>
    </p:spTree>
    <p:extLst>
      <p:ext uri="{BB962C8B-B14F-4D97-AF65-F5344CB8AC3E}">
        <p14:creationId xmlns:p14="http://schemas.microsoft.com/office/powerpoint/2010/main" val="182325798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2598</TotalTime>
  <Words>862</Words>
  <Application>Microsoft Macintosh PowerPoint</Application>
  <PresentationFormat>On-screen Show (4:3)</PresentationFormat>
  <Paragraphs>228</Paragraphs>
  <Slides>13</Slides>
  <Notes>2</Notes>
  <HiddenSlides>3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20140311PresentationUWTSDTemplate</vt:lpstr>
      <vt:lpstr>Microsoft Word Document</vt:lpstr>
      <vt:lpstr>Adobe Acrobat Document</vt:lpstr>
      <vt:lpstr>  Managing in complex environments: Strategies, Insights and Solutions MICE SPBD 7006 Integrating TM  &amp; Human Capital Strategy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Leadership Management</vt:lpstr>
      <vt:lpstr>PowerPoint Presentation</vt:lpstr>
      <vt:lpstr>PowerPoint Presentation</vt:lpstr>
      <vt:lpstr>PowerPoint Presentation</vt:lpstr>
      <vt:lpstr>PowerPoint Presentation</vt:lpstr>
      <vt:lpstr>Why Implement Performance and Talent Management?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161</cp:revision>
  <cp:lastPrinted>2018-07-09T15:27:01Z</cp:lastPrinted>
  <dcterms:created xsi:type="dcterms:W3CDTF">2002-10-07T19:43:58Z</dcterms:created>
  <dcterms:modified xsi:type="dcterms:W3CDTF">2020-08-12T07:21:22Z</dcterms:modified>
</cp:coreProperties>
</file>