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64" r:id="rId3"/>
    <p:sldId id="300" r:id="rId4"/>
    <p:sldId id="301" r:id="rId5"/>
    <p:sldId id="302" r:id="rId6"/>
    <p:sldId id="303" r:id="rId7"/>
    <p:sldId id="311" r:id="rId8"/>
    <p:sldId id="267" r:id="rId9"/>
    <p:sldId id="304" r:id="rId10"/>
    <p:sldId id="305" r:id="rId11"/>
    <p:sldId id="306" r:id="rId12"/>
    <p:sldId id="307" r:id="rId13"/>
    <p:sldId id="298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87179" autoAdjust="0"/>
  </p:normalViewPr>
  <p:slideViewPr>
    <p:cSldViewPr>
      <p:cViewPr varScale="1">
        <p:scale>
          <a:sx n="45" d="100"/>
          <a:sy n="45" d="100"/>
        </p:scale>
        <p:origin x="43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7A6D26-B993-49BC-B370-A9F8C5DB73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C1A9F-9D00-47B2-ABF6-4C4005DA8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Most businesses innovate without necessarily realising that they are doing it.  Like all business processes, it is best carried out in a reasonably systematic fashion.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process starts with an idea and ends with successful and profitable sales. It is easiest to describe in a linear fashion, but in practice many activities often take place together, or in a different order, and may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require recycling. In general, the front end is more chaotic and the back end more defined.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“Stagegate”™ model breaks activity down into discrete linear units. Progression only occurs after satisfying certain criteria, designed to ensure that the investment is minimised in the early stages and if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necessary the project abandoned sooner rather than later. In this way a portfolio of projects in an “innovation pipeline” (sometimes called the innovation funnel because many initial ideas are refined down to only 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few market entry projects), can be created, with their progress matched to suit the available funding, resources and desired entry time into the market place. (Diagram D). ™ Robert Cooper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Typical stages in the pipeline are Concept, Feasibility, Development and Implementation. Between each stage are notional gates where the idea/project is assessed against selected criteria to determine whether to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progress it.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37F43AA8-3CA7-4FEF-A76A-42DEA87D22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2F5C51C-AAB2-429F-BE0D-69223358850F}" type="slidenum">
              <a:rPr lang="en-GB" altLang="en-US">
                <a:latin typeface="Calibri" panose="020F0502020204030204" pitchFamily="34" charset="0"/>
              </a:rPr>
              <a:pPr eaLnBrk="1" hangingPunct="1"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CB1B6A22-AA4D-40CE-A238-6984EA554E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184C62D-445A-4381-BC25-B0FA7D3F4A7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Each gate consists of cross functional activities which inputs the decision to move onto the next stage or not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3FB43D68-64EE-482C-A74B-4E95DD0C7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1BBF9D4-5C2B-4A2D-BDC1-851DB378CF0D}" type="slidenum">
              <a:rPr lang="en-GB" altLang="en-US">
                <a:latin typeface="Calibri" panose="020F0502020204030204" pitchFamily="34" charset="0"/>
              </a:rPr>
              <a:pPr eaLnBrk="1" hangingPunct="1"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688" y="1340768"/>
            <a:ext cx="7772400" cy="1470025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US" altLang="en-US" b="1" dirty="0"/>
            </a:br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3200" b="1" dirty="0"/>
              <a:t> (BMSK6102)</a:t>
            </a:r>
            <a:br>
              <a:rPr lang="en-US" altLang="en-US" sz="3200" b="1" dirty="0"/>
            </a:br>
            <a:br>
              <a:rPr lang="en-US" altLang="en-US" sz="3200" b="1" dirty="0"/>
            </a:br>
            <a:r>
              <a:rPr lang="en-US" altLang="en-US" sz="3200" b="1" dirty="0"/>
              <a:t>Week 1 (Lecture 1)-cont.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7E6B839-EA3C-4E12-8B48-F933A84BA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developments in innovation raises new issues and problems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3E4EA87-44CC-4F50-B42E-30F862BF40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8339986" cy="4351338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sv-SE" altLang="en-US" sz="3200" dirty="0"/>
              <a:t>Greater emphasis on </a:t>
            </a:r>
            <a:r>
              <a:rPr lang="sv-SE" altLang="en-US" sz="3200" b="1" dirty="0"/>
              <a:t>commercializing scientific discoveries</a:t>
            </a:r>
            <a:r>
              <a:rPr lang="sv-SE" altLang="en-US" sz="3200" dirty="0"/>
              <a:t>, particularly in IT and the bio-sciences</a:t>
            </a:r>
          </a:p>
          <a:p>
            <a:pPr eaLnBrk="1" hangingPunct="1"/>
            <a:r>
              <a:rPr lang="sv-SE" altLang="en-US" sz="3200" dirty="0"/>
              <a:t>Speed and potential value of scientific progress leads to emphasis on </a:t>
            </a:r>
            <a:r>
              <a:rPr lang="sv-SE" altLang="en-US" sz="3200" b="1" dirty="0"/>
              <a:t>solid and well-designed portfolios of research projects</a:t>
            </a:r>
          </a:p>
          <a:p>
            <a:pPr eaLnBrk="1" hangingPunct="1"/>
            <a:r>
              <a:rPr lang="sv-SE" altLang="en-US" sz="3200" dirty="0"/>
              <a:t>Universites as </a:t>
            </a:r>
            <a:r>
              <a:rPr lang="sv-SE" altLang="en-US" sz="3200" b="1" dirty="0"/>
              <a:t>active</a:t>
            </a:r>
            <a:r>
              <a:rPr lang="sv-SE" altLang="en-US" sz="3200" dirty="0"/>
              <a:t> drivers of innovation: Academic entrepreneurship and the entrepreneurial university</a:t>
            </a:r>
          </a:p>
          <a:p>
            <a:pPr eaLnBrk="1" hangingPunct="1"/>
            <a:r>
              <a:rPr lang="sv-SE" altLang="en-US" sz="3200" dirty="0"/>
              <a:t>University-industry </a:t>
            </a:r>
            <a:r>
              <a:rPr lang="sv-SE" altLang="en-US" sz="3200" b="1" dirty="0"/>
              <a:t>partnerships</a:t>
            </a:r>
          </a:p>
          <a:p>
            <a:pPr eaLnBrk="1" hangingPunct="1"/>
            <a:r>
              <a:rPr lang="sv-SE" altLang="en-US" sz="3200" dirty="0"/>
              <a:t>Increased search for </a:t>
            </a:r>
            <a:r>
              <a:rPr lang="sv-SE" altLang="en-US" sz="3200" b="1" dirty="0"/>
              <a:t>radical innovation</a:t>
            </a:r>
            <a:r>
              <a:rPr lang="sv-SE" altLang="en-US" sz="3200" dirty="0"/>
              <a:t> and top-line growth</a:t>
            </a:r>
            <a:r>
              <a:rPr lang="sv-SE" altLang="en-US" sz="2400"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452EC94-0ECA-49DB-AA3D-771C1CCEA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98" y="-15342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</a:t>
            </a: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7FECC049-1D3A-49F4-95F2-23E240045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298" y="900070"/>
            <a:ext cx="9034702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Concept - </a:t>
            </a:r>
            <a:r>
              <a:rPr lang="en-GB" altLang="en-US" sz="2400" dirty="0">
                <a:latin typeface="Univers" panose="020B0503020202020204" pitchFamily="34" charset="0"/>
              </a:rPr>
              <a:t>Idea Generation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Considered against strategic fit, market need and decide which are worth exploring further.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Feasibility  - </a:t>
            </a:r>
            <a:r>
              <a:rPr lang="en-GB" altLang="en-US" sz="2400" dirty="0">
                <a:latin typeface="Univers" panose="020B0503020202020204" pitchFamily="34" charset="0"/>
              </a:rPr>
              <a:t>Proof of Concept/Principle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Project to go into development based on market acceptability, achievability of technical requirements, risk/reward criteria, and the availability of resources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Development - </a:t>
            </a:r>
            <a:r>
              <a:rPr lang="en-GB" altLang="en-US" sz="2400" dirty="0">
                <a:latin typeface="Univers" panose="020B0503020202020204" pitchFamily="34" charset="0"/>
              </a:rPr>
              <a:t>Development, Prototyping and Testing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Progress to market based on the prototype, an assessment of the competitive response, and deliverable strategies on sourcing, marketing and pricing/ margins.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Implementation -  </a:t>
            </a:r>
            <a:r>
              <a:rPr lang="en-GB" altLang="en-US" sz="2400" dirty="0">
                <a:latin typeface="Univers" panose="020B0503020202020204" pitchFamily="34" charset="0"/>
              </a:rPr>
              <a:t>Marketing and Launch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3B2620D-DCB7-4F59-A0A6-A35C50F2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0218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 Cooper, R.G. (2011)</a:t>
            </a:r>
          </a:p>
        </p:txBody>
      </p:sp>
      <p:pic>
        <p:nvPicPr>
          <p:cNvPr id="15363" name="Picture 2">
            <a:extLst>
              <a:ext uri="{FF2B5EF4-FFF2-40B4-BE49-F238E27FC236}">
                <a16:creationId xmlns:a16="http://schemas.microsoft.com/office/drawing/2014/main" id="{14B7E8BE-EF88-48A0-A149-E4A899276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42" y="1268413"/>
            <a:ext cx="8661748" cy="5652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E071C11-50ED-4D58-A153-FC07F807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5" y="106515"/>
            <a:ext cx="8645429" cy="54483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Pipeline (Funnel) Stage-Gate Model</a:t>
            </a:r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4746FC58-A1CF-42CC-AAB3-7CC58760C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0247"/>
            <a:ext cx="9166225" cy="631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Idea Screening</a:t>
            </a:r>
            <a:r>
              <a:rPr lang="en-US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205" y="1210395"/>
            <a:ext cx="8868428" cy="280831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good idea is not enough: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b="1" dirty="0"/>
              <a:t>it needs some</a:t>
            </a:r>
            <a:r>
              <a:rPr lang="en-US" altLang="en-US" sz="2400" dirty="0"/>
              <a:t> </a:t>
            </a:r>
            <a:r>
              <a:rPr lang="en-US" altLang="en-US" sz="2400" b="1" dirty="0"/>
              <a:t>degree of fit with the organization in terms of resources, capabilities, finances, structure and values</a:t>
            </a:r>
            <a:r>
              <a:rPr lang="en-US" altLang="en-US" sz="2400" dirty="0"/>
              <a:t>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It must also fit with the external environment – the market, the needs of customers, relevant regulations and other relevant stakeholders.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Ideas need screening to ensure resources, finance, people structure, market demand and policies are existent</a:t>
            </a:r>
            <a:endParaRPr lang="en-US" altLang="en-US" sz="24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 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4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786" y="4162103"/>
            <a:ext cx="8868428" cy="236961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17413" name="Picture 4">
            <a:extLst>
              <a:ext uri="{FF2B5EF4-FFF2-40B4-BE49-F238E27FC236}">
                <a16:creationId xmlns:a16="http://schemas.microsoft.com/office/drawing/2014/main" id="{8BB45F00-019F-49EA-9F03-CB7676858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34" y="662595"/>
            <a:ext cx="8923762" cy="4278573"/>
          </a:xfrm>
          <a:prstGeom prst="rect">
            <a:avLst/>
          </a:prstGeom>
          <a:noFill/>
          <a:ln w="6350">
            <a:solidFill>
              <a:srgbClr val="6666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787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14C175E9-8499-43CF-9FB9-62B57C56C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20" y="194153"/>
            <a:ext cx="7946964" cy="138503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D4631526-9195-4D01-A096-F8256C1A8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27040"/>
            <a:ext cx="915026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Out of 100 or more ideas, may be </a:t>
            </a:r>
            <a:r>
              <a:rPr lang="en-US" sz="2400" b="1" u="sng" kern="0" dirty="0">
                <a:solidFill>
                  <a:srgbClr val="000000"/>
                </a:solidFill>
              </a:rPr>
              <a:t>1 or 2 </a:t>
            </a:r>
            <a:r>
              <a:rPr lang="en-US" sz="2400" kern="0" dirty="0">
                <a:solidFill>
                  <a:srgbClr val="000000"/>
                </a:solidFill>
              </a:rPr>
              <a:t>opportunities.</a:t>
            </a:r>
          </a:p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Superior business </a:t>
            </a:r>
            <a:r>
              <a:rPr lang="en-US" sz="2400" i="1" kern="0" dirty="0">
                <a:solidFill>
                  <a:srgbClr val="000000"/>
                </a:solidFill>
              </a:rPr>
              <a:t>ideas</a:t>
            </a:r>
            <a:r>
              <a:rPr lang="en-US" sz="2400" kern="0" dirty="0">
                <a:solidFill>
                  <a:srgbClr val="000000"/>
                </a:solidFill>
              </a:rPr>
              <a:t> have 4 anchors: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create / add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significant value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to a customer;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do so by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solving a significant problem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or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meeting a significant want or need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for which someone is willing to pay a premium. 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therefore have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robust market, profit margin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and moneymaking characteristics.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are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good fit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with the founder(s) and management team at the time and in the marketplace with a risk/reward balance.</a:t>
            </a:r>
          </a:p>
          <a:p>
            <a:pPr marL="514350" indent="-514350">
              <a:buClr>
                <a:srgbClr val="B2B2B2"/>
              </a:buClr>
              <a:buFont typeface="+mj-lt"/>
              <a:buAutoNum type="arabicPeriod"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  <a:p>
            <a:pPr marL="0" indent="0">
              <a:buClr>
                <a:srgbClr val="B2B2B2"/>
              </a:buClr>
              <a:buNone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8661EFB-D1F3-45D5-B8DA-778FCA284B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260" y="6795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Offices of Innovation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56BEA5F-EBAB-494E-84B6-C08305A872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893" y="1139868"/>
            <a:ext cx="8906006" cy="43052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They tend to be </a:t>
            </a:r>
            <a:r>
              <a:rPr lang="en-GB" altLang="en-US" sz="2800" b="1" dirty="0"/>
              <a:t>established in order to stimulate innovative ideas</a:t>
            </a:r>
            <a:r>
              <a:rPr lang="en-GB" altLang="en-US" sz="2800" dirty="0"/>
              <a:t> and are created in large organisations. They are sometimes known as discovery or innovation networks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/>
              <a:t>An Office of Innovation </a:t>
            </a:r>
            <a:r>
              <a:rPr lang="en-US" altLang="en-US" sz="2800" b="1" dirty="0"/>
              <a:t>usually comprises a decentralized network of innovation facilitators</a:t>
            </a:r>
            <a:r>
              <a:rPr lang="en-US" altLang="en-US" sz="2800" dirty="0"/>
              <a:t> who seek out and attract other employees to offer ideas for innovations. </a:t>
            </a:r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64B0635E-0985-4C11-8A09-E77CD3C4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68EEA39-5C3E-479D-86EB-58D18A92482B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4E5B6B6-A036-4D91-A280-163D00F928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21119"/>
            <a:ext cx="8229600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</a:t>
            </a:r>
            <a:b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Patents and Suggestion Schemes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28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D82298B-7489-4F8D-A3DF-5575BA3FDE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8376" y="1435353"/>
            <a:ext cx="8229600" cy="42052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Patents / Intellectual Property Rights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protect innovative ideas so that there is no commercial loss for the innovator.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'ward off' competitors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Suggestion Schemes &amp; Customer Involvement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Means of tapping employers' ideas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Customer involvement and feedback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Incentive schemes</a:t>
            </a:r>
            <a:endParaRPr lang="en-US" altLang="en-US" sz="2800" dirty="0"/>
          </a:p>
        </p:txBody>
      </p:sp>
      <p:sp>
        <p:nvSpPr>
          <p:cNvPr id="20484" name="Slide Number Placeholder 5">
            <a:extLst>
              <a:ext uri="{FF2B5EF4-FFF2-40B4-BE49-F238E27FC236}">
                <a16:creationId xmlns:a16="http://schemas.microsoft.com/office/drawing/2014/main" id="{0C0BF757-00DA-400C-9515-8308740E4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96A7759-81B3-4D97-80A2-E8BA5A98FA94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561599F-9822-4D18-8ABC-E1A690204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101143"/>
            <a:ext cx="8686800" cy="115332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8FC14E0-CDE7-4B30-B601-FB939DFE5F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686799" cy="4895850"/>
          </a:xfrm>
        </p:spPr>
        <p:txBody>
          <a:bodyPr>
            <a:normAutofit/>
          </a:bodyPr>
          <a:lstStyle/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Flatter in structure</a:t>
            </a:r>
            <a:r>
              <a:rPr lang="en-GB" altLang="en-US" sz="2400" dirty="0"/>
              <a:t> and make </a:t>
            </a:r>
            <a:r>
              <a:rPr lang="en-GB" altLang="en-US" sz="2400" b="1" dirty="0"/>
              <a:t>use of multi-disciplinary workforce / project teams</a:t>
            </a:r>
            <a:r>
              <a:rPr lang="en-GB" altLang="en-US" sz="2400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Faster and more flexible</a:t>
            </a:r>
            <a:r>
              <a:rPr lang="en-GB" altLang="en-US" sz="2400" dirty="0"/>
              <a:t> in terms of its responsiveness to business and change;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Constantly</a:t>
            </a:r>
            <a:r>
              <a:rPr lang="en-GB" altLang="en-US" sz="2400" u="sng" dirty="0"/>
              <a:t> </a:t>
            </a:r>
            <a:r>
              <a:rPr lang="en-GB" altLang="en-US" sz="2400" b="1" u="sng" dirty="0"/>
              <a:t>looking for incremental improvement</a:t>
            </a:r>
            <a:r>
              <a:rPr lang="en-GB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Actively developing partnerships </a:t>
            </a:r>
            <a:r>
              <a:rPr lang="en-GB" altLang="en-US" sz="2400" dirty="0"/>
              <a:t>with customers, suppliers and competitors;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Advocates of </a:t>
            </a:r>
            <a:r>
              <a:rPr lang="en-US" altLang="en-US" sz="2400" b="1" u="sng" dirty="0"/>
              <a:t>parallel product development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Patience with failure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Keen to promote systems of incentives</a:t>
            </a:r>
            <a:r>
              <a:rPr lang="en-US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Advocates of R&amp;D investment</a:t>
            </a:r>
            <a:r>
              <a:rPr lang="en-US" altLang="en-US" sz="2400" u="sng" dirty="0"/>
              <a:t> </a:t>
            </a:r>
          </a:p>
        </p:txBody>
      </p:sp>
      <p:sp>
        <p:nvSpPr>
          <p:cNvPr id="21508" name="Slide Number Placeholder 5">
            <a:extLst>
              <a:ext uri="{FF2B5EF4-FFF2-40B4-BE49-F238E27FC236}">
                <a16:creationId xmlns:a16="http://schemas.microsoft.com/office/drawing/2014/main" id="{604F426D-9433-4B57-A196-9519C9421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98D8644-1380-4D85-B270-D5726195A882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252C2E2B-0804-4B5B-8C5B-C2830B336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419" y="213564"/>
            <a:ext cx="8981162" cy="77787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 (</a:t>
            </a:r>
            <a:r>
              <a:rPr lang="en-GB" altLang="en-US" sz="28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cont.</a:t>
            </a:r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b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B3A953F-7A94-421D-A435-020EE899BB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861" y="802436"/>
            <a:ext cx="8981162" cy="584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b="1" dirty="0"/>
              <a:t>Berger</a:t>
            </a:r>
            <a:r>
              <a:rPr lang="en-GB" altLang="en-US" sz="2000" dirty="0"/>
              <a:t> - emphasis on the </a:t>
            </a:r>
            <a:r>
              <a:rPr lang="en-GB" altLang="en-US" sz="2000" b="1" dirty="0"/>
              <a:t>importance of human capital</a:t>
            </a:r>
            <a:r>
              <a:rPr lang="en-GB" altLang="en-US" sz="2000" dirty="0"/>
              <a:t>;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dirty="0"/>
              <a:t>Pfeffer</a:t>
            </a:r>
            <a:r>
              <a:rPr lang="en-GB" altLang="en-US" sz="2000" dirty="0"/>
              <a:t> - also advocates the development of human capital and the importance of </a:t>
            </a:r>
            <a:r>
              <a:rPr lang="en-GB" altLang="en-US" sz="2000" b="1" dirty="0"/>
              <a:t>nurturing and involving people</a:t>
            </a:r>
            <a:r>
              <a:rPr lang="en-GB" altLang="en-US" sz="2000" dirty="0"/>
              <a:t>;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dirty="0"/>
              <a:t>Somerville and </a:t>
            </a:r>
            <a:r>
              <a:rPr lang="en-GB" altLang="en-US" sz="2000" b="1" dirty="0" err="1"/>
              <a:t>Mroz</a:t>
            </a:r>
            <a:r>
              <a:rPr lang="en-GB" altLang="en-US" sz="2000" dirty="0"/>
              <a:t> - also identify the importance of the </a:t>
            </a:r>
            <a:r>
              <a:rPr lang="en-GB" altLang="en-US" sz="2000" b="1" dirty="0"/>
              <a:t>workforce. knowledge sharing</a:t>
            </a:r>
            <a:r>
              <a:rPr lang="en-GB" altLang="en-US" sz="2000" dirty="0"/>
              <a:t> and embracing change but highlight the qualities required of the manager. They focus on the following seven: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higher purpose,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responsible leadership,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Multi-disciplinary team working,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partnership,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knowledge networking,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global search (for staff with the right skills); and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change. 	</a:t>
            </a:r>
          </a:p>
        </p:txBody>
      </p:sp>
      <p:sp>
        <p:nvSpPr>
          <p:cNvPr id="22532" name="Slide Number Placeholder 5">
            <a:extLst>
              <a:ext uri="{FF2B5EF4-FFF2-40B4-BE49-F238E27FC236}">
                <a16:creationId xmlns:a16="http://schemas.microsoft.com/office/drawing/2014/main" id="{7D1CB7F4-8CC7-47A4-99C5-B44F60B6E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4CF42BD-739B-4809-B3EF-D5A4C6478823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0ED0E5A-38FB-4152-9F9B-E53F26D7A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lass Activity (30 minutes)  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27463C-B92D-4B88-945C-37F434956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0"/>
            <a:ext cx="8480121" cy="3916363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Identify the sources of innovation in your organisation (an organisation you work at or own) or in any organisation of your choice.  </a:t>
            </a:r>
          </a:p>
        </p:txBody>
      </p:sp>
    </p:spTree>
    <p:extLst>
      <p:ext uri="{BB962C8B-B14F-4D97-AF65-F5344CB8AC3E}">
        <p14:creationId xmlns:p14="http://schemas.microsoft.com/office/powerpoint/2010/main" val="4594149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2987</TotalTime>
  <Words>969</Words>
  <Application>Microsoft Office PowerPoint</Application>
  <PresentationFormat>On-screen Show (4:3)</PresentationFormat>
  <Paragraphs>89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Monotype Sorts</vt:lpstr>
      <vt:lpstr>Myriad Pro</vt:lpstr>
      <vt:lpstr>Tahoma</vt:lpstr>
      <vt:lpstr>Univers</vt:lpstr>
      <vt:lpstr>Univers-Bold</vt:lpstr>
      <vt:lpstr>Verdana</vt:lpstr>
      <vt:lpstr>20140311PresentationUWTSDTemplate</vt:lpstr>
      <vt:lpstr>Welcome to  Developing Innovation  and  Creativity for Business Advantage  (BMSK6102)  Week 1 (Lecture 1)-cont.</vt:lpstr>
      <vt:lpstr>New developments in innovation raises new issues and problems</vt:lpstr>
      <vt:lpstr>Stage-Gate Model</vt:lpstr>
      <vt:lpstr>Stage-Gate Model Cooper, R.G. (2011)</vt:lpstr>
      <vt:lpstr>Innovation Pipeline (Funnel) Stage-Gate Model</vt:lpstr>
      <vt:lpstr>     Idea Screening </vt:lpstr>
      <vt:lpstr>Idea Screening (Contd...) </vt:lpstr>
      <vt:lpstr>Idea Screening (Contd...) </vt:lpstr>
      <vt:lpstr>Idea Screening: Offices of Innovation (Contd...) </vt:lpstr>
      <vt:lpstr>Idea Screening:  Patents and Suggestion Schemes (Contd...) </vt:lpstr>
      <vt:lpstr>Key Features of Innovative Organisations</vt:lpstr>
      <vt:lpstr>Key Features of Innovative Organisations (cont.) </vt:lpstr>
      <vt:lpstr>Class Activity (30 minutes) 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Prof. V. Charles</cp:lastModifiedBy>
  <cp:revision>156</cp:revision>
  <cp:lastPrinted>2018-07-09T15:27:01Z</cp:lastPrinted>
  <dcterms:created xsi:type="dcterms:W3CDTF">2002-10-07T19:43:58Z</dcterms:created>
  <dcterms:modified xsi:type="dcterms:W3CDTF">2022-02-01T07:16:13Z</dcterms:modified>
</cp:coreProperties>
</file>