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22232B-9B40-4E5E-986B-8B3B27A18C6D}" v="3" dt="2026-10-08T22:54:34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6" autoAdjust="0"/>
    <p:restoredTop sz="94660"/>
  </p:normalViewPr>
  <p:slideViewPr>
    <p:cSldViewPr snapToGrid="0">
      <p:cViewPr varScale="1">
        <p:scale>
          <a:sx n="78" d="100"/>
          <a:sy n="78" d="100"/>
        </p:scale>
        <p:origin x="73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son, James" userId="d424e839-8cf3-4224-a76f-2f3a52ebf496" providerId="ADAL" clId="{2112BA5C-39D2-4ABD-A91A-D7FD7C2D1880}"/>
    <pc:docChg chg="modSld">
      <pc:chgData name="Wilson, James" userId="d424e839-8cf3-4224-a76f-2f3a52ebf496" providerId="ADAL" clId="{2112BA5C-39D2-4ABD-A91A-D7FD7C2D1880}" dt="2026-10-08T22:54:34.537" v="2" actId="767"/>
      <pc:docMkLst>
        <pc:docMk/>
      </pc:docMkLst>
      <pc:sldChg chg="addSp modSp">
        <pc:chgData name="Wilson, James" userId="d424e839-8cf3-4224-a76f-2f3a52ebf496" providerId="ADAL" clId="{2112BA5C-39D2-4ABD-A91A-D7FD7C2D1880}" dt="2026-10-08T22:54:34.537" v="2" actId="767"/>
        <pc:sldMkLst>
          <pc:docMk/>
          <pc:sldMk cId="1113312712" sldId="260"/>
        </pc:sldMkLst>
        <pc:spChg chg="mod">
          <ac:chgData name="Wilson, James" userId="d424e839-8cf3-4224-a76f-2f3a52ebf496" providerId="ADAL" clId="{2112BA5C-39D2-4ABD-A91A-D7FD7C2D1880}" dt="2026-10-08T22:52:48.634" v="1"/>
          <ac:spMkLst>
            <pc:docMk/>
            <pc:sldMk cId="1113312712" sldId="260"/>
            <ac:spMk id="3" creationId="{11B0FD46-3527-8100-48E3-BA4C5D57F570}"/>
          </ac:spMkLst>
        </pc:spChg>
        <pc:spChg chg="add mod">
          <ac:chgData name="Wilson, James" userId="d424e839-8cf3-4224-a76f-2f3a52ebf496" providerId="ADAL" clId="{2112BA5C-39D2-4ABD-A91A-D7FD7C2D1880}" dt="2026-10-08T22:54:34.537" v="2" actId="767"/>
          <ac:spMkLst>
            <pc:docMk/>
            <pc:sldMk cId="1113312712" sldId="260"/>
            <ac:spMk id="13" creationId="{EFF93DE9-9EB1-290A-0CC8-88A0F2497970}"/>
          </ac:spMkLst>
        </pc:spChg>
        <pc:picChg chg="add">
          <ac:chgData name="Wilson, James" userId="d424e839-8cf3-4224-a76f-2f3a52ebf496" providerId="ADAL" clId="{2112BA5C-39D2-4ABD-A91A-D7FD7C2D1880}" dt="2026-10-08T22:51:00.407" v="0"/>
          <ac:picMkLst>
            <pc:docMk/>
            <pc:sldMk cId="1113312712" sldId="260"/>
            <ac:picMk id="4" creationId="{A3F38D61-7C3F-EFC9-6CCD-F9695B7DE20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4D00AD-4E2D-4A7E-99D3-F0817859548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14EB28-4A92-4F09-AA38-F154ED80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567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14EB28-4A92-4F09-AA38-F154ED80A2A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69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0E4D5-EEE7-428A-7617-1269895AD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EABAD0-AF52-B578-71AC-0716D9903F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8439B0-36CF-2C56-7001-7325925D49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1A4241-DFF0-7499-A219-5A876C46F8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14EB28-4A92-4F09-AA38-F154ED80A2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30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161E9-4889-61F5-1123-E49C8EC08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189DFD-BD94-AE18-2368-F311B99052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558903-F72D-BFCC-FE38-659AF10709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1F4C9D-8AAD-09A0-213C-0F3670E7EB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14EB28-4A92-4F09-AA38-F154ED80A2A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369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1916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720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268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6294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15191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852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6806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8773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9229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60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157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834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001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345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8482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17905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51163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49275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047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7533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5424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35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5137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539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703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9653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F04FB-F4C1-CE7A-0583-CDB37AB99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CBC053-41F7-3949-E192-56BDD7A52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634050-61A3-1BB5-6D6B-5DB3C7BF6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342026-E96E-2636-93B8-048A41EAC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A0757-4790-8990-97D3-45F66C839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332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1E65C765-652A-4D93-BA27-5793FF2EBFE0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DF50B07D-0C05-437B-92D1-A5FC6D13CC80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73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1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3.png"/><Relationship Id="rId5" Type="http://schemas.openxmlformats.org/officeDocument/2006/relationships/slideLayout" Target="../slideLayouts/slideLayout25.xml"/><Relationship Id="rId4" Type="http://schemas.openxmlformats.org/officeDocument/2006/relationships/video" Target="../media/media2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CBE65AB2-6DF2-0513-EECF-74FFC881316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93624" y="1952188"/>
            <a:ext cx="10741025" cy="1133475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impact of youth work in Pembrokeshire on the social development of war displaced Ukrainians aged 18 to 21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E1FB30-4EFB-C695-25BC-67A713EFFD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0717" y="3252952"/>
            <a:ext cx="4141076" cy="33055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FF81BA-5713-DBD1-957C-1DD144BC99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11" y="3252952"/>
            <a:ext cx="4407337" cy="330550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3F7A7C-6180-E3E1-4791-4ADBF0332D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1697" y="3252952"/>
            <a:ext cx="3948605" cy="330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092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438FC0-E96D-1C1B-897C-09C562BBB7E3}"/>
              </a:ext>
            </a:extLst>
          </p:cNvPr>
          <p:cNvSpPr txBox="1"/>
          <p:nvPr/>
        </p:nvSpPr>
        <p:spPr>
          <a:xfrm>
            <a:off x="766916" y="255639"/>
            <a:ext cx="1056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Why it Matters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714402-FBC9-97F6-6619-D581E5792499}"/>
              </a:ext>
            </a:extLst>
          </p:cNvPr>
          <p:cNvSpPr txBox="1"/>
          <p:nvPr/>
        </p:nvSpPr>
        <p:spPr>
          <a:xfrm>
            <a:off x="580103" y="1258529"/>
            <a:ext cx="11228439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Current context</a:t>
            </a:r>
          </a:p>
          <a:p>
            <a:endParaRPr lang="en-GB" sz="3200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How do local, structured youth work interventions influence the social growth and inclusion of young Ukrainians forced to flee the war in Ukraine?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An important development phase (18-21), ‘emerging adulthood’ which is exasperated by upheaval and loss of social structures.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38213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EDBBD-5EF3-F756-3CCB-45CA06476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67239A-E457-16E9-3CD1-53E3F903B796}"/>
              </a:ext>
            </a:extLst>
          </p:cNvPr>
          <p:cNvSpPr txBox="1"/>
          <p:nvPr/>
        </p:nvSpPr>
        <p:spPr>
          <a:xfrm>
            <a:off x="766916" y="255639"/>
            <a:ext cx="105696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Reality of Displacement</a:t>
            </a:r>
          </a:p>
          <a:p>
            <a:pPr algn="ctr"/>
            <a:endParaRPr lang="en-GB" sz="5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C327F7-CE18-E3CC-6A95-74B94B851B6D}"/>
              </a:ext>
            </a:extLst>
          </p:cNvPr>
          <p:cNvSpPr txBox="1"/>
          <p:nvPr/>
        </p:nvSpPr>
        <p:spPr>
          <a:xfrm>
            <a:off x="580103" y="1258529"/>
            <a:ext cx="1122843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Family disruption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Loss of social networks </a:t>
            </a:r>
            <a:r>
              <a:rPr lang="en-GB" sz="2800"/>
              <a:t>(colleges, </a:t>
            </a:r>
            <a:r>
              <a:rPr lang="en-GB" sz="2800" dirty="0"/>
              <a:t>sports clubs, neighbours)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Social isolation (Rural area, no school integration for some)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Lack of knowledge of local systems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41416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C4C4A-193C-2685-B8D4-AF99FEB76D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6367A7-52A0-9319-5728-8729BBA40BA5}"/>
              </a:ext>
            </a:extLst>
          </p:cNvPr>
          <p:cNvSpPr txBox="1"/>
          <p:nvPr/>
        </p:nvSpPr>
        <p:spPr>
          <a:xfrm>
            <a:off x="766916" y="255639"/>
            <a:ext cx="1056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Method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27C193-DFC7-03B3-EBD1-1BD7FD51B96C}"/>
              </a:ext>
            </a:extLst>
          </p:cNvPr>
          <p:cNvSpPr txBox="1"/>
          <p:nvPr/>
        </p:nvSpPr>
        <p:spPr>
          <a:xfrm>
            <a:off x="580103" y="1258529"/>
            <a:ext cx="11228439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Participant questionnaire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Mixed methods but predominantly quantitative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Eight participants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Aged 18-21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War displaced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All from Ukraine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Experience of youth work in Pembrokeshire</a:t>
            </a:r>
          </a:p>
          <a:p>
            <a:pPr lvl="1"/>
            <a:endParaRPr lang="en-GB" sz="2800" dirty="0"/>
          </a:p>
          <a:p>
            <a:pPr lvl="1"/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04141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74396-8927-0790-9649-48D7D280E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C895E7-6C9C-8C91-E7C5-C862AC5E3DD4}"/>
              </a:ext>
            </a:extLst>
          </p:cNvPr>
          <p:cNvSpPr txBox="1"/>
          <p:nvPr/>
        </p:nvSpPr>
        <p:spPr>
          <a:xfrm>
            <a:off x="731520" y="549275"/>
            <a:ext cx="4361688" cy="12626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B0FD46-3527-8100-48E3-BA4C5D57F570}"/>
              </a:ext>
            </a:extLst>
          </p:cNvPr>
          <p:cNvSpPr txBox="1"/>
          <p:nvPr/>
        </p:nvSpPr>
        <p:spPr>
          <a:xfrm>
            <a:off x="137653" y="1491532"/>
            <a:ext cx="4955556" cy="4329264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0" lvl="1"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4500" b="1" dirty="0"/>
              <a:t>Youth Work had a positive impact on participants;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sz="4500" b="1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4500" dirty="0"/>
              <a:t>Meeting other Ukrainians in Pembrokeshire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45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4500" dirty="0"/>
              <a:t>Safe spaces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45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4500" dirty="0"/>
              <a:t>Reduced isolation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45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4500" dirty="0"/>
              <a:t>Connecting to wider services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45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4500" dirty="0"/>
              <a:t>Youth Worker – Young Person relationship is highly valued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45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4500" b="1" dirty="0"/>
              <a:t>But – Youth Work needs to be more visible to WDYP and families</a:t>
            </a:r>
          </a:p>
          <a:p>
            <a:pPr lvl="1"/>
            <a:endParaRPr lang="en-GB" sz="2900" b="1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900" dirty="0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F38D61-7C3F-EFC9-6CCD-F9695B7DE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3208" y="1491532"/>
            <a:ext cx="7098792" cy="4329264"/>
          </a:xfrm>
          <a:prstGeom prst="rect">
            <a:avLst/>
          </a:prstGeom>
          <a:noFill/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FF93DE9-9EB1-290A-0CC8-88A0F2497970}"/>
              </a:ext>
            </a:extLst>
          </p:cNvPr>
          <p:cNvSpPr txBox="1"/>
          <p:nvPr/>
        </p:nvSpPr>
        <p:spPr>
          <a:xfrm>
            <a:off x="934065" y="176981"/>
            <a:ext cx="10078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1113312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818B5E-2A8E-7A58-F04E-D5A7579CC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F23F98-8EAB-6573-D6B3-4373C1572620}"/>
              </a:ext>
            </a:extLst>
          </p:cNvPr>
          <p:cNvSpPr txBox="1"/>
          <p:nvPr/>
        </p:nvSpPr>
        <p:spPr>
          <a:xfrm>
            <a:off x="766916" y="255639"/>
            <a:ext cx="1056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5 Pillars of Youth 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2565BA-EEE2-A984-4B09-B3EF77D043F0}"/>
              </a:ext>
            </a:extLst>
          </p:cNvPr>
          <p:cNvSpPr txBox="1"/>
          <p:nvPr/>
        </p:nvSpPr>
        <p:spPr>
          <a:xfrm>
            <a:off x="580103" y="1258529"/>
            <a:ext cx="11228439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en-GB" sz="2800" b="1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Empowering</a:t>
            </a:r>
          </a:p>
          <a:p>
            <a:pPr lvl="1"/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Participative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Inclusive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Educative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Expressive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lvl="1"/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8421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1412D-18F5-7C3C-D1F4-248956AA6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11F41E1-F848-3590-C0C1-9BB7557A1C97}"/>
              </a:ext>
            </a:extLst>
          </p:cNvPr>
          <p:cNvSpPr txBox="1"/>
          <p:nvPr/>
        </p:nvSpPr>
        <p:spPr>
          <a:xfrm>
            <a:off x="580103" y="1258529"/>
            <a:ext cx="1122843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Young people are thriving </a:t>
            </a:r>
          </a:p>
          <a:p>
            <a:pPr lvl="1"/>
            <a:endParaRPr lang="en-GB" sz="2800" b="1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Youth work is accessible and inclusive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Voluntary and paid professional youth work staff are supported throughout their careers to improve their practice </a:t>
            </a:r>
          </a:p>
          <a:p>
            <a:pPr lvl="1"/>
            <a:endParaRPr lang="en-GB" sz="2800" b="1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Youth work is valued and understood </a:t>
            </a:r>
          </a:p>
          <a:p>
            <a:pPr lvl="1"/>
            <a:endParaRPr lang="en-GB" sz="2800" b="1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A sustainable model for youth work delivery</a:t>
            </a:r>
          </a:p>
          <a:p>
            <a:pPr lvl="1" algn="r"/>
            <a:r>
              <a:rPr lang="en-GB" sz="2000" b="1" dirty="0"/>
              <a:t>(Youth Work Strategy for Wales, 2019)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25286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DD098A-0DD3-83F3-149A-9B7CCBBD2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7A1E7F-D6EB-C6A1-BE84-8A5282FBAD5E}"/>
              </a:ext>
            </a:extLst>
          </p:cNvPr>
          <p:cNvSpPr txBox="1"/>
          <p:nvPr/>
        </p:nvSpPr>
        <p:spPr>
          <a:xfrm>
            <a:off x="580103" y="1258529"/>
            <a:ext cx="1122843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en-GB" sz="2800" dirty="0"/>
          </a:p>
          <a:p>
            <a:pPr lvl="1"/>
            <a:r>
              <a:rPr lang="en-GB" sz="2800" dirty="0"/>
              <a:t>Every council must create a 5-year plan for youth work. The first plans will run from April 2027 to March 2032. The plan must include;</a:t>
            </a:r>
          </a:p>
          <a:p>
            <a:pPr lvl="1"/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youth work is available in the local area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young people need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How councils and their partners will deal with any gaps in support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How youth work may need to grow or change over time.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lvl="1" algn="r"/>
            <a:r>
              <a:rPr lang="en-GB" sz="2800" dirty="0"/>
              <a:t>(Welsh Government, 2026)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B58707-6B9D-BB9E-0420-F6B125B70A4B}"/>
              </a:ext>
            </a:extLst>
          </p:cNvPr>
          <p:cNvSpPr txBox="1"/>
          <p:nvPr/>
        </p:nvSpPr>
        <p:spPr>
          <a:xfrm>
            <a:off x="1986116" y="255639"/>
            <a:ext cx="80526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What Does this Mean for Future Youth Work Practice in Pembrokeshire</a:t>
            </a:r>
          </a:p>
        </p:txBody>
      </p:sp>
    </p:spTree>
    <p:extLst>
      <p:ext uri="{BB962C8B-B14F-4D97-AF65-F5344CB8AC3E}">
        <p14:creationId xmlns:p14="http://schemas.microsoft.com/office/powerpoint/2010/main" val="1869166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C403E5-9ACA-ED79-C9BD-F860351F5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0D5836-4581-FE12-3E01-73F1B8229780}"/>
              </a:ext>
            </a:extLst>
          </p:cNvPr>
          <p:cNvSpPr txBox="1"/>
          <p:nvPr/>
        </p:nvSpPr>
        <p:spPr>
          <a:xfrm>
            <a:off x="1986116" y="255639"/>
            <a:ext cx="8052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Areas for Further Research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E723EF-F550-C428-02F9-C7390041C56E}"/>
              </a:ext>
            </a:extLst>
          </p:cNvPr>
          <p:cNvSpPr txBox="1"/>
          <p:nvPr/>
        </p:nvSpPr>
        <p:spPr>
          <a:xfrm>
            <a:off x="570271" y="1111045"/>
            <a:ext cx="1112028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 depth qualitative research into experiences of WDYP in relation to ETE (Post 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Impact of war displacement on young people aged 11-16 (School Based)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101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40C03-CAC4-2CEC-4EAF-C981F933E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20A8C9-75B0-0131-240C-AE3B92D492E9}"/>
              </a:ext>
            </a:extLst>
          </p:cNvPr>
          <p:cNvSpPr txBox="1"/>
          <p:nvPr/>
        </p:nvSpPr>
        <p:spPr>
          <a:xfrm>
            <a:off x="1986116" y="255639"/>
            <a:ext cx="8052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Reflection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A4B3EB-873A-9D8B-7474-CF7CE079AA3F}"/>
              </a:ext>
            </a:extLst>
          </p:cNvPr>
          <p:cNvSpPr txBox="1"/>
          <p:nvPr/>
        </p:nvSpPr>
        <p:spPr>
          <a:xfrm>
            <a:off x="570271" y="1111045"/>
            <a:ext cx="1112028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Quantitative questions – broken down the data on an individual basis to identify patterns and relationships between variables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Qualitative questions  - Focus group/discussion group would have provided valuable data and powerful young person's voice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Time – Did feel rushed due to delay in accessing YPs over a 3-hour period (staffing, venue, existing workload)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918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Shot_20260315_182045432 (1)">
            <a:hlinkClick r:id="" action="ppaction://media"/>
            <a:extLst>
              <a:ext uri="{FF2B5EF4-FFF2-40B4-BE49-F238E27FC236}">
                <a16:creationId xmlns:a16="http://schemas.microsoft.com/office/drawing/2014/main" id="{669E9811-55AE-5C6F-AB31-16C0B36CFE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4349" y="1103585"/>
            <a:ext cx="5094395" cy="5530338"/>
          </a:xfrm>
          <a:prstGeom prst="rect">
            <a:avLst/>
          </a:prstGeom>
        </p:spPr>
      </p:pic>
      <p:pic>
        <p:nvPicPr>
          <p:cNvPr id="3" name="InShot_20260315_182440250">
            <a:hlinkClick r:id="" action="ppaction://media"/>
            <a:extLst>
              <a:ext uri="{FF2B5EF4-FFF2-40B4-BE49-F238E27FC236}">
                <a16:creationId xmlns:a16="http://schemas.microsoft.com/office/drawing/2014/main" id="{CD91A442-1218-B944-270A-3DCAFEB54E0E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22667" y="1103586"/>
            <a:ext cx="6069940" cy="56039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A8D4A5-E46D-8958-A6E9-40092E030A77}"/>
              </a:ext>
            </a:extLst>
          </p:cNvPr>
          <p:cNvSpPr txBox="1"/>
          <p:nvPr/>
        </p:nvSpPr>
        <p:spPr>
          <a:xfrm>
            <a:off x="1135117" y="147145"/>
            <a:ext cx="99322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The Impact of Youth Work </a:t>
            </a:r>
          </a:p>
        </p:txBody>
      </p:sp>
    </p:spTree>
    <p:extLst>
      <p:ext uri="{BB962C8B-B14F-4D97-AF65-F5344CB8AC3E}">
        <p14:creationId xmlns:p14="http://schemas.microsoft.com/office/powerpoint/2010/main" val="139724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880</TotalTime>
  <Words>417</Words>
  <Application>Microsoft Office PowerPoint</Application>
  <PresentationFormat>Widescreen</PresentationFormat>
  <Paragraphs>120</Paragraphs>
  <Slides>11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Felix Titling</vt:lpstr>
      <vt:lpstr>Goudy Old Style</vt:lpstr>
      <vt:lpstr>Archway</vt:lpstr>
      <vt:lpstr>The impact of youth work in Pembrokeshire on the social development of war displaced Ukrainians aged 18 to 21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Pembrokeshire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Wilson, James</dc:creator>
  <cp:lastModifiedBy>Wilson, James</cp:lastModifiedBy>
  <cp:revision>1</cp:revision>
  <dcterms:created xsi:type="dcterms:W3CDTF">2026-10-08T16:39:48Z</dcterms:created>
  <dcterms:modified xsi:type="dcterms:W3CDTF">2026-10-09T07:20:38Z</dcterms:modified>
</cp:coreProperties>
</file>