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Roboto Mono" panose="00000009000000000000" pitchFamily="49"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D65359F-89DF-4DDC-B618-744AF262728D}">
  <a:tblStyle styleId="{6D65359F-89DF-4DDC-B618-744AF262728D}"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7" y="7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f6bf52122e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f6bf52122e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f6a2e4661b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f6a2e4661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f6a2e4661b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f6a2e4661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f6a2e4661b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f6a2e4661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3f6bf52122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3f6bf52122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f6bf52122e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f6bf52122e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f6a2e4661b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f6a2e4661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f6a2e4661b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f6a2e4661b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f6bf52122e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f6bf52122e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f6bf52122e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f6bf52122e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f6a2e4661b_0_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f6a2e4661b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f6a2e4661b_0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f6a2e4661b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f6a2e4661b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f6a2e4661b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f6bf52122e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f6bf52122e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f6bf52122e_0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f6bf52122e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p:nvPr/>
        </p:nvSpPr>
        <p:spPr>
          <a:xfrm>
            <a:off x="494100" y="2341125"/>
            <a:ext cx="8155800" cy="6771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 sz="3200">
                <a:solidFill>
                  <a:schemeClr val="dk1"/>
                </a:solidFill>
                <a:highlight>
                  <a:srgbClr val="F5F5F5"/>
                </a:highlight>
              </a:rPr>
              <a:t>Securing the Enterprise Network​</a:t>
            </a:r>
            <a:endParaRPr sz="3200">
              <a:solidFill>
                <a:schemeClr val="dk1"/>
              </a:solidFill>
              <a:highlight>
                <a:srgbClr val="F5F5F5"/>
              </a:highlight>
            </a:endParaRPr>
          </a:p>
        </p:txBody>
      </p:sp>
      <p:pic>
        <p:nvPicPr>
          <p:cNvPr id="55" name="Google Shape;55;p13"/>
          <p:cNvPicPr preferRelativeResize="0"/>
          <p:nvPr/>
        </p:nvPicPr>
        <p:blipFill>
          <a:blip r:embed="rId3">
            <a:alphaModFix/>
          </a:blip>
          <a:stretch>
            <a:fillRect/>
          </a:stretch>
        </p:blipFill>
        <p:spPr>
          <a:xfrm>
            <a:off x="2813537" y="714375"/>
            <a:ext cx="3516925" cy="1626750"/>
          </a:xfrm>
          <a:prstGeom prst="rect">
            <a:avLst/>
          </a:prstGeom>
          <a:noFill/>
          <a:ln>
            <a:noFill/>
          </a:ln>
        </p:spPr>
      </p:pic>
      <p:sp>
        <p:nvSpPr>
          <p:cNvPr id="56" name="Google Shape;56;p13"/>
          <p:cNvSpPr txBox="1"/>
          <p:nvPr/>
        </p:nvSpPr>
        <p:spPr>
          <a:xfrm>
            <a:off x="925650" y="3289125"/>
            <a:ext cx="7292700" cy="12405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 sz="2200">
                <a:solidFill>
                  <a:schemeClr val="dk1"/>
                </a:solidFill>
                <a:highlight>
                  <a:srgbClr val="F5F5F5"/>
                </a:highlight>
              </a:rPr>
              <a:t>Name: Dip Patel</a:t>
            </a:r>
            <a:endParaRPr sz="1100">
              <a:solidFill>
                <a:srgbClr val="242130"/>
              </a:solidFill>
              <a:highlight>
                <a:srgbClr val="F5F5F5"/>
              </a:highlight>
            </a:endParaRPr>
          </a:p>
          <a:p>
            <a:pPr marL="0" lvl="0" indent="0" algn="ctr" rtl="0">
              <a:lnSpc>
                <a:spcPct val="115000"/>
              </a:lnSpc>
              <a:spcBef>
                <a:spcPts val="0"/>
              </a:spcBef>
              <a:spcAft>
                <a:spcPts val="0"/>
              </a:spcAft>
              <a:buNone/>
            </a:pPr>
            <a:r>
              <a:rPr lang="en" sz="2200">
                <a:solidFill>
                  <a:schemeClr val="dk1"/>
                </a:solidFill>
                <a:highlight>
                  <a:srgbClr val="F5F5F5"/>
                </a:highlight>
              </a:rPr>
              <a:t>Student Id: 2530744</a:t>
            </a:r>
            <a:endParaRPr sz="1100">
              <a:solidFill>
                <a:srgbClr val="242130"/>
              </a:solidFill>
              <a:highlight>
                <a:srgbClr val="F5F5F5"/>
              </a:highlight>
            </a:endParaRPr>
          </a:p>
          <a:p>
            <a:pPr marL="0" lvl="0" indent="0" algn="ctr" rtl="0">
              <a:lnSpc>
                <a:spcPct val="115000"/>
              </a:lnSpc>
              <a:spcBef>
                <a:spcPts val="0"/>
              </a:spcBef>
              <a:spcAft>
                <a:spcPts val="0"/>
              </a:spcAft>
              <a:buNone/>
            </a:pPr>
            <a:r>
              <a:rPr lang="en" sz="1800">
                <a:solidFill>
                  <a:schemeClr val="dk1"/>
                </a:solidFill>
                <a:highlight>
                  <a:srgbClr val="F5F5F5"/>
                </a:highlight>
              </a:rPr>
              <a:t>University of Wales Trinity Saint David​</a:t>
            </a:r>
            <a:endParaRPr sz="1800">
              <a:solidFill>
                <a:schemeClr val="dk1"/>
              </a:solidFill>
              <a:highlight>
                <a:srgbClr val="F5F5F5"/>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Task 1</a:t>
            </a:r>
            <a:endParaRPr/>
          </a:p>
        </p:txBody>
      </p:sp>
      <p:sp>
        <p:nvSpPr>
          <p:cNvPr id="62" name="Google Shape;62;p14"/>
          <p:cNvSpPr txBox="1">
            <a:spLocks noGrp="1"/>
          </p:cNvSpPr>
          <p:nvPr>
            <p:ph type="body" idx="1"/>
          </p:nvPr>
        </p:nvSpPr>
        <p:spPr>
          <a:xfrm>
            <a:off x="311700" y="1152475"/>
            <a:ext cx="8702100" cy="3416400"/>
          </a:xfrm>
          <a:prstGeom prst="rect">
            <a:avLst/>
          </a:prstGeom>
        </p:spPr>
        <p:txBody>
          <a:bodyPr spcFirstLastPara="1" wrap="square" lIns="91425" tIns="91425" rIns="91425" bIns="91425" anchor="t" anchorCtr="0">
            <a:normAutofit fontScale="85000" lnSpcReduction="20000"/>
          </a:bodyPr>
          <a:lstStyle/>
          <a:p>
            <a:pPr marL="0" lvl="0" indent="0" algn="just">
              <a:buClr>
                <a:schemeClr val="dk1"/>
              </a:buClr>
              <a:buSzPct val="64706"/>
              <a:buNone/>
            </a:pPr>
            <a:r>
              <a:rPr lang="en-US" dirty="0">
                <a:solidFill>
                  <a:schemeClr val="tx1"/>
                </a:solidFill>
                <a:latin typeface="Times New Roman" panose="02020603050405020304" pitchFamily="18" charset="0"/>
                <a:cs typeface="Times New Roman" panose="02020603050405020304" pitchFamily="18" charset="0"/>
              </a:rPr>
              <a:t>Advanced the topology constructed in Part One as follows: Install a Check Point Security Management Server (SMS) running the Gaia OS and from which you can manage security policies centrally. The distribution is achieved by deploying Smart Console software on the management Workstation in which you intend to centrally manage, monitor and update your security infrastructure from. </a:t>
            </a:r>
            <a:r>
              <a:rPr lang="en-US" dirty="0" err="1">
                <a:solidFill>
                  <a:schemeClr val="tx1"/>
                </a:solidFill>
                <a:latin typeface="Times New Roman" panose="02020603050405020304" pitchFamily="18" charset="0"/>
                <a:cs typeface="Times New Roman" panose="02020603050405020304" pitchFamily="18" charset="0"/>
              </a:rPr>
              <a:t>Licences</a:t>
            </a:r>
            <a:r>
              <a:rPr lang="en-US" dirty="0">
                <a:solidFill>
                  <a:schemeClr val="tx1"/>
                </a:solidFill>
                <a:latin typeface="Times New Roman" panose="02020603050405020304" pitchFamily="18" charset="0"/>
                <a:cs typeface="Times New Roman" panose="02020603050405020304" pitchFamily="18" charset="0"/>
              </a:rPr>
              <a:t> must be installed properly on both the SMS and the Check Point appliances in line with the manual installation procedure supplied by Check Point and checks should be done to meet the requirements of the modules and the following should be documented: license status, expiration date. </a:t>
            </a:r>
          </a:p>
          <a:p>
            <a:pPr marL="0" lvl="0" indent="0" algn="just">
              <a:buClr>
                <a:schemeClr val="dk1"/>
              </a:buClr>
              <a:buSzPct val="64706"/>
              <a:buNone/>
            </a:pPr>
            <a:endParaRPr lang="en" sz="1700" dirty="0">
              <a:solidFill>
                <a:schemeClr val="dk1"/>
              </a:solidFill>
              <a:highlight>
                <a:srgbClr val="F5F5F5"/>
              </a:highlight>
              <a:latin typeface="Times New Roman" panose="02020603050405020304" pitchFamily="18" charset="0"/>
              <a:cs typeface="Times New Roman" panose="02020603050405020304" pitchFamily="18" charset="0"/>
            </a:endParaRPr>
          </a:p>
          <a:p>
            <a:pPr marL="0" lvl="0" indent="0" algn="just">
              <a:buClr>
                <a:schemeClr val="dk1"/>
              </a:buClr>
              <a:buSzPct val="64706"/>
              <a:buNone/>
            </a:pPr>
            <a:r>
              <a:rPr lang="en" sz="1700" dirty="0">
                <a:solidFill>
                  <a:schemeClr val="dk1"/>
                </a:solidFill>
                <a:highlight>
                  <a:srgbClr val="F5F5F5"/>
                </a:highlight>
              </a:rPr>
              <a:t>Aspects: ​</a:t>
            </a:r>
            <a:endParaRPr sz="1700" dirty="0">
              <a:solidFill>
                <a:schemeClr val="dk1"/>
              </a:solidFill>
              <a:highlight>
                <a:srgbClr val="F5F5F5"/>
              </a:highlight>
            </a:endParaRPr>
          </a:p>
          <a:p>
            <a:pPr marL="685800" lvl="0" indent="-301466" algn="just" rtl="0">
              <a:spcBef>
                <a:spcPts val="0"/>
              </a:spcBef>
              <a:spcAft>
                <a:spcPts val="0"/>
              </a:spcAft>
              <a:buClr>
                <a:schemeClr val="dk1"/>
              </a:buClr>
              <a:buSzPct val="79412"/>
              <a:buFont typeface="Arial"/>
              <a:buChar char="●"/>
            </a:pPr>
            <a:r>
              <a:rPr lang="en" sz="1700" dirty="0">
                <a:solidFill>
                  <a:schemeClr val="dk1"/>
                </a:solidFill>
                <a:highlight>
                  <a:srgbClr val="F5F5F5"/>
                </a:highlight>
              </a:rPr>
              <a:t>Installation and Configuration of A-GW, A-SMS, A-GUI with appropriate IP Addresses and User Profiles. ​</a:t>
            </a:r>
            <a:endParaRPr sz="1700" dirty="0">
              <a:solidFill>
                <a:schemeClr val="dk1"/>
              </a:solidFill>
              <a:highlight>
                <a:srgbClr val="F5F5F5"/>
              </a:highlight>
            </a:endParaRPr>
          </a:p>
          <a:p>
            <a:pPr marL="685800" lvl="0" indent="-301466" algn="just" rtl="0">
              <a:spcBef>
                <a:spcPts val="0"/>
              </a:spcBef>
              <a:spcAft>
                <a:spcPts val="0"/>
              </a:spcAft>
              <a:buClr>
                <a:schemeClr val="dk1"/>
              </a:buClr>
              <a:buSzPct val="79412"/>
              <a:buFont typeface="Arial"/>
              <a:buChar char="●"/>
            </a:pPr>
            <a:r>
              <a:rPr lang="en" sz="1700" dirty="0">
                <a:solidFill>
                  <a:schemeClr val="dk1"/>
                </a:solidFill>
                <a:highlight>
                  <a:srgbClr val="F5F5F5"/>
                </a:highlight>
              </a:rPr>
              <a:t>Licencing the Check Point Security Management Server. ​</a:t>
            </a:r>
            <a:endParaRPr sz="1700" dirty="0">
              <a:solidFill>
                <a:schemeClr val="dk1"/>
              </a:solidFill>
              <a:highlight>
                <a:srgbClr val="F5F5F5"/>
              </a:highlight>
            </a:endParaRPr>
          </a:p>
          <a:p>
            <a:pPr marL="685800" lvl="0" indent="-301466" algn="just" rtl="0">
              <a:spcBef>
                <a:spcPts val="0"/>
              </a:spcBef>
              <a:spcAft>
                <a:spcPts val="0"/>
              </a:spcAft>
              <a:buClr>
                <a:schemeClr val="dk1"/>
              </a:buClr>
              <a:buSzPct val="79412"/>
              <a:buFont typeface="Arial"/>
              <a:buChar char="●"/>
            </a:pPr>
            <a:r>
              <a:rPr lang="en" sz="1700" dirty="0">
                <a:solidFill>
                  <a:schemeClr val="dk1"/>
                </a:solidFill>
                <a:highlight>
                  <a:srgbClr val="F5F5F5"/>
                </a:highlight>
              </a:rPr>
              <a:t>Successful connectivity between Swansea Network and A-SMS. ​</a:t>
            </a:r>
            <a:endParaRPr sz="1700" dirty="0">
              <a:solidFill>
                <a:schemeClr val="dk1"/>
              </a:solidFill>
              <a:highlight>
                <a:srgbClr val="F5F5F5"/>
              </a:highlight>
            </a:endParaRPr>
          </a:p>
          <a:p>
            <a:pPr marL="685800" lvl="0" indent="-301466" algn="just" rtl="0">
              <a:spcBef>
                <a:spcPts val="0"/>
              </a:spcBef>
              <a:spcAft>
                <a:spcPts val="0"/>
              </a:spcAft>
              <a:buClr>
                <a:schemeClr val="dk1"/>
              </a:buClr>
              <a:buSzPct val="79412"/>
              <a:buFont typeface="Arial"/>
              <a:buChar char="●"/>
            </a:pPr>
            <a:r>
              <a:rPr lang="en" sz="1700" dirty="0">
                <a:solidFill>
                  <a:schemeClr val="dk1"/>
                </a:solidFill>
                <a:highlight>
                  <a:srgbClr val="F5F5F5"/>
                </a:highlight>
              </a:rPr>
              <a:t>Demonstrate your work ​</a:t>
            </a:r>
            <a:endParaRPr sz="1700" dirty="0">
              <a:solidFill>
                <a:schemeClr val="dk1"/>
              </a:solidFill>
              <a:highlight>
                <a:srgbClr val="F5F5F5"/>
              </a:highlight>
            </a:endParaRPr>
          </a:p>
          <a:p>
            <a:pPr marL="0" lvl="0" indent="0" algn="just" rtl="0">
              <a:spcBef>
                <a:spcPts val="0"/>
              </a:spcBef>
              <a:spcAft>
                <a:spcPts val="1200"/>
              </a:spcAft>
              <a:buNone/>
            </a:pP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Login</a:t>
            </a:r>
            <a:endParaRPr/>
          </a:p>
        </p:txBody>
      </p:sp>
      <p:pic>
        <p:nvPicPr>
          <p:cNvPr id="68" name="Google Shape;68;p15"/>
          <p:cNvPicPr preferRelativeResize="0"/>
          <p:nvPr/>
        </p:nvPicPr>
        <p:blipFill>
          <a:blip r:embed="rId3">
            <a:alphaModFix/>
          </a:blip>
          <a:stretch>
            <a:fillRect/>
          </a:stretch>
        </p:blipFill>
        <p:spPr>
          <a:xfrm>
            <a:off x="1470475" y="1071350"/>
            <a:ext cx="6099474" cy="365207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Smartconsole Dashboard</a:t>
            </a:r>
            <a:endParaRPr/>
          </a:p>
        </p:txBody>
      </p:sp>
      <p:pic>
        <p:nvPicPr>
          <p:cNvPr id="74" name="Google Shape;74;p16"/>
          <p:cNvPicPr preferRelativeResize="0"/>
          <p:nvPr/>
        </p:nvPicPr>
        <p:blipFill>
          <a:blip r:embed="rId3">
            <a:alphaModFix/>
          </a:blip>
          <a:stretch>
            <a:fillRect/>
          </a:stretch>
        </p:blipFill>
        <p:spPr>
          <a:xfrm>
            <a:off x="1465425" y="1050600"/>
            <a:ext cx="6213151" cy="372334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Licenses and Contracts </a:t>
            </a:r>
            <a:endParaRPr/>
          </a:p>
        </p:txBody>
      </p:sp>
      <p:pic>
        <p:nvPicPr>
          <p:cNvPr id="80" name="Google Shape;80;p17"/>
          <p:cNvPicPr preferRelativeResize="0"/>
          <p:nvPr/>
        </p:nvPicPr>
        <p:blipFill>
          <a:blip r:embed="rId3">
            <a:alphaModFix/>
          </a:blip>
          <a:stretch>
            <a:fillRect/>
          </a:stretch>
        </p:blipFill>
        <p:spPr>
          <a:xfrm>
            <a:off x="1540927" y="1017725"/>
            <a:ext cx="6124700" cy="36703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1200"/>
              </a:spcAft>
              <a:buClr>
                <a:schemeClr val="dk1"/>
              </a:buClr>
              <a:buSzPts val="1100"/>
              <a:buFont typeface="Arial"/>
              <a:buNone/>
            </a:pPr>
            <a:r>
              <a:rPr lang="en" sz="1800" dirty="0">
                <a:solidFill>
                  <a:schemeClr val="dk2"/>
                </a:solidFill>
              </a:rPr>
              <a:t>Video Demonstration of License and Setup successfully.</a:t>
            </a:r>
            <a:endParaRPr dirty="0"/>
          </a:p>
        </p:txBody>
      </p:sp>
      <p:sp>
        <p:nvSpPr>
          <p:cNvPr id="86" name="Google Shape;86;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ctr">
              <a:spcAft>
                <a:spcPts val="1200"/>
              </a:spcAft>
              <a:buNone/>
            </a:pPr>
            <a:r>
              <a:rPr lang="en-IN" b="1" u="sng" dirty="0">
                <a:solidFill>
                  <a:schemeClr val="hlink"/>
                </a:solidFill>
              </a:rPr>
              <a:t>https://uowtsd-my.sharepoint.com/personal/2530744_student_uwtsd_ac_uk/_layouts/15/stream.aspx?id=%2Fpersonal%2F2530744%5Fstudent%5Fuwtsd%5Fac%5Fuk%2FDocuments%2F1%2Emp4&amp;ga=1&amp;referrer=StreamWebApp%2EWeb&amp;referrerScenario=AddressBarCopied%2Eview%2Eae6f836f%2D759c%2D498a%2D9503%2D64d6b6e27855</a:t>
            </a:r>
            <a:endParaRPr lang="en-IN"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Task 2</a:t>
            </a:r>
            <a:endParaRPr/>
          </a:p>
        </p:txBody>
      </p:sp>
      <p:sp>
        <p:nvSpPr>
          <p:cNvPr id="92" name="Google Shape;92;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algn="just"/>
            <a:r>
              <a:rPr lang="en-IN" dirty="0">
                <a:solidFill>
                  <a:schemeClr val="tx1"/>
                </a:solidFill>
                <a:highlight>
                  <a:srgbClr val="F5F5F5"/>
                </a:highlight>
                <a:latin typeface="Times New Roman" panose="02020603050405020304" pitchFamily="18" charset="0"/>
                <a:cs typeface="Times New Roman" panose="02020603050405020304" pitchFamily="18" charset="0"/>
              </a:rPr>
              <a:t>Explain and configure firewall rules to permit and deny unwanted incoming and outgoing traffic, based on an enterprise security policy. Using extra security features, such as installing IPS and anti-malware protection and setting up user authentication and user identity awareness to limit access by user groups and user roles will be considered an added bonus.</a:t>
            </a:r>
          </a:p>
          <a:p>
            <a:pPr marL="0" lvl="0" indent="0" algn="l" rtl="0">
              <a:spcBef>
                <a:spcPts val="0"/>
              </a:spcBef>
              <a:spcAft>
                <a:spcPts val="1200"/>
              </a:spcAft>
              <a:buNone/>
            </a:pPr>
            <a:endParaRPr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Host Setup:</a:t>
            </a:r>
            <a:endParaRPr/>
          </a:p>
        </p:txBody>
      </p:sp>
      <p:pic>
        <p:nvPicPr>
          <p:cNvPr id="98" name="Google Shape;98;p20"/>
          <p:cNvPicPr preferRelativeResize="0"/>
          <p:nvPr/>
        </p:nvPicPr>
        <p:blipFill>
          <a:blip r:embed="rId3">
            <a:alphaModFix/>
          </a:blip>
          <a:stretch>
            <a:fillRect/>
          </a:stretch>
        </p:blipFill>
        <p:spPr>
          <a:xfrm>
            <a:off x="1517850" y="1152475"/>
            <a:ext cx="6108302" cy="36604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Network Setup</a:t>
            </a:r>
            <a:endParaRPr/>
          </a:p>
        </p:txBody>
      </p:sp>
      <p:pic>
        <p:nvPicPr>
          <p:cNvPr id="104" name="Google Shape;104;p21"/>
          <p:cNvPicPr preferRelativeResize="0"/>
          <p:nvPr/>
        </p:nvPicPr>
        <p:blipFill>
          <a:blip r:embed="rId3">
            <a:alphaModFix/>
          </a:blip>
          <a:stretch>
            <a:fillRect/>
          </a:stretch>
        </p:blipFill>
        <p:spPr>
          <a:xfrm>
            <a:off x="1679850" y="1152475"/>
            <a:ext cx="5784298" cy="346937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Firewall Security Policy Table </a:t>
            </a:r>
            <a:endParaRPr/>
          </a:p>
        </p:txBody>
      </p:sp>
      <p:graphicFrame>
        <p:nvGraphicFramePr>
          <p:cNvPr id="110" name="Google Shape;110;p22"/>
          <p:cNvGraphicFramePr/>
          <p:nvPr/>
        </p:nvGraphicFramePr>
        <p:xfrm>
          <a:off x="379563" y="1017725"/>
          <a:ext cx="8384875" cy="3412761"/>
        </p:xfrm>
        <a:graphic>
          <a:graphicData uri="http://schemas.openxmlformats.org/drawingml/2006/table">
            <a:tbl>
              <a:tblPr>
                <a:noFill/>
                <a:tableStyleId>{6D65359F-89DF-4DDC-B618-744AF262728D}</a:tableStyleId>
              </a:tblPr>
              <a:tblGrid>
                <a:gridCol w="433775">
                  <a:extLst>
                    <a:ext uri="{9D8B030D-6E8A-4147-A177-3AD203B41FA5}">
                      <a16:colId xmlns:a16="http://schemas.microsoft.com/office/drawing/2014/main" val="20000"/>
                    </a:ext>
                  </a:extLst>
                </a:gridCol>
                <a:gridCol w="1210350">
                  <a:extLst>
                    <a:ext uri="{9D8B030D-6E8A-4147-A177-3AD203B41FA5}">
                      <a16:colId xmlns:a16="http://schemas.microsoft.com/office/drawing/2014/main" val="20001"/>
                    </a:ext>
                  </a:extLst>
                </a:gridCol>
                <a:gridCol w="1653650">
                  <a:extLst>
                    <a:ext uri="{9D8B030D-6E8A-4147-A177-3AD203B41FA5}">
                      <a16:colId xmlns:a16="http://schemas.microsoft.com/office/drawing/2014/main" val="20002"/>
                    </a:ext>
                  </a:extLst>
                </a:gridCol>
                <a:gridCol w="1121125">
                  <a:extLst>
                    <a:ext uri="{9D8B030D-6E8A-4147-A177-3AD203B41FA5}">
                      <a16:colId xmlns:a16="http://schemas.microsoft.com/office/drawing/2014/main" val="20003"/>
                    </a:ext>
                  </a:extLst>
                </a:gridCol>
                <a:gridCol w="566875">
                  <a:extLst>
                    <a:ext uri="{9D8B030D-6E8A-4147-A177-3AD203B41FA5}">
                      <a16:colId xmlns:a16="http://schemas.microsoft.com/office/drawing/2014/main" val="20004"/>
                    </a:ext>
                  </a:extLst>
                </a:gridCol>
                <a:gridCol w="1925225">
                  <a:extLst>
                    <a:ext uri="{9D8B030D-6E8A-4147-A177-3AD203B41FA5}">
                      <a16:colId xmlns:a16="http://schemas.microsoft.com/office/drawing/2014/main" val="20005"/>
                    </a:ext>
                  </a:extLst>
                </a:gridCol>
                <a:gridCol w="788525">
                  <a:extLst>
                    <a:ext uri="{9D8B030D-6E8A-4147-A177-3AD203B41FA5}">
                      <a16:colId xmlns:a16="http://schemas.microsoft.com/office/drawing/2014/main" val="20006"/>
                    </a:ext>
                  </a:extLst>
                </a:gridCol>
                <a:gridCol w="685350">
                  <a:extLst>
                    <a:ext uri="{9D8B030D-6E8A-4147-A177-3AD203B41FA5}">
                      <a16:colId xmlns:a16="http://schemas.microsoft.com/office/drawing/2014/main" val="20007"/>
                    </a:ext>
                  </a:extLst>
                </a:gridCol>
              </a:tblGrid>
              <a:tr h="0">
                <a:tc>
                  <a:txBody>
                    <a:bodyPr/>
                    <a:lstStyle/>
                    <a:p>
                      <a:pPr marL="0" lvl="0" indent="0" algn="r" rtl="0">
                        <a:lnSpc>
                          <a:spcPct val="115000"/>
                        </a:lnSpc>
                        <a:spcBef>
                          <a:spcPts val="0"/>
                        </a:spcBef>
                        <a:spcAft>
                          <a:spcPts val="0"/>
                        </a:spcAft>
                        <a:buNone/>
                      </a:pPr>
                      <a:r>
                        <a:rPr lang="en" sz="1100" b="1"/>
                        <a:t>No.</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100" b="1"/>
                        <a:t>Rule Name</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100" b="1"/>
                        <a:t>Source</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100" b="1"/>
                        <a:t>Destination</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100" b="1"/>
                        <a:t>VPN</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100" b="1"/>
                        <a:t>Services / Applications</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100" b="1"/>
                        <a:t>Action</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100" b="1"/>
                        <a:t>Track</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0">
                <a:tc>
                  <a:txBody>
                    <a:bodyPr/>
                    <a:lstStyle/>
                    <a:p>
                      <a:pPr marL="0" lvl="0" indent="0" algn="r" rtl="0">
                        <a:lnSpc>
                          <a:spcPct val="115000"/>
                        </a:lnSpc>
                        <a:spcBef>
                          <a:spcPts val="0"/>
                        </a:spcBef>
                        <a:spcAft>
                          <a:spcPts val="0"/>
                        </a:spcAft>
                        <a:buNone/>
                      </a:pPr>
                      <a:r>
                        <a:rPr lang="en"/>
                        <a:t>1</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Rule 1</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A-GUI</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A-GW</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SSH, SSH Version 2</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sz="1100" b="1"/>
                        <a:t>Drop</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Log</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0">
                <a:tc>
                  <a:txBody>
                    <a:bodyPr/>
                    <a:lstStyle/>
                    <a:p>
                      <a:pPr marL="0" lvl="0" indent="0" algn="r" rtl="0">
                        <a:lnSpc>
                          <a:spcPct val="115000"/>
                        </a:lnSpc>
                        <a:spcBef>
                          <a:spcPts val="0"/>
                        </a:spcBef>
                        <a:spcAft>
                          <a:spcPts val="0"/>
                        </a:spcAft>
                        <a:buNone/>
                      </a:pPr>
                      <a:r>
                        <a:rPr lang="en"/>
                        <a:t>2</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Rule 2</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A-GUI</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A-GW</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HTTP</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sz="1100" b="1"/>
                        <a:t>Accept</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Log</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0">
                <a:tc>
                  <a:txBody>
                    <a:bodyPr/>
                    <a:lstStyle/>
                    <a:p>
                      <a:pPr marL="0" lvl="0" indent="0" algn="r" rtl="0">
                        <a:lnSpc>
                          <a:spcPct val="115000"/>
                        </a:lnSpc>
                        <a:spcBef>
                          <a:spcPts val="0"/>
                        </a:spcBef>
                        <a:spcAft>
                          <a:spcPts val="0"/>
                        </a:spcAft>
                        <a:buNone/>
                      </a:pPr>
                      <a:r>
                        <a:rPr lang="en"/>
                        <a:t>3</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Rule 3</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SWANSEA_LAN</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S-DC</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FTP, HTTP, HTTPS</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sz="1100" b="1"/>
                        <a:t>Accept</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Log</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0">
                <a:tc>
                  <a:txBody>
                    <a:bodyPr/>
                    <a:lstStyle/>
                    <a:p>
                      <a:pPr marL="0" lvl="0" indent="0" algn="r" rtl="0">
                        <a:lnSpc>
                          <a:spcPct val="115000"/>
                        </a:lnSpc>
                        <a:spcBef>
                          <a:spcPts val="0"/>
                        </a:spcBef>
                        <a:spcAft>
                          <a:spcPts val="0"/>
                        </a:spcAft>
                        <a:buNone/>
                      </a:pPr>
                      <a:r>
                        <a:rPr lang="en"/>
                        <a:t>4</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Rule 4</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Telnet</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sz="1100" b="1"/>
                        <a:t>Drop</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Log</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0">
                <a:tc>
                  <a:txBody>
                    <a:bodyPr/>
                    <a:lstStyle/>
                    <a:p>
                      <a:pPr marL="0" lvl="0" indent="0" algn="r" rtl="0">
                        <a:lnSpc>
                          <a:spcPct val="115000"/>
                        </a:lnSpc>
                        <a:spcBef>
                          <a:spcPts val="0"/>
                        </a:spcBef>
                        <a:spcAft>
                          <a:spcPts val="0"/>
                        </a:spcAft>
                        <a:buNone/>
                      </a:pPr>
                      <a:r>
                        <a:rPr lang="en"/>
                        <a:t>5</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Rule 5</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ICMP Echo Request</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sz="1100" b="1"/>
                        <a:t>Drop</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Log</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0">
                <a:tc>
                  <a:txBody>
                    <a:bodyPr/>
                    <a:lstStyle/>
                    <a:p>
                      <a:pPr marL="0" lvl="0" indent="0" algn="r" rtl="0">
                        <a:lnSpc>
                          <a:spcPct val="115000"/>
                        </a:lnSpc>
                        <a:spcBef>
                          <a:spcPts val="0"/>
                        </a:spcBef>
                        <a:spcAft>
                          <a:spcPts val="0"/>
                        </a:spcAft>
                        <a:buNone/>
                      </a:pPr>
                      <a:r>
                        <a:rPr lang="en"/>
                        <a:t>6</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Rule 6</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LONDON_LAN</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L-CD</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FTP, HTTP, HTTPS</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sz="1100" b="1"/>
                        <a:t>Drop</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Log</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0">
                <a:tc>
                  <a:txBody>
                    <a:bodyPr/>
                    <a:lstStyle/>
                    <a:p>
                      <a:pPr marL="0" lvl="0" indent="0" algn="r" rtl="0">
                        <a:lnSpc>
                          <a:spcPct val="115000"/>
                        </a:lnSpc>
                        <a:spcBef>
                          <a:spcPts val="0"/>
                        </a:spcBef>
                        <a:spcAft>
                          <a:spcPts val="0"/>
                        </a:spcAft>
                        <a:buNone/>
                      </a:pPr>
                      <a:r>
                        <a:rPr lang="en"/>
                        <a:t>7</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Cleanup Rule</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Any</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sz="1100" b="1"/>
                        <a:t>Drop</a:t>
                      </a:r>
                      <a:endParaRPr sz="11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l" rtl="0">
                        <a:spcBef>
                          <a:spcPts val="0"/>
                        </a:spcBef>
                        <a:spcAft>
                          <a:spcPts val="0"/>
                        </a:spcAft>
                        <a:buNone/>
                      </a:pPr>
                      <a:r>
                        <a:rPr lang="en"/>
                        <a:t>None</a:t>
                      </a:r>
                      <a:endParaRPr/>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Service and Protocol / Port </a:t>
            </a:r>
            <a:endParaRPr/>
          </a:p>
        </p:txBody>
      </p:sp>
      <p:graphicFrame>
        <p:nvGraphicFramePr>
          <p:cNvPr id="116" name="Google Shape;116;p23"/>
          <p:cNvGraphicFramePr/>
          <p:nvPr/>
        </p:nvGraphicFramePr>
        <p:xfrm>
          <a:off x="419650" y="1246900"/>
          <a:ext cx="8763000" cy="3335780"/>
        </p:xfrm>
        <a:graphic>
          <a:graphicData uri="http://schemas.openxmlformats.org/drawingml/2006/table">
            <a:tbl>
              <a:tblPr>
                <a:noFill/>
                <a:tableStyleId>{6D65359F-89DF-4DDC-B618-744AF262728D}</a:tableStyleId>
              </a:tblPr>
              <a:tblGrid>
                <a:gridCol w="123825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3381375">
                  <a:extLst>
                    <a:ext uri="{9D8B030D-6E8A-4147-A177-3AD203B41FA5}">
                      <a16:colId xmlns:a16="http://schemas.microsoft.com/office/drawing/2014/main" val="20002"/>
                    </a:ext>
                  </a:extLst>
                </a:gridCol>
                <a:gridCol w="3228975">
                  <a:extLst>
                    <a:ext uri="{9D8B030D-6E8A-4147-A177-3AD203B41FA5}">
                      <a16:colId xmlns:a16="http://schemas.microsoft.com/office/drawing/2014/main" val="20003"/>
                    </a:ext>
                  </a:extLst>
                </a:gridCol>
              </a:tblGrid>
              <a:tr h="295675">
                <a:tc>
                  <a:txBody>
                    <a:bodyPr/>
                    <a:lstStyle/>
                    <a:p>
                      <a:pPr marL="0" lvl="0" indent="0" algn="ctr" rtl="0">
                        <a:lnSpc>
                          <a:spcPct val="100000"/>
                        </a:lnSpc>
                        <a:spcBef>
                          <a:spcPts val="0"/>
                        </a:spcBef>
                        <a:spcAft>
                          <a:spcPts val="0"/>
                        </a:spcAft>
                        <a:buNone/>
                      </a:pPr>
                      <a:r>
                        <a:rPr lang="en" sz="900" b="1"/>
                        <a:t>Service</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b="1"/>
                        <a:t>Protocol / Port</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b="1"/>
                        <a:t>What it is used for</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b="1"/>
                        <a:t>Security Note</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29550">
                <a:tc>
                  <a:txBody>
                    <a:bodyPr/>
                    <a:lstStyle/>
                    <a:p>
                      <a:pPr marL="0" lvl="0" indent="0" algn="ctr" rtl="0">
                        <a:lnSpc>
                          <a:spcPct val="100000"/>
                        </a:lnSpc>
                        <a:spcBef>
                          <a:spcPts val="0"/>
                        </a:spcBef>
                        <a:spcAft>
                          <a:spcPts val="0"/>
                        </a:spcAft>
                        <a:buNone/>
                      </a:pPr>
                      <a:r>
                        <a:rPr lang="en" sz="900" b="1"/>
                        <a:t>SSH</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TCP/22</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Secure remote login and administration of servers/devices.</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Encrypted and more secure than Telnet.</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297725">
                <a:tc>
                  <a:txBody>
                    <a:bodyPr/>
                    <a:lstStyle/>
                    <a:p>
                      <a:pPr marL="0" lvl="0" indent="0" algn="ctr" rtl="0">
                        <a:lnSpc>
                          <a:spcPct val="100000"/>
                        </a:lnSpc>
                        <a:spcBef>
                          <a:spcPts val="0"/>
                        </a:spcBef>
                        <a:spcAft>
                          <a:spcPts val="0"/>
                        </a:spcAft>
                        <a:buNone/>
                      </a:pPr>
                      <a:r>
                        <a:rPr lang="en" sz="900" b="1"/>
                        <a:t>SSH Version 2</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TCP/22</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Modern version of SSH used for secure remote management.</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Provides stronger security and authentication.</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35900">
                <a:tc>
                  <a:txBody>
                    <a:bodyPr/>
                    <a:lstStyle/>
                    <a:p>
                      <a:pPr marL="0" lvl="0" indent="0" algn="ctr" rtl="0">
                        <a:lnSpc>
                          <a:spcPct val="100000"/>
                        </a:lnSpc>
                        <a:spcBef>
                          <a:spcPts val="0"/>
                        </a:spcBef>
                        <a:spcAft>
                          <a:spcPts val="0"/>
                        </a:spcAft>
                        <a:buNone/>
                      </a:pPr>
                      <a:r>
                        <a:rPr lang="en" sz="900" b="1"/>
                        <a:t>HTTP</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TCP/80</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Accessing websites and web applications.</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Not encrypted; HTTPS is preferred.</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16800">
                <a:tc>
                  <a:txBody>
                    <a:bodyPr/>
                    <a:lstStyle/>
                    <a:p>
                      <a:pPr marL="0" lvl="0" indent="0" algn="ctr" rtl="0">
                        <a:lnSpc>
                          <a:spcPct val="100000"/>
                        </a:lnSpc>
                        <a:spcBef>
                          <a:spcPts val="0"/>
                        </a:spcBef>
                        <a:spcAft>
                          <a:spcPts val="0"/>
                        </a:spcAft>
                        <a:buNone/>
                      </a:pPr>
                      <a:r>
                        <a:rPr lang="en" sz="900" b="1"/>
                        <a:t>HTTPS</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TCP/443</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Secure access to websites and web applications.</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Encrypts data using TLS.</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272250">
                <a:tc>
                  <a:txBody>
                    <a:bodyPr/>
                    <a:lstStyle/>
                    <a:p>
                      <a:pPr marL="0" lvl="0" indent="0" algn="ctr" rtl="0">
                        <a:lnSpc>
                          <a:spcPct val="100000"/>
                        </a:lnSpc>
                        <a:spcBef>
                          <a:spcPts val="0"/>
                        </a:spcBef>
                        <a:spcAft>
                          <a:spcPts val="0"/>
                        </a:spcAft>
                        <a:buNone/>
                      </a:pPr>
                      <a:r>
                        <a:rPr lang="en" sz="900" b="1"/>
                        <a:t>FTP</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TCP/21</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Transferring files between computers and servers.</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Not encrypted by default; credentials/data can be exposed.</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291350">
                <a:tc>
                  <a:txBody>
                    <a:bodyPr/>
                    <a:lstStyle/>
                    <a:p>
                      <a:pPr marL="0" lvl="0" indent="0" algn="ctr" rtl="0">
                        <a:lnSpc>
                          <a:spcPct val="100000"/>
                        </a:lnSpc>
                        <a:spcBef>
                          <a:spcPts val="0"/>
                        </a:spcBef>
                        <a:spcAft>
                          <a:spcPts val="0"/>
                        </a:spcAft>
                        <a:buNone/>
                      </a:pPr>
                      <a:r>
                        <a:rPr lang="en" sz="900" b="1"/>
                        <a:t>Telnet</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TCP/23</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Remote login and management of network devices.</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b="1"/>
                        <a:t>Insecure</a:t>
                      </a:r>
                      <a:r>
                        <a:rPr lang="en" sz="900"/>
                        <a:t> because communication is unencrypted.</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316800">
                <a:tc>
                  <a:txBody>
                    <a:bodyPr/>
                    <a:lstStyle/>
                    <a:p>
                      <a:pPr marL="0" lvl="0" indent="0" algn="ctr" rtl="0">
                        <a:lnSpc>
                          <a:spcPct val="100000"/>
                        </a:lnSpc>
                        <a:spcBef>
                          <a:spcPts val="0"/>
                        </a:spcBef>
                        <a:spcAft>
                          <a:spcPts val="0"/>
                        </a:spcAft>
                        <a:buNone/>
                      </a:pPr>
                      <a:r>
                        <a:rPr lang="en" sz="900" b="1"/>
                        <a:t>ICMP Echo Request</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ICMP</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Used by </a:t>
                      </a:r>
                      <a:r>
                        <a:rPr lang="en" sz="900">
                          <a:solidFill>
                            <a:srgbClr val="188038"/>
                          </a:solidFill>
                          <a:latin typeface="Roboto Mono"/>
                          <a:ea typeface="Roboto Mono"/>
                          <a:cs typeface="Roboto Mono"/>
                          <a:sym typeface="Roboto Mono"/>
                        </a:rPr>
                        <a:t>ping</a:t>
                      </a:r>
                      <a:r>
                        <a:rPr lang="en" sz="900"/>
                        <a:t> to check whether a host is reachable.</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Can assist network/host discovery, so it may be blocked.</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475950">
                <a:tc>
                  <a:txBody>
                    <a:bodyPr/>
                    <a:lstStyle/>
                    <a:p>
                      <a:pPr marL="0" lvl="0" indent="0" algn="ctr" rtl="0">
                        <a:lnSpc>
                          <a:spcPct val="100000"/>
                        </a:lnSpc>
                        <a:spcBef>
                          <a:spcPts val="0"/>
                        </a:spcBef>
                        <a:spcAft>
                          <a:spcPts val="0"/>
                        </a:spcAft>
                        <a:buNone/>
                      </a:pPr>
                      <a:r>
                        <a:rPr lang="en" sz="900" b="1"/>
                        <a:t>Any</a:t>
                      </a:r>
                      <a:endParaRPr sz="900" b="1"/>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Any</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Represents all protocols/services.</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ctr" rtl="0">
                        <a:lnSpc>
                          <a:spcPct val="100000"/>
                        </a:lnSpc>
                        <a:spcBef>
                          <a:spcPts val="0"/>
                        </a:spcBef>
                        <a:spcAft>
                          <a:spcPts val="0"/>
                        </a:spcAft>
                        <a:buNone/>
                      </a:pPr>
                      <a:r>
                        <a:rPr lang="en" sz="900"/>
                        <a:t>Used for broad allow/deny rules such as the Cleanup Rule.</a:t>
                      </a:r>
                      <a:endParaRPr sz="900"/>
                    </a:p>
                  </a:txBody>
                  <a:tcPr marL="91425" marR="91425" marT="91425" marB="91425">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Rules:</a:t>
            </a:r>
            <a:endParaRPr/>
          </a:p>
        </p:txBody>
      </p:sp>
      <p:pic>
        <p:nvPicPr>
          <p:cNvPr id="122" name="Google Shape;122;p24"/>
          <p:cNvPicPr preferRelativeResize="0"/>
          <p:nvPr/>
        </p:nvPicPr>
        <p:blipFill>
          <a:blip r:embed="rId3">
            <a:alphaModFix/>
          </a:blip>
          <a:stretch>
            <a:fillRect/>
          </a:stretch>
        </p:blipFill>
        <p:spPr>
          <a:xfrm>
            <a:off x="1724000" y="1158850"/>
            <a:ext cx="5696000" cy="341640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Logs Monitoring</a:t>
            </a:r>
            <a:endParaRPr/>
          </a:p>
        </p:txBody>
      </p:sp>
      <p:pic>
        <p:nvPicPr>
          <p:cNvPr id="128" name="Google Shape;128;p25"/>
          <p:cNvPicPr preferRelativeResize="0"/>
          <p:nvPr/>
        </p:nvPicPr>
        <p:blipFill>
          <a:blip r:embed="rId3">
            <a:alphaModFix/>
          </a:blip>
          <a:stretch>
            <a:fillRect/>
          </a:stretch>
        </p:blipFill>
        <p:spPr>
          <a:xfrm>
            <a:off x="1676175" y="1152475"/>
            <a:ext cx="5791652" cy="347677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ct val="61111"/>
              <a:buFont typeface="Arial"/>
              <a:buNone/>
            </a:pPr>
            <a:r>
              <a:rPr lang="en" sz="1800" dirty="0">
                <a:solidFill>
                  <a:schemeClr val="dk2"/>
                </a:solidFill>
              </a:rPr>
              <a:t>Video Demonstration of Rules and Monitoring.</a:t>
            </a:r>
            <a:endParaRPr dirty="0"/>
          </a:p>
          <a:p>
            <a:pPr marL="0" lvl="0" indent="0" algn="l" rtl="0">
              <a:spcBef>
                <a:spcPts val="1200"/>
              </a:spcBef>
              <a:spcAft>
                <a:spcPts val="0"/>
              </a:spcAft>
              <a:buNone/>
            </a:pPr>
            <a:endParaRPr dirty="0"/>
          </a:p>
        </p:txBody>
      </p:sp>
      <p:sp>
        <p:nvSpPr>
          <p:cNvPr id="134" name="Google Shape;134;p2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buNone/>
            </a:pPr>
            <a:r>
              <a:rPr lang="en-IN" u="sng" dirty="0">
                <a:solidFill>
                  <a:schemeClr val="hlink"/>
                </a:solidFill>
              </a:rPr>
              <a:t>https://uowtsd-my.sharepoint.com/:v:/g/personal/2530744_student_uwtsd_ac_uk/IQBigmCMPowzQ7SfAsCmpjxpAbDZnUVLDdNzAkHydlW31i4?e=ST7ExI</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Task 3</a:t>
            </a:r>
            <a:endParaRPr/>
          </a:p>
        </p:txBody>
      </p:sp>
      <p:sp>
        <p:nvSpPr>
          <p:cNvPr id="140" name="Google Shape;140;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algn="just"/>
            <a:r>
              <a:rPr lang="en-IN" dirty="0">
                <a:solidFill>
                  <a:schemeClr val="tx1"/>
                </a:solidFill>
                <a:highlight>
                  <a:srgbClr val="F5F5F5"/>
                </a:highlight>
                <a:latin typeface="Times New Roman" panose="02020603050405020304" pitchFamily="18" charset="0"/>
                <a:cs typeface="Times New Roman" panose="02020603050405020304" pitchFamily="18" charset="0"/>
              </a:rPr>
              <a:t>For additional security on your enterprise network – Encourage the adoption of any other security measures that tie into known best practices. But be sure to review the official Checkpoint guidelines to find and implement any of the more advanced security features which could also be utilized for further strengthening your network setting.</a:t>
            </a:r>
          </a:p>
          <a:p>
            <a:pPr marL="0" lvl="0" indent="0" algn="l" rtl="0">
              <a:spcBef>
                <a:spcPts val="0"/>
              </a:spcBef>
              <a:spcAft>
                <a:spcPts val="1200"/>
              </a:spcAft>
              <a:buNone/>
            </a:pP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Additional security proposal </a:t>
            </a:r>
            <a:endParaRPr/>
          </a:p>
        </p:txBody>
      </p:sp>
      <p:pic>
        <p:nvPicPr>
          <p:cNvPr id="146" name="Google Shape;146;p28"/>
          <p:cNvPicPr preferRelativeResize="0"/>
          <p:nvPr/>
        </p:nvPicPr>
        <p:blipFill>
          <a:blip r:embed="rId3">
            <a:alphaModFix/>
          </a:blip>
          <a:stretch>
            <a:fillRect/>
          </a:stretch>
        </p:blipFill>
        <p:spPr>
          <a:xfrm>
            <a:off x="3752475" y="1158575"/>
            <a:ext cx="5079825" cy="3386550"/>
          </a:xfrm>
          <a:prstGeom prst="rect">
            <a:avLst/>
          </a:prstGeom>
          <a:noFill/>
          <a:ln>
            <a:noFill/>
          </a:ln>
        </p:spPr>
      </p:pic>
      <p:sp>
        <p:nvSpPr>
          <p:cNvPr id="147" name="Google Shape;147;p28"/>
          <p:cNvSpPr txBox="1"/>
          <p:nvPr/>
        </p:nvSpPr>
        <p:spPr>
          <a:xfrm>
            <a:off x="311700" y="1158575"/>
            <a:ext cx="3405900" cy="36327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0"/>
              </a:spcAft>
              <a:buNone/>
            </a:pPr>
            <a:r>
              <a:rPr lang="en" sz="1000">
                <a:solidFill>
                  <a:schemeClr val="dk1"/>
                </a:solidFill>
              </a:rPr>
              <a:t>This enterprise network uses the </a:t>
            </a:r>
            <a:r>
              <a:rPr lang="en" sz="1000" b="1">
                <a:solidFill>
                  <a:schemeClr val="dk1"/>
                </a:solidFill>
              </a:rPr>
              <a:t>A-GW firewall</a:t>
            </a:r>
            <a:r>
              <a:rPr lang="en" sz="1000">
                <a:solidFill>
                  <a:schemeClr val="dk1"/>
                </a:solidFill>
              </a:rPr>
              <a:t> as the main security point between the Internet and the internal systems. It checks incoming and outgoing traffic and blocks unauthorized access.</a:t>
            </a:r>
            <a:endParaRPr sz="1000">
              <a:solidFill>
                <a:schemeClr val="dk1"/>
              </a:solidFill>
            </a:endParaRPr>
          </a:p>
          <a:p>
            <a:pPr marL="0" lvl="0" indent="0" algn="just" rtl="0">
              <a:lnSpc>
                <a:spcPct val="115000"/>
              </a:lnSpc>
              <a:spcBef>
                <a:spcPts val="1200"/>
              </a:spcBef>
              <a:spcAft>
                <a:spcPts val="0"/>
              </a:spcAft>
              <a:buNone/>
            </a:pPr>
            <a:r>
              <a:rPr lang="en" sz="1000">
                <a:solidFill>
                  <a:schemeClr val="dk1"/>
                </a:solidFill>
              </a:rPr>
              <a:t>The network is divided into separate sections for </a:t>
            </a:r>
            <a:r>
              <a:rPr lang="en" sz="1000" b="1">
                <a:solidFill>
                  <a:schemeClr val="dk1"/>
                </a:solidFill>
              </a:rPr>
              <a:t>management, servers, and users</a:t>
            </a:r>
            <a:r>
              <a:rPr lang="en" sz="1000">
                <a:solidFill>
                  <a:schemeClr val="dk1"/>
                </a:solidFill>
              </a:rPr>
              <a:t>. This reduces the risk of an attacker moving freely across the whole network. The A-SMS and A-GUI systems are used to manage the Check Point firewall securely.</a:t>
            </a:r>
            <a:endParaRPr sz="1000">
              <a:solidFill>
                <a:schemeClr val="dk1"/>
              </a:solidFill>
            </a:endParaRPr>
          </a:p>
          <a:p>
            <a:pPr marL="0" lvl="0" indent="0" algn="just" rtl="0">
              <a:lnSpc>
                <a:spcPct val="115000"/>
              </a:lnSpc>
              <a:spcBef>
                <a:spcPts val="1200"/>
              </a:spcBef>
              <a:spcAft>
                <a:spcPts val="0"/>
              </a:spcAft>
              <a:buNone/>
            </a:pPr>
            <a:r>
              <a:rPr lang="en" sz="1000">
                <a:solidFill>
                  <a:schemeClr val="dk1"/>
                </a:solidFill>
              </a:rPr>
              <a:t>The Domain Controllers provide services such as </a:t>
            </a:r>
            <a:r>
              <a:rPr lang="en" sz="1000" b="1">
                <a:solidFill>
                  <a:schemeClr val="dk1"/>
                </a:solidFill>
              </a:rPr>
              <a:t>DNS, DHCP, and user authentication</a:t>
            </a:r>
            <a:r>
              <a:rPr lang="en" sz="1000">
                <a:solidFill>
                  <a:schemeClr val="dk1"/>
                </a:solidFill>
              </a:rPr>
              <a:t>. Security can be improved by using </a:t>
            </a:r>
            <a:r>
              <a:rPr lang="en" sz="1000" b="1">
                <a:solidFill>
                  <a:schemeClr val="dk1"/>
                </a:solidFill>
              </a:rPr>
              <a:t>IPS, Anti-Virus, Anti-Bot, MFA, endpoint protection, strong firewall rules, regular patching, and centralized logging</a:t>
            </a:r>
            <a:r>
              <a:rPr lang="en" sz="1000">
                <a:solidFill>
                  <a:schemeClr val="dk1"/>
                </a:solidFill>
              </a:rPr>
              <a:t>.</a:t>
            </a:r>
            <a:endParaRPr sz="1000">
              <a:solidFill>
                <a:schemeClr val="dk1"/>
              </a:solidFill>
            </a:endParaRPr>
          </a:p>
          <a:p>
            <a:pPr marL="0" lvl="0" indent="0" algn="just" rtl="0">
              <a:lnSpc>
                <a:spcPct val="115000"/>
              </a:lnSpc>
              <a:spcBef>
                <a:spcPts val="1200"/>
              </a:spcBef>
              <a:spcAft>
                <a:spcPts val="1200"/>
              </a:spcAft>
              <a:buNone/>
            </a:pPr>
            <a:r>
              <a:rPr lang="en" sz="1000">
                <a:solidFill>
                  <a:schemeClr val="dk1"/>
                </a:solidFill>
              </a:rPr>
              <a:t>Overall, this design improves </a:t>
            </a:r>
            <a:r>
              <a:rPr lang="en" sz="1000" b="1">
                <a:solidFill>
                  <a:schemeClr val="dk1"/>
                </a:solidFill>
              </a:rPr>
              <a:t>network protection, access control, monitoring, and separation of critical systems</a:t>
            </a:r>
            <a:r>
              <a:rPr lang="en" sz="1000">
                <a:solidFill>
                  <a:schemeClr val="dk1"/>
                </a:solidFill>
              </a:rPr>
              <a:t>.</a:t>
            </a:r>
            <a:endParaRPr sz="100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842</Words>
  <Application>Microsoft Office PowerPoint</Application>
  <PresentationFormat>On-screen Show (16:9)</PresentationFormat>
  <Paragraphs>134</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Roboto Mono</vt:lpstr>
      <vt:lpstr>Times New Roman</vt:lpstr>
      <vt:lpstr>Arial</vt:lpstr>
      <vt:lpstr>Simple Light</vt:lpstr>
      <vt:lpstr>PowerPoint Presentation</vt:lpstr>
      <vt:lpstr>Task 1</vt:lpstr>
      <vt:lpstr>Login</vt:lpstr>
      <vt:lpstr>Smartconsole Dashboard</vt:lpstr>
      <vt:lpstr>Licenses and Contracts </vt:lpstr>
      <vt:lpstr>Video Demonstration of License and Setup successfully.</vt:lpstr>
      <vt:lpstr>Task 2</vt:lpstr>
      <vt:lpstr>Host Setup:</vt:lpstr>
      <vt:lpstr>Network Setup</vt:lpstr>
      <vt:lpstr>Firewall Security Policy Table </vt:lpstr>
      <vt:lpstr>Service and Protocol / Port </vt:lpstr>
      <vt:lpstr>Rules:</vt:lpstr>
      <vt:lpstr>Logs Monitoring</vt:lpstr>
      <vt:lpstr>Video Demonstration of Rules and Monitoring. </vt:lpstr>
      <vt:lpstr>Task 3</vt:lpstr>
      <vt:lpstr>Additional security proposal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Dip Patel</cp:lastModifiedBy>
  <cp:revision>2</cp:revision>
  <dcterms:modified xsi:type="dcterms:W3CDTF">2026-08-11T20:28:29Z</dcterms:modified>
</cp:coreProperties>
</file>