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331" r:id="rId3"/>
    <p:sldId id="333" r:id="rId4"/>
    <p:sldId id="334" r:id="rId5"/>
    <p:sldId id="336" r:id="rId6"/>
    <p:sldId id="337" r:id="rId7"/>
    <p:sldId id="338" r:id="rId8"/>
    <p:sldId id="339" r:id="rId9"/>
    <p:sldId id="340" r:id="rId10"/>
    <p:sldId id="328" r:id="rId11"/>
    <p:sldId id="341" r:id="rId12"/>
    <p:sldId id="342" r:id="rId13"/>
    <p:sldId id="343" r:id="rId14"/>
    <p:sldId id="344" r:id="rId15"/>
    <p:sldId id="345" r:id="rId16"/>
    <p:sldId id="346" r:id="rId17"/>
    <p:sldId id="348" r:id="rId18"/>
    <p:sldId id="347" r:id="rId19"/>
    <p:sldId id="349" r:id="rId20"/>
    <p:sldId id="350" r:id="rId21"/>
    <p:sldId id="351" r:id="rId22"/>
    <p:sldId id="286" r:id="rId23"/>
    <p:sldId id="315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357" autoAdjust="0"/>
  </p:normalViewPr>
  <p:slideViewPr>
    <p:cSldViewPr>
      <p:cViewPr varScale="1">
        <p:scale>
          <a:sx n="110" d="100"/>
          <a:sy n="110" d="100"/>
        </p:scale>
        <p:origin x="164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7799B1-E8E5-4AB2-AE4C-B0E9AAD531A3}" type="doc">
      <dgm:prSet loTypeId="urn:microsoft.com/office/officeart/2008/layout/RadialCluster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IN"/>
        </a:p>
      </dgm:t>
    </dgm:pt>
    <dgm:pt modelId="{1C7043F6-3887-4D71-BE47-C53380E53D03}">
      <dgm:prSet phldrT="[Text]"/>
      <dgm:spPr/>
      <dgm:t>
        <a:bodyPr/>
        <a:lstStyle/>
        <a:p>
          <a:r>
            <a:rPr lang="en-IN" dirty="0"/>
            <a:t>Executes</a:t>
          </a:r>
        </a:p>
      </dgm:t>
    </dgm:pt>
    <dgm:pt modelId="{8F12E6F7-EB79-48FF-929E-471D0A2BCC00}" type="parTrans" cxnId="{C6E40CB3-9249-4281-8015-ABF20890D4F7}">
      <dgm:prSet/>
      <dgm:spPr/>
      <dgm:t>
        <a:bodyPr/>
        <a:lstStyle/>
        <a:p>
          <a:endParaRPr lang="en-IN"/>
        </a:p>
      </dgm:t>
    </dgm:pt>
    <dgm:pt modelId="{ED7B402A-8D37-49B8-8977-59123F9298EF}" type="sibTrans" cxnId="{C6E40CB3-9249-4281-8015-ABF20890D4F7}">
      <dgm:prSet/>
      <dgm:spPr/>
      <dgm:t>
        <a:bodyPr/>
        <a:lstStyle/>
        <a:p>
          <a:endParaRPr lang="en-IN"/>
        </a:p>
      </dgm:t>
    </dgm:pt>
    <dgm:pt modelId="{9225567E-016B-480B-BBB1-256AD268037F}">
      <dgm:prSet phldrT="[Text]"/>
      <dgm:spPr/>
      <dgm:t>
        <a:bodyPr/>
        <a:lstStyle/>
        <a:p>
          <a:r>
            <a:rPr lang="en-IN" dirty="0"/>
            <a:t>program</a:t>
          </a:r>
        </a:p>
      </dgm:t>
    </dgm:pt>
    <dgm:pt modelId="{DF25CB65-5458-4C0E-B31B-988F2662CE61}" type="parTrans" cxnId="{E12E6D8C-3DB2-4A6B-9DFF-37EE461D701C}">
      <dgm:prSet/>
      <dgm:spPr/>
      <dgm:t>
        <a:bodyPr/>
        <a:lstStyle/>
        <a:p>
          <a:endParaRPr lang="en-IN"/>
        </a:p>
      </dgm:t>
    </dgm:pt>
    <dgm:pt modelId="{848A91C2-32DE-48B0-AD42-F954ED20C969}" type="sibTrans" cxnId="{E12E6D8C-3DB2-4A6B-9DFF-37EE461D701C}">
      <dgm:prSet/>
      <dgm:spPr/>
      <dgm:t>
        <a:bodyPr/>
        <a:lstStyle/>
        <a:p>
          <a:endParaRPr lang="en-IN"/>
        </a:p>
      </dgm:t>
    </dgm:pt>
    <dgm:pt modelId="{F347E4E7-CE90-433C-BC2E-03C11D8D6FBC}">
      <dgm:prSet phldrT="[Text]"/>
      <dgm:spPr/>
      <dgm:t>
        <a:bodyPr/>
        <a:lstStyle/>
        <a:p>
          <a:r>
            <a:rPr lang="en-IN" dirty="0"/>
            <a:t>remotely</a:t>
          </a:r>
        </a:p>
      </dgm:t>
    </dgm:pt>
    <dgm:pt modelId="{1AADB042-8F40-4567-BF45-848C40C064E6}" type="parTrans" cxnId="{CBDC016A-2C9D-4E87-A4D1-8F994E956794}">
      <dgm:prSet/>
      <dgm:spPr/>
      <dgm:t>
        <a:bodyPr/>
        <a:lstStyle/>
        <a:p>
          <a:endParaRPr lang="en-IN"/>
        </a:p>
      </dgm:t>
    </dgm:pt>
    <dgm:pt modelId="{6E4D9688-4482-4DF8-8AC7-FF6AFEE42FC4}" type="sibTrans" cxnId="{CBDC016A-2C9D-4E87-A4D1-8F994E956794}">
      <dgm:prSet/>
      <dgm:spPr/>
      <dgm:t>
        <a:bodyPr/>
        <a:lstStyle/>
        <a:p>
          <a:endParaRPr lang="en-IN"/>
        </a:p>
      </dgm:t>
    </dgm:pt>
    <dgm:pt modelId="{28986BFB-DDA3-4C61-B5B6-FFADDB0673D2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IN" dirty="0"/>
            <a:t>Hacker</a:t>
          </a:r>
        </a:p>
      </dgm:t>
    </dgm:pt>
    <dgm:pt modelId="{820EDFEF-1F6A-44EB-AA6E-AEEC6748D751}" type="sibTrans" cxnId="{85DDAB86-8E4E-41D7-A374-8CE2AB04B556}">
      <dgm:prSet/>
      <dgm:spPr/>
      <dgm:t>
        <a:bodyPr/>
        <a:lstStyle/>
        <a:p>
          <a:endParaRPr lang="en-IN"/>
        </a:p>
      </dgm:t>
    </dgm:pt>
    <dgm:pt modelId="{A0D78CAB-CB66-46AC-BFAB-882AC264D41D}" type="parTrans" cxnId="{85DDAB86-8E4E-41D7-A374-8CE2AB04B556}">
      <dgm:prSet/>
      <dgm:spPr/>
      <dgm:t>
        <a:bodyPr/>
        <a:lstStyle/>
        <a:p>
          <a:endParaRPr lang="en-IN"/>
        </a:p>
      </dgm:t>
    </dgm:pt>
    <dgm:pt modelId="{822D2A51-62BE-4CCF-AED7-C4AEA700567B}">
      <dgm:prSet phldrT="[Text]"/>
      <dgm:spPr/>
      <dgm:t>
        <a:bodyPr/>
        <a:lstStyle/>
        <a:p>
          <a:r>
            <a:rPr lang="en-IN" dirty="0"/>
            <a:t>Executor</a:t>
          </a:r>
        </a:p>
      </dgm:t>
    </dgm:pt>
    <dgm:pt modelId="{4887D8EE-F120-49B6-8E32-4618936CC05E}" type="sibTrans" cxnId="{6599BC1F-5FAA-4F2C-A59E-DCD7AC072652}">
      <dgm:prSet/>
      <dgm:spPr/>
      <dgm:t>
        <a:bodyPr/>
        <a:lstStyle/>
        <a:p>
          <a:endParaRPr lang="en-IN"/>
        </a:p>
      </dgm:t>
    </dgm:pt>
    <dgm:pt modelId="{17285872-5241-48D5-9662-9CD66662A207}" type="parTrans" cxnId="{6599BC1F-5FAA-4F2C-A59E-DCD7AC072652}">
      <dgm:prSet/>
      <dgm:spPr/>
      <dgm:t>
        <a:bodyPr/>
        <a:lstStyle/>
        <a:p>
          <a:endParaRPr lang="en-IN"/>
        </a:p>
      </dgm:t>
    </dgm:pt>
    <dgm:pt modelId="{05B0F056-9984-4CD3-9F38-66219273B458}" type="pres">
      <dgm:prSet presAssocID="{3A7799B1-E8E5-4AB2-AE4C-B0E9AAD531A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AD2F9478-DDCB-40C4-80C3-47D794CD6A61}" type="pres">
      <dgm:prSet presAssocID="{822D2A51-62BE-4CCF-AED7-C4AEA700567B}" presName="singleCycle" presStyleCnt="0"/>
      <dgm:spPr/>
    </dgm:pt>
    <dgm:pt modelId="{29DBC0AB-5144-4BFB-B5D7-9B0E6F73A1B7}" type="pres">
      <dgm:prSet presAssocID="{822D2A51-62BE-4CCF-AED7-C4AEA700567B}" presName="singleCenter" presStyleLbl="node1" presStyleIdx="0" presStyleCnt="5">
        <dgm:presLayoutVars>
          <dgm:chMax val="7"/>
          <dgm:chPref val="7"/>
        </dgm:presLayoutVars>
      </dgm:prSet>
      <dgm:spPr/>
    </dgm:pt>
    <dgm:pt modelId="{F2443BCA-3A17-48A1-8D26-26C13E8D6A8C}" type="pres">
      <dgm:prSet presAssocID="{A0D78CAB-CB66-46AC-BFAB-882AC264D41D}" presName="Name56" presStyleLbl="parChTrans1D2" presStyleIdx="0" presStyleCnt="4"/>
      <dgm:spPr/>
    </dgm:pt>
    <dgm:pt modelId="{C3B0F93E-F7C8-46C2-8852-1926BEC74921}" type="pres">
      <dgm:prSet presAssocID="{28986BFB-DDA3-4C61-B5B6-FFADDB0673D2}" presName="text0" presStyleLbl="node1" presStyleIdx="1" presStyleCnt="5">
        <dgm:presLayoutVars>
          <dgm:bulletEnabled val="1"/>
        </dgm:presLayoutVars>
      </dgm:prSet>
      <dgm:spPr/>
    </dgm:pt>
    <dgm:pt modelId="{6783D3B4-36E3-455E-9A77-0F4F151D8901}" type="pres">
      <dgm:prSet presAssocID="{8F12E6F7-EB79-48FF-929E-471D0A2BCC00}" presName="Name56" presStyleLbl="parChTrans1D2" presStyleIdx="1" presStyleCnt="4"/>
      <dgm:spPr/>
    </dgm:pt>
    <dgm:pt modelId="{0BEB0447-FA4B-4ACA-8FC9-ED93780CB9FD}" type="pres">
      <dgm:prSet presAssocID="{1C7043F6-3887-4D71-BE47-C53380E53D03}" presName="text0" presStyleLbl="node1" presStyleIdx="2" presStyleCnt="5">
        <dgm:presLayoutVars>
          <dgm:bulletEnabled val="1"/>
        </dgm:presLayoutVars>
      </dgm:prSet>
      <dgm:spPr/>
    </dgm:pt>
    <dgm:pt modelId="{5253120B-5921-4743-B1EF-EFE9859710B8}" type="pres">
      <dgm:prSet presAssocID="{DF25CB65-5458-4C0E-B31B-988F2662CE61}" presName="Name56" presStyleLbl="parChTrans1D2" presStyleIdx="2" presStyleCnt="4"/>
      <dgm:spPr/>
    </dgm:pt>
    <dgm:pt modelId="{571BA420-45FA-4ADE-8C06-A7D81FBF57AE}" type="pres">
      <dgm:prSet presAssocID="{9225567E-016B-480B-BBB1-256AD268037F}" presName="text0" presStyleLbl="node1" presStyleIdx="3" presStyleCnt="5">
        <dgm:presLayoutVars>
          <dgm:bulletEnabled val="1"/>
        </dgm:presLayoutVars>
      </dgm:prSet>
      <dgm:spPr/>
    </dgm:pt>
    <dgm:pt modelId="{92F252FC-543E-417D-8295-48184E663C5A}" type="pres">
      <dgm:prSet presAssocID="{1AADB042-8F40-4567-BF45-848C40C064E6}" presName="Name56" presStyleLbl="parChTrans1D2" presStyleIdx="3" presStyleCnt="4"/>
      <dgm:spPr/>
    </dgm:pt>
    <dgm:pt modelId="{32E1938E-CA3E-4F7F-B423-76D031E22CBB}" type="pres">
      <dgm:prSet presAssocID="{F347E4E7-CE90-433C-BC2E-03C11D8D6FBC}" presName="text0" presStyleLbl="node1" presStyleIdx="4" presStyleCnt="5">
        <dgm:presLayoutVars>
          <dgm:bulletEnabled val="1"/>
        </dgm:presLayoutVars>
      </dgm:prSet>
      <dgm:spPr/>
    </dgm:pt>
  </dgm:ptLst>
  <dgm:cxnLst>
    <dgm:cxn modelId="{28EC8500-DA95-4585-B5F0-DC63AC4E9032}" type="presOf" srcId="{F347E4E7-CE90-433C-BC2E-03C11D8D6FBC}" destId="{32E1938E-CA3E-4F7F-B423-76D031E22CBB}" srcOrd="0" destOrd="0" presId="urn:microsoft.com/office/officeart/2008/layout/RadialCluster"/>
    <dgm:cxn modelId="{6599BC1F-5FAA-4F2C-A59E-DCD7AC072652}" srcId="{3A7799B1-E8E5-4AB2-AE4C-B0E9AAD531A3}" destId="{822D2A51-62BE-4CCF-AED7-C4AEA700567B}" srcOrd="0" destOrd="0" parTransId="{17285872-5241-48D5-9662-9CD66662A207}" sibTransId="{4887D8EE-F120-49B6-8E32-4618936CC05E}"/>
    <dgm:cxn modelId="{63FDF136-A154-425C-9BDF-83A3D8018EB3}" type="presOf" srcId="{9225567E-016B-480B-BBB1-256AD268037F}" destId="{571BA420-45FA-4ADE-8C06-A7D81FBF57AE}" srcOrd="0" destOrd="0" presId="urn:microsoft.com/office/officeart/2008/layout/RadialCluster"/>
    <dgm:cxn modelId="{CBDC016A-2C9D-4E87-A4D1-8F994E956794}" srcId="{822D2A51-62BE-4CCF-AED7-C4AEA700567B}" destId="{F347E4E7-CE90-433C-BC2E-03C11D8D6FBC}" srcOrd="3" destOrd="0" parTransId="{1AADB042-8F40-4567-BF45-848C40C064E6}" sibTransId="{6E4D9688-4482-4DF8-8AC7-FF6AFEE42FC4}"/>
    <dgm:cxn modelId="{85DDAB86-8E4E-41D7-A374-8CE2AB04B556}" srcId="{822D2A51-62BE-4CCF-AED7-C4AEA700567B}" destId="{28986BFB-DDA3-4C61-B5B6-FFADDB0673D2}" srcOrd="0" destOrd="0" parTransId="{A0D78CAB-CB66-46AC-BFAB-882AC264D41D}" sibTransId="{820EDFEF-1F6A-44EB-AA6E-AEEC6748D751}"/>
    <dgm:cxn modelId="{E12E6D8C-3DB2-4A6B-9DFF-37EE461D701C}" srcId="{822D2A51-62BE-4CCF-AED7-C4AEA700567B}" destId="{9225567E-016B-480B-BBB1-256AD268037F}" srcOrd="2" destOrd="0" parTransId="{DF25CB65-5458-4C0E-B31B-988F2662CE61}" sibTransId="{848A91C2-32DE-48B0-AD42-F954ED20C969}"/>
    <dgm:cxn modelId="{7F5D2F8E-866D-43A7-95CB-5AE9F16A5FB4}" type="presOf" srcId="{A0D78CAB-CB66-46AC-BFAB-882AC264D41D}" destId="{F2443BCA-3A17-48A1-8D26-26C13E8D6A8C}" srcOrd="0" destOrd="0" presId="urn:microsoft.com/office/officeart/2008/layout/RadialCluster"/>
    <dgm:cxn modelId="{28AC9B92-4E20-41BD-BC0C-D1B9F3590826}" type="presOf" srcId="{822D2A51-62BE-4CCF-AED7-C4AEA700567B}" destId="{29DBC0AB-5144-4BFB-B5D7-9B0E6F73A1B7}" srcOrd="0" destOrd="0" presId="urn:microsoft.com/office/officeart/2008/layout/RadialCluster"/>
    <dgm:cxn modelId="{65C11EA7-5FD5-4E6F-A2FF-170427EDB470}" type="presOf" srcId="{1C7043F6-3887-4D71-BE47-C53380E53D03}" destId="{0BEB0447-FA4B-4ACA-8FC9-ED93780CB9FD}" srcOrd="0" destOrd="0" presId="urn:microsoft.com/office/officeart/2008/layout/RadialCluster"/>
    <dgm:cxn modelId="{C6E40CB3-9249-4281-8015-ABF20890D4F7}" srcId="{822D2A51-62BE-4CCF-AED7-C4AEA700567B}" destId="{1C7043F6-3887-4D71-BE47-C53380E53D03}" srcOrd="1" destOrd="0" parTransId="{8F12E6F7-EB79-48FF-929E-471D0A2BCC00}" sibTransId="{ED7B402A-8D37-49B8-8977-59123F9298EF}"/>
    <dgm:cxn modelId="{FB6D55B8-F18C-4521-BAC1-1DBF641576E0}" type="presOf" srcId="{28986BFB-DDA3-4C61-B5B6-FFADDB0673D2}" destId="{C3B0F93E-F7C8-46C2-8852-1926BEC74921}" srcOrd="0" destOrd="0" presId="urn:microsoft.com/office/officeart/2008/layout/RadialCluster"/>
    <dgm:cxn modelId="{170055D0-49A1-4AC8-9096-BE6AAEB4AD8F}" type="presOf" srcId="{8F12E6F7-EB79-48FF-929E-471D0A2BCC00}" destId="{6783D3B4-36E3-455E-9A77-0F4F151D8901}" srcOrd="0" destOrd="0" presId="urn:microsoft.com/office/officeart/2008/layout/RadialCluster"/>
    <dgm:cxn modelId="{B4D827DB-9E8F-4411-A6C9-DFA676BCD2A7}" type="presOf" srcId="{1AADB042-8F40-4567-BF45-848C40C064E6}" destId="{92F252FC-543E-417D-8295-48184E663C5A}" srcOrd="0" destOrd="0" presId="urn:microsoft.com/office/officeart/2008/layout/RadialCluster"/>
    <dgm:cxn modelId="{A9B908DE-1BD1-44C8-8F2D-B5592E8C5BDF}" type="presOf" srcId="{DF25CB65-5458-4C0E-B31B-988F2662CE61}" destId="{5253120B-5921-4743-B1EF-EFE9859710B8}" srcOrd="0" destOrd="0" presId="urn:microsoft.com/office/officeart/2008/layout/RadialCluster"/>
    <dgm:cxn modelId="{EE2627E8-DF95-4BC3-8B20-7BA0DF2241BD}" type="presOf" srcId="{3A7799B1-E8E5-4AB2-AE4C-B0E9AAD531A3}" destId="{05B0F056-9984-4CD3-9F38-66219273B458}" srcOrd="0" destOrd="0" presId="urn:microsoft.com/office/officeart/2008/layout/RadialCluster"/>
    <dgm:cxn modelId="{49C8C203-D129-4F44-A947-B4252D403E87}" type="presParOf" srcId="{05B0F056-9984-4CD3-9F38-66219273B458}" destId="{AD2F9478-DDCB-40C4-80C3-47D794CD6A61}" srcOrd="0" destOrd="0" presId="urn:microsoft.com/office/officeart/2008/layout/RadialCluster"/>
    <dgm:cxn modelId="{60F5CEBF-7F8E-4C9C-9996-254F72A0A3A4}" type="presParOf" srcId="{AD2F9478-DDCB-40C4-80C3-47D794CD6A61}" destId="{29DBC0AB-5144-4BFB-B5D7-9B0E6F73A1B7}" srcOrd="0" destOrd="0" presId="urn:microsoft.com/office/officeart/2008/layout/RadialCluster"/>
    <dgm:cxn modelId="{6CD69918-3864-4EAF-B937-436AD084740A}" type="presParOf" srcId="{AD2F9478-DDCB-40C4-80C3-47D794CD6A61}" destId="{F2443BCA-3A17-48A1-8D26-26C13E8D6A8C}" srcOrd="1" destOrd="0" presId="urn:microsoft.com/office/officeart/2008/layout/RadialCluster"/>
    <dgm:cxn modelId="{BAB3A03A-BBC1-43B6-838E-DF8020D64E20}" type="presParOf" srcId="{AD2F9478-DDCB-40C4-80C3-47D794CD6A61}" destId="{C3B0F93E-F7C8-46C2-8852-1926BEC74921}" srcOrd="2" destOrd="0" presId="urn:microsoft.com/office/officeart/2008/layout/RadialCluster"/>
    <dgm:cxn modelId="{0CEF0FC0-9808-4623-AAA9-A753204FC76F}" type="presParOf" srcId="{AD2F9478-DDCB-40C4-80C3-47D794CD6A61}" destId="{6783D3B4-36E3-455E-9A77-0F4F151D8901}" srcOrd="3" destOrd="0" presId="urn:microsoft.com/office/officeart/2008/layout/RadialCluster"/>
    <dgm:cxn modelId="{6B60C683-6013-4F71-B23B-32EBEBE21040}" type="presParOf" srcId="{AD2F9478-DDCB-40C4-80C3-47D794CD6A61}" destId="{0BEB0447-FA4B-4ACA-8FC9-ED93780CB9FD}" srcOrd="4" destOrd="0" presId="urn:microsoft.com/office/officeart/2008/layout/RadialCluster"/>
    <dgm:cxn modelId="{D6BD6193-F1B3-45D5-B14E-502778CF9B39}" type="presParOf" srcId="{AD2F9478-DDCB-40C4-80C3-47D794CD6A61}" destId="{5253120B-5921-4743-B1EF-EFE9859710B8}" srcOrd="5" destOrd="0" presId="urn:microsoft.com/office/officeart/2008/layout/RadialCluster"/>
    <dgm:cxn modelId="{DFD03A2A-E8D0-4D28-BB9B-2BD9289CCE63}" type="presParOf" srcId="{AD2F9478-DDCB-40C4-80C3-47D794CD6A61}" destId="{571BA420-45FA-4ADE-8C06-A7D81FBF57AE}" srcOrd="6" destOrd="0" presId="urn:microsoft.com/office/officeart/2008/layout/RadialCluster"/>
    <dgm:cxn modelId="{FB10E8CB-E9DB-4C9A-98F3-034E0BB75A05}" type="presParOf" srcId="{AD2F9478-DDCB-40C4-80C3-47D794CD6A61}" destId="{92F252FC-543E-417D-8295-48184E663C5A}" srcOrd="7" destOrd="0" presId="urn:microsoft.com/office/officeart/2008/layout/RadialCluster"/>
    <dgm:cxn modelId="{609D9CDD-42AB-4B73-8DA0-9F2D4DFCF85B}" type="presParOf" srcId="{AD2F9478-DDCB-40C4-80C3-47D794CD6A61}" destId="{32E1938E-CA3E-4F7F-B423-76D031E22CBB}" srcOrd="8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DBC0AB-5144-4BFB-B5D7-9B0E6F73A1B7}">
      <dsp:nvSpPr>
        <dsp:cNvPr id="0" name=""/>
        <dsp:cNvSpPr/>
      </dsp:nvSpPr>
      <dsp:spPr>
        <a:xfrm>
          <a:off x="2097759" y="961786"/>
          <a:ext cx="824388" cy="82438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kern="1200" dirty="0"/>
            <a:t>Executor</a:t>
          </a:r>
        </a:p>
      </dsp:txBody>
      <dsp:txXfrm>
        <a:off x="2138002" y="1002029"/>
        <a:ext cx="743902" cy="743902"/>
      </dsp:txXfrm>
    </dsp:sp>
    <dsp:sp modelId="{F2443BCA-3A17-48A1-8D26-26C13E8D6A8C}">
      <dsp:nvSpPr>
        <dsp:cNvPr id="0" name=""/>
        <dsp:cNvSpPr/>
      </dsp:nvSpPr>
      <dsp:spPr>
        <a:xfrm rot="16200000">
          <a:off x="2305348" y="757181"/>
          <a:ext cx="40921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09210" y="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B0F93E-F7C8-46C2-8852-1926BEC74921}">
      <dsp:nvSpPr>
        <dsp:cNvPr id="0" name=""/>
        <dsp:cNvSpPr/>
      </dsp:nvSpPr>
      <dsp:spPr>
        <a:xfrm>
          <a:off x="2233783" y="236"/>
          <a:ext cx="552340" cy="552340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 dirty="0"/>
            <a:t>Hacker</a:t>
          </a:r>
        </a:p>
      </dsp:txBody>
      <dsp:txXfrm>
        <a:off x="2260746" y="27199"/>
        <a:ext cx="498414" cy="498414"/>
      </dsp:txXfrm>
    </dsp:sp>
    <dsp:sp modelId="{6783D3B4-36E3-455E-9A77-0F4F151D8901}">
      <dsp:nvSpPr>
        <dsp:cNvPr id="0" name=""/>
        <dsp:cNvSpPr/>
      </dsp:nvSpPr>
      <dsp:spPr>
        <a:xfrm>
          <a:off x="2922147" y="1373980"/>
          <a:ext cx="40921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09210" y="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EB0447-FA4B-4ACA-8FC9-ED93780CB9FD}">
      <dsp:nvSpPr>
        <dsp:cNvPr id="0" name=""/>
        <dsp:cNvSpPr/>
      </dsp:nvSpPr>
      <dsp:spPr>
        <a:xfrm>
          <a:off x="3331357" y="1097810"/>
          <a:ext cx="552340" cy="552340"/>
        </a:xfrm>
        <a:prstGeom prst="round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800" kern="1200" dirty="0"/>
            <a:t>Executes</a:t>
          </a:r>
        </a:p>
      </dsp:txBody>
      <dsp:txXfrm>
        <a:off x="3358320" y="1124773"/>
        <a:ext cx="498414" cy="498414"/>
      </dsp:txXfrm>
    </dsp:sp>
    <dsp:sp modelId="{5253120B-5921-4743-B1EF-EFE9859710B8}">
      <dsp:nvSpPr>
        <dsp:cNvPr id="0" name=""/>
        <dsp:cNvSpPr/>
      </dsp:nvSpPr>
      <dsp:spPr>
        <a:xfrm rot="5400000">
          <a:off x="2305348" y="1990780"/>
          <a:ext cx="40921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09210" y="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1BA420-45FA-4ADE-8C06-A7D81FBF57AE}">
      <dsp:nvSpPr>
        <dsp:cNvPr id="0" name=""/>
        <dsp:cNvSpPr/>
      </dsp:nvSpPr>
      <dsp:spPr>
        <a:xfrm>
          <a:off x="2233783" y="2195385"/>
          <a:ext cx="552340" cy="552340"/>
        </a:xfrm>
        <a:prstGeom prst="roundRect">
          <a:avLst/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800" kern="1200" dirty="0"/>
            <a:t>program</a:t>
          </a:r>
        </a:p>
      </dsp:txBody>
      <dsp:txXfrm>
        <a:off x="2260746" y="2222348"/>
        <a:ext cx="498414" cy="498414"/>
      </dsp:txXfrm>
    </dsp:sp>
    <dsp:sp modelId="{92F252FC-543E-417D-8295-48184E663C5A}">
      <dsp:nvSpPr>
        <dsp:cNvPr id="0" name=""/>
        <dsp:cNvSpPr/>
      </dsp:nvSpPr>
      <dsp:spPr>
        <a:xfrm rot="10800000">
          <a:off x="1688549" y="1373981"/>
          <a:ext cx="40921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09210" y="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E1938E-CA3E-4F7F-B423-76D031E22CBB}">
      <dsp:nvSpPr>
        <dsp:cNvPr id="0" name=""/>
        <dsp:cNvSpPr/>
      </dsp:nvSpPr>
      <dsp:spPr>
        <a:xfrm>
          <a:off x="1136208" y="1097810"/>
          <a:ext cx="552340" cy="552340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800" kern="1200" dirty="0"/>
            <a:t>remotely</a:t>
          </a:r>
        </a:p>
      </dsp:txBody>
      <dsp:txXfrm>
        <a:off x="1163171" y="1124773"/>
        <a:ext cx="498414" cy="4984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499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Password cracking Techniques: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Dictionary – A dictionary file loaded into the cracking application that runs against user accounts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Brute Forcing – The program tries every combination of characters until the password is broken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Hybrid – It works like a dictionary attack, but adds some numbers and symbols to the words from the dictionary and tries to crack the password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Syllable – It is the combination of both force attack and the dictionary attack.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Rule-based – This attack is used when the attacker gets some information about the password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5487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b="1" dirty="0"/>
              <a:t>Stickykeys</a:t>
            </a:r>
            <a:r>
              <a:rPr lang="en-GB" dirty="0"/>
              <a:t> is an accessible feature in windows OS that users with no physical access a can use</a:t>
            </a:r>
          </a:p>
          <a:p>
            <a:pPr lvl="1" algn="just">
              <a:buFont typeface="Wingdings" pitchFamily="2" charset="2"/>
              <a:buChar char="§"/>
            </a:pPr>
            <a:r>
              <a:rPr lang="en-GB" dirty="0"/>
              <a:t>Create a hidden admin account</a:t>
            </a:r>
          </a:p>
          <a:p>
            <a:pPr lvl="1" algn="just">
              <a:buFont typeface="Wingdings" pitchFamily="2" charset="2"/>
              <a:buChar char="§"/>
            </a:pPr>
            <a:r>
              <a:rPr lang="en-GB" dirty="0"/>
              <a:t>Gain domain privileges</a:t>
            </a:r>
          </a:p>
          <a:p>
            <a:endParaRPr lang="en-GB" dirty="0"/>
          </a:p>
          <a:p>
            <a:r>
              <a:rPr lang="en-GB" dirty="0"/>
              <a:t>Privilege escalation tools: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dirty="0"/>
              <a:t>Stellar phoenix password recovery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dirty="0"/>
              <a:t>Password</a:t>
            </a:r>
            <a:r>
              <a:rPr lang="en-GB" baseline="0" dirty="0"/>
              <a:t> </a:t>
            </a:r>
            <a:r>
              <a:rPr lang="en-GB" baseline="0" dirty="0" err="1"/>
              <a:t>password</a:t>
            </a:r>
            <a:r>
              <a:rPr lang="en-GB" baseline="0" dirty="0"/>
              <a:t> recovery kit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/>
              <a:t>Password </a:t>
            </a:r>
            <a:r>
              <a:rPr lang="en-GB" baseline="0" dirty="0" err="1"/>
              <a:t>unlocker</a:t>
            </a:r>
            <a:r>
              <a:rPr lang="en-GB" baseline="0" dirty="0"/>
              <a:t> bundle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/>
              <a:t>Trinity </a:t>
            </a:r>
            <a:r>
              <a:rPr lang="en-GB" baseline="0" dirty="0" err="1"/>
              <a:t>resue</a:t>
            </a:r>
            <a:r>
              <a:rPr lang="en-GB" baseline="0" dirty="0"/>
              <a:t> kit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/>
              <a:t>Windows password reset kit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/>
              <a:t>Windows password recovery tool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613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Spyware - a program that records computer activities on a machine</a:t>
            </a:r>
          </a:p>
          <a:p>
            <a:pPr algn="just"/>
            <a:r>
              <a:rPr lang="en-GB" dirty="0"/>
              <a:t>Backdoors -  the owner of the system may have no indication that someone else is using the system.</a:t>
            </a:r>
          </a:p>
          <a:p>
            <a:pPr algn="just"/>
            <a:r>
              <a:rPr lang="en-GB" dirty="0"/>
              <a:t>Crackers – Someone who breaks into computer systems without authorisation</a:t>
            </a:r>
          </a:p>
          <a:p>
            <a:pPr algn="just"/>
            <a:r>
              <a:rPr lang="en-GB" dirty="0"/>
              <a:t>Keyloggers – software designed to capture the keystrokes of the user and then retrieved by an attacker afterwards.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178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4200" dirty="0"/>
              <a:t>How to defend against </a:t>
            </a:r>
            <a:r>
              <a:rPr lang="en-GB" sz="4200" dirty="0" err="1"/>
              <a:t>sypware</a:t>
            </a:r>
            <a:endParaRPr lang="en-GB" sz="4200" dirty="0"/>
          </a:p>
          <a:p>
            <a:pPr lvl="1">
              <a:buFont typeface="Wingdings" pitchFamily="2" charset="2"/>
              <a:buChar char="§"/>
            </a:pPr>
            <a:r>
              <a:rPr lang="en-GB" sz="3400" dirty="0"/>
              <a:t>Adjust browser security settings to medium for Internet Zone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/>
              <a:t>Enhance the security level of the computer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/>
              <a:t>Be cautious about suspicious emails and sites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/>
              <a:t>Install and use anti-spyware software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/>
              <a:t>Perform we surfing safely and download cautiously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/>
              <a:t>Update the software regularly and use a firewall with outbound protection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/>
              <a:t>Update virus definition files and scan the syste</a:t>
            </a:r>
            <a:r>
              <a:rPr lang="en-GB" sz="3400" i="1" dirty="0"/>
              <a:t>m</a:t>
            </a:r>
            <a:r>
              <a:rPr lang="en-GB" sz="3400" dirty="0"/>
              <a:t> for spyware regularly.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8617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7961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2489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Dr. Carlene Campbell</a:t>
            </a:r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aspen.eccouncil.org/" TargetMode="External"/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ymantec.com/security_response/publications/threatreport.j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/>
          </a:bodyPr>
          <a:lstStyle/>
          <a:p>
            <a:r>
              <a:rPr lang="en-GB" dirty="0"/>
              <a:t>Network Security:</a:t>
            </a:r>
            <a:br>
              <a:rPr lang="en-GB" dirty="0"/>
            </a:br>
            <a:r>
              <a:rPr lang="en-GB" sz="3600" dirty="0"/>
              <a:t>System Hacking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5</a:t>
            </a:r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Upon completion of this material, you should be able to: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about Password cracking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about Privilege Escalation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about Executing applications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about Hiding Files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about Covering Tracks</a:t>
            </a: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SYSTEM HACKING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79512" y="1524000"/>
            <a:ext cx="3528392" cy="4449763"/>
          </a:xfrm>
        </p:spPr>
        <p:txBody>
          <a:bodyPr>
            <a:normAutofit/>
          </a:bodyPr>
          <a:lstStyle/>
          <a:p>
            <a:pPr algn="just"/>
            <a:r>
              <a:rPr lang="en-IN" sz="2000" dirty="0"/>
              <a:t>System hacking is one of the most important and sometimes, the ultimate goal of an attacker </a:t>
            </a:r>
          </a:p>
          <a:p>
            <a:pPr algn="just"/>
            <a:r>
              <a:rPr lang="en-IN" sz="2000" dirty="0"/>
              <a:t>The attacker acquires information through techniques such as Footprinting, scanning, and enumeration and uses it to hack the target system.</a:t>
            </a:r>
          </a:p>
        </p:txBody>
      </p:sp>
      <p:pic>
        <p:nvPicPr>
          <p:cNvPr id="6" name="Picture 2" descr="https://encrypted-tbn1.gstatic.com/images?q=tbn:ANd9GcSxCS-m1rjeE1AEVFeSjtACj2k4Qd3J0QanZcytMBnKiqA4x8u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680" y="1371600"/>
            <a:ext cx="5227320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5948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50818"/>
            <a:ext cx="8229600" cy="625399"/>
          </a:xfrm>
        </p:spPr>
        <p:txBody>
          <a:bodyPr>
            <a:normAutofit fontScale="90000"/>
          </a:bodyPr>
          <a:lstStyle/>
          <a:p>
            <a:r>
              <a:rPr lang="en-IN" dirty="0"/>
              <a:t>Hacking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Methodology(HM</a:t>
            </a:r>
            <a:r>
              <a:rPr lang="en-IN" dirty="0"/>
              <a:t>)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668B943-3410-448C-A0EC-42B658EECF0C}"/>
              </a:ext>
            </a:extLst>
          </p:cNvPr>
          <p:cNvGrpSpPr/>
          <p:nvPr/>
        </p:nvGrpSpPr>
        <p:grpSpPr>
          <a:xfrm>
            <a:off x="107504" y="548680"/>
            <a:ext cx="8784975" cy="5515855"/>
            <a:chOff x="612415" y="548680"/>
            <a:chExt cx="7567681" cy="5515855"/>
          </a:xfrm>
        </p:grpSpPr>
        <p:sp>
          <p:nvSpPr>
            <p:cNvPr id="23" name="Rectangle 22"/>
            <p:cNvSpPr/>
            <p:nvPr/>
          </p:nvSpPr>
          <p:spPr>
            <a:xfrm>
              <a:off x="612415" y="548680"/>
              <a:ext cx="7567681" cy="5474703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4">
                  <a:lumMod val="20000"/>
                  <a:lumOff val="80000"/>
                </a:schemeClr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24" name="Rounded Rectangle 23"/>
            <p:cNvSpPr/>
            <p:nvPr/>
          </p:nvSpPr>
          <p:spPr>
            <a:xfrm>
              <a:off x="3017633" y="1140190"/>
              <a:ext cx="4724400" cy="1457306"/>
            </a:xfrm>
            <a:prstGeom prst="roundRect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5" name="Rounded Rectangle 24"/>
            <p:cNvSpPr/>
            <p:nvPr/>
          </p:nvSpPr>
          <p:spPr>
            <a:xfrm>
              <a:off x="3085150" y="2877033"/>
              <a:ext cx="4724400" cy="1439415"/>
            </a:xfrm>
            <a:prstGeom prst="roundRect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6" name="Rounded Rectangle 25"/>
            <p:cNvSpPr/>
            <p:nvPr/>
          </p:nvSpPr>
          <p:spPr>
            <a:xfrm>
              <a:off x="3054670" y="4644628"/>
              <a:ext cx="4724400" cy="1419907"/>
            </a:xfrm>
            <a:prstGeom prst="roundRect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27" name="Rounded Rectangle 26"/>
            <p:cNvSpPr/>
            <p:nvPr/>
          </p:nvSpPr>
          <p:spPr>
            <a:xfrm>
              <a:off x="3739671" y="1356777"/>
              <a:ext cx="3240362" cy="321277"/>
            </a:xfrm>
            <a:prstGeom prst="round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/>
                <a:t>Cracking Passwords</a:t>
              </a:r>
            </a:p>
          </p:txBody>
        </p:sp>
        <p:sp>
          <p:nvSpPr>
            <p:cNvPr id="28" name="Rounded Rectangle 27"/>
            <p:cNvSpPr/>
            <p:nvPr/>
          </p:nvSpPr>
          <p:spPr>
            <a:xfrm>
              <a:off x="3739671" y="1949224"/>
              <a:ext cx="3240361" cy="280059"/>
            </a:xfrm>
            <a:prstGeom prst="round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/>
                <a:t>Escalating Privileges</a:t>
              </a:r>
            </a:p>
          </p:txBody>
        </p:sp>
        <p:sp>
          <p:nvSpPr>
            <p:cNvPr id="29" name="Rounded Rectangle 28"/>
            <p:cNvSpPr/>
            <p:nvPr/>
          </p:nvSpPr>
          <p:spPr>
            <a:xfrm>
              <a:off x="3805241" y="3068727"/>
              <a:ext cx="3223260" cy="328404"/>
            </a:xfrm>
            <a:prstGeom prst="round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/>
                <a:t>Executing Applications</a:t>
              </a:r>
            </a:p>
          </p:txBody>
        </p:sp>
        <p:sp>
          <p:nvSpPr>
            <p:cNvPr id="30" name="Rounded Rectangle 29"/>
            <p:cNvSpPr/>
            <p:nvPr/>
          </p:nvSpPr>
          <p:spPr>
            <a:xfrm>
              <a:off x="3805241" y="3689874"/>
              <a:ext cx="3223259" cy="332157"/>
            </a:xfrm>
            <a:prstGeom prst="round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/>
                <a:t>Hiding Files</a:t>
              </a:r>
            </a:p>
          </p:txBody>
        </p:sp>
        <p:sp>
          <p:nvSpPr>
            <p:cNvPr id="31" name="Rounded Rectangle 30"/>
            <p:cNvSpPr/>
            <p:nvPr/>
          </p:nvSpPr>
          <p:spPr>
            <a:xfrm>
              <a:off x="3736659" y="5199878"/>
              <a:ext cx="3223260" cy="352861"/>
            </a:xfrm>
            <a:prstGeom prst="round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/>
                <a:t>Covering Tracks</a:t>
              </a:r>
            </a:p>
          </p:txBody>
        </p:sp>
        <p:sp>
          <p:nvSpPr>
            <p:cNvPr id="32" name="Curved Left Arrow 31"/>
            <p:cNvSpPr/>
            <p:nvPr/>
          </p:nvSpPr>
          <p:spPr>
            <a:xfrm>
              <a:off x="7014303" y="1566496"/>
              <a:ext cx="533400" cy="592447"/>
            </a:xfrm>
            <a:prstGeom prst="curvedLeftArrow">
              <a:avLst/>
            </a:prstGeom>
            <a:solidFill>
              <a:schemeClr val="accent3"/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tx1"/>
                </a:solidFill>
              </a:endParaRPr>
            </a:p>
          </p:txBody>
        </p:sp>
        <p:sp>
          <p:nvSpPr>
            <p:cNvPr id="33" name="Curved Left Arrow 32"/>
            <p:cNvSpPr/>
            <p:nvPr/>
          </p:nvSpPr>
          <p:spPr>
            <a:xfrm>
              <a:off x="7028500" y="3229917"/>
              <a:ext cx="457200" cy="780797"/>
            </a:xfrm>
            <a:prstGeom prst="curvedLeftArrow">
              <a:avLst/>
            </a:prstGeom>
            <a:solidFill>
              <a:schemeClr val="accent3"/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tx1"/>
                </a:solidFill>
              </a:endParaRPr>
            </a:p>
          </p:txBody>
        </p:sp>
        <p:sp>
          <p:nvSpPr>
            <p:cNvPr id="34" name="Curved Right Arrow 33"/>
            <p:cNvSpPr/>
            <p:nvPr/>
          </p:nvSpPr>
          <p:spPr>
            <a:xfrm>
              <a:off x="3311799" y="3882895"/>
              <a:ext cx="468351" cy="1619076"/>
            </a:xfrm>
            <a:prstGeom prst="curvedRightArrow">
              <a:avLst/>
            </a:prstGeom>
            <a:solidFill>
              <a:schemeClr val="accent3"/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tx1"/>
                </a:solidFill>
              </a:endParaRPr>
            </a:p>
          </p:txBody>
        </p:sp>
        <p:sp>
          <p:nvSpPr>
            <p:cNvPr id="35" name="Curved Right Arrow 34"/>
            <p:cNvSpPr/>
            <p:nvPr/>
          </p:nvSpPr>
          <p:spPr>
            <a:xfrm>
              <a:off x="3205444" y="2064693"/>
              <a:ext cx="493441" cy="1358924"/>
            </a:xfrm>
            <a:prstGeom prst="curvedRightArrow">
              <a:avLst/>
            </a:prstGeom>
            <a:solidFill>
              <a:schemeClr val="accent3"/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tx1"/>
                </a:solidFill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1029113" y="1678054"/>
              <a:ext cx="1576072" cy="369332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4">
                  <a:lumMod val="20000"/>
                  <a:lumOff val="80000"/>
                </a:schemeClr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/>
            <a:p>
              <a:r>
                <a:rPr lang="en-IN" dirty="0"/>
                <a:t>Gaining Access</a:t>
              </a:r>
            </a:p>
          </p:txBody>
        </p:sp>
        <p:sp>
          <p:nvSpPr>
            <p:cNvPr id="38" name="Rectangle 37"/>
            <p:cNvSpPr/>
            <p:nvPr/>
          </p:nvSpPr>
          <p:spPr>
            <a:xfrm>
              <a:off x="838199" y="3286032"/>
              <a:ext cx="1984710" cy="369332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4">
                  <a:lumMod val="20000"/>
                  <a:lumOff val="80000"/>
                </a:schemeClr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/>
            <a:p>
              <a:r>
                <a:rPr lang="en-IN" dirty="0"/>
                <a:t>Maintaining Access</a:t>
              </a:r>
            </a:p>
          </p:txBody>
        </p:sp>
        <p:sp>
          <p:nvSpPr>
            <p:cNvPr id="39" name="Rectangle 38"/>
            <p:cNvSpPr/>
            <p:nvPr/>
          </p:nvSpPr>
          <p:spPr>
            <a:xfrm>
              <a:off x="1119462" y="5022216"/>
              <a:ext cx="1422184" cy="369332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4">
                  <a:lumMod val="20000"/>
                  <a:lumOff val="80000"/>
                </a:schemeClr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/>
            <a:p>
              <a:r>
                <a:rPr lang="en-IN" dirty="0"/>
                <a:t>Clearing Logs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5046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3524" y="57547"/>
            <a:ext cx="8229600" cy="779165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System Hacking Steps</a:t>
            </a:r>
          </a:p>
        </p:txBody>
      </p:sp>
      <p:sp>
        <p:nvSpPr>
          <p:cNvPr id="7" name="Flowchart: Terminator 6"/>
          <p:cNvSpPr/>
          <p:nvPr/>
        </p:nvSpPr>
        <p:spPr>
          <a:xfrm>
            <a:off x="22860" y="1472555"/>
            <a:ext cx="4423410" cy="990600"/>
          </a:xfrm>
          <a:prstGeom prst="flowChartTerminator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IN" dirty="0"/>
              <a:t>    1                Cracking Password</a:t>
            </a:r>
          </a:p>
        </p:txBody>
      </p:sp>
      <p:sp>
        <p:nvSpPr>
          <p:cNvPr id="12" name="Flowchart: Terminator 11"/>
          <p:cNvSpPr/>
          <p:nvPr/>
        </p:nvSpPr>
        <p:spPr>
          <a:xfrm>
            <a:off x="1364816" y="1461046"/>
            <a:ext cx="152400" cy="1011974"/>
          </a:xfrm>
          <a:prstGeom prst="flowChartTermina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Flowchart: Terminator 12"/>
          <p:cNvSpPr/>
          <p:nvPr/>
        </p:nvSpPr>
        <p:spPr>
          <a:xfrm>
            <a:off x="4708324" y="1482420"/>
            <a:ext cx="4359476" cy="990600"/>
          </a:xfrm>
          <a:prstGeom prst="flowChartTerminator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2                Escalating Privileges</a:t>
            </a:r>
          </a:p>
        </p:txBody>
      </p:sp>
      <p:sp>
        <p:nvSpPr>
          <p:cNvPr id="14" name="Flowchart: Terminator 13"/>
          <p:cNvSpPr/>
          <p:nvPr/>
        </p:nvSpPr>
        <p:spPr>
          <a:xfrm>
            <a:off x="4708324" y="4310608"/>
            <a:ext cx="4359476" cy="990600"/>
          </a:xfrm>
          <a:prstGeom prst="flowChartTerminator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6                   Penetration Testing</a:t>
            </a:r>
          </a:p>
        </p:txBody>
      </p:sp>
      <p:sp>
        <p:nvSpPr>
          <p:cNvPr id="15" name="Flowchart: Terminator 14"/>
          <p:cNvSpPr/>
          <p:nvPr/>
        </p:nvSpPr>
        <p:spPr>
          <a:xfrm>
            <a:off x="26670" y="2962027"/>
            <a:ext cx="4545330" cy="990600"/>
          </a:xfrm>
          <a:prstGeom prst="flowChartTerminator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3               Executing Applications</a:t>
            </a:r>
          </a:p>
        </p:txBody>
      </p:sp>
      <p:sp>
        <p:nvSpPr>
          <p:cNvPr id="16" name="Flowchart: Terminator 15"/>
          <p:cNvSpPr/>
          <p:nvPr/>
        </p:nvSpPr>
        <p:spPr>
          <a:xfrm>
            <a:off x="26670" y="4310608"/>
            <a:ext cx="4495800" cy="990600"/>
          </a:xfrm>
          <a:prstGeom prst="flowChartTerminator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IN" dirty="0"/>
              <a:t>       5            Covering Tracks</a:t>
            </a:r>
          </a:p>
        </p:txBody>
      </p:sp>
      <p:sp>
        <p:nvSpPr>
          <p:cNvPr id="18" name="Flowchart: Terminator 17"/>
          <p:cNvSpPr/>
          <p:nvPr/>
        </p:nvSpPr>
        <p:spPr>
          <a:xfrm>
            <a:off x="1364816" y="2950517"/>
            <a:ext cx="154909" cy="1008828"/>
          </a:xfrm>
          <a:prstGeom prst="flowChartTermina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" name="Flowchart: Terminator 18"/>
          <p:cNvSpPr/>
          <p:nvPr/>
        </p:nvSpPr>
        <p:spPr>
          <a:xfrm>
            <a:off x="1364816" y="4310608"/>
            <a:ext cx="152400" cy="990600"/>
          </a:xfrm>
          <a:prstGeom prst="flowChartTermina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" name="Flowchart: Terminator 19"/>
          <p:cNvSpPr/>
          <p:nvPr/>
        </p:nvSpPr>
        <p:spPr>
          <a:xfrm>
            <a:off x="4708324" y="2968745"/>
            <a:ext cx="4359476" cy="990600"/>
          </a:xfrm>
          <a:prstGeom prst="flowChartTerminator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IN" dirty="0"/>
              <a:t>       4             Hiding Files</a:t>
            </a:r>
          </a:p>
        </p:txBody>
      </p:sp>
      <p:sp>
        <p:nvSpPr>
          <p:cNvPr id="21" name="Flowchart: Terminator 20"/>
          <p:cNvSpPr/>
          <p:nvPr/>
        </p:nvSpPr>
        <p:spPr>
          <a:xfrm>
            <a:off x="6131963" y="1482420"/>
            <a:ext cx="152400" cy="990600"/>
          </a:xfrm>
          <a:prstGeom prst="flowChartTermina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" name="Flowchart: Terminator 22"/>
          <p:cNvSpPr/>
          <p:nvPr/>
        </p:nvSpPr>
        <p:spPr>
          <a:xfrm>
            <a:off x="6131963" y="2968745"/>
            <a:ext cx="152400" cy="990600"/>
          </a:xfrm>
          <a:prstGeom prst="flowChartTermina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" name="Flowchart: Terminator 16"/>
          <p:cNvSpPr/>
          <p:nvPr/>
        </p:nvSpPr>
        <p:spPr>
          <a:xfrm>
            <a:off x="6131963" y="4317616"/>
            <a:ext cx="112720" cy="972805"/>
          </a:xfrm>
          <a:prstGeom prst="flowChartTermina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8625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298" y="86836"/>
            <a:ext cx="8229600" cy="827564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Cracking Password</a:t>
            </a:r>
          </a:p>
        </p:txBody>
      </p:sp>
      <p:sp>
        <p:nvSpPr>
          <p:cNvPr id="4" name="Round Diagonal Corner Rectangle 3"/>
          <p:cNvSpPr/>
          <p:nvPr/>
        </p:nvSpPr>
        <p:spPr>
          <a:xfrm>
            <a:off x="933447" y="1196752"/>
            <a:ext cx="7200800" cy="1066800"/>
          </a:xfrm>
          <a:prstGeom prst="round2Diag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Password cracking Techniques are used to recover </a:t>
            </a:r>
          </a:p>
          <a:p>
            <a:pPr algn="ctr"/>
            <a:r>
              <a:rPr lang="en-IN" dirty="0"/>
              <a:t>Passwords from computer systems</a:t>
            </a:r>
          </a:p>
        </p:txBody>
      </p:sp>
      <p:sp>
        <p:nvSpPr>
          <p:cNvPr id="5" name="Round Diagonal Corner Rectangle 4"/>
          <p:cNvSpPr/>
          <p:nvPr/>
        </p:nvSpPr>
        <p:spPr>
          <a:xfrm>
            <a:off x="933448" y="2644552"/>
            <a:ext cx="7056782" cy="1143000"/>
          </a:xfrm>
          <a:prstGeom prst="round2DiagRect">
            <a:avLst/>
          </a:pr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Attackers use password cracking techniques to gain</a:t>
            </a:r>
          </a:p>
          <a:p>
            <a:pPr algn="ctr"/>
            <a:r>
              <a:rPr lang="en-IN" dirty="0"/>
              <a:t>Unauthorized access to the vulnerable system</a:t>
            </a:r>
          </a:p>
        </p:txBody>
      </p:sp>
      <p:sp>
        <p:nvSpPr>
          <p:cNvPr id="6" name="Round Diagonal Corner Rectangle 5"/>
          <p:cNvSpPr/>
          <p:nvPr/>
        </p:nvSpPr>
        <p:spPr>
          <a:xfrm>
            <a:off x="933448" y="4269461"/>
            <a:ext cx="7200800" cy="1066800"/>
          </a:xfrm>
          <a:prstGeom prst="round2Diag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Most of the password cracking techniques are </a:t>
            </a:r>
          </a:p>
          <a:p>
            <a:pPr algn="ctr"/>
            <a:r>
              <a:rPr lang="en-IN" dirty="0"/>
              <a:t>Successful due to weak or </a:t>
            </a:r>
          </a:p>
          <a:p>
            <a:pPr algn="ctr"/>
            <a:r>
              <a:rPr lang="en-IN" dirty="0"/>
              <a:t>Easily guessable passwords</a:t>
            </a:r>
          </a:p>
        </p:txBody>
      </p:sp>
      <p:sp>
        <p:nvSpPr>
          <p:cNvPr id="8" name="Round Diagonal Corner Rectangle 7"/>
          <p:cNvSpPr/>
          <p:nvPr/>
        </p:nvSpPr>
        <p:spPr>
          <a:xfrm>
            <a:off x="7615995" y="2644552"/>
            <a:ext cx="688467" cy="1143000"/>
          </a:xfrm>
          <a:prstGeom prst="round2Diag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Round Diagonal Corner Rectangle 8"/>
          <p:cNvSpPr/>
          <p:nvPr/>
        </p:nvSpPr>
        <p:spPr>
          <a:xfrm>
            <a:off x="7570521" y="1207388"/>
            <a:ext cx="745895" cy="1054392"/>
          </a:xfrm>
          <a:prstGeom prst="round2DiagRect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Round Diagonal Corner Rectangle 9"/>
          <p:cNvSpPr/>
          <p:nvPr/>
        </p:nvSpPr>
        <p:spPr>
          <a:xfrm>
            <a:off x="7466402" y="4269461"/>
            <a:ext cx="702517" cy="1066800"/>
          </a:xfrm>
          <a:prstGeom prst="round2Diag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2050" name="Picture 2" descr="http://a.dryicons.com/images/icon_sets/aesthetica/png/128x128/computer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073" y="1540033"/>
            <a:ext cx="650240" cy="57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unlock  icon in small siz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331" y="2908413"/>
            <a:ext cx="642299" cy="623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www.interactivebrokers.co.uk/images/2015/tws_install_mac_006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4355" y="4498061"/>
            <a:ext cx="650637" cy="455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8148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6099"/>
            <a:ext cx="8229600" cy="782496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Types of Password Attacks</a:t>
            </a:r>
          </a:p>
        </p:txBody>
      </p:sp>
      <p:sp>
        <p:nvSpPr>
          <p:cNvPr id="6" name="Rectangle 5"/>
          <p:cNvSpPr/>
          <p:nvPr/>
        </p:nvSpPr>
        <p:spPr>
          <a:xfrm>
            <a:off x="1403648" y="1285205"/>
            <a:ext cx="5106817" cy="925988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isometricOffAxis1Right"/>
            <a:lightRig rig="threePt" dir="t"/>
          </a:scene3d>
          <a:sp3d extrusionH="76200">
            <a:extrusionClr>
              <a:schemeClr val="bg1"/>
            </a:extrusionClr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00" b="1" dirty="0"/>
              <a:t>Non-Electronic Attacks</a:t>
            </a:r>
          </a:p>
          <a:p>
            <a:pPr algn="ctr"/>
            <a:r>
              <a:rPr lang="en-IN" sz="1400" dirty="0"/>
              <a:t>Attacks need not possess technical knowledge to crack password, hence known as non-technical attack</a:t>
            </a:r>
          </a:p>
        </p:txBody>
      </p:sp>
      <p:sp>
        <p:nvSpPr>
          <p:cNvPr id="7" name="Pentagon 6"/>
          <p:cNvSpPr/>
          <p:nvPr/>
        </p:nvSpPr>
        <p:spPr>
          <a:xfrm>
            <a:off x="6441418" y="827551"/>
            <a:ext cx="1136028" cy="925987"/>
          </a:xfrm>
          <a:prstGeom prst="homePlate">
            <a:avLst/>
          </a:prstGeom>
          <a:scene3d>
            <a:camera prst="isometricOffAxis1Right"/>
            <a:lightRig rig="threePt" dir="t"/>
          </a:scene3d>
          <a:sp3d extrusionH="76200">
            <a:extrusionClr>
              <a:schemeClr val="bg1"/>
            </a:extrusionClr>
          </a:sp3d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1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495279" y="2393755"/>
            <a:ext cx="4905523" cy="916543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isometricOffAxis1Right"/>
            <a:lightRig rig="threePt" dir="t"/>
          </a:scene3d>
          <a:sp3d extrusionH="76200">
            <a:extrusionClr>
              <a:schemeClr val="bg1"/>
            </a:extrusionClr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/>
              <a:t>Active Online Attacks</a:t>
            </a:r>
          </a:p>
          <a:p>
            <a:pPr algn="ctr"/>
            <a:r>
              <a:rPr lang="en-IN" sz="1400" dirty="0"/>
              <a:t>Attacker performs password cracking by directly communicating with the victim machine</a:t>
            </a:r>
          </a:p>
        </p:txBody>
      </p:sp>
      <p:sp>
        <p:nvSpPr>
          <p:cNvPr id="12" name="Pentagon 11"/>
          <p:cNvSpPr/>
          <p:nvPr/>
        </p:nvSpPr>
        <p:spPr>
          <a:xfrm>
            <a:off x="6422368" y="1935646"/>
            <a:ext cx="1155078" cy="916543"/>
          </a:xfrm>
          <a:prstGeom prst="homePlate">
            <a:avLst/>
          </a:prstGeom>
          <a:scene3d>
            <a:camera prst="isometricOffAxis1Right"/>
            <a:lightRig rig="threePt" dir="t"/>
          </a:scene3d>
          <a:sp3d extrusionH="76200">
            <a:extrusionClr>
              <a:schemeClr val="bg1"/>
            </a:extrusionClr>
          </a:sp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2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483203" y="3469998"/>
            <a:ext cx="5008211" cy="902813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isometricOffAxis1Right"/>
            <a:lightRig rig="threePt" dir="t"/>
          </a:scene3d>
          <a:sp3d extrusionH="76200">
            <a:extrusionClr>
              <a:schemeClr val="bg1"/>
            </a:extrusion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/>
              <a:t>Passive Online Attacks</a:t>
            </a:r>
          </a:p>
          <a:p>
            <a:pPr algn="ctr"/>
            <a:r>
              <a:rPr lang="en-IN" sz="1400" dirty="0"/>
              <a:t>Attacker Performs password cracking without communicating with the authorizing party</a:t>
            </a:r>
          </a:p>
        </p:txBody>
      </p:sp>
      <p:sp>
        <p:nvSpPr>
          <p:cNvPr id="14" name="Pentagon 13"/>
          <p:cNvSpPr/>
          <p:nvPr/>
        </p:nvSpPr>
        <p:spPr>
          <a:xfrm>
            <a:off x="6491415" y="3043174"/>
            <a:ext cx="1157306" cy="902813"/>
          </a:xfrm>
          <a:prstGeom prst="homePlate">
            <a:avLst/>
          </a:prstGeom>
          <a:scene3d>
            <a:camera prst="isometricOffAxis1Right"/>
            <a:lightRig rig="threePt" dir="t"/>
          </a:scene3d>
          <a:sp3d extrusionH="76200">
            <a:extrusionClr>
              <a:schemeClr val="bg1"/>
            </a:extrusionClr>
          </a:sp3d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3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495279" y="4607203"/>
            <a:ext cx="5015186" cy="902813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isometricOffAxis1Right"/>
            <a:lightRig rig="threePt" dir="t"/>
          </a:scene3d>
          <a:sp3d extrusionH="76200">
            <a:extrusionClr>
              <a:schemeClr val="bg1"/>
            </a:extrusion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/>
              <a:t>Offline Attack</a:t>
            </a:r>
          </a:p>
          <a:p>
            <a:pPr algn="ctr"/>
            <a:r>
              <a:rPr lang="en-IN" sz="1400" dirty="0"/>
              <a:t>Attacker copies the target’s password file and then tries to crack passwords in his own system at different location </a:t>
            </a:r>
          </a:p>
        </p:txBody>
      </p:sp>
      <p:sp>
        <p:nvSpPr>
          <p:cNvPr id="16" name="Pentagon 15"/>
          <p:cNvSpPr/>
          <p:nvPr/>
        </p:nvSpPr>
        <p:spPr>
          <a:xfrm>
            <a:off x="6510465" y="4136972"/>
            <a:ext cx="1138256" cy="902813"/>
          </a:xfrm>
          <a:prstGeom prst="homePlate">
            <a:avLst/>
          </a:prstGeom>
          <a:scene3d>
            <a:camera prst="isometricOffAxis1Right"/>
            <a:lightRig rig="threePt" dir="t"/>
          </a:scene3d>
          <a:sp3d extrusionH="76200">
            <a:extrusionClr>
              <a:schemeClr val="bg1"/>
            </a:extrusion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84855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944"/>
            <a:ext cx="8229600" cy="801768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Privilege Escalation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9612" y="836712"/>
            <a:ext cx="8534400" cy="5257800"/>
          </a:xfrm>
        </p:spPr>
        <p:txBody>
          <a:bodyPr/>
          <a:lstStyle/>
          <a:p>
            <a:pPr algn="just"/>
            <a:r>
              <a:rPr lang="en-IN" sz="2400" dirty="0"/>
              <a:t>An attacker can gain access to the network using a NON-ADMIN USER ACCOUNT, and the next step would be to gain administrative privileges</a:t>
            </a:r>
          </a:p>
          <a:p>
            <a:pPr marL="0" indent="0" algn="just">
              <a:buNone/>
            </a:pPr>
            <a:r>
              <a:rPr lang="en-IN" dirty="0">
                <a:solidFill>
                  <a:schemeClr val="accent6">
                    <a:lumMod val="75000"/>
                  </a:schemeClr>
                </a:solidFill>
              </a:rPr>
              <a:t>Types of Privilege Escalation</a:t>
            </a:r>
          </a:p>
        </p:txBody>
      </p:sp>
      <p:sp>
        <p:nvSpPr>
          <p:cNvPr id="4" name="Round Same Side Corner Rectangle 3"/>
          <p:cNvSpPr/>
          <p:nvPr/>
        </p:nvSpPr>
        <p:spPr>
          <a:xfrm>
            <a:off x="464820" y="2996952"/>
            <a:ext cx="3988830" cy="2016224"/>
          </a:xfrm>
          <a:prstGeom prst="round2Same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u="sng" dirty="0"/>
              <a:t>Vertical Privilege Escalation</a:t>
            </a:r>
          </a:p>
          <a:p>
            <a:pPr algn="ctr"/>
            <a:endParaRPr lang="en-IN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b="1" dirty="0"/>
              <a:t>Refers to gaining higher privileges than the existing</a:t>
            </a:r>
          </a:p>
        </p:txBody>
      </p:sp>
      <p:sp>
        <p:nvSpPr>
          <p:cNvPr id="5" name="Round Same Side Corner Rectangle 4"/>
          <p:cNvSpPr/>
          <p:nvPr/>
        </p:nvSpPr>
        <p:spPr>
          <a:xfrm>
            <a:off x="4903648" y="2996952"/>
            <a:ext cx="3988831" cy="2016224"/>
          </a:xfrm>
          <a:prstGeom prst="round2Same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b="1" u="sng" dirty="0"/>
          </a:p>
          <a:p>
            <a:pPr algn="ctr"/>
            <a:endParaRPr lang="en-IN" b="1" u="sng" dirty="0"/>
          </a:p>
          <a:p>
            <a:pPr algn="ctr"/>
            <a:endParaRPr lang="en-IN" b="1" u="sng" dirty="0"/>
          </a:p>
          <a:p>
            <a:pPr algn="ctr"/>
            <a:endParaRPr lang="en-IN" b="1" u="sng" dirty="0"/>
          </a:p>
          <a:p>
            <a:pPr algn="ctr"/>
            <a:r>
              <a:rPr lang="en-IN" b="1" u="sng" dirty="0"/>
              <a:t>Horizontal Privilege Escalation</a:t>
            </a:r>
          </a:p>
          <a:p>
            <a:endParaRPr lang="en-I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/>
              <a:t>Refers to acquiring the same level of privileges that already has been granted but assuming the identify of another user with the similar privileges</a:t>
            </a:r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851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6995"/>
            <a:ext cx="8229600" cy="903442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Executing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032" y="848981"/>
            <a:ext cx="8495456" cy="4525963"/>
          </a:xfrm>
        </p:spPr>
        <p:txBody>
          <a:bodyPr/>
          <a:lstStyle/>
          <a:p>
            <a:pPr algn="just"/>
            <a:r>
              <a:rPr lang="en-IN" dirty="0"/>
              <a:t>Attackers execute malicious applications in this stage. This is called “owning” the system</a:t>
            </a:r>
          </a:p>
          <a:p>
            <a:endParaRPr lang="en-IN" dirty="0"/>
          </a:p>
        </p:txBody>
      </p:sp>
      <p:sp>
        <p:nvSpPr>
          <p:cNvPr id="4" name="Rounded Rectangle 3"/>
          <p:cNvSpPr/>
          <p:nvPr/>
        </p:nvSpPr>
        <p:spPr>
          <a:xfrm>
            <a:off x="990600" y="2780928"/>
            <a:ext cx="1524000" cy="83820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Key logger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512312" y="4914528"/>
            <a:ext cx="1524000" cy="8382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Crackers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508595" y="2780928"/>
            <a:ext cx="1524000" cy="8382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  <a:p>
            <a:pPr algn="ctr"/>
            <a:r>
              <a:rPr lang="en-IN" dirty="0"/>
              <a:t>Spyware</a:t>
            </a:r>
          </a:p>
          <a:p>
            <a:pPr algn="ctr"/>
            <a:endParaRPr lang="en-IN" dirty="0"/>
          </a:p>
        </p:txBody>
      </p:sp>
      <p:sp>
        <p:nvSpPr>
          <p:cNvPr id="7" name="Rounded Rectangle 6"/>
          <p:cNvSpPr/>
          <p:nvPr/>
        </p:nvSpPr>
        <p:spPr>
          <a:xfrm>
            <a:off x="1025912" y="4914528"/>
            <a:ext cx="1524000" cy="83820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Backdoors</a:t>
            </a: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024323108"/>
              </p:ext>
            </p:extLst>
          </p:nvPr>
        </p:nvGraphicFramePr>
        <p:xfrm>
          <a:off x="1970979" y="2795371"/>
          <a:ext cx="5019907" cy="2747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1" name="Straight Arrow Connector 10"/>
          <p:cNvCxnSpPr/>
          <p:nvPr/>
        </p:nvCxnSpPr>
        <p:spPr>
          <a:xfrm>
            <a:off x="4762500" y="2994446"/>
            <a:ext cx="762000" cy="914400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4724400" y="4438278"/>
            <a:ext cx="838200" cy="876300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 flipV="1">
            <a:off x="3429000" y="4457328"/>
            <a:ext cx="762000" cy="762000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3429000" y="3009528"/>
            <a:ext cx="745923" cy="884237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207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Graphic spid="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412"/>
            <a:ext cx="8229600" cy="639284"/>
          </a:xfrm>
        </p:spPr>
        <p:txBody>
          <a:bodyPr>
            <a:normAutofit fontScale="90000"/>
          </a:bodyPr>
          <a:lstStyle/>
          <a:p>
            <a:r>
              <a:rPr lang="en-GB" dirty="0"/>
              <a:t>Executing Applications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3"/>
            <a:ext cx="4271392" cy="4109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792"/>
            <a:ext cx="4680520" cy="4109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Hiding Files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" y="1124744"/>
            <a:ext cx="4114800" cy="5257800"/>
          </a:xfrm>
        </p:spPr>
        <p:txBody>
          <a:bodyPr>
            <a:noAutofit/>
          </a:bodyPr>
          <a:lstStyle/>
          <a:p>
            <a:pPr algn="just"/>
            <a:r>
              <a:rPr lang="en-IN" sz="2000" dirty="0"/>
              <a:t>An attacker has performed malicious operations (i.e., executed malicious applications) on the target system to get escalated access, </a:t>
            </a:r>
          </a:p>
          <a:p>
            <a:pPr algn="just"/>
            <a:r>
              <a:rPr lang="en-IN" sz="2000" dirty="0"/>
              <a:t>The next step the attacker will do is to embed and hide his/her malicious programs</a:t>
            </a:r>
          </a:p>
          <a:p>
            <a:pPr algn="just"/>
            <a:r>
              <a:rPr lang="en-IN" sz="2000" dirty="0"/>
              <a:t>The attacker will hide their programs using the following programs</a:t>
            </a:r>
            <a:r>
              <a:rPr lang="en-IN" sz="1800" dirty="0"/>
              <a:t>:</a:t>
            </a:r>
          </a:p>
          <a:p>
            <a:pPr lvl="1" algn="just"/>
            <a:r>
              <a:rPr lang="en-IN" sz="1600" dirty="0"/>
              <a:t>Rootkits, </a:t>
            </a:r>
          </a:p>
          <a:p>
            <a:pPr lvl="1" algn="just"/>
            <a:r>
              <a:rPr lang="en-IN" sz="1600" dirty="0"/>
              <a:t>NTFS Stream</a:t>
            </a:r>
          </a:p>
          <a:p>
            <a:pPr lvl="1" algn="just"/>
            <a:r>
              <a:rPr lang="en-IN" sz="1600" dirty="0"/>
              <a:t>steganography techniques</a:t>
            </a:r>
          </a:p>
          <a:p>
            <a:pPr marL="0" indent="0">
              <a:buNone/>
            </a:pPr>
            <a:endParaRPr lang="en-IN" sz="1600" dirty="0"/>
          </a:p>
          <a:p>
            <a:endParaRPr lang="en-IN" sz="1800" dirty="0"/>
          </a:p>
        </p:txBody>
      </p:sp>
      <p:pic>
        <p:nvPicPr>
          <p:cNvPr id="1028" name="Picture 4" descr="http://cache1.asset-cache.net/gc/179445707-im-a-liar-gettyimages.jpg?v=1&amp;c=IWSAsset&amp;k=2&amp;d=qiYTpRK4IW9W%2B%2BQrdEZO24jsFQhoDMbpNnLIjZe0dVphwR8f1K0KG413HlD71PR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1010" y="1752600"/>
            <a:ext cx="4838700" cy="321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698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856" y="71550"/>
            <a:ext cx="8229600" cy="620237"/>
          </a:xfrm>
        </p:spPr>
        <p:txBody>
          <a:bodyPr>
            <a:normAutofit fontScale="90000"/>
          </a:bodyPr>
          <a:lstStyle/>
          <a:p>
            <a:pPr defTabSz="179388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Rootkits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" y="660105"/>
            <a:ext cx="8724900" cy="5715000"/>
          </a:xfrm>
        </p:spPr>
        <p:txBody>
          <a:bodyPr/>
          <a:lstStyle/>
          <a:p>
            <a:pPr marL="457200" lvl="1" indent="0" algn="just">
              <a:buNone/>
            </a:pPr>
            <a:r>
              <a:rPr lang="en-IN" sz="1400" dirty="0"/>
              <a:t>Rootkits are programs that hide their presence as well as attacker’s malicious activities, granting them full access to the server or host at that time and also in future.</a:t>
            </a:r>
          </a:p>
          <a:p>
            <a:pPr marL="457200" lvl="1" indent="0" algn="just">
              <a:buNone/>
            </a:pPr>
            <a:r>
              <a:rPr lang="en-IN" sz="1400" b="1" dirty="0">
                <a:solidFill>
                  <a:schemeClr val="accent6">
                    <a:lumMod val="75000"/>
                  </a:schemeClr>
                </a:solidFill>
              </a:rPr>
              <a:t>Types of Rootkits</a:t>
            </a:r>
          </a:p>
          <a:p>
            <a:pPr lvl="2" algn="just"/>
            <a:r>
              <a:rPr lang="en-IN" sz="1400" dirty="0"/>
              <a:t>Hypervisor level Rootkit</a:t>
            </a:r>
          </a:p>
          <a:p>
            <a:pPr lvl="2" algn="just"/>
            <a:r>
              <a:rPr lang="en-IN" sz="1400" dirty="0"/>
              <a:t>Hardware/firmware Rootkit</a:t>
            </a:r>
          </a:p>
          <a:p>
            <a:pPr lvl="2" algn="just"/>
            <a:r>
              <a:rPr lang="en-IN" sz="1400" dirty="0"/>
              <a:t>Kernel level Rootkit</a:t>
            </a:r>
          </a:p>
          <a:p>
            <a:endParaRPr lang="en-IN" dirty="0"/>
          </a:p>
        </p:txBody>
      </p:sp>
      <p:sp>
        <p:nvSpPr>
          <p:cNvPr id="4" name="Rectangle 3"/>
          <p:cNvSpPr/>
          <p:nvPr/>
        </p:nvSpPr>
        <p:spPr>
          <a:xfrm>
            <a:off x="1104900" y="2394739"/>
            <a:ext cx="1779270" cy="3770565"/>
          </a:xfrm>
          <a:prstGeom prst="rect">
            <a:avLst/>
          </a:prstGeom>
          <a:ln>
            <a:solidFill>
              <a:srgbClr val="FF0066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endParaRPr lang="en-IN" sz="1400" b="1" dirty="0">
              <a:solidFill>
                <a:srgbClr val="FF0066"/>
              </a:solidFill>
            </a:endParaRPr>
          </a:p>
          <a:p>
            <a:pPr algn="ctr"/>
            <a:r>
              <a:rPr lang="en-IN" sz="1400" b="1" dirty="0">
                <a:solidFill>
                  <a:srgbClr val="FF0066"/>
                </a:solidFill>
              </a:rPr>
              <a:t>Hypervisor Level Rootkit</a:t>
            </a:r>
          </a:p>
          <a:p>
            <a:r>
              <a:rPr lang="en-IN" sz="1100" dirty="0"/>
              <a:t>Acts as Hypervisor and sequence of the computer system to load the host os as vm</a:t>
            </a:r>
            <a:endParaRPr lang="en-IN" dirty="0"/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endParaRPr lang="en-IN" sz="1400" dirty="0"/>
          </a:p>
          <a:p>
            <a:pPr algn="ctr"/>
            <a:endParaRPr lang="en-IN" sz="1400" b="1" dirty="0">
              <a:solidFill>
                <a:srgbClr val="FF0066"/>
              </a:solidFill>
            </a:endParaRPr>
          </a:p>
          <a:p>
            <a:pPr algn="ctr"/>
            <a:r>
              <a:rPr lang="en-IN" sz="1400" b="1" dirty="0">
                <a:solidFill>
                  <a:srgbClr val="FF0066"/>
                </a:solidFill>
              </a:rPr>
              <a:t>Boot Loader Level </a:t>
            </a:r>
          </a:p>
          <a:p>
            <a:pPr algn="ctr"/>
            <a:r>
              <a:rPr lang="en-IN" sz="1400" b="1" dirty="0">
                <a:solidFill>
                  <a:srgbClr val="FF0066"/>
                </a:solidFill>
              </a:rPr>
              <a:t>Rootkit</a:t>
            </a:r>
          </a:p>
          <a:p>
            <a:r>
              <a:rPr lang="en-IN" sz="1100" dirty="0"/>
              <a:t>Replaces the original Boot loader with one controlled by a remote attacker</a:t>
            </a:r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endParaRPr lang="en-IN" dirty="0"/>
          </a:p>
        </p:txBody>
      </p:sp>
      <p:sp>
        <p:nvSpPr>
          <p:cNvPr id="5" name="Rectangle 4"/>
          <p:cNvSpPr/>
          <p:nvPr/>
        </p:nvSpPr>
        <p:spPr>
          <a:xfrm>
            <a:off x="3634740" y="2394739"/>
            <a:ext cx="1771650" cy="381270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sz="1400" dirty="0"/>
          </a:p>
          <a:p>
            <a:pPr algn="ctr"/>
            <a:endParaRPr lang="en-IN" sz="1400" dirty="0"/>
          </a:p>
          <a:p>
            <a:pPr algn="ctr"/>
            <a:endParaRPr lang="en-IN" sz="1400" dirty="0"/>
          </a:p>
          <a:p>
            <a:pPr algn="ctr"/>
            <a:endParaRPr lang="en-IN" sz="1400" dirty="0"/>
          </a:p>
          <a:p>
            <a:pPr algn="ctr"/>
            <a:endParaRPr lang="en-IN" sz="1400" dirty="0"/>
          </a:p>
          <a:p>
            <a:pPr algn="ctr"/>
            <a:endParaRPr lang="en-IN" sz="1400" b="1" dirty="0">
              <a:solidFill>
                <a:srgbClr val="7030A0"/>
              </a:solidFill>
            </a:endParaRPr>
          </a:p>
          <a:p>
            <a:pPr algn="ctr"/>
            <a:r>
              <a:rPr lang="en-IN" sz="1400" b="1" dirty="0">
                <a:solidFill>
                  <a:srgbClr val="7030A0"/>
                </a:solidFill>
              </a:rPr>
              <a:t>Hardware/Firmware Rootkit</a:t>
            </a:r>
          </a:p>
          <a:p>
            <a:r>
              <a:rPr lang="en-IN" sz="1100" dirty="0"/>
              <a:t>Hides in hardware devices or platform firmware which is not inspected for code integrity</a:t>
            </a:r>
          </a:p>
          <a:p>
            <a:endParaRPr lang="en-IN" sz="1100" dirty="0"/>
          </a:p>
          <a:p>
            <a:endParaRPr lang="en-IN" sz="1100" dirty="0"/>
          </a:p>
          <a:p>
            <a:endParaRPr lang="en-IN" sz="1100" dirty="0"/>
          </a:p>
          <a:p>
            <a:endParaRPr lang="en-IN" sz="1100" dirty="0"/>
          </a:p>
          <a:p>
            <a:endParaRPr lang="en-IN" sz="1100" dirty="0"/>
          </a:p>
          <a:p>
            <a:pPr algn="ctr"/>
            <a:r>
              <a:rPr lang="en-IN" sz="1400" b="1" dirty="0">
                <a:solidFill>
                  <a:srgbClr val="7030A0"/>
                </a:solidFill>
              </a:rPr>
              <a:t>Application Level Rootkit</a:t>
            </a:r>
          </a:p>
          <a:p>
            <a:r>
              <a:rPr lang="en-IN" sz="1100" dirty="0"/>
              <a:t>Replaces regular application binaries with fake Trojan, or modifies the behaviour of existing applications by injecting malicious code</a:t>
            </a:r>
          </a:p>
          <a:p>
            <a:endParaRPr lang="en-IN" sz="1100" dirty="0"/>
          </a:p>
          <a:p>
            <a:endParaRPr lang="en-IN" sz="1100" dirty="0"/>
          </a:p>
          <a:p>
            <a:endParaRPr lang="en-IN" sz="1100" dirty="0"/>
          </a:p>
          <a:p>
            <a:endParaRPr lang="en-IN" sz="1100" dirty="0"/>
          </a:p>
          <a:p>
            <a:endParaRPr lang="en-IN" sz="1100" dirty="0"/>
          </a:p>
          <a:p>
            <a:endParaRPr lang="en-IN" sz="1100" dirty="0"/>
          </a:p>
          <a:p>
            <a:endParaRPr lang="en-IN" sz="1100" dirty="0"/>
          </a:p>
        </p:txBody>
      </p:sp>
      <p:sp>
        <p:nvSpPr>
          <p:cNvPr id="6" name="Rectangle 5"/>
          <p:cNvSpPr/>
          <p:nvPr/>
        </p:nvSpPr>
        <p:spPr>
          <a:xfrm>
            <a:off x="6137910" y="2394738"/>
            <a:ext cx="1771650" cy="381270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sz="1400" b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en-IN" sz="1400" b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en-IN" sz="1400" b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en-IN" sz="1400" b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en-IN" sz="1400" b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en-IN" sz="1400" b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IN" sz="1400" b="1" dirty="0">
                <a:solidFill>
                  <a:schemeClr val="accent6">
                    <a:lumMod val="75000"/>
                  </a:schemeClr>
                </a:solidFill>
              </a:rPr>
              <a:t>Kernel Level Rootkit</a:t>
            </a:r>
          </a:p>
          <a:p>
            <a:endParaRPr lang="en-IN" sz="1100" dirty="0"/>
          </a:p>
          <a:p>
            <a:r>
              <a:rPr lang="en-IN" sz="1100" dirty="0"/>
              <a:t>Adds malicious code or replaces original OS Kernel and device driver codes</a:t>
            </a:r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pPr algn="ctr"/>
            <a:r>
              <a:rPr lang="en-IN" sz="1400" b="1" dirty="0">
                <a:solidFill>
                  <a:schemeClr val="accent6">
                    <a:lumMod val="75000"/>
                  </a:schemeClr>
                </a:solidFill>
              </a:rPr>
              <a:t>Library Level Rootkits</a:t>
            </a:r>
          </a:p>
          <a:p>
            <a:endParaRPr lang="en-IN" sz="1100" dirty="0"/>
          </a:p>
          <a:p>
            <a:r>
              <a:rPr lang="en-IN" sz="1100" dirty="0"/>
              <a:t>Replaces original system calls with fake ones to hide information about the attacker</a:t>
            </a:r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sp>
        <p:nvSpPr>
          <p:cNvPr id="7" name="Rectangle 6"/>
          <p:cNvSpPr/>
          <p:nvPr/>
        </p:nvSpPr>
        <p:spPr>
          <a:xfrm>
            <a:off x="1095375" y="3880162"/>
            <a:ext cx="1771650" cy="503237"/>
          </a:xfrm>
          <a:prstGeom prst="rect">
            <a:avLst/>
          </a:prstGeom>
          <a:solidFill>
            <a:srgbClr val="FF006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rgbClr val="FF0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625215" y="4002102"/>
            <a:ext cx="1771650" cy="488146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Rectangle 8"/>
          <p:cNvSpPr/>
          <p:nvPr/>
        </p:nvSpPr>
        <p:spPr>
          <a:xfrm>
            <a:off x="6137910" y="3931911"/>
            <a:ext cx="1771650" cy="534404"/>
          </a:xfrm>
          <a:prstGeom prst="rect">
            <a:avLst/>
          </a:prstGeom>
          <a:ln>
            <a:solidFill>
              <a:schemeClr val="accent6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2050" name="Picture 2" descr="http://icons.iconarchive.com/icons/webalys/kameleon.pics/512/Download-Computer-icon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3880162"/>
            <a:ext cx="533400" cy="50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png.clipart.me/graphics/thumbs/775/red-lady-bug_77534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134" y="3998560"/>
            <a:ext cx="509522" cy="491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1633" y="3931967"/>
            <a:ext cx="584204" cy="545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4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021" y="38100"/>
            <a:ext cx="8229600" cy="798612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NTFS Data Stream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773420"/>
            <a:ext cx="8686800" cy="4648200"/>
          </a:xfrm>
        </p:spPr>
        <p:txBody>
          <a:bodyPr/>
          <a:lstStyle/>
          <a:p>
            <a:pPr algn="just">
              <a:tabLst>
                <a:tab pos="182563" algn="l"/>
              </a:tabLst>
            </a:pPr>
            <a:r>
              <a:rPr lang="en-IN" sz="1600" b="1" dirty="0">
                <a:solidFill>
                  <a:schemeClr val="accent6">
                    <a:lumMod val="75000"/>
                  </a:schemeClr>
                </a:solidFill>
              </a:rPr>
              <a:t>NTFS Data Stream</a:t>
            </a:r>
          </a:p>
          <a:p>
            <a:pPr lvl="1" algn="just"/>
            <a:r>
              <a:rPr lang="en-IN" sz="1400" dirty="0"/>
              <a:t>Is the file system that stores any file with the help of two data streams called NTFS data streams along with file attributes</a:t>
            </a:r>
          </a:p>
          <a:p>
            <a:pPr lvl="1" algn="just"/>
            <a:r>
              <a:rPr lang="en-IN" sz="1400" dirty="0"/>
              <a:t>NTFS Alternate DataStream (ADS) is a windows hidden stream which contains metadata</a:t>
            </a:r>
          </a:p>
          <a:p>
            <a:pPr lvl="1" algn="just"/>
            <a:r>
              <a:rPr lang="en-IN" sz="1400" dirty="0"/>
              <a:t>ADS is the ability to fork data into existing files without changing or altering their functionality</a:t>
            </a:r>
          </a:p>
          <a:p>
            <a:pPr lvl="1" algn="just"/>
            <a:r>
              <a:rPr lang="en-IN" sz="1400" dirty="0"/>
              <a:t>Ads allows an attacker to inject malicious code in files on accessible system and execute them without being detected by the user.</a:t>
            </a:r>
            <a:endParaRPr lang="en-IN" dirty="0"/>
          </a:p>
        </p:txBody>
      </p:sp>
      <p:pic>
        <p:nvPicPr>
          <p:cNvPr id="6" name="Picture 4" descr="http://www.envalo.com/wp-content/uploads/2013/04/magento-folder-structu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48908"/>
            <a:ext cx="4380602" cy="323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56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94007"/>
            <a:ext cx="8229600" cy="563562"/>
          </a:xfrm>
        </p:spPr>
        <p:txBody>
          <a:bodyPr>
            <a:normAutofit fontScale="90000"/>
          </a:bodyPr>
          <a:lstStyle/>
          <a:p>
            <a:br>
              <a:rPr lang="en-IN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Steganography</a:t>
            </a:r>
            <a:br>
              <a:rPr lang="en-IN" b="1" dirty="0">
                <a:solidFill>
                  <a:schemeClr val="accent6">
                    <a:lumMod val="75000"/>
                  </a:schemeClr>
                </a:solidFill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4623" y="565854"/>
            <a:ext cx="8229600" cy="4525963"/>
          </a:xfrm>
        </p:spPr>
        <p:txBody>
          <a:bodyPr/>
          <a:lstStyle/>
          <a:p>
            <a:pPr marL="468313" lvl="1" algn="just">
              <a:buFont typeface="Arial" panose="020B0604020202020204" pitchFamily="34" charset="0"/>
              <a:buChar char="•"/>
            </a:pPr>
            <a:r>
              <a:rPr lang="en-IN" sz="1400" dirty="0"/>
              <a:t>Steganography is a technique of hiding a secret message within an ordinary message and extracting it at the destination to maintain confidentiality of data</a:t>
            </a:r>
          </a:p>
          <a:p>
            <a:pPr marL="468313" lvl="1" algn="just">
              <a:buFont typeface="Arial" panose="020B0604020202020204" pitchFamily="34" charset="0"/>
              <a:buChar char="•"/>
            </a:pPr>
            <a:r>
              <a:rPr lang="en-IN" sz="1400" dirty="0"/>
              <a:t>Utilizing a graphic image as a cover is the most popular method to conceal the data in files</a:t>
            </a:r>
          </a:p>
          <a:p>
            <a:pPr marL="468313" lvl="1" algn="just">
              <a:buFont typeface="Arial" panose="020B0604020202020204" pitchFamily="34" charset="0"/>
              <a:buChar char="•"/>
            </a:pPr>
            <a:r>
              <a:rPr lang="en-IN" sz="1400" dirty="0"/>
              <a:t>Attacker can use steganography to hide messages such as list of the compromised servers, source code for the hacking tool, plans for future attacks, </a:t>
            </a:r>
            <a:r>
              <a:rPr lang="en-IN" sz="1400" dirty="0" err="1"/>
              <a:t>etc</a:t>
            </a:r>
            <a:endParaRPr lang="en-IN" dirty="0"/>
          </a:p>
        </p:txBody>
      </p:sp>
      <p:sp>
        <p:nvSpPr>
          <p:cNvPr id="5" name="Rectangle 4"/>
          <p:cNvSpPr/>
          <p:nvPr/>
        </p:nvSpPr>
        <p:spPr>
          <a:xfrm>
            <a:off x="2286000" y="2521059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 lvl="1"/>
            <a:r>
              <a:rPr lang="en-IN" sz="1400" dirty="0"/>
              <a:t>.</a:t>
            </a:r>
          </a:p>
        </p:txBody>
      </p:sp>
      <p:pic>
        <p:nvPicPr>
          <p:cNvPr id="4100" name="Picture 4" descr="http://images.techhive.com/images/idge/imported/imageapi/2014/10/14/02/steganographie-10-600x450-100515424-primary-id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09800"/>
            <a:ext cx="5171276" cy="387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229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55459"/>
            <a:ext cx="8229600" cy="622618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Classification of steganography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8436" y="908720"/>
            <a:ext cx="9172436" cy="4320480"/>
          </a:xfr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 dirty="0"/>
          </a:p>
        </p:txBody>
      </p:sp>
      <p:sp>
        <p:nvSpPr>
          <p:cNvPr id="6" name="Rounded Rectangle 5"/>
          <p:cNvSpPr/>
          <p:nvPr/>
        </p:nvSpPr>
        <p:spPr>
          <a:xfrm>
            <a:off x="1475656" y="1074871"/>
            <a:ext cx="2743200" cy="548632"/>
          </a:xfrm>
          <a:prstGeom prst="roundRect">
            <a:avLst/>
          </a:prstGeom>
          <a:solidFill>
            <a:schemeClr val="accent6">
              <a:alpha val="2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outerShdw blurRad="50800" dist="25400" algn="bl" rotWithShape="0">
              <a:srgbClr val="000000">
                <a:alpha val="60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Steganography</a:t>
            </a:r>
          </a:p>
        </p:txBody>
      </p:sp>
      <p:sp>
        <p:nvSpPr>
          <p:cNvPr id="8" name="Flowchart: Terminator 7"/>
          <p:cNvSpPr/>
          <p:nvPr/>
        </p:nvSpPr>
        <p:spPr>
          <a:xfrm>
            <a:off x="1562100" y="2167731"/>
            <a:ext cx="2362200" cy="685790"/>
          </a:xfrm>
          <a:prstGeom prst="flowChartTerminator">
            <a:avLst/>
          </a:prstGeom>
          <a:solidFill>
            <a:schemeClr val="bg1">
              <a:lumMod val="50000"/>
              <a:alpha val="0"/>
            </a:schemeClr>
          </a:solidFill>
          <a:ln>
            <a:solidFill>
              <a:schemeClr val="bg2">
                <a:lumMod val="10000"/>
              </a:schemeClr>
            </a:solidFill>
          </a:ln>
          <a:effectLst>
            <a:outerShdw blurRad="50800" dist="50800" dir="5400000" algn="ctr" rotWithShape="0">
              <a:srgbClr val="000000">
                <a:alpha val="3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bg1">
                    <a:lumMod val="85000"/>
                  </a:schemeClr>
                </a:solidFill>
              </a:rPr>
              <a:t>Linguistic </a:t>
            </a:r>
          </a:p>
          <a:p>
            <a:pPr algn="ctr"/>
            <a:r>
              <a:rPr lang="en-IN" dirty="0">
                <a:solidFill>
                  <a:schemeClr val="bg1">
                    <a:lumMod val="85000"/>
                  </a:schemeClr>
                </a:solidFill>
              </a:rPr>
              <a:t>Steganography</a:t>
            </a:r>
          </a:p>
        </p:txBody>
      </p:sp>
      <p:sp>
        <p:nvSpPr>
          <p:cNvPr id="11" name="Flowchart: Terminator 10"/>
          <p:cNvSpPr/>
          <p:nvPr/>
        </p:nvSpPr>
        <p:spPr>
          <a:xfrm>
            <a:off x="49560" y="3212976"/>
            <a:ext cx="2362200" cy="532540"/>
          </a:xfrm>
          <a:prstGeom prst="flowChartTerminator">
            <a:avLst/>
          </a:prstGeom>
          <a:solidFill>
            <a:schemeClr val="bg1">
              <a:lumMod val="65000"/>
              <a:alpha val="16000"/>
            </a:schemeClr>
          </a:solidFill>
          <a:ln>
            <a:solidFill>
              <a:schemeClr val="bg2">
                <a:lumMod val="10000"/>
              </a:schemeClr>
            </a:solidFill>
          </a:ln>
          <a:effectLst>
            <a:outerShdw blurRad="50800" dist="50800" dir="5400000" algn="ctr" rotWithShape="0">
              <a:srgbClr val="000000">
                <a:alpha val="2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bg1">
                    <a:lumMod val="85000"/>
                  </a:schemeClr>
                </a:solidFill>
              </a:rPr>
              <a:t>Technical </a:t>
            </a:r>
          </a:p>
          <a:p>
            <a:pPr algn="ctr"/>
            <a:r>
              <a:rPr lang="en-IN" dirty="0">
                <a:solidFill>
                  <a:schemeClr val="bg1">
                    <a:lumMod val="85000"/>
                  </a:schemeClr>
                </a:solidFill>
              </a:rPr>
              <a:t>Steganography</a:t>
            </a:r>
          </a:p>
        </p:txBody>
      </p:sp>
      <p:sp>
        <p:nvSpPr>
          <p:cNvPr id="12" name="Flowchart: Terminator 11"/>
          <p:cNvSpPr/>
          <p:nvPr/>
        </p:nvSpPr>
        <p:spPr>
          <a:xfrm>
            <a:off x="3604260" y="3195240"/>
            <a:ext cx="1524000" cy="415858"/>
          </a:xfrm>
          <a:prstGeom prst="flowChartTerminator">
            <a:avLst/>
          </a:prstGeom>
          <a:solidFill>
            <a:schemeClr val="accent1">
              <a:alpha val="22000"/>
            </a:schemeClr>
          </a:solidFill>
          <a:effectLst>
            <a:outerShdw blurRad="50800" dist="50800" dir="5400000" algn="ctr" rotWithShape="0">
              <a:srgbClr val="000000">
                <a:alpha val="1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Semagrams</a:t>
            </a:r>
          </a:p>
        </p:txBody>
      </p:sp>
      <p:sp>
        <p:nvSpPr>
          <p:cNvPr id="13" name="Flowchart: Terminator 12"/>
          <p:cNvSpPr/>
          <p:nvPr/>
        </p:nvSpPr>
        <p:spPr>
          <a:xfrm>
            <a:off x="3587349" y="3834642"/>
            <a:ext cx="1555594" cy="450005"/>
          </a:xfrm>
          <a:prstGeom prst="flowChartTerminator">
            <a:avLst/>
          </a:prstGeom>
          <a:solidFill>
            <a:schemeClr val="accent6">
              <a:lumMod val="60000"/>
              <a:lumOff val="40000"/>
              <a:alpha val="36000"/>
            </a:schemeClr>
          </a:solidFill>
          <a:ln>
            <a:solidFill>
              <a:schemeClr val="accent6">
                <a:lumMod val="50000"/>
              </a:schemeClr>
            </a:solidFill>
          </a:ln>
          <a:effectLst>
            <a:outerShdw blurRad="50800" dist="50800" dir="5400000" algn="ctr" rotWithShape="0">
              <a:srgbClr val="000000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Visual</a:t>
            </a:r>
          </a:p>
          <a:p>
            <a:pPr algn="ctr"/>
            <a:r>
              <a: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Semagrams</a:t>
            </a:r>
          </a:p>
        </p:txBody>
      </p:sp>
      <p:sp>
        <p:nvSpPr>
          <p:cNvPr id="17" name="Flowchart: Terminator 16"/>
          <p:cNvSpPr/>
          <p:nvPr/>
        </p:nvSpPr>
        <p:spPr>
          <a:xfrm>
            <a:off x="3618943" y="4579667"/>
            <a:ext cx="1524000" cy="456863"/>
          </a:xfrm>
          <a:prstGeom prst="flowChartTerminator">
            <a:avLst/>
          </a:prstGeom>
          <a:solidFill>
            <a:schemeClr val="accent6">
              <a:lumMod val="60000"/>
              <a:lumOff val="40000"/>
              <a:alpha val="36000"/>
            </a:schemeClr>
          </a:solidFill>
          <a:ln>
            <a:solidFill>
              <a:schemeClr val="accent6">
                <a:lumMod val="50000"/>
              </a:schemeClr>
            </a:solidFill>
          </a:ln>
          <a:effectLst>
            <a:outerShdw blurRad="50800" dist="50800" dir="5400000" algn="ctr" rotWithShape="0">
              <a:srgbClr val="000000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Text </a:t>
            </a:r>
          </a:p>
          <a:p>
            <a:pPr algn="ctr"/>
            <a:r>
              <a: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Semagrams</a:t>
            </a:r>
          </a:p>
        </p:txBody>
      </p:sp>
      <p:sp>
        <p:nvSpPr>
          <p:cNvPr id="20" name="Flowchart: Terminator 19"/>
          <p:cNvSpPr/>
          <p:nvPr/>
        </p:nvSpPr>
        <p:spPr>
          <a:xfrm>
            <a:off x="5735070" y="3195776"/>
            <a:ext cx="1503930" cy="415858"/>
          </a:xfrm>
          <a:prstGeom prst="flowChartTerminator">
            <a:avLst/>
          </a:prstGeom>
          <a:solidFill>
            <a:schemeClr val="accent1">
              <a:alpha val="14000"/>
            </a:schemeClr>
          </a:solidFill>
          <a:effectLst>
            <a:outerShdw blurRad="50800" dist="50800" dir="5400000" algn="ctr" rotWithShape="0">
              <a:srgbClr val="000000">
                <a:alpha val="2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Open Codes</a:t>
            </a:r>
          </a:p>
        </p:txBody>
      </p:sp>
      <p:sp>
        <p:nvSpPr>
          <p:cNvPr id="21" name="Flowchart: Terminator 20"/>
          <p:cNvSpPr/>
          <p:nvPr/>
        </p:nvSpPr>
        <p:spPr>
          <a:xfrm>
            <a:off x="5737142" y="3834643"/>
            <a:ext cx="1501858" cy="415858"/>
          </a:xfrm>
          <a:prstGeom prst="flowChartTerminator">
            <a:avLst/>
          </a:prstGeom>
          <a:solidFill>
            <a:schemeClr val="accent6">
              <a:lumMod val="60000"/>
              <a:lumOff val="40000"/>
              <a:alpha val="36000"/>
            </a:schemeClr>
          </a:solidFill>
          <a:ln>
            <a:solidFill>
              <a:schemeClr val="accent6">
                <a:lumMod val="50000"/>
              </a:schemeClr>
            </a:solidFill>
          </a:ln>
          <a:effectLst>
            <a:outerShdw blurRad="50800" dist="50800" dir="5400000" algn="ctr" rotWithShape="0">
              <a:srgbClr val="000000">
                <a:alpha val="2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Covered </a:t>
            </a:r>
          </a:p>
          <a:p>
            <a:pPr algn="ctr"/>
            <a:r>
              <a: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Ciphers</a:t>
            </a:r>
          </a:p>
        </p:txBody>
      </p:sp>
      <p:sp>
        <p:nvSpPr>
          <p:cNvPr id="22" name="Flowchart: Terminator 21"/>
          <p:cNvSpPr/>
          <p:nvPr/>
        </p:nvSpPr>
        <p:spPr>
          <a:xfrm>
            <a:off x="5737142" y="4571189"/>
            <a:ext cx="1501858" cy="415858"/>
          </a:xfrm>
          <a:prstGeom prst="flowChartTerminator">
            <a:avLst/>
          </a:prstGeom>
          <a:solidFill>
            <a:schemeClr val="accent6">
              <a:lumMod val="60000"/>
              <a:lumOff val="40000"/>
              <a:alpha val="36000"/>
            </a:schemeClr>
          </a:solidFill>
          <a:ln>
            <a:solidFill>
              <a:schemeClr val="accent6">
                <a:lumMod val="50000"/>
              </a:schemeClr>
            </a:solidFill>
          </a:ln>
          <a:effectLst>
            <a:outerShdw blurRad="50800" dist="50800" dir="5400000" algn="ctr" rotWithShape="0">
              <a:srgbClr val="000000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Jargon</a:t>
            </a:r>
          </a:p>
          <a:p>
            <a:pPr algn="ctr"/>
            <a:r>
              <a:rPr lang="en-IN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Code</a:t>
            </a:r>
          </a:p>
        </p:txBody>
      </p:sp>
      <p:sp>
        <p:nvSpPr>
          <p:cNvPr id="23" name="Flowchart: Terminator 22"/>
          <p:cNvSpPr/>
          <p:nvPr/>
        </p:nvSpPr>
        <p:spPr>
          <a:xfrm>
            <a:off x="7579206" y="3426276"/>
            <a:ext cx="1447800" cy="415858"/>
          </a:xfrm>
          <a:prstGeom prst="flowChartTerminator">
            <a:avLst/>
          </a:prstGeom>
          <a:solidFill>
            <a:schemeClr val="bg2">
              <a:lumMod val="50000"/>
              <a:alpha val="36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50800" dir="5400000" algn="ctr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bg2">
                    <a:lumMod val="75000"/>
                  </a:schemeClr>
                </a:solidFill>
              </a:rPr>
              <a:t>Null Cipher</a:t>
            </a:r>
          </a:p>
        </p:txBody>
      </p:sp>
      <p:sp>
        <p:nvSpPr>
          <p:cNvPr id="24" name="Flowchart: Terminator 23"/>
          <p:cNvSpPr/>
          <p:nvPr/>
        </p:nvSpPr>
        <p:spPr>
          <a:xfrm>
            <a:off x="7579206" y="4195106"/>
            <a:ext cx="1473074" cy="415858"/>
          </a:xfrm>
          <a:prstGeom prst="flowChartTerminator">
            <a:avLst/>
          </a:prstGeom>
          <a:solidFill>
            <a:schemeClr val="bg2">
              <a:lumMod val="50000"/>
              <a:alpha val="36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50800" dir="5400000" algn="ctr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>
                <a:solidFill>
                  <a:schemeClr val="bg2">
                    <a:lumMod val="75000"/>
                  </a:schemeClr>
                </a:solidFill>
              </a:rPr>
              <a:t>Grille Cipher</a:t>
            </a:r>
          </a:p>
        </p:txBody>
      </p:sp>
      <p:cxnSp>
        <p:nvCxnSpPr>
          <p:cNvPr id="31" name="Straight Connector 30"/>
          <p:cNvCxnSpPr>
            <a:cxnSpLocks/>
          </p:cNvCxnSpPr>
          <p:nvPr/>
        </p:nvCxnSpPr>
        <p:spPr>
          <a:xfrm>
            <a:off x="1902212" y="1398292"/>
            <a:ext cx="0" cy="2778798"/>
          </a:xfrm>
          <a:prstGeom prst="line">
            <a:avLst/>
          </a:prstGeom>
          <a:ln w="476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cxnSpLocks/>
          </p:cNvCxnSpPr>
          <p:nvPr/>
        </p:nvCxnSpPr>
        <p:spPr>
          <a:xfrm>
            <a:off x="4865368" y="3185427"/>
            <a:ext cx="0" cy="1817395"/>
          </a:xfrm>
          <a:prstGeom prst="line">
            <a:avLst/>
          </a:prstGeom>
          <a:ln w="4762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cxnSpLocks/>
          </p:cNvCxnSpPr>
          <p:nvPr/>
        </p:nvCxnSpPr>
        <p:spPr>
          <a:xfrm>
            <a:off x="4827269" y="3118520"/>
            <a:ext cx="1066800" cy="0"/>
          </a:xfrm>
          <a:prstGeom prst="line">
            <a:avLst/>
          </a:prstGeom>
          <a:ln w="31750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cxnSpLocks/>
          </p:cNvCxnSpPr>
          <p:nvPr/>
        </p:nvCxnSpPr>
        <p:spPr>
          <a:xfrm>
            <a:off x="5894069" y="3185427"/>
            <a:ext cx="0" cy="1817395"/>
          </a:xfrm>
          <a:prstGeom prst="line">
            <a:avLst/>
          </a:prstGeom>
          <a:ln w="4762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cxnSpLocks/>
          </p:cNvCxnSpPr>
          <p:nvPr/>
        </p:nvCxnSpPr>
        <p:spPr>
          <a:xfrm>
            <a:off x="7714224" y="3185427"/>
            <a:ext cx="0" cy="1435439"/>
          </a:xfrm>
          <a:prstGeom prst="line">
            <a:avLst/>
          </a:prstGeom>
          <a:ln w="4762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al 40"/>
          <p:cNvSpPr/>
          <p:nvPr/>
        </p:nvSpPr>
        <p:spPr>
          <a:xfrm>
            <a:off x="1714500" y="1363065"/>
            <a:ext cx="228600" cy="88270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2" name="Oval 41"/>
          <p:cNvSpPr/>
          <p:nvPr/>
        </p:nvSpPr>
        <p:spPr>
          <a:xfrm>
            <a:off x="4789169" y="3054406"/>
            <a:ext cx="76199" cy="168399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3" name="Oval 42"/>
          <p:cNvSpPr/>
          <p:nvPr/>
        </p:nvSpPr>
        <p:spPr>
          <a:xfrm>
            <a:off x="5865429" y="3026759"/>
            <a:ext cx="97018" cy="15163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6" name="Oval 45"/>
          <p:cNvSpPr/>
          <p:nvPr/>
        </p:nvSpPr>
        <p:spPr>
          <a:xfrm>
            <a:off x="7676125" y="3132662"/>
            <a:ext cx="76199" cy="168399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7" name="Oval 46"/>
          <p:cNvSpPr/>
          <p:nvPr/>
        </p:nvSpPr>
        <p:spPr>
          <a:xfrm>
            <a:off x="1751112" y="4149080"/>
            <a:ext cx="228600" cy="8827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58" name="Straight Connector 57"/>
          <p:cNvCxnSpPr>
            <a:cxnSpLocks/>
          </p:cNvCxnSpPr>
          <p:nvPr/>
        </p:nvCxnSpPr>
        <p:spPr>
          <a:xfrm>
            <a:off x="3924300" y="2443690"/>
            <a:ext cx="13335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cxnSpLocks/>
          </p:cNvCxnSpPr>
          <p:nvPr/>
        </p:nvCxnSpPr>
        <p:spPr>
          <a:xfrm flipH="1">
            <a:off x="5257391" y="2443690"/>
            <a:ext cx="1229" cy="607339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926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8" grpId="0" animBg="1"/>
      <p:bldP spid="11" grpId="0" animBg="1"/>
      <p:bldP spid="12" grpId="0" animBg="1"/>
      <p:bldP spid="13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41" grpId="0" animBg="1"/>
      <p:bldP spid="42" grpId="0" animBg="1"/>
      <p:bldP spid="43" grpId="0" animBg="1"/>
      <p:bldP spid="46" grpId="0" animBg="1"/>
      <p:bldP spid="4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860" y="-36116"/>
            <a:ext cx="8229600" cy="996712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Covering Tracks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" y="764704"/>
            <a:ext cx="9124950" cy="5745004"/>
          </a:xfrm>
        </p:spPr>
        <p:txBody>
          <a:bodyPr>
            <a:normAutofit/>
          </a:bodyPr>
          <a:lstStyle/>
          <a:p>
            <a:pPr algn="just"/>
            <a:r>
              <a:rPr lang="en-IN" sz="2000" dirty="0"/>
              <a:t>Once Intruders have successfully gained administrator access on a system, they will try to cover the tracks to avoid their detection.</a:t>
            </a:r>
          </a:p>
          <a:p>
            <a:pPr marL="0" indent="0" algn="just">
              <a:buNone/>
            </a:pPr>
            <a:endParaRPr lang="en-IN" sz="2000" dirty="0"/>
          </a:p>
          <a:p>
            <a:pPr algn="just"/>
            <a:endParaRPr lang="en-IN" sz="2000" dirty="0"/>
          </a:p>
          <a:p>
            <a:pPr algn="just"/>
            <a:endParaRPr lang="en-IN" sz="2000" dirty="0"/>
          </a:p>
          <a:p>
            <a:pPr algn="just"/>
            <a:endParaRPr lang="en-IN" sz="2000" dirty="0"/>
          </a:p>
          <a:p>
            <a:pPr algn="just"/>
            <a:endParaRPr lang="en-IN" sz="2000" dirty="0"/>
          </a:p>
          <a:p>
            <a:pPr algn="just"/>
            <a:endParaRPr lang="en-IN" sz="2000" dirty="0"/>
          </a:p>
          <a:p>
            <a:pPr algn="just"/>
            <a:endParaRPr lang="en-IN" sz="2000" dirty="0"/>
          </a:p>
          <a:p>
            <a:pPr algn="just"/>
            <a:endParaRPr lang="en-IN" sz="2000" dirty="0"/>
          </a:p>
          <a:p>
            <a:pPr algn="just"/>
            <a:r>
              <a:rPr lang="en-IN" sz="2000" dirty="0"/>
              <a:t>Attackers uses following Techniques to cover tracks on the target system</a:t>
            </a:r>
          </a:p>
          <a:p>
            <a:pPr lvl="1" algn="just"/>
            <a:r>
              <a:rPr lang="en-IN" sz="1800" dirty="0"/>
              <a:t>Disable auditing</a:t>
            </a:r>
          </a:p>
          <a:p>
            <a:pPr lvl="1" algn="just"/>
            <a:r>
              <a:rPr lang="en-IN" sz="1800" dirty="0"/>
              <a:t>Clearing Logs</a:t>
            </a:r>
          </a:p>
          <a:p>
            <a:pPr lvl="1" algn="just"/>
            <a:r>
              <a:rPr lang="en-IN" sz="1800" dirty="0"/>
              <a:t>Manipulating Logs</a:t>
            </a:r>
          </a:p>
          <a:p>
            <a:pPr marL="0" indent="0" algn="just">
              <a:buNone/>
            </a:pPr>
            <a:r>
              <a:rPr lang="en-IN" sz="2000" dirty="0"/>
              <a:t>	</a:t>
            </a:r>
          </a:p>
        </p:txBody>
      </p:sp>
      <p:sp>
        <p:nvSpPr>
          <p:cNvPr id="7" name="Rectangle 6"/>
          <p:cNvSpPr/>
          <p:nvPr/>
        </p:nvSpPr>
        <p:spPr>
          <a:xfrm>
            <a:off x="-19050" y="2755151"/>
            <a:ext cx="9144000" cy="89760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IN" dirty="0"/>
              <a:t> </a:t>
            </a:r>
            <a:r>
              <a:rPr lang="en-IN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Gained                                                                              </a:t>
            </a:r>
          </a:p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           administrator                                                        Cover Tracks</a:t>
            </a:r>
          </a:p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                 access</a:t>
            </a:r>
          </a:p>
        </p:txBody>
      </p:sp>
      <p:sp>
        <p:nvSpPr>
          <p:cNvPr id="8" name="Left Arrow 7"/>
          <p:cNvSpPr/>
          <p:nvPr/>
        </p:nvSpPr>
        <p:spPr>
          <a:xfrm>
            <a:off x="5086350" y="3059951"/>
            <a:ext cx="838200" cy="143617"/>
          </a:xfrm>
          <a:prstGeom prst="leftArrow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Right Arrow 8"/>
          <p:cNvSpPr/>
          <p:nvPr/>
        </p:nvSpPr>
        <p:spPr>
          <a:xfrm>
            <a:off x="2937510" y="3059951"/>
            <a:ext cx="914400" cy="143617"/>
          </a:xfrm>
          <a:prstGeom prst="rightArrow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Up Arrow 9"/>
          <p:cNvSpPr/>
          <p:nvPr/>
        </p:nvSpPr>
        <p:spPr>
          <a:xfrm>
            <a:off x="8454389" y="3364751"/>
            <a:ext cx="152400" cy="689363"/>
          </a:xfrm>
          <a:prstGeom prst="upArrow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" name="Down Arrow 10"/>
          <p:cNvSpPr/>
          <p:nvPr/>
        </p:nvSpPr>
        <p:spPr>
          <a:xfrm>
            <a:off x="628651" y="2602751"/>
            <a:ext cx="152400" cy="384654"/>
          </a:xfrm>
          <a:prstGeom prst="downArrow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5124" name="Picture 4" descr="http://glimages.graphicleftovers.com/20456/1632931/1632931_1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64527"/>
            <a:ext cx="1190625" cy="89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s://upload.wikimedia.org/wikipedia/commons/3/3f/Crystal_Project_bu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2602" y="3821951"/>
            <a:ext cx="815975" cy="61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a.dryicons.com/images/icon_sets/aesthetica/png/128x128/computer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634" y="2964892"/>
            <a:ext cx="571118" cy="430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267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711" y="0"/>
            <a:ext cx="8229600" cy="523875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System Hacking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11" y="641350"/>
            <a:ext cx="9144000" cy="5715000"/>
          </a:xfrm>
        </p:spPr>
        <p:txBody>
          <a:bodyPr>
            <a:normAutofit fontScale="47500" lnSpcReduction="20000"/>
          </a:bodyPr>
          <a:lstStyle/>
          <a:p>
            <a:r>
              <a:rPr lang="en-IN" sz="3000" b="1" dirty="0">
                <a:solidFill>
                  <a:schemeClr val="accent6">
                    <a:lumMod val="75000"/>
                  </a:schemeClr>
                </a:solidFill>
              </a:rPr>
              <a:t>Password Cracking Tools</a:t>
            </a:r>
          </a:p>
          <a:p>
            <a:pPr lvl="1"/>
            <a:r>
              <a:rPr lang="en-IN" sz="3000" dirty="0"/>
              <a:t>Create Rainbow Tables: rtgen and winrtgen</a:t>
            </a:r>
          </a:p>
          <a:p>
            <a:pPr lvl="1"/>
            <a:r>
              <a:rPr lang="en-IN" sz="3000" dirty="0"/>
              <a:t>Offline Attack: Elcomsoft Distributed Password recovery</a:t>
            </a:r>
          </a:p>
          <a:p>
            <a:pPr lvl="1"/>
            <a:r>
              <a:rPr lang="en-IN" sz="3000" dirty="0"/>
              <a:t>Pwdump7, fgdump, L0phtCrack and Cain &amp; Abel</a:t>
            </a:r>
          </a:p>
          <a:p>
            <a:r>
              <a:rPr lang="en-IN" sz="3000" b="1" dirty="0">
                <a:solidFill>
                  <a:schemeClr val="accent6">
                    <a:lumMod val="75000"/>
                  </a:schemeClr>
                </a:solidFill>
              </a:rPr>
              <a:t>Privilege Escalation Tools</a:t>
            </a:r>
            <a:r>
              <a:rPr lang="en-IN" sz="3000" dirty="0"/>
              <a:t>:</a:t>
            </a:r>
          </a:p>
          <a:p>
            <a:pPr lvl="1"/>
            <a:r>
              <a:rPr lang="en-IN" sz="3000" dirty="0"/>
              <a:t>Active@ Password Changer</a:t>
            </a:r>
          </a:p>
          <a:p>
            <a:pPr lvl="1"/>
            <a:r>
              <a:rPr lang="en-IN" sz="3000" dirty="0"/>
              <a:t>Metasploit</a:t>
            </a:r>
          </a:p>
          <a:p>
            <a:r>
              <a:rPr lang="en-IN" sz="3000" b="1" dirty="0">
                <a:solidFill>
                  <a:schemeClr val="accent6">
                    <a:lumMod val="75000"/>
                  </a:schemeClr>
                </a:solidFill>
              </a:rPr>
              <a:t>Executing Applications</a:t>
            </a:r>
          </a:p>
          <a:p>
            <a:pPr lvl="1"/>
            <a:r>
              <a:rPr lang="en-IN" sz="3000" dirty="0"/>
              <a:t>RemoteExec and PDQ Deploy</a:t>
            </a:r>
          </a:p>
          <a:p>
            <a:r>
              <a:rPr lang="en-IN" sz="3000" b="1" dirty="0">
                <a:solidFill>
                  <a:schemeClr val="accent6">
                    <a:lumMod val="75000"/>
                  </a:schemeClr>
                </a:solidFill>
              </a:rPr>
              <a:t>Key loggers &amp; Spyware</a:t>
            </a:r>
          </a:p>
          <a:p>
            <a:pPr lvl="1"/>
            <a:r>
              <a:rPr lang="en-IN" sz="3000" dirty="0"/>
              <a:t>All in one Keylogger- Windows</a:t>
            </a:r>
          </a:p>
          <a:p>
            <a:pPr lvl="1"/>
            <a:r>
              <a:rPr lang="en-IN" sz="3000" dirty="0"/>
              <a:t>Elite Keylogger – Mac</a:t>
            </a:r>
          </a:p>
          <a:p>
            <a:pPr lvl="1"/>
            <a:r>
              <a:rPr lang="en-IN" sz="3000" dirty="0"/>
              <a:t>USB Spyware- UsB Spy</a:t>
            </a:r>
          </a:p>
          <a:p>
            <a:r>
              <a:rPr lang="en-IN" sz="3000" b="1" dirty="0">
                <a:solidFill>
                  <a:schemeClr val="accent6">
                    <a:lumMod val="75000"/>
                  </a:schemeClr>
                </a:solidFill>
              </a:rPr>
              <a:t>Rootkit :</a:t>
            </a:r>
          </a:p>
          <a:p>
            <a:pPr lvl="1"/>
            <a:r>
              <a:rPr lang="en-IN" sz="3000" dirty="0"/>
              <a:t>Avatar</a:t>
            </a:r>
          </a:p>
          <a:p>
            <a:pPr lvl="1"/>
            <a:r>
              <a:rPr lang="en-IN" sz="3000" dirty="0"/>
              <a:t>Necurs and Azazel</a:t>
            </a:r>
          </a:p>
          <a:p>
            <a:r>
              <a:rPr lang="en-IN" sz="3000" b="1" dirty="0">
                <a:solidFill>
                  <a:schemeClr val="accent6">
                    <a:lumMod val="75000"/>
                  </a:schemeClr>
                </a:solidFill>
              </a:rPr>
              <a:t>Steganography Tools</a:t>
            </a:r>
            <a:r>
              <a:rPr lang="en-IN" sz="3000" b="1" dirty="0"/>
              <a:t>:</a:t>
            </a:r>
          </a:p>
          <a:p>
            <a:pPr lvl="1"/>
            <a:r>
              <a:rPr lang="en-IN" sz="3000" dirty="0"/>
              <a:t>Snow – Whitespace Steganography</a:t>
            </a:r>
          </a:p>
          <a:p>
            <a:pPr lvl="1"/>
            <a:r>
              <a:rPr lang="en-IN" sz="3000" dirty="0"/>
              <a:t>QuickStego – Image Steganography</a:t>
            </a:r>
          </a:p>
          <a:p>
            <a:pPr lvl="1"/>
            <a:r>
              <a:rPr lang="en-IN" sz="3000" dirty="0"/>
              <a:t>Wbstego – Document Steganography</a:t>
            </a:r>
          </a:p>
          <a:p>
            <a:pPr lvl="1"/>
            <a:r>
              <a:rPr lang="en-IN" sz="3000" dirty="0"/>
              <a:t>Masker – Video Steganography</a:t>
            </a:r>
          </a:p>
          <a:p>
            <a:pPr lvl="1"/>
            <a:r>
              <a:rPr lang="en-IN" sz="3000" dirty="0"/>
              <a:t>Deepsound – Audio Steganography</a:t>
            </a:r>
          </a:p>
          <a:p>
            <a:pPr lvl="1"/>
            <a:r>
              <a:rPr lang="en-IN" sz="3000" dirty="0"/>
              <a:t>FolderLock -  Folder Steganography</a:t>
            </a:r>
          </a:p>
          <a:p>
            <a:pPr lvl="1"/>
            <a:r>
              <a:rPr lang="en-IN" sz="3000" dirty="0"/>
              <a:t>Spam mimic – Email Steganography</a:t>
            </a:r>
          </a:p>
          <a:p>
            <a:pPr lvl="1"/>
            <a:r>
              <a:rPr lang="en-IN" sz="3000" dirty="0"/>
              <a:t>Spy pix -  Mobile Steganography</a:t>
            </a:r>
          </a:p>
          <a:p>
            <a:pPr marL="457200" lvl="1" indent="0">
              <a:buNone/>
            </a:pPr>
            <a:endParaRPr lang="en-IN" sz="3000" dirty="0"/>
          </a:p>
          <a:p>
            <a:pPr lvl="1"/>
            <a:endParaRPr lang="en-IN" sz="3000" dirty="0"/>
          </a:p>
          <a:p>
            <a:pPr lvl="1"/>
            <a:endParaRPr lang="en-IN" sz="3000" dirty="0"/>
          </a:p>
          <a:p>
            <a:pPr marL="457200" lvl="1" indent="0">
              <a:buNone/>
            </a:pPr>
            <a:endParaRPr lang="en-IN" dirty="0"/>
          </a:p>
          <a:p>
            <a:pPr lvl="1"/>
            <a:endParaRPr lang="en-IN" dirty="0"/>
          </a:p>
        </p:txBody>
      </p:sp>
      <p:pic>
        <p:nvPicPr>
          <p:cNvPr id="6152" name="Picture 8" descr="http://thumbs.dreamstime.com/z/flat-d-isometric-vector-hacker-attack-security-hacking-password-style-intruding-laptop-computer-internet-web-system-crack-concept-6619439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27212"/>
            <a:ext cx="4794925" cy="43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7213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1720"/>
            <a:ext cx="8229600" cy="404660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Penetration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84237"/>
            <a:ext cx="8229600" cy="5794714"/>
          </a:xfrm>
        </p:spPr>
        <p:txBody>
          <a:bodyPr/>
          <a:lstStyle/>
          <a:p>
            <a:pPr marL="0" indent="0" algn="ctr">
              <a:buNone/>
            </a:pPr>
            <a:r>
              <a:rPr lang="en-IN" dirty="0">
                <a:solidFill>
                  <a:srgbClr val="FF0000"/>
                </a:solidFill>
              </a:rPr>
              <a:t>Password Cracking</a:t>
            </a:r>
          </a:p>
          <a:p>
            <a:pPr marL="0" indent="0">
              <a:buNone/>
            </a:pPr>
            <a:r>
              <a:rPr lang="en-IN" sz="1800" dirty="0">
                <a:solidFill>
                  <a:srgbClr val="FF0000"/>
                </a:solidFill>
              </a:rPr>
              <a:t>     Start</a:t>
            </a:r>
          </a:p>
          <a:p>
            <a:pPr marL="0" indent="0">
              <a:buNone/>
            </a:pPr>
            <a:endParaRPr lang="en-IN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83C6E32-E87C-428D-9D10-931A481A7A78}"/>
              </a:ext>
            </a:extLst>
          </p:cNvPr>
          <p:cNvGrpSpPr/>
          <p:nvPr/>
        </p:nvGrpSpPr>
        <p:grpSpPr>
          <a:xfrm>
            <a:off x="395537" y="1107283"/>
            <a:ext cx="8424936" cy="5130030"/>
            <a:chOff x="619087" y="1107282"/>
            <a:chExt cx="7177036" cy="5640005"/>
          </a:xfrm>
        </p:grpSpPr>
        <p:sp>
          <p:nvSpPr>
            <p:cNvPr id="4" name="Oval 3"/>
            <p:cNvSpPr/>
            <p:nvPr/>
          </p:nvSpPr>
          <p:spPr>
            <a:xfrm>
              <a:off x="1447800" y="1143000"/>
              <a:ext cx="533400" cy="533400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5" name="Flowchart: Alternate Process 4"/>
            <p:cNvSpPr/>
            <p:nvPr/>
          </p:nvSpPr>
          <p:spPr>
            <a:xfrm>
              <a:off x="1028700" y="1981200"/>
              <a:ext cx="1371600" cy="609600"/>
            </a:xfrm>
            <a:prstGeom prst="flowChartAlternateProcess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IN" sz="1200" dirty="0"/>
                <a:t>Identify password protected systems</a:t>
              </a:r>
            </a:p>
          </p:txBody>
        </p:sp>
        <p:sp>
          <p:nvSpPr>
            <p:cNvPr id="6" name="Flowchart: Decision 5"/>
            <p:cNvSpPr/>
            <p:nvPr/>
          </p:nvSpPr>
          <p:spPr>
            <a:xfrm>
              <a:off x="914399" y="2819400"/>
              <a:ext cx="1457505" cy="1187539"/>
            </a:xfrm>
            <a:prstGeom prst="flowChartDecision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IN" sz="1100" dirty="0"/>
                <a:t>Having Access to the password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619087" y="4184198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Check for the password complexity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619087" y="5031129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social Engineering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3243173" y="5095443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Shoulder Surfing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3246767" y="4191000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Dumpster Driving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3243173" y="3226972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Dictionary Based Attack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243173" y="2316025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Brute-Force Attack</a:t>
              </a: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3225433" y="1405078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Rule-Based Attack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5727221" y="1187517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Password Guessing</a:t>
              </a: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5715514" y="2030600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Trojan/spyware/</a:t>
              </a:r>
              <a:r>
                <a:rPr lang="en-IN" sz="1200" dirty="0" err="1">
                  <a:solidFill>
                    <a:schemeClr val="tx1"/>
                  </a:solidFill>
                </a:rPr>
                <a:t>keyloggers</a:t>
              </a:r>
              <a:endParaRPr lang="en-IN" sz="1200" dirty="0">
                <a:solidFill>
                  <a:schemeClr val="tx1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5738723" y="2848140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Hash Injection Attack</a:t>
              </a: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5737285" y="3657705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Wire sniffing</a:t>
              </a: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5737285" y="4505685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Man-in-the-Middle  Attack</a:t>
              </a: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5737285" y="5315250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Distributed Network Attack</a:t>
              </a: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5727221" y="6137687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Perform Rainbow Table and Replay Attack</a:t>
              </a:r>
            </a:p>
          </p:txBody>
        </p:sp>
        <p:pic>
          <p:nvPicPr>
            <p:cNvPr id="1026" name="Picture 2" descr="https://cdn3.iconfinder.com/data/icons/technology-devices/512/power_plug_switch_on_button_flat_icon-51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0494" y="1107282"/>
              <a:ext cx="608012" cy="6080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5" name="Straight Arrow Connector 24"/>
            <p:cNvCxnSpPr/>
            <p:nvPr/>
          </p:nvCxnSpPr>
          <p:spPr>
            <a:xfrm>
              <a:off x="1714500" y="1676400"/>
              <a:ext cx="0" cy="33126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>
              <a:endCxn id="6" idx="0"/>
            </p:cNvCxnSpPr>
            <p:nvPr/>
          </p:nvCxnSpPr>
          <p:spPr>
            <a:xfrm flipH="1">
              <a:off x="1643152" y="2573502"/>
              <a:ext cx="16328" cy="24589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/>
            <p:cNvCxnSpPr>
              <a:stCxn id="6" idx="2"/>
            </p:cNvCxnSpPr>
            <p:nvPr/>
          </p:nvCxnSpPr>
          <p:spPr>
            <a:xfrm>
              <a:off x="1643152" y="4006939"/>
              <a:ext cx="8164" cy="1840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/>
            <p:cNvCxnSpPr/>
            <p:nvPr/>
          </p:nvCxnSpPr>
          <p:spPr>
            <a:xfrm>
              <a:off x="1643151" y="4807039"/>
              <a:ext cx="8165" cy="20410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>
              <a:off x="4216288" y="2037889"/>
              <a:ext cx="0" cy="278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/>
            <p:cNvCxnSpPr/>
            <p:nvPr/>
          </p:nvCxnSpPr>
          <p:spPr>
            <a:xfrm>
              <a:off x="4216288" y="2925625"/>
              <a:ext cx="0" cy="278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Arrow Connector 39"/>
            <p:cNvCxnSpPr/>
            <p:nvPr/>
          </p:nvCxnSpPr>
          <p:spPr>
            <a:xfrm>
              <a:off x="4216288" y="3867871"/>
              <a:ext cx="0" cy="278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Arrow Connector 40"/>
            <p:cNvCxnSpPr/>
            <p:nvPr/>
          </p:nvCxnSpPr>
          <p:spPr>
            <a:xfrm>
              <a:off x="4216288" y="4817307"/>
              <a:ext cx="0" cy="278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/>
            <p:cNvCxnSpPr/>
            <p:nvPr/>
          </p:nvCxnSpPr>
          <p:spPr>
            <a:xfrm>
              <a:off x="6747757" y="1807560"/>
              <a:ext cx="8164" cy="1840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Arrow Connector 42"/>
            <p:cNvCxnSpPr/>
            <p:nvPr/>
          </p:nvCxnSpPr>
          <p:spPr>
            <a:xfrm>
              <a:off x="6747757" y="2656104"/>
              <a:ext cx="8164" cy="1840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Arrow Connector 43"/>
            <p:cNvCxnSpPr/>
            <p:nvPr/>
          </p:nvCxnSpPr>
          <p:spPr>
            <a:xfrm>
              <a:off x="6739593" y="3450403"/>
              <a:ext cx="8164" cy="1840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Arrow Connector 44"/>
            <p:cNvCxnSpPr/>
            <p:nvPr/>
          </p:nvCxnSpPr>
          <p:spPr>
            <a:xfrm>
              <a:off x="6768630" y="4321624"/>
              <a:ext cx="8164" cy="1840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Arrow Connector 45"/>
            <p:cNvCxnSpPr/>
            <p:nvPr/>
          </p:nvCxnSpPr>
          <p:spPr>
            <a:xfrm>
              <a:off x="6781261" y="5105646"/>
              <a:ext cx="8164" cy="1840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Arrow Connector 46"/>
            <p:cNvCxnSpPr/>
            <p:nvPr/>
          </p:nvCxnSpPr>
          <p:spPr>
            <a:xfrm>
              <a:off x="6795599" y="5924850"/>
              <a:ext cx="8164" cy="1840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882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"/>
            <a:ext cx="8229600" cy="990601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Privilege Escalation</a:t>
            </a:r>
          </a:p>
        </p:txBody>
      </p:sp>
      <p:sp>
        <p:nvSpPr>
          <p:cNvPr id="32" name="Title 1"/>
          <p:cNvSpPr txBox="1">
            <a:spLocks/>
          </p:cNvSpPr>
          <p:nvPr/>
        </p:nvSpPr>
        <p:spPr>
          <a:xfrm>
            <a:off x="0" y="1235528"/>
            <a:ext cx="8839200" cy="55462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IN" dirty="0"/>
          </a:p>
        </p:txBody>
      </p:sp>
      <p:sp>
        <p:nvSpPr>
          <p:cNvPr id="33" name="Content Placeholder 32"/>
          <p:cNvSpPr>
            <a:spLocks noGrp="1"/>
          </p:cNvSpPr>
          <p:nvPr>
            <p:ph idx="1"/>
          </p:nvPr>
        </p:nvSpPr>
        <p:spPr>
          <a:xfrm>
            <a:off x="161914" y="979714"/>
            <a:ext cx="8753485" cy="990600"/>
          </a:xfrm>
          <a:noFill/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IN" dirty="0">
                <a:solidFill>
                  <a:srgbClr val="FF0000"/>
                </a:solidFill>
              </a:rPr>
              <a:t>              Start				</a:t>
            </a:r>
          </a:p>
          <a:p>
            <a:pPr marL="0" indent="0" algn="ctr">
              <a:buNone/>
            </a:pPr>
            <a:r>
              <a:rPr lang="en-IN" dirty="0"/>
              <a:t>       </a:t>
            </a:r>
            <a:endParaRPr lang="en-IN" dirty="0">
              <a:solidFill>
                <a:srgbClr val="FF0000"/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0962248-1063-4A2C-98D5-DDE92C9DBF6B}"/>
              </a:ext>
            </a:extLst>
          </p:cNvPr>
          <p:cNvGrpSpPr/>
          <p:nvPr/>
        </p:nvGrpSpPr>
        <p:grpSpPr>
          <a:xfrm>
            <a:off x="3057515" y="1412776"/>
            <a:ext cx="2514600" cy="4846045"/>
            <a:chOff x="3057515" y="1481503"/>
            <a:chExt cx="2514600" cy="4846045"/>
          </a:xfrm>
        </p:grpSpPr>
        <p:sp>
          <p:nvSpPr>
            <p:cNvPr id="34" name="Flowchart: Alternate Process 33"/>
            <p:cNvSpPr/>
            <p:nvPr/>
          </p:nvSpPr>
          <p:spPr>
            <a:xfrm>
              <a:off x="3057515" y="2337975"/>
              <a:ext cx="2514600" cy="762000"/>
            </a:xfrm>
            <a:prstGeom prst="flowChartAlternateProcess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100" dirty="0">
                  <a:solidFill>
                    <a:schemeClr val="tx1"/>
                  </a:solidFill>
                </a:rPr>
                <a:t>Try to login with enumerated user names and cracked passwords</a:t>
              </a:r>
            </a:p>
          </p:txBody>
        </p:sp>
        <p:sp>
          <p:nvSpPr>
            <p:cNvPr id="35" name="Flowchart: Decision 34"/>
            <p:cNvSpPr/>
            <p:nvPr/>
          </p:nvSpPr>
          <p:spPr>
            <a:xfrm>
              <a:off x="3128947" y="3341332"/>
              <a:ext cx="2295535" cy="1178011"/>
            </a:xfrm>
            <a:prstGeom prst="flowChartDecision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100" dirty="0">
                  <a:solidFill>
                    <a:schemeClr val="tx1"/>
                  </a:solidFill>
                </a:rPr>
                <a:t>Interactive logon privileges are restricted?</a:t>
              </a:r>
            </a:p>
          </p:txBody>
        </p:sp>
        <p:sp>
          <p:nvSpPr>
            <p:cNvPr id="36" name="Rectangle 35"/>
            <p:cNvSpPr/>
            <p:nvPr/>
          </p:nvSpPr>
          <p:spPr>
            <a:xfrm>
              <a:off x="3057515" y="5717948"/>
              <a:ext cx="2514600" cy="6096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100" dirty="0">
                  <a:solidFill>
                    <a:schemeClr val="tx1"/>
                  </a:solidFill>
                </a:rPr>
                <a:t>Use privilege escalation tools</a:t>
              </a: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3057515" y="4803548"/>
              <a:ext cx="2514600" cy="60960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100" dirty="0">
                  <a:solidFill>
                    <a:schemeClr val="tx1"/>
                  </a:solidFill>
                </a:rPr>
                <a:t>Try to run services as unprivileged accounts</a:t>
              </a:r>
            </a:p>
          </p:txBody>
        </p:sp>
        <p:pic>
          <p:nvPicPr>
            <p:cNvPr id="38" name="Picture 2" descr="https://cdn3.iconfinder.com/data/icons/technology-devices/512/power_plug_switch_on_button_flat_icon-51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62400" y="1481503"/>
              <a:ext cx="606858" cy="6068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9" name="Straight Arrow Connector 38"/>
            <p:cNvCxnSpPr/>
            <p:nvPr/>
          </p:nvCxnSpPr>
          <p:spPr>
            <a:xfrm>
              <a:off x="4265829" y="2033175"/>
              <a:ext cx="0" cy="304800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Arrow Connector 39"/>
            <p:cNvCxnSpPr/>
            <p:nvPr/>
          </p:nvCxnSpPr>
          <p:spPr>
            <a:xfrm>
              <a:off x="4276715" y="3099975"/>
              <a:ext cx="0" cy="187000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Arrow Connector 40"/>
            <p:cNvCxnSpPr/>
            <p:nvPr/>
          </p:nvCxnSpPr>
          <p:spPr>
            <a:xfrm>
              <a:off x="4265829" y="4502839"/>
              <a:ext cx="0" cy="300709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Arrow Connector 41"/>
            <p:cNvCxnSpPr/>
            <p:nvPr/>
          </p:nvCxnSpPr>
          <p:spPr>
            <a:xfrm>
              <a:off x="4276715" y="5413148"/>
              <a:ext cx="0" cy="300709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7002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791" y="84780"/>
            <a:ext cx="8229600" cy="714079"/>
          </a:xfrm>
        </p:spPr>
        <p:txBody>
          <a:bodyPr>
            <a:normAutofit fontScale="90000"/>
          </a:bodyPr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Executing Application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717773"/>
            <a:ext cx="8229600" cy="5018881"/>
          </a:xfrm>
        </p:spPr>
        <p:txBody>
          <a:bodyPr/>
          <a:lstStyle/>
          <a:p>
            <a:pPr marL="0" indent="0">
              <a:buNone/>
            </a:pPr>
            <a:r>
              <a:rPr lang="en-IN" dirty="0">
                <a:solidFill>
                  <a:srgbClr val="FF0000"/>
                </a:solidFill>
              </a:rPr>
              <a:t> 		Start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B8F1924-8A54-448D-9F55-7B28BA84FC83}"/>
              </a:ext>
            </a:extLst>
          </p:cNvPr>
          <p:cNvGrpSpPr/>
          <p:nvPr/>
        </p:nvGrpSpPr>
        <p:grpSpPr>
          <a:xfrm>
            <a:off x="2195736" y="1129052"/>
            <a:ext cx="6408711" cy="5108259"/>
            <a:chOff x="2830891" y="1129053"/>
            <a:chExt cx="5017709" cy="4837554"/>
          </a:xfrm>
        </p:grpSpPr>
        <p:sp>
          <p:nvSpPr>
            <p:cNvPr id="26" name="Flowchart: Alternate Process 25"/>
            <p:cNvSpPr/>
            <p:nvPr/>
          </p:nvSpPr>
          <p:spPr>
            <a:xfrm>
              <a:off x="3097591" y="2080531"/>
              <a:ext cx="1524000" cy="609600"/>
            </a:xfrm>
            <a:prstGeom prst="flowChartAlternateProcess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IN" sz="1200" dirty="0"/>
                <a:t>Check if antivirus software is installed and up to date</a:t>
              </a: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2830891" y="4559672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Try to use </a:t>
              </a:r>
              <a:r>
                <a:rPr lang="en-IN" sz="1200" dirty="0" err="1">
                  <a:solidFill>
                    <a:schemeClr val="tx1"/>
                  </a:solidFill>
                </a:rPr>
                <a:t>keyloggers</a:t>
              </a:r>
              <a:endParaRPr lang="en-IN" sz="1200" dirty="0">
                <a:solidFill>
                  <a:schemeClr val="tx1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2830891" y="5357007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Try to use Spywares</a:t>
              </a:r>
            </a:p>
          </p:txBody>
        </p:sp>
        <p:pic>
          <p:nvPicPr>
            <p:cNvPr id="29" name="Picture 2" descr="https://cdn3.iconfinder.com/data/icons/technology-devices/512/power_plug_switch_on_button_flat_icon-51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5585" y="1129053"/>
              <a:ext cx="608012" cy="5908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Rectangle 29"/>
            <p:cNvSpPr/>
            <p:nvPr/>
          </p:nvSpPr>
          <p:spPr>
            <a:xfrm>
              <a:off x="2840983" y="3734223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Check if the hardware systems are secured in a locked environment</a:t>
              </a:r>
            </a:p>
          </p:txBody>
        </p:sp>
        <p:sp>
          <p:nvSpPr>
            <p:cNvPr id="31" name="Rectangle 30"/>
            <p:cNvSpPr/>
            <p:nvPr/>
          </p:nvSpPr>
          <p:spPr>
            <a:xfrm>
              <a:off x="2851869" y="2956694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Check if firewall software and anti-key logging software are installed</a:t>
              </a:r>
            </a:p>
          </p:txBody>
        </p:sp>
        <p:sp>
          <p:nvSpPr>
            <p:cNvPr id="32" name="Rectangle 31"/>
            <p:cNvSpPr/>
            <p:nvPr/>
          </p:nvSpPr>
          <p:spPr>
            <a:xfrm>
              <a:off x="5791200" y="5353383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Use tools for remote execution</a:t>
              </a:r>
            </a:p>
          </p:txBody>
        </p:sp>
        <p:cxnSp>
          <p:nvCxnSpPr>
            <p:cNvPr id="33" name="Straight Arrow Connector 32"/>
            <p:cNvCxnSpPr/>
            <p:nvPr/>
          </p:nvCxnSpPr>
          <p:spPr>
            <a:xfrm>
              <a:off x="3838614" y="1721189"/>
              <a:ext cx="0" cy="304800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/>
            <p:cNvCxnSpPr/>
            <p:nvPr/>
          </p:nvCxnSpPr>
          <p:spPr>
            <a:xfrm>
              <a:off x="3827728" y="2690131"/>
              <a:ext cx="0" cy="234843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/>
            <p:cNvCxnSpPr/>
            <p:nvPr/>
          </p:nvCxnSpPr>
          <p:spPr>
            <a:xfrm>
              <a:off x="3827728" y="3553290"/>
              <a:ext cx="0" cy="178150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>
              <a:off x="3848705" y="4381522"/>
              <a:ext cx="0" cy="178150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/>
            <p:cNvCxnSpPr/>
            <p:nvPr/>
          </p:nvCxnSpPr>
          <p:spPr>
            <a:xfrm>
              <a:off x="3848705" y="5156268"/>
              <a:ext cx="0" cy="178150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/>
            <p:cNvCxnSpPr/>
            <p:nvPr/>
          </p:nvCxnSpPr>
          <p:spPr>
            <a:xfrm>
              <a:off x="4888291" y="5658183"/>
              <a:ext cx="902909" cy="0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1150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314" y="0"/>
            <a:ext cx="8229600" cy="1143000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Covering Tracks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9BAB507-6B5A-4E42-87E1-E394180F4C7D}"/>
              </a:ext>
            </a:extLst>
          </p:cNvPr>
          <p:cNvGrpSpPr/>
          <p:nvPr/>
        </p:nvGrpSpPr>
        <p:grpSpPr>
          <a:xfrm>
            <a:off x="3275856" y="1268760"/>
            <a:ext cx="2304256" cy="4968552"/>
            <a:chOff x="3313906" y="1600200"/>
            <a:chExt cx="2067492" cy="4837554"/>
          </a:xfrm>
        </p:grpSpPr>
        <p:sp>
          <p:nvSpPr>
            <p:cNvPr id="4" name="Flowchart: Alternate Process 3"/>
            <p:cNvSpPr/>
            <p:nvPr/>
          </p:nvSpPr>
          <p:spPr>
            <a:xfrm>
              <a:off x="3580606" y="2551678"/>
              <a:ext cx="1524000" cy="609600"/>
            </a:xfrm>
            <a:prstGeom prst="flowChartAlternateProcess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IN" sz="1200" dirty="0"/>
                <a:t>Remove Web activity tracks</a:t>
              </a:r>
            </a:p>
          </p:txBody>
        </p:sp>
        <p:sp>
          <p:nvSpPr>
            <p:cNvPr id="5" name="Rectangle 4"/>
            <p:cNvSpPr/>
            <p:nvPr/>
          </p:nvSpPr>
          <p:spPr>
            <a:xfrm>
              <a:off x="3313906" y="5030819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Close all remote connections to the victim machine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313906" y="5828154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Close any opened port</a:t>
              </a:r>
            </a:p>
          </p:txBody>
        </p:sp>
        <p:pic>
          <p:nvPicPr>
            <p:cNvPr id="7" name="Picture 2" descr="https://cdn3.iconfinder.com/data/icons/technology-devices/512/power_plug_switch_on_button_flat_icon-51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38600" y="1600200"/>
              <a:ext cx="608012" cy="5908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Rectangle 7"/>
            <p:cNvSpPr/>
            <p:nvPr/>
          </p:nvSpPr>
          <p:spPr>
            <a:xfrm>
              <a:off x="3323998" y="4205370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Tamper log files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3313906" y="3409877"/>
              <a:ext cx="2057400" cy="609600"/>
            </a:xfrm>
            <a:prstGeom prst="rect">
              <a:avLst/>
            </a:prstGeom>
            <a:no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sz="1200" dirty="0">
                  <a:solidFill>
                    <a:schemeClr val="tx1"/>
                  </a:solidFill>
                </a:rPr>
                <a:t>Disable auditing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>
              <a:off x="4321629" y="2192336"/>
              <a:ext cx="0" cy="304800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>
              <a:off x="4310743" y="3161278"/>
              <a:ext cx="0" cy="234843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>
              <a:off x="4310743" y="4024437"/>
              <a:ext cx="0" cy="178150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/>
            <p:nvPr/>
          </p:nvCxnSpPr>
          <p:spPr>
            <a:xfrm>
              <a:off x="4331720" y="4852669"/>
              <a:ext cx="0" cy="178150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/>
            <p:nvPr/>
          </p:nvCxnSpPr>
          <p:spPr>
            <a:xfrm>
              <a:off x="4331720" y="5627415"/>
              <a:ext cx="0" cy="178150"/>
            </a:xfrm>
            <a:prstGeom prst="straightConnector1">
              <a:avLst/>
            </a:prstGeom>
            <a:ln>
              <a:solidFill>
                <a:schemeClr val="accent4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Rounded Rectangle 14"/>
          <p:cNvSpPr/>
          <p:nvPr/>
        </p:nvSpPr>
        <p:spPr>
          <a:xfrm>
            <a:off x="2987824" y="865144"/>
            <a:ext cx="1447800" cy="514689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rgbClr val="FF0000"/>
                </a:solidFill>
              </a:rPr>
              <a:t>              Start</a:t>
            </a:r>
          </a:p>
        </p:txBody>
      </p:sp>
    </p:spTree>
    <p:extLst>
      <p:ext uri="{BB962C8B-B14F-4D97-AF65-F5344CB8AC3E}">
        <p14:creationId xmlns:p14="http://schemas.microsoft.com/office/powerpoint/2010/main" val="6016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/>
              <a:t>M. T Simpson, K. </a:t>
            </a:r>
            <a:r>
              <a:rPr lang="en-GB" dirty="0" err="1"/>
              <a:t>Backman</a:t>
            </a:r>
            <a:r>
              <a:rPr lang="en-GB" dirty="0"/>
              <a:t>, J. Corley, Hands-On </a:t>
            </a:r>
            <a:r>
              <a:rPr lang="en-GB" dirty="0" err="1"/>
              <a:t>Wthical</a:t>
            </a:r>
            <a:r>
              <a:rPr lang="en-GB" dirty="0"/>
              <a:t> Hacking and Network Defence, </a:t>
            </a:r>
            <a:r>
              <a:rPr lang="en-GB" dirty="0" err="1"/>
              <a:t>Cengage</a:t>
            </a:r>
            <a:r>
              <a:rPr lang="en-GB" dirty="0"/>
              <a:t> Learning, 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 2011.</a:t>
            </a:r>
          </a:p>
          <a:p>
            <a:r>
              <a:rPr lang="en-GB" dirty="0">
                <a:hlinkClick r:id="rId2"/>
              </a:rPr>
              <a:t>http://ceh.vn/</a:t>
            </a:r>
            <a:endParaRPr lang="en-GB" dirty="0"/>
          </a:p>
          <a:p>
            <a:r>
              <a:rPr lang="en-GB" dirty="0">
                <a:hlinkClick r:id="rId3"/>
              </a:rPr>
              <a:t>https://aspen.eccouncil.org/</a:t>
            </a:r>
            <a:endParaRPr lang="en-GB" dirty="0"/>
          </a:p>
          <a:p>
            <a:r>
              <a:rPr lang="en-GB" dirty="0">
                <a:hlinkClick r:id="rId4"/>
              </a:rPr>
              <a:t>http://www.symantec.com/security_response/publications/threatreport.jsp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1802</TotalTime>
  <Words>1374</Words>
  <Application>Microsoft Office PowerPoint</Application>
  <PresentationFormat>On-screen Show (4:3)</PresentationFormat>
  <Paragraphs>300</Paragraphs>
  <Slides>23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新細明體</vt:lpstr>
      <vt:lpstr>Arial</vt:lpstr>
      <vt:lpstr>Calibri</vt:lpstr>
      <vt:lpstr>Lucida Sans Unicode</vt:lpstr>
      <vt:lpstr>Wingdings</vt:lpstr>
      <vt:lpstr>Office Theme</vt:lpstr>
      <vt:lpstr>Network Security: System Hacking</vt:lpstr>
      <vt:lpstr>Learning outcome</vt:lpstr>
      <vt:lpstr>SYSTEM HACKING</vt:lpstr>
      <vt:lpstr>Hacking Methodology(HM)</vt:lpstr>
      <vt:lpstr>System Hacking Steps</vt:lpstr>
      <vt:lpstr>Cracking Password</vt:lpstr>
      <vt:lpstr>Types of Password Attacks</vt:lpstr>
      <vt:lpstr>Privilege Escalation</vt:lpstr>
      <vt:lpstr>Executing Applications</vt:lpstr>
      <vt:lpstr>Executing Applications</vt:lpstr>
      <vt:lpstr>Hiding Files</vt:lpstr>
      <vt:lpstr>Rootkits</vt:lpstr>
      <vt:lpstr>NTFS Data Stream</vt:lpstr>
      <vt:lpstr> Steganography </vt:lpstr>
      <vt:lpstr>Classification of steganography</vt:lpstr>
      <vt:lpstr>Covering Tracks</vt:lpstr>
      <vt:lpstr>System Hacking Tools</vt:lpstr>
      <vt:lpstr>Penetration Testing</vt:lpstr>
      <vt:lpstr>Privilege Escalation</vt:lpstr>
      <vt:lpstr>Executing Application</vt:lpstr>
      <vt:lpstr>Covering Tracks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Carlene Campbell</cp:lastModifiedBy>
  <cp:revision>86</cp:revision>
  <dcterms:created xsi:type="dcterms:W3CDTF">2013-10-01T08:59:03Z</dcterms:created>
  <dcterms:modified xsi:type="dcterms:W3CDTF">2018-10-27T16:50:52Z</dcterms:modified>
</cp:coreProperties>
</file>