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0"/>
  </p:handoutMasterIdLst>
  <p:sldIdLst>
    <p:sldId id="259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18/05/2016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611188" y="1700213"/>
            <a:ext cx="3673475" cy="338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b="1" dirty="0" err="1">
                <a:latin typeface="Arial" charset="0"/>
              </a:rPr>
              <a:t>Fframwaith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Arfer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Proffesiynol</a:t>
            </a:r>
            <a:endParaRPr lang="en-GB" altLang="en-US" b="1" dirty="0">
              <a:latin typeface="Arial" charset="0"/>
            </a:endParaRPr>
          </a:p>
          <a:p>
            <a:pPr eaLnBrk="1" hangingPunct="1"/>
            <a:endParaRPr lang="en-GB" altLang="en-US" b="1" dirty="0">
              <a:latin typeface="Arial" charset="0"/>
            </a:endParaRPr>
          </a:p>
          <a:p>
            <a:pPr eaLnBrk="1" hangingPunct="1"/>
            <a:r>
              <a:rPr lang="en-GB" altLang="en-US" b="1" dirty="0" err="1">
                <a:latin typeface="Arial" charset="0"/>
              </a:rPr>
              <a:t>Cyflwyniad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i</a:t>
            </a:r>
            <a:r>
              <a:rPr lang="en-GB" altLang="en-US" b="1" dirty="0">
                <a:latin typeface="Arial" charset="0"/>
              </a:rPr>
              <a:t> </a:t>
            </a:r>
            <a:r>
              <a:rPr lang="en-GB" altLang="en-US" b="1" dirty="0" err="1">
                <a:latin typeface="Arial" charset="0"/>
              </a:rPr>
              <a:t>Lefelau</a:t>
            </a:r>
            <a:endParaRPr lang="en-GB" altLang="en-US" b="1" dirty="0">
              <a:latin typeface="Arial" charset="0"/>
            </a:endParaRPr>
          </a:p>
        </p:txBody>
      </p:sp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4859338" y="1700213"/>
            <a:ext cx="3816350" cy="338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b="1" i="1" dirty="0">
                <a:latin typeface="Arial" charset="0"/>
              </a:rPr>
              <a:t>Professional Practice Framework</a:t>
            </a:r>
          </a:p>
          <a:p>
            <a:pPr eaLnBrk="1" hangingPunct="1"/>
            <a:endParaRPr lang="en-GB" altLang="en-US" b="1" i="1" dirty="0">
              <a:latin typeface="Arial" charset="0"/>
            </a:endParaRPr>
          </a:p>
          <a:p>
            <a:pPr eaLnBrk="1" hangingPunct="1"/>
            <a:r>
              <a:rPr lang="en-GB" altLang="en-US" b="1" i="1" dirty="0">
                <a:latin typeface="Arial" charset="0"/>
              </a:rPr>
              <a:t>Introduction to Levels</a:t>
            </a:r>
          </a:p>
        </p:txBody>
      </p:sp>
    </p:spTree>
    <p:extLst>
      <p:ext uri="{BB962C8B-B14F-4D97-AF65-F5344CB8AC3E}">
        <p14:creationId xmlns:p14="http://schemas.microsoft.com/office/powerpoint/2010/main" val="304405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611188" y="765175"/>
            <a:ext cx="3673475" cy="4678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dirty="0" err="1">
                <a:latin typeface="Arial" charset="0"/>
              </a:rPr>
              <a:t>Lefel</a:t>
            </a:r>
            <a:r>
              <a:rPr lang="en-GB" altLang="en-US" sz="2800" b="1" dirty="0">
                <a:latin typeface="Arial" charset="0"/>
              </a:rPr>
              <a:t> 4 </a:t>
            </a:r>
            <a:r>
              <a:rPr lang="en-GB" altLang="en-US" sz="2800" b="1" dirty="0" smtClean="0">
                <a:latin typeface="Arial" charset="0"/>
              </a:rPr>
              <a:t>– </a:t>
            </a:r>
            <a:r>
              <a:rPr lang="en-GB" altLang="en-US" sz="2800" b="1" dirty="0" err="1" smtClean="0">
                <a:latin typeface="Arial" charset="0"/>
              </a:rPr>
              <a:t>Blwyddyn</a:t>
            </a:r>
            <a:r>
              <a:rPr lang="en-GB" altLang="en-US" sz="2800" b="1" dirty="0" smtClean="0">
                <a:latin typeface="Arial" charset="0"/>
              </a:rPr>
              <a:t> </a:t>
            </a:r>
            <a:r>
              <a:rPr lang="en-GB" altLang="en-US" sz="2800" b="1" dirty="0" err="1">
                <a:latin typeface="Arial" charset="0"/>
              </a:rPr>
              <a:t>G</a:t>
            </a:r>
            <a:r>
              <a:rPr lang="en-GB" altLang="en-US" sz="2800" b="1" dirty="0" err="1" smtClean="0">
                <a:latin typeface="Arial" charset="0"/>
              </a:rPr>
              <a:t>yntaf</a:t>
            </a:r>
            <a:r>
              <a:rPr lang="en-GB" altLang="en-US" sz="2800" b="1" dirty="0" smtClean="0">
                <a:latin typeface="Arial" charset="0"/>
              </a:rPr>
              <a:t> </a:t>
            </a:r>
            <a:r>
              <a:rPr lang="en-GB" altLang="en-US" sz="2800" b="1" dirty="0" err="1" smtClean="0">
                <a:latin typeface="Arial" charset="0"/>
              </a:rPr>
              <a:t>Israddedig</a:t>
            </a:r>
            <a:endParaRPr lang="en-GB" altLang="en-US" sz="2800" b="1" dirty="0" smtClean="0">
              <a:latin typeface="Arial" charset="0"/>
            </a:endParaRPr>
          </a:p>
          <a:p>
            <a:pPr eaLnBrk="1" hangingPunct="1"/>
            <a:endParaRPr lang="en-GB" altLang="en-US" sz="2200" dirty="0" smtClean="0">
              <a:latin typeface="Arial" charset="0"/>
            </a:endParaRPr>
          </a:p>
          <a:p>
            <a:pPr eaLnBrk="1" hangingPunct="1"/>
            <a:r>
              <a:rPr lang="en-GB" altLang="en-US" sz="2000" dirty="0" err="1" smtClean="0">
                <a:latin typeface="Arial" charset="0"/>
              </a:rPr>
              <a:t>Gweithredu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mewn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ystod</a:t>
            </a:r>
            <a:r>
              <a:rPr lang="en-GB" altLang="en-US" sz="2000" dirty="0" smtClean="0">
                <a:latin typeface="Arial" charset="0"/>
              </a:rPr>
              <a:t> o </a:t>
            </a:r>
            <a:r>
              <a:rPr lang="en-GB" altLang="en-US" sz="2000" dirty="0" err="1" smtClean="0">
                <a:latin typeface="Arial" charset="0"/>
              </a:rPr>
              <a:t>gyd-destunau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amrywiol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ond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rhagweladwy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sydd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angen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defnyddio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ystod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benodol</a:t>
            </a:r>
            <a:r>
              <a:rPr lang="en-GB" altLang="en-US" sz="2000" dirty="0" smtClean="0">
                <a:latin typeface="Arial" charset="0"/>
              </a:rPr>
              <a:t> o </a:t>
            </a:r>
            <a:r>
              <a:rPr lang="en-GB" altLang="en-US" sz="2000" dirty="0" err="1" smtClean="0">
                <a:latin typeface="Arial" charset="0"/>
              </a:rPr>
              <a:t>dechnegau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ffynonellau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gwybodaeth</a:t>
            </a:r>
            <a:r>
              <a:rPr lang="en-GB" altLang="en-US" sz="2000" dirty="0" smtClean="0">
                <a:latin typeface="Arial" charset="0"/>
              </a:rPr>
              <a:t> </a:t>
            </a:r>
          </a:p>
          <a:p>
            <a:pPr eaLnBrk="1" hangingPunct="1"/>
            <a:endParaRPr lang="en-GB" altLang="en-US" sz="2000" dirty="0" smtClean="0">
              <a:latin typeface="Arial" charset="0"/>
            </a:endParaRPr>
          </a:p>
          <a:p>
            <a:pPr eaLnBrk="1" hangingPunct="1"/>
            <a:r>
              <a:rPr lang="en-GB" altLang="en-US" sz="2000" dirty="0" err="1" smtClean="0">
                <a:latin typeface="Arial" charset="0"/>
              </a:rPr>
              <a:t>e.e.Ymchwilio</a:t>
            </a:r>
            <a:r>
              <a:rPr lang="en-GB" altLang="en-US" sz="2000" dirty="0" smtClean="0">
                <a:latin typeface="Arial" charset="0"/>
              </a:rPr>
              <a:t>, </a:t>
            </a:r>
            <a:r>
              <a:rPr lang="en-GB" altLang="en-US" sz="2000" dirty="0" err="1" smtClean="0">
                <a:latin typeface="Arial" charset="0"/>
              </a:rPr>
              <a:t>dadansoddi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gwerthuso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gwybodaeth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er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mwyn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adnabod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materion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perthnasol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datgan</a:t>
            </a:r>
            <a:r>
              <a:rPr lang="en-GB" altLang="en-US" sz="2000" dirty="0" smtClean="0">
                <a:latin typeface="Arial" charset="0"/>
              </a:rPr>
              <a:t> barn </a:t>
            </a:r>
            <a:endParaRPr lang="en-GB" altLang="en-US" sz="2000" dirty="0">
              <a:latin typeface="Arial" charset="0"/>
            </a:endParaRPr>
          </a:p>
        </p:txBody>
      </p:sp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4859338" y="836613"/>
            <a:ext cx="3816350" cy="4370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i="1" dirty="0">
                <a:latin typeface="Arial" charset="0"/>
              </a:rPr>
              <a:t>Level 4 – </a:t>
            </a:r>
            <a:r>
              <a:rPr lang="en-GB" altLang="en-US" sz="2800" b="1" i="1" dirty="0" smtClean="0">
                <a:latin typeface="Arial" charset="0"/>
              </a:rPr>
              <a:t>First </a:t>
            </a:r>
            <a:r>
              <a:rPr lang="en-GB" altLang="en-US" sz="2800" b="1" i="1" dirty="0">
                <a:latin typeface="Arial" charset="0"/>
              </a:rPr>
              <a:t>Year Undergraduate</a:t>
            </a:r>
          </a:p>
          <a:p>
            <a:pPr eaLnBrk="1" hangingPunct="1"/>
            <a:endParaRPr lang="en-GB" sz="22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Operates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 a range of varied but predictable contexts that require the use of a specified range of techniques and information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</a:p>
          <a:p>
            <a:pPr eaLnBrk="1" hangingPunct="1"/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000" i="1" dirty="0" smtClean="0">
                <a:latin typeface="Arial" charset="0"/>
              </a:rPr>
              <a:t>e.g</a:t>
            </a:r>
            <a:r>
              <a:rPr lang="en-GB" altLang="en-US" sz="2000" i="1" dirty="0">
                <a:latin typeface="Arial" charset="0"/>
              </a:rPr>
              <a:t>. Investigating, analysing and evaluating information to identify issues and make informed judgements.</a:t>
            </a:r>
          </a:p>
        </p:txBody>
      </p:sp>
    </p:spTree>
    <p:extLst>
      <p:ext uri="{BB962C8B-B14F-4D97-AF65-F5344CB8AC3E}">
        <p14:creationId xmlns:p14="http://schemas.microsoft.com/office/powerpoint/2010/main" val="62403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611188" y="765174"/>
            <a:ext cx="3888804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dirty="0" err="1">
                <a:latin typeface="Arial" charset="0"/>
              </a:rPr>
              <a:t>Lefel</a:t>
            </a:r>
            <a:r>
              <a:rPr lang="en-GB" altLang="en-US" sz="2800" b="1" dirty="0">
                <a:latin typeface="Arial" charset="0"/>
              </a:rPr>
              <a:t> 5 </a:t>
            </a:r>
            <a:r>
              <a:rPr lang="en-GB" altLang="en-US" sz="2800" b="1" dirty="0" smtClean="0">
                <a:latin typeface="Arial" charset="0"/>
              </a:rPr>
              <a:t>– </a:t>
            </a:r>
          </a:p>
          <a:p>
            <a:pPr eaLnBrk="1" hangingPunct="1">
              <a:buFontTx/>
              <a:buChar char="•"/>
            </a:pPr>
            <a:r>
              <a:rPr lang="en-GB" altLang="en-US" sz="2800" b="1" dirty="0" smtClean="0">
                <a:latin typeface="Arial" charset="0"/>
              </a:rPr>
              <a:t>Ail </a:t>
            </a:r>
            <a:r>
              <a:rPr lang="en-GB" altLang="en-US" sz="2800" b="1" dirty="0" err="1" smtClean="0">
                <a:latin typeface="Arial" charset="0"/>
              </a:rPr>
              <a:t>flwyddyn</a:t>
            </a:r>
            <a:r>
              <a:rPr lang="en-GB" altLang="en-US" sz="2800" b="1" dirty="0" smtClean="0">
                <a:latin typeface="Arial" charset="0"/>
              </a:rPr>
              <a:t> </a:t>
            </a:r>
            <a:r>
              <a:rPr lang="en-GB" altLang="en-US" sz="2800" b="1" dirty="0" err="1" smtClean="0">
                <a:latin typeface="Arial" charset="0"/>
              </a:rPr>
              <a:t>Israddedig</a:t>
            </a:r>
            <a:endParaRPr lang="en-GB" altLang="en-US" sz="2800" b="1" dirty="0" smtClean="0">
              <a:latin typeface="Arial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800" b="1" dirty="0" err="1" smtClean="0">
                <a:latin typeface="Arial" charset="0"/>
              </a:rPr>
              <a:t>Gradd</a:t>
            </a:r>
            <a:r>
              <a:rPr lang="en-GB" altLang="en-US" sz="2800" b="1" dirty="0" smtClean="0">
                <a:latin typeface="Arial" charset="0"/>
              </a:rPr>
              <a:t> </a:t>
            </a:r>
            <a:r>
              <a:rPr lang="en-GB" altLang="en-US" sz="2800" b="1" dirty="0" err="1">
                <a:latin typeface="Arial" charset="0"/>
              </a:rPr>
              <a:t>Sylfaen</a:t>
            </a:r>
            <a:endParaRPr lang="en-GB" altLang="en-US" sz="2800" b="1" dirty="0">
              <a:latin typeface="Arial" charset="0"/>
            </a:endParaRPr>
          </a:p>
          <a:p>
            <a:pPr eaLnBrk="1" hangingPunct="1"/>
            <a:r>
              <a:rPr lang="en-GB" altLang="en-US" sz="2000" dirty="0" err="1">
                <a:latin typeface="Arial" charset="0"/>
              </a:rPr>
              <a:t>Gweithredu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mewn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sefyllfaoedd</a:t>
            </a:r>
            <a:r>
              <a:rPr lang="en-GB" altLang="en-US" sz="2000" dirty="0" smtClean="0">
                <a:latin typeface="Arial" charset="0"/>
              </a:rPr>
              <a:t> o </a:t>
            </a:r>
            <a:r>
              <a:rPr lang="en-GB" altLang="en-US" sz="2000" dirty="0" err="1" smtClean="0">
                <a:latin typeface="Arial" charset="0"/>
              </a:rPr>
              <a:t>amrywiol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gymhlethdodau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rhagweladwyedd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sydd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angen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g</a:t>
            </a:r>
            <a:r>
              <a:rPr lang="en-GB" altLang="en-US" sz="2000" dirty="0" err="1" smtClean="0">
                <a:latin typeface="Arial" charset="0"/>
              </a:rPr>
              <a:t>weithredu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ystod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eang</a:t>
            </a:r>
            <a:r>
              <a:rPr lang="en-GB" altLang="en-US" sz="2000" dirty="0" smtClean="0">
                <a:latin typeface="Arial" charset="0"/>
              </a:rPr>
              <a:t> o </a:t>
            </a:r>
            <a:r>
              <a:rPr lang="en-GB" altLang="en-US" sz="2000" dirty="0" err="1" smtClean="0">
                <a:latin typeface="Arial" charset="0"/>
              </a:rPr>
              <a:t>dechnegau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ffynonellau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gwybodaeth</a:t>
            </a:r>
            <a:r>
              <a:rPr lang="en-GB" altLang="en-US" sz="2000" dirty="0" smtClean="0">
                <a:latin typeface="Arial" charset="0"/>
              </a:rPr>
              <a:t>.</a:t>
            </a:r>
            <a:endParaRPr lang="en-GB" altLang="en-US" sz="2000" dirty="0">
              <a:latin typeface="Arial" charset="0"/>
            </a:endParaRPr>
          </a:p>
          <a:p>
            <a:pPr eaLnBrk="1" hangingPunct="1"/>
            <a:r>
              <a:rPr lang="en-GB" altLang="en-US" sz="2000" dirty="0" err="1" smtClean="0">
                <a:latin typeface="Arial" charset="0"/>
              </a:rPr>
              <a:t>e.e</a:t>
            </a:r>
            <a:r>
              <a:rPr lang="en-GB" altLang="en-US" sz="2000" dirty="0">
                <a:latin typeface="Arial" charset="0"/>
              </a:rPr>
              <a:t>. </a:t>
            </a:r>
            <a:r>
              <a:rPr lang="en-GB" altLang="en-US" sz="2000" dirty="0" err="1">
                <a:latin typeface="Arial" charset="0"/>
              </a:rPr>
              <a:t>Gwerthuso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effaith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gwahanol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ddewisiadau</a:t>
            </a:r>
            <a:r>
              <a:rPr lang="en-GB" altLang="en-US" sz="2000" dirty="0">
                <a:latin typeface="Arial" charset="0"/>
              </a:rPr>
              <a:t>, </a:t>
            </a:r>
            <a:r>
              <a:rPr lang="en-GB" altLang="en-US" sz="2000" dirty="0" err="1">
                <a:latin typeface="Arial" charset="0"/>
              </a:rPr>
              <a:t>gan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gynnwys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yr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effaith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o’r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tu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allan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i’r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cyd-destun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cyfredol</a:t>
            </a:r>
            <a:r>
              <a:rPr lang="en-GB" altLang="en-US" sz="2200" dirty="0">
                <a:latin typeface="Arial" charset="0"/>
              </a:rPr>
              <a:t>.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4859338" y="836613"/>
            <a:ext cx="3816350" cy="458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i="1" dirty="0">
                <a:latin typeface="Arial" charset="0"/>
              </a:rPr>
              <a:t>Level 5 – </a:t>
            </a:r>
          </a:p>
          <a:p>
            <a:pPr eaLnBrk="1" hangingPunct="1">
              <a:buFontTx/>
              <a:buChar char="•"/>
            </a:pPr>
            <a:r>
              <a:rPr lang="en-GB" altLang="en-US" sz="2800" b="1" i="1" dirty="0">
                <a:latin typeface="Arial" charset="0"/>
              </a:rPr>
              <a:t>Second Year Undergraduate</a:t>
            </a:r>
          </a:p>
          <a:p>
            <a:pPr eaLnBrk="1" hangingPunct="1">
              <a:buFontTx/>
              <a:buChar char="•"/>
            </a:pPr>
            <a:r>
              <a:rPr lang="en-GB" altLang="en-US" sz="2800" b="1" i="1" dirty="0">
                <a:latin typeface="Arial" charset="0"/>
              </a:rPr>
              <a:t>Foundation Degree</a:t>
            </a:r>
          </a:p>
          <a:p>
            <a:pPr eaLnBrk="1" hangingPunct="1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Operates in situations of varying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complexity and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predictability requiring the application of a wide range of techniques and information sources.</a:t>
            </a:r>
          </a:p>
          <a:p>
            <a:pPr eaLnBrk="1" hangingPunct="1"/>
            <a:r>
              <a:rPr lang="en-GB" altLang="en-US" sz="2000" i="1" dirty="0" smtClean="0">
                <a:latin typeface="Arial" charset="0"/>
              </a:rPr>
              <a:t>e.g</a:t>
            </a:r>
            <a:r>
              <a:rPr lang="en-GB" altLang="en-US" sz="2000" i="1" dirty="0">
                <a:latin typeface="Arial" charset="0"/>
              </a:rPr>
              <a:t>. Evaluating the effects of options and actions, including impacts outside of the current context</a:t>
            </a:r>
          </a:p>
        </p:txBody>
      </p:sp>
    </p:spTree>
    <p:extLst>
      <p:ext uri="{BB962C8B-B14F-4D97-AF65-F5344CB8AC3E}">
        <p14:creationId xmlns:p14="http://schemas.microsoft.com/office/powerpoint/2010/main" val="188256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323850" y="836613"/>
            <a:ext cx="4319588" cy="458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dirty="0" err="1">
                <a:latin typeface="Arial" charset="0"/>
              </a:rPr>
              <a:t>Lefel</a:t>
            </a:r>
            <a:r>
              <a:rPr lang="en-GB" altLang="en-US" sz="2800" b="1" dirty="0">
                <a:latin typeface="Arial" charset="0"/>
              </a:rPr>
              <a:t> 6 –</a:t>
            </a:r>
          </a:p>
          <a:p>
            <a:pPr eaLnBrk="1" hangingPunct="1">
              <a:buFontTx/>
              <a:buChar char="•"/>
            </a:pPr>
            <a:r>
              <a:rPr lang="en-GB" altLang="en-US" sz="2800" b="1" dirty="0" err="1">
                <a:latin typeface="Arial" charset="0"/>
              </a:rPr>
              <a:t>Trydedd</a:t>
            </a:r>
            <a:r>
              <a:rPr lang="en-GB" altLang="en-US" sz="2800" b="1" dirty="0">
                <a:latin typeface="Arial" charset="0"/>
              </a:rPr>
              <a:t> </a:t>
            </a:r>
            <a:r>
              <a:rPr lang="en-GB" altLang="en-US" sz="2800" b="1" dirty="0" err="1">
                <a:latin typeface="Arial" charset="0"/>
              </a:rPr>
              <a:t>blwyddyn</a:t>
            </a:r>
            <a:r>
              <a:rPr lang="en-GB" altLang="en-US" sz="2800" b="1" dirty="0">
                <a:latin typeface="Arial" charset="0"/>
              </a:rPr>
              <a:t> </a:t>
            </a:r>
            <a:r>
              <a:rPr lang="en-GB" altLang="en-US" sz="2800" b="1" dirty="0" err="1">
                <a:latin typeface="Arial" charset="0"/>
              </a:rPr>
              <a:t>Israddedig</a:t>
            </a:r>
            <a:endParaRPr lang="en-GB" altLang="en-US" sz="2800" b="1" dirty="0">
              <a:latin typeface="Arial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800" b="1" dirty="0" err="1">
                <a:latin typeface="Arial" charset="0"/>
              </a:rPr>
              <a:t>Gradd</a:t>
            </a:r>
            <a:r>
              <a:rPr lang="en-GB" altLang="en-US" sz="2800" b="1" dirty="0">
                <a:latin typeface="Arial" charset="0"/>
              </a:rPr>
              <a:t> </a:t>
            </a:r>
            <a:r>
              <a:rPr lang="en-GB" altLang="en-US" sz="2800" b="1" dirty="0" err="1">
                <a:latin typeface="Arial" charset="0"/>
              </a:rPr>
              <a:t>Anrhydedd</a:t>
            </a:r>
            <a:endParaRPr lang="en-GB" altLang="en-US" sz="2800" b="1" dirty="0">
              <a:latin typeface="Arial" charset="0"/>
            </a:endParaRPr>
          </a:p>
          <a:p>
            <a:pPr eaLnBrk="1" hangingPunct="1"/>
            <a:r>
              <a:rPr lang="en-GB" altLang="en-US" sz="2000" dirty="0" err="1">
                <a:latin typeface="Arial" charset="0"/>
              </a:rPr>
              <a:t>Gweithredu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mewn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cyd-destunau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cymhleth</a:t>
            </a:r>
            <a:r>
              <a:rPr lang="en-GB" altLang="en-US" sz="2000" dirty="0" smtClean="0">
                <a:latin typeface="Arial" charset="0"/>
              </a:rPr>
              <a:t> ac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anrhagweladwy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weithredu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dechnegau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safonol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/>
            <a:endParaRPr lang="en-GB" alt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000" dirty="0" err="1" smtClean="0">
                <a:latin typeface="Arial" charset="0"/>
              </a:rPr>
              <a:t>e.e</a:t>
            </a:r>
            <a:r>
              <a:rPr lang="en-GB" altLang="en-US" sz="2000" dirty="0">
                <a:latin typeface="Arial" charset="0"/>
              </a:rPr>
              <a:t>. </a:t>
            </a:r>
            <a:r>
              <a:rPr lang="en-GB" altLang="en-US" sz="2000" dirty="0" err="1">
                <a:latin typeface="Arial" charset="0"/>
              </a:rPr>
              <a:t>Cyfrifoldeb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ar</a:t>
            </a:r>
            <a:r>
              <a:rPr lang="en-GB" altLang="en-US" sz="2000" dirty="0">
                <a:latin typeface="Arial" charset="0"/>
              </a:rPr>
              <a:t> draws </a:t>
            </a:r>
            <a:r>
              <a:rPr lang="en-GB" altLang="en-US" sz="2000" dirty="0" err="1">
                <a:latin typeface="Arial" charset="0"/>
              </a:rPr>
              <a:t>ardal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eang</a:t>
            </a:r>
            <a:r>
              <a:rPr lang="en-GB" altLang="en-US" sz="2000" dirty="0">
                <a:latin typeface="Arial" charset="0"/>
              </a:rPr>
              <a:t> a </a:t>
            </a:r>
            <a:r>
              <a:rPr lang="en-GB" altLang="en-US" sz="2000" dirty="0" err="1">
                <a:latin typeface="Arial" charset="0"/>
              </a:rPr>
              <a:t>gweithio’n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effeithiol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mewn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cyd-destunau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cymhleth</a:t>
            </a:r>
            <a:r>
              <a:rPr lang="en-GB" altLang="en-US" sz="2000" dirty="0">
                <a:latin typeface="Arial" charset="0"/>
              </a:rPr>
              <a:t> a </a:t>
            </a:r>
            <a:r>
              <a:rPr lang="en-GB" altLang="en-US" sz="2000" dirty="0" err="1">
                <a:latin typeface="Arial" charset="0"/>
              </a:rPr>
              <a:t>rhai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na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ellir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eu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>
                <a:latin typeface="Arial" charset="0"/>
              </a:rPr>
              <a:t>rhagweld</a:t>
            </a:r>
            <a:r>
              <a:rPr lang="en-GB" altLang="en-US" sz="2000" dirty="0">
                <a:latin typeface="Arial" charset="0"/>
              </a:rPr>
              <a:t> </a:t>
            </a: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4859338" y="836613"/>
            <a:ext cx="4033142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i="1" dirty="0">
                <a:latin typeface="Arial" charset="0"/>
              </a:rPr>
              <a:t>Level 6 – </a:t>
            </a:r>
          </a:p>
          <a:p>
            <a:pPr eaLnBrk="1" hangingPunct="1">
              <a:buFontTx/>
              <a:buChar char="•"/>
            </a:pPr>
            <a:r>
              <a:rPr lang="en-GB" altLang="en-US" sz="2800" b="1" i="1" dirty="0">
                <a:latin typeface="Arial" charset="0"/>
              </a:rPr>
              <a:t>Third Year Undergraduate</a:t>
            </a:r>
          </a:p>
          <a:p>
            <a:pPr eaLnBrk="1" hangingPunct="1">
              <a:buFontTx/>
              <a:buChar char="•"/>
            </a:pPr>
            <a:r>
              <a:rPr lang="en-GB" altLang="en-US" sz="2800" b="1" i="1" dirty="0">
                <a:latin typeface="Arial" charset="0"/>
              </a:rPr>
              <a:t>Honours Degree</a:t>
            </a:r>
          </a:p>
          <a:p>
            <a:pPr eaLnBrk="1" hangingPunct="1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Operates in complex and unpredictable contexts, requiring selection and application from a range of largely standard techniques and information sources</a:t>
            </a:r>
          </a:p>
          <a:p>
            <a:pPr eaLnBrk="1" hangingPunct="1"/>
            <a:r>
              <a:rPr lang="en-GB" altLang="en-US" sz="2000" i="1" dirty="0" smtClean="0">
                <a:latin typeface="Arial" charset="0"/>
              </a:rPr>
              <a:t>e.g. Responsibility </a:t>
            </a:r>
            <a:r>
              <a:rPr lang="en-GB" altLang="en-US" sz="2000" i="1" dirty="0">
                <a:latin typeface="Arial" charset="0"/>
              </a:rPr>
              <a:t>across a broad area and working effectively in complex and unpredictable contexts</a:t>
            </a:r>
          </a:p>
        </p:txBody>
      </p:sp>
    </p:spTree>
    <p:extLst>
      <p:ext uri="{BB962C8B-B14F-4D97-AF65-F5344CB8AC3E}">
        <p14:creationId xmlns:p14="http://schemas.microsoft.com/office/powerpoint/2010/main" val="231168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611188" y="908050"/>
            <a:ext cx="3816796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dirty="0" err="1">
                <a:latin typeface="Arial" charset="0"/>
              </a:rPr>
              <a:t>Lefel</a:t>
            </a:r>
            <a:r>
              <a:rPr lang="en-GB" altLang="en-US" sz="2800" b="1" dirty="0">
                <a:latin typeface="Arial" charset="0"/>
              </a:rPr>
              <a:t> 7 –</a:t>
            </a:r>
          </a:p>
          <a:p>
            <a:pPr eaLnBrk="1" hangingPunct="1"/>
            <a:r>
              <a:rPr lang="en-GB" altLang="en-US" sz="2800" b="1" dirty="0" err="1">
                <a:latin typeface="Arial" charset="0"/>
              </a:rPr>
              <a:t>Gradd</a:t>
            </a:r>
            <a:r>
              <a:rPr lang="en-GB" altLang="en-US" sz="2800" b="1" dirty="0">
                <a:latin typeface="Arial" charset="0"/>
              </a:rPr>
              <a:t> </a:t>
            </a:r>
            <a:r>
              <a:rPr lang="en-GB" altLang="en-US" sz="2800" b="1" dirty="0" err="1">
                <a:latin typeface="Arial" charset="0"/>
              </a:rPr>
              <a:t>Meistr</a:t>
            </a:r>
            <a:endParaRPr lang="en-GB" altLang="en-US" sz="2800" b="1" dirty="0">
              <a:latin typeface="Arial" charset="0"/>
            </a:endParaRPr>
          </a:p>
          <a:p>
            <a:pPr eaLnBrk="1" hangingPunct="1"/>
            <a:r>
              <a:rPr lang="en-GB" altLang="en-US" sz="2000" dirty="0" err="1" smtClean="0">
                <a:latin typeface="Arial" charset="0"/>
              </a:rPr>
              <a:t>Gweithredu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mewn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cyd-destunau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anrhagweladwy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a/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en-US" sz="2000" dirty="0" err="1" smtClean="0">
                <a:latin typeface="Arial" charset="0"/>
              </a:rPr>
              <a:t>ymhleth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gyda’r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angen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i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ddethol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gweithredu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ystod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eang</a:t>
            </a:r>
            <a:r>
              <a:rPr lang="en-GB" altLang="en-US" sz="2000" dirty="0" smtClean="0">
                <a:latin typeface="Arial" charset="0"/>
              </a:rPr>
              <a:t> o </a:t>
            </a:r>
            <a:r>
              <a:rPr lang="en-GB" altLang="en-US" sz="2000" dirty="0" err="1">
                <a:latin typeface="Arial" charset="0"/>
              </a:rPr>
              <a:t>ffynonellau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gwybodaeth</a:t>
            </a:r>
            <a:r>
              <a:rPr lang="en-GB" altLang="en-US" sz="2000" dirty="0" smtClean="0">
                <a:latin typeface="Arial" charset="0"/>
              </a:rPr>
              <a:t> a </a:t>
            </a:r>
            <a:r>
              <a:rPr lang="en-GB" altLang="en-US" sz="2000" dirty="0" err="1" smtClean="0">
                <a:latin typeface="Arial" charset="0"/>
              </a:rPr>
              <a:t>thechnegau</a:t>
            </a:r>
            <a:r>
              <a:rPr lang="en-GB" altLang="en-US" sz="2000" dirty="0" smtClean="0">
                <a:latin typeface="Arial" charset="0"/>
              </a:rPr>
              <a:t> </a:t>
            </a:r>
            <a:r>
              <a:rPr lang="en-GB" altLang="en-US" sz="2000" dirty="0" err="1" smtClean="0">
                <a:latin typeface="Arial" charset="0"/>
              </a:rPr>
              <a:t>datblygedig</a:t>
            </a:r>
            <a:r>
              <a:rPr lang="en-GB" altLang="en-US" sz="2000" dirty="0" smtClean="0">
                <a:latin typeface="Arial" charset="0"/>
              </a:rPr>
              <a:t>.</a:t>
            </a:r>
          </a:p>
          <a:p>
            <a:pPr eaLnBrk="1" hangingPunct="1"/>
            <a:r>
              <a:rPr lang="en-GB" altLang="en-US" sz="2000" dirty="0" err="1" smtClean="0">
                <a:latin typeface="Arial" charset="0"/>
              </a:rPr>
              <a:t>e.e</a:t>
            </a:r>
            <a:r>
              <a:rPr lang="en-GB" altLang="en-US" sz="2000" dirty="0">
                <a:latin typeface="Arial" charset="0"/>
              </a:rPr>
              <a:t>. </a:t>
            </a:r>
            <a:r>
              <a:rPr lang="en-GB" altLang="en-US" sz="2000" dirty="0" err="1">
                <a:latin typeface="Arial" charset="0"/>
              </a:rPr>
              <a:t>Ymgymryd</a:t>
            </a:r>
            <a:r>
              <a:rPr lang="en-GB" altLang="en-US" sz="2000" dirty="0">
                <a:latin typeface="Arial" charset="0"/>
              </a:rPr>
              <a:t> </a:t>
            </a:r>
            <a:r>
              <a:rPr lang="en-US" altLang="en-US" sz="2000" dirty="0">
                <a:latin typeface="Arial" charset="0"/>
              </a:rPr>
              <a:t>ag </a:t>
            </a:r>
            <a:r>
              <a:rPr lang="en-US" altLang="en-US" sz="2000" dirty="0" err="1">
                <a:latin typeface="Arial" charset="0"/>
              </a:rPr>
              <a:t>astudiaeth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sylweddol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i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fynd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i’r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afael</a:t>
            </a:r>
            <a:r>
              <a:rPr lang="en-US" altLang="en-US" sz="2000" dirty="0">
                <a:latin typeface="Arial" charset="0"/>
              </a:rPr>
              <a:t> â </a:t>
            </a:r>
            <a:r>
              <a:rPr lang="en-US" altLang="en-US" sz="2000" dirty="0" err="1">
                <a:latin typeface="Arial" charset="0"/>
              </a:rPr>
              <a:t>maes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sylweddol</a:t>
            </a:r>
            <a:r>
              <a:rPr lang="en-US" altLang="en-US" sz="2000" dirty="0">
                <a:latin typeface="Arial" charset="0"/>
              </a:rPr>
              <a:t> o </a:t>
            </a:r>
            <a:r>
              <a:rPr lang="en-US" altLang="en-US" sz="2000" dirty="0" err="1">
                <a:latin typeface="Arial" charset="0"/>
              </a:rPr>
              <a:t>arfer</a:t>
            </a:r>
            <a:r>
              <a:rPr lang="en-US" altLang="en-US" sz="2000" dirty="0">
                <a:latin typeface="Arial" charset="0"/>
              </a:rPr>
              <a:t>, </a:t>
            </a:r>
            <a:r>
              <a:rPr lang="en-US" altLang="en-US" sz="2000" dirty="0" err="1">
                <a:latin typeface="Arial" charset="0"/>
              </a:rPr>
              <a:t>gan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ddefnyddio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methodolegau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sy’n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gyson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gyda’r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pwrpas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a’r</a:t>
            </a:r>
            <a:r>
              <a:rPr lang="en-US" altLang="en-US" sz="2000" dirty="0">
                <a:latin typeface="Arial" charset="0"/>
              </a:rPr>
              <a:t> </a:t>
            </a:r>
            <a:r>
              <a:rPr lang="en-US" altLang="en-US" sz="2000" dirty="0" err="1">
                <a:latin typeface="Arial" charset="0"/>
              </a:rPr>
              <a:t>cyd-destun</a:t>
            </a:r>
            <a:r>
              <a:rPr lang="en-US" altLang="en-US" sz="2000" dirty="0">
                <a:latin typeface="Arial" charset="0"/>
              </a:rPr>
              <a:t> 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4859338" y="908050"/>
            <a:ext cx="4033837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2800" b="1" i="1" dirty="0">
                <a:latin typeface="Arial" charset="0"/>
              </a:rPr>
              <a:t>Level 7 – </a:t>
            </a:r>
          </a:p>
          <a:p>
            <a:pPr eaLnBrk="1" hangingPunct="1"/>
            <a:r>
              <a:rPr lang="en-GB" altLang="en-US" sz="2800" b="1" i="1" dirty="0">
                <a:latin typeface="Arial" charset="0"/>
              </a:rPr>
              <a:t>Master’s Degree</a:t>
            </a:r>
          </a:p>
          <a:p>
            <a:pPr>
              <a:spcAft>
                <a:spcPts val="0"/>
              </a:spcAft>
            </a:pPr>
            <a:r>
              <a:rPr lang="en-GB" sz="20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Operates in complex and unpredictable </a:t>
            </a:r>
            <a:r>
              <a:rPr lang="en-GB" sz="2000" i="1" dirty="0" smtClean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and / </a:t>
            </a:r>
            <a:r>
              <a:rPr lang="en-GB" sz="20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or specialised contexts, requiring selection and application from a wide range of advanced techniques and information sources.</a:t>
            </a:r>
            <a:endParaRPr lang="en-GB" sz="2800" i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000" i="1" dirty="0" smtClean="0">
                <a:latin typeface="Arial" charset="0"/>
              </a:rPr>
              <a:t>e.g</a:t>
            </a:r>
            <a:r>
              <a:rPr lang="en-GB" altLang="en-US" sz="2000" i="1" dirty="0">
                <a:latin typeface="Arial" charset="0"/>
              </a:rPr>
              <a:t>. Undertaking substantial investigation to address significant areas of practice, using methodologies which are consistent with their purposes and contexts</a:t>
            </a:r>
            <a:r>
              <a:rPr lang="en-GB" altLang="en-US" sz="20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6900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145</TotalTime>
  <Words>378</Words>
  <Application>Microsoft Office PowerPoint</Application>
  <PresentationFormat>On-screen Show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12</cp:revision>
  <dcterms:created xsi:type="dcterms:W3CDTF">2015-04-14T15:21:28Z</dcterms:created>
  <dcterms:modified xsi:type="dcterms:W3CDTF">2016-05-18T11:42:51Z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