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notesMasterIdLst>
    <p:notesMasterId r:id="rId28"/>
  </p:notesMasterIdLst>
  <p:sldIdLst>
    <p:sldId id="256" r:id="rId3"/>
    <p:sldId id="257" r:id="rId4"/>
    <p:sldId id="272" r:id="rId5"/>
    <p:sldId id="273" r:id="rId6"/>
    <p:sldId id="274" r:id="rId7"/>
    <p:sldId id="294" r:id="rId8"/>
    <p:sldId id="295" r:id="rId9"/>
    <p:sldId id="275" r:id="rId10"/>
    <p:sldId id="292" r:id="rId11"/>
    <p:sldId id="276" r:id="rId12"/>
    <p:sldId id="291" r:id="rId13"/>
    <p:sldId id="277" r:id="rId14"/>
    <p:sldId id="278" r:id="rId15"/>
    <p:sldId id="279" r:id="rId16"/>
    <p:sldId id="280" r:id="rId17"/>
    <p:sldId id="293" r:id="rId18"/>
    <p:sldId id="297" r:id="rId19"/>
    <p:sldId id="298" r:id="rId20"/>
    <p:sldId id="281" r:id="rId21"/>
    <p:sldId id="283" r:id="rId22"/>
    <p:sldId id="289" r:id="rId23"/>
    <p:sldId id="290" r:id="rId24"/>
    <p:sldId id="286" r:id="rId25"/>
    <p:sldId id="287" r:id="rId26"/>
    <p:sldId id="288" r:id="rId27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310" autoAdjust="0"/>
  </p:normalViewPr>
  <p:slideViewPr>
    <p:cSldViewPr>
      <p:cViewPr varScale="1">
        <p:scale>
          <a:sx n="37" d="100"/>
          <a:sy n="37" d="100"/>
        </p:scale>
        <p:origin x="988" y="52"/>
      </p:cViewPr>
      <p:guideLst>
        <p:guide orient="horz" pos="2880"/>
        <p:guide pos="216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3B24B-7435-482A-AF94-95D9828503A4}" type="datetimeFigureOut">
              <a:rPr lang="en-GB" smtClean="0"/>
              <a:t>04/01/2026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4D775-3BF7-4160-A6C8-D8748B745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80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47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264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24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20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70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45080" y="2939922"/>
            <a:ext cx="13197839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20645" y="5705932"/>
            <a:ext cx="13315315" cy="112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699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216147" cy="247916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181325" y="3206111"/>
            <a:ext cx="3106673" cy="708088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487397" y="5805851"/>
            <a:ext cx="3800602" cy="44767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05609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2893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87527" y="2463164"/>
            <a:ext cx="7508875" cy="69113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158985" y="2422017"/>
            <a:ext cx="7223759" cy="6458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514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9920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8332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8288000" cy="1028699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1140" y="25160"/>
            <a:ext cx="17370425" cy="22117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3860" cy="67329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2897" y="159842"/>
            <a:ext cx="17742204" cy="1245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53439" y="2404618"/>
            <a:ext cx="16181120" cy="4761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18717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3075079.2018.1462788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3998/mpub.6719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cintegrity.ox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43400" y="4508500"/>
            <a:ext cx="106705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>
                <a:latin typeface="Trebuchet MS"/>
                <a:cs typeface="Trebuchet MS"/>
              </a:rPr>
              <a:t>Academic</a:t>
            </a:r>
            <a:r>
              <a:rPr sz="4000" spc="-70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Skills</a:t>
            </a:r>
            <a:r>
              <a:rPr sz="4000" spc="-5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for</a:t>
            </a:r>
            <a:r>
              <a:rPr sz="4000" spc="-6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the</a:t>
            </a:r>
            <a:r>
              <a:rPr sz="4000" spc="-5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Digital</a:t>
            </a:r>
            <a:r>
              <a:rPr sz="4000" spc="-4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Era</a:t>
            </a:r>
            <a:r>
              <a:rPr sz="4000" spc="-50" dirty="0">
                <a:latin typeface="Trebuchet MS"/>
                <a:cs typeface="Trebuchet MS"/>
              </a:rPr>
              <a:t> </a:t>
            </a:r>
            <a:r>
              <a:rPr sz="4000" spc="-10" dirty="0">
                <a:latin typeface="Trebuchet MS"/>
                <a:cs typeface="Trebuchet MS"/>
              </a:rPr>
              <a:t>(BMSW4013)</a:t>
            </a:r>
            <a:endParaRPr sz="4000" dirty="0">
              <a:latin typeface="Trebuchet MS"/>
              <a:cs typeface="Trebuchet MS"/>
            </a:endParaRPr>
          </a:p>
        </p:txBody>
      </p:sp>
      <p:sp>
        <p:nvSpPr>
          <p:cNvPr id="3" name="object 3" descr="$PPTXTitle"/>
          <p:cNvSpPr txBox="1"/>
          <p:nvPr/>
        </p:nvSpPr>
        <p:spPr>
          <a:xfrm>
            <a:off x="2654935" y="2421763"/>
            <a:ext cx="12977495" cy="176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9565" marR="5080" indent="-317500">
              <a:lnSpc>
                <a:spcPct val="100000"/>
              </a:lnSpc>
              <a:spcBef>
                <a:spcPts val="100"/>
              </a:spcBef>
            </a:pPr>
            <a:r>
              <a:rPr sz="11400" i="1" dirty="0">
                <a:latin typeface="Trebuchet MS"/>
                <a:cs typeface="Trebuchet MS"/>
              </a:rPr>
              <a:t>Academic</a:t>
            </a:r>
            <a:r>
              <a:rPr sz="11400" i="1" spc="-5" dirty="0">
                <a:latin typeface="Trebuchet MS"/>
                <a:cs typeface="Trebuchet MS"/>
              </a:rPr>
              <a:t> </a:t>
            </a:r>
            <a:r>
              <a:rPr sz="11400" i="1" spc="-10" dirty="0">
                <a:latin typeface="Trebuchet MS"/>
                <a:cs typeface="Trebuchet MS"/>
              </a:rPr>
              <a:t>Integrity</a:t>
            </a:r>
            <a:endParaRPr sz="11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01640" y="1429003"/>
            <a:ext cx="895350" cy="1019175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6139307" y="1429003"/>
            <a:ext cx="2449195" cy="1019175"/>
            <a:chOff x="6139307" y="1429003"/>
            <a:chExt cx="2449195" cy="1019175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39307" y="1429003"/>
              <a:ext cx="1057275" cy="10191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90080" y="1429003"/>
              <a:ext cx="800100" cy="10191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1694" y="1429003"/>
              <a:ext cx="876300" cy="1019175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9104248" y="1484122"/>
            <a:ext cx="1419225" cy="914400"/>
            <a:chOff x="9104248" y="1484122"/>
            <a:chExt cx="1419225" cy="914400"/>
          </a:xfrm>
        </p:grpSpPr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104248" y="1484122"/>
              <a:ext cx="847725" cy="9144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904348" y="1484122"/>
              <a:ext cx="619125" cy="914400"/>
            </a:xfrm>
            <a:prstGeom prst="rect">
              <a:avLst/>
            </a:prstGeom>
          </p:spPr>
        </p:pic>
      </p:grpSp>
      <p:grpSp>
        <p:nvGrpSpPr>
          <p:cNvPr id="19" name="object 19"/>
          <p:cNvGrpSpPr/>
          <p:nvPr/>
        </p:nvGrpSpPr>
        <p:grpSpPr>
          <a:xfrm>
            <a:off x="10541000" y="1429003"/>
            <a:ext cx="2243455" cy="1019175"/>
            <a:chOff x="10541000" y="1429003"/>
            <a:chExt cx="2243455" cy="1019175"/>
          </a:xfrm>
        </p:grpSpPr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993880" y="1484121"/>
              <a:ext cx="790575" cy="9144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279631" y="1429003"/>
              <a:ext cx="876300" cy="10191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541000" y="1484121"/>
              <a:ext cx="866775" cy="828675"/>
            </a:xfrm>
            <a:prstGeom prst="rect">
              <a:avLst/>
            </a:prstGeom>
          </p:spPr>
        </p:pic>
      </p:grpSp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8397240" y="1484122"/>
            <a:ext cx="904875" cy="91440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26" name="object 2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0301" rIns="0" bIns="0" rtlCol="0">
            <a:spAutoFit/>
          </a:bodyPr>
          <a:lstStyle/>
          <a:p>
            <a:pPr marL="8123555">
              <a:lnSpc>
                <a:spcPct val="100000"/>
              </a:lnSpc>
              <a:spcBef>
                <a:spcPts val="100"/>
              </a:spcBef>
            </a:pPr>
            <a:r>
              <a:rPr sz="3900" b="0" i="1" spc="-350" dirty="0">
                <a:latin typeface="Trebuchet MS"/>
                <a:cs typeface="Trebuchet MS"/>
              </a:rPr>
              <a:t>Learning</a:t>
            </a:r>
            <a:endParaRPr sz="3900">
              <a:latin typeface="Trebuchet MS"/>
              <a:cs typeface="Trebuchet M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2090EC5-0544-9537-CC1C-8557DC0F179C}"/>
              </a:ext>
            </a:extLst>
          </p:cNvPr>
          <p:cNvSpPr txBox="1"/>
          <p:nvPr/>
        </p:nvSpPr>
        <p:spPr>
          <a:xfrm>
            <a:off x="358394" y="3238500"/>
            <a:ext cx="164592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By the end of this session, students will be able to: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Explain the principles of academic integrity and their importance in higher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Identify common forms of academic misconduct, including plagiarism, self-plagiarism, and inappropriate use of artificial intelligence.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 err="1"/>
              <a:t>Recognise</a:t>
            </a:r>
            <a:r>
              <a:rPr lang="en-US" sz="3600" dirty="0"/>
              <a:t> acceptable and unacceptable academic practices in relation to the use of sources and AI tools.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Apply strategies to maintain academic integrity in their own academic work.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18000" cy="600036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73441" rIns="0" bIns="0" rtlCol="0">
            <a:spAutoFit/>
          </a:bodyPr>
          <a:lstStyle/>
          <a:p>
            <a:pPr marL="5070475">
              <a:lnSpc>
                <a:spcPct val="100000"/>
              </a:lnSpc>
              <a:spcBef>
                <a:spcPts val="100"/>
              </a:spcBef>
            </a:pPr>
            <a:r>
              <a:rPr sz="7200" spc="1050" dirty="0"/>
              <a:t>Academic</a:t>
            </a:r>
            <a:r>
              <a:rPr sz="7200" spc="400" dirty="0"/>
              <a:t> </a:t>
            </a:r>
            <a:r>
              <a:rPr sz="7200" spc="785" dirty="0"/>
              <a:t>Integrity</a:t>
            </a:r>
            <a:endParaRPr sz="7200"/>
          </a:p>
        </p:txBody>
      </p:sp>
      <p:sp>
        <p:nvSpPr>
          <p:cNvPr id="4" name="object 4"/>
          <p:cNvSpPr txBox="1"/>
          <p:nvPr/>
        </p:nvSpPr>
        <p:spPr>
          <a:xfrm>
            <a:off x="1374139" y="2579369"/>
            <a:ext cx="14288769" cy="6121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6285" indent="-743585">
              <a:lnSpc>
                <a:spcPct val="100000"/>
              </a:lnSpc>
              <a:spcBef>
                <a:spcPts val="95"/>
              </a:spcBef>
              <a:buAutoNum type="arabicPeriod"/>
              <a:tabLst>
                <a:tab pos="756285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5" dirty="0">
                <a:latin typeface="Calibri"/>
                <a:cs typeface="Calibri"/>
              </a:rPr>
              <a:t> </a:t>
            </a:r>
            <a:r>
              <a:rPr sz="4000" spc="270" dirty="0">
                <a:latin typeface="Calibri"/>
                <a:cs typeface="Calibri"/>
              </a:rPr>
              <a:t>is</a:t>
            </a:r>
            <a:r>
              <a:rPr sz="4000" spc="140" dirty="0">
                <a:latin typeface="Calibri"/>
                <a:cs typeface="Calibri"/>
              </a:rPr>
              <a:t> </a:t>
            </a:r>
            <a:r>
              <a:rPr sz="4000" spc="520" dirty="0">
                <a:latin typeface="Calibri"/>
                <a:cs typeface="Calibri"/>
              </a:rPr>
              <a:t>academic</a:t>
            </a:r>
            <a:r>
              <a:rPr sz="4000" spc="204" dirty="0">
                <a:latin typeface="Calibri"/>
                <a:cs typeface="Calibri"/>
              </a:rPr>
              <a:t> </a:t>
            </a:r>
            <a:r>
              <a:rPr sz="4000" spc="360" dirty="0">
                <a:latin typeface="Calibri"/>
                <a:cs typeface="Calibri"/>
              </a:rPr>
              <a:t>integrity?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0"/>
              </a:spcBef>
              <a:buAutoNum type="arabicPeriod"/>
              <a:tabLst>
                <a:tab pos="756285" algn="l"/>
              </a:tabLst>
            </a:pPr>
            <a:r>
              <a:rPr sz="4000" spc="595" dirty="0">
                <a:latin typeface="Calibri"/>
                <a:cs typeface="Calibri"/>
              </a:rPr>
              <a:t>Why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50" dirty="0">
                <a:latin typeface="Calibri"/>
                <a:cs typeface="Calibri"/>
              </a:rPr>
              <a:t>should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440" dirty="0">
                <a:latin typeface="Calibri"/>
                <a:cs typeface="Calibri"/>
              </a:rPr>
              <a:t>students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95" dirty="0">
                <a:latin typeface="Calibri"/>
                <a:cs typeface="Calibri"/>
              </a:rPr>
              <a:t>care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55" dirty="0">
                <a:latin typeface="Calibri"/>
                <a:cs typeface="Calibri"/>
              </a:rPr>
              <a:t>about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515" dirty="0">
                <a:latin typeface="Calibri"/>
                <a:cs typeface="Calibri"/>
              </a:rPr>
              <a:t>academic</a:t>
            </a:r>
            <a:r>
              <a:rPr sz="4000" spc="215" dirty="0">
                <a:latin typeface="Calibri"/>
                <a:cs typeface="Calibri"/>
              </a:rPr>
              <a:t> </a:t>
            </a:r>
            <a:r>
              <a:rPr sz="4000" spc="355" dirty="0">
                <a:latin typeface="Calibri"/>
                <a:cs typeface="Calibri"/>
              </a:rPr>
              <a:t>integrity?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0"/>
              </a:spcBef>
              <a:buAutoNum type="arabicPeriod"/>
              <a:tabLst>
                <a:tab pos="756285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are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430" dirty="0">
                <a:latin typeface="Calibri"/>
                <a:cs typeface="Calibri"/>
              </a:rPr>
              <a:t>the</a:t>
            </a:r>
            <a:r>
              <a:rPr sz="4000" spc="17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various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400" dirty="0">
                <a:latin typeface="Calibri"/>
                <a:cs typeface="Calibri"/>
              </a:rPr>
              <a:t>types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250" dirty="0">
                <a:latin typeface="Calibri"/>
                <a:cs typeface="Calibri"/>
              </a:rPr>
              <a:t>of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520" dirty="0">
                <a:latin typeface="Calibri"/>
                <a:cs typeface="Calibri"/>
              </a:rPr>
              <a:t>academic</a:t>
            </a:r>
            <a:r>
              <a:rPr sz="4000" spc="195" dirty="0">
                <a:latin typeface="Calibri"/>
                <a:cs typeface="Calibri"/>
              </a:rPr>
              <a:t> </a:t>
            </a:r>
            <a:r>
              <a:rPr sz="4000" spc="395" dirty="0">
                <a:latin typeface="Calibri"/>
                <a:cs typeface="Calibri"/>
              </a:rPr>
              <a:t>dishonesty?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5"/>
              </a:spcBef>
              <a:buAutoNum type="arabicPeriod"/>
              <a:tabLst>
                <a:tab pos="756285" algn="l"/>
              </a:tabLst>
            </a:pPr>
            <a:r>
              <a:rPr sz="4000" spc="484" dirty="0">
                <a:latin typeface="Calibri"/>
                <a:cs typeface="Calibri"/>
              </a:rPr>
              <a:t>Where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525" dirty="0">
                <a:latin typeface="Calibri"/>
                <a:cs typeface="Calibri"/>
              </a:rPr>
              <a:t>can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40" dirty="0">
                <a:latin typeface="Calibri"/>
                <a:cs typeface="Calibri"/>
              </a:rPr>
              <a:t>students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615" dirty="0">
                <a:latin typeface="Calibri"/>
                <a:cs typeface="Calibri"/>
              </a:rPr>
              <a:t>go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235" dirty="0">
                <a:latin typeface="Calibri"/>
                <a:cs typeface="Calibri"/>
              </a:rPr>
              <a:t>for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500" dirty="0">
                <a:latin typeface="Calibri"/>
                <a:cs typeface="Calibri"/>
              </a:rPr>
              <a:t>more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75" dirty="0">
                <a:latin typeface="Calibri"/>
                <a:cs typeface="Calibri"/>
              </a:rPr>
              <a:t>information?</a:t>
            </a:r>
            <a:endParaRPr sz="4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715"/>
              </a:spcBef>
            </a:pPr>
            <a:endParaRPr sz="4000">
              <a:latin typeface="Calibri"/>
              <a:cs typeface="Calibri"/>
            </a:endParaRPr>
          </a:p>
          <a:p>
            <a:pPr marL="3326129">
              <a:lnSpc>
                <a:spcPct val="100000"/>
              </a:lnSpc>
            </a:pPr>
            <a:r>
              <a:rPr sz="4000" b="1" spc="595" dirty="0">
                <a:latin typeface="Calibri"/>
                <a:cs typeface="Calibri"/>
              </a:rPr>
              <a:t>Now</a:t>
            </a:r>
            <a:r>
              <a:rPr sz="4000" b="1" spc="254" dirty="0">
                <a:latin typeface="Calibri"/>
                <a:cs typeface="Calibri"/>
              </a:rPr>
              <a:t> </a:t>
            </a:r>
            <a:r>
              <a:rPr sz="4000" b="1" spc="305" dirty="0">
                <a:latin typeface="Calibri"/>
                <a:cs typeface="Calibri"/>
              </a:rPr>
              <a:t>let’s</a:t>
            </a:r>
            <a:r>
              <a:rPr sz="4000" b="1" spc="240" dirty="0">
                <a:latin typeface="Calibri"/>
                <a:cs typeface="Calibri"/>
              </a:rPr>
              <a:t> </a:t>
            </a:r>
            <a:r>
              <a:rPr sz="4000" b="1" spc="525" dirty="0">
                <a:latin typeface="Calibri"/>
                <a:cs typeface="Calibri"/>
              </a:rPr>
              <a:t>answers</a:t>
            </a:r>
            <a:r>
              <a:rPr sz="4000" b="1" spc="265" dirty="0">
                <a:latin typeface="Calibri"/>
                <a:cs typeface="Calibri"/>
              </a:rPr>
              <a:t> </a:t>
            </a:r>
            <a:r>
              <a:rPr sz="4000" b="1" spc="490" dirty="0">
                <a:latin typeface="Calibri"/>
                <a:cs typeface="Calibri"/>
              </a:rPr>
              <a:t>these</a:t>
            </a:r>
            <a:r>
              <a:rPr sz="4000" b="1" spc="250" dirty="0">
                <a:latin typeface="Calibri"/>
                <a:cs typeface="Calibri"/>
              </a:rPr>
              <a:t> </a:t>
            </a:r>
            <a:r>
              <a:rPr sz="4000" b="1" spc="455" dirty="0">
                <a:latin typeface="Calibri"/>
                <a:cs typeface="Calibri"/>
              </a:rPr>
              <a:t>together…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5280" rIns="0" bIns="0" rtlCol="0">
            <a:spAutoFit/>
          </a:bodyPr>
          <a:lstStyle/>
          <a:p>
            <a:pPr marL="3023235">
              <a:lnSpc>
                <a:spcPct val="100000"/>
              </a:lnSpc>
              <a:spcBef>
                <a:spcPts val="100"/>
              </a:spcBef>
            </a:pPr>
            <a:r>
              <a:rPr sz="6600" spc="1015" dirty="0"/>
              <a:t>What</a:t>
            </a:r>
            <a:r>
              <a:rPr sz="6600" spc="390" dirty="0"/>
              <a:t> </a:t>
            </a:r>
            <a:r>
              <a:rPr sz="6600" spc="595" dirty="0"/>
              <a:t>is</a:t>
            </a:r>
            <a:r>
              <a:rPr sz="6600" spc="390" dirty="0"/>
              <a:t> </a:t>
            </a:r>
            <a:r>
              <a:rPr sz="6600" spc="960" dirty="0"/>
              <a:t>Academic</a:t>
            </a:r>
            <a:r>
              <a:rPr sz="6600" spc="365" dirty="0"/>
              <a:t> </a:t>
            </a:r>
            <a:r>
              <a:rPr sz="6600" spc="730" dirty="0"/>
              <a:t>Integrity?</a:t>
            </a:r>
            <a:endParaRPr sz="6600"/>
          </a:p>
        </p:txBody>
      </p:sp>
      <p:sp>
        <p:nvSpPr>
          <p:cNvPr id="9" name="object 9"/>
          <p:cNvSpPr txBox="1"/>
          <p:nvPr/>
        </p:nvSpPr>
        <p:spPr>
          <a:xfrm>
            <a:off x="2049272" y="2447925"/>
            <a:ext cx="14189075" cy="5786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1610" marR="174625" algn="ctr">
              <a:lnSpc>
                <a:spcPct val="100000"/>
              </a:lnSpc>
              <a:spcBef>
                <a:spcPts val="100"/>
              </a:spcBef>
            </a:pPr>
            <a:r>
              <a:rPr sz="5400" spc="720" dirty="0">
                <a:latin typeface="Calibri"/>
                <a:cs typeface="Calibri"/>
              </a:rPr>
              <a:t>Academic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90" dirty="0">
                <a:latin typeface="Calibri"/>
                <a:cs typeface="Calibri"/>
              </a:rPr>
              <a:t>integrity</a:t>
            </a:r>
            <a:r>
              <a:rPr sz="5400" spc="170" dirty="0">
                <a:latin typeface="Calibri"/>
                <a:cs typeface="Calibri"/>
              </a:rPr>
              <a:t> </a:t>
            </a:r>
            <a:r>
              <a:rPr sz="5400" spc="785" dirty="0">
                <a:latin typeface="Calibri"/>
                <a:cs typeface="Calibri"/>
              </a:rPr>
              <a:t>means</a:t>
            </a:r>
            <a:r>
              <a:rPr sz="5400" spc="190" dirty="0">
                <a:latin typeface="Calibri"/>
                <a:cs typeface="Calibri"/>
              </a:rPr>
              <a:t> </a:t>
            </a:r>
            <a:r>
              <a:rPr sz="5400" spc="700" dirty="0">
                <a:latin typeface="Calibri"/>
                <a:cs typeface="Calibri"/>
              </a:rPr>
              <a:t>being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95" dirty="0">
                <a:latin typeface="Calibri"/>
                <a:cs typeface="Calibri"/>
              </a:rPr>
              <a:t>honest </a:t>
            </a:r>
            <a:r>
              <a:rPr sz="5400" spc="740" dirty="0">
                <a:latin typeface="Calibri"/>
                <a:cs typeface="Calibri"/>
              </a:rPr>
              <a:t>and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310" dirty="0">
                <a:latin typeface="Calibri"/>
                <a:cs typeface="Calibri"/>
              </a:rPr>
              <a:t>fair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5" dirty="0">
                <a:latin typeface="Calibri"/>
                <a:cs typeface="Calibri"/>
              </a:rPr>
              <a:t>in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0" dirty="0">
                <a:latin typeface="Calibri"/>
                <a:cs typeface="Calibri"/>
              </a:rPr>
              <a:t>your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30" dirty="0">
                <a:latin typeface="Calibri"/>
                <a:cs typeface="Calibri"/>
              </a:rPr>
              <a:t>studies.</a:t>
            </a:r>
            <a:endParaRPr sz="5400">
              <a:latin typeface="Calibri"/>
              <a:cs typeface="Calibri"/>
            </a:endParaRPr>
          </a:p>
          <a:p>
            <a:pPr marL="12065" marR="5080" indent="-1905" algn="ctr">
              <a:lnSpc>
                <a:spcPct val="100000"/>
              </a:lnSpc>
              <a:spcBef>
                <a:spcPts val="6480"/>
              </a:spcBef>
            </a:pPr>
            <a:r>
              <a:rPr sz="5400" spc="315" dirty="0">
                <a:latin typeface="Calibri"/>
                <a:cs typeface="Calibri"/>
              </a:rPr>
              <a:t>It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785" dirty="0">
                <a:latin typeface="Calibri"/>
                <a:cs typeface="Calibri"/>
              </a:rPr>
              <a:t>means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685" dirty="0">
                <a:latin typeface="Calibri"/>
                <a:cs typeface="Calibri"/>
              </a:rPr>
              <a:t>doing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500" dirty="0">
                <a:latin typeface="Calibri"/>
                <a:cs typeface="Calibri"/>
              </a:rPr>
              <a:t>your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730" dirty="0">
                <a:latin typeface="Calibri"/>
                <a:cs typeface="Calibri"/>
              </a:rPr>
              <a:t>own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45" dirty="0">
                <a:latin typeface="Calibri"/>
                <a:cs typeface="Calibri"/>
              </a:rPr>
              <a:t>work,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650" dirty="0">
                <a:latin typeface="Calibri"/>
                <a:cs typeface="Calibri"/>
              </a:rPr>
              <a:t>giving </a:t>
            </a:r>
            <a:r>
              <a:rPr sz="5400" spc="484" dirty="0">
                <a:latin typeface="Calibri"/>
                <a:cs typeface="Calibri"/>
              </a:rPr>
              <a:t>credit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760" dirty="0">
                <a:latin typeface="Calibri"/>
                <a:cs typeface="Calibri"/>
              </a:rPr>
              <a:t>when</a:t>
            </a:r>
            <a:r>
              <a:rPr sz="5400" spc="185" dirty="0">
                <a:latin typeface="Calibri"/>
                <a:cs typeface="Calibri"/>
              </a:rPr>
              <a:t> </a:t>
            </a:r>
            <a:r>
              <a:rPr sz="5400" spc="595" dirty="0">
                <a:latin typeface="Calibri"/>
                <a:cs typeface="Calibri"/>
              </a:rPr>
              <a:t>you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610" dirty="0">
                <a:latin typeface="Calibri"/>
                <a:cs typeface="Calibri"/>
              </a:rPr>
              <a:t>use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5" dirty="0">
                <a:latin typeface="Calibri"/>
                <a:cs typeface="Calibri"/>
              </a:rPr>
              <a:t>other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70" dirty="0">
                <a:latin typeface="Calibri"/>
                <a:cs typeface="Calibri"/>
              </a:rPr>
              <a:t>people’s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00" dirty="0">
                <a:latin typeface="Calibri"/>
                <a:cs typeface="Calibri"/>
              </a:rPr>
              <a:t>ideas, </a:t>
            </a:r>
            <a:r>
              <a:rPr sz="5400" spc="740" dirty="0">
                <a:latin typeface="Calibri"/>
                <a:cs typeface="Calibri"/>
              </a:rPr>
              <a:t>and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15" dirty="0">
                <a:latin typeface="Calibri"/>
                <a:cs typeface="Calibri"/>
              </a:rPr>
              <a:t>following</a:t>
            </a:r>
            <a:r>
              <a:rPr sz="5400" spc="170" dirty="0">
                <a:latin typeface="Calibri"/>
                <a:cs typeface="Calibri"/>
              </a:rPr>
              <a:t> </a:t>
            </a:r>
            <a:r>
              <a:rPr sz="5400" spc="585" dirty="0">
                <a:latin typeface="Calibri"/>
                <a:cs typeface="Calibri"/>
              </a:rPr>
              <a:t>the</a:t>
            </a:r>
            <a:r>
              <a:rPr sz="5400" spc="190" dirty="0">
                <a:latin typeface="Calibri"/>
                <a:cs typeface="Calibri"/>
              </a:rPr>
              <a:t> </a:t>
            </a:r>
            <a:r>
              <a:rPr sz="5400" spc="470" dirty="0">
                <a:latin typeface="Calibri"/>
                <a:cs typeface="Calibri"/>
              </a:rPr>
              <a:t>rules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80" dirty="0">
                <a:latin typeface="Calibri"/>
                <a:cs typeface="Calibri"/>
              </a:rPr>
              <a:t>set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630" dirty="0">
                <a:latin typeface="Calibri"/>
                <a:cs typeface="Calibri"/>
              </a:rPr>
              <a:t>by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60" dirty="0">
                <a:latin typeface="Calibri"/>
                <a:cs typeface="Calibri"/>
              </a:rPr>
              <a:t>the </a:t>
            </a:r>
            <a:r>
              <a:rPr sz="5400" spc="385" dirty="0">
                <a:latin typeface="Calibri"/>
                <a:cs typeface="Calibri"/>
              </a:rPr>
              <a:t>university.</a:t>
            </a:r>
            <a:endParaRPr sz="5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897618" y="9340697"/>
            <a:ext cx="61455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295" dirty="0">
                <a:latin typeface="Calibri"/>
                <a:cs typeface="Calibri"/>
              </a:rPr>
              <a:t>(University</a:t>
            </a:r>
            <a:r>
              <a:rPr sz="3600" spc="95" dirty="0">
                <a:latin typeface="Calibri"/>
                <a:cs typeface="Calibri"/>
              </a:rPr>
              <a:t> </a:t>
            </a:r>
            <a:r>
              <a:rPr sz="3600" spc="225" dirty="0">
                <a:latin typeface="Calibri"/>
                <a:cs typeface="Calibri"/>
              </a:rPr>
              <a:t>of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85" dirty="0">
                <a:latin typeface="Calibri"/>
                <a:cs typeface="Calibri"/>
              </a:rPr>
              <a:t>Oxford,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240" dirty="0">
                <a:latin typeface="Calibri"/>
                <a:cs typeface="Calibri"/>
              </a:rPr>
              <a:t>2023)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3308984" y="367740"/>
            <a:ext cx="12435840" cy="20377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1814" marR="5080" indent="-1809750">
              <a:lnSpc>
                <a:spcPct val="100000"/>
              </a:lnSpc>
              <a:spcBef>
                <a:spcPts val="100"/>
              </a:spcBef>
            </a:pPr>
            <a:r>
              <a:rPr sz="6600" spc="1135" dirty="0"/>
              <a:t>Why</a:t>
            </a:r>
            <a:r>
              <a:rPr sz="6600" spc="385" dirty="0"/>
              <a:t> </a:t>
            </a:r>
            <a:r>
              <a:rPr sz="6600" spc="825" dirty="0"/>
              <a:t>should</a:t>
            </a:r>
            <a:r>
              <a:rPr sz="6600" spc="390" dirty="0"/>
              <a:t> </a:t>
            </a:r>
            <a:r>
              <a:rPr sz="6600" spc="990" dirty="0"/>
              <a:t>YOU</a:t>
            </a:r>
            <a:r>
              <a:rPr sz="6600" spc="390" dirty="0"/>
              <a:t> </a:t>
            </a:r>
            <a:r>
              <a:rPr sz="6600" spc="815" dirty="0"/>
              <a:t>care</a:t>
            </a:r>
            <a:r>
              <a:rPr sz="6600" spc="385" dirty="0"/>
              <a:t> </a:t>
            </a:r>
            <a:r>
              <a:rPr sz="6600" spc="795" dirty="0"/>
              <a:t>about </a:t>
            </a:r>
            <a:r>
              <a:rPr sz="6600" spc="935" dirty="0"/>
              <a:t>academic</a:t>
            </a:r>
            <a:r>
              <a:rPr sz="6600" spc="405" dirty="0"/>
              <a:t> </a:t>
            </a:r>
            <a:r>
              <a:rPr sz="6600" spc="725" dirty="0"/>
              <a:t>integrity?</a:t>
            </a:r>
            <a:endParaRPr sz="6600"/>
          </a:p>
        </p:txBody>
      </p:sp>
      <p:sp>
        <p:nvSpPr>
          <p:cNvPr id="9" name="object 9"/>
          <p:cNvSpPr txBox="1"/>
          <p:nvPr/>
        </p:nvSpPr>
        <p:spPr>
          <a:xfrm>
            <a:off x="1984629" y="2881376"/>
            <a:ext cx="14324965" cy="7195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04800" marR="305435" algn="ctr">
              <a:lnSpc>
                <a:spcPct val="100000"/>
              </a:lnSpc>
              <a:spcBef>
                <a:spcPts val="95"/>
              </a:spcBef>
            </a:pPr>
            <a:r>
              <a:rPr sz="4600" spc="645" dirty="0">
                <a:latin typeface="Calibri"/>
                <a:cs typeface="Calibri"/>
              </a:rPr>
              <a:t>Being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honest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30" dirty="0">
                <a:latin typeface="Calibri"/>
                <a:cs typeface="Calibri"/>
              </a:rPr>
              <a:t>in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34" dirty="0">
                <a:latin typeface="Calibri"/>
                <a:cs typeface="Calibri"/>
              </a:rPr>
              <a:t>your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95" dirty="0">
                <a:latin typeface="Calibri"/>
                <a:cs typeface="Calibri"/>
              </a:rPr>
              <a:t>academic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15" dirty="0">
                <a:latin typeface="Calibri"/>
                <a:cs typeface="Calibri"/>
              </a:rPr>
              <a:t>work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495" dirty="0">
                <a:latin typeface="Calibri"/>
                <a:cs typeface="Calibri"/>
              </a:rPr>
              <a:t>helps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80" dirty="0">
                <a:latin typeface="Calibri"/>
                <a:cs typeface="Calibri"/>
              </a:rPr>
              <a:t>you </a:t>
            </a:r>
            <a:r>
              <a:rPr sz="4600" spc="420" dirty="0">
                <a:latin typeface="Calibri"/>
                <a:cs typeface="Calibri"/>
              </a:rPr>
              <a:t>learn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570" dirty="0">
                <a:latin typeface="Calibri"/>
                <a:cs typeface="Calibri"/>
              </a:rPr>
              <a:t>more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535" dirty="0">
                <a:latin typeface="Calibri"/>
                <a:cs typeface="Calibri"/>
              </a:rPr>
              <a:t>shows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65" dirty="0">
                <a:latin typeface="Calibri"/>
                <a:cs typeface="Calibri"/>
              </a:rPr>
              <a:t>that</a:t>
            </a:r>
            <a:r>
              <a:rPr sz="4600" spc="15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610" dirty="0">
                <a:latin typeface="Calibri"/>
                <a:cs typeface="Calibri"/>
              </a:rPr>
              <a:t>can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85" dirty="0">
                <a:latin typeface="Calibri"/>
                <a:cs typeface="Calibri"/>
              </a:rPr>
              <a:t>be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55" dirty="0">
                <a:latin typeface="Calibri"/>
                <a:cs typeface="Calibri"/>
              </a:rPr>
              <a:t>trusted.</a:t>
            </a:r>
            <a:endParaRPr sz="4600">
              <a:latin typeface="Calibri"/>
              <a:cs typeface="Calibri"/>
            </a:endParaRPr>
          </a:p>
          <a:p>
            <a:pPr marL="12065" marR="5080" algn="ctr">
              <a:lnSpc>
                <a:spcPct val="100000"/>
              </a:lnSpc>
              <a:spcBef>
                <a:spcPts val="5520"/>
              </a:spcBef>
            </a:pPr>
            <a:r>
              <a:rPr sz="4600" spc="270" dirty="0">
                <a:latin typeface="Calibri"/>
                <a:cs typeface="Calibri"/>
              </a:rPr>
              <a:t>It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380" dirty="0">
                <a:latin typeface="Calibri"/>
                <a:cs typeface="Calibri"/>
              </a:rPr>
              <a:t>also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535" dirty="0">
                <a:latin typeface="Calibri"/>
                <a:cs typeface="Calibri"/>
              </a:rPr>
              <a:t>shows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465" dirty="0">
                <a:latin typeface="Calibri"/>
                <a:cs typeface="Calibri"/>
              </a:rPr>
              <a:t>respect—</a:t>
            </a:r>
            <a:r>
              <a:rPr sz="4600" spc="270" dirty="0">
                <a:latin typeface="Calibri"/>
                <a:cs typeface="Calibri"/>
              </a:rPr>
              <a:t>for</a:t>
            </a:r>
            <a:r>
              <a:rPr sz="4600" spc="195" dirty="0">
                <a:latin typeface="Calibri"/>
                <a:cs typeface="Calibri"/>
              </a:rPr>
              <a:t> </a:t>
            </a:r>
            <a:r>
              <a:rPr sz="4600" spc="305" dirty="0">
                <a:latin typeface="Calibri"/>
                <a:cs typeface="Calibri"/>
              </a:rPr>
              <a:t>yourself,</a:t>
            </a:r>
            <a:r>
              <a:rPr sz="4600" spc="200" dirty="0">
                <a:latin typeface="Calibri"/>
                <a:cs typeface="Calibri"/>
              </a:rPr>
              <a:t> </a:t>
            </a:r>
            <a:r>
              <a:rPr sz="4600" spc="425" dirty="0">
                <a:latin typeface="Calibri"/>
                <a:cs typeface="Calibri"/>
              </a:rPr>
              <a:t>your</a:t>
            </a:r>
            <a:r>
              <a:rPr sz="4600" spc="190" dirty="0">
                <a:latin typeface="Calibri"/>
                <a:cs typeface="Calibri"/>
              </a:rPr>
              <a:t> </a:t>
            </a:r>
            <a:r>
              <a:rPr sz="4600" spc="390" dirty="0">
                <a:latin typeface="Calibri"/>
                <a:cs typeface="Calibri"/>
              </a:rPr>
              <a:t>teachers,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430" dirty="0">
                <a:latin typeface="Calibri"/>
                <a:cs typeface="Calibri"/>
              </a:rPr>
              <a:t>other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420" dirty="0">
                <a:latin typeface="Calibri"/>
                <a:cs typeface="Calibri"/>
              </a:rPr>
              <a:t>students.</a:t>
            </a:r>
            <a:endParaRPr sz="4600">
              <a:latin typeface="Calibri"/>
              <a:cs typeface="Calibri"/>
            </a:endParaRPr>
          </a:p>
          <a:p>
            <a:pPr marL="327660" marR="327660" algn="ctr">
              <a:lnSpc>
                <a:spcPct val="100000"/>
              </a:lnSpc>
              <a:spcBef>
                <a:spcPts val="5520"/>
              </a:spcBef>
            </a:pPr>
            <a:r>
              <a:rPr sz="4600" spc="190" dirty="0">
                <a:latin typeface="Calibri"/>
                <a:cs typeface="Calibri"/>
              </a:rPr>
              <a:t>If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95" dirty="0">
                <a:latin typeface="Calibri"/>
                <a:cs typeface="Calibri"/>
              </a:rPr>
              <a:t>don’t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45" dirty="0">
                <a:latin typeface="Calibri"/>
                <a:cs typeface="Calibri"/>
              </a:rPr>
              <a:t>follow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95" dirty="0">
                <a:latin typeface="Calibri"/>
                <a:cs typeface="Calibri"/>
              </a:rPr>
              <a:t>the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00" dirty="0">
                <a:latin typeface="Calibri"/>
                <a:cs typeface="Calibri"/>
              </a:rPr>
              <a:t>rules,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675" dirty="0">
                <a:latin typeface="Calibri"/>
                <a:cs typeface="Calibri"/>
              </a:rPr>
              <a:t>might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90" dirty="0">
                <a:latin typeface="Calibri"/>
                <a:cs typeface="Calibri"/>
              </a:rPr>
              <a:t>get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75" dirty="0">
                <a:latin typeface="Calibri"/>
                <a:cs typeface="Calibri"/>
              </a:rPr>
              <a:t>into </a:t>
            </a:r>
            <a:r>
              <a:rPr sz="4600" spc="434" dirty="0">
                <a:latin typeface="Calibri"/>
                <a:cs typeface="Calibri"/>
              </a:rPr>
              <a:t>trouble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560" dirty="0">
                <a:latin typeface="Calibri"/>
                <a:cs typeface="Calibri"/>
              </a:rPr>
              <a:t>miss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0" dirty="0">
                <a:latin typeface="Calibri"/>
                <a:cs typeface="Calibri"/>
              </a:rPr>
              <a:t>the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600" dirty="0">
                <a:latin typeface="Calibri"/>
                <a:cs typeface="Calibri"/>
              </a:rPr>
              <a:t>chance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375" dirty="0">
                <a:latin typeface="Calibri"/>
                <a:cs typeface="Calibri"/>
              </a:rPr>
              <a:t>to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15" dirty="0">
                <a:latin typeface="Calibri"/>
                <a:cs typeface="Calibri"/>
              </a:rPr>
              <a:t>really </a:t>
            </a:r>
            <a:r>
              <a:rPr sz="4600" spc="535" dirty="0">
                <a:latin typeface="Calibri"/>
                <a:cs typeface="Calibri"/>
              </a:rPr>
              <a:t>understand</a:t>
            </a:r>
            <a:r>
              <a:rPr sz="4600" spc="200" dirty="0">
                <a:latin typeface="Calibri"/>
                <a:cs typeface="Calibri"/>
              </a:rPr>
              <a:t> </a:t>
            </a:r>
            <a:r>
              <a:rPr sz="4600" spc="565" dirty="0">
                <a:latin typeface="Calibri"/>
                <a:cs typeface="Calibri"/>
              </a:rPr>
              <a:t>what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335" dirty="0">
                <a:latin typeface="Calibri"/>
                <a:cs typeface="Calibri"/>
              </a:rPr>
              <a:t>you’re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405" dirty="0">
                <a:latin typeface="Calibri"/>
                <a:cs typeface="Calibri"/>
              </a:rPr>
              <a:t>learning.</a:t>
            </a:r>
            <a:endParaRPr sz="4600">
              <a:latin typeface="Calibri"/>
              <a:cs typeface="Calibri"/>
            </a:endParaRPr>
          </a:p>
          <a:p>
            <a:pPr marR="447040" algn="r">
              <a:lnSpc>
                <a:spcPct val="100000"/>
              </a:lnSpc>
              <a:spcBef>
                <a:spcPts val="2460"/>
              </a:spcBef>
            </a:pPr>
            <a:r>
              <a:rPr sz="3600" spc="265" dirty="0">
                <a:latin typeface="Calibri"/>
                <a:cs typeface="Calibri"/>
              </a:rPr>
              <a:t>(East,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2017)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2C9D-0773-3857-D9B1-8F46EE9D8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314" y="647700"/>
            <a:ext cx="17370425" cy="1231106"/>
          </a:xfrm>
        </p:spPr>
        <p:txBody>
          <a:bodyPr/>
          <a:lstStyle/>
          <a:p>
            <a:r>
              <a:rPr lang="en-US" sz="8000" dirty="0"/>
              <a:t>What Do You Think Counts as Cheating?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E50B7-5323-054F-5D21-1435914C4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7670" cy="6647974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discusses the assignment with a friend and then writes it independently.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Two students plan their assignments together and agree on the same structure before writing.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copies a paragraph from a website and changes a few words but does not reference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asks a friend to “improve the wording” of a paragraph before submission.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help them understand a topic before writing their assignment themselves.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generate a paragraph and edits it before submitting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submits work that looks very similar to another student’s, but both say they worked separately.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pays for help from an online service to complete their assignment.</a:t>
            </a:r>
            <a:endParaRPr lang="en-GB" sz="3600" b="0" dirty="0"/>
          </a:p>
        </p:txBody>
      </p:sp>
    </p:spTree>
    <p:extLst>
      <p:ext uri="{BB962C8B-B14F-4D97-AF65-F5344CB8AC3E}">
        <p14:creationId xmlns:p14="http://schemas.microsoft.com/office/powerpoint/2010/main" val="124455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6C3C4-D414-A1A6-DB08-1AF0838EB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B193C-810B-C833-BD00-0EA37A8DC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314" y="647700"/>
            <a:ext cx="17370425" cy="1231106"/>
          </a:xfrm>
        </p:spPr>
        <p:txBody>
          <a:bodyPr/>
          <a:lstStyle/>
          <a:p>
            <a:r>
              <a:rPr lang="en-US" sz="8000" dirty="0"/>
              <a:t>What Do You Think Counts as Cheating?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BC6FC-A7BC-3C1E-E8FD-24F84DD3A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7670" cy="6647974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discusses the assignment with a friend and then writes it independently.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Two students plan their assignments together and agree on the same structure before writing.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copies a paragraph from a website and changes a few words but does not reference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asks a friend to “improve the wording” of a paragraph before submission.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help them understand a topic before writing their assignment themselves.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uses AI to generate a paragraph and edits it before submitting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submits work that looks very similar to another student’s, but both say they worked separately.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pays for help from an online service to complete their assignment.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8344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0" y="0"/>
            <a:ext cx="4019550" cy="7747634"/>
            <a:chOff x="0" y="0"/>
            <a:chExt cx="4019550" cy="7747634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5393435"/>
              <a:ext cx="1180465" cy="2354580"/>
            </a:xfrm>
            <a:custGeom>
              <a:avLst/>
              <a:gdLst/>
              <a:ahLst/>
              <a:cxnLst/>
              <a:rect l="l" t="t" r="r" b="b"/>
              <a:pathLst>
                <a:path w="1180465" h="2354579">
                  <a:moveTo>
                    <a:pt x="149872" y="0"/>
                  </a:moveTo>
                  <a:lnTo>
                    <a:pt x="53732" y="416178"/>
                  </a:lnTo>
                  <a:lnTo>
                    <a:pt x="0" y="601852"/>
                  </a:lnTo>
                  <a:lnTo>
                    <a:pt x="0" y="1463039"/>
                  </a:lnTo>
                  <a:lnTo>
                    <a:pt x="422668" y="2354072"/>
                  </a:lnTo>
                  <a:lnTo>
                    <a:pt x="716254" y="2197989"/>
                  </a:lnTo>
                  <a:lnTo>
                    <a:pt x="227253" y="1351534"/>
                  </a:lnTo>
                  <a:lnTo>
                    <a:pt x="1083119" y="1671701"/>
                  </a:lnTo>
                  <a:lnTo>
                    <a:pt x="1180325" y="1353692"/>
                  </a:lnTo>
                  <a:lnTo>
                    <a:pt x="228879" y="1121410"/>
                  </a:lnTo>
                  <a:lnTo>
                    <a:pt x="1107846" y="700659"/>
                  </a:lnTo>
                  <a:lnTo>
                    <a:pt x="951738" y="407035"/>
                  </a:lnTo>
                  <a:lnTo>
                    <a:pt x="159423" y="926084"/>
                  </a:lnTo>
                  <a:lnTo>
                    <a:pt x="333603" y="397763"/>
                  </a:lnTo>
                  <a:lnTo>
                    <a:pt x="467855" y="97281"/>
                  </a:lnTo>
                  <a:lnTo>
                    <a:pt x="1498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3429000" y="3561841"/>
            <a:ext cx="11911965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90855" marR="5080" indent="-478790">
              <a:lnSpc>
                <a:spcPct val="100000"/>
              </a:lnSpc>
              <a:spcBef>
                <a:spcPts val="100"/>
              </a:spcBef>
            </a:pPr>
            <a:r>
              <a:rPr sz="6600" spc="1015" dirty="0"/>
              <a:t>What</a:t>
            </a:r>
            <a:r>
              <a:rPr sz="6600" spc="380" dirty="0"/>
              <a:t> </a:t>
            </a:r>
            <a:r>
              <a:rPr sz="6600" spc="685" dirty="0"/>
              <a:t>are</a:t>
            </a:r>
            <a:r>
              <a:rPr sz="6600" spc="385" dirty="0"/>
              <a:t> </a:t>
            </a:r>
            <a:r>
              <a:rPr sz="6600" spc="790" dirty="0"/>
              <a:t>the</a:t>
            </a:r>
            <a:r>
              <a:rPr sz="6600" spc="385" dirty="0"/>
              <a:t> </a:t>
            </a:r>
            <a:r>
              <a:rPr sz="6600" spc="715" dirty="0"/>
              <a:t>various</a:t>
            </a:r>
            <a:r>
              <a:rPr sz="6600" spc="385" dirty="0"/>
              <a:t> </a:t>
            </a:r>
            <a:r>
              <a:rPr sz="6600" spc="795" dirty="0"/>
              <a:t>types </a:t>
            </a:r>
            <a:r>
              <a:rPr sz="6600" spc="590" dirty="0"/>
              <a:t>of</a:t>
            </a:r>
            <a:r>
              <a:rPr sz="6600" spc="390" dirty="0"/>
              <a:t> </a:t>
            </a:r>
            <a:r>
              <a:rPr sz="6600" spc="935" dirty="0"/>
              <a:t>academic</a:t>
            </a:r>
            <a:r>
              <a:rPr sz="6600" spc="395" dirty="0"/>
              <a:t> </a:t>
            </a:r>
            <a:r>
              <a:rPr sz="6600" spc="795" dirty="0"/>
              <a:t>dishonesty?</a:t>
            </a:r>
            <a:endParaRPr sz="6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19C5D-0D7E-8359-06B3-725937DA3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A7CF180E-3D95-2CCD-56C3-FE1D0B7CA3E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E017F202-F50A-5792-B651-1C9EF4351740}"/>
              </a:ext>
            </a:extLst>
          </p:cNvPr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765E43F9-FA21-DA9E-C342-509A12F351C2}"/>
              </a:ext>
            </a:extLst>
          </p:cNvPr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FA7D4E97-8385-FDE7-22E2-4AA5A23FDEEA}"/>
              </a:ext>
            </a:extLst>
          </p:cNvPr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4811CCF1-4AE2-B912-3ABD-4ACCE7FEF251}"/>
              </a:ext>
            </a:extLst>
          </p:cNvPr>
          <p:cNvGrpSpPr/>
          <p:nvPr/>
        </p:nvGrpSpPr>
        <p:grpSpPr>
          <a:xfrm>
            <a:off x="0" y="0"/>
            <a:ext cx="4019550" cy="7747634"/>
            <a:chOff x="0" y="0"/>
            <a:chExt cx="4019550" cy="7747634"/>
          </a:xfrm>
        </p:grpSpPr>
        <p:pic>
          <p:nvPicPr>
            <p:cNvPr id="7" name="object 7">
              <a:extLst>
                <a:ext uri="{FF2B5EF4-FFF2-40B4-BE49-F238E27FC236}">
                  <a16:creationId xmlns:a16="http://schemas.microsoft.com/office/drawing/2014/main" id="{E1E7966F-24B1-F79D-AF98-F919D1258A3B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89A56FFB-0332-0861-EA30-925FAD145270}"/>
                </a:ext>
              </a:extLst>
            </p:cNvPr>
            <p:cNvSpPr/>
            <p:nvPr/>
          </p:nvSpPr>
          <p:spPr>
            <a:xfrm>
              <a:off x="0" y="5393435"/>
              <a:ext cx="1180465" cy="2354580"/>
            </a:xfrm>
            <a:custGeom>
              <a:avLst/>
              <a:gdLst/>
              <a:ahLst/>
              <a:cxnLst/>
              <a:rect l="l" t="t" r="r" b="b"/>
              <a:pathLst>
                <a:path w="1180465" h="2354579">
                  <a:moveTo>
                    <a:pt x="149872" y="0"/>
                  </a:moveTo>
                  <a:lnTo>
                    <a:pt x="53732" y="416178"/>
                  </a:lnTo>
                  <a:lnTo>
                    <a:pt x="0" y="601852"/>
                  </a:lnTo>
                  <a:lnTo>
                    <a:pt x="0" y="1463039"/>
                  </a:lnTo>
                  <a:lnTo>
                    <a:pt x="422668" y="2354072"/>
                  </a:lnTo>
                  <a:lnTo>
                    <a:pt x="716254" y="2197989"/>
                  </a:lnTo>
                  <a:lnTo>
                    <a:pt x="227253" y="1351534"/>
                  </a:lnTo>
                  <a:lnTo>
                    <a:pt x="1083119" y="1671701"/>
                  </a:lnTo>
                  <a:lnTo>
                    <a:pt x="1180325" y="1353692"/>
                  </a:lnTo>
                  <a:lnTo>
                    <a:pt x="228879" y="1121410"/>
                  </a:lnTo>
                  <a:lnTo>
                    <a:pt x="1107846" y="700659"/>
                  </a:lnTo>
                  <a:lnTo>
                    <a:pt x="951738" y="407035"/>
                  </a:lnTo>
                  <a:lnTo>
                    <a:pt x="159423" y="926084"/>
                  </a:lnTo>
                  <a:lnTo>
                    <a:pt x="333603" y="397763"/>
                  </a:lnTo>
                  <a:lnTo>
                    <a:pt x="467855" y="97281"/>
                  </a:lnTo>
                  <a:lnTo>
                    <a:pt x="1498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>
            <a:extLst>
              <a:ext uri="{FF2B5EF4-FFF2-40B4-BE49-F238E27FC236}">
                <a16:creationId xmlns:a16="http://schemas.microsoft.com/office/drawing/2014/main" id="{B888F010-EB1A-EAEE-2E6E-CBF9F7911436}"/>
              </a:ext>
            </a:extLst>
          </p:cNvPr>
          <p:cNvSpPr txBox="1"/>
          <p:nvPr/>
        </p:nvSpPr>
        <p:spPr>
          <a:xfrm>
            <a:off x="2133474" y="1333500"/>
            <a:ext cx="13814425" cy="7906384"/>
          </a:xfrm>
          <a:prstGeom prst="rect">
            <a:avLst/>
          </a:prstGeom>
        </p:spPr>
        <p:txBody>
          <a:bodyPr vert="horz" wrap="square" lIns="0" tIns="309245" rIns="0" bIns="0" rtlCol="0">
            <a:spAutoFit/>
          </a:bodyPr>
          <a:lstStyle/>
          <a:p>
            <a:pPr marL="4206875">
              <a:lnSpc>
                <a:spcPct val="100000"/>
              </a:lnSpc>
              <a:spcBef>
                <a:spcPts val="2435"/>
              </a:spcBef>
              <a:tabLst>
                <a:tab pos="5349875" algn="l"/>
              </a:tabLst>
            </a:pPr>
            <a:r>
              <a:rPr sz="6000" b="1" spc="-400" dirty="0">
                <a:latin typeface="Calibri"/>
                <a:cs typeface="Calibri"/>
              </a:rPr>
              <a:t>1.</a:t>
            </a:r>
            <a:r>
              <a:rPr sz="6000" b="1" dirty="0">
                <a:latin typeface="Calibri"/>
                <a:cs typeface="Calibri"/>
              </a:rPr>
              <a:t>	</a:t>
            </a:r>
            <a:r>
              <a:rPr sz="6000" b="1" spc="755" dirty="0">
                <a:latin typeface="Calibri"/>
                <a:cs typeface="Calibri"/>
              </a:rPr>
              <a:t>Plagiarism</a:t>
            </a:r>
            <a:endParaRPr sz="6000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1635"/>
              </a:spcBef>
            </a:pPr>
            <a:r>
              <a:rPr sz="4200" spc="480" dirty="0">
                <a:latin typeface="Calibri"/>
                <a:cs typeface="Calibri"/>
              </a:rPr>
              <a:t>Presenting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540" dirty="0">
                <a:latin typeface="Calibri"/>
                <a:cs typeface="Calibri"/>
              </a:rPr>
              <a:t>someone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280" dirty="0">
                <a:latin typeface="Calibri"/>
                <a:cs typeface="Calibri"/>
              </a:rPr>
              <a:t>else’s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59" dirty="0">
                <a:latin typeface="Calibri"/>
                <a:cs typeface="Calibri"/>
              </a:rPr>
              <a:t>work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310" dirty="0">
                <a:latin typeface="Calibri"/>
                <a:cs typeface="Calibri"/>
              </a:rPr>
              <a:t>or</a:t>
            </a:r>
            <a:r>
              <a:rPr sz="4200" spc="175" dirty="0">
                <a:latin typeface="Calibri"/>
                <a:cs typeface="Calibri"/>
              </a:rPr>
              <a:t> </a:t>
            </a:r>
            <a:r>
              <a:rPr sz="4200" spc="409" dirty="0">
                <a:latin typeface="Calibri"/>
                <a:cs typeface="Calibri"/>
              </a:rPr>
              <a:t>ideas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34" dirty="0">
                <a:latin typeface="Calibri"/>
                <a:cs typeface="Calibri"/>
              </a:rPr>
              <a:t>as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365" dirty="0">
                <a:latin typeface="Calibri"/>
                <a:cs typeface="Calibri"/>
              </a:rPr>
              <a:t>your</a:t>
            </a:r>
            <a:endParaRPr sz="4200" dirty="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</a:pPr>
            <a:r>
              <a:rPr sz="4200" spc="565" dirty="0">
                <a:latin typeface="Calibri"/>
                <a:cs typeface="Calibri"/>
              </a:rPr>
              <a:t>own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285" dirty="0">
                <a:latin typeface="Calibri"/>
                <a:cs typeface="Calibri"/>
              </a:rPr>
              <a:t>is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425" dirty="0">
                <a:latin typeface="Calibri"/>
                <a:cs typeface="Calibri"/>
              </a:rPr>
              <a:t>not</a:t>
            </a:r>
            <a:r>
              <a:rPr sz="4200" spc="160" dirty="0">
                <a:latin typeface="Calibri"/>
                <a:cs typeface="Calibri"/>
              </a:rPr>
              <a:t> </a:t>
            </a:r>
            <a:r>
              <a:rPr sz="4200" spc="330" dirty="0">
                <a:latin typeface="Calibri"/>
                <a:cs typeface="Calibri"/>
              </a:rPr>
              <a:t>allowed.</a:t>
            </a:r>
            <a:endParaRPr sz="4200" dirty="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  <a:spcBef>
                <a:spcPts val="5045"/>
              </a:spcBef>
            </a:pPr>
            <a:r>
              <a:rPr sz="4200" spc="375" dirty="0">
                <a:latin typeface="Calibri"/>
                <a:cs typeface="Calibri"/>
              </a:rPr>
              <a:t>This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365" dirty="0">
                <a:latin typeface="Calibri"/>
                <a:cs typeface="Calibri"/>
              </a:rPr>
              <a:t>includes:</a:t>
            </a:r>
            <a:endParaRPr sz="4200" dirty="0">
              <a:latin typeface="Calibri"/>
              <a:cs typeface="Calibri"/>
            </a:endParaRPr>
          </a:p>
          <a:p>
            <a:pPr marL="1231265" indent="-570865">
              <a:lnSpc>
                <a:spcPct val="100000"/>
              </a:lnSpc>
              <a:spcBef>
                <a:spcPts val="5040"/>
              </a:spcBef>
              <a:buFont typeface="Arial"/>
              <a:buChar char="•"/>
              <a:tabLst>
                <a:tab pos="1231265" algn="l"/>
              </a:tabLst>
            </a:pPr>
            <a:r>
              <a:rPr sz="4200" spc="545" dirty="0">
                <a:latin typeface="Calibri"/>
                <a:cs typeface="Calibri"/>
              </a:rPr>
              <a:t>Copying</a:t>
            </a:r>
            <a:r>
              <a:rPr sz="4200" spc="150" dirty="0">
                <a:latin typeface="Calibri"/>
                <a:cs typeface="Calibri"/>
              </a:rPr>
              <a:t> </a:t>
            </a:r>
            <a:r>
              <a:rPr sz="4200" spc="455" dirty="0">
                <a:latin typeface="Calibri"/>
                <a:cs typeface="Calibri"/>
              </a:rPr>
              <a:t>from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25" dirty="0">
                <a:latin typeface="Calibri"/>
                <a:cs typeface="Calibri"/>
              </a:rPr>
              <a:t>another</a:t>
            </a:r>
            <a:r>
              <a:rPr sz="4200" spc="150" dirty="0">
                <a:latin typeface="Calibri"/>
                <a:cs typeface="Calibri"/>
              </a:rPr>
              <a:t> </a:t>
            </a:r>
            <a:r>
              <a:rPr sz="4200" spc="440" dirty="0">
                <a:latin typeface="Calibri"/>
                <a:cs typeface="Calibri"/>
              </a:rPr>
              <a:t>author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440" dirty="0">
                <a:latin typeface="Calibri"/>
                <a:cs typeface="Calibri"/>
              </a:rPr>
              <a:t>without</a:t>
            </a:r>
            <a:r>
              <a:rPr sz="4200" spc="135" dirty="0">
                <a:latin typeface="Calibri"/>
                <a:cs typeface="Calibri"/>
              </a:rPr>
              <a:t> </a:t>
            </a:r>
            <a:r>
              <a:rPr sz="4200" spc="505" dirty="0">
                <a:latin typeface="Calibri"/>
                <a:cs typeface="Calibri"/>
              </a:rPr>
              <a:t>giving</a:t>
            </a:r>
            <a:endParaRPr sz="4200" dirty="0">
              <a:latin typeface="Calibri"/>
              <a:cs typeface="Calibri"/>
            </a:endParaRPr>
          </a:p>
          <a:p>
            <a:pPr marL="6414135">
              <a:lnSpc>
                <a:spcPct val="100000"/>
              </a:lnSpc>
            </a:pPr>
            <a:r>
              <a:rPr sz="4200" spc="375" dirty="0">
                <a:latin typeface="Calibri"/>
                <a:cs typeface="Calibri"/>
              </a:rPr>
              <a:t>credit</a:t>
            </a:r>
            <a:endParaRPr sz="42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4200" spc="530" dirty="0">
                <a:latin typeface="Calibri"/>
                <a:cs typeface="Calibri"/>
              </a:rPr>
              <a:t>Using</a:t>
            </a:r>
            <a:r>
              <a:rPr sz="4200" spc="130" dirty="0">
                <a:latin typeface="Calibri"/>
                <a:cs typeface="Calibri"/>
              </a:rPr>
              <a:t> </a:t>
            </a:r>
            <a:r>
              <a:rPr sz="4200" spc="484" dirty="0">
                <a:latin typeface="Calibri"/>
                <a:cs typeface="Calibri"/>
              </a:rPr>
              <a:t>paraphrasing</a:t>
            </a:r>
            <a:r>
              <a:rPr sz="4200" spc="135" dirty="0">
                <a:latin typeface="Calibri"/>
                <a:cs typeface="Calibri"/>
              </a:rPr>
              <a:t> </a:t>
            </a:r>
            <a:r>
              <a:rPr sz="4200" spc="375" dirty="0">
                <a:latin typeface="Calibri"/>
                <a:cs typeface="Calibri"/>
              </a:rPr>
              <a:t>software</a:t>
            </a:r>
            <a:r>
              <a:rPr sz="4200" spc="160" dirty="0">
                <a:latin typeface="Calibri"/>
                <a:cs typeface="Calibri"/>
              </a:rPr>
              <a:t> </a:t>
            </a:r>
            <a:r>
              <a:rPr sz="4200" spc="340" dirty="0">
                <a:latin typeface="Calibri"/>
                <a:cs typeface="Calibri"/>
              </a:rPr>
              <a:t>to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605" dirty="0">
                <a:latin typeface="Calibri"/>
                <a:cs typeface="Calibri"/>
              </a:rPr>
              <a:t>change</a:t>
            </a:r>
            <a:r>
              <a:rPr sz="4200" spc="120" dirty="0">
                <a:latin typeface="Calibri"/>
                <a:cs typeface="Calibri"/>
              </a:rPr>
              <a:t> </a:t>
            </a:r>
            <a:r>
              <a:rPr sz="4200" spc="530" dirty="0">
                <a:latin typeface="Calibri"/>
                <a:cs typeface="Calibri"/>
              </a:rPr>
              <a:t>someone</a:t>
            </a:r>
            <a:endParaRPr sz="4200" dirty="0">
              <a:latin typeface="Calibri"/>
              <a:cs typeface="Calibri"/>
            </a:endParaRPr>
          </a:p>
          <a:p>
            <a:pPr marL="1663064">
              <a:lnSpc>
                <a:spcPct val="100000"/>
              </a:lnSpc>
            </a:pPr>
            <a:r>
              <a:rPr sz="4200" spc="270" dirty="0">
                <a:latin typeface="Calibri"/>
                <a:cs typeface="Calibri"/>
              </a:rPr>
              <a:t>else’s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59" dirty="0">
                <a:latin typeface="Calibri"/>
                <a:cs typeface="Calibri"/>
              </a:rPr>
              <a:t>words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555" dirty="0">
                <a:latin typeface="Calibri"/>
                <a:cs typeface="Calibri"/>
              </a:rPr>
              <a:t>and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90" dirty="0">
                <a:latin typeface="Calibri"/>
                <a:cs typeface="Calibri"/>
              </a:rPr>
              <a:t>pretending</a:t>
            </a:r>
            <a:r>
              <a:rPr sz="4200" spc="165" dirty="0">
                <a:latin typeface="Calibri"/>
                <a:cs typeface="Calibri"/>
              </a:rPr>
              <a:t> it’s </a:t>
            </a:r>
            <a:r>
              <a:rPr sz="4200" spc="385" dirty="0">
                <a:latin typeface="Calibri"/>
                <a:cs typeface="Calibri"/>
              </a:rPr>
              <a:t>your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540" dirty="0">
                <a:latin typeface="Calibri"/>
                <a:cs typeface="Calibri"/>
              </a:rPr>
              <a:t>own</a:t>
            </a:r>
            <a:endParaRPr sz="4200" dirty="0">
              <a:latin typeface="Calibri"/>
              <a:cs typeface="Calibri"/>
            </a:endParaRPr>
          </a:p>
          <a:p>
            <a:pPr marL="10399395">
              <a:lnSpc>
                <a:spcPct val="100000"/>
              </a:lnSpc>
              <a:spcBef>
                <a:spcPts val="1195"/>
              </a:spcBef>
            </a:pPr>
            <a:r>
              <a:rPr sz="3600" spc="220" dirty="0">
                <a:latin typeface="Calibri"/>
                <a:cs typeface="Calibri"/>
              </a:rPr>
              <a:t>(Carroll,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2007)</a:t>
            </a:r>
            <a:endParaRPr sz="3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5975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4938776" y="866902"/>
            <a:ext cx="841311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065" algn="l"/>
              </a:tabLst>
            </a:pPr>
            <a:r>
              <a:rPr sz="7200" spc="250" dirty="0"/>
              <a:t>2.</a:t>
            </a:r>
            <a:r>
              <a:rPr sz="7200" dirty="0"/>
              <a:t>	</a:t>
            </a:r>
            <a:r>
              <a:rPr sz="7200" spc="710" dirty="0"/>
              <a:t>Self-</a:t>
            </a:r>
            <a:r>
              <a:rPr sz="7200" spc="890" dirty="0"/>
              <a:t>Plagiarism</a:t>
            </a:r>
            <a:endParaRPr sz="7200"/>
          </a:p>
        </p:txBody>
      </p:sp>
      <p:sp>
        <p:nvSpPr>
          <p:cNvPr id="9" name="object 9"/>
          <p:cNvSpPr txBox="1"/>
          <p:nvPr/>
        </p:nvSpPr>
        <p:spPr>
          <a:xfrm>
            <a:off x="2832861" y="2859405"/>
            <a:ext cx="12620625" cy="5146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4800" spc="615" dirty="0">
                <a:latin typeface="Calibri"/>
                <a:cs typeface="Calibri"/>
              </a:rPr>
              <a:t>Submitting</a:t>
            </a:r>
            <a:r>
              <a:rPr sz="4800" spc="15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75" dirty="0">
                <a:latin typeface="Calibri"/>
                <a:cs typeface="Calibri"/>
              </a:rPr>
              <a:t>same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00" dirty="0">
                <a:latin typeface="Calibri"/>
                <a:cs typeface="Calibri"/>
              </a:rPr>
              <a:t>more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than </a:t>
            </a:r>
            <a:r>
              <a:rPr sz="4800" spc="545" dirty="0">
                <a:latin typeface="Calibri"/>
                <a:cs typeface="Calibri"/>
              </a:rPr>
              <a:t>one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assignment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40" dirty="0">
                <a:latin typeface="Calibri"/>
                <a:cs typeface="Calibri"/>
              </a:rPr>
              <a:t>(without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permission)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300" dirty="0">
                <a:latin typeface="Calibri"/>
                <a:cs typeface="Calibri"/>
              </a:rPr>
              <a:t>is </a:t>
            </a:r>
            <a:r>
              <a:rPr sz="4800" spc="509" dirty="0">
                <a:latin typeface="Calibri"/>
                <a:cs typeface="Calibri"/>
              </a:rPr>
              <a:t>not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allowed.</a:t>
            </a:r>
            <a:endParaRPr sz="4800">
              <a:latin typeface="Calibri"/>
              <a:cs typeface="Calibri"/>
            </a:endParaRPr>
          </a:p>
          <a:p>
            <a:pPr marL="152400" marR="144780" indent="-1905" algn="ctr">
              <a:lnSpc>
                <a:spcPct val="100000"/>
              </a:lnSpc>
              <a:spcBef>
                <a:spcPts val="5760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85" dirty="0">
                <a:latin typeface="Calibri"/>
                <a:cs typeface="Calibri"/>
              </a:rPr>
              <a:t>must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create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new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work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each </a:t>
            </a:r>
            <a:r>
              <a:rPr sz="4800" spc="495" dirty="0">
                <a:latin typeface="Calibri"/>
                <a:cs typeface="Calibri"/>
              </a:rPr>
              <a:t>assessment,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09" dirty="0">
                <a:latin typeface="Calibri"/>
                <a:cs typeface="Calibri"/>
              </a:rPr>
              <a:t>unless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490" dirty="0">
                <a:latin typeface="Calibri"/>
                <a:cs typeface="Calibri"/>
              </a:rPr>
              <a:t>teacher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70" dirty="0">
                <a:latin typeface="Calibri"/>
                <a:cs typeface="Calibri"/>
              </a:rPr>
              <a:t>says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180" dirty="0">
                <a:latin typeface="Calibri"/>
                <a:cs typeface="Calibri"/>
              </a:rPr>
              <a:t>it’s </a:t>
            </a:r>
            <a:r>
              <a:rPr sz="4800" spc="525" dirty="0">
                <a:latin typeface="Calibri"/>
                <a:cs typeface="Calibri"/>
              </a:rPr>
              <a:t>okay</a:t>
            </a:r>
            <a:r>
              <a:rPr sz="4800" spc="204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reuse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something.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624561" y="9538513"/>
            <a:ext cx="31724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220" dirty="0">
                <a:latin typeface="Calibri"/>
                <a:cs typeface="Calibri"/>
              </a:rPr>
              <a:t>(Carroll,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2007)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20B99-9EB6-067D-8258-CEA82BE11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C220CB1E-BF01-1D48-AAD4-1CA24DA1742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D035E3F5-933B-F0D7-86BE-11F92274BA07}"/>
              </a:ext>
            </a:extLst>
          </p:cNvPr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F3FC150D-2E91-5B8C-A444-531676D2F91F}"/>
              </a:ext>
            </a:extLst>
          </p:cNvPr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182B4D29-66E4-8626-26DE-67AAC1A0DAFB}"/>
              </a:ext>
            </a:extLst>
          </p:cNvPr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41A355EE-F0BD-818B-0C8F-B9AC524C3A69}"/>
              </a:ext>
            </a:extLst>
          </p:cNvPr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7" name="object 7">
              <a:extLst>
                <a:ext uri="{FF2B5EF4-FFF2-40B4-BE49-F238E27FC236}">
                  <a16:creationId xmlns:a16="http://schemas.microsoft.com/office/drawing/2014/main" id="{445DCCEE-06CB-D8EF-0F32-33DE96771E02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998FA5AB-3AAD-F83A-E07C-39C568C6947D}"/>
                </a:ext>
              </a:extLst>
            </p:cNvPr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>
            <a:extLst>
              <a:ext uri="{FF2B5EF4-FFF2-40B4-BE49-F238E27FC236}">
                <a16:creationId xmlns:a16="http://schemas.microsoft.com/office/drawing/2014/main" id="{254CC0F3-685A-9035-7386-AB582B5CB1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98340" y="291210"/>
            <a:ext cx="92887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700" algn="l"/>
              </a:tabLst>
            </a:pPr>
            <a:r>
              <a:rPr lang="en-GB" sz="7200" spc="250" dirty="0"/>
              <a:t>3</a:t>
            </a:r>
            <a:r>
              <a:rPr sz="7200" spc="250" dirty="0"/>
              <a:t>.</a:t>
            </a:r>
            <a:r>
              <a:rPr sz="7200" dirty="0"/>
              <a:t>	</a:t>
            </a:r>
            <a:r>
              <a:rPr lang="en-GB" sz="7200" spc="875" dirty="0"/>
              <a:t>Collusion</a:t>
            </a:r>
            <a:endParaRPr sz="7200" dirty="0"/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95982E59-1FA7-6A43-1132-95C6E4EE0323}"/>
              </a:ext>
            </a:extLst>
          </p:cNvPr>
          <p:cNvSpPr txBox="1"/>
          <p:nvPr/>
        </p:nvSpPr>
        <p:spPr>
          <a:xfrm>
            <a:off x="1755394" y="1757298"/>
            <a:ext cx="14143990" cy="88229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sz="3600" b="1" spc="300" dirty="0">
                <a:latin typeface="+mn-lt"/>
                <a:cs typeface="Arial" panose="020B0604020202020204" pitchFamily="34" charset="0"/>
              </a:rPr>
              <a:t>It	is	academic	misconduct	if	</a:t>
            </a:r>
            <a:r>
              <a:rPr lang="en-GB" sz="3600" b="1" spc="300" dirty="0">
                <a:latin typeface="+mn-lt"/>
                <a:cs typeface="Arial" panose="020B0604020202020204" pitchFamily="34" charset="0"/>
              </a:rPr>
              <a:t>you work with someone else on your assessment which is supposed to be your own work and leads to work being submitted which is different from what you originally wrote.</a:t>
            </a: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endParaRPr lang="en-GB" sz="3600" b="1" spc="300" dirty="0">
              <a:latin typeface="+mn-lt"/>
              <a:cs typeface="Arial" panose="020B0604020202020204" pitchFamily="34" charset="0"/>
            </a:endParaRP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lang="en-GB" sz="3600" spc="300" dirty="0">
                <a:latin typeface="+mn-lt"/>
                <a:cs typeface="Arial" panose="020B0604020202020204" pitchFamily="34" charset="0"/>
              </a:rPr>
              <a:t>Examples of colluding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Writing together, submitting separately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Sharing a full draft “to check”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Splitting the work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Editing beyond feedback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Using the same plan or paragraph structure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Sharing AI-generated text</a:t>
            </a: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endParaRPr sz="3600" spc="300" dirty="0">
              <a:latin typeface="+mn-lt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lang="en-GB" sz="3600" spc="300" dirty="0">
              <a:latin typeface="+mn-lt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sz="3600" spc="300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593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4498340" y="291210"/>
            <a:ext cx="92887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700" algn="l"/>
              </a:tabLst>
            </a:pPr>
            <a:r>
              <a:rPr lang="en-GB" sz="7200" spc="250" dirty="0"/>
              <a:t>4</a:t>
            </a:r>
            <a:r>
              <a:rPr sz="7200" spc="250" dirty="0"/>
              <a:t>.</a:t>
            </a:r>
            <a:r>
              <a:rPr sz="7200" dirty="0"/>
              <a:t>	</a:t>
            </a:r>
            <a:r>
              <a:rPr sz="7200" spc="875" dirty="0"/>
              <a:t>False</a:t>
            </a:r>
            <a:r>
              <a:rPr sz="7200" spc="409" dirty="0"/>
              <a:t> </a:t>
            </a:r>
            <a:r>
              <a:rPr sz="7200" spc="855" dirty="0"/>
              <a:t>Authorship</a:t>
            </a:r>
            <a:endParaRPr sz="7200" dirty="0"/>
          </a:p>
        </p:txBody>
      </p:sp>
      <p:sp>
        <p:nvSpPr>
          <p:cNvPr id="10" name="object 10"/>
          <p:cNvSpPr txBox="1"/>
          <p:nvPr/>
        </p:nvSpPr>
        <p:spPr>
          <a:xfrm>
            <a:off x="1755394" y="1757298"/>
            <a:ext cx="14143990" cy="8340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sz="3800" b="1" spc="250" dirty="0">
                <a:latin typeface="Calibri"/>
                <a:cs typeface="Calibri"/>
              </a:rPr>
              <a:t>It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325" dirty="0">
                <a:latin typeface="Calibri"/>
                <a:cs typeface="Calibri"/>
              </a:rPr>
              <a:t>is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30" dirty="0">
                <a:latin typeface="Calibri"/>
                <a:cs typeface="Calibri"/>
              </a:rPr>
              <a:t>academic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35" dirty="0">
                <a:latin typeface="Calibri"/>
                <a:cs typeface="Calibri"/>
              </a:rPr>
              <a:t>misconduct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204" dirty="0">
                <a:latin typeface="Calibri"/>
                <a:cs typeface="Calibri"/>
              </a:rPr>
              <a:t>if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25" dirty="0">
                <a:latin typeface="Calibri"/>
                <a:cs typeface="Calibri"/>
              </a:rPr>
              <a:t>someone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385" dirty="0">
                <a:latin typeface="Calibri"/>
                <a:cs typeface="Calibri"/>
              </a:rPr>
              <a:t>else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475" dirty="0">
                <a:latin typeface="Calibri"/>
                <a:cs typeface="Calibri"/>
              </a:rPr>
              <a:t>does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409" dirty="0">
                <a:latin typeface="Calibri"/>
                <a:cs typeface="Calibri"/>
              </a:rPr>
              <a:t>your </a:t>
            </a:r>
            <a:r>
              <a:rPr sz="3800" b="1" spc="520" dirty="0">
                <a:latin typeface="Calibri"/>
                <a:cs typeface="Calibri"/>
              </a:rPr>
              <a:t>work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535" dirty="0">
                <a:latin typeface="Calibri"/>
                <a:cs typeface="Calibri"/>
              </a:rPr>
              <a:t>and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90" dirty="0">
                <a:latin typeface="Calibri"/>
                <a:cs typeface="Calibri"/>
              </a:rPr>
              <a:t>you</a:t>
            </a:r>
            <a:r>
              <a:rPr sz="3800" b="1" spc="200" dirty="0">
                <a:latin typeface="Calibri"/>
                <a:cs typeface="Calibri"/>
              </a:rPr>
              <a:t> </a:t>
            </a:r>
            <a:r>
              <a:rPr sz="3800" b="1" spc="509" dirty="0">
                <a:latin typeface="Calibri"/>
                <a:cs typeface="Calibri"/>
              </a:rPr>
              <a:t>submit</a:t>
            </a:r>
            <a:r>
              <a:rPr sz="3800" b="1" spc="195" dirty="0">
                <a:latin typeface="Calibri"/>
                <a:cs typeface="Calibri"/>
              </a:rPr>
              <a:t> </a:t>
            </a:r>
            <a:r>
              <a:rPr sz="3800" b="1" spc="265" dirty="0">
                <a:latin typeface="Calibri"/>
                <a:cs typeface="Calibri"/>
              </a:rPr>
              <a:t>it</a:t>
            </a:r>
            <a:r>
              <a:rPr sz="3800" b="1" spc="229" dirty="0">
                <a:latin typeface="Calibri"/>
                <a:cs typeface="Calibri"/>
              </a:rPr>
              <a:t> </a:t>
            </a:r>
            <a:r>
              <a:rPr sz="3800" b="1" spc="470" dirty="0">
                <a:latin typeface="Calibri"/>
                <a:cs typeface="Calibri"/>
              </a:rPr>
              <a:t>as</a:t>
            </a:r>
            <a:r>
              <a:rPr sz="3800" b="1" spc="210" dirty="0">
                <a:latin typeface="Calibri"/>
                <a:cs typeface="Calibri"/>
              </a:rPr>
              <a:t> </a:t>
            </a:r>
            <a:r>
              <a:rPr sz="3800" b="1" spc="434" dirty="0">
                <a:latin typeface="Calibri"/>
                <a:cs typeface="Calibri"/>
              </a:rPr>
              <a:t>your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25" dirty="0">
                <a:latin typeface="Calibri"/>
                <a:cs typeface="Calibri"/>
              </a:rPr>
              <a:t>own.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30" dirty="0">
                <a:latin typeface="Calibri"/>
                <a:cs typeface="Calibri"/>
              </a:rPr>
              <a:t>This</a:t>
            </a:r>
            <a:r>
              <a:rPr sz="3800" b="1" spc="204" dirty="0">
                <a:latin typeface="Calibri"/>
                <a:cs typeface="Calibri"/>
              </a:rPr>
              <a:t> </a:t>
            </a:r>
            <a:r>
              <a:rPr sz="3800" b="1" spc="395" dirty="0">
                <a:latin typeface="Calibri"/>
                <a:cs typeface="Calibri"/>
              </a:rPr>
              <a:t>includes: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4565"/>
              </a:spcBef>
              <a:buFont typeface="Arial"/>
              <a:buChar char="•"/>
              <a:tabLst>
                <a:tab pos="583565" algn="l"/>
              </a:tabLst>
            </a:pPr>
            <a:r>
              <a:rPr sz="3800" spc="505" dirty="0">
                <a:latin typeface="Calibri"/>
                <a:cs typeface="Calibri"/>
              </a:rPr>
              <a:t>Paying</a:t>
            </a:r>
            <a:r>
              <a:rPr sz="3800" spc="125" dirty="0">
                <a:latin typeface="Calibri"/>
                <a:cs typeface="Calibri"/>
              </a:rPr>
              <a:t> </a:t>
            </a:r>
            <a:r>
              <a:rPr sz="3800" spc="220" dirty="0">
                <a:latin typeface="Calibri"/>
                <a:cs typeface="Calibri"/>
              </a:rPr>
              <a:t>for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70" dirty="0">
                <a:latin typeface="Calibri"/>
                <a:cs typeface="Calibri"/>
              </a:rPr>
              <a:t>essay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80" dirty="0">
                <a:latin typeface="Calibri"/>
                <a:cs typeface="Calibri"/>
              </a:rPr>
              <a:t>or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484" dirty="0">
                <a:latin typeface="Calibri"/>
                <a:cs typeface="Calibri"/>
              </a:rPr>
              <a:t>using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65" dirty="0">
                <a:latin typeface="Calibri"/>
                <a:cs typeface="Calibri"/>
              </a:rPr>
              <a:t>online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85" dirty="0">
                <a:latin typeface="Calibri"/>
                <a:cs typeface="Calibri"/>
              </a:rPr>
              <a:t>writing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25" dirty="0">
                <a:latin typeface="Calibri"/>
                <a:cs typeface="Calibri"/>
              </a:rPr>
              <a:t>service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3800" spc="425" dirty="0">
                <a:latin typeface="Calibri"/>
                <a:cs typeface="Calibri"/>
              </a:rPr>
              <a:t>Writing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80" dirty="0">
                <a:latin typeface="Calibri"/>
                <a:cs typeface="Calibri"/>
              </a:rPr>
              <a:t>or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70" dirty="0">
                <a:latin typeface="Calibri"/>
                <a:cs typeface="Calibri"/>
              </a:rPr>
              <a:t>completing</a:t>
            </a:r>
            <a:r>
              <a:rPr sz="3800" spc="170" dirty="0">
                <a:latin typeface="Calibri"/>
                <a:cs typeface="Calibri"/>
              </a:rPr>
              <a:t> </a:t>
            </a:r>
            <a:r>
              <a:rPr sz="3800" spc="425" dirty="0">
                <a:latin typeface="Calibri"/>
                <a:cs typeface="Calibri"/>
              </a:rPr>
              <a:t>work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20" dirty="0">
                <a:latin typeface="Calibri"/>
                <a:cs typeface="Calibri"/>
              </a:rPr>
              <a:t>for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another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15" dirty="0">
                <a:latin typeface="Calibri"/>
                <a:cs typeface="Calibri"/>
              </a:rPr>
              <a:t>student</a:t>
            </a:r>
            <a:endParaRPr sz="3800" dirty="0">
              <a:latin typeface="Calibri"/>
              <a:cs typeface="Calibri"/>
            </a:endParaRPr>
          </a:p>
          <a:p>
            <a:pPr marL="584200" marR="5080" indent="-571500">
              <a:lnSpc>
                <a:spcPct val="100000"/>
              </a:lnSpc>
              <a:buFont typeface="Arial"/>
              <a:buChar char="•"/>
              <a:tabLst>
                <a:tab pos="584200" algn="l"/>
                <a:tab pos="2618105" algn="l"/>
                <a:tab pos="5076825" algn="l"/>
                <a:tab pos="6216650" algn="l"/>
                <a:tab pos="6905625" algn="l"/>
                <a:tab pos="8157209" algn="l"/>
                <a:tab pos="8630920" algn="l"/>
                <a:tab pos="9740900" algn="l"/>
                <a:tab pos="10427970" algn="l"/>
                <a:tab pos="13470255" algn="l"/>
              </a:tabLst>
            </a:pPr>
            <a:r>
              <a:rPr sz="3800" spc="415" dirty="0">
                <a:latin typeface="Calibri"/>
                <a:cs typeface="Calibri"/>
              </a:rPr>
              <a:t>Getting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80" dirty="0">
                <a:latin typeface="Calibri"/>
                <a:cs typeface="Calibri"/>
              </a:rPr>
              <a:t>someone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00" dirty="0">
                <a:latin typeface="Calibri"/>
                <a:cs typeface="Calibri"/>
              </a:rPr>
              <a:t>else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85" dirty="0">
                <a:latin typeface="Calibri"/>
                <a:cs typeface="Calibri"/>
              </a:rPr>
              <a:t>to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80" dirty="0">
                <a:latin typeface="Calibri"/>
                <a:cs typeface="Calibri"/>
              </a:rPr>
              <a:t>take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50" dirty="0">
                <a:latin typeface="Calibri"/>
                <a:cs typeface="Calibri"/>
              </a:rPr>
              <a:t>a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05" dirty="0">
                <a:latin typeface="Calibri"/>
                <a:cs typeface="Calibri"/>
              </a:rPr>
              <a:t>test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54" dirty="0">
                <a:latin typeface="Calibri"/>
                <a:cs typeface="Calibri"/>
              </a:rPr>
              <a:t>or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40" dirty="0">
                <a:latin typeface="Calibri"/>
                <a:cs typeface="Calibri"/>
              </a:rPr>
              <a:t>assessment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195" dirty="0">
                <a:latin typeface="Calibri"/>
                <a:cs typeface="Calibri"/>
              </a:rPr>
              <a:t>for </a:t>
            </a:r>
            <a:r>
              <a:rPr sz="3800" spc="390" dirty="0">
                <a:latin typeface="Calibri"/>
                <a:cs typeface="Calibri"/>
              </a:rPr>
              <a:t>you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3800" spc="465" dirty="0">
                <a:latin typeface="Calibri"/>
                <a:cs typeface="Calibri"/>
              </a:rPr>
              <a:t>Pretending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30" dirty="0">
                <a:latin typeface="Calibri"/>
                <a:cs typeface="Calibri"/>
              </a:rPr>
              <a:t>to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80" dirty="0">
                <a:latin typeface="Calibri"/>
                <a:cs typeface="Calibri"/>
              </a:rPr>
              <a:t>be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another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20" dirty="0">
                <a:latin typeface="Calibri"/>
                <a:cs typeface="Calibri"/>
              </a:rPr>
              <a:t>student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55" dirty="0">
                <a:latin typeface="Calibri"/>
                <a:cs typeface="Calibri"/>
              </a:rPr>
              <a:t>in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34" dirty="0">
                <a:latin typeface="Calibri"/>
                <a:cs typeface="Calibri"/>
              </a:rPr>
              <a:t>assessment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583565" algn="l"/>
                <a:tab pos="2336165" algn="l"/>
                <a:tab pos="5410835" algn="l"/>
                <a:tab pos="7890509" algn="l"/>
                <a:tab pos="8735060" algn="l"/>
                <a:tab pos="10027285" algn="l"/>
                <a:tab pos="11310620" algn="l"/>
                <a:tab pos="12818110" algn="l"/>
              </a:tabLst>
            </a:pPr>
            <a:r>
              <a:rPr sz="3800" spc="484" dirty="0">
                <a:latin typeface="Calibri"/>
                <a:cs typeface="Calibri"/>
              </a:rPr>
              <a:t>Using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15" dirty="0">
                <a:latin typeface="Calibri"/>
                <a:cs typeface="Calibri"/>
              </a:rPr>
              <a:t>file-</a:t>
            </a:r>
            <a:r>
              <a:rPr sz="3800" spc="420" dirty="0">
                <a:latin typeface="Calibri"/>
                <a:cs typeface="Calibri"/>
              </a:rPr>
              <a:t>sharing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80" dirty="0">
                <a:latin typeface="Calibri"/>
                <a:cs typeface="Calibri"/>
              </a:rPr>
              <a:t>websites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85" dirty="0">
                <a:latin typeface="Calibri"/>
                <a:cs typeface="Calibri"/>
              </a:rPr>
              <a:t>to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25" dirty="0">
                <a:latin typeface="Calibri"/>
                <a:cs typeface="Calibri"/>
              </a:rPr>
              <a:t>find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75" dirty="0">
                <a:latin typeface="Calibri"/>
                <a:cs typeface="Calibri"/>
              </a:rPr>
              <a:t>and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15" dirty="0">
                <a:latin typeface="Calibri"/>
                <a:cs typeface="Calibri"/>
              </a:rPr>
              <a:t>copy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45" dirty="0">
                <a:latin typeface="Calibri"/>
                <a:cs typeface="Calibri"/>
              </a:rPr>
              <a:t>other</a:t>
            </a:r>
            <a:endParaRPr sz="3800" dirty="0">
              <a:latin typeface="Calibri"/>
              <a:cs typeface="Calibri"/>
            </a:endParaRPr>
          </a:p>
          <a:p>
            <a:pPr marL="584200">
              <a:lnSpc>
                <a:spcPct val="100000"/>
              </a:lnSpc>
            </a:pPr>
            <a:r>
              <a:rPr sz="3800" spc="350" dirty="0">
                <a:latin typeface="Calibri"/>
                <a:cs typeface="Calibri"/>
              </a:rPr>
              <a:t>students’</a:t>
            </a:r>
            <a:r>
              <a:rPr sz="3800" spc="130" dirty="0">
                <a:latin typeface="Calibri"/>
                <a:cs typeface="Calibri"/>
              </a:rPr>
              <a:t> </a:t>
            </a:r>
            <a:r>
              <a:rPr sz="3800" spc="405" dirty="0">
                <a:latin typeface="Calibri"/>
                <a:cs typeface="Calibri"/>
              </a:rPr>
              <a:t>work</a:t>
            </a:r>
            <a:endParaRPr sz="3800" dirty="0">
              <a:latin typeface="Calibri"/>
              <a:cs typeface="Calibri"/>
            </a:endParaRPr>
          </a:p>
          <a:p>
            <a:pPr marL="584200" marR="508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3800" spc="495" dirty="0">
                <a:latin typeface="Calibri"/>
                <a:cs typeface="Calibri"/>
              </a:rPr>
              <a:t>Using</a:t>
            </a:r>
            <a:r>
              <a:rPr sz="3800" spc="325" dirty="0">
                <a:latin typeface="Calibri"/>
                <a:cs typeface="Calibri"/>
              </a:rPr>
              <a:t> </a:t>
            </a:r>
            <a:r>
              <a:rPr sz="3800" spc="345" dirty="0">
                <a:latin typeface="Calibri"/>
                <a:cs typeface="Calibri"/>
              </a:rPr>
              <a:t>AI</a:t>
            </a:r>
            <a:r>
              <a:rPr sz="3800" spc="315" dirty="0">
                <a:latin typeface="Calibri"/>
                <a:cs typeface="Calibri"/>
              </a:rPr>
              <a:t> </a:t>
            </a:r>
            <a:r>
              <a:rPr sz="3800" spc="305" dirty="0">
                <a:latin typeface="Calibri"/>
                <a:cs typeface="Calibri"/>
              </a:rPr>
              <a:t>tools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310" dirty="0">
                <a:latin typeface="Calibri"/>
                <a:cs typeface="Calibri"/>
              </a:rPr>
              <a:t>to</a:t>
            </a:r>
            <a:r>
              <a:rPr sz="3800" spc="315" dirty="0">
                <a:latin typeface="Calibri"/>
                <a:cs typeface="Calibri"/>
              </a:rPr>
              <a:t> </a:t>
            </a:r>
            <a:r>
              <a:rPr sz="3800" spc="355" dirty="0">
                <a:latin typeface="Calibri"/>
                <a:cs typeface="Calibri"/>
              </a:rPr>
              <a:t>create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25" dirty="0">
                <a:latin typeface="Calibri"/>
                <a:cs typeface="Calibri"/>
              </a:rPr>
              <a:t>work</a:t>
            </a:r>
            <a:r>
              <a:rPr sz="3800" spc="325" dirty="0">
                <a:latin typeface="Calibri"/>
                <a:cs typeface="Calibri"/>
              </a:rPr>
              <a:t> </a:t>
            </a:r>
            <a:r>
              <a:rPr sz="3800" spc="535" dirty="0">
                <a:latin typeface="Calibri"/>
                <a:cs typeface="Calibri"/>
              </a:rPr>
              <a:t>when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15" dirty="0">
                <a:latin typeface="Calibri"/>
                <a:cs typeface="Calibri"/>
              </a:rPr>
              <a:t>you</a:t>
            </a:r>
            <a:r>
              <a:rPr sz="3800" spc="310" dirty="0">
                <a:latin typeface="Calibri"/>
                <a:cs typeface="Calibri"/>
              </a:rPr>
              <a:t> </a:t>
            </a:r>
            <a:r>
              <a:rPr sz="3800" spc="335" dirty="0">
                <a:latin typeface="Calibri"/>
                <a:cs typeface="Calibri"/>
              </a:rPr>
              <a:t>are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not</a:t>
            </a:r>
            <a:r>
              <a:rPr sz="3800" spc="335" dirty="0">
                <a:latin typeface="Calibri"/>
                <a:cs typeface="Calibri"/>
              </a:rPr>
              <a:t> </a:t>
            </a:r>
            <a:r>
              <a:rPr sz="3800" spc="360" dirty="0">
                <a:latin typeface="Calibri"/>
                <a:cs typeface="Calibri"/>
              </a:rPr>
              <a:t>allowed </a:t>
            </a:r>
            <a:r>
              <a:rPr sz="3800" spc="300" dirty="0">
                <a:latin typeface="Calibri"/>
                <a:cs typeface="Calibri"/>
              </a:rPr>
              <a:t>to</a:t>
            </a:r>
            <a:endParaRPr sz="3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sz="3800" dirty="0">
              <a:latin typeface="Calibri"/>
              <a:cs typeface="Calibri"/>
            </a:endParaRPr>
          </a:p>
          <a:p>
            <a:pPr marR="137795" algn="r">
              <a:lnSpc>
                <a:spcPct val="100000"/>
              </a:lnSpc>
            </a:pPr>
            <a:r>
              <a:rPr sz="3600" spc="395" dirty="0">
                <a:latin typeface="Calibri"/>
                <a:cs typeface="Calibri"/>
              </a:rPr>
              <a:t>(Bretag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10" dirty="0">
                <a:latin typeface="Calibri"/>
                <a:cs typeface="Calibri"/>
              </a:rPr>
              <a:t>et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60" dirty="0">
                <a:latin typeface="Calibri"/>
                <a:cs typeface="Calibri"/>
              </a:rPr>
              <a:t>al.,</a:t>
            </a:r>
            <a:r>
              <a:rPr sz="3600" spc="110" dirty="0">
                <a:latin typeface="Calibri"/>
                <a:cs typeface="Calibri"/>
              </a:rPr>
              <a:t> 2019)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80992" cy="604050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35831" y="2570350"/>
            <a:ext cx="1352169" cy="7716645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25384" rIns="0" bIns="0" rtlCol="0">
            <a:spAutoFit/>
          </a:bodyPr>
          <a:lstStyle/>
          <a:p>
            <a:pPr marL="3425825">
              <a:lnSpc>
                <a:spcPct val="100000"/>
              </a:lnSpc>
              <a:spcBef>
                <a:spcPts val="100"/>
              </a:spcBef>
            </a:pPr>
            <a:r>
              <a:rPr sz="7200" spc="1105" dirty="0"/>
              <a:t>What</a:t>
            </a:r>
            <a:r>
              <a:rPr sz="7200" spc="415" dirty="0"/>
              <a:t> </a:t>
            </a:r>
            <a:r>
              <a:rPr sz="7200" spc="850" dirty="0"/>
              <a:t>not</a:t>
            </a:r>
            <a:r>
              <a:rPr sz="7200" spc="420" dirty="0"/>
              <a:t> </a:t>
            </a:r>
            <a:r>
              <a:rPr sz="7200" spc="730" dirty="0"/>
              <a:t>to</a:t>
            </a:r>
            <a:r>
              <a:rPr sz="7200" spc="420" dirty="0"/>
              <a:t> </a:t>
            </a:r>
            <a:r>
              <a:rPr sz="7200" spc="965" dirty="0"/>
              <a:t>do</a:t>
            </a:r>
            <a:r>
              <a:rPr sz="7200" spc="420" dirty="0"/>
              <a:t> </a:t>
            </a:r>
            <a:r>
              <a:rPr sz="7200" spc="875" dirty="0"/>
              <a:t>with</a:t>
            </a:r>
            <a:r>
              <a:rPr sz="7200" spc="415" dirty="0"/>
              <a:t> </a:t>
            </a:r>
            <a:r>
              <a:rPr sz="7200" spc="760" dirty="0"/>
              <a:t>AI</a:t>
            </a:r>
            <a:endParaRPr sz="7200"/>
          </a:p>
        </p:txBody>
      </p:sp>
      <p:sp>
        <p:nvSpPr>
          <p:cNvPr id="5" name="object 5"/>
          <p:cNvSpPr txBox="1"/>
          <p:nvPr/>
        </p:nvSpPr>
        <p:spPr>
          <a:xfrm>
            <a:off x="1849627" y="2328113"/>
            <a:ext cx="15627350" cy="767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44575">
              <a:lnSpc>
                <a:spcPct val="100000"/>
              </a:lnSpc>
              <a:spcBef>
                <a:spcPts val="100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509" dirty="0">
                <a:latin typeface="Calibri"/>
                <a:cs typeface="Calibri"/>
              </a:rPr>
              <a:t> </a:t>
            </a:r>
            <a:r>
              <a:rPr sz="4800" b="1" spc="635" dirty="0">
                <a:latin typeface="Calibri"/>
                <a:cs typeface="Calibri"/>
              </a:rPr>
              <a:t>cannot</a:t>
            </a:r>
            <a:r>
              <a:rPr sz="4800" b="1" spc="515" dirty="0">
                <a:latin typeface="Calibri"/>
                <a:cs typeface="Calibri"/>
              </a:rPr>
              <a:t> </a:t>
            </a:r>
            <a:r>
              <a:rPr sz="4800" b="1" spc="675" dirty="0">
                <a:latin typeface="Calibri"/>
                <a:cs typeface="Calibri"/>
              </a:rPr>
              <a:t>and</a:t>
            </a:r>
            <a:r>
              <a:rPr sz="4800" b="1" spc="509" dirty="0">
                <a:latin typeface="Calibri"/>
                <a:cs typeface="Calibri"/>
              </a:rPr>
              <a:t> </a:t>
            </a:r>
            <a:r>
              <a:rPr sz="4800" b="1" spc="725" dirty="0">
                <a:latin typeface="Calibri"/>
                <a:cs typeface="Calibri"/>
              </a:rPr>
              <a:t>must</a:t>
            </a:r>
            <a:r>
              <a:rPr sz="4800" b="1" spc="500" dirty="0">
                <a:latin typeface="Calibri"/>
                <a:cs typeface="Calibri"/>
              </a:rPr>
              <a:t> </a:t>
            </a:r>
            <a:r>
              <a:rPr sz="4800" b="1" spc="565" dirty="0">
                <a:latin typeface="Calibri"/>
                <a:cs typeface="Calibri"/>
              </a:rPr>
              <a:t>not</a:t>
            </a:r>
            <a:r>
              <a:rPr sz="4800" b="1" spc="525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505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tools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to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95" dirty="0">
                <a:latin typeface="Calibri"/>
                <a:cs typeface="Calibri"/>
              </a:rPr>
              <a:t>write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615" dirty="0">
                <a:latin typeface="Calibri"/>
                <a:cs typeface="Calibri"/>
              </a:rPr>
              <a:t>assignment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0" dirty="0">
                <a:latin typeface="Calibri"/>
                <a:cs typeface="Calibri"/>
              </a:rPr>
              <a:t>by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585" dirty="0">
                <a:latin typeface="Calibri"/>
                <a:cs typeface="Calibri"/>
              </a:rPr>
              <a:t>giving</a:t>
            </a:r>
            <a:r>
              <a:rPr sz="4800" spc="170" dirty="0">
                <a:latin typeface="Calibri"/>
                <a:cs typeface="Calibri"/>
              </a:rPr>
              <a:t> </a:t>
            </a:r>
            <a:r>
              <a:rPr sz="4800" spc="695" dirty="0">
                <a:latin typeface="Calibri"/>
                <a:cs typeface="Calibri"/>
              </a:rPr>
              <a:t>them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90" dirty="0">
                <a:latin typeface="Calibri"/>
                <a:cs typeface="Calibri"/>
              </a:rPr>
              <a:t>prompts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245" dirty="0">
                <a:latin typeface="Calibri"/>
                <a:cs typeface="Calibri"/>
              </a:rPr>
              <a:t>like:</a:t>
            </a:r>
            <a:endParaRPr sz="4800">
              <a:latin typeface="Calibri"/>
              <a:cs typeface="Calibri"/>
            </a:endParaRPr>
          </a:p>
          <a:p>
            <a:pPr marL="698500" indent="-685800">
              <a:lnSpc>
                <a:spcPct val="100000"/>
              </a:lnSpc>
              <a:spcBef>
                <a:spcPts val="5765"/>
              </a:spcBef>
              <a:buFont typeface="Arial"/>
              <a:buChar char="•"/>
              <a:tabLst>
                <a:tab pos="698500" algn="l"/>
              </a:tabLst>
            </a:pPr>
            <a:r>
              <a:rPr sz="4800" i="1" spc="245" dirty="0">
                <a:latin typeface="Calibri"/>
                <a:cs typeface="Calibri"/>
              </a:rPr>
              <a:t>“Tell</a:t>
            </a:r>
            <a:r>
              <a:rPr sz="4800" i="1" spc="170" dirty="0">
                <a:latin typeface="Calibri"/>
                <a:cs typeface="Calibri"/>
              </a:rPr>
              <a:t> </a:t>
            </a:r>
            <a:r>
              <a:rPr sz="4800" i="1" spc="935" dirty="0">
                <a:latin typeface="Calibri"/>
                <a:cs typeface="Calibri"/>
              </a:rPr>
              <a:t>me</a:t>
            </a:r>
            <a:r>
              <a:rPr sz="4800" i="1" spc="185" dirty="0">
                <a:latin typeface="Calibri"/>
                <a:cs typeface="Calibri"/>
              </a:rPr>
              <a:t> </a:t>
            </a:r>
            <a:r>
              <a:rPr sz="4800" i="1" spc="310" dirty="0">
                <a:latin typeface="Calibri"/>
                <a:cs typeface="Calibri"/>
              </a:rPr>
              <a:t>why…”</a:t>
            </a:r>
            <a:endParaRPr sz="4800">
              <a:latin typeface="Calibri"/>
              <a:cs typeface="Calibri"/>
            </a:endParaRPr>
          </a:p>
          <a:p>
            <a:pPr marL="698500" indent="-685800">
              <a:lnSpc>
                <a:spcPct val="100000"/>
              </a:lnSpc>
              <a:spcBef>
                <a:spcPts val="5760"/>
              </a:spcBef>
              <a:buFont typeface="Arial"/>
              <a:buChar char="•"/>
              <a:tabLst>
                <a:tab pos="698500" algn="l"/>
              </a:tabLst>
            </a:pPr>
            <a:r>
              <a:rPr sz="4800" i="1" spc="365" dirty="0">
                <a:latin typeface="Calibri"/>
                <a:cs typeface="Calibri"/>
              </a:rPr>
              <a:t>“Write</a:t>
            </a:r>
            <a:r>
              <a:rPr sz="4800" i="1" spc="190" dirty="0">
                <a:latin typeface="Calibri"/>
                <a:cs typeface="Calibri"/>
              </a:rPr>
              <a:t> </a:t>
            </a:r>
            <a:r>
              <a:rPr sz="4800" i="1" spc="785" dirty="0">
                <a:latin typeface="Calibri"/>
                <a:cs typeface="Calibri"/>
              </a:rPr>
              <a:t>a</a:t>
            </a:r>
            <a:r>
              <a:rPr sz="4800" i="1" spc="185" dirty="0">
                <a:latin typeface="Calibri"/>
                <a:cs typeface="Calibri"/>
              </a:rPr>
              <a:t> </a:t>
            </a:r>
            <a:r>
              <a:rPr sz="4800" i="1" spc="670" dirty="0">
                <a:latin typeface="Calibri"/>
                <a:cs typeface="Calibri"/>
              </a:rPr>
              <a:t>paragraph</a:t>
            </a:r>
            <a:r>
              <a:rPr sz="4800" i="1" spc="175" dirty="0">
                <a:latin typeface="Calibri"/>
                <a:cs typeface="Calibri"/>
              </a:rPr>
              <a:t> </a:t>
            </a:r>
            <a:r>
              <a:rPr sz="4800" i="1" spc="204" dirty="0">
                <a:latin typeface="Calibri"/>
                <a:cs typeface="Calibri"/>
              </a:rPr>
              <a:t>on…”</a:t>
            </a:r>
            <a:endParaRPr sz="4800">
              <a:latin typeface="Calibri"/>
              <a:cs typeface="Calibri"/>
            </a:endParaRPr>
          </a:p>
          <a:p>
            <a:pPr marL="12700" marR="1041400">
              <a:lnSpc>
                <a:spcPct val="100000"/>
              </a:lnSpc>
              <a:spcBef>
                <a:spcPts val="5765"/>
              </a:spcBef>
              <a:tabLst>
                <a:tab pos="2086610" algn="l"/>
                <a:tab pos="3007360" algn="l"/>
                <a:tab pos="3883660" algn="l"/>
                <a:tab pos="5306060" algn="l"/>
                <a:tab pos="6832600" algn="l"/>
                <a:tab pos="7594600" algn="l"/>
                <a:tab pos="8936355" algn="l"/>
                <a:tab pos="11624945" algn="l"/>
                <a:tab pos="13110844" algn="l"/>
              </a:tabLst>
            </a:pPr>
            <a:r>
              <a:rPr sz="4800" spc="600" dirty="0">
                <a:latin typeface="Calibri"/>
                <a:cs typeface="Calibri"/>
              </a:rPr>
              <a:t>Using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09" dirty="0">
                <a:latin typeface="Calibri"/>
                <a:cs typeface="Calibri"/>
              </a:rPr>
              <a:t>AI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25" dirty="0">
                <a:latin typeface="Calibri"/>
                <a:cs typeface="Calibri"/>
              </a:rPr>
              <a:t>in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00" dirty="0">
                <a:latin typeface="Calibri"/>
                <a:cs typeface="Calibri"/>
              </a:rPr>
              <a:t>this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525" dirty="0">
                <a:latin typeface="Calibri"/>
                <a:cs typeface="Calibri"/>
              </a:rPr>
              <a:t>way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300" dirty="0">
                <a:latin typeface="Calibri"/>
                <a:cs typeface="Calibri"/>
              </a:rPr>
              <a:t>is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59" dirty="0">
                <a:latin typeface="Calibri"/>
                <a:cs typeface="Calibri"/>
              </a:rPr>
              <a:t>not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65" dirty="0">
                <a:latin typeface="Calibri"/>
                <a:cs typeface="Calibri"/>
              </a:rPr>
              <a:t>allowed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630" dirty="0">
                <a:latin typeface="Calibri"/>
                <a:cs typeface="Calibri"/>
              </a:rPr>
              <a:t>and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590" dirty="0">
                <a:latin typeface="Calibri"/>
                <a:cs typeface="Calibri"/>
              </a:rPr>
              <a:t>goes </a:t>
            </a:r>
            <a:r>
              <a:rPr sz="4800" spc="540" dirty="0">
                <a:latin typeface="Calibri"/>
                <a:cs typeface="Calibri"/>
              </a:rPr>
              <a:t>against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620" dirty="0">
                <a:latin typeface="Calibri"/>
                <a:cs typeface="Calibri"/>
              </a:rPr>
              <a:t>academic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305" dirty="0">
                <a:latin typeface="Calibri"/>
                <a:cs typeface="Calibri"/>
              </a:rPr>
              <a:t>rules.</a:t>
            </a:r>
            <a:endParaRPr sz="4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4075"/>
              </a:spcBef>
            </a:pPr>
            <a:r>
              <a:rPr sz="3600" spc="340" dirty="0">
                <a:latin typeface="Calibri"/>
                <a:cs typeface="Calibri"/>
              </a:rPr>
              <a:t>(Luckin,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140" dirty="0">
                <a:latin typeface="Calibri"/>
                <a:cs typeface="Calibri"/>
              </a:rPr>
              <a:t>2018)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81500" cy="10287000"/>
            <a:chOff x="0" y="0"/>
            <a:chExt cx="43815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380992" cy="604050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426455"/>
              <a:ext cx="2211323" cy="686054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636514" y="437845"/>
            <a:ext cx="8233409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1240" dirty="0"/>
              <a:t>Why</a:t>
            </a:r>
            <a:r>
              <a:rPr sz="7200" spc="415" dirty="0"/>
              <a:t> </a:t>
            </a:r>
            <a:r>
              <a:rPr sz="7200" spc="850" dirty="0"/>
              <a:t>not</a:t>
            </a:r>
            <a:r>
              <a:rPr sz="7200" spc="415" dirty="0"/>
              <a:t> </a:t>
            </a:r>
            <a:r>
              <a:rPr sz="7200" spc="965" dirty="0"/>
              <a:t>do</a:t>
            </a:r>
            <a:r>
              <a:rPr sz="7200" spc="390" dirty="0"/>
              <a:t> </a:t>
            </a:r>
            <a:r>
              <a:rPr sz="7200" spc="760" dirty="0"/>
              <a:t>this?</a:t>
            </a:r>
            <a:endParaRPr sz="7200"/>
          </a:p>
        </p:txBody>
      </p:sp>
      <p:sp>
        <p:nvSpPr>
          <p:cNvPr id="6" name="object 6"/>
          <p:cNvSpPr txBox="1"/>
          <p:nvPr/>
        </p:nvSpPr>
        <p:spPr>
          <a:xfrm>
            <a:off x="2356485" y="2099513"/>
            <a:ext cx="15534005" cy="797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8765" marR="934085" algn="ctr">
              <a:lnSpc>
                <a:spcPct val="100000"/>
              </a:lnSpc>
              <a:spcBef>
                <a:spcPts val="100"/>
              </a:spcBef>
            </a:pPr>
            <a:r>
              <a:rPr sz="4800" spc="200" dirty="0">
                <a:latin typeface="Calibri"/>
                <a:cs typeface="Calibri"/>
              </a:rPr>
              <a:t>If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05" dirty="0">
                <a:latin typeface="Calibri"/>
                <a:cs typeface="Calibri"/>
              </a:rPr>
              <a:t>write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95" dirty="0">
                <a:latin typeface="Calibri"/>
                <a:cs typeface="Calibri"/>
              </a:rPr>
              <a:t>work,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5" dirty="0">
                <a:latin typeface="Calibri"/>
                <a:cs typeface="Calibri"/>
              </a:rPr>
              <a:t>then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00" dirty="0">
                <a:latin typeface="Calibri"/>
                <a:cs typeface="Calibri"/>
              </a:rPr>
              <a:t>text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05" dirty="0">
                <a:latin typeface="Calibri"/>
                <a:cs typeface="Calibri"/>
              </a:rPr>
              <a:t>is </a:t>
            </a:r>
            <a:r>
              <a:rPr sz="4800" spc="580" dirty="0">
                <a:latin typeface="Calibri"/>
                <a:cs typeface="Calibri"/>
              </a:rPr>
              <a:t>no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longer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own.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15" dirty="0">
                <a:latin typeface="Calibri"/>
                <a:cs typeface="Calibri"/>
              </a:rPr>
              <a:t>Submitting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59" dirty="0">
                <a:latin typeface="Calibri"/>
                <a:cs typeface="Calibri"/>
              </a:rPr>
              <a:t>that</a:t>
            </a:r>
            <a:r>
              <a:rPr sz="4800" spc="210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isn’t </a:t>
            </a:r>
            <a:r>
              <a:rPr sz="4800" spc="450" dirty="0">
                <a:latin typeface="Calibri"/>
                <a:cs typeface="Calibri"/>
              </a:rPr>
              <a:t>yours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325" dirty="0">
                <a:latin typeface="Calibri"/>
                <a:cs typeface="Calibri"/>
              </a:rPr>
              <a:t>is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620" dirty="0">
                <a:latin typeface="Calibri"/>
                <a:cs typeface="Calibri"/>
              </a:rPr>
              <a:t>academic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misconduct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and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35" dirty="0">
                <a:latin typeface="Calibri"/>
                <a:cs typeface="Calibri"/>
              </a:rPr>
              <a:t>can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484" dirty="0">
                <a:latin typeface="Calibri"/>
                <a:cs typeface="Calibri"/>
              </a:rPr>
              <a:t>lead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 </a:t>
            </a:r>
            <a:r>
              <a:rPr sz="4800" spc="434" dirty="0">
                <a:latin typeface="Calibri"/>
                <a:cs typeface="Calibri"/>
              </a:rPr>
              <a:t>serious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penalties.</a:t>
            </a:r>
            <a:endParaRPr sz="4800">
              <a:latin typeface="Calibri"/>
              <a:cs typeface="Calibri"/>
            </a:endParaRPr>
          </a:p>
          <a:p>
            <a:pPr marL="12065" marR="667385" indent="635" algn="ctr">
              <a:lnSpc>
                <a:spcPct val="100000"/>
              </a:lnSpc>
              <a:spcBef>
                <a:spcPts val="5765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09" dirty="0">
                <a:latin typeface="Calibri"/>
                <a:cs typeface="Calibri"/>
              </a:rPr>
              <a:t>also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b="1" spc="640" dirty="0">
                <a:latin typeface="Calibri"/>
                <a:cs typeface="Calibri"/>
              </a:rPr>
              <a:t>cannot</a:t>
            </a:r>
            <a:r>
              <a:rPr sz="4800" b="1" spc="280" dirty="0">
                <a:latin typeface="Calibri"/>
                <a:cs typeface="Calibri"/>
              </a:rPr>
              <a:t> </a:t>
            </a:r>
            <a:r>
              <a:rPr sz="4800" b="1" spc="675" dirty="0">
                <a:latin typeface="Calibri"/>
                <a:cs typeface="Calibri"/>
              </a:rPr>
              <a:t>and</a:t>
            </a:r>
            <a:r>
              <a:rPr sz="4800" b="1" spc="280" dirty="0">
                <a:latin typeface="Calibri"/>
                <a:cs typeface="Calibri"/>
              </a:rPr>
              <a:t> </a:t>
            </a:r>
            <a:r>
              <a:rPr sz="4800" b="1" spc="725" dirty="0">
                <a:latin typeface="Calibri"/>
                <a:cs typeface="Calibri"/>
              </a:rPr>
              <a:t>must</a:t>
            </a:r>
            <a:r>
              <a:rPr sz="4800" b="1" spc="295" dirty="0">
                <a:latin typeface="Calibri"/>
                <a:cs typeface="Calibri"/>
              </a:rPr>
              <a:t> </a:t>
            </a:r>
            <a:r>
              <a:rPr sz="4800" b="1" spc="565" dirty="0">
                <a:latin typeface="Calibri"/>
                <a:cs typeface="Calibri"/>
              </a:rPr>
              <a:t>not</a:t>
            </a:r>
            <a:r>
              <a:rPr sz="4800" b="1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tools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 </a:t>
            </a:r>
            <a:r>
              <a:rPr sz="4800" spc="550" dirty="0">
                <a:latin typeface="Calibri"/>
                <a:cs typeface="Calibri"/>
              </a:rPr>
              <a:t>gather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research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on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a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70" dirty="0">
                <a:latin typeface="Calibri"/>
                <a:cs typeface="Calibri"/>
              </a:rPr>
              <a:t>topic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and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5" dirty="0">
                <a:latin typeface="Calibri"/>
                <a:cs typeface="Calibri"/>
              </a:rPr>
              <a:t>then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include</a:t>
            </a:r>
            <a:r>
              <a:rPr sz="4800" spc="140" dirty="0">
                <a:latin typeface="Calibri"/>
                <a:cs typeface="Calibri"/>
              </a:rPr>
              <a:t> </a:t>
            </a:r>
            <a:r>
              <a:rPr sz="4800" spc="459" dirty="0">
                <a:latin typeface="Calibri"/>
                <a:cs typeface="Calibri"/>
              </a:rPr>
              <a:t>that </a:t>
            </a:r>
            <a:r>
              <a:rPr sz="4800" spc="465" dirty="0">
                <a:latin typeface="Calibri"/>
                <a:cs typeface="Calibri"/>
              </a:rPr>
              <a:t>material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00" dirty="0">
                <a:latin typeface="Calibri"/>
                <a:cs typeface="Calibri"/>
              </a:rPr>
              <a:t>directly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in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00" dirty="0">
                <a:latin typeface="Calibri"/>
                <a:cs typeface="Calibri"/>
              </a:rPr>
              <a:t>without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proper </a:t>
            </a:r>
            <a:r>
              <a:rPr sz="4800" spc="585" dirty="0">
                <a:latin typeface="Calibri"/>
                <a:cs typeface="Calibri"/>
              </a:rPr>
              <a:t>understanding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355" dirty="0">
                <a:latin typeface="Calibri"/>
                <a:cs typeface="Calibri"/>
              </a:rPr>
              <a:t>or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acknowledgement.</a:t>
            </a:r>
            <a:endParaRPr sz="4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65"/>
              </a:spcBef>
            </a:pPr>
            <a:endParaRPr sz="4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3600" spc="310" dirty="0">
                <a:latin typeface="Calibri"/>
                <a:cs typeface="Calibri"/>
              </a:rPr>
              <a:t>(Selwyn,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90" dirty="0">
                <a:latin typeface="Calibri"/>
                <a:cs typeface="Calibri"/>
              </a:rPr>
              <a:t>2021)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18000" cy="600036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0388600" y="1633118"/>
            <a:ext cx="7898765" cy="8077200"/>
            <a:chOff x="10388600" y="1633118"/>
            <a:chExt cx="7898765" cy="80772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388600" y="2350515"/>
              <a:ext cx="5734050" cy="56959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948786" y="1633118"/>
              <a:ext cx="2338577" cy="8076819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5197855" y="485902"/>
            <a:ext cx="1003046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645" dirty="0"/>
              <a:t>Artificial</a:t>
            </a:r>
            <a:r>
              <a:rPr sz="7200" spc="350" dirty="0"/>
              <a:t> </a:t>
            </a:r>
            <a:r>
              <a:rPr sz="7200" spc="825" dirty="0"/>
              <a:t>Intelligence</a:t>
            </a:r>
            <a:endParaRPr sz="7200"/>
          </a:p>
        </p:txBody>
      </p:sp>
      <p:sp>
        <p:nvSpPr>
          <p:cNvPr id="7" name="object 7"/>
          <p:cNvSpPr txBox="1"/>
          <p:nvPr/>
        </p:nvSpPr>
        <p:spPr>
          <a:xfrm>
            <a:off x="2260854" y="2051431"/>
            <a:ext cx="11981815" cy="7950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 marR="4493260" algn="ctr">
              <a:lnSpc>
                <a:spcPct val="100000"/>
              </a:lnSpc>
              <a:spcBef>
                <a:spcPts val="100"/>
              </a:spcBef>
            </a:pPr>
            <a:r>
              <a:rPr sz="4800" spc="465" dirty="0">
                <a:latin typeface="Calibri"/>
                <a:cs typeface="Calibri"/>
              </a:rPr>
              <a:t>In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AI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Assignment </a:t>
            </a:r>
            <a:r>
              <a:rPr sz="4800" spc="660" dirty="0">
                <a:latin typeface="Calibri"/>
                <a:cs typeface="Calibri"/>
              </a:rPr>
              <a:t>document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on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0" dirty="0">
                <a:latin typeface="Calibri"/>
                <a:cs typeface="Calibri"/>
              </a:rPr>
              <a:t>Moodle,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35" dirty="0">
                <a:latin typeface="Calibri"/>
                <a:cs typeface="Calibri"/>
              </a:rPr>
              <a:t>can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95" dirty="0">
                <a:latin typeface="Calibri"/>
                <a:cs typeface="Calibri"/>
              </a:rPr>
              <a:t>see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95" dirty="0">
                <a:latin typeface="Calibri"/>
                <a:cs typeface="Calibri"/>
              </a:rPr>
              <a:t>the </a:t>
            </a:r>
            <a:r>
              <a:rPr sz="4800" spc="385" dirty="0">
                <a:latin typeface="Calibri"/>
                <a:cs typeface="Calibri"/>
              </a:rPr>
              <a:t>different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50" dirty="0">
                <a:latin typeface="Calibri"/>
                <a:cs typeface="Calibri"/>
              </a:rPr>
              <a:t>way</a:t>
            </a:r>
            <a:r>
              <a:rPr sz="4800" spc="210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10" dirty="0">
                <a:latin typeface="Calibri"/>
                <a:cs typeface="Calibri"/>
              </a:rPr>
              <a:t>can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support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05" dirty="0">
                <a:latin typeface="Calibri"/>
                <a:cs typeface="Calibri"/>
              </a:rPr>
              <a:t>you </a:t>
            </a:r>
            <a:r>
              <a:rPr sz="4800" spc="495" dirty="0">
                <a:latin typeface="Calibri"/>
                <a:cs typeface="Calibri"/>
              </a:rPr>
              <a:t>with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55" dirty="0">
                <a:latin typeface="Calibri"/>
                <a:cs typeface="Calibri"/>
              </a:rPr>
              <a:t>your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80" dirty="0">
                <a:latin typeface="Calibri"/>
                <a:cs typeface="Calibri"/>
              </a:rPr>
              <a:t>assessments.</a:t>
            </a:r>
            <a:endParaRPr sz="4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879"/>
              </a:spcBef>
            </a:pPr>
            <a:r>
              <a:rPr sz="4000" b="1" spc="434" dirty="0">
                <a:latin typeface="Calibri"/>
                <a:cs typeface="Calibri"/>
              </a:rPr>
              <a:t>AI</a:t>
            </a:r>
            <a:r>
              <a:rPr sz="4000" b="1" spc="225" dirty="0">
                <a:latin typeface="Calibri"/>
                <a:cs typeface="Calibri"/>
              </a:rPr>
              <a:t> </a:t>
            </a:r>
            <a:r>
              <a:rPr sz="4000" b="1" spc="575" dirty="0">
                <a:latin typeface="Calibri"/>
                <a:cs typeface="Calibri"/>
              </a:rPr>
              <a:t>Acknowledgement</a:t>
            </a:r>
            <a:endParaRPr sz="4000">
              <a:latin typeface="Calibri"/>
              <a:cs typeface="Calibri"/>
            </a:endParaRPr>
          </a:p>
          <a:p>
            <a:pPr marL="58420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0" dirty="0">
                <a:latin typeface="Calibri"/>
                <a:cs typeface="Calibri"/>
              </a:rPr>
              <a:t> </a:t>
            </a:r>
            <a:r>
              <a:rPr sz="4000" spc="270" dirty="0">
                <a:latin typeface="Calibri"/>
                <a:cs typeface="Calibri"/>
              </a:rPr>
              <a:t>is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345" dirty="0">
                <a:latin typeface="Calibri"/>
                <a:cs typeface="Calibri"/>
              </a:rPr>
              <a:t>this?</a:t>
            </a:r>
            <a:endParaRPr sz="4000">
              <a:latin typeface="Calibri"/>
              <a:cs typeface="Calibri"/>
            </a:endParaRPr>
          </a:p>
          <a:p>
            <a:pPr marL="58420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4000" spc="595" dirty="0">
                <a:latin typeface="Calibri"/>
                <a:cs typeface="Calibri"/>
              </a:rPr>
              <a:t>How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530" dirty="0">
                <a:latin typeface="Calibri"/>
                <a:cs typeface="Calibri"/>
              </a:rPr>
              <a:t>can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190" dirty="0">
                <a:latin typeface="Calibri"/>
                <a:cs typeface="Calibri"/>
              </a:rPr>
              <a:t>I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550" dirty="0">
                <a:latin typeface="Calibri"/>
                <a:cs typeface="Calibri"/>
              </a:rPr>
              <a:t>add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this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55" dirty="0">
                <a:latin typeface="Calibri"/>
                <a:cs typeface="Calibri"/>
              </a:rPr>
              <a:t>into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675" dirty="0">
                <a:latin typeface="Calibri"/>
                <a:cs typeface="Calibri"/>
              </a:rPr>
              <a:t>my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540" dirty="0">
                <a:latin typeface="Calibri"/>
                <a:cs typeface="Calibri"/>
              </a:rPr>
              <a:t>own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430" dirty="0">
                <a:latin typeface="Calibri"/>
                <a:cs typeface="Calibri"/>
              </a:rPr>
              <a:t>work?</a:t>
            </a:r>
            <a:endParaRPr sz="4000">
              <a:latin typeface="Calibri"/>
              <a:cs typeface="Calibri"/>
            </a:endParaRPr>
          </a:p>
          <a:p>
            <a:pPr marL="1795145">
              <a:lnSpc>
                <a:spcPct val="100000"/>
              </a:lnSpc>
              <a:spcBef>
                <a:spcPts val="3800"/>
              </a:spcBef>
            </a:pPr>
            <a:r>
              <a:rPr sz="4800" spc="380" dirty="0">
                <a:latin typeface="Calibri"/>
                <a:cs typeface="Calibri"/>
              </a:rPr>
              <a:t>Let’s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00" dirty="0">
                <a:latin typeface="Calibri"/>
                <a:cs typeface="Calibri"/>
              </a:rPr>
              <a:t>take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a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look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30" dirty="0">
                <a:latin typeface="Calibri"/>
                <a:cs typeface="Calibri"/>
              </a:rPr>
              <a:t>at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425" dirty="0">
                <a:latin typeface="Calibri"/>
                <a:cs typeface="Calibri"/>
              </a:rPr>
              <a:t>this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15" dirty="0">
                <a:latin typeface="Calibri"/>
                <a:cs typeface="Calibri"/>
              </a:rPr>
              <a:t>together…</a:t>
            </a:r>
            <a:endParaRPr sz="4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37EF2-A5A9-A855-2F27-52F48466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857500"/>
            <a:ext cx="17370425" cy="2954655"/>
          </a:xfrm>
        </p:spPr>
        <p:txBody>
          <a:bodyPr/>
          <a:lstStyle/>
          <a:p>
            <a:r>
              <a:rPr lang="en-US" dirty="0"/>
              <a:t>Matching Activity: </a:t>
            </a:r>
            <a:r>
              <a:rPr lang="en-US" i="1" dirty="0"/>
              <a:t>Is this Academic Misconduct?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8365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6B2885-18B3-4F98-F3CB-705303366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594B-6C24-E979-A0C1-B67A997D2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787" y="495300"/>
            <a:ext cx="17370425" cy="1231106"/>
          </a:xfrm>
        </p:spPr>
        <p:txBody>
          <a:bodyPr/>
          <a:lstStyle/>
          <a:p>
            <a:r>
              <a:rPr lang="en-US" sz="8000" dirty="0"/>
              <a:t>What about these ones we did earlier?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BE96E-A473-9D86-6045-02958480E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7142143" cy="6571671"/>
          </a:xfrm>
        </p:spPr>
        <p:txBody>
          <a:bodyPr/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discusses the assignment with a friend and then writes it independently. 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Two students plan their assignments together and agree on the same structure before writing.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copies a paragraph from a website and changes a few words but does not reference it.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asks a friend to “improve the wording” of a paragraph before submission.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uses AI to help them understand a topic before writing their assignment themselves.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uses AI to generate a paragraph and edits it before submitting it.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submits work that looks very similar to another student’s, but both say they worked separately.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pays for help from an online service to complete their assignment.</a:t>
            </a:r>
            <a:endParaRPr lang="en-GB" sz="3200" b="0" dirty="0"/>
          </a:p>
        </p:txBody>
      </p:sp>
    </p:spTree>
    <p:extLst>
      <p:ext uri="{BB962C8B-B14F-4D97-AF65-F5344CB8AC3E}">
        <p14:creationId xmlns:p14="http://schemas.microsoft.com/office/powerpoint/2010/main" val="2811406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3DBB0-2491-8D58-4B24-BD6A87D1E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40" y="25160"/>
            <a:ext cx="17370425" cy="2954655"/>
          </a:xfrm>
        </p:spPr>
        <p:txBody>
          <a:bodyPr/>
          <a:lstStyle/>
          <a:p>
            <a:r>
              <a:rPr lang="en-GB" dirty="0"/>
              <a:t>Let’s have a look at an Assignment 1 written by ChatGPT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F52F5-D03D-53AA-C319-92CADC2DB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9422" y="3162300"/>
            <a:ext cx="16913860" cy="7448193"/>
          </a:xfrm>
        </p:spPr>
        <p:txBody>
          <a:bodyPr/>
          <a:lstStyle/>
          <a:p>
            <a:r>
              <a:rPr lang="en-US" dirty="0"/>
              <a:t>Your task is to read it and critique it.</a:t>
            </a:r>
          </a:p>
          <a:p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does it do well?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does it not do well?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is it missing? (think of the marking criteria)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are the characteristics of AI?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10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81500" cy="10287000"/>
            <a:chOff x="0" y="0"/>
            <a:chExt cx="43815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380992" cy="604050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426455"/>
              <a:ext cx="2211323" cy="686054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38400" algn="ctr">
              <a:lnSpc>
                <a:spcPct val="100000"/>
              </a:lnSpc>
              <a:spcBef>
                <a:spcPts val="100"/>
              </a:spcBef>
            </a:pPr>
            <a:r>
              <a:rPr sz="6600" spc="960" dirty="0"/>
              <a:t>Assignment</a:t>
            </a:r>
            <a:r>
              <a:rPr sz="6600" spc="390" dirty="0"/>
              <a:t> </a:t>
            </a:r>
            <a:r>
              <a:rPr sz="6600" spc="-775" dirty="0"/>
              <a:t>1</a:t>
            </a:r>
            <a:r>
              <a:rPr sz="6600" spc="380" dirty="0"/>
              <a:t> </a:t>
            </a:r>
            <a:r>
              <a:rPr sz="6600" spc="-50" dirty="0"/>
              <a:t>–</a:t>
            </a:r>
            <a:endParaRPr sz="6600"/>
          </a:p>
          <a:p>
            <a:pPr marL="2438400" algn="ctr">
              <a:lnSpc>
                <a:spcPct val="100000"/>
              </a:lnSpc>
            </a:pPr>
            <a:r>
              <a:rPr sz="6600" spc="790" dirty="0"/>
              <a:t>Deadline</a:t>
            </a:r>
            <a:r>
              <a:rPr sz="6600" spc="370" dirty="0"/>
              <a:t> </a:t>
            </a:r>
            <a:r>
              <a:rPr sz="6600" spc="890" dirty="0"/>
              <a:t>Reminder</a:t>
            </a:r>
            <a:endParaRPr sz="6600"/>
          </a:p>
        </p:txBody>
      </p:sp>
      <p:sp>
        <p:nvSpPr>
          <p:cNvPr id="6" name="object 6"/>
          <p:cNvSpPr txBox="1"/>
          <p:nvPr/>
        </p:nvSpPr>
        <p:spPr>
          <a:xfrm>
            <a:off x="2491994" y="3035248"/>
            <a:ext cx="14957806" cy="22409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Ass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ignmen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t 1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Deadline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100">
              <a:lnSpc>
                <a:spcPct val="100000"/>
              </a:lnSpc>
              <a:spcBef>
                <a:spcPts val="95"/>
              </a:spcBef>
            </a:pPr>
            <a:endParaRPr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665" indent="-4565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94665" algn="l"/>
                <a:tab pos="3119755" algn="l"/>
              </a:tabLst>
            </a:pP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Friday 2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48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February 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23.59PM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86302" y="6009513"/>
            <a:ext cx="1264729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869" dirty="0">
                <a:latin typeface="Calibri"/>
                <a:cs typeface="Calibri"/>
              </a:rPr>
              <a:t>Where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805" dirty="0">
                <a:latin typeface="Calibri"/>
                <a:cs typeface="Calibri"/>
              </a:rPr>
              <a:t>do</a:t>
            </a:r>
            <a:r>
              <a:rPr sz="6000" b="1" spc="325" dirty="0">
                <a:latin typeface="Calibri"/>
                <a:cs typeface="Calibri"/>
              </a:rPr>
              <a:t> </a:t>
            </a:r>
            <a:r>
              <a:rPr sz="6000" b="1" spc="935" dirty="0">
                <a:latin typeface="Calibri"/>
                <a:cs typeface="Calibri"/>
              </a:rPr>
              <a:t>we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750" dirty="0">
                <a:latin typeface="Calibri"/>
                <a:cs typeface="Calibri"/>
              </a:rPr>
              <a:t>upload</a:t>
            </a:r>
            <a:r>
              <a:rPr sz="6000" b="1" spc="325" dirty="0">
                <a:latin typeface="Calibri"/>
                <a:cs typeface="Calibri"/>
              </a:rPr>
              <a:t> </a:t>
            </a:r>
            <a:r>
              <a:rPr sz="6000" b="1" spc="655" dirty="0">
                <a:latin typeface="Calibri"/>
                <a:cs typeface="Calibri"/>
              </a:rPr>
              <a:t>our</a:t>
            </a:r>
            <a:r>
              <a:rPr sz="6000" b="1" spc="355" dirty="0">
                <a:latin typeface="Calibri"/>
                <a:cs typeface="Calibri"/>
              </a:rPr>
              <a:t> </a:t>
            </a:r>
            <a:r>
              <a:rPr sz="6000" b="1" spc="795" dirty="0">
                <a:latin typeface="Calibri"/>
                <a:cs typeface="Calibri"/>
              </a:rPr>
              <a:t>work?</a:t>
            </a:r>
            <a:endParaRPr sz="6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ctrTitle"/>
          </p:nvPr>
        </p:nvSpPr>
        <p:spPr>
          <a:xfrm>
            <a:off x="469356" y="495300"/>
            <a:ext cx="13197839" cy="14884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spc="1180" dirty="0"/>
              <a:t>Next</a:t>
            </a:r>
            <a:r>
              <a:rPr spc="555" dirty="0"/>
              <a:t> </a:t>
            </a:r>
            <a:r>
              <a:rPr spc="1605" dirty="0"/>
              <a:t>Week</a:t>
            </a:r>
            <a:r>
              <a:rPr spc="585" dirty="0"/>
              <a:t> </a:t>
            </a:r>
            <a:r>
              <a:rPr spc="1400" dirty="0"/>
              <a:t>(Week</a:t>
            </a:r>
            <a:r>
              <a:rPr spc="555" dirty="0"/>
              <a:t> </a:t>
            </a:r>
            <a:r>
              <a:rPr lang="en-GB" spc="600" dirty="0"/>
              <a:t>6</a:t>
            </a:r>
            <a:r>
              <a:rPr spc="600" dirty="0"/>
              <a:t>)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ubTitle" idx="4"/>
          </p:nvPr>
        </p:nvSpPr>
        <p:spPr>
          <a:xfrm>
            <a:off x="469356" y="1983739"/>
            <a:ext cx="133153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i="1" spc="1050" dirty="0">
                <a:latin typeface="Calibri"/>
                <a:cs typeface="Calibri"/>
              </a:rPr>
              <a:t>Reading</a:t>
            </a:r>
            <a:r>
              <a:rPr sz="7200" i="1" spc="415" dirty="0">
                <a:latin typeface="Calibri"/>
                <a:cs typeface="Calibri"/>
              </a:rPr>
              <a:t> </a:t>
            </a:r>
            <a:r>
              <a:rPr sz="7200" i="1" spc="1235" dirty="0">
                <a:latin typeface="Calibri"/>
                <a:cs typeface="Calibri"/>
              </a:rPr>
              <a:t>Week</a:t>
            </a:r>
            <a:r>
              <a:rPr sz="7200" i="1" spc="420" dirty="0">
                <a:latin typeface="Calibri"/>
                <a:cs typeface="Calibri"/>
              </a:rPr>
              <a:t> </a:t>
            </a:r>
            <a:r>
              <a:rPr sz="7200" i="1" spc="750" dirty="0">
                <a:latin typeface="Calibri"/>
                <a:cs typeface="Calibri"/>
              </a:rPr>
              <a:t>(No</a:t>
            </a:r>
            <a:r>
              <a:rPr sz="7200" i="1" spc="420" dirty="0">
                <a:latin typeface="Calibri"/>
                <a:cs typeface="Calibri"/>
              </a:rPr>
              <a:t> </a:t>
            </a:r>
            <a:r>
              <a:rPr sz="7200" i="1" spc="865" dirty="0">
                <a:latin typeface="Calibri"/>
                <a:cs typeface="Calibri"/>
              </a:rPr>
              <a:t>Lecture)</a:t>
            </a:r>
            <a:endParaRPr sz="7200" dirty="0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F00699-4C39-B17E-593C-2FC71B814437}"/>
              </a:ext>
            </a:extLst>
          </p:cNvPr>
          <p:cNvSpPr txBox="1"/>
          <p:nvPr/>
        </p:nvSpPr>
        <p:spPr>
          <a:xfrm>
            <a:off x="469356" y="3848100"/>
            <a:ext cx="169042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/>
              <a:t>Assignment 1 Draft Deadline: Wednesday 18</a:t>
            </a:r>
            <a:r>
              <a:rPr lang="en-US" sz="3600" i="1" baseline="30000" dirty="0"/>
              <a:t>th</a:t>
            </a:r>
            <a:r>
              <a:rPr lang="en-US" sz="3600" i="1" dirty="0"/>
              <a:t> of February.</a:t>
            </a:r>
          </a:p>
          <a:p>
            <a:r>
              <a:rPr lang="en-US" sz="3600" b="1" dirty="0"/>
              <a:t>Assignment 1 Submission Deadline: Friday 27th of February 23.59</a:t>
            </a:r>
          </a:p>
          <a:p>
            <a:endParaRPr lang="en-US" sz="3600" i="1" dirty="0"/>
          </a:p>
          <a:p>
            <a:r>
              <a:rPr lang="en-US" sz="3600" dirty="0"/>
              <a:t>Remember Study Skills &amp; Harvard Referencing support is available. Study Skills details on the following slide. </a:t>
            </a:r>
          </a:p>
          <a:p>
            <a:endParaRPr lang="en-US" sz="3600" dirty="0"/>
          </a:p>
          <a:p>
            <a:r>
              <a:rPr lang="en-US" sz="3600" dirty="0"/>
              <a:t>Researching &amp; Referencing Support: Lisa Ellis, Academic Library Liaison l.ellis@uwtsd.ac.uk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26660" y="488390"/>
            <a:ext cx="93275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70" dirty="0">
                <a:solidFill>
                  <a:srgbClr val="000000"/>
                </a:solidFill>
              </a:rPr>
              <a:t>USEFUL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50" dirty="0">
                <a:solidFill>
                  <a:srgbClr val="000000"/>
                </a:solidFill>
              </a:rPr>
              <a:t>CONTACTS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3000" y="2053546"/>
            <a:ext cx="40525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4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Study</a:t>
            </a:r>
            <a:r>
              <a:rPr kumimoji="0" sz="3000" b="1" i="0" u="none" strike="noStrike" kern="0" cap="none" spc="1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Skills</a:t>
            </a:r>
            <a:r>
              <a:rPr kumimoji="0" sz="3000" b="1" i="0" u="none" strike="noStrike" kern="0" cap="none" spc="1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8600" y="5524500"/>
            <a:ext cx="6085205" cy="50141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lvl="0" indent="0" algn="ctr" defTabSz="914400" eaLnBrk="1" fontAlgn="auto" latinLnBrk="0" hangingPunct="1">
              <a:lnSpc>
                <a:spcPct val="11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00" b="0" i="0" u="none" strike="noStrike" kern="0" cap="none" spc="2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To</a:t>
            </a:r>
            <a:r>
              <a:rPr kumimoji="0" sz="2500" b="0" i="0" u="none" strike="noStrike" kern="0" cap="none" spc="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book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</a:t>
            </a:r>
            <a:r>
              <a:rPr kumimoji="0" sz="2500" b="0" i="0" u="none" strike="noStrike" kern="0" cap="none" spc="1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9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online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appointment</a:t>
            </a:r>
            <a:r>
              <a:rPr kumimoji="0" sz="2500" b="0" i="0" u="none" strike="noStrike" kern="0" cap="none" spc="114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</a:t>
            </a:r>
            <a:r>
              <a:rPr kumimoji="0" sz="2500" b="0" i="0" u="sng" strike="noStrike" kern="0" cap="none" spc="235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studyskillsdistance@uwtsd.ac.uk</a:t>
            </a:r>
            <a:endParaRPr kumimoji="0" sz="25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00" b="0" i="0" u="none" strike="noStrike" kern="0" cap="none" spc="2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Giving</a:t>
            </a:r>
            <a:r>
              <a:rPr kumimoji="0" sz="2500" b="0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8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brief</a:t>
            </a:r>
            <a:r>
              <a:rPr kumimoji="0" sz="2500" b="0" i="0" u="none" strike="noStrike" kern="0" cap="none" spc="1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outline</a:t>
            </a:r>
            <a:r>
              <a:rPr kumimoji="0" sz="2500" b="0" i="0" u="none" strike="noStrike" kern="0" cap="none" spc="114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of</a:t>
            </a:r>
            <a:r>
              <a:rPr kumimoji="0" sz="2500" b="0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r>
              <a:rPr kumimoji="0" sz="2500" b="0" i="0" u="none" strike="noStrike" kern="0" cap="none" spc="1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you </a:t>
            </a:r>
            <a:r>
              <a:rPr kumimoji="0" sz="2500" b="0" i="0" u="none" strike="noStrike" kern="0" cap="none" spc="2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require</a:t>
            </a:r>
            <a:r>
              <a:rPr kumimoji="0" sz="2500" b="0" i="0" u="none" strike="noStrike" kern="0" cap="none" spc="1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and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9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suitable</a:t>
            </a:r>
            <a:r>
              <a:rPr kumimoji="0" sz="2500" b="0" i="0" u="none" strike="noStrike" kern="0" cap="none" spc="1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day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and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time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.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500" b="0" i="0" u="none" strike="noStrike" kern="0" cap="none" spc="27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On Campus Support 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is 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cs typeface="Calibri"/>
              </a:rPr>
              <a:t>available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Wednesdays 1 – 4 Swansea, Ground Floor of the IQ Building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k.winstone@uwtsd.ac.uk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Thursdays 9-1 in Cardiff, Haywood House. Wellbeing/Disability Office.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afifa.zaman@uwtsd.ac.uk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5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400" y="2781300"/>
            <a:ext cx="2647338" cy="253108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321030" y="1944328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3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Wellbeing</a:t>
            </a:r>
            <a:r>
              <a:rPr kumimoji="0" sz="3000" b="1" i="0" u="none" strike="noStrike" kern="0" cap="none" spc="1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rcRect b="19198"/>
          <a:stretch>
            <a:fillRect/>
          </a:stretch>
        </p:blipFill>
        <p:spPr>
          <a:xfrm>
            <a:off x="13321030" y="2536146"/>
            <a:ext cx="3654532" cy="328183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175774" y="6034362"/>
            <a:ext cx="30892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3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Money</a:t>
            </a:r>
            <a:r>
              <a:rPr kumimoji="0" sz="3000" b="1" i="0" u="none" strike="noStrike" kern="0" cap="none" spc="1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9" name="object 9" descr="A qr code with black squares  Description automatically generated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54521" y="6775999"/>
            <a:ext cx="3448348" cy="3349095"/>
          </a:xfrm>
          <a:prstGeom prst="rect">
            <a:avLst/>
          </a:prstGeom>
        </p:spPr>
      </p:pic>
      <p:sp>
        <p:nvSpPr>
          <p:cNvPr id="13" name="object 3">
            <a:extLst>
              <a:ext uri="{FF2B5EF4-FFF2-40B4-BE49-F238E27FC236}">
                <a16:creationId xmlns:a16="http://schemas.microsoft.com/office/drawing/2014/main" id="{DEA7C398-9FE0-9440-B4B3-41CDD45A7890}"/>
              </a:ext>
            </a:extLst>
          </p:cNvPr>
          <p:cNvSpPr txBox="1"/>
          <p:nvPr/>
        </p:nvSpPr>
        <p:spPr>
          <a:xfrm>
            <a:off x="7348857" y="2005063"/>
            <a:ext cx="5743575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4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Student Success 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15" name="Picture 1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F324F0EE-4976-BE32-A097-A7973BEAC81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408" y="2479552"/>
            <a:ext cx="3654574" cy="3654574"/>
          </a:xfrm>
          <a:prstGeom prst="rect">
            <a:avLst/>
          </a:prstGeom>
        </p:spPr>
      </p:pic>
      <p:sp>
        <p:nvSpPr>
          <p:cNvPr id="16" name="object 6">
            <a:extLst>
              <a:ext uri="{FF2B5EF4-FFF2-40B4-BE49-F238E27FC236}">
                <a16:creationId xmlns:a16="http://schemas.microsoft.com/office/drawing/2014/main" id="{323B9823-56E9-6A46-00DE-5F8045C465DF}"/>
              </a:ext>
            </a:extLst>
          </p:cNvPr>
          <p:cNvSpPr txBox="1"/>
          <p:nvPr/>
        </p:nvSpPr>
        <p:spPr>
          <a:xfrm>
            <a:off x="13411200" y="6034362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dist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Disability Support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18" name="Picture 17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96BE947D-2F0D-B023-7348-36881BD30D8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3208" y="6551971"/>
            <a:ext cx="3722741" cy="372274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6513049-BE64-A08C-438D-8E11AFEEBE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78590" y="-29391"/>
            <a:ext cx="4602879" cy="421879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55EEA-CEEA-CF82-E0CA-F3E943708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7E9BD3CA-2743-245C-F9A4-C9849BDEAE08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01640" y="1429003"/>
            <a:ext cx="895350" cy="1019175"/>
          </a:xfrm>
          <a:prstGeom prst="rect">
            <a:avLst/>
          </a:prstGeom>
        </p:spPr>
      </p:pic>
      <p:grpSp>
        <p:nvGrpSpPr>
          <p:cNvPr id="12" name="object 12">
            <a:extLst>
              <a:ext uri="{FF2B5EF4-FFF2-40B4-BE49-F238E27FC236}">
                <a16:creationId xmlns:a16="http://schemas.microsoft.com/office/drawing/2014/main" id="{762B3CC3-A863-0464-FF6B-8D9F624DCA1E}"/>
              </a:ext>
            </a:extLst>
          </p:cNvPr>
          <p:cNvGrpSpPr/>
          <p:nvPr/>
        </p:nvGrpSpPr>
        <p:grpSpPr>
          <a:xfrm>
            <a:off x="6139307" y="1429003"/>
            <a:ext cx="2449195" cy="1019175"/>
            <a:chOff x="6139307" y="1429003"/>
            <a:chExt cx="2449195" cy="1019175"/>
          </a:xfrm>
        </p:grpSpPr>
        <p:pic>
          <p:nvPicPr>
            <p:cNvPr id="13" name="object 13">
              <a:extLst>
                <a:ext uri="{FF2B5EF4-FFF2-40B4-BE49-F238E27FC236}">
                  <a16:creationId xmlns:a16="http://schemas.microsoft.com/office/drawing/2014/main" id="{9AB77AF6-4E4A-27DC-B113-BD1F4B30D842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39307" y="1429003"/>
              <a:ext cx="1057275" cy="1019175"/>
            </a:xfrm>
            <a:prstGeom prst="rect">
              <a:avLst/>
            </a:prstGeom>
          </p:spPr>
        </p:pic>
        <p:pic>
          <p:nvPicPr>
            <p:cNvPr id="14" name="object 14">
              <a:extLst>
                <a:ext uri="{FF2B5EF4-FFF2-40B4-BE49-F238E27FC236}">
                  <a16:creationId xmlns:a16="http://schemas.microsoft.com/office/drawing/2014/main" id="{896588E3-85D0-A74F-E9B1-592A205DE9D2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90080" y="1429003"/>
              <a:ext cx="800100" cy="1019175"/>
            </a:xfrm>
            <a:prstGeom prst="rect">
              <a:avLst/>
            </a:prstGeom>
          </p:spPr>
        </p:pic>
        <p:pic>
          <p:nvPicPr>
            <p:cNvPr id="15" name="object 15">
              <a:extLst>
                <a:ext uri="{FF2B5EF4-FFF2-40B4-BE49-F238E27FC236}">
                  <a16:creationId xmlns:a16="http://schemas.microsoft.com/office/drawing/2014/main" id="{6E80BA8F-305B-6310-B74B-C57DA2AAE2CD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1694" y="1429003"/>
              <a:ext cx="876300" cy="1019175"/>
            </a:xfrm>
            <a:prstGeom prst="rect">
              <a:avLst/>
            </a:prstGeom>
          </p:spPr>
        </p:pic>
      </p:grpSp>
      <p:grpSp>
        <p:nvGrpSpPr>
          <p:cNvPr id="16" name="object 16">
            <a:extLst>
              <a:ext uri="{FF2B5EF4-FFF2-40B4-BE49-F238E27FC236}">
                <a16:creationId xmlns:a16="http://schemas.microsoft.com/office/drawing/2014/main" id="{15087209-3902-5313-CFFE-075BFAB6A717}"/>
              </a:ext>
            </a:extLst>
          </p:cNvPr>
          <p:cNvGrpSpPr/>
          <p:nvPr/>
        </p:nvGrpSpPr>
        <p:grpSpPr>
          <a:xfrm>
            <a:off x="9104248" y="1484122"/>
            <a:ext cx="1419225" cy="914400"/>
            <a:chOff x="9104248" y="1484122"/>
            <a:chExt cx="1419225" cy="914400"/>
          </a:xfrm>
        </p:grpSpPr>
        <p:pic>
          <p:nvPicPr>
            <p:cNvPr id="17" name="object 17">
              <a:extLst>
                <a:ext uri="{FF2B5EF4-FFF2-40B4-BE49-F238E27FC236}">
                  <a16:creationId xmlns:a16="http://schemas.microsoft.com/office/drawing/2014/main" id="{FD310F3C-CF24-1A1F-CFD7-DD77E7B810BD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104248" y="1484122"/>
              <a:ext cx="847725" cy="914400"/>
            </a:xfrm>
            <a:prstGeom prst="rect">
              <a:avLst/>
            </a:prstGeom>
          </p:spPr>
        </p:pic>
        <p:pic>
          <p:nvPicPr>
            <p:cNvPr id="18" name="object 18">
              <a:extLst>
                <a:ext uri="{FF2B5EF4-FFF2-40B4-BE49-F238E27FC236}">
                  <a16:creationId xmlns:a16="http://schemas.microsoft.com/office/drawing/2014/main" id="{A57DCED1-2BD5-D379-B2DB-4864C36BF2C6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904348" y="1484122"/>
              <a:ext cx="619125" cy="914400"/>
            </a:xfrm>
            <a:prstGeom prst="rect">
              <a:avLst/>
            </a:prstGeom>
          </p:spPr>
        </p:pic>
      </p:grpSp>
      <p:grpSp>
        <p:nvGrpSpPr>
          <p:cNvPr id="19" name="object 19">
            <a:extLst>
              <a:ext uri="{FF2B5EF4-FFF2-40B4-BE49-F238E27FC236}">
                <a16:creationId xmlns:a16="http://schemas.microsoft.com/office/drawing/2014/main" id="{C4456F94-5D73-8ABD-E80C-79A648EFFC44}"/>
              </a:ext>
            </a:extLst>
          </p:cNvPr>
          <p:cNvGrpSpPr/>
          <p:nvPr/>
        </p:nvGrpSpPr>
        <p:grpSpPr>
          <a:xfrm>
            <a:off x="10541000" y="1429003"/>
            <a:ext cx="2243455" cy="1019175"/>
            <a:chOff x="10541000" y="1429003"/>
            <a:chExt cx="2243455" cy="1019175"/>
          </a:xfrm>
        </p:grpSpPr>
        <p:pic>
          <p:nvPicPr>
            <p:cNvPr id="20" name="object 20">
              <a:extLst>
                <a:ext uri="{FF2B5EF4-FFF2-40B4-BE49-F238E27FC236}">
                  <a16:creationId xmlns:a16="http://schemas.microsoft.com/office/drawing/2014/main" id="{CE7469E8-F5AA-F904-0744-19C8BC948E2B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993880" y="1484121"/>
              <a:ext cx="790575" cy="914400"/>
            </a:xfrm>
            <a:prstGeom prst="rect">
              <a:avLst/>
            </a:prstGeom>
          </p:spPr>
        </p:pic>
        <p:pic>
          <p:nvPicPr>
            <p:cNvPr id="21" name="object 21">
              <a:extLst>
                <a:ext uri="{FF2B5EF4-FFF2-40B4-BE49-F238E27FC236}">
                  <a16:creationId xmlns:a16="http://schemas.microsoft.com/office/drawing/2014/main" id="{6B71489F-BF28-41F3-D431-D2FD2DA31DE3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279631" y="1429003"/>
              <a:ext cx="876300" cy="1019175"/>
            </a:xfrm>
            <a:prstGeom prst="rect">
              <a:avLst/>
            </a:prstGeom>
          </p:spPr>
        </p:pic>
        <p:pic>
          <p:nvPicPr>
            <p:cNvPr id="22" name="object 22">
              <a:extLst>
                <a:ext uri="{FF2B5EF4-FFF2-40B4-BE49-F238E27FC236}">
                  <a16:creationId xmlns:a16="http://schemas.microsoft.com/office/drawing/2014/main" id="{4DD3B270-BC94-A374-6C00-95B9BD578CDE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541000" y="1484121"/>
              <a:ext cx="866775" cy="828675"/>
            </a:xfrm>
            <a:prstGeom prst="rect">
              <a:avLst/>
            </a:prstGeom>
          </p:spPr>
        </p:pic>
      </p:grpSp>
      <p:pic>
        <p:nvPicPr>
          <p:cNvPr id="23" name="object 23">
            <a:extLst>
              <a:ext uri="{FF2B5EF4-FFF2-40B4-BE49-F238E27FC236}">
                <a16:creationId xmlns:a16="http://schemas.microsoft.com/office/drawing/2014/main" id="{AC8096F6-9F3D-9DA8-2C96-5922743B47DC}"/>
              </a:ext>
            </a:extLst>
          </p:cNvPr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8397240" y="1484122"/>
            <a:ext cx="904875" cy="914400"/>
          </a:xfrm>
          <a:prstGeom prst="rect">
            <a:avLst/>
          </a:prstGeom>
        </p:spPr>
      </p:pic>
      <p:pic>
        <p:nvPicPr>
          <p:cNvPr id="24" name="object 24">
            <a:extLst>
              <a:ext uri="{FF2B5EF4-FFF2-40B4-BE49-F238E27FC236}">
                <a16:creationId xmlns:a16="http://schemas.microsoft.com/office/drawing/2014/main" id="{C7AECF3F-34A9-5D11-6FF0-746DCFC53A9B}"/>
              </a:ext>
            </a:extLst>
          </p:cNvPr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25" name="object 25">
            <a:extLst>
              <a:ext uri="{FF2B5EF4-FFF2-40B4-BE49-F238E27FC236}">
                <a16:creationId xmlns:a16="http://schemas.microsoft.com/office/drawing/2014/main" id="{F56EB7B0-9859-FCE2-8484-FB6E129BB471}"/>
              </a:ext>
            </a:extLst>
          </p:cNvPr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26" name="object 26" descr="$PPTXTitle">
            <a:extLst>
              <a:ext uri="{FF2B5EF4-FFF2-40B4-BE49-F238E27FC236}">
                <a16:creationId xmlns:a16="http://schemas.microsoft.com/office/drawing/2014/main" id="{B999EC28-C98F-25ED-4CAD-3EF6DBD738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0301" rIns="0" bIns="0" rtlCol="0">
            <a:spAutoFit/>
          </a:bodyPr>
          <a:lstStyle/>
          <a:p>
            <a:pPr marL="8123555">
              <a:lnSpc>
                <a:spcPct val="100000"/>
              </a:lnSpc>
              <a:spcBef>
                <a:spcPts val="100"/>
              </a:spcBef>
            </a:pPr>
            <a:r>
              <a:rPr sz="3900" b="0" i="1" spc="-350" dirty="0">
                <a:latin typeface="Trebuchet MS"/>
                <a:cs typeface="Trebuchet MS"/>
              </a:rPr>
              <a:t>Learning</a:t>
            </a:r>
            <a:endParaRPr sz="3900">
              <a:latin typeface="Trebuchet MS"/>
              <a:cs typeface="Trebuchet M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A1A4DE2-7A36-E776-AEC3-61C489C2B40C}"/>
              </a:ext>
            </a:extLst>
          </p:cNvPr>
          <p:cNvSpPr txBox="1"/>
          <p:nvPr/>
        </p:nvSpPr>
        <p:spPr>
          <a:xfrm>
            <a:off x="358394" y="3238500"/>
            <a:ext cx="164592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By the end of this session, students will be able to: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Explain the principles of academic integrity and their importance in higher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Identify common forms of academic misconduct, including plagiarism, self-plagiarism, and inappropriate use of artificial intelligence.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 err="1"/>
              <a:t>Recognise</a:t>
            </a:r>
            <a:r>
              <a:rPr lang="en-US" sz="3600" dirty="0"/>
              <a:t> acceptable and unacceptable academic practices in relation to the use of sources and AI tools.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Apply strategies to maintain academic integrity in their own academic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506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49521" y="272542"/>
            <a:ext cx="918527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002031"/>
            <a:ext cx="17218025" cy="7708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7995" marR="8890" indent="-455295" algn="just">
              <a:lnSpc>
                <a:spcPct val="114999"/>
              </a:lnSpc>
              <a:spcBef>
                <a:spcPts val="95"/>
              </a:spcBef>
              <a:buFont typeface="Arial"/>
              <a:buChar char="•"/>
              <a:tabLst>
                <a:tab pos="469900" algn="l"/>
              </a:tabLst>
            </a:pPr>
            <a:r>
              <a:rPr sz="2800" spc="260" dirty="0">
                <a:latin typeface="Calibri"/>
                <a:cs typeface="Calibri"/>
              </a:rPr>
              <a:t>Blake,</a:t>
            </a:r>
            <a:r>
              <a:rPr sz="2800" spc="385" dirty="0">
                <a:latin typeface="Calibri"/>
                <a:cs typeface="Calibri"/>
              </a:rPr>
              <a:t> </a:t>
            </a:r>
            <a:r>
              <a:rPr sz="2800" spc="210" dirty="0">
                <a:latin typeface="Calibri"/>
                <a:cs typeface="Calibri"/>
              </a:rPr>
              <a:t>P.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(2011)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The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35" dirty="0">
                <a:latin typeface="Calibri"/>
                <a:cs typeface="Calibri"/>
              </a:rPr>
              <a:t>Little</a:t>
            </a:r>
            <a:r>
              <a:rPr sz="2800" i="1" spc="375" dirty="0">
                <a:latin typeface="Calibri"/>
                <a:cs typeface="Calibri"/>
              </a:rPr>
              <a:t> </a:t>
            </a:r>
            <a:r>
              <a:rPr sz="2800" i="1" spc="395" dirty="0">
                <a:latin typeface="Calibri"/>
                <a:cs typeface="Calibri"/>
              </a:rPr>
              <a:t>Book</a:t>
            </a:r>
            <a:r>
              <a:rPr sz="2800" i="1" spc="370" dirty="0">
                <a:latin typeface="Calibri"/>
                <a:cs typeface="Calibri"/>
              </a:rPr>
              <a:t> </a:t>
            </a:r>
            <a:r>
              <a:rPr sz="2800" i="1" spc="200" dirty="0">
                <a:latin typeface="Calibri"/>
                <a:cs typeface="Calibri"/>
              </a:rPr>
              <a:t>of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40" dirty="0">
                <a:latin typeface="Calibri"/>
                <a:cs typeface="Calibri"/>
              </a:rPr>
              <a:t>Writing:</a:t>
            </a:r>
            <a:r>
              <a:rPr sz="2800" i="1" spc="370" dirty="0">
                <a:latin typeface="Calibri"/>
                <a:cs typeface="Calibri"/>
              </a:rPr>
              <a:t> A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Guide</a:t>
            </a:r>
            <a:r>
              <a:rPr sz="2800" i="1" spc="380" dirty="0">
                <a:latin typeface="Calibri"/>
                <a:cs typeface="Calibri"/>
              </a:rPr>
              <a:t> </a:t>
            </a:r>
            <a:r>
              <a:rPr sz="2800" i="1" spc="245" dirty="0">
                <a:latin typeface="Calibri"/>
                <a:cs typeface="Calibri"/>
              </a:rPr>
              <a:t>to</a:t>
            </a:r>
            <a:r>
              <a:rPr sz="2800" i="1" spc="375" dirty="0">
                <a:latin typeface="Calibri"/>
                <a:cs typeface="Calibri"/>
              </a:rPr>
              <a:t> </a:t>
            </a:r>
            <a:r>
              <a:rPr sz="2800" i="1" spc="300" dirty="0">
                <a:latin typeface="Calibri"/>
                <a:cs typeface="Calibri"/>
              </a:rPr>
              <a:t>Writing</a:t>
            </a:r>
            <a:r>
              <a:rPr sz="2800" i="1" spc="380" dirty="0">
                <a:latin typeface="Calibri"/>
                <a:cs typeface="Calibri"/>
              </a:rPr>
              <a:t> </a:t>
            </a:r>
            <a:r>
              <a:rPr sz="2800" i="1" spc="210" dirty="0">
                <a:latin typeface="Calibri"/>
                <a:cs typeface="Calibri"/>
              </a:rPr>
              <a:t>Well</a:t>
            </a:r>
            <a:r>
              <a:rPr sz="2800" spc="210" dirty="0">
                <a:latin typeface="Calibri"/>
                <a:cs typeface="Calibri"/>
              </a:rPr>
              <a:t>.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Oxford: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Oxford</a:t>
            </a:r>
            <a:r>
              <a:rPr sz="2800" spc="39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University 	</a:t>
            </a:r>
            <a:r>
              <a:rPr sz="2800" spc="220" dirty="0">
                <a:latin typeface="Calibri"/>
                <a:cs typeface="Calibri"/>
              </a:rPr>
              <a:t>Press.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7995" marR="5080" indent="-455295" algn="just">
              <a:lnSpc>
                <a:spcPct val="114999"/>
              </a:lnSpc>
              <a:buFont typeface="Arial"/>
              <a:buChar char="•"/>
              <a:tabLst>
                <a:tab pos="469900" algn="l"/>
                <a:tab pos="3325495" algn="l"/>
                <a:tab pos="6893559" algn="l"/>
                <a:tab pos="9559290" algn="l"/>
                <a:tab pos="13536294" algn="l"/>
                <a:tab pos="16774794" algn="l"/>
              </a:tabLst>
            </a:pPr>
            <a:r>
              <a:rPr sz="2800" spc="280" dirty="0">
                <a:latin typeface="Calibri"/>
                <a:cs typeface="Calibri"/>
              </a:rPr>
              <a:t>Bretag,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dirty="0">
                <a:latin typeface="Calibri"/>
                <a:cs typeface="Calibri"/>
              </a:rPr>
              <a:t>T.,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245" dirty="0">
                <a:latin typeface="Calibri"/>
                <a:cs typeface="Calibri"/>
              </a:rPr>
              <a:t>Harper,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80" dirty="0">
                <a:latin typeface="Calibri"/>
                <a:cs typeface="Calibri"/>
              </a:rPr>
              <a:t>R.,  </a:t>
            </a:r>
            <a:r>
              <a:rPr sz="2800" spc="275" dirty="0">
                <a:latin typeface="Calibri"/>
                <a:cs typeface="Calibri"/>
              </a:rPr>
              <a:t>Burton,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dirty="0">
                <a:latin typeface="Calibri"/>
                <a:cs typeface="Calibri"/>
              </a:rPr>
              <a:t>M.,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160" dirty="0">
                <a:latin typeface="Calibri"/>
                <a:cs typeface="Calibri"/>
              </a:rPr>
              <a:t>Ellis,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95" dirty="0">
                <a:latin typeface="Calibri"/>
                <a:cs typeface="Calibri"/>
              </a:rPr>
              <a:t>C.,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Newton,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105" dirty="0">
                <a:latin typeface="Calibri"/>
                <a:cs typeface="Calibri"/>
              </a:rPr>
              <a:t>P.,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315" dirty="0">
                <a:latin typeface="Calibri"/>
                <a:cs typeface="Calibri"/>
              </a:rPr>
              <a:t>Rozenberg,</a:t>
            </a:r>
            <a:r>
              <a:rPr sz="2800" spc="95" dirty="0">
                <a:latin typeface="Calibri"/>
                <a:cs typeface="Calibri"/>
              </a:rPr>
              <a:t>  </a:t>
            </a:r>
            <a:r>
              <a:rPr sz="2800" spc="100" dirty="0">
                <a:latin typeface="Calibri"/>
                <a:cs typeface="Calibri"/>
              </a:rPr>
              <a:t>P.,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Saddiqui,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145" dirty="0">
                <a:latin typeface="Calibri"/>
                <a:cs typeface="Calibri"/>
              </a:rPr>
              <a:t>S.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spc="375" dirty="0">
                <a:latin typeface="Calibri"/>
                <a:cs typeface="Calibri"/>
              </a:rPr>
              <a:t>and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van 	</a:t>
            </a:r>
            <a:r>
              <a:rPr sz="2800" spc="295" dirty="0">
                <a:latin typeface="Calibri"/>
                <a:cs typeface="Calibri"/>
              </a:rPr>
              <a:t>Haeringen,</a:t>
            </a:r>
            <a:r>
              <a:rPr sz="2800" spc="36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K.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85" dirty="0">
                <a:latin typeface="Calibri"/>
                <a:cs typeface="Calibri"/>
              </a:rPr>
              <a:t>(2019)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Contract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cheating: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survey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of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Australian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university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students’,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i="1" spc="325" dirty="0">
                <a:latin typeface="Calibri"/>
                <a:cs typeface="Calibri"/>
              </a:rPr>
              <a:t>Studies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25" dirty="0">
                <a:latin typeface="Calibri"/>
                <a:cs typeface="Calibri"/>
              </a:rPr>
              <a:t>in 	</a:t>
            </a:r>
            <a:r>
              <a:rPr sz="2800" i="1" spc="330" dirty="0">
                <a:latin typeface="Calibri"/>
                <a:cs typeface="Calibri"/>
              </a:rPr>
              <a:t>Higher</a:t>
            </a:r>
            <a:r>
              <a:rPr sz="2800" i="1" dirty="0">
                <a:latin typeface="Calibri"/>
                <a:cs typeface="Calibri"/>
              </a:rPr>
              <a:t>	</a:t>
            </a:r>
            <a:r>
              <a:rPr sz="2800" i="1" spc="305" dirty="0">
                <a:latin typeface="Calibri"/>
                <a:cs typeface="Calibri"/>
              </a:rPr>
              <a:t>Education</a:t>
            </a:r>
            <a:r>
              <a:rPr sz="2800" spc="305" dirty="0">
                <a:latin typeface="Calibri"/>
                <a:cs typeface="Calibri"/>
              </a:rPr>
              <a:t>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-10" dirty="0">
                <a:latin typeface="Calibri"/>
                <a:cs typeface="Calibri"/>
              </a:rPr>
              <a:t>44(11),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14" dirty="0">
                <a:latin typeface="Calibri"/>
                <a:cs typeface="Calibri"/>
              </a:rPr>
              <a:t>pp.1837–</a:t>
            </a:r>
            <a:r>
              <a:rPr sz="2800" spc="-10" dirty="0">
                <a:latin typeface="Calibri"/>
                <a:cs typeface="Calibri"/>
              </a:rPr>
              <a:t>1856.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Available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85" dirty="0">
                <a:latin typeface="Calibri"/>
                <a:cs typeface="Calibri"/>
              </a:rPr>
              <a:t>at: 	</a:t>
            </a:r>
            <a:r>
              <a:rPr sz="2800" u="sng" spc="1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https://doi.org/10.1080/03075079.2018.1462788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7995" marR="5715" indent="-455295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2800" spc="185" dirty="0">
                <a:latin typeface="Calibri"/>
                <a:cs typeface="Calibri"/>
              </a:rPr>
              <a:t>Carroll,</a:t>
            </a:r>
            <a:r>
              <a:rPr sz="2800" spc="25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J.</a:t>
            </a:r>
            <a:r>
              <a:rPr sz="2800" spc="245" dirty="0">
                <a:latin typeface="Calibri"/>
                <a:cs typeface="Calibri"/>
              </a:rPr>
              <a:t> </a:t>
            </a:r>
            <a:r>
              <a:rPr sz="2800" spc="170" dirty="0">
                <a:latin typeface="Calibri"/>
                <a:cs typeface="Calibri"/>
              </a:rPr>
              <a:t>(2007).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i="1" spc="370" dirty="0">
                <a:latin typeface="Calibri"/>
                <a:cs typeface="Calibri"/>
              </a:rPr>
              <a:t>A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415" dirty="0">
                <a:latin typeface="Calibri"/>
                <a:cs typeface="Calibri"/>
              </a:rPr>
              <a:t>Handbook</a:t>
            </a:r>
            <a:r>
              <a:rPr sz="2800" i="1" spc="250" dirty="0">
                <a:latin typeface="Calibri"/>
                <a:cs typeface="Calibri"/>
              </a:rPr>
              <a:t> </a:t>
            </a:r>
            <a:r>
              <a:rPr sz="2800" i="1" spc="190" dirty="0">
                <a:latin typeface="Calibri"/>
                <a:cs typeface="Calibri"/>
              </a:rPr>
              <a:t>for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315" dirty="0">
                <a:latin typeface="Calibri"/>
                <a:cs typeface="Calibri"/>
              </a:rPr>
              <a:t>Deterring</a:t>
            </a:r>
            <a:r>
              <a:rPr sz="2800" i="1" spc="270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Plagiarism</a:t>
            </a:r>
            <a:r>
              <a:rPr sz="2800" i="1" spc="250" dirty="0">
                <a:latin typeface="Calibri"/>
                <a:cs typeface="Calibri"/>
              </a:rPr>
              <a:t> </a:t>
            </a:r>
            <a:r>
              <a:rPr sz="2800" i="1" spc="280" dirty="0">
                <a:latin typeface="Calibri"/>
                <a:cs typeface="Calibri"/>
              </a:rPr>
              <a:t>in</a:t>
            </a:r>
            <a:r>
              <a:rPr sz="2800" i="1" spc="254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Higher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320" dirty="0">
                <a:latin typeface="Calibri"/>
                <a:cs typeface="Calibri"/>
              </a:rPr>
              <a:t>Education</a:t>
            </a:r>
            <a:r>
              <a:rPr sz="2800" spc="320" dirty="0">
                <a:latin typeface="Calibri"/>
                <a:cs typeface="Calibri"/>
              </a:rPr>
              <a:t>.</a:t>
            </a:r>
            <a:r>
              <a:rPr sz="2800" spc="245" dirty="0">
                <a:latin typeface="Calibri"/>
                <a:cs typeface="Calibri"/>
              </a:rPr>
              <a:t> </a:t>
            </a:r>
            <a:r>
              <a:rPr sz="2800" spc="330" dirty="0">
                <a:latin typeface="Calibri"/>
                <a:cs typeface="Calibri"/>
              </a:rPr>
              <a:t>2nd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edn.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Oxford: 	</a:t>
            </a:r>
            <a:r>
              <a:rPr sz="2800" spc="270" dirty="0">
                <a:latin typeface="Calibri"/>
                <a:cs typeface="Calibri"/>
              </a:rPr>
              <a:t>Oxford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Centre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Staff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Learning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Development.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6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spc="190" dirty="0">
                <a:latin typeface="Calibri"/>
                <a:cs typeface="Calibri"/>
              </a:rPr>
              <a:t>Cottrell,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45" dirty="0">
                <a:latin typeface="Calibri"/>
                <a:cs typeface="Calibri"/>
              </a:rPr>
              <a:t>S.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60" dirty="0">
                <a:latin typeface="Calibri"/>
                <a:cs typeface="Calibri"/>
              </a:rPr>
              <a:t>(2019).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i="1" spc="340" dirty="0">
                <a:latin typeface="Calibri"/>
                <a:cs typeface="Calibri"/>
              </a:rPr>
              <a:t>The</a:t>
            </a:r>
            <a:r>
              <a:rPr sz="2800" i="1" spc="130" dirty="0">
                <a:latin typeface="Calibri"/>
                <a:cs typeface="Calibri"/>
              </a:rPr>
              <a:t> </a:t>
            </a:r>
            <a:r>
              <a:rPr sz="2800" i="1" spc="350" dirty="0">
                <a:latin typeface="Calibri"/>
                <a:cs typeface="Calibri"/>
              </a:rPr>
              <a:t>Study</a:t>
            </a:r>
            <a:r>
              <a:rPr sz="2800" i="1" spc="140" dirty="0">
                <a:latin typeface="Calibri"/>
                <a:cs typeface="Calibri"/>
              </a:rPr>
              <a:t> </a:t>
            </a:r>
            <a:r>
              <a:rPr sz="2800" i="1" spc="229" dirty="0">
                <a:latin typeface="Calibri"/>
                <a:cs typeface="Calibri"/>
              </a:rPr>
              <a:t>Skills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Handbook</a:t>
            </a:r>
            <a:r>
              <a:rPr sz="2800" spc="345" dirty="0">
                <a:latin typeface="Calibri"/>
                <a:cs typeface="Calibri"/>
              </a:rPr>
              <a:t>.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5th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edn.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London: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90" dirty="0">
                <a:latin typeface="Calibri"/>
                <a:cs typeface="Calibri"/>
              </a:rPr>
              <a:t>Red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Globe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Press.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spc="225" dirty="0">
                <a:latin typeface="Calibri"/>
                <a:cs typeface="Calibri"/>
              </a:rPr>
              <a:t>East,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J.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80" dirty="0">
                <a:latin typeface="Calibri"/>
                <a:cs typeface="Calibri"/>
              </a:rPr>
              <a:t>(2017)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i="1" spc="409" dirty="0">
                <a:latin typeface="Calibri"/>
                <a:cs typeface="Calibri"/>
              </a:rPr>
              <a:t>Academic</a:t>
            </a:r>
            <a:r>
              <a:rPr sz="2800" i="1" spc="135" dirty="0">
                <a:latin typeface="Calibri"/>
                <a:cs typeface="Calibri"/>
              </a:rPr>
              <a:t> </a:t>
            </a:r>
            <a:r>
              <a:rPr sz="2800" i="1" spc="220" dirty="0">
                <a:latin typeface="Calibri"/>
                <a:cs typeface="Calibri"/>
              </a:rPr>
              <a:t>Integrity:</a:t>
            </a:r>
            <a:r>
              <a:rPr sz="2800" i="1" spc="120" dirty="0">
                <a:latin typeface="Calibri"/>
                <a:cs typeface="Calibri"/>
              </a:rPr>
              <a:t> </a:t>
            </a:r>
            <a:r>
              <a:rPr sz="2800" i="1" spc="370" dirty="0">
                <a:latin typeface="Calibri"/>
                <a:cs typeface="Calibri"/>
              </a:rPr>
              <a:t>A</a:t>
            </a:r>
            <a:r>
              <a:rPr sz="2800" i="1" spc="135" dirty="0">
                <a:latin typeface="Calibri"/>
                <a:cs typeface="Calibri"/>
              </a:rPr>
              <a:t> </a:t>
            </a:r>
            <a:r>
              <a:rPr sz="2800" i="1" spc="310" dirty="0">
                <a:latin typeface="Calibri"/>
                <a:cs typeface="Calibri"/>
              </a:rPr>
              <a:t>Practical</a:t>
            </a:r>
            <a:r>
              <a:rPr sz="2800" i="1" spc="140" dirty="0">
                <a:latin typeface="Calibri"/>
                <a:cs typeface="Calibri"/>
              </a:rPr>
              <a:t> </a:t>
            </a:r>
            <a:r>
              <a:rPr sz="2800" i="1" spc="340" dirty="0">
                <a:latin typeface="Calibri"/>
                <a:cs typeface="Calibri"/>
              </a:rPr>
              <a:t>Guide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180" dirty="0">
                <a:latin typeface="Calibri"/>
                <a:cs typeface="Calibri"/>
              </a:rPr>
              <a:t>for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290" dirty="0">
                <a:latin typeface="Calibri"/>
                <a:cs typeface="Calibri"/>
              </a:rPr>
              <a:t>Students</a:t>
            </a:r>
            <a:r>
              <a:rPr sz="2800" spc="290" dirty="0">
                <a:latin typeface="Calibri"/>
                <a:cs typeface="Calibri"/>
              </a:rPr>
              <a:t>.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London: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400" dirty="0">
                <a:latin typeface="Calibri"/>
                <a:cs typeface="Calibri"/>
              </a:rPr>
              <a:t>Sage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Publications.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49521" y="272542"/>
            <a:ext cx="918527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2146505"/>
            <a:ext cx="16683355" cy="7366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8630" marR="5080" indent="-455930" algn="just">
              <a:lnSpc>
                <a:spcPct val="114999"/>
              </a:lnSpc>
              <a:spcBef>
                <a:spcPts val="9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315" dirty="0">
                <a:latin typeface="Calibri"/>
                <a:cs typeface="Calibri"/>
              </a:rPr>
              <a:t>Godwin,</a:t>
            </a:r>
            <a:r>
              <a:rPr sz="3200" spc="24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J.</a:t>
            </a:r>
            <a:r>
              <a:rPr sz="3200" spc="23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240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Prior,</a:t>
            </a:r>
            <a:r>
              <a:rPr sz="3200" spc="250" dirty="0">
                <a:latin typeface="Calibri"/>
                <a:cs typeface="Calibri"/>
              </a:rPr>
              <a:t> </a:t>
            </a:r>
            <a:r>
              <a:rPr sz="3200" spc="215" dirty="0">
                <a:latin typeface="Calibri"/>
                <a:cs typeface="Calibri"/>
              </a:rPr>
              <a:t>R.</a:t>
            </a:r>
            <a:r>
              <a:rPr sz="3200" spc="254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(2014)</a:t>
            </a:r>
            <a:r>
              <a:rPr sz="3200" spc="245" dirty="0">
                <a:latin typeface="Calibri"/>
                <a:cs typeface="Calibri"/>
              </a:rPr>
              <a:t> </a:t>
            </a:r>
            <a:r>
              <a:rPr sz="3200" i="1" spc="470" dirty="0">
                <a:latin typeface="Calibri"/>
                <a:cs typeface="Calibri"/>
              </a:rPr>
              <a:t>Academic</a:t>
            </a:r>
            <a:r>
              <a:rPr sz="3200" i="1" spc="250" dirty="0">
                <a:latin typeface="Calibri"/>
                <a:cs typeface="Calibri"/>
              </a:rPr>
              <a:t> </a:t>
            </a:r>
            <a:r>
              <a:rPr sz="3200" i="1" spc="265" dirty="0">
                <a:latin typeface="Calibri"/>
                <a:cs typeface="Calibri"/>
              </a:rPr>
              <a:t>Writing:</a:t>
            </a:r>
            <a:r>
              <a:rPr sz="3200" i="1" spc="254" dirty="0">
                <a:latin typeface="Calibri"/>
                <a:cs typeface="Calibri"/>
              </a:rPr>
              <a:t> </a:t>
            </a:r>
            <a:r>
              <a:rPr sz="3200" i="1" spc="440" dirty="0">
                <a:latin typeface="Calibri"/>
                <a:cs typeface="Calibri"/>
              </a:rPr>
              <a:t>A</a:t>
            </a:r>
            <a:r>
              <a:rPr sz="3200" i="1" spc="240" dirty="0">
                <a:latin typeface="Calibri"/>
                <a:cs typeface="Calibri"/>
              </a:rPr>
              <a:t> </a:t>
            </a:r>
            <a:r>
              <a:rPr sz="3200" i="1" spc="475" dirty="0">
                <a:latin typeface="Calibri"/>
                <a:cs typeface="Calibri"/>
              </a:rPr>
              <a:t>Handbook</a:t>
            </a:r>
            <a:r>
              <a:rPr sz="3200" i="1" spc="254" dirty="0">
                <a:latin typeface="Calibri"/>
                <a:cs typeface="Calibri"/>
              </a:rPr>
              <a:t>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245" dirty="0">
                <a:latin typeface="Calibri"/>
                <a:cs typeface="Calibri"/>
              </a:rPr>
              <a:t> </a:t>
            </a:r>
            <a:r>
              <a:rPr sz="3200" i="1" spc="325" dirty="0">
                <a:latin typeface="Calibri"/>
                <a:cs typeface="Calibri"/>
              </a:rPr>
              <a:t>International 	</a:t>
            </a:r>
            <a:r>
              <a:rPr sz="3200" i="1" spc="335" dirty="0">
                <a:latin typeface="Calibri"/>
                <a:cs typeface="Calibri"/>
              </a:rPr>
              <a:t>Students</a:t>
            </a:r>
            <a:r>
              <a:rPr sz="3200" spc="335" dirty="0">
                <a:latin typeface="Calibri"/>
                <a:cs typeface="Calibri"/>
              </a:rPr>
              <a:t>.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55" dirty="0">
                <a:latin typeface="Calibri"/>
                <a:cs typeface="Calibri"/>
              </a:rPr>
              <a:t>Abingdon: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25" dirty="0">
                <a:latin typeface="Calibri"/>
                <a:cs typeface="Calibri"/>
              </a:rPr>
              <a:t>Routledge.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6985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170" dirty="0">
                <a:latin typeface="Calibri"/>
                <a:cs typeface="Calibri"/>
              </a:rPr>
              <a:t>Graff,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spc="150" dirty="0">
                <a:latin typeface="Calibri"/>
                <a:cs typeface="Calibri"/>
              </a:rPr>
              <a:t>G.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509" dirty="0">
                <a:latin typeface="Calibri"/>
                <a:cs typeface="Calibri"/>
              </a:rPr>
              <a:t> </a:t>
            </a:r>
            <a:r>
              <a:rPr sz="3200" spc="290" dirty="0">
                <a:latin typeface="Calibri"/>
                <a:cs typeface="Calibri"/>
              </a:rPr>
              <a:t>Birkenstein,</a:t>
            </a:r>
            <a:r>
              <a:rPr sz="3200" spc="509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C.</a:t>
            </a:r>
            <a:r>
              <a:rPr sz="3200" spc="505" dirty="0">
                <a:latin typeface="Calibri"/>
                <a:cs typeface="Calibri"/>
              </a:rPr>
              <a:t> </a:t>
            </a:r>
            <a:r>
              <a:rPr sz="3200" spc="105" dirty="0">
                <a:latin typeface="Calibri"/>
                <a:cs typeface="Calibri"/>
              </a:rPr>
              <a:t>(2016)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i="1" spc="360" dirty="0">
                <a:latin typeface="Calibri"/>
                <a:cs typeface="Calibri"/>
              </a:rPr>
              <a:t>They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430" dirty="0">
                <a:latin typeface="Calibri"/>
                <a:cs typeface="Calibri"/>
              </a:rPr>
              <a:t>Say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dirty="0">
                <a:latin typeface="Calibri"/>
                <a:cs typeface="Calibri"/>
              </a:rPr>
              <a:t>/</a:t>
            </a:r>
            <a:r>
              <a:rPr sz="3200" i="1" spc="505" dirty="0">
                <a:latin typeface="Calibri"/>
                <a:cs typeface="Calibri"/>
              </a:rPr>
              <a:t> </a:t>
            </a:r>
            <a:r>
              <a:rPr sz="3200" i="1" spc="150" dirty="0">
                <a:latin typeface="Calibri"/>
                <a:cs typeface="Calibri"/>
              </a:rPr>
              <a:t>I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280" dirty="0">
                <a:latin typeface="Calibri"/>
                <a:cs typeface="Calibri"/>
              </a:rPr>
              <a:t>Say:</a:t>
            </a:r>
            <a:r>
              <a:rPr sz="3200" i="1" spc="509" dirty="0">
                <a:latin typeface="Calibri"/>
                <a:cs typeface="Calibri"/>
              </a:rPr>
              <a:t> </a:t>
            </a:r>
            <a:r>
              <a:rPr sz="3200" i="1" spc="385" dirty="0">
                <a:latin typeface="Calibri"/>
                <a:cs typeface="Calibri"/>
              </a:rPr>
              <a:t>The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340" dirty="0">
                <a:latin typeface="Calibri"/>
                <a:cs typeface="Calibri"/>
              </a:rPr>
              <a:t>Moves</a:t>
            </a:r>
            <a:r>
              <a:rPr sz="3200" i="1" spc="500" dirty="0">
                <a:latin typeface="Calibri"/>
                <a:cs typeface="Calibri"/>
              </a:rPr>
              <a:t> </a:t>
            </a:r>
            <a:r>
              <a:rPr sz="3200" i="1" spc="385" dirty="0">
                <a:latin typeface="Calibri"/>
                <a:cs typeface="Calibri"/>
              </a:rPr>
              <a:t>That</a:t>
            </a:r>
            <a:r>
              <a:rPr sz="3200" i="1" spc="500" dirty="0">
                <a:latin typeface="Calibri"/>
                <a:cs typeface="Calibri"/>
              </a:rPr>
              <a:t> </a:t>
            </a:r>
            <a:r>
              <a:rPr sz="3200" i="1" spc="300" dirty="0">
                <a:latin typeface="Calibri"/>
                <a:cs typeface="Calibri"/>
              </a:rPr>
              <a:t>Matter</a:t>
            </a:r>
            <a:r>
              <a:rPr sz="3200" i="1" spc="520" dirty="0">
                <a:latin typeface="Calibri"/>
                <a:cs typeface="Calibri"/>
              </a:rPr>
              <a:t> </a:t>
            </a:r>
            <a:r>
              <a:rPr sz="3200" i="1" spc="285" dirty="0">
                <a:latin typeface="Calibri"/>
                <a:cs typeface="Calibri"/>
              </a:rPr>
              <a:t>in 	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140" dirty="0">
                <a:latin typeface="Calibri"/>
                <a:cs typeface="Calibri"/>
              </a:rPr>
              <a:t> </a:t>
            </a:r>
            <a:r>
              <a:rPr sz="3200" i="1" spc="275" dirty="0">
                <a:latin typeface="Calibri"/>
                <a:cs typeface="Calibri"/>
              </a:rPr>
              <a:t>Writing</a:t>
            </a:r>
            <a:r>
              <a:rPr sz="3200" spc="275" dirty="0">
                <a:latin typeface="Calibri"/>
                <a:cs typeface="Calibri"/>
              </a:rPr>
              <a:t>.</a:t>
            </a:r>
            <a:r>
              <a:rPr sz="3200" spc="8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455" dirty="0">
                <a:latin typeface="Calibri"/>
                <a:cs typeface="Calibri"/>
              </a:rPr>
              <a:t>New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35" dirty="0">
                <a:latin typeface="Calibri"/>
                <a:cs typeface="Calibri"/>
              </a:rPr>
              <a:t>York: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W.W.</a:t>
            </a:r>
            <a:r>
              <a:rPr sz="3200" spc="70" dirty="0">
                <a:latin typeface="Calibri"/>
                <a:cs typeface="Calibri"/>
              </a:rPr>
              <a:t> </a:t>
            </a:r>
            <a:r>
              <a:rPr sz="3200" spc="330" dirty="0">
                <a:latin typeface="Calibri"/>
                <a:cs typeface="Calibri"/>
              </a:rPr>
              <a:t>Norton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Company.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4999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305" dirty="0">
                <a:latin typeface="Calibri"/>
                <a:cs typeface="Calibri"/>
              </a:rPr>
              <a:t>Hyland,</a:t>
            </a:r>
            <a:r>
              <a:rPr sz="3200" spc="360" dirty="0">
                <a:latin typeface="Calibri"/>
                <a:cs typeface="Calibri"/>
              </a:rPr>
              <a:t>  </a:t>
            </a:r>
            <a:r>
              <a:rPr sz="3200" spc="229" dirty="0">
                <a:latin typeface="Calibri"/>
                <a:cs typeface="Calibri"/>
              </a:rPr>
              <a:t>K.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29" dirty="0">
                <a:latin typeface="Calibri"/>
                <a:cs typeface="Calibri"/>
              </a:rPr>
              <a:t>(2004).</a:t>
            </a:r>
            <a:r>
              <a:rPr sz="3200" spc="355" dirty="0">
                <a:latin typeface="Calibri"/>
                <a:cs typeface="Calibri"/>
              </a:rPr>
              <a:t>  </a:t>
            </a:r>
            <a:r>
              <a:rPr sz="3200" spc="265" dirty="0">
                <a:latin typeface="Calibri"/>
                <a:cs typeface="Calibri"/>
              </a:rPr>
              <a:t>‘Disciplinary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75" dirty="0">
                <a:latin typeface="Calibri"/>
                <a:cs typeface="Calibri"/>
              </a:rPr>
              <a:t>discourses: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300" dirty="0">
                <a:latin typeface="Calibri"/>
                <a:cs typeface="Calibri"/>
              </a:rPr>
              <a:t>Social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95" dirty="0">
                <a:latin typeface="Calibri"/>
                <a:cs typeface="Calibri"/>
              </a:rPr>
              <a:t>interactions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90" dirty="0">
                <a:latin typeface="Calibri"/>
                <a:cs typeface="Calibri"/>
              </a:rPr>
              <a:t>in</a:t>
            </a:r>
            <a:r>
              <a:rPr sz="3200" spc="355" dirty="0">
                <a:latin typeface="Calibri"/>
                <a:cs typeface="Calibri"/>
              </a:rPr>
              <a:t>  </a:t>
            </a:r>
            <a:r>
              <a:rPr sz="3200" spc="405" dirty="0">
                <a:latin typeface="Calibri"/>
                <a:cs typeface="Calibri"/>
              </a:rPr>
              <a:t>academic 	</a:t>
            </a:r>
            <a:r>
              <a:rPr sz="3200" spc="225" dirty="0">
                <a:latin typeface="Calibri"/>
                <a:cs typeface="Calibri"/>
              </a:rPr>
              <a:t>writing’,</a:t>
            </a:r>
            <a:r>
              <a:rPr sz="3200" spc="600" dirty="0">
                <a:latin typeface="Calibri"/>
                <a:cs typeface="Calibri"/>
              </a:rPr>
              <a:t> </a:t>
            </a:r>
            <a:r>
              <a:rPr sz="3200" i="1" spc="390" dirty="0">
                <a:latin typeface="Calibri"/>
                <a:cs typeface="Calibri"/>
              </a:rPr>
              <a:t>Journal</a:t>
            </a:r>
            <a:r>
              <a:rPr sz="3200" i="1" spc="605" dirty="0">
                <a:latin typeface="Calibri"/>
                <a:cs typeface="Calibri"/>
              </a:rPr>
              <a:t> </a:t>
            </a:r>
            <a:r>
              <a:rPr sz="3200" i="1" spc="229" dirty="0">
                <a:latin typeface="Calibri"/>
                <a:cs typeface="Calibri"/>
              </a:rPr>
              <a:t>of</a:t>
            </a:r>
            <a:r>
              <a:rPr sz="3200" i="1" spc="615" dirty="0">
                <a:latin typeface="Calibri"/>
                <a:cs typeface="Calibri"/>
              </a:rPr>
              <a:t> </a:t>
            </a:r>
            <a:r>
              <a:rPr sz="3200" i="1" spc="380" dirty="0">
                <a:latin typeface="Calibri"/>
                <a:cs typeface="Calibri"/>
              </a:rPr>
              <a:t>English</a:t>
            </a:r>
            <a:r>
              <a:rPr sz="3200" i="1" spc="595" dirty="0">
                <a:latin typeface="Calibri"/>
                <a:cs typeface="Calibri"/>
              </a:rPr>
              <a:t>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610" dirty="0">
                <a:latin typeface="Calibri"/>
                <a:cs typeface="Calibri"/>
              </a:rPr>
              <a:t> 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620" dirty="0">
                <a:latin typeface="Calibri"/>
                <a:cs typeface="Calibri"/>
              </a:rPr>
              <a:t> </a:t>
            </a:r>
            <a:r>
              <a:rPr sz="3200" i="1" spc="335" dirty="0">
                <a:latin typeface="Calibri"/>
                <a:cs typeface="Calibri"/>
              </a:rPr>
              <a:t>Purposes</a:t>
            </a:r>
            <a:r>
              <a:rPr sz="3200" spc="335" dirty="0">
                <a:latin typeface="Calibri"/>
                <a:cs typeface="Calibri"/>
              </a:rPr>
              <a:t>,</a:t>
            </a:r>
            <a:r>
              <a:rPr sz="3200" spc="605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3(4),</a:t>
            </a:r>
            <a:r>
              <a:rPr sz="3200" spc="605" dirty="0">
                <a:latin typeface="Calibri"/>
                <a:cs typeface="Calibri"/>
              </a:rPr>
              <a:t> </a:t>
            </a:r>
            <a:r>
              <a:rPr sz="3200" spc="220" dirty="0">
                <a:latin typeface="Calibri"/>
                <a:cs typeface="Calibri"/>
              </a:rPr>
              <a:t>pp.325-</a:t>
            </a:r>
            <a:r>
              <a:rPr sz="3200" spc="120" dirty="0">
                <a:latin typeface="Calibri"/>
                <a:cs typeface="Calibri"/>
              </a:rPr>
              <a:t>327.</a:t>
            </a:r>
            <a:r>
              <a:rPr sz="3200" spc="615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Available 	</a:t>
            </a:r>
            <a:r>
              <a:rPr sz="3200" spc="125" dirty="0">
                <a:latin typeface="Calibri"/>
                <a:cs typeface="Calibri"/>
              </a:rPr>
              <a:t>at: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u="sng" spc="1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10.3998/mpub.6719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8255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330" dirty="0">
                <a:latin typeface="Calibri"/>
                <a:cs typeface="Calibri"/>
              </a:rPr>
              <a:t>Luckin,</a:t>
            </a:r>
            <a:r>
              <a:rPr sz="3200" spc="105" dirty="0">
                <a:latin typeface="Calibri"/>
                <a:cs typeface="Calibri"/>
              </a:rPr>
              <a:t>  </a:t>
            </a:r>
            <a:r>
              <a:rPr sz="3200" spc="215" dirty="0">
                <a:latin typeface="Calibri"/>
                <a:cs typeface="Calibri"/>
              </a:rPr>
              <a:t>R.</a:t>
            </a:r>
            <a:r>
              <a:rPr sz="3200" spc="105" dirty="0">
                <a:latin typeface="Calibri"/>
                <a:cs typeface="Calibri"/>
              </a:rPr>
              <a:t>  </a:t>
            </a:r>
            <a:r>
              <a:rPr sz="3200" spc="120" dirty="0">
                <a:latin typeface="Calibri"/>
                <a:cs typeface="Calibri"/>
              </a:rPr>
              <a:t>(2018)</a:t>
            </a:r>
            <a:r>
              <a:rPr sz="3200" spc="100" dirty="0">
                <a:latin typeface="Calibri"/>
                <a:cs typeface="Calibri"/>
              </a:rPr>
              <a:t>  </a:t>
            </a:r>
            <a:r>
              <a:rPr sz="3200" i="1" spc="400" dirty="0">
                <a:latin typeface="Calibri"/>
                <a:cs typeface="Calibri"/>
              </a:rPr>
              <a:t>Machine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409" dirty="0">
                <a:latin typeface="Calibri"/>
                <a:cs typeface="Calibri"/>
              </a:rPr>
              <a:t>Learning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105" dirty="0">
                <a:latin typeface="Calibri"/>
                <a:cs typeface="Calibri"/>
              </a:rPr>
              <a:t>  </a:t>
            </a:r>
            <a:r>
              <a:rPr sz="3200" i="1" spc="585" dirty="0">
                <a:latin typeface="Calibri"/>
                <a:cs typeface="Calibri"/>
              </a:rPr>
              <a:t>Human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Intelligence: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390" dirty="0">
                <a:latin typeface="Calibri"/>
                <a:cs typeface="Calibri"/>
              </a:rPr>
              <a:t>The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380" dirty="0">
                <a:latin typeface="Calibri"/>
                <a:cs typeface="Calibri"/>
              </a:rPr>
              <a:t>Future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204" dirty="0">
                <a:latin typeface="Calibri"/>
                <a:cs typeface="Calibri"/>
              </a:rPr>
              <a:t>of 	</a:t>
            </a:r>
            <a:r>
              <a:rPr sz="3200" i="1" spc="415" dirty="0">
                <a:latin typeface="Calibri"/>
                <a:cs typeface="Calibri"/>
              </a:rPr>
              <a:t>Education</a:t>
            </a:r>
            <a:r>
              <a:rPr sz="3200" i="1" spc="110" dirty="0">
                <a:latin typeface="Calibri"/>
                <a:cs typeface="Calibri"/>
              </a:rPr>
              <a:t> </a:t>
            </a:r>
            <a:r>
              <a:rPr sz="3200" i="1" spc="220" dirty="0">
                <a:latin typeface="Calibri"/>
                <a:cs typeface="Calibri"/>
              </a:rPr>
              <a:t>for</a:t>
            </a:r>
            <a:r>
              <a:rPr sz="3200" i="1" spc="125" dirty="0">
                <a:latin typeface="Calibri"/>
                <a:cs typeface="Calibri"/>
              </a:rPr>
              <a:t> </a:t>
            </a:r>
            <a:r>
              <a:rPr sz="3200" i="1" spc="380" dirty="0">
                <a:latin typeface="Calibri"/>
                <a:cs typeface="Calibri"/>
              </a:rPr>
              <a:t>the</a:t>
            </a:r>
            <a:r>
              <a:rPr sz="3200" i="1" spc="120" dirty="0">
                <a:latin typeface="Calibri"/>
                <a:cs typeface="Calibri"/>
              </a:rPr>
              <a:t> </a:t>
            </a:r>
            <a:r>
              <a:rPr sz="3200" i="1" spc="55" dirty="0">
                <a:latin typeface="Calibri"/>
                <a:cs typeface="Calibri"/>
              </a:rPr>
              <a:t>21st</a:t>
            </a:r>
            <a:r>
              <a:rPr sz="3200" i="1" spc="100" dirty="0">
                <a:latin typeface="Calibri"/>
                <a:cs typeface="Calibri"/>
              </a:rPr>
              <a:t> </a:t>
            </a:r>
            <a:r>
              <a:rPr sz="3200" i="1" spc="320" dirty="0">
                <a:latin typeface="Calibri"/>
                <a:cs typeface="Calibri"/>
              </a:rPr>
              <a:t>Century</a:t>
            </a:r>
            <a:r>
              <a:rPr sz="3200" spc="320" dirty="0">
                <a:latin typeface="Calibri"/>
                <a:cs typeface="Calibri"/>
              </a:rPr>
              <a:t>.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340" dirty="0">
                <a:latin typeface="Calibri"/>
                <a:cs typeface="Calibri"/>
              </a:rPr>
              <a:t>London: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525" dirty="0">
                <a:latin typeface="Calibri"/>
                <a:cs typeface="Calibri"/>
              </a:rPr>
              <a:t>UCL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Institute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04" dirty="0">
                <a:latin typeface="Calibri"/>
                <a:cs typeface="Calibri"/>
              </a:rPr>
              <a:t>of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Education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0081" rIns="0" bIns="0" rtlCol="0">
            <a:spAutoFit/>
          </a:bodyPr>
          <a:lstStyle/>
          <a:p>
            <a:pPr marL="4330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0739" y="2298166"/>
            <a:ext cx="16683990" cy="73666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8630" marR="5080" indent="-455930" algn="just">
              <a:lnSpc>
                <a:spcPct val="114999"/>
              </a:lnSpc>
              <a:spcBef>
                <a:spcPts val="100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240" dirty="0">
                <a:latin typeface="Calibri"/>
                <a:cs typeface="Calibri"/>
              </a:rPr>
              <a:t>Mortiboys,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145" dirty="0">
                <a:latin typeface="Calibri"/>
                <a:cs typeface="Calibri"/>
              </a:rPr>
              <a:t>A.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(2013)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Teaching</a:t>
            </a:r>
            <a:r>
              <a:rPr sz="3200" i="1" spc="315" dirty="0">
                <a:latin typeface="Calibri"/>
                <a:cs typeface="Calibri"/>
              </a:rPr>
              <a:t>  </a:t>
            </a:r>
            <a:r>
              <a:rPr sz="3200" i="1" spc="340" dirty="0">
                <a:latin typeface="Calibri"/>
                <a:cs typeface="Calibri"/>
              </a:rPr>
              <a:t>with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95" dirty="0">
                <a:latin typeface="Calibri"/>
                <a:cs typeface="Calibri"/>
              </a:rPr>
              <a:t>Emotional</a:t>
            </a:r>
            <a:r>
              <a:rPr sz="3200" i="1" spc="335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Intelligence: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440" dirty="0">
                <a:latin typeface="Calibri"/>
                <a:cs typeface="Calibri"/>
              </a:rPr>
              <a:t>A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75" dirty="0">
                <a:latin typeface="Calibri"/>
                <a:cs typeface="Calibri"/>
              </a:rPr>
              <a:t>Step-</a:t>
            </a:r>
            <a:r>
              <a:rPr sz="3200" i="1" spc="345" dirty="0">
                <a:latin typeface="Calibri"/>
                <a:cs typeface="Calibri"/>
              </a:rPr>
              <a:t>by-</a:t>
            </a:r>
            <a:r>
              <a:rPr sz="3200" i="1" spc="390" dirty="0">
                <a:latin typeface="Calibri"/>
                <a:cs typeface="Calibri"/>
              </a:rPr>
              <a:t>Step 	Guide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330" dirty="0">
                <a:latin typeface="Calibri"/>
                <a:cs typeface="Calibri"/>
              </a:rPr>
              <a:t>  </a:t>
            </a:r>
            <a:r>
              <a:rPr sz="3200" i="1" spc="385" dirty="0">
                <a:latin typeface="Calibri"/>
                <a:cs typeface="Calibri"/>
              </a:rPr>
              <a:t>Higher</a:t>
            </a:r>
            <a:r>
              <a:rPr sz="3200" i="1" spc="335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55" dirty="0">
                <a:latin typeface="Calibri"/>
                <a:cs typeface="Calibri"/>
              </a:rPr>
              <a:t>Further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Education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295" dirty="0">
                <a:latin typeface="Calibri"/>
                <a:cs typeface="Calibri"/>
              </a:rPr>
              <a:t>Professionals</a:t>
            </a:r>
            <a:r>
              <a:rPr sz="3200" spc="295" dirty="0">
                <a:latin typeface="Calibri"/>
                <a:cs typeface="Calibri"/>
              </a:rPr>
              <a:t>.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spc="370" dirty="0">
                <a:latin typeface="Calibri"/>
                <a:cs typeface="Calibri"/>
              </a:rPr>
              <a:t>2nd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spc="325" dirty="0">
                <a:latin typeface="Calibri"/>
                <a:cs typeface="Calibri"/>
              </a:rPr>
              <a:t>London: 	</a:t>
            </a:r>
            <a:r>
              <a:rPr sz="3200" spc="320" dirty="0">
                <a:latin typeface="Calibri"/>
                <a:cs typeface="Calibri"/>
              </a:rPr>
              <a:t>Routledge.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9900" marR="8890" indent="-457200" algn="just">
              <a:lnSpc>
                <a:spcPct val="115100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290" dirty="0">
                <a:latin typeface="Calibri"/>
                <a:cs typeface="Calibri"/>
              </a:rPr>
              <a:t>Selwyn,</a:t>
            </a:r>
            <a:r>
              <a:rPr sz="3200" spc="260" dirty="0">
                <a:latin typeface="Calibri"/>
                <a:cs typeface="Calibri"/>
              </a:rPr>
              <a:t>  </a:t>
            </a:r>
            <a:r>
              <a:rPr sz="3200" spc="195" dirty="0">
                <a:latin typeface="Calibri"/>
                <a:cs typeface="Calibri"/>
              </a:rPr>
              <a:t>N.</a:t>
            </a:r>
            <a:r>
              <a:rPr sz="3200" spc="260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(2021)</a:t>
            </a:r>
            <a:r>
              <a:rPr sz="3200" spc="270" dirty="0">
                <a:latin typeface="Calibri"/>
                <a:cs typeface="Calibri"/>
              </a:rPr>
              <a:t>  </a:t>
            </a:r>
            <a:r>
              <a:rPr sz="3200" i="1" spc="409" dirty="0">
                <a:latin typeface="Calibri"/>
                <a:cs typeface="Calibri"/>
              </a:rPr>
              <a:t>Should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85" dirty="0">
                <a:latin typeface="Calibri"/>
                <a:cs typeface="Calibri"/>
              </a:rPr>
              <a:t>Robots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420" dirty="0">
                <a:latin typeface="Calibri"/>
                <a:cs typeface="Calibri"/>
              </a:rPr>
              <a:t>Replace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70" dirty="0">
                <a:latin typeface="Calibri"/>
                <a:cs typeface="Calibri"/>
              </a:rPr>
              <a:t>Teachers?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AI</a:t>
            </a:r>
            <a:r>
              <a:rPr sz="3200" i="1" spc="260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375" dirty="0">
                <a:latin typeface="Calibri"/>
                <a:cs typeface="Calibri"/>
              </a:rPr>
              <a:t>the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90" dirty="0">
                <a:latin typeface="Calibri"/>
                <a:cs typeface="Calibri"/>
              </a:rPr>
              <a:t>Future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200" dirty="0">
                <a:latin typeface="Calibri"/>
                <a:cs typeface="Calibri"/>
              </a:rPr>
              <a:t>of </a:t>
            </a:r>
            <a:r>
              <a:rPr sz="3200" i="1" spc="360" dirty="0">
                <a:latin typeface="Calibri"/>
                <a:cs typeface="Calibri"/>
              </a:rPr>
              <a:t>Education</a:t>
            </a:r>
            <a:r>
              <a:rPr sz="3200" spc="360" dirty="0">
                <a:latin typeface="Calibri"/>
                <a:cs typeface="Calibri"/>
              </a:rPr>
              <a:t>.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375" dirty="0">
                <a:latin typeface="Calibri"/>
                <a:cs typeface="Calibri"/>
              </a:rPr>
              <a:t>Cambridge: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Polity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65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5100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280" dirty="0">
                <a:latin typeface="Calibri"/>
                <a:cs typeface="Calibri"/>
              </a:rPr>
              <a:t>Swales,</a:t>
            </a:r>
            <a:r>
              <a:rPr sz="3200" spc="85" dirty="0">
                <a:latin typeface="Calibri"/>
                <a:cs typeface="Calibri"/>
              </a:rPr>
              <a:t>  </a:t>
            </a:r>
            <a:r>
              <a:rPr sz="3200" spc="140" dirty="0">
                <a:latin typeface="Calibri"/>
                <a:cs typeface="Calibri"/>
              </a:rPr>
              <a:t>J.M.</a:t>
            </a:r>
            <a:r>
              <a:rPr sz="3200" spc="95" dirty="0">
                <a:latin typeface="Calibri"/>
                <a:cs typeface="Calibri"/>
              </a:rPr>
              <a:t> 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90" dirty="0">
                <a:latin typeface="Calibri"/>
                <a:cs typeface="Calibri"/>
              </a:rPr>
              <a:t>  </a:t>
            </a:r>
            <a:r>
              <a:rPr sz="3200" spc="310" dirty="0">
                <a:latin typeface="Calibri"/>
                <a:cs typeface="Calibri"/>
              </a:rPr>
              <a:t>Feak,</a:t>
            </a:r>
            <a:r>
              <a:rPr sz="3200" spc="95" dirty="0">
                <a:latin typeface="Calibri"/>
                <a:cs typeface="Calibri"/>
              </a:rPr>
              <a:t>  </a:t>
            </a:r>
            <a:r>
              <a:rPr sz="3200" spc="240" dirty="0">
                <a:latin typeface="Calibri"/>
                <a:cs typeface="Calibri"/>
              </a:rPr>
              <a:t>C.B.</a:t>
            </a:r>
            <a:r>
              <a:rPr sz="3200" spc="85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(2012)</a:t>
            </a:r>
            <a:r>
              <a:rPr sz="3200" spc="90" dirty="0">
                <a:latin typeface="Calibri"/>
                <a:cs typeface="Calibri"/>
              </a:rPr>
              <a:t>  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90" dirty="0">
                <a:latin typeface="Calibri"/>
                <a:cs typeface="Calibri"/>
              </a:rPr>
              <a:t>  </a:t>
            </a:r>
            <a:r>
              <a:rPr sz="3200" i="1" spc="335" dirty="0">
                <a:latin typeface="Calibri"/>
                <a:cs typeface="Calibri"/>
              </a:rPr>
              <a:t>Writing</a:t>
            </a:r>
            <a:r>
              <a:rPr sz="3200" i="1" spc="95" dirty="0">
                <a:latin typeface="Calibri"/>
                <a:cs typeface="Calibri"/>
              </a:rPr>
              <a:t> 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90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Graduate</a:t>
            </a:r>
            <a:r>
              <a:rPr sz="3200" i="1" spc="95" dirty="0">
                <a:latin typeface="Calibri"/>
                <a:cs typeface="Calibri"/>
              </a:rPr>
              <a:t>  </a:t>
            </a:r>
            <a:r>
              <a:rPr sz="3200" i="1" spc="325" dirty="0">
                <a:latin typeface="Calibri"/>
                <a:cs typeface="Calibri"/>
              </a:rPr>
              <a:t>Students: 	</a:t>
            </a:r>
            <a:r>
              <a:rPr sz="3200" i="1" spc="345" dirty="0">
                <a:latin typeface="Calibri"/>
                <a:cs typeface="Calibri"/>
              </a:rPr>
              <a:t>Essential</a:t>
            </a:r>
            <a:r>
              <a:rPr sz="3200" i="1" spc="100" dirty="0">
                <a:latin typeface="Calibri"/>
                <a:cs typeface="Calibri"/>
              </a:rPr>
              <a:t> </a:t>
            </a:r>
            <a:r>
              <a:rPr sz="3200" i="1" spc="370" dirty="0">
                <a:latin typeface="Calibri"/>
                <a:cs typeface="Calibri"/>
              </a:rPr>
              <a:t>Tasks</a:t>
            </a:r>
            <a:r>
              <a:rPr sz="3200" i="1" spc="114" dirty="0">
                <a:latin typeface="Calibri"/>
                <a:cs typeface="Calibri"/>
              </a:rPr>
              <a:t>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135" dirty="0">
                <a:latin typeface="Calibri"/>
                <a:cs typeface="Calibri"/>
              </a:rPr>
              <a:t> </a:t>
            </a:r>
            <a:r>
              <a:rPr sz="3200" i="1" spc="204" dirty="0">
                <a:latin typeface="Calibri"/>
                <a:cs typeface="Calibri"/>
              </a:rPr>
              <a:t>Skills</a:t>
            </a:r>
            <a:r>
              <a:rPr sz="3200" spc="204" dirty="0">
                <a:latin typeface="Calibri"/>
                <a:cs typeface="Calibri"/>
              </a:rPr>
              <a:t>.</a:t>
            </a:r>
            <a:r>
              <a:rPr sz="3200" spc="8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450" dirty="0">
                <a:latin typeface="Calibri"/>
                <a:cs typeface="Calibri"/>
              </a:rPr>
              <a:t>Ann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25" dirty="0">
                <a:latin typeface="Calibri"/>
                <a:cs typeface="Calibri"/>
              </a:rPr>
              <a:t>Arbor:</a:t>
            </a:r>
            <a:r>
              <a:rPr sz="3200" spc="140" dirty="0">
                <a:latin typeface="Calibri"/>
                <a:cs typeface="Calibri"/>
              </a:rPr>
              <a:t> </a:t>
            </a:r>
            <a:r>
              <a:rPr sz="3200" spc="275" dirty="0">
                <a:latin typeface="Calibri"/>
                <a:cs typeface="Calibri"/>
              </a:rPr>
              <a:t>University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of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70" dirty="0">
                <a:latin typeface="Calibri"/>
                <a:cs typeface="Calibri"/>
              </a:rPr>
              <a:t>Michigan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265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270" dirty="0">
                <a:latin typeface="Calibri"/>
                <a:cs typeface="Calibri"/>
              </a:rPr>
              <a:t>University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210" dirty="0">
                <a:latin typeface="Calibri"/>
                <a:cs typeface="Calibri"/>
              </a:rPr>
              <a:t>of</a:t>
            </a:r>
            <a:r>
              <a:rPr sz="3200" spc="665" dirty="0">
                <a:latin typeface="Calibri"/>
                <a:cs typeface="Calibri"/>
              </a:rPr>
              <a:t>    </a:t>
            </a:r>
            <a:r>
              <a:rPr sz="3200" spc="325" dirty="0">
                <a:latin typeface="Calibri"/>
                <a:cs typeface="Calibri"/>
              </a:rPr>
              <a:t>Oxford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195" dirty="0">
                <a:latin typeface="Calibri"/>
                <a:cs typeface="Calibri"/>
              </a:rPr>
              <a:t>(2023)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i="1" spc="470" dirty="0">
                <a:latin typeface="Calibri"/>
                <a:cs typeface="Calibri"/>
              </a:rPr>
              <a:t>Academic</a:t>
            </a:r>
            <a:r>
              <a:rPr sz="3200" i="1" spc="660" dirty="0">
                <a:latin typeface="Calibri"/>
                <a:cs typeface="Calibri"/>
              </a:rPr>
              <a:t>    </a:t>
            </a:r>
            <a:r>
              <a:rPr sz="3200" i="1" spc="245" dirty="0">
                <a:latin typeface="Calibri"/>
                <a:cs typeface="Calibri"/>
              </a:rPr>
              <a:t>Integrity</a:t>
            </a:r>
            <a:r>
              <a:rPr sz="3200" spc="245" dirty="0">
                <a:latin typeface="Calibri"/>
                <a:cs typeface="Calibri"/>
              </a:rPr>
              <a:t>.</a:t>
            </a:r>
            <a:r>
              <a:rPr sz="3200" spc="665" dirty="0">
                <a:latin typeface="Calibri"/>
                <a:cs typeface="Calibri"/>
              </a:rPr>
              <a:t>    </a:t>
            </a:r>
            <a:r>
              <a:rPr sz="3200" spc="290" dirty="0">
                <a:latin typeface="Calibri"/>
                <a:cs typeface="Calibri"/>
              </a:rPr>
              <a:t>Available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65" dirty="0">
                <a:latin typeface="Calibri"/>
                <a:cs typeface="Calibri"/>
              </a:rPr>
              <a:t>at: 	</a:t>
            </a:r>
            <a:r>
              <a:rPr sz="3200" u="sng" spc="2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https://academicintegrity.ox.ac.uk</a:t>
            </a:r>
            <a:r>
              <a:rPr sz="3200" u="none" spc="11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3200" u="none" spc="350" dirty="0">
                <a:latin typeface="Calibri"/>
                <a:cs typeface="Calibri"/>
              </a:rPr>
              <a:t>(Accessed</a:t>
            </a:r>
            <a:r>
              <a:rPr sz="3200" u="none" spc="125" dirty="0">
                <a:latin typeface="Calibri"/>
                <a:cs typeface="Calibri"/>
              </a:rPr>
              <a:t> </a:t>
            </a:r>
            <a:r>
              <a:rPr sz="3200" u="none" spc="175" dirty="0">
                <a:latin typeface="Calibri"/>
                <a:cs typeface="Calibri"/>
              </a:rPr>
              <a:t>23</a:t>
            </a:r>
            <a:r>
              <a:rPr sz="3200" u="none" spc="114" dirty="0">
                <a:latin typeface="Calibri"/>
                <a:cs typeface="Calibri"/>
              </a:rPr>
              <a:t> </a:t>
            </a:r>
            <a:r>
              <a:rPr sz="3200" u="none" spc="405" dirty="0">
                <a:latin typeface="Calibri"/>
                <a:cs typeface="Calibri"/>
              </a:rPr>
              <a:t>September</a:t>
            </a:r>
            <a:r>
              <a:rPr sz="3200" u="none" spc="160" dirty="0">
                <a:latin typeface="Calibri"/>
                <a:cs typeface="Calibri"/>
              </a:rPr>
              <a:t> </a:t>
            </a:r>
            <a:r>
              <a:rPr sz="3200" u="none" spc="150" dirty="0">
                <a:latin typeface="Calibri"/>
                <a:cs typeface="Calibri"/>
              </a:rPr>
              <a:t>2025).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1904</Words>
  <Application>Microsoft Office PowerPoint</Application>
  <PresentationFormat>Custom</PresentationFormat>
  <Paragraphs>180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Arial</vt:lpstr>
      <vt:lpstr>Calibri</vt:lpstr>
      <vt:lpstr>Trebuchet MS</vt:lpstr>
      <vt:lpstr>Office Theme</vt:lpstr>
      <vt:lpstr>1_Office Theme</vt:lpstr>
      <vt:lpstr>PowerPoint Presentation</vt:lpstr>
      <vt:lpstr>Learning</vt:lpstr>
      <vt:lpstr>Academic Integrity</vt:lpstr>
      <vt:lpstr>What is Academic Integrity?</vt:lpstr>
      <vt:lpstr>Why should YOU care about academic integrity?</vt:lpstr>
      <vt:lpstr>What Do You Think Counts as Cheating?</vt:lpstr>
      <vt:lpstr>What Do You Think Counts as Cheating?</vt:lpstr>
      <vt:lpstr>What are the various types of academic dishonesty?</vt:lpstr>
      <vt:lpstr>PowerPoint Presentation</vt:lpstr>
      <vt:lpstr>2. Self-Plagiarism</vt:lpstr>
      <vt:lpstr>3. Collusion</vt:lpstr>
      <vt:lpstr>4. False Authorship</vt:lpstr>
      <vt:lpstr>What not to do with AI</vt:lpstr>
      <vt:lpstr>Why not do this?</vt:lpstr>
      <vt:lpstr>Artificial Intelligence</vt:lpstr>
      <vt:lpstr>Matching Activity: Is this Academic Misconduct?</vt:lpstr>
      <vt:lpstr>What about these ones we did earlier?</vt:lpstr>
      <vt:lpstr>Let’s have a look at an Assignment 1 written by ChatGPT</vt:lpstr>
      <vt:lpstr>Assignment 1 – Deadline Reminder</vt:lpstr>
      <vt:lpstr>Next Week (Week 6)</vt:lpstr>
      <vt:lpstr>USEFUL CONTACTS</vt:lpstr>
      <vt:lpstr>Learning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3 - Types of Assignments</dc:title>
  <dc:creator>Ffion Cumberpatch</dc:creator>
  <cp:keywords>DAGNLrxHK-g,BAFQRMioFu4,0</cp:keywords>
  <cp:lastModifiedBy>Ffion Cumberpatch</cp:lastModifiedBy>
  <cp:revision>3</cp:revision>
  <dcterms:created xsi:type="dcterms:W3CDTF">2025-12-30T09:37:38Z</dcterms:created>
  <dcterms:modified xsi:type="dcterms:W3CDTF">2026-01-04T12:40:11Z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2025-10-24T00:00:00Z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2025-12-30T00:00:00Z</vt:filetime>
  </property>
  <property fmtid="{D5CDD505-2E9C-101B-9397-08002B2CF9AE}" pid="5" name="Producer">
    <vt:lpwstr>Microsoft® PowerPoint® for Microsoft 365</vt:lpwstr>
  </property>
</Properties>
</file>