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p:cViewPr varScale="1">
        <p:scale>
          <a:sx n="114" d="100"/>
          <a:sy n="114" d="100"/>
        </p:scale>
        <p:origin x="474"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FE8FAB-76A9-4C9E-BF86-6EB54DD0CB3B}" type="datetimeFigureOut">
              <a:rPr lang="en-GB" smtClean="0"/>
              <a:t>01/10/2023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D4C9C6-22CC-48CB-9288-496DDC193079}" type="slidenum">
              <a:rPr lang="en-GB" smtClean="0"/>
              <a:t>‹#›</a:t>
            </a:fld>
            <a:endParaRPr lang="en-GB"/>
          </a:p>
        </p:txBody>
      </p:sp>
    </p:spTree>
    <p:extLst>
      <p:ext uri="{BB962C8B-B14F-4D97-AF65-F5344CB8AC3E}">
        <p14:creationId xmlns:p14="http://schemas.microsoft.com/office/powerpoint/2010/main" val="9028787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Shape 94"/>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a:solidFill>
              <a:srgbClr val="000000"/>
            </a:solidFill>
            <a:prstDash val="solid"/>
            <a:round/>
            <a:headEnd type="none" w="med" len="med"/>
            <a:tailEnd type="none" w="med" len="med"/>
          </a:ln>
        </p:spPr>
      </p:sp>
      <p:sp>
        <p:nvSpPr>
          <p:cNvPr id="95" name="Shape 95"/>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endParaRPr/>
          </a:p>
        </p:txBody>
      </p:sp>
    </p:spTree>
    <p:extLst>
      <p:ext uri="{BB962C8B-B14F-4D97-AF65-F5344CB8AC3E}">
        <p14:creationId xmlns:p14="http://schemas.microsoft.com/office/powerpoint/2010/main" val="1450437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Shape 10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a:solidFill>
              <a:srgbClr val="000000"/>
            </a:solidFill>
            <a:prstDash val="solid"/>
            <a:round/>
            <a:headEnd type="none" w="med" len="med"/>
            <a:tailEnd type="none" w="med" len="med"/>
          </a:ln>
        </p:spPr>
      </p:sp>
      <p:sp>
        <p:nvSpPr>
          <p:cNvPr id="109" name="Shape 109"/>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endParaRPr/>
          </a:p>
        </p:txBody>
      </p:sp>
    </p:spTree>
    <p:extLst>
      <p:ext uri="{BB962C8B-B14F-4D97-AF65-F5344CB8AC3E}">
        <p14:creationId xmlns:p14="http://schemas.microsoft.com/office/powerpoint/2010/main" val="12971414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Shape 11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a:solidFill>
              <a:srgbClr val="000000"/>
            </a:solidFill>
            <a:prstDash val="solid"/>
            <a:round/>
            <a:headEnd type="none" w="med" len="med"/>
            <a:tailEnd type="none" w="med" len="med"/>
          </a:ln>
        </p:spPr>
      </p:sp>
      <p:sp>
        <p:nvSpPr>
          <p:cNvPr id="116" name="Shape 116"/>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r>
              <a:rPr lang="en" dirty="0"/>
              <a:t>http://fair.org/take-action-now/media-activism-kit/how-to-detect-bias-in-news-media/</a:t>
            </a:r>
          </a:p>
        </p:txBody>
      </p:sp>
    </p:spTree>
    <p:extLst>
      <p:ext uri="{BB962C8B-B14F-4D97-AF65-F5344CB8AC3E}">
        <p14:creationId xmlns:p14="http://schemas.microsoft.com/office/powerpoint/2010/main" val="4456701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Shape 12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a:solidFill>
              <a:srgbClr val="000000"/>
            </a:solidFill>
            <a:prstDash val="solid"/>
            <a:round/>
            <a:headEnd type="none" w="med" len="med"/>
            <a:tailEnd type="none" w="med" len="med"/>
          </a:ln>
        </p:spPr>
      </p:sp>
      <p:sp>
        <p:nvSpPr>
          <p:cNvPr id="122" name="Shape 122"/>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endParaRPr/>
          </a:p>
        </p:txBody>
      </p:sp>
    </p:spTree>
    <p:extLst>
      <p:ext uri="{BB962C8B-B14F-4D97-AF65-F5344CB8AC3E}">
        <p14:creationId xmlns:p14="http://schemas.microsoft.com/office/powerpoint/2010/main" val="5204521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Shape 129"/>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a:solidFill>
              <a:srgbClr val="000000"/>
            </a:solidFill>
            <a:prstDash val="solid"/>
            <a:round/>
            <a:headEnd type="none" w="med" len="med"/>
            <a:tailEnd type="none" w="med" len="med"/>
          </a:ln>
        </p:spPr>
      </p:sp>
      <p:sp>
        <p:nvSpPr>
          <p:cNvPr id="130" name="Shape 130"/>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endParaRPr/>
          </a:p>
        </p:txBody>
      </p:sp>
    </p:spTree>
    <p:extLst>
      <p:ext uri="{BB962C8B-B14F-4D97-AF65-F5344CB8AC3E}">
        <p14:creationId xmlns:p14="http://schemas.microsoft.com/office/powerpoint/2010/main" val="28477639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Shape 129"/>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a:solidFill>
              <a:srgbClr val="000000"/>
            </a:solidFill>
            <a:prstDash val="solid"/>
            <a:round/>
            <a:headEnd type="none" w="med" len="med"/>
            <a:tailEnd type="none" w="med" len="med"/>
          </a:ln>
        </p:spPr>
      </p:sp>
      <p:sp>
        <p:nvSpPr>
          <p:cNvPr id="130" name="Shape 130"/>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endParaRPr/>
          </a:p>
        </p:txBody>
      </p:sp>
    </p:spTree>
    <p:extLst>
      <p:ext uri="{BB962C8B-B14F-4D97-AF65-F5344CB8AC3E}">
        <p14:creationId xmlns:p14="http://schemas.microsoft.com/office/powerpoint/2010/main" val="15536162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Shape 93"/>
          <p:cNvSpPr txBox="1">
            <a:spLocks noGrp="1"/>
          </p:cNvSpPr>
          <p:nvPr>
            <p:ph type="body" idx="1"/>
          </p:nvPr>
        </p:nvSpPr>
        <p:spPr>
          <a:xfrm>
            <a:off x="685800" y="4343400"/>
            <a:ext cx="5486399" cy="4114800"/>
          </a:xfrm>
          <a:prstGeom prst="rect">
            <a:avLst/>
          </a:prstGeom>
        </p:spPr>
        <p:txBody>
          <a:bodyPr lIns="91425" tIns="91425" rIns="91425" bIns="91425" anchor="ctr" anchorCtr="0">
            <a:noAutofit/>
          </a:bodyPr>
          <a:lstStyle/>
          <a:p>
            <a:endParaRPr/>
          </a:p>
        </p:txBody>
      </p:sp>
      <p:sp>
        <p:nvSpPr>
          <p:cNvPr id="94" name="Shape 94"/>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050424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Shape 93"/>
          <p:cNvSpPr txBox="1">
            <a:spLocks noGrp="1"/>
          </p:cNvSpPr>
          <p:nvPr>
            <p:ph type="body" idx="1"/>
          </p:nvPr>
        </p:nvSpPr>
        <p:spPr>
          <a:xfrm>
            <a:off x="685800" y="4343400"/>
            <a:ext cx="5486399" cy="4114800"/>
          </a:xfrm>
          <a:prstGeom prst="rect">
            <a:avLst/>
          </a:prstGeom>
        </p:spPr>
        <p:txBody>
          <a:bodyPr lIns="91425" tIns="91425" rIns="91425" bIns="91425" anchor="ctr" anchorCtr="0">
            <a:noAutofit/>
          </a:bodyPr>
          <a:lstStyle/>
          <a:p>
            <a:endParaRPr/>
          </a:p>
        </p:txBody>
      </p:sp>
      <p:sp>
        <p:nvSpPr>
          <p:cNvPr id="94" name="Shape 94"/>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077034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Shape 93"/>
          <p:cNvSpPr txBox="1">
            <a:spLocks noGrp="1"/>
          </p:cNvSpPr>
          <p:nvPr>
            <p:ph type="body" idx="1"/>
          </p:nvPr>
        </p:nvSpPr>
        <p:spPr>
          <a:xfrm>
            <a:off x="685800" y="4343400"/>
            <a:ext cx="5486399" cy="4114800"/>
          </a:xfrm>
          <a:prstGeom prst="rect">
            <a:avLst/>
          </a:prstGeom>
        </p:spPr>
        <p:txBody>
          <a:bodyPr lIns="91425" tIns="91425" rIns="91425" bIns="91425" anchor="ctr" anchorCtr="0">
            <a:noAutofit/>
          </a:bodyPr>
          <a:lstStyle/>
          <a:p>
            <a:endParaRPr/>
          </a:p>
        </p:txBody>
      </p:sp>
      <p:sp>
        <p:nvSpPr>
          <p:cNvPr id="94" name="Shape 94"/>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867373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Shape 93"/>
          <p:cNvSpPr txBox="1">
            <a:spLocks noGrp="1"/>
          </p:cNvSpPr>
          <p:nvPr>
            <p:ph type="body" idx="1"/>
          </p:nvPr>
        </p:nvSpPr>
        <p:spPr>
          <a:xfrm>
            <a:off x="685800" y="4343400"/>
            <a:ext cx="5486399" cy="4114800"/>
          </a:xfrm>
          <a:prstGeom prst="rect">
            <a:avLst/>
          </a:prstGeom>
        </p:spPr>
        <p:txBody>
          <a:bodyPr lIns="91425" tIns="91425" rIns="91425" bIns="91425" anchor="ctr" anchorCtr="0">
            <a:noAutofit/>
          </a:bodyPr>
          <a:lstStyle/>
          <a:p>
            <a:endParaRPr/>
          </a:p>
        </p:txBody>
      </p:sp>
      <p:sp>
        <p:nvSpPr>
          <p:cNvPr id="94" name="Shape 94"/>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960582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Shape 93"/>
          <p:cNvSpPr txBox="1">
            <a:spLocks noGrp="1"/>
          </p:cNvSpPr>
          <p:nvPr>
            <p:ph type="body" idx="1"/>
          </p:nvPr>
        </p:nvSpPr>
        <p:spPr>
          <a:xfrm>
            <a:off x="685800" y="4343400"/>
            <a:ext cx="5486399" cy="4114800"/>
          </a:xfrm>
          <a:prstGeom prst="rect">
            <a:avLst/>
          </a:prstGeom>
        </p:spPr>
        <p:txBody>
          <a:bodyPr lIns="91425" tIns="91425" rIns="91425" bIns="91425" anchor="ctr" anchorCtr="0">
            <a:noAutofit/>
          </a:bodyPr>
          <a:lstStyle/>
          <a:p>
            <a:endParaRPr/>
          </a:p>
        </p:txBody>
      </p:sp>
      <p:sp>
        <p:nvSpPr>
          <p:cNvPr id="94" name="Shape 94"/>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718215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Shape 93"/>
          <p:cNvSpPr txBox="1">
            <a:spLocks noGrp="1"/>
          </p:cNvSpPr>
          <p:nvPr>
            <p:ph type="body" idx="1"/>
          </p:nvPr>
        </p:nvSpPr>
        <p:spPr>
          <a:xfrm>
            <a:off x="685800" y="4343400"/>
            <a:ext cx="5486399" cy="4114800"/>
          </a:xfrm>
          <a:prstGeom prst="rect">
            <a:avLst/>
          </a:prstGeom>
        </p:spPr>
        <p:txBody>
          <a:bodyPr lIns="91425" tIns="91425" rIns="91425" bIns="91425" anchor="ctr" anchorCtr="0">
            <a:noAutofit/>
          </a:bodyPr>
          <a:lstStyle/>
          <a:p>
            <a:endParaRPr/>
          </a:p>
        </p:txBody>
      </p:sp>
      <p:sp>
        <p:nvSpPr>
          <p:cNvPr id="94" name="Shape 94"/>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545970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Shape 93"/>
          <p:cNvSpPr txBox="1">
            <a:spLocks noGrp="1"/>
          </p:cNvSpPr>
          <p:nvPr>
            <p:ph type="body" idx="1"/>
          </p:nvPr>
        </p:nvSpPr>
        <p:spPr>
          <a:xfrm>
            <a:off x="685800" y="4343400"/>
            <a:ext cx="5486399" cy="4114800"/>
          </a:xfrm>
          <a:prstGeom prst="rect">
            <a:avLst/>
          </a:prstGeom>
        </p:spPr>
        <p:txBody>
          <a:bodyPr lIns="91425" tIns="91425" rIns="91425" bIns="91425" anchor="ctr" anchorCtr="0">
            <a:noAutofit/>
          </a:bodyPr>
          <a:lstStyle/>
          <a:p>
            <a:endParaRPr/>
          </a:p>
        </p:txBody>
      </p:sp>
      <p:sp>
        <p:nvSpPr>
          <p:cNvPr id="94" name="Shape 94"/>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0332538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Shape 93"/>
          <p:cNvSpPr txBox="1">
            <a:spLocks noGrp="1"/>
          </p:cNvSpPr>
          <p:nvPr>
            <p:ph type="body" idx="1"/>
          </p:nvPr>
        </p:nvSpPr>
        <p:spPr>
          <a:xfrm>
            <a:off x="685800" y="4343400"/>
            <a:ext cx="5486399" cy="4114800"/>
          </a:xfrm>
          <a:prstGeom prst="rect">
            <a:avLst/>
          </a:prstGeom>
        </p:spPr>
        <p:txBody>
          <a:bodyPr lIns="91425" tIns="91425" rIns="91425" bIns="91425" anchor="ctr" anchorCtr="0">
            <a:noAutofit/>
          </a:bodyPr>
          <a:lstStyle/>
          <a:p>
            <a:endParaRPr/>
          </a:p>
        </p:txBody>
      </p:sp>
      <p:sp>
        <p:nvSpPr>
          <p:cNvPr id="94" name="Shape 94"/>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030533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Shape 93"/>
          <p:cNvSpPr txBox="1">
            <a:spLocks noGrp="1"/>
          </p:cNvSpPr>
          <p:nvPr>
            <p:ph type="body" idx="1"/>
          </p:nvPr>
        </p:nvSpPr>
        <p:spPr>
          <a:xfrm>
            <a:off x="685800" y="4343400"/>
            <a:ext cx="5486399" cy="4114800"/>
          </a:xfrm>
          <a:prstGeom prst="rect">
            <a:avLst/>
          </a:prstGeom>
        </p:spPr>
        <p:txBody>
          <a:bodyPr lIns="91425" tIns="91425" rIns="91425" bIns="91425" anchor="ctr" anchorCtr="0">
            <a:noAutofit/>
          </a:bodyPr>
          <a:lstStyle/>
          <a:p>
            <a:endParaRPr/>
          </a:p>
        </p:txBody>
      </p:sp>
      <p:sp>
        <p:nvSpPr>
          <p:cNvPr id="94" name="Shape 94"/>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096040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01/10/2023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01/10/2023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01/10/2023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01/10/2023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01/10/2023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lank" type="blank">
  <p:cSld name="1_blank">
    <p:spTree>
      <p:nvGrpSpPr>
        <p:cNvPr id="1" name="Shape 39"/>
        <p:cNvGrpSpPr/>
        <p:nvPr/>
      </p:nvGrpSpPr>
      <p:grpSpPr>
        <a:xfrm>
          <a:off x="0" y="0"/>
          <a:ext cx="0" cy="0"/>
          <a:chOff x="0" y="0"/>
          <a:chExt cx="0" cy="0"/>
        </a:xfrm>
      </p:grpSpPr>
      <p:sp>
        <p:nvSpPr>
          <p:cNvPr id="40" name="Shape 40"/>
          <p:cNvSpPr txBox="1">
            <a:spLocks noGrp="1"/>
          </p:cNvSpPr>
          <p:nvPr>
            <p:ph type="title"/>
          </p:nvPr>
        </p:nvSpPr>
        <p:spPr>
          <a:xfrm>
            <a:off x="609600" y="274637"/>
            <a:ext cx="9956800" cy="1143000"/>
          </a:xfrm>
          <a:prstGeom prst="rect">
            <a:avLst/>
          </a:prstGeom>
          <a:noFill/>
          <a:ln>
            <a:noFill/>
          </a:ln>
        </p:spPr>
        <p:txBody>
          <a:bodyPr lIns="91425" tIns="91425" rIns="91425" bIns="91425" anchor="ctr" anchorCtr="0"/>
          <a:lstStyle>
            <a:lvl1pPr algn="l" rtl="0">
              <a:spcBef>
                <a:spcPts val="0"/>
              </a:spcBef>
              <a:spcAft>
                <a:spcPts val="0"/>
              </a:spcAft>
              <a:defRPr sz="4600">
                <a:solidFill>
                  <a:schemeClr val="lt1"/>
                </a:solidFill>
                <a:latin typeface="Source Sans Pro"/>
                <a:ea typeface="Source Sans Pro"/>
                <a:cs typeface="Source Sans Pro"/>
                <a:sym typeface="Source Sans Pro"/>
              </a:defRPr>
            </a:lvl1pPr>
            <a:lvl2pPr algn="l" rtl="0">
              <a:spcBef>
                <a:spcPts val="0"/>
              </a:spcBef>
              <a:spcAft>
                <a:spcPts val="0"/>
              </a:spcAft>
              <a:defRPr sz="4600">
                <a:solidFill>
                  <a:schemeClr val="lt1"/>
                </a:solidFill>
                <a:latin typeface="Source Sans Pro"/>
                <a:ea typeface="Source Sans Pro"/>
                <a:cs typeface="Source Sans Pro"/>
                <a:sym typeface="Source Sans Pro"/>
              </a:defRPr>
            </a:lvl2pPr>
            <a:lvl3pPr algn="l" rtl="0">
              <a:spcBef>
                <a:spcPts val="0"/>
              </a:spcBef>
              <a:spcAft>
                <a:spcPts val="0"/>
              </a:spcAft>
              <a:defRPr sz="4600">
                <a:solidFill>
                  <a:schemeClr val="lt1"/>
                </a:solidFill>
                <a:latin typeface="Source Sans Pro"/>
                <a:ea typeface="Source Sans Pro"/>
                <a:cs typeface="Source Sans Pro"/>
                <a:sym typeface="Source Sans Pro"/>
              </a:defRPr>
            </a:lvl3pPr>
            <a:lvl4pPr algn="l" rtl="0">
              <a:spcBef>
                <a:spcPts val="0"/>
              </a:spcBef>
              <a:spcAft>
                <a:spcPts val="0"/>
              </a:spcAft>
              <a:defRPr sz="4600">
                <a:solidFill>
                  <a:schemeClr val="lt1"/>
                </a:solidFill>
                <a:latin typeface="Source Sans Pro"/>
                <a:ea typeface="Source Sans Pro"/>
                <a:cs typeface="Source Sans Pro"/>
                <a:sym typeface="Source Sans Pro"/>
              </a:defRPr>
            </a:lvl4pPr>
            <a:lvl5pPr algn="l" rtl="0">
              <a:spcBef>
                <a:spcPts val="0"/>
              </a:spcBef>
              <a:spcAft>
                <a:spcPts val="0"/>
              </a:spcAft>
              <a:defRPr sz="4600">
                <a:solidFill>
                  <a:schemeClr val="lt1"/>
                </a:solidFill>
                <a:latin typeface="Source Sans Pro"/>
                <a:ea typeface="Source Sans Pro"/>
                <a:cs typeface="Source Sans Pro"/>
                <a:sym typeface="Source Sans Pro"/>
              </a:defRPr>
            </a:lvl5pPr>
            <a:lvl6pPr marL="457200" algn="l" rtl="0">
              <a:spcBef>
                <a:spcPts val="0"/>
              </a:spcBef>
              <a:spcAft>
                <a:spcPts val="0"/>
              </a:spcAft>
              <a:defRPr sz="4600">
                <a:solidFill>
                  <a:schemeClr val="lt1"/>
                </a:solidFill>
                <a:latin typeface="Source Sans Pro"/>
                <a:ea typeface="Source Sans Pro"/>
                <a:cs typeface="Source Sans Pro"/>
                <a:sym typeface="Source Sans Pro"/>
              </a:defRPr>
            </a:lvl6pPr>
            <a:lvl7pPr marL="914400" algn="l" rtl="0">
              <a:spcBef>
                <a:spcPts val="0"/>
              </a:spcBef>
              <a:spcAft>
                <a:spcPts val="0"/>
              </a:spcAft>
              <a:defRPr sz="4600">
                <a:solidFill>
                  <a:schemeClr val="lt1"/>
                </a:solidFill>
                <a:latin typeface="Source Sans Pro"/>
                <a:ea typeface="Source Sans Pro"/>
                <a:cs typeface="Source Sans Pro"/>
                <a:sym typeface="Source Sans Pro"/>
              </a:defRPr>
            </a:lvl7pPr>
            <a:lvl8pPr marL="1371600" algn="l" rtl="0">
              <a:spcBef>
                <a:spcPts val="0"/>
              </a:spcBef>
              <a:spcAft>
                <a:spcPts val="0"/>
              </a:spcAft>
              <a:defRPr sz="4600">
                <a:solidFill>
                  <a:schemeClr val="lt1"/>
                </a:solidFill>
                <a:latin typeface="Source Sans Pro"/>
                <a:ea typeface="Source Sans Pro"/>
                <a:cs typeface="Source Sans Pro"/>
                <a:sym typeface="Source Sans Pro"/>
              </a:defRPr>
            </a:lvl8pPr>
            <a:lvl9pPr marL="1828800" algn="l" rtl="0">
              <a:spcBef>
                <a:spcPts val="0"/>
              </a:spcBef>
              <a:spcAft>
                <a:spcPts val="0"/>
              </a:spcAft>
              <a:defRPr sz="4600">
                <a:solidFill>
                  <a:schemeClr val="lt1"/>
                </a:solidFill>
                <a:latin typeface="Source Sans Pro"/>
                <a:ea typeface="Source Sans Pro"/>
                <a:cs typeface="Source Sans Pro"/>
                <a:sym typeface="Source Sans Pro"/>
              </a:defRPr>
            </a:lvl9pPr>
          </a:lstStyle>
          <a:p>
            <a:endParaRPr/>
          </a:p>
        </p:txBody>
      </p:sp>
      <p:sp>
        <p:nvSpPr>
          <p:cNvPr id="41" name="Shape 41"/>
          <p:cNvSpPr txBox="1">
            <a:spLocks noGrp="1"/>
          </p:cNvSpPr>
          <p:nvPr>
            <p:ph type="body" idx="1"/>
          </p:nvPr>
        </p:nvSpPr>
        <p:spPr>
          <a:xfrm>
            <a:off x="609600" y="1600201"/>
            <a:ext cx="9956800" cy="4525961"/>
          </a:xfrm>
          <a:prstGeom prst="rect">
            <a:avLst/>
          </a:prstGeom>
          <a:noFill/>
          <a:ln>
            <a:noFill/>
          </a:ln>
        </p:spPr>
        <p:txBody>
          <a:bodyPr lIns="91425" tIns="91425" rIns="91425" bIns="91425" anchor="t" anchorCtr="0"/>
          <a:lstStyle>
            <a:lvl1pPr marL="419100" indent="-301625" algn="l" rtl="0">
              <a:spcBef>
                <a:spcPts val="600"/>
              </a:spcBef>
              <a:spcAft>
                <a:spcPts val="0"/>
              </a:spcAft>
              <a:buClr>
                <a:schemeClr val="accent1"/>
              </a:buClr>
              <a:buFont typeface="Arial"/>
              <a:buChar char="•"/>
              <a:defRPr sz="3000">
                <a:solidFill>
                  <a:schemeClr val="lt1"/>
                </a:solidFill>
                <a:latin typeface="Arial"/>
                <a:ea typeface="Arial"/>
                <a:cs typeface="Arial"/>
                <a:sym typeface="Arial"/>
              </a:defRPr>
            </a:lvl1pPr>
            <a:lvl2pPr marL="722313" indent="-188912" algn="l" rtl="0">
              <a:spcBef>
                <a:spcPts val="520"/>
              </a:spcBef>
              <a:spcAft>
                <a:spcPts val="0"/>
              </a:spcAft>
              <a:buClr>
                <a:schemeClr val="accent1"/>
              </a:buClr>
              <a:buFont typeface="Arial"/>
              <a:buChar char="•"/>
              <a:defRPr sz="2600">
                <a:solidFill>
                  <a:schemeClr val="lt1"/>
                </a:solidFill>
                <a:latin typeface="Arial"/>
                <a:ea typeface="Arial"/>
                <a:cs typeface="Arial"/>
                <a:sym typeface="Arial"/>
              </a:defRPr>
            </a:lvl2pPr>
            <a:lvl3pPr marL="1004888" indent="-179387" algn="l" rtl="0">
              <a:spcBef>
                <a:spcPts val="480"/>
              </a:spcBef>
              <a:spcAft>
                <a:spcPts val="0"/>
              </a:spcAft>
              <a:buClr>
                <a:schemeClr val="accent2"/>
              </a:buClr>
              <a:buFont typeface="Arial"/>
              <a:buChar char="•"/>
              <a:defRPr sz="2400">
                <a:solidFill>
                  <a:schemeClr val="lt1"/>
                </a:solidFill>
                <a:latin typeface="Arial"/>
                <a:ea typeface="Arial"/>
                <a:cs typeface="Arial"/>
                <a:sym typeface="Arial"/>
              </a:defRPr>
            </a:lvl3pPr>
            <a:lvl4pPr marL="1279525" indent="-168275" algn="l" rtl="0">
              <a:spcBef>
                <a:spcPts val="400"/>
              </a:spcBef>
              <a:spcAft>
                <a:spcPts val="0"/>
              </a:spcAft>
              <a:buClr>
                <a:srgbClr val="8D89A4"/>
              </a:buClr>
              <a:buFont typeface="Arial"/>
              <a:buChar char="•"/>
              <a:defRPr sz="2000">
                <a:solidFill>
                  <a:schemeClr val="lt1"/>
                </a:solidFill>
                <a:latin typeface="Arial"/>
                <a:ea typeface="Arial"/>
                <a:cs typeface="Arial"/>
                <a:sym typeface="Arial"/>
              </a:defRPr>
            </a:lvl4pPr>
            <a:lvl5pPr marL="1489075" indent="-117475" algn="l" rtl="0">
              <a:spcBef>
                <a:spcPts val="400"/>
              </a:spcBef>
              <a:spcAft>
                <a:spcPts val="0"/>
              </a:spcAft>
              <a:buClr>
                <a:srgbClr val="748560"/>
              </a:buClr>
              <a:buFont typeface="Arial"/>
              <a:buChar char="•"/>
              <a:defRPr sz="2000">
                <a:solidFill>
                  <a:schemeClr val="lt1"/>
                </a:solidFill>
                <a:latin typeface="Arial"/>
                <a:ea typeface="Arial"/>
                <a:cs typeface="Arial"/>
                <a:sym typeface="Arial"/>
              </a:defRPr>
            </a:lvl5pPr>
            <a:lvl6pPr marL="1700784" indent="-113283" algn="l" rtl="0">
              <a:spcBef>
                <a:spcPts val="400"/>
              </a:spcBef>
              <a:buClr>
                <a:schemeClr val="accent5"/>
              </a:buClr>
              <a:buFont typeface="Arial"/>
              <a:buChar char="•"/>
              <a:defRPr sz="2000" baseline="0">
                <a:solidFill>
                  <a:schemeClr val="lt1"/>
                </a:solidFill>
                <a:latin typeface="Arial"/>
                <a:ea typeface="Arial"/>
                <a:cs typeface="Arial"/>
                <a:sym typeface="Arial"/>
              </a:defRPr>
            </a:lvl6pPr>
            <a:lvl7pPr marL="1920240" indent="-123189" algn="l" rtl="0">
              <a:spcBef>
                <a:spcPts val="360"/>
              </a:spcBef>
              <a:buClr>
                <a:schemeClr val="accent6"/>
              </a:buClr>
              <a:buFont typeface="Arial"/>
              <a:buChar char="•"/>
              <a:defRPr sz="1800" baseline="0">
                <a:solidFill>
                  <a:schemeClr val="lt1"/>
                </a:solidFill>
                <a:latin typeface="Arial"/>
                <a:ea typeface="Arial"/>
                <a:cs typeface="Arial"/>
                <a:sym typeface="Arial"/>
              </a:defRPr>
            </a:lvl7pPr>
            <a:lvl8pPr marL="2139696" indent="-123570" algn="l" rtl="0">
              <a:spcBef>
                <a:spcPts val="320"/>
              </a:spcBef>
              <a:buClr>
                <a:schemeClr val="accent6"/>
              </a:buClr>
              <a:buFont typeface="Arial"/>
              <a:buChar char="•"/>
              <a:defRPr sz="1600">
                <a:solidFill>
                  <a:schemeClr val="lt1"/>
                </a:solidFill>
                <a:latin typeface="Arial"/>
                <a:ea typeface="Arial"/>
                <a:cs typeface="Arial"/>
                <a:sym typeface="Arial"/>
              </a:defRPr>
            </a:lvl8pPr>
            <a:lvl9pPr marL="2331720" indent="-125095" algn="l" rtl="0">
              <a:spcBef>
                <a:spcPts val="320"/>
              </a:spcBef>
              <a:buClr>
                <a:schemeClr val="accent6"/>
              </a:buClr>
              <a:buFont typeface="Arial"/>
              <a:buChar char="•"/>
              <a:defRPr sz="1600">
                <a:solidFill>
                  <a:schemeClr val="lt1"/>
                </a:solidFill>
                <a:latin typeface="Arial"/>
                <a:ea typeface="Arial"/>
                <a:cs typeface="Arial"/>
                <a:sym typeface="Arial"/>
              </a:defRPr>
            </a:lvl9pPr>
          </a:lstStyle>
          <a:p>
            <a:endParaRPr/>
          </a:p>
        </p:txBody>
      </p:sp>
      <p:sp>
        <p:nvSpPr>
          <p:cNvPr id="42" name="Shape 42"/>
          <p:cNvSpPr txBox="1">
            <a:spLocks noGrp="1"/>
          </p:cNvSpPr>
          <p:nvPr>
            <p:ph type="dt" idx="10"/>
          </p:nvPr>
        </p:nvSpPr>
        <p:spPr>
          <a:xfrm>
            <a:off x="609601" y="6421438"/>
            <a:ext cx="2844799" cy="365125"/>
          </a:xfrm>
          <a:prstGeom prst="rect">
            <a:avLst/>
          </a:prstGeom>
          <a:noFill/>
          <a:ln>
            <a:noFill/>
          </a:ln>
        </p:spPr>
        <p:txBody>
          <a:bodyPr lIns="91425" tIns="91425" rIns="91425" bIns="91425" anchor="b" anchorCtr="0"/>
          <a:lstStyle>
            <a:lvl1pPr marL="0" marR="0" indent="0" algn="l" rtl="0">
              <a:defRPr sz="1000" b="0" i="0" u="none" strike="noStrike" cap="none" baseline="0">
                <a:solidFill>
                  <a:srgbClr val="9B9A98"/>
                </a:solidFill>
              </a:defRPr>
            </a:lvl1pPr>
            <a:lvl2pPr>
              <a:defRPr/>
            </a:lvl2pPr>
            <a:lvl3pPr>
              <a:defRPr/>
            </a:lvl3pPr>
            <a:lvl4pPr>
              <a:defRPr/>
            </a:lvl4pPr>
            <a:lvl5pPr>
              <a:defRPr/>
            </a:lvl5pPr>
            <a:lvl6pPr>
              <a:defRPr/>
            </a:lvl6pPr>
            <a:lvl7pPr>
              <a:defRPr/>
            </a:lvl7pPr>
            <a:lvl8pPr>
              <a:defRPr/>
            </a:lvl8pPr>
            <a:lvl9pPr>
              <a:defRPr/>
            </a:lvl9pPr>
          </a:lstStyle>
          <a:p>
            <a:endParaRPr/>
          </a:p>
        </p:txBody>
      </p:sp>
      <p:sp>
        <p:nvSpPr>
          <p:cNvPr id="43" name="Shape 43"/>
          <p:cNvSpPr txBox="1">
            <a:spLocks noGrp="1"/>
          </p:cNvSpPr>
          <p:nvPr>
            <p:ph type="ftr" idx="11"/>
          </p:nvPr>
        </p:nvSpPr>
        <p:spPr>
          <a:xfrm>
            <a:off x="4165600" y="6421438"/>
            <a:ext cx="3860800" cy="365125"/>
          </a:xfrm>
          <a:prstGeom prst="rect">
            <a:avLst/>
          </a:prstGeom>
          <a:noFill/>
          <a:ln>
            <a:noFill/>
          </a:ln>
        </p:spPr>
        <p:txBody>
          <a:bodyPr lIns="91425" tIns="91425" rIns="91425" bIns="91425" anchor="b" anchorCtr="0"/>
          <a:lstStyle>
            <a:lvl1pPr marL="0" marR="0" indent="0" algn="l" rtl="0">
              <a:defRPr sz="1800" b="0" i="0" u="none" strike="noStrike" cap="none" baseline="0">
                <a:solidFill>
                  <a:schemeClr val="lt1"/>
                </a:solidFill>
                <a:latin typeface="Arial"/>
                <a:ea typeface="Arial"/>
                <a:cs typeface="Arial"/>
                <a:sym typeface="Arial"/>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
        <p:nvSpPr>
          <p:cNvPr id="44" name="Shape 44"/>
          <p:cNvSpPr txBox="1">
            <a:spLocks noGrp="1"/>
          </p:cNvSpPr>
          <p:nvPr>
            <p:ph type="sldNum" idx="12"/>
          </p:nvPr>
        </p:nvSpPr>
        <p:spPr>
          <a:xfrm>
            <a:off x="10871200" y="6421438"/>
            <a:ext cx="1016000" cy="365125"/>
          </a:xfrm>
          <a:prstGeom prst="rect">
            <a:avLst/>
          </a:prstGeom>
          <a:noFill/>
          <a:ln>
            <a:noFill/>
          </a:ln>
        </p:spPr>
        <p:txBody>
          <a:bodyPr lIns="91425" tIns="91425" rIns="91425" bIns="91425" anchor="b" anchorCtr="0"/>
          <a:lstStyle>
            <a:lvl1pPr marL="0" marR="0" indent="0" algn="r" rtl="0">
              <a:defRPr sz="1000" b="0" i="0" u="none" strike="noStrike" cap="none" baseline="0">
                <a:solidFill>
                  <a:srgbClr val="9B9A98"/>
                </a:solidFill>
              </a:defRPr>
            </a:lvl1pPr>
            <a:lvl2pPr>
              <a:defRPr/>
            </a:lvl2pPr>
            <a:lvl3pPr>
              <a:defRPr/>
            </a:lvl3pPr>
            <a:lvl4pPr>
              <a:defRPr/>
            </a:lvl4pPr>
            <a:lvl5pPr>
              <a:defRPr/>
            </a:lvl5pPr>
            <a:lvl6pPr>
              <a:defRPr/>
            </a:lvl6pPr>
            <a:lvl7pPr>
              <a:defRPr/>
            </a:lvl7pPr>
            <a:lvl8pPr>
              <a:defRPr/>
            </a:lvl8pPr>
            <a:lvl9pPr>
              <a:defRPr/>
            </a:lvl9pPr>
          </a:lstStyle>
          <a:p>
            <a:endParaRPr/>
          </a:p>
        </p:txBody>
      </p:sp>
    </p:spTree>
    <p:extLst>
      <p:ext uri="{BB962C8B-B14F-4D97-AF65-F5344CB8AC3E}">
        <p14:creationId xmlns:p14="http://schemas.microsoft.com/office/powerpoint/2010/main" val="1130202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01/10/2023</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4"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719404" y="6108239"/>
            <a:ext cx="229516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www.dailymail.co.uk/news/article-3010170/Mark-Duggan-death-sparked-London-riots-holding-gun-officer-killed-him.html" TargetMode="External"/><Relationship Id="rId2" Type="http://schemas.openxmlformats.org/officeDocument/2006/relationships/image" Target="../media/image9.jpe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thesun.co.uk/news/2287185/mark-duggan-shot-police-tottenham-london-riots-2011/" TargetMode="Externa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theguardian.com/uk-news/2014/feb/28/carole-duggan-interview-not-going-away" TargetMode="Externa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redyouth.org/2014/10/29/no-justice-no-peace/" TargetMode="Externa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ceasefiremagazine.co.uk/mark-duggan-state-violence-long-history-british-propaganda/" TargetMode="Externa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dailystar.co.uk/news/latest-news/359517/Mark-Duggan-had-a-gun-but-was-lawfully-killed-jury-say" TargetMode="Externa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image" Target="../media/image18.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hyperlink" Target="https://reliefweb.int/report/world/global-terrorism-index-2018" TargetMode="Externa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file:///C:\Users\ken.dicks\Downloads\WHO-NMH-NVI-18.20-eng.pdf" TargetMode="Externa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hyperlink" Target="https://reutersinstitute.politics.ox.ac.uk/our-research/bias-bullshit-and-lies-audience-perspectives-low-trust-media" TargetMode="Externa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3" Type="http://schemas.openxmlformats.org/officeDocument/2006/relationships/hyperlink" Target="https://reutersinstitute.politics.ox.ac.uk/" TargetMode="External"/><Relationship Id="rId2" Type="http://schemas.openxmlformats.org/officeDocument/2006/relationships/hyperlink" Target="http://www.sussex.ac.uk/broadcast/read/31631" TargetMode="Externa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politicalcompass.org/" TargetMode="Externa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3" Type="http://schemas.openxmlformats.org/officeDocument/2006/relationships/hyperlink" Target="https://doi.org/10.1146/annurev-polisci-040811-115123" TargetMode="External"/><Relationship Id="rId7" Type="http://schemas.openxmlformats.org/officeDocument/2006/relationships/hyperlink" Target="https://reutersinstitute.politics.ox.ac.uk/our-research/bias-bullshit-and-lies-audience-perspectives-low-trust-media" TargetMode="External"/><Relationship Id="rId2" Type="http://schemas.openxmlformats.org/officeDocument/2006/relationships/hyperlink" Target="http://www.irr.org.uk/news/framing-the-death-of-mark-duggan/" TargetMode="External"/><Relationship Id="rId1" Type="http://schemas.openxmlformats.org/officeDocument/2006/relationships/slideLayout" Target="../slideLayouts/slideLayout6.xml"/><Relationship Id="rId6" Type="http://schemas.openxmlformats.org/officeDocument/2006/relationships/hyperlink" Target="https://www.who.int/violence_injury_prevention/road_safety_status/2018/en/" TargetMode="External"/><Relationship Id="rId5" Type="http://schemas.openxmlformats.org/officeDocument/2006/relationships/hyperlink" Target="https://www-tandfonline-com.ezproxy.uwtsd.ac.uk/doi/full/10.1080/1461670X.2016.1234356" TargetMode="External"/><Relationship Id="rId4" Type="http://schemas.openxmlformats.org/officeDocument/2006/relationships/hyperlink" Target="https://journals-sagepub-com.ezproxy.uwtsd.ac.uk/doi/full/10.1177/0093650215614364"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www.dailymail.co.uk/news/article-3010170/Mark-Duggan-death-sparked-London-riots-holding-gun-officer-killed-him.html" TargetMode="External"/><Relationship Id="rId2" Type="http://schemas.openxmlformats.org/officeDocument/2006/relationships/hyperlink" Target="https://me.me/i/professor-terrorist-worshipper-terrorist-future-hero-future-terrorist-hero-terrorist-19348268" TargetMode="External"/><Relationship Id="rId1" Type="http://schemas.openxmlformats.org/officeDocument/2006/relationships/slideLayout" Target="../slideLayouts/slideLayout6.xml"/><Relationship Id="rId5" Type="http://schemas.openxmlformats.org/officeDocument/2006/relationships/hyperlink" Target="https://www.theguardian.com/uk-news/2014/feb/28/carole-duggan-interview-not-going-away" TargetMode="External"/><Relationship Id="rId4" Type="http://schemas.openxmlformats.org/officeDocument/2006/relationships/hyperlink" Target="https://www.thesun.co.uk/news/2287185/mark-duggan-shot-police-tottenham-london-riots-2011/"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uk.businessinsider.com/these-6-corporations-control-90-of-the-media-in-america-2012-6" TargetMode="External"/><Relationship Id="rId2" Type="http://schemas.openxmlformats.org/officeDocument/2006/relationships/hyperlink" Target="http://www.independent.co.uk/news/media/press/the-suns-jeremy-corbyn-apology-provokes-further-outrage-with-tiny-mention-on-front-page-a6782991.html" TargetMode="External"/><Relationship Id="rId1" Type="http://schemas.openxmlformats.org/officeDocument/2006/relationships/slideLayout" Target="../slideLayouts/slideLayout6.xml"/><Relationship Id="rId5" Type="http://schemas.openxmlformats.org/officeDocument/2006/relationships/hyperlink" Target="http://www.bbc.co.uk/news/uk-14030051" TargetMode="External"/><Relationship Id="rId4" Type="http://schemas.openxmlformats.org/officeDocument/2006/relationships/hyperlink" Target="http://www.independent.co.uk/voices/front-page-apologies-should-be-reserved-for-the-biggest-foul-ups-a6787656.html" TargetMode="External"/></Relationships>
</file>

<file path=ppt/slides/_rels/slide50.xml.rels><?xml version="1.0" encoding="UTF-8" standalone="yes"?>
<Relationships xmlns="http://schemas.openxmlformats.org/package/2006/relationships"><Relationship Id="rId2" Type="http://schemas.openxmlformats.org/officeDocument/2006/relationships/hyperlink" Target="https://yougov.co.uk/news/2017/03/07/how-left-or-right-wing-are-uks-newspapers/"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847528" y="332656"/>
            <a:ext cx="2232248" cy="252028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6765866" y="309870"/>
            <a:ext cx="2138446" cy="144016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4151784" y="332656"/>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8112224" y="1916832"/>
            <a:ext cx="2232248" cy="1872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5159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2639616" y="2996952"/>
            <a:ext cx="3062430"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5899024" y="2359708"/>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Rectangle 13"/>
          <p:cNvSpPr/>
          <p:nvPr/>
        </p:nvSpPr>
        <p:spPr>
          <a:xfrm>
            <a:off x="4151784" y="1844824"/>
            <a:ext cx="1584176" cy="10081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879976" y="3645024"/>
            <a:ext cx="2016224"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1847528" y="4797153"/>
            <a:ext cx="8496944" cy="461665"/>
          </a:xfrm>
          <a:prstGeom prst="rect">
            <a:avLst/>
          </a:prstGeom>
          <a:noFill/>
        </p:spPr>
        <p:txBody>
          <a:bodyPr wrap="square" rtlCol="0">
            <a:spAutoFit/>
          </a:bodyPr>
          <a:lstStyle/>
          <a:p>
            <a:r>
              <a:rPr lang="en-GB" sz="2400" b="1" dirty="0"/>
              <a:t>ECSO5001: Diversity &amp; Difference in a Modern World</a:t>
            </a:r>
          </a:p>
        </p:txBody>
      </p:sp>
      <p:sp>
        <p:nvSpPr>
          <p:cNvPr id="18" name="TextBox 17"/>
          <p:cNvSpPr txBox="1"/>
          <p:nvPr/>
        </p:nvSpPr>
        <p:spPr>
          <a:xfrm>
            <a:off x="1847528" y="5366386"/>
            <a:ext cx="8496944" cy="461665"/>
          </a:xfrm>
          <a:prstGeom prst="rect">
            <a:avLst/>
          </a:prstGeom>
          <a:noFill/>
        </p:spPr>
        <p:txBody>
          <a:bodyPr wrap="square" rtlCol="0">
            <a:spAutoFit/>
          </a:bodyPr>
          <a:lstStyle/>
          <a:p>
            <a:r>
              <a:rPr lang="en-GB" sz="2400" b="1" dirty="0"/>
              <a:t>Theme 5: Exploring Media Bias</a:t>
            </a:r>
          </a:p>
        </p:txBody>
      </p:sp>
      <p:sp>
        <p:nvSpPr>
          <p:cNvPr id="20" name="Rectangle 19"/>
          <p:cNvSpPr/>
          <p:nvPr/>
        </p:nvSpPr>
        <p:spPr>
          <a:xfrm>
            <a:off x="8112224" y="3861048"/>
            <a:ext cx="2232248" cy="7200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Rectangle 21"/>
          <p:cNvSpPr/>
          <p:nvPr/>
        </p:nvSpPr>
        <p:spPr>
          <a:xfrm>
            <a:off x="1847528" y="2996952"/>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p:nvSpPr>
        <p:spPr>
          <a:xfrm>
            <a:off x="9192344" y="332656"/>
            <a:ext cx="1152128" cy="144016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010709" y="3095002"/>
            <a:ext cx="2320245" cy="1388076"/>
          </a:xfrm>
          <a:prstGeom prst="rect">
            <a:avLst/>
          </a:prstGeom>
        </p:spPr>
      </p:pic>
      <p:pic>
        <p:nvPicPr>
          <p:cNvPr id="3" name="Picture 2"/>
          <p:cNvPicPr>
            <a:picLocks noChangeAspect="1"/>
          </p:cNvPicPr>
          <p:nvPr/>
        </p:nvPicPr>
        <p:blipFill>
          <a:blip r:embed="rId3"/>
          <a:stretch>
            <a:fillRect/>
          </a:stretch>
        </p:blipFill>
        <p:spPr>
          <a:xfrm>
            <a:off x="8248879" y="2203992"/>
            <a:ext cx="1958939" cy="1303585"/>
          </a:xfrm>
          <a:prstGeom prst="rect">
            <a:avLst/>
          </a:prstGeom>
        </p:spPr>
      </p:pic>
      <p:pic>
        <p:nvPicPr>
          <p:cNvPr id="11" name="Picture 10"/>
          <p:cNvPicPr>
            <a:picLocks noChangeAspect="1"/>
          </p:cNvPicPr>
          <p:nvPr/>
        </p:nvPicPr>
        <p:blipFill>
          <a:blip r:embed="rId4"/>
          <a:stretch>
            <a:fillRect/>
          </a:stretch>
        </p:blipFill>
        <p:spPr>
          <a:xfrm>
            <a:off x="7165208" y="554022"/>
            <a:ext cx="1461984" cy="972884"/>
          </a:xfrm>
          <a:prstGeom prst="rect">
            <a:avLst/>
          </a:prstGeom>
        </p:spPr>
      </p:pic>
      <p:pic>
        <p:nvPicPr>
          <p:cNvPr id="12" name="Picture 11"/>
          <p:cNvPicPr>
            <a:picLocks noChangeAspect="1"/>
          </p:cNvPicPr>
          <p:nvPr/>
        </p:nvPicPr>
        <p:blipFill>
          <a:blip r:embed="rId5"/>
          <a:stretch>
            <a:fillRect/>
          </a:stretch>
        </p:blipFill>
        <p:spPr>
          <a:xfrm>
            <a:off x="4242839" y="1969361"/>
            <a:ext cx="1394098" cy="780695"/>
          </a:xfrm>
          <a:prstGeom prst="rect">
            <a:avLst/>
          </a:prstGeom>
        </p:spPr>
      </p:pic>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a:normAutofit/>
          </a:bodyPr>
          <a:lstStyle/>
          <a:p>
            <a:r>
              <a:rPr lang="en-US" b="1" dirty="0"/>
              <a:t>What have we covered already?</a:t>
            </a:r>
          </a:p>
        </p:txBody>
      </p:sp>
      <p:sp>
        <p:nvSpPr>
          <p:cNvPr id="3" name="TextBox 2"/>
          <p:cNvSpPr txBox="1"/>
          <p:nvPr/>
        </p:nvSpPr>
        <p:spPr>
          <a:xfrm>
            <a:off x="2711624" y="1844825"/>
            <a:ext cx="6696744" cy="954107"/>
          </a:xfrm>
          <a:prstGeom prst="rect">
            <a:avLst/>
          </a:prstGeom>
          <a:noFill/>
        </p:spPr>
        <p:txBody>
          <a:bodyPr wrap="square" rtlCol="0">
            <a:spAutoFit/>
          </a:bodyPr>
          <a:lstStyle/>
          <a:p>
            <a:pPr algn="ctr"/>
            <a:r>
              <a:rPr lang="en-GB" sz="2800" i="1" dirty="0"/>
              <a:t>Before we move on, what have we already looked at in this Module?</a:t>
            </a:r>
          </a:p>
        </p:txBody>
      </p:sp>
    </p:spTree>
    <p:extLst>
      <p:ext uri="{BB962C8B-B14F-4D97-AF65-F5344CB8AC3E}">
        <p14:creationId xmlns:p14="http://schemas.microsoft.com/office/powerpoint/2010/main" val="1739821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Shape 90"/>
          <p:cNvSpPr txBox="1">
            <a:spLocks noGrp="1"/>
          </p:cNvSpPr>
          <p:nvPr>
            <p:ph type="body" idx="4294967295"/>
          </p:nvPr>
        </p:nvSpPr>
        <p:spPr>
          <a:xfrm>
            <a:off x="1703513" y="1268761"/>
            <a:ext cx="8567985" cy="3357563"/>
          </a:xfrm>
          <a:prstGeom prst="rect">
            <a:avLst/>
          </a:prstGeom>
        </p:spPr>
        <p:txBody>
          <a:bodyPr vert="horz" lIns="91425" tIns="91425" rIns="91425" bIns="91425" rtlCol="0" anchor="t" anchorCtr="0">
            <a:noAutofit/>
          </a:bodyPr>
          <a:lstStyle/>
          <a:p>
            <a:pPr marL="685800"/>
            <a:r>
              <a:rPr lang="en" sz="2800" dirty="0">
                <a:latin typeface="Tahoma"/>
                <a:ea typeface="Tahoma"/>
                <a:cs typeface="Tahoma"/>
                <a:sym typeface="Tahoma"/>
              </a:rPr>
              <a:t>The media should not deliberately print untruths</a:t>
            </a:r>
          </a:p>
          <a:p>
            <a:pPr marL="685800"/>
            <a:endParaRPr sz="2800" dirty="0">
              <a:latin typeface="Tahoma"/>
              <a:ea typeface="Tahoma"/>
              <a:cs typeface="Tahoma"/>
              <a:sym typeface="Tahoma"/>
            </a:endParaRPr>
          </a:p>
          <a:p>
            <a:pPr marL="685800"/>
            <a:r>
              <a:rPr lang="en" sz="2800" dirty="0">
                <a:latin typeface="Tahoma"/>
                <a:ea typeface="Tahoma"/>
                <a:cs typeface="Tahoma"/>
                <a:sym typeface="Tahoma"/>
              </a:rPr>
              <a:t>If they do they could be prosecuted for libel</a:t>
            </a:r>
          </a:p>
          <a:p>
            <a:pPr marL="685800"/>
            <a:endParaRPr sz="2800" dirty="0">
              <a:latin typeface="Tahoma"/>
              <a:ea typeface="Tahoma"/>
              <a:cs typeface="Tahoma"/>
              <a:sym typeface="Tahoma"/>
            </a:endParaRPr>
          </a:p>
          <a:p>
            <a:pPr marL="685800"/>
            <a:r>
              <a:rPr lang="en" sz="2800" dirty="0">
                <a:latin typeface="Tahoma"/>
                <a:ea typeface="Tahoma"/>
                <a:cs typeface="Tahoma"/>
                <a:sym typeface="Tahoma"/>
              </a:rPr>
              <a:t>Beca</a:t>
            </a:r>
            <a:r>
              <a:rPr lang="en-GB" sz="2800" dirty="0">
                <a:latin typeface="Tahoma"/>
                <a:ea typeface="Tahoma"/>
                <a:cs typeface="Tahoma"/>
                <a:sym typeface="Tahoma"/>
              </a:rPr>
              <a:t>us</a:t>
            </a:r>
            <a:r>
              <a:rPr lang="en" sz="2800" dirty="0">
                <a:latin typeface="Tahoma"/>
                <a:ea typeface="Tahoma"/>
                <a:cs typeface="Tahoma"/>
                <a:sym typeface="Tahoma"/>
              </a:rPr>
              <a:t>e of the libel laws people often believe that the media </a:t>
            </a:r>
            <a:r>
              <a:rPr lang="en" sz="2800" u="sng" dirty="0">
                <a:latin typeface="Tahoma"/>
                <a:ea typeface="Tahoma"/>
                <a:cs typeface="Tahoma"/>
                <a:sym typeface="Tahoma"/>
              </a:rPr>
              <a:t>must</a:t>
            </a:r>
            <a:r>
              <a:rPr lang="en" sz="2800" dirty="0">
                <a:latin typeface="Tahoma"/>
                <a:ea typeface="Tahoma"/>
                <a:cs typeface="Tahoma"/>
                <a:sym typeface="Tahoma"/>
              </a:rPr>
              <a:t> print the truth</a:t>
            </a:r>
          </a:p>
          <a:p>
            <a:pPr marL="685800"/>
            <a:endParaRPr sz="2800" dirty="0">
              <a:latin typeface="Tahoma"/>
              <a:ea typeface="Tahoma"/>
              <a:cs typeface="Tahoma"/>
              <a:sym typeface="Tahoma"/>
            </a:endParaRPr>
          </a:p>
          <a:p>
            <a:pPr marL="685800"/>
            <a:r>
              <a:rPr lang="en" sz="2800" dirty="0">
                <a:latin typeface="Tahoma"/>
                <a:ea typeface="Tahoma"/>
                <a:cs typeface="Tahoma"/>
                <a:sym typeface="Tahoma"/>
              </a:rPr>
              <a:t>However, they CAN use other techniques to misdirect. </a:t>
            </a:r>
          </a:p>
        </p:txBody>
      </p:sp>
      <p:sp>
        <p:nvSpPr>
          <p:cNvPr id="91" name="Shape 91"/>
          <p:cNvSpPr txBox="1">
            <a:spLocks noGrp="1"/>
          </p:cNvSpPr>
          <p:nvPr>
            <p:ph type="title" idx="4294967295"/>
          </p:nvPr>
        </p:nvSpPr>
        <p:spPr>
          <a:xfrm>
            <a:off x="1919536" y="0"/>
            <a:ext cx="8229600" cy="1143000"/>
          </a:xfrm>
          <a:prstGeom prst="rect">
            <a:avLst/>
          </a:prstGeom>
        </p:spPr>
        <p:txBody>
          <a:bodyPr vert="horz" lIns="91425" tIns="91425" rIns="91425" bIns="91425" rtlCol="0" anchor="ctr" anchorCtr="0">
            <a:noAutofit/>
          </a:bodyPr>
          <a:lstStyle/>
          <a:p>
            <a:pPr>
              <a:spcBef>
                <a:spcPts val="0"/>
              </a:spcBef>
            </a:pPr>
            <a:r>
              <a:rPr lang="en" sz="3200" b="1" dirty="0">
                <a:solidFill>
                  <a:schemeClr val="tx1">
                    <a:lumMod val="85000"/>
                    <a:lumOff val="15000"/>
                  </a:schemeClr>
                </a:solidFill>
              </a:rPr>
              <a:t>“If something is not a lie, it must be true”</a:t>
            </a:r>
          </a:p>
        </p:txBody>
      </p:sp>
    </p:spTree>
    <p:extLst>
      <p:ext uri="{BB962C8B-B14F-4D97-AF65-F5344CB8AC3E}">
        <p14:creationId xmlns:p14="http://schemas.microsoft.com/office/powerpoint/2010/main" val="1986609862"/>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0">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6" name="Shape 106"/>
          <p:cNvSpPr txBox="1">
            <a:spLocks noGrp="1"/>
          </p:cNvSpPr>
          <p:nvPr>
            <p:ph type="title" idx="4294967295"/>
          </p:nvPr>
        </p:nvSpPr>
        <p:spPr>
          <a:xfrm>
            <a:off x="2200850" y="0"/>
            <a:ext cx="8229600" cy="1143000"/>
          </a:xfrm>
          <a:prstGeom prst="rect">
            <a:avLst/>
          </a:prstGeom>
        </p:spPr>
        <p:txBody>
          <a:bodyPr vert="horz" lIns="91425" tIns="91425" rIns="91425" bIns="91425" rtlCol="0" anchor="ctr" anchorCtr="0">
            <a:noAutofit/>
          </a:bodyPr>
          <a:lstStyle/>
          <a:p>
            <a:pPr>
              <a:spcBef>
                <a:spcPts val="0"/>
              </a:spcBef>
            </a:pPr>
            <a:r>
              <a:rPr lang="en" sz="3600" b="1" dirty="0">
                <a:solidFill>
                  <a:schemeClr val="tx1">
                    <a:lumMod val="85000"/>
                    <a:lumOff val="15000"/>
                  </a:schemeClr>
                </a:solidFill>
              </a:rPr>
              <a:t>Thinking about media bias</a:t>
            </a:r>
          </a:p>
        </p:txBody>
      </p:sp>
      <p:sp>
        <p:nvSpPr>
          <p:cNvPr id="5" name="TextBox 4"/>
          <p:cNvSpPr txBox="1"/>
          <p:nvPr/>
        </p:nvSpPr>
        <p:spPr>
          <a:xfrm>
            <a:off x="2207568" y="1844825"/>
            <a:ext cx="7848872" cy="954107"/>
          </a:xfrm>
          <a:prstGeom prst="rect">
            <a:avLst/>
          </a:prstGeom>
          <a:noFill/>
        </p:spPr>
        <p:txBody>
          <a:bodyPr wrap="square" rtlCol="0">
            <a:spAutoFit/>
          </a:bodyPr>
          <a:lstStyle/>
          <a:p>
            <a:pPr algn="ctr"/>
            <a:r>
              <a:rPr lang="en-GB" sz="2800" i="1" dirty="0"/>
              <a:t>Take some time to think about why the media might have a natural bias.</a:t>
            </a: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15681" y="3040589"/>
            <a:ext cx="604435" cy="604435"/>
          </a:xfrm>
          <a:prstGeom prst="rect">
            <a:avLst/>
          </a:prstGeom>
        </p:spPr>
      </p:pic>
      <p:sp>
        <p:nvSpPr>
          <p:cNvPr id="7" name="TextBox 6"/>
          <p:cNvSpPr txBox="1"/>
          <p:nvPr/>
        </p:nvSpPr>
        <p:spPr>
          <a:xfrm>
            <a:off x="4017488" y="3158140"/>
            <a:ext cx="5688632" cy="369332"/>
          </a:xfrm>
          <a:prstGeom prst="rect">
            <a:avLst/>
          </a:prstGeom>
          <a:noFill/>
        </p:spPr>
        <p:txBody>
          <a:bodyPr wrap="square" rtlCol="0">
            <a:spAutoFit/>
          </a:bodyPr>
          <a:lstStyle/>
          <a:p>
            <a:r>
              <a:rPr lang="en-GB" dirty="0"/>
              <a:t>Guided Study Activity 1: Why might the media be biased?</a:t>
            </a:r>
          </a:p>
        </p:txBody>
      </p:sp>
      <p:sp>
        <p:nvSpPr>
          <p:cNvPr id="2" name="TextBox 1">
            <a:extLst>
              <a:ext uri="{FF2B5EF4-FFF2-40B4-BE49-F238E27FC236}">
                <a16:creationId xmlns:a16="http://schemas.microsoft.com/office/drawing/2014/main" id="{F0D95979-6E54-4327-AEF4-C61518F6FFD8}"/>
              </a:ext>
            </a:extLst>
          </p:cNvPr>
          <p:cNvSpPr txBox="1"/>
          <p:nvPr/>
        </p:nvSpPr>
        <p:spPr>
          <a:xfrm>
            <a:off x="2927648" y="4581128"/>
            <a:ext cx="6408712" cy="523220"/>
          </a:xfrm>
          <a:prstGeom prst="rect">
            <a:avLst/>
          </a:prstGeom>
          <a:noFill/>
        </p:spPr>
        <p:txBody>
          <a:bodyPr wrap="square" rtlCol="0">
            <a:spAutoFit/>
          </a:bodyPr>
          <a:lstStyle/>
          <a:p>
            <a:pPr algn="ctr"/>
            <a:r>
              <a:rPr lang="en-GB" sz="2800" i="1" dirty="0"/>
              <a:t>Feedback to the group.</a:t>
            </a:r>
          </a:p>
        </p:txBody>
      </p:sp>
      <p:pic>
        <p:nvPicPr>
          <p:cNvPr id="4" name="Picture 3" descr="A picture containing ball&#10;&#10;Description automatically generated">
            <a:extLst>
              <a:ext uri="{FF2B5EF4-FFF2-40B4-BE49-F238E27FC236}">
                <a16:creationId xmlns:a16="http://schemas.microsoft.com/office/drawing/2014/main" id="{8D5A29D0-8B6B-4B37-994E-4B39CA5DB0D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32583" y="5309669"/>
            <a:ext cx="926834" cy="926834"/>
          </a:xfrm>
          <a:prstGeom prst="rect">
            <a:avLst/>
          </a:prstGeom>
        </p:spPr>
      </p:pic>
    </p:spTree>
    <p:extLst>
      <p:ext uri="{BB962C8B-B14F-4D97-AF65-F5344CB8AC3E}">
        <p14:creationId xmlns:p14="http://schemas.microsoft.com/office/powerpoint/2010/main" val="544515701"/>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Shape 111"/>
          <p:cNvSpPr txBox="1">
            <a:spLocks noGrp="1"/>
          </p:cNvSpPr>
          <p:nvPr>
            <p:ph type="body" idx="4294967295"/>
          </p:nvPr>
        </p:nvSpPr>
        <p:spPr>
          <a:xfrm>
            <a:off x="1524001" y="1597026"/>
            <a:ext cx="3084513" cy="2232025"/>
          </a:xfrm>
          <a:prstGeom prst="rect">
            <a:avLst/>
          </a:prstGeom>
        </p:spPr>
        <p:txBody>
          <a:bodyPr vert="horz" lIns="91425" tIns="91425" rIns="91425" bIns="91425" rtlCol="0" anchor="t" anchorCtr="0">
            <a:noAutofit/>
          </a:bodyPr>
          <a:lstStyle/>
          <a:p>
            <a:pPr indent="0" algn="ctr">
              <a:spcBef>
                <a:spcPts val="0"/>
              </a:spcBef>
              <a:buNone/>
            </a:pPr>
            <a:r>
              <a:rPr lang="en" sz="2400" dirty="0">
                <a:latin typeface="Tahoma"/>
                <a:ea typeface="Tahoma"/>
                <a:cs typeface="Tahoma"/>
                <a:sym typeface="Tahoma"/>
              </a:rPr>
              <a:t> Bias is: Relying on stereotypes and unchallenged assumptions, often with double standards - race, for example.</a:t>
            </a:r>
          </a:p>
        </p:txBody>
      </p:sp>
      <p:sp>
        <p:nvSpPr>
          <p:cNvPr id="112" name="Shape 112"/>
          <p:cNvSpPr txBox="1">
            <a:spLocks noGrp="1"/>
          </p:cNvSpPr>
          <p:nvPr>
            <p:ph type="title" idx="4294967295"/>
          </p:nvPr>
        </p:nvSpPr>
        <p:spPr>
          <a:xfrm>
            <a:off x="1991544" y="0"/>
            <a:ext cx="8229600" cy="1143000"/>
          </a:xfrm>
          <a:prstGeom prst="rect">
            <a:avLst/>
          </a:prstGeom>
        </p:spPr>
        <p:txBody>
          <a:bodyPr vert="horz" lIns="91425" tIns="91425" rIns="91425" bIns="91425" rtlCol="0" anchor="ctr" anchorCtr="0">
            <a:noAutofit/>
          </a:bodyPr>
          <a:lstStyle/>
          <a:p>
            <a:pPr>
              <a:spcBef>
                <a:spcPts val="0"/>
              </a:spcBef>
            </a:pPr>
            <a:r>
              <a:rPr lang="en" b="1" dirty="0">
                <a:solidFill>
                  <a:schemeClr val="tx1">
                    <a:lumMod val="85000"/>
                    <a:lumOff val="15000"/>
                  </a:schemeClr>
                </a:solidFill>
              </a:rPr>
              <a:t>How can we spot bias?</a:t>
            </a:r>
          </a:p>
        </p:txBody>
      </p:sp>
      <p:pic>
        <p:nvPicPr>
          <p:cNvPr id="113" name="Shape 113"/>
          <p:cNvPicPr preferRelativeResize="0"/>
          <p:nvPr/>
        </p:nvPicPr>
        <p:blipFill rotWithShape="1">
          <a:blip r:embed="rId3">
            <a:alphaModFix/>
          </a:blip>
          <a:srcRect l="1681" t="395" r="1841" b="12100"/>
          <a:stretch/>
        </p:blipFill>
        <p:spPr>
          <a:xfrm>
            <a:off x="4894997" y="1124745"/>
            <a:ext cx="5513696" cy="5000937"/>
          </a:xfrm>
          <a:prstGeom prst="rect">
            <a:avLst/>
          </a:prstGeom>
          <a:noFill/>
          <a:ln>
            <a:noFill/>
          </a:ln>
        </p:spPr>
      </p:pic>
      <p:sp>
        <p:nvSpPr>
          <p:cNvPr id="2" name="TextBox 1"/>
          <p:cNvSpPr txBox="1"/>
          <p:nvPr/>
        </p:nvSpPr>
        <p:spPr>
          <a:xfrm>
            <a:off x="1991544" y="4509121"/>
            <a:ext cx="2592288" cy="1200329"/>
          </a:xfrm>
          <a:prstGeom prst="rect">
            <a:avLst/>
          </a:prstGeom>
          <a:noFill/>
        </p:spPr>
        <p:txBody>
          <a:bodyPr wrap="square" rtlCol="0">
            <a:spAutoFit/>
          </a:bodyPr>
          <a:lstStyle/>
          <a:p>
            <a:pPr lvl="0" algn="ctr"/>
            <a:r>
              <a:rPr lang="en" sz="2400" dirty="0">
                <a:latin typeface="Tahoma"/>
                <a:ea typeface="Tahoma"/>
                <a:cs typeface="Tahoma"/>
                <a:sym typeface="Tahoma"/>
              </a:rPr>
              <a:t>What other examples can you think of?</a:t>
            </a:r>
          </a:p>
        </p:txBody>
      </p:sp>
      <p:sp>
        <p:nvSpPr>
          <p:cNvPr id="3" name="TextBox 2"/>
          <p:cNvSpPr txBox="1"/>
          <p:nvPr/>
        </p:nvSpPr>
        <p:spPr>
          <a:xfrm>
            <a:off x="4894998" y="6237312"/>
            <a:ext cx="3217227" cy="369332"/>
          </a:xfrm>
          <a:prstGeom prst="rect">
            <a:avLst/>
          </a:prstGeom>
          <a:noFill/>
        </p:spPr>
        <p:txBody>
          <a:bodyPr wrap="square" rtlCol="0">
            <a:spAutoFit/>
          </a:bodyPr>
          <a:lstStyle/>
          <a:p>
            <a:r>
              <a:rPr lang="en-GB" dirty="0"/>
              <a:t>Image 1: Me.me (2017)</a:t>
            </a:r>
          </a:p>
        </p:txBody>
      </p:sp>
    </p:spTree>
    <p:extLst>
      <p:ext uri="{BB962C8B-B14F-4D97-AF65-F5344CB8AC3E}">
        <p14:creationId xmlns:p14="http://schemas.microsoft.com/office/powerpoint/2010/main" val="2446344477"/>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1" grpId="0" build="p"/>
      <p:bldP spid="2"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Shape 118"/>
          <p:cNvSpPr txBox="1">
            <a:spLocks noGrp="1"/>
          </p:cNvSpPr>
          <p:nvPr>
            <p:ph type="body" idx="4294967295"/>
          </p:nvPr>
        </p:nvSpPr>
        <p:spPr>
          <a:xfrm>
            <a:off x="2017204" y="4453578"/>
            <a:ext cx="8229600" cy="1567711"/>
          </a:xfrm>
          <a:prstGeom prst="rect">
            <a:avLst/>
          </a:prstGeom>
        </p:spPr>
        <p:txBody>
          <a:bodyPr vert="horz" lIns="91425" tIns="91425" rIns="91425" bIns="91425" rtlCol="0" anchor="t" anchorCtr="0">
            <a:noAutofit/>
          </a:bodyPr>
          <a:lstStyle/>
          <a:p>
            <a:pPr indent="0" algn="ctr">
              <a:spcBef>
                <a:spcPts val="0"/>
              </a:spcBef>
              <a:buClr>
                <a:schemeClr val="dk1"/>
              </a:buClr>
              <a:buSzPct val="55000"/>
              <a:buNone/>
            </a:pPr>
            <a:r>
              <a:rPr lang="en" sz="2800" b="1" spc="300" dirty="0">
                <a:solidFill>
                  <a:srgbClr val="C00000"/>
                </a:solidFill>
                <a:ea typeface="Tahoma"/>
                <a:cs typeface="Tahoma"/>
                <a:sym typeface="Tahoma"/>
              </a:rPr>
              <a:t>Troublesome Teens Terrorise Town</a:t>
            </a:r>
            <a:endParaRPr sz="2800" b="1" spc="300" dirty="0">
              <a:solidFill>
                <a:srgbClr val="C00000"/>
              </a:solidFill>
              <a:ea typeface="Tahoma"/>
              <a:cs typeface="Tahoma"/>
              <a:sym typeface="Tahoma"/>
            </a:endParaRPr>
          </a:p>
          <a:p>
            <a:pPr indent="0" algn="ctr">
              <a:buSzPct val="55000"/>
              <a:buNone/>
            </a:pPr>
            <a:r>
              <a:rPr lang="en" sz="2800" b="1" spc="300" dirty="0">
                <a:solidFill>
                  <a:srgbClr val="333300"/>
                </a:solidFill>
                <a:ea typeface="Tahoma"/>
                <a:cs typeface="Tahoma"/>
                <a:sym typeface="Tahoma"/>
              </a:rPr>
              <a:t>Local Students Campaign for Human Rights</a:t>
            </a:r>
          </a:p>
          <a:p>
            <a:pPr>
              <a:spcBef>
                <a:spcPts val="0"/>
              </a:spcBef>
              <a:buNone/>
            </a:pPr>
            <a:endParaRPr sz="2800" dirty="0">
              <a:latin typeface="+mj-lt"/>
            </a:endParaRPr>
          </a:p>
        </p:txBody>
      </p:sp>
      <p:sp>
        <p:nvSpPr>
          <p:cNvPr id="119" name="Shape 119"/>
          <p:cNvSpPr txBox="1">
            <a:spLocks noGrp="1"/>
          </p:cNvSpPr>
          <p:nvPr>
            <p:ph type="title" idx="4294967295"/>
          </p:nvPr>
        </p:nvSpPr>
        <p:spPr>
          <a:xfrm>
            <a:off x="1919536" y="5261"/>
            <a:ext cx="8229600" cy="1143000"/>
          </a:xfrm>
          <a:prstGeom prst="rect">
            <a:avLst/>
          </a:prstGeom>
        </p:spPr>
        <p:txBody>
          <a:bodyPr vert="horz" lIns="91425" tIns="91425" rIns="91425" bIns="91425" rtlCol="0" anchor="ctr" anchorCtr="0">
            <a:noAutofit/>
          </a:bodyPr>
          <a:lstStyle/>
          <a:p>
            <a:r>
              <a:rPr lang="en-US" b="1" dirty="0"/>
              <a:t>How can we spot bias?</a:t>
            </a:r>
          </a:p>
        </p:txBody>
      </p:sp>
      <p:sp>
        <p:nvSpPr>
          <p:cNvPr id="2" name="TextBox 1"/>
          <p:cNvSpPr txBox="1"/>
          <p:nvPr/>
        </p:nvSpPr>
        <p:spPr>
          <a:xfrm>
            <a:off x="1847528" y="1052737"/>
            <a:ext cx="835292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The deliberate use of language with positive or negative overtones</a:t>
            </a:r>
          </a:p>
        </p:txBody>
      </p:sp>
      <p:sp>
        <p:nvSpPr>
          <p:cNvPr id="3" name="TextBox 2"/>
          <p:cNvSpPr txBox="1"/>
          <p:nvPr/>
        </p:nvSpPr>
        <p:spPr>
          <a:xfrm>
            <a:off x="2207568" y="2022689"/>
            <a:ext cx="7992888" cy="523220"/>
          </a:xfrm>
          <a:prstGeom prst="rect">
            <a:avLst/>
          </a:prstGeom>
          <a:noFill/>
        </p:spPr>
        <p:txBody>
          <a:bodyPr wrap="square" rtlCol="0">
            <a:spAutoFit/>
          </a:bodyPr>
          <a:lstStyle/>
          <a:p>
            <a:pPr algn="ctr"/>
            <a:r>
              <a:rPr lang="en-GB" sz="2800" i="1" dirty="0"/>
              <a:t>Discuss examples of positive and negative language.</a:t>
            </a:r>
          </a:p>
        </p:txBody>
      </p:sp>
      <p:sp>
        <p:nvSpPr>
          <p:cNvPr id="5" name="TextBox 4"/>
          <p:cNvSpPr txBox="1"/>
          <p:nvPr/>
        </p:nvSpPr>
        <p:spPr>
          <a:xfrm>
            <a:off x="1883532" y="3913892"/>
            <a:ext cx="8496944" cy="523220"/>
          </a:xfrm>
          <a:prstGeom prst="rect">
            <a:avLst/>
          </a:prstGeom>
          <a:noFill/>
        </p:spPr>
        <p:txBody>
          <a:bodyPr wrap="square" rtlCol="0">
            <a:spAutoFit/>
          </a:bodyPr>
          <a:lstStyle/>
          <a:p>
            <a:pPr marL="285750" indent="-285750">
              <a:buFont typeface="Arial" panose="020B0604020202020204" pitchFamily="34" charset="0"/>
              <a:buChar char="•"/>
            </a:pPr>
            <a:r>
              <a:rPr lang="en-GB" sz="2800" dirty="0"/>
              <a:t>These two headlines are describing the same event;</a:t>
            </a:r>
          </a:p>
        </p:txBody>
      </p:sp>
    </p:spTree>
    <p:extLst>
      <p:ext uri="{BB962C8B-B14F-4D97-AF65-F5344CB8AC3E}">
        <p14:creationId xmlns:p14="http://schemas.microsoft.com/office/powerpoint/2010/main" val="3541465017"/>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8">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 grpId="0" build="p"/>
      <p:bldP spid="2" grpId="0"/>
      <p:bldP spid="3"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Shape 124"/>
          <p:cNvSpPr txBox="1">
            <a:spLocks noGrp="1"/>
          </p:cNvSpPr>
          <p:nvPr>
            <p:ph type="body" idx="4294967295"/>
          </p:nvPr>
        </p:nvSpPr>
        <p:spPr>
          <a:xfrm>
            <a:off x="1703512" y="1340769"/>
            <a:ext cx="8748464" cy="3903663"/>
          </a:xfrm>
          <a:prstGeom prst="rect">
            <a:avLst/>
          </a:prstGeom>
        </p:spPr>
        <p:txBody>
          <a:bodyPr vert="horz" lIns="91425" tIns="91425" rIns="91425" bIns="91425" rtlCol="0" anchor="t" anchorCtr="0">
            <a:noAutofit/>
          </a:bodyPr>
          <a:lstStyle/>
          <a:p>
            <a:pPr>
              <a:spcBef>
                <a:spcPts val="0"/>
              </a:spcBef>
            </a:pPr>
            <a:r>
              <a:rPr lang="en" dirty="0">
                <a:latin typeface="+mj-lt"/>
                <a:ea typeface="Tahoma"/>
                <a:cs typeface="Tahoma"/>
                <a:sym typeface="Tahoma"/>
              </a:rPr>
              <a:t>In August 2011, Mark Duggan was shot by the police. </a:t>
            </a:r>
          </a:p>
          <a:p>
            <a:pPr>
              <a:spcBef>
                <a:spcPts val="0"/>
              </a:spcBef>
            </a:pPr>
            <a:r>
              <a:rPr lang="en" dirty="0">
                <a:latin typeface="+mj-lt"/>
                <a:ea typeface="Tahoma"/>
                <a:cs typeface="Tahoma"/>
                <a:sym typeface="Tahoma"/>
              </a:rPr>
              <a:t>Many felt his death was unjustified, caused by racism, and that the police hid what truly happened. </a:t>
            </a:r>
          </a:p>
          <a:p>
            <a:pPr>
              <a:spcBef>
                <a:spcPts val="0"/>
              </a:spcBef>
            </a:pPr>
            <a:r>
              <a:rPr lang="en-GB" dirty="0">
                <a:latin typeface="+mj-lt"/>
                <a:ea typeface="Tahoma"/>
                <a:cs typeface="Tahoma"/>
                <a:sym typeface="Tahoma"/>
              </a:rPr>
              <a:t>There was strong feeling on both sides and this was also evidenced by the media coverage</a:t>
            </a:r>
          </a:p>
          <a:p>
            <a:pPr>
              <a:spcBef>
                <a:spcPts val="0"/>
              </a:spcBef>
            </a:pPr>
            <a:r>
              <a:rPr lang="en-GB" dirty="0">
                <a:latin typeface="+mj-lt"/>
                <a:ea typeface="Tahoma"/>
                <a:cs typeface="Tahoma"/>
                <a:sym typeface="Tahoma"/>
              </a:rPr>
              <a:t>The death of Duggan was seen as the cause of much of the rioting that occurred in August 2011</a:t>
            </a:r>
            <a:endParaRPr dirty="0">
              <a:latin typeface="+mj-lt"/>
              <a:ea typeface="Tahoma"/>
              <a:cs typeface="Tahoma"/>
              <a:sym typeface="Tahoma"/>
            </a:endParaRPr>
          </a:p>
          <a:p>
            <a:pPr indent="0">
              <a:spcBef>
                <a:spcPts val="0"/>
              </a:spcBef>
              <a:buNone/>
            </a:pPr>
            <a:endParaRPr dirty="0">
              <a:latin typeface="+mj-lt"/>
              <a:ea typeface="Tahoma"/>
              <a:cs typeface="Tahoma"/>
              <a:sym typeface="Tahoma"/>
            </a:endParaRPr>
          </a:p>
        </p:txBody>
      </p:sp>
      <p:sp>
        <p:nvSpPr>
          <p:cNvPr id="125" name="Shape 125"/>
          <p:cNvSpPr txBox="1">
            <a:spLocks noGrp="1"/>
          </p:cNvSpPr>
          <p:nvPr>
            <p:ph type="title" idx="4294967295"/>
          </p:nvPr>
        </p:nvSpPr>
        <p:spPr>
          <a:xfrm>
            <a:off x="2051224" y="0"/>
            <a:ext cx="8229600" cy="1143000"/>
          </a:xfrm>
          <a:prstGeom prst="rect">
            <a:avLst/>
          </a:prstGeom>
        </p:spPr>
        <p:txBody>
          <a:bodyPr vert="horz" lIns="91425" tIns="91425" rIns="91425" bIns="91425" rtlCol="0" anchor="ctr" anchorCtr="0">
            <a:noAutofit/>
          </a:bodyPr>
          <a:lstStyle/>
          <a:p>
            <a:r>
              <a:rPr lang="en-US" b="1" dirty="0"/>
              <a:t>How can we spot bias?</a:t>
            </a:r>
          </a:p>
        </p:txBody>
      </p:sp>
      <p:sp>
        <p:nvSpPr>
          <p:cNvPr id="2" name="TextBox 1"/>
          <p:cNvSpPr txBox="1"/>
          <p:nvPr/>
        </p:nvSpPr>
        <p:spPr>
          <a:xfrm>
            <a:off x="6888088" y="6246604"/>
            <a:ext cx="3456384" cy="369332"/>
          </a:xfrm>
          <a:prstGeom prst="rect">
            <a:avLst/>
          </a:prstGeom>
          <a:noFill/>
        </p:spPr>
        <p:txBody>
          <a:bodyPr wrap="square" rtlCol="0">
            <a:spAutoFit/>
          </a:bodyPr>
          <a:lstStyle/>
          <a:p>
            <a:pPr algn="r"/>
            <a:r>
              <a:rPr lang="en-GB" b="1" dirty="0"/>
              <a:t>Institute of Race Relations (2014)</a:t>
            </a:r>
          </a:p>
        </p:txBody>
      </p:sp>
    </p:spTree>
    <p:extLst>
      <p:ext uri="{BB962C8B-B14F-4D97-AF65-F5344CB8AC3E}">
        <p14:creationId xmlns:p14="http://schemas.microsoft.com/office/powerpoint/2010/main" val="2460027703"/>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 grpId="0" build="p"/>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5" name="Shape 125"/>
          <p:cNvSpPr txBox="1">
            <a:spLocks noGrp="1"/>
          </p:cNvSpPr>
          <p:nvPr>
            <p:ph type="title" idx="4294967295"/>
          </p:nvPr>
        </p:nvSpPr>
        <p:spPr>
          <a:xfrm>
            <a:off x="2051224" y="0"/>
            <a:ext cx="8229600" cy="1143000"/>
          </a:xfrm>
          <a:prstGeom prst="rect">
            <a:avLst/>
          </a:prstGeom>
        </p:spPr>
        <p:txBody>
          <a:bodyPr vert="horz" lIns="91425" tIns="91425" rIns="91425" bIns="91425" rtlCol="0" anchor="ctr" anchorCtr="0">
            <a:noAutofit/>
          </a:bodyPr>
          <a:lstStyle/>
          <a:p>
            <a:r>
              <a:rPr lang="en-US" b="1" dirty="0"/>
              <a:t>How can we spot bias?</a:t>
            </a:r>
          </a:p>
        </p:txBody>
      </p:sp>
      <p:sp>
        <p:nvSpPr>
          <p:cNvPr id="3" name="TextBox 2"/>
          <p:cNvSpPr txBox="1"/>
          <p:nvPr/>
        </p:nvSpPr>
        <p:spPr>
          <a:xfrm>
            <a:off x="1847528" y="1174305"/>
            <a:ext cx="835292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The way that the media use images can also create bias</a:t>
            </a:r>
          </a:p>
        </p:txBody>
      </p:sp>
      <p:sp>
        <p:nvSpPr>
          <p:cNvPr id="4" name="TextBox 3"/>
          <p:cNvSpPr txBox="1"/>
          <p:nvPr/>
        </p:nvSpPr>
        <p:spPr>
          <a:xfrm>
            <a:off x="1847528" y="2276873"/>
            <a:ext cx="8496944"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The following images were all used in the reporting of the case and the subsequent enquiries and legal findings</a:t>
            </a:r>
          </a:p>
        </p:txBody>
      </p:sp>
      <p:sp>
        <p:nvSpPr>
          <p:cNvPr id="5" name="TextBox 4"/>
          <p:cNvSpPr txBox="1"/>
          <p:nvPr/>
        </p:nvSpPr>
        <p:spPr>
          <a:xfrm>
            <a:off x="1847528" y="3861049"/>
            <a:ext cx="8640960" cy="954107"/>
          </a:xfrm>
          <a:prstGeom prst="rect">
            <a:avLst/>
          </a:prstGeom>
          <a:noFill/>
        </p:spPr>
        <p:txBody>
          <a:bodyPr wrap="square" rtlCol="0">
            <a:spAutoFit/>
          </a:bodyPr>
          <a:lstStyle/>
          <a:p>
            <a:pPr marL="285750" indent="-285750">
              <a:buFont typeface="Arial" panose="020B0604020202020204" pitchFamily="34" charset="0"/>
              <a:buChar char="•"/>
            </a:pPr>
            <a:r>
              <a:rPr lang="en-GB" sz="2800" dirty="0"/>
              <a:t>What do they tell you about the stance taken by the people who used them?</a:t>
            </a:r>
          </a:p>
        </p:txBody>
      </p:sp>
    </p:spTree>
    <p:extLst>
      <p:ext uri="{BB962C8B-B14F-4D97-AF65-F5344CB8AC3E}">
        <p14:creationId xmlns:p14="http://schemas.microsoft.com/office/powerpoint/2010/main" val="2518863128"/>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125"/>
          <p:cNvSpPr txBox="1">
            <a:spLocks/>
          </p:cNvSpPr>
          <p:nvPr/>
        </p:nvSpPr>
        <p:spPr>
          <a:xfrm>
            <a:off x="2051224" y="0"/>
            <a:ext cx="8229600" cy="908720"/>
          </a:xfrm>
          <a:prstGeom prst="rect">
            <a:avLst/>
          </a:prstGeom>
        </p:spPr>
        <p:txBody>
          <a:bodyPr vert="horz" lIns="91425" tIns="91425" rIns="91425" bIns="91425" rtlCol="0" anchor="ctr" anchorCtr="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b="1" dirty="0"/>
              <a:t>How can we spot bias?</a:t>
            </a:r>
          </a:p>
        </p:txBody>
      </p:sp>
      <p:pic>
        <p:nvPicPr>
          <p:cNvPr id="1026" name="Picture 2" descr="Mark Duggan: Linked to ten shootings and two murders before he was shot and killed by police while travelling in a minicab"/>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51584" y="1052736"/>
            <a:ext cx="2640518" cy="442675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663952" y="1052737"/>
            <a:ext cx="4464496" cy="954107"/>
          </a:xfrm>
          <a:prstGeom prst="rect">
            <a:avLst/>
          </a:prstGeom>
          <a:noFill/>
        </p:spPr>
        <p:txBody>
          <a:bodyPr wrap="square" rtlCol="0">
            <a:spAutoFit/>
          </a:bodyPr>
          <a:lstStyle/>
          <a:p>
            <a:r>
              <a:rPr lang="en-GB" sz="2800" dirty="0"/>
              <a:t>This image was used in the Daily Mail.</a:t>
            </a:r>
          </a:p>
        </p:txBody>
      </p:sp>
      <p:sp>
        <p:nvSpPr>
          <p:cNvPr id="7" name="TextBox 6"/>
          <p:cNvSpPr txBox="1"/>
          <p:nvPr/>
        </p:nvSpPr>
        <p:spPr>
          <a:xfrm>
            <a:off x="5663952" y="2348881"/>
            <a:ext cx="4464496" cy="954107"/>
          </a:xfrm>
          <a:prstGeom prst="rect">
            <a:avLst/>
          </a:prstGeom>
          <a:noFill/>
        </p:spPr>
        <p:txBody>
          <a:bodyPr wrap="square" rtlCol="0">
            <a:spAutoFit/>
          </a:bodyPr>
          <a:lstStyle/>
          <a:p>
            <a:r>
              <a:rPr lang="en-GB" sz="2800" dirty="0"/>
              <a:t>What image of Mark Duggan does it portray? </a:t>
            </a:r>
          </a:p>
        </p:txBody>
      </p:sp>
      <p:sp>
        <p:nvSpPr>
          <p:cNvPr id="8" name="TextBox 7"/>
          <p:cNvSpPr txBox="1"/>
          <p:nvPr/>
        </p:nvSpPr>
        <p:spPr>
          <a:xfrm>
            <a:off x="5735960" y="3789041"/>
            <a:ext cx="4464496" cy="954107"/>
          </a:xfrm>
          <a:prstGeom prst="rect">
            <a:avLst/>
          </a:prstGeom>
          <a:noFill/>
        </p:spPr>
        <p:txBody>
          <a:bodyPr wrap="square" rtlCol="0">
            <a:spAutoFit/>
          </a:bodyPr>
          <a:lstStyle/>
          <a:p>
            <a:r>
              <a:rPr lang="en-GB" sz="2800" dirty="0"/>
              <a:t>What political bias might this indicate?</a:t>
            </a:r>
          </a:p>
        </p:txBody>
      </p:sp>
      <p:pic>
        <p:nvPicPr>
          <p:cNvPr id="6" name="Picture 5">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04792" y="5301209"/>
            <a:ext cx="782817" cy="782817"/>
          </a:xfrm>
          <a:prstGeom prst="rect">
            <a:avLst/>
          </a:prstGeom>
        </p:spPr>
      </p:pic>
      <p:sp>
        <p:nvSpPr>
          <p:cNvPr id="9" name="TextBox 8"/>
          <p:cNvSpPr txBox="1"/>
          <p:nvPr/>
        </p:nvSpPr>
        <p:spPr>
          <a:xfrm>
            <a:off x="2051224" y="5507950"/>
            <a:ext cx="3241238" cy="369332"/>
          </a:xfrm>
          <a:prstGeom prst="rect">
            <a:avLst/>
          </a:prstGeom>
          <a:noFill/>
        </p:spPr>
        <p:txBody>
          <a:bodyPr wrap="square" rtlCol="0">
            <a:spAutoFit/>
          </a:bodyPr>
          <a:lstStyle/>
          <a:p>
            <a:r>
              <a:rPr lang="en-GB" dirty="0"/>
              <a:t>Image 2: Source: Daily Mail </a:t>
            </a:r>
          </a:p>
        </p:txBody>
      </p:sp>
    </p:spTree>
    <p:extLst>
      <p:ext uri="{BB962C8B-B14F-4D97-AF65-F5344CB8AC3E}">
        <p14:creationId xmlns:p14="http://schemas.microsoft.com/office/powerpoint/2010/main" val="1587641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125"/>
          <p:cNvSpPr txBox="1">
            <a:spLocks/>
          </p:cNvSpPr>
          <p:nvPr/>
        </p:nvSpPr>
        <p:spPr>
          <a:xfrm>
            <a:off x="2051224" y="0"/>
            <a:ext cx="8229600" cy="908720"/>
          </a:xfrm>
          <a:prstGeom prst="rect">
            <a:avLst/>
          </a:prstGeom>
        </p:spPr>
        <p:txBody>
          <a:bodyPr vert="horz" lIns="91425" tIns="91425" rIns="91425" bIns="91425" rtlCol="0" anchor="ctr" anchorCtr="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b="1" dirty="0"/>
              <a:t>How can we spot bias?</a:t>
            </a:r>
          </a:p>
        </p:txBody>
      </p:sp>
      <p:sp>
        <p:nvSpPr>
          <p:cNvPr id="5" name="TextBox 4"/>
          <p:cNvSpPr txBox="1"/>
          <p:nvPr/>
        </p:nvSpPr>
        <p:spPr>
          <a:xfrm>
            <a:off x="2194795" y="4005064"/>
            <a:ext cx="7776864" cy="523220"/>
          </a:xfrm>
          <a:prstGeom prst="rect">
            <a:avLst/>
          </a:prstGeom>
          <a:noFill/>
        </p:spPr>
        <p:txBody>
          <a:bodyPr wrap="square" rtlCol="0">
            <a:spAutoFit/>
          </a:bodyPr>
          <a:lstStyle/>
          <a:p>
            <a:r>
              <a:rPr lang="en-GB" sz="2800" dirty="0"/>
              <a:t>This image was used in The Sun.</a:t>
            </a:r>
          </a:p>
        </p:txBody>
      </p:sp>
      <p:sp>
        <p:nvSpPr>
          <p:cNvPr id="7" name="TextBox 6"/>
          <p:cNvSpPr txBox="1"/>
          <p:nvPr/>
        </p:nvSpPr>
        <p:spPr>
          <a:xfrm>
            <a:off x="2122787" y="4653136"/>
            <a:ext cx="7920880" cy="523220"/>
          </a:xfrm>
          <a:prstGeom prst="rect">
            <a:avLst/>
          </a:prstGeom>
          <a:noFill/>
        </p:spPr>
        <p:txBody>
          <a:bodyPr wrap="square" rtlCol="0">
            <a:spAutoFit/>
          </a:bodyPr>
          <a:lstStyle/>
          <a:p>
            <a:r>
              <a:rPr lang="en-GB" sz="2800" dirty="0"/>
              <a:t>What image of Mark Duggan does it portray? </a:t>
            </a:r>
          </a:p>
        </p:txBody>
      </p:sp>
      <p:sp>
        <p:nvSpPr>
          <p:cNvPr id="8" name="TextBox 7"/>
          <p:cNvSpPr txBox="1"/>
          <p:nvPr/>
        </p:nvSpPr>
        <p:spPr>
          <a:xfrm>
            <a:off x="2086783" y="5301208"/>
            <a:ext cx="7992888" cy="523220"/>
          </a:xfrm>
          <a:prstGeom prst="rect">
            <a:avLst/>
          </a:prstGeom>
          <a:noFill/>
        </p:spPr>
        <p:txBody>
          <a:bodyPr wrap="square" rtlCol="0">
            <a:spAutoFit/>
          </a:bodyPr>
          <a:lstStyle/>
          <a:p>
            <a:r>
              <a:rPr lang="en-GB" sz="2800" dirty="0"/>
              <a:t>What political bias might this indicate?</a:t>
            </a:r>
          </a:p>
        </p:txBody>
      </p:sp>
      <p:pic>
        <p:nvPicPr>
          <p:cNvPr id="6" name="Picture 5">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23993" y="5999297"/>
            <a:ext cx="782817" cy="782817"/>
          </a:xfrm>
          <a:prstGeom prst="rect">
            <a:avLst/>
          </a:prstGeom>
        </p:spPr>
      </p:pic>
      <p:pic>
        <p:nvPicPr>
          <p:cNvPr id="2052"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71865" y="888117"/>
            <a:ext cx="2816887" cy="29046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xtBox 10"/>
          <p:cNvSpPr txBox="1"/>
          <p:nvPr/>
        </p:nvSpPr>
        <p:spPr>
          <a:xfrm>
            <a:off x="7688751" y="2155765"/>
            <a:ext cx="3241238" cy="369332"/>
          </a:xfrm>
          <a:prstGeom prst="rect">
            <a:avLst/>
          </a:prstGeom>
          <a:noFill/>
        </p:spPr>
        <p:txBody>
          <a:bodyPr wrap="square" rtlCol="0">
            <a:spAutoFit/>
          </a:bodyPr>
          <a:lstStyle/>
          <a:p>
            <a:r>
              <a:rPr lang="en-GB" dirty="0"/>
              <a:t>Image 3: Source: The Sun</a:t>
            </a:r>
          </a:p>
        </p:txBody>
      </p:sp>
    </p:spTree>
    <p:extLst>
      <p:ext uri="{BB962C8B-B14F-4D97-AF65-F5344CB8AC3E}">
        <p14:creationId xmlns:p14="http://schemas.microsoft.com/office/powerpoint/2010/main" val="507873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11"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125"/>
          <p:cNvSpPr txBox="1">
            <a:spLocks/>
          </p:cNvSpPr>
          <p:nvPr/>
        </p:nvSpPr>
        <p:spPr>
          <a:xfrm>
            <a:off x="2051224" y="0"/>
            <a:ext cx="8229600" cy="908720"/>
          </a:xfrm>
          <a:prstGeom prst="rect">
            <a:avLst/>
          </a:prstGeom>
        </p:spPr>
        <p:txBody>
          <a:bodyPr vert="horz" lIns="91425" tIns="91425" rIns="91425" bIns="91425" rtlCol="0" anchor="ctr" anchorCtr="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4000" b="1" dirty="0"/>
              <a:t>Media Practice – Cropping Pictures</a:t>
            </a:r>
          </a:p>
        </p:txBody>
      </p:sp>
      <p:sp>
        <p:nvSpPr>
          <p:cNvPr id="3" name="TextBox 2"/>
          <p:cNvSpPr txBox="1"/>
          <p:nvPr/>
        </p:nvSpPr>
        <p:spPr>
          <a:xfrm>
            <a:off x="1847528" y="908721"/>
            <a:ext cx="8136904"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The image of Mark Duggan on the previous slide was ‘cropped’</a:t>
            </a:r>
          </a:p>
        </p:txBody>
      </p:sp>
      <p:sp>
        <p:nvSpPr>
          <p:cNvPr id="5" name="TextBox 4"/>
          <p:cNvSpPr txBox="1"/>
          <p:nvPr/>
        </p:nvSpPr>
        <p:spPr>
          <a:xfrm>
            <a:off x="1847528" y="2011513"/>
            <a:ext cx="8136904"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Cropping an image is common practice</a:t>
            </a:r>
          </a:p>
        </p:txBody>
      </p:sp>
      <p:sp>
        <p:nvSpPr>
          <p:cNvPr id="4" name="TextBox 3"/>
          <p:cNvSpPr txBox="1"/>
          <p:nvPr/>
        </p:nvSpPr>
        <p:spPr>
          <a:xfrm>
            <a:off x="1847528" y="2852937"/>
            <a:ext cx="8433296" cy="954107"/>
          </a:xfrm>
          <a:prstGeom prst="rect">
            <a:avLst/>
          </a:prstGeom>
          <a:noFill/>
        </p:spPr>
        <p:txBody>
          <a:bodyPr wrap="square" rtlCol="0">
            <a:spAutoFit/>
          </a:bodyPr>
          <a:lstStyle/>
          <a:p>
            <a:pPr marL="457200" indent="-457200">
              <a:buFont typeface="Arial" panose="020B0604020202020204" pitchFamily="34" charset="0"/>
              <a:buChar char="•"/>
            </a:pPr>
            <a:r>
              <a:rPr lang="en-GB" sz="2800" i="1" dirty="0"/>
              <a:t>Why might an Editor or Picture Editor want to crop an image?</a:t>
            </a:r>
          </a:p>
        </p:txBody>
      </p:sp>
      <p:sp>
        <p:nvSpPr>
          <p:cNvPr id="7" name="TextBox 6"/>
          <p:cNvSpPr txBox="1"/>
          <p:nvPr/>
        </p:nvSpPr>
        <p:spPr>
          <a:xfrm>
            <a:off x="1912375" y="4005065"/>
            <a:ext cx="835292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The next slide has the ‘uncropped’ image. How does it differ</a:t>
            </a:r>
          </a:p>
        </p:txBody>
      </p:sp>
    </p:spTree>
    <p:extLst>
      <p:ext uri="{BB962C8B-B14F-4D97-AF65-F5344CB8AC3E}">
        <p14:creationId xmlns:p14="http://schemas.microsoft.com/office/powerpoint/2010/main" val="2634649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4" grpId="0"/>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125"/>
          <p:cNvSpPr txBox="1">
            <a:spLocks/>
          </p:cNvSpPr>
          <p:nvPr/>
        </p:nvSpPr>
        <p:spPr>
          <a:xfrm>
            <a:off x="2051224" y="0"/>
            <a:ext cx="8229600" cy="908720"/>
          </a:xfrm>
          <a:prstGeom prst="rect">
            <a:avLst/>
          </a:prstGeom>
        </p:spPr>
        <p:txBody>
          <a:bodyPr vert="horz" lIns="91425" tIns="91425" rIns="91425" bIns="91425" rtlCol="0" anchor="ctr" anchorCtr="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b="1" dirty="0"/>
              <a:t>How can we spot bias?</a:t>
            </a:r>
          </a:p>
        </p:txBody>
      </p:sp>
      <p:sp>
        <p:nvSpPr>
          <p:cNvPr id="5" name="TextBox 4"/>
          <p:cNvSpPr txBox="1"/>
          <p:nvPr/>
        </p:nvSpPr>
        <p:spPr>
          <a:xfrm>
            <a:off x="5663952" y="1052737"/>
            <a:ext cx="4464496" cy="954107"/>
          </a:xfrm>
          <a:prstGeom prst="rect">
            <a:avLst/>
          </a:prstGeom>
          <a:noFill/>
        </p:spPr>
        <p:txBody>
          <a:bodyPr wrap="square" rtlCol="0">
            <a:spAutoFit/>
          </a:bodyPr>
          <a:lstStyle/>
          <a:p>
            <a:r>
              <a:rPr lang="en-GB" sz="2800" dirty="0"/>
              <a:t>This image was used in the Guardian.</a:t>
            </a:r>
          </a:p>
        </p:txBody>
      </p:sp>
      <p:sp>
        <p:nvSpPr>
          <p:cNvPr id="7" name="TextBox 6"/>
          <p:cNvSpPr txBox="1"/>
          <p:nvPr/>
        </p:nvSpPr>
        <p:spPr>
          <a:xfrm>
            <a:off x="5663952" y="2348881"/>
            <a:ext cx="4464496" cy="954107"/>
          </a:xfrm>
          <a:prstGeom prst="rect">
            <a:avLst/>
          </a:prstGeom>
          <a:noFill/>
        </p:spPr>
        <p:txBody>
          <a:bodyPr wrap="square" rtlCol="0">
            <a:spAutoFit/>
          </a:bodyPr>
          <a:lstStyle/>
          <a:p>
            <a:r>
              <a:rPr lang="en-GB" sz="2800" dirty="0"/>
              <a:t>What image of Mark Duggan does it portray? </a:t>
            </a:r>
          </a:p>
        </p:txBody>
      </p:sp>
      <p:sp>
        <p:nvSpPr>
          <p:cNvPr id="8" name="TextBox 7"/>
          <p:cNvSpPr txBox="1"/>
          <p:nvPr/>
        </p:nvSpPr>
        <p:spPr>
          <a:xfrm>
            <a:off x="5735960" y="3789041"/>
            <a:ext cx="4464496" cy="954107"/>
          </a:xfrm>
          <a:prstGeom prst="rect">
            <a:avLst/>
          </a:prstGeom>
          <a:noFill/>
        </p:spPr>
        <p:txBody>
          <a:bodyPr wrap="square" rtlCol="0">
            <a:spAutoFit/>
          </a:bodyPr>
          <a:lstStyle/>
          <a:p>
            <a:r>
              <a:rPr lang="en-GB" sz="2800" dirty="0"/>
              <a:t>What political bias might this indicate?</a:t>
            </a:r>
          </a:p>
        </p:txBody>
      </p:sp>
      <p:pic>
        <p:nvPicPr>
          <p:cNvPr id="6" name="Picture 5">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04792" y="5301209"/>
            <a:ext cx="782817" cy="782817"/>
          </a:xfrm>
          <a:prstGeom prst="rect">
            <a:avLst/>
          </a:prstGeom>
        </p:spPr>
      </p:pic>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28451" y="1161937"/>
            <a:ext cx="3419477" cy="44230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2028451" y="5692616"/>
            <a:ext cx="3419477" cy="369332"/>
          </a:xfrm>
          <a:prstGeom prst="rect">
            <a:avLst/>
          </a:prstGeom>
          <a:noFill/>
        </p:spPr>
        <p:txBody>
          <a:bodyPr wrap="square" rtlCol="0">
            <a:spAutoFit/>
          </a:bodyPr>
          <a:lstStyle/>
          <a:p>
            <a:r>
              <a:rPr lang="en-GB" dirty="0"/>
              <a:t>Image 4: Source: The Guardian</a:t>
            </a:r>
          </a:p>
        </p:txBody>
      </p:sp>
    </p:spTree>
    <p:extLst>
      <p:ext uri="{BB962C8B-B14F-4D97-AF65-F5344CB8AC3E}">
        <p14:creationId xmlns:p14="http://schemas.microsoft.com/office/powerpoint/2010/main" val="762612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125"/>
          <p:cNvSpPr txBox="1">
            <a:spLocks/>
          </p:cNvSpPr>
          <p:nvPr/>
        </p:nvSpPr>
        <p:spPr>
          <a:xfrm>
            <a:off x="2051224" y="0"/>
            <a:ext cx="8229600" cy="908720"/>
          </a:xfrm>
          <a:prstGeom prst="rect">
            <a:avLst/>
          </a:prstGeom>
        </p:spPr>
        <p:txBody>
          <a:bodyPr vert="horz" lIns="91425" tIns="91425" rIns="91425" bIns="91425" rtlCol="0" anchor="ctr" anchorCtr="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b="1" dirty="0"/>
              <a:t>How can we spot bias?</a:t>
            </a:r>
          </a:p>
        </p:txBody>
      </p:sp>
      <p:sp>
        <p:nvSpPr>
          <p:cNvPr id="5" name="TextBox 4"/>
          <p:cNvSpPr txBox="1"/>
          <p:nvPr/>
        </p:nvSpPr>
        <p:spPr>
          <a:xfrm>
            <a:off x="5663952" y="1052737"/>
            <a:ext cx="4464496" cy="954107"/>
          </a:xfrm>
          <a:prstGeom prst="rect">
            <a:avLst/>
          </a:prstGeom>
          <a:noFill/>
        </p:spPr>
        <p:txBody>
          <a:bodyPr wrap="square" rtlCol="0">
            <a:spAutoFit/>
          </a:bodyPr>
          <a:lstStyle/>
          <a:p>
            <a:r>
              <a:rPr lang="en-GB" sz="2800" dirty="0"/>
              <a:t>This image was used on the Red Youth website.</a:t>
            </a:r>
          </a:p>
        </p:txBody>
      </p:sp>
      <p:sp>
        <p:nvSpPr>
          <p:cNvPr id="7" name="TextBox 6"/>
          <p:cNvSpPr txBox="1"/>
          <p:nvPr/>
        </p:nvSpPr>
        <p:spPr>
          <a:xfrm>
            <a:off x="5663952" y="2348881"/>
            <a:ext cx="4464496" cy="1384995"/>
          </a:xfrm>
          <a:prstGeom prst="rect">
            <a:avLst/>
          </a:prstGeom>
          <a:noFill/>
        </p:spPr>
        <p:txBody>
          <a:bodyPr wrap="square" rtlCol="0">
            <a:spAutoFit/>
          </a:bodyPr>
          <a:lstStyle/>
          <a:p>
            <a:r>
              <a:rPr lang="en-GB" sz="2800" dirty="0"/>
              <a:t>Why do you think they removed some of the details? </a:t>
            </a:r>
          </a:p>
        </p:txBody>
      </p:sp>
      <p:sp>
        <p:nvSpPr>
          <p:cNvPr id="8" name="TextBox 7"/>
          <p:cNvSpPr txBox="1"/>
          <p:nvPr/>
        </p:nvSpPr>
        <p:spPr>
          <a:xfrm>
            <a:off x="5735960" y="3789041"/>
            <a:ext cx="4464496" cy="954107"/>
          </a:xfrm>
          <a:prstGeom prst="rect">
            <a:avLst/>
          </a:prstGeom>
          <a:noFill/>
        </p:spPr>
        <p:txBody>
          <a:bodyPr wrap="square" rtlCol="0">
            <a:spAutoFit/>
          </a:bodyPr>
          <a:lstStyle/>
          <a:p>
            <a:r>
              <a:rPr lang="en-GB" sz="2800" dirty="0"/>
              <a:t>What political bias might this indicate?</a:t>
            </a:r>
          </a:p>
        </p:txBody>
      </p:sp>
      <p:pic>
        <p:nvPicPr>
          <p:cNvPr id="6" name="Picture 5">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04792" y="5301209"/>
            <a:ext cx="782817" cy="782817"/>
          </a:xfrm>
          <a:prstGeom prst="rect">
            <a:avLst/>
          </a:prstGeom>
        </p:spPr>
      </p:pic>
      <p:sp>
        <p:nvSpPr>
          <p:cNvPr id="3" name="TextBox 2"/>
          <p:cNvSpPr txBox="1"/>
          <p:nvPr/>
        </p:nvSpPr>
        <p:spPr>
          <a:xfrm>
            <a:off x="2028450" y="5285751"/>
            <a:ext cx="3419477" cy="369332"/>
          </a:xfrm>
          <a:prstGeom prst="rect">
            <a:avLst/>
          </a:prstGeom>
          <a:noFill/>
        </p:spPr>
        <p:txBody>
          <a:bodyPr wrap="square" rtlCol="0">
            <a:spAutoFit/>
          </a:bodyPr>
          <a:lstStyle/>
          <a:p>
            <a:r>
              <a:rPr lang="en-GB" dirty="0"/>
              <a:t>Image 5: Source: Red Youth</a:t>
            </a:r>
          </a:p>
        </p:txBody>
      </p:sp>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07568" y="1144593"/>
            <a:ext cx="2376264" cy="41411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07599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125"/>
          <p:cNvSpPr txBox="1">
            <a:spLocks/>
          </p:cNvSpPr>
          <p:nvPr/>
        </p:nvSpPr>
        <p:spPr>
          <a:xfrm>
            <a:off x="2051224" y="0"/>
            <a:ext cx="8229600" cy="908720"/>
          </a:xfrm>
          <a:prstGeom prst="rect">
            <a:avLst/>
          </a:prstGeom>
        </p:spPr>
        <p:txBody>
          <a:bodyPr vert="horz" lIns="91425" tIns="91425" rIns="91425" bIns="91425" rtlCol="0" anchor="ctr" anchorCtr="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b="1" dirty="0"/>
              <a:t>How can we spot bias?</a:t>
            </a:r>
          </a:p>
        </p:txBody>
      </p:sp>
      <p:sp>
        <p:nvSpPr>
          <p:cNvPr id="5" name="TextBox 4"/>
          <p:cNvSpPr txBox="1"/>
          <p:nvPr/>
        </p:nvSpPr>
        <p:spPr>
          <a:xfrm>
            <a:off x="2127412" y="4005064"/>
            <a:ext cx="8077224" cy="523220"/>
          </a:xfrm>
          <a:prstGeom prst="rect">
            <a:avLst/>
          </a:prstGeom>
          <a:noFill/>
        </p:spPr>
        <p:txBody>
          <a:bodyPr wrap="square" rtlCol="0">
            <a:spAutoFit/>
          </a:bodyPr>
          <a:lstStyle/>
          <a:p>
            <a:r>
              <a:rPr lang="en-GB" sz="2800" dirty="0"/>
              <a:t>This image was used in Ceasefire.</a:t>
            </a:r>
          </a:p>
        </p:txBody>
      </p:sp>
      <p:sp>
        <p:nvSpPr>
          <p:cNvPr id="7" name="TextBox 6"/>
          <p:cNvSpPr txBox="1"/>
          <p:nvPr/>
        </p:nvSpPr>
        <p:spPr>
          <a:xfrm>
            <a:off x="2084782" y="4634505"/>
            <a:ext cx="8077224" cy="523220"/>
          </a:xfrm>
          <a:prstGeom prst="rect">
            <a:avLst/>
          </a:prstGeom>
          <a:noFill/>
        </p:spPr>
        <p:txBody>
          <a:bodyPr wrap="square" rtlCol="0">
            <a:spAutoFit/>
          </a:bodyPr>
          <a:lstStyle/>
          <a:p>
            <a:r>
              <a:rPr lang="en-GB" sz="2800" dirty="0"/>
              <a:t>What image of Mark Duggan does it portray? </a:t>
            </a:r>
          </a:p>
        </p:txBody>
      </p:sp>
      <p:sp>
        <p:nvSpPr>
          <p:cNvPr id="8" name="TextBox 7"/>
          <p:cNvSpPr txBox="1"/>
          <p:nvPr/>
        </p:nvSpPr>
        <p:spPr>
          <a:xfrm>
            <a:off x="2107793" y="5229200"/>
            <a:ext cx="7992888" cy="523220"/>
          </a:xfrm>
          <a:prstGeom prst="rect">
            <a:avLst/>
          </a:prstGeom>
          <a:noFill/>
        </p:spPr>
        <p:txBody>
          <a:bodyPr wrap="square" rtlCol="0">
            <a:spAutoFit/>
          </a:bodyPr>
          <a:lstStyle/>
          <a:p>
            <a:r>
              <a:rPr lang="en-GB" sz="2800" dirty="0"/>
              <a:t>What political bias might this indicate?</a:t>
            </a:r>
          </a:p>
        </p:txBody>
      </p:sp>
      <p:pic>
        <p:nvPicPr>
          <p:cNvPr id="6" name="Picture 5">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3953" y="5949281"/>
            <a:ext cx="782817" cy="782817"/>
          </a:xfrm>
          <a:prstGeom prst="rect">
            <a:avLst/>
          </a:prstGeom>
        </p:spPr>
      </p:pic>
      <p:pic>
        <p:nvPicPr>
          <p:cNvPr id="4098"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214867" y="905160"/>
            <a:ext cx="3902314" cy="25951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4367808" y="3573016"/>
            <a:ext cx="3528392" cy="369332"/>
          </a:xfrm>
          <a:prstGeom prst="rect">
            <a:avLst/>
          </a:prstGeom>
          <a:noFill/>
        </p:spPr>
        <p:txBody>
          <a:bodyPr wrap="square" rtlCol="0">
            <a:spAutoFit/>
          </a:bodyPr>
          <a:lstStyle/>
          <a:p>
            <a:r>
              <a:rPr lang="en-GB" dirty="0"/>
              <a:t>Image 6: Source: Ceasefire </a:t>
            </a:r>
          </a:p>
        </p:txBody>
      </p:sp>
    </p:spTree>
    <p:extLst>
      <p:ext uri="{BB962C8B-B14F-4D97-AF65-F5344CB8AC3E}">
        <p14:creationId xmlns:p14="http://schemas.microsoft.com/office/powerpoint/2010/main" val="3577801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125"/>
          <p:cNvSpPr txBox="1">
            <a:spLocks/>
          </p:cNvSpPr>
          <p:nvPr/>
        </p:nvSpPr>
        <p:spPr>
          <a:xfrm>
            <a:off x="2051224" y="0"/>
            <a:ext cx="8229600" cy="908720"/>
          </a:xfrm>
          <a:prstGeom prst="rect">
            <a:avLst/>
          </a:prstGeom>
        </p:spPr>
        <p:txBody>
          <a:bodyPr vert="horz" lIns="91425" tIns="91425" rIns="91425" bIns="91425" rtlCol="0" anchor="ctr" anchorCtr="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4000" b="1" dirty="0"/>
              <a:t>Media Practice – Combining Pictures</a:t>
            </a:r>
          </a:p>
        </p:txBody>
      </p:sp>
      <p:sp>
        <p:nvSpPr>
          <p:cNvPr id="3" name="TextBox 2"/>
          <p:cNvSpPr txBox="1"/>
          <p:nvPr/>
        </p:nvSpPr>
        <p:spPr>
          <a:xfrm>
            <a:off x="1847528" y="1898830"/>
            <a:ext cx="8136904"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Sometimes a publication will choose to combine pictures</a:t>
            </a:r>
          </a:p>
        </p:txBody>
      </p:sp>
      <p:sp>
        <p:nvSpPr>
          <p:cNvPr id="5" name="TextBox 4"/>
          <p:cNvSpPr txBox="1"/>
          <p:nvPr/>
        </p:nvSpPr>
        <p:spPr>
          <a:xfrm>
            <a:off x="1847528" y="3001622"/>
            <a:ext cx="8136904"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This, like cropping,  is common practice</a:t>
            </a:r>
          </a:p>
        </p:txBody>
      </p:sp>
      <p:sp>
        <p:nvSpPr>
          <p:cNvPr id="4" name="TextBox 3"/>
          <p:cNvSpPr txBox="1"/>
          <p:nvPr/>
        </p:nvSpPr>
        <p:spPr>
          <a:xfrm>
            <a:off x="1847528" y="3843046"/>
            <a:ext cx="8433296" cy="954107"/>
          </a:xfrm>
          <a:prstGeom prst="rect">
            <a:avLst/>
          </a:prstGeom>
          <a:noFill/>
        </p:spPr>
        <p:txBody>
          <a:bodyPr wrap="square" rtlCol="0">
            <a:spAutoFit/>
          </a:bodyPr>
          <a:lstStyle/>
          <a:p>
            <a:pPr marL="457200" indent="-457200">
              <a:buFont typeface="Arial" panose="020B0604020202020204" pitchFamily="34" charset="0"/>
              <a:buChar char="•"/>
            </a:pPr>
            <a:r>
              <a:rPr lang="en-GB" sz="2800" i="1" dirty="0"/>
              <a:t>Why might an Editor or Picture Editor want to combine images?</a:t>
            </a:r>
          </a:p>
        </p:txBody>
      </p:sp>
    </p:spTree>
    <p:extLst>
      <p:ext uri="{BB962C8B-B14F-4D97-AF65-F5344CB8AC3E}">
        <p14:creationId xmlns:p14="http://schemas.microsoft.com/office/powerpoint/2010/main" val="2127862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125"/>
          <p:cNvSpPr txBox="1">
            <a:spLocks/>
          </p:cNvSpPr>
          <p:nvPr/>
        </p:nvSpPr>
        <p:spPr>
          <a:xfrm>
            <a:off x="2051224" y="0"/>
            <a:ext cx="8229600" cy="908720"/>
          </a:xfrm>
          <a:prstGeom prst="rect">
            <a:avLst/>
          </a:prstGeom>
        </p:spPr>
        <p:txBody>
          <a:bodyPr vert="horz" lIns="91425" tIns="91425" rIns="91425" bIns="91425" rtlCol="0" anchor="ctr" anchorCtr="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b="1" dirty="0"/>
              <a:t>How can we spot bias?</a:t>
            </a:r>
          </a:p>
        </p:txBody>
      </p:sp>
      <p:sp>
        <p:nvSpPr>
          <p:cNvPr id="5" name="TextBox 4"/>
          <p:cNvSpPr txBox="1"/>
          <p:nvPr/>
        </p:nvSpPr>
        <p:spPr>
          <a:xfrm>
            <a:off x="2194795" y="4005064"/>
            <a:ext cx="7776864" cy="523220"/>
          </a:xfrm>
          <a:prstGeom prst="rect">
            <a:avLst/>
          </a:prstGeom>
          <a:noFill/>
        </p:spPr>
        <p:txBody>
          <a:bodyPr wrap="square" rtlCol="0">
            <a:spAutoFit/>
          </a:bodyPr>
          <a:lstStyle/>
          <a:p>
            <a:r>
              <a:rPr lang="en-GB" sz="2800" dirty="0"/>
              <a:t>This image was used in the Daily Star.</a:t>
            </a:r>
          </a:p>
        </p:txBody>
      </p:sp>
      <p:sp>
        <p:nvSpPr>
          <p:cNvPr id="7" name="TextBox 6"/>
          <p:cNvSpPr txBox="1"/>
          <p:nvPr/>
        </p:nvSpPr>
        <p:spPr>
          <a:xfrm>
            <a:off x="2122787" y="4653136"/>
            <a:ext cx="7920880" cy="523220"/>
          </a:xfrm>
          <a:prstGeom prst="rect">
            <a:avLst/>
          </a:prstGeom>
          <a:noFill/>
        </p:spPr>
        <p:txBody>
          <a:bodyPr wrap="square" rtlCol="0">
            <a:spAutoFit/>
          </a:bodyPr>
          <a:lstStyle/>
          <a:p>
            <a:r>
              <a:rPr lang="en-GB" sz="2800" dirty="0"/>
              <a:t>What image of Mark Duggan does it portray? </a:t>
            </a:r>
          </a:p>
        </p:txBody>
      </p:sp>
      <p:sp>
        <p:nvSpPr>
          <p:cNvPr id="8" name="TextBox 7"/>
          <p:cNvSpPr txBox="1"/>
          <p:nvPr/>
        </p:nvSpPr>
        <p:spPr>
          <a:xfrm>
            <a:off x="2086783" y="5301208"/>
            <a:ext cx="7992888" cy="523220"/>
          </a:xfrm>
          <a:prstGeom prst="rect">
            <a:avLst/>
          </a:prstGeom>
          <a:noFill/>
        </p:spPr>
        <p:txBody>
          <a:bodyPr wrap="square" rtlCol="0">
            <a:spAutoFit/>
          </a:bodyPr>
          <a:lstStyle/>
          <a:p>
            <a:r>
              <a:rPr lang="en-GB" sz="2800" dirty="0"/>
              <a:t>What political bias might this indicate?</a:t>
            </a:r>
          </a:p>
        </p:txBody>
      </p:sp>
      <p:pic>
        <p:nvPicPr>
          <p:cNvPr id="6" name="Picture 5">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23993" y="5999297"/>
            <a:ext cx="782817" cy="782817"/>
          </a:xfrm>
          <a:prstGeom prst="rect">
            <a:avLst/>
          </a:prstGeom>
        </p:spPr>
      </p:pic>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39815" y="908720"/>
            <a:ext cx="3910959" cy="26052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5335494" y="3513924"/>
            <a:ext cx="2119600" cy="369332"/>
          </a:xfrm>
          <a:prstGeom prst="rect">
            <a:avLst/>
          </a:prstGeom>
          <a:noFill/>
        </p:spPr>
        <p:txBody>
          <a:bodyPr wrap="square" rtlCol="0">
            <a:spAutoFit/>
          </a:bodyPr>
          <a:lstStyle/>
          <a:p>
            <a:r>
              <a:rPr lang="en-GB" dirty="0"/>
              <a:t>Image 7: Daily Star </a:t>
            </a:r>
          </a:p>
        </p:txBody>
      </p:sp>
    </p:spTree>
    <p:extLst>
      <p:ext uri="{BB962C8B-B14F-4D97-AF65-F5344CB8AC3E}">
        <p14:creationId xmlns:p14="http://schemas.microsoft.com/office/powerpoint/2010/main" val="3529638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125"/>
          <p:cNvSpPr txBox="1">
            <a:spLocks/>
          </p:cNvSpPr>
          <p:nvPr/>
        </p:nvSpPr>
        <p:spPr>
          <a:xfrm>
            <a:off x="2051224" y="0"/>
            <a:ext cx="8229600" cy="908720"/>
          </a:xfrm>
          <a:prstGeom prst="rect">
            <a:avLst/>
          </a:prstGeom>
        </p:spPr>
        <p:txBody>
          <a:bodyPr vert="horz" lIns="91425" tIns="91425" rIns="91425" bIns="91425" rtlCol="0" anchor="ctr" anchorCtr="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b="1" dirty="0"/>
              <a:t>How can we spot bias?</a:t>
            </a: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23593" y="764705"/>
            <a:ext cx="6963097" cy="45932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2072153" y="5512745"/>
            <a:ext cx="7128792"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Can you detect any bias in these two covers?</a:t>
            </a:r>
          </a:p>
        </p:txBody>
      </p:sp>
      <p:sp>
        <p:nvSpPr>
          <p:cNvPr id="9" name="TextBox 8"/>
          <p:cNvSpPr txBox="1"/>
          <p:nvPr/>
        </p:nvSpPr>
        <p:spPr>
          <a:xfrm>
            <a:off x="1703512" y="4988573"/>
            <a:ext cx="2560464" cy="369332"/>
          </a:xfrm>
          <a:prstGeom prst="rect">
            <a:avLst/>
          </a:prstGeom>
          <a:noFill/>
        </p:spPr>
        <p:txBody>
          <a:bodyPr wrap="square" rtlCol="0">
            <a:spAutoFit/>
          </a:bodyPr>
          <a:lstStyle/>
          <a:p>
            <a:r>
              <a:rPr lang="en-GB" dirty="0"/>
              <a:t>Image 8: Huffington Post</a:t>
            </a:r>
          </a:p>
        </p:txBody>
      </p:sp>
    </p:spTree>
    <p:extLst>
      <p:ext uri="{BB962C8B-B14F-4D97-AF65-F5344CB8AC3E}">
        <p14:creationId xmlns:p14="http://schemas.microsoft.com/office/powerpoint/2010/main" val="3915652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2" name="Title 1"/>
          <p:cNvSpPr>
            <a:spLocks noGrp="1"/>
          </p:cNvSpPr>
          <p:nvPr>
            <p:ph type="title"/>
          </p:nvPr>
        </p:nvSpPr>
        <p:spPr>
          <a:xfrm>
            <a:off x="1919536" y="116632"/>
            <a:ext cx="8147248" cy="936104"/>
          </a:xfrm>
        </p:spPr>
        <p:txBody>
          <a:bodyPr>
            <a:normAutofit/>
          </a:bodyPr>
          <a:lstStyle/>
          <a:p>
            <a:pPr algn="ctr"/>
            <a:r>
              <a:rPr lang="en-GB" sz="4000" b="1" dirty="0">
                <a:solidFill>
                  <a:schemeClr val="tx1"/>
                </a:solidFill>
                <a:latin typeface="+mj-lt"/>
              </a:rPr>
              <a:t>Types of Media Bias</a:t>
            </a:r>
          </a:p>
        </p:txBody>
      </p:sp>
      <p:sp>
        <p:nvSpPr>
          <p:cNvPr id="3" name="TextBox 2"/>
          <p:cNvSpPr txBox="1"/>
          <p:nvPr/>
        </p:nvSpPr>
        <p:spPr>
          <a:xfrm>
            <a:off x="1847528" y="1052736"/>
            <a:ext cx="5400600" cy="523220"/>
          </a:xfrm>
          <a:prstGeom prst="rect">
            <a:avLst/>
          </a:prstGeom>
          <a:noFill/>
        </p:spPr>
        <p:txBody>
          <a:bodyPr wrap="square" rtlCol="0">
            <a:spAutoFit/>
          </a:bodyPr>
          <a:lstStyle/>
          <a:p>
            <a:r>
              <a:rPr lang="en-GB" sz="2800" b="1" dirty="0"/>
              <a:t>Bias by omission</a:t>
            </a:r>
          </a:p>
        </p:txBody>
      </p:sp>
      <p:sp>
        <p:nvSpPr>
          <p:cNvPr id="4" name="TextBox 3"/>
          <p:cNvSpPr txBox="1"/>
          <p:nvPr/>
        </p:nvSpPr>
        <p:spPr>
          <a:xfrm>
            <a:off x="2135560" y="1628801"/>
            <a:ext cx="7992888" cy="954107"/>
          </a:xfrm>
          <a:prstGeom prst="rect">
            <a:avLst/>
          </a:prstGeom>
          <a:noFill/>
        </p:spPr>
        <p:txBody>
          <a:bodyPr wrap="square" rtlCol="0">
            <a:spAutoFit/>
          </a:bodyPr>
          <a:lstStyle/>
          <a:p>
            <a:r>
              <a:rPr lang="en-GB" sz="2800" dirty="0"/>
              <a:t>“The action of omitting or failing to include something or someone..” </a:t>
            </a:r>
            <a:r>
              <a:rPr lang="en-GB" sz="2000" dirty="0"/>
              <a:t>(Shorter Oxford English Dictionary)</a:t>
            </a:r>
          </a:p>
        </p:txBody>
      </p:sp>
      <p:sp>
        <p:nvSpPr>
          <p:cNvPr id="5" name="TextBox 4"/>
          <p:cNvSpPr txBox="1"/>
          <p:nvPr/>
        </p:nvSpPr>
        <p:spPr>
          <a:xfrm>
            <a:off x="1991544" y="2564905"/>
            <a:ext cx="7848872"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In media reporting it refers to deliberately ignoring certain facts, opinions or points of view</a:t>
            </a:r>
          </a:p>
        </p:txBody>
      </p:sp>
      <p:sp>
        <p:nvSpPr>
          <p:cNvPr id="7" name="TextBox 6"/>
          <p:cNvSpPr txBox="1"/>
          <p:nvPr/>
        </p:nvSpPr>
        <p:spPr>
          <a:xfrm>
            <a:off x="1991544" y="3573017"/>
            <a:ext cx="7848872"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It can happen in a single article or over a number of articles on the same subject</a:t>
            </a:r>
          </a:p>
        </p:txBody>
      </p:sp>
      <p:sp>
        <p:nvSpPr>
          <p:cNvPr id="8" name="TextBox 7"/>
          <p:cNvSpPr txBox="1"/>
          <p:nvPr/>
        </p:nvSpPr>
        <p:spPr>
          <a:xfrm>
            <a:off x="1991544" y="4581129"/>
            <a:ext cx="8424936"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Left leaning media may omit to represent conservative views and vice versa so reading both may produce a more balanced view</a:t>
            </a:r>
          </a:p>
        </p:txBody>
      </p:sp>
      <p:sp>
        <p:nvSpPr>
          <p:cNvPr id="6" name="TextBox 5"/>
          <p:cNvSpPr txBox="1"/>
          <p:nvPr/>
        </p:nvSpPr>
        <p:spPr>
          <a:xfrm>
            <a:off x="4151784" y="6093296"/>
            <a:ext cx="5688632" cy="369332"/>
          </a:xfrm>
          <a:prstGeom prst="rect">
            <a:avLst/>
          </a:prstGeom>
          <a:noFill/>
        </p:spPr>
        <p:txBody>
          <a:bodyPr wrap="square" rtlCol="0">
            <a:spAutoFit/>
          </a:bodyPr>
          <a:lstStyle/>
          <a:p>
            <a:pPr algn="r"/>
            <a:r>
              <a:rPr lang="en-GB" b="1" dirty="0"/>
              <a:t>Based on (Marris &amp; </a:t>
            </a:r>
            <a:r>
              <a:rPr lang="en-GB" b="1" dirty="0" err="1"/>
              <a:t>Thornham</a:t>
            </a:r>
            <a:r>
              <a:rPr lang="en-GB" b="1" dirty="0"/>
              <a:t> 1996), (Hodgkinson 2011)</a:t>
            </a:r>
          </a:p>
        </p:txBody>
      </p:sp>
    </p:spTree>
    <p:extLst>
      <p:ext uri="{BB962C8B-B14F-4D97-AF65-F5344CB8AC3E}">
        <p14:creationId xmlns:p14="http://schemas.microsoft.com/office/powerpoint/2010/main" val="650985909"/>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P spid="8" grpId="0"/>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2" name="Title 1"/>
          <p:cNvSpPr>
            <a:spLocks noGrp="1"/>
          </p:cNvSpPr>
          <p:nvPr>
            <p:ph type="title"/>
          </p:nvPr>
        </p:nvSpPr>
        <p:spPr>
          <a:xfrm>
            <a:off x="1919536" y="116632"/>
            <a:ext cx="8147248" cy="936104"/>
          </a:xfrm>
        </p:spPr>
        <p:txBody>
          <a:bodyPr>
            <a:normAutofit/>
          </a:bodyPr>
          <a:lstStyle/>
          <a:p>
            <a:pPr algn="ctr"/>
            <a:r>
              <a:rPr lang="en-GB" sz="4000" b="1" dirty="0">
                <a:solidFill>
                  <a:schemeClr val="tx1"/>
                </a:solidFill>
                <a:latin typeface="+mj-lt"/>
              </a:rPr>
              <a:t>Types of Media Bias</a:t>
            </a:r>
          </a:p>
        </p:txBody>
      </p:sp>
      <p:sp>
        <p:nvSpPr>
          <p:cNvPr id="3" name="TextBox 2"/>
          <p:cNvSpPr txBox="1"/>
          <p:nvPr/>
        </p:nvSpPr>
        <p:spPr>
          <a:xfrm>
            <a:off x="1847528" y="1052736"/>
            <a:ext cx="5400600" cy="523220"/>
          </a:xfrm>
          <a:prstGeom prst="rect">
            <a:avLst/>
          </a:prstGeom>
          <a:noFill/>
        </p:spPr>
        <p:txBody>
          <a:bodyPr wrap="square" rtlCol="0">
            <a:spAutoFit/>
          </a:bodyPr>
          <a:lstStyle/>
          <a:p>
            <a:r>
              <a:rPr lang="en-GB" sz="2800" b="1" dirty="0"/>
              <a:t>Bias by selection</a:t>
            </a:r>
          </a:p>
        </p:txBody>
      </p:sp>
      <p:sp>
        <p:nvSpPr>
          <p:cNvPr id="4" name="TextBox 3"/>
          <p:cNvSpPr txBox="1"/>
          <p:nvPr/>
        </p:nvSpPr>
        <p:spPr>
          <a:xfrm>
            <a:off x="2135560" y="1628801"/>
            <a:ext cx="7992888" cy="830997"/>
          </a:xfrm>
          <a:prstGeom prst="rect">
            <a:avLst/>
          </a:prstGeom>
          <a:noFill/>
        </p:spPr>
        <p:txBody>
          <a:bodyPr wrap="square" rtlCol="0">
            <a:spAutoFit/>
          </a:bodyPr>
          <a:lstStyle/>
          <a:p>
            <a:r>
              <a:rPr lang="en-GB" sz="2800" dirty="0"/>
              <a:t>“A particular choice; a thing or person selected..” </a:t>
            </a:r>
            <a:r>
              <a:rPr lang="en-GB" sz="2000" dirty="0"/>
              <a:t>(Shorter Oxford English Dictionary)</a:t>
            </a:r>
          </a:p>
        </p:txBody>
      </p:sp>
      <p:sp>
        <p:nvSpPr>
          <p:cNvPr id="5" name="TextBox 4"/>
          <p:cNvSpPr txBox="1"/>
          <p:nvPr/>
        </p:nvSpPr>
        <p:spPr>
          <a:xfrm>
            <a:off x="1991544" y="2564905"/>
            <a:ext cx="7848872"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In media reporting it refers to the act of choosing more examples from one side of the argument</a:t>
            </a:r>
          </a:p>
        </p:txBody>
      </p:sp>
      <p:sp>
        <p:nvSpPr>
          <p:cNvPr id="6" name="TextBox 5"/>
          <p:cNvSpPr txBox="1"/>
          <p:nvPr/>
        </p:nvSpPr>
        <p:spPr>
          <a:xfrm>
            <a:off x="1991544" y="3573017"/>
            <a:ext cx="7848872"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It can also refer to a media source ‘selecting’ only certain experts to illustrate a point</a:t>
            </a:r>
          </a:p>
        </p:txBody>
      </p:sp>
      <p:sp>
        <p:nvSpPr>
          <p:cNvPr id="7" name="TextBox 6"/>
          <p:cNvSpPr txBox="1"/>
          <p:nvPr/>
        </p:nvSpPr>
        <p:spPr>
          <a:xfrm>
            <a:off x="1991544" y="4581129"/>
            <a:ext cx="8424936"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However, attempts to provide ‘balance’ can also lead to bias (e.g. giving a lone voice equal weight)</a:t>
            </a:r>
          </a:p>
        </p:txBody>
      </p:sp>
      <p:sp>
        <p:nvSpPr>
          <p:cNvPr id="10" name="TextBox 9"/>
          <p:cNvSpPr txBox="1"/>
          <p:nvPr/>
        </p:nvSpPr>
        <p:spPr>
          <a:xfrm>
            <a:off x="4151784" y="6093296"/>
            <a:ext cx="5688632" cy="369332"/>
          </a:xfrm>
          <a:prstGeom prst="rect">
            <a:avLst/>
          </a:prstGeom>
          <a:noFill/>
        </p:spPr>
        <p:txBody>
          <a:bodyPr wrap="square" rtlCol="0">
            <a:spAutoFit/>
          </a:bodyPr>
          <a:lstStyle/>
          <a:p>
            <a:pPr algn="r"/>
            <a:r>
              <a:rPr lang="en-GB" b="1" dirty="0"/>
              <a:t>Based on (Marris &amp; </a:t>
            </a:r>
            <a:r>
              <a:rPr lang="en-GB" b="1" dirty="0" err="1"/>
              <a:t>Thornham</a:t>
            </a:r>
            <a:r>
              <a:rPr lang="en-GB" b="1" dirty="0"/>
              <a:t> 1996), (Hodgkinson 2011)</a:t>
            </a:r>
          </a:p>
        </p:txBody>
      </p:sp>
    </p:spTree>
    <p:extLst>
      <p:ext uri="{BB962C8B-B14F-4D97-AF65-F5344CB8AC3E}">
        <p14:creationId xmlns:p14="http://schemas.microsoft.com/office/powerpoint/2010/main" val="2612640272"/>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10"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2" name="Title 1"/>
          <p:cNvSpPr>
            <a:spLocks noGrp="1"/>
          </p:cNvSpPr>
          <p:nvPr>
            <p:ph type="title"/>
          </p:nvPr>
        </p:nvSpPr>
        <p:spPr>
          <a:xfrm>
            <a:off x="1919536" y="116632"/>
            <a:ext cx="8147248" cy="936104"/>
          </a:xfrm>
        </p:spPr>
        <p:txBody>
          <a:bodyPr>
            <a:normAutofit/>
          </a:bodyPr>
          <a:lstStyle/>
          <a:p>
            <a:pPr algn="ctr"/>
            <a:r>
              <a:rPr lang="en-GB" sz="4000" b="1" dirty="0">
                <a:solidFill>
                  <a:schemeClr val="tx1"/>
                </a:solidFill>
                <a:latin typeface="+mj-lt"/>
              </a:rPr>
              <a:t>Types of Media Bias</a:t>
            </a:r>
          </a:p>
        </p:txBody>
      </p:sp>
      <p:sp>
        <p:nvSpPr>
          <p:cNvPr id="3" name="TextBox 2"/>
          <p:cNvSpPr txBox="1"/>
          <p:nvPr/>
        </p:nvSpPr>
        <p:spPr>
          <a:xfrm>
            <a:off x="1847528" y="1052736"/>
            <a:ext cx="5400600" cy="523220"/>
          </a:xfrm>
          <a:prstGeom prst="rect">
            <a:avLst/>
          </a:prstGeom>
          <a:noFill/>
        </p:spPr>
        <p:txBody>
          <a:bodyPr wrap="square" rtlCol="0">
            <a:spAutoFit/>
          </a:bodyPr>
          <a:lstStyle/>
          <a:p>
            <a:r>
              <a:rPr lang="en-GB" sz="2800" b="1" dirty="0"/>
              <a:t>Bias by story selection</a:t>
            </a:r>
          </a:p>
        </p:txBody>
      </p:sp>
      <p:sp>
        <p:nvSpPr>
          <p:cNvPr id="5" name="TextBox 4"/>
          <p:cNvSpPr txBox="1"/>
          <p:nvPr/>
        </p:nvSpPr>
        <p:spPr>
          <a:xfrm>
            <a:off x="1991544" y="1772817"/>
            <a:ext cx="7848872"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This refers to the process of only publishing stories which highlight one side of an argument</a:t>
            </a:r>
          </a:p>
        </p:txBody>
      </p:sp>
      <p:sp>
        <p:nvSpPr>
          <p:cNvPr id="6" name="TextBox 5"/>
          <p:cNvSpPr txBox="1"/>
          <p:nvPr/>
        </p:nvSpPr>
        <p:spPr>
          <a:xfrm>
            <a:off x="1991544" y="3050958"/>
            <a:ext cx="7848872" cy="2246769"/>
          </a:xfrm>
          <a:prstGeom prst="rect">
            <a:avLst/>
          </a:prstGeom>
          <a:noFill/>
        </p:spPr>
        <p:txBody>
          <a:bodyPr wrap="square" rtlCol="0">
            <a:spAutoFit/>
          </a:bodyPr>
          <a:lstStyle/>
          <a:p>
            <a:pPr marL="457200" indent="-457200">
              <a:buFont typeface="Arial" panose="020B0604020202020204" pitchFamily="34" charset="0"/>
              <a:buChar char="•"/>
            </a:pPr>
            <a:r>
              <a:rPr lang="en-GB" sz="2800" dirty="0"/>
              <a:t>For example an anti-immigration media source might </a:t>
            </a:r>
            <a:r>
              <a:rPr lang="en-GB" sz="2800" u="sng" dirty="0"/>
              <a:t>only</a:t>
            </a:r>
            <a:r>
              <a:rPr lang="en-GB" sz="2800" dirty="0"/>
              <a:t> publish stories about crimes committed by immigrants whilst a pro-immigration source might </a:t>
            </a:r>
            <a:r>
              <a:rPr lang="en-GB" sz="2800" u="sng" dirty="0"/>
              <a:t>only</a:t>
            </a:r>
            <a:r>
              <a:rPr lang="en-GB" sz="2800" dirty="0"/>
              <a:t> publish good news stories</a:t>
            </a:r>
          </a:p>
        </p:txBody>
      </p:sp>
      <p:sp>
        <p:nvSpPr>
          <p:cNvPr id="7" name="TextBox 6"/>
          <p:cNvSpPr txBox="1"/>
          <p:nvPr/>
        </p:nvSpPr>
        <p:spPr>
          <a:xfrm>
            <a:off x="4151784" y="6093296"/>
            <a:ext cx="5688632" cy="369332"/>
          </a:xfrm>
          <a:prstGeom prst="rect">
            <a:avLst/>
          </a:prstGeom>
          <a:noFill/>
        </p:spPr>
        <p:txBody>
          <a:bodyPr wrap="square" rtlCol="0">
            <a:spAutoFit/>
          </a:bodyPr>
          <a:lstStyle/>
          <a:p>
            <a:pPr algn="r"/>
            <a:r>
              <a:rPr lang="en-GB" b="1" dirty="0"/>
              <a:t>Based on (Marris &amp; </a:t>
            </a:r>
            <a:r>
              <a:rPr lang="en-GB" b="1" dirty="0" err="1"/>
              <a:t>Thornham</a:t>
            </a:r>
            <a:r>
              <a:rPr lang="en-GB" b="1" dirty="0"/>
              <a:t> 1996), (Hodgkinson 2011)</a:t>
            </a:r>
          </a:p>
        </p:txBody>
      </p:sp>
    </p:spTree>
    <p:extLst>
      <p:ext uri="{BB962C8B-B14F-4D97-AF65-F5344CB8AC3E}">
        <p14:creationId xmlns:p14="http://schemas.microsoft.com/office/powerpoint/2010/main" val="2382565123"/>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2" name="Title 1"/>
          <p:cNvSpPr>
            <a:spLocks noGrp="1"/>
          </p:cNvSpPr>
          <p:nvPr>
            <p:ph type="title"/>
          </p:nvPr>
        </p:nvSpPr>
        <p:spPr>
          <a:xfrm>
            <a:off x="1919536" y="116632"/>
            <a:ext cx="8147248" cy="936104"/>
          </a:xfrm>
        </p:spPr>
        <p:txBody>
          <a:bodyPr>
            <a:normAutofit/>
          </a:bodyPr>
          <a:lstStyle/>
          <a:p>
            <a:pPr algn="ctr"/>
            <a:r>
              <a:rPr lang="en-GB" sz="4000" b="1" dirty="0">
                <a:solidFill>
                  <a:schemeClr val="tx1"/>
                </a:solidFill>
                <a:latin typeface="+mj-lt"/>
              </a:rPr>
              <a:t>Types of Media Bias</a:t>
            </a:r>
          </a:p>
        </p:txBody>
      </p:sp>
      <p:sp>
        <p:nvSpPr>
          <p:cNvPr id="3" name="TextBox 2"/>
          <p:cNvSpPr txBox="1"/>
          <p:nvPr/>
        </p:nvSpPr>
        <p:spPr>
          <a:xfrm>
            <a:off x="1847528" y="1052736"/>
            <a:ext cx="5400600" cy="523220"/>
          </a:xfrm>
          <a:prstGeom prst="rect">
            <a:avLst/>
          </a:prstGeom>
          <a:noFill/>
        </p:spPr>
        <p:txBody>
          <a:bodyPr wrap="square" rtlCol="0">
            <a:spAutoFit/>
          </a:bodyPr>
          <a:lstStyle/>
          <a:p>
            <a:r>
              <a:rPr lang="en-GB" sz="2800" b="1" dirty="0"/>
              <a:t>Bias by placement</a:t>
            </a:r>
          </a:p>
        </p:txBody>
      </p:sp>
      <p:sp>
        <p:nvSpPr>
          <p:cNvPr id="5" name="TextBox 4"/>
          <p:cNvSpPr txBox="1"/>
          <p:nvPr/>
        </p:nvSpPr>
        <p:spPr>
          <a:xfrm>
            <a:off x="2011225" y="1916833"/>
            <a:ext cx="7848872"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This refers to where an Editor chooses to place a story or article</a:t>
            </a:r>
          </a:p>
        </p:txBody>
      </p:sp>
      <p:sp>
        <p:nvSpPr>
          <p:cNvPr id="6" name="TextBox 5"/>
          <p:cNvSpPr txBox="1"/>
          <p:nvPr/>
        </p:nvSpPr>
        <p:spPr>
          <a:xfrm>
            <a:off x="1970018" y="3094506"/>
            <a:ext cx="7848872"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Stories on the front page, first few pages or at the top of a page will often have more impact</a:t>
            </a:r>
          </a:p>
        </p:txBody>
      </p:sp>
      <p:sp>
        <p:nvSpPr>
          <p:cNvPr id="7" name="TextBox 6"/>
          <p:cNvSpPr txBox="1"/>
          <p:nvPr/>
        </p:nvSpPr>
        <p:spPr>
          <a:xfrm>
            <a:off x="1991544" y="4221088"/>
            <a:ext cx="8424936"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For example………</a:t>
            </a:r>
          </a:p>
        </p:txBody>
      </p:sp>
      <p:sp>
        <p:nvSpPr>
          <p:cNvPr id="8" name="TextBox 7"/>
          <p:cNvSpPr txBox="1"/>
          <p:nvPr/>
        </p:nvSpPr>
        <p:spPr>
          <a:xfrm>
            <a:off x="4151784" y="6093296"/>
            <a:ext cx="5688632" cy="369332"/>
          </a:xfrm>
          <a:prstGeom prst="rect">
            <a:avLst/>
          </a:prstGeom>
          <a:noFill/>
        </p:spPr>
        <p:txBody>
          <a:bodyPr wrap="square" rtlCol="0">
            <a:spAutoFit/>
          </a:bodyPr>
          <a:lstStyle/>
          <a:p>
            <a:pPr algn="r"/>
            <a:r>
              <a:rPr lang="en-GB" b="1" dirty="0"/>
              <a:t>Based on (Marris &amp; </a:t>
            </a:r>
            <a:r>
              <a:rPr lang="en-GB" b="1" dirty="0" err="1"/>
              <a:t>Thornham</a:t>
            </a:r>
            <a:r>
              <a:rPr lang="en-GB" b="1" dirty="0"/>
              <a:t> 1996), (Hodgkinson 2011)</a:t>
            </a:r>
          </a:p>
        </p:txBody>
      </p:sp>
    </p:spTree>
    <p:extLst>
      <p:ext uri="{BB962C8B-B14F-4D97-AF65-F5344CB8AC3E}">
        <p14:creationId xmlns:p14="http://schemas.microsoft.com/office/powerpoint/2010/main" val="4280188595"/>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2" name="Title 1"/>
          <p:cNvSpPr>
            <a:spLocks noGrp="1"/>
          </p:cNvSpPr>
          <p:nvPr>
            <p:ph type="title"/>
          </p:nvPr>
        </p:nvSpPr>
        <p:spPr>
          <a:xfrm>
            <a:off x="1919536" y="116632"/>
            <a:ext cx="8147248" cy="936104"/>
          </a:xfrm>
        </p:spPr>
        <p:txBody>
          <a:bodyPr>
            <a:normAutofit/>
          </a:bodyPr>
          <a:lstStyle/>
          <a:p>
            <a:pPr algn="ctr"/>
            <a:r>
              <a:rPr lang="en-GB" sz="4000" b="1" dirty="0">
                <a:solidFill>
                  <a:schemeClr val="tx1"/>
                </a:solidFill>
                <a:latin typeface="+mj-lt"/>
              </a:rPr>
              <a:t>Bias by placement</a:t>
            </a:r>
          </a:p>
        </p:txBody>
      </p:sp>
      <p:pic>
        <p:nvPicPr>
          <p:cNvPr id="7172"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22031" y="1484784"/>
            <a:ext cx="2931078" cy="39081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2322031" y="5392888"/>
            <a:ext cx="2931078" cy="369332"/>
          </a:xfrm>
          <a:prstGeom prst="rect">
            <a:avLst/>
          </a:prstGeom>
          <a:noFill/>
        </p:spPr>
        <p:txBody>
          <a:bodyPr wrap="square" rtlCol="0">
            <a:spAutoFit/>
          </a:bodyPr>
          <a:lstStyle/>
          <a:p>
            <a:pPr algn="ctr"/>
            <a:r>
              <a:rPr lang="en-GB" dirty="0"/>
              <a:t>Image 9: Independent</a:t>
            </a:r>
          </a:p>
        </p:txBody>
      </p:sp>
      <p:sp>
        <p:nvSpPr>
          <p:cNvPr id="4" name="TextBox 3"/>
          <p:cNvSpPr txBox="1"/>
          <p:nvPr/>
        </p:nvSpPr>
        <p:spPr>
          <a:xfrm>
            <a:off x="2322032" y="933645"/>
            <a:ext cx="2765857" cy="523220"/>
          </a:xfrm>
          <a:prstGeom prst="rect">
            <a:avLst/>
          </a:prstGeom>
          <a:noFill/>
        </p:spPr>
        <p:txBody>
          <a:bodyPr wrap="square" rtlCol="0">
            <a:spAutoFit/>
          </a:bodyPr>
          <a:lstStyle/>
          <a:p>
            <a:pPr algn="ctr"/>
            <a:r>
              <a:rPr lang="en-GB" sz="2800" b="1" dirty="0"/>
              <a:t>The Story</a:t>
            </a:r>
          </a:p>
        </p:txBody>
      </p:sp>
      <p:pic>
        <p:nvPicPr>
          <p:cNvPr id="717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01519" y="1349004"/>
            <a:ext cx="3032913" cy="40438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8"/>
          <p:cNvSpPr txBox="1"/>
          <p:nvPr/>
        </p:nvSpPr>
        <p:spPr>
          <a:xfrm>
            <a:off x="6652435" y="5405472"/>
            <a:ext cx="2931078" cy="369332"/>
          </a:xfrm>
          <a:prstGeom prst="rect">
            <a:avLst/>
          </a:prstGeom>
          <a:noFill/>
        </p:spPr>
        <p:txBody>
          <a:bodyPr wrap="square" rtlCol="0">
            <a:spAutoFit/>
          </a:bodyPr>
          <a:lstStyle/>
          <a:p>
            <a:pPr algn="ctr"/>
            <a:r>
              <a:rPr lang="en-GB" dirty="0"/>
              <a:t>Image 10: Independent</a:t>
            </a:r>
          </a:p>
        </p:txBody>
      </p:sp>
      <p:sp>
        <p:nvSpPr>
          <p:cNvPr id="10" name="TextBox 9"/>
          <p:cNvSpPr txBox="1"/>
          <p:nvPr/>
        </p:nvSpPr>
        <p:spPr>
          <a:xfrm>
            <a:off x="6858536" y="908720"/>
            <a:ext cx="2765857" cy="523220"/>
          </a:xfrm>
          <a:prstGeom prst="rect">
            <a:avLst/>
          </a:prstGeom>
          <a:noFill/>
        </p:spPr>
        <p:txBody>
          <a:bodyPr wrap="square" rtlCol="0">
            <a:spAutoFit/>
          </a:bodyPr>
          <a:lstStyle/>
          <a:p>
            <a:pPr algn="ctr"/>
            <a:r>
              <a:rPr lang="en-GB" sz="2800" b="1" dirty="0"/>
              <a:t>The Apology</a:t>
            </a:r>
          </a:p>
        </p:txBody>
      </p:sp>
      <p:sp>
        <p:nvSpPr>
          <p:cNvPr id="5" name="Oval 4"/>
          <p:cNvSpPr/>
          <p:nvPr/>
        </p:nvSpPr>
        <p:spPr>
          <a:xfrm>
            <a:off x="2927648" y="1916832"/>
            <a:ext cx="2808312" cy="4104456"/>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6505071" y="5013176"/>
            <a:ext cx="648072" cy="40962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72435462"/>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17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717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9" grpId="0"/>
      <p:bldP spid="10" grpId="0"/>
      <p:bldP spid="5" grpId="0" animBg="1"/>
      <p:bldP spid="6"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2" name="Title 1"/>
          <p:cNvSpPr>
            <a:spLocks noGrp="1"/>
          </p:cNvSpPr>
          <p:nvPr>
            <p:ph type="title"/>
          </p:nvPr>
        </p:nvSpPr>
        <p:spPr>
          <a:xfrm>
            <a:off x="1972041" y="0"/>
            <a:ext cx="8147248" cy="936104"/>
          </a:xfrm>
        </p:spPr>
        <p:txBody>
          <a:bodyPr>
            <a:normAutofit/>
          </a:bodyPr>
          <a:lstStyle/>
          <a:p>
            <a:pPr algn="ctr"/>
            <a:r>
              <a:rPr lang="en-GB" sz="4000" b="1" dirty="0">
                <a:solidFill>
                  <a:schemeClr val="tx1"/>
                </a:solidFill>
                <a:latin typeface="+mj-lt"/>
              </a:rPr>
              <a:t>Types of Media Bias</a:t>
            </a:r>
          </a:p>
        </p:txBody>
      </p:sp>
      <p:sp>
        <p:nvSpPr>
          <p:cNvPr id="3" name="TextBox 2"/>
          <p:cNvSpPr txBox="1"/>
          <p:nvPr/>
        </p:nvSpPr>
        <p:spPr>
          <a:xfrm>
            <a:off x="1847528" y="836712"/>
            <a:ext cx="5400600" cy="523220"/>
          </a:xfrm>
          <a:prstGeom prst="rect">
            <a:avLst/>
          </a:prstGeom>
          <a:noFill/>
        </p:spPr>
        <p:txBody>
          <a:bodyPr wrap="square" rtlCol="0">
            <a:spAutoFit/>
          </a:bodyPr>
          <a:lstStyle/>
          <a:p>
            <a:r>
              <a:rPr lang="en-GB" sz="2800" b="1" dirty="0"/>
              <a:t>Bias by labelling</a:t>
            </a:r>
          </a:p>
        </p:txBody>
      </p:sp>
      <p:sp>
        <p:nvSpPr>
          <p:cNvPr id="5" name="TextBox 4"/>
          <p:cNvSpPr txBox="1"/>
          <p:nvPr/>
        </p:nvSpPr>
        <p:spPr>
          <a:xfrm>
            <a:off x="1991544" y="1412777"/>
            <a:ext cx="8424936"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a:t>This refers to the ‘labels’ that are given to people or sources by a media source</a:t>
            </a:r>
          </a:p>
        </p:txBody>
      </p:sp>
      <p:sp>
        <p:nvSpPr>
          <p:cNvPr id="6" name="TextBox 5"/>
          <p:cNvSpPr txBox="1"/>
          <p:nvPr/>
        </p:nvSpPr>
        <p:spPr>
          <a:xfrm>
            <a:off x="1991544" y="2204865"/>
            <a:ext cx="8424936"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a:t>One type of labelling is where one side is given a more extreme label than the other side, for example;</a:t>
            </a:r>
          </a:p>
        </p:txBody>
      </p:sp>
      <p:sp>
        <p:nvSpPr>
          <p:cNvPr id="7" name="TextBox 6"/>
          <p:cNvSpPr txBox="1"/>
          <p:nvPr/>
        </p:nvSpPr>
        <p:spPr>
          <a:xfrm>
            <a:off x="1991544" y="3501009"/>
            <a:ext cx="8424936"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a:t>Another example is where the type of label produces a bias, for example;</a:t>
            </a:r>
          </a:p>
        </p:txBody>
      </p:sp>
      <p:sp>
        <p:nvSpPr>
          <p:cNvPr id="8" name="TextBox 7"/>
          <p:cNvSpPr txBox="1"/>
          <p:nvPr/>
        </p:nvSpPr>
        <p:spPr>
          <a:xfrm>
            <a:off x="2351584" y="3003134"/>
            <a:ext cx="8280920" cy="461665"/>
          </a:xfrm>
          <a:prstGeom prst="rect">
            <a:avLst/>
          </a:prstGeom>
          <a:noFill/>
        </p:spPr>
        <p:txBody>
          <a:bodyPr wrap="square" rtlCol="0">
            <a:spAutoFit/>
          </a:bodyPr>
          <a:lstStyle/>
          <a:p>
            <a:pPr marL="457200" indent="-457200">
              <a:buFont typeface="Arial" panose="020B0604020202020204" pitchFamily="34" charset="0"/>
              <a:buChar char="•"/>
            </a:pPr>
            <a:r>
              <a:rPr lang="en-GB" sz="2400" dirty="0"/>
              <a:t>Hunt saboteurs vs spokesperson for the Countryside Alliance, </a:t>
            </a:r>
          </a:p>
        </p:txBody>
      </p:sp>
      <p:sp>
        <p:nvSpPr>
          <p:cNvPr id="9" name="TextBox 8"/>
          <p:cNvSpPr txBox="1"/>
          <p:nvPr/>
        </p:nvSpPr>
        <p:spPr>
          <a:xfrm>
            <a:off x="2351584" y="4398204"/>
            <a:ext cx="8064896" cy="461665"/>
          </a:xfrm>
          <a:prstGeom prst="rect">
            <a:avLst/>
          </a:prstGeom>
          <a:noFill/>
        </p:spPr>
        <p:txBody>
          <a:bodyPr wrap="square" rtlCol="0">
            <a:spAutoFit/>
          </a:bodyPr>
          <a:lstStyle/>
          <a:p>
            <a:pPr marL="457200" indent="-457200">
              <a:buFont typeface="Arial" panose="020B0604020202020204" pitchFamily="34" charset="0"/>
              <a:buChar char="•"/>
            </a:pPr>
            <a:r>
              <a:rPr lang="en-GB" sz="2400" dirty="0"/>
              <a:t>Freedom fighter vs terrorist</a:t>
            </a:r>
          </a:p>
        </p:txBody>
      </p:sp>
      <p:sp>
        <p:nvSpPr>
          <p:cNvPr id="10" name="TextBox 9"/>
          <p:cNvSpPr txBox="1"/>
          <p:nvPr/>
        </p:nvSpPr>
        <p:spPr>
          <a:xfrm>
            <a:off x="1919536" y="5013177"/>
            <a:ext cx="8424936"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a:t>A final example would be when a media source chooses to apply the label ‘expert’ or ‘independent group’</a:t>
            </a:r>
          </a:p>
        </p:txBody>
      </p:sp>
      <p:sp>
        <p:nvSpPr>
          <p:cNvPr id="13" name="TextBox 12"/>
          <p:cNvSpPr txBox="1"/>
          <p:nvPr/>
        </p:nvSpPr>
        <p:spPr>
          <a:xfrm>
            <a:off x="4295800" y="6277962"/>
            <a:ext cx="5688632" cy="369332"/>
          </a:xfrm>
          <a:prstGeom prst="rect">
            <a:avLst/>
          </a:prstGeom>
          <a:noFill/>
        </p:spPr>
        <p:txBody>
          <a:bodyPr wrap="square" rtlCol="0">
            <a:spAutoFit/>
          </a:bodyPr>
          <a:lstStyle/>
          <a:p>
            <a:pPr algn="r"/>
            <a:r>
              <a:rPr lang="en-GB" b="1" dirty="0"/>
              <a:t>Based on (Marris &amp; </a:t>
            </a:r>
            <a:r>
              <a:rPr lang="en-GB" b="1" dirty="0" err="1"/>
              <a:t>Thornham</a:t>
            </a:r>
            <a:r>
              <a:rPr lang="en-GB" b="1" dirty="0"/>
              <a:t> 1996), (Hodgkinson 2011)</a:t>
            </a:r>
          </a:p>
        </p:txBody>
      </p:sp>
    </p:spTree>
    <p:extLst>
      <p:ext uri="{BB962C8B-B14F-4D97-AF65-F5344CB8AC3E}">
        <p14:creationId xmlns:p14="http://schemas.microsoft.com/office/powerpoint/2010/main" val="3360174548"/>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2" name="Title 1"/>
          <p:cNvSpPr>
            <a:spLocks noGrp="1"/>
          </p:cNvSpPr>
          <p:nvPr>
            <p:ph type="title"/>
          </p:nvPr>
        </p:nvSpPr>
        <p:spPr>
          <a:xfrm>
            <a:off x="1919536" y="116632"/>
            <a:ext cx="8147248" cy="936104"/>
          </a:xfrm>
        </p:spPr>
        <p:txBody>
          <a:bodyPr>
            <a:normAutofit/>
          </a:bodyPr>
          <a:lstStyle/>
          <a:p>
            <a:pPr algn="ctr"/>
            <a:r>
              <a:rPr lang="en-GB" sz="4000" b="1" dirty="0">
                <a:solidFill>
                  <a:schemeClr val="tx1"/>
                </a:solidFill>
                <a:latin typeface="+mj-lt"/>
              </a:rPr>
              <a:t>Types of Media Bias</a:t>
            </a:r>
          </a:p>
        </p:txBody>
      </p:sp>
      <p:sp>
        <p:nvSpPr>
          <p:cNvPr id="3" name="TextBox 2"/>
          <p:cNvSpPr txBox="1"/>
          <p:nvPr/>
        </p:nvSpPr>
        <p:spPr>
          <a:xfrm>
            <a:off x="1847528" y="1052736"/>
            <a:ext cx="5400600" cy="523220"/>
          </a:xfrm>
          <a:prstGeom prst="rect">
            <a:avLst/>
          </a:prstGeom>
          <a:noFill/>
        </p:spPr>
        <p:txBody>
          <a:bodyPr wrap="square" rtlCol="0">
            <a:spAutoFit/>
          </a:bodyPr>
          <a:lstStyle/>
          <a:p>
            <a:r>
              <a:rPr lang="en-GB" sz="2800" b="1" dirty="0"/>
              <a:t>Bias by ‘spin’</a:t>
            </a:r>
          </a:p>
        </p:txBody>
      </p:sp>
      <p:sp>
        <p:nvSpPr>
          <p:cNvPr id="4" name="TextBox 3"/>
          <p:cNvSpPr txBox="1"/>
          <p:nvPr/>
        </p:nvSpPr>
        <p:spPr>
          <a:xfrm>
            <a:off x="1847528" y="1628801"/>
            <a:ext cx="8280920" cy="954107"/>
          </a:xfrm>
          <a:prstGeom prst="rect">
            <a:avLst/>
          </a:prstGeom>
          <a:noFill/>
        </p:spPr>
        <p:txBody>
          <a:bodyPr wrap="square" rtlCol="0">
            <a:spAutoFit/>
          </a:bodyPr>
          <a:lstStyle/>
          <a:p>
            <a:r>
              <a:rPr lang="en-GB" sz="2800" dirty="0"/>
              <a:t>“The presentation of information in a particular way; a bias or slant on information..” </a:t>
            </a:r>
            <a:r>
              <a:rPr lang="en-GB" sz="2000" dirty="0"/>
              <a:t>(Shorter Oxford English Dictionary)</a:t>
            </a:r>
          </a:p>
        </p:txBody>
      </p:sp>
      <p:sp>
        <p:nvSpPr>
          <p:cNvPr id="5" name="TextBox 4"/>
          <p:cNvSpPr txBox="1"/>
          <p:nvPr/>
        </p:nvSpPr>
        <p:spPr>
          <a:xfrm>
            <a:off x="1991544" y="2564905"/>
            <a:ext cx="7848872"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This involves using subjective comments about objective facts</a:t>
            </a:r>
          </a:p>
        </p:txBody>
      </p:sp>
      <p:sp>
        <p:nvSpPr>
          <p:cNvPr id="6" name="TextBox 5"/>
          <p:cNvSpPr txBox="1"/>
          <p:nvPr/>
        </p:nvSpPr>
        <p:spPr>
          <a:xfrm>
            <a:off x="2014139" y="4797153"/>
            <a:ext cx="7848872"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E.g. Journalists may be given biased information by ‘spin doctors’</a:t>
            </a:r>
          </a:p>
        </p:txBody>
      </p:sp>
      <p:sp>
        <p:nvSpPr>
          <p:cNvPr id="7" name="TextBox 6"/>
          <p:cNvSpPr txBox="1"/>
          <p:nvPr/>
        </p:nvSpPr>
        <p:spPr>
          <a:xfrm>
            <a:off x="1991544" y="3645025"/>
            <a:ext cx="8424936"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Similar in a way to bias by selection but can be influenced by third parties </a:t>
            </a:r>
          </a:p>
        </p:txBody>
      </p:sp>
      <p:sp>
        <p:nvSpPr>
          <p:cNvPr id="10" name="TextBox 9"/>
          <p:cNvSpPr txBox="1"/>
          <p:nvPr/>
        </p:nvSpPr>
        <p:spPr>
          <a:xfrm>
            <a:off x="4151784" y="6093296"/>
            <a:ext cx="5688632" cy="369332"/>
          </a:xfrm>
          <a:prstGeom prst="rect">
            <a:avLst/>
          </a:prstGeom>
          <a:noFill/>
        </p:spPr>
        <p:txBody>
          <a:bodyPr wrap="square" rtlCol="0">
            <a:spAutoFit/>
          </a:bodyPr>
          <a:lstStyle/>
          <a:p>
            <a:pPr algn="r"/>
            <a:r>
              <a:rPr lang="en-GB" b="1" dirty="0"/>
              <a:t>Based on (Marris &amp; </a:t>
            </a:r>
            <a:r>
              <a:rPr lang="en-GB" b="1" dirty="0" err="1"/>
              <a:t>Thornham</a:t>
            </a:r>
            <a:r>
              <a:rPr lang="en-GB" b="1" dirty="0"/>
              <a:t> 1996), (Hodgkinson 2011)</a:t>
            </a:r>
          </a:p>
        </p:txBody>
      </p:sp>
    </p:spTree>
    <p:extLst>
      <p:ext uri="{BB962C8B-B14F-4D97-AF65-F5344CB8AC3E}">
        <p14:creationId xmlns:p14="http://schemas.microsoft.com/office/powerpoint/2010/main" val="4159552620"/>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10"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35560" y="260649"/>
            <a:ext cx="8064896" cy="646331"/>
          </a:xfrm>
          <a:prstGeom prst="rect">
            <a:avLst/>
          </a:prstGeom>
          <a:noFill/>
        </p:spPr>
        <p:txBody>
          <a:bodyPr wrap="square" rtlCol="0">
            <a:spAutoFit/>
          </a:bodyPr>
          <a:lstStyle/>
          <a:p>
            <a:pPr algn="ctr"/>
            <a:r>
              <a:rPr lang="en-GB" sz="3600" b="1" dirty="0"/>
              <a:t>Bias by Monopoly</a:t>
            </a:r>
          </a:p>
        </p:txBody>
      </p:sp>
      <p:sp>
        <p:nvSpPr>
          <p:cNvPr id="3" name="TextBox 2"/>
          <p:cNvSpPr txBox="1"/>
          <p:nvPr/>
        </p:nvSpPr>
        <p:spPr>
          <a:xfrm>
            <a:off x="1919536" y="1052737"/>
            <a:ext cx="8136904"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In order to gain a balanced view it is important to find different sources of information</a:t>
            </a:r>
          </a:p>
        </p:txBody>
      </p:sp>
      <p:sp>
        <p:nvSpPr>
          <p:cNvPr id="4" name="TextBox 3"/>
          <p:cNvSpPr txBox="1"/>
          <p:nvPr/>
        </p:nvSpPr>
        <p:spPr>
          <a:xfrm>
            <a:off x="1919536" y="2186862"/>
            <a:ext cx="8136904"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However, one issue we need to be aware of is that what seem to be different sources of information can often be owned by the same organisation</a:t>
            </a:r>
          </a:p>
        </p:txBody>
      </p:sp>
      <p:sp>
        <p:nvSpPr>
          <p:cNvPr id="5" name="TextBox 4"/>
          <p:cNvSpPr txBox="1"/>
          <p:nvPr/>
        </p:nvSpPr>
        <p:spPr>
          <a:xfrm>
            <a:off x="1919536" y="3844206"/>
            <a:ext cx="8136904"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This monopoly of information can mean that we do not have access to a range of views</a:t>
            </a:r>
          </a:p>
        </p:txBody>
      </p:sp>
      <p:sp>
        <p:nvSpPr>
          <p:cNvPr id="6" name="TextBox 5"/>
          <p:cNvSpPr txBox="1"/>
          <p:nvPr/>
        </p:nvSpPr>
        <p:spPr>
          <a:xfrm>
            <a:off x="1919536" y="5013176"/>
            <a:ext cx="8136904"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For example;</a:t>
            </a:r>
          </a:p>
        </p:txBody>
      </p:sp>
    </p:spTree>
    <p:extLst>
      <p:ext uri="{BB962C8B-B14F-4D97-AF65-F5344CB8AC3E}">
        <p14:creationId xmlns:p14="http://schemas.microsoft.com/office/powerpoint/2010/main" val="3923720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35560" y="260649"/>
            <a:ext cx="8064896" cy="646331"/>
          </a:xfrm>
          <a:prstGeom prst="rect">
            <a:avLst/>
          </a:prstGeom>
          <a:noFill/>
        </p:spPr>
        <p:txBody>
          <a:bodyPr wrap="square" rtlCol="0">
            <a:spAutoFit/>
          </a:bodyPr>
          <a:lstStyle/>
          <a:p>
            <a:pPr algn="ctr"/>
            <a:r>
              <a:rPr lang="en-GB" sz="3600" b="1" dirty="0"/>
              <a:t>Bias by Monopoly</a:t>
            </a: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90443" y="956918"/>
            <a:ext cx="6011114" cy="4944165"/>
          </a:xfrm>
          <a:prstGeom prst="rect">
            <a:avLst/>
          </a:prstGeom>
        </p:spPr>
      </p:pic>
      <p:sp>
        <p:nvSpPr>
          <p:cNvPr id="8" name="TextBox 7"/>
          <p:cNvSpPr txBox="1"/>
          <p:nvPr/>
        </p:nvSpPr>
        <p:spPr>
          <a:xfrm>
            <a:off x="4079776" y="6021288"/>
            <a:ext cx="3960440" cy="369332"/>
          </a:xfrm>
          <a:prstGeom prst="rect">
            <a:avLst/>
          </a:prstGeom>
          <a:noFill/>
        </p:spPr>
        <p:txBody>
          <a:bodyPr wrap="square" rtlCol="0">
            <a:spAutoFit/>
          </a:bodyPr>
          <a:lstStyle/>
          <a:p>
            <a:pPr algn="ctr"/>
            <a:r>
              <a:rPr lang="en-GB" dirty="0"/>
              <a:t>Image 11: Business Insider UK </a:t>
            </a:r>
          </a:p>
        </p:txBody>
      </p:sp>
    </p:spTree>
    <p:extLst>
      <p:ext uri="{BB962C8B-B14F-4D97-AF65-F5344CB8AC3E}">
        <p14:creationId xmlns:p14="http://schemas.microsoft.com/office/powerpoint/2010/main" val="61989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35559" y="34144"/>
            <a:ext cx="8064896" cy="646331"/>
          </a:xfrm>
          <a:prstGeom prst="rect">
            <a:avLst/>
          </a:prstGeom>
          <a:noFill/>
        </p:spPr>
        <p:txBody>
          <a:bodyPr wrap="square" rtlCol="0">
            <a:spAutoFit/>
          </a:bodyPr>
          <a:lstStyle/>
          <a:p>
            <a:pPr algn="ctr"/>
            <a:r>
              <a:rPr lang="en-GB" sz="3600" b="1" dirty="0"/>
              <a:t>Bias by Monopoly?</a:t>
            </a:r>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40547" y="620689"/>
            <a:ext cx="5454923" cy="45047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5201549" y="5157192"/>
            <a:ext cx="1656184" cy="369332"/>
          </a:xfrm>
          <a:prstGeom prst="rect">
            <a:avLst/>
          </a:prstGeom>
          <a:noFill/>
        </p:spPr>
        <p:txBody>
          <a:bodyPr wrap="square" rtlCol="0">
            <a:spAutoFit/>
          </a:bodyPr>
          <a:lstStyle/>
          <a:p>
            <a:r>
              <a:rPr lang="en-GB" dirty="0"/>
              <a:t>Image 12: BBC </a:t>
            </a:r>
          </a:p>
        </p:txBody>
      </p:sp>
      <p:sp>
        <p:nvSpPr>
          <p:cNvPr id="5" name="TextBox 4"/>
          <p:cNvSpPr txBox="1"/>
          <p:nvPr/>
        </p:nvSpPr>
        <p:spPr>
          <a:xfrm>
            <a:off x="3863752" y="6165335"/>
            <a:ext cx="3352368" cy="369332"/>
          </a:xfrm>
          <a:prstGeom prst="rect">
            <a:avLst/>
          </a:prstGeom>
          <a:noFill/>
        </p:spPr>
        <p:txBody>
          <a:bodyPr wrap="square" rtlCol="0">
            <a:spAutoFit/>
          </a:bodyPr>
          <a:lstStyle/>
          <a:p>
            <a:r>
              <a:rPr lang="en-GB" b="1" dirty="0"/>
              <a:t>However, this is now out of date!</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85392" y="5958593"/>
            <a:ext cx="782817" cy="782817"/>
          </a:xfrm>
          <a:prstGeom prst="rect">
            <a:avLst/>
          </a:prstGeom>
        </p:spPr>
      </p:pic>
      <p:sp>
        <p:nvSpPr>
          <p:cNvPr id="9" name="TextBox 8"/>
          <p:cNvSpPr txBox="1"/>
          <p:nvPr/>
        </p:nvSpPr>
        <p:spPr>
          <a:xfrm>
            <a:off x="7996693" y="6026835"/>
            <a:ext cx="2592287" cy="646331"/>
          </a:xfrm>
          <a:prstGeom prst="rect">
            <a:avLst/>
          </a:prstGeom>
          <a:noFill/>
        </p:spPr>
        <p:txBody>
          <a:bodyPr wrap="square" rtlCol="0">
            <a:spAutoFit/>
          </a:bodyPr>
          <a:lstStyle/>
          <a:p>
            <a:r>
              <a:rPr lang="en-GB" dirty="0"/>
              <a:t>Handout: Who owns what?</a:t>
            </a:r>
          </a:p>
        </p:txBody>
      </p:sp>
    </p:spTree>
    <p:extLst>
      <p:ext uri="{BB962C8B-B14F-4D97-AF65-F5344CB8AC3E}">
        <p14:creationId xmlns:p14="http://schemas.microsoft.com/office/powerpoint/2010/main" val="3874470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9"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8A771-E1B0-47F4-A68E-B308DEE8009A}"/>
              </a:ext>
            </a:extLst>
          </p:cNvPr>
          <p:cNvSpPr>
            <a:spLocks noGrp="1"/>
          </p:cNvSpPr>
          <p:nvPr>
            <p:ph type="title"/>
          </p:nvPr>
        </p:nvSpPr>
        <p:spPr>
          <a:xfrm>
            <a:off x="1981200" y="274638"/>
            <a:ext cx="8229600" cy="634082"/>
          </a:xfrm>
        </p:spPr>
        <p:txBody>
          <a:bodyPr>
            <a:normAutofit fontScale="90000"/>
          </a:bodyPr>
          <a:lstStyle/>
          <a:p>
            <a:r>
              <a:rPr lang="en-GB" b="1" dirty="0"/>
              <a:t>Media Bias – Agenda Bias</a:t>
            </a:r>
          </a:p>
        </p:txBody>
      </p:sp>
      <p:sp>
        <p:nvSpPr>
          <p:cNvPr id="3" name="TextBox 2">
            <a:extLst>
              <a:ext uri="{FF2B5EF4-FFF2-40B4-BE49-F238E27FC236}">
                <a16:creationId xmlns:a16="http://schemas.microsoft.com/office/drawing/2014/main" id="{0C93ECEB-1E51-4850-A241-5C87A1B42EBF}"/>
              </a:ext>
            </a:extLst>
          </p:cNvPr>
          <p:cNvSpPr txBox="1"/>
          <p:nvPr/>
        </p:nvSpPr>
        <p:spPr>
          <a:xfrm>
            <a:off x="2063552" y="1124745"/>
            <a:ext cx="5832648" cy="523220"/>
          </a:xfrm>
          <a:prstGeom prst="rect">
            <a:avLst/>
          </a:prstGeom>
          <a:noFill/>
        </p:spPr>
        <p:txBody>
          <a:bodyPr wrap="square" rtlCol="0">
            <a:spAutoFit/>
          </a:bodyPr>
          <a:lstStyle/>
          <a:p>
            <a:pPr marL="285750" indent="-285750">
              <a:buFont typeface="Arial" panose="020B0604020202020204" pitchFamily="34" charset="0"/>
              <a:buChar char="•"/>
            </a:pPr>
            <a:r>
              <a:rPr lang="en-GB" sz="2800" dirty="0"/>
              <a:t>What do we mean by subjectivity?</a:t>
            </a:r>
          </a:p>
        </p:txBody>
      </p:sp>
      <p:pic>
        <p:nvPicPr>
          <p:cNvPr id="5" name="Picture 4">
            <a:extLst>
              <a:ext uri="{FF2B5EF4-FFF2-40B4-BE49-F238E27FC236}">
                <a16:creationId xmlns:a16="http://schemas.microsoft.com/office/drawing/2014/main" id="{B1EFB8C0-7FFD-4AB7-A6EE-0CA421A3F09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472265" y="1124745"/>
            <a:ext cx="523221" cy="523221"/>
          </a:xfrm>
          <a:prstGeom prst="rect">
            <a:avLst/>
          </a:prstGeom>
        </p:spPr>
      </p:pic>
      <p:sp>
        <p:nvSpPr>
          <p:cNvPr id="6" name="TextBox 5">
            <a:extLst>
              <a:ext uri="{FF2B5EF4-FFF2-40B4-BE49-F238E27FC236}">
                <a16:creationId xmlns:a16="http://schemas.microsoft.com/office/drawing/2014/main" id="{5752C9BA-6E22-45F8-BF3D-503981267C5D}"/>
              </a:ext>
            </a:extLst>
          </p:cNvPr>
          <p:cNvSpPr txBox="1"/>
          <p:nvPr/>
        </p:nvSpPr>
        <p:spPr>
          <a:xfrm>
            <a:off x="2040316" y="1988841"/>
            <a:ext cx="7499176"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Media sources are often subjective / selective rather than objective</a:t>
            </a:r>
          </a:p>
        </p:txBody>
      </p:sp>
      <p:sp>
        <p:nvSpPr>
          <p:cNvPr id="7" name="TextBox 6">
            <a:extLst>
              <a:ext uri="{FF2B5EF4-FFF2-40B4-BE49-F238E27FC236}">
                <a16:creationId xmlns:a16="http://schemas.microsoft.com/office/drawing/2014/main" id="{6BA7F373-B9FA-4165-9909-D6C22F19EE48}"/>
              </a:ext>
            </a:extLst>
          </p:cNvPr>
          <p:cNvSpPr txBox="1"/>
          <p:nvPr/>
        </p:nvSpPr>
        <p:spPr>
          <a:xfrm>
            <a:off x="8106642" y="2573615"/>
            <a:ext cx="2530624" cy="369332"/>
          </a:xfrm>
          <a:prstGeom prst="rect">
            <a:avLst/>
          </a:prstGeom>
          <a:noFill/>
        </p:spPr>
        <p:txBody>
          <a:bodyPr wrap="square" rtlCol="0">
            <a:spAutoFit/>
          </a:bodyPr>
          <a:lstStyle/>
          <a:p>
            <a:r>
              <a:rPr lang="en-GB" dirty="0"/>
              <a:t>(</a:t>
            </a:r>
            <a:r>
              <a:rPr lang="en-GB" dirty="0" err="1"/>
              <a:t>Groeling</a:t>
            </a:r>
            <a:r>
              <a:rPr lang="en-GB" dirty="0"/>
              <a:t>, 2013)</a:t>
            </a:r>
          </a:p>
        </p:txBody>
      </p:sp>
      <p:sp>
        <p:nvSpPr>
          <p:cNvPr id="8" name="TextBox 7">
            <a:extLst>
              <a:ext uri="{FF2B5EF4-FFF2-40B4-BE49-F238E27FC236}">
                <a16:creationId xmlns:a16="http://schemas.microsoft.com/office/drawing/2014/main" id="{38C1B74E-B5B9-45CE-A90D-58A51F9BCEF7}"/>
              </a:ext>
            </a:extLst>
          </p:cNvPr>
          <p:cNvSpPr txBox="1"/>
          <p:nvPr/>
        </p:nvSpPr>
        <p:spPr>
          <a:xfrm>
            <a:off x="2053208" y="3068961"/>
            <a:ext cx="7499176" cy="2323713"/>
          </a:xfrm>
          <a:prstGeom prst="rect">
            <a:avLst/>
          </a:prstGeom>
          <a:noFill/>
        </p:spPr>
        <p:txBody>
          <a:bodyPr wrap="square" rtlCol="0">
            <a:spAutoFit/>
          </a:bodyPr>
          <a:lstStyle/>
          <a:p>
            <a:pPr marL="457200" indent="-457200">
              <a:buFont typeface="Arial" panose="020B0604020202020204" pitchFamily="34" charset="0"/>
              <a:buChar char="•"/>
            </a:pPr>
            <a:r>
              <a:rPr lang="en-GB" sz="2800" dirty="0"/>
              <a:t>We have looked above at factors that might affect how a media source chooses to </a:t>
            </a:r>
            <a:r>
              <a:rPr lang="en-GB" sz="2800" u="sng" dirty="0"/>
              <a:t>present</a:t>
            </a:r>
            <a:r>
              <a:rPr lang="en-GB" sz="2800" dirty="0"/>
              <a:t> a story</a:t>
            </a:r>
          </a:p>
          <a:p>
            <a:pPr marL="457200" indent="-457200">
              <a:spcBef>
                <a:spcPts val="600"/>
              </a:spcBef>
              <a:spcAft>
                <a:spcPts val="600"/>
              </a:spcAft>
              <a:buFont typeface="Arial" panose="020B0604020202020204" pitchFamily="34" charset="0"/>
              <a:buChar char="•"/>
            </a:pPr>
            <a:r>
              <a:rPr lang="en-GB" sz="2800" dirty="0"/>
              <a:t>But the media will also make decisions on </a:t>
            </a:r>
            <a:r>
              <a:rPr lang="en-GB" sz="2800" u="sng" dirty="0"/>
              <a:t>which</a:t>
            </a:r>
            <a:r>
              <a:rPr lang="en-GB" sz="2800" dirty="0"/>
              <a:t> stories to present</a:t>
            </a:r>
          </a:p>
        </p:txBody>
      </p:sp>
    </p:spTree>
    <p:extLst>
      <p:ext uri="{BB962C8B-B14F-4D97-AF65-F5344CB8AC3E}">
        <p14:creationId xmlns:p14="http://schemas.microsoft.com/office/powerpoint/2010/main" val="2211349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7" grpId="0"/>
      <p:bldP spid="8"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8A771-E1B0-47F4-A68E-B308DEE8009A}"/>
              </a:ext>
            </a:extLst>
          </p:cNvPr>
          <p:cNvSpPr>
            <a:spLocks noGrp="1"/>
          </p:cNvSpPr>
          <p:nvPr>
            <p:ph type="title"/>
          </p:nvPr>
        </p:nvSpPr>
        <p:spPr>
          <a:xfrm>
            <a:off x="1981200" y="274638"/>
            <a:ext cx="8229600" cy="634082"/>
          </a:xfrm>
        </p:spPr>
        <p:txBody>
          <a:bodyPr>
            <a:normAutofit fontScale="90000"/>
          </a:bodyPr>
          <a:lstStyle/>
          <a:p>
            <a:r>
              <a:rPr lang="en-GB" b="1" dirty="0"/>
              <a:t>Media Bias – Agenda Bias</a:t>
            </a:r>
          </a:p>
        </p:txBody>
      </p:sp>
      <p:sp>
        <p:nvSpPr>
          <p:cNvPr id="8" name="TextBox 7">
            <a:extLst>
              <a:ext uri="{FF2B5EF4-FFF2-40B4-BE49-F238E27FC236}">
                <a16:creationId xmlns:a16="http://schemas.microsoft.com/office/drawing/2014/main" id="{38C1B74E-B5B9-45CE-A90D-58A51F9BCEF7}"/>
              </a:ext>
            </a:extLst>
          </p:cNvPr>
          <p:cNvSpPr txBox="1"/>
          <p:nvPr/>
        </p:nvSpPr>
        <p:spPr>
          <a:xfrm>
            <a:off x="1775520" y="1196752"/>
            <a:ext cx="7499176"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Hodkinson (2011, p.129) argues that;</a:t>
            </a:r>
          </a:p>
        </p:txBody>
      </p:sp>
      <p:sp>
        <p:nvSpPr>
          <p:cNvPr id="4" name="TextBox 3">
            <a:extLst>
              <a:ext uri="{FF2B5EF4-FFF2-40B4-BE49-F238E27FC236}">
                <a16:creationId xmlns:a16="http://schemas.microsoft.com/office/drawing/2014/main" id="{812315F3-121A-465F-AD14-DAFE99C75166}"/>
              </a:ext>
            </a:extLst>
          </p:cNvPr>
          <p:cNvSpPr txBox="1"/>
          <p:nvPr/>
        </p:nvSpPr>
        <p:spPr>
          <a:xfrm>
            <a:off x="1775520" y="1990173"/>
            <a:ext cx="7859216" cy="1815882"/>
          </a:xfrm>
          <a:prstGeom prst="rect">
            <a:avLst/>
          </a:prstGeom>
          <a:noFill/>
        </p:spPr>
        <p:txBody>
          <a:bodyPr wrap="square" rtlCol="0">
            <a:spAutoFit/>
          </a:bodyPr>
          <a:lstStyle/>
          <a:p>
            <a:pPr marL="457200" indent="-457200">
              <a:buFont typeface="Arial" panose="020B0604020202020204" pitchFamily="34" charset="0"/>
              <a:buChar char="•"/>
            </a:pPr>
            <a:r>
              <a:rPr lang="en-GB" sz="2800" dirty="0"/>
              <a:t>‘Before any decisions about the construction of a given story are made [….] journalists and others must select which events to cover and which to exclude’</a:t>
            </a:r>
          </a:p>
        </p:txBody>
      </p:sp>
      <p:sp>
        <p:nvSpPr>
          <p:cNvPr id="9" name="TextBox 8">
            <a:extLst>
              <a:ext uri="{FF2B5EF4-FFF2-40B4-BE49-F238E27FC236}">
                <a16:creationId xmlns:a16="http://schemas.microsoft.com/office/drawing/2014/main" id="{92CAD3D0-3969-4214-9586-41FF79437925}"/>
              </a:ext>
            </a:extLst>
          </p:cNvPr>
          <p:cNvSpPr txBox="1"/>
          <p:nvPr/>
        </p:nvSpPr>
        <p:spPr>
          <a:xfrm>
            <a:off x="1775520" y="3871190"/>
            <a:ext cx="7859216"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‘A process largely invisible to the public and one that has substantial implications of the world presented to us.’</a:t>
            </a:r>
          </a:p>
        </p:txBody>
      </p:sp>
    </p:spTree>
    <p:extLst>
      <p:ext uri="{BB962C8B-B14F-4D97-AF65-F5344CB8AC3E}">
        <p14:creationId xmlns:p14="http://schemas.microsoft.com/office/powerpoint/2010/main" val="2786361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4" grpId="0"/>
      <p:bldP spid="9"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8A771-E1B0-47F4-A68E-B308DEE8009A}"/>
              </a:ext>
            </a:extLst>
          </p:cNvPr>
          <p:cNvSpPr>
            <a:spLocks noGrp="1"/>
          </p:cNvSpPr>
          <p:nvPr>
            <p:ph type="title"/>
          </p:nvPr>
        </p:nvSpPr>
        <p:spPr>
          <a:xfrm>
            <a:off x="1981200" y="274638"/>
            <a:ext cx="8229600" cy="634082"/>
          </a:xfrm>
        </p:spPr>
        <p:txBody>
          <a:bodyPr>
            <a:normAutofit fontScale="90000"/>
          </a:bodyPr>
          <a:lstStyle/>
          <a:p>
            <a:r>
              <a:rPr lang="en-GB" b="1" dirty="0"/>
              <a:t>Media Bias – Agenda Bias</a:t>
            </a:r>
          </a:p>
        </p:txBody>
      </p:sp>
      <p:sp>
        <p:nvSpPr>
          <p:cNvPr id="8" name="TextBox 7">
            <a:extLst>
              <a:ext uri="{FF2B5EF4-FFF2-40B4-BE49-F238E27FC236}">
                <a16:creationId xmlns:a16="http://schemas.microsoft.com/office/drawing/2014/main" id="{38C1B74E-B5B9-45CE-A90D-58A51F9BCEF7}"/>
              </a:ext>
            </a:extLst>
          </p:cNvPr>
          <p:cNvSpPr txBox="1"/>
          <p:nvPr/>
        </p:nvSpPr>
        <p:spPr>
          <a:xfrm>
            <a:off x="1847528" y="1196753"/>
            <a:ext cx="7499176"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Selecting which stories to present is necessary  given the sheer amount of ‘news’ that exists</a:t>
            </a:r>
          </a:p>
        </p:txBody>
      </p:sp>
      <p:sp>
        <p:nvSpPr>
          <p:cNvPr id="4" name="TextBox 3">
            <a:extLst>
              <a:ext uri="{FF2B5EF4-FFF2-40B4-BE49-F238E27FC236}">
                <a16:creationId xmlns:a16="http://schemas.microsoft.com/office/drawing/2014/main" id="{6F1C8456-D808-42C9-98F7-BE667319DCC4}"/>
              </a:ext>
            </a:extLst>
          </p:cNvPr>
          <p:cNvSpPr txBox="1"/>
          <p:nvPr/>
        </p:nvSpPr>
        <p:spPr>
          <a:xfrm>
            <a:off x="1847528" y="2636913"/>
            <a:ext cx="7499176"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However a number of factors (both conscious and unconscious) can lead to subjectivity in the selection of stories</a:t>
            </a:r>
          </a:p>
        </p:txBody>
      </p:sp>
      <p:sp>
        <p:nvSpPr>
          <p:cNvPr id="5" name="TextBox 4">
            <a:extLst>
              <a:ext uri="{FF2B5EF4-FFF2-40B4-BE49-F238E27FC236}">
                <a16:creationId xmlns:a16="http://schemas.microsoft.com/office/drawing/2014/main" id="{16AF0DAA-E7CB-4279-BAFF-C0048F0B7DE6}"/>
              </a:ext>
            </a:extLst>
          </p:cNvPr>
          <p:cNvSpPr txBox="1"/>
          <p:nvPr/>
        </p:nvSpPr>
        <p:spPr>
          <a:xfrm>
            <a:off x="1847528" y="4149081"/>
            <a:ext cx="7499176"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This is known as agenda bias, ‘gatekeeping’ or ‘agenda setting’</a:t>
            </a:r>
          </a:p>
        </p:txBody>
      </p:sp>
      <p:sp>
        <p:nvSpPr>
          <p:cNvPr id="6" name="TextBox 5">
            <a:extLst>
              <a:ext uri="{FF2B5EF4-FFF2-40B4-BE49-F238E27FC236}">
                <a16:creationId xmlns:a16="http://schemas.microsoft.com/office/drawing/2014/main" id="{476F2EBC-87C6-49B6-99D3-23EEFC0CCE22}"/>
              </a:ext>
            </a:extLst>
          </p:cNvPr>
          <p:cNvSpPr txBox="1"/>
          <p:nvPr/>
        </p:nvSpPr>
        <p:spPr>
          <a:xfrm>
            <a:off x="8137376" y="4831757"/>
            <a:ext cx="2530624" cy="369332"/>
          </a:xfrm>
          <a:prstGeom prst="rect">
            <a:avLst/>
          </a:prstGeom>
          <a:noFill/>
        </p:spPr>
        <p:txBody>
          <a:bodyPr wrap="square" rtlCol="0">
            <a:spAutoFit/>
          </a:bodyPr>
          <a:lstStyle/>
          <a:p>
            <a:r>
              <a:rPr lang="en-GB" dirty="0"/>
              <a:t>(Hodkinson, 2011)</a:t>
            </a:r>
          </a:p>
        </p:txBody>
      </p:sp>
    </p:spTree>
    <p:extLst>
      <p:ext uri="{BB962C8B-B14F-4D97-AF65-F5344CB8AC3E}">
        <p14:creationId xmlns:p14="http://schemas.microsoft.com/office/powerpoint/2010/main" val="166662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4" grpId="0"/>
      <p:bldP spid="5" grpId="0"/>
      <p:bldP spid="6"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8A771-E1B0-47F4-A68E-B308DEE8009A}"/>
              </a:ext>
            </a:extLst>
          </p:cNvPr>
          <p:cNvSpPr>
            <a:spLocks noGrp="1"/>
          </p:cNvSpPr>
          <p:nvPr>
            <p:ph type="title"/>
          </p:nvPr>
        </p:nvSpPr>
        <p:spPr>
          <a:xfrm>
            <a:off x="1981200" y="274638"/>
            <a:ext cx="8229600" cy="634082"/>
          </a:xfrm>
        </p:spPr>
        <p:txBody>
          <a:bodyPr>
            <a:normAutofit fontScale="90000"/>
          </a:bodyPr>
          <a:lstStyle/>
          <a:p>
            <a:r>
              <a:rPr lang="en-GB" b="1" dirty="0"/>
              <a:t>Media Bias – Agenda Bias</a:t>
            </a:r>
          </a:p>
        </p:txBody>
      </p:sp>
      <p:sp>
        <p:nvSpPr>
          <p:cNvPr id="8" name="TextBox 7">
            <a:extLst>
              <a:ext uri="{FF2B5EF4-FFF2-40B4-BE49-F238E27FC236}">
                <a16:creationId xmlns:a16="http://schemas.microsoft.com/office/drawing/2014/main" id="{38C1B74E-B5B9-45CE-A90D-58A51F9BCEF7}"/>
              </a:ext>
            </a:extLst>
          </p:cNvPr>
          <p:cNvSpPr txBox="1"/>
          <p:nvPr/>
        </p:nvSpPr>
        <p:spPr>
          <a:xfrm>
            <a:off x="1847528" y="1196752"/>
            <a:ext cx="7499176"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These factors can include;</a:t>
            </a:r>
          </a:p>
        </p:txBody>
      </p:sp>
      <p:sp>
        <p:nvSpPr>
          <p:cNvPr id="6" name="TextBox 5">
            <a:extLst>
              <a:ext uri="{FF2B5EF4-FFF2-40B4-BE49-F238E27FC236}">
                <a16:creationId xmlns:a16="http://schemas.microsoft.com/office/drawing/2014/main" id="{476F2EBC-87C6-49B6-99D3-23EEFC0CCE22}"/>
              </a:ext>
            </a:extLst>
          </p:cNvPr>
          <p:cNvSpPr txBox="1"/>
          <p:nvPr/>
        </p:nvSpPr>
        <p:spPr>
          <a:xfrm>
            <a:off x="8400256" y="2286163"/>
            <a:ext cx="2530624" cy="369332"/>
          </a:xfrm>
          <a:prstGeom prst="rect">
            <a:avLst/>
          </a:prstGeom>
          <a:noFill/>
        </p:spPr>
        <p:txBody>
          <a:bodyPr wrap="square" rtlCol="0">
            <a:spAutoFit/>
          </a:bodyPr>
          <a:lstStyle/>
          <a:p>
            <a:r>
              <a:rPr lang="en-GB" dirty="0"/>
              <a:t>(</a:t>
            </a:r>
            <a:r>
              <a:rPr lang="en-GB" dirty="0" err="1"/>
              <a:t>Eberl</a:t>
            </a:r>
            <a:r>
              <a:rPr lang="en-GB" dirty="0"/>
              <a:t> </a:t>
            </a:r>
            <a:r>
              <a:rPr lang="en-GB" i="1" dirty="0"/>
              <a:t>et al</a:t>
            </a:r>
            <a:r>
              <a:rPr lang="en-GB" dirty="0"/>
              <a:t>, 2015)</a:t>
            </a:r>
          </a:p>
        </p:txBody>
      </p:sp>
      <p:sp>
        <p:nvSpPr>
          <p:cNvPr id="3" name="TextBox 2">
            <a:extLst>
              <a:ext uri="{FF2B5EF4-FFF2-40B4-BE49-F238E27FC236}">
                <a16:creationId xmlns:a16="http://schemas.microsoft.com/office/drawing/2014/main" id="{402110F3-9A90-47F7-A28A-F845D924AA7B}"/>
              </a:ext>
            </a:extLst>
          </p:cNvPr>
          <p:cNvSpPr txBox="1"/>
          <p:nvPr/>
        </p:nvSpPr>
        <p:spPr>
          <a:xfrm>
            <a:off x="2001888" y="1870666"/>
            <a:ext cx="7344816" cy="830997"/>
          </a:xfrm>
          <a:prstGeom prst="rect">
            <a:avLst/>
          </a:prstGeom>
          <a:noFill/>
        </p:spPr>
        <p:txBody>
          <a:bodyPr wrap="square" rtlCol="0">
            <a:spAutoFit/>
          </a:bodyPr>
          <a:lstStyle/>
          <a:p>
            <a:pPr marL="285750" indent="-285750">
              <a:buFont typeface="Arial" panose="020B0604020202020204" pitchFamily="34" charset="0"/>
              <a:buChar char="•"/>
            </a:pPr>
            <a:r>
              <a:rPr lang="en-GB" sz="2400" b="1" dirty="0"/>
              <a:t>Ideological bias </a:t>
            </a:r>
            <a:r>
              <a:rPr lang="en-GB" sz="2400" dirty="0"/>
              <a:t>– selecting stories that fit with that organisation’s own political views</a:t>
            </a:r>
          </a:p>
        </p:txBody>
      </p:sp>
      <p:sp>
        <p:nvSpPr>
          <p:cNvPr id="9" name="TextBox 8">
            <a:extLst>
              <a:ext uri="{FF2B5EF4-FFF2-40B4-BE49-F238E27FC236}">
                <a16:creationId xmlns:a16="http://schemas.microsoft.com/office/drawing/2014/main" id="{DD0A6C7C-FAC6-4F20-8B00-D89E2F2A2EBE}"/>
              </a:ext>
            </a:extLst>
          </p:cNvPr>
          <p:cNvSpPr txBox="1"/>
          <p:nvPr/>
        </p:nvSpPr>
        <p:spPr>
          <a:xfrm>
            <a:off x="1981200" y="2852356"/>
            <a:ext cx="7715200" cy="830997"/>
          </a:xfrm>
          <a:prstGeom prst="rect">
            <a:avLst/>
          </a:prstGeom>
          <a:noFill/>
        </p:spPr>
        <p:txBody>
          <a:bodyPr wrap="square" rtlCol="0">
            <a:spAutoFit/>
          </a:bodyPr>
          <a:lstStyle/>
          <a:p>
            <a:pPr marL="285750" indent="-285750">
              <a:buFont typeface="Arial" panose="020B0604020202020204" pitchFamily="34" charset="0"/>
              <a:buChar char="•"/>
            </a:pPr>
            <a:r>
              <a:rPr lang="en-GB" sz="2400" b="1" dirty="0"/>
              <a:t>Advertising bias </a:t>
            </a:r>
            <a:r>
              <a:rPr lang="en-GB" sz="2400" dirty="0"/>
              <a:t>– selecting stories that will appeal to certain advertisers (who want to target specific readers)</a:t>
            </a:r>
          </a:p>
        </p:txBody>
      </p:sp>
      <p:sp>
        <p:nvSpPr>
          <p:cNvPr id="10" name="TextBox 9">
            <a:extLst>
              <a:ext uri="{FF2B5EF4-FFF2-40B4-BE49-F238E27FC236}">
                <a16:creationId xmlns:a16="http://schemas.microsoft.com/office/drawing/2014/main" id="{D93DAAFA-4840-4194-B6ED-2F91DEE06ADF}"/>
              </a:ext>
            </a:extLst>
          </p:cNvPr>
          <p:cNvSpPr txBox="1"/>
          <p:nvPr/>
        </p:nvSpPr>
        <p:spPr>
          <a:xfrm>
            <a:off x="8472264" y="3683352"/>
            <a:ext cx="2530624" cy="369332"/>
          </a:xfrm>
          <a:prstGeom prst="rect">
            <a:avLst/>
          </a:prstGeom>
          <a:noFill/>
        </p:spPr>
        <p:txBody>
          <a:bodyPr wrap="square" rtlCol="0">
            <a:spAutoFit/>
          </a:bodyPr>
          <a:lstStyle/>
          <a:p>
            <a:r>
              <a:rPr lang="en-GB" dirty="0"/>
              <a:t>(</a:t>
            </a:r>
            <a:r>
              <a:rPr lang="en-GB" dirty="0" err="1"/>
              <a:t>Eberl</a:t>
            </a:r>
            <a:r>
              <a:rPr lang="en-GB" dirty="0"/>
              <a:t> </a:t>
            </a:r>
            <a:r>
              <a:rPr lang="en-GB" i="1" dirty="0"/>
              <a:t>et al</a:t>
            </a:r>
            <a:r>
              <a:rPr lang="en-GB" dirty="0"/>
              <a:t>, 2018)</a:t>
            </a:r>
          </a:p>
        </p:txBody>
      </p:sp>
      <p:sp>
        <p:nvSpPr>
          <p:cNvPr id="11" name="TextBox 10">
            <a:extLst>
              <a:ext uri="{FF2B5EF4-FFF2-40B4-BE49-F238E27FC236}">
                <a16:creationId xmlns:a16="http://schemas.microsoft.com/office/drawing/2014/main" id="{E0B02797-D71E-4C02-838C-8C265E2A5F9E}"/>
              </a:ext>
            </a:extLst>
          </p:cNvPr>
          <p:cNvSpPr txBox="1"/>
          <p:nvPr/>
        </p:nvSpPr>
        <p:spPr>
          <a:xfrm>
            <a:off x="2001888" y="4243110"/>
            <a:ext cx="7344816" cy="830997"/>
          </a:xfrm>
          <a:prstGeom prst="rect">
            <a:avLst/>
          </a:prstGeom>
          <a:noFill/>
        </p:spPr>
        <p:txBody>
          <a:bodyPr wrap="square" rtlCol="0">
            <a:spAutoFit/>
          </a:bodyPr>
          <a:lstStyle/>
          <a:p>
            <a:pPr marL="285750" indent="-285750">
              <a:buFont typeface="Arial" panose="020B0604020202020204" pitchFamily="34" charset="0"/>
              <a:buChar char="•"/>
            </a:pPr>
            <a:r>
              <a:rPr lang="en-GB" sz="2400" b="1" dirty="0"/>
              <a:t>Amplitude bias</a:t>
            </a:r>
            <a:r>
              <a:rPr lang="en-GB" sz="2400" dirty="0"/>
              <a:t> – selecting stories that are ‘big’ enough to be considered newsworthy</a:t>
            </a:r>
          </a:p>
        </p:txBody>
      </p:sp>
      <p:sp>
        <p:nvSpPr>
          <p:cNvPr id="12" name="TextBox 11">
            <a:extLst>
              <a:ext uri="{FF2B5EF4-FFF2-40B4-BE49-F238E27FC236}">
                <a16:creationId xmlns:a16="http://schemas.microsoft.com/office/drawing/2014/main" id="{647EC20B-D3BE-4C1D-84CB-2804A2CC4F15}"/>
              </a:ext>
            </a:extLst>
          </p:cNvPr>
          <p:cNvSpPr txBox="1"/>
          <p:nvPr/>
        </p:nvSpPr>
        <p:spPr>
          <a:xfrm>
            <a:off x="8400256" y="4941168"/>
            <a:ext cx="2052736" cy="369332"/>
          </a:xfrm>
          <a:prstGeom prst="rect">
            <a:avLst/>
          </a:prstGeom>
          <a:noFill/>
        </p:spPr>
        <p:txBody>
          <a:bodyPr wrap="square" rtlCol="0">
            <a:spAutoFit/>
          </a:bodyPr>
          <a:lstStyle/>
          <a:p>
            <a:r>
              <a:rPr lang="en-GB" dirty="0"/>
              <a:t>(Hodkinson, 2011)</a:t>
            </a:r>
          </a:p>
        </p:txBody>
      </p:sp>
    </p:spTree>
    <p:extLst>
      <p:ext uri="{BB962C8B-B14F-4D97-AF65-F5344CB8AC3E}">
        <p14:creationId xmlns:p14="http://schemas.microsoft.com/office/powerpoint/2010/main" val="2593663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6" grpId="0"/>
      <p:bldP spid="3" grpId="0"/>
      <p:bldP spid="9" grpId="0"/>
      <p:bldP spid="10" grpId="0"/>
      <p:bldP spid="11" grpId="0"/>
      <p:bldP spid="1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8A771-E1B0-47F4-A68E-B308DEE8009A}"/>
              </a:ext>
            </a:extLst>
          </p:cNvPr>
          <p:cNvSpPr>
            <a:spLocks noGrp="1"/>
          </p:cNvSpPr>
          <p:nvPr>
            <p:ph type="title"/>
          </p:nvPr>
        </p:nvSpPr>
        <p:spPr>
          <a:xfrm>
            <a:off x="1981200" y="274638"/>
            <a:ext cx="8229600" cy="634082"/>
          </a:xfrm>
        </p:spPr>
        <p:txBody>
          <a:bodyPr>
            <a:normAutofit fontScale="90000"/>
          </a:bodyPr>
          <a:lstStyle/>
          <a:p>
            <a:r>
              <a:rPr lang="en-GB" b="1" dirty="0"/>
              <a:t>Media Bias – Agenda Bias</a:t>
            </a:r>
          </a:p>
        </p:txBody>
      </p:sp>
      <p:sp>
        <p:nvSpPr>
          <p:cNvPr id="8" name="TextBox 7">
            <a:extLst>
              <a:ext uri="{FF2B5EF4-FFF2-40B4-BE49-F238E27FC236}">
                <a16:creationId xmlns:a16="http://schemas.microsoft.com/office/drawing/2014/main" id="{38C1B74E-B5B9-45CE-A90D-58A51F9BCEF7}"/>
              </a:ext>
            </a:extLst>
          </p:cNvPr>
          <p:cNvSpPr txBox="1"/>
          <p:nvPr/>
        </p:nvSpPr>
        <p:spPr>
          <a:xfrm>
            <a:off x="1847528" y="1196752"/>
            <a:ext cx="7499176"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These factors can include;</a:t>
            </a:r>
          </a:p>
        </p:txBody>
      </p:sp>
      <p:sp>
        <p:nvSpPr>
          <p:cNvPr id="3" name="TextBox 2">
            <a:extLst>
              <a:ext uri="{FF2B5EF4-FFF2-40B4-BE49-F238E27FC236}">
                <a16:creationId xmlns:a16="http://schemas.microsoft.com/office/drawing/2014/main" id="{402110F3-9A90-47F7-A28A-F845D924AA7B}"/>
              </a:ext>
            </a:extLst>
          </p:cNvPr>
          <p:cNvSpPr txBox="1"/>
          <p:nvPr/>
        </p:nvSpPr>
        <p:spPr>
          <a:xfrm>
            <a:off x="2001888" y="1870666"/>
            <a:ext cx="7344816" cy="830997"/>
          </a:xfrm>
          <a:prstGeom prst="rect">
            <a:avLst/>
          </a:prstGeom>
          <a:noFill/>
        </p:spPr>
        <p:txBody>
          <a:bodyPr wrap="square" rtlCol="0">
            <a:spAutoFit/>
          </a:bodyPr>
          <a:lstStyle/>
          <a:p>
            <a:pPr marL="285750" indent="-285750">
              <a:buFont typeface="Arial" panose="020B0604020202020204" pitchFamily="34" charset="0"/>
              <a:buChar char="•"/>
            </a:pPr>
            <a:r>
              <a:rPr lang="en-GB" sz="2400" b="1" dirty="0"/>
              <a:t>Clarity bias </a:t>
            </a:r>
            <a:r>
              <a:rPr lang="en-GB" sz="2400" dirty="0"/>
              <a:t>– selecting stories where there is a clear attribution of who is wrong and who is right</a:t>
            </a:r>
          </a:p>
        </p:txBody>
      </p:sp>
      <p:sp>
        <p:nvSpPr>
          <p:cNvPr id="9" name="TextBox 8">
            <a:extLst>
              <a:ext uri="{FF2B5EF4-FFF2-40B4-BE49-F238E27FC236}">
                <a16:creationId xmlns:a16="http://schemas.microsoft.com/office/drawing/2014/main" id="{DD0A6C7C-FAC6-4F20-8B00-D89E2F2A2EBE}"/>
              </a:ext>
            </a:extLst>
          </p:cNvPr>
          <p:cNvSpPr txBox="1"/>
          <p:nvPr/>
        </p:nvSpPr>
        <p:spPr>
          <a:xfrm>
            <a:off x="1981200" y="2852356"/>
            <a:ext cx="7715200" cy="1200329"/>
          </a:xfrm>
          <a:prstGeom prst="rect">
            <a:avLst/>
          </a:prstGeom>
          <a:noFill/>
        </p:spPr>
        <p:txBody>
          <a:bodyPr wrap="square" rtlCol="0">
            <a:spAutoFit/>
          </a:bodyPr>
          <a:lstStyle/>
          <a:p>
            <a:pPr marL="285750" indent="-285750">
              <a:buFont typeface="Arial" panose="020B0604020202020204" pitchFamily="34" charset="0"/>
              <a:buChar char="•"/>
            </a:pPr>
            <a:r>
              <a:rPr lang="en-GB" sz="2400" b="1" dirty="0"/>
              <a:t>Cultural proximity bias</a:t>
            </a:r>
            <a:r>
              <a:rPr lang="en-GB" sz="2400" dirty="0"/>
              <a:t> – selecting stories that involve people from a similar culture etc. to the audience (i.e. news is ethnocentric)</a:t>
            </a:r>
          </a:p>
        </p:txBody>
      </p:sp>
      <p:sp>
        <p:nvSpPr>
          <p:cNvPr id="11" name="TextBox 10">
            <a:extLst>
              <a:ext uri="{FF2B5EF4-FFF2-40B4-BE49-F238E27FC236}">
                <a16:creationId xmlns:a16="http://schemas.microsoft.com/office/drawing/2014/main" id="{E0B02797-D71E-4C02-838C-8C265E2A5F9E}"/>
              </a:ext>
            </a:extLst>
          </p:cNvPr>
          <p:cNvSpPr txBox="1"/>
          <p:nvPr/>
        </p:nvSpPr>
        <p:spPr>
          <a:xfrm>
            <a:off x="2001888" y="4243110"/>
            <a:ext cx="7344816" cy="1200329"/>
          </a:xfrm>
          <a:prstGeom prst="rect">
            <a:avLst/>
          </a:prstGeom>
          <a:noFill/>
        </p:spPr>
        <p:txBody>
          <a:bodyPr wrap="square" rtlCol="0">
            <a:spAutoFit/>
          </a:bodyPr>
          <a:lstStyle/>
          <a:p>
            <a:pPr marL="285750" indent="-285750">
              <a:buFont typeface="Arial" panose="020B0604020202020204" pitchFamily="34" charset="0"/>
              <a:buChar char="•"/>
            </a:pPr>
            <a:r>
              <a:rPr lang="en-GB" sz="2400" b="1" dirty="0"/>
              <a:t>Predictability bias </a:t>
            </a:r>
            <a:r>
              <a:rPr lang="en-GB" sz="2400" dirty="0"/>
              <a:t>– selecting stories that fit neatly with the expectations of the audience (i.e. the story conforms to the stereotypes that the audience holds)</a:t>
            </a:r>
          </a:p>
        </p:txBody>
      </p:sp>
      <p:sp>
        <p:nvSpPr>
          <p:cNvPr id="12" name="TextBox 11">
            <a:extLst>
              <a:ext uri="{FF2B5EF4-FFF2-40B4-BE49-F238E27FC236}">
                <a16:creationId xmlns:a16="http://schemas.microsoft.com/office/drawing/2014/main" id="{647EC20B-D3BE-4C1D-84CB-2804A2CC4F15}"/>
              </a:ext>
            </a:extLst>
          </p:cNvPr>
          <p:cNvSpPr txBox="1"/>
          <p:nvPr/>
        </p:nvSpPr>
        <p:spPr>
          <a:xfrm>
            <a:off x="8471336" y="5443438"/>
            <a:ext cx="2017153" cy="369332"/>
          </a:xfrm>
          <a:prstGeom prst="rect">
            <a:avLst/>
          </a:prstGeom>
          <a:noFill/>
        </p:spPr>
        <p:txBody>
          <a:bodyPr wrap="square" rtlCol="0">
            <a:spAutoFit/>
          </a:bodyPr>
          <a:lstStyle/>
          <a:p>
            <a:r>
              <a:rPr lang="en-GB" dirty="0"/>
              <a:t>(Hodkinson, 2011)</a:t>
            </a:r>
          </a:p>
        </p:txBody>
      </p:sp>
    </p:spTree>
    <p:extLst>
      <p:ext uri="{BB962C8B-B14F-4D97-AF65-F5344CB8AC3E}">
        <p14:creationId xmlns:p14="http://schemas.microsoft.com/office/powerpoint/2010/main" val="2484516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3" grpId="0"/>
      <p:bldP spid="9" grpId="0"/>
      <p:bldP spid="11" grpId="0"/>
      <p:bldP spid="1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8A771-E1B0-47F4-A68E-B308DEE8009A}"/>
              </a:ext>
            </a:extLst>
          </p:cNvPr>
          <p:cNvSpPr>
            <a:spLocks noGrp="1"/>
          </p:cNvSpPr>
          <p:nvPr>
            <p:ph type="title"/>
          </p:nvPr>
        </p:nvSpPr>
        <p:spPr>
          <a:xfrm>
            <a:off x="1981200" y="274638"/>
            <a:ext cx="8229600" cy="634082"/>
          </a:xfrm>
        </p:spPr>
        <p:txBody>
          <a:bodyPr>
            <a:normAutofit fontScale="90000"/>
          </a:bodyPr>
          <a:lstStyle/>
          <a:p>
            <a:r>
              <a:rPr lang="en-GB" b="1" dirty="0"/>
              <a:t>Media Bias – Agenda Bias</a:t>
            </a:r>
          </a:p>
        </p:txBody>
      </p:sp>
      <p:sp>
        <p:nvSpPr>
          <p:cNvPr id="8" name="TextBox 7">
            <a:extLst>
              <a:ext uri="{FF2B5EF4-FFF2-40B4-BE49-F238E27FC236}">
                <a16:creationId xmlns:a16="http://schemas.microsoft.com/office/drawing/2014/main" id="{38C1B74E-B5B9-45CE-A90D-58A51F9BCEF7}"/>
              </a:ext>
            </a:extLst>
          </p:cNvPr>
          <p:cNvSpPr txBox="1"/>
          <p:nvPr/>
        </p:nvSpPr>
        <p:spPr>
          <a:xfrm>
            <a:off x="1847528" y="1196752"/>
            <a:ext cx="7499176"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These factors can include;</a:t>
            </a:r>
          </a:p>
        </p:txBody>
      </p:sp>
      <p:sp>
        <p:nvSpPr>
          <p:cNvPr id="3" name="TextBox 2">
            <a:extLst>
              <a:ext uri="{FF2B5EF4-FFF2-40B4-BE49-F238E27FC236}">
                <a16:creationId xmlns:a16="http://schemas.microsoft.com/office/drawing/2014/main" id="{402110F3-9A90-47F7-A28A-F845D924AA7B}"/>
              </a:ext>
            </a:extLst>
          </p:cNvPr>
          <p:cNvSpPr txBox="1"/>
          <p:nvPr/>
        </p:nvSpPr>
        <p:spPr>
          <a:xfrm>
            <a:off x="2001888" y="1870666"/>
            <a:ext cx="8486600" cy="830997"/>
          </a:xfrm>
          <a:prstGeom prst="rect">
            <a:avLst/>
          </a:prstGeom>
          <a:noFill/>
        </p:spPr>
        <p:txBody>
          <a:bodyPr wrap="square" rtlCol="0">
            <a:spAutoFit/>
          </a:bodyPr>
          <a:lstStyle/>
          <a:p>
            <a:pPr marL="285750" indent="-285750">
              <a:buFont typeface="Arial" panose="020B0604020202020204" pitchFamily="34" charset="0"/>
              <a:buChar char="•"/>
            </a:pPr>
            <a:r>
              <a:rPr lang="en-GB" sz="2400" b="1" dirty="0"/>
              <a:t>Unexpectedness bias </a:t>
            </a:r>
            <a:r>
              <a:rPr lang="en-GB" sz="2400" dirty="0"/>
              <a:t>– unlike many of the above, this is selection of a story because it is different, original or surprising </a:t>
            </a:r>
          </a:p>
        </p:txBody>
      </p:sp>
      <p:sp>
        <p:nvSpPr>
          <p:cNvPr id="9" name="TextBox 8">
            <a:extLst>
              <a:ext uri="{FF2B5EF4-FFF2-40B4-BE49-F238E27FC236}">
                <a16:creationId xmlns:a16="http://schemas.microsoft.com/office/drawing/2014/main" id="{DD0A6C7C-FAC6-4F20-8B00-D89E2F2A2EBE}"/>
              </a:ext>
            </a:extLst>
          </p:cNvPr>
          <p:cNvSpPr txBox="1"/>
          <p:nvPr/>
        </p:nvSpPr>
        <p:spPr>
          <a:xfrm>
            <a:off x="1981200" y="2852356"/>
            <a:ext cx="7715200" cy="1200329"/>
          </a:xfrm>
          <a:prstGeom prst="rect">
            <a:avLst/>
          </a:prstGeom>
          <a:noFill/>
        </p:spPr>
        <p:txBody>
          <a:bodyPr wrap="square" rtlCol="0">
            <a:spAutoFit/>
          </a:bodyPr>
          <a:lstStyle/>
          <a:p>
            <a:pPr marL="285750" indent="-285750">
              <a:buFont typeface="Arial" panose="020B0604020202020204" pitchFamily="34" charset="0"/>
              <a:buChar char="•"/>
            </a:pPr>
            <a:r>
              <a:rPr lang="en-GB" sz="2400" b="1" dirty="0"/>
              <a:t>Bias due to elitism</a:t>
            </a:r>
            <a:r>
              <a:rPr lang="en-GB" sz="2400" dirty="0"/>
              <a:t>– only selecting stories that are about ‘important’ counties or people, reporting on the ‘people who matter’</a:t>
            </a:r>
          </a:p>
        </p:txBody>
      </p:sp>
      <p:sp>
        <p:nvSpPr>
          <p:cNvPr id="11" name="TextBox 10">
            <a:extLst>
              <a:ext uri="{FF2B5EF4-FFF2-40B4-BE49-F238E27FC236}">
                <a16:creationId xmlns:a16="http://schemas.microsoft.com/office/drawing/2014/main" id="{E0B02797-D71E-4C02-838C-8C265E2A5F9E}"/>
              </a:ext>
            </a:extLst>
          </p:cNvPr>
          <p:cNvSpPr txBox="1"/>
          <p:nvPr/>
        </p:nvSpPr>
        <p:spPr>
          <a:xfrm>
            <a:off x="2010700" y="3963230"/>
            <a:ext cx="7344816" cy="1569660"/>
          </a:xfrm>
          <a:prstGeom prst="rect">
            <a:avLst/>
          </a:prstGeom>
          <a:noFill/>
        </p:spPr>
        <p:txBody>
          <a:bodyPr wrap="square" rtlCol="0">
            <a:spAutoFit/>
          </a:bodyPr>
          <a:lstStyle/>
          <a:p>
            <a:pPr marL="285750" indent="-285750">
              <a:buFont typeface="Arial" panose="020B0604020202020204" pitchFamily="34" charset="0"/>
              <a:buChar char="•"/>
            </a:pPr>
            <a:r>
              <a:rPr lang="en-GB" sz="2400" b="1" dirty="0"/>
              <a:t>Personification bias </a:t>
            </a:r>
            <a:r>
              <a:rPr lang="en-GB" sz="2400" dirty="0"/>
              <a:t>– selecting stories where it can be seen that events are influenced by individual morals, decisions and behaviour rather than ‘faceless’ organisations</a:t>
            </a:r>
          </a:p>
        </p:txBody>
      </p:sp>
      <p:sp>
        <p:nvSpPr>
          <p:cNvPr id="12" name="TextBox 11">
            <a:extLst>
              <a:ext uri="{FF2B5EF4-FFF2-40B4-BE49-F238E27FC236}">
                <a16:creationId xmlns:a16="http://schemas.microsoft.com/office/drawing/2014/main" id="{647EC20B-D3BE-4C1D-84CB-2804A2CC4F15}"/>
              </a:ext>
            </a:extLst>
          </p:cNvPr>
          <p:cNvSpPr txBox="1"/>
          <p:nvPr/>
        </p:nvSpPr>
        <p:spPr>
          <a:xfrm>
            <a:off x="8471336" y="5443438"/>
            <a:ext cx="2017153" cy="369332"/>
          </a:xfrm>
          <a:prstGeom prst="rect">
            <a:avLst/>
          </a:prstGeom>
          <a:noFill/>
        </p:spPr>
        <p:txBody>
          <a:bodyPr wrap="square" rtlCol="0">
            <a:spAutoFit/>
          </a:bodyPr>
          <a:lstStyle/>
          <a:p>
            <a:r>
              <a:rPr lang="en-GB" dirty="0"/>
              <a:t>(Hodkinson, 2011)</a:t>
            </a:r>
          </a:p>
        </p:txBody>
      </p:sp>
    </p:spTree>
    <p:extLst>
      <p:ext uri="{BB962C8B-B14F-4D97-AF65-F5344CB8AC3E}">
        <p14:creationId xmlns:p14="http://schemas.microsoft.com/office/powerpoint/2010/main" val="1183715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3" grpId="0"/>
      <p:bldP spid="9" grpId="0"/>
      <p:bldP spid="11" grpId="0"/>
      <p:bldP spid="1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8A771-E1B0-47F4-A68E-B308DEE8009A}"/>
              </a:ext>
            </a:extLst>
          </p:cNvPr>
          <p:cNvSpPr>
            <a:spLocks noGrp="1"/>
          </p:cNvSpPr>
          <p:nvPr>
            <p:ph type="title"/>
          </p:nvPr>
        </p:nvSpPr>
        <p:spPr>
          <a:xfrm>
            <a:off x="1981200" y="274638"/>
            <a:ext cx="8229600" cy="634082"/>
          </a:xfrm>
        </p:spPr>
        <p:txBody>
          <a:bodyPr>
            <a:normAutofit fontScale="90000"/>
          </a:bodyPr>
          <a:lstStyle/>
          <a:p>
            <a:r>
              <a:rPr lang="en-GB" b="1" dirty="0"/>
              <a:t>Media Bias – Agenda Bias</a:t>
            </a:r>
          </a:p>
        </p:txBody>
      </p:sp>
      <p:sp>
        <p:nvSpPr>
          <p:cNvPr id="4" name="TextBox 3"/>
          <p:cNvSpPr txBox="1"/>
          <p:nvPr/>
        </p:nvSpPr>
        <p:spPr>
          <a:xfrm>
            <a:off x="1775520" y="2463280"/>
            <a:ext cx="8784976" cy="461665"/>
          </a:xfrm>
          <a:prstGeom prst="rect">
            <a:avLst/>
          </a:prstGeom>
          <a:noFill/>
        </p:spPr>
        <p:txBody>
          <a:bodyPr wrap="square" rtlCol="0">
            <a:spAutoFit/>
          </a:bodyPr>
          <a:lstStyle/>
          <a:p>
            <a:r>
              <a:rPr lang="en-GB" sz="2400" b="1" i="1" dirty="0"/>
              <a:t>We will now explore this in some detail by looking at two ‘stories’</a:t>
            </a:r>
          </a:p>
        </p:txBody>
      </p:sp>
      <p:sp>
        <p:nvSpPr>
          <p:cNvPr id="7" name="TextBox 6"/>
          <p:cNvSpPr txBox="1"/>
          <p:nvPr/>
        </p:nvSpPr>
        <p:spPr>
          <a:xfrm>
            <a:off x="1703512" y="2996952"/>
            <a:ext cx="8784976" cy="3016210"/>
          </a:xfrm>
          <a:prstGeom prst="rect">
            <a:avLst/>
          </a:prstGeom>
          <a:noFill/>
        </p:spPr>
        <p:txBody>
          <a:bodyPr wrap="square" rtlCol="0">
            <a:spAutoFit/>
          </a:bodyPr>
          <a:lstStyle/>
          <a:p>
            <a:pPr marL="457200" indent="-457200">
              <a:spcBef>
                <a:spcPts val="600"/>
              </a:spcBef>
              <a:spcAft>
                <a:spcPts val="600"/>
              </a:spcAft>
              <a:buFont typeface="+mj-lt"/>
              <a:buAutoNum type="arabicPeriod"/>
            </a:pPr>
            <a:r>
              <a:rPr lang="en-GB" sz="2000" dirty="0"/>
              <a:t>Using your preferred device search for news stories on the topic ‘</a:t>
            </a:r>
            <a:r>
              <a:rPr lang="en-GB" sz="2000" dirty="0">
                <a:hlinkClick r:id="rId2"/>
              </a:rPr>
              <a:t>deaths due to terrorism</a:t>
            </a:r>
            <a:r>
              <a:rPr lang="en-GB" sz="2000" dirty="0"/>
              <a:t>’ in 2017.</a:t>
            </a:r>
          </a:p>
          <a:p>
            <a:pPr marL="457200" indent="-457200">
              <a:spcBef>
                <a:spcPts val="600"/>
              </a:spcBef>
              <a:spcAft>
                <a:spcPts val="600"/>
              </a:spcAft>
              <a:buFont typeface="+mj-lt"/>
              <a:buAutoNum type="arabicPeriod"/>
            </a:pPr>
            <a:r>
              <a:rPr lang="en-GB" sz="2000" dirty="0"/>
              <a:t>List the ‘news’ stories that you could find on the Topic and try detect if you can find any bias in these stories’</a:t>
            </a:r>
          </a:p>
          <a:p>
            <a:pPr marL="457200" indent="-457200">
              <a:spcBef>
                <a:spcPts val="600"/>
              </a:spcBef>
              <a:spcAft>
                <a:spcPts val="600"/>
              </a:spcAft>
              <a:buFont typeface="+mj-lt"/>
              <a:buAutoNum type="arabicPeriod"/>
            </a:pPr>
            <a:r>
              <a:rPr lang="en-GB" sz="2000" dirty="0"/>
              <a:t>Now, using your preferred device, find ‘news’ stories about the number or people killed on the roads for the whole world in 2016</a:t>
            </a:r>
          </a:p>
          <a:p>
            <a:pPr marL="457200" indent="-457200">
              <a:spcBef>
                <a:spcPts val="600"/>
              </a:spcBef>
              <a:spcAft>
                <a:spcPts val="600"/>
              </a:spcAft>
              <a:buFont typeface="+mj-lt"/>
              <a:buAutoNum type="arabicPeriod"/>
            </a:pPr>
            <a:r>
              <a:rPr lang="en-GB" sz="2000" dirty="0"/>
              <a:t>List the ‘news’ stories that you could find on the Topic and try detect if you can find any bias in these stories’</a:t>
            </a:r>
          </a:p>
        </p:txBody>
      </p:sp>
      <p:sp>
        <p:nvSpPr>
          <p:cNvPr id="3" name="TextBox 2">
            <a:extLst>
              <a:ext uri="{FF2B5EF4-FFF2-40B4-BE49-F238E27FC236}">
                <a16:creationId xmlns:a16="http://schemas.microsoft.com/office/drawing/2014/main" id="{6E660A92-91F0-4F7F-54E0-3BECFC67916F}"/>
              </a:ext>
            </a:extLst>
          </p:cNvPr>
          <p:cNvSpPr txBox="1"/>
          <p:nvPr/>
        </p:nvSpPr>
        <p:spPr>
          <a:xfrm>
            <a:off x="2205568" y="1268760"/>
            <a:ext cx="7920880" cy="892552"/>
          </a:xfrm>
          <a:prstGeom prst="rect">
            <a:avLst/>
          </a:prstGeom>
          <a:noFill/>
        </p:spPr>
        <p:txBody>
          <a:bodyPr wrap="square" rtlCol="0">
            <a:spAutoFit/>
          </a:bodyPr>
          <a:lstStyle/>
          <a:p>
            <a:pPr algn="ctr"/>
            <a:r>
              <a:rPr lang="en-GB" sz="2800" b="1" dirty="0"/>
              <a:t>News Coverage and Agenda Bias</a:t>
            </a:r>
          </a:p>
          <a:p>
            <a:pPr algn="ctr"/>
            <a:r>
              <a:rPr lang="en-GB" sz="2400" b="1" dirty="0"/>
              <a:t>A Critical Thinking Exercise</a:t>
            </a:r>
          </a:p>
        </p:txBody>
      </p:sp>
    </p:spTree>
    <p:extLst>
      <p:ext uri="{BB962C8B-B14F-4D97-AF65-F5344CB8AC3E}">
        <p14:creationId xmlns:p14="http://schemas.microsoft.com/office/powerpoint/2010/main" val="121639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8A771-E1B0-47F4-A68E-B308DEE8009A}"/>
              </a:ext>
            </a:extLst>
          </p:cNvPr>
          <p:cNvSpPr txBox="1">
            <a:spLocks/>
          </p:cNvSpPr>
          <p:nvPr/>
        </p:nvSpPr>
        <p:spPr>
          <a:xfrm>
            <a:off x="1981200" y="274638"/>
            <a:ext cx="8229600" cy="634082"/>
          </a:xfrm>
          <a:prstGeom prst="rect">
            <a:avLst/>
          </a:prstGeom>
        </p:spPr>
        <p:txBody>
          <a:bodyP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Media Bias – Agenda Bias</a:t>
            </a:r>
          </a:p>
        </p:txBody>
      </p:sp>
      <p:sp>
        <p:nvSpPr>
          <p:cNvPr id="3" name="TextBox 2"/>
          <p:cNvSpPr txBox="1"/>
          <p:nvPr/>
        </p:nvSpPr>
        <p:spPr>
          <a:xfrm>
            <a:off x="1811524" y="1196753"/>
            <a:ext cx="8568952" cy="95410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There is at least one, </a:t>
            </a:r>
            <a:r>
              <a:rPr lang="en-GB" sz="2800" i="1" dirty="0"/>
              <a:t>reliable</a:t>
            </a:r>
            <a:r>
              <a:rPr lang="en-GB" sz="2800" dirty="0"/>
              <a:t>, source of information for the second ‘story’</a:t>
            </a:r>
          </a:p>
        </p:txBody>
      </p:sp>
      <p:pic>
        <p:nvPicPr>
          <p:cNvPr id="4" name="Picture 3">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63852" y="1988840"/>
            <a:ext cx="1728192" cy="1728192"/>
          </a:xfrm>
          <a:prstGeom prst="rect">
            <a:avLst/>
          </a:prstGeom>
        </p:spPr>
      </p:pic>
      <p:sp>
        <p:nvSpPr>
          <p:cNvPr id="5" name="TextBox 4"/>
          <p:cNvSpPr txBox="1"/>
          <p:nvPr/>
        </p:nvSpPr>
        <p:spPr>
          <a:xfrm>
            <a:off x="1919536" y="3861049"/>
            <a:ext cx="8172908" cy="954107"/>
          </a:xfrm>
          <a:prstGeom prst="rect">
            <a:avLst/>
          </a:prstGeom>
          <a:noFill/>
        </p:spPr>
        <p:txBody>
          <a:bodyPr wrap="square" rtlCol="0">
            <a:spAutoFit/>
          </a:bodyPr>
          <a:lstStyle/>
          <a:p>
            <a:pPr marL="285750" indent="-285750">
              <a:buFont typeface="Arial" panose="020B0604020202020204" pitchFamily="34" charset="0"/>
              <a:buChar char="•"/>
            </a:pPr>
            <a:r>
              <a:rPr lang="en-GB" sz="2800" dirty="0"/>
              <a:t>Who or what is the World Health Organisation (W.H.O.)?</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99919" y="3861049"/>
            <a:ext cx="782817" cy="782817"/>
          </a:xfrm>
          <a:prstGeom prst="rect">
            <a:avLst/>
          </a:prstGeom>
        </p:spPr>
      </p:pic>
      <p:sp>
        <p:nvSpPr>
          <p:cNvPr id="7" name="TextBox 6"/>
          <p:cNvSpPr txBox="1"/>
          <p:nvPr/>
        </p:nvSpPr>
        <p:spPr>
          <a:xfrm>
            <a:off x="1908737" y="4936248"/>
            <a:ext cx="8172908" cy="954107"/>
          </a:xfrm>
          <a:prstGeom prst="rect">
            <a:avLst/>
          </a:prstGeom>
          <a:noFill/>
        </p:spPr>
        <p:txBody>
          <a:bodyPr wrap="square" rtlCol="0">
            <a:spAutoFit/>
          </a:bodyPr>
          <a:lstStyle/>
          <a:p>
            <a:pPr marL="285750" indent="-285750">
              <a:buFont typeface="Arial" panose="020B0604020202020204" pitchFamily="34" charset="0"/>
              <a:buChar char="•"/>
            </a:pPr>
            <a:r>
              <a:rPr lang="en-GB" sz="2800" dirty="0"/>
              <a:t>Why do you think we can consider them to be reliable and appropriate as a source?</a:t>
            </a:r>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89120" y="4936248"/>
            <a:ext cx="782817" cy="782817"/>
          </a:xfrm>
          <a:prstGeom prst="rect">
            <a:avLst/>
          </a:prstGeom>
        </p:spPr>
      </p:pic>
    </p:spTree>
    <p:extLst>
      <p:ext uri="{BB962C8B-B14F-4D97-AF65-F5344CB8AC3E}">
        <p14:creationId xmlns:p14="http://schemas.microsoft.com/office/powerpoint/2010/main" val="2742376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a:lstStyle/>
          <a:p>
            <a:r>
              <a:rPr lang="en-GB" b="1" dirty="0"/>
              <a:t>W.H.O. Report Methodology</a:t>
            </a:r>
          </a:p>
        </p:txBody>
      </p:sp>
      <p:sp>
        <p:nvSpPr>
          <p:cNvPr id="4" name="TextBox 3"/>
          <p:cNvSpPr txBox="1"/>
          <p:nvPr/>
        </p:nvSpPr>
        <p:spPr>
          <a:xfrm>
            <a:off x="1631504" y="1268760"/>
            <a:ext cx="8928992" cy="4616648"/>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National Data Coordinators (NDCs) were nominated by their governments, were trained in the project methodology. </a:t>
            </a:r>
          </a:p>
          <a:p>
            <a:pPr marL="285750" indent="-285750">
              <a:spcBef>
                <a:spcPts val="600"/>
              </a:spcBef>
              <a:spcAft>
                <a:spcPts val="600"/>
              </a:spcAft>
              <a:buFont typeface="Arial" panose="020B0604020202020204" pitchFamily="34" charset="0"/>
              <a:buChar char="•"/>
            </a:pPr>
            <a:r>
              <a:rPr lang="en-GB" sz="2200" dirty="0"/>
              <a:t>As representatives of their governments, they were required to identify up to eight other road safety experts within their countries from different sectors (e.g. health, police, transport, nongovernmental organizations and/or academia), </a:t>
            </a:r>
          </a:p>
          <a:p>
            <a:pPr marL="285750" indent="-285750">
              <a:spcBef>
                <a:spcPts val="600"/>
              </a:spcBef>
              <a:spcAft>
                <a:spcPts val="600"/>
              </a:spcAft>
              <a:buFont typeface="Arial" panose="020B0604020202020204" pitchFamily="34" charset="0"/>
              <a:buChar char="•"/>
            </a:pPr>
            <a:r>
              <a:rPr lang="en-GB" sz="2200" dirty="0"/>
              <a:t>They then had to facilitate a consensus meeting with the respondents as well as to support he overall management of data collection process. </a:t>
            </a:r>
          </a:p>
          <a:p>
            <a:pPr marL="285750" indent="-285750">
              <a:spcBef>
                <a:spcPts val="600"/>
              </a:spcBef>
              <a:spcAft>
                <a:spcPts val="600"/>
              </a:spcAft>
              <a:buFont typeface="Arial" panose="020B0604020202020204" pitchFamily="34" charset="0"/>
              <a:buChar char="•"/>
            </a:pPr>
            <a:r>
              <a:rPr lang="en-GB" sz="2200" dirty="0"/>
              <a:t>While each expert responded to the questionnaire based on their expertise, the consensus meeting allowed for discussion of all responses, and the group used this discussion to agree on one final set of information for their country</a:t>
            </a:r>
          </a:p>
        </p:txBody>
      </p:sp>
      <p:sp>
        <p:nvSpPr>
          <p:cNvPr id="5" name="TextBox 4"/>
          <p:cNvSpPr txBox="1"/>
          <p:nvPr/>
        </p:nvSpPr>
        <p:spPr>
          <a:xfrm>
            <a:off x="7032104" y="6021288"/>
            <a:ext cx="2592288" cy="369332"/>
          </a:xfrm>
          <a:prstGeom prst="rect">
            <a:avLst/>
          </a:prstGeom>
          <a:noFill/>
        </p:spPr>
        <p:txBody>
          <a:bodyPr wrap="square" rtlCol="0">
            <a:spAutoFit/>
          </a:bodyPr>
          <a:lstStyle/>
          <a:p>
            <a:pPr algn="r"/>
            <a:r>
              <a:rPr lang="en-GB" b="1" dirty="0"/>
              <a:t>(W.H.O., 2018)</a:t>
            </a:r>
          </a:p>
        </p:txBody>
      </p:sp>
    </p:spTree>
    <p:extLst>
      <p:ext uri="{BB962C8B-B14F-4D97-AF65-F5344CB8AC3E}">
        <p14:creationId xmlns:p14="http://schemas.microsoft.com/office/powerpoint/2010/main" val="2649484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7D8A771-E1B0-47F4-A68E-B308DEE8009A}"/>
              </a:ext>
            </a:extLst>
          </p:cNvPr>
          <p:cNvSpPr txBox="1">
            <a:spLocks/>
          </p:cNvSpPr>
          <p:nvPr/>
        </p:nvSpPr>
        <p:spPr>
          <a:xfrm>
            <a:off x="1981200" y="274638"/>
            <a:ext cx="8229600" cy="634082"/>
          </a:xfrm>
          <a:prstGeom prst="rect">
            <a:avLst/>
          </a:prstGeom>
        </p:spPr>
        <p:txBody>
          <a:bodyP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Media Bias – Agenda Bias</a:t>
            </a:r>
          </a:p>
        </p:txBody>
      </p:sp>
      <p:sp>
        <p:nvSpPr>
          <p:cNvPr id="5" name="TextBox 4"/>
          <p:cNvSpPr txBox="1"/>
          <p:nvPr/>
        </p:nvSpPr>
        <p:spPr>
          <a:xfrm>
            <a:off x="3719736" y="1052736"/>
            <a:ext cx="4104456" cy="523220"/>
          </a:xfrm>
          <a:prstGeom prst="rect">
            <a:avLst/>
          </a:prstGeom>
          <a:noFill/>
        </p:spPr>
        <p:txBody>
          <a:bodyPr wrap="square" rtlCol="0">
            <a:spAutoFit/>
          </a:bodyPr>
          <a:lstStyle/>
          <a:p>
            <a:pPr algn="ctr"/>
            <a:r>
              <a:rPr lang="en-GB" sz="2800" b="1" i="1" dirty="0"/>
              <a:t>Group Discussion</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47929" y="1700809"/>
            <a:ext cx="710809" cy="710809"/>
          </a:xfrm>
          <a:prstGeom prst="rect">
            <a:avLst/>
          </a:prstGeom>
        </p:spPr>
      </p:pic>
      <p:sp>
        <p:nvSpPr>
          <p:cNvPr id="7" name="TextBox 6"/>
          <p:cNvSpPr txBox="1"/>
          <p:nvPr/>
        </p:nvSpPr>
        <p:spPr>
          <a:xfrm>
            <a:off x="1919536" y="2636913"/>
            <a:ext cx="7128792" cy="954107"/>
          </a:xfrm>
          <a:prstGeom prst="rect">
            <a:avLst/>
          </a:prstGeom>
          <a:noFill/>
        </p:spPr>
        <p:txBody>
          <a:bodyPr wrap="square" rtlCol="0">
            <a:spAutoFit/>
          </a:bodyPr>
          <a:lstStyle/>
          <a:p>
            <a:pPr marL="514350" indent="-514350">
              <a:buFont typeface="+mj-lt"/>
              <a:buAutoNum type="arabicPeriod"/>
            </a:pPr>
            <a:r>
              <a:rPr lang="en-GB" sz="2800" i="1" dirty="0"/>
              <a:t>Which do you think is the more ‘worrying’ story? (Give your reasons for your answer).</a:t>
            </a: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20337" y="2636913"/>
            <a:ext cx="638801" cy="638801"/>
          </a:xfrm>
          <a:prstGeom prst="rect">
            <a:avLst/>
          </a:prstGeom>
        </p:spPr>
      </p:pic>
      <p:sp>
        <p:nvSpPr>
          <p:cNvPr id="10" name="TextBox 9"/>
          <p:cNvSpPr txBox="1"/>
          <p:nvPr/>
        </p:nvSpPr>
        <p:spPr>
          <a:xfrm>
            <a:off x="1883532" y="4104675"/>
            <a:ext cx="7128792" cy="954107"/>
          </a:xfrm>
          <a:prstGeom prst="rect">
            <a:avLst/>
          </a:prstGeom>
          <a:noFill/>
        </p:spPr>
        <p:txBody>
          <a:bodyPr wrap="square" rtlCol="0">
            <a:spAutoFit/>
          </a:bodyPr>
          <a:lstStyle/>
          <a:p>
            <a:pPr marL="514350" indent="-514350">
              <a:buFont typeface="+mj-lt"/>
              <a:buAutoNum type="arabicPeriod" startAt="2"/>
            </a:pPr>
            <a:r>
              <a:rPr lang="en-GB" sz="2800" i="1" dirty="0"/>
              <a:t>Which do you think is the more ‘important’ story? (Give your reasons for your answer).</a:t>
            </a:r>
          </a:p>
        </p:txBody>
      </p:sp>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35181" y="4221089"/>
            <a:ext cx="638801" cy="638801"/>
          </a:xfrm>
          <a:prstGeom prst="rect">
            <a:avLst/>
          </a:prstGeom>
        </p:spPr>
      </p:pic>
    </p:spTree>
    <p:extLst>
      <p:ext uri="{BB962C8B-B14F-4D97-AF65-F5344CB8AC3E}">
        <p14:creationId xmlns:p14="http://schemas.microsoft.com/office/powerpoint/2010/main" val="4259194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10"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7D8A771-E1B0-47F4-A68E-B308DEE8009A}"/>
              </a:ext>
            </a:extLst>
          </p:cNvPr>
          <p:cNvSpPr txBox="1">
            <a:spLocks/>
          </p:cNvSpPr>
          <p:nvPr/>
        </p:nvSpPr>
        <p:spPr>
          <a:xfrm>
            <a:off x="1981200" y="274638"/>
            <a:ext cx="8229600" cy="634082"/>
          </a:xfrm>
          <a:prstGeom prst="rect">
            <a:avLst/>
          </a:prstGeom>
        </p:spPr>
        <p:txBody>
          <a:bodyP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Media Bias – Agenda Bias</a:t>
            </a:r>
          </a:p>
        </p:txBody>
      </p:sp>
      <p:sp>
        <p:nvSpPr>
          <p:cNvPr id="5" name="TextBox 4"/>
          <p:cNvSpPr txBox="1"/>
          <p:nvPr/>
        </p:nvSpPr>
        <p:spPr>
          <a:xfrm>
            <a:off x="3719736" y="1052736"/>
            <a:ext cx="4104456" cy="523220"/>
          </a:xfrm>
          <a:prstGeom prst="rect">
            <a:avLst/>
          </a:prstGeom>
          <a:noFill/>
        </p:spPr>
        <p:txBody>
          <a:bodyPr wrap="square" rtlCol="0">
            <a:spAutoFit/>
          </a:bodyPr>
          <a:lstStyle/>
          <a:p>
            <a:pPr algn="ctr"/>
            <a:r>
              <a:rPr lang="en-GB" sz="2800" b="1" i="1" dirty="0"/>
              <a:t>Group Discussion</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47929" y="1700809"/>
            <a:ext cx="710809" cy="710809"/>
          </a:xfrm>
          <a:prstGeom prst="rect">
            <a:avLst/>
          </a:prstGeom>
        </p:spPr>
      </p:pic>
      <p:sp>
        <p:nvSpPr>
          <p:cNvPr id="10" name="TextBox 9"/>
          <p:cNvSpPr txBox="1"/>
          <p:nvPr/>
        </p:nvSpPr>
        <p:spPr>
          <a:xfrm>
            <a:off x="2238936" y="2513274"/>
            <a:ext cx="7128792" cy="954107"/>
          </a:xfrm>
          <a:prstGeom prst="rect">
            <a:avLst/>
          </a:prstGeom>
          <a:noFill/>
        </p:spPr>
        <p:txBody>
          <a:bodyPr wrap="square" rtlCol="0">
            <a:spAutoFit/>
          </a:bodyPr>
          <a:lstStyle/>
          <a:p>
            <a:pPr algn="ctr"/>
            <a:r>
              <a:rPr lang="en-GB" sz="2800" i="1" dirty="0"/>
              <a:t>Working in small groups, and using the handout ‘Agenda </a:t>
            </a:r>
            <a:r>
              <a:rPr lang="en-GB" sz="2800" i="1" dirty="0" err="1"/>
              <a:t>Bias’</a:t>
            </a:r>
            <a:r>
              <a:rPr lang="en-GB" sz="2800" i="1" dirty="0"/>
              <a:t> can you:</a:t>
            </a:r>
          </a:p>
        </p:txBody>
      </p:sp>
      <p:sp>
        <p:nvSpPr>
          <p:cNvPr id="2" name="TextBox 1"/>
          <p:cNvSpPr txBox="1"/>
          <p:nvPr/>
        </p:nvSpPr>
        <p:spPr>
          <a:xfrm>
            <a:off x="2495600" y="3754560"/>
            <a:ext cx="7859216" cy="1107996"/>
          </a:xfrm>
          <a:prstGeom prst="rect">
            <a:avLst/>
          </a:prstGeom>
          <a:noFill/>
        </p:spPr>
        <p:txBody>
          <a:bodyPr wrap="square" rtlCol="0">
            <a:spAutoFit/>
          </a:bodyPr>
          <a:lstStyle/>
          <a:p>
            <a:pPr marL="342900" indent="-342900">
              <a:spcBef>
                <a:spcPts val="600"/>
              </a:spcBef>
              <a:spcAft>
                <a:spcPts val="600"/>
              </a:spcAft>
              <a:buFont typeface="+mj-lt"/>
              <a:buAutoNum type="arabicPeriod"/>
            </a:pPr>
            <a:r>
              <a:rPr lang="en-GB" sz="2800" i="1" dirty="0"/>
              <a:t> Give reasons why story 1 is so prominent?</a:t>
            </a:r>
          </a:p>
          <a:p>
            <a:pPr marL="342900" indent="-342900">
              <a:spcBef>
                <a:spcPts val="600"/>
              </a:spcBef>
              <a:spcAft>
                <a:spcPts val="600"/>
              </a:spcAft>
              <a:buFont typeface="+mj-lt"/>
              <a:buAutoNum type="arabicPeriod"/>
            </a:pPr>
            <a:r>
              <a:rPr lang="en-GB" sz="2800" i="1" dirty="0"/>
              <a:t>Give reasons why story 2 has so little coverage?</a:t>
            </a:r>
          </a:p>
        </p:txBody>
      </p:sp>
      <p:sp>
        <p:nvSpPr>
          <p:cNvPr id="3" name="TextBox 2"/>
          <p:cNvSpPr txBox="1"/>
          <p:nvPr/>
        </p:nvSpPr>
        <p:spPr>
          <a:xfrm>
            <a:off x="2855640" y="5229201"/>
            <a:ext cx="6120680" cy="830997"/>
          </a:xfrm>
          <a:prstGeom prst="rect">
            <a:avLst/>
          </a:prstGeom>
          <a:noFill/>
        </p:spPr>
        <p:txBody>
          <a:bodyPr wrap="square" rtlCol="0">
            <a:spAutoFit/>
          </a:bodyPr>
          <a:lstStyle/>
          <a:p>
            <a:pPr algn="ctr"/>
            <a:r>
              <a:rPr lang="en-GB" sz="2400" i="1" dirty="0"/>
              <a:t>Can you think of any other reasons for the difference in coverage?</a:t>
            </a:r>
          </a:p>
        </p:txBody>
      </p:sp>
    </p:spTree>
    <p:extLst>
      <p:ext uri="{BB962C8B-B14F-4D97-AF65-F5344CB8AC3E}">
        <p14:creationId xmlns:p14="http://schemas.microsoft.com/office/powerpoint/2010/main" val="3140120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0" grpId="0"/>
      <p:bldP spid="2" grpId="0" build="p"/>
      <p:bldP spid="3"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1919536" y="116632"/>
            <a:ext cx="8147248" cy="936104"/>
          </a:xfrm>
        </p:spPr>
        <p:txBody>
          <a:bodyPr>
            <a:normAutofit/>
          </a:bodyPr>
          <a:lstStyle/>
          <a:p>
            <a:pPr algn="ctr"/>
            <a:r>
              <a:rPr lang="en-GB" sz="4000" b="1" dirty="0"/>
              <a:t>Public Perceptions of Media Bias</a:t>
            </a:r>
          </a:p>
        </p:txBody>
      </p:sp>
      <p:sp>
        <p:nvSpPr>
          <p:cNvPr id="6" name="TextBox 5"/>
          <p:cNvSpPr txBox="1"/>
          <p:nvPr/>
        </p:nvSpPr>
        <p:spPr>
          <a:xfrm>
            <a:off x="1775520" y="1844824"/>
            <a:ext cx="8640960" cy="341632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We have seen that media bias can be conscious (i.e. deliberately designed to mislead, misinform or provide a biased viewpoint)</a:t>
            </a:r>
          </a:p>
          <a:p>
            <a:pPr marL="457200" indent="-457200">
              <a:spcBef>
                <a:spcPts val="600"/>
              </a:spcBef>
              <a:spcAft>
                <a:spcPts val="600"/>
              </a:spcAft>
              <a:buFont typeface="Arial" panose="020B0604020202020204" pitchFamily="34" charset="0"/>
              <a:buChar char="•"/>
            </a:pPr>
            <a:r>
              <a:rPr lang="en-GB" sz="2800" dirty="0"/>
              <a:t>And that it can be unconscious (i.e. because of the subjectivity of the journalist or media organisation)</a:t>
            </a:r>
          </a:p>
          <a:p>
            <a:pPr marL="457200" indent="-457200">
              <a:spcBef>
                <a:spcPts val="600"/>
              </a:spcBef>
              <a:spcAft>
                <a:spcPts val="600"/>
              </a:spcAft>
              <a:buFont typeface="Arial" panose="020B0604020202020204" pitchFamily="34" charset="0"/>
              <a:buChar char="•"/>
            </a:pPr>
            <a:r>
              <a:rPr lang="en-GB" sz="2800" dirty="0"/>
              <a:t>Whichever form it takes, there is evidence that people are aware that bias exists</a:t>
            </a:r>
          </a:p>
        </p:txBody>
      </p:sp>
    </p:spTree>
    <p:extLst>
      <p:ext uri="{BB962C8B-B14F-4D97-AF65-F5344CB8AC3E}">
        <p14:creationId xmlns:p14="http://schemas.microsoft.com/office/powerpoint/2010/main" val="148184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1919536" y="116632"/>
            <a:ext cx="8147248" cy="936104"/>
          </a:xfrm>
        </p:spPr>
        <p:txBody>
          <a:bodyPr>
            <a:normAutofit/>
          </a:bodyPr>
          <a:lstStyle/>
          <a:p>
            <a:pPr algn="ctr"/>
            <a:r>
              <a:rPr lang="en-GB" sz="4000" b="1" dirty="0"/>
              <a:t>Public Perceptions of Media Bias</a:t>
            </a:r>
          </a:p>
        </p:txBody>
      </p:sp>
      <p:sp>
        <p:nvSpPr>
          <p:cNvPr id="6" name="TextBox 5"/>
          <p:cNvSpPr txBox="1"/>
          <p:nvPr/>
        </p:nvSpPr>
        <p:spPr>
          <a:xfrm>
            <a:off x="1672680" y="1196753"/>
            <a:ext cx="8640960" cy="4708981"/>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One example is research undertaken the Reuter’s Institute for the Study of Journalism at Oxford University </a:t>
            </a:r>
            <a:r>
              <a:rPr lang="en-GB" sz="2800" i="1" dirty="0">
                <a:hlinkClick r:id="rId2"/>
              </a:rPr>
              <a:t>Bias, Bullshit and Lies: Audience Perspectives on Low Trust in the Media</a:t>
            </a:r>
            <a:endParaRPr lang="en-GB" sz="2800" i="1" dirty="0"/>
          </a:p>
          <a:p>
            <a:pPr marL="457200" indent="-457200">
              <a:spcBef>
                <a:spcPts val="600"/>
              </a:spcBef>
              <a:spcAft>
                <a:spcPts val="600"/>
              </a:spcAft>
              <a:buFont typeface="Arial" panose="020B0604020202020204" pitchFamily="34" charset="0"/>
              <a:buChar char="•"/>
            </a:pPr>
            <a:r>
              <a:rPr lang="en-GB" sz="2800" dirty="0"/>
              <a:t>Newman and Fletcher (2017) undertook qualitative research in United States, United Kingdom, Ireland, Spain, Germany, Denmark, Australia, France, and Greece</a:t>
            </a:r>
          </a:p>
          <a:p>
            <a:pPr marL="457200" indent="-457200">
              <a:spcBef>
                <a:spcPts val="600"/>
              </a:spcBef>
              <a:spcAft>
                <a:spcPts val="600"/>
              </a:spcAft>
              <a:buFont typeface="Arial" panose="020B0604020202020204" pitchFamily="34" charset="0"/>
              <a:buChar char="•"/>
            </a:pPr>
            <a:r>
              <a:rPr lang="en-GB" sz="2800" dirty="0"/>
              <a:t>They asked respondents to rate how much they trusted the media and to give reasons for their answers</a:t>
            </a:r>
          </a:p>
        </p:txBody>
      </p:sp>
    </p:spTree>
    <p:extLst>
      <p:ext uri="{BB962C8B-B14F-4D97-AF65-F5344CB8AC3E}">
        <p14:creationId xmlns:p14="http://schemas.microsoft.com/office/powerpoint/2010/main" val="995056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1919536" y="116632"/>
            <a:ext cx="8147248" cy="936104"/>
          </a:xfrm>
        </p:spPr>
        <p:txBody>
          <a:bodyPr>
            <a:normAutofit/>
          </a:bodyPr>
          <a:lstStyle/>
          <a:p>
            <a:pPr algn="ctr"/>
            <a:r>
              <a:rPr lang="en-GB" sz="4000" b="1" dirty="0"/>
              <a:t>Public Perceptions of Media Bias</a:t>
            </a:r>
          </a:p>
        </p:txBody>
      </p:sp>
      <p:sp>
        <p:nvSpPr>
          <p:cNvPr id="6" name="TextBox 5"/>
          <p:cNvSpPr txBox="1"/>
          <p:nvPr/>
        </p:nvSpPr>
        <p:spPr>
          <a:xfrm>
            <a:off x="1631504" y="1124744"/>
            <a:ext cx="8815808" cy="4616648"/>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Their report identified the following findings, among others</a:t>
            </a:r>
          </a:p>
          <a:p>
            <a:pPr marL="457200" indent="-457200">
              <a:spcBef>
                <a:spcPts val="600"/>
              </a:spcBef>
              <a:spcAft>
                <a:spcPts val="600"/>
              </a:spcAft>
              <a:buFont typeface="Arial" panose="020B0604020202020204" pitchFamily="34" charset="0"/>
              <a:buChar char="•"/>
            </a:pPr>
            <a:r>
              <a:rPr lang="en-GB" sz="2400" dirty="0"/>
              <a:t>In many countries, particularly the US and UK, some media outlets are seen as taking sides, encouraging an increasingly polarised set of opinions. </a:t>
            </a:r>
          </a:p>
          <a:p>
            <a:pPr marL="457200" indent="-457200">
              <a:spcBef>
                <a:spcPts val="600"/>
              </a:spcBef>
              <a:spcAft>
                <a:spcPts val="600"/>
              </a:spcAft>
              <a:buFont typeface="Arial" panose="020B0604020202020204" pitchFamily="34" charset="0"/>
              <a:buChar char="•"/>
            </a:pPr>
            <a:r>
              <a:rPr lang="en-GB" sz="2400" dirty="0"/>
              <a:t>Others are criticised for not calling out lies, keeping information back, or creating a false equivalence of partisan opinions that are obscuring facts and understanding.</a:t>
            </a:r>
          </a:p>
          <a:p>
            <a:pPr marL="457200" indent="-457200">
              <a:spcBef>
                <a:spcPts val="600"/>
              </a:spcBef>
              <a:spcAft>
                <a:spcPts val="600"/>
              </a:spcAft>
              <a:buFont typeface="Arial" panose="020B0604020202020204" pitchFamily="34" charset="0"/>
              <a:buChar char="•"/>
            </a:pPr>
            <a:r>
              <a:rPr lang="en-GB" sz="2400" dirty="0"/>
              <a:t>For those that do trust the news media (40% across the nine markets surveyed), a significant proportion feel journalists do a good job in checking sources, verifying facts, and providing evidence to back up claims.</a:t>
            </a:r>
          </a:p>
        </p:txBody>
      </p:sp>
      <p:sp>
        <p:nvSpPr>
          <p:cNvPr id="2" name="TextBox 1"/>
          <p:cNvSpPr txBox="1"/>
          <p:nvPr/>
        </p:nvSpPr>
        <p:spPr>
          <a:xfrm>
            <a:off x="6528048" y="6309320"/>
            <a:ext cx="2952328" cy="369332"/>
          </a:xfrm>
          <a:prstGeom prst="rect">
            <a:avLst/>
          </a:prstGeom>
          <a:noFill/>
        </p:spPr>
        <p:txBody>
          <a:bodyPr wrap="square" rtlCol="0">
            <a:spAutoFit/>
          </a:bodyPr>
          <a:lstStyle/>
          <a:p>
            <a:r>
              <a:rPr lang="en-GB" dirty="0"/>
              <a:t>(Newman &amp; Fletcher 2017)</a:t>
            </a:r>
          </a:p>
        </p:txBody>
      </p:sp>
    </p:spTree>
    <p:extLst>
      <p:ext uri="{BB962C8B-B14F-4D97-AF65-F5344CB8AC3E}">
        <p14:creationId xmlns:p14="http://schemas.microsoft.com/office/powerpoint/2010/main" val="1083866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2"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1919536" y="116632"/>
            <a:ext cx="8147248" cy="936104"/>
          </a:xfrm>
        </p:spPr>
        <p:txBody>
          <a:bodyPr>
            <a:normAutofit/>
          </a:bodyPr>
          <a:lstStyle/>
          <a:p>
            <a:pPr algn="ctr"/>
            <a:r>
              <a:rPr lang="en-GB" sz="4000" b="1" dirty="0"/>
              <a:t>Public Perceptions of Media Bias</a:t>
            </a:r>
          </a:p>
        </p:txBody>
      </p:sp>
      <p:sp>
        <p:nvSpPr>
          <p:cNvPr id="6" name="TextBox 5"/>
          <p:cNvSpPr txBox="1"/>
          <p:nvPr/>
        </p:nvSpPr>
        <p:spPr>
          <a:xfrm>
            <a:off x="1631504" y="1124744"/>
            <a:ext cx="8815808" cy="498598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Their report identified the following findings, among others</a:t>
            </a:r>
          </a:p>
          <a:p>
            <a:pPr marL="457200" indent="-457200">
              <a:spcBef>
                <a:spcPts val="600"/>
              </a:spcBef>
              <a:spcAft>
                <a:spcPts val="600"/>
              </a:spcAft>
              <a:buFont typeface="Arial" panose="020B0604020202020204" pitchFamily="34" charset="0"/>
              <a:buChar char="•"/>
            </a:pPr>
            <a:r>
              <a:rPr lang="en-GB" sz="2400" dirty="0"/>
              <a:t>There is more confidence in the professional integrity of journalists (and the transparency of their processes) in the US, Germany, and Denmark than in the United Kingdom, France, and Australia.</a:t>
            </a:r>
          </a:p>
          <a:p>
            <a:pPr marL="457200" indent="-457200">
              <a:spcBef>
                <a:spcPts val="600"/>
              </a:spcBef>
              <a:spcAft>
                <a:spcPts val="600"/>
              </a:spcAft>
              <a:buFont typeface="Arial" panose="020B0604020202020204" pitchFamily="34" charset="0"/>
              <a:buChar char="•"/>
            </a:pPr>
            <a:r>
              <a:rPr lang="en-GB" sz="2400" dirty="0"/>
              <a:t>Social media (24%) is trusted less than the news media in its ability to separate fact from fiction. There is a sense from respondents that feeds are becoming polluted with inaccurate information, extreme agendas, and strong opinions, perhaps encouraged by social media algorithms.</a:t>
            </a:r>
          </a:p>
          <a:p>
            <a:pPr marL="457200" indent="-457200">
              <a:spcBef>
                <a:spcPts val="600"/>
              </a:spcBef>
              <a:spcAft>
                <a:spcPts val="600"/>
              </a:spcAft>
              <a:buFont typeface="Arial" panose="020B0604020202020204" pitchFamily="34" charset="0"/>
              <a:buChar char="•"/>
            </a:pPr>
            <a:r>
              <a:rPr lang="en-GB" sz="2400" dirty="0"/>
              <a:t>Despite this, there is a substantial minority who trust social media for its broad range of views and authenticity.</a:t>
            </a:r>
          </a:p>
        </p:txBody>
      </p:sp>
      <p:sp>
        <p:nvSpPr>
          <p:cNvPr id="2" name="TextBox 1"/>
          <p:cNvSpPr txBox="1"/>
          <p:nvPr/>
        </p:nvSpPr>
        <p:spPr>
          <a:xfrm>
            <a:off x="6528048" y="6309320"/>
            <a:ext cx="2952328" cy="369332"/>
          </a:xfrm>
          <a:prstGeom prst="rect">
            <a:avLst/>
          </a:prstGeom>
          <a:noFill/>
        </p:spPr>
        <p:txBody>
          <a:bodyPr wrap="square" rtlCol="0">
            <a:spAutoFit/>
          </a:bodyPr>
          <a:lstStyle/>
          <a:p>
            <a:r>
              <a:rPr lang="en-GB" dirty="0"/>
              <a:t>(Newman &amp; Fletcher 2017)</a:t>
            </a:r>
          </a:p>
        </p:txBody>
      </p:sp>
    </p:spTree>
    <p:extLst>
      <p:ext uri="{BB962C8B-B14F-4D97-AF65-F5344CB8AC3E}">
        <p14:creationId xmlns:p14="http://schemas.microsoft.com/office/powerpoint/2010/main" val="3668519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2"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2" name="Title 1"/>
          <p:cNvSpPr>
            <a:spLocks noGrp="1"/>
          </p:cNvSpPr>
          <p:nvPr>
            <p:ph type="title"/>
          </p:nvPr>
        </p:nvSpPr>
        <p:spPr>
          <a:xfrm>
            <a:off x="1919536" y="116632"/>
            <a:ext cx="8147248" cy="936104"/>
          </a:xfrm>
        </p:spPr>
        <p:txBody>
          <a:bodyPr>
            <a:normAutofit/>
          </a:bodyPr>
          <a:lstStyle/>
          <a:p>
            <a:pPr algn="ctr"/>
            <a:r>
              <a:rPr lang="en-GB" sz="4000" b="1" dirty="0">
                <a:solidFill>
                  <a:schemeClr val="tx1"/>
                </a:solidFill>
                <a:latin typeface="+mj-lt"/>
              </a:rPr>
              <a:t>Public Perceptions of Media Bias</a:t>
            </a:r>
          </a:p>
        </p:txBody>
      </p:sp>
      <p:sp>
        <p:nvSpPr>
          <p:cNvPr id="3" name="TextBox 2"/>
          <p:cNvSpPr txBox="1"/>
          <p:nvPr/>
        </p:nvSpPr>
        <p:spPr>
          <a:xfrm>
            <a:off x="1487488" y="908721"/>
            <a:ext cx="8784976"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a:t>The opinion polling organisation </a:t>
            </a:r>
            <a:r>
              <a:rPr lang="en-GB" sz="2400" dirty="0" err="1"/>
              <a:t>YouGov</a:t>
            </a:r>
            <a:r>
              <a:rPr lang="en-GB" sz="2400" dirty="0"/>
              <a:t> has surveyed people’s perceptions of political bias in the press. </a:t>
            </a: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63552" y="1700809"/>
            <a:ext cx="6912768" cy="51238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3935760" y="6466331"/>
            <a:ext cx="1980220" cy="369332"/>
          </a:xfrm>
          <a:prstGeom prst="rect">
            <a:avLst/>
          </a:prstGeom>
          <a:noFill/>
        </p:spPr>
        <p:txBody>
          <a:bodyPr wrap="square" rtlCol="0">
            <a:spAutoFit/>
          </a:bodyPr>
          <a:lstStyle/>
          <a:p>
            <a:r>
              <a:rPr lang="en-GB" dirty="0"/>
              <a:t>Image 13: </a:t>
            </a:r>
            <a:r>
              <a:rPr lang="en-GB" dirty="0" err="1"/>
              <a:t>YouGov</a:t>
            </a:r>
            <a:endParaRPr lang="en-GB" dirty="0"/>
          </a:p>
        </p:txBody>
      </p:sp>
    </p:spTree>
    <p:extLst>
      <p:ext uri="{BB962C8B-B14F-4D97-AF65-F5344CB8AC3E}">
        <p14:creationId xmlns:p14="http://schemas.microsoft.com/office/powerpoint/2010/main" val="687016169"/>
      </p:ext>
    </p:extLst>
  </p:cSld>
  <p:clrMapOvr>
    <a:masterClrMapping/>
  </p:clrMapOvr>
  <p:transition spd="slow">
    <p:cut/>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2" name="Title 1"/>
          <p:cNvSpPr>
            <a:spLocks noGrp="1"/>
          </p:cNvSpPr>
          <p:nvPr>
            <p:ph type="title"/>
          </p:nvPr>
        </p:nvSpPr>
        <p:spPr>
          <a:xfrm>
            <a:off x="1919536" y="116632"/>
            <a:ext cx="8147248" cy="936104"/>
          </a:xfrm>
        </p:spPr>
        <p:txBody>
          <a:bodyPr>
            <a:normAutofit/>
          </a:bodyPr>
          <a:lstStyle/>
          <a:p>
            <a:pPr algn="ctr"/>
            <a:r>
              <a:rPr lang="en-GB" sz="4000" b="1" dirty="0">
                <a:solidFill>
                  <a:schemeClr val="tx1"/>
                </a:solidFill>
                <a:latin typeface="+mj-lt"/>
              </a:rPr>
              <a:t>Opinion Polls &amp; Market Research</a:t>
            </a:r>
          </a:p>
        </p:txBody>
      </p:sp>
      <p:sp>
        <p:nvSpPr>
          <p:cNvPr id="3" name="TextBox 2"/>
          <p:cNvSpPr txBox="1"/>
          <p:nvPr/>
        </p:nvSpPr>
        <p:spPr>
          <a:xfrm>
            <a:off x="2063552" y="1268761"/>
            <a:ext cx="8352928" cy="2246769"/>
          </a:xfrm>
          <a:prstGeom prst="rect">
            <a:avLst/>
          </a:prstGeom>
          <a:noFill/>
        </p:spPr>
        <p:txBody>
          <a:bodyPr wrap="square" rtlCol="0">
            <a:spAutoFit/>
          </a:bodyPr>
          <a:lstStyle/>
          <a:p>
            <a:pPr marL="457200" indent="-457200">
              <a:buFont typeface="Arial" panose="020B0604020202020204" pitchFamily="34" charset="0"/>
              <a:buChar char="•"/>
            </a:pPr>
            <a:r>
              <a:rPr lang="en-GB" sz="2800" dirty="0"/>
              <a:t>We have looked at some information from an Opinion Polling / Market Research Company.</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What do you need to consider when using such companies as sources of information and evidence?</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91745" y="3861049"/>
            <a:ext cx="604435" cy="604435"/>
          </a:xfrm>
          <a:prstGeom prst="rect">
            <a:avLst/>
          </a:prstGeom>
        </p:spPr>
      </p:pic>
      <p:sp>
        <p:nvSpPr>
          <p:cNvPr id="5" name="TextBox 4"/>
          <p:cNvSpPr txBox="1"/>
          <p:nvPr/>
        </p:nvSpPr>
        <p:spPr>
          <a:xfrm>
            <a:off x="4583832" y="3923764"/>
            <a:ext cx="5184576" cy="369332"/>
          </a:xfrm>
          <a:prstGeom prst="rect">
            <a:avLst/>
          </a:prstGeom>
          <a:noFill/>
        </p:spPr>
        <p:txBody>
          <a:bodyPr wrap="square" rtlCol="0">
            <a:spAutoFit/>
          </a:bodyPr>
          <a:lstStyle/>
          <a:p>
            <a:r>
              <a:rPr lang="en-GB" dirty="0"/>
              <a:t>Guided Study 2: Opinion Polls and Market Research</a:t>
            </a:r>
          </a:p>
        </p:txBody>
      </p:sp>
    </p:spTree>
    <p:extLst>
      <p:ext uri="{BB962C8B-B14F-4D97-AF65-F5344CB8AC3E}">
        <p14:creationId xmlns:p14="http://schemas.microsoft.com/office/powerpoint/2010/main" val="1947673627"/>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t>Further Reading on Political Bias in the Media</a:t>
            </a:r>
          </a:p>
        </p:txBody>
      </p:sp>
      <p:sp>
        <p:nvSpPr>
          <p:cNvPr id="3" name="TextBox 2"/>
          <p:cNvSpPr txBox="1"/>
          <p:nvPr/>
        </p:nvSpPr>
        <p:spPr>
          <a:xfrm>
            <a:off x="1981200" y="1862828"/>
            <a:ext cx="8229600" cy="2354491"/>
          </a:xfrm>
          <a:prstGeom prst="rect">
            <a:avLst/>
          </a:prstGeom>
          <a:noFill/>
        </p:spPr>
        <p:txBody>
          <a:bodyPr wrap="square" rtlCol="0">
            <a:spAutoFit/>
          </a:bodyPr>
          <a:lstStyle/>
          <a:p>
            <a:pPr marL="342900" indent="-342900">
              <a:buFont typeface="Arial" panose="020B0604020202020204" pitchFamily="34" charset="0"/>
              <a:buChar char="•"/>
            </a:pPr>
            <a:r>
              <a:rPr lang="en-GB" sz="2100" dirty="0"/>
              <a:t>Gaber, Professor I. (2018) ‘Analysis: The Beeb, the bias and the bashing’ University of Sussex Available at: </a:t>
            </a:r>
            <a:r>
              <a:rPr lang="en-GB" sz="2100" dirty="0">
                <a:hlinkClick r:id="rId2"/>
              </a:rPr>
              <a:t>http://www.sussex.ac.uk/broadcast/read/31631</a:t>
            </a:r>
            <a:r>
              <a:rPr lang="en-GB" sz="2100" dirty="0"/>
              <a:t> [Accessed 01/02/2020]</a:t>
            </a:r>
          </a:p>
          <a:p>
            <a:pPr marL="342900" indent="-342900">
              <a:buFont typeface="Arial" panose="020B0604020202020204" pitchFamily="34" charset="0"/>
              <a:buChar char="•"/>
            </a:pPr>
            <a:endParaRPr lang="en-GB" sz="2100" dirty="0"/>
          </a:p>
          <a:p>
            <a:pPr marL="342900" indent="-342900">
              <a:buFont typeface="Arial" panose="020B0604020202020204" pitchFamily="34" charset="0"/>
              <a:buChar char="•"/>
            </a:pPr>
            <a:r>
              <a:rPr lang="en-GB" sz="2100" dirty="0"/>
              <a:t>The Reuters Institute (part of the University of Oxford) </a:t>
            </a:r>
            <a:r>
              <a:rPr lang="en-GB" sz="2100" dirty="0">
                <a:hlinkClick r:id="rId3"/>
              </a:rPr>
              <a:t>https://reutersinstitute.politics.ox.ac.uk/</a:t>
            </a:r>
            <a:r>
              <a:rPr lang="en-GB" sz="2100" dirty="0"/>
              <a:t> [Accessed 01/02/2020]</a:t>
            </a:r>
          </a:p>
        </p:txBody>
      </p:sp>
    </p:spTree>
    <p:extLst>
      <p:ext uri="{BB962C8B-B14F-4D97-AF65-F5344CB8AC3E}">
        <p14:creationId xmlns:p14="http://schemas.microsoft.com/office/powerpoint/2010/main" val="295515111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DF17C-FD0F-4243-A561-41D0B7BD7C79}"/>
              </a:ext>
            </a:extLst>
          </p:cNvPr>
          <p:cNvSpPr>
            <a:spLocks noGrp="1"/>
          </p:cNvSpPr>
          <p:nvPr>
            <p:ph type="title"/>
          </p:nvPr>
        </p:nvSpPr>
        <p:spPr>
          <a:xfrm>
            <a:off x="1981200" y="274638"/>
            <a:ext cx="8229600" cy="778098"/>
          </a:xfrm>
        </p:spPr>
        <p:txBody>
          <a:bodyPr/>
          <a:lstStyle/>
          <a:p>
            <a:r>
              <a:rPr lang="en-GB" b="1" dirty="0"/>
              <a:t>Recognising our own bias</a:t>
            </a:r>
          </a:p>
        </p:txBody>
      </p:sp>
      <p:sp>
        <p:nvSpPr>
          <p:cNvPr id="3" name="TextBox 2">
            <a:extLst>
              <a:ext uri="{FF2B5EF4-FFF2-40B4-BE49-F238E27FC236}">
                <a16:creationId xmlns:a16="http://schemas.microsoft.com/office/drawing/2014/main" id="{4CDD2C6D-6DDF-443B-A419-A6E68EAC1824}"/>
              </a:ext>
            </a:extLst>
          </p:cNvPr>
          <p:cNvSpPr txBox="1"/>
          <p:nvPr/>
        </p:nvSpPr>
        <p:spPr>
          <a:xfrm>
            <a:off x="1981200" y="1268760"/>
            <a:ext cx="8435280" cy="196977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As well as being able to recognise bias in other people and sources we need to be aware of our own bias.</a:t>
            </a:r>
          </a:p>
          <a:p>
            <a:pPr marL="457200" indent="-457200">
              <a:spcBef>
                <a:spcPts val="600"/>
              </a:spcBef>
              <a:spcAft>
                <a:spcPts val="600"/>
              </a:spcAft>
              <a:buFont typeface="Arial" panose="020B0604020202020204" pitchFamily="34" charset="0"/>
              <a:buChar char="•"/>
            </a:pPr>
            <a:r>
              <a:rPr lang="en-GB" sz="2800" dirty="0"/>
              <a:t>We have already discussed this in Module ECSO4002 and will continue to </a:t>
            </a:r>
          </a:p>
        </p:txBody>
      </p:sp>
      <p:pic>
        <p:nvPicPr>
          <p:cNvPr id="5" name="Picture 4" descr="A picture containing light&#10;&#10;Description automatically generated">
            <a:hlinkClick r:id="rId2"/>
            <a:extLst>
              <a:ext uri="{FF2B5EF4-FFF2-40B4-BE49-F238E27FC236}">
                <a16:creationId xmlns:a16="http://schemas.microsoft.com/office/drawing/2014/main" id="{67450472-A4E9-4AE1-A07B-41BA79498B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47928" y="4434761"/>
            <a:ext cx="1296144" cy="1296144"/>
          </a:xfrm>
          <a:prstGeom prst="rect">
            <a:avLst/>
          </a:prstGeom>
        </p:spPr>
      </p:pic>
      <p:sp>
        <p:nvSpPr>
          <p:cNvPr id="6" name="TextBox 5">
            <a:extLst>
              <a:ext uri="{FF2B5EF4-FFF2-40B4-BE49-F238E27FC236}">
                <a16:creationId xmlns:a16="http://schemas.microsoft.com/office/drawing/2014/main" id="{9A92EAD9-A375-4EB1-897E-ADFC7FFA0127}"/>
              </a:ext>
            </a:extLst>
          </p:cNvPr>
          <p:cNvSpPr txBox="1"/>
          <p:nvPr/>
        </p:nvSpPr>
        <p:spPr>
          <a:xfrm>
            <a:off x="4007768" y="5949280"/>
            <a:ext cx="4176464" cy="369332"/>
          </a:xfrm>
          <a:prstGeom prst="rect">
            <a:avLst/>
          </a:prstGeom>
          <a:noFill/>
        </p:spPr>
        <p:txBody>
          <a:bodyPr wrap="square" rtlCol="0">
            <a:spAutoFit/>
          </a:bodyPr>
          <a:lstStyle/>
          <a:p>
            <a:pPr algn="ctr"/>
            <a:r>
              <a:rPr lang="en-GB" dirty="0">
                <a:hlinkClick r:id="rId2"/>
              </a:rPr>
              <a:t>https://www.politicalcompass.org/</a:t>
            </a:r>
            <a:endParaRPr lang="en-GB" dirty="0"/>
          </a:p>
        </p:txBody>
      </p:sp>
    </p:spTree>
    <p:extLst>
      <p:ext uri="{BB962C8B-B14F-4D97-AF65-F5344CB8AC3E}">
        <p14:creationId xmlns:p14="http://schemas.microsoft.com/office/powerpoint/2010/main" val="4087849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634082"/>
          </a:xfrm>
        </p:spPr>
        <p:txBody>
          <a:bodyPr>
            <a:normAutofit fontScale="90000"/>
          </a:bodyPr>
          <a:lstStyle/>
          <a:p>
            <a:r>
              <a:rPr lang="en-GB" b="1" dirty="0"/>
              <a:t>References</a:t>
            </a:r>
          </a:p>
        </p:txBody>
      </p:sp>
      <p:sp>
        <p:nvSpPr>
          <p:cNvPr id="3" name="TextBox 2"/>
          <p:cNvSpPr txBox="1"/>
          <p:nvPr/>
        </p:nvSpPr>
        <p:spPr>
          <a:xfrm>
            <a:off x="1950190" y="3193812"/>
            <a:ext cx="8280920" cy="523220"/>
          </a:xfrm>
          <a:prstGeom prst="rect">
            <a:avLst/>
          </a:prstGeom>
          <a:noFill/>
        </p:spPr>
        <p:txBody>
          <a:bodyPr wrap="square" rtlCol="0">
            <a:spAutoFit/>
          </a:bodyPr>
          <a:lstStyle/>
          <a:p>
            <a:r>
              <a:rPr lang="en-GB" sz="1400" dirty="0"/>
              <a:t>Institute of Race Relations (2014) </a:t>
            </a:r>
            <a:r>
              <a:rPr lang="en-GB" sz="1400" i="1" dirty="0"/>
              <a:t>FRAMING THE DEATH OF MARK DUGGAN </a:t>
            </a:r>
          </a:p>
          <a:p>
            <a:r>
              <a:rPr lang="en-GB" sz="1400" dirty="0"/>
              <a:t>Available at: </a:t>
            </a:r>
            <a:r>
              <a:rPr lang="en-GB" sz="1400" dirty="0">
                <a:hlinkClick r:id="rId2"/>
              </a:rPr>
              <a:t>http://www.irr.org.uk/news/framing-the-death-of-mark-duggan/</a:t>
            </a:r>
            <a:r>
              <a:rPr lang="en-GB" sz="1400" dirty="0"/>
              <a:t> [Accessed 21/09/2022]</a:t>
            </a:r>
            <a:endParaRPr lang="en-GB" sz="1400" i="1" dirty="0"/>
          </a:p>
        </p:txBody>
      </p:sp>
      <p:sp>
        <p:nvSpPr>
          <p:cNvPr id="4" name="TextBox 3"/>
          <p:cNvSpPr txBox="1"/>
          <p:nvPr/>
        </p:nvSpPr>
        <p:spPr>
          <a:xfrm>
            <a:off x="1997482" y="4201344"/>
            <a:ext cx="8280920" cy="307777"/>
          </a:xfrm>
          <a:prstGeom prst="rect">
            <a:avLst/>
          </a:prstGeom>
          <a:noFill/>
        </p:spPr>
        <p:txBody>
          <a:bodyPr wrap="square" rtlCol="0">
            <a:spAutoFit/>
          </a:bodyPr>
          <a:lstStyle/>
          <a:p>
            <a:r>
              <a:rPr lang="en-GB" sz="1400" dirty="0"/>
              <a:t>Marris, P. &amp; </a:t>
            </a:r>
            <a:r>
              <a:rPr lang="en-GB" sz="1400" dirty="0" err="1"/>
              <a:t>Thornham</a:t>
            </a:r>
            <a:r>
              <a:rPr lang="en-GB" sz="1400" dirty="0"/>
              <a:t>, S. (1996) </a:t>
            </a:r>
            <a:r>
              <a:rPr lang="en-GB" sz="1400" i="1" dirty="0"/>
              <a:t>Media studies : a reader </a:t>
            </a:r>
            <a:r>
              <a:rPr lang="en-GB" sz="1400" dirty="0"/>
              <a:t>Edinburgh : Edinburgh University Press </a:t>
            </a:r>
            <a:endParaRPr lang="en-GB" sz="1400" i="1" dirty="0"/>
          </a:p>
        </p:txBody>
      </p:sp>
      <p:sp>
        <p:nvSpPr>
          <p:cNvPr id="5" name="TextBox 4"/>
          <p:cNvSpPr txBox="1"/>
          <p:nvPr/>
        </p:nvSpPr>
        <p:spPr>
          <a:xfrm>
            <a:off x="2011248" y="3789041"/>
            <a:ext cx="8280920" cy="307777"/>
          </a:xfrm>
          <a:prstGeom prst="rect">
            <a:avLst/>
          </a:prstGeom>
          <a:noFill/>
        </p:spPr>
        <p:txBody>
          <a:bodyPr wrap="square" rtlCol="0">
            <a:spAutoFit/>
          </a:bodyPr>
          <a:lstStyle/>
          <a:p>
            <a:r>
              <a:rPr lang="en-GB" sz="1400" dirty="0"/>
              <a:t>Hodkinson, P. (2011) </a:t>
            </a:r>
            <a:r>
              <a:rPr lang="en-GB" sz="1400" i="1" dirty="0"/>
              <a:t>Media, Culture and Society: An Introduction </a:t>
            </a:r>
            <a:r>
              <a:rPr lang="en-GB" sz="1400" dirty="0"/>
              <a:t>London : Sage </a:t>
            </a:r>
            <a:endParaRPr lang="en-GB" sz="1400" i="1" dirty="0"/>
          </a:p>
        </p:txBody>
      </p:sp>
      <p:sp>
        <p:nvSpPr>
          <p:cNvPr id="6" name="TextBox 5">
            <a:extLst>
              <a:ext uri="{FF2B5EF4-FFF2-40B4-BE49-F238E27FC236}">
                <a16:creationId xmlns:a16="http://schemas.microsoft.com/office/drawing/2014/main" id="{2CB2E747-D555-43EE-BB91-6F3DC578C779}"/>
              </a:ext>
            </a:extLst>
          </p:cNvPr>
          <p:cNvSpPr txBox="1"/>
          <p:nvPr/>
        </p:nvSpPr>
        <p:spPr>
          <a:xfrm>
            <a:off x="1950190" y="2402304"/>
            <a:ext cx="8280920" cy="738664"/>
          </a:xfrm>
          <a:prstGeom prst="rect">
            <a:avLst/>
          </a:prstGeom>
          <a:noFill/>
        </p:spPr>
        <p:txBody>
          <a:bodyPr wrap="square" rtlCol="0">
            <a:spAutoFit/>
          </a:bodyPr>
          <a:lstStyle/>
          <a:p>
            <a:r>
              <a:rPr lang="en-GB" sz="1400" dirty="0" err="1"/>
              <a:t>Groeling</a:t>
            </a:r>
            <a:r>
              <a:rPr lang="en-GB" sz="1400" dirty="0"/>
              <a:t>, T. (2013) ‘Media Bias by the Numbers: Challenges and Opportunities in the Empirical Study of Partisan News’ Annual Review of Political Science Vol. 16 pp.129-151 </a:t>
            </a:r>
            <a:r>
              <a:rPr lang="en-GB" sz="1400" dirty="0">
                <a:hlinkClick r:id="rId3"/>
              </a:rPr>
              <a:t>https://doi.org/10.1146/annurev-polisci-040811-115123</a:t>
            </a:r>
            <a:r>
              <a:rPr lang="en-GB" sz="1400" dirty="0"/>
              <a:t> [Accessed 21/09/2022]</a:t>
            </a:r>
            <a:endParaRPr lang="en-GB" sz="1400" i="1" dirty="0"/>
          </a:p>
        </p:txBody>
      </p:sp>
      <p:sp>
        <p:nvSpPr>
          <p:cNvPr id="7" name="TextBox 6">
            <a:extLst>
              <a:ext uri="{FF2B5EF4-FFF2-40B4-BE49-F238E27FC236}">
                <a16:creationId xmlns:a16="http://schemas.microsoft.com/office/drawing/2014/main" id="{109C687A-9DD5-4F37-89BF-410B87EA958F}"/>
              </a:ext>
            </a:extLst>
          </p:cNvPr>
          <p:cNvSpPr txBox="1"/>
          <p:nvPr/>
        </p:nvSpPr>
        <p:spPr>
          <a:xfrm>
            <a:off x="1931578" y="981947"/>
            <a:ext cx="8628918" cy="738664"/>
          </a:xfrm>
          <a:prstGeom prst="rect">
            <a:avLst/>
          </a:prstGeom>
          <a:noFill/>
        </p:spPr>
        <p:txBody>
          <a:bodyPr wrap="square" rtlCol="0">
            <a:spAutoFit/>
          </a:bodyPr>
          <a:lstStyle/>
          <a:p>
            <a:r>
              <a:rPr lang="en-GB" sz="1400" dirty="0" err="1"/>
              <a:t>Eberl</a:t>
            </a:r>
            <a:r>
              <a:rPr lang="en-GB" sz="1400" dirty="0"/>
              <a:t>, J. M.; </a:t>
            </a:r>
            <a:r>
              <a:rPr lang="en-GB" sz="1400" dirty="0" err="1"/>
              <a:t>Boomgaarden</a:t>
            </a:r>
            <a:r>
              <a:rPr lang="en-GB" sz="1400" dirty="0"/>
              <a:t>, H. G.; Wagner, M. (2015). "One Bias Fits All? Three Types of Media Bias and Their Effects on Party Preferences". </a:t>
            </a:r>
            <a:r>
              <a:rPr lang="en-GB" sz="1400" i="1" dirty="0"/>
              <a:t>Communication Research</a:t>
            </a:r>
            <a:r>
              <a:rPr lang="en-GB" sz="1400" dirty="0"/>
              <a:t>. Vol. 4 (8) pp.1125–1148. </a:t>
            </a:r>
            <a:r>
              <a:rPr lang="en-GB" sz="1400" dirty="0">
                <a:hlinkClick r:id="rId4"/>
              </a:rPr>
              <a:t>https://journals-sagepub-com.ezproxy.uwtsd.ac.uk/doi/full/10.1177/0093650215614364</a:t>
            </a:r>
            <a:r>
              <a:rPr lang="en-GB" sz="1400" dirty="0"/>
              <a:t> [Accessed 21/09/2022]</a:t>
            </a:r>
          </a:p>
        </p:txBody>
      </p:sp>
      <p:sp>
        <p:nvSpPr>
          <p:cNvPr id="8" name="TextBox 7">
            <a:extLst>
              <a:ext uri="{FF2B5EF4-FFF2-40B4-BE49-F238E27FC236}">
                <a16:creationId xmlns:a16="http://schemas.microsoft.com/office/drawing/2014/main" id="{F033C792-B3FF-44AF-BE4B-80F91DE8B954}"/>
              </a:ext>
            </a:extLst>
          </p:cNvPr>
          <p:cNvSpPr txBox="1"/>
          <p:nvPr/>
        </p:nvSpPr>
        <p:spPr>
          <a:xfrm>
            <a:off x="1945508" y="1700808"/>
            <a:ext cx="8711270" cy="738664"/>
          </a:xfrm>
          <a:prstGeom prst="rect">
            <a:avLst/>
          </a:prstGeom>
          <a:noFill/>
        </p:spPr>
        <p:txBody>
          <a:bodyPr wrap="square" rtlCol="0">
            <a:spAutoFit/>
          </a:bodyPr>
          <a:lstStyle/>
          <a:p>
            <a:r>
              <a:rPr lang="en-GB" sz="1400" dirty="0" err="1"/>
              <a:t>Eberl</a:t>
            </a:r>
            <a:r>
              <a:rPr lang="en-GB" sz="1400" dirty="0"/>
              <a:t>, J. M., Wagner, M &amp;</a:t>
            </a:r>
            <a:r>
              <a:rPr lang="en-GB" sz="1400" dirty="0" err="1"/>
              <a:t>Boomgaarden</a:t>
            </a:r>
            <a:r>
              <a:rPr lang="en-GB" sz="1400" dirty="0"/>
              <a:t>, H. G. (2018). "Party Advertising in Newspapers". </a:t>
            </a:r>
            <a:r>
              <a:rPr lang="en-GB" sz="1400" i="1" dirty="0"/>
              <a:t>Journalism Studies</a:t>
            </a:r>
            <a:r>
              <a:rPr lang="en-GB" sz="1400" dirty="0"/>
              <a:t>. Vol. 19 (6) pp.782–802. </a:t>
            </a:r>
            <a:r>
              <a:rPr lang="en-GB" sz="1400" dirty="0">
                <a:hlinkClick r:id="rId5"/>
              </a:rPr>
              <a:t>https://www-tandfonline-com.ezproxy.uwtsd.ac.uk/doi/full/10.1080/1461670X.2016.1234356</a:t>
            </a:r>
            <a:r>
              <a:rPr lang="en-GB" sz="1400" dirty="0"/>
              <a:t> [Accessed 21/09/2022]</a:t>
            </a:r>
          </a:p>
        </p:txBody>
      </p:sp>
      <p:sp>
        <p:nvSpPr>
          <p:cNvPr id="9" name="TextBox 8"/>
          <p:cNvSpPr txBox="1"/>
          <p:nvPr/>
        </p:nvSpPr>
        <p:spPr>
          <a:xfrm>
            <a:off x="1991544" y="5426060"/>
            <a:ext cx="7920880" cy="523220"/>
          </a:xfrm>
          <a:prstGeom prst="rect">
            <a:avLst/>
          </a:prstGeom>
          <a:noFill/>
        </p:spPr>
        <p:txBody>
          <a:bodyPr wrap="square" rtlCol="0">
            <a:spAutoFit/>
          </a:bodyPr>
          <a:lstStyle/>
          <a:p>
            <a:r>
              <a:rPr lang="en-GB" sz="1400" dirty="0"/>
              <a:t>World Health Organisation (2018) </a:t>
            </a:r>
            <a:r>
              <a:rPr lang="en-GB" sz="1400" i="1" dirty="0"/>
              <a:t>Global Status Report on Road Safety </a:t>
            </a:r>
            <a:r>
              <a:rPr lang="en-GB" sz="1400" dirty="0"/>
              <a:t>Available at: </a:t>
            </a:r>
            <a:r>
              <a:rPr lang="en-GB" sz="1400" dirty="0">
                <a:hlinkClick r:id="rId6"/>
              </a:rPr>
              <a:t>https://www.who.int/violence_injury_prevention/road_safety_status/2018/en/</a:t>
            </a:r>
            <a:r>
              <a:rPr lang="en-GB" sz="1400" dirty="0"/>
              <a:t> [Accessed 21/09/2022]</a:t>
            </a:r>
          </a:p>
        </p:txBody>
      </p:sp>
      <p:sp>
        <p:nvSpPr>
          <p:cNvPr id="10" name="TextBox 9"/>
          <p:cNvSpPr txBox="1"/>
          <p:nvPr/>
        </p:nvSpPr>
        <p:spPr>
          <a:xfrm>
            <a:off x="1991544" y="4581128"/>
            <a:ext cx="8280920" cy="738664"/>
          </a:xfrm>
          <a:prstGeom prst="rect">
            <a:avLst/>
          </a:prstGeom>
          <a:noFill/>
        </p:spPr>
        <p:txBody>
          <a:bodyPr wrap="square" rtlCol="0">
            <a:spAutoFit/>
          </a:bodyPr>
          <a:lstStyle/>
          <a:p>
            <a:r>
              <a:rPr lang="en-GB" sz="1400" dirty="0"/>
              <a:t>Newman, N. &amp; Fletcher, R (2017) </a:t>
            </a:r>
            <a:r>
              <a:rPr lang="en-GB" sz="1400" i="1" dirty="0"/>
              <a:t>Bias, Bullshit and Lies: Audience Perspectives on Low Trust in the Media</a:t>
            </a:r>
          </a:p>
          <a:p>
            <a:r>
              <a:rPr lang="en-GB" sz="1400" dirty="0"/>
              <a:t> Oxford: Reuters Institute Available at: </a:t>
            </a:r>
            <a:r>
              <a:rPr lang="en-GB" sz="1400" dirty="0">
                <a:hlinkClick r:id="rId7"/>
              </a:rPr>
              <a:t>https://reutersinstitute.politics.ox.ac.uk/our-research/bias-bullshit-and-lies-audience-perspectives-low-trust-media</a:t>
            </a:r>
            <a:r>
              <a:rPr lang="en-GB" sz="1400" dirty="0"/>
              <a:t> [Accessed 21/09/2022]</a:t>
            </a:r>
            <a:endParaRPr lang="en-GB" sz="1400" i="1" dirty="0"/>
          </a:p>
        </p:txBody>
      </p:sp>
    </p:spTree>
    <p:extLst>
      <p:ext uri="{BB962C8B-B14F-4D97-AF65-F5344CB8AC3E}">
        <p14:creationId xmlns:p14="http://schemas.microsoft.com/office/powerpoint/2010/main" val="139382395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634082"/>
          </a:xfrm>
        </p:spPr>
        <p:txBody>
          <a:bodyPr>
            <a:normAutofit fontScale="90000"/>
          </a:bodyPr>
          <a:lstStyle/>
          <a:p>
            <a:r>
              <a:rPr lang="en-GB" b="1" dirty="0"/>
              <a:t>Image References</a:t>
            </a:r>
          </a:p>
        </p:txBody>
      </p:sp>
      <p:sp>
        <p:nvSpPr>
          <p:cNvPr id="3" name="TextBox 2"/>
          <p:cNvSpPr txBox="1"/>
          <p:nvPr/>
        </p:nvSpPr>
        <p:spPr>
          <a:xfrm>
            <a:off x="1991544" y="980728"/>
            <a:ext cx="7848872" cy="923330"/>
          </a:xfrm>
          <a:prstGeom prst="rect">
            <a:avLst/>
          </a:prstGeom>
          <a:noFill/>
        </p:spPr>
        <p:txBody>
          <a:bodyPr wrap="square" rtlCol="0">
            <a:spAutoFit/>
          </a:bodyPr>
          <a:lstStyle/>
          <a:p>
            <a:r>
              <a:rPr lang="en-GB" dirty="0"/>
              <a:t>Image 1: Me.me (2017) </a:t>
            </a:r>
            <a:r>
              <a:rPr lang="en-GB" i="1" dirty="0"/>
              <a:t>Western Stereotypes </a:t>
            </a:r>
            <a:r>
              <a:rPr lang="en-GB" dirty="0"/>
              <a:t>Available at: </a:t>
            </a:r>
            <a:r>
              <a:rPr lang="en-GB" dirty="0">
                <a:hlinkClick r:id="rId2"/>
              </a:rPr>
              <a:t>https://me.me/i/professor-terrorist-worshipper-terrorist-future-hero-future-terrorist-hero-terrorist-19348268</a:t>
            </a:r>
            <a:r>
              <a:rPr lang="en-GB" dirty="0"/>
              <a:t> (Accessed 18/02/2018) </a:t>
            </a:r>
            <a:endParaRPr lang="en-GB" i="1" dirty="0"/>
          </a:p>
        </p:txBody>
      </p:sp>
      <p:sp>
        <p:nvSpPr>
          <p:cNvPr id="4" name="TextBox 3"/>
          <p:cNvSpPr txBox="1"/>
          <p:nvPr/>
        </p:nvSpPr>
        <p:spPr>
          <a:xfrm>
            <a:off x="1991544" y="1959223"/>
            <a:ext cx="7848872" cy="923330"/>
          </a:xfrm>
          <a:prstGeom prst="rect">
            <a:avLst/>
          </a:prstGeom>
          <a:noFill/>
        </p:spPr>
        <p:txBody>
          <a:bodyPr wrap="square" rtlCol="0">
            <a:spAutoFit/>
          </a:bodyPr>
          <a:lstStyle/>
          <a:p>
            <a:r>
              <a:rPr lang="en-GB" dirty="0"/>
              <a:t>Image 2: Daily Mail (2015)</a:t>
            </a:r>
            <a:r>
              <a:rPr lang="en-GB" i="1" dirty="0"/>
              <a:t> </a:t>
            </a:r>
            <a:r>
              <a:rPr lang="en-GB" dirty="0"/>
              <a:t>Available at: </a:t>
            </a:r>
            <a:r>
              <a:rPr lang="en-GB" dirty="0">
                <a:hlinkClick r:id="rId3"/>
              </a:rPr>
              <a:t>http://www.dailymail.co.uk/news/article-3010170/Mark-Duggan-death-sparked-London-riots-holding-gun-officer-killed-him.html</a:t>
            </a:r>
            <a:r>
              <a:rPr lang="en-GB" dirty="0"/>
              <a:t> [Accessed 21/09/2022]</a:t>
            </a:r>
          </a:p>
        </p:txBody>
      </p:sp>
      <p:sp>
        <p:nvSpPr>
          <p:cNvPr id="5" name="TextBox 4"/>
          <p:cNvSpPr txBox="1"/>
          <p:nvPr/>
        </p:nvSpPr>
        <p:spPr>
          <a:xfrm>
            <a:off x="1991544" y="2908101"/>
            <a:ext cx="7848872" cy="923330"/>
          </a:xfrm>
          <a:prstGeom prst="rect">
            <a:avLst/>
          </a:prstGeom>
          <a:noFill/>
        </p:spPr>
        <p:txBody>
          <a:bodyPr wrap="square" rtlCol="0">
            <a:spAutoFit/>
          </a:bodyPr>
          <a:lstStyle/>
          <a:p>
            <a:r>
              <a:rPr lang="en-GB" dirty="0"/>
              <a:t>Image 3: The Sun (2017) Available at: </a:t>
            </a:r>
            <a:r>
              <a:rPr lang="en-GB" dirty="0">
                <a:hlinkClick r:id="rId4"/>
              </a:rPr>
              <a:t>https://www.thesun.co.uk/news/2287185/mark-duggan-shot-police-tottenham-london-riots-2011/</a:t>
            </a:r>
            <a:r>
              <a:rPr lang="en-GB" dirty="0"/>
              <a:t> [Accessed 21/09/2022]</a:t>
            </a:r>
          </a:p>
        </p:txBody>
      </p:sp>
      <p:sp>
        <p:nvSpPr>
          <p:cNvPr id="6" name="TextBox 5"/>
          <p:cNvSpPr txBox="1"/>
          <p:nvPr/>
        </p:nvSpPr>
        <p:spPr>
          <a:xfrm>
            <a:off x="1991544" y="4017838"/>
            <a:ext cx="7848872" cy="923330"/>
          </a:xfrm>
          <a:prstGeom prst="rect">
            <a:avLst/>
          </a:prstGeom>
          <a:noFill/>
        </p:spPr>
        <p:txBody>
          <a:bodyPr wrap="square" rtlCol="0">
            <a:spAutoFit/>
          </a:bodyPr>
          <a:lstStyle/>
          <a:p>
            <a:r>
              <a:rPr lang="en-GB" dirty="0"/>
              <a:t>Image 4: The Guardian (2014) Available at: </a:t>
            </a:r>
            <a:r>
              <a:rPr lang="en-GB" dirty="0">
                <a:hlinkClick r:id="rId5"/>
              </a:rPr>
              <a:t>https://www.theguardian.com/uk-news/2014/feb/28/carole-duggan-interview-not-going-away</a:t>
            </a:r>
            <a:r>
              <a:rPr lang="en-GB" dirty="0"/>
              <a:t> [Accessed 21/09/2022]</a:t>
            </a:r>
          </a:p>
        </p:txBody>
      </p:sp>
    </p:spTree>
    <p:extLst>
      <p:ext uri="{BB962C8B-B14F-4D97-AF65-F5344CB8AC3E}">
        <p14:creationId xmlns:p14="http://schemas.microsoft.com/office/powerpoint/2010/main" val="352181386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634082"/>
          </a:xfrm>
        </p:spPr>
        <p:txBody>
          <a:bodyPr>
            <a:normAutofit fontScale="90000"/>
          </a:bodyPr>
          <a:lstStyle/>
          <a:p>
            <a:r>
              <a:rPr lang="en-GB" b="1" dirty="0"/>
              <a:t>Image References</a:t>
            </a:r>
          </a:p>
        </p:txBody>
      </p:sp>
      <p:sp>
        <p:nvSpPr>
          <p:cNvPr id="3" name="TextBox 2"/>
          <p:cNvSpPr txBox="1"/>
          <p:nvPr/>
        </p:nvSpPr>
        <p:spPr>
          <a:xfrm>
            <a:off x="1919536" y="2204865"/>
            <a:ext cx="8280920" cy="1323439"/>
          </a:xfrm>
          <a:prstGeom prst="rect">
            <a:avLst/>
          </a:prstGeom>
          <a:noFill/>
        </p:spPr>
        <p:txBody>
          <a:bodyPr wrap="square" rtlCol="0">
            <a:spAutoFit/>
          </a:bodyPr>
          <a:lstStyle/>
          <a:p>
            <a:r>
              <a:rPr lang="en-GB" sz="2000" dirty="0"/>
              <a:t>Image 10: The Independent (2015) Available at: </a:t>
            </a:r>
            <a:r>
              <a:rPr lang="en-GB" sz="2000" dirty="0">
                <a:hlinkClick r:id="rId2"/>
              </a:rPr>
              <a:t>http://www.independent.co.uk/news/media/press/the-suns-jeremy-corbyn-apology-provokes-further-outrage-with-tiny-mention-on-front-page-a6782991.html</a:t>
            </a:r>
            <a:r>
              <a:rPr lang="en-GB" sz="2000" dirty="0"/>
              <a:t> [Accessed 21/09/2022]</a:t>
            </a:r>
            <a:endParaRPr lang="en-GB" sz="2000" i="1" dirty="0"/>
          </a:p>
        </p:txBody>
      </p:sp>
      <p:sp>
        <p:nvSpPr>
          <p:cNvPr id="4" name="TextBox 3"/>
          <p:cNvSpPr txBox="1"/>
          <p:nvPr/>
        </p:nvSpPr>
        <p:spPr>
          <a:xfrm>
            <a:off x="1991544" y="3645025"/>
            <a:ext cx="8280920" cy="1015663"/>
          </a:xfrm>
          <a:prstGeom prst="rect">
            <a:avLst/>
          </a:prstGeom>
          <a:noFill/>
        </p:spPr>
        <p:txBody>
          <a:bodyPr wrap="square" rtlCol="0">
            <a:spAutoFit/>
          </a:bodyPr>
          <a:lstStyle/>
          <a:p>
            <a:r>
              <a:rPr lang="en-GB" sz="2000" dirty="0"/>
              <a:t>Image 11: Business Insider UK (2012) Available at: </a:t>
            </a:r>
            <a:r>
              <a:rPr lang="en-GB" sz="2000" dirty="0">
                <a:hlinkClick r:id="rId3"/>
              </a:rPr>
              <a:t>http://uk.businessinsider.com/these-6-corporations-control-90-of-the-media-in-america-2012-6</a:t>
            </a:r>
            <a:r>
              <a:rPr lang="en-GB" sz="2000" dirty="0"/>
              <a:t> [Accessed 21/09/2022]</a:t>
            </a:r>
          </a:p>
        </p:txBody>
      </p:sp>
      <p:sp>
        <p:nvSpPr>
          <p:cNvPr id="5" name="TextBox 4"/>
          <p:cNvSpPr txBox="1"/>
          <p:nvPr/>
        </p:nvSpPr>
        <p:spPr>
          <a:xfrm>
            <a:off x="1919536" y="1124745"/>
            <a:ext cx="8280920" cy="1015663"/>
          </a:xfrm>
          <a:prstGeom prst="rect">
            <a:avLst/>
          </a:prstGeom>
          <a:noFill/>
        </p:spPr>
        <p:txBody>
          <a:bodyPr wrap="square" rtlCol="0">
            <a:spAutoFit/>
          </a:bodyPr>
          <a:lstStyle/>
          <a:p>
            <a:r>
              <a:rPr lang="en-GB" sz="2000" dirty="0"/>
              <a:t>Image 9: The Independent (2015) Available at: </a:t>
            </a:r>
            <a:r>
              <a:rPr lang="en-GB" sz="2000" dirty="0">
                <a:hlinkClick r:id="rId4"/>
              </a:rPr>
              <a:t>http://www.independent.co.uk/voices/front-page-apologies-should-be-reserved-for-the-biggest-foul-ups-a6787656.html</a:t>
            </a:r>
            <a:r>
              <a:rPr lang="en-GB" sz="2000" dirty="0"/>
              <a:t> [Accessed 21/09/2022]</a:t>
            </a:r>
          </a:p>
        </p:txBody>
      </p:sp>
      <p:sp>
        <p:nvSpPr>
          <p:cNvPr id="6" name="TextBox 5"/>
          <p:cNvSpPr txBox="1"/>
          <p:nvPr/>
        </p:nvSpPr>
        <p:spPr>
          <a:xfrm>
            <a:off x="1917870" y="4881935"/>
            <a:ext cx="7848872" cy="646331"/>
          </a:xfrm>
          <a:prstGeom prst="rect">
            <a:avLst/>
          </a:prstGeom>
          <a:noFill/>
        </p:spPr>
        <p:txBody>
          <a:bodyPr wrap="square" rtlCol="0">
            <a:spAutoFit/>
          </a:bodyPr>
          <a:lstStyle/>
          <a:p>
            <a:r>
              <a:rPr lang="en-GB" dirty="0"/>
              <a:t>Image 12: BBC (2011) Available at: </a:t>
            </a:r>
            <a:r>
              <a:rPr lang="en-GB" dirty="0">
                <a:hlinkClick r:id="rId5"/>
              </a:rPr>
              <a:t>http://www.bbc.co.uk/news/uk-14030051</a:t>
            </a:r>
            <a:r>
              <a:rPr lang="en-GB" dirty="0"/>
              <a:t> [Accessed 21/09/2022]</a:t>
            </a:r>
          </a:p>
        </p:txBody>
      </p:sp>
    </p:spTree>
    <p:extLst>
      <p:ext uri="{BB962C8B-B14F-4D97-AF65-F5344CB8AC3E}">
        <p14:creationId xmlns:p14="http://schemas.microsoft.com/office/powerpoint/2010/main" val="322232792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634082"/>
          </a:xfrm>
        </p:spPr>
        <p:txBody>
          <a:bodyPr>
            <a:normAutofit fontScale="90000"/>
          </a:bodyPr>
          <a:lstStyle/>
          <a:p>
            <a:r>
              <a:rPr lang="en-GB" b="1" dirty="0"/>
              <a:t>Image References</a:t>
            </a:r>
          </a:p>
        </p:txBody>
      </p:sp>
      <p:sp>
        <p:nvSpPr>
          <p:cNvPr id="6" name="TextBox 5"/>
          <p:cNvSpPr txBox="1"/>
          <p:nvPr/>
        </p:nvSpPr>
        <p:spPr>
          <a:xfrm>
            <a:off x="2055283" y="1124744"/>
            <a:ext cx="7848872" cy="923330"/>
          </a:xfrm>
          <a:prstGeom prst="rect">
            <a:avLst/>
          </a:prstGeom>
          <a:noFill/>
        </p:spPr>
        <p:txBody>
          <a:bodyPr wrap="square" rtlCol="0">
            <a:spAutoFit/>
          </a:bodyPr>
          <a:lstStyle/>
          <a:p>
            <a:r>
              <a:rPr lang="en-GB" dirty="0"/>
              <a:t>Image 13: </a:t>
            </a:r>
            <a:r>
              <a:rPr lang="en-GB" dirty="0" err="1"/>
              <a:t>YouGov</a:t>
            </a:r>
            <a:r>
              <a:rPr lang="en-GB" dirty="0"/>
              <a:t> (2017) Available at: </a:t>
            </a:r>
            <a:r>
              <a:rPr lang="en-GB" dirty="0">
                <a:hlinkClick r:id="rId2"/>
              </a:rPr>
              <a:t>https://yougov.co.uk/news/2017/03/07/how-left-or-right-wing-are-uks-newspapers/</a:t>
            </a:r>
            <a:r>
              <a:rPr lang="en-GB" dirty="0"/>
              <a:t> (Accessed 18/02/2018)</a:t>
            </a:r>
          </a:p>
        </p:txBody>
      </p:sp>
    </p:spTree>
    <p:extLst>
      <p:ext uri="{BB962C8B-B14F-4D97-AF65-F5344CB8AC3E}">
        <p14:creationId xmlns:p14="http://schemas.microsoft.com/office/powerpoint/2010/main" val="3735725925"/>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685</TotalTime>
  <Words>3383</Words>
  <Application>Microsoft Office PowerPoint</Application>
  <PresentationFormat>Widescreen</PresentationFormat>
  <Paragraphs>258</Paragraphs>
  <Slides>50</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50</vt:i4>
      </vt:variant>
    </vt:vector>
  </HeadingPairs>
  <TitlesOfParts>
    <vt:vector size="55" baseType="lpstr">
      <vt:lpstr>Arial</vt:lpstr>
      <vt:lpstr>Calibri</vt:lpstr>
      <vt:lpstr>Source Sans Pro</vt:lpstr>
      <vt:lpstr>Tahoma</vt:lpstr>
      <vt:lpstr>UWTSD blue background</vt:lpstr>
      <vt:lpstr>PowerPoint Presentation</vt:lpstr>
      <vt:lpstr>What have we covered already?</vt:lpstr>
      <vt:lpstr>“If something is not a lie, it must be true”</vt:lpstr>
      <vt:lpstr>Thinking about media bias</vt:lpstr>
      <vt:lpstr>How can we spot bias?</vt:lpstr>
      <vt:lpstr>How can we spot bias?</vt:lpstr>
      <vt:lpstr>How can we spot bias?</vt:lpstr>
      <vt:lpstr>How can we spot bias?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Types of Media Bias</vt:lpstr>
      <vt:lpstr>Types of Media Bias</vt:lpstr>
      <vt:lpstr>Types of Media Bias</vt:lpstr>
      <vt:lpstr>Types of Media Bias</vt:lpstr>
      <vt:lpstr>Bias by placement</vt:lpstr>
      <vt:lpstr>Types of Media Bias</vt:lpstr>
      <vt:lpstr>Types of Media Bias</vt:lpstr>
      <vt:lpstr>PowerPoint Presentation</vt:lpstr>
      <vt:lpstr>PowerPoint Presentation</vt:lpstr>
      <vt:lpstr>PowerPoint Presentation</vt:lpstr>
      <vt:lpstr>Media Bias – Agenda Bias</vt:lpstr>
      <vt:lpstr>Media Bias – Agenda Bias</vt:lpstr>
      <vt:lpstr>Media Bias – Agenda Bias</vt:lpstr>
      <vt:lpstr>Media Bias – Agenda Bias</vt:lpstr>
      <vt:lpstr>Media Bias – Agenda Bias</vt:lpstr>
      <vt:lpstr>Media Bias – Agenda Bias</vt:lpstr>
      <vt:lpstr>Media Bias – Agenda Bias</vt:lpstr>
      <vt:lpstr>PowerPoint Presentation</vt:lpstr>
      <vt:lpstr>W.H.O. Report Methodology</vt:lpstr>
      <vt:lpstr>PowerPoint Presentation</vt:lpstr>
      <vt:lpstr>PowerPoint Presentation</vt:lpstr>
      <vt:lpstr>Public Perceptions of Media Bias</vt:lpstr>
      <vt:lpstr>Public Perceptions of Media Bias</vt:lpstr>
      <vt:lpstr>Public Perceptions of Media Bias</vt:lpstr>
      <vt:lpstr>Public Perceptions of Media Bias</vt:lpstr>
      <vt:lpstr>Public Perceptions of Media Bias</vt:lpstr>
      <vt:lpstr>Opinion Polls &amp; Market Research</vt:lpstr>
      <vt:lpstr>Further Reading on Political Bias in the Media</vt:lpstr>
      <vt:lpstr>Recognising our own bias</vt:lpstr>
      <vt:lpstr>References</vt:lpstr>
      <vt:lpstr>Image References</vt:lpstr>
      <vt:lpstr>Image References</vt:lpstr>
      <vt:lpstr>Image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23</cp:revision>
  <dcterms:created xsi:type="dcterms:W3CDTF">2021-02-09T14:04:40Z</dcterms:created>
  <dcterms:modified xsi:type="dcterms:W3CDTF">2023-10-01T10:39:52Z</dcterms:modified>
</cp:coreProperties>
</file>