
<file path=[Content_Types].xml><?xml version="1.0" encoding="utf-8"?>
<Types xmlns="http://schemas.openxmlformats.org/package/2006/content-types">
  <Default Extension="jfif" ContentType="image/jpeg"/>
  <Default Extension="jpeg" ContentType="image/jpeg"/>
  <Default Extension="jpg" ContentType="image/jpeg"/>
  <Default Extension="mp4" ContentType="video/mp4"/>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5.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6.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10.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tags/tag1.xml" ContentType="application/vnd.openxmlformats-officedocument.presentationml.tags+xml"/>
  <Override PartName="/ppt/notesSlides/notesSlide11.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12.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13.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notesSlides/notesSlide14.xml" ContentType="application/vnd.openxmlformats-officedocument.presentationml.notesSlide+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notesSlides/notesSlide21.xml" ContentType="application/vnd.openxmlformats-officedocument.presentationml.notesSlide+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notesSlides/notesSlide22.xml" ContentType="application/vnd.openxmlformats-officedocument.presentationml.notesSlide+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notesSlides/notesSlide23.xml" ContentType="application/vnd.openxmlformats-officedocument.presentationml.notesSlide+xml"/>
  <Override PartName="/ppt/diagrams/data14.xml" ContentType="application/vnd.openxmlformats-officedocument.drawingml.diagramData+xml"/>
  <Override PartName="/ppt/diagrams/layout14.xml" ContentType="application/vnd.openxmlformats-officedocument.drawingml.diagramLayout+xml"/>
  <Override PartName="/ppt/diagrams/quickStyle14.xml" ContentType="application/vnd.openxmlformats-officedocument.drawingml.diagramStyle+xml"/>
  <Override PartName="/ppt/diagrams/colors14.xml" ContentType="application/vnd.openxmlformats-officedocument.drawingml.diagramColors+xml"/>
  <Override PartName="/ppt/diagrams/drawing14.xml" ContentType="application/vnd.ms-office.drawingml.diagramDrawing+xml"/>
  <Override PartName="/ppt/notesSlides/notesSlide24.xml" ContentType="application/vnd.openxmlformats-officedocument.presentationml.notesSlide+xml"/>
  <Override PartName="/ppt/diagrams/data15.xml" ContentType="application/vnd.openxmlformats-officedocument.drawingml.diagramData+xml"/>
  <Override PartName="/ppt/diagrams/layout15.xml" ContentType="application/vnd.openxmlformats-officedocument.drawingml.diagramLayout+xml"/>
  <Override PartName="/ppt/diagrams/quickStyle15.xml" ContentType="application/vnd.openxmlformats-officedocument.drawingml.diagramStyle+xml"/>
  <Override PartName="/ppt/diagrams/colors15.xml" ContentType="application/vnd.openxmlformats-officedocument.drawingml.diagramColors+xml"/>
  <Override PartName="/ppt/diagrams/drawing15.xml" ContentType="application/vnd.ms-office.drawingml.diagramDrawing+xml"/>
  <Override PartName="/ppt/notesSlides/notesSlide25.xml" ContentType="application/vnd.openxmlformats-officedocument.presentationml.notesSlide+xml"/>
  <Override PartName="/ppt/diagrams/data16.xml" ContentType="application/vnd.openxmlformats-officedocument.drawingml.diagramData+xml"/>
  <Override PartName="/ppt/diagrams/layout16.xml" ContentType="application/vnd.openxmlformats-officedocument.drawingml.diagramLayout+xml"/>
  <Override PartName="/ppt/diagrams/quickStyle16.xml" ContentType="application/vnd.openxmlformats-officedocument.drawingml.diagramStyle+xml"/>
  <Override PartName="/ppt/diagrams/colors16.xml" ContentType="application/vnd.openxmlformats-officedocument.drawingml.diagramColors+xml"/>
  <Override PartName="/ppt/diagrams/drawing16.xml" ContentType="application/vnd.ms-office.drawingml.diagramDrawing+xml"/>
  <Override PartName="/ppt/notesSlides/notesSlide26.xml" ContentType="application/vnd.openxmlformats-officedocument.presentationml.notesSlide+xml"/>
  <Override PartName="/ppt/diagrams/data17.xml" ContentType="application/vnd.openxmlformats-officedocument.drawingml.diagramData+xml"/>
  <Override PartName="/ppt/diagrams/layout17.xml" ContentType="application/vnd.openxmlformats-officedocument.drawingml.diagramLayout+xml"/>
  <Override PartName="/ppt/diagrams/quickStyle17.xml" ContentType="application/vnd.openxmlformats-officedocument.drawingml.diagramStyle+xml"/>
  <Override PartName="/ppt/diagrams/colors17.xml" ContentType="application/vnd.openxmlformats-officedocument.drawingml.diagramColors+xml"/>
  <Override PartName="/ppt/diagrams/drawing17.xml" ContentType="application/vnd.ms-office.drawingml.diagramDrawing+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diagrams/data18.xml" ContentType="application/vnd.openxmlformats-officedocument.drawingml.diagramData+xml"/>
  <Override PartName="/ppt/diagrams/layout18.xml" ContentType="application/vnd.openxmlformats-officedocument.drawingml.diagramLayout+xml"/>
  <Override PartName="/ppt/diagrams/quickStyle18.xml" ContentType="application/vnd.openxmlformats-officedocument.drawingml.diagramStyle+xml"/>
  <Override PartName="/ppt/diagrams/colors18.xml" ContentType="application/vnd.openxmlformats-officedocument.drawingml.diagramColors+xml"/>
  <Override PartName="/ppt/diagrams/drawing18.xml" ContentType="application/vnd.ms-office.drawingml.diagramDrawing+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diagrams/data19.xml" ContentType="application/vnd.openxmlformats-officedocument.drawingml.diagramData+xml"/>
  <Override PartName="/ppt/diagrams/layout19.xml" ContentType="application/vnd.openxmlformats-officedocument.drawingml.diagramLayout+xml"/>
  <Override PartName="/ppt/diagrams/quickStyle19.xml" ContentType="application/vnd.openxmlformats-officedocument.drawingml.diagramStyle+xml"/>
  <Override PartName="/ppt/diagrams/colors19.xml" ContentType="application/vnd.openxmlformats-officedocument.drawingml.diagramColors+xml"/>
  <Override PartName="/ppt/diagrams/drawing19.xml" ContentType="application/vnd.ms-office.drawingml.diagramDrawing+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diagrams/data20.xml" ContentType="application/vnd.openxmlformats-officedocument.drawingml.diagramData+xml"/>
  <Override PartName="/ppt/diagrams/layout20.xml" ContentType="application/vnd.openxmlformats-officedocument.drawingml.diagramLayout+xml"/>
  <Override PartName="/ppt/diagrams/quickStyle20.xml" ContentType="application/vnd.openxmlformats-officedocument.drawingml.diagramStyle+xml"/>
  <Override PartName="/ppt/diagrams/colors20.xml" ContentType="application/vnd.openxmlformats-officedocument.drawingml.diagramColors+xml"/>
  <Override PartName="/ppt/diagrams/drawing20.xml" ContentType="application/vnd.ms-office.drawingml.diagramDrawing+xml"/>
  <Override PartName="/ppt/diagrams/data21.xml" ContentType="application/vnd.openxmlformats-officedocument.drawingml.diagramData+xml"/>
  <Override PartName="/ppt/diagrams/layout21.xml" ContentType="application/vnd.openxmlformats-officedocument.drawingml.diagramLayout+xml"/>
  <Override PartName="/ppt/diagrams/quickStyle21.xml" ContentType="application/vnd.openxmlformats-officedocument.drawingml.diagramStyle+xml"/>
  <Override PartName="/ppt/diagrams/colors21.xml" ContentType="application/vnd.openxmlformats-officedocument.drawingml.diagramColors+xml"/>
  <Override PartName="/ppt/diagrams/drawing21.xml" ContentType="application/vnd.ms-office.drawingml.diagramDrawing+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diagrams/data22.xml" ContentType="application/vnd.openxmlformats-officedocument.drawingml.diagramData+xml"/>
  <Override PartName="/ppt/diagrams/layout22.xml" ContentType="application/vnd.openxmlformats-officedocument.drawingml.diagramLayout+xml"/>
  <Override PartName="/ppt/diagrams/quickStyle22.xml" ContentType="application/vnd.openxmlformats-officedocument.drawingml.diagramStyle+xml"/>
  <Override PartName="/ppt/diagrams/colors22.xml" ContentType="application/vnd.openxmlformats-officedocument.drawingml.diagramColors+xml"/>
  <Override PartName="/ppt/diagrams/drawing22.xml" ContentType="application/vnd.ms-office.drawingml.diagramDrawing+xml"/>
  <Override PartName="/ppt/notesSlides/notesSlide42.xml" ContentType="application/vnd.openxmlformats-officedocument.presentationml.notesSlide+xml"/>
  <Override PartName="/ppt/diagrams/data23.xml" ContentType="application/vnd.openxmlformats-officedocument.drawingml.diagramData+xml"/>
  <Override PartName="/ppt/diagrams/layout23.xml" ContentType="application/vnd.openxmlformats-officedocument.drawingml.diagramLayout+xml"/>
  <Override PartName="/ppt/diagrams/quickStyle23.xml" ContentType="application/vnd.openxmlformats-officedocument.drawingml.diagramStyle+xml"/>
  <Override PartName="/ppt/diagrams/colors23.xml" ContentType="application/vnd.openxmlformats-officedocument.drawingml.diagramColors+xml"/>
  <Override PartName="/ppt/diagrams/drawing23.xml" ContentType="application/vnd.ms-office.drawingml.diagramDrawing+xml"/>
  <Override PartName="/ppt/notesSlides/notesSlide43.xml" ContentType="application/vnd.openxmlformats-officedocument.presentationml.notesSlide+xml"/>
  <Override PartName="/ppt/diagrams/data24.xml" ContentType="application/vnd.openxmlformats-officedocument.drawingml.diagramData+xml"/>
  <Override PartName="/ppt/diagrams/layout24.xml" ContentType="application/vnd.openxmlformats-officedocument.drawingml.diagramLayout+xml"/>
  <Override PartName="/ppt/diagrams/quickStyle24.xml" ContentType="application/vnd.openxmlformats-officedocument.drawingml.diagramStyle+xml"/>
  <Override PartName="/ppt/diagrams/colors24.xml" ContentType="application/vnd.openxmlformats-officedocument.drawingml.diagramColors+xml"/>
  <Override PartName="/ppt/diagrams/drawing24.xml" ContentType="application/vnd.ms-office.drawingml.diagramDrawing+xml"/>
  <Override PartName="/ppt/notesSlides/notesSlide44.xml" ContentType="application/vnd.openxmlformats-officedocument.presentationml.notesSlide+xml"/>
  <Override PartName="/ppt/diagrams/data25.xml" ContentType="application/vnd.openxmlformats-officedocument.drawingml.diagramData+xml"/>
  <Override PartName="/ppt/diagrams/layout25.xml" ContentType="application/vnd.openxmlformats-officedocument.drawingml.diagramLayout+xml"/>
  <Override PartName="/ppt/diagrams/quickStyle25.xml" ContentType="application/vnd.openxmlformats-officedocument.drawingml.diagramStyle+xml"/>
  <Override PartName="/ppt/diagrams/colors25.xml" ContentType="application/vnd.openxmlformats-officedocument.drawingml.diagramColors+xml"/>
  <Override PartName="/ppt/diagrams/drawing25.xml" ContentType="application/vnd.ms-office.drawingml.diagramDrawing+xml"/>
  <Override PartName="/ppt/notesSlides/notesSlide45.xml" ContentType="application/vnd.openxmlformats-officedocument.presentationml.notesSlide+xml"/>
  <Override PartName="/ppt/notesSlides/notesSlide46.xml" ContentType="application/vnd.openxmlformats-officedocument.presentationml.notesSlide+xml"/>
  <Override PartName="/ppt/diagrams/data26.xml" ContentType="application/vnd.openxmlformats-officedocument.drawingml.diagramData+xml"/>
  <Override PartName="/ppt/diagrams/layout26.xml" ContentType="application/vnd.openxmlformats-officedocument.drawingml.diagramLayout+xml"/>
  <Override PartName="/ppt/diagrams/quickStyle26.xml" ContentType="application/vnd.openxmlformats-officedocument.drawingml.diagramStyle+xml"/>
  <Override PartName="/ppt/diagrams/colors26.xml" ContentType="application/vnd.openxmlformats-officedocument.drawingml.diagramColors+xml"/>
  <Override PartName="/ppt/diagrams/drawing26.xml" ContentType="application/vnd.ms-office.drawingml.diagramDrawing+xml"/>
  <Override PartName="/ppt/notesSlides/notesSlide4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16" r:id="rId1"/>
    <p:sldMasterId id="2147483648" r:id="rId2"/>
  </p:sldMasterIdLst>
  <p:notesMasterIdLst>
    <p:notesMasterId r:id="rId50"/>
  </p:notesMasterIdLst>
  <p:handoutMasterIdLst>
    <p:handoutMasterId r:id="rId51"/>
  </p:handoutMasterIdLst>
  <p:sldIdLst>
    <p:sldId id="354" r:id="rId3"/>
    <p:sldId id="309" r:id="rId4"/>
    <p:sldId id="310" r:id="rId5"/>
    <p:sldId id="311" r:id="rId6"/>
    <p:sldId id="312" r:id="rId7"/>
    <p:sldId id="313" r:id="rId8"/>
    <p:sldId id="317" r:id="rId9"/>
    <p:sldId id="318" r:id="rId10"/>
    <p:sldId id="319" r:id="rId11"/>
    <p:sldId id="320" r:id="rId12"/>
    <p:sldId id="321" r:id="rId13"/>
    <p:sldId id="322" r:id="rId14"/>
    <p:sldId id="323" r:id="rId15"/>
    <p:sldId id="314" r:id="rId16"/>
    <p:sldId id="316" r:id="rId17"/>
    <p:sldId id="315" r:id="rId18"/>
    <p:sldId id="325" r:id="rId19"/>
    <p:sldId id="326" r:id="rId20"/>
    <p:sldId id="327" r:id="rId21"/>
    <p:sldId id="324" r:id="rId22"/>
    <p:sldId id="329" r:id="rId23"/>
    <p:sldId id="328" r:id="rId24"/>
    <p:sldId id="349" r:id="rId25"/>
    <p:sldId id="350" r:id="rId26"/>
    <p:sldId id="351" r:id="rId27"/>
    <p:sldId id="330" r:id="rId28"/>
    <p:sldId id="331" r:id="rId29"/>
    <p:sldId id="332" r:id="rId30"/>
    <p:sldId id="333" r:id="rId31"/>
    <p:sldId id="334" r:id="rId32"/>
    <p:sldId id="336" r:id="rId33"/>
    <p:sldId id="335" r:id="rId34"/>
    <p:sldId id="344" r:id="rId35"/>
    <p:sldId id="346" r:id="rId36"/>
    <p:sldId id="338" r:id="rId37"/>
    <p:sldId id="339" r:id="rId38"/>
    <p:sldId id="341" r:id="rId39"/>
    <p:sldId id="340" r:id="rId40"/>
    <p:sldId id="342" r:id="rId41"/>
    <p:sldId id="343" r:id="rId42"/>
    <p:sldId id="348" r:id="rId43"/>
    <p:sldId id="352" r:id="rId44"/>
    <p:sldId id="353" r:id="rId45"/>
    <p:sldId id="356" r:id="rId46"/>
    <p:sldId id="355" r:id="rId47"/>
    <p:sldId id="337" r:id="rId48"/>
    <p:sldId id="345" r:id="rId49"/>
  </p:sldIdLst>
  <p:sldSz cx="12192000" cy="6858000"/>
  <p:notesSz cx="7104063" cy="10234613"/>
  <p:defaultTextStyle>
    <a:defPPr>
      <a:defRPr lang="en-GB"/>
    </a:defPPr>
    <a:lvl1pPr algn="l" rtl="0" eaLnBrk="0" fontAlgn="base" hangingPunct="0">
      <a:spcBef>
        <a:spcPct val="0"/>
      </a:spcBef>
      <a:spcAft>
        <a:spcPct val="0"/>
      </a:spcAft>
      <a:defRPr sz="3200" b="1" kern="1200">
        <a:solidFill>
          <a:schemeClr val="bg1"/>
        </a:solidFill>
        <a:latin typeface="Verdana" panose="020B0604030504040204" pitchFamily="34" charset="0"/>
        <a:ea typeface="ＭＳ Ｐゴシック" panose="020B0600070205080204" pitchFamily="34" charset="-128"/>
        <a:cs typeface="+mn-cs"/>
      </a:defRPr>
    </a:lvl1pPr>
    <a:lvl2pPr marL="457200" algn="l" rtl="0" eaLnBrk="0" fontAlgn="base" hangingPunct="0">
      <a:spcBef>
        <a:spcPct val="0"/>
      </a:spcBef>
      <a:spcAft>
        <a:spcPct val="0"/>
      </a:spcAft>
      <a:defRPr sz="3200" b="1" kern="1200">
        <a:solidFill>
          <a:schemeClr val="bg1"/>
        </a:solidFill>
        <a:latin typeface="Verdana" panose="020B0604030504040204" pitchFamily="34" charset="0"/>
        <a:ea typeface="ＭＳ Ｐゴシック" panose="020B0600070205080204" pitchFamily="34" charset="-128"/>
        <a:cs typeface="+mn-cs"/>
      </a:defRPr>
    </a:lvl2pPr>
    <a:lvl3pPr marL="914400" algn="l" rtl="0" eaLnBrk="0" fontAlgn="base" hangingPunct="0">
      <a:spcBef>
        <a:spcPct val="0"/>
      </a:spcBef>
      <a:spcAft>
        <a:spcPct val="0"/>
      </a:spcAft>
      <a:defRPr sz="3200" b="1" kern="1200">
        <a:solidFill>
          <a:schemeClr val="bg1"/>
        </a:solidFill>
        <a:latin typeface="Verdana" panose="020B0604030504040204" pitchFamily="34" charset="0"/>
        <a:ea typeface="ＭＳ Ｐゴシック" panose="020B0600070205080204" pitchFamily="34" charset="-128"/>
        <a:cs typeface="+mn-cs"/>
      </a:defRPr>
    </a:lvl3pPr>
    <a:lvl4pPr marL="1371600" algn="l" rtl="0" eaLnBrk="0" fontAlgn="base" hangingPunct="0">
      <a:spcBef>
        <a:spcPct val="0"/>
      </a:spcBef>
      <a:spcAft>
        <a:spcPct val="0"/>
      </a:spcAft>
      <a:defRPr sz="3200" b="1" kern="1200">
        <a:solidFill>
          <a:schemeClr val="bg1"/>
        </a:solidFill>
        <a:latin typeface="Verdana" panose="020B0604030504040204" pitchFamily="34" charset="0"/>
        <a:ea typeface="ＭＳ Ｐゴシック" panose="020B0600070205080204" pitchFamily="34" charset="-128"/>
        <a:cs typeface="+mn-cs"/>
      </a:defRPr>
    </a:lvl4pPr>
    <a:lvl5pPr marL="1828800" algn="l" rtl="0" eaLnBrk="0" fontAlgn="base" hangingPunct="0">
      <a:spcBef>
        <a:spcPct val="0"/>
      </a:spcBef>
      <a:spcAft>
        <a:spcPct val="0"/>
      </a:spcAft>
      <a:defRPr sz="3200" b="1" kern="1200">
        <a:solidFill>
          <a:schemeClr val="bg1"/>
        </a:solidFill>
        <a:latin typeface="Verdana" panose="020B0604030504040204" pitchFamily="34" charset="0"/>
        <a:ea typeface="ＭＳ Ｐゴシック" panose="020B0600070205080204" pitchFamily="34" charset="-128"/>
        <a:cs typeface="+mn-cs"/>
      </a:defRPr>
    </a:lvl5pPr>
    <a:lvl6pPr marL="2286000" algn="l" defTabSz="914400" rtl="0" eaLnBrk="1" latinLnBrk="0" hangingPunct="1">
      <a:defRPr sz="3200" b="1" kern="1200">
        <a:solidFill>
          <a:schemeClr val="bg1"/>
        </a:solidFill>
        <a:latin typeface="Verdana" panose="020B0604030504040204" pitchFamily="34" charset="0"/>
        <a:ea typeface="ＭＳ Ｐゴシック" panose="020B0600070205080204" pitchFamily="34" charset="-128"/>
        <a:cs typeface="+mn-cs"/>
      </a:defRPr>
    </a:lvl6pPr>
    <a:lvl7pPr marL="2743200" algn="l" defTabSz="914400" rtl="0" eaLnBrk="1" latinLnBrk="0" hangingPunct="1">
      <a:defRPr sz="3200" b="1" kern="1200">
        <a:solidFill>
          <a:schemeClr val="bg1"/>
        </a:solidFill>
        <a:latin typeface="Verdana" panose="020B0604030504040204" pitchFamily="34" charset="0"/>
        <a:ea typeface="ＭＳ Ｐゴシック" panose="020B0600070205080204" pitchFamily="34" charset="-128"/>
        <a:cs typeface="+mn-cs"/>
      </a:defRPr>
    </a:lvl7pPr>
    <a:lvl8pPr marL="3200400" algn="l" defTabSz="914400" rtl="0" eaLnBrk="1" latinLnBrk="0" hangingPunct="1">
      <a:defRPr sz="3200" b="1" kern="1200">
        <a:solidFill>
          <a:schemeClr val="bg1"/>
        </a:solidFill>
        <a:latin typeface="Verdana" panose="020B0604030504040204" pitchFamily="34" charset="0"/>
        <a:ea typeface="ＭＳ Ｐゴシック" panose="020B0600070205080204" pitchFamily="34" charset="-128"/>
        <a:cs typeface="+mn-cs"/>
      </a:defRPr>
    </a:lvl8pPr>
    <a:lvl9pPr marL="3657600" algn="l" defTabSz="914400" rtl="0" eaLnBrk="1" latinLnBrk="0" hangingPunct="1">
      <a:defRPr sz="3200" b="1" kern="1200">
        <a:solidFill>
          <a:schemeClr val="bg1"/>
        </a:solidFill>
        <a:latin typeface="Verdana" panose="020B0604030504040204" pitchFamily="34" charset="0"/>
        <a:ea typeface="ＭＳ Ｐゴシック" panose="020B0600070205080204" pitchFamily="34" charset="-128"/>
        <a:cs typeface="+mn-cs"/>
      </a:defRPr>
    </a:lvl9pPr>
  </p:defaultTextStyle>
  <p:modifyVerifier cryptProviderType="rsaAES" cryptAlgorithmClass="hash" cryptAlgorithmType="typeAny" cryptAlgorithmSid="14" spinCount="100000" saltData="mTjfZFThZUmZJlII9oSI4w==" hashData="WNLBzokENVzBkgcBBCGbpiecrH9oK3q56s9lg7EtbVjIRzO/EFlqBEb5IuQ59qzKNnTUsj5zQCimApQtju13Tg=="/>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15:guide id="1" orient="horz" pos="3424" userDrawn="1">
          <p15:clr>
            <a:srgbClr val="A4A3A4"/>
          </p15:clr>
        </p15:guide>
        <p15:guide id="2" pos="2189" userDrawn="1">
          <p15:clr>
            <a:srgbClr val="A4A3A4"/>
          </p15:clr>
        </p15:guide>
        <p15:guide id="3" orient="horz" pos="3224" userDrawn="1">
          <p15:clr>
            <a:srgbClr val="A4A3A4"/>
          </p15:clr>
        </p15:guide>
        <p15:guide id="4" pos="2239"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prnPr/>
  <p:showPr showNarration="1"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0"/>
      </p:ext>
    </p:extLst>
  </p:showPr>
  <p:clrMru>
    <a:srgbClr val="FFFFFF"/>
    <a:srgbClr val="0033CC"/>
    <a:srgbClr val="FF3300"/>
    <a:srgbClr val="00CC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8548" autoAdjust="0"/>
    <p:restoredTop sz="58573" autoAdjust="0"/>
  </p:normalViewPr>
  <p:slideViewPr>
    <p:cSldViewPr>
      <p:cViewPr varScale="1">
        <p:scale>
          <a:sx n="59" d="100"/>
          <a:sy n="59" d="100"/>
        </p:scale>
        <p:origin x="822" y="66"/>
      </p:cViewPr>
      <p:guideLst>
        <p:guide orient="horz" pos="2160"/>
        <p:guide pos="3840"/>
      </p:guideLst>
    </p:cSldViewPr>
  </p:slideViewPr>
  <p:outlineViewPr>
    <p:cViewPr>
      <p:scale>
        <a:sx n="33" d="100"/>
        <a:sy n="33" d="100"/>
      </p:scale>
      <p:origin x="0" y="0"/>
    </p:cViewPr>
  </p:outlineViewPr>
  <p:notesTextViewPr>
    <p:cViewPr>
      <p:scale>
        <a:sx n="3" d="2"/>
        <a:sy n="3" d="2"/>
      </p:scale>
      <p:origin x="0" y="-6870"/>
    </p:cViewPr>
  </p:notesTextViewPr>
  <p:sorterViewPr>
    <p:cViewPr>
      <p:scale>
        <a:sx n="66" d="100"/>
        <a:sy n="66" d="100"/>
      </p:scale>
      <p:origin x="0" y="0"/>
    </p:cViewPr>
  </p:sorterViewPr>
  <p:notesViewPr>
    <p:cSldViewPr>
      <p:cViewPr>
        <p:scale>
          <a:sx n="100" d="100"/>
          <a:sy n="100" d="100"/>
        </p:scale>
        <p:origin x="1668" y="-1422"/>
      </p:cViewPr>
      <p:guideLst>
        <p:guide orient="horz" pos="3424"/>
        <p:guide pos="2189"/>
        <p:guide orient="horz" pos="3224"/>
        <p:guide pos="2239"/>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9" Type="http://schemas.openxmlformats.org/officeDocument/2006/relationships/slide" Target="slides/slide37.xml"/><Relationship Id="rId21" Type="http://schemas.openxmlformats.org/officeDocument/2006/relationships/slide" Target="slides/slide19.xml"/><Relationship Id="rId34" Type="http://schemas.openxmlformats.org/officeDocument/2006/relationships/slide" Target="slides/slide32.xml"/><Relationship Id="rId42" Type="http://schemas.openxmlformats.org/officeDocument/2006/relationships/slide" Target="slides/slide40.xml"/><Relationship Id="rId47" Type="http://schemas.openxmlformats.org/officeDocument/2006/relationships/slide" Target="slides/slide45.xml"/><Relationship Id="rId50" Type="http://schemas.openxmlformats.org/officeDocument/2006/relationships/notesMaster" Target="notesMasters/notesMaster1.xml"/><Relationship Id="rId55" Type="http://schemas.openxmlformats.org/officeDocument/2006/relationships/tableStyles" Target="tableStyles.xml"/><Relationship Id="rId7" Type="http://schemas.openxmlformats.org/officeDocument/2006/relationships/slide" Target="slides/slide5.xml"/><Relationship Id="rId2" Type="http://schemas.openxmlformats.org/officeDocument/2006/relationships/slideMaster" Target="slideMasters/slideMaster2.xml"/><Relationship Id="rId16" Type="http://schemas.openxmlformats.org/officeDocument/2006/relationships/slide" Target="slides/slide14.xml"/><Relationship Id="rId29" Type="http://schemas.openxmlformats.org/officeDocument/2006/relationships/slide" Target="slides/slide27.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slide" Target="slides/slide35.xml"/><Relationship Id="rId40" Type="http://schemas.openxmlformats.org/officeDocument/2006/relationships/slide" Target="slides/slide38.xml"/><Relationship Id="rId45" Type="http://schemas.openxmlformats.org/officeDocument/2006/relationships/slide" Target="slides/slide43.xml"/><Relationship Id="rId53" Type="http://schemas.openxmlformats.org/officeDocument/2006/relationships/viewProps" Target="viewProps.xml"/><Relationship Id="rId5" Type="http://schemas.openxmlformats.org/officeDocument/2006/relationships/slide" Target="slides/slide3.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slide" Target="slides/slide29.xml"/><Relationship Id="rId44" Type="http://schemas.openxmlformats.org/officeDocument/2006/relationships/slide" Target="slides/slide42.xml"/><Relationship Id="rId52" Type="http://schemas.openxmlformats.org/officeDocument/2006/relationships/presProps" Target="presProps.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slide" Target="slides/slide33.xml"/><Relationship Id="rId43" Type="http://schemas.openxmlformats.org/officeDocument/2006/relationships/slide" Target="slides/slide41.xml"/><Relationship Id="rId48" Type="http://schemas.openxmlformats.org/officeDocument/2006/relationships/slide" Target="slides/slide46.xml"/><Relationship Id="rId8" Type="http://schemas.openxmlformats.org/officeDocument/2006/relationships/slide" Target="slides/slide6.xml"/><Relationship Id="rId51" Type="http://schemas.openxmlformats.org/officeDocument/2006/relationships/handoutMaster" Target="handoutMasters/handoutMaster1.xml"/><Relationship Id="rId3" Type="http://schemas.openxmlformats.org/officeDocument/2006/relationships/slide" Target="slides/slide1.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slide" Target="slides/slide36.xml"/><Relationship Id="rId46" Type="http://schemas.openxmlformats.org/officeDocument/2006/relationships/slide" Target="slides/slide44.xml"/><Relationship Id="rId20" Type="http://schemas.openxmlformats.org/officeDocument/2006/relationships/slide" Target="slides/slide18.xml"/><Relationship Id="rId41" Type="http://schemas.openxmlformats.org/officeDocument/2006/relationships/slide" Target="slides/slide39.xml"/><Relationship Id="rId54"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4.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slide" Target="slides/slide34.xml"/><Relationship Id="rId49" Type="http://schemas.openxmlformats.org/officeDocument/2006/relationships/slide" Target="slides/slide47.xml"/></Relationships>
</file>

<file path=ppt/diagrams/_rels/data7.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19.png"/><Relationship Id="rId1" Type="http://schemas.openxmlformats.org/officeDocument/2006/relationships/image" Target="../media/image18.png"/></Relationships>
</file>

<file path=ppt/diagrams/_rels/drawing7.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19.png"/><Relationship Id="rId1" Type="http://schemas.openxmlformats.org/officeDocument/2006/relationships/image" Target="../media/image18.pn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8.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9.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0.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46B6491-8EF1-4972-96A1-DC343BA51B85}" type="doc">
      <dgm:prSet loTypeId="urn:microsoft.com/office/officeart/2005/8/layout/process5" loCatId="process" qsTypeId="urn:microsoft.com/office/officeart/2005/8/quickstyle/simple1" qsCatId="simple" csTypeId="urn:microsoft.com/office/officeart/2005/8/colors/accent1_2" csCatId="accent1" phldr="1"/>
      <dgm:spPr/>
      <dgm:t>
        <a:bodyPr/>
        <a:lstStyle/>
        <a:p>
          <a:endParaRPr lang="en-US"/>
        </a:p>
      </dgm:t>
    </dgm:pt>
    <dgm:pt modelId="{9A98DD43-0C2C-4ABC-9FD7-D49724F15ED6}">
      <dgm:prSet phldrT="[Text]" custT="1"/>
      <dgm:spPr>
        <a:solidFill>
          <a:schemeClr val="accent3">
            <a:lumMod val="40000"/>
            <a:lumOff val="60000"/>
          </a:schemeClr>
        </a:solidFill>
        <a:ln>
          <a:solidFill>
            <a:schemeClr val="tx1"/>
          </a:solidFill>
          <a:extLst>
            <a:ext uri="{C807C97D-BFC1-408E-A445-0C87EB9F89A2}">
              <ask:lineSketchStyleProps xmlns:ask="http://schemas.microsoft.com/office/drawing/2018/sketchyshapes">
                <ask:type>
                  <ask:lineSketchScribble/>
                </ask:type>
              </ask:lineSketchStyleProps>
            </a:ext>
          </a:extLst>
        </a:ln>
      </dgm:spPr>
      <dgm:t>
        <a:bodyPr/>
        <a:lstStyle/>
        <a:p>
          <a:r>
            <a:rPr lang="en-US" sz="2000" dirty="0">
              <a:solidFill>
                <a:schemeClr val="tx1"/>
              </a:solidFill>
            </a:rPr>
            <a:t>Met Police used S &amp; S powers in Operation ‘SWAMP’ in Brixton in 1981 to target street crime</a:t>
          </a:r>
        </a:p>
      </dgm:t>
    </dgm:pt>
    <dgm:pt modelId="{8406A67E-9CB4-4722-B423-237BD9583DC9}" type="parTrans" cxnId="{C0D8D06B-3DAB-4B70-AEEE-FEBC607BAE79}">
      <dgm:prSet/>
      <dgm:spPr/>
      <dgm:t>
        <a:bodyPr/>
        <a:lstStyle/>
        <a:p>
          <a:endParaRPr lang="en-US"/>
        </a:p>
      </dgm:t>
    </dgm:pt>
    <dgm:pt modelId="{999FBC7C-F902-465D-992F-04B33F39C13C}" type="sibTrans" cxnId="{C0D8D06B-3DAB-4B70-AEEE-FEBC607BAE79}">
      <dgm:prSet/>
      <dgm:spPr>
        <a:solidFill>
          <a:srgbClr val="002060"/>
        </a:solidFill>
        <a:ln>
          <a:solidFill>
            <a:schemeClr val="tx1"/>
          </a:solidFill>
        </a:ln>
      </dgm:spPr>
      <dgm:t>
        <a:bodyPr/>
        <a:lstStyle/>
        <a:p>
          <a:endParaRPr lang="en-US"/>
        </a:p>
      </dgm:t>
    </dgm:pt>
    <dgm:pt modelId="{905317F8-D19D-4348-8568-C177CFBC3972}">
      <dgm:prSet phldrT="[Text]" custT="1"/>
      <dgm:spPr>
        <a:solidFill>
          <a:schemeClr val="tx2">
            <a:lumMod val="40000"/>
            <a:lumOff val="60000"/>
          </a:schemeClr>
        </a:solidFill>
        <a:ln>
          <a:solidFill>
            <a:schemeClr val="tx1"/>
          </a:solidFill>
          <a:extLst>
            <a:ext uri="{C807C97D-BFC1-408E-A445-0C87EB9F89A2}">
              <ask:lineSketchStyleProps xmlns:ask="http://schemas.microsoft.com/office/drawing/2018/sketchyshapes">
                <ask:type>
                  <ask:lineSketchScribble/>
                </ask:type>
              </ask:lineSketchStyleProps>
            </a:ext>
          </a:extLst>
        </a:ln>
      </dgm:spPr>
      <dgm:t>
        <a:bodyPr/>
        <a:lstStyle/>
        <a:p>
          <a:r>
            <a:rPr lang="en-US" sz="2000" dirty="0">
              <a:solidFill>
                <a:schemeClr val="tx1"/>
              </a:solidFill>
            </a:rPr>
            <a:t>Between 10</a:t>
          </a:r>
          <a:r>
            <a:rPr lang="en-US" sz="2000" baseline="30000" dirty="0">
              <a:solidFill>
                <a:schemeClr val="tx1"/>
              </a:solidFill>
            </a:rPr>
            <a:t>th</a:t>
          </a:r>
          <a:r>
            <a:rPr lang="en-US" sz="2000" dirty="0">
              <a:solidFill>
                <a:schemeClr val="tx1"/>
              </a:solidFill>
            </a:rPr>
            <a:t> &amp; 11</a:t>
          </a:r>
          <a:r>
            <a:rPr lang="en-US" sz="2000" baseline="30000" dirty="0">
              <a:solidFill>
                <a:schemeClr val="tx1"/>
              </a:solidFill>
            </a:rPr>
            <a:t>th</a:t>
          </a:r>
          <a:r>
            <a:rPr lang="en-US" sz="2000" dirty="0">
              <a:solidFill>
                <a:schemeClr val="tx1"/>
              </a:solidFill>
            </a:rPr>
            <a:t> April Brixton Riots</a:t>
          </a:r>
        </a:p>
      </dgm:t>
    </dgm:pt>
    <dgm:pt modelId="{A147ACB5-DB37-4A51-A10C-9B30A73A5C20}" type="parTrans" cxnId="{8F48D020-6475-44A5-B06D-129B43571D21}">
      <dgm:prSet/>
      <dgm:spPr/>
      <dgm:t>
        <a:bodyPr/>
        <a:lstStyle/>
        <a:p>
          <a:endParaRPr lang="en-US"/>
        </a:p>
      </dgm:t>
    </dgm:pt>
    <dgm:pt modelId="{EDE14F46-1661-48E2-8059-53B4CB32114F}" type="sibTrans" cxnId="{8F48D020-6475-44A5-B06D-129B43571D21}">
      <dgm:prSet/>
      <dgm:spPr>
        <a:solidFill>
          <a:srgbClr val="002060"/>
        </a:solidFill>
        <a:ln>
          <a:solidFill>
            <a:schemeClr val="tx1"/>
          </a:solidFill>
        </a:ln>
      </dgm:spPr>
      <dgm:t>
        <a:bodyPr/>
        <a:lstStyle/>
        <a:p>
          <a:endParaRPr lang="en-US"/>
        </a:p>
      </dgm:t>
    </dgm:pt>
    <dgm:pt modelId="{C7DC9E2F-958F-4CD2-AABD-E4DA2DA33F1B}">
      <dgm:prSet phldrT="[Text]" custT="1"/>
      <dgm:spPr>
        <a:solidFill>
          <a:schemeClr val="bg2">
            <a:lumMod val="75000"/>
          </a:schemeClr>
        </a:solidFill>
        <a:ln>
          <a:solidFill>
            <a:schemeClr val="tx1"/>
          </a:solidFill>
          <a:extLst>
            <a:ext uri="{C807C97D-BFC1-408E-A445-0C87EB9F89A2}">
              <ask:lineSketchStyleProps xmlns:ask="http://schemas.microsoft.com/office/drawing/2018/sketchyshapes">
                <ask:type>
                  <ask:lineSketchScribble/>
                </ask:type>
              </ask:lineSketchStyleProps>
            </a:ext>
          </a:extLst>
        </a:ln>
      </dgm:spPr>
      <dgm:t>
        <a:bodyPr/>
        <a:lstStyle/>
        <a:p>
          <a:r>
            <a:rPr lang="en-US" sz="2000" dirty="0">
              <a:solidFill>
                <a:schemeClr val="tx1"/>
              </a:solidFill>
            </a:rPr>
            <a:t>25</a:t>
          </a:r>
          <a:r>
            <a:rPr lang="en-US" sz="2000" baseline="30000" dirty="0">
              <a:solidFill>
                <a:schemeClr val="tx1"/>
              </a:solidFill>
            </a:rPr>
            <a:t>th</a:t>
          </a:r>
          <a:r>
            <a:rPr lang="en-US" sz="2000" dirty="0">
              <a:solidFill>
                <a:schemeClr val="tx1"/>
              </a:solidFill>
            </a:rPr>
            <a:t> Nov 1981 Lord </a:t>
          </a:r>
          <a:r>
            <a:rPr lang="en-US" sz="2000" dirty="0" err="1">
              <a:solidFill>
                <a:schemeClr val="tx1"/>
              </a:solidFill>
            </a:rPr>
            <a:t>Scarman</a:t>
          </a:r>
          <a:r>
            <a:rPr lang="en-US" sz="2000" dirty="0">
              <a:solidFill>
                <a:schemeClr val="tx1"/>
              </a:solidFill>
            </a:rPr>
            <a:t> Report – critical of the disproportionate &amp; indiscriminate use of S &amp; S</a:t>
          </a:r>
        </a:p>
      </dgm:t>
    </dgm:pt>
    <dgm:pt modelId="{30C64973-4D6C-43FB-BA1C-176CEFFC8AF4}" type="parTrans" cxnId="{9CEA7A90-39FC-4C5E-8C04-BD7BD5D0C503}">
      <dgm:prSet/>
      <dgm:spPr/>
      <dgm:t>
        <a:bodyPr/>
        <a:lstStyle/>
        <a:p>
          <a:endParaRPr lang="en-US"/>
        </a:p>
      </dgm:t>
    </dgm:pt>
    <dgm:pt modelId="{C6184ADB-5E2C-4BCA-90C9-2CFFBAB02520}" type="sibTrans" cxnId="{9CEA7A90-39FC-4C5E-8C04-BD7BD5D0C503}">
      <dgm:prSet/>
      <dgm:spPr>
        <a:solidFill>
          <a:srgbClr val="002060"/>
        </a:solidFill>
        <a:ln>
          <a:solidFill>
            <a:schemeClr val="tx1"/>
          </a:solidFill>
        </a:ln>
      </dgm:spPr>
      <dgm:t>
        <a:bodyPr/>
        <a:lstStyle/>
        <a:p>
          <a:endParaRPr lang="en-US"/>
        </a:p>
      </dgm:t>
    </dgm:pt>
    <dgm:pt modelId="{BB901377-6BB0-4A18-A6CC-D1B9CF94914B}">
      <dgm:prSet phldrT="[Text]" custT="1"/>
      <dgm:spPr>
        <a:solidFill>
          <a:schemeClr val="tx2">
            <a:lumMod val="20000"/>
            <a:lumOff val="80000"/>
          </a:schemeClr>
        </a:solidFill>
        <a:ln>
          <a:solidFill>
            <a:schemeClr val="tx1"/>
          </a:solidFill>
          <a:extLst>
            <a:ext uri="{C807C97D-BFC1-408E-A445-0C87EB9F89A2}">
              <ask:lineSketchStyleProps xmlns:ask="http://schemas.microsoft.com/office/drawing/2018/sketchyshapes">
                <ask:type>
                  <ask:lineSketchScribble/>
                </ask:type>
              </ask:lineSketchStyleProps>
            </a:ext>
          </a:extLst>
        </a:ln>
      </dgm:spPr>
      <dgm:t>
        <a:bodyPr/>
        <a:lstStyle/>
        <a:p>
          <a:r>
            <a:rPr lang="en-US" sz="2000" dirty="0">
              <a:solidFill>
                <a:schemeClr val="tx1"/>
              </a:solidFill>
            </a:rPr>
            <a:t>1984 PACE introduced</a:t>
          </a:r>
        </a:p>
      </dgm:t>
    </dgm:pt>
    <dgm:pt modelId="{2B9DD449-AC05-4A18-9C67-A86B9A0EBA37}" type="parTrans" cxnId="{0A0BC0C8-3733-4C41-8CB4-2CE9C7ACE76B}">
      <dgm:prSet/>
      <dgm:spPr/>
      <dgm:t>
        <a:bodyPr/>
        <a:lstStyle/>
        <a:p>
          <a:endParaRPr lang="en-US"/>
        </a:p>
      </dgm:t>
    </dgm:pt>
    <dgm:pt modelId="{342D83F9-C7E9-466F-A732-15A84198977F}" type="sibTrans" cxnId="{0A0BC0C8-3733-4C41-8CB4-2CE9C7ACE76B}">
      <dgm:prSet/>
      <dgm:spPr/>
      <dgm:t>
        <a:bodyPr/>
        <a:lstStyle/>
        <a:p>
          <a:endParaRPr lang="en-US"/>
        </a:p>
      </dgm:t>
    </dgm:pt>
    <dgm:pt modelId="{583F549F-08BB-4C97-965F-A8FBC8DD6D68}" type="pres">
      <dgm:prSet presAssocID="{A46B6491-8EF1-4972-96A1-DC343BA51B85}" presName="diagram" presStyleCnt="0">
        <dgm:presLayoutVars>
          <dgm:dir/>
          <dgm:resizeHandles val="exact"/>
        </dgm:presLayoutVars>
      </dgm:prSet>
      <dgm:spPr/>
    </dgm:pt>
    <dgm:pt modelId="{D5830E9E-5A67-4FC7-B083-4F7B08795E6E}" type="pres">
      <dgm:prSet presAssocID="{9A98DD43-0C2C-4ABC-9FD7-D49724F15ED6}" presName="node" presStyleLbl="node1" presStyleIdx="0" presStyleCnt="4" custScaleX="162413" custLinFactNeighborX="-9616" custLinFactNeighborY="-1783">
        <dgm:presLayoutVars>
          <dgm:bulletEnabled val="1"/>
        </dgm:presLayoutVars>
      </dgm:prSet>
      <dgm:spPr/>
    </dgm:pt>
    <dgm:pt modelId="{E7A97CF4-B9A6-44B9-A6ED-79501B9C112F}" type="pres">
      <dgm:prSet presAssocID="{999FBC7C-F902-465D-992F-04B33F39C13C}" presName="sibTrans" presStyleLbl="sibTrans2D1" presStyleIdx="0" presStyleCnt="3"/>
      <dgm:spPr/>
    </dgm:pt>
    <dgm:pt modelId="{726BB683-BFA3-4C62-812D-8AD3D0479483}" type="pres">
      <dgm:prSet presAssocID="{999FBC7C-F902-465D-992F-04B33F39C13C}" presName="connectorText" presStyleLbl="sibTrans2D1" presStyleIdx="0" presStyleCnt="3"/>
      <dgm:spPr/>
    </dgm:pt>
    <dgm:pt modelId="{56887706-C8DC-4488-B329-177C8C655314}" type="pres">
      <dgm:prSet presAssocID="{905317F8-D19D-4348-8568-C177CFBC3972}" presName="node" presStyleLbl="node1" presStyleIdx="1" presStyleCnt="4" custScaleX="159177">
        <dgm:presLayoutVars>
          <dgm:bulletEnabled val="1"/>
        </dgm:presLayoutVars>
      </dgm:prSet>
      <dgm:spPr/>
    </dgm:pt>
    <dgm:pt modelId="{10605458-C7BE-4888-8E37-E680E6CA2BE7}" type="pres">
      <dgm:prSet presAssocID="{EDE14F46-1661-48E2-8059-53B4CB32114F}" presName="sibTrans" presStyleLbl="sibTrans2D1" presStyleIdx="1" presStyleCnt="3" custAng="21502809"/>
      <dgm:spPr/>
    </dgm:pt>
    <dgm:pt modelId="{A39F7A32-E758-48A0-A52A-CEBECA40CB3F}" type="pres">
      <dgm:prSet presAssocID="{EDE14F46-1661-48E2-8059-53B4CB32114F}" presName="connectorText" presStyleLbl="sibTrans2D1" presStyleIdx="1" presStyleCnt="3"/>
      <dgm:spPr/>
    </dgm:pt>
    <dgm:pt modelId="{23E298B6-C2A6-4843-B670-3036F3461D92}" type="pres">
      <dgm:prSet presAssocID="{C7DC9E2F-958F-4CD2-AABD-E4DA2DA33F1B}" presName="node" presStyleLbl="node1" presStyleIdx="2" presStyleCnt="4" custScaleX="157586" custLinFactNeighborX="-3587" custLinFactNeighborY="-2146">
        <dgm:presLayoutVars>
          <dgm:bulletEnabled val="1"/>
        </dgm:presLayoutVars>
      </dgm:prSet>
      <dgm:spPr/>
    </dgm:pt>
    <dgm:pt modelId="{D502931A-2683-40FB-B02F-A3D08FB63B44}" type="pres">
      <dgm:prSet presAssocID="{C6184ADB-5E2C-4BCA-90C9-2CFFBAB02520}" presName="sibTrans" presStyleLbl="sibTrans2D1" presStyleIdx="2" presStyleCnt="3"/>
      <dgm:spPr/>
    </dgm:pt>
    <dgm:pt modelId="{A2181470-7FEE-4899-8BFB-37387B113230}" type="pres">
      <dgm:prSet presAssocID="{C6184ADB-5E2C-4BCA-90C9-2CFFBAB02520}" presName="connectorText" presStyleLbl="sibTrans2D1" presStyleIdx="2" presStyleCnt="3"/>
      <dgm:spPr/>
    </dgm:pt>
    <dgm:pt modelId="{1AAFEF4D-7D51-4DF4-9C4C-1B0D1903CCB5}" type="pres">
      <dgm:prSet presAssocID="{BB901377-6BB0-4A18-A6CC-D1B9CF94914B}" presName="node" presStyleLbl="node1" presStyleIdx="3" presStyleCnt="4" custScaleX="164275" custLinFactNeighborX="-15265" custLinFactNeighborY="-2146">
        <dgm:presLayoutVars>
          <dgm:bulletEnabled val="1"/>
        </dgm:presLayoutVars>
      </dgm:prSet>
      <dgm:spPr/>
    </dgm:pt>
  </dgm:ptLst>
  <dgm:cxnLst>
    <dgm:cxn modelId="{68137605-2202-4F57-A2ED-5C7A5556B9D7}" type="presOf" srcId="{999FBC7C-F902-465D-992F-04B33F39C13C}" destId="{726BB683-BFA3-4C62-812D-8AD3D0479483}" srcOrd="1" destOrd="0" presId="urn:microsoft.com/office/officeart/2005/8/layout/process5"/>
    <dgm:cxn modelId="{875AF305-DCB7-451E-BE53-188FDF4E718F}" type="presOf" srcId="{905317F8-D19D-4348-8568-C177CFBC3972}" destId="{56887706-C8DC-4488-B329-177C8C655314}" srcOrd="0" destOrd="0" presId="urn:microsoft.com/office/officeart/2005/8/layout/process5"/>
    <dgm:cxn modelId="{8F48D020-6475-44A5-B06D-129B43571D21}" srcId="{A46B6491-8EF1-4972-96A1-DC343BA51B85}" destId="{905317F8-D19D-4348-8568-C177CFBC3972}" srcOrd="1" destOrd="0" parTransId="{A147ACB5-DB37-4A51-A10C-9B30A73A5C20}" sibTransId="{EDE14F46-1661-48E2-8059-53B4CB32114F}"/>
    <dgm:cxn modelId="{4853AD3C-E6E2-48AB-8C66-8F89D3A1F3CB}" type="presOf" srcId="{C7DC9E2F-958F-4CD2-AABD-E4DA2DA33F1B}" destId="{23E298B6-C2A6-4843-B670-3036F3461D92}" srcOrd="0" destOrd="0" presId="urn:microsoft.com/office/officeart/2005/8/layout/process5"/>
    <dgm:cxn modelId="{F220CF40-3C87-409B-BB58-5C600BD84A08}" type="presOf" srcId="{EDE14F46-1661-48E2-8059-53B4CB32114F}" destId="{10605458-C7BE-4888-8E37-E680E6CA2BE7}" srcOrd="0" destOrd="0" presId="urn:microsoft.com/office/officeart/2005/8/layout/process5"/>
    <dgm:cxn modelId="{CE66605D-247D-41FA-B5A9-4D963D815B3F}" type="presOf" srcId="{A46B6491-8EF1-4972-96A1-DC343BA51B85}" destId="{583F549F-08BB-4C97-965F-A8FBC8DD6D68}" srcOrd="0" destOrd="0" presId="urn:microsoft.com/office/officeart/2005/8/layout/process5"/>
    <dgm:cxn modelId="{C0D8D06B-3DAB-4B70-AEEE-FEBC607BAE79}" srcId="{A46B6491-8EF1-4972-96A1-DC343BA51B85}" destId="{9A98DD43-0C2C-4ABC-9FD7-D49724F15ED6}" srcOrd="0" destOrd="0" parTransId="{8406A67E-9CB4-4722-B423-237BD9583DC9}" sibTransId="{999FBC7C-F902-465D-992F-04B33F39C13C}"/>
    <dgm:cxn modelId="{228C1279-B55A-4E6E-898D-5AA066B662D9}" type="presOf" srcId="{C6184ADB-5E2C-4BCA-90C9-2CFFBAB02520}" destId="{A2181470-7FEE-4899-8BFB-37387B113230}" srcOrd="1" destOrd="0" presId="urn:microsoft.com/office/officeart/2005/8/layout/process5"/>
    <dgm:cxn modelId="{7951AF8D-6306-42C4-87E1-DF09E51CF697}" type="presOf" srcId="{EDE14F46-1661-48E2-8059-53B4CB32114F}" destId="{A39F7A32-E758-48A0-A52A-CEBECA40CB3F}" srcOrd="1" destOrd="0" presId="urn:microsoft.com/office/officeart/2005/8/layout/process5"/>
    <dgm:cxn modelId="{9CEA7A90-39FC-4C5E-8C04-BD7BD5D0C503}" srcId="{A46B6491-8EF1-4972-96A1-DC343BA51B85}" destId="{C7DC9E2F-958F-4CD2-AABD-E4DA2DA33F1B}" srcOrd="2" destOrd="0" parTransId="{30C64973-4D6C-43FB-BA1C-176CEFFC8AF4}" sibTransId="{C6184ADB-5E2C-4BCA-90C9-2CFFBAB02520}"/>
    <dgm:cxn modelId="{53B9A9AF-8AD8-4EEA-907C-15ED4DC64410}" type="presOf" srcId="{C6184ADB-5E2C-4BCA-90C9-2CFFBAB02520}" destId="{D502931A-2683-40FB-B02F-A3D08FB63B44}" srcOrd="0" destOrd="0" presId="urn:microsoft.com/office/officeart/2005/8/layout/process5"/>
    <dgm:cxn modelId="{0A0BC0C8-3733-4C41-8CB4-2CE9C7ACE76B}" srcId="{A46B6491-8EF1-4972-96A1-DC343BA51B85}" destId="{BB901377-6BB0-4A18-A6CC-D1B9CF94914B}" srcOrd="3" destOrd="0" parTransId="{2B9DD449-AC05-4A18-9C67-A86B9A0EBA37}" sibTransId="{342D83F9-C7E9-466F-A732-15A84198977F}"/>
    <dgm:cxn modelId="{A9E5C1C9-6C53-40C1-A3F4-2C31489C905F}" type="presOf" srcId="{BB901377-6BB0-4A18-A6CC-D1B9CF94914B}" destId="{1AAFEF4D-7D51-4DF4-9C4C-1B0D1903CCB5}" srcOrd="0" destOrd="0" presId="urn:microsoft.com/office/officeart/2005/8/layout/process5"/>
    <dgm:cxn modelId="{EEF56AE3-ECFA-41AA-99F3-41F9D08820CB}" type="presOf" srcId="{999FBC7C-F902-465D-992F-04B33F39C13C}" destId="{E7A97CF4-B9A6-44B9-A6ED-79501B9C112F}" srcOrd="0" destOrd="0" presId="urn:microsoft.com/office/officeart/2005/8/layout/process5"/>
    <dgm:cxn modelId="{8FD2AFFA-BE87-470F-8694-0EFE0F827116}" type="presOf" srcId="{9A98DD43-0C2C-4ABC-9FD7-D49724F15ED6}" destId="{D5830E9E-5A67-4FC7-B083-4F7B08795E6E}" srcOrd="0" destOrd="0" presId="urn:microsoft.com/office/officeart/2005/8/layout/process5"/>
    <dgm:cxn modelId="{778C0D9F-2C74-4486-83EC-0B44F6910096}" type="presParOf" srcId="{583F549F-08BB-4C97-965F-A8FBC8DD6D68}" destId="{D5830E9E-5A67-4FC7-B083-4F7B08795E6E}" srcOrd="0" destOrd="0" presId="urn:microsoft.com/office/officeart/2005/8/layout/process5"/>
    <dgm:cxn modelId="{BA17BA95-29C8-454F-A2C2-9E705B108B31}" type="presParOf" srcId="{583F549F-08BB-4C97-965F-A8FBC8DD6D68}" destId="{E7A97CF4-B9A6-44B9-A6ED-79501B9C112F}" srcOrd="1" destOrd="0" presId="urn:microsoft.com/office/officeart/2005/8/layout/process5"/>
    <dgm:cxn modelId="{7ACA0B47-21D3-4021-977C-5F228ED448A9}" type="presParOf" srcId="{E7A97CF4-B9A6-44B9-A6ED-79501B9C112F}" destId="{726BB683-BFA3-4C62-812D-8AD3D0479483}" srcOrd="0" destOrd="0" presId="urn:microsoft.com/office/officeart/2005/8/layout/process5"/>
    <dgm:cxn modelId="{7A4D062E-D745-49FC-93A0-DD31250C9D61}" type="presParOf" srcId="{583F549F-08BB-4C97-965F-A8FBC8DD6D68}" destId="{56887706-C8DC-4488-B329-177C8C655314}" srcOrd="2" destOrd="0" presId="urn:microsoft.com/office/officeart/2005/8/layout/process5"/>
    <dgm:cxn modelId="{6C229990-AAD9-4AF0-9AA8-07A180A4EE45}" type="presParOf" srcId="{583F549F-08BB-4C97-965F-A8FBC8DD6D68}" destId="{10605458-C7BE-4888-8E37-E680E6CA2BE7}" srcOrd="3" destOrd="0" presId="urn:microsoft.com/office/officeart/2005/8/layout/process5"/>
    <dgm:cxn modelId="{EE86197E-8A17-4EE2-AACC-9E26BF5CFB4C}" type="presParOf" srcId="{10605458-C7BE-4888-8E37-E680E6CA2BE7}" destId="{A39F7A32-E758-48A0-A52A-CEBECA40CB3F}" srcOrd="0" destOrd="0" presId="urn:microsoft.com/office/officeart/2005/8/layout/process5"/>
    <dgm:cxn modelId="{2F86D29D-5D91-4978-8F0A-9D8142C99266}" type="presParOf" srcId="{583F549F-08BB-4C97-965F-A8FBC8DD6D68}" destId="{23E298B6-C2A6-4843-B670-3036F3461D92}" srcOrd="4" destOrd="0" presId="urn:microsoft.com/office/officeart/2005/8/layout/process5"/>
    <dgm:cxn modelId="{D89E2CA8-52D8-4D13-B69F-45AE65024BDF}" type="presParOf" srcId="{583F549F-08BB-4C97-965F-A8FBC8DD6D68}" destId="{D502931A-2683-40FB-B02F-A3D08FB63B44}" srcOrd="5" destOrd="0" presId="urn:microsoft.com/office/officeart/2005/8/layout/process5"/>
    <dgm:cxn modelId="{1CBAD35D-2313-410C-840E-B282F237482B}" type="presParOf" srcId="{D502931A-2683-40FB-B02F-A3D08FB63B44}" destId="{A2181470-7FEE-4899-8BFB-37387B113230}" srcOrd="0" destOrd="0" presId="urn:microsoft.com/office/officeart/2005/8/layout/process5"/>
    <dgm:cxn modelId="{7D81329C-EC26-4C3B-B7E0-492B29C33BB2}" type="presParOf" srcId="{583F549F-08BB-4C97-965F-A8FBC8DD6D68}" destId="{1AAFEF4D-7D51-4DF4-9C4C-1B0D1903CCB5}" srcOrd="6" destOrd="0" presId="urn:microsoft.com/office/officeart/2005/8/layout/process5"/>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FB4566A5-FBE4-4A58-8A7B-842CB8807207}" type="doc">
      <dgm:prSet loTypeId="urn:microsoft.com/office/officeart/2005/8/layout/matrix3" loCatId="matrix" qsTypeId="urn:microsoft.com/office/officeart/2005/8/quickstyle/simple1" qsCatId="simple" csTypeId="urn:microsoft.com/office/officeart/2005/8/colors/accent1_2" csCatId="accent1" phldr="1"/>
      <dgm:spPr/>
      <dgm:t>
        <a:bodyPr/>
        <a:lstStyle/>
        <a:p>
          <a:endParaRPr lang="en-US"/>
        </a:p>
      </dgm:t>
    </dgm:pt>
    <dgm:pt modelId="{967FBB21-7A58-43EC-99FC-0C695C4D112D}">
      <dgm:prSet phldrT="[Text]" custT="1"/>
      <dgm:spPr>
        <a:solidFill>
          <a:schemeClr val="accent3">
            <a:lumMod val="40000"/>
            <a:lumOff val="60000"/>
          </a:schemeClr>
        </a:solidFill>
        <a:ln>
          <a:solidFill>
            <a:schemeClr val="tx1"/>
          </a:solidFill>
          <a:extLst>
            <a:ext uri="{C807C97D-BFC1-408E-A445-0C87EB9F89A2}">
              <ask:lineSketchStyleProps xmlns:ask="http://schemas.microsoft.com/office/drawing/2018/sketchyshapes">
                <ask:type>
                  <ask:lineSketchScribble/>
                </ask:type>
              </ask:lineSketchStyleProps>
            </a:ext>
          </a:extLst>
        </a:ln>
      </dgm:spPr>
      <dgm:t>
        <a:bodyPr/>
        <a:lstStyle/>
        <a:p>
          <a:r>
            <a:rPr lang="en-US" sz="2200" b="1" dirty="0">
              <a:solidFill>
                <a:schemeClr val="tx1"/>
              </a:solidFill>
            </a:rPr>
            <a:t>Rec 60 </a:t>
          </a:r>
          <a:r>
            <a:rPr lang="en-US" sz="2200" dirty="0">
              <a:solidFill>
                <a:schemeClr val="tx1"/>
              </a:solidFill>
            </a:rPr>
            <a:t>: S &amp; S powers should remain</a:t>
          </a:r>
        </a:p>
      </dgm:t>
    </dgm:pt>
    <dgm:pt modelId="{E22F72E8-810F-4773-8515-33012A50E229}" type="parTrans" cxnId="{5ACFBE99-BE21-4518-BC45-2BF93BFA767A}">
      <dgm:prSet/>
      <dgm:spPr/>
      <dgm:t>
        <a:bodyPr/>
        <a:lstStyle/>
        <a:p>
          <a:endParaRPr lang="en-US"/>
        </a:p>
      </dgm:t>
    </dgm:pt>
    <dgm:pt modelId="{42129314-FC1D-4786-B61D-4CB014FA734B}" type="sibTrans" cxnId="{5ACFBE99-BE21-4518-BC45-2BF93BFA767A}">
      <dgm:prSet/>
      <dgm:spPr/>
      <dgm:t>
        <a:bodyPr/>
        <a:lstStyle/>
        <a:p>
          <a:endParaRPr lang="en-US"/>
        </a:p>
      </dgm:t>
    </dgm:pt>
    <dgm:pt modelId="{675FBA37-ECC5-4B80-BE67-8B584AB638DA}">
      <dgm:prSet phldrT="[Text]" custT="1"/>
      <dgm:spPr>
        <a:solidFill>
          <a:schemeClr val="tx2">
            <a:lumMod val="40000"/>
            <a:lumOff val="60000"/>
          </a:schemeClr>
        </a:solidFill>
        <a:ln>
          <a:solidFill>
            <a:schemeClr val="tx1"/>
          </a:solidFill>
          <a:extLst>
            <a:ext uri="{C807C97D-BFC1-408E-A445-0C87EB9F89A2}">
              <ask:lineSketchStyleProps xmlns:ask="http://schemas.microsoft.com/office/drawing/2018/sketchyshapes">
                <ask:type>
                  <ask:lineSketchScribble/>
                </ask:type>
              </ask:lineSketchStyleProps>
            </a:ext>
          </a:extLst>
        </a:ln>
      </dgm:spPr>
      <dgm:t>
        <a:bodyPr/>
        <a:lstStyle/>
        <a:p>
          <a:r>
            <a:rPr lang="en-US" sz="2200" b="1" dirty="0">
              <a:solidFill>
                <a:schemeClr val="tx1"/>
              </a:solidFill>
            </a:rPr>
            <a:t>Rec 61</a:t>
          </a:r>
          <a:r>
            <a:rPr lang="en-US" sz="2200" dirty="0">
              <a:solidFill>
                <a:schemeClr val="tx1"/>
              </a:solidFill>
            </a:rPr>
            <a:t>: a record must be made of all S &amp; S and a copy must be given to the person stopped</a:t>
          </a:r>
        </a:p>
      </dgm:t>
    </dgm:pt>
    <dgm:pt modelId="{C09777CC-630C-48A2-83DB-742960DFA360}" type="parTrans" cxnId="{EF828714-2E4A-4D6E-9E5E-93286D7E43EF}">
      <dgm:prSet/>
      <dgm:spPr/>
      <dgm:t>
        <a:bodyPr/>
        <a:lstStyle/>
        <a:p>
          <a:endParaRPr lang="en-US"/>
        </a:p>
      </dgm:t>
    </dgm:pt>
    <dgm:pt modelId="{5ACCF601-47B4-4AB6-AF72-C4999D58F7C9}" type="sibTrans" cxnId="{EF828714-2E4A-4D6E-9E5E-93286D7E43EF}">
      <dgm:prSet/>
      <dgm:spPr/>
      <dgm:t>
        <a:bodyPr/>
        <a:lstStyle/>
        <a:p>
          <a:endParaRPr lang="en-US"/>
        </a:p>
      </dgm:t>
    </dgm:pt>
    <dgm:pt modelId="{0D997064-6C61-4043-AA5E-DED2D0D35561}">
      <dgm:prSet phldrT="[Text]" custT="1"/>
      <dgm:spPr>
        <a:solidFill>
          <a:schemeClr val="tx2">
            <a:lumMod val="40000"/>
            <a:lumOff val="60000"/>
          </a:schemeClr>
        </a:solidFill>
        <a:ln>
          <a:solidFill>
            <a:schemeClr val="tx1"/>
          </a:solidFill>
          <a:extLst>
            <a:ext uri="{C807C97D-BFC1-408E-A445-0C87EB9F89A2}">
              <ask:lineSketchStyleProps xmlns:ask="http://schemas.microsoft.com/office/drawing/2018/sketchyshapes">
                <ask:type>
                  <ask:lineSketchScribble/>
                </ask:type>
              </ask:lineSketchStyleProps>
            </a:ext>
          </a:extLst>
        </a:ln>
      </dgm:spPr>
      <dgm:t>
        <a:bodyPr/>
        <a:lstStyle/>
        <a:p>
          <a:r>
            <a:rPr lang="en-US" sz="2200" b="1" dirty="0">
              <a:solidFill>
                <a:schemeClr val="tx1"/>
              </a:solidFill>
            </a:rPr>
            <a:t>Rec 62</a:t>
          </a:r>
          <a:r>
            <a:rPr lang="en-US" sz="2200" dirty="0">
              <a:solidFill>
                <a:schemeClr val="tx1"/>
              </a:solidFill>
            </a:rPr>
            <a:t>: search records should be monitored &amp; the information should be </a:t>
          </a:r>
          <a:r>
            <a:rPr lang="en-US" sz="2200" dirty="0" err="1">
              <a:solidFill>
                <a:schemeClr val="tx1"/>
              </a:solidFill>
            </a:rPr>
            <a:t>analysed</a:t>
          </a:r>
          <a:r>
            <a:rPr lang="en-US" sz="2200" dirty="0">
              <a:solidFill>
                <a:schemeClr val="tx1"/>
              </a:solidFill>
            </a:rPr>
            <a:t> &amp; published</a:t>
          </a:r>
        </a:p>
      </dgm:t>
    </dgm:pt>
    <dgm:pt modelId="{A985B2E3-CE3F-416D-9923-06B9E113E460}" type="parTrans" cxnId="{FC8C896B-9B06-457A-AF2A-739EBB54BBE2}">
      <dgm:prSet/>
      <dgm:spPr/>
      <dgm:t>
        <a:bodyPr/>
        <a:lstStyle/>
        <a:p>
          <a:endParaRPr lang="en-US"/>
        </a:p>
      </dgm:t>
    </dgm:pt>
    <dgm:pt modelId="{3453BFF9-C10B-4F4B-ADFD-6CEACCF8C16D}" type="sibTrans" cxnId="{FC8C896B-9B06-457A-AF2A-739EBB54BBE2}">
      <dgm:prSet/>
      <dgm:spPr/>
      <dgm:t>
        <a:bodyPr/>
        <a:lstStyle/>
        <a:p>
          <a:endParaRPr lang="en-US"/>
        </a:p>
      </dgm:t>
    </dgm:pt>
    <dgm:pt modelId="{377495D9-73AF-4199-A4D0-98D319461ABA}">
      <dgm:prSet phldrT="[Text]" custT="1"/>
      <dgm:spPr>
        <a:solidFill>
          <a:schemeClr val="accent3">
            <a:lumMod val="40000"/>
            <a:lumOff val="60000"/>
          </a:schemeClr>
        </a:solidFill>
        <a:ln>
          <a:solidFill>
            <a:schemeClr val="tx1"/>
          </a:solidFill>
          <a:extLst>
            <a:ext uri="{C807C97D-BFC1-408E-A445-0C87EB9F89A2}">
              <ask:lineSketchStyleProps xmlns:ask="http://schemas.microsoft.com/office/drawing/2018/sketchyshapes">
                <ask:type>
                  <ask:lineSketchScribble/>
                </ask:type>
              </ask:lineSketchStyleProps>
            </a:ext>
          </a:extLst>
        </a:ln>
      </dgm:spPr>
      <dgm:t>
        <a:bodyPr/>
        <a:lstStyle/>
        <a:p>
          <a:r>
            <a:rPr lang="en-US" sz="2200" b="1" dirty="0">
              <a:solidFill>
                <a:schemeClr val="tx1"/>
              </a:solidFill>
            </a:rPr>
            <a:t>Rec 63</a:t>
          </a:r>
          <a:r>
            <a:rPr lang="en-US" sz="2200" dirty="0">
              <a:solidFill>
                <a:schemeClr val="tx1"/>
              </a:solidFill>
            </a:rPr>
            <a:t>: the police Authorities have a duty to raise public awareness on S &amp; S</a:t>
          </a:r>
        </a:p>
      </dgm:t>
    </dgm:pt>
    <dgm:pt modelId="{E091AD60-C2DE-4FF2-BD4E-0066B05332C6}" type="parTrans" cxnId="{EB7E98B8-58F5-494A-BD51-662DA6FD96CE}">
      <dgm:prSet/>
      <dgm:spPr/>
      <dgm:t>
        <a:bodyPr/>
        <a:lstStyle/>
        <a:p>
          <a:endParaRPr lang="en-US"/>
        </a:p>
      </dgm:t>
    </dgm:pt>
    <dgm:pt modelId="{8A6FB8C2-7C95-421F-B0B5-51298801FE9F}" type="sibTrans" cxnId="{EB7E98B8-58F5-494A-BD51-662DA6FD96CE}">
      <dgm:prSet/>
      <dgm:spPr/>
      <dgm:t>
        <a:bodyPr/>
        <a:lstStyle/>
        <a:p>
          <a:endParaRPr lang="en-US"/>
        </a:p>
      </dgm:t>
    </dgm:pt>
    <dgm:pt modelId="{E8AB235F-693A-4689-AF3B-78789EA21874}" type="pres">
      <dgm:prSet presAssocID="{FB4566A5-FBE4-4A58-8A7B-842CB8807207}" presName="matrix" presStyleCnt="0">
        <dgm:presLayoutVars>
          <dgm:chMax val="1"/>
          <dgm:dir/>
          <dgm:resizeHandles val="exact"/>
        </dgm:presLayoutVars>
      </dgm:prSet>
      <dgm:spPr/>
    </dgm:pt>
    <dgm:pt modelId="{5C6E6870-41A9-45BE-93F0-0C9239B0ABC3}" type="pres">
      <dgm:prSet presAssocID="{FB4566A5-FBE4-4A58-8A7B-842CB8807207}" presName="diamond" presStyleLbl="bgShp" presStyleIdx="0" presStyleCnt="1"/>
      <dgm:spPr>
        <a:solidFill>
          <a:srgbClr val="002060"/>
        </a:solidFill>
        <a:ln>
          <a:solidFill>
            <a:schemeClr val="tx1"/>
          </a:solidFill>
          <a:extLst>
            <a:ext uri="{C807C97D-BFC1-408E-A445-0C87EB9F89A2}">
              <ask:lineSketchStyleProps xmlns:ask="http://schemas.microsoft.com/office/drawing/2018/sketchyshapes">
                <ask:type>
                  <ask:lineSketchScribble/>
                </ask:type>
              </ask:lineSketchStyleProps>
            </a:ext>
          </a:extLst>
        </a:ln>
      </dgm:spPr>
    </dgm:pt>
    <dgm:pt modelId="{F83C9F53-388D-445A-98A3-1127C10C9ECD}" type="pres">
      <dgm:prSet presAssocID="{FB4566A5-FBE4-4A58-8A7B-842CB8807207}" presName="quad1" presStyleLbl="node1" presStyleIdx="0" presStyleCnt="4" custScaleY="128994">
        <dgm:presLayoutVars>
          <dgm:chMax val="0"/>
          <dgm:chPref val="0"/>
          <dgm:bulletEnabled val="1"/>
        </dgm:presLayoutVars>
      </dgm:prSet>
      <dgm:spPr/>
    </dgm:pt>
    <dgm:pt modelId="{08766682-6F49-4B94-9275-FCC0867FB0A1}" type="pres">
      <dgm:prSet presAssocID="{FB4566A5-FBE4-4A58-8A7B-842CB8807207}" presName="quad2" presStyleLbl="node1" presStyleIdx="1" presStyleCnt="4" custScaleY="122419">
        <dgm:presLayoutVars>
          <dgm:chMax val="0"/>
          <dgm:chPref val="0"/>
          <dgm:bulletEnabled val="1"/>
        </dgm:presLayoutVars>
      </dgm:prSet>
      <dgm:spPr/>
    </dgm:pt>
    <dgm:pt modelId="{0B1FFB81-133C-446C-B661-645061C6B787}" type="pres">
      <dgm:prSet presAssocID="{FB4566A5-FBE4-4A58-8A7B-842CB8807207}" presName="quad3" presStyleLbl="node1" presStyleIdx="2" presStyleCnt="4" custScaleY="115296" custLinFactNeighborX="296" custLinFactNeighborY="16951">
        <dgm:presLayoutVars>
          <dgm:chMax val="0"/>
          <dgm:chPref val="0"/>
          <dgm:bulletEnabled val="1"/>
        </dgm:presLayoutVars>
      </dgm:prSet>
      <dgm:spPr/>
    </dgm:pt>
    <dgm:pt modelId="{A92D13D2-9242-4D6C-B990-737ECB377BD2}" type="pres">
      <dgm:prSet presAssocID="{FB4566A5-FBE4-4A58-8A7B-842CB8807207}" presName="quad4" presStyleLbl="node1" presStyleIdx="3" presStyleCnt="4" custScaleY="115296" custLinFactNeighborX="1085" custLinFactNeighborY="16951">
        <dgm:presLayoutVars>
          <dgm:chMax val="0"/>
          <dgm:chPref val="0"/>
          <dgm:bulletEnabled val="1"/>
        </dgm:presLayoutVars>
      </dgm:prSet>
      <dgm:spPr/>
    </dgm:pt>
  </dgm:ptLst>
  <dgm:cxnLst>
    <dgm:cxn modelId="{EF828714-2E4A-4D6E-9E5E-93286D7E43EF}" srcId="{FB4566A5-FBE4-4A58-8A7B-842CB8807207}" destId="{675FBA37-ECC5-4B80-BE67-8B584AB638DA}" srcOrd="1" destOrd="0" parTransId="{C09777CC-630C-48A2-83DB-742960DFA360}" sibTransId="{5ACCF601-47B4-4AB6-AF72-C4999D58F7C9}"/>
    <dgm:cxn modelId="{C30C4830-AA29-4D27-8297-13D18ED8898E}" type="presOf" srcId="{967FBB21-7A58-43EC-99FC-0C695C4D112D}" destId="{F83C9F53-388D-445A-98A3-1127C10C9ECD}" srcOrd="0" destOrd="0" presId="urn:microsoft.com/office/officeart/2005/8/layout/matrix3"/>
    <dgm:cxn modelId="{14B88C3B-FACE-4E65-A4BA-754D86BB9CAA}" type="presOf" srcId="{675FBA37-ECC5-4B80-BE67-8B584AB638DA}" destId="{08766682-6F49-4B94-9275-FCC0867FB0A1}" srcOrd="0" destOrd="0" presId="urn:microsoft.com/office/officeart/2005/8/layout/matrix3"/>
    <dgm:cxn modelId="{7D8F7066-6487-405B-84A1-58B6178832F7}" type="presOf" srcId="{0D997064-6C61-4043-AA5E-DED2D0D35561}" destId="{0B1FFB81-133C-446C-B661-645061C6B787}" srcOrd="0" destOrd="0" presId="urn:microsoft.com/office/officeart/2005/8/layout/matrix3"/>
    <dgm:cxn modelId="{FC8C896B-9B06-457A-AF2A-739EBB54BBE2}" srcId="{FB4566A5-FBE4-4A58-8A7B-842CB8807207}" destId="{0D997064-6C61-4043-AA5E-DED2D0D35561}" srcOrd="2" destOrd="0" parTransId="{A985B2E3-CE3F-416D-9923-06B9E113E460}" sibTransId="{3453BFF9-C10B-4F4B-ADFD-6CEACCF8C16D}"/>
    <dgm:cxn modelId="{70C10F8E-1143-4B51-9215-73F3C22ED1D8}" type="presOf" srcId="{FB4566A5-FBE4-4A58-8A7B-842CB8807207}" destId="{E8AB235F-693A-4689-AF3B-78789EA21874}" srcOrd="0" destOrd="0" presId="urn:microsoft.com/office/officeart/2005/8/layout/matrix3"/>
    <dgm:cxn modelId="{5ACFBE99-BE21-4518-BC45-2BF93BFA767A}" srcId="{FB4566A5-FBE4-4A58-8A7B-842CB8807207}" destId="{967FBB21-7A58-43EC-99FC-0C695C4D112D}" srcOrd="0" destOrd="0" parTransId="{E22F72E8-810F-4773-8515-33012A50E229}" sibTransId="{42129314-FC1D-4786-B61D-4CB014FA734B}"/>
    <dgm:cxn modelId="{EB7E98B8-58F5-494A-BD51-662DA6FD96CE}" srcId="{FB4566A5-FBE4-4A58-8A7B-842CB8807207}" destId="{377495D9-73AF-4199-A4D0-98D319461ABA}" srcOrd="3" destOrd="0" parTransId="{E091AD60-C2DE-4FF2-BD4E-0066B05332C6}" sibTransId="{8A6FB8C2-7C95-421F-B0B5-51298801FE9F}"/>
    <dgm:cxn modelId="{683897FD-2599-4661-A85A-9CBDA553925B}" type="presOf" srcId="{377495D9-73AF-4199-A4D0-98D319461ABA}" destId="{A92D13D2-9242-4D6C-B990-737ECB377BD2}" srcOrd="0" destOrd="0" presId="urn:microsoft.com/office/officeart/2005/8/layout/matrix3"/>
    <dgm:cxn modelId="{9EA8D86C-7FB9-4772-8E53-65C06446A1E6}" type="presParOf" srcId="{E8AB235F-693A-4689-AF3B-78789EA21874}" destId="{5C6E6870-41A9-45BE-93F0-0C9239B0ABC3}" srcOrd="0" destOrd="0" presId="urn:microsoft.com/office/officeart/2005/8/layout/matrix3"/>
    <dgm:cxn modelId="{0CD6009C-F532-40E9-98D9-6C0AD25C34E0}" type="presParOf" srcId="{E8AB235F-693A-4689-AF3B-78789EA21874}" destId="{F83C9F53-388D-445A-98A3-1127C10C9ECD}" srcOrd="1" destOrd="0" presId="urn:microsoft.com/office/officeart/2005/8/layout/matrix3"/>
    <dgm:cxn modelId="{F01D82AD-7794-4615-9347-4A572A7CE84A}" type="presParOf" srcId="{E8AB235F-693A-4689-AF3B-78789EA21874}" destId="{08766682-6F49-4B94-9275-FCC0867FB0A1}" srcOrd="2" destOrd="0" presId="urn:microsoft.com/office/officeart/2005/8/layout/matrix3"/>
    <dgm:cxn modelId="{B1DCCFC5-454D-488D-AC4D-7585B7C969E9}" type="presParOf" srcId="{E8AB235F-693A-4689-AF3B-78789EA21874}" destId="{0B1FFB81-133C-446C-B661-645061C6B787}" srcOrd="3" destOrd="0" presId="urn:microsoft.com/office/officeart/2005/8/layout/matrix3"/>
    <dgm:cxn modelId="{EE8B8852-071B-48A3-9191-CCCDFA94B191}" type="presParOf" srcId="{E8AB235F-693A-4689-AF3B-78789EA21874}" destId="{A92D13D2-9242-4D6C-B990-737ECB377BD2}" srcOrd="4" destOrd="0" presId="urn:microsoft.com/office/officeart/2005/8/layout/matrix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E5DB5C0F-1A04-47C3-9C3A-0AE9DD8BE0D8}"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US"/>
        </a:p>
      </dgm:t>
    </dgm:pt>
    <dgm:pt modelId="{FA66963B-AFF7-4C38-9EC0-86877B0046A8}">
      <dgm:prSet phldrT="[Text]" custT="1"/>
      <dgm:spPr>
        <a:solidFill>
          <a:schemeClr val="bg2">
            <a:lumMod val="90000"/>
          </a:schemeClr>
        </a:solidFill>
        <a:ln>
          <a:solidFill>
            <a:schemeClr val="tx1"/>
          </a:solidFill>
          <a:extLst>
            <a:ext uri="{C807C97D-BFC1-408E-A445-0C87EB9F89A2}">
              <ask:lineSketchStyleProps xmlns:ask="http://schemas.microsoft.com/office/drawing/2018/sketchyshapes">
                <ask:type>
                  <ask:lineSketchScribble/>
                </ask:type>
              </ask:lineSketchStyleProps>
            </a:ext>
          </a:extLst>
        </a:ln>
      </dgm:spPr>
      <dgm:t>
        <a:bodyPr/>
        <a:lstStyle/>
        <a:p>
          <a:r>
            <a:rPr lang="en-US" sz="2400" dirty="0">
              <a:solidFill>
                <a:schemeClr val="tx1"/>
              </a:solidFill>
            </a:rPr>
            <a:t>There are 20 different Sections from 16 different Acts</a:t>
          </a:r>
        </a:p>
      </dgm:t>
    </dgm:pt>
    <dgm:pt modelId="{A15E5C25-9C73-403B-B885-B79702836991}" type="parTrans" cxnId="{A763AB3C-4C4B-47F7-A859-D90F14A008AE}">
      <dgm:prSet/>
      <dgm:spPr/>
      <dgm:t>
        <a:bodyPr/>
        <a:lstStyle/>
        <a:p>
          <a:endParaRPr lang="en-US"/>
        </a:p>
      </dgm:t>
    </dgm:pt>
    <dgm:pt modelId="{EBDBAE34-38B1-49CC-B723-A741D96C39C0}" type="sibTrans" cxnId="{A763AB3C-4C4B-47F7-A859-D90F14A008AE}">
      <dgm:prSet/>
      <dgm:spPr/>
      <dgm:t>
        <a:bodyPr/>
        <a:lstStyle/>
        <a:p>
          <a:endParaRPr lang="en-US"/>
        </a:p>
      </dgm:t>
    </dgm:pt>
    <dgm:pt modelId="{E4EF4AE0-5110-4102-8733-97EAA5B9E569}">
      <dgm:prSet phldrT="[Text]" custT="1"/>
      <dgm:spPr>
        <a:solidFill>
          <a:schemeClr val="tx2">
            <a:lumMod val="20000"/>
            <a:lumOff val="80000"/>
          </a:schemeClr>
        </a:solidFill>
        <a:ln>
          <a:solidFill>
            <a:schemeClr val="tx1"/>
          </a:solidFill>
          <a:extLst>
            <a:ext uri="{C807C97D-BFC1-408E-A445-0C87EB9F89A2}">
              <ask:lineSketchStyleProps xmlns:ask="http://schemas.microsoft.com/office/drawing/2018/sketchyshapes">
                <ask:type>
                  <ask:lineSketchScribble/>
                </ask:type>
              </ask:lineSketchStyleProps>
            </a:ext>
          </a:extLst>
        </a:ln>
      </dgm:spPr>
      <dgm:t>
        <a:bodyPr/>
        <a:lstStyle/>
        <a:p>
          <a:r>
            <a:rPr lang="en-US" sz="2400" dirty="0">
              <a:solidFill>
                <a:schemeClr val="tx1"/>
              </a:solidFill>
            </a:rPr>
            <a:t>PACE provides statutory guidance</a:t>
          </a:r>
        </a:p>
      </dgm:t>
    </dgm:pt>
    <dgm:pt modelId="{701B5C46-8DFB-4B13-921E-6BC185B5594D}" type="parTrans" cxnId="{BB213ED0-192B-4384-9E87-BCD2E4AD8D7D}">
      <dgm:prSet/>
      <dgm:spPr/>
      <dgm:t>
        <a:bodyPr/>
        <a:lstStyle/>
        <a:p>
          <a:endParaRPr lang="en-US"/>
        </a:p>
      </dgm:t>
    </dgm:pt>
    <dgm:pt modelId="{C49B967C-DB33-4BF2-BE3B-516094A5E86C}" type="sibTrans" cxnId="{BB213ED0-192B-4384-9E87-BCD2E4AD8D7D}">
      <dgm:prSet/>
      <dgm:spPr/>
      <dgm:t>
        <a:bodyPr/>
        <a:lstStyle/>
        <a:p>
          <a:endParaRPr lang="en-US"/>
        </a:p>
      </dgm:t>
    </dgm:pt>
    <dgm:pt modelId="{82BBEA97-951E-404A-9449-F36D905B074F}">
      <dgm:prSet phldrT="[Text]" custT="1"/>
      <dgm:spPr>
        <a:solidFill>
          <a:schemeClr val="accent1">
            <a:lumMod val="20000"/>
            <a:lumOff val="80000"/>
          </a:schemeClr>
        </a:solidFill>
        <a:ln>
          <a:solidFill>
            <a:schemeClr val="tx1"/>
          </a:solidFill>
          <a:extLst>
            <a:ext uri="{C807C97D-BFC1-408E-A445-0C87EB9F89A2}">
              <ask:lineSketchStyleProps xmlns:ask="http://schemas.microsoft.com/office/drawing/2018/sketchyshapes">
                <ask:type>
                  <ask:lineSketchScribble/>
                </ask:type>
              </ask:lineSketchStyleProps>
            </a:ext>
          </a:extLst>
        </a:ln>
      </dgm:spPr>
      <dgm:t>
        <a:bodyPr/>
        <a:lstStyle/>
        <a:p>
          <a:r>
            <a:rPr lang="en-US" sz="2400" dirty="0">
              <a:solidFill>
                <a:schemeClr val="tx1"/>
              </a:solidFill>
            </a:rPr>
            <a:t>In most cases an officer must have reasonable grounds for suspicion</a:t>
          </a:r>
        </a:p>
      </dgm:t>
    </dgm:pt>
    <dgm:pt modelId="{320D7E16-C93A-4517-AAB4-A00CA6C3E891}" type="parTrans" cxnId="{F757D241-E5CB-48CE-AF59-D48566DB02C8}">
      <dgm:prSet/>
      <dgm:spPr/>
      <dgm:t>
        <a:bodyPr/>
        <a:lstStyle/>
        <a:p>
          <a:endParaRPr lang="en-US"/>
        </a:p>
      </dgm:t>
    </dgm:pt>
    <dgm:pt modelId="{8B879642-7057-4517-8E15-C5E4A3AEC95C}" type="sibTrans" cxnId="{F757D241-E5CB-48CE-AF59-D48566DB02C8}">
      <dgm:prSet/>
      <dgm:spPr/>
      <dgm:t>
        <a:bodyPr/>
        <a:lstStyle/>
        <a:p>
          <a:endParaRPr lang="en-US"/>
        </a:p>
      </dgm:t>
    </dgm:pt>
    <dgm:pt modelId="{CF394BEA-5780-419E-A89D-F1A73AE93BF1}">
      <dgm:prSet phldrT="[Text]" custT="1"/>
      <dgm:spPr>
        <a:solidFill>
          <a:schemeClr val="accent1">
            <a:lumMod val="40000"/>
            <a:lumOff val="60000"/>
          </a:schemeClr>
        </a:solidFill>
        <a:ln>
          <a:solidFill>
            <a:schemeClr val="tx1"/>
          </a:solidFill>
          <a:extLst>
            <a:ext uri="{C807C97D-BFC1-408E-A445-0C87EB9F89A2}">
              <ask:lineSketchStyleProps xmlns:ask="http://schemas.microsoft.com/office/drawing/2018/sketchyshapes">
                <ask:type>
                  <ask:lineSketchScribble/>
                </ask:type>
              </ask:lineSketchStyleProps>
            </a:ext>
          </a:extLst>
        </a:ln>
      </dgm:spPr>
      <dgm:t>
        <a:bodyPr/>
        <a:lstStyle/>
        <a:p>
          <a:r>
            <a:rPr lang="en-US" sz="2400" dirty="0">
              <a:solidFill>
                <a:schemeClr val="tx1"/>
              </a:solidFill>
            </a:rPr>
            <a:t>There must be some objective basis for suspicion based on facts</a:t>
          </a:r>
        </a:p>
      </dgm:t>
    </dgm:pt>
    <dgm:pt modelId="{43B69516-CCF9-4355-B461-9B667B222A31}" type="parTrans" cxnId="{888DCA8A-3E6F-4058-80D3-852B93AF69D3}">
      <dgm:prSet/>
      <dgm:spPr/>
      <dgm:t>
        <a:bodyPr/>
        <a:lstStyle/>
        <a:p>
          <a:endParaRPr lang="en-US"/>
        </a:p>
      </dgm:t>
    </dgm:pt>
    <dgm:pt modelId="{826E3C20-834D-4C99-8D3A-CDDEFFE1D36A}" type="sibTrans" cxnId="{888DCA8A-3E6F-4058-80D3-852B93AF69D3}">
      <dgm:prSet/>
      <dgm:spPr/>
      <dgm:t>
        <a:bodyPr/>
        <a:lstStyle/>
        <a:p>
          <a:endParaRPr lang="en-US"/>
        </a:p>
      </dgm:t>
    </dgm:pt>
    <dgm:pt modelId="{E9847D51-877F-4EA9-91FB-BD691B4FFF4B}">
      <dgm:prSet phldrT="[Text]" custT="1"/>
      <dgm:spPr>
        <a:solidFill>
          <a:schemeClr val="tx2">
            <a:lumMod val="40000"/>
            <a:lumOff val="60000"/>
          </a:schemeClr>
        </a:solidFill>
        <a:ln>
          <a:solidFill>
            <a:schemeClr val="tx1"/>
          </a:solidFill>
          <a:extLst>
            <a:ext uri="{C807C97D-BFC1-408E-A445-0C87EB9F89A2}">
              <ask:lineSketchStyleProps xmlns:ask="http://schemas.microsoft.com/office/drawing/2018/sketchyshapes">
                <ask:type>
                  <ask:lineSketchScribble/>
                </ask:type>
              </ask:lineSketchStyleProps>
            </a:ext>
          </a:extLst>
        </a:ln>
      </dgm:spPr>
      <dgm:t>
        <a:bodyPr/>
        <a:lstStyle/>
        <a:p>
          <a:r>
            <a:rPr lang="en-US" sz="2400" dirty="0">
              <a:solidFill>
                <a:schemeClr val="tx1"/>
              </a:solidFill>
            </a:rPr>
            <a:t>Officers cannot use ethnicity to help form their grounds for suspicion</a:t>
          </a:r>
        </a:p>
      </dgm:t>
    </dgm:pt>
    <dgm:pt modelId="{8C0E30BF-DA6E-474E-8B84-FA027113C190}" type="parTrans" cxnId="{5D4BE2F9-43C7-453D-90BA-13AD00ED51DA}">
      <dgm:prSet/>
      <dgm:spPr/>
      <dgm:t>
        <a:bodyPr/>
        <a:lstStyle/>
        <a:p>
          <a:endParaRPr lang="en-US"/>
        </a:p>
      </dgm:t>
    </dgm:pt>
    <dgm:pt modelId="{EF89D8F5-E763-4B09-8D2C-7BA0A711DD42}" type="sibTrans" cxnId="{5D4BE2F9-43C7-453D-90BA-13AD00ED51DA}">
      <dgm:prSet/>
      <dgm:spPr/>
      <dgm:t>
        <a:bodyPr/>
        <a:lstStyle/>
        <a:p>
          <a:endParaRPr lang="en-US"/>
        </a:p>
      </dgm:t>
    </dgm:pt>
    <dgm:pt modelId="{EC03E998-3B4E-432D-B250-93F1BCDBF00A}" type="pres">
      <dgm:prSet presAssocID="{E5DB5C0F-1A04-47C3-9C3A-0AE9DD8BE0D8}" presName="diagram" presStyleCnt="0">
        <dgm:presLayoutVars>
          <dgm:dir/>
          <dgm:resizeHandles val="exact"/>
        </dgm:presLayoutVars>
      </dgm:prSet>
      <dgm:spPr/>
    </dgm:pt>
    <dgm:pt modelId="{9F71C8F2-80E3-4693-A841-AB739A062A34}" type="pres">
      <dgm:prSet presAssocID="{FA66963B-AFF7-4C38-9EC0-86877B0046A8}" presName="node" presStyleLbl="node1" presStyleIdx="0" presStyleCnt="5">
        <dgm:presLayoutVars>
          <dgm:bulletEnabled val="1"/>
        </dgm:presLayoutVars>
      </dgm:prSet>
      <dgm:spPr/>
    </dgm:pt>
    <dgm:pt modelId="{0558F0C6-DE63-465F-802C-000BEAD37698}" type="pres">
      <dgm:prSet presAssocID="{EBDBAE34-38B1-49CC-B723-A741D96C39C0}" presName="sibTrans" presStyleCnt="0"/>
      <dgm:spPr/>
    </dgm:pt>
    <dgm:pt modelId="{96A98F6F-9298-42B3-A2F9-416997CCA427}" type="pres">
      <dgm:prSet presAssocID="{E4EF4AE0-5110-4102-8733-97EAA5B9E569}" presName="node" presStyleLbl="node1" presStyleIdx="1" presStyleCnt="5">
        <dgm:presLayoutVars>
          <dgm:bulletEnabled val="1"/>
        </dgm:presLayoutVars>
      </dgm:prSet>
      <dgm:spPr/>
    </dgm:pt>
    <dgm:pt modelId="{19B90873-4264-4692-B910-476E2C6903D6}" type="pres">
      <dgm:prSet presAssocID="{C49B967C-DB33-4BF2-BE3B-516094A5E86C}" presName="sibTrans" presStyleCnt="0"/>
      <dgm:spPr/>
    </dgm:pt>
    <dgm:pt modelId="{FE2480F1-6217-4344-B11C-5B5AE215D9D8}" type="pres">
      <dgm:prSet presAssocID="{82BBEA97-951E-404A-9449-F36D905B074F}" presName="node" presStyleLbl="node1" presStyleIdx="2" presStyleCnt="5">
        <dgm:presLayoutVars>
          <dgm:bulletEnabled val="1"/>
        </dgm:presLayoutVars>
      </dgm:prSet>
      <dgm:spPr/>
    </dgm:pt>
    <dgm:pt modelId="{48C30C4E-259F-43AC-97BD-1A2C53245D62}" type="pres">
      <dgm:prSet presAssocID="{8B879642-7057-4517-8E15-C5E4A3AEC95C}" presName="sibTrans" presStyleCnt="0"/>
      <dgm:spPr/>
    </dgm:pt>
    <dgm:pt modelId="{A8BCD603-B7B8-4438-BAD8-0F32912AD0B1}" type="pres">
      <dgm:prSet presAssocID="{CF394BEA-5780-419E-A89D-F1A73AE93BF1}" presName="node" presStyleLbl="node1" presStyleIdx="3" presStyleCnt="5">
        <dgm:presLayoutVars>
          <dgm:bulletEnabled val="1"/>
        </dgm:presLayoutVars>
      </dgm:prSet>
      <dgm:spPr/>
    </dgm:pt>
    <dgm:pt modelId="{8C1C57DB-C2D6-4025-804E-B67C7D993531}" type="pres">
      <dgm:prSet presAssocID="{826E3C20-834D-4C99-8D3A-CDDEFFE1D36A}" presName="sibTrans" presStyleCnt="0"/>
      <dgm:spPr/>
    </dgm:pt>
    <dgm:pt modelId="{0EBF5952-DFF2-44F0-81CD-C87E7EBD943E}" type="pres">
      <dgm:prSet presAssocID="{E9847D51-877F-4EA9-91FB-BD691B4FFF4B}" presName="node" presStyleLbl="node1" presStyleIdx="4" presStyleCnt="5">
        <dgm:presLayoutVars>
          <dgm:bulletEnabled val="1"/>
        </dgm:presLayoutVars>
      </dgm:prSet>
      <dgm:spPr/>
    </dgm:pt>
  </dgm:ptLst>
  <dgm:cxnLst>
    <dgm:cxn modelId="{BB383509-6194-473E-B609-70A81C9A5DC0}" type="presOf" srcId="{FA66963B-AFF7-4C38-9EC0-86877B0046A8}" destId="{9F71C8F2-80E3-4693-A841-AB739A062A34}" srcOrd="0" destOrd="0" presId="urn:microsoft.com/office/officeart/2005/8/layout/default"/>
    <dgm:cxn modelId="{A979870A-2D51-4D06-97D2-81AFA77EF955}" type="presOf" srcId="{CF394BEA-5780-419E-A89D-F1A73AE93BF1}" destId="{A8BCD603-B7B8-4438-BAD8-0F32912AD0B1}" srcOrd="0" destOrd="0" presId="urn:microsoft.com/office/officeart/2005/8/layout/default"/>
    <dgm:cxn modelId="{A763AB3C-4C4B-47F7-A859-D90F14A008AE}" srcId="{E5DB5C0F-1A04-47C3-9C3A-0AE9DD8BE0D8}" destId="{FA66963B-AFF7-4C38-9EC0-86877B0046A8}" srcOrd="0" destOrd="0" parTransId="{A15E5C25-9C73-403B-B885-B79702836991}" sibTransId="{EBDBAE34-38B1-49CC-B723-A741D96C39C0}"/>
    <dgm:cxn modelId="{7DF1C95C-E554-440F-BF9D-D1E146D98E5E}" type="presOf" srcId="{E4EF4AE0-5110-4102-8733-97EAA5B9E569}" destId="{96A98F6F-9298-42B3-A2F9-416997CCA427}" srcOrd="0" destOrd="0" presId="urn:microsoft.com/office/officeart/2005/8/layout/default"/>
    <dgm:cxn modelId="{31EDA15E-01D3-4CD6-B64A-F5F48E6FA462}" type="presOf" srcId="{82BBEA97-951E-404A-9449-F36D905B074F}" destId="{FE2480F1-6217-4344-B11C-5B5AE215D9D8}" srcOrd="0" destOrd="0" presId="urn:microsoft.com/office/officeart/2005/8/layout/default"/>
    <dgm:cxn modelId="{F757D241-E5CB-48CE-AF59-D48566DB02C8}" srcId="{E5DB5C0F-1A04-47C3-9C3A-0AE9DD8BE0D8}" destId="{82BBEA97-951E-404A-9449-F36D905B074F}" srcOrd="2" destOrd="0" parTransId="{320D7E16-C93A-4517-AAB4-A00CA6C3E891}" sibTransId="{8B879642-7057-4517-8E15-C5E4A3AEC95C}"/>
    <dgm:cxn modelId="{8C3B6B42-1542-471C-825C-DD1E641F309B}" type="presOf" srcId="{E9847D51-877F-4EA9-91FB-BD691B4FFF4B}" destId="{0EBF5952-DFF2-44F0-81CD-C87E7EBD943E}" srcOrd="0" destOrd="0" presId="urn:microsoft.com/office/officeart/2005/8/layout/default"/>
    <dgm:cxn modelId="{888DCA8A-3E6F-4058-80D3-852B93AF69D3}" srcId="{E5DB5C0F-1A04-47C3-9C3A-0AE9DD8BE0D8}" destId="{CF394BEA-5780-419E-A89D-F1A73AE93BF1}" srcOrd="3" destOrd="0" parTransId="{43B69516-CCF9-4355-B461-9B667B222A31}" sibTransId="{826E3C20-834D-4C99-8D3A-CDDEFFE1D36A}"/>
    <dgm:cxn modelId="{4542129B-7B89-4C37-8E1A-01868452A974}" type="presOf" srcId="{E5DB5C0F-1A04-47C3-9C3A-0AE9DD8BE0D8}" destId="{EC03E998-3B4E-432D-B250-93F1BCDBF00A}" srcOrd="0" destOrd="0" presId="urn:microsoft.com/office/officeart/2005/8/layout/default"/>
    <dgm:cxn modelId="{BB213ED0-192B-4384-9E87-BCD2E4AD8D7D}" srcId="{E5DB5C0F-1A04-47C3-9C3A-0AE9DD8BE0D8}" destId="{E4EF4AE0-5110-4102-8733-97EAA5B9E569}" srcOrd="1" destOrd="0" parTransId="{701B5C46-8DFB-4B13-921E-6BC185B5594D}" sibTransId="{C49B967C-DB33-4BF2-BE3B-516094A5E86C}"/>
    <dgm:cxn modelId="{5D4BE2F9-43C7-453D-90BA-13AD00ED51DA}" srcId="{E5DB5C0F-1A04-47C3-9C3A-0AE9DD8BE0D8}" destId="{E9847D51-877F-4EA9-91FB-BD691B4FFF4B}" srcOrd="4" destOrd="0" parTransId="{8C0E30BF-DA6E-474E-8B84-FA027113C190}" sibTransId="{EF89D8F5-E763-4B09-8D2C-7BA0A711DD42}"/>
    <dgm:cxn modelId="{76A01530-5C3F-448B-81AD-9377416989A0}" type="presParOf" srcId="{EC03E998-3B4E-432D-B250-93F1BCDBF00A}" destId="{9F71C8F2-80E3-4693-A841-AB739A062A34}" srcOrd="0" destOrd="0" presId="urn:microsoft.com/office/officeart/2005/8/layout/default"/>
    <dgm:cxn modelId="{C0E08412-03F0-480D-A6A9-AFC27817C823}" type="presParOf" srcId="{EC03E998-3B4E-432D-B250-93F1BCDBF00A}" destId="{0558F0C6-DE63-465F-802C-000BEAD37698}" srcOrd="1" destOrd="0" presId="urn:microsoft.com/office/officeart/2005/8/layout/default"/>
    <dgm:cxn modelId="{D4CDD40C-3A75-4C51-94D2-C1522FC96D65}" type="presParOf" srcId="{EC03E998-3B4E-432D-B250-93F1BCDBF00A}" destId="{96A98F6F-9298-42B3-A2F9-416997CCA427}" srcOrd="2" destOrd="0" presId="urn:microsoft.com/office/officeart/2005/8/layout/default"/>
    <dgm:cxn modelId="{F4E0643D-4AAA-4187-9059-A50C9C1DCC84}" type="presParOf" srcId="{EC03E998-3B4E-432D-B250-93F1BCDBF00A}" destId="{19B90873-4264-4692-B910-476E2C6903D6}" srcOrd="3" destOrd="0" presId="urn:microsoft.com/office/officeart/2005/8/layout/default"/>
    <dgm:cxn modelId="{8167A85A-6CE3-4FCD-8B53-7AAD31973CD3}" type="presParOf" srcId="{EC03E998-3B4E-432D-B250-93F1BCDBF00A}" destId="{FE2480F1-6217-4344-B11C-5B5AE215D9D8}" srcOrd="4" destOrd="0" presId="urn:microsoft.com/office/officeart/2005/8/layout/default"/>
    <dgm:cxn modelId="{E1276872-F4E9-431D-A0D9-8C3F1C6C9D97}" type="presParOf" srcId="{EC03E998-3B4E-432D-B250-93F1BCDBF00A}" destId="{48C30C4E-259F-43AC-97BD-1A2C53245D62}" srcOrd="5" destOrd="0" presId="urn:microsoft.com/office/officeart/2005/8/layout/default"/>
    <dgm:cxn modelId="{6E964FCB-A16E-4150-9F76-8149ADF8DAEB}" type="presParOf" srcId="{EC03E998-3B4E-432D-B250-93F1BCDBF00A}" destId="{A8BCD603-B7B8-4438-BAD8-0F32912AD0B1}" srcOrd="6" destOrd="0" presId="urn:microsoft.com/office/officeart/2005/8/layout/default"/>
    <dgm:cxn modelId="{6F352596-CB1F-4E29-81B2-342B5FF25736}" type="presParOf" srcId="{EC03E998-3B4E-432D-B250-93F1BCDBF00A}" destId="{8C1C57DB-C2D6-4025-804E-B67C7D993531}" srcOrd="7" destOrd="0" presId="urn:microsoft.com/office/officeart/2005/8/layout/default"/>
    <dgm:cxn modelId="{2C2F3F5A-F9FF-4439-A73E-33B47179B551}" type="presParOf" srcId="{EC03E998-3B4E-432D-B250-93F1BCDBF00A}" destId="{0EBF5952-DFF2-44F0-81CD-C87E7EBD943E}" srcOrd="8"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56F3C7A5-21FB-40CA-8E4E-C4BAE72CC5D6}" type="doc">
      <dgm:prSet loTypeId="urn:microsoft.com/office/officeart/2005/8/layout/vProcess5" loCatId="process" qsTypeId="urn:microsoft.com/office/officeart/2005/8/quickstyle/simple1" qsCatId="simple" csTypeId="urn:microsoft.com/office/officeart/2005/8/colors/accent1_2" csCatId="accent1" phldr="1"/>
      <dgm:spPr/>
      <dgm:t>
        <a:bodyPr/>
        <a:lstStyle/>
        <a:p>
          <a:endParaRPr lang="en-US"/>
        </a:p>
      </dgm:t>
    </dgm:pt>
    <dgm:pt modelId="{ED9ABC59-F486-455C-B883-ADDDEEC7CD83}">
      <dgm:prSet phldrT="[Text]" custT="1"/>
      <dgm:spPr>
        <a:solidFill>
          <a:schemeClr val="tx2">
            <a:lumMod val="20000"/>
            <a:lumOff val="80000"/>
          </a:schemeClr>
        </a:solidFill>
        <a:ln>
          <a:solidFill>
            <a:schemeClr val="tx1"/>
          </a:solidFill>
          <a:extLst>
            <a:ext uri="{C807C97D-BFC1-408E-A445-0C87EB9F89A2}">
              <ask:lineSketchStyleProps xmlns:ask="http://schemas.microsoft.com/office/drawing/2018/sketchyshapes">
                <ask:type>
                  <ask:lineSketchScribble/>
                </ask:type>
              </ask:lineSketchStyleProps>
            </a:ext>
          </a:extLst>
        </a:ln>
      </dgm:spPr>
      <dgm:t>
        <a:bodyPr/>
        <a:lstStyle/>
        <a:p>
          <a:r>
            <a:rPr lang="en-US" sz="2300" dirty="0">
              <a:solidFill>
                <a:schemeClr val="tx1"/>
              </a:solidFill>
            </a:rPr>
            <a:t>A </a:t>
          </a:r>
          <a:r>
            <a:rPr lang="en-US" sz="2300" b="1" i="1" u="sng" dirty="0">
              <a:solidFill>
                <a:schemeClr val="tx1"/>
              </a:solidFill>
            </a:rPr>
            <a:t>police constable </a:t>
          </a:r>
          <a:r>
            <a:rPr lang="en-US" sz="2300" dirty="0">
              <a:solidFill>
                <a:schemeClr val="tx1"/>
              </a:solidFill>
            </a:rPr>
            <a:t>may </a:t>
          </a:r>
          <a:r>
            <a:rPr lang="en-US" sz="2300" b="1" i="1" u="sng" dirty="0">
              <a:solidFill>
                <a:schemeClr val="tx1"/>
              </a:solidFill>
            </a:rPr>
            <a:t>detain</a:t>
          </a:r>
          <a:r>
            <a:rPr lang="en-US" sz="2300" dirty="0">
              <a:solidFill>
                <a:schemeClr val="tx1"/>
              </a:solidFill>
            </a:rPr>
            <a:t> </a:t>
          </a:r>
          <a:r>
            <a:rPr lang="en-US" sz="2300" b="1" i="1" u="sng" dirty="0">
              <a:solidFill>
                <a:schemeClr val="tx1"/>
              </a:solidFill>
            </a:rPr>
            <a:t>any person </a:t>
          </a:r>
          <a:r>
            <a:rPr lang="en-US" sz="2300" dirty="0">
              <a:solidFill>
                <a:schemeClr val="tx1"/>
              </a:solidFill>
            </a:rPr>
            <a:t>or </a:t>
          </a:r>
          <a:r>
            <a:rPr lang="en-US" sz="2300" b="1" i="1" u="sng" dirty="0">
              <a:solidFill>
                <a:schemeClr val="tx1"/>
              </a:solidFill>
            </a:rPr>
            <a:t>vehicle</a:t>
          </a:r>
          <a:r>
            <a:rPr lang="en-US" sz="2300" dirty="0">
              <a:solidFill>
                <a:schemeClr val="tx1"/>
              </a:solidFill>
            </a:rPr>
            <a:t> or anything which is in or on a vehicle, in any place to which the public has access</a:t>
          </a:r>
        </a:p>
      </dgm:t>
    </dgm:pt>
    <dgm:pt modelId="{B7591C2D-AE49-4101-B666-F0A91D138012}" type="parTrans" cxnId="{4892503C-FED1-4B66-A304-2373DFEEA33D}">
      <dgm:prSet/>
      <dgm:spPr/>
      <dgm:t>
        <a:bodyPr/>
        <a:lstStyle/>
        <a:p>
          <a:endParaRPr lang="en-US"/>
        </a:p>
      </dgm:t>
    </dgm:pt>
    <dgm:pt modelId="{2EAF76D2-03CB-40BB-9944-2A8B43314A98}" type="sibTrans" cxnId="{4892503C-FED1-4B66-A304-2373DFEEA33D}">
      <dgm:prSet/>
      <dgm:spPr>
        <a:solidFill>
          <a:srgbClr val="002060">
            <a:alpha val="90000"/>
          </a:srgbClr>
        </a:solidFill>
        <a:ln>
          <a:solidFill>
            <a:schemeClr val="tx1">
              <a:alpha val="90000"/>
            </a:schemeClr>
          </a:solidFill>
        </a:ln>
      </dgm:spPr>
      <dgm:t>
        <a:bodyPr/>
        <a:lstStyle/>
        <a:p>
          <a:endParaRPr lang="en-US"/>
        </a:p>
      </dgm:t>
    </dgm:pt>
    <dgm:pt modelId="{82F4358C-EF5D-4D5F-B622-AA096C9855AE}">
      <dgm:prSet phldrT="[Text]" custT="1"/>
      <dgm:spPr>
        <a:solidFill>
          <a:schemeClr val="accent1">
            <a:lumMod val="40000"/>
            <a:lumOff val="60000"/>
          </a:schemeClr>
        </a:solidFill>
        <a:ln>
          <a:solidFill>
            <a:schemeClr val="tx1"/>
          </a:solidFill>
          <a:extLst>
            <a:ext uri="{C807C97D-BFC1-408E-A445-0C87EB9F89A2}">
              <ask:lineSketchStyleProps xmlns:ask="http://schemas.microsoft.com/office/drawing/2018/sketchyshapes">
                <ask:type>
                  <ask:lineSketchScribble/>
                </ask:type>
              </ask:lineSketchStyleProps>
            </a:ext>
          </a:extLst>
        </a:ln>
      </dgm:spPr>
      <dgm:t>
        <a:bodyPr/>
        <a:lstStyle/>
        <a:p>
          <a:r>
            <a:rPr lang="en-US" sz="2300" dirty="0">
              <a:solidFill>
                <a:schemeClr val="tx1"/>
              </a:solidFill>
            </a:rPr>
            <a:t>If he or she </a:t>
          </a:r>
          <a:r>
            <a:rPr lang="en-US" sz="2300" b="1" i="1" u="sng" dirty="0">
              <a:solidFill>
                <a:schemeClr val="tx1"/>
              </a:solidFill>
            </a:rPr>
            <a:t>has reasonable grounds for suspecting</a:t>
          </a:r>
          <a:r>
            <a:rPr lang="en-US" sz="2300" dirty="0">
              <a:solidFill>
                <a:schemeClr val="tx1"/>
              </a:solidFill>
            </a:rPr>
            <a:t> that </a:t>
          </a:r>
          <a:r>
            <a:rPr lang="en-US" sz="2300" b="1" i="1" u="sng" dirty="0">
              <a:solidFill>
                <a:schemeClr val="tx1"/>
              </a:solidFill>
            </a:rPr>
            <a:t>stolen</a:t>
          </a:r>
          <a:r>
            <a:rPr lang="en-US" sz="2300" dirty="0">
              <a:solidFill>
                <a:schemeClr val="tx1"/>
              </a:solidFill>
            </a:rPr>
            <a:t> or </a:t>
          </a:r>
          <a:r>
            <a:rPr lang="en-US" sz="2300" b="1" i="1" u="sng" dirty="0">
              <a:solidFill>
                <a:schemeClr val="tx1"/>
              </a:solidFill>
            </a:rPr>
            <a:t>prohibited articles, prohibited fireworks </a:t>
          </a:r>
          <a:r>
            <a:rPr lang="en-US" sz="2300" dirty="0">
              <a:solidFill>
                <a:schemeClr val="tx1"/>
              </a:solidFill>
            </a:rPr>
            <a:t>or </a:t>
          </a:r>
          <a:r>
            <a:rPr lang="en-US" sz="2300" b="1" i="1" u="sng" dirty="0">
              <a:solidFill>
                <a:schemeClr val="tx1"/>
              </a:solidFill>
            </a:rPr>
            <a:t>bladed or sharply pointed articles</a:t>
          </a:r>
          <a:r>
            <a:rPr lang="en-US" sz="2300" dirty="0">
              <a:solidFill>
                <a:schemeClr val="tx1"/>
              </a:solidFill>
            </a:rPr>
            <a:t> will be found</a:t>
          </a:r>
        </a:p>
      </dgm:t>
    </dgm:pt>
    <dgm:pt modelId="{844EC100-E7AB-4770-845B-3775E055657E}" type="parTrans" cxnId="{B99309AF-3D61-4E26-BFEB-73501C768132}">
      <dgm:prSet/>
      <dgm:spPr/>
      <dgm:t>
        <a:bodyPr/>
        <a:lstStyle/>
        <a:p>
          <a:endParaRPr lang="en-US"/>
        </a:p>
      </dgm:t>
    </dgm:pt>
    <dgm:pt modelId="{48496B41-DC19-4AF2-88F0-85DB72A5BF40}" type="sibTrans" cxnId="{B99309AF-3D61-4E26-BFEB-73501C768132}">
      <dgm:prSet/>
      <dgm:spPr>
        <a:solidFill>
          <a:srgbClr val="002060">
            <a:alpha val="90000"/>
          </a:srgbClr>
        </a:solidFill>
        <a:ln>
          <a:solidFill>
            <a:schemeClr val="tx1">
              <a:alpha val="90000"/>
            </a:schemeClr>
          </a:solidFill>
        </a:ln>
      </dgm:spPr>
      <dgm:t>
        <a:bodyPr/>
        <a:lstStyle/>
        <a:p>
          <a:endParaRPr lang="en-US"/>
        </a:p>
      </dgm:t>
    </dgm:pt>
    <dgm:pt modelId="{8C67A14F-EAD2-4621-A92E-48CBF376F18F}">
      <dgm:prSet phldrT="[Text]" custT="1"/>
      <dgm:spPr>
        <a:solidFill>
          <a:schemeClr val="tx2">
            <a:lumMod val="40000"/>
            <a:lumOff val="60000"/>
          </a:schemeClr>
        </a:solidFill>
        <a:ln>
          <a:solidFill>
            <a:schemeClr val="tx1"/>
          </a:solidFill>
          <a:extLst>
            <a:ext uri="{C807C97D-BFC1-408E-A445-0C87EB9F89A2}">
              <ask:lineSketchStyleProps xmlns:ask="http://schemas.microsoft.com/office/drawing/2018/sketchyshapes">
                <ask:type>
                  <ask:lineSketchScribble/>
                </ask:type>
              </ask:lineSketchStyleProps>
            </a:ext>
          </a:extLst>
        </a:ln>
      </dgm:spPr>
      <dgm:t>
        <a:bodyPr/>
        <a:lstStyle/>
        <a:p>
          <a:r>
            <a:rPr lang="en-US" sz="2300" dirty="0">
              <a:solidFill>
                <a:schemeClr val="tx1"/>
              </a:solidFill>
            </a:rPr>
            <a:t>Any such article found during a search may be seized</a:t>
          </a:r>
        </a:p>
      </dgm:t>
    </dgm:pt>
    <dgm:pt modelId="{CBD4D101-18FD-4F6D-B21E-672FA29AABCE}" type="parTrans" cxnId="{749B90FB-FF81-48F6-A6CF-4233C0399351}">
      <dgm:prSet/>
      <dgm:spPr/>
      <dgm:t>
        <a:bodyPr/>
        <a:lstStyle/>
        <a:p>
          <a:endParaRPr lang="en-US"/>
        </a:p>
      </dgm:t>
    </dgm:pt>
    <dgm:pt modelId="{E58CDC8B-8293-4C0F-9EF1-525AB2647736}" type="sibTrans" cxnId="{749B90FB-FF81-48F6-A6CF-4233C0399351}">
      <dgm:prSet/>
      <dgm:spPr/>
      <dgm:t>
        <a:bodyPr/>
        <a:lstStyle/>
        <a:p>
          <a:endParaRPr lang="en-US"/>
        </a:p>
      </dgm:t>
    </dgm:pt>
    <dgm:pt modelId="{71F1C093-1370-46B4-A777-1D540F69060E}" type="pres">
      <dgm:prSet presAssocID="{56F3C7A5-21FB-40CA-8E4E-C4BAE72CC5D6}" presName="outerComposite" presStyleCnt="0">
        <dgm:presLayoutVars>
          <dgm:chMax val="5"/>
          <dgm:dir/>
          <dgm:resizeHandles val="exact"/>
        </dgm:presLayoutVars>
      </dgm:prSet>
      <dgm:spPr/>
    </dgm:pt>
    <dgm:pt modelId="{70BD5EB5-74B2-4357-9427-2744FCA1B5AD}" type="pres">
      <dgm:prSet presAssocID="{56F3C7A5-21FB-40CA-8E4E-C4BAE72CC5D6}" presName="dummyMaxCanvas" presStyleCnt="0">
        <dgm:presLayoutVars/>
      </dgm:prSet>
      <dgm:spPr/>
    </dgm:pt>
    <dgm:pt modelId="{7D3F00B7-24C2-4219-BCCD-9189617B3CE9}" type="pres">
      <dgm:prSet presAssocID="{56F3C7A5-21FB-40CA-8E4E-C4BAE72CC5D6}" presName="ThreeNodes_1" presStyleLbl="node1" presStyleIdx="0" presStyleCnt="3" custScaleX="117617">
        <dgm:presLayoutVars>
          <dgm:bulletEnabled val="1"/>
        </dgm:presLayoutVars>
      </dgm:prSet>
      <dgm:spPr/>
    </dgm:pt>
    <dgm:pt modelId="{058F2BC8-283A-45B5-A4D6-31B06FBD5BDC}" type="pres">
      <dgm:prSet presAssocID="{56F3C7A5-21FB-40CA-8E4E-C4BAE72CC5D6}" presName="ThreeNodes_2" presStyleLbl="node1" presStyleIdx="1" presStyleCnt="3" custScaleX="116210">
        <dgm:presLayoutVars>
          <dgm:bulletEnabled val="1"/>
        </dgm:presLayoutVars>
      </dgm:prSet>
      <dgm:spPr/>
    </dgm:pt>
    <dgm:pt modelId="{7166FBA8-7C8E-4DEF-A4BD-BBCA5BF42D82}" type="pres">
      <dgm:prSet presAssocID="{56F3C7A5-21FB-40CA-8E4E-C4BAE72CC5D6}" presName="ThreeNodes_3" presStyleLbl="node1" presStyleIdx="2" presStyleCnt="3" custScaleX="111072">
        <dgm:presLayoutVars>
          <dgm:bulletEnabled val="1"/>
        </dgm:presLayoutVars>
      </dgm:prSet>
      <dgm:spPr/>
    </dgm:pt>
    <dgm:pt modelId="{42C77EF5-85F2-45B5-9443-664548669F01}" type="pres">
      <dgm:prSet presAssocID="{56F3C7A5-21FB-40CA-8E4E-C4BAE72CC5D6}" presName="ThreeConn_1-2" presStyleLbl="fgAccFollowNode1" presStyleIdx="0" presStyleCnt="2">
        <dgm:presLayoutVars>
          <dgm:bulletEnabled val="1"/>
        </dgm:presLayoutVars>
      </dgm:prSet>
      <dgm:spPr/>
    </dgm:pt>
    <dgm:pt modelId="{462D75B8-093C-43F4-8820-3B3DE012DD6F}" type="pres">
      <dgm:prSet presAssocID="{56F3C7A5-21FB-40CA-8E4E-C4BAE72CC5D6}" presName="ThreeConn_2-3" presStyleLbl="fgAccFollowNode1" presStyleIdx="1" presStyleCnt="2">
        <dgm:presLayoutVars>
          <dgm:bulletEnabled val="1"/>
        </dgm:presLayoutVars>
      </dgm:prSet>
      <dgm:spPr/>
    </dgm:pt>
    <dgm:pt modelId="{6A0DAE8C-5D3B-41B7-A23D-2DE204AE6A9D}" type="pres">
      <dgm:prSet presAssocID="{56F3C7A5-21FB-40CA-8E4E-C4BAE72CC5D6}" presName="ThreeNodes_1_text" presStyleLbl="node1" presStyleIdx="2" presStyleCnt="3">
        <dgm:presLayoutVars>
          <dgm:bulletEnabled val="1"/>
        </dgm:presLayoutVars>
      </dgm:prSet>
      <dgm:spPr/>
    </dgm:pt>
    <dgm:pt modelId="{4A9277D9-3A3C-452E-9752-12B2EB8E1FA1}" type="pres">
      <dgm:prSet presAssocID="{56F3C7A5-21FB-40CA-8E4E-C4BAE72CC5D6}" presName="ThreeNodes_2_text" presStyleLbl="node1" presStyleIdx="2" presStyleCnt="3">
        <dgm:presLayoutVars>
          <dgm:bulletEnabled val="1"/>
        </dgm:presLayoutVars>
      </dgm:prSet>
      <dgm:spPr/>
    </dgm:pt>
    <dgm:pt modelId="{51CBD90D-C57D-45BB-988F-5501626BEB66}" type="pres">
      <dgm:prSet presAssocID="{56F3C7A5-21FB-40CA-8E4E-C4BAE72CC5D6}" presName="ThreeNodes_3_text" presStyleLbl="node1" presStyleIdx="2" presStyleCnt="3">
        <dgm:presLayoutVars>
          <dgm:bulletEnabled val="1"/>
        </dgm:presLayoutVars>
      </dgm:prSet>
      <dgm:spPr/>
    </dgm:pt>
  </dgm:ptLst>
  <dgm:cxnLst>
    <dgm:cxn modelId="{4304F70E-52AC-4C36-951C-97E718D2E9DD}" type="presOf" srcId="{8C67A14F-EAD2-4621-A92E-48CBF376F18F}" destId="{7166FBA8-7C8E-4DEF-A4BD-BBCA5BF42D82}" srcOrd="0" destOrd="0" presId="urn:microsoft.com/office/officeart/2005/8/layout/vProcess5"/>
    <dgm:cxn modelId="{D2228022-A11C-46C8-9529-566673F3CF54}" type="presOf" srcId="{ED9ABC59-F486-455C-B883-ADDDEEC7CD83}" destId="{6A0DAE8C-5D3B-41B7-A23D-2DE204AE6A9D}" srcOrd="1" destOrd="0" presId="urn:microsoft.com/office/officeart/2005/8/layout/vProcess5"/>
    <dgm:cxn modelId="{C2B25536-F6D8-467C-8D5B-BC0EBB2A713E}" type="presOf" srcId="{2EAF76D2-03CB-40BB-9944-2A8B43314A98}" destId="{42C77EF5-85F2-45B5-9443-664548669F01}" srcOrd="0" destOrd="0" presId="urn:microsoft.com/office/officeart/2005/8/layout/vProcess5"/>
    <dgm:cxn modelId="{4892503C-FED1-4B66-A304-2373DFEEA33D}" srcId="{56F3C7A5-21FB-40CA-8E4E-C4BAE72CC5D6}" destId="{ED9ABC59-F486-455C-B883-ADDDEEC7CD83}" srcOrd="0" destOrd="0" parTransId="{B7591C2D-AE49-4101-B666-F0A91D138012}" sibTransId="{2EAF76D2-03CB-40BB-9944-2A8B43314A98}"/>
    <dgm:cxn modelId="{6ED9C765-FDEB-4BC6-B7E5-ED44623A4547}" type="presOf" srcId="{48496B41-DC19-4AF2-88F0-85DB72A5BF40}" destId="{462D75B8-093C-43F4-8820-3B3DE012DD6F}" srcOrd="0" destOrd="0" presId="urn:microsoft.com/office/officeart/2005/8/layout/vProcess5"/>
    <dgm:cxn modelId="{892F6454-D5DF-4390-B3A0-63C97F673D8E}" type="presOf" srcId="{82F4358C-EF5D-4D5F-B622-AA096C9855AE}" destId="{4A9277D9-3A3C-452E-9752-12B2EB8E1FA1}" srcOrd="1" destOrd="0" presId="urn:microsoft.com/office/officeart/2005/8/layout/vProcess5"/>
    <dgm:cxn modelId="{3DE83F58-D482-42D0-B8A8-DE85DE11E991}" type="presOf" srcId="{82F4358C-EF5D-4D5F-B622-AA096C9855AE}" destId="{058F2BC8-283A-45B5-A4D6-31B06FBD5BDC}" srcOrd="0" destOrd="0" presId="urn:microsoft.com/office/officeart/2005/8/layout/vProcess5"/>
    <dgm:cxn modelId="{BFD8759D-6CF5-4943-BA25-4289B5A26B49}" type="presOf" srcId="{56F3C7A5-21FB-40CA-8E4E-C4BAE72CC5D6}" destId="{71F1C093-1370-46B4-A777-1D540F69060E}" srcOrd="0" destOrd="0" presId="urn:microsoft.com/office/officeart/2005/8/layout/vProcess5"/>
    <dgm:cxn modelId="{B99309AF-3D61-4E26-BFEB-73501C768132}" srcId="{56F3C7A5-21FB-40CA-8E4E-C4BAE72CC5D6}" destId="{82F4358C-EF5D-4D5F-B622-AA096C9855AE}" srcOrd="1" destOrd="0" parTransId="{844EC100-E7AB-4770-845B-3775E055657E}" sibTransId="{48496B41-DC19-4AF2-88F0-85DB72A5BF40}"/>
    <dgm:cxn modelId="{50C522B8-1BDC-400E-A21F-D5DA555D1540}" type="presOf" srcId="{8C67A14F-EAD2-4621-A92E-48CBF376F18F}" destId="{51CBD90D-C57D-45BB-988F-5501626BEB66}" srcOrd="1" destOrd="0" presId="urn:microsoft.com/office/officeart/2005/8/layout/vProcess5"/>
    <dgm:cxn modelId="{64DB65EF-6798-4052-B6EC-07953D7EA81A}" type="presOf" srcId="{ED9ABC59-F486-455C-B883-ADDDEEC7CD83}" destId="{7D3F00B7-24C2-4219-BCCD-9189617B3CE9}" srcOrd="0" destOrd="0" presId="urn:microsoft.com/office/officeart/2005/8/layout/vProcess5"/>
    <dgm:cxn modelId="{749B90FB-FF81-48F6-A6CF-4233C0399351}" srcId="{56F3C7A5-21FB-40CA-8E4E-C4BAE72CC5D6}" destId="{8C67A14F-EAD2-4621-A92E-48CBF376F18F}" srcOrd="2" destOrd="0" parTransId="{CBD4D101-18FD-4F6D-B21E-672FA29AABCE}" sibTransId="{E58CDC8B-8293-4C0F-9EF1-525AB2647736}"/>
    <dgm:cxn modelId="{C6360931-099E-40D6-8EF7-6A08FB3074BF}" type="presParOf" srcId="{71F1C093-1370-46B4-A777-1D540F69060E}" destId="{70BD5EB5-74B2-4357-9427-2744FCA1B5AD}" srcOrd="0" destOrd="0" presId="urn:microsoft.com/office/officeart/2005/8/layout/vProcess5"/>
    <dgm:cxn modelId="{59A661AD-8DD2-44B2-B390-FA5E6329BEA7}" type="presParOf" srcId="{71F1C093-1370-46B4-A777-1D540F69060E}" destId="{7D3F00B7-24C2-4219-BCCD-9189617B3CE9}" srcOrd="1" destOrd="0" presId="urn:microsoft.com/office/officeart/2005/8/layout/vProcess5"/>
    <dgm:cxn modelId="{BA37A423-4E04-436D-889B-F3204D4441EB}" type="presParOf" srcId="{71F1C093-1370-46B4-A777-1D540F69060E}" destId="{058F2BC8-283A-45B5-A4D6-31B06FBD5BDC}" srcOrd="2" destOrd="0" presId="urn:microsoft.com/office/officeart/2005/8/layout/vProcess5"/>
    <dgm:cxn modelId="{0A448C1D-3D8D-4723-B34C-F9392BE9EEF1}" type="presParOf" srcId="{71F1C093-1370-46B4-A777-1D540F69060E}" destId="{7166FBA8-7C8E-4DEF-A4BD-BBCA5BF42D82}" srcOrd="3" destOrd="0" presId="urn:microsoft.com/office/officeart/2005/8/layout/vProcess5"/>
    <dgm:cxn modelId="{0CB14B3D-4F4F-4DEE-8557-77420349417D}" type="presParOf" srcId="{71F1C093-1370-46B4-A777-1D540F69060E}" destId="{42C77EF5-85F2-45B5-9443-664548669F01}" srcOrd="4" destOrd="0" presId="urn:microsoft.com/office/officeart/2005/8/layout/vProcess5"/>
    <dgm:cxn modelId="{D68F5258-216C-4F69-A171-4CA17D89A811}" type="presParOf" srcId="{71F1C093-1370-46B4-A777-1D540F69060E}" destId="{462D75B8-093C-43F4-8820-3B3DE012DD6F}" srcOrd="5" destOrd="0" presId="urn:microsoft.com/office/officeart/2005/8/layout/vProcess5"/>
    <dgm:cxn modelId="{A7970DDF-B6AF-49E2-9E89-73595BE27E84}" type="presParOf" srcId="{71F1C093-1370-46B4-A777-1D540F69060E}" destId="{6A0DAE8C-5D3B-41B7-A23D-2DE204AE6A9D}" srcOrd="6" destOrd="0" presId="urn:microsoft.com/office/officeart/2005/8/layout/vProcess5"/>
    <dgm:cxn modelId="{41B0CDC0-4CC6-4DAA-B9CE-F02C60270535}" type="presParOf" srcId="{71F1C093-1370-46B4-A777-1D540F69060E}" destId="{4A9277D9-3A3C-452E-9752-12B2EB8E1FA1}" srcOrd="7" destOrd="0" presId="urn:microsoft.com/office/officeart/2005/8/layout/vProcess5"/>
    <dgm:cxn modelId="{9761AA1A-B59B-42FC-B298-B43DE7CF9D72}" type="presParOf" srcId="{71F1C093-1370-46B4-A777-1D540F69060E}" destId="{51CBD90D-C57D-45BB-988F-5501626BEB66}" srcOrd="8" destOrd="0" presId="urn:microsoft.com/office/officeart/2005/8/layout/v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A40A57DA-799B-4A75-AE89-BD5274F47304}" type="doc">
      <dgm:prSet loTypeId="urn:microsoft.com/office/officeart/2005/8/layout/lProcess1" loCatId="process" qsTypeId="urn:microsoft.com/office/officeart/2005/8/quickstyle/simple1" qsCatId="simple" csTypeId="urn:microsoft.com/office/officeart/2005/8/colors/accent1_2" csCatId="accent1" phldr="1"/>
      <dgm:spPr/>
      <dgm:t>
        <a:bodyPr/>
        <a:lstStyle/>
        <a:p>
          <a:endParaRPr lang="en-US"/>
        </a:p>
      </dgm:t>
    </dgm:pt>
    <dgm:pt modelId="{27252B3C-961A-4F76-AA90-A68355E8019F}">
      <dgm:prSet phldrT="[Text]" custT="1"/>
      <dgm:spPr>
        <a:solidFill>
          <a:schemeClr val="tx2">
            <a:lumMod val="20000"/>
            <a:lumOff val="80000"/>
          </a:schemeClr>
        </a:solidFill>
        <a:ln>
          <a:solidFill>
            <a:schemeClr val="tx1"/>
          </a:solidFill>
          <a:extLst>
            <a:ext uri="{C807C97D-BFC1-408E-A445-0C87EB9F89A2}">
              <ask:lineSketchStyleProps xmlns:ask="http://schemas.microsoft.com/office/drawing/2018/sketchyshapes">
                <ask:type>
                  <ask:lineSketchScribble/>
                </ask:type>
              </ask:lineSketchStyleProps>
            </a:ext>
          </a:extLst>
        </a:ln>
      </dgm:spPr>
      <dgm:t>
        <a:bodyPr/>
        <a:lstStyle/>
        <a:p>
          <a:r>
            <a:rPr lang="en-US" sz="2400" dirty="0">
              <a:solidFill>
                <a:schemeClr val="tx1"/>
              </a:solidFill>
            </a:rPr>
            <a:t>Any public place or place which the public have permission to be there through payment or otherwise</a:t>
          </a:r>
        </a:p>
      </dgm:t>
    </dgm:pt>
    <dgm:pt modelId="{FA0A9BB0-3688-4CD8-8E0D-AA2B9FA62B21}" type="parTrans" cxnId="{552BBB79-4EB7-4A01-8286-23B08DDAE9D1}">
      <dgm:prSet/>
      <dgm:spPr/>
      <dgm:t>
        <a:bodyPr/>
        <a:lstStyle/>
        <a:p>
          <a:endParaRPr lang="en-US"/>
        </a:p>
      </dgm:t>
    </dgm:pt>
    <dgm:pt modelId="{18AE8758-656A-4E0D-9480-2D57C5CD6832}" type="sibTrans" cxnId="{552BBB79-4EB7-4A01-8286-23B08DDAE9D1}">
      <dgm:prSet/>
      <dgm:spPr/>
      <dgm:t>
        <a:bodyPr/>
        <a:lstStyle/>
        <a:p>
          <a:endParaRPr lang="en-US"/>
        </a:p>
      </dgm:t>
    </dgm:pt>
    <dgm:pt modelId="{FA9B21F1-83E8-4FF6-BF36-0A3A9C176EE7}">
      <dgm:prSet phldrT="[Text]" custT="1"/>
      <dgm:spPr>
        <a:solidFill>
          <a:schemeClr val="tx2">
            <a:lumMod val="40000"/>
            <a:lumOff val="60000"/>
            <a:alpha val="90000"/>
          </a:schemeClr>
        </a:solidFill>
        <a:ln>
          <a:solidFill>
            <a:schemeClr val="tx1">
              <a:alpha val="90000"/>
            </a:schemeClr>
          </a:solidFill>
          <a:extLst>
            <a:ext uri="{C807C97D-BFC1-408E-A445-0C87EB9F89A2}">
              <ask:lineSketchStyleProps xmlns:ask="http://schemas.microsoft.com/office/drawing/2018/sketchyshapes">
                <ask:type>
                  <ask:lineSketchScribble/>
                </ask:type>
              </ask:lineSketchStyleProps>
            </a:ext>
          </a:extLst>
        </a:ln>
      </dgm:spPr>
      <dgm:t>
        <a:bodyPr/>
        <a:lstStyle/>
        <a:p>
          <a:r>
            <a:rPr lang="en-US" sz="2400" dirty="0"/>
            <a:t>Includes places to which only a section of the public would have access</a:t>
          </a:r>
        </a:p>
      </dgm:t>
    </dgm:pt>
    <dgm:pt modelId="{110527C6-FD14-494A-800C-81AC5D633E2A}" type="parTrans" cxnId="{867D059B-58A0-4E2A-AD67-058C1A9E58F3}">
      <dgm:prSet/>
      <dgm:spPr>
        <a:solidFill>
          <a:srgbClr val="002060"/>
        </a:solidFill>
        <a:ln>
          <a:solidFill>
            <a:schemeClr val="tx1"/>
          </a:solidFill>
        </a:ln>
      </dgm:spPr>
      <dgm:t>
        <a:bodyPr/>
        <a:lstStyle/>
        <a:p>
          <a:endParaRPr lang="en-US"/>
        </a:p>
      </dgm:t>
    </dgm:pt>
    <dgm:pt modelId="{A42DF12F-0011-48BB-9B5C-143100CC899A}" type="sibTrans" cxnId="{867D059B-58A0-4E2A-AD67-058C1A9E58F3}">
      <dgm:prSet/>
      <dgm:spPr>
        <a:solidFill>
          <a:srgbClr val="002060"/>
        </a:solidFill>
        <a:ln>
          <a:solidFill>
            <a:schemeClr val="tx1"/>
          </a:solidFill>
        </a:ln>
      </dgm:spPr>
      <dgm:t>
        <a:bodyPr/>
        <a:lstStyle/>
        <a:p>
          <a:endParaRPr lang="en-US"/>
        </a:p>
      </dgm:t>
    </dgm:pt>
    <dgm:pt modelId="{5C05D37C-2B88-405A-BC43-CFC636CD9DB3}">
      <dgm:prSet phldrT="[Text]" custT="1"/>
      <dgm:spPr>
        <a:solidFill>
          <a:schemeClr val="accent1">
            <a:lumMod val="40000"/>
            <a:lumOff val="60000"/>
            <a:alpha val="90000"/>
          </a:schemeClr>
        </a:solidFill>
        <a:ln>
          <a:solidFill>
            <a:schemeClr val="tx1">
              <a:alpha val="90000"/>
            </a:schemeClr>
          </a:solidFill>
          <a:extLst>
            <a:ext uri="{C807C97D-BFC1-408E-A445-0C87EB9F89A2}">
              <ask:lineSketchStyleProps xmlns:ask="http://schemas.microsoft.com/office/drawing/2018/sketchyshapes">
                <ask:type>
                  <ask:lineSketchScribble/>
                </ask:type>
              </ask:lineSketchStyleProps>
            </a:ext>
          </a:extLst>
        </a:ln>
      </dgm:spPr>
      <dgm:t>
        <a:bodyPr/>
        <a:lstStyle/>
        <a:p>
          <a:r>
            <a:rPr lang="en-US" sz="2400" i="1" u="sng" dirty="0"/>
            <a:t>Does not include their dwelling or one which they have expressed or implied permission by the person that resides there</a:t>
          </a:r>
        </a:p>
      </dgm:t>
    </dgm:pt>
    <dgm:pt modelId="{98D303B0-9D1E-4970-A0B5-13B177DDD486}" type="parTrans" cxnId="{3CA5AC05-E202-4A58-963B-B2290886C7AD}">
      <dgm:prSet/>
      <dgm:spPr/>
      <dgm:t>
        <a:bodyPr/>
        <a:lstStyle/>
        <a:p>
          <a:endParaRPr lang="en-US"/>
        </a:p>
      </dgm:t>
    </dgm:pt>
    <dgm:pt modelId="{0A2351BA-66EB-44EC-AA52-C449E9FCCAD1}" type="sibTrans" cxnId="{3CA5AC05-E202-4A58-963B-B2290886C7AD}">
      <dgm:prSet/>
      <dgm:spPr/>
      <dgm:t>
        <a:bodyPr/>
        <a:lstStyle/>
        <a:p>
          <a:endParaRPr lang="en-US"/>
        </a:p>
      </dgm:t>
    </dgm:pt>
    <dgm:pt modelId="{8D09D2C4-D36E-47D8-8592-8FD95DDD356D}" type="pres">
      <dgm:prSet presAssocID="{A40A57DA-799B-4A75-AE89-BD5274F47304}" presName="Name0" presStyleCnt="0">
        <dgm:presLayoutVars>
          <dgm:dir/>
          <dgm:animLvl val="lvl"/>
          <dgm:resizeHandles val="exact"/>
        </dgm:presLayoutVars>
      </dgm:prSet>
      <dgm:spPr/>
    </dgm:pt>
    <dgm:pt modelId="{1DEE7794-D11B-454F-80FA-1693F29622DD}" type="pres">
      <dgm:prSet presAssocID="{27252B3C-961A-4F76-AA90-A68355E8019F}" presName="vertFlow" presStyleCnt="0"/>
      <dgm:spPr/>
    </dgm:pt>
    <dgm:pt modelId="{D1871445-1E2E-4FB1-9025-7F542A004801}" type="pres">
      <dgm:prSet presAssocID="{27252B3C-961A-4F76-AA90-A68355E8019F}" presName="header" presStyleLbl="node1" presStyleIdx="0" presStyleCnt="1" custScaleX="119239"/>
      <dgm:spPr/>
    </dgm:pt>
    <dgm:pt modelId="{F336F540-D502-4A57-A5C5-972F5061FB4B}" type="pres">
      <dgm:prSet presAssocID="{110527C6-FD14-494A-800C-81AC5D633E2A}" presName="parTrans" presStyleLbl="sibTrans2D1" presStyleIdx="0" presStyleCnt="2"/>
      <dgm:spPr/>
    </dgm:pt>
    <dgm:pt modelId="{2AC28CF3-5F2F-40EE-8D23-DD64410548B8}" type="pres">
      <dgm:prSet presAssocID="{FA9B21F1-83E8-4FF6-BF36-0A3A9C176EE7}" presName="child" presStyleLbl="alignAccFollowNode1" presStyleIdx="0" presStyleCnt="2" custScaleX="119239">
        <dgm:presLayoutVars>
          <dgm:chMax val="0"/>
          <dgm:bulletEnabled val="1"/>
        </dgm:presLayoutVars>
      </dgm:prSet>
      <dgm:spPr/>
    </dgm:pt>
    <dgm:pt modelId="{096D904C-6CB3-4B49-99B7-0F80E84347C6}" type="pres">
      <dgm:prSet presAssocID="{A42DF12F-0011-48BB-9B5C-143100CC899A}" presName="sibTrans" presStyleLbl="sibTrans2D1" presStyleIdx="1" presStyleCnt="2"/>
      <dgm:spPr/>
    </dgm:pt>
    <dgm:pt modelId="{3946C185-A721-44C2-BA3E-4978A8595645}" type="pres">
      <dgm:prSet presAssocID="{5C05D37C-2B88-405A-BC43-CFC636CD9DB3}" presName="child" presStyleLbl="alignAccFollowNode1" presStyleIdx="1" presStyleCnt="2" custScaleX="119239">
        <dgm:presLayoutVars>
          <dgm:chMax val="0"/>
          <dgm:bulletEnabled val="1"/>
        </dgm:presLayoutVars>
      </dgm:prSet>
      <dgm:spPr/>
    </dgm:pt>
  </dgm:ptLst>
  <dgm:cxnLst>
    <dgm:cxn modelId="{2A8CA505-9074-434F-AAAA-61E1B9B649BD}" type="presOf" srcId="{A40A57DA-799B-4A75-AE89-BD5274F47304}" destId="{8D09D2C4-D36E-47D8-8592-8FD95DDD356D}" srcOrd="0" destOrd="0" presId="urn:microsoft.com/office/officeart/2005/8/layout/lProcess1"/>
    <dgm:cxn modelId="{3CA5AC05-E202-4A58-963B-B2290886C7AD}" srcId="{27252B3C-961A-4F76-AA90-A68355E8019F}" destId="{5C05D37C-2B88-405A-BC43-CFC636CD9DB3}" srcOrd="1" destOrd="0" parTransId="{98D303B0-9D1E-4970-A0B5-13B177DDD486}" sibTransId="{0A2351BA-66EB-44EC-AA52-C449E9FCCAD1}"/>
    <dgm:cxn modelId="{FF68953E-79E5-44FB-87E5-3087D964AB24}" type="presOf" srcId="{27252B3C-961A-4F76-AA90-A68355E8019F}" destId="{D1871445-1E2E-4FB1-9025-7F542A004801}" srcOrd="0" destOrd="0" presId="urn:microsoft.com/office/officeart/2005/8/layout/lProcess1"/>
    <dgm:cxn modelId="{81C88770-C66C-438F-9709-E575CDC5BAC6}" type="presOf" srcId="{110527C6-FD14-494A-800C-81AC5D633E2A}" destId="{F336F540-D502-4A57-A5C5-972F5061FB4B}" srcOrd="0" destOrd="0" presId="urn:microsoft.com/office/officeart/2005/8/layout/lProcess1"/>
    <dgm:cxn modelId="{552BBB79-4EB7-4A01-8286-23B08DDAE9D1}" srcId="{A40A57DA-799B-4A75-AE89-BD5274F47304}" destId="{27252B3C-961A-4F76-AA90-A68355E8019F}" srcOrd="0" destOrd="0" parTransId="{FA0A9BB0-3688-4CD8-8E0D-AA2B9FA62B21}" sibTransId="{18AE8758-656A-4E0D-9480-2D57C5CD6832}"/>
    <dgm:cxn modelId="{B03DD790-8067-461D-B003-EA04F4B9B21D}" type="presOf" srcId="{A42DF12F-0011-48BB-9B5C-143100CC899A}" destId="{096D904C-6CB3-4B49-99B7-0F80E84347C6}" srcOrd="0" destOrd="0" presId="urn:microsoft.com/office/officeart/2005/8/layout/lProcess1"/>
    <dgm:cxn modelId="{0E9C2F98-A205-4B09-9C8E-2E0D68F66F7C}" type="presOf" srcId="{5C05D37C-2B88-405A-BC43-CFC636CD9DB3}" destId="{3946C185-A721-44C2-BA3E-4978A8595645}" srcOrd="0" destOrd="0" presId="urn:microsoft.com/office/officeart/2005/8/layout/lProcess1"/>
    <dgm:cxn modelId="{867D059B-58A0-4E2A-AD67-058C1A9E58F3}" srcId="{27252B3C-961A-4F76-AA90-A68355E8019F}" destId="{FA9B21F1-83E8-4FF6-BF36-0A3A9C176EE7}" srcOrd="0" destOrd="0" parTransId="{110527C6-FD14-494A-800C-81AC5D633E2A}" sibTransId="{A42DF12F-0011-48BB-9B5C-143100CC899A}"/>
    <dgm:cxn modelId="{91377BC3-BF9F-4222-95A0-1893E0344981}" type="presOf" srcId="{FA9B21F1-83E8-4FF6-BF36-0A3A9C176EE7}" destId="{2AC28CF3-5F2F-40EE-8D23-DD64410548B8}" srcOrd="0" destOrd="0" presId="urn:microsoft.com/office/officeart/2005/8/layout/lProcess1"/>
    <dgm:cxn modelId="{6A9FEB0A-3CD1-41A0-8D37-05894FCFED4D}" type="presParOf" srcId="{8D09D2C4-D36E-47D8-8592-8FD95DDD356D}" destId="{1DEE7794-D11B-454F-80FA-1693F29622DD}" srcOrd="0" destOrd="0" presId="urn:microsoft.com/office/officeart/2005/8/layout/lProcess1"/>
    <dgm:cxn modelId="{D4B89BE2-2B3C-41D2-A193-3D4BE9442E32}" type="presParOf" srcId="{1DEE7794-D11B-454F-80FA-1693F29622DD}" destId="{D1871445-1E2E-4FB1-9025-7F542A004801}" srcOrd="0" destOrd="0" presId="urn:microsoft.com/office/officeart/2005/8/layout/lProcess1"/>
    <dgm:cxn modelId="{F2CEB243-9E71-4DD2-8401-51F85CCB65EF}" type="presParOf" srcId="{1DEE7794-D11B-454F-80FA-1693F29622DD}" destId="{F336F540-D502-4A57-A5C5-972F5061FB4B}" srcOrd="1" destOrd="0" presId="urn:microsoft.com/office/officeart/2005/8/layout/lProcess1"/>
    <dgm:cxn modelId="{6BA2E438-59E0-484D-8800-4C33CA1115C6}" type="presParOf" srcId="{1DEE7794-D11B-454F-80FA-1693F29622DD}" destId="{2AC28CF3-5F2F-40EE-8D23-DD64410548B8}" srcOrd="2" destOrd="0" presId="urn:microsoft.com/office/officeart/2005/8/layout/lProcess1"/>
    <dgm:cxn modelId="{8A0CBEFE-70C3-407A-B08B-745886A8B880}" type="presParOf" srcId="{1DEE7794-D11B-454F-80FA-1693F29622DD}" destId="{096D904C-6CB3-4B49-99B7-0F80E84347C6}" srcOrd="3" destOrd="0" presId="urn:microsoft.com/office/officeart/2005/8/layout/lProcess1"/>
    <dgm:cxn modelId="{8B177FB4-23BE-4497-BD0B-8702BD06AB82}" type="presParOf" srcId="{1DEE7794-D11B-454F-80FA-1693F29622DD}" destId="{3946C185-A721-44C2-BA3E-4978A8595645}" srcOrd="4" destOrd="0" presId="urn:microsoft.com/office/officeart/2005/8/layout/lProcess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BE3A1291-5230-4B01-9B1C-E7A18A8A7234}"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US"/>
        </a:p>
      </dgm:t>
    </dgm:pt>
    <dgm:pt modelId="{D982A8E4-02C7-44DF-ACA1-F7C579FC3226}">
      <dgm:prSet phldrT="[Text]" custT="1"/>
      <dgm:spPr>
        <a:solidFill>
          <a:schemeClr val="tx2">
            <a:lumMod val="20000"/>
            <a:lumOff val="80000"/>
          </a:schemeClr>
        </a:solidFill>
        <a:ln>
          <a:solidFill>
            <a:schemeClr val="tx1"/>
          </a:solidFill>
          <a:extLst>
            <a:ext uri="{C807C97D-BFC1-408E-A445-0C87EB9F89A2}">
              <ask:lineSketchStyleProps xmlns:ask="http://schemas.microsoft.com/office/drawing/2018/sketchyshapes">
                <ask:type>
                  <ask:lineSketchScribble/>
                </ask:type>
              </ask:lineSketchStyleProps>
            </a:ext>
          </a:extLst>
        </a:ln>
      </dgm:spPr>
      <dgm:t>
        <a:bodyPr/>
        <a:lstStyle/>
        <a:p>
          <a:r>
            <a:rPr lang="en-US" sz="2400" dirty="0">
              <a:solidFill>
                <a:schemeClr val="tx1"/>
              </a:solidFill>
            </a:rPr>
            <a:t>Any item obtained dishonestly from another.</a:t>
          </a:r>
        </a:p>
      </dgm:t>
    </dgm:pt>
    <dgm:pt modelId="{C29239C6-E594-45D8-82C4-9E667870394E}" type="parTrans" cxnId="{411B061C-DF7C-48C2-8F39-97A9991D8E27}">
      <dgm:prSet/>
      <dgm:spPr/>
      <dgm:t>
        <a:bodyPr/>
        <a:lstStyle/>
        <a:p>
          <a:endParaRPr lang="en-US"/>
        </a:p>
      </dgm:t>
    </dgm:pt>
    <dgm:pt modelId="{6E1E0D10-4EEF-4F9F-8E28-1136E58E511A}" type="sibTrans" cxnId="{411B061C-DF7C-48C2-8F39-97A9991D8E27}">
      <dgm:prSet/>
      <dgm:spPr/>
      <dgm:t>
        <a:bodyPr/>
        <a:lstStyle/>
        <a:p>
          <a:endParaRPr lang="en-US"/>
        </a:p>
      </dgm:t>
    </dgm:pt>
    <dgm:pt modelId="{C9C39294-3610-4CC0-84BE-721CDF845521}">
      <dgm:prSet phldrT="[Text]" custT="1"/>
      <dgm:spPr>
        <a:solidFill>
          <a:schemeClr val="bg1">
            <a:lumMod val="85000"/>
          </a:schemeClr>
        </a:solidFill>
        <a:ln>
          <a:solidFill>
            <a:schemeClr val="tx1"/>
          </a:solidFill>
          <a:extLst>
            <a:ext uri="{C807C97D-BFC1-408E-A445-0C87EB9F89A2}">
              <ask:lineSketchStyleProps xmlns:ask="http://schemas.microsoft.com/office/drawing/2018/sketchyshapes">
                <ask:type>
                  <ask:lineSketchScribble/>
                </ask:type>
              </ask:lineSketchStyleProps>
            </a:ext>
          </a:extLst>
        </a:ln>
      </dgm:spPr>
      <dgm:t>
        <a:bodyPr/>
        <a:lstStyle/>
        <a:p>
          <a:r>
            <a:rPr lang="en-US" sz="2400" dirty="0">
              <a:solidFill>
                <a:schemeClr val="tx1"/>
              </a:solidFill>
            </a:rPr>
            <a:t>Any item which directly or indirectly represent a stolen item (includes the proceeds of stolen goods)</a:t>
          </a:r>
        </a:p>
      </dgm:t>
    </dgm:pt>
    <dgm:pt modelId="{76B30F7A-5E0B-417F-AD47-4926BF2FC955}" type="parTrans" cxnId="{87210B4C-22D7-441F-B0C6-EAC4CA5BE1F5}">
      <dgm:prSet/>
      <dgm:spPr/>
      <dgm:t>
        <a:bodyPr/>
        <a:lstStyle/>
        <a:p>
          <a:endParaRPr lang="en-US"/>
        </a:p>
      </dgm:t>
    </dgm:pt>
    <dgm:pt modelId="{FC89B5E3-5327-46DC-B16D-72FBB7BB9EE0}" type="sibTrans" cxnId="{87210B4C-22D7-441F-B0C6-EAC4CA5BE1F5}">
      <dgm:prSet/>
      <dgm:spPr/>
      <dgm:t>
        <a:bodyPr/>
        <a:lstStyle/>
        <a:p>
          <a:endParaRPr lang="en-US"/>
        </a:p>
      </dgm:t>
    </dgm:pt>
    <dgm:pt modelId="{A03AF248-9E21-4929-B3AE-552AEE9AFEE3}" type="pres">
      <dgm:prSet presAssocID="{BE3A1291-5230-4B01-9B1C-E7A18A8A7234}" presName="diagram" presStyleCnt="0">
        <dgm:presLayoutVars>
          <dgm:dir/>
          <dgm:resizeHandles val="exact"/>
        </dgm:presLayoutVars>
      </dgm:prSet>
      <dgm:spPr/>
    </dgm:pt>
    <dgm:pt modelId="{2D616FA8-D502-4F97-800E-8EC5586E6F81}" type="pres">
      <dgm:prSet presAssocID="{D982A8E4-02C7-44DF-ACA1-F7C579FC3226}" presName="node" presStyleLbl="node1" presStyleIdx="0" presStyleCnt="2" custLinFactNeighborX="618" custLinFactNeighborY="-40215">
        <dgm:presLayoutVars>
          <dgm:bulletEnabled val="1"/>
        </dgm:presLayoutVars>
      </dgm:prSet>
      <dgm:spPr/>
    </dgm:pt>
    <dgm:pt modelId="{808C308E-F0AA-4BA9-8E78-488DA380965A}" type="pres">
      <dgm:prSet presAssocID="{6E1E0D10-4EEF-4F9F-8E28-1136E58E511A}" presName="sibTrans" presStyleCnt="0"/>
      <dgm:spPr/>
    </dgm:pt>
    <dgm:pt modelId="{48F654E7-A906-4B68-8CFE-2330D7F835EA}" type="pres">
      <dgm:prSet presAssocID="{C9C39294-3610-4CC0-84BE-721CDF845521}" presName="node" presStyleLbl="node1" presStyleIdx="1" presStyleCnt="2" custLinFactX="7903" custLinFactY="-21460" custLinFactNeighborX="100000" custLinFactNeighborY="-100000">
        <dgm:presLayoutVars>
          <dgm:bulletEnabled val="1"/>
        </dgm:presLayoutVars>
      </dgm:prSet>
      <dgm:spPr/>
    </dgm:pt>
  </dgm:ptLst>
  <dgm:cxnLst>
    <dgm:cxn modelId="{411B061C-DF7C-48C2-8F39-97A9991D8E27}" srcId="{BE3A1291-5230-4B01-9B1C-E7A18A8A7234}" destId="{D982A8E4-02C7-44DF-ACA1-F7C579FC3226}" srcOrd="0" destOrd="0" parTransId="{C29239C6-E594-45D8-82C4-9E667870394E}" sibTransId="{6E1E0D10-4EEF-4F9F-8E28-1136E58E511A}"/>
    <dgm:cxn modelId="{94E79D28-882B-49AC-8C7F-CFDECF24F9AC}" type="presOf" srcId="{D982A8E4-02C7-44DF-ACA1-F7C579FC3226}" destId="{2D616FA8-D502-4F97-800E-8EC5586E6F81}" srcOrd="0" destOrd="0" presId="urn:microsoft.com/office/officeart/2005/8/layout/default"/>
    <dgm:cxn modelId="{87210B4C-22D7-441F-B0C6-EAC4CA5BE1F5}" srcId="{BE3A1291-5230-4B01-9B1C-E7A18A8A7234}" destId="{C9C39294-3610-4CC0-84BE-721CDF845521}" srcOrd="1" destOrd="0" parTransId="{76B30F7A-5E0B-417F-AD47-4926BF2FC955}" sibTransId="{FC89B5E3-5327-46DC-B16D-72FBB7BB9EE0}"/>
    <dgm:cxn modelId="{F4338C4F-C917-4942-A737-461E403AEB4E}" type="presOf" srcId="{BE3A1291-5230-4B01-9B1C-E7A18A8A7234}" destId="{A03AF248-9E21-4929-B3AE-552AEE9AFEE3}" srcOrd="0" destOrd="0" presId="urn:microsoft.com/office/officeart/2005/8/layout/default"/>
    <dgm:cxn modelId="{5CD605B5-4136-4582-86A5-23EEA996E1B1}" type="presOf" srcId="{C9C39294-3610-4CC0-84BE-721CDF845521}" destId="{48F654E7-A906-4B68-8CFE-2330D7F835EA}" srcOrd="0" destOrd="0" presId="urn:microsoft.com/office/officeart/2005/8/layout/default"/>
    <dgm:cxn modelId="{48315412-AD92-49E1-BE06-E7B090C642B5}" type="presParOf" srcId="{A03AF248-9E21-4929-B3AE-552AEE9AFEE3}" destId="{2D616FA8-D502-4F97-800E-8EC5586E6F81}" srcOrd="0" destOrd="0" presId="urn:microsoft.com/office/officeart/2005/8/layout/default"/>
    <dgm:cxn modelId="{E4D50F3C-EEDF-4A99-A85D-D46D3B06C0CD}" type="presParOf" srcId="{A03AF248-9E21-4929-B3AE-552AEE9AFEE3}" destId="{808C308E-F0AA-4BA9-8E78-488DA380965A}" srcOrd="1" destOrd="0" presId="urn:microsoft.com/office/officeart/2005/8/layout/default"/>
    <dgm:cxn modelId="{C317E072-78FC-4298-9C84-2217FDE2481C}" type="presParOf" srcId="{A03AF248-9E21-4929-B3AE-552AEE9AFEE3}" destId="{48F654E7-A906-4B68-8CFE-2330D7F835EA}" srcOrd="2" destOrd="0" presId="urn:microsoft.com/office/officeart/2005/8/layout/defaul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A748477D-EF21-4851-B3BC-B89A6D7E2057}" type="doc">
      <dgm:prSet loTypeId="urn:microsoft.com/office/officeart/2005/8/layout/pList2" loCatId="list" qsTypeId="urn:microsoft.com/office/officeart/2005/8/quickstyle/simple1" qsCatId="simple" csTypeId="urn:microsoft.com/office/officeart/2005/8/colors/accent1_2" csCatId="accent1" phldr="1"/>
      <dgm:spPr/>
    </dgm:pt>
    <dgm:pt modelId="{3FB9396D-4BBC-48E1-931F-A132E0EB19B2}">
      <dgm:prSet phldrT="[Text]" custT="1"/>
      <dgm:spPr>
        <a:solidFill>
          <a:schemeClr val="tx2">
            <a:lumMod val="40000"/>
            <a:lumOff val="60000"/>
          </a:schemeClr>
        </a:solidFill>
        <a:ln>
          <a:solidFill>
            <a:schemeClr val="tx1"/>
          </a:solidFill>
          <a:extLst>
            <a:ext uri="{C807C97D-BFC1-408E-A445-0C87EB9F89A2}">
              <ask:lineSketchStyleProps xmlns:ask="http://schemas.microsoft.com/office/drawing/2018/sketchyshapes">
                <ask:type>
                  <ask:lineSketchScribble/>
                </ask:type>
              </ask:lineSketchStyleProps>
            </a:ext>
          </a:extLst>
        </a:ln>
      </dgm:spPr>
      <dgm:t>
        <a:bodyPr/>
        <a:lstStyle/>
        <a:p>
          <a:r>
            <a:rPr lang="en-US" sz="2800" dirty="0">
              <a:solidFill>
                <a:schemeClr val="tx1"/>
              </a:solidFill>
            </a:rPr>
            <a:t>Made</a:t>
          </a:r>
        </a:p>
      </dgm:t>
    </dgm:pt>
    <dgm:pt modelId="{B6DBE9C9-8D30-4291-8EED-BEFF83A71945}" type="parTrans" cxnId="{4C082014-EF34-4971-A3DC-9441E40E0EE3}">
      <dgm:prSet/>
      <dgm:spPr/>
      <dgm:t>
        <a:bodyPr/>
        <a:lstStyle/>
        <a:p>
          <a:endParaRPr lang="en-US"/>
        </a:p>
      </dgm:t>
    </dgm:pt>
    <dgm:pt modelId="{74EEDD02-6BD3-45BF-8F31-74B9DB0ACCE6}" type="sibTrans" cxnId="{4C082014-EF34-4971-A3DC-9441E40E0EE3}">
      <dgm:prSet/>
      <dgm:spPr/>
      <dgm:t>
        <a:bodyPr/>
        <a:lstStyle/>
        <a:p>
          <a:endParaRPr lang="en-US"/>
        </a:p>
      </dgm:t>
    </dgm:pt>
    <dgm:pt modelId="{8C9F77A5-AD7C-4986-BDB3-CE4965C065D0}">
      <dgm:prSet phldrT="[Text]" custT="1"/>
      <dgm:spPr>
        <a:solidFill>
          <a:schemeClr val="accent1">
            <a:lumMod val="60000"/>
            <a:lumOff val="40000"/>
          </a:schemeClr>
        </a:solidFill>
        <a:ln>
          <a:solidFill>
            <a:schemeClr val="tx1"/>
          </a:solidFill>
          <a:extLst>
            <a:ext uri="{C807C97D-BFC1-408E-A445-0C87EB9F89A2}">
              <ask:lineSketchStyleProps xmlns:ask="http://schemas.microsoft.com/office/drawing/2018/sketchyshapes">
                <ask:type>
                  <ask:lineSketchScribble/>
                </ask:type>
              </ask:lineSketchStyleProps>
            </a:ext>
          </a:extLst>
        </a:ln>
      </dgm:spPr>
      <dgm:t>
        <a:bodyPr/>
        <a:lstStyle/>
        <a:p>
          <a:r>
            <a:rPr lang="en-US" sz="2800" dirty="0">
              <a:solidFill>
                <a:schemeClr val="tx1"/>
              </a:solidFill>
            </a:rPr>
            <a:t>Adapted</a:t>
          </a:r>
        </a:p>
      </dgm:t>
    </dgm:pt>
    <dgm:pt modelId="{8453FE20-E75A-4AB9-BAC3-1E205AE7E51C}" type="parTrans" cxnId="{D4335BBB-7F19-4D37-8A3E-AD912663D76E}">
      <dgm:prSet/>
      <dgm:spPr/>
      <dgm:t>
        <a:bodyPr/>
        <a:lstStyle/>
        <a:p>
          <a:endParaRPr lang="en-US"/>
        </a:p>
      </dgm:t>
    </dgm:pt>
    <dgm:pt modelId="{CBA29F9F-1627-4490-8A06-B242F1976F28}" type="sibTrans" cxnId="{D4335BBB-7F19-4D37-8A3E-AD912663D76E}">
      <dgm:prSet/>
      <dgm:spPr/>
      <dgm:t>
        <a:bodyPr/>
        <a:lstStyle/>
        <a:p>
          <a:endParaRPr lang="en-US"/>
        </a:p>
      </dgm:t>
    </dgm:pt>
    <dgm:pt modelId="{DF39B033-0134-4F61-86B1-AAE65D0AA282}">
      <dgm:prSet phldrT="[Text]" custT="1"/>
      <dgm:spPr>
        <a:solidFill>
          <a:schemeClr val="bg1">
            <a:lumMod val="75000"/>
          </a:schemeClr>
        </a:solidFill>
        <a:ln>
          <a:solidFill>
            <a:schemeClr val="tx1"/>
          </a:solidFill>
          <a:extLst>
            <a:ext uri="{C807C97D-BFC1-408E-A445-0C87EB9F89A2}">
              <ask:lineSketchStyleProps xmlns:ask="http://schemas.microsoft.com/office/drawing/2018/sketchyshapes">
                <ask:type>
                  <ask:lineSketchScribble/>
                </ask:type>
              </ask:lineSketchStyleProps>
            </a:ext>
          </a:extLst>
        </a:ln>
      </dgm:spPr>
      <dgm:t>
        <a:bodyPr/>
        <a:lstStyle/>
        <a:p>
          <a:r>
            <a:rPr lang="en-US" sz="2800" dirty="0">
              <a:solidFill>
                <a:schemeClr val="tx1"/>
              </a:solidFill>
            </a:rPr>
            <a:t>Intended</a:t>
          </a:r>
        </a:p>
      </dgm:t>
    </dgm:pt>
    <dgm:pt modelId="{4A23913B-8A63-480A-B853-3602AAA50B16}" type="parTrans" cxnId="{5FF49BCB-4313-4054-952D-F2A1B55D2403}">
      <dgm:prSet/>
      <dgm:spPr/>
      <dgm:t>
        <a:bodyPr/>
        <a:lstStyle/>
        <a:p>
          <a:endParaRPr lang="en-US"/>
        </a:p>
      </dgm:t>
    </dgm:pt>
    <dgm:pt modelId="{BD5F2499-5F06-4F18-A8ED-E8F8797A72AD}" type="sibTrans" cxnId="{5FF49BCB-4313-4054-952D-F2A1B55D2403}">
      <dgm:prSet/>
      <dgm:spPr/>
      <dgm:t>
        <a:bodyPr/>
        <a:lstStyle/>
        <a:p>
          <a:endParaRPr lang="en-US"/>
        </a:p>
      </dgm:t>
    </dgm:pt>
    <dgm:pt modelId="{D409E060-BC3F-4B39-BC9B-65173E1FF714}" type="pres">
      <dgm:prSet presAssocID="{A748477D-EF21-4851-B3BC-B89A6D7E2057}" presName="Name0" presStyleCnt="0">
        <dgm:presLayoutVars>
          <dgm:dir/>
          <dgm:resizeHandles val="exact"/>
        </dgm:presLayoutVars>
      </dgm:prSet>
      <dgm:spPr/>
    </dgm:pt>
    <dgm:pt modelId="{3166F583-D892-4FD6-A5F5-07BB56812E94}" type="pres">
      <dgm:prSet presAssocID="{A748477D-EF21-4851-B3BC-B89A6D7E2057}" presName="bkgdShp" presStyleLbl="alignAccFollowNode1" presStyleIdx="0" presStyleCnt="1"/>
      <dgm:spPr>
        <a:solidFill>
          <a:schemeClr val="accent1">
            <a:lumMod val="20000"/>
            <a:lumOff val="80000"/>
            <a:alpha val="90000"/>
          </a:schemeClr>
        </a:solidFill>
        <a:ln>
          <a:solidFill>
            <a:schemeClr val="tx1">
              <a:alpha val="90000"/>
            </a:schemeClr>
          </a:solidFill>
          <a:extLst>
            <a:ext uri="{C807C97D-BFC1-408E-A445-0C87EB9F89A2}">
              <ask:lineSketchStyleProps xmlns:ask="http://schemas.microsoft.com/office/drawing/2018/sketchyshapes">
                <ask:type>
                  <ask:lineSketchScribble/>
                </ask:type>
              </ask:lineSketchStyleProps>
            </a:ext>
          </a:extLst>
        </a:ln>
      </dgm:spPr>
    </dgm:pt>
    <dgm:pt modelId="{26314573-DFFF-4C57-8CA4-9E5BBE69C4C0}" type="pres">
      <dgm:prSet presAssocID="{A748477D-EF21-4851-B3BC-B89A6D7E2057}" presName="linComp" presStyleCnt="0"/>
      <dgm:spPr/>
    </dgm:pt>
    <dgm:pt modelId="{5BC6CFC8-8A80-45FD-8691-DB7E8B3D2BE9}" type="pres">
      <dgm:prSet presAssocID="{3FB9396D-4BBC-48E1-931F-A132E0EB19B2}" presName="compNode" presStyleCnt="0"/>
      <dgm:spPr/>
    </dgm:pt>
    <dgm:pt modelId="{E0CA6A82-11BE-4073-A681-356FF65EA4CC}" type="pres">
      <dgm:prSet presAssocID="{3FB9396D-4BBC-48E1-931F-A132E0EB19B2}" presName="node" presStyleLbl="node1" presStyleIdx="0" presStyleCnt="3">
        <dgm:presLayoutVars>
          <dgm:bulletEnabled val="1"/>
        </dgm:presLayoutVars>
      </dgm:prSet>
      <dgm:spPr/>
    </dgm:pt>
    <dgm:pt modelId="{7D2E0B65-4188-4433-ACFD-10A8158D2D8D}" type="pres">
      <dgm:prSet presAssocID="{3FB9396D-4BBC-48E1-931F-A132E0EB19B2}" presName="invisiNode" presStyleLbl="node1" presStyleIdx="0" presStyleCnt="3"/>
      <dgm:spPr/>
    </dgm:pt>
    <dgm:pt modelId="{150D457A-B283-4A32-ABE2-CC1C42D91441}" type="pres">
      <dgm:prSet presAssocID="{3FB9396D-4BBC-48E1-931F-A132E0EB19B2}" presName="imagNode" presStyleLbl="fgImgPlace1" presStyleIdx="0" presStyleCnt="3"/>
      <dgm:spPr>
        <a:blipFill rotWithShape="1">
          <a:blip xmlns:r="http://schemas.openxmlformats.org/officeDocument/2006/relationships" r:embed="rId1"/>
          <a:stretch>
            <a:fillRect/>
          </a:stretch>
        </a:blipFill>
        <a:ln>
          <a:solidFill>
            <a:schemeClr val="tx1"/>
          </a:solidFill>
        </a:ln>
      </dgm:spPr>
    </dgm:pt>
    <dgm:pt modelId="{863B9C23-665D-4E45-9F52-4EBBD4081895}" type="pres">
      <dgm:prSet presAssocID="{74EEDD02-6BD3-45BF-8F31-74B9DB0ACCE6}" presName="sibTrans" presStyleLbl="sibTrans2D1" presStyleIdx="0" presStyleCnt="0"/>
      <dgm:spPr/>
    </dgm:pt>
    <dgm:pt modelId="{42704FF7-A2AE-4C32-9D1D-AD1DC2AAAD89}" type="pres">
      <dgm:prSet presAssocID="{8C9F77A5-AD7C-4986-BDB3-CE4965C065D0}" presName="compNode" presStyleCnt="0"/>
      <dgm:spPr/>
    </dgm:pt>
    <dgm:pt modelId="{4B476BCE-E40D-41D5-96B1-B20B8C6E60C1}" type="pres">
      <dgm:prSet presAssocID="{8C9F77A5-AD7C-4986-BDB3-CE4965C065D0}" presName="node" presStyleLbl="node1" presStyleIdx="1" presStyleCnt="3">
        <dgm:presLayoutVars>
          <dgm:bulletEnabled val="1"/>
        </dgm:presLayoutVars>
      </dgm:prSet>
      <dgm:spPr/>
    </dgm:pt>
    <dgm:pt modelId="{8F2F4948-1A36-445D-8888-B905C3A6ED43}" type="pres">
      <dgm:prSet presAssocID="{8C9F77A5-AD7C-4986-BDB3-CE4965C065D0}" presName="invisiNode" presStyleLbl="node1" presStyleIdx="1" presStyleCnt="3"/>
      <dgm:spPr/>
    </dgm:pt>
    <dgm:pt modelId="{5377701A-D022-4BAB-A782-4CF1612CD72C}" type="pres">
      <dgm:prSet presAssocID="{8C9F77A5-AD7C-4986-BDB3-CE4965C065D0}" presName="imagNode" presStyleLbl="fgImgPlace1" presStyleIdx="1" presStyleCnt="3"/>
      <dgm:spPr>
        <a:blipFill rotWithShape="1">
          <a:blip xmlns:r="http://schemas.openxmlformats.org/officeDocument/2006/relationships" r:embed="rId2"/>
          <a:stretch>
            <a:fillRect/>
          </a:stretch>
        </a:blipFill>
        <a:ln>
          <a:solidFill>
            <a:schemeClr val="tx1"/>
          </a:solidFill>
        </a:ln>
      </dgm:spPr>
    </dgm:pt>
    <dgm:pt modelId="{7819A587-79C3-491B-9EF4-14BF7CAB7EF2}" type="pres">
      <dgm:prSet presAssocID="{CBA29F9F-1627-4490-8A06-B242F1976F28}" presName="sibTrans" presStyleLbl="sibTrans2D1" presStyleIdx="0" presStyleCnt="0"/>
      <dgm:spPr/>
    </dgm:pt>
    <dgm:pt modelId="{02F7A05E-7958-498F-BA4E-44110216735A}" type="pres">
      <dgm:prSet presAssocID="{DF39B033-0134-4F61-86B1-AAE65D0AA282}" presName="compNode" presStyleCnt="0"/>
      <dgm:spPr/>
    </dgm:pt>
    <dgm:pt modelId="{DDE64D25-4DC8-4F78-A1D8-33229E64348D}" type="pres">
      <dgm:prSet presAssocID="{DF39B033-0134-4F61-86B1-AAE65D0AA282}" presName="node" presStyleLbl="node1" presStyleIdx="2" presStyleCnt="3">
        <dgm:presLayoutVars>
          <dgm:bulletEnabled val="1"/>
        </dgm:presLayoutVars>
      </dgm:prSet>
      <dgm:spPr/>
    </dgm:pt>
    <dgm:pt modelId="{D888CEA8-1A02-4A7C-A404-4F3A19E412DF}" type="pres">
      <dgm:prSet presAssocID="{DF39B033-0134-4F61-86B1-AAE65D0AA282}" presName="invisiNode" presStyleLbl="node1" presStyleIdx="2" presStyleCnt="3"/>
      <dgm:spPr/>
    </dgm:pt>
    <dgm:pt modelId="{94BBAEB2-8F73-498F-8CC7-B50C7EA03F55}" type="pres">
      <dgm:prSet presAssocID="{DF39B033-0134-4F61-86B1-AAE65D0AA282}" presName="imagNode" presStyleLbl="fgImgPlace1" presStyleIdx="2" presStyleCnt="3"/>
      <dgm:spPr>
        <a:blipFill rotWithShape="1">
          <a:blip xmlns:r="http://schemas.openxmlformats.org/officeDocument/2006/relationships" r:embed="rId3"/>
          <a:stretch>
            <a:fillRect/>
          </a:stretch>
        </a:blipFill>
        <a:ln>
          <a:solidFill>
            <a:schemeClr val="tx1"/>
          </a:solidFill>
        </a:ln>
      </dgm:spPr>
    </dgm:pt>
  </dgm:ptLst>
  <dgm:cxnLst>
    <dgm:cxn modelId="{6C04EE0F-E59D-4190-A5D3-A812D5BF8333}" type="presOf" srcId="{A748477D-EF21-4851-B3BC-B89A6D7E2057}" destId="{D409E060-BC3F-4B39-BC9B-65173E1FF714}" srcOrd="0" destOrd="0" presId="urn:microsoft.com/office/officeart/2005/8/layout/pList2"/>
    <dgm:cxn modelId="{4C082014-EF34-4971-A3DC-9441E40E0EE3}" srcId="{A748477D-EF21-4851-B3BC-B89A6D7E2057}" destId="{3FB9396D-4BBC-48E1-931F-A132E0EB19B2}" srcOrd="0" destOrd="0" parTransId="{B6DBE9C9-8D30-4291-8EED-BEFF83A71945}" sibTransId="{74EEDD02-6BD3-45BF-8F31-74B9DB0ACCE6}"/>
    <dgm:cxn modelId="{F5766217-F747-4DE5-9060-3BF90879B879}" type="presOf" srcId="{74EEDD02-6BD3-45BF-8F31-74B9DB0ACCE6}" destId="{863B9C23-665D-4E45-9F52-4EBBD4081895}" srcOrd="0" destOrd="0" presId="urn:microsoft.com/office/officeart/2005/8/layout/pList2"/>
    <dgm:cxn modelId="{FFF0217A-6F75-4E64-99A1-B86B5F13109F}" type="presOf" srcId="{3FB9396D-4BBC-48E1-931F-A132E0EB19B2}" destId="{E0CA6A82-11BE-4073-A681-356FF65EA4CC}" srcOrd="0" destOrd="0" presId="urn:microsoft.com/office/officeart/2005/8/layout/pList2"/>
    <dgm:cxn modelId="{FD0A7F92-CAA6-4270-BCD7-5BCB50D01CF8}" type="presOf" srcId="{8C9F77A5-AD7C-4986-BDB3-CE4965C065D0}" destId="{4B476BCE-E40D-41D5-96B1-B20B8C6E60C1}" srcOrd="0" destOrd="0" presId="urn:microsoft.com/office/officeart/2005/8/layout/pList2"/>
    <dgm:cxn modelId="{C2461FA6-8AE8-4124-A8CC-31B0F39B17F3}" type="presOf" srcId="{CBA29F9F-1627-4490-8A06-B242F1976F28}" destId="{7819A587-79C3-491B-9EF4-14BF7CAB7EF2}" srcOrd="0" destOrd="0" presId="urn:microsoft.com/office/officeart/2005/8/layout/pList2"/>
    <dgm:cxn modelId="{27AD51B6-59FD-4283-9652-B3A94B4A055F}" type="presOf" srcId="{DF39B033-0134-4F61-86B1-AAE65D0AA282}" destId="{DDE64D25-4DC8-4F78-A1D8-33229E64348D}" srcOrd="0" destOrd="0" presId="urn:microsoft.com/office/officeart/2005/8/layout/pList2"/>
    <dgm:cxn modelId="{D4335BBB-7F19-4D37-8A3E-AD912663D76E}" srcId="{A748477D-EF21-4851-B3BC-B89A6D7E2057}" destId="{8C9F77A5-AD7C-4986-BDB3-CE4965C065D0}" srcOrd="1" destOrd="0" parTransId="{8453FE20-E75A-4AB9-BAC3-1E205AE7E51C}" sibTransId="{CBA29F9F-1627-4490-8A06-B242F1976F28}"/>
    <dgm:cxn modelId="{5FF49BCB-4313-4054-952D-F2A1B55D2403}" srcId="{A748477D-EF21-4851-B3BC-B89A6D7E2057}" destId="{DF39B033-0134-4F61-86B1-AAE65D0AA282}" srcOrd="2" destOrd="0" parTransId="{4A23913B-8A63-480A-B853-3602AAA50B16}" sibTransId="{BD5F2499-5F06-4F18-A8ED-E8F8797A72AD}"/>
    <dgm:cxn modelId="{B0A2C330-CC6F-4D38-B807-6B4067ED46EF}" type="presParOf" srcId="{D409E060-BC3F-4B39-BC9B-65173E1FF714}" destId="{3166F583-D892-4FD6-A5F5-07BB56812E94}" srcOrd="0" destOrd="0" presId="urn:microsoft.com/office/officeart/2005/8/layout/pList2"/>
    <dgm:cxn modelId="{9678F6A9-B490-49D3-B762-C9B0DC2B0B16}" type="presParOf" srcId="{D409E060-BC3F-4B39-BC9B-65173E1FF714}" destId="{26314573-DFFF-4C57-8CA4-9E5BBE69C4C0}" srcOrd="1" destOrd="0" presId="urn:microsoft.com/office/officeart/2005/8/layout/pList2"/>
    <dgm:cxn modelId="{E54F16CE-5D0A-4232-A881-6B14ECA28F52}" type="presParOf" srcId="{26314573-DFFF-4C57-8CA4-9E5BBE69C4C0}" destId="{5BC6CFC8-8A80-45FD-8691-DB7E8B3D2BE9}" srcOrd="0" destOrd="0" presId="urn:microsoft.com/office/officeart/2005/8/layout/pList2"/>
    <dgm:cxn modelId="{7BD861C8-FABA-4D0A-8E98-69B75E5DC978}" type="presParOf" srcId="{5BC6CFC8-8A80-45FD-8691-DB7E8B3D2BE9}" destId="{E0CA6A82-11BE-4073-A681-356FF65EA4CC}" srcOrd="0" destOrd="0" presId="urn:microsoft.com/office/officeart/2005/8/layout/pList2"/>
    <dgm:cxn modelId="{84351D7A-6A06-45EA-8BDA-CA3907287C1F}" type="presParOf" srcId="{5BC6CFC8-8A80-45FD-8691-DB7E8B3D2BE9}" destId="{7D2E0B65-4188-4433-ACFD-10A8158D2D8D}" srcOrd="1" destOrd="0" presId="urn:microsoft.com/office/officeart/2005/8/layout/pList2"/>
    <dgm:cxn modelId="{0FD48DB7-B170-4657-A329-8128F1F2682D}" type="presParOf" srcId="{5BC6CFC8-8A80-45FD-8691-DB7E8B3D2BE9}" destId="{150D457A-B283-4A32-ABE2-CC1C42D91441}" srcOrd="2" destOrd="0" presId="urn:microsoft.com/office/officeart/2005/8/layout/pList2"/>
    <dgm:cxn modelId="{0F18FA76-C0FE-47F4-B828-DC09967629C0}" type="presParOf" srcId="{26314573-DFFF-4C57-8CA4-9E5BBE69C4C0}" destId="{863B9C23-665D-4E45-9F52-4EBBD4081895}" srcOrd="1" destOrd="0" presId="urn:microsoft.com/office/officeart/2005/8/layout/pList2"/>
    <dgm:cxn modelId="{8C4A33F7-7A84-4635-BB2B-CD55C8373042}" type="presParOf" srcId="{26314573-DFFF-4C57-8CA4-9E5BBE69C4C0}" destId="{42704FF7-A2AE-4C32-9D1D-AD1DC2AAAD89}" srcOrd="2" destOrd="0" presId="urn:microsoft.com/office/officeart/2005/8/layout/pList2"/>
    <dgm:cxn modelId="{DA73B570-C8A8-496F-9960-53015E6FFC5B}" type="presParOf" srcId="{42704FF7-A2AE-4C32-9D1D-AD1DC2AAAD89}" destId="{4B476BCE-E40D-41D5-96B1-B20B8C6E60C1}" srcOrd="0" destOrd="0" presId="urn:microsoft.com/office/officeart/2005/8/layout/pList2"/>
    <dgm:cxn modelId="{AFA30D51-49FB-48FD-9402-6E7D9A7F2EFA}" type="presParOf" srcId="{42704FF7-A2AE-4C32-9D1D-AD1DC2AAAD89}" destId="{8F2F4948-1A36-445D-8888-B905C3A6ED43}" srcOrd="1" destOrd="0" presId="urn:microsoft.com/office/officeart/2005/8/layout/pList2"/>
    <dgm:cxn modelId="{672F7449-ED32-49D4-B4CC-B44C1A082B22}" type="presParOf" srcId="{42704FF7-A2AE-4C32-9D1D-AD1DC2AAAD89}" destId="{5377701A-D022-4BAB-A782-4CF1612CD72C}" srcOrd="2" destOrd="0" presId="urn:microsoft.com/office/officeart/2005/8/layout/pList2"/>
    <dgm:cxn modelId="{1D066A05-5711-46D1-9159-224EF2B7B9F6}" type="presParOf" srcId="{26314573-DFFF-4C57-8CA4-9E5BBE69C4C0}" destId="{7819A587-79C3-491B-9EF4-14BF7CAB7EF2}" srcOrd="3" destOrd="0" presId="urn:microsoft.com/office/officeart/2005/8/layout/pList2"/>
    <dgm:cxn modelId="{6D105990-9420-4B99-9ED8-5CBD2CFD8ED7}" type="presParOf" srcId="{26314573-DFFF-4C57-8CA4-9E5BBE69C4C0}" destId="{02F7A05E-7958-498F-BA4E-44110216735A}" srcOrd="4" destOrd="0" presId="urn:microsoft.com/office/officeart/2005/8/layout/pList2"/>
    <dgm:cxn modelId="{94464CA3-2F65-47F1-85F7-D62C37E914C2}" type="presParOf" srcId="{02F7A05E-7958-498F-BA4E-44110216735A}" destId="{DDE64D25-4DC8-4F78-A1D8-33229E64348D}" srcOrd="0" destOrd="0" presId="urn:microsoft.com/office/officeart/2005/8/layout/pList2"/>
    <dgm:cxn modelId="{2E2639E8-DC98-40EE-BC00-F049E30F62BD}" type="presParOf" srcId="{02F7A05E-7958-498F-BA4E-44110216735A}" destId="{D888CEA8-1A02-4A7C-A404-4F3A19E412DF}" srcOrd="1" destOrd="0" presId="urn:microsoft.com/office/officeart/2005/8/layout/pList2"/>
    <dgm:cxn modelId="{62029CC1-B602-46DC-9750-2BBEFC99200F}" type="presParOf" srcId="{02F7A05E-7958-498F-BA4E-44110216735A}" destId="{94BBAEB2-8F73-498F-8CC7-B50C7EA03F55}" srcOrd="2" destOrd="0" presId="urn:microsoft.com/office/officeart/2005/8/layout/p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9C86AE94-B6DE-4369-B63C-75D29CA0C3E2}" type="doc">
      <dgm:prSet loTypeId="urn:microsoft.com/office/officeart/2005/8/layout/process5" loCatId="process" qsTypeId="urn:microsoft.com/office/officeart/2005/8/quickstyle/simple1" qsCatId="simple" csTypeId="urn:microsoft.com/office/officeart/2005/8/colors/accent1_2" csCatId="accent1" phldr="1"/>
      <dgm:spPr/>
      <dgm:t>
        <a:bodyPr/>
        <a:lstStyle/>
        <a:p>
          <a:endParaRPr lang="en-US"/>
        </a:p>
      </dgm:t>
    </dgm:pt>
    <dgm:pt modelId="{80B2CC38-54C1-49F1-A054-229318C82273}">
      <dgm:prSet phldrT="[Text]" custT="1"/>
      <dgm:spPr>
        <a:solidFill>
          <a:schemeClr val="bg1">
            <a:lumMod val="85000"/>
          </a:schemeClr>
        </a:solidFill>
        <a:ln>
          <a:solidFill>
            <a:schemeClr val="tx1"/>
          </a:solidFill>
          <a:extLst>
            <a:ext uri="{C807C97D-BFC1-408E-A445-0C87EB9F89A2}">
              <ask:lineSketchStyleProps xmlns:ask="http://schemas.microsoft.com/office/drawing/2018/sketchyshapes">
                <ask:type>
                  <ask:lineSketchScribble/>
                </ask:type>
              </ask:lineSketchStyleProps>
            </a:ext>
          </a:extLst>
        </a:ln>
      </dgm:spPr>
      <dgm:t>
        <a:bodyPr/>
        <a:lstStyle/>
        <a:p>
          <a:r>
            <a:rPr lang="en-US" sz="2400" dirty="0">
              <a:solidFill>
                <a:schemeClr val="tx1"/>
              </a:solidFill>
            </a:rPr>
            <a:t>Or, any article made or adapted for use in the course of or in connection with:</a:t>
          </a:r>
        </a:p>
      </dgm:t>
    </dgm:pt>
    <dgm:pt modelId="{C7071F6C-FCDF-4BAE-83D7-35902ABDC176}" type="parTrans" cxnId="{E1822379-D15B-4D64-8313-9AD8CC28B9FF}">
      <dgm:prSet/>
      <dgm:spPr/>
      <dgm:t>
        <a:bodyPr/>
        <a:lstStyle/>
        <a:p>
          <a:endParaRPr lang="en-US"/>
        </a:p>
      </dgm:t>
    </dgm:pt>
    <dgm:pt modelId="{EACEAA64-8A87-47EF-8EF4-FB69623B01E1}" type="sibTrans" cxnId="{E1822379-D15B-4D64-8313-9AD8CC28B9FF}">
      <dgm:prSet/>
      <dgm:spPr>
        <a:solidFill>
          <a:srgbClr val="002060"/>
        </a:solidFill>
        <a:ln>
          <a:solidFill>
            <a:schemeClr val="tx1"/>
          </a:solidFill>
        </a:ln>
      </dgm:spPr>
      <dgm:t>
        <a:bodyPr/>
        <a:lstStyle/>
        <a:p>
          <a:endParaRPr lang="en-US"/>
        </a:p>
      </dgm:t>
    </dgm:pt>
    <dgm:pt modelId="{ABFA966A-7D03-486D-874F-A2A7ECFE64E3}">
      <dgm:prSet phldrT="[Text]" custT="1"/>
      <dgm:spPr>
        <a:solidFill>
          <a:schemeClr val="tx2">
            <a:lumMod val="40000"/>
            <a:lumOff val="60000"/>
          </a:schemeClr>
        </a:solidFill>
        <a:ln>
          <a:solidFill>
            <a:schemeClr val="tx1"/>
          </a:solidFill>
          <a:extLst>
            <a:ext uri="{C807C97D-BFC1-408E-A445-0C87EB9F89A2}">
              <ask:lineSketchStyleProps xmlns:ask="http://schemas.microsoft.com/office/drawing/2018/sketchyshapes">
                <ask:type>
                  <ask:lineSketchScribble/>
                </ask:type>
              </ask:lineSketchStyleProps>
            </a:ext>
          </a:extLst>
        </a:ln>
      </dgm:spPr>
      <dgm:t>
        <a:bodyPr/>
        <a:lstStyle/>
        <a:p>
          <a:r>
            <a:rPr lang="en-US" sz="2400" dirty="0">
              <a:solidFill>
                <a:schemeClr val="tx1"/>
              </a:solidFill>
            </a:rPr>
            <a:t>Burglary, Theft, TWOC, Fraud, Criminal Damage</a:t>
          </a:r>
        </a:p>
      </dgm:t>
    </dgm:pt>
    <dgm:pt modelId="{426F0700-C4B7-4540-B99F-763901611277}" type="parTrans" cxnId="{028A7DFB-8545-4FAF-B39C-0A5921BDCE6F}">
      <dgm:prSet/>
      <dgm:spPr/>
      <dgm:t>
        <a:bodyPr/>
        <a:lstStyle/>
        <a:p>
          <a:endParaRPr lang="en-US"/>
        </a:p>
      </dgm:t>
    </dgm:pt>
    <dgm:pt modelId="{24BB00D2-4911-4F2D-9CFD-916A8DC1F670}" type="sibTrans" cxnId="{028A7DFB-8545-4FAF-B39C-0A5921BDCE6F}">
      <dgm:prSet/>
      <dgm:spPr>
        <a:solidFill>
          <a:srgbClr val="002060"/>
        </a:solidFill>
        <a:ln>
          <a:solidFill>
            <a:schemeClr val="tx1"/>
          </a:solidFill>
        </a:ln>
      </dgm:spPr>
      <dgm:t>
        <a:bodyPr/>
        <a:lstStyle/>
        <a:p>
          <a:endParaRPr lang="en-US"/>
        </a:p>
      </dgm:t>
    </dgm:pt>
    <dgm:pt modelId="{F2D3A3D4-41F5-4AEA-8A1A-BC9385170518}">
      <dgm:prSet phldrT="[Text]" custT="1"/>
      <dgm:spPr>
        <a:solidFill>
          <a:schemeClr val="accent1">
            <a:lumMod val="40000"/>
            <a:lumOff val="60000"/>
          </a:schemeClr>
        </a:solidFill>
        <a:ln>
          <a:solidFill>
            <a:schemeClr val="tx1"/>
          </a:solidFill>
          <a:extLst>
            <a:ext uri="{C807C97D-BFC1-408E-A445-0C87EB9F89A2}">
              <ask:lineSketchStyleProps xmlns:ask="http://schemas.microsoft.com/office/drawing/2018/sketchyshapes">
                <ask:type>
                  <ask:lineSketchScribble/>
                </ask:type>
              </ask:lineSketchStyleProps>
            </a:ext>
          </a:extLst>
        </a:ln>
      </dgm:spPr>
      <dgm:t>
        <a:bodyPr/>
        <a:lstStyle/>
        <a:p>
          <a:r>
            <a:rPr lang="en-US" sz="2400" dirty="0">
              <a:solidFill>
                <a:schemeClr val="tx1"/>
              </a:solidFill>
            </a:rPr>
            <a:t>Or intended by the person having it with them for such use by them, or some other person</a:t>
          </a:r>
        </a:p>
      </dgm:t>
    </dgm:pt>
    <dgm:pt modelId="{9DECD86D-E576-47EB-9713-4F1210A04E48}" type="parTrans" cxnId="{D918D92A-C354-4547-B78E-6DEC05BB2EED}">
      <dgm:prSet/>
      <dgm:spPr/>
      <dgm:t>
        <a:bodyPr/>
        <a:lstStyle/>
        <a:p>
          <a:endParaRPr lang="en-US"/>
        </a:p>
      </dgm:t>
    </dgm:pt>
    <dgm:pt modelId="{B3AC8027-A01A-4C99-B323-5EAAF68EA004}" type="sibTrans" cxnId="{D918D92A-C354-4547-B78E-6DEC05BB2EED}">
      <dgm:prSet/>
      <dgm:spPr/>
      <dgm:t>
        <a:bodyPr/>
        <a:lstStyle/>
        <a:p>
          <a:endParaRPr lang="en-US"/>
        </a:p>
      </dgm:t>
    </dgm:pt>
    <dgm:pt modelId="{C8C7F8D4-5F98-4BD7-9DB2-04C18506B937}" type="pres">
      <dgm:prSet presAssocID="{9C86AE94-B6DE-4369-B63C-75D29CA0C3E2}" presName="diagram" presStyleCnt="0">
        <dgm:presLayoutVars>
          <dgm:dir/>
          <dgm:resizeHandles val="exact"/>
        </dgm:presLayoutVars>
      </dgm:prSet>
      <dgm:spPr/>
    </dgm:pt>
    <dgm:pt modelId="{9422BC47-F762-45D5-919C-7A98933A30A2}" type="pres">
      <dgm:prSet presAssocID="{80B2CC38-54C1-49F1-A054-229318C82273}" presName="node" presStyleLbl="node1" presStyleIdx="0" presStyleCnt="3" custScaleY="211452">
        <dgm:presLayoutVars>
          <dgm:bulletEnabled val="1"/>
        </dgm:presLayoutVars>
      </dgm:prSet>
      <dgm:spPr/>
    </dgm:pt>
    <dgm:pt modelId="{3C1A2D6C-2C44-4A6B-BAC9-4E4CB6446FDE}" type="pres">
      <dgm:prSet presAssocID="{EACEAA64-8A87-47EF-8EF4-FB69623B01E1}" presName="sibTrans" presStyleLbl="sibTrans2D1" presStyleIdx="0" presStyleCnt="2"/>
      <dgm:spPr/>
    </dgm:pt>
    <dgm:pt modelId="{55BF5962-DF38-4468-AC1D-8046FF20F241}" type="pres">
      <dgm:prSet presAssocID="{EACEAA64-8A87-47EF-8EF4-FB69623B01E1}" presName="connectorText" presStyleLbl="sibTrans2D1" presStyleIdx="0" presStyleCnt="2"/>
      <dgm:spPr/>
    </dgm:pt>
    <dgm:pt modelId="{C77D5B1C-2970-4163-A55D-9ECD1EC1F1B6}" type="pres">
      <dgm:prSet presAssocID="{ABFA966A-7D03-486D-874F-A2A7ECFE64E3}" presName="node" presStyleLbl="node1" presStyleIdx="1" presStyleCnt="3" custScaleY="210956">
        <dgm:presLayoutVars>
          <dgm:bulletEnabled val="1"/>
        </dgm:presLayoutVars>
      </dgm:prSet>
      <dgm:spPr/>
    </dgm:pt>
    <dgm:pt modelId="{3F3519DD-263C-4C56-B7CE-B35598EA592B}" type="pres">
      <dgm:prSet presAssocID="{24BB00D2-4911-4F2D-9CFD-916A8DC1F670}" presName="sibTrans" presStyleLbl="sibTrans2D1" presStyleIdx="1" presStyleCnt="2"/>
      <dgm:spPr/>
    </dgm:pt>
    <dgm:pt modelId="{3D17E0FF-33F0-4414-B2C3-5F5BA407EC6A}" type="pres">
      <dgm:prSet presAssocID="{24BB00D2-4911-4F2D-9CFD-916A8DC1F670}" presName="connectorText" presStyleLbl="sibTrans2D1" presStyleIdx="1" presStyleCnt="2"/>
      <dgm:spPr/>
    </dgm:pt>
    <dgm:pt modelId="{7E663420-8ABE-417D-953C-4BE5FC505988}" type="pres">
      <dgm:prSet presAssocID="{F2D3A3D4-41F5-4AEA-8A1A-BC9385170518}" presName="node" presStyleLbl="node1" presStyleIdx="2" presStyleCnt="3" custScaleY="214796" custLinFactNeighborX="367" custLinFactNeighborY="1920">
        <dgm:presLayoutVars>
          <dgm:bulletEnabled val="1"/>
        </dgm:presLayoutVars>
      </dgm:prSet>
      <dgm:spPr/>
    </dgm:pt>
  </dgm:ptLst>
  <dgm:cxnLst>
    <dgm:cxn modelId="{D8617D0A-E487-4AA4-8241-512EEC68C9C3}" type="presOf" srcId="{24BB00D2-4911-4F2D-9CFD-916A8DC1F670}" destId="{3D17E0FF-33F0-4414-B2C3-5F5BA407EC6A}" srcOrd="1" destOrd="0" presId="urn:microsoft.com/office/officeart/2005/8/layout/process5"/>
    <dgm:cxn modelId="{C022B00C-A905-4E0E-B60A-9A3165397392}" type="presOf" srcId="{EACEAA64-8A87-47EF-8EF4-FB69623B01E1}" destId="{55BF5962-DF38-4468-AC1D-8046FF20F241}" srcOrd="1" destOrd="0" presId="urn:microsoft.com/office/officeart/2005/8/layout/process5"/>
    <dgm:cxn modelId="{D918D92A-C354-4547-B78E-6DEC05BB2EED}" srcId="{9C86AE94-B6DE-4369-B63C-75D29CA0C3E2}" destId="{F2D3A3D4-41F5-4AEA-8A1A-BC9385170518}" srcOrd="2" destOrd="0" parTransId="{9DECD86D-E576-47EB-9713-4F1210A04E48}" sibTransId="{B3AC8027-A01A-4C99-B323-5EAAF68EA004}"/>
    <dgm:cxn modelId="{569BD43D-F0F4-47DA-8946-11A6B23C3CEF}" type="presOf" srcId="{EACEAA64-8A87-47EF-8EF4-FB69623B01E1}" destId="{3C1A2D6C-2C44-4A6B-BAC9-4E4CB6446FDE}" srcOrd="0" destOrd="0" presId="urn:microsoft.com/office/officeart/2005/8/layout/process5"/>
    <dgm:cxn modelId="{E1822379-D15B-4D64-8313-9AD8CC28B9FF}" srcId="{9C86AE94-B6DE-4369-B63C-75D29CA0C3E2}" destId="{80B2CC38-54C1-49F1-A054-229318C82273}" srcOrd="0" destOrd="0" parTransId="{C7071F6C-FCDF-4BAE-83D7-35902ABDC176}" sibTransId="{EACEAA64-8A87-47EF-8EF4-FB69623B01E1}"/>
    <dgm:cxn modelId="{0DDF6CBD-8DF5-439D-858F-B02D26FBCE45}" type="presOf" srcId="{9C86AE94-B6DE-4369-B63C-75D29CA0C3E2}" destId="{C8C7F8D4-5F98-4BD7-9DB2-04C18506B937}" srcOrd="0" destOrd="0" presId="urn:microsoft.com/office/officeart/2005/8/layout/process5"/>
    <dgm:cxn modelId="{0E9777BD-C22D-42E3-B306-32A95C46ED6C}" type="presOf" srcId="{24BB00D2-4911-4F2D-9CFD-916A8DC1F670}" destId="{3F3519DD-263C-4C56-B7CE-B35598EA592B}" srcOrd="0" destOrd="0" presId="urn:microsoft.com/office/officeart/2005/8/layout/process5"/>
    <dgm:cxn modelId="{C6688ECE-60ED-4B1C-B326-CA01D370F162}" type="presOf" srcId="{F2D3A3D4-41F5-4AEA-8A1A-BC9385170518}" destId="{7E663420-8ABE-417D-953C-4BE5FC505988}" srcOrd="0" destOrd="0" presId="urn:microsoft.com/office/officeart/2005/8/layout/process5"/>
    <dgm:cxn modelId="{EFEA7DEF-6310-4368-B920-484BBDB4F9FF}" type="presOf" srcId="{ABFA966A-7D03-486D-874F-A2A7ECFE64E3}" destId="{C77D5B1C-2970-4163-A55D-9ECD1EC1F1B6}" srcOrd="0" destOrd="0" presId="urn:microsoft.com/office/officeart/2005/8/layout/process5"/>
    <dgm:cxn modelId="{47CEC9F6-0C0F-4A98-A9EA-1DDF612AF58F}" type="presOf" srcId="{80B2CC38-54C1-49F1-A054-229318C82273}" destId="{9422BC47-F762-45D5-919C-7A98933A30A2}" srcOrd="0" destOrd="0" presId="urn:microsoft.com/office/officeart/2005/8/layout/process5"/>
    <dgm:cxn modelId="{028A7DFB-8545-4FAF-B39C-0A5921BDCE6F}" srcId="{9C86AE94-B6DE-4369-B63C-75D29CA0C3E2}" destId="{ABFA966A-7D03-486D-874F-A2A7ECFE64E3}" srcOrd="1" destOrd="0" parTransId="{426F0700-C4B7-4540-B99F-763901611277}" sibTransId="{24BB00D2-4911-4F2D-9CFD-916A8DC1F670}"/>
    <dgm:cxn modelId="{6BDDC4FC-EE28-49AA-BECC-F2C1626DD66F}" type="presParOf" srcId="{C8C7F8D4-5F98-4BD7-9DB2-04C18506B937}" destId="{9422BC47-F762-45D5-919C-7A98933A30A2}" srcOrd="0" destOrd="0" presId="urn:microsoft.com/office/officeart/2005/8/layout/process5"/>
    <dgm:cxn modelId="{2E05487B-2C27-4526-B6E0-E9C5A2638FE1}" type="presParOf" srcId="{C8C7F8D4-5F98-4BD7-9DB2-04C18506B937}" destId="{3C1A2D6C-2C44-4A6B-BAC9-4E4CB6446FDE}" srcOrd="1" destOrd="0" presId="urn:microsoft.com/office/officeart/2005/8/layout/process5"/>
    <dgm:cxn modelId="{10D3AFE2-422F-4C81-A9C5-79E420508BCE}" type="presParOf" srcId="{3C1A2D6C-2C44-4A6B-BAC9-4E4CB6446FDE}" destId="{55BF5962-DF38-4468-AC1D-8046FF20F241}" srcOrd="0" destOrd="0" presId="urn:microsoft.com/office/officeart/2005/8/layout/process5"/>
    <dgm:cxn modelId="{D62D4895-9BBE-44EB-8876-5C60CB1AAD98}" type="presParOf" srcId="{C8C7F8D4-5F98-4BD7-9DB2-04C18506B937}" destId="{C77D5B1C-2970-4163-A55D-9ECD1EC1F1B6}" srcOrd="2" destOrd="0" presId="urn:microsoft.com/office/officeart/2005/8/layout/process5"/>
    <dgm:cxn modelId="{B8553161-38A0-4098-AAB3-9332165A9684}" type="presParOf" srcId="{C8C7F8D4-5F98-4BD7-9DB2-04C18506B937}" destId="{3F3519DD-263C-4C56-B7CE-B35598EA592B}" srcOrd="3" destOrd="0" presId="urn:microsoft.com/office/officeart/2005/8/layout/process5"/>
    <dgm:cxn modelId="{53FA0F66-00E6-4F4C-83F6-95CC3A6D2E33}" type="presParOf" srcId="{3F3519DD-263C-4C56-B7CE-B35598EA592B}" destId="{3D17E0FF-33F0-4414-B2C3-5F5BA407EC6A}" srcOrd="0" destOrd="0" presId="urn:microsoft.com/office/officeart/2005/8/layout/process5"/>
    <dgm:cxn modelId="{B560A3B1-3DCC-4A4B-B366-84E8C729A82F}" type="presParOf" srcId="{C8C7F8D4-5F98-4BD7-9DB2-04C18506B937}" destId="{7E663420-8ABE-417D-953C-4BE5FC505988}" srcOrd="4" destOrd="0" presId="urn:microsoft.com/office/officeart/2005/8/layout/process5"/>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57D3EE3B-592D-4CE9-88C1-57A66F9F258B}" type="doc">
      <dgm:prSet loTypeId="urn:microsoft.com/office/officeart/2005/8/layout/process4" loCatId="list" qsTypeId="urn:microsoft.com/office/officeart/2005/8/quickstyle/simple1" qsCatId="simple" csTypeId="urn:microsoft.com/office/officeart/2005/8/colors/accent1_2" csCatId="accent1" phldr="1"/>
      <dgm:spPr/>
      <dgm:t>
        <a:bodyPr/>
        <a:lstStyle/>
        <a:p>
          <a:endParaRPr lang="en-US"/>
        </a:p>
      </dgm:t>
    </dgm:pt>
    <dgm:pt modelId="{9CB38577-9E2F-40E3-BA3F-BD22C41A276E}">
      <dgm:prSet phldrT="[Text]" custT="1"/>
      <dgm:spPr>
        <a:solidFill>
          <a:schemeClr val="accent3">
            <a:lumMod val="40000"/>
            <a:lumOff val="60000"/>
          </a:schemeClr>
        </a:solidFill>
        <a:ln>
          <a:solidFill>
            <a:schemeClr val="tx1"/>
          </a:solidFill>
          <a:extLst>
            <a:ext uri="{C807C97D-BFC1-408E-A445-0C87EB9F89A2}">
              <ask:lineSketchStyleProps xmlns:ask="http://schemas.microsoft.com/office/drawing/2018/sketchyshapes">
                <ask:type>
                  <ask:lineSketchScribble/>
                </ask:type>
              </ask:lineSketchStyleProps>
            </a:ext>
          </a:extLst>
        </a:ln>
      </dgm:spPr>
      <dgm:t>
        <a:bodyPr/>
        <a:lstStyle/>
        <a:p>
          <a:r>
            <a:rPr lang="en-US" sz="2400" dirty="0">
              <a:solidFill>
                <a:schemeClr val="tx1"/>
              </a:solidFill>
            </a:rPr>
            <a:t>Bladed or sharply pointed article or</a:t>
          </a:r>
        </a:p>
      </dgm:t>
    </dgm:pt>
    <dgm:pt modelId="{006B75EB-A695-418F-A33A-0E676AE391E8}" type="parTrans" cxnId="{30CF6876-D6F5-483A-8270-DB09AB7840F1}">
      <dgm:prSet/>
      <dgm:spPr/>
      <dgm:t>
        <a:bodyPr/>
        <a:lstStyle/>
        <a:p>
          <a:endParaRPr lang="en-US"/>
        </a:p>
      </dgm:t>
    </dgm:pt>
    <dgm:pt modelId="{C15B69F7-6DBF-4572-A2E2-864C3DB231B1}" type="sibTrans" cxnId="{30CF6876-D6F5-483A-8270-DB09AB7840F1}">
      <dgm:prSet/>
      <dgm:spPr/>
      <dgm:t>
        <a:bodyPr/>
        <a:lstStyle/>
        <a:p>
          <a:endParaRPr lang="en-US"/>
        </a:p>
      </dgm:t>
    </dgm:pt>
    <dgm:pt modelId="{FCF59075-FD7F-4D5F-B1D0-ADC15E0C7CCF}">
      <dgm:prSet phldrT="[Text]" custT="1"/>
      <dgm:spPr>
        <a:solidFill>
          <a:schemeClr val="accent1">
            <a:lumMod val="40000"/>
            <a:lumOff val="60000"/>
          </a:schemeClr>
        </a:solidFill>
        <a:ln>
          <a:solidFill>
            <a:schemeClr val="tx1"/>
          </a:solidFill>
          <a:extLst>
            <a:ext uri="{C807C97D-BFC1-408E-A445-0C87EB9F89A2}">
              <ask:lineSketchStyleProps xmlns:ask="http://schemas.microsoft.com/office/drawing/2018/sketchyshapes">
                <ask:type>
                  <ask:lineSketchScribble/>
                </ask:type>
              </ask:lineSketchStyleProps>
            </a:ext>
          </a:extLst>
        </a:ln>
      </dgm:spPr>
      <dgm:t>
        <a:bodyPr/>
        <a:lstStyle/>
        <a:p>
          <a:r>
            <a:rPr lang="en-US" sz="2400" dirty="0">
              <a:solidFill>
                <a:schemeClr val="tx1"/>
              </a:solidFill>
            </a:rPr>
            <a:t>prohibited firework</a:t>
          </a:r>
        </a:p>
      </dgm:t>
    </dgm:pt>
    <dgm:pt modelId="{026AE270-8398-4BBA-A566-81ABA726027D}" type="parTrans" cxnId="{4A410B9E-5CE5-4B6E-9883-4B891912F247}">
      <dgm:prSet/>
      <dgm:spPr/>
      <dgm:t>
        <a:bodyPr/>
        <a:lstStyle/>
        <a:p>
          <a:endParaRPr lang="en-US"/>
        </a:p>
      </dgm:t>
    </dgm:pt>
    <dgm:pt modelId="{6BF4708F-B719-498F-8F73-E7CC7F45572C}" type="sibTrans" cxnId="{4A410B9E-5CE5-4B6E-9883-4B891912F247}">
      <dgm:prSet/>
      <dgm:spPr/>
      <dgm:t>
        <a:bodyPr/>
        <a:lstStyle/>
        <a:p>
          <a:endParaRPr lang="en-US"/>
        </a:p>
      </dgm:t>
    </dgm:pt>
    <dgm:pt modelId="{019F0367-1F10-41A0-AE66-5EF73AE8F83B}">
      <dgm:prSet phldrT="[Text]" custT="1"/>
      <dgm:spPr>
        <a:solidFill>
          <a:schemeClr val="bg2">
            <a:lumMod val="75000"/>
          </a:schemeClr>
        </a:solidFill>
        <a:ln>
          <a:solidFill>
            <a:schemeClr val="tx1"/>
          </a:solidFill>
          <a:extLst>
            <a:ext uri="{C807C97D-BFC1-408E-A445-0C87EB9F89A2}">
              <ask:lineSketchStyleProps xmlns:ask="http://schemas.microsoft.com/office/drawing/2018/sketchyshapes">
                <ask:type>
                  <ask:lineSketchScribble/>
                </ask:type>
              </ask:lineSketchStyleProps>
            </a:ext>
          </a:extLst>
        </a:ln>
      </dgm:spPr>
      <dgm:t>
        <a:bodyPr/>
        <a:lstStyle/>
        <a:p>
          <a:r>
            <a:rPr lang="en-US" sz="2400" dirty="0">
              <a:solidFill>
                <a:schemeClr val="tx1"/>
              </a:solidFill>
            </a:rPr>
            <a:t>Any such article found during a search may be seized</a:t>
          </a:r>
        </a:p>
      </dgm:t>
    </dgm:pt>
    <dgm:pt modelId="{A2FA9FA6-F131-443F-9557-D105650C9399}" type="parTrans" cxnId="{E59052A5-6CB9-453B-8BED-3427EC343F3F}">
      <dgm:prSet/>
      <dgm:spPr/>
      <dgm:t>
        <a:bodyPr/>
        <a:lstStyle/>
        <a:p>
          <a:endParaRPr lang="en-US"/>
        </a:p>
      </dgm:t>
    </dgm:pt>
    <dgm:pt modelId="{2FF81830-9787-42EE-9968-209F90AFA5EC}" type="sibTrans" cxnId="{E59052A5-6CB9-453B-8BED-3427EC343F3F}">
      <dgm:prSet/>
      <dgm:spPr/>
      <dgm:t>
        <a:bodyPr/>
        <a:lstStyle/>
        <a:p>
          <a:endParaRPr lang="en-US"/>
        </a:p>
      </dgm:t>
    </dgm:pt>
    <dgm:pt modelId="{C3443D87-DEC0-49F3-8A80-FFE95D08E3D2}" type="pres">
      <dgm:prSet presAssocID="{57D3EE3B-592D-4CE9-88C1-57A66F9F258B}" presName="Name0" presStyleCnt="0">
        <dgm:presLayoutVars>
          <dgm:dir/>
          <dgm:animLvl val="lvl"/>
          <dgm:resizeHandles val="exact"/>
        </dgm:presLayoutVars>
      </dgm:prSet>
      <dgm:spPr/>
    </dgm:pt>
    <dgm:pt modelId="{1222C546-37F7-457B-9361-4E40B9BB94D2}" type="pres">
      <dgm:prSet presAssocID="{019F0367-1F10-41A0-AE66-5EF73AE8F83B}" presName="boxAndChildren" presStyleCnt="0"/>
      <dgm:spPr/>
    </dgm:pt>
    <dgm:pt modelId="{9FD49B8A-06A0-4069-8A55-01D3443D24B3}" type="pres">
      <dgm:prSet presAssocID="{019F0367-1F10-41A0-AE66-5EF73AE8F83B}" presName="parentTextBox" presStyleLbl="node1" presStyleIdx="0" presStyleCnt="3"/>
      <dgm:spPr/>
    </dgm:pt>
    <dgm:pt modelId="{A59273AE-142A-4029-9D70-A313476EDD83}" type="pres">
      <dgm:prSet presAssocID="{6BF4708F-B719-498F-8F73-E7CC7F45572C}" presName="sp" presStyleCnt="0"/>
      <dgm:spPr/>
    </dgm:pt>
    <dgm:pt modelId="{1419A01D-9A77-4B69-8B54-42695C6F03D2}" type="pres">
      <dgm:prSet presAssocID="{FCF59075-FD7F-4D5F-B1D0-ADC15E0C7CCF}" presName="arrowAndChildren" presStyleCnt="0"/>
      <dgm:spPr/>
    </dgm:pt>
    <dgm:pt modelId="{29386E58-2EB0-408A-9AA7-8222A4E724D4}" type="pres">
      <dgm:prSet presAssocID="{FCF59075-FD7F-4D5F-B1D0-ADC15E0C7CCF}" presName="parentTextArrow" presStyleLbl="node1" presStyleIdx="1" presStyleCnt="3"/>
      <dgm:spPr/>
    </dgm:pt>
    <dgm:pt modelId="{BA184DE7-D8ED-4A86-BF01-C6A03300D270}" type="pres">
      <dgm:prSet presAssocID="{C15B69F7-6DBF-4572-A2E2-864C3DB231B1}" presName="sp" presStyleCnt="0"/>
      <dgm:spPr/>
    </dgm:pt>
    <dgm:pt modelId="{F28BEF1F-A81C-489E-AF2E-4956DA728C99}" type="pres">
      <dgm:prSet presAssocID="{9CB38577-9E2F-40E3-BA3F-BD22C41A276E}" presName="arrowAndChildren" presStyleCnt="0"/>
      <dgm:spPr/>
    </dgm:pt>
    <dgm:pt modelId="{6571FF1F-8849-4FFD-8345-5DC0698F18B1}" type="pres">
      <dgm:prSet presAssocID="{9CB38577-9E2F-40E3-BA3F-BD22C41A276E}" presName="parentTextArrow" presStyleLbl="node1" presStyleIdx="2" presStyleCnt="3"/>
      <dgm:spPr/>
    </dgm:pt>
  </dgm:ptLst>
  <dgm:cxnLst>
    <dgm:cxn modelId="{44832062-48C7-4C84-B56E-8AFEF7F52CA6}" type="presOf" srcId="{57D3EE3B-592D-4CE9-88C1-57A66F9F258B}" destId="{C3443D87-DEC0-49F3-8A80-FFE95D08E3D2}" srcOrd="0" destOrd="0" presId="urn:microsoft.com/office/officeart/2005/8/layout/process4"/>
    <dgm:cxn modelId="{30CF6876-D6F5-483A-8270-DB09AB7840F1}" srcId="{57D3EE3B-592D-4CE9-88C1-57A66F9F258B}" destId="{9CB38577-9E2F-40E3-BA3F-BD22C41A276E}" srcOrd="0" destOrd="0" parTransId="{006B75EB-A695-418F-A33A-0E676AE391E8}" sibTransId="{C15B69F7-6DBF-4572-A2E2-864C3DB231B1}"/>
    <dgm:cxn modelId="{891EBB85-CB67-4BA6-9505-86D621FE4251}" type="presOf" srcId="{FCF59075-FD7F-4D5F-B1D0-ADC15E0C7CCF}" destId="{29386E58-2EB0-408A-9AA7-8222A4E724D4}" srcOrd="0" destOrd="0" presId="urn:microsoft.com/office/officeart/2005/8/layout/process4"/>
    <dgm:cxn modelId="{84F5D38C-F6DD-4D60-B058-CB86FF1F14B1}" type="presOf" srcId="{019F0367-1F10-41A0-AE66-5EF73AE8F83B}" destId="{9FD49B8A-06A0-4069-8A55-01D3443D24B3}" srcOrd="0" destOrd="0" presId="urn:microsoft.com/office/officeart/2005/8/layout/process4"/>
    <dgm:cxn modelId="{4A410B9E-5CE5-4B6E-9883-4B891912F247}" srcId="{57D3EE3B-592D-4CE9-88C1-57A66F9F258B}" destId="{FCF59075-FD7F-4D5F-B1D0-ADC15E0C7CCF}" srcOrd="1" destOrd="0" parTransId="{026AE270-8398-4BBA-A566-81ABA726027D}" sibTransId="{6BF4708F-B719-498F-8F73-E7CC7F45572C}"/>
    <dgm:cxn modelId="{E59052A5-6CB9-453B-8BED-3427EC343F3F}" srcId="{57D3EE3B-592D-4CE9-88C1-57A66F9F258B}" destId="{019F0367-1F10-41A0-AE66-5EF73AE8F83B}" srcOrd="2" destOrd="0" parTransId="{A2FA9FA6-F131-443F-9557-D105650C9399}" sibTransId="{2FF81830-9787-42EE-9968-209F90AFA5EC}"/>
    <dgm:cxn modelId="{F5368FC8-86D4-4120-A90D-EDF289030354}" type="presOf" srcId="{9CB38577-9E2F-40E3-BA3F-BD22C41A276E}" destId="{6571FF1F-8849-4FFD-8345-5DC0698F18B1}" srcOrd="0" destOrd="0" presId="urn:microsoft.com/office/officeart/2005/8/layout/process4"/>
    <dgm:cxn modelId="{0C8377CE-FDF5-426C-AEC1-7FF23A68C3AB}" type="presParOf" srcId="{C3443D87-DEC0-49F3-8A80-FFE95D08E3D2}" destId="{1222C546-37F7-457B-9361-4E40B9BB94D2}" srcOrd="0" destOrd="0" presId="urn:microsoft.com/office/officeart/2005/8/layout/process4"/>
    <dgm:cxn modelId="{DEEC83F4-BF10-4D76-96CD-7B235309C3AF}" type="presParOf" srcId="{1222C546-37F7-457B-9361-4E40B9BB94D2}" destId="{9FD49B8A-06A0-4069-8A55-01D3443D24B3}" srcOrd="0" destOrd="0" presId="urn:microsoft.com/office/officeart/2005/8/layout/process4"/>
    <dgm:cxn modelId="{2606FBDE-E071-454F-8126-EAF80055B0EF}" type="presParOf" srcId="{C3443D87-DEC0-49F3-8A80-FFE95D08E3D2}" destId="{A59273AE-142A-4029-9D70-A313476EDD83}" srcOrd="1" destOrd="0" presId="urn:microsoft.com/office/officeart/2005/8/layout/process4"/>
    <dgm:cxn modelId="{B1306C1B-FA07-4F3C-86AA-B5D28E67089B}" type="presParOf" srcId="{C3443D87-DEC0-49F3-8A80-FFE95D08E3D2}" destId="{1419A01D-9A77-4B69-8B54-42695C6F03D2}" srcOrd="2" destOrd="0" presId="urn:microsoft.com/office/officeart/2005/8/layout/process4"/>
    <dgm:cxn modelId="{80EBB877-31DF-4129-A3EA-BC89DE65DDC1}" type="presParOf" srcId="{1419A01D-9A77-4B69-8B54-42695C6F03D2}" destId="{29386E58-2EB0-408A-9AA7-8222A4E724D4}" srcOrd="0" destOrd="0" presId="urn:microsoft.com/office/officeart/2005/8/layout/process4"/>
    <dgm:cxn modelId="{E6FD0D34-08F0-4D19-910F-DABC17923130}" type="presParOf" srcId="{C3443D87-DEC0-49F3-8A80-FFE95D08E3D2}" destId="{BA184DE7-D8ED-4A86-BF01-C6A03300D270}" srcOrd="3" destOrd="0" presId="urn:microsoft.com/office/officeart/2005/8/layout/process4"/>
    <dgm:cxn modelId="{E22D3B2A-DC30-4DD8-AF0A-75A646A79C5E}" type="presParOf" srcId="{C3443D87-DEC0-49F3-8A80-FFE95D08E3D2}" destId="{F28BEF1F-A81C-489E-AF2E-4956DA728C99}" srcOrd="4" destOrd="0" presId="urn:microsoft.com/office/officeart/2005/8/layout/process4"/>
    <dgm:cxn modelId="{9998BB98-60DE-4B74-A2B8-FA32F9D7A0C6}" type="presParOf" srcId="{F28BEF1F-A81C-489E-AF2E-4956DA728C99}" destId="{6571FF1F-8849-4FFD-8345-5DC0698F18B1}" srcOrd="0" destOrd="0" presId="urn:microsoft.com/office/officeart/2005/8/layout/process4"/>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F4F87BB5-A3FC-484F-A9A3-14184A9EB5E0}" type="doc">
      <dgm:prSet loTypeId="urn:microsoft.com/office/officeart/2005/8/layout/process4" loCatId="list" qsTypeId="urn:microsoft.com/office/officeart/2005/8/quickstyle/simple1" qsCatId="simple" csTypeId="urn:microsoft.com/office/officeart/2005/8/colors/accent1_2" csCatId="accent1" phldr="1"/>
      <dgm:spPr/>
      <dgm:t>
        <a:bodyPr/>
        <a:lstStyle/>
        <a:p>
          <a:endParaRPr lang="en-US"/>
        </a:p>
      </dgm:t>
    </dgm:pt>
    <dgm:pt modelId="{76E10504-49E0-4F84-961D-AE6EA28D9E0D}">
      <dgm:prSet phldrT="[Text]" custT="1"/>
      <dgm:spPr>
        <a:solidFill>
          <a:schemeClr val="accent6">
            <a:lumMod val="60000"/>
            <a:lumOff val="40000"/>
          </a:schemeClr>
        </a:solidFill>
        <a:ln w="28575">
          <a:solidFill>
            <a:schemeClr val="tx1"/>
          </a:solidFill>
          <a:extLst>
            <a:ext uri="{C807C97D-BFC1-408E-A445-0C87EB9F89A2}">
              <ask:lineSketchStyleProps xmlns:ask="http://schemas.microsoft.com/office/drawing/2018/sketchyshapes">
                <ask:type>
                  <ask:lineSketchScribble/>
                </ask:type>
              </ask:lineSketchStyleProps>
            </a:ext>
          </a:extLst>
        </a:ln>
      </dgm:spPr>
      <dgm:t>
        <a:bodyPr/>
        <a:lstStyle/>
        <a:p>
          <a:r>
            <a:rPr lang="en-US" sz="2800" dirty="0">
              <a:solidFill>
                <a:schemeClr val="tx1"/>
              </a:solidFill>
            </a:rPr>
            <a:t>Know</a:t>
          </a:r>
        </a:p>
      </dgm:t>
    </dgm:pt>
    <dgm:pt modelId="{F0AB0739-F6B2-4F1C-8765-5E9340EAC04A}" type="parTrans" cxnId="{3074851C-BA64-42A2-B980-D05739284BE7}">
      <dgm:prSet/>
      <dgm:spPr/>
      <dgm:t>
        <a:bodyPr/>
        <a:lstStyle/>
        <a:p>
          <a:endParaRPr lang="en-US" sz="2800"/>
        </a:p>
      </dgm:t>
    </dgm:pt>
    <dgm:pt modelId="{3962E081-A370-4D36-8762-F46695CF8D86}" type="sibTrans" cxnId="{3074851C-BA64-42A2-B980-D05739284BE7}">
      <dgm:prSet/>
      <dgm:spPr/>
      <dgm:t>
        <a:bodyPr/>
        <a:lstStyle/>
        <a:p>
          <a:endParaRPr lang="en-US" sz="2800"/>
        </a:p>
      </dgm:t>
    </dgm:pt>
    <dgm:pt modelId="{3A2C396F-D27F-4E23-921F-AFA7A7C7AE76}">
      <dgm:prSet phldrT="[Text]" custT="1"/>
      <dgm:spPr>
        <a:solidFill>
          <a:schemeClr val="accent2">
            <a:lumMod val="60000"/>
            <a:lumOff val="40000"/>
          </a:schemeClr>
        </a:solidFill>
        <a:ln w="28575">
          <a:solidFill>
            <a:schemeClr val="tx1"/>
          </a:solidFill>
          <a:extLst>
            <a:ext uri="{C807C97D-BFC1-408E-A445-0C87EB9F89A2}">
              <ask:lineSketchStyleProps xmlns:ask="http://schemas.microsoft.com/office/drawing/2018/sketchyshapes">
                <ask:type>
                  <ask:lineSketchScribble/>
                </ask:type>
              </ask:lineSketchStyleProps>
            </a:ext>
          </a:extLst>
        </a:ln>
      </dgm:spPr>
      <dgm:t>
        <a:bodyPr/>
        <a:lstStyle/>
        <a:p>
          <a:r>
            <a:rPr lang="en-US" sz="2800" dirty="0">
              <a:solidFill>
                <a:schemeClr val="tx1"/>
              </a:solidFill>
            </a:rPr>
            <a:t>Believe</a:t>
          </a:r>
        </a:p>
      </dgm:t>
    </dgm:pt>
    <dgm:pt modelId="{854DA781-C85A-49A4-9CB6-F1FABCB199E5}" type="parTrans" cxnId="{48C55FD3-A41E-4996-B7CA-90EB7A278640}">
      <dgm:prSet/>
      <dgm:spPr/>
      <dgm:t>
        <a:bodyPr/>
        <a:lstStyle/>
        <a:p>
          <a:endParaRPr lang="en-US" sz="2800"/>
        </a:p>
      </dgm:t>
    </dgm:pt>
    <dgm:pt modelId="{6B051C9F-B847-4061-AC65-167844EF91F8}" type="sibTrans" cxnId="{48C55FD3-A41E-4996-B7CA-90EB7A278640}">
      <dgm:prSet/>
      <dgm:spPr/>
      <dgm:t>
        <a:bodyPr/>
        <a:lstStyle/>
        <a:p>
          <a:endParaRPr lang="en-US" sz="2800"/>
        </a:p>
      </dgm:t>
    </dgm:pt>
    <dgm:pt modelId="{95863FA9-B8BD-4E12-9035-358CF30C3CB3}">
      <dgm:prSet phldrT="[Text]" custT="1"/>
      <dgm:spPr>
        <a:solidFill>
          <a:schemeClr val="accent4">
            <a:lumMod val="60000"/>
            <a:lumOff val="40000"/>
          </a:schemeClr>
        </a:solidFill>
        <a:ln w="28575">
          <a:solidFill>
            <a:schemeClr val="tx1"/>
          </a:solidFill>
          <a:extLst>
            <a:ext uri="{C807C97D-BFC1-408E-A445-0C87EB9F89A2}">
              <ask:lineSketchStyleProps xmlns:ask="http://schemas.microsoft.com/office/drawing/2018/sketchyshapes">
                <ask:type>
                  <ask:lineSketchScribble/>
                </ask:type>
              </ask:lineSketchStyleProps>
            </a:ext>
          </a:extLst>
        </a:ln>
      </dgm:spPr>
      <dgm:t>
        <a:bodyPr/>
        <a:lstStyle/>
        <a:p>
          <a:r>
            <a:rPr lang="en-US" sz="2800" dirty="0">
              <a:solidFill>
                <a:schemeClr val="tx1"/>
              </a:solidFill>
            </a:rPr>
            <a:t>Suspect</a:t>
          </a:r>
        </a:p>
      </dgm:t>
    </dgm:pt>
    <dgm:pt modelId="{427CCB1C-C99B-467F-A442-845EFE83E041}" type="parTrans" cxnId="{376D5E88-95E1-403C-89C4-0F0216A57B10}">
      <dgm:prSet/>
      <dgm:spPr/>
      <dgm:t>
        <a:bodyPr/>
        <a:lstStyle/>
        <a:p>
          <a:endParaRPr lang="en-US" sz="2800"/>
        </a:p>
      </dgm:t>
    </dgm:pt>
    <dgm:pt modelId="{7C5AD426-BC15-4C5D-9132-34384AA5A33B}" type="sibTrans" cxnId="{376D5E88-95E1-403C-89C4-0F0216A57B10}">
      <dgm:prSet/>
      <dgm:spPr/>
      <dgm:t>
        <a:bodyPr/>
        <a:lstStyle/>
        <a:p>
          <a:endParaRPr lang="en-US" sz="2800"/>
        </a:p>
      </dgm:t>
    </dgm:pt>
    <dgm:pt modelId="{E19514FB-CA7C-4A04-B244-A9C8830BC707}" type="pres">
      <dgm:prSet presAssocID="{F4F87BB5-A3FC-484F-A9A3-14184A9EB5E0}" presName="Name0" presStyleCnt="0">
        <dgm:presLayoutVars>
          <dgm:dir/>
          <dgm:animLvl val="lvl"/>
          <dgm:resizeHandles val="exact"/>
        </dgm:presLayoutVars>
      </dgm:prSet>
      <dgm:spPr/>
    </dgm:pt>
    <dgm:pt modelId="{2BAB7513-5A67-4A9E-9A21-BF70A81338EF}" type="pres">
      <dgm:prSet presAssocID="{95863FA9-B8BD-4E12-9035-358CF30C3CB3}" presName="boxAndChildren" presStyleCnt="0"/>
      <dgm:spPr/>
    </dgm:pt>
    <dgm:pt modelId="{88B22D7D-2CF6-4834-B8CE-0424797544DD}" type="pres">
      <dgm:prSet presAssocID="{95863FA9-B8BD-4E12-9035-358CF30C3CB3}" presName="parentTextBox" presStyleLbl="node1" presStyleIdx="0" presStyleCnt="3"/>
      <dgm:spPr/>
    </dgm:pt>
    <dgm:pt modelId="{10A27258-58ED-48AE-B903-8D78E49C399A}" type="pres">
      <dgm:prSet presAssocID="{6B051C9F-B847-4061-AC65-167844EF91F8}" presName="sp" presStyleCnt="0"/>
      <dgm:spPr/>
    </dgm:pt>
    <dgm:pt modelId="{507A90F1-047A-4974-B610-919AE83D7DC2}" type="pres">
      <dgm:prSet presAssocID="{3A2C396F-D27F-4E23-921F-AFA7A7C7AE76}" presName="arrowAndChildren" presStyleCnt="0"/>
      <dgm:spPr/>
    </dgm:pt>
    <dgm:pt modelId="{40336F90-D95A-4773-AD97-6FF8021E7814}" type="pres">
      <dgm:prSet presAssocID="{3A2C396F-D27F-4E23-921F-AFA7A7C7AE76}" presName="parentTextArrow" presStyleLbl="node1" presStyleIdx="1" presStyleCnt="3"/>
      <dgm:spPr/>
    </dgm:pt>
    <dgm:pt modelId="{4C41DB00-B104-40A8-BFB3-D46EE2A68483}" type="pres">
      <dgm:prSet presAssocID="{3962E081-A370-4D36-8762-F46695CF8D86}" presName="sp" presStyleCnt="0"/>
      <dgm:spPr/>
    </dgm:pt>
    <dgm:pt modelId="{1A88AD1D-5EFB-43CA-BE8C-8F6CC18F6179}" type="pres">
      <dgm:prSet presAssocID="{76E10504-49E0-4F84-961D-AE6EA28D9E0D}" presName="arrowAndChildren" presStyleCnt="0"/>
      <dgm:spPr/>
    </dgm:pt>
    <dgm:pt modelId="{B26FDA26-65E2-4D89-818A-6697CBB9BEBC}" type="pres">
      <dgm:prSet presAssocID="{76E10504-49E0-4F84-961D-AE6EA28D9E0D}" presName="parentTextArrow" presStyleLbl="node1" presStyleIdx="2" presStyleCnt="3" custLinFactNeighborX="2599" custLinFactNeighborY="2476"/>
      <dgm:spPr/>
    </dgm:pt>
  </dgm:ptLst>
  <dgm:cxnLst>
    <dgm:cxn modelId="{3074851C-BA64-42A2-B980-D05739284BE7}" srcId="{F4F87BB5-A3FC-484F-A9A3-14184A9EB5E0}" destId="{76E10504-49E0-4F84-961D-AE6EA28D9E0D}" srcOrd="0" destOrd="0" parTransId="{F0AB0739-F6B2-4F1C-8765-5E9340EAC04A}" sibTransId="{3962E081-A370-4D36-8762-F46695CF8D86}"/>
    <dgm:cxn modelId="{DA803827-F2DF-4C96-8529-9E1D9ABA1797}" type="presOf" srcId="{76E10504-49E0-4F84-961D-AE6EA28D9E0D}" destId="{B26FDA26-65E2-4D89-818A-6697CBB9BEBC}" srcOrd="0" destOrd="0" presId="urn:microsoft.com/office/officeart/2005/8/layout/process4"/>
    <dgm:cxn modelId="{186D027D-4F4D-42C0-9125-11F644FDD7E4}" type="presOf" srcId="{3A2C396F-D27F-4E23-921F-AFA7A7C7AE76}" destId="{40336F90-D95A-4773-AD97-6FF8021E7814}" srcOrd="0" destOrd="0" presId="urn:microsoft.com/office/officeart/2005/8/layout/process4"/>
    <dgm:cxn modelId="{376D5E88-95E1-403C-89C4-0F0216A57B10}" srcId="{F4F87BB5-A3FC-484F-A9A3-14184A9EB5E0}" destId="{95863FA9-B8BD-4E12-9035-358CF30C3CB3}" srcOrd="2" destOrd="0" parTransId="{427CCB1C-C99B-467F-A442-845EFE83E041}" sibTransId="{7C5AD426-BC15-4C5D-9132-34384AA5A33B}"/>
    <dgm:cxn modelId="{1ADA7F8A-F0B5-46DD-865A-71AE30B28F90}" type="presOf" srcId="{F4F87BB5-A3FC-484F-A9A3-14184A9EB5E0}" destId="{E19514FB-CA7C-4A04-B244-A9C8830BC707}" srcOrd="0" destOrd="0" presId="urn:microsoft.com/office/officeart/2005/8/layout/process4"/>
    <dgm:cxn modelId="{C78C669B-C646-46AE-8604-8A7C13CBE24B}" type="presOf" srcId="{95863FA9-B8BD-4E12-9035-358CF30C3CB3}" destId="{88B22D7D-2CF6-4834-B8CE-0424797544DD}" srcOrd="0" destOrd="0" presId="urn:microsoft.com/office/officeart/2005/8/layout/process4"/>
    <dgm:cxn modelId="{48C55FD3-A41E-4996-B7CA-90EB7A278640}" srcId="{F4F87BB5-A3FC-484F-A9A3-14184A9EB5E0}" destId="{3A2C396F-D27F-4E23-921F-AFA7A7C7AE76}" srcOrd="1" destOrd="0" parTransId="{854DA781-C85A-49A4-9CB6-F1FABCB199E5}" sibTransId="{6B051C9F-B847-4061-AC65-167844EF91F8}"/>
    <dgm:cxn modelId="{6717F9BA-F2DA-4157-8683-A03D78C21486}" type="presParOf" srcId="{E19514FB-CA7C-4A04-B244-A9C8830BC707}" destId="{2BAB7513-5A67-4A9E-9A21-BF70A81338EF}" srcOrd="0" destOrd="0" presId="urn:microsoft.com/office/officeart/2005/8/layout/process4"/>
    <dgm:cxn modelId="{F9A83896-C89B-4795-B959-97C6483C9FE2}" type="presParOf" srcId="{2BAB7513-5A67-4A9E-9A21-BF70A81338EF}" destId="{88B22D7D-2CF6-4834-B8CE-0424797544DD}" srcOrd="0" destOrd="0" presId="urn:microsoft.com/office/officeart/2005/8/layout/process4"/>
    <dgm:cxn modelId="{9D8879DF-93D8-4016-BD9F-504974215776}" type="presParOf" srcId="{E19514FB-CA7C-4A04-B244-A9C8830BC707}" destId="{10A27258-58ED-48AE-B903-8D78E49C399A}" srcOrd="1" destOrd="0" presId="urn:microsoft.com/office/officeart/2005/8/layout/process4"/>
    <dgm:cxn modelId="{46C340F2-50BA-4C4E-8464-72A4819E9518}" type="presParOf" srcId="{E19514FB-CA7C-4A04-B244-A9C8830BC707}" destId="{507A90F1-047A-4974-B610-919AE83D7DC2}" srcOrd="2" destOrd="0" presId="urn:microsoft.com/office/officeart/2005/8/layout/process4"/>
    <dgm:cxn modelId="{FAD371F7-F3FA-46A0-9318-E926E67095B8}" type="presParOf" srcId="{507A90F1-047A-4974-B610-919AE83D7DC2}" destId="{40336F90-D95A-4773-AD97-6FF8021E7814}" srcOrd="0" destOrd="0" presId="urn:microsoft.com/office/officeart/2005/8/layout/process4"/>
    <dgm:cxn modelId="{4996ECD9-7292-424F-933D-893DBF8F2CEF}" type="presParOf" srcId="{E19514FB-CA7C-4A04-B244-A9C8830BC707}" destId="{4C41DB00-B104-40A8-BFB3-D46EE2A68483}" srcOrd="3" destOrd="0" presId="urn:microsoft.com/office/officeart/2005/8/layout/process4"/>
    <dgm:cxn modelId="{42DB5BD3-9FDD-4E70-AC38-019885308B60}" type="presParOf" srcId="{E19514FB-CA7C-4A04-B244-A9C8830BC707}" destId="{1A88AD1D-5EFB-43CA-BE8C-8F6CC18F6179}" srcOrd="4" destOrd="0" presId="urn:microsoft.com/office/officeart/2005/8/layout/process4"/>
    <dgm:cxn modelId="{7638EBE7-712D-4B1A-BFA7-1981405AA8CE}" type="presParOf" srcId="{1A88AD1D-5EFB-43CA-BE8C-8F6CC18F6179}" destId="{B26FDA26-65E2-4D89-818A-6697CBB9BEBC}" srcOrd="0" destOrd="0" presId="urn:microsoft.com/office/officeart/2005/8/layout/process4"/>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7CBB15C8-9C06-46B3-965C-F6352311012F}" type="doc">
      <dgm:prSet loTypeId="urn:microsoft.com/office/officeart/2005/8/layout/process2" loCatId="process" qsTypeId="urn:microsoft.com/office/officeart/2005/8/quickstyle/simple1" qsCatId="simple" csTypeId="urn:microsoft.com/office/officeart/2005/8/colors/accent1_2" csCatId="accent1" phldr="1"/>
      <dgm:spPr/>
    </dgm:pt>
    <dgm:pt modelId="{CDF11527-434A-4735-BC75-99F8FC48B5C7}">
      <dgm:prSet phldrT="[Text]" custT="1"/>
      <dgm:spPr>
        <a:solidFill>
          <a:schemeClr val="bg2">
            <a:lumMod val="75000"/>
          </a:schemeClr>
        </a:solidFill>
        <a:ln>
          <a:solidFill>
            <a:schemeClr val="tx1"/>
          </a:solidFill>
          <a:extLst>
            <a:ext uri="{C807C97D-BFC1-408E-A445-0C87EB9F89A2}">
              <ask:lineSketchStyleProps xmlns:ask="http://schemas.microsoft.com/office/drawing/2018/sketchyshapes">
                <ask:type>
                  <ask:lineSketchScribble/>
                </ask:type>
              </ask:lineSketchStyleProps>
            </a:ext>
          </a:extLst>
        </a:ln>
      </dgm:spPr>
      <dgm:t>
        <a:bodyPr/>
        <a:lstStyle/>
        <a:p>
          <a:r>
            <a:rPr lang="en-US" sz="2000" dirty="0">
              <a:solidFill>
                <a:schemeClr val="tx1"/>
              </a:solidFill>
            </a:rPr>
            <a:t>Each time a stop and search of a person is considered officers should ask themselves this question</a:t>
          </a:r>
        </a:p>
      </dgm:t>
    </dgm:pt>
    <dgm:pt modelId="{AECDAE53-D542-4DBF-B25D-8E5CBF8A1F87}" type="parTrans" cxnId="{769B45C5-28D5-415B-ACA9-037F8C8B0481}">
      <dgm:prSet/>
      <dgm:spPr/>
      <dgm:t>
        <a:bodyPr/>
        <a:lstStyle/>
        <a:p>
          <a:endParaRPr lang="en-US"/>
        </a:p>
      </dgm:t>
    </dgm:pt>
    <dgm:pt modelId="{7579FFED-380C-4626-8D30-9638028AFF77}" type="sibTrans" cxnId="{769B45C5-28D5-415B-ACA9-037F8C8B0481}">
      <dgm:prSet/>
      <dgm:spPr>
        <a:solidFill>
          <a:srgbClr val="002060"/>
        </a:solidFill>
        <a:ln>
          <a:solidFill>
            <a:schemeClr val="tx1"/>
          </a:solidFill>
        </a:ln>
      </dgm:spPr>
      <dgm:t>
        <a:bodyPr/>
        <a:lstStyle/>
        <a:p>
          <a:endParaRPr lang="en-US"/>
        </a:p>
      </dgm:t>
    </dgm:pt>
    <dgm:pt modelId="{576D5EAA-F4CA-47F9-A1CA-CD357142769F}">
      <dgm:prSet phldrT="[Text]" custT="1"/>
      <dgm:spPr>
        <a:solidFill>
          <a:schemeClr val="accent1">
            <a:lumMod val="20000"/>
            <a:lumOff val="80000"/>
          </a:schemeClr>
        </a:solidFill>
        <a:ln>
          <a:solidFill>
            <a:schemeClr val="tx1"/>
          </a:solidFill>
          <a:extLst>
            <a:ext uri="{C807C97D-BFC1-408E-A445-0C87EB9F89A2}">
              <ask:lineSketchStyleProps xmlns:ask="http://schemas.microsoft.com/office/drawing/2018/sketchyshapes">
                <ask:type>
                  <ask:lineSketchScribble/>
                </ask:type>
              </ask:lineSketchStyleProps>
            </a:ext>
          </a:extLst>
        </a:ln>
      </dgm:spPr>
      <dgm:t>
        <a:bodyPr/>
        <a:lstStyle/>
        <a:p>
          <a:r>
            <a:rPr lang="en-US" sz="2000" dirty="0">
              <a:solidFill>
                <a:schemeClr val="tx1"/>
              </a:solidFill>
            </a:rPr>
            <a:t>Do I have specific intelligence including my own observations, which provides reasonable grounds for suspecting that this person at this time in these circumstances possesses a specific prohibited article and there is a likelihood based on these suspicions that I will find the item I am looking for? </a:t>
          </a:r>
        </a:p>
      </dgm:t>
    </dgm:pt>
    <dgm:pt modelId="{1DC8DF76-CDBD-4356-9C9B-5BBF39917BC6}" type="parTrans" cxnId="{C0C2A469-C8B0-4C74-BF5F-66EA907AA1E5}">
      <dgm:prSet/>
      <dgm:spPr/>
      <dgm:t>
        <a:bodyPr/>
        <a:lstStyle/>
        <a:p>
          <a:endParaRPr lang="en-US"/>
        </a:p>
      </dgm:t>
    </dgm:pt>
    <dgm:pt modelId="{1E50498B-F274-46DE-BB8D-5C02D2D42E36}" type="sibTrans" cxnId="{C0C2A469-C8B0-4C74-BF5F-66EA907AA1E5}">
      <dgm:prSet/>
      <dgm:spPr>
        <a:solidFill>
          <a:srgbClr val="002060"/>
        </a:solidFill>
        <a:ln>
          <a:solidFill>
            <a:schemeClr val="tx1"/>
          </a:solidFill>
        </a:ln>
      </dgm:spPr>
      <dgm:t>
        <a:bodyPr/>
        <a:lstStyle/>
        <a:p>
          <a:endParaRPr lang="en-US" dirty="0"/>
        </a:p>
      </dgm:t>
    </dgm:pt>
    <dgm:pt modelId="{8C7FADA9-C871-4854-B5DE-7411775BB2DF}">
      <dgm:prSet phldrT="[Text]" custT="1"/>
      <dgm:spPr>
        <a:solidFill>
          <a:schemeClr val="tx2">
            <a:lumMod val="40000"/>
            <a:lumOff val="60000"/>
          </a:schemeClr>
        </a:solidFill>
        <a:ln>
          <a:solidFill>
            <a:schemeClr val="tx1"/>
          </a:solidFill>
          <a:extLst>
            <a:ext uri="{C807C97D-BFC1-408E-A445-0C87EB9F89A2}">
              <ask:lineSketchStyleProps xmlns:ask="http://schemas.microsoft.com/office/drawing/2018/sketchyshapes">
                <ask:type>
                  <ask:lineSketchScribble/>
                </ask:type>
              </ask:lineSketchStyleProps>
            </a:ext>
          </a:extLst>
        </a:ln>
      </dgm:spPr>
      <dgm:t>
        <a:bodyPr/>
        <a:lstStyle/>
        <a:p>
          <a:r>
            <a:rPr lang="en-US" sz="2000" dirty="0">
              <a:solidFill>
                <a:schemeClr val="tx1"/>
              </a:solidFill>
            </a:rPr>
            <a:t>If there is no such intelligence, then </a:t>
          </a:r>
          <a:r>
            <a:rPr lang="en-US" sz="2000" b="1" i="1" u="sng" dirty="0">
              <a:solidFill>
                <a:schemeClr val="tx1"/>
              </a:solidFill>
            </a:rPr>
            <a:t>no</a:t>
          </a:r>
          <a:r>
            <a:rPr lang="en-US" sz="2000" dirty="0">
              <a:solidFill>
                <a:schemeClr val="tx1"/>
              </a:solidFill>
            </a:rPr>
            <a:t> search should be made</a:t>
          </a:r>
        </a:p>
      </dgm:t>
    </dgm:pt>
    <dgm:pt modelId="{4AA0133F-50DE-4B36-8199-F03E4828E300}" type="parTrans" cxnId="{67BB3AD0-7067-4662-9F8E-91B0E4A362C2}">
      <dgm:prSet/>
      <dgm:spPr/>
      <dgm:t>
        <a:bodyPr/>
        <a:lstStyle/>
        <a:p>
          <a:endParaRPr lang="en-US"/>
        </a:p>
      </dgm:t>
    </dgm:pt>
    <dgm:pt modelId="{0FE82D45-BE5B-424C-AB36-DC192394B50D}" type="sibTrans" cxnId="{67BB3AD0-7067-4662-9F8E-91B0E4A362C2}">
      <dgm:prSet/>
      <dgm:spPr/>
      <dgm:t>
        <a:bodyPr/>
        <a:lstStyle/>
        <a:p>
          <a:endParaRPr lang="en-US"/>
        </a:p>
      </dgm:t>
    </dgm:pt>
    <dgm:pt modelId="{18FD1FEE-9904-4608-964B-085EED5A54C7}" type="pres">
      <dgm:prSet presAssocID="{7CBB15C8-9C06-46B3-965C-F6352311012F}" presName="linearFlow" presStyleCnt="0">
        <dgm:presLayoutVars>
          <dgm:resizeHandles val="exact"/>
        </dgm:presLayoutVars>
      </dgm:prSet>
      <dgm:spPr/>
    </dgm:pt>
    <dgm:pt modelId="{BD86B3F9-069D-4469-AE6B-6926E9DA01A3}" type="pres">
      <dgm:prSet presAssocID="{CDF11527-434A-4735-BC75-99F8FC48B5C7}" presName="node" presStyleLbl="node1" presStyleIdx="0" presStyleCnt="3" custScaleX="420285">
        <dgm:presLayoutVars>
          <dgm:bulletEnabled val="1"/>
        </dgm:presLayoutVars>
      </dgm:prSet>
      <dgm:spPr/>
    </dgm:pt>
    <dgm:pt modelId="{E4914C1E-15D8-4F37-A269-904DECC45847}" type="pres">
      <dgm:prSet presAssocID="{7579FFED-380C-4626-8D30-9638028AFF77}" presName="sibTrans" presStyleLbl="sibTrans2D1" presStyleIdx="0" presStyleCnt="2"/>
      <dgm:spPr/>
    </dgm:pt>
    <dgm:pt modelId="{95DBA2D4-F34D-4E41-A8AB-1BFBD20DA0F7}" type="pres">
      <dgm:prSet presAssocID="{7579FFED-380C-4626-8D30-9638028AFF77}" presName="connectorText" presStyleLbl="sibTrans2D1" presStyleIdx="0" presStyleCnt="2"/>
      <dgm:spPr/>
    </dgm:pt>
    <dgm:pt modelId="{41A35732-267D-4D67-841E-E369477484AC}" type="pres">
      <dgm:prSet presAssocID="{576D5EAA-F4CA-47F9-A1CA-CD357142769F}" presName="node" presStyleLbl="node1" presStyleIdx="1" presStyleCnt="3" custScaleX="420285" custScaleY="193525">
        <dgm:presLayoutVars>
          <dgm:bulletEnabled val="1"/>
        </dgm:presLayoutVars>
      </dgm:prSet>
      <dgm:spPr/>
    </dgm:pt>
    <dgm:pt modelId="{DD5597EF-ACFA-4AB1-9C6B-F1B0BCDCBA2B}" type="pres">
      <dgm:prSet presAssocID="{1E50498B-F274-46DE-BB8D-5C02D2D42E36}" presName="sibTrans" presStyleLbl="sibTrans2D1" presStyleIdx="1" presStyleCnt="2"/>
      <dgm:spPr/>
    </dgm:pt>
    <dgm:pt modelId="{B3460982-841A-496D-940C-FAB4177199A3}" type="pres">
      <dgm:prSet presAssocID="{1E50498B-F274-46DE-BB8D-5C02D2D42E36}" presName="connectorText" presStyleLbl="sibTrans2D1" presStyleIdx="1" presStyleCnt="2"/>
      <dgm:spPr/>
    </dgm:pt>
    <dgm:pt modelId="{5F79C60F-8B6D-4D65-A720-F4AFCB820AD6}" type="pres">
      <dgm:prSet presAssocID="{8C7FADA9-C871-4854-B5DE-7411775BB2DF}" presName="node" presStyleLbl="node1" presStyleIdx="2" presStyleCnt="3" custScaleX="420285" custLinFactY="14839" custLinFactNeighborY="100000">
        <dgm:presLayoutVars>
          <dgm:bulletEnabled val="1"/>
        </dgm:presLayoutVars>
      </dgm:prSet>
      <dgm:spPr/>
    </dgm:pt>
  </dgm:ptLst>
  <dgm:cxnLst>
    <dgm:cxn modelId="{0EFB3420-6D6B-4082-9A2C-8FADBF9BC09A}" type="presOf" srcId="{CDF11527-434A-4735-BC75-99F8FC48B5C7}" destId="{BD86B3F9-069D-4469-AE6B-6926E9DA01A3}" srcOrd="0" destOrd="0" presId="urn:microsoft.com/office/officeart/2005/8/layout/process2"/>
    <dgm:cxn modelId="{9EB84C2B-856B-483D-98BC-127D431178CC}" type="presOf" srcId="{576D5EAA-F4CA-47F9-A1CA-CD357142769F}" destId="{41A35732-267D-4D67-841E-E369477484AC}" srcOrd="0" destOrd="0" presId="urn:microsoft.com/office/officeart/2005/8/layout/process2"/>
    <dgm:cxn modelId="{1BDBAD3D-F208-47CD-8BBB-B8078B63FA28}" type="presOf" srcId="{1E50498B-F274-46DE-BB8D-5C02D2D42E36}" destId="{B3460982-841A-496D-940C-FAB4177199A3}" srcOrd="1" destOrd="0" presId="urn:microsoft.com/office/officeart/2005/8/layout/process2"/>
    <dgm:cxn modelId="{82193641-C113-4BAB-B1A7-81BAD4B5DC87}" type="presOf" srcId="{1E50498B-F274-46DE-BB8D-5C02D2D42E36}" destId="{DD5597EF-ACFA-4AB1-9C6B-F1B0BCDCBA2B}" srcOrd="0" destOrd="0" presId="urn:microsoft.com/office/officeart/2005/8/layout/process2"/>
    <dgm:cxn modelId="{29C98869-C29C-4C43-BF23-C50CDC4B0605}" type="presOf" srcId="{8C7FADA9-C871-4854-B5DE-7411775BB2DF}" destId="{5F79C60F-8B6D-4D65-A720-F4AFCB820AD6}" srcOrd="0" destOrd="0" presId="urn:microsoft.com/office/officeart/2005/8/layout/process2"/>
    <dgm:cxn modelId="{C0C2A469-C8B0-4C74-BF5F-66EA907AA1E5}" srcId="{7CBB15C8-9C06-46B3-965C-F6352311012F}" destId="{576D5EAA-F4CA-47F9-A1CA-CD357142769F}" srcOrd="1" destOrd="0" parTransId="{1DC8DF76-CDBD-4356-9C9B-5BBF39917BC6}" sibTransId="{1E50498B-F274-46DE-BB8D-5C02D2D42E36}"/>
    <dgm:cxn modelId="{7C415A4A-349A-4660-B861-763DDEC67104}" type="presOf" srcId="{7CBB15C8-9C06-46B3-965C-F6352311012F}" destId="{18FD1FEE-9904-4608-964B-085EED5A54C7}" srcOrd="0" destOrd="0" presId="urn:microsoft.com/office/officeart/2005/8/layout/process2"/>
    <dgm:cxn modelId="{5DCAA2A0-93B2-4086-9070-05DAFDF53CFA}" type="presOf" srcId="{7579FFED-380C-4626-8D30-9638028AFF77}" destId="{95DBA2D4-F34D-4E41-A8AB-1BFBD20DA0F7}" srcOrd="1" destOrd="0" presId="urn:microsoft.com/office/officeart/2005/8/layout/process2"/>
    <dgm:cxn modelId="{769B45C5-28D5-415B-ACA9-037F8C8B0481}" srcId="{7CBB15C8-9C06-46B3-965C-F6352311012F}" destId="{CDF11527-434A-4735-BC75-99F8FC48B5C7}" srcOrd="0" destOrd="0" parTransId="{AECDAE53-D542-4DBF-B25D-8E5CBF8A1F87}" sibTransId="{7579FFED-380C-4626-8D30-9638028AFF77}"/>
    <dgm:cxn modelId="{67BB3AD0-7067-4662-9F8E-91B0E4A362C2}" srcId="{7CBB15C8-9C06-46B3-965C-F6352311012F}" destId="{8C7FADA9-C871-4854-B5DE-7411775BB2DF}" srcOrd="2" destOrd="0" parTransId="{4AA0133F-50DE-4B36-8199-F03E4828E300}" sibTransId="{0FE82D45-BE5B-424C-AB36-DC192394B50D}"/>
    <dgm:cxn modelId="{757E38F8-5F39-43F8-A896-6D6F3CFB0E4B}" type="presOf" srcId="{7579FFED-380C-4626-8D30-9638028AFF77}" destId="{E4914C1E-15D8-4F37-A269-904DECC45847}" srcOrd="0" destOrd="0" presId="urn:microsoft.com/office/officeart/2005/8/layout/process2"/>
    <dgm:cxn modelId="{80959D31-C053-47E7-B38F-8C350B8D7085}" type="presParOf" srcId="{18FD1FEE-9904-4608-964B-085EED5A54C7}" destId="{BD86B3F9-069D-4469-AE6B-6926E9DA01A3}" srcOrd="0" destOrd="0" presId="urn:microsoft.com/office/officeart/2005/8/layout/process2"/>
    <dgm:cxn modelId="{E8717909-3520-4B36-BBE7-523170B673FC}" type="presParOf" srcId="{18FD1FEE-9904-4608-964B-085EED5A54C7}" destId="{E4914C1E-15D8-4F37-A269-904DECC45847}" srcOrd="1" destOrd="0" presId="urn:microsoft.com/office/officeart/2005/8/layout/process2"/>
    <dgm:cxn modelId="{03CC7EEF-065F-4873-AF05-8E7799715B2C}" type="presParOf" srcId="{E4914C1E-15D8-4F37-A269-904DECC45847}" destId="{95DBA2D4-F34D-4E41-A8AB-1BFBD20DA0F7}" srcOrd="0" destOrd="0" presId="urn:microsoft.com/office/officeart/2005/8/layout/process2"/>
    <dgm:cxn modelId="{7CB64E20-616B-44DB-9CA3-8F7E7B8B7C20}" type="presParOf" srcId="{18FD1FEE-9904-4608-964B-085EED5A54C7}" destId="{41A35732-267D-4D67-841E-E369477484AC}" srcOrd="2" destOrd="0" presId="urn:microsoft.com/office/officeart/2005/8/layout/process2"/>
    <dgm:cxn modelId="{D52EE3C4-28E0-4D11-BA66-F85733F9EDA7}" type="presParOf" srcId="{18FD1FEE-9904-4608-964B-085EED5A54C7}" destId="{DD5597EF-ACFA-4AB1-9C6B-F1B0BCDCBA2B}" srcOrd="3" destOrd="0" presId="urn:microsoft.com/office/officeart/2005/8/layout/process2"/>
    <dgm:cxn modelId="{85F25541-D219-49DC-B913-1AA7798834E0}" type="presParOf" srcId="{DD5597EF-ACFA-4AB1-9C6B-F1B0BCDCBA2B}" destId="{B3460982-841A-496D-940C-FAB4177199A3}" srcOrd="0" destOrd="0" presId="urn:microsoft.com/office/officeart/2005/8/layout/process2"/>
    <dgm:cxn modelId="{A490B22C-2810-4737-8FEF-13EB4774F490}" type="presParOf" srcId="{18FD1FEE-9904-4608-964B-085EED5A54C7}" destId="{5F79C60F-8B6D-4D65-A720-F4AFCB820AD6}" srcOrd="4" destOrd="0" presId="urn:microsoft.com/office/officeart/2005/8/layout/process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CC7716E5-A656-4BE2-A25E-CA0DD104A488}" type="doc">
      <dgm:prSet loTypeId="urn:microsoft.com/office/officeart/2005/8/layout/bProcess4" loCatId="process" qsTypeId="urn:microsoft.com/office/officeart/2005/8/quickstyle/simple1" qsCatId="simple" csTypeId="urn:microsoft.com/office/officeart/2005/8/colors/accent1_2" csCatId="accent1" phldr="1"/>
      <dgm:spPr/>
      <dgm:t>
        <a:bodyPr/>
        <a:lstStyle/>
        <a:p>
          <a:endParaRPr lang="en-US"/>
        </a:p>
      </dgm:t>
    </dgm:pt>
    <dgm:pt modelId="{18BE7B08-6A42-460B-936A-5750F201E4E6}">
      <dgm:prSet phldrT="[Text]" custT="1"/>
      <dgm:spPr>
        <a:solidFill>
          <a:schemeClr val="bg1">
            <a:lumMod val="85000"/>
          </a:schemeClr>
        </a:solidFill>
        <a:ln>
          <a:solidFill>
            <a:schemeClr val="tx1"/>
          </a:solidFill>
          <a:extLst>
            <a:ext uri="{C807C97D-BFC1-408E-A445-0C87EB9F89A2}">
              <ask:lineSketchStyleProps xmlns:ask="http://schemas.microsoft.com/office/drawing/2018/sketchyshapes">
                <ask:type>
                  <ask:lineSketchScribble/>
                </ask:type>
              </ask:lineSketchStyleProps>
            </a:ext>
          </a:extLst>
        </a:ln>
      </dgm:spPr>
      <dgm:t>
        <a:bodyPr/>
        <a:lstStyle/>
        <a:p>
          <a:r>
            <a:rPr lang="en-US" sz="1900" dirty="0">
              <a:solidFill>
                <a:schemeClr val="tx1"/>
              </a:solidFill>
            </a:rPr>
            <a:t>Stop &amp; Search can be a valuable power to assist policing provided that it is used correctly</a:t>
          </a:r>
        </a:p>
      </dgm:t>
    </dgm:pt>
    <dgm:pt modelId="{223690E8-216A-4B33-9F96-F7700320104D}" type="parTrans" cxnId="{3908F0DE-A3AE-4665-9622-10025A8AD6B2}">
      <dgm:prSet/>
      <dgm:spPr/>
      <dgm:t>
        <a:bodyPr/>
        <a:lstStyle/>
        <a:p>
          <a:endParaRPr lang="en-US"/>
        </a:p>
      </dgm:t>
    </dgm:pt>
    <dgm:pt modelId="{8F7DCBEA-E685-4FC6-AD3B-13EF595CAA97}" type="sibTrans" cxnId="{3908F0DE-A3AE-4665-9622-10025A8AD6B2}">
      <dgm:prSet/>
      <dgm:spPr>
        <a:solidFill>
          <a:srgbClr val="002060"/>
        </a:solidFill>
        <a:ln>
          <a:solidFill>
            <a:schemeClr val="tx1"/>
          </a:solidFill>
        </a:ln>
      </dgm:spPr>
      <dgm:t>
        <a:bodyPr/>
        <a:lstStyle/>
        <a:p>
          <a:endParaRPr lang="en-US"/>
        </a:p>
      </dgm:t>
    </dgm:pt>
    <dgm:pt modelId="{9111EC06-D3F3-4EC2-8CF5-05FE16105CE4}">
      <dgm:prSet phldrT="[Text]" custT="1"/>
      <dgm:spPr>
        <a:solidFill>
          <a:schemeClr val="tx2">
            <a:lumMod val="40000"/>
            <a:lumOff val="60000"/>
          </a:schemeClr>
        </a:solidFill>
        <a:ln>
          <a:solidFill>
            <a:schemeClr val="tx1"/>
          </a:solidFill>
          <a:extLst>
            <a:ext uri="{C807C97D-BFC1-408E-A445-0C87EB9F89A2}">
              <ask:lineSketchStyleProps xmlns:ask="http://schemas.microsoft.com/office/drawing/2018/sketchyshapes">
                <ask:type>
                  <ask:lineSketchScribble/>
                </ask:type>
              </ask:lineSketchStyleProps>
            </a:ext>
          </a:extLst>
        </a:ln>
      </dgm:spPr>
      <dgm:t>
        <a:bodyPr/>
        <a:lstStyle/>
        <a:p>
          <a:r>
            <a:rPr lang="en-US" sz="1900" dirty="0">
              <a:solidFill>
                <a:schemeClr val="tx1"/>
              </a:solidFill>
            </a:rPr>
            <a:t>A Stop &amp; Search is likely to be effective when:</a:t>
          </a:r>
        </a:p>
      </dgm:t>
    </dgm:pt>
    <dgm:pt modelId="{3C1749FC-D006-4C45-AE17-E0871E5E9C92}" type="parTrans" cxnId="{7A6617D7-2198-4C12-BC14-A5914F2C65F7}">
      <dgm:prSet/>
      <dgm:spPr/>
      <dgm:t>
        <a:bodyPr/>
        <a:lstStyle/>
        <a:p>
          <a:endParaRPr lang="en-US"/>
        </a:p>
      </dgm:t>
    </dgm:pt>
    <dgm:pt modelId="{3B1C0E41-2B79-4F65-8857-EF62E120B7EA}" type="sibTrans" cxnId="{7A6617D7-2198-4C12-BC14-A5914F2C65F7}">
      <dgm:prSet/>
      <dgm:spPr>
        <a:solidFill>
          <a:srgbClr val="002060"/>
        </a:solidFill>
        <a:ln>
          <a:solidFill>
            <a:schemeClr val="tx1"/>
          </a:solidFill>
        </a:ln>
      </dgm:spPr>
      <dgm:t>
        <a:bodyPr/>
        <a:lstStyle/>
        <a:p>
          <a:endParaRPr lang="en-US"/>
        </a:p>
      </dgm:t>
    </dgm:pt>
    <dgm:pt modelId="{9D91E515-010B-4004-8C8C-407DFB73CA63}">
      <dgm:prSet phldrT="[Text]" custT="1"/>
      <dgm:spPr>
        <a:solidFill>
          <a:schemeClr val="accent1">
            <a:lumMod val="40000"/>
            <a:lumOff val="60000"/>
          </a:schemeClr>
        </a:solidFill>
        <a:ln>
          <a:solidFill>
            <a:schemeClr val="tx1"/>
          </a:solidFill>
          <a:extLst>
            <a:ext uri="{C807C97D-BFC1-408E-A445-0C87EB9F89A2}">
              <ask:lineSketchStyleProps xmlns:ask="http://schemas.microsoft.com/office/drawing/2018/sketchyshapes">
                <ask:type>
                  <ask:lineSketchScribble/>
                </ask:type>
              </ask:lineSketchStyleProps>
            </a:ext>
          </a:extLst>
        </a:ln>
      </dgm:spPr>
      <dgm:t>
        <a:bodyPr/>
        <a:lstStyle/>
        <a:p>
          <a:r>
            <a:rPr lang="en-US" sz="1900" dirty="0">
              <a:solidFill>
                <a:schemeClr val="tx1"/>
              </a:solidFill>
            </a:rPr>
            <a:t>The search is justified, lawful and stands up to public scrutiny</a:t>
          </a:r>
        </a:p>
      </dgm:t>
    </dgm:pt>
    <dgm:pt modelId="{DC17EF7F-232E-4CCB-9238-6A8402F2604B}" type="parTrans" cxnId="{F32AE0B3-7B0E-479A-8DA8-40C70B48E0BF}">
      <dgm:prSet/>
      <dgm:spPr/>
      <dgm:t>
        <a:bodyPr/>
        <a:lstStyle/>
        <a:p>
          <a:endParaRPr lang="en-US"/>
        </a:p>
      </dgm:t>
    </dgm:pt>
    <dgm:pt modelId="{B457596A-4E62-418B-9AA5-16981DC7A876}" type="sibTrans" cxnId="{F32AE0B3-7B0E-479A-8DA8-40C70B48E0BF}">
      <dgm:prSet/>
      <dgm:spPr>
        <a:solidFill>
          <a:srgbClr val="002060"/>
        </a:solidFill>
        <a:ln>
          <a:solidFill>
            <a:schemeClr val="tx1"/>
          </a:solidFill>
        </a:ln>
      </dgm:spPr>
      <dgm:t>
        <a:bodyPr/>
        <a:lstStyle/>
        <a:p>
          <a:endParaRPr lang="en-US"/>
        </a:p>
      </dgm:t>
    </dgm:pt>
    <dgm:pt modelId="{7AA919D5-0931-4171-B98E-8DB94568BED2}">
      <dgm:prSet phldrT="[Text]" custT="1"/>
      <dgm:spPr>
        <a:solidFill>
          <a:schemeClr val="bg1">
            <a:lumMod val="85000"/>
          </a:schemeClr>
        </a:solidFill>
        <a:ln>
          <a:solidFill>
            <a:schemeClr val="tx1"/>
          </a:solidFill>
          <a:extLst>
            <a:ext uri="{C807C97D-BFC1-408E-A445-0C87EB9F89A2}">
              <ask:lineSketchStyleProps xmlns:ask="http://schemas.microsoft.com/office/drawing/2018/sketchyshapes">
                <ask:type>
                  <ask:lineSketchScribble/>
                </ask:type>
              </ask:lineSketchStyleProps>
            </a:ext>
          </a:extLst>
        </a:ln>
      </dgm:spPr>
      <dgm:t>
        <a:bodyPr/>
        <a:lstStyle/>
        <a:p>
          <a:r>
            <a:rPr lang="en-US" sz="1900" dirty="0">
              <a:solidFill>
                <a:schemeClr val="tx1"/>
              </a:solidFill>
            </a:rPr>
            <a:t>The Officer has genuine and objective reasonable suspicion that they will find a prohibited article or item for use in crime</a:t>
          </a:r>
        </a:p>
      </dgm:t>
    </dgm:pt>
    <dgm:pt modelId="{384DACB8-0917-416E-BBEE-A8872143E80E}" type="parTrans" cxnId="{8AF92E7E-36F7-400C-A613-73DFA94BF969}">
      <dgm:prSet/>
      <dgm:spPr/>
      <dgm:t>
        <a:bodyPr/>
        <a:lstStyle/>
        <a:p>
          <a:endParaRPr lang="en-US"/>
        </a:p>
      </dgm:t>
    </dgm:pt>
    <dgm:pt modelId="{6C365100-2B0E-4C1F-9F56-AE627A88E77B}" type="sibTrans" cxnId="{8AF92E7E-36F7-400C-A613-73DFA94BF969}">
      <dgm:prSet/>
      <dgm:spPr>
        <a:solidFill>
          <a:srgbClr val="002060"/>
        </a:solidFill>
        <a:ln>
          <a:solidFill>
            <a:schemeClr val="tx1"/>
          </a:solidFill>
        </a:ln>
      </dgm:spPr>
      <dgm:t>
        <a:bodyPr/>
        <a:lstStyle/>
        <a:p>
          <a:endParaRPr lang="en-US"/>
        </a:p>
      </dgm:t>
    </dgm:pt>
    <dgm:pt modelId="{BA05FEB8-BE22-488B-BE33-F5DB8B765DA7}">
      <dgm:prSet phldrT="[Text]" custT="1"/>
      <dgm:spPr>
        <a:solidFill>
          <a:schemeClr val="tx2">
            <a:lumMod val="40000"/>
            <a:lumOff val="60000"/>
          </a:schemeClr>
        </a:solidFill>
        <a:ln>
          <a:solidFill>
            <a:schemeClr val="tx1"/>
          </a:solidFill>
          <a:extLst>
            <a:ext uri="{C807C97D-BFC1-408E-A445-0C87EB9F89A2}">
              <ask:lineSketchStyleProps xmlns:ask="http://schemas.microsoft.com/office/drawing/2018/sketchyshapes">
                <ask:type>
                  <ask:lineSketchScribble/>
                </ask:type>
              </ask:lineSketchStyleProps>
            </a:ext>
          </a:extLst>
        </a:ln>
      </dgm:spPr>
      <dgm:t>
        <a:bodyPr/>
        <a:lstStyle/>
        <a:p>
          <a:r>
            <a:rPr lang="en-US" sz="1900" dirty="0">
              <a:solidFill>
                <a:schemeClr val="tx1"/>
              </a:solidFill>
            </a:rPr>
            <a:t>The person understands why they have been searched &amp; feels that they have been treated with respect</a:t>
          </a:r>
        </a:p>
      </dgm:t>
    </dgm:pt>
    <dgm:pt modelId="{5BC8A629-42BD-48B4-9986-115B78B2D912}" type="parTrans" cxnId="{410A558C-75DF-4FE5-A338-669CEC08DD36}">
      <dgm:prSet/>
      <dgm:spPr/>
      <dgm:t>
        <a:bodyPr/>
        <a:lstStyle/>
        <a:p>
          <a:endParaRPr lang="en-US"/>
        </a:p>
      </dgm:t>
    </dgm:pt>
    <dgm:pt modelId="{8167E9D1-E0EC-46DC-87C6-D25D693D617E}" type="sibTrans" cxnId="{410A558C-75DF-4FE5-A338-669CEC08DD36}">
      <dgm:prSet/>
      <dgm:spPr>
        <a:solidFill>
          <a:srgbClr val="002060"/>
        </a:solidFill>
        <a:ln>
          <a:solidFill>
            <a:schemeClr val="tx1"/>
          </a:solidFill>
        </a:ln>
      </dgm:spPr>
      <dgm:t>
        <a:bodyPr/>
        <a:lstStyle/>
        <a:p>
          <a:endParaRPr lang="en-US"/>
        </a:p>
      </dgm:t>
    </dgm:pt>
    <dgm:pt modelId="{3AD8E14A-6A98-4EDD-839F-5E0A36A2E0D5}">
      <dgm:prSet phldrT="[Text]" custT="1"/>
      <dgm:spPr>
        <a:solidFill>
          <a:schemeClr val="accent1">
            <a:lumMod val="40000"/>
            <a:lumOff val="60000"/>
          </a:schemeClr>
        </a:solidFill>
        <a:ln>
          <a:solidFill>
            <a:schemeClr val="tx1"/>
          </a:solidFill>
          <a:extLst>
            <a:ext uri="{C807C97D-BFC1-408E-A445-0C87EB9F89A2}">
              <ask:lineSketchStyleProps xmlns:ask="http://schemas.microsoft.com/office/drawing/2018/sketchyshapes">
                <ask:type>
                  <ask:lineSketchScribble/>
                </ask:type>
              </ask:lineSketchStyleProps>
            </a:ext>
          </a:extLst>
        </a:ln>
      </dgm:spPr>
      <dgm:t>
        <a:bodyPr/>
        <a:lstStyle/>
        <a:p>
          <a:r>
            <a:rPr lang="en-US" sz="1900" dirty="0">
              <a:solidFill>
                <a:schemeClr val="tx1"/>
              </a:solidFill>
            </a:rPr>
            <a:t>The search was necessary &amp; was the most appropriate method that could be used to establish whether the person had such an item</a:t>
          </a:r>
        </a:p>
      </dgm:t>
    </dgm:pt>
    <dgm:pt modelId="{73033A77-287B-45B1-92FB-72DA09D4C12A}" type="parTrans" cxnId="{3234492D-ED9F-475F-9EDA-C9618960A1AD}">
      <dgm:prSet/>
      <dgm:spPr/>
      <dgm:t>
        <a:bodyPr/>
        <a:lstStyle/>
        <a:p>
          <a:endParaRPr lang="en-US"/>
        </a:p>
      </dgm:t>
    </dgm:pt>
    <dgm:pt modelId="{62716C9F-428A-4860-9CEA-AA816AC01DFA}" type="sibTrans" cxnId="{3234492D-ED9F-475F-9EDA-C9618960A1AD}">
      <dgm:prSet/>
      <dgm:spPr/>
      <dgm:t>
        <a:bodyPr/>
        <a:lstStyle/>
        <a:p>
          <a:endParaRPr lang="en-US"/>
        </a:p>
      </dgm:t>
    </dgm:pt>
    <dgm:pt modelId="{C5F77814-6074-4914-BEFF-09E1613B8BB7}" type="pres">
      <dgm:prSet presAssocID="{CC7716E5-A656-4BE2-A25E-CA0DD104A488}" presName="Name0" presStyleCnt="0">
        <dgm:presLayoutVars>
          <dgm:dir/>
          <dgm:resizeHandles/>
        </dgm:presLayoutVars>
      </dgm:prSet>
      <dgm:spPr/>
    </dgm:pt>
    <dgm:pt modelId="{7ADBFD52-49CB-4FB5-A015-16C051094FDD}" type="pres">
      <dgm:prSet presAssocID="{18BE7B08-6A42-460B-936A-5750F201E4E6}" presName="compNode" presStyleCnt="0"/>
      <dgm:spPr/>
    </dgm:pt>
    <dgm:pt modelId="{0CF6D71F-09AC-4F97-8174-2FA1340BC7F8}" type="pres">
      <dgm:prSet presAssocID="{18BE7B08-6A42-460B-936A-5750F201E4E6}" presName="dummyConnPt" presStyleCnt="0"/>
      <dgm:spPr/>
    </dgm:pt>
    <dgm:pt modelId="{0D61AC09-3B3F-4CB9-9A7A-31BF72D8814C}" type="pres">
      <dgm:prSet presAssocID="{18BE7B08-6A42-460B-936A-5750F201E4E6}" presName="node" presStyleLbl="node1" presStyleIdx="0" presStyleCnt="6" custScaleX="210822" custScaleY="128836">
        <dgm:presLayoutVars>
          <dgm:bulletEnabled val="1"/>
        </dgm:presLayoutVars>
      </dgm:prSet>
      <dgm:spPr/>
    </dgm:pt>
    <dgm:pt modelId="{6EDD35EA-97D0-4CFB-9FBA-A3E55319FF34}" type="pres">
      <dgm:prSet presAssocID="{8F7DCBEA-E685-4FC6-AD3B-13EF595CAA97}" presName="sibTrans" presStyleLbl="bgSibTrans2D1" presStyleIdx="0" presStyleCnt="5"/>
      <dgm:spPr/>
    </dgm:pt>
    <dgm:pt modelId="{3F6D07B8-CC92-45D3-9213-52776F229B66}" type="pres">
      <dgm:prSet presAssocID="{9111EC06-D3F3-4EC2-8CF5-05FE16105CE4}" presName="compNode" presStyleCnt="0"/>
      <dgm:spPr/>
    </dgm:pt>
    <dgm:pt modelId="{215F5972-D3E2-43E6-BD21-0ECF3E1461BC}" type="pres">
      <dgm:prSet presAssocID="{9111EC06-D3F3-4EC2-8CF5-05FE16105CE4}" presName="dummyConnPt" presStyleCnt="0"/>
      <dgm:spPr/>
    </dgm:pt>
    <dgm:pt modelId="{4FF8FA36-D6F0-4097-9614-A55D008049D7}" type="pres">
      <dgm:prSet presAssocID="{9111EC06-D3F3-4EC2-8CF5-05FE16105CE4}" presName="node" presStyleLbl="node1" presStyleIdx="1" presStyleCnt="6" custScaleX="210822" custScaleY="126690">
        <dgm:presLayoutVars>
          <dgm:bulletEnabled val="1"/>
        </dgm:presLayoutVars>
      </dgm:prSet>
      <dgm:spPr/>
    </dgm:pt>
    <dgm:pt modelId="{4B121E15-8634-4126-BE8E-C0DD9471FF63}" type="pres">
      <dgm:prSet presAssocID="{3B1C0E41-2B79-4F65-8857-EF62E120B7EA}" presName="sibTrans" presStyleLbl="bgSibTrans2D1" presStyleIdx="1" presStyleCnt="5"/>
      <dgm:spPr/>
    </dgm:pt>
    <dgm:pt modelId="{DE935327-818B-4A69-9F28-6FBDEDE89D87}" type="pres">
      <dgm:prSet presAssocID="{9D91E515-010B-4004-8C8C-407DFB73CA63}" presName="compNode" presStyleCnt="0"/>
      <dgm:spPr/>
    </dgm:pt>
    <dgm:pt modelId="{84CE8C9B-3B39-4295-9785-A52E7AE71586}" type="pres">
      <dgm:prSet presAssocID="{9D91E515-010B-4004-8C8C-407DFB73CA63}" presName="dummyConnPt" presStyleCnt="0"/>
      <dgm:spPr/>
    </dgm:pt>
    <dgm:pt modelId="{1D1E1357-CBAD-4764-8F8D-A0A1A5F2E581}" type="pres">
      <dgm:prSet presAssocID="{9D91E515-010B-4004-8C8C-407DFB73CA63}" presName="node" presStyleLbl="node1" presStyleIdx="2" presStyleCnt="6" custScaleX="210822" custScaleY="123372">
        <dgm:presLayoutVars>
          <dgm:bulletEnabled val="1"/>
        </dgm:presLayoutVars>
      </dgm:prSet>
      <dgm:spPr/>
    </dgm:pt>
    <dgm:pt modelId="{A260631F-9568-4BEA-837D-E5BC4DC2CFF8}" type="pres">
      <dgm:prSet presAssocID="{B457596A-4E62-418B-9AA5-16981DC7A876}" presName="sibTrans" presStyleLbl="bgSibTrans2D1" presStyleIdx="2" presStyleCnt="5"/>
      <dgm:spPr/>
    </dgm:pt>
    <dgm:pt modelId="{6ABD9A04-04FB-4530-8BFE-F36861B58465}" type="pres">
      <dgm:prSet presAssocID="{7AA919D5-0931-4171-B98E-8DB94568BED2}" presName="compNode" presStyleCnt="0"/>
      <dgm:spPr/>
    </dgm:pt>
    <dgm:pt modelId="{1E39C62E-FDAB-4A22-A7A2-CD2AEB90BD80}" type="pres">
      <dgm:prSet presAssocID="{7AA919D5-0931-4171-B98E-8DB94568BED2}" presName="dummyConnPt" presStyleCnt="0"/>
      <dgm:spPr/>
    </dgm:pt>
    <dgm:pt modelId="{16E1316D-9BF4-4701-A76D-47ACE8BB7CA5}" type="pres">
      <dgm:prSet presAssocID="{7AA919D5-0931-4171-B98E-8DB94568BED2}" presName="node" presStyleLbl="node1" presStyleIdx="3" presStyleCnt="6" custScaleX="202428" custScaleY="122683">
        <dgm:presLayoutVars>
          <dgm:bulletEnabled val="1"/>
        </dgm:presLayoutVars>
      </dgm:prSet>
      <dgm:spPr/>
    </dgm:pt>
    <dgm:pt modelId="{5AEF181A-8818-423A-A173-83826B95EAC6}" type="pres">
      <dgm:prSet presAssocID="{6C365100-2B0E-4C1F-9F56-AE627A88E77B}" presName="sibTrans" presStyleLbl="bgSibTrans2D1" presStyleIdx="3" presStyleCnt="5"/>
      <dgm:spPr/>
    </dgm:pt>
    <dgm:pt modelId="{F03DD8A7-64E1-4E8B-B5A2-C76D4859FE8B}" type="pres">
      <dgm:prSet presAssocID="{BA05FEB8-BE22-488B-BE33-F5DB8B765DA7}" presName="compNode" presStyleCnt="0"/>
      <dgm:spPr/>
    </dgm:pt>
    <dgm:pt modelId="{3B1FF832-2E13-4C97-91B8-6543269A989F}" type="pres">
      <dgm:prSet presAssocID="{BA05FEB8-BE22-488B-BE33-F5DB8B765DA7}" presName="dummyConnPt" presStyleCnt="0"/>
      <dgm:spPr/>
    </dgm:pt>
    <dgm:pt modelId="{B6B419C8-2AD4-4B45-97D5-A32412C6089E}" type="pres">
      <dgm:prSet presAssocID="{BA05FEB8-BE22-488B-BE33-F5DB8B765DA7}" presName="node" presStyleLbl="node1" presStyleIdx="4" presStyleCnt="6" custScaleX="199095" custScaleY="130608">
        <dgm:presLayoutVars>
          <dgm:bulletEnabled val="1"/>
        </dgm:presLayoutVars>
      </dgm:prSet>
      <dgm:spPr/>
    </dgm:pt>
    <dgm:pt modelId="{9B6E916C-A9A1-4A58-A1FA-18312AC64046}" type="pres">
      <dgm:prSet presAssocID="{8167E9D1-E0EC-46DC-87C6-D25D693D617E}" presName="sibTrans" presStyleLbl="bgSibTrans2D1" presStyleIdx="4" presStyleCnt="5"/>
      <dgm:spPr/>
    </dgm:pt>
    <dgm:pt modelId="{BD111FF1-8C7A-4E08-844B-980C8ED9F18E}" type="pres">
      <dgm:prSet presAssocID="{3AD8E14A-6A98-4EDD-839F-5E0A36A2E0D5}" presName="compNode" presStyleCnt="0"/>
      <dgm:spPr/>
    </dgm:pt>
    <dgm:pt modelId="{60484F75-216A-4F92-B9E9-44CF9E5C5DA9}" type="pres">
      <dgm:prSet presAssocID="{3AD8E14A-6A98-4EDD-839F-5E0A36A2E0D5}" presName="dummyConnPt" presStyleCnt="0"/>
      <dgm:spPr/>
    </dgm:pt>
    <dgm:pt modelId="{D275BE67-FBBF-4C91-99F6-5004317539D2}" type="pres">
      <dgm:prSet presAssocID="{3AD8E14A-6A98-4EDD-839F-5E0A36A2E0D5}" presName="node" presStyleLbl="node1" presStyleIdx="5" presStyleCnt="6" custScaleX="199095" custScaleY="127242" custLinFactNeighborY="-297">
        <dgm:presLayoutVars>
          <dgm:bulletEnabled val="1"/>
        </dgm:presLayoutVars>
      </dgm:prSet>
      <dgm:spPr/>
    </dgm:pt>
  </dgm:ptLst>
  <dgm:cxnLst>
    <dgm:cxn modelId="{AF535C2A-8A21-48FB-A3A0-1F0508118D4B}" type="presOf" srcId="{BA05FEB8-BE22-488B-BE33-F5DB8B765DA7}" destId="{B6B419C8-2AD4-4B45-97D5-A32412C6089E}" srcOrd="0" destOrd="0" presId="urn:microsoft.com/office/officeart/2005/8/layout/bProcess4"/>
    <dgm:cxn modelId="{3234492D-ED9F-475F-9EDA-C9618960A1AD}" srcId="{CC7716E5-A656-4BE2-A25E-CA0DD104A488}" destId="{3AD8E14A-6A98-4EDD-839F-5E0A36A2E0D5}" srcOrd="5" destOrd="0" parTransId="{73033A77-287B-45B1-92FB-72DA09D4C12A}" sibTransId="{62716C9F-428A-4860-9CEA-AA816AC01DFA}"/>
    <dgm:cxn modelId="{1421B967-EE5D-4551-8E43-587BDE9D2259}" type="presOf" srcId="{8167E9D1-E0EC-46DC-87C6-D25D693D617E}" destId="{9B6E916C-A9A1-4A58-A1FA-18312AC64046}" srcOrd="0" destOrd="0" presId="urn:microsoft.com/office/officeart/2005/8/layout/bProcess4"/>
    <dgm:cxn modelId="{8AF92E7E-36F7-400C-A613-73DFA94BF969}" srcId="{CC7716E5-A656-4BE2-A25E-CA0DD104A488}" destId="{7AA919D5-0931-4171-B98E-8DB94568BED2}" srcOrd="3" destOrd="0" parTransId="{384DACB8-0917-416E-BBEE-A8872143E80E}" sibTransId="{6C365100-2B0E-4C1F-9F56-AE627A88E77B}"/>
    <dgm:cxn modelId="{410A558C-75DF-4FE5-A338-669CEC08DD36}" srcId="{CC7716E5-A656-4BE2-A25E-CA0DD104A488}" destId="{BA05FEB8-BE22-488B-BE33-F5DB8B765DA7}" srcOrd="4" destOrd="0" parTransId="{5BC8A629-42BD-48B4-9986-115B78B2D912}" sibTransId="{8167E9D1-E0EC-46DC-87C6-D25D693D617E}"/>
    <dgm:cxn modelId="{9C0FC697-BEF6-4A54-A805-E9B9B5B5482F}" type="presOf" srcId="{7AA919D5-0931-4171-B98E-8DB94568BED2}" destId="{16E1316D-9BF4-4701-A76D-47ACE8BB7CA5}" srcOrd="0" destOrd="0" presId="urn:microsoft.com/office/officeart/2005/8/layout/bProcess4"/>
    <dgm:cxn modelId="{8A74DD9B-1F30-401D-8039-E1F98D8DB5E5}" type="presOf" srcId="{9111EC06-D3F3-4EC2-8CF5-05FE16105CE4}" destId="{4FF8FA36-D6F0-4097-9614-A55D008049D7}" srcOrd="0" destOrd="0" presId="urn:microsoft.com/office/officeart/2005/8/layout/bProcess4"/>
    <dgm:cxn modelId="{F32AE0B3-7B0E-479A-8DA8-40C70B48E0BF}" srcId="{CC7716E5-A656-4BE2-A25E-CA0DD104A488}" destId="{9D91E515-010B-4004-8C8C-407DFB73CA63}" srcOrd="2" destOrd="0" parTransId="{DC17EF7F-232E-4CCB-9238-6A8402F2604B}" sibTransId="{B457596A-4E62-418B-9AA5-16981DC7A876}"/>
    <dgm:cxn modelId="{9ABF4DBC-F19E-4812-AD83-543ECC924DA3}" type="presOf" srcId="{18BE7B08-6A42-460B-936A-5750F201E4E6}" destId="{0D61AC09-3B3F-4CB9-9A7A-31BF72D8814C}" srcOrd="0" destOrd="0" presId="urn:microsoft.com/office/officeart/2005/8/layout/bProcess4"/>
    <dgm:cxn modelId="{674B85BD-1290-4AD3-BFC3-81A89D487F71}" type="presOf" srcId="{6C365100-2B0E-4C1F-9F56-AE627A88E77B}" destId="{5AEF181A-8818-423A-A173-83826B95EAC6}" srcOrd="0" destOrd="0" presId="urn:microsoft.com/office/officeart/2005/8/layout/bProcess4"/>
    <dgm:cxn modelId="{CE7AF0C7-91AF-4731-90A5-1982E8AD29A9}" type="presOf" srcId="{B457596A-4E62-418B-9AA5-16981DC7A876}" destId="{A260631F-9568-4BEA-837D-E5BC4DC2CFF8}" srcOrd="0" destOrd="0" presId="urn:microsoft.com/office/officeart/2005/8/layout/bProcess4"/>
    <dgm:cxn modelId="{D2EBF3CB-363B-41A8-830C-1DBD341F7015}" type="presOf" srcId="{3B1C0E41-2B79-4F65-8857-EF62E120B7EA}" destId="{4B121E15-8634-4126-BE8E-C0DD9471FF63}" srcOrd="0" destOrd="0" presId="urn:microsoft.com/office/officeart/2005/8/layout/bProcess4"/>
    <dgm:cxn modelId="{7A6617D7-2198-4C12-BC14-A5914F2C65F7}" srcId="{CC7716E5-A656-4BE2-A25E-CA0DD104A488}" destId="{9111EC06-D3F3-4EC2-8CF5-05FE16105CE4}" srcOrd="1" destOrd="0" parTransId="{3C1749FC-D006-4C45-AE17-E0871E5E9C92}" sibTransId="{3B1C0E41-2B79-4F65-8857-EF62E120B7EA}"/>
    <dgm:cxn modelId="{2B93AADA-A0B1-42C4-B71F-DC60EBD566C5}" type="presOf" srcId="{CC7716E5-A656-4BE2-A25E-CA0DD104A488}" destId="{C5F77814-6074-4914-BEFF-09E1613B8BB7}" srcOrd="0" destOrd="0" presId="urn:microsoft.com/office/officeart/2005/8/layout/bProcess4"/>
    <dgm:cxn modelId="{3908F0DE-A3AE-4665-9622-10025A8AD6B2}" srcId="{CC7716E5-A656-4BE2-A25E-CA0DD104A488}" destId="{18BE7B08-6A42-460B-936A-5750F201E4E6}" srcOrd="0" destOrd="0" parTransId="{223690E8-216A-4B33-9F96-F7700320104D}" sibTransId="{8F7DCBEA-E685-4FC6-AD3B-13EF595CAA97}"/>
    <dgm:cxn modelId="{97EA83E1-3CF9-4F9A-B1B1-1533DCFB33DC}" type="presOf" srcId="{8F7DCBEA-E685-4FC6-AD3B-13EF595CAA97}" destId="{6EDD35EA-97D0-4CFB-9FBA-A3E55319FF34}" srcOrd="0" destOrd="0" presId="urn:microsoft.com/office/officeart/2005/8/layout/bProcess4"/>
    <dgm:cxn modelId="{C56A69ED-3B34-4066-B685-9E3A71DFAF9B}" type="presOf" srcId="{3AD8E14A-6A98-4EDD-839F-5E0A36A2E0D5}" destId="{D275BE67-FBBF-4C91-99F6-5004317539D2}" srcOrd="0" destOrd="0" presId="urn:microsoft.com/office/officeart/2005/8/layout/bProcess4"/>
    <dgm:cxn modelId="{F2E706F2-EC9F-4246-9F40-0D0CD5A637EE}" type="presOf" srcId="{9D91E515-010B-4004-8C8C-407DFB73CA63}" destId="{1D1E1357-CBAD-4764-8F8D-A0A1A5F2E581}" srcOrd="0" destOrd="0" presId="urn:microsoft.com/office/officeart/2005/8/layout/bProcess4"/>
    <dgm:cxn modelId="{5561FB5D-1B9A-4A76-B6B6-5711E4112F2D}" type="presParOf" srcId="{C5F77814-6074-4914-BEFF-09E1613B8BB7}" destId="{7ADBFD52-49CB-4FB5-A015-16C051094FDD}" srcOrd="0" destOrd="0" presId="urn:microsoft.com/office/officeart/2005/8/layout/bProcess4"/>
    <dgm:cxn modelId="{AB963F1F-B564-4345-AA36-14CF221D7926}" type="presParOf" srcId="{7ADBFD52-49CB-4FB5-A015-16C051094FDD}" destId="{0CF6D71F-09AC-4F97-8174-2FA1340BC7F8}" srcOrd="0" destOrd="0" presId="urn:microsoft.com/office/officeart/2005/8/layout/bProcess4"/>
    <dgm:cxn modelId="{318A1C0F-961F-4C30-932E-FFFCE1A4C68F}" type="presParOf" srcId="{7ADBFD52-49CB-4FB5-A015-16C051094FDD}" destId="{0D61AC09-3B3F-4CB9-9A7A-31BF72D8814C}" srcOrd="1" destOrd="0" presId="urn:microsoft.com/office/officeart/2005/8/layout/bProcess4"/>
    <dgm:cxn modelId="{32DE3DF8-3EF2-4306-96EF-F0D4313573D8}" type="presParOf" srcId="{C5F77814-6074-4914-BEFF-09E1613B8BB7}" destId="{6EDD35EA-97D0-4CFB-9FBA-A3E55319FF34}" srcOrd="1" destOrd="0" presId="urn:microsoft.com/office/officeart/2005/8/layout/bProcess4"/>
    <dgm:cxn modelId="{F79BDB3C-D666-4577-89CD-228972BB9C88}" type="presParOf" srcId="{C5F77814-6074-4914-BEFF-09E1613B8BB7}" destId="{3F6D07B8-CC92-45D3-9213-52776F229B66}" srcOrd="2" destOrd="0" presId="urn:microsoft.com/office/officeart/2005/8/layout/bProcess4"/>
    <dgm:cxn modelId="{9FD4B6B1-708E-4997-9476-8C610A816D1C}" type="presParOf" srcId="{3F6D07B8-CC92-45D3-9213-52776F229B66}" destId="{215F5972-D3E2-43E6-BD21-0ECF3E1461BC}" srcOrd="0" destOrd="0" presId="urn:microsoft.com/office/officeart/2005/8/layout/bProcess4"/>
    <dgm:cxn modelId="{A9841879-BBE7-47C1-AF19-CABDCA78EF15}" type="presParOf" srcId="{3F6D07B8-CC92-45D3-9213-52776F229B66}" destId="{4FF8FA36-D6F0-4097-9614-A55D008049D7}" srcOrd="1" destOrd="0" presId="urn:microsoft.com/office/officeart/2005/8/layout/bProcess4"/>
    <dgm:cxn modelId="{E76B8CE9-3C30-4484-B354-25240152DA92}" type="presParOf" srcId="{C5F77814-6074-4914-BEFF-09E1613B8BB7}" destId="{4B121E15-8634-4126-BE8E-C0DD9471FF63}" srcOrd="3" destOrd="0" presId="urn:microsoft.com/office/officeart/2005/8/layout/bProcess4"/>
    <dgm:cxn modelId="{1C76694C-D55B-4063-9AA9-5E27438C3BEB}" type="presParOf" srcId="{C5F77814-6074-4914-BEFF-09E1613B8BB7}" destId="{DE935327-818B-4A69-9F28-6FBDEDE89D87}" srcOrd="4" destOrd="0" presId="urn:microsoft.com/office/officeart/2005/8/layout/bProcess4"/>
    <dgm:cxn modelId="{8A354FF5-54A5-4854-990C-788B78BC147C}" type="presParOf" srcId="{DE935327-818B-4A69-9F28-6FBDEDE89D87}" destId="{84CE8C9B-3B39-4295-9785-A52E7AE71586}" srcOrd="0" destOrd="0" presId="urn:microsoft.com/office/officeart/2005/8/layout/bProcess4"/>
    <dgm:cxn modelId="{499EE5E9-1F2E-405B-8515-58CC129505F6}" type="presParOf" srcId="{DE935327-818B-4A69-9F28-6FBDEDE89D87}" destId="{1D1E1357-CBAD-4764-8F8D-A0A1A5F2E581}" srcOrd="1" destOrd="0" presId="urn:microsoft.com/office/officeart/2005/8/layout/bProcess4"/>
    <dgm:cxn modelId="{20D34300-BACC-4F0C-AF6C-42C553E82972}" type="presParOf" srcId="{C5F77814-6074-4914-BEFF-09E1613B8BB7}" destId="{A260631F-9568-4BEA-837D-E5BC4DC2CFF8}" srcOrd="5" destOrd="0" presId="urn:microsoft.com/office/officeart/2005/8/layout/bProcess4"/>
    <dgm:cxn modelId="{3302BEBC-0669-48D5-BC2E-F5B42B5D3C94}" type="presParOf" srcId="{C5F77814-6074-4914-BEFF-09E1613B8BB7}" destId="{6ABD9A04-04FB-4530-8BFE-F36861B58465}" srcOrd="6" destOrd="0" presId="urn:microsoft.com/office/officeart/2005/8/layout/bProcess4"/>
    <dgm:cxn modelId="{BB64BC9A-C4AF-4241-BC00-9B713ADA5B01}" type="presParOf" srcId="{6ABD9A04-04FB-4530-8BFE-F36861B58465}" destId="{1E39C62E-FDAB-4A22-A7A2-CD2AEB90BD80}" srcOrd="0" destOrd="0" presId="urn:microsoft.com/office/officeart/2005/8/layout/bProcess4"/>
    <dgm:cxn modelId="{C2DB5C15-85F2-42AE-BEC7-5A6E71585CFA}" type="presParOf" srcId="{6ABD9A04-04FB-4530-8BFE-F36861B58465}" destId="{16E1316D-9BF4-4701-A76D-47ACE8BB7CA5}" srcOrd="1" destOrd="0" presId="urn:microsoft.com/office/officeart/2005/8/layout/bProcess4"/>
    <dgm:cxn modelId="{EEF16291-424C-4D2A-82E5-45F1A77DC4F3}" type="presParOf" srcId="{C5F77814-6074-4914-BEFF-09E1613B8BB7}" destId="{5AEF181A-8818-423A-A173-83826B95EAC6}" srcOrd="7" destOrd="0" presId="urn:microsoft.com/office/officeart/2005/8/layout/bProcess4"/>
    <dgm:cxn modelId="{C8ABAAC7-E9D6-4926-A21C-9D34F156F816}" type="presParOf" srcId="{C5F77814-6074-4914-BEFF-09E1613B8BB7}" destId="{F03DD8A7-64E1-4E8B-B5A2-C76D4859FE8B}" srcOrd="8" destOrd="0" presId="urn:microsoft.com/office/officeart/2005/8/layout/bProcess4"/>
    <dgm:cxn modelId="{40B2BF07-1F00-46D7-978A-3753DB264D3D}" type="presParOf" srcId="{F03DD8A7-64E1-4E8B-B5A2-C76D4859FE8B}" destId="{3B1FF832-2E13-4C97-91B8-6543269A989F}" srcOrd="0" destOrd="0" presId="urn:microsoft.com/office/officeart/2005/8/layout/bProcess4"/>
    <dgm:cxn modelId="{61CF6261-4A1C-4DFA-B22E-A72714B28164}" type="presParOf" srcId="{F03DD8A7-64E1-4E8B-B5A2-C76D4859FE8B}" destId="{B6B419C8-2AD4-4B45-97D5-A32412C6089E}" srcOrd="1" destOrd="0" presId="urn:microsoft.com/office/officeart/2005/8/layout/bProcess4"/>
    <dgm:cxn modelId="{9C1B6456-70A7-4D8A-B278-0E36C1D765BE}" type="presParOf" srcId="{C5F77814-6074-4914-BEFF-09E1613B8BB7}" destId="{9B6E916C-A9A1-4A58-A1FA-18312AC64046}" srcOrd="9" destOrd="0" presId="urn:microsoft.com/office/officeart/2005/8/layout/bProcess4"/>
    <dgm:cxn modelId="{B126AA5B-39D2-41C5-A7A0-0F20C27B59D1}" type="presParOf" srcId="{C5F77814-6074-4914-BEFF-09E1613B8BB7}" destId="{BD111FF1-8C7A-4E08-844B-980C8ED9F18E}" srcOrd="10" destOrd="0" presId="urn:microsoft.com/office/officeart/2005/8/layout/bProcess4"/>
    <dgm:cxn modelId="{9C72EC7E-CB9F-4E79-A056-B3040DDB9B92}" type="presParOf" srcId="{BD111FF1-8C7A-4E08-844B-980C8ED9F18E}" destId="{60484F75-216A-4F92-B9E9-44CF9E5C5DA9}" srcOrd="0" destOrd="0" presId="urn:microsoft.com/office/officeart/2005/8/layout/bProcess4"/>
    <dgm:cxn modelId="{47127807-84B9-4269-A733-8E934B7F3314}" type="presParOf" srcId="{BD111FF1-8C7A-4E08-844B-980C8ED9F18E}" destId="{D275BE67-FBBF-4C91-99F6-5004317539D2}" srcOrd="1" destOrd="0" presId="urn:microsoft.com/office/officeart/2005/8/layout/bProcess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FD0372BA-8848-43AA-9A2A-C305DAAC0070}" type="doc">
      <dgm:prSet loTypeId="urn:microsoft.com/office/officeart/2005/8/layout/process4" loCatId="list" qsTypeId="urn:microsoft.com/office/officeart/2005/8/quickstyle/simple1" qsCatId="simple" csTypeId="urn:microsoft.com/office/officeart/2005/8/colors/accent1_2" csCatId="accent1" phldr="1"/>
      <dgm:spPr/>
      <dgm:t>
        <a:bodyPr/>
        <a:lstStyle/>
        <a:p>
          <a:endParaRPr lang="en-US"/>
        </a:p>
      </dgm:t>
    </dgm:pt>
    <dgm:pt modelId="{C6BC6562-DCEF-43A5-B732-95E552B14A6D}">
      <dgm:prSet phldrT="[Text]" custT="1"/>
      <dgm:spPr>
        <a:solidFill>
          <a:schemeClr val="tx2">
            <a:lumMod val="60000"/>
            <a:lumOff val="40000"/>
          </a:schemeClr>
        </a:solidFill>
        <a:ln>
          <a:solidFill>
            <a:schemeClr val="tx1"/>
          </a:solidFill>
          <a:extLst>
            <a:ext uri="{C807C97D-BFC1-408E-A445-0C87EB9F89A2}">
              <ask:lineSketchStyleProps xmlns:ask="http://schemas.microsoft.com/office/drawing/2018/sketchyshapes">
                <ask:type>
                  <ask:lineSketchScribble/>
                </ask:type>
              </ask:lineSketchStyleProps>
            </a:ext>
          </a:extLst>
        </a:ln>
      </dgm:spPr>
      <dgm:t>
        <a:bodyPr/>
        <a:lstStyle/>
        <a:p>
          <a:r>
            <a:rPr lang="en-US" sz="2400" dirty="0">
              <a:solidFill>
                <a:schemeClr val="tx1"/>
              </a:solidFill>
            </a:rPr>
            <a:t>Stop and search should be:</a:t>
          </a:r>
        </a:p>
      </dgm:t>
    </dgm:pt>
    <dgm:pt modelId="{24CB3202-E590-415B-8668-D7951C738B95}" type="parTrans" cxnId="{E236F809-1BC8-41CF-B724-724728F489D1}">
      <dgm:prSet/>
      <dgm:spPr/>
      <dgm:t>
        <a:bodyPr/>
        <a:lstStyle/>
        <a:p>
          <a:endParaRPr lang="en-US"/>
        </a:p>
      </dgm:t>
    </dgm:pt>
    <dgm:pt modelId="{D010891B-CF37-4629-B4C2-945C9FEBA9A4}" type="sibTrans" cxnId="{E236F809-1BC8-41CF-B724-724728F489D1}">
      <dgm:prSet/>
      <dgm:spPr/>
      <dgm:t>
        <a:bodyPr/>
        <a:lstStyle/>
        <a:p>
          <a:endParaRPr lang="en-US"/>
        </a:p>
      </dgm:t>
    </dgm:pt>
    <dgm:pt modelId="{91AB45B1-972B-4788-A28E-16F00CB329EA}">
      <dgm:prSet phldrT="[Text]" custT="1"/>
      <dgm:spPr>
        <a:solidFill>
          <a:schemeClr val="accent1">
            <a:lumMod val="20000"/>
            <a:lumOff val="80000"/>
            <a:alpha val="90000"/>
          </a:schemeClr>
        </a:solidFill>
        <a:ln>
          <a:solidFill>
            <a:schemeClr val="tx1">
              <a:alpha val="90000"/>
            </a:schemeClr>
          </a:solidFill>
        </a:ln>
      </dgm:spPr>
      <dgm:t>
        <a:bodyPr/>
        <a:lstStyle/>
        <a:p>
          <a:r>
            <a:rPr lang="en-US" sz="2000" b="1" i="1" u="sng" dirty="0"/>
            <a:t>Focused on active offenders</a:t>
          </a:r>
        </a:p>
      </dgm:t>
    </dgm:pt>
    <dgm:pt modelId="{DF470CC7-4568-40FA-8E79-0AC1BB62B665}" type="parTrans" cxnId="{271F5A64-1934-4766-BFD3-4F7E87102565}">
      <dgm:prSet/>
      <dgm:spPr/>
      <dgm:t>
        <a:bodyPr/>
        <a:lstStyle/>
        <a:p>
          <a:endParaRPr lang="en-US"/>
        </a:p>
      </dgm:t>
    </dgm:pt>
    <dgm:pt modelId="{39AB5A41-C2A3-4B61-97A0-25B2A0D3779B}" type="sibTrans" cxnId="{271F5A64-1934-4766-BFD3-4F7E87102565}">
      <dgm:prSet/>
      <dgm:spPr/>
      <dgm:t>
        <a:bodyPr/>
        <a:lstStyle/>
        <a:p>
          <a:endParaRPr lang="en-US"/>
        </a:p>
      </dgm:t>
    </dgm:pt>
    <dgm:pt modelId="{7BFB4E5A-21EB-4F1D-9375-A18FD200ABE5}">
      <dgm:prSet phldrT="[Text]" custT="1"/>
      <dgm:spPr>
        <a:solidFill>
          <a:schemeClr val="accent1">
            <a:lumMod val="20000"/>
            <a:lumOff val="80000"/>
            <a:alpha val="90000"/>
          </a:schemeClr>
        </a:solidFill>
        <a:ln>
          <a:solidFill>
            <a:schemeClr val="tx1">
              <a:alpha val="90000"/>
            </a:schemeClr>
          </a:solidFill>
        </a:ln>
      </dgm:spPr>
      <dgm:t>
        <a:bodyPr/>
        <a:lstStyle/>
        <a:p>
          <a:r>
            <a:rPr lang="en-US" sz="2000" b="1" i="1" u="sng" dirty="0"/>
            <a:t>Intelligence led</a:t>
          </a:r>
        </a:p>
      </dgm:t>
    </dgm:pt>
    <dgm:pt modelId="{8A5ECD23-57E9-43A6-BEE2-0A87F265E5DB}" type="parTrans" cxnId="{38623702-324B-4D3A-ADEB-0F914794AE3E}">
      <dgm:prSet/>
      <dgm:spPr/>
      <dgm:t>
        <a:bodyPr/>
        <a:lstStyle/>
        <a:p>
          <a:endParaRPr lang="en-US"/>
        </a:p>
      </dgm:t>
    </dgm:pt>
    <dgm:pt modelId="{1AC5CEB5-7C37-45C1-9692-E479DE19305A}" type="sibTrans" cxnId="{38623702-324B-4D3A-ADEB-0F914794AE3E}">
      <dgm:prSet/>
      <dgm:spPr/>
      <dgm:t>
        <a:bodyPr/>
        <a:lstStyle/>
        <a:p>
          <a:endParaRPr lang="en-US"/>
        </a:p>
      </dgm:t>
    </dgm:pt>
    <dgm:pt modelId="{159E67EB-0B10-4526-95D6-DB8017E73F89}">
      <dgm:prSet phldrT="[Text]" custT="1"/>
      <dgm:spPr>
        <a:solidFill>
          <a:schemeClr val="accent1">
            <a:lumMod val="40000"/>
            <a:lumOff val="60000"/>
          </a:schemeClr>
        </a:solidFill>
        <a:ln>
          <a:solidFill>
            <a:schemeClr val="tx1"/>
          </a:solidFill>
          <a:extLst>
            <a:ext uri="{C807C97D-BFC1-408E-A445-0C87EB9F89A2}">
              <ask:lineSketchStyleProps xmlns:ask="http://schemas.microsoft.com/office/drawing/2018/sketchyshapes">
                <ask:type>
                  <ask:lineSketchScribble/>
                </ask:type>
              </ask:lineSketchStyleProps>
            </a:ext>
          </a:extLst>
        </a:ln>
      </dgm:spPr>
      <dgm:t>
        <a:bodyPr/>
        <a:lstStyle/>
        <a:p>
          <a:r>
            <a:rPr lang="en-US" sz="2400" dirty="0">
              <a:solidFill>
                <a:schemeClr val="tx1"/>
              </a:solidFill>
            </a:rPr>
            <a:t>It must be used fairly, responsibly, with respect for people being searched and without unlawful discrimination</a:t>
          </a:r>
        </a:p>
      </dgm:t>
    </dgm:pt>
    <dgm:pt modelId="{E1E309B5-413B-4BA0-B143-C9515E3E0AFC}" type="parTrans" cxnId="{703EC0AB-380C-4617-BA8E-AFA8B7034AF6}">
      <dgm:prSet/>
      <dgm:spPr/>
      <dgm:t>
        <a:bodyPr/>
        <a:lstStyle/>
        <a:p>
          <a:endParaRPr lang="en-US"/>
        </a:p>
      </dgm:t>
    </dgm:pt>
    <dgm:pt modelId="{BB3068C7-A84E-4303-90A1-ED4A16F44CD1}" type="sibTrans" cxnId="{703EC0AB-380C-4617-BA8E-AFA8B7034AF6}">
      <dgm:prSet/>
      <dgm:spPr/>
      <dgm:t>
        <a:bodyPr/>
        <a:lstStyle/>
        <a:p>
          <a:endParaRPr lang="en-US"/>
        </a:p>
      </dgm:t>
    </dgm:pt>
    <dgm:pt modelId="{8FFC1DF1-E2C3-4576-BE75-D7C998176E36}" type="pres">
      <dgm:prSet presAssocID="{FD0372BA-8848-43AA-9A2A-C305DAAC0070}" presName="Name0" presStyleCnt="0">
        <dgm:presLayoutVars>
          <dgm:dir/>
          <dgm:animLvl val="lvl"/>
          <dgm:resizeHandles val="exact"/>
        </dgm:presLayoutVars>
      </dgm:prSet>
      <dgm:spPr/>
    </dgm:pt>
    <dgm:pt modelId="{160A8EFB-F58A-412E-A882-D6B2B349EB07}" type="pres">
      <dgm:prSet presAssocID="{159E67EB-0B10-4526-95D6-DB8017E73F89}" presName="boxAndChildren" presStyleCnt="0"/>
      <dgm:spPr/>
    </dgm:pt>
    <dgm:pt modelId="{752CC80E-3D0D-478A-9FF0-C18D48D61326}" type="pres">
      <dgm:prSet presAssocID="{159E67EB-0B10-4526-95D6-DB8017E73F89}" presName="parentTextBox" presStyleLbl="node1" presStyleIdx="0" presStyleCnt="2"/>
      <dgm:spPr/>
    </dgm:pt>
    <dgm:pt modelId="{3691F1D0-873D-4D05-8C7C-5CF58B9C486F}" type="pres">
      <dgm:prSet presAssocID="{D010891B-CF37-4629-B4C2-945C9FEBA9A4}" presName="sp" presStyleCnt="0"/>
      <dgm:spPr/>
    </dgm:pt>
    <dgm:pt modelId="{DDECE98C-61A4-4C5A-9F9D-BA3FE7C72781}" type="pres">
      <dgm:prSet presAssocID="{C6BC6562-DCEF-43A5-B732-95E552B14A6D}" presName="arrowAndChildren" presStyleCnt="0"/>
      <dgm:spPr/>
    </dgm:pt>
    <dgm:pt modelId="{4AA0FA74-EECD-4F2E-BE0E-8FD1EBAAF5B5}" type="pres">
      <dgm:prSet presAssocID="{C6BC6562-DCEF-43A5-B732-95E552B14A6D}" presName="parentTextArrow" presStyleLbl="node1" presStyleIdx="0" presStyleCnt="2"/>
      <dgm:spPr/>
    </dgm:pt>
    <dgm:pt modelId="{E5B80B50-20C8-471A-90A3-DFE86B34445B}" type="pres">
      <dgm:prSet presAssocID="{C6BC6562-DCEF-43A5-B732-95E552B14A6D}" presName="arrow" presStyleLbl="node1" presStyleIdx="1" presStyleCnt="2"/>
      <dgm:spPr/>
    </dgm:pt>
    <dgm:pt modelId="{64FB6DC3-CBA3-4794-B9DF-791C24F87C51}" type="pres">
      <dgm:prSet presAssocID="{C6BC6562-DCEF-43A5-B732-95E552B14A6D}" presName="descendantArrow" presStyleCnt="0"/>
      <dgm:spPr/>
    </dgm:pt>
    <dgm:pt modelId="{9CA3E5BD-5555-4D62-AECE-D43D11CEBD1D}" type="pres">
      <dgm:prSet presAssocID="{91AB45B1-972B-4788-A28E-16F00CB329EA}" presName="childTextArrow" presStyleLbl="fgAccFollowNode1" presStyleIdx="0" presStyleCnt="2">
        <dgm:presLayoutVars>
          <dgm:bulletEnabled val="1"/>
        </dgm:presLayoutVars>
      </dgm:prSet>
      <dgm:spPr/>
    </dgm:pt>
    <dgm:pt modelId="{4AA988AF-FAA5-46DF-B591-E29A06558920}" type="pres">
      <dgm:prSet presAssocID="{7BFB4E5A-21EB-4F1D-9375-A18FD200ABE5}" presName="childTextArrow" presStyleLbl="fgAccFollowNode1" presStyleIdx="1" presStyleCnt="2">
        <dgm:presLayoutVars>
          <dgm:bulletEnabled val="1"/>
        </dgm:presLayoutVars>
      </dgm:prSet>
      <dgm:spPr/>
    </dgm:pt>
  </dgm:ptLst>
  <dgm:cxnLst>
    <dgm:cxn modelId="{38623702-324B-4D3A-ADEB-0F914794AE3E}" srcId="{C6BC6562-DCEF-43A5-B732-95E552B14A6D}" destId="{7BFB4E5A-21EB-4F1D-9375-A18FD200ABE5}" srcOrd="1" destOrd="0" parTransId="{8A5ECD23-57E9-43A6-BEE2-0A87F265E5DB}" sibTransId="{1AC5CEB5-7C37-45C1-9692-E479DE19305A}"/>
    <dgm:cxn modelId="{E236F809-1BC8-41CF-B724-724728F489D1}" srcId="{FD0372BA-8848-43AA-9A2A-C305DAAC0070}" destId="{C6BC6562-DCEF-43A5-B732-95E552B14A6D}" srcOrd="0" destOrd="0" parTransId="{24CB3202-E590-415B-8668-D7951C738B95}" sibTransId="{D010891B-CF37-4629-B4C2-945C9FEBA9A4}"/>
    <dgm:cxn modelId="{083D331B-AF69-4FEA-BDEB-11EEFA3A9ED2}" type="presOf" srcId="{91AB45B1-972B-4788-A28E-16F00CB329EA}" destId="{9CA3E5BD-5555-4D62-AECE-D43D11CEBD1D}" srcOrd="0" destOrd="0" presId="urn:microsoft.com/office/officeart/2005/8/layout/process4"/>
    <dgm:cxn modelId="{93578333-6BA5-436D-BFD3-FDFFE45207D4}" type="presOf" srcId="{159E67EB-0B10-4526-95D6-DB8017E73F89}" destId="{752CC80E-3D0D-478A-9FF0-C18D48D61326}" srcOrd="0" destOrd="0" presId="urn:microsoft.com/office/officeart/2005/8/layout/process4"/>
    <dgm:cxn modelId="{D9705D3A-A7A8-4D46-8391-68E0C788978E}" type="presOf" srcId="{C6BC6562-DCEF-43A5-B732-95E552B14A6D}" destId="{4AA0FA74-EECD-4F2E-BE0E-8FD1EBAAF5B5}" srcOrd="0" destOrd="0" presId="urn:microsoft.com/office/officeart/2005/8/layout/process4"/>
    <dgm:cxn modelId="{3686E43C-5F2A-40DA-8B1C-2B32EE5A7A8E}" type="presOf" srcId="{FD0372BA-8848-43AA-9A2A-C305DAAC0070}" destId="{8FFC1DF1-E2C3-4576-BE75-D7C998176E36}" srcOrd="0" destOrd="0" presId="urn:microsoft.com/office/officeart/2005/8/layout/process4"/>
    <dgm:cxn modelId="{271F5A64-1934-4766-BFD3-4F7E87102565}" srcId="{C6BC6562-DCEF-43A5-B732-95E552B14A6D}" destId="{91AB45B1-972B-4788-A28E-16F00CB329EA}" srcOrd="0" destOrd="0" parTransId="{DF470CC7-4568-40FA-8E79-0AC1BB62B665}" sibTransId="{39AB5A41-C2A3-4B61-97A0-25B2A0D3779B}"/>
    <dgm:cxn modelId="{8177DF64-7E63-4912-9670-C350C4DAA0F2}" type="presOf" srcId="{7BFB4E5A-21EB-4F1D-9375-A18FD200ABE5}" destId="{4AA988AF-FAA5-46DF-B591-E29A06558920}" srcOrd="0" destOrd="0" presId="urn:microsoft.com/office/officeart/2005/8/layout/process4"/>
    <dgm:cxn modelId="{1DC42798-2542-476E-AB3F-D7411B4F5CE7}" type="presOf" srcId="{C6BC6562-DCEF-43A5-B732-95E552B14A6D}" destId="{E5B80B50-20C8-471A-90A3-DFE86B34445B}" srcOrd="1" destOrd="0" presId="urn:microsoft.com/office/officeart/2005/8/layout/process4"/>
    <dgm:cxn modelId="{703EC0AB-380C-4617-BA8E-AFA8B7034AF6}" srcId="{FD0372BA-8848-43AA-9A2A-C305DAAC0070}" destId="{159E67EB-0B10-4526-95D6-DB8017E73F89}" srcOrd="1" destOrd="0" parTransId="{E1E309B5-413B-4BA0-B143-C9515E3E0AFC}" sibTransId="{BB3068C7-A84E-4303-90A1-ED4A16F44CD1}"/>
    <dgm:cxn modelId="{CDB2BCD2-6C62-497E-8BC6-D0E059F2ED5F}" type="presParOf" srcId="{8FFC1DF1-E2C3-4576-BE75-D7C998176E36}" destId="{160A8EFB-F58A-412E-A882-D6B2B349EB07}" srcOrd="0" destOrd="0" presId="urn:microsoft.com/office/officeart/2005/8/layout/process4"/>
    <dgm:cxn modelId="{3192F207-418B-4518-BACD-5020A042889C}" type="presParOf" srcId="{160A8EFB-F58A-412E-A882-D6B2B349EB07}" destId="{752CC80E-3D0D-478A-9FF0-C18D48D61326}" srcOrd="0" destOrd="0" presId="urn:microsoft.com/office/officeart/2005/8/layout/process4"/>
    <dgm:cxn modelId="{445B6E59-6963-4347-95A9-5C83ED210FB9}" type="presParOf" srcId="{8FFC1DF1-E2C3-4576-BE75-D7C998176E36}" destId="{3691F1D0-873D-4D05-8C7C-5CF58B9C486F}" srcOrd="1" destOrd="0" presId="urn:microsoft.com/office/officeart/2005/8/layout/process4"/>
    <dgm:cxn modelId="{2D21DDD7-A4B9-478D-B205-589884D7F26F}" type="presParOf" srcId="{8FFC1DF1-E2C3-4576-BE75-D7C998176E36}" destId="{DDECE98C-61A4-4C5A-9F9D-BA3FE7C72781}" srcOrd="2" destOrd="0" presId="urn:microsoft.com/office/officeart/2005/8/layout/process4"/>
    <dgm:cxn modelId="{727E02B2-7518-44B0-9DA0-15A766EC3062}" type="presParOf" srcId="{DDECE98C-61A4-4C5A-9F9D-BA3FE7C72781}" destId="{4AA0FA74-EECD-4F2E-BE0E-8FD1EBAAF5B5}" srcOrd="0" destOrd="0" presId="urn:microsoft.com/office/officeart/2005/8/layout/process4"/>
    <dgm:cxn modelId="{035A8781-D712-4AC2-8F82-A9B18C2BBE44}" type="presParOf" srcId="{DDECE98C-61A4-4C5A-9F9D-BA3FE7C72781}" destId="{E5B80B50-20C8-471A-90A3-DFE86B34445B}" srcOrd="1" destOrd="0" presId="urn:microsoft.com/office/officeart/2005/8/layout/process4"/>
    <dgm:cxn modelId="{25D71EFC-C471-4F10-9AC0-B88EF362A9E4}" type="presParOf" srcId="{DDECE98C-61A4-4C5A-9F9D-BA3FE7C72781}" destId="{64FB6DC3-CBA3-4794-B9DF-791C24F87C51}" srcOrd="2" destOrd="0" presId="urn:microsoft.com/office/officeart/2005/8/layout/process4"/>
    <dgm:cxn modelId="{205620B0-38F4-4441-90C7-397CEB58732B}" type="presParOf" srcId="{64FB6DC3-CBA3-4794-B9DF-791C24F87C51}" destId="{9CA3E5BD-5555-4D62-AECE-D43D11CEBD1D}" srcOrd="0" destOrd="0" presId="urn:microsoft.com/office/officeart/2005/8/layout/process4"/>
    <dgm:cxn modelId="{1674F374-4FBE-44B0-B99F-7C9B210C0F2E}" type="presParOf" srcId="{64FB6DC3-CBA3-4794-B9DF-791C24F87C51}" destId="{4AA988AF-FAA5-46DF-B591-E29A06558920}" srcOrd="1" destOrd="0" presId="urn:microsoft.com/office/officeart/2005/8/layout/process4"/>
  </dgm:cxnLst>
  <dgm:bg/>
  <dgm:whole>
    <a:ln>
      <a:extLst>
        <a:ext uri="{C807C97D-BFC1-408E-A445-0C87EB9F89A2}">
          <ask:lineSketchStyleProps xmlns:ask="http://schemas.microsoft.com/office/drawing/2018/sketchyshapes">
            <ask:type>
              <ask:lineSketchScribble/>
            </ask:type>
          </ask:lineSketchStyleProps>
        </a:ext>
      </a:extLst>
    </a:ln>
  </dgm:whole>
  <dgm:extLst>
    <a:ext uri="http://schemas.microsoft.com/office/drawing/2008/diagram">
      <dsp:dataModelExt xmlns:dsp="http://schemas.microsoft.com/office/drawing/2008/diagram" relId="rId8" minVer="http://schemas.openxmlformats.org/drawingml/2006/diagram"/>
    </a:ext>
  </dgm:extLst>
</dgm:dataModel>
</file>

<file path=ppt/diagrams/data14.xml><?xml version="1.0" encoding="utf-8"?>
<dgm:dataModel xmlns:dgm="http://schemas.openxmlformats.org/drawingml/2006/diagram" xmlns:a="http://schemas.openxmlformats.org/drawingml/2006/main">
  <dgm:ptLst>
    <dgm:pt modelId="{2213EE88-16C6-407B-9EAF-8D6147B317EE}"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GB"/>
        </a:p>
      </dgm:t>
    </dgm:pt>
    <dgm:pt modelId="{877C2F9A-962D-4750-AB31-20590F5F4385}">
      <dgm:prSet phldrT="[Text]" custT="1"/>
      <dgm:spPr>
        <a:solidFill>
          <a:schemeClr val="accent3">
            <a:lumMod val="40000"/>
            <a:lumOff val="60000"/>
          </a:schemeClr>
        </a:solidFill>
        <a:ln>
          <a:solidFill>
            <a:schemeClr val="tx1"/>
          </a:solidFill>
          <a:extLst>
            <a:ext uri="{C807C97D-BFC1-408E-A445-0C87EB9F89A2}">
              <ask:lineSketchStyleProps xmlns:ask="http://schemas.microsoft.com/office/drawing/2018/sketchyshapes">
                <ask:type>
                  <ask:lineSketchScribble/>
                </ask:type>
              </ask:lineSketchStyleProps>
            </a:ext>
          </a:extLst>
        </a:ln>
      </dgm:spPr>
      <dgm:t>
        <a:bodyPr/>
        <a:lstStyle/>
        <a:p>
          <a:r>
            <a:rPr lang="en-GB" sz="2400" dirty="0">
              <a:solidFill>
                <a:schemeClr val="tx1"/>
              </a:solidFill>
            </a:rPr>
            <a:t>To determine how effectively &amp; fairly the police service is using the powers of stop &amp; search in the fight against crime</a:t>
          </a:r>
        </a:p>
      </dgm:t>
    </dgm:pt>
    <dgm:pt modelId="{4A620D44-6244-4EFF-997E-C5F52E20AFFD}" type="parTrans" cxnId="{7F6ED11B-3965-48FB-A67E-7D2246D2E4FD}">
      <dgm:prSet/>
      <dgm:spPr/>
      <dgm:t>
        <a:bodyPr/>
        <a:lstStyle/>
        <a:p>
          <a:endParaRPr lang="en-GB"/>
        </a:p>
      </dgm:t>
    </dgm:pt>
    <dgm:pt modelId="{274F9EE4-32FB-46ED-BDB1-5712A07F4B38}" type="sibTrans" cxnId="{7F6ED11B-3965-48FB-A67E-7D2246D2E4FD}">
      <dgm:prSet/>
      <dgm:spPr/>
      <dgm:t>
        <a:bodyPr/>
        <a:lstStyle/>
        <a:p>
          <a:endParaRPr lang="en-GB"/>
        </a:p>
      </dgm:t>
    </dgm:pt>
    <dgm:pt modelId="{EDA029D4-C87B-41BB-9F8F-5A6E27C4024A}">
      <dgm:prSet phldrT="[Text]" custT="1"/>
      <dgm:spPr>
        <a:solidFill>
          <a:schemeClr val="accent3">
            <a:lumMod val="40000"/>
            <a:lumOff val="60000"/>
          </a:schemeClr>
        </a:solidFill>
        <a:ln>
          <a:solidFill>
            <a:schemeClr val="tx1"/>
          </a:solidFill>
          <a:extLst>
            <a:ext uri="{C807C97D-BFC1-408E-A445-0C87EB9F89A2}">
              <ask:lineSketchStyleProps xmlns:ask="http://schemas.microsoft.com/office/drawing/2018/sketchyshapes">
                <ask:type>
                  <ask:lineSketchScribble/>
                </ask:type>
              </ask:lineSketchStyleProps>
            </a:ext>
          </a:extLst>
        </a:ln>
      </dgm:spPr>
      <dgm:t>
        <a:bodyPr/>
        <a:lstStyle/>
        <a:p>
          <a:r>
            <a:rPr lang="en-GB" sz="2400" dirty="0">
              <a:solidFill>
                <a:schemeClr val="tx1"/>
              </a:solidFill>
            </a:rPr>
            <a:t>To establish whether operational police officers know how to use stop &amp; search powers tactically as part of evidence-based practice to fight crime</a:t>
          </a:r>
        </a:p>
      </dgm:t>
    </dgm:pt>
    <dgm:pt modelId="{83DB6645-A8BA-4EBF-9F8C-F9666216AE78}" type="parTrans" cxnId="{4D794E36-C231-4B97-A5D4-BC72C39E9763}">
      <dgm:prSet/>
      <dgm:spPr/>
      <dgm:t>
        <a:bodyPr/>
        <a:lstStyle/>
        <a:p>
          <a:endParaRPr lang="en-GB"/>
        </a:p>
      </dgm:t>
    </dgm:pt>
    <dgm:pt modelId="{479F1F76-9B31-42FD-B209-23D7D9AFBDF5}" type="sibTrans" cxnId="{4D794E36-C231-4B97-A5D4-BC72C39E9763}">
      <dgm:prSet/>
      <dgm:spPr/>
      <dgm:t>
        <a:bodyPr/>
        <a:lstStyle/>
        <a:p>
          <a:endParaRPr lang="en-GB"/>
        </a:p>
      </dgm:t>
    </dgm:pt>
    <dgm:pt modelId="{5B338BE8-522D-4C58-BBA4-9553B835B7E6}">
      <dgm:prSet phldrT="[Text]" custT="1"/>
      <dgm:spPr>
        <a:solidFill>
          <a:schemeClr val="tx2">
            <a:lumMod val="40000"/>
            <a:lumOff val="60000"/>
          </a:schemeClr>
        </a:solidFill>
        <a:ln>
          <a:solidFill>
            <a:schemeClr val="tx1"/>
          </a:solidFill>
          <a:extLst>
            <a:ext uri="{C807C97D-BFC1-408E-A445-0C87EB9F89A2}">
              <ask:lineSketchStyleProps xmlns:ask="http://schemas.microsoft.com/office/drawing/2018/sketchyshapes">
                <ask:type>
                  <ask:lineSketchScribble/>
                </ask:type>
              </ask:lineSketchStyleProps>
            </a:ext>
          </a:extLst>
        </a:ln>
      </dgm:spPr>
      <dgm:t>
        <a:bodyPr/>
        <a:lstStyle/>
        <a:p>
          <a:r>
            <a:rPr lang="en-GB" sz="2400" dirty="0">
              <a:solidFill>
                <a:schemeClr val="tx1"/>
              </a:solidFill>
            </a:rPr>
            <a:t>To identify how the powers can be used in a way that builds the public’s tryst in the police, supporting the legitimacy of the service rather than eroding it</a:t>
          </a:r>
        </a:p>
      </dgm:t>
    </dgm:pt>
    <dgm:pt modelId="{683760B9-EE56-4DC7-A807-B3B60882BA64}" type="parTrans" cxnId="{8D122EB3-2603-4E42-8061-CABAE6B467C8}">
      <dgm:prSet/>
      <dgm:spPr/>
      <dgm:t>
        <a:bodyPr/>
        <a:lstStyle/>
        <a:p>
          <a:endParaRPr lang="en-GB"/>
        </a:p>
      </dgm:t>
    </dgm:pt>
    <dgm:pt modelId="{948EA531-8923-47DD-AE1F-D74BA1975128}" type="sibTrans" cxnId="{8D122EB3-2603-4E42-8061-CABAE6B467C8}">
      <dgm:prSet/>
      <dgm:spPr/>
      <dgm:t>
        <a:bodyPr/>
        <a:lstStyle/>
        <a:p>
          <a:endParaRPr lang="en-GB"/>
        </a:p>
      </dgm:t>
    </dgm:pt>
    <dgm:pt modelId="{18ADB3B4-A333-496B-AE47-0091ECCD1D19}" type="pres">
      <dgm:prSet presAssocID="{2213EE88-16C6-407B-9EAF-8D6147B317EE}" presName="diagram" presStyleCnt="0">
        <dgm:presLayoutVars>
          <dgm:dir/>
          <dgm:resizeHandles val="exact"/>
        </dgm:presLayoutVars>
      </dgm:prSet>
      <dgm:spPr/>
    </dgm:pt>
    <dgm:pt modelId="{1672174E-94D0-4802-9669-D395618EB97D}" type="pres">
      <dgm:prSet presAssocID="{877C2F9A-962D-4750-AB31-20590F5F4385}" presName="node" presStyleLbl="node1" presStyleIdx="0" presStyleCnt="3" custScaleX="147362" custScaleY="126517" custLinFactNeighborY="-5019">
        <dgm:presLayoutVars>
          <dgm:bulletEnabled val="1"/>
        </dgm:presLayoutVars>
      </dgm:prSet>
      <dgm:spPr/>
    </dgm:pt>
    <dgm:pt modelId="{B3599D5B-621A-4C6C-AD2E-E8C1A014486B}" type="pres">
      <dgm:prSet presAssocID="{274F9EE4-32FB-46ED-BDB1-5712A07F4B38}" presName="sibTrans" presStyleCnt="0"/>
      <dgm:spPr/>
    </dgm:pt>
    <dgm:pt modelId="{A913300E-72DB-4FF9-BD6E-1780A98D45BF}" type="pres">
      <dgm:prSet presAssocID="{EDA029D4-C87B-41BB-9F8F-5A6E27C4024A}" presName="node" presStyleLbl="node1" presStyleIdx="1" presStyleCnt="3" custScaleX="142668" custScaleY="126517" custLinFactNeighborY="-5436">
        <dgm:presLayoutVars>
          <dgm:bulletEnabled val="1"/>
        </dgm:presLayoutVars>
      </dgm:prSet>
      <dgm:spPr/>
    </dgm:pt>
    <dgm:pt modelId="{66BADDE9-7F1C-4371-AA34-6D45661D3D18}" type="pres">
      <dgm:prSet presAssocID="{479F1F76-9B31-42FD-B209-23D7D9AFBDF5}" presName="sibTrans" presStyleCnt="0"/>
      <dgm:spPr/>
    </dgm:pt>
    <dgm:pt modelId="{992048A7-2FA8-4D17-81BA-A514972FD799}" type="pres">
      <dgm:prSet presAssocID="{5B338BE8-522D-4C58-BBA4-9553B835B7E6}" presName="node" presStyleLbl="node1" presStyleIdx="2" presStyleCnt="3" custScaleX="222276" custScaleY="84147" custLinFactNeighborX="564" custLinFactNeighborY="-8992">
        <dgm:presLayoutVars>
          <dgm:bulletEnabled val="1"/>
        </dgm:presLayoutVars>
      </dgm:prSet>
      <dgm:spPr/>
    </dgm:pt>
  </dgm:ptLst>
  <dgm:cxnLst>
    <dgm:cxn modelId="{7F6ED11B-3965-48FB-A67E-7D2246D2E4FD}" srcId="{2213EE88-16C6-407B-9EAF-8D6147B317EE}" destId="{877C2F9A-962D-4750-AB31-20590F5F4385}" srcOrd="0" destOrd="0" parTransId="{4A620D44-6244-4EFF-997E-C5F52E20AFFD}" sibTransId="{274F9EE4-32FB-46ED-BDB1-5712A07F4B38}"/>
    <dgm:cxn modelId="{E639032F-EB67-4AAB-85AB-46E10FC30199}" type="presOf" srcId="{EDA029D4-C87B-41BB-9F8F-5A6E27C4024A}" destId="{A913300E-72DB-4FF9-BD6E-1780A98D45BF}" srcOrd="0" destOrd="0" presId="urn:microsoft.com/office/officeart/2005/8/layout/default"/>
    <dgm:cxn modelId="{4D794E36-C231-4B97-A5D4-BC72C39E9763}" srcId="{2213EE88-16C6-407B-9EAF-8D6147B317EE}" destId="{EDA029D4-C87B-41BB-9F8F-5A6E27C4024A}" srcOrd="1" destOrd="0" parTransId="{83DB6645-A8BA-4EBF-9F8C-F9666216AE78}" sibTransId="{479F1F76-9B31-42FD-B209-23D7D9AFBDF5}"/>
    <dgm:cxn modelId="{A9CC8163-02C8-49EC-A962-508F3CF8A14D}" type="presOf" srcId="{2213EE88-16C6-407B-9EAF-8D6147B317EE}" destId="{18ADB3B4-A333-496B-AE47-0091ECCD1D19}" srcOrd="0" destOrd="0" presId="urn:microsoft.com/office/officeart/2005/8/layout/default"/>
    <dgm:cxn modelId="{402A9579-7144-425B-8A2F-73E2A9730AA6}" type="presOf" srcId="{877C2F9A-962D-4750-AB31-20590F5F4385}" destId="{1672174E-94D0-4802-9669-D395618EB97D}" srcOrd="0" destOrd="0" presId="urn:microsoft.com/office/officeart/2005/8/layout/default"/>
    <dgm:cxn modelId="{8D122EB3-2603-4E42-8061-CABAE6B467C8}" srcId="{2213EE88-16C6-407B-9EAF-8D6147B317EE}" destId="{5B338BE8-522D-4C58-BBA4-9553B835B7E6}" srcOrd="2" destOrd="0" parTransId="{683760B9-EE56-4DC7-A807-B3B60882BA64}" sibTransId="{948EA531-8923-47DD-AE1F-D74BA1975128}"/>
    <dgm:cxn modelId="{D6F425C5-132A-483C-B4A4-D685FCF21D8F}" type="presOf" srcId="{5B338BE8-522D-4C58-BBA4-9553B835B7E6}" destId="{992048A7-2FA8-4D17-81BA-A514972FD799}" srcOrd="0" destOrd="0" presId="urn:microsoft.com/office/officeart/2005/8/layout/default"/>
    <dgm:cxn modelId="{8DFF0343-32CC-465C-9E42-6ED57530D3C9}" type="presParOf" srcId="{18ADB3B4-A333-496B-AE47-0091ECCD1D19}" destId="{1672174E-94D0-4802-9669-D395618EB97D}" srcOrd="0" destOrd="0" presId="urn:microsoft.com/office/officeart/2005/8/layout/default"/>
    <dgm:cxn modelId="{019F68B7-FC0F-4BFA-87A6-7ECC42327740}" type="presParOf" srcId="{18ADB3B4-A333-496B-AE47-0091ECCD1D19}" destId="{B3599D5B-621A-4C6C-AD2E-E8C1A014486B}" srcOrd="1" destOrd="0" presId="urn:microsoft.com/office/officeart/2005/8/layout/default"/>
    <dgm:cxn modelId="{6487BD4D-377F-4301-8397-17966BF27502}" type="presParOf" srcId="{18ADB3B4-A333-496B-AE47-0091ECCD1D19}" destId="{A913300E-72DB-4FF9-BD6E-1780A98D45BF}" srcOrd="2" destOrd="0" presId="urn:microsoft.com/office/officeart/2005/8/layout/default"/>
    <dgm:cxn modelId="{E45575DB-BF59-42C6-A6C2-063F910CCA0D}" type="presParOf" srcId="{18ADB3B4-A333-496B-AE47-0091ECCD1D19}" destId="{66BADDE9-7F1C-4371-AA34-6D45661D3D18}" srcOrd="3" destOrd="0" presId="urn:microsoft.com/office/officeart/2005/8/layout/default"/>
    <dgm:cxn modelId="{03BE443C-CEC9-48AF-B9CC-2DD931626D9D}" type="presParOf" srcId="{18ADB3B4-A333-496B-AE47-0091ECCD1D19}" destId="{992048A7-2FA8-4D17-81BA-A514972FD799}" srcOrd="4"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5.xml><?xml version="1.0" encoding="utf-8"?>
<dgm:dataModel xmlns:dgm="http://schemas.openxmlformats.org/drawingml/2006/diagram" xmlns:a="http://schemas.openxmlformats.org/drawingml/2006/main">
  <dgm:ptLst>
    <dgm:pt modelId="{DAC127A4-E45A-486B-AC69-17C125B290D9}"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GB"/>
        </a:p>
      </dgm:t>
    </dgm:pt>
    <dgm:pt modelId="{1B943619-FA23-4A16-B9A1-2F6C56CC4E9D}">
      <dgm:prSet phldrT="[Text]" custT="1"/>
      <dgm:spPr>
        <a:solidFill>
          <a:schemeClr val="accent1">
            <a:lumMod val="60000"/>
            <a:lumOff val="40000"/>
          </a:schemeClr>
        </a:solidFill>
        <a:ln>
          <a:solidFill>
            <a:schemeClr val="tx1"/>
          </a:solidFill>
          <a:extLst>
            <a:ext uri="{C807C97D-BFC1-408E-A445-0C87EB9F89A2}">
              <ask:lineSketchStyleProps xmlns:ask="http://schemas.microsoft.com/office/drawing/2018/sketchyshapes">
                <ask:type>
                  <ask:lineSketchScribble/>
                </ask:type>
              </ask:lineSketchStyleProps>
            </a:ext>
          </a:extLst>
        </a:ln>
      </dgm:spPr>
      <dgm:t>
        <a:bodyPr/>
        <a:lstStyle/>
        <a:p>
          <a:r>
            <a:rPr lang="en-GB" sz="2300" dirty="0">
              <a:solidFill>
                <a:schemeClr val="tx1"/>
              </a:solidFill>
            </a:rPr>
            <a:t>Improved monitoring of the way officers S&amp;S people</a:t>
          </a:r>
        </a:p>
      </dgm:t>
    </dgm:pt>
    <dgm:pt modelId="{C038AFAF-F9B4-401C-A700-B68EF5ADE90F}" type="parTrans" cxnId="{8C736F45-3FC6-400C-8E62-E883BD9CD1DA}">
      <dgm:prSet/>
      <dgm:spPr/>
      <dgm:t>
        <a:bodyPr/>
        <a:lstStyle/>
        <a:p>
          <a:endParaRPr lang="en-GB"/>
        </a:p>
      </dgm:t>
    </dgm:pt>
    <dgm:pt modelId="{0F69F87D-71FF-4E0C-A417-07EBEFA1F4E2}" type="sibTrans" cxnId="{8C736F45-3FC6-400C-8E62-E883BD9CD1DA}">
      <dgm:prSet/>
      <dgm:spPr/>
      <dgm:t>
        <a:bodyPr/>
        <a:lstStyle/>
        <a:p>
          <a:endParaRPr lang="en-GB"/>
        </a:p>
      </dgm:t>
    </dgm:pt>
    <dgm:pt modelId="{ECA154EC-51A2-4579-9556-022F37D03765}">
      <dgm:prSet phldrT="[Text]" custT="1"/>
      <dgm:spPr>
        <a:solidFill>
          <a:schemeClr val="accent1">
            <a:lumMod val="60000"/>
            <a:lumOff val="40000"/>
          </a:schemeClr>
        </a:solidFill>
        <a:ln>
          <a:solidFill>
            <a:schemeClr val="tx1"/>
          </a:solidFill>
          <a:extLst>
            <a:ext uri="{C807C97D-BFC1-408E-A445-0C87EB9F89A2}">
              <ask:lineSketchStyleProps xmlns:ask="http://schemas.microsoft.com/office/drawing/2018/sketchyshapes">
                <ask:type>
                  <ask:lineSketchScribble/>
                </ask:type>
              </ask:lineSketchStyleProps>
            </a:ext>
          </a:extLst>
        </a:ln>
      </dgm:spPr>
      <dgm:t>
        <a:bodyPr/>
        <a:lstStyle/>
        <a:p>
          <a:r>
            <a:rPr lang="en-GB" sz="2400" dirty="0">
              <a:solidFill>
                <a:schemeClr val="tx1"/>
              </a:solidFill>
            </a:rPr>
            <a:t> </a:t>
          </a:r>
          <a:r>
            <a:rPr lang="en-GB" sz="2300" dirty="0">
              <a:solidFill>
                <a:schemeClr val="tx1"/>
              </a:solidFill>
            </a:rPr>
            <a:t>In the APP  guidance on what constitutes the effective &amp; fair exercise of S&amp;S powers  </a:t>
          </a:r>
        </a:p>
      </dgm:t>
    </dgm:pt>
    <dgm:pt modelId="{F6E76B4E-7155-4FC5-A3A2-6EE1867971FC}" type="parTrans" cxnId="{C85EE7C4-7F7D-4E8D-849F-C32C0745C212}">
      <dgm:prSet/>
      <dgm:spPr/>
      <dgm:t>
        <a:bodyPr/>
        <a:lstStyle/>
        <a:p>
          <a:endParaRPr lang="en-GB"/>
        </a:p>
      </dgm:t>
    </dgm:pt>
    <dgm:pt modelId="{2E4D806F-87DD-4F92-803C-A0C1FB22B088}" type="sibTrans" cxnId="{C85EE7C4-7F7D-4E8D-849F-C32C0745C212}">
      <dgm:prSet/>
      <dgm:spPr/>
      <dgm:t>
        <a:bodyPr/>
        <a:lstStyle/>
        <a:p>
          <a:endParaRPr lang="en-GB"/>
        </a:p>
      </dgm:t>
    </dgm:pt>
    <dgm:pt modelId="{B51B9A6D-0BA3-46AE-9FF6-3F4F430664D0}">
      <dgm:prSet phldrT="[Text]" custT="1"/>
      <dgm:spPr>
        <a:solidFill>
          <a:schemeClr val="accent1">
            <a:lumMod val="60000"/>
            <a:lumOff val="40000"/>
          </a:schemeClr>
        </a:solidFill>
        <a:ln>
          <a:solidFill>
            <a:schemeClr val="tx1"/>
          </a:solidFill>
          <a:extLst>
            <a:ext uri="{C807C97D-BFC1-408E-A445-0C87EB9F89A2}">
              <ask:lineSketchStyleProps xmlns:ask="http://schemas.microsoft.com/office/drawing/2018/sketchyshapes">
                <ask:type>
                  <ask:lineSketchScribble/>
                </ask:type>
              </ask:lineSketchStyleProps>
            </a:ext>
          </a:extLst>
        </a:ln>
      </dgm:spPr>
      <dgm:t>
        <a:bodyPr/>
        <a:lstStyle/>
        <a:p>
          <a:r>
            <a:rPr lang="en-GB" sz="2300" dirty="0">
              <a:solidFill>
                <a:schemeClr val="tx1"/>
              </a:solidFill>
            </a:rPr>
            <a:t>National training requirements to improve officer’s understanding</a:t>
          </a:r>
        </a:p>
      </dgm:t>
    </dgm:pt>
    <dgm:pt modelId="{8BA112CF-79E6-4BB0-B97C-8D6B22548FBE}" type="parTrans" cxnId="{C8522D55-8A62-481B-8CC8-F6A64E50A9F6}">
      <dgm:prSet/>
      <dgm:spPr/>
      <dgm:t>
        <a:bodyPr/>
        <a:lstStyle/>
        <a:p>
          <a:endParaRPr lang="en-GB"/>
        </a:p>
      </dgm:t>
    </dgm:pt>
    <dgm:pt modelId="{59DD9CB1-4911-4243-8716-C88D786B4F95}" type="sibTrans" cxnId="{C8522D55-8A62-481B-8CC8-F6A64E50A9F6}">
      <dgm:prSet/>
      <dgm:spPr/>
      <dgm:t>
        <a:bodyPr/>
        <a:lstStyle/>
        <a:p>
          <a:endParaRPr lang="en-GB"/>
        </a:p>
      </dgm:t>
    </dgm:pt>
    <dgm:pt modelId="{EDD6E973-77BE-4D2F-8B0B-0EA2490B4771}">
      <dgm:prSet phldrT="[Text]" custT="1"/>
      <dgm:spPr>
        <a:solidFill>
          <a:schemeClr val="accent3">
            <a:lumMod val="40000"/>
            <a:lumOff val="60000"/>
          </a:schemeClr>
        </a:solidFill>
        <a:ln>
          <a:solidFill>
            <a:schemeClr val="tx1"/>
          </a:solidFill>
          <a:extLst>
            <a:ext uri="{C807C97D-BFC1-408E-A445-0C87EB9F89A2}">
              <ask:lineSketchStyleProps xmlns:ask="http://schemas.microsoft.com/office/drawing/2018/sketchyshapes">
                <ask:type>
                  <ask:lineSketchScribble/>
                </ask:type>
              </ask:lineSketchStyleProps>
            </a:ext>
          </a:extLst>
        </a:ln>
      </dgm:spPr>
      <dgm:t>
        <a:bodyPr/>
        <a:lstStyle/>
        <a:p>
          <a:r>
            <a:rPr lang="en-GB" sz="2300" dirty="0">
              <a:solidFill>
                <a:schemeClr val="tx1"/>
              </a:solidFill>
            </a:rPr>
            <a:t>Intelligence gleaned from S&amp;S should be analysed to assist in broader crime fighting</a:t>
          </a:r>
        </a:p>
      </dgm:t>
    </dgm:pt>
    <dgm:pt modelId="{1B36DD3C-E35F-4082-B0ED-2FEB624B7E9F}" type="parTrans" cxnId="{FFF66638-5DC8-49DC-97D5-920D9F1589C1}">
      <dgm:prSet/>
      <dgm:spPr/>
      <dgm:t>
        <a:bodyPr/>
        <a:lstStyle/>
        <a:p>
          <a:endParaRPr lang="en-GB"/>
        </a:p>
      </dgm:t>
    </dgm:pt>
    <dgm:pt modelId="{7A81E69F-C759-4F89-AB70-DCEC94717C3D}" type="sibTrans" cxnId="{FFF66638-5DC8-49DC-97D5-920D9F1589C1}">
      <dgm:prSet/>
      <dgm:spPr/>
      <dgm:t>
        <a:bodyPr/>
        <a:lstStyle/>
        <a:p>
          <a:endParaRPr lang="en-GB"/>
        </a:p>
      </dgm:t>
    </dgm:pt>
    <dgm:pt modelId="{8A7EB317-B639-4D01-8C49-BE8F46050CC0}">
      <dgm:prSet phldrT="[Text]" custT="1"/>
      <dgm:spPr>
        <a:solidFill>
          <a:schemeClr val="accent3">
            <a:lumMod val="40000"/>
            <a:lumOff val="60000"/>
          </a:schemeClr>
        </a:solidFill>
        <a:ln>
          <a:solidFill>
            <a:schemeClr val="tx1"/>
          </a:solidFill>
          <a:extLst>
            <a:ext uri="{C807C97D-BFC1-408E-A445-0C87EB9F89A2}">
              <ask:lineSketchStyleProps xmlns:ask="http://schemas.microsoft.com/office/drawing/2018/sketchyshapes">
                <ask:type>
                  <ask:lineSketchScribble/>
                </ask:type>
              </ask:lineSketchStyleProps>
            </a:ext>
          </a:extLst>
        </a:ln>
      </dgm:spPr>
      <dgm:t>
        <a:bodyPr/>
        <a:lstStyle/>
        <a:p>
          <a:r>
            <a:rPr lang="en-GB" sz="2300" dirty="0">
              <a:solidFill>
                <a:schemeClr val="tx1"/>
              </a:solidFill>
            </a:rPr>
            <a:t>Nationally agreed form (paper or electronic) for the recording of S&amp;S</a:t>
          </a:r>
        </a:p>
      </dgm:t>
    </dgm:pt>
    <dgm:pt modelId="{386D856D-FCEC-480B-B47D-9582CD5A2701}" type="parTrans" cxnId="{E4AAE8A2-E88A-4E7A-B1EA-87C38E04020F}">
      <dgm:prSet/>
      <dgm:spPr/>
      <dgm:t>
        <a:bodyPr/>
        <a:lstStyle/>
        <a:p>
          <a:endParaRPr lang="en-GB"/>
        </a:p>
      </dgm:t>
    </dgm:pt>
    <dgm:pt modelId="{96BB6C82-EE94-45D5-9746-EADB0AC55E33}" type="sibTrans" cxnId="{E4AAE8A2-E88A-4E7A-B1EA-87C38E04020F}">
      <dgm:prSet/>
      <dgm:spPr/>
      <dgm:t>
        <a:bodyPr/>
        <a:lstStyle/>
        <a:p>
          <a:endParaRPr lang="en-GB"/>
        </a:p>
      </dgm:t>
    </dgm:pt>
    <dgm:pt modelId="{435C78BD-6BA5-4862-81C3-59686EE846CD}" type="pres">
      <dgm:prSet presAssocID="{DAC127A4-E45A-486B-AC69-17C125B290D9}" presName="diagram" presStyleCnt="0">
        <dgm:presLayoutVars>
          <dgm:dir/>
          <dgm:resizeHandles val="exact"/>
        </dgm:presLayoutVars>
      </dgm:prSet>
      <dgm:spPr/>
    </dgm:pt>
    <dgm:pt modelId="{C06FF136-9B69-45AF-92F4-ABC18AFECEFE}" type="pres">
      <dgm:prSet presAssocID="{1B943619-FA23-4A16-B9A1-2F6C56CC4E9D}" presName="node" presStyleLbl="node1" presStyleIdx="0" presStyleCnt="5">
        <dgm:presLayoutVars>
          <dgm:bulletEnabled val="1"/>
        </dgm:presLayoutVars>
      </dgm:prSet>
      <dgm:spPr/>
    </dgm:pt>
    <dgm:pt modelId="{0CEDB38A-6E05-483E-AB4A-30447D1FADDE}" type="pres">
      <dgm:prSet presAssocID="{0F69F87D-71FF-4E0C-A417-07EBEFA1F4E2}" presName="sibTrans" presStyleCnt="0"/>
      <dgm:spPr/>
    </dgm:pt>
    <dgm:pt modelId="{D3BA3880-D0F9-4A4E-9A2F-CB192240F8A1}" type="pres">
      <dgm:prSet presAssocID="{ECA154EC-51A2-4579-9556-022F37D03765}" presName="node" presStyleLbl="node1" presStyleIdx="1" presStyleCnt="5">
        <dgm:presLayoutVars>
          <dgm:bulletEnabled val="1"/>
        </dgm:presLayoutVars>
      </dgm:prSet>
      <dgm:spPr/>
    </dgm:pt>
    <dgm:pt modelId="{2FB14D84-2178-4E1F-A9E5-DEE881AEC76C}" type="pres">
      <dgm:prSet presAssocID="{2E4D806F-87DD-4F92-803C-A0C1FB22B088}" presName="sibTrans" presStyleCnt="0"/>
      <dgm:spPr/>
    </dgm:pt>
    <dgm:pt modelId="{A3EAC49B-2863-49C1-8AAD-F2FABCC4DA16}" type="pres">
      <dgm:prSet presAssocID="{B51B9A6D-0BA3-46AE-9FF6-3F4F430664D0}" presName="node" presStyleLbl="node1" presStyleIdx="2" presStyleCnt="5">
        <dgm:presLayoutVars>
          <dgm:bulletEnabled val="1"/>
        </dgm:presLayoutVars>
      </dgm:prSet>
      <dgm:spPr/>
    </dgm:pt>
    <dgm:pt modelId="{625F875D-E323-45FF-A9CA-743AC84CFE8B}" type="pres">
      <dgm:prSet presAssocID="{59DD9CB1-4911-4243-8716-C88D786B4F95}" presName="sibTrans" presStyleCnt="0"/>
      <dgm:spPr/>
    </dgm:pt>
    <dgm:pt modelId="{EF8530CB-2B96-48D7-8E3F-DC14CFC58BA2}" type="pres">
      <dgm:prSet presAssocID="{EDD6E973-77BE-4D2F-8B0B-0EA2490B4771}" presName="node" presStyleLbl="node1" presStyleIdx="3" presStyleCnt="5">
        <dgm:presLayoutVars>
          <dgm:bulletEnabled val="1"/>
        </dgm:presLayoutVars>
      </dgm:prSet>
      <dgm:spPr/>
    </dgm:pt>
    <dgm:pt modelId="{69DBB9D3-3F21-4394-A412-ABBB272B4E56}" type="pres">
      <dgm:prSet presAssocID="{7A81E69F-C759-4F89-AB70-DCEC94717C3D}" presName="sibTrans" presStyleCnt="0"/>
      <dgm:spPr/>
    </dgm:pt>
    <dgm:pt modelId="{2E3ACDE6-FDA5-4975-8553-75CF0A7DC33D}" type="pres">
      <dgm:prSet presAssocID="{8A7EB317-B639-4D01-8C49-BE8F46050CC0}" presName="node" presStyleLbl="node1" presStyleIdx="4" presStyleCnt="5">
        <dgm:presLayoutVars>
          <dgm:bulletEnabled val="1"/>
        </dgm:presLayoutVars>
      </dgm:prSet>
      <dgm:spPr/>
    </dgm:pt>
  </dgm:ptLst>
  <dgm:cxnLst>
    <dgm:cxn modelId="{11ECE225-2FF9-4226-8A23-9EF99E35ED89}" type="presOf" srcId="{DAC127A4-E45A-486B-AC69-17C125B290D9}" destId="{435C78BD-6BA5-4862-81C3-59686EE846CD}" srcOrd="0" destOrd="0" presId="urn:microsoft.com/office/officeart/2005/8/layout/default"/>
    <dgm:cxn modelId="{FFF66638-5DC8-49DC-97D5-920D9F1589C1}" srcId="{DAC127A4-E45A-486B-AC69-17C125B290D9}" destId="{EDD6E973-77BE-4D2F-8B0B-0EA2490B4771}" srcOrd="3" destOrd="0" parTransId="{1B36DD3C-E35F-4082-B0ED-2FEB624B7E9F}" sibTransId="{7A81E69F-C759-4F89-AB70-DCEC94717C3D}"/>
    <dgm:cxn modelId="{8C736F45-3FC6-400C-8E62-E883BD9CD1DA}" srcId="{DAC127A4-E45A-486B-AC69-17C125B290D9}" destId="{1B943619-FA23-4A16-B9A1-2F6C56CC4E9D}" srcOrd="0" destOrd="0" parTransId="{C038AFAF-F9B4-401C-A700-B68EF5ADE90F}" sibTransId="{0F69F87D-71FF-4E0C-A417-07EBEFA1F4E2}"/>
    <dgm:cxn modelId="{C8522D55-8A62-481B-8CC8-F6A64E50A9F6}" srcId="{DAC127A4-E45A-486B-AC69-17C125B290D9}" destId="{B51B9A6D-0BA3-46AE-9FF6-3F4F430664D0}" srcOrd="2" destOrd="0" parTransId="{8BA112CF-79E6-4BB0-B97C-8D6B22548FBE}" sibTransId="{59DD9CB1-4911-4243-8716-C88D786B4F95}"/>
    <dgm:cxn modelId="{ACA5DA8D-07CC-4BCC-AA2B-00BD248BE972}" type="presOf" srcId="{ECA154EC-51A2-4579-9556-022F37D03765}" destId="{D3BA3880-D0F9-4A4E-9A2F-CB192240F8A1}" srcOrd="0" destOrd="0" presId="urn:microsoft.com/office/officeart/2005/8/layout/default"/>
    <dgm:cxn modelId="{81C9A09A-F9E8-4C79-9376-455B3024C752}" type="presOf" srcId="{EDD6E973-77BE-4D2F-8B0B-0EA2490B4771}" destId="{EF8530CB-2B96-48D7-8E3F-DC14CFC58BA2}" srcOrd="0" destOrd="0" presId="urn:microsoft.com/office/officeart/2005/8/layout/default"/>
    <dgm:cxn modelId="{E4AAE8A2-E88A-4E7A-B1EA-87C38E04020F}" srcId="{DAC127A4-E45A-486B-AC69-17C125B290D9}" destId="{8A7EB317-B639-4D01-8C49-BE8F46050CC0}" srcOrd="4" destOrd="0" parTransId="{386D856D-FCEC-480B-B47D-9582CD5A2701}" sibTransId="{96BB6C82-EE94-45D5-9746-EADB0AC55E33}"/>
    <dgm:cxn modelId="{8025DEC1-95FE-4D26-B8E5-F64ED976B97D}" type="presOf" srcId="{8A7EB317-B639-4D01-8C49-BE8F46050CC0}" destId="{2E3ACDE6-FDA5-4975-8553-75CF0A7DC33D}" srcOrd="0" destOrd="0" presId="urn:microsoft.com/office/officeart/2005/8/layout/default"/>
    <dgm:cxn modelId="{B99E2DC4-4385-4940-8508-7197A588C4D0}" type="presOf" srcId="{1B943619-FA23-4A16-B9A1-2F6C56CC4E9D}" destId="{C06FF136-9B69-45AF-92F4-ABC18AFECEFE}" srcOrd="0" destOrd="0" presId="urn:microsoft.com/office/officeart/2005/8/layout/default"/>
    <dgm:cxn modelId="{C85EE7C4-7F7D-4E8D-849F-C32C0745C212}" srcId="{DAC127A4-E45A-486B-AC69-17C125B290D9}" destId="{ECA154EC-51A2-4579-9556-022F37D03765}" srcOrd="1" destOrd="0" parTransId="{F6E76B4E-7155-4FC5-A3A2-6EE1867971FC}" sibTransId="{2E4D806F-87DD-4F92-803C-A0C1FB22B088}"/>
    <dgm:cxn modelId="{1F6AC6E9-0166-44B4-9739-617E660AD4B4}" type="presOf" srcId="{B51B9A6D-0BA3-46AE-9FF6-3F4F430664D0}" destId="{A3EAC49B-2863-49C1-8AAD-F2FABCC4DA16}" srcOrd="0" destOrd="0" presId="urn:microsoft.com/office/officeart/2005/8/layout/default"/>
    <dgm:cxn modelId="{6EE7ABBD-E412-4605-9452-A5548F896AFE}" type="presParOf" srcId="{435C78BD-6BA5-4862-81C3-59686EE846CD}" destId="{C06FF136-9B69-45AF-92F4-ABC18AFECEFE}" srcOrd="0" destOrd="0" presId="urn:microsoft.com/office/officeart/2005/8/layout/default"/>
    <dgm:cxn modelId="{8CFC355E-DE7C-4A90-8974-BE0512D431E2}" type="presParOf" srcId="{435C78BD-6BA5-4862-81C3-59686EE846CD}" destId="{0CEDB38A-6E05-483E-AB4A-30447D1FADDE}" srcOrd="1" destOrd="0" presId="urn:microsoft.com/office/officeart/2005/8/layout/default"/>
    <dgm:cxn modelId="{4DA8DABF-4AAB-44A2-9F03-6502128A4504}" type="presParOf" srcId="{435C78BD-6BA5-4862-81C3-59686EE846CD}" destId="{D3BA3880-D0F9-4A4E-9A2F-CB192240F8A1}" srcOrd="2" destOrd="0" presId="urn:microsoft.com/office/officeart/2005/8/layout/default"/>
    <dgm:cxn modelId="{69E5F4A3-2B29-4CB6-8E2F-5727B05E2DE2}" type="presParOf" srcId="{435C78BD-6BA5-4862-81C3-59686EE846CD}" destId="{2FB14D84-2178-4E1F-A9E5-DEE881AEC76C}" srcOrd="3" destOrd="0" presId="urn:microsoft.com/office/officeart/2005/8/layout/default"/>
    <dgm:cxn modelId="{63F11DAD-9591-48A4-9AA2-55E6BB8198EF}" type="presParOf" srcId="{435C78BD-6BA5-4862-81C3-59686EE846CD}" destId="{A3EAC49B-2863-49C1-8AAD-F2FABCC4DA16}" srcOrd="4" destOrd="0" presId="urn:microsoft.com/office/officeart/2005/8/layout/default"/>
    <dgm:cxn modelId="{61B97D0D-1A38-4000-8FFD-C7FC01B31532}" type="presParOf" srcId="{435C78BD-6BA5-4862-81C3-59686EE846CD}" destId="{625F875D-E323-45FF-A9CA-743AC84CFE8B}" srcOrd="5" destOrd="0" presId="urn:microsoft.com/office/officeart/2005/8/layout/default"/>
    <dgm:cxn modelId="{F18A1650-F27B-43EE-BB50-40CC5412EAE4}" type="presParOf" srcId="{435C78BD-6BA5-4862-81C3-59686EE846CD}" destId="{EF8530CB-2B96-48D7-8E3F-DC14CFC58BA2}" srcOrd="6" destOrd="0" presId="urn:microsoft.com/office/officeart/2005/8/layout/default"/>
    <dgm:cxn modelId="{ABE97B7B-32B9-4922-AB38-663575E6F6CA}" type="presParOf" srcId="{435C78BD-6BA5-4862-81C3-59686EE846CD}" destId="{69DBB9D3-3F21-4394-A412-ABBB272B4E56}" srcOrd="7" destOrd="0" presId="urn:microsoft.com/office/officeart/2005/8/layout/default"/>
    <dgm:cxn modelId="{41CD9BEE-6EFA-4765-B218-DFB48660DF3A}" type="presParOf" srcId="{435C78BD-6BA5-4862-81C3-59686EE846CD}" destId="{2E3ACDE6-FDA5-4975-8553-75CF0A7DC33D}" srcOrd="8"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6.xml><?xml version="1.0" encoding="utf-8"?>
<dgm:dataModel xmlns:dgm="http://schemas.openxmlformats.org/drawingml/2006/diagram" xmlns:a="http://schemas.openxmlformats.org/drawingml/2006/main">
  <dgm:ptLst>
    <dgm:pt modelId="{74CF8CF1-450E-47B8-B678-801824EDD4C9}"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GB"/>
        </a:p>
      </dgm:t>
    </dgm:pt>
    <dgm:pt modelId="{65EF564A-5BD1-4F15-AEDE-89A04DE96BA5}">
      <dgm:prSet phldrT="[Text]" custT="1"/>
      <dgm:spPr>
        <a:solidFill>
          <a:srgbClr val="C00000"/>
        </a:solidFill>
        <a:ln>
          <a:solidFill>
            <a:schemeClr val="tx1"/>
          </a:solidFill>
          <a:extLst>
            <a:ext uri="{C807C97D-BFC1-408E-A445-0C87EB9F89A2}">
              <ask:lineSketchStyleProps xmlns:ask="http://schemas.microsoft.com/office/drawing/2018/sketchyshapes">
                <ask:type>
                  <ask:lineSketchScribble/>
                </ask:type>
              </ask:lineSketchStyleProps>
            </a:ext>
          </a:extLst>
        </a:ln>
      </dgm:spPr>
      <dgm:t>
        <a:bodyPr/>
        <a:lstStyle/>
        <a:p>
          <a:r>
            <a:rPr lang="en-GB" sz="2400" dirty="0">
              <a:solidFill>
                <a:schemeClr val="tx1"/>
              </a:solidFill>
            </a:rPr>
            <a:t>Insufficient progress had been made in relation to</a:t>
          </a:r>
          <a:r>
            <a:rPr lang="en-GB" sz="2400" b="1" dirty="0">
              <a:solidFill>
                <a:schemeClr val="tx1"/>
              </a:solidFill>
            </a:rPr>
            <a:t> 5/10  </a:t>
          </a:r>
          <a:r>
            <a:rPr lang="en-GB" sz="2400" b="0" dirty="0">
              <a:solidFill>
                <a:schemeClr val="tx1"/>
              </a:solidFill>
            </a:rPr>
            <a:t>of the </a:t>
          </a:r>
          <a:r>
            <a:rPr lang="en-GB" sz="2400" dirty="0">
              <a:solidFill>
                <a:schemeClr val="tx1"/>
              </a:solidFill>
            </a:rPr>
            <a:t>recommendations (1, 4, 5, 8 &amp; 9)</a:t>
          </a:r>
        </a:p>
      </dgm:t>
    </dgm:pt>
    <dgm:pt modelId="{830F9698-E99D-4FA6-8B0A-18837476A17B}" type="parTrans" cxnId="{B6EEE164-8919-4ACF-8682-EAD061929E3E}">
      <dgm:prSet/>
      <dgm:spPr/>
      <dgm:t>
        <a:bodyPr/>
        <a:lstStyle/>
        <a:p>
          <a:endParaRPr lang="en-GB"/>
        </a:p>
      </dgm:t>
    </dgm:pt>
    <dgm:pt modelId="{F53FC2FA-9EF4-44BB-90AC-BD9198F38D63}" type="sibTrans" cxnId="{B6EEE164-8919-4ACF-8682-EAD061929E3E}">
      <dgm:prSet/>
      <dgm:spPr/>
      <dgm:t>
        <a:bodyPr/>
        <a:lstStyle/>
        <a:p>
          <a:endParaRPr lang="en-GB"/>
        </a:p>
      </dgm:t>
    </dgm:pt>
    <dgm:pt modelId="{0E63F035-2C1C-4480-B1A6-901BA2FD2B30}">
      <dgm:prSet phldrT="[Text]" custT="1"/>
      <dgm:spPr>
        <a:solidFill>
          <a:schemeClr val="accent2"/>
        </a:solidFill>
        <a:ln>
          <a:solidFill>
            <a:schemeClr val="tx1"/>
          </a:solidFill>
          <a:extLst>
            <a:ext uri="{C807C97D-BFC1-408E-A445-0C87EB9F89A2}">
              <ask:lineSketchStyleProps xmlns:ask="http://schemas.microsoft.com/office/drawing/2018/sketchyshapes">
                <ask:type>
                  <ask:lineSketchScribble/>
                </ask:type>
              </ask:lineSketchStyleProps>
            </a:ext>
          </a:extLst>
        </a:ln>
      </dgm:spPr>
      <dgm:t>
        <a:bodyPr/>
        <a:lstStyle/>
        <a:p>
          <a:r>
            <a:rPr lang="en-GB" sz="2400" dirty="0">
              <a:solidFill>
                <a:schemeClr val="tx1"/>
              </a:solidFill>
            </a:rPr>
            <a:t>Some progress had been made in relation to </a:t>
          </a:r>
          <a:r>
            <a:rPr lang="en-GB" sz="2400" b="1" dirty="0">
              <a:solidFill>
                <a:schemeClr val="tx1"/>
              </a:solidFill>
            </a:rPr>
            <a:t>4/10 </a:t>
          </a:r>
          <a:r>
            <a:rPr lang="en-GB" sz="2400" b="0" dirty="0">
              <a:solidFill>
                <a:schemeClr val="tx1"/>
              </a:solidFill>
            </a:rPr>
            <a:t>of</a:t>
          </a:r>
          <a:r>
            <a:rPr lang="en-GB" sz="2400" b="1" dirty="0">
              <a:solidFill>
                <a:schemeClr val="tx1"/>
              </a:solidFill>
            </a:rPr>
            <a:t> </a:t>
          </a:r>
          <a:r>
            <a:rPr lang="en-GB" sz="2400" b="0" dirty="0">
              <a:solidFill>
                <a:schemeClr val="tx1"/>
              </a:solidFill>
            </a:rPr>
            <a:t>the</a:t>
          </a:r>
          <a:r>
            <a:rPr lang="en-GB" sz="2400" b="1" dirty="0">
              <a:solidFill>
                <a:schemeClr val="tx1"/>
              </a:solidFill>
            </a:rPr>
            <a:t> </a:t>
          </a:r>
          <a:r>
            <a:rPr lang="en-GB" sz="2400" dirty="0">
              <a:solidFill>
                <a:schemeClr val="tx1"/>
              </a:solidFill>
            </a:rPr>
            <a:t> recommendations (2, 3, 6 &amp; 7)</a:t>
          </a:r>
        </a:p>
      </dgm:t>
    </dgm:pt>
    <dgm:pt modelId="{7962C008-363B-4D83-BB90-E268D41A6B6C}" type="parTrans" cxnId="{9E3D5C41-33D1-4138-BD69-318BD573F14B}">
      <dgm:prSet/>
      <dgm:spPr/>
      <dgm:t>
        <a:bodyPr/>
        <a:lstStyle/>
        <a:p>
          <a:endParaRPr lang="en-GB"/>
        </a:p>
      </dgm:t>
    </dgm:pt>
    <dgm:pt modelId="{5641D1FA-F018-4C16-9BA0-BB6C31380EEE}" type="sibTrans" cxnId="{9E3D5C41-33D1-4138-BD69-318BD573F14B}">
      <dgm:prSet/>
      <dgm:spPr/>
      <dgm:t>
        <a:bodyPr/>
        <a:lstStyle/>
        <a:p>
          <a:endParaRPr lang="en-GB"/>
        </a:p>
      </dgm:t>
    </dgm:pt>
    <dgm:pt modelId="{8FF78811-E4D1-4A0D-920C-7A7E2D8B2B1C}">
      <dgm:prSet phldrT="[Text]" custT="1"/>
      <dgm:spPr>
        <a:solidFill>
          <a:srgbClr val="92D050"/>
        </a:solidFill>
        <a:ln>
          <a:solidFill>
            <a:schemeClr val="tx1"/>
          </a:solidFill>
          <a:extLst>
            <a:ext uri="{C807C97D-BFC1-408E-A445-0C87EB9F89A2}">
              <ask:lineSketchStyleProps xmlns:ask="http://schemas.microsoft.com/office/drawing/2018/sketchyshapes">
                <ask:type>
                  <ask:lineSketchScribble/>
                </ask:type>
              </ask:lineSketchStyleProps>
            </a:ext>
          </a:extLst>
        </a:ln>
      </dgm:spPr>
      <dgm:t>
        <a:bodyPr/>
        <a:lstStyle/>
        <a:p>
          <a:r>
            <a:rPr lang="en-GB" sz="2400" dirty="0">
              <a:solidFill>
                <a:schemeClr val="tx1"/>
              </a:solidFill>
            </a:rPr>
            <a:t>Good progress had been made in relation to </a:t>
          </a:r>
          <a:r>
            <a:rPr lang="en-GB" sz="2400" b="1" dirty="0">
              <a:solidFill>
                <a:schemeClr val="tx1"/>
              </a:solidFill>
            </a:rPr>
            <a:t>1/10 </a:t>
          </a:r>
          <a:r>
            <a:rPr lang="en-GB" sz="2400" b="0" dirty="0">
              <a:solidFill>
                <a:schemeClr val="tx1"/>
              </a:solidFill>
            </a:rPr>
            <a:t>out of the</a:t>
          </a:r>
          <a:r>
            <a:rPr lang="en-GB" sz="2400" dirty="0">
              <a:solidFill>
                <a:schemeClr val="tx1"/>
              </a:solidFill>
            </a:rPr>
            <a:t> recommendations (10</a:t>
          </a:r>
        </a:p>
      </dgm:t>
    </dgm:pt>
    <dgm:pt modelId="{5772AD4E-B59B-433A-9249-77A007F6865A}" type="parTrans" cxnId="{E2B5C643-0FD2-4255-B592-B8B92089F33B}">
      <dgm:prSet/>
      <dgm:spPr/>
      <dgm:t>
        <a:bodyPr/>
        <a:lstStyle/>
        <a:p>
          <a:endParaRPr lang="en-GB"/>
        </a:p>
      </dgm:t>
    </dgm:pt>
    <dgm:pt modelId="{D88B3887-2E5D-4B92-8F4B-51DFBFD7B744}" type="sibTrans" cxnId="{E2B5C643-0FD2-4255-B592-B8B92089F33B}">
      <dgm:prSet/>
      <dgm:spPr/>
      <dgm:t>
        <a:bodyPr/>
        <a:lstStyle/>
        <a:p>
          <a:endParaRPr lang="en-GB"/>
        </a:p>
      </dgm:t>
    </dgm:pt>
    <dgm:pt modelId="{679265B4-EB7E-42E2-9B42-7AFAFAA92C49}" type="pres">
      <dgm:prSet presAssocID="{74CF8CF1-450E-47B8-B678-801824EDD4C9}" presName="diagram" presStyleCnt="0">
        <dgm:presLayoutVars>
          <dgm:dir/>
          <dgm:resizeHandles val="exact"/>
        </dgm:presLayoutVars>
      </dgm:prSet>
      <dgm:spPr/>
    </dgm:pt>
    <dgm:pt modelId="{C69FA191-A6F4-4C8B-84BD-CBB68743EF38}" type="pres">
      <dgm:prSet presAssocID="{65EF564A-5BD1-4F15-AEDE-89A04DE96BA5}" presName="node" presStyleLbl="node1" presStyleIdx="0" presStyleCnt="3" custScaleX="175523">
        <dgm:presLayoutVars>
          <dgm:bulletEnabled val="1"/>
        </dgm:presLayoutVars>
      </dgm:prSet>
      <dgm:spPr/>
    </dgm:pt>
    <dgm:pt modelId="{59567B28-8A0D-4ED5-80CE-09E4EB47CEDF}" type="pres">
      <dgm:prSet presAssocID="{F53FC2FA-9EF4-44BB-90AC-BD9198F38D63}" presName="sibTrans" presStyleCnt="0"/>
      <dgm:spPr/>
    </dgm:pt>
    <dgm:pt modelId="{4E2B01E8-EA43-4B4D-800E-8A0627619A78}" type="pres">
      <dgm:prSet presAssocID="{0E63F035-2C1C-4480-B1A6-901BA2FD2B30}" presName="node" presStyleLbl="node1" presStyleIdx="1" presStyleCnt="3" custScaleX="139523" custLinFactNeighborY="-5723">
        <dgm:presLayoutVars>
          <dgm:bulletEnabled val="1"/>
        </dgm:presLayoutVars>
      </dgm:prSet>
      <dgm:spPr/>
    </dgm:pt>
    <dgm:pt modelId="{144A0845-3A8D-4482-97E8-C024401A174D}" type="pres">
      <dgm:prSet presAssocID="{5641D1FA-F018-4C16-9BA0-BB6C31380EEE}" presName="sibTrans" presStyleCnt="0"/>
      <dgm:spPr/>
    </dgm:pt>
    <dgm:pt modelId="{8F9B7300-AA09-4EA7-9F4C-991F157B5B57}" type="pres">
      <dgm:prSet presAssocID="{8FF78811-E4D1-4A0D-920C-7A7E2D8B2B1C}" presName="node" presStyleLbl="node1" presStyleIdx="2" presStyleCnt="3" custScaleX="142286" custLinFactNeighborY="-5723">
        <dgm:presLayoutVars>
          <dgm:bulletEnabled val="1"/>
        </dgm:presLayoutVars>
      </dgm:prSet>
      <dgm:spPr/>
    </dgm:pt>
  </dgm:ptLst>
  <dgm:cxnLst>
    <dgm:cxn modelId="{3E89873E-1730-4342-9836-70C6FB4A4F2E}" type="presOf" srcId="{74CF8CF1-450E-47B8-B678-801824EDD4C9}" destId="{679265B4-EB7E-42E2-9B42-7AFAFAA92C49}" srcOrd="0" destOrd="0" presId="urn:microsoft.com/office/officeart/2005/8/layout/default"/>
    <dgm:cxn modelId="{9E3D5C41-33D1-4138-BD69-318BD573F14B}" srcId="{74CF8CF1-450E-47B8-B678-801824EDD4C9}" destId="{0E63F035-2C1C-4480-B1A6-901BA2FD2B30}" srcOrd="1" destOrd="0" parTransId="{7962C008-363B-4D83-BB90-E268D41A6B6C}" sibTransId="{5641D1FA-F018-4C16-9BA0-BB6C31380EEE}"/>
    <dgm:cxn modelId="{E2B5C643-0FD2-4255-B592-B8B92089F33B}" srcId="{74CF8CF1-450E-47B8-B678-801824EDD4C9}" destId="{8FF78811-E4D1-4A0D-920C-7A7E2D8B2B1C}" srcOrd="2" destOrd="0" parTransId="{5772AD4E-B59B-433A-9249-77A007F6865A}" sibTransId="{D88B3887-2E5D-4B92-8F4B-51DFBFD7B744}"/>
    <dgm:cxn modelId="{B6EEE164-8919-4ACF-8682-EAD061929E3E}" srcId="{74CF8CF1-450E-47B8-B678-801824EDD4C9}" destId="{65EF564A-5BD1-4F15-AEDE-89A04DE96BA5}" srcOrd="0" destOrd="0" parTransId="{830F9698-E99D-4FA6-8B0A-18837476A17B}" sibTransId="{F53FC2FA-9EF4-44BB-90AC-BD9198F38D63}"/>
    <dgm:cxn modelId="{57627846-4ED2-4729-AD85-B7AD6561844A}" type="presOf" srcId="{65EF564A-5BD1-4F15-AEDE-89A04DE96BA5}" destId="{C69FA191-A6F4-4C8B-84BD-CBB68743EF38}" srcOrd="0" destOrd="0" presId="urn:microsoft.com/office/officeart/2005/8/layout/default"/>
    <dgm:cxn modelId="{9B6590E3-EB0E-4D79-B078-64F9EA7B7E69}" type="presOf" srcId="{0E63F035-2C1C-4480-B1A6-901BA2FD2B30}" destId="{4E2B01E8-EA43-4B4D-800E-8A0627619A78}" srcOrd="0" destOrd="0" presId="urn:microsoft.com/office/officeart/2005/8/layout/default"/>
    <dgm:cxn modelId="{C0B753E8-B5FB-48E5-85BE-E3A68BBFC188}" type="presOf" srcId="{8FF78811-E4D1-4A0D-920C-7A7E2D8B2B1C}" destId="{8F9B7300-AA09-4EA7-9F4C-991F157B5B57}" srcOrd="0" destOrd="0" presId="urn:microsoft.com/office/officeart/2005/8/layout/default"/>
    <dgm:cxn modelId="{B6B0A442-01B0-4945-AD54-65056883B428}" type="presParOf" srcId="{679265B4-EB7E-42E2-9B42-7AFAFAA92C49}" destId="{C69FA191-A6F4-4C8B-84BD-CBB68743EF38}" srcOrd="0" destOrd="0" presId="urn:microsoft.com/office/officeart/2005/8/layout/default"/>
    <dgm:cxn modelId="{66D4FDB6-51D1-4CF8-B042-556EDF4928E0}" type="presParOf" srcId="{679265B4-EB7E-42E2-9B42-7AFAFAA92C49}" destId="{59567B28-8A0D-4ED5-80CE-09E4EB47CEDF}" srcOrd="1" destOrd="0" presId="urn:microsoft.com/office/officeart/2005/8/layout/default"/>
    <dgm:cxn modelId="{2DCD9384-5A0C-44B2-9B7A-1BA045D95861}" type="presParOf" srcId="{679265B4-EB7E-42E2-9B42-7AFAFAA92C49}" destId="{4E2B01E8-EA43-4B4D-800E-8A0627619A78}" srcOrd="2" destOrd="0" presId="urn:microsoft.com/office/officeart/2005/8/layout/default"/>
    <dgm:cxn modelId="{6EFDFFDA-E216-425A-A113-9FA4060522A7}" type="presParOf" srcId="{679265B4-EB7E-42E2-9B42-7AFAFAA92C49}" destId="{144A0845-3A8D-4482-97E8-C024401A174D}" srcOrd="3" destOrd="0" presId="urn:microsoft.com/office/officeart/2005/8/layout/default"/>
    <dgm:cxn modelId="{E9741A5A-6586-4C0B-B6BA-74A7790ADF72}" type="presParOf" srcId="{679265B4-EB7E-42E2-9B42-7AFAFAA92C49}" destId="{8F9B7300-AA09-4EA7-9F4C-991F157B5B57}" srcOrd="4"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7.xml><?xml version="1.0" encoding="utf-8"?>
<dgm:dataModel xmlns:dgm="http://schemas.openxmlformats.org/drawingml/2006/diagram" xmlns:a="http://schemas.openxmlformats.org/drawingml/2006/main">
  <dgm:ptLst>
    <dgm:pt modelId="{25D0906D-3C8C-4C9A-86BC-7F8231079D5D}" type="doc">
      <dgm:prSet loTypeId="urn:microsoft.com/office/officeart/2005/8/layout/process2" loCatId="process" qsTypeId="urn:microsoft.com/office/officeart/2005/8/quickstyle/simple1" qsCatId="simple" csTypeId="urn:microsoft.com/office/officeart/2005/8/colors/accent1_2" csCatId="accent1" phldr="1"/>
      <dgm:spPr/>
    </dgm:pt>
    <dgm:pt modelId="{9449CD94-564F-4E25-8554-9D1B22FE5E3D}">
      <dgm:prSet phldrT="[Text]" custT="1"/>
      <dgm:spPr>
        <a:solidFill>
          <a:schemeClr val="tx2">
            <a:lumMod val="40000"/>
            <a:lumOff val="60000"/>
          </a:schemeClr>
        </a:solidFill>
        <a:ln>
          <a:solidFill>
            <a:schemeClr val="tx1"/>
          </a:solidFill>
          <a:extLst>
            <a:ext uri="{C807C97D-BFC1-408E-A445-0C87EB9F89A2}">
              <ask:lineSketchStyleProps xmlns:ask="http://schemas.microsoft.com/office/drawing/2018/sketchyshapes">
                <ask:type>
                  <ask:lineSketchScribble/>
                </ask:type>
              </ask:lineSketchStyleProps>
            </a:ext>
          </a:extLst>
        </a:ln>
      </dgm:spPr>
      <dgm:t>
        <a:bodyPr/>
        <a:lstStyle/>
        <a:p>
          <a:r>
            <a:rPr lang="en-US" sz="2400" dirty="0">
              <a:solidFill>
                <a:schemeClr val="tx1"/>
              </a:solidFill>
            </a:rPr>
            <a:t>The ‘</a:t>
          </a:r>
          <a:r>
            <a:rPr lang="en-US" sz="2400" b="1" i="1" dirty="0">
              <a:solidFill>
                <a:schemeClr val="tx1"/>
              </a:solidFill>
            </a:rPr>
            <a:t>Best Use of S &amp; S Scheme’ </a:t>
          </a:r>
          <a:r>
            <a:rPr lang="en-US" sz="2400" dirty="0">
              <a:solidFill>
                <a:schemeClr val="tx1"/>
              </a:solidFill>
            </a:rPr>
            <a:t>was announced by the Home Secretary in her statement to Parliament on 30</a:t>
          </a:r>
          <a:r>
            <a:rPr lang="en-US" sz="2400" baseline="30000" dirty="0">
              <a:solidFill>
                <a:schemeClr val="tx1"/>
              </a:solidFill>
            </a:rPr>
            <a:t>th</a:t>
          </a:r>
          <a:r>
            <a:rPr lang="en-US" sz="2400" dirty="0">
              <a:solidFill>
                <a:schemeClr val="tx1"/>
              </a:solidFill>
            </a:rPr>
            <a:t> April 2014</a:t>
          </a:r>
        </a:p>
      </dgm:t>
    </dgm:pt>
    <dgm:pt modelId="{F718E4A9-AC2C-4031-91D7-F8A985999A5C}" type="parTrans" cxnId="{5E403A19-9584-4F6F-A689-BB6EBE2B5C10}">
      <dgm:prSet/>
      <dgm:spPr/>
      <dgm:t>
        <a:bodyPr/>
        <a:lstStyle/>
        <a:p>
          <a:endParaRPr lang="en-US"/>
        </a:p>
      </dgm:t>
    </dgm:pt>
    <dgm:pt modelId="{558E2D8F-4BCB-4E26-B85B-C09936C8950C}" type="sibTrans" cxnId="{5E403A19-9584-4F6F-A689-BB6EBE2B5C10}">
      <dgm:prSet/>
      <dgm:spPr>
        <a:solidFill>
          <a:srgbClr val="002060"/>
        </a:solidFill>
        <a:ln>
          <a:solidFill>
            <a:schemeClr val="tx1"/>
          </a:solidFill>
        </a:ln>
      </dgm:spPr>
      <dgm:t>
        <a:bodyPr/>
        <a:lstStyle/>
        <a:p>
          <a:endParaRPr lang="en-US"/>
        </a:p>
      </dgm:t>
    </dgm:pt>
    <dgm:pt modelId="{FB870E03-B3CB-4964-87E8-3D668FAF08A3}">
      <dgm:prSet phldrT="[Text]" custT="1"/>
      <dgm:spPr>
        <a:solidFill>
          <a:schemeClr val="accent1">
            <a:lumMod val="20000"/>
            <a:lumOff val="80000"/>
          </a:schemeClr>
        </a:solidFill>
        <a:ln>
          <a:solidFill>
            <a:schemeClr val="tx1"/>
          </a:solidFill>
          <a:extLst>
            <a:ext uri="{C807C97D-BFC1-408E-A445-0C87EB9F89A2}">
              <ask:lineSketchStyleProps xmlns:ask="http://schemas.microsoft.com/office/drawing/2018/sketchyshapes">
                <ask:type>
                  <ask:lineSketchScribble/>
                </ask:type>
              </ask:lineSketchStyleProps>
            </a:ext>
          </a:extLst>
        </a:ln>
      </dgm:spPr>
      <dgm:t>
        <a:bodyPr/>
        <a:lstStyle/>
        <a:p>
          <a:r>
            <a:rPr lang="en-US" sz="2400" dirty="0">
              <a:solidFill>
                <a:schemeClr val="tx1"/>
              </a:solidFill>
            </a:rPr>
            <a:t>The principal aims of the scheme are to achieve greater </a:t>
          </a:r>
          <a:r>
            <a:rPr lang="en-US" sz="2400" b="1" i="1" dirty="0">
              <a:solidFill>
                <a:schemeClr val="tx1"/>
              </a:solidFill>
            </a:rPr>
            <a:t>transparency, community involvement </a:t>
          </a:r>
          <a:r>
            <a:rPr lang="en-US" sz="2400" dirty="0">
              <a:solidFill>
                <a:schemeClr val="tx1"/>
              </a:solidFill>
            </a:rPr>
            <a:t>in the use of S &amp; S powers &amp; to </a:t>
          </a:r>
          <a:r>
            <a:rPr lang="en-US" sz="2400" b="1" i="1" dirty="0">
              <a:solidFill>
                <a:schemeClr val="tx1"/>
              </a:solidFill>
            </a:rPr>
            <a:t>support</a:t>
          </a:r>
          <a:r>
            <a:rPr lang="en-US" sz="2400" dirty="0">
              <a:solidFill>
                <a:schemeClr val="tx1"/>
              </a:solidFill>
            </a:rPr>
            <a:t> a more </a:t>
          </a:r>
          <a:r>
            <a:rPr lang="en-US" sz="2400" b="1" i="1" dirty="0">
              <a:solidFill>
                <a:schemeClr val="tx1"/>
              </a:solidFill>
            </a:rPr>
            <a:t>intelligence- led approach</a:t>
          </a:r>
          <a:r>
            <a:rPr lang="en-US" sz="2400" dirty="0">
              <a:solidFill>
                <a:schemeClr val="tx1"/>
              </a:solidFill>
            </a:rPr>
            <a:t>, leading to </a:t>
          </a:r>
          <a:r>
            <a:rPr lang="en-US" sz="2400" b="1" i="1" dirty="0">
              <a:solidFill>
                <a:schemeClr val="tx1"/>
              </a:solidFill>
            </a:rPr>
            <a:t>better outcomes</a:t>
          </a:r>
          <a:r>
            <a:rPr lang="en-US" sz="2400" dirty="0">
              <a:solidFill>
                <a:schemeClr val="tx1"/>
              </a:solidFill>
            </a:rPr>
            <a:t>, </a:t>
          </a:r>
          <a:r>
            <a:rPr lang="en-US" sz="2400" dirty="0" err="1">
              <a:solidFill>
                <a:schemeClr val="tx1"/>
              </a:solidFill>
            </a:rPr>
            <a:t>e.g</a:t>
          </a:r>
          <a:r>
            <a:rPr lang="en-US" sz="2400" dirty="0">
              <a:solidFill>
                <a:schemeClr val="tx1"/>
              </a:solidFill>
            </a:rPr>
            <a:t> an increase in the S &amp; S to </a:t>
          </a:r>
          <a:r>
            <a:rPr lang="en-US" sz="2400" b="1" i="1" dirty="0">
              <a:solidFill>
                <a:schemeClr val="tx1"/>
              </a:solidFill>
            </a:rPr>
            <a:t>positive outcome ratio</a:t>
          </a:r>
        </a:p>
      </dgm:t>
    </dgm:pt>
    <dgm:pt modelId="{504B5E55-AD6A-438A-BD69-95A0C89BDB1C}" type="parTrans" cxnId="{A73B9464-C850-426C-BD2B-648E6E77D6EA}">
      <dgm:prSet/>
      <dgm:spPr/>
      <dgm:t>
        <a:bodyPr/>
        <a:lstStyle/>
        <a:p>
          <a:endParaRPr lang="en-US"/>
        </a:p>
      </dgm:t>
    </dgm:pt>
    <dgm:pt modelId="{036B957C-6B9D-4130-B907-9C84AA14212E}" type="sibTrans" cxnId="{A73B9464-C850-426C-BD2B-648E6E77D6EA}">
      <dgm:prSet/>
      <dgm:spPr/>
      <dgm:t>
        <a:bodyPr/>
        <a:lstStyle/>
        <a:p>
          <a:endParaRPr lang="en-US"/>
        </a:p>
      </dgm:t>
    </dgm:pt>
    <dgm:pt modelId="{2CE8252A-3F4B-4ED9-B4F8-19C1FEBDBB2B}" type="pres">
      <dgm:prSet presAssocID="{25D0906D-3C8C-4C9A-86BC-7F8231079D5D}" presName="linearFlow" presStyleCnt="0">
        <dgm:presLayoutVars>
          <dgm:resizeHandles val="exact"/>
        </dgm:presLayoutVars>
      </dgm:prSet>
      <dgm:spPr/>
    </dgm:pt>
    <dgm:pt modelId="{D896EF70-0FBE-4745-AD2F-16034A9DC12C}" type="pres">
      <dgm:prSet presAssocID="{9449CD94-564F-4E25-8554-9D1B22FE5E3D}" presName="node" presStyleLbl="node1" presStyleIdx="0" presStyleCnt="2" custScaleX="249557" custScaleY="64579">
        <dgm:presLayoutVars>
          <dgm:bulletEnabled val="1"/>
        </dgm:presLayoutVars>
      </dgm:prSet>
      <dgm:spPr/>
    </dgm:pt>
    <dgm:pt modelId="{AB221720-68B7-4006-9C0F-149044A241F4}" type="pres">
      <dgm:prSet presAssocID="{558E2D8F-4BCB-4E26-B85B-C09936C8950C}" presName="sibTrans" presStyleLbl="sibTrans2D1" presStyleIdx="0" presStyleCnt="1"/>
      <dgm:spPr/>
    </dgm:pt>
    <dgm:pt modelId="{92707264-0916-4809-8BFF-3E38194DFA60}" type="pres">
      <dgm:prSet presAssocID="{558E2D8F-4BCB-4E26-B85B-C09936C8950C}" presName="connectorText" presStyleLbl="sibTrans2D1" presStyleIdx="0" presStyleCnt="1"/>
      <dgm:spPr/>
    </dgm:pt>
    <dgm:pt modelId="{D3B8C2FF-BCD8-4809-B31A-D91FA69BAF5D}" type="pres">
      <dgm:prSet presAssocID="{FB870E03-B3CB-4964-87E8-3D668FAF08A3}" presName="node" presStyleLbl="node1" presStyleIdx="1" presStyleCnt="2" custScaleX="249557">
        <dgm:presLayoutVars>
          <dgm:bulletEnabled val="1"/>
        </dgm:presLayoutVars>
      </dgm:prSet>
      <dgm:spPr/>
    </dgm:pt>
  </dgm:ptLst>
  <dgm:cxnLst>
    <dgm:cxn modelId="{5E403A19-9584-4F6F-A689-BB6EBE2B5C10}" srcId="{25D0906D-3C8C-4C9A-86BC-7F8231079D5D}" destId="{9449CD94-564F-4E25-8554-9D1B22FE5E3D}" srcOrd="0" destOrd="0" parTransId="{F718E4A9-AC2C-4031-91D7-F8A985999A5C}" sibTransId="{558E2D8F-4BCB-4E26-B85B-C09936C8950C}"/>
    <dgm:cxn modelId="{A73B9464-C850-426C-BD2B-648E6E77D6EA}" srcId="{25D0906D-3C8C-4C9A-86BC-7F8231079D5D}" destId="{FB870E03-B3CB-4964-87E8-3D668FAF08A3}" srcOrd="1" destOrd="0" parTransId="{504B5E55-AD6A-438A-BD69-95A0C89BDB1C}" sibTransId="{036B957C-6B9D-4130-B907-9C84AA14212E}"/>
    <dgm:cxn modelId="{97EF6E8A-8A74-4EF8-AD0A-ED4BB907AB7E}" type="presOf" srcId="{9449CD94-564F-4E25-8554-9D1B22FE5E3D}" destId="{D896EF70-0FBE-4745-AD2F-16034A9DC12C}" srcOrd="0" destOrd="0" presId="urn:microsoft.com/office/officeart/2005/8/layout/process2"/>
    <dgm:cxn modelId="{2E058DB0-50E2-4603-BCA4-327B90D9517D}" type="presOf" srcId="{558E2D8F-4BCB-4E26-B85B-C09936C8950C}" destId="{AB221720-68B7-4006-9C0F-149044A241F4}" srcOrd="0" destOrd="0" presId="urn:microsoft.com/office/officeart/2005/8/layout/process2"/>
    <dgm:cxn modelId="{4B3E08BB-3CDD-4D68-8A18-1FED2AB919A4}" type="presOf" srcId="{558E2D8F-4BCB-4E26-B85B-C09936C8950C}" destId="{92707264-0916-4809-8BFF-3E38194DFA60}" srcOrd="1" destOrd="0" presId="urn:microsoft.com/office/officeart/2005/8/layout/process2"/>
    <dgm:cxn modelId="{4C78D0BE-751F-4088-84B9-AAF0F98B4E1A}" type="presOf" srcId="{FB870E03-B3CB-4964-87E8-3D668FAF08A3}" destId="{D3B8C2FF-BCD8-4809-B31A-D91FA69BAF5D}" srcOrd="0" destOrd="0" presId="urn:microsoft.com/office/officeart/2005/8/layout/process2"/>
    <dgm:cxn modelId="{824A02D7-3BAC-487A-B552-F03C3CB40387}" type="presOf" srcId="{25D0906D-3C8C-4C9A-86BC-7F8231079D5D}" destId="{2CE8252A-3F4B-4ED9-B4F8-19C1FEBDBB2B}" srcOrd="0" destOrd="0" presId="urn:microsoft.com/office/officeart/2005/8/layout/process2"/>
    <dgm:cxn modelId="{A075B169-DBA1-4786-A0F0-86A6413B7A73}" type="presParOf" srcId="{2CE8252A-3F4B-4ED9-B4F8-19C1FEBDBB2B}" destId="{D896EF70-0FBE-4745-AD2F-16034A9DC12C}" srcOrd="0" destOrd="0" presId="urn:microsoft.com/office/officeart/2005/8/layout/process2"/>
    <dgm:cxn modelId="{B1F28D3D-94E2-45BA-8A52-8990EDED387C}" type="presParOf" srcId="{2CE8252A-3F4B-4ED9-B4F8-19C1FEBDBB2B}" destId="{AB221720-68B7-4006-9C0F-149044A241F4}" srcOrd="1" destOrd="0" presId="urn:microsoft.com/office/officeart/2005/8/layout/process2"/>
    <dgm:cxn modelId="{FBA0B452-B109-4A86-ACB4-C66196181335}" type="presParOf" srcId="{AB221720-68B7-4006-9C0F-149044A241F4}" destId="{92707264-0916-4809-8BFF-3E38194DFA60}" srcOrd="0" destOrd="0" presId="urn:microsoft.com/office/officeart/2005/8/layout/process2"/>
    <dgm:cxn modelId="{6C814920-D7DA-410A-811E-B1925677A9FB}" type="presParOf" srcId="{2CE8252A-3F4B-4ED9-B4F8-19C1FEBDBB2B}" destId="{D3B8C2FF-BCD8-4809-B31A-D91FA69BAF5D}" srcOrd="2" destOrd="0" presId="urn:microsoft.com/office/officeart/2005/8/layout/process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8.xml><?xml version="1.0" encoding="utf-8"?>
<dgm:dataModel xmlns:dgm="http://schemas.openxmlformats.org/drawingml/2006/diagram" xmlns:a="http://schemas.openxmlformats.org/drawingml/2006/main">
  <dgm:ptLst>
    <dgm:pt modelId="{BC386ABB-3912-4C41-83A3-502657043A49}" type="doc">
      <dgm:prSet loTypeId="urn:microsoft.com/office/officeart/2005/8/layout/process1" loCatId="process" qsTypeId="urn:microsoft.com/office/officeart/2005/8/quickstyle/simple1" qsCatId="simple" csTypeId="urn:microsoft.com/office/officeart/2005/8/colors/accent1_2" csCatId="accent1" phldr="1"/>
      <dgm:spPr/>
    </dgm:pt>
    <dgm:pt modelId="{780C85A7-1480-42DC-9B61-338F5953F07E}">
      <dgm:prSet phldrT="[Text]" custT="1"/>
      <dgm:spPr>
        <a:solidFill>
          <a:schemeClr val="accent3">
            <a:lumMod val="40000"/>
            <a:lumOff val="60000"/>
          </a:schemeClr>
        </a:solidFill>
        <a:ln>
          <a:solidFill>
            <a:schemeClr val="tx1"/>
          </a:solidFill>
          <a:extLst>
            <a:ext uri="{C807C97D-BFC1-408E-A445-0C87EB9F89A2}">
              <ask:lineSketchStyleProps xmlns:ask="http://schemas.microsoft.com/office/drawing/2018/sketchyshapes">
                <ask:type>
                  <ask:lineSketchScribble/>
                </ask:type>
              </ask:lineSketchStyleProps>
            </a:ext>
          </a:extLst>
        </a:ln>
      </dgm:spPr>
      <dgm:t>
        <a:bodyPr/>
        <a:lstStyle/>
        <a:p>
          <a:r>
            <a:rPr lang="en-US" sz="2400" dirty="0">
              <a:solidFill>
                <a:schemeClr val="tx1"/>
              </a:solidFill>
            </a:rPr>
            <a:t>Data Recording</a:t>
          </a:r>
        </a:p>
      </dgm:t>
    </dgm:pt>
    <dgm:pt modelId="{C84B3B61-C15E-4FAF-8C65-91F9E2494EF9}" type="parTrans" cxnId="{1A40B5D0-B83B-46B5-8860-F7F063DF68A3}">
      <dgm:prSet/>
      <dgm:spPr/>
      <dgm:t>
        <a:bodyPr/>
        <a:lstStyle/>
        <a:p>
          <a:endParaRPr lang="en-US"/>
        </a:p>
      </dgm:t>
    </dgm:pt>
    <dgm:pt modelId="{80269EA3-D882-43A4-B8E8-E66EF2F0ED5E}" type="sibTrans" cxnId="{1A40B5D0-B83B-46B5-8860-F7F063DF68A3}">
      <dgm:prSet/>
      <dgm:spPr>
        <a:solidFill>
          <a:srgbClr val="002060"/>
        </a:solidFill>
        <a:ln>
          <a:solidFill>
            <a:schemeClr val="tx1"/>
          </a:solidFill>
        </a:ln>
      </dgm:spPr>
      <dgm:t>
        <a:bodyPr/>
        <a:lstStyle/>
        <a:p>
          <a:endParaRPr lang="en-US"/>
        </a:p>
      </dgm:t>
    </dgm:pt>
    <dgm:pt modelId="{1F2D3A0D-96EF-482D-A9BC-6104B0922E4E}">
      <dgm:prSet phldrT="[Text]" custT="1"/>
      <dgm:spPr>
        <a:solidFill>
          <a:schemeClr val="tx2">
            <a:lumMod val="40000"/>
            <a:lumOff val="60000"/>
          </a:schemeClr>
        </a:solidFill>
        <a:ln>
          <a:solidFill>
            <a:schemeClr val="tx1"/>
          </a:solidFill>
          <a:extLst>
            <a:ext uri="{C807C97D-BFC1-408E-A445-0C87EB9F89A2}">
              <ask:lineSketchStyleProps xmlns:ask="http://schemas.microsoft.com/office/drawing/2018/sketchyshapes">
                <ask:type>
                  <ask:lineSketchScribble/>
                </ask:type>
              </ask:lineSketchStyleProps>
            </a:ext>
          </a:extLst>
        </a:ln>
      </dgm:spPr>
      <dgm:t>
        <a:bodyPr/>
        <a:lstStyle/>
        <a:p>
          <a:r>
            <a:rPr lang="en-US" sz="2400" dirty="0">
              <a:solidFill>
                <a:schemeClr val="tx1"/>
              </a:solidFill>
            </a:rPr>
            <a:t>Lay Observation Policies</a:t>
          </a:r>
        </a:p>
      </dgm:t>
    </dgm:pt>
    <dgm:pt modelId="{7729EC31-105C-4FBB-96C7-3240A9D6121F}" type="parTrans" cxnId="{16B5DCE9-CF37-49A6-9CA3-47EB96E8D651}">
      <dgm:prSet/>
      <dgm:spPr/>
      <dgm:t>
        <a:bodyPr/>
        <a:lstStyle/>
        <a:p>
          <a:endParaRPr lang="en-US"/>
        </a:p>
      </dgm:t>
    </dgm:pt>
    <dgm:pt modelId="{9325C0F4-7913-476D-91E8-A0F98D645665}" type="sibTrans" cxnId="{16B5DCE9-CF37-49A6-9CA3-47EB96E8D651}">
      <dgm:prSet/>
      <dgm:spPr>
        <a:solidFill>
          <a:srgbClr val="002060"/>
        </a:solidFill>
        <a:ln>
          <a:solidFill>
            <a:schemeClr val="tx1"/>
          </a:solidFill>
        </a:ln>
      </dgm:spPr>
      <dgm:t>
        <a:bodyPr/>
        <a:lstStyle/>
        <a:p>
          <a:endParaRPr lang="en-US"/>
        </a:p>
      </dgm:t>
    </dgm:pt>
    <dgm:pt modelId="{515D95F0-F72F-4691-AB21-9271FE2C629C}">
      <dgm:prSet phldrT="[Text]" custT="1"/>
      <dgm:spPr>
        <a:solidFill>
          <a:schemeClr val="accent5">
            <a:lumMod val="40000"/>
            <a:lumOff val="60000"/>
          </a:schemeClr>
        </a:solidFill>
        <a:ln>
          <a:solidFill>
            <a:schemeClr val="tx1"/>
          </a:solidFill>
          <a:extLst>
            <a:ext uri="{C807C97D-BFC1-408E-A445-0C87EB9F89A2}">
              <ask:lineSketchStyleProps xmlns:ask="http://schemas.microsoft.com/office/drawing/2018/sketchyshapes">
                <ask:type>
                  <ask:lineSketchScribble/>
                </ask:type>
              </ask:lineSketchStyleProps>
            </a:ext>
          </a:extLst>
        </a:ln>
      </dgm:spPr>
      <dgm:t>
        <a:bodyPr/>
        <a:lstStyle/>
        <a:p>
          <a:r>
            <a:rPr lang="en-US" sz="2400" dirty="0">
              <a:solidFill>
                <a:schemeClr val="tx1"/>
              </a:solidFill>
            </a:rPr>
            <a:t>S &amp; S complaints ‘ community trigger’</a:t>
          </a:r>
        </a:p>
      </dgm:t>
    </dgm:pt>
    <dgm:pt modelId="{9084091B-DC78-456A-AF90-9D8957E9A833}" type="parTrans" cxnId="{ECF33D56-AC59-45DB-B18B-9CF3FFEBA598}">
      <dgm:prSet/>
      <dgm:spPr/>
      <dgm:t>
        <a:bodyPr/>
        <a:lstStyle/>
        <a:p>
          <a:endParaRPr lang="en-US"/>
        </a:p>
      </dgm:t>
    </dgm:pt>
    <dgm:pt modelId="{394FFBD2-4C39-4F9A-9005-A92B32BBA739}" type="sibTrans" cxnId="{ECF33D56-AC59-45DB-B18B-9CF3FFEBA598}">
      <dgm:prSet/>
      <dgm:spPr/>
      <dgm:t>
        <a:bodyPr/>
        <a:lstStyle/>
        <a:p>
          <a:endParaRPr lang="en-US"/>
        </a:p>
      </dgm:t>
    </dgm:pt>
    <dgm:pt modelId="{465A9599-CFD5-4A5F-97D9-73954B810600}" type="pres">
      <dgm:prSet presAssocID="{BC386ABB-3912-4C41-83A3-502657043A49}" presName="Name0" presStyleCnt="0">
        <dgm:presLayoutVars>
          <dgm:dir/>
          <dgm:resizeHandles val="exact"/>
        </dgm:presLayoutVars>
      </dgm:prSet>
      <dgm:spPr/>
    </dgm:pt>
    <dgm:pt modelId="{900CBF59-EA8A-4591-AAF6-51FBEA2DE8AE}" type="pres">
      <dgm:prSet presAssocID="{780C85A7-1480-42DC-9B61-338F5953F07E}" presName="node" presStyleLbl="node1" presStyleIdx="0" presStyleCnt="3">
        <dgm:presLayoutVars>
          <dgm:bulletEnabled val="1"/>
        </dgm:presLayoutVars>
      </dgm:prSet>
      <dgm:spPr/>
    </dgm:pt>
    <dgm:pt modelId="{BA74FF88-AA67-4D42-A72C-C0B0589C3B88}" type="pres">
      <dgm:prSet presAssocID="{80269EA3-D882-43A4-B8E8-E66EF2F0ED5E}" presName="sibTrans" presStyleLbl="sibTrans2D1" presStyleIdx="0" presStyleCnt="2"/>
      <dgm:spPr/>
    </dgm:pt>
    <dgm:pt modelId="{3326E8DC-21CF-4A4F-8774-FB2562B7C464}" type="pres">
      <dgm:prSet presAssocID="{80269EA3-D882-43A4-B8E8-E66EF2F0ED5E}" presName="connectorText" presStyleLbl="sibTrans2D1" presStyleIdx="0" presStyleCnt="2"/>
      <dgm:spPr/>
    </dgm:pt>
    <dgm:pt modelId="{C87D8FA2-62D8-44EA-85E6-8DAF3C6958BC}" type="pres">
      <dgm:prSet presAssocID="{1F2D3A0D-96EF-482D-A9BC-6104B0922E4E}" presName="node" presStyleLbl="node1" presStyleIdx="1" presStyleCnt="3">
        <dgm:presLayoutVars>
          <dgm:bulletEnabled val="1"/>
        </dgm:presLayoutVars>
      </dgm:prSet>
      <dgm:spPr/>
    </dgm:pt>
    <dgm:pt modelId="{D3816CF0-A7E5-4961-8765-52581A3D5391}" type="pres">
      <dgm:prSet presAssocID="{9325C0F4-7913-476D-91E8-A0F98D645665}" presName="sibTrans" presStyleLbl="sibTrans2D1" presStyleIdx="1" presStyleCnt="2"/>
      <dgm:spPr/>
    </dgm:pt>
    <dgm:pt modelId="{403477E8-DD71-4F40-B53C-2AF26027123C}" type="pres">
      <dgm:prSet presAssocID="{9325C0F4-7913-476D-91E8-A0F98D645665}" presName="connectorText" presStyleLbl="sibTrans2D1" presStyleIdx="1" presStyleCnt="2"/>
      <dgm:spPr/>
    </dgm:pt>
    <dgm:pt modelId="{978FE933-73CB-4889-AFF2-7E26C04B013B}" type="pres">
      <dgm:prSet presAssocID="{515D95F0-F72F-4691-AB21-9271FE2C629C}" presName="node" presStyleLbl="node1" presStyleIdx="2" presStyleCnt="3">
        <dgm:presLayoutVars>
          <dgm:bulletEnabled val="1"/>
        </dgm:presLayoutVars>
      </dgm:prSet>
      <dgm:spPr/>
    </dgm:pt>
  </dgm:ptLst>
  <dgm:cxnLst>
    <dgm:cxn modelId="{7AABAE3C-6189-47B9-AF30-46CACDFEA054}" type="presOf" srcId="{80269EA3-D882-43A4-B8E8-E66EF2F0ED5E}" destId="{BA74FF88-AA67-4D42-A72C-C0B0589C3B88}" srcOrd="0" destOrd="0" presId="urn:microsoft.com/office/officeart/2005/8/layout/process1"/>
    <dgm:cxn modelId="{BBD3215B-E124-48AE-8F48-21650A76912D}" type="presOf" srcId="{BC386ABB-3912-4C41-83A3-502657043A49}" destId="{465A9599-CFD5-4A5F-97D9-73954B810600}" srcOrd="0" destOrd="0" presId="urn:microsoft.com/office/officeart/2005/8/layout/process1"/>
    <dgm:cxn modelId="{D3393573-66D1-4BF5-8F48-B1A8B6A25AA0}" type="presOf" srcId="{780C85A7-1480-42DC-9B61-338F5953F07E}" destId="{900CBF59-EA8A-4591-AAF6-51FBEA2DE8AE}" srcOrd="0" destOrd="0" presId="urn:microsoft.com/office/officeart/2005/8/layout/process1"/>
    <dgm:cxn modelId="{ECF33D56-AC59-45DB-B18B-9CF3FFEBA598}" srcId="{BC386ABB-3912-4C41-83A3-502657043A49}" destId="{515D95F0-F72F-4691-AB21-9271FE2C629C}" srcOrd="2" destOrd="0" parTransId="{9084091B-DC78-456A-AF90-9D8957E9A833}" sibTransId="{394FFBD2-4C39-4F9A-9005-A92B32BBA739}"/>
    <dgm:cxn modelId="{64934889-F116-4F52-B8C1-09BAFA3B38FA}" type="presOf" srcId="{80269EA3-D882-43A4-B8E8-E66EF2F0ED5E}" destId="{3326E8DC-21CF-4A4F-8774-FB2562B7C464}" srcOrd="1" destOrd="0" presId="urn:microsoft.com/office/officeart/2005/8/layout/process1"/>
    <dgm:cxn modelId="{4AD7738F-3FE3-40F3-9EFF-1BEA41630727}" type="presOf" srcId="{9325C0F4-7913-476D-91E8-A0F98D645665}" destId="{403477E8-DD71-4F40-B53C-2AF26027123C}" srcOrd="1" destOrd="0" presId="urn:microsoft.com/office/officeart/2005/8/layout/process1"/>
    <dgm:cxn modelId="{F8BD4ECC-9A97-4CCF-AE60-E4BBF451BA7E}" type="presOf" srcId="{515D95F0-F72F-4691-AB21-9271FE2C629C}" destId="{978FE933-73CB-4889-AFF2-7E26C04B013B}" srcOrd="0" destOrd="0" presId="urn:microsoft.com/office/officeart/2005/8/layout/process1"/>
    <dgm:cxn modelId="{FCA6EACF-95EB-4740-BC2A-223934D829C6}" type="presOf" srcId="{9325C0F4-7913-476D-91E8-A0F98D645665}" destId="{D3816CF0-A7E5-4961-8765-52581A3D5391}" srcOrd="0" destOrd="0" presId="urn:microsoft.com/office/officeart/2005/8/layout/process1"/>
    <dgm:cxn modelId="{6F6E8DD0-5408-4625-8FC3-6C7C9A6DF965}" type="presOf" srcId="{1F2D3A0D-96EF-482D-A9BC-6104B0922E4E}" destId="{C87D8FA2-62D8-44EA-85E6-8DAF3C6958BC}" srcOrd="0" destOrd="0" presId="urn:microsoft.com/office/officeart/2005/8/layout/process1"/>
    <dgm:cxn modelId="{1A40B5D0-B83B-46B5-8860-F7F063DF68A3}" srcId="{BC386ABB-3912-4C41-83A3-502657043A49}" destId="{780C85A7-1480-42DC-9B61-338F5953F07E}" srcOrd="0" destOrd="0" parTransId="{C84B3B61-C15E-4FAF-8C65-91F9E2494EF9}" sibTransId="{80269EA3-D882-43A4-B8E8-E66EF2F0ED5E}"/>
    <dgm:cxn modelId="{16B5DCE9-CF37-49A6-9CA3-47EB96E8D651}" srcId="{BC386ABB-3912-4C41-83A3-502657043A49}" destId="{1F2D3A0D-96EF-482D-A9BC-6104B0922E4E}" srcOrd="1" destOrd="0" parTransId="{7729EC31-105C-4FBB-96C7-3240A9D6121F}" sibTransId="{9325C0F4-7913-476D-91E8-A0F98D645665}"/>
    <dgm:cxn modelId="{7618A8AC-D0F2-46C9-8180-EE7E4110182C}" type="presParOf" srcId="{465A9599-CFD5-4A5F-97D9-73954B810600}" destId="{900CBF59-EA8A-4591-AAF6-51FBEA2DE8AE}" srcOrd="0" destOrd="0" presId="urn:microsoft.com/office/officeart/2005/8/layout/process1"/>
    <dgm:cxn modelId="{9C7786BD-E2A7-4EAD-8E53-5DA303602457}" type="presParOf" srcId="{465A9599-CFD5-4A5F-97D9-73954B810600}" destId="{BA74FF88-AA67-4D42-A72C-C0B0589C3B88}" srcOrd="1" destOrd="0" presId="urn:microsoft.com/office/officeart/2005/8/layout/process1"/>
    <dgm:cxn modelId="{FC63FDDE-0F27-4F36-BF40-930AF9546F13}" type="presParOf" srcId="{BA74FF88-AA67-4D42-A72C-C0B0589C3B88}" destId="{3326E8DC-21CF-4A4F-8774-FB2562B7C464}" srcOrd="0" destOrd="0" presId="urn:microsoft.com/office/officeart/2005/8/layout/process1"/>
    <dgm:cxn modelId="{057285FB-36EB-45F7-B9F2-10DCE51AFDC6}" type="presParOf" srcId="{465A9599-CFD5-4A5F-97D9-73954B810600}" destId="{C87D8FA2-62D8-44EA-85E6-8DAF3C6958BC}" srcOrd="2" destOrd="0" presId="urn:microsoft.com/office/officeart/2005/8/layout/process1"/>
    <dgm:cxn modelId="{7D2E621A-3ED8-4D97-80F3-C06EE158CC0F}" type="presParOf" srcId="{465A9599-CFD5-4A5F-97D9-73954B810600}" destId="{D3816CF0-A7E5-4961-8765-52581A3D5391}" srcOrd="3" destOrd="0" presId="urn:microsoft.com/office/officeart/2005/8/layout/process1"/>
    <dgm:cxn modelId="{B9BCAA82-805A-4417-B745-FD5834212A95}" type="presParOf" srcId="{D3816CF0-A7E5-4961-8765-52581A3D5391}" destId="{403477E8-DD71-4F40-B53C-2AF26027123C}" srcOrd="0" destOrd="0" presId="urn:microsoft.com/office/officeart/2005/8/layout/process1"/>
    <dgm:cxn modelId="{4A25C9AD-59B8-47E8-A3E3-DAF17E63FC8E}" type="presParOf" srcId="{465A9599-CFD5-4A5F-97D9-73954B810600}" destId="{978FE933-73CB-4889-AFF2-7E26C04B013B}" srcOrd="4" destOrd="0" presId="urn:microsoft.com/office/officeart/2005/8/layout/process1"/>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19.xml><?xml version="1.0" encoding="utf-8"?>
<dgm:dataModel xmlns:dgm="http://schemas.openxmlformats.org/drawingml/2006/diagram" xmlns:a="http://schemas.openxmlformats.org/drawingml/2006/main">
  <dgm:ptLst>
    <dgm:pt modelId="{2A525EBB-A37D-41FF-B4AF-5D231FC588E5}" type="doc">
      <dgm:prSet loTypeId="urn:microsoft.com/office/officeart/2005/8/layout/vProcess5" loCatId="process" qsTypeId="urn:microsoft.com/office/officeart/2005/8/quickstyle/simple1" qsCatId="simple" csTypeId="urn:microsoft.com/office/officeart/2005/8/colors/accent1_2" csCatId="accent1" phldr="1"/>
      <dgm:spPr/>
      <dgm:t>
        <a:bodyPr/>
        <a:lstStyle/>
        <a:p>
          <a:endParaRPr lang="en-US"/>
        </a:p>
      </dgm:t>
    </dgm:pt>
    <dgm:pt modelId="{98A23A8B-CF7F-43C4-AA92-C029C926B075}">
      <dgm:prSet phldrT="[Text]" custT="1"/>
      <dgm:spPr>
        <a:solidFill>
          <a:schemeClr val="accent1">
            <a:lumMod val="40000"/>
            <a:lumOff val="60000"/>
          </a:schemeClr>
        </a:solidFill>
        <a:ln>
          <a:solidFill>
            <a:schemeClr val="tx1"/>
          </a:solidFill>
          <a:extLst>
            <a:ext uri="{C807C97D-BFC1-408E-A445-0C87EB9F89A2}">
              <ask:lineSketchStyleProps xmlns:ask="http://schemas.microsoft.com/office/drawing/2018/sketchyshapes">
                <ask:type>
                  <ask:lineSketchScribble/>
                </ask:type>
              </ask:lineSketchStyleProps>
            </a:ext>
          </a:extLst>
        </a:ln>
      </dgm:spPr>
      <dgm:t>
        <a:bodyPr/>
        <a:lstStyle/>
        <a:p>
          <a:r>
            <a:rPr lang="en-US" sz="2400" dirty="0">
              <a:solidFill>
                <a:schemeClr val="tx1"/>
              </a:solidFill>
            </a:rPr>
            <a:t>Once the search is complete the officer </a:t>
          </a:r>
          <a:r>
            <a:rPr lang="en-US" sz="2400" b="1" dirty="0">
              <a:solidFill>
                <a:schemeClr val="tx1"/>
              </a:solidFill>
            </a:rPr>
            <a:t>MUST</a:t>
          </a:r>
          <a:r>
            <a:rPr lang="en-US" sz="2400" dirty="0">
              <a:solidFill>
                <a:schemeClr val="tx1"/>
              </a:solidFill>
            </a:rPr>
            <a:t> make a record of the search</a:t>
          </a:r>
        </a:p>
      </dgm:t>
    </dgm:pt>
    <dgm:pt modelId="{F292A9AE-ECDF-44C5-BD4B-285A2262FD93}" type="parTrans" cxnId="{AEE2FA58-3408-4051-86E0-45CF4B5160CD}">
      <dgm:prSet/>
      <dgm:spPr/>
      <dgm:t>
        <a:bodyPr/>
        <a:lstStyle/>
        <a:p>
          <a:endParaRPr lang="en-US"/>
        </a:p>
      </dgm:t>
    </dgm:pt>
    <dgm:pt modelId="{4CE795A5-3B02-42EB-B19D-960C8D780879}" type="sibTrans" cxnId="{AEE2FA58-3408-4051-86E0-45CF4B5160CD}">
      <dgm:prSet/>
      <dgm:spPr>
        <a:solidFill>
          <a:srgbClr val="002060">
            <a:alpha val="90000"/>
          </a:srgbClr>
        </a:solidFill>
        <a:ln>
          <a:solidFill>
            <a:schemeClr val="tx1">
              <a:alpha val="90000"/>
            </a:schemeClr>
          </a:solidFill>
        </a:ln>
      </dgm:spPr>
      <dgm:t>
        <a:bodyPr/>
        <a:lstStyle/>
        <a:p>
          <a:endParaRPr lang="en-US"/>
        </a:p>
      </dgm:t>
    </dgm:pt>
    <dgm:pt modelId="{75551DAB-151F-409D-80DE-460AF56C58FD}">
      <dgm:prSet phldrT="[Text]" custT="1"/>
      <dgm:spPr>
        <a:solidFill>
          <a:schemeClr val="tx2">
            <a:lumMod val="40000"/>
            <a:lumOff val="60000"/>
          </a:schemeClr>
        </a:solidFill>
        <a:ln>
          <a:solidFill>
            <a:schemeClr val="tx1"/>
          </a:solidFill>
        </a:ln>
      </dgm:spPr>
      <dgm:t>
        <a:bodyPr/>
        <a:lstStyle/>
        <a:p>
          <a:r>
            <a:rPr lang="en-US" sz="2400" dirty="0">
              <a:solidFill>
                <a:schemeClr val="tx1"/>
              </a:solidFill>
            </a:rPr>
            <a:t>The subject </a:t>
          </a:r>
          <a:r>
            <a:rPr lang="en-US" sz="2400" b="1" dirty="0">
              <a:solidFill>
                <a:schemeClr val="tx1"/>
              </a:solidFill>
            </a:rPr>
            <a:t>MUST</a:t>
          </a:r>
          <a:r>
            <a:rPr lang="en-US" sz="2400" dirty="0">
              <a:solidFill>
                <a:schemeClr val="tx1"/>
              </a:solidFill>
            </a:rPr>
            <a:t> be provided with a receipt of the search</a:t>
          </a:r>
        </a:p>
      </dgm:t>
    </dgm:pt>
    <dgm:pt modelId="{A98EDB91-FDC6-4BA3-9827-5BC83796A568}" type="parTrans" cxnId="{2998FB2F-0775-40CB-9A88-02A926024451}">
      <dgm:prSet/>
      <dgm:spPr/>
      <dgm:t>
        <a:bodyPr/>
        <a:lstStyle/>
        <a:p>
          <a:endParaRPr lang="en-US"/>
        </a:p>
      </dgm:t>
    </dgm:pt>
    <dgm:pt modelId="{06A165A8-E69A-46E2-A39C-95E5C1708993}" type="sibTrans" cxnId="{2998FB2F-0775-40CB-9A88-02A926024451}">
      <dgm:prSet/>
      <dgm:spPr/>
      <dgm:t>
        <a:bodyPr/>
        <a:lstStyle/>
        <a:p>
          <a:endParaRPr lang="en-US"/>
        </a:p>
      </dgm:t>
    </dgm:pt>
    <dgm:pt modelId="{2983DC9F-56EC-4757-A4C3-5188B351E8DD}" type="pres">
      <dgm:prSet presAssocID="{2A525EBB-A37D-41FF-B4AF-5D231FC588E5}" presName="outerComposite" presStyleCnt="0">
        <dgm:presLayoutVars>
          <dgm:chMax val="5"/>
          <dgm:dir/>
          <dgm:resizeHandles val="exact"/>
        </dgm:presLayoutVars>
      </dgm:prSet>
      <dgm:spPr/>
    </dgm:pt>
    <dgm:pt modelId="{E6D414EB-4F25-4B9C-BFD3-F2CCA16C4D50}" type="pres">
      <dgm:prSet presAssocID="{2A525EBB-A37D-41FF-B4AF-5D231FC588E5}" presName="dummyMaxCanvas" presStyleCnt="0">
        <dgm:presLayoutVars/>
      </dgm:prSet>
      <dgm:spPr/>
    </dgm:pt>
    <dgm:pt modelId="{B1A1FDCC-84E0-4FF8-844C-3AD49FAE7823}" type="pres">
      <dgm:prSet presAssocID="{2A525EBB-A37D-41FF-B4AF-5D231FC588E5}" presName="TwoNodes_1" presStyleLbl="node1" presStyleIdx="0" presStyleCnt="2" custScaleX="117647">
        <dgm:presLayoutVars>
          <dgm:bulletEnabled val="1"/>
        </dgm:presLayoutVars>
      </dgm:prSet>
      <dgm:spPr/>
    </dgm:pt>
    <dgm:pt modelId="{995C6B46-3552-4387-9471-2BDE619F7AAB}" type="pres">
      <dgm:prSet presAssocID="{2A525EBB-A37D-41FF-B4AF-5D231FC588E5}" presName="TwoNodes_2" presStyleLbl="node1" presStyleIdx="1" presStyleCnt="2" custScaleX="113876">
        <dgm:presLayoutVars>
          <dgm:bulletEnabled val="1"/>
        </dgm:presLayoutVars>
      </dgm:prSet>
      <dgm:spPr/>
    </dgm:pt>
    <dgm:pt modelId="{453AFB15-FA4D-419B-B231-3F5FA70C4E06}" type="pres">
      <dgm:prSet presAssocID="{2A525EBB-A37D-41FF-B4AF-5D231FC588E5}" presName="TwoConn_1-2" presStyleLbl="fgAccFollowNode1" presStyleIdx="0" presStyleCnt="1">
        <dgm:presLayoutVars>
          <dgm:bulletEnabled val="1"/>
        </dgm:presLayoutVars>
      </dgm:prSet>
      <dgm:spPr/>
    </dgm:pt>
    <dgm:pt modelId="{7D2B6F1E-7C43-4300-9C2F-7BFCFDD7C3BF}" type="pres">
      <dgm:prSet presAssocID="{2A525EBB-A37D-41FF-B4AF-5D231FC588E5}" presName="TwoNodes_1_text" presStyleLbl="node1" presStyleIdx="1" presStyleCnt="2">
        <dgm:presLayoutVars>
          <dgm:bulletEnabled val="1"/>
        </dgm:presLayoutVars>
      </dgm:prSet>
      <dgm:spPr/>
    </dgm:pt>
    <dgm:pt modelId="{5E0E4F3F-061F-4312-88DF-327C72A7DF6B}" type="pres">
      <dgm:prSet presAssocID="{2A525EBB-A37D-41FF-B4AF-5D231FC588E5}" presName="TwoNodes_2_text" presStyleLbl="node1" presStyleIdx="1" presStyleCnt="2">
        <dgm:presLayoutVars>
          <dgm:bulletEnabled val="1"/>
        </dgm:presLayoutVars>
      </dgm:prSet>
      <dgm:spPr/>
    </dgm:pt>
  </dgm:ptLst>
  <dgm:cxnLst>
    <dgm:cxn modelId="{DA6D2129-13BE-49F2-9809-62727967A5D3}" type="presOf" srcId="{98A23A8B-CF7F-43C4-AA92-C029C926B075}" destId="{B1A1FDCC-84E0-4FF8-844C-3AD49FAE7823}" srcOrd="0" destOrd="0" presId="urn:microsoft.com/office/officeart/2005/8/layout/vProcess5"/>
    <dgm:cxn modelId="{2998FB2F-0775-40CB-9A88-02A926024451}" srcId="{2A525EBB-A37D-41FF-B4AF-5D231FC588E5}" destId="{75551DAB-151F-409D-80DE-460AF56C58FD}" srcOrd="1" destOrd="0" parTransId="{A98EDB91-FDC6-4BA3-9827-5BC83796A568}" sibTransId="{06A165A8-E69A-46E2-A39C-95E5C1708993}"/>
    <dgm:cxn modelId="{E0EAA939-DFF6-4D74-8AC4-02186F61F11A}" type="presOf" srcId="{75551DAB-151F-409D-80DE-460AF56C58FD}" destId="{5E0E4F3F-061F-4312-88DF-327C72A7DF6B}" srcOrd="1" destOrd="0" presId="urn:microsoft.com/office/officeart/2005/8/layout/vProcess5"/>
    <dgm:cxn modelId="{76643942-32F9-4BF6-A812-4F0A8A6D17BB}" type="presOf" srcId="{75551DAB-151F-409D-80DE-460AF56C58FD}" destId="{995C6B46-3552-4387-9471-2BDE619F7AAB}" srcOrd="0" destOrd="0" presId="urn:microsoft.com/office/officeart/2005/8/layout/vProcess5"/>
    <dgm:cxn modelId="{690CC263-6D0D-4303-AF11-EF3D59527954}" type="presOf" srcId="{4CE795A5-3B02-42EB-B19D-960C8D780879}" destId="{453AFB15-FA4D-419B-B231-3F5FA70C4E06}" srcOrd="0" destOrd="0" presId="urn:microsoft.com/office/officeart/2005/8/layout/vProcess5"/>
    <dgm:cxn modelId="{AEE2FA58-3408-4051-86E0-45CF4B5160CD}" srcId="{2A525EBB-A37D-41FF-B4AF-5D231FC588E5}" destId="{98A23A8B-CF7F-43C4-AA92-C029C926B075}" srcOrd="0" destOrd="0" parTransId="{F292A9AE-ECDF-44C5-BD4B-285A2262FD93}" sibTransId="{4CE795A5-3B02-42EB-B19D-960C8D780879}"/>
    <dgm:cxn modelId="{9AD7CDB9-2F82-4BEE-AE8C-3905E52944CA}" type="presOf" srcId="{98A23A8B-CF7F-43C4-AA92-C029C926B075}" destId="{7D2B6F1E-7C43-4300-9C2F-7BFCFDD7C3BF}" srcOrd="1" destOrd="0" presId="urn:microsoft.com/office/officeart/2005/8/layout/vProcess5"/>
    <dgm:cxn modelId="{6D8650EC-BFA4-4718-A915-197992750467}" type="presOf" srcId="{2A525EBB-A37D-41FF-B4AF-5D231FC588E5}" destId="{2983DC9F-56EC-4757-A4C3-5188B351E8DD}" srcOrd="0" destOrd="0" presId="urn:microsoft.com/office/officeart/2005/8/layout/vProcess5"/>
    <dgm:cxn modelId="{7E7DC4A3-3AC0-4C75-A51B-DB60B1B41C0B}" type="presParOf" srcId="{2983DC9F-56EC-4757-A4C3-5188B351E8DD}" destId="{E6D414EB-4F25-4B9C-BFD3-F2CCA16C4D50}" srcOrd="0" destOrd="0" presId="urn:microsoft.com/office/officeart/2005/8/layout/vProcess5"/>
    <dgm:cxn modelId="{55725A0B-B5B1-4791-870B-3B1424A17423}" type="presParOf" srcId="{2983DC9F-56EC-4757-A4C3-5188B351E8DD}" destId="{B1A1FDCC-84E0-4FF8-844C-3AD49FAE7823}" srcOrd="1" destOrd="0" presId="urn:microsoft.com/office/officeart/2005/8/layout/vProcess5"/>
    <dgm:cxn modelId="{EF2E8662-D931-485A-82C7-668C4327ADD0}" type="presParOf" srcId="{2983DC9F-56EC-4757-A4C3-5188B351E8DD}" destId="{995C6B46-3552-4387-9471-2BDE619F7AAB}" srcOrd="2" destOrd="0" presId="urn:microsoft.com/office/officeart/2005/8/layout/vProcess5"/>
    <dgm:cxn modelId="{24D7BF13-8D84-43F8-AA5C-B634995803B2}" type="presParOf" srcId="{2983DC9F-56EC-4757-A4C3-5188B351E8DD}" destId="{453AFB15-FA4D-419B-B231-3F5FA70C4E06}" srcOrd="3" destOrd="0" presId="urn:microsoft.com/office/officeart/2005/8/layout/vProcess5"/>
    <dgm:cxn modelId="{F1F48723-BDA4-444D-B3DF-BC9D9565E23B}" type="presParOf" srcId="{2983DC9F-56EC-4757-A4C3-5188B351E8DD}" destId="{7D2B6F1E-7C43-4300-9C2F-7BFCFDD7C3BF}" srcOrd="4" destOrd="0" presId="urn:microsoft.com/office/officeart/2005/8/layout/vProcess5"/>
    <dgm:cxn modelId="{C5CEE180-6159-4125-8776-85BC14EB2869}" type="presParOf" srcId="{2983DC9F-56EC-4757-A4C3-5188B351E8DD}" destId="{5E0E4F3F-061F-4312-88DF-327C72A7DF6B}" srcOrd="5" destOrd="0" presId="urn:microsoft.com/office/officeart/2005/8/layout/vProcess5"/>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0.xml><?xml version="1.0" encoding="utf-8"?>
<dgm:dataModel xmlns:dgm="http://schemas.openxmlformats.org/drawingml/2006/diagram" xmlns:a="http://schemas.openxmlformats.org/drawingml/2006/main">
  <dgm:ptLst>
    <dgm:pt modelId="{74C8B43B-3AEE-46B5-86B6-BBE6054EADBD}"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US"/>
        </a:p>
      </dgm:t>
    </dgm:pt>
    <dgm:pt modelId="{3659FA46-7BC6-42B6-B8AF-8162D533242F}">
      <dgm:prSet phldrT="[Text]" custT="1"/>
      <dgm:spPr>
        <a:solidFill>
          <a:schemeClr val="accent1">
            <a:lumMod val="40000"/>
            <a:lumOff val="60000"/>
          </a:schemeClr>
        </a:solidFill>
        <a:ln>
          <a:solidFill>
            <a:schemeClr val="tx1"/>
          </a:solidFill>
          <a:extLst>
            <a:ext uri="{C807C97D-BFC1-408E-A445-0C87EB9F89A2}">
              <ask:lineSketchStyleProps xmlns:ask="http://schemas.microsoft.com/office/drawing/2018/sketchyshapes">
                <ask:type>
                  <ask:lineSketchScribble/>
                </ask:type>
              </ask:lineSketchStyleProps>
            </a:ext>
          </a:extLst>
        </a:ln>
      </dgm:spPr>
      <dgm:t>
        <a:bodyPr/>
        <a:lstStyle/>
        <a:p>
          <a:r>
            <a:rPr lang="en-US" sz="2000" dirty="0">
              <a:solidFill>
                <a:schemeClr val="tx1"/>
              </a:solidFill>
            </a:rPr>
            <a:t>Relevant</a:t>
          </a:r>
        </a:p>
      </dgm:t>
    </dgm:pt>
    <dgm:pt modelId="{85BE4EBB-BD74-4AA0-AE6B-CCE1F0858D11}" type="parTrans" cxnId="{08ADAD7A-68B9-49CE-84DE-5E994CFBD287}">
      <dgm:prSet/>
      <dgm:spPr/>
      <dgm:t>
        <a:bodyPr/>
        <a:lstStyle/>
        <a:p>
          <a:endParaRPr lang="en-US"/>
        </a:p>
      </dgm:t>
    </dgm:pt>
    <dgm:pt modelId="{BDFA579B-1173-4C2C-813C-B4AC17187189}" type="sibTrans" cxnId="{08ADAD7A-68B9-49CE-84DE-5E994CFBD287}">
      <dgm:prSet/>
      <dgm:spPr/>
      <dgm:t>
        <a:bodyPr/>
        <a:lstStyle/>
        <a:p>
          <a:endParaRPr lang="en-US"/>
        </a:p>
      </dgm:t>
    </dgm:pt>
    <dgm:pt modelId="{B4935A46-4E6D-4780-94CD-3CA9BAD62289}">
      <dgm:prSet phldrT="[Text]" custT="1"/>
      <dgm:spPr>
        <a:solidFill>
          <a:schemeClr val="accent1">
            <a:lumMod val="40000"/>
            <a:lumOff val="60000"/>
          </a:schemeClr>
        </a:solidFill>
        <a:ln>
          <a:solidFill>
            <a:schemeClr val="tx1"/>
          </a:solidFill>
          <a:extLst>
            <a:ext uri="{C807C97D-BFC1-408E-A445-0C87EB9F89A2}">
              <ask:lineSketchStyleProps xmlns:ask="http://schemas.microsoft.com/office/drawing/2018/sketchyshapes">
                <ask:type>
                  <ask:lineSketchScribble/>
                </ask:type>
              </ask:lineSketchStyleProps>
            </a:ext>
          </a:extLst>
        </a:ln>
      </dgm:spPr>
      <dgm:t>
        <a:bodyPr/>
        <a:lstStyle/>
        <a:p>
          <a:r>
            <a:rPr lang="en-US" sz="2000" dirty="0">
              <a:solidFill>
                <a:schemeClr val="tx1"/>
              </a:solidFill>
            </a:rPr>
            <a:t>Length of time</a:t>
          </a:r>
        </a:p>
      </dgm:t>
    </dgm:pt>
    <dgm:pt modelId="{E4A69667-DD2E-479A-9C44-7E78359E2AB6}" type="parTrans" cxnId="{6AB640CA-8295-4D89-B897-220A7BE293DD}">
      <dgm:prSet/>
      <dgm:spPr/>
      <dgm:t>
        <a:bodyPr/>
        <a:lstStyle/>
        <a:p>
          <a:endParaRPr lang="en-US"/>
        </a:p>
      </dgm:t>
    </dgm:pt>
    <dgm:pt modelId="{61C98547-D81B-4CB1-A947-F1A3A1C31C95}" type="sibTrans" cxnId="{6AB640CA-8295-4D89-B897-220A7BE293DD}">
      <dgm:prSet/>
      <dgm:spPr/>
      <dgm:t>
        <a:bodyPr/>
        <a:lstStyle/>
        <a:p>
          <a:endParaRPr lang="en-US"/>
        </a:p>
      </dgm:t>
    </dgm:pt>
    <dgm:pt modelId="{18D1246E-CCCB-4C17-858E-6E54D3D01F56}">
      <dgm:prSet phldrT="[Text]" custT="1"/>
      <dgm:spPr>
        <a:solidFill>
          <a:schemeClr val="tx2">
            <a:lumMod val="40000"/>
            <a:lumOff val="60000"/>
          </a:schemeClr>
        </a:solidFill>
        <a:ln>
          <a:solidFill>
            <a:schemeClr val="tx1"/>
          </a:solidFill>
          <a:extLst>
            <a:ext uri="{C807C97D-BFC1-408E-A445-0C87EB9F89A2}">
              <ask:lineSketchStyleProps xmlns:ask="http://schemas.microsoft.com/office/drawing/2018/sketchyshapes">
                <ask:type>
                  <ask:lineSketchScribble/>
                </ask:type>
              </ask:lineSketchStyleProps>
            </a:ext>
          </a:extLst>
        </a:ln>
      </dgm:spPr>
      <dgm:t>
        <a:bodyPr/>
        <a:lstStyle/>
        <a:p>
          <a:r>
            <a:rPr lang="en-US" sz="2000" dirty="0">
              <a:solidFill>
                <a:schemeClr val="tx1"/>
              </a:solidFill>
            </a:rPr>
            <a:t>Cooperation</a:t>
          </a:r>
        </a:p>
      </dgm:t>
    </dgm:pt>
    <dgm:pt modelId="{BF2488B6-0CC8-4D89-B8F8-A35AC65CFADF}" type="parTrans" cxnId="{E861F1DF-E025-4537-9507-553398BE1AD5}">
      <dgm:prSet/>
      <dgm:spPr/>
      <dgm:t>
        <a:bodyPr/>
        <a:lstStyle/>
        <a:p>
          <a:endParaRPr lang="en-US"/>
        </a:p>
      </dgm:t>
    </dgm:pt>
    <dgm:pt modelId="{6B19C017-476F-43B3-9CC7-19C0E265A45F}" type="sibTrans" cxnId="{E861F1DF-E025-4537-9507-553398BE1AD5}">
      <dgm:prSet/>
      <dgm:spPr/>
      <dgm:t>
        <a:bodyPr/>
        <a:lstStyle/>
        <a:p>
          <a:endParaRPr lang="en-US"/>
        </a:p>
      </dgm:t>
    </dgm:pt>
    <dgm:pt modelId="{5192663A-6188-4B34-A190-A56E07E8E729}">
      <dgm:prSet phldrT="[Text]" custT="1"/>
      <dgm:spPr>
        <a:solidFill>
          <a:schemeClr val="tx2">
            <a:lumMod val="40000"/>
            <a:lumOff val="60000"/>
          </a:schemeClr>
        </a:solidFill>
        <a:ln>
          <a:solidFill>
            <a:schemeClr val="tx1"/>
          </a:solidFill>
          <a:extLst>
            <a:ext uri="{C807C97D-BFC1-408E-A445-0C87EB9F89A2}">
              <ask:lineSketchStyleProps xmlns:ask="http://schemas.microsoft.com/office/drawing/2018/sketchyshapes">
                <ask:type>
                  <ask:lineSketchScribble/>
                </ask:type>
              </ask:lineSketchStyleProps>
            </a:ext>
          </a:extLst>
        </a:ln>
      </dgm:spPr>
      <dgm:t>
        <a:bodyPr/>
        <a:lstStyle/>
        <a:p>
          <a:r>
            <a:rPr lang="en-US" sz="2000" dirty="0">
              <a:solidFill>
                <a:schemeClr val="tx1"/>
              </a:solidFill>
            </a:rPr>
            <a:t>Same sex searches</a:t>
          </a:r>
        </a:p>
      </dgm:t>
    </dgm:pt>
    <dgm:pt modelId="{6CD5B976-74C9-45C9-96DF-3D3604C6BFE8}" type="parTrans" cxnId="{81E3E4FB-6737-4B79-9410-263A3BA2CDE6}">
      <dgm:prSet/>
      <dgm:spPr/>
      <dgm:t>
        <a:bodyPr/>
        <a:lstStyle/>
        <a:p>
          <a:endParaRPr lang="en-US"/>
        </a:p>
      </dgm:t>
    </dgm:pt>
    <dgm:pt modelId="{18A7C44C-DED6-46E3-910D-E02FE67BA19D}" type="sibTrans" cxnId="{81E3E4FB-6737-4B79-9410-263A3BA2CDE6}">
      <dgm:prSet/>
      <dgm:spPr/>
      <dgm:t>
        <a:bodyPr/>
        <a:lstStyle/>
        <a:p>
          <a:endParaRPr lang="en-US"/>
        </a:p>
      </dgm:t>
    </dgm:pt>
    <dgm:pt modelId="{3935B196-CE6A-471F-A607-B560A9E915DC}">
      <dgm:prSet phldrT="[Text]" custT="1"/>
      <dgm:spPr>
        <a:solidFill>
          <a:schemeClr val="accent3">
            <a:lumMod val="60000"/>
            <a:lumOff val="40000"/>
          </a:schemeClr>
        </a:solidFill>
        <a:ln>
          <a:solidFill>
            <a:schemeClr val="tx1"/>
          </a:solidFill>
          <a:extLst>
            <a:ext uri="{C807C97D-BFC1-408E-A445-0C87EB9F89A2}">
              <ask:lineSketchStyleProps xmlns:ask="http://schemas.microsoft.com/office/drawing/2018/sketchyshapes">
                <ask:type>
                  <ask:lineSketchScribble/>
                </ask:type>
              </ask:lineSketchStyleProps>
            </a:ext>
          </a:extLst>
        </a:ln>
      </dgm:spPr>
      <dgm:t>
        <a:bodyPr/>
        <a:lstStyle/>
        <a:p>
          <a:r>
            <a:rPr lang="en-US" sz="2000" dirty="0">
              <a:solidFill>
                <a:schemeClr val="tx1"/>
              </a:solidFill>
            </a:rPr>
            <a:t>Public view</a:t>
          </a:r>
        </a:p>
      </dgm:t>
    </dgm:pt>
    <dgm:pt modelId="{70A0C4DB-0DF9-4F93-82CD-3B9949AF80A1}" type="parTrans" cxnId="{A85FB9C3-A64B-4AA6-97F8-E24203BF7B08}">
      <dgm:prSet/>
      <dgm:spPr/>
      <dgm:t>
        <a:bodyPr/>
        <a:lstStyle/>
        <a:p>
          <a:endParaRPr lang="en-US"/>
        </a:p>
      </dgm:t>
    </dgm:pt>
    <dgm:pt modelId="{B6B73B5E-4A32-4405-93BC-5CEF30CA21B8}" type="sibTrans" cxnId="{A85FB9C3-A64B-4AA6-97F8-E24203BF7B08}">
      <dgm:prSet/>
      <dgm:spPr/>
      <dgm:t>
        <a:bodyPr/>
        <a:lstStyle/>
        <a:p>
          <a:endParaRPr lang="en-US"/>
        </a:p>
      </dgm:t>
    </dgm:pt>
    <dgm:pt modelId="{35C0B7E4-6E69-4EF7-8A36-63D2A51DA497}">
      <dgm:prSet phldrT="[Text]" custT="1"/>
      <dgm:spPr>
        <a:solidFill>
          <a:schemeClr val="accent3">
            <a:lumMod val="60000"/>
            <a:lumOff val="40000"/>
          </a:schemeClr>
        </a:solidFill>
        <a:ln>
          <a:solidFill>
            <a:schemeClr val="tx1"/>
          </a:solidFill>
          <a:extLst>
            <a:ext uri="{C807C97D-BFC1-408E-A445-0C87EB9F89A2}">
              <ask:lineSketchStyleProps xmlns:ask="http://schemas.microsoft.com/office/drawing/2018/sketchyshapes">
                <ask:type>
                  <ask:lineSketchScribble/>
                </ask:type>
              </ask:lineSketchStyleProps>
            </a:ext>
          </a:extLst>
        </a:ln>
      </dgm:spPr>
      <dgm:t>
        <a:bodyPr/>
        <a:lstStyle/>
        <a:p>
          <a:r>
            <a:rPr lang="en-US" sz="2000" dirty="0">
              <a:solidFill>
                <a:schemeClr val="tx1"/>
              </a:solidFill>
            </a:rPr>
            <a:t>Place hands</a:t>
          </a:r>
        </a:p>
      </dgm:t>
    </dgm:pt>
    <dgm:pt modelId="{75483F72-5C49-46FF-BE36-63DB67A0A23E}" type="parTrans" cxnId="{9114EC6E-9919-42DF-859A-E16B19D05161}">
      <dgm:prSet/>
      <dgm:spPr/>
      <dgm:t>
        <a:bodyPr/>
        <a:lstStyle/>
        <a:p>
          <a:endParaRPr lang="en-US"/>
        </a:p>
      </dgm:t>
    </dgm:pt>
    <dgm:pt modelId="{3359BBBE-4A67-41DA-B00D-24EFC0C32CA3}" type="sibTrans" cxnId="{9114EC6E-9919-42DF-859A-E16B19D05161}">
      <dgm:prSet/>
      <dgm:spPr/>
      <dgm:t>
        <a:bodyPr/>
        <a:lstStyle/>
        <a:p>
          <a:endParaRPr lang="en-US"/>
        </a:p>
      </dgm:t>
    </dgm:pt>
    <dgm:pt modelId="{12306C41-9F57-4EA9-AEBF-31D2C0FB07C5}" type="pres">
      <dgm:prSet presAssocID="{74C8B43B-3AEE-46B5-86B6-BBE6054EADBD}" presName="diagram" presStyleCnt="0">
        <dgm:presLayoutVars>
          <dgm:dir/>
          <dgm:resizeHandles val="exact"/>
        </dgm:presLayoutVars>
      </dgm:prSet>
      <dgm:spPr/>
    </dgm:pt>
    <dgm:pt modelId="{D44B9FB9-5C53-4050-B904-1BAF369C344B}" type="pres">
      <dgm:prSet presAssocID="{3659FA46-7BC6-42B6-B8AF-8162D533242F}" presName="node" presStyleLbl="node1" presStyleIdx="0" presStyleCnt="6">
        <dgm:presLayoutVars>
          <dgm:bulletEnabled val="1"/>
        </dgm:presLayoutVars>
      </dgm:prSet>
      <dgm:spPr/>
    </dgm:pt>
    <dgm:pt modelId="{0B6BBDB9-AE31-4551-8844-2D3AD8C03410}" type="pres">
      <dgm:prSet presAssocID="{BDFA579B-1173-4C2C-813C-B4AC17187189}" presName="sibTrans" presStyleCnt="0"/>
      <dgm:spPr/>
    </dgm:pt>
    <dgm:pt modelId="{208693CB-94C1-44D2-9941-DBB37CE0A789}" type="pres">
      <dgm:prSet presAssocID="{B4935A46-4E6D-4780-94CD-3CA9BAD62289}" presName="node" presStyleLbl="node1" presStyleIdx="1" presStyleCnt="6">
        <dgm:presLayoutVars>
          <dgm:bulletEnabled val="1"/>
        </dgm:presLayoutVars>
      </dgm:prSet>
      <dgm:spPr/>
    </dgm:pt>
    <dgm:pt modelId="{2C7D63B0-4ECD-4BA9-A5A7-6022701573C0}" type="pres">
      <dgm:prSet presAssocID="{61C98547-D81B-4CB1-A947-F1A3A1C31C95}" presName="sibTrans" presStyleCnt="0"/>
      <dgm:spPr/>
    </dgm:pt>
    <dgm:pt modelId="{980E613F-B1CB-4CC6-8743-6DFA7191E2A4}" type="pres">
      <dgm:prSet presAssocID="{18D1246E-CCCB-4C17-858E-6E54D3D01F56}" presName="node" presStyleLbl="node1" presStyleIdx="2" presStyleCnt="6">
        <dgm:presLayoutVars>
          <dgm:bulletEnabled val="1"/>
        </dgm:presLayoutVars>
      </dgm:prSet>
      <dgm:spPr/>
    </dgm:pt>
    <dgm:pt modelId="{12C5FFE1-856C-4017-9FF8-C557B082F2CC}" type="pres">
      <dgm:prSet presAssocID="{6B19C017-476F-43B3-9CC7-19C0E265A45F}" presName="sibTrans" presStyleCnt="0"/>
      <dgm:spPr/>
    </dgm:pt>
    <dgm:pt modelId="{221DF6B5-3811-4B8A-B352-A8331B3F4D5C}" type="pres">
      <dgm:prSet presAssocID="{5192663A-6188-4B34-A190-A56E07E8E729}" presName="node" presStyleLbl="node1" presStyleIdx="3" presStyleCnt="6">
        <dgm:presLayoutVars>
          <dgm:bulletEnabled val="1"/>
        </dgm:presLayoutVars>
      </dgm:prSet>
      <dgm:spPr/>
    </dgm:pt>
    <dgm:pt modelId="{8F85B362-227E-4C0A-9D4F-73CC63BF3F43}" type="pres">
      <dgm:prSet presAssocID="{18A7C44C-DED6-46E3-910D-E02FE67BA19D}" presName="sibTrans" presStyleCnt="0"/>
      <dgm:spPr/>
    </dgm:pt>
    <dgm:pt modelId="{4C8897DD-C4AC-4D15-AE6A-4C6C3BCBCF04}" type="pres">
      <dgm:prSet presAssocID="{3935B196-CE6A-471F-A607-B560A9E915DC}" presName="node" presStyleLbl="node1" presStyleIdx="4" presStyleCnt="6">
        <dgm:presLayoutVars>
          <dgm:bulletEnabled val="1"/>
        </dgm:presLayoutVars>
      </dgm:prSet>
      <dgm:spPr/>
    </dgm:pt>
    <dgm:pt modelId="{DBDE6759-7DC1-47A8-8B89-5DA0DA2E0208}" type="pres">
      <dgm:prSet presAssocID="{B6B73B5E-4A32-4405-93BC-5CEF30CA21B8}" presName="sibTrans" presStyleCnt="0"/>
      <dgm:spPr/>
    </dgm:pt>
    <dgm:pt modelId="{80AD4FBB-E875-4B7F-92BF-21AC2D599E3F}" type="pres">
      <dgm:prSet presAssocID="{35C0B7E4-6E69-4EF7-8A36-63D2A51DA497}" presName="node" presStyleLbl="node1" presStyleIdx="5" presStyleCnt="6">
        <dgm:presLayoutVars>
          <dgm:bulletEnabled val="1"/>
        </dgm:presLayoutVars>
      </dgm:prSet>
      <dgm:spPr/>
    </dgm:pt>
  </dgm:ptLst>
  <dgm:cxnLst>
    <dgm:cxn modelId="{AD380460-4CFA-4066-BFDC-DB0A67DE8A83}" type="presOf" srcId="{5192663A-6188-4B34-A190-A56E07E8E729}" destId="{221DF6B5-3811-4B8A-B352-A8331B3F4D5C}" srcOrd="0" destOrd="0" presId="urn:microsoft.com/office/officeart/2005/8/layout/default"/>
    <dgm:cxn modelId="{9114EC6E-9919-42DF-859A-E16B19D05161}" srcId="{74C8B43B-3AEE-46B5-86B6-BBE6054EADBD}" destId="{35C0B7E4-6E69-4EF7-8A36-63D2A51DA497}" srcOrd="5" destOrd="0" parTransId="{75483F72-5C49-46FF-BE36-63DB67A0A23E}" sibTransId="{3359BBBE-4A67-41DA-B00D-24EFC0C32CA3}"/>
    <dgm:cxn modelId="{7DC82E70-6CC5-4EF0-88BC-68779D8158E9}" type="presOf" srcId="{3935B196-CE6A-471F-A607-B560A9E915DC}" destId="{4C8897DD-C4AC-4D15-AE6A-4C6C3BCBCF04}" srcOrd="0" destOrd="0" presId="urn:microsoft.com/office/officeart/2005/8/layout/default"/>
    <dgm:cxn modelId="{08ADAD7A-68B9-49CE-84DE-5E994CFBD287}" srcId="{74C8B43B-3AEE-46B5-86B6-BBE6054EADBD}" destId="{3659FA46-7BC6-42B6-B8AF-8162D533242F}" srcOrd="0" destOrd="0" parTransId="{85BE4EBB-BD74-4AA0-AE6B-CCE1F0858D11}" sibTransId="{BDFA579B-1173-4C2C-813C-B4AC17187189}"/>
    <dgm:cxn modelId="{F976027E-0CC0-491E-9D32-F984522EC35F}" type="presOf" srcId="{B4935A46-4E6D-4780-94CD-3CA9BAD62289}" destId="{208693CB-94C1-44D2-9941-DBB37CE0A789}" srcOrd="0" destOrd="0" presId="urn:microsoft.com/office/officeart/2005/8/layout/default"/>
    <dgm:cxn modelId="{A85FB9C3-A64B-4AA6-97F8-E24203BF7B08}" srcId="{74C8B43B-3AEE-46B5-86B6-BBE6054EADBD}" destId="{3935B196-CE6A-471F-A607-B560A9E915DC}" srcOrd="4" destOrd="0" parTransId="{70A0C4DB-0DF9-4F93-82CD-3B9949AF80A1}" sibTransId="{B6B73B5E-4A32-4405-93BC-5CEF30CA21B8}"/>
    <dgm:cxn modelId="{6AB640CA-8295-4D89-B897-220A7BE293DD}" srcId="{74C8B43B-3AEE-46B5-86B6-BBE6054EADBD}" destId="{B4935A46-4E6D-4780-94CD-3CA9BAD62289}" srcOrd="1" destOrd="0" parTransId="{E4A69667-DD2E-479A-9C44-7E78359E2AB6}" sibTransId="{61C98547-D81B-4CB1-A947-F1A3A1C31C95}"/>
    <dgm:cxn modelId="{F6A285CB-5D48-44EE-8968-379376A4E891}" type="presOf" srcId="{3659FA46-7BC6-42B6-B8AF-8162D533242F}" destId="{D44B9FB9-5C53-4050-B904-1BAF369C344B}" srcOrd="0" destOrd="0" presId="urn:microsoft.com/office/officeart/2005/8/layout/default"/>
    <dgm:cxn modelId="{0D60D9CE-E193-493B-92EA-FFA15AC06982}" type="presOf" srcId="{35C0B7E4-6E69-4EF7-8A36-63D2A51DA497}" destId="{80AD4FBB-E875-4B7F-92BF-21AC2D599E3F}" srcOrd="0" destOrd="0" presId="urn:microsoft.com/office/officeart/2005/8/layout/default"/>
    <dgm:cxn modelId="{E861F1DF-E025-4537-9507-553398BE1AD5}" srcId="{74C8B43B-3AEE-46B5-86B6-BBE6054EADBD}" destId="{18D1246E-CCCB-4C17-858E-6E54D3D01F56}" srcOrd="2" destOrd="0" parTransId="{BF2488B6-0CC8-4D89-B8F8-A35AC65CFADF}" sibTransId="{6B19C017-476F-43B3-9CC7-19C0E265A45F}"/>
    <dgm:cxn modelId="{68ECF6DF-BCA6-45D3-B597-D646B2C35540}" type="presOf" srcId="{18D1246E-CCCB-4C17-858E-6E54D3D01F56}" destId="{980E613F-B1CB-4CC6-8743-6DFA7191E2A4}" srcOrd="0" destOrd="0" presId="urn:microsoft.com/office/officeart/2005/8/layout/default"/>
    <dgm:cxn modelId="{E97FB5E5-F740-49E4-AEDD-793664DA7046}" type="presOf" srcId="{74C8B43B-3AEE-46B5-86B6-BBE6054EADBD}" destId="{12306C41-9F57-4EA9-AEBF-31D2C0FB07C5}" srcOrd="0" destOrd="0" presId="urn:microsoft.com/office/officeart/2005/8/layout/default"/>
    <dgm:cxn modelId="{81E3E4FB-6737-4B79-9410-263A3BA2CDE6}" srcId="{74C8B43B-3AEE-46B5-86B6-BBE6054EADBD}" destId="{5192663A-6188-4B34-A190-A56E07E8E729}" srcOrd="3" destOrd="0" parTransId="{6CD5B976-74C9-45C9-96DF-3D3604C6BFE8}" sibTransId="{18A7C44C-DED6-46E3-910D-E02FE67BA19D}"/>
    <dgm:cxn modelId="{C47632E2-39A0-4E91-9472-21DB8A93263D}" type="presParOf" srcId="{12306C41-9F57-4EA9-AEBF-31D2C0FB07C5}" destId="{D44B9FB9-5C53-4050-B904-1BAF369C344B}" srcOrd="0" destOrd="0" presId="urn:microsoft.com/office/officeart/2005/8/layout/default"/>
    <dgm:cxn modelId="{D3652F27-CD1E-41A9-8312-6204610C42C8}" type="presParOf" srcId="{12306C41-9F57-4EA9-AEBF-31D2C0FB07C5}" destId="{0B6BBDB9-AE31-4551-8844-2D3AD8C03410}" srcOrd="1" destOrd="0" presId="urn:microsoft.com/office/officeart/2005/8/layout/default"/>
    <dgm:cxn modelId="{A7D9B418-777B-4A32-83F3-493391653AE4}" type="presParOf" srcId="{12306C41-9F57-4EA9-AEBF-31D2C0FB07C5}" destId="{208693CB-94C1-44D2-9941-DBB37CE0A789}" srcOrd="2" destOrd="0" presId="urn:microsoft.com/office/officeart/2005/8/layout/default"/>
    <dgm:cxn modelId="{F7782D20-11F2-4D11-B7A7-E7F43953FA65}" type="presParOf" srcId="{12306C41-9F57-4EA9-AEBF-31D2C0FB07C5}" destId="{2C7D63B0-4ECD-4BA9-A5A7-6022701573C0}" srcOrd="3" destOrd="0" presId="urn:microsoft.com/office/officeart/2005/8/layout/default"/>
    <dgm:cxn modelId="{A4C01EE1-8574-461D-A7CA-BAD0F790C648}" type="presParOf" srcId="{12306C41-9F57-4EA9-AEBF-31D2C0FB07C5}" destId="{980E613F-B1CB-4CC6-8743-6DFA7191E2A4}" srcOrd="4" destOrd="0" presId="urn:microsoft.com/office/officeart/2005/8/layout/default"/>
    <dgm:cxn modelId="{011E851C-F54F-49DF-9397-6C80CF464F48}" type="presParOf" srcId="{12306C41-9F57-4EA9-AEBF-31D2C0FB07C5}" destId="{12C5FFE1-856C-4017-9FF8-C557B082F2CC}" srcOrd="5" destOrd="0" presId="urn:microsoft.com/office/officeart/2005/8/layout/default"/>
    <dgm:cxn modelId="{DD733620-0902-4044-BCD6-56C6F8813C0F}" type="presParOf" srcId="{12306C41-9F57-4EA9-AEBF-31D2C0FB07C5}" destId="{221DF6B5-3811-4B8A-B352-A8331B3F4D5C}" srcOrd="6" destOrd="0" presId="urn:microsoft.com/office/officeart/2005/8/layout/default"/>
    <dgm:cxn modelId="{27F86FEC-82E9-4B28-BDD3-146D88C1D781}" type="presParOf" srcId="{12306C41-9F57-4EA9-AEBF-31D2C0FB07C5}" destId="{8F85B362-227E-4C0A-9D4F-73CC63BF3F43}" srcOrd="7" destOrd="0" presId="urn:microsoft.com/office/officeart/2005/8/layout/default"/>
    <dgm:cxn modelId="{CCFBBEF4-ECB9-4207-8457-8D40095C7DED}" type="presParOf" srcId="{12306C41-9F57-4EA9-AEBF-31D2C0FB07C5}" destId="{4C8897DD-C4AC-4D15-AE6A-4C6C3BCBCF04}" srcOrd="8" destOrd="0" presId="urn:microsoft.com/office/officeart/2005/8/layout/default"/>
    <dgm:cxn modelId="{3A9DA0DE-F0F8-42F3-87E5-FD466973F22B}" type="presParOf" srcId="{12306C41-9F57-4EA9-AEBF-31D2C0FB07C5}" destId="{DBDE6759-7DC1-47A8-8B89-5DA0DA2E0208}" srcOrd="9" destOrd="0" presId="urn:microsoft.com/office/officeart/2005/8/layout/default"/>
    <dgm:cxn modelId="{57642464-9F03-4DB0-B412-F14E565D66CD}" type="presParOf" srcId="{12306C41-9F57-4EA9-AEBF-31D2C0FB07C5}" destId="{80AD4FBB-E875-4B7F-92BF-21AC2D599E3F}" srcOrd="10" destOrd="0" presId="urn:microsoft.com/office/officeart/2005/8/layout/defaul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1.xml><?xml version="1.0" encoding="utf-8"?>
<dgm:dataModel xmlns:dgm="http://schemas.openxmlformats.org/drawingml/2006/diagram" xmlns:a="http://schemas.openxmlformats.org/drawingml/2006/main">
  <dgm:ptLst>
    <dgm:pt modelId="{74C8B43B-3AEE-46B5-86B6-BBE6054EADBD}"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US"/>
        </a:p>
      </dgm:t>
    </dgm:pt>
    <dgm:pt modelId="{3659FA46-7BC6-42B6-B8AF-8162D533242F}">
      <dgm:prSet phldrT="[Text]" custT="1"/>
      <dgm:spPr>
        <a:solidFill>
          <a:schemeClr val="accent1">
            <a:lumMod val="40000"/>
            <a:lumOff val="60000"/>
          </a:schemeClr>
        </a:solidFill>
        <a:ln>
          <a:solidFill>
            <a:schemeClr val="tx1"/>
          </a:solidFill>
          <a:extLst>
            <a:ext uri="{C807C97D-BFC1-408E-A445-0C87EB9F89A2}">
              <ask:lineSketchStyleProps xmlns:ask="http://schemas.microsoft.com/office/drawing/2018/sketchyshapes">
                <ask:type>
                  <ask:lineSketchScribble/>
                </ask:type>
              </ask:lineSketchStyleProps>
            </a:ext>
          </a:extLst>
        </a:ln>
      </dgm:spPr>
      <dgm:t>
        <a:bodyPr/>
        <a:lstStyle/>
        <a:p>
          <a:r>
            <a:rPr lang="en-US" sz="2000" dirty="0">
              <a:solidFill>
                <a:schemeClr val="tx1"/>
              </a:solidFill>
            </a:rPr>
            <a:t>Removing clothing J.O.G</a:t>
          </a:r>
        </a:p>
      </dgm:t>
    </dgm:pt>
    <dgm:pt modelId="{85BE4EBB-BD74-4AA0-AE6B-CCE1F0858D11}" type="parTrans" cxnId="{08ADAD7A-68B9-49CE-84DE-5E994CFBD287}">
      <dgm:prSet/>
      <dgm:spPr/>
      <dgm:t>
        <a:bodyPr/>
        <a:lstStyle/>
        <a:p>
          <a:endParaRPr lang="en-US"/>
        </a:p>
      </dgm:t>
    </dgm:pt>
    <dgm:pt modelId="{BDFA579B-1173-4C2C-813C-B4AC17187189}" type="sibTrans" cxnId="{08ADAD7A-68B9-49CE-84DE-5E994CFBD287}">
      <dgm:prSet/>
      <dgm:spPr/>
      <dgm:t>
        <a:bodyPr/>
        <a:lstStyle/>
        <a:p>
          <a:endParaRPr lang="en-US"/>
        </a:p>
      </dgm:t>
    </dgm:pt>
    <dgm:pt modelId="{B4935A46-4E6D-4780-94CD-3CA9BAD62289}">
      <dgm:prSet phldrT="[Text]" custT="1"/>
      <dgm:spPr>
        <a:solidFill>
          <a:schemeClr val="accent1">
            <a:lumMod val="40000"/>
            <a:lumOff val="60000"/>
          </a:schemeClr>
        </a:solidFill>
        <a:ln>
          <a:solidFill>
            <a:schemeClr val="tx1"/>
          </a:solidFill>
          <a:extLst>
            <a:ext uri="{C807C97D-BFC1-408E-A445-0C87EB9F89A2}">
              <ask:lineSketchStyleProps xmlns:ask="http://schemas.microsoft.com/office/drawing/2018/sketchyshapes">
                <ask:type>
                  <ask:lineSketchScribble/>
                </ask:type>
              </ask:lineSketchStyleProps>
            </a:ext>
          </a:extLst>
        </a:ln>
      </dgm:spPr>
      <dgm:t>
        <a:bodyPr/>
        <a:lstStyle/>
        <a:p>
          <a:r>
            <a:rPr lang="en-US" sz="2000" dirty="0">
              <a:solidFill>
                <a:schemeClr val="tx1"/>
              </a:solidFill>
            </a:rPr>
            <a:t>Documentation</a:t>
          </a:r>
        </a:p>
      </dgm:t>
    </dgm:pt>
    <dgm:pt modelId="{E4A69667-DD2E-479A-9C44-7E78359E2AB6}" type="parTrans" cxnId="{6AB640CA-8295-4D89-B897-220A7BE293DD}">
      <dgm:prSet/>
      <dgm:spPr/>
      <dgm:t>
        <a:bodyPr/>
        <a:lstStyle/>
        <a:p>
          <a:endParaRPr lang="en-US"/>
        </a:p>
      </dgm:t>
    </dgm:pt>
    <dgm:pt modelId="{61C98547-D81B-4CB1-A947-F1A3A1C31C95}" type="sibTrans" cxnId="{6AB640CA-8295-4D89-B897-220A7BE293DD}">
      <dgm:prSet/>
      <dgm:spPr/>
      <dgm:t>
        <a:bodyPr/>
        <a:lstStyle/>
        <a:p>
          <a:endParaRPr lang="en-US"/>
        </a:p>
      </dgm:t>
    </dgm:pt>
    <dgm:pt modelId="{18D1246E-CCCB-4C17-858E-6E54D3D01F56}">
      <dgm:prSet phldrT="[Text]" custT="1"/>
      <dgm:spPr>
        <a:solidFill>
          <a:schemeClr val="tx2">
            <a:lumMod val="40000"/>
            <a:lumOff val="60000"/>
          </a:schemeClr>
        </a:solidFill>
        <a:ln>
          <a:solidFill>
            <a:schemeClr val="tx1"/>
          </a:solidFill>
          <a:extLst>
            <a:ext uri="{C807C97D-BFC1-408E-A445-0C87EB9F89A2}">
              <ask:lineSketchStyleProps xmlns:ask="http://schemas.microsoft.com/office/drawing/2018/sketchyshapes">
                <ask:type>
                  <ask:lineSketchScribble/>
                </ask:type>
              </ask:lineSketchStyleProps>
            </a:ext>
          </a:extLst>
        </a:ln>
      </dgm:spPr>
      <dgm:t>
        <a:bodyPr/>
        <a:lstStyle/>
        <a:p>
          <a:r>
            <a:rPr lang="en-US" sz="2000" dirty="0">
              <a:solidFill>
                <a:schemeClr val="tx1"/>
              </a:solidFill>
            </a:rPr>
            <a:t>Respect &amp; courtesy</a:t>
          </a:r>
        </a:p>
      </dgm:t>
    </dgm:pt>
    <dgm:pt modelId="{BF2488B6-0CC8-4D89-B8F8-A35AC65CFADF}" type="parTrans" cxnId="{E861F1DF-E025-4537-9507-553398BE1AD5}">
      <dgm:prSet/>
      <dgm:spPr/>
      <dgm:t>
        <a:bodyPr/>
        <a:lstStyle/>
        <a:p>
          <a:endParaRPr lang="en-US"/>
        </a:p>
      </dgm:t>
    </dgm:pt>
    <dgm:pt modelId="{6B19C017-476F-43B3-9CC7-19C0E265A45F}" type="sibTrans" cxnId="{E861F1DF-E025-4537-9507-553398BE1AD5}">
      <dgm:prSet/>
      <dgm:spPr/>
      <dgm:t>
        <a:bodyPr/>
        <a:lstStyle/>
        <a:p>
          <a:endParaRPr lang="en-US"/>
        </a:p>
      </dgm:t>
    </dgm:pt>
    <dgm:pt modelId="{5192663A-6188-4B34-A190-A56E07E8E729}">
      <dgm:prSet phldrT="[Text]" custT="1"/>
      <dgm:spPr>
        <a:solidFill>
          <a:schemeClr val="tx2">
            <a:lumMod val="40000"/>
            <a:lumOff val="60000"/>
          </a:schemeClr>
        </a:solidFill>
        <a:ln>
          <a:solidFill>
            <a:schemeClr val="tx1"/>
          </a:solidFill>
          <a:extLst>
            <a:ext uri="{C807C97D-BFC1-408E-A445-0C87EB9F89A2}">
              <ask:lineSketchStyleProps xmlns:ask="http://schemas.microsoft.com/office/drawing/2018/sketchyshapes">
                <ask:type>
                  <ask:lineSketchScribble/>
                </ask:type>
              </ask:lineSketchStyleProps>
            </a:ext>
          </a:extLst>
        </a:ln>
      </dgm:spPr>
      <dgm:t>
        <a:bodyPr/>
        <a:lstStyle/>
        <a:p>
          <a:r>
            <a:rPr lang="en-US" sz="2000" dirty="0" err="1">
              <a:solidFill>
                <a:schemeClr val="tx1"/>
              </a:solidFill>
            </a:rPr>
            <a:t>Minimise</a:t>
          </a:r>
          <a:r>
            <a:rPr lang="en-US" sz="2000" dirty="0">
              <a:solidFill>
                <a:schemeClr val="tx1"/>
              </a:solidFill>
            </a:rPr>
            <a:t> embarrassment</a:t>
          </a:r>
        </a:p>
      </dgm:t>
    </dgm:pt>
    <dgm:pt modelId="{6CD5B976-74C9-45C9-96DF-3D3604C6BFE8}" type="parTrans" cxnId="{81E3E4FB-6737-4B79-9410-263A3BA2CDE6}">
      <dgm:prSet/>
      <dgm:spPr/>
      <dgm:t>
        <a:bodyPr/>
        <a:lstStyle/>
        <a:p>
          <a:endParaRPr lang="en-US"/>
        </a:p>
      </dgm:t>
    </dgm:pt>
    <dgm:pt modelId="{18A7C44C-DED6-46E3-910D-E02FE67BA19D}" type="sibTrans" cxnId="{81E3E4FB-6737-4B79-9410-263A3BA2CDE6}">
      <dgm:prSet/>
      <dgm:spPr/>
      <dgm:t>
        <a:bodyPr/>
        <a:lstStyle/>
        <a:p>
          <a:endParaRPr lang="en-US"/>
        </a:p>
      </dgm:t>
    </dgm:pt>
    <dgm:pt modelId="{3935B196-CE6A-471F-A607-B560A9E915DC}">
      <dgm:prSet phldrT="[Text]" custT="1"/>
      <dgm:spPr>
        <a:solidFill>
          <a:schemeClr val="accent3">
            <a:lumMod val="60000"/>
            <a:lumOff val="40000"/>
          </a:schemeClr>
        </a:solidFill>
        <a:ln>
          <a:solidFill>
            <a:schemeClr val="tx1"/>
          </a:solidFill>
          <a:extLst>
            <a:ext uri="{C807C97D-BFC1-408E-A445-0C87EB9F89A2}">
              <ask:lineSketchStyleProps xmlns:ask="http://schemas.microsoft.com/office/drawing/2018/sketchyshapes">
                <ask:type>
                  <ask:lineSketchScribble/>
                </ask:type>
              </ask:lineSketchStyleProps>
            </a:ext>
          </a:extLst>
        </a:ln>
      </dgm:spPr>
      <dgm:t>
        <a:bodyPr/>
        <a:lstStyle/>
        <a:p>
          <a:r>
            <a:rPr lang="en-US" sz="2000" dirty="0">
              <a:solidFill>
                <a:schemeClr val="tx1"/>
              </a:solidFill>
            </a:rPr>
            <a:t>Treat as individual</a:t>
          </a:r>
        </a:p>
      </dgm:t>
    </dgm:pt>
    <dgm:pt modelId="{70A0C4DB-0DF9-4F93-82CD-3B9949AF80A1}" type="parTrans" cxnId="{A85FB9C3-A64B-4AA6-97F8-E24203BF7B08}">
      <dgm:prSet/>
      <dgm:spPr/>
      <dgm:t>
        <a:bodyPr/>
        <a:lstStyle/>
        <a:p>
          <a:endParaRPr lang="en-US"/>
        </a:p>
      </dgm:t>
    </dgm:pt>
    <dgm:pt modelId="{B6B73B5E-4A32-4405-93BC-5CEF30CA21B8}" type="sibTrans" cxnId="{A85FB9C3-A64B-4AA6-97F8-E24203BF7B08}">
      <dgm:prSet/>
      <dgm:spPr/>
      <dgm:t>
        <a:bodyPr/>
        <a:lstStyle/>
        <a:p>
          <a:endParaRPr lang="en-US"/>
        </a:p>
      </dgm:t>
    </dgm:pt>
    <dgm:pt modelId="{EE8CC6FC-779B-41CC-B6C0-99084916B95A}">
      <dgm:prSet phldrT="[Text]" custT="1"/>
      <dgm:spPr>
        <a:solidFill>
          <a:schemeClr val="accent3">
            <a:lumMod val="60000"/>
            <a:lumOff val="40000"/>
          </a:schemeClr>
        </a:solidFill>
        <a:ln>
          <a:solidFill>
            <a:schemeClr val="tx1"/>
          </a:solidFill>
          <a:extLst>
            <a:ext uri="{C807C97D-BFC1-408E-A445-0C87EB9F89A2}">
              <ask:lineSketchStyleProps xmlns:ask="http://schemas.microsoft.com/office/drawing/2018/sketchyshapes">
                <ask:type>
                  <ask:lineSketchScribble/>
                </ask:type>
              </ask:lineSketchStyleProps>
            </a:ext>
          </a:extLst>
        </a:ln>
      </dgm:spPr>
      <dgm:t>
        <a:bodyPr/>
        <a:lstStyle/>
        <a:p>
          <a:r>
            <a:rPr lang="en-US" sz="2000" dirty="0">
              <a:solidFill>
                <a:schemeClr val="tx1"/>
              </a:solidFill>
            </a:rPr>
            <a:t>Aware of individual needs</a:t>
          </a:r>
        </a:p>
      </dgm:t>
    </dgm:pt>
    <dgm:pt modelId="{58E6F69C-BD3F-4AE6-B498-D7CE6B215E6E}" type="parTrans" cxnId="{7336DDE1-2802-4B9E-B777-42A2E6F1FB8A}">
      <dgm:prSet/>
      <dgm:spPr/>
      <dgm:t>
        <a:bodyPr/>
        <a:lstStyle/>
        <a:p>
          <a:endParaRPr lang="en-US"/>
        </a:p>
      </dgm:t>
    </dgm:pt>
    <dgm:pt modelId="{29581533-03B4-4AF8-B158-43A97C8C5644}" type="sibTrans" cxnId="{7336DDE1-2802-4B9E-B777-42A2E6F1FB8A}">
      <dgm:prSet/>
      <dgm:spPr/>
      <dgm:t>
        <a:bodyPr/>
        <a:lstStyle/>
        <a:p>
          <a:endParaRPr lang="en-US"/>
        </a:p>
      </dgm:t>
    </dgm:pt>
    <dgm:pt modelId="{12306C41-9F57-4EA9-AEBF-31D2C0FB07C5}" type="pres">
      <dgm:prSet presAssocID="{74C8B43B-3AEE-46B5-86B6-BBE6054EADBD}" presName="diagram" presStyleCnt="0">
        <dgm:presLayoutVars>
          <dgm:dir/>
          <dgm:resizeHandles val="exact"/>
        </dgm:presLayoutVars>
      </dgm:prSet>
      <dgm:spPr/>
    </dgm:pt>
    <dgm:pt modelId="{D44B9FB9-5C53-4050-B904-1BAF369C344B}" type="pres">
      <dgm:prSet presAssocID="{3659FA46-7BC6-42B6-B8AF-8162D533242F}" presName="node" presStyleLbl="node1" presStyleIdx="0" presStyleCnt="6">
        <dgm:presLayoutVars>
          <dgm:bulletEnabled val="1"/>
        </dgm:presLayoutVars>
      </dgm:prSet>
      <dgm:spPr/>
    </dgm:pt>
    <dgm:pt modelId="{0B6BBDB9-AE31-4551-8844-2D3AD8C03410}" type="pres">
      <dgm:prSet presAssocID="{BDFA579B-1173-4C2C-813C-B4AC17187189}" presName="sibTrans" presStyleCnt="0"/>
      <dgm:spPr/>
    </dgm:pt>
    <dgm:pt modelId="{208693CB-94C1-44D2-9941-DBB37CE0A789}" type="pres">
      <dgm:prSet presAssocID="{B4935A46-4E6D-4780-94CD-3CA9BAD62289}" presName="node" presStyleLbl="node1" presStyleIdx="1" presStyleCnt="6">
        <dgm:presLayoutVars>
          <dgm:bulletEnabled val="1"/>
        </dgm:presLayoutVars>
      </dgm:prSet>
      <dgm:spPr/>
    </dgm:pt>
    <dgm:pt modelId="{2C7D63B0-4ECD-4BA9-A5A7-6022701573C0}" type="pres">
      <dgm:prSet presAssocID="{61C98547-D81B-4CB1-A947-F1A3A1C31C95}" presName="sibTrans" presStyleCnt="0"/>
      <dgm:spPr/>
    </dgm:pt>
    <dgm:pt modelId="{980E613F-B1CB-4CC6-8743-6DFA7191E2A4}" type="pres">
      <dgm:prSet presAssocID="{18D1246E-CCCB-4C17-858E-6E54D3D01F56}" presName="node" presStyleLbl="node1" presStyleIdx="2" presStyleCnt="6">
        <dgm:presLayoutVars>
          <dgm:bulletEnabled val="1"/>
        </dgm:presLayoutVars>
      </dgm:prSet>
      <dgm:spPr/>
    </dgm:pt>
    <dgm:pt modelId="{12C5FFE1-856C-4017-9FF8-C557B082F2CC}" type="pres">
      <dgm:prSet presAssocID="{6B19C017-476F-43B3-9CC7-19C0E265A45F}" presName="sibTrans" presStyleCnt="0"/>
      <dgm:spPr/>
    </dgm:pt>
    <dgm:pt modelId="{221DF6B5-3811-4B8A-B352-A8331B3F4D5C}" type="pres">
      <dgm:prSet presAssocID="{5192663A-6188-4B34-A190-A56E07E8E729}" presName="node" presStyleLbl="node1" presStyleIdx="3" presStyleCnt="6">
        <dgm:presLayoutVars>
          <dgm:bulletEnabled val="1"/>
        </dgm:presLayoutVars>
      </dgm:prSet>
      <dgm:spPr/>
    </dgm:pt>
    <dgm:pt modelId="{8F85B362-227E-4C0A-9D4F-73CC63BF3F43}" type="pres">
      <dgm:prSet presAssocID="{18A7C44C-DED6-46E3-910D-E02FE67BA19D}" presName="sibTrans" presStyleCnt="0"/>
      <dgm:spPr/>
    </dgm:pt>
    <dgm:pt modelId="{4C8897DD-C4AC-4D15-AE6A-4C6C3BCBCF04}" type="pres">
      <dgm:prSet presAssocID="{3935B196-CE6A-471F-A607-B560A9E915DC}" presName="node" presStyleLbl="node1" presStyleIdx="4" presStyleCnt="6">
        <dgm:presLayoutVars>
          <dgm:bulletEnabled val="1"/>
        </dgm:presLayoutVars>
      </dgm:prSet>
      <dgm:spPr/>
    </dgm:pt>
    <dgm:pt modelId="{78B40576-B96D-4DF7-B5B8-DD351BD0C6F5}" type="pres">
      <dgm:prSet presAssocID="{B6B73B5E-4A32-4405-93BC-5CEF30CA21B8}" presName="sibTrans" presStyleCnt="0"/>
      <dgm:spPr/>
    </dgm:pt>
    <dgm:pt modelId="{C7469FC0-E91F-40AC-A22B-BA2D2B35F49C}" type="pres">
      <dgm:prSet presAssocID="{EE8CC6FC-779B-41CC-B6C0-99084916B95A}" presName="node" presStyleLbl="node1" presStyleIdx="5" presStyleCnt="6">
        <dgm:presLayoutVars>
          <dgm:bulletEnabled val="1"/>
        </dgm:presLayoutVars>
      </dgm:prSet>
      <dgm:spPr/>
    </dgm:pt>
  </dgm:ptLst>
  <dgm:cxnLst>
    <dgm:cxn modelId="{AD380460-4CFA-4066-BFDC-DB0A67DE8A83}" type="presOf" srcId="{5192663A-6188-4B34-A190-A56E07E8E729}" destId="{221DF6B5-3811-4B8A-B352-A8331B3F4D5C}" srcOrd="0" destOrd="0" presId="urn:microsoft.com/office/officeart/2005/8/layout/default"/>
    <dgm:cxn modelId="{63D6FA46-25F2-4F83-9F5A-E86994FD2A15}" type="presOf" srcId="{EE8CC6FC-779B-41CC-B6C0-99084916B95A}" destId="{C7469FC0-E91F-40AC-A22B-BA2D2B35F49C}" srcOrd="0" destOrd="0" presId="urn:microsoft.com/office/officeart/2005/8/layout/default"/>
    <dgm:cxn modelId="{7DC82E70-6CC5-4EF0-88BC-68779D8158E9}" type="presOf" srcId="{3935B196-CE6A-471F-A607-B560A9E915DC}" destId="{4C8897DD-C4AC-4D15-AE6A-4C6C3BCBCF04}" srcOrd="0" destOrd="0" presId="urn:microsoft.com/office/officeart/2005/8/layout/default"/>
    <dgm:cxn modelId="{08ADAD7A-68B9-49CE-84DE-5E994CFBD287}" srcId="{74C8B43B-3AEE-46B5-86B6-BBE6054EADBD}" destId="{3659FA46-7BC6-42B6-B8AF-8162D533242F}" srcOrd="0" destOrd="0" parTransId="{85BE4EBB-BD74-4AA0-AE6B-CCE1F0858D11}" sibTransId="{BDFA579B-1173-4C2C-813C-B4AC17187189}"/>
    <dgm:cxn modelId="{F976027E-0CC0-491E-9D32-F984522EC35F}" type="presOf" srcId="{B4935A46-4E6D-4780-94CD-3CA9BAD62289}" destId="{208693CB-94C1-44D2-9941-DBB37CE0A789}" srcOrd="0" destOrd="0" presId="urn:microsoft.com/office/officeart/2005/8/layout/default"/>
    <dgm:cxn modelId="{A85FB9C3-A64B-4AA6-97F8-E24203BF7B08}" srcId="{74C8B43B-3AEE-46B5-86B6-BBE6054EADBD}" destId="{3935B196-CE6A-471F-A607-B560A9E915DC}" srcOrd="4" destOrd="0" parTransId="{70A0C4DB-0DF9-4F93-82CD-3B9949AF80A1}" sibTransId="{B6B73B5E-4A32-4405-93BC-5CEF30CA21B8}"/>
    <dgm:cxn modelId="{6AB640CA-8295-4D89-B897-220A7BE293DD}" srcId="{74C8B43B-3AEE-46B5-86B6-BBE6054EADBD}" destId="{B4935A46-4E6D-4780-94CD-3CA9BAD62289}" srcOrd="1" destOrd="0" parTransId="{E4A69667-DD2E-479A-9C44-7E78359E2AB6}" sibTransId="{61C98547-D81B-4CB1-A947-F1A3A1C31C95}"/>
    <dgm:cxn modelId="{F6A285CB-5D48-44EE-8968-379376A4E891}" type="presOf" srcId="{3659FA46-7BC6-42B6-B8AF-8162D533242F}" destId="{D44B9FB9-5C53-4050-B904-1BAF369C344B}" srcOrd="0" destOrd="0" presId="urn:microsoft.com/office/officeart/2005/8/layout/default"/>
    <dgm:cxn modelId="{E861F1DF-E025-4537-9507-553398BE1AD5}" srcId="{74C8B43B-3AEE-46B5-86B6-BBE6054EADBD}" destId="{18D1246E-CCCB-4C17-858E-6E54D3D01F56}" srcOrd="2" destOrd="0" parTransId="{BF2488B6-0CC8-4D89-B8F8-A35AC65CFADF}" sibTransId="{6B19C017-476F-43B3-9CC7-19C0E265A45F}"/>
    <dgm:cxn modelId="{68ECF6DF-BCA6-45D3-B597-D646B2C35540}" type="presOf" srcId="{18D1246E-CCCB-4C17-858E-6E54D3D01F56}" destId="{980E613F-B1CB-4CC6-8743-6DFA7191E2A4}" srcOrd="0" destOrd="0" presId="urn:microsoft.com/office/officeart/2005/8/layout/default"/>
    <dgm:cxn modelId="{7336DDE1-2802-4B9E-B777-42A2E6F1FB8A}" srcId="{74C8B43B-3AEE-46B5-86B6-BBE6054EADBD}" destId="{EE8CC6FC-779B-41CC-B6C0-99084916B95A}" srcOrd="5" destOrd="0" parTransId="{58E6F69C-BD3F-4AE6-B498-D7CE6B215E6E}" sibTransId="{29581533-03B4-4AF8-B158-43A97C8C5644}"/>
    <dgm:cxn modelId="{E97FB5E5-F740-49E4-AEDD-793664DA7046}" type="presOf" srcId="{74C8B43B-3AEE-46B5-86B6-BBE6054EADBD}" destId="{12306C41-9F57-4EA9-AEBF-31D2C0FB07C5}" srcOrd="0" destOrd="0" presId="urn:microsoft.com/office/officeart/2005/8/layout/default"/>
    <dgm:cxn modelId="{81E3E4FB-6737-4B79-9410-263A3BA2CDE6}" srcId="{74C8B43B-3AEE-46B5-86B6-BBE6054EADBD}" destId="{5192663A-6188-4B34-A190-A56E07E8E729}" srcOrd="3" destOrd="0" parTransId="{6CD5B976-74C9-45C9-96DF-3D3604C6BFE8}" sibTransId="{18A7C44C-DED6-46E3-910D-E02FE67BA19D}"/>
    <dgm:cxn modelId="{C47632E2-39A0-4E91-9472-21DB8A93263D}" type="presParOf" srcId="{12306C41-9F57-4EA9-AEBF-31D2C0FB07C5}" destId="{D44B9FB9-5C53-4050-B904-1BAF369C344B}" srcOrd="0" destOrd="0" presId="urn:microsoft.com/office/officeart/2005/8/layout/default"/>
    <dgm:cxn modelId="{D3652F27-CD1E-41A9-8312-6204610C42C8}" type="presParOf" srcId="{12306C41-9F57-4EA9-AEBF-31D2C0FB07C5}" destId="{0B6BBDB9-AE31-4551-8844-2D3AD8C03410}" srcOrd="1" destOrd="0" presId="urn:microsoft.com/office/officeart/2005/8/layout/default"/>
    <dgm:cxn modelId="{A7D9B418-777B-4A32-83F3-493391653AE4}" type="presParOf" srcId="{12306C41-9F57-4EA9-AEBF-31D2C0FB07C5}" destId="{208693CB-94C1-44D2-9941-DBB37CE0A789}" srcOrd="2" destOrd="0" presId="urn:microsoft.com/office/officeart/2005/8/layout/default"/>
    <dgm:cxn modelId="{F7782D20-11F2-4D11-B7A7-E7F43953FA65}" type="presParOf" srcId="{12306C41-9F57-4EA9-AEBF-31D2C0FB07C5}" destId="{2C7D63B0-4ECD-4BA9-A5A7-6022701573C0}" srcOrd="3" destOrd="0" presId="urn:microsoft.com/office/officeart/2005/8/layout/default"/>
    <dgm:cxn modelId="{A4C01EE1-8574-461D-A7CA-BAD0F790C648}" type="presParOf" srcId="{12306C41-9F57-4EA9-AEBF-31D2C0FB07C5}" destId="{980E613F-B1CB-4CC6-8743-6DFA7191E2A4}" srcOrd="4" destOrd="0" presId="urn:microsoft.com/office/officeart/2005/8/layout/default"/>
    <dgm:cxn modelId="{011E851C-F54F-49DF-9397-6C80CF464F48}" type="presParOf" srcId="{12306C41-9F57-4EA9-AEBF-31D2C0FB07C5}" destId="{12C5FFE1-856C-4017-9FF8-C557B082F2CC}" srcOrd="5" destOrd="0" presId="urn:microsoft.com/office/officeart/2005/8/layout/default"/>
    <dgm:cxn modelId="{DD733620-0902-4044-BCD6-56C6F8813C0F}" type="presParOf" srcId="{12306C41-9F57-4EA9-AEBF-31D2C0FB07C5}" destId="{221DF6B5-3811-4B8A-B352-A8331B3F4D5C}" srcOrd="6" destOrd="0" presId="urn:microsoft.com/office/officeart/2005/8/layout/default"/>
    <dgm:cxn modelId="{27F86FEC-82E9-4B28-BDD3-146D88C1D781}" type="presParOf" srcId="{12306C41-9F57-4EA9-AEBF-31D2C0FB07C5}" destId="{8F85B362-227E-4C0A-9D4F-73CC63BF3F43}" srcOrd="7" destOrd="0" presId="urn:microsoft.com/office/officeart/2005/8/layout/default"/>
    <dgm:cxn modelId="{CCFBBEF4-ECB9-4207-8457-8D40095C7DED}" type="presParOf" srcId="{12306C41-9F57-4EA9-AEBF-31D2C0FB07C5}" destId="{4C8897DD-C4AC-4D15-AE6A-4C6C3BCBCF04}" srcOrd="8" destOrd="0" presId="urn:microsoft.com/office/officeart/2005/8/layout/default"/>
    <dgm:cxn modelId="{779B5B0D-B069-4902-841B-3C3993CE6B2A}" type="presParOf" srcId="{12306C41-9F57-4EA9-AEBF-31D2C0FB07C5}" destId="{78B40576-B96D-4DF7-B5B8-DD351BD0C6F5}" srcOrd="9" destOrd="0" presId="urn:microsoft.com/office/officeart/2005/8/layout/default"/>
    <dgm:cxn modelId="{0FE4B5D2-09A3-4599-AF61-C6D3CD67DDF8}" type="presParOf" srcId="{12306C41-9F57-4EA9-AEBF-31D2C0FB07C5}" destId="{C7469FC0-E91F-40AC-A22B-BA2D2B35F49C}" srcOrd="10" destOrd="0" presId="urn:microsoft.com/office/officeart/2005/8/layout/default"/>
  </dgm:cxnLst>
  <dgm:bg/>
  <dgm:whole/>
  <dgm:extLst>
    <a:ext uri="http://schemas.microsoft.com/office/drawing/2008/diagram">
      <dsp:dataModelExt xmlns:dsp="http://schemas.microsoft.com/office/drawing/2008/diagram" relId="rId13" minVer="http://schemas.openxmlformats.org/drawingml/2006/diagram"/>
    </a:ext>
  </dgm:extLst>
</dgm:dataModel>
</file>

<file path=ppt/diagrams/data22.xml><?xml version="1.0" encoding="utf-8"?>
<dgm:dataModel xmlns:dgm="http://schemas.openxmlformats.org/drawingml/2006/diagram" xmlns:a="http://schemas.openxmlformats.org/drawingml/2006/main">
  <dgm:ptLst>
    <dgm:pt modelId="{01E7B382-307C-484F-893E-176A0BC45B85}"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GB"/>
        </a:p>
      </dgm:t>
    </dgm:pt>
    <dgm:pt modelId="{0A045579-34B3-49DA-B3C1-DEA846BC0420}">
      <dgm:prSet phldrT="[Text]" custT="1"/>
      <dgm:spPr>
        <a:solidFill>
          <a:schemeClr val="accent1">
            <a:lumMod val="20000"/>
            <a:lumOff val="80000"/>
          </a:schemeClr>
        </a:solidFill>
        <a:ln>
          <a:solidFill>
            <a:schemeClr val="tx1"/>
          </a:solidFill>
          <a:extLst>
            <a:ext uri="{C807C97D-BFC1-408E-A445-0C87EB9F89A2}">
              <ask:lineSketchStyleProps xmlns:ask="http://schemas.microsoft.com/office/drawing/2018/sketchyshapes">
                <ask:type>
                  <ask:lineSketchScribble/>
                </ask:type>
              </ask:lineSketchStyleProps>
            </a:ext>
          </a:extLst>
        </a:ln>
      </dgm:spPr>
      <dgm:t>
        <a:bodyPr/>
        <a:lstStyle/>
        <a:p>
          <a:r>
            <a:rPr lang="en-GB" sz="2400" dirty="0">
              <a:solidFill>
                <a:schemeClr val="tx1"/>
              </a:solidFill>
            </a:rPr>
            <a:t>S60 CJPOA 1994 allows senior police officers to authorise constables to S&amp;S persons in a specific area, either where a  serious PO problem is likely to arise or has taken place, or for offensive weapons or dangerous instruments.  </a:t>
          </a:r>
        </a:p>
      </dgm:t>
    </dgm:pt>
    <dgm:pt modelId="{3DACA115-0740-481B-A232-3AD96B2AE77F}" type="parTrans" cxnId="{E196271E-FA45-49E5-853E-174403E983D2}">
      <dgm:prSet/>
      <dgm:spPr/>
      <dgm:t>
        <a:bodyPr/>
        <a:lstStyle/>
        <a:p>
          <a:endParaRPr lang="en-GB"/>
        </a:p>
      </dgm:t>
    </dgm:pt>
    <dgm:pt modelId="{FFC0709C-9A15-42F5-8B9D-D46BCF640DA6}" type="sibTrans" cxnId="{E196271E-FA45-49E5-853E-174403E983D2}">
      <dgm:prSet/>
      <dgm:spPr/>
      <dgm:t>
        <a:bodyPr/>
        <a:lstStyle/>
        <a:p>
          <a:endParaRPr lang="en-GB"/>
        </a:p>
      </dgm:t>
    </dgm:pt>
    <dgm:pt modelId="{6C949CFF-E363-43BE-A20D-AC7138B50CF9}">
      <dgm:prSet phldrT="[Text]" custT="1"/>
      <dgm:spPr>
        <a:solidFill>
          <a:schemeClr val="tx2">
            <a:lumMod val="40000"/>
            <a:lumOff val="60000"/>
          </a:schemeClr>
        </a:solidFill>
        <a:ln>
          <a:solidFill>
            <a:schemeClr val="tx1"/>
          </a:solidFill>
          <a:extLst>
            <a:ext uri="{C807C97D-BFC1-408E-A445-0C87EB9F89A2}">
              <ask:lineSketchStyleProps xmlns:ask="http://schemas.microsoft.com/office/drawing/2018/sketchyshapes">
                <ask:type>
                  <ask:lineSketchScribble/>
                </ask:type>
              </ask:lineSketchStyleProps>
            </a:ext>
          </a:extLst>
        </a:ln>
      </dgm:spPr>
      <dgm:t>
        <a:bodyPr/>
        <a:lstStyle/>
        <a:p>
          <a:r>
            <a:rPr lang="en-GB" sz="2400" dirty="0">
              <a:solidFill>
                <a:schemeClr val="tx1"/>
              </a:solidFill>
            </a:rPr>
            <a:t>Constable in uniform may stop any pedestrian or any vehicle and make any search they think fit whether or not they have reasonable grounds for suspecting that the person or vehicle is carrying weapons or articles of that kind. Failing to submit to a search is an offence </a:t>
          </a:r>
        </a:p>
      </dgm:t>
    </dgm:pt>
    <dgm:pt modelId="{B6C39DE4-F617-4A15-B622-66314F4C85EE}" type="parTrans" cxnId="{0675484D-3316-4908-BFEB-90525426E6D2}">
      <dgm:prSet/>
      <dgm:spPr/>
      <dgm:t>
        <a:bodyPr/>
        <a:lstStyle/>
        <a:p>
          <a:endParaRPr lang="en-GB"/>
        </a:p>
      </dgm:t>
    </dgm:pt>
    <dgm:pt modelId="{B758B8B1-1F1C-4389-B1EE-1DBBF8BD0EBD}" type="sibTrans" cxnId="{0675484D-3316-4908-BFEB-90525426E6D2}">
      <dgm:prSet/>
      <dgm:spPr/>
      <dgm:t>
        <a:bodyPr/>
        <a:lstStyle/>
        <a:p>
          <a:endParaRPr lang="en-GB"/>
        </a:p>
      </dgm:t>
    </dgm:pt>
    <dgm:pt modelId="{BE1E5799-2CBA-4DF9-9699-14BBB8A43311}" type="pres">
      <dgm:prSet presAssocID="{01E7B382-307C-484F-893E-176A0BC45B85}" presName="diagram" presStyleCnt="0">
        <dgm:presLayoutVars>
          <dgm:dir/>
          <dgm:resizeHandles val="exact"/>
        </dgm:presLayoutVars>
      </dgm:prSet>
      <dgm:spPr/>
    </dgm:pt>
    <dgm:pt modelId="{66ADCF0C-725D-448D-BAB9-1593BEFC7149}" type="pres">
      <dgm:prSet presAssocID="{0A045579-34B3-49DA-B3C1-DEA846BC0420}" presName="node" presStyleLbl="node1" presStyleIdx="0" presStyleCnt="2" custScaleX="265652" custScaleY="148498" custLinFactNeighborX="12" custLinFactNeighborY="1751">
        <dgm:presLayoutVars>
          <dgm:bulletEnabled val="1"/>
        </dgm:presLayoutVars>
      </dgm:prSet>
      <dgm:spPr/>
    </dgm:pt>
    <dgm:pt modelId="{EDAE211C-2127-449E-B97E-3D4E530E51F7}" type="pres">
      <dgm:prSet presAssocID="{FFC0709C-9A15-42F5-8B9D-D46BCF640DA6}" presName="sibTrans" presStyleCnt="0"/>
      <dgm:spPr/>
    </dgm:pt>
    <dgm:pt modelId="{C01C2B17-1FAD-4C1F-BABE-5226206FF9EB}" type="pres">
      <dgm:prSet presAssocID="{6C949CFF-E363-43BE-A20D-AC7138B50CF9}" presName="node" presStyleLbl="node1" presStyleIdx="1" presStyleCnt="2" custScaleX="265628" custScaleY="137040" custLinFactNeighborY="-4502">
        <dgm:presLayoutVars>
          <dgm:bulletEnabled val="1"/>
        </dgm:presLayoutVars>
      </dgm:prSet>
      <dgm:spPr/>
    </dgm:pt>
  </dgm:ptLst>
  <dgm:cxnLst>
    <dgm:cxn modelId="{E196271E-FA45-49E5-853E-174403E983D2}" srcId="{01E7B382-307C-484F-893E-176A0BC45B85}" destId="{0A045579-34B3-49DA-B3C1-DEA846BC0420}" srcOrd="0" destOrd="0" parTransId="{3DACA115-0740-481B-A232-3AD96B2AE77F}" sibTransId="{FFC0709C-9A15-42F5-8B9D-D46BCF640DA6}"/>
    <dgm:cxn modelId="{0675484D-3316-4908-BFEB-90525426E6D2}" srcId="{01E7B382-307C-484F-893E-176A0BC45B85}" destId="{6C949CFF-E363-43BE-A20D-AC7138B50CF9}" srcOrd="1" destOrd="0" parTransId="{B6C39DE4-F617-4A15-B622-66314F4C85EE}" sibTransId="{B758B8B1-1F1C-4389-B1EE-1DBBF8BD0EBD}"/>
    <dgm:cxn modelId="{1A14CD7B-BF9E-4819-9686-11C7EBCB32F2}" type="presOf" srcId="{6C949CFF-E363-43BE-A20D-AC7138B50CF9}" destId="{C01C2B17-1FAD-4C1F-BABE-5226206FF9EB}" srcOrd="0" destOrd="0" presId="urn:microsoft.com/office/officeart/2005/8/layout/default"/>
    <dgm:cxn modelId="{DEC376B2-753A-4220-B465-6EF426E9D2A4}" type="presOf" srcId="{0A045579-34B3-49DA-B3C1-DEA846BC0420}" destId="{66ADCF0C-725D-448D-BAB9-1593BEFC7149}" srcOrd="0" destOrd="0" presId="urn:microsoft.com/office/officeart/2005/8/layout/default"/>
    <dgm:cxn modelId="{550ED8B6-E69F-4209-B6AA-EFF35BB46E5D}" type="presOf" srcId="{01E7B382-307C-484F-893E-176A0BC45B85}" destId="{BE1E5799-2CBA-4DF9-9699-14BBB8A43311}" srcOrd="0" destOrd="0" presId="urn:microsoft.com/office/officeart/2005/8/layout/default"/>
    <dgm:cxn modelId="{809ED875-29D5-46D6-9FD2-4386AFD4C9AC}" type="presParOf" srcId="{BE1E5799-2CBA-4DF9-9699-14BBB8A43311}" destId="{66ADCF0C-725D-448D-BAB9-1593BEFC7149}" srcOrd="0" destOrd="0" presId="urn:microsoft.com/office/officeart/2005/8/layout/default"/>
    <dgm:cxn modelId="{6D30D1C4-4D1E-4A70-8F08-562E2037723E}" type="presParOf" srcId="{BE1E5799-2CBA-4DF9-9699-14BBB8A43311}" destId="{EDAE211C-2127-449E-B97E-3D4E530E51F7}" srcOrd="1" destOrd="0" presId="urn:microsoft.com/office/officeart/2005/8/layout/default"/>
    <dgm:cxn modelId="{91D6DA67-950B-4EFB-A0F0-617AFDB345DB}" type="presParOf" srcId="{BE1E5799-2CBA-4DF9-9699-14BBB8A43311}" destId="{C01C2B17-1FAD-4C1F-BABE-5226206FF9EB}" srcOrd="2"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3.xml><?xml version="1.0" encoding="utf-8"?>
<dgm:dataModel xmlns:dgm="http://schemas.openxmlformats.org/drawingml/2006/diagram" xmlns:a="http://schemas.openxmlformats.org/drawingml/2006/main">
  <dgm:ptLst>
    <dgm:pt modelId="{0BEFD237-5B1D-4F6E-B57D-B8BB060178DB}"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GB"/>
        </a:p>
      </dgm:t>
    </dgm:pt>
    <dgm:pt modelId="{0D4B97D7-6B51-4D34-80E3-BF631CE19A96}">
      <dgm:prSet phldrT="[Text]" custT="1"/>
      <dgm:spPr>
        <a:solidFill>
          <a:schemeClr val="tx2">
            <a:lumMod val="40000"/>
            <a:lumOff val="60000"/>
          </a:schemeClr>
        </a:solidFill>
        <a:ln>
          <a:solidFill>
            <a:schemeClr val="tx1"/>
          </a:solidFill>
          <a:extLst>
            <a:ext uri="{C807C97D-BFC1-408E-A445-0C87EB9F89A2}">
              <ask:lineSketchStyleProps xmlns:ask="http://schemas.microsoft.com/office/drawing/2018/sketchyshapes">
                <ask:type>
                  <ask:lineSketchScribble/>
                </ask:type>
              </ask:lineSketchStyleProps>
            </a:ext>
          </a:extLst>
        </a:ln>
      </dgm:spPr>
      <dgm:t>
        <a:bodyPr/>
        <a:lstStyle/>
        <a:p>
          <a:r>
            <a:rPr lang="en-GB" sz="2400" dirty="0">
              <a:solidFill>
                <a:schemeClr val="tx1"/>
              </a:solidFill>
            </a:rPr>
            <a:t>S60AA of the CJPOA 1994 provides power to require the removal of disguises at public order events where a S60 authorisation is in force or an authorisation is given under this section</a:t>
          </a:r>
        </a:p>
      </dgm:t>
    </dgm:pt>
    <dgm:pt modelId="{6DCD513A-BDDD-4B2C-A26A-B99523D9E093}" type="parTrans" cxnId="{A8855090-9A1D-4A86-8B83-BDD93E806705}">
      <dgm:prSet/>
      <dgm:spPr/>
      <dgm:t>
        <a:bodyPr/>
        <a:lstStyle/>
        <a:p>
          <a:endParaRPr lang="en-GB"/>
        </a:p>
      </dgm:t>
    </dgm:pt>
    <dgm:pt modelId="{CB03A415-08CE-4746-BD7F-3355708334F5}" type="sibTrans" cxnId="{A8855090-9A1D-4A86-8B83-BDD93E806705}">
      <dgm:prSet/>
      <dgm:spPr/>
      <dgm:t>
        <a:bodyPr/>
        <a:lstStyle/>
        <a:p>
          <a:endParaRPr lang="en-GB"/>
        </a:p>
      </dgm:t>
    </dgm:pt>
    <dgm:pt modelId="{C71C9A97-5E26-4012-B152-53CE41B6E9B6}">
      <dgm:prSet phldrT="[Text]" custT="1"/>
      <dgm:spPr>
        <a:solidFill>
          <a:schemeClr val="accent5">
            <a:lumMod val="40000"/>
            <a:lumOff val="60000"/>
          </a:schemeClr>
        </a:solidFill>
        <a:ln>
          <a:solidFill>
            <a:schemeClr val="tx1"/>
          </a:solidFill>
          <a:extLst>
            <a:ext uri="{C807C97D-BFC1-408E-A445-0C87EB9F89A2}">
              <ask:lineSketchStyleProps xmlns:ask="http://schemas.microsoft.com/office/drawing/2018/sketchyshapes">
                <ask:type>
                  <ask:lineSketchScribble/>
                </ask:type>
              </ask:lineSketchStyleProps>
            </a:ext>
          </a:extLst>
        </a:ln>
      </dgm:spPr>
      <dgm:t>
        <a:bodyPr/>
        <a:lstStyle/>
        <a:p>
          <a:r>
            <a:rPr lang="en-GB" sz="2400" dirty="0">
              <a:solidFill>
                <a:schemeClr val="tx1"/>
              </a:solidFill>
            </a:rPr>
            <a:t>60AA(2) confers power on any constable in uniform</a:t>
          </a:r>
        </a:p>
        <a:p>
          <a:r>
            <a:rPr lang="en-GB" sz="2400" dirty="0">
              <a:solidFill>
                <a:schemeClr val="tx1"/>
              </a:solidFill>
            </a:rPr>
            <a:t>(a) to require any person to remove any item which the constable reasonably believes that person is wearing wholly or mainly for the purpose of concealing his identity </a:t>
          </a:r>
        </a:p>
        <a:p>
          <a:r>
            <a:rPr lang="en-GB" sz="2400" dirty="0">
              <a:solidFill>
                <a:schemeClr val="tx1"/>
              </a:solidFill>
            </a:rPr>
            <a:t>(b)  to seize the item which they reasonably believe any person intends to wear wholly or mainly for that purpose</a:t>
          </a:r>
        </a:p>
      </dgm:t>
    </dgm:pt>
    <dgm:pt modelId="{932D50E6-97C0-4A9B-9049-0747220F64DD}" type="parTrans" cxnId="{0E444442-1ED8-432A-8E6B-E107F8FA7E82}">
      <dgm:prSet/>
      <dgm:spPr/>
      <dgm:t>
        <a:bodyPr/>
        <a:lstStyle/>
        <a:p>
          <a:endParaRPr lang="en-GB"/>
        </a:p>
      </dgm:t>
    </dgm:pt>
    <dgm:pt modelId="{E74599FA-64BB-4757-A4D9-00B8225F4AB4}" type="sibTrans" cxnId="{0E444442-1ED8-432A-8E6B-E107F8FA7E82}">
      <dgm:prSet/>
      <dgm:spPr/>
      <dgm:t>
        <a:bodyPr/>
        <a:lstStyle/>
        <a:p>
          <a:endParaRPr lang="en-GB"/>
        </a:p>
      </dgm:t>
    </dgm:pt>
    <dgm:pt modelId="{CAA0179B-8888-4B97-B58D-3D9CD4AA32F4}" type="pres">
      <dgm:prSet presAssocID="{0BEFD237-5B1D-4F6E-B57D-B8BB060178DB}" presName="diagram" presStyleCnt="0">
        <dgm:presLayoutVars>
          <dgm:dir/>
          <dgm:resizeHandles val="exact"/>
        </dgm:presLayoutVars>
      </dgm:prSet>
      <dgm:spPr/>
    </dgm:pt>
    <dgm:pt modelId="{0206C1A9-54BE-4A10-AD3C-981B039F37AD}" type="pres">
      <dgm:prSet presAssocID="{0D4B97D7-6B51-4D34-80E3-BF631CE19A96}" presName="node" presStyleLbl="node1" presStyleIdx="0" presStyleCnt="2" custScaleX="206656" custScaleY="65114" custLinFactNeighborY="-13893">
        <dgm:presLayoutVars>
          <dgm:bulletEnabled val="1"/>
        </dgm:presLayoutVars>
      </dgm:prSet>
      <dgm:spPr/>
    </dgm:pt>
    <dgm:pt modelId="{06D6DBE3-D3F7-4683-BDD4-88598105D6B5}" type="pres">
      <dgm:prSet presAssocID="{CB03A415-08CE-4746-BD7F-3355708334F5}" presName="sibTrans" presStyleCnt="0"/>
      <dgm:spPr/>
    </dgm:pt>
    <dgm:pt modelId="{9BBB7CA0-8225-4E36-B234-08F2F453599B}" type="pres">
      <dgm:prSet presAssocID="{C71C9A97-5E26-4012-B152-53CE41B6E9B6}" presName="node" presStyleLbl="node1" presStyleIdx="1" presStyleCnt="2" custScaleX="210420" custScaleY="110483" custLinFactNeighborY="-14809">
        <dgm:presLayoutVars>
          <dgm:bulletEnabled val="1"/>
        </dgm:presLayoutVars>
      </dgm:prSet>
      <dgm:spPr/>
    </dgm:pt>
  </dgm:ptLst>
  <dgm:cxnLst>
    <dgm:cxn modelId="{5EB4D53B-0B2A-4203-A911-B1EB1881BD3F}" type="presOf" srcId="{0D4B97D7-6B51-4D34-80E3-BF631CE19A96}" destId="{0206C1A9-54BE-4A10-AD3C-981B039F37AD}" srcOrd="0" destOrd="0" presId="urn:microsoft.com/office/officeart/2005/8/layout/default"/>
    <dgm:cxn modelId="{0E444442-1ED8-432A-8E6B-E107F8FA7E82}" srcId="{0BEFD237-5B1D-4F6E-B57D-B8BB060178DB}" destId="{C71C9A97-5E26-4012-B152-53CE41B6E9B6}" srcOrd="1" destOrd="0" parTransId="{932D50E6-97C0-4A9B-9049-0747220F64DD}" sibTransId="{E74599FA-64BB-4757-A4D9-00B8225F4AB4}"/>
    <dgm:cxn modelId="{8351548A-554D-40C5-94A8-32102550C06F}" type="presOf" srcId="{C71C9A97-5E26-4012-B152-53CE41B6E9B6}" destId="{9BBB7CA0-8225-4E36-B234-08F2F453599B}" srcOrd="0" destOrd="0" presId="urn:microsoft.com/office/officeart/2005/8/layout/default"/>
    <dgm:cxn modelId="{A8855090-9A1D-4A86-8B83-BDD93E806705}" srcId="{0BEFD237-5B1D-4F6E-B57D-B8BB060178DB}" destId="{0D4B97D7-6B51-4D34-80E3-BF631CE19A96}" srcOrd="0" destOrd="0" parTransId="{6DCD513A-BDDD-4B2C-A26A-B99523D9E093}" sibTransId="{CB03A415-08CE-4746-BD7F-3355708334F5}"/>
    <dgm:cxn modelId="{AE677CF7-6805-4577-B73A-978FF83FBBEC}" type="presOf" srcId="{0BEFD237-5B1D-4F6E-B57D-B8BB060178DB}" destId="{CAA0179B-8888-4B97-B58D-3D9CD4AA32F4}" srcOrd="0" destOrd="0" presId="urn:microsoft.com/office/officeart/2005/8/layout/default"/>
    <dgm:cxn modelId="{E2F37C52-2108-4634-848A-268A2CB4D382}" type="presParOf" srcId="{CAA0179B-8888-4B97-B58D-3D9CD4AA32F4}" destId="{0206C1A9-54BE-4A10-AD3C-981B039F37AD}" srcOrd="0" destOrd="0" presId="urn:microsoft.com/office/officeart/2005/8/layout/default"/>
    <dgm:cxn modelId="{89A9E1B1-D359-4668-B584-E076EEB41873}" type="presParOf" srcId="{CAA0179B-8888-4B97-B58D-3D9CD4AA32F4}" destId="{06D6DBE3-D3F7-4683-BDD4-88598105D6B5}" srcOrd="1" destOrd="0" presId="urn:microsoft.com/office/officeart/2005/8/layout/default"/>
    <dgm:cxn modelId="{E4A0E533-88FA-4E34-91E5-CECC54DFB1F0}" type="presParOf" srcId="{CAA0179B-8888-4B97-B58D-3D9CD4AA32F4}" destId="{9BBB7CA0-8225-4E36-B234-08F2F453599B}" srcOrd="2"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4.xml><?xml version="1.0" encoding="utf-8"?>
<dgm:dataModel xmlns:dgm="http://schemas.openxmlformats.org/drawingml/2006/diagram" xmlns:a="http://schemas.openxmlformats.org/drawingml/2006/main">
  <dgm:ptLst>
    <dgm:pt modelId="{FEB01C9D-1A41-4665-BC6F-5D2AE3E00338}"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GB"/>
        </a:p>
      </dgm:t>
    </dgm:pt>
    <dgm:pt modelId="{AE3A7088-81CB-446C-A95B-33B4EC55C6EE}">
      <dgm:prSet phldrT="[Text]" custT="1"/>
      <dgm:spPr>
        <a:solidFill>
          <a:schemeClr val="accent3">
            <a:lumMod val="40000"/>
            <a:lumOff val="60000"/>
          </a:schemeClr>
        </a:solidFill>
        <a:ln>
          <a:solidFill>
            <a:schemeClr val="tx1"/>
          </a:solidFill>
          <a:extLst>
            <a:ext uri="{C807C97D-BFC1-408E-A445-0C87EB9F89A2}">
              <ask:lineSketchStyleProps xmlns:ask="http://schemas.microsoft.com/office/drawing/2018/sketchyshapes">
                <ask:type>
                  <ask:lineSketchScribble/>
                </ask:type>
              </ask:lineSketchStyleProps>
            </a:ext>
          </a:extLst>
        </a:ln>
      </dgm:spPr>
      <dgm:t>
        <a:bodyPr/>
        <a:lstStyle/>
        <a:p>
          <a:r>
            <a:rPr lang="en-GB" sz="2300" dirty="0">
              <a:solidFill>
                <a:schemeClr val="tx1"/>
              </a:solidFill>
            </a:rPr>
            <a:t>S47A Terrorism Act 2000 provides powers to S &amp; S in a specified location if a senior police officer reasonably suspects that an act of terrorism will take place &amp; reasonably considers that authorisation is necessary to prevent such an act, the area/place/ duration specified no greater than necessary</a:t>
          </a:r>
        </a:p>
      </dgm:t>
    </dgm:pt>
    <dgm:pt modelId="{54E1D778-5A4E-4024-8A65-C9775EB45F15}" type="parTrans" cxnId="{3A681CF2-D818-4A7F-B153-7A051B0A244B}">
      <dgm:prSet/>
      <dgm:spPr/>
      <dgm:t>
        <a:bodyPr/>
        <a:lstStyle/>
        <a:p>
          <a:endParaRPr lang="en-GB"/>
        </a:p>
      </dgm:t>
    </dgm:pt>
    <dgm:pt modelId="{0322CD26-9AB4-47B4-B2D3-6EE2E77DC29C}" type="sibTrans" cxnId="{3A681CF2-D818-4A7F-B153-7A051B0A244B}">
      <dgm:prSet/>
      <dgm:spPr/>
      <dgm:t>
        <a:bodyPr/>
        <a:lstStyle/>
        <a:p>
          <a:endParaRPr lang="en-GB"/>
        </a:p>
      </dgm:t>
    </dgm:pt>
    <dgm:pt modelId="{C7525B72-7DA1-4BCF-8863-5D7302F5D371}">
      <dgm:prSet phldrT="[Text]" custT="1"/>
      <dgm:spPr>
        <a:solidFill>
          <a:schemeClr val="tx2">
            <a:lumMod val="40000"/>
            <a:lumOff val="60000"/>
          </a:schemeClr>
        </a:solidFill>
        <a:ln>
          <a:solidFill>
            <a:schemeClr val="tx1"/>
          </a:solidFill>
          <a:extLst>
            <a:ext uri="{C807C97D-BFC1-408E-A445-0C87EB9F89A2}">
              <ask:lineSketchStyleProps xmlns:ask="http://schemas.microsoft.com/office/drawing/2018/sketchyshapes">
                <ask:type>
                  <ask:lineSketchScribble/>
                </ask:type>
              </ask:lineSketchStyleProps>
            </a:ext>
          </a:extLst>
        </a:ln>
      </dgm:spPr>
      <dgm:t>
        <a:bodyPr/>
        <a:lstStyle/>
        <a:p>
          <a:r>
            <a:rPr lang="en-GB" sz="2300" dirty="0">
              <a:solidFill>
                <a:schemeClr val="tx1"/>
              </a:solidFill>
            </a:rPr>
            <a:t>47A(2) authorises any constable in uniform to stop a vehicle/ pedestrian in the specified area &amp; to search the vehicle, driver, passengers, anything in or on the vehicle, driver or passengers. </a:t>
          </a:r>
        </a:p>
        <a:p>
          <a:r>
            <a:rPr lang="en-GB" sz="2300" dirty="0">
              <a:solidFill>
                <a:schemeClr val="tx1"/>
              </a:solidFill>
            </a:rPr>
            <a:t>To search the pedestrian and anything carried by the pedestrian.</a:t>
          </a:r>
        </a:p>
        <a:p>
          <a:r>
            <a:rPr lang="en-GB" sz="2300" dirty="0">
              <a:solidFill>
                <a:schemeClr val="tx1"/>
              </a:solidFill>
            </a:rPr>
            <a:t>No reasonable suspicion required once authorisation has been given</a:t>
          </a:r>
        </a:p>
      </dgm:t>
    </dgm:pt>
    <dgm:pt modelId="{AFAFD687-C585-4C23-8A14-651851AE756F}" type="parTrans" cxnId="{0578E3AB-0093-4AAE-8FF4-D0E91E17721F}">
      <dgm:prSet/>
      <dgm:spPr/>
      <dgm:t>
        <a:bodyPr/>
        <a:lstStyle/>
        <a:p>
          <a:endParaRPr lang="en-GB"/>
        </a:p>
      </dgm:t>
    </dgm:pt>
    <dgm:pt modelId="{42027605-A333-4044-8A55-8BC7B440E79D}" type="sibTrans" cxnId="{0578E3AB-0093-4AAE-8FF4-D0E91E17721F}">
      <dgm:prSet/>
      <dgm:spPr/>
      <dgm:t>
        <a:bodyPr/>
        <a:lstStyle/>
        <a:p>
          <a:endParaRPr lang="en-GB"/>
        </a:p>
      </dgm:t>
    </dgm:pt>
    <dgm:pt modelId="{B87CC9AF-35A8-4AAE-82AC-39058072EE29}" type="pres">
      <dgm:prSet presAssocID="{FEB01C9D-1A41-4665-BC6F-5D2AE3E00338}" presName="diagram" presStyleCnt="0">
        <dgm:presLayoutVars>
          <dgm:dir/>
          <dgm:resizeHandles val="exact"/>
        </dgm:presLayoutVars>
      </dgm:prSet>
      <dgm:spPr/>
    </dgm:pt>
    <dgm:pt modelId="{0EC0BA2C-3533-413E-A4D5-063496890D53}" type="pres">
      <dgm:prSet presAssocID="{AE3A7088-81CB-446C-A95B-33B4EC55C6EE}" presName="node" presStyleLbl="node1" presStyleIdx="0" presStyleCnt="2" custScaleX="243356" custLinFactNeighborX="8587" custLinFactNeighborY="6334">
        <dgm:presLayoutVars>
          <dgm:bulletEnabled val="1"/>
        </dgm:presLayoutVars>
      </dgm:prSet>
      <dgm:spPr/>
    </dgm:pt>
    <dgm:pt modelId="{B3A2E689-33F9-498D-AFF8-7A9A94C97D58}" type="pres">
      <dgm:prSet presAssocID="{0322CD26-9AB4-47B4-B2D3-6EE2E77DC29C}" presName="sibTrans" presStyleCnt="0"/>
      <dgm:spPr/>
    </dgm:pt>
    <dgm:pt modelId="{30296FC6-52AC-406F-9FAA-830F20982179}" type="pres">
      <dgm:prSet presAssocID="{C7525B72-7DA1-4BCF-8863-5D7302F5D371}" presName="node" presStyleLbl="node1" presStyleIdx="1" presStyleCnt="2" custScaleX="244960" custScaleY="140248" custLinFactNeighborX="8449" custLinFactNeighborY="-2958">
        <dgm:presLayoutVars>
          <dgm:bulletEnabled val="1"/>
        </dgm:presLayoutVars>
      </dgm:prSet>
      <dgm:spPr/>
    </dgm:pt>
  </dgm:ptLst>
  <dgm:cxnLst>
    <dgm:cxn modelId="{0A711179-87DC-4B9C-813C-16BABAFAF21A}" type="presOf" srcId="{C7525B72-7DA1-4BCF-8863-5D7302F5D371}" destId="{30296FC6-52AC-406F-9FAA-830F20982179}" srcOrd="0" destOrd="0" presId="urn:microsoft.com/office/officeart/2005/8/layout/default"/>
    <dgm:cxn modelId="{0578E3AB-0093-4AAE-8FF4-D0E91E17721F}" srcId="{FEB01C9D-1A41-4665-BC6F-5D2AE3E00338}" destId="{C7525B72-7DA1-4BCF-8863-5D7302F5D371}" srcOrd="1" destOrd="0" parTransId="{AFAFD687-C585-4C23-8A14-651851AE756F}" sibTransId="{42027605-A333-4044-8A55-8BC7B440E79D}"/>
    <dgm:cxn modelId="{B727F6CE-23D8-4234-83EB-03060F5587ED}" type="presOf" srcId="{FEB01C9D-1A41-4665-BC6F-5D2AE3E00338}" destId="{B87CC9AF-35A8-4AAE-82AC-39058072EE29}" srcOrd="0" destOrd="0" presId="urn:microsoft.com/office/officeart/2005/8/layout/default"/>
    <dgm:cxn modelId="{3A681CF2-D818-4A7F-B153-7A051B0A244B}" srcId="{FEB01C9D-1A41-4665-BC6F-5D2AE3E00338}" destId="{AE3A7088-81CB-446C-A95B-33B4EC55C6EE}" srcOrd="0" destOrd="0" parTransId="{54E1D778-5A4E-4024-8A65-C9775EB45F15}" sibTransId="{0322CD26-9AB4-47B4-B2D3-6EE2E77DC29C}"/>
    <dgm:cxn modelId="{A686B0F2-387C-4C97-85DA-57621723D531}" type="presOf" srcId="{AE3A7088-81CB-446C-A95B-33B4EC55C6EE}" destId="{0EC0BA2C-3533-413E-A4D5-063496890D53}" srcOrd="0" destOrd="0" presId="urn:microsoft.com/office/officeart/2005/8/layout/default"/>
    <dgm:cxn modelId="{04CF0BA3-72F6-4139-A71B-2175E2A1AE3A}" type="presParOf" srcId="{B87CC9AF-35A8-4AAE-82AC-39058072EE29}" destId="{0EC0BA2C-3533-413E-A4D5-063496890D53}" srcOrd="0" destOrd="0" presId="urn:microsoft.com/office/officeart/2005/8/layout/default"/>
    <dgm:cxn modelId="{D9A81B65-0919-4141-B642-666621D7254B}" type="presParOf" srcId="{B87CC9AF-35A8-4AAE-82AC-39058072EE29}" destId="{B3A2E689-33F9-498D-AFF8-7A9A94C97D58}" srcOrd="1" destOrd="0" presId="urn:microsoft.com/office/officeart/2005/8/layout/default"/>
    <dgm:cxn modelId="{1265C587-A4AE-426B-8B96-98B9C0D28DDF}" type="presParOf" srcId="{B87CC9AF-35A8-4AAE-82AC-39058072EE29}" destId="{30296FC6-52AC-406F-9FAA-830F20982179}" srcOrd="2"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5.xml><?xml version="1.0" encoding="utf-8"?>
<dgm:dataModel xmlns:dgm="http://schemas.openxmlformats.org/drawingml/2006/diagram" xmlns:a="http://schemas.openxmlformats.org/drawingml/2006/main">
  <dgm:ptLst>
    <dgm:pt modelId="{F7D19E0B-54E5-4CDE-93DA-BAE821E9E582}"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GB"/>
        </a:p>
      </dgm:t>
    </dgm:pt>
    <dgm:pt modelId="{CBBCEDC2-068A-4810-B92A-FB3401FDAE93}">
      <dgm:prSet phldrT="[Text]" custT="1"/>
      <dgm:spPr>
        <a:solidFill>
          <a:schemeClr val="accent1">
            <a:lumMod val="40000"/>
            <a:lumOff val="60000"/>
          </a:schemeClr>
        </a:solidFill>
        <a:ln>
          <a:solidFill>
            <a:schemeClr val="tx1"/>
          </a:solidFill>
          <a:extLst>
            <a:ext uri="{C807C97D-BFC1-408E-A445-0C87EB9F89A2}">
              <ask:lineSketchStyleProps xmlns:ask="http://schemas.microsoft.com/office/drawing/2018/sketchyshapes">
                <ask:type>
                  <ask:lineSketchScribble/>
                </ask:type>
              </ask:lineSketchStyleProps>
            </a:ext>
          </a:extLst>
        </a:ln>
      </dgm:spPr>
      <dgm:t>
        <a:bodyPr/>
        <a:lstStyle/>
        <a:p>
          <a:r>
            <a:rPr lang="en-GB" sz="2400" dirty="0">
              <a:solidFill>
                <a:schemeClr val="tx1"/>
              </a:solidFill>
            </a:rPr>
            <a:t>2 year pilot from 19</a:t>
          </a:r>
          <a:r>
            <a:rPr lang="en-GB" sz="2400" baseline="30000" dirty="0">
              <a:solidFill>
                <a:schemeClr val="tx1"/>
              </a:solidFill>
            </a:rPr>
            <a:t>th</a:t>
          </a:r>
          <a:r>
            <a:rPr lang="en-GB" sz="2400" dirty="0">
              <a:solidFill>
                <a:schemeClr val="tx1"/>
              </a:solidFill>
            </a:rPr>
            <a:t> April 2023 (Merseyside, Sussex, Thames Valley &amp; West Midlands)</a:t>
          </a:r>
        </a:p>
      </dgm:t>
    </dgm:pt>
    <dgm:pt modelId="{25F4D06C-CA5A-4B44-B7C0-60BEE3E5A23A}" type="parTrans" cxnId="{03633E3F-B4C3-4721-8918-280D9B75F0DF}">
      <dgm:prSet/>
      <dgm:spPr/>
      <dgm:t>
        <a:bodyPr/>
        <a:lstStyle/>
        <a:p>
          <a:endParaRPr lang="en-GB"/>
        </a:p>
      </dgm:t>
    </dgm:pt>
    <dgm:pt modelId="{D4A65BFC-218C-45A5-822F-21F2A1F4BE87}" type="sibTrans" cxnId="{03633E3F-B4C3-4721-8918-280D9B75F0DF}">
      <dgm:prSet/>
      <dgm:spPr/>
      <dgm:t>
        <a:bodyPr/>
        <a:lstStyle/>
        <a:p>
          <a:endParaRPr lang="en-GB"/>
        </a:p>
      </dgm:t>
    </dgm:pt>
    <dgm:pt modelId="{6BB5ADBA-092E-498A-8102-653D22801011}">
      <dgm:prSet phldrT="[Text]" custT="1"/>
      <dgm:spPr>
        <a:solidFill>
          <a:schemeClr val="bg2">
            <a:lumMod val="90000"/>
          </a:schemeClr>
        </a:solidFill>
        <a:ln>
          <a:solidFill>
            <a:schemeClr val="tx1"/>
          </a:solidFill>
          <a:extLst>
            <a:ext uri="{C807C97D-BFC1-408E-A445-0C87EB9F89A2}">
              <ask:lineSketchStyleProps xmlns:ask="http://schemas.microsoft.com/office/drawing/2018/sketchyshapes">
                <ask:type>
                  <ask:lineSketchScribble/>
                </ask:type>
              </ask:lineSketchStyleProps>
            </a:ext>
          </a:extLst>
        </a:ln>
      </dgm:spPr>
      <dgm:t>
        <a:bodyPr/>
        <a:lstStyle/>
        <a:p>
          <a:r>
            <a:rPr lang="en-GB" sz="2400" dirty="0">
              <a:solidFill>
                <a:schemeClr val="tx1"/>
              </a:solidFill>
            </a:rPr>
            <a:t>Civil order provides police power to S&amp;S a person in a public place and to detain them for a search if they are subject to a SVRO </a:t>
          </a:r>
        </a:p>
      </dgm:t>
    </dgm:pt>
    <dgm:pt modelId="{1F66AE45-CC47-4C6B-937C-7929894AA1FE}" type="parTrans" cxnId="{6124A1D0-AFB6-4709-B655-BEFCDD6E8660}">
      <dgm:prSet/>
      <dgm:spPr/>
      <dgm:t>
        <a:bodyPr/>
        <a:lstStyle/>
        <a:p>
          <a:endParaRPr lang="en-GB"/>
        </a:p>
      </dgm:t>
    </dgm:pt>
    <dgm:pt modelId="{F70A7B1A-9AB6-4FFC-AA43-577B414D2E8A}" type="sibTrans" cxnId="{6124A1D0-AFB6-4709-B655-BEFCDD6E8660}">
      <dgm:prSet/>
      <dgm:spPr/>
      <dgm:t>
        <a:bodyPr/>
        <a:lstStyle/>
        <a:p>
          <a:endParaRPr lang="en-GB"/>
        </a:p>
      </dgm:t>
    </dgm:pt>
    <dgm:pt modelId="{FDE4BD2D-C386-4FB4-9992-69935B37697E}">
      <dgm:prSet phldrT="[Text]" custT="1"/>
      <dgm:spPr>
        <a:solidFill>
          <a:schemeClr val="tx2">
            <a:lumMod val="40000"/>
            <a:lumOff val="60000"/>
          </a:schemeClr>
        </a:solidFill>
        <a:ln>
          <a:solidFill>
            <a:schemeClr val="tx1"/>
          </a:solidFill>
          <a:extLst>
            <a:ext uri="{C807C97D-BFC1-408E-A445-0C87EB9F89A2}">
              <ask:lineSketchStyleProps xmlns:ask="http://schemas.microsoft.com/office/drawing/2018/sketchyshapes">
                <ask:type>
                  <ask:lineSketchScribble/>
                </ask:type>
              </ask:lineSketchStyleProps>
            </a:ext>
          </a:extLst>
        </a:ln>
      </dgm:spPr>
      <dgm:t>
        <a:bodyPr/>
        <a:lstStyle/>
        <a:p>
          <a:r>
            <a:rPr lang="en-GB" sz="2400" dirty="0">
              <a:solidFill>
                <a:schemeClr val="tx1"/>
              </a:solidFill>
            </a:rPr>
            <a:t>To ascertain if they have a bladed article or offensive weapon with them which can be seized</a:t>
          </a:r>
        </a:p>
      </dgm:t>
    </dgm:pt>
    <dgm:pt modelId="{1B80A4CF-2624-42FE-A87D-4F6DDCD7BDD3}" type="parTrans" cxnId="{9A2AAFBE-F0D9-41DA-BCDB-028AA2CF8724}">
      <dgm:prSet/>
      <dgm:spPr/>
      <dgm:t>
        <a:bodyPr/>
        <a:lstStyle/>
        <a:p>
          <a:endParaRPr lang="en-GB"/>
        </a:p>
      </dgm:t>
    </dgm:pt>
    <dgm:pt modelId="{6A8FAA46-839C-4213-A29B-94CC3DB9F909}" type="sibTrans" cxnId="{9A2AAFBE-F0D9-41DA-BCDB-028AA2CF8724}">
      <dgm:prSet/>
      <dgm:spPr/>
      <dgm:t>
        <a:bodyPr/>
        <a:lstStyle/>
        <a:p>
          <a:endParaRPr lang="en-GB"/>
        </a:p>
      </dgm:t>
    </dgm:pt>
    <dgm:pt modelId="{2C8F5386-53FC-404C-B210-6E3B8706378C}">
      <dgm:prSet phldrT="[Text]" custT="1"/>
      <dgm:spPr>
        <a:solidFill>
          <a:schemeClr val="accent5">
            <a:lumMod val="40000"/>
            <a:lumOff val="60000"/>
          </a:schemeClr>
        </a:solidFill>
        <a:ln>
          <a:solidFill>
            <a:schemeClr val="tx1"/>
          </a:solidFill>
          <a:extLst>
            <a:ext uri="{C807C97D-BFC1-408E-A445-0C87EB9F89A2}">
              <ask:lineSketchStyleProps xmlns:ask="http://schemas.microsoft.com/office/drawing/2018/sketchyshapes">
                <ask:type>
                  <ask:lineSketchScribble/>
                </ask:type>
              </ask:lineSketchStyleProps>
            </a:ext>
          </a:extLst>
        </a:ln>
      </dgm:spPr>
      <dgm:t>
        <a:bodyPr/>
        <a:lstStyle/>
        <a:p>
          <a:r>
            <a:rPr lang="en-GB" sz="2400" dirty="0">
              <a:solidFill>
                <a:schemeClr val="tx1"/>
              </a:solidFill>
            </a:rPr>
            <a:t>The civil orders can only be issued in the 4 Force pilot areas</a:t>
          </a:r>
        </a:p>
      </dgm:t>
    </dgm:pt>
    <dgm:pt modelId="{554FAD54-21DC-470D-B3C1-F04D9E19FA94}" type="parTrans" cxnId="{B1500D4E-EE63-468E-9207-F6776B800891}">
      <dgm:prSet/>
      <dgm:spPr/>
      <dgm:t>
        <a:bodyPr/>
        <a:lstStyle/>
        <a:p>
          <a:endParaRPr lang="en-GB"/>
        </a:p>
      </dgm:t>
    </dgm:pt>
    <dgm:pt modelId="{E8D8FED6-1FC5-4154-9266-6040DC9A509B}" type="sibTrans" cxnId="{B1500D4E-EE63-468E-9207-F6776B800891}">
      <dgm:prSet/>
      <dgm:spPr/>
      <dgm:t>
        <a:bodyPr/>
        <a:lstStyle/>
        <a:p>
          <a:endParaRPr lang="en-GB"/>
        </a:p>
      </dgm:t>
    </dgm:pt>
    <dgm:pt modelId="{DF4A02B8-EEE4-43DE-A44E-DE0681ADF787}">
      <dgm:prSet phldrT="[Text]" custT="1"/>
      <dgm:spPr>
        <a:solidFill>
          <a:schemeClr val="accent3">
            <a:lumMod val="40000"/>
            <a:lumOff val="60000"/>
          </a:schemeClr>
        </a:solidFill>
        <a:ln>
          <a:solidFill>
            <a:schemeClr val="tx1"/>
          </a:solidFill>
          <a:extLst>
            <a:ext uri="{C807C97D-BFC1-408E-A445-0C87EB9F89A2}">
              <ask:lineSketchStyleProps xmlns:ask="http://schemas.microsoft.com/office/drawing/2018/sketchyshapes">
                <ask:type>
                  <ask:lineSketchScribble/>
                </ask:type>
              </ask:lineSketchStyleProps>
            </a:ext>
          </a:extLst>
        </a:ln>
      </dgm:spPr>
      <dgm:t>
        <a:bodyPr/>
        <a:lstStyle/>
        <a:p>
          <a:r>
            <a:rPr lang="en-GB" sz="2400" dirty="0">
              <a:solidFill>
                <a:schemeClr val="tx1"/>
              </a:solidFill>
            </a:rPr>
            <a:t>However, the S &amp; S powers are available to all Constables across England &amp; Wales</a:t>
          </a:r>
        </a:p>
      </dgm:t>
    </dgm:pt>
    <dgm:pt modelId="{C0B68258-FB12-48EF-B2E9-0B6C52A6F357}" type="parTrans" cxnId="{08C3833E-D893-4A0B-8B9E-678EE70416F7}">
      <dgm:prSet/>
      <dgm:spPr/>
      <dgm:t>
        <a:bodyPr/>
        <a:lstStyle/>
        <a:p>
          <a:endParaRPr lang="en-GB"/>
        </a:p>
      </dgm:t>
    </dgm:pt>
    <dgm:pt modelId="{B627A5AF-0631-4811-ABB8-8CCE6B4D9B56}" type="sibTrans" cxnId="{08C3833E-D893-4A0B-8B9E-678EE70416F7}">
      <dgm:prSet/>
      <dgm:spPr/>
      <dgm:t>
        <a:bodyPr/>
        <a:lstStyle/>
        <a:p>
          <a:endParaRPr lang="en-GB"/>
        </a:p>
      </dgm:t>
    </dgm:pt>
    <dgm:pt modelId="{31379CA8-31F7-4938-9D52-54119D2D0F88}" type="pres">
      <dgm:prSet presAssocID="{F7D19E0B-54E5-4CDE-93DA-BAE821E9E582}" presName="diagram" presStyleCnt="0">
        <dgm:presLayoutVars>
          <dgm:dir/>
          <dgm:resizeHandles val="exact"/>
        </dgm:presLayoutVars>
      </dgm:prSet>
      <dgm:spPr/>
    </dgm:pt>
    <dgm:pt modelId="{3DCA7CA5-5897-48D7-BC94-466EAE847EF2}" type="pres">
      <dgm:prSet presAssocID="{CBBCEDC2-068A-4810-B92A-FB3401FDAE93}" presName="node" presStyleLbl="node1" presStyleIdx="0" presStyleCnt="5">
        <dgm:presLayoutVars>
          <dgm:bulletEnabled val="1"/>
        </dgm:presLayoutVars>
      </dgm:prSet>
      <dgm:spPr/>
    </dgm:pt>
    <dgm:pt modelId="{DD222445-B7E3-4283-AD7F-078E024181C4}" type="pres">
      <dgm:prSet presAssocID="{D4A65BFC-218C-45A5-822F-21F2A1F4BE87}" presName="sibTrans" presStyleCnt="0"/>
      <dgm:spPr/>
    </dgm:pt>
    <dgm:pt modelId="{BC277678-2E95-455F-AC64-EFB746CCB1BD}" type="pres">
      <dgm:prSet presAssocID="{6BB5ADBA-092E-498A-8102-653D22801011}" presName="node" presStyleLbl="node1" presStyleIdx="1" presStyleCnt="5">
        <dgm:presLayoutVars>
          <dgm:bulletEnabled val="1"/>
        </dgm:presLayoutVars>
      </dgm:prSet>
      <dgm:spPr/>
    </dgm:pt>
    <dgm:pt modelId="{01B2D0C2-4E92-4383-A7C5-C1F9ECD1BCF6}" type="pres">
      <dgm:prSet presAssocID="{F70A7B1A-9AB6-4FFC-AA43-577B414D2E8A}" presName="sibTrans" presStyleCnt="0"/>
      <dgm:spPr/>
    </dgm:pt>
    <dgm:pt modelId="{81F2FF5F-9D56-4F80-BB28-86653DB4E963}" type="pres">
      <dgm:prSet presAssocID="{FDE4BD2D-C386-4FB4-9992-69935B37697E}" presName="node" presStyleLbl="node1" presStyleIdx="2" presStyleCnt="5">
        <dgm:presLayoutVars>
          <dgm:bulletEnabled val="1"/>
        </dgm:presLayoutVars>
      </dgm:prSet>
      <dgm:spPr/>
    </dgm:pt>
    <dgm:pt modelId="{4FF69634-6286-4AD3-9DF9-81526D13AB97}" type="pres">
      <dgm:prSet presAssocID="{6A8FAA46-839C-4213-A29B-94CC3DB9F909}" presName="sibTrans" presStyleCnt="0"/>
      <dgm:spPr/>
    </dgm:pt>
    <dgm:pt modelId="{5FF3ECBB-7A3E-4A3C-AB15-7DC29737A245}" type="pres">
      <dgm:prSet presAssocID="{2C8F5386-53FC-404C-B210-6E3B8706378C}" presName="node" presStyleLbl="node1" presStyleIdx="3" presStyleCnt="5">
        <dgm:presLayoutVars>
          <dgm:bulletEnabled val="1"/>
        </dgm:presLayoutVars>
      </dgm:prSet>
      <dgm:spPr/>
    </dgm:pt>
    <dgm:pt modelId="{9B7C25F5-355B-4EF1-81EB-DAC173DD88A9}" type="pres">
      <dgm:prSet presAssocID="{E8D8FED6-1FC5-4154-9266-6040DC9A509B}" presName="sibTrans" presStyleCnt="0"/>
      <dgm:spPr/>
    </dgm:pt>
    <dgm:pt modelId="{4CBC69DE-C502-4467-9F06-BD51DCFA594C}" type="pres">
      <dgm:prSet presAssocID="{DF4A02B8-EEE4-43DE-A44E-DE0681ADF787}" presName="node" presStyleLbl="node1" presStyleIdx="4" presStyleCnt="5">
        <dgm:presLayoutVars>
          <dgm:bulletEnabled val="1"/>
        </dgm:presLayoutVars>
      </dgm:prSet>
      <dgm:spPr/>
    </dgm:pt>
  </dgm:ptLst>
  <dgm:cxnLst>
    <dgm:cxn modelId="{2B900821-6537-4C92-B517-E941EB0C9464}" type="presOf" srcId="{2C8F5386-53FC-404C-B210-6E3B8706378C}" destId="{5FF3ECBB-7A3E-4A3C-AB15-7DC29737A245}" srcOrd="0" destOrd="0" presId="urn:microsoft.com/office/officeart/2005/8/layout/default"/>
    <dgm:cxn modelId="{08C3833E-D893-4A0B-8B9E-678EE70416F7}" srcId="{F7D19E0B-54E5-4CDE-93DA-BAE821E9E582}" destId="{DF4A02B8-EEE4-43DE-A44E-DE0681ADF787}" srcOrd="4" destOrd="0" parTransId="{C0B68258-FB12-48EF-B2E9-0B6C52A6F357}" sibTransId="{B627A5AF-0631-4811-ABB8-8CCE6B4D9B56}"/>
    <dgm:cxn modelId="{03633E3F-B4C3-4721-8918-280D9B75F0DF}" srcId="{F7D19E0B-54E5-4CDE-93DA-BAE821E9E582}" destId="{CBBCEDC2-068A-4810-B92A-FB3401FDAE93}" srcOrd="0" destOrd="0" parTransId="{25F4D06C-CA5A-4B44-B7C0-60BEE3E5A23A}" sibTransId="{D4A65BFC-218C-45A5-822F-21F2A1F4BE87}"/>
    <dgm:cxn modelId="{7014653F-F224-4715-950F-EEB1C93D4A4E}" type="presOf" srcId="{6BB5ADBA-092E-498A-8102-653D22801011}" destId="{BC277678-2E95-455F-AC64-EFB746CCB1BD}" srcOrd="0" destOrd="0" presId="urn:microsoft.com/office/officeart/2005/8/layout/default"/>
    <dgm:cxn modelId="{B1500D4E-EE63-468E-9207-F6776B800891}" srcId="{F7D19E0B-54E5-4CDE-93DA-BAE821E9E582}" destId="{2C8F5386-53FC-404C-B210-6E3B8706378C}" srcOrd="3" destOrd="0" parTransId="{554FAD54-21DC-470D-B3C1-F04D9E19FA94}" sibTransId="{E8D8FED6-1FC5-4154-9266-6040DC9A509B}"/>
    <dgm:cxn modelId="{67234C9E-74A7-42BE-9CDB-FFFD9D827688}" type="presOf" srcId="{F7D19E0B-54E5-4CDE-93DA-BAE821E9E582}" destId="{31379CA8-31F7-4938-9D52-54119D2D0F88}" srcOrd="0" destOrd="0" presId="urn:microsoft.com/office/officeart/2005/8/layout/default"/>
    <dgm:cxn modelId="{9A2AAFBE-F0D9-41DA-BCDB-028AA2CF8724}" srcId="{F7D19E0B-54E5-4CDE-93DA-BAE821E9E582}" destId="{FDE4BD2D-C386-4FB4-9992-69935B37697E}" srcOrd="2" destOrd="0" parTransId="{1B80A4CF-2624-42FE-A87D-4F6DDCD7BDD3}" sibTransId="{6A8FAA46-839C-4213-A29B-94CC3DB9F909}"/>
    <dgm:cxn modelId="{BB1ECBBE-B4C4-473C-81AA-EA97CDECA6D0}" type="presOf" srcId="{FDE4BD2D-C386-4FB4-9992-69935B37697E}" destId="{81F2FF5F-9D56-4F80-BB28-86653DB4E963}" srcOrd="0" destOrd="0" presId="urn:microsoft.com/office/officeart/2005/8/layout/default"/>
    <dgm:cxn modelId="{F11068C8-97A2-4C41-B563-91FEEA002D0B}" type="presOf" srcId="{CBBCEDC2-068A-4810-B92A-FB3401FDAE93}" destId="{3DCA7CA5-5897-48D7-BC94-466EAE847EF2}" srcOrd="0" destOrd="0" presId="urn:microsoft.com/office/officeart/2005/8/layout/default"/>
    <dgm:cxn modelId="{6124A1D0-AFB6-4709-B655-BEFCDD6E8660}" srcId="{F7D19E0B-54E5-4CDE-93DA-BAE821E9E582}" destId="{6BB5ADBA-092E-498A-8102-653D22801011}" srcOrd="1" destOrd="0" parTransId="{1F66AE45-CC47-4C6B-937C-7929894AA1FE}" sibTransId="{F70A7B1A-9AB6-4FFC-AA43-577B414D2E8A}"/>
    <dgm:cxn modelId="{6D1402DE-D72F-4D2F-8248-42E16E75868A}" type="presOf" srcId="{DF4A02B8-EEE4-43DE-A44E-DE0681ADF787}" destId="{4CBC69DE-C502-4467-9F06-BD51DCFA594C}" srcOrd="0" destOrd="0" presId="urn:microsoft.com/office/officeart/2005/8/layout/default"/>
    <dgm:cxn modelId="{CC3A1A0F-D564-4417-911C-FBA83B7690FD}" type="presParOf" srcId="{31379CA8-31F7-4938-9D52-54119D2D0F88}" destId="{3DCA7CA5-5897-48D7-BC94-466EAE847EF2}" srcOrd="0" destOrd="0" presId="urn:microsoft.com/office/officeart/2005/8/layout/default"/>
    <dgm:cxn modelId="{149ED768-781F-4855-BE3F-93B8A0D033C9}" type="presParOf" srcId="{31379CA8-31F7-4938-9D52-54119D2D0F88}" destId="{DD222445-B7E3-4283-AD7F-078E024181C4}" srcOrd="1" destOrd="0" presId="urn:microsoft.com/office/officeart/2005/8/layout/default"/>
    <dgm:cxn modelId="{67034A61-5CA1-45AC-AFF6-BBC7E6AC8EF2}" type="presParOf" srcId="{31379CA8-31F7-4938-9D52-54119D2D0F88}" destId="{BC277678-2E95-455F-AC64-EFB746CCB1BD}" srcOrd="2" destOrd="0" presId="urn:microsoft.com/office/officeart/2005/8/layout/default"/>
    <dgm:cxn modelId="{A1A6BF40-FFB1-4AB0-A93A-521DC9474A20}" type="presParOf" srcId="{31379CA8-31F7-4938-9D52-54119D2D0F88}" destId="{01B2D0C2-4E92-4383-A7C5-C1F9ECD1BCF6}" srcOrd="3" destOrd="0" presId="urn:microsoft.com/office/officeart/2005/8/layout/default"/>
    <dgm:cxn modelId="{2B28E985-DA6E-4B49-BB06-B95B4C22180F}" type="presParOf" srcId="{31379CA8-31F7-4938-9D52-54119D2D0F88}" destId="{81F2FF5F-9D56-4F80-BB28-86653DB4E963}" srcOrd="4" destOrd="0" presId="urn:microsoft.com/office/officeart/2005/8/layout/default"/>
    <dgm:cxn modelId="{911045C1-4BBD-4568-8F94-8A028A6575B6}" type="presParOf" srcId="{31379CA8-31F7-4938-9D52-54119D2D0F88}" destId="{4FF69634-6286-4AD3-9DF9-81526D13AB97}" srcOrd="5" destOrd="0" presId="urn:microsoft.com/office/officeart/2005/8/layout/default"/>
    <dgm:cxn modelId="{29A5C755-ABDC-4186-9D0A-B3DA639D6A72}" type="presParOf" srcId="{31379CA8-31F7-4938-9D52-54119D2D0F88}" destId="{5FF3ECBB-7A3E-4A3C-AB15-7DC29737A245}" srcOrd="6" destOrd="0" presId="urn:microsoft.com/office/officeart/2005/8/layout/default"/>
    <dgm:cxn modelId="{3F8C5EDF-A3F2-4A33-876E-86A54B330579}" type="presParOf" srcId="{31379CA8-31F7-4938-9D52-54119D2D0F88}" destId="{9B7C25F5-355B-4EF1-81EB-DAC173DD88A9}" srcOrd="7" destOrd="0" presId="urn:microsoft.com/office/officeart/2005/8/layout/default"/>
    <dgm:cxn modelId="{474E99D5-C5F6-4FBC-91EF-3B362CB13C65}" type="presParOf" srcId="{31379CA8-31F7-4938-9D52-54119D2D0F88}" destId="{4CBC69DE-C502-4467-9F06-BD51DCFA594C}" srcOrd="8" destOrd="0" presId="urn:microsoft.com/office/officeart/2005/8/layout/default"/>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26.xml><?xml version="1.0" encoding="utf-8"?>
<dgm:dataModel xmlns:dgm="http://schemas.openxmlformats.org/drawingml/2006/diagram" xmlns:a="http://schemas.openxmlformats.org/drawingml/2006/main">
  <dgm:ptLst>
    <dgm:pt modelId="{10F4BF63-48E2-44B9-8473-426735C1C14A}" type="doc">
      <dgm:prSet loTypeId="urn:microsoft.com/office/officeart/2005/8/layout/bProcess4" loCatId="process" qsTypeId="urn:microsoft.com/office/officeart/2005/8/quickstyle/simple1" qsCatId="simple" csTypeId="urn:microsoft.com/office/officeart/2005/8/colors/accent1_2" csCatId="accent1" phldr="1"/>
      <dgm:spPr/>
      <dgm:t>
        <a:bodyPr/>
        <a:lstStyle/>
        <a:p>
          <a:endParaRPr lang="en-US"/>
        </a:p>
      </dgm:t>
    </dgm:pt>
    <dgm:pt modelId="{769463EE-E127-4C09-AA84-2D47289E5FDF}">
      <dgm:prSet phldrT="[Text]" custT="1"/>
      <dgm:spPr>
        <a:solidFill>
          <a:schemeClr val="tx2">
            <a:lumMod val="20000"/>
            <a:lumOff val="80000"/>
          </a:schemeClr>
        </a:solidFill>
        <a:ln>
          <a:solidFill>
            <a:schemeClr val="tx1"/>
          </a:solidFill>
          <a:extLst>
            <a:ext uri="{C807C97D-BFC1-408E-A445-0C87EB9F89A2}">
              <ask:lineSketchStyleProps xmlns:ask="http://schemas.microsoft.com/office/drawing/2018/sketchyshapes">
                <ask:type>
                  <ask:lineSketchScribble/>
                </ask:type>
              </ask:lineSketchStyleProps>
            </a:ext>
          </a:extLst>
        </a:ln>
      </dgm:spPr>
      <dgm:t>
        <a:bodyPr/>
        <a:lstStyle/>
        <a:p>
          <a:r>
            <a:rPr lang="en-US" sz="2400" dirty="0">
              <a:solidFill>
                <a:schemeClr val="tx1"/>
              </a:solidFill>
              <a:latin typeface="+mn-lt"/>
            </a:rPr>
            <a:t>Personal Safety</a:t>
          </a:r>
        </a:p>
      </dgm:t>
    </dgm:pt>
    <dgm:pt modelId="{CD104536-9A0B-47D7-8C2C-58773512AE31}" type="parTrans" cxnId="{45E22F0B-8BC4-4559-8AC7-E05648AF0D33}">
      <dgm:prSet/>
      <dgm:spPr/>
      <dgm:t>
        <a:bodyPr/>
        <a:lstStyle/>
        <a:p>
          <a:endParaRPr lang="en-US"/>
        </a:p>
      </dgm:t>
    </dgm:pt>
    <dgm:pt modelId="{2A80E6E6-8AFB-4CE1-AAB8-0C699738C494}" type="sibTrans" cxnId="{45E22F0B-8BC4-4559-8AC7-E05648AF0D33}">
      <dgm:prSet/>
      <dgm:spPr>
        <a:solidFill>
          <a:srgbClr val="002060"/>
        </a:solidFill>
        <a:ln>
          <a:solidFill>
            <a:schemeClr val="tx1"/>
          </a:solidFill>
        </a:ln>
      </dgm:spPr>
      <dgm:t>
        <a:bodyPr/>
        <a:lstStyle/>
        <a:p>
          <a:endParaRPr lang="en-US"/>
        </a:p>
      </dgm:t>
    </dgm:pt>
    <dgm:pt modelId="{74BA849A-4ED2-4933-9416-54ABFCEF0BEB}">
      <dgm:prSet phldrT="[Text]" custT="1"/>
      <dgm:spPr>
        <a:solidFill>
          <a:schemeClr val="accent1">
            <a:lumMod val="40000"/>
            <a:lumOff val="60000"/>
          </a:schemeClr>
        </a:solidFill>
        <a:ln>
          <a:solidFill>
            <a:schemeClr val="tx1"/>
          </a:solidFill>
          <a:extLst>
            <a:ext uri="{C807C97D-BFC1-408E-A445-0C87EB9F89A2}">
              <ask:lineSketchStyleProps xmlns:ask="http://schemas.microsoft.com/office/drawing/2018/sketchyshapes">
                <ask:type>
                  <ask:lineSketchScribble/>
                </ask:type>
              </ask:lineSketchStyleProps>
            </a:ext>
          </a:extLst>
        </a:ln>
      </dgm:spPr>
      <dgm:t>
        <a:bodyPr/>
        <a:lstStyle/>
        <a:p>
          <a:r>
            <a:rPr lang="en-US" sz="2400" dirty="0">
              <a:solidFill>
                <a:schemeClr val="tx1"/>
              </a:solidFill>
            </a:rPr>
            <a:t>Areas of concealment</a:t>
          </a:r>
        </a:p>
      </dgm:t>
    </dgm:pt>
    <dgm:pt modelId="{1FD6CDD8-8194-4539-A472-9A980F62D6E7}" type="parTrans" cxnId="{D017F754-AED9-4F90-A7F9-85557A46940B}">
      <dgm:prSet/>
      <dgm:spPr/>
      <dgm:t>
        <a:bodyPr/>
        <a:lstStyle/>
        <a:p>
          <a:endParaRPr lang="en-US"/>
        </a:p>
      </dgm:t>
    </dgm:pt>
    <dgm:pt modelId="{FE0312AA-7A14-4547-B69E-A9ED87747268}" type="sibTrans" cxnId="{D017F754-AED9-4F90-A7F9-85557A46940B}">
      <dgm:prSet/>
      <dgm:spPr>
        <a:solidFill>
          <a:srgbClr val="002060"/>
        </a:solidFill>
        <a:ln>
          <a:solidFill>
            <a:schemeClr val="tx1"/>
          </a:solidFill>
        </a:ln>
      </dgm:spPr>
      <dgm:t>
        <a:bodyPr/>
        <a:lstStyle/>
        <a:p>
          <a:endParaRPr lang="en-US"/>
        </a:p>
      </dgm:t>
    </dgm:pt>
    <dgm:pt modelId="{1D1E40F1-F2E3-4FC0-B37F-7BD7EE288CD8}">
      <dgm:prSet phldrT="[Text]" custT="1"/>
      <dgm:spPr>
        <a:solidFill>
          <a:schemeClr val="tx2">
            <a:lumMod val="40000"/>
            <a:lumOff val="60000"/>
          </a:schemeClr>
        </a:solidFill>
        <a:ln>
          <a:solidFill>
            <a:schemeClr val="tx1"/>
          </a:solidFill>
          <a:extLst>
            <a:ext uri="{C807C97D-BFC1-408E-A445-0C87EB9F89A2}">
              <ask:lineSketchStyleProps xmlns:ask="http://schemas.microsoft.com/office/drawing/2018/sketchyshapes">
                <ask:type>
                  <ask:lineSketchScribble/>
                </ask:type>
              </ask:lineSketchStyleProps>
            </a:ext>
          </a:extLst>
        </a:ln>
      </dgm:spPr>
      <dgm:t>
        <a:bodyPr/>
        <a:lstStyle/>
        <a:p>
          <a:r>
            <a:rPr lang="en-US" sz="2400" dirty="0">
              <a:solidFill>
                <a:schemeClr val="tx1"/>
              </a:solidFill>
            </a:rPr>
            <a:t>Areas routinely missed</a:t>
          </a:r>
        </a:p>
      </dgm:t>
    </dgm:pt>
    <dgm:pt modelId="{DF63839A-86D2-439C-8896-ABC7DA175AF3}" type="parTrans" cxnId="{E5AC967E-86CA-4E3B-8EDE-0DB69E9A403D}">
      <dgm:prSet/>
      <dgm:spPr/>
      <dgm:t>
        <a:bodyPr/>
        <a:lstStyle/>
        <a:p>
          <a:endParaRPr lang="en-US"/>
        </a:p>
      </dgm:t>
    </dgm:pt>
    <dgm:pt modelId="{5051BB3E-2BDE-41A4-A689-F0A56FE2BE53}" type="sibTrans" cxnId="{E5AC967E-86CA-4E3B-8EDE-0DB69E9A403D}">
      <dgm:prSet/>
      <dgm:spPr>
        <a:solidFill>
          <a:srgbClr val="002060"/>
        </a:solidFill>
        <a:ln>
          <a:solidFill>
            <a:schemeClr val="tx1"/>
          </a:solidFill>
        </a:ln>
      </dgm:spPr>
      <dgm:t>
        <a:bodyPr/>
        <a:lstStyle/>
        <a:p>
          <a:endParaRPr lang="en-US"/>
        </a:p>
      </dgm:t>
    </dgm:pt>
    <dgm:pt modelId="{6BD59353-7708-4432-9283-A30B35750830}">
      <dgm:prSet phldrT="[Text]" custT="1"/>
      <dgm:spPr>
        <a:solidFill>
          <a:schemeClr val="tx2">
            <a:lumMod val="20000"/>
            <a:lumOff val="80000"/>
          </a:schemeClr>
        </a:solidFill>
        <a:ln>
          <a:solidFill>
            <a:schemeClr val="tx1"/>
          </a:solidFill>
          <a:extLst>
            <a:ext uri="{C807C97D-BFC1-408E-A445-0C87EB9F89A2}">
              <ask:lineSketchStyleProps xmlns:ask="http://schemas.microsoft.com/office/drawing/2018/sketchyshapes">
                <ask:type>
                  <ask:lineSketchScribble/>
                </ask:type>
              </ask:lineSketchStyleProps>
            </a:ext>
          </a:extLst>
        </a:ln>
      </dgm:spPr>
      <dgm:t>
        <a:bodyPr/>
        <a:lstStyle/>
        <a:p>
          <a:r>
            <a:rPr lang="en-US" sz="2400" dirty="0">
              <a:solidFill>
                <a:schemeClr val="tx1"/>
              </a:solidFill>
            </a:rPr>
            <a:t>J.O.G</a:t>
          </a:r>
        </a:p>
      </dgm:t>
    </dgm:pt>
    <dgm:pt modelId="{1097E89E-3C76-4316-BEB4-770B1F8FD70B}" type="parTrans" cxnId="{888C36F4-8A30-4B85-BCF6-56B8F1923F2D}">
      <dgm:prSet/>
      <dgm:spPr/>
      <dgm:t>
        <a:bodyPr/>
        <a:lstStyle/>
        <a:p>
          <a:endParaRPr lang="en-US"/>
        </a:p>
      </dgm:t>
    </dgm:pt>
    <dgm:pt modelId="{2AC80BF4-AE23-4128-AB3E-7643CB1CA726}" type="sibTrans" cxnId="{888C36F4-8A30-4B85-BCF6-56B8F1923F2D}">
      <dgm:prSet/>
      <dgm:spPr>
        <a:solidFill>
          <a:srgbClr val="002060"/>
        </a:solidFill>
        <a:ln>
          <a:solidFill>
            <a:schemeClr val="tx1"/>
          </a:solidFill>
        </a:ln>
      </dgm:spPr>
      <dgm:t>
        <a:bodyPr/>
        <a:lstStyle/>
        <a:p>
          <a:endParaRPr lang="en-US"/>
        </a:p>
      </dgm:t>
    </dgm:pt>
    <dgm:pt modelId="{0D572E6C-B97A-4783-BE08-3CC4CB0093EF}">
      <dgm:prSet phldrT="[Text]" custT="1"/>
      <dgm:spPr>
        <a:solidFill>
          <a:schemeClr val="accent1">
            <a:lumMod val="40000"/>
            <a:lumOff val="60000"/>
          </a:schemeClr>
        </a:solidFill>
        <a:ln>
          <a:solidFill>
            <a:schemeClr val="tx1"/>
          </a:solidFill>
          <a:extLst>
            <a:ext uri="{C807C97D-BFC1-408E-A445-0C87EB9F89A2}">
              <ask:lineSketchStyleProps xmlns:ask="http://schemas.microsoft.com/office/drawing/2018/sketchyshapes">
                <ask:type>
                  <ask:lineSketchScribble/>
                </ask:type>
              </ask:lineSketchStyleProps>
            </a:ext>
          </a:extLst>
        </a:ln>
      </dgm:spPr>
      <dgm:t>
        <a:bodyPr/>
        <a:lstStyle/>
        <a:p>
          <a:r>
            <a:rPr lang="en-US" sz="2400" dirty="0">
              <a:solidFill>
                <a:schemeClr val="tx1"/>
              </a:solidFill>
            </a:rPr>
            <a:t>Recovery of exhibits</a:t>
          </a:r>
        </a:p>
      </dgm:t>
    </dgm:pt>
    <dgm:pt modelId="{3E7DEBD1-6790-4EFE-9AF2-F7771ABA7853}" type="parTrans" cxnId="{33A5C74C-C380-4B65-ADFA-32A7BE10DAC0}">
      <dgm:prSet/>
      <dgm:spPr/>
      <dgm:t>
        <a:bodyPr/>
        <a:lstStyle/>
        <a:p>
          <a:endParaRPr lang="en-US"/>
        </a:p>
      </dgm:t>
    </dgm:pt>
    <dgm:pt modelId="{FCAF3CB0-07F4-4C6B-BBBE-4AB0742C2FD7}" type="sibTrans" cxnId="{33A5C74C-C380-4B65-ADFA-32A7BE10DAC0}">
      <dgm:prSet/>
      <dgm:spPr>
        <a:solidFill>
          <a:srgbClr val="002060"/>
        </a:solidFill>
        <a:ln>
          <a:solidFill>
            <a:schemeClr val="tx1"/>
          </a:solidFill>
        </a:ln>
      </dgm:spPr>
      <dgm:t>
        <a:bodyPr/>
        <a:lstStyle/>
        <a:p>
          <a:endParaRPr lang="en-US"/>
        </a:p>
      </dgm:t>
    </dgm:pt>
    <dgm:pt modelId="{8FABEF53-0ACC-458C-A0CE-2D398196ACB2}">
      <dgm:prSet phldrT="[Text]" custT="1"/>
      <dgm:spPr>
        <a:solidFill>
          <a:schemeClr val="tx2">
            <a:lumMod val="40000"/>
            <a:lumOff val="60000"/>
          </a:schemeClr>
        </a:solidFill>
        <a:ln>
          <a:solidFill>
            <a:schemeClr val="tx1"/>
          </a:solidFill>
          <a:extLst>
            <a:ext uri="{C807C97D-BFC1-408E-A445-0C87EB9F89A2}">
              <ask:lineSketchStyleProps xmlns:ask="http://schemas.microsoft.com/office/drawing/2018/sketchyshapes">
                <ask:type>
                  <ask:lineSketchScribble/>
                </ask:type>
              </ask:lineSketchStyleProps>
            </a:ext>
          </a:extLst>
        </a:ln>
      </dgm:spPr>
      <dgm:t>
        <a:bodyPr/>
        <a:lstStyle/>
        <a:p>
          <a:r>
            <a:rPr lang="en-US" sz="2400" dirty="0">
              <a:solidFill>
                <a:schemeClr val="tx1"/>
              </a:solidFill>
            </a:rPr>
            <a:t>Control of subject, seeing hands</a:t>
          </a:r>
        </a:p>
      </dgm:t>
    </dgm:pt>
    <dgm:pt modelId="{260B921B-7B69-46FD-9411-131A626F4B16}" type="parTrans" cxnId="{167FD132-DE8C-4657-BAE8-388BE7BF4D1D}">
      <dgm:prSet/>
      <dgm:spPr/>
      <dgm:t>
        <a:bodyPr/>
        <a:lstStyle/>
        <a:p>
          <a:endParaRPr lang="en-US"/>
        </a:p>
      </dgm:t>
    </dgm:pt>
    <dgm:pt modelId="{76028015-EDF1-43D0-82BD-E1DE8DBC11C6}" type="sibTrans" cxnId="{167FD132-DE8C-4657-BAE8-388BE7BF4D1D}">
      <dgm:prSet/>
      <dgm:spPr/>
      <dgm:t>
        <a:bodyPr/>
        <a:lstStyle/>
        <a:p>
          <a:endParaRPr lang="en-US"/>
        </a:p>
      </dgm:t>
    </dgm:pt>
    <dgm:pt modelId="{DC76CDBF-FE42-415B-8B21-5E8FAE665AC1}" type="pres">
      <dgm:prSet presAssocID="{10F4BF63-48E2-44B9-8473-426735C1C14A}" presName="Name0" presStyleCnt="0">
        <dgm:presLayoutVars>
          <dgm:dir/>
          <dgm:resizeHandles/>
        </dgm:presLayoutVars>
      </dgm:prSet>
      <dgm:spPr/>
    </dgm:pt>
    <dgm:pt modelId="{85D17460-56A1-41A0-AE21-2D3D67EB78CA}" type="pres">
      <dgm:prSet presAssocID="{769463EE-E127-4C09-AA84-2D47289E5FDF}" presName="compNode" presStyleCnt="0"/>
      <dgm:spPr/>
    </dgm:pt>
    <dgm:pt modelId="{BFDB6CB6-23F3-47D9-8232-BBB273FF48C6}" type="pres">
      <dgm:prSet presAssocID="{769463EE-E127-4C09-AA84-2D47289E5FDF}" presName="dummyConnPt" presStyleCnt="0"/>
      <dgm:spPr/>
    </dgm:pt>
    <dgm:pt modelId="{385AE680-B236-4F75-B0BB-51203BF1DC13}" type="pres">
      <dgm:prSet presAssocID="{769463EE-E127-4C09-AA84-2D47289E5FDF}" presName="node" presStyleLbl="node1" presStyleIdx="0" presStyleCnt="6">
        <dgm:presLayoutVars>
          <dgm:bulletEnabled val="1"/>
        </dgm:presLayoutVars>
      </dgm:prSet>
      <dgm:spPr/>
    </dgm:pt>
    <dgm:pt modelId="{B9E3AFEC-B8B2-4CFC-B5F3-B4199C6A509B}" type="pres">
      <dgm:prSet presAssocID="{2A80E6E6-8AFB-4CE1-AAB8-0C699738C494}" presName="sibTrans" presStyleLbl="bgSibTrans2D1" presStyleIdx="0" presStyleCnt="5"/>
      <dgm:spPr/>
    </dgm:pt>
    <dgm:pt modelId="{6AF472F6-F2BF-4260-B20C-0E1B95BD89C0}" type="pres">
      <dgm:prSet presAssocID="{74BA849A-4ED2-4933-9416-54ABFCEF0BEB}" presName="compNode" presStyleCnt="0"/>
      <dgm:spPr/>
    </dgm:pt>
    <dgm:pt modelId="{7C70C19C-080D-4A53-8C07-B9BEF63702E0}" type="pres">
      <dgm:prSet presAssocID="{74BA849A-4ED2-4933-9416-54ABFCEF0BEB}" presName="dummyConnPt" presStyleCnt="0"/>
      <dgm:spPr/>
    </dgm:pt>
    <dgm:pt modelId="{E0FA83BC-D3C2-4084-AD0E-18654CAB3657}" type="pres">
      <dgm:prSet presAssocID="{74BA849A-4ED2-4933-9416-54ABFCEF0BEB}" presName="node" presStyleLbl="node1" presStyleIdx="1" presStyleCnt="6">
        <dgm:presLayoutVars>
          <dgm:bulletEnabled val="1"/>
        </dgm:presLayoutVars>
      </dgm:prSet>
      <dgm:spPr/>
    </dgm:pt>
    <dgm:pt modelId="{4CC92139-FAF6-4C2F-9EAD-1BC8D092FC04}" type="pres">
      <dgm:prSet presAssocID="{FE0312AA-7A14-4547-B69E-A9ED87747268}" presName="sibTrans" presStyleLbl="bgSibTrans2D1" presStyleIdx="1" presStyleCnt="5"/>
      <dgm:spPr/>
    </dgm:pt>
    <dgm:pt modelId="{B2B8679C-2E1C-476F-8255-0ED3601C7353}" type="pres">
      <dgm:prSet presAssocID="{1D1E40F1-F2E3-4FC0-B37F-7BD7EE288CD8}" presName="compNode" presStyleCnt="0"/>
      <dgm:spPr/>
    </dgm:pt>
    <dgm:pt modelId="{9B880240-A53C-4FD5-9D97-116EF91A60B9}" type="pres">
      <dgm:prSet presAssocID="{1D1E40F1-F2E3-4FC0-B37F-7BD7EE288CD8}" presName="dummyConnPt" presStyleCnt="0"/>
      <dgm:spPr/>
    </dgm:pt>
    <dgm:pt modelId="{223231E7-9EA6-44FD-B577-D1AB489C34DF}" type="pres">
      <dgm:prSet presAssocID="{1D1E40F1-F2E3-4FC0-B37F-7BD7EE288CD8}" presName="node" presStyleLbl="node1" presStyleIdx="2" presStyleCnt="6" custLinFactNeighborX="-99" custLinFactNeighborY="-2548">
        <dgm:presLayoutVars>
          <dgm:bulletEnabled val="1"/>
        </dgm:presLayoutVars>
      </dgm:prSet>
      <dgm:spPr/>
    </dgm:pt>
    <dgm:pt modelId="{AE6CD333-5C1F-4170-BA32-1B05DE736538}" type="pres">
      <dgm:prSet presAssocID="{5051BB3E-2BDE-41A4-A689-F0A56FE2BE53}" presName="sibTrans" presStyleLbl="bgSibTrans2D1" presStyleIdx="2" presStyleCnt="5"/>
      <dgm:spPr/>
    </dgm:pt>
    <dgm:pt modelId="{52707321-3E8B-4177-8A10-91A33957A01E}" type="pres">
      <dgm:prSet presAssocID="{6BD59353-7708-4432-9283-A30B35750830}" presName="compNode" presStyleCnt="0"/>
      <dgm:spPr/>
    </dgm:pt>
    <dgm:pt modelId="{D5E49573-333E-4703-9E41-5E4B0419EB49}" type="pres">
      <dgm:prSet presAssocID="{6BD59353-7708-4432-9283-A30B35750830}" presName="dummyConnPt" presStyleCnt="0"/>
      <dgm:spPr/>
    </dgm:pt>
    <dgm:pt modelId="{35E68FE2-94F3-4B8A-BF39-BB976A322BAC}" type="pres">
      <dgm:prSet presAssocID="{6BD59353-7708-4432-9283-A30B35750830}" presName="node" presStyleLbl="node1" presStyleIdx="3" presStyleCnt="6">
        <dgm:presLayoutVars>
          <dgm:bulletEnabled val="1"/>
        </dgm:presLayoutVars>
      </dgm:prSet>
      <dgm:spPr/>
    </dgm:pt>
    <dgm:pt modelId="{D2C82C3B-7D62-4FE7-9FF3-D99B8391832E}" type="pres">
      <dgm:prSet presAssocID="{2AC80BF4-AE23-4128-AB3E-7643CB1CA726}" presName="sibTrans" presStyleLbl="bgSibTrans2D1" presStyleIdx="3" presStyleCnt="5"/>
      <dgm:spPr/>
    </dgm:pt>
    <dgm:pt modelId="{BE092953-4E58-4073-ADD0-8AFF4F8AFE74}" type="pres">
      <dgm:prSet presAssocID="{0D572E6C-B97A-4783-BE08-3CC4CB0093EF}" presName="compNode" presStyleCnt="0"/>
      <dgm:spPr/>
    </dgm:pt>
    <dgm:pt modelId="{780CF1DA-5B8E-4956-9F5C-C51A1D71BB15}" type="pres">
      <dgm:prSet presAssocID="{0D572E6C-B97A-4783-BE08-3CC4CB0093EF}" presName="dummyConnPt" presStyleCnt="0"/>
      <dgm:spPr/>
    </dgm:pt>
    <dgm:pt modelId="{0902FA34-684E-4A27-902B-98CCB12D35E3}" type="pres">
      <dgm:prSet presAssocID="{0D572E6C-B97A-4783-BE08-3CC4CB0093EF}" presName="node" presStyleLbl="node1" presStyleIdx="4" presStyleCnt="6">
        <dgm:presLayoutVars>
          <dgm:bulletEnabled val="1"/>
        </dgm:presLayoutVars>
      </dgm:prSet>
      <dgm:spPr/>
    </dgm:pt>
    <dgm:pt modelId="{742F4AD2-3A7C-4E42-B68C-D5744D222658}" type="pres">
      <dgm:prSet presAssocID="{FCAF3CB0-07F4-4C6B-BBBE-4AB0742C2FD7}" presName="sibTrans" presStyleLbl="bgSibTrans2D1" presStyleIdx="4" presStyleCnt="5"/>
      <dgm:spPr/>
    </dgm:pt>
    <dgm:pt modelId="{3930CF31-9B47-49B6-AF72-7A446A9B9AFF}" type="pres">
      <dgm:prSet presAssocID="{8FABEF53-0ACC-458C-A0CE-2D398196ACB2}" presName="compNode" presStyleCnt="0"/>
      <dgm:spPr/>
    </dgm:pt>
    <dgm:pt modelId="{B4207587-F62D-4E5C-811C-77C2C332F407}" type="pres">
      <dgm:prSet presAssocID="{8FABEF53-0ACC-458C-A0CE-2D398196ACB2}" presName="dummyConnPt" presStyleCnt="0"/>
      <dgm:spPr/>
    </dgm:pt>
    <dgm:pt modelId="{F4CF9539-14EF-43E9-8D0F-0E0ABEF5898C}" type="pres">
      <dgm:prSet presAssocID="{8FABEF53-0ACC-458C-A0CE-2D398196ACB2}" presName="node" presStyleLbl="node1" presStyleIdx="5" presStyleCnt="6">
        <dgm:presLayoutVars>
          <dgm:bulletEnabled val="1"/>
        </dgm:presLayoutVars>
      </dgm:prSet>
      <dgm:spPr/>
    </dgm:pt>
  </dgm:ptLst>
  <dgm:cxnLst>
    <dgm:cxn modelId="{45E22F0B-8BC4-4559-8AC7-E05648AF0D33}" srcId="{10F4BF63-48E2-44B9-8473-426735C1C14A}" destId="{769463EE-E127-4C09-AA84-2D47289E5FDF}" srcOrd="0" destOrd="0" parTransId="{CD104536-9A0B-47D7-8C2C-58773512AE31}" sibTransId="{2A80E6E6-8AFB-4CE1-AAB8-0C699738C494}"/>
    <dgm:cxn modelId="{167FD132-DE8C-4657-BAE8-388BE7BF4D1D}" srcId="{10F4BF63-48E2-44B9-8473-426735C1C14A}" destId="{8FABEF53-0ACC-458C-A0CE-2D398196ACB2}" srcOrd="5" destOrd="0" parTransId="{260B921B-7B69-46FD-9411-131A626F4B16}" sibTransId="{76028015-EDF1-43D0-82BD-E1DE8DBC11C6}"/>
    <dgm:cxn modelId="{33A5C74C-C380-4B65-ADFA-32A7BE10DAC0}" srcId="{10F4BF63-48E2-44B9-8473-426735C1C14A}" destId="{0D572E6C-B97A-4783-BE08-3CC4CB0093EF}" srcOrd="4" destOrd="0" parTransId="{3E7DEBD1-6790-4EFE-9AF2-F7771ABA7853}" sibTransId="{FCAF3CB0-07F4-4C6B-BBBE-4AB0742C2FD7}"/>
    <dgm:cxn modelId="{ED2AF14C-C220-452A-B00B-479886E75A48}" type="presOf" srcId="{6BD59353-7708-4432-9283-A30B35750830}" destId="{35E68FE2-94F3-4B8A-BF39-BB976A322BAC}" srcOrd="0" destOrd="0" presId="urn:microsoft.com/office/officeart/2005/8/layout/bProcess4"/>
    <dgm:cxn modelId="{98337873-8573-4DBD-A61E-2DE96E9468D3}" type="presOf" srcId="{8FABEF53-0ACC-458C-A0CE-2D398196ACB2}" destId="{F4CF9539-14EF-43E9-8D0F-0E0ABEF5898C}" srcOrd="0" destOrd="0" presId="urn:microsoft.com/office/officeart/2005/8/layout/bProcess4"/>
    <dgm:cxn modelId="{D017F754-AED9-4F90-A7F9-85557A46940B}" srcId="{10F4BF63-48E2-44B9-8473-426735C1C14A}" destId="{74BA849A-4ED2-4933-9416-54ABFCEF0BEB}" srcOrd="1" destOrd="0" parTransId="{1FD6CDD8-8194-4539-A472-9A980F62D6E7}" sibTransId="{FE0312AA-7A14-4547-B69E-A9ED87747268}"/>
    <dgm:cxn modelId="{E5AC967E-86CA-4E3B-8EDE-0DB69E9A403D}" srcId="{10F4BF63-48E2-44B9-8473-426735C1C14A}" destId="{1D1E40F1-F2E3-4FC0-B37F-7BD7EE288CD8}" srcOrd="2" destOrd="0" parTransId="{DF63839A-86D2-439C-8896-ABC7DA175AF3}" sibTransId="{5051BB3E-2BDE-41A4-A689-F0A56FE2BE53}"/>
    <dgm:cxn modelId="{AB813F87-3025-4924-A902-BB8F4456F9CA}" type="presOf" srcId="{2A80E6E6-8AFB-4CE1-AAB8-0C699738C494}" destId="{B9E3AFEC-B8B2-4CFC-B5F3-B4199C6A509B}" srcOrd="0" destOrd="0" presId="urn:microsoft.com/office/officeart/2005/8/layout/bProcess4"/>
    <dgm:cxn modelId="{035299AE-3A36-48B8-AFE6-782ED3C5D455}" type="presOf" srcId="{10F4BF63-48E2-44B9-8473-426735C1C14A}" destId="{DC76CDBF-FE42-415B-8B21-5E8FAE665AC1}" srcOrd="0" destOrd="0" presId="urn:microsoft.com/office/officeart/2005/8/layout/bProcess4"/>
    <dgm:cxn modelId="{2B118DB3-B9E0-498D-B1CC-616C0635D666}" type="presOf" srcId="{0D572E6C-B97A-4783-BE08-3CC4CB0093EF}" destId="{0902FA34-684E-4A27-902B-98CCB12D35E3}" srcOrd="0" destOrd="0" presId="urn:microsoft.com/office/officeart/2005/8/layout/bProcess4"/>
    <dgm:cxn modelId="{5EAFBAB7-871A-4390-93D7-FBCF0339694D}" type="presOf" srcId="{FCAF3CB0-07F4-4C6B-BBBE-4AB0742C2FD7}" destId="{742F4AD2-3A7C-4E42-B68C-D5744D222658}" srcOrd="0" destOrd="0" presId="urn:microsoft.com/office/officeart/2005/8/layout/bProcess4"/>
    <dgm:cxn modelId="{2365BCD9-B853-496D-B550-E965C46C53E2}" type="presOf" srcId="{74BA849A-4ED2-4933-9416-54ABFCEF0BEB}" destId="{E0FA83BC-D3C2-4084-AD0E-18654CAB3657}" srcOrd="0" destOrd="0" presId="urn:microsoft.com/office/officeart/2005/8/layout/bProcess4"/>
    <dgm:cxn modelId="{6A1659E6-3144-4B86-8AF4-11F6E9C10E5B}" type="presOf" srcId="{5051BB3E-2BDE-41A4-A689-F0A56FE2BE53}" destId="{AE6CD333-5C1F-4170-BA32-1B05DE736538}" srcOrd="0" destOrd="0" presId="urn:microsoft.com/office/officeart/2005/8/layout/bProcess4"/>
    <dgm:cxn modelId="{888C36F4-8A30-4B85-BCF6-56B8F1923F2D}" srcId="{10F4BF63-48E2-44B9-8473-426735C1C14A}" destId="{6BD59353-7708-4432-9283-A30B35750830}" srcOrd="3" destOrd="0" parTransId="{1097E89E-3C76-4316-BEB4-770B1F8FD70B}" sibTransId="{2AC80BF4-AE23-4128-AB3E-7643CB1CA726}"/>
    <dgm:cxn modelId="{1C8515F5-BD03-437C-AD94-A7408B80547B}" type="presOf" srcId="{1D1E40F1-F2E3-4FC0-B37F-7BD7EE288CD8}" destId="{223231E7-9EA6-44FD-B577-D1AB489C34DF}" srcOrd="0" destOrd="0" presId="urn:microsoft.com/office/officeart/2005/8/layout/bProcess4"/>
    <dgm:cxn modelId="{814419FC-9E23-45DF-B362-DD61889C8B29}" type="presOf" srcId="{2AC80BF4-AE23-4128-AB3E-7643CB1CA726}" destId="{D2C82C3B-7D62-4FE7-9FF3-D99B8391832E}" srcOrd="0" destOrd="0" presId="urn:microsoft.com/office/officeart/2005/8/layout/bProcess4"/>
    <dgm:cxn modelId="{77A94FFC-3635-4416-BBAE-2F2558A67338}" type="presOf" srcId="{FE0312AA-7A14-4547-B69E-A9ED87747268}" destId="{4CC92139-FAF6-4C2F-9EAD-1BC8D092FC04}" srcOrd="0" destOrd="0" presId="urn:microsoft.com/office/officeart/2005/8/layout/bProcess4"/>
    <dgm:cxn modelId="{BE257DFE-C506-45D5-A301-34DE6FE7BDB1}" type="presOf" srcId="{769463EE-E127-4C09-AA84-2D47289E5FDF}" destId="{385AE680-B236-4F75-B0BB-51203BF1DC13}" srcOrd="0" destOrd="0" presId="urn:microsoft.com/office/officeart/2005/8/layout/bProcess4"/>
    <dgm:cxn modelId="{3CA63246-1102-44EC-9BA3-921520679332}" type="presParOf" srcId="{DC76CDBF-FE42-415B-8B21-5E8FAE665AC1}" destId="{85D17460-56A1-41A0-AE21-2D3D67EB78CA}" srcOrd="0" destOrd="0" presId="urn:microsoft.com/office/officeart/2005/8/layout/bProcess4"/>
    <dgm:cxn modelId="{6B31A0DE-DCAC-4F87-A575-B9B81FA71CA8}" type="presParOf" srcId="{85D17460-56A1-41A0-AE21-2D3D67EB78CA}" destId="{BFDB6CB6-23F3-47D9-8232-BBB273FF48C6}" srcOrd="0" destOrd="0" presId="urn:microsoft.com/office/officeart/2005/8/layout/bProcess4"/>
    <dgm:cxn modelId="{BE9AEB84-731B-43F1-8F0C-D8B5E06F995F}" type="presParOf" srcId="{85D17460-56A1-41A0-AE21-2D3D67EB78CA}" destId="{385AE680-B236-4F75-B0BB-51203BF1DC13}" srcOrd="1" destOrd="0" presId="urn:microsoft.com/office/officeart/2005/8/layout/bProcess4"/>
    <dgm:cxn modelId="{02E609AB-E6BF-426D-A923-F445C39929D2}" type="presParOf" srcId="{DC76CDBF-FE42-415B-8B21-5E8FAE665AC1}" destId="{B9E3AFEC-B8B2-4CFC-B5F3-B4199C6A509B}" srcOrd="1" destOrd="0" presId="urn:microsoft.com/office/officeart/2005/8/layout/bProcess4"/>
    <dgm:cxn modelId="{665360B7-DE10-4B9E-B4FB-D13476844EF2}" type="presParOf" srcId="{DC76CDBF-FE42-415B-8B21-5E8FAE665AC1}" destId="{6AF472F6-F2BF-4260-B20C-0E1B95BD89C0}" srcOrd="2" destOrd="0" presId="urn:microsoft.com/office/officeart/2005/8/layout/bProcess4"/>
    <dgm:cxn modelId="{9CB75AAF-9A3F-4E70-B768-E72D78AB9EE1}" type="presParOf" srcId="{6AF472F6-F2BF-4260-B20C-0E1B95BD89C0}" destId="{7C70C19C-080D-4A53-8C07-B9BEF63702E0}" srcOrd="0" destOrd="0" presId="urn:microsoft.com/office/officeart/2005/8/layout/bProcess4"/>
    <dgm:cxn modelId="{F0300DDE-AB7B-48DB-AA63-A5996E9C5ECC}" type="presParOf" srcId="{6AF472F6-F2BF-4260-B20C-0E1B95BD89C0}" destId="{E0FA83BC-D3C2-4084-AD0E-18654CAB3657}" srcOrd="1" destOrd="0" presId="urn:microsoft.com/office/officeart/2005/8/layout/bProcess4"/>
    <dgm:cxn modelId="{1708B209-077E-43B5-8DBA-0A9290EB1073}" type="presParOf" srcId="{DC76CDBF-FE42-415B-8B21-5E8FAE665AC1}" destId="{4CC92139-FAF6-4C2F-9EAD-1BC8D092FC04}" srcOrd="3" destOrd="0" presId="urn:microsoft.com/office/officeart/2005/8/layout/bProcess4"/>
    <dgm:cxn modelId="{87F11BCA-6D87-435A-885A-030754D7AFC9}" type="presParOf" srcId="{DC76CDBF-FE42-415B-8B21-5E8FAE665AC1}" destId="{B2B8679C-2E1C-476F-8255-0ED3601C7353}" srcOrd="4" destOrd="0" presId="urn:microsoft.com/office/officeart/2005/8/layout/bProcess4"/>
    <dgm:cxn modelId="{EF54C5E1-B1FB-4D60-9DBC-9814174FC948}" type="presParOf" srcId="{B2B8679C-2E1C-476F-8255-0ED3601C7353}" destId="{9B880240-A53C-4FD5-9D97-116EF91A60B9}" srcOrd="0" destOrd="0" presId="urn:microsoft.com/office/officeart/2005/8/layout/bProcess4"/>
    <dgm:cxn modelId="{3C3A7EFA-2F2C-4504-A8E9-5D74D0EDB8E1}" type="presParOf" srcId="{B2B8679C-2E1C-476F-8255-0ED3601C7353}" destId="{223231E7-9EA6-44FD-B577-D1AB489C34DF}" srcOrd="1" destOrd="0" presId="urn:microsoft.com/office/officeart/2005/8/layout/bProcess4"/>
    <dgm:cxn modelId="{B088D8F3-F9D7-4C7F-AF56-7D98AE22D6B5}" type="presParOf" srcId="{DC76CDBF-FE42-415B-8B21-5E8FAE665AC1}" destId="{AE6CD333-5C1F-4170-BA32-1B05DE736538}" srcOrd="5" destOrd="0" presId="urn:microsoft.com/office/officeart/2005/8/layout/bProcess4"/>
    <dgm:cxn modelId="{E5954E07-CE09-47CB-B7BB-28BFB37D17A2}" type="presParOf" srcId="{DC76CDBF-FE42-415B-8B21-5E8FAE665AC1}" destId="{52707321-3E8B-4177-8A10-91A33957A01E}" srcOrd="6" destOrd="0" presId="urn:microsoft.com/office/officeart/2005/8/layout/bProcess4"/>
    <dgm:cxn modelId="{7CD96CC7-5318-48F1-8CE9-23ADE18BB67F}" type="presParOf" srcId="{52707321-3E8B-4177-8A10-91A33957A01E}" destId="{D5E49573-333E-4703-9E41-5E4B0419EB49}" srcOrd="0" destOrd="0" presId="urn:microsoft.com/office/officeart/2005/8/layout/bProcess4"/>
    <dgm:cxn modelId="{2AB6E9E1-C48C-44EC-B3E1-7E3A7BDFDBBD}" type="presParOf" srcId="{52707321-3E8B-4177-8A10-91A33957A01E}" destId="{35E68FE2-94F3-4B8A-BF39-BB976A322BAC}" srcOrd="1" destOrd="0" presId="urn:microsoft.com/office/officeart/2005/8/layout/bProcess4"/>
    <dgm:cxn modelId="{B90F5851-596E-42DB-953A-613B60D32B69}" type="presParOf" srcId="{DC76CDBF-FE42-415B-8B21-5E8FAE665AC1}" destId="{D2C82C3B-7D62-4FE7-9FF3-D99B8391832E}" srcOrd="7" destOrd="0" presId="urn:microsoft.com/office/officeart/2005/8/layout/bProcess4"/>
    <dgm:cxn modelId="{C6CB1141-19FF-426D-A926-AED6123B94DD}" type="presParOf" srcId="{DC76CDBF-FE42-415B-8B21-5E8FAE665AC1}" destId="{BE092953-4E58-4073-ADD0-8AFF4F8AFE74}" srcOrd="8" destOrd="0" presId="urn:microsoft.com/office/officeart/2005/8/layout/bProcess4"/>
    <dgm:cxn modelId="{0B1F6F2F-BED8-4D4E-8868-2E97FDFFE33D}" type="presParOf" srcId="{BE092953-4E58-4073-ADD0-8AFF4F8AFE74}" destId="{780CF1DA-5B8E-4956-9F5C-C51A1D71BB15}" srcOrd="0" destOrd="0" presId="urn:microsoft.com/office/officeart/2005/8/layout/bProcess4"/>
    <dgm:cxn modelId="{0F9795EC-24DF-4435-9795-A73F1E8CEECE}" type="presParOf" srcId="{BE092953-4E58-4073-ADD0-8AFF4F8AFE74}" destId="{0902FA34-684E-4A27-902B-98CCB12D35E3}" srcOrd="1" destOrd="0" presId="urn:microsoft.com/office/officeart/2005/8/layout/bProcess4"/>
    <dgm:cxn modelId="{DA2C5B60-F8AF-44E2-A547-E905233FE08C}" type="presParOf" srcId="{DC76CDBF-FE42-415B-8B21-5E8FAE665AC1}" destId="{742F4AD2-3A7C-4E42-B68C-D5744D222658}" srcOrd="9" destOrd="0" presId="urn:microsoft.com/office/officeart/2005/8/layout/bProcess4"/>
    <dgm:cxn modelId="{EF4E6D89-3DD9-4E4E-A2C8-B51498138687}" type="presParOf" srcId="{DC76CDBF-FE42-415B-8B21-5E8FAE665AC1}" destId="{3930CF31-9B47-49B6-AF72-7A446A9B9AFF}" srcOrd="10" destOrd="0" presId="urn:microsoft.com/office/officeart/2005/8/layout/bProcess4"/>
    <dgm:cxn modelId="{4654282D-B7CE-47B6-9B27-25570032B031}" type="presParOf" srcId="{3930CF31-9B47-49B6-AF72-7A446A9B9AFF}" destId="{B4207587-F62D-4E5C-811C-77C2C332F407}" srcOrd="0" destOrd="0" presId="urn:microsoft.com/office/officeart/2005/8/layout/bProcess4"/>
    <dgm:cxn modelId="{2E38B1F2-B53E-49D7-B759-D01C0870CF70}" type="presParOf" srcId="{3930CF31-9B47-49B6-AF72-7A446A9B9AFF}" destId="{F4CF9539-14EF-43E9-8D0F-0E0ABEF5898C}" srcOrd="1" destOrd="0" presId="urn:microsoft.com/office/officeart/2005/8/layout/bProcess4"/>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5830E9E-5A67-4FC7-B083-4F7B08795E6E}">
      <dsp:nvSpPr>
        <dsp:cNvPr id="0" name=""/>
        <dsp:cNvSpPr/>
      </dsp:nvSpPr>
      <dsp:spPr>
        <a:xfrm>
          <a:off x="0" y="0"/>
          <a:ext cx="3361180" cy="1241716"/>
        </a:xfrm>
        <a:prstGeom prst="roundRect">
          <a:avLst>
            <a:gd name="adj" fmla="val 10000"/>
          </a:avLst>
        </a:prstGeom>
        <a:solidFill>
          <a:schemeClr val="accent3">
            <a:lumMod val="40000"/>
            <a:lumOff val="60000"/>
          </a:schemeClr>
        </a:solidFill>
        <a:ln w="12700" cap="flat" cmpd="sng" algn="ctr">
          <a:solidFill>
            <a:schemeClr val="tx1"/>
          </a:solidFill>
          <a:prstDash val="solid"/>
          <a:miter lim="800000"/>
          <a:extLst>
            <a:ext uri="{C807C97D-BFC1-408E-A445-0C87EB9F89A2}">
              <ask:lineSketchStyleProps xmlns:ask="http://schemas.microsoft.com/office/drawing/2018/sketchyshapes">
                <ask:type>
                  <ask:lineSketchScribble/>
                </ask:type>
              </ask:lineSketchStyleProps>
            </a:ext>
          </a:extLst>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dirty="0">
              <a:solidFill>
                <a:schemeClr val="tx1"/>
              </a:solidFill>
            </a:rPr>
            <a:t>Met Police used S &amp; S powers in Operation ‘SWAMP’ in Brixton in 1981 to target street crime</a:t>
          </a:r>
        </a:p>
      </dsp:txBody>
      <dsp:txXfrm>
        <a:off x="36369" y="36369"/>
        <a:ext cx="3288442" cy="1168978"/>
      </dsp:txXfrm>
    </dsp:sp>
    <dsp:sp modelId="{E7A97CF4-B9A6-44B9-A6ED-79501B9C112F}">
      <dsp:nvSpPr>
        <dsp:cNvPr id="0" name=""/>
        <dsp:cNvSpPr/>
      </dsp:nvSpPr>
      <dsp:spPr>
        <a:xfrm rot="449">
          <a:off x="3576218" y="364518"/>
          <a:ext cx="518046" cy="513242"/>
        </a:xfrm>
        <a:prstGeom prst="rightArrow">
          <a:avLst>
            <a:gd name="adj1" fmla="val 60000"/>
            <a:gd name="adj2" fmla="val 50000"/>
          </a:avLst>
        </a:prstGeom>
        <a:solidFill>
          <a:srgbClr val="002060"/>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977900">
            <a:lnSpc>
              <a:spcPct val="90000"/>
            </a:lnSpc>
            <a:spcBef>
              <a:spcPct val="0"/>
            </a:spcBef>
            <a:spcAft>
              <a:spcPct val="35000"/>
            </a:spcAft>
            <a:buNone/>
          </a:pPr>
          <a:endParaRPr lang="en-US" sz="2200" kern="1200"/>
        </a:p>
      </dsp:txBody>
      <dsp:txXfrm>
        <a:off x="3576218" y="467156"/>
        <a:ext cx="364073" cy="307946"/>
      </dsp:txXfrm>
    </dsp:sp>
    <dsp:sp modelId="{56887706-C8DC-4488-B329-177C8C655314}">
      <dsp:nvSpPr>
        <dsp:cNvPr id="0" name=""/>
        <dsp:cNvSpPr/>
      </dsp:nvSpPr>
      <dsp:spPr>
        <a:xfrm>
          <a:off x="4338626" y="562"/>
          <a:ext cx="3294210" cy="1241716"/>
        </a:xfrm>
        <a:prstGeom prst="roundRect">
          <a:avLst>
            <a:gd name="adj" fmla="val 10000"/>
          </a:avLst>
        </a:prstGeom>
        <a:solidFill>
          <a:schemeClr val="tx2">
            <a:lumMod val="40000"/>
            <a:lumOff val="60000"/>
          </a:schemeClr>
        </a:solidFill>
        <a:ln w="12700" cap="flat" cmpd="sng" algn="ctr">
          <a:solidFill>
            <a:schemeClr val="tx1"/>
          </a:solidFill>
          <a:prstDash val="solid"/>
          <a:miter lim="800000"/>
          <a:extLst>
            <a:ext uri="{C807C97D-BFC1-408E-A445-0C87EB9F89A2}">
              <ask:lineSketchStyleProps xmlns:ask="http://schemas.microsoft.com/office/drawing/2018/sketchyshapes">
                <ask:type>
                  <ask:lineSketchScribble/>
                </ask:type>
              </ask:lineSketchStyleProps>
            </a:ext>
          </a:extLst>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dirty="0">
              <a:solidFill>
                <a:schemeClr val="tx1"/>
              </a:solidFill>
            </a:rPr>
            <a:t>Between 10</a:t>
          </a:r>
          <a:r>
            <a:rPr lang="en-US" sz="2000" kern="1200" baseline="30000" dirty="0">
              <a:solidFill>
                <a:schemeClr val="tx1"/>
              </a:solidFill>
            </a:rPr>
            <a:t>th</a:t>
          </a:r>
          <a:r>
            <a:rPr lang="en-US" sz="2000" kern="1200" dirty="0">
              <a:solidFill>
                <a:schemeClr val="tx1"/>
              </a:solidFill>
            </a:rPr>
            <a:t> &amp; 11</a:t>
          </a:r>
          <a:r>
            <a:rPr lang="en-US" sz="2000" kern="1200" baseline="30000" dirty="0">
              <a:solidFill>
                <a:schemeClr val="tx1"/>
              </a:solidFill>
            </a:rPr>
            <a:t>th</a:t>
          </a:r>
          <a:r>
            <a:rPr lang="en-US" sz="2000" kern="1200" dirty="0">
              <a:solidFill>
                <a:schemeClr val="tx1"/>
              </a:solidFill>
            </a:rPr>
            <a:t> April Brixton Riots</a:t>
          </a:r>
        </a:p>
      </dsp:txBody>
      <dsp:txXfrm>
        <a:off x="4374995" y="36931"/>
        <a:ext cx="3221472" cy="1168978"/>
      </dsp:txXfrm>
    </dsp:sp>
    <dsp:sp modelId="{10605458-C7BE-4888-8E37-E680E6CA2BE7}">
      <dsp:nvSpPr>
        <dsp:cNvPr id="0" name=""/>
        <dsp:cNvSpPr/>
      </dsp:nvSpPr>
      <dsp:spPr>
        <a:xfrm rot="5400000">
          <a:off x="5744793" y="1374221"/>
          <a:ext cx="424786" cy="513242"/>
        </a:xfrm>
        <a:prstGeom prst="rightArrow">
          <a:avLst>
            <a:gd name="adj1" fmla="val 60000"/>
            <a:gd name="adj2" fmla="val 50000"/>
          </a:avLst>
        </a:prstGeom>
        <a:solidFill>
          <a:srgbClr val="002060"/>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933450">
            <a:lnSpc>
              <a:spcPct val="90000"/>
            </a:lnSpc>
            <a:spcBef>
              <a:spcPct val="0"/>
            </a:spcBef>
            <a:spcAft>
              <a:spcPct val="35000"/>
            </a:spcAft>
            <a:buNone/>
          </a:pPr>
          <a:endParaRPr lang="en-US" sz="2100" kern="1200"/>
        </a:p>
      </dsp:txBody>
      <dsp:txXfrm rot="-5400000">
        <a:off x="5803213" y="1418449"/>
        <a:ext cx="307946" cy="297350"/>
      </dsp:txXfrm>
    </dsp:sp>
    <dsp:sp modelId="{23E298B6-C2A6-4843-B670-3036F3461D92}">
      <dsp:nvSpPr>
        <dsp:cNvPr id="0" name=""/>
        <dsp:cNvSpPr/>
      </dsp:nvSpPr>
      <dsp:spPr>
        <a:xfrm>
          <a:off x="4297318" y="2043442"/>
          <a:ext cx="3261284" cy="1241716"/>
        </a:xfrm>
        <a:prstGeom prst="roundRect">
          <a:avLst>
            <a:gd name="adj" fmla="val 10000"/>
          </a:avLst>
        </a:prstGeom>
        <a:solidFill>
          <a:schemeClr val="bg2">
            <a:lumMod val="75000"/>
          </a:schemeClr>
        </a:solidFill>
        <a:ln w="12700" cap="flat" cmpd="sng" algn="ctr">
          <a:solidFill>
            <a:schemeClr val="tx1"/>
          </a:solidFill>
          <a:prstDash val="solid"/>
          <a:miter lim="800000"/>
          <a:extLst>
            <a:ext uri="{C807C97D-BFC1-408E-A445-0C87EB9F89A2}">
              <ask:lineSketchStyleProps xmlns:ask="http://schemas.microsoft.com/office/drawing/2018/sketchyshapes">
                <ask:type>
                  <ask:lineSketchScribble/>
                </ask:type>
              </ask:lineSketchStyleProps>
            </a:ext>
          </a:extLst>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dirty="0">
              <a:solidFill>
                <a:schemeClr val="tx1"/>
              </a:solidFill>
            </a:rPr>
            <a:t>25</a:t>
          </a:r>
          <a:r>
            <a:rPr lang="en-US" sz="2000" kern="1200" baseline="30000" dirty="0">
              <a:solidFill>
                <a:schemeClr val="tx1"/>
              </a:solidFill>
            </a:rPr>
            <a:t>th</a:t>
          </a:r>
          <a:r>
            <a:rPr lang="en-US" sz="2000" kern="1200" dirty="0">
              <a:solidFill>
                <a:schemeClr val="tx1"/>
              </a:solidFill>
            </a:rPr>
            <a:t> Nov 1981 Lord </a:t>
          </a:r>
          <a:r>
            <a:rPr lang="en-US" sz="2000" kern="1200" dirty="0" err="1">
              <a:solidFill>
                <a:schemeClr val="tx1"/>
              </a:solidFill>
            </a:rPr>
            <a:t>Scarman</a:t>
          </a:r>
          <a:r>
            <a:rPr lang="en-US" sz="2000" kern="1200" dirty="0">
              <a:solidFill>
                <a:schemeClr val="tx1"/>
              </a:solidFill>
            </a:rPr>
            <a:t> Report – critical of the disproportionate &amp; indiscriminate use of S &amp; S</a:t>
          </a:r>
        </a:p>
      </dsp:txBody>
      <dsp:txXfrm>
        <a:off x="4333687" y="2079811"/>
        <a:ext cx="3188546" cy="1168978"/>
      </dsp:txXfrm>
    </dsp:sp>
    <dsp:sp modelId="{D502931A-2683-40FB-B02F-A3D08FB63B44}">
      <dsp:nvSpPr>
        <dsp:cNvPr id="0" name=""/>
        <dsp:cNvSpPr/>
      </dsp:nvSpPr>
      <dsp:spPr>
        <a:xfrm rot="10800000">
          <a:off x="3624116" y="2407678"/>
          <a:ext cx="475729" cy="513242"/>
        </a:xfrm>
        <a:prstGeom prst="rightArrow">
          <a:avLst>
            <a:gd name="adj1" fmla="val 60000"/>
            <a:gd name="adj2" fmla="val 50000"/>
          </a:avLst>
        </a:prstGeom>
        <a:solidFill>
          <a:srgbClr val="002060"/>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977900">
            <a:lnSpc>
              <a:spcPct val="90000"/>
            </a:lnSpc>
            <a:spcBef>
              <a:spcPct val="0"/>
            </a:spcBef>
            <a:spcAft>
              <a:spcPct val="35000"/>
            </a:spcAft>
            <a:buNone/>
          </a:pPr>
          <a:endParaRPr lang="en-US" sz="2200" kern="1200"/>
        </a:p>
      </dsp:txBody>
      <dsp:txXfrm rot="10800000">
        <a:off x="3766835" y="2510326"/>
        <a:ext cx="333010" cy="307946"/>
      </dsp:txXfrm>
    </dsp:sp>
    <dsp:sp modelId="{1AAFEF4D-7D51-4DF4-9C4C-1B0D1903CCB5}">
      <dsp:nvSpPr>
        <dsp:cNvPr id="0" name=""/>
        <dsp:cNvSpPr/>
      </dsp:nvSpPr>
      <dsp:spPr>
        <a:xfrm>
          <a:off x="0" y="2043442"/>
          <a:ext cx="3399715" cy="1241716"/>
        </a:xfrm>
        <a:prstGeom prst="roundRect">
          <a:avLst>
            <a:gd name="adj" fmla="val 10000"/>
          </a:avLst>
        </a:prstGeom>
        <a:solidFill>
          <a:schemeClr val="tx2">
            <a:lumMod val="20000"/>
            <a:lumOff val="80000"/>
          </a:schemeClr>
        </a:solidFill>
        <a:ln w="12700" cap="flat" cmpd="sng" algn="ctr">
          <a:solidFill>
            <a:schemeClr val="tx1"/>
          </a:solidFill>
          <a:prstDash val="solid"/>
          <a:miter lim="800000"/>
          <a:extLst>
            <a:ext uri="{C807C97D-BFC1-408E-A445-0C87EB9F89A2}">
              <ask:lineSketchStyleProps xmlns:ask="http://schemas.microsoft.com/office/drawing/2018/sketchyshapes">
                <ask:type>
                  <ask:lineSketchScribble/>
                </ask:type>
              </ask:lineSketchStyleProps>
            </a:ext>
          </a:extLst>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dirty="0">
              <a:solidFill>
                <a:schemeClr val="tx1"/>
              </a:solidFill>
            </a:rPr>
            <a:t>1984 PACE introduced</a:t>
          </a:r>
        </a:p>
      </dsp:txBody>
      <dsp:txXfrm>
        <a:off x="36369" y="2079811"/>
        <a:ext cx="3326977" cy="116897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C6E6870-41A9-45BE-93F0-0C9239B0ABC3}">
      <dsp:nvSpPr>
        <dsp:cNvPr id="0" name=""/>
        <dsp:cNvSpPr/>
      </dsp:nvSpPr>
      <dsp:spPr>
        <a:xfrm>
          <a:off x="468052" y="0"/>
          <a:ext cx="5616623" cy="5616623"/>
        </a:xfrm>
        <a:solidFill>
          <a:srgbClr val="002060"/>
        </a:solidFill>
        <a:ln>
          <a:solidFill>
            <a:schemeClr val="tx1"/>
          </a:solidFill>
          <a:extLst>
            <a:ext uri="{C807C97D-BFC1-408E-A445-0C87EB9F89A2}">
              <ask:lineSketchStyleProps xmlns:ask="http://schemas.microsoft.com/office/drawing/2018/sketchyshapes">
                <ask:type>
                  <ask:lineSketchScribble/>
                </ask:type>
              </ask:lineSketchStyleProps>
            </a:ext>
          </a:extLst>
        </a:ln>
        <a:effectLst/>
      </dsp:spPr>
      <dsp:style>
        <a:lnRef idx="0">
          <a:scrgbClr r="0" g="0" b="0"/>
        </a:lnRef>
        <a:fillRef idx="1">
          <a:scrgbClr r="0" g="0" b="0"/>
        </a:fillRef>
        <a:effectRef idx="0">
          <a:scrgbClr r="0" g="0" b="0"/>
        </a:effectRef>
        <a:fontRef idx="minor"/>
      </dsp:style>
    </dsp:sp>
    <dsp:sp modelId="{F83C9F53-388D-445A-98A3-1127C10C9ECD}">
      <dsp:nvSpPr>
        <dsp:cNvPr id="0" name=""/>
        <dsp:cNvSpPr/>
      </dsp:nvSpPr>
      <dsp:spPr>
        <a:xfrm>
          <a:off x="1001631" y="216024"/>
          <a:ext cx="2190482" cy="2825591"/>
        </a:xfrm>
        <a:solidFill>
          <a:schemeClr val="accent3">
            <a:lumMod val="40000"/>
            <a:lumOff val="60000"/>
          </a:schemeClr>
        </a:solidFill>
        <a:ln w="12700" cap="flat" cmpd="sng" algn="ctr">
          <a:solidFill>
            <a:schemeClr val="tx1"/>
          </a:solidFill>
          <a:prstDash val="solid"/>
          <a:miter lim="800000"/>
          <a:extLst>
            <a:ext uri="{C807C97D-BFC1-408E-A445-0C87EB9F89A2}">
              <ask:lineSketchStyleProps xmlns:ask="http://schemas.microsoft.com/office/drawing/2018/sketchyshapes">
                <ask:type>
                  <ask:lineSketchScribble/>
                </ask:type>
              </ask:lineSketchStyleProps>
            </a:ext>
          </a:extLst>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US" sz="2200" b="1" kern="1200" dirty="0">
              <a:solidFill>
                <a:schemeClr val="tx1"/>
              </a:solidFill>
            </a:rPr>
            <a:t>Rec 60 </a:t>
          </a:r>
          <a:r>
            <a:rPr lang="en-US" sz="2200" kern="1200" dirty="0">
              <a:solidFill>
                <a:schemeClr val="tx1"/>
              </a:solidFill>
            </a:rPr>
            <a:t>: S &amp; S powers should remain</a:t>
          </a:r>
        </a:p>
      </dsp:txBody>
      <dsp:txXfrm>
        <a:off x="1108562" y="322955"/>
        <a:ext cx="1976620" cy="2611729"/>
      </dsp:txXfrm>
    </dsp:sp>
    <dsp:sp modelId="{08766682-6F49-4B94-9275-FCC0867FB0A1}">
      <dsp:nvSpPr>
        <dsp:cNvPr id="0" name=""/>
        <dsp:cNvSpPr/>
      </dsp:nvSpPr>
      <dsp:spPr>
        <a:xfrm>
          <a:off x="3360613" y="288036"/>
          <a:ext cx="2190482" cy="2681567"/>
        </a:xfrm>
        <a:solidFill>
          <a:schemeClr val="tx2">
            <a:lumMod val="40000"/>
            <a:lumOff val="60000"/>
          </a:schemeClr>
        </a:solidFill>
        <a:ln w="12700" cap="flat" cmpd="sng" algn="ctr">
          <a:solidFill>
            <a:schemeClr val="tx1"/>
          </a:solidFill>
          <a:prstDash val="solid"/>
          <a:miter lim="800000"/>
          <a:extLst>
            <a:ext uri="{C807C97D-BFC1-408E-A445-0C87EB9F89A2}">
              <ask:lineSketchStyleProps xmlns:ask="http://schemas.microsoft.com/office/drawing/2018/sketchyshapes">
                <ask:type>
                  <ask:lineSketchScribble/>
                </ask:type>
              </ask:lineSketchStyleProps>
            </a:ext>
          </a:extLst>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US" sz="2200" b="1" kern="1200" dirty="0">
              <a:solidFill>
                <a:schemeClr val="tx1"/>
              </a:solidFill>
            </a:rPr>
            <a:t>Rec 61</a:t>
          </a:r>
          <a:r>
            <a:rPr lang="en-US" sz="2200" kern="1200" dirty="0">
              <a:solidFill>
                <a:schemeClr val="tx1"/>
              </a:solidFill>
            </a:rPr>
            <a:t>: a record must be made of all S &amp; S and a copy must be given to the person stopped</a:t>
          </a:r>
        </a:p>
      </dsp:txBody>
      <dsp:txXfrm>
        <a:off x="3467544" y="394967"/>
        <a:ext cx="1976620" cy="2467705"/>
      </dsp:txXfrm>
    </dsp:sp>
    <dsp:sp modelId="{0B1FFB81-133C-446C-B661-645061C6B787}">
      <dsp:nvSpPr>
        <dsp:cNvPr id="0" name=""/>
        <dsp:cNvSpPr/>
      </dsp:nvSpPr>
      <dsp:spPr>
        <a:xfrm>
          <a:off x="1008115" y="3091083"/>
          <a:ext cx="2190482" cy="2525539"/>
        </a:xfrm>
        <a:solidFill>
          <a:schemeClr val="tx2">
            <a:lumMod val="40000"/>
            <a:lumOff val="60000"/>
          </a:schemeClr>
        </a:solidFill>
        <a:ln w="12700" cap="flat" cmpd="sng" algn="ctr">
          <a:solidFill>
            <a:schemeClr val="tx1"/>
          </a:solidFill>
          <a:prstDash val="solid"/>
          <a:miter lim="800000"/>
          <a:extLst>
            <a:ext uri="{C807C97D-BFC1-408E-A445-0C87EB9F89A2}">
              <ask:lineSketchStyleProps xmlns:ask="http://schemas.microsoft.com/office/drawing/2018/sketchyshapes">
                <ask:type>
                  <ask:lineSketchScribble/>
                </ask:type>
              </ask:lineSketchStyleProps>
            </a:ext>
          </a:extLst>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US" sz="2200" b="1" kern="1200" dirty="0">
              <a:solidFill>
                <a:schemeClr val="tx1"/>
              </a:solidFill>
            </a:rPr>
            <a:t>Rec 62</a:t>
          </a:r>
          <a:r>
            <a:rPr lang="en-US" sz="2200" kern="1200" dirty="0">
              <a:solidFill>
                <a:schemeClr val="tx1"/>
              </a:solidFill>
            </a:rPr>
            <a:t>: search records should be monitored &amp; the information should be </a:t>
          </a:r>
          <a:r>
            <a:rPr lang="en-US" sz="2200" kern="1200" dirty="0" err="1">
              <a:solidFill>
                <a:schemeClr val="tx1"/>
              </a:solidFill>
            </a:rPr>
            <a:t>analysed</a:t>
          </a:r>
          <a:r>
            <a:rPr lang="en-US" sz="2200" kern="1200" dirty="0">
              <a:solidFill>
                <a:schemeClr val="tx1"/>
              </a:solidFill>
            </a:rPr>
            <a:t> &amp; published</a:t>
          </a:r>
        </a:p>
      </dsp:txBody>
      <dsp:txXfrm>
        <a:off x="1115046" y="3198014"/>
        <a:ext cx="1976620" cy="2311677"/>
      </dsp:txXfrm>
    </dsp:sp>
    <dsp:sp modelId="{A92D13D2-9242-4D6C-B990-737ECB377BD2}">
      <dsp:nvSpPr>
        <dsp:cNvPr id="0" name=""/>
        <dsp:cNvSpPr/>
      </dsp:nvSpPr>
      <dsp:spPr>
        <a:xfrm>
          <a:off x="3384380" y="3091083"/>
          <a:ext cx="2190482" cy="2525539"/>
        </a:xfrm>
        <a:solidFill>
          <a:schemeClr val="accent3">
            <a:lumMod val="40000"/>
            <a:lumOff val="60000"/>
          </a:schemeClr>
        </a:solidFill>
        <a:ln w="12700" cap="flat" cmpd="sng" algn="ctr">
          <a:solidFill>
            <a:schemeClr val="tx1"/>
          </a:solidFill>
          <a:prstDash val="solid"/>
          <a:miter lim="800000"/>
          <a:extLst>
            <a:ext uri="{C807C97D-BFC1-408E-A445-0C87EB9F89A2}">
              <ask:lineSketchStyleProps xmlns:ask="http://schemas.microsoft.com/office/drawing/2018/sketchyshapes">
                <ask:type>
                  <ask:lineSketchScribble/>
                </ask:type>
              </ask:lineSketchStyleProps>
            </a:ext>
          </a:extLst>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US" sz="2200" b="1" kern="1200" dirty="0">
              <a:solidFill>
                <a:schemeClr val="tx1"/>
              </a:solidFill>
            </a:rPr>
            <a:t>Rec 63</a:t>
          </a:r>
          <a:r>
            <a:rPr lang="en-US" sz="2200" kern="1200" dirty="0">
              <a:solidFill>
                <a:schemeClr val="tx1"/>
              </a:solidFill>
            </a:rPr>
            <a:t>: the police Authorities have a duty to raise public awareness on S &amp; S</a:t>
          </a:r>
        </a:p>
      </dsp:txBody>
      <dsp:txXfrm>
        <a:off x="3491311" y="3198014"/>
        <a:ext cx="1976620" cy="2311677"/>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F71C8F2-80E3-4693-A841-AB739A062A34}">
      <dsp:nvSpPr>
        <dsp:cNvPr id="0" name=""/>
        <dsp:cNvSpPr/>
      </dsp:nvSpPr>
      <dsp:spPr>
        <a:xfrm>
          <a:off x="0" y="876617"/>
          <a:ext cx="2632792" cy="1579675"/>
        </a:xfrm>
        <a:solidFill>
          <a:schemeClr val="bg2">
            <a:lumMod val="90000"/>
          </a:schemeClr>
        </a:solidFill>
        <a:ln w="12700" cap="flat" cmpd="sng" algn="ctr">
          <a:solidFill>
            <a:schemeClr val="tx1"/>
          </a:solidFill>
          <a:prstDash val="solid"/>
          <a:miter lim="800000"/>
          <a:extLst>
            <a:ext uri="{C807C97D-BFC1-408E-A445-0C87EB9F89A2}">
              <ask:lineSketchStyleProps xmlns:ask="http://schemas.microsoft.com/office/drawing/2018/sketchyshapes">
                <ask:type>
                  <ask:lineSketchScribble/>
                </ask:type>
              </ask:lineSketchStyleProps>
            </a:ext>
          </a:extLst>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There are 20 different Sections from 16 different Acts</a:t>
          </a:r>
        </a:p>
      </dsp:txBody>
      <dsp:txXfrm>
        <a:off x="0" y="876617"/>
        <a:ext cx="2632792" cy="1579675"/>
      </dsp:txXfrm>
    </dsp:sp>
    <dsp:sp modelId="{96A98F6F-9298-42B3-A2F9-416997CCA427}">
      <dsp:nvSpPr>
        <dsp:cNvPr id="0" name=""/>
        <dsp:cNvSpPr/>
      </dsp:nvSpPr>
      <dsp:spPr>
        <a:xfrm>
          <a:off x="2896071" y="876617"/>
          <a:ext cx="2632792" cy="1579675"/>
        </a:xfrm>
        <a:solidFill>
          <a:schemeClr val="tx2">
            <a:lumMod val="20000"/>
            <a:lumOff val="80000"/>
          </a:schemeClr>
        </a:solidFill>
        <a:ln w="12700" cap="flat" cmpd="sng" algn="ctr">
          <a:solidFill>
            <a:schemeClr val="tx1"/>
          </a:solidFill>
          <a:prstDash val="solid"/>
          <a:miter lim="800000"/>
          <a:extLst>
            <a:ext uri="{C807C97D-BFC1-408E-A445-0C87EB9F89A2}">
              <ask:lineSketchStyleProps xmlns:ask="http://schemas.microsoft.com/office/drawing/2018/sketchyshapes">
                <ask:type>
                  <ask:lineSketchScribble/>
                </ask:type>
              </ask:lineSketchStyleProps>
            </a:ext>
          </a:extLst>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PACE provides statutory guidance</a:t>
          </a:r>
        </a:p>
      </dsp:txBody>
      <dsp:txXfrm>
        <a:off x="2896071" y="876617"/>
        <a:ext cx="2632792" cy="1579675"/>
      </dsp:txXfrm>
    </dsp:sp>
    <dsp:sp modelId="{FE2480F1-6217-4344-B11C-5B5AE215D9D8}">
      <dsp:nvSpPr>
        <dsp:cNvPr id="0" name=""/>
        <dsp:cNvSpPr/>
      </dsp:nvSpPr>
      <dsp:spPr>
        <a:xfrm>
          <a:off x="5792143" y="876617"/>
          <a:ext cx="2632792" cy="1579675"/>
        </a:xfrm>
        <a:solidFill>
          <a:schemeClr val="accent1">
            <a:lumMod val="20000"/>
            <a:lumOff val="80000"/>
          </a:schemeClr>
        </a:solidFill>
        <a:ln w="12700" cap="flat" cmpd="sng" algn="ctr">
          <a:solidFill>
            <a:schemeClr val="tx1"/>
          </a:solidFill>
          <a:prstDash val="solid"/>
          <a:miter lim="800000"/>
          <a:extLst>
            <a:ext uri="{C807C97D-BFC1-408E-A445-0C87EB9F89A2}">
              <ask:lineSketchStyleProps xmlns:ask="http://schemas.microsoft.com/office/drawing/2018/sketchyshapes">
                <ask:type>
                  <ask:lineSketchScribble/>
                </ask:type>
              </ask:lineSketchStyleProps>
            </a:ext>
          </a:extLst>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In most cases an officer must have reasonable grounds for suspicion</a:t>
          </a:r>
        </a:p>
      </dsp:txBody>
      <dsp:txXfrm>
        <a:off x="5792143" y="876617"/>
        <a:ext cx="2632792" cy="1579675"/>
      </dsp:txXfrm>
    </dsp:sp>
    <dsp:sp modelId="{A8BCD603-B7B8-4438-BAD8-0F32912AD0B1}">
      <dsp:nvSpPr>
        <dsp:cNvPr id="0" name=""/>
        <dsp:cNvSpPr/>
      </dsp:nvSpPr>
      <dsp:spPr>
        <a:xfrm>
          <a:off x="1448035" y="2719572"/>
          <a:ext cx="2632792" cy="1579675"/>
        </a:xfrm>
        <a:solidFill>
          <a:schemeClr val="accent1">
            <a:lumMod val="40000"/>
            <a:lumOff val="60000"/>
          </a:schemeClr>
        </a:solidFill>
        <a:ln w="12700" cap="flat" cmpd="sng" algn="ctr">
          <a:solidFill>
            <a:schemeClr val="tx1"/>
          </a:solidFill>
          <a:prstDash val="solid"/>
          <a:miter lim="800000"/>
          <a:extLst>
            <a:ext uri="{C807C97D-BFC1-408E-A445-0C87EB9F89A2}">
              <ask:lineSketchStyleProps xmlns:ask="http://schemas.microsoft.com/office/drawing/2018/sketchyshapes">
                <ask:type>
                  <ask:lineSketchScribble/>
                </ask:type>
              </ask:lineSketchStyleProps>
            </a:ext>
          </a:extLst>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There must be some objective basis for suspicion based on facts</a:t>
          </a:r>
        </a:p>
      </dsp:txBody>
      <dsp:txXfrm>
        <a:off x="1448035" y="2719572"/>
        <a:ext cx="2632792" cy="1579675"/>
      </dsp:txXfrm>
    </dsp:sp>
    <dsp:sp modelId="{0EBF5952-DFF2-44F0-81CD-C87E7EBD943E}">
      <dsp:nvSpPr>
        <dsp:cNvPr id="0" name=""/>
        <dsp:cNvSpPr/>
      </dsp:nvSpPr>
      <dsp:spPr>
        <a:xfrm>
          <a:off x="4344107" y="2719572"/>
          <a:ext cx="2632792" cy="1579675"/>
        </a:xfrm>
        <a:solidFill>
          <a:schemeClr val="tx2">
            <a:lumMod val="40000"/>
            <a:lumOff val="60000"/>
          </a:schemeClr>
        </a:solidFill>
        <a:ln w="12700" cap="flat" cmpd="sng" algn="ctr">
          <a:solidFill>
            <a:schemeClr val="tx1"/>
          </a:solidFill>
          <a:prstDash val="solid"/>
          <a:miter lim="800000"/>
          <a:extLst>
            <a:ext uri="{C807C97D-BFC1-408E-A445-0C87EB9F89A2}">
              <ask:lineSketchStyleProps xmlns:ask="http://schemas.microsoft.com/office/drawing/2018/sketchyshapes">
                <ask:type>
                  <ask:lineSketchScribble/>
                </ask:type>
              </ask:lineSketchStyleProps>
            </a:ext>
          </a:extLst>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Officers cannot use ethnicity to help form their grounds for suspicion</a:t>
          </a:r>
        </a:p>
      </dsp:txBody>
      <dsp:txXfrm>
        <a:off x="4344107" y="2719572"/>
        <a:ext cx="2632792" cy="1579675"/>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D3F00B7-24C2-4219-BCCD-9189617B3CE9}">
      <dsp:nvSpPr>
        <dsp:cNvPr id="0" name=""/>
        <dsp:cNvSpPr/>
      </dsp:nvSpPr>
      <dsp:spPr>
        <a:xfrm>
          <a:off x="-453602" y="0"/>
          <a:ext cx="7438586" cy="1317746"/>
        </a:xfrm>
        <a:solidFill>
          <a:schemeClr val="tx2">
            <a:lumMod val="20000"/>
            <a:lumOff val="80000"/>
          </a:schemeClr>
        </a:solidFill>
        <a:ln w="12700" cap="flat" cmpd="sng" algn="ctr">
          <a:solidFill>
            <a:schemeClr val="tx1"/>
          </a:solidFill>
          <a:prstDash val="solid"/>
          <a:miter lim="800000"/>
          <a:extLst>
            <a:ext uri="{C807C97D-BFC1-408E-A445-0C87EB9F89A2}">
              <ask:lineSketchStyleProps xmlns:ask="http://schemas.microsoft.com/office/drawing/2018/sketchyshapes">
                <ask:type>
                  <ask:lineSketchScribble/>
                </ask:type>
              </ask:lineSketchStyleProps>
            </a:ext>
          </a:extLst>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US" sz="2300" kern="1200" dirty="0">
              <a:solidFill>
                <a:schemeClr val="tx1"/>
              </a:solidFill>
            </a:rPr>
            <a:t>A </a:t>
          </a:r>
          <a:r>
            <a:rPr lang="en-US" sz="2300" b="1" i="1" u="sng" kern="1200" dirty="0">
              <a:solidFill>
                <a:schemeClr val="tx1"/>
              </a:solidFill>
            </a:rPr>
            <a:t>police constable </a:t>
          </a:r>
          <a:r>
            <a:rPr lang="en-US" sz="2300" kern="1200" dirty="0">
              <a:solidFill>
                <a:schemeClr val="tx1"/>
              </a:solidFill>
            </a:rPr>
            <a:t>may </a:t>
          </a:r>
          <a:r>
            <a:rPr lang="en-US" sz="2300" b="1" i="1" u="sng" kern="1200" dirty="0">
              <a:solidFill>
                <a:schemeClr val="tx1"/>
              </a:solidFill>
            </a:rPr>
            <a:t>detain</a:t>
          </a:r>
          <a:r>
            <a:rPr lang="en-US" sz="2300" kern="1200" dirty="0">
              <a:solidFill>
                <a:schemeClr val="tx1"/>
              </a:solidFill>
            </a:rPr>
            <a:t> </a:t>
          </a:r>
          <a:r>
            <a:rPr lang="en-US" sz="2300" b="1" i="1" u="sng" kern="1200" dirty="0">
              <a:solidFill>
                <a:schemeClr val="tx1"/>
              </a:solidFill>
            </a:rPr>
            <a:t>any person </a:t>
          </a:r>
          <a:r>
            <a:rPr lang="en-US" sz="2300" kern="1200" dirty="0">
              <a:solidFill>
                <a:schemeClr val="tx1"/>
              </a:solidFill>
            </a:rPr>
            <a:t>or </a:t>
          </a:r>
          <a:r>
            <a:rPr lang="en-US" sz="2300" b="1" i="1" u="sng" kern="1200" dirty="0">
              <a:solidFill>
                <a:schemeClr val="tx1"/>
              </a:solidFill>
            </a:rPr>
            <a:t>vehicle</a:t>
          </a:r>
          <a:r>
            <a:rPr lang="en-US" sz="2300" kern="1200" dirty="0">
              <a:solidFill>
                <a:schemeClr val="tx1"/>
              </a:solidFill>
            </a:rPr>
            <a:t> or anything which is in or on a vehicle, in any place to which the public has access</a:t>
          </a:r>
        </a:p>
      </dsp:txBody>
      <dsp:txXfrm>
        <a:off x="-415007" y="38595"/>
        <a:ext cx="5779730" cy="1240556"/>
      </dsp:txXfrm>
    </dsp:sp>
    <dsp:sp modelId="{058F2BC8-283A-45B5-A4D6-31B06FBD5BDC}">
      <dsp:nvSpPr>
        <dsp:cNvPr id="0" name=""/>
        <dsp:cNvSpPr/>
      </dsp:nvSpPr>
      <dsp:spPr>
        <a:xfrm>
          <a:off x="148926" y="1537370"/>
          <a:ext cx="7349602" cy="1317746"/>
        </a:xfrm>
        <a:solidFill>
          <a:schemeClr val="accent1">
            <a:lumMod val="40000"/>
            <a:lumOff val="60000"/>
          </a:schemeClr>
        </a:solidFill>
        <a:ln w="12700" cap="flat" cmpd="sng" algn="ctr">
          <a:solidFill>
            <a:schemeClr val="tx1"/>
          </a:solidFill>
          <a:prstDash val="solid"/>
          <a:miter lim="800000"/>
          <a:extLst>
            <a:ext uri="{C807C97D-BFC1-408E-A445-0C87EB9F89A2}">
              <ask:lineSketchStyleProps xmlns:ask="http://schemas.microsoft.com/office/drawing/2018/sketchyshapes">
                <ask:type>
                  <ask:lineSketchScribble/>
                </ask:type>
              </ask:lineSketchStyleProps>
            </a:ext>
          </a:extLst>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US" sz="2300" kern="1200" dirty="0">
              <a:solidFill>
                <a:schemeClr val="tx1"/>
              </a:solidFill>
            </a:rPr>
            <a:t>If he or she </a:t>
          </a:r>
          <a:r>
            <a:rPr lang="en-US" sz="2300" b="1" i="1" u="sng" kern="1200" dirty="0">
              <a:solidFill>
                <a:schemeClr val="tx1"/>
              </a:solidFill>
            </a:rPr>
            <a:t>has reasonable grounds for suspecting</a:t>
          </a:r>
          <a:r>
            <a:rPr lang="en-US" sz="2300" kern="1200" dirty="0">
              <a:solidFill>
                <a:schemeClr val="tx1"/>
              </a:solidFill>
            </a:rPr>
            <a:t> that </a:t>
          </a:r>
          <a:r>
            <a:rPr lang="en-US" sz="2300" b="1" i="1" u="sng" kern="1200" dirty="0">
              <a:solidFill>
                <a:schemeClr val="tx1"/>
              </a:solidFill>
            </a:rPr>
            <a:t>stolen</a:t>
          </a:r>
          <a:r>
            <a:rPr lang="en-US" sz="2300" kern="1200" dirty="0">
              <a:solidFill>
                <a:schemeClr val="tx1"/>
              </a:solidFill>
            </a:rPr>
            <a:t> or </a:t>
          </a:r>
          <a:r>
            <a:rPr lang="en-US" sz="2300" b="1" i="1" u="sng" kern="1200" dirty="0">
              <a:solidFill>
                <a:schemeClr val="tx1"/>
              </a:solidFill>
            </a:rPr>
            <a:t>prohibited articles, prohibited fireworks </a:t>
          </a:r>
          <a:r>
            <a:rPr lang="en-US" sz="2300" kern="1200" dirty="0">
              <a:solidFill>
                <a:schemeClr val="tx1"/>
              </a:solidFill>
            </a:rPr>
            <a:t>or </a:t>
          </a:r>
          <a:r>
            <a:rPr lang="en-US" sz="2300" b="1" i="1" u="sng" kern="1200" dirty="0">
              <a:solidFill>
                <a:schemeClr val="tx1"/>
              </a:solidFill>
            </a:rPr>
            <a:t>bladed or sharply pointed articles</a:t>
          </a:r>
          <a:r>
            <a:rPr lang="en-US" sz="2300" kern="1200" dirty="0">
              <a:solidFill>
                <a:schemeClr val="tx1"/>
              </a:solidFill>
            </a:rPr>
            <a:t> will be found</a:t>
          </a:r>
        </a:p>
      </dsp:txBody>
      <dsp:txXfrm>
        <a:off x="187521" y="1575965"/>
        <a:ext cx="5628538" cy="1240556"/>
      </dsp:txXfrm>
    </dsp:sp>
    <dsp:sp modelId="{7166FBA8-7C8E-4DEF-A4BD-BBCA5BF42D82}">
      <dsp:nvSpPr>
        <dsp:cNvPr id="0" name=""/>
        <dsp:cNvSpPr/>
      </dsp:nvSpPr>
      <dsp:spPr>
        <a:xfrm>
          <a:off x="869436" y="3074741"/>
          <a:ext cx="7024654" cy="1317746"/>
        </a:xfrm>
        <a:solidFill>
          <a:schemeClr val="tx2">
            <a:lumMod val="40000"/>
            <a:lumOff val="60000"/>
          </a:schemeClr>
        </a:solidFill>
        <a:ln w="12700" cap="flat" cmpd="sng" algn="ctr">
          <a:solidFill>
            <a:schemeClr val="tx1"/>
          </a:solidFill>
          <a:prstDash val="solid"/>
          <a:miter lim="800000"/>
          <a:extLst>
            <a:ext uri="{C807C97D-BFC1-408E-A445-0C87EB9F89A2}">
              <ask:lineSketchStyleProps xmlns:ask="http://schemas.microsoft.com/office/drawing/2018/sketchyshapes">
                <ask:type>
                  <ask:lineSketchScribble/>
                </ask:type>
              </ask:lineSketchStyleProps>
            </a:ext>
          </a:extLst>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US" sz="2300" kern="1200" dirty="0">
              <a:solidFill>
                <a:schemeClr val="tx1"/>
              </a:solidFill>
            </a:rPr>
            <a:t>Any such article found during a search may be seized</a:t>
          </a:r>
        </a:p>
      </dsp:txBody>
      <dsp:txXfrm>
        <a:off x="908031" y="3113336"/>
        <a:ext cx="5376270" cy="1240556"/>
      </dsp:txXfrm>
    </dsp:sp>
    <dsp:sp modelId="{42C77EF5-85F2-45B5-9443-664548669F01}">
      <dsp:nvSpPr>
        <dsp:cNvPr id="0" name=""/>
        <dsp:cNvSpPr/>
      </dsp:nvSpPr>
      <dsp:spPr>
        <a:xfrm>
          <a:off x="5571362" y="999291"/>
          <a:ext cx="856535" cy="856535"/>
        </a:xfrm>
        <a:prstGeom prst="downArrow">
          <a:avLst>
            <a:gd name="adj1" fmla="val 55000"/>
            <a:gd name="adj2" fmla="val 45000"/>
          </a:avLst>
        </a:prstGeom>
        <a:solidFill>
          <a:srgbClr val="002060">
            <a:alpha val="90000"/>
          </a:srgbClr>
        </a:solidFill>
        <a:ln w="12700" cap="flat" cmpd="sng" algn="ctr">
          <a:solidFill>
            <a:schemeClr val="tx1">
              <a:alpha val="9000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5764082" y="999291"/>
        <a:ext cx="471095" cy="644543"/>
      </dsp:txXfrm>
    </dsp:sp>
    <dsp:sp modelId="{462D75B8-093C-43F4-8820-3B3DE012DD6F}">
      <dsp:nvSpPr>
        <dsp:cNvPr id="0" name=""/>
        <dsp:cNvSpPr/>
      </dsp:nvSpPr>
      <dsp:spPr>
        <a:xfrm>
          <a:off x="6129399" y="2527876"/>
          <a:ext cx="856535" cy="856535"/>
        </a:xfrm>
        <a:prstGeom prst="downArrow">
          <a:avLst>
            <a:gd name="adj1" fmla="val 55000"/>
            <a:gd name="adj2" fmla="val 45000"/>
          </a:avLst>
        </a:prstGeom>
        <a:solidFill>
          <a:srgbClr val="002060">
            <a:alpha val="90000"/>
          </a:srgbClr>
        </a:solidFill>
        <a:ln w="12700" cap="flat" cmpd="sng" algn="ctr">
          <a:solidFill>
            <a:schemeClr val="tx1">
              <a:alpha val="9000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6322119" y="2527876"/>
        <a:ext cx="471095" cy="644543"/>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1871445-1E2E-4FB1-9025-7F542A004801}">
      <dsp:nvSpPr>
        <dsp:cNvPr id="0" name=""/>
        <dsp:cNvSpPr/>
      </dsp:nvSpPr>
      <dsp:spPr>
        <a:xfrm>
          <a:off x="792098" y="2204"/>
          <a:ext cx="6120658" cy="1283275"/>
        </a:xfrm>
        <a:solidFill>
          <a:schemeClr val="tx2">
            <a:lumMod val="20000"/>
            <a:lumOff val="80000"/>
          </a:schemeClr>
        </a:solidFill>
        <a:ln w="12700" cap="flat" cmpd="sng" algn="ctr">
          <a:solidFill>
            <a:schemeClr val="tx1"/>
          </a:solidFill>
          <a:prstDash val="solid"/>
          <a:miter lim="800000"/>
          <a:extLst>
            <a:ext uri="{C807C97D-BFC1-408E-A445-0C87EB9F89A2}">
              <ask:lineSketchStyleProps xmlns:ask="http://schemas.microsoft.com/office/drawing/2018/sketchyshapes">
                <ask:type>
                  <ask:lineSketchScribble/>
                </ask:type>
              </ask:lineSketchStyleProps>
            </a:ext>
          </a:extLst>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30480" rIns="30480" bIns="3048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Any public place or place which the public have permission to be there through payment or otherwise</a:t>
          </a:r>
        </a:p>
      </dsp:txBody>
      <dsp:txXfrm>
        <a:off x="829684" y="39790"/>
        <a:ext cx="6045486" cy="1208103"/>
      </dsp:txXfrm>
    </dsp:sp>
    <dsp:sp modelId="{F336F540-D502-4A57-A5C5-972F5061FB4B}">
      <dsp:nvSpPr>
        <dsp:cNvPr id="0" name=""/>
        <dsp:cNvSpPr/>
      </dsp:nvSpPr>
      <dsp:spPr>
        <a:xfrm rot="5400000">
          <a:off x="3740141" y="1397766"/>
          <a:ext cx="224573" cy="224573"/>
        </a:xfrm>
        <a:prstGeom prst="rightArrow">
          <a:avLst>
            <a:gd name="adj1" fmla="val 66700"/>
            <a:gd name="adj2" fmla="val 50000"/>
          </a:avLst>
        </a:prstGeom>
        <a:solidFill>
          <a:srgbClr val="002060"/>
        </a:solidFill>
        <a:ln>
          <a:solidFill>
            <a:schemeClr val="tx1"/>
          </a:solidFill>
        </a:ln>
        <a:effectLst/>
      </dsp:spPr>
      <dsp:style>
        <a:lnRef idx="0">
          <a:scrgbClr r="0" g="0" b="0"/>
        </a:lnRef>
        <a:fillRef idx="1">
          <a:scrgbClr r="0" g="0" b="0"/>
        </a:fillRef>
        <a:effectRef idx="0">
          <a:scrgbClr r="0" g="0" b="0"/>
        </a:effectRef>
        <a:fontRef idx="minor">
          <a:schemeClr val="lt1"/>
        </a:fontRef>
      </dsp:style>
    </dsp:sp>
    <dsp:sp modelId="{2AC28CF3-5F2F-40EE-8D23-DD64410548B8}">
      <dsp:nvSpPr>
        <dsp:cNvPr id="0" name=""/>
        <dsp:cNvSpPr/>
      </dsp:nvSpPr>
      <dsp:spPr>
        <a:xfrm>
          <a:off x="792098" y="1734626"/>
          <a:ext cx="6120658" cy="1283275"/>
        </a:xfrm>
        <a:solidFill>
          <a:schemeClr val="tx2">
            <a:lumMod val="40000"/>
            <a:lumOff val="60000"/>
            <a:alpha val="90000"/>
          </a:schemeClr>
        </a:solidFill>
        <a:ln w="12700" cap="flat" cmpd="sng" algn="ctr">
          <a:solidFill>
            <a:schemeClr val="tx1">
              <a:alpha val="90000"/>
            </a:schemeClr>
          </a:solidFill>
          <a:prstDash val="solid"/>
          <a:miter lim="800000"/>
          <a:extLst>
            <a:ext uri="{C807C97D-BFC1-408E-A445-0C87EB9F89A2}">
              <ask:lineSketchStyleProps xmlns:ask="http://schemas.microsoft.com/office/drawing/2018/sketchyshapes">
                <ask:type>
                  <ask:lineSketchScribble/>
                </ask:type>
              </ask:lineSketchStyleProps>
            </a:ext>
          </a:extLst>
        </a:ln>
        <a:effectLst/>
      </dsp:spPr>
      <dsp:style>
        <a:lnRef idx="2">
          <a:scrgbClr r="0" g="0" b="0"/>
        </a:lnRef>
        <a:fillRef idx="1">
          <a:scrgbClr r="0" g="0" b="0"/>
        </a:fillRef>
        <a:effectRef idx="0">
          <a:scrgbClr r="0" g="0" b="0"/>
        </a:effectRef>
        <a:fontRef idx="minor"/>
      </dsp:style>
      <dsp:txBody>
        <a:bodyPr spcFirstLastPara="0" vert="horz" wrap="square" lIns="30480" tIns="30480" rIns="30480" bIns="30480" numCol="1" spcCol="1270" anchor="ctr" anchorCtr="0">
          <a:noAutofit/>
        </a:bodyPr>
        <a:lstStyle/>
        <a:p>
          <a:pPr marL="0" lvl="0" indent="0" algn="ctr" defTabSz="1066800">
            <a:lnSpc>
              <a:spcPct val="90000"/>
            </a:lnSpc>
            <a:spcBef>
              <a:spcPct val="0"/>
            </a:spcBef>
            <a:spcAft>
              <a:spcPct val="35000"/>
            </a:spcAft>
            <a:buNone/>
          </a:pPr>
          <a:r>
            <a:rPr lang="en-US" sz="2400" kern="1200" dirty="0"/>
            <a:t>Includes places to which only a section of the public would have access</a:t>
          </a:r>
        </a:p>
      </dsp:txBody>
      <dsp:txXfrm>
        <a:off x="829684" y="1772212"/>
        <a:ext cx="6045486" cy="1208103"/>
      </dsp:txXfrm>
    </dsp:sp>
    <dsp:sp modelId="{096D904C-6CB3-4B49-99B7-0F80E84347C6}">
      <dsp:nvSpPr>
        <dsp:cNvPr id="0" name=""/>
        <dsp:cNvSpPr/>
      </dsp:nvSpPr>
      <dsp:spPr>
        <a:xfrm rot="5400000">
          <a:off x="3740141" y="3130188"/>
          <a:ext cx="224573" cy="224573"/>
        </a:xfrm>
        <a:prstGeom prst="rightArrow">
          <a:avLst>
            <a:gd name="adj1" fmla="val 66700"/>
            <a:gd name="adj2" fmla="val 50000"/>
          </a:avLst>
        </a:prstGeom>
        <a:solidFill>
          <a:srgbClr val="002060"/>
        </a:solidFill>
        <a:ln>
          <a:solidFill>
            <a:schemeClr val="tx1"/>
          </a:solidFill>
        </a:ln>
        <a:effectLst/>
      </dsp:spPr>
      <dsp:style>
        <a:lnRef idx="0">
          <a:scrgbClr r="0" g="0" b="0"/>
        </a:lnRef>
        <a:fillRef idx="1">
          <a:scrgbClr r="0" g="0" b="0"/>
        </a:fillRef>
        <a:effectRef idx="0">
          <a:scrgbClr r="0" g="0" b="0"/>
        </a:effectRef>
        <a:fontRef idx="minor">
          <a:schemeClr val="lt1"/>
        </a:fontRef>
      </dsp:style>
    </dsp:sp>
    <dsp:sp modelId="{3946C185-A721-44C2-BA3E-4978A8595645}">
      <dsp:nvSpPr>
        <dsp:cNvPr id="0" name=""/>
        <dsp:cNvSpPr/>
      </dsp:nvSpPr>
      <dsp:spPr>
        <a:xfrm>
          <a:off x="792098" y="3467048"/>
          <a:ext cx="6120658" cy="1283275"/>
        </a:xfrm>
        <a:solidFill>
          <a:schemeClr val="accent1">
            <a:lumMod val="40000"/>
            <a:lumOff val="60000"/>
            <a:alpha val="90000"/>
          </a:schemeClr>
        </a:solidFill>
        <a:ln w="12700" cap="flat" cmpd="sng" algn="ctr">
          <a:solidFill>
            <a:schemeClr val="tx1">
              <a:alpha val="90000"/>
            </a:schemeClr>
          </a:solidFill>
          <a:prstDash val="solid"/>
          <a:miter lim="800000"/>
          <a:extLst>
            <a:ext uri="{C807C97D-BFC1-408E-A445-0C87EB9F89A2}">
              <ask:lineSketchStyleProps xmlns:ask="http://schemas.microsoft.com/office/drawing/2018/sketchyshapes">
                <ask:type>
                  <ask:lineSketchScribble/>
                </ask:type>
              </ask:lineSketchStyleProps>
            </a:ext>
          </a:extLst>
        </a:ln>
        <a:effectLst/>
      </dsp:spPr>
      <dsp:style>
        <a:lnRef idx="2">
          <a:scrgbClr r="0" g="0" b="0"/>
        </a:lnRef>
        <a:fillRef idx="1">
          <a:scrgbClr r="0" g="0" b="0"/>
        </a:fillRef>
        <a:effectRef idx="0">
          <a:scrgbClr r="0" g="0" b="0"/>
        </a:effectRef>
        <a:fontRef idx="minor"/>
      </dsp:style>
      <dsp:txBody>
        <a:bodyPr spcFirstLastPara="0" vert="horz" wrap="square" lIns="30480" tIns="30480" rIns="30480" bIns="30480" numCol="1" spcCol="1270" anchor="ctr" anchorCtr="0">
          <a:noAutofit/>
        </a:bodyPr>
        <a:lstStyle/>
        <a:p>
          <a:pPr marL="0" lvl="0" indent="0" algn="ctr" defTabSz="1066800">
            <a:lnSpc>
              <a:spcPct val="90000"/>
            </a:lnSpc>
            <a:spcBef>
              <a:spcPct val="0"/>
            </a:spcBef>
            <a:spcAft>
              <a:spcPct val="35000"/>
            </a:spcAft>
            <a:buNone/>
          </a:pPr>
          <a:r>
            <a:rPr lang="en-US" sz="2400" i="1" u="sng" kern="1200" dirty="0"/>
            <a:t>Does not include their dwelling or one which they have expressed or implied permission by the person that resides there</a:t>
          </a:r>
        </a:p>
      </dsp:txBody>
      <dsp:txXfrm>
        <a:off x="829684" y="3504634"/>
        <a:ext cx="6045486" cy="1208103"/>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D616FA8-D502-4F97-800E-8EC5586E6F81}">
      <dsp:nvSpPr>
        <dsp:cNvPr id="0" name=""/>
        <dsp:cNvSpPr/>
      </dsp:nvSpPr>
      <dsp:spPr>
        <a:xfrm>
          <a:off x="23681" y="40405"/>
          <a:ext cx="3679349" cy="2207609"/>
        </a:xfrm>
        <a:solidFill>
          <a:schemeClr val="tx2">
            <a:lumMod val="20000"/>
            <a:lumOff val="80000"/>
          </a:schemeClr>
        </a:solidFill>
        <a:ln w="12700" cap="flat" cmpd="sng" algn="ctr">
          <a:solidFill>
            <a:schemeClr val="tx1"/>
          </a:solidFill>
          <a:prstDash val="solid"/>
          <a:miter lim="800000"/>
          <a:extLst>
            <a:ext uri="{C807C97D-BFC1-408E-A445-0C87EB9F89A2}">
              <ask:lineSketchStyleProps xmlns:ask="http://schemas.microsoft.com/office/drawing/2018/sketchyshapes">
                <ask:type>
                  <ask:lineSketchScribble/>
                </ask:type>
              </ask:lineSketchStyleProps>
            </a:ext>
          </a:extLst>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Any item obtained dishonestly from another.</a:t>
          </a:r>
        </a:p>
      </dsp:txBody>
      <dsp:txXfrm>
        <a:off x="23681" y="40405"/>
        <a:ext cx="3679349" cy="2207609"/>
      </dsp:txXfrm>
    </dsp:sp>
    <dsp:sp modelId="{48F654E7-A906-4B68-8CFE-2330D7F835EA}">
      <dsp:nvSpPr>
        <dsp:cNvPr id="0" name=""/>
        <dsp:cNvSpPr/>
      </dsp:nvSpPr>
      <dsp:spPr>
        <a:xfrm>
          <a:off x="4049170" y="0"/>
          <a:ext cx="3679349" cy="2207609"/>
        </a:xfrm>
        <a:solidFill>
          <a:schemeClr val="bg1">
            <a:lumMod val="85000"/>
          </a:schemeClr>
        </a:solidFill>
        <a:ln w="12700" cap="flat" cmpd="sng" algn="ctr">
          <a:solidFill>
            <a:schemeClr val="tx1"/>
          </a:solidFill>
          <a:prstDash val="solid"/>
          <a:miter lim="800000"/>
          <a:extLst>
            <a:ext uri="{C807C97D-BFC1-408E-A445-0C87EB9F89A2}">
              <ask:lineSketchStyleProps xmlns:ask="http://schemas.microsoft.com/office/drawing/2018/sketchyshapes">
                <ask:type>
                  <ask:lineSketchScribble/>
                </ask:type>
              </ask:lineSketchStyleProps>
            </a:ext>
          </a:extLst>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Any item which directly or indirectly represent a stolen item (includes the proceeds of stolen goods)</a:t>
          </a:r>
        </a:p>
      </dsp:txBody>
      <dsp:txXfrm>
        <a:off x="4049170" y="0"/>
        <a:ext cx="3679349" cy="2207609"/>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166F583-D892-4FD6-A5F5-07BB56812E94}">
      <dsp:nvSpPr>
        <dsp:cNvPr id="0" name=""/>
        <dsp:cNvSpPr/>
      </dsp:nvSpPr>
      <dsp:spPr>
        <a:xfrm>
          <a:off x="0" y="0"/>
          <a:ext cx="6576392" cy="1828800"/>
        </a:xfrm>
        <a:solidFill>
          <a:schemeClr val="accent1">
            <a:lumMod val="20000"/>
            <a:lumOff val="80000"/>
            <a:alpha val="90000"/>
          </a:schemeClr>
        </a:solidFill>
        <a:ln w="12700" cap="flat" cmpd="sng" algn="ctr">
          <a:solidFill>
            <a:schemeClr val="tx1">
              <a:alpha val="90000"/>
            </a:schemeClr>
          </a:solidFill>
          <a:prstDash val="solid"/>
          <a:miter lim="800000"/>
          <a:extLst>
            <a:ext uri="{C807C97D-BFC1-408E-A445-0C87EB9F89A2}">
              <ask:lineSketchStyleProps xmlns:ask="http://schemas.microsoft.com/office/drawing/2018/sketchyshapes">
                <ask:type>
                  <ask:lineSketchScribble/>
                </ask:type>
              </ask:lineSketchStyleProps>
            </a:ext>
          </a:extLst>
        </a:ln>
        <a:effectLst/>
      </dsp:spPr>
      <dsp:style>
        <a:lnRef idx="2">
          <a:scrgbClr r="0" g="0" b="0"/>
        </a:lnRef>
        <a:fillRef idx="1">
          <a:scrgbClr r="0" g="0" b="0"/>
        </a:fillRef>
        <a:effectRef idx="0">
          <a:scrgbClr r="0" g="0" b="0"/>
        </a:effectRef>
        <a:fontRef idx="minor"/>
      </dsp:style>
    </dsp:sp>
    <dsp:sp modelId="{150D457A-B283-4A32-ABE2-CC1C42D91441}">
      <dsp:nvSpPr>
        <dsp:cNvPr id="0" name=""/>
        <dsp:cNvSpPr/>
      </dsp:nvSpPr>
      <dsp:spPr>
        <a:xfrm>
          <a:off x="197291" y="243840"/>
          <a:ext cx="1931815" cy="1341120"/>
        </a:xfrm>
        <a:prstGeom prst="roundRect">
          <a:avLst>
            <a:gd name="adj" fmla="val 10000"/>
          </a:avLst>
        </a:prstGeom>
        <a:blipFill rotWithShape="1">
          <a:blip xmlns:r="http://schemas.openxmlformats.org/officeDocument/2006/relationships" r:embed="rId1"/>
          <a:stretch>
            <a:fillRect/>
          </a:stretch>
        </a:blip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dsp:style>
    </dsp:sp>
    <dsp:sp modelId="{E0CA6A82-11BE-4073-A681-356FF65EA4CC}">
      <dsp:nvSpPr>
        <dsp:cNvPr id="0" name=""/>
        <dsp:cNvSpPr/>
      </dsp:nvSpPr>
      <dsp:spPr>
        <a:xfrm rot="10800000">
          <a:off x="197291" y="1828799"/>
          <a:ext cx="1931815" cy="2235200"/>
        </a:xfrm>
        <a:solidFill>
          <a:schemeClr val="tx2">
            <a:lumMod val="40000"/>
            <a:lumOff val="60000"/>
          </a:schemeClr>
        </a:solidFill>
        <a:ln w="12700" cap="flat" cmpd="sng" algn="ctr">
          <a:solidFill>
            <a:schemeClr val="tx1"/>
          </a:solidFill>
          <a:prstDash val="solid"/>
          <a:miter lim="800000"/>
          <a:extLst>
            <a:ext uri="{C807C97D-BFC1-408E-A445-0C87EB9F89A2}">
              <ask:lineSketchStyleProps xmlns:ask="http://schemas.microsoft.com/office/drawing/2018/sketchyshapes">
                <ask:type>
                  <ask:lineSketchScribble/>
                </ask:type>
              </ask:lineSketchStyleProps>
            </a:ext>
          </a:extLst>
        </a:ln>
        <a:effectLst/>
      </dsp:spPr>
      <dsp:style>
        <a:lnRef idx="2">
          <a:scrgbClr r="0" g="0" b="0"/>
        </a:lnRef>
        <a:fillRef idx="1">
          <a:scrgbClr r="0" g="0" b="0"/>
        </a:fillRef>
        <a:effectRef idx="0">
          <a:scrgbClr r="0" g="0" b="0"/>
        </a:effectRef>
        <a:fontRef idx="minor">
          <a:schemeClr val="lt1"/>
        </a:fontRef>
      </dsp:style>
      <dsp:txBody>
        <a:bodyPr spcFirstLastPara="0" vert="horz" wrap="square" lIns="199136" tIns="199136" rIns="199136" bIns="199136" numCol="1" spcCol="1270" anchor="t" anchorCtr="0">
          <a:noAutofit/>
        </a:bodyPr>
        <a:lstStyle/>
        <a:p>
          <a:pPr marL="0" lvl="0" indent="0" algn="ctr" defTabSz="1244600">
            <a:lnSpc>
              <a:spcPct val="90000"/>
            </a:lnSpc>
            <a:spcBef>
              <a:spcPct val="0"/>
            </a:spcBef>
            <a:spcAft>
              <a:spcPct val="35000"/>
            </a:spcAft>
            <a:buNone/>
          </a:pPr>
          <a:r>
            <a:rPr lang="en-US" sz="2800" kern="1200" dirty="0">
              <a:solidFill>
                <a:schemeClr val="tx1"/>
              </a:solidFill>
            </a:rPr>
            <a:t>Made</a:t>
          </a:r>
        </a:p>
      </dsp:txBody>
      <dsp:txXfrm rot="10800000">
        <a:off x="256701" y="1828799"/>
        <a:ext cx="1812995" cy="2175790"/>
      </dsp:txXfrm>
    </dsp:sp>
    <dsp:sp modelId="{5377701A-D022-4BAB-A782-4CF1612CD72C}">
      <dsp:nvSpPr>
        <dsp:cNvPr id="0" name=""/>
        <dsp:cNvSpPr/>
      </dsp:nvSpPr>
      <dsp:spPr>
        <a:xfrm>
          <a:off x="2322288" y="243840"/>
          <a:ext cx="1931815" cy="1341120"/>
        </a:xfrm>
        <a:prstGeom prst="roundRect">
          <a:avLst>
            <a:gd name="adj" fmla="val 10000"/>
          </a:avLst>
        </a:prstGeom>
        <a:blipFill rotWithShape="1">
          <a:blip xmlns:r="http://schemas.openxmlformats.org/officeDocument/2006/relationships" r:embed="rId2"/>
          <a:stretch>
            <a:fillRect/>
          </a:stretch>
        </a:blip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dsp:style>
    </dsp:sp>
    <dsp:sp modelId="{4B476BCE-E40D-41D5-96B1-B20B8C6E60C1}">
      <dsp:nvSpPr>
        <dsp:cNvPr id="0" name=""/>
        <dsp:cNvSpPr/>
      </dsp:nvSpPr>
      <dsp:spPr>
        <a:xfrm rot="10800000">
          <a:off x="2322288" y="1828799"/>
          <a:ext cx="1931815" cy="2235200"/>
        </a:xfrm>
        <a:solidFill>
          <a:schemeClr val="accent1">
            <a:lumMod val="60000"/>
            <a:lumOff val="40000"/>
          </a:schemeClr>
        </a:solidFill>
        <a:ln w="12700" cap="flat" cmpd="sng" algn="ctr">
          <a:solidFill>
            <a:schemeClr val="tx1"/>
          </a:solidFill>
          <a:prstDash val="solid"/>
          <a:miter lim="800000"/>
          <a:extLst>
            <a:ext uri="{C807C97D-BFC1-408E-A445-0C87EB9F89A2}">
              <ask:lineSketchStyleProps xmlns:ask="http://schemas.microsoft.com/office/drawing/2018/sketchyshapes">
                <ask:type>
                  <ask:lineSketchScribble/>
                </ask:type>
              </ask:lineSketchStyleProps>
            </a:ext>
          </a:extLst>
        </a:ln>
        <a:effectLst/>
      </dsp:spPr>
      <dsp:style>
        <a:lnRef idx="2">
          <a:scrgbClr r="0" g="0" b="0"/>
        </a:lnRef>
        <a:fillRef idx="1">
          <a:scrgbClr r="0" g="0" b="0"/>
        </a:fillRef>
        <a:effectRef idx="0">
          <a:scrgbClr r="0" g="0" b="0"/>
        </a:effectRef>
        <a:fontRef idx="minor">
          <a:schemeClr val="lt1"/>
        </a:fontRef>
      </dsp:style>
      <dsp:txBody>
        <a:bodyPr spcFirstLastPara="0" vert="horz" wrap="square" lIns="199136" tIns="199136" rIns="199136" bIns="199136" numCol="1" spcCol="1270" anchor="t" anchorCtr="0">
          <a:noAutofit/>
        </a:bodyPr>
        <a:lstStyle/>
        <a:p>
          <a:pPr marL="0" lvl="0" indent="0" algn="ctr" defTabSz="1244600">
            <a:lnSpc>
              <a:spcPct val="90000"/>
            </a:lnSpc>
            <a:spcBef>
              <a:spcPct val="0"/>
            </a:spcBef>
            <a:spcAft>
              <a:spcPct val="35000"/>
            </a:spcAft>
            <a:buNone/>
          </a:pPr>
          <a:r>
            <a:rPr lang="en-US" sz="2800" kern="1200" dirty="0">
              <a:solidFill>
                <a:schemeClr val="tx1"/>
              </a:solidFill>
            </a:rPr>
            <a:t>Adapted</a:t>
          </a:r>
        </a:p>
      </dsp:txBody>
      <dsp:txXfrm rot="10800000">
        <a:off x="2381698" y="1828799"/>
        <a:ext cx="1812995" cy="2175790"/>
      </dsp:txXfrm>
    </dsp:sp>
    <dsp:sp modelId="{94BBAEB2-8F73-498F-8CC7-B50C7EA03F55}">
      <dsp:nvSpPr>
        <dsp:cNvPr id="0" name=""/>
        <dsp:cNvSpPr/>
      </dsp:nvSpPr>
      <dsp:spPr>
        <a:xfrm>
          <a:off x="4447285" y="243840"/>
          <a:ext cx="1931815" cy="1341120"/>
        </a:xfrm>
        <a:prstGeom prst="roundRect">
          <a:avLst>
            <a:gd name="adj" fmla="val 10000"/>
          </a:avLst>
        </a:prstGeom>
        <a:blipFill rotWithShape="1">
          <a:blip xmlns:r="http://schemas.openxmlformats.org/officeDocument/2006/relationships" r:embed="rId3"/>
          <a:stretch>
            <a:fillRect/>
          </a:stretch>
        </a:blip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dsp:style>
    </dsp:sp>
    <dsp:sp modelId="{DDE64D25-4DC8-4F78-A1D8-33229E64348D}">
      <dsp:nvSpPr>
        <dsp:cNvPr id="0" name=""/>
        <dsp:cNvSpPr/>
      </dsp:nvSpPr>
      <dsp:spPr>
        <a:xfrm rot="10800000">
          <a:off x="4447285" y="1828799"/>
          <a:ext cx="1931815" cy="2235200"/>
        </a:xfrm>
        <a:solidFill>
          <a:schemeClr val="bg1">
            <a:lumMod val="75000"/>
          </a:schemeClr>
        </a:solidFill>
        <a:ln w="12700" cap="flat" cmpd="sng" algn="ctr">
          <a:solidFill>
            <a:schemeClr val="tx1"/>
          </a:solidFill>
          <a:prstDash val="solid"/>
          <a:miter lim="800000"/>
          <a:extLst>
            <a:ext uri="{C807C97D-BFC1-408E-A445-0C87EB9F89A2}">
              <ask:lineSketchStyleProps xmlns:ask="http://schemas.microsoft.com/office/drawing/2018/sketchyshapes">
                <ask:type>
                  <ask:lineSketchScribble/>
                </ask:type>
              </ask:lineSketchStyleProps>
            </a:ext>
          </a:extLst>
        </a:ln>
        <a:effectLst/>
      </dsp:spPr>
      <dsp:style>
        <a:lnRef idx="2">
          <a:scrgbClr r="0" g="0" b="0"/>
        </a:lnRef>
        <a:fillRef idx="1">
          <a:scrgbClr r="0" g="0" b="0"/>
        </a:fillRef>
        <a:effectRef idx="0">
          <a:scrgbClr r="0" g="0" b="0"/>
        </a:effectRef>
        <a:fontRef idx="minor">
          <a:schemeClr val="lt1"/>
        </a:fontRef>
      </dsp:style>
      <dsp:txBody>
        <a:bodyPr spcFirstLastPara="0" vert="horz" wrap="square" lIns="199136" tIns="199136" rIns="199136" bIns="199136" numCol="1" spcCol="1270" anchor="t" anchorCtr="0">
          <a:noAutofit/>
        </a:bodyPr>
        <a:lstStyle/>
        <a:p>
          <a:pPr marL="0" lvl="0" indent="0" algn="ctr" defTabSz="1244600">
            <a:lnSpc>
              <a:spcPct val="90000"/>
            </a:lnSpc>
            <a:spcBef>
              <a:spcPct val="0"/>
            </a:spcBef>
            <a:spcAft>
              <a:spcPct val="35000"/>
            </a:spcAft>
            <a:buNone/>
          </a:pPr>
          <a:r>
            <a:rPr lang="en-US" sz="2800" kern="1200" dirty="0">
              <a:solidFill>
                <a:schemeClr val="tx1"/>
              </a:solidFill>
            </a:rPr>
            <a:t>Intended</a:t>
          </a:r>
        </a:p>
      </dsp:txBody>
      <dsp:txXfrm rot="10800000">
        <a:off x="4506695" y="1828799"/>
        <a:ext cx="1812995" cy="2175790"/>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422BC47-F762-45D5-919C-7A98933A30A2}">
      <dsp:nvSpPr>
        <dsp:cNvPr id="0" name=""/>
        <dsp:cNvSpPr/>
      </dsp:nvSpPr>
      <dsp:spPr>
        <a:xfrm>
          <a:off x="7200" y="328712"/>
          <a:ext cx="2152265" cy="2730605"/>
        </a:xfrm>
        <a:prstGeom prst="roundRect">
          <a:avLst>
            <a:gd name="adj" fmla="val 10000"/>
          </a:avLst>
        </a:prstGeom>
        <a:solidFill>
          <a:schemeClr val="bg1">
            <a:lumMod val="85000"/>
          </a:schemeClr>
        </a:solidFill>
        <a:ln w="12700" cap="flat" cmpd="sng" algn="ctr">
          <a:solidFill>
            <a:schemeClr val="tx1"/>
          </a:solidFill>
          <a:prstDash val="solid"/>
          <a:miter lim="800000"/>
          <a:extLst>
            <a:ext uri="{C807C97D-BFC1-408E-A445-0C87EB9F89A2}">
              <ask:lineSketchStyleProps xmlns:ask="http://schemas.microsoft.com/office/drawing/2018/sketchyshapes">
                <ask:type>
                  <ask:lineSketchScribble/>
                </ask:type>
              </ask:lineSketchStyleProps>
            </a:ext>
          </a:extLst>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Or, any article made or adapted for use in the course of or in connection with:</a:t>
          </a:r>
        </a:p>
      </dsp:txBody>
      <dsp:txXfrm>
        <a:off x="70238" y="391750"/>
        <a:ext cx="2026189" cy="2604529"/>
      </dsp:txXfrm>
    </dsp:sp>
    <dsp:sp modelId="{3C1A2D6C-2C44-4A6B-BAC9-4E4CB6446FDE}">
      <dsp:nvSpPr>
        <dsp:cNvPr id="0" name=""/>
        <dsp:cNvSpPr/>
      </dsp:nvSpPr>
      <dsp:spPr>
        <a:xfrm>
          <a:off x="2348866" y="1427134"/>
          <a:ext cx="456280" cy="533761"/>
        </a:xfrm>
        <a:prstGeom prst="rightArrow">
          <a:avLst>
            <a:gd name="adj1" fmla="val 60000"/>
            <a:gd name="adj2" fmla="val 50000"/>
          </a:avLst>
        </a:prstGeom>
        <a:solidFill>
          <a:srgbClr val="002060"/>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977900">
            <a:lnSpc>
              <a:spcPct val="90000"/>
            </a:lnSpc>
            <a:spcBef>
              <a:spcPct val="0"/>
            </a:spcBef>
            <a:spcAft>
              <a:spcPct val="35000"/>
            </a:spcAft>
            <a:buNone/>
          </a:pPr>
          <a:endParaRPr lang="en-US" sz="2200" kern="1200"/>
        </a:p>
      </dsp:txBody>
      <dsp:txXfrm>
        <a:off x="2348866" y="1533886"/>
        <a:ext cx="319396" cy="320257"/>
      </dsp:txXfrm>
    </dsp:sp>
    <dsp:sp modelId="{C77D5B1C-2970-4163-A55D-9ECD1EC1F1B6}">
      <dsp:nvSpPr>
        <dsp:cNvPr id="0" name=""/>
        <dsp:cNvSpPr/>
      </dsp:nvSpPr>
      <dsp:spPr>
        <a:xfrm>
          <a:off x="3020373" y="331915"/>
          <a:ext cx="2152265" cy="2724200"/>
        </a:xfrm>
        <a:prstGeom prst="roundRect">
          <a:avLst>
            <a:gd name="adj" fmla="val 10000"/>
          </a:avLst>
        </a:prstGeom>
        <a:solidFill>
          <a:schemeClr val="tx2">
            <a:lumMod val="40000"/>
            <a:lumOff val="60000"/>
          </a:schemeClr>
        </a:solidFill>
        <a:ln w="12700" cap="flat" cmpd="sng" algn="ctr">
          <a:solidFill>
            <a:schemeClr val="tx1"/>
          </a:solidFill>
          <a:prstDash val="solid"/>
          <a:miter lim="800000"/>
          <a:extLst>
            <a:ext uri="{C807C97D-BFC1-408E-A445-0C87EB9F89A2}">
              <ask:lineSketchStyleProps xmlns:ask="http://schemas.microsoft.com/office/drawing/2018/sketchyshapes">
                <ask:type>
                  <ask:lineSketchScribble/>
                </ask:type>
              </ask:lineSketchStyleProps>
            </a:ext>
          </a:extLst>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Burglary, Theft, TWOC, Fraud, Criminal Damage</a:t>
          </a:r>
        </a:p>
      </dsp:txBody>
      <dsp:txXfrm>
        <a:off x="3083411" y="394953"/>
        <a:ext cx="2026189" cy="2598124"/>
      </dsp:txXfrm>
    </dsp:sp>
    <dsp:sp modelId="{3F3519DD-263C-4C56-B7CE-B35598EA592B}">
      <dsp:nvSpPr>
        <dsp:cNvPr id="0" name=""/>
        <dsp:cNvSpPr/>
      </dsp:nvSpPr>
      <dsp:spPr>
        <a:xfrm rot="28220">
          <a:off x="5363614" y="1439424"/>
          <a:ext cx="460112" cy="533761"/>
        </a:xfrm>
        <a:prstGeom prst="rightArrow">
          <a:avLst>
            <a:gd name="adj1" fmla="val 60000"/>
            <a:gd name="adj2" fmla="val 50000"/>
          </a:avLst>
        </a:prstGeom>
        <a:solidFill>
          <a:srgbClr val="002060"/>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977900">
            <a:lnSpc>
              <a:spcPct val="90000"/>
            </a:lnSpc>
            <a:spcBef>
              <a:spcPct val="0"/>
            </a:spcBef>
            <a:spcAft>
              <a:spcPct val="35000"/>
            </a:spcAft>
            <a:buNone/>
          </a:pPr>
          <a:endParaRPr lang="en-US" sz="2200" kern="1200"/>
        </a:p>
      </dsp:txBody>
      <dsp:txXfrm>
        <a:off x="5363616" y="1545609"/>
        <a:ext cx="322078" cy="320257"/>
      </dsp:txXfrm>
    </dsp:sp>
    <dsp:sp modelId="{7E663420-8ABE-417D-953C-4BE5FC505988}">
      <dsp:nvSpPr>
        <dsp:cNvPr id="0" name=""/>
        <dsp:cNvSpPr/>
      </dsp:nvSpPr>
      <dsp:spPr>
        <a:xfrm>
          <a:off x="6040746" y="331915"/>
          <a:ext cx="2152265" cy="2773788"/>
        </a:xfrm>
        <a:prstGeom prst="roundRect">
          <a:avLst>
            <a:gd name="adj" fmla="val 10000"/>
          </a:avLst>
        </a:prstGeom>
        <a:solidFill>
          <a:schemeClr val="accent1">
            <a:lumMod val="40000"/>
            <a:lumOff val="60000"/>
          </a:schemeClr>
        </a:solidFill>
        <a:ln w="12700" cap="flat" cmpd="sng" algn="ctr">
          <a:solidFill>
            <a:schemeClr val="tx1"/>
          </a:solidFill>
          <a:prstDash val="solid"/>
          <a:miter lim="800000"/>
          <a:extLst>
            <a:ext uri="{C807C97D-BFC1-408E-A445-0C87EB9F89A2}">
              <ask:lineSketchStyleProps xmlns:ask="http://schemas.microsoft.com/office/drawing/2018/sketchyshapes">
                <ask:type>
                  <ask:lineSketchScribble/>
                </ask:type>
              </ask:lineSketchStyleProps>
            </a:ext>
          </a:extLst>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Or intended by the person having it with them for such use by them, or some other person</a:t>
          </a:r>
        </a:p>
      </dsp:txBody>
      <dsp:txXfrm>
        <a:off x="6103784" y="394953"/>
        <a:ext cx="2026189" cy="2647712"/>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FD49B8A-06A0-4069-8A55-01D3443D24B3}">
      <dsp:nvSpPr>
        <dsp:cNvPr id="0" name=""/>
        <dsp:cNvSpPr/>
      </dsp:nvSpPr>
      <dsp:spPr>
        <a:xfrm>
          <a:off x="0" y="2860421"/>
          <a:ext cx="5601704" cy="938854"/>
        </a:xfrm>
        <a:prstGeom prst="rect">
          <a:avLst/>
        </a:prstGeom>
        <a:solidFill>
          <a:schemeClr val="bg2">
            <a:lumMod val="75000"/>
          </a:schemeClr>
        </a:solidFill>
        <a:ln w="12700" cap="flat" cmpd="sng" algn="ctr">
          <a:solidFill>
            <a:schemeClr val="tx1"/>
          </a:solidFill>
          <a:prstDash val="solid"/>
          <a:miter lim="800000"/>
          <a:extLst>
            <a:ext uri="{C807C97D-BFC1-408E-A445-0C87EB9F89A2}">
              <ask:lineSketchStyleProps xmlns:ask="http://schemas.microsoft.com/office/drawing/2018/sketchyshapes">
                <ask:type>
                  <ask:lineSketchScribble/>
                </ask:type>
              </ask:lineSketchStyleProps>
            </a:ext>
          </a:extLst>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Any such article found during a search may be seized</a:t>
          </a:r>
        </a:p>
      </dsp:txBody>
      <dsp:txXfrm>
        <a:off x="0" y="2860421"/>
        <a:ext cx="5601704" cy="938854"/>
      </dsp:txXfrm>
    </dsp:sp>
    <dsp:sp modelId="{29386E58-2EB0-408A-9AA7-8222A4E724D4}">
      <dsp:nvSpPr>
        <dsp:cNvPr id="0" name=""/>
        <dsp:cNvSpPr/>
      </dsp:nvSpPr>
      <dsp:spPr>
        <a:xfrm rot="10800000">
          <a:off x="0" y="1430546"/>
          <a:ext cx="5601704" cy="1443957"/>
        </a:xfrm>
        <a:prstGeom prst="upArrowCallout">
          <a:avLst/>
        </a:prstGeom>
        <a:solidFill>
          <a:schemeClr val="accent1">
            <a:lumMod val="40000"/>
            <a:lumOff val="60000"/>
          </a:schemeClr>
        </a:solidFill>
        <a:ln w="12700" cap="flat" cmpd="sng" algn="ctr">
          <a:solidFill>
            <a:schemeClr val="tx1"/>
          </a:solidFill>
          <a:prstDash val="solid"/>
          <a:miter lim="800000"/>
          <a:extLst>
            <a:ext uri="{C807C97D-BFC1-408E-A445-0C87EB9F89A2}">
              <ask:lineSketchStyleProps xmlns:ask="http://schemas.microsoft.com/office/drawing/2018/sketchyshapes">
                <ask:type>
                  <ask:lineSketchScribble/>
                </ask:type>
              </ask:lineSketchStyleProps>
            </a:ext>
          </a:extLst>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prohibited firework</a:t>
          </a:r>
        </a:p>
      </dsp:txBody>
      <dsp:txXfrm rot="10800000">
        <a:off x="0" y="1430546"/>
        <a:ext cx="5601704" cy="938240"/>
      </dsp:txXfrm>
    </dsp:sp>
    <dsp:sp modelId="{6571FF1F-8849-4FFD-8345-5DC0698F18B1}">
      <dsp:nvSpPr>
        <dsp:cNvPr id="0" name=""/>
        <dsp:cNvSpPr/>
      </dsp:nvSpPr>
      <dsp:spPr>
        <a:xfrm rot="10800000">
          <a:off x="0" y="671"/>
          <a:ext cx="5601704" cy="1443957"/>
        </a:xfrm>
        <a:prstGeom prst="upArrowCallout">
          <a:avLst/>
        </a:prstGeom>
        <a:solidFill>
          <a:schemeClr val="accent3">
            <a:lumMod val="40000"/>
            <a:lumOff val="60000"/>
          </a:schemeClr>
        </a:solidFill>
        <a:ln w="12700" cap="flat" cmpd="sng" algn="ctr">
          <a:solidFill>
            <a:schemeClr val="tx1"/>
          </a:solidFill>
          <a:prstDash val="solid"/>
          <a:miter lim="800000"/>
          <a:extLst>
            <a:ext uri="{C807C97D-BFC1-408E-A445-0C87EB9F89A2}">
              <ask:lineSketchStyleProps xmlns:ask="http://schemas.microsoft.com/office/drawing/2018/sketchyshapes">
                <ask:type>
                  <ask:lineSketchScribble/>
                </ask:type>
              </ask:lineSketchStyleProps>
            </a:ext>
          </a:extLst>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Bladed or sharply pointed article or</a:t>
          </a:r>
        </a:p>
      </dsp:txBody>
      <dsp:txXfrm rot="10800000">
        <a:off x="0" y="671"/>
        <a:ext cx="5601704" cy="938240"/>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8B22D7D-2CF6-4834-B8CE-0424797544DD}">
      <dsp:nvSpPr>
        <dsp:cNvPr id="0" name=""/>
        <dsp:cNvSpPr/>
      </dsp:nvSpPr>
      <dsp:spPr>
        <a:xfrm>
          <a:off x="0" y="2727713"/>
          <a:ext cx="4632176" cy="895296"/>
        </a:xfrm>
        <a:solidFill>
          <a:schemeClr val="accent4">
            <a:lumMod val="60000"/>
            <a:lumOff val="40000"/>
          </a:schemeClr>
        </a:solidFill>
        <a:ln w="28575" cap="flat" cmpd="sng" algn="ctr">
          <a:solidFill>
            <a:schemeClr val="tx1"/>
          </a:solidFill>
          <a:prstDash val="solid"/>
          <a:miter lim="800000"/>
          <a:extLst>
            <a:ext uri="{C807C97D-BFC1-408E-A445-0C87EB9F89A2}">
              <ask:lineSketchStyleProps xmlns:ask="http://schemas.microsoft.com/office/drawing/2018/sketchyshapes">
                <ask:type>
                  <ask:lineSketchScribble/>
                </ask:type>
              </ask:lineSketchStyleProps>
            </a:ext>
          </a:extLst>
        </a:ln>
        <a:effectLst/>
      </dsp:spPr>
      <dsp:style>
        <a:lnRef idx="2">
          <a:scrgbClr r="0" g="0" b="0"/>
        </a:lnRef>
        <a:fillRef idx="1">
          <a:scrgbClr r="0" g="0" b="0"/>
        </a:fillRef>
        <a:effectRef idx="0">
          <a:scrgbClr r="0" g="0" b="0"/>
        </a:effectRef>
        <a:fontRef idx="minor">
          <a:schemeClr val="lt1"/>
        </a:fontRef>
      </dsp:style>
      <dsp:txBody>
        <a:bodyPr spcFirstLastPara="0" vert="horz" wrap="square" lIns="199136" tIns="199136" rIns="199136" bIns="199136" numCol="1" spcCol="1270" anchor="ctr" anchorCtr="0">
          <a:noAutofit/>
        </a:bodyPr>
        <a:lstStyle/>
        <a:p>
          <a:pPr marL="0" lvl="0" indent="0" algn="ctr" defTabSz="1244600">
            <a:lnSpc>
              <a:spcPct val="90000"/>
            </a:lnSpc>
            <a:spcBef>
              <a:spcPct val="0"/>
            </a:spcBef>
            <a:spcAft>
              <a:spcPct val="35000"/>
            </a:spcAft>
            <a:buNone/>
          </a:pPr>
          <a:r>
            <a:rPr lang="en-US" sz="2800" kern="1200" dirty="0">
              <a:solidFill>
                <a:schemeClr val="tx1"/>
              </a:solidFill>
            </a:rPr>
            <a:t>Suspect</a:t>
          </a:r>
        </a:p>
      </dsp:txBody>
      <dsp:txXfrm>
        <a:off x="0" y="2727713"/>
        <a:ext cx="4632176" cy="895296"/>
      </dsp:txXfrm>
    </dsp:sp>
    <dsp:sp modelId="{40336F90-D95A-4773-AD97-6FF8021E7814}">
      <dsp:nvSpPr>
        <dsp:cNvPr id="0" name=""/>
        <dsp:cNvSpPr/>
      </dsp:nvSpPr>
      <dsp:spPr>
        <a:xfrm rot="10800000">
          <a:off x="0" y="1364177"/>
          <a:ext cx="4632176" cy="1376966"/>
        </a:xfrm>
        <a:solidFill>
          <a:schemeClr val="accent2">
            <a:lumMod val="60000"/>
            <a:lumOff val="40000"/>
          </a:schemeClr>
        </a:solidFill>
        <a:ln w="28575" cap="flat" cmpd="sng" algn="ctr">
          <a:solidFill>
            <a:schemeClr val="tx1"/>
          </a:solidFill>
          <a:prstDash val="solid"/>
          <a:miter lim="800000"/>
          <a:extLst>
            <a:ext uri="{C807C97D-BFC1-408E-A445-0C87EB9F89A2}">
              <ask:lineSketchStyleProps xmlns:ask="http://schemas.microsoft.com/office/drawing/2018/sketchyshapes">
                <ask:type>
                  <ask:lineSketchScribble/>
                </ask:type>
              </ask:lineSketchStyleProps>
            </a:ext>
          </a:extLst>
        </a:ln>
        <a:effectLst/>
      </dsp:spPr>
      <dsp:style>
        <a:lnRef idx="2">
          <a:scrgbClr r="0" g="0" b="0"/>
        </a:lnRef>
        <a:fillRef idx="1">
          <a:scrgbClr r="0" g="0" b="0"/>
        </a:fillRef>
        <a:effectRef idx="0">
          <a:scrgbClr r="0" g="0" b="0"/>
        </a:effectRef>
        <a:fontRef idx="minor">
          <a:schemeClr val="lt1"/>
        </a:fontRef>
      </dsp:style>
      <dsp:txBody>
        <a:bodyPr spcFirstLastPara="0" vert="horz" wrap="square" lIns="199136" tIns="199136" rIns="199136" bIns="199136" numCol="1" spcCol="1270" anchor="ctr" anchorCtr="0">
          <a:noAutofit/>
        </a:bodyPr>
        <a:lstStyle/>
        <a:p>
          <a:pPr marL="0" lvl="0" indent="0" algn="ctr" defTabSz="1244600">
            <a:lnSpc>
              <a:spcPct val="90000"/>
            </a:lnSpc>
            <a:spcBef>
              <a:spcPct val="0"/>
            </a:spcBef>
            <a:spcAft>
              <a:spcPct val="35000"/>
            </a:spcAft>
            <a:buNone/>
          </a:pPr>
          <a:r>
            <a:rPr lang="en-US" sz="2800" kern="1200" dirty="0">
              <a:solidFill>
                <a:schemeClr val="tx1"/>
              </a:solidFill>
            </a:rPr>
            <a:t>Believe</a:t>
          </a:r>
        </a:p>
      </dsp:txBody>
      <dsp:txXfrm rot="10800000">
        <a:off x="0" y="1364177"/>
        <a:ext cx="4632176" cy="894711"/>
      </dsp:txXfrm>
    </dsp:sp>
    <dsp:sp modelId="{B26FDA26-65E2-4D89-818A-6697CBB9BEBC}">
      <dsp:nvSpPr>
        <dsp:cNvPr id="0" name=""/>
        <dsp:cNvSpPr/>
      </dsp:nvSpPr>
      <dsp:spPr>
        <a:xfrm rot="10800000">
          <a:off x="0" y="34734"/>
          <a:ext cx="4632176" cy="1376966"/>
        </a:xfrm>
        <a:solidFill>
          <a:schemeClr val="accent6">
            <a:lumMod val="60000"/>
            <a:lumOff val="40000"/>
          </a:schemeClr>
        </a:solidFill>
        <a:ln w="28575" cap="flat" cmpd="sng" algn="ctr">
          <a:solidFill>
            <a:schemeClr val="tx1"/>
          </a:solidFill>
          <a:prstDash val="solid"/>
          <a:miter lim="800000"/>
          <a:extLst>
            <a:ext uri="{C807C97D-BFC1-408E-A445-0C87EB9F89A2}">
              <ask:lineSketchStyleProps xmlns:ask="http://schemas.microsoft.com/office/drawing/2018/sketchyshapes">
                <ask:type>
                  <ask:lineSketchScribble/>
                </ask:type>
              </ask:lineSketchStyleProps>
            </a:ext>
          </a:extLst>
        </a:ln>
        <a:effectLst/>
      </dsp:spPr>
      <dsp:style>
        <a:lnRef idx="2">
          <a:scrgbClr r="0" g="0" b="0"/>
        </a:lnRef>
        <a:fillRef idx="1">
          <a:scrgbClr r="0" g="0" b="0"/>
        </a:fillRef>
        <a:effectRef idx="0">
          <a:scrgbClr r="0" g="0" b="0"/>
        </a:effectRef>
        <a:fontRef idx="minor">
          <a:schemeClr val="lt1"/>
        </a:fontRef>
      </dsp:style>
      <dsp:txBody>
        <a:bodyPr spcFirstLastPara="0" vert="horz" wrap="square" lIns="199136" tIns="199136" rIns="199136" bIns="199136" numCol="1" spcCol="1270" anchor="ctr" anchorCtr="0">
          <a:noAutofit/>
        </a:bodyPr>
        <a:lstStyle/>
        <a:p>
          <a:pPr marL="0" lvl="0" indent="0" algn="ctr" defTabSz="1244600">
            <a:lnSpc>
              <a:spcPct val="90000"/>
            </a:lnSpc>
            <a:spcBef>
              <a:spcPct val="0"/>
            </a:spcBef>
            <a:spcAft>
              <a:spcPct val="35000"/>
            </a:spcAft>
            <a:buNone/>
          </a:pPr>
          <a:r>
            <a:rPr lang="en-US" sz="2800" kern="1200" dirty="0">
              <a:solidFill>
                <a:schemeClr val="tx1"/>
              </a:solidFill>
            </a:rPr>
            <a:t>Know</a:t>
          </a:r>
        </a:p>
      </dsp:txBody>
      <dsp:txXfrm rot="10800000">
        <a:off x="0" y="34734"/>
        <a:ext cx="4632176" cy="894711"/>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D86B3F9-069D-4469-AE6B-6926E9DA01A3}">
      <dsp:nvSpPr>
        <dsp:cNvPr id="0" name=""/>
        <dsp:cNvSpPr/>
      </dsp:nvSpPr>
      <dsp:spPr>
        <a:xfrm>
          <a:off x="0" y="4498"/>
          <a:ext cx="8029400" cy="859019"/>
        </a:xfrm>
        <a:prstGeom prst="roundRect">
          <a:avLst>
            <a:gd name="adj" fmla="val 10000"/>
          </a:avLst>
        </a:prstGeom>
        <a:solidFill>
          <a:schemeClr val="bg2">
            <a:lumMod val="75000"/>
          </a:schemeClr>
        </a:solidFill>
        <a:ln w="12700" cap="flat" cmpd="sng" algn="ctr">
          <a:solidFill>
            <a:schemeClr val="tx1"/>
          </a:solidFill>
          <a:prstDash val="solid"/>
          <a:miter lim="800000"/>
          <a:extLst>
            <a:ext uri="{C807C97D-BFC1-408E-A445-0C87EB9F89A2}">
              <ask:lineSketchStyleProps xmlns:ask="http://schemas.microsoft.com/office/drawing/2018/sketchyshapes">
                <ask:type>
                  <ask:lineSketchScribble/>
                </ask:type>
              </ask:lineSketchStyleProps>
            </a:ext>
          </a:extLst>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dirty="0">
              <a:solidFill>
                <a:schemeClr val="tx1"/>
              </a:solidFill>
            </a:rPr>
            <a:t>Each time a stop and search of a person is considered officers should ask themselves this question</a:t>
          </a:r>
        </a:p>
      </dsp:txBody>
      <dsp:txXfrm>
        <a:off x="25160" y="29658"/>
        <a:ext cx="7979080" cy="808699"/>
      </dsp:txXfrm>
    </dsp:sp>
    <dsp:sp modelId="{E4914C1E-15D8-4F37-A269-904DECC45847}">
      <dsp:nvSpPr>
        <dsp:cNvPr id="0" name=""/>
        <dsp:cNvSpPr/>
      </dsp:nvSpPr>
      <dsp:spPr>
        <a:xfrm rot="5400000">
          <a:off x="3853633" y="884993"/>
          <a:ext cx="322132" cy="386558"/>
        </a:xfrm>
        <a:prstGeom prst="rightArrow">
          <a:avLst>
            <a:gd name="adj1" fmla="val 60000"/>
            <a:gd name="adj2" fmla="val 50000"/>
          </a:avLst>
        </a:prstGeom>
        <a:solidFill>
          <a:srgbClr val="002060"/>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711200">
            <a:lnSpc>
              <a:spcPct val="90000"/>
            </a:lnSpc>
            <a:spcBef>
              <a:spcPct val="0"/>
            </a:spcBef>
            <a:spcAft>
              <a:spcPct val="35000"/>
            </a:spcAft>
            <a:buNone/>
          </a:pPr>
          <a:endParaRPr lang="en-US" sz="1600" kern="1200"/>
        </a:p>
      </dsp:txBody>
      <dsp:txXfrm rot="-5400000">
        <a:off x="3898732" y="917206"/>
        <a:ext cx="231934" cy="225492"/>
      </dsp:txXfrm>
    </dsp:sp>
    <dsp:sp modelId="{41A35732-267D-4D67-841E-E369477484AC}">
      <dsp:nvSpPr>
        <dsp:cNvPr id="0" name=""/>
        <dsp:cNvSpPr/>
      </dsp:nvSpPr>
      <dsp:spPr>
        <a:xfrm>
          <a:off x="0" y="1293027"/>
          <a:ext cx="8029400" cy="1662417"/>
        </a:xfrm>
        <a:prstGeom prst="roundRect">
          <a:avLst>
            <a:gd name="adj" fmla="val 10000"/>
          </a:avLst>
        </a:prstGeom>
        <a:solidFill>
          <a:schemeClr val="accent1">
            <a:lumMod val="20000"/>
            <a:lumOff val="80000"/>
          </a:schemeClr>
        </a:solidFill>
        <a:ln w="12700" cap="flat" cmpd="sng" algn="ctr">
          <a:solidFill>
            <a:schemeClr val="tx1"/>
          </a:solidFill>
          <a:prstDash val="solid"/>
          <a:miter lim="800000"/>
          <a:extLst>
            <a:ext uri="{C807C97D-BFC1-408E-A445-0C87EB9F89A2}">
              <ask:lineSketchStyleProps xmlns:ask="http://schemas.microsoft.com/office/drawing/2018/sketchyshapes">
                <ask:type>
                  <ask:lineSketchScribble/>
                </ask:type>
              </ask:lineSketchStyleProps>
            </a:ext>
          </a:extLst>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dirty="0">
              <a:solidFill>
                <a:schemeClr val="tx1"/>
              </a:solidFill>
            </a:rPr>
            <a:t>Do I have specific intelligence including my own observations, which provides reasonable grounds for suspecting that this person at this time in these circumstances possesses a specific prohibited article and there is a likelihood based on these suspicions that I will find the item I am looking for? </a:t>
          </a:r>
        </a:p>
      </dsp:txBody>
      <dsp:txXfrm>
        <a:off x="48691" y="1341718"/>
        <a:ext cx="7932018" cy="1565035"/>
      </dsp:txXfrm>
    </dsp:sp>
    <dsp:sp modelId="{DD5597EF-ACFA-4AB1-9C6B-F1B0BCDCBA2B}">
      <dsp:nvSpPr>
        <dsp:cNvPr id="0" name=""/>
        <dsp:cNvSpPr/>
      </dsp:nvSpPr>
      <dsp:spPr>
        <a:xfrm rot="5400000">
          <a:off x="3851947" y="2979169"/>
          <a:ext cx="325505" cy="386558"/>
        </a:xfrm>
        <a:prstGeom prst="rightArrow">
          <a:avLst>
            <a:gd name="adj1" fmla="val 60000"/>
            <a:gd name="adj2" fmla="val 50000"/>
          </a:avLst>
        </a:prstGeom>
        <a:solidFill>
          <a:srgbClr val="002060"/>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711200">
            <a:lnSpc>
              <a:spcPct val="90000"/>
            </a:lnSpc>
            <a:spcBef>
              <a:spcPct val="0"/>
            </a:spcBef>
            <a:spcAft>
              <a:spcPct val="35000"/>
            </a:spcAft>
            <a:buNone/>
          </a:pPr>
          <a:endParaRPr lang="en-US" sz="1600" kern="1200" dirty="0"/>
        </a:p>
      </dsp:txBody>
      <dsp:txXfrm rot="-5400000">
        <a:off x="3898733" y="3009696"/>
        <a:ext cx="231934" cy="227854"/>
      </dsp:txXfrm>
    </dsp:sp>
    <dsp:sp modelId="{5F79C60F-8B6D-4D65-A720-F4AFCB820AD6}">
      <dsp:nvSpPr>
        <dsp:cNvPr id="0" name=""/>
        <dsp:cNvSpPr/>
      </dsp:nvSpPr>
      <dsp:spPr>
        <a:xfrm>
          <a:off x="0" y="3389452"/>
          <a:ext cx="8029400" cy="859019"/>
        </a:xfrm>
        <a:prstGeom prst="roundRect">
          <a:avLst>
            <a:gd name="adj" fmla="val 10000"/>
          </a:avLst>
        </a:prstGeom>
        <a:solidFill>
          <a:schemeClr val="tx2">
            <a:lumMod val="40000"/>
            <a:lumOff val="60000"/>
          </a:schemeClr>
        </a:solidFill>
        <a:ln w="12700" cap="flat" cmpd="sng" algn="ctr">
          <a:solidFill>
            <a:schemeClr val="tx1"/>
          </a:solidFill>
          <a:prstDash val="solid"/>
          <a:miter lim="800000"/>
          <a:extLst>
            <a:ext uri="{C807C97D-BFC1-408E-A445-0C87EB9F89A2}">
              <ask:lineSketchStyleProps xmlns:ask="http://schemas.microsoft.com/office/drawing/2018/sketchyshapes">
                <ask:type>
                  <ask:lineSketchScribble/>
                </ask:type>
              </ask:lineSketchStyleProps>
            </a:ext>
          </a:extLst>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dirty="0">
              <a:solidFill>
                <a:schemeClr val="tx1"/>
              </a:solidFill>
            </a:rPr>
            <a:t>If there is no such intelligence, then </a:t>
          </a:r>
          <a:r>
            <a:rPr lang="en-US" sz="2000" b="1" i="1" u="sng" kern="1200" dirty="0">
              <a:solidFill>
                <a:schemeClr val="tx1"/>
              </a:solidFill>
            </a:rPr>
            <a:t>no</a:t>
          </a:r>
          <a:r>
            <a:rPr lang="en-US" sz="2000" kern="1200" dirty="0">
              <a:solidFill>
                <a:schemeClr val="tx1"/>
              </a:solidFill>
            </a:rPr>
            <a:t> search should be made</a:t>
          </a:r>
        </a:p>
      </dsp:txBody>
      <dsp:txXfrm>
        <a:off x="25160" y="3414612"/>
        <a:ext cx="7979080" cy="808699"/>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EDD35EA-97D0-4CFB-9FBA-A3E55319FF34}">
      <dsp:nvSpPr>
        <dsp:cNvPr id="0" name=""/>
        <dsp:cNvSpPr/>
      </dsp:nvSpPr>
      <dsp:spPr>
        <a:xfrm rot="5400000">
          <a:off x="786801" y="1153627"/>
          <a:ext cx="1599684" cy="158024"/>
        </a:xfrm>
        <a:prstGeom prst="rect">
          <a:avLst/>
        </a:prstGeom>
        <a:solidFill>
          <a:srgbClr val="002060"/>
        </a:solidFill>
        <a:ln>
          <a:solidFill>
            <a:schemeClr val="tx1"/>
          </a:solidFill>
        </a:ln>
        <a:effectLst/>
      </dsp:spPr>
      <dsp:style>
        <a:lnRef idx="0">
          <a:scrgbClr r="0" g="0" b="0"/>
        </a:lnRef>
        <a:fillRef idx="1">
          <a:scrgbClr r="0" g="0" b="0"/>
        </a:fillRef>
        <a:effectRef idx="0">
          <a:scrgbClr r="0" g="0" b="0"/>
        </a:effectRef>
        <a:fontRef idx="minor">
          <a:schemeClr val="lt1"/>
        </a:fontRef>
      </dsp:style>
    </dsp:sp>
    <dsp:sp modelId="{0D61AC09-3B3F-4CB9-9A7A-31BF72D8814C}">
      <dsp:nvSpPr>
        <dsp:cNvPr id="0" name=""/>
        <dsp:cNvSpPr/>
      </dsp:nvSpPr>
      <dsp:spPr>
        <a:xfrm>
          <a:off x="258773" y="17651"/>
          <a:ext cx="3701671" cy="1357283"/>
        </a:xfrm>
        <a:solidFill>
          <a:schemeClr val="bg1">
            <a:lumMod val="85000"/>
          </a:schemeClr>
        </a:solidFill>
        <a:ln w="12700" cap="flat" cmpd="sng" algn="ctr">
          <a:solidFill>
            <a:schemeClr val="tx1"/>
          </a:solidFill>
          <a:prstDash val="solid"/>
          <a:miter lim="800000"/>
          <a:extLst>
            <a:ext uri="{C807C97D-BFC1-408E-A445-0C87EB9F89A2}">
              <ask:lineSketchStyleProps xmlns:ask="http://schemas.microsoft.com/office/drawing/2018/sketchyshapes">
                <ask:type>
                  <ask:lineSketchScribble/>
                </ask:type>
              </ask:lineSketchStyleProps>
            </a:ext>
          </a:extLst>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US" sz="1900" kern="1200" dirty="0">
              <a:solidFill>
                <a:schemeClr val="tx1"/>
              </a:solidFill>
            </a:rPr>
            <a:t>Stop &amp; Search can be a valuable power to assist policing provided that it is used correctly</a:t>
          </a:r>
        </a:p>
      </dsp:txBody>
      <dsp:txXfrm>
        <a:off x="298526" y="57404"/>
        <a:ext cx="3622165" cy="1277777"/>
      </dsp:txXfrm>
    </dsp:sp>
    <dsp:sp modelId="{4B121E15-8634-4126-BE8E-C0DD9471FF63}">
      <dsp:nvSpPr>
        <dsp:cNvPr id="0" name=""/>
        <dsp:cNvSpPr/>
      </dsp:nvSpPr>
      <dsp:spPr>
        <a:xfrm rot="5400000">
          <a:off x="801089" y="2748612"/>
          <a:ext cx="1571110" cy="158024"/>
        </a:xfrm>
        <a:prstGeom prst="rect">
          <a:avLst/>
        </a:prstGeom>
        <a:solidFill>
          <a:srgbClr val="002060"/>
        </a:solidFill>
        <a:ln>
          <a:solidFill>
            <a:schemeClr val="tx1"/>
          </a:solidFill>
        </a:ln>
        <a:effectLst/>
      </dsp:spPr>
      <dsp:style>
        <a:lnRef idx="0">
          <a:scrgbClr r="0" g="0" b="0"/>
        </a:lnRef>
        <a:fillRef idx="1">
          <a:scrgbClr r="0" g="0" b="0"/>
        </a:fillRef>
        <a:effectRef idx="0">
          <a:scrgbClr r="0" g="0" b="0"/>
        </a:effectRef>
        <a:fontRef idx="minor">
          <a:schemeClr val="lt1"/>
        </a:fontRef>
      </dsp:style>
    </dsp:sp>
    <dsp:sp modelId="{4FF8FA36-D6F0-4097-9614-A55D008049D7}">
      <dsp:nvSpPr>
        <dsp:cNvPr id="0" name=""/>
        <dsp:cNvSpPr/>
      </dsp:nvSpPr>
      <dsp:spPr>
        <a:xfrm>
          <a:off x="258773" y="1638308"/>
          <a:ext cx="3701671" cy="1334675"/>
        </a:xfrm>
        <a:solidFill>
          <a:schemeClr val="tx2">
            <a:lumMod val="40000"/>
            <a:lumOff val="60000"/>
          </a:schemeClr>
        </a:solidFill>
        <a:ln w="12700" cap="flat" cmpd="sng" algn="ctr">
          <a:solidFill>
            <a:schemeClr val="tx1"/>
          </a:solidFill>
          <a:prstDash val="solid"/>
          <a:miter lim="800000"/>
          <a:extLst>
            <a:ext uri="{C807C97D-BFC1-408E-A445-0C87EB9F89A2}">
              <ask:lineSketchStyleProps xmlns:ask="http://schemas.microsoft.com/office/drawing/2018/sketchyshapes">
                <ask:type>
                  <ask:lineSketchScribble/>
                </ask:type>
              </ask:lineSketchStyleProps>
            </a:ext>
          </a:extLst>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US" sz="1900" kern="1200" dirty="0">
              <a:solidFill>
                <a:schemeClr val="tx1"/>
              </a:solidFill>
            </a:rPr>
            <a:t>A Stop &amp; Search is likely to be effective when:</a:t>
          </a:r>
        </a:p>
      </dsp:txBody>
      <dsp:txXfrm>
        <a:off x="297864" y="1677399"/>
        <a:ext cx="3623489" cy="1256493"/>
      </dsp:txXfrm>
    </dsp:sp>
    <dsp:sp modelId="{A260631F-9568-4BEA-837D-E5BC4DC2CFF8}">
      <dsp:nvSpPr>
        <dsp:cNvPr id="0" name=""/>
        <dsp:cNvSpPr/>
      </dsp:nvSpPr>
      <dsp:spPr>
        <a:xfrm rot="2976">
          <a:off x="1594620" y="3540650"/>
          <a:ext cx="4191768" cy="158024"/>
        </a:xfrm>
        <a:prstGeom prst="rect">
          <a:avLst/>
        </a:prstGeom>
        <a:solidFill>
          <a:srgbClr val="002060"/>
        </a:solidFill>
        <a:ln>
          <a:solidFill>
            <a:schemeClr val="tx1"/>
          </a:solidFill>
        </a:ln>
        <a:effectLst/>
      </dsp:spPr>
      <dsp:style>
        <a:lnRef idx="0">
          <a:scrgbClr r="0" g="0" b="0"/>
        </a:lnRef>
        <a:fillRef idx="1">
          <a:scrgbClr r="0" g="0" b="0"/>
        </a:fillRef>
        <a:effectRef idx="0">
          <a:scrgbClr r="0" g="0" b="0"/>
        </a:effectRef>
        <a:fontRef idx="minor">
          <a:schemeClr val="lt1"/>
        </a:fontRef>
      </dsp:style>
    </dsp:sp>
    <dsp:sp modelId="{1D1E1357-CBAD-4764-8F8D-A0A1A5F2E581}">
      <dsp:nvSpPr>
        <dsp:cNvPr id="0" name=""/>
        <dsp:cNvSpPr/>
      </dsp:nvSpPr>
      <dsp:spPr>
        <a:xfrm>
          <a:off x="258773" y="3236357"/>
          <a:ext cx="3701671" cy="1299719"/>
        </a:xfrm>
        <a:solidFill>
          <a:schemeClr val="accent1">
            <a:lumMod val="40000"/>
            <a:lumOff val="60000"/>
          </a:schemeClr>
        </a:solidFill>
        <a:ln w="12700" cap="flat" cmpd="sng" algn="ctr">
          <a:solidFill>
            <a:schemeClr val="tx1"/>
          </a:solidFill>
          <a:prstDash val="solid"/>
          <a:miter lim="800000"/>
          <a:extLst>
            <a:ext uri="{C807C97D-BFC1-408E-A445-0C87EB9F89A2}">
              <ask:lineSketchStyleProps xmlns:ask="http://schemas.microsoft.com/office/drawing/2018/sketchyshapes">
                <ask:type>
                  <ask:lineSketchScribble/>
                </ask:type>
              </ask:lineSketchStyleProps>
            </a:ext>
          </a:extLst>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US" sz="1900" kern="1200" dirty="0">
              <a:solidFill>
                <a:schemeClr val="tx1"/>
              </a:solidFill>
            </a:rPr>
            <a:t>The search is justified, lawful and stands up to public scrutiny</a:t>
          </a:r>
        </a:p>
      </dsp:txBody>
      <dsp:txXfrm>
        <a:off x="296840" y="3274424"/>
        <a:ext cx="3625537" cy="1223585"/>
      </dsp:txXfrm>
    </dsp:sp>
    <dsp:sp modelId="{5AEF181A-8818-423A-A173-83826B95EAC6}">
      <dsp:nvSpPr>
        <dsp:cNvPr id="0" name=""/>
        <dsp:cNvSpPr/>
      </dsp:nvSpPr>
      <dsp:spPr>
        <a:xfrm rot="16200000">
          <a:off x="5000048" y="2743824"/>
          <a:ext cx="1587996" cy="158024"/>
        </a:xfrm>
        <a:prstGeom prst="rect">
          <a:avLst/>
        </a:prstGeom>
        <a:solidFill>
          <a:srgbClr val="002060"/>
        </a:solidFill>
        <a:ln>
          <a:solidFill>
            <a:schemeClr val="tx1"/>
          </a:solidFill>
        </a:ln>
        <a:effectLst/>
      </dsp:spPr>
      <dsp:style>
        <a:lnRef idx="0">
          <a:scrgbClr r="0" g="0" b="0"/>
        </a:lnRef>
        <a:fillRef idx="1">
          <a:scrgbClr r="0" g="0" b="0"/>
        </a:fillRef>
        <a:effectRef idx="0">
          <a:scrgbClr r="0" g="0" b="0"/>
        </a:effectRef>
        <a:fontRef idx="minor">
          <a:schemeClr val="lt1"/>
        </a:fontRef>
      </dsp:style>
    </dsp:sp>
    <dsp:sp modelId="{16E1316D-9BF4-4701-A76D-47ACE8BB7CA5}">
      <dsp:nvSpPr>
        <dsp:cNvPr id="0" name=""/>
        <dsp:cNvSpPr/>
      </dsp:nvSpPr>
      <dsp:spPr>
        <a:xfrm>
          <a:off x="4539867" y="3243616"/>
          <a:ext cx="3554287" cy="1292461"/>
        </a:xfrm>
        <a:solidFill>
          <a:schemeClr val="bg1">
            <a:lumMod val="85000"/>
          </a:schemeClr>
        </a:solidFill>
        <a:ln w="12700" cap="flat" cmpd="sng" algn="ctr">
          <a:solidFill>
            <a:schemeClr val="tx1"/>
          </a:solidFill>
          <a:prstDash val="solid"/>
          <a:miter lim="800000"/>
          <a:extLst>
            <a:ext uri="{C807C97D-BFC1-408E-A445-0C87EB9F89A2}">
              <ask:lineSketchStyleProps xmlns:ask="http://schemas.microsoft.com/office/drawing/2018/sketchyshapes">
                <ask:type>
                  <ask:lineSketchScribble/>
                </ask:type>
              </ask:lineSketchStyleProps>
            </a:ext>
          </a:extLst>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US" sz="1900" kern="1200" dirty="0">
              <a:solidFill>
                <a:schemeClr val="tx1"/>
              </a:solidFill>
            </a:rPr>
            <a:t>The Officer has genuine and objective reasonable suspicion that they will find a prohibited article or item for use in crime</a:t>
          </a:r>
        </a:p>
      </dsp:txBody>
      <dsp:txXfrm>
        <a:off x="4577722" y="3281471"/>
        <a:ext cx="3478577" cy="1216751"/>
      </dsp:txXfrm>
    </dsp:sp>
    <dsp:sp modelId="{9B6E916C-A9A1-4A58-A1FA-18312AC64046}">
      <dsp:nvSpPr>
        <dsp:cNvPr id="0" name=""/>
        <dsp:cNvSpPr/>
      </dsp:nvSpPr>
      <dsp:spPr>
        <a:xfrm rot="16200000">
          <a:off x="4987914" y="1133810"/>
          <a:ext cx="1612265" cy="158024"/>
        </a:xfrm>
        <a:prstGeom prst="rect">
          <a:avLst/>
        </a:prstGeom>
        <a:solidFill>
          <a:srgbClr val="002060"/>
        </a:solidFill>
        <a:ln>
          <a:solidFill>
            <a:schemeClr val="tx1"/>
          </a:solidFill>
        </a:ln>
        <a:effectLst/>
      </dsp:spPr>
      <dsp:style>
        <a:lnRef idx="0">
          <a:scrgbClr r="0" g="0" b="0"/>
        </a:lnRef>
        <a:fillRef idx="1">
          <a:scrgbClr r="0" g="0" b="0"/>
        </a:fillRef>
        <a:effectRef idx="0">
          <a:scrgbClr r="0" g="0" b="0"/>
        </a:effectRef>
        <a:fontRef idx="minor">
          <a:schemeClr val="lt1"/>
        </a:fontRef>
      </dsp:style>
    </dsp:sp>
    <dsp:sp modelId="{B6B419C8-2AD4-4B45-97D5-A32412C6089E}">
      <dsp:nvSpPr>
        <dsp:cNvPr id="0" name=""/>
        <dsp:cNvSpPr/>
      </dsp:nvSpPr>
      <dsp:spPr>
        <a:xfrm>
          <a:off x="4569128" y="1604290"/>
          <a:ext cx="3495765" cy="1375951"/>
        </a:xfrm>
        <a:solidFill>
          <a:schemeClr val="tx2">
            <a:lumMod val="40000"/>
            <a:lumOff val="60000"/>
          </a:schemeClr>
        </a:solidFill>
        <a:ln w="12700" cap="flat" cmpd="sng" algn="ctr">
          <a:solidFill>
            <a:schemeClr val="tx1"/>
          </a:solidFill>
          <a:prstDash val="solid"/>
          <a:miter lim="800000"/>
          <a:extLst>
            <a:ext uri="{C807C97D-BFC1-408E-A445-0C87EB9F89A2}">
              <ask:lineSketchStyleProps xmlns:ask="http://schemas.microsoft.com/office/drawing/2018/sketchyshapes">
                <ask:type>
                  <ask:lineSketchScribble/>
                </ask:type>
              </ask:lineSketchStyleProps>
            </a:ext>
          </a:extLst>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US" sz="1900" kern="1200" dirty="0">
              <a:solidFill>
                <a:schemeClr val="tx1"/>
              </a:solidFill>
            </a:rPr>
            <a:t>The person understands why they have been searched &amp; feels that they have been treated with respect</a:t>
          </a:r>
        </a:p>
      </dsp:txBody>
      <dsp:txXfrm>
        <a:off x="4609428" y="1644590"/>
        <a:ext cx="3415165" cy="1295351"/>
      </dsp:txXfrm>
    </dsp:sp>
    <dsp:sp modelId="{D275BE67-FBBF-4C91-99F6-5004317539D2}">
      <dsp:nvSpPr>
        <dsp:cNvPr id="0" name=""/>
        <dsp:cNvSpPr/>
      </dsp:nvSpPr>
      <dsp:spPr>
        <a:xfrm>
          <a:off x="4569128" y="0"/>
          <a:ext cx="3495765" cy="1340490"/>
        </a:xfrm>
        <a:solidFill>
          <a:schemeClr val="accent1">
            <a:lumMod val="40000"/>
            <a:lumOff val="60000"/>
          </a:schemeClr>
        </a:solidFill>
        <a:ln w="12700" cap="flat" cmpd="sng" algn="ctr">
          <a:solidFill>
            <a:schemeClr val="tx1"/>
          </a:solidFill>
          <a:prstDash val="solid"/>
          <a:miter lim="800000"/>
          <a:extLst>
            <a:ext uri="{C807C97D-BFC1-408E-A445-0C87EB9F89A2}">
              <ask:lineSketchStyleProps xmlns:ask="http://schemas.microsoft.com/office/drawing/2018/sketchyshapes">
                <ask:type>
                  <ask:lineSketchScribble/>
                </ask:type>
              </ask:lineSketchStyleProps>
            </a:ext>
          </a:extLst>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US" sz="1900" kern="1200" dirty="0">
              <a:solidFill>
                <a:schemeClr val="tx1"/>
              </a:solidFill>
            </a:rPr>
            <a:t>The search was necessary &amp; was the most appropriate method that could be used to establish whether the person had such an item</a:t>
          </a:r>
        </a:p>
      </dsp:txBody>
      <dsp:txXfrm>
        <a:off x="4608390" y="39262"/>
        <a:ext cx="3417241" cy="1261966"/>
      </dsp:txXfrm>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52CC80E-3D0D-478A-9FF0-C18D48D61326}">
      <dsp:nvSpPr>
        <dsp:cNvPr id="0" name=""/>
        <dsp:cNvSpPr/>
      </dsp:nvSpPr>
      <dsp:spPr>
        <a:xfrm>
          <a:off x="0" y="2052171"/>
          <a:ext cx="6408712" cy="1346446"/>
        </a:xfrm>
        <a:prstGeom prst="rect">
          <a:avLst/>
        </a:prstGeom>
        <a:solidFill>
          <a:schemeClr val="accent1">
            <a:lumMod val="40000"/>
            <a:lumOff val="60000"/>
          </a:schemeClr>
        </a:solidFill>
        <a:ln w="12700" cap="flat" cmpd="sng" algn="ctr">
          <a:solidFill>
            <a:schemeClr val="tx1"/>
          </a:solidFill>
          <a:prstDash val="solid"/>
          <a:miter lim="800000"/>
          <a:extLst>
            <a:ext uri="{C807C97D-BFC1-408E-A445-0C87EB9F89A2}">
              <ask:lineSketchStyleProps xmlns:ask="http://schemas.microsoft.com/office/drawing/2018/sketchyshapes">
                <ask:type>
                  <ask:lineSketchScribble/>
                </ask:type>
              </ask:lineSketchStyleProps>
            </a:ext>
          </a:extLst>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It must be used fairly, responsibly, with respect for people being searched and without unlawful discrimination</a:t>
          </a:r>
        </a:p>
      </dsp:txBody>
      <dsp:txXfrm>
        <a:off x="0" y="2052171"/>
        <a:ext cx="6408712" cy="1346446"/>
      </dsp:txXfrm>
    </dsp:sp>
    <dsp:sp modelId="{E5B80B50-20C8-471A-90A3-DFE86B34445B}">
      <dsp:nvSpPr>
        <dsp:cNvPr id="0" name=""/>
        <dsp:cNvSpPr/>
      </dsp:nvSpPr>
      <dsp:spPr>
        <a:xfrm rot="10800000">
          <a:off x="0" y="1533"/>
          <a:ext cx="6408712" cy="2070835"/>
        </a:xfrm>
        <a:prstGeom prst="upArrowCallout">
          <a:avLst/>
        </a:prstGeom>
        <a:solidFill>
          <a:schemeClr val="tx2">
            <a:lumMod val="60000"/>
            <a:lumOff val="40000"/>
          </a:schemeClr>
        </a:solidFill>
        <a:ln w="12700" cap="flat" cmpd="sng" algn="ctr">
          <a:solidFill>
            <a:schemeClr val="tx1"/>
          </a:solidFill>
          <a:prstDash val="solid"/>
          <a:miter lim="800000"/>
          <a:extLst>
            <a:ext uri="{C807C97D-BFC1-408E-A445-0C87EB9F89A2}">
              <ask:lineSketchStyleProps xmlns:ask="http://schemas.microsoft.com/office/drawing/2018/sketchyshapes">
                <ask:type>
                  <ask:lineSketchScribble/>
                </ask:type>
              </ask:lineSketchStyleProps>
            </a:ext>
          </a:extLst>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Stop and search should be:</a:t>
          </a:r>
        </a:p>
      </dsp:txBody>
      <dsp:txXfrm rot="-10800000">
        <a:off x="0" y="1533"/>
        <a:ext cx="6408712" cy="726863"/>
      </dsp:txXfrm>
    </dsp:sp>
    <dsp:sp modelId="{9CA3E5BD-5555-4D62-AECE-D43D11CEBD1D}">
      <dsp:nvSpPr>
        <dsp:cNvPr id="0" name=""/>
        <dsp:cNvSpPr/>
      </dsp:nvSpPr>
      <dsp:spPr>
        <a:xfrm>
          <a:off x="0" y="728396"/>
          <a:ext cx="3204355" cy="619179"/>
        </a:xfrm>
        <a:prstGeom prst="rect">
          <a:avLst/>
        </a:prstGeom>
        <a:solidFill>
          <a:schemeClr val="accent1">
            <a:lumMod val="20000"/>
            <a:lumOff val="80000"/>
            <a:alpha val="90000"/>
          </a:schemeClr>
        </a:solidFill>
        <a:ln w="12700" cap="flat" cmpd="sng" algn="ctr">
          <a:solidFill>
            <a:schemeClr val="tx1">
              <a:alpha val="9000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42240" tIns="25400" rIns="142240" bIns="25400" numCol="1" spcCol="1270" anchor="ctr" anchorCtr="0">
          <a:noAutofit/>
        </a:bodyPr>
        <a:lstStyle/>
        <a:p>
          <a:pPr marL="0" lvl="0" indent="0" algn="ctr" defTabSz="889000">
            <a:lnSpc>
              <a:spcPct val="90000"/>
            </a:lnSpc>
            <a:spcBef>
              <a:spcPct val="0"/>
            </a:spcBef>
            <a:spcAft>
              <a:spcPct val="35000"/>
            </a:spcAft>
            <a:buNone/>
          </a:pPr>
          <a:r>
            <a:rPr lang="en-US" sz="2000" b="1" i="1" u="sng" kern="1200" dirty="0"/>
            <a:t>Focused on active offenders</a:t>
          </a:r>
        </a:p>
      </dsp:txBody>
      <dsp:txXfrm>
        <a:off x="0" y="728396"/>
        <a:ext cx="3204355" cy="619179"/>
      </dsp:txXfrm>
    </dsp:sp>
    <dsp:sp modelId="{4AA988AF-FAA5-46DF-B591-E29A06558920}">
      <dsp:nvSpPr>
        <dsp:cNvPr id="0" name=""/>
        <dsp:cNvSpPr/>
      </dsp:nvSpPr>
      <dsp:spPr>
        <a:xfrm>
          <a:off x="3204356" y="728396"/>
          <a:ext cx="3204355" cy="619179"/>
        </a:xfrm>
        <a:prstGeom prst="rect">
          <a:avLst/>
        </a:prstGeom>
        <a:solidFill>
          <a:schemeClr val="accent1">
            <a:lumMod val="20000"/>
            <a:lumOff val="80000"/>
            <a:alpha val="90000"/>
          </a:schemeClr>
        </a:solidFill>
        <a:ln w="12700" cap="flat" cmpd="sng" algn="ctr">
          <a:solidFill>
            <a:schemeClr val="tx1">
              <a:alpha val="9000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42240" tIns="25400" rIns="142240" bIns="25400" numCol="1" spcCol="1270" anchor="ctr" anchorCtr="0">
          <a:noAutofit/>
        </a:bodyPr>
        <a:lstStyle/>
        <a:p>
          <a:pPr marL="0" lvl="0" indent="0" algn="ctr" defTabSz="889000">
            <a:lnSpc>
              <a:spcPct val="90000"/>
            </a:lnSpc>
            <a:spcBef>
              <a:spcPct val="0"/>
            </a:spcBef>
            <a:spcAft>
              <a:spcPct val="35000"/>
            </a:spcAft>
            <a:buNone/>
          </a:pPr>
          <a:r>
            <a:rPr lang="en-US" sz="2000" b="1" i="1" u="sng" kern="1200" dirty="0"/>
            <a:t>Intelligence led</a:t>
          </a:r>
        </a:p>
      </dsp:txBody>
      <dsp:txXfrm>
        <a:off x="3204356" y="728396"/>
        <a:ext cx="3204355" cy="619179"/>
      </dsp:txXfrm>
    </dsp:sp>
  </dsp:spTree>
</dsp:drawing>
</file>

<file path=ppt/diagrams/drawing1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672174E-94D0-4802-9669-D395618EB97D}">
      <dsp:nvSpPr>
        <dsp:cNvPr id="0" name=""/>
        <dsp:cNvSpPr/>
      </dsp:nvSpPr>
      <dsp:spPr>
        <a:xfrm>
          <a:off x="3733" y="235124"/>
          <a:ext cx="4179831" cy="2153145"/>
        </a:xfrm>
        <a:prstGeom prst="rect">
          <a:avLst/>
        </a:prstGeom>
        <a:solidFill>
          <a:schemeClr val="accent3">
            <a:lumMod val="40000"/>
            <a:lumOff val="60000"/>
          </a:schemeClr>
        </a:solidFill>
        <a:ln w="12700" cap="flat" cmpd="sng" algn="ctr">
          <a:solidFill>
            <a:schemeClr val="tx1"/>
          </a:solidFill>
          <a:prstDash val="solid"/>
          <a:miter lim="800000"/>
          <a:extLst>
            <a:ext uri="{C807C97D-BFC1-408E-A445-0C87EB9F89A2}">
              <ask:lineSketchStyleProps xmlns:ask="http://schemas.microsoft.com/office/drawing/2018/sketchyshapes">
                <ask:type>
                  <ask:lineSketchScribble/>
                </ask:type>
              </ask:lineSketchStyleProps>
            </a:ext>
          </a:extLst>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To determine how effectively &amp; fairly the police service is using the powers of stop &amp; search in the fight against crime</a:t>
          </a:r>
        </a:p>
      </dsp:txBody>
      <dsp:txXfrm>
        <a:off x="3733" y="235124"/>
        <a:ext cx="4179831" cy="2153145"/>
      </dsp:txXfrm>
    </dsp:sp>
    <dsp:sp modelId="{A913300E-72DB-4FF9-BD6E-1780A98D45BF}">
      <dsp:nvSpPr>
        <dsp:cNvPr id="0" name=""/>
        <dsp:cNvSpPr/>
      </dsp:nvSpPr>
      <dsp:spPr>
        <a:xfrm>
          <a:off x="4467209" y="228028"/>
          <a:ext cx="4046689" cy="2153145"/>
        </a:xfrm>
        <a:prstGeom prst="rect">
          <a:avLst/>
        </a:prstGeom>
        <a:solidFill>
          <a:schemeClr val="accent3">
            <a:lumMod val="40000"/>
            <a:lumOff val="60000"/>
          </a:schemeClr>
        </a:solidFill>
        <a:ln w="12700" cap="flat" cmpd="sng" algn="ctr">
          <a:solidFill>
            <a:schemeClr val="tx1"/>
          </a:solidFill>
          <a:prstDash val="solid"/>
          <a:miter lim="800000"/>
          <a:extLst>
            <a:ext uri="{C807C97D-BFC1-408E-A445-0C87EB9F89A2}">
              <ask:lineSketchStyleProps xmlns:ask="http://schemas.microsoft.com/office/drawing/2018/sketchyshapes">
                <ask:type>
                  <ask:lineSketchScribble/>
                </ask:type>
              </ask:lineSketchStyleProps>
            </a:ext>
          </a:extLst>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To establish whether operational police officers know how to use stop &amp; search powers tactically as part of evidence-based practice to fight crime</a:t>
          </a:r>
        </a:p>
      </dsp:txBody>
      <dsp:txXfrm>
        <a:off x="4467209" y="228028"/>
        <a:ext cx="4046689" cy="2153145"/>
      </dsp:txXfrm>
    </dsp:sp>
    <dsp:sp modelId="{992048A7-2FA8-4D17-81BA-A514972FD799}">
      <dsp:nvSpPr>
        <dsp:cNvPr id="0" name=""/>
        <dsp:cNvSpPr/>
      </dsp:nvSpPr>
      <dsp:spPr>
        <a:xfrm>
          <a:off x="1122453" y="2604299"/>
          <a:ext cx="6304720" cy="1432066"/>
        </a:xfrm>
        <a:prstGeom prst="rect">
          <a:avLst/>
        </a:prstGeom>
        <a:solidFill>
          <a:schemeClr val="tx2">
            <a:lumMod val="40000"/>
            <a:lumOff val="60000"/>
          </a:schemeClr>
        </a:solidFill>
        <a:ln w="12700" cap="flat" cmpd="sng" algn="ctr">
          <a:solidFill>
            <a:schemeClr val="tx1"/>
          </a:solidFill>
          <a:prstDash val="solid"/>
          <a:miter lim="800000"/>
          <a:extLst>
            <a:ext uri="{C807C97D-BFC1-408E-A445-0C87EB9F89A2}">
              <ask:lineSketchStyleProps xmlns:ask="http://schemas.microsoft.com/office/drawing/2018/sketchyshapes">
                <ask:type>
                  <ask:lineSketchScribble/>
                </ask:type>
              </ask:lineSketchStyleProps>
            </a:ext>
          </a:extLst>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To identify how the powers can be used in a way that builds the public’s tryst in the police, supporting the legitimacy of the service rather than eroding it</a:t>
          </a:r>
        </a:p>
      </dsp:txBody>
      <dsp:txXfrm>
        <a:off x="1122453" y="2604299"/>
        <a:ext cx="6304720" cy="1432066"/>
      </dsp:txXfrm>
    </dsp:sp>
  </dsp:spTree>
</dsp:drawing>
</file>

<file path=ppt/diagrams/drawing1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06FF136-9B69-45AF-92F4-ABC18AFECEFE}">
      <dsp:nvSpPr>
        <dsp:cNvPr id="0" name=""/>
        <dsp:cNvSpPr/>
      </dsp:nvSpPr>
      <dsp:spPr>
        <a:xfrm>
          <a:off x="0" y="337546"/>
          <a:ext cx="2714624" cy="1628775"/>
        </a:xfrm>
        <a:solidFill>
          <a:schemeClr val="accent1">
            <a:lumMod val="60000"/>
            <a:lumOff val="40000"/>
          </a:schemeClr>
        </a:solidFill>
        <a:ln w="12700" cap="flat" cmpd="sng" algn="ctr">
          <a:solidFill>
            <a:schemeClr val="tx1"/>
          </a:solidFill>
          <a:prstDash val="solid"/>
          <a:miter lim="800000"/>
          <a:extLst>
            <a:ext uri="{C807C97D-BFC1-408E-A445-0C87EB9F89A2}">
              <ask:lineSketchStyleProps xmlns:ask="http://schemas.microsoft.com/office/drawing/2018/sketchyshapes">
                <ask:type>
                  <ask:lineSketchScribble/>
                </ask:type>
              </ask:lineSketchStyleProps>
            </a:ext>
          </a:extLst>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GB" sz="2300" kern="1200" dirty="0">
              <a:solidFill>
                <a:schemeClr val="tx1"/>
              </a:solidFill>
            </a:rPr>
            <a:t>Improved monitoring of the way officers S&amp;S people</a:t>
          </a:r>
        </a:p>
      </dsp:txBody>
      <dsp:txXfrm>
        <a:off x="0" y="337546"/>
        <a:ext cx="2714624" cy="1628775"/>
      </dsp:txXfrm>
    </dsp:sp>
    <dsp:sp modelId="{D3BA3880-D0F9-4A4E-9A2F-CB192240F8A1}">
      <dsp:nvSpPr>
        <dsp:cNvPr id="0" name=""/>
        <dsp:cNvSpPr/>
      </dsp:nvSpPr>
      <dsp:spPr>
        <a:xfrm>
          <a:off x="2986087" y="337546"/>
          <a:ext cx="2714624" cy="1628775"/>
        </a:xfrm>
        <a:solidFill>
          <a:schemeClr val="accent1">
            <a:lumMod val="60000"/>
            <a:lumOff val="40000"/>
          </a:schemeClr>
        </a:solidFill>
        <a:ln w="12700" cap="flat" cmpd="sng" algn="ctr">
          <a:solidFill>
            <a:schemeClr val="tx1"/>
          </a:solidFill>
          <a:prstDash val="solid"/>
          <a:miter lim="800000"/>
          <a:extLst>
            <a:ext uri="{C807C97D-BFC1-408E-A445-0C87EB9F89A2}">
              <ask:lineSketchStyleProps xmlns:ask="http://schemas.microsoft.com/office/drawing/2018/sketchyshapes">
                <ask:type>
                  <ask:lineSketchScribble/>
                </ask:type>
              </ask:lineSketchStyleProps>
            </a:ext>
          </a:extLst>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 </a:t>
          </a:r>
          <a:r>
            <a:rPr lang="en-GB" sz="2300" kern="1200" dirty="0">
              <a:solidFill>
                <a:schemeClr val="tx1"/>
              </a:solidFill>
            </a:rPr>
            <a:t>In the APP  guidance on what constitutes the effective &amp; fair exercise of S&amp;S powers  </a:t>
          </a:r>
        </a:p>
      </dsp:txBody>
      <dsp:txXfrm>
        <a:off x="2986087" y="337546"/>
        <a:ext cx="2714624" cy="1628775"/>
      </dsp:txXfrm>
    </dsp:sp>
    <dsp:sp modelId="{A3EAC49B-2863-49C1-8AAD-F2FABCC4DA16}">
      <dsp:nvSpPr>
        <dsp:cNvPr id="0" name=""/>
        <dsp:cNvSpPr/>
      </dsp:nvSpPr>
      <dsp:spPr>
        <a:xfrm>
          <a:off x="5972175" y="337546"/>
          <a:ext cx="2714624" cy="1628775"/>
        </a:xfrm>
        <a:solidFill>
          <a:schemeClr val="accent1">
            <a:lumMod val="60000"/>
            <a:lumOff val="40000"/>
          </a:schemeClr>
        </a:solidFill>
        <a:ln w="12700" cap="flat" cmpd="sng" algn="ctr">
          <a:solidFill>
            <a:schemeClr val="tx1"/>
          </a:solidFill>
          <a:prstDash val="solid"/>
          <a:miter lim="800000"/>
          <a:extLst>
            <a:ext uri="{C807C97D-BFC1-408E-A445-0C87EB9F89A2}">
              <ask:lineSketchStyleProps xmlns:ask="http://schemas.microsoft.com/office/drawing/2018/sketchyshapes">
                <ask:type>
                  <ask:lineSketchScribble/>
                </ask:type>
              </ask:lineSketchStyleProps>
            </a:ext>
          </a:extLst>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GB" sz="2300" kern="1200" dirty="0">
              <a:solidFill>
                <a:schemeClr val="tx1"/>
              </a:solidFill>
            </a:rPr>
            <a:t>National training requirements to improve officer’s understanding</a:t>
          </a:r>
        </a:p>
      </dsp:txBody>
      <dsp:txXfrm>
        <a:off x="5972175" y="337546"/>
        <a:ext cx="2714624" cy="1628775"/>
      </dsp:txXfrm>
    </dsp:sp>
    <dsp:sp modelId="{EF8530CB-2B96-48D7-8E3F-DC14CFC58BA2}">
      <dsp:nvSpPr>
        <dsp:cNvPr id="0" name=""/>
        <dsp:cNvSpPr/>
      </dsp:nvSpPr>
      <dsp:spPr>
        <a:xfrm>
          <a:off x="1493043" y="2237784"/>
          <a:ext cx="2714624" cy="1628775"/>
        </a:xfrm>
        <a:solidFill>
          <a:schemeClr val="accent3">
            <a:lumMod val="40000"/>
            <a:lumOff val="60000"/>
          </a:schemeClr>
        </a:solidFill>
        <a:ln w="12700" cap="flat" cmpd="sng" algn="ctr">
          <a:solidFill>
            <a:schemeClr val="tx1"/>
          </a:solidFill>
          <a:prstDash val="solid"/>
          <a:miter lim="800000"/>
          <a:extLst>
            <a:ext uri="{C807C97D-BFC1-408E-A445-0C87EB9F89A2}">
              <ask:lineSketchStyleProps xmlns:ask="http://schemas.microsoft.com/office/drawing/2018/sketchyshapes">
                <ask:type>
                  <ask:lineSketchScribble/>
                </ask:type>
              </ask:lineSketchStyleProps>
            </a:ext>
          </a:extLst>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GB" sz="2300" kern="1200" dirty="0">
              <a:solidFill>
                <a:schemeClr val="tx1"/>
              </a:solidFill>
            </a:rPr>
            <a:t>Intelligence gleaned from S&amp;S should be analysed to assist in broader crime fighting</a:t>
          </a:r>
        </a:p>
      </dsp:txBody>
      <dsp:txXfrm>
        <a:off x="1493043" y="2237784"/>
        <a:ext cx="2714624" cy="1628775"/>
      </dsp:txXfrm>
    </dsp:sp>
    <dsp:sp modelId="{2E3ACDE6-FDA5-4975-8553-75CF0A7DC33D}">
      <dsp:nvSpPr>
        <dsp:cNvPr id="0" name=""/>
        <dsp:cNvSpPr/>
      </dsp:nvSpPr>
      <dsp:spPr>
        <a:xfrm>
          <a:off x="4479131" y="2237784"/>
          <a:ext cx="2714624" cy="1628775"/>
        </a:xfrm>
        <a:solidFill>
          <a:schemeClr val="accent3">
            <a:lumMod val="40000"/>
            <a:lumOff val="60000"/>
          </a:schemeClr>
        </a:solidFill>
        <a:ln w="12700" cap="flat" cmpd="sng" algn="ctr">
          <a:solidFill>
            <a:schemeClr val="tx1"/>
          </a:solidFill>
          <a:prstDash val="solid"/>
          <a:miter lim="800000"/>
          <a:extLst>
            <a:ext uri="{C807C97D-BFC1-408E-A445-0C87EB9F89A2}">
              <ask:lineSketchStyleProps xmlns:ask="http://schemas.microsoft.com/office/drawing/2018/sketchyshapes">
                <ask:type>
                  <ask:lineSketchScribble/>
                </ask:type>
              </ask:lineSketchStyleProps>
            </a:ext>
          </a:extLst>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GB" sz="2300" kern="1200" dirty="0">
              <a:solidFill>
                <a:schemeClr val="tx1"/>
              </a:solidFill>
            </a:rPr>
            <a:t>Nationally agreed form (paper or electronic) for the recording of S&amp;S</a:t>
          </a:r>
        </a:p>
      </dsp:txBody>
      <dsp:txXfrm>
        <a:off x="4479131" y="2237784"/>
        <a:ext cx="2714624" cy="1628775"/>
      </dsp:txXfrm>
    </dsp:sp>
  </dsp:spTree>
</dsp:drawing>
</file>

<file path=ppt/diagrams/drawing1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69FA191-A6F4-4C8B-84BD-CBB68743EF38}">
      <dsp:nvSpPr>
        <dsp:cNvPr id="0" name=""/>
        <dsp:cNvSpPr/>
      </dsp:nvSpPr>
      <dsp:spPr>
        <a:xfrm>
          <a:off x="1754465" y="1080"/>
          <a:ext cx="4782333" cy="1634771"/>
        </a:xfrm>
        <a:prstGeom prst="rect">
          <a:avLst/>
        </a:prstGeom>
        <a:solidFill>
          <a:srgbClr val="C00000"/>
        </a:solidFill>
        <a:ln w="12700" cap="flat" cmpd="sng" algn="ctr">
          <a:solidFill>
            <a:schemeClr val="tx1"/>
          </a:solidFill>
          <a:prstDash val="solid"/>
          <a:miter lim="800000"/>
          <a:extLst>
            <a:ext uri="{C807C97D-BFC1-408E-A445-0C87EB9F89A2}">
              <ask:lineSketchStyleProps xmlns:ask="http://schemas.microsoft.com/office/drawing/2018/sketchyshapes">
                <ask:type>
                  <ask:lineSketchScribble/>
                </ask:type>
              </ask:lineSketchStyleProps>
            </a:ext>
          </a:extLst>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Insufficient progress had been made in relation to</a:t>
          </a:r>
          <a:r>
            <a:rPr lang="en-GB" sz="2400" b="1" kern="1200" dirty="0">
              <a:solidFill>
                <a:schemeClr val="tx1"/>
              </a:solidFill>
            </a:rPr>
            <a:t> 5/10  </a:t>
          </a:r>
          <a:r>
            <a:rPr lang="en-GB" sz="2400" b="0" kern="1200" dirty="0">
              <a:solidFill>
                <a:schemeClr val="tx1"/>
              </a:solidFill>
            </a:rPr>
            <a:t>of the </a:t>
          </a:r>
          <a:r>
            <a:rPr lang="en-GB" sz="2400" kern="1200" dirty="0">
              <a:solidFill>
                <a:schemeClr val="tx1"/>
              </a:solidFill>
            </a:rPr>
            <a:t>recommendations (1, 4, 5, 8 &amp; 9)</a:t>
          </a:r>
        </a:p>
      </dsp:txBody>
      <dsp:txXfrm>
        <a:off x="1754465" y="1080"/>
        <a:ext cx="4782333" cy="1634771"/>
      </dsp:txXfrm>
    </dsp:sp>
    <dsp:sp modelId="{4E2B01E8-EA43-4B4D-800E-8A0627619A78}">
      <dsp:nvSpPr>
        <dsp:cNvPr id="0" name=""/>
        <dsp:cNvSpPr/>
      </dsp:nvSpPr>
      <dsp:spPr>
        <a:xfrm>
          <a:off x="170289" y="1814756"/>
          <a:ext cx="3801470" cy="1634771"/>
        </a:xfrm>
        <a:prstGeom prst="rect">
          <a:avLst/>
        </a:prstGeom>
        <a:solidFill>
          <a:schemeClr val="accent2"/>
        </a:solidFill>
        <a:ln w="12700" cap="flat" cmpd="sng" algn="ctr">
          <a:solidFill>
            <a:schemeClr val="tx1"/>
          </a:solidFill>
          <a:prstDash val="solid"/>
          <a:miter lim="800000"/>
          <a:extLst>
            <a:ext uri="{C807C97D-BFC1-408E-A445-0C87EB9F89A2}">
              <ask:lineSketchStyleProps xmlns:ask="http://schemas.microsoft.com/office/drawing/2018/sketchyshapes">
                <ask:type>
                  <ask:lineSketchScribble/>
                </ask:type>
              </ask:lineSketchStyleProps>
            </a:ext>
          </a:extLst>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Some progress had been made in relation to </a:t>
          </a:r>
          <a:r>
            <a:rPr lang="en-GB" sz="2400" b="1" kern="1200" dirty="0">
              <a:solidFill>
                <a:schemeClr val="tx1"/>
              </a:solidFill>
            </a:rPr>
            <a:t>4/10 </a:t>
          </a:r>
          <a:r>
            <a:rPr lang="en-GB" sz="2400" b="0" kern="1200" dirty="0">
              <a:solidFill>
                <a:schemeClr val="tx1"/>
              </a:solidFill>
            </a:rPr>
            <a:t>of</a:t>
          </a:r>
          <a:r>
            <a:rPr lang="en-GB" sz="2400" b="1" kern="1200" dirty="0">
              <a:solidFill>
                <a:schemeClr val="tx1"/>
              </a:solidFill>
            </a:rPr>
            <a:t> </a:t>
          </a:r>
          <a:r>
            <a:rPr lang="en-GB" sz="2400" b="0" kern="1200" dirty="0">
              <a:solidFill>
                <a:schemeClr val="tx1"/>
              </a:solidFill>
            </a:rPr>
            <a:t>the</a:t>
          </a:r>
          <a:r>
            <a:rPr lang="en-GB" sz="2400" b="1" kern="1200" dirty="0">
              <a:solidFill>
                <a:schemeClr val="tx1"/>
              </a:solidFill>
            </a:rPr>
            <a:t> </a:t>
          </a:r>
          <a:r>
            <a:rPr lang="en-GB" sz="2400" kern="1200" dirty="0">
              <a:solidFill>
                <a:schemeClr val="tx1"/>
              </a:solidFill>
            </a:rPr>
            <a:t> recommendations (2, 3, 6 &amp; 7)</a:t>
          </a:r>
        </a:p>
      </dsp:txBody>
      <dsp:txXfrm>
        <a:off x="170289" y="1814756"/>
        <a:ext cx="3801470" cy="1634771"/>
      </dsp:txXfrm>
    </dsp:sp>
    <dsp:sp modelId="{8F9B7300-AA09-4EA7-9F4C-991F157B5B57}">
      <dsp:nvSpPr>
        <dsp:cNvPr id="0" name=""/>
        <dsp:cNvSpPr/>
      </dsp:nvSpPr>
      <dsp:spPr>
        <a:xfrm>
          <a:off x="4244222" y="1814756"/>
          <a:ext cx="3876752" cy="1634771"/>
        </a:xfrm>
        <a:prstGeom prst="rect">
          <a:avLst/>
        </a:prstGeom>
        <a:solidFill>
          <a:srgbClr val="92D050"/>
        </a:solidFill>
        <a:ln w="12700" cap="flat" cmpd="sng" algn="ctr">
          <a:solidFill>
            <a:schemeClr val="tx1"/>
          </a:solidFill>
          <a:prstDash val="solid"/>
          <a:miter lim="800000"/>
          <a:extLst>
            <a:ext uri="{C807C97D-BFC1-408E-A445-0C87EB9F89A2}">
              <ask:lineSketchStyleProps xmlns:ask="http://schemas.microsoft.com/office/drawing/2018/sketchyshapes">
                <ask:type>
                  <ask:lineSketchScribble/>
                </ask:type>
              </ask:lineSketchStyleProps>
            </a:ext>
          </a:extLst>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Good progress had been made in relation to </a:t>
          </a:r>
          <a:r>
            <a:rPr lang="en-GB" sz="2400" b="1" kern="1200" dirty="0">
              <a:solidFill>
                <a:schemeClr val="tx1"/>
              </a:solidFill>
            </a:rPr>
            <a:t>1/10 </a:t>
          </a:r>
          <a:r>
            <a:rPr lang="en-GB" sz="2400" b="0" kern="1200" dirty="0">
              <a:solidFill>
                <a:schemeClr val="tx1"/>
              </a:solidFill>
            </a:rPr>
            <a:t>out of the</a:t>
          </a:r>
          <a:r>
            <a:rPr lang="en-GB" sz="2400" kern="1200" dirty="0">
              <a:solidFill>
                <a:schemeClr val="tx1"/>
              </a:solidFill>
            </a:rPr>
            <a:t> recommendations (10</a:t>
          </a:r>
        </a:p>
      </dsp:txBody>
      <dsp:txXfrm>
        <a:off x="4244222" y="1814756"/>
        <a:ext cx="3876752" cy="1634771"/>
      </dsp:txXfrm>
    </dsp:sp>
  </dsp:spTree>
</dsp:drawing>
</file>

<file path=ppt/diagrams/drawing1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896EF70-0FBE-4745-AD2F-16034A9DC12C}">
      <dsp:nvSpPr>
        <dsp:cNvPr id="0" name=""/>
        <dsp:cNvSpPr/>
      </dsp:nvSpPr>
      <dsp:spPr>
        <a:xfrm>
          <a:off x="0" y="957"/>
          <a:ext cx="7389168" cy="1287525"/>
        </a:xfrm>
        <a:prstGeom prst="roundRect">
          <a:avLst>
            <a:gd name="adj" fmla="val 10000"/>
          </a:avLst>
        </a:prstGeom>
        <a:solidFill>
          <a:schemeClr val="tx2">
            <a:lumMod val="40000"/>
            <a:lumOff val="60000"/>
          </a:schemeClr>
        </a:solidFill>
        <a:ln w="12700" cap="flat" cmpd="sng" algn="ctr">
          <a:solidFill>
            <a:schemeClr val="tx1"/>
          </a:solidFill>
          <a:prstDash val="solid"/>
          <a:miter lim="800000"/>
          <a:extLst>
            <a:ext uri="{C807C97D-BFC1-408E-A445-0C87EB9F89A2}">
              <ask:lineSketchStyleProps xmlns:ask="http://schemas.microsoft.com/office/drawing/2018/sketchyshapes">
                <ask:type>
                  <ask:lineSketchScribble/>
                </ask:type>
              </ask:lineSketchStyleProps>
            </a:ext>
          </a:extLst>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The ‘</a:t>
          </a:r>
          <a:r>
            <a:rPr lang="en-US" sz="2400" b="1" i="1" kern="1200" dirty="0">
              <a:solidFill>
                <a:schemeClr val="tx1"/>
              </a:solidFill>
            </a:rPr>
            <a:t>Best Use of S &amp; S Scheme’ </a:t>
          </a:r>
          <a:r>
            <a:rPr lang="en-US" sz="2400" kern="1200" dirty="0">
              <a:solidFill>
                <a:schemeClr val="tx1"/>
              </a:solidFill>
            </a:rPr>
            <a:t>was announced by the Home Secretary in her statement to Parliament on 30</a:t>
          </a:r>
          <a:r>
            <a:rPr lang="en-US" sz="2400" kern="1200" baseline="30000" dirty="0">
              <a:solidFill>
                <a:schemeClr val="tx1"/>
              </a:solidFill>
            </a:rPr>
            <a:t>th</a:t>
          </a:r>
          <a:r>
            <a:rPr lang="en-US" sz="2400" kern="1200" dirty="0">
              <a:solidFill>
                <a:schemeClr val="tx1"/>
              </a:solidFill>
            </a:rPr>
            <a:t> April 2014</a:t>
          </a:r>
        </a:p>
      </dsp:txBody>
      <dsp:txXfrm>
        <a:off x="37710" y="38667"/>
        <a:ext cx="7313748" cy="1212105"/>
      </dsp:txXfrm>
    </dsp:sp>
    <dsp:sp modelId="{AB221720-68B7-4006-9C0F-149044A241F4}">
      <dsp:nvSpPr>
        <dsp:cNvPr id="0" name=""/>
        <dsp:cNvSpPr/>
      </dsp:nvSpPr>
      <dsp:spPr>
        <a:xfrm rot="5400000">
          <a:off x="3320761" y="1338326"/>
          <a:ext cx="747645" cy="897174"/>
        </a:xfrm>
        <a:prstGeom prst="rightArrow">
          <a:avLst>
            <a:gd name="adj1" fmla="val 60000"/>
            <a:gd name="adj2" fmla="val 50000"/>
          </a:avLst>
        </a:prstGeom>
        <a:solidFill>
          <a:srgbClr val="002060"/>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644650">
            <a:lnSpc>
              <a:spcPct val="90000"/>
            </a:lnSpc>
            <a:spcBef>
              <a:spcPct val="0"/>
            </a:spcBef>
            <a:spcAft>
              <a:spcPct val="35000"/>
            </a:spcAft>
            <a:buNone/>
          </a:pPr>
          <a:endParaRPr lang="en-US" sz="3700" kern="1200"/>
        </a:p>
      </dsp:txBody>
      <dsp:txXfrm rot="-5400000">
        <a:off x="3425432" y="1413091"/>
        <a:ext cx="538304" cy="523352"/>
      </dsp:txXfrm>
    </dsp:sp>
    <dsp:sp modelId="{D3B8C2FF-BCD8-4809-B31A-D91FA69BAF5D}">
      <dsp:nvSpPr>
        <dsp:cNvPr id="0" name=""/>
        <dsp:cNvSpPr/>
      </dsp:nvSpPr>
      <dsp:spPr>
        <a:xfrm>
          <a:off x="0" y="2285344"/>
          <a:ext cx="7389168" cy="1993722"/>
        </a:xfrm>
        <a:prstGeom prst="roundRect">
          <a:avLst>
            <a:gd name="adj" fmla="val 10000"/>
          </a:avLst>
        </a:prstGeom>
        <a:solidFill>
          <a:schemeClr val="accent1">
            <a:lumMod val="20000"/>
            <a:lumOff val="80000"/>
          </a:schemeClr>
        </a:solidFill>
        <a:ln w="12700" cap="flat" cmpd="sng" algn="ctr">
          <a:solidFill>
            <a:schemeClr val="tx1"/>
          </a:solidFill>
          <a:prstDash val="solid"/>
          <a:miter lim="800000"/>
          <a:extLst>
            <a:ext uri="{C807C97D-BFC1-408E-A445-0C87EB9F89A2}">
              <ask:lineSketchStyleProps xmlns:ask="http://schemas.microsoft.com/office/drawing/2018/sketchyshapes">
                <ask:type>
                  <ask:lineSketchScribble/>
                </ask:type>
              </ask:lineSketchStyleProps>
            </a:ext>
          </a:extLst>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The principal aims of the scheme are to achieve greater </a:t>
          </a:r>
          <a:r>
            <a:rPr lang="en-US" sz="2400" b="1" i="1" kern="1200" dirty="0">
              <a:solidFill>
                <a:schemeClr val="tx1"/>
              </a:solidFill>
            </a:rPr>
            <a:t>transparency, community involvement </a:t>
          </a:r>
          <a:r>
            <a:rPr lang="en-US" sz="2400" kern="1200" dirty="0">
              <a:solidFill>
                <a:schemeClr val="tx1"/>
              </a:solidFill>
            </a:rPr>
            <a:t>in the use of S &amp; S powers &amp; to </a:t>
          </a:r>
          <a:r>
            <a:rPr lang="en-US" sz="2400" b="1" i="1" kern="1200" dirty="0">
              <a:solidFill>
                <a:schemeClr val="tx1"/>
              </a:solidFill>
            </a:rPr>
            <a:t>support</a:t>
          </a:r>
          <a:r>
            <a:rPr lang="en-US" sz="2400" kern="1200" dirty="0">
              <a:solidFill>
                <a:schemeClr val="tx1"/>
              </a:solidFill>
            </a:rPr>
            <a:t> a more </a:t>
          </a:r>
          <a:r>
            <a:rPr lang="en-US" sz="2400" b="1" i="1" kern="1200" dirty="0">
              <a:solidFill>
                <a:schemeClr val="tx1"/>
              </a:solidFill>
            </a:rPr>
            <a:t>intelligence- led approach</a:t>
          </a:r>
          <a:r>
            <a:rPr lang="en-US" sz="2400" kern="1200" dirty="0">
              <a:solidFill>
                <a:schemeClr val="tx1"/>
              </a:solidFill>
            </a:rPr>
            <a:t>, leading to </a:t>
          </a:r>
          <a:r>
            <a:rPr lang="en-US" sz="2400" b="1" i="1" kern="1200" dirty="0">
              <a:solidFill>
                <a:schemeClr val="tx1"/>
              </a:solidFill>
            </a:rPr>
            <a:t>better outcomes</a:t>
          </a:r>
          <a:r>
            <a:rPr lang="en-US" sz="2400" kern="1200" dirty="0">
              <a:solidFill>
                <a:schemeClr val="tx1"/>
              </a:solidFill>
            </a:rPr>
            <a:t>, </a:t>
          </a:r>
          <a:r>
            <a:rPr lang="en-US" sz="2400" kern="1200" dirty="0" err="1">
              <a:solidFill>
                <a:schemeClr val="tx1"/>
              </a:solidFill>
            </a:rPr>
            <a:t>e.g</a:t>
          </a:r>
          <a:r>
            <a:rPr lang="en-US" sz="2400" kern="1200" dirty="0">
              <a:solidFill>
                <a:schemeClr val="tx1"/>
              </a:solidFill>
            </a:rPr>
            <a:t> an increase in the S &amp; S to </a:t>
          </a:r>
          <a:r>
            <a:rPr lang="en-US" sz="2400" b="1" i="1" kern="1200" dirty="0">
              <a:solidFill>
                <a:schemeClr val="tx1"/>
              </a:solidFill>
            </a:rPr>
            <a:t>positive outcome ratio</a:t>
          </a:r>
        </a:p>
      </dsp:txBody>
      <dsp:txXfrm>
        <a:off x="58394" y="2343738"/>
        <a:ext cx="7272380" cy="1876934"/>
      </dsp:txXfrm>
    </dsp:sp>
  </dsp:spTree>
</dsp:drawing>
</file>

<file path=ppt/diagrams/drawing1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00CBF59-EA8A-4591-AAF6-51FBEA2DE8AE}">
      <dsp:nvSpPr>
        <dsp:cNvPr id="0" name=""/>
        <dsp:cNvSpPr/>
      </dsp:nvSpPr>
      <dsp:spPr>
        <a:xfrm>
          <a:off x="6771" y="1132183"/>
          <a:ext cx="2024029" cy="1657371"/>
        </a:xfrm>
        <a:prstGeom prst="roundRect">
          <a:avLst>
            <a:gd name="adj" fmla="val 10000"/>
          </a:avLst>
        </a:prstGeom>
        <a:solidFill>
          <a:schemeClr val="accent3">
            <a:lumMod val="40000"/>
            <a:lumOff val="60000"/>
          </a:schemeClr>
        </a:solidFill>
        <a:ln w="12700" cap="flat" cmpd="sng" algn="ctr">
          <a:solidFill>
            <a:schemeClr val="tx1"/>
          </a:solidFill>
          <a:prstDash val="solid"/>
          <a:miter lim="800000"/>
          <a:extLst>
            <a:ext uri="{C807C97D-BFC1-408E-A445-0C87EB9F89A2}">
              <ask:lineSketchStyleProps xmlns:ask="http://schemas.microsoft.com/office/drawing/2018/sketchyshapes">
                <ask:type>
                  <ask:lineSketchScribble/>
                </ask:type>
              </ask:lineSketchStyleProps>
            </a:ext>
          </a:extLst>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Data Recording</a:t>
          </a:r>
        </a:p>
      </dsp:txBody>
      <dsp:txXfrm>
        <a:off x="55314" y="1180726"/>
        <a:ext cx="1926943" cy="1560285"/>
      </dsp:txXfrm>
    </dsp:sp>
    <dsp:sp modelId="{BA74FF88-AA67-4D42-A72C-C0B0589C3B88}">
      <dsp:nvSpPr>
        <dsp:cNvPr id="0" name=""/>
        <dsp:cNvSpPr/>
      </dsp:nvSpPr>
      <dsp:spPr>
        <a:xfrm>
          <a:off x="2233204" y="1709889"/>
          <a:ext cx="429094" cy="501959"/>
        </a:xfrm>
        <a:prstGeom prst="rightArrow">
          <a:avLst>
            <a:gd name="adj1" fmla="val 60000"/>
            <a:gd name="adj2" fmla="val 50000"/>
          </a:avLst>
        </a:prstGeom>
        <a:solidFill>
          <a:srgbClr val="002060"/>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933450">
            <a:lnSpc>
              <a:spcPct val="90000"/>
            </a:lnSpc>
            <a:spcBef>
              <a:spcPct val="0"/>
            </a:spcBef>
            <a:spcAft>
              <a:spcPct val="35000"/>
            </a:spcAft>
            <a:buNone/>
          </a:pPr>
          <a:endParaRPr lang="en-US" sz="2100" kern="1200"/>
        </a:p>
      </dsp:txBody>
      <dsp:txXfrm>
        <a:off x="2233204" y="1810281"/>
        <a:ext cx="300366" cy="301175"/>
      </dsp:txXfrm>
    </dsp:sp>
    <dsp:sp modelId="{C87D8FA2-62D8-44EA-85E6-8DAF3C6958BC}">
      <dsp:nvSpPr>
        <dsp:cNvPr id="0" name=""/>
        <dsp:cNvSpPr/>
      </dsp:nvSpPr>
      <dsp:spPr>
        <a:xfrm>
          <a:off x="2840413" y="1132183"/>
          <a:ext cx="2024029" cy="1657371"/>
        </a:xfrm>
        <a:prstGeom prst="roundRect">
          <a:avLst>
            <a:gd name="adj" fmla="val 10000"/>
          </a:avLst>
        </a:prstGeom>
        <a:solidFill>
          <a:schemeClr val="tx2">
            <a:lumMod val="40000"/>
            <a:lumOff val="60000"/>
          </a:schemeClr>
        </a:solidFill>
        <a:ln w="12700" cap="flat" cmpd="sng" algn="ctr">
          <a:solidFill>
            <a:schemeClr val="tx1"/>
          </a:solidFill>
          <a:prstDash val="solid"/>
          <a:miter lim="800000"/>
          <a:extLst>
            <a:ext uri="{C807C97D-BFC1-408E-A445-0C87EB9F89A2}">
              <ask:lineSketchStyleProps xmlns:ask="http://schemas.microsoft.com/office/drawing/2018/sketchyshapes">
                <ask:type>
                  <ask:lineSketchScribble/>
                </ask:type>
              </ask:lineSketchStyleProps>
            </a:ext>
          </a:extLst>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Lay Observation Policies</a:t>
          </a:r>
        </a:p>
      </dsp:txBody>
      <dsp:txXfrm>
        <a:off x="2888956" y="1180726"/>
        <a:ext cx="1926943" cy="1560285"/>
      </dsp:txXfrm>
    </dsp:sp>
    <dsp:sp modelId="{D3816CF0-A7E5-4961-8765-52581A3D5391}">
      <dsp:nvSpPr>
        <dsp:cNvPr id="0" name=""/>
        <dsp:cNvSpPr/>
      </dsp:nvSpPr>
      <dsp:spPr>
        <a:xfrm>
          <a:off x="5066845" y="1709889"/>
          <a:ext cx="429094" cy="501959"/>
        </a:xfrm>
        <a:prstGeom prst="rightArrow">
          <a:avLst>
            <a:gd name="adj1" fmla="val 60000"/>
            <a:gd name="adj2" fmla="val 50000"/>
          </a:avLst>
        </a:prstGeom>
        <a:solidFill>
          <a:srgbClr val="002060"/>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933450">
            <a:lnSpc>
              <a:spcPct val="90000"/>
            </a:lnSpc>
            <a:spcBef>
              <a:spcPct val="0"/>
            </a:spcBef>
            <a:spcAft>
              <a:spcPct val="35000"/>
            </a:spcAft>
            <a:buNone/>
          </a:pPr>
          <a:endParaRPr lang="en-US" sz="2100" kern="1200"/>
        </a:p>
      </dsp:txBody>
      <dsp:txXfrm>
        <a:off x="5066845" y="1810281"/>
        <a:ext cx="300366" cy="301175"/>
      </dsp:txXfrm>
    </dsp:sp>
    <dsp:sp modelId="{978FE933-73CB-4889-AFF2-7E26C04B013B}">
      <dsp:nvSpPr>
        <dsp:cNvPr id="0" name=""/>
        <dsp:cNvSpPr/>
      </dsp:nvSpPr>
      <dsp:spPr>
        <a:xfrm>
          <a:off x="5674054" y="1132183"/>
          <a:ext cx="2024029" cy="1657371"/>
        </a:xfrm>
        <a:prstGeom prst="roundRect">
          <a:avLst>
            <a:gd name="adj" fmla="val 10000"/>
          </a:avLst>
        </a:prstGeom>
        <a:solidFill>
          <a:schemeClr val="accent5">
            <a:lumMod val="40000"/>
            <a:lumOff val="60000"/>
          </a:schemeClr>
        </a:solidFill>
        <a:ln w="12700" cap="flat" cmpd="sng" algn="ctr">
          <a:solidFill>
            <a:schemeClr val="tx1"/>
          </a:solidFill>
          <a:prstDash val="solid"/>
          <a:miter lim="800000"/>
          <a:extLst>
            <a:ext uri="{C807C97D-BFC1-408E-A445-0C87EB9F89A2}">
              <ask:lineSketchStyleProps xmlns:ask="http://schemas.microsoft.com/office/drawing/2018/sketchyshapes">
                <ask:type>
                  <ask:lineSketchScribble/>
                </ask:type>
              </ask:lineSketchStyleProps>
            </a:ext>
          </a:extLst>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S &amp; S complaints ‘ community trigger’</a:t>
          </a:r>
        </a:p>
      </dsp:txBody>
      <dsp:txXfrm>
        <a:off x="5722597" y="1180726"/>
        <a:ext cx="1926943" cy="1560285"/>
      </dsp:txXfrm>
    </dsp:sp>
  </dsp:spTree>
</dsp:drawing>
</file>

<file path=ppt/diagrams/drawing1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1A1FDCC-84E0-4FF8-844C-3AD49FAE7823}">
      <dsp:nvSpPr>
        <dsp:cNvPr id="0" name=""/>
        <dsp:cNvSpPr/>
      </dsp:nvSpPr>
      <dsp:spPr>
        <a:xfrm>
          <a:off x="-319939" y="0"/>
          <a:ext cx="4776189" cy="1627279"/>
        </a:xfrm>
        <a:prstGeom prst="roundRect">
          <a:avLst>
            <a:gd name="adj" fmla="val 10000"/>
          </a:avLst>
        </a:prstGeom>
        <a:solidFill>
          <a:schemeClr val="accent1">
            <a:lumMod val="40000"/>
            <a:lumOff val="60000"/>
          </a:schemeClr>
        </a:solidFill>
        <a:ln w="12700" cap="flat" cmpd="sng" algn="ctr">
          <a:solidFill>
            <a:schemeClr val="tx1"/>
          </a:solidFill>
          <a:prstDash val="solid"/>
          <a:miter lim="800000"/>
          <a:extLst>
            <a:ext uri="{C807C97D-BFC1-408E-A445-0C87EB9F89A2}">
              <ask:lineSketchStyleProps xmlns:ask="http://schemas.microsoft.com/office/drawing/2018/sketchyshapes">
                <ask:type>
                  <ask:lineSketchScribble/>
                </ask:type>
              </ask:lineSketchStyleProps>
            </a:ext>
          </a:extLst>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dirty="0">
              <a:solidFill>
                <a:schemeClr val="tx1"/>
              </a:solidFill>
            </a:rPr>
            <a:t>Once the search is complete the officer </a:t>
          </a:r>
          <a:r>
            <a:rPr lang="en-US" sz="2400" b="1" kern="1200" dirty="0">
              <a:solidFill>
                <a:schemeClr val="tx1"/>
              </a:solidFill>
            </a:rPr>
            <a:t>MUST</a:t>
          </a:r>
          <a:r>
            <a:rPr lang="en-US" sz="2400" kern="1200" dirty="0">
              <a:solidFill>
                <a:schemeClr val="tx1"/>
              </a:solidFill>
            </a:rPr>
            <a:t> make a record of the search</a:t>
          </a:r>
        </a:p>
      </dsp:txBody>
      <dsp:txXfrm>
        <a:off x="-272278" y="47661"/>
        <a:ext cx="2814283" cy="1531957"/>
      </dsp:txXfrm>
    </dsp:sp>
    <dsp:sp modelId="{995C6B46-3552-4387-9471-2BDE619F7AAB}">
      <dsp:nvSpPr>
        <dsp:cNvPr id="0" name=""/>
        <dsp:cNvSpPr/>
      </dsp:nvSpPr>
      <dsp:spPr>
        <a:xfrm>
          <a:off x="473035" y="1988896"/>
          <a:ext cx="4623095" cy="1627279"/>
        </a:xfrm>
        <a:prstGeom prst="roundRect">
          <a:avLst>
            <a:gd name="adj" fmla="val 10000"/>
          </a:avLst>
        </a:prstGeom>
        <a:solidFill>
          <a:schemeClr val="tx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dirty="0">
              <a:solidFill>
                <a:schemeClr val="tx1"/>
              </a:solidFill>
            </a:rPr>
            <a:t>The subject </a:t>
          </a:r>
          <a:r>
            <a:rPr lang="en-US" sz="2400" b="1" kern="1200" dirty="0">
              <a:solidFill>
                <a:schemeClr val="tx1"/>
              </a:solidFill>
            </a:rPr>
            <a:t>MUST</a:t>
          </a:r>
          <a:r>
            <a:rPr lang="en-US" sz="2400" kern="1200" dirty="0">
              <a:solidFill>
                <a:schemeClr val="tx1"/>
              </a:solidFill>
            </a:rPr>
            <a:t> be provided with a receipt of the search</a:t>
          </a:r>
        </a:p>
      </dsp:txBody>
      <dsp:txXfrm>
        <a:off x="520696" y="2036557"/>
        <a:ext cx="2507431" cy="1531957"/>
      </dsp:txXfrm>
    </dsp:sp>
    <dsp:sp modelId="{453AFB15-FA4D-419B-B231-3F5FA70C4E06}">
      <dsp:nvSpPr>
        <dsp:cNvPr id="0" name=""/>
        <dsp:cNvSpPr/>
      </dsp:nvSpPr>
      <dsp:spPr>
        <a:xfrm>
          <a:off x="3040305" y="1279222"/>
          <a:ext cx="1057731" cy="1057731"/>
        </a:xfrm>
        <a:prstGeom prst="downArrow">
          <a:avLst>
            <a:gd name="adj1" fmla="val 55000"/>
            <a:gd name="adj2" fmla="val 45000"/>
          </a:avLst>
        </a:prstGeom>
        <a:solidFill>
          <a:srgbClr val="002060">
            <a:alpha val="90000"/>
          </a:srgbClr>
        </a:solidFill>
        <a:ln w="12700" cap="flat" cmpd="sng" algn="ctr">
          <a:solidFill>
            <a:schemeClr val="tx1">
              <a:alpha val="9000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3278294" y="1279222"/>
        <a:ext cx="581753" cy="795943"/>
      </dsp:txXfrm>
    </dsp:sp>
  </dsp:spTree>
</dsp:drawing>
</file>

<file path=ppt/diagrams/drawing2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44B9FB9-5C53-4050-B904-1BAF369C344B}">
      <dsp:nvSpPr>
        <dsp:cNvPr id="0" name=""/>
        <dsp:cNvSpPr/>
      </dsp:nvSpPr>
      <dsp:spPr>
        <a:xfrm>
          <a:off x="481" y="3231"/>
          <a:ext cx="1878378" cy="1127027"/>
        </a:xfrm>
        <a:solidFill>
          <a:schemeClr val="accent1">
            <a:lumMod val="40000"/>
            <a:lumOff val="60000"/>
          </a:schemeClr>
        </a:solidFill>
        <a:ln w="12700" cap="flat" cmpd="sng" algn="ctr">
          <a:solidFill>
            <a:schemeClr val="tx1"/>
          </a:solidFill>
          <a:prstDash val="solid"/>
          <a:miter lim="800000"/>
          <a:extLst>
            <a:ext uri="{C807C97D-BFC1-408E-A445-0C87EB9F89A2}">
              <ask:lineSketchStyleProps xmlns:ask="http://schemas.microsoft.com/office/drawing/2018/sketchyshapes">
                <ask:type>
                  <ask:lineSketchScribble/>
                </ask:type>
              </ask:lineSketchStyleProps>
            </a:ext>
          </a:extLst>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dirty="0">
              <a:solidFill>
                <a:schemeClr val="tx1"/>
              </a:solidFill>
            </a:rPr>
            <a:t>Relevant</a:t>
          </a:r>
        </a:p>
      </dsp:txBody>
      <dsp:txXfrm>
        <a:off x="481" y="3231"/>
        <a:ext cx="1878378" cy="1127027"/>
      </dsp:txXfrm>
    </dsp:sp>
    <dsp:sp modelId="{208693CB-94C1-44D2-9941-DBB37CE0A789}">
      <dsp:nvSpPr>
        <dsp:cNvPr id="0" name=""/>
        <dsp:cNvSpPr/>
      </dsp:nvSpPr>
      <dsp:spPr>
        <a:xfrm>
          <a:off x="2066698" y="3231"/>
          <a:ext cx="1878378" cy="1127027"/>
        </a:xfrm>
        <a:solidFill>
          <a:schemeClr val="accent1">
            <a:lumMod val="40000"/>
            <a:lumOff val="60000"/>
          </a:schemeClr>
        </a:solidFill>
        <a:ln w="12700" cap="flat" cmpd="sng" algn="ctr">
          <a:solidFill>
            <a:schemeClr val="tx1"/>
          </a:solidFill>
          <a:prstDash val="solid"/>
          <a:miter lim="800000"/>
          <a:extLst>
            <a:ext uri="{C807C97D-BFC1-408E-A445-0C87EB9F89A2}">
              <ask:lineSketchStyleProps xmlns:ask="http://schemas.microsoft.com/office/drawing/2018/sketchyshapes">
                <ask:type>
                  <ask:lineSketchScribble/>
                </ask:type>
              </ask:lineSketchStyleProps>
            </a:ext>
          </a:extLst>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dirty="0">
              <a:solidFill>
                <a:schemeClr val="tx1"/>
              </a:solidFill>
            </a:rPr>
            <a:t>Length of time</a:t>
          </a:r>
        </a:p>
      </dsp:txBody>
      <dsp:txXfrm>
        <a:off x="2066698" y="3231"/>
        <a:ext cx="1878378" cy="1127027"/>
      </dsp:txXfrm>
    </dsp:sp>
    <dsp:sp modelId="{980E613F-B1CB-4CC6-8743-6DFA7191E2A4}">
      <dsp:nvSpPr>
        <dsp:cNvPr id="0" name=""/>
        <dsp:cNvSpPr/>
      </dsp:nvSpPr>
      <dsp:spPr>
        <a:xfrm>
          <a:off x="481" y="1318096"/>
          <a:ext cx="1878378" cy="1127027"/>
        </a:xfrm>
        <a:solidFill>
          <a:schemeClr val="tx2">
            <a:lumMod val="40000"/>
            <a:lumOff val="60000"/>
          </a:schemeClr>
        </a:solidFill>
        <a:ln w="12700" cap="flat" cmpd="sng" algn="ctr">
          <a:solidFill>
            <a:schemeClr val="tx1"/>
          </a:solidFill>
          <a:prstDash val="solid"/>
          <a:miter lim="800000"/>
          <a:extLst>
            <a:ext uri="{C807C97D-BFC1-408E-A445-0C87EB9F89A2}">
              <ask:lineSketchStyleProps xmlns:ask="http://schemas.microsoft.com/office/drawing/2018/sketchyshapes">
                <ask:type>
                  <ask:lineSketchScribble/>
                </ask:type>
              </ask:lineSketchStyleProps>
            </a:ext>
          </a:extLst>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dirty="0">
              <a:solidFill>
                <a:schemeClr val="tx1"/>
              </a:solidFill>
            </a:rPr>
            <a:t>Cooperation</a:t>
          </a:r>
        </a:p>
      </dsp:txBody>
      <dsp:txXfrm>
        <a:off x="481" y="1318096"/>
        <a:ext cx="1878378" cy="1127027"/>
      </dsp:txXfrm>
    </dsp:sp>
    <dsp:sp modelId="{221DF6B5-3811-4B8A-B352-A8331B3F4D5C}">
      <dsp:nvSpPr>
        <dsp:cNvPr id="0" name=""/>
        <dsp:cNvSpPr/>
      </dsp:nvSpPr>
      <dsp:spPr>
        <a:xfrm>
          <a:off x="2066698" y="1318096"/>
          <a:ext cx="1878378" cy="1127027"/>
        </a:xfrm>
        <a:solidFill>
          <a:schemeClr val="tx2">
            <a:lumMod val="40000"/>
            <a:lumOff val="60000"/>
          </a:schemeClr>
        </a:solidFill>
        <a:ln w="12700" cap="flat" cmpd="sng" algn="ctr">
          <a:solidFill>
            <a:schemeClr val="tx1"/>
          </a:solidFill>
          <a:prstDash val="solid"/>
          <a:miter lim="800000"/>
          <a:extLst>
            <a:ext uri="{C807C97D-BFC1-408E-A445-0C87EB9F89A2}">
              <ask:lineSketchStyleProps xmlns:ask="http://schemas.microsoft.com/office/drawing/2018/sketchyshapes">
                <ask:type>
                  <ask:lineSketchScribble/>
                </ask:type>
              </ask:lineSketchStyleProps>
            </a:ext>
          </a:extLst>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dirty="0">
              <a:solidFill>
                <a:schemeClr val="tx1"/>
              </a:solidFill>
            </a:rPr>
            <a:t>Same sex searches</a:t>
          </a:r>
        </a:p>
      </dsp:txBody>
      <dsp:txXfrm>
        <a:off x="2066698" y="1318096"/>
        <a:ext cx="1878378" cy="1127027"/>
      </dsp:txXfrm>
    </dsp:sp>
    <dsp:sp modelId="{4C8897DD-C4AC-4D15-AE6A-4C6C3BCBCF04}">
      <dsp:nvSpPr>
        <dsp:cNvPr id="0" name=""/>
        <dsp:cNvSpPr/>
      </dsp:nvSpPr>
      <dsp:spPr>
        <a:xfrm>
          <a:off x="481" y="2632962"/>
          <a:ext cx="1878378" cy="1127027"/>
        </a:xfrm>
        <a:solidFill>
          <a:schemeClr val="accent3">
            <a:lumMod val="60000"/>
            <a:lumOff val="40000"/>
          </a:schemeClr>
        </a:solidFill>
        <a:ln w="12700" cap="flat" cmpd="sng" algn="ctr">
          <a:solidFill>
            <a:schemeClr val="tx1"/>
          </a:solidFill>
          <a:prstDash val="solid"/>
          <a:miter lim="800000"/>
          <a:extLst>
            <a:ext uri="{C807C97D-BFC1-408E-A445-0C87EB9F89A2}">
              <ask:lineSketchStyleProps xmlns:ask="http://schemas.microsoft.com/office/drawing/2018/sketchyshapes">
                <ask:type>
                  <ask:lineSketchScribble/>
                </ask:type>
              </ask:lineSketchStyleProps>
            </a:ext>
          </a:extLst>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dirty="0">
              <a:solidFill>
                <a:schemeClr val="tx1"/>
              </a:solidFill>
            </a:rPr>
            <a:t>Public view</a:t>
          </a:r>
        </a:p>
      </dsp:txBody>
      <dsp:txXfrm>
        <a:off x="481" y="2632962"/>
        <a:ext cx="1878378" cy="1127027"/>
      </dsp:txXfrm>
    </dsp:sp>
    <dsp:sp modelId="{80AD4FBB-E875-4B7F-92BF-21AC2D599E3F}">
      <dsp:nvSpPr>
        <dsp:cNvPr id="0" name=""/>
        <dsp:cNvSpPr/>
      </dsp:nvSpPr>
      <dsp:spPr>
        <a:xfrm>
          <a:off x="2066698" y="2632962"/>
          <a:ext cx="1878378" cy="1127027"/>
        </a:xfrm>
        <a:solidFill>
          <a:schemeClr val="accent3">
            <a:lumMod val="60000"/>
            <a:lumOff val="40000"/>
          </a:schemeClr>
        </a:solidFill>
        <a:ln w="12700" cap="flat" cmpd="sng" algn="ctr">
          <a:solidFill>
            <a:schemeClr val="tx1"/>
          </a:solidFill>
          <a:prstDash val="solid"/>
          <a:miter lim="800000"/>
          <a:extLst>
            <a:ext uri="{C807C97D-BFC1-408E-A445-0C87EB9F89A2}">
              <ask:lineSketchStyleProps xmlns:ask="http://schemas.microsoft.com/office/drawing/2018/sketchyshapes">
                <ask:type>
                  <ask:lineSketchScribble/>
                </ask:type>
              </ask:lineSketchStyleProps>
            </a:ext>
          </a:extLst>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dirty="0">
              <a:solidFill>
                <a:schemeClr val="tx1"/>
              </a:solidFill>
            </a:rPr>
            <a:t>Place hands</a:t>
          </a:r>
        </a:p>
      </dsp:txBody>
      <dsp:txXfrm>
        <a:off x="2066698" y="2632962"/>
        <a:ext cx="1878378" cy="1127027"/>
      </dsp:txXfrm>
    </dsp:sp>
  </dsp:spTree>
</dsp:drawing>
</file>

<file path=ppt/diagrams/drawing2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44B9FB9-5C53-4050-B904-1BAF369C344B}">
      <dsp:nvSpPr>
        <dsp:cNvPr id="0" name=""/>
        <dsp:cNvSpPr/>
      </dsp:nvSpPr>
      <dsp:spPr>
        <a:xfrm>
          <a:off x="481" y="3231"/>
          <a:ext cx="1878378" cy="1127027"/>
        </a:xfrm>
        <a:solidFill>
          <a:schemeClr val="accent1">
            <a:lumMod val="40000"/>
            <a:lumOff val="60000"/>
          </a:schemeClr>
        </a:solidFill>
        <a:ln w="12700" cap="flat" cmpd="sng" algn="ctr">
          <a:solidFill>
            <a:schemeClr val="tx1"/>
          </a:solidFill>
          <a:prstDash val="solid"/>
          <a:miter lim="800000"/>
          <a:extLst>
            <a:ext uri="{C807C97D-BFC1-408E-A445-0C87EB9F89A2}">
              <ask:lineSketchStyleProps xmlns:ask="http://schemas.microsoft.com/office/drawing/2018/sketchyshapes">
                <ask:type>
                  <ask:lineSketchScribble/>
                </ask:type>
              </ask:lineSketchStyleProps>
            </a:ext>
          </a:extLst>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dirty="0">
              <a:solidFill>
                <a:schemeClr val="tx1"/>
              </a:solidFill>
            </a:rPr>
            <a:t>Removing clothing J.O.G</a:t>
          </a:r>
        </a:p>
      </dsp:txBody>
      <dsp:txXfrm>
        <a:off x="481" y="3231"/>
        <a:ext cx="1878378" cy="1127027"/>
      </dsp:txXfrm>
    </dsp:sp>
    <dsp:sp modelId="{208693CB-94C1-44D2-9941-DBB37CE0A789}">
      <dsp:nvSpPr>
        <dsp:cNvPr id="0" name=""/>
        <dsp:cNvSpPr/>
      </dsp:nvSpPr>
      <dsp:spPr>
        <a:xfrm>
          <a:off x="2066698" y="3231"/>
          <a:ext cx="1878378" cy="1127027"/>
        </a:xfrm>
        <a:solidFill>
          <a:schemeClr val="accent1">
            <a:lumMod val="40000"/>
            <a:lumOff val="60000"/>
          </a:schemeClr>
        </a:solidFill>
        <a:ln w="12700" cap="flat" cmpd="sng" algn="ctr">
          <a:solidFill>
            <a:schemeClr val="tx1"/>
          </a:solidFill>
          <a:prstDash val="solid"/>
          <a:miter lim="800000"/>
          <a:extLst>
            <a:ext uri="{C807C97D-BFC1-408E-A445-0C87EB9F89A2}">
              <ask:lineSketchStyleProps xmlns:ask="http://schemas.microsoft.com/office/drawing/2018/sketchyshapes">
                <ask:type>
                  <ask:lineSketchScribble/>
                </ask:type>
              </ask:lineSketchStyleProps>
            </a:ext>
          </a:extLst>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dirty="0">
              <a:solidFill>
                <a:schemeClr val="tx1"/>
              </a:solidFill>
            </a:rPr>
            <a:t>Documentation</a:t>
          </a:r>
        </a:p>
      </dsp:txBody>
      <dsp:txXfrm>
        <a:off x="2066698" y="3231"/>
        <a:ext cx="1878378" cy="1127027"/>
      </dsp:txXfrm>
    </dsp:sp>
    <dsp:sp modelId="{980E613F-B1CB-4CC6-8743-6DFA7191E2A4}">
      <dsp:nvSpPr>
        <dsp:cNvPr id="0" name=""/>
        <dsp:cNvSpPr/>
      </dsp:nvSpPr>
      <dsp:spPr>
        <a:xfrm>
          <a:off x="481" y="1318096"/>
          <a:ext cx="1878378" cy="1127027"/>
        </a:xfrm>
        <a:solidFill>
          <a:schemeClr val="tx2">
            <a:lumMod val="40000"/>
            <a:lumOff val="60000"/>
          </a:schemeClr>
        </a:solidFill>
        <a:ln w="12700" cap="flat" cmpd="sng" algn="ctr">
          <a:solidFill>
            <a:schemeClr val="tx1"/>
          </a:solidFill>
          <a:prstDash val="solid"/>
          <a:miter lim="800000"/>
          <a:extLst>
            <a:ext uri="{C807C97D-BFC1-408E-A445-0C87EB9F89A2}">
              <ask:lineSketchStyleProps xmlns:ask="http://schemas.microsoft.com/office/drawing/2018/sketchyshapes">
                <ask:type>
                  <ask:lineSketchScribble/>
                </ask:type>
              </ask:lineSketchStyleProps>
            </a:ext>
          </a:extLst>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dirty="0">
              <a:solidFill>
                <a:schemeClr val="tx1"/>
              </a:solidFill>
            </a:rPr>
            <a:t>Respect &amp; courtesy</a:t>
          </a:r>
        </a:p>
      </dsp:txBody>
      <dsp:txXfrm>
        <a:off x="481" y="1318096"/>
        <a:ext cx="1878378" cy="1127027"/>
      </dsp:txXfrm>
    </dsp:sp>
    <dsp:sp modelId="{221DF6B5-3811-4B8A-B352-A8331B3F4D5C}">
      <dsp:nvSpPr>
        <dsp:cNvPr id="0" name=""/>
        <dsp:cNvSpPr/>
      </dsp:nvSpPr>
      <dsp:spPr>
        <a:xfrm>
          <a:off x="2066698" y="1318096"/>
          <a:ext cx="1878378" cy="1127027"/>
        </a:xfrm>
        <a:solidFill>
          <a:schemeClr val="tx2">
            <a:lumMod val="40000"/>
            <a:lumOff val="60000"/>
          </a:schemeClr>
        </a:solidFill>
        <a:ln w="12700" cap="flat" cmpd="sng" algn="ctr">
          <a:solidFill>
            <a:schemeClr val="tx1"/>
          </a:solidFill>
          <a:prstDash val="solid"/>
          <a:miter lim="800000"/>
          <a:extLst>
            <a:ext uri="{C807C97D-BFC1-408E-A445-0C87EB9F89A2}">
              <ask:lineSketchStyleProps xmlns:ask="http://schemas.microsoft.com/office/drawing/2018/sketchyshapes">
                <ask:type>
                  <ask:lineSketchScribble/>
                </ask:type>
              </ask:lineSketchStyleProps>
            </a:ext>
          </a:extLst>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dirty="0" err="1">
              <a:solidFill>
                <a:schemeClr val="tx1"/>
              </a:solidFill>
            </a:rPr>
            <a:t>Minimise</a:t>
          </a:r>
          <a:r>
            <a:rPr lang="en-US" sz="2000" kern="1200" dirty="0">
              <a:solidFill>
                <a:schemeClr val="tx1"/>
              </a:solidFill>
            </a:rPr>
            <a:t> embarrassment</a:t>
          </a:r>
        </a:p>
      </dsp:txBody>
      <dsp:txXfrm>
        <a:off x="2066698" y="1318096"/>
        <a:ext cx="1878378" cy="1127027"/>
      </dsp:txXfrm>
    </dsp:sp>
    <dsp:sp modelId="{4C8897DD-C4AC-4D15-AE6A-4C6C3BCBCF04}">
      <dsp:nvSpPr>
        <dsp:cNvPr id="0" name=""/>
        <dsp:cNvSpPr/>
      </dsp:nvSpPr>
      <dsp:spPr>
        <a:xfrm>
          <a:off x="481" y="2632962"/>
          <a:ext cx="1878378" cy="1127027"/>
        </a:xfrm>
        <a:solidFill>
          <a:schemeClr val="accent3">
            <a:lumMod val="60000"/>
            <a:lumOff val="40000"/>
          </a:schemeClr>
        </a:solidFill>
        <a:ln w="12700" cap="flat" cmpd="sng" algn="ctr">
          <a:solidFill>
            <a:schemeClr val="tx1"/>
          </a:solidFill>
          <a:prstDash val="solid"/>
          <a:miter lim="800000"/>
          <a:extLst>
            <a:ext uri="{C807C97D-BFC1-408E-A445-0C87EB9F89A2}">
              <ask:lineSketchStyleProps xmlns:ask="http://schemas.microsoft.com/office/drawing/2018/sketchyshapes">
                <ask:type>
                  <ask:lineSketchScribble/>
                </ask:type>
              </ask:lineSketchStyleProps>
            </a:ext>
          </a:extLst>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dirty="0">
              <a:solidFill>
                <a:schemeClr val="tx1"/>
              </a:solidFill>
            </a:rPr>
            <a:t>Treat as individual</a:t>
          </a:r>
        </a:p>
      </dsp:txBody>
      <dsp:txXfrm>
        <a:off x="481" y="2632962"/>
        <a:ext cx="1878378" cy="1127027"/>
      </dsp:txXfrm>
    </dsp:sp>
    <dsp:sp modelId="{C7469FC0-E91F-40AC-A22B-BA2D2B35F49C}">
      <dsp:nvSpPr>
        <dsp:cNvPr id="0" name=""/>
        <dsp:cNvSpPr/>
      </dsp:nvSpPr>
      <dsp:spPr>
        <a:xfrm>
          <a:off x="2066698" y="2632962"/>
          <a:ext cx="1878378" cy="1127027"/>
        </a:xfrm>
        <a:solidFill>
          <a:schemeClr val="accent3">
            <a:lumMod val="60000"/>
            <a:lumOff val="40000"/>
          </a:schemeClr>
        </a:solidFill>
        <a:ln w="12700" cap="flat" cmpd="sng" algn="ctr">
          <a:solidFill>
            <a:schemeClr val="tx1"/>
          </a:solidFill>
          <a:prstDash val="solid"/>
          <a:miter lim="800000"/>
          <a:extLst>
            <a:ext uri="{C807C97D-BFC1-408E-A445-0C87EB9F89A2}">
              <ask:lineSketchStyleProps xmlns:ask="http://schemas.microsoft.com/office/drawing/2018/sketchyshapes">
                <ask:type>
                  <ask:lineSketchScribble/>
                </ask:type>
              </ask:lineSketchStyleProps>
            </a:ext>
          </a:extLst>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dirty="0">
              <a:solidFill>
                <a:schemeClr val="tx1"/>
              </a:solidFill>
            </a:rPr>
            <a:t>Aware of individual needs</a:t>
          </a:r>
        </a:p>
      </dsp:txBody>
      <dsp:txXfrm>
        <a:off x="2066698" y="2632962"/>
        <a:ext cx="1878378" cy="1127027"/>
      </dsp:txXfrm>
    </dsp:sp>
  </dsp:spTree>
</dsp:drawing>
</file>

<file path=ppt/diagrams/drawing2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6ADCF0C-725D-448D-BAB9-1593BEFC7149}">
      <dsp:nvSpPr>
        <dsp:cNvPr id="0" name=""/>
        <dsp:cNvSpPr/>
      </dsp:nvSpPr>
      <dsp:spPr>
        <a:xfrm>
          <a:off x="648072" y="30454"/>
          <a:ext cx="7394131" cy="2479967"/>
        </a:xfrm>
        <a:solidFill>
          <a:schemeClr val="accent1">
            <a:lumMod val="20000"/>
            <a:lumOff val="80000"/>
          </a:schemeClr>
        </a:solidFill>
        <a:ln w="12700" cap="flat" cmpd="sng" algn="ctr">
          <a:solidFill>
            <a:schemeClr val="tx1"/>
          </a:solidFill>
          <a:prstDash val="solid"/>
          <a:miter lim="800000"/>
          <a:extLst>
            <a:ext uri="{C807C97D-BFC1-408E-A445-0C87EB9F89A2}">
              <ask:lineSketchStyleProps xmlns:ask="http://schemas.microsoft.com/office/drawing/2018/sketchyshapes">
                <ask:type>
                  <ask:lineSketchScribble/>
                </ask:type>
              </ask:lineSketchStyleProps>
            </a:ext>
          </a:extLst>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S60 CJPOA 1994 allows senior police officers to authorise constables to S&amp;S persons in a specific area, either where a  serious PO problem is likely to arise or has taken place, or for offensive weapons or dangerous instruments.  </a:t>
          </a:r>
        </a:p>
      </dsp:txBody>
      <dsp:txXfrm>
        <a:off x="648072" y="30454"/>
        <a:ext cx="7394131" cy="2479967"/>
      </dsp:txXfrm>
    </dsp:sp>
    <dsp:sp modelId="{C01C2B17-1FAD-4C1F-BABE-5226206FF9EB}">
      <dsp:nvSpPr>
        <dsp:cNvPr id="0" name=""/>
        <dsp:cNvSpPr/>
      </dsp:nvSpPr>
      <dsp:spPr>
        <a:xfrm>
          <a:off x="648072" y="2684333"/>
          <a:ext cx="7393463" cy="2288614"/>
        </a:xfrm>
        <a:solidFill>
          <a:schemeClr val="tx2">
            <a:lumMod val="40000"/>
            <a:lumOff val="60000"/>
          </a:schemeClr>
        </a:solidFill>
        <a:ln w="12700" cap="flat" cmpd="sng" algn="ctr">
          <a:solidFill>
            <a:schemeClr val="tx1"/>
          </a:solidFill>
          <a:prstDash val="solid"/>
          <a:miter lim="800000"/>
          <a:extLst>
            <a:ext uri="{C807C97D-BFC1-408E-A445-0C87EB9F89A2}">
              <ask:lineSketchStyleProps xmlns:ask="http://schemas.microsoft.com/office/drawing/2018/sketchyshapes">
                <ask:type>
                  <ask:lineSketchScribble/>
                </ask:type>
              </ask:lineSketchStyleProps>
            </a:ext>
          </a:extLst>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Constable in uniform may stop any pedestrian or any vehicle and make any search they think fit whether or not they have reasonable grounds for suspecting that the person or vehicle is carrying weapons or articles of that kind. Failing to submit to a search is an offence </a:t>
          </a:r>
        </a:p>
      </dsp:txBody>
      <dsp:txXfrm>
        <a:off x="648072" y="2684333"/>
        <a:ext cx="7393463" cy="2288614"/>
      </dsp:txXfrm>
    </dsp:sp>
  </dsp:spTree>
</dsp:drawing>
</file>

<file path=ppt/diagrams/drawing2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206C1A9-54BE-4A10-AD3C-981B039F37AD}">
      <dsp:nvSpPr>
        <dsp:cNvPr id="0" name=""/>
        <dsp:cNvSpPr/>
      </dsp:nvSpPr>
      <dsp:spPr>
        <a:xfrm>
          <a:off x="72009" y="8"/>
          <a:ext cx="7776861" cy="1470218"/>
        </a:xfrm>
        <a:solidFill>
          <a:schemeClr val="tx2">
            <a:lumMod val="40000"/>
            <a:lumOff val="60000"/>
          </a:schemeClr>
        </a:solidFill>
        <a:ln w="12700" cap="flat" cmpd="sng" algn="ctr">
          <a:solidFill>
            <a:schemeClr val="tx1"/>
          </a:solidFill>
          <a:prstDash val="solid"/>
          <a:miter lim="800000"/>
          <a:extLst>
            <a:ext uri="{C807C97D-BFC1-408E-A445-0C87EB9F89A2}">
              <ask:lineSketchStyleProps xmlns:ask="http://schemas.microsoft.com/office/drawing/2018/sketchyshapes">
                <ask:type>
                  <ask:lineSketchScribble/>
                </ask:type>
              </ask:lineSketchStyleProps>
            </a:ext>
          </a:extLst>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S60AA of the CJPOA 1994 provides power to require the removal of disguises at public order events where a S60 authorisation is in force or an authorisation is given under this section</a:t>
          </a:r>
        </a:p>
      </dsp:txBody>
      <dsp:txXfrm>
        <a:off x="72009" y="8"/>
        <a:ext cx="7776861" cy="1470218"/>
      </dsp:txXfrm>
    </dsp:sp>
    <dsp:sp modelId="{9BBB7CA0-8225-4E36-B234-08F2F453599B}">
      <dsp:nvSpPr>
        <dsp:cNvPr id="0" name=""/>
        <dsp:cNvSpPr/>
      </dsp:nvSpPr>
      <dsp:spPr>
        <a:xfrm>
          <a:off x="1186" y="1825864"/>
          <a:ext cx="7918507" cy="2494612"/>
        </a:xfrm>
        <a:solidFill>
          <a:schemeClr val="accent5">
            <a:lumMod val="40000"/>
            <a:lumOff val="60000"/>
          </a:schemeClr>
        </a:solidFill>
        <a:ln w="12700" cap="flat" cmpd="sng" algn="ctr">
          <a:solidFill>
            <a:schemeClr val="tx1"/>
          </a:solidFill>
          <a:prstDash val="solid"/>
          <a:miter lim="800000"/>
          <a:extLst>
            <a:ext uri="{C807C97D-BFC1-408E-A445-0C87EB9F89A2}">
              <ask:lineSketchStyleProps xmlns:ask="http://schemas.microsoft.com/office/drawing/2018/sketchyshapes">
                <ask:type>
                  <ask:lineSketchScribble/>
                </ask:type>
              </ask:lineSketchStyleProps>
            </a:ext>
          </a:extLst>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60AA(2) confers power on any constable in uniform</a:t>
          </a:r>
        </a:p>
        <a:p>
          <a:pPr marL="0" lvl="0" indent="0" algn="ctr" defTabSz="1066800">
            <a:lnSpc>
              <a:spcPct val="90000"/>
            </a:lnSpc>
            <a:spcBef>
              <a:spcPct val="0"/>
            </a:spcBef>
            <a:spcAft>
              <a:spcPct val="35000"/>
            </a:spcAft>
            <a:buNone/>
          </a:pPr>
          <a:r>
            <a:rPr lang="en-GB" sz="2400" kern="1200" dirty="0">
              <a:solidFill>
                <a:schemeClr val="tx1"/>
              </a:solidFill>
            </a:rPr>
            <a:t>(a) to require any person to remove any item which the constable reasonably believes that person is wearing wholly or mainly for the purpose of concealing his identity </a:t>
          </a:r>
        </a:p>
        <a:p>
          <a:pPr marL="0" lvl="0" indent="0" algn="ctr" defTabSz="1066800">
            <a:lnSpc>
              <a:spcPct val="90000"/>
            </a:lnSpc>
            <a:spcBef>
              <a:spcPct val="0"/>
            </a:spcBef>
            <a:spcAft>
              <a:spcPct val="35000"/>
            </a:spcAft>
            <a:buNone/>
          </a:pPr>
          <a:r>
            <a:rPr lang="en-GB" sz="2400" kern="1200" dirty="0">
              <a:solidFill>
                <a:schemeClr val="tx1"/>
              </a:solidFill>
            </a:rPr>
            <a:t>(b)  to seize the item which they reasonably believe any person intends to wear wholly or mainly for that purpose</a:t>
          </a:r>
        </a:p>
      </dsp:txBody>
      <dsp:txXfrm>
        <a:off x="1186" y="1825864"/>
        <a:ext cx="7918507" cy="2494612"/>
      </dsp:txXfrm>
    </dsp:sp>
  </dsp:spTree>
</dsp:drawing>
</file>

<file path=ppt/diagrams/drawing2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EC0BA2C-3533-413E-A4D5-063496890D53}">
      <dsp:nvSpPr>
        <dsp:cNvPr id="0" name=""/>
        <dsp:cNvSpPr/>
      </dsp:nvSpPr>
      <dsp:spPr>
        <a:xfrm>
          <a:off x="891033" y="123892"/>
          <a:ext cx="7920924" cy="1952922"/>
        </a:xfrm>
        <a:solidFill>
          <a:schemeClr val="accent3">
            <a:lumMod val="40000"/>
            <a:lumOff val="60000"/>
          </a:schemeClr>
        </a:solidFill>
        <a:ln w="12700" cap="flat" cmpd="sng" algn="ctr">
          <a:solidFill>
            <a:schemeClr val="tx1"/>
          </a:solidFill>
          <a:prstDash val="solid"/>
          <a:miter lim="800000"/>
          <a:extLst>
            <a:ext uri="{C807C97D-BFC1-408E-A445-0C87EB9F89A2}">
              <ask:lineSketchStyleProps xmlns:ask="http://schemas.microsoft.com/office/drawing/2018/sketchyshapes">
                <ask:type>
                  <ask:lineSketchScribble/>
                </ask:type>
              </ask:lineSketchStyleProps>
            </a:ext>
          </a:extLst>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GB" sz="2300" kern="1200" dirty="0">
              <a:solidFill>
                <a:schemeClr val="tx1"/>
              </a:solidFill>
            </a:rPr>
            <a:t>S47A Terrorism Act 2000 provides powers to S &amp; S in a specified location if a senior police officer reasonably suspects that an act of terrorism will take place &amp; reasonably considers that authorisation is necessary to prevent such an act, the area/place/ duration specified no greater than necessary</a:t>
          </a:r>
        </a:p>
      </dsp:txBody>
      <dsp:txXfrm>
        <a:off x="891033" y="123892"/>
        <a:ext cx="7920924" cy="1952922"/>
      </dsp:txXfrm>
    </dsp:sp>
    <dsp:sp modelId="{30296FC6-52AC-406F-9FAA-830F20982179}">
      <dsp:nvSpPr>
        <dsp:cNvPr id="0" name=""/>
        <dsp:cNvSpPr/>
      </dsp:nvSpPr>
      <dsp:spPr>
        <a:xfrm>
          <a:off x="860437" y="2220836"/>
          <a:ext cx="7973132" cy="2738934"/>
        </a:xfrm>
        <a:solidFill>
          <a:schemeClr val="tx2">
            <a:lumMod val="40000"/>
            <a:lumOff val="60000"/>
          </a:schemeClr>
        </a:solidFill>
        <a:ln w="12700" cap="flat" cmpd="sng" algn="ctr">
          <a:solidFill>
            <a:schemeClr val="tx1"/>
          </a:solidFill>
          <a:prstDash val="solid"/>
          <a:miter lim="800000"/>
          <a:extLst>
            <a:ext uri="{C807C97D-BFC1-408E-A445-0C87EB9F89A2}">
              <ask:lineSketchStyleProps xmlns:ask="http://schemas.microsoft.com/office/drawing/2018/sketchyshapes">
                <ask:type>
                  <ask:lineSketchScribble/>
                </ask:type>
              </ask:lineSketchStyleProps>
            </a:ext>
          </a:extLst>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GB" sz="2300" kern="1200" dirty="0">
              <a:solidFill>
                <a:schemeClr val="tx1"/>
              </a:solidFill>
            </a:rPr>
            <a:t>47A(2) authorises any constable in uniform to stop a vehicle/ pedestrian in the specified area &amp; to search the vehicle, driver, passengers, anything in or on the vehicle, driver or passengers. </a:t>
          </a:r>
        </a:p>
        <a:p>
          <a:pPr marL="0" lvl="0" indent="0" algn="ctr" defTabSz="1022350">
            <a:lnSpc>
              <a:spcPct val="90000"/>
            </a:lnSpc>
            <a:spcBef>
              <a:spcPct val="0"/>
            </a:spcBef>
            <a:spcAft>
              <a:spcPct val="35000"/>
            </a:spcAft>
            <a:buNone/>
          </a:pPr>
          <a:r>
            <a:rPr lang="en-GB" sz="2300" kern="1200" dirty="0">
              <a:solidFill>
                <a:schemeClr val="tx1"/>
              </a:solidFill>
            </a:rPr>
            <a:t>To search the pedestrian and anything carried by the pedestrian.</a:t>
          </a:r>
        </a:p>
        <a:p>
          <a:pPr marL="0" lvl="0" indent="0" algn="ctr" defTabSz="1022350">
            <a:lnSpc>
              <a:spcPct val="90000"/>
            </a:lnSpc>
            <a:spcBef>
              <a:spcPct val="0"/>
            </a:spcBef>
            <a:spcAft>
              <a:spcPct val="35000"/>
            </a:spcAft>
            <a:buNone/>
          </a:pPr>
          <a:r>
            <a:rPr lang="en-GB" sz="2300" kern="1200" dirty="0">
              <a:solidFill>
                <a:schemeClr val="tx1"/>
              </a:solidFill>
            </a:rPr>
            <a:t>No reasonable suspicion required once authorisation has been given</a:t>
          </a:r>
        </a:p>
      </dsp:txBody>
      <dsp:txXfrm>
        <a:off x="860437" y="2220836"/>
        <a:ext cx="7973132" cy="2738934"/>
      </dsp:txXfrm>
    </dsp:sp>
  </dsp:spTree>
</dsp:drawing>
</file>

<file path=ppt/diagrams/drawing2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DCA7CA5-5897-48D7-BC94-466EAE847EF2}">
      <dsp:nvSpPr>
        <dsp:cNvPr id="0" name=""/>
        <dsp:cNvSpPr/>
      </dsp:nvSpPr>
      <dsp:spPr>
        <a:xfrm>
          <a:off x="0" y="218467"/>
          <a:ext cx="3645308" cy="2187185"/>
        </a:xfrm>
        <a:solidFill>
          <a:schemeClr val="accent1">
            <a:lumMod val="40000"/>
            <a:lumOff val="60000"/>
          </a:schemeClr>
        </a:solidFill>
        <a:ln w="12700" cap="flat" cmpd="sng" algn="ctr">
          <a:solidFill>
            <a:schemeClr val="tx1"/>
          </a:solidFill>
          <a:prstDash val="solid"/>
          <a:miter lim="800000"/>
          <a:extLst>
            <a:ext uri="{C807C97D-BFC1-408E-A445-0C87EB9F89A2}">
              <ask:lineSketchStyleProps xmlns:ask="http://schemas.microsoft.com/office/drawing/2018/sketchyshapes">
                <ask:type>
                  <ask:lineSketchScribble/>
                </ask:type>
              </ask:lineSketchStyleProps>
            </a:ext>
          </a:extLst>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2 year pilot from 19</a:t>
          </a:r>
          <a:r>
            <a:rPr lang="en-GB" sz="2400" kern="1200" baseline="30000" dirty="0">
              <a:solidFill>
                <a:schemeClr val="tx1"/>
              </a:solidFill>
            </a:rPr>
            <a:t>th</a:t>
          </a:r>
          <a:r>
            <a:rPr lang="en-GB" sz="2400" kern="1200" dirty="0">
              <a:solidFill>
                <a:schemeClr val="tx1"/>
              </a:solidFill>
            </a:rPr>
            <a:t> April 2023 (Merseyside, Sussex, Thames Valley &amp; West Midlands)</a:t>
          </a:r>
        </a:p>
      </dsp:txBody>
      <dsp:txXfrm>
        <a:off x="0" y="218467"/>
        <a:ext cx="3645308" cy="2187185"/>
      </dsp:txXfrm>
    </dsp:sp>
    <dsp:sp modelId="{BC277678-2E95-455F-AC64-EFB746CCB1BD}">
      <dsp:nvSpPr>
        <dsp:cNvPr id="0" name=""/>
        <dsp:cNvSpPr/>
      </dsp:nvSpPr>
      <dsp:spPr>
        <a:xfrm>
          <a:off x="4009839" y="218467"/>
          <a:ext cx="3645308" cy="2187185"/>
        </a:xfrm>
        <a:solidFill>
          <a:schemeClr val="bg2">
            <a:lumMod val="90000"/>
          </a:schemeClr>
        </a:solidFill>
        <a:ln w="12700" cap="flat" cmpd="sng" algn="ctr">
          <a:solidFill>
            <a:schemeClr val="tx1"/>
          </a:solidFill>
          <a:prstDash val="solid"/>
          <a:miter lim="800000"/>
          <a:extLst>
            <a:ext uri="{C807C97D-BFC1-408E-A445-0C87EB9F89A2}">
              <ask:lineSketchStyleProps xmlns:ask="http://schemas.microsoft.com/office/drawing/2018/sketchyshapes">
                <ask:type>
                  <ask:lineSketchScribble/>
                </ask:type>
              </ask:lineSketchStyleProps>
            </a:ext>
          </a:extLst>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Civil order provides police power to S&amp;S a person in a public place and to detain them for a search if they are subject to a SVRO </a:t>
          </a:r>
        </a:p>
      </dsp:txBody>
      <dsp:txXfrm>
        <a:off x="4009839" y="218467"/>
        <a:ext cx="3645308" cy="2187185"/>
      </dsp:txXfrm>
    </dsp:sp>
    <dsp:sp modelId="{81F2FF5F-9D56-4F80-BB28-86653DB4E963}">
      <dsp:nvSpPr>
        <dsp:cNvPr id="0" name=""/>
        <dsp:cNvSpPr/>
      </dsp:nvSpPr>
      <dsp:spPr>
        <a:xfrm>
          <a:off x="8019678" y="218467"/>
          <a:ext cx="3645308" cy="2187185"/>
        </a:xfrm>
        <a:solidFill>
          <a:schemeClr val="tx2">
            <a:lumMod val="40000"/>
            <a:lumOff val="60000"/>
          </a:schemeClr>
        </a:solidFill>
        <a:ln w="12700" cap="flat" cmpd="sng" algn="ctr">
          <a:solidFill>
            <a:schemeClr val="tx1"/>
          </a:solidFill>
          <a:prstDash val="solid"/>
          <a:miter lim="800000"/>
          <a:extLst>
            <a:ext uri="{C807C97D-BFC1-408E-A445-0C87EB9F89A2}">
              <ask:lineSketchStyleProps xmlns:ask="http://schemas.microsoft.com/office/drawing/2018/sketchyshapes">
                <ask:type>
                  <ask:lineSketchScribble/>
                </ask:type>
              </ask:lineSketchStyleProps>
            </a:ext>
          </a:extLst>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To ascertain if they have a bladed article or offensive weapon with them which can be seized</a:t>
          </a:r>
        </a:p>
      </dsp:txBody>
      <dsp:txXfrm>
        <a:off x="8019678" y="218467"/>
        <a:ext cx="3645308" cy="2187185"/>
      </dsp:txXfrm>
    </dsp:sp>
    <dsp:sp modelId="{5FF3ECBB-7A3E-4A3C-AB15-7DC29737A245}">
      <dsp:nvSpPr>
        <dsp:cNvPr id="0" name=""/>
        <dsp:cNvSpPr/>
      </dsp:nvSpPr>
      <dsp:spPr>
        <a:xfrm>
          <a:off x="2004919" y="2770182"/>
          <a:ext cx="3645308" cy="2187185"/>
        </a:xfrm>
        <a:solidFill>
          <a:schemeClr val="accent5">
            <a:lumMod val="40000"/>
            <a:lumOff val="60000"/>
          </a:schemeClr>
        </a:solidFill>
        <a:ln w="12700" cap="flat" cmpd="sng" algn="ctr">
          <a:solidFill>
            <a:schemeClr val="tx1"/>
          </a:solidFill>
          <a:prstDash val="solid"/>
          <a:miter lim="800000"/>
          <a:extLst>
            <a:ext uri="{C807C97D-BFC1-408E-A445-0C87EB9F89A2}">
              <ask:lineSketchStyleProps xmlns:ask="http://schemas.microsoft.com/office/drawing/2018/sketchyshapes">
                <ask:type>
                  <ask:lineSketchScribble/>
                </ask:type>
              </ask:lineSketchStyleProps>
            </a:ext>
          </a:extLst>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The civil orders can only be issued in the 4 Force pilot areas</a:t>
          </a:r>
        </a:p>
      </dsp:txBody>
      <dsp:txXfrm>
        <a:off x="2004919" y="2770182"/>
        <a:ext cx="3645308" cy="2187185"/>
      </dsp:txXfrm>
    </dsp:sp>
    <dsp:sp modelId="{4CBC69DE-C502-4467-9F06-BD51DCFA594C}">
      <dsp:nvSpPr>
        <dsp:cNvPr id="0" name=""/>
        <dsp:cNvSpPr/>
      </dsp:nvSpPr>
      <dsp:spPr>
        <a:xfrm>
          <a:off x="6014758" y="2770182"/>
          <a:ext cx="3645308" cy="2187185"/>
        </a:xfrm>
        <a:solidFill>
          <a:schemeClr val="accent3">
            <a:lumMod val="40000"/>
            <a:lumOff val="60000"/>
          </a:schemeClr>
        </a:solidFill>
        <a:ln w="12700" cap="flat" cmpd="sng" algn="ctr">
          <a:solidFill>
            <a:schemeClr val="tx1"/>
          </a:solidFill>
          <a:prstDash val="solid"/>
          <a:miter lim="800000"/>
          <a:extLst>
            <a:ext uri="{C807C97D-BFC1-408E-A445-0C87EB9F89A2}">
              <ask:lineSketchStyleProps xmlns:ask="http://schemas.microsoft.com/office/drawing/2018/sketchyshapes">
                <ask:type>
                  <ask:lineSketchScribble/>
                </ask:type>
              </ask:lineSketchStyleProps>
            </a:ext>
          </a:extLst>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However, the S &amp; S powers are available to all Constables across England &amp; Wales</a:t>
          </a:r>
        </a:p>
      </dsp:txBody>
      <dsp:txXfrm>
        <a:off x="6014758" y="2770182"/>
        <a:ext cx="3645308" cy="2187185"/>
      </dsp:txXfrm>
    </dsp:sp>
  </dsp:spTree>
</dsp:drawing>
</file>

<file path=ppt/diagrams/drawing2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9E3AFEC-B8B2-4CFC-B5F3-B4199C6A509B}">
      <dsp:nvSpPr>
        <dsp:cNvPr id="0" name=""/>
        <dsp:cNvSpPr/>
      </dsp:nvSpPr>
      <dsp:spPr>
        <a:xfrm rot="5400000">
          <a:off x="466839" y="925222"/>
          <a:ext cx="1439648" cy="174128"/>
        </a:xfrm>
        <a:prstGeom prst="rect">
          <a:avLst/>
        </a:prstGeom>
        <a:solidFill>
          <a:srgbClr val="002060"/>
        </a:solidFill>
        <a:ln>
          <a:solidFill>
            <a:schemeClr val="tx1"/>
          </a:solidFill>
        </a:ln>
        <a:effectLst/>
      </dsp:spPr>
      <dsp:style>
        <a:lnRef idx="0">
          <a:scrgbClr r="0" g="0" b="0"/>
        </a:lnRef>
        <a:fillRef idx="1">
          <a:scrgbClr r="0" g="0" b="0"/>
        </a:fillRef>
        <a:effectRef idx="0">
          <a:scrgbClr r="0" g="0" b="0"/>
        </a:effectRef>
        <a:fontRef idx="minor">
          <a:schemeClr val="lt1"/>
        </a:fontRef>
      </dsp:style>
    </dsp:sp>
    <dsp:sp modelId="{385AE680-B236-4F75-B0BB-51203BF1DC13}">
      <dsp:nvSpPr>
        <dsp:cNvPr id="0" name=""/>
        <dsp:cNvSpPr/>
      </dsp:nvSpPr>
      <dsp:spPr>
        <a:xfrm>
          <a:off x="793998" y="496"/>
          <a:ext cx="1934765" cy="1160859"/>
        </a:xfrm>
        <a:solidFill>
          <a:schemeClr val="tx2">
            <a:lumMod val="20000"/>
            <a:lumOff val="80000"/>
          </a:schemeClr>
        </a:solidFill>
        <a:ln w="12700" cap="flat" cmpd="sng" algn="ctr">
          <a:solidFill>
            <a:schemeClr val="tx1"/>
          </a:solidFill>
          <a:prstDash val="solid"/>
          <a:miter lim="800000"/>
          <a:extLst>
            <a:ext uri="{C807C97D-BFC1-408E-A445-0C87EB9F89A2}">
              <ask:lineSketchStyleProps xmlns:ask="http://schemas.microsoft.com/office/drawing/2018/sketchyshapes">
                <ask:type>
                  <ask:lineSketchScribble/>
                </ask:type>
              </ask:lineSketchStyleProps>
            </a:ext>
          </a:extLst>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latin typeface="+mn-lt"/>
            </a:rPr>
            <a:t>Personal Safety</a:t>
          </a:r>
        </a:p>
      </dsp:txBody>
      <dsp:txXfrm>
        <a:off x="827998" y="34496"/>
        <a:ext cx="1866765" cy="1092859"/>
      </dsp:txXfrm>
    </dsp:sp>
    <dsp:sp modelId="{4CC92139-FAF6-4C2F-9EAD-1BC8D092FC04}">
      <dsp:nvSpPr>
        <dsp:cNvPr id="0" name=""/>
        <dsp:cNvSpPr/>
      </dsp:nvSpPr>
      <dsp:spPr>
        <a:xfrm rot="5404670">
          <a:off x="480670" y="2361507"/>
          <a:ext cx="1410071" cy="174128"/>
        </a:xfrm>
        <a:prstGeom prst="rect">
          <a:avLst/>
        </a:prstGeom>
        <a:solidFill>
          <a:srgbClr val="002060"/>
        </a:solidFill>
        <a:ln>
          <a:solidFill>
            <a:schemeClr val="tx1"/>
          </a:solidFill>
        </a:ln>
        <a:effectLst/>
      </dsp:spPr>
      <dsp:style>
        <a:lnRef idx="0">
          <a:scrgbClr r="0" g="0" b="0"/>
        </a:lnRef>
        <a:fillRef idx="1">
          <a:scrgbClr r="0" g="0" b="0"/>
        </a:fillRef>
        <a:effectRef idx="0">
          <a:scrgbClr r="0" g="0" b="0"/>
        </a:effectRef>
        <a:fontRef idx="minor">
          <a:schemeClr val="lt1"/>
        </a:fontRef>
      </dsp:style>
    </dsp:sp>
    <dsp:sp modelId="{E0FA83BC-D3C2-4084-AD0E-18654CAB3657}">
      <dsp:nvSpPr>
        <dsp:cNvPr id="0" name=""/>
        <dsp:cNvSpPr/>
      </dsp:nvSpPr>
      <dsp:spPr>
        <a:xfrm>
          <a:off x="793998" y="1451570"/>
          <a:ext cx="1934765" cy="1160859"/>
        </a:xfrm>
        <a:solidFill>
          <a:schemeClr val="accent1">
            <a:lumMod val="40000"/>
            <a:lumOff val="60000"/>
          </a:schemeClr>
        </a:solidFill>
        <a:ln w="12700" cap="flat" cmpd="sng" algn="ctr">
          <a:solidFill>
            <a:schemeClr val="tx1"/>
          </a:solidFill>
          <a:prstDash val="solid"/>
          <a:miter lim="800000"/>
          <a:extLst>
            <a:ext uri="{C807C97D-BFC1-408E-A445-0C87EB9F89A2}">
              <ask:lineSketchStyleProps xmlns:ask="http://schemas.microsoft.com/office/drawing/2018/sketchyshapes">
                <ask:type>
                  <ask:lineSketchScribble/>
                </ask:type>
              </ask:lineSketchStyleProps>
            </a:ext>
          </a:extLst>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Areas of concealment</a:t>
          </a:r>
        </a:p>
      </dsp:txBody>
      <dsp:txXfrm>
        <a:off x="827998" y="1485570"/>
        <a:ext cx="1866765" cy="1092859"/>
      </dsp:txXfrm>
    </dsp:sp>
    <dsp:sp modelId="{AE6CD333-5C1F-4170-BA32-1B05DE736538}">
      <dsp:nvSpPr>
        <dsp:cNvPr id="0" name=""/>
        <dsp:cNvSpPr/>
      </dsp:nvSpPr>
      <dsp:spPr>
        <a:xfrm rot="31930">
          <a:off x="1184693" y="3089901"/>
          <a:ext cx="2569551" cy="174128"/>
        </a:xfrm>
        <a:prstGeom prst="rect">
          <a:avLst/>
        </a:prstGeom>
        <a:solidFill>
          <a:srgbClr val="002060"/>
        </a:solidFill>
        <a:ln>
          <a:solidFill>
            <a:schemeClr val="tx1"/>
          </a:solidFill>
        </a:ln>
        <a:effectLst/>
      </dsp:spPr>
      <dsp:style>
        <a:lnRef idx="0">
          <a:scrgbClr r="0" g="0" b="0"/>
        </a:lnRef>
        <a:fillRef idx="1">
          <a:scrgbClr r="0" g="0" b="0"/>
        </a:fillRef>
        <a:effectRef idx="0">
          <a:scrgbClr r="0" g="0" b="0"/>
        </a:effectRef>
        <a:fontRef idx="minor">
          <a:schemeClr val="lt1"/>
        </a:fontRef>
      </dsp:style>
    </dsp:sp>
    <dsp:sp modelId="{223231E7-9EA6-44FD-B577-D1AB489C34DF}">
      <dsp:nvSpPr>
        <dsp:cNvPr id="0" name=""/>
        <dsp:cNvSpPr/>
      </dsp:nvSpPr>
      <dsp:spPr>
        <a:xfrm>
          <a:off x="792082" y="2873065"/>
          <a:ext cx="1934765" cy="1160859"/>
        </a:xfrm>
        <a:solidFill>
          <a:schemeClr val="tx2">
            <a:lumMod val="40000"/>
            <a:lumOff val="60000"/>
          </a:schemeClr>
        </a:solidFill>
        <a:ln w="12700" cap="flat" cmpd="sng" algn="ctr">
          <a:solidFill>
            <a:schemeClr val="tx1"/>
          </a:solidFill>
          <a:prstDash val="solid"/>
          <a:miter lim="800000"/>
          <a:extLst>
            <a:ext uri="{C807C97D-BFC1-408E-A445-0C87EB9F89A2}">
              <ask:lineSketchStyleProps xmlns:ask="http://schemas.microsoft.com/office/drawing/2018/sketchyshapes">
                <ask:type>
                  <ask:lineSketchScribble/>
                </ask:type>
              </ask:lineSketchStyleProps>
            </a:ext>
          </a:extLst>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Areas routinely missed</a:t>
          </a:r>
        </a:p>
      </dsp:txBody>
      <dsp:txXfrm>
        <a:off x="826082" y="2907065"/>
        <a:ext cx="1866765" cy="1092859"/>
      </dsp:txXfrm>
    </dsp:sp>
    <dsp:sp modelId="{D2C82C3B-7D62-4FE7-9FF3-D99B8391832E}">
      <dsp:nvSpPr>
        <dsp:cNvPr id="0" name=""/>
        <dsp:cNvSpPr/>
      </dsp:nvSpPr>
      <dsp:spPr>
        <a:xfrm rot="16200000">
          <a:off x="3040078" y="2376296"/>
          <a:ext cx="1439648" cy="174128"/>
        </a:xfrm>
        <a:prstGeom prst="rect">
          <a:avLst/>
        </a:prstGeom>
        <a:solidFill>
          <a:srgbClr val="002060"/>
        </a:solidFill>
        <a:ln>
          <a:solidFill>
            <a:schemeClr val="tx1"/>
          </a:solidFill>
        </a:ln>
        <a:effectLst/>
      </dsp:spPr>
      <dsp:style>
        <a:lnRef idx="0">
          <a:scrgbClr r="0" g="0" b="0"/>
        </a:lnRef>
        <a:fillRef idx="1">
          <a:scrgbClr r="0" g="0" b="0"/>
        </a:fillRef>
        <a:effectRef idx="0">
          <a:scrgbClr r="0" g="0" b="0"/>
        </a:effectRef>
        <a:fontRef idx="minor">
          <a:schemeClr val="lt1"/>
        </a:fontRef>
      </dsp:style>
    </dsp:sp>
    <dsp:sp modelId="{35E68FE2-94F3-4B8A-BF39-BB976A322BAC}">
      <dsp:nvSpPr>
        <dsp:cNvPr id="0" name=""/>
        <dsp:cNvSpPr/>
      </dsp:nvSpPr>
      <dsp:spPr>
        <a:xfrm>
          <a:off x="3367236" y="2902644"/>
          <a:ext cx="1934765" cy="1160859"/>
        </a:xfrm>
        <a:solidFill>
          <a:schemeClr val="tx2">
            <a:lumMod val="20000"/>
            <a:lumOff val="80000"/>
          </a:schemeClr>
        </a:solidFill>
        <a:ln w="12700" cap="flat" cmpd="sng" algn="ctr">
          <a:solidFill>
            <a:schemeClr val="tx1"/>
          </a:solidFill>
          <a:prstDash val="solid"/>
          <a:miter lim="800000"/>
          <a:extLst>
            <a:ext uri="{C807C97D-BFC1-408E-A445-0C87EB9F89A2}">
              <ask:lineSketchStyleProps xmlns:ask="http://schemas.microsoft.com/office/drawing/2018/sketchyshapes">
                <ask:type>
                  <ask:lineSketchScribble/>
                </ask:type>
              </ask:lineSketchStyleProps>
            </a:ext>
          </a:extLst>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J.O.G</a:t>
          </a:r>
        </a:p>
      </dsp:txBody>
      <dsp:txXfrm>
        <a:off x="3401236" y="2936644"/>
        <a:ext cx="1866765" cy="1092859"/>
      </dsp:txXfrm>
    </dsp:sp>
    <dsp:sp modelId="{742F4AD2-3A7C-4E42-B68C-D5744D222658}">
      <dsp:nvSpPr>
        <dsp:cNvPr id="0" name=""/>
        <dsp:cNvSpPr/>
      </dsp:nvSpPr>
      <dsp:spPr>
        <a:xfrm rot="16200000">
          <a:off x="3040078" y="925222"/>
          <a:ext cx="1439648" cy="174128"/>
        </a:xfrm>
        <a:prstGeom prst="rect">
          <a:avLst/>
        </a:prstGeom>
        <a:solidFill>
          <a:srgbClr val="002060"/>
        </a:solidFill>
        <a:ln>
          <a:solidFill>
            <a:schemeClr val="tx1"/>
          </a:solidFill>
        </a:ln>
        <a:effectLst/>
      </dsp:spPr>
      <dsp:style>
        <a:lnRef idx="0">
          <a:scrgbClr r="0" g="0" b="0"/>
        </a:lnRef>
        <a:fillRef idx="1">
          <a:scrgbClr r="0" g="0" b="0"/>
        </a:fillRef>
        <a:effectRef idx="0">
          <a:scrgbClr r="0" g="0" b="0"/>
        </a:effectRef>
        <a:fontRef idx="minor">
          <a:schemeClr val="lt1"/>
        </a:fontRef>
      </dsp:style>
    </dsp:sp>
    <dsp:sp modelId="{0902FA34-684E-4A27-902B-98CCB12D35E3}">
      <dsp:nvSpPr>
        <dsp:cNvPr id="0" name=""/>
        <dsp:cNvSpPr/>
      </dsp:nvSpPr>
      <dsp:spPr>
        <a:xfrm>
          <a:off x="3367236" y="1451570"/>
          <a:ext cx="1934765" cy="1160859"/>
        </a:xfrm>
        <a:solidFill>
          <a:schemeClr val="accent1">
            <a:lumMod val="40000"/>
            <a:lumOff val="60000"/>
          </a:schemeClr>
        </a:solidFill>
        <a:ln w="12700" cap="flat" cmpd="sng" algn="ctr">
          <a:solidFill>
            <a:schemeClr val="tx1"/>
          </a:solidFill>
          <a:prstDash val="solid"/>
          <a:miter lim="800000"/>
          <a:extLst>
            <a:ext uri="{C807C97D-BFC1-408E-A445-0C87EB9F89A2}">
              <ask:lineSketchStyleProps xmlns:ask="http://schemas.microsoft.com/office/drawing/2018/sketchyshapes">
                <ask:type>
                  <ask:lineSketchScribble/>
                </ask:type>
              </ask:lineSketchStyleProps>
            </a:ext>
          </a:extLst>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Recovery of exhibits</a:t>
          </a:r>
        </a:p>
      </dsp:txBody>
      <dsp:txXfrm>
        <a:off x="3401236" y="1485570"/>
        <a:ext cx="1866765" cy="1092859"/>
      </dsp:txXfrm>
    </dsp:sp>
    <dsp:sp modelId="{F4CF9539-14EF-43E9-8D0F-0E0ABEF5898C}">
      <dsp:nvSpPr>
        <dsp:cNvPr id="0" name=""/>
        <dsp:cNvSpPr/>
      </dsp:nvSpPr>
      <dsp:spPr>
        <a:xfrm>
          <a:off x="3367236" y="496"/>
          <a:ext cx="1934765" cy="1160859"/>
        </a:xfrm>
        <a:solidFill>
          <a:schemeClr val="tx2">
            <a:lumMod val="40000"/>
            <a:lumOff val="60000"/>
          </a:schemeClr>
        </a:solidFill>
        <a:ln w="12700" cap="flat" cmpd="sng" algn="ctr">
          <a:solidFill>
            <a:schemeClr val="tx1"/>
          </a:solidFill>
          <a:prstDash val="solid"/>
          <a:miter lim="800000"/>
          <a:extLst>
            <a:ext uri="{C807C97D-BFC1-408E-A445-0C87EB9F89A2}">
              <ask:lineSketchStyleProps xmlns:ask="http://schemas.microsoft.com/office/drawing/2018/sketchyshapes">
                <ask:type>
                  <ask:lineSketchScribble/>
                </ask:type>
              </ask:lineSketchStyleProps>
            </a:ext>
          </a:extLst>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Control of subject, seeing hands</a:t>
          </a:r>
        </a:p>
      </dsp:txBody>
      <dsp:txXfrm>
        <a:off x="3401236" y="34496"/>
        <a:ext cx="1866765" cy="1092859"/>
      </dsp:txXfrm>
    </dsp:sp>
  </dsp:spTree>
</dsp:drawing>
</file>

<file path=ppt/diagrams/layout1.xml><?xml version="1.0" encoding="utf-8"?>
<dgm:layoutDef xmlns:dgm="http://schemas.openxmlformats.org/drawingml/2006/diagram" xmlns:a="http://schemas.openxmlformats.org/drawingml/2006/main" uniqueId="urn:microsoft.com/office/officeart/2005/8/layout/process5">
  <dgm:title val=""/>
  <dgm:desc val=""/>
  <dgm:catLst>
    <dgm:cat type="process" pri="17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self" func="var" arg="dir" op="equ" val="norm">
        <dgm:alg type="snake">
          <dgm:param type="grDir" val="tL"/>
          <dgm:param type="flowDir" val="row"/>
          <dgm:param type="contDir" val="revDir"/>
          <dgm:param type="bkpt" val="endCnv"/>
        </dgm:alg>
      </dgm:if>
      <dgm:else name="Name2">
        <dgm:alg type="snake">
          <dgm:param type="grDir" val="tR"/>
          <dgm:param type="flowDir" val="row"/>
          <dgm:param type="contDir" val="rev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4"/>
      <dgm:constr type="sp" refType="w" refFor="ch" refForName="sibTrans"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matrix3">
  <dgm:title val=""/>
  <dgm:desc val=""/>
  <dgm:catLst>
    <dgm:cat type="matrix" pri="1000"/>
    <dgm:cat type="convert" pri="18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0" destOrd="0"/>
        <dgm:cxn modelId="8" srcId="0" destId="4" srcOrd="1" destOrd="0"/>
      </dgm:cxnLst>
      <dgm:bg/>
      <dgm:whole/>
    </dgm:dataModel>
  </dgm:sampData>
  <dgm:styleData useDef="1">
    <dgm:dataModel>
      <dgm:ptLst/>
      <dgm:bg/>
      <dgm:whole/>
    </dgm:dataModel>
  </dgm:styleData>
  <dgm:clrData useDef="1">
    <dgm:dataModel>
      <dgm:ptLst/>
      <dgm:bg/>
      <dgm:whole/>
    </dgm:dataModel>
  </dgm:clrData>
  <dgm:layoutNode name="matrix">
    <dgm:varLst>
      <dgm:chMax val="1"/>
      <dgm:dir/>
      <dgm:resizeHandles val="exact"/>
    </dgm:varLst>
    <dgm:alg type="composite">
      <dgm:param type="ar" val="1"/>
    </dgm:alg>
    <dgm:shape xmlns:r="http://schemas.openxmlformats.org/officeDocument/2006/relationships" r:blip="">
      <dgm:adjLst/>
    </dgm:shape>
    <dgm:presOf/>
    <dgm:choose name="Name0">
      <dgm:if name="Name1" func="var" arg="dir" op="equ" val="norm">
        <dgm:constrLst>
          <dgm:constr type="w" for="ch" forName="diamond" refType="w"/>
          <dgm:constr type="h" for="ch" forName="diamond" refType="h"/>
          <dgm:constr type="w" for="ch" forName="quad1" refType="w" fact="0.39"/>
          <dgm:constr type="h" for="ch" forName="quad1" refType="h" fact="0.39"/>
          <dgm:constr type="ctrX" for="ch" forName="quad1" refType="w" fact="0.29"/>
          <dgm:constr type="ctrY" for="ch" forName="quad1" refType="h" fact="0.29"/>
          <dgm:constr type="w" for="ch" forName="quad2" refType="w" fact="0.39"/>
          <dgm:constr type="h" for="ch" forName="quad2" refType="h" fact="0.39"/>
          <dgm:constr type="ctrX" for="ch" forName="quad2" refType="w" fact="0.71"/>
          <dgm:constr type="ctrY" for="ch" forName="quad2" refType="h" fact="0.29"/>
          <dgm:constr type="w" for="ch" forName="quad3" refType="w" fact="0.39"/>
          <dgm:constr type="h" for="ch" forName="quad3" refType="h" fact="0.39"/>
          <dgm:constr type="ctrX" for="ch" forName="quad3" refType="w" fact="0.29"/>
          <dgm:constr type="ctrY" for="ch" forName="quad3" refType="h" fact="0.71"/>
          <dgm:constr type="w" for="ch" forName="quad4" refType="w" fact="0.39"/>
          <dgm:constr type="h" for="ch" forName="quad4" refType="h" fact="0.39"/>
          <dgm:constr type="ctrX" for="ch" forName="quad4" refType="w" fact="0.71"/>
          <dgm:constr type="ctrY" for="ch" forName="quad4" refType="h" fact="0.71"/>
          <dgm:constr type="primFontSz" for="des" ptType="node" op="equ" val="65"/>
        </dgm:constrLst>
      </dgm:if>
      <dgm:else name="Name2">
        <dgm:constrLst>
          <dgm:constr type="w" for="ch" forName="diamond" refType="w"/>
          <dgm:constr type="h" for="ch" forName="diamond" refType="h"/>
          <dgm:constr type="w" for="ch" forName="quad1" refType="w" fact="0.39"/>
          <dgm:constr type="h" for="ch" forName="quad1" refType="h" fact="0.39"/>
          <dgm:constr type="ctrX" for="ch" forName="quad1" refType="w" fact="0.71"/>
          <dgm:constr type="ctrY" for="ch" forName="quad1" refType="h" fact="0.29"/>
          <dgm:constr type="w" for="ch" forName="quad2" refType="w" fact="0.39"/>
          <dgm:constr type="h" for="ch" forName="quad2" refType="h" fact="0.39"/>
          <dgm:constr type="ctrX" for="ch" forName="quad2" refType="w" fact="0.29"/>
          <dgm:constr type="ctrY" for="ch" forName="quad2" refType="h" fact="0.29"/>
          <dgm:constr type="w" for="ch" forName="quad3" refType="w" fact="0.39"/>
          <dgm:constr type="h" for="ch" forName="quad3" refType="h" fact="0.39"/>
          <dgm:constr type="ctrX" for="ch" forName="quad3" refType="w" fact="0.71"/>
          <dgm:constr type="ctrY" for="ch" forName="quad3" refType="h" fact="0.71"/>
          <dgm:constr type="w" for="ch" forName="quad4" refType="w" fact="0.39"/>
          <dgm:constr type="h" for="ch" forName="quad4" refType="h" fact="0.39"/>
          <dgm:constr type="ctrX" for="ch" forName="quad4" refType="w" fact="0.29"/>
          <dgm:constr type="ctrY" for="ch" forName="quad4" refType="h" fact="0.71"/>
          <dgm:constr type="primFontSz" for="des" ptType="node" op="equ" val="65"/>
        </dgm:constrLst>
      </dgm:else>
    </dgm:choose>
    <dgm:ruleLst/>
    <dgm:choose name="Name3">
      <dgm:if name="Name4" axis="ch" ptType="node" func="cnt" op="gte" val="1">
        <dgm:layoutNode name="diamond" styleLbl="bgShp">
          <dgm:alg type="sp"/>
          <dgm:shape xmlns:r="http://schemas.openxmlformats.org/officeDocument/2006/relationships" type="diamond" r:blip="">
            <dgm:adjLst/>
          </dgm:shape>
          <dgm:presOf/>
          <dgm:constrLst>
            <dgm:constr type="w" refType="h" op="equ"/>
          </dgm:constrLst>
          <dgm:ruleLst/>
        </dgm:layoutNode>
        <dgm:layoutNode name="quad1">
          <dgm:varLst>
            <dgm:chMax val="0"/>
            <dgm:chPref val="0"/>
            <dgm:bulletEnabled val="1"/>
          </dgm:varLst>
          <dgm:alg type="tx"/>
          <dgm:shape xmlns:r="http://schemas.openxmlformats.org/officeDocument/2006/relationships" type="roundRect" r:blip="">
            <dgm:adjLst/>
          </dgm:shape>
          <dgm:presOf axis="ch desOrSelf" ptType="node node" st="1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2">
          <dgm:varLst>
            <dgm:chMax val="0"/>
            <dgm:chPref val="0"/>
            <dgm:bulletEnabled val="1"/>
          </dgm:varLst>
          <dgm:alg type="tx"/>
          <dgm:shape xmlns:r="http://schemas.openxmlformats.org/officeDocument/2006/relationships" type="roundRect" r:blip="">
            <dgm:adjLst/>
          </dgm:shape>
          <dgm:presOf axis="ch desOrSelf" ptType="node node" st="2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3">
          <dgm:varLst>
            <dgm:chMax val="0"/>
            <dgm:chPref val="0"/>
            <dgm:bulletEnabled val="1"/>
          </dgm:varLst>
          <dgm:alg type="tx"/>
          <dgm:shape xmlns:r="http://schemas.openxmlformats.org/officeDocument/2006/relationships" type="roundRect" r:blip="">
            <dgm:adjLst/>
          </dgm:shape>
          <dgm:presOf axis="ch desOrSelf" ptType="node node" st="3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4">
          <dgm:varLst>
            <dgm:chMax val="0"/>
            <dgm:chPref val="0"/>
            <dgm:bulletEnabled val="1"/>
          </dgm:varLst>
          <dgm:alg type="tx"/>
          <dgm:shape xmlns:r="http://schemas.openxmlformats.org/officeDocument/2006/relationships" type="roundRect" r:blip="">
            <dgm:adjLst/>
          </dgm:shape>
          <dgm:presOf axis="ch desOrSelf" ptType="node node" st="4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5"/>
    </dgm:choose>
  </dgm:layoutNode>
</dgm:layoutDef>
</file>

<file path=ppt/diagrams/layout3.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5.xml><?xml version="1.0" encoding="utf-8"?>
<dgm:layoutDef xmlns:dgm="http://schemas.openxmlformats.org/drawingml/2006/diagram" xmlns:a="http://schemas.openxmlformats.org/drawingml/2006/main" uniqueId="urn:microsoft.com/office/officeart/2005/8/layout/lProcess1">
  <dgm:title val=""/>
  <dgm:desc val=""/>
  <dgm:catLst>
    <dgm:cat type="process" pri="15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0" destId="2" srcOrd="0" destOrd="0"/>
        <dgm:cxn modelId="6" srcId="1" destId="3" srcOrd="1" destOrd="0"/>
        <dgm:cxn modelId="23" srcId="2" destId="21" srcOrd="0" destOrd="0"/>
        <dgm:cxn modelId="24" srcId="2" destId="22" srcOrd="1" destOrd="0"/>
        <dgm:cxn modelId="33" srcId="1" destId="31" srcOrd="0" destOrd="0"/>
      </dgm:cxnLst>
      <dgm:bg/>
      <dgm:whole/>
    </dgm:dataModel>
  </dgm:sampData>
  <dgm:styleData>
    <dgm:dataModel>
      <dgm:ptLst>
        <dgm:pt modelId="0" type="doc"/>
        <dgm:pt modelId="1"/>
        <dgm:pt modelId="11"/>
        <dgm:pt modelId="2"/>
        <dgm:pt modelId="22"/>
      </dgm:ptLst>
      <dgm:cxnLst>
        <dgm:cxn modelId="3" srcId="0" destId="1" srcOrd="0" destOrd="0"/>
        <dgm:cxn modelId="4" srcId="0" destId="2" srcOrd="0" destOrd="0"/>
        <dgm:cxn modelId="5" srcId="1" destId="11" srcOrd="0" destOrd="0"/>
        <dgm:cxn modelId="6" srcId="2" destId="22"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51" srcId="1" destId="11" srcOrd="0" destOrd="0"/>
        <dgm:cxn modelId="61" srcId="2" destId="21" srcOrd="0" destOrd="0"/>
        <dgm:cxn modelId="71" srcId="3" destId="31" srcOrd="0" destOrd="0"/>
        <dgm:cxn modelId="81"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L"/>
          <dgm:param type="vertAlign" val="mid"/>
          <dgm:param type="nodeHorzAlign" val="l"/>
          <dgm:param type="nodeVertAlign" val="t"/>
          <dgm:param type="fallback" val="2D"/>
        </dgm:alg>
      </dgm:if>
      <dgm:else name="Name3">
        <dgm:alg type="lin">
          <dgm:param type="linDir" val="fromR"/>
          <dgm:param type="vertAlign" val="mid"/>
          <dgm:param type="nodeHorzAlign" val="r"/>
          <dgm:param type="nodeVertAlign" val="t"/>
          <dgm:param type="fallback" val="2D"/>
        </dgm:alg>
      </dgm:else>
    </dgm:choose>
    <dgm:shape xmlns:r="http://schemas.openxmlformats.org/officeDocument/2006/relationships" r:blip="">
      <dgm:adjLst/>
    </dgm:shape>
    <dgm:presOf/>
    <dgm:constrLst>
      <dgm:constr type="h" for="des" forName="header" refType="h"/>
      <dgm:constr type="w" for="des" forName="header" refType="h" refFor="des" refForName="header" op="equ" fact="4"/>
      <dgm:constr type="h" for="des" forName="child" refType="h" refFor="des" refForName="header" op="equ"/>
      <dgm:constr type="w" for="des" forName="child" refType="w" refFor="des" refForName="header" op="equ"/>
      <dgm:constr type="w" for="ch" forName="hSp" refType="w" refFor="des" refForName="header" op="equ" fact="0.14"/>
      <dgm:constr type="h" for="des" forName="parTrans" refType="h" refFor="des" refForName="header" op="equ" fact="0.35"/>
      <dgm:constr type="h" for="des" forName="sibTrans" refType="h" refFor="des" refForName="parTrans" op="equ"/>
      <dgm:constr type="primFontSz" for="des" forName="child" op="equ" val="65"/>
      <dgm:constr type="primFontSz" for="des" forName="header" op="equ" val="65"/>
    </dgm:constrLst>
    <dgm:ruleLst/>
    <dgm:forEach name="Name4" axis="ch" ptType="node">
      <dgm:layoutNode name="vertFlow">
        <dgm:choose name="Name5">
          <dgm:if name="Name6" func="var" arg="dir" op="equ" val="norm">
            <dgm:alg type="lin">
              <dgm:param type="linDir" val="fromT"/>
              <dgm:param type="nodeHorzAlign" val="ctr"/>
              <dgm:param type="nodeVertAlign" val="t"/>
              <dgm:param type="fallback" val="2D"/>
            </dgm:alg>
          </dgm:if>
          <dgm:else name="Name7">
            <dgm:alg type="lin">
              <dgm:param type="linDir" val="fromT"/>
              <dgm:param type="nodeHorzAlign" val="ctr"/>
              <dgm:param type="nodeVertAlign" val="t"/>
              <dgm:param type="fallback" val="2D"/>
            </dgm:alg>
          </dgm:else>
        </dgm:choose>
        <dgm:shape xmlns:r="http://schemas.openxmlformats.org/officeDocument/2006/relationships" r:blip="">
          <dgm:adjLst/>
        </dgm:shape>
        <dgm:presOf/>
        <dgm:constrLst/>
        <dgm:ruleLst/>
        <dgm:layoutNode name="header" styleLbl="node1">
          <dgm:alg type="tx"/>
          <dgm:shape xmlns:r="http://schemas.openxmlformats.org/officeDocument/2006/relationships" type="roundRect" r:blip="">
            <dgm:adjLst>
              <dgm:adj idx="1" val="0.1"/>
            </dgm:adjLst>
          </dgm:shape>
          <dgm:presOf axis="self"/>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name="Name8" axis="ch" ptType="parTrans" cnt="1">
          <dgm:layoutNode name="parTrans" styleLbl="sibTrans2D1">
            <dgm:alg type="conn">
              <dgm:param type="begPts" val="auto"/>
              <dgm:param type="endPts" val="auto"/>
            </dgm:alg>
            <dgm:shape xmlns:r="http://schemas.openxmlformats.org/officeDocument/2006/relationships" type="conn" r:blip="">
              <dgm:adjLst/>
            </dgm:shape>
            <dgm:presOf axis="self"/>
            <dgm:constrLst>
              <dgm:constr type="w" refType="h"/>
              <dgm:constr type="connDist"/>
              <dgm:constr type="wArH" refType="h" fact="0.25"/>
              <dgm:constr type="hArH" refType="wArH" fact="2"/>
              <dgm:constr type="stemThick" refType="hArH" fact="0.667"/>
              <dgm:constr type="begPad" refType="connDist" fact="0.25"/>
              <dgm:constr type="endPad" refType="connDist" fact="0.25"/>
            </dgm:constrLst>
            <dgm:ruleLst/>
          </dgm:layoutNode>
        </dgm:forEach>
        <dgm:forEach name="Name9" axis="ch" ptType="node">
          <dgm:layoutNode name="child" styleLbl="alignAccFollowNode1">
            <dgm:varLst>
              <dgm:chMax val="0"/>
              <dgm:bulletEnabled val="1"/>
            </dgm:varLst>
            <dgm:alg type="tx"/>
            <dgm:shape xmlns:r="http://schemas.openxmlformats.org/officeDocument/2006/relationships" type="roundRect" r:blip="">
              <dgm:adjLst>
                <dgm:adj idx="1" val="0.1"/>
              </dgm:adjLst>
            </dgm:shape>
            <dgm:presOf axis="desOrSelf" ptType="nod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name="Name10" axis="followSib" ptType="sibTrans" cnt="1">
            <dgm:layoutNode name="sibTrans" styleLbl="sibTrans2D1">
              <dgm:alg type="conn">
                <dgm:param type="begPts" val="auto"/>
                <dgm:param type="endPts" val="auto"/>
              </dgm:alg>
              <dgm:shape xmlns:r="http://schemas.openxmlformats.org/officeDocument/2006/relationships" type="conn" r:blip="">
                <dgm:adjLst/>
              </dgm:shape>
              <dgm:presOf axis="self"/>
              <dgm:constrLst>
                <dgm:constr type="w" refType="h"/>
                <dgm:constr type="connDist"/>
                <dgm:constr type="wArH" refType="h" fact="0.25"/>
                <dgm:constr type="hArH" refType="wArH" fact="2"/>
                <dgm:constr type="stemThick" refType="hArH" fact="0.667"/>
                <dgm:constr type="begPad" refType="w" fact="0.25"/>
                <dgm:constr type="endPad" refType="w" fact="0.25"/>
              </dgm:constrLst>
              <dgm:ruleLst/>
            </dgm:layoutNode>
          </dgm:forEach>
        </dgm:forEach>
      </dgm:layoutNode>
      <dgm:choose name="Name11">
        <dgm:if name="Name12" axis="self" ptType="node" func="revPos" op="gte" val="2">
          <dgm:layoutNode name="hSp">
            <dgm:alg type="sp"/>
            <dgm:shape xmlns:r="http://schemas.openxmlformats.org/officeDocument/2006/relationships" r:blip="">
              <dgm:adjLst/>
            </dgm:shape>
            <dgm:presOf/>
            <dgm:constrLst/>
            <dgm:ruleLst/>
          </dgm:layoutNode>
        </dgm:if>
        <dgm:else name="Name13"/>
      </dgm:choose>
    </dgm:forEach>
  </dgm:layoutNode>
</dgm:layoutDef>
</file>

<file path=ppt/diagrams/layout6.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05/8/layout/pList2">
  <dgm:title val=""/>
  <dgm:desc val=""/>
  <dgm:catLst>
    <dgm:cat type="list" pri="11000"/>
    <dgm:cat type="picture" pri="24000"/>
    <dgm:cat type="pictureconvert" pri="24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alg type="composite"/>
    <dgm:shape xmlns:r="http://schemas.openxmlformats.org/officeDocument/2006/relationships" r:blip="">
      <dgm:adjLst/>
    </dgm:shape>
    <dgm:presOf/>
    <dgm:constrLst>
      <dgm:constr type="w" for="ch" forName="bkgdShp" refType="w"/>
      <dgm:constr type="h" for="ch" forName="bkgdShp" refType="h" fact="0.45"/>
      <dgm:constr type="t" for="ch" forName="bkgdShp"/>
      <dgm:constr type="w" for="ch" forName="linComp" refType="w" fact="0.94"/>
      <dgm:constr type="h" for="ch" forName="linComp" refType="h"/>
      <dgm:constr type="ctrX" for="ch" forName="linComp" refType="w" fact="0.5"/>
    </dgm:constrLst>
    <dgm:ruleLst/>
    <dgm:choose name="Name1">
      <dgm:if name="Name2" axis="ch" ptType="node" func="cnt" op="gte" val="1">
        <dgm:layoutNode name="bkgdShp" styleLbl="alignAccFollowNode1">
          <dgm:alg type="sp"/>
          <dgm:shape xmlns:r="http://schemas.openxmlformats.org/officeDocument/2006/relationships" type="roundRect" r:blip="">
            <dgm:adjLst>
              <dgm:adj idx="1" val="0.1"/>
            </dgm:adjLst>
          </dgm:shape>
          <dgm:presOf/>
          <dgm:constrLst/>
          <dgm:ruleLst/>
        </dgm:layoutNode>
        <dgm:layoutNode name="linComp">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w" for="ch" forName="compNode" refType="w"/>
            <dgm:constr type="h" for="ch" forName="compNode" refType="h"/>
            <dgm:constr type="w" for="ch" ptType="sibTrans" refType="w" refFor="ch" refForName="compNode" fact="0.1"/>
            <dgm:constr type="h" for="ch" ptType="sibTrans" op="equ"/>
            <dgm:constr type="h" for="ch" forName="compNode" op="equ"/>
            <dgm:constr type="primFontSz" for="des" forName="node" op="equ"/>
          </dgm:constrLst>
          <dgm:ruleLst/>
          <dgm:forEach name="nodesForEach" axis="ch" ptType="node">
            <dgm:layoutNode name="compNode">
              <dgm:alg type="composite"/>
              <dgm:shape xmlns:r="http://schemas.openxmlformats.org/officeDocument/2006/relationships" r:blip="">
                <dgm:adjLst/>
              </dgm:shape>
              <dgm:presOf/>
              <dgm:constrLst>
                <dgm:constr type="w" for="ch" forName="node" refType="w"/>
                <dgm:constr type="h" for="ch" forName="node" refType="h" fact="0.55"/>
                <dgm:constr type="b" for="ch" forName="node" refType="h"/>
                <dgm:constr type="w" for="ch" forName="invisiNode" refType="w" fact="0.75"/>
                <dgm:constr type="h" for="ch" forName="invisiNode" refType="h" fact="0.06"/>
                <dgm:constr type="t" for="ch" forName="invisiNode"/>
                <dgm:constr type="w" for="ch" forName="imagNode" refType="w"/>
                <dgm:constr type="h" for="ch" forName="imagNode" refType="h" fact="0.33"/>
                <dgm:constr type="ctrX" for="ch" forName="imagNode" refType="w" fact="0.5"/>
                <dgm:constr type="t" for="ch" forName="imagNode" refType="h" fact="0.06"/>
              </dgm:constrLst>
              <dgm:ruleLst/>
              <dgm:layoutNode name="node" styleLbl="node1">
                <dgm:varLst>
                  <dgm:bulletEnabled val="1"/>
                </dgm:varLst>
                <dgm:alg type="tx">
                  <dgm:param type="txAnchorVert" val="t"/>
                </dgm:alg>
                <dgm:shape xmlns:r="http://schemas.openxmlformats.org/officeDocument/2006/relationships" rot="180" type="round2SameRect" r:blip="">
                  <dgm:adjLst>
                    <dgm:adj idx="1" val="0.105"/>
                  </dgm:adjLst>
                </dgm:shape>
                <dgm:presOf axis="desOrSelf" ptType="node"/>
                <dgm:constrLst>
                  <dgm:constr type="primFontSz" val="65"/>
                </dgm:constrLst>
                <dgm:ruleLst>
                  <dgm:rule type="primFontSz" val="5" fact="NaN" max="NaN"/>
                </dgm:ruleLst>
              </dgm:layoutNode>
              <dgm:layoutNode name="invisiNode">
                <dgm:alg type="sp"/>
                <dgm:shape xmlns:r="http://schemas.openxmlformats.org/officeDocument/2006/relationships" type="roundRect" r:blip="" hideGeom="1">
                  <dgm:adjLst>
                    <dgm:adj idx="1" val="0.1"/>
                  </dgm:adjLst>
                </dgm:shape>
                <dgm:presOf/>
                <dgm:constrLst/>
                <dgm:ruleLst/>
              </dgm:layoutNode>
              <dgm:layoutNode name="imagNode" styleLbl="fgImgPlace1">
                <dgm:alg type="sp"/>
                <dgm:shape xmlns:r="http://schemas.openxmlformats.org/officeDocument/2006/relationships" type="roundRect" r:blip="" zOrderOff="-2" blipPhldr="1">
                  <dgm:adjLst>
                    <dgm:adj idx="1" val="0.1"/>
                  </dgm:adjLst>
                </dgm:shape>
                <dgm:presOf/>
                <dgm:constrLst/>
                <dgm:ruleLst/>
              </dgm:layoutNode>
            </dgm:layoutNode>
            <dgm:forEach name="sibTransForEach"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if>
      <dgm:else name="Name6"/>
    </dgm:choose>
  </dgm:layoutNode>
</dgm:layoutDef>
</file>

<file path=ppt/diagrams/layout8.xml><?xml version="1.0" encoding="utf-8"?>
<dgm:layoutDef xmlns:dgm="http://schemas.openxmlformats.org/drawingml/2006/diagram" xmlns:a="http://schemas.openxmlformats.org/drawingml/2006/main" uniqueId="urn:microsoft.com/office/officeart/2005/8/layout/process5">
  <dgm:title val=""/>
  <dgm:desc val=""/>
  <dgm:catLst>
    <dgm:cat type="process" pri="17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self" func="var" arg="dir" op="equ" val="norm">
        <dgm:alg type="snake">
          <dgm:param type="grDir" val="tL"/>
          <dgm:param type="flowDir" val="row"/>
          <dgm:param type="contDir" val="revDir"/>
          <dgm:param type="bkpt" val="endCnv"/>
        </dgm:alg>
      </dgm:if>
      <dgm:else name="Name2">
        <dgm:alg type="snake">
          <dgm:param type="grDir" val="tR"/>
          <dgm:param type="flowDir" val="row"/>
          <dgm:param type="contDir" val="rev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4"/>
      <dgm:constr type="sp" refType="w" refFor="ch" refForName="sibTrans"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9.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10.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11.xml><?xml version="1.0" encoding="utf-8"?>
<dgm:layoutDef xmlns:dgm="http://schemas.openxmlformats.org/drawingml/2006/diagram" xmlns:a="http://schemas.openxmlformats.org/drawingml/2006/main" uniqueId="urn:microsoft.com/office/officeart/2005/8/layout/process2">
  <dgm:title val=""/>
  <dgm:desc val=""/>
  <dgm:catLst>
    <dgm:cat type="process"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resizeHandles val="exact"/>
    </dgm:varLst>
    <dgm:alg type="lin">
      <dgm:param type="linDir" val="fromT"/>
    </dgm:alg>
    <dgm:shape xmlns:r="http://schemas.openxmlformats.org/officeDocument/2006/relationships" r:blip="">
      <dgm:adjLst/>
    </dgm:shape>
    <dgm:presOf/>
    <dgm:constrLst>
      <dgm:constr type="h" for="ch" ptType="node" refType="h"/>
      <dgm:constr type="h" for="ch" ptType="sibTrans" refType="h" refFor="ch" refPtType="node" fact="0.5"/>
      <dgm:constr type="w" for="ch" ptType="node"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choose name="Name0">
          <dgm:if name="Name1" axis="root des" ptType="all node" func="maxDepth" op="gt" val="1">
            <dgm:alg type="tx">
              <dgm:param type="parTxLTRAlign" val="l"/>
              <dgm:param type="parTxRTLAlign" val="r"/>
              <dgm:param type="txAnchorVertCh" val="mid"/>
            </dgm:alg>
          </dgm:if>
          <dgm:else name="Name2">
            <dgm:alg type="tx"/>
          </dgm:else>
        </dgm:choose>
        <dgm:shape xmlns:r="http://schemas.openxmlformats.org/officeDocument/2006/relationships" type="roundRect" r:blip="">
          <dgm:adjLst>
            <dgm:adj idx="1" val="0.1"/>
          </dgm:adjLst>
        </dgm:shape>
        <dgm:presOf axis="desOrSelf" ptType="node"/>
        <dgm:constrLst>
          <dgm:constr type="w" refType="h" fact="1.8"/>
          <dgm:constr type="tMarg" refType="primFontSz" fact="0.3"/>
          <dgm:constr type="bMarg" refType="primFontSz" fact="0.3"/>
          <dgm:constr type="lMarg" refType="primFontSz" fact="0.3"/>
          <dgm:constr type="rMarg" refType="primFontSz" fact="0.3"/>
        </dgm:constrLst>
        <dgm:ruleLst>
          <dgm:rule type="primFontSz" val="18" fact="NaN" max="NaN"/>
          <dgm:rule type="w" val="NaN" fact="4" max="NaN"/>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w" refType="h" fact="0.9"/>
            <dgm:constr type="connDist"/>
            <dgm:constr type="wArH" refType="w" fact="0.5"/>
            <dgm:constr type="hArH" refType="w"/>
            <dgm:constr type="stemThick" refType="w" fact="0.6"/>
            <dgm:constr type="begPad" refType="connDist" fact="0.125"/>
            <dgm:constr type="endPad" refType="connDist" fact="0.125"/>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12.xml><?xml version="1.0" encoding="utf-8"?>
<dgm:layoutDef xmlns:dgm="http://schemas.openxmlformats.org/drawingml/2006/diagram" xmlns:a="http://schemas.openxmlformats.org/drawingml/2006/main" uniqueId="urn:microsoft.com/office/officeart/2005/8/layout/bProcess4">
  <dgm:title val=""/>
  <dgm:desc val=""/>
  <dgm:catLst>
    <dgm:cat type="process" pri="19000"/>
  </dgm:catLst>
  <dgm:sampData>
    <dgm:dataModel>
      <dgm:ptLst>
        <dgm:pt modelId="0" type="doc"/>
        <dgm:pt modelId="1">
          <dgm:prSet phldr="1"/>
        </dgm:pt>
        <dgm:pt modelId="2">
          <dgm:prSet phldr="1"/>
        </dgm:pt>
        <dgm:pt modelId="3">
          <dgm:prSet phldr="1"/>
        </dgm:pt>
        <dgm:pt modelId="4">
          <dgm:prSet phldr="1"/>
        </dgm:pt>
        <dgm:pt modelId="5">
          <dgm:prSet phldr="1"/>
        </dgm:pt>
        <dgm:pt modelId="6">
          <dgm:prSet phldr="1"/>
        </dgm:pt>
        <dgm:pt modelId="7">
          <dgm:prSet phldr="1"/>
        </dgm:pt>
        <dgm:pt modelId="8">
          <dgm:prSet phldr="1"/>
        </dgm:pt>
        <dgm:pt modelId="9">
          <dgm:prSet phldr="1"/>
        </dgm:pt>
      </dgm:ptLst>
      <dgm:cxnLst>
        <dgm:cxn modelId="10" srcId="0" destId="1" srcOrd="0" destOrd="0"/>
        <dgm:cxn modelId="11" srcId="0" destId="2" srcOrd="1" destOrd="0"/>
        <dgm:cxn modelId="12" srcId="0" destId="3" srcOrd="2" destOrd="0"/>
        <dgm:cxn modelId="13" srcId="0" destId="4" srcOrd="3" destOrd="0"/>
        <dgm:cxn modelId="14" srcId="0" destId="5" srcOrd="4" destOrd="0"/>
        <dgm:cxn modelId="15" srcId="0" destId="6" srcOrd="5" destOrd="0"/>
        <dgm:cxn modelId="16" srcId="0" destId="7" srcOrd="6" destOrd="0"/>
        <dgm:cxn modelId="17" srcId="0" destId="8" srcOrd="7" destOrd="0"/>
        <dgm:cxn modelId="18" srcId="0" destId="9" srcOrd="8"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Name0">
    <dgm:varLst>
      <dgm:dir/>
      <dgm:resizeHandles/>
    </dgm:varLst>
    <dgm:choose name="Name1">
      <dgm:if name="Name2" func="var" arg="dir" op="equ" val="norm">
        <dgm:alg type="snake">
          <dgm:param type="grDir" val="tL"/>
          <dgm:param type="flowDir" val="col"/>
          <dgm:param type="contDir" val="revDir"/>
          <dgm:param type="bkpt" val="bal"/>
        </dgm:alg>
      </dgm:if>
      <dgm:else name="Name3">
        <dgm:alg type="snake">
          <dgm:param type="grDir" val="tR"/>
          <dgm:param type="flowDir" val="col"/>
          <dgm:param type="contDir" val="revDir"/>
          <dgm:param type="bkpt" val="bal"/>
        </dgm:alg>
      </dgm:else>
    </dgm:choose>
    <dgm:shape xmlns:r="http://schemas.openxmlformats.org/officeDocument/2006/relationships" r:blip="">
      <dgm:adjLst/>
    </dgm:shape>
    <dgm:presOf/>
    <dgm:constrLst>
      <dgm:constr type="w" for="ch" forName="compNode" refType="w"/>
      <dgm:constr type="h" for="ch" forName="compNode" refType="w" fact="0.6"/>
      <dgm:constr type="h" for="ch" forName="sibTrans" refType="h" refFor="ch" refForName="compNode" op="equ" fact="0.25"/>
      <dgm:constr type="sp" refType="w" fact="0.33"/>
      <dgm:constr type="primFontSz" for="des" forName="node" op="equ" val="65"/>
    </dgm:constrLst>
    <dgm:ruleLst/>
    <dgm:forEach name="nodesForEach" axis="ch" ptType="node">
      <dgm:layoutNode name="compNode">
        <dgm:alg type="composite"/>
        <dgm:shape xmlns:r="http://schemas.openxmlformats.org/officeDocument/2006/relationships" r:blip="">
          <dgm:adjLst/>
        </dgm:shape>
        <dgm:presOf/>
        <dgm:choose name="Name4">
          <dgm:if name="Name5" axis="self" func="var" arg="dir" op="equ" val="norm">
            <dgm:constrLst>
              <dgm:constr type="l" for="ch" forName="dummyConnPt" refType="w" fact="0.2"/>
              <dgm:constr type="t" for="ch" forName="dummyConnPt" refType="w" fact="0.145"/>
              <dgm:constr type="l" for="ch" forName="node"/>
              <dgm:constr type="t" for="ch" forName="node"/>
              <dgm:constr type="h" for="ch" forName="node" refType="h"/>
              <dgm:constr type="w" for="ch" forName="node" refType="w"/>
            </dgm:constrLst>
          </dgm:if>
          <dgm:else name="Name6">
            <dgm:constrLst>
              <dgm:constr type="l" for="ch" forName="dummyConnPt" refType="w" fact="0.8"/>
              <dgm:constr type="t" for="ch" forName="dummyConnPt" refType="w" fact="0.145"/>
              <dgm:constr type="l" for="ch" forName="node"/>
              <dgm:constr type="t" for="ch" forName="node"/>
              <dgm:constr type="h" for="ch" forName="node" refType="h"/>
              <dgm:constr type="w" for="ch" forName="node" refType="w"/>
            </dgm:constrLst>
          </dgm:else>
        </dgm:choose>
        <dgm:ruleLst/>
        <dgm:layoutNode name="dummyConnPt" styleLbl="node1" moveWith="node">
          <dgm:alg type="sp"/>
          <dgm:shape xmlns:r="http://schemas.openxmlformats.org/officeDocument/2006/relationships" r:blip="">
            <dgm:adjLst/>
          </dgm:shape>
          <dgm:presOf/>
          <dgm:constrLst>
            <dgm:constr type="w" val="1"/>
            <dgm:constr type="h" val="1"/>
          </dgm:constrLst>
          <dgm:ruleLst/>
        </dgm:layout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tMarg" refType="primFontSz" fact="0.3"/>
            <dgm:constr type="bMarg" refType="primFontSz" fact="0.3"/>
            <dgm:constr type="lMarg" refType="primFontSz" fact="0.3"/>
            <dgm:constr type="rMarg" refType="primFontSz" fact="0.3"/>
            <dgm:constr type="primFontSz" val="65"/>
          </dgm:constrLst>
          <dgm:ruleLst>
            <dgm:rule type="primFontSz" val="5" fact="NaN" max="NaN"/>
          </dgm:ruleLst>
        </dgm:layoutNode>
      </dgm:layoutNode>
      <dgm:forEach name="sibTransForEach" axis="followSib" cnt="1">
        <dgm:layoutNode name="sibTrans" styleLbl="bgSibTrans2D1">
          <dgm:choose name="Name7">
            <dgm:if name="Name8" axis="self" func="var" arg="dir" op="equ" val="norm">
              <dgm:alg type="conn">
                <dgm:param type="srcNode" val="dummyConnPt"/>
                <dgm:param type="dstNode" val="dummyConnPt"/>
                <dgm:param type="begPts" val="bCtr, midR, tCtr"/>
                <dgm:param type="endPts" val="tCtr, midL, bCtr"/>
                <dgm:param type="begSty" val="noArr"/>
                <dgm:param type="endSty" val="noArr"/>
              </dgm:alg>
            </dgm:if>
            <dgm:else name="Name9">
              <dgm:alg type="conn">
                <dgm:param type="srcNode" val="dummyConnPt"/>
                <dgm:param type="dstNode" val="dummyConnPt"/>
                <dgm:param type="begPts" val="bCtr, midL, tCtr"/>
                <dgm:param type="endPts" val="tCtr, midR, bCtr"/>
                <dgm:param type="begSty" val="noArr"/>
                <dgm:param type="endSty" val="noArr"/>
              </dgm:alg>
            </dgm:else>
          </dgm:choose>
          <dgm:shape xmlns:r="http://schemas.openxmlformats.org/officeDocument/2006/relationships" type="conn" r:blip="" zOrderOff="-2">
            <dgm:adjLst/>
          </dgm:shape>
          <dgm:presOf axis="self"/>
          <dgm:constrLst>
            <dgm:constr type="begPad"/>
            <dgm:constr type="endPad"/>
          </dgm:constrLst>
          <dgm:ruleLst/>
        </dgm:layoutNode>
      </dgm:forEach>
    </dgm:forEach>
  </dgm:layoutNode>
</dgm:layoutDef>
</file>

<file path=ppt/diagrams/layout13.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14.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15.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16.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17.xml><?xml version="1.0" encoding="utf-8"?>
<dgm:layoutDef xmlns:dgm="http://schemas.openxmlformats.org/drawingml/2006/diagram" xmlns:a="http://schemas.openxmlformats.org/drawingml/2006/main" uniqueId="urn:microsoft.com/office/officeart/2005/8/layout/process2">
  <dgm:title val=""/>
  <dgm:desc val=""/>
  <dgm:catLst>
    <dgm:cat type="process"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resizeHandles val="exact"/>
    </dgm:varLst>
    <dgm:alg type="lin">
      <dgm:param type="linDir" val="fromT"/>
    </dgm:alg>
    <dgm:shape xmlns:r="http://schemas.openxmlformats.org/officeDocument/2006/relationships" r:blip="">
      <dgm:adjLst/>
    </dgm:shape>
    <dgm:presOf/>
    <dgm:constrLst>
      <dgm:constr type="h" for="ch" ptType="node" refType="h"/>
      <dgm:constr type="h" for="ch" ptType="sibTrans" refType="h" refFor="ch" refPtType="node" fact="0.5"/>
      <dgm:constr type="w" for="ch" ptType="node"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choose name="Name0">
          <dgm:if name="Name1" axis="root des" ptType="all node" func="maxDepth" op="gt" val="1">
            <dgm:alg type="tx">
              <dgm:param type="parTxLTRAlign" val="l"/>
              <dgm:param type="parTxRTLAlign" val="r"/>
              <dgm:param type="txAnchorVertCh" val="mid"/>
            </dgm:alg>
          </dgm:if>
          <dgm:else name="Name2">
            <dgm:alg type="tx"/>
          </dgm:else>
        </dgm:choose>
        <dgm:shape xmlns:r="http://schemas.openxmlformats.org/officeDocument/2006/relationships" type="roundRect" r:blip="">
          <dgm:adjLst>
            <dgm:adj idx="1" val="0.1"/>
          </dgm:adjLst>
        </dgm:shape>
        <dgm:presOf axis="desOrSelf" ptType="node"/>
        <dgm:constrLst>
          <dgm:constr type="w" refType="h" fact="1.8"/>
          <dgm:constr type="tMarg" refType="primFontSz" fact="0.3"/>
          <dgm:constr type="bMarg" refType="primFontSz" fact="0.3"/>
          <dgm:constr type="lMarg" refType="primFontSz" fact="0.3"/>
          <dgm:constr type="rMarg" refType="primFontSz" fact="0.3"/>
        </dgm:constrLst>
        <dgm:ruleLst>
          <dgm:rule type="primFontSz" val="18" fact="NaN" max="NaN"/>
          <dgm:rule type="w" val="NaN" fact="4" max="NaN"/>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w" refType="h" fact="0.9"/>
            <dgm:constr type="connDist"/>
            <dgm:constr type="wArH" refType="w" fact="0.5"/>
            <dgm:constr type="hArH" refType="w"/>
            <dgm:constr type="stemThick" refType="w" fact="0.6"/>
            <dgm:constr type="begPad" refType="connDist" fact="0.125"/>
            <dgm:constr type="endPad" refType="connDist" fact="0.125"/>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18.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19.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20.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3.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4.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5.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6.xml><?xml version="1.0" encoding="utf-8"?>
<dgm:layoutDef xmlns:dgm="http://schemas.openxmlformats.org/drawingml/2006/diagram" xmlns:a="http://schemas.openxmlformats.org/drawingml/2006/main" uniqueId="urn:microsoft.com/office/officeart/2005/8/layout/bProcess4">
  <dgm:title val=""/>
  <dgm:desc val=""/>
  <dgm:catLst>
    <dgm:cat type="process" pri="19000"/>
  </dgm:catLst>
  <dgm:sampData>
    <dgm:dataModel>
      <dgm:ptLst>
        <dgm:pt modelId="0" type="doc"/>
        <dgm:pt modelId="1">
          <dgm:prSet phldr="1"/>
        </dgm:pt>
        <dgm:pt modelId="2">
          <dgm:prSet phldr="1"/>
        </dgm:pt>
        <dgm:pt modelId="3">
          <dgm:prSet phldr="1"/>
        </dgm:pt>
        <dgm:pt modelId="4">
          <dgm:prSet phldr="1"/>
        </dgm:pt>
        <dgm:pt modelId="5">
          <dgm:prSet phldr="1"/>
        </dgm:pt>
        <dgm:pt modelId="6">
          <dgm:prSet phldr="1"/>
        </dgm:pt>
        <dgm:pt modelId="7">
          <dgm:prSet phldr="1"/>
        </dgm:pt>
        <dgm:pt modelId="8">
          <dgm:prSet phldr="1"/>
        </dgm:pt>
        <dgm:pt modelId="9">
          <dgm:prSet phldr="1"/>
        </dgm:pt>
      </dgm:ptLst>
      <dgm:cxnLst>
        <dgm:cxn modelId="10" srcId="0" destId="1" srcOrd="0" destOrd="0"/>
        <dgm:cxn modelId="11" srcId="0" destId="2" srcOrd="1" destOrd="0"/>
        <dgm:cxn modelId="12" srcId="0" destId="3" srcOrd="2" destOrd="0"/>
        <dgm:cxn modelId="13" srcId="0" destId="4" srcOrd="3" destOrd="0"/>
        <dgm:cxn modelId="14" srcId="0" destId="5" srcOrd="4" destOrd="0"/>
        <dgm:cxn modelId="15" srcId="0" destId="6" srcOrd="5" destOrd="0"/>
        <dgm:cxn modelId="16" srcId="0" destId="7" srcOrd="6" destOrd="0"/>
        <dgm:cxn modelId="17" srcId="0" destId="8" srcOrd="7" destOrd="0"/>
        <dgm:cxn modelId="18" srcId="0" destId="9" srcOrd="8"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Name0">
    <dgm:varLst>
      <dgm:dir/>
      <dgm:resizeHandles/>
    </dgm:varLst>
    <dgm:choose name="Name1">
      <dgm:if name="Name2" func="var" arg="dir" op="equ" val="norm">
        <dgm:alg type="snake">
          <dgm:param type="grDir" val="tL"/>
          <dgm:param type="flowDir" val="col"/>
          <dgm:param type="contDir" val="revDir"/>
          <dgm:param type="bkpt" val="bal"/>
        </dgm:alg>
      </dgm:if>
      <dgm:else name="Name3">
        <dgm:alg type="snake">
          <dgm:param type="grDir" val="tR"/>
          <dgm:param type="flowDir" val="col"/>
          <dgm:param type="contDir" val="revDir"/>
          <dgm:param type="bkpt" val="bal"/>
        </dgm:alg>
      </dgm:else>
    </dgm:choose>
    <dgm:shape xmlns:r="http://schemas.openxmlformats.org/officeDocument/2006/relationships" r:blip="">
      <dgm:adjLst/>
    </dgm:shape>
    <dgm:presOf/>
    <dgm:constrLst>
      <dgm:constr type="w" for="ch" forName="compNode" refType="w"/>
      <dgm:constr type="h" for="ch" forName="compNode" refType="w" fact="0.6"/>
      <dgm:constr type="h" for="ch" forName="sibTrans" refType="h" refFor="ch" refForName="compNode" op="equ" fact="0.25"/>
      <dgm:constr type="sp" refType="w" fact="0.33"/>
      <dgm:constr type="primFontSz" for="des" forName="node" op="equ" val="65"/>
    </dgm:constrLst>
    <dgm:ruleLst/>
    <dgm:forEach name="nodesForEach" axis="ch" ptType="node">
      <dgm:layoutNode name="compNode">
        <dgm:alg type="composite"/>
        <dgm:shape xmlns:r="http://schemas.openxmlformats.org/officeDocument/2006/relationships" r:blip="">
          <dgm:adjLst/>
        </dgm:shape>
        <dgm:presOf/>
        <dgm:choose name="Name4">
          <dgm:if name="Name5" axis="self" func="var" arg="dir" op="equ" val="norm">
            <dgm:constrLst>
              <dgm:constr type="l" for="ch" forName="dummyConnPt" refType="w" fact="0.2"/>
              <dgm:constr type="t" for="ch" forName="dummyConnPt" refType="w" fact="0.145"/>
              <dgm:constr type="l" for="ch" forName="node"/>
              <dgm:constr type="t" for="ch" forName="node"/>
              <dgm:constr type="h" for="ch" forName="node" refType="h"/>
              <dgm:constr type="w" for="ch" forName="node" refType="w"/>
            </dgm:constrLst>
          </dgm:if>
          <dgm:else name="Name6">
            <dgm:constrLst>
              <dgm:constr type="l" for="ch" forName="dummyConnPt" refType="w" fact="0.8"/>
              <dgm:constr type="t" for="ch" forName="dummyConnPt" refType="w" fact="0.145"/>
              <dgm:constr type="l" for="ch" forName="node"/>
              <dgm:constr type="t" for="ch" forName="node"/>
              <dgm:constr type="h" for="ch" forName="node" refType="h"/>
              <dgm:constr type="w" for="ch" forName="node" refType="w"/>
            </dgm:constrLst>
          </dgm:else>
        </dgm:choose>
        <dgm:ruleLst/>
        <dgm:layoutNode name="dummyConnPt" styleLbl="node1" moveWith="node">
          <dgm:alg type="sp"/>
          <dgm:shape xmlns:r="http://schemas.openxmlformats.org/officeDocument/2006/relationships" r:blip="">
            <dgm:adjLst/>
          </dgm:shape>
          <dgm:presOf/>
          <dgm:constrLst>
            <dgm:constr type="w" val="1"/>
            <dgm:constr type="h" val="1"/>
          </dgm:constrLst>
          <dgm:ruleLst/>
        </dgm:layout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tMarg" refType="primFontSz" fact="0.3"/>
            <dgm:constr type="bMarg" refType="primFontSz" fact="0.3"/>
            <dgm:constr type="lMarg" refType="primFontSz" fact="0.3"/>
            <dgm:constr type="rMarg" refType="primFontSz" fact="0.3"/>
            <dgm:constr type="primFontSz" val="65"/>
          </dgm:constrLst>
          <dgm:ruleLst>
            <dgm:rule type="primFontSz" val="5" fact="NaN" max="NaN"/>
          </dgm:ruleLst>
        </dgm:layoutNode>
      </dgm:layoutNode>
      <dgm:forEach name="sibTransForEach" axis="followSib" cnt="1">
        <dgm:layoutNode name="sibTrans" styleLbl="bgSibTrans2D1">
          <dgm:choose name="Name7">
            <dgm:if name="Name8" axis="self" func="var" arg="dir" op="equ" val="norm">
              <dgm:alg type="conn">
                <dgm:param type="srcNode" val="dummyConnPt"/>
                <dgm:param type="dstNode" val="dummyConnPt"/>
                <dgm:param type="begPts" val="bCtr, midR, tCtr"/>
                <dgm:param type="endPts" val="tCtr, midL, bCtr"/>
                <dgm:param type="begSty" val="noArr"/>
                <dgm:param type="endSty" val="noArr"/>
              </dgm:alg>
            </dgm:if>
            <dgm:else name="Name9">
              <dgm:alg type="conn">
                <dgm:param type="srcNode" val="dummyConnPt"/>
                <dgm:param type="dstNode" val="dummyConnPt"/>
                <dgm:param type="begPts" val="bCtr, midL, tCtr"/>
                <dgm:param type="endPts" val="tCtr, midR, bCtr"/>
                <dgm:param type="begSty" val="noArr"/>
                <dgm:param type="endSty" val="noArr"/>
              </dgm:alg>
            </dgm:else>
          </dgm:choose>
          <dgm:shape xmlns:r="http://schemas.openxmlformats.org/officeDocument/2006/relationships" type="conn" r:blip="" zOrderOff="-2">
            <dgm:adjLst/>
          </dgm:shape>
          <dgm:presOf axis="self"/>
          <dgm:constrLst>
            <dgm:constr type="begPad"/>
            <dgm:constr type="endPad"/>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60098" name="Rectangle 2"/>
          <p:cNvSpPr>
            <a:spLocks noGrp="1" noChangeArrowheads="1"/>
          </p:cNvSpPr>
          <p:nvPr>
            <p:ph type="hdr" sz="quarter"/>
          </p:nvPr>
        </p:nvSpPr>
        <p:spPr bwMode="auto">
          <a:xfrm>
            <a:off x="1" y="1"/>
            <a:ext cx="3078427" cy="511731"/>
          </a:xfrm>
          <a:prstGeom prst="rect">
            <a:avLst/>
          </a:prstGeom>
          <a:noFill/>
          <a:ln w="9525">
            <a:noFill/>
            <a:miter lim="800000"/>
            <a:headEnd/>
            <a:tailEnd/>
          </a:ln>
          <a:effectLst/>
        </p:spPr>
        <p:txBody>
          <a:bodyPr vert="horz" wrap="square" lIns="95924" tIns="47962" rIns="95924" bIns="47962" numCol="1" anchor="t" anchorCtr="0" compatLnSpc="1">
            <a:prstTxWarp prst="textNoShape">
              <a:avLst/>
            </a:prstTxWarp>
          </a:bodyPr>
          <a:lstStyle>
            <a:lvl1pPr eaLnBrk="1" hangingPunct="1">
              <a:defRPr sz="1200" b="0">
                <a:solidFill>
                  <a:schemeClr val="tx1"/>
                </a:solidFill>
                <a:latin typeface="Arial" charset="0"/>
              </a:defRPr>
            </a:lvl1pPr>
          </a:lstStyle>
          <a:p>
            <a:pPr>
              <a:defRPr/>
            </a:pPr>
            <a:endParaRPr lang="en-US" altLang="en-US"/>
          </a:p>
        </p:txBody>
      </p:sp>
      <p:sp>
        <p:nvSpPr>
          <p:cNvPr id="260099" name="Rectangle 3"/>
          <p:cNvSpPr>
            <a:spLocks noGrp="1" noChangeArrowheads="1"/>
          </p:cNvSpPr>
          <p:nvPr>
            <p:ph type="dt" sz="quarter" idx="1"/>
          </p:nvPr>
        </p:nvSpPr>
        <p:spPr bwMode="auto">
          <a:xfrm>
            <a:off x="4023993" y="1"/>
            <a:ext cx="3078427" cy="511731"/>
          </a:xfrm>
          <a:prstGeom prst="rect">
            <a:avLst/>
          </a:prstGeom>
          <a:noFill/>
          <a:ln w="9525">
            <a:noFill/>
            <a:miter lim="800000"/>
            <a:headEnd/>
            <a:tailEnd/>
          </a:ln>
          <a:effectLst/>
        </p:spPr>
        <p:txBody>
          <a:bodyPr vert="horz" wrap="square" lIns="95924" tIns="47962" rIns="95924" bIns="47962" numCol="1" anchor="t" anchorCtr="0" compatLnSpc="1">
            <a:prstTxWarp prst="textNoShape">
              <a:avLst/>
            </a:prstTxWarp>
          </a:bodyPr>
          <a:lstStyle>
            <a:lvl1pPr algn="r" eaLnBrk="1" hangingPunct="1">
              <a:defRPr sz="1200" b="0">
                <a:solidFill>
                  <a:schemeClr val="tx1"/>
                </a:solidFill>
                <a:latin typeface="Arial" charset="0"/>
              </a:defRPr>
            </a:lvl1pPr>
          </a:lstStyle>
          <a:p>
            <a:pPr>
              <a:defRPr/>
            </a:pPr>
            <a:endParaRPr lang="en-US" altLang="en-US"/>
          </a:p>
        </p:txBody>
      </p:sp>
      <p:sp>
        <p:nvSpPr>
          <p:cNvPr id="260100" name="Rectangle 4"/>
          <p:cNvSpPr>
            <a:spLocks noGrp="1" noChangeArrowheads="1"/>
          </p:cNvSpPr>
          <p:nvPr>
            <p:ph type="ftr" sz="quarter" idx="2"/>
          </p:nvPr>
        </p:nvSpPr>
        <p:spPr bwMode="auto">
          <a:xfrm>
            <a:off x="1" y="9721238"/>
            <a:ext cx="3078427" cy="511731"/>
          </a:xfrm>
          <a:prstGeom prst="rect">
            <a:avLst/>
          </a:prstGeom>
          <a:noFill/>
          <a:ln w="9525">
            <a:noFill/>
            <a:miter lim="800000"/>
            <a:headEnd/>
            <a:tailEnd/>
          </a:ln>
          <a:effectLst/>
        </p:spPr>
        <p:txBody>
          <a:bodyPr vert="horz" wrap="square" lIns="95924" tIns="47962" rIns="95924" bIns="47962" numCol="1" anchor="b" anchorCtr="0" compatLnSpc="1">
            <a:prstTxWarp prst="textNoShape">
              <a:avLst/>
            </a:prstTxWarp>
          </a:bodyPr>
          <a:lstStyle>
            <a:lvl1pPr eaLnBrk="1" hangingPunct="1">
              <a:defRPr sz="1200" b="0">
                <a:solidFill>
                  <a:schemeClr val="tx1"/>
                </a:solidFill>
                <a:latin typeface="Arial" charset="0"/>
              </a:defRPr>
            </a:lvl1pPr>
          </a:lstStyle>
          <a:p>
            <a:pPr>
              <a:defRPr/>
            </a:pPr>
            <a:endParaRPr lang="en-US" altLang="en-US"/>
          </a:p>
        </p:txBody>
      </p:sp>
      <p:sp>
        <p:nvSpPr>
          <p:cNvPr id="260101" name="Rectangle 5"/>
          <p:cNvSpPr>
            <a:spLocks noGrp="1" noChangeArrowheads="1"/>
          </p:cNvSpPr>
          <p:nvPr>
            <p:ph type="sldNum" sz="quarter" idx="3"/>
          </p:nvPr>
        </p:nvSpPr>
        <p:spPr bwMode="auto">
          <a:xfrm>
            <a:off x="4023993" y="9721238"/>
            <a:ext cx="3078427" cy="511731"/>
          </a:xfrm>
          <a:prstGeom prst="rect">
            <a:avLst/>
          </a:prstGeom>
          <a:noFill/>
          <a:ln w="9525">
            <a:noFill/>
            <a:miter lim="800000"/>
            <a:headEnd/>
            <a:tailEnd/>
          </a:ln>
          <a:effectLst/>
        </p:spPr>
        <p:txBody>
          <a:bodyPr vert="horz" wrap="square" lIns="95924" tIns="47962" rIns="95924" bIns="47962" numCol="1" anchor="b" anchorCtr="0" compatLnSpc="1">
            <a:prstTxWarp prst="textNoShape">
              <a:avLst/>
            </a:prstTxWarp>
          </a:bodyPr>
          <a:lstStyle>
            <a:lvl1pPr algn="r" eaLnBrk="1" hangingPunct="1">
              <a:defRPr sz="1200" b="0">
                <a:solidFill>
                  <a:schemeClr val="tx1"/>
                </a:solidFill>
                <a:latin typeface="Arial" panose="020B0604020202020204" pitchFamily="34" charset="0"/>
              </a:defRPr>
            </a:lvl1pPr>
          </a:lstStyle>
          <a:p>
            <a:pPr>
              <a:defRPr/>
            </a:pPr>
            <a:fld id="{B7B2A0F8-C1B5-40CE-BB72-7DDA160BA859}" type="slidenum">
              <a:rPr lang="en-GB" altLang="en-US"/>
              <a:pPr>
                <a:defRPr/>
              </a:pPr>
              <a:t>‹#›</a:t>
            </a:fld>
            <a:endParaRPr lang="en-GB" altLang="en-US"/>
          </a:p>
        </p:txBody>
      </p:sp>
      <p:sp>
        <p:nvSpPr>
          <p:cNvPr id="25606" name="hc"/>
          <p:cNvSpPr txBox="1">
            <a:spLocks noChangeArrowheads="1"/>
          </p:cNvSpPr>
          <p:nvPr/>
        </p:nvSpPr>
        <p:spPr bwMode="auto">
          <a:xfrm>
            <a:off x="1" y="1"/>
            <a:ext cx="7104063" cy="28672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5924" tIns="47962" rIns="95924" bIns="47962">
            <a:spAutoFit/>
          </a:bodyPr>
          <a:lstStyle>
            <a:lvl1pPr eaLnBrk="0" hangingPunct="0">
              <a:defRPr sz="3200" b="1">
                <a:solidFill>
                  <a:schemeClr val="bg1"/>
                </a:solidFill>
                <a:latin typeface="Verdana" pitchFamily="34" charset="0"/>
                <a:ea typeface="ＭＳ Ｐゴシック" pitchFamily="34" charset="-128"/>
              </a:defRPr>
            </a:lvl1pPr>
            <a:lvl2pPr marL="742950" indent="-285750" eaLnBrk="0" hangingPunct="0">
              <a:defRPr sz="3200" b="1">
                <a:solidFill>
                  <a:schemeClr val="bg1"/>
                </a:solidFill>
                <a:latin typeface="Verdana" pitchFamily="34" charset="0"/>
                <a:ea typeface="ＭＳ Ｐゴシック" pitchFamily="34" charset="-128"/>
              </a:defRPr>
            </a:lvl2pPr>
            <a:lvl3pPr marL="1143000" indent="-228600" eaLnBrk="0" hangingPunct="0">
              <a:defRPr sz="3200" b="1">
                <a:solidFill>
                  <a:schemeClr val="bg1"/>
                </a:solidFill>
                <a:latin typeface="Verdana" pitchFamily="34" charset="0"/>
                <a:ea typeface="ＭＳ Ｐゴシック" pitchFamily="34" charset="-128"/>
              </a:defRPr>
            </a:lvl3pPr>
            <a:lvl4pPr marL="1600200" indent="-228600" eaLnBrk="0" hangingPunct="0">
              <a:defRPr sz="3200" b="1">
                <a:solidFill>
                  <a:schemeClr val="bg1"/>
                </a:solidFill>
                <a:latin typeface="Verdana" pitchFamily="34" charset="0"/>
                <a:ea typeface="ＭＳ Ｐゴシック" pitchFamily="34" charset="-128"/>
              </a:defRPr>
            </a:lvl4pPr>
            <a:lvl5pPr marL="2057400" indent="-228600" eaLnBrk="0" hangingPunct="0">
              <a:defRPr sz="3200" b="1">
                <a:solidFill>
                  <a:schemeClr val="bg1"/>
                </a:solidFill>
                <a:latin typeface="Verdana" pitchFamily="34" charset="0"/>
                <a:ea typeface="ＭＳ Ｐゴシック" pitchFamily="34" charset="-128"/>
              </a:defRPr>
            </a:lvl5pPr>
            <a:lvl6pPr marL="2514600" indent="-228600" eaLnBrk="0" fontAlgn="base" hangingPunct="0">
              <a:spcBef>
                <a:spcPct val="0"/>
              </a:spcBef>
              <a:spcAft>
                <a:spcPct val="0"/>
              </a:spcAft>
              <a:defRPr sz="3200" b="1">
                <a:solidFill>
                  <a:schemeClr val="bg1"/>
                </a:solidFill>
                <a:latin typeface="Verdana" pitchFamily="34" charset="0"/>
                <a:ea typeface="ＭＳ Ｐゴシック" pitchFamily="34" charset="-128"/>
              </a:defRPr>
            </a:lvl6pPr>
            <a:lvl7pPr marL="2971800" indent="-228600" eaLnBrk="0" fontAlgn="base" hangingPunct="0">
              <a:spcBef>
                <a:spcPct val="0"/>
              </a:spcBef>
              <a:spcAft>
                <a:spcPct val="0"/>
              </a:spcAft>
              <a:defRPr sz="3200" b="1">
                <a:solidFill>
                  <a:schemeClr val="bg1"/>
                </a:solidFill>
                <a:latin typeface="Verdana" pitchFamily="34" charset="0"/>
                <a:ea typeface="ＭＳ Ｐゴシック" pitchFamily="34" charset="-128"/>
              </a:defRPr>
            </a:lvl7pPr>
            <a:lvl8pPr marL="3429000" indent="-228600" eaLnBrk="0" fontAlgn="base" hangingPunct="0">
              <a:spcBef>
                <a:spcPct val="0"/>
              </a:spcBef>
              <a:spcAft>
                <a:spcPct val="0"/>
              </a:spcAft>
              <a:defRPr sz="3200" b="1">
                <a:solidFill>
                  <a:schemeClr val="bg1"/>
                </a:solidFill>
                <a:latin typeface="Verdana" pitchFamily="34" charset="0"/>
                <a:ea typeface="ＭＳ Ｐゴシック" pitchFamily="34" charset="-128"/>
              </a:defRPr>
            </a:lvl8pPr>
            <a:lvl9pPr marL="3886200" indent="-228600" eaLnBrk="0" fontAlgn="base" hangingPunct="0">
              <a:spcBef>
                <a:spcPct val="0"/>
              </a:spcBef>
              <a:spcAft>
                <a:spcPct val="0"/>
              </a:spcAft>
              <a:defRPr sz="3200" b="1">
                <a:solidFill>
                  <a:schemeClr val="bg1"/>
                </a:solidFill>
                <a:latin typeface="Verdana" pitchFamily="34" charset="0"/>
                <a:ea typeface="ＭＳ Ｐゴシック" pitchFamily="34" charset="-128"/>
              </a:defRPr>
            </a:lvl9pPr>
          </a:lstStyle>
          <a:p>
            <a:pPr algn="ctr" eaLnBrk="1" hangingPunct="1">
              <a:defRPr/>
            </a:pPr>
            <a:endParaRPr lang="en-US" altLang="en-US" sz="1200">
              <a:solidFill>
                <a:srgbClr val="FF0000"/>
              </a:solidFill>
              <a:latin typeface="Calibri" pitchFamily="34" charset="0"/>
            </a:endParaRPr>
          </a:p>
        </p:txBody>
      </p:sp>
      <p:sp>
        <p:nvSpPr>
          <p:cNvPr id="25607" name="fc"/>
          <p:cNvSpPr txBox="1">
            <a:spLocks noChangeArrowheads="1"/>
          </p:cNvSpPr>
          <p:nvPr/>
        </p:nvSpPr>
        <p:spPr bwMode="auto">
          <a:xfrm>
            <a:off x="1" y="9979571"/>
            <a:ext cx="7104063" cy="28672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5924" tIns="47962" rIns="95924" bIns="47962">
            <a:spAutoFit/>
          </a:bodyPr>
          <a:lstStyle>
            <a:lvl1pPr eaLnBrk="0" hangingPunct="0">
              <a:defRPr sz="3200" b="1">
                <a:solidFill>
                  <a:schemeClr val="bg1"/>
                </a:solidFill>
                <a:latin typeface="Verdana" pitchFamily="34" charset="0"/>
                <a:ea typeface="ＭＳ Ｐゴシック" pitchFamily="34" charset="-128"/>
              </a:defRPr>
            </a:lvl1pPr>
            <a:lvl2pPr marL="742950" indent="-285750" eaLnBrk="0" hangingPunct="0">
              <a:defRPr sz="3200" b="1">
                <a:solidFill>
                  <a:schemeClr val="bg1"/>
                </a:solidFill>
                <a:latin typeface="Verdana" pitchFamily="34" charset="0"/>
                <a:ea typeface="ＭＳ Ｐゴシック" pitchFamily="34" charset="-128"/>
              </a:defRPr>
            </a:lvl2pPr>
            <a:lvl3pPr marL="1143000" indent="-228600" eaLnBrk="0" hangingPunct="0">
              <a:defRPr sz="3200" b="1">
                <a:solidFill>
                  <a:schemeClr val="bg1"/>
                </a:solidFill>
                <a:latin typeface="Verdana" pitchFamily="34" charset="0"/>
                <a:ea typeface="ＭＳ Ｐゴシック" pitchFamily="34" charset="-128"/>
              </a:defRPr>
            </a:lvl3pPr>
            <a:lvl4pPr marL="1600200" indent="-228600" eaLnBrk="0" hangingPunct="0">
              <a:defRPr sz="3200" b="1">
                <a:solidFill>
                  <a:schemeClr val="bg1"/>
                </a:solidFill>
                <a:latin typeface="Verdana" pitchFamily="34" charset="0"/>
                <a:ea typeface="ＭＳ Ｐゴシック" pitchFamily="34" charset="-128"/>
              </a:defRPr>
            </a:lvl4pPr>
            <a:lvl5pPr marL="2057400" indent="-228600" eaLnBrk="0" hangingPunct="0">
              <a:defRPr sz="3200" b="1">
                <a:solidFill>
                  <a:schemeClr val="bg1"/>
                </a:solidFill>
                <a:latin typeface="Verdana" pitchFamily="34" charset="0"/>
                <a:ea typeface="ＭＳ Ｐゴシック" pitchFamily="34" charset="-128"/>
              </a:defRPr>
            </a:lvl5pPr>
            <a:lvl6pPr marL="2514600" indent="-228600" eaLnBrk="0" fontAlgn="base" hangingPunct="0">
              <a:spcBef>
                <a:spcPct val="0"/>
              </a:spcBef>
              <a:spcAft>
                <a:spcPct val="0"/>
              </a:spcAft>
              <a:defRPr sz="3200" b="1">
                <a:solidFill>
                  <a:schemeClr val="bg1"/>
                </a:solidFill>
                <a:latin typeface="Verdana" pitchFamily="34" charset="0"/>
                <a:ea typeface="ＭＳ Ｐゴシック" pitchFamily="34" charset="-128"/>
              </a:defRPr>
            </a:lvl6pPr>
            <a:lvl7pPr marL="2971800" indent="-228600" eaLnBrk="0" fontAlgn="base" hangingPunct="0">
              <a:spcBef>
                <a:spcPct val="0"/>
              </a:spcBef>
              <a:spcAft>
                <a:spcPct val="0"/>
              </a:spcAft>
              <a:defRPr sz="3200" b="1">
                <a:solidFill>
                  <a:schemeClr val="bg1"/>
                </a:solidFill>
                <a:latin typeface="Verdana" pitchFamily="34" charset="0"/>
                <a:ea typeface="ＭＳ Ｐゴシック" pitchFamily="34" charset="-128"/>
              </a:defRPr>
            </a:lvl7pPr>
            <a:lvl8pPr marL="3429000" indent="-228600" eaLnBrk="0" fontAlgn="base" hangingPunct="0">
              <a:spcBef>
                <a:spcPct val="0"/>
              </a:spcBef>
              <a:spcAft>
                <a:spcPct val="0"/>
              </a:spcAft>
              <a:defRPr sz="3200" b="1">
                <a:solidFill>
                  <a:schemeClr val="bg1"/>
                </a:solidFill>
                <a:latin typeface="Verdana" pitchFamily="34" charset="0"/>
                <a:ea typeface="ＭＳ Ｐゴシック" pitchFamily="34" charset="-128"/>
              </a:defRPr>
            </a:lvl8pPr>
            <a:lvl9pPr marL="3886200" indent="-228600" eaLnBrk="0" fontAlgn="base" hangingPunct="0">
              <a:spcBef>
                <a:spcPct val="0"/>
              </a:spcBef>
              <a:spcAft>
                <a:spcPct val="0"/>
              </a:spcAft>
              <a:defRPr sz="3200" b="1">
                <a:solidFill>
                  <a:schemeClr val="bg1"/>
                </a:solidFill>
                <a:latin typeface="Verdana" pitchFamily="34" charset="0"/>
                <a:ea typeface="ＭＳ Ｐゴシック" pitchFamily="34" charset="-128"/>
              </a:defRPr>
            </a:lvl9pPr>
          </a:lstStyle>
          <a:p>
            <a:pPr algn="ctr" eaLnBrk="1" hangingPunct="1">
              <a:defRPr/>
            </a:pPr>
            <a:endParaRPr lang="en-US" altLang="en-US" sz="1200">
              <a:solidFill>
                <a:srgbClr val="FF0000"/>
              </a:solidFill>
              <a:latin typeface="Calibri" pitchFamily="34" charset="0"/>
            </a:endParaRPr>
          </a:p>
        </p:txBody>
      </p:sp>
    </p:spTree>
    <p:extLst>
      <p:ext uri="{BB962C8B-B14F-4D97-AF65-F5344CB8AC3E}">
        <p14:creationId xmlns:p14="http://schemas.microsoft.com/office/powerpoint/2010/main" val="1061079196"/>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218" name="Rectangle 2"/>
          <p:cNvSpPr>
            <a:spLocks noGrp="1" noChangeArrowheads="1"/>
          </p:cNvSpPr>
          <p:nvPr>
            <p:ph type="hdr" sz="quarter"/>
          </p:nvPr>
        </p:nvSpPr>
        <p:spPr bwMode="auto">
          <a:xfrm>
            <a:off x="1" y="1"/>
            <a:ext cx="3078427" cy="511731"/>
          </a:xfrm>
          <a:prstGeom prst="rect">
            <a:avLst/>
          </a:prstGeom>
          <a:noFill/>
          <a:ln w="9525">
            <a:noFill/>
            <a:miter lim="800000"/>
            <a:headEnd/>
            <a:tailEnd/>
          </a:ln>
          <a:effectLst/>
        </p:spPr>
        <p:txBody>
          <a:bodyPr vert="horz" wrap="square" lIns="95924" tIns="47962" rIns="95924" bIns="47962" numCol="1" anchor="t" anchorCtr="0" compatLnSpc="1">
            <a:prstTxWarp prst="textNoShape">
              <a:avLst/>
            </a:prstTxWarp>
          </a:bodyPr>
          <a:lstStyle>
            <a:lvl1pPr eaLnBrk="1" hangingPunct="1">
              <a:defRPr sz="1200" b="0">
                <a:solidFill>
                  <a:schemeClr val="tx1"/>
                </a:solidFill>
                <a:latin typeface="Arial" charset="0"/>
              </a:defRPr>
            </a:lvl1pPr>
          </a:lstStyle>
          <a:p>
            <a:pPr>
              <a:defRPr/>
            </a:pPr>
            <a:endParaRPr lang="en-US" altLang="en-US"/>
          </a:p>
        </p:txBody>
      </p:sp>
      <p:sp>
        <p:nvSpPr>
          <p:cNvPr id="9219" name="Rectangle 3"/>
          <p:cNvSpPr>
            <a:spLocks noGrp="1" noChangeArrowheads="1"/>
          </p:cNvSpPr>
          <p:nvPr>
            <p:ph type="dt" idx="1"/>
          </p:nvPr>
        </p:nvSpPr>
        <p:spPr bwMode="auto">
          <a:xfrm>
            <a:off x="4023993" y="1"/>
            <a:ext cx="3078427" cy="511731"/>
          </a:xfrm>
          <a:prstGeom prst="rect">
            <a:avLst/>
          </a:prstGeom>
          <a:noFill/>
          <a:ln w="9525">
            <a:noFill/>
            <a:miter lim="800000"/>
            <a:headEnd/>
            <a:tailEnd/>
          </a:ln>
          <a:effectLst/>
        </p:spPr>
        <p:txBody>
          <a:bodyPr vert="horz" wrap="square" lIns="95924" tIns="47962" rIns="95924" bIns="47962" numCol="1" anchor="t" anchorCtr="0" compatLnSpc="1">
            <a:prstTxWarp prst="textNoShape">
              <a:avLst/>
            </a:prstTxWarp>
          </a:bodyPr>
          <a:lstStyle>
            <a:lvl1pPr algn="r" eaLnBrk="1" hangingPunct="1">
              <a:defRPr sz="1200" b="0">
                <a:solidFill>
                  <a:schemeClr val="tx1"/>
                </a:solidFill>
                <a:latin typeface="Arial" charset="0"/>
              </a:defRPr>
            </a:lvl1pPr>
          </a:lstStyle>
          <a:p>
            <a:pPr>
              <a:defRPr/>
            </a:pPr>
            <a:endParaRPr lang="en-US" altLang="en-US"/>
          </a:p>
        </p:txBody>
      </p:sp>
      <p:sp>
        <p:nvSpPr>
          <p:cNvPr id="4100" name="Rectangle 4"/>
          <p:cNvSpPr>
            <a:spLocks noGrp="1" noRot="1" noChangeAspect="1" noChangeArrowheads="1" noTextEdit="1"/>
          </p:cNvSpPr>
          <p:nvPr>
            <p:ph type="sldImg" idx="2"/>
          </p:nvPr>
        </p:nvSpPr>
        <p:spPr bwMode="auto">
          <a:xfrm>
            <a:off x="1895475" y="636588"/>
            <a:ext cx="3489325" cy="1962150"/>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9221" name="Rectangle 5"/>
          <p:cNvSpPr>
            <a:spLocks noGrp="1" noChangeArrowheads="1"/>
          </p:cNvSpPr>
          <p:nvPr>
            <p:ph type="body" sz="quarter" idx="3"/>
          </p:nvPr>
        </p:nvSpPr>
        <p:spPr bwMode="auto">
          <a:xfrm>
            <a:off x="710407" y="2802179"/>
            <a:ext cx="5683250" cy="6665661"/>
          </a:xfrm>
          <a:prstGeom prst="rect">
            <a:avLst/>
          </a:prstGeom>
          <a:noFill/>
          <a:ln w="9525">
            <a:noFill/>
            <a:miter lim="800000"/>
            <a:headEnd/>
            <a:tailEnd/>
          </a:ln>
          <a:effectLst/>
        </p:spPr>
        <p:txBody>
          <a:bodyPr vert="horz" wrap="square" lIns="95924" tIns="47962" rIns="95924" bIns="47962"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9222" name="Rectangle 6"/>
          <p:cNvSpPr>
            <a:spLocks noGrp="1" noChangeArrowheads="1"/>
          </p:cNvSpPr>
          <p:nvPr>
            <p:ph type="ftr" sz="quarter" idx="4"/>
          </p:nvPr>
        </p:nvSpPr>
        <p:spPr bwMode="auto">
          <a:xfrm>
            <a:off x="1" y="9721238"/>
            <a:ext cx="3078427" cy="511731"/>
          </a:xfrm>
          <a:prstGeom prst="rect">
            <a:avLst/>
          </a:prstGeom>
          <a:noFill/>
          <a:ln w="9525">
            <a:noFill/>
            <a:miter lim="800000"/>
            <a:headEnd/>
            <a:tailEnd/>
          </a:ln>
          <a:effectLst/>
        </p:spPr>
        <p:txBody>
          <a:bodyPr vert="horz" wrap="square" lIns="95924" tIns="47962" rIns="95924" bIns="47962" numCol="1" anchor="b" anchorCtr="0" compatLnSpc="1">
            <a:prstTxWarp prst="textNoShape">
              <a:avLst/>
            </a:prstTxWarp>
          </a:bodyPr>
          <a:lstStyle>
            <a:lvl1pPr eaLnBrk="1" hangingPunct="1">
              <a:defRPr sz="1200" b="0">
                <a:solidFill>
                  <a:schemeClr val="tx1"/>
                </a:solidFill>
                <a:latin typeface="Arial" charset="0"/>
              </a:defRPr>
            </a:lvl1pPr>
          </a:lstStyle>
          <a:p>
            <a:pPr>
              <a:defRPr/>
            </a:pPr>
            <a:endParaRPr lang="en-US" altLang="en-US"/>
          </a:p>
        </p:txBody>
      </p:sp>
      <p:sp>
        <p:nvSpPr>
          <p:cNvPr id="9223" name="Rectangle 7"/>
          <p:cNvSpPr>
            <a:spLocks noGrp="1" noChangeArrowheads="1"/>
          </p:cNvSpPr>
          <p:nvPr>
            <p:ph type="sldNum" sz="quarter" idx="5"/>
          </p:nvPr>
        </p:nvSpPr>
        <p:spPr bwMode="auto">
          <a:xfrm>
            <a:off x="4023993" y="9721238"/>
            <a:ext cx="3078427" cy="511731"/>
          </a:xfrm>
          <a:prstGeom prst="rect">
            <a:avLst/>
          </a:prstGeom>
          <a:noFill/>
          <a:ln w="9525">
            <a:noFill/>
            <a:miter lim="800000"/>
            <a:headEnd/>
            <a:tailEnd/>
          </a:ln>
          <a:effectLst/>
        </p:spPr>
        <p:txBody>
          <a:bodyPr vert="horz" wrap="square" lIns="95924" tIns="47962" rIns="95924" bIns="47962" numCol="1" anchor="b" anchorCtr="0" compatLnSpc="1">
            <a:prstTxWarp prst="textNoShape">
              <a:avLst/>
            </a:prstTxWarp>
          </a:bodyPr>
          <a:lstStyle>
            <a:lvl1pPr algn="r" eaLnBrk="1" hangingPunct="1">
              <a:defRPr sz="1200" b="0">
                <a:solidFill>
                  <a:schemeClr val="tx1"/>
                </a:solidFill>
                <a:latin typeface="Arial" panose="020B0604020202020204" pitchFamily="34" charset="0"/>
              </a:defRPr>
            </a:lvl1pPr>
          </a:lstStyle>
          <a:p>
            <a:pPr>
              <a:defRPr/>
            </a:pPr>
            <a:fld id="{5FE6DA5B-1CDA-4E82-A267-6D05D72A9821}" type="slidenum">
              <a:rPr lang="en-GB" altLang="en-US"/>
              <a:pPr>
                <a:defRPr/>
              </a:pPr>
              <a:t>‹#›</a:t>
            </a:fld>
            <a:endParaRPr lang="en-GB" altLang="en-US"/>
          </a:p>
        </p:txBody>
      </p:sp>
      <p:sp>
        <p:nvSpPr>
          <p:cNvPr id="14344" name="hc"/>
          <p:cNvSpPr txBox="1">
            <a:spLocks noChangeArrowheads="1"/>
          </p:cNvSpPr>
          <p:nvPr/>
        </p:nvSpPr>
        <p:spPr bwMode="auto">
          <a:xfrm>
            <a:off x="1" y="1"/>
            <a:ext cx="7104063" cy="28672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5924" tIns="47962" rIns="95924" bIns="47962">
            <a:spAutoFit/>
          </a:bodyPr>
          <a:lstStyle>
            <a:lvl1pPr eaLnBrk="0" hangingPunct="0">
              <a:defRPr sz="3200" b="1">
                <a:solidFill>
                  <a:schemeClr val="bg1"/>
                </a:solidFill>
                <a:latin typeface="Verdana" pitchFamily="34" charset="0"/>
                <a:ea typeface="ＭＳ Ｐゴシック" pitchFamily="34" charset="-128"/>
              </a:defRPr>
            </a:lvl1pPr>
            <a:lvl2pPr marL="742950" indent="-285750" eaLnBrk="0" hangingPunct="0">
              <a:defRPr sz="3200" b="1">
                <a:solidFill>
                  <a:schemeClr val="bg1"/>
                </a:solidFill>
                <a:latin typeface="Verdana" pitchFamily="34" charset="0"/>
                <a:ea typeface="ＭＳ Ｐゴシック" pitchFamily="34" charset="-128"/>
              </a:defRPr>
            </a:lvl2pPr>
            <a:lvl3pPr marL="1143000" indent="-228600" eaLnBrk="0" hangingPunct="0">
              <a:defRPr sz="3200" b="1">
                <a:solidFill>
                  <a:schemeClr val="bg1"/>
                </a:solidFill>
                <a:latin typeface="Verdana" pitchFamily="34" charset="0"/>
                <a:ea typeface="ＭＳ Ｐゴシック" pitchFamily="34" charset="-128"/>
              </a:defRPr>
            </a:lvl3pPr>
            <a:lvl4pPr marL="1600200" indent="-228600" eaLnBrk="0" hangingPunct="0">
              <a:defRPr sz="3200" b="1">
                <a:solidFill>
                  <a:schemeClr val="bg1"/>
                </a:solidFill>
                <a:latin typeface="Verdana" pitchFamily="34" charset="0"/>
                <a:ea typeface="ＭＳ Ｐゴシック" pitchFamily="34" charset="-128"/>
              </a:defRPr>
            </a:lvl4pPr>
            <a:lvl5pPr marL="2057400" indent="-228600" eaLnBrk="0" hangingPunct="0">
              <a:defRPr sz="3200" b="1">
                <a:solidFill>
                  <a:schemeClr val="bg1"/>
                </a:solidFill>
                <a:latin typeface="Verdana" pitchFamily="34" charset="0"/>
                <a:ea typeface="ＭＳ Ｐゴシック" pitchFamily="34" charset="-128"/>
              </a:defRPr>
            </a:lvl5pPr>
            <a:lvl6pPr marL="2514600" indent="-228600" eaLnBrk="0" fontAlgn="base" hangingPunct="0">
              <a:spcBef>
                <a:spcPct val="0"/>
              </a:spcBef>
              <a:spcAft>
                <a:spcPct val="0"/>
              </a:spcAft>
              <a:defRPr sz="3200" b="1">
                <a:solidFill>
                  <a:schemeClr val="bg1"/>
                </a:solidFill>
                <a:latin typeface="Verdana" pitchFamily="34" charset="0"/>
                <a:ea typeface="ＭＳ Ｐゴシック" pitchFamily="34" charset="-128"/>
              </a:defRPr>
            </a:lvl6pPr>
            <a:lvl7pPr marL="2971800" indent="-228600" eaLnBrk="0" fontAlgn="base" hangingPunct="0">
              <a:spcBef>
                <a:spcPct val="0"/>
              </a:spcBef>
              <a:spcAft>
                <a:spcPct val="0"/>
              </a:spcAft>
              <a:defRPr sz="3200" b="1">
                <a:solidFill>
                  <a:schemeClr val="bg1"/>
                </a:solidFill>
                <a:latin typeface="Verdana" pitchFamily="34" charset="0"/>
                <a:ea typeface="ＭＳ Ｐゴシック" pitchFamily="34" charset="-128"/>
              </a:defRPr>
            </a:lvl7pPr>
            <a:lvl8pPr marL="3429000" indent="-228600" eaLnBrk="0" fontAlgn="base" hangingPunct="0">
              <a:spcBef>
                <a:spcPct val="0"/>
              </a:spcBef>
              <a:spcAft>
                <a:spcPct val="0"/>
              </a:spcAft>
              <a:defRPr sz="3200" b="1">
                <a:solidFill>
                  <a:schemeClr val="bg1"/>
                </a:solidFill>
                <a:latin typeface="Verdana" pitchFamily="34" charset="0"/>
                <a:ea typeface="ＭＳ Ｐゴシック" pitchFamily="34" charset="-128"/>
              </a:defRPr>
            </a:lvl8pPr>
            <a:lvl9pPr marL="3886200" indent="-228600" eaLnBrk="0" fontAlgn="base" hangingPunct="0">
              <a:spcBef>
                <a:spcPct val="0"/>
              </a:spcBef>
              <a:spcAft>
                <a:spcPct val="0"/>
              </a:spcAft>
              <a:defRPr sz="3200" b="1">
                <a:solidFill>
                  <a:schemeClr val="bg1"/>
                </a:solidFill>
                <a:latin typeface="Verdana" pitchFamily="34" charset="0"/>
                <a:ea typeface="ＭＳ Ｐゴシック" pitchFamily="34" charset="-128"/>
              </a:defRPr>
            </a:lvl9pPr>
          </a:lstStyle>
          <a:p>
            <a:pPr algn="ctr" eaLnBrk="1" hangingPunct="1">
              <a:defRPr/>
            </a:pPr>
            <a:endParaRPr lang="en-US" altLang="en-US" sz="1200">
              <a:solidFill>
                <a:srgbClr val="FF0000"/>
              </a:solidFill>
              <a:latin typeface="Calibri" pitchFamily="34" charset="0"/>
            </a:endParaRPr>
          </a:p>
        </p:txBody>
      </p:sp>
      <p:sp>
        <p:nvSpPr>
          <p:cNvPr id="14345" name="fc"/>
          <p:cNvSpPr txBox="1">
            <a:spLocks noChangeArrowheads="1"/>
          </p:cNvSpPr>
          <p:nvPr/>
        </p:nvSpPr>
        <p:spPr bwMode="auto">
          <a:xfrm>
            <a:off x="1" y="9979571"/>
            <a:ext cx="7104063" cy="28672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5924" tIns="47962" rIns="95924" bIns="47962">
            <a:spAutoFit/>
          </a:bodyPr>
          <a:lstStyle>
            <a:lvl1pPr eaLnBrk="0" hangingPunct="0">
              <a:defRPr sz="3200" b="1">
                <a:solidFill>
                  <a:schemeClr val="bg1"/>
                </a:solidFill>
                <a:latin typeface="Verdana" pitchFamily="34" charset="0"/>
                <a:ea typeface="ＭＳ Ｐゴシック" pitchFamily="34" charset="-128"/>
              </a:defRPr>
            </a:lvl1pPr>
            <a:lvl2pPr marL="742950" indent="-285750" eaLnBrk="0" hangingPunct="0">
              <a:defRPr sz="3200" b="1">
                <a:solidFill>
                  <a:schemeClr val="bg1"/>
                </a:solidFill>
                <a:latin typeface="Verdana" pitchFamily="34" charset="0"/>
                <a:ea typeface="ＭＳ Ｐゴシック" pitchFamily="34" charset="-128"/>
              </a:defRPr>
            </a:lvl2pPr>
            <a:lvl3pPr marL="1143000" indent="-228600" eaLnBrk="0" hangingPunct="0">
              <a:defRPr sz="3200" b="1">
                <a:solidFill>
                  <a:schemeClr val="bg1"/>
                </a:solidFill>
                <a:latin typeface="Verdana" pitchFamily="34" charset="0"/>
                <a:ea typeface="ＭＳ Ｐゴシック" pitchFamily="34" charset="-128"/>
              </a:defRPr>
            </a:lvl3pPr>
            <a:lvl4pPr marL="1600200" indent="-228600" eaLnBrk="0" hangingPunct="0">
              <a:defRPr sz="3200" b="1">
                <a:solidFill>
                  <a:schemeClr val="bg1"/>
                </a:solidFill>
                <a:latin typeface="Verdana" pitchFamily="34" charset="0"/>
                <a:ea typeface="ＭＳ Ｐゴシック" pitchFamily="34" charset="-128"/>
              </a:defRPr>
            </a:lvl4pPr>
            <a:lvl5pPr marL="2057400" indent="-228600" eaLnBrk="0" hangingPunct="0">
              <a:defRPr sz="3200" b="1">
                <a:solidFill>
                  <a:schemeClr val="bg1"/>
                </a:solidFill>
                <a:latin typeface="Verdana" pitchFamily="34" charset="0"/>
                <a:ea typeface="ＭＳ Ｐゴシック" pitchFamily="34" charset="-128"/>
              </a:defRPr>
            </a:lvl5pPr>
            <a:lvl6pPr marL="2514600" indent="-228600" eaLnBrk="0" fontAlgn="base" hangingPunct="0">
              <a:spcBef>
                <a:spcPct val="0"/>
              </a:spcBef>
              <a:spcAft>
                <a:spcPct val="0"/>
              </a:spcAft>
              <a:defRPr sz="3200" b="1">
                <a:solidFill>
                  <a:schemeClr val="bg1"/>
                </a:solidFill>
                <a:latin typeface="Verdana" pitchFamily="34" charset="0"/>
                <a:ea typeface="ＭＳ Ｐゴシック" pitchFamily="34" charset="-128"/>
              </a:defRPr>
            </a:lvl6pPr>
            <a:lvl7pPr marL="2971800" indent="-228600" eaLnBrk="0" fontAlgn="base" hangingPunct="0">
              <a:spcBef>
                <a:spcPct val="0"/>
              </a:spcBef>
              <a:spcAft>
                <a:spcPct val="0"/>
              </a:spcAft>
              <a:defRPr sz="3200" b="1">
                <a:solidFill>
                  <a:schemeClr val="bg1"/>
                </a:solidFill>
                <a:latin typeface="Verdana" pitchFamily="34" charset="0"/>
                <a:ea typeface="ＭＳ Ｐゴシック" pitchFamily="34" charset="-128"/>
              </a:defRPr>
            </a:lvl7pPr>
            <a:lvl8pPr marL="3429000" indent="-228600" eaLnBrk="0" fontAlgn="base" hangingPunct="0">
              <a:spcBef>
                <a:spcPct val="0"/>
              </a:spcBef>
              <a:spcAft>
                <a:spcPct val="0"/>
              </a:spcAft>
              <a:defRPr sz="3200" b="1">
                <a:solidFill>
                  <a:schemeClr val="bg1"/>
                </a:solidFill>
                <a:latin typeface="Verdana" pitchFamily="34" charset="0"/>
                <a:ea typeface="ＭＳ Ｐゴシック" pitchFamily="34" charset="-128"/>
              </a:defRPr>
            </a:lvl8pPr>
            <a:lvl9pPr marL="3886200" indent="-228600" eaLnBrk="0" fontAlgn="base" hangingPunct="0">
              <a:spcBef>
                <a:spcPct val="0"/>
              </a:spcBef>
              <a:spcAft>
                <a:spcPct val="0"/>
              </a:spcAft>
              <a:defRPr sz="3200" b="1">
                <a:solidFill>
                  <a:schemeClr val="bg1"/>
                </a:solidFill>
                <a:latin typeface="Verdana" pitchFamily="34" charset="0"/>
                <a:ea typeface="ＭＳ Ｐゴシック" pitchFamily="34" charset="-128"/>
              </a:defRPr>
            </a:lvl9pPr>
          </a:lstStyle>
          <a:p>
            <a:pPr algn="ctr" eaLnBrk="1" hangingPunct="1">
              <a:defRPr/>
            </a:pPr>
            <a:endParaRPr lang="en-US" altLang="en-US" sz="1200">
              <a:solidFill>
                <a:srgbClr val="FF0000"/>
              </a:solidFill>
              <a:latin typeface="Calibri" pitchFamily="34" charset="0"/>
            </a:endParaRPr>
          </a:p>
        </p:txBody>
      </p:sp>
    </p:spTree>
    <p:extLst>
      <p:ext uri="{BB962C8B-B14F-4D97-AF65-F5344CB8AC3E}">
        <p14:creationId xmlns:p14="http://schemas.microsoft.com/office/powerpoint/2010/main" val="2305207082"/>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Arial" pitchFamily="34" charset="0"/>
        <a:ea typeface="ＭＳ Ｐゴシック" pitchFamily="-112" charset="-128"/>
        <a:cs typeface="ＭＳ Ｐゴシック" pitchFamily="-112" charset="-128"/>
      </a:defRPr>
    </a:lvl1pPr>
    <a:lvl2pPr marL="457200" algn="l" rtl="0" eaLnBrk="0" fontAlgn="base" hangingPunct="0">
      <a:spcBef>
        <a:spcPct val="30000"/>
      </a:spcBef>
      <a:spcAft>
        <a:spcPct val="0"/>
      </a:spcAft>
      <a:defRPr sz="1200" kern="1200">
        <a:solidFill>
          <a:schemeClr val="tx1"/>
        </a:solidFill>
        <a:latin typeface="Arial" pitchFamily="34" charset="0"/>
        <a:ea typeface="ＭＳ Ｐゴシック" pitchFamily="-112" charset="-128"/>
        <a:cs typeface="+mn-cs"/>
      </a:defRPr>
    </a:lvl2pPr>
    <a:lvl3pPr marL="914400" algn="l" rtl="0" eaLnBrk="0" fontAlgn="base" hangingPunct="0">
      <a:spcBef>
        <a:spcPct val="30000"/>
      </a:spcBef>
      <a:spcAft>
        <a:spcPct val="0"/>
      </a:spcAft>
      <a:defRPr sz="1200" kern="1200">
        <a:solidFill>
          <a:schemeClr val="tx1"/>
        </a:solidFill>
        <a:latin typeface="Arial" pitchFamily="34" charset="0"/>
        <a:ea typeface="ＭＳ Ｐゴシック" pitchFamily="-112" charset="-128"/>
        <a:cs typeface="+mn-cs"/>
      </a:defRPr>
    </a:lvl3pPr>
    <a:lvl4pPr marL="1371600" algn="l" rtl="0" eaLnBrk="0" fontAlgn="base" hangingPunct="0">
      <a:spcBef>
        <a:spcPct val="30000"/>
      </a:spcBef>
      <a:spcAft>
        <a:spcPct val="0"/>
      </a:spcAft>
      <a:defRPr sz="1200" kern="1200">
        <a:solidFill>
          <a:schemeClr val="tx1"/>
        </a:solidFill>
        <a:latin typeface="Arial" pitchFamily="34" charset="0"/>
        <a:ea typeface="ＭＳ Ｐゴシック" pitchFamily="-112" charset="-128"/>
        <a:cs typeface="+mn-cs"/>
      </a:defRPr>
    </a:lvl4pPr>
    <a:lvl5pPr marL="1828800" algn="l" rtl="0" eaLnBrk="0" fontAlgn="base" hangingPunct="0">
      <a:spcBef>
        <a:spcPct val="30000"/>
      </a:spcBef>
      <a:spcAft>
        <a:spcPct val="0"/>
      </a:spcAft>
      <a:defRPr sz="1200" kern="1200">
        <a:solidFill>
          <a:schemeClr val="tx1"/>
        </a:solidFill>
        <a:latin typeface="Arial" pitchFamily="34" charset="0"/>
        <a:ea typeface="ＭＳ Ｐゴシック" pitchFamily="-112" charset="-128"/>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8" Type="http://schemas.openxmlformats.org/officeDocument/2006/relationships/hyperlink" Target="file:///\\swp.police.int\wiki\Scarman_report" TargetMode="External"/><Relationship Id="rId3" Type="http://schemas.openxmlformats.org/officeDocument/2006/relationships/hyperlink" Target="file:///\\swp.police.int\wiki\Metropolitan_Police" TargetMode="External"/><Relationship Id="rId7" Type="http://schemas.openxmlformats.org/officeDocument/2006/relationships/hyperlink" Target="file:///\\swp.police.int\wiki\Leslie_Scarman" TargetMode="External"/><Relationship Id="rId2" Type="http://schemas.openxmlformats.org/officeDocument/2006/relationships/slide" Target="../slides/slide3.xml"/><Relationship Id="rId1" Type="http://schemas.openxmlformats.org/officeDocument/2006/relationships/notesMaster" Target="../notesMasters/notesMaster1.xml"/><Relationship Id="rId6" Type="http://schemas.openxmlformats.org/officeDocument/2006/relationships/hyperlink" Target="file:///\\swp.police.int\wiki\William_Whitelaw" TargetMode="External"/><Relationship Id="rId5" Type="http://schemas.openxmlformats.org/officeDocument/2006/relationships/hyperlink" Target="file:///\\swp.police.int\wiki\South_London" TargetMode="External"/><Relationship Id="rId10" Type="http://schemas.openxmlformats.org/officeDocument/2006/relationships/hyperlink" Target="file:///\\swp.police.int\wiki\Police_Complaints_Authority_(United_Kingdom)" TargetMode="External"/><Relationship Id="rId4" Type="http://schemas.openxmlformats.org/officeDocument/2006/relationships/hyperlink" Target="file:///\\swp.police.int\wiki\Lambeth" TargetMode="External"/><Relationship Id="rId9" Type="http://schemas.openxmlformats.org/officeDocument/2006/relationships/hyperlink" Target="file:///\\swp.police.int\wiki\Police_and_Criminal_Evidence_Act_1984" TargetMode="Externa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3" Type="http://schemas.openxmlformats.org/officeDocument/2006/relationships/hyperlink" Target="https://www.youtube.com/watch?v=rbe5D3Yh43o" TargetMode="External"/><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3" Type="http://schemas.openxmlformats.org/officeDocument/2006/relationships/hyperlink" Target="https://www.youtube.com/watch?v=5KKId_9CSlk" TargetMode="External"/><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3" Type="http://schemas.openxmlformats.org/officeDocument/2006/relationships/hyperlink" Target="http://pnld.westyorkshire.pnn.police.uk/docmanager/Content/D10403.htm" TargetMode="External"/><Relationship Id="rId2" Type="http://schemas.openxmlformats.org/officeDocument/2006/relationships/slide" Target="../slides/slide32.xml"/><Relationship Id="rId1" Type="http://schemas.openxmlformats.org/officeDocument/2006/relationships/notesMaster" Target="../notesMasters/notesMaster1.xml"/><Relationship Id="rId4" Type="http://schemas.openxmlformats.org/officeDocument/2006/relationships/hyperlink" Target="http://pnld.westyorkshire.pnn.police.uk/docmanager/Content/D10168.htm" TargetMode="Externa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defTabSz="947958">
              <a:defRPr/>
            </a:pPr>
            <a:r>
              <a:rPr lang="en-GB" dirty="0">
                <a:cs typeface="Arial" panose="020B0604020202020204" pitchFamily="34" charset="0"/>
              </a:rPr>
              <a:t>Learners who have successfully completed this lesson will be able to: </a:t>
            </a:r>
          </a:p>
          <a:p>
            <a:pPr marL="236990" indent="-236990">
              <a:buFont typeface="+mj-lt"/>
              <a:buAutoNum type="arabicPeriod"/>
            </a:pPr>
            <a:endParaRPr lang="en-GB" dirty="0"/>
          </a:p>
          <a:p>
            <a:pPr marL="236990" indent="-236990">
              <a:buFont typeface="+mj-lt"/>
              <a:buAutoNum type="arabicPeriod"/>
            </a:pPr>
            <a:r>
              <a:rPr lang="en-GB" dirty="0"/>
              <a:t>Describe stop and search as stipulated by Section 1 of PACE 1984 Stop and Search and the individual meaning of the elements within the definition.</a:t>
            </a:r>
          </a:p>
          <a:p>
            <a:pPr marL="236990" indent="-236990">
              <a:buFont typeface="+mj-lt"/>
              <a:buAutoNum type="arabicPeriod"/>
            </a:pPr>
            <a:r>
              <a:rPr lang="en-GB" dirty="0"/>
              <a:t>Outline the importance of employing an ethical, fair and effective use of stop and search in line with the, “Best Use of Stop and Search,” “HMIC Stop &amp; Search Powers: Are the Police using them effectively and </a:t>
            </a:r>
            <a:r>
              <a:rPr lang="en-GB" dirty="0" err="1"/>
              <a:t>fairly?”and</a:t>
            </a:r>
            <a:r>
              <a:rPr lang="en-GB" dirty="0"/>
              <a:t> the College of Policing guidelines.</a:t>
            </a:r>
          </a:p>
          <a:p>
            <a:pPr marL="236990" indent="-236990">
              <a:buFont typeface="+mj-lt"/>
              <a:buAutoNum type="arabicPeriod"/>
            </a:pPr>
            <a:r>
              <a:rPr lang="en-GB" dirty="0"/>
              <a:t>Identify appropriate circumstances of when to conduct a stop and search.</a:t>
            </a:r>
          </a:p>
          <a:p>
            <a:pPr marL="236990" indent="-236990">
              <a:buFont typeface="+mj-lt"/>
              <a:buAutoNum type="arabicPeriod"/>
            </a:pPr>
            <a:r>
              <a:rPr lang="en-GB" dirty="0"/>
              <a:t>Explain the information that must be provided prior to a stop and search taking place.</a:t>
            </a:r>
          </a:p>
          <a:p>
            <a:pPr marL="236990" indent="-236990">
              <a:buFont typeface="+mj-lt"/>
              <a:buAutoNum type="arabicPeriod"/>
            </a:pPr>
            <a:r>
              <a:rPr lang="en-GB" dirty="0"/>
              <a:t>Describe the limitations of a search when conducting one in both a public and private place.</a:t>
            </a:r>
          </a:p>
          <a:p>
            <a:pPr marL="236990" indent="-236990">
              <a:buFont typeface="+mj-lt"/>
              <a:buAutoNum type="arabicPeriod"/>
            </a:pPr>
            <a:r>
              <a:rPr lang="en-GB" dirty="0"/>
              <a:t> Identify what constitutes, “reasonable grounds” and other options available if reasonable grounds do not exist.</a:t>
            </a:r>
          </a:p>
          <a:p>
            <a:pPr marL="236990" indent="-236990">
              <a:buFont typeface="+mj-lt"/>
              <a:buAutoNum type="arabicPeriod"/>
            </a:pPr>
            <a:r>
              <a:rPr lang="en-GB" dirty="0"/>
              <a:t>Identify how conscious/unconscious bias can impact on a stop and search.</a:t>
            </a:r>
          </a:p>
          <a:p>
            <a:pPr marL="236990" indent="-236990">
              <a:buFont typeface="+mj-lt"/>
              <a:buAutoNum type="arabicPeriod"/>
            </a:pPr>
            <a:r>
              <a:rPr lang="en-GB" dirty="0"/>
              <a:t>Explain how to deal with a young person during a search and identify any vulnerabilities.</a:t>
            </a:r>
          </a:p>
          <a:p>
            <a:pPr marL="236990" indent="-236990">
              <a:buFont typeface="+mj-lt"/>
              <a:buAutoNum type="arabicPeriod"/>
            </a:pPr>
            <a:r>
              <a:rPr lang="en-GB" dirty="0"/>
              <a:t>Outline the procedure to be carried out post search including the recording of information.</a:t>
            </a:r>
          </a:p>
          <a:p>
            <a:pPr marL="236990" indent="-236990">
              <a:buFont typeface="+mj-lt"/>
              <a:buAutoNum type="arabicPeriod"/>
            </a:pPr>
            <a:r>
              <a:rPr lang="en-GB" dirty="0"/>
              <a:t>Outline other search powers as stipulated by S60/60AA of the Criminal Justice and Public Order Act 1994, S47A of the Terrorism Act 2000 and Serious Violence Reduction Orders (SRVOs)</a:t>
            </a:r>
          </a:p>
          <a:p>
            <a:pPr marL="236990" indent="-236990">
              <a:buFont typeface="+mj-lt"/>
              <a:buAutoNum type="arabicPeriod"/>
            </a:pPr>
            <a:r>
              <a:rPr lang="en-GB" dirty="0"/>
              <a:t>Practice a stop and search in the classroom on a colleague</a:t>
            </a:r>
          </a:p>
          <a:p>
            <a:endParaRPr lang="en-GB" dirty="0"/>
          </a:p>
        </p:txBody>
      </p:sp>
      <p:sp>
        <p:nvSpPr>
          <p:cNvPr id="4" name="Slide Number Placeholder 3"/>
          <p:cNvSpPr>
            <a:spLocks noGrp="1"/>
          </p:cNvSpPr>
          <p:nvPr>
            <p:ph type="sldNum" sz="quarter" idx="5"/>
          </p:nvPr>
        </p:nvSpPr>
        <p:spPr/>
        <p:txBody>
          <a:bodyPr/>
          <a:lstStyle/>
          <a:p>
            <a:pPr>
              <a:defRPr/>
            </a:pPr>
            <a:fld id="{2B8FD363-A826-4461-8954-B18FE31BC641}" type="slidenum">
              <a:rPr lang="en-GB" altLang="en-US" smtClean="0"/>
              <a:pPr>
                <a:defRPr/>
              </a:pPr>
              <a:t>1</a:t>
            </a:fld>
            <a:endParaRPr lang="en-GB" altLang="en-US"/>
          </a:p>
        </p:txBody>
      </p:sp>
    </p:spTree>
    <p:extLst>
      <p:ext uri="{BB962C8B-B14F-4D97-AF65-F5344CB8AC3E}">
        <p14:creationId xmlns:p14="http://schemas.microsoft.com/office/powerpoint/2010/main" val="234206878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895475" y="636588"/>
            <a:ext cx="3489325" cy="1962150"/>
          </a:xfrm>
        </p:spPr>
      </p:sp>
      <p:sp>
        <p:nvSpPr>
          <p:cNvPr id="3" name="Notes Placeholder 2"/>
          <p:cNvSpPr>
            <a:spLocks noGrp="1"/>
          </p:cNvSpPr>
          <p:nvPr>
            <p:ph type="body" idx="1"/>
          </p:nvPr>
        </p:nvSpPr>
        <p:spPr/>
        <p:txBody>
          <a:bodyPr/>
          <a:lstStyle/>
          <a:p>
            <a:r>
              <a:rPr lang="en-GB" sz="1100" b="1" dirty="0"/>
              <a:t>QTS – why do Police Officers use stop and search powers?</a:t>
            </a:r>
          </a:p>
          <a:p>
            <a:endParaRPr lang="en-GB" sz="1100" dirty="0"/>
          </a:p>
          <a:p>
            <a:r>
              <a:rPr lang="en-GB" sz="1100" dirty="0"/>
              <a:t>The primary purpose of the powers to search a person before they have been arrested is to enable officers to allay or confirm suspicions about individuals without exercising their power of arrest. </a:t>
            </a:r>
          </a:p>
          <a:p>
            <a:r>
              <a:rPr lang="en-GB" sz="1100" b="1" dirty="0"/>
              <a:t>Code A of the PACE</a:t>
            </a:r>
            <a:r>
              <a:rPr lang="en-GB" sz="1100" dirty="0"/>
              <a:t> Codes of Practice governs the exercise by officers of statutory powers to stop and search a person or vehicle without first making an arrest. </a:t>
            </a:r>
          </a:p>
          <a:p>
            <a:r>
              <a:rPr lang="en-GB" sz="1100" dirty="0"/>
              <a:t>The Police and Criminal Evidence Act 1984 and the PACE codes of practice provide the core framework of police powers and safeguards around stop and search, arrest, detention, investigation, identification and interviewing detainees.</a:t>
            </a:r>
          </a:p>
          <a:p>
            <a:pPr rtl="0"/>
            <a:endParaRPr lang="en-GB" sz="1100" dirty="0"/>
          </a:p>
          <a:p>
            <a:pPr rtl="0"/>
            <a:r>
              <a:rPr lang="en-GB" sz="1100" b="1" dirty="0"/>
              <a:t>College of Policing state: </a:t>
            </a:r>
          </a:p>
          <a:p>
            <a:pPr rtl="0"/>
            <a:r>
              <a:rPr lang="en-GB" sz="1100" dirty="0"/>
              <a:t>A stop and search is most likely to be fair and effective when:</a:t>
            </a:r>
          </a:p>
          <a:p>
            <a:pPr marL="177742" indent="-177742">
              <a:buFont typeface="Arial" panose="020B0604020202020204" pitchFamily="34" charset="0"/>
              <a:buChar char="•"/>
            </a:pPr>
            <a:r>
              <a:rPr lang="en-GB" sz="1100" dirty="0"/>
              <a:t>The search was a justified and lawful use of the power that stands up to public scrutiny</a:t>
            </a:r>
          </a:p>
          <a:p>
            <a:pPr marL="177742" indent="-177742">
              <a:buFont typeface="Arial" panose="020B0604020202020204" pitchFamily="34" charset="0"/>
              <a:buChar char="•"/>
            </a:pPr>
            <a:r>
              <a:rPr lang="en-GB" sz="1100" dirty="0"/>
              <a:t>The officer genuinely believes the person has an item in their possession</a:t>
            </a:r>
          </a:p>
          <a:p>
            <a:pPr marL="177742" indent="-177742">
              <a:buFont typeface="Arial" panose="020B0604020202020204" pitchFamily="34" charset="0"/>
              <a:buChar char="•"/>
            </a:pPr>
            <a:r>
              <a:rPr lang="en-GB" sz="1100" dirty="0"/>
              <a:t>The member of the public understands why they have been search and feels that they have been treated with respect</a:t>
            </a:r>
          </a:p>
          <a:p>
            <a:pPr marL="177742" indent="-177742">
              <a:buFont typeface="Arial" panose="020B0604020202020204" pitchFamily="34" charset="0"/>
              <a:buChar char="•"/>
            </a:pPr>
            <a:r>
              <a:rPr lang="en-GB" sz="1100" dirty="0"/>
              <a:t>The search was necessary and was the least intrusive method a police officer could use to establish whether a member of the public has a prohibited article or an item for use in crime with then and more often than not the item is found.</a:t>
            </a:r>
            <a:endParaRPr lang="en-GB" sz="1100" b="1" dirty="0"/>
          </a:p>
          <a:p>
            <a:endParaRPr lang="en-GB" sz="1100" b="1" dirty="0"/>
          </a:p>
          <a:p>
            <a:endParaRPr lang="en-GB" dirty="0"/>
          </a:p>
        </p:txBody>
      </p:sp>
      <p:sp>
        <p:nvSpPr>
          <p:cNvPr id="4" name="Slide Number Placeholder 3"/>
          <p:cNvSpPr>
            <a:spLocks noGrp="1"/>
          </p:cNvSpPr>
          <p:nvPr>
            <p:ph type="sldNum" sz="quarter" idx="10"/>
          </p:nvPr>
        </p:nvSpPr>
        <p:spPr/>
        <p:txBody>
          <a:bodyPr/>
          <a:lstStyle/>
          <a:p>
            <a:pPr>
              <a:defRPr/>
            </a:pPr>
            <a:fld id="{5FE6DA5B-1CDA-4E82-A267-6D05D72A9821}" type="slidenum">
              <a:rPr lang="en-GB" altLang="en-US" smtClean="0"/>
              <a:pPr>
                <a:defRPr/>
              </a:pPr>
              <a:t>2</a:t>
            </a:fld>
            <a:endParaRPr lang="en-GB" altLang="en-US"/>
          </a:p>
        </p:txBody>
      </p:sp>
    </p:spTree>
    <p:extLst>
      <p:ext uri="{BB962C8B-B14F-4D97-AF65-F5344CB8AC3E}">
        <p14:creationId xmlns:p14="http://schemas.microsoft.com/office/powerpoint/2010/main" val="2462917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895475" y="636588"/>
            <a:ext cx="3489325" cy="1962150"/>
          </a:xfrm>
        </p:spPr>
      </p:sp>
      <p:sp>
        <p:nvSpPr>
          <p:cNvPr id="3" name="Notes Placeholder 2"/>
          <p:cNvSpPr>
            <a:spLocks noGrp="1"/>
          </p:cNvSpPr>
          <p:nvPr>
            <p:ph type="body" idx="1"/>
          </p:nvPr>
        </p:nvSpPr>
        <p:spPr/>
        <p:txBody>
          <a:bodyPr/>
          <a:lstStyle/>
          <a:p>
            <a:pPr eaLnBrk="1" hangingPunct="1">
              <a:lnSpc>
                <a:spcPct val="100000"/>
              </a:lnSpc>
              <a:defRPr/>
            </a:pPr>
            <a:r>
              <a:rPr lang="en-US" altLang="en-US" sz="1100" b="1" dirty="0">
                <a:ea typeface="ＭＳ Ｐゴシック" pitchFamily="34" charset="-128"/>
              </a:rPr>
              <a:t>QTS – what events influences stop and search powers?</a:t>
            </a:r>
          </a:p>
          <a:p>
            <a:pPr eaLnBrk="1" hangingPunct="1">
              <a:lnSpc>
                <a:spcPct val="100000"/>
              </a:lnSpc>
              <a:defRPr/>
            </a:pPr>
            <a:endParaRPr lang="en-US" altLang="en-US" sz="1100" b="1" dirty="0">
              <a:ea typeface="ＭＳ Ｐゴシック" pitchFamily="34" charset="-128"/>
            </a:endParaRPr>
          </a:p>
          <a:p>
            <a:pPr eaLnBrk="1" hangingPunct="1">
              <a:lnSpc>
                <a:spcPct val="100000"/>
              </a:lnSpc>
              <a:defRPr/>
            </a:pPr>
            <a:r>
              <a:rPr lang="en-US" altLang="en-US" sz="1100" b="1" dirty="0">
                <a:ea typeface="ＭＳ Ｐゴシック" pitchFamily="34" charset="-128"/>
              </a:rPr>
              <a:t>Influences on Stop &amp; Search and the background to PACE</a:t>
            </a:r>
          </a:p>
          <a:p>
            <a:pPr eaLnBrk="1" hangingPunct="1">
              <a:lnSpc>
                <a:spcPct val="100000"/>
              </a:lnSpc>
              <a:defRPr/>
            </a:pPr>
            <a:endParaRPr lang="en-US" altLang="en-US" sz="1100" dirty="0">
              <a:ea typeface="ＭＳ Ｐゴシック" pitchFamily="34" charset="-128"/>
            </a:endParaRPr>
          </a:p>
          <a:p>
            <a:pPr eaLnBrk="1" hangingPunct="1">
              <a:lnSpc>
                <a:spcPct val="100000"/>
              </a:lnSpc>
              <a:defRPr/>
            </a:pPr>
            <a:r>
              <a:rPr lang="en-US" altLang="en-US" sz="1100" dirty="0">
                <a:ea typeface="ＭＳ Ｐゴシック" pitchFamily="34" charset="-128"/>
              </a:rPr>
              <a:t>Pre-PACE:</a:t>
            </a:r>
          </a:p>
          <a:p>
            <a:pPr eaLnBrk="1" hangingPunct="1">
              <a:lnSpc>
                <a:spcPct val="100000"/>
              </a:lnSpc>
              <a:defRPr/>
            </a:pPr>
            <a:r>
              <a:rPr lang="en-US" altLang="en-US" sz="1100" dirty="0">
                <a:ea typeface="ＭＳ Ｐゴシック" pitchFamily="34" charset="-128"/>
              </a:rPr>
              <a:t>Frequently under what was known as ‘</a:t>
            </a:r>
            <a:r>
              <a:rPr lang="en-US" altLang="en-US" sz="1100" b="1" dirty="0" err="1">
                <a:ea typeface="ＭＳ Ｐゴシック" pitchFamily="34" charset="-128"/>
              </a:rPr>
              <a:t>sus</a:t>
            </a:r>
            <a:r>
              <a:rPr lang="en-US" altLang="en-US" sz="1100" b="1" dirty="0">
                <a:ea typeface="ＭＳ Ｐゴシック" pitchFamily="34" charset="-128"/>
              </a:rPr>
              <a:t> laws</a:t>
            </a:r>
            <a:r>
              <a:rPr lang="en-US" altLang="en-US" sz="1100" dirty="0">
                <a:ea typeface="ＭＳ Ｐゴシック" pitchFamily="34" charset="-128"/>
              </a:rPr>
              <a:t>’ (</a:t>
            </a:r>
            <a:r>
              <a:rPr lang="en-GB" altLang="en-US" sz="1100" dirty="0">
                <a:ea typeface="ＭＳ Ｐゴシック" pitchFamily="34" charset="-128"/>
              </a:rPr>
              <a:t>the power to act on "sus" was found in part of section 4 of the Vagrancy Act 1824 – a number of sections now repealed (see act)),</a:t>
            </a:r>
            <a:r>
              <a:rPr lang="en-US" altLang="en-US" sz="1100" dirty="0">
                <a:ea typeface="ＭＳ Ｐゴシック" pitchFamily="34" charset="-128"/>
              </a:rPr>
              <a:t>officers would search people because they felt a need to do so, whether or not they had sufficient grounds and regardless of any effects on community cohesion.  They didn’t have to explain their reasons or document their actions and as such, this led to ill-feeling by communities who felt they were being discriminated against, usually on the basis of the </a:t>
            </a:r>
            <a:r>
              <a:rPr lang="en-US" altLang="en-US" sz="1100" dirty="0" err="1">
                <a:ea typeface="ＭＳ Ｐゴシック" pitchFamily="34" charset="-128"/>
              </a:rPr>
              <a:t>colour</a:t>
            </a:r>
            <a:r>
              <a:rPr lang="en-US" altLang="en-US" sz="1100" dirty="0">
                <a:ea typeface="ＭＳ Ｐゴシック" pitchFamily="34" charset="-128"/>
              </a:rPr>
              <a:t> of their skin.  </a:t>
            </a:r>
          </a:p>
          <a:p>
            <a:pPr>
              <a:lnSpc>
                <a:spcPct val="100000"/>
              </a:lnSpc>
            </a:pPr>
            <a:endParaRPr lang="en-US" sz="1100" dirty="0">
              <a:cs typeface="Arial" panose="020B0604020202020204" pitchFamily="34" charset="0"/>
            </a:endParaRPr>
          </a:p>
          <a:p>
            <a:pPr>
              <a:lnSpc>
                <a:spcPct val="100000"/>
              </a:lnSpc>
            </a:pPr>
            <a:r>
              <a:rPr lang="en-US" sz="1100" b="1" dirty="0">
                <a:cs typeface="Arial" panose="020B0604020202020204" pitchFamily="34" charset="0"/>
              </a:rPr>
              <a:t>Brixton Riots </a:t>
            </a:r>
          </a:p>
          <a:p>
            <a:pPr defTabSz="947958" eaLnBrk="1" fontAlgn="auto" hangingPunct="1">
              <a:spcBef>
                <a:spcPts val="0"/>
              </a:spcBef>
              <a:spcAft>
                <a:spcPts val="0"/>
              </a:spcAft>
              <a:defRPr/>
            </a:pPr>
            <a:r>
              <a:rPr lang="en-GB" sz="1100" dirty="0">
                <a:cs typeface="Arial" panose="020B0604020202020204" pitchFamily="34" charset="0"/>
              </a:rPr>
              <a:t>The 1981 Brixton riot or Brixton Rising</a:t>
            </a:r>
            <a:r>
              <a:rPr lang="en-GB" sz="1100" b="1" dirty="0">
                <a:cs typeface="Arial" panose="020B0604020202020204" pitchFamily="34" charset="0"/>
              </a:rPr>
              <a:t> </a:t>
            </a:r>
            <a:r>
              <a:rPr lang="en-GB" sz="1100" dirty="0">
                <a:cs typeface="Arial" panose="020B0604020202020204" pitchFamily="34" charset="0"/>
              </a:rPr>
              <a:t>was a confrontation between the </a:t>
            </a:r>
            <a:r>
              <a:rPr lang="en-GB" sz="1100" dirty="0">
                <a:cs typeface="Arial" panose="020B0604020202020204" pitchFamily="34" charset="0"/>
                <a:hlinkClick r:id="rId3"/>
              </a:rPr>
              <a:t>Metropolitan Police</a:t>
            </a:r>
            <a:r>
              <a:rPr lang="en-GB" sz="1100" dirty="0">
                <a:cs typeface="Arial" panose="020B0604020202020204" pitchFamily="34" charset="0"/>
              </a:rPr>
              <a:t> and protesters in </a:t>
            </a:r>
            <a:r>
              <a:rPr lang="en-GB" sz="1100" dirty="0">
                <a:cs typeface="Arial" panose="020B0604020202020204" pitchFamily="34" charset="0"/>
                <a:hlinkClick r:id="rId4"/>
              </a:rPr>
              <a:t>Lambeth</a:t>
            </a:r>
            <a:r>
              <a:rPr lang="en-GB" sz="1100" dirty="0">
                <a:cs typeface="Arial" panose="020B0604020202020204" pitchFamily="34" charset="0"/>
              </a:rPr>
              <a:t>, </a:t>
            </a:r>
            <a:r>
              <a:rPr lang="en-GB" sz="1100" dirty="0">
                <a:cs typeface="Arial" panose="020B0604020202020204" pitchFamily="34" charset="0"/>
                <a:hlinkClick r:id="rId5"/>
              </a:rPr>
              <a:t>South London</a:t>
            </a:r>
            <a:r>
              <a:rPr lang="en-GB" sz="1100" dirty="0">
                <a:cs typeface="Arial" panose="020B0604020202020204" pitchFamily="34" charset="0"/>
              </a:rPr>
              <a:t>, England, between 10 and 12 April 1981. </a:t>
            </a:r>
          </a:p>
          <a:p>
            <a:pPr>
              <a:lnSpc>
                <a:spcPct val="100000"/>
              </a:lnSpc>
            </a:pPr>
            <a:r>
              <a:rPr lang="en-US" sz="1100" dirty="0">
                <a:cs typeface="Arial" panose="020B0604020202020204" pitchFamily="34" charset="0"/>
              </a:rPr>
              <a:t>The rioting shocked the nation.</a:t>
            </a:r>
            <a:endParaRPr lang="en-GB" sz="1100" dirty="0">
              <a:cs typeface="Arial" panose="020B0604020202020204" pitchFamily="34" charset="0"/>
            </a:endParaRPr>
          </a:p>
          <a:p>
            <a:pPr>
              <a:lnSpc>
                <a:spcPct val="100000"/>
              </a:lnSpc>
            </a:pPr>
            <a:r>
              <a:rPr lang="en-US" sz="1100" dirty="0">
                <a:cs typeface="Arial" panose="020B0604020202020204" pitchFamily="34" charset="0"/>
              </a:rPr>
              <a:t>For three days, rioters - predominately young, black men - fought police, attacked buildings and set fire to vehicles.</a:t>
            </a:r>
            <a:endParaRPr lang="en-GB" sz="1100" dirty="0">
              <a:cs typeface="Arial" panose="020B0604020202020204" pitchFamily="34" charset="0"/>
            </a:endParaRPr>
          </a:p>
          <a:p>
            <a:pPr>
              <a:lnSpc>
                <a:spcPct val="100000"/>
              </a:lnSpc>
            </a:pPr>
            <a:r>
              <a:rPr lang="en-US" sz="1100" dirty="0">
                <a:cs typeface="Arial" panose="020B0604020202020204" pitchFamily="34" charset="0"/>
              </a:rPr>
              <a:t>More than 300 people were injured and the damage caused came to an estimated value of £7.5m.</a:t>
            </a:r>
            <a:endParaRPr lang="en-GB" sz="1100" dirty="0">
              <a:cs typeface="Arial" panose="020B0604020202020204" pitchFamily="34" charset="0"/>
            </a:endParaRPr>
          </a:p>
          <a:p>
            <a:pPr>
              <a:lnSpc>
                <a:spcPct val="100000"/>
              </a:lnSpc>
            </a:pPr>
            <a:r>
              <a:rPr lang="en-US" sz="1100" dirty="0">
                <a:cs typeface="Arial" panose="020B0604020202020204" pitchFamily="34" charset="0"/>
              </a:rPr>
              <a:t>What was most shocking to many people was the unexpectedness of events. On the surface it seemed that black people were well-integrated into the fabric of UK society.</a:t>
            </a:r>
            <a:r>
              <a:rPr lang="en-GB" sz="1100" dirty="0">
                <a:cs typeface="Arial" panose="020B0604020202020204" pitchFamily="34" charset="0"/>
              </a:rPr>
              <a:t> </a:t>
            </a:r>
            <a:r>
              <a:rPr lang="en-US" sz="1100" dirty="0">
                <a:cs typeface="Arial" panose="020B0604020202020204" pitchFamily="34" charset="0"/>
              </a:rPr>
              <a:t>Many were second generation, born to parents who had come to Britain from the Caribbean in the late 1940s and 1950s to help "the motherland" with post-war rebuilding.</a:t>
            </a:r>
            <a:endParaRPr lang="en-US" sz="1100" b="1" dirty="0">
              <a:cs typeface="Arial" panose="020B0604020202020204" pitchFamily="34" charset="0"/>
            </a:endParaRPr>
          </a:p>
          <a:p>
            <a:pPr>
              <a:lnSpc>
                <a:spcPct val="100000"/>
              </a:lnSpc>
            </a:pPr>
            <a:endParaRPr lang="en-US" sz="1100" dirty="0">
              <a:cs typeface="Arial" panose="020B0604020202020204" pitchFamily="34" charset="0"/>
            </a:endParaRPr>
          </a:p>
          <a:p>
            <a:pPr>
              <a:lnSpc>
                <a:spcPct val="100000"/>
              </a:lnSpc>
            </a:pPr>
            <a:r>
              <a:rPr lang="en-GB" sz="1100" b="1" dirty="0" err="1">
                <a:cs typeface="Arial" panose="020B0604020202020204" pitchFamily="34" charset="0"/>
              </a:rPr>
              <a:t>Scarman</a:t>
            </a:r>
            <a:r>
              <a:rPr lang="en-GB" sz="1100" b="1" dirty="0">
                <a:cs typeface="Arial" panose="020B0604020202020204" pitchFamily="34" charset="0"/>
              </a:rPr>
              <a:t> Report</a:t>
            </a:r>
            <a:endParaRPr lang="en-GB" sz="1100" dirty="0">
              <a:cs typeface="Arial" panose="020B0604020202020204" pitchFamily="34" charset="0"/>
            </a:endParaRPr>
          </a:p>
          <a:p>
            <a:pPr>
              <a:lnSpc>
                <a:spcPct val="100000"/>
              </a:lnSpc>
            </a:pPr>
            <a:r>
              <a:rPr lang="en-GB" sz="1100" dirty="0">
                <a:cs typeface="Arial" panose="020B0604020202020204" pitchFamily="34" charset="0"/>
              </a:rPr>
              <a:t>The Home Secretary, </a:t>
            </a:r>
            <a:r>
              <a:rPr lang="en-GB" sz="1100" dirty="0">
                <a:cs typeface="Arial" panose="020B0604020202020204" pitchFamily="34" charset="0"/>
                <a:hlinkClick r:id="rId6"/>
              </a:rPr>
              <a:t>William Whitelaw</a:t>
            </a:r>
            <a:r>
              <a:rPr lang="en-GB" sz="1100" dirty="0">
                <a:cs typeface="Arial" panose="020B0604020202020204" pitchFamily="34" charset="0"/>
              </a:rPr>
              <a:t>, commissioned a public inquiry into the riot headed by </a:t>
            </a:r>
            <a:r>
              <a:rPr lang="en-GB" sz="1100" dirty="0">
                <a:cs typeface="Arial" panose="020B0604020202020204" pitchFamily="34" charset="0"/>
                <a:hlinkClick r:id="rId7"/>
              </a:rPr>
              <a:t>Lord </a:t>
            </a:r>
            <a:r>
              <a:rPr lang="en-GB" sz="1100" dirty="0" err="1">
                <a:cs typeface="Arial" panose="020B0604020202020204" pitchFamily="34" charset="0"/>
                <a:hlinkClick r:id="rId7"/>
              </a:rPr>
              <a:t>Scarman</a:t>
            </a:r>
            <a:r>
              <a:rPr lang="en-GB" sz="1100" dirty="0">
                <a:cs typeface="Arial" panose="020B0604020202020204" pitchFamily="34" charset="0"/>
              </a:rPr>
              <a:t>. The </a:t>
            </a:r>
            <a:r>
              <a:rPr lang="en-GB" sz="1100" dirty="0" err="1">
                <a:cs typeface="Arial" panose="020B0604020202020204" pitchFamily="34" charset="0"/>
                <a:hlinkClick r:id="rId8"/>
              </a:rPr>
              <a:t>Scarman</a:t>
            </a:r>
            <a:r>
              <a:rPr lang="en-GB" sz="1100" dirty="0">
                <a:cs typeface="Arial" panose="020B0604020202020204" pitchFamily="34" charset="0"/>
                <a:hlinkClick r:id="rId8"/>
              </a:rPr>
              <a:t> report</a:t>
            </a:r>
            <a:r>
              <a:rPr lang="en-GB" sz="1100" dirty="0">
                <a:cs typeface="Arial" panose="020B0604020202020204" pitchFamily="34" charset="0"/>
              </a:rPr>
              <a:t> was published on 25 November 1981.</a:t>
            </a:r>
          </a:p>
          <a:p>
            <a:pPr>
              <a:lnSpc>
                <a:spcPct val="100000"/>
              </a:lnSpc>
            </a:pPr>
            <a:r>
              <a:rPr lang="en-GB" sz="1100" dirty="0" err="1">
                <a:cs typeface="Arial" panose="020B0604020202020204" pitchFamily="34" charset="0"/>
              </a:rPr>
              <a:t>Scarman</a:t>
            </a:r>
            <a:r>
              <a:rPr lang="en-GB" sz="1100" dirty="0">
                <a:cs typeface="Arial" panose="020B0604020202020204" pitchFamily="34" charset="0"/>
              </a:rPr>
              <a:t> found unquestionable evidence of the disproportionate and indiscriminate use of 'stop and search' powers by the police against black people. </a:t>
            </a:r>
          </a:p>
          <a:p>
            <a:pPr>
              <a:lnSpc>
                <a:spcPct val="100000"/>
              </a:lnSpc>
            </a:pPr>
            <a:r>
              <a:rPr lang="en-GB" sz="1100" dirty="0">
                <a:cs typeface="Arial" panose="020B0604020202020204" pitchFamily="34" charset="0"/>
              </a:rPr>
              <a:t>As a consequence, a new code for police behaviour was put forward in the </a:t>
            </a:r>
            <a:r>
              <a:rPr lang="en-GB" sz="1100" i="1" dirty="0">
                <a:cs typeface="Arial" panose="020B0604020202020204" pitchFamily="34" charset="0"/>
                <a:hlinkClick r:id="rId9"/>
              </a:rPr>
              <a:t>Police and Criminal Evidence Act 1984</a:t>
            </a:r>
            <a:r>
              <a:rPr lang="en-GB" sz="1100" dirty="0">
                <a:cs typeface="Arial" panose="020B0604020202020204" pitchFamily="34" charset="0"/>
              </a:rPr>
              <a:t>; </a:t>
            </a:r>
          </a:p>
          <a:p>
            <a:pPr>
              <a:lnSpc>
                <a:spcPct val="100000"/>
              </a:lnSpc>
            </a:pPr>
            <a:r>
              <a:rPr lang="en-GB" sz="1100" dirty="0">
                <a:cs typeface="Arial" panose="020B0604020202020204" pitchFamily="34" charset="0"/>
              </a:rPr>
              <a:t>The act also created an independent </a:t>
            </a:r>
            <a:r>
              <a:rPr lang="en-GB" sz="1100" dirty="0">
                <a:cs typeface="Arial" panose="020B0604020202020204" pitchFamily="34" charset="0"/>
                <a:hlinkClick r:id="rId10"/>
              </a:rPr>
              <a:t>Police Complaints Authority</a:t>
            </a:r>
            <a:r>
              <a:rPr lang="en-GB" sz="1100" dirty="0">
                <a:cs typeface="Arial" panose="020B0604020202020204" pitchFamily="34" charset="0"/>
              </a:rPr>
              <a:t>, established in 1985, to attempt to restore public confidence in the police.  </a:t>
            </a:r>
          </a:p>
          <a:p>
            <a:pPr>
              <a:lnSpc>
                <a:spcPct val="100000"/>
              </a:lnSpc>
            </a:pPr>
            <a:endParaRPr lang="en-GB" sz="1100" dirty="0">
              <a:cs typeface="Arial" panose="020B0604020202020204" pitchFamily="34" charset="0"/>
            </a:endParaRPr>
          </a:p>
          <a:p>
            <a:pPr>
              <a:lnSpc>
                <a:spcPct val="100000"/>
              </a:lnSpc>
            </a:pPr>
            <a:r>
              <a:rPr lang="en-GB" sz="1100" dirty="0" err="1">
                <a:cs typeface="Arial" panose="020B0604020202020204" pitchFamily="34" charset="0"/>
              </a:rPr>
              <a:t>Scarman</a:t>
            </a:r>
            <a:r>
              <a:rPr lang="en-GB" sz="1100" dirty="0">
                <a:cs typeface="Arial" panose="020B0604020202020204" pitchFamily="34" charset="0"/>
              </a:rPr>
              <a:t> concluded that "complex political, social and economic factors disposition towards violent protest"</a:t>
            </a:r>
          </a:p>
          <a:p>
            <a:pPr>
              <a:lnSpc>
                <a:spcPct val="100000"/>
              </a:lnSpc>
            </a:pPr>
            <a:endParaRPr lang="en-GB" sz="1100" dirty="0"/>
          </a:p>
          <a:p>
            <a:pPr>
              <a:lnSpc>
                <a:spcPct val="100000"/>
              </a:lnSpc>
            </a:pPr>
            <a:r>
              <a:rPr lang="en-US" sz="1100" dirty="0">
                <a:cs typeface="Arial" panose="020B0604020202020204" pitchFamily="34" charset="0"/>
              </a:rPr>
              <a:t>Brixton Riots previously covered in ‘Understanding the Role of a Constable Lesson’ </a:t>
            </a:r>
          </a:p>
          <a:p>
            <a:pPr>
              <a:lnSpc>
                <a:spcPct val="100000"/>
              </a:lnSpc>
            </a:pPr>
            <a:endParaRPr lang="en-US" sz="1100" dirty="0">
              <a:cs typeface="Arial" panose="020B0604020202020204" pitchFamily="34" charset="0"/>
            </a:endParaRPr>
          </a:p>
          <a:p>
            <a:pPr>
              <a:lnSpc>
                <a:spcPct val="100000"/>
              </a:lnSpc>
            </a:pPr>
            <a:r>
              <a:rPr lang="en-US" sz="1100" dirty="0">
                <a:cs typeface="Arial" panose="020B0604020202020204" pitchFamily="34" charset="0"/>
              </a:rPr>
              <a:t>Handout has already been provided to students  </a:t>
            </a:r>
          </a:p>
          <a:p>
            <a:endParaRPr lang="en-GB" dirty="0"/>
          </a:p>
        </p:txBody>
      </p:sp>
      <p:sp>
        <p:nvSpPr>
          <p:cNvPr id="4" name="Slide Number Placeholder 3"/>
          <p:cNvSpPr>
            <a:spLocks noGrp="1"/>
          </p:cNvSpPr>
          <p:nvPr>
            <p:ph type="sldNum" sz="quarter" idx="10"/>
          </p:nvPr>
        </p:nvSpPr>
        <p:spPr/>
        <p:txBody>
          <a:bodyPr/>
          <a:lstStyle/>
          <a:p>
            <a:pPr>
              <a:defRPr/>
            </a:pPr>
            <a:fld id="{5FE6DA5B-1CDA-4E82-A267-6D05D72A9821}" type="slidenum">
              <a:rPr lang="en-GB" altLang="en-US" smtClean="0"/>
              <a:pPr>
                <a:defRPr/>
              </a:pPr>
              <a:t>3</a:t>
            </a:fld>
            <a:endParaRPr lang="en-GB" altLang="en-US"/>
          </a:p>
        </p:txBody>
      </p:sp>
    </p:spTree>
    <p:extLst>
      <p:ext uri="{BB962C8B-B14F-4D97-AF65-F5344CB8AC3E}">
        <p14:creationId xmlns:p14="http://schemas.microsoft.com/office/powerpoint/2010/main" val="117654785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895475" y="636588"/>
            <a:ext cx="3489325" cy="1962150"/>
          </a:xfrm>
        </p:spPr>
      </p:sp>
      <p:sp>
        <p:nvSpPr>
          <p:cNvPr id="3" name="Notes Placeholder 2"/>
          <p:cNvSpPr>
            <a:spLocks noGrp="1"/>
          </p:cNvSpPr>
          <p:nvPr>
            <p:ph type="body" idx="1"/>
          </p:nvPr>
        </p:nvSpPr>
        <p:spPr/>
        <p:txBody>
          <a:bodyPr/>
          <a:lstStyle/>
          <a:p>
            <a:r>
              <a:rPr lang="en-GB" altLang="en-US" sz="1100" dirty="0">
                <a:ea typeface="ＭＳ Ｐゴシック" panose="020B0600070205080204" pitchFamily="34" charset="-128"/>
              </a:rPr>
              <a:t>Before PACE, stop and search was not regulated and the misuse by police of searches was largely blamed for the race riots in the early 1980s. </a:t>
            </a:r>
          </a:p>
          <a:p>
            <a:endParaRPr lang="en-GB" altLang="en-US" sz="1100" dirty="0">
              <a:latin typeface="Arial" charset="0"/>
              <a:ea typeface="ＭＳ Ｐゴシック" pitchFamily="34" charset="-128"/>
            </a:endParaRPr>
          </a:p>
          <a:p>
            <a:pPr>
              <a:defRPr/>
            </a:pPr>
            <a:r>
              <a:rPr lang="en-GB" altLang="en-US" sz="1100" dirty="0">
                <a:latin typeface="Arial" charset="0"/>
                <a:ea typeface="ＭＳ Ｐゴシック" pitchFamily="34" charset="-128"/>
              </a:rPr>
              <a:t>In 1999, following the murder of Stephen Lawrence, an enquiry was held was held, led by Lord MacPherson (Retired High Court Judge). He examined the institution of the Metropolitan Police Service and individual behaviours surrounding the incident. </a:t>
            </a:r>
          </a:p>
          <a:p>
            <a:pPr eaLnBrk="1" hangingPunct="1"/>
            <a:endParaRPr lang="en-US" altLang="en-US" sz="1100" dirty="0">
              <a:ea typeface="ＭＳ Ｐゴシック" pitchFamily="34" charset="-128"/>
            </a:endParaRPr>
          </a:p>
          <a:p>
            <a:pPr eaLnBrk="1" hangingPunct="1"/>
            <a:r>
              <a:rPr lang="en-US" altLang="en-US" sz="1100" dirty="0">
                <a:ea typeface="ＭＳ Ｐゴシック" pitchFamily="34" charset="-128"/>
              </a:rPr>
              <a:t>Stephen Lawrence’s death and the subsequent findings against the Metropolitan Police showed that there was still considerable work to do.  Search forms were </a:t>
            </a:r>
            <a:r>
              <a:rPr lang="en-US" altLang="en-US" sz="1100" dirty="0" err="1">
                <a:ea typeface="ＭＳ Ｐゴシック" pitchFamily="34" charset="-128"/>
              </a:rPr>
              <a:t>scrutinised</a:t>
            </a:r>
            <a:r>
              <a:rPr lang="en-US" altLang="en-US" sz="1100" dirty="0">
                <a:ea typeface="ＭＳ Ｐゴシック" pitchFamily="34" charset="-128"/>
              </a:rPr>
              <a:t> and it was alleged that someone who is black was 4 times more likely to be stopped and searched than someone who is white.  The management of searches by officers was found to be poor with no explanation of why a search was taking place and no other information given to the person being searched.</a:t>
            </a:r>
          </a:p>
          <a:p>
            <a:pPr eaLnBrk="1" hangingPunct="1"/>
            <a:endParaRPr lang="en-US" altLang="en-US" sz="1100" dirty="0">
              <a:ea typeface="ＭＳ Ｐゴシック" pitchFamily="34" charset="-128"/>
            </a:endParaRPr>
          </a:p>
          <a:p>
            <a:pPr eaLnBrk="1" hangingPunct="1"/>
            <a:r>
              <a:rPr lang="en-GB" altLang="en-US" sz="1100" dirty="0">
                <a:ea typeface="ＭＳ Ｐゴシック" pitchFamily="34" charset="-128"/>
              </a:rPr>
              <a:t>The Stephen Lawrence Inquiry Report 1999 made 70 recommendations for society to show zero tolerance for racism. These recommendations include measures aimed at improving the accountability of the police, four of which relate directly to stops and searches (</a:t>
            </a:r>
            <a:r>
              <a:rPr lang="en-US" altLang="en-US" sz="1100" dirty="0">
                <a:ea typeface="ＭＳ Ｐゴシック" pitchFamily="34" charset="-128"/>
              </a:rPr>
              <a:t>recommendation 62 and 63 focused on the ‘marketing’ of stop searches and the positive outcomes in terms of public safety)</a:t>
            </a:r>
            <a:endParaRPr lang="en-GB" altLang="en-US" sz="1100" dirty="0">
              <a:ea typeface="ＭＳ Ｐゴシック" pitchFamily="34" charset="-128"/>
            </a:endParaRPr>
          </a:p>
          <a:p>
            <a:pPr>
              <a:defRPr/>
            </a:pPr>
            <a:endParaRPr lang="en-GB" altLang="en-US" sz="1100" b="1" dirty="0">
              <a:latin typeface="Arial" charset="0"/>
              <a:ea typeface="ＭＳ Ｐゴシック" pitchFamily="34" charset="-128"/>
            </a:endParaRPr>
          </a:p>
          <a:p>
            <a:pPr>
              <a:defRPr/>
            </a:pPr>
            <a:r>
              <a:rPr lang="en-GB" altLang="en-US" sz="1100" dirty="0">
                <a:latin typeface="Arial" charset="0"/>
                <a:ea typeface="ＭＳ Ｐゴシック" pitchFamily="34" charset="-128"/>
              </a:rPr>
              <a:t>There was no suggestion by the Stephen Lawrence Inquiry Report or from communities to remove the power of stop and search from police officers. </a:t>
            </a:r>
          </a:p>
          <a:p>
            <a:pPr>
              <a:defRPr/>
            </a:pPr>
            <a:r>
              <a:rPr lang="en-GB" altLang="en-US" sz="1100" dirty="0">
                <a:latin typeface="Arial" charset="0"/>
                <a:ea typeface="ＭＳ Ｐゴシック" pitchFamily="34" charset="-128"/>
              </a:rPr>
              <a:t>There is a general acceptance by the public that stop and search is an important tactic for preventing and detecting crime. </a:t>
            </a:r>
          </a:p>
          <a:p>
            <a:pPr>
              <a:defRPr/>
            </a:pPr>
            <a:r>
              <a:rPr lang="en-GB" altLang="en-US" sz="1100" dirty="0">
                <a:latin typeface="Arial" charset="0"/>
                <a:ea typeface="ＭＳ Ｐゴシック" pitchFamily="34" charset="-128"/>
              </a:rPr>
              <a:t>The Government has accepted that stop and search should remain but guidelines were set out about the conduct of stop and search by police officers.</a:t>
            </a:r>
          </a:p>
          <a:p>
            <a:pPr algn="ctr">
              <a:spcBef>
                <a:spcPct val="20000"/>
              </a:spcBef>
              <a:defRPr/>
            </a:pPr>
            <a:endParaRPr lang="en-GB" altLang="en-US" sz="1100" dirty="0"/>
          </a:p>
          <a:p>
            <a:pPr>
              <a:spcBef>
                <a:spcPct val="20000"/>
              </a:spcBef>
              <a:defRPr/>
            </a:pPr>
            <a:r>
              <a:rPr lang="en-GB" altLang="en-US" sz="1100" dirty="0"/>
              <a:t>Officers have a responsibility to ensure that searches are conducted:</a:t>
            </a:r>
          </a:p>
          <a:p>
            <a:pPr marL="296237" indent="-296237">
              <a:spcBef>
                <a:spcPct val="20000"/>
              </a:spcBef>
              <a:buFont typeface="Arial" panose="020B0604020202020204" pitchFamily="34" charset="0"/>
              <a:buChar char="•"/>
              <a:defRPr/>
            </a:pPr>
            <a:r>
              <a:rPr lang="en-GB" altLang="en-US" sz="1100" dirty="0"/>
              <a:t>fairly, </a:t>
            </a:r>
          </a:p>
          <a:p>
            <a:pPr marL="296237" indent="-296237">
              <a:spcBef>
                <a:spcPct val="20000"/>
              </a:spcBef>
              <a:buFont typeface="Arial" panose="020B0604020202020204" pitchFamily="34" charset="0"/>
              <a:buChar char="•"/>
              <a:defRPr/>
            </a:pPr>
            <a:r>
              <a:rPr lang="en-GB" altLang="en-US" sz="1100" dirty="0"/>
              <a:t>responsibly, </a:t>
            </a:r>
          </a:p>
          <a:p>
            <a:pPr marL="296237" indent="-296237">
              <a:spcBef>
                <a:spcPct val="20000"/>
              </a:spcBef>
              <a:buFont typeface="Arial" panose="020B0604020202020204" pitchFamily="34" charset="0"/>
              <a:buChar char="•"/>
              <a:defRPr/>
            </a:pPr>
            <a:r>
              <a:rPr lang="en-GB" altLang="en-US" sz="1100" dirty="0"/>
              <a:t>with respect for people being searched and </a:t>
            </a:r>
          </a:p>
          <a:p>
            <a:pPr marL="296237" indent="-296237">
              <a:spcBef>
                <a:spcPct val="20000"/>
              </a:spcBef>
              <a:buFont typeface="Arial" panose="020B0604020202020204" pitchFamily="34" charset="0"/>
              <a:buChar char="•"/>
              <a:defRPr/>
            </a:pPr>
            <a:r>
              <a:rPr lang="en-GB" altLang="en-US" sz="1100" dirty="0"/>
              <a:t>without unlawful discrimination</a:t>
            </a:r>
          </a:p>
          <a:p>
            <a:pPr marL="296237" indent="-296237">
              <a:spcBef>
                <a:spcPct val="20000"/>
              </a:spcBef>
              <a:buFont typeface="Arial" panose="020B0604020202020204" pitchFamily="34" charset="0"/>
              <a:buChar char="•"/>
              <a:defRPr/>
            </a:pPr>
            <a:endParaRPr lang="en-GB" altLang="en-US" sz="1100" dirty="0"/>
          </a:p>
          <a:p>
            <a:endParaRPr lang="en-GB" dirty="0"/>
          </a:p>
        </p:txBody>
      </p:sp>
      <p:sp>
        <p:nvSpPr>
          <p:cNvPr id="4" name="Slide Number Placeholder 3"/>
          <p:cNvSpPr>
            <a:spLocks noGrp="1"/>
          </p:cNvSpPr>
          <p:nvPr>
            <p:ph type="sldNum" sz="quarter" idx="10"/>
          </p:nvPr>
        </p:nvSpPr>
        <p:spPr/>
        <p:txBody>
          <a:bodyPr/>
          <a:lstStyle/>
          <a:p>
            <a:pPr>
              <a:defRPr/>
            </a:pPr>
            <a:fld id="{5FE6DA5B-1CDA-4E82-A267-6D05D72A9821}" type="slidenum">
              <a:rPr lang="en-GB" altLang="en-US" smtClean="0"/>
              <a:pPr>
                <a:defRPr/>
              </a:pPr>
              <a:t>4</a:t>
            </a:fld>
            <a:endParaRPr lang="en-GB" altLang="en-US"/>
          </a:p>
        </p:txBody>
      </p:sp>
    </p:spTree>
    <p:extLst>
      <p:ext uri="{BB962C8B-B14F-4D97-AF65-F5344CB8AC3E}">
        <p14:creationId xmlns:p14="http://schemas.microsoft.com/office/powerpoint/2010/main" val="381501440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895475" y="636588"/>
            <a:ext cx="3489325" cy="1962150"/>
          </a:xfrm>
        </p:spPr>
      </p:sp>
      <p:sp>
        <p:nvSpPr>
          <p:cNvPr id="3" name="Notes Placeholder 2"/>
          <p:cNvSpPr>
            <a:spLocks noGrp="1"/>
          </p:cNvSpPr>
          <p:nvPr>
            <p:ph type="body" idx="1"/>
          </p:nvPr>
        </p:nvSpPr>
        <p:spPr/>
        <p:txBody>
          <a:bodyPr/>
          <a:lstStyle/>
          <a:p>
            <a:pPr defTabSz="947958">
              <a:defRPr/>
            </a:pPr>
            <a:r>
              <a:rPr lang="en-GB" dirty="0"/>
              <a:t>The tragic killing of George Floyd in the USA in May 2020, and the subsequent protests in the UK and around the world, have highlighted once again the significant impact that police interaction can have on some people, particularly those from Black, Asian and Minority Ethnic communities. The public rightly expect the police to protect them by using their powers in an effective and fair manner. When the police use their powers disproportionately – in differing proportions on different ethnic groups – it causes suspicion among some communities that they are being unfairly targeted. This can undermine police legitimacy, which is a fundamental aspect of the British model of policing by consent. Legitimacy in the eyes of the public is inextricably linked to the way the police use their powers – whether the police are fair and reasonable in the use of their powers, respectful during encounters and open in their decision-making. A lack of trust leads to reduced legitimacy, which can lead to lower levels of co-operation and compliance. Unfair use of powers can be counterproductive if it leads people to feel they have no obligation to comply with the law. It may make people unwilling to report crimes of which they are the victims, or to come forward as witnesses. Some of the most intrusive and contentious police powers are those that allow the police to use force and to stop and search people. Some view stop and search as a valuable tool in the fight against crime, while others argue that its use has little effect on crime rates and can in fact increase disorder. For some, particularly Black, Asian and Minority Ethnic people, it can reinforce the perception that there is a culture of discrimination within the police. </a:t>
            </a:r>
          </a:p>
          <a:p>
            <a:pPr defTabSz="947958">
              <a:defRPr/>
            </a:pPr>
            <a:endParaRPr lang="en-GB" altLang="en-US" dirty="0"/>
          </a:p>
          <a:p>
            <a:pPr defTabSz="947958">
              <a:defRPr/>
            </a:pPr>
            <a:r>
              <a:rPr lang="en-GB" dirty="0"/>
              <a:t>The damage caused by unexplained disproportionality (that a certain group of people is affected by police action in a way that is substantially different from people not of that group)  can be far-reaching and long-lasting. It may lead to more Black, Asian and Minority Ethnic people being drawn into the criminal justice system, disrupting their education and family lives, and reducing their work opportunities.</a:t>
            </a:r>
            <a:r>
              <a:rPr lang="en-GB" sz="1000" dirty="0"/>
              <a:t> (HMICFRS, Disproportionate use of police powers – A spotlight on stop and search and the use of force)</a:t>
            </a:r>
          </a:p>
          <a:p>
            <a:pPr defTabSz="947958">
              <a:defRPr/>
            </a:pPr>
            <a:endParaRPr lang="en-GB" sz="1000" dirty="0"/>
          </a:p>
          <a:p>
            <a:pPr defTabSz="947958">
              <a:defRPr/>
            </a:pPr>
            <a:r>
              <a:rPr lang="en-GB" sz="1000" dirty="0"/>
              <a:t>Disproportionate use of police powers on Black, Asian and Minority Ethnic people has been a problem for many years. Recent events around the world have highlighted once again the impact that police interaction can have on some people, particularly those from Black, Asian and Minority Ethnic communities. High-profile incidents of perceived unfairness in the UK have since reinforced that impact – for example, the traffic stop of MP Dawn Butler and the stop and search of British athlete Bianca Williams that were widely reported in the media, with both incidents seen by those involved as having been initiated by racial profiling.</a:t>
            </a:r>
            <a:endParaRPr lang="en-GB" sz="800" dirty="0">
              <a:solidFill>
                <a:srgbClr val="282828"/>
              </a:solidFill>
              <a:latin typeface="Agenda"/>
            </a:endParaRPr>
          </a:p>
          <a:p>
            <a:pPr defTabSz="947958">
              <a:defRPr/>
            </a:pPr>
            <a:endParaRPr lang="en-GB" sz="1000" dirty="0"/>
          </a:p>
          <a:p>
            <a:pPr defTabSz="947958">
              <a:defRPr/>
            </a:pPr>
            <a:r>
              <a:rPr lang="en-GB" dirty="0"/>
              <a:t>While disproportionality does not necessarily mean discrimination or misapplication of powers,20 forces should be able to explain disparities and show the public evidence that their use of the powers is fair, lawful and appropriate. </a:t>
            </a:r>
          </a:p>
          <a:p>
            <a:pPr defTabSz="947958">
              <a:defRPr/>
            </a:pPr>
            <a:endParaRPr lang="en-GB" dirty="0"/>
          </a:p>
          <a:p>
            <a:pPr defTabSz="947958">
              <a:defRPr/>
            </a:pPr>
            <a:r>
              <a:rPr lang="en-GB" sz="1000" dirty="0"/>
              <a:t>In a recent survey (September 2020) of people from the Black community in the UK,22 85 percent were not confident they would be treated the same as a White person by the police (HMICFRS, Disproportionate use of police powers – A spotlight on stop and search and the use of force)</a:t>
            </a:r>
          </a:p>
          <a:p>
            <a:pPr defTabSz="947958">
              <a:defRPr/>
            </a:pPr>
            <a:endParaRPr lang="en-GB" sz="1000" dirty="0"/>
          </a:p>
          <a:p>
            <a:pPr defTabSz="947958">
              <a:defRPr/>
            </a:pPr>
            <a:r>
              <a:rPr lang="en-GB" dirty="0"/>
              <a:t>The negative effect of disproportionate use of powers and poor police and community relations on public perceptions should not be underestimated. The damage can be far-reaching and long-lasting. Disproportionate use of powers leads to more Black people being drawn into the criminal justice system, disrupting education, reducing work opportunities and breaking down families and communities. It can contribute to perceptions among the public and police officers regarding Black people and crime. It may also influence how the police allocate resources, which in turn can accelerate the imbalances seen in the criminal justice system and perceptions of a correlation between ethnicity and criminality.23 Among young Black, Asian and Minority Ethnic people, fear of conflict with the police, which might draw them into the criminal justice system, causes them to curtail their freedom at a critical time in their development.</a:t>
            </a:r>
            <a:r>
              <a:rPr lang="en-GB" sz="1000" dirty="0"/>
              <a:t> (HMICFRS, Disproportionate use of police powers – A spotlight on stop and search and the use of force)</a:t>
            </a:r>
          </a:p>
          <a:p>
            <a:pPr defTabSz="947958">
              <a:defRPr/>
            </a:pPr>
            <a:endParaRPr lang="en-GB" sz="1000" dirty="0"/>
          </a:p>
          <a:p>
            <a:pPr defTabSz="947958">
              <a:defRPr/>
            </a:pPr>
            <a:endParaRPr lang="en-GB" sz="1000" dirty="0"/>
          </a:p>
          <a:p>
            <a:pPr defTabSz="947958">
              <a:defRPr/>
            </a:pPr>
            <a:endParaRPr lang="en-GB" altLang="en-US" sz="1000" dirty="0"/>
          </a:p>
          <a:p>
            <a:endParaRPr lang="en-GB" dirty="0"/>
          </a:p>
        </p:txBody>
      </p:sp>
      <p:sp>
        <p:nvSpPr>
          <p:cNvPr id="4" name="Slide Number Placeholder 3"/>
          <p:cNvSpPr>
            <a:spLocks noGrp="1"/>
          </p:cNvSpPr>
          <p:nvPr>
            <p:ph type="sldNum" sz="quarter" idx="10"/>
          </p:nvPr>
        </p:nvSpPr>
        <p:spPr/>
        <p:txBody>
          <a:bodyPr/>
          <a:lstStyle/>
          <a:p>
            <a:pPr>
              <a:defRPr/>
            </a:pPr>
            <a:fld id="{5FE6DA5B-1CDA-4E82-A267-6D05D72A9821}" type="slidenum">
              <a:rPr lang="en-GB" altLang="en-US" smtClean="0"/>
              <a:pPr>
                <a:defRPr/>
              </a:pPr>
              <a:t>5</a:t>
            </a:fld>
            <a:endParaRPr lang="en-GB" altLang="en-US"/>
          </a:p>
        </p:txBody>
      </p:sp>
    </p:spTree>
    <p:extLst>
      <p:ext uri="{BB962C8B-B14F-4D97-AF65-F5344CB8AC3E}">
        <p14:creationId xmlns:p14="http://schemas.microsoft.com/office/powerpoint/2010/main" val="206626240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895475" y="636588"/>
            <a:ext cx="3489325" cy="1962150"/>
          </a:xfrm>
        </p:spPr>
      </p:sp>
      <p:sp>
        <p:nvSpPr>
          <p:cNvPr id="3" name="Notes Placeholder 2"/>
          <p:cNvSpPr>
            <a:spLocks noGrp="1"/>
          </p:cNvSpPr>
          <p:nvPr>
            <p:ph type="body" idx="1"/>
          </p:nvPr>
        </p:nvSpPr>
        <p:spPr/>
        <p:txBody>
          <a:bodyPr/>
          <a:lstStyle/>
          <a:p>
            <a:r>
              <a:rPr lang="en-GB" sz="1100" b="1" dirty="0"/>
              <a:t>QTS – what things do you think are included in the definition of stop and search?</a:t>
            </a:r>
          </a:p>
          <a:p>
            <a:endParaRPr lang="en-GB" sz="1100" dirty="0"/>
          </a:p>
          <a:p>
            <a:r>
              <a:rPr lang="en-GB" sz="1100" dirty="0"/>
              <a:t>It is important to understand who and what you can stop and search, and what gives you the grounds to be able to do so before looking at where you can conduct a search and the procedures involved in carrying out such a search. </a:t>
            </a:r>
          </a:p>
          <a:p>
            <a:endParaRPr lang="en-GB" sz="1100" dirty="0"/>
          </a:p>
          <a:p>
            <a:r>
              <a:rPr lang="en-GB" sz="1100" b="1" dirty="0"/>
              <a:t>(We shall look at Reasonable Grounds to Suspect in more detail later on in the lesson)</a:t>
            </a:r>
          </a:p>
          <a:p>
            <a:endParaRPr lang="en-GB" sz="1100" b="1" dirty="0"/>
          </a:p>
          <a:p>
            <a:r>
              <a:rPr lang="en-GB" sz="1100" b="1" dirty="0"/>
              <a:t>Police Officer: </a:t>
            </a:r>
            <a:r>
              <a:rPr lang="en-GB" sz="1100" dirty="0"/>
              <a:t>Any police officer can exercise this power whether in uniform or not, however, the officer must show their warrant card if not in uniform. Only officers in uniform can stop a vehicle. Non-uniformed officers can search vehicles provided the vehicle is already stopped. </a:t>
            </a:r>
            <a:endParaRPr lang="en-GB" altLang="en-US" sz="1100" dirty="0"/>
          </a:p>
          <a:p>
            <a:endParaRPr lang="en-GB" sz="1100" b="1" dirty="0"/>
          </a:p>
          <a:p>
            <a:r>
              <a:rPr lang="en-GB" sz="1100" b="1" dirty="0"/>
              <a:t>Any person - </a:t>
            </a:r>
            <a:r>
              <a:rPr lang="en-GB" sz="1100" dirty="0"/>
              <a:t>There are no minimum age restrictions, nor is there a requirement that the search is conducted in the presence of an appropriate adult, however it is best practice that we have another person present when searching young or vulnerable people. </a:t>
            </a:r>
          </a:p>
          <a:p>
            <a:endParaRPr lang="en-GB" sz="1100" dirty="0"/>
          </a:p>
          <a:p>
            <a:r>
              <a:rPr lang="en-GB" sz="1100" b="1" dirty="0"/>
              <a:t>*** Please note that BWV is to be put on for every Stop Search Encounter without fail***</a:t>
            </a:r>
          </a:p>
          <a:p>
            <a:endParaRPr lang="en-GB" sz="1100" b="1" dirty="0"/>
          </a:p>
          <a:p>
            <a:endParaRPr lang="en-GB" dirty="0"/>
          </a:p>
        </p:txBody>
      </p:sp>
      <p:sp>
        <p:nvSpPr>
          <p:cNvPr id="4" name="Slide Number Placeholder 3"/>
          <p:cNvSpPr>
            <a:spLocks noGrp="1"/>
          </p:cNvSpPr>
          <p:nvPr>
            <p:ph type="sldNum" sz="quarter" idx="10"/>
          </p:nvPr>
        </p:nvSpPr>
        <p:spPr/>
        <p:txBody>
          <a:bodyPr/>
          <a:lstStyle/>
          <a:p>
            <a:pPr>
              <a:defRPr/>
            </a:pPr>
            <a:fld id="{5FE6DA5B-1CDA-4E82-A267-6D05D72A9821}" type="slidenum">
              <a:rPr lang="en-GB" altLang="en-US" smtClean="0"/>
              <a:pPr>
                <a:defRPr/>
              </a:pPr>
              <a:t>6</a:t>
            </a:fld>
            <a:endParaRPr lang="en-GB" altLang="en-US"/>
          </a:p>
        </p:txBody>
      </p:sp>
    </p:spTree>
    <p:extLst>
      <p:ext uri="{BB962C8B-B14F-4D97-AF65-F5344CB8AC3E}">
        <p14:creationId xmlns:p14="http://schemas.microsoft.com/office/powerpoint/2010/main" val="142396450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895475" y="636588"/>
            <a:ext cx="3489325" cy="1962150"/>
          </a:xfrm>
        </p:spPr>
      </p:sp>
      <p:sp>
        <p:nvSpPr>
          <p:cNvPr id="3" name="Notes Placeholder 2"/>
          <p:cNvSpPr>
            <a:spLocks noGrp="1"/>
          </p:cNvSpPr>
          <p:nvPr>
            <p:ph type="body" idx="1"/>
          </p:nvPr>
        </p:nvSpPr>
        <p:spPr/>
        <p:txBody>
          <a:bodyPr/>
          <a:lstStyle/>
          <a:p>
            <a:pPr>
              <a:lnSpc>
                <a:spcPct val="100000"/>
              </a:lnSpc>
            </a:pPr>
            <a:r>
              <a:rPr lang="en-GB" sz="1100" b="1" dirty="0"/>
              <a:t>Detain: </a:t>
            </a:r>
            <a:r>
              <a:rPr lang="en-GB" sz="1100" dirty="0"/>
              <a:t>to ‘hold’ people temporarily to carry out a procedure. </a:t>
            </a:r>
          </a:p>
          <a:p>
            <a:pPr>
              <a:lnSpc>
                <a:spcPct val="100000"/>
              </a:lnSpc>
            </a:pPr>
            <a:r>
              <a:rPr lang="en-GB" sz="1100" dirty="0"/>
              <a:t>If your detention for searching is not lawful and reasonable, you may also breach Article 5 of the European Convention on Human Rights - the right to liberty and security. </a:t>
            </a:r>
          </a:p>
          <a:p>
            <a:pPr>
              <a:lnSpc>
                <a:spcPct val="100000"/>
              </a:lnSpc>
            </a:pPr>
            <a:r>
              <a:rPr lang="en-GB" sz="1100" i="1" dirty="0"/>
              <a:t>Intrusion</a:t>
            </a:r>
            <a:r>
              <a:rPr lang="en-GB" sz="1100" dirty="0"/>
              <a:t> on the liberty of the person stopped or searched must be completed as quickly as possible</a:t>
            </a:r>
          </a:p>
          <a:p>
            <a:pPr>
              <a:lnSpc>
                <a:spcPct val="100000"/>
              </a:lnSpc>
            </a:pPr>
            <a:r>
              <a:rPr lang="en-GB" sz="1100" i="1" dirty="0"/>
              <a:t>Length of time </a:t>
            </a:r>
            <a:r>
              <a:rPr lang="en-GB" sz="1100" dirty="0"/>
              <a:t>for which a person or vehicle can be detained must be reasonable and not extend beyond the time taken for the search. </a:t>
            </a:r>
          </a:p>
          <a:p>
            <a:pPr>
              <a:lnSpc>
                <a:spcPct val="100000"/>
              </a:lnSpc>
            </a:pPr>
            <a:r>
              <a:rPr lang="en-GB" sz="1100" dirty="0"/>
              <a:t>I</a:t>
            </a:r>
            <a:r>
              <a:rPr lang="en-GB" sz="1100" i="1" dirty="0"/>
              <a:t>nform. </a:t>
            </a:r>
            <a:r>
              <a:rPr lang="en-GB" sz="1100" dirty="0"/>
              <a:t> If you detain someone for the purposes of a search, you should </a:t>
            </a:r>
            <a:r>
              <a:rPr lang="en-GB" sz="1100" i="1" dirty="0"/>
              <a:t>inform</a:t>
            </a:r>
            <a:r>
              <a:rPr lang="en-GB" sz="1100" dirty="0"/>
              <a:t> them of their detention as soon as it begins. </a:t>
            </a:r>
          </a:p>
          <a:p>
            <a:pPr>
              <a:lnSpc>
                <a:spcPct val="100000"/>
              </a:lnSpc>
            </a:pPr>
            <a:endParaRPr lang="en-GB" sz="1100" dirty="0"/>
          </a:p>
          <a:p>
            <a:pPr defTabSz="947958" eaLnBrk="1" fontAlgn="auto" hangingPunct="1">
              <a:spcBef>
                <a:spcPts val="0"/>
              </a:spcBef>
              <a:spcAft>
                <a:spcPts val="0"/>
              </a:spcAft>
              <a:defRPr/>
            </a:pPr>
            <a:r>
              <a:rPr lang="en-GB" altLang="en-US" sz="1100" b="1" dirty="0">
                <a:solidFill>
                  <a:srgbClr val="000000"/>
                </a:solidFill>
                <a:ea typeface="ＭＳ Ｐゴシック" pitchFamily="34" charset="-128"/>
                <a:cs typeface="+mn-cs"/>
              </a:rPr>
              <a:t>PACE Code A - Principles governing stop and search:</a:t>
            </a:r>
          </a:p>
          <a:p>
            <a:pPr defTabSz="947958" eaLnBrk="1" fontAlgn="auto" hangingPunct="1">
              <a:spcBef>
                <a:spcPts val="0"/>
              </a:spcBef>
              <a:spcAft>
                <a:spcPts val="0"/>
              </a:spcAft>
              <a:defRPr/>
            </a:pPr>
            <a:r>
              <a:rPr lang="en-GB" altLang="en-US" sz="1100" dirty="0">
                <a:solidFill>
                  <a:srgbClr val="000000"/>
                </a:solidFill>
                <a:ea typeface="ＭＳ Ｐゴシック" pitchFamily="34" charset="-128"/>
                <a:cs typeface="+mn-cs"/>
              </a:rPr>
              <a:t>Stop Search can be considered as one of the most intrusive activity that police carry out (arresting being one of the most); therefore the powers to stop and search must be used fairly, responsibly, with respect for people being searched and without unlawful discrimination. </a:t>
            </a:r>
          </a:p>
          <a:p>
            <a:pPr defTabSz="947958" eaLnBrk="1" fontAlgn="auto" hangingPunct="1">
              <a:spcBef>
                <a:spcPts val="0"/>
              </a:spcBef>
              <a:spcAft>
                <a:spcPts val="0"/>
              </a:spcAft>
              <a:defRPr/>
            </a:pPr>
            <a:r>
              <a:rPr lang="en-GB" altLang="en-US" sz="1100" dirty="0">
                <a:solidFill>
                  <a:srgbClr val="000000"/>
                </a:solidFill>
                <a:ea typeface="ＭＳ Ｐゴシック" pitchFamily="34" charset="-128"/>
                <a:cs typeface="+mn-cs"/>
              </a:rPr>
              <a:t>The intrusion on the liberty of the person stopped or searched must be brief and detention for the purposes of a search must take place at or near the location of the stop.</a:t>
            </a:r>
          </a:p>
          <a:p>
            <a:pPr defTabSz="947958" eaLnBrk="1" fontAlgn="auto" hangingPunct="1">
              <a:spcBef>
                <a:spcPts val="0"/>
              </a:spcBef>
              <a:spcAft>
                <a:spcPts val="0"/>
              </a:spcAft>
              <a:defRPr/>
            </a:pPr>
            <a:r>
              <a:rPr lang="en-GB" altLang="en-US" sz="1100" dirty="0">
                <a:solidFill>
                  <a:srgbClr val="000000"/>
                </a:solidFill>
                <a:ea typeface="ＭＳ Ｐゴシック" pitchFamily="34" charset="-128"/>
                <a:cs typeface="+mn-cs"/>
              </a:rPr>
              <a:t>Under the Equality Act 2010 when police officers are carrying out their functions, they also have a duty to have due regard to the need to eliminate unlawful discrimination, harassment and victimisation, to advance equality of opportunity &amp; to foster good relations.</a:t>
            </a:r>
          </a:p>
          <a:p>
            <a:pPr defTabSz="947958" eaLnBrk="1" fontAlgn="auto" hangingPunct="1">
              <a:spcBef>
                <a:spcPts val="0"/>
              </a:spcBef>
              <a:spcAft>
                <a:spcPts val="0"/>
              </a:spcAft>
              <a:defRPr/>
            </a:pPr>
            <a:endParaRPr lang="en-GB" altLang="en-US" sz="1100" dirty="0">
              <a:solidFill>
                <a:srgbClr val="000000"/>
              </a:solidFill>
              <a:ea typeface="ＭＳ Ｐゴシック" pitchFamily="34" charset="-128"/>
              <a:cs typeface="+mn-cs"/>
            </a:endParaRPr>
          </a:p>
          <a:p>
            <a:pPr defTabSz="947958" eaLnBrk="1" fontAlgn="auto" hangingPunct="1">
              <a:spcBef>
                <a:spcPts val="0"/>
              </a:spcBef>
              <a:spcAft>
                <a:spcPts val="0"/>
              </a:spcAft>
              <a:defRPr/>
            </a:pPr>
            <a:r>
              <a:rPr lang="en-GB" altLang="en-US" sz="1100" b="1" dirty="0">
                <a:solidFill>
                  <a:srgbClr val="000000"/>
                </a:solidFill>
                <a:ea typeface="ＭＳ Ｐゴシック" pitchFamily="34" charset="-128"/>
                <a:cs typeface="+mn-cs"/>
              </a:rPr>
              <a:t>A search of a person must not be made, even with their consent, where no power to search is applicable </a:t>
            </a:r>
            <a:r>
              <a:rPr lang="en-GB" altLang="en-US" sz="1100" dirty="0">
                <a:solidFill>
                  <a:srgbClr val="000000"/>
                </a:solidFill>
                <a:ea typeface="ＭＳ Ｐゴシック" pitchFamily="34" charset="-128"/>
                <a:cs typeface="+mn-cs"/>
              </a:rPr>
              <a:t>– essentially there is no such thing as a voluntary search </a:t>
            </a:r>
          </a:p>
          <a:p>
            <a:pPr defTabSz="947958" eaLnBrk="1" fontAlgn="auto" hangingPunct="1">
              <a:spcBef>
                <a:spcPts val="0"/>
              </a:spcBef>
              <a:spcAft>
                <a:spcPts val="0"/>
              </a:spcAft>
              <a:defRPr/>
            </a:pPr>
            <a:r>
              <a:rPr lang="en-GB" altLang="en-US" sz="1100" dirty="0">
                <a:solidFill>
                  <a:srgbClr val="000000"/>
                </a:solidFill>
                <a:ea typeface="ＭＳ Ｐゴシック" pitchFamily="34" charset="-128"/>
                <a:cs typeface="+mn-cs"/>
              </a:rPr>
              <a:t>Even where a person is prepared to submit to a search voluntarily, the person must not be searched unless the necessary legal power exists, and the search must be in accordance with the relevant power and the provisions of Code A. </a:t>
            </a:r>
          </a:p>
          <a:p>
            <a:pPr defTabSz="947958" eaLnBrk="1" fontAlgn="auto" hangingPunct="1">
              <a:spcBef>
                <a:spcPts val="0"/>
              </a:spcBef>
              <a:spcAft>
                <a:spcPts val="0"/>
              </a:spcAft>
              <a:defRPr/>
            </a:pPr>
            <a:r>
              <a:rPr lang="en-GB" altLang="en-US" sz="1100" dirty="0">
                <a:solidFill>
                  <a:srgbClr val="000000"/>
                </a:solidFill>
                <a:ea typeface="ＭＳ Ｐゴシック" pitchFamily="34" charset="-128"/>
                <a:cs typeface="+mn-cs"/>
              </a:rPr>
              <a:t>The only exception, where an officer does not require a specific power, applies to searches of persons entering sports grounds or other premises carried out with their consent given as a condition of entry.</a:t>
            </a:r>
          </a:p>
          <a:p>
            <a:pPr defTabSz="947958" eaLnBrk="1" fontAlgn="auto" hangingPunct="1">
              <a:spcBef>
                <a:spcPts val="0"/>
              </a:spcBef>
              <a:spcAft>
                <a:spcPts val="0"/>
              </a:spcAft>
              <a:defRPr/>
            </a:pPr>
            <a:endParaRPr lang="en-GB" altLang="en-US" sz="1100" dirty="0">
              <a:solidFill>
                <a:srgbClr val="000000"/>
              </a:solidFill>
              <a:ea typeface="ＭＳ Ｐゴシック" pitchFamily="34" charset="-128"/>
              <a:cs typeface="+mn-cs"/>
            </a:endParaRPr>
          </a:p>
          <a:p>
            <a:pPr defTabSz="947958" eaLnBrk="1" fontAlgn="auto" hangingPunct="1">
              <a:spcBef>
                <a:spcPts val="0"/>
              </a:spcBef>
              <a:spcAft>
                <a:spcPts val="0"/>
              </a:spcAft>
              <a:defRPr/>
            </a:pPr>
            <a:r>
              <a:rPr lang="en-GB" altLang="en-US" sz="1100" dirty="0">
                <a:solidFill>
                  <a:srgbClr val="000000"/>
                </a:solidFill>
                <a:ea typeface="ＭＳ Ｐゴシック" pitchFamily="34" charset="-128"/>
                <a:cs typeface="+mn-cs"/>
              </a:rPr>
              <a:t>If there ceases to be reasonable grounds to conduct or continue with the search, then there will be no power and no search may take place. In the absence of any other lawful authority, the person will be free to leave and must be told so</a:t>
            </a:r>
          </a:p>
          <a:p>
            <a:pPr defTabSz="947958" eaLnBrk="1" fontAlgn="auto" hangingPunct="1">
              <a:spcBef>
                <a:spcPts val="0"/>
              </a:spcBef>
              <a:spcAft>
                <a:spcPts val="0"/>
              </a:spcAft>
              <a:defRPr/>
            </a:pPr>
            <a:r>
              <a:rPr lang="en-GB" altLang="en-US" sz="1100" dirty="0">
                <a:solidFill>
                  <a:srgbClr val="000000"/>
                </a:solidFill>
                <a:ea typeface="ＭＳ Ｐゴシック" pitchFamily="34" charset="-128"/>
                <a:cs typeface="+mn-cs"/>
              </a:rPr>
              <a:t>Note: Where a person has been lawfully detained, but no search in the event takes place, the detention will not be rendered unlawful</a:t>
            </a:r>
          </a:p>
          <a:p>
            <a:pPr defTabSz="947958" eaLnBrk="1" fontAlgn="auto" hangingPunct="1">
              <a:spcBef>
                <a:spcPts val="0"/>
              </a:spcBef>
              <a:spcAft>
                <a:spcPts val="0"/>
              </a:spcAft>
              <a:defRPr/>
            </a:pPr>
            <a:endParaRPr lang="en-GB" altLang="en-US" sz="1100" dirty="0">
              <a:solidFill>
                <a:srgbClr val="000000"/>
              </a:solidFill>
              <a:ea typeface="ＭＳ Ｐゴシック" pitchFamily="34" charset="-128"/>
              <a:cs typeface="+mn-cs"/>
            </a:endParaRPr>
          </a:p>
          <a:p>
            <a:pPr defTabSz="947958" eaLnBrk="1" fontAlgn="auto" hangingPunct="1">
              <a:spcBef>
                <a:spcPts val="0"/>
              </a:spcBef>
              <a:spcAft>
                <a:spcPts val="0"/>
              </a:spcAft>
              <a:defRPr/>
            </a:pPr>
            <a:r>
              <a:rPr lang="en-GB" altLang="en-US" sz="1100" dirty="0">
                <a:solidFill>
                  <a:srgbClr val="000000"/>
                </a:solidFill>
                <a:ea typeface="ＭＳ Ｐゴシック" pitchFamily="34" charset="-128"/>
                <a:cs typeface="+mn-cs"/>
              </a:rPr>
              <a:t>Remember, the primary purpose of these powers is to enable officers to allay or confirm suspicions about individuals without exercising their power of arrest. Officers may be required to justify the use or authorisation of such powers, in relation both to individual searches and the overall pattern of their activity in this regard, to their supervisory officers or in court and must be able to explain their actions to the person being searched.</a:t>
            </a:r>
          </a:p>
          <a:p>
            <a:pPr defTabSz="947958" eaLnBrk="1" fontAlgn="auto" hangingPunct="1">
              <a:spcBef>
                <a:spcPts val="0"/>
              </a:spcBef>
              <a:spcAft>
                <a:spcPts val="0"/>
              </a:spcAft>
              <a:defRPr/>
            </a:pPr>
            <a:endParaRPr lang="en-GB" altLang="en-US" sz="1100" dirty="0">
              <a:solidFill>
                <a:srgbClr val="000000"/>
              </a:solidFill>
              <a:ea typeface="ＭＳ Ｐゴシック" pitchFamily="34" charset="-128"/>
              <a:cs typeface="+mn-cs"/>
            </a:endParaRPr>
          </a:p>
          <a:p>
            <a:pPr defTabSz="947958" eaLnBrk="1" fontAlgn="auto" hangingPunct="1">
              <a:spcBef>
                <a:spcPts val="0"/>
              </a:spcBef>
              <a:spcAft>
                <a:spcPts val="0"/>
              </a:spcAft>
              <a:defRPr/>
            </a:pPr>
            <a:r>
              <a:rPr lang="en-GB" altLang="en-US" sz="1100" dirty="0">
                <a:solidFill>
                  <a:srgbClr val="000000"/>
                </a:solidFill>
                <a:ea typeface="ＭＳ Ｐゴシック" pitchFamily="34" charset="-128"/>
                <a:cs typeface="+mn-cs"/>
              </a:rPr>
              <a:t>Stop and search can play an important role in the detection and prevention of crime, and using the powers fairly makes them more effective. If these fundamental principles are not observed the use of powers to stop and search may be drawn into question. </a:t>
            </a:r>
          </a:p>
          <a:p>
            <a:pPr defTabSz="947958" eaLnBrk="1" fontAlgn="auto" hangingPunct="1">
              <a:spcBef>
                <a:spcPts val="0"/>
              </a:spcBef>
              <a:spcAft>
                <a:spcPts val="0"/>
              </a:spcAft>
              <a:defRPr/>
            </a:pPr>
            <a:endParaRPr lang="en-GB" altLang="en-US" sz="1100" dirty="0">
              <a:solidFill>
                <a:srgbClr val="000000"/>
              </a:solidFill>
              <a:ea typeface="ＭＳ Ｐゴシック" pitchFamily="34" charset="-128"/>
              <a:cs typeface="+mn-cs"/>
            </a:endParaRPr>
          </a:p>
          <a:p>
            <a:pPr defTabSz="947958" eaLnBrk="1" fontAlgn="auto" hangingPunct="1">
              <a:spcBef>
                <a:spcPts val="0"/>
              </a:spcBef>
              <a:spcAft>
                <a:spcPts val="0"/>
              </a:spcAft>
              <a:defRPr/>
            </a:pPr>
            <a:r>
              <a:rPr lang="en-GB" altLang="en-US" sz="1100" dirty="0">
                <a:solidFill>
                  <a:srgbClr val="000000"/>
                </a:solidFill>
                <a:ea typeface="ＭＳ Ｐゴシック" pitchFamily="34" charset="-128"/>
                <a:cs typeface="+mn-cs"/>
              </a:rPr>
              <a:t>Failure to use the powers in the proper manner reduces their effectiveness. Any misuse of the powers is likely to be harmful to policing and lead to mistrust of the police and can lead to disciplinary action. Any evidence obtained from a search to which Code A applies may be open to challenge if the provisions of the Code are not observed</a:t>
            </a:r>
          </a:p>
          <a:p>
            <a:endParaRPr lang="en-GB" dirty="0"/>
          </a:p>
        </p:txBody>
      </p:sp>
      <p:sp>
        <p:nvSpPr>
          <p:cNvPr id="4" name="Slide Number Placeholder 3"/>
          <p:cNvSpPr>
            <a:spLocks noGrp="1"/>
          </p:cNvSpPr>
          <p:nvPr>
            <p:ph type="sldNum" sz="quarter" idx="10"/>
          </p:nvPr>
        </p:nvSpPr>
        <p:spPr/>
        <p:txBody>
          <a:bodyPr/>
          <a:lstStyle/>
          <a:p>
            <a:pPr>
              <a:defRPr/>
            </a:pPr>
            <a:fld id="{5FE6DA5B-1CDA-4E82-A267-6D05D72A9821}" type="slidenum">
              <a:rPr lang="en-GB" altLang="en-US" smtClean="0"/>
              <a:pPr>
                <a:defRPr/>
              </a:pPr>
              <a:t>7</a:t>
            </a:fld>
            <a:endParaRPr lang="en-GB" altLang="en-US"/>
          </a:p>
        </p:txBody>
      </p:sp>
    </p:spTree>
    <p:extLst>
      <p:ext uri="{BB962C8B-B14F-4D97-AF65-F5344CB8AC3E}">
        <p14:creationId xmlns:p14="http://schemas.microsoft.com/office/powerpoint/2010/main" val="357495889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895475" y="636588"/>
            <a:ext cx="3489325" cy="1962150"/>
          </a:xfrm>
        </p:spPr>
      </p:sp>
      <p:sp>
        <p:nvSpPr>
          <p:cNvPr id="3" name="Notes Placeholder 2"/>
          <p:cNvSpPr>
            <a:spLocks noGrp="1"/>
          </p:cNvSpPr>
          <p:nvPr>
            <p:ph type="body" idx="1"/>
          </p:nvPr>
        </p:nvSpPr>
        <p:spPr/>
        <p:txBody>
          <a:bodyPr/>
          <a:lstStyle/>
          <a:p>
            <a:r>
              <a:rPr lang="en-GB" altLang="en-US" sz="1100" dirty="0">
                <a:solidFill>
                  <a:srgbClr val="000000"/>
                </a:solidFill>
                <a:ea typeface="ＭＳ Ｐゴシック" pitchFamily="34" charset="-128"/>
              </a:rPr>
              <a:t>Section 163(1) Road Traffic Act - a person driving a mechanically propelled vehicle on a road must stop the vehicle on being required to do so by a constable </a:t>
            </a:r>
            <a:r>
              <a:rPr lang="en-GB" altLang="en-US" sz="1100" b="1" dirty="0">
                <a:solidFill>
                  <a:srgbClr val="000000"/>
                </a:solidFill>
                <a:ea typeface="ＭＳ Ｐゴシック" pitchFamily="34" charset="-128"/>
              </a:rPr>
              <a:t>in uniform</a:t>
            </a:r>
            <a:r>
              <a:rPr lang="en-GB" altLang="en-US" sz="1100" dirty="0">
                <a:solidFill>
                  <a:srgbClr val="000000"/>
                </a:solidFill>
                <a:ea typeface="ＭＳ Ｐゴシック" pitchFamily="34" charset="-128"/>
              </a:rPr>
              <a:t> or a traffic officer - </a:t>
            </a:r>
            <a:r>
              <a:rPr lang="en-GB" altLang="en-US" sz="1100" i="1" dirty="0">
                <a:solidFill>
                  <a:srgbClr val="000000"/>
                </a:solidFill>
                <a:ea typeface="ＭＳ Ｐゴシック" pitchFamily="34" charset="-128"/>
              </a:rPr>
              <a:t>However the search of the vehicle/persons may be carried out by any constable</a:t>
            </a:r>
          </a:p>
          <a:p>
            <a:r>
              <a:rPr lang="en-GB" altLang="en-US" sz="1100" dirty="0">
                <a:solidFill>
                  <a:srgbClr val="000000"/>
                </a:solidFill>
                <a:ea typeface="ＭＳ Ｐゴシック" pitchFamily="34" charset="-128"/>
              </a:rPr>
              <a:t> </a:t>
            </a:r>
          </a:p>
          <a:p>
            <a:r>
              <a:rPr lang="en-GB" altLang="en-US" sz="1100" dirty="0">
                <a:solidFill>
                  <a:srgbClr val="000000"/>
                </a:solidFill>
                <a:ea typeface="ＭＳ Ｐゴシック" pitchFamily="34" charset="-128"/>
              </a:rPr>
              <a:t>Other powers to stop vehicles in order to search include: </a:t>
            </a:r>
          </a:p>
          <a:p>
            <a:r>
              <a:rPr lang="en-GB" altLang="en-US" sz="1100" b="1" dirty="0">
                <a:solidFill>
                  <a:srgbClr val="000000"/>
                </a:solidFill>
                <a:ea typeface="ＭＳ Ｐゴシック" pitchFamily="34" charset="-128"/>
              </a:rPr>
              <a:t>Section 23 Misuse of Drugs Act 1971</a:t>
            </a:r>
            <a:r>
              <a:rPr lang="en-GB" altLang="en-US" sz="1100" dirty="0">
                <a:solidFill>
                  <a:srgbClr val="000000"/>
                </a:solidFill>
                <a:ea typeface="ＭＳ Ｐゴシック" pitchFamily="34" charset="-128"/>
              </a:rPr>
              <a:t> </a:t>
            </a:r>
            <a:r>
              <a:rPr lang="en-GB" altLang="en-US" sz="1100" b="1" dirty="0">
                <a:solidFill>
                  <a:srgbClr val="000000"/>
                </a:solidFill>
                <a:ea typeface="ＭＳ Ｐゴシック" pitchFamily="34" charset="-128"/>
              </a:rPr>
              <a:t>(we shall look at this in another lesson) </a:t>
            </a:r>
          </a:p>
          <a:p>
            <a:r>
              <a:rPr lang="en-GB" altLang="en-US" sz="1100" dirty="0">
                <a:solidFill>
                  <a:srgbClr val="000000"/>
                </a:solidFill>
                <a:ea typeface="ＭＳ Ｐゴシック" pitchFamily="34" charset="-128"/>
              </a:rPr>
              <a:t>23(2) If a constable has reasonable grounds to suspect that any person is in possession of a controlled drug in contravention of this Act or of any regulations or orders made thereunder, the constable may –</a:t>
            </a:r>
          </a:p>
          <a:p>
            <a:pPr marL="651721" lvl="1" indent="-177742">
              <a:buFontTx/>
              <a:buChar char="•"/>
            </a:pPr>
            <a:r>
              <a:rPr lang="en-GB" altLang="en-US" sz="1100" dirty="0">
                <a:solidFill>
                  <a:srgbClr val="000000"/>
                </a:solidFill>
                <a:ea typeface="ＭＳ Ｐゴシック" pitchFamily="34" charset="-128"/>
              </a:rPr>
              <a:t>Search that person, and detain him for the purpose of searching him;</a:t>
            </a:r>
          </a:p>
          <a:p>
            <a:pPr marL="651721" lvl="1" indent="-177742">
              <a:buFontTx/>
              <a:buChar char="•"/>
            </a:pPr>
            <a:r>
              <a:rPr lang="en-GB" altLang="en-US" sz="1100" dirty="0">
                <a:solidFill>
                  <a:srgbClr val="000000"/>
                </a:solidFill>
                <a:ea typeface="ＭＳ Ｐゴシック" pitchFamily="34" charset="-128"/>
              </a:rPr>
              <a:t>Search any vehicle or vessel in which the constable suspects that the drug may be found, and for the purpose requir4e the person in control of the vehicle or vessel to stop it;</a:t>
            </a:r>
          </a:p>
          <a:p>
            <a:pPr marL="651721" lvl="1" indent="-177742">
              <a:buFontTx/>
              <a:buChar char="•"/>
            </a:pPr>
            <a:r>
              <a:rPr lang="en-GB" altLang="en-US" sz="1100" dirty="0">
                <a:solidFill>
                  <a:srgbClr val="000000"/>
                </a:solidFill>
                <a:ea typeface="ＭＳ Ｐゴシック" pitchFamily="34" charset="-128"/>
              </a:rPr>
              <a:t>Seize and detain, for the purposes of proceedings under this Act, anything found in the course of the search, which appears to the constable to be evidence under this Act.</a:t>
            </a:r>
          </a:p>
          <a:p>
            <a:r>
              <a:rPr lang="en-GB" altLang="en-US" sz="1100" dirty="0">
                <a:solidFill>
                  <a:srgbClr val="000000"/>
                </a:solidFill>
                <a:ea typeface="ＭＳ Ｐゴシック" pitchFamily="34" charset="-128"/>
              </a:rPr>
              <a:t> </a:t>
            </a:r>
          </a:p>
          <a:p>
            <a:r>
              <a:rPr lang="en-GB" altLang="en-US" sz="1100" b="1" dirty="0">
                <a:solidFill>
                  <a:srgbClr val="000000"/>
                </a:solidFill>
                <a:ea typeface="ＭＳ Ｐゴシック" pitchFamily="34" charset="-128"/>
              </a:rPr>
              <a:t>Section 47 Firearms Act 1968 </a:t>
            </a:r>
            <a:endParaRPr lang="en-GB" altLang="en-US" sz="1100" dirty="0">
              <a:solidFill>
                <a:srgbClr val="000000"/>
              </a:solidFill>
              <a:ea typeface="ＭＳ Ｐゴシック" pitchFamily="34" charset="-128"/>
            </a:endParaRPr>
          </a:p>
          <a:p>
            <a:r>
              <a:rPr lang="en-GB" altLang="en-US" sz="1100" dirty="0">
                <a:solidFill>
                  <a:srgbClr val="000000"/>
                </a:solidFill>
                <a:ea typeface="ＭＳ Ｐゴシック" pitchFamily="34" charset="-128"/>
              </a:rPr>
              <a:t>47(4) if a constable has reasonable cause to suspect that there is a firearm in a vehicle in a public place, or that a vehicle is being or is about to be used in connection with the commission of an offence relevant for the purposes of this section elsewhere than in a public place, he may search the vehicle and for that purpose require the person driving or in control of it to stop it.</a:t>
            </a:r>
          </a:p>
          <a:p>
            <a:r>
              <a:rPr lang="en-GB" altLang="en-US" sz="1100" dirty="0">
                <a:solidFill>
                  <a:srgbClr val="000000"/>
                </a:solidFill>
                <a:ea typeface="ＭＳ Ｐゴシック" pitchFamily="34" charset="-128"/>
              </a:rPr>
              <a:t> </a:t>
            </a:r>
          </a:p>
          <a:p>
            <a:r>
              <a:rPr lang="en-GB" altLang="en-US" sz="1100" b="1" dirty="0">
                <a:solidFill>
                  <a:srgbClr val="000000"/>
                </a:solidFill>
                <a:ea typeface="ＭＳ Ｐゴシック" pitchFamily="34" charset="-128"/>
              </a:rPr>
              <a:t>Section 60 Criminal Justice and Public Order Act 1994 </a:t>
            </a:r>
            <a:endParaRPr lang="en-GB" altLang="en-US" sz="1100" dirty="0">
              <a:solidFill>
                <a:srgbClr val="000000"/>
              </a:solidFill>
              <a:ea typeface="ＭＳ Ｐゴシック" pitchFamily="34" charset="-128"/>
            </a:endParaRPr>
          </a:p>
          <a:p>
            <a:r>
              <a:rPr lang="en-GB" altLang="en-US" sz="1100" dirty="0">
                <a:solidFill>
                  <a:srgbClr val="000000"/>
                </a:solidFill>
                <a:ea typeface="ＭＳ Ｐゴシック" pitchFamily="34" charset="-128"/>
              </a:rPr>
              <a:t>60(4) confers on any constable </a:t>
            </a:r>
            <a:r>
              <a:rPr lang="en-GB" altLang="en-US" sz="1100" b="1" dirty="0">
                <a:solidFill>
                  <a:srgbClr val="000000"/>
                </a:solidFill>
                <a:ea typeface="ＭＳ Ｐゴシック" pitchFamily="34" charset="-128"/>
              </a:rPr>
              <a:t>in uniform </a:t>
            </a:r>
            <a:r>
              <a:rPr lang="en-GB" altLang="en-US" sz="1100" dirty="0">
                <a:solidFill>
                  <a:srgbClr val="000000"/>
                </a:solidFill>
                <a:ea typeface="ＭＳ Ｐゴシック" pitchFamily="34" charset="-128"/>
              </a:rPr>
              <a:t>power to stop any vehicle and search the vehicle, its driver and any passenger for offensive weapons or dangerous instruments</a:t>
            </a:r>
          </a:p>
          <a:p>
            <a:r>
              <a:rPr lang="en-GB" altLang="en-US" sz="1100" dirty="0">
                <a:solidFill>
                  <a:srgbClr val="000000"/>
                </a:solidFill>
                <a:ea typeface="ＭＳ Ｐゴシック" pitchFamily="34" charset="-128"/>
              </a:rPr>
              <a:t>This act enables an Inspector or above to designate an area where searches may be carried out without an individual officer needing to have grounds for suspicion. Typically used to deal with gang violence or football hooliganism; used in an area to prevent incidents of serious violence ant the carrying of dangerous / offensive weapons or to find such instruments</a:t>
            </a:r>
          </a:p>
          <a:p>
            <a:pPr eaLnBrk="1" hangingPunct="1"/>
            <a:endParaRPr lang="en-GB" altLang="en-US" sz="1100" b="1" dirty="0">
              <a:solidFill>
                <a:srgbClr val="000000"/>
              </a:solidFill>
              <a:ea typeface="ＭＳ Ｐゴシック" pitchFamily="34" charset="-128"/>
            </a:endParaRPr>
          </a:p>
          <a:p>
            <a:pPr eaLnBrk="1" hangingPunct="1"/>
            <a:r>
              <a:rPr lang="en-GB" altLang="en-US" sz="1100" b="1" dirty="0">
                <a:solidFill>
                  <a:srgbClr val="000000"/>
                </a:solidFill>
                <a:ea typeface="ＭＳ Ｐゴシック" pitchFamily="34" charset="-128"/>
              </a:rPr>
              <a:t>Code A 4.8 to 4.10 - Record of search</a:t>
            </a:r>
          </a:p>
          <a:p>
            <a:endParaRPr lang="en-GB" dirty="0"/>
          </a:p>
        </p:txBody>
      </p:sp>
      <p:sp>
        <p:nvSpPr>
          <p:cNvPr id="4" name="Slide Number Placeholder 3"/>
          <p:cNvSpPr>
            <a:spLocks noGrp="1"/>
          </p:cNvSpPr>
          <p:nvPr>
            <p:ph type="sldNum" sz="quarter" idx="10"/>
          </p:nvPr>
        </p:nvSpPr>
        <p:spPr/>
        <p:txBody>
          <a:bodyPr/>
          <a:lstStyle/>
          <a:p>
            <a:pPr>
              <a:defRPr/>
            </a:pPr>
            <a:fld id="{5FE6DA5B-1CDA-4E82-A267-6D05D72A9821}" type="slidenum">
              <a:rPr lang="en-GB" altLang="en-US" smtClean="0"/>
              <a:pPr>
                <a:defRPr/>
              </a:pPr>
              <a:t>8</a:t>
            </a:fld>
            <a:endParaRPr lang="en-GB" altLang="en-US"/>
          </a:p>
        </p:txBody>
      </p:sp>
    </p:spTree>
    <p:extLst>
      <p:ext uri="{BB962C8B-B14F-4D97-AF65-F5344CB8AC3E}">
        <p14:creationId xmlns:p14="http://schemas.microsoft.com/office/powerpoint/2010/main" val="376274803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895475" y="636588"/>
            <a:ext cx="3489325" cy="1962150"/>
          </a:xfrm>
        </p:spPr>
      </p:sp>
      <p:sp>
        <p:nvSpPr>
          <p:cNvPr id="3" name="Notes Placeholder 2"/>
          <p:cNvSpPr>
            <a:spLocks noGrp="1"/>
          </p:cNvSpPr>
          <p:nvPr>
            <p:ph type="body" idx="1"/>
          </p:nvPr>
        </p:nvSpPr>
        <p:spPr/>
        <p:txBody>
          <a:bodyPr/>
          <a:lstStyle/>
          <a:p>
            <a:pPr eaLnBrk="1" hangingPunct="1">
              <a:defRPr/>
            </a:pPr>
            <a:r>
              <a:rPr lang="en-GB" sz="1100" dirty="0"/>
              <a:t>You can never carry out a </a:t>
            </a:r>
            <a:r>
              <a:rPr lang="en-GB" sz="1100" b="1" u="sng" dirty="0"/>
              <a:t>Section 1 PACE </a:t>
            </a:r>
            <a:r>
              <a:rPr lang="en-GB" sz="1100" dirty="0"/>
              <a:t>search in a dwelling. </a:t>
            </a:r>
          </a:p>
          <a:p>
            <a:pPr eaLnBrk="1" hangingPunct="1">
              <a:defRPr/>
            </a:pPr>
            <a:r>
              <a:rPr lang="en-GB" sz="1100" dirty="0"/>
              <a:t>You can search people in the gardens or yards attached to dwellings, but only if you have reasonable grounds for </a:t>
            </a:r>
            <a:r>
              <a:rPr lang="en-GB" sz="1100" b="1" dirty="0"/>
              <a:t>believing </a:t>
            </a:r>
            <a:r>
              <a:rPr lang="en-GB" sz="1100" dirty="0"/>
              <a:t>that the:</a:t>
            </a:r>
          </a:p>
          <a:p>
            <a:pPr marL="177742" indent="-177742" eaLnBrk="1" hangingPunct="1">
              <a:buFont typeface="Arial" panose="020B0604020202020204" pitchFamily="34" charset="0"/>
              <a:buChar char="•"/>
              <a:defRPr/>
            </a:pPr>
            <a:r>
              <a:rPr lang="en-GB" sz="1100" dirty="0"/>
              <a:t>person to be searched, or person in charge of the vehicle, does not reside in the dwelling; and</a:t>
            </a:r>
          </a:p>
          <a:p>
            <a:pPr marL="177742" indent="-177742" eaLnBrk="1" hangingPunct="1">
              <a:buFont typeface="Arial" panose="020B0604020202020204" pitchFamily="34" charset="0"/>
              <a:buChar char="•"/>
              <a:defRPr/>
            </a:pPr>
            <a:r>
              <a:rPr lang="en-GB" sz="1100" dirty="0"/>
              <a:t>person or vehicle is not at that place with the express or implied permission of a person who resides in the dwelling.</a:t>
            </a:r>
          </a:p>
          <a:p>
            <a:pPr eaLnBrk="1" hangingPunct="1">
              <a:defRPr/>
            </a:pPr>
            <a:endParaRPr lang="en-GB" altLang="en-US" sz="1100" dirty="0"/>
          </a:p>
          <a:p>
            <a:pPr eaLnBrk="1" hangingPunct="1">
              <a:defRPr/>
            </a:pPr>
            <a:r>
              <a:rPr lang="en-GB" altLang="en-US" sz="1100" dirty="0">
                <a:ea typeface="ＭＳ Ｐゴシック" pitchFamily="34" charset="-128"/>
              </a:rPr>
              <a:t>Note: Reasonable grounds to believe will require a much stronger level of objective facts than ‘suspecting’.</a:t>
            </a:r>
          </a:p>
          <a:p>
            <a:pPr eaLnBrk="1" hangingPunct="1">
              <a:defRPr/>
            </a:pPr>
            <a:endParaRPr lang="en-GB" altLang="en-US" sz="1100" dirty="0">
              <a:ea typeface="ＭＳ Ｐゴシック" pitchFamily="34" charset="-128"/>
            </a:endParaRPr>
          </a:p>
          <a:p>
            <a:pPr eaLnBrk="1" hangingPunct="1">
              <a:defRPr/>
            </a:pPr>
            <a:r>
              <a:rPr lang="en-GB" altLang="en-US" sz="1100" b="1" dirty="0">
                <a:ea typeface="ＭＳ Ｐゴシック" pitchFamily="34" charset="-128"/>
              </a:rPr>
              <a:t>DPP Guidance</a:t>
            </a:r>
          </a:p>
          <a:p>
            <a:pPr eaLnBrk="1" hangingPunct="1">
              <a:defRPr/>
            </a:pPr>
            <a:r>
              <a:rPr lang="en-GB" altLang="en-US" sz="1100" b="1" dirty="0">
                <a:ea typeface="ＭＳ Ｐゴシック" pitchFamily="34" charset="-128"/>
              </a:rPr>
              <a:t>Are school premises deemed to be public places for searches under Section 1 PACE?</a:t>
            </a:r>
          </a:p>
          <a:p>
            <a:pPr eaLnBrk="1" hangingPunct="1">
              <a:defRPr/>
            </a:pPr>
            <a:r>
              <a:rPr lang="en-GB" altLang="en-US" sz="1100" dirty="0">
                <a:ea typeface="ＭＳ Ｐゴシック" pitchFamily="34" charset="-128"/>
              </a:rPr>
              <a:t>No, a school is deemed private premises and includes all buildings, corridors, outbuildings and  playing fields within the school boundary.  The boundary also extends to those premises owned and used by the school that are at a different location.</a:t>
            </a:r>
          </a:p>
          <a:p>
            <a:pPr eaLnBrk="1" hangingPunct="1">
              <a:defRPr/>
            </a:pPr>
            <a:endParaRPr lang="en-GB" altLang="en-US" sz="1100" dirty="0">
              <a:ea typeface="ＭＳ Ｐゴシック" pitchFamily="34" charset="-128"/>
            </a:endParaRPr>
          </a:p>
          <a:p>
            <a:pPr eaLnBrk="1" hangingPunct="1">
              <a:defRPr/>
            </a:pPr>
            <a:r>
              <a:rPr lang="en-GB" altLang="en-US" sz="1100" b="1" dirty="0">
                <a:ea typeface="ＭＳ Ｐゴシック" pitchFamily="34" charset="-128"/>
              </a:rPr>
              <a:t>Can I stop and search persons for controlled drugs within school premises?</a:t>
            </a:r>
          </a:p>
          <a:p>
            <a:pPr eaLnBrk="1" hangingPunct="1">
              <a:defRPr/>
            </a:pPr>
            <a:r>
              <a:rPr lang="en-GB" altLang="en-US" sz="1100" dirty="0">
                <a:ea typeface="ＭＳ Ｐゴシック" pitchFamily="34" charset="-128"/>
              </a:rPr>
              <a:t>Yes, Section 23 Misuse of Drugs Act 1971 provides the police with the power to search persons for controlled drugs and detain for the purpose of search if they have reasonable cause to suspect unlawful possession.  This power is not restricted to public places and therefore can be exercised on school premises.</a:t>
            </a:r>
          </a:p>
          <a:p>
            <a:pPr eaLnBrk="1" hangingPunct="1">
              <a:defRPr/>
            </a:pPr>
            <a:endParaRPr lang="en-GB" altLang="en-US" sz="1100" dirty="0">
              <a:ea typeface="ＭＳ Ｐゴシック" pitchFamily="34" charset="-128"/>
            </a:endParaRPr>
          </a:p>
          <a:p>
            <a:pPr eaLnBrk="1" hangingPunct="1">
              <a:defRPr/>
            </a:pPr>
            <a:r>
              <a:rPr lang="en-GB" altLang="en-US" sz="1100" b="1" dirty="0">
                <a:ea typeface="ＭＳ Ｐゴシック" pitchFamily="34" charset="-128"/>
              </a:rPr>
              <a:t>What power do I have to stop and search persons for offensive weapons or point / bladed articles within school premises?</a:t>
            </a:r>
          </a:p>
          <a:p>
            <a:pPr eaLnBrk="1" hangingPunct="1">
              <a:defRPr/>
            </a:pPr>
            <a:r>
              <a:rPr lang="en-GB" altLang="en-US" sz="1100" dirty="0">
                <a:ea typeface="ＭＳ Ｐゴシック" pitchFamily="34" charset="-128"/>
              </a:rPr>
              <a:t>Section 139B Criminal Justice Act 1988 provides that a constable may enter school premises and search persons on those premises for:</a:t>
            </a:r>
          </a:p>
          <a:p>
            <a:pPr eaLnBrk="1" hangingPunct="1">
              <a:defRPr/>
            </a:pPr>
            <a:r>
              <a:rPr lang="en-GB" altLang="en-US" sz="1100" dirty="0">
                <a:ea typeface="ＭＳ Ｐゴシック" pitchFamily="34" charset="-128"/>
              </a:rPr>
              <a:t>	a)  Any article for which Section 139 applies (sharply pointed and bladed articles), or</a:t>
            </a:r>
          </a:p>
          <a:p>
            <a:pPr eaLnBrk="1" hangingPunct="1">
              <a:defRPr/>
            </a:pPr>
            <a:r>
              <a:rPr lang="en-GB" altLang="en-US" sz="1100" dirty="0">
                <a:ea typeface="ＭＳ Ｐゴシック" pitchFamily="34" charset="-128"/>
              </a:rPr>
              <a:t>	b)  Any offensive weapon within the meaning of Section 1 Prevention of Crime Act 1953.</a:t>
            </a:r>
          </a:p>
          <a:p>
            <a:pPr eaLnBrk="1" hangingPunct="1">
              <a:defRPr/>
            </a:pPr>
            <a:r>
              <a:rPr lang="en-GB" altLang="en-US" sz="1100" dirty="0">
                <a:ea typeface="ＭＳ Ｐゴシック" pitchFamily="34" charset="-128"/>
              </a:rPr>
              <a:t>If he has reasonable grounds for suspecting that an offence under Section 139A of this Act is being, or has been committed.</a:t>
            </a:r>
          </a:p>
          <a:p>
            <a:endParaRPr lang="en-GB" dirty="0"/>
          </a:p>
        </p:txBody>
      </p:sp>
      <p:sp>
        <p:nvSpPr>
          <p:cNvPr id="4" name="Slide Number Placeholder 3"/>
          <p:cNvSpPr>
            <a:spLocks noGrp="1"/>
          </p:cNvSpPr>
          <p:nvPr>
            <p:ph type="sldNum" sz="quarter" idx="10"/>
          </p:nvPr>
        </p:nvSpPr>
        <p:spPr/>
        <p:txBody>
          <a:bodyPr/>
          <a:lstStyle/>
          <a:p>
            <a:pPr>
              <a:defRPr/>
            </a:pPr>
            <a:fld id="{5FE6DA5B-1CDA-4E82-A267-6D05D72A9821}" type="slidenum">
              <a:rPr lang="en-GB" altLang="en-US" smtClean="0"/>
              <a:pPr>
                <a:defRPr/>
              </a:pPr>
              <a:t>9</a:t>
            </a:fld>
            <a:endParaRPr lang="en-GB" altLang="en-US"/>
          </a:p>
        </p:txBody>
      </p:sp>
    </p:spTree>
    <p:extLst>
      <p:ext uri="{BB962C8B-B14F-4D97-AF65-F5344CB8AC3E}">
        <p14:creationId xmlns:p14="http://schemas.microsoft.com/office/powerpoint/2010/main" val="153234558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895475" y="636588"/>
            <a:ext cx="3489325" cy="1962150"/>
          </a:xfrm>
        </p:spPr>
      </p:sp>
      <p:sp>
        <p:nvSpPr>
          <p:cNvPr id="3" name="Notes Placeholder 2"/>
          <p:cNvSpPr>
            <a:spLocks noGrp="1"/>
          </p:cNvSpPr>
          <p:nvPr>
            <p:ph type="body" idx="1"/>
          </p:nvPr>
        </p:nvSpPr>
        <p:spPr/>
        <p:txBody>
          <a:bodyPr/>
          <a:lstStyle/>
          <a:p>
            <a:pPr defTabSz="947958">
              <a:defRPr/>
            </a:pPr>
            <a:r>
              <a:rPr lang="en-GB" altLang="en-US" sz="1100" dirty="0">
                <a:ea typeface="ＭＳ Ｐゴシック" pitchFamily="34" charset="-128"/>
              </a:rPr>
              <a:t>The Act does not define ‘stolen articles.’ A scope of offences relating to stolen goods can be found in the Theft Act 1968, which includes the proceeds of stolen goods</a:t>
            </a:r>
            <a:endParaRPr lang="en-US" altLang="en-US" sz="1100" dirty="0">
              <a:ea typeface="ＭＳ Ｐゴシック" pitchFamily="34" charset="-128"/>
            </a:endParaRPr>
          </a:p>
          <a:p>
            <a:pPr defTabSz="947958">
              <a:defRPr/>
            </a:pPr>
            <a:endParaRPr lang="en-GB" sz="1100" b="1" dirty="0">
              <a:solidFill>
                <a:srgbClr val="000000"/>
              </a:solidFill>
            </a:endParaRPr>
          </a:p>
          <a:p>
            <a:pPr defTabSz="947958">
              <a:defRPr/>
            </a:pPr>
            <a:r>
              <a:rPr lang="en-GB" altLang="en-US" sz="1100" dirty="0">
                <a:solidFill>
                  <a:srgbClr val="000000"/>
                </a:solidFill>
              </a:rPr>
              <a:t>Any item obtained, dishonestly, from another or any item which directly or indirectly represent a stolen item &amp; includes the proceeds of stolen goods</a:t>
            </a:r>
          </a:p>
          <a:p>
            <a:pPr defTabSz="947958">
              <a:defRPr/>
            </a:pPr>
            <a:endParaRPr lang="en-GB" sz="1100" dirty="0">
              <a:solidFill>
                <a:srgbClr val="000000"/>
              </a:solidFill>
            </a:endParaRPr>
          </a:p>
          <a:p>
            <a:pPr defTabSz="947958">
              <a:defRPr/>
            </a:pPr>
            <a:r>
              <a:rPr lang="en-GB" sz="1100" dirty="0">
                <a:solidFill>
                  <a:srgbClr val="000000"/>
                </a:solidFill>
              </a:rPr>
              <a:t>Note: some items such as drugs and items used for terrorist activities do not fall within this definition of Section 1 PACE and therefore other statutory powers of search must be used</a:t>
            </a:r>
          </a:p>
          <a:p>
            <a:pPr defTabSz="947958">
              <a:defRPr/>
            </a:pPr>
            <a:endParaRPr lang="en-GB" sz="1100" dirty="0">
              <a:solidFill>
                <a:srgbClr val="000000"/>
              </a:solidFill>
            </a:endParaRPr>
          </a:p>
          <a:p>
            <a:pPr marL="177742" indent="-177742" defTabSz="947958">
              <a:buFontTx/>
              <a:buChar char="-"/>
              <a:defRPr/>
            </a:pPr>
            <a:r>
              <a:rPr lang="en-GB" sz="1100" dirty="0">
                <a:solidFill>
                  <a:srgbClr val="000000"/>
                </a:solidFill>
              </a:rPr>
              <a:t>Section 23 Misuse of Drugs Act 1971 contains powers for searching individuals and vehicles in relation to drug offences</a:t>
            </a:r>
          </a:p>
          <a:p>
            <a:pPr marL="177742" indent="-177742" defTabSz="947958">
              <a:buFontTx/>
              <a:buChar char="-"/>
              <a:defRPr/>
            </a:pPr>
            <a:r>
              <a:rPr lang="en-GB" sz="1100" dirty="0">
                <a:solidFill>
                  <a:srgbClr val="000000"/>
                </a:solidFill>
              </a:rPr>
              <a:t>Section 43 &amp; 47A Terrorism Act 2000 (Replaced S.44 in 2012)</a:t>
            </a:r>
          </a:p>
          <a:p>
            <a:endParaRPr lang="en-GB" dirty="0"/>
          </a:p>
        </p:txBody>
      </p:sp>
      <p:sp>
        <p:nvSpPr>
          <p:cNvPr id="4" name="Slide Number Placeholder 3"/>
          <p:cNvSpPr>
            <a:spLocks noGrp="1"/>
          </p:cNvSpPr>
          <p:nvPr>
            <p:ph type="sldNum" sz="quarter" idx="10"/>
          </p:nvPr>
        </p:nvSpPr>
        <p:spPr/>
        <p:txBody>
          <a:bodyPr/>
          <a:lstStyle/>
          <a:p>
            <a:pPr>
              <a:defRPr/>
            </a:pPr>
            <a:fld id="{5FE6DA5B-1CDA-4E82-A267-6D05D72A9821}" type="slidenum">
              <a:rPr lang="en-GB" altLang="en-US" smtClean="0"/>
              <a:pPr>
                <a:defRPr/>
              </a:pPr>
              <a:t>10</a:t>
            </a:fld>
            <a:endParaRPr lang="en-GB" altLang="en-US"/>
          </a:p>
        </p:txBody>
      </p:sp>
    </p:spTree>
    <p:extLst>
      <p:ext uri="{BB962C8B-B14F-4D97-AF65-F5344CB8AC3E}">
        <p14:creationId xmlns:p14="http://schemas.microsoft.com/office/powerpoint/2010/main" val="247031945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895475" y="636588"/>
            <a:ext cx="3489325" cy="1962150"/>
          </a:xfrm>
        </p:spPr>
      </p:sp>
      <p:sp>
        <p:nvSpPr>
          <p:cNvPr id="3" name="Notes Placeholder 2"/>
          <p:cNvSpPr>
            <a:spLocks noGrp="1"/>
          </p:cNvSpPr>
          <p:nvPr>
            <p:ph type="body" idx="1"/>
          </p:nvPr>
        </p:nvSpPr>
        <p:spPr/>
        <p:txBody>
          <a:bodyPr/>
          <a:lstStyle/>
          <a:p>
            <a:r>
              <a:rPr lang="en-GB" altLang="en-US" sz="1100" b="1" dirty="0">
                <a:ea typeface="ＭＳ Ｐゴシック" panose="020B0600070205080204" pitchFamily="34" charset="-128"/>
              </a:rPr>
              <a:t>Offensive weapons</a:t>
            </a:r>
          </a:p>
          <a:p>
            <a:r>
              <a:rPr lang="en-GB" altLang="en-US" sz="1100" dirty="0">
                <a:ea typeface="ＭＳ Ｐゴシック" panose="020B0600070205080204" pitchFamily="34" charset="-128"/>
              </a:rPr>
              <a:t>- </a:t>
            </a:r>
            <a:r>
              <a:rPr lang="en-GB" altLang="en-US" sz="1100" b="1" dirty="0">
                <a:ea typeface="ＭＳ Ｐゴシック" panose="020B0600070205080204" pitchFamily="34" charset="-128"/>
              </a:rPr>
              <a:t>made</a:t>
            </a:r>
            <a:r>
              <a:rPr lang="en-GB" altLang="en-US" sz="1100" dirty="0">
                <a:ea typeface="ＭＳ Ｐゴシック" panose="020B0600070205080204" pitchFamily="34" charset="-128"/>
              </a:rPr>
              <a:t> for the purpose of </a:t>
            </a:r>
            <a:r>
              <a:rPr lang="en-GB" altLang="en-US" sz="1100" b="1" dirty="0">
                <a:ea typeface="ＭＳ Ｐゴシック" panose="020B0600070205080204" pitchFamily="34" charset="-128"/>
              </a:rPr>
              <a:t>causing injury, </a:t>
            </a:r>
            <a:r>
              <a:rPr lang="en-GB" altLang="en-US" sz="1100" dirty="0">
                <a:ea typeface="ＭＳ Ｐゴシック" panose="020B0600070205080204" pitchFamily="34" charset="-128"/>
              </a:rPr>
              <a:t>e.g. a flick knife or a baton, courts need no proof of their intended use but will need some evidence that the defendant had no reasonable excuse for possessing such an item.</a:t>
            </a:r>
          </a:p>
          <a:p>
            <a:r>
              <a:rPr lang="en-GB" altLang="en-US" sz="1100" dirty="0">
                <a:ea typeface="ＭＳ Ｐゴシック" panose="020B0600070205080204" pitchFamily="34" charset="-128"/>
              </a:rPr>
              <a:t>- have been </a:t>
            </a:r>
            <a:r>
              <a:rPr lang="en-GB" altLang="en-US" sz="1100" b="1" dirty="0">
                <a:ea typeface="ＭＳ Ｐゴシック" panose="020B0600070205080204" pitchFamily="34" charset="-128"/>
              </a:rPr>
              <a:t>adapted</a:t>
            </a:r>
            <a:r>
              <a:rPr lang="en-GB" altLang="en-US" sz="1100" dirty="0">
                <a:ea typeface="ＭＳ Ｐゴシック" panose="020B0600070205080204" pitchFamily="34" charset="-128"/>
              </a:rPr>
              <a:t> to be </a:t>
            </a:r>
            <a:r>
              <a:rPr lang="en-GB" altLang="en-US" sz="1100" b="1" dirty="0">
                <a:ea typeface="ＭＳ Ｐゴシック" panose="020B0600070205080204" pitchFamily="34" charset="-128"/>
              </a:rPr>
              <a:t>used as weapons.  </a:t>
            </a:r>
            <a:r>
              <a:rPr lang="en-GB" altLang="en-US" sz="1100" dirty="0">
                <a:ea typeface="ＭＳ Ｐゴシック" panose="020B0600070205080204" pitchFamily="34" charset="-128"/>
              </a:rPr>
              <a:t>It will be for a jury to decide if the article has been specifically adapted to be a weapon. e.g. a snooker ball inside a sock.</a:t>
            </a:r>
          </a:p>
          <a:p>
            <a:pPr marL="177742" indent="-177742">
              <a:buFontTx/>
              <a:buChar char="-"/>
            </a:pPr>
            <a:r>
              <a:rPr lang="en-GB" altLang="en-US" sz="1100" b="1" dirty="0">
                <a:ea typeface="ＭＳ Ｐゴシック" panose="020B0600070205080204" pitchFamily="34" charset="-128"/>
              </a:rPr>
              <a:t>intended </a:t>
            </a:r>
            <a:r>
              <a:rPr lang="en-GB" altLang="en-US" sz="1100" dirty="0">
                <a:ea typeface="ＭＳ Ｐゴシック" panose="020B0600070205080204" pitchFamily="34" charset="-128"/>
              </a:rPr>
              <a:t>to </a:t>
            </a:r>
            <a:r>
              <a:rPr lang="en-GB" altLang="en-US" sz="1100" b="1" dirty="0">
                <a:ea typeface="ＭＳ Ｐゴシック" panose="020B0600070205080204" pitchFamily="34" charset="-128"/>
              </a:rPr>
              <a:t>be used as a weapon.  </a:t>
            </a:r>
            <a:r>
              <a:rPr lang="en-GB" altLang="en-US" sz="1100" dirty="0">
                <a:ea typeface="ＭＳ Ｐゴシック" panose="020B0600070205080204" pitchFamily="34" charset="-128"/>
              </a:rPr>
              <a:t>These items are more difficult to prove that they are weapons because it is what the person intends to use them for.  This admission would need to be proven during an interview.</a:t>
            </a:r>
          </a:p>
          <a:p>
            <a:pPr marL="236990" indent="-236990" eaLnBrk="1" hangingPunct="1">
              <a:defRPr/>
            </a:pPr>
            <a:endParaRPr lang="en-GB" altLang="en-US" sz="1100" dirty="0">
              <a:ea typeface="ＭＳ Ｐゴシック" panose="020B0600070205080204" pitchFamily="34" charset="-128"/>
            </a:endParaRPr>
          </a:p>
          <a:p>
            <a:pPr marL="236990" indent="-236990" eaLnBrk="1" hangingPunct="1">
              <a:defRPr/>
            </a:pPr>
            <a:r>
              <a:rPr lang="en-GB" altLang="en-US" sz="1100" dirty="0">
                <a:ea typeface="ＭＳ Ｐゴシック" panose="020B0600070205080204" pitchFamily="34" charset="-128"/>
              </a:rPr>
              <a:t>Although Section 1 of PACE 1984 defines the types of prohibited articles for which a person or vehicle may be searched it does not make it an offence to possess such articles.</a:t>
            </a:r>
          </a:p>
          <a:p>
            <a:pPr marL="236990" indent="-236990" eaLnBrk="1" hangingPunct="1">
              <a:defRPr/>
            </a:pPr>
            <a:endParaRPr lang="en-GB" altLang="en-US" sz="1100" b="1" dirty="0">
              <a:ea typeface="ＭＳ Ｐゴシック" pitchFamily="34" charset="-128"/>
            </a:endParaRPr>
          </a:p>
          <a:p>
            <a:pPr marL="236990" indent="-236990" eaLnBrk="1" hangingPunct="1">
              <a:buFontTx/>
              <a:buAutoNum type="alphaLcParenBoth"/>
              <a:defRPr/>
            </a:pPr>
            <a:endParaRPr lang="en-GB" altLang="en-US" sz="1100" dirty="0">
              <a:ea typeface="ＭＳ Ｐゴシック" pitchFamily="34" charset="-128"/>
            </a:endParaRPr>
          </a:p>
          <a:p>
            <a:pPr marL="236990" indent="-236990" eaLnBrk="1" hangingPunct="1">
              <a:defRPr/>
            </a:pPr>
            <a:endParaRPr lang="en-GB" altLang="en-US" sz="1100" dirty="0">
              <a:ea typeface="ＭＳ Ｐゴシック" pitchFamily="34" charset="-128"/>
            </a:endParaRPr>
          </a:p>
          <a:p>
            <a:endParaRPr lang="en-GB" dirty="0"/>
          </a:p>
        </p:txBody>
      </p:sp>
      <p:sp>
        <p:nvSpPr>
          <p:cNvPr id="4" name="Slide Number Placeholder 3"/>
          <p:cNvSpPr>
            <a:spLocks noGrp="1"/>
          </p:cNvSpPr>
          <p:nvPr>
            <p:ph type="sldNum" sz="quarter" idx="10"/>
          </p:nvPr>
        </p:nvSpPr>
        <p:spPr/>
        <p:txBody>
          <a:bodyPr/>
          <a:lstStyle/>
          <a:p>
            <a:pPr>
              <a:defRPr/>
            </a:pPr>
            <a:fld id="{5FE6DA5B-1CDA-4E82-A267-6D05D72A9821}" type="slidenum">
              <a:rPr lang="en-GB" altLang="en-US" smtClean="0"/>
              <a:pPr>
                <a:defRPr/>
              </a:pPr>
              <a:t>11</a:t>
            </a:fld>
            <a:endParaRPr lang="en-GB" altLang="en-US"/>
          </a:p>
        </p:txBody>
      </p:sp>
    </p:spTree>
    <p:extLst>
      <p:ext uri="{BB962C8B-B14F-4D97-AF65-F5344CB8AC3E}">
        <p14:creationId xmlns:p14="http://schemas.microsoft.com/office/powerpoint/2010/main" val="14373208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895475" y="636588"/>
            <a:ext cx="3489325" cy="1962150"/>
          </a:xfrm>
        </p:spPr>
      </p:sp>
      <p:sp>
        <p:nvSpPr>
          <p:cNvPr id="3" name="Notes Placeholder 2"/>
          <p:cNvSpPr>
            <a:spLocks noGrp="1"/>
          </p:cNvSpPr>
          <p:nvPr>
            <p:ph type="body" idx="1"/>
          </p:nvPr>
        </p:nvSpPr>
        <p:spPr/>
        <p:txBody>
          <a:bodyPr/>
          <a:lstStyle/>
          <a:p>
            <a:pPr marL="236990" indent="-236990" eaLnBrk="1" hangingPunct="1">
              <a:defRPr/>
            </a:pPr>
            <a:r>
              <a:rPr lang="en-GB" altLang="en-US" sz="1100" b="1" dirty="0">
                <a:ea typeface="ＭＳ Ｐゴシック" pitchFamily="34" charset="-128"/>
              </a:rPr>
              <a:t>Articles Made or Adapted</a:t>
            </a:r>
          </a:p>
          <a:p>
            <a:pPr marL="236990" indent="-236990" eaLnBrk="1" hangingPunct="1">
              <a:defRPr/>
            </a:pPr>
            <a:endParaRPr lang="en-GB" altLang="en-US" sz="1100" dirty="0">
              <a:ea typeface="ＭＳ Ｐゴシック" pitchFamily="34" charset="-128"/>
            </a:endParaRPr>
          </a:p>
          <a:p>
            <a:pPr defTabSz="947958">
              <a:defRPr/>
            </a:pPr>
            <a:r>
              <a:rPr lang="en-GB" sz="1100" dirty="0"/>
              <a:t>These articles are often referred to as articles used for ‘going equipped’ and can cover many things including duplicate keys, a screwdriver or crowbar to gain entry to premises or vehicles, or false identification to gain access to someone’s home in order to commit burglary or theft. </a:t>
            </a:r>
          </a:p>
          <a:p>
            <a:pPr>
              <a:lnSpc>
                <a:spcPct val="100000"/>
              </a:lnSpc>
              <a:defRPr/>
            </a:pPr>
            <a:endParaRPr lang="en-GB" sz="1100" dirty="0"/>
          </a:p>
          <a:p>
            <a:pPr>
              <a:lnSpc>
                <a:spcPct val="100000"/>
              </a:lnSpc>
              <a:defRPr/>
            </a:pPr>
            <a:r>
              <a:rPr lang="en-GB" sz="1100" dirty="0"/>
              <a:t>These articles may be used to assist the person to commit these offences.  </a:t>
            </a:r>
          </a:p>
          <a:p>
            <a:pPr>
              <a:lnSpc>
                <a:spcPct val="100000"/>
              </a:lnSpc>
              <a:defRPr/>
            </a:pPr>
            <a:r>
              <a:rPr lang="en-GB" sz="1100" dirty="0"/>
              <a:t>They do not need to be offensive weapons but the investigating officer must be able to prove the connection between possession of the article and the offence.</a:t>
            </a:r>
          </a:p>
          <a:p>
            <a:endParaRPr lang="en-GB" dirty="0"/>
          </a:p>
        </p:txBody>
      </p:sp>
      <p:sp>
        <p:nvSpPr>
          <p:cNvPr id="4" name="Slide Number Placeholder 3"/>
          <p:cNvSpPr>
            <a:spLocks noGrp="1"/>
          </p:cNvSpPr>
          <p:nvPr>
            <p:ph type="sldNum" sz="quarter" idx="10"/>
          </p:nvPr>
        </p:nvSpPr>
        <p:spPr/>
        <p:txBody>
          <a:bodyPr/>
          <a:lstStyle/>
          <a:p>
            <a:pPr>
              <a:defRPr/>
            </a:pPr>
            <a:fld id="{5FE6DA5B-1CDA-4E82-A267-6D05D72A9821}" type="slidenum">
              <a:rPr lang="en-GB" altLang="en-US" smtClean="0"/>
              <a:pPr>
                <a:defRPr/>
              </a:pPr>
              <a:t>12</a:t>
            </a:fld>
            <a:endParaRPr lang="en-GB" altLang="en-US"/>
          </a:p>
        </p:txBody>
      </p:sp>
    </p:spTree>
    <p:extLst>
      <p:ext uri="{BB962C8B-B14F-4D97-AF65-F5344CB8AC3E}">
        <p14:creationId xmlns:p14="http://schemas.microsoft.com/office/powerpoint/2010/main" val="92370386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895475" y="636588"/>
            <a:ext cx="3489325" cy="1962150"/>
          </a:xfrm>
        </p:spPr>
      </p:sp>
      <p:sp>
        <p:nvSpPr>
          <p:cNvPr id="3" name="Notes Placeholder 2"/>
          <p:cNvSpPr>
            <a:spLocks noGrp="1"/>
          </p:cNvSpPr>
          <p:nvPr>
            <p:ph type="body" idx="1"/>
          </p:nvPr>
        </p:nvSpPr>
        <p:spPr/>
        <p:txBody>
          <a:bodyPr/>
          <a:lstStyle/>
          <a:p>
            <a:pPr eaLnBrk="1" hangingPunct="1">
              <a:lnSpc>
                <a:spcPct val="100000"/>
              </a:lnSpc>
              <a:defRPr/>
            </a:pPr>
            <a:r>
              <a:rPr lang="en-GB" altLang="en-US" sz="1100" b="1" dirty="0">
                <a:ea typeface="ＭＳ Ｐゴシック" pitchFamily="34" charset="-128"/>
              </a:rPr>
              <a:t>Articles with Blade or Point</a:t>
            </a:r>
          </a:p>
          <a:p>
            <a:pPr eaLnBrk="1" hangingPunct="1">
              <a:lnSpc>
                <a:spcPct val="100000"/>
              </a:lnSpc>
              <a:defRPr/>
            </a:pPr>
            <a:r>
              <a:rPr lang="en-GB" altLang="en-US" sz="1100" dirty="0">
                <a:ea typeface="ＭＳ Ｐゴシック" pitchFamily="34" charset="-128"/>
              </a:rPr>
              <a:t>A search may be made for bladed or sharply pointed articles covered by Section 139 of the Criminal Justice Act 1988, including knives, screwdrivers, chisels or umbrellas with the pointed end sharpened.</a:t>
            </a:r>
          </a:p>
          <a:p>
            <a:pPr defTabSz="947958">
              <a:defRPr/>
            </a:pPr>
            <a:r>
              <a:rPr lang="en-GB" sz="1100" dirty="0"/>
              <a:t>You may search for bladed or sharply pointed articles covered by Section 139 of the Criminal Justice Act 1988, including knives, screwdrivers, chisels or umbrellas with the pointed end sharpened. 	</a:t>
            </a:r>
          </a:p>
          <a:p>
            <a:pPr defTabSz="947958">
              <a:defRPr/>
            </a:pPr>
            <a:endParaRPr lang="en-GB" sz="1100" dirty="0"/>
          </a:p>
          <a:p>
            <a:pPr>
              <a:lnSpc>
                <a:spcPct val="100000"/>
              </a:lnSpc>
            </a:pPr>
            <a:r>
              <a:rPr lang="en-GB" altLang="en-US" sz="1100" b="1" dirty="0">
                <a:ea typeface="ＭＳ Ｐゴシック" panose="020B0600070205080204" pitchFamily="34" charset="-128"/>
              </a:rPr>
              <a:t>‘Bladed</a:t>
            </a:r>
            <a:r>
              <a:rPr lang="en-GB" altLang="en-US" sz="1100" dirty="0">
                <a:ea typeface="ＭＳ Ｐゴシック" panose="020B0600070205080204" pitchFamily="34" charset="-128"/>
              </a:rPr>
              <a:t>’ – includes any kind of bladed article, for example a kitchen knife, scissors, a craft knife, a pocket knife or any other article which has been given a cutting edge or blade.</a:t>
            </a:r>
          </a:p>
          <a:p>
            <a:pPr>
              <a:lnSpc>
                <a:spcPct val="100000"/>
              </a:lnSpc>
            </a:pPr>
            <a:r>
              <a:rPr lang="en-GB" altLang="en-US" sz="1100" i="1" dirty="0">
                <a:ea typeface="ＭＳ Ｐゴシック" panose="020B0600070205080204" pitchFamily="34" charset="-128"/>
              </a:rPr>
              <a:t>Pocket knives with a blade less than 7.62cm (3 inches) long which cannot be locked in the open position are exempt from this legislation.</a:t>
            </a:r>
          </a:p>
          <a:p>
            <a:pPr>
              <a:lnSpc>
                <a:spcPct val="100000"/>
              </a:lnSpc>
            </a:pPr>
            <a:r>
              <a:rPr lang="en-GB" altLang="en-US" sz="1100" dirty="0">
                <a:ea typeface="ＭＳ Ｐゴシック" panose="020B0600070205080204" pitchFamily="34" charset="-128"/>
              </a:rPr>
              <a:t>‘</a:t>
            </a:r>
            <a:r>
              <a:rPr lang="en-GB" altLang="en-US" sz="1100" b="1" dirty="0">
                <a:ea typeface="ＭＳ Ｐゴシック" panose="020B0600070205080204" pitchFamily="34" charset="-128"/>
              </a:rPr>
              <a:t>Sharply pointed</a:t>
            </a:r>
            <a:r>
              <a:rPr lang="en-GB" altLang="en-US" sz="1100" dirty="0">
                <a:ea typeface="ＭＳ Ｐゴシック" panose="020B0600070205080204" pitchFamily="34" charset="-128"/>
              </a:rPr>
              <a:t>’ – includes any kind of sharply pointed article, for example a needle, geometry compasses, or any other article which has been given a sharp point</a:t>
            </a:r>
          </a:p>
          <a:p>
            <a:pPr>
              <a:lnSpc>
                <a:spcPct val="100000"/>
              </a:lnSpc>
            </a:pPr>
            <a:endParaRPr lang="en-GB" altLang="en-US" sz="1100" dirty="0">
              <a:ea typeface="ＭＳ Ｐゴシック" panose="020B0600070205080204" pitchFamily="34" charset="-128"/>
            </a:endParaRPr>
          </a:p>
          <a:p>
            <a:pPr>
              <a:lnSpc>
                <a:spcPct val="100000"/>
              </a:lnSpc>
            </a:pPr>
            <a:r>
              <a:rPr lang="en-GB" altLang="en-US" sz="1100" dirty="0">
                <a:ea typeface="ＭＳ Ｐゴシック" panose="020B0600070205080204" pitchFamily="34" charset="-128"/>
              </a:rPr>
              <a:t>A court must decide whether or not an article has a blade or is sharply pointed, and therefore the onus is on the prosecution to prove that the article fits the relevant description.</a:t>
            </a:r>
          </a:p>
          <a:p>
            <a:pPr>
              <a:lnSpc>
                <a:spcPct val="100000"/>
              </a:lnSpc>
            </a:pPr>
            <a:endParaRPr lang="en-GB" altLang="en-US" sz="1100" dirty="0">
              <a:ea typeface="ＭＳ Ｐゴシック" panose="020B0600070205080204" pitchFamily="34" charset="-128"/>
            </a:endParaRPr>
          </a:p>
          <a:p>
            <a:pPr marL="236990" indent="-236990" eaLnBrk="1" hangingPunct="1">
              <a:defRPr/>
            </a:pPr>
            <a:r>
              <a:rPr lang="en-GB" altLang="en-US" sz="1100" b="1" dirty="0">
                <a:ea typeface="ＭＳ Ｐゴシック" pitchFamily="34" charset="-128"/>
              </a:rPr>
              <a:t>Prohibited Fireworks </a:t>
            </a:r>
          </a:p>
          <a:p>
            <a:pPr marL="236990" indent="-236990" eaLnBrk="1" hangingPunct="1">
              <a:defRPr/>
            </a:pPr>
            <a:r>
              <a:rPr lang="en-GB" altLang="en-US" sz="1100" dirty="0">
                <a:ea typeface="ＭＳ Ｐゴシック" pitchFamily="34" charset="-128"/>
              </a:rPr>
              <a:t>Any firework which a person possesses in contravention of a prohibition imposed by firework regulations.</a:t>
            </a:r>
          </a:p>
          <a:p>
            <a:pPr marL="236990" indent="-236990" eaLnBrk="1" hangingPunct="1">
              <a:buFont typeface="Arial" panose="020B0604020202020204" pitchFamily="34" charset="0"/>
              <a:buChar char="•"/>
              <a:defRPr/>
            </a:pPr>
            <a:r>
              <a:rPr lang="en-GB" altLang="en-US" sz="1100" dirty="0">
                <a:ea typeface="ＭＳ Ｐゴシック" pitchFamily="34" charset="-128"/>
              </a:rPr>
              <a:t>Possession of an adult firework (any firework except for a cap, cracker snap, novelty matches, party poppers, serpents, throw-downs and sparklers) by a person under 18 years in a public place OR</a:t>
            </a:r>
          </a:p>
          <a:p>
            <a:pPr marL="236990" indent="-236990" eaLnBrk="1" hangingPunct="1">
              <a:buFont typeface="Arial" panose="020B0604020202020204" pitchFamily="34" charset="0"/>
              <a:buChar char="•"/>
              <a:defRPr/>
            </a:pPr>
            <a:r>
              <a:rPr lang="en-GB" altLang="en-US" sz="1100" dirty="0">
                <a:ea typeface="ＭＳ Ｐゴシック" pitchFamily="34" charset="-128"/>
              </a:rPr>
              <a:t>Possession of a Category 4 firework; these are fireworks that are incomplete and/or which are not intended for sale to the general public </a:t>
            </a:r>
          </a:p>
          <a:p>
            <a:pPr marL="236990" indent="-236990" eaLnBrk="1" hangingPunct="1">
              <a:buFont typeface="Arial" panose="020B0604020202020204" pitchFamily="34" charset="0"/>
              <a:buChar char="•"/>
              <a:defRPr/>
            </a:pPr>
            <a:r>
              <a:rPr lang="en-GB" altLang="en-US" sz="1100" dirty="0">
                <a:ea typeface="ＭＳ Ｐゴシック" pitchFamily="34" charset="-128"/>
              </a:rPr>
              <a:t>Use of an adult firework between the hours of 11pm and 7am (except on 5 November, 31 December, Chinese New Year and Diwali).</a:t>
            </a:r>
          </a:p>
          <a:p>
            <a:endParaRPr lang="en-GB" sz="1100" dirty="0"/>
          </a:p>
          <a:p>
            <a:endParaRPr lang="en-GB" sz="1100" dirty="0"/>
          </a:p>
          <a:p>
            <a:pPr defTabSz="947958">
              <a:defRPr/>
            </a:pPr>
            <a:r>
              <a:rPr lang="en-GB" altLang="en-US" sz="1100" dirty="0">
                <a:ea typeface="ＭＳ Ｐゴシック" panose="020B0600070205080204" pitchFamily="34" charset="-128"/>
              </a:rPr>
              <a:t>‘</a:t>
            </a:r>
            <a:r>
              <a:rPr lang="en-GB" altLang="en-US" sz="1100" b="1" dirty="0">
                <a:ea typeface="ＭＳ Ｐゴシック" panose="020B0600070205080204" pitchFamily="34" charset="-128"/>
              </a:rPr>
              <a:t>Having it with them</a:t>
            </a:r>
            <a:r>
              <a:rPr lang="en-GB" altLang="en-US" sz="1100" dirty="0">
                <a:ea typeface="ＭＳ Ｐゴシック" panose="020B0600070205080204" pitchFamily="34" charset="-128"/>
              </a:rPr>
              <a:t>’ - rather than in possession.  This means that the instrument is ‘readily available’ and could mean that the person has it in a vehicle parked close by</a:t>
            </a:r>
          </a:p>
          <a:p>
            <a:endParaRPr lang="en-GB" dirty="0"/>
          </a:p>
        </p:txBody>
      </p:sp>
      <p:sp>
        <p:nvSpPr>
          <p:cNvPr id="4" name="Slide Number Placeholder 3"/>
          <p:cNvSpPr>
            <a:spLocks noGrp="1"/>
          </p:cNvSpPr>
          <p:nvPr>
            <p:ph type="sldNum" sz="quarter" idx="10"/>
          </p:nvPr>
        </p:nvSpPr>
        <p:spPr/>
        <p:txBody>
          <a:bodyPr/>
          <a:lstStyle/>
          <a:p>
            <a:pPr>
              <a:defRPr/>
            </a:pPr>
            <a:fld id="{5FE6DA5B-1CDA-4E82-A267-6D05D72A9821}" type="slidenum">
              <a:rPr lang="en-GB" altLang="en-US" smtClean="0"/>
              <a:pPr>
                <a:defRPr/>
              </a:pPr>
              <a:t>13</a:t>
            </a:fld>
            <a:endParaRPr lang="en-GB" altLang="en-US"/>
          </a:p>
        </p:txBody>
      </p:sp>
    </p:spTree>
    <p:extLst>
      <p:ext uri="{BB962C8B-B14F-4D97-AF65-F5344CB8AC3E}">
        <p14:creationId xmlns:p14="http://schemas.microsoft.com/office/powerpoint/2010/main" val="107107975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895475" y="636588"/>
            <a:ext cx="3489325" cy="1962150"/>
          </a:xfrm>
        </p:spPr>
      </p:sp>
      <p:sp>
        <p:nvSpPr>
          <p:cNvPr id="3" name="Notes Placeholder 2"/>
          <p:cNvSpPr>
            <a:spLocks noGrp="1"/>
          </p:cNvSpPr>
          <p:nvPr>
            <p:ph type="body" idx="1"/>
          </p:nvPr>
        </p:nvSpPr>
        <p:spPr/>
        <p:txBody>
          <a:bodyPr/>
          <a:lstStyle/>
          <a:p>
            <a:pPr defTabSz="947958">
              <a:defRPr/>
            </a:pPr>
            <a:r>
              <a:rPr lang="en-GB" sz="1100" b="1" dirty="0"/>
              <a:t>QTS – when we say that a police officer has reasonable grounds to search, what does ‘reasonable grounds’ mean to you?</a:t>
            </a:r>
          </a:p>
          <a:p>
            <a:pPr defTabSz="947958">
              <a:defRPr/>
            </a:pPr>
            <a:endParaRPr lang="en-GB" sz="1100" dirty="0"/>
          </a:p>
          <a:p>
            <a:pPr defTabSz="947958">
              <a:defRPr/>
            </a:pPr>
            <a:r>
              <a:rPr lang="en-GB" sz="1100" dirty="0"/>
              <a:t>The criteria for reasonable grounds to believe or suspect is the legal threshold for the exercise of almost all the powers available under PACE and other relevant legislation</a:t>
            </a:r>
          </a:p>
          <a:p>
            <a:pPr>
              <a:lnSpc>
                <a:spcPct val="100000"/>
              </a:lnSpc>
              <a:defRPr/>
            </a:pPr>
            <a:endParaRPr lang="en-US" altLang="en-US" sz="1100" dirty="0">
              <a:latin typeface="Arial" charset="0"/>
              <a:ea typeface="ＭＳ Ｐゴシック" pitchFamily="34" charset="-128"/>
            </a:endParaRPr>
          </a:p>
          <a:p>
            <a:pPr>
              <a:lnSpc>
                <a:spcPct val="100000"/>
              </a:lnSpc>
              <a:defRPr/>
            </a:pPr>
            <a:r>
              <a:rPr lang="en-US" altLang="en-US" sz="1100" dirty="0">
                <a:latin typeface="Arial" charset="0"/>
                <a:ea typeface="ＭＳ Ｐゴシック" pitchFamily="34" charset="-128"/>
              </a:rPr>
              <a:t>In law there are three levels of knowledge that an officer has to have before they can act in any given situation. </a:t>
            </a:r>
          </a:p>
          <a:p>
            <a:pPr>
              <a:lnSpc>
                <a:spcPct val="100000"/>
              </a:lnSpc>
              <a:defRPr/>
            </a:pPr>
            <a:r>
              <a:rPr lang="en-US" altLang="en-US" sz="1100" b="1" dirty="0">
                <a:latin typeface="Arial" charset="0"/>
                <a:ea typeface="ＭＳ Ｐゴシック" pitchFamily="34" charset="-128"/>
              </a:rPr>
              <a:t>Know - </a:t>
            </a:r>
            <a:r>
              <a:rPr lang="en-US" altLang="en-US" sz="1100" dirty="0">
                <a:latin typeface="Arial" charset="0"/>
                <a:ea typeface="ＭＳ Ｐゴシック" pitchFamily="34" charset="-128"/>
              </a:rPr>
              <a:t>How would you </a:t>
            </a:r>
            <a:r>
              <a:rPr lang="en-US" altLang="en-US" sz="1100" b="1" dirty="0">
                <a:latin typeface="Arial" charset="0"/>
                <a:ea typeface="ＭＳ Ｐゴシック" pitchFamily="34" charset="-128"/>
              </a:rPr>
              <a:t>know</a:t>
            </a:r>
            <a:r>
              <a:rPr lang="en-US" altLang="en-US" sz="1100" dirty="0">
                <a:latin typeface="Arial" charset="0"/>
                <a:ea typeface="ＭＳ Ｐゴシック" pitchFamily="34" charset="-128"/>
              </a:rPr>
              <a:t> something has happened? You see it yourself – there is no doubt it has taken place. You </a:t>
            </a:r>
            <a:r>
              <a:rPr lang="en-US" altLang="en-US" sz="1100" b="1" dirty="0">
                <a:latin typeface="Arial" charset="0"/>
                <a:ea typeface="ＭＳ Ｐゴシック" pitchFamily="34" charset="-128"/>
              </a:rPr>
              <a:t>know</a:t>
            </a:r>
            <a:r>
              <a:rPr lang="en-US" altLang="en-US" sz="1100" dirty="0">
                <a:latin typeface="Arial" charset="0"/>
                <a:ea typeface="ＭＳ Ｐゴシック" pitchFamily="34" charset="-128"/>
              </a:rPr>
              <a:t> that this person has committed damage.</a:t>
            </a:r>
          </a:p>
          <a:p>
            <a:pPr>
              <a:lnSpc>
                <a:spcPct val="100000"/>
              </a:lnSpc>
              <a:defRPr/>
            </a:pPr>
            <a:r>
              <a:rPr lang="en-US" altLang="en-US" sz="1100" b="1" dirty="0">
                <a:latin typeface="Arial" charset="0"/>
                <a:ea typeface="ＭＳ Ｐゴシック" pitchFamily="34" charset="-128"/>
              </a:rPr>
              <a:t>Believe - </a:t>
            </a:r>
            <a:r>
              <a:rPr lang="en-US" altLang="en-US" sz="1100" dirty="0">
                <a:latin typeface="Arial" charset="0"/>
                <a:ea typeface="ＭＳ Ｐゴシック" pitchFamily="34" charset="-128"/>
              </a:rPr>
              <a:t>What would make you </a:t>
            </a:r>
            <a:r>
              <a:rPr lang="en-US" altLang="en-US" sz="1100" b="1" dirty="0">
                <a:latin typeface="Arial" charset="0"/>
                <a:ea typeface="ＭＳ Ｐゴシック" pitchFamily="34" charset="-128"/>
              </a:rPr>
              <a:t>believe</a:t>
            </a:r>
            <a:r>
              <a:rPr lang="en-US" altLang="en-US" sz="1100" dirty="0">
                <a:latin typeface="Arial" charset="0"/>
                <a:ea typeface="ＭＳ Ｐゴシック" pitchFamily="34" charset="-128"/>
              </a:rPr>
              <a:t> that something has happened?  In this instance you are on patrol on a side street of the main shopping area.  You hear a smash of glass from around the corner. You turn the corner and see a man standing in front of a broken shop window. Inside the shop is a large brick.</a:t>
            </a:r>
          </a:p>
          <a:p>
            <a:pPr marL="238672" indent="-238672">
              <a:defRPr/>
            </a:pPr>
            <a:r>
              <a:rPr lang="en-US" altLang="en-US" sz="1100" b="1" dirty="0">
                <a:latin typeface="Arial" charset="0"/>
                <a:ea typeface="ＭＳ Ｐゴシック" pitchFamily="34" charset="-128"/>
              </a:rPr>
              <a:t>Suspect - </a:t>
            </a:r>
            <a:r>
              <a:rPr lang="en-US" altLang="en-US" sz="1100" dirty="0">
                <a:latin typeface="Arial" charset="0"/>
                <a:ea typeface="ＭＳ Ｐゴシック" pitchFamily="34" charset="-128"/>
              </a:rPr>
              <a:t>What would make you </a:t>
            </a:r>
            <a:r>
              <a:rPr lang="en-US" altLang="en-US" sz="1100" b="1" dirty="0">
                <a:latin typeface="Arial" charset="0"/>
                <a:ea typeface="ＭＳ Ｐゴシック" pitchFamily="34" charset="-128"/>
              </a:rPr>
              <a:t>suspect </a:t>
            </a:r>
            <a:r>
              <a:rPr lang="en-US" altLang="en-US" sz="1100" dirty="0">
                <a:latin typeface="Arial" charset="0"/>
                <a:ea typeface="ＭＳ Ｐゴシック" pitchFamily="34" charset="-128"/>
              </a:rPr>
              <a:t>that something has happened?</a:t>
            </a:r>
          </a:p>
          <a:p>
            <a:pPr>
              <a:lnSpc>
                <a:spcPct val="100000"/>
              </a:lnSpc>
              <a:defRPr/>
            </a:pPr>
            <a:r>
              <a:rPr lang="en-US" altLang="en-US" sz="1100" dirty="0">
                <a:latin typeface="Arial" charset="0"/>
                <a:ea typeface="ＭＳ Ｐゴシック" pitchFamily="34" charset="-128"/>
              </a:rPr>
              <a:t>You hear a smash of glass from around the corner. You turn the corner and see a man running away. You see a broken shop window and inside the shop is a large brick. You walk along the street and find the man you saw running away hiding behind some bins.</a:t>
            </a:r>
          </a:p>
          <a:p>
            <a:pPr>
              <a:lnSpc>
                <a:spcPct val="100000"/>
              </a:lnSpc>
            </a:pPr>
            <a:r>
              <a:rPr lang="en-GB" altLang="en-US" sz="1100" b="1" dirty="0">
                <a:ea typeface="ＭＳ Ｐゴシック" panose="020B0600070205080204" pitchFamily="34" charset="-128"/>
              </a:rPr>
              <a:t>Suspicion </a:t>
            </a:r>
            <a:r>
              <a:rPr lang="en-GB" altLang="en-US" sz="1100" dirty="0">
                <a:ea typeface="ＭＳ Ｐゴシック" panose="020B0600070205080204" pitchFamily="34" charset="-128"/>
              </a:rPr>
              <a:t>–</a:t>
            </a:r>
            <a:r>
              <a:rPr lang="en-GB" altLang="en-US" sz="1100" b="1" dirty="0">
                <a:ea typeface="ＭＳ Ｐゴシック" panose="020B0600070205080204" pitchFamily="34" charset="-128"/>
              </a:rPr>
              <a:t> </a:t>
            </a:r>
            <a:r>
              <a:rPr lang="en-GB" altLang="en-US" sz="1100" dirty="0">
                <a:ea typeface="ＭＳ Ｐゴシック" panose="020B0600070205080204" pitchFamily="34" charset="-128"/>
              </a:rPr>
              <a:t>An instinct, hunch or ‘gut-feeling’ </a:t>
            </a:r>
            <a:r>
              <a:rPr lang="en-GB" altLang="en-US" sz="1100" b="1" dirty="0">
                <a:ea typeface="ＭＳ Ｐゴシック" panose="020B0600070205080204" pitchFamily="34" charset="-128"/>
              </a:rPr>
              <a:t>can not </a:t>
            </a:r>
            <a:r>
              <a:rPr lang="en-GB" altLang="en-US" sz="1100" dirty="0">
                <a:ea typeface="ＭＳ Ｐゴシック" panose="020B0600070205080204" pitchFamily="34" charset="-128"/>
              </a:rPr>
              <a:t>amount to reasonable grounds to suspect for a search</a:t>
            </a:r>
          </a:p>
          <a:p>
            <a:pPr>
              <a:lnSpc>
                <a:spcPct val="100000"/>
              </a:lnSpc>
            </a:pPr>
            <a:endParaRPr lang="en-GB" sz="1100" dirty="0"/>
          </a:p>
          <a:p>
            <a:pPr>
              <a:lnSpc>
                <a:spcPct val="100000"/>
              </a:lnSpc>
            </a:pPr>
            <a:r>
              <a:rPr lang="en-GB" sz="1100" dirty="0"/>
              <a:t>Whether or not a constable has reasonable cause to suspect or believe is for a court to decide</a:t>
            </a:r>
          </a:p>
          <a:p>
            <a:pPr>
              <a:lnSpc>
                <a:spcPct val="100000"/>
              </a:lnSpc>
            </a:pPr>
            <a:endParaRPr lang="en-GB" altLang="en-US" sz="1100" b="1" dirty="0">
              <a:ea typeface="ＭＳ Ｐゴシック" panose="020B0600070205080204" pitchFamily="34" charset="-128"/>
            </a:endParaRPr>
          </a:p>
          <a:p>
            <a:pPr defTabSz="947958">
              <a:defRPr/>
            </a:pPr>
            <a:r>
              <a:rPr lang="en-GB" altLang="en-US" sz="1100" b="1" dirty="0"/>
              <a:t>Code A of PACE </a:t>
            </a:r>
            <a:r>
              <a:rPr lang="en-GB" altLang="en-US" sz="1100" dirty="0"/>
              <a:t>states reasonable grounds for suspicion </a:t>
            </a:r>
            <a:r>
              <a:rPr lang="en-GB" altLang="en-US" sz="1100" dirty="0">
                <a:ea typeface="ＭＳ Ｐゴシック" panose="020B0600070205080204" pitchFamily="34" charset="-128"/>
              </a:rPr>
              <a:t>could be based on:</a:t>
            </a:r>
          </a:p>
          <a:p>
            <a:pPr marL="177742" indent="-177742" defTabSz="947958">
              <a:buFont typeface="Arial" panose="020B0604020202020204" pitchFamily="34" charset="0"/>
              <a:buChar char="•"/>
              <a:defRPr/>
            </a:pPr>
            <a:r>
              <a:rPr lang="en-GB" altLang="en-US" sz="1100" b="1" i="1" u="sng" dirty="0">
                <a:ea typeface="ＭＳ Ｐゴシック" panose="020B0600070205080204" pitchFamily="34" charset="-128"/>
              </a:rPr>
              <a:t>B</a:t>
            </a:r>
            <a:r>
              <a:rPr lang="en-GB" altLang="en-US" sz="1100" b="1" i="1" dirty="0">
                <a:ea typeface="ＭＳ Ｐゴシック" panose="020B0600070205080204" pitchFamily="34" charset="-128"/>
              </a:rPr>
              <a:t>ehaviour</a:t>
            </a:r>
            <a:r>
              <a:rPr lang="en-GB" altLang="en-US" sz="1100" i="1" dirty="0">
                <a:ea typeface="ＭＳ Ｐゴシック" panose="020B0600070205080204" pitchFamily="34" charset="-128"/>
              </a:rPr>
              <a:t> of the person or those with him or her.</a:t>
            </a:r>
          </a:p>
          <a:p>
            <a:pPr marL="177742" indent="-177742">
              <a:buFont typeface="Arial" panose="020B0604020202020204" pitchFamily="34" charset="0"/>
              <a:buChar char="•"/>
            </a:pPr>
            <a:r>
              <a:rPr lang="en-GB" altLang="en-US" sz="1100" b="1" i="1" u="sng" dirty="0">
                <a:ea typeface="ＭＳ Ｐゴシック" panose="020B0600070205080204" pitchFamily="34" charset="-128"/>
              </a:rPr>
              <a:t>A</a:t>
            </a:r>
            <a:r>
              <a:rPr lang="en-GB" altLang="en-US" sz="1100" b="1" i="1" dirty="0">
                <a:ea typeface="ＭＳ Ｐゴシック" panose="020B0600070205080204" pitchFamily="34" charset="-128"/>
              </a:rPr>
              <a:t>rticle</a:t>
            </a:r>
            <a:r>
              <a:rPr lang="en-GB" altLang="en-US" sz="1100" i="1" dirty="0">
                <a:ea typeface="ＭＳ Ｐゴシック" panose="020B0600070205080204" pitchFamily="34" charset="-128"/>
              </a:rPr>
              <a:t> suspected of being carried.</a:t>
            </a:r>
          </a:p>
          <a:p>
            <a:pPr marL="177742" indent="-177742" defTabSz="947958">
              <a:buFont typeface="Arial" panose="020B0604020202020204" pitchFamily="34" charset="0"/>
              <a:buChar char="•"/>
              <a:defRPr/>
            </a:pPr>
            <a:r>
              <a:rPr lang="en-GB" altLang="en-US" sz="1100" b="1" i="1" u="sng" dirty="0">
                <a:ea typeface="ＭＳ Ｐゴシック" panose="020B0600070205080204" pitchFamily="34" charset="-128"/>
              </a:rPr>
              <a:t>I</a:t>
            </a:r>
            <a:r>
              <a:rPr lang="en-GB" altLang="en-US" sz="1100" b="1" i="1" dirty="0">
                <a:ea typeface="ＭＳ Ｐゴシック" panose="020B0600070205080204" pitchFamily="34" charset="-128"/>
              </a:rPr>
              <a:t>ntelligence </a:t>
            </a:r>
            <a:r>
              <a:rPr lang="en-GB" altLang="en-US" sz="1100" i="1" dirty="0">
                <a:ea typeface="ＭＳ Ｐゴシック" panose="020B0600070205080204" pitchFamily="34" charset="-128"/>
              </a:rPr>
              <a:t>accurate &amp; current</a:t>
            </a:r>
          </a:p>
          <a:p>
            <a:pPr marL="177742" indent="-177742" defTabSz="947958">
              <a:spcBef>
                <a:spcPct val="0"/>
              </a:spcBef>
              <a:buFont typeface="Arial" panose="020B0604020202020204" pitchFamily="34" charset="0"/>
              <a:buChar char="•"/>
              <a:defRPr/>
            </a:pPr>
            <a:r>
              <a:rPr lang="en-GB" altLang="en-US" sz="1100" b="1" i="1" u="sng" dirty="0">
                <a:ea typeface="ＭＳ Ｐゴシック" panose="020B0600070205080204" pitchFamily="34" charset="-128"/>
              </a:rPr>
              <a:t>T</a:t>
            </a:r>
            <a:r>
              <a:rPr lang="en-GB" altLang="en-US" sz="1100" b="1" i="1" dirty="0">
                <a:ea typeface="ＭＳ Ｐゴシック" panose="020B0600070205080204" pitchFamily="34" charset="-128"/>
              </a:rPr>
              <a:t>ime &amp; place </a:t>
            </a:r>
            <a:r>
              <a:rPr lang="en-GB" altLang="en-US" sz="1100" i="1" dirty="0">
                <a:ea typeface="ＭＳ Ｐゴシック" panose="020B0600070205080204" pitchFamily="34" charset="-128"/>
              </a:rPr>
              <a:t>where the person or vehicle is</a:t>
            </a:r>
          </a:p>
          <a:p>
            <a:pPr marL="177742" indent="-177742">
              <a:buFont typeface="Arial" panose="020B0604020202020204" pitchFamily="34" charset="0"/>
              <a:buChar char="•"/>
            </a:pPr>
            <a:r>
              <a:rPr lang="en-US" altLang="en-US" sz="1100" b="1" dirty="0">
                <a:ea typeface="ＭＳ Ｐゴシック" panose="020B0600070205080204" pitchFamily="34" charset="-128"/>
              </a:rPr>
              <a:t>Knowledge</a:t>
            </a:r>
            <a:r>
              <a:rPr lang="en-US" altLang="en-US" sz="1100" dirty="0">
                <a:ea typeface="ＭＳ Ｐゴシック" panose="020B0600070205080204" pitchFamily="34" charset="-128"/>
              </a:rPr>
              <a:t> - something you have been told by someone else (police colleague – witness – or even anonymous information)</a:t>
            </a:r>
          </a:p>
          <a:p>
            <a:pPr>
              <a:lnSpc>
                <a:spcPct val="100000"/>
              </a:lnSpc>
              <a:defRPr/>
            </a:pPr>
            <a:endParaRPr lang="en-US" altLang="en-US" sz="1100" dirty="0">
              <a:latin typeface="Arial" charset="0"/>
              <a:ea typeface="ＭＳ Ｐゴシック" pitchFamily="34" charset="-128"/>
            </a:endParaRPr>
          </a:p>
          <a:p>
            <a:pPr>
              <a:lnSpc>
                <a:spcPct val="100000"/>
              </a:lnSpc>
              <a:defRPr/>
            </a:pPr>
            <a:r>
              <a:rPr lang="en-GB" altLang="en-US" sz="1100" dirty="0">
                <a:ea typeface="ＭＳ Ｐゴシック" panose="020B0600070205080204" pitchFamily="34" charset="-128"/>
              </a:rPr>
              <a:t>Attention should be paid to the risk of stereotyping – the reason the police were criticised by the </a:t>
            </a:r>
            <a:r>
              <a:rPr lang="en-GB" altLang="en-US" sz="1100" dirty="0" err="1">
                <a:ea typeface="ＭＳ Ｐゴシック" panose="020B0600070205080204" pitchFamily="34" charset="-128"/>
              </a:rPr>
              <a:t>Scarman</a:t>
            </a:r>
            <a:r>
              <a:rPr lang="en-GB" altLang="en-US" sz="1100" dirty="0">
                <a:ea typeface="ＭＳ Ｐゴシック" panose="020B0600070205080204" pitchFamily="34" charset="-128"/>
              </a:rPr>
              <a:t> Report and the Lawrence Enquiry.</a:t>
            </a:r>
          </a:p>
          <a:p>
            <a:pPr>
              <a:lnSpc>
                <a:spcPct val="100000"/>
              </a:lnSpc>
              <a:defRPr/>
            </a:pPr>
            <a:endParaRPr lang="en-GB" altLang="en-US" sz="1100" dirty="0">
              <a:ea typeface="ＭＳ Ｐゴシック" panose="020B0600070205080204" pitchFamily="34" charset="-128"/>
            </a:endParaRPr>
          </a:p>
          <a:p>
            <a:pPr>
              <a:lnSpc>
                <a:spcPct val="100000"/>
              </a:lnSpc>
              <a:defRPr/>
            </a:pPr>
            <a:r>
              <a:rPr lang="en-GB" altLang="en-US" sz="1100" dirty="0">
                <a:ea typeface="ＭＳ Ｐゴシック" panose="020B0600070205080204" pitchFamily="34" charset="-128"/>
              </a:rPr>
              <a:t>Generally, reasonable suspicion should not be based purely on a person’s:</a:t>
            </a:r>
          </a:p>
          <a:p>
            <a:pPr marL="299762" indent="-299762">
              <a:buFont typeface="Arial" panose="020B0604020202020204" pitchFamily="34" charset="0"/>
              <a:buChar char="•"/>
              <a:defRPr/>
            </a:pPr>
            <a:r>
              <a:rPr lang="en-GB" altLang="en-US" sz="1100" dirty="0">
                <a:ea typeface="ＭＳ Ｐゴシック" panose="020B0600070205080204" pitchFamily="34" charset="-128"/>
              </a:rPr>
              <a:t>Colour</a:t>
            </a:r>
          </a:p>
          <a:p>
            <a:pPr marL="299762" indent="-299762">
              <a:buFont typeface="Arial" panose="020B0604020202020204" pitchFamily="34" charset="0"/>
              <a:buChar char="•"/>
              <a:defRPr/>
            </a:pPr>
            <a:r>
              <a:rPr lang="en-GB" altLang="en-US" sz="1100" dirty="0">
                <a:ea typeface="ＭＳ Ｐゴシック" panose="020B0600070205080204" pitchFamily="34" charset="-128"/>
              </a:rPr>
              <a:t>Age</a:t>
            </a:r>
          </a:p>
          <a:p>
            <a:pPr marL="299762" indent="-299762">
              <a:buFont typeface="Arial" panose="020B0604020202020204" pitchFamily="34" charset="0"/>
              <a:buChar char="•"/>
              <a:defRPr/>
            </a:pPr>
            <a:r>
              <a:rPr lang="en-GB" altLang="en-US" sz="1100" dirty="0">
                <a:ea typeface="ＭＳ Ｐゴシック" panose="020B0600070205080204" pitchFamily="34" charset="-128"/>
              </a:rPr>
              <a:t>Hairstyle</a:t>
            </a:r>
          </a:p>
          <a:p>
            <a:pPr marL="299762" indent="-299762">
              <a:buFont typeface="Arial" panose="020B0604020202020204" pitchFamily="34" charset="0"/>
              <a:buChar char="•"/>
              <a:defRPr/>
            </a:pPr>
            <a:r>
              <a:rPr lang="en-GB" altLang="en-US" sz="1100" dirty="0">
                <a:ea typeface="ＭＳ Ｐゴシック" panose="020B0600070205080204" pitchFamily="34" charset="-128"/>
              </a:rPr>
              <a:t>Clothing</a:t>
            </a:r>
          </a:p>
          <a:p>
            <a:pPr marL="299762" indent="-299762">
              <a:buFont typeface="Arial" panose="020B0604020202020204" pitchFamily="34" charset="0"/>
              <a:buChar char="•"/>
              <a:defRPr/>
            </a:pPr>
            <a:r>
              <a:rPr lang="en-GB" altLang="en-US" sz="1100" dirty="0">
                <a:ea typeface="ＭＳ Ｐゴシック" panose="020B0600070205080204" pitchFamily="34" charset="-128"/>
              </a:rPr>
              <a:t>Previous convictions</a:t>
            </a:r>
          </a:p>
          <a:p>
            <a:pPr>
              <a:defRPr/>
            </a:pPr>
            <a:endParaRPr lang="en-GB" altLang="en-US" sz="1100" dirty="0">
              <a:ea typeface="ＭＳ Ｐゴシック" panose="020B0600070205080204" pitchFamily="34" charset="-128"/>
            </a:endParaRPr>
          </a:p>
          <a:p>
            <a:pPr eaLnBrk="1" hangingPunct="1">
              <a:lnSpc>
                <a:spcPct val="100000"/>
              </a:lnSpc>
              <a:defRPr/>
            </a:pPr>
            <a:r>
              <a:rPr lang="en-GB" altLang="en-US" sz="1100" dirty="0">
                <a:ea typeface="ＭＳ Ｐゴシック" panose="020B0600070205080204" pitchFamily="34" charset="-128"/>
              </a:rPr>
              <a:t>Whilst applying the ‘test’ to the particular circumstances in each case, an officer </a:t>
            </a:r>
            <a:r>
              <a:rPr lang="en-GB" altLang="en-US" sz="1100" b="1" u="sng" dirty="0">
                <a:ea typeface="ＭＳ Ｐゴシック" pitchFamily="34" charset="-128"/>
              </a:rPr>
              <a:t>must have a reasonable suspicion</a:t>
            </a:r>
            <a:r>
              <a:rPr lang="en-GB" altLang="en-US" sz="1100" b="1" dirty="0">
                <a:ea typeface="ＭＳ Ｐゴシック" pitchFamily="34" charset="-128"/>
              </a:rPr>
              <a:t> </a:t>
            </a:r>
            <a:r>
              <a:rPr lang="en-GB" altLang="en-US" sz="1100" dirty="0">
                <a:ea typeface="ＭＳ Ｐゴシック" pitchFamily="34" charset="-128"/>
              </a:rPr>
              <a:t>that the person </a:t>
            </a:r>
            <a:r>
              <a:rPr lang="en-GB" altLang="en-US" sz="1100" b="1" dirty="0">
                <a:ea typeface="ＭＳ Ｐゴシック" pitchFamily="34" charset="-128"/>
              </a:rPr>
              <a:t>is in possession</a:t>
            </a:r>
            <a:r>
              <a:rPr lang="en-GB" altLang="en-US" sz="1100" dirty="0">
                <a:ea typeface="ＭＳ Ｐゴシック" pitchFamily="34" charset="-128"/>
              </a:rPr>
              <a:t> of a relevant article to which this power applies (stolen, prohibited, MUDA s23), in order to carry out a stop and search. </a:t>
            </a:r>
          </a:p>
          <a:p>
            <a:pPr marL="651721" lvl="1" indent="-177742" eaLnBrk="1" hangingPunct="1">
              <a:buFontTx/>
              <a:buChar char="•"/>
              <a:defRPr/>
            </a:pPr>
            <a:r>
              <a:rPr lang="en-GB" altLang="en-US" sz="1100" dirty="0">
                <a:ea typeface="ＭＳ Ｐゴシック" pitchFamily="34" charset="-128"/>
              </a:rPr>
              <a:t>“Suspicion is a state of conjecture or surmise where proof is lacking” </a:t>
            </a:r>
          </a:p>
          <a:p>
            <a:pPr marL="651721" lvl="1" indent="-177742" eaLnBrk="1" hangingPunct="1">
              <a:buFontTx/>
              <a:buChar char="•"/>
              <a:defRPr/>
            </a:pPr>
            <a:r>
              <a:rPr lang="en-GB" altLang="en-US" sz="1100" dirty="0">
                <a:ea typeface="ＭＳ Ｐゴシック" pitchFamily="34" charset="-128"/>
              </a:rPr>
              <a:t>‘Reasonable Suspicion’ in contrast to mere suspicion must be founded on facts, intelligence, information, or the behaviour of the person concerned. </a:t>
            </a:r>
          </a:p>
          <a:p>
            <a:pPr eaLnBrk="1" hangingPunct="1">
              <a:lnSpc>
                <a:spcPct val="100000"/>
              </a:lnSpc>
              <a:defRPr/>
            </a:pPr>
            <a:r>
              <a:rPr lang="en-GB" altLang="en-US" sz="1100" dirty="0">
                <a:ea typeface="ＭＳ Ｐゴシック" pitchFamily="34" charset="-128"/>
              </a:rPr>
              <a:t>Therefore there must be some solid basis for the officer’s suspicion, related to the person concerned, which can be considered and evaluated by an objective third person. </a:t>
            </a:r>
          </a:p>
          <a:p>
            <a:pPr>
              <a:defRPr/>
            </a:pPr>
            <a:endParaRPr lang="en-GB" sz="1100" dirty="0"/>
          </a:p>
          <a:p>
            <a:pPr>
              <a:lnSpc>
                <a:spcPct val="100000"/>
              </a:lnSpc>
              <a:defRPr/>
            </a:pPr>
            <a:r>
              <a:rPr lang="en-GB" sz="1100" dirty="0"/>
              <a:t>You may find that during your search, your grounds for the search cease. It could be that information comes to light that places the reasonable grounds to suspect move onto another person, or even cancels the original suspicions that a possible crime has or may have been committed. Explain this to the person, explain they are no longer being detained and thank them for their cooperation. </a:t>
            </a:r>
            <a:endParaRPr lang="en-GB" sz="1100" dirty="0">
              <a:ea typeface="ＭＳ Ｐゴシック" panose="020B0600070205080204" pitchFamily="34" charset="-128"/>
            </a:endParaRPr>
          </a:p>
          <a:p>
            <a:pPr>
              <a:lnSpc>
                <a:spcPct val="100000"/>
              </a:lnSpc>
              <a:defRPr/>
            </a:pPr>
            <a:endParaRPr lang="en-GB" sz="1100" dirty="0"/>
          </a:p>
          <a:p>
            <a:pPr>
              <a:lnSpc>
                <a:spcPct val="100000"/>
              </a:lnSpc>
            </a:pPr>
            <a:r>
              <a:rPr lang="en-GB" sz="1100" dirty="0"/>
              <a:t>Your grounds may also change as a result of the search, as well as the power under which you are conducting the search. </a:t>
            </a:r>
            <a:r>
              <a:rPr lang="en-GB" sz="1100" i="1" dirty="0"/>
              <a:t>Example: Your legal authority may change because the person becomes uncooperative to the extent where they become violent and or abusive. Their behaviour may be such that they are committing one or more of a variety of offences, for example, public order, assault or obstructing a police officer. In such a situation you may find it necessary to arrest the person. Your search will now no longer be conducted using a stop search power; instead you will be using a post arrest power of search under Section 32 PACE 1984. </a:t>
            </a:r>
          </a:p>
          <a:p>
            <a:endParaRPr lang="en-GB" dirty="0"/>
          </a:p>
        </p:txBody>
      </p:sp>
      <p:sp>
        <p:nvSpPr>
          <p:cNvPr id="4" name="Slide Number Placeholder 3"/>
          <p:cNvSpPr>
            <a:spLocks noGrp="1"/>
          </p:cNvSpPr>
          <p:nvPr>
            <p:ph type="sldNum" sz="quarter" idx="10"/>
          </p:nvPr>
        </p:nvSpPr>
        <p:spPr/>
        <p:txBody>
          <a:bodyPr/>
          <a:lstStyle/>
          <a:p>
            <a:pPr>
              <a:defRPr/>
            </a:pPr>
            <a:fld id="{5FE6DA5B-1CDA-4E82-A267-6D05D72A9821}" type="slidenum">
              <a:rPr lang="en-GB" altLang="en-US" smtClean="0"/>
              <a:pPr>
                <a:defRPr/>
              </a:pPr>
              <a:t>14</a:t>
            </a:fld>
            <a:endParaRPr lang="en-GB" altLang="en-US"/>
          </a:p>
        </p:txBody>
      </p:sp>
    </p:spTree>
    <p:extLst>
      <p:ext uri="{BB962C8B-B14F-4D97-AF65-F5344CB8AC3E}">
        <p14:creationId xmlns:p14="http://schemas.microsoft.com/office/powerpoint/2010/main" val="161384770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895475" y="636588"/>
            <a:ext cx="3489325" cy="1962150"/>
          </a:xfrm>
        </p:spPr>
      </p:sp>
      <p:sp>
        <p:nvSpPr>
          <p:cNvPr id="3" name="Notes Placeholder 2"/>
          <p:cNvSpPr>
            <a:spLocks noGrp="1"/>
          </p:cNvSpPr>
          <p:nvPr>
            <p:ph type="body" idx="1"/>
          </p:nvPr>
        </p:nvSpPr>
        <p:spPr/>
        <p:txBody>
          <a:bodyPr/>
          <a:lstStyle/>
          <a:p>
            <a:pPr eaLnBrk="1" hangingPunct="1">
              <a:lnSpc>
                <a:spcPct val="100000"/>
              </a:lnSpc>
            </a:pPr>
            <a:r>
              <a:rPr lang="en-GB" altLang="en-US" sz="1100" dirty="0">
                <a:ea typeface="ＭＳ Ｐゴシック" pitchFamily="34" charset="-128"/>
              </a:rPr>
              <a:t>The Codes of Practice clearly set out the requirement for objectively based grounds to justify a search. A good test of whether there are sufficient reasonable grounds to conduct a search is to ask yourself the following questions: </a:t>
            </a:r>
          </a:p>
          <a:p>
            <a:pPr eaLnBrk="1" hangingPunct="1">
              <a:lnSpc>
                <a:spcPct val="100000"/>
              </a:lnSpc>
            </a:pPr>
            <a:r>
              <a:rPr lang="en-GB" altLang="en-US" sz="1100" dirty="0">
                <a:ea typeface="ＭＳ Ｐゴシック" pitchFamily="34" charset="-128"/>
              </a:rPr>
              <a:t>Would an independent third person come to the same conclusion as me if they looked at the facts?’</a:t>
            </a:r>
          </a:p>
          <a:p>
            <a:pPr eaLnBrk="1" hangingPunct="1">
              <a:lnSpc>
                <a:spcPct val="100000"/>
              </a:lnSpc>
            </a:pPr>
            <a:endParaRPr lang="en-GB" altLang="en-US" sz="1100" dirty="0">
              <a:ea typeface="ＭＳ Ｐゴシック" pitchFamily="34" charset="-128"/>
            </a:endParaRPr>
          </a:p>
          <a:p>
            <a:pPr eaLnBrk="1" hangingPunct="1">
              <a:lnSpc>
                <a:spcPct val="100000"/>
              </a:lnSpc>
            </a:pPr>
            <a:r>
              <a:rPr lang="en-GB" altLang="en-US" sz="1100" dirty="0">
                <a:ea typeface="ＭＳ Ｐゴシック" pitchFamily="34" charset="-128"/>
              </a:rPr>
              <a:t>Seen – What have you seen including actions &amp; behaviours</a:t>
            </a:r>
          </a:p>
          <a:p>
            <a:pPr eaLnBrk="1" hangingPunct="1">
              <a:lnSpc>
                <a:spcPct val="100000"/>
              </a:lnSpc>
            </a:pPr>
            <a:r>
              <a:rPr lang="en-GB" altLang="en-US" sz="1100" dirty="0">
                <a:ea typeface="ＭＳ Ｐゴシック" pitchFamily="34" charset="-128"/>
              </a:rPr>
              <a:t>Heard – What have you heard; conversations, alarms, breaking glass, </a:t>
            </a:r>
            <a:r>
              <a:rPr lang="en-GB" altLang="en-US" sz="1100" dirty="0" err="1">
                <a:ea typeface="ＭＳ Ｐゴシック" pitchFamily="34" charset="-128"/>
              </a:rPr>
              <a:t>etc</a:t>
            </a:r>
            <a:endParaRPr lang="en-GB" altLang="en-US" sz="1100" dirty="0">
              <a:ea typeface="ＭＳ Ｐゴシック" pitchFamily="34" charset="-128"/>
            </a:endParaRPr>
          </a:p>
          <a:p>
            <a:pPr eaLnBrk="1" hangingPunct="1">
              <a:lnSpc>
                <a:spcPct val="100000"/>
              </a:lnSpc>
            </a:pPr>
            <a:r>
              <a:rPr lang="en-GB" altLang="en-US" sz="1100" dirty="0">
                <a:ea typeface="ＭＳ Ｐゴシック" pitchFamily="34" charset="-128"/>
              </a:rPr>
              <a:t>Actions – Including what you did, what the person did in response and so on </a:t>
            </a:r>
          </a:p>
          <a:p>
            <a:pPr defTabSz="947958" eaLnBrk="1" fontAlgn="auto" hangingPunct="1">
              <a:spcBef>
                <a:spcPts val="0"/>
              </a:spcBef>
              <a:spcAft>
                <a:spcPts val="0"/>
              </a:spcAft>
              <a:defRPr/>
            </a:pPr>
            <a:r>
              <a:rPr lang="en-GB" altLang="en-US" sz="1100" dirty="0">
                <a:ea typeface="ＭＳ Ｐゴシック" pitchFamily="34" charset="-128"/>
              </a:rPr>
              <a:t>Conversation – What did you say to them? What did they say to you? </a:t>
            </a:r>
            <a:r>
              <a:rPr lang="en-GB" sz="1100" dirty="0"/>
              <a:t>Did their reply increase or decrease your grounds to search? 	</a:t>
            </a:r>
          </a:p>
          <a:p>
            <a:pPr eaLnBrk="1" hangingPunct="1">
              <a:lnSpc>
                <a:spcPct val="100000"/>
              </a:lnSpc>
            </a:pPr>
            <a:r>
              <a:rPr lang="en-GB" altLang="en-US" sz="1100" dirty="0">
                <a:ea typeface="ＭＳ Ｐゴシック" pitchFamily="34" charset="-128"/>
              </a:rPr>
              <a:t>Knowledge – What is already known about the individual in terms of intelligence? What is the time / location? Is the area a tasking area? Has the person been seen or pointed out by witnesses? It is not enough to simply state that a search is conducted because of intelligence concerning an individual’s history or warning markers. The grounds to search must be ‘there and then’ rather than just retrospective information.</a:t>
            </a:r>
          </a:p>
          <a:p>
            <a:pPr eaLnBrk="1" hangingPunct="1">
              <a:lnSpc>
                <a:spcPct val="100000"/>
              </a:lnSpc>
            </a:pPr>
            <a:r>
              <a:rPr lang="en-GB" altLang="en-US" sz="1100" dirty="0">
                <a:ea typeface="ＭＳ Ｐゴシック" pitchFamily="34" charset="-128"/>
              </a:rPr>
              <a:t>Smell – Any smell that might give rise to the suspicion that drugs may be present **Although smell alone will not give RG to search for drugs**</a:t>
            </a:r>
          </a:p>
          <a:p>
            <a:pPr eaLnBrk="1" hangingPunct="1">
              <a:lnSpc>
                <a:spcPct val="100000"/>
              </a:lnSpc>
            </a:pPr>
            <a:endParaRPr lang="en-GB" altLang="en-US" sz="1100" dirty="0">
              <a:ea typeface="ＭＳ Ｐゴシック" pitchFamily="34" charset="-128"/>
            </a:endParaRPr>
          </a:p>
          <a:p>
            <a:pPr eaLnBrk="1" hangingPunct="1">
              <a:lnSpc>
                <a:spcPct val="100000"/>
              </a:lnSpc>
            </a:pPr>
            <a:r>
              <a:rPr lang="en-GB" altLang="en-US" sz="1100" dirty="0">
                <a:ea typeface="ＭＳ Ｐゴシック" pitchFamily="34" charset="-128"/>
              </a:rPr>
              <a:t>CONSIDER;</a:t>
            </a:r>
          </a:p>
          <a:p>
            <a:pPr eaLnBrk="1" hangingPunct="1">
              <a:lnSpc>
                <a:spcPct val="100000"/>
              </a:lnSpc>
            </a:pPr>
            <a:r>
              <a:rPr lang="en-GB" altLang="en-US" sz="1100" dirty="0">
                <a:ea typeface="ＭＳ Ｐゴシック" pitchFamily="34" charset="-128"/>
              </a:rPr>
              <a:t>The nature of the article suspected of being carried</a:t>
            </a:r>
          </a:p>
          <a:p>
            <a:pPr eaLnBrk="1" hangingPunct="1">
              <a:lnSpc>
                <a:spcPct val="100000"/>
              </a:lnSpc>
            </a:pPr>
            <a:r>
              <a:rPr lang="en-GB" altLang="en-US" sz="1100" dirty="0">
                <a:ea typeface="ＭＳ Ｐゴシック" pitchFamily="34" charset="-128"/>
              </a:rPr>
              <a:t>The time &amp; place where the person or vehicle is</a:t>
            </a:r>
          </a:p>
          <a:p>
            <a:pPr eaLnBrk="1" hangingPunct="1">
              <a:lnSpc>
                <a:spcPct val="100000"/>
              </a:lnSpc>
            </a:pPr>
            <a:r>
              <a:rPr lang="en-GB" altLang="en-US" sz="1100" dirty="0">
                <a:ea typeface="ＭＳ Ｐゴシック" pitchFamily="34" charset="-128"/>
              </a:rPr>
              <a:t>The behaviour of the person or those with him or her</a:t>
            </a:r>
          </a:p>
          <a:p>
            <a:pPr eaLnBrk="1" hangingPunct="1">
              <a:lnSpc>
                <a:spcPct val="100000"/>
              </a:lnSpc>
            </a:pPr>
            <a:r>
              <a:rPr lang="en-GB" altLang="en-US" sz="1100" dirty="0">
                <a:ea typeface="ＭＳ Ｐゴシック" pitchFamily="34" charset="-128"/>
              </a:rPr>
              <a:t>That the suspicion is linked to accurate &amp; current intelligence.</a:t>
            </a:r>
          </a:p>
          <a:p>
            <a:pPr eaLnBrk="1" hangingPunct="1">
              <a:lnSpc>
                <a:spcPct val="100000"/>
              </a:lnSpc>
            </a:pPr>
            <a:endParaRPr lang="en-GB" altLang="en-US" sz="1100" dirty="0">
              <a:ea typeface="ＭＳ Ｐゴシック" pitchFamily="34" charset="-128"/>
            </a:endParaRPr>
          </a:p>
          <a:p>
            <a:pPr eaLnBrk="1" hangingPunct="1">
              <a:lnSpc>
                <a:spcPct val="100000"/>
              </a:lnSpc>
            </a:pPr>
            <a:r>
              <a:rPr lang="en-GB" altLang="en-US" sz="1100" dirty="0">
                <a:ea typeface="ＭＳ Ｐゴシック" pitchFamily="34" charset="-128"/>
              </a:rPr>
              <a:t>Whilst considering searching ask yourself the following:</a:t>
            </a:r>
          </a:p>
          <a:p>
            <a:pPr eaLnBrk="1" hangingPunct="1">
              <a:lnSpc>
                <a:spcPct val="100000"/>
              </a:lnSpc>
            </a:pPr>
            <a:r>
              <a:rPr lang="en-GB" altLang="en-US" sz="1100" dirty="0">
                <a:ea typeface="ＭＳ Ｐゴシック" pitchFamily="34" charset="-128"/>
              </a:rPr>
              <a:t>Are my actions lawful?  -  Is there a common or statute law to support my interference with a person’s rights?</a:t>
            </a:r>
          </a:p>
          <a:p>
            <a:pPr eaLnBrk="1" hangingPunct="1">
              <a:lnSpc>
                <a:spcPct val="100000"/>
              </a:lnSpc>
            </a:pPr>
            <a:r>
              <a:rPr lang="en-GB" altLang="en-US" sz="1100" dirty="0">
                <a:ea typeface="ＭＳ Ｐゴシック" pitchFamily="34" charset="-128"/>
              </a:rPr>
              <a:t>Are my actions permissible?  -  Am I permitted to interfere with a person’s rights because it is in support of a duty such as the preventing of crime?</a:t>
            </a:r>
          </a:p>
          <a:p>
            <a:pPr eaLnBrk="1" hangingPunct="1">
              <a:lnSpc>
                <a:spcPct val="100000"/>
              </a:lnSpc>
            </a:pPr>
            <a:r>
              <a:rPr lang="en-GB" altLang="en-US" sz="1100" dirty="0">
                <a:ea typeface="ＭＳ Ｐゴシック" pitchFamily="34" charset="-128"/>
              </a:rPr>
              <a:t>Are my actions necessary?  -  Do the needs of the many outweigh the needs of the few, in other words, must I take into account  the interests of the community and balance one individual’s rights against another’s?</a:t>
            </a:r>
          </a:p>
          <a:p>
            <a:pPr eaLnBrk="1" hangingPunct="1">
              <a:lnSpc>
                <a:spcPct val="100000"/>
              </a:lnSpc>
            </a:pPr>
            <a:r>
              <a:rPr lang="en-GB" altLang="en-US" sz="1100" dirty="0">
                <a:ea typeface="ＭＳ Ｐゴシック" pitchFamily="34" charset="-128"/>
              </a:rPr>
              <a:t>Are my actions proportionate?  -  Having considered everything, will my actions be excessive or could they be less intrusive and more in proportion with the outcome I need to achieve?</a:t>
            </a:r>
          </a:p>
          <a:p>
            <a:pPr eaLnBrk="1" hangingPunct="1">
              <a:lnSpc>
                <a:spcPct val="100000"/>
              </a:lnSpc>
            </a:pPr>
            <a:endParaRPr lang="en-GB" altLang="en-US" sz="1100" dirty="0">
              <a:ea typeface="ＭＳ Ｐゴシック" pitchFamily="34" charset="-128"/>
            </a:endParaRPr>
          </a:p>
          <a:p>
            <a:pPr eaLnBrk="1" hangingPunct="1">
              <a:lnSpc>
                <a:spcPct val="100000"/>
              </a:lnSpc>
            </a:pPr>
            <a:endParaRPr lang="en-GB" altLang="en-US" sz="1100" b="1" dirty="0">
              <a:ea typeface="ＭＳ Ｐゴシック" pitchFamily="34" charset="-128"/>
            </a:endParaRPr>
          </a:p>
          <a:p>
            <a:pPr eaLnBrk="1" hangingPunct="1">
              <a:lnSpc>
                <a:spcPct val="100000"/>
              </a:lnSpc>
            </a:pPr>
            <a:r>
              <a:rPr lang="en-GB" altLang="en-US" sz="1100" b="1" dirty="0">
                <a:ea typeface="ＭＳ Ｐゴシック" pitchFamily="34" charset="-128"/>
              </a:rPr>
              <a:t>In summary </a:t>
            </a:r>
            <a:endParaRPr lang="en-GB" altLang="en-US" sz="1100" dirty="0">
              <a:ea typeface="ＭＳ Ｐゴシック" pitchFamily="34" charset="-128"/>
            </a:endParaRPr>
          </a:p>
          <a:p>
            <a:pPr eaLnBrk="1" hangingPunct="1">
              <a:lnSpc>
                <a:spcPct val="100000"/>
              </a:lnSpc>
            </a:pPr>
            <a:r>
              <a:rPr lang="en-GB" altLang="en-US" sz="1100" dirty="0">
                <a:ea typeface="ＭＳ Ｐゴシック" pitchFamily="34" charset="-128"/>
              </a:rPr>
              <a:t>The following would</a:t>
            </a:r>
            <a:r>
              <a:rPr lang="en-GB" altLang="en-US" sz="1100" b="1" dirty="0">
                <a:ea typeface="ＭＳ Ｐゴシック" pitchFamily="34" charset="-128"/>
              </a:rPr>
              <a:t> not </a:t>
            </a:r>
            <a:r>
              <a:rPr lang="en-GB" altLang="en-US" sz="1100" dirty="0">
                <a:ea typeface="ＭＳ Ｐゴシック" pitchFamily="34" charset="-128"/>
              </a:rPr>
              <a:t>constitute grounds for reasonable suspicion:</a:t>
            </a:r>
          </a:p>
          <a:p>
            <a:pPr marL="651721" lvl="1" indent="-177742" eaLnBrk="1" hangingPunct="1">
              <a:buFontTx/>
              <a:buChar char="•"/>
            </a:pPr>
            <a:r>
              <a:rPr lang="en-GB" altLang="en-US" sz="1100" dirty="0">
                <a:ea typeface="ＭＳ Ｐゴシック" pitchFamily="34" charset="-128"/>
              </a:rPr>
              <a:t>A person's physical appearance, apparent race, ethnicity, religion, gender, age or social standing</a:t>
            </a:r>
          </a:p>
          <a:p>
            <a:pPr marL="651721" lvl="1" indent="-177742" eaLnBrk="1" hangingPunct="1">
              <a:buFontTx/>
              <a:buChar char="•"/>
            </a:pPr>
            <a:r>
              <a:rPr lang="en-GB" altLang="en-US" sz="1100" dirty="0">
                <a:ea typeface="ＭＳ Ｐゴシック" pitchFamily="34" charset="-128"/>
              </a:rPr>
              <a:t>A person's previous convictions or the fact that they are "known" to police </a:t>
            </a:r>
          </a:p>
          <a:p>
            <a:pPr marL="651721" lvl="1" indent="-177742" eaLnBrk="1" hangingPunct="1">
              <a:buFontTx/>
              <a:buChar char="•"/>
            </a:pPr>
            <a:r>
              <a:rPr lang="en-GB" altLang="en-US" sz="1100" dirty="0">
                <a:ea typeface="ＭＳ Ｐゴシック" pitchFamily="34" charset="-128"/>
              </a:rPr>
              <a:t>The fact that someone is in a "high crime area"</a:t>
            </a:r>
          </a:p>
          <a:p>
            <a:pPr marL="651721" lvl="1" indent="-177742" eaLnBrk="1" hangingPunct="1">
              <a:buFontTx/>
              <a:buChar char="•"/>
            </a:pPr>
            <a:r>
              <a:rPr lang="en-GB" altLang="en-US" sz="1100" dirty="0">
                <a:ea typeface="ＭＳ Ｐゴシック" pitchFamily="34" charset="-128"/>
              </a:rPr>
              <a:t>Furtive movements, unless there is also specific intelligence regarding criminal activity e.g. specific intelligence or observations</a:t>
            </a:r>
          </a:p>
          <a:p>
            <a:pPr marL="651721" lvl="1" indent="-177742" eaLnBrk="1" hangingPunct="1">
              <a:buFontTx/>
              <a:buChar char="•"/>
            </a:pPr>
            <a:r>
              <a:rPr lang="en-GB" altLang="en-US" sz="1100" dirty="0">
                <a:ea typeface="ＭＳ Ｐゴシック" pitchFamily="34" charset="-128"/>
              </a:rPr>
              <a:t>A person's associates, even if there are reasonable grounds for searching one of the associates</a:t>
            </a:r>
          </a:p>
          <a:p>
            <a:pPr marL="651721" lvl="1" indent="-177742" eaLnBrk="1" hangingPunct="1">
              <a:buFontTx/>
              <a:buChar char="•"/>
            </a:pPr>
            <a:r>
              <a:rPr lang="en-GB" altLang="en-US" sz="1100" dirty="0">
                <a:ea typeface="ＭＳ Ｐゴシック" pitchFamily="34" charset="-128"/>
              </a:rPr>
              <a:t>Where there are only weak or non-specific descriptions</a:t>
            </a:r>
          </a:p>
          <a:p>
            <a:pPr eaLnBrk="1" hangingPunct="1">
              <a:lnSpc>
                <a:spcPct val="100000"/>
              </a:lnSpc>
            </a:pPr>
            <a:endParaRPr lang="en-GB" altLang="en-US" sz="1100" dirty="0">
              <a:ea typeface="ＭＳ Ｐゴシック" pitchFamily="34" charset="-128"/>
            </a:endParaRPr>
          </a:p>
          <a:p>
            <a:pPr eaLnBrk="1" hangingPunct="1">
              <a:lnSpc>
                <a:spcPct val="100000"/>
              </a:lnSpc>
            </a:pPr>
            <a:r>
              <a:rPr lang="en-GB" altLang="en-US" sz="1100" dirty="0">
                <a:ea typeface="ＭＳ Ｐゴシック" pitchFamily="34" charset="-128"/>
              </a:rPr>
              <a:t>The following </a:t>
            </a:r>
            <a:r>
              <a:rPr lang="en-GB" altLang="en-US" sz="1100" b="1" dirty="0">
                <a:ea typeface="ＭＳ Ｐゴシック" pitchFamily="34" charset="-128"/>
              </a:rPr>
              <a:t>could</a:t>
            </a:r>
            <a:r>
              <a:rPr lang="en-GB" altLang="en-US" sz="1100" dirty="0">
                <a:ea typeface="ＭＳ Ｐゴシック" pitchFamily="34" charset="-128"/>
              </a:rPr>
              <a:t> be considered as reasonable grounds for suspicion:</a:t>
            </a:r>
          </a:p>
          <a:p>
            <a:pPr marL="651721" lvl="1" indent="-177742" eaLnBrk="1" hangingPunct="1">
              <a:buFontTx/>
              <a:buChar char="•"/>
            </a:pPr>
            <a:r>
              <a:rPr lang="en-GB" altLang="en-US" sz="1100" dirty="0">
                <a:ea typeface="ＭＳ Ｐゴシック" pitchFamily="34" charset="-128"/>
              </a:rPr>
              <a:t>A specific description of a suspect or vehicle from a victim or witness</a:t>
            </a:r>
          </a:p>
          <a:p>
            <a:pPr marL="651721" lvl="1" indent="-177742" eaLnBrk="1" hangingPunct="1">
              <a:buFontTx/>
              <a:buChar char="•"/>
            </a:pPr>
            <a:r>
              <a:rPr lang="en-GB" altLang="en-US" sz="1100" dirty="0">
                <a:ea typeface="ＭＳ Ｐゴシック" pitchFamily="34" charset="-128"/>
              </a:rPr>
              <a:t>Specific police intelligence about the person, i.e. that he or she is actively involved in an offence</a:t>
            </a:r>
          </a:p>
          <a:p>
            <a:pPr marL="651721" lvl="1" indent="-177742" eaLnBrk="1" hangingPunct="1">
              <a:buFontTx/>
              <a:buChar char="•"/>
            </a:pPr>
            <a:r>
              <a:rPr lang="en-GB" altLang="en-US" sz="1100" dirty="0">
                <a:ea typeface="ＭＳ Ｐゴシック" pitchFamily="34" charset="-128"/>
              </a:rPr>
              <a:t>Footage from a CCTV camera giving positive details about a person's appearance, i.e. enough detail to make a positive identification</a:t>
            </a:r>
          </a:p>
          <a:p>
            <a:pPr marL="651721" lvl="1" indent="-177742" eaLnBrk="1" hangingPunct="1">
              <a:buFontTx/>
              <a:buChar char="•"/>
            </a:pPr>
            <a:r>
              <a:rPr lang="en-GB" altLang="en-US" sz="1100" dirty="0">
                <a:ea typeface="ＭＳ Ｐゴシック" pitchFamily="34" charset="-128"/>
              </a:rPr>
              <a:t>Information from a colleague that is specific enough to positively identify a suspect person</a:t>
            </a:r>
          </a:p>
          <a:p>
            <a:pPr marL="651721" lvl="1" indent="-177742" eaLnBrk="1" hangingPunct="1">
              <a:buFontTx/>
              <a:buChar char="•"/>
            </a:pPr>
            <a:r>
              <a:rPr lang="en-GB" altLang="en-US" sz="1100" dirty="0">
                <a:ea typeface="ＭＳ Ｐゴシック" pitchFamily="34" charset="-128"/>
              </a:rPr>
              <a:t>Briefings on specific vehicles or active offenders together with behaviour signs</a:t>
            </a:r>
          </a:p>
          <a:p>
            <a:pPr marL="651721" lvl="1" indent="-177742" eaLnBrk="1" hangingPunct="1">
              <a:buFontTx/>
              <a:buChar char="•"/>
            </a:pPr>
            <a:r>
              <a:rPr lang="en-GB" altLang="en-US" sz="1100" dirty="0">
                <a:ea typeface="ＭＳ Ｐゴシック" pitchFamily="34" charset="-128"/>
              </a:rPr>
              <a:t>Specific actions, behaviour and issues observed by police officers that indicate that a person may be engaged in an illegal activity</a:t>
            </a:r>
          </a:p>
          <a:p>
            <a:pPr marL="651721" lvl="1" indent="-177742" eaLnBrk="1" hangingPunct="1">
              <a:buFontTx/>
              <a:buChar char="•"/>
            </a:pPr>
            <a:r>
              <a:rPr lang="en-GB" altLang="en-US" sz="1100" dirty="0">
                <a:ea typeface="ＭＳ Ｐゴシック" pitchFamily="34" charset="-128"/>
              </a:rPr>
              <a:t>Specific actions, behaviour and issues observed by police officers that indicate a person may be trying to hide an article or discard a stolen or prohibited article</a:t>
            </a:r>
          </a:p>
          <a:p>
            <a:pPr eaLnBrk="1" hangingPunct="1">
              <a:lnSpc>
                <a:spcPct val="100000"/>
              </a:lnSpc>
            </a:pPr>
            <a:endParaRPr lang="en-US" altLang="en-US" sz="1100" dirty="0">
              <a:solidFill>
                <a:srgbClr val="FF0000"/>
              </a:solidFill>
              <a:ea typeface="ＭＳ Ｐゴシック" pitchFamily="34" charset="-128"/>
            </a:endParaRPr>
          </a:p>
          <a:p>
            <a:pPr eaLnBrk="1" hangingPunct="1">
              <a:lnSpc>
                <a:spcPct val="100000"/>
              </a:lnSpc>
            </a:pPr>
            <a:r>
              <a:rPr lang="en-GB" altLang="en-US" sz="1100" dirty="0">
                <a:ea typeface="ＭＳ Ｐゴシック" pitchFamily="34" charset="-128"/>
              </a:rPr>
              <a:t>The grounds as recorded on the will be abbreviated and cannot cover every nuanced detail as to how the suspicion was arrived at. However, it needs to be covered in sufficient detail to allow a third party to understand why your suspicion was reasonable and to be useful to you as an aide-memoire in the future.</a:t>
            </a:r>
          </a:p>
          <a:p>
            <a:pPr eaLnBrk="1" hangingPunct="1">
              <a:lnSpc>
                <a:spcPct val="100000"/>
              </a:lnSpc>
            </a:pPr>
            <a:r>
              <a:rPr lang="en-GB" altLang="en-US" sz="1100" dirty="0">
                <a:ea typeface="ＭＳ Ｐゴシック" pitchFamily="34" charset="-128"/>
              </a:rPr>
              <a:t>Be clear of the distinction between circumstances and grounds. </a:t>
            </a:r>
          </a:p>
          <a:p>
            <a:pPr eaLnBrk="1" hangingPunct="1">
              <a:lnSpc>
                <a:spcPct val="100000"/>
              </a:lnSpc>
            </a:pPr>
            <a:r>
              <a:rPr lang="en-GB" altLang="en-US" sz="1100" dirty="0">
                <a:ea typeface="ＭＳ Ｐゴシック" pitchFamily="34" charset="-128"/>
              </a:rPr>
              <a:t>The facts that someone has been stopped at night, and in a high crime area, are only circumstances. However, the fact that it was shortly after a reported burglary and that they matched the description of the offender are grounds.</a:t>
            </a:r>
          </a:p>
          <a:p>
            <a:pPr eaLnBrk="1" hangingPunct="1">
              <a:lnSpc>
                <a:spcPct val="100000"/>
              </a:lnSpc>
            </a:pPr>
            <a:endParaRPr lang="en-GB" altLang="en-US" sz="1100" dirty="0">
              <a:ea typeface="ＭＳ Ｐゴシック" pitchFamily="34" charset="-128"/>
            </a:endParaRPr>
          </a:p>
          <a:p>
            <a:pPr eaLnBrk="1" hangingPunct="1">
              <a:lnSpc>
                <a:spcPct val="100000"/>
              </a:lnSpc>
            </a:pPr>
            <a:r>
              <a:rPr lang="en-GB" altLang="en-US" sz="1100" dirty="0">
                <a:ea typeface="ＭＳ Ｐゴシック" pitchFamily="34" charset="-128"/>
              </a:rPr>
              <a:t>So, Rather than state </a:t>
            </a:r>
            <a:r>
              <a:rPr lang="en-GB" altLang="en-US" sz="1100" i="1" dirty="0">
                <a:ea typeface="ＭＳ Ｐゴシック" pitchFamily="34" charset="-128"/>
              </a:rPr>
              <a:t>“stopped near to the scene of the burglary” </a:t>
            </a:r>
            <a:r>
              <a:rPr lang="en-GB" altLang="en-US" sz="1100" dirty="0">
                <a:ea typeface="ＭＳ Ｐゴシック" pitchFamily="34" charset="-128"/>
              </a:rPr>
              <a:t>go further to describe how near to the scene the person was found e.g. </a:t>
            </a:r>
            <a:r>
              <a:rPr lang="en-GB" altLang="en-US" sz="1100" i="1" dirty="0">
                <a:ea typeface="ＭＳ Ｐゴシック" pitchFamily="34" charset="-128"/>
              </a:rPr>
              <a:t>“stopped 200 metres from the scene of the burglary”.</a:t>
            </a:r>
          </a:p>
          <a:p>
            <a:pPr eaLnBrk="1" hangingPunct="1">
              <a:lnSpc>
                <a:spcPct val="100000"/>
              </a:lnSpc>
            </a:pPr>
            <a:endParaRPr lang="en-GB" altLang="en-US" sz="1100" dirty="0">
              <a:ea typeface="ＭＳ Ｐゴシック" pitchFamily="34" charset="-128"/>
            </a:endParaRPr>
          </a:p>
          <a:p>
            <a:pPr eaLnBrk="1" hangingPunct="1">
              <a:lnSpc>
                <a:spcPct val="100000"/>
              </a:lnSpc>
            </a:pPr>
            <a:r>
              <a:rPr lang="en-GB" altLang="en-US" sz="1100" dirty="0">
                <a:ea typeface="ＭＳ Ｐゴシック" pitchFamily="34" charset="-128"/>
              </a:rPr>
              <a:t>Rather than state </a:t>
            </a:r>
            <a:r>
              <a:rPr lang="en-GB" altLang="en-US" sz="1100" i="1" dirty="0">
                <a:ea typeface="ＭＳ Ｐゴシック" pitchFamily="34" charset="-128"/>
              </a:rPr>
              <a:t>“stopped shortly after a reported burglary” </a:t>
            </a:r>
            <a:r>
              <a:rPr lang="en-GB" altLang="en-US" sz="1100" dirty="0">
                <a:ea typeface="ＭＳ Ｐゴシック" pitchFamily="34" charset="-128"/>
              </a:rPr>
              <a:t>go on to describe how much time had elapsed since the reported burglary e.g. </a:t>
            </a:r>
            <a:r>
              <a:rPr lang="en-GB" altLang="en-US" sz="1100" i="1" dirty="0">
                <a:ea typeface="ＭＳ Ｐゴシック" pitchFamily="34" charset="-128"/>
              </a:rPr>
              <a:t>“stopped 45 minutes after the reported burglary”. </a:t>
            </a:r>
            <a:r>
              <a:rPr lang="en-GB" altLang="en-US" sz="1100" dirty="0">
                <a:ea typeface="ＭＳ Ｐゴシック" pitchFamily="34" charset="-128"/>
              </a:rPr>
              <a:t>The time of the search is recorded on the form so it may prove useful to record the time of the offence on certain occasions.</a:t>
            </a:r>
          </a:p>
          <a:p>
            <a:pPr eaLnBrk="1" hangingPunct="1">
              <a:lnSpc>
                <a:spcPct val="100000"/>
              </a:lnSpc>
            </a:pPr>
            <a:endParaRPr lang="en-GB" altLang="en-US" sz="1100" dirty="0">
              <a:ea typeface="ＭＳ Ｐゴシック" pitchFamily="34" charset="-128"/>
            </a:endParaRPr>
          </a:p>
          <a:p>
            <a:pPr eaLnBrk="1" hangingPunct="1">
              <a:lnSpc>
                <a:spcPct val="100000"/>
              </a:lnSpc>
            </a:pPr>
            <a:r>
              <a:rPr lang="en-GB" altLang="en-US" sz="1100" dirty="0">
                <a:ea typeface="ＭＳ Ｐゴシック" pitchFamily="34" charset="-128"/>
              </a:rPr>
              <a:t>Rather than state </a:t>
            </a:r>
            <a:r>
              <a:rPr lang="en-GB" altLang="en-US" sz="1100" i="1" dirty="0">
                <a:ea typeface="ＭＳ Ｐゴシック" pitchFamily="34" charset="-128"/>
              </a:rPr>
              <a:t>“matched the description of the suspect” </a:t>
            </a:r>
            <a:r>
              <a:rPr lang="en-GB" altLang="en-US" sz="1100" dirty="0">
                <a:ea typeface="ＭＳ Ｐゴシック" pitchFamily="34" charset="-128"/>
              </a:rPr>
              <a:t>go on to describe the nature of the matched description e.g. </a:t>
            </a:r>
            <a:r>
              <a:rPr lang="en-GB" altLang="en-US" sz="1100" i="1" dirty="0">
                <a:ea typeface="ＭＳ Ｐゴシック" pitchFamily="34" charset="-128"/>
              </a:rPr>
              <a:t>“the male stopped is white, over 6’ tall and very thin as per the witness description”</a:t>
            </a:r>
            <a:r>
              <a:rPr lang="en-GB" altLang="en-US" sz="1100" dirty="0">
                <a:ea typeface="ＭＳ Ｐゴシック" pitchFamily="34" charset="-128"/>
              </a:rPr>
              <a:t>.</a:t>
            </a:r>
            <a:endParaRPr lang="en-US" altLang="en-US" sz="1100" dirty="0">
              <a:ea typeface="ＭＳ Ｐゴシック" pitchFamily="34" charset="-128"/>
            </a:endParaRPr>
          </a:p>
          <a:p>
            <a:endParaRPr lang="en-GB" dirty="0"/>
          </a:p>
        </p:txBody>
      </p:sp>
      <p:sp>
        <p:nvSpPr>
          <p:cNvPr id="4" name="Slide Number Placeholder 3"/>
          <p:cNvSpPr>
            <a:spLocks noGrp="1"/>
          </p:cNvSpPr>
          <p:nvPr>
            <p:ph type="sldNum" sz="quarter" idx="10"/>
          </p:nvPr>
        </p:nvSpPr>
        <p:spPr/>
        <p:txBody>
          <a:bodyPr/>
          <a:lstStyle/>
          <a:p>
            <a:pPr>
              <a:defRPr/>
            </a:pPr>
            <a:fld id="{5FE6DA5B-1CDA-4E82-A267-6D05D72A9821}" type="slidenum">
              <a:rPr lang="en-GB" altLang="en-US" smtClean="0"/>
              <a:pPr>
                <a:defRPr/>
              </a:pPr>
              <a:t>15</a:t>
            </a:fld>
            <a:endParaRPr lang="en-GB" altLang="en-US"/>
          </a:p>
        </p:txBody>
      </p:sp>
    </p:spTree>
    <p:extLst>
      <p:ext uri="{BB962C8B-B14F-4D97-AF65-F5344CB8AC3E}">
        <p14:creationId xmlns:p14="http://schemas.microsoft.com/office/powerpoint/2010/main" val="1005786328"/>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895475" y="636588"/>
            <a:ext cx="3489325" cy="1962150"/>
          </a:xfrm>
        </p:spPr>
      </p:sp>
      <p:sp>
        <p:nvSpPr>
          <p:cNvPr id="3" name="Notes Placeholder 2"/>
          <p:cNvSpPr>
            <a:spLocks noGrp="1"/>
          </p:cNvSpPr>
          <p:nvPr>
            <p:ph type="body" idx="1"/>
          </p:nvPr>
        </p:nvSpPr>
        <p:spPr/>
        <p:txBody>
          <a:bodyPr/>
          <a:lstStyle/>
          <a:p>
            <a:pPr defTabSz="947958">
              <a:defRPr/>
            </a:pPr>
            <a:r>
              <a:rPr lang="en-GB" altLang="en-US" sz="1100" b="1" dirty="0">
                <a:solidFill>
                  <a:srgbClr val="000000"/>
                </a:solidFill>
                <a:ea typeface="ＭＳ Ｐゴシック" panose="020B0600070205080204" pitchFamily="34" charset="-128"/>
              </a:rPr>
              <a:t>What is ‘reasonable’? – dictionary definition - </a:t>
            </a:r>
            <a:r>
              <a:rPr lang="en-GB" altLang="en-US" sz="1100" i="1" dirty="0">
                <a:solidFill>
                  <a:srgbClr val="000000"/>
                </a:solidFill>
                <a:ea typeface="ＭＳ Ｐゴシック" panose="020B0600070205080204" pitchFamily="34" charset="-128"/>
              </a:rPr>
              <a:t>Fair and sensible</a:t>
            </a:r>
          </a:p>
          <a:p>
            <a:pPr defTabSz="947958">
              <a:defRPr/>
            </a:pPr>
            <a:endParaRPr lang="en-GB" sz="1100" dirty="0">
              <a:solidFill>
                <a:srgbClr val="000000"/>
              </a:solidFill>
            </a:endParaRPr>
          </a:p>
          <a:p>
            <a:pPr defTabSz="947958">
              <a:defRPr/>
            </a:pPr>
            <a:r>
              <a:rPr lang="en-GB" sz="1100" dirty="0">
                <a:solidFill>
                  <a:srgbClr val="000000"/>
                </a:solidFill>
              </a:rPr>
              <a:t>Reasonable grounds for suspicion depends on the individual circumstances, but must be objectively based on facts, information and/or intelligence relevant to the likelihood of finding stolen or prohibited articles, bladed or sharply pointed articles or prohibited fireworks. </a:t>
            </a:r>
          </a:p>
          <a:p>
            <a:pPr defTabSz="947958">
              <a:defRPr/>
            </a:pPr>
            <a:r>
              <a:rPr lang="en-GB" sz="1100" b="1" dirty="0">
                <a:solidFill>
                  <a:srgbClr val="000000"/>
                </a:solidFill>
              </a:rPr>
              <a:t>You must have reasonable grounds to suspect before a search </a:t>
            </a:r>
            <a:r>
              <a:rPr lang="en-GB" sz="1100" dirty="0">
                <a:solidFill>
                  <a:srgbClr val="000000"/>
                </a:solidFill>
              </a:rPr>
              <a:t>can be made as you cannot detain a person in order to find grounds for a search. (see next slide)</a:t>
            </a:r>
            <a:endParaRPr lang="en-GB" altLang="en-US" sz="1100" i="1" dirty="0">
              <a:solidFill>
                <a:srgbClr val="000000"/>
              </a:solidFill>
              <a:ea typeface="ＭＳ Ｐゴシック" panose="020B0600070205080204" pitchFamily="34" charset="-128"/>
            </a:endParaRPr>
          </a:p>
          <a:p>
            <a:pPr eaLnBrk="1" hangingPunct="1">
              <a:lnSpc>
                <a:spcPct val="100000"/>
              </a:lnSpc>
              <a:buFont typeface="Arial" panose="020B0604020202020204" pitchFamily="34" charset="0"/>
              <a:buNone/>
              <a:defRPr/>
            </a:pPr>
            <a:endParaRPr lang="en-GB" altLang="en-US" sz="1100" b="1" dirty="0">
              <a:solidFill>
                <a:srgbClr val="000000"/>
              </a:solidFill>
            </a:endParaRPr>
          </a:p>
          <a:p>
            <a:pPr eaLnBrk="1" hangingPunct="1">
              <a:lnSpc>
                <a:spcPct val="100000"/>
              </a:lnSpc>
              <a:buFont typeface="Arial" panose="020B0604020202020204" pitchFamily="34" charset="0"/>
              <a:buNone/>
              <a:defRPr/>
            </a:pPr>
            <a:r>
              <a:rPr lang="en-GB" altLang="en-US" sz="1100" b="1" dirty="0">
                <a:solidFill>
                  <a:srgbClr val="000000"/>
                </a:solidFill>
              </a:rPr>
              <a:t>Reasonable grounds for suspicion and searching groups</a:t>
            </a:r>
          </a:p>
          <a:p>
            <a:pPr eaLnBrk="1" hangingPunct="1">
              <a:lnSpc>
                <a:spcPct val="100000"/>
              </a:lnSpc>
              <a:buFont typeface="Arial" panose="020B0604020202020204" pitchFamily="34" charset="0"/>
              <a:buNone/>
              <a:defRPr/>
            </a:pPr>
            <a:r>
              <a:rPr lang="en-GB" altLang="en-US" sz="1100" dirty="0">
                <a:solidFill>
                  <a:srgbClr val="000000"/>
                </a:solidFill>
              </a:rPr>
              <a:t>Where there is reliable information or intelligence that members of a group or gang habitually carry knives unlawfully or weapons or controlled drugs, and wear a distinctive item of clothing or other means of identification to indicate their membership of the group or gang, that distinctive item of clothing or other means of identification (might include jewellery, insignias, tattoos or other features which are known to identify members of the particular gang or group) may provide reasonable grounds to stop and search any person believed to be a member of that group or gang. </a:t>
            </a:r>
          </a:p>
          <a:p>
            <a:pPr eaLnBrk="1" hangingPunct="1">
              <a:lnSpc>
                <a:spcPct val="100000"/>
              </a:lnSpc>
              <a:buFont typeface="Arial" panose="020B0604020202020204" pitchFamily="34" charset="0"/>
              <a:buNone/>
              <a:defRPr/>
            </a:pPr>
            <a:endParaRPr lang="en-GB" altLang="en-US" sz="1100" dirty="0">
              <a:solidFill>
                <a:srgbClr val="000000"/>
              </a:solidFill>
            </a:endParaRPr>
          </a:p>
          <a:p>
            <a:pPr eaLnBrk="1" hangingPunct="1">
              <a:lnSpc>
                <a:spcPct val="100000"/>
              </a:lnSpc>
              <a:buFont typeface="Arial" panose="020B0604020202020204" pitchFamily="34" charset="0"/>
              <a:buNone/>
              <a:defRPr/>
            </a:pPr>
            <a:r>
              <a:rPr lang="en-GB" altLang="en-US" sz="1100" dirty="0">
                <a:solidFill>
                  <a:srgbClr val="000000"/>
                </a:solidFill>
              </a:rPr>
              <a:t>A similar approach would apply to organised protest groups where there is reliable information or intelligence that they arrange meetings and marches to which one or more members bring articles intended to be used to cause criminal damage in support of the group's aims. This may provide reasonable grounds to stop and search any members of the group to find such articles</a:t>
            </a:r>
          </a:p>
          <a:p>
            <a:pPr eaLnBrk="1" hangingPunct="1">
              <a:lnSpc>
                <a:spcPct val="100000"/>
              </a:lnSpc>
              <a:buFont typeface="Arial" panose="020B0604020202020204" pitchFamily="34" charset="0"/>
              <a:buNone/>
              <a:defRPr/>
            </a:pPr>
            <a:endParaRPr lang="en-GB" altLang="en-US" sz="1100" dirty="0"/>
          </a:p>
          <a:p>
            <a:pPr eaLnBrk="1" hangingPunct="1">
              <a:lnSpc>
                <a:spcPct val="100000"/>
              </a:lnSpc>
              <a:buFont typeface="Arial" panose="020B0604020202020204" pitchFamily="34" charset="0"/>
              <a:buNone/>
              <a:defRPr/>
            </a:pPr>
            <a:r>
              <a:rPr lang="en-GB" altLang="en-US" sz="1100" b="1" dirty="0"/>
              <a:t>Decision Making and Bias – trainer to lead a facilitated discussion</a:t>
            </a:r>
          </a:p>
          <a:p>
            <a:pPr>
              <a:lnSpc>
                <a:spcPct val="100000"/>
              </a:lnSpc>
              <a:defRPr/>
            </a:pPr>
            <a:r>
              <a:rPr lang="en-GB" altLang="en-US" sz="1100" dirty="0"/>
              <a:t>It’s appropriate at this stage to discuss biases in decision making. This should be discussion rather than didactic; be prepared to challenge conscious or unconscious bias – make links to Code of Ethics (Lesson and Student Notes), NCALT </a:t>
            </a:r>
            <a:r>
              <a:rPr lang="en-GB" sz="1100" dirty="0"/>
              <a:t>Stop and search module 4) Decision-making, Diversity Lesson</a:t>
            </a:r>
            <a:endParaRPr lang="en-GB" altLang="en-US" sz="1100" dirty="0"/>
          </a:p>
          <a:p>
            <a:pPr eaLnBrk="1" hangingPunct="1">
              <a:lnSpc>
                <a:spcPct val="100000"/>
              </a:lnSpc>
              <a:buFont typeface="Arial" panose="020B0604020202020204" pitchFamily="34" charset="0"/>
              <a:buNone/>
              <a:defRPr/>
            </a:pPr>
            <a:endParaRPr lang="en-GB" altLang="en-US" sz="1100" dirty="0"/>
          </a:p>
          <a:p>
            <a:pPr eaLnBrk="1" hangingPunct="1">
              <a:lnSpc>
                <a:spcPct val="100000"/>
              </a:lnSpc>
              <a:defRPr/>
            </a:pPr>
            <a:r>
              <a:rPr lang="en-GB" altLang="en-US" sz="1100" dirty="0">
                <a:solidFill>
                  <a:srgbClr val="000000"/>
                </a:solidFill>
                <a:ea typeface="ＭＳ Ｐゴシック" pitchFamily="34" charset="-128"/>
              </a:rPr>
              <a:t>Some useful definitions to assist the discussion:</a:t>
            </a:r>
          </a:p>
          <a:p>
            <a:pPr marL="651721" lvl="1" indent="-177742" eaLnBrk="1" hangingPunct="1">
              <a:buFont typeface="Arial" panose="020B0604020202020204" pitchFamily="34" charset="0"/>
              <a:buChar char="•"/>
              <a:defRPr/>
            </a:pPr>
            <a:r>
              <a:rPr lang="en-GB" altLang="en-US" sz="1100" b="1" dirty="0">
                <a:solidFill>
                  <a:srgbClr val="000000"/>
                </a:solidFill>
                <a:ea typeface="ＭＳ Ｐゴシック" pitchFamily="34" charset="-128"/>
              </a:rPr>
              <a:t>Prejudice: </a:t>
            </a:r>
            <a:r>
              <a:rPr lang="en-GB" altLang="en-US" sz="1100" dirty="0">
                <a:solidFill>
                  <a:srgbClr val="000000"/>
                </a:solidFill>
                <a:ea typeface="ＭＳ Ｐゴシック" pitchFamily="34" charset="-128"/>
              </a:rPr>
              <a:t>A preconceived attitude or belief - usually a negative one - about a person or group (that is not based on direct experience). Prejudice is often resistant to change and can, but does not necessarily, result in discrimination.</a:t>
            </a:r>
          </a:p>
          <a:p>
            <a:pPr marL="651721" lvl="1" indent="-177742" eaLnBrk="1" hangingPunct="1">
              <a:buFont typeface="Arial" panose="020B0604020202020204" pitchFamily="34" charset="0"/>
              <a:buChar char="•"/>
              <a:defRPr/>
            </a:pPr>
            <a:r>
              <a:rPr lang="en-GB" altLang="en-US" sz="1100" b="1" dirty="0">
                <a:solidFill>
                  <a:srgbClr val="000000"/>
                </a:solidFill>
                <a:ea typeface="ＭＳ Ｐゴシック" pitchFamily="34" charset="-128"/>
              </a:rPr>
              <a:t>Stereotyping: </a:t>
            </a:r>
            <a:r>
              <a:rPr lang="en-GB" altLang="en-US" sz="1100" dirty="0">
                <a:solidFill>
                  <a:srgbClr val="000000"/>
                </a:solidFill>
                <a:ea typeface="ＭＳ Ｐゴシック" pitchFamily="34" charset="-128"/>
              </a:rPr>
              <a:t>The process of thinking a person is a member of a particular group, and shares the assumed characteristics of that group, in way that allows for little or no individual difference to be recognised. The assumed group characteristics that are thought to apply to the individual can be positive or negative. Stereotypes are cognitive 'sense-making' tools, and can be 'explicit' or 'implicit' depending on whether the person using them is aware of doing so, or intends for and is able to control their use.</a:t>
            </a:r>
          </a:p>
          <a:p>
            <a:pPr marL="651721" lvl="1" indent="-177742" eaLnBrk="1" hangingPunct="1">
              <a:buFont typeface="Arial" panose="020B0604020202020204" pitchFamily="34" charset="0"/>
              <a:buChar char="•"/>
              <a:defRPr/>
            </a:pPr>
            <a:r>
              <a:rPr lang="en-GB" altLang="en-US" sz="1100" b="1" dirty="0">
                <a:solidFill>
                  <a:srgbClr val="000000"/>
                </a:solidFill>
                <a:ea typeface="ＭＳ Ｐゴシック" pitchFamily="34" charset="-128"/>
              </a:rPr>
              <a:t>Unconscious bias: </a:t>
            </a:r>
            <a:r>
              <a:rPr lang="en-GB" altLang="en-US" sz="1100" dirty="0">
                <a:solidFill>
                  <a:srgbClr val="000000"/>
                </a:solidFill>
                <a:ea typeface="ＭＳ Ｐゴシック" pitchFamily="34" charset="-128"/>
              </a:rPr>
              <a:t>A judgement about a person or group about which the person making the judgement has little or no awareness and control.</a:t>
            </a:r>
          </a:p>
          <a:p>
            <a:pPr marL="651721" lvl="1" indent="-177742" eaLnBrk="1" hangingPunct="1">
              <a:buFont typeface="Arial" panose="020B0604020202020204" pitchFamily="34" charset="0"/>
              <a:buChar char="•"/>
              <a:defRPr/>
            </a:pPr>
            <a:r>
              <a:rPr lang="en-GB" altLang="en-US" sz="1100" b="1" dirty="0">
                <a:solidFill>
                  <a:srgbClr val="000000"/>
                </a:solidFill>
                <a:ea typeface="ＭＳ Ｐゴシック" pitchFamily="34" charset="-128"/>
              </a:rPr>
              <a:t>Discrimination: </a:t>
            </a:r>
            <a:r>
              <a:rPr lang="en-GB" altLang="en-US" sz="1100" dirty="0">
                <a:solidFill>
                  <a:srgbClr val="000000"/>
                </a:solidFill>
                <a:ea typeface="ＭＳ Ｐゴシック" pitchFamily="34" charset="-128"/>
              </a:rPr>
              <a:t>The legal definition of discrimination is "A person (A) discriminates against another (B) if, because of a protected characteristic (or prejudice), A treats B less favourably than A treats or would treat others" (Equality Act 2010). </a:t>
            </a:r>
          </a:p>
          <a:p>
            <a:pPr eaLnBrk="1" hangingPunct="1">
              <a:lnSpc>
                <a:spcPct val="100000"/>
              </a:lnSpc>
              <a:defRPr/>
            </a:pPr>
            <a:endParaRPr lang="en-GB" altLang="en-US" sz="1100" dirty="0">
              <a:solidFill>
                <a:srgbClr val="000000"/>
              </a:solidFill>
              <a:ea typeface="ＭＳ Ｐゴシック" pitchFamily="34" charset="-128"/>
            </a:endParaRPr>
          </a:p>
          <a:p>
            <a:pPr eaLnBrk="1" hangingPunct="1">
              <a:lnSpc>
                <a:spcPct val="100000"/>
              </a:lnSpc>
              <a:defRPr/>
            </a:pPr>
            <a:r>
              <a:rPr lang="en-GB" altLang="en-US" sz="1100" dirty="0">
                <a:solidFill>
                  <a:srgbClr val="000000"/>
                </a:solidFill>
                <a:ea typeface="ＭＳ Ｐゴシック" pitchFamily="34" charset="-128"/>
              </a:rPr>
              <a:t>*Everybody has unconscious bias. It happens outside of our control and we are often unaware it happens. It can influence decision making.</a:t>
            </a:r>
          </a:p>
          <a:p>
            <a:pPr eaLnBrk="1" hangingPunct="1">
              <a:lnSpc>
                <a:spcPct val="100000"/>
              </a:lnSpc>
              <a:defRPr/>
            </a:pPr>
            <a:endParaRPr lang="en-GB" altLang="en-US" sz="1100" dirty="0">
              <a:solidFill>
                <a:srgbClr val="000000"/>
              </a:solidFill>
              <a:ea typeface="ＭＳ Ｐゴシック" pitchFamily="34" charset="-128"/>
            </a:endParaRPr>
          </a:p>
          <a:p>
            <a:pPr eaLnBrk="1" hangingPunct="1">
              <a:lnSpc>
                <a:spcPct val="100000"/>
              </a:lnSpc>
              <a:defRPr/>
            </a:pPr>
            <a:endParaRPr lang="en-GB" altLang="en-US" sz="1100" dirty="0">
              <a:solidFill>
                <a:srgbClr val="000000"/>
              </a:solidFill>
              <a:ea typeface="ＭＳ Ｐゴシック" pitchFamily="34" charset="-128"/>
            </a:endParaRPr>
          </a:p>
          <a:p>
            <a:pPr eaLnBrk="1" hangingPunct="1">
              <a:lnSpc>
                <a:spcPct val="100000"/>
              </a:lnSpc>
              <a:defRPr/>
            </a:pPr>
            <a:r>
              <a:rPr lang="en-GB" altLang="en-US" sz="1100" dirty="0">
                <a:solidFill>
                  <a:srgbClr val="000000"/>
                </a:solidFill>
                <a:ea typeface="ＭＳ Ｐゴシック" pitchFamily="34" charset="-128"/>
              </a:rPr>
              <a:t>It is important for the class to be aware of the following and be able to discuss:</a:t>
            </a:r>
          </a:p>
          <a:p>
            <a:pPr marL="651721" lvl="1" indent="-177742" eaLnBrk="1" hangingPunct="1">
              <a:buFont typeface="Arial" panose="020B0604020202020204" pitchFamily="34" charset="0"/>
              <a:buChar char="•"/>
              <a:defRPr/>
            </a:pPr>
            <a:r>
              <a:rPr lang="en-GB" altLang="en-US" sz="1100" dirty="0">
                <a:solidFill>
                  <a:srgbClr val="000000"/>
                </a:solidFill>
                <a:ea typeface="ＭＳ Ｐゴシック" pitchFamily="34" charset="-128"/>
              </a:rPr>
              <a:t>Recognise that bias of whatever kind can influence decision making.</a:t>
            </a:r>
          </a:p>
          <a:p>
            <a:pPr marL="651721" lvl="1" indent="-177742" eaLnBrk="1" hangingPunct="1">
              <a:buFont typeface="Arial" panose="020B0604020202020204" pitchFamily="34" charset="0"/>
              <a:buChar char="•"/>
              <a:defRPr/>
            </a:pPr>
            <a:r>
              <a:rPr lang="en-GB" altLang="en-US" sz="1100" dirty="0">
                <a:solidFill>
                  <a:srgbClr val="000000"/>
                </a:solidFill>
                <a:ea typeface="ＭＳ Ｐゴシック" pitchFamily="34" charset="-128"/>
              </a:rPr>
              <a:t>That in a given situation such as a potential stop and search, the tendency is to assess the situation in the light of previous experiences, "mental shortcuts", rather than to carry out a step by step evaluation of the circumstances as they exist. That is to reach a quick decision; we substitute memory of like situations for reasoned, logical, step by step analysis.</a:t>
            </a:r>
          </a:p>
          <a:p>
            <a:pPr marL="651721" lvl="1" indent="-177742" eaLnBrk="1" hangingPunct="1">
              <a:buFont typeface="Arial" panose="020B0604020202020204" pitchFamily="34" charset="0"/>
              <a:buChar char="•"/>
              <a:defRPr/>
            </a:pPr>
            <a:r>
              <a:rPr lang="en-GB" altLang="en-US" sz="1100" dirty="0">
                <a:solidFill>
                  <a:srgbClr val="000000"/>
                </a:solidFill>
                <a:ea typeface="ＭＳ Ｐゴシック" pitchFamily="34" charset="-128"/>
              </a:rPr>
              <a:t>That it is incumbent on us all to challenge any recognised bias in oneself and others, and to take steps to ensure that there is no repetition. This is not easy and requires a "step back and think" approach, to ensure that the person making the decision, whether ourselves or another, does so on the intelligence and information available rather than on a preconceived idea about a person or a situation. If the result of the "step back and think" is that there is a preconception the person concerned (whether self or another) should be made aware that it exists and asked to think again.</a:t>
            </a:r>
          </a:p>
          <a:p>
            <a:pPr marL="651721" lvl="1" indent="-177742" eaLnBrk="1" hangingPunct="1">
              <a:buFont typeface="Arial" panose="020B0604020202020204" pitchFamily="34" charset="0"/>
              <a:buChar char="•"/>
              <a:defRPr/>
            </a:pPr>
            <a:r>
              <a:rPr lang="en-GB" altLang="en-US" sz="1100" dirty="0">
                <a:solidFill>
                  <a:srgbClr val="000000"/>
                </a:solidFill>
                <a:ea typeface="ＭＳ Ｐゴシック" pitchFamily="34" charset="-128"/>
              </a:rPr>
              <a:t>Where there isn’t a situation that requires any search under any section, other legislation can be utilised in order that we can take positive action e.g. s35 Anti-social Behaviour, Crime and Policing Act 2014 or s59 Police Reform Act 2002 whereby a warning notice can be given to a driver, whereby a constable in uniform believes the vehicle is being used in an anti-social manner or to seize the vehicle accordingly thereafter under the precepts of the act. </a:t>
            </a:r>
          </a:p>
          <a:p>
            <a:endParaRPr lang="en-GB" dirty="0"/>
          </a:p>
        </p:txBody>
      </p:sp>
      <p:sp>
        <p:nvSpPr>
          <p:cNvPr id="4" name="Slide Number Placeholder 3"/>
          <p:cNvSpPr>
            <a:spLocks noGrp="1"/>
          </p:cNvSpPr>
          <p:nvPr>
            <p:ph type="sldNum" sz="quarter" idx="10"/>
          </p:nvPr>
        </p:nvSpPr>
        <p:spPr/>
        <p:txBody>
          <a:bodyPr/>
          <a:lstStyle/>
          <a:p>
            <a:pPr>
              <a:defRPr/>
            </a:pPr>
            <a:fld id="{5FE6DA5B-1CDA-4E82-A267-6D05D72A9821}" type="slidenum">
              <a:rPr lang="en-GB" altLang="en-US" smtClean="0"/>
              <a:pPr>
                <a:defRPr/>
              </a:pPr>
              <a:t>16</a:t>
            </a:fld>
            <a:endParaRPr lang="en-GB" altLang="en-US"/>
          </a:p>
        </p:txBody>
      </p:sp>
    </p:spTree>
    <p:extLst>
      <p:ext uri="{BB962C8B-B14F-4D97-AF65-F5344CB8AC3E}">
        <p14:creationId xmlns:p14="http://schemas.microsoft.com/office/powerpoint/2010/main" val="3804971343"/>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895475" y="636588"/>
            <a:ext cx="3489325" cy="1962150"/>
          </a:xfrm>
        </p:spPr>
      </p:sp>
      <p:sp>
        <p:nvSpPr>
          <p:cNvPr id="3" name="Notes Placeholder 2"/>
          <p:cNvSpPr>
            <a:spLocks noGrp="1"/>
          </p:cNvSpPr>
          <p:nvPr>
            <p:ph type="body" idx="1"/>
          </p:nvPr>
        </p:nvSpPr>
        <p:spPr/>
        <p:txBody>
          <a:bodyPr/>
          <a:lstStyle/>
          <a:p>
            <a:pPr>
              <a:lnSpc>
                <a:spcPct val="100000"/>
              </a:lnSpc>
            </a:pPr>
            <a:r>
              <a:rPr lang="en-GB" sz="1100" b="1" dirty="0"/>
              <a:t>QTS – what types of things can affect what decisions we make?</a:t>
            </a:r>
          </a:p>
          <a:p>
            <a:pPr>
              <a:lnSpc>
                <a:spcPct val="100000"/>
              </a:lnSpc>
            </a:pPr>
            <a:endParaRPr lang="en-GB" sz="1100" dirty="0"/>
          </a:p>
          <a:p>
            <a:pPr>
              <a:lnSpc>
                <a:spcPct val="100000"/>
              </a:lnSpc>
            </a:pPr>
            <a:r>
              <a:rPr lang="en-GB" sz="1100" dirty="0"/>
              <a:t>Everybody has unconscious bias. It happens outside of our control and we are often unaware it happens. </a:t>
            </a:r>
          </a:p>
          <a:p>
            <a:pPr>
              <a:lnSpc>
                <a:spcPct val="100000"/>
              </a:lnSpc>
            </a:pPr>
            <a:r>
              <a:rPr lang="en-GB" sz="1100" dirty="0"/>
              <a:t>Some useful definitions to assist the discussions:</a:t>
            </a:r>
          </a:p>
          <a:p>
            <a:pPr>
              <a:lnSpc>
                <a:spcPct val="100000"/>
              </a:lnSpc>
            </a:pPr>
            <a:r>
              <a:rPr lang="en-GB" sz="1100" dirty="0"/>
              <a:t> </a:t>
            </a:r>
          </a:p>
          <a:p>
            <a:pPr lvl="0">
              <a:lnSpc>
                <a:spcPct val="100000"/>
              </a:lnSpc>
            </a:pPr>
            <a:r>
              <a:rPr lang="en-GB" sz="1100" dirty="0"/>
              <a:t>Prejudice</a:t>
            </a:r>
          </a:p>
          <a:p>
            <a:pPr lvl="0">
              <a:lnSpc>
                <a:spcPct val="100000"/>
              </a:lnSpc>
            </a:pPr>
            <a:r>
              <a:rPr lang="en-GB" sz="1100" dirty="0"/>
              <a:t>Stereotyping</a:t>
            </a:r>
          </a:p>
          <a:p>
            <a:pPr lvl="0">
              <a:lnSpc>
                <a:spcPct val="100000"/>
              </a:lnSpc>
            </a:pPr>
            <a:r>
              <a:rPr lang="en-GB" sz="1100" dirty="0"/>
              <a:t>Unconscious bias</a:t>
            </a:r>
          </a:p>
          <a:p>
            <a:pPr lvl="0">
              <a:lnSpc>
                <a:spcPct val="100000"/>
              </a:lnSpc>
            </a:pPr>
            <a:r>
              <a:rPr lang="en-GB" sz="1100" dirty="0"/>
              <a:t>Discrimination</a:t>
            </a:r>
          </a:p>
          <a:p>
            <a:pPr>
              <a:lnSpc>
                <a:spcPct val="100000"/>
              </a:lnSpc>
            </a:pPr>
            <a:r>
              <a:rPr lang="en-GB" sz="1100" dirty="0"/>
              <a:t> </a:t>
            </a:r>
          </a:p>
          <a:p>
            <a:pPr>
              <a:lnSpc>
                <a:spcPct val="100000"/>
              </a:lnSpc>
            </a:pPr>
            <a:r>
              <a:rPr lang="en-GB" sz="1100" dirty="0"/>
              <a:t> </a:t>
            </a:r>
          </a:p>
          <a:p>
            <a:pPr>
              <a:lnSpc>
                <a:spcPct val="100000"/>
              </a:lnSpc>
            </a:pPr>
            <a:r>
              <a:rPr lang="en-GB" sz="1100" dirty="0"/>
              <a:t>It is important for the class to be aware of the following and be able to discuss the subject point by point:</a:t>
            </a:r>
          </a:p>
          <a:p>
            <a:pPr lvl="0">
              <a:lnSpc>
                <a:spcPct val="100000"/>
              </a:lnSpc>
            </a:pPr>
            <a:r>
              <a:rPr lang="en-GB" sz="1100" dirty="0"/>
              <a:t>Recognise that bias of whatever kind can influence decision making.</a:t>
            </a:r>
          </a:p>
          <a:p>
            <a:pPr lvl="0">
              <a:lnSpc>
                <a:spcPct val="100000"/>
              </a:lnSpc>
            </a:pPr>
            <a:endParaRPr lang="en-GB" sz="1100" dirty="0"/>
          </a:p>
          <a:p>
            <a:pPr lvl="0">
              <a:lnSpc>
                <a:spcPct val="100000"/>
              </a:lnSpc>
            </a:pPr>
            <a:r>
              <a:rPr lang="en-GB" sz="1100" dirty="0"/>
              <a:t>That in a given situation such as a potential stop and search, the tendency is to assess the situation in the light of previous experiences, "mental shortcuts", rather than to carry out a step by step evaluation of the circumstances as they exist. That is to reach a quick decision; we substitute memory of like situations for reasoned, logical, step by step analysis.</a:t>
            </a:r>
          </a:p>
          <a:p>
            <a:pPr lvl="0">
              <a:lnSpc>
                <a:spcPct val="100000"/>
              </a:lnSpc>
            </a:pPr>
            <a:endParaRPr lang="en-GB" sz="1100" dirty="0"/>
          </a:p>
          <a:p>
            <a:pPr lvl="0">
              <a:lnSpc>
                <a:spcPct val="100000"/>
              </a:lnSpc>
            </a:pPr>
            <a:r>
              <a:rPr lang="en-GB" sz="1100" dirty="0"/>
              <a:t>That it is incumbent on us all to challenge any recognised bias in oneself and others, and to take steps to ensure that there is no repetition. This is not easy and requires a "step back and think" approach, to ensure that the person making the decision, whether ourselves or another, does so on the intelligence and information available rather than on a preconceived idea about a person or a situation. If the result of the "step back and think" is that there is a preconception the person concerned (whether self or another) should be made aware that it exists and asked to think again.</a:t>
            </a:r>
          </a:p>
          <a:p>
            <a:pPr>
              <a:lnSpc>
                <a:spcPct val="100000"/>
              </a:lnSpc>
            </a:pPr>
            <a:endParaRPr lang="en-GB" sz="1100" dirty="0"/>
          </a:p>
          <a:p>
            <a:pPr defTabSz="947958" eaLnBrk="1" hangingPunct="1">
              <a:defRPr/>
            </a:pPr>
            <a:endParaRPr lang="en-GB" altLang="en-US" sz="1100" b="1" dirty="0">
              <a:ea typeface="ＭＳ Ｐゴシック" pitchFamily="34" charset="-128"/>
            </a:endParaRPr>
          </a:p>
          <a:p>
            <a:pPr defTabSz="947958" eaLnBrk="1" hangingPunct="1">
              <a:defRPr/>
            </a:pPr>
            <a:r>
              <a:rPr lang="en-GB" altLang="en-US" sz="1100" b="1" dirty="0">
                <a:ea typeface="ＭＳ Ｐゴシック" pitchFamily="34" charset="-128"/>
              </a:rPr>
              <a:t>You Tube Video explaining Unconscious Bias – 3 mins 20 secs  (</a:t>
            </a:r>
            <a:r>
              <a:rPr lang="en-GB" sz="1100" dirty="0">
                <a:hlinkClick r:id="rId3"/>
              </a:rPr>
              <a:t>https://www.youtube.com/watch?v=rbe5D3Yh43o</a:t>
            </a:r>
            <a:r>
              <a:rPr lang="en-GB" sz="1100" dirty="0"/>
              <a:t>)</a:t>
            </a:r>
          </a:p>
          <a:p>
            <a:pPr eaLnBrk="1" hangingPunct="1">
              <a:lnSpc>
                <a:spcPct val="100000"/>
              </a:lnSpc>
            </a:pPr>
            <a:r>
              <a:rPr lang="en-GB" altLang="en-US" sz="1100" b="1" dirty="0">
                <a:ea typeface="ＭＳ Ｐゴシック" pitchFamily="34" charset="-128"/>
              </a:rPr>
              <a:t> </a:t>
            </a:r>
          </a:p>
          <a:p>
            <a:pPr eaLnBrk="1" hangingPunct="1">
              <a:lnSpc>
                <a:spcPct val="100000"/>
              </a:lnSpc>
            </a:pPr>
            <a:endParaRPr lang="en-GB" altLang="en-US" sz="1100" dirty="0">
              <a:ea typeface="ＭＳ Ｐゴシック" pitchFamily="34" charset="-128"/>
            </a:endParaRPr>
          </a:p>
          <a:p>
            <a:pPr eaLnBrk="1" hangingPunct="1">
              <a:lnSpc>
                <a:spcPct val="100000"/>
              </a:lnSpc>
              <a:defRPr/>
            </a:pPr>
            <a:r>
              <a:rPr lang="en-GB" sz="1100" dirty="0"/>
              <a:t>In order to understand how bias might operate, it can be helpful to look, first, at how social psychologists think about the human mind. </a:t>
            </a:r>
          </a:p>
          <a:p>
            <a:pPr eaLnBrk="1" hangingPunct="1">
              <a:lnSpc>
                <a:spcPct val="100000"/>
              </a:lnSpc>
              <a:defRPr/>
            </a:pPr>
            <a:endParaRPr lang="en-GB" sz="1100" dirty="0"/>
          </a:p>
          <a:p>
            <a:pPr eaLnBrk="1" hangingPunct="1">
              <a:lnSpc>
                <a:spcPct val="100000"/>
              </a:lnSpc>
              <a:defRPr/>
            </a:pPr>
            <a:r>
              <a:rPr lang="en-GB" sz="1100" dirty="0"/>
              <a:t>They tend to think of the human mind as having three dimensions: </a:t>
            </a:r>
          </a:p>
          <a:p>
            <a:pPr marL="710969" lvl="1" indent="-236990" eaLnBrk="1" hangingPunct="1">
              <a:buFontTx/>
              <a:buAutoNum type="arabicPeriod"/>
              <a:defRPr/>
            </a:pPr>
            <a:r>
              <a:rPr lang="en-GB" sz="1100" dirty="0"/>
              <a:t>Emotions – how we feel about things</a:t>
            </a:r>
          </a:p>
          <a:p>
            <a:pPr marL="710969" lvl="1" indent="-236990" eaLnBrk="1" hangingPunct="1">
              <a:buFontTx/>
              <a:buAutoNum type="arabicPeriod"/>
              <a:defRPr/>
            </a:pPr>
            <a:r>
              <a:rPr lang="en-GB" sz="1100" dirty="0"/>
              <a:t>Motivations – how we act towards things</a:t>
            </a:r>
          </a:p>
          <a:p>
            <a:pPr marL="710969" lvl="1" indent="-236990" eaLnBrk="1" hangingPunct="1">
              <a:buFontTx/>
              <a:buAutoNum type="arabicPeriod"/>
              <a:defRPr/>
            </a:pPr>
            <a:r>
              <a:rPr lang="en-GB" sz="1100" dirty="0"/>
              <a:t>Cognition – how we think about things.</a:t>
            </a:r>
          </a:p>
          <a:p>
            <a:pPr eaLnBrk="1" hangingPunct="1">
              <a:lnSpc>
                <a:spcPct val="100000"/>
              </a:lnSpc>
              <a:defRPr/>
            </a:pPr>
            <a:r>
              <a:rPr lang="en-GB" sz="1100" dirty="0"/>
              <a:t>The way we think, feel and act are sometimes in alignment – but not always. You hear about how people act instinctively without thought, or how their gut feeling went against what they believed.</a:t>
            </a:r>
          </a:p>
          <a:p>
            <a:pPr eaLnBrk="1" hangingPunct="1">
              <a:lnSpc>
                <a:spcPct val="100000"/>
              </a:lnSpc>
              <a:defRPr/>
            </a:pPr>
            <a:endParaRPr lang="en-GB" sz="1100" dirty="0"/>
          </a:p>
          <a:p>
            <a:pPr eaLnBrk="1" hangingPunct="1">
              <a:lnSpc>
                <a:spcPct val="100000"/>
              </a:lnSpc>
              <a:defRPr/>
            </a:pPr>
            <a:r>
              <a:rPr lang="en-GB" sz="1100" dirty="0"/>
              <a:t>When it comes to understanding relationships between different groups – like the police and different communities – it is possible to apply the three dimensions.</a:t>
            </a:r>
          </a:p>
          <a:p>
            <a:pPr marL="710969" lvl="1" indent="-236990" eaLnBrk="1" hangingPunct="1">
              <a:buFontTx/>
              <a:buAutoNum type="arabicPeriod"/>
              <a:defRPr/>
            </a:pPr>
            <a:r>
              <a:rPr lang="en-GB" sz="1100" dirty="0"/>
              <a:t>Prejudice – bias in how we feel about other people</a:t>
            </a:r>
          </a:p>
          <a:p>
            <a:pPr marL="710969" lvl="1" indent="-236990" eaLnBrk="1" hangingPunct="1">
              <a:buFontTx/>
              <a:buAutoNum type="arabicPeriod"/>
              <a:defRPr/>
            </a:pPr>
            <a:r>
              <a:rPr lang="en-GB" sz="1100" dirty="0"/>
              <a:t>Discrimination – bias in how we act towards other people</a:t>
            </a:r>
          </a:p>
          <a:p>
            <a:pPr marL="710969" lvl="1" indent="-236990" eaLnBrk="1" hangingPunct="1">
              <a:buFontTx/>
              <a:buAutoNum type="arabicPeriod"/>
              <a:defRPr/>
            </a:pPr>
            <a:r>
              <a:rPr lang="en-GB" sz="1100" dirty="0"/>
              <a:t>Stereotyping – bias in how we think about other people</a:t>
            </a:r>
          </a:p>
          <a:p>
            <a:pPr eaLnBrk="1" hangingPunct="1">
              <a:lnSpc>
                <a:spcPct val="100000"/>
              </a:lnSpc>
              <a:defRPr/>
            </a:pPr>
            <a:r>
              <a:rPr lang="en-GB" sz="1100" dirty="0"/>
              <a:t>Like feelings, actions and thoughts, prejudice, discrimination and stereotyping are separate but often related to one another</a:t>
            </a:r>
          </a:p>
          <a:p>
            <a:pPr eaLnBrk="1" hangingPunct="1">
              <a:lnSpc>
                <a:spcPct val="100000"/>
              </a:lnSpc>
              <a:defRPr/>
            </a:pPr>
            <a:r>
              <a:rPr lang="en-GB" sz="1100" dirty="0"/>
              <a:t>Holding negative views about a particular group of people could affect the way you behave towards them, but not necessarily</a:t>
            </a:r>
          </a:p>
          <a:p>
            <a:endParaRPr lang="en-GB" dirty="0"/>
          </a:p>
        </p:txBody>
      </p:sp>
      <p:sp>
        <p:nvSpPr>
          <p:cNvPr id="4" name="Slide Number Placeholder 3"/>
          <p:cNvSpPr>
            <a:spLocks noGrp="1"/>
          </p:cNvSpPr>
          <p:nvPr>
            <p:ph type="sldNum" sz="quarter" idx="10"/>
          </p:nvPr>
        </p:nvSpPr>
        <p:spPr/>
        <p:txBody>
          <a:bodyPr/>
          <a:lstStyle/>
          <a:p>
            <a:pPr>
              <a:defRPr/>
            </a:pPr>
            <a:fld id="{5FE6DA5B-1CDA-4E82-A267-6D05D72A9821}" type="slidenum">
              <a:rPr lang="en-GB" altLang="en-US" smtClean="0"/>
              <a:pPr>
                <a:defRPr/>
              </a:pPr>
              <a:t>17</a:t>
            </a:fld>
            <a:endParaRPr lang="en-GB" altLang="en-US"/>
          </a:p>
        </p:txBody>
      </p:sp>
    </p:spTree>
    <p:extLst>
      <p:ext uri="{BB962C8B-B14F-4D97-AF65-F5344CB8AC3E}">
        <p14:creationId xmlns:p14="http://schemas.microsoft.com/office/powerpoint/2010/main" val="272736822"/>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895475" y="636588"/>
            <a:ext cx="3489325" cy="1962150"/>
          </a:xfrm>
        </p:spPr>
      </p:sp>
      <p:sp>
        <p:nvSpPr>
          <p:cNvPr id="3" name="Notes Placeholder 2"/>
          <p:cNvSpPr>
            <a:spLocks noGrp="1"/>
          </p:cNvSpPr>
          <p:nvPr>
            <p:ph type="body" idx="1"/>
          </p:nvPr>
        </p:nvSpPr>
        <p:spPr/>
        <p:txBody>
          <a:bodyPr/>
          <a:lstStyle/>
          <a:p>
            <a:pPr defTabSz="947958" eaLnBrk="1" hangingPunct="1">
              <a:defRPr/>
            </a:pPr>
            <a:r>
              <a:rPr lang="en-GB" altLang="en-US" sz="1100" b="1" dirty="0">
                <a:ea typeface="ＭＳ Ｐゴシック" pitchFamily="34" charset="-128"/>
              </a:rPr>
              <a:t>Stereotype You Tube – 1 min 7 seconds (</a:t>
            </a:r>
            <a:r>
              <a:rPr lang="en-GB" sz="1100" dirty="0">
                <a:hlinkClick r:id="rId3"/>
              </a:rPr>
              <a:t>https://www.youtube.com/watch?v=5KKId_9CSlk</a:t>
            </a:r>
            <a:r>
              <a:rPr lang="en-GB" sz="1100" dirty="0"/>
              <a:t>)</a:t>
            </a:r>
          </a:p>
          <a:p>
            <a:pPr eaLnBrk="1" hangingPunct="1">
              <a:lnSpc>
                <a:spcPct val="100000"/>
              </a:lnSpc>
            </a:pPr>
            <a:endParaRPr lang="en-GB" altLang="en-US" sz="1100" b="1" dirty="0">
              <a:ea typeface="ＭＳ Ｐゴシック" pitchFamily="34" charset="-128"/>
            </a:endParaRPr>
          </a:p>
          <a:p>
            <a:pPr eaLnBrk="1" hangingPunct="1">
              <a:lnSpc>
                <a:spcPct val="100000"/>
              </a:lnSpc>
            </a:pPr>
            <a:endParaRPr lang="en-GB" altLang="en-US" sz="1100" dirty="0">
              <a:ea typeface="ＭＳ Ｐゴシック" pitchFamily="34" charset="-128"/>
            </a:endParaRPr>
          </a:p>
          <a:p>
            <a:pPr eaLnBrk="1" hangingPunct="1">
              <a:lnSpc>
                <a:spcPct val="100000"/>
              </a:lnSpc>
            </a:pPr>
            <a:r>
              <a:rPr lang="en-GB" altLang="en-US" sz="1100" dirty="0">
                <a:ea typeface="ＭＳ Ｐゴシック" pitchFamily="34" charset="-128"/>
              </a:rPr>
              <a:t>Stereotyping is ‘normal’ in the sense that psychologists see it as a natural and efficient mental process. </a:t>
            </a:r>
          </a:p>
          <a:p>
            <a:pPr eaLnBrk="1" hangingPunct="1">
              <a:lnSpc>
                <a:spcPct val="100000"/>
              </a:lnSpc>
            </a:pPr>
            <a:r>
              <a:rPr lang="en-GB" altLang="en-US" sz="1100" dirty="0">
                <a:ea typeface="ＭＳ Ｐゴシック" pitchFamily="34" charset="-128"/>
              </a:rPr>
              <a:t>They do not see it as a pathology and the same thing as prejudice (a preference or dislike for particular groups of people on a more emotional level).</a:t>
            </a:r>
          </a:p>
          <a:p>
            <a:pPr eaLnBrk="1" hangingPunct="1">
              <a:lnSpc>
                <a:spcPct val="100000"/>
              </a:lnSpc>
            </a:pPr>
            <a:endParaRPr lang="en-GB" altLang="en-US" sz="1100" dirty="0">
              <a:ea typeface="ＭＳ Ｐゴシック" pitchFamily="34" charset="-128"/>
            </a:endParaRPr>
          </a:p>
          <a:p>
            <a:pPr eaLnBrk="1" hangingPunct="1">
              <a:lnSpc>
                <a:spcPct val="100000"/>
              </a:lnSpc>
            </a:pPr>
            <a:r>
              <a:rPr lang="en-GB" altLang="en-US" sz="1100" dirty="0">
                <a:ea typeface="ＭＳ Ｐゴシック" pitchFamily="34" charset="-128"/>
              </a:rPr>
              <a:t>Stereotyping results from the way we categorise the world around us.</a:t>
            </a:r>
          </a:p>
          <a:p>
            <a:pPr eaLnBrk="1" hangingPunct="1">
              <a:lnSpc>
                <a:spcPct val="100000"/>
              </a:lnSpc>
            </a:pPr>
            <a:r>
              <a:rPr lang="en-GB" altLang="en-US" sz="1100" dirty="0">
                <a:ea typeface="ＭＳ Ｐゴシック" pitchFamily="34" charset="-128"/>
              </a:rPr>
              <a:t>As humans, we find it very quick, easy and automatic to place people and things into particular categories, and doing so helps us to make sense of what’s happening.</a:t>
            </a:r>
          </a:p>
          <a:p>
            <a:pPr eaLnBrk="1" hangingPunct="1">
              <a:lnSpc>
                <a:spcPct val="100000"/>
              </a:lnSpc>
            </a:pPr>
            <a:r>
              <a:rPr lang="en-GB" altLang="en-US" sz="1100" dirty="0">
                <a:ea typeface="ＭＳ Ｐゴシック" pitchFamily="34" charset="-128"/>
              </a:rPr>
              <a:t>When it comes to people, psychologists suggest we categorise people – including ourselves – into in-groups (the group we think we belong to) and out-groups (groups we don’t think we belong to).</a:t>
            </a:r>
          </a:p>
          <a:p>
            <a:pPr eaLnBrk="1" hangingPunct="1">
              <a:lnSpc>
                <a:spcPct val="100000"/>
              </a:lnSpc>
            </a:pPr>
            <a:endParaRPr lang="en-GB" altLang="en-US" sz="1100" dirty="0">
              <a:ea typeface="ＭＳ Ｐゴシック" pitchFamily="34" charset="-128"/>
            </a:endParaRPr>
          </a:p>
          <a:p>
            <a:pPr eaLnBrk="1" hangingPunct="1">
              <a:lnSpc>
                <a:spcPct val="100000"/>
              </a:lnSpc>
            </a:pPr>
            <a:r>
              <a:rPr lang="en-GB" altLang="en-US" sz="1100" dirty="0">
                <a:ea typeface="ＭＳ Ｐゴシック" pitchFamily="34" charset="-128"/>
              </a:rPr>
              <a:t>It is common in western society for us – and from a very early age – to categorise ourselves and other people in terms of gender, race/ethnicity, etc.</a:t>
            </a:r>
          </a:p>
          <a:p>
            <a:pPr eaLnBrk="1" hangingPunct="1">
              <a:lnSpc>
                <a:spcPct val="100000"/>
              </a:lnSpc>
            </a:pPr>
            <a:r>
              <a:rPr lang="en-GB" altLang="en-US" sz="1100" dirty="0">
                <a:ea typeface="ＭＳ Ｐゴシック" pitchFamily="34" charset="-128"/>
              </a:rPr>
              <a:t>Stereotyping occurs when we start to think that a particular group or category as being more likely to possess a particular characteristic.</a:t>
            </a:r>
          </a:p>
          <a:p>
            <a:pPr eaLnBrk="1" hangingPunct="1">
              <a:lnSpc>
                <a:spcPct val="100000"/>
              </a:lnSpc>
            </a:pPr>
            <a:endParaRPr lang="en-GB" altLang="en-US" sz="1100" dirty="0">
              <a:ea typeface="ＭＳ Ｐゴシック" pitchFamily="34" charset="-128"/>
            </a:endParaRPr>
          </a:p>
          <a:p>
            <a:pPr eaLnBrk="1" hangingPunct="1">
              <a:lnSpc>
                <a:spcPct val="100000"/>
              </a:lnSpc>
            </a:pPr>
            <a:r>
              <a:rPr lang="en-GB" altLang="en-US" sz="1100" dirty="0">
                <a:ea typeface="ＭＳ Ｐゴシック" pitchFamily="34" charset="-128"/>
              </a:rPr>
              <a:t>Not all stereotypes are framed negatively – you will be familiar with the common stereotypes that exist about which gender is more empathetic, and which nationalities have the best builders.</a:t>
            </a:r>
          </a:p>
          <a:p>
            <a:pPr eaLnBrk="1" hangingPunct="1">
              <a:lnSpc>
                <a:spcPct val="100000"/>
              </a:lnSpc>
            </a:pPr>
            <a:endParaRPr lang="en-GB" altLang="en-US" sz="1100" dirty="0">
              <a:ea typeface="ＭＳ Ｐゴシック" pitchFamily="34" charset="-128"/>
            </a:endParaRPr>
          </a:p>
          <a:p>
            <a:pPr eaLnBrk="1" hangingPunct="1">
              <a:lnSpc>
                <a:spcPct val="100000"/>
              </a:lnSpc>
            </a:pPr>
            <a:r>
              <a:rPr lang="en-GB" altLang="en-US" sz="1100" dirty="0">
                <a:ea typeface="ＭＳ Ｐゴシック" pitchFamily="34" charset="-128"/>
              </a:rPr>
              <a:t>Stereotypes are thought by psychologists to have some important functions. </a:t>
            </a:r>
          </a:p>
          <a:p>
            <a:pPr lvl="1" eaLnBrk="1" hangingPunct="1">
              <a:lnSpc>
                <a:spcPct val="100000"/>
              </a:lnSpc>
              <a:buFontTx/>
              <a:buAutoNum type="arabicPeriod"/>
            </a:pPr>
            <a:r>
              <a:rPr lang="en-GB" altLang="en-US" sz="1100" dirty="0">
                <a:ea typeface="ＭＳ Ｐゴシック" pitchFamily="34" charset="-128"/>
              </a:rPr>
              <a:t>They help us to rationalise perceived inequalities between groups (e.g., that group has more/less because they are more/less deserving)</a:t>
            </a:r>
          </a:p>
          <a:p>
            <a:pPr lvl="1" eaLnBrk="1" hangingPunct="1">
              <a:lnSpc>
                <a:spcPct val="100000"/>
              </a:lnSpc>
              <a:buFontTx/>
              <a:buAutoNum type="arabicPeriod"/>
            </a:pPr>
            <a:r>
              <a:rPr lang="en-GB" altLang="en-US" sz="1100" dirty="0">
                <a:ea typeface="ＭＳ Ｐゴシック" pitchFamily="34" charset="-128"/>
              </a:rPr>
              <a:t>They boost the way we feel about ourselves and the in-groups to which we think we belong</a:t>
            </a:r>
          </a:p>
          <a:p>
            <a:pPr lvl="1" eaLnBrk="1" hangingPunct="1">
              <a:lnSpc>
                <a:spcPct val="100000"/>
              </a:lnSpc>
              <a:buFontTx/>
              <a:buAutoNum type="arabicPeriod"/>
            </a:pPr>
            <a:r>
              <a:rPr lang="en-GB" altLang="en-US" sz="1100" dirty="0">
                <a:ea typeface="ＭＳ Ｐゴシック" pitchFamily="34" charset="-128"/>
              </a:rPr>
              <a:t>Most importantly, they act as a ‘mental shortcut’ for making sense of new, unfamiliar or complex situations, helping us to ‘fill in the blanks’ when we have limited information or time.</a:t>
            </a:r>
          </a:p>
          <a:p>
            <a:pPr eaLnBrk="1" hangingPunct="1">
              <a:lnSpc>
                <a:spcPct val="100000"/>
              </a:lnSpc>
            </a:pPr>
            <a:r>
              <a:rPr lang="en-GB" altLang="en-US" sz="1100" i="1" dirty="0">
                <a:ea typeface="ＭＳ Ｐゴシック" pitchFamily="34" charset="-128"/>
              </a:rPr>
              <a:t>TRAINER NOTE: You may wish to choose an example to illustrate the above point. For example, a person may see something with leaves and petals and assume it is a bunch of flowers, only to realise the flowers are made of plastic when he or she goes to smell them. </a:t>
            </a:r>
          </a:p>
          <a:p>
            <a:pPr eaLnBrk="1" hangingPunct="1">
              <a:lnSpc>
                <a:spcPct val="100000"/>
              </a:lnSpc>
            </a:pPr>
            <a:endParaRPr lang="en-GB" altLang="en-US" sz="1100" dirty="0">
              <a:ea typeface="ＭＳ Ｐゴシック" pitchFamily="34" charset="-128"/>
            </a:endParaRPr>
          </a:p>
          <a:p>
            <a:pPr eaLnBrk="1" hangingPunct="1">
              <a:lnSpc>
                <a:spcPct val="100000"/>
              </a:lnSpc>
            </a:pPr>
            <a:r>
              <a:rPr lang="en-GB" altLang="en-US" sz="1100" dirty="0">
                <a:ea typeface="ＭＳ Ｐゴシック" pitchFamily="34" charset="-128"/>
              </a:rPr>
              <a:t>Stereotypes can be formed directly (from personal experience) or indirectly (via friends, family and the media) and can be deeply rooted in history.</a:t>
            </a:r>
          </a:p>
          <a:p>
            <a:pPr eaLnBrk="1" hangingPunct="1">
              <a:lnSpc>
                <a:spcPct val="100000"/>
              </a:lnSpc>
            </a:pPr>
            <a:r>
              <a:rPr lang="en-GB" altLang="en-US" sz="1100" dirty="0">
                <a:ea typeface="ＭＳ Ｐゴシック" pitchFamily="34" charset="-128"/>
              </a:rPr>
              <a:t>Just because stereotyping is a ‘normal’ mental process, it is not always desirable.</a:t>
            </a:r>
          </a:p>
          <a:p>
            <a:pPr eaLnBrk="1" hangingPunct="1">
              <a:lnSpc>
                <a:spcPct val="100000"/>
              </a:lnSpc>
            </a:pPr>
            <a:r>
              <a:rPr lang="en-GB" altLang="en-US" sz="1100" dirty="0">
                <a:ea typeface="ＭＳ Ｐゴシック" pitchFamily="34" charset="-128"/>
              </a:rPr>
              <a:t>When decisions are on based on stereotypes, they can lead to discrimination, particularly when those decisions are made by people in positions of authority or power (like the police).</a:t>
            </a:r>
          </a:p>
          <a:p>
            <a:pPr eaLnBrk="1" hangingPunct="1">
              <a:lnSpc>
                <a:spcPct val="100000"/>
              </a:lnSpc>
            </a:pPr>
            <a:endParaRPr lang="en-GB" altLang="en-US" sz="1100" dirty="0">
              <a:ea typeface="ＭＳ Ｐゴシック" pitchFamily="34" charset="-128"/>
            </a:endParaRPr>
          </a:p>
          <a:p>
            <a:pPr eaLnBrk="1" hangingPunct="1">
              <a:lnSpc>
                <a:spcPct val="100000"/>
              </a:lnSpc>
            </a:pPr>
            <a:r>
              <a:rPr lang="en-GB" altLang="en-US" sz="1100" dirty="0">
                <a:ea typeface="ＭＳ Ｐゴシック" pitchFamily="34" charset="-128"/>
              </a:rPr>
              <a:t>How might stereotypes be formed? Psychologists suggest there are several processes:</a:t>
            </a:r>
          </a:p>
          <a:p>
            <a:pPr lvl="1" eaLnBrk="1" hangingPunct="1">
              <a:lnSpc>
                <a:spcPct val="100000"/>
              </a:lnSpc>
            </a:pPr>
            <a:r>
              <a:rPr lang="en-GB" altLang="en-US" sz="1100" dirty="0">
                <a:ea typeface="ＭＳ Ｐゴシック" pitchFamily="34" charset="-128"/>
              </a:rPr>
              <a:t>1. Our tendency of seeing people’s behaviour as resulting from their internal disposition, rather than as a response to a temporary situation (fundamental attribution error)</a:t>
            </a:r>
          </a:p>
          <a:p>
            <a:pPr lvl="1" eaLnBrk="1" hangingPunct="1">
              <a:lnSpc>
                <a:spcPct val="100000"/>
              </a:lnSpc>
            </a:pPr>
            <a:r>
              <a:rPr lang="en-GB" altLang="en-US" sz="1100" dirty="0">
                <a:ea typeface="ＭＳ Ｐゴシック" pitchFamily="34" charset="-128"/>
              </a:rPr>
              <a:t>2. Our greater tendency of seeing the behaviour of people from out-groups as resulting from their internal disposition (ultimate attribution error)</a:t>
            </a:r>
          </a:p>
          <a:p>
            <a:pPr lvl="1" eaLnBrk="1" hangingPunct="1">
              <a:lnSpc>
                <a:spcPct val="100000"/>
              </a:lnSpc>
            </a:pPr>
            <a:r>
              <a:rPr lang="en-GB" altLang="en-US" sz="1100" dirty="0">
                <a:ea typeface="ＭＳ Ｐゴシック" pitchFamily="34" charset="-128"/>
              </a:rPr>
              <a:t>3. Our tendency of seeing less diversity in out-groups than in-groups (i.e. they are all the same).</a:t>
            </a:r>
          </a:p>
          <a:p>
            <a:pPr lvl="1" eaLnBrk="1" hangingPunct="1">
              <a:lnSpc>
                <a:spcPct val="100000"/>
              </a:lnSpc>
            </a:pPr>
            <a:r>
              <a:rPr lang="en-GB" altLang="en-US" sz="1100" dirty="0">
                <a:ea typeface="ＭＳ Ｐゴシック" pitchFamily="34" charset="-128"/>
              </a:rPr>
              <a:t>4. Our tendency of seeing spurious patterns in rare and random events (illusory correlations).</a:t>
            </a:r>
          </a:p>
          <a:p>
            <a:pPr eaLnBrk="1" hangingPunct="1">
              <a:lnSpc>
                <a:spcPct val="100000"/>
              </a:lnSpc>
            </a:pPr>
            <a:r>
              <a:rPr lang="en-GB" altLang="en-US" sz="1100" dirty="0">
                <a:ea typeface="ＭＳ Ｐゴシック" pitchFamily="34" charset="-128"/>
              </a:rPr>
              <a:t>The less information and time we have, the more likely we are to rely on stereotypes.</a:t>
            </a:r>
          </a:p>
          <a:p>
            <a:pPr eaLnBrk="1" hangingPunct="1">
              <a:lnSpc>
                <a:spcPct val="100000"/>
              </a:lnSpc>
            </a:pPr>
            <a:r>
              <a:rPr lang="en-GB" altLang="en-US" sz="1100" i="1" dirty="0">
                <a:ea typeface="ＭＳ Ｐゴシック" pitchFamily="34" charset="-128"/>
              </a:rPr>
              <a:t>TRAINER NOTE: You may wish to ask students to reflect on the speed of their decision making in stop and search and other situations, and highlight the importance of them stopping and thinking.</a:t>
            </a:r>
          </a:p>
          <a:p>
            <a:pPr eaLnBrk="1" hangingPunct="1">
              <a:lnSpc>
                <a:spcPct val="100000"/>
              </a:lnSpc>
            </a:pPr>
            <a:endParaRPr lang="en-GB" altLang="en-US" sz="1100" dirty="0">
              <a:ea typeface="ＭＳ Ｐゴシック" pitchFamily="34" charset="-128"/>
            </a:endParaRPr>
          </a:p>
          <a:p>
            <a:pPr eaLnBrk="1" hangingPunct="1">
              <a:lnSpc>
                <a:spcPct val="100000"/>
              </a:lnSpc>
            </a:pPr>
            <a:r>
              <a:rPr lang="en-GB" altLang="en-US" sz="1100" dirty="0">
                <a:ea typeface="ＭＳ Ｐゴシック" pitchFamily="34" charset="-128"/>
              </a:rPr>
              <a:t>Stereotypes are seen by psychologists as being particularly resistant to change – in part because of the functions they serve. </a:t>
            </a:r>
          </a:p>
          <a:p>
            <a:pPr eaLnBrk="1" hangingPunct="1">
              <a:lnSpc>
                <a:spcPct val="100000"/>
              </a:lnSpc>
            </a:pPr>
            <a:r>
              <a:rPr lang="en-GB" altLang="en-US" sz="1100" dirty="0">
                <a:ea typeface="ＭＳ Ｐゴシック" pitchFamily="34" charset="-128"/>
              </a:rPr>
              <a:t>This is because we tend to not to notice – and sometimes even discount – information or examples that do not fit our expectations, and because some stereotyping can lead to self-fulfilling prophecy.</a:t>
            </a:r>
          </a:p>
          <a:p>
            <a:pPr eaLnBrk="1" hangingPunct="1">
              <a:lnSpc>
                <a:spcPct val="100000"/>
              </a:lnSpc>
            </a:pPr>
            <a:endParaRPr lang="en-GB" altLang="en-US" sz="1100" dirty="0">
              <a:ea typeface="ＭＳ Ｐゴシック" pitchFamily="34" charset="-128"/>
            </a:endParaRPr>
          </a:p>
          <a:p>
            <a:pPr eaLnBrk="1" hangingPunct="1">
              <a:lnSpc>
                <a:spcPct val="100000"/>
              </a:lnSpc>
            </a:pPr>
            <a:r>
              <a:rPr lang="en-GB" altLang="en-US" sz="1100" dirty="0">
                <a:ea typeface="ＭＳ Ｐゴシック" pitchFamily="34" charset="-128"/>
              </a:rPr>
              <a:t>Compared to prejudice, people tend to be less aware of when they use stereotypes.</a:t>
            </a:r>
          </a:p>
          <a:p>
            <a:pPr eaLnBrk="1" hangingPunct="1">
              <a:lnSpc>
                <a:spcPct val="100000"/>
              </a:lnSpc>
            </a:pPr>
            <a:r>
              <a:rPr lang="en-GB" altLang="en-US" sz="1100" dirty="0">
                <a:ea typeface="ＭＳ Ｐゴシック" pitchFamily="34" charset="-128"/>
              </a:rPr>
              <a:t>Psychologists see stereotyping as less visible and intentional – in this sense, it is can be seen as form of bias about which we are ’unconscious‘.</a:t>
            </a:r>
          </a:p>
          <a:p>
            <a:pPr eaLnBrk="1" hangingPunct="1">
              <a:lnSpc>
                <a:spcPct val="100000"/>
              </a:lnSpc>
            </a:pPr>
            <a:r>
              <a:rPr lang="en-GB" altLang="en-US" sz="1100" dirty="0">
                <a:ea typeface="ＭＳ Ｐゴシック" pitchFamily="34" charset="-128"/>
              </a:rPr>
              <a:t>Nevertheless, psychologists think that the same processes that create stereotypes (i.e. direct and indirect experience) can, over time, be used to change and challenge them. </a:t>
            </a:r>
          </a:p>
          <a:p>
            <a:endParaRPr lang="en-GB" dirty="0"/>
          </a:p>
        </p:txBody>
      </p:sp>
      <p:sp>
        <p:nvSpPr>
          <p:cNvPr id="4" name="Slide Number Placeholder 3"/>
          <p:cNvSpPr>
            <a:spLocks noGrp="1"/>
          </p:cNvSpPr>
          <p:nvPr>
            <p:ph type="sldNum" sz="quarter" idx="10"/>
          </p:nvPr>
        </p:nvSpPr>
        <p:spPr/>
        <p:txBody>
          <a:bodyPr/>
          <a:lstStyle/>
          <a:p>
            <a:pPr>
              <a:defRPr/>
            </a:pPr>
            <a:fld id="{5FE6DA5B-1CDA-4E82-A267-6D05D72A9821}" type="slidenum">
              <a:rPr lang="en-GB" altLang="en-US" smtClean="0"/>
              <a:pPr>
                <a:defRPr/>
              </a:pPr>
              <a:t>18</a:t>
            </a:fld>
            <a:endParaRPr lang="en-GB" altLang="en-US"/>
          </a:p>
        </p:txBody>
      </p:sp>
    </p:spTree>
    <p:extLst>
      <p:ext uri="{BB962C8B-B14F-4D97-AF65-F5344CB8AC3E}">
        <p14:creationId xmlns:p14="http://schemas.microsoft.com/office/powerpoint/2010/main" val="2937030954"/>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895475" y="636588"/>
            <a:ext cx="3489325" cy="1962150"/>
          </a:xfrm>
        </p:spPr>
      </p:sp>
      <p:sp>
        <p:nvSpPr>
          <p:cNvPr id="3" name="Notes Placeholder 2"/>
          <p:cNvSpPr>
            <a:spLocks noGrp="1"/>
          </p:cNvSpPr>
          <p:nvPr>
            <p:ph type="body" idx="1"/>
          </p:nvPr>
        </p:nvSpPr>
        <p:spPr/>
        <p:txBody>
          <a:bodyPr/>
          <a:lstStyle/>
          <a:p>
            <a:pPr eaLnBrk="1" hangingPunct="1">
              <a:defRPr/>
            </a:pPr>
            <a:r>
              <a:rPr lang="en-GB" altLang="en-US" sz="1100" dirty="0">
                <a:cs typeface="Arial" panose="020B0604020202020204" pitchFamily="34" charset="0"/>
              </a:rPr>
              <a:t>How do officers form suspicions when they are on patrol, and what role my stereotypes play in decisions to stop and search? </a:t>
            </a:r>
          </a:p>
          <a:p>
            <a:pPr lvl="1" eaLnBrk="1" hangingPunct="1">
              <a:defRPr/>
            </a:pPr>
            <a:r>
              <a:rPr lang="en-GB" altLang="en-US" sz="1100" dirty="0">
                <a:cs typeface="Arial" panose="020B0604020202020204" pitchFamily="34" charset="0"/>
              </a:rPr>
              <a:t>Research carried out with police officers in England and Wales based on fieldwork carried out in in 2000 and 2004 has suggested that officers (like everyone else) scan their environment in order to identify cues (things or people) that could signal danger or disorder. (The process is referred to as ‘signalling’.)</a:t>
            </a:r>
          </a:p>
          <a:p>
            <a:pPr lvl="1" eaLnBrk="1" hangingPunct="1">
              <a:defRPr/>
            </a:pPr>
            <a:r>
              <a:rPr lang="en-GB" altLang="en-US" sz="1100" dirty="0">
                <a:cs typeface="Arial" panose="020B0604020202020204" pitchFamily="34" charset="0"/>
              </a:rPr>
              <a:t>These cues are numerous, ever changing and are not inherently meaningful, so officers (like everyone else) use mental shortcuts or rules of thumb to make sense of them and to decide on what action to take. (The process is referred to as ‘framing’).</a:t>
            </a:r>
          </a:p>
          <a:p>
            <a:pPr lvl="1" eaLnBrk="1" hangingPunct="1">
              <a:defRPr/>
            </a:pPr>
            <a:r>
              <a:rPr lang="en-GB" altLang="en-US" sz="1100" dirty="0">
                <a:cs typeface="Arial" panose="020B0604020202020204" pitchFamily="34" charset="0"/>
              </a:rPr>
              <a:t>These rules of thumb tend to built up directly via previous experience or shared indirectly. </a:t>
            </a:r>
          </a:p>
          <a:p>
            <a:pPr eaLnBrk="1" hangingPunct="1">
              <a:defRPr/>
            </a:pPr>
            <a:r>
              <a:rPr lang="en-GB" altLang="en-US" sz="1100" i="1" dirty="0">
                <a:cs typeface="Arial" panose="020B0604020202020204" pitchFamily="34" charset="0"/>
              </a:rPr>
              <a:t>TRAINER NOTE: You may wish to ask the students about the cues or signals that tend to look out for on patrol and how they interpret them (e.g. the drivers’ window being wound down slightly sometimes signals to officers that the driver may have been drinking).</a:t>
            </a:r>
          </a:p>
          <a:p>
            <a:pPr eaLnBrk="1" hangingPunct="1">
              <a:defRPr/>
            </a:pPr>
            <a:endParaRPr lang="en-GB" altLang="en-US" sz="1100" dirty="0">
              <a:cs typeface="Arial" panose="020B0604020202020204" pitchFamily="34" charset="0"/>
            </a:endParaRPr>
          </a:p>
          <a:p>
            <a:pPr eaLnBrk="1" hangingPunct="1">
              <a:defRPr/>
            </a:pPr>
            <a:r>
              <a:rPr lang="en-GB" altLang="en-US" sz="1100" dirty="0">
                <a:cs typeface="Arial" panose="020B0604020202020204" pitchFamily="34" charset="0"/>
              </a:rPr>
              <a:t>Interviews with officers and extensive observations of police patrol have highlighted the signals that prompted officers to become suspicion and initiate contact with a member of the public. </a:t>
            </a:r>
          </a:p>
          <a:p>
            <a:pPr eaLnBrk="1" hangingPunct="1">
              <a:defRPr/>
            </a:pPr>
            <a:endParaRPr lang="en-GB" altLang="en-US" sz="1100" dirty="0">
              <a:cs typeface="Arial" panose="020B0604020202020204" pitchFamily="34" charset="0"/>
            </a:endParaRPr>
          </a:p>
          <a:p>
            <a:pPr eaLnBrk="1" hangingPunct="1">
              <a:defRPr/>
            </a:pPr>
            <a:r>
              <a:rPr lang="en-GB" altLang="en-US" sz="1100" dirty="0">
                <a:cs typeface="Arial" panose="020B0604020202020204" pitchFamily="34" charset="0"/>
              </a:rPr>
              <a:t>The signals that prompted action varied between officers and in different places, and are very likely to change over time. Indeed, officers varied in the level of suspicion they needed before they stopped someone or search them.</a:t>
            </a:r>
          </a:p>
          <a:p>
            <a:pPr marL="710969" lvl="1" indent="-236990" eaLnBrk="1" hangingPunct="1">
              <a:buFontTx/>
              <a:buAutoNum type="arabicPeriod"/>
              <a:defRPr/>
            </a:pPr>
            <a:r>
              <a:rPr lang="en-GB" altLang="en-US" sz="1100" dirty="0">
                <a:cs typeface="Arial" panose="020B0604020202020204" pitchFamily="34" charset="0"/>
              </a:rPr>
              <a:t>Strong signals – The ‘regulars’ and evidence of drug use were strong signals of suspicion and often resulted in contact. People who closely matched a suspect description and were seen to commit an offence (particularly disorder which was an affront to the officer) were also strong signals but prompted contact much less often.</a:t>
            </a:r>
          </a:p>
          <a:p>
            <a:pPr marL="710969" lvl="1" indent="-236990" eaLnBrk="1" hangingPunct="1">
              <a:buFontTx/>
              <a:buAutoNum type="arabicPeriod"/>
              <a:defRPr/>
            </a:pPr>
            <a:r>
              <a:rPr lang="en-GB" altLang="en-US" sz="1100" dirty="0">
                <a:cs typeface="Arial" panose="020B0604020202020204" pitchFamily="34" charset="0"/>
              </a:rPr>
              <a:t>Intermediate signals – Young people – particularly those in groups, wearing sports clothes and just ‘hanging around’ – and people who vaguely matched suspected descriptions often attracted police attention but did not always lead to contact (i.e. ‘sports gear’ example).</a:t>
            </a:r>
          </a:p>
          <a:p>
            <a:pPr marL="710969" lvl="1" indent="-236990" eaLnBrk="1" hangingPunct="1">
              <a:buFontTx/>
              <a:buAutoNum type="arabicPeriod"/>
              <a:defRPr/>
            </a:pPr>
            <a:r>
              <a:rPr lang="en-GB" altLang="en-US" sz="1100" dirty="0">
                <a:cs typeface="Arial" panose="020B0604020202020204" pitchFamily="34" charset="0"/>
              </a:rPr>
              <a:t>Weak signals – People wearing particular items of clothing (e.g. driving gloves, heavy dark coats) or who appeared scruffy or out of place sometimes attracted officer attention and only occasionally lead to contact. Some officers would also be suspicious about particular makes and models of vehicle.</a:t>
            </a:r>
          </a:p>
          <a:p>
            <a:pPr eaLnBrk="1" hangingPunct="1">
              <a:defRPr/>
            </a:pPr>
            <a:endParaRPr lang="en-GB" altLang="en-US" sz="1100" dirty="0">
              <a:cs typeface="Arial" panose="020B0604020202020204" pitchFamily="34" charset="0"/>
            </a:endParaRPr>
          </a:p>
          <a:p>
            <a:pPr eaLnBrk="1" hangingPunct="1">
              <a:defRPr/>
            </a:pPr>
            <a:r>
              <a:rPr lang="en-GB" altLang="en-US" sz="1100" dirty="0">
                <a:cs typeface="Arial" panose="020B0604020202020204" pitchFamily="34" charset="0"/>
              </a:rPr>
              <a:t>It was difficult for the research to pin down the role that race and ethnicity played in officers’ decision to initiate contact. </a:t>
            </a:r>
          </a:p>
          <a:p>
            <a:pPr eaLnBrk="1" hangingPunct="1">
              <a:defRPr/>
            </a:pPr>
            <a:endParaRPr lang="en-GB" altLang="en-US" sz="1100" dirty="0">
              <a:cs typeface="Arial" panose="020B0604020202020204" pitchFamily="34" charset="0"/>
            </a:endParaRPr>
          </a:p>
          <a:p>
            <a:pPr eaLnBrk="1" hangingPunct="1">
              <a:defRPr/>
            </a:pPr>
            <a:r>
              <a:rPr lang="en-GB" altLang="en-US" sz="1100" dirty="0">
                <a:cs typeface="Arial" panose="020B0604020202020204" pitchFamily="34" charset="0"/>
              </a:rPr>
              <a:t>In line with previous research, some officers seemed to have heightened suspicions about young black men.</a:t>
            </a:r>
          </a:p>
          <a:p>
            <a:pPr eaLnBrk="1" hangingPunct="1">
              <a:defRPr/>
            </a:pPr>
            <a:r>
              <a:rPr lang="en-GB" altLang="en-US" sz="1100" dirty="0">
                <a:cs typeface="Arial" panose="020B0604020202020204" pitchFamily="34" charset="0"/>
              </a:rPr>
              <a:t>Only one example was seen where race/ethnicity appeared to play a pivotal role in the officer’s decision to initiate contact (i.e. </a:t>
            </a:r>
            <a:r>
              <a:rPr lang="en-US" sz="1100" dirty="0"/>
              <a:t>‘Rasta man’ example).</a:t>
            </a:r>
          </a:p>
          <a:p>
            <a:pPr eaLnBrk="1" hangingPunct="1">
              <a:defRPr/>
            </a:pPr>
            <a:endParaRPr lang="en-US" altLang="en-US" sz="1100" dirty="0"/>
          </a:p>
          <a:p>
            <a:pPr eaLnBrk="1" hangingPunct="1">
              <a:defRPr/>
            </a:pPr>
            <a:r>
              <a:rPr lang="en-US" altLang="en-US" sz="1100" dirty="0"/>
              <a:t>Officers were, however, asked for the views on racial/ethnic patterns in offending. </a:t>
            </a:r>
          </a:p>
          <a:p>
            <a:pPr eaLnBrk="1" hangingPunct="1">
              <a:defRPr/>
            </a:pPr>
            <a:r>
              <a:rPr lang="en-US" altLang="en-US" sz="1100" dirty="0"/>
              <a:t>The majority of those who were interviewed were very careful to contextual their answers and to say that any differences were local and temporary rather than suggest one group was inherently more/less criminal than any other.</a:t>
            </a:r>
          </a:p>
          <a:p>
            <a:pPr eaLnBrk="1" hangingPunct="1">
              <a:defRPr/>
            </a:pPr>
            <a:r>
              <a:rPr lang="en-GB" altLang="en-US" sz="1100" dirty="0">
                <a:cs typeface="Arial" panose="020B0604020202020204" pitchFamily="34" charset="0"/>
              </a:rPr>
              <a:t>Some were much less careful, and they answers revealed the existence of prejudice and stereotypes (i.e. ‘street robbery’ examples).</a:t>
            </a:r>
          </a:p>
          <a:p>
            <a:pPr eaLnBrk="1" hangingPunct="1">
              <a:defRPr/>
            </a:pPr>
            <a:r>
              <a:rPr lang="en-GB" altLang="en-US" sz="1100" dirty="0">
                <a:cs typeface="Arial" panose="020B0604020202020204" pitchFamily="34" charset="0"/>
              </a:rPr>
              <a:t>In general, though, </a:t>
            </a:r>
            <a:r>
              <a:rPr lang="en-GB" sz="1100" dirty="0"/>
              <a:t>officers tended to talk about black men in relation to street robbery and drugs, and white men in relation to a wider range of crime (usually public order, burglary, and vehicle crime). Few associated Asian men with particular crime types.</a:t>
            </a:r>
          </a:p>
          <a:p>
            <a:pPr eaLnBrk="1" hangingPunct="1">
              <a:defRPr/>
            </a:pPr>
            <a:endParaRPr lang="en-GB" altLang="en-US" sz="1100" i="1" dirty="0">
              <a:cs typeface="Arial" panose="020B0604020202020204" pitchFamily="34" charset="0"/>
            </a:endParaRPr>
          </a:p>
          <a:p>
            <a:pPr eaLnBrk="1" hangingPunct="1">
              <a:defRPr/>
            </a:pPr>
            <a:r>
              <a:rPr lang="en-GB" altLang="en-US" sz="1100" i="1" dirty="0">
                <a:cs typeface="Arial" panose="020B0604020202020204" pitchFamily="34" charset="0"/>
              </a:rPr>
              <a:t>TRAINER NOTE: Because of the age of this research, you may wish to ask the students to think about what’s changed and whether they thing the findings still hold true (e.g. gangs, Islamist terrorism).</a:t>
            </a:r>
          </a:p>
          <a:p>
            <a:pPr eaLnBrk="1" hangingPunct="1">
              <a:defRPr/>
            </a:pPr>
            <a:endParaRPr lang="en-GB" sz="1100" dirty="0"/>
          </a:p>
          <a:p>
            <a:pPr eaLnBrk="1" hangingPunct="1">
              <a:defRPr/>
            </a:pPr>
            <a:r>
              <a:rPr lang="en-GB" sz="1100" dirty="0"/>
              <a:t>There is evidence, therefore, that decisions to stop and then to search people are shaped by stereotypes – these may not always related to a person’s perceived race or ethnicity and could be informed by contextual factors (e.g. time of day, neighbourhood, signs of disorder).</a:t>
            </a:r>
          </a:p>
          <a:p>
            <a:pPr eaLnBrk="1" hangingPunct="1">
              <a:defRPr/>
            </a:pPr>
            <a:r>
              <a:rPr lang="en-GB" sz="1100" dirty="0"/>
              <a:t>These ‘mental shortcuts’ are natural and efficient ways of making sense of the world, but we have to be especially careful when they relate directly or indirectly to particular groups of people, because of their potential to result in biased decisions and discrimination.</a:t>
            </a:r>
          </a:p>
          <a:p>
            <a:pPr eaLnBrk="1" hangingPunct="1">
              <a:defRPr/>
            </a:pPr>
            <a:endParaRPr lang="en-GB" sz="1100" i="1" dirty="0"/>
          </a:p>
          <a:p>
            <a:pPr eaLnBrk="1" hangingPunct="1">
              <a:defRPr/>
            </a:pPr>
            <a:r>
              <a:rPr lang="en-GB" sz="1100" i="1" dirty="0"/>
              <a:t>TRAINER NOTE: You may also wish to note that even if officers act neutrally, their decisions could nevertheless lead to disproportionality because of the composition of the neighbourhood they work in, the calls for service they receive, and the way their actions interact with and potentially exacerbate wider structural inequalities (e.g. unemployment, access to housing, school exclusions).</a:t>
            </a:r>
          </a:p>
          <a:p>
            <a:pPr eaLnBrk="1" hangingPunct="1">
              <a:defRPr/>
            </a:pPr>
            <a:endParaRPr lang="en-GB" sz="1100" i="1" dirty="0"/>
          </a:p>
          <a:p>
            <a:pPr eaLnBrk="1" hangingPunct="1">
              <a:defRPr/>
            </a:pPr>
            <a:r>
              <a:rPr lang="en-GB" sz="1100" b="1" dirty="0"/>
              <a:t>QTS – having discussed unconscious bias, can you give me examples of how unconscious bias can impact on a stop and search?</a:t>
            </a:r>
          </a:p>
          <a:p>
            <a:endParaRPr lang="en-GB" dirty="0"/>
          </a:p>
        </p:txBody>
      </p:sp>
      <p:sp>
        <p:nvSpPr>
          <p:cNvPr id="4" name="Slide Number Placeholder 3"/>
          <p:cNvSpPr>
            <a:spLocks noGrp="1"/>
          </p:cNvSpPr>
          <p:nvPr>
            <p:ph type="sldNum" sz="quarter" idx="10"/>
          </p:nvPr>
        </p:nvSpPr>
        <p:spPr/>
        <p:txBody>
          <a:bodyPr/>
          <a:lstStyle/>
          <a:p>
            <a:pPr>
              <a:defRPr/>
            </a:pPr>
            <a:fld id="{5FE6DA5B-1CDA-4E82-A267-6D05D72A9821}" type="slidenum">
              <a:rPr lang="en-GB" altLang="en-US" smtClean="0"/>
              <a:pPr>
                <a:defRPr/>
              </a:pPr>
              <a:t>19</a:t>
            </a:fld>
            <a:endParaRPr lang="en-GB" altLang="en-US"/>
          </a:p>
        </p:txBody>
      </p:sp>
    </p:spTree>
    <p:extLst>
      <p:ext uri="{BB962C8B-B14F-4D97-AF65-F5344CB8AC3E}">
        <p14:creationId xmlns:p14="http://schemas.microsoft.com/office/powerpoint/2010/main" val="794599288"/>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895475" y="636588"/>
            <a:ext cx="3489325" cy="1962150"/>
          </a:xfrm>
        </p:spPr>
      </p:sp>
      <p:sp>
        <p:nvSpPr>
          <p:cNvPr id="3" name="Notes Placeholder 2"/>
          <p:cNvSpPr>
            <a:spLocks noGrp="1"/>
          </p:cNvSpPr>
          <p:nvPr>
            <p:ph type="body" idx="1"/>
          </p:nvPr>
        </p:nvSpPr>
        <p:spPr/>
        <p:txBody>
          <a:bodyPr/>
          <a:lstStyle/>
          <a:p>
            <a:pPr eaLnBrk="1" hangingPunct="1"/>
            <a:r>
              <a:rPr lang="en-GB" altLang="en-US" sz="1100" b="1" dirty="0">
                <a:solidFill>
                  <a:srgbClr val="000000"/>
                </a:solidFill>
                <a:ea typeface="ＭＳ Ｐゴシック" pitchFamily="34" charset="-128"/>
              </a:rPr>
              <a:t>QTS – what principles do you think we need to adhere to ensure that we use our stop and search powers in the most effective way?</a:t>
            </a:r>
          </a:p>
          <a:p>
            <a:pPr eaLnBrk="1" hangingPunct="1"/>
            <a:endParaRPr lang="en-GB" altLang="en-US" sz="1100" dirty="0">
              <a:solidFill>
                <a:srgbClr val="000000"/>
              </a:solidFill>
              <a:ea typeface="ＭＳ Ｐゴシック" pitchFamily="34" charset="-128"/>
            </a:endParaRPr>
          </a:p>
          <a:p>
            <a:pPr eaLnBrk="1" hangingPunct="1"/>
            <a:r>
              <a:rPr lang="en-GB" altLang="en-US" sz="1100" dirty="0">
                <a:solidFill>
                  <a:srgbClr val="000000"/>
                </a:solidFill>
                <a:ea typeface="ＭＳ Ｐゴシック" pitchFamily="34" charset="-128"/>
              </a:rPr>
              <a:t>Stop and Search can be a valuable power to assist policing </a:t>
            </a:r>
            <a:r>
              <a:rPr lang="en-GB" altLang="en-US" sz="1100" b="1" dirty="0">
                <a:solidFill>
                  <a:srgbClr val="000000"/>
                </a:solidFill>
                <a:ea typeface="ＭＳ Ｐゴシック" pitchFamily="34" charset="-128"/>
              </a:rPr>
              <a:t>provided that it is used correctly</a:t>
            </a:r>
          </a:p>
          <a:p>
            <a:pPr eaLnBrk="1" hangingPunct="1"/>
            <a:endParaRPr lang="en-GB" altLang="en-US" sz="1100" dirty="0">
              <a:solidFill>
                <a:srgbClr val="000000"/>
              </a:solidFill>
              <a:ea typeface="ＭＳ Ｐゴシック" pitchFamily="34" charset="-128"/>
            </a:endParaRPr>
          </a:p>
          <a:p>
            <a:pPr eaLnBrk="1" hangingPunct="1"/>
            <a:r>
              <a:rPr lang="en-GB" altLang="en-US" sz="1100" dirty="0">
                <a:solidFill>
                  <a:srgbClr val="000000"/>
                </a:solidFill>
                <a:ea typeface="ＭＳ Ｐゴシック" pitchFamily="34" charset="-128"/>
              </a:rPr>
              <a:t>The purpose of the police service includes upholding the law and maintaining the Queen’s peace. Stop and search can help to achieve this task where used appropriately and proportionately. If used unnecessarily, unlawfully and/or in an unfair manner, however, it can cause harm - it may discourage the public from voluntarily engaging with the police or reporting, it can diminish confidence &amp; trust, and it can have a adversely influence on the perception the public have on police</a:t>
            </a:r>
          </a:p>
          <a:p>
            <a:pPr eaLnBrk="1" hangingPunct="1"/>
            <a:endParaRPr lang="en-GB" altLang="en-US" sz="1100" dirty="0">
              <a:solidFill>
                <a:srgbClr val="000000"/>
              </a:solidFill>
              <a:ea typeface="ＭＳ Ｐゴシック" pitchFamily="34" charset="-128"/>
            </a:endParaRPr>
          </a:p>
          <a:p>
            <a:pPr eaLnBrk="1" hangingPunct="1"/>
            <a:r>
              <a:rPr lang="en-GB" altLang="en-US" sz="1100" dirty="0">
                <a:solidFill>
                  <a:srgbClr val="000000"/>
                </a:solidFill>
                <a:ea typeface="ＭＳ Ｐゴシック" pitchFamily="34" charset="-128"/>
              </a:rPr>
              <a:t>Code A says:</a:t>
            </a:r>
          </a:p>
          <a:p>
            <a:pPr eaLnBrk="1" hangingPunct="1"/>
            <a:r>
              <a:rPr lang="en-GB" altLang="en-US" sz="1100" dirty="0">
                <a:solidFill>
                  <a:srgbClr val="000000"/>
                </a:solidFill>
                <a:ea typeface="ＭＳ Ｐゴシック" pitchFamily="34" charset="-128"/>
              </a:rPr>
              <a:t>Stop and search can play an important role in the detection and prevention of crime and using the powers fairly makes them more effective.</a:t>
            </a:r>
          </a:p>
          <a:p>
            <a:pPr eaLnBrk="1" hangingPunct="1"/>
            <a:r>
              <a:rPr lang="en-GB" altLang="en-US" sz="1100" dirty="0">
                <a:solidFill>
                  <a:srgbClr val="000000"/>
                </a:solidFill>
                <a:ea typeface="ＭＳ Ｐゴシック" pitchFamily="34" charset="-128"/>
              </a:rPr>
              <a:t>(Paragraph 1.3)</a:t>
            </a:r>
          </a:p>
          <a:p>
            <a:pPr eaLnBrk="1" hangingPunct="1"/>
            <a:r>
              <a:rPr lang="en-GB" altLang="en-US" sz="1100" dirty="0">
                <a:solidFill>
                  <a:srgbClr val="000000"/>
                </a:solidFill>
                <a:ea typeface="ＭＳ Ｐゴシック" pitchFamily="34" charset="-128"/>
              </a:rPr>
              <a:t>The primary purpose of stop and search powers is to enable officers to allay or confirm suspicions about individuals without exercising their power of arrest.</a:t>
            </a:r>
          </a:p>
          <a:p>
            <a:pPr eaLnBrk="1" hangingPunct="1"/>
            <a:r>
              <a:rPr lang="en-GB" altLang="en-US" sz="1100" dirty="0">
                <a:solidFill>
                  <a:srgbClr val="000000"/>
                </a:solidFill>
                <a:ea typeface="ＭＳ Ｐゴシック" pitchFamily="34" charset="-128"/>
              </a:rPr>
              <a:t>(Paragraph 1.4)</a:t>
            </a:r>
          </a:p>
          <a:p>
            <a:pPr eaLnBrk="1" hangingPunct="1"/>
            <a:endParaRPr lang="en-GB" altLang="en-US" sz="1100" dirty="0">
              <a:solidFill>
                <a:srgbClr val="000000"/>
              </a:solidFill>
              <a:ea typeface="ＭＳ Ｐゴシック" pitchFamily="34" charset="-128"/>
            </a:endParaRPr>
          </a:p>
          <a:p>
            <a:pPr eaLnBrk="1" hangingPunct="1"/>
            <a:r>
              <a:rPr lang="en-GB" altLang="en-US" sz="1100" dirty="0">
                <a:solidFill>
                  <a:srgbClr val="000000"/>
                </a:solidFill>
                <a:ea typeface="ＭＳ Ｐゴシック" pitchFamily="34" charset="-128"/>
              </a:rPr>
              <a:t>Police officers meet, speak with and informally advise members of the public thousands of times every day. This is the nature of effective community policing and highlights our tradition of policing by public consent</a:t>
            </a:r>
          </a:p>
          <a:p>
            <a:pPr eaLnBrk="1" hangingPunct="1"/>
            <a:endParaRPr lang="en-GB" altLang="en-US" sz="1100" dirty="0">
              <a:solidFill>
                <a:srgbClr val="000000"/>
              </a:solidFill>
              <a:ea typeface="ＭＳ Ｐゴシック" pitchFamily="34" charset="-128"/>
            </a:endParaRPr>
          </a:p>
          <a:p>
            <a:pPr eaLnBrk="1" hangingPunct="1"/>
            <a:r>
              <a:rPr lang="en-GB" altLang="en-US" sz="1100" dirty="0">
                <a:solidFill>
                  <a:srgbClr val="000000"/>
                </a:solidFill>
                <a:ea typeface="ＭＳ Ｐゴシック" pitchFamily="34" charset="-128"/>
              </a:rPr>
              <a:t>Where police interactions with the public have a more restrictive effect on individual rights (stop and search), these interactions must be lawful as well as necessary and proportionate</a:t>
            </a:r>
          </a:p>
          <a:p>
            <a:pPr eaLnBrk="1" hangingPunct="1"/>
            <a:endParaRPr lang="en-GB" altLang="en-US" sz="1100" dirty="0">
              <a:solidFill>
                <a:srgbClr val="000000"/>
              </a:solidFill>
              <a:ea typeface="ＭＳ Ｐゴシック" pitchFamily="34" charset="-128"/>
            </a:endParaRPr>
          </a:p>
          <a:p>
            <a:pPr eaLnBrk="1" hangingPunct="1"/>
            <a:r>
              <a:rPr lang="en-GB" altLang="en-US" sz="1100" dirty="0">
                <a:solidFill>
                  <a:srgbClr val="000000"/>
                </a:solidFill>
                <a:ea typeface="ＭＳ Ｐゴシック" pitchFamily="34" charset="-128"/>
              </a:rPr>
              <a:t>The lawful and proportionate use of stop and search by officers, in line with procedural justice approach (where an officer makes decisions fairly and treats people with respect), should help to maintain public trust, police legitimacy and policing by consent</a:t>
            </a:r>
          </a:p>
          <a:p>
            <a:endParaRPr lang="en-GB" dirty="0"/>
          </a:p>
        </p:txBody>
      </p:sp>
      <p:sp>
        <p:nvSpPr>
          <p:cNvPr id="4" name="Slide Number Placeholder 3"/>
          <p:cNvSpPr>
            <a:spLocks noGrp="1"/>
          </p:cNvSpPr>
          <p:nvPr>
            <p:ph type="sldNum" sz="quarter" idx="10"/>
          </p:nvPr>
        </p:nvSpPr>
        <p:spPr/>
        <p:txBody>
          <a:bodyPr/>
          <a:lstStyle/>
          <a:p>
            <a:pPr>
              <a:defRPr/>
            </a:pPr>
            <a:fld id="{5FE6DA5B-1CDA-4E82-A267-6D05D72A9821}" type="slidenum">
              <a:rPr lang="en-GB" altLang="en-US" smtClean="0"/>
              <a:pPr>
                <a:defRPr/>
              </a:pPr>
              <a:t>20</a:t>
            </a:fld>
            <a:endParaRPr lang="en-GB" altLang="en-US"/>
          </a:p>
        </p:txBody>
      </p:sp>
    </p:spTree>
    <p:extLst>
      <p:ext uri="{BB962C8B-B14F-4D97-AF65-F5344CB8AC3E}">
        <p14:creationId xmlns:p14="http://schemas.microsoft.com/office/powerpoint/2010/main" val="1843120327"/>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895475" y="636588"/>
            <a:ext cx="3489325" cy="1962150"/>
          </a:xfrm>
        </p:spPr>
      </p:sp>
      <p:sp>
        <p:nvSpPr>
          <p:cNvPr id="3" name="Notes Placeholder 2"/>
          <p:cNvSpPr>
            <a:spLocks noGrp="1"/>
          </p:cNvSpPr>
          <p:nvPr>
            <p:ph type="body" idx="1"/>
          </p:nvPr>
        </p:nvSpPr>
        <p:spPr/>
        <p:txBody>
          <a:bodyPr/>
          <a:lstStyle/>
          <a:p>
            <a:pPr eaLnBrk="1" hangingPunct="1">
              <a:defRPr/>
            </a:pPr>
            <a:r>
              <a:rPr lang="en-GB" altLang="en-US" sz="1100" b="1" dirty="0">
                <a:solidFill>
                  <a:prstClr val="black"/>
                </a:solidFill>
              </a:rPr>
              <a:t>Ensure an understanding of:</a:t>
            </a:r>
          </a:p>
          <a:p>
            <a:pPr marL="177742" indent="-177742" eaLnBrk="1" hangingPunct="1">
              <a:buFont typeface="Arial" panose="020B0604020202020204" pitchFamily="34" charset="0"/>
              <a:buChar char="•"/>
              <a:defRPr/>
            </a:pPr>
            <a:r>
              <a:rPr lang="en-GB" altLang="en-US" sz="1100" dirty="0">
                <a:solidFill>
                  <a:prstClr val="black"/>
                </a:solidFill>
              </a:rPr>
              <a:t>Respect</a:t>
            </a:r>
          </a:p>
          <a:p>
            <a:pPr marL="177742" indent="-177742" eaLnBrk="1" hangingPunct="1">
              <a:buFont typeface="Arial" panose="020B0604020202020204" pitchFamily="34" charset="0"/>
              <a:buChar char="•"/>
              <a:defRPr/>
            </a:pPr>
            <a:r>
              <a:rPr lang="en-GB" altLang="en-US" sz="1100" dirty="0">
                <a:solidFill>
                  <a:prstClr val="black"/>
                </a:solidFill>
              </a:rPr>
              <a:t>Necessary</a:t>
            </a:r>
          </a:p>
          <a:p>
            <a:pPr marL="177742" indent="-177742" eaLnBrk="1" hangingPunct="1">
              <a:buFont typeface="Arial" panose="020B0604020202020204" pitchFamily="34" charset="0"/>
              <a:buChar char="•"/>
              <a:defRPr/>
            </a:pPr>
            <a:r>
              <a:rPr lang="en-GB" altLang="en-US" sz="1100" dirty="0">
                <a:solidFill>
                  <a:prstClr val="black"/>
                </a:solidFill>
              </a:rPr>
              <a:t>Proportionate</a:t>
            </a:r>
          </a:p>
          <a:p>
            <a:pPr marL="177742" indent="-177742" eaLnBrk="1" hangingPunct="1">
              <a:buFont typeface="Arial" panose="020B0604020202020204" pitchFamily="34" charset="0"/>
              <a:buChar char="•"/>
              <a:defRPr/>
            </a:pPr>
            <a:r>
              <a:rPr lang="en-GB" altLang="en-US" sz="1100" dirty="0">
                <a:solidFill>
                  <a:prstClr val="black"/>
                </a:solidFill>
              </a:rPr>
              <a:t>Public Scrutiny </a:t>
            </a:r>
            <a:r>
              <a:rPr lang="en-GB" altLang="en-US" sz="1100" b="1" dirty="0">
                <a:solidFill>
                  <a:prstClr val="black"/>
                </a:solidFill>
              </a:rPr>
              <a:t>(BWV to be put on for every Stop Search encounter)</a:t>
            </a:r>
          </a:p>
          <a:p>
            <a:pPr eaLnBrk="1" hangingPunct="1">
              <a:defRPr/>
            </a:pPr>
            <a:endParaRPr lang="en-GB" altLang="en-US" sz="1100" dirty="0"/>
          </a:p>
          <a:p>
            <a:pPr eaLnBrk="1" hangingPunct="1">
              <a:defRPr/>
            </a:pPr>
            <a:r>
              <a:rPr lang="en-GB" altLang="en-US" sz="1100" b="1" dirty="0"/>
              <a:t>Remember:</a:t>
            </a:r>
          </a:p>
          <a:p>
            <a:pPr eaLnBrk="1" hangingPunct="1">
              <a:defRPr/>
            </a:pPr>
            <a:r>
              <a:rPr lang="en-GB" altLang="en-US" sz="1100" dirty="0"/>
              <a:t>Each time a stop and search of a person is considered, officers should ask themselves this question:</a:t>
            </a:r>
          </a:p>
          <a:p>
            <a:pPr eaLnBrk="1" hangingPunct="1">
              <a:defRPr/>
            </a:pPr>
            <a:r>
              <a:rPr lang="en-GB" altLang="en-US" sz="1100" dirty="0"/>
              <a:t>‘Do I have specific intelligence, including my own observations, which provides reasonable grounds for suspecting that </a:t>
            </a:r>
            <a:r>
              <a:rPr lang="en-GB" altLang="en-US" sz="1100" b="1" u="sng" dirty="0"/>
              <a:t>this</a:t>
            </a:r>
            <a:r>
              <a:rPr lang="en-GB" altLang="en-US" sz="1100" dirty="0"/>
              <a:t> person at </a:t>
            </a:r>
            <a:r>
              <a:rPr lang="en-GB" altLang="en-US" sz="1100" b="1" u="sng" dirty="0"/>
              <a:t>this</a:t>
            </a:r>
            <a:r>
              <a:rPr lang="en-GB" altLang="en-US" sz="1100" dirty="0"/>
              <a:t> time in </a:t>
            </a:r>
            <a:r>
              <a:rPr lang="en-GB" altLang="en-US" sz="1100" b="1" u="sng" dirty="0"/>
              <a:t>these</a:t>
            </a:r>
            <a:r>
              <a:rPr lang="en-GB" altLang="en-US" sz="1100" dirty="0"/>
              <a:t>  circumstances </a:t>
            </a:r>
            <a:r>
              <a:rPr lang="en-GB" altLang="en-US" sz="1100" b="1" u="sng" dirty="0"/>
              <a:t>possesses</a:t>
            </a:r>
            <a:r>
              <a:rPr lang="en-GB" altLang="en-US" sz="1100" dirty="0"/>
              <a:t> a specific prohibited article and there is a </a:t>
            </a:r>
            <a:r>
              <a:rPr lang="en-GB" altLang="en-US" sz="1100" b="1" u="sng" dirty="0"/>
              <a:t>likelihood</a:t>
            </a:r>
            <a:r>
              <a:rPr lang="en-GB" altLang="en-US" sz="1100" dirty="0"/>
              <a:t> based on these suspicions that I will </a:t>
            </a:r>
            <a:r>
              <a:rPr lang="en-GB" altLang="en-US" sz="1100" b="1" u="sng" dirty="0"/>
              <a:t>find</a:t>
            </a:r>
            <a:r>
              <a:rPr lang="en-GB" altLang="en-US" sz="1100" dirty="0"/>
              <a:t> the item I am looking for?’ </a:t>
            </a:r>
            <a:br>
              <a:rPr lang="en-GB" altLang="en-US" sz="1100" dirty="0"/>
            </a:br>
            <a:endParaRPr lang="en-GB" altLang="en-US" sz="1100" dirty="0"/>
          </a:p>
          <a:p>
            <a:pPr eaLnBrk="1" hangingPunct="1">
              <a:defRPr/>
            </a:pPr>
            <a:r>
              <a:rPr lang="en-GB" altLang="en-US" sz="1100" dirty="0"/>
              <a:t>If there is no such intelligence, then no search should be made.</a:t>
            </a:r>
          </a:p>
          <a:p>
            <a:pPr eaLnBrk="1" hangingPunct="1">
              <a:defRPr/>
            </a:pPr>
            <a:r>
              <a:rPr lang="en-GB" altLang="en-US" sz="1100" dirty="0"/>
              <a:t>Officers should apply the National Decision Model (NDM) to actively consider, on a case-by-case basis, whether stop and search is the best response to the particular circumstances they are facing. What are the officer’s options for handling the situation and is stop and search lawful, necessary and proportionate to those circumstances?</a:t>
            </a:r>
          </a:p>
          <a:p>
            <a:pPr eaLnBrk="1" hangingPunct="1">
              <a:defRPr/>
            </a:pPr>
            <a:r>
              <a:rPr lang="en-GB" altLang="en-US" sz="1100" dirty="0"/>
              <a:t>Applying the NDM also allows the officer to stop and think about the reasonableness of their grounds in a structured manner before deciding to search.</a:t>
            </a:r>
          </a:p>
          <a:p>
            <a:pPr eaLnBrk="1" hangingPunct="1">
              <a:defRPr/>
            </a:pPr>
            <a:endParaRPr lang="en-GB" altLang="en-US" sz="1100" dirty="0"/>
          </a:p>
          <a:p>
            <a:pPr eaLnBrk="1" hangingPunct="1">
              <a:defRPr/>
            </a:pPr>
            <a:r>
              <a:rPr lang="en-GB" altLang="en-US" sz="1100" dirty="0"/>
              <a:t>If the person being searched is under 18 – then they do not need to have an appropriate adult with them. </a:t>
            </a:r>
          </a:p>
          <a:p>
            <a:pPr eaLnBrk="1" hangingPunct="1">
              <a:defRPr/>
            </a:pPr>
            <a:r>
              <a:rPr lang="en-GB" altLang="en-US" sz="1100" dirty="0"/>
              <a:t>If the person is under the age of 10 – then an Inspector is to be made aware that the search is being conducted (this does not mean that authorisation is required – just that they are made aware). Officers are to be aware of the safeguarding requirements when conducting such a search and duty of care to the individual.</a:t>
            </a:r>
          </a:p>
          <a:p>
            <a:endParaRPr lang="en-GB" dirty="0"/>
          </a:p>
        </p:txBody>
      </p:sp>
      <p:sp>
        <p:nvSpPr>
          <p:cNvPr id="4" name="Slide Number Placeholder 3"/>
          <p:cNvSpPr>
            <a:spLocks noGrp="1"/>
          </p:cNvSpPr>
          <p:nvPr>
            <p:ph type="sldNum" sz="quarter" idx="10"/>
          </p:nvPr>
        </p:nvSpPr>
        <p:spPr/>
        <p:txBody>
          <a:bodyPr/>
          <a:lstStyle/>
          <a:p>
            <a:pPr>
              <a:defRPr/>
            </a:pPr>
            <a:fld id="{5FE6DA5B-1CDA-4E82-A267-6D05D72A9821}" type="slidenum">
              <a:rPr lang="en-GB" altLang="en-US" smtClean="0"/>
              <a:pPr>
                <a:defRPr/>
              </a:pPr>
              <a:t>21</a:t>
            </a:fld>
            <a:endParaRPr lang="en-GB" altLang="en-US"/>
          </a:p>
        </p:txBody>
      </p:sp>
    </p:spTree>
    <p:extLst>
      <p:ext uri="{BB962C8B-B14F-4D97-AF65-F5344CB8AC3E}">
        <p14:creationId xmlns:p14="http://schemas.microsoft.com/office/powerpoint/2010/main" val="3265778109"/>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895475" y="636588"/>
            <a:ext cx="3489325" cy="1962150"/>
          </a:xfrm>
        </p:spPr>
      </p:sp>
      <p:sp>
        <p:nvSpPr>
          <p:cNvPr id="3" name="Notes Placeholder 2"/>
          <p:cNvSpPr>
            <a:spLocks noGrp="1"/>
          </p:cNvSpPr>
          <p:nvPr>
            <p:ph type="body" idx="1"/>
          </p:nvPr>
        </p:nvSpPr>
        <p:spPr/>
        <p:txBody>
          <a:bodyPr/>
          <a:lstStyle/>
          <a:p>
            <a:pPr eaLnBrk="1" hangingPunct="1">
              <a:defRPr/>
            </a:pPr>
            <a:r>
              <a:rPr lang="en-GB" altLang="en-US" sz="1100" dirty="0"/>
              <a:t>This doesn’t mean that stop search is not to be used.</a:t>
            </a:r>
          </a:p>
          <a:p>
            <a:pPr eaLnBrk="1" hangingPunct="1">
              <a:defRPr/>
            </a:pPr>
            <a:endParaRPr lang="en-GB" altLang="en-US" sz="1100" dirty="0"/>
          </a:p>
          <a:p>
            <a:pPr eaLnBrk="1" hangingPunct="1">
              <a:defRPr/>
            </a:pPr>
            <a:r>
              <a:rPr lang="en-GB" altLang="en-US" sz="1100" dirty="0"/>
              <a:t>Officers should be cognisant of when and why they use stop and search – what is the context in what are they trying to achieve, why are they trying to achieve? Do they have the grounds?</a:t>
            </a:r>
          </a:p>
          <a:p>
            <a:pPr eaLnBrk="1" hangingPunct="1">
              <a:defRPr/>
            </a:pPr>
            <a:r>
              <a:rPr lang="en-GB" altLang="en-US" sz="1100" dirty="0"/>
              <a:t>		e.g. drugs stop search – to what end?</a:t>
            </a:r>
          </a:p>
          <a:p>
            <a:pPr eaLnBrk="1" hangingPunct="1">
              <a:defRPr/>
            </a:pPr>
            <a:endParaRPr lang="en-GB" altLang="en-US" sz="1100" dirty="0"/>
          </a:p>
          <a:p>
            <a:pPr defTabSz="947958" eaLnBrk="1" hangingPunct="1">
              <a:defRPr/>
            </a:pPr>
            <a:r>
              <a:rPr lang="en-GB" sz="1700" dirty="0"/>
              <a:t>The inappropriate use of these powers, both real and perceived, has adversely affected the relationship between the police and the communities they serve, and for some members of the public has brought into question the very legitimacy of the police service. The use of these powers can be inflammatory if not carried out carefully and fairly. The damage that apparent or perceived unfairness inflicts on community relations could potentially outweigh any increase in public safety from the police activity, especially if the emphasis is on lower-level offending. The resultant lack of trust between the police and some communities can prevent these communities from providing information to the police when a crime is committed, contributing to a “wall of silence”. This makes it much harder for policing to be intelligence-led.</a:t>
            </a:r>
            <a:r>
              <a:rPr lang="en-GB" sz="1100" dirty="0"/>
              <a:t> (HMICFRS, Disproportionate use of police powers – A spotlight on stop and search and the use of force)</a:t>
            </a:r>
          </a:p>
          <a:p>
            <a:pPr eaLnBrk="1" hangingPunct="1">
              <a:defRPr/>
            </a:pPr>
            <a:endParaRPr lang="en-GB" altLang="en-US" sz="1100" dirty="0"/>
          </a:p>
          <a:p>
            <a:pPr eaLnBrk="1" hangingPunct="1">
              <a:defRPr/>
            </a:pPr>
            <a:endParaRPr lang="en-GB" altLang="en-US" sz="1100" dirty="0"/>
          </a:p>
          <a:p>
            <a:pPr eaLnBrk="1" hangingPunct="1">
              <a:defRPr/>
            </a:pPr>
            <a:endParaRPr lang="en-GB" altLang="en-US" sz="1100" b="1" dirty="0"/>
          </a:p>
          <a:p>
            <a:pPr eaLnBrk="1" hangingPunct="1">
              <a:defRPr/>
            </a:pPr>
            <a:r>
              <a:rPr lang="en-GB" altLang="en-US" sz="1100" b="1" dirty="0"/>
              <a:t>What is fair and effective stop and search?</a:t>
            </a:r>
          </a:p>
          <a:p>
            <a:pPr eaLnBrk="1" hangingPunct="1">
              <a:defRPr/>
            </a:pPr>
            <a:r>
              <a:rPr lang="en-GB" altLang="en-US" sz="1100" dirty="0"/>
              <a:t>The College of Policing has developed a definition of fair and effective stop and search in collaboration with police practitioners, force senior officers and the National Police Chiefs’ Council (NPCC) lead for stop and search.</a:t>
            </a:r>
          </a:p>
          <a:p>
            <a:pPr eaLnBrk="1" hangingPunct="1">
              <a:defRPr/>
            </a:pPr>
            <a:endParaRPr lang="en-GB" altLang="en-US" sz="1100" dirty="0"/>
          </a:p>
          <a:p>
            <a:pPr eaLnBrk="1" hangingPunct="1">
              <a:defRPr/>
            </a:pPr>
            <a:r>
              <a:rPr lang="en-GB" altLang="en-US" sz="1100" dirty="0"/>
              <a:t>A stop and search is most likely to be fair and effective when:</a:t>
            </a:r>
          </a:p>
          <a:p>
            <a:pPr marL="177742" indent="-177742" eaLnBrk="1" hangingPunct="1">
              <a:buFont typeface="Arial" panose="020B0604020202020204" pitchFamily="34" charset="0"/>
              <a:buChar char="•"/>
              <a:defRPr/>
            </a:pPr>
            <a:r>
              <a:rPr lang="en-GB" altLang="en-US" sz="1100" dirty="0"/>
              <a:t>the search is justified, lawful and stands up to public scrutiny</a:t>
            </a:r>
          </a:p>
          <a:p>
            <a:pPr marL="177742" indent="-177742" eaLnBrk="1" hangingPunct="1">
              <a:buFont typeface="Arial" panose="020B0604020202020204" pitchFamily="34" charset="0"/>
              <a:buChar char="•"/>
              <a:defRPr/>
            </a:pPr>
            <a:r>
              <a:rPr lang="en-GB" altLang="en-US" sz="1100" dirty="0"/>
              <a:t>the officer has genuine and objectively reasonable suspicion that s/he will find a prohibited article or item for use in crime</a:t>
            </a:r>
          </a:p>
          <a:p>
            <a:pPr marL="177742" indent="-177742" eaLnBrk="1" hangingPunct="1">
              <a:buFont typeface="Arial" panose="020B0604020202020204" pitchFamily="34" charset="0"/>
              <a:buChar char="•"/>
              <a:defRPr/>
            </a:pPr>
            <a:r>
              <a:rPr lang="en-GB" altLang="en-US" sz="1100" dirty="0"/>
              <a:t>the person understands why they have been searched and feels that they have been treated with respect</a:t>
            </a:r>
          </a:p>
          <a:p>
            <a:pPr marL="177742" indent="-177742" eaLnBrk="1" hangingPunct="1">
              <a:buFont typeface="Arial" panose="020B0604020202020204" pitchFamily="34" charset="0"/>
              <a:buChar char="•"/>
              <a:defRPr/>
            </a:pPr>
            <a:r>
              <a:rPr lang="en-GB" altLang="en-US" sz="1100" dirty="0"/>
              <a:t>the search was necessary and was the most proportionate method the police officer could use to establish whether the person has such an item.</a:t>
            </a:r>
          </a:p>
          <a:p>
            <a:pPr eaLnBrk="1" hangingPunct="1">
              <a:defRPr/>
            </a:pPr>
            <a:endParaRPr lang="en-GB" altLang="en-US" sz="1100" dirty="0"/>
          </a:p>
          <a:p>
            <a:pPr eaLnBrk="1" hangingPunct="1">
              <a:defRPr/>
            </a:pPr>
            <a:r>
              <a:rPr lang="en-GB" altLang="en-US" sz="1100" dirty="0"/>
              <a:t>Four core elements underpin the definition:</a:t>
            </a:r>
          </a:p>
          <a:p>
            <a:pPr marL="236990" indent="-236990" eaLnBrk="1" hangingPunct="1">
              <a:buFont typeface="+mj-lt"/>
              <a:buAutoNum type="arabicPeriod"/>
              <a:defRPr/>
            </a:pPr>
            <a:r>
              <a:rPr lang="en-GB" altLang="en-US" sz="1100" dirty="0"/>
              <a:t>The decision to stop and/or search a person must be </a:t>
            </a:r>
            <a:r>
              <a:rPr lang="en-GB" altLang="en-US" sz="1100" u="sng" dirty="0"/>
              <a:t>fair</a:t>
            </a:r>
            <a:endParaRPr lang="en-GB" altLang="en-US" sz="1100" dirty="0"/>
          </a:p>
          <a:p>
            <a:pPr marL="710969" lvl="1" indent="-236990" eaLnBrk="1" hangingPunct="1">
              <a:buFont typeface="Arial" panose="020B0604020202020204" pitchFamily="34" charset="0"/>
              <a:buChar char="•"/>
              <a:defRPr/>
            </a:pPr>
            <a:r>
              <a:rPr lang="en-GB" altLang="en-US" sz="1100" dirty="0"/>
              <a:t>Fair means that the officer’s decision to stop and search a person must be based only on appropriate factors</a:t>
            </a:r>
          </a:p>
          <a:p>
            <a:pPr marL="1184948" lvl="2" indent="-236990" eaLnBrk="1" hangingPunct="1">
              <a:buFont typeface="Arial" panose="020B0604020202020204" pitchFamily="34" charset="0"/>
              <a:buChar char="•"/>
              <a:defRPr/>
            </a:pPr>
            <a:r>
              <a:rPr lang="en-GB" altLang="en-US" sz="1100" dirty="0"/>
              <a:t>It is never appropriate to stop and/or search a person on the basis of protected characteristics</a:t>
            </a:r>
          </a:p>
          <a:p>
            <a:pPr marL="1184948" lvl="2" indent="-236990" eaLnBrk="1" hangingPunct="1">
              <a:buFont typeface="Arial" panose="020B0604020202020204" pitchFamily="34" charset="0"/>
              <a:buChar char="•"/>
              <a:defRPr/>
            </a:pPr>
            <a:r>
              <a:rPr lang="en-GB" altLang="en-US" sz="1100" dirty="0"/>
              <a:t>The decision to stop and search a person must be based on objective factors – Reasonable Grounds</a:t>
            </a:r>
          </a:p>
          <a:p>
            <a:pPr marL="1125701" lvl="2" indent="-177742" eaLnBrk="1" hangingPunct="1">
              <a:buFont typeface="Courier New" panose="02070309020205020404" pitchFamily="49" charset="0"/>
              <a:buChar char="o"/>
              <a:defRPr/>
            </a:pPr>
            <a:r>
              <a:rPr lang="en-GB" altLang="en-US" sz="1100" dirty="0"/>
              <a:t>Personal factors can never support reasonable grounds for suspicion i.e. physical appearance, pre-cons, stereotyping / generalised assumptions</a:t>
            </a:r>
          </a:p>
          <a:p>
            <a:pPr marL="1125701" lvl="2" indent="-177742" eaLnBrk="1" hangingPunct="1">
              <a:buFont typeface="Courier New" panose="02070309020205020404" pitchFamily="49" charset="0"/>
              <a:buChar char="o"/>
              <a:defRPr/>
            </a:pPr>
            <a:r>
              <a:rPr lang="en-GB" altLang="en-US" sz="1100" dirty="0"/>
              <a:t>Biases in decision making should be recognised and challenged</a:t>
            </a:r>
          </a:p>
          <a:p>
            <a:pPr marL="1184948" lvl="2" indent="-236990" eaLnBrk="1" hangingPunct="1">
              <a:buFont typeface="Arial" panose="020B0604020202020204" pitchFamily="34" charset="0"/>
              <a:buChar char="•"/>
              <a:defRPr/>
            </a:pPr>
            <a:endParaRPr lang="en-GB" altLang="en-US" sz="1100" dirty="0"/>
          </a:p>
          <a:p>
            <a:pPr marL="236990" indent="-236990" eaLnBrk="1" hangingPunct="1">
              <a:buFont typeface="+mj-lt"/>
              <a:buAutoNum type="arabicPeriod"/>
              <a:defRPr/>
            </a:pPr>
            <a:r>
              <a:rPr lang="en-GB" altLang="en-US" sz="1100" dirty="0"/>
              <a:t>The search must be </a:t>
            </a:r>
            <a:r>
              <a:rPr lang="en-GB" altLang="en-US" sz="1100" u="sng" dirty="0"/>
              <a:t>legal</a:t>
            </a:r>
            <a:r>
              <a:rPr lang="en-GB" altLang="en-US" sz="1100" dirty="0"/>
              <a:t> in basis and in application</a:t>
            </a:r>
          </a:p>
          <a:p>
            <a:pPr marL="710969" lvl="1" indent="-236990" eaLnBrk="1" hangingPunct="1">
              <a:buFont typeface="Arial" panose="020B0604020202020204" pitchFamily="34" charset="0"/>
              <a:buChar char="•"/>
              <a:defRPr/>
            </a:pPr>
            <a:r>
              <a:rPr lang="en-GB" altLang="en-US" sz="1100" dirty="0"/>
              <a:t>It must have a legal basis</a:t>
            </a:r>
          </a:p>
          <a:p>
            <a:pPr marL="1125701" lvl="2" indent="-177742" eaLnBrk="1" hangingPunct="1">
              <a:buFont typeface="Arial" panose="020B0604020202020204" pitchFamily="34" charset="0"/>
              <a:buChar char="•"/>
              <a:defRPr/>
            </a:pPr>
            <a:r>
              <a:rPr lang="en-GB" altLang="en-US" sz="1100" dirty="0"/>
              <a:t>Each stop and search encounter must have a basis in law. The officer carrying out the stop and search must only do so using one of the powers provided for in legislation and it must be the right power in the particular circumstances.</a:t>
            </a:r>
          </a:p>
          <a:p>
            <a:pPr marL="710969" lvl="1" indent="-236990" eaLnBrk="1" hangingPunct="1">
              <a:buFont typeface="Arial" panose="020B0604020202020204" pitchFamily="34" charset="0"/>
              <a:buChar char="•"/>
              <a:defRPr/>
            </a:pPr>
            <a:r>
              <a:rPr lang="en-GB" altLang="en-US" sz="1100" dirty="0"/>
              <a:t>It must be lawfully applied </a:t>
            </a:r>
          </a:p>
          <a:p>
            <a:pPr marL="1184948" lvl="2" indent="-236990" eaLnBrk="1" hangingPunct="1">
              <a:buFont typeface="Arial" panose="020B0604020202020204" pitchFamily="34" charset="0"/>
              <a:buChar char="•"/>
              <a:defRPr/>
            </a:pPr>
            <a:r>
              <a:rPr lang="en-GB" altLang="en-US" sz="1100" dirty="0"/>
              <a:t>Where there is a legal power to stop and search, it must also be exercised lawfully – the power must be applied in a way which is compatible with the enabling legislation, with the applicable code of practice (Code A in most cases) and with human rights law. This includes ensuring that the extent of the search is limited to what is necessary and proportionate in the circumstances to achieve a legitimate aim</a:t>
            </a:r>
          </a:p>
          <a:p>
            <a:pPr lvl="2" eaLnBrk="1" hangingPunct="1">
              <a:buFont typeface="Arial" panose="020B0604020202020204" pitchFamily="34" charset="0"/>
              <a:buNone/>
              <a:defRPr/>
            </a:pPr>
            <a:endParaRPr lang="en-GB" altLang="en-US" sz="1100" dirty="0"/>
          </a:p>
          <a:p>
            <a:pPr marL="236990" indent="-236990" eaLnBrk="1" hangingPunct="1">
              <a:buFont typeface="+mj-lt"/>
              <a:buAutoNum type="arabicPeriod"/>
              <a:defRPr/>
            </a:pPr>
            <a:r>
              <a:rPr lang="en-GB" altLang="en-US" sz="1100" dirty="0"/>
              <a:t>Interaction with the public during the encounter must be </a:t>
            </a:r>
            <a:r>
              <a:rPr lang="en-GB" altLang="en-US" sz="1100" u="sng" dirty="0"/>
              <a:t>professional</a:t>
            </a:r>
            <a:endParaRPr lang="en-GB" altLang="en-US" sz="1100" dirty="0"/>
          </a:p>
          <a:p>
            <a:pPr marL="710969" lvl="1" indent="-236990" eaLnBrk="1" hangingPunct="1">
              <a:buFont typeface="Arial" panose="020B0604020202020204" pitchFamily="34" charset="0"/>
              <a:buChar char="•"/>
              <a:defRPr/>
            </a:pPr>
            <a:r>
              <a:rPr lang="en-GB" altLang="en-US" sz="1100" dirty="0"/>
              <a:t>During stop and/or search encounters, officers must:</a:t>
            </a:r>
          </a:p>
          <a:p>
            <a:pPr marL="1184948" lvl="2" indent="-236990" eaLnBrk="1" hangingPunct="1">
              <a:buFont typeface="Arial" panose="020B0604020202020204" pitchFamily="34" charset="0"/>
              <a:buChar char="•"/>
              <a:defRPr/>
            </a:pPr>
            <a:r>
              <a:rPr lang="en-GB" altLang="en-US" sz="1100" dirty="0"/>
              <a:t>comply with professional standards of conduct, especially the Code of Ethics</a:t>
            </a:r>
          </a:p>
          <a:p>
            <a:pPr marL="1184948" lvl="2" indent="-236990" eaLnBrk="1" hangingPunct="1">
              <a:buFont typeface="Arial" panose="020B0604020202020204" pitchFamily="34" charset="0"/>
              <a:buChar char="•"/>
              <a:defRPr/>
            </a:pPr>
            <a:r>
              <a:rPr lang="en-GB" altLang="en-US" sz="1100" dirty="0"/>
              <a:t>communicate effectively with people</a:t>
            </a:r>
          </a:p>
          <a:p>
            <a:pPr marL="1184948" lvl="2" indent="-236990" eaLnBrk="1" hangingPunct="1">
              <a:buFont typeface="Arial" panose="020B0604020202020204" pitchFamily="34" charset="0"/>
              <a:buChar char="•"/>
              <a:defRPr/>
            </a:pPr>
            <a:r>
              <a:rPr lang="en-GB" altLang="en-US" sz="1100" dirty="0"/>
              <a:t>treat people with dignity and respect</a:t>
            </a:r>
          </a:p>
          <a:p>
            <a:pPr marL="710969" lvl="1" indent="-236990" eaLnBrk="1" hangingPunct="1">
              <a:buFont typeface="+mj-lt"/>
              <a:buAutoNum type="arabicPeriod"/>
              <a:defRPr/>
            </a:pPr>
            <a:endParaRPr lang="en-GB" altLang="en-US" sz="1100" dirty="0"/>
          </a:p>
          <a:p>
            <a:pPr marL="236990" indent="-236990" eaLnBrk="1" hangingPunct="1">
              <a:buFont typeface="+mj-lt"/>
              <a:buAutoNum type="arabicPeriod"/>
              <a:defRPr/>
            </a:pPr>
            <a:r>
              <a:rPr lang="en-GB" altLang="en-US" sz="1100" dirty="0"/>
              <a:t>Police use of stop and search powers must be </a:t>
            </a:r>
            <a:r>
              <a:rPr lang="en-GB" altLang="en-US" sz="1100" u="sng" dirty="0"/>
              <a:t>transparent</a:t>
            </a:r>
            <a:r>
              <a:rPr lang="en-GB" altLang="en-US" sz="1100" dirty="0"/>
              <a:t> and accountable</a:t>
            </a:r>
          </a:p>
          <a:p>
            <a:pPr marL="710969" lvl="1" indent="-236990" eaLnBrk="1" hangingPunct="1">
              <a:buFont typeface="Arial" panose="020B0604020202020204" pitchFamily="34" charset="0"/>
              <a:buChar char="•"/>
              <a:defRPr/>
            </a:pPr>
            <a:r>
              <a:rPr lang="en-GB" altLang="en-US" sz="1100" dirty="0"/>
              <a:t>Officers using the powers must accurately record individual encounters in sufficient detail so that they are capable of being reviewed.</a:t>
            </a:r>
          </a:p>
          <a:p>
            <a:pPr marL="710969" lvl="1" indent="-236990" eaLnBrk="1" hangingPunct="1">
              <a:buFont typeface="Arial" panose="020B0604020202020204" pitchFamily="34" charset="0"/>
              <a:buChar char="•"/>
              <a:defRPr/>
            </a:pPr>
            <a:r>
              <a:rPr lang="en-GB" altLang="en-US" sz="1100" dirty="0"/>
              <a:t>Supervisors must monitor the use of the powers by those for whom they are responsible and address any issues identified.</a:t>
            </a:r>
          </a:p>
          <a:p>
            <a:pPr marL="710969" lvl="1" indent="-236990" eaLnBrk="1" hangingPunct="1">
              <a:buFont typeface="Arial" panose="020B0604020202020204" pitchFamily="34" charset="0"/>
              <a:buChar char="•"/>
              <a:defRPr/>
            </a:pPr>
            <a:r>
              <a:rPr lang="en-GB" altLang="en-US" sz="1100" dirty="0"/>
              <a:t>Those at senior levels must ensure that data is analysed and acted upon.</a:t>
            </a:r>
          </a:p>
          <a:p>
            <a:pPr marL="710969" lvl="1" indent="-236990" eaLnBrk="1" hangingPunct="1">
              <a:buFont typeface="Arial" panose="020B0604020202020204" pitchFamily="34" charset="0"/>
              <a:buChar char="•"/>
              <a:defRPr/>
            </a:pPr>
            <a:r>
              <a:rPr lang="en-GB" altLang="en-US" sz="1100" dirty="0"/>
              <a:t>Force policies must support and promote the fair and effective use of stop and search powers and facilitate public scrutiny of their use</a:t>
            </a:r>
          </a:p>
          <a:p>
            <a:pPr lvl="1" eaLnBrk="1" hangingPunct="1">
              <a:buFont typeface="Arial" panose="020B0604020202020204" pitchFamily="34" charset="0"/>
              <a:buNone/>
              <a:defRPr/>
            </a:pPr>
            <a:endParaRPr lang="en-GB" altLang="en-US" sz="1100" dirty="0"/>
          </a:p>
          <a:p>
            <a:pPr lvl="1" eaLnBrk="1" hangingPunct="1">
              <a:buFont typeface="Arial" panose="020B0604020202020204" pitchFamily="34" charset="0"/>
              <a:buNone/>
              <a:defRPr/>
            </a:pPr>
            <a:r>
              <a:rPr lang="en-GB" altLang="en-US" sz="1100" dirty="0"/>
              <a:t>www.app.college.police.uk/app-content/stop-and-search</a:t>
            </a:r>
          </a:p>
          <a:p>
            <a:endParaRPr lang="en-GB" dirty="0"/>
          </a:p>
        </p:txBody>
      </p:sp>
      <p:sp>
        <p:nvSpPr>
          <p:cNvPr id="4" name="Slide Number Placeholder 3"/>
          <p:cNvSpPr>
            <a:spLocks noGrp="1"/>
          </p:cNvSpPr>
          <p:nvPr>
            <p:ph type="sldNum" sz="quarter" idx="10"/>
          </p:nvPr>
        </p:nvSpPr>
        <p:spPr/>
        <p:txBody>
          <a:bodyPr/>
          <a:lstStyle/>
          <a:p>
            <a:pPr>
              <a:defRPr/>
            </a:pPr>
            <a:fld id="{5FE6DA5B-1CDA-4E82-A267-6D05D72A9821}" type="slidenum">
              <a:rPr lang="en-GB" altLang="en-US" smtClean="0"/>
              <a:pPr>
                <a:defRPr/>
              </a:pPr>
              <a:t>22</a:t>
            </a:fld>
            <a:endParaRPr lang="en-GB" altLang="en-US"/>
          </a:p>
        </p:txBody>
      </p:sp>
    </p:spTree>
    <p:extLst>
      <p:ext uri="{BB962C8B-B14F-4D97-AF65-F5344CB8AC3E}">
        <p14:creationId xmlns:p14="http://schemas.microsoft.com/office/powerpoint/2010/main" val="390328461"/>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895475" y="636588"/>
            <a:ext cx="3489325" cy="1962150"/>
          </a:xfrm>
        </p:spPr>
      </p:sp>
      <p:sp>
        <p:nvSpPr>
          <p:cNvPr id="3" name="Notes Placeholder 2"/>
          <p:cNvSpPr>
            <a:spLocks noGrp="1"/>
          </p:cNvSpPr>
          <p:nvPr>
            <p:ph type="body" idx="1"/>
          </p:nvPr>
        </p:nvSpPr>
        <p:spPr/>
        <p:txBody>
          <a:bodyPr/>
          <a:lstStyle/>
          <a:p>
            <a:pPr algn="l"/>
            <a:r>
              <a:rPr lang="en-GB" sz="2500" dirty="0">
                <a:solidFill>
                  <a:srgbClr val="282828"/>
                </a:solidFill>
                <a:latin typeface="Agenda"/>
              </a:rPr>
              <a:t>Over 35 years on from the introduction of stop and search legislation, no force fully understands the impact of the use of these powers.</a:t>
            </a:r>
          </a:p>
          <a:p>
            <a:pPr algn="l"/>
            <a:r>
              <a:rPr lang="en-GB" sz="2500" dirty="0">
                <a:solidFill>
                  <a:srgbClr val="282828"/>
                </a:solidFill>
                <a:latin typeface="Agenda"/>
              </a:rPr>
              <a:t>When the police use their powers disproportionately – in differing proportions on different ethnic groups – it causes suspicion among some communities that they are being unfairly targeted.</a:t>
            </a:r>
          </a:p>
          <a:p>
            <a:pPr algn="l"/>
            <a:endParaRPr lang="en-GB" sz="2500" dirty="0">
              <a:solidFill>
                <a:srgbClr val="282828"/>
              </a:solidFill>
              <a:latin typeface="Agenda"/>
            </a:endParaRPr>
          </a:p>
          <a:p>
            <a:pPr algn="l"/>
            <a:r>
              <a:rPr lang="en-GB" sz="2500" dirty="0">
                <a:solidFill>
                  <a:srgbClr val="282828"/>
                </a:solidFill>
                <a:latin typeface="Agenda"/>
              </a:rPr>
              <a:t>This can undermine police legitimacy, which is a fundamental aspect of the British model of policing by consent.</a:t>
            </a:r>
          </a:p>
          <a:p>
            <a:pPr algn="l"/>
            <a:r>
              <a:rPr lang="en-GB" sz="2500" dirty="0">
                <a:solidFill>
                  <a:srgbClr val="282828"/>
                </a:solidFill>
                <a:latin typeface="Agenda"/>
              </a:rPr>
              <a:t>For some, particularly Black, Asian and Minority Ethnic people, it can reinforce the perception that there is a culture of discrimination within the police. (HMICFRS – Disproportionate use of police powers – A spotlight on stop and search and the use of force)</a:t>
            </a:r>
          </a:p>
          <a:p>
            <a:pPr algn="l"/>
            <a:endParaRPr lang="en-GB" sz="2500" dirty="0">
              <a:solidFill>
                <a:srgbClr val="282828"/>
              </a:solidFill>
              <a:latin typeface="Agenda"/>
            </a:endParaRPr>
          </a:p>
          <a:p>
            <a:pPr defTabSz="947958" eaLnBrk="1" fontAlgn="auto" hangingPunct="1">
              <a:spcBef>
                <a:spcPct val="20000"/>
              </a:spcBef>
              <a:spcAft>
                <a:spcPts val="0"/>
              </a:spcAft>
              <a:defRPr/>
            </a:pPr>
            <a:endParaRPr lang="en-GB" sz="1700" dirty="0"/>
          </a:p>
          <a:p>
            <a:pPr defTabSz="947958" eaLnBrk="1" fontAlgn="auto" hangingPunct="1">
              <a:spcBef>
                <a:spcPct val="20000"/>
              </a:spcBef>
              <a:spcAft>
                <a:spcPts val="0"/>
              </a:spcAft>
              <a:defRPr/>
            </a:pPr>
            <a:r>
              <a:rPr lang="en-GB" sz="1700" dirty="0"/>
              <a:t>The public expect the police to protect them from harm by using the powers granted to them by Parliament in an effective and fair manner. Arguably, some of the most intrusive and contentious powers are those of stop and search. For decades the inappropriate use of these powers, both real and perceived, has tarnished the relationship between constables and the communities they serve, and in doing so has brought into question the very legitimacy of the police service. Thirty years after the riots in Brixton, concerns about how the police use stop and search powers were again raised following the riots in England in August 2011.</a:t>
            </a:r>
          </a:p>
          <a:p>
            <a:pPr defTabSz="947958" eaLnBrk="1" fontAlgn="auto" hangingPunct="1">
              <a:spcBef>
                <a:spcPct val="20000"/>
              </a:spcBef>
              <a:spcAft>
                <a:spcPts val="0"/>
              </a:spcAft>
              <a:defRPr/>
            </a:pPr>
            <a:endParaRPr lang="en-GB" sz="1100" dirty="0">
              <a:solidFill>
                <a:srgbClr val="002060"/>
              </a:solidFill>
              <a:cs typeface="Arial" panose="020B0604020202020204" pitchFamily="34" charset="0"/>
            </a:endParaRPr>
          </a:p>
          <a:p>
            <a:pPr algn="l"/>
            <a:r>
              <a:rPr lang="en-GB" sz="1700" b="1" u="sng" dirty="0">
                <a:solidFill>
                  <a:srgbClr val="282828"/>
                </a:solidFill>
                <a:latin typeface="Agenda"/>
              </a:rPr>
              <a:t>As a result….THE HMIC Stop &amp; Search Powers: Are the police using them effectively and fairly?</a:t>
            </a:r>
          </a:p>
          <a:p>
            <a:pPr algn="l"/>
            <a:endParaRPr lang="en-GB" sz="1700" b="1" u="sng" dirty="0">
              <a:solidFill>
                <a:srgbClr val="282828"/>
              </a:solidFill>
              <a:latin typeface="Agenda"/>
            </a:endParaRPr>
          </a:p>
          <a:p>
            <a:pPr algn="l"/>
            <a:r>
              <a:rPr lang="en-GB" sz="2500" dirty="0"/>
              <a:t>The objectives for this inspection were:  to determine how effectively and fairly the police service is using the powers of stop and search in the fight against crime;  to establish whether operational police officers know how to use stop and search powers tactically as part of evidence-based practice to fight crime; and  to identify how the powers can be used in a way that builds the public‘s trust in the police, supporting the legitimacy of the service rather than eroding it.</a:t>
            </a:r>
          </a:p>
          <a:p>
            <a:pPr algn="l"/>
            <a:endParaRPr lang="en-GB" sz="2500" dirty="0"/>
          </a:p>
          <a:p>
            <a:pPr algn="l"/>
            <a:r>
              <a:rPr lang="en-GB" sz="2500" b="1" u="sng" dirty="0">
                <a:solidFill>
                  <a:srgbClr val="282828"/>
                </a:solidFill>
                <a:latin typeface="Agenda"/>
              </a:rPr>
              <a:t>The Public View</a:t>
            </a:r>
          </a:p>
          <a:p>
            <a:pPr algn="l"/>
            <a:r>
              <a:rPr lang="en-GB" sz="2500" dirty="0"/>
              <a:t>The HMIC survey established that most respondents were aware of police powers to stop and search people. Over three-quarters believed that use of the powers helps the police to catch criminals and prevent or detect crime, and more than half the respondents said that seeing the police using the powers in their areas made them feel safer. Interestingly, a quarter of respondents believed that certain groups of people in society are likely to be stopped and searched more often than others, with a third attributing this to unlawful discrimination (this figure increased to around 55% among black and minority ethnic respondents).</a:t>
            </a:r>
          </a:p>
          <a:p>
            <a:pPr algn="l"/>
            <a:endParaRPr lang="en-GB" sz="2500" dirty="0"/>
          </a:p>
          <a:p>
            <a:pPr algn="l"/>
            <a:r>
              <a:rPr lang="en-GB" sz="2500" b="1" u="sng" dirty="0"/>
              <a:t>Training</a:t>
            </a:r>
          </a:p>
          <a:p>
            <a:pPr algn="l"/>
            <a:r>
              <a:rPr lang="en-GB" sz="3700" dirty="0"/>
              <a:t>Most officers had not received any training in the use of stop and search powers since they joined the service. Only 21 forces provided any form of refresher training, and in many of those the training was delivered by e-learning packages. Those forces which had made significant investments in training in the use of stop and search powers had done so because of external pressure from oversight bodies, such as the Equalities and Human Rights Commission (EHRC), or to accompany changes in recording processes. In the absence of regular training, it was found that police officers were developing habits which were learned through watching and listening to others. This can be a positive approach if skilled mentors are engaged, but otherwise can lead to the spread of inappropriate or, in some cases, unlawful practices; for example, searches carried out without reasonable grounds for suspicion. </a:t>
            </a:r>
          </a:p>
          <a:p>
            <a:pPr algn="l"/>
            <a:endParaRPr lang="en-GB" sz="2500" b="1" u="sng" dirty="0"/>
          </a:p>
          <a:p>
            <a:pPr algn="l"/>
            <a:endParaRPr lang="en-GB" sz="2500" dirty="0">
              <a:solidFill>
                <a:srgbClr val="282828"/>
              </a:solidFill>
              <a:latin typeface="Agenda"/>
            </a:endParaRPr>
          </a:p>
          <a:p>
            <a:pPr algn="l"/>
            <a:r>
              <a:rPr lang="en-GB" sz="2500" b="1" u="sng" dirty="0"/>
              <a:t>Conclusions</a:t>
            </a:r>
            <a:r>
              <a:rPr lang="en-GB" sz="2500" dirty="0"/>
              <a:t> -  Very few forces could demonstrate that use of stop and search powers was based on an understanding of what works best to cut crime; and rarely was it targeted at priority crimes in their areas. Forces had reduced the amount of data collected to reduce bureaucracy, but this had diminished their capability to understand the impact of the use of stop and search powers on crime levels and community confidence. Better use of technology could assist by providing frontline officers with real-time information and the ability easily to record information that could improve the use of the powers.</a:t>
            </a:r>
          </a:p>
          <a:p>
            <a:pPr algn="l"/>
            <a:endParaRPr lang="en-GB" sz="2500" dirty="0">
              <a:solidFill>
                <a:srgbClr val="282828"/>
              </a:solidFill>
              <a:latin typeface="Agenda"/>
            </a:endParaRPr>
          </a:p>
          <a:p>
            <a:pPr marL="355484" indent="-355484" defTabSz="947958" eaLnBrk="1" fontAlgn="auto" hangingPunct="1">
              <a:spcBef>
                <a:spcPct val="20000"/>
              </a:spcBef>
              <a:spcAft>
                <a:spcPts val="0"/>
              </a:spcAft>
              <a:buFont typeface="Arial" panose="020B0604020202020204" pitchFamily="34" charset="0"/>
              <a:buChar char="•"/>
              <a:defRPr/>
            </a:pPr>
            <a:endParaRPr lang="en-GB" sz="1100" dirty="0">
              <a:solidFill>
                <a:srgbClr val="002060"/>
              </a:solidFill>
              <a:cs typeface="Arial" panose="020B0604020202020204" pitchFamily="34" charset="0"/>
            </a:endParaRPr>
          </a:p>
        </p:txBody>
      </p:sp>
      <p:sp>
        <p:nvSpPr>
          <p:cNvPr id="4" name="Slide Number Placeholder 3"/>
          <p:cNvSpPr>
            <a:spLocks noGrp="1"/>
          </p:cNvSpPr>
          <p:nvPr>
            <p:ph type="sldNum" sz="quarter" idx="10"/>
          </p:nvPr>
        </p:nvSpPr>
        <p:spPr/>
        <p:txBody>
          <a:bodyPr/>
          <a:lstStyle/>
          <a:p>
            <a:pPr>
              <a:defRPr/>
            </a:pPr>
            <a:fld id="{5FE6DA5B-1CDA-4E82-A267-6D05D72A9821}" type="slidenum">
              <a:rPr lang="en-GB" altLang="en-US" smtClean="0"/>
              <a:pPr>
                <a:defRPr/>
              </a:pPr>
              <a:t>23</a:t>
            </a:fld>
            <a:endParaRPr lang="en-GB" altLang="en-US"/>
          </a:p>
        </p:txBody>
      </p:sp>
    </p:spTree>
    <p:extLst>
      <p:ext uri="{BB962C8B-B14F-4D97-AF65-F5344CB8AC3E}">
        <p14:creationId xmlns:p14="http://schemas.microsoft.com/office/powerpoint/2010/main" val="3459513297"/>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895475" y="636588"/>
            <a:ext cx="3489325" cy="1962150"/>
          </a:xfrm>
        </p:spPr>
      </p:sp>
      <p:sp>
        <p:nvSpPr>
          <p:cNvPr id="3" name="Notes Placeholder 2"/>
          <p:cNvSpPr>
            <a:spLocks noGrp="1"/>
          </p:cNvSpPr>
          <p:nvPr>
            <p:ph type="body" idx="1"/>
          </p:nvPr>
        </p:nvSpPr>
        <p:spPr/>
        <p:txBody>
          <a:bodyPr/>
          <a:lstStyle/>
          <a:p>
            <a:pPr algn="l"/>
            <a:endParaRPr lang="en-GB" sz="2500" dirty="0">
              <a:solidFill>
                <a:srgbClr val="282828"/>
              </a:solidFill>
              <a:latin typeface="Agenda"/>
            </a:endParaRPr>
          </a:p>
          <a:p>
            <a:pPr algn="l"/>
            <a:r>
              <a:rPr lang="en-GB" sz="2500" b="1" u="sng" dirty="0"/>
              <a:t>Recommendations</a:t>
            </a:r>
          </a:p>
          <a:p>
            <a:pPr algn="l"/>
            <a:r>
              <a:rPr lang="en-GB" sz="2500" dirty="0"/>
              <a:t> 1. Chief Constables and the College of Policing should establish in the stop and search Authorised Professional Practice document a clear specification of what constitutes the effective and fair exercise of stop and search powers, and guidance in that respect. This should be compliant with the code of practice. 2. Chief Constables should establish or improve monitoring of the way officers stop and search people, so that they can be satisfied their officers are acting in accordance with the law (including equality legislation and the code of practice), and that the power is used effectively to prevent crime, catch criminals and maintain public trust. This monitoring should, in particular, enable police leaders to ensure officers have the reasonable grounds (and, where applicable, authorising officers have the reasonable belief) required by law to justify each stop and search encounter. 3. Chief Constables should ensure that officers carrying out stop and search encounters are supervised so that they can be confident that the law is being complied with and that the power is being used fairly and effectively. Particular attention should be given to compliance with the code of practice and equality legislation. 4. The College of Policing should work with Chief Constables to design national training requirements to improve officers‘: understanding of the legal basis for their use of stop and search powers; skills in establishing and recording the necessary reasonable grounds for suspicion; knowledge of how best to use the powers to prevent and detect crime; and understanding of the impact that stop and search encounters can have on community confidence and trust in the police. Specific training should also be tailored to the supervisors and leaders of those carrying out stops and searches. 5. Chief Constables should ensure that officers and supervisors who need this training are required to complete it, and that their understanding of what they learn is tested. 6. Chief Constables should ensure that relevant intelligence gleaned from stop and search encounters is gathered, promptly placed on their force 12 ‗Procedural justice and professional policing in times of austerity,‘ Hough, M. April 2013. Criminology and Criminal Justice, volume 13, edition 2. HMIC (2013) Stop and Search Powers: Are the police using them effectively and fairly? 10 intelligence systems, and analysed to assist the broader crime fighting effort. 7. Chief Constables should, in consultation with elected local policing bodies, ensure that they comply with the code of practice by explaining to the public the way stop and search powers are used in their areas and by making arrangements for stop and search records to be scrutinised by community representatives. This should be done in a way that involves those people who are stopped and searched, for example, young people. 8. Chief Constables should ensure that those people who are dissatisfied with the way they are treated during stop and search encounters can report this to the force and have their views considered and, if they wish, make a formal complaint quickly and easily. This should include gathering information about dissatisfaction reported to other agencies. 9. Chief Constables should introduce a nationally agreed form (paper or electronic) for the recording of stop and search encounters, in accordance with the code of practice. 10.Chief Constables should work with their elected local policing bodies to find a way of better using technology to record relevant information about stop and search encounters, which complies with the law and reveals how effectively and fairly the power is being used.</a:t>
            </a:r>
          </a:p>
          <a:p>
            <a:pPr algn="l"/>
            <a:endParaRPr lang="en-GB" sz="2500" dirty="0">
              <a:solidFill>
                <a:srgbClr val="282828"/>
              </a:solidFill>
              <a:latin typeface="Agenda"/>
            </a:endParaRPr>
          </a:p>
          <a:p>
            <a:pPr algn="l"/>
            <a:r>
              <a:rPr lang="en-GB" sz="2500" dirty="0">
                <a:solidFill>
                  <a:srgbClr val="282828"/>
                </a:solidFill>
                <a:latin typeface="Agenda"/>
              </a:rPr>
              <a:t>These were to be revisited 18 months later in HMIC S &amp; S Powers 2 (next slide)</a:t>
            </a:r>
            <a:endParaRPr lang="en-GB" sz="1700" dirty="0">
              <a:solidFill>
                <a:srgbClr val="282828"/>
              </a:solidFill>
              <a:latin typeface="Agenda"/>
            </a:endParaRPr>
          </a:p>
          <a:p>
            <a:pPr marL="355484" indent="-355484" defTabSz="947958" eaLnBrk="1" fontAlgn="auto" hangingPunct="1">
              <a:spcBef>
                <a:spcPct val="20000"/>
              </a:spcBef>
              <a:spcAft>
                <a:spcPts val="0"/>
              </a:spcAft>
              <a:buFont typeface="Arial" panose="020B0604020202020204" pitchFamily="34" charset="0"/>
              <a:buChar char="•"/>
              <a:defRPr/>
            </a:pPr>
            <a:endParaRPr lang="en-GB" sz="1100" dirty="0">
              <a:solidFill>
                <a:srgbClr val="002060"/>
              </a:solidFill>
              <a:cs typeface="Arial" panose="020B0604020202020204" pitchFamily="34" charset="0"/>
            </a:endParaRPr>
          </a:p>
        </p:txBody>
      </p:sp>
      <p:sp>
        <p:nvSpPr>
          <p:cNvPr id="4" name="Slide Number Placeholder 3"/>
          <p:cNvSpPr>
            <a:spLocks noGrp="1"/>
          </p:cNvSpPr>
          <p:nvPr>
            <p:ph type="sldNum" sz="quarter" idx="10"/>
          </p:nvPr>
        </p:nvSpPr>
        <p:spPr/>
        <p:txBody>
          <a:bodyPr/>
          <a:lstStyle/>
          <a:p>
            <a:pPr>
              <a:defRPr/>
            </a:pPr>
            <a:fld id="{5FE6DA5B-1CDA-4E82-A267-6D05D72A9821}" type="slidenum">
              <a:rPr lang="en-GB" altLang="en-US" smtClean="0"/>
              <a:pPr>
                <a:defRPr/>
              </a:pPr>
              <a:t>24</a:t>
            </a:fld>
            <a:endParaRPr lang="en-GB" altLang="en-US"/>
          </a:p>
        </p:txBody>
      </p:sp>
    </p:spTree>
    <p:extLst>
      <p:ext uri="{BB962C8B-B14F-4D97-AF65-F5344CB8AC3E}">
        <p14:creationId xmlns:p14="http://schemas.microsoft.com/office/powerpoint/2010/main" val="1024657328"/>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895475" y="636588"/>
            <a:ext cx="3489325" cy="1962150"/>
          </a:xfrm>
        </p:spPr>
      </p:sp>
      <p:sp>
        <p:nvSpPr>
          <p:cNvPr id="3" name="Notes Placeholder 2"/>
          <p:cNvSpPr>
            <a:spLocks noGrp="1"/>
          </p:cNvSpPr>
          <p:nvPr>
            <p:ph type="body" idx="1"/>
          </p:nvPr>
        </p:nvSpPr>
        <p:spPr/>
        <p:txBody>
          <a:bodyPr/>
          <a:lstStyle/>
          <a:p>
            <a:pPr algn="l"/>
            <a:r>
              <a:rPr lang="en-GB" sz="3700" dirty="0"/>
              <a:t>In 2013, HMIC published Stop and Search Powers: Are the police using them effectively and fairly? The report concluded that stop and search powers were rarely targeted at priority crimes in particular areas and there was very little understanding in forces about how the powers should be used most effectively and fairly to cut crime.</a:t>
            </a:r>
          </a:p>
          <a:p>
            <a:pPr algn="l"/>
            <a:endParaRPr lang="en-GB" sz="2500" b="1" dirty="0">
              <a:solidFill>
                <a:srgbClr val="282828"/>
              </a:solidFill>
              <a:latin typeface="Agenda"/>
            </a:endParaRPr>
          </a:p>
          <a:p>
            <a:pPr marL="355484" indent="-355484" defTabSz="947958" eaLnBrk="1" fontAlgn="auto" hangingPunct="1">
              <a:spcBef>
                <a:spcPct val="20000"/>
              </a:spcBef>
              <a:spcAft>
                <a:spcPts val="0"/>
              </a:spcAft>
              <a:buFont typeface="Arial" panose="020B0604020202020204" pitchFamily="34" charset="0"/>
              <a:buChar char="•"/>
              <a:defRPr/>
            </a:pPr>
            <a:r>
              <a:rPr lang="en-GB" sz="1700" b="1" dirty="0"/>
              <a:t>Insufficient progress has been made in relation to:</a:t>
            </a:r>
          </a:p>
          <a:p>
            <a:pPr marL="355484" indent="-355484" defTabSz="947958" eaLnBrk="1" fontAlgn="auto" hangingPunct="1">
              <a:spcBef>
                <a:spcPct val="20000"/>
              </a:spcBef>
              <a:spcAft>
                <a:spcPts val="0"/>
              </a:spcAft>
              <a:buFont typeface="Arial" panose="020B0604020202020204" pitchFamily="34" charset="0"/>
              <a:buChar char="•"/>
              <a:defRPr/>
            </a:pPr>
            <a:r>
              <a:rPr lang="en-GB" sz="1700" dirty="0"/>
              <a:t>Establishing Authorised Professional Practice  – a clear specification of what constitutes effective and fair exercise of stop and search powers (Recommendation 1)</a:t>
            </a:r>
          </a:p>
          <a:p>
            <a:pPr marL="355484" indent="-355484" defTabSz="947958" eaLnBrk="1" fontAlgn="auto" hangingPunct="1">
              <a:spcBef>
                <a:spcPct val="20000"/>
              </a:spcBef>
              <a:spcAft>
                <a:spcPts val="0"/>
              </a:spcAft>
              <a:buFont typeface="Arial" panose="020B0604020202020204" pitchFamily="34" charset="0"/>
              <a:buChar char="•"/>
              <a:defRPr/>
            </a:pPr>
            <a:r>
              <a:rPr lang="en-GB" sz="1700" dirty="0"/>
              <a:t> Designing national training requirements to improve officers’ skills, knowledge and understanding of the legal basis for their use of stop and search powers (Recommendation 4)</a:t>
            </a:r>
          </a:p>
          <a:p>
            <a:pPr marL="355484" indent="-355484" defTabSz="947958" eaLnBrk="1" fontAlgn="auto" hangingPunct="1">
              <a:spcBef>
                <a:spcPct val="20000"/>
              </a:spcBef>
              <a:spcAft>
                <a:spcPts val="0"/>
              </a:spcAft>
              <a:buFont typeface="Arial" panose="020B0604020202020204" pitchFamily="34" charset="0"/>
              <a:buChar char="•"/>
              <a:defRPr/>
            </a:pPr>
            <a:r>
              <a:rPr lang="en-GB" sz="1700" dirty="0"/>
              <a:t> Improving officers' understanding of the impact that stop and search encounters can have on community confidence and trust in the police (Recommendation 5)</a:t>
            </a:r>
          </a:p>
          <a:p>
            <a:pPr marL="355484" indent="-355484" defTabSz="947958" eaLnBrk="1" fontAlgn="auto" hangingPunct="1">
              <a:spcBef>
                <a:spcPct val="20000"/>
              </a:spcBef>
              <a:spcAft>
                <a:spcPts val="0"/>
              </a:spcAft>
              <a:buFont typeface="Arial" panose="020B0604020202020204" pitchFamily="34" charset="0"/>
              <a:buChar char="•"/>
              <a:defRPr/>
            </a:pPr>
            <a:r>
              <a:rPr lang="en-GB" sz="1700" dirty="0"/>
              <a:t> Providing a route for people who are dissatisfied with the way they are treated during stop and search encounters to report this to the force and make a formal complaint quickly and easily (Recommendation 8)</a:t>
            </a:r>
          </a:p>
          <a:p>
            <a:pPr marL="355484" indent="-355484" defTabSz="947958" eaLnBrk="1" fontAlgn="auto" hangingPunct="1">
              <a:spcBef>
                <a:spcPct val="20000"/>
              </a:spcBef>
              <a:spcAft>
                <a:spcPts val="0"/>
              </a:spcAft>
              <a:buFont typeface="Arial" panose="020B0604020202020204" pitchFamily="34" charset="0"/>
              <a:buChar char="•"/>
              <a:defRPr/>
            </a:pPr>
            <a:r>
              <a:rPr lang="en-GB" sz="1700" dirty="0"/>
              <a:t> Introducing a nationally agreed form (paper or electronic) for the consistent recording of stop and search encounters (Recommendation 9). </a:t>
            </a:r>
          </a:p>
          <a:p>
            <a:pPr marL="355484" indent="-355484" defTabSz="947958" eaLnBrk="1" fontAlgn="auto" hangingPunct="1">
              <a:spcBef>
                <a:spcPct val="20000"/>
              </a:spcBef>
              <a:spcAft>
                <a:spcPts val="0"/>
              </a:spcAft>
              <a:buFont typeface="Arial" panose="020B0604020202020204" pitchFamily="34" charset="0"/>
              <a:buChar char="•"/>
              <a:defRPr/>
            </a:pPr>
            <a:endParaRPr lang="en-GB" sz="1700" dirty="0"/>
          </a:p>
          <a:p>
            <a:pPr marL="355484" indent="-355484" defTabSz="947958" eaLnBrk="1" fontAlgn="auto" hangingPunct="1">
              <a:spcBef>
                <a:spcPct val="20000"/>
              </a:spcBef>
              <a:spcAft>
                <a:spcPts val="0"/>
              </a:spcAft>
              <a:buFont typeface="Arial" panose="020B0604020202020204" pitchFamily="34" charset="0"/>
              <a:buChar char="•"/>
              <a:defRPr/>
            </a:pPr>
            <a:r>
              <a:rPr lang="en-GB" sz="1700" b="1" dirty="0"/>
              <a:t>Some progress has been made in relation to:</a:t>
            </a:r>
          </a:p>
          <a:p>
            <a:pPr marL="355484" indent="-355484" defTabSz="947958" eaLnBrk="1" fontAlgn="auto" hangingPunct="1">
              <a:spcBef>
                <a:spcPct val="20000"/>
              </a:spcBef>
              <a:spcAft>
                <a:spcPts val="0"/>
              </a:spcAft>
              <a:buFont typeface="Arial" panose="020B0604020202020204" pitchFamily="34" charset="0"/>
              <a:buChar char="•"/>
              <a:defRPr/>
            </a:pPr>
            <a:r>
              <a:rPr lang="en-GB" sz="1700" dirty="0"/>
              <a:t>Monitoring the way officers stop and search people so supervisors can be satisfied their officers are acting in accordance with the law (Recommendations 2 and 3)</a:t>
            </a:r>
          </a:p>
          <a:p>
            <a:pPr marL="355484" indent="-355484" defTabSz="947958" eaLnBrk="1" fontAlgn="auto" hangingPunct="1">
              <a:spcBef>
                <a:spcPct val="20000"/>
              </a:spcBef>
              <a:spcAft>
                <a:spcPts val="0"/>
              </a:spcAft>
              <a:buFont typeface="Arial" panose="020B0604020202020204" pitchFamily="34" charset="0"/>
              <a:buChar char="•"/>
              <a:defRPr/>
            </a:pPr>
            <a:r>
              <a:rPr lang="en-GB" sz="1700" dirty="0"/>
              <a:t>Ensuring that relevant intelligence gleaned from stop and search encounters is gathered and analysed to assist the broader crime-fighting effort (Recommendation 6)</a:t>
            </a:r>
          </a:p>
          <a:p>
            <a:pPr marL="355484" indent="-355484" defTabSz="947958" eaLnBrk="1" fontAlgn="auto" hangingPunct="1">
              <a:spcBef>
                <a:spcPct val="20000"/>
              </a:spcBef>
              <a:spcAft>
                <a:spcPts val="0"/>
              </a:spcAft>
              <a:buFont typeface="Arial" panose="020B0604020202020204" pitchFamily="34" charset="0"/>
              <a:buChar char="•"/>
              <a:defRPr/>
            </a:pPr>
            <a:r>
              <a:rPr lang="en-GB" sz="1700" dirty="0"/>
              <a:t> Explaining to the public the way stop and search powers are used in their areas and making arrangements for stop and search records to be scrutinised by community representatives (Recommendation 7). </a:t>
            </a:r>
          </a:p>
          <a:p>
            <a:pPr marL="355484" indent="-355484" defTabSz="947958" eaLnBrk="1" fontAlgn="auto" hangingPunct="1">
              <a:spcBef>
                <a:spcPct val="20000"/>
              </a:spcBef>
              <a:spcAft>
                <a:spcPts val="0"/>
              </a:spcAft>
              <a:buFont typeface="Arial" panose="020B0604020202020204" pitchFamily="34" charset="0"/>
              <a:buChar char="•"/>
              <a:defRPr/>
            </a:pPr>
            <a:endParaRPr lang="en-GB" sz="1700" dirty="0"/>
          </a:p>
          <a:p>
            <a:pPr marL="355484" indent="-355484" defTabSz="947958" eaLnBrk="1" fontAlgn="auto" hangingPunct="1">
              <a:spcBef>
                <a:spcPct val="20000"/>
              </a:spcBef>
              <a:spcAft>
                <a:spcPts val="0"/>
              </a:spcAft>
              <a:buFont typeface="Arial" panose="020B0604020202020204" pitchFamily="34" charset="0"/>
              <a:buChar char="•"/>
              <a:defRPr/>
            </a:pPr>
            <a:r>
              <a:rPr lang="en-GB" sz="1700" b="1" dirty="0"/>
              <a:t>Good progress has been made in relation to:</a:t>
            </a:r>
          </a:p>
          <a:p>
            <a:pPr marL="355484" indent="-355484" defTabSz="947958" eaLnBrk="1" fontAlgn="auto" hangingPunct="1">
              <a:spcBef>
                <a:spcPct val="20000"/>
              </a:spcBef>
              <a:spcAft>
                <a:spcPts val="0"/>
              </a:spcAft>
              <a:buFont typeface="Arial" panose="020B0604020202020204" pitchFamily="34" charset="0"/>
              <a:buChar char="•"/>
              <a:defRPr/>
            </a:pPr>
            <a:r>
              <a:rPr lang="en-GB" sz="1700" dirty="0"/>
              <a:t>Making better use of technology to record relevant information about stop and search encounters which complies with the law and reveals how effectively and fairly the power is being used (Recommendation 10).</a:t>
            </a:r>
            <a:endParaRPr lang="en-GB" sz="1100" dirty="0">
              <a:solidFill>
                <a:srgbClr val="002060"/>
              </a:solidFill>
              <a:cs typeface="Arial" panose="020B0604020202020204" pitchFamily="34" charset="0"/>
            </a:endParaRPr>
          </a:p>
        </p:txBody>
      </p:sp>
      <p:sp>
        <p:nvSpPr>
          <p:cNvPr id="4" name="Slide Number Placeholder 3"/>
          <p:cNvSpPr>
            <a:spLocks noGrp="1"/>
          </p:cNvSpPr>
          <p:nvPr>
            <p:ph type="sldNum" sz="quarter" idx="10"/>
          </p:nvPr>
        </p:nvSpPr>
        <p:spPr/>
        <p:txBody>
          <a:bodyPr/>
          <a:lstStyle/>
          <a:p>
            <a:pPr>
              <a:defRPr/>
            </a:pPr>
            <a:fld id="{5FE6DA5B-1CDA-4E82-A267-6D05D72A9821}" type="slidenum">
              <a:rPr lang="en-GB" altLang="en-US" smtClean="0"/>
              <a:pPr>
                <a:defRPr/>
              </a:pPr>
              <a:t>25</a:t>
            </a:fld>
            <a:endParaRPr lang="en-GB" altLang="en-US"/>
          </a:p>
        </p:txBody>
      </p:sp>
    </p:spTree>
    <p:extLst>
      <p:ext uri="{BB962C8B-B14F-4D97-AF65-F5344CB8AC3E}">
        <p14:creationId xmlns:p14="http://schemas.microsoft.com/office/powerpoint/2010/main" val="526348581"/>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895475" y="636588"/>
            <a:ext cx="3489325" cy="1962150"/>
          </a:xfrm>
        </p:spPr>
      </p:sp>
      <p:sp>
        <p:nvSpPr>
          <p:cNvPr id="3" name="Notes Placeholder 2"/>
          <p:cNvSpPr>
            <a:spLocks noGrp="1"/>
          </p:cNvSpPr>
          <p:nvPr>
            <p:ph type="body" idx="1"/>
          </p:nvPr>
        </p:nvSpPr>
        <p:spPr/>
        <p:txBody>
          <a:bodyPr/>
          <a:lstStyle/>
          <a:p>
            <a:r>
              <a:rPr lang="en-GB" dirty="0"/>
              <a:t>In April 2014, the Home Secretary announced the Best Use of Stop and Search Scheme. The principal aims of the scheme are to achieve greater transparency, increase community involvement in the use of stop and search powers and to support a more intelligence-led approach, leading to better outcomes, for example, an increase in the stop and search to positive outcome ratio. </a:t>
            </a:r>
          </a:p>
          <a:p>
            <a:endParaRPr lang="en-GB" dirty="0"/>
          </a:p>
          <a:p>
            <a:r>
              <a:rPr lang="en-GB" dirty="0"/>
              <a:t>The scheme was officially launched in August 2014 with all forces providing an assurance that they would implement the scheme.</a:t>
            </a:r>
          </a:p>
          <a:p>
            <a:endParaRPr lang="en-GB" dirty="0"/>
          </a:p>
          <a:p>
            <a:endParaRPr lang="en-GB" dirty="0"/>
          </a:p>
        </p:txBody>
      </p:sp>
      <p:sp>
        <p:nvSpPr>
          <p:cNvPr id="4" name="Slide Number Placeholder 3"/>
          <p:cNvSpPr>
            <a:spLocks noGrp="1"/>
          </p:cNvSpPr>
          <p:nvPr>
            <p:ph type="sldNum" sz="quarter" idx="10"/>
          </p:nvPr>
        </p:nvSpPr>
        <p:spPr/>
        <p:txBody>
          <a:bodyPr/>
          <a:lstStyle/>
          <a:p>
            <a:pPr>
              <a:defRPr/>
            </a:pPr>
            <a:fld id="{5FE6DA5B-1CDA-4E82-A267-6D05D72A9821}" type="slidenum">
              <a:rPr lang="en-GB" altLang="en-US" smtClean="0"/>
              <a:pPr>
                <a:defRPr/>
              </a:pPr>
              <a:t>26</a:t>
            </a:fld>
            <a:endParaRPr lang="en-GB" altLang="en-US"/>
          </a:p>
        </p:txBody>
      </p:sp>
    </p:spTree>
    <p:extLst>
      <p:ext uri="{BB962C8B-B14F-4D97-AF65-F5344CB8AC3E}">
        <p14:creationId xmlns:p14="http://schemas.microsoft.com/office/powerpoint/2010/main" val="3742356986"/>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895475" y="636588"/>
            <a:ext cx="3489325" cy="1962150"/>
          </a:xfrm>
        </p:spPr>
      </p:sp>
      <p:sp>
        <p:nvSpPr>
          <p:cNvPr id="3" name="Notes Placeholder 2"/>
          <p:cNvSpPr>
            <a:spLocks noGrp="1"/>
          </p:cNvSpPr>
          <p:nvPr>
            <p:ph type="body" idx="1"/>
          </p:nvPr>
        </p:nvSpPr>
        <p:spPr/>
        <p:txBody>
          <a:bodyPr/>
          <a:lstStyle/>
          <a:p>
            <a:r>
              <a:rPr lang="en-GB" sz="1100" dirty="0"/>
              <a:t>The podcast is delivered by Supt. Ian John (Dyfed-Powys) who was the Stop and Search Implementation Officer on secondment to College of Policing.</a:t>
            </a:r>
          </a:p>
          <a:p>
            <a:endParaRPr lang="en-GB" sz="1100" dirty="0"/>
          </a:p>
          <a:p>
            <a:r>
              <a:rPr lang="en-GB" sz="1100" dirty="0"/>
              <a:t>Although this podcast relates to another force, the principles that he talks about are the same for all Police Forces in the UK. </a:t>
            </a:r>
          </a:p>
          <a:p>
            <a:endParaRPr lang="en-GB" sz="1100" dirty="0"/>
          </a:p>
          <a:p>
            <a:r>
              <a:rPr lang="en-GB" sz="1100" dirty="0"/>
              <a:t>The podcast is in the folder – Stop and Search Podcast 5 </a:t>
            </a:r>
            <a:r>
              <a:rPr lang="en-GB" sz="1100" dirty="0" err="1"/>
              <a:t>mins</a:t>
            </a:r>
            <a:r>
              <a:rPr lang="en-GB" sz="1100" dirty="0"/>
              <a:t> 33 seconds </a:t>
            </a:r>
          </a:p>
          <a:p>
            <a:endParaRPr lang="en-GB" dirty="0"/>
          </a:p>
        </p:txBody>
      </p:sp>
      <p:sp>
        <p:nvSpPr>
          <p:cNvPr id="4" name="Slide Number Placeholder 3"/>
          <p:cNvSpPr>
            <a:spLocks noGrp="1"/>
          </p:cNvSpPr>
          <p:nvPr>
            <p:ph type="sldNum" sz="quarter" idx="10"/>
          </p:nvPr>
        </p:nvSpPr>
        <p:spPr/>
        <p:txBody>
          <a:bodyPr/>
          <a:lstStyle/>
          <a:p>
            <a:pPr>
              <a:defRPr/>
            </a:pPr>
            <a:fld id="{5FE6DA5B-1CDA-4E82-A267-6D05D72A9821}" type="slidenum">
              <a:rPr lang="en-GB" altLang="en-US" smtClean="0"/>
              <a:pPr>
                <a:defRPr/>
              </a:pPr>
              <a:t>27</a:t>
            </a:fld>
            <a:endParaRPr lang="en-GB" altLang="en-US"/>
          </a:p>
        </p:txBody>
      </p:sp>
    </p:spTree>
    <p:extLst>
      <p:ext uri="{BB962C8B-B14F-4D97-AF65-F5344CB8AC3E}">
        <p14:creationId xmlns:p14="http://schemas.microsoft.com/office/powerpoint/2010/main" val="1446698572"/>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895475" y="636588"/>
            <a:ext cx="3489325" cy="1962150"/>
          </a:xfrm>
        </p:spPr>
      </p:sp>
      <p:sp>
        <p:nvSpPr>
          <p:cNvPr id="3" name="Notes Placeholder 2"/>
          <p:cNvSpPr>
            <a:spLocks noGrp="1"/>
          </p:cNvSpPr>
          <p:nvPr>
            <p:ph type="body" idx="1"/>
          </p:nvPr>
        </p:nvSpPr>
        <p:spPr/>
        <p:txBody>
          <a:bodyPr/>
          <a:lstStyle/>
          <a:p>
            <a:pPr marL="355484" indent="-355484" defTabSz="947958" eaLnBrk="1" fontAlgn="auto" hangingPunct="1">
              <a:spcBef>
                <a:spcPct val="20000"/>
              </a:spcBef>
              <a:spcAft>
                <a:spcPts val="0"/>
              </a:spcAft>
              <a:buFont typeface="Arial" panose="020B0604020202020204" pitchFamily="34" charset="0"/>
              <a:buChar char="•"/>
              <a:defRPr/>
            </a:pPr>
            <a:r>
              <a:rPr lang="en-GB" sz="1100" dirty="0">
                <a:solidFill>
                  <a:srgbClr val="002060"/>
                </a:solidFill>
                <a:cs typeface="Arial" panose="020B0604020202020204" pitchFamily="34" charset="0"/>
              </a:rPr>
              <a:t>Data Recording – forces will record the broader range of stop and search outcomes e.g. arrests, cautions, penalty notices for disorder and all other disposal types. Forces will also show the link, or lack of one, between the object of the search and its outcome. </a:t>
            </a:r>
          </a:p>
          <a:p>
            <a:pPr marL="355484" indent="-355484" defTabSz="947958" eaLnBrk="1" fontAlgn="auto" hangingPunct="1">
              <a:spcBef>
                <a:spcPct val="20000"/>
              </a:spcBef>
              <a:spcAft>
                <a:spcPts val="0"/>
              </a:spcAft>
              <a:buFont typeface="Arial" panose="020B0604020202020204" pitchFamily="34" charset="0"/>
              <a:buChar char="•"/>
              <a:defRPr/>
            </a:pPr>
            <a:r>
              <a:rPr lang="en-GB" sz="1100" dirty="0">
                <a:solidFill>
                  <a:srgbClr val="002060"/>
                </a:solidFill>
                <a:cs typeface="Arial" panose="020B0604020202020204" pitchFamily="34" charset="0"/>
              </a:rPr>
              <a:t>Lay observation policies – providing the opportunity for members of the local community to accompany police officers on patrol using stop and search. </a:t>
            </a:r>
          </a:p>
          <a:p>
            <a:pPr marL="355484" indent="-355484" defTabSz="947958" eaLnBrk="1" fontAlgn="auto" hangingPunct="1">
              <a:spcBef>
                <a:spcPct val="20000"/>
              </a:spcBef>
              <a:spcAft>
                <a:spcPts val="0"/>
              </a:spcAft>
              <a:buFont typeface="Arial" panose="020B0604020202020204" pitchFamily="34" charset="0"/>
              <a:buChar char="•"/>
              <a:defRPr/>
            </a:pPr>
            <a:r>
              <a:rPr lang="en-GB" sz="1100" dirty="0">
                <a:solidFill>
                  <a:srgbClr val="002060"/>
                </a:solidFill>
                <a:cs typeface="Arial" panose="020B0604020202020204" pitchFamily="34" charset="0"/>
              </a:rPr>
              <a:t>Stop and search complaints 'community trigger' – a local complaint policy requiring the police to explain to local community scrutiny groups how the powers are being used where there is a large volume of complaints. </a:t>
            </a:r>
          </a:p>
          <a:p>
            <a:pPr defTabSz="947958" eaLnBrk="1" fontAlgn="auto" hangingPunct="1">
              <a:spcBef>
                <a:spcPct val="20000"/>
              </a:spcBef>
              <a:spcAft>
                <a:spcPts val="0"/>
              </a:spcAft>
              <a:defRPr/>
            </a:pPr>
            <a:endParaRPr lang="en-GB" sz="1100" dirty="0">
              <a:solidFill>
                <a:srgbClr val="002060"/>
              </a:solidFill>
              <a:cs typeface="Arial" panose="020B0604020202020204" pitchFamily="34" charset="0"/>
            </a:endParaRPr>
          </a:p>
          <a:p>
            <a:pPr>
              <a:lnSpc>
                <a:spcPct val="100000"/>
              </a:lnSpc>
            </a:pPr>
            <a:endParaRPr lang="en-GB" sz="1100" dirty="0"/>
          </a:p>
          <a:p>
            <a:pPr>
              <a:lnSpc>
                <a:spcPct val="100000"/>
              </a:lnSpc>
            </a:pPr>
            <a:endParaRPr lang="en-GB" sz="1100" dirty="0"/>
          </a:p>
          <a:p>
            <a:pPr>
              <a:lnSpc>
                <a:spcPct val="100000"/>
              </a:lnSpc>
            </a:pPr>
            <a:r>
              <a:rPr lang="en-GB" sz="1100" dirty="0"/>
              <a:t>There is a document that describes the Best Use of Stop &amp; Search Scheme:</a:t>
            </a:r>
          </a:p>
          <a:p>
            <a:pPr>
              <a:lnSpc>
                <a:spcPct val="100000"/>
              </a:lnSpc>
            </a:pPr>
            <a:r>
              <a:rPr lang="en-GB" sz="1100" dirty="0"/>
              <a:t>https://assets.publishing.service.gov.uk/government/uploads/system/uploads/attachment_data/file/346922/Best_Use_of_Stop_and_Search_Scheme_v3.0_v2.pdf</a:t>
            </a:r>
          </a:p>
          <a:p>
            <a:pPr>
              <a:lnSpc>
                <a:spcPct val="100000"/>
              </a:lnSpc>
            </a:pPr>
            <a:endParaRPr lang="en-GB" sz="1100" dirty="0"/>
          </a:p>
          <a:p>
            <a:pPr>
              <a:lnSpc>
                <a:spcPct val="100000"/>
              </a:lnSpc>
            </a:pPr>
            <a:r>
              <a:rPr lang="en-GB" sz="1100" dirty="0"/>
              <a:t>This can be provided as a handout to the students or additional notes for the trainer.</a:t>
            </a:r>
          </a:p>
          <a:p>
            <a:pPr>
              <a:lnSpc>
                <a:spcPct val="100000"/>
              </a:lnSpc>
            </a:pPr>
            <a:endParaRPr lang="en-GB" sz="1100" dirty="0"/>
          </a:p>
          <a:p>
            <a:pPr>
              <a:lnSpc>
                <a:spcPct val="100000"/>
              </a:lnSpc>
            </a:pPr>
            <a:r>
              <a:rPr lang="en-GB" sz="1100" b="1" dirty="0"/>
              <a:t>The features of the Scheme are: </a:t>
            </a:r>
          </a:p>
          <a:p>
            <a:pPr marL="177742" indent="-177742">
              <a:buFont typeface="Arial" panose="020B0604020202020204" pitchFamily="34" charset="0"/>
              <a:buChar char="•"/>
            </a:pPr>
            <a:r>
              <a:rPr lang="en-GB" sz="1100" dirty="0"/>
              <a:t>Data Recording – forces will record the broader range of stop and search outcomes e.g. arrests, cautions, penalty notices for disorder and all other disposal types.</a:t>
            </a:r>
          </a:p>
          <a:p>
            <a:pPr marL="177742" indent="-177742">
              <a:buFont typeface="Arial" panose="020B0604020202020204" pitchFamily="34" charset="0"/>
              <a:buChar char="•"/>
            </a:pPr>
            <a:r>
              <a:rPr lang="en-GB" sz="1100" dirty="0"/>
              <a:t>Forces will also show the link, or lack of one, between the object of the search and its outcome. </a:t>
            </a:r>
          </a:p>
          <a:p>
            <a:pPr marL="177742" indent="-177742">
              <a:buFont typeface="Arial" panose="020B0604020202020204" pitchFamily="34" charset="0"/>
              <a:buChar char="•"/>
            </a:pPr>
            <a:r>
              <a:rPr lang="en-GB" sz="1100" dirty="0"/>
              <a:t>Lay observation policies – providing the opportunity for members of the local community to accompany police officers on patrol using stop and search. </a:t>
            </a:r>
          </a:p>
          <a:p>
            <a:pPr marL="177742" indent="-177742">
              <a:buFont typeface="Arial" panose="020B0604020202020204" pitchFamily="34" charset="0"/>
              <a:buChar char="•"/>
            </a:pPr>
            <a:r>
              <a:rPr lang="en-GB" sz="1100" dirty="0"/>
              <a:t>Stop and search complaints 'community trigger' – a local complaint policy requiring the police to explain to local community scrutiny groups how the powers are being used where there is a large volume of complaints. </a:t>
            </a:r>
          </a:p>
          <a:p>
            <a:endParaRPr lang="en-GB" sz="1100" dirty="0"/>
          </a:p>
          <a:p>
            <a:endParaRPr lang="en-GB" dirty="0"/>
          </a:p>
        </p:txBody>
      </p:sp>
      <p:sp>
        <p:nvSpPr>
          <p:cNvPr id="4" name="Slide Number Placeholder 3"/>
          <p:cNvSpPr>
            <a:spLocks noGrp="1"/>
          </p:cNvSpPr>
          <p:nvPr>
            <p:ph type="sldNum" sz="quarter" idx="10"/>
          </p:nvPr>
        </p:nvSpPr>
        <p:spPr/>
        <p:txBody>
          <a:bodyPr/>
          <a:lstStyle/>
          <a:p>
            <a:pPr>
              <a:defRPr/>
            </a:pPr>
            <a:fld id="{5FE6DA5B-1CDA-4E82-A267-6D05D72A9821}" type="slidenum">
              <a:rPr lang="en-GB" altLang="en-US" smtClean="0"/>
              <a:pPr>
                <a:defRPr/>
              </a:pPr>
              <a:t>28</a:t>
            </a:fld>
            <a:endParaRPr lang="en-GB" altLang="en-US"/>
          </a:p>
        </p:txBody>
      </p:sp>
    </p:spTree>
    <p:extLst>
      <p:ext uri="{BB962C8B-B14F-4D97-AF65-F5344CB8AC3E}">
        <p14:creationId xmlns:p14="http://schemas.microsoft.com/office/powerpoint/2010/main" val="3217215494"/>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895475" y="636588"/>
            <a:ext cx="3489325" cy="1962150"/>
          </a:xfrm>
        </p:spPr>
      </p:sp>
      <p:sp>
        <p:nvSpPr>
          <p:cNvPr id="3" name="Notes Placeholder 2"/>
          <p:cNvSpPr>
            <a:spLocks noGrp="1"/>
          </p:cNvSpPr>
          <p:nvPr>
            <p:ph type="body" idx="1"/>
          </p:nvPr>
        </p:nvSpPr>
        <p:spPr/>
        <p:txBody>
          <a:bodyPr/>
          <a:lstStyle/>
          <a:p>
            <a:pPr eaLnBrk="1" hangingPunct="1">
              <a:lnSpc>
                <a:spcPct val="100000"/>
              </a:lnSpc>
              <a:defRPr/>
            </a:pPr>
            <a:r>
              <a:rPr lang="en-US" altLang="en-US" sz="1100" b="1" dirty="0">
                <a:solidFill>
                  <a:srgbClr val="FF0000"/>
                </a:solidFill>
                <a:ea typeface="ＭＳ Ｐゴシック" pitchFamily="34" charset="-128"/>
              </a:rPr>
              <a:t>QTS – what information do you think you need to provide someone with before you search them?</a:t>
            </a:r>
          </a:p>
          <a:p>
            <a:pPr eaLnBrk="1" hangingPunct="1">
              <a:lnSpc>
                <a:spcPct val="100000"/>
              </a:lnSpc>
              <a:defRPr/>
            </a:pPr>
            <a:endParaRPr lang="en-US" altLang="en-US" sz="1100" dirty="0">
              <a:solidFill>
                <a:srgbClr val="FF0000"/>
              </a:solidFill>
              <a:ea typeface="ＭＳ Ｐゴシック" pitchFamily="34" charset="-128"/>
            </a:endParaRPr>
          </a:p>
          <a:p>
            <a:pPr eaLnBrk="1" hangingPunct="1">
              <a:lnSpc>
                <a:spcPct val="100000"/>
              </a:lnSpc>
              <a:defRPr/>
            </a:pPr>
            <a:r>
              <a:rPr lang="en-US" altLang="en-US" sz="1100" dirty="0">
                <a:solidFill>
                  <a:srgbClr val="FF0000"/>
                </a:solidFill>
                <a:ea typeface="ＭＳ Ｐゴシック" pitchFamily="34" charset="-128"/>
              </a:rPr>
              <a:t>Before any search of a detained person or</a:t>
            </a:r>
            <a:r>
              <a:rPr lang="en-US" altLang="en-US" sz="1100" u="sng" dirty="0">
                <a:solidFill>
                  <a:srgbClr val="FF0000"/>
                </a:solidFill>
                <a:ea typeface="ＭＳ Ｐゴシック" pitchFamily="34" charset="-128"/>
              </a:rPr>
              <a:t> attended </a:t>
            </a:r>
            <a:r>
              <a:rPr lang="en-US" altLang="en-US" sz="1100" dirty="0">
                <a:solidFill>
                  <a:srgbClr val="FF0000"/>
                </a:solidFill>
                <a:ea typeface="ＭＳ Ｐゴシック" pitchFamily="34" charset="-128"/>
              </a:rPr>
              <a:t>vehicle takes place the officer </a:t>
            </a:r>
            <a:r>
              <a:rPr lang="en-US" altLang="en-US" sz="1100" b="1" dirty="0">
                <a:solidFill>
                  <a:srgbClr val="FF0000"/>
                </a:solidFill>
                <a:ea typeface="ＭＳ Ｐゴシック" pitchFamily="34" charset="-128"/>
              </a:rPr>
              <a:t>must</a:t>
            </a:r>
            <a:r>
              <a:rPr lang="en-US" altLang="en-US" sz="1100" dirty="0">
                <a:solidFill>
                  <a:srgbClr val="FF0000"/>
                </a:solidFill>
                <a:ea typeface="ＭＳ Ｐゴシック" pitchFamily="34" charset="-128"/>
              </a:rPr>
              <a:t> communicate and give a </a:t>
            </a:r>
            <a:r>
              <a:rPr lang="en-US" altLang="en-US" sz="1100" b="1" dirty="0">
                <a:solidFill>
                  <a:srgbClr val="FF0000"/>
                </a:solidFill>
                <a:ea typeface="ＭＳ Ｐゴシック" pitchFamily="34" charset="-128"/>
              </a:rPr>
              <a:t>clear explanation </a:t>
            </a:r>
            <a:r>
              <a:rPr lang="en-US" altLang="en-US" sz="1100" dirty="0">
                <a:solidFill>
                  <a:srgbClr val="FF0000"/>
                </a:solidFill>
                <a:ea typeface="ＭＳ Ｐゴシック" pitchFamily="34" charset="-128"/>
              </a:rPr>
              <a:t>of this information </a:t>
            </a:r>
            <a:r>
              <a:rPr lang="en-US" altLang="en-US" sz="1100" b="1" dirty="0">
                <a:solidFill>
                  <a:srgbClr val="FF0000"/>
                </a:solidFill>
                <a:ea typeface="ＭＳ Ｐゴシック" pitchFamily="34" charset="-128"/>
              </a:rPr>
              <a:t>prior</a:t>
            </a:r>
            <a:r>
              <a:rPr lang="en-US" altLang="en-US" sz="1100" dirty="0">
                <a:solidFill>
                  <a:srgbClr val="FF0000"/>
                </a:solidFill>
                <a:ea typeface="ＭＳ Ｐゴシック" pitchFamily="34" charset="-128"/>
              </a:rPr>
              <a:t> to the search taking place, thus ensuring that the person understands what is happening and why</a:t>
            </a:r>
          </a:p>
          <a:p>
            <a:pPr eaLnBrk="1" hangingPunct="1">
              <a:lnSpc>
                <a:spcPct val="100000"/>
              </a:lnSpc>
              <a:defRPr/>
            </a:pPr>
            <a:endParaRPr lang="en-US" altLang="en-US" sz="1100" dirty="0">
              <a:solidFill>
                <a:srgbClr val="FF0000"/>
              </a:solidFill>
              <a:ea typeface="ＭＳ Ｐゴシック" pitchFamily="34" charset="-128"/>
            </a:endParaRPr>
          </a:p>
          <a:p>
            <a:pPr eaLnBrk="1" hangingPunct="1">
              <a:lnSpc>
                <a:spcPct val="100000"/>
              </a:lnSpc>
            </a:pPr>
            <a:r>
              <a:rPr lang="en-GB" altLang="en-US" sz="1100" b="1" dirty="0">
                <a:solidFill>
                  <a:srgbClr val="002060"/>
                </a:solidFill>
              </a:rPr>
              <a:t>Grounds – </a:t>
            </a:r>
            <a:r>
              <a:rPr lang="en-GB" altLang="en-US" sz="1100" dirty="0">
                <a:solidFill>
                  <a:srgbClr val="002060"/>
                </a:solidFill>
              </a:rPr>
              <a:t>A clear explanation of the grounds for the search. This must be made in ‘plain English.’ Recent reviews have highlighted that Officers at times are only referring to acts of legislation.</a:t>
            </a:r>
          </a:p>
          <a:p>
            <a:pPr eaLnBrk="1" hangingPunct="1">
              <a:lnSpc>
                <a:spcPct val="100000"/>
              </a:lnSpc>
            </a:pPr>
            <a:r>
              <a:rPr lang="en-GB" altLang="en-US" sz="1100" b="1" dirty="0">
                <a:solidFill>
                  <a:srgbClr val="002060"/>
                </a:solidFill>
              </a:rPr>
              <a:t>Object</a:t>
            </a:r>
            <a:r>
              <a:rPr lang="en-GB" altLang="en-US" sz="1100" dirty="0">
                <a:solidFill>
                  <a:srgbClr val="002060"/>
                </a:solidFill>
              </a:rPr>
              <a:t> – A clear explanation of what the Officer is looking for. </a:t>
            </a:r>
            <a:r>
              <a:rPr lang="en-GB" altLang="en-US" sz="1100" dirty="0" err="1">
                <a:solidFill>
                  <a:srgbClr val="002060"/>
                </a:solidFill>
              </a:rPr>
              <a:t>Eg</a:t>
            </a:r>
            <a:r>
              <a:rPr lang="en-GB" altLang="en-US" sz="1100" dirty="0">
                <a:solidFill>
                  <a:srgbClr val="002060"/>
                </a:solidFill>
              </a:rPr>
              <a:t> 2you are being detained so that you can be searched for drugs” or, “you are being detained to search for stolen items”</a:t>
            </a:r>
          </a:p>
          <a:p>
            <a:pPr eaLnBrk="1" hangingPunct="1">
              <a:lnSpc>
                <a:spcPct val="100000"/>
              </a:lnSpc>
            </a:pPr>
            <a:r>
              <a:rPr lang="en-GB" altLang="en-US" sz="1100" b="1" dirty="0">
                <a:solidFill>
                  <a:srgbClr val="002060"/>
                </a:solidFill>
              </a:rPr>
              <a:t>Warrant Card</a:t>
            </a:r>
            <a:r>
              <a:rPr lang="en-GB" altLang="en-US" sz="1100" dirty="0">
                <a:solidFill>
                  <a:srgbClr val="002060"/>
                </a:solidFill>
              </a:rPr>
              <a:t>	- Plain clothed officers, must show their warrant card or if requested</a:t>
            </a:r>
          </a:p>
          <a:p>
            <a:pPr eaLnBrk="1" hangingPunct="1">
              <a:lnSpc>
                <a:spcPct val="100000"/>
              </a:lnSpc>
            </a:pPr>
            <a:r>
              <a:rPr lang="en-GB" altLang="en-US" sz="1100" b="1" dirty="0">
                <a:solidFill>
                  <a:srgbClr val="002060"/>
                </a:solidFill>
              </a:rPr>
              <a:t>Identity - </a:t>
            </a:r>
            <a:r>
              <a:rPr lang="en-GB" altLang="en-US" sz="1100" dirty="0">
                <a:solidFill>
                  <a:srgbClr val="002060"/>
                </a:solidFill>
              </a:rPr>
              <a:t>The Officers name and collar number</a:t>
            </a:r>
          </a:p>
          <a:p>
            <a:pPr eaLnBrk="1" hangingPunct="1">
              <a:lnSpc>
                <a:spcPct val="100000"/>
              </a:lnSpc>
            </a:pPr>
            <a:r>
              <a:rPr lang="en-GB" altLang="en-US" sz="1100" b="1" dirty="0">
                <a:solidFill>
                  <a:srgbClr val="002060"/>
                </a:solidFill>
              </a:rPr>
              <a:t>Station</a:t>
            </a:r>
            <a:r>
              <a:rPr lang="en-GB" altLang="en-US" sz="1100" dirty="0">
                <a:solidFill>
                  <a:srgbClr val="002060"/>
                </a:solidFill>
              </a:rPr>
              <a:t> - The station to which they are attached</a:t>
            </a:r>
          </a:p>
          <a:p>
            <a:pPr eaLnBrk="1" hangingPunct="1">
              <a:lnSpc>
                <a:spcPct val="100000"/>
              </a:lnSpc>
            </a:pPr>
            <a:r>
              <a:rPr lang="en-GB" altLang="en-US" sz="1100" b="1" dirty="0">
                <a:solidFill>
                  <a:srgbClr val="002060"/>
                </a:solidFill>
              </a:rPr>
              <a:t>Entitlement</a:t>
            </a:r>
            <a:r>
              <a:rPr lang="en-GB" altLang="en-US" sz="1100" dirty="0">
                <a:solidFill>
                  <a:srgbClr val="002060"/>
                </a:solidFill>
              </a:rPr>
              <a:t> - Entitlement to a copy of the search record </a:t>
            </a:r>
          </a:p>
          <a:p>
            <a:pPr eaLnBrk="1" hangingPunct="1">
              <a:lnSpc>
                <a:spcPct val="100000"/>
              </a:lnSpc>
            </a:pPr>
            <a:r>
              <a:rPr lang="en-GB" altLang="en-US" sz="1100" b="1" dirty="0">
                <a:solidFill>
                  <a:srgbClr val="002060"/>
                </a:solidFill>
              </a:rPr>
              <a:t>Legal Power</a:t>
            </a:r>
            <a:r>
              <a:rPr lang="en-GB" altLang="en-US" sz="1100" dirty="0">
                <a:solidFill>
                  <a:srgbClr val="002060"/>
                </a:solidFill>
              </a:rPr>
              <a:t> - An explanation of the legal power being exercised </a:t>
            </a:r>
          </a:p>
          <a:p>
            <a:pPr eaLnBrk="1" hangingPunct="1">
              <a:lnSpc>
                <a:spcPct val="100000"/>
              </a:lnSpc>
            </a:pPr>
            <a:r>
              <a:rPr lang="en-GB" altLang="en-US" sz="1100" b="1" dirty="0">
                <a:solidFill>
                  <a:srgbClr val="002060"/>
                </a:solidFill>
              </a:rPr>
              <a:t>Your Detained</a:t>
            </a:r>
            <a:r>
              <a:rPr lang="en-GB" altLang="en-US" sz="1100" dirty="0">
                <a:solidFill>
                  <a:srgbClr val="002060"/>
                </a:solidFill>
              </a:rPr>
              <a:t> - An instruction that they are detained for the search</a:t>
            </a:r>
          </a:p>
          <a:p>
            <a:pPr eaLnBrk="1" hangingPunct="1">
              <a:lnSpc>
                <a:spcPct val="100000"/>
              </a:lnSpc>
              <a:defRPr/>
            </a:pPr>
            <a:endParaRPr lang="en-US" altLang="en-US" sz="1100" dirty="0">
              <a:solidFill>
                <a:srgbClr val="FF0000"/>
              </a:solidFill>
              <a:ea typeface="ＭＳ Ｐゴシック" pitchFamily="34" charset="-128"/>
            </a:endParaRPr>
          </a:p>
          <a:p>
            <a:pPr eaLnBrk="1" hangingPunct="1">
              <a:lnSpc>
                <a:spcPct val="100000"/>
              </a:lnSpc>
              <a:defRPr/>
            </a:pPr>
            <a:r>
              <a:rPr lang="en-US" altLang="en-US" sz="1100" b="1" dirty="0">
                <a:solidFill>
                  <a:srgbClr val="FF0000"/>
                </a:solidFill>
                <a:ea typeface="ＭＳ Ｐゴシック" pitchFamily="34" charset="-128"/>
              </a:rPr>
              <a:t>This is a requirement of the Codes of Practice </a:t>
            </a:r>
            <a:r>
              <a:rPr lang="en-US" altLang="en-US" sz="1100" dirty="0">
                <a:solidFill>
                  <a:srgbClr val="FF0000"/>
                </a:solidFill>
                <a:ea typeface="ＭＳ Ｐゴシック" pitchFamily="34" charset="-128"/>
              </a:rPr>
              <a:t>and if officers do not provide this information then they run the risk of being subject of misconduct proceedings and having evidence excluded – in this age of audio and video recording the police could easily lose evidence under S78 Pace (</a:t>
            </a:r>
            <a:r>
              <a:rPr lang="en-GB" altLang="en-US" sz="1100" dirty="0">
                <a:solidFill>
                  <a:srgbClr val="FF0000"/>
                </a:solidFill>
                <a:ea typeface="ＭＳ Ｐゴシック" pitchFamily="34" charset="-128"/>
              </a:rPr>
              <a:t>grounds on which a court can exclude any evidence that has been unfairly obtained) </a:t>
            </a:r>
          </a:p>
          <a:p>
            <a:pPr>
              <a:lnSpc>
                <a:spcPct val="100000"/>
              </a:lnSpc>
            </a:pPr>
            <a:endParaRPr lang="en-GB" sz="1100" dirty="0"/>
          </a:p>
          <a:p>
            <a:pPr>
              <a:lnSpc>
                <a:spcPct val="100000"/>
              </a:lnSpc>
            </a:pPr>
            <a:r>
              <a:rPr lang="en-GB" sz="1100" dirty="0"/>
              <a:t>When conducting the search in this manner, it is opportunity to ask the subject some further questions, this can assist in identifying any vulnerabilities of the subject – such as age, medical issues, are they part of a gang, peer pressure)</a:t>
            </a:r>
          </a:p>
          <a:p>
            <a:pPr>
              <a:lnSpc>
                <a:spcPct val="100000"/>
              </a:lnSpc>
            </a:pPr>
            <a:r>
              <a:rPr lang="en-GB" sz="1100" dirty="0"/>
              <a:t>Depending on the information that is gained from the subject will differ to the responses given by the officer.</a:t>
            </a:r>
          </a:p>
          <a:p>
            <a:pPr>
              <a:lnSpc>
                <a:spcPct val="100000"/>
              </a:lnSpc>
            </a:pPr>
            <a:r>
              <a:rPr lang="en-GB" sz="1100" dirty="0"/>
              <a:t>The officers must remember the duty of care to the individual.</a:t>
            </a:r>
          </a:p>
          <a:p>
            <a:pPr>
              <a:lnSpc>
                <a:spcPct val="100000"/>
              </a:lnSpc>
            </a:pPr>
            <a:endParaRPr lang="en-GB" sz="1100" dirty="0"/>
          </a:p>
          <a:p>
            <a:pPr>
              <a:lnSpc>
                <a:spcPct val="100000"/>
              </a:lnSpc>
            </a:pPr>
            <a:endParaRPr lang="en-GB" sz="1100" dirty="0"/>
          </a:p>
          <a:p>
            <a:pPr>
              <a:lnSpc>
                <a:spcPct val="100000"/>
              </a:lnSpc>
            </a:pPr>
            <a:r>
              <a:rPr lang="en-GB" sz="1100" b="1" dirty="0"/>
              <a:t>Effect on the community </a:t>
            </a:r>
            <a:endParaRPr lang="en-GB" sz="1100" dirty="0"/>
          </a:p>
          <a:p>
            <a:pPr>
              <a:lnSpc>
                <a:spcPct val="100000"/>
              </a:lnSpc>
            </a:pPr>
            <a:r>
              <a:rPr lang="en-GB" sz="1100" dirty="0"/>
              <a:t>How officers carry out searching individuals, in particular when using their stop and search powers, has an important effect on community confidence. You must realise the damage that can be done to community relations by just one poorly executed stop and search. If officers are aggressive, rude or act outside of their legal authority, this can have a particularly negative effect which can extend into the wider community. It can also leave the individual officer and the police service open to public complaint and possibly civil and or criminal litigation. All stops and searches and premises searches must be carried out with courtesy, consideration and respect for the person concerned, which will encourage public confidence in the police. Every reasonable effort must be made to minimise the embarrassment that a person being searched may experience.</a:t>
            </a:r>
          </a:p>
          <a:p>
            <a:pPr>
              <a:lnSpc>
                <a:spcPct val="100000"/>
              </a:lnSpc>
            </a:pPr>
            <a:endParaRPr lang="en-GB" sz="1100" dirty="0"/>
          </a:p>
          <a:p>
            <a:pPr>
              <a:lnSpc>
                <a:spcPct val="100000"/>
              </a:lnSpc>
            </a:pPr>
            <a:r>
              <a:rPr lang="en-GB" altLang="en-US" sz="1100" b="1" dirty="0">
                <a:ea typeface="ＭＳ Ｐゴシック" panose="020B0600070205080204" pitchFamily="34" charset="-128"/>
              </a:rPr>
              <a:t>The importance of providing this information:</a:t>
            </a:r>
          </a:p>
          <a:p>
            <a:pPr marL="177742" indent="-177742">
              <a:buFont typeface="Arial" panose="020B0604020202020204" pitchFamily="34" charset="0"/>
              <a:buChar char="•"/>
            </a:pPr>
            <a:r>
              <a:rPr lang="en-GB" altLang="en-US" sz="1100" dirty="0">
                <a:ea typeface="ＭＳ Ｐゴシック" panose="020B0600070205080204" pitchFamily="34" charset="-128"/>
              </a:rPr>
              <a:t>It is important that police officers comply with all aspects of </a:t>
            </a:r>
            <a:r>
              <a:rPr lang="en-GB" altLang="en-US" sz="1100" b="1" dirty="0">
                <a:solidFill>
                  <a:srgbClr val="FF0000"/>
                </a:solidFill>
                <a:ea typeface="ＭＳ Ｐゴシック" panose="020B0600070205080204" pitchFamily="34" charset="-128"/>
              </a:rPr>
              <a:t>GO WISELY </a:t>
            </a:r>
            <a:r>
              <a:rPr lang="en-GB" altLang="en-US" sz="1100" dirty="0">
                <a:ea typeface="ＭＳ Ｐゴシック" panose="020B0600070205080204" pitchFamily="34" charset="-128"/>
              </a:rPr>
              <a:t>as any breach of the PACE would render a search (and probably any later arrest and detention) unlawful.</a:t>
            </a:r>
            <a:endParaRPr lang="en-GB" sz="1100" dirty="0"/>
          </a:p>
          <a:p>
            <a:pPr marL="177742" indent="-177742">
              <a:buFont typeface="Arial" panose="020B0604020202020204" pitchFamily="34" charset="0"/>
              <a:buChar char="•"/>
            </a:pPr>
            <a:r>
              <a:rPr lang="en-GB" sz="1100" dirty="0"/>
              <a:t>Legislation identifies the information that must be given to a person during a search procedure.</a:t>
            </a:r>
          </a:p>
          <a:p>
            <a:pPr marL="177742" indent="-177742">
              <a:buFont typeface="Arial" panose="020B0604020202020204" pitchFamily="34" charset="0"/>
              <a:buChar char="•"/>
            </a:pPr>
            <a:r>
              <a:rPr lang="en-GB" sz="1100" dirty="0"/>
              <a:t>Failure to give this information is a breach of the legislation and would render a search (and probably any later arrest and detention) unlawful.</a:t>
            </a:r>
          </a:p>
          <a:p>
            <a:pPr marL="177742" indent="-177742">
              <a:buFont typeface="Arial" panose="020B0604020202020204" pitchFamily="34" charset="0"/>
              <a:buChar char="•"/>
            </a:pPr>
            <a:r>
              <a:rPr lang="en-GB" sz="1100" dirty="0"/>
              <a:t>The information provides an </a:t>
            </a:r>
            <a:r>
              <a:rPr lang="en-GB" sz="1100" b="1" dirty="0"/>
              <a:t>explanation of the procedure</a:t>
            </a:r>
            <a:r>
              <a:rPr lang="en-GB" sz="1100" dirty="0"/>
              <a:t> and </a:t>
            </a:r>
            <a:r>
              <a:rPr lang="en-GB" sz="1100" b="1" dirty="0"/>
              <a:t>keeps the suspect informed</a:t>
            </a:r>
            <a:r>
              <a:rPr lang="en-GB" sz="1100" dirty="0"/>
              <a:t> at all stages of the reasons/justification/grounds for the search, complying with the requirements of PACE </a:t>
            </a:r>
          </a:p>
          <a:p>
            <a:pPr marL="177742" indent="-177742">
              <a:buFont typeface="Arial" panose="020B0604020202020204" pitchFamily="34" charset="0"/>
              <a:buChar char="•"/>
            </a:pPr>
            <a:r>
              <a:rPr lang="en-GB" sz="1100" dirty="0"/>
              <a:t>Providing the relevant information in line with legislation, policies &amp; guidelines ensures that people are dealt with in an </a:t>
            </a:r>
            <a:r>
              <a:rPr lang="en-GB" sz="1100" b="1" dirty="0"/>
              <a:t>ethical manner </a:t>
            </a:r>
            <a:r>
              <a:rPr lang="en-GB" sz="1100" dirty="0"/>
              <a:t>whilst recognising their needs with </a:t>
            </a:r>
            <a:r>
              <a:rPr lang="en-GB" sz="1100" b="1" dirty="0"/>
              <a:t>respect to equality</a:t>
            </a:r>
            <a:r>
              <a:rPr lang="en-GB" sz="1100" dirty="0"/>
              <a:t>, diversity and human rights.</a:t>
            </a:r>
          </a:p>
          <a:p>
            <a:pPr marL="177742" indent="-177742">
              <a:buFont typeface="Arial" panose="020B0604020202020204" pitchFamily="34" charset="0"/>
              <a:buChar char="•"/>
            </a:pPr>
            <a:r>
              <a:rPr lang="en-GB" sz="1100" dirty="0"/>
              <a:t>Where officers carry out a search of premises, they must, so far as is possible in the circumstances, explain to the occupier(s) the reason for it.</a:t>
            </a:r>
          </a:p>
          <a:p>
            <a:pPr marL="177742" indent="-177742">
              <a:buFont typeface="Arial" panose="020B0604020202020204" pitchFamily="34" charset="0"/>
              <a:buChar char="•"/>
            </a:pPr>
            <a:endParaRPr lang="en-GB" sz="1100" dirty="0"/>
          </a:p>
          <a:p>
            <a:pPr defTabSz="947958">
              <a:defRPr/>
            </a:pPr>
            <a:r>
              <a:rPr lang="en-GB" altLang="en-US" sz="1100" b="1" i="1" dirty="0">
                <a:solidFill>
                  <a:srgbClr val="FF0000"/>
                </a:solidFill>
                <a:ea typeface="ＭＳ Ｐゴシック" panose="020B0600070205080204" pitchFamily="34" charset="-128"/>
              </a:rPr>
              <a:t>Remember</a:t>
            </a:r>
            <a:r>
              <a:rPr lang="en-GB" altLang="en-US" sz="1100" i="1" dirty="0">
                <a:ea typeface="ＭＳ Ｐゴシック" panose="020B0600070205080204" pitchFamily="34" charset="-128"/>
              </a:rPr>
              <a:t> – </a:t>
            </a:r>
            <a:r>
              <a:rPr lang="en-GB" altLang="en-US" sz="1100" dirty="0">
                <a:ea typeface="ＭＳ Ｐゴシック" panose="020B0600070205080204" pitchFamily="34" charset="-128"/>
              </a:rPr>
              <a:t>an unlawful search may constitute an assault and may also engage an individual’s human rights (Right to liberty) as they will be detained for the purpose of the search.</a:t>
            </a:r>
          </a:p>
          <a:p>
            <a:pPr defTabSz="947958">
              <a:defRPr/>
            </a:pPr>
            <a:endParaRPr lang="en-GB" altLang="en-US" sz="1100" dirty="0">
              <a:ea typeface="ＭＳ Ｐゴシック" panose="020B0600070205080204" pitchFamily="34" charset="-128"/>
            </a:endParaRPr>
          </a:p>
          <a:p>
            <a:pPr defTabSz="947958">
              <a:defRPr/>
            </a:pPr>
            <a:r>
              <a:rPr lang="en-GB" sz="1700" dirty="0"/>
              <a:t>For police officers, the exercise of powers such as stop and search, use of force and traffic stops is routine, whereas for the person being stopped, the experience can be embarrassing, intrusive and frightening. And those who experience repeated encounters with the police may develop concerns about bias and the targeting of certain communities or groups</a:t>
            </a:r>
            <a:endParaRPr lang="en-GB" altLang="en-US" sz="1100" dirty="0">
              <a:ea typeface="ＭＳ Ｐゴシック" panose="020B0600070205080204" pitchFamily="34" charset="-128"/>
            </a:endParaRPr>
          </a:p>
          <a:p>
            <a:pPr defTabSz="947958">
              <a:defRPr/>
            </a:pPr>
            <a:endParaRPr lang="en-GB" altLang="en-US" sz="1100" dirty="0">
              <a:ea typeface="ＭＳ Ｐゴシック" panose="020B0600070205080204" pitchFamily="34" charset="-128"/>
            </a:endParaRPr>
          </a:p>
          <a:p>
            <a:pPr defTabSz="947958">
              <a:defRPr/>
            </a:pPr>
            <a:r>
              <a:rPr lang="en-GB" sz="1700" dirty="0"/>
              <a:t>People can feel frustrated, angry and confused when officers do not adequately explain the reasons for the interaction, or if the officer’s behaviour is seen as confrontational or unprofessional. For Black, Asian and Minority Ethnic people, this can lead to them feeling that they have been racially profiled. This can quickly escalate into conflict, which is damaging not only to the confidence of those directly involved, but also to spectators and members of the wider community who witness or hear of the circumstances. The situation can be made worse if the officer uses force to gain compliance, for instance by applying handcuffs.</a:t>
            </a:r>
          </a:p>
          <a:p>
            <a:pPr defTabSz="947958">
              <a:defRPr/>
            </a:pPr>
            <a:endParaRPr lang="en-GB" sz="1700" dirty="0"/>
          </a:p>
          <a:p>
            <a:pPr defTabSz="947958">
              <a:defRPr/>
            </a:pPr>
            <a:r>
              <a:rPr lang="en-GB" sz="1700" dirty="0"/>
              <a:t>When judging interactions, people tend to focus on the quality of their interpersonal treatment.42 This means that communication skills – such as active listening, showing empathy, building rapport, using positive and supportive language, using de-escalation techniques, and explaining actions and decisions in a polite manner – are important to improve the quality of interactions between the police and the public. This in turn helps to build positive and respectful relationships and perceptions of police as legitimate. 4 </a:t>
            </a:r>
            <a:r>
              <a:rPr lang="en-GB" sz="1100" dirty="0"/>
              <a:t>(HMICFRS, Disproportionate use of police powers – A spotlight on stop and search and the use of force)</a:t>
            </a:r>
          </a:p>
          <a:p>
            <a:pPr defTabSz="947958">
              <a:defRPr/>
            </a:pPr>
            <a:endParaRPr lang="en-GB" altLang="en-US" sz="1100" dirty="0">
              <a:ea typeface="ＭＳ Ｐゴシック" panose="020B0600070205080204" pitchFamily="34" charset="-128"/>
            </a:endParaRPr>
          </a:p>
          <a:p>
            <a:pPr defTabSz="947958">
              <a:defRPr/>
            </a:pPr>
            <a:endParaRPr lang="en-GB" altLang="en-US" sz="1100" dirty="0">
              <a:ea typeface="ＭＳ Ｐゴシック" panose="020B0600070205080204" pitchFamily="34" charset="-128"/>
            </a:endParaRPr>
          </a:p>
          <a:p>
            <a:endParaRPr lang="en-GB" dirty="0"/>
          </a:p>
        </p:txBody>
      </p:sp>
      <p:sp>
        <p:nvSpPr>
          <p:cNvPr id="4" name="Slide Number Placeholder 3"/>
          <p:cNvSpPr>
            <a:spLocks noGrp="1"/>
          </p:cNvSpPr>
          <p:nvPr>
            <p:ph type="sldNum" sz="quarter" idx="10"/>
          </p:nvPr>
        </p:nvSpPr>
        <p:spPr/>
        <p:txBody>
          <a:bodyPr/>
          <a:lstStyle/>
          <a:p>
            <a:pPr>
              <a:defRPr/>
            </a:pPr>
            <a:fld id="{5FE6DA5B-1CDA-4E82-A267-6D05D72A9821}" type="slidenum">
              <a:rPr lang="en-GB" altLang="en-US" smtClean="0"/>
              <a:pPr>
                <a:defRPr/>
              </a:pPr>
              <a:t>29</a:t>
            </a:fld>
            <a:endParaRPr lang="en-GB" altLang="en-US"/>
          </a:p>
        </p:txBody>
      </p:sp>
    </p:spTree>
    <p:extLst>
      <p:ext uri="{BB962C8B-B14F-4D97-AF65-F5344CB8AC3E}">
        <p14:creationId xmlns:p14="http://schemas.microsoft.com/office/powerpoint/2010/main" val="3040063946"/>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895475" y="636588"/>
            <a:ext cx="3489325" cy="1962150"/>
          </a:xfrm>
        </p:spPr>
      </p:sp>
      <p:sp>
        <p:nvSpPr>
          <p:cNvPr id="3" name="Notes Placeholder 2"/>
          <p:cNvSpPr>
            <a:spLocks noGrp="1"/>
          </p:cNvSpPr>
          <p:nvPr>
            <p:ph type="body" idx="1"/>
          </p:nvPr>
        </p:nvSpPr>
        <p:spPr/>
        <p:txBody>
          <a:bodyPr/>
          <a:lstStyle/>
          <a:p>
            <a:pPr defTabSz="947958" eaLnBrk="1" fontAlgn="auto" hangingPunct="1">
              <a:spcBef>
                <a:spcPts val="0"/>
              </a:spcBef>
              <a:spcAft>
                <a:spcPts val="0"/>
              </a:spcAft>
              <a:defRPr/>
            </a:pPr>
            <a:r>
              <a:rPr lang="en-GB" altLang="en-US" sz="1100" b="1" dirty="0">
                <a:solidFill>
                  <a:prstClr val="black"/>
                </a:solidFill>
                <a:ea typeface="ＭＳ Ｐゴシック" pitchFamily="34" charset="-128"/>
                <a:cs typeface="+mn-cs"/>
              </a:rPr>
              <a:t>QTS – what do you need to do with the information you have collected in relation to the search?</a:t>
            </a:r>
          </a:p>
          <a:p>
            <a:pPr defTabSz="947958" eaLnBrk="1" fontAlgn="auto" hangingPunct="1">
              <a:spcBef>
                <a:spcPts val="0"/>
              </a:spcBef>
              <a:spcAft>
                <a:spcPts val="0"/>
              </a:spcAft>
              <a:defRPr/>
            </a:pPr>
            <a:endParaRPr lang="en-GB" altLang="en-US" sz="1100" dirty="0">
              <a:solidFill>
                <a:prstClr val="black"/>
              </a:solidFill>
              <a:ea typeface="ＭＳ Ｐゴシック" pitchFamily="34" charset="-128"/>
              <a:cs typeface="+mn-cs"/>
            </a:endParaRPr>
          </a:p>
          <a:p>
            <a:pPr defTabSz="947958" eaLnBrk="1" fontAlgn="auto" hangingPunct="1">
              <a:spcBef>
                <a:spcPts val="0"/>
              </a:spcBef>
              <a:spcAft>
                <a:spcPts val="0"/>
              </a:spcAft>
              <a:defRPr/>
            </a:pPr>
            <a:r>
              <a:rPr lang="en-GB" altLang="en-US" sz="1100" dirty="0">
                <a:solidFill>
                  <a:prstClr val="black"/>
                </a:solidFill>
                <a:ea typeface="ＭＳ Ｐゴシック" pitchFamily="34" charset="-128"/>
                <a:cs typeface="+mn-cs"/>
              </a:rPr>
              <a:t>Once a search has been completed the officer </a:t>
            </a:r>
            <a:r>
              <a:rPr lang="en-GB" altLang="en-US" sz="1100" b="1" dirty="0">
                <a:solidFill>
                  <a:prstClr val="black"/>
                </a:solidFill>
                <a:ea typeface="ＭＳ Ｐゴシック" pitchFamily="34" charset="-128"/>
                <a:cs typeface="+mn-cs"/>
              </a:rPr>
              <a:t>will complete </a:t>
            </a:r>
            <a:r>
              <a:rPr lang="en-GB" altLang="en-US" sz="1100" dirty="0">
                <a:solidFill>
                  <a:prstClr val="black"/>
                </a:solidFill>
                <a:ea typeface="ＭＳ Ｐゴシック" pitchFamily="34" charset="-128"/>
                <a:cs typeface="+mn-cs"/>
              </a:rPr>
              <a:t>a search record (unless exceptional circumstances would make this impracticable) and the person asked if they want a copy. If so then the subject will be given a copy of the search immediately or provided with a receipt that explains how they can obtain a copy.</a:t>
            </a:r>
          </a:p>
          <a:p>
            <a:pPr defTabSz="947958" eaLnBrk="1" fontAlgn="auto" hangingPunct="1">
              <a:spcBef>
                <a:spcPts val="0"/>
              </a:spcBef>
              <a:spcAft>
                <a:spcPts val="0"/>
              </a:spcAft>
              <a:defRPr/>
            </a:pPr>
            <a:endParaRPr lang="en-GB" altLang="en-US" sz="1100" dirty="0">
              <a:solidFill>
                <a:prstClr val="black"/>
              </a:solidFill>
              <a:ea typeface="ＭＳ Ｐゴシック" pitchFamily="34" charset="-128"/>
              <a:cs typeface="+mn-cs"/>
            </a:endParaRPr>
          </a:p>
          <a:p>
            <a:pPr defTabSz="947958" eaLnBrk="1" fontAlgn="auto" hangingPunct="1">
              <a:spcBef>
                <a:spcPts val="0"/>
              </a:spcBef>
              <a:spcAft>
                <a:spcPts val="0"/>
              </a:spcAft>
              <a:defRPr/>
            </a:pPr>
            <a:r>
              <a:rPr lang="en-GB" altLang="en-US" sz="1100" dirty="0">
                <a:solidFill>
                  <a:prstClr val="black"/>
                </a:solidFill>
                <a:ea typeface="ＭＳ Ｐゴシック" pitchFamily="34" charset="-128"/>
                <a:cs typeface="+mn-cs"/>
              </a:rPr>
              <a:t>For SWP Officers, the Stop Search encounter must be properly logged via </a:t>
            </a:r>
            <a:r>
              <a:rPr lang="en-GB" altLang="en-US" sz="1100" dirty="0" err="1">
                <a:solidFill>
                  <a:prstClr val="black"/>
                </a:solidFill>
                <a:ea typeface="ＭＳ Ｐゴシック" pitchFamily="34" charset="-128"/>
                <a:cs typeface="+mn-cs"/>
              </a:rPr>
              <a:t>Evidence.Com</a:t>
            </a:r>
            <a:r>
              <a:rPr lang="en-GB" altLang="en-US" sz="1100" dirty="0">
                <a:solidFill>
                  <a:prstClr val="black"/>
                </a:solidFill>
                <a:ea typeface="ＭＳ Ｐゴシック" pitchFamily="34" charset="-128"/>
                <a:cs typeface="+mn-cs"/>
              </a:rPr>
              <a:t> so that there is an audit trail for review.</a:t>
            </a:r>
          </a:p>
          <a:p>
            <a:pPr defTabSz="947958" eaLnBrk="1" fontAlgn="auto" hangingPunct="1">
              <a:spcBef>
                <a:spcPts val="0"/>
              </a:spcBef>
              <a:spcAft>
                <a:spcPts val="0"/>
              </a:spcAft>
              <a:defRPr/>
            </a:pPr>
            <a:endParaRPr lang="en-GB" altLang="en-US" sz="1100" dirty="0">
              <a:solidFill>
                <a:prstClr val="black"/>
              </a:solidFill>
              <a:ea typeface="ＭＳ Ｐゴシック" pitchFamily="34" charset="-128"/>
              <a:cs typeface="+mn-cs"/>
            </a:endParaRPr>
          </a:p>
          <a:p>
            <a:pPr defTabSz="947958" eaLnBrk="1" fontAlgn="auto" hangingPunct="1">
              <a:spcBef>
                <a:spcPts val="0"/>
              </a:spcBef>
              <a:spcAft>
                <a:spcPts val="0"/>
              </a:spcAft>
              <a:defRPr/>
            </a:pPr>
            <a:r>
              <a:rPr lang="en-GB" altLang="en-US" sz="1100" dirty="0">
                <a:solidFill>
                  <a:prstClr val="black"/>
                </a:solidFill>
                <a:ea typeface="ＭＳ Ｐゴシック" pitchFamily="34" charset="-128"/>
                <a:cs typeface="+mn-cs"/>
              </a:rPr>
              <a:t>If a record is not made at the time, the officer should inform the subject of their entitlement to a copy and application can be made within </a:t>
            </a:r>
            <a:r>
              <a:rPr lang="en-GB" altLang="en-US" sz="1100" b="1" dirty="0">
                <a:solidFill>
                  <a:prstClr val="black"/>
                </a:solidFill>
                <a:ea typeface="ＭＳ Ｐゴシック" pitchFamily="34" charset="-128"/>
                <a:cs typeface="+mn-cs"/>
              </a:rPr>
              <a:t>3 months </a:t>
            </a:r>
            <a:r>
              <a:rPr lang="en-GB" altLang="en-US" sz="1100" dirty="0">
                <a:solidFill>
                  <a:prstClr val="black"/>
                </a:solidFill>
                <a:ea typeface="ＭＳ Ｐゴシック" pitchFamily="34" charset="-128"/>
                <a:cs typeface="+mn-cs"/>
              </a:rPr>
              <a:t>at a given police station.</a:t>
            </a:r>
          </a:p>
          <a:p>
            <a:pPr defTabSz="947958" eaLnBrk="1" fontAlgn="auto" hangingPunct="1">
              <a:spcBef>
                <a:spcPts val="0"/>
              </a:spcBef>
              <a:spcAft>
                <a:spcPts val="0"/>
              </a:spcAft>
              <a:defRPr/>
            </a:pPr>
            <a:endParaRPr lang="en-GB" altLang="en-US" sz="1100" dirty="0">
              <a:solidFill>
                <a:prstClr val="black"/>
              </a:solidFill>
              <a:ea typeface="ＭＳ Ｐゴシック" pitchFamily="34" charset="-128"/>
              <a:cs typeface="+mn-cs"/>
            </a:endParaRPr>
          </a:p>
          <a:p>
            <a:pPr defTabSz="947958" eaLnBrk="1" fontAlgn="auto" hangingPunct="1">
              <a:spcBef>
                <a:spcPts val="0"/>
              </a:spcBef>
              <a:spcAft>
                <a:spcPts val="0"/>
              </a:spcAft>
              <a:defRPr/>
            </a:pPr>
            <a:r>
              <a:rPr lang="en-GB" altLang="en-US" sz="1100" dirty="0">
                <a:solidFill>
                  <a:prstClr val="black"/>
                </a:solidFill>
                <a:ea typeface="ＭＳ Ｐゴシック" pitchFamily="34" charset="-128"/>
                <a:cs typeface="+mn-cs"/>
              </a:rPr>
              <a:t>Illegible, incomplete or inaccurate search records may result in allegations of unlawful detention and unlawful searches. As there is an entitlement to a copy of the search record under PACE then you must make sure you complete the search records.</a:t>
            </a:r>
          </a:p>
          <a:p>
            <a:pPr defTabSz="947958" eaLnBrk="1" fontAlgn="auto" hangingPunct="1">
              <a:spcBef>
                <a:spcPts val="0"/>
              </a:spcBef>
              <a:spcAft>
                <a:spcPts val="0"/>
              </a:spcAft>
              <a:defRPr/>
            </a:pPr>
            <a:endParaRPr lang="en-GB" altLang="en-US" sz="1100" dirty="0">
              <a:solidFill>
                <a:prstClr val="black"/>
              </a:solidFill>
              <a:ea typeface="ＭＳ Ｐゴシック" pitchFamily="34" charset="-128"/>
              <a:cs typeface="+mn-cs"/>
            </a:endParaRPr>
          </a:p>
          <a:p>
            <a:pPr defTabSz="947958" eaLnBrk="1" fontAlgn="auto" hangingPunct="1">
              <a:spcBef>
                <a:spcPts val="0"/>
              </a:spcBef>
              <a:spcAft>
                <a:spcPts val="0"/>
              </a:spcAft>
              <a:defRPr/>
            </a:pPr>
            <a:endParaRPr lang="en-GB" altLang="en-US" sz="1100" b="1" dirty="0">
              <a:solidFill>
                <a:prstClr val="black"/>
              </a:solidFill>
              <a:ea typeface="ＭＳ Ｐゴシック" pitchFamily="34" charset="-128"/>
              <a:cs typeface="+mn-cs"/>
            </a:endParaRPr>
          </a:p>
          <a:p>
            <a:pPr defTabSz="947958" eaLnBrk="1" fontAlgn="auto" hangingPunct="1">
              <a:spcBef>
                <a:spcPts val="0"/>
              </a:spcBef>
              <a:spcAft>
                <a:spcPts val="0"/>
              </a:spcAft>
              <a:defRPr/>
            </a:pPr>
            <a:r>
              <a:rPr lang="en-US" altLang="en-US" sz="1100" b="1" dirty="0">
                <a:solidFill>
                  <a:srgbClr val="FF0000"/>
                </a:solidFill>
                <a:ea typeface="ＭＳ Ｐゴシック" pitchFamily="34" charset="-128"/>
                <a:cs typeface="+mn-cs"/>
              </a:rPr>
              <a:t>Code A PACE – Recording Requirements</a:t>
            </a:r>
            <a:endParaRPr lang="en-US" altLang="en-US" sz="1100" dirty="0">
              <a:solidFill>
                <a:srgbClr val="FF0000"/>
              </a:solidFill>
              <a:ea typeface="ＭＳ Ｐゴシック" pitchFamily="34" charset="-128"/>
              <a:cs typeface="+mn-cs"/>
            </a:endParaRPr>
          </a:p>
          <a:p>
            <a:pPr defTabSz="947958" eaLnBrk="1" fontAlgn="auto" hangingPunct="1">
              <a:spcBef>
                <a:spcPts val="0"/>
              </a:spcBef>
              <a:spcAft>
                <a:spcPts val="0"/>
              </a:spcAft>
              <a:defRPr/>
            </a:pPr>
            <a:r>
              <a:rPr lang="en-GB" altLang="en-US" sz="1100" dirty="0">
                <a:solidFill>
                  <a:srgbClr val="000000"/>
                </a:solidFill>
                <a:ea typeface="ＭＳ Ｐゴシック" pitchFamily="34" charset="-128"/>
                <a:cs typeface="+mn-cs"/>
              </a:rPr>
              <a:t>Searches which do not result in an arrest:</a:t>
            </a:r>
          </a:p>
          <a:p>
            <a:pPr defTabSz="947958" eaLnBrk="1" fontAlgn="auto" hangingPunct="1">
              <a:spcBef>
                <a:spcPts val="0"/>
              </a:spcBef>
              <a:spcAft>
                <a:spcPts val="0"/>
              </a:spcAft>
              <a:defRPr/>
            </a:pPr>
            <a:r>
              <a:rPr lang="en-GB" altLang="en-US" sz="1100" dirty="0">
                <a:solidFill>
                  <a:srgbClr val="000000"/>
                </a:solidFill>
                <a:ea typeface="ＭＳ Ｐゴシック" pitchFamily="34" charset="-128"/>
                <a:cs typeface="+mn-cs"/>
              </a:rPr>
              <a:t>4.1 When an officer carries out a search in the exercise of any power to which this Code applies and the search does not result in the person searched or person in charge of the vehicle searched being arrested and taken to a police station, </a:t>
            </a:r>
            <a:r>
              <a:rPr lang="en-GB" altLang="en-US" sz="1100" b="1" u="sng" dirty="0">
                <a:solidFill>
                  <a:srgbClr val="000000"/>
                </a:solidFill>
                <a:ea typeface="ＭＳ Ｐゴシック" pitchFamily="34" charset="-128"/>
                <a:cs typeface="+mn-cs"/>
              </a:rPr>
              <a:t>a record must be made of it, electronically or on paper, unless there are exceptional circumstances which make this wholly impracticable</a:t>
            </a:r>
            <a:r>
              <a:rPr lang="en-GB" altLang="en-US" sz="1100" b="1" dirty="0">
                <a:solidFill>
                  <a:srgbClr val="000000"/>
                </a:solidFill>
                <a:ea typeface="ＭＳ Ｐゴシック" pitchFamily="34" charset="-128"/>
                <a:cs typeface="+mn-cs"/>
              </a:rPr>
              <a:t> </a:t>
            </a:r>
            <a:r>
              <a:rPr lang="en-GB" altLang="en-US" sz="1100" dirty="0">
                <a:solidFill>
                  <a:srgbClr val="000000"/>
                </a:solidFill>
                <a:ea typeface="ＭＳ Ｐゴシック" pitchFamily="34" charset="-128"/>
                <a:cs typeface="+mn-cs"/>
              </a:rPr>
              <a:t>(e.g. in situations involving public disorder or when the recording officer's presence is urgently required elsewhere). If a record is to be made, the officer carrying out the search </a:t>
            </a:r>
            <a:r>
              <a:rPr lang="en-GB" altLang="en-US" sz="1100" u="sng" dirty="0">
                <a:solidFill>
                  <a:srgbClr val="000000"/>
                </a:solidFill>
                <a:ea typeface="ＭＳ Ｐゴシック" pitchFamily="34" charset="-128"/>
                <a:cs typeface="+mn-cs"/>
              </a:rPr>
              <a:t>must make the record on the spot unless this is not practicable</a:t>
            </a:r>
            <a:r>
              <a:rPr lang="en-GB" altLang="en-US" sz="1100" dirty="0">
                <a:solidFill>
                  <a:srgbClr val="000000"/>
                </a:solidFill>
                <a:ea typeface="ＭＳ Ｐゴシック" pitchFamily="34" charset="-128"/>
                <a:cs typeface="+mn-cs"/>
              </a:rPr>
              <a:t>, in which case, the officer must make the record as soon as practicable after the search is completed</a:t>
            </a:r>
          </a:p>
          <a:p>
            <a:pPr defTabSz="947958" eaLnBrk="1" fontAlgn="auto" hangingPunct="1">
              <a:spcBef>
                <a:spcPts val="0"/>
              </a:spcBef>
              <a:spcAft>
                <a:spcPts val="0"/>
              </a:spcAft>
              <a:defRPr/>
            </a:pPr>
            <a:endParaRPr lang="en-GB" altLang="en-US" sz="1100" dirty="0">
              <a:solidFill>
                <a:srgbClr val="000000"/>
              </a:solidFill>
              <a:ea typeface="ＭＳ Ｐゴシック" pitchFamily="34" charset="-128"/>
              <a:cs typeface="+mn-cs"/>
            </a:endParaRPr>
          </a:p>
          <a:p>
            <a:pPr defTabSz="947958" eaLnBrk="1" fontAlgn="auto" hangingPunct="1">
              <a:spcBef>
                <a:spcPts val="0"/>
              </a:spcBef>
              <a:spcAft>
                <a:spcPts val="0"/>
              </a:spcAft>
              <a:defRPr/>
            </a:pPr>
            <a:r>
              <a:rPr lang="en-GB" altLang="en-US" sz="1100" dirty="0">
                <a:solidFill>
                  <a:srgbClr val="000000"/>
                </a:solidFill>
                <a:ea typeface="ＭＳ Ｐゴシック" pitchFamily="34" charset="-128"/>
                <a:cs typeface="+mn-cs"/>
              </a:rPr>
              <a:t>4.2 If the record is made at the time, the person who has been searched or who is in charge of a vehicle that has been searched </a:t>
            </a:r>
            <a:r>
              <a:rPr lang="en-GB" altLang="en-US" sz="1100" b="1" dirty="0">
                <a:solidFill>
                  <a:srgbClr val="000000"/>
                </a:solidFill>
                <a:ea typeface="ＭＳ Ｐゴシック" pitchFamily="34" charset="-128"/>
                <a:cs typeface="+mn-cs"/>
              </a:rPr>
              <a:t>must be asked if they want a copy and if they do, they must be given immediately</a:t>
            </a:r>
            <a:r>
              <a:rPr lang="en-GB" altLang="en-US" sz="1100" dirty="0">
                <a:solidFill>
                  <a:srgbClr val="000000"/>
                </a:solidFill>
                <a:ea typeface="ＭＳ Ｐゴシック" pitchFamily="34" charset="-128"/>
                <a:cs typeface="+mn-cs"/>
              </a:rPr>
              <a:t>, either:</a:t>
            </a:r>
          </a:p>
          <a:p>
            <a:pPr marL="177742" indent="-177742" defTabSz="947958" eaLnBrk="1" fontAlgn="auto" hangingPunct="1">
              <a:spcBef>
                <a:spcPts val="0"/>
              </a:spcBef>
              <a:spcAft>
                <a:spcPts val="0"/>
              </a:spcAft>
              <a:buFont typeface="Arial" panose="020B0604020202020204" pitchFamily="34" charset="0"/>
              <a:buChar char="•"/>
              <a:defRPr/>
            </a:pPr>
            <a:r>
              <a:rPr lang="en-GB" altLang="en-US" sz="1100" dirty="0">
                <a:solidFill>
                  <a:srgbClr val="000000"/>
                </a:solidFill>
                <a:ea typeface="ＭＳ Ｐゴシック" pitchFamily="34" charset="-128"/>
                <a:cs typeface="+mn-cs"/>
              </a:rPr>
              <a:t>a copy of the record, or </a:t>
            </a:r>
          </a:p>
          <a:p>
            <a:pPr marL="177742" indent="-177742" defTabSz="947958" eaLnBrk="1" fontAlgn="auto" hangingPunct="1">
              <a:spcBef>
                <a:spcPts val="0"/>
              </a:spcBef>
              <a:spcAft>
                <a:spcPts val="0"/>
              </a:spcAft>
              <a:buFont typeface="Arial" panose="020B0604020202020204" pitchFamily="34" charset="0"/>
              <a:buChar char="•"/>
              <a:defRPr/>
            </a:pPr>
            <a:r>
              <a:rPr lang="en-GB" altLang="en-US" sz="1100" dirty="0">
                <a:solidFill>
                  <a:srgbClr val="000000"/>
                </a:solidFill>
                <a:ea typeface="ＭＳ Ｐゴシック" pitchFamily="34" charset="-128"/>
                <a:cs typeface="+mn-cs"/>
              </a:rPr>
              <a:t>a receipt which explains how they can obtain a copy of the full record or access to an electronic copy of the record</a:t>
            </a:r>
          </a:p>
          <a:p>
            <a:pPr defTabSz="947958" eaLnBrk="1" fontAlgn="auto" hangingPunct="1">
              <a:spcBef>
                <a:spcPts val="0"/>
              </a:spcBef>
              <a:spcAft>
                <a:spcPts val="0"/>
              </a:spcAft>
              <a:defRPr/>
            </a:pPr>
            <a:endParaRPr lang="en-GB" altLang="en-US" sz="1100" i="1" dirty="0">
              <a:solidFill>
                <a:srgbClr val="000000"/>
              </a:solidFill>
              <a:ea typeface="ＭＳ Ｐゴシック" pitchFamily="34" charset="-128"/>
              <a:cs typeface="+mn-cs"/>
            </a:endParaRPr>
          </a:p>
          <a:p>
            <a:pPr marL="1125701" lvl="2" indent="-177742" defTabSz="947958" eaLnBrk="1" fontAlgn="auto" hangingPunct="1">
              <a:spcBef>
                <a:spcPts val="622"/>
              </a:spcBef>
              <a:spcAft>
                <a:spcPts val="622"/>
              </a:spcAft>
              <a:buFont typeface="Wingdings" pitchFamily="2" charset="2"/>
              <a:buChar char="q"/>
              <a:defRPr/>
            </a:pPr>
            <a:r>
              <a:rPr lang="en-GB" altLang="en-US" sz="1100" dirty="0">
                <a:solidFill>
                  <a:srgbClr val="0F0046"/>
                </a:solidFill>
                <a:ea typeface="+mn-ea"/>
                <a:cs typeface="Arial" pitchFamily="34" charset="0"/>
              </a:rPr>
              <a:t>you may not detain the person just to get their name and address – they are under no obligation to provide these details (Code A4.3a)</a:t>
            </a:r>
          </a:p>
          <a:p>
            <a:pPr marL="1125701" lvl="2" indent="-177742" defTabSz="947958" eaLnBrk="1" fontAlgn="auto" hangingPunct="1">
              <a:spcBef>
                <a:spcPts val="622"/>
              </a:spcBef>
              <a:spcAft>
                <a:spcPts val="622"/>
              </a:spcAft>
              <a:buFont typeface="Wingdings" pitchFamily="2" charset="2"/>
              <a:buChar char="q"/>
              <a:defRPr/>
            </a:pPr>
            <a:r>
              <a:rPr lang="en-GB" altLang="en-US" sz="1100" dirty="0">
                <a:solidFill>
                  <a:srgbClr val="0F0046"/>
                </a:solidFill>
                <a:ea typeface="+mn-ea"/>
                <a:cs typeface="Arial" pitchFamily="34" charset="0"/>
              </a:rPr>
              <a:t>there is no power to stop or detain a person in order to find grounds for a search (Code A 2.11)</a:t>
            </a:r>
          </a:p>
          <a:p>
            <a:pPr defTabSz="947958" eaLnBrk="1" fontAlgn="auto" hangingPunct="1">
              <a:spcBef>
                <a:spcPts val="0"/>
              </a:spcBef>
              <a:spcAft>
                <a:spcPts val="0"/>
              </a:spcAft>
              <a:defRPr/>
            </a:pPr>
            <a:endParaRPr lang="en-GB" altLang="en-US" sz="1100" i="1" dirty="0">
              <a:solidFill>
                <a:srgbClr val="000000"/>
              </a:solidFill>
              <a:ea typeface="ＭＳ Ｐゴシック" pitchFamily="34" charset="-128"/>
              <a:cs typeface="+mn-cs"/>
            </a:endParaRPr>
          </a:p>
          <a:p>
            <a:pPr defTabSz="947958" eaLnBrk="1" fontAlgn="auto" hangingPunct="1">
              <a:spcBef>
                <a:spcPts val="0"/>
              </a:spcBef>
              <a:spcAft>
                <a:spcPts val="0"/>
              </a:spcAft>
              <a:defRPr/>
            </a:pPr>
            <a:endParaRPr lang="en-GB" altLang="en-US" sz="1100" b="1" dirty="0">
              <a:solidFill>
                <a:srgbClr val="000000"/>
              </a:solidFill>
              <a:ea typeface="ＭＳ Ｐゴシック" pitchFamily="34" charset="-128"/>
              <a:cs typeface="+mn-cs"/>
            </a:endParaRPr>
          </a:p>
          <a:p>
            <a:pPr defTabSz="947958" eaLnBrk="1" fontAlgn="auto" hangingPunct="1">
              <a:spcBef>
                <a:spcPts val="0"/>
              </a:spcBef>
              <a:spcAft>
                <a:spcPts val="0"/>
              </a:spcAft>
              <a:defRPr/>
            </a:pPr>
            <a:r>
              <a:rPr lang="en-GB" altLang="en-US" sz="1100" b="1" dirty="0">
                <a:solidFill>
                  <a:srgbClr val="000000"/>
                </a:solidFill>
                <a:ea typeface="ＭＳ Ｐゴシック" pitchFamily="34" charset="-128"/>
                <a:cs typeface="+mn-cs"/>
              </a:rPr>
              <a:t>Searches which result in an arrest</a:t>
            </a:r>
            <a:endParaRPr lang="en-GB" altLang="en-US" sz="1100" dirty="0">
              <a:solidFill>
                <a:srgbClr val="000000"/>
              </a:solidFill>
              <a:ea typeface="ＭＳ Ｐゴシック" pitchFamily="34" charset="-128"/>
              <a:cs typeface="+mn-cs"/>
            </a:endParaRPr>
          </a:p>
          <a:p>
            <a:pPr defTabSz="947958" eaLnBrk="1" fontAlgn="auto" hangingPunct="1">
              <a:spcBef>
                <a:spcPts val="0"/>
              </a:spcBef>
              <a:spcAft>
                <a:spcPts val="0"/>
              </a:spcAft>
              <a:defRPr/>
            </a:pPr>
            <a:r>
              <a:rPr lang="en-GB" altLang="en-US" sz="1100" dirty="0">
                <a:solidFill>
                  <a:srgbClr val="000000"/>
                </a:solidFill>
                <a:ea typeface="ＭＳ Ｐゴシック" pitchFamily="34" charset="-128"/>
                <a:cs typeface="+mn-cs"/>
              </a:rPr>
              <a:t>4.3 If a search in the exercise of any power to which Code A applies results in a person being arrested and taken to a police station, the officer carrying out the search is responsible for ensuring that a </a:t>
            </a:r>
            <a:r>
              <a:rPr lang="en-GB" altLang="en-US" sz="1100" b="1" dirty="0">
                <a:solidFill>
                  <a:srgbClr val="000000"/>
                </a:solidFill>
                <a:ea typeface="ＭＳ Ｐゴシック" pitchFamily="34" charset="-128"/>
                <a:cs typeface="+mn-cs"/>
              </a:rPr>
              <a:t>record of the search is made as part of their custody record</a:t>
            </a:r>
            <a:r>
              <a:rPr lang="en-GB" altLang="en-US" sz="1100" dirty="0">
                <a:solidFill>
                  <a:srgbClr val="000000"/>
                </a:solidFill>
                <a:ea typeface="ＭＳ Ｐゴシック" pitchFamily="34" charset="-128"/>
                <a:cs typeface="+mn-cs"/>
              </a:rPr>
              <a:t>. The custody officer must then ensure that the person is asked if they want a copy of the record and if they do, that they are given a copy as soon as practicable</a:t>
            </a:r>
          </a:p>
          <a:p>
            <a:endParaRPr lang="en-GB" dirty="0"/>
          </a:p>
          <a:p>
            <a:endParaRPr lang="en-GB" dirty="0"/>
          </a:p>
          <a:p>
            <a:r>
              <a:rPr lang="en-GB" b="1" dirty="0"/>
              <a:t>*** Trainer to talk through the HO Stop and Search Form to students that was emailed to students prior to the session. They will have an opportunity to practice completing these forms following their stop &amp; search </a:t>
            </a:r>
            <a:r>
              <a:rPr lang="en-GB" b="1" dirty="0" err="1"/>
              <a:t>practicals</a:t>
            </a:r>
            <a:r>
              <a:rPr lang="en-GB" b="1" dirty="0"/>
              <a:t> ensuring that they record the grounds sufficiently. Trainer to handout/email distribute ‘HO- Gold Model Examples Reasonable Grounds’ which provides some Gold Model examples of the explanation of </a:t>
            </a:r>
            <a:r>
              <a:rPr lang="en-GB" b="1"/>
              <a:t>reasonable grounds</a:t>
            </a:r>
            <a:r>
              <a:rPr lang="en-GB" b="1" dirty="0"/>
              <a:t>.***</a:t>
            </a:r>
          </a:p>
        </p:txBody>
      </p:sp>
      <p:sp>
        <p:nvSpPr>
          <p:cNvPr id="4" name="Slide Number Placeholder 3"/>
          <p:cNvSpPr>
            <a:spLocks noGrp="1"/>
          </p:cNvSpPr>
          <p:nvPr>
            <p:ph type="sldNum" sz="quarter" idx="10"/>
          </p:nvPr>
        </p:nvSpPr>
        <p:spPr/>
        <p:txBody>
          <a:bodyPr/>
          <a:lstStyle/>
          <a:p>
            <a:pPr>
              <a:defRPr/>
            </a:pPr>
            <a:fld id="{5FE6DA5B-1CDA-4E82-A267-6D05D72A9821}" type="slidenum">
              <a:rPr lang="en-GB" altLang="en-US" smtClean="0"/>
              <a:pPr>
                <a:defRPr/>
              </a:pPr>
              <a:t>30</a:t>
            </a:fld>
            <a:endParaRPr lang="en-GB" altLang="en-US"/>
          </a:p>
        </p:txBody>
      </p:sp>
    </p:spTree>
    <p:extLst>
      <p:ext uri="{BB962C8B-B14F-4D97-AF65-F5344CB8AC3E}">
        <p14:creationId xmlns:p14="http://schemas.microsoft.com/office/powerpoint/2010/main" val="991994813"/>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895475" y="636588"/>
            <a:ext cx="3489325" cy="1962150"/>
          </a:xfrm>
        </p:spPr>
      </p:sp>
      <p:sp>
        <p:nvSpPr>
          <p:cNvPr id="3" name="Notes Placeholder 2"/>
          <p:cNvSpPr>
            <a:spLocks noGrp="1"/>
          </p:cNvSpPr>
          <p:nvPr>
            <p:ph type="body" idx="1"/>
          </p:nvPr>
        </p:nvSpPr>
        <p:spPr/>
        <p:txBody>
          <a:bodyPr/>
          <a:lstStyle/>
          <a:p>
            <a:r>
              <a:rPr lang="en-GB" sz="1100" b="1" dirty="0"/>
              <a:t>QTS – what should you do when your reasonable grounds to suspect cease to exist?</a:t>
            </a:r>
          </a:p>
          <a:p>
            <a:endParaRPr lang="en-GB" sz="1100" dirty="0"/>
          </a:p>
          <a:p>
            <a:r>
              <a:rPr lang="en-GB" sz="1100" dirty="0"/>
              <a:t>Grounds may also change as a result of the search, as well as the power under which you are conducting the search. </a:t>
            </a:r>
          </a:p>
          <a:p>
            <a:endParaRPr lang="en-GB" sz="1100" dirty="0"/>
          </a:p>
          <a:p>
            <a:r>
              <a:rPr lang="en-GB" sz="1100" b="1" dirty="0"/>
              <a:t>Examples: </a:t>
            </a:r>
            <a:endParaRPr lang="en-GB" sz="1100" dirty="0"/>
          </a:p>
          <a:p>
            <a:r>
              <a:rPr lang="en-GB" sz="1100" dirty="0"/>
              <a:t>You have reasonable grounds to suspect that a person in a public place is in possession of controlled drugs. You start to search them using stop and search powers under Section 23 Misuse of Drugs Act 1971. Whilst conducting the search you find a knife in the person’s pocket. You have not yet found anything which you suspect is a controlled drug. </a:t>
            </a:r>
          </a:p>
          <a:p>
            <a:r>
              <a:rPr lang="en-GB" sz="1100" dirty="0"/>
              <a:t>At this stage you caution the person and, having considered the arrest criteria, you decide it is necessary to arrest the person on suspicion of the offence of having an article with a blade or sharp point in a public place. The search under s.23 of the Misuse of Drugs Act 1971 would continue in full. However, if you have reasonable grounds to believe that the arrested person may present a danger to themselves or others, have concealed on them items to assist their escape or which might be evidence of an offence you now also have the power to search them under Section 32 PACE 1984. </a:t>
            </a:r>
          </a:p>
          <a:p>
            <a:r>
              <a:rPr lang="en-GB" sz="1100" dirty="0"/>
              <a:t>	</a:t>
            </a:r>
          </a:p>
          <a:p>
            <a:r>
              <a:rPr lang="en-GB" sz="1100" dirty="0"/>
              <a:t>Your legal authority may change because the person becomes uncooperative to the extent where they become violent and or abusive. Their behaviour may be such that they are committing one or more of a variety of offences, for example, public order, assault or </a:t>
            </a:r>
          </a:p>
          <a:p>
            <a:r>
              <a:rPr lang="en-GB" sz="1100" dirty="0"/>
              <a:t>obstructing a police officer. In such a situation you may find it necessary to arrest the person. Your search will now no longer be conducted using a stop search power; instead you will be using a post arrest power of search under Section 32 PACE 1984. </a:t>
            </a:r>
          </a:p>
          <a:p>
            <a:r>
              <a:rPr lang="en-GB" sz="1100" dirty="0"/>
              <a:t>	</a:t>
            </a:r>
          </a:p>
          <a:p>
            <a:r>
              <a:rPr lang="en-GB" sz="1100" dirty="0"/>
              <a:t>The suspected controlled drugs falls into both categories, i.e. the original purpose of your stop search and under your post arrest power to search as reasonable grounds to believe that the person has evidence of an offence on them. You may also decide that you have reasonable grounds to believe that they may have other weapons concealed on their person that could present a danger to themselves or others. It would be best practice at this stage to tell them the grounds for your search and what you are searching for if this has changed. </a:t>
            </a:r>
          </a:p>
          <a:p>
            <a:endParaRPr lang="en-GB" dirty="0"/>
          </a:p>
        </p:txBody>
      </p:sp>
      <p:sp>
        <p:nvSpPr>
          <p:cNvPr id="4" name="Slide Number Placeholder 3"/>
          <p:cNvSpPr>
            <a:spLocks noGrp="1"/>
          </p:cNvSpPr>
          <p:nvPr>
            <p:ph type="sldNum" sz="quarter" idx="10"/>
          </p:nvPr>
        </p:nvSpPr>
        <p:spPr/>
        <p:txBody>
          <a:bodyPr/>
          <a:lstStyle/>
          <a:p>
            <a:pPr>
              <a:defRPr/>
            </a:pPr>
            <a:fld id="{5FE6DA5B-1CDA-4E82-A267-6D05D72A9821}" type="slidenum">
              <a:rPr lang="en-GB" altLang="en-US" smtClean="0"/>
              <a:pPr>
                <a:defRPr/>
              </a:pPr>
              <a:t>31</a:t>
            </a:fld>
            <a:endParaRPr lang="en-GB" altLang="en-US"/>
          </a:p>
        </p:txBody>
      </p:sp>
    </p:spTree>
    <p:extLst>
      <p:ext uri="{BB962C8B-B14F-4D97-AF65-F5344CB8AC3E}">
        <p14:creationId xmlns:p14="http://schemas.microsoft.com/office/powerpoint/2010/main" val="1291395974"/>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895475" y="636588"/>
            <a:ext cx="3489325" cy="1962150"/>
          </a:xfrm>
        </p:spPr>
      </p:sp>
      <p:sp>
        <p:nvSpPr>
          <p:cNvPr id="3" name="Notes Placeholder 2"/>
          <p:cNvSpPr>
            <a:spLocks noGrp="1"/>
          </p:cNvSpPr>
          <p:nvPr>
            <p:ph type="body" idx="1"/>
          </p:nvPr>
        </p:nvSpPr>
        <p:spPr/>
        <p:txBody>
          <a:bodyPr/>
          <a:lstStyle/>
          <a:p>
            <a:pPr eaLnBrk="1" hangingPunct="1">
              <a:spcBef>
                <a:spcPct val="50000"/>
              </a:spcBef>
            </a:pPr>
            <a:r>
              <a:rPr lang="en-GB" altLang="en-US" sz="1100" b="1" dirty="0">
                <a:ea typeface="ＭＳ Ｐゴシック" pitchFamily="34" charset="-128"/>
              </a:rPr>
              <a:t>QTS – How do we actually conduct a search?</a:t>
            </a:r>
          </a:p>
          <a:p>
            <a:pPr eaLnBrk="1" hangingPunct="1">
              <a:spcBef>
                <a:spcPct val="50000"/>
              </a:spcBef>
            </a:pPr>
            <a:endParaRPr lang="en-GB" altLang="en-US" sz="1100" dirty="0">
              <a:ea typeface="ＭＳ Ｐゴシック" pitchFamily="34" charset="-128"/>
            </a:endParaRPr>
          </a:p>
          <a:p>
            <a:pPr eaLnBrk="1" hangingPunct="1">
              <a:spcBef>
                <a:spcPct val="50000"/>
              </a:spcBef>
            </a:pPr>
            <a:r>
              <a:rPr lang="en-GB" altLang="en-US" sz="1100" dirty="0">
                <a:ea typeface="ＭＳ Ｐゴシック" pitchFamily="34" charset="-128"/>
              </a:rPr>
              <a:t>Any search of a person is intrusive and could potentially cause the person discomfort and/or embarrassment. Every effort should be made to conduct the search as quickly as possible and in an ethical manner that protects the decency of the person.</a:t>
            </a:r>
          </a:p>
          <a:p>
            <a:pPr eaLnBrk="1" hangingPunct="1">
              <a:spcBef>
                <a:spcPct val="50000"/>
              </a:spcBef>
            </a:pPr>
            <a:endParaRPr lang="en-GB" altLang="en-US" sz="1100" dirty="0">
              <a:ea typeface="ＭＳ Ｐゴシック" pitchFamily="34" charset="-128"/>
            </a:endParaRPr>
          </a:p>
          <a:p>
            <a:pPr eaLnBrk="1" hangingPunct="1">
              <a:spcBef>
                <a:spcPct val="50000"/>
              </a:spcBef>
            </a:pPr>
            <a:r>
              <a:rPr lang="en-GB" altLang="en-US" sz="1100" dirty="0">
                <a:ea typeface="ＭＳ Ｐゴシック" pitchFamily="34" charset="-128"/>
              </a:rPr>
              <a:t>If you need to go beyond</a:t>
            </a:r>
            <a:r>
              <a:rPr lang="en-GB" altLang="en-US" sz="1100" b="1" dirty="0">
                <a:ea typeface="ＭＳ Ｐゴシック" pitchFamily="34" charset="-128"/>
              </a:rPr>
              <a:t> </a:t>
            </a:r>
            <a:r>
              <a:rPr lang="en-GB" altLang="en-US" sz="1100" dirty="0">
                <a:solidFill>
                  <a:srgbClr val="00559C"/>
                </a:solidFill>
                <a:ea typeface="ＭＳ Ｐゴシック" pitchFamily="34" charset="-128"/>
              </a:rPr>
              <a:t>J.O.G</a:t>
            </a:r>
            <a:r>
              <a:rPr lang="en-GB" altLang="en-US" sz="1100" dirty="0">
                <a:ea typeface="ＭＳ Ｐゴシック" pitchFamily="34" charset="-128"/>
              </a:rPr>
              <a:t>., this </a:t>
            </a:r>
            <a:r>
              <a:rPr lang="en-GB" altLang="en-US" sz="1100" b="1" u="sng" dirty="0">
                <a:ea typeface="ＭＳ Ｐゴシック" pitchFamily="34" charset="-128"/>
              </a:rPr>
              <a:t>MUST</a:t>
            </a:r>
            <a:r>
              <a:rPr lang="en-GB" altLang="en-US" sz="1100" dirty="0">
                <a:ea typeface="ＭＳ Ｐゴシック" pitchFamily="34" charset="-128"/>
              </a:rPr>
              <a:t> be out of public view.</a:t>
            </a:r>
          </a:p>
          <a:p>
            <a:pPr eaLnBrk="1" hangingPunct="1">
              <a:spcBef>
                <a:spcPct val="50000"/>
              </a:spcBef>
            </a:pPr>
            <a:r>
              <a:rPr lang="en-GB" altLang="en-US" sz="1100" dirty="0">
                <a:ea typeface="ＭＳ Ｐゴシック" pitchFamily="34" charset="-128"/>
              </a:rPr>
              <a:t>An alleyway or shop doorway is </a:t>
            </a:r>
            <a:r>
              <a:rPr lang="en-GB" altLang="en-US" sz="1100" b="1" u="sng" dirty="0">
                <a:ea typeface="ＭＳ Ｐゴシック" pitchFamily="34" charset="-128"/>
              </a:rPr>
              <a:t>NOT</a:t>
            </a:r>
            <a:r>
              <a:rPr lang="en-GB" altLang="en-US" sz="1100" dirty="0">
                <a:ea typeface="ＭＳ Ｐゴシック" pitchFamily="34" charset="-128"/>
              </a:rPr>
              <a:t> acceptable.</a:t>
            </a:r>
          </a:p>
          <a:p>
            <a:pPr eaLnBrk="1" hangingPunct="1">
              <a:spcBef>
                <a:spcPct val="50000"/>
              </a:spcBef>
            </a:pPr>
            <a:endParaRPr lang="en-GB" altLang="en-US" sz="1100" dirty="0">
              <a:ea typeface="ＭＳ Ｐゴシック" pitchFamily="34" charset="-128"/>
            </a:endParaRPr>
          </a:p>
          <a:p>
            <a:pPr eaLnBrk="1" hangingPunct="1">
              <a:spcBef>
                <a:spcPct val="50000"/>
              </a:spcBef>
            </a:pPr>
            <a:r>
              <a:rPr lang="en-GB" altLang="en-US" sz="1100" dirty="0">
                <a:ea typeface="ＭＳ Ｐゴシック" pitchFamily="34" charset="-128"/>
              </a:rPr>
              <a:t>Under s1 PACE officers cannot require the removal of a head or face covering in a public place (consider s60AA Criminal Justice and Public Order Act 1994)</a:t>
            </a:r>
          </a:p>
          <a:p>
            <a:pPr eaLnBrk="1" hangingPunct="1">
              <a:spcBef>
                <a:spcPct val="50000"/>
              </a:spcBef>
            </a:pPr>
            <a:endParaRPr lang="en-GB" altLang="en-US" sz="1100" b="1" dirty="0">
              <a:ea typeface="ＭＳ Ｐゴシック" pitchFamily="34" charset="-128"/>
            </a:endParaRPr>
          </a:p>
          <a:p>
            <a:pPr eaLnBrk="1" hangingPunct="1">
              <a:spcBef>
                <a:spcPct val="50000"/>
              </a:spcBef>
            </a:pPr>
            <a:endParaRPr lang="en-GB" altLang="en-US" sz="1100" b="1" dirty="0">
              <a:ea typeface="ＭＳ Ｐゴシック" pitchFamily="34" charset="-128"/>
            </a:endParaRPr>
          </a:p>
          <a:p>
            <a:pPr eaLnBrk="1" hangingPunct="1">
              <a:spcBef>
                <a:spcPct val="50000"/>
              </a:spcBef>
            </a:pPr>
            <a:r>
              <a:rPr lang="en-GB" altLang="en-US" sz="1100" b="1" dirty="0">
                <a:ea typeface="ＭＳ Ｐゴシック" pitchFamily="34" charset="-128"/>
              </a:rPr>
              <a:t>Code A – Conduct of Search:</a:t>
            </a:r>
          </a:p>
          <a:p>
            <a:pPr eaLnBrk="1" hangingPunct="1">
              <a:spcBef>
                <a:spcPct val="50000"/>
              </a:spcBef>
            </a:pPr>
            <a:r>
              <a:rPr lang="en-GB" altLang="en-US" sz="1100" dirty="0">
                <a:ea typeface="ＭＳ Ｐゴシック" pitchFamily="34" charset="-128"/>
              </a:rPr>
              <a:t>3.1 All stops and searches must be carried out with courtesy, consideration and respect for the person concerned. Every reasonable effort must be made to minimise the embarrassment that a person being searched may experience</a:t>
            </a:r>
          </a:p>
          <a:p>
            <a:pPr eaLnBrk="1" hangingPunct="1">
              <a:spcBef>
                <a:spcPct val="50000"/>
              </a:spcBef>
            </a:pPr>
            <a:endParaRPr lang="en-GB" altLang="en-US" sz="1100" dirty="0">
              <a:ea typeface="ＭＳ Ｐゴシック" pitchFamily="34" charset="-128"/>
            </a:endParaRPr>
          </a:p>
          <a:p>
            <a:pPr eaLnBrk="1" hangingPunct="1"/>
            <a:r>
              <a:rPr lang="en-GB" altLang="en-US" sz="1100" dirty="0">
                <a:ea typeface="ＭＳ Ｐゴシック" pitchFamily="34" charset="-128"/>
              </a:rPr>
              <a:t>3.3 The length of time for which a person or vehicle may be detained must be reasonable and kept to a minimum</a:t>
            </a:r>
          </a:p>
          <a:p>
            <a:pPr eaLnBrk="1" hangingPunct="1"/>
            <a:endParaRPr lang="en-GB" altLang="en-US" sz="1100" dirty="0">
              <a:ea typeface="ＭＳ Ｐゴシック" pitchFamily="34" charset="-128"/>
            </a:endParaRPr>
          </a:p>
          <a:p>
            <a:pPr eaLnBrk="1" hangingPunct="1"/>
            <a:r>
              <a:rPr lang="en-GB" altLang="en-US" sz="1100" dirty="0">
                <a:ea typeface="ＭＳ Ｐゴシック" pitchFamily="34" charset="-128"/>
              </a:rPr>
              <a:t>3.4 The search must be carried out at or near the place where the person or vehicle was first detained</a:t>
            </a:r>
          </a:p>
          <a:p>
            <a:pPr eaLnBrk="1" hangingPunct="1"/>
            <a:endParaRPr lang="en-GB" altLang="en-US" sz="1100" dirty="0">
              <a:ea typeface="ＭＳ Ｐゴシック" pitchFamily="34" charset="-128"/>
            </a:endParaRPr>
          </a:p>
          <a:p>
            <a:pPr eaLnBrk="1" hangingPunct="1"/>
            <a:r>
              <a:rPr lang="en-GB" altLang="en-US" sz="1100" dirty="0">
                <a:ea typeface="ＭＳ Ｐゴシック" pitchFamily="34" charset="-128"/>
              </a:rPr>
              <a:t>3.5 There is </a:t>
            </a:r>
            <a:r>
              <a:rPr lang="en-GB" altLang="en-US" sz="1100" u="sng" dirty="0">
                <a:ea typeface="ＭＳ Ｐゴシック" pitchFamily="34" charset="-128"/>
              </a:rPr>
              <a:t>no</a:t>
            </a:r>
            <a:r>
              <a:rPr lang="en-GB" altLang="en-US" sz="1100" dirty="0">
                <a:ea typeface="ＭＳ Ｐゴシック" pitchFamily="34" charset="-128"/>
              </a:rPr>
              <a:t> power to require a person to remove any clothing in public other than an </a:t>
            </a:r>
            <a:r>
              <a:rPr lang="en-GB" altLang="en-US" sz="1100" u="sng" dirty="0">
                <a:ea typeface="ＭＳ Ｐゴシック" pitchFamily="34" charset="-128"/>
              </a:rPr>
              <a:t>outer coat</a:t>
            </a:r>
            <a:r>
              <a:rPr lang="en-GB" altLang="en-US" sz="1100" dirty="0">
                <a:ea typeface="ＭＳ Ｐゴシック" pitchFamily="34" charset="-128"/>
              </a:rPr>
              <a:t>, jacket or gloves, except under </a:t>
            </a:r>
            <a:r>
              <a:rPr lang="en-GB" altLang="en-US" sz="1100" dirty="0">
                <a:ea typeface="ＭＳ Ｐゴシック" pitchFamily="34" charset="-128"/>
                <a:hlinkClick r:id="rId3" action="ppaction://hlinkfile"/>
              </a:rPr>
              <a:t>section 60AA</a:t>
            </a:r>
            <a:r>
              <a:rPr lang="en-GB" altLang="en-US" sz="1100" dirty="0">
                <a:ea typeface="ＭＳ Ｐゴシック" pitchFamily="34" charset="-128"/>
              </a:rPr>
              <a:t> of the Criminal Justice and Public Order Act 1994 (which empowers a constable to require a person to remove any item worn to conceal identity)</a:t>
            </a:r>
          </a:p>
          <a:p>
            <a:pPr eaLnBrk="1" hangingPunct="1"/>
            <a:endParaRPr lang="en-GB" altLang="en-US" sz="1100" dirty="0">
              <a:ea typeface="ＭＳ Ｐゴシック" pitchFamily="34" charset="-128"/>
            </a:endParaRPr>
          </a:p>
          <a:p>
            <a:pPr eaLnBrk="1" hangingPunct="1"/>
            <a:r>
              <a:rPr lang="en-GB" altLang="en-US" sz="1100" dirty="0">
                <a:ea typeface="ＭＳ Ｐゴシック" pitchFamily="34" charset="-128"/>
              </a:rPr>
              <a:t>3.6 Where on reasonable grounds it is considered necessary to conduct a more thorough search (e.g. by requiring a person to take off a T-shirt), this must be done out of public view, for example, in a police van unless paragraph 3.7 (below) applies, or police station if there is one nearby (see Note 6 below)</a:t>
            </a:r>
          </a:p>
          <a:p>
            <a:pPr eaLnBrk="1" hangingPunct="1"/>
            <a:endParaRPr lang="en-GB" altLang="en-US" sz="1100" dirty="0">
              <a:ea typeface="ＭＳ Ｐゴシック" pitchFamily="34" charset="-128"/>
            </a:endParaRPr>
          </a:p>
          <a:p>
            <a:pPr eaLnBrk="1" hangingPunct="1"/>
            <a:r>
              <a:rPr lang="en-GB" altLang="en-US" sz="1100" dirty="0">
                <a:ea typeface="ＭＳ Ｐゴシック" pitchFamily="34" charset="-128"/>
              </a:rPr>
              <a:t>Any search involving the removal of more than an outer coat, jacket, gloves, headgear or footwear, or any other item concealing identity, may only be made by an officer of the same sex as the person searched and may not be made in the presence of anyone of the opposite sex unless the person being searched specifically requests it</a:t>
            </a:r>
          </a:p>
          <a:p>
            <a:pPr eaLnBrk="1" hangingPunct="1"/>
            <a:endParaRPr lang="en-GB" altLang="en-US" sz="1100" dirty="0">
              <a:ea typeface="ＭＳ Ｐゴシック" pitchFamily="34" charset="-128"/>
            </a:endParaRPr>
          </a:p>
          <a:p>
            <a:pPr eaLnBrk="1" hangingPunct="1"/>
            <a:r>
              <a:rPr lang="en-GB" altLang="en-US" sz="1100" dirty="0">
                <a:ea typeface="ＭＳ Ｐゴシック" pitchFamily="34" charset="-128"/>
              </a:rPr>
              <a:t>3.7 Searches involving exposure of intimate parts of the body (strip search) must not be conducted as a routine extension of a less thorough search, simply because nothing is found in the course of the initial search. Searches involving exposure of intimate parts of the body may be carried out only at a nearby police station or other nearby location which is out of public view (but </a:t>
            </a:r>
            <a:r>
              <a:rPr lang="en-GB" altLang="en-US" sz="1100" b="1" dirty="0">
                <a:ea typeface="ＭＳ Ｐゴシック" pitchFamily="34" charset="-128"/>
              </a:rPr>
              <a:t>not</a:t>
            </a:r>
            <a:r>
              <a:rPr lang="en-GB" altLang="en-US" sz="1100" dirty="0">
                <a:ea typeface="ＭＳ Ｐゴシック" pitchFamily="34" charset="-128"/>
              </a:rPr>
              <a:t> a police vehicle) - Note: A search exposing intimate parts of the body is not the same as an ‘intimate search.’</a:t>
            </a:r>
          </a:p>
          <a:p>
            <a:pPr eaLnBrk="1" hangingPunct="1"/>
            <a:endParaRPr lang="en-GB" altLang="en-US" sz="1100" dirty="0">
              <a:ea typeface="ＭＳ Ｐゴシック" pitchFamily="34" charset="-128"/>
            </a:endParaRPr>
          </a:p>
          <a:p>
            <a:pPr algn="just">
              <a:spcBef>
                <a:spcPct val="0"/>
              </a:spcBef>
              <a:buFont typeface="Wingdings" panose="05000000000000000000" pitchFamily="2" charset="2"/>
              <a:buNone/>
              <a:defRPr/>
            </a:pPr>
            <a:r>
              <a:rPr lang="en-GB" altLang="en-US" sz="1100" dirty="0">
                <a:ea typeface="ＭＳ Ｐゴシック" panose="020B0600070205080204" pitchFamily="34" charset="-128"/>
                <a:cs typeface="Arial" panose="020B0604020202020204" pitchFamily="34" charset="0"/>
              </a:rPr>
              <a:t>All persons searched </a:t>
            </a:r>
            <a:r>
              <a:rPr lang="en-GB" altLang="en-US" sz="1100" i="1" u="sng" dirty="0">
                <a:ea typeface="ＭＳ Ｐゴシック" panose="020B0600070205080204" pitchFamily="34" charset="-128"/>
                <a:cs typeface="Arial" panose="020B0604020202020204" pitchFamily="34" charset="0"/>
              </a:rPr>
              <a:t>are innocent</a:t>
            </a:r>
            <a:r>
              <a:rPr lang="en-GB" altLang="en-US" sz="1100" i="1" dirty="0">
                <a:ea typeface="ＭＳ Ｐゴシック" panose="020B0600070205080204" pitchFamily="34" charset="-128"/>
                <a:cs typeface="Arial" panose="020B0604020202020204" pitchFamily="34" charset="0"/>
              </a:rPr>
              <a:t> </a:t>
            </a:r>
            <a:r>
              <a:rPr lang="en-GB" altLang="en-US" sz="1100" dirty="0">
                <a:ea typeface="ＭＳ Ｐゴシック" panose="020B0600070205080204" pitchFamily="34" charset="-128"/>
                <a:cs typeface="Arial" panose="020B0604020202020204" pitchFamily="34" charset="0"/>
              </a:rPr>
              <a:t>until proven guilty by a court, therefore you must ensure that all persons are:</a:t>
            </a:r>
          </a:p>
          <a:p>
            <a:pPr marL="299762" indent="-299762">
              <a:spcBef>
                <a:spcPct val="0"/>
              </a:spcBef>
              <a:buFont typeface="Arial" panose="020B0604020202020204" pitchFamily="34" charset="0"/>
              <a:buChar char="•"/>
              <a:defRPr/>
            </a:pPr>
            <a:r>
              <a:rPr lang="en-GB" altLang="en-US" sz="1100" dirty="0">
                <a:ea typeface="ＭＳ Ｐゴシック" panose="020B0600070205080204" pitchFamily="34" charset="-128"/>
                <a:cs typeface="Arial" panose="020B0604020202020204" pitchFamily="34" charset="0"/>
              </a:rPr>
              <a:t>treated with respect and courtesy</a:t>
            </a:r>
          </a:p>
          <a:p>
            <a:pPr marL="299762" indent="-299762">
              <a:spcBef>
                <a:spcPct val="0"/>
              </a:spcBef>
              <a:buFont typeface="Arial" panose="020B0604020202020204" pitchFamily="34" charset="0"/>
              <a:buChar char="•"/>
              <a:defRPr/>
            </a:pPr>
            <a:r>
              <a:rPr lang="en-GB" altLang="en-US" sz="1100" dirty="0">
                <a:ea typeface="ＭＳ Ｐゴシック" panose="020B0600070205080204" pitchFamily="34" charset="-128"/>
                <a:cs typeface="Arial" panose="020B0604020202020204" pitchFamily="34" charset="0"/>
              </a:rPr>
              <a:t>so as to minimise embarrassment</a:t>
            </a:r>
          </a:p>
          <a:p>
            <a:pPr marL="299762" indent="-299762">
              <a:spcBef>
                <a:spcPct val="0"/>
              </a:spcBef>
              <a:buFont typeface="Arial" panose="020B0604020202020204" pitchFamily="34" charset="0"/>
              <a:buChar char="•"/>
              <a:defRPr/>
            </a:pPr>
            <a:r>
              <a:rPr lang="en-GB" altLang="en-US" sz="1100" dirty="0">
                <a:ea typeface="ＭＳ Ｐゴシック" panose="020B0600070205080204" pitchFamily="34" charset="-128"/>
                <a:cs typeface="Arial" panose="020B0604020202020204" pitchFamily="34" charset="0"/>
              </a:rPr>
              <a:t>treated as an individual and </a:t>
            </a:r>
          </a:p>
          <a:p>
            <a:pPr marL="299762" indent="-299762">
              <a:spcBef>
                <a:spcPct val="0"/>
              </a:spcBef>
              <a:buFont typeface="Arial" panose="020B0604020202020204" pitchFamily="34" charset="0"/>
              <a:buChar char="•"/>
              <a:defRPr/>
            </a:pPr>
            <a:r>
              <a:rPr lang="en-GB" altLang="en-US" sz="1100" dirty="0">
                <a:ea typeface="ＭＳ Ｐゴシック" panose="020B0600070205080204" pitchFamily="34" charset="-128"/>
                <a:cs typeface="Arial" panose="020B0604020202020204" pitchFamily="34" charset="0"/>
              </a:rPr>
              <a:t>be aware of individual needs.</a:t>
            </a:r>
            <a:endParaRPr lang="en-GB" sz="1100" dirty="0">
              <a:cs typeface="Arial" panose="020B0604020202020204" pitchFamily="34" charset="0"/>
            </a:endParaRPr>
          </a:p>
          <a:p>
            <a:endParaRPr lang="en-GB" sz="1100" dirty="0">
              <a:cs typeface="Arial" panose="020B0604020202020204" pitchFamily="34" charset="0"/>
            </a:endParaRPr>
          </a:p>
          <a:p>
            <a:r>
              <a:rPr lang="en-GB" sz="1100" dirty="0">
                <a:cs typeface="Arial" panose="020B0604020202020204" pitchFamily="34" charset="0"/>
              </a:rPr>
              <a:t>All searches must be carried out with courtesy, consideration and respect for the person concerned. This has a significant impact on public confidence in the police. Every reasonable effort must be made to minimise the embarrassment that a person being searched may experience.</a:t>
            </a:r>
          </a:p>
          <a:p>
            <a:pPr lvl="0"/>
            <a:endParaRPr lang="en-GB" sz="1100" b="1" dirty="0">
              <a:cs typeface="Arial" panose="020B0604020202020204" pitchFamily="34" charset="0"/>
            </a:endParaRPr>
          </a:p>
          <a:p>
            <a:pPr lvl="0"/>
            <a:r>
              <a:rPr lang="en-GB" sz="1100" b="1" dirty="0">
                <a:cs typeface="Arial" panose="020B0604020202020204" pitchFamily="34" charset="0"/>
              </a:rPr>
              <a:t>Search Young Persons</a:t>
            </a:r>
          </a:p>
          <a:p>
            <a:pPr lvl="0"/>
            <a:r>
              <a:rPr lang="en-GB" sz="1100" u="sng" dirty="0">
                <a:cs typeface="Arial" panose="020B0604020202020204" pitchFamily="34" charset="0"/>
              </a:rPr>
              <a:t>Communication</a:t>
            </a:r>
            <a:r>
              <a:rPr lang="en-GB" sz="1100" dirty="0">
                <a:cs typeface="Arial" panose="020B0604020202020204" pitchFamily="34" charset="0"/>
              </a:rPr>
              <a:t> - If children are present during a search appropriate communication should be used</a:t>
            </a:r>
          </a:p>
          <a:p>
            <a:pPr lvl="0"/>
            <a:r>
              <a:rPr lang="en-GB" sz="1100" u="sng" dirty="0">
                <a:cs typeface="Arial" panose="020B0604020202020204" pitchFamily="34" charset="0"/>
              </a:rPr>
              <a:t>Additional Resources </a:t>
            </a:r>
            <a:r>
              <a:rPr lang="en-GB" sz="1100" dirty="0">
                <a:cs typeface="Arial" panose="020B0604020202020204" pitchFamily="34" charset="0"/>
              </a:rPr>
              <a:t>- The presence of young people may affect the dynamics of the search  requiring an officer to request assistance from their colleagues </a:t>
            </a:r>
          </a:p>
          <a:p>
            <a:pPr lvl="0"/>
            <a:r>
              <a:rPr lang="en-GB" sz="1100" u="sng" dirty="0">
                <a:cs typeface="Arial" panose="020B0604020202020204" pitchFamily="34" charset="0"/>
              </a:rPr>
              <a:t>Health and </a:t>
            </a:r>
            <a:r>
              <a:rPr lang="en-GB" sz="1100" dirty="0">
                <a:cs typeface="Arial" panose="020B0604020202020204" pitchFamily="34" charset="0"/>
              </a:rPr>
              <a:t>Safety - consider vulnerability of young persons during the search</a:t>
            </a:r>
          </a:p>
          <a:p>
            <a:pPr lvl="0"/>
            <a:r>
              <a:rPr lang="en-GB" sz="1100" u="sng" dirty="0">
                <a:cs typeface="Arial" panose="020B0604020202020204" pitchFamily="34" charset="0"/>
              </a:rPr>
              <a:t>Minimise embarrassment </a:t>
            </a:r>
            <a:r>
              <a:rPr lang="en-GB" sz="1100" dirty="0">
                <a:cs typeface="Arial" panose="020B0604020202020204" pitchFamily="34" charset="0"/>
              </a:rPr>
              <a:t>that a person being searched may experience.</a:t>
            </a:r>
          </a:p>
          <a:p>
            <a:pPr eaLnBrk="1" hangingPunct="1"/>
            <a:endParaRPr lang="en-GB" altLang="en-US" sz="1100" dirty="0">
              <a:ea typeface="ＭＳ Ｐゴシック" pitchFamily="34" charset="-128"/>
            </a:endParaRPr>
          </a:p>
          <a:p>
            <a:pPr eaLnBrk="1" hangingPunct="1"/>
            <a:r>
              <a:rPr lang="en-GB" altLang="en-US" sz="1100" dirty="0">
                <a:ea typeface="ＭＳ Ｐゴシック" pitchFamily="34" charset="-128"/>
              </a:rPr>
              <a:t>Note 6 - A person may be detained under a stop and search power at a place other than where the person was first detained, only if that place, be it a police station or elsewhere, is nearby. Such a place should be located within a reasonable travelling distance using whatever mode of travel (on foot or by car) is appropriate. </a:t>
            </a:r>
          </a:p>
          <a:p>
            <a:pPr eaLnBrk="1" hangingPunct="1"/>
            <a:r>
              <a:rPr lang="en-GB" altLang="en-US" sz="1100" dirty="0">
                <a:ea typeface="ＭＳ Ｐゴシック" pitchFamily="34" charset="-128"/>
              </a:rPr>
              <a:t>This applies to all searches under stop and search powers, whether or not they involve the removal of clothing or exposure of intimate parts of the body (see paragraphs </a:t>
            </a:r>
            <a:r>
              <a:rPr lang="en-GB" altLang="en-US" sz="1100" dirty="0">
                <a:ea typeface="ＭＳ Ｐゴシック" pitchFamily="34" charset="-128"/>
                <a:hlinkClick r:id="rId4" action="ppaction://hlinkfile"/>
              </a:rPr>
              <a:t>3.6</a:t>
            </a:r>
            <a:r>
              <a:rPr lang="en-GB" altLang="en-US" sz="1100" dirty="0">
                <a:ea typeface="ＭＳ Ｐゴシック" pitchFamily="34" charset="-128"/>
              </a:rPr>
              <a:t> and </a:t>
            </a:r>
            <a:r>
              <a:rPr lang="en-GB" altLang="en-US" sz="1100" dirty="0">
                <a:ea typeface="ＭＳ Ｐゴシック" pitchFamily="34" charset="-128"/>
                <a:hlinkClick r:id="rId4" action="ppaction://hlinkfile"/>
              </a:rPr>
              <a:t>3.7</a:t>
            </a:r>
            <a:r>
              <a:rPr lang="en-GB" altLang="en-US" sz="1100" dirty="0">
                <a:ea typeface="ＭＳ Ｐゴシック" pitchFamily="34" charset="-128"/>
              </a:rPr>
              <a:t>) or take place in or out of public view – for example, a search under the stop and search power in section 23 of the Misuse of Drugs Act 1971 which involves the compulsory removal of more than a person's outer coat, jacket or gloves cannot be carried out unless a place which is both nearby the place they were first detained and out of public view, is available</a:t>
            </a:r>
          </a:p>
          <a:p>
            <a:pPr eaLnBrk="1" hangingPunct="1"/>
            <a:endParaRPr lang="en-GB" altLang="en-US" sz="1100" dirty="0">
              <a:ea typeface="ＭＳ Ｐゴシック" pitchFamily="34" charset="-128"/>
            </a:endParaRPr>
          </a:p>
          <a:p>
            <a:pPr eaLnBrk="1" hangingPunct="1"/>
            <a:r>
              <a:rPr lang="en-GB" altLang="en-US" sz="1100" dirty="0">
                <a:ea typeface="ＭＳ Ｐゴシック" pitchFamily="34" charset="-128"/>
              </a:rPr>
              <a:t>Note 7 - A search in the street itself should be regarded as being in public for the purposes of paragraphs 3.6 and 3.7 above, even though it may be empty at the time a search begins. Although there is no power to require a person to do so, there is nothing to prevent an officer from asking a person voluntarily to remove more than an outer coat, jacket or gloves in public</a:t>
            </a:r>
          </a:p>
          <a:p>
            <a:pPr eaLnBrk="1" hangingPunct="1"/>
            <a:endParaRPr lang="en-GB" altLang="en-US" sz="1100" b="1" dirty="0">
              <a:ea typeface="ＭＳ Ｐゴシック" pitchFamily="34" charset="-128"/>
            </a:endParaRPr>
          </a:p>
          <a:p>
            <a:pPr eaLnBrk="1" hangingPunct="1"/>
            <a:r>
              <a:rPr lang="en-GB" altLang="en-US" sz="1100" b="1" dirty="0">
                <a:ea typeface="ＭＳ Ｐゴシック" pitchFamily="34" charset="-128"/>
              </a:rPr>
              <a:t>It is legitimate for an officer of any sex to stop and search a person of any sex </a:t>
            </a:r>
            <a:r>
              <a:rPr lang="en-GB" altLang="en-US" sz="1100" dirty="0">
                <a:ea typeface="ＭＳ Ｐゴシック" pitchFamily="34" charset="-128"/>
              </a:rPr>
              <a:t>providing the search is in public and is restricted to a superficial examination of outer garments</a:t>
            </a:r>
          </a:p>
          <a:p>
            <a:pPr eaLnBrk="1" hangingPunct="1"/>
            <a:r>
              <a:rPr lang="en-GB" altLang="en-US" sz="1100" dirty="0">
                <a:ea typeface="ＭＳ Ｐゴシック" pitchFamily="34" charset="-128"/>
              </a:rPr>
              <a:t>Where there is doubt as to the sex of a person, the person will be asked what gender they consider themselves to be.  They will then be treated by officers as their elected gender</a:t>
            </a:r>
          </a:p>
          <a:p>
            <a:pPr eaLnBrk="1" hangingPunct="1"/>
            <a:endParaRPr lang="en-GB" altLang="en-US" sz="1100" dirty="0">
              <a:ea typeface="ＭＳ Ｐゴシック" pitchFamily="34" charset="-128"/>
            </a:endParaRPr>
          </a:p>
          <a:p>
            <a:pPr eaLnBrk="1" hangingPunct="1"/>
            <a:r>
              <a:rPr lang="en-GB" altLang="en-US" sz="1100" b="1" dirty="0">
                <a:ea typeface="ＭＳ Ｐゴシック" pitchFamily="34" charset="-128"/>
              </a:rPr>
              <a:t>* Can I conduct a mouth search?</a:t>
            </a:r>
          </a:p>
          <a:p>
            <a:pPr eaLnBrk="1" hangingPunct="1"/>
            <a:r>
              <a:rPr lang="en-GB" altLang="en-US" sz="1100" dirty="0">
                <a:ea typeface="ＭＳ Ｐゴシック" pitchFamily="34" charset="-128"/>
              </a:rPr>
              <a:t>Yes, </a:t>
            </a:r>
            <a:r>
              <a:rPr lang="en-GB" altLang="en-US" sz="1100" b="1" dirty="0">
                <a:ea typeface="ＭＳ Ｐゴシック" pitchFamily="34" charset="-128"/>
              </a:rPr>
              <a:t>BUT</a:t>
            </a:r>
            <a:r>
              <a:rPr lang="en-GB" altLang="en-US" sz="1100" dirty="0">
                <a:ea typeface="ＭＳ Ｐゴシック" pitchFamily="34" charset="-128"/>
              </a:rPr>
              <a:t> </a:t>
            </a:r>
            <a:r>
              <a:rPr lang="en-GB" altLang="en-US" sz="1100" b="1" dirty="0">
                <a:ea typeface="ＭＳ Ｐゴシック" pitchFamily="34" charset="-128"/>
              </a:rPr>
              <a:t>NOT UNDER SECTION 1 PACE.</a:t>
            </a:r>
          </a:p>
          <a:p>
            <a:pPr eaLnBrk="1" hangingPunct="1"/>
            <a:r>
              <a:rPr lang="en-GB" altLang="en-US" sz="1100" dirty="0">
                <a:ea typeface="ＭＳ Ｐゴシック" pitchFamily="34" charset="-128"/>
              </a:rPr>
              <a:t>before a mouth search takes place an officer must take reasonable steps to give the person to be searched information required under section 2 PACE which is contained in the pneumonic GOWISELY.  </a:t>
            </a:r>
          </a:p>
          <a:p>
            <a:pPr eaLnBrk="1" hangingPunct="1"/>
            <a:r>
              <a:rPr lang="en-GB" altLang="en-US" sz="1100" dirty="0">
                <a:ea typeface="ＭＳ Ｐゴシック" pitchFamily="34" charset="-128"/>
              </a:rPr>
              <a:t>It is recognised there may be exceptional circumstances where it is not reasonable for the officer to go into a detailed explanation prior to the search, but the information must still be communicated.  In those exceptional circumstances, as a minimum prior to the search the officer should communicate who they are, where they are from, what they are seeking to do and why.  They should still give the full information required under section 2 PACE as soon as practicable.</a:t>
            </a:r>
          </a:p>
          <a:p>
            <a:pPr eaLnBrk="1" hangingPunct="1"/>
            <a:endParaRPr lang="en-GB" altLang="en-US" sz="1100" dirty="0">
              <a:ea typeface="ＭＳ Ｐゴシック" pitchFamily="34" charset="-128"/>
            </a:endParaRPr>
          </a:p>
          <a:p>
            <a:pPr eaLnBrk="1" hangingPunct="1"/>
            <a:r>
              <a:rPr lang="en-GB" altLang="en-US" sz="1100" dirty="0">
                <a:ea typeface="ＭＳ Ｐゴシック" pitchFamily="34" charset="-128"/>
              </a:rPr>
              <a:t>A search of the mouth after arrest is expressly authorised by </a:t>
            </a:r>
            <a:r>
              <a:rPr lang="en-GB" altLang="en-US" sz="1100" b="1" dirty="0">
                <a:ea typeface="ＭＳ Ｐゴシック" pitchFamily="34" charset="-128"/>
              </a:rPr>
              <a:t>Section 32 of PACE </a:t>
            </a:r>
            <a:r>
              <a:rPr lang="en-GB" altLang="en-US" sz="1100" dirty="0">
                <a:ea typeface="ＭＳ Ｐゴシック" pitchFamily="34" charset="-128"/>
              </a:rPr>
              <a:t>and it may be more suitable for an officer to use this power for mouth searches.  Under Section 32(1) officers may search when they have reasonable grounds to believe that the arrested person may be a danger to themselves or others.  There is also a power to search for evidence of an offence following an arrest under Section 32(2).</a:t>
            </a:r>
          </a:p>
          <a:p>
            <a:pPr eaLnBrk="1" hangingPunct="1"/>
            <a:endParaRPr lang="en-GB" altLang="en-US" sz="1100" dirty="0">
              <a:ea typeface="ＭＳ Ｐゴシック" pitchFamily="34" charset="-128"/>
            </a:endParaRPr>
          </a:p>
          <a:p>
            <a:pPr eaLnBrk="1" hangingPunct="1"/>
            <a:r>
              <a:rPr lang="en-GB" altLang="en-US" sz="1100" dirty="0">
                <a:ea typeface="ＭＳ Ｐゴシック" pitchFamily="34" charset="-128"/>
              </a:rPr>
              <a:t>A person who is arrested and who is believed to have swallowed drugs should not be taken to a police station custody suite but should go straight to hospital - </a:t>
            </a:r>
          </a:p>
          <a:p>
            <a:pPr eaLnBrk="1" hangingPunct="1"/>
            <a:r>
              <a:rPr lang="en-GB" altLang="en-US" sz="1100" i="1" dirty="0">
                <a:ea typeface="ＭＳ Ｐゴシック" pitchFamily="34" charset="-128"/>
              </a:rPr>
              <a:t>The Criminal Justice toolkit sets out procedures for dealing with persons arrested who may have swallowed drugs or other items which could cause harm.</a:t>
            </a:r>
          </a:p>
          <a:p>
            <a:pPr eaLnBrk="1" hangingPunct="1"/>
            <a:endParaRPr lang="en-GB" altLang="en-US" sz="1100" dirty="0">
              <a:ea typeface="ＭＳ Ｐゴシック" pitchFamily="34" charset="-128"/>
            </a:endParaRPr>
          </a:p>
          <a:p>
            <a:pPr eaLnBrk="1" hangingPunct="1"/>
            <a:r>
              <a:rPr lang="en-GB" altLang="en-US" sz="1100" dirty="0">
                <a:ea typeface="ＭＳ Ｐゴシック" pitchFamily="34" charset="-128"/>
              </a:rPr>
              <a:t>Health and safety should be a primary consideration when conducting searches of the mouth.  The principles of “Use of Force” are central to all aspects of physical intervention and officers are reminded of the overriding factor that their actions must be lawful, proportionate, reasonable and necessary.</a:t>
            </a:r>
          </a:p>
          <a:p>
            <a:pPr eaLnBrk="1" hangingPunct="1"/>
            <a:endParaRPr lang="en-GB" altLang="en-US" sz="1100" dirty="0">
              <a:ea typeface="ＭＳ Ｐゴシック" pitchFamily="34" charset="-128"/>
            </a:endParaRPr>
          </a:p>
          <a:p>
            <a:pPr eaLnBrk="1" hangingPunct="1"/>
            <a:r>
              <a:rPr lang="en-GB" altLang="en-US" sz="1100" dirty="0">
                <a:ea typeface="ＭＳ Ｐゴシック" pitchFamily="34" charset="-128"/>
              </a:rPr>
              <a:t>It is very important that officers who have conducted a mouth search, fully document their decision making process and actions.  This should be recorded in the “Officer notes” section of the electronic record on the mobile device.</a:t>
            </a:r>
          </a:p>
          <a:p>
            <a:endParaRPr lang="en-GB" dirty="0"/>
          </a:p>
        </p:txBody>
      </p:sp>
      <p:sp>
        <p:nvSpPr>
          <p:cNvPr id="4" name="Slide Number Placeholder 3"/>
          <p:cNvSpPr>
            <a:spLocks noGrp="1"/>
          </p:cNvSpPr>
          <p:nvPr>
            <p:ph type="sldNum" sz="quarter" idx="10"/>
          </p:nvPr>
        </p:nvSpPr>
        <p:spPr/>
        <p:txBody>
          <a:bodyPr/>
          <a:lstStyle/>
          <a:p>
            <a:pPr>
              <a:defRPr/>
            </a:pPr>
            <a:fld id="{5FE6DA5B-1CDA-4E82-A267-6D05D72A9821}" type="slidenum">
              <a:rPr lang="en-GB" altLang="en-US" smtClean="0"/>
              <a:pPr>
                <a:defRPr/>
              </a:pPr>
              <a:t>32</a:t>
            </a:fld>
            <a:endParaRPr lang="en-GB" altLang="en-US"/>
          </a:p>
        </p:txBody>
      </p:sp>
    </p:spTree>
    <p:extLst>
      <p:ext uri="{BB962C8B-B14F-4D97-AF65-F5344CB8AC3E}">
        <p14:creationId xmlns:p14="http://schemas.microsoft.com/office/powerpoint/2010/main" val="86631486"/>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895475" y="636588"/>
            <a:ext cx="3489325" cy="1962150"/>
          </a:xfrm>
        </p:spPr>
      </p:sp>
      <p:sp>
        <p:nvSpPr>
          <p:cNvPr id="3" name="Notes Placeholder 2"/>
          <p:cNvSpPr>
            <a:spLocks noGrp="1"/>
          </p:cNvSpPr>
          <p:nvPr>
            <p:ph type="body" idx="1"/>
          </p:nvPr>
        </p:nvSpPr>
        <p:spPr/>
        <p:txBody>
          <a:bodyPr/>
          <a:lstStyle/>
          <a:p>
            <a:pPr defTabSz="947958" eaLnBrk="1" fontAlgn="auto" hangingPunct="1">
              <a:spcBef>
                <a:spcPts val="0"/>
              </a:spcBef>
              <a:spcAft>
                <a:spcPts val="0"/>
              </a:spcAft>
              <a:defRPr/>
            </a:pPr>
            <a:r>
              <a:rPr lang="en-US" altLang="en-US" sz="1100" b="1" dirty="0">
                <a:solidFill>
                  <a:prstClr val="black"/>
                </a:solidFill>
                <a:ea typeface="ＭＳ Ｐゴシック" pitchFamily="34" charset="-128"/>
                <a:cs typeface="+mn-cs"/>
              </a:rPr>
              <a:t>QTS – what do we need to record if we are just speaking to people but not searching them? </a:t>
            </a:r>
          </a:p>
          <a:p>
            <a:pPr defTabSz="947958" eaLnBrk="1" fontAlgn="auto" hangingPunct="1">
              <a:spcBef>
                <a:spcPts val="0"/>
              </a:spcBef>
              <a:spcAft>
                <a:spcPts val="0"/>
              </a:spcAft>
              <a:defRPr/>
            </a:pPr>
            <a:endParaRPr lang="en-US" altLang="en-US" sz="1100" dirty="0">
              <a:solidFill>
                <a:prstClr val="black"/>
              </a:solidFill>
              <a:ea typeface="ＭＳ Ｐゴシック" pitchFamily="34" charset="-128"/>
              <a:cs typeface="+mn-cs"/>
            </a:endParaRPr>
          </a:p>
          <a:p>
            <a:pPr defTabSz="947958" eaLnBrk="1" fontAlgn="auto" hangingPunct="1">
              <a:spcBef>
                <a:spcPts val="0"/>
              </a:spcBef>
              <a:spcAft>
                <a:spcPts val="0"/>
              </a:spcAft>
              <a:defRPr/>
            </a:pPr>
            <a:r>
              <a:rPr lang="en-US" altLang="en-US" sz="1100" dirty="0">
                <a:solidFill>
                  <a:prstClr val="black"/>
                </a:solidFill>
                <a:ea typeface="ＭＳ Ｐゴシック" pitchFamily="34" charset="-128"/>
                <a:cs typeface="+mn-cs"/>
              </a:rPr>
              <a:t>There will be occasions where you speak to an individual but do not carry out a search and whilst officers might take details for information / intelligence, there is no requirement for them to make a formal record of encounter under this act</a:t>
            </a:r>
          </a:p>
          <a:p>
            <a:pPr defTabSz="947958" eaLnBrk="1" fontAlgn="auto" hangingPunct="1">
              <a:spcBef>
                <a:spcPts val="0"/>
              </a:spcBef>
              <a:spcAft>
                <a:spcPts val="0"/>
              </a:spcAft>
              <a:defRPr/>
            </a:pPr>
            <a:endParaRPr lang="en-US" altLang="en-US" sz="1100" dirty="0">
              <a:solidFill>
                <a:prstClr val="black"/>
              </a:solidFill>
              <a:ea typeface="ＭＳ Ｐゴシック" pitchFamily="34" charset="-128"/>
              <a:cs typeface="+mn-cs"/>
            </a:endParaRPr>
          </a:p>
          <a:p>
            <a:pPr defTabSz="947958" eaLnBrk="1" fontAlgn="auto" hangingPunct="1">
              <a:spcBef>
                <a:spcPts val="0"/>
              </a:spcBef>
              <a:spcAft>
                <a:spcPts val="0"/>
              </a:spcAft>
              <a:defRPr/>
            </a:pPr>
            <a:r>
              <a:rPr lang="en-GB" altLang="en-US" sz="1100" b="1" dirty="0">
                <a:solidFill>
                  <a:prstClr val="black"/>
                </a:solidFill>
                <a:ea typeface="ＭＳ Ｐゴシック" pitchFamily="34" charset="-128"/>
                <a:cs typeface="+mn-cs"/>
              </a:rPr>
              <a:t>Code A - Recording of Encounters Not Governed by Statutory Powers</a:t>
            </a:r>
          </a:p>
          <a:p>
            <a:pPr defTabSz="947958" eaLnBrk="1" fontAlgn="auto" hangingPunct="1">
              <a:spcBef>
                <a:spcPts val="0"/>
              </a:spcBef>
              <a:spcAft>
                <a:spcPts val="0"/>
              </a:spcAft>
              <a:defRPr/>
            </a:pPr>
            <a:r>
              <a:rPr lang="en-GB" altLang="en-US" sz="1100" dirty="0">
                <a:solidFill>
                  <a:prstClr val="black"/>
                </a:solidFill>
                <a:ea typeface="ＭＳ Ｐゴシック" pitchFamily="34" charset="-128"/>
                <a:cs typeface="+mn-cs"/>
              </a:rPr>
              <a:t>4.12 There is no </a:t>
            </a:r>
            <a:r>
              <a:rPr lang="en-GB" altLang="en-US" sz="1100" u="sng" dirty="0">
                <a:solidFill>
                  <a:prstClr val="black"/>
                </a:solidFill>
                <a:ea typeface="ＭＳ Ｐゴシック" pitchFamily="34" charset="-128"/>
                <a:cs typeface="+mn-cs"/>
              </a:rPr>
              <a:t>national</a:t>
            </a:r>
            <a:r>
              <a:rPr lang="en-GB" altLang="en-US" sz="1100" dirty="0">
                <a:solidFill>
                  <a:prstClr val="black"/>
                </a:solidFill>
                <a:ea typeface="ＭＳ Ｐゴシック" pitchFamily="34" charset="-128"/>
                <a:cs typeface="+mn-cs"/>
              </a:rPr>
              <a:t> requirement for an officer who requests a person in a public place to account for themselves - i.e. their actions, behaviour, presence in an area or possession of anything - to make any record of the encounter or to give the person a receipt</a:t>
            </a:r>
          </a:p>
          <a:p>
            <a:pPr defTabSz="947958" eaLnBrk="1" fontAlgn="auto" hangingPunct="1">
              <a:spcBef>
                <a:spcPts val="0"/>
              </a:spcBef>
              <a:spcAft>
                <a:spcPts val="0"/>
              </a:spcAft>
              <a:defRPr/>
            </a:pPr>
            <a:endParaRPr lang="en-GB" altLang="en-US" sz="1100" dirty="0">
              <a:solidFill>
                <a:prstClr val="black"/>
              </a:solidFill>
              <a:ea typeface="ＭＳ Ｐゴシック" pitchFamily="34" charset="-128"/>
              <a:cs typeface="+mn-cs"/>
            </a:endParaRPr>
          </a:p>
          <a:p>
            <a:pPr defTabSz="947958" eaLnBrk="1" fontAlgn="auto" hangingPunct="1">
              <a:spcBef>
                <a:spcPts val="0"/>
              </a:spcBef>
              <a:spcAft>
                <a:spcPts val="0"/>
              </a:spcAft>
              <a:defRPr/>
            </a:pPr>
            <a:r>
              <a:rPr lang="en-GB" altLang="en-US" sz="1100" dirty="0">
                <a:solidFill>
                  <a:prstClr val="black"/>
                </a:solidFill>
                <a:ea typeface="ＭＳ Ｐゴシック" pitchFamily="34" charset="-128"/>
                <a:cs typeface="+mn-cs"/>
              </a:rPr>
              <a:t>Note 22B - A person who is asked to account for themselves should, if they request, be given information about how they can report their dissatisfaction about how they have been treated</a:t>
            </a:r>
          </a:p>
          <a:p>
            <a:pPr defTabSz="947958" eaLnBrk="1" fontAlgn="auto" hangingPunct="1">
              <a:spcBef>
                <a:spcPts val="0"/>
              </a:spcBef>
              <a:spcAft>
                <a:spcPts val="0"/>
              </a:spcAft>
              <a:defRPr/>
            </a:pPr>
            <a:endParaRPr lang="en-GB" altLang="en-US" sz="1100" dirty="0">
              <a:solidFill>
                <a:prstClr val="black"/>
              </a:solidFill>
              <a:ea typeface="ＭＳ Ｐゴシック" pitchFamily="34" charset="-128"/>
              <a:cs typeface="+mn-cs"/>
            </a:endParaRPr>
          </a:p>
          <a:p>
            <a:pPr defTabSz="947958" eaLnBrk="1" fontAlgn="auto" hangingPunct="1">
              <a:spcBef>
                <a:spcPts val="0"/>
              </a:spcBef>
              <a:spcAft>
                <a:spcPts val="0"/>
              </a:spcAft>
              <a:defRPr/>
            </a:pPr>
            <a:endParaRPr lang="en-GB" altLang="en-US" sz="1100" dirty="0">
              <a:solidFill>
                <a:prstClr val="black"/>
              </a:solidFill>
              <a:ea typeface="ＭＳ Ｐゴシック" pitchFamily="34" charset="-128"/>
              <a:cs typeface="+mn-cs"/>
            </a:endParaRPr>
          </a:p>
          <a:p>
            <a:pPr defTabSz="947958" eaLnBrk="1" fontAlgn="auto" hangingPunct="1">
              <a:spcBef>
                <a:spcPts val="0"/>
              </a:spcBef>
              <a:spcAft>
                <a:spcPts val="0"/>
              </a:spcAft>
              <a:defRPr/>
            </a:pPr>
            <a:r>
              <a:rPr lang="en-GB" altLang="en-US" sz="1100" dirty="0">
                <a:solidFill>
                  <a:prstClr val="black"/>
                </a:solidFill>
                <a:ea typeface="ＭＳ Ｐゴシック" pitchFamily="34" charset="-128"/>
                <a:cs typeface="+mn-cs"/>
              </a:rPr>
              <a:t>There is no power to detain a person in order to find grounds for a search, however officers do not need statutory instruments / powers to speak with people and, if during the course of such an encounter and, even though no grounds existed when the encounter began, reasonable grounds are established, then the subject may be detained and searched (Code A 2.11)</a:t>
            </a:r>
            <a:endParaRPr lang="en-US" altLang="en-US" sz="1100" dirty="0">
              <a:solidFill>
                <a:prstClr val="black"/>
              </a:solidFill>
              <a:ea typeface="ＭＳ Ｐゴシック" pitchFamily="34" charset="-128"/>
              <a:cs typeface="+mn-cs"/>
            </a:endParaRPr>
          </a:p>
          <a:p>
            <a:endParaRPr lang="en-GB" dirty="0"/>
          </a:p>
        </p:txBody>
      </p:sp>
      <p:sp>
        <p:nvSpPr>
          <p:cNvPr id="4" name="Slide Number Placeholder 3"/>
          <p:cNvSpPr>
            <a:spLocks noGrp="1"/>
          </p:cNvSpPr>
          <p:nvPr>
            <p:ph type="sldNum" sz="quarter" idx="10"/>
          </p:nvPr>
        </p:nvSpPr>
        <p:spPr/>
        <p:txBody>
          <a:bodyPr/>
          <a:lstStyle/>
          <a:p>
            <a:pPr>
              <a:defRPr/>
            </a:pPr>
            <a:fld id="{5FE6DA5B-1CDA-4E82-A267-6D05D72A9821}" type="slidenum">
              <a:rPr lang="en-GB" altLang="en-US" smtClean="0"/>
              <a:pPr>
                <a:defRPr/>
              </a:pPr>
              <a:t>33</a:t>
            </a:fld>
            <a:endParaRPr lang="en-GB" altLang="en-US"/>
          </a:p>
        </p:txBody>
      </p:sp>
    </p:spTree>
    <p:extLst>
      <p:ext uri="{BB962C8B-B14F-4D97-AF65-F5344CB8AC3E}">
        <p14:creationId xmlns:p14="http://schemas.microsoft.com/office/powerpoint/2010/main" val="771305069"/>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895475" y="636588"/>
            <a:ext cx="3489325" cy="1962150"/>
          </a:xfrm>
        </p:spPr>
      </p:sp>
      <p:sp>
        <p:nvSpPr>
          <p:cNvPr id="3" name="Notes Placeholder 2"/>
          <p:cNvSpPr>
            <a:spLocks noGrp="1"/>
          </p:cNvSpPr>
          <p:nvPr>
            <p:ph type="body" idx="1"/>
          </p:nvPr>
        </p:nvSpPr>
        <p:spPr/>
        <p:txBody>
          <a:bodyPr/>
          <a:lstStyle/>
          <a:p>
            <a:r>
              <a:rPr lang="en-GB" sz="1100" dirty="0"/>
              <a:t>Students will break into six groups and be given a copy of all the scenarios – See handouts </a:t>
            </a:r>
          </a:p>
          <a:p>
            <a:r>
              <a:rPr lang="en-GB" sz="1100" dirty="0"/>
              <a:t> </a:t>
            </a:r>
          </a:p>
          <a:p>
            <a:r>
              <a:rPr lang="en-GB" sz="1100" dirty="0"/>
              <a:t>After discussion, students will discuss their answers as a collective group and explain their decisions. </a:t>
            </a:r>
          </a:p>
          <a:p>
            <a:r>
              <a:rPr lang="en-GB" sz="1100" dirty="0"/>
              <a:t> </a:t>
            </a:r>
          </a:p>
          <a:p>
            <a:r>
              <a:rPr lang="en-GB" sz="1100" dirty="0"/>
              <a:t>Trainer to debrief the answer's using the following 6 slides </a:t>
            </a:r>
          </a:p>
          <a:p>
            <a:endParaRPr lang="en-GB" dirty="0"/>
          </a:p>
        </p:txBody>
      </p:sp>
      <p:sp>
        <p:nvSpPr>
          <p:cNvPr id="4" name="Slide Number Placeholder 3"/>
          <p:cNvSpPr>
            <a:spLocks noGrp="1"/>
          </p:cNvSpPr>
          <p:nvPr>
            <p:ph type="sldNum" sz="quarter" idx="10"/>
          </p:nvPr>
        </p:nvSpPr>
        <p:spPr/>
        <p:txBody>
          <a:bodyPr/>
          <a:lstStyle/>
          <a:p>
            <a:pPr>
              <a:defRPr/>
            </a:pPr>
            <a:fld id="{5FE6DA5B-1CDA-4E82-A267-6D05D72A9821}" type="slidenum">
              <a:rPr lang="en-GB" altLang="en-US" smtClean="0"/>
              <a:pPr>
                <a:defRPr/>
              </a:pPr>
              <a:t>34</a:t>
            </a:fld>
            <a:endParaRPr lang="en-GB" altLang="en-US"/>
          </a:p>
        </p:txBody>
      </p:sp>
    </p:spTree>
    <p:extLst>
      <p:ext uri="{BB962C8B-B14F-4D97-AF65-F5344CB8AC3E}">
        <p14:creationId xmlns:p14="http://schemas.microsoft.com/office/powerpoint/2010/main" val="1314297692"/>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895475" y="636588"/>
            <a:ext cx="3489325" cy="1962150"/>
          </a:xfrm>
        </p:spPr>
      </p:sp>
      <p:sp>
        <p:nvSpPr>
          <p:cNvPr id="3" name="Notes Placeholder 2"/>
          <p:cNvSpPr>
            <a:spLocks noGrp="1"/>
          </p:cNvSpPr>
          <p:nvPr>
            <p:ph type="body" idx="1"/>
          </p:nvPr>
        </p:nvSpPr>
        <p:spPr/>
        <p:txBody>
          <a:bodyPr/>
          <a:lstStyle/>
          <a:p>
            <a:r>
              <a:rPr lang="en-GB" sz="1100" dirty="0"/>
              <a:t>This is a relatively simple example. It satisfies the requirements of the question:</a:t>
            </a:r>
          </a:p>
          <a:p>
            <a:r>
              <a:rPr lang="en-GB" sz="1100" dirty="0"/>
              <a:t> </a:t>
            </a:r>
          </a:p>
          <a:p>
            <a:r>
              <a:rPr lang="en-GB" sz="1100" dirty="0"/>
              <a:t>“Do I have specific intelligence including my own observations, which provides reasonable grounds for suspecting that this person at this time in these circumstances possesses a specific prohibited article, and there is a likelihood based on these suspicions that I will find the item I am looking for?” It may also be, of course, that an arrest would be justified. </a:t>
            </a:r>
          </a:p>
          <a:p>
            <a:endParaRPr lang="en-GB" sz="1100" dirty="0"/>
          </a:p>
          <a:p>
            <a:r>
              <a:rPr lang="en-GB" sz="1100" dirty="0"/>
              <a:t>On the slide, “specific intelligence” is shown in red. Therefore in “these circumstances” a stop is justified. </a:t>
            </a:r>
          </a:p>
          <a:p>
            <a:endParaRPr lang="en-GB" dirty="0"/>
          </a:p>
        </p:txBody>
      </p:sp>
      <p:sp>
        <p:nvSpPr>
          <p:cNvPr id="4" name="Slide Number Placeholder 3"/>
          <p:cNvSpPr>
            <a:spLocks noGrp="1"/>
          </p:cNvSpPr>
          <p:nvPr>
            <p:ph type="sldNum" sz="quarter" idx="10"/>
          </p:nvPr>
        </p:nvSpPr>
        <p:spPr/>
        <p:txBody>
          <a:bodyPr/>
          <a:lstStyle/>
          <a:p>
            <a:pPr>
              <a:defRPr/>
            </a:pPr>
            <a:fld id="{5FE6DA5B-1CDA-4E82-A267-6D05D72A9821}" type="slidenum">
              <a:rPr lang="en-GB" altLang="en-US" smtClean="0"/>
              <a:pPr>
                <a:defRPr/>
              </a:pPr>
              <a:t>35</a:t>
            </a:fld>
            <a:endParaRPr lang="en-GB" altLang="en-US"/>
          </a:p>
        </p:txBody>
      </p:sp>
    </p:spTree>
    <p:extLst>
      <p:ext uri="{BB962C8B-B14F-4D97-AF65-F5344CB8AC3E}">
        <p14:creationId xmlns:p14="http://schemas.microsoft.com/office/powerpoint/2010/main" val="2138353196"/>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895475" y="636588"/>
            <a:ext cx="3489325" cy="1962150"/>
          </a:xfrm>
        </p:spPr>
      </p:sp>
      <p:sp>
        <p:nvSpPr>
          <p:cNvPr id="3" name="Notes Placeholder 2"/>
          <p:cNvSpPr>
            <a:spLocks noGrp="1"/>
          </p:cNvSpPr>
          <p:nvPr>
            <p:ph type="body" idx="1"/>
          </p:nvPr>
        </p:nvSpPr>
        <p:spPr/>
        <p:txBody>
          <a:bodyPr/>
          <a:lstStyle/>
          <a:p>
            <a:pPr defTabSz="947958" eaLnBrk="1" fontAlgn="auto" hangingPunct="1">
              <a:spcBef>
                <a:spcPts val="0"/>
              </a:spcBef>
              <a:spcAft>
                <a:spcPts val="0"/>
              </a:spcAft>
              <a:defRPr/>
            </a:pPr>
            <a:r>
              <a:rPr lang="en-GB" altLang="en-US" sz="1100" dirty="0">
                <a:solidFill>
                  <a:srgbClr val="000000"/>
                </a:solidFill>
                <a:ea typeface="ＭＳ Ｐゴシック" pitchFamily="34" charset="-128"/>
                <a:cs typeface="+mn-cs"/>
              </a:rPr>
              <a:t>Although the object removed may not be of any value, e.g. it may be advertising material, there are reasonable grounds to at least stop the suspect and question him. If the object is innocuous he will probably reveal it. If he denies taking anything, the denial will add to the reasonable grounds. </a:t>
            </a:r>
          </a:p>
          <a:p>
            <a:pPr defTabSz="947958" eaLnBrk="1" fontAlgn="auto" hangingPunct="1">
              <a:spcBef>
                <a:spcPts val="0"/>
              </a:spcBef>
              <a:spcAft>
                <a:spcPts val="0"/>
              </a:spcAft>
              <a:defRPr/>
            </a:pPr>
            <a:endParaRPr lang="en-GB" altLang="en-US" sz="1100" dirty="0">
              <a:solidFill>
                <a:srgbClr val="000000"/>
              </a:solidFill>
              <a:ea typeface="ＭＳ Ｐゴシック" pitchFamily="34" charset="-128"/>
              <a:cs typeface="+mn-cs"/>
            </a:endParaRPr>
          </a:p>
          <a:p>
            <a:pPr defTabSz="947958" eaLnBrk="1" fontAlgn="auto" hangingPunct="1">
              <a:spcBef>
                <a:spcPts val="0"/>
              </a:spcBef>
              <a:spcAft>
                <a:spcPts val="0"/>
              </a:spcAft>
              <a:defRPr/>
            </a:pPr>
            <a:r>
              <a:rPr lang="en-GB" altLang="en-US" sz="1100" dirty="0">
                <a:solidFill>
                  <a:srgbClr val="000000"/>
                </a:solidFill>
                <a:ea typeface="ＭＳ Ｐゴシック" pitchFamily="34" charset="-128"/>
                <a:cs typeface="+mn-cs"/>
              </a:rPr>
              <a:t>Therefore in “</a:t>
            </a:r>
            <a:r>
              <a:rPr lang="en-GB" altLang="en-US" sz="1100" b="1" dirty="0">
                <a:solidFill>
                  <a:srgbClr val="000000"/>
                </a:solidFill>
                <a:ea typeface="ＭＳ Ｐゴシック" pitchFamily="34" charset="-128"/>
                <a:cs typeface="+mn-cs"/>
              </a:rPr>
              <a:t>these circumstances</a:t>
            </a:r>
            <a:r>
              <a:rPr lang="en-GB" altLang="en-US" sz="1100" dirty="0">
                <a:solidFill>
                  <a:srgbClr val="000000"/>
                </a:solidFill>
                <a:ea typeface="ＭＳ Ｐゴシック" pitchFamily="34" charset="-128"/>
                <a:cs typeface="+mn-cs"/>
              </a:rPr>
              <a:t>” a stop is justified. </a:t>
            </a:r>
            <a:endParaRPr lang="en-GB" altLang="en-US" sz="1100" dirty="0">
              <a:solidFill>
                <a:prstClr val="black"/>
              </a:solidFill>
              <a:ea typeface="ＭＳ Ｐゴシック" pitchFamily="34" charset="-128"/>
              <a:cs typeface="+mn-cs"/>
            </a:endParaRPr>
          </a:p>
          <a:p>
            <a:endParaRPr lang="en-GB" dirty="0"/>
          </a:p>
        </p:txBody>
      </p:sp>
      <p:sp>
        <p:nvSpPr>
          <p:cNvPr id="4" name="Slide Number Placeholder 3"/>
          <p:cNvSpPr>
            <a:spLocks noGrp="1"/>
          </p:cNvSpPr>
          <p:nvPr>
            <p:ph type="sldNum" sz="quarter" idx="10"/>
          </p:nvPr>
        </p:nvSpPr>
        <p:spPr/>
        <p:txBody>
          <a:bodyPr/>
          <a:lstStyle/>
          <a:p>
            <a:pPr>
              <a:defRPr/>
            </a:pPr>
            <a:fld id="{5FE6DA5B-1CDA-4E82-A267-6D05D72A9821}" type="slidenum">
              <a:rPr lang="en-GB" altLang="en-US" smtClean="0"/>
              <a:pPr>
                <a:defRPr/>
              </a:pPr>
              <a:t>36</a:t>
            </a:fld>
            <a:endParaRPr lang="en-GB" altLang="en-US"/>
          </a:p>
        </p:txBody>
      </p:sp>
    </p:spTree>
    <p:extLst>
      <p:ext uri="{BB962C8B-B14F-4D97-AF65-F5344CB8AC3E}">
        <p14:creationId xmlns:p14="http://schemas.microsoft.com/office/powerpoint/2010/main" val="2293231759"/>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895475" y="636588"/>
            <a:ext cx="3489325" cy="1962150"/>
          </a:xfrm>
        </p:spPr>
      </p:sp>
      <p:sp>
        <p:nvSpPr>
          <p:cNvPr id="3" name="Notes Placeholder 2"/>
          <p:cNvSpPr>
            <a:spLocks noGrp="1"/>
          </p:cNvSpPr>
          <p:nvPr>
            <p:ph type="body" idx="1"/>
          </p:nvPr>
        </p:nvSpPr>
        <p:spPr/>
        <p:txBody>
          <a:bodyPr/>
          <a:lstStyle/>
          <a:p>
            <a:pPr defTabSz="947958" eaLnBrk="1" fontAlgn="auto" hangingPunct="1">
              <a:spcBef>
                <a:spcPts val="0"/>
              </a:spcBef>
              <a:spcAft>
                <a:spcPts val="0"/>
              </a:spcAft>
              <a:defRPr/>
            </a:pPr>
            <a:r>
              <a:rPr lang="en-GB" altLang="en-US" sz="1100" dirty="0">
                <a:solidFill>
                  <a:srgbClr val="000000"/>
                </a:solidFill>
                <a:ea typeface="ＭＳ Ｐゴシック" pitchFamily="34" charset="-128"/>
                <a:cs typeface="+mn-cs"/>
              </a:rPr>
              <a:t>In this case, the specific intelligence is the officers’ observations, allied to the fact that the suspect does not live at the premises concerned. </a:t>
            </a:r>
          </a:p>
          <a:p>
            <a:pPr defTabSz="947958" eaLnBrk="1" fontAlgn="auto" hangingPunct="1">
              <a:spcBef>
                <a:spcPts val="0"/>
              </a:spcBef>
              <a:spcAft>
                <a:spcPts val="0"/>
              </a:spcAft>
              <a:defRPr/>
            </a:pPr>
            <a:endParaRPr lang="en-GB" altLang="en-US" sz="1100" dirty="0">
              <a:solidFill>
                <a:srgbClr val="000000"/>
              </a:solidFill>
              <a:ea typeface="ＭＳ Ｐゴシック" pitchFamily="34" charset="-128"/>
              <a:cs typeface="+mn-cs"/>
            </a:endParaRPr>
          </a:p>
          <a:p>
            <a:pPr defTabSz="947958" eaLnBrk="1" fontAlgn="auto" hangingPunct="1">
              <a:spcBef>
                <a:spcPts val="0"/>
              </a:spcBef>
              <a:spcAft>
                <a:spcPts val="0"/>
              </a:spcAft>
              <a:defRPr/>
            </a:pPr>
            <a:r>
              <a:rPr lang="en-GB" altLang="en-US" sz="1100" dirty="0">
                <a:solidFill>
                  <a:srgbClr val="000000"/>
                </a:solidFill>
                <a:ea typeface="ＭＳ Ｐゴシック" pitchFamily="34" charset="-128"/>
                <a:cs typeface="+mn-cs"/>
              </a:rPr>
              <a:t>The requirements of time, person concerned and the circumstances concerned are also fulfilled. </a:t>
            </a:r>
            <a:endParaRPr lang="en-GB" altLang="en-US" sz="1100" dirty="0">
              <a:solidFill>
                <a:prstClr val="black"/>
              </a:solidFill>
              <a:ea typeface="ＭＳ Ｐゴシック" pitchFamily="34" charset="-128"/>
              <a:cs typeface="+mn-cs"/>
            </a:endParaRPr>
          </a:p>
          <a:p>
            <a:endParaRPr lang="en-GB" dirty="0"/>
          </a:p>
        </p:txBody>
      </p:sp>
      <p:sp>
        <p:nvSpPr>
          <p:cNvPr id="4" name="Slide Number Placeholder 3"/>
          <p:cNvSpPr>
            <a:spLocks noGrp="1"/>
          </p:cNvSpPr>
          <p:nvPr>
            <p:ph type="sldNum" sz="quarter" idx="10"/>
          </p:nvPr>
        </p:nvSpPr>
        <p:spPr/>
        <p:txBody>
          <a:bodyPr/>
          <a:lstStyle/>
          <a:p>
            <a:pPr>
              <a:defRPr/>
            </a:pPr>
            <a:fld id="{5FE6DA5B-1CDA-4E82-A267-6D05D72A9821}" type="slidenum">
              <a:rPr lang="en-GB" altLang="en-US" smtClean="0"/>
              <a:pPr>
                <a:defRPr/>
              </a:pPr>
              <a:t>37</a:t>
            </a:fld>
            <a:endParaRPr lang="en-GB" altLang="en-US"/>
          </a:p>
        </p:txBody>
      </p:sp>
    </p:spTree>
    <p:extLst>
      <p:ext uri="{BB962C8B-B14F-4D97-AF65-F5344CB8AC3E}">
        <p14:creationId xmlns:p14="http://schemas.microsoft.com/office/powerpoint/2010/main" val="3619185869"/>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895475" y="636588"/>
            <a:ext cx="3489325" cy="1962150"/>
          </a:xfrm>
        </p:spPr>
      </p:sp>
      <p:sp>
        <p:nvSpPr>
          <p:cNvPr id="3" name="Notes Placeholder 2"/>
          <p:cNvSpPr>
            <a:spLocks noGrp="1"/>
          </p:cNvSpPr>
          <p:nvPr>
            <p:ph type="body" idx="1"/>
          </p:nvPr>
        </p:nvSpPr>
        <p:spPr/>
        <p:txBody>
          <a:bodyPr/>
          <a:lstStyle/>
          <a:p>
            <a:pPr defTabSz="947958" eaLnBrk="1" fontAlgn="auto" hangingPunct="1">
              <a:spcBef>
                <a:spcPts val="0"/>
              </a:spcBef>
              <a:spcAft>
                <a:spcPts val="0"/>
              </a:spcAft>
              <a:defRPr/>
            </a:pPr>
            <a:r>
              <a:rPr lang="en-GB" altLang="en-US" sz="1100" dirty="0">
                <a:solidFill>
                  <a:srgbClr val="000000"/>
                </a:solidFill>
                <a:ea typeface="ＭＳ Ｐゴシック" pitchFamily="34" charset="-128"/>
                <a:cs typeface="+mn-cs"/>
              </a:rPr>
              <a:t>In this example there are no reasonable grounds to stop and search any of the group. Although there is intelligence against one of the group, there is no </a:t>
            </a:r>
            <a:r>
              <a:rPr lang="en-GB" altLang="en-US" sz="1100" b="1" dirty="0">
                <a:solidFill>
                  <a:srgbClr val="000000"/>
                </a:solidFill>
                <a:ea typeface="ＭＳ Ｐゴシック" pitchFamily="34" charset="-128"/>
                <a:cs typeface="+mn-cs"/>
              </a:rPr>
              <a:t>specific </a:t>
            </a:r>
            <a:r>
              <a:rPr lang="en-GB" altLang="en-US" sz="1100" dirty="0">
                <a:solidFill>
                  <a:srgbClr val="000000"/>
                </a:solidFill>
                <a:ea typeface="ＭＳ Ｐゴシック" pitchFamily="34" charset="-128"/>
                <a:cs typeface="+mn-cs"/>
              </a:rPr>
              <a:t>intelligence about him or any other member of the group at </a:t>
            </a:r>
            <a:r>
              <a:rPr lang="en-GB" altLang="en-US" sz="1100" b="1" dirty="0">
                <a:solidFill>
                  <a:srgbClr val="000000"/>
                </a:solidFill>
                <a:ea typeface="ＭＳ Ｐゴシック" pitchFamily="34" charset="-128"/>
                <a:cs typeface="+mn-cs"/>
              </a:rPr>
              <a:t>this </a:t>
            </a:r>
            <a:r>
              <a:rPr lang="en-GB" altLang="en-US" sz="1100" dirty="0">
                <a:solidFill>
                  <a:srgbClr val="000000"/>
                </a:solidFill>
                <a:ea typeface="ＭＳ Ｐゴシック" pitchFamily="34" charset="-128"/>
                <a:cs typeface="+mn-cs"/>
              </a:rPr>
              <a:t>time in </a:t>
            </a:r>
            <a:r>
              <a:rPr lang="en-GB" altLang="en-US" sz="1100" b="1" dirty="0">
                <a:solidFill>
                  <a:srgbClr val="000000"/>
                </a:solidFill>
                <a:ea typeface="ＭＳ Ｐゴシック" pitchFamily="34" charset="-128"/>
                <a:cs typeface="+mn-cs"/>
              </a:rPr>
              <a:t>these </a:t>
            </a:r>
            <a:r>
              <a:rPr lang="en-GB" altLang="en-US" sz="1100" dirty="0">
                <a:solidFill>
                  <a:srgbClr val="000000"/>
                </a:solidFill>
                <a:ea typeface="ＭＳ Ｐゴシック" pitchFamily="34" charset="-128"/>
                <a:cs typeface="+mn-cs"/>
              </a:rPr>
              <a:t>circumstances. The fact that someone puts something in his pocket is not grounds for a search</a:t>
            </a:r>
          </a:p>
          <a:p>
            <a:pPr defTabSz="947958" eaLnBrk="1" fontAlgn="auto" hangingPunct="1">
              <a:spcBef>
                <a:spcPts val="0"/>
              </a:spcBef>
              <a:spcAft>
                <a:spcPts val="0"/>
              </a:spcAft>
              <a:defRPr/>
            </a:pPr>
            <a:endParaRPr lang="en-GB" altLang="en-US" sz="1100" dirty="0">
              <a:solidFill>
                <a:prstClr val="black"/>
              </a:solidFill>
              <a:ea typeface="ＭＳ Ｐゴシック" pitchFamily="34" charset="-128"/>
              <a:cs typeface="+mn-cs"/>
            </a:endParaRPr>
          </a:p>
          <a:p>
            <a:pPr defTabSz="947958" eaLnBrk="1" fontAlgn="auto" hangingPunct="1">
              <a:spcBef>
                <a:spcPts val="0"/>
              </a:spcBef>
              <a:spcAft>
                <a:spcPts val="0"/>
              </a:spcAft>
              <a:defRPr/>
            </a:pPr>
            <a:r>
              <a:rPr lang="en-GB" altLang="en-US" sz="1100" dirty="0">
                <a:solidFill>
                  <a:prstClr val="black"/>
                </a:solidFill>
                <a:ea typeface="ＭＳ Ｐゴシック" pitchFamily="34" charset="-128"/>
                <a:cs typeface="+mn-cs"/>
              </a:rPr>
              <a:t>Ask who would search person #1 (person putting something in their pocket) and why, whilst teasing out from the class what grounds they are using. </a:t>
            </a:r>
          </a:p>
          <a:p>
            <a:pPr defTabSz="947958" eaLnBrk="1" fontAlgn="auto" hangingPunct="1">
              <a:spcBef>
                <a:spcPts val="0"/>
              </a:spcBef>
              <a:spcAft>
                <a:spcPts val="0"/>
              </a:spcAft>
              <a:defRPr/>
            </a:pPr>
            <a:endParaRPr lang="en-GB" altLang="en-US" sz="1100" dirty="0">
              <a:solidFill>
                <a:prstClr val="black"/>
              </a:solidFill>
              <a:ea typeface="ＭＳ Ｐゴシック" pitchFamily="34" charset="-128"/>
              <a:cs typeface="+mn-cs"/>
            </a:endParaRPr>
          </a:p>
          <a:p>
            <a:pPr defTabSz="947958" eaLnBrk="1" fontAlgn="auto" hangingPunct="1">
              <a:spcBef>
                <a:spcPts val="0"/>
              </a:spcBef>
              <a:spcAft>
                <a:spcPts val="0"/>
              </a:spcAft>
              <a:defRPr/>
            </a:pPr>
            <a:r>
              <a:rPr lang="en-GB" altLang="en-US" sz="1100" dirty="0">
                <a:solidFill>
                  <a:prstClr val="black"/>
                </a:solidFill>
                <a:ea typeface="ＭＳ Ｐゴシック" pitchFamily="34" charset="-128"/>
                <a:cs typeface="+mn-cs"/>
              </a:rPr>
              <a:t>The trainer should be mindful some officers may be using incorrect grounds such as the fact it’s a known drug dealing area and that they are a group of youths, as opposed to the manner in which the person put the “something” in his pocket. </a:t>
            </a:r>
          </a:p>
          <a:p>
            <a:pPr defTabSz="947958" eaLnBrk="1" fontAlgn="auto" hangingPunct="1">
              <a:spcBef>
                <a:spcPts val="0"/>
              </a:spcBef>
              <a:spcAft>
                <a:spcPts val="0"/>
              </a:spcAft>
              <a:defRPr/>
            </a:pPr>
            <a:r>
              <a:rPr lang="en-GB" altLang="en-US" sz="1100" b="1" dirty="0">
                <a:solidFill>
                  <a:prstClr val="black"/>
                </a:solidFill>
                <a:ea typeface="ＭＳ Ｐゴシック" pitchFamily="34" charset="-128"/>
                <a:cs typeface="+mn-cs"/>
              </a:rPr>
              <a:t>Encourage the class to consider talking to the youth first. Officers can ask people to explain their presence in the location, ask for names, how they know each other, observe body language etc. </a:t>
            </a:r>
          </a:p>
          <a:p>
            <a:pPr defTabSz="947958" eaLnBrk="1" fontAlgn="auto" hangingPunct="1">
              <a:spcBef>
                <a:spcPts val="0"/>
              </a:spcBef>
              <a:spcAft>
                <a:spcPts val="0"/>
              </a:spcAft>
              <a:defRPr/>
            </a:pPr>
            <a:endParaRPr lang="en-GB" altLang="en-US" sz="1100" dirty="0">
              <a:solidFill>
                <a:prstClr val="black"/>
              </a:solidFill>
              <a:ea typeface="ＭＳ Ｐゴシック" pitchFamily="34" charset="-128"/>
              <a:cs typeface="+mn-cs"/>
            </a:endParaRPr>
          </a:p>
          <a:p>
            <a:pPr defTabSz="947958" eaLnBrk="1" fontAlgn="auto" hangingPunct="1">
              <a:spcBef>
                <a:spcPts val="0"/>
              </a:spcBef>
              <a:spcAft>
                <a:spcPts val="0"/>
              </a:spcAft>
              <a:defRPr/>
            </a:pPr>
            <a:r>
              <a:rPr lang="en-GB" altLang="en-US" sz="1100" dirty="0">
                <a:solidFill>
                  <a:prstClr val="black"/>
                </a:solidFill>
                <a:ea typeface="ＭＳ Ｐゴシック" pitchFamily="34" charset="-128"/>
                <a:cs typeface="+mn-cs"/>
              </a:rPr>
              <a:t>NB:</a:t>
            </a:r>
          </a:p>
          <a:p>
            <a:pPr defTabSz="947958" eaLnBrk="1" fontAlgn="auto" hangingPunct="1">
              <a:spcBef>
                <a:spcPts val="0"/>
              </a:spcBef>
              <a:spcAft>
                <a:spcPts val="0"/>
              </a:spcAft>
              <a:defRPr/>
            </a:pPr>
            <a:r>
              <a:rPr lang="en-GB" altLang="en-US" sz="1100" dirty="0">
                <a:solidFill>
                  <a:prstClr val="black"/>
                </a:solidFill>
                <a:ea typeface="ＭＳ Ｐゴシック" pitchFamily="34" charset="-128"/>
                <a:cs typeface="+mn-cs"/>
              </a:rPr>
              <a:t>Despite all these options, there may still be insufficient grounds to search Person #1 for drugs as the officer(s) may not have the grounds to show they had genuinely and objectively reasonable suspicion that they would find a prohibited article on that person and that time.</a:t>
            </a:r>
          </a:p>
          <a:p>
            <a:pPr defTabSz="947958" eaLnBrk="1" fontAlgn="auto" hangingPunct="1">
              <a:spcBef>
                <a:spcPts val="0"/>
              </a:spcBef>
              <a:spcAft>
                <a:spcPts val="0"/>
              </a:spcAft>
              <a:defRPr/>
            </a:pPr>
            <a:r>
              <a:rPr lang="en-GB" altLang="en-US" sz="1100" dirty="0">
                <a:solidFill>
                  <a:prstClr val="black"/>
                </a:solidFill>
                <a:ea typeface="ＭＳ Ｐゴシック" pitchFamily="34" charset="-128"/>
                <a:cs typeface="+mn-cs"/>
              </a:rPr>
              <a:t>Remind the learners that the subject(s) could simply walk away and are not obliged to talk to the officers or remain unless reasonable grounds exist or an offence(s) have been committed. </a:t>
            </a:r>
            <a:r>
              <a:rPr lang="en-GB" altLang="en-US" sz="1100" b="1" dirty="0">
                <a:solidFill>
                  <a:prstClr val="black"/>
                </a:solidFill>
                <a:ea typeface="ＭＳ Ｐゴシック" pitchFamily="34" charset="-128"/>
                <a:cs typeface="+mn-cs"/>
              </a:rPr>
              <a:t>This may result in an intelligence report at best on this individual and the others.</a:t>
            </a:r>
          </a:p>
          <a:p>
            <a:pPr defTabSz="947958" eaLnBrk="1" fontAlgn="auto" hangingPunct="1">
              <a:spcBef>
                <a:spcPts val="0"/>
              </a:spcBef>
              <a:spcAft>
                <a:spcPts val="0"/>
              </a:spcAft>
              <a:defRPr/>
            </a:pPr>
            <a:endParaRPr lang="en-GB" altLang="en-US" sz="1100" dirty="0">
              <a:solidFill>
                <a:prstClr val="black"/>
              </a:solidFill>
              <a:ea typeface="ＭＳ Ｐゴシック" pitchFamily="34" charset="-128"/>
              <a:cs typeface="+mn-cs"/>
            </a:endParaRPr>
          </a:p>
          <a:p>
            <a:pPr defTabSz="947958" eaLnBrk="1" fontAlgn="auto" hangingPunct="1">
              <a:spcBef>
                <a:spcPts val="0"/>
              </a:spcBef>
              <a:spcAft>
                <a:spcPts val="0"/>
              </a:spcAft>
              <a:defRPr/>
            </a:pPr>
            <a:endParaRPr lang="en-GB" altLang="en-US" sz="1100" dirty="0">
              <a:solidFill>
                <a:prstClr val="black"/>
              </a:solidFill>
              <a:ea typeface="ＭＳ Ｐゴシック" pitchFamily="34" charset="-128"/>
              <a:cs typeface="+mn-cs"/>
            </a:endParaRPr>
          </a:p>
          <a:p>
            <a:pPr defTabSz="947958" eaLnBrk="1" fontAlgn="auto" hangingPunct="1">
              <a:spcBef>
                <a:spcPts val="0"/>
              </a:spcBef>
              <a:spcAft>
                <a:spcPts val="0"/>
              </a:spcAft>
              <a:defRPr/>
            </a:pPr>
            <a:r>
              <a:rPr lang="en-GB" altLang="en-US" sz="1100" dirty="0">
                <a:solidFill>
                  <a:prstClr val="black"/>
                </a:solidFill>
                <a:ea typeface="ＭＳ Ｐゴシック" pitchFamily="34" charset="-128"/>
                <a:cs typeface="+mn-cs"/>
              </a:rPr>
              <a:t>Next ask the class to consider the grounds to search the person with intelligence suggesting they are supplying drugs (Person #2). </a:t>
            </a:r>
          </a:p>
          <a:p>
            <a:pPr defTabSz="947958" eaLnBrk="1" fontAlgn="auto" hangingPunct="1">
              <a:spcBef>
                <a:spcPts val="0"/>
              </a:spcBef>
              <a:spcAft>
                <a:spcPts val="0"/>
              </a:spcAft>
              <a:defRPr/>
            </a:pPr>
            <a:r>
              <a:rPr lang="en-GB" altLang="en-US" sz="1100" dirty="0">
                <a:solidFill>
                  <a:prstClr val="black"/>
                </a:solidFill>
                <a:ea typeface="ＭＳ Ｐゴシック" pitchFamily="34" charset="-128"/>
                <a:cs typeface="+mn-cs"/>
              </a:rPr>
              <a:t>The trainer should expect officers to check the date and context of that intelligence before searching and that some officers will suggest that Person #1’s actions, taken in conjunction with the intelligence about Person #2, may lead some officers to justify a search on both Person #1 and #2.</a:t>
            </a:r>
          </a:p>
          <a:p>
            <a:pPr defTabSz="947958" eaLnBrk="1" fontAlgn="auto" hangingPunct="1">
              <a:spcBef>
                <a:spcPts val="0"/>
              </a:spcBef>
              <a:spcAft>
                <a:spcPts val="0"/>
              </a:spcAft>
              <a:defRPr/>
            </a:pPr>
            <a:endParaRPr lang="en-GB" altLang="en-US" sz="1100" dirty="0">
              <a:solidFill>
                <a:prstClr val="black"/>
              </a:solidFill>
              <a:ea typeface="ＭＳ Ｐゴシック" pitchFamily="34" charset="-128"/>
              <a:cs typeface="+mn-cs"/>
            </a:endParaRPr>
          </a:p>
          <a:p>
            <a:pPr defTabSz="947958" eaLnBrk="1" fontAlgn="auto" hangingPunct="1">
              <a:spcBef>
                <a:spcPts val="0"/>
              </a:spcBef>
              <a:spcAft>
                <a:spcPts val="0"/>
              </a:spcAft>
              <a:defRPr/>
            </a:pPr>
            <a:r>
              <a:rPr lang="en-GB" altLang="en-US" sz="1100" dirty="0">
                <a:solidFill>
                  <a:prstClr val="black"/>
                </a:solidFill>
                <a:ea typeface="ＭＳ Ｐゴシック" pitchFamily="34" charset="-128"/>
                <a:cs typeface="+mn-cs"/>
              </a:rPr>
              <a:t>NB:</a:t>
            </a:r>
          </a:p>
          <a:p>
            <a:pPr defTabSz="947958" eaLnBrk="1" fontAlgn="auto" hangingPunct="1">
              <a:spcBef>
                <a:spcPts val="0"/>
              </a:spcBef>
              <a:spcAft>
                <a:spcPts val="0"/>
              </a:spcAft>
              <a:defRPr/>
            </a:pPr>
            <a:r>
              <a:rPr lang="en-GB" altLang="en-US" sz="1100" dirty="0">
                <a:solidFill>
                  <a:prstClr val="black"/>
                </a:solidFill>
                <a:ea typeface="ＭＳ Ｐゴシック" pitchFamily="34" charset="-128"/>
                <a:cs typeface="+mn-cs"/>
              </a:rPr>
              <a:t>It is likely most officers will use the intelligence marker (if accurate and up to date) as sufficient grounds to search Person #2 following a series of questions to clarify name and identity etc.</a:t>
            </a:r>
          </a:p>
          <a:p>
            <a:pPr defTabSz="947958" eaLnBrk="1" fontAlgn="auto" hangingPunct="1">
              <a:spcBef>
                <a:spcPts val="0"/>
              </a:spcBef>
              <a:spcAft>
                <a:spcPts val="0"/>
              </a:spcAft>
              <a:defRPr/>
            </a:pPr>
            <a:r>
              <a:rPr lang="en-GB" altLang="en-US" sz="1100" dirty="0">
                <a:solidFill>
                  <a:prstClr val="black"/>
                </a:solidFill>
                <a:ea typeface="ＭＳ Ｐゴシック" pitchFamily="34" charset="-128"/>
                <a:cs typeface="+mn-cs"/>
              </a:rPr>
              <a:t>Each officer may have a differing view as to the point at which, they think they have met their threshold for reasonably objective suspicion and this scenario is a good example where the law does not provide a sufficiently clear steer as to when that may be.</a:t>
            </a:r>
          </a:p>
          <a:p>
            <a:pPr defTabSz="947958" eaLnBrk="1" fontAlgn="auto" hangingPunct="1">
              <a:spcBef>
                <a:spcPts val="0"/>
              </a:spcBef>
              <a:spcAft>
                <a:spcPts val="0"/>
              </a:spcAft>
              <a:defRPr/>
            </a:pPr>
            <a:endParaRPr lang="en-GB" altLang="en-US" sz="1100" dirty="0">
              <a:solidFill>
                <a:prstClr val="black"/>
              </a:solidFill>
              <a:ea typeface="ＭＳ Ｐゴシック" pitchFamily="34" charset="-128"/>
              <a:cs typeface="+mn-cs"/>
            </a:endParaRPr>
          </a:p>
          <a:p>
            <a:pPr defTabSz="947958" eaLnBrk="1" fontAlgn="auto" hangingPunct="1">
              <a:spcBef>
                <a:spcPts val="0"/>
              </a:spcBef>
              <a:spcAft>
                <a:spcPts val="0"/>
              </a:spcAft>
              <a:defRPr/>
            </a:pPr>
            <a:r>
              <a:rPr lang="en-GB" altLang="en-US" sz="1100" dirty="0">
                <a:solidFill>
                  <a:prstClr val="black"/>
                </a:solidFill>
                <a:ea typeface="ＭＳ Ｐゴシック" pitchFamily="34" charset="-128"/>
                <a:cs typeface="+mn-cs"/>
              </a:rPr>
              <a:t>Officers must consider the factors they </a:t>
            </a:r>
            <a:r>
              <a:rPr lang="en-GB" altLang="en-US" sz="1100" b="1" dirty="0">
                <a:solidFill>
                  <a:prstClr val="black"/>
                </a:solidFill>
                <a:ea typeface="ＭＳ Ｐゴシック" pitchFamily="34" charset="-128"/>
                <a:cs typeface="+mn-cs"/>
              </a:rPr>
              <a:t>CAN</a:t>
            </a:r>
            <a:r>
              <a:rPr lang="en-GB" altLang="en-US" sz="1100" dirty="0">
                <a:solidFill>
                  <a:prstClr val="black"/>
                </a:solidFill>
                <a:ea typeface="ＭＳ Ｐゴシック" pitchFamily="34" charset="-128"/>
                <a:cs typeface="+mn-cs"/>
              </a:rPr>
              <a:t> lawfully use to escalate from a stop and account to a stop and search (i.e. information or intelligence, behaviour they have witnessed, replies to questions etc.) and the factors they </a:t>
            </a:r>
            <a:r>
              <a:rPr lang="en-GB" altLang="en-US" sz="1100" b="1" dirty="0">
                <a:solidFill>
                  <a:prstClr val="black"/>
                </a:solidFill>
                <a:ea typeface="ＭＳ Ｐゴシック" pitchFamily="34" charset="-128"/>
                <a:cs typeface="+mn-cs"/>
              </a:rPr>
              <a:t>CANNOT </a:t>
            </a:r>
            <a:r>
              <a:rPr lang="en-GB" altLang="en-US" sz="1100" dirty="0">
                <a:solidFill>
                  <a:prstClr val="black"/>
                </a:solidFill>
                <a:ea typeface="ＭＳ Ｐゴシック" pitchFamily="34" charset="-128"/>
                <a:cs typeface="+mn-cs"/>
              </a:rPr>
              <a:t>use (such as known drug dealing area, the fact they are youths etc.). </a:t>
            </a:r>
          </a:p>
          <a:p>
            <a:pPr defTabSz="947958" eaLnBrk="1" fontAlgn="auto" hangingPunct="1">
              <a:spcBef>
                <a:spcPts val="0"/>
              </a:spcBef>
              <a:spcAft>
                <a:spcPts val="0"/>
              </a:spcAft>
              <a:defRPr/>
            </a:pPr>
            <a:r>
              <a:rPr lang="en-GB" altLang="en-US" sz="1100" dirty="0">
                <a:solidFill>
                  <a:prstClr val="black"/>
                </a:solidFill>
                <a:ea typeface="ＭＳ Ｐゴシック" pitchFamily="34" charset="-128"/>
                <a:cs typeface="+mn-cs"/>
              </a:rPr>
              <a:t>If officers are happy they can articulate these reasonable grounds to the subject, record them clearly on the search record, could justify them to a supervisor, community scrutiny panel or court and apply them professionally and proportionately, then they may well apply their threshold at different stages from the rest of the class.</a:t>
            </a:r>
          </a:p>
          <a:p>
            <a:pPr defTabSz="947958" eaLnBrk="1" fontAlgn="auto" hangingPunct="1">
              <a:spcBef>
                <a:spcPts val="0"/>
              </a:spcBef>
              <a:spcAft>
                <a:spcPts val="0"/>
              </a:spcAft>
              <a:defRPr/>
            </a:pPr>
            <a:endParaRPr lang="en-GB" altLang="en-US" sz="1100" dirty="0">
              <a:solidFill>
                <a:prstClr val="black"/>
              </a:solidFill>
              <a:ea typeface="ＭＳ Ｐゴシック" pitchFamily="34" charset="-128"/>
              <a:cs typeface="+mn-cs"/>
            </a:endParaRPr>
          </a:p>
          <a:p>
            <a:pPr defTabSz="947958" eaLnBrk="1" fontAlgn="auto" hangingPunct="1">
              <a:spcBef>
                <a:spcPts val="0"/>
              </a:spcBef>
              <a:spcAft>
                <a:spcPts val="0"/>
              </a:spcAft>
              <a:defRPr/>
            </a:pPr>
            <a:r>
              <a:rPr lang="en-GB" altLang="en-US" sz="1100" dirty="0">
                <a:solidFill>
                  <a:prstClr val="black"/>
                </a:solidFill>
                <a:ea typeface="ＭＳ Ｐゴシック" pitchFamily="34" charset="-128"/>
                <a:cs typeface="+mn-cs"/>
              </a:rPr>
              <a:t>The trainer can widen the debate to ask which officers would search the remainder of the group other than persons #1 and #2 and of course why.</a:t>
            </a:r>
          </a:p>
          <a:p>
            <a:endParaRPr lang="en-GB" dirty="0"/>
          </a:p>
        </p:txBody>
      </p:sp>
      <p:sp>
        <p:nvSpPr>
          <p:cNvPr id="4" name="Slide Number Placeholder 3"/>
          <p:cNvSpPr>
            <a:spLocks noGrp="1"/>
          </p:cNvSpPr>
          <p:nvPr>
            <p:ph type="sldNum" sz="quarter" idx="10"/>
          </p:nvPr>
        </p:nvSpPr>
        <p:spPr/>
        <p:txBody>
          <a:bodyPr/>
          <a:lstStyle/>
          <a:p>
            <a:pPr>
              <a:defRPr/>
            </a:pPr>
            <a:fld id="{5FE6DA5B-1CDA-4E82-A267-6D05D72A9821}" type="slidenum">
              <a:rPr lang="en-GB" altLang="en-US" smtClean="0"/>
              <a:pPr>
                <a:defRPr/>
              </a:pPr>
              <a:t>38</a:t>
            </a:fld>
            <a:endParaRPr lang="en-GB" altLang="en-US"/>
          </a:p>
        </p:txBody>
      </p:sp>
    </p:spTree>
    <p:extLst>
      <p:ext uri="{BB962C8B-B14F-4D97-AF65-F5344CB8AC3E}">
        <p14:creationId xmlns:p14="http://schemas.microsoft.com/office/powerpoint/2010/main" val="3036753443"/>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895475" y="636588"/>
            <a:ext cx="3489325" cy="1962150"/>
          </a:xfrm>
        </p:spPr>
      </p:sp>
      <p:sp>
        <p:nvSpPr>
          <p:cNvPr id="3" name="Notes Placeholder 2"/>
          <p:cNvSpPr>
            <a:spLocks noGrp="1"/>
          </p:cNvSpPr>
          <p:nvPr>
            <p:ph type="body" idx="1"/>
          </p:nvPr>
        </p:nvSpPr>
        <p:spPr/>
        <p:txBody>
          <a:bodyPr/>
          <a:lstStyle/>
          <a:p>
            <a:pPr eaLnBrk="1" hangingPunct="1"/>
            <a:r>
              <a:rPr lang="en-GB" altLang="en-US" sz="1100" dirty="0">
                <a:solidFill>
                  <a:srgbClr val="000000"/>
                </a:solidFill>
                <a:ea typeface="ＭＳ Ｐゴシック" pitchFamily="34" charset="-128"/>
              </a:rPr>
              <a:t>A previous conviction is not reasonable grounds for a search. There is no specific intelligence which provides reasonable grounds for suspecting that </a:t>
            </a:r>
            <a:r>
              <a:rPr lang="en-GB" altLang="en-US" sz="1100" b="1" dirty="0">
                <a:solidFill>
                  <a:srgbClr val="000000"/>
                </a:solidFill>
                <a:ea typeface="ＭＳ Ｐゴシック" pitchFamily="34" charset="-128"/>
              </a:rPr>
              <a:t>this </a:t>
            </a:r>
            <a:r>
              <a:rPr lang="en-GB" altLang="en-US" sz="1100" dirty="0">
                <a:solidFill>
                  <a:srgbClr val="000000"/>
                </a:solidFill>
                <a:ea typeface="ＭＳ Ｐゴシック" pitchFamily="34" charset="-128"/>
              </a:rPr>
              <a:t>man at </a:t>
            </a:r>
            <a:r>
              <a:rPr lang="en-GB" altLang="en-US" sz="1100" b="1" dirty="0">
                <a:solidFill>
                  <a:srgbClr val="000000"/>
                </a:solidFill>
                <a:ea typeface="ＭＳ Ｐゴシック" pitchFamily="34" charset="-128"/>
              </a:rPr>
              <a:t>this </a:t>
            </a:r>
            <a:r>
              <a:rPr lang="en-GB" altLang="en-US" sz="1100" dirty="0">
                <a:solidFill>
                  <a:srgbClr val="000000"/>
                </a:solidFill>
                <a:ea typeface="ＭＳ Ｐゴシック" pitchFamily="34" charset="-128"/>
              </a:rPr>
              <a:t>time in </a:t>
            </a:r>
            <a:r>
              <a:rPr lang="en-GB" altLang="en-US" sz="1100" b="1" dirty="0">
                <a:solidFill>
                  <a:srgbClr val="000000"/>
                </a:solidFill>
                <a:ea typeface="ＭＳ Ｐゴシック" pitchFamily="34" charset="-128"/>
              </a:rPr>
              <a:t>these circumstances </a:t>
            </a:r>
            <a:r>
              <a:rPr lang="en-GB" altLang="en-US" sz="1100" dirty="0">
                <a:solidFill>
                  <a:srgbClr val="000000"/>
                </a:solidFill>
                <a:ea typeface="ＭＳ Ｐゴシック" pitchFamily="34" charset="-128"/>
              </a:rPr>
              <a:t>possesses a specific prohibited article. </a:t>
            </a:r>
          </a:p>
          <a:p>
            <a:pPr eaLnBrk="1" hangingPunct="1"/>
            <a:endParaRPr lang="en-GB" altLang="en-US" sz="1100" dirty="0">
              <a:solidFill>
                <a:srgbClr val="000000"/>
              </a:solidFill>
              <a:ea typeface="ＭＳ Ｐゴシック" pitchFamily="34" charset="-128"/>
            </a:endParaRPr>
          </a:p>
          <a:p>
            <a:pPr eaLnBrk="1" hangingPunct="1"/>
            <a:r>
              <a:rPr lang="en-GB" altLang="en-US" sz="1100" dirty="0">
                <a:solidFill>
                  <a:srgbClr val="000000"/>
                </a:solidFill>
                <a:ea typeface="Times New Roman" pitchFamily="18" charset="0"/>
                <a:cs typeface="Arial" pitchFamily="34" charset="0"/>
              </a:rPr>
              <a:t>If the person walks away officers should be reminded that there are many basic patrol tactics they can use to ensure this person isn't committing crime even if they have no power to search e.g. Tell the person there is a police presence in the area, point out the CCTV, mention the neighbourhood watch, update colleagues about the stop and account etc. Too many times officers with no grounds feel they "are just letting someone get away by not searching them". </a:t>
            </a:r>
          </a:p>
          <a:p>
            <a:pPr eaLnBrk="1" hangingPunct="1"/>
            <a:endParaRPr lang="en-GB" altLang="en-US" sz="1100" dirty="0">
              <a:solidFill>
                <a:srgbClr val="000000"/>
              </a:solidFill>
              <a:ea typeface="Times New Roman" pitchFamily="18" charset="0"/>
              <a:cs typeface="Arial" pitchFamily="34" charset="0"/>
            </a:endParaRPr>
          </a:p>
          <a:p>
            <a:pPr eaLnBrk="1" hangingPunct="1"/>
            <a:r>
              <a:rPr lang="en-GB" altLang="en-US" sz="1100" dirty="0">
                <a:solidFill>
                  <a:srgbClr val="000000"/>
                </a:solidFill>
                <a:ea typeface="Times New Roman" pitchFamily="18" charset="0"/>
                <a:cs typeface="Arial" pitchFamily="34" charset="0"/>
              </a:rPr>
              <a:t>If they have no legal grounds then they have no power to search!</a:t>
            </a:r>
          </a:p>
        </p:txBody>
      </p:sp>
      <p:sp>
        <p:nvSpPr>
          <p:cNvPr id="4" name="Slide Number Placeholder 3"/>
          <p:cNvSpPr>
            <a:spLocks noGrp="1"/>
          </p:cNvSpPr>
          <p:nvPr>
            <p:ph type="sldNum" sz="quarter" idx="10"/>
          </p:nvPr>
        </p:nvSpPr>
        <p:spPr/>
        <p:txBody>
          <a:bodyPr/>
          <a:lstStyle/>
          <a:p>
            <a:pPr>
              <a:defRPr/>
            </a:pPr>
            <a:fld id="{5FE6DA5B-1CDA-4E82-A267-6D05D72A9821}" type="slidenum">
              <a:rPr lang="en-GB" altLang="en-US" smtClean="0"/>
              <a:pPr>
                <a:defRPr/>
              </a:pPr>
              <a:t>39</a:t>
            </a:fld>
            <a:endParaRPr lang="en-GB" altLang="en-US"/>
          </a:p>
        </p:txBody>
      </p:sp>
    </p:spTree>
    <p:extLst>
      <p:ext uri="{BB962C8B-B14F-4D97-AF65-F5344CB8AC3E}">
        <p14:creationId xmlns:p14="http://schemas.microsoft.com/office/powerpoint/2010/main" val="876021315"/>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895475" y="636588"/>
            <a:ext cx="3489325" cy="1962150"/>
          </a:xfrm>
        </p:spPr>
      </p:sp>
      <p:sp>
        <p:nvSpPr>
          <p:cNvPr id="3" name="Notes Placeholder 2"/>
          <p:cNvSpPr>
            <a:spLocks noGrp="1"/>
          </p:cNvSpPr>
          <p:nvPr>
            <p:ph type="body" idx="1"/>
          </p:nvPr>
        </p:nvSpPr>
        <p:spPr/>
        <p:txBody>
          <a:bodyPr/>
          <a:lstStyle/>
          <a:p>
            <a:pPr defTabSz="947958" eaLnBrk="1" fontAlgn="auto" hangingPunct="1">
              <a:spcBef>
                <a:spcPts val="0"/>
              </a:spcBef>
              <a:spcAft>
                <a:spcPts val="0"/>
              </a:spcAft>
              <a:defRPr/>
            </a:pPr>
            <a:r>
              <a:rPr lang="en-GB" altLang="en-US" sz="1100" dirty="0">
                <a:solidFill>
                  <a:srgbClr val="000000"/>
                </a:solidFill>
                <a:ea typeface="ＭＳ Ｐゴシック" pitchFamily="34" charset="-128"/>
                <a:cs typeface="+mn-cs"/>
              </a:rPr>
              <a:t>As the information stands there are no grounds for searching the other occupants of the vehicle as there is no specific intelligence which provides reasonable grounds for suspecting that </a:t>
            </a:r>
            <a:r>
              <a:rPr lang="en-GB" altLang="en-US" sz="1100" b="1" dirty="0">
                <a:solidFill>
                  <a:srgbClr val="000000"/>
                </a:solidFill>
                <a:ea typeface="ＭＳ Ｐゴシック" pitchFamily="34" charset="-128"/>
                <a:cs typeface="+mn-cs"/>
              </a:rPr>
              <a:t>either </a:t>
            </a:r>
            <a:r>
              <a:rPr lang="en-GB" altLang="en-US" sz="1100" dirty="0">
                <a:solidFill>
                  <a:srgbClr val="000000"/>
                </a:solidFill>
                <a:ea typeface="ＭＳ Ｐゴシック" pitchFamily="34" charset="-128"/>
                <a:cs typeface="+mn-cs"/>
              </a:rPr>
              <a:t>person at </a:t>
            </a:r>
            <a:r>
              <a:rPr lang="en-GB" altLang="en-US" sz="1100" b="1" dirty="0">
                <a:solidFill>
                  <a:srgbClr val="000000"/>
                </a:solidFill>
                <a:ea typeface="ＭＳ Ｐゴシック" pitchFamily="34" charset="-128"/>
                <a:cs typeface="+mn-cs"/>
              </a:rPr>
              <a:t>this </a:t>
            </a:r>
            <a:r>
              <a:rPr lang="en-GB" altLang="en-US" sz="1100" dirty="0">
                <a:solidFill>
                  <a:srgbClr val="000000"/>
                </a:solidFill>
                <a:ea typeface="ＭＳ Ｐゴシック" pitchFamily="34" charset="-128"/>
                <a:cs typeface="+mn-cs"/>
              </a:rPr>
              <a:t>time in </a:t>
            </a:r>
            <a:r>
              <a:rPr lang="en-GB" altLang="en-US" sz="1100" b="1" dirty="0">
                <a:solidFill>
                  <a:srgbClr val="000000"/>
                </a:solidFill>
                <a:ea typeface="ＭＳ Ｐゴシック" pitchFamily="34" charset="-128"/>
                <a:cs typeface="+mn-cs"/>
              </a:rPr>
              <a:t>these </a:t>
            </a:r>
            <a:r>
              <a:rPr lang="en-GB" altLang="en-US" sz="1100" dirty="0">
                <a:solidFill>
                  <a:srgbClr val="000000"/>
                </a:solidFill>
                <a:ea typeface="ＭＳ Ｐゴシック" pitchFamily="34" charset="-128"/>
                <a:cs typeface="+mn-cs"/>
              </a:rPr>
              <a:t>circumstances possesses a specific prohibited article. </a:t>
            </a:r>
          </a:p>
          <a:p>
            <a:pPr defTabSz="947958" eaLnBrk="1" fontAlgn="auto" hangingPunct="1">
              <a:spcBef>
                <a:spcPts val="0"/>
              </a:spcBef>
              <a:spcAft>
                <a:spcPts val="0"/>
              </a:spcAft>
              <a:defRPr/>
            </a:pPr>
            <a:endParaRPr lang="en-GB" altLang="en-US" sz="1100" dirty="0">
              <a:solidFill>
                <a:srgbClr val="000000"/>
              </a:solidFill>
              <a:ea typeface="ＭＳ Ｐゴシック" pitchFamily="34" charset="-128"/>
              <a:cs typeface="+mn-cs"/>
            </a:endParaRPr>
          </a:p>
          <a:p>
            <a:pPr defTabSz="947958" eaLnBrk="1" fontAlgn="auto" hangingPunct="1">
              <a:spcBef>
                <a:spcPts val="0"/>
              </a:spcBef>
              <a:spcAft>
                <a:spcPts val="0"/>
              </a:spcAft>
              <a:defRPr/>
            </a:pPr>
            <a:r>
              <a:rPr lang="en-GB" altLang="en-US" sz="1100" dirty="0">
                <a:solidFill>
                  <a:srgbClr val="000000"/>
                </a:solidFill>
                <a:ea typeface="ＭＳ Ｐゴシック" pitchFamily="34" charset="-128"/>
                <a:cs typeface="+mn-cs"/>
              </a:rPr>
              <a:t>A smell of cannabis alone does </a:t>
            </a:r>
            <a:r>
              <a:rPr lang="en-GB" altLang="en-US" sz="1100" b="1" dirty="0">
                <a:solidFill>
                  <a:srgbClr val="000000"/>
                </a:solidFill>
                <a:ea typeface="ＭＳ Ｐゴシック" pitchFamily="34" charset="-128"/>
                <a:cs typeface="+mn-cs"/>
              </a:rPr>
              <a:t>not </a:t>
            </a:r>
            <a:r>
              <a:rPr lang="en-GB" altLang="en-US" sz="1100" dirty="0">
                <a:solidFill>
                  <a:srgbClr val="000000"/>
                </a:solidFill>
                <a:ea typeface="ＭＳ Ｐゴシック" pitchFamily="34" charset="-128"/>
                <a:cs typeface="+mn-cs"/>
              </a:rPr>
              <a:t>constitute reasonable grounds. The smell of cannabis, or anything else, does not mean that the item is present and stop and search is designed to find tangible items. </a:t>
            </a:r>
          </a:p>
          <a:p>
            <a:pPr defTabSz="947958" eaLnBrk="1" fontAlgn="auto" hangingPunct="1">
              <a:spcBef>
                <a:spcPts val="0"/>
              </a:spcBef>
              <a:spcAft>
                <a:spcPts val="0"/>
              </a:spcAft>
              <a:defRPr/>
            </a:pPr>
            <a:endParaRPr lang="en-GB" altLang="en-US" sz="1100" dirty="0">
              <a:solidFill>
                <a:prstClr val="black"/>
              </a:solidFill>
              <a:ea typeface="ＭＳ Ｐゴシック" pitchFamily="34" charset="-128"/>
              <a:cs typeface="+mn-cs"/>
            </a:endParaRPr>
          </a:p>
          <a:p>
            <a:pPr defTabSz="947958" eaLnBrk="1" fontAlgn="auto" hangingPunct="1">
              <a:spcBef>
                <a:spcPts val="0"/>
              </a:spcBef>
              <a:spcAft>
                <a:spcPts val="0"/>
              </a:spcAft>
              <a:defRPr/>
            </a:pPr>
            <a:r>
              <a:rPr lang="en-GB" altLang="en-US" sz="1100" dirty="0">
                <a:solidFill>
                  <a:prstClr val="black"/>
                </a:solidFill>
                <a:ea typeface="ＭＳ Ｐゴシック" pitchFamily="34" charset="-128"/>
                <a:cs typeface="+mn-cs"/>
              </a:rPr>
              <a:t>Again this is a scenario where officers may reach their threshold for reasonable grounds at slightly different stages. </a:t>
            </a:r>
          </a:p>
          <a:p>
            <a:pPr defTabSz="947958" eaLnBrk="1" fontAlgn="auto" hangingPunct="1">
              <a:spcBef>
                <a:spcPts val="0"/>
              </a:spcBef>
              <a:spcAft>
                <a:spcPts val="0"/>
              </a:spcAft>
              <a:defRPr/>
            </a:pPr>
            <a:endParaRPr lang="en-GB" altLang="en-US" sz="1100" dirty="0">
              <a:solidFill>
                <a:prstClr val="black"/>
              </a:solidFill>
              <a:ea typeface="ＭＳ Ｐゴシック" pitchFamily="34" charset="-128"/>
              <a:cs typeface="+mn-cs"/>
            </a:endParaRPr>
          </a:p>
          <a:p>
            <a:pPr defTabSz="947958" eaLnBrk="1" fontAlgn="auto" hangingPunct="1">
              <a:spcBef>
                <a:spcPts val="0"/>
              </a:spcBef>
              <a:spcAft>
                <a:spcPts val="0"/>
              </a:spcAft>
              <a:defRPr/>
            </a:pPr>
            <a:r>
              <a:rPr lang="en-GB" altLang="en-US" sz="1100" dirty="0">
                <a:solidFill>
                  <a:prstClr val="black"/>
                </a:solidFill>
                <a:ea typeface="ＭＳ Ｐゴシック" pitchFamily="34" charset="-128"/>
                <a:cs typeface="+mn-cs"/>
              </a:rPr>
              <a:t>The Authorised Professional Practice (APP) from the College says the smell of cannabis alone is insufficient grounds to search as the likelihood test in Code A of PACE is not made out i.e. Statistics from several forces show a very high percentage of stops conducted on the smell alone to be negative and therefore it is highly </a:t>
            </a:r>
            <a:r>
              <a:rPr lang="en-GB" altLang="en-US" sz="1100" b="1" u="sng" dirty="0">
                <a:solidFill>
                  <a:prstClr val="black"/>
                </a:solidFill>
                <a:ea typeface="ＭＳ Ｐゴシック" pitchFamily="34" charset="-128"/>
                <a:cs typeface="+mn-cs"/>
              </a:rPr>
              <a:t>unlikely</a:t>
            </a:r>
            <a:r>
              <a:rPr lang="en-GB" altLang="en-US" sz="1100" dirty="0">
                <a:solidFill>
                  <a:prstClr val="black"/>
                </a:solidFill>
                <a:ea typeface="ＭＳ Ｐゴシック" pitchFamily="34" charset="-128"/>
                <a:cs typeface="+mn-cs"/>
              </a:rPr>
              <a:t> the item being searched for will be found. </a:t>
            </a:r>
          </a:p>
          <a:p>
            <a:pPr defTabSz="947958" eaLnBrk="1" fontAlgn="auto" hangingPunct="1">
              <a:spcBef>
                <a:spcPts val="0"/>
              </a:spcBef>
              <a:spcAft>
                <a:spcPts val="0"/>
              </a:spcAft>
              <a:defRPr/>
            </a:pPr>
            <a:endParaRPr lang="en-GB" altLang="en-US" sz="1100" dirty="0">
              <a:solidFill>
                <a:prstClr val="black"/>
              </a:solidFill>
              <a:ea typeface="ＭＳ Ｐゴシック" pitchFamily="34" charset="-128"/>
              <a:cs typeface="+mn-cs"/>
            </a:endParaRPr>
          </a:p>
          <a:p>
            <a:pPr defTabSz="947958" eaLnBrk="1" fontAlgn="auto" hangingPunct="1">
              <a:spcBef>
                <a:spcPts val="0"/>
              </a:spcBef>
              <a:spcAft>
                <a:spcPts val="0"/>
              </a:spcAft>
              <a:defRPr/>
            </a:pPr>
            <a:r>
              <a:rPr lang="en-GB" altLang="en-US" sz="1100" dirty="0">
                <a:solidFill>
                  <a:prstClr val="black"/>
                </a:solidFill>
                <a:ea typeface="ＭＳ Ｐゴシック" pitchFamily="34" charset="-128"/>
                <a:cs typeface="+mn-cs"/>
              </a:rPr>
              <a:t>At the time of writing this has not been incorporated into Code A of PACE or clarified by the Home Office but the NPCC lead on stop and search is encouraging forces to consider the impact of officers carrying out so many negative searches and the impact on the community who perceive this as an indicator that police are abusing their powers with no legitimate end due to having more negative results than positive (especially when it comes to drugs searches).</a:t>
            </a:r>
          </a:p>
          <a:p>
            <a:pPr defTabSz="947958" eaLnBrk="1" fontAlgn="auto" hangingPunct="1">
              <a:spcBef>
                <a:spcPts val="0"/>
              </a:spcBef>
              <a:spcAft>
                <a:spcPts val="0"/>
              </a:spcAft>
              <a:defRPr/>
            </a:pPr>
            <a:endParaRPr lang="en-GB" altLang="en-US" sz="1100" dirty="0">
              <a:solidFill>
                <a:prstClr val="black"/>
              </a:solidFill>
              <a:ea typeface="ＭＳ Ｐゴシック" pitchFamily="34" charset="-128"/>
              <a:cs typeface="+mn-cs"/>
            </a:endParaRPr>
          </a:p>
          <a:p>
            <a:pPr defTabSz="947958" eaLnBrk="1" fontAlgn="auto" hangingPunct="1">
              <a:spcBef>
                <a:spcPts val="0"/>
              </a:spcBef>
              <a:spcAft>
                <a:spcPts val="0"/>
              </a:spcAft>
              <a:defRPr/>
            </a:pPr>
            <a:r>
              <a:rPr lang="en-GB" altLang="en-US" sz="1100" dirty="0">
                <a:solidFill>
                  <a:prstClr val="black"/>
                </a:solidFill>
                <a:ea typeface="ＭＳ Ｐゴシック" pitchFamily="34" charset="-128"/>
                <a:cs typeface="+mn-cs"/>
              </a:rPr>
              <a:t>Some may decide to search the person who produces cannabis regardless of the small amount, as it would be seen as reasonable by most that the fact the subject had some drugs on them means there could well be more.</a:t>
            </a:r>
          </a:p>
          <a:p>
            <a:pPr defTabSz="947958" eaLnBrk="1" fontAlgn="auto" hangingPunct="1">
              <a:spcBef>
                <a:spcPts val="0"/>
              </a:spcBef>
              <a:spcAft>
                <a:spcPts val="0"/>
              </a:spcAft>
              <a:defRPr/>
            </a:pPr>
            <a:endParaRPr lang="en-GB" altLang="en-US" sz="1100" dirty="0">
              <a:solidFill>
                <a:prstClr val="black"/>
              </a:solidFill>
              <a:ea typeface="ＭＳ Ｐゴシック" pitchFamily="34" charset="-128"/>
              <a:cs typeface="+mn-cs"/>
            </a:endParaRPr>
          </a:p>
          <a:p>
            <a:pPr defTabSz="947958" eaLnBrk="1" fontAlgn="auto" hangingPunct="1">
              <a:spcBef>
                <a:spcPts val="0"/>
              </a:spcBef>
              <a:spcAft>
                <a:spcPts val="0"/>
              </a:spcAft>
              <a:defRPr/>
            </a:pPr>
            <a:r>
              <a:rPr lang="en-GB" altLang="en-US" sz="1100" dirty="0">
                <a:solidFill>
                  <a:prstClr val="black"/>
                </a:solidFill>
                <a:ea typeface="ＭＳ Ｐゴシック" pitchFamily="34" charset="-128"/>
                <a:cs typeface="+mn-cs"/>
              </a:rPr>
              <a:t>Some officers may feel that the additional information the subject in possession of cannabis gives officers, regarding the fact all 3 occupants where at a party together where cannabis was being smoked, may be sufficient information combined with the smell from the car and the already surrendered drugs to search all the occupants and the car and again this is likely to be reasonable in the circumstances.</a:t>
            </a:r>
          </a:p>
          <a:p>
            <a:pPr defTabSz="947958" eaLnBrk="1" fontAlgn="auto" hangingPunct="1">
              <a:spcBef>
                <a:spcPts val="0"/>
              </a:spcBef>
              <a:spcAft>
                <a:spcPts val="0"/>
              </a:spcAft>
              <a:defRPr/>
            </a:pPr>
            <a:endParaRPr lang="en-GB" altLang="en-US" sz="1100" dirty="0">
              <a:solidFill>
                <a:prstClr val="black"/>
              </a:solidFill>
              <a:ea typeface="ＭＳ Ｐゴシック" pitchFamily="34" charset="-128"/>
              <a:cs typeface="+mn-cs"/>
            </a:endParaRPr>
          </a:p>
          <a:p>
            <a:pPr defTabSz="947958" eaLnBrk="1" fontAlgn="auto" hangingPunct="1">
              <a:spcBef>
                <a:spcPts val="0"/>
              </a:spcBef>
              <a:spcAft>
                <a:spcPts val="0"/>
              </a:spcAft>
              <a:defRPr/>
            </a:pPr>
            <a:r>
              <a:rPr lang="en-GB" altLang="en-US" sz="1100" dirty="0">
                <a:solidFill>
                  <a:prstClr val="black"/>
                </a:solidFill>
                <a:ea typeface="ＭＳ Ｐゴシック" pitchFamily="34" charset="-128"/>
                <a:cs typeface="+mn-cs"/>
              </a:rPr>
              <a:t>Officers are encouraged to speak to each individual and ascertain if they have smoked drugs or have any in their possession, noting answers and behaviours before escalating to a stop search of the individuals or the car.</a:t>
            </a:r>
          </a:p>
          <a:p>
            <a:pPr defTabSz="947958" eaLnBrk="1" fontAlgn="auto" hangingPunct="1">
              <a:spcBef>
                <a:spcPts val="0"/>
              </a:spcBef>
              <a:spcAft>
                <a:spcPts val="0"/>
              </a:spcAft>
              <a:defRPr/>
            </a:pPr>
            <a:endParaRPr lang="en-GB" altLang="en-US" sz="1100" b="1" dirty="0">
              <a:solidFill>
                <a:prstClr val="black"/>
              </a:solidFill>
              <a:ea typeface="ＭＳ Ｐゴシック" pitchFamily="34" charset="-128"/>
              <a:cs typeface="+mn-cs"/>
            </a:endParaRPr>
          </a:p>
          <a:p>
            <a:pPr defTabSz="947958" eaLnBrk="1" fontAlgn="auto" hangingPunct="1">
              <a:spcBef>
                <a:spcPts val="0"/>
              </a:spcBef>
              <a:spcAft>
                <a:spcPts val="0"/>
              </a:spcAft>
              <a:defRPr/>
            </a:pPr>
            <a:r>
              <a:rPr lang="en-GB" altLang="en-US" sz="1100" b="1" dirty="0">
                <a:solidFill>
                  <a:prstClr val="black"/>
                </a:solidFill>
                <a:ea typeface="ＭＳ Ｐゴシック" pitchFamily="34" charset="-128"/>
                <a:cs typeface="+mn-cs"/>
              </a:rPr>
              <a:t>The trainer should expect the following to be raised as a question, or may raise it themselves once the original scenario has been debated.</a:t>
            </a:r>
            <a:endParaRPr lang="en-GB" altLang="en-US" sz="1100" dirty="0">
              <a:solidFill>
                <a:prstClr val="black"/>
              </a:solidFill>
              <a:ea typeface="ＭＳ Ｐゴシック" pitchFamily="34" charset="-128"/>
              <a:cs typeface="+mn-cs"/>
            </a:endParaRPr>
          </a:p>
          <a:p>
            <a:pPr defTabSz="947958" eaLnBrk="1" fontAlgn="auto" hangingPunct="1">
              <a:spcBef>
                <a:spcPts val="0"/>
              </a:spcBef>
              <a:spcAft>
                <a:spcPts val="0"/>
              </a:spcAft>
              <a:defRPr/>
            </a:pPr>
            <a:r>
              <a:rPr lang="en-GB" altLang="en-US" sz="1100" dirty="0">
                <a:solidFill>
                  <a:prstClr val="black"/>
                </a:solidFill>
                <a:ea typeface="ＭＳ Ｐゴシック" pitchFamily="34" charset="-128"/>
                <a:cs typeface="+mn-cs"/>
              </a:rPr>
              <a:t>The harder situation is where the car smells of cannabis and no occupant provides any explanation for the smell or they simply refuse to answer questions put to them. Armed with no specific intelligence or information there would be insufficient grounds (as laid out in the APP) to justify a search of the occupants or the vehicle.</a:t>
            </a:r>
          </a:p>
          <a:p>
            <a:pPr defTabSz="947958" eaLnBrk="1" fontAlgn="auto" hangingPunct="1">
              <a:spcBef>
                <a:spcPts val="0"/>
              </a:spcBef>
              <a:spcAft>
                <a:spcPts val="0"/>
              </a:spcAft>
              <a:defRPr/>
            </a:pPr>
            <a:endParaRPr lang="en-GB" altLang="en-US" sz="1100" dirty="0">
              <a:solidFill>
                <a:prstClr val="black"/>
              </a:solidFill>
              <a:ea typeface="ＭＳ Ｐゴシック" pitchFamily="34" charset="-128"/>
              <a:cs typeface="+mn-cs"/>
            </a:endParaRPr>
          </a:p>
          <a:p>
            <a:pPr defTabSz="947958" eaLnBrk="1" fontAlgn="auto" hangingPunct="1">
              <a:spcBef>
                <a:spcPts val="0"/>
              </a:spcBef>
              <a:spcAft>
                <a:spcPts val="0"/>
              </a:spcAft>
              <a:defRPr/>
            </a:pPr>
            <a:r>
              <a:rPr lang="en-GB" altLang="en-US" sz="1100" dirty="0">
                <a:solidFill>
                  <a:prstClr val="black"/>
                </a:solidFill>
                <a:ea typeface="ＭＳ Ｐゴシック" pitchFamily="34" charset="-128"/>
                <a:cs typeface="+mn-cs"/>
              </a:rPr>
              <a:t>Officers may decide to test the driver for drugged driving or arrest under S4 of the RTA for being unfit to drive through drink or drugs – all depending on the demeanour of the person or the result of any field impairment test. If the driver is found to be under the influence of a controlled drug this may add grounds which lead the officer to consider searching the car or the other occupants. </a:t>
            </a:r>
          </a:p>
          <a:p>
            <a:endParaRPr lang="en-GB" dirty="0"/>
          </a:p>
        </p:txBody>
      </p:sp>
      <p:sp>
        <p:nvSpPr>
          <p:cNvPr id="4" name="Slide Number Placeholder 3"/>
          <p:cNvSpPr>
            <a:spLocks noGrp="1"/>
          </p:cNvSpPr>
          <p:nvPr>
            <p:ph type="sldNum" sz="quarter" idx="10"/>
          </p:nvPr>
        </p:nvSpPr>
        <p:spPr/>
        <p:txBody>
          <a:bodyPr/>
          <a:lstStyle/>
          <a:p>
            <a:pPr>
              <a:defRPr/>
            </a:pPr>
            <a:fld id="{5FE6DA5B-1CDA-4E82-A267-6D05D72A9821}" type="slidenum">
              <a:rPr lang="en-GB" altLang="en-US" smtClean="0"/>
              <a:pPr>
                <a:defRPr/>
              </a:pPr>
              <a:t>40</a:t>
            </a:fld>
            <a:endParaRPr lang="en-GB" altLang="en-US"/>
          </a:p>
        </p:txBody>
      </p:sp>
    </p:spTree>
    <p:extLst>
      <p:ext uri="{BB962C8B-B14F-4D97-AF65-F5344CB8AC3E}">
        <p14:creationId xmlns:p14="http://schemas.microsoft.com/office/powerpoint/2010/main" val="2908495603"/>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895475" y="636588"/>
            <a:ext cx="3489325" cy="1962150"/>
          </a:xfrm>
        </p:spPr>
      </p:sp>
      <p:sp>
        <p:nvSpPr>
          <p:cNvPr id="3" name="Notes Placeholder 2"/>
          <p:cNvSpPr>
            <a:spLocks noGrp="1"/>
          </p:cNvSpPr>
          <p:nvPr>
            <p:ph type="body" idx="1"/>
          </p:nvPr>
        </p:nvSpPr>
        <p:spPr/>
        <p:txBody>
          <a:bodyPr/>
          <a:lstStyle/>
          <a:p>
            <a:pPr algn="just">
              <a:buFont typeface="Arial" panose="020B0604020202020204" pitchFamily="34" charset="0"/>
              <a:buNone/>
            </a:pPr>
            <a:r>
              <a:rPr lang="en-GB" b="1" dirty="0"/>
              <a:t>QTS – In what circumstances do you think we could search people without reasonable suspicion?</a:t>
            </a:r>
          </a:p>
          <a:p>
            <a:pPr algn="just">
              <a:buFont typeface="Arial" panose="020B0604020202020204" pitchFamily="34" charset="0"/>
              <a:buNone/>
            </a:pPr>
            <a:endParaRPr lang="en-GB" dirty="0"/>
          </a:p>
          <a:p>
            <a:pPr algn="just">
              <a:buFont typeface="Arial" panose="020B0604020202020204" pitchFamily="34" charset="0"/>
              <a:buNone/>
            </a:pPr>
            <a:r>
              <a:rPr lang="en-GB" dirty="0"/>
              <a:t>Section 60 of the Criminal Justice and Public Order Act 1994. This gives officers time-limited powers to search any individuals in an area, without requiring reasonable grounds, in order to recover offensive weapons or dangerous instruments in anticipation of serious violence.</a:t>
            </a:r>
            <a:endParaRPr lang="en-GB" b="0" i="0" dirty="0">
              <a:solidFill>
                <a:srgbClr val="000000"/>
              </a:solidFill>
              <a:effectLst/>
              <a:latin typeface="arial" panose="020B0604020202020204" pitchFamily="34" charset="0"/>
            </a:endParaRPr>
          </a:p>
          <a:p>
            <a:br>
              <a:rPr lang="en-GB" b="0" i="0" dirty="0">
                <a:solidFill>
                  <a:srgbClr val="494949"/>
                </a:solidFill>
                <a:effectLst/>
                <a:latin typeface="arial" panose="020B0604020202020204" pitchFamily="34" charset="0"/>
              </a:rPr>
            </a:br>
            <a:r>
              <a:rPr lang="en-GB" b="0" i="0" dirty="0">
                <a:solidFill>
                  <a:srgbClr val="494949"/>
                </a:solidFill>
                <a:effectLst/>
                <a:latin typeface="arial" panose="020B0604020202020204" pitchFamily="34" charset="0"/>
              </a:rPr>
              <a:t> S60(1) </a:t>
            </a:r>
            <a:r>
              <a:rPr lang="en-GB" dirty="0"/>
              <a:t>of the Criminal Justice and Public Order Act 1994 allows a police officer of inspector rank or above to authorise the use of stop and search in a given geographical area for a specified time period. The authorising officer must reasonably believe that serious violence may take place, or that people are carrying offensive weapons, or that serious violence has occurred and a person in the area has a weapon that was used in the incident. Once granted, any person or vehicle can be stopped and searched for offensive weapons, without any grounds to suspect they are carrying such items. Such wide powers must be used only when necessary and in a proportionate manner.</a:t>
            </a:r>
          </a:p>
          <a:p>
            <a:endParaRPr lang="en-GB" dirty="0"/>
          </a:p>
          <a:p>
            <a:r>
              <a:rPr lang="en-GB" dirty="0"/>
              <a:t>60(1) If a police officer of or above the rank of Inspector reasonably believes -</a:t>
            </a:r>
          </a:p>
          <a:p>
            <a:endParaRPr lang="en-GB" dirty="0"/>
          </a:p>
          <a:p>
            <a:r>
              <a:rPr lang="en-GB" dirty="0"/>
              <a:t>(a) that incidents involving serious violence may take place in any locality in his police area, and that it is expedient to give an authorisation under this section to prevent their occurrence,</a:t>
            </a:r>
          </a:p>
          <a:p>
            <a:r>
              <a:rPr lang="en-GB" dirty="0"/>
              <a:t>(aa) that -</a:t>
            </a:r>
          </a:p>
          <a:p>
            <a:endParaRPr lang="en-GB" dirty="0"/>
          </a:p>
          <a:p>
            <a:r>
              <a:rPr lang="en-GB" dirty="0"/>
              <a:t>(</a:t>
            </a:r>
            <a:r>
              <a:rPr lang="en-GB" dirty="0" err="1"/>
              <a:t>i</a:t>
            </a:r>
            <a:r>
              <a:rPr lang="en-GB" dirty="0"/>
              <a:t>) an incident involving serious violence has taken place in England and Wales in his police area;</a:t>
            </a:r>
          </a:p>
          <a:p>
            <a:r>
              <a:rPr lang="en-GB" dirty="0"/>
              <a:t>(ii) a dangerous instrument or offensive weapon used in the incident is being carried in any locality in his police area by a person; and</a:t>
            </a:r>
          </a:p>
          <a:p>
            <a:r>
              <a:rPr lang="en-GB" dirty="0"/>
              <a:t>(iii) it is expedient to give an authorisation under this section to find the instrument or weapon; or</a:t>
            </a:r>
          </a:p>
          <a:p>
            <a:endParaRPr lang="en-GB" dirty="0"/>
          </a:p>
          <a:p>
            <a:r>
              <a:rPr lang="en-GB" dirty="0"/>
              <a:t>(b) that persons are carrying dangerous instruments or offensive weapons in any locality in his police area without good reason,</a:t>
            </a:r>
          </a:p>
          <a:p>
            <a:endParaRPr lang="en-GB" dirty="0"/>
          </a:p>
          <a:p>
            <a:r>
              <a:rPr lang="en-GB" dirty="0"/>
              <a:t>he may give an authorisation that the powers conferred by this section are to be exercisable at any place within that locality for a specified period not exceeding 24 hours.</a:t>
            </a:r>
          </a:p>
          <a:p>
            <a:endParaRPr lang="en-GB" dirty="0"/>
          </a:p>
          <a:p>
            <a:r>
              <a:rPr lang="en-GB" dirty="0"/>
              <a:t>60(2) repealed</a:t>
            </a:r>
          </a:p>
          <a:p>
            <a:endParaRPr lang="en-GB" dirty="0"/>
          </a:p>
          <a:p>
            <a:r>
              <a:rPr lang="en-GB" dirty="0"/>
              <a:t>60(3) If it appears to an officer of or above the rank of Superintendent that it is expedient to do so, having regard to offences which have, or are reasonably suspected to have, been committed in connection with any activity falling within the authorisation, he may direct that the authorisation shall continue in being for a further 24 hours.</a:t>
            </a:r>
          </a:p>
          <a:p>
            <a:endParaRPr lang="en-GB" dirty="0"/>
          </a:p>
          <a:p>
            <a:r>
              <a:rPr lang="en-GB" dirty="0"/>
              <a:t>60(3A) If an Inspector gives an authorisation under subsection (1) he must, as soon as it is practicable to do so, cause an officer of or above the rank of Superintendent to be informed.</a:t>
            </a:r>
          </a:p>
          <a:p>
            <a:endParaRPr lang="en-GB" dirty="0"/>
          </a:p>
          <a:p>
            <a:r>
              <a:rPr lang="en-GB" dirty="0"/>
              <a:t>60(4) This section confers on any constable in uniform power -</a:t>
            </a:r>
          </a:p>
          <a:p>
            <a:endParaRPr lang="en-GB" dirty="0"/>
          </a:p>
          <a:p>
            <a:r>
              <a:rPr lang="en-GB" dirty="0"/>
              <a:t>(a) to stop any pedestrian and search him or anything carried by him for offensive weapons or dangerous instruments;</a:t>
            </a:r>
          </a:p>
          <a:p>
            <a:r>
              <a:rPr lang="en-GB" dirty="0"/>
              <a:t>(b) to stop any vehicle and search the vehicle, its driver and any passenger for offensive weapons or dangerous instruments.</a:t>
            </a:r>
          </a:p>
          <a:p>
            <a:r>
              <a:rPr lang="en-GB" dirty="0"/>
              <a:t>60(5) A constable may, in the exercise of the powers conferred by subsection (4), stop any person or vehicle and make any search he thinks fit whether or not he has any grounds for suspecting that the person or vehicle is carrying weapons or articles of that kind.</a:t>
            </a:r>
          </a:p>
          <a:p>
            <a:endParaRPr lang="en-GB" dirty="0"/>
          </a:p>
          <a:p>
            <a:r>
              <a:rPr lang="en-GB" dirty="0"/>
              <a:t>60(6) If in the course of a search under this section a constable discovers a dangerous instrument or an article which he has reasonable grounds for suspecting to be an offensive weapon, he may seize it.</a:t>
            </a:r>
          </a:p>
          <a:p>
            <a:endParaRPr lang="en-GB" dirty="0"/>
          </a:p>
          <a:p>
            <a:r>
              <a:rPr lang="en-GB" dirty="0"/>
              <a:t>60(7) This section applies (with the necessary modifications) to ships, aircraft and hovercraft as it applies to vehicles.</a:t>
            </a:r>
          </a:p>
          <a:p>
            <a:endParaRPr lang="en-GB" dirty="0"/>
          </a:p>
        </p:txBody>
      </p:sp>
      <p:sp>
        <p:nvSpPr>
          <p:cNvPr id="4" name="Slide Number Placeholder 3"/>
          <p:cNvSpPr>
            <a:spLocks noGrp="1"/>
          </p:cNvSpPr>
          <p:nvPr>
            <p:ph type="sldNum" sz="quarter" idx="10"/>
          </p:nvPr>
        </p:nvSpPr>
        <p:spPr/>
        <p:txBody>
          <a:bodyPr/>
          <a:lstStyle/>
          <a:p>
            <a:pPr>
              <a:defRPr/>
            </a:pPr>
            <a:fld id="{5FE6DA5B-1CDA-4E82-A267-6D05D72A9821}" type="slidenum">
              <a:rPr lang="en-GB" altLang="en-US" smtClean="0"/>
              <a:pPr>
                <a:defRPr/>
              </a:pPr>
              <a:t>41</a:t>
            </a:fld>
            <a:endParaRPr lang="en-GB" altLang="en-US"/>
          </a:p>
        </p:txBody>
      </p:sp>
    </p:spTree>
    <p:extLst>
      <p:ext uri="{BB962C8B-B14F-4D97-AF65-F5344CB8AC3E}">
        <p14:creationId xmlns:p14="http://schemas.microsoft.com/office/powerpoint/2010/main" val="2048419616"/>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895475" y="636588"/>
            <a:ext cx="3489325" cy="1962150"/>
          </a:xfrm>
        </p:spPr>
      </p:sp>
      <p:sp>
        <p:nvSpPr>
          <p:cNvPr id="3" name="Notes Placeholder 2"/>
          <p:cNvSpPr>
            <a:spLocks noGrp="1"/>
          </p:cNvSpPr>
          <p:nvPr>
            <p:ph type="body" idx="1"/>
          </p:nvPr>
        </p:nvSpPr>
        <p:spPr/>
        <p:txBody>
          <a:bodyPr/>
          <a:lstStyle/>
          <a:p>
            <a:r>
              <a:rPr lang="en-GB" dirty="0"/>
              <a:t>Section 60AA of the Criminal Justice and Public Order Act 1994 provides powers to require the removal of disguises at public order events where a section 60 authorisation is in force or an authorisation is given under this section.</a:t>
            </a:r>
          </a:p>
          <a:p>
            <a:endParaRPr lang="en-GB" dirty="0"/>
          </a:p>
          <a:p>
            <a:r>
              <a:rPr lang="en-GB" dirty="0"/>
              <a:t>60AA(1) Where -</a:t>
            </a:r>
          </a:p>
          <a:p>
            <a:endParaRPr lang="en-GB" dirty="0"/>
          </a:p>
          <a:p>
            <a:r>
              <a:rPr lang="en-GB" dirty="0"/>
              <a:t>(a) an authorisation under section 60 is for the time being in force in relation to any locality for any period, or</a:t>
            </a:r>
          </a:p>
          <a:p>
            <a:r>
              <a:rPr lang="en-GB" dirty="0"/>
              <a:t>(b) an authorisation under subsection (3) that the powers conferred by subsection (2) shall be exercisable at any place in a locality is in force for any period,</a:t>
            </a:r>
          </a:p>
          <a:p>
            <a:endParaRPr lang="en-GB" dirty="0"/>
          </a:p>
          <a:p>
            <a:r>
              <a:rPr lang="en-GB" dirty="0"/>
              <a:t>those powers shall be exercisable at any place in that locality at any time in that period.</a:t>
            </a:r>
          </a:p>
          <a:p>
            <a:endParaRPr lang="en-GB" dirty="0"/>
          </a:p>
          <a:p>
            <a:r>
              <a:rPr lang="en-GB" dirty="0"/>
              <a:t>60AA(2) This subsection confers power on any constable in uniform -</a:t>
            </a:r>
          </a:p>
          <a:p>
            <a:endParaRPr lang="en-GB" dirty="0"/>
          </a:p>
          <a:p>
            <a:r>
              <a:rPr lang="en-GB" dirty="0"/>
              <a:t>(a) to require any person to remove any item which the constable reasonably believes that person is wearing wholly or mainly for the purpose of concealing his identity;</a:t>
            </a:r>
          </a:p>
          <a:p>
            <a:r>
              <a:rPr lang="en-GB" dirty="0"/>
              <a:t>(b) to seize any item which the constable reasonably believes any person intends to wear wholly or mainly for that purpose.</a:t>
            </a:r>
          </a:p>
          <a:p>
            <a:endParaRPr lang="en-GB" dirty="0"/>
          </a:p>
          <a:p>
            <a:r>
              <a:rPr lang="en-GB" dirty="0"/>
              <a:t>60AA(3) If a police officer of or above the rank of Inspector reasonably believes-</a:t>
            </a:r>
          </a:p>
          <a:p>
            <a:endParaRPr lang="en-GB" dirty="0"/>
          </a:p>
          <a:p>
            <a:r>
              <a:rPr lang="en-GB" dirty="0"/>
              <a:t>(a) that activities may take place in any locality in his police area that are likely (if they take place) to involve the commission of offences, and</a:t>
            </a:r>
          </a:p>
          <a:p>
            <a:r>
              <a:rPr lang="en-GB" dirty="0"/>
              <a:t>(b) that it is expedient, in order to prevent or control the activities, to give an authorisation under this subsection,</a:t>
            </a:r>
          </a:p>
          <a:p>
            <a:r>
              <a:rPr lang="en-GB" dirty="0"/>
              <a:t>he may give an authorisation that the powers conferred by this section shall be exercisable at any place within that locality for a specified period not exceeding twenty-four hours.</a:t>
            </a:r>
          </a:p>
          <a:p>
            <a:endParaRPr lang="en-GB" dirty="0"/>
          </a:p>
          <a:p>
            <a:r>
              <a:rPr lang="en-GB" dirty="0"/>
              <a:t>60AA(4) If it appears to an officer of or above the rank of Superintendent that it is expedient to do so, having regard to offences which-</a:t>
            </a:r>
          </a:p>
          <a:p>
            <a:endParaRPr lang="en-GB" dirty="0"/>
          </a:p>
          <a:p>
            <a:r>
              <a:rPr lang="en-GB" dirty="0"/>
              <a:t>(a) have been committed in connection with the activities in respect of which the authorisation was given, or</a:t>
            </a:r>
          </a:p>
          <a:p>
            <a:r>
              <a:rPr lang="en-GB" dirty="0"/>
              <a:t>(b) are reasonably suspected to have been so committed,</a:t>
            </a:r>
          </a:p>
          <a:p>
            <a:endParaRPr lang="en-GB" dirty="0"/>
          </a:p>
          <a:p>
            <a:r>
              <a:rPr lang="en-GB" dirty="0"/>
              <a:t>he may direct that the authorisation shall continue in force for a further twenty-four hours.</a:t>
            </a:r>
          </a:p>
          <a:p>
            <a:endParaRPr lang="en-GB" dirty="0"/>
          </a:p>
          <a:p>
            <a:r>
              <a:rPr lang="en-GB" dirty="0"/>
              <a:t>There is no power to stop and search for disguises.  This power can only be used if an authorisation given under section 60 or under section 60AA of the Criminal Justice and Public Order Act 1994 is in force </a:t>
            </a:r>
          </a:p>
        </p:txBody>
      </p:sp>
      <p:sp>
        <p:nvSpPr>
          <p:cNvPr id="4" name="Slide Number Placeholder 3"/>
          <p:cNvSpPr>
            <a:spLocks noGrp="1"/>
          </p:cNvSpPr>
          <p:nvPr>
            <p:ph type="sldNum" sz="quarter" idx="10"/>
          </p:nvPr>
        </p:nvSpPr>
        <p:spPr/>
        <p:txBody>
          <a:bodyPr/>
          <a:lstStyle/>
          <a:p>
            <a:pPr>
              <a:defRPr/>
            </a:pPr>
            <a:fld id="{5FE6DA5B-1CDA-4E82-A267-6D05D72A9821}" type="slidenum">
              <a:rPr lang="en-GB" altLang="en-US" smtClean="0"/>
              <a:pPr>
                <a:defRPr/>
              </a:pPr>
              <a:t>42</a:t>
            </a:fld>
            <a:endParaRPr lang="en-GB" altLang="en-US"/>
          </a:p>
        </p:txBody>
      </p:sp>
    </p:spTree>
    <p:extLst>
      <p:ext uri="{BB962C8B-B14F-4D97-AF65-F5344CB8AC3E}">
        <p14:creationId xmlns:p14="http://schemas.microsoft.com/office/powerpoint/2010/main" val="2992575306"/>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895475" y="636588"/>
            <a:ext cx="3489325" cy="1962150"/>
          </a:xfrm>
        </p:spPr>
      </p:sp>
      <p:sp>
        <p:nvSpPr>
          <p:cNvPr id="3" name="Notes Placeholder 2"/>
          <p:cNvSpPr>
            <a:spLocks noGrp="1"/>
          </p:cNvSpPr>
          <p:nvPr>
            <p:ph type="body" idx="1"/>
          </p:nvPr>
        </p:nvSpPr>
        <p:spPr/>
        <p:txBody>
          <a:bodyPr/>
          <a:lstStyle/>
          <a:p>
            <a:endParaRPr lang="en-GB" b="1" i="0" dirty="0">
              <a:solidFill>
                <a:srgbClr val="000000"/>
              </a:solidFill>
              <a:effectLst/>
              <a:latin typeface="arial" panose="020B0604020202020204" pitchFamily="34" charset="0"/>
            </a:endParaRPr>
          </a:p>
          <a:p>
            <a:r>
              <a:rPr lang="en-GB" b="1" i="0" dirty="0">
                <a:solidFill>
                  <a:srgbClr val="000000"/>
                </a:solidFill>
                <a:effectLst/>
                <a:latin typeface="arial" panose="020B0604020202020204" pitchFamily="34" charset="0"/>
              </a:rPr>
              <a:t>S47A Terrorism Act 2002</a:t>
            </a:r>
          </a:p>
          <a:p>
            <a:r>
              <a:rPr lang="en-GB" b="1" i="0" dirty="0">
                <a:solidFill>
                  <a:srgbClr val="000000"/>
                </a:solidFill>
                <a:effectLst/>
                <a:latin typeface="arial" panose="020B0604020202020204" pitchFamily="34" charset="0"/>
              </a:rPr>
              <a:t>Searches in specified areas or places</a:t>
            </a:r>
          </a:p>
          <a:p>
            <a:r>
              <a:rPr lang="en-GB" b="0" i="0" dirty="0">
                <a:solidFill>
                  <a:srgbClr val="000000"/>
                </a:solidFill>
                <a:effectLst/>
                <a:latin typeface="arial" panose="020B0604020202020204" pitchFamily="34" charset="0"/>
              </a:rPr>
              <a:t>(1)A senior police officer may give an authorisation under subsection (2) or (3) in relation to a specified area or place if the officer—</a:t>
            </a:r>
          </a:p>
          <a:p>
            <a:r>
              <a:rPr lang="en-GB" b="0" i="0" dirty="0">
                <a:solidFill>
                  <a:srgbClr val="000000"/>
                </a:solidFill>
                <a:effectLst/>
                <a:latin typeface="arial" panose="020B0604020202020204" pitchFamily="34" charset="0"/>
              </a:rPr>
              <a:t>(a)reasonably suspects that an act of terrorism will take place; and</a:t>
            </a:r>
          </a:p>
          <a:p>
            <a:r>
              <a:rPr lang="en-GB" b="0" i="0" dirty="0">
                <a:solidFill>
                  <a:srgbClr val="000000"/>
                </a:solidFill>
                <a:effectLst/>
                <a:latin typeface="arial" panose="020B0604020202020204" pitchFamily="34" charset="0"/>
              </a:rPr>
              <a:t>(b)reasonably considers that—</a:t>
            </a:r>
          </a:p>
          <a:p>
            <a:r>
              <a:rPr lang="en-GB" b="0" i="0" dirty="0">
                <a:solidFill>
                  <a:srgbClr val="000000"/>
                </a:solidFill>
                <a:effectLst/>
                <a:latin typeface="arial" panose="020B0604020202020204" pitchFamily="34" charset="0"/>
              </a:rPr>
              <a:t>(</a:t>
            </a:r>
            <a:r>
              <a:rPr lang="en-GB" b="0" i="0" dirty="0" err="1">
                <a:solidFill>
                  <a:srgbClr val="000000"/>
                </a:solidFill>
                <a:effectLst/>
                <a:latin typeface="arial" panose="020B0604020202020204" pitchFamily="34" charset="0"/>
              </a:rPr>
              <a:t>i</a:t>
            </a:r>
            <a:r>
              <a:rPr lang="en-GB" b="0" i="0" dirty="0">
                <a:solidFill>
                  <a:srgbClr val="000000"/>
                </a:solidFill>
                <a:effectLst/>
                <a:latin typeface="arial" panose="020B0604020202020204" pitchFamily="34" charset="0"/>
              </a:rPr>
              <a:t>)the authorisation is necessary to prevent such an act;</a:t>
            </a:r>
          </a:p>
          <a:p>
            <a:r>
              <a:rPr lang="en-GB" b="0" i="0" dirty="0">
                <a:solidFill>
                  <a:srgbClr val="000000"/>
                </a:solidFill>
                <a:effectLst/>
                <a:latin typeface="arial" panose="020B0604020202020204" pitchFamily="34" charset="0"/>
              </a:rPr>
              <a:t>(ii)the specified area or place is no greater than is necessary to prevent such an act; and</a:t>
            </a:r>
          </a:p>
          <a:p>
            <a:r>
              <a:rPr lang="en-GB" b="0" i="0" dirty="0">
                <a:solidFill>
                  <a:srgbClr val="000000"/>
                </a:solidFill>
                <a:effectLst/>
                <a:latin typeface="arial" panose="020B0604020202020204" pitchFamily="34" charset="0"/>
              </a:rPr>
              <a:t>(iii)the duration of the authorisation is no longer than is necessary to prevent such an act.</a:t>
            </a:r>
          </a:p>
          <a:p>
            <a:r>
              <a:rPr lang="en-GB" b="0" i="0" dirty="0">
                <a:solidFill>
                  <a:srgbClr val="000000"/>
                </a:solidFill>
                <a:effectLst/>
                <a:latin typeface="arial" panose="020B0604020202020204" pitchFamily="34" charset="0"/>
              </a:rPr>
              <a:t>(2)An authorisation under this subsection authorises any constable in uniform to stop a vehicle in the specified area or place and to search—</a:t>
            </a:r>
          </a:p>
          <a:p>
            <a:r>
              <a:rPr lang="en-GB" b="0" i="0" dirty="0">
                <a:solidFill>
                  <a:srgbClr val="000000"/>
                </a:solidFill>
                <a:effectLst/>
                <a:latin typeface="arial" panose="020B0604020202020204" pitchFamily="34" charset="0"/>
              </a:rPr>
              <a:t>(a)the vehicle;</a:t>
            </a:r>
          </a:p>
          <a:p>
            <a:r>
              <a:rPr lang="en-GB" b="0" i="0" dirty="0">
                <a:solidFill>
                  <a:srgbClr val="000000"/>
                </a:solidFill>
                <a:effectLst/>
                <a:latin typeface="arial" panose="020B0604020202020204" pitchFamily="34" charset="0"/>
              </a:rPr>
              <a:t>(b)the driver of the vehicle;</a:t>
            </a:r>
          </a:p>
          <a:p>
            <a:r>
              <a:rPr lang="en-GB" b="0" i="0" dirty="0">
                <a:solidFill>
                  <a:srgbClr val="000000"/>
                </a:solidFill>
                <a:effectLst/>
                <a:latin typeface="arial" panose="020B0604020202020204" pitchFamily="34" charset="0"/>
              </a:rPr>
              <a:t>(c)a passenger in the vehicle;</a:t>
            </a:r>
          </a:p>
          <a:p>
            <a:r>
              <a:rPr lang="en-GB" b="0" i="0" dirty="0">
                <a:solidFill>
                  <a:srgbClr val="000000"/>
                </a:solidFill>
                <a:effectLst/>
                <a:latin typeface="arial" panose="020B0604020202020204" pitchFamily="34" charset="0"/>
              </a:rPr>
              <a:t>(d)anything in or on the vehicle or carried by the driver or a passenger.</a:t>
            </a:r>
          </a:p>
          <a:p>
            <a:r>
              <a:rPr lang="en-GB" b="0" i="0" dirty="0">
                <a:solidFill>
                  <a:srgbClr val="000000"/>
                </a:solidFill>
                <a:effectLst/>
                <a:latin typeface="arial" panose="020B0604020202020204" pitchFamily="34" charset="0"/>
              </a:rPr>
              <a:t>(3)An authorisation under this subsection authorises any constable in uniform to stop a pedestrian in the specified area or place and to search—</a:t>
            </a:r>
          </a:p>
          <a:p>
            <a:r>
              <a:rPr lang="en-GB" b="0" i="0" dirty="0">
                <a:solidFill>
                  <a:srgbClr val="000000"/>
                </a:solidFill>
                <a:effectLst/>
                <a:latin typeface="arial" panose="020B0604020202020204" pitchFamily="34" charset="0"/>
              </a:rPr>
              <a:t>(a)the pedestrian;</a:t>
            </a:r>
          </a:p>
          <a:p>
            <a:r>
              <a:rPr lang="en-GB" b="0" i="0" dirty="0">
                <a:solidFill>
                  <a:srgbClr val="000000"/>
                </a:solidFill>
                <a:effectLst/>
                <a:latin typeface="arial" panose="020B0604020202020204" pitchFamily="34" charset="0"/>
              </a:rPr>
              <a:t>(b)anything carried by the pedestrian.</a:t>
            </a:r>
          </a:p>
          <a:p>
            <a:r>
              <a:rPr lang="en-GB" b="0" i="0" dirty="0">
                <a:solidFill>
                  <a:srgbClr val="000000"/>
                </a:solidFill>
                <a:effectLst/>
                <a:latin typeface="arial" panose="020B0604020202020204" pitchFamily="34" charset="0"/>
              </a:rPr>
              <a:t>(4)A constable in uniform may exercise the power conferred by an authorisation under subsection (2) or (3) only for the purpose of discovering whether there is anything which may constitute evidence that the vehicle concerned is being used for the purposes of terrorism or (as the case may be) that the person concerned is a person falling within section 40(1)(b).</a:t>
            </a:r>
          </a:p>
          <a:p>
            <a:r>
              <a:rPr lang="en-GB" b="0" i="0" dirty="0">
                <a:solidFill>
                  <a:srgbClr val="000000"/>
                </a:solidFill>
                <a:effectLst/>
                <a:latin typeface="arial" panose="020B0604020202020204" pitchFamily="34" charset="0"/>
              </a:rPr>
              <a:t>(5)But the power conferred by such an authorisation may be exercised whether or not the constable reasonably suspects that there is such evidence.</a:t>
            </a:r>
          </a:p>
          <a:p>
            <a:r>
              <a:rPr lang="en-GB" b="0" i="0" dirty="0">
                <a:solidFill>
                  <a:srgbClr val="000000"/>
                </a:solidFill>
                <a:effectLst/>
                <a:latin typeface="arial" panose="020B0604020202020204" pitchFamily="34" charset="0"/>
              </a:rPr>
              <a:t>(6)A constable may seize and retain anything which the constable—</a:t>
            </a:r>
          </a:p>
          <a:p>
            <a:r>
              <a:rPr lang="en-GB" b="0" i="0" dirty="0">
                <a:solidFill>
                  <a:srgbClr val="000000"/>
                </a:solidFill>
                <a:effectLst/>
                <a:latin typeface="arial" panose="020B0604020202020204" pitchFamily="34" charset="0"/>
              </a:rPr>
              <a:t>(a)discovers in the course of a search under such an authorisation; and</a:t>
            </a:r>
          </a:p>
          <a:p>
            <a:r>
              <a:rPr lang="en-GB" b="0" i="0" dirty="0">
                <a:solidFill>
                  <a:srgbClr val="000000"/>
                </a:solidFill>
                <a:effectLst/>
                <a:latin typeface="arial" panose="020B0604020202020204" pitchFamily="34" charset="0"/>
              </a:rPr>
              <a:t>(b)reasonably suspects may constitute evidence that the vehicle concerned is being used for the purposes of terrorism or (as the case may be) that the person concerned is a person falling within section 40(1)(b).</a:t>
            </a:r>
          </a:p>
          <a:p>
            <a:r>
              <a:rPr lang="en-GB" b="0" i="0" dirty="0">
                <a:solidFill>
                  <a:srgbClr val="000000"/>
                </a:solidFill>
                <a:effectLst/>
                <a:latin typeface="arial" panose="020B0604020202020204" pitchFamily="34" charset="0"/>
              </a:rPr>
              <a:t>(7)Schedule 6B (which makes supplementary provision about authorisations under this section) has effect.</a:t>
            </a:r>
          </a:p>
          <a:p>
            <a:r>
              <a:rPr lang="en-GB" b="0" i="0" dirty="0">
                <a:solidFill>
                  <a:srgbClr val="000000"/>
                </a:solidFill>
                <a:effectLst/>
                <a:latin typeface="arial" panose="020B0604020202020204" pitchFamily="34" charset="0"/>
              </a:rPr>
              <a:t>(8)In this section—</a:t>
            </a:r>
          </a:p>
          <a:p>
            <a:pPr algn="just">
              <a:buFont typeface="Arial" panose="020B0604020202020204" pitchFamily="34" charset="0"/>
              <a:buChar char="•"/>
            </a:pPr>
            <a:r>
              <a:rPr lang="en-GB" b="0" i="0" dirty="0">
                <a:solidFill>
                  <a:srgbClr val="000000"/>
                </a:solidFill>
                <a:effectLst/>
                <a:latin typeface="arial" panose="020B0604020202020204" pitchFamily="34" charset="0"/>
              </a:rPr>
              <a:t>“driver” has the meaning given by section 43A(5);</a:t>
            </a:r>
          </a:p>
          <a:p>
            <a:pPr algn="just">
              <a:buFont typeface="Arial" panose="020B0604020202020204" pitchFamily="34" charset="0"/>
              <a:buChar char="•"/>
            </a:pPr>
            <a:r>
              <a:rPr lang="en-GB" b="0" i="0" dirty="0">
                <a:solidFill>
                  <a:srgbClr val="000000"/>
                </a:solidFill>
                <a:effectLst/>
                <a:latin typeface="arial" panose="020B0604020202020204" pitchFamily="34" charset="0"/>
              </a:rPr>
              <a:t>“senior police officer” has the same meaning as in Schedule 6B (see paragraph 14(1) and (2) of that Schedule);</a:t>
            </a:r>
          </a:p>
          <a:p>
            <a:pPr algn="just">
              <a:buFont typeface="Arial" panose="020B0604020202020204" pitchFamily="34" charset="0"/>
              <a:buChar char="•"/>
            </a:pPr>
            <a:endParaRPr lang="en-GB" b="0" i="0" dirty="0">
              <a:solidFill>
                <a:srgbClr val="000000"/>
              </a:solidFill>
              <a:effectLst/>
              <a:latin typeface="arial" panose="020B0604020202020204" pitchFamily="34" charset="0"/>
            </a:endParaRPr>
          </a:p>
          <a:p>
            <a:pPr algn="just">
              <a:buFont typeface="Arial" panose="020B0604020202020204" pitchFamily="34" charset="0"/>
              <a:buChar char="•"/>
            </a:pPr>
            <a:r>
              <a:rPr lang="en-GB" b="0" i="0" dirty="0">
                <a:solidFill>
                  <a:srgbClr val="000000"/>
                </a:solidFill>
                <a:effectLst/>
                <a:latin typeface="arial" panose="020B0604020202020204" pitchFamily="34" charset="0"/>
              </a:rPr>
              <a:t>A senior police officer can give an authorisation to allow the stop and search of vehicles (including drivers of vehicles, passengers and anything found in or on a vehicle) and pedestrians (including anything carried by a pedestrian), to search for anything that may constitute evidence that a person is a terrorist, or the vehicle is being used for the purposes of terrorism. A constable in uniform may exercise the powers, once authorised, regardless of whether he has a reasonable suspicion that he will find such evidence in the course of a search.</a:t>
            </a:r>
          </a:p>
        </p:txBody>
      </p:sp>
      <p:sp>
        <p:nvSpPr>
          <p:cNvPr id="4" name="Slide Number Placeholder 3"/>
          <p:cNvSpPr>
            <a:spLocks noGrp="1"/>
          </p:cNvSpPr>
          <p:nvPr>
            <p:ph type="sldNum" sz="quarter" idx="10"/>
          </p:nvPr>
        </p:nvSpPr>
        <p:spPr/>
        <p:txBody>
          <a:bodyPr/>
          <a:lstStyle/>
          <a:p>
            <a:pPr>
              <a:defRPr/>
            </a:pPr>
            <a:fld id="{5FE6DA5B-1CDA-4E82-A267-6D05D72A9821}" type="slidenum">
              <a:rPr lang="en-GB" altLang="en-US" smtClean="0"/>
              <a:pPr>
                <a:defRPr/>
              </a:pPr>
              <a:t>43</a:t>
            </a:fld>
            <a:endParaRPr lang="en-GB" altLang="en-US"/>
          </a:p>
        </p:txBody>
      </p:sp>
    </p:spTree>
    <p:extLst>
      <p:ext uri="{BB962C8B-B14F-4D97-AF65-F5344CB8AC3E}">
        <p14:creationId xmlns:p14="http://schemas.microsoft.com/office/powerpoint/2010/main" val="1507397716"/>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895475" y="636588"/>
            <a:ext cx="3489325" cy="1962150"/>
          </a:xfrm>
        </p:spPr>
      </p:sp>
      <p:sp>
        <p:nvSpPr>
          <p:cNvPr id="3" name="Notes Placeholder 2"/>
          <p:cNvSpPr>
            <a:spLocks noGrp="1"/>
          </p:cNvSpPr>
          <p:nvPr>
            <p:ph type="body" idx="1"/>
          </p:nvPr>
        </p:nvSpPr>
        <p:spPr/>
        <p:txBody>
          <a:bodyPr/>
          <a:lstStyle/>
          <a:p>
            <a:r>
              <a:rPr lang="en-GB" dirty="0"/>
              <a:t>The Government will be launching the Serious Violence Reduction Orders (SVROs) pilot on 19th April 2023 under the Police, Crime, Sentencing </a:t>
            </a:r>
            <a:r>
              <a:rPr lang="en-GB"/>
              <a:t>and Courts Act 2022</a:t>
            </a:r>
            <a:endParaRPr lang="en-GB" dirty="0"/>
          </a:p>
          <a:p>
            <a:r>
              <a:rPr lang="en-GB" dirty="0"/>
              <a:t>➢ </a:t>
            </a:r>
            <a:r>
              <a:rPr lang="en-GB" b="1" dirty="0"/>
              <a:t>What are SVROs? </a:t>
            </a:r>
          </a:p>
          <a:p>
            <a:r>
              <a:rPr lang="en-GB" dirty="0"/>
              <a:t>An SVRO is a civil order placed on an offender by the court who has been convicted of an offence where a bladed article or offensive weapon was used or was present. The order provides the police with the power to stop and search a person subject to an SVRO, to ascertain if they have a bladed article or offensive weapon with them and to detain them for the purpose of carrying out that search, provided that person is in a public place. It also permits the police to seize any items found in the search which they reasonably suspect to be a bladed article or offensive weapon.</a:t>
            </a:r>
          </a:p>
          <a:p>
            <a:endParaRPr lang="en-GB" dirty="0"/>
          </a:p>
          <a:p>
            <a:r>
              <a:rPr lang="en-GB" dirty="0"/>
              <a:t>➢</a:t>
            </a:r>
            <a:r>
              <a:rPr lang="en-GB" b="1" dirty="0"/>
              <a:t>Why are they being piloted?</a:t>
            </a:r>
          </a:p>
          <a:p>
            <a:r>
              <a:rPr lang="en-GB" dirty="0"/>
              <a:t>To test the effectiveness of SVROs, they are being piloted in four police force areas: Merseyside, Sussex, Thames Valley and West Midlands. However, all forces across England and Wales will be able to enforce the orders. The orders will only be issued in the four pilot police force areas, but the stop and search powers are available to all constables across England and Wales. The two-year pilot is being independently evaluated to understand what impact SVROs have on reoffending rates and serious violent crime before a decision is made on whether SVROs are rolled out nationally.</a:t>
            </a:r>
          </a:p>
          <a:p>
            <a:endParaRPr lang="en-GB" dirty="0"/>
          </a:p>
          <a:p>
            <a:pPr marL="0" marR="0" lvl="0" indent="0" algn="l" defTabSz="914400" rtl="0" eaLnBrk="0" fontAlgn="base" latinLnBrk="0" hangingPunct="0">
              <a:lnSpc>
                <a:spcPct val="100000"/>
              </a:lnSpc>
              <a:spcBef>
                <a:spcPct val="30000"/>
              </a:spcBef>
              <a:spcAft>
                <a:spcPct val="0"/>
              </a:spcAft>
              <a:buClrTx/>
              <a:buSzTx/>
              <a:buFontTx/>
              <a:buNone/>
              <a:tabLst/>
              <a:defRPr/>
            </a:pPr>
            <a:r>
              <a:rPr lang="en-GB" dirty="0"/>
              <a:t>The SVRO pilot provides police officers across England and Wales the ability to stop and search an individual with an SVRO as a tool to tackle the habitual carrying of weapons by a number of offenders. Targeted use of stop and search, as part of a wider approach to intervene and supervise offenders and encourage their desistance from crime, aims to help safeguard people - including the offender - in those neighbourhoods most at risk. The core aim of the SVRO is to enable officers to stop and search the offender to establish whether they have a bladed article or offensive weapon in their possession. </a:t>
            </a:r>
          </a:p>
          <a:p>
            <a:endParaRPr lang="en-GB" dirty="0"/>
          </a:p>
          <a:p>
            <a:endParaRPr lang="en-GB" dirty="0"/>
          </a:p>
          <a:p>
            <a:endParaRPr lang="en-GB" dirty="0"/>
          </a:p>
        </p:txBody>
      </p:sp>
      <p:sp>
        <p:nvSpPr>
          <p:cNvPr id="4" name="Slide Number Placeholder 3"/>
          <p:cNvSpPr>
            <a:spLocks noGrp="1"/>
          </p:cNvSpPr>
          <p:nvPr>
            <p:ph type="sldNum" sz="quarter" idx="10"/>
          </p:nvPr>
        </p:nvSpPr>
        <p:spPr/>
        <p:txBody>
          <a:bodyPr/>
          <a:lstStyle/>
          <a:p>
            <a:pPr>
              <a:defRPr/>
            </a:pPr>
            <a:fld id="{5FE6DA5B-1CDA-4E82-A267-6D05D72A9821}" type="slidenum">
              <a:rPr lang="en-GB" altLang="en-US" smtClean="0"/>
              <a:pPr>
                <a:defRPr/>
              </a:pPr>
              <a:t>44</a:t>
            </a:fld>
            <a:endParaRPr lang="en-GB" altLang="en-US"/>
          </a:p>
        </p:txBody>
      </p:sp>
    </p:spTree>
    <p:extLst>
      <p:ext uri="{BB962C8B-B14F-4D97-AF65-F5344CB8AC3E}">
        <p14:creationId xmlns:p14="http://schemas.microsoft.com/office/powerpoint/2010/main" val="3297563411"/>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895475" y="636588"/>
            <a:ext cx="3489325" cy="1962150"/>
          </a:xfrm>
        </p:spPr>
      </p:sp>
      <p:sp>
        <p:nvSpPr>
          <p:cNvPr id="3" name="Notes Placeholder 2"/>
          <p:cNvSpPr>
            <a:spLocks noGrp="1"/>
          </p:cNvSpPr>
          <p:nvPr>
            <p:ph type="body" idx="1"/>
          </p:nvPr>
        </p:nvSpPr>
        <p:spPr/>
        <p:txBody>
          <a:bodyPr/>
          <a:lstStyle/>
          <a:p>
            <a:r>
              <a:rPr lang="en-GB" b="1" i="0" u="sng" dirty="0">
                <a:solidFill>
                  <a:srgbClr val="000000"/>
                </a:solidFill>
                <a:effectLst/>
                <a:latin typeface="arial" panose="020B0604020202020204" pitchFamily="34" charset="0"/>
              </a:rPr>
              <a:t>PACE Code C section, annexe A, page 71 - INTIMATE AND STRIP SEARCHES</a:t>
            </a:r>
          </a:p>
          <a:p>
            <a:br>
              <a:rPr lang="en-GB" b="0" i="0" dirty="0">
                <a:solidFill>
                  <a:srgbClr val="000000"/>
                </a:solidFill>
                <a:effectLst/>
                <a:latin typeface="arial" panose="020B0604020202020204" pitchFamily="34" charset="0"/>
              </a:rPr>
            </a:br>
            <a:r>
              <a:rPr lang="en-GB" b="1" i="0" dirty="0">
                <a:solidFill>
                  <a:srgbClr val="000000"/>
                </a:solidFill>
                <a:effectLst/>
                <a:latin typeface="arial" panose="020B0604020202020204" pitchFamily="34" charset="0"/>
              </a:rPr>
              <a:t>What is a Intimate search?</a:t>
            </a:r>
          </a:p>
          <a:p>
            <a:r>
              <a:rPr lang="en-GB" b="0" i="0" dirty="0">
                <a:solidFill>
                  <a:srgbClr val="000000"/>
                </a:solidFill>
                <a:effectLst/>
                <a:latin typeface="arial" panose="020B0604020202020204" pitchFamily="34" charset="0"/>
              </a:rPr>
              <a:t>1. An intimate search consists of the physical examination of a person's body orifices other than the mouth. The intrusive nature of such searches means the actual and potential risks associated with intimate searches must never be underestimated.</a:t>
            </a:r>
          </a:p>
          <a:p>
            <a:endParaRPr lang="en-GB" b="0" i="0" dirty="0">
              <a:solidFill>
                <a:srgbClr val="000000"/>
              </a:solidFill>
              <a:effectLst/>
              <a:latin typeface="arial" panose="020B0604020202020204" pitchFamily="34" charset="0"/>
            </a:endParaRPr>
          </a:p>
          <a:p>
            <a:r>
              <a:rPr lang="en-GB" b="1" i="0" dirty="0">
                <a:solidFill>
                  <a:srgbClr val="000000"/>
                </a:solidFill>
                <a:effectLst/>
                <a:latin typeface="arial" panose="020B0604020202020204" pitchFamily="34" charset="0"/>
              </a:rPr>
              <a:t>Who can authorise?</a:t>
            </a:r>
            <a:br>
              <a:rPr lang="en-GB" b="1" i="0" dirty="0">
                <a:solidFill>
                  <a:srgbClr val="000000"/>
                </a:solidFill>
                <a:effectLst/>
                <a:latin typeface="arial" panose="020B0604020202020204" pitchFamily="34" charset="0"/>
              </a:rPr>
            </a:br>
            <a:r>
              <a:rPr lang="en-GB" b="0" i="0" dirty="0">
                <a:solidFill>
                  <a:srgbClr val="000000"/>
                </a:solidFill>
                <a:effectLst/>
                <a:latin typeface="arial" panose="020B0604020202020204" pitchFamily="34" charset="0"/>
              </a:rPr>
              <a:t>Inspector or above</a:t>
            </a:r>
          </a:p>
          <a:p>
            <a:endParaRPr lang="en-GB" b="0" i="0" dirty="0">
              <a:solidFill>
                <a:srgbClr val="000000"/>
              </a:solidFill>
              <a:effectLst/>
              <a:latin typeface="arial" panose="020B0604020202020204" pitchFamily="34" charset="0"/>
            </a:endParaRPr>
          </a:p>
          <a:p>
            <a:r>
              <a:rPr lang="en-GB" b="1" i="0" dirty="0">
                <a:solidFill>
                  <a:srgbClr val="000000"/>
                </a:solidFill>
                <a:effectLst/>
                <a:latin typeface="arial" panose="020B0604020202020204" pitchFamily="34" charset="0"/>
              </a:rPr>
              <a:t>When can it be done?</a:t>
            </a:r>
          </a:p>
          <a:p>
            <a:r>
              <a:rPr lang="en-GB" b="0" i="0" dirty="0">
                <a:solidFill>
                  <a:srgbClr val="000000"/>
                </a:solidFill>
                <a:effectLst/>
                <a:latin typeface="arial" panose="020B0604020202020204" pitchFamily="34" charset="0"/>
              </a:rPr>
              <a:t>2. Body orifices other than the mouth may be searched only:</a:t>
            </a:r>
          </a:p>
          <a:p>
            <a:r>
              <a:rPr lang="en-GB" b="0" i="0" dirty="0">
                <a:solidFill>
                  <a:srgbClr val="000000"/>
                </a:solidFill>
                <a:effectLst/>
                <a:latin typeface="arial" panose="020B0604020202020204" pitchFamily="34" charset="0"/>
              </a:rPr>
              <a:t>(a) if authorised by an officer of inspector rank or above who has reasonable grounds for believing that the person may have concealed on themselves:</a:t>
            </a:r>
          </a:p>
          <a:p>
            <a:r>
              <a:rPr lang="en-GB" b="0" i="0" dirty="0">
                <a:solidFill>
                  <a:srgbClr val="000000"/>
                </a:solidFill>
                <a:effectLst/>
                <a:latin typeface="arial" panose="020B0604020202020204" pitchFamily="34" charset="0"/>
              </a:rPr>
              <a:t>(</a:t>
            </a:r>
            <a:r>
              <a:rPr lang="en-GB" b="0" i="0" dirty="0" err="1">
                <a:solidFill>
                  <a:srgbClr val="000000"/>
                </a:solidFill>
                <a:effectLst/>
                <a:latin typeface="arial" panose="020B0604020202020204" pitchFamily="34" charset="0"/>
              </a:rPr>
              <a:t>i</a:t>
            </a:r>
            <a:r>
              <a:rPr lang="en-GB" b="0" i="0" dirty="0">
                <a:solidFill>
                  <a:srgbClr val="000000"/>
                </a:solidFill>
                <a:effectLst/>
                <a:latin typeface="arial" panose="020B0604020202020204" pitchFamily="34" charset="0"/>
              </a:rPr>
              <a:t>) anything which they could and might use to cause physical injury to themselves or others at the station; or</a:t>
            </a:r>
          </a:p>
          <a:p>
            <a:r>
              <a:rPr lang="en-GB" b="0" i="0" dirty="0">
                <a:solidFill>
                  <a:srgbClr val="000000"/>
                </a:solidFill>
                <a:effectLst/>
                <a:latin typeface="arial" panose="020B0604020202020204" pitchFamily="34" charset="0"/>
              </a:rPr>
              <a:t>(ii) a Class A drug which they intended to supply to another or to export; and the officer has reasonable grounds for believing that an intimate search is the only means of removing those items; and</a:t>
            </a:r>
          </a:p>
          <a:p>
            <a:r>
              <a:rPr lang="en-GB" b="0" i="0" dirty="0">
                <a:solidFill>
                  <a:srgbClr val="000000"/>
                </a:solidFill>
                <a:effectLst/>
                <a:latin typeface="arial" panose="020B0604020202020204" pitchFamily="34" charset="0"/>
              </a:rPr>
              <a:t>(b) if the search is under paragraph 2(a)(ii) (a drug offence search), the detainee’s appropriate consent has been given in writing.</a:t>
            </a:r>
          </a:p>
          <a:p>
            <a:br>
              <a:rPr lang="en-GB" b="0" i="0" dirty="0">
                <a:solidFill>
                  <a:srgbClr val="000000"/>
                </a:solidFill>
                <a:effectLst/>
                <a:latin typeface="arial" panose="020B0604020202020204" pitchFamily="34" charset="0"/>
              </a:rPr>
            </a:br>
            <a:r>
              <a:rPr lang="en-GB" b="0" i="0" dirty="0">
                <a:solidFill>
                  <a:srgbClr val="000000"/>
                </a:solidFill>
                <a:effectLst/>
                <a:latin typeface="arial" panose="020B0604020202020204" pitchFamily="34" charset="0"/>
              </a:rPr>
              <a:t>2A. Before the search begins, a police officer or designated detention officer, must tell the detainee:-</a:t>
            </a:r>
          </a:p>
          <a:p>
            <a:r>
              <a:rPr lang="en-GB" b="0" i="0" dirty="0">
                <a:solidFill>
                  <a:srgbClr val="000000"/>
                </a:solidFill>
                <a:effectLst/>
                <a:latin typeface="arial" panose="020B0604020202020204" pitchFamily="34" charset="0"/>
              </a:rPr>
              <a:t>(a) that the authority to carry out the search has been given;</a:t>
            </a:r>
          </a:p>
          <a:p>
            <a:r>
              <a:rPr lang="en-GB" b="0" i="0" dirty="0">
                <a:solidFill>
                  <a:srgbClr val="000000"/>
                </a:solidFill>
                <a:effectLst/>
                <a:latin typeface="arial" panose="020B0604020202020204" pitchFamily="34" charset="0"/>
              </a:rPr>
              <a:t>(b) the grounds for giving the authorisation and for believing that the article cannot be removed without an intimate search.</a:t>
            </a:r>
          </a:p>
          <a:p>
            <a:r>
              <a:rPr lang="en-GB" b="0" i="0" dirty="0">
                <a:solidFill>
                  <a:srgbClr val="000000"/>
                </a:solidFill>
                <a:effectLst/>
                <a:latin typeface="arial" panose="020B0604020202020204" pitchFamily="34" charset="0"/>
              </a:rPr>
              <a:t>2B. Before a detainee is asked to give appropriate consent to a search under paragraph 2(a)(ii) </a:t>
            </a:r>
          </a:p>
          <a:p>
            <a:r>
              <a:rPr lang="en-GB" b="0" i="0" dirty="0">
                <a:solidFill>
                  <a:srgbClr val="000000"/>
                </a:solidFill>
                <a:effectLst/>
                <a:latin typeface="arial" panose="020B0604020202020204" pitchFamily="34" charset="0"/>
              </a:rPr>
              <a:t>(a drug offence search) they must be warned that if they refuse without good cause their refusal may harm their case if it comes to trial, see Note A6. This warning may be given by a police officer or member of police staff. In the case of a juvenile or a vulnerable person, the seeking and giving of consent must take place in the presence of the appropriate adult. A juvenile’s consent is only valid if their parent’s or guardian’s consent is also obtained unless the juvenile is under 14, when their parent’s or guardian’s consent is sufficient in its own right. A detainee who is not legally represented must be reminded of their entitlement to have free legal advice, see Code C, paragraph 6.5, and the reminder noted in the custody record.</a:t>
            </a:r>
          </a:p>
          <a:p>
            <a:endParaRPr lang="en-GB" b="0" i="0" dirty="0">
              <a:solidFill>
                <a:srgbClr val="000000"/>
              </a:solidFill>
              <a:effectLst/>
              <a:latin typeface="arial" panose="020B0604020202020204" pitchFamily="34" charset="0"/>
            </a:endParaRPr>
          </a:p>
          <a:p>
            <a:r>
              <a:rPr lang="en-GB" b="1" i="0" dirty="0">
                <a:solidFill>
                  <a:srgbClr val="000000"/>
                </a:solidFill>
                <a:effectLst/>
                <a:latin typeface="arial" panose="020B0604020202020204" pitchFamily="34" charset="0"/>
              </a:rPr>
              <a:t>Who can carry out a Intimate Search?</a:t>
            </a:r>
          </a:p>
          <a:p>
            <a:r>
              <a:rPr lang="en-GB" b="0" i="0" dirty="0">
                <a:solidFill>
                  <a:srgbClr val="000000"/>
                </a:solidFill>
                <a:effectLst/>
                <a:latin typeface="arial" panose="020B0604020202020204" pitchFamily="34" charset="0"/>
              </a:rPr>
              <a:t>3. An intimate search may only be carried out by a registered medical practitioner or registered nurse, unless an officer of at least inspector rank considers this is not practicable and the search is to take place under paragraph 2(a)(</a:t>
            </a:r>
            <a:r>
              <a:rPr lang="en-GB" b="0" i="0" dirty="0" err="1">
                <a:solidFill>
                  <a:srgbClr val="000000"/>
                </a:solidFill>
                <a:effectLst/>
                <a:latin typeface="arial" panose="020B0604020202020204" pitchFamily="34" charset="0"/>
              </a:rPr>
              <a:t>i</a:t>
            </a:r>
            <a:r>
              <a:rPr lang="en-GB" b="0" i="0" dirty="0">
                <a:solidFill>
                  <a:srgbClr val="000000"/>
                </a:solidFill>
                <a:effectLst/>
                <a:latin typeface="arial" panose="020B0604020202020204" pitchFamily="34" charset="0"/>
              </a:rPr>
              <a:t>), in which case a police officer may carry out the search. See Notes A1 to A5.</a:t>
            </a:r>
          </a:p>
          <a:p>
            <a:endParaRPr lang="en-GB" b="0" i="0" dirty="0">
              <a:solidFill>
                <a:srgbClr val="000000"/>
              </a:solidFill>
              <a:effectLst/>
              <a:latin typeface="arial" panose="020B0604020202020204" pitchFamily="34" charset="0"/>
            </a:endParaRPr>
          </a:p>
          <a:p>
            <a:r>
              <a:rPr lang="en-GB" b="0" i="0" dirty="0">
                <a:solidFill>
                  <a:srgbClr val="000000"/>
                </a:solidFill>
                <a:effectLst/>
                <a:latin typeface="arial" panose="020B0604020202020204" pitchFamily="34" charset="0"/>
              </a:rPr>
              <a:t>3A. Any proposal for a search under paragraph 2(a)(</a:t>
            </a:r>
            <a:r>
              <a:rPr lang="en-GB" b="0" i="0" dirty="0" err="1">
                <a:solidFill>
                  <a:srgbClr val="000000"/>
                </a:solidFill>
                <a:effectLst/>
                <a:latin typeface="arial" panose="020B0604020202020204" pitchFamily="34" charset="0"/>
              </a:rPr>
              <a:t>i</a:t>
            </a:r>
            <a:r>
              <a:rPr lang="en-GB" b="0" i="0" dirty="0">
                <a:solidFill>
                  <a:srgbClr val="000000"/>
                </a:solidFill>
                <a:effectLst/>
                <a:latin typeface="arial" panose="020B0604020202020204" pitchFamily="34" charset="0"/>
              </a:rPr>
              <a:t>) to be carried out by someone other than a registered medical practitioner or registered nurse must only be considered as a last resort and when the authorising officer is satisfied the risks associated with allowing the item to remain with the detainee outweigh the risks associated with removing it. See Notes A1 to A5.</a:t>
            </a:r>
          </a:p>
          <a:p>
            <a:endParaRPr lang="en-GB" b="0" i="0" dirty="0">
              <a:solidFill>
                <a:srgbClr val="000000"/>
              </a:solidFill>
              <a:effectLst/>
              <a:latin typeface="arial" panose="020B0604020202020204" pitchFamily="34" charset="0"/>
            </a:endParaRPr>
          </a:p>
          <a:p>
            <a:r>
              <a:rPr lang="en-GB" b="1" i="0" dirty="0">
                <a:solidFill>
                  <a:srgbClr val="000000"/>
                </a:solidFill>
                <a:effectLst/>
                <a:latin typeface="arial" panose="020B0604020202020204" pitchFamily="34" charset="0"/>
              </a:rPr>
              <a:t>Where can it be carried out?</a:t>
            </a:r>
          </a:p>
          <a:p>
            <a:r>
              <a:rPr lang="en-GB" b="0" i="0" dirty="0">
                <a:solidFill>
                  <a:srgbClr val="000000"/>
                </a:solidFill>
                <a:effectLst/>
                <a:latin typeface="arial" panose="020B0604020202020204" pitchFamily="34" charset="0"/>
              </a:rPr>
              <a:t>4. An intimate search under:</a:t>
            </a:r>
          </a:p>
          <a:p>
            <a:r>
              <a:rPr lang="en-GB" b="0" i="0" dirty="0">
                <a:solidFill>
                  <a:srgbClr val="000000"/>
                </a:solidFill>
                <a:effectLst/>
                <a:latin typeface="arial" panose="020B0604020202020204" pitchFamily="34" charset="0"/>
              </a:rPr>
              <a:t>• paragraph 2(a)(</a:t>
            </a:r>
            <a:r>
              <a:rPr lang="en-GB" b="0" i="0" dirty="0" err="1">
                <a:solidFill>
                  <a:srgbClr val="000000"/>
                </a:solidFill>
                <a:effectLst/>
                <a:latin typeface="arial" panose="020B0604020202020204" pitchFamily="34" charset="0"/>
              </a:rPr>
              <a:t>i</a:t>
            </a:r>
            <a:r>
              <a:rPr lang="en-GB" b="0" i="0" dirty="0">
                <a:solidFill>
                  <a:srgbClr val="000000"/>
                </a:solidFill>
                <a:effectLst/>
                <a:latin typeface="arial" panose="020B0604020202020204" pitchFamily="34" charset="0"/>
              </a:rPr>
              <a:t>) may take place only at a hospital, surgery, other medical premises or police station;</a:t>
            </a:r>
          </a:p>
          <a:p>
            <a:r>
              <a:rPr lang="en-GB" b="0" i="0" dirty="0">
                <a:solidFill>
                  <a:srgbClr val="000000"/>
                </a:solidFill>
                <a:effectLst/>
                <a:latin typeface="arial" panose="020B0604020202020204" pitchFamily="34" charset="0"/>
              </a:rPr>
              <a:t>• paragraph 2(a)(ii) may take place only at a hospital, surgery or other medical premises and must be carried out by a registered medical practitioner or a registered nurse.</a:t>
            </a:r>
          </a:p>
          <a:p>
            <a:br>
              <a:rPr lang="en-GB" b="0" i="0" dirty="0">
                <a:solidFill>
                  <a:srgbClr val="000000"/>
                </a:solidFill>
                <a:effectLst/>
                <a:latin typeface="arial" panose="020B0604020202020204" pitchFamily="34" charset="0"/>
              </a:rPr>
            </a:br>
            <a:r>
              <a:rPr lang="en-GB" b="1" i="0" dirty="0">
                <a:solidFill>
                  <a:srgbClr val="000000"/>
                </a:solidFill>
                <a:effectLst/>
                <a:latin typeface="arial" panose="020B0604020202020204" pitchFamily="34" charset="0"/>
              </a:rPr>
              <a:t>Can we search</a:t>
            </a:r>
            <a:r>
              <a:rPr lang="en-GB" b="0" i="0" dirty="0">
                <a:solidFill>
                  <a:srgbClr val="000000"/>
                </a:solidFill>
                <a:effectLst/>
                <a:latin typeface="arial" panose="020B0604020202020204" pitchFamily="34" charset="0"/>
              </a:rPr>
              <a:t> </a:t>
            </a:r>
            <a:r>
              <a:rPr lang="en-GB" b="1" i="0" dirty="0">
                <a:solidFill>
                  <a:srgbClr val="000000"/>
                </a:solidFill>
                <a:effectLst/>
                <a:latin typeface="arial" panose="020B0604020202020204" pitchFamily="34" charset="0"/>
              </a:rPr>
              <a:t>Juveniles and Vulnerable persons?</a:t>
            </a:r>
          </a:p>
          <a:p>
            <a:r>
              <a:rPr lang="en-GB" b="0" i="0" dirty="0">
                <a:solidFill>
                  <a:srgbClr val="000000"/>
                </a:solidFill>
                <a:effectLst/>
                <a:latin typeface="arial" panose="020B0604020202020204" pitchFamily="34" charset="0"/>
              </a:rPr>
              <a:t>5. An intimate search at a police station of a juvenile or vulnerable person may take place only in the presence of an appropriate adult of the same sex (see Annex L), unless the detainee specifically requests a particular appropriate adult of the opposite sex who is readily available. In the case of a juvenile, the search may take place in the absence of the appropriate adult only if the juvenile signifies in the presence of the appropriate adult they do Codes of practice – Code C Detention, treatment and questioning of persons by police officers not want the appropriate adult present during the search and the appropriate adult agrees. A record shall be made of the juvenile's decision and signed by the appropriate adult.</a:t>
            </a:r>
          </a:p>
          <a:p>
            <a:endParaRPr lang="en-GB" b="0" i="0" dirty="0">
              <a:solidFill>
                <a:srgbClr val="000000"/>
              </a:solidFill>
              <a:effectLst/>
              <a:latin typeface="arial" panose="020B0604020202020204" pitchFamily="34" charset="0"/>
            </a:endParaRPr>
          </a:p>
          <a:p>
            <a:r>
              <a:rPr lang="en-GB" b="1" i="0" dirty="0">
                <a:solidFill>
                  <a:srgbClr val="000000"/>
                </a:solidFill>
                <a:effectLst/>
                <a:latin typeface="arial" panose="020B0604020202020204" pitchFamily="34" charset="0"/>
              </a:rPr>
              <a:t>Are there any rules / policies when Police Officers Search?</a:t>
            </a:r>
          </a:p>
          <a:p>
            <a:r>
              <a:rPr lang="en-GB" b="0" i="0" dirty="0">
                <a:solidFill>
                  <a:srgbClr val="000000"/>
                </a:solidFill>
                <a:effectLst/>
                <a:latin typeface="arial" panose="020B0604020202020204" pitchFamily="34" charset="0"/>
              </a:rPr>
              <a:t>6. When an intimate search under paragraph 2(a)(</a:t>
            </a:r>
            <a:r>
              <a:rPr lang="en-GB" b="0" i="0" dirty="0" err="1">
                <a:solidFill>
                  <a:srgbClr val="000000"/>
                </a:solidFill>
                <a:effectLst/>
                <a:latin typeface="arial" panose="020B0604020202020204" pitchFamily="34" charset="0"/>
              </a:rPr>
              <a:t>i</a:t>
            </a:r>
            <a:r>
              <a:rPr lang="en-GB" b="0" i="0" dirty="0">
                <a:solidFill>
                  <a:srgbClr val="000000"/>
                </a:solidFill>
                <a:effectLst/>
                <a:latin typeface="arial" panose="020B0604020202020204" pitchFamily="34" charset="0"/>
              </a:rPr>
              <a:t>) is carried out by a police officer, the officer must be of the same sex as the detainee (see Annex L). A minimum of two people, other than the detainee, must be present during the search. Subject to paragraph 5, no person of the opposite sex who is not a medical practitioner or nurse shall be present, nor shall anyone whose presence is unnecessary. The search shall be conducted with proper regard to the dignity, sensitivity and vulnerability of the detainee including in particular, their health, hygiene and welfare needs to which paragraphs 9.3A and 9.3B apply. </a:t>
            </a:r>
          </a:p>
          <a:p>
            <a:endParaRPr lang="en-GB" b="0" i="0" dirty="0">
              <a:solidFill>
                <a:srgbClr val="000000"/>
              </a:solidFill>
              <a:effectLst/>
              <a:latin typeface="arial" panose="020B0604020202020204" pitchFamily="34" charset="0"/>
            </a:endParaRPr>
          </a:p>
          <a:p>
            <a:r>
              <a:rPr lang="en-GB" b="1" i="0" dirty="0">
                <a:solidFill>
                  <a:srgbClr val="000000"/>
                </a:solidFill>
                <a:effectLst/>
                <a:latin typeface="arial" panose="020B0604020202020204" pitchFamily="34" charset="0"/>
              </a:rPr>
              <a:t>What documentation is there?</a:t>
            </a:r>
          </a:p>
          <a:p>
            <a:r>
              <a:rPr lang="en-GB" b="0" i="0" dirty="0">
                <a:solidFill>
                  <a:srgbClr val="000000"/>
                </a:solidFill>
                <a:effectLst/>
                <a:latin typeface="arial" panose="020B0604020202020204" pitchFamily="34" charset="0"/>
              </a:rPr>
              <a:t>(b) Documentation </a:t>
            </a:r>
          </a:p>
          <a:p>
            <a:r>
              <a:rPr lang="en-GB" b="0" i="0" dirty="0">
                <a:solidFill>
                  <a:srgbClr val="000000"/>
                </a:solidFill>
                <a:effectLst/>
                <a:latin typeface="arial" panose="020B0604020202020204" pitchFamily="34" charset="0"/>
              </a:rPr>
              <a:t>7. In the case of an intimate search, the following shall be recorded as soon as practicable in the detainee’s custody record: </a:t>
            </a:r>
          </a:p>
          <a:p>
            <a:r>
              <a:rPr lang="en-GB" b="0" i="0" dirty="0">
                <a:solidFill>
                  <a:srgbClr val="000000"/>
                </a:solidFill>
                <a:effectLst/>
                <a:latin typeface="arial" panose="020B0604020202020204" pitchFamily="34" charset="0"/>
              </a:rPr>
              <a:t>(a) for searches under paragraphs 2(a)(</a:t>
            </a:r>
            <a:r>
              <a:rPr lang="en-GB" b="0" i="0" dirty="0" err="1">
                <a:solidFill>
                  <a:srgbClr val="000000"/>
                </a:solidFill>
                <a:effectLst/>
                <a:latin typeface="arial" panose="020B0604020202020204" pitchFamily="34" charset="0"/>
              </a:rPr>
              <a:t>i</a:t>
            </a:r>
            <a:r>
              <a:rPr lang="en-GB" b="0" i="0" dirty="0">
                <a:solidFill>
                  <a:srgbClr val="000000"/>
                </a:solidFill>
                <a:effectLst/>
                <a:latin typeface="arial" panose="020B0604020202020204" pitchFamily="34" charset="0"/>
              </a:rPr>
              <a:t>) and (ii);</a:t>
            </a:r>
          </a:p>
          <a:p>
            <a:r>
              <a:rPr lang="en-GB" b="0" i="0" dirty="0">
                <a:solidFill>
                  <a:srgbClr val="000000"/>
                </a:solidFill>
                <a:effectLst/>
                <a:latin typeface="arial" panose="020B0604020202020204" pitchFamily="34" charset="0"/>
              </a:rPr>
              <a:t>• the authorisation to carry out the search;</a:t>
            </a:r>
          </a:p>
          <a:p>
            <a:r>
              <a:rPr lang="en-GB" b="0" i="0" dirty="0">
                <a:solidFill>
                  <a:srgbClr val="000000"/>
                </a:solidFill>
                <a:effectLst/>
                <a:latin typeface="arial" panose="020B0604020202020204" pitchFamily="34" charset="0"/>
              </a:rPr>
              <a:t>• the grounds for giving the authorisation;</a:t>
            </a:r>
          </a:p>
          <a:p>
            <a:r>
              <a:rPr lang="en-GB" b="0" i="0" dirty="0">
                <a:solidFill>
                  <a:srgbClr val="000000"/>
                </a:solidFill>
                <a:effectLst/>
                <a:latin typeface="arial" panose="020B0604020202020204" pitchFamily="34" charset="0"/>
              </a:rPr>
              <a:t>• the grounds for believing the article could not be removed without an intimate search; </a:t>
            </a:r>
          </a:p>
          <a:p>
            <a:r>
              <a:rPr lang="en-GB" b="0" i="0" dirty="0">
                <a:solidFill>
                  <a:srgbClr val="000000"/>
                </a:solidFill>
                <a:effectLst/>
                <a:latin typeface="arial" panose="020B0604020202020204" pitchFamily="34" charset="0"/>
              </a:rPr>
              <a:t>• which parts of the detainee’s body were searched; </a:t>
            </a:r>
          </a:p>
          <a:p>
            <a:r>
              <a:rPr lang="en-GB" b="0" i="0" dirty="0">
                <a:solidFill>
                  <a:srgbClr val="000000"/>
                </a:solidFill>
                <a:effectLst/>
                <a:latin typeface="arial" panose="020B0604020202020204" pitchFamily="34" charset="0"/>
              </a:rPr>
              <a:t>• who carried out the search; </a:t>
            </a:r>
          </a:p>
          <a:p>
            <a:r>
              <a:rPr lang="en-GB" b="0" i="0" dirty="0">
                <a:solidFill>
                  <a:srgbClr val="000000"/>
                </a:solidFill>
                <a:effectLst/>
                <a:latin typeface="arial" panose="020B0604020202020204" pitchFamily="34" charset="0"/>
              </a:rPr>
              <a:t>• who was present; </a:t>
            </a:r>
          </a:p>
          <a:p>
            <a:r>
              <a:rPr lang="en-GB" b="0" i="0" dirty="0">
                <a:solidFill>
                  <a:srgbClr val="000000"/>
                </a:solidFill>
                <a:effectLst/>
                <a:latin typeface="arial" panose="020B0604020202020204" pitchFamily="34" charset="0"/>
              </a:rPr>
              <a:t>• the result.</a:t>
            </a:r>
          </a:p>
          <a:p>
            <a:r>
              <a:rPr lang="en-GB" b="0" i="0" dirty="0">
                <a:solidFill>
                  <a:srgbClr val="000000"/>
                </a:solidFill>
                <a:effectLst/>
                <a:latin typeface="arial" panose="020B0604020202020204" pitchFamily="34" charset="0"/>
              </a:rPr>
              <a:t>(b) for searches under paragraph 2(a)(ii):</a:t>
            </a:r>
          </a:p>
          <a:p>
            <a:r>
              <a:rPr lang="en-GB" b="0" i="0" dirty="0">
                <a:solidFill>
                  <a:srgbClr val="000000"/>
                </a:solidFill>
                <a:effectLst/>
                <a:latin typeface="arial" panose="020B0604020202020204" pitchFamily="34" charset="0"/>
              </a:rPr>
              <a:t>• the giving of the warning required by paragraph 2B; </a:t>
            </a:r>
          </a:p>
          <a:p>
            <a:r>
              <a:rPr lang="en-GB" b="0" i="0" dirty="0">
                <a:solidFill>
                  <a:srgbClr val="000000"/>
                </a:solidFill>
                <a:effectLst/>
                <a:latin typeface="arial" panose="020B0604020202020204" pitchFamily="34" charset="0"/>
              </a:rPr>
              <a:t>• the fact that the appropriate consent was given or (as the case may be) refused, and if refused, the reason given for the refusal (if any).</a:t>
            </a:r>
          </a:p>
          <a:p>
            <a:endParaRPr lang="en-GB" b="0" i="0" dirty="0">
              <a:solidFill>
                <a:srgbClr val="000000"/>
              </a:solidFill>
              <a:effectLst/>
              <a:latin typeface="arial" panose="020B0604020202020204" pitchFamily="34" charset="0"/>
            </a:endParaRPr>
          </a:p>
        </p:txBody>
      </p:sp>
      <p:sp>
        <p:nvSpPr>
          <p:cNvPr id="4" name="Slide Number Placeholder 3"/>
          <p:cNvSpPr>
            <a:spLocks noGrp="1"/>
          </p:cNvSpPr>
          <p:nvPr>
            <p:ph type="sldNum" sz="quarter" idx="10"/>
          </p:nvPr>
        </p:nvSpPr>
        <p:spPr/>
        <p:txBody>
          <a:bodyPr/>
          <a:lstStyle/>
          <a:p>
            <a:pPr>
              <a:defRPr/>
            </a:pPr>
            <a:fld id="{5FE6DA5B-1CDA-4E82-A267-6D05D72A9821}" type="slidenum">
              <a:rPr lang="en-GB" altLang="en-US" smtClean="0"/>
              <a:pPr>
                <a:defRPr/>
              </a:pPr>
              <a:t>45</a:t>
            </a:fld>
            <a:endParaRPr lang="en-GB" altLang="en-US"/>
          </a:p>
        </p:txBody>
      </p:sp>
    </p:spTree>
    <p:extLst>
      <p:ext uri="{BB962C8B-B14F-4D97-AF65-F5344CB8AC3E}">
        <p14:creationId xmlns:p14="http://schemas.microsoft.com/office/powerpoint/2010/main" val="2312476116"/>
      </p:ext>
    </p:extLst>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895475" y="636588"/>
            <a:ext cx="3489325" cy="1962150"/>
          </a:xfrm>
        </p:spPr>
      </p:sp>
      <p:sp>
        <p:nvSpPr>
          <p:cNvPr id="3" name="Notes Placeholder 2"/>
          <p:cNvSpPr>
            <a:spLocks noGrp="1"/>
          </p:cNvSpPr>
          <p:nvPr>
            <p:ph type="body" idx="1"/>
          </p:nvPr>
        </p:nvSpPr>
        <p:spPr/>
        <p:txBody>
          <a:bodyPr/>
          <a:lstStyle/>
          <a:p>
            <a:endParaRPr lang="en-GB" dirty="0"/>
          </a:p>
          <a:p>
            <a:r>
              <a:rPr lang="en-GB" dirty="0"/>
              <a:t>Introduce the subject and explain the concept of the quadrant search i.e. splitting the subject into quarters, front and back.</a:t>
            </a:r>
          </a:p>
          <a:p>
            <a:r>
              <a:rPr lang="en-GB" dirty="0"/>
              <a:t> </a:t>
            </a:r>
          </a:p>
          <a:p>
            <a:r>
              <a:rPr lang="en-GB" dirty="0"/>
              <a:t>Ask the students why would they search a subject i.e. what are they looking for?</a:t>
            </a:r>
          </a:p>
          <a:p>
            <a:r>
              <a:rPr lang="en-GB" dirty="0"/>
              <a:t> </a:t>
            </a:r>
          </a:p>
          <a:p>
            <a:r>
              <a:rPr lang="en-GB" b="1" dirty="0"/>
              <a:t>T – Tamper with evidence</a:t>
            </a:r>
            <a:endParaRPr lang="en-GB" dirty="0"/>
          </a:p>
          <a:p>
            <a:r>
              <a:rPr lang="en-GB" b="1" dirty="0"/>
              <a:t>I – Injure themselves/you/another</a:t>
            </a:r>
            <a:endParaRPr lang="en-GB" dirty="0"/>
          </a:p>
          <a:p>
            <a:r>
              <a:rPr lang="en-GB" b="1" dirty="0"/>
              <a:t>E – Escape</a:t>
            </a:r>
          </a:p>
          <a:p>
            <a:endParaRPr lang="en-GB" b="1" dirty="0"/>
          </a:p>
          <a:p>
            <a:r>
              <a:rPr lang="en-US" dirty="0"/>
              <a:t>Demonstrate an effective quadrant search, emphasizing:</a:t>
            </a:r>
            <a:endParaRPr lang="en-GB" dirty="0"/>
          </a:p>
          <a:p>
            <a:pPr lvl="0"/>
            <a:r>
              <a:rPr lang="en-GB" dirty="0"/>
              <a:t>Personal safety i.e. gloves</a:t>
            </a:r>
          </a:p>
          <a:p>
            <a:pPr lvl="0"/>
            <a:r>
              <a:rPr lang="en-GB" dirty="0"/>
              <a:t>Control of subject i.e. would they handcuff?</a:t>
            </a:r>
          </a:p>
          <a:p>
            <a:pPr lvl="0"/>
            <a:r>
              <a:rPr lang="en-GB" dirty="0"/>
              <a:t>Areas of concealment.</a:t>
            </a:r>
          </a:p>
          <a:p>
            <a:pPr lvl="0"/>
            <a:r>
              <a:rPr lang="en-GB" dirty="0"/>
              <a:t>Not putting hands where you cannot see.</a:t>
            </a:r>
          </a:p>
          <a:p>
            <a:pPr lvl="0"/>
            <a:r>
              <a:rPr lang="en-GB" dirty="0"/>
              <a:t>Recovery of exhibits i.e. where to </a:t>
            </a:r>
            <a:r>
              <a:rPr lang="en-GB" dirty="0" err="1"/>
              <a:t>stowe</a:t>
            </a:r>
            <a:r>
              <a:rPr lang="en-GB" dirty="0"/>
              <a:t>.</a:t>
            </a:r>
          </a:p>
          <a:p>
            <a:pPr lvl="0"/>
            <a:r>
              <a:rPr lang="en-GB" dirty="0"/>
              <a:t>Areas routinely missed i.e. ankle area of socks, waistband.</a:t>
            </a:r>
          </a:p>
          <a:p>
            <a:pPr lvl="0"/>
            <a:r>
              <a:rPr lang="en-GB" dirty="0"/>
              <a:t>JOG i.e. removal of Jacket, Outer Clothing and Gloves.</a:t>
            </a:r>
          </a:p>
          <a:p>
            <a:r>
              <a:rPr lang="en-US" b="1" u="sng" dirty="0"/>
              <a:t>MOUTH SEARCHES.</a:t>
            </a:r>
            <a:endParaRPr lang="en-GB" dirty="0"/>
          </a:p>
          <a:p>
            <a:r>
              <a:rPr lang="en-US" b="1" dirty="0"/>
              <a:t> </a:t>
            </a:r>
            <a:endParaRPr lang="en-GB" dirty="0"/>
          </a:p>
          <a:p>
            <a:r>
              <a:rPr lang="en-US" dirty="0"/>
              <a:t>EDIP mouth search, consider safety of officers carrying out this search, consider Duty of Care to officers and subject. </a:t>
            </a:r>
            <a:endParaRPr lang="en-GB" dirty="0"/>
          </a:p>
          <a:p>
            <a:r>
              <a:rPr lang="en-US" dirty="0"/>
              <a:t> </a:t>
            </a:r>
            <a:endParaRPr lang="en-GB" dirty="0"/>
          </a:p>
          <a:p>
            <a:r>
              <a:rPr lang="en-US" dirty="0"/>
              <a:t>Officers to be extremely mindful of the injury potential on themselves when placing hands, fingers, objects into the subject’s mouth.  Also the danger to the subject and the risk of pushing the item further into the subject’s throat.  </a:t>
            </a:r>
            <a:r>
              <a:rPr lang="en-US" b="1" dirty="0"/>
              <a:t>JPLANE </a:t>
            </a:r>
            <a:endParaRPr lang="en-GB" dirty="0"/>
          </a:p>
          <a:p>
            <a:r>
              <a:rPr lang="en-US" b="1" dirty="0"/>
              <a:t> </a:t>
            </a:r>
            <a:endParaRPr lang="en-GB" dirty="0"/>
          </a:p>
          <a:p>
            <a:r>
              <a:rPr lang="en-US" dirty="0"/>
              <a:t>If the matter becomes a life threatening situation, the subject must be treated as a medical emergency and evacuated to hospital.  </a:t>
            </a:r>
            <a:endParaRPr lang="en-GB" dirty="0"/>
          </a:p>
          <a:p>
            <a:r>
              <a:rPr lang="en-US" dirty="0"/>
              <a:t> </a:t>
            </a:r>
            <a:endParaRPr lang="en-GB" dirty="0"/>
          </a:p>
          <a:p>
            <a:r>
              <a:rPr lang="en-US" dirty="0"/>
              <a:t>All officers have a duty of care towards all those they interact with appropriate first aid techniques for a choking subject must then be followed.</a:t>
            </a:r>
            <a:endParaRPr lang="en-GB" dirty="0"/>
          </a:p>
          <a:p>
            <a:r>
              <a:rPr lang="en-GB" dirty="0"/>
              <a:t> </a:t>
            </a:r>
          </a:p>
          <a:p>
            <a:r>
              <a:rPr lang="en-GB" dirty="0"/>
              <a:t> </a:t>
            </a:r>
          </a:p>
          <a:p>
            <a:r>
              <a:rPr lang="en-US" b="1" u="sng" dirty="0"/>
              <a:t>PRONE SEARCHING</a:t>
            </a:r>
            <a:endParaRPr lang="en-GB" dirty="0"/>
          </a:p>
          <a:p>
            <a:r>
              <a:rPr lang="en-US" dirty="0"/>
              <a:t>EDIP prone searching, consider safety of officers carrying out this search, consider Duty of Care to officers and subject. </a:t>
            </a:r>
          </a:p>
          <a:p>
            <a:endParaRPr lang="en-US" dirty="0"/>
          </a:p>
          <a:p>
            <a:r>
              <a:rPr lang="en-US" dirty="0"/>
              <a:t>Students will have covered this in OST but Trainer to refresh if necessary. Student pair up and practice a quadrant search.</a:t>
            </a:r>
          </a:p>
          <a:p>
            <a:endParaRPr lang="en-US" dirty="0"/>
          </a:p>
          <a:p>
            <a:pPr marL="0" marR="0" lvl="0" indent="0" algn="l" defTabSz="914400" rtl="0" eaLnBrk="0" fontAlgn="base" latinLnBrk="0" hangingPunct="0">
              <a:lnSpc>
                <a:spcPct val="100000"/>
              </a:lnSpc>
              <a:spcBef>
                <a:spcPct val="30000"/>
              </a:spcBef>
              <a:spcAft>
                <a:spcPct val="0"/>
              </a:spcAft>
              <a:buClrTx/>
              <a:buSzTx/>
              <a:buFontTx/>
              <a:buNone/>
              <a:tabLst/>
              <a:defRPr/>
            </a:pPr>
            <a:r>
              <a:rPr lang="en-US" b="1" dirty="0"/>
              <a:t>*****Gwent Trainers to direct their students to the following link which provides a summary of stop and search which must be completed by the Gwent students. </a:t>
            </a:r>
            <a:r>
              <a:rPr lang="en-GB" sz="1200" b="1" u="none" dirty="0">
                <a:solidFill>
                  <a:srgbClr val="0563C1"/>
                </a:solidFill>
                <a:effectLst/>
                <a:latin typeface="Calibri" panose="020F0502020204030204" pitchFamily="34" charset="0"/>
              </a:rPr>
              <a:t>It will take approximately 20 minutes to complete.</a:t>
            </a:r>
            <a:r>
              <a:rPr lang="en-US" b="1" dirty="0"/>
              <a:t>***** </a:t>
            </a:r>
            <a:r>
              <a:rPr lang="en-GB" sz="1800" u="sng" dirty="0">
                <a:solidFill>
                  <a:srgbClr val="0563C1"/>
                </a:solidFill>
                <a:effectLst/>
                <a:latin typeface="Calibri" panose="020F0502020204030204" pitchFamily="34" charset="0"/>
                <a:ea typeface="Calibri" panose="020F0502020204030204" pitchFamily="34" charset="0"/>
              </a:rPr>
              <a:t>https://rise.articulate.com/share/M8ymB8h_CjzLddUuWQXZoNYQAogFsSm-  </a:t>
            </a:r>
          </a:p>
          <a:p>
            <a:endParaRPr lang="en-GB" sz="1800" u="sng" dirty="0">
              <a:solidFill>
                <a:srgbClr val="0563C1"/>
              </a:solidFill>
              <a:effectLst/>
              <a:latin typeface="Calibri" panose="020F0502020204030204" pitchFamily="34" charset="0"/>
            </a:endParaRPr>
          </a:p>
          <a:p>
            <a:r>
              <a:rPr lang="en-GB" sz="1800" b="1" u="none" dirty="0">
                <a:solidFill>
                  <a:srgbClr val="0563C1"/>
                </a:solidFill>
                <a:effectLst/>
                <a:latin typeface="Calibri" panose="020F0502020204030204" pitchFamily="34" charset="0"/>
              </a:rPr>
              <a:t>*****SWP students should be directed by the Trainer to watch the watch the 6 videos (which take less than 17 minutes to complete) as they provide a useful summary.***** </a:t>
            </a:r>
            <a:endParaRPr lang="en-GB" b="1" dirty="0"/>
          </a:p>
          <a:p>
            <a:pPr lvl="0"/>
            <a:endParaRPr lang="en-GB" dirty="0"/>
          </a:p>
          <a:p>
            <a:endParaRPr lang="en-GB" dirty="0"/>
          </a:p>
          <a:p>
            <a:r>
              <a:rPr lang="en-GB" dirty="0"/>
              <a:t> </a:t>
            </a:r>
          </a:p>
          <a:p>
            <a:endParaRPr lang="en-GB" dirty="0"/>
          </a:p>
          <a:p>
            <a:endParaRPr lang="en-GB" dirty="0"/>
          </a:p>
        </p:txBody>
      </p:sp>
      <p:sp>
        <p:nvSpPr>
          <p:cNvPr id="4" name="Slide Number Placeholder 3"/>
          <p:cNvSpPr>
            <a:spLocks noGrp="1"/>
          </p:cNvSpPr>
          <p:nvPr>
            <p:ph type="sldNum" sz="quarter" idx="10"/>
          </p:nvPr>
        </p:nvSpPr>
        <p:spPr/>
        <p:txBody>
          <a:bodyPr/>
          <a:lstStyle/>
          <a:p>
            <a:pPr>
              <a:defRPr/>
            </a:pPr>
            <a:fld id="{5FE6DA5B-1CDA-4E82-A267-6D05D72A9821}" type="slidenum">
              <a:rPr lang="en-GB" altLang="en-US" smtClean="0"/>
              <a:pPr>
                <a:defRPr/>
              </a:pPr>
              <a:t>46</a:t>
            </a:fld>
            <a:endParaRPr lang="en-GB" altLang="en-US"/>
          </a:p>
        </p:txBody>
      </p:sp>
    </p:spTree>
    <p:extLst>
      <p:ext uri="{BB962C8B-B14F-4D97-AF65-F5344CB8AC3E}">
        <p14:creationId xmlns:p14="http://schemas.microsoft.com/office/powerpoint/2010/main" val="2305777966"/>
      </p:ext>
    </p:extLst>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895475" y="636588"/>
            <a:ext cx="3489325" cy="1962150"/>
          </a:xfrm>
        </p:spPr>
      </p:sp>
      <p:sp>
        <p:nvSpPr>
          <p:cNvPr id="3" name="Notes Placeholder 2"/>
          <p:cNvSpPr>
            <a:spLocks noGrp="1"/>
          </p:cNvSpPr>
          <p:nvPr>
            <p:ph type="body" idx="1"/>
          </p:nvPr>
        </p:nvSpPr>
        <p:spPr/>
        <p:txBody>
          <a:bodyPr/>
          <a:lstStyle/>
          <a:p>
            <a:r>
              <a:rPr lang="en-GB" sz="1100" dirty="0"/>
              <a:t>Trainer to show the class how to complete a physical search in the classroom. </a:t>
            </a:r>
          </a:p>
          <a:p>
            <a:endParaRPr lang="en-GB" sz="1100" dirty="0"/>
          </a:p>
          <a:p>
            <a:r>
              <a:rPr lang="en-GB" sz="1100" dirty="0"/>
              <a:t>Females/male searches and their differences shown and explained </a:t>
            </a:r>
          </a:p>
          <a:p>
            <a:endParaRPr lang="en-GB" sz="1100" dirty="0"/>
          </a:p>
          <a:p>
            <a:r>
              <a:rPr lang="en-GB" sz="1100" dirty="0"/>
              <a:t> </a:t>
            </a:r>
          </a:p>
        </p:txBody>
      </p:sp>
      <p:sp>
        <p:nvSpPr>
          <p:cNvPr id="4" name="Slide Number Placeholder 3"/>
          <p:cNvSpPr>
            <a:spLocks noGrp="1"/>
          </p:cNvSpPr>
          <p:nvPr>
            <p:ph type="sldNum" sz="quarter" idx="10"/>
          </p:nvPr>
        </p:nvSpPr>
        <p:spPr/>
        <p:txBody>
          <a:bodyPr/>
          <a:lstStyle/>
          <a:p>
            <a:pPr>
              <a:defRPr/>
            </a:pPr>
            <a:fld id="{5FE6DA5B-1CDA-4E82-A267-6D05D72A9821}" type="slidenum">
              <a:rPr lang="en-GB" altLang="en-US" smtClean="0"/>
              <a:pPr>
                <a:defRPr/>
              </a:pPr>
              <a:t>47</a:t>
            </a:fld>
            <a:endParaRPr lang="en-GB" altLang="en-US"/>
          </a:p>
        </p:txBody>
      </p:sp>
    </p:spTree>
    <p:extLst>
      <p:ext uri="{BB962C8B-B14F-4D97-AF65-F5344CB8AC3E}">
        <p14:creationId xmlns:p14="http://schemas.microsoft.com/office/powerpoint/2010/main" val="413761279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A8B2DD80-2896-40E9-A8FD-0602C065F1AE}" type="datetimeFigureOut">
              <a:rPr lang="en-GB" smtClean="0">
                <a:solidFill>
                  <a:prstClr val="black">
                    <a:tint val="75000"/>
                  </a:prstClr>
                </a:solidFill>
              </a:rPr>
              <a:pPr/>
              <a:t>30/05/2023</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9CD8273B-68E9-4CF8-A930-4D4BAB7B953D}"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81899007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8B2DD80-2896-40E9-A8FD-0602C065F1AE}" type="datetimeFigureOut">
              <a:rPr lang="en-GB" smtClean="0">
                <a:solidFill>
                  <a:prstClr val="black">
                    <a:tint val="75000"/>
                  </a:prstClr>
                </a:solidFill>
              </a:rPr>
              <a:pPr/>
              <a:t>30/05/2023</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9CD8273B-68E9-4CF8-A930-4D4BAB7B953D}"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40536789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A8B2DD80-2896-40E9-A8FD-0602C065F1AE}" type="datetimeFigureOut">
              <a:rPr lang="en-GB" smtClean="0">
                <a:solidFill>
                  <a:prstClr val="black">
                    <a:tint val="75000"/>
                  </a:prstClr>
                </a:solidFill>
              </a:rPr>
              <a:pPr/>
              <a:t>30/05/2023</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9CD8273B-68E9-4CF8-A930-4D4BAB7B953D}"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46405427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A8B2DD80-2896-40E9-A8FD-0602C065F1AE}" type="datetimeFigureOut">
              <a:rPr lang="en-GB" smtClean="0">
                <a:solidFill>
                  <a:prstClr val="black">
                    <a:tint val="75000"/>
                  </a:prstClr>
                </a:solidFill>
              </a:rPr>
              <a:pPr/>
              <a:t>30/05/2023</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9CD8273B-68E9-4CF8-A930-4D4BAB7B953D}"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94920502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A8B2DD80-2896-40E9-A8FD-0602C065F1AE}" type="datetimeFigureOut">
              <a:rPr lang="en-GB" smtClean="0">
                <a:solidFill>
                  <a:prstClr val="black">
                    <a:tint val="75000"/>
                  </a:prstClr>
                </a:solidFill>
              </a:rPr>
              <a:pPr/>
              <a:t>30/05/2023</a:t>
            </a:fld>
            <a:endParaRPr lang="en-GB">
              <a:solidFill>
                <a:prstClr val="black">
                  <a:tint val="75000"/>
                </a:prstClr>
              </a:solidFill>
            </a:endParaRPr>
          </a:p>
        </p:txBody>
      </p:sp>
      <p:sp>
        <p:nvSpPr>
          <p:cNvPr id="8" name="Footer Placeholder 7"/>
          <p:cNvSpPr>
            <a:spLocks noGrp="1"/>
          </p:cNvSpPr>
          <p:nvPr>
            <p:ph type="ftr" sz="quarter" idx="11"/>
          </p:nvPr>
        </p:nvSpPr>
        <p:spPr/>
        <p:txBody>
          <a:bodyPr/>
          <a:lstStyle/>
          <a:p>
            <a:endParaRPr lang="en-GB">
              <a:solidFill>
                <a:prstClr val="black">
                  <a:tint val="75000"/>
                </a:prstClr>
              </a:solidFill>
            </a:endParaRPr>
          </a:p>
        </p:txBody>
      </p:sp>
      <p:sp>
        <p:nvSpPr>
          <p:cNvPr id="9" name="Slide Number Placeholder 8"/>
          <p:cNvSpPr>
            <a:spLocks noGrp="1"/>
          </p:cNvSpPr>
          <p:nvPr>
            <p:ph type="sldNum" sz="quarter" idx="12"/>
          </p:nvPr>
        </p:nvSpPr>
        <p:spPr/>
        <p:txBody>
          <a:bodyPr/>
          <a:lstStyle/>
          <a:p>
            <a:fld id="{9CD8273B-68E9-4CF8-A930-4D4BAB7B953D}"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93973558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A8B2DD80-2896-40E9-A8FD-0602C065F1AE}" type="datetimeFigureOut">
              <a:rPr lang="en-GB" smtClean="0">
                <a:solidFill>
                  <a:prstClr val="black">
                    <a:tint val="75000"/>
                  </a:prstClr>
                </a:solidFill>
              </a:rPr>
              <a:pPr/>
              <a:t>30/05/2023</a:t>
            </a:fld>
            <a:endParaRPr lang="en-GB">
              <a:solidFill>
                <a:prstClr val="black">
                  <a:tint val="75000"/>
                </a:prstClr>
              </a:solidFill>
            </a:endParaRPr>
          </a:p>
        </p:txBody>
      </p:sp>
      <p:sp>
        <p:nvSpPr>
          <p:cNvPr id="4" name="Footer Placeholder 3"/>
          <p:cNvSpPr>
            <a:spLocks noGrp="1"/>
          </p:cNvSpPr>
          <p:nvPr>
            <p:ph type="ftr" sz="quarter" idx="11"/>
          </p:nvPr>
        </p:nvSpPr>
        <p:spPr/>
        <p:txBody>
          <a:bodyPr/>
          <a:lstStyle/>
          <a:p>
            <a:endParaRPr lang="en-GB">
              <a:solidFill>
                <a:prstClr val="black">
                  <a:tint val="75000"/>
                </a:prstClr>
              </a:solidFill>
            </a:endParaRPr>
          </a:p>
        </p:txBody>
      </p:sp>
      <p:sp>
        <p:nvSpPr>
          <p:cNvPr id="5" name="Slide Number Placeholder 4"/>
          <p:cNvSpPr>
            <a:spLocks noGrp="1"/>
          </p:cNvSpPr>
          <p:nvPr>
            <p:ph type="sldNum" sz="quarter" idx="12"/>
          </p:nvPr>
        </p:nvSpPr>
        <p:spPr/>
        <p:txBody>
          <a:bodyPr/>
          <a:lstStyle/>
          <a:p>
            <a:fld id="{9CD8273B-68E9-4CF8-A930-4D4BAB7B953D}"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74461541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8B2DD80-2896-40E9-A8FD-0602C065F1AE}" type="datetimeFigureOut">
              <a:rPr lang="en-GB" smtClean="0">
                <a:solidFill>
                  <a:prstClr val="black">
                    <a:tint val="75000"/>
                  </a:prstClr>
                </a:solidFill>
              </a:rPr>
              <a:pPr/>
              <a:t>30/05/2023</a:t>
            </a:fld>
            <a:endParaRPr lang="en-GB">
              <a:solidFill>
                <a:prstClr val="black">
                  <a:tint val="75000"/>
                </a:prstClr>
              </a:solidFill>
            </a:endParaRPr>
          </a:p>
        </p:txBody>
      </p:sp>
      <p:sp>
        <p:nvSpPr>
          <p:cNvPr id="3" name="Footer Placeholder 2"/>
          <p:cNvSpPr>
            <a:spLocks noGrp="1"/>
          </p:cNvSpPr>
          <p:nvPr>
            <p:ph type="ftr" sz="quarter" idx="11"/>
          </p:nvPr>
        </p:nvSpPr>
        <p:spPr/>
        <p:txBody>
          <a:bodyPr/>
          <a:lstStyle/>
          <a:p>
            <a:endParaRPr lang="en-GB">
              <a:solidFill>
                <a:prstClr val="black">
                  <a:tint val="75000"/>
                </a:prstClr>
              </a:solidFill>
            </a:endParaRPr>
          </a:p>
        </p:txBody>
      </p:sp>
      <p:sp>
        <p:nvSpPr>
          <p:cNvPr id="4" name="Slide Number Placeholder 3"/>
          <p:cNvSpPr>
            <a:spLocks noGrp="1"/>
          </p:cNvSpPr>
          <p:nvPr>
            <p:ph type="sldNum" sz="quarter" idx="12"/>
          </p:nvPr>
        </p:nvSpPr>
        <p:spPr/>
        <p:txBody>
          <a:bodyPr/>
          <a:lstStyle/>
          <a:p>
            <a:fld id="{9CD8273B-68E9-4CF8-A930-4D4BAB7B953D}"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74463977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A8B2DD80-2896-40E9-A8FD-0602C065F1AE}" type="datetimeFigureOut">
              <a:rPr lang="en-GB" smtClean="0">
                <a:solidFill>
                  <a:prstClr val="black">
                    <a:tint val="75000"/>
                  </a:prstClr>
                </a:solidFill>
              </a:rPr>
              <a:pPr/>
              <a:t>30/05/2023</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9CD8273B-68E9-4CF8-A930-4D4BAB7B953D}"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74694719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A8B2DD80-2896-40E9-A8FD-0602C065F1AE}" type="datetimeFigureOut">
              <a:rPr lang="en-GB" smtClean="0">
                <a:solidFill>
                  <a:prstClr val="black">
                    <a:tint val="75000"/>
                  </a:prstClr>
                </a:solidFill>
              </a:rPr>
              <a:pPr/>
              <a:t>30/05/2023</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9CD8273B-68E9-4CF8-A930-4D4BAB7B953D}"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17801661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8B2DD80-2896-40E9-A8FD-0602C065F1AE}" type="datetimeFigureOut">
              <a:rPr lang="en-GB" smtClean="0">
                <a:solidFill>
                  <a:prstClr val="black">
                    <a:tint val="75000"/>
                  </a:prstClr>
                </a:solidFill>
              </a:rPr>
              <a:pPr/>
              <a:t>30/05/2023</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9CD8273B-68E9-4CF8-A930-4D4BAB7B953D}"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88998454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8B2DD80-2896-40E9-A8FD-0602C065F1AE}" type="datetimeFigureOut">
              <a:rPr lang="en-GB" smtClean="0">
                <a:solidFill>
                  <a:prstClr val="black">
                    <a:tint val="75000"/>
                  </a:prstClr>
                </a:solidFill>
              </a:rPr>
              <a:pPr/>
              <a:t>30/05/2023</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9CD8273B-68E9-4CF8-A930-4D4BAB7B953D}"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37480691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2.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8B2DD80-2896-40E9-A8FD-0602C065F1AE}" type="datetimeFigureOut">
              <a:rPr lang="en-GB" smtClean="0"/>
              <a:t>30/05/2023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23889755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2.xml"/><Relationship Id="rId1" Type="http://schemas.openxmlformats.org/officeDocument/2006/relationships/slideLayout" Target="../slideLayouts/slideLayout12.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pPr eaLnBrk="1" fontAlgn="auto" hangingPunct="1">
              <a:spcBef>
                <a:spcPts val="0"/>
              </a:spcBef>
              <a:spcAft>
                <a:spcPts val="0"/>
              </a:spcAft>
            </a:pPr>
            <a:fld id="{A8B2DD80-2896-40E9-A8FD-0602C065F1AE}" type="datetimeFigureOut">
              <a:rPr lang="en-GB" b="0" smtClean="0">
                <a:solidFill>
                  <a:prstClr val="black">
                    <a:tint val="75000"/>
                  </a:prstClr>
                </a:solidFill>
                <a:latin typeface="Calibri" panose="020F0502020204030204"/>
                <a:ea typeface="+mn-ea"/>
              </a:rPr>
              <a:pPr eaLnBrk="1" fontAlgn="auto" hangingPunct="1">
                <a:spcBef>
                  <a:spcPts val="0"/>
                </a:spcBef>
                <a:spcAft>
                  <a:spcPts val="0"/>
                </a:spcAft>
              </a:pPr>
              <a:t>30/05/2023</a:t>
            </a:fld>
            <a:endParaRPr lang="en-GB" b="0">
              <a:solidFill>
                <a:prstClr val="black">
                  <a:tint val="75000"/>
                </a:prstClr>
              </a:solidFill>
              <a:latin typeface="Calibri" panose="020F0502020204030204"/>
              <a:ea typeface="+mn-ea"/>
            </a:endParaRPr>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pPr eaLnBrk="1" fontAlgn="auto" hangingPunct="1">
              <a:spcBef>
                <a:spcPts val="0"/>
              </a:spcBef>
              <a:spcAft>
                <a:spcPts val="0"/>
              </a:spcAft>
            </a:pPr>
            <a:endParaRPr lang="en-GB" b="0">
              <a:solidFill>
                <a:prstClr val="black">
                  <a:tint val="75000"/>
                </a:prstClr>
              </a:solidFill>
              <a:latin typeface="Calibri" panose="020F0502020204030204"/>
              <a:ea typeface="+mn-ea"/>
            </a:endParaRPr>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pPr eaLnBrk="1" fontAlgn="auto" hangingPunct="1">
              <a:spcBef>
                <a:spcPts val="0"/>
              </a:spcBef>
              <a:spcAft>
                <a:spcPts val="0"/>
              </a:spcAft>
            </a:pPr>
            <a:fld id="{9CD8273B-68E9-4CF8-A930-4D4BAB7B953D}" type="slidenum">
              <a:rPr lang="en-GB" b="0" smtClean="0">
                <a:solidFill>
                  <a:prstClr val="black">
                    <a:tint val="75000"/>
                  </a:prstClr>
                </a:solidFill>
                <a:latin typeface="Calibri" panose="020F0502020204030204"/>
                <a:ea typeface="+mn-ea"/>
              </a:rPr>
              <a:pPr eaLnBrk="1" fontAlgn="auto" hangingPunct="1">
                <a:spcBef>
                  <a:spcPts val="0"/>
                </a:spcBef>
                <a:spcAft>
                  <a:spcPts val="0"/>
                </a:spcAft>
              </a:pPr>
              <a:t>‹#›</a:t>
            </a:fld>
            <a:endParaRPr lang="en-GB" b="0">
              <a:solidFill>
                <a:prstClr val="black">
                  <a:tint val="75000"/>
                </a:prstClr>
              </a:solidFill>
              <a:latin typeface="Calibri" panose="020F0502020204030204"/>
              <a:ea typeface="+mn-ea"/>
            </a:endParaRPr>
          </a:p>
        </p:txBody>
      </p:sp>
      <p:sp>
        <p:nvSpPr>
          <p:cNvPr id="7" name="hl" descr=" ">
            <a:extLst>
              <a:ext uri="{FF2B5EF4-FFF2-40B4-BE49-F238E27FC236}">
                <a16:creationId xmlns:a16="http://schemas.microsoft.com/office/drawing/2014/main" id="{D68919B6-D4E3-489C-9EBD-CD0ECEBCFD3E}"/>
              </a:ext>
            </a:extLst>
          </p:cNvPr>
          <p:cNvSpPr txBox="1"/>
          <p:nvPr userDrawn="1"/>
        </p:nvSpPr>
        <p:spPr>
          <a:xfrm>
            <a:off x="0" y="0"/>
            <a:ext cx="12192000" cy="223138"/>
          </a:xfrm>
          <a:prstGeom prst="rect">
            <a:avLst/>
          </a:prstGeom>
          <a:noFill/>
        </p:spPr>
        <p:txBody>
          <a:bodyPr vert="horz" rtlCol="0">
            <a:spAutoFit/>
          </a:bodyPr>
          <a:lstStyle/>
          <a:p>
            <a:pPr algn="l" eaLnBrk="1" fontAlgn="auto" hangingPunct="1">
              <a:spcBef>
                <a:spcPts val="0"/>
              </a:spcBef>
              <a:spcAft>
                <a:spcPts val="0"/>
              </a:spcAft>
            </a:pPr>
            <a:r>
              <a:rPr lang="en-GB" sz="850" b="0" i="0" u="none" baseline="0">
                <a:solidFill>
                  <a:srgbClr val="000000"/>
                </a:solidFill>
                <a:latin typeface="Microsoft Sans Serif" panose="020B0604020202020204" pitchFamily="34" charset="0"/>
                <a:ea typeface="+mn-ea"/>
              </a:rPr>
              <a:t> </a:t>
            </a:r>
          </a:p>
        </p:txBody>
      </p:sp>
      <p:sp>
        <p:nvSpPr>
          <p:cNvPr id="8" name="fl" descr=" ">
            <a:extLst>
              <a:ext uri="{FF2B5EF4-FFF2-40B4-BE49-F238E27FC236}">
                <a16:creationId xmlns:a16="http://schemas.microsoft.com/office/drawing/2014/main" id="{FC34B86E-BE63-4D7C-AD43-9CA0A5B850E2}"/>
              </a:ext>
            </a:extLst>
          </p:cNvPr>
          <p:cNvSpPr txBox="1"/>
          <p:nvPr userDrawn="1"/>
        </p:nvSpPr>
        <p:spPr>
          <a:xfrm>
            <a:off x="0" y="6537960"/>
            <a:ext cx="12192000" cy="223138"/>
          </a:xfrm>
          <a:prstGeom prst="rect">
            <a:avLst/>
          </a:prstGeom>
          <a:noFill/>
        </p:spPr>
        <p:txBody>
          <a:bodyPr vert="horz" rtlCol="0">
            <a:spAutoFit/>
          </a:bodyPr>
          <a:lstStyle/>
          <a:p>
            <a:pPr algn="l" eaLnBrk="1" fontAlgn="auto" hangingPunct="1">
              <a:spcBef>
                <a:spcPts val="0"/>
              </a:spcBef>
              <a:spcAft>
                <a:spcPts val="0"/>
              </a:spcAft>
            </a:pPr>
            <a:r>
              <a:rPr lang="en-GB" sz="850" b="0" i="0" u="none" baseline="0">
                <a:solidFill>
                  <a:srgbClr val="000000"/>
                </a:solidFill>
                <a:latin typeface="Microsoft Sans Serif" panose="020B0604020202020204" pitchFamily="34" charset="0"/>
                <a:ea typeface="+mn-ea"/>
              </a:rPr>
              <a:t> </a:t>
            </a:r>
          </a:p>
        </p:txBody>
      </p:sp>
    </p:spTree>
    <p:extLst>
      <p:ext uri="{BB962C8B-B14F-4D97-AF65-F5344CB8AC3E}">
        <p14:creationId xmlns:p14="http://schemas.microsoft.com/office/powerpoint/2010/main" val="959789037"/>
      </p:ext>
    </p:extLst>
  </p:cSld>
  <p:clrMap bg1="lt1" tx1="dk1" bg2="lt2" tx2="dk2" accent1="accent1" accent2="accent2" accent3="accent3" accent4="accent4" accent5="accent5" accent6="accent6" hlink="hlink" folHlink="folHlink"/>
  <p:sldLayoutIdLst>
    <p:sldLayoutId id="2147483817" r:id="rId1"/>
    <p:sldLayoutId id="2147483818" r:id="rId2"/>
    <p:sldLayoutId id="2147483819" r:id="rId3"/>
    <p:sldLayoutId id="2147483820" r:id="rId4"/>
    <p:sldLayoutId id="2147483821" r:id="rId5"/>
    <p:sldLayoutId id="2147483822" r:id="rId6"/>
    <p:sldLayoutId id="2147483823" r:id="rId7"/>
    <p:sldLayoutId id="2147483824" r:id="rId8"/>
    <p:sldLayoutId id="2147483825" r:id="rId9"/>
    <p:sldLayoutId id="2147483826" r:id="rId10"/>
    <p:sldLayoutId id="2147483827" r:id="rId11"/>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8B2DD80-2896-40E9-A8FD-0602C065F1AE}" type="datetimeFigureOut">
              <a:rPr lang="en-GB" smtClean="0"/>
              <a:t>30/05/2023</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CD8273B-68E9-4CF8-A930-4D4BAB7B953D}" type="slidenum">
              <a:rPr lang="en-GB" smtClean="0"/>
              <a:t>‹#›</a:t>
            </a:fld>
            <a:endParaRPr lang="en-GB"/>
          </a:p>
        </p:txBody>
      </p:sp>
      <p:sp>
        <p:nvSpPr>
          <p:cNvPr id="7" name="hl" descr=" "/>
          <p:cNvSpPr txBox="1"/>
          <p:nvPr userDrawn="1"/>
        </p:nvSpPr>
        <p:spPr>
          <a:xfrm>
            <a:off x="0" y="0"/>
            <a:ext cx="12192000" cy="223138"/>
          </a:xfrm>
          <a:prstGeom prst="rect">
            <a:avLst/>
          </a:prstGeom>
          <a:noFill/>
        </p:spPr>
        <p:txBody>
          <a:bodyPr vert="horz" rtlCol="0">
            <a:spAutoFit/>
          </a:bodyPr>
          <a:lstStyle/>
          <a:p>
            <a:pPr algn="l"/>
            <a:r>
              <a:rPr lang="en-GB" sz="850" b="0" i="0" u="none" baseline="0">
                <a:solidFill>
                  <a:srgbClr val="000000"/>
                </a:solidFill>
                <a:latin typeface="Microsoft Sans Serif" panose="020B0604020202020204" pitchFamily="34" charset="0"/>
              </a:rPr>
              <a:t> </a:t>
            </a:r>
          </a:p>
        </p:txBody>
      </p:sp>
      <p:sp>
        <p:nvSpPr>
          <p:cNvPr id="8" name="fl" descr=" "/>
          <p:cNvSpPr txBox="1"/>
          <p:nvPr userDrawn="1"/>
        </p:nvSpPr>
        <p:spPr>
          <a:xfrm>
            <a:off x="0" y="6537960"/>
            <a:ext cx="12192000" cy="223138"/>
          </a:xfrm>
          <a:prstGeom prst="rect">
            <a:avLst/>
          </a:prstGeom>
          <a:noFill/>
        </p:spPr>
        <p:txBody>
          <a:bodyPr vert="horz" rtlCol="0">
            <a:spAutoFit/>
          </a:bodyPr>
          <a:lstStyle/>
          <a:p>
            <a:pPr algn="l"/>
            <a:r>
              <a:rPr lang="en-GB" sz="850" b="0" i="0" u="none" baseline="0">
                <a:solidFill>
                  <a:srgbClr val="000000"/>
                </a:solidFill>
                <a:latin typeface="Microsoft Sans Serif" panose="020B0604020202020204" pitchFamily="34" charset="0"/>
              </a:rPr>
              <a:t> </a:t>
            </a:r>
          </a:p>
        </p:txBody>
      </p:sp>
    </p:spTree>
    <p:extLst>
      <p:ext uri="{BB962C8B-B14F-4D97-AF65-F5344CB8AC3E}">
        <p14:creationId xmlns:p14="http://schemas.microsoft.com/office/powerpoint/2010/main" val="680808947"/>
      </p:ext>
    </p:extLst>
  </p:cSld>
  <p:clrMap bg1="lt1" tx1="dk1" bg2="lt2" tx2="dk2" accent1="accent1" accent2="accent2" accent3="accent3" accent4="accent4" accent5="accent5" accent6="accent6" hlink="hlink" folHlink="folHlink"/>
  <p:sldLayoutIdLst>
    <p:sldLayoutId id="2147483655"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7" Type="http://schemas.microsoft.com/office/2007/relationships/hdphoto" Target="../media/hdphoto2.wdp"/><Relationship Id="rId2" Type="http://schemas.openxmlformats.org/officeDocument/2006/relationships/notesSlide" Target="../notesSlides/notesSlide1.xml"/><Relationship Id="rId1" Type="http://schemas.openxmlformats.org/officeDocument/2006/relationships/slideLayout" Target="../slideLayouts/slideLayout12.xml"/><Relationship Id="rId6" Type="http://schemas.openxmlformats.org/officeDocument/2006/relationships/image" Target="../media/image4.png"/><Relationship Id="rId5" Type="http://schemas.microsoft.com/office/2007/relationships/hdphoto" Target="../media/hdphoto1.wdp"/><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3" Type="http://schemas.openxmlformats.org/officeDocument/2006/relationships/image" Target="../media/image5.png"/><Relationship Id="rId7" Type="http://schemas.openxmlformats.org/officeDocument/2006/relationships/image" Target="../media/image9.png"/><Relationship Id="rId2" Type="http://schemas.openxmlformats.org/officeDocument/2006/relationships/notesSlide" Target="../notesSlides/notesSlide2.xml"/><Relationship Id="rId1" Type="http://schemas.openxmlformats.org/officeDocument/2006/relationships/slideLayout" Target="../slideLayouts/slideLayout7.xml"/><Relationship Id="rId6" Type="http://schemas.openxmlformats.org/officeDocument/2006/relationships/image" Target="../media/image8.png"/><Relationship Id="rId5" Type="http://schemas.openxmlformats.org/officeDocument/2006/relationships/image" Target="../media/image7.jpg"/><Relationship Id="rId4" Type="http://schemas.openxmlformats.org/officeDocument/2006/relationships/image" Target="../media/image6.png"/></Relationships>
</file>

<file path=ppt/slides/_rels/slide3.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10.png"/><Relationship Id="rId7" Type="http://schemas.openxmlformats.org/officeDocument/2006/relationships/diagramColors" Target="../diagrams/colors1.xml"/><Relationship Id="rId12" Type="http://schemas.openxmlformats.org/officeDocument/2006/relationships/image" Target="../media/image8.png"/><Relationship Id="rId2" Type="http://schemas.openxmlformats.org/officeDocument/2006/relationships/notesSlide" Target="../notesSlides/notesSlide3.xml"/><Relationship Id="rId1" Type="http://schemas.openxmlformats.org/officeDocument/2006/relationships/slideLayout" Target="../slideLayouts/slideLayout7.xml"/><Relationship Id="rId6" Type="http://schemas.openxmlformats.org/officeDocument/2006/relationships/diagramQuickStyle" Target="../diagrams/quickStyle1.xml"/><Relationship Id="rId11" Type="http://schemas.openxmlformats.org/officeDocument/2006/relationships/image" Target="../media/image7.jpg"/><Relationship Id="rId5" Type="http://schemas.openxmlformats.org/officeDocument/2006/relationships/diagramLayout" Target="../diagrams/layout1.xml"/><Relationship Id="rId10" Type="http://schemas.openxmlformats.org/officeDocument/2006/relationships/image" Target="../media/image6.png"/><Relationship Id="rId4" Type="http://schemas.openxmlformats.org/officeDocument/2006/relationships/diagramData" Target="../diagrams/data1.xml"/><Relationship Id="rId9" Type="http://schemas.openxmlformats.org/officeDocument/2006/relationships/image" Target="../media/image5.png"/></Relationships>
</file>

<file path=ppt/slides/_rels/slide4.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diagramData" Target="../diagrams/data2.xml"/><Relationship Id="rId7" Type="http://schemas.microsoft.com/office/2007/relationships/diagramDrawing" Target="../diagrams/drawing2.xml"/><Relationship Id="rId12" Type="http://schemas.openxmlformats.org/officeDocument/2006/relationships/image" Target="../media/image11.jfif"/><Relationship Id="rId2" Type="http://schemas.openxmlformats.org/officeDocument/2006/relationships/notesSlide" Target="../notesSlides/notesSlide4.xml"/><Relationship Id="rId1" Type="http://schemas.openxmlformats.org/officeDocument/2006/relationships/slideLayout" Target="../slideLayouts/slideLayout7.xml"/><Relationship Id="rId6" Type="http://schemas.openxmlformats.org/officeDocument/2006/relationships/diagramColors" Target="../diagrams/colors2.xml"/><Relationship Id="rId11" Type="http://schemas.openxmlformats.org/officeDocument/2006/relationships/image" Target="../media/image8.png"/><Relationship Id="rId5" Type="http://schemas.openxmlformats.org/officeDocument/2006/relationships/diagramQuickStyle" Target="../diagrams/quickStyle2.xml"/><Relationship Id="rId10" Type="http://schemas.openxmlformats.org/officeDocument/2006/relationships/image" Target="../media/image7.jpg"/><Relationship Id="rId4" Type="http://schemas.openxmlformats.org/officeDocument/2006/relationships/diagramLayout" Target="../diagrams/layout2.xml"/><Relationship Id="rId9" Type="http://schemas.openxmlformats.org/officeDocument/2006/relationships/image" Target="../media/image6.png"/></Relationships>
</file>

<file path=ppt/slides/_rels/slide5.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5.xml"/><Relationship Id="rId1" Type="http://schemas.openxmlformats.org/officeDocument/2006/relationships/slideLayout" Target="../slideLayouts/slideLayout7.xml"/><Relationship Id="rId6" Type="http://schemas.openxmlformats.org/officeDocument/2006/relationships/diagramColors" Target="../diagrams/colors3.xml"/><Relationship Id="rId11" Type="http://schemas.openxmlformats.org/officeDocument/2006/relationships/image" Target="../media/image8.png"/><Relationship Id="rId5" Type="http://schemas.openxmlformats.org/officeDocument/2006/relationships/diagramQuickStyle" Target="../diagrams/quickStyle3.xml"/><Relationship Id="rId10" Type="http://schemas.openxmlformats.org/officeDocument/2006/relationships/image" Target="../media/image7.jpg"/><Relationship Id="rId4" Type="http://schemas.openxmlformats.org/officeDocument/2006/relationships/diagramLayout" Target="../diagrams/layout3.xml"/><Relationship Id="rId9" Type="http://schemas.openxmlformats.org/officeDocument/2006/relationships/image" Target="../media/image6.png"/></Relationships>
</file>

<file path=ppt/slides/_rels/slide6.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6.xml"/><Relationship Id="rId1" Type="http://schemas.openxmlformats.org/officeDocument/2006/relationships/slideLayout" Target="../slideLayouts/slideLayout6.xml"/><Relationship Id="rId6" Type="http://schemas.openxmlformats.org/officeDocument/2006/relationships/diagramColors" Target="../diagrams/colors4.xml"/><Relationship Id="rId11" Type="http://schemas.openxmlformats.org/officeDocument/2006/relationships/image" Target="../media/image8.png"/><Relationship Id="rId5" Type="http://schemas.openxmlformats.org/officeDocument/2006/relationships/diagramQuickStyle" Target="../diagrams/quickStyle4.xml"/><Relationship Id="rId10" Type="http://schemas.openxmlformats.org/officeDocument/2006/relationships/image" Target="../media/image7.jpg"/><Relationship Id="rId4" Type="http://schemas.openxmlformats.org/officeDocument/2006/relationships/diagramLayout" Target="../diagrams/layout4.xml"/><Relationship Id="rId9" Type="http://schemas.openxmlformats.org/officeDocument/2006/relationships/image" Target="../media/image6.png"/></Relationships>
</file>

<file path=ppt/slides/_rels/slide7.xml.rels><?xml version="1.0" encoding="UTF-8" standalone="yes"?>
<Relationships xmlns="http://schemas.openxmlformats.org/package/2006/relationships"><Relationship Id="rId3" Type="http://schemas.openxmlformats.org/officeDocument/2006/relationships/image" Target="../media/image12.png"/><Relationship Id="rId7" Type="http://schemas.openxmlformats.org/officeDocument/2006/relationships/image" Target="../media/image8.png"/><Relationship Id="rId2" Type="http://schemas.openxmlformats.org/officeDocument/2006/relationships/notesSlide" Target="../notesSlides/notesSlide7.xml"/><Relationship Id="rId1" Type="http://schemas.openxmlformats.org/officeDocument/2006/relationships/slideLayout" Target="../slideLayouts/slideLayout7.xml"/><Relationship Id="rId6" Type="http://schemas.openxmlformats.org/officeDocument/2006/relationships/image" Target="../media/image7.jpg"/><Relationship Id="rId5" Type="http://schemas.openxmlformats.org/officeDocument/2006/relationships/image" Target="../media/image6.png"/><Relationship Id="rId4" Type="http://schemas.openxmlformats.org/officeDocument/2006/relationships/image" Target="../media/image5.png"/></Relationships>
</file>

<file path=ppt/slides/_rels/slide8.xml.rels><?xml version="1.0" encoding="UTF-8" standalone="yes"?>
<Relationships xmlns="http://schemas.openxmlformats.org/package/2006/relationships"><Relationship Id="rId8" Type="http://schemas.openxmlformats.org/officeDocument/2006/relationships/image" Target="../media/image6.png"/><Relationship Id="rId3" Type="http://schemas.openxmlformats.org/officeDocument/2006/relationships/image" Target="../media/image13.png"/><Relationship Id="rId7" Type="http://schemas.openxmlformats.org/officeDocument/2006/relationships/image" Target="../media/image5.png"/><Relationship Id="rId2" Type="http://schemas.openxmlformats.org/officeDocument/2006/relationships/notesSlide" Target="../notesSlides/notesSlide8.xml"/><Relationship Id="rId1" Type="http://schemas.openxmlformats.org/officeDocument/2006/relationships/slideLayout" Target="../slideLayouts/slideLayout7.xml"/><Relationship Id="rId6" Type="http://schemas.openxmlformats.org/officeDocument/2006/relationships/image" Target="../media/image16.png"/><Relationship Id="rId5" Type="http://schemas.openxmlformats.org/officeDocument/2006/relationships/image" Target="../media/image15.png"/><Relationship Id="rId10" Type="http://schemas.openxmlformats.org/officeDocument/2006/relationships/image" Target="../media/image8.png"/><Relationship Id="rId4" Type="http://schemas.openxmlformats.org/officeDocument/2006/relationships/image" Target="../media/image14.png"/><Relationship Id="rId9" Type="http://schemas.openxmlformats.org/officeDocument/2006/relationships/image" Target="../media/image7.jpg"/></Relationships>
</file>

<file path=ppt/slides/_rels/slide9.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9.xml"/><Relationship Id="rId1" Type="http://schemas.openxmlformats.org/officeDocument/2006/relationships/slideLayout" Target="../slideLayouts/slideLayout7.xml"/><Relationship Id="rId6" Type="http://schemas.openxmlformats.org/officeDocument/2006/relationships/diagramColors" Target="../diagrams/colors5.xml"/><Relationship Id="rId11" Type="http://schemas.openxmlformats.org/officeDocument/2006/relationships/image" Target="../media/image8.png"/><Relationship Id="rId5" Type="http://schemas.openxmlformats.org/officeDocument/2006/relationships/diagramQuickStyle" Target="../diagrams/quickStyle5.xml"/><Relationship Id="rId10" Type="http://schemas.openxmlformats.org/officeDocument/2006/relationships/image" Target="../media/image7.jpg"/><Relationship Id="rId4" Type="http://schemas.openxmlformats.org/officeDocument/2006/relationships/diagramLayout" Target="../diagrams/layout5.xml"/><Relationship Id="rId9" Type="http://schemas.openxmlformats.org/officeDocument/2006/relationships/image" Target="../media/image6.png"/></Relationships>
</file>

<file path=ppt/slides/_rels/slide10.xml.rels><?xml version="1.0" encoding="UTF-8" standalone="yes"?>
<Relationships xmlns="http://schemas.openxmlformats.org/package/2006/relationships"><Relationship Id="rId8" Type="http://schemas.microsoft.com/office/2007/relationships/diagramDrawing" Target="../diagrams/drawing6.xml"/><Relationship Id="rId3" Type="http://schemas.openxmlformats.org/officeDocument/2006/relationships/image" Target="../media/image17.png"/><Relationship Id="rId7" Type="http://schemas.openxmlformats.org/officeDocument/2006/relationships/diagramColors" Target="../diagrams/colors6.xml"/><Relationship Id="rId12" Type="http://schemas.openxmlformats.org/officeDocument/2006/relationships/image" Target="../media/image8.png"/><Relationship Id="rId2" Type="http://schemas.openxmlformats.org/officeDocument/2006/relationships/notesSlide" Target="../notesSlides/notesSlide10.xml"/><Relationship Id="rId1" Type="http://schemas.openxmlformats.org/officeDocument/2006/relationships/slideLayout" Target="../slideLayouts/slideLayout7.xml"/><Relationship Id="rId6" Type="http://schemas.openxmlformats.org/officeDocument/2006/relationships/diagramQuickStyle" Target="../diagrams/quickStyle6.xml"/><Relationship Id="rId11" Type="http://schemas.openxmlformats.org/officeDocument/2006/relationships/image" Target="../media/image7.jpg"/><Relationship Id="rId5" Type="http://schemas.openxmlformats.org/officeDocument/2006/relationships/diagramLayout" Target="../diagrams/layout6.xml"/><Relationship Id="rId10" Type="http://schemas.openxmlformats.org/officeDocument/2006/relationships/image" Target="../media/image6.png"/><Relationship Id="rId4" Type="http://schemas.openxmlformats.org/officeDocument/2006/relationships/diagramData" Target="../diagrams/data6.xml"/><Relationship Id="rId9" Type="http://schemas.openxmlformats.org/officeDocument/2006/relationships/image" Target="../media/image5.png"/></Relationships>
</file>

<file path=ppt/slides/_rels/slide11.xml.rels><?xml version="1.0" encoding="UTF-8" standalone="yes"?>
<Relationships xmlns="http://schemas.openxmlformats.org/package/2006/relationships"><Relationship Id="rId8" Type="http://schemas.microsoft.com/office/2007/relationships/diagramDrawing" Target="../diagrams/drawing7.xml"/><Relationship Id="rId3" Type="http://schemas.openxmlformats.org/officeDocument/2006/relationships/notesSlide" Target="../notesSlides/notesSlide11.xml"/><Relationship Id="rId7" Type="http://schemas.openxmlformats.org/officeDocument/2006/relationships/diagramColors" Target="../diagrams/colors7.xml"/><Relationship Id="rId12" Type="http://schemas.openxmlformats.org/officeDocument/2006/relationships/image" Target="../media/image8.png"/><Relationship Id="rId2" Type="http://schemas.openxmlformats.org/officeDocument/2006/relationships/slideLayout" Target="../slideLayouts/slideLayout7.xml"/><Relationship Id="rId1" Type="http://schemas.openxmlformats.org/officeDocument/2006/relationships/tags" Target="../tags/tag1.xml"/><Relationship Id="rId6" Type="http://schemas.openxmlformats.org/officeDocument/2006/relationships/diagramQuickStyle" Target="../diagrams/quickStyle7.xml"/><Relationship Id="rId11" Type="http://schemas.openxmlformats.org/officeDocument/2006/relationships/image" Target="../media/image7.jpg"/><Relationship Id="rId5" Type="http://schemas.openxmlformats.org/officeDocument/2006/relationships/diagramLayout" Target="../diagrams/layout7.xml"/><Relationship Id="rId10" Type="http://schemas.openxmlformats.org/officeDocument/2006/relationships/image" Target="../media/image6.png"/><Relationship Id="rId4" Type="http://schemas.openxmlformats.org/officeDocument/2006/relationships/diagramData" Target="../diagrams/data7.xml"/><Relationship Id="rId9" Type="http://schemas.openxmlformats.org/officeDocument/2006/relationships/image" Target="../media/image5.png"/></Relationships>
</file>

<file path=ppt/slides/_rels/slide12.xml.rels><?xml version="1.0" encoding="UTF-8" standalone="yes"?>
<Relationships xmlns="http://schemas.openxmlformats.org/package/2006/relationships"><Relationship Id="rId8" Type="http://schemas.openxmlformats.org/officeDocument/2006/relationships/diagramLayout" Target="../diagrams/layout8.xml"/><Relationship Id="rId13" Type="http://schemas.openxmlformats.org/officeDocument/2006/relationships/image" Target="../media/image6.png"/><Relationship Id="rId3" Type="http://schemas.openxmlformats.org/officeDocument/2006/relationships/image" Target="../media/image21.png"/><Relationship Id="rId7" Type="http://schemas.openxmlformats.org/officeDocument/2006/relationships/diagramData" Target="../diagrams/data8.xml"/><Relationship Id="rId12" Type="http://schemas.openxmlformats.org/officeDocument/2006/relationships/image" Target="../media/image5.png"/><Relationship Id="rId2" Type="http://schemas.openxmlformats.org/officeDocument/2006/relationships/notesSlide" Target="../notesSlides/notesSlide12.xml"/><Relationship Id="rId1" Type="http://schemas.openxmlformats.org/officeDocument/2006/relationships/slideLayout" Target="../slideLayouts/slideLayout7.xml"/><Relationship Id="rId6" Type="http://schemas.openxmlformats.org/officeDocument/2006/relationships/image" Target="../media/image24.png"/><Relationship Id="rId11" Type="http://schemas.microsoft.com/office/2007/relationships/diagramDrawing" Target="../diagrams/drawing8.xml"/><Relationship Id="rId5" Type="http://schemas.openxmlformats.org/officeDocument/2006/relationships/image" Target="../media/image23.jpeg"/><Relationship Id="rId15" Type="http://schemas.openxmlformats.org/officeDocument/2006/relationships/image" Target="../media/image8.png"/><Relationship Id="rId10" Type="http://schemas.openxmlformats.org/officeDocument/2006/relationships/diagramColors" Target="../diagrams/colors8.xml"/><Relationship Id="rId4" Type="http://schemas.openxmlformats.org/officeDocument/2006/relationships/image" Target="../media/image22.jpeg"/><Relationship Id="rId9" Type="http://schemas.openxmlformats.org/officeDocument/2006/relationships/diagramQuickStyle" Target="../diagrams/quickStyle8.xml"/><Relationship Id="rId14" Type="http://schemas.openxmlformats.org/officeDocument/2006/relationships/image" Target="../media/image7.jpg"/></Relationships>
</file>

<file path=ppt/slides/_rels/slide13.xml.rels><?xml version="1.0" encoding="UTF-8" standalone="yes"?>
<Relationships xmlns="http://schemas.openxmlformats.org/package/2006/relationships"><Relationship Id="rId8" Type="http://schemas.openxmlformats.org/officeDocument/2006/relationships/diagramLayout" Target="../diagrams/layout9.xml"/><Relationship Id="rId13" Type="http://schemas.openxmlformats.org/officeDocument/2006/relationships/image" Target="../media/image6.png"/><Relationship Id="rId3" Type="http://schemas.openxmlformats.org/officeDocument/2006/relationships/image" Target="../media/image25.png"/><Relationship Id="rId7" Type="http://schemas.openxmlformats.org/officeDocument/2006/relationships/diagramData" Target="../diagrams/data9.xml"/><Relationship Id="rId12" Type="http://schemas.openxmlformats.org/officeDocument/2006/relationships/image" Target="../media/image5.png"/><Relationship Id="rId2" Type="http://schemas.openxmlformats.org/officeDocument/2006/relationships/notesSlide" Target="../notesSlides/notesSlide13.xml"/><Relationship Id="rId1" Type="http://schemas.openxmlformats.org/officeDocument/2006/relationships/slideLayout" Target="../slideLayouts/slideLayout6.xml"/><Relationship Id="rId6" Type="http://schemas.openxmlformats.org/officeDocument/2006/relationships/image" Target="../media/image28.png"/><Relationship Id="rId11" Type="http://schemas.microsoft.com/office/2007/relationships/diagramDrawing" Target="../diagrams/drawing9.xml"/><Relationship Id="rId5" Type="http://schemas.openxmlformats.org/officeDocument/2006/relationships/image" Target="../media/image27.png"/><Relationship Id="rId15" Type="http://schemas.openxmlformats.org/officeDocument/2006/relationships/image" Target="../media/image8.png"/><Relationship Id="rId10" Type="http://schemas.openxmlformats.org/officeDocument/2006/relationships/diagramColors" Target="../diagrams/colors9.xml"/><Relationship Id="rId4" Type="http://schemas.openxmlformats.org/officeDocument/2006/relationships/image" Target="../media/image26.png"/><Relationship Id="rId9" Type="http://schemas.openxmlformats.org/officeDocument/2006/relationships/diagramQuickStyle" Target="../diagrams/quickStyle9.xml"/><Relationship Id="rId14" Type="http://schemas.openxmlformats.org/officeDocument/2006/relationships/image" Target="../media/image7.jpg"/></Relationships>
</file>

<file path=ppt/slides/_rels/slide14.xml.rels><?xml version="1.0" encoding="UTF-8" standalone="yes"?>
<Relationships xmlns="http://schemas.openxmlformats.org/package/2006/relationships"><Relationship Id="rId8" Type="http://schemas.microsoft.com/office/2007/relationships/diagramDrawing" Target="../diagrams/drawing10.xml"/><Relationship Id="rId3" Type="http://schemas.openxmlformats.org/officeDocument/2006/relationships/image" Target="../media/image29.png"/><Relationship Id="rId7" Type="http://schemas.openxmlformats.org/officeDocument/2006/relationships/diagramColors" Target="../diagrams/colors10.xml"/><Relationship Id="rId12" Type="http://schemas.openxmlformats.org/officeDocument/2006/relationships/image" Target="../media/image8.png"/><Relationship Id="rId2" Type="http://schemas.openxmlformats.org/officeDocument/2006/relationships/notesSlide" Target="../notesSlides/notesSlide14.xml"/><Relationship Id="rId1" Type="http://schemas.openxmlformats.org/officeDocument/2006/relationships/slideLayout" Target="../slideLayouts/slideLayout7.xml"/><Relationship Id="rId6" Type="http://schemas.openxmlformats.org/officeDocument/2006/relationships/diagramQuickStyle" Target="../diagrams/quickStyle10.xml"/><Relationship Id="rId11" Type="http://schemas.openxmlformats.org/officeDocument/2006/relationships/image" Target="../media/image7.jpg"/><Relationship Id="rId5" Type="http://schemas.openxmlformats.org/officeDocument/2006/relationships/diagramLayout" Target="../diagrams/layout10.xml"/><Relationship Id="rId10" Type="http://schemas.openxmlformats.org/officeDocument/2006/relationships/image" Target="../media/image6.png"/><Relationship Id="rId4" Type="http://schemas.openxmlformats.org/officeDocument/2006/relationships/diagramData" Target="../diagrams/data10.xml"/><Relationship Id="rId9" Type="http://schemas.openxmlformats.org/officeDocument/2006/relationships/image" Target="../media/image5.png"/></Relationships>
</file>

<file path=ppt/slides/_rels/slide15.xml.rels><?xml version="1.0" encoding="UTF-8" standalone="yes"?>
<Relationships xmlns="http://schemas.openxmlformats.org/package/2006/relationships"><Relationship Id="rId3" Type="http://schemas.openxmlformats.org/officeDocument/2006/relationships/image" Target="../media/image30.jpeg"/><Relationship Id="rId7" Type="http://schemas.openxmlformats.org/officeDocument/2006/relationships/image" Target="../media/image8.png"/><Relationship Id="rId2" Type="http://schemas.openxmlformats.org/officeDocument/2006/relationships/notesSlide" Target="../notesSlides/notesSlide15.xml"/><Relationship Id="rId1" Type="http://schemas.openxmlformats.org/officeDocument/2006/relationships/slideLayout" Target="../slideLayouts/slideLayout7.xml"/><Relationship Id="rId6" Type="http://schemas.openxmlformats.org/officeDocument/2006/relationships/image" Target="../media/image7.jpg"/><Relationship Id="rId5" Type="http://schemas.openxmlformats.org/officeDocument/2006/relationships/image" Target="../media/image6.png"/><Relationship Id="rId4" Type="http://schemas.openxmlformats.org/officeDocument/2006/relationships/image" Target="../media/image5.png"/></Relationships>
</file>

<file path=ppt/slides/_rels/slide16.xml.rels><?xml version="1.0" encoding="UTF-8" standalone="yes"?>
<Relationships xmlns="http://schemas.openxmlformats.org/package/2006/relationships"><Relationship Id="rId3" Type="http://schemas.openxmlformats.org/officeDocument/2006/relationships/image" Target="../media/image31.png"/><Relationship Id="rId7" Type="http://schemas.openxmlformats.org/officeDocument/2006/relationships/image" Target="../media/image8.png"/><Relationship Id="rId2" Type="http://schemas.openxmlformats.org/officeDocument/2006/relationships/notesSlide" Target="../notesSlides/notesSlide16.xml"/><Relationship Id="rId1" Type="http://schemas.openxmlformats.org/officeDocument/2006/relationships/slideLayout" Target="../slideLayouts/slideLayout7.xml"/><Relationship Id="rId6" Type="http://schemas.openxmlformats.org/officeDocument/2006/relationships/image" Target="../media/image7.jpg"/><Relationship Id="rId5" Type="http://schemas.openxmlformats.org/officeDocument/2006/relationships/image" Target="../media/image6.png"/><Relationship Id="rId4" Type="http://schemas.openxmlformats.org/officeDocument/2006/relationships/image" Target="../media/image5.png"/></Relationships>
</file>

<file path=ppt/slides/_rels/slide17.xml.rels><?xml version="1.0" encoding="UTF-8" standalone="yes"?>
<Relationships xmlns="http://schemas.openxmlformats.org/package/2006/relationships"><Relationship Id="rId8" Type="http://schemas.openxmlformats.org/officeDocument/2006/relationships/image" Target="../media/image7.jpg"/><Relationship Id="rId3" Type="http://schemas.openxmlformats.org/officeDocument/2006/relationships/image" Target="../media/image32.png"/><Relationship Id="rId7" Type="http://schemas.openxmlformats.org/officeDocument/2006/relationships/image" Target="../media/image6.png"/><Relationship Id="rId2" Type="http://schemas.openxmlformats.org/officeDocument/2006/relationships/notesSlide" Target="../notesSlides/notesSlide17.xml"/><Relationship Id="rId1" Type="http://schemas.openxmlformats.org/officeDocument/2006/relationships/slideLayout" Target="../slideLayouts/slideLayout7.xml"/><Relationship Id="rId6" Type="http://schemas.openxmlformats.org/officeDocument/2006/relationships/image" Target="../media/image5.png"/><Relationship Id="rId5" Type="http://schemas.openxmlformats.org/officeDocument/2006/relationships/image" Target="../media/image33.png"/><Relationship Id="rId4" Type="http://schemas.openxmlformats.org/officeDocument/2006/relationships/hyperlink" Target="https://youtu.be/rbe5D3Yh43o" TargetMode="External"/><Relationship Id="rId9" Type="http://schemas.openxmlformats.org/officeDocument/2006/relationships/image" Target="../media/image8.png"/></Relationships>
</file>

<file path=ppt/slides/_rels/slide18.xml.rels><?xml version="1.0" encoding="UTF-8" standalone="yes"?>
<Relationships xmlns="http://schemas.openxmlformats.org/package/2006/relationships"><Relationship Id="rId8" Type="http://schemas.openxmlformats.org/officeDocument/2006/relationships/image" Target="../media/image6.png"/><Relationship Id="rId3" Type="http://schemas.openxmlformats.org/officeDocument/2006/relationships/image" Target="../media/image34.png"/><Relationship Id="rId7" Type="http://schemas.openxmlformats.org/officeDocument/2006/relationships/image" Target="../media/image5.png"/><Relationship Id="rId2" Type="http://schemas.openxmlformats.org/officeDocument/2006/relationships/notesSlide" Target="../notesSlides/notesSlide18.xml"/><Relationship Id="rId1" Type="http://schemas.openxmlformats.org/officeDocument/2006/relationships/slideLayout" Target="../slideLayouts/slideLayout7.xml"/><Relationship Id="rId6" Type="http://schemas.openxmlformats.org/officeDocument/2006/relationships/image" Target="../media/image33.png"/><Relationship Id="rId5" Type="http://schemas.openxmlformats.org/officeDocument/2006/relationships/hyperlink" Target="https://youtu.be/5KKId_9CSlk" TargetMode="External"/><Relationship Id="rId10" Type="http://schemas.openxmlformats.org/officeDocument/2006/relationships/image" Target="../media/image8.png"/><Relationship Id="rId4" Type="http://schemas.openxmlformats.org/officeDocument/2006/relationships/image" Target="../media/image35.png"/><Relationship Id="rId9" Type="http://schemas.openxmlformats.org/officeDocument/2006/relationships/image" Target="../media/image7.jpg"/></Relationships>
</file>

<file path=ppt/slides/_rels/slide19.xml.rels><?xml version="1.0" encoding="UTF-8" standalone="yes"?>
<Relationships xmlns="http://schemas.openxmlformats.org/package/2006/relationships"><Relationship Id="rId3" Type="http://schemas.openxmlformats.org/officeDocument/2006/relationships/image" Target="../media/image36.png"/><Relationship Id="rId7" Type="http://schemas.openxmlformats.org/officeDocument/2006/relationships/image" Target="../media/image8.png"/><Relationship Id="rId2" Type="http://schemas.openxmlformats.org/officeDocument/2006/relationships/notesSlide" Target="../notesSlides/notesSlide19.xml"/><Relationship Id="rId1" Type="http://schemas.openxmlformats.org/officeDocument/2006/relationships/slideLayout" Target="../slideLayouts/slideLayout7.xml"/><Relationship Id="rId6" Type="http://schemas.openxmlformats.org/officeDocument/2006/relationships/image" Target="../media/image7.jpg"/><Relationship Id="rId5" Type="http://schemas.openxmlformats.org/officeDocument/2006/relationships/image" Target="../media/image6.png"/><Relationship Id="rId4" Type="http://schemas.openxmlformats.org/officeDocument/2006/relationships/image" Target="../media/image5.png"/></Relationships>
</file>

<file path=ppt/slides/_rels/slide20.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diagramData" Target="../diagrams/data11.xml"/><Relationship Id="rId7" Type="http://schemas.microsoft.com/office/2007/relationships/diagramDrawing" Target="../diagrams/drawing11.xml"/><Relationship Id="rId2" Type="http://schemas.openxmlformats.org/officeDocument/2006/relationships/notesSlide" Target="../notesSlides/notesSlide20.xml"/><Relationship Id="rId1" Type="http://schemas.openxmlformats.org/officeDocument/2006/relationships/slideLayout" Target="../slideLayouts/slideLayout7.xml"/><Relationship Id="rId6" Type="http://schemas.openxmlformats.org/officeDocument/2006/relationships/diagramColors" Target="../diagrams/colors11.xml"/><Relationship Id="rId11" Type="http://schemas.openxmlformats.org/officeDocument/2006/relationships/image" Target="../media/image8.png"/><Relationship Id="rId5" Type="http://schemas.openxmlformats.org/officeDocument/2006/relationships/diagramQuickStyle" Target="../diagrams/quickStyle11.xml"/><Relationship Id="rId10" Type="http://schemas.openxmlformats.org/officeDocument/2006/relationships/image" Target="../media/image7.jpg"/><Relationship Id="rId4" Type="http://schemas.openxmlformats.org/officeDocument/2006/relationships/diagramLayout" Target="../diagrams/layout11.xml"/><Relationship Id="rId9" Type="http://schemas.openxmlformats.org/officeDocument/2006/relationships/image" Target="../media/image6.png"/></Relationships>
</file>

<file path=ppt/slides/_rels/slide21.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diagramData" Target="../diagrams/data12.xml"/><Relationship Id="rId7" Type="http://schemas.microsoft.com/office/2007/relationships/diagramDrawing" Target="../diagrams/drawing12.xml"/><Relationship Id="rId2" Type="http://schemas.openxmlformats.org/officeDocument/2006/relationships/notesSlide" Target="../notesSlides/notesSlide21.xml"/><Relationship Id="rId1" Type="http://schemas.openxmlformats.org/officeDocument/2006/relationships/slideLayout" Target="../slideLayouts/slideLayout7.xml"/><Relationship Id="rId6" Type="http://schemas.openxmlformats.org/officeDocument/2006/relationships/diagramColors" Target="../diagrams/colors12.xml"/><Relationship Id="rId11" Type="http://schemas.openxmlformats.org/officeDocument/2006/relationships/image" Target="../media/image8.png"/><Relationship Id="rId5" Type="http://schemas.openxmlformats.org/officeDocument/2006/relationships/diagramQuickStyle" Target="../diagrams/quickStyle12.xml"/><Relationship Id="rId10" Type="http://schemas.openxmlformats.org/officeDocument/2006/relationships/image" Target="../media/image7.jpg"/><Relationship Id="rId4" Type="http://schemas.openxmlformats.org/officeDocument/2006/relationships/diagramLayout" Target="../diagrams/layout12.xml"/><Relationship Id="rId9" Type="http://schemas.openxmlformats.org/officeDocument/2006/relationships/image" Target="../media/image6.png"/></Relationships>
</file>

<file path=ppt/slides/_rels/slide22.xml.rels><?xml version="1.0" encoding="UTF-8" standalone="yes"?>
<Relationships xmlns="http://schemas.openxmlformats.org/package/2006/relationships"><Relationship Id="rId8" Type="http://schemas.microsoft.com/office/2007/relationships/diagramDrawing" Target="../diagrams/drawing13.xml"/><Relationship Id="rId3" Type="http://schemas.openxmlformats.org/officeDocument/2006/relationships/image" Target="../media/image37.png"/><Relationship Id="rId7" Type="http://schemas.openxmlformats.org/officeDocument/2006/relationships/diagramColors" Target="../diagrams/colors13.xml"/><Relationship Id="rId12" Type="http://schemas.openxmlformats.org/officeDocument/2006/relationships/image" Target="../media/image8.png"/><Relationship Id="rId2" Type="http://schemas.openxmlformats.org/officeDocument/2006/relationships/notesSlide" Target="../notesSlides/notesSlide22.xml"/><Relationship Id="rId1" Type="http://schemas.openxmlformats.org/officeDocument/2006/relationships/slideLayout" Target="../slideLayouts/slideLayout7.xml"/><Relationship Id="rId6" Type="http://schemas.openxmlformats.org/officeDocument/2006/relationships/diagramQuickStyle" Target="../diagrams/quickStyle13.xml"/><Relationship Id="rId11" Type="http://schemas.openxmlformats.org/officeDocument/2006/relationships/image" Target="../media/image7.jpg"/><Relationship Id="rId5" Type="http://schemas.openxmlformats.org/officeDocument/2006/relationships/diagramLayout" Target="../diagrams/layout13.xml"/><Relationship Id="rId10" Type="http://schemas.openxmlformats.org/officeDocument/2006/relationships/image" Target="../media/image6.png"/><Relationship Id="rId4" Type="http://schemas.openxmlformats.org/officeDocument/2006/relationships/diagramData" Target="../diagrams/data13.xml"/><Relationship Id="rId9" Type="http://schemas.openxmlformats.org/officeDocument/2006/relationships/image" Target="../media/image5.png"/></Relationships>
</file>

<file path=ppt/slides/_rels/slide23.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diagramData" Target="../diagrams/data14.xml"/><Relationship Id="rId7" Type="http://schemas.microsoft.com/office/2007/relationships/diagramDrawing" Target="../diagrams/drawing14.xml"/><Relationship Id="rId2" Type="http://schemas.openxmlformats.org/officeDocument/2006/relationships/notesSlide" Target="../notesSlides/notesSlide23.xml"/><Relationship Id="rId1" Type="http://schemas.openxmlformats.org/officeDocument/2006/relationships/slideLayout" Target="../slideLayouts/slideLayout7.xml"/><Relationship Id="rId6" Type="http://schemas.openxmlformats.org/officeDocument/2006/relationships/diagramColors" Target="../diagrams/colors14.xml"/><Relationship Id="rId11" Type="http://schemas.openxmlformats.org/officeDocument/2006/relationships/image" Target="../media/image8.png"/><Relationship Id="rId5" Type="http://schemas.openxmlformats.org/officeDocument/2006/relationships/diagramQuickStyle" Target="../diagrams/quickStyle14.xml"/><Relationship Id="rId10" Type="http://schemas.openxmlformats.org/officeDocument/2006/relationships/image" Target="../media/image7.jpg"/><Relationship Id="rId4" Type="http://schemas.openxmlformats.org/officeDocument/2006/relationships/diagramLayout" Target="../diagrams/layout14.xml"/><Relationship Id="rId9" Type="http://schemas.openxmlformats.org/officeDocument/2006/relationships/image" Target="../media/image6.png"/></Relationships>
</file>

<file path=ppt/slides/_rels/slide24.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diagramData" Target="../diagrams/data15.xml"/><Relationship Id="rId7" Type="http://schemas.microsoft.com/office/2007/relationships/diagramDrawing" Target="../diagrams/drawing15.xml"/><Relationship Id="rId2" Type="http://schemas.openxmlformats.org/officeDocument/2006/relationships/notesSlide" Target="../notesSlides/notesSlide24.xml"/><Relationship Id="rId1" Type="http://schemas.openxmlformats.org/officeDocument/2006/relationships/slideLayout" Target="../slideLayouts/slideLayout7.xml"/><Relationship Id="rId6" Type="http://schemas.openxmlformats.org/officeDocument/2006/relationships/diagramColors" Target="../diagrams/colors15.xml"/><Relationship Id="rId11" Type="http://schemas.openxmlformats.org/officeDocument/2006/relationships/image" Target="../media/image8.png"/><Relationship Id="rId5" Type="http://schemas.openxmlformats.org/officeDocument/2006/relationships/diagramQuickStyle" Target="../diagrams/quickStyle15.xml"/><Relationship Id="rId10" Type="http://schemas.openxmlformats.org/officeDocument/2006/relationships/image" Target="../media/image7.jpg"/><Relationship Id="rId4" Type="http://schemas.openxmlformats.org/officeDocument/2006/relationships/diagramLayout" Target="../diagrams/layout15.xml"/><Relationship Id="rId9" Type="http://schemas.openxmlformats.org/officeDocument/2006/relationships/image" Target="../media/image6.png"/></Relationships>
</file>

<file path=ppt/slides/_rels/slide25.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diagramData" Target="../diagrams/data16.xml"/><Relationship Id="rId7" Type="http://schemas.microsoft.com/office/2007/relationships/diagramDrawing" Target="../diagrams/drawing16.xml"/><Relationship Id="rId2" Type="http://schemas.openxmlformats.org/officeDocument/2006/relationships/notesSlide" Target="../notesSlides/notesSlide25.xml"/><Relationship Id="rId1" Type="http://schemas.openxmlformats.org/officeDocument/2006/relationships/slideLayout" Target="../slideLayouts/slideLayout7.xml"/><Relationship Id="rId6" Type="http://schemas.openxmlformats.org/officeDocument/2006/relationships/diagramColors" Target="../diagrams/colors16.xml"/><Relationship Id="rId11" Type="http://schemas.openxmlformats.org/officeDocument/2006/relationships/image" Target="../media/image8.png"/><Relationship Id="rId5" Type="http://schemas.openxmlformats.org/officeDocument/2006/relationships/diagramQuickStyle" Target="../diagrams/quickStyle16.xml"/><Relationship Id="rId10" Type="http://schemas.openxmlformats.org/officeDocument/2006/relationships/image" Target="../media/image7.jpg"/><Relationship Id="rId4" Type="http://schemas.openxmlformats.org/officeDocument/2006/relationships/diagramLayout" Target="../diagrams/layout16.xml"/><Relationship Id="rId9" Type="http://schemas.openxmlformats.org/officeDocument/2006/relationships/image" Target="../media/image6.png"/></Relationships>
</file>

<file path=ppt/slides/_rels/slide26.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diagramData" Target="../diagrams/data17.xml"/><Relationship Id="rId7" Type="http://schemas.microsoft.com/office/2007/relationships/diagramDrawing" Target="../diagrams/drawing17.xml"/><Relationship Id="rId2" Type="http://schemas.openxmlformats.org/officeDocument/2006/relationships/notesSlide" Target="../notesSlides/notesSlide26.xml"/><Relationship Id="rId1" Type="http://schemas.openxmlformats.org/officeDocument/2006/relationships/slideLayout" Target="../slideLayouts/slideLayout7.xml"/><Relationship Id="rId6" Type="http://schemas.openxmlformats.org/officeDocument/2006/relationships/diagramColors" Target="../diagrams/colors17.xml"/><Relationship Id="rId11" Type="http://schemas.openxmlformats.org/officeDocument/2006/relationships/image" Target="../media/image8.png"/><Relationship Id="rId5" Type="http://schemas.openxmlformats.org/officeDocument/2006/relationships/diagramQuickStyle" Target="../diagrams/quickStyle17.xml"/><Relationship Id="rId10" Type="http://schemas.openxmlformats.org/officeDocument/2006/relationships/image" Target="../media/image7.jpg"/><Relationship Id="rId4" Type="http://schemas.openxmlformats.org/officeDocument/2006/relationships/diagramLayout" Target="../diagrams/layout17.xml"/><Relationship Id="rId9" Type="http://schemas.openxmlformats.org/officeDocument/2006/relationships/image" Target="../media/image6.png"/></Relationships>
</file>

<file path=ppt/slides/_rels/slide27.xml.rels><?xml version="1.0" encoding="UTF-8" standalone="yes"?>
<Relationships xmlns="http://schemas.openxmlformats.org/package/2006/relationships"><Relationship Id="rId8" Type="http://schemas.openxmlformats.org/officeDocument/2006/relationships/image" Target="../media/image7.jpg"/><Relationship Id="rId3" Type="http://schemas.openxmlformats.org/officeDocument/2006/relationships/slideLayout" Target="../slideLayouts/slideLayout7.xml"/><Relationship Id="rId7" Type="http://schemas.openxmlformats.org/officeDocument/2006/relationships/image" Target="../media/image6.png"/><Relationship Id="rId2" Type="http://schemas.openxmlformats.org/officeDocument/2006/relationships/video" Target="../media/media1.mp4"/><Relationship Id="rId1" Type="http://schemas.microsoft.com/office/2007/relationships/media" Target="../media/media1.mp4"/><Relationship Id="rId6" Type="http://schemas.openxmlformats.org/officeDocument/2006/relationships/image" Target="../media/image5.png"/><Relationship Id="rId5" Type="http://schemas.openxmlformats.org/officeDocument/2006/relationships/image" Target="../media/image38.png"/><Relationship Id="rId4" Type="http://schemas.openxmlformats.org/officeDocument/2006/relationships/notesSlide" Target="../notesSlides/notesSlide27.xml"/><Relationship Id="rId9" Type="http://schemas.openxmlformats.org/officeDocument/2006/relationships/image" Target="../media/image8.png"/></Relationships>
</file>

<file path=ppt/slides/_rels/slide28.xml.rels><?xml version="1.0" encoding="UTF-8" standalone="yes"?>
<Relationships xmlns="http://schemas.openxmlformats.org/package/2006/relationships"><Relationship Id="rId8" Type="http://schemas.microsoft.com/office/2007/relationships/diagramDrawing" Target="../diagrams/drawing18.xml"/><Relationship Id="rId3" Type="http://schemas.openxmlformats.org/officeDocument/2006/relationships/hyperlink" Target="https://assets.publishing.service.gov.uk/government/uploads/system/uploads/attachment_data/file/346922/Best_Use_of_Stop_and_Search_Scheme_v3.0_v2.pdf" TargetMode="External"/><Relationship Id="rId7" Type="http://schemas.openxmlformats.org/officeDocument/2006/relationships/diagramColors" Target="../diagrams/colors18.xml"/><Relationship Id="rId12" Type="http://schemas.openxmlformats.org/officeDocument/2006/relationships/image" Target="../media/image8.png"/><Relationship Id="rId2" Type="http://schemas.openxmlformats.org/officeDocument/2006/relationships/notesSlide" Target="../notesSlides/notesSlide28.xml"/><Relationship Id="rId1" Type="http://schemas.openxmlformats.org/officeDocument/2006/relationships/slideLayout" Target="../slideLayouts/slideLayout7.xml"/><Relationship Id="rId6" Type="http://schemas.openxmlformats.org/officeDocument/2006/relationships/diagramQuickStyle" Target="../diagrams/quickStyle18.xml"/><Relationship Id="rId11" Type="http://schemas.openxmlformats.org/officeDocument/2006/relationships/image" Target="../media/image7.jpg"/><Relationship Id="rId5" Type="http://schemas.openxmlformats.org/officeDocument/2006/relationships/diagramLayout" Target="../diagrams/layout18.xml"/><Relationship Id="rId10" Type="http://schemas.openxmlformats.org/officeDocument/2006/relationships/image" Target="../media/image6.png"/><Relationship Id="rId4" Type="http://schemas.openxmlformats.org/officeDocument/2006/relationships/diagramData" Target="../diagrams/data18.xml"/><Relationship Id="rId9" Type="http://schemas.openxmlformats.org/officeDocument/2006/relationships/image" Target="../media/image5.png"/></Relationships>
</file>

<file path=ppt/slides/_rels/slide29.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29.xml"/><Relationship Id="rId1" Type="http://schemas.openxmlformats.org/officeDocument/2006/relationships/slideLayout" Target="../slideLayouts/slideLayout7.xml"/><Relationship Id="rId6" Type="http://schemas.openxmlformats.org/officeDocument/2006/relationships/image" Target="../media/image8.png"/><Relationship Id="rId5" Type="http://schemas.openxmlformats.org/officeDocument/2006/relationships/image" Target="../media/image7.jpg"/><Relationship Id="rId4" Type="http://schemas.openxmlformats.org/officeDocument/2006/relationships/image" Target="../media/image6.png"/></Relationships>
</file>

<file path=ppt/slides/_rels/slide30.xml.rels><?xml version="1.0" encoding="UTF-8" standalone="yes"?>
<Relationships xmlns="http://schemas.openxmlformats.org/package/2006/relationships"><Relationship Id="rId8" Type="http://schemas.microsoft.com/office/2007/relationships/diagramDrawing" Target="../diagrams/drawing19.xml"/><Relationship Id="rId3" Type="http://schemas.openxmlformats.org/officeDocument/2006/relationships/image" Target="../media/image39.jpg"/><Relationship Id="rId7" Type="http://schemas.openxmlformats.org/officeDocument/2006/relationships/diagramColors" Target="../diagrams/colors19.xml"/><Relationship Id="rId12" Type="http://schemas.openxmlformats.org/officeDocument/2006/relationships/image" Target="../media/image8.png"/><Relationship Id="rId2" Type="http://schemas.openxmlformats.org/officeDocument/2006/relationships/notesSlide" Target="../notesSlides/notesSlide30.xml"/><Relationship Id="rId1" Type="http://schemas.openxmlformats.org/officeDocument/2006/relationships/slideLayout" Target="../slideLayouts/slideLayout7.xml"/><Relationship Id="rId6" Type="http://schemas.openxmlformats.org/officeDocument/2006/relationships/diagramQuickStyle" Target="../diagrams/quickStyle19.xml"/><Relationship Id="rId11" Type="http://schemas.openxmlformats.org/officeDocument/2006/relationships/image" Target="../media/image7.jpg"/><Relationship Id="rId5" Type="http://schemas.openxmlformats.org/officeDocument/2006/relationships/diagramLayout" Target="../diagrams/layout19.xml"/><Relationship Id="rId10" Type="http://schemas.openxmlformats.org/officeDocument/2006/relationships/image" Target="../media/image6.png"/><Relationship Id="rId4" Type="http://schemas.openxmlformats.org/officeDocument/2006/relationships/diagramData" Target="../diagrams/data19.xml"/><Relationship Id="rId9" Type="http://schemas.openxmlformats.org/officeDocument/2006/relationships/image" Target="../media/image5.png"/></Relationships>
</file>

<file path=ppt/slides/_rels/slide31.xml.rels><?xml version="1.0" encoding="UTF-8" standalone="yes"?>
<Relationships xmlns="http://schemas.openxmlformats.org/package/2006/relationships"><Relationship Id="rId3" Type="http://schemas.openxmlformats.org/officeDocument/2006/relationships/image" Target="../media/image39.jpg"/><Relationship Id="rId7" Type="http://schemas.openxmlformats.org/officeDocument/2006/relationships/image" Target="../media/image8.png"/><Relationship Id="rId2" Type="http://schemas.openxmlformats.org/officeDocument/2006/relationships/notesSlide" Target="../notesSlides/notesSlide31.xml"/><Relationship Id="rId1" Type="http://schemas.openxmlformats.org/officeDocument/2006/relationships/slideLayout" Target="../slideLayouts/slideLayout7.xml"/><Relationship Id="rId6" Type="http://schemas.openxmlformats.org/officeDocument/2006/relationships/image" Target="../media/image7.jpg"/><Relationship Id="rId5" Type="http://schemas.openxmlformats.org/officeDocument/2006/relationships/image" Target="../media/image6.png"/><Relationship Id="rId4" Type="http://schemas.openxmlformats.org/officeDocument/2006/relationships/image" Target="../media/image5.png"/></Relationships>
</file>

<file path=ppt/slides/_rels/slide32.xml.rels><?xml version="1.0" encoding="UTF-8" standalone="yes"?>
<Relationships xmlns="http://schemas.openxmlformats.org/package/2006/relationships"><Relationship Id="rId8" Type="http://schemas.microsoft.com/office/2007/relationships/diagramDrawing" Target="../diagrams/drawing20.xml"/><Relationship Id="rId13" Type="http://schemas.microsoft.com/office/2007/relationships/diagramDrawing" Target="../diagrams/drawing21.xml"/><Relationship Id="rId3" Type="http://schemas.openxmlformats.org/officeDocument/2006/relationships/image" Target="../media/image40.jpeg"/><Relationship Id="rId7" Type="http://schemas.openxmlformats.org/officeDocument/2006/relationships/diagramColors" Target="../diagrams/colors20.xml"/><Relationship Id="rId12" Type="http://schemas.openxmlformats.org/officeDocument/2006/relationships/diagramColors" Target="../diagrams/colors21.xml"/><Relationship Id="rId17" Type="http://schemas.openxmlformats.org/officeDocument/2006/relationships/image" Target="../media/image8.png"/><Relationship Id="rId2" Type="http://schemas.openxmlformats.org/officeDocument/2006/relationships/notesSlide" Target="../notesSlides/notesSlide32.xml"/><Relationship Id="rId16" Type="http://schemas.openxmlformats.org/officeDocument/2006/relationships/image" Target="../media/image7.jpg"/><Relationship Id="rId1" Type="http://schemas.openxmlformats.org/officeDocument/2006/relationships/slideLayout" Target="../slideLayouts/slideLayout7.xml"/><Relationship Id="rId6" Type="http://schemas.openxmlformats.org/officeDocument/2006/relationships/diagramQuickStyle" Target="../diagrams/quickStyle20.xml"/><Relationship Id="rId11" Type="http://schemas.openxmlformats.org/officeDocument/2006/relationships/diagramQuickStyle" Target="../diagrams/quickStyle21.xml"/><Relationship Id="rId5" Type="http://schemas.openxmlformats.org/officeDocument/2006/relationships/diagramLayout" Target="../diagrams/layout20.xml"/><Relationship Id="rId15" Type="http://schemas.openxmlformats.org/officeDocument/2006/relationships/image" Target="../media/image6.png"/><Relationship Id="rId10" Type="http://schemas.openxmlformats.org/officeDocument/2006/relationships/diagramLayout" Target="../diagrams/layout21.xml"/><Relationship Id="rId4" Type="http://schemas.openxmlformats.org/officeDocument/2006/relationships/diagramData" Target="../diagrams/data20.xml"/><Relationship Id="rId9" Type="http://schemas.openxmlformats.org/officeDocument/2006/relationships/diagramData" Target="../diagrams/data21.xml"/><Relationship Id="rId14" Type="http://schemas.openxmlformats.org/officeDocument/2006/relationships/image" Target="../media/image5.png"/></Relationships>
</file>

<file path=ppt/slides/_rels/slide33.xml.rels><?xml version="1.0" encoding="UTF-8" standalone="yes"?>
<Relationships xmlns="http://schemas.openxmlformats.org/package/2006/relationships"><Relationship Id="rId3" Type="http://schemas.openxmlformats.org/officeDocument/2006/relationships/image" Target="../media/image41.png"/><Relationship Id="rId7" Type="http://schemas.openxmlformats.org/officeDocument/2006/relationships/image" Target="../media/image8.png"/><Relationship Id="rId2" Type="http://schemas.openxmlformats.org/officeDocument/2006/relationships/notesSlide" Target="../notesSlides/notesSlide33.xml"/><Relationship Id="rId1" Type="http://schemas.openxmlformats.org/officeDocument/2006/relationships/slideLayout" Target="../slideLayouts/slideLayout7.xml"/><Relationship Id="rId6" Type="http://schemas.openxmlformats.org/officeDocument/2006/relationships/image" Target="../media/image7.jpg"/><Relationship Id="rId5" Type="http://schemas.openxmlformats.org/officeDocument/2006/relationships/image" Target="../media/image6.png"/><Relationship Id="rId4" Type="http://schemas.openxmlformats.org/officeDocument/2006/relationships/image" Target="../media/image5.png"/></Relationships>
</file>

<file path=ppt/slides/_rels/slide34.xml.rels><?xml version="1.0" encoding="UTF-8" standalone="yes"?>
<Relationships xmlns="http://schemas.openxmlformats.org/package/2006/relationships"><Relationship Id="rId3" Type="http://schemas.openxmlformats.org/officeDocument/2006/relationships/image" Target="../media/image42.png"/><Relationship Id="rId7" Type="http://schemas.openxmlformats.org/officeDocument/2006/relationships/image" Target="../media/image8.png"/><Relationship Id="rId2" Type="http://schemas.openxmlformats.org/officeDocument/2006/relationships/notesSlide" Target="../notesSlides/notesSlide34.xml"/><Relationship Id="rId1" Type="http://schemas.openxmlformats.org/officeDocument/2006/relationships/slideLayout" Target="../slideLayouts/slideLayout7.xml"/><Relationship Id="rId6" Type="http://schemas.openxmlformats.org/officeDocument/2006/relationships/image" Target="../media/image7.jpg"/><Relationship Id="rId5" Type="http://schemas.openxmlformats.org/officeDocument/2006/relationships/image" Target="../media/image6.png"/><Relationship Id="rId4" Type="http://schemas.openxmlformats.org/officeDocument/2006/relationships/image" Target="../media/image5.png"/></Relationships>
</file>

<file path=ppt/slides/_rels/slide35.xml.rels><?xml version="1.0" encoding="UTF-8" standalone="yes"?>
<Relationships xmlns="http://schemas.openxmlformats.org/package/2006/relationships"><Relationship Id="rId3" Type="http://schemas.openxmlformats.org/officeDocument/2006/relationships/image" Target="../media/image43.png"/><Relationship Id="rId7" Type="http://schemas.openxmlformats.org/officeDocument/2006/relationships/image" Target="../media/image8.png"/><Relationship Id="rId2" Type="http://schemas.openxmlformats.org/officeDocument/2006/relationships/notesSlide" Target="../notesSlides/notesSlide35.xml"/><Relationship Id="rId1" Type="http://schemas.openxmlformats.org/officeDocument/2006/relationships/slideLayout" Target="../slideLayouts/slideLayout7.xml"/><Relationship Id="rId6" Type="http://schemas.openxmlformats.org/officeDocument/2006/relationships/image" Target="../media/image7.jpg"/><Relationship Id="rId5" Type="http://schemas.openxmlformats.org/officeDocument/2006/relationships/image" Target="../media/image6.png"/><Relationship Id="rId4" Type="http://schemas.openxmlformats.org/officeDocument/2006/relationships/image" Target="../media/image5.png"/></Relationships>
</file>

<file path=ppt/slides/_rels/slide36.xml.rels><?xml version="1.0" encoding="UTF-8" standalone="yes"?>
<Relationships xmlns="http://schemas.openxmlformats.org/package/2006/relationships"><Relationship Id="rId3" Type="http://schemas.openxmlformats.org/officeDocument/2006/relationships/image" Target="../media/image44.png"/><Relationship Id="rId7" Type="http://schemas.openxmlformats.org/officeDocument/2006/relationships/image" Target="../media/image8.png"/><Relationship Id="rId2" Type="http://schemas.openxmlformats.org/officeDocument/2006/relationships/notesSlide" Target="../notesSlides/notesSlide36.xml"/><Relationship Id="rId1" Type="http://schemas.openxmlformats.org/officeDocument/2006/relationships/slideLayout" Target="../slideLayouts/slideLayout7.xml"/><Relationship Id="rId6" Type="http://schemas.openxmlformats.org/officeDocument/2006/relationships/image" Target="../media/image7.jpg"/><Relationship Id="rId5" Type="http://schemas.openxmlformats.org/officeDocument/2006/relationships/image" Target="../media/image6.png"/><Relationship Id="rId4" Type="http://schemas.openxmlformats.org/officeDocument/2006/relationships/image" Target="../media/image5.png"/></Relationships>
</file>

<file path=ppt/slides/_rels/slide3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7.xml"/><Relationship Id="rId1" Type="http://schemas.openxmlformats.org/officeDocument/2006/relationships/slideLayout" Target="../slideLayouts/slideLayout7.xml"/><Relationship Id="rId6" Type="http://schemas.openxmlformats.org/officeDocument/2006/relationships/image" Target="../media/image8.png"/><Relationship Id="rId5" Type="http://schemas.openxmlformats.org/officeDocument/2006/relationships/image" Target="../media/image7.jpg"/><Relationship Id="rId4" Type="http://schemas.openxmlformats.org/officeDocument/2006/relationships/image" Target="../media/image6.png"/></Relationships>
</file>

<file path=ppt/slides/_rels/slide38.xml.rels><?xml version="1.0" encoding="UTF-8" standalone="yes"?>
<Relationships xmlns="http://schemas.openxmlformats.org/package/2006/relationships"><Relationship Id="rId3" Type="http://schemas.openxmlformats.org/officeDocument/2006/relationships/image" Target="../media/image45.png"/><Relationship Id="rId7" Type="http://schemas.openxmlformats.org/officeDocument/2006/relationships/image" Target="../media/image8.png"/><Relationship Id="rId2" Type="http://schemas.openxmlformats.org/officeDocument/2006/relationships/notesSlide" Target="../notesSlides/notesSlide38.xml"/><Relationship Id="rId1" Type="http://schemas.openxmlformats.org/officeDocument/2006/relationships/slideLayout" Target="../slideLayouts/slideLayout7.xml"/><Relationship Id="rId6" Type="http://schemas.openxmlformats.org/officeDocument/2006/relationships/image" Target="../media/image7.jpg"/><Relationship Id="rId5" Type="http://schemas.openxmlformats.org/officeDocument/2006/relationships/image" Target="../media/image6.png"/><Relationship Id="rId4" Type="http://schemas.openxmlformats.org/officeDocument/2006/relationships/image" Target="../media/image5.png"/></Relationships>
</file>

<file path=ppt/slides/_rels/slide39.xml.rels><?xml version="1.0" encoding="UTF-8" standalone="yes"?>
<Relationships xmlns="http://schemas.openxmlformats.org/package/2006/relationships"><Relationship Id="rId3" Type="http://schemas.openxmlformats.org/officeDocument/2006/relationships/image" Target="../media/image46.png"/><Relationship Id="rId7" Type="http://schemas.openxmlformats.org/officeDocument/2006/relationships/image" Target="../media/image8.png"/><Relationship Id="rId2" Type="http://schemas.openxmlformats.org/officeDocument/2006/relationships/notesSlide" Target="../notesSlides/notesSlide39.xml"/><Relationship Id="rId1" Type="http://schemas.openxmlformats.org/officeDocument/2006/relationships/slideLayout" Target="../slideLayouts/slideLayout7.xml"/><Relationship Id="rId6" Type="http://schemas.openxmlformats.org/officeDocument/2006/relationships/image" Target="../media/image7.jpg"/><Relationship Id="rId5" Type="http://schemas.openxmlformats.org/officeDocument/2006/relationships/image" Target="../media/image6.png"/><Relationship Id="rId4" Type="http://schemas.openxmlformats.org/officeDocument/2006/relationships/image" Target="../media/image5.png"/></Relationships>
</file>

<file path=ppt/slides/_rels/slide40.xml.rels><?xml version="1.0" encoding="UTF-8" standalone="yes"?>
<Relationships xmlns="http://schemas.openxmlformats.org/package/2006/relationships"><Relationship Id="rId3" Type="http://schemas.openxmlformats.org/officeDocument/2006/relationships/image" Target="../media/image47.png"/><Relationship Id="rId7" Type="http://schemas.openxmlformats.org/officeDocument/2006/relationships/image" Target="../media/image8.png"/><Relationship Id="rId2" Type="http://schemas.openxmlformats.org/officeDocument/2006/relationships/notesSlide" Target="../notesSlides/notesSlide40.xml"/><Relationship Id="rId1" Type="http://schemas.openxmlformats.org/officeDocument/2006/relationships/slideLayout" Target="../slideLayouts/slideLayout7.xml"/><Relationship Id="rId6" Type="http://schemas.openxmlformats.org/officeDocument/2006/relationships/image" Target="../media/image7.jpg"/><Relationship Id="rId5" Type="http://schemas.openxmlformats.org/officeDocument/2006/relationships/image" Target="../media/image6.png"/><Relationship Id="rId4" Type="http://schemas.openxmlformats.org/officeDocument/2006/relationships/image" Target="../media/image5.png"/></Relationships>
</file>

<file path=ppt/slides/_rels/slide41.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diagramData" Target="../diagrams/data22.xml"/><Relationship Id="rId7" Type="http://schemas.microsoft.com/office/2007/relationships/diagramDrawing" Target="../diagrams/drawing22.xml"/><Relationship Id="rId2" Type="http://schemas.openxmlformats.org/officeDocument/2006/relationships/notesSlide" Target="../notesSlides/notesSlide41.xml"/><Relationship Id="rId1" Type="http://schemas.openxmlformats.org/officeDocument/2006/relationships/slideLayout" Target="../slideLayouts/slideLayout7.xml"/><Relationship Id="rId6" Type="http://schemas.openxmlformats.org/officeDocument/2006/relationships/diagramColors" Target="../diagrams/colors22.xml"/><Relationship Id="rId11" Type="http://schemas.openxmlformats.org/officeDocument/2006/relationships/image" Target="../media/image8.png"/><Relationship Id="rId5" Type="http://schemas.openxmlformats.org/officeDocument/2006/relationships/diagramQuickStyle" Target="../diagrams/quickStyle22.xml"/><Relationship Id="rId10" Type="http://schemas.openxmlformats.org/officeDocument/2006/relationships/image" Target="../media/image7.jpg"/><Relationship Id="rId4" Type="http://schemas.openxmlformats.org/officeDocument/2006/relationships/diagramLayout" Target="../diagrams/layout22.xml"/><Relationship Id="rId9" Type="http://schemas.openxmlformats.org/officeDocument/2006/relationships/image" Target="../media/image6.png"/></Relationships>
</file>

<file path=ppt/slides/_rels/slide42.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diagramData" Target="../diagrams/data23.xml"/><Relationship Id="rId7" Type="http://schemas.microsoft.com/office/2007/relationships/diagramDrawing" Target="../diagrams/drawing23.xml"/><Relationship Id="rId2" Type="http://schemas.openxmlformats.org/officeDocument/2006/relationships/notesSlide" Target="../notesSlides/notesSlide42.xml"/><Relationship Id="rId1" Type="http://schemas.openxmlformats.org/officeDocument/2006/relationships/slideLayout" Target="../slideLayouts/slideLayout7.xml"/><Relationship Id="rId6" Type="http://schemas.openxmlformats.org/officeDocument/2006/relationships/diagramColors" Target="../diagrams/colors23.xml"/><Relationship Id="rId11" Type="http://schemas.openxmlformats.org/officeDocument/2006/relationships/image" Target="../media/image8.png"/><Relationship Id="rId5" Type="http://schemas.openxmlformats.org/officeDocument/2006/relationships/diagramQuickStyle" Target="../diagrams/quickStyle23.xml"/><Relationship Id="rId10" Type="http://schemas.openxmlformats.org/officeDocument/2006/relationships/image" Target="../media/image7.jpg"/><Relationship Id="rId4" Type="http://schemas.openxmlformats.org/officeDocument/2006/relationships/diagramLayout" Target="../diagrams/layout23.xml"/><Relationship Id="rId9" Type="http://schemas.openxmlformats.org/officeDocument/2006/relationships/image" Target="../media/image6.png"/></Relationships>
</file>

<file path=ppt/slides/_rels/slide43.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diagramData" Target="../diagrams/data24.xml"/><Relationship Id="rId7" Type="http://schemas.microsoft.com/office/2007/relationships/diagramDrawing" Target="../diagrams/drawing24.xml"/><Relationship Id="rId2" Type="http://schemas.openxmlformats.org/officeDocument/2006/relationships/notesSlide" Target="../notesSlides/notesSlide43.xml"/><Relationship Id="rId1" Type="http://schemas.openxmlformats.org/officeDocument/2006/relationships/slideLayout" Target="../slideLayouts/slideLayout7.xml"/><Relationship Id="rId6" Type="http://schemas.openxmlformats.org/officeDocument/2006/relationships/diagramColors" Target="../diagrams/colors24.xml"/><Relationship Id="rId11" Type="http://schemas.openxmlformats.org/officeDocument/2006/relationships/image" Target="../media/image8.png"/><Relationship Id="rId5" Type="http://schemas.openxmlformats.org/officeDocument/2006/relationships/diagramQuickStyle" Target="../diagrams/quickStyle24.xml"/><Relationship Id="rId10" Type="http://schemas.openxmlformats.org/officeDocument/2006/relationships/image" Target="../media/image7.jpg"/><Relationship Id="rId4" Type="http://schemas.openxmlformats.org/officeDocument/2006/relationships/diagramLayout" Target="../diagrams/layout24.xml"/><Relationship Id="rId9" Type="http://schemas.openxmlformats.org/officeDocument/2006/relationships/image" Target="../media/image6.png"/></Relationships>
</file>

<file path=ppt/slides/_rels/slide44.xml.rels><?xml version="1.0" encoding="UTF-8" standalone="yes"?>
<Relationships xmlns="http://schemas.openxmlformats.org/package/2006/relationships"><Relationship Id="rId8" Type="http://schemas.openxmlformats.org/officeDocument/2006/relationships/diagramLayout" Target="../diagrams/layout25.xml"/><Relationship Id="rId3" Type="http://schemas.openxmlformats.org/officeDocument/2006/relationships/image" Target="../media/image5.png"/><Relationship Id="rId7" Type="http://schemas.openxmlformats.org/officeDocument/2006/relationships/diagramData" Target="../diagrams/data25.xml"/><Relationship Id="rId2" Type="http://schemas.openxmlformats.org/officeDocument/2006/relationships/notesSlide" Target="../notesSlides/notesSlide44.xml"/><Relationship Id="rId1" Type="http://schemas.openxmlformats.org/officeDocument/2006/relationships/slideLayout" Target="../slideLayouts/slideLayout6.xml"/><Relationship Id="rId6" Type="http://schemas.openxmlformats.org/officeDocument/2006/relationships/image" Target="../media/image8.png"/><Relationship Id="rId11" Type="http://schemas.microsoft.com/office/2007/relationships/diagramDrawing" Target="../diagrams/drawing25.xml"/><Relationship Id="rId5" Type="http://schemas.openxmlformats.org/officeDocument/2006/relationships/image" Target="../media/image7.jpg"/><Relationship Id="rId10" Type="http://schemas.openxmlformats.org/officeDocument/2006/relationships/diagramColors" Target="../diagrams/colors25.xml"/><Relationship Id="rId4" Type="http://schemas.openxmlformats.org/officeDocument/2006/relationships/image" Target="../media/image6.png"/><Relationship Id="rId9" Type="http://schemas.openxmlformats.org/officeDocument/2006/relationships/diagramQuickStyle" Target="../diagrams/quickStyle25.xml"/></Relationships>
</file>

<file path=ppt/slides/_rels/slide45.xml.rels><?xml version="1.0" encoding="UTF-8" standalone="yes"?>
<Relationships xmlns="http://schemas.openxmlformats.org/package/2006/relationships"><Relationship Id="rId8" Type="http://schemas.openxmlformats.org/officeDocument/2006/relationships/image" Target="../media/image49.jpg"/><Relationship Id="rId3" Type="http://schemas.openxmlformats.org/officeDocument/2006/relationships/image" Target="../media/image5.png"/><Relationship Id="rId7" Type="http://schemas.openxmlformats.org/officeDocument/2006/relationships/image" Target="../media/image48.jfif"/><Relationship Id="rId2" Type="http://schemas.openxmlformats.org/officeDocument/2006/relationships/notesSlide" Target="../notesSlides/notesSlide45.xml"/><Relationship Id="rId1" Type="http://schemas.openxmlformats.org/officeDocument/2006/relationships/slideLayout" Target="../slideLayouts/slideLayout7.xml"/><Relationship Id="rId6" Type="http://schemas.openxmlformats.org/officeDocument/2006/relationships/image" Target="../media/image8.png"/><Relationship Id="rId5" Type="http://schemas.openxmlformats.org/officeDocument/2006/relationships/image" Target="../media/image7.jpg"/><Relationship Id="rId4" Type="http://schemas.openxmlformats.org/officeDocument/2006/relationships/image" Target="../media/image6.png"/></Relationships>
</file>

<file path=ppt/slides/_rels/slide46.xml.rels><?xml version="1.0" encoding="UTF-8" standalone="yes"?>
<Relationships xmlns="http://schemas.openxmlformats.org/package/2006/relationships"><Relationship Id="rId8" Type="http://schemas.microsoft.com/office/2007/relationships/diagramDrawing" Target="../diagrams/drawing26.xml"/><Relationship Id="rId3" Type="http://schemas.openxmlformats.org/officeDocument/2006/relationships/image" Target="../media/image50.png"/><Relationship Id="rId7" Type="http://schemas.openxmlformats.org/officeDocument/2006/relationships/diagramColors" Target="../diagrams/colors26.xml"/><Relationship Id="rId12" Type="http://schemas.openxmlformats.org/officeDocument/2006/relationships/image" Target="../media/image8.png"/><Relationship Id="rId2" Type="http://schemas.openxmlformats.org/officeDocument/2006/relationships/notesSlide" Target="../notesSlides/notesSlide46.xml"/><Relationship Id="rId1" Type="http://schemas.openxmlformats.org/officeDocument/2006/relationships/slideLayout" Target="../slideLayouts/slideLayout6.xml"/><Relationship Id="rId6" Type="http://schemas.openxmlformats.org/officeDocument/2006/relationships/diagramQuickStyle" Target="../diagrams/quickStyle26.xml"/><Relationship Id="rId11" Type="http://schemas.openxmlformats.org/officeDocument/2006/relationships/image" Target="../media/image7.jpg"/><Relationship Id="rId5" Type="http://schemas.openxmlformats.org/officeDocument/2006/relationships/diagramLayout" Target="../diagrams/layout26.xml"/><Relationship Id="rId10" Type="http://schemas.openxmlformats.org/officeDocument/2006/relationships/image" Target="../media/image6.png"/><Relationship Id="rId4" Type="http://schemas.openxmlformats.org/officeDocument/2006/relationships/diagramData" Target="../diagrams/data26.xml"/><Relationship Id="rId9" Type="http://schemas.openxmlformats.org/officeDocument/2006/relationships/image" Target="../media/image5.png"/></Relationships>
</file>

<file path=ppt/slides/_rels/slide47.xml.rels><?xml version="1.0" encoding="UTF-8" standalone="yes"?>
<Relationships xmlns="http://schemas.openxmlformats.org/package/2006/relationships"><Relationship Id="rId3" Type="http://schemas.openxmlformats.org/officeDocument/2006/relationships/image" Target="../media/image51.png"/><Relationship Id="rId7" Type="http://schemas.openxmlformats.org/officeDocument/2006/relationships/image" Target="../media/image8.png"/><Relationship Id="rId2" Type="http://schemas.openxmlformats.org/officeDocument/2006/relationships/notesSlide" Target="../notesSlides/notesSlide47.xml"/><Relationship Id="rId1" Type="http://schemas.openxmlformats.org/officeDocument/2006/relationships/slideLayout" Target="../slideLayouts/slideLayout7.xml"/><Relationship Id="rId6" Type="http://schemas.openxmlformats.org/officeDocument/2006/relationships/image" Target="../media/image7.jpg"/><Relationship Id="rId5" Type="http://schemas.openxmlformats.org/officeDocument/2006/relationships/image" Target="../media/image6.png"/><Relationship Id="rId4" Type="http://schemas.openxmlformats.org/officeDocument/2006/relationships/image" Target="../media/image5.png"/></Relationships>
</file>

<file path=ppt/slides/slide1.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711E10B4-8FC0-40AE-8291-D1319C0B65EF}"/>
              </a:ext>
            </a:extLst>
          </p:cNvPr>
          <p:cNvSpPr txBox="1"/>
          <p:nvPr/>
        </p:nvSpPr>
        <p:spPr>
          <a:xfrm>
            <a:off x="6002" y="4469723"/>
            <a:ext cx="3503712" cy="2062103"/>
          </a:xfrm>
          <a:prstGeom prst="rect">
            <a:avLst/>
          </a:prstGeom>
          <a:noFill/>
        </p:spPr>
        <p:txBody>
          <a:bodyPr wrap="square" rtlCol="0">
            <a:spAutoFit/>
          </a:bodyPr>
          <a:lstStyle/>
          <a:p>
            <a:pPr algn="r"/>
            <a:r>
              <a:rPr lang="en-GB" sz="5400" b="1" dirty="0">
                <a:solidFill>
                  <a:srgbClr val="002A68"/>
                </a:solidFill>
                <a:latin typeface="Arial Nova Cond" panose="020B0604020202020204" pitchFamily="34" charset="0"/>
                <a:ea typeface="Tahoma" panose="020B0604030504040204" pitchFamily="34" charset="0"/>
                <a:cs typeface="Tahoma" panose="020B0604030504040204" pitchFamily="34" charset="0"/>
              </a:rPr>
              <a:t>Stop</a:t>
            </a:r>
            <a:r>
              <a:rPr lang="en-GB" sz="5400" dirty="0">
                <a:solidFill>
                  <a:srgbClr val="002A68"/>
                </a:solidFill>
                <a:latin typeface="Arial Nova Cond" panose="020B0604020202020204" pitchFamily="34" charset="0"/>
                <a:ea typeface="Tahoma" panose="020B0604030504040204" pitchFamily="34" charset="0"/>
                <a:cs typeface="Tahoma" panose="020B0604030504040204" pitchFamily="34" charset="0"/>
              </a:rPr>
              <a:t> &amp;</a:t>
            </a:r>
            <a:br>
              <a:rPr lang="en-GB" sz="5400" dirty="0">
                <a:solidFill>
                  <a:srgbClr val="002A68"/>
                </a:solidFill>
                <a:latin typeface="Arial Nova Cond" panose="020B0604020202020204" pitchFamily="34" charset="0"/>
                <a:ea typeface="Tahoma" panose="020B0604030504040204" pitchFamily="34" charset="0"/>
                <a:cs typeface="Tahoma" panose="020B0604030504040204" pitchFamily="34" charset="0"/>
              </a:rPr>
            </a:br>
            <a:r>
              <a:rPr lang="en-GB" sz="5400" b="1" dirty="0">
                <a:solidFill>
                  <a:srgbClr val="002A68"/>
                </a:solidFill>
                <a:latin typeface="Arial Nova Cond" panose="020B0604020202020204" pitchFamily="34" charset="0"/>
                <a:ea typeface="Tahoma" panose="020B0604030504040204" pitchFamily="34" charset="0"/>
                <a:cs typeface="Tahoma" panose="020B0604030504040204" pitchFamily="34" charset="0"/>
              </a:rPr>
              <a:t> Search</a:t>
            </a:r>
          </a:p>
          <a:p>
            <a:pPr algn="r"/>
            <a:endParaRPr lang="en-GB" sz="2000" dirty="0">
              <a:solidFill>
                <a:srgbClr val="42516F"/>
              </a:solidFill>
              <a:latin typeface="Tahoma" panose="020B0604030504040204" pitchFamily="34" charset="0"/>
              <a:ea typeface="Tahoma" panose="020B0604030504040204" pitchFamily="34" charset="0"/>
              <a:cs typeface="Tahoma" panose="020B0604030504040204" pitchFamily="34" charset="0"/>
            </a:endParaRPr>
          </a:p>
        </p:txBody>
      </p:sp>
      <p:sp>
        <p:nvSpPr>
          <p:cNvPr id="2" name="TextBox 1">
            <a:extLst>
              <a:ext uri="{FF2B5EF4-FFF2-40B4-BE49-F238E27FC236}">
                <a16:creationId xmlns:a16="http://schemas.microsoft.com/office/drawing/2014/main" id="{0764B422-8E81-4F2A-A92F-59312FD9770C}"/>
              </a:ext>
            </a:extLst>
          </p:cNvPr>
          <p:cNvSpPr txBox="1"/>
          <p:nvPr/>
        </p:nvSpPr>
        <p:spPr>
          <a:xfrm>
            <a:off x="11905377" y="6654552"/>
            <a:ext cx="311304" cy="230832"/>
          </a:xfrm>
          <a:prstGeom prst="rect">
            <a:avLst/>
          </a:prstGeom>
          <a:noFill/>
        </p:spPr>
        <p:txBody>
          <a:bodyPr wrap="none" rtlCol="0">
            <a:spAutoFit/>
          </a:bodyPr>
          <a:lstStyle/>
          <a:p>
            <a:r>
              <a:rPr lang="en-GB" sz="900" dirty="0">
                <a:latin typeface="+mn-lt"/>
              </a:rPr>
              <a:t>V6</a:t>
            </a:r>
          </a:p>
        </p:txBody>
      </p:sp>
      <p:pic>
        <p:nvPicPr>
          <p:cNvPr id="9" name="Picture 8" descr="A picture containing person&#10;&#10;Description automatically generated">
            <a:extLst>
              <a:ext uri="{FF2B5EF4-FFF2-40B4-BE49-F238E27FC236}">
                <a16:creationId xmlns:a16="http://schemas.microsoft.com/office/drawing/2014/main" id="{1284C321-4EFD-4ED6-9BEA-4FFEBDA7D9B6}"/>
              </a:ext>
            </a:extLst>
          </p:cNvPr>
          <p:cNvPicPr>
            <a:picLocks noChangeAspect="1"/>
          </p:cNvPicPr>
          <p:nvPr/>
        </p:nvPicPr>
        <p:blipFill>
          <a:blip r:embed="rId4" cstate="print">
            <a:duotone>
              <a:prstClr val="black"/>
              <a:schemeClr val="accent5">
                <a:tint val="45000"/>
                <a:satMod val="400000"/>
              </a:schemeClr>
            </a:duotone>
            <a:extLst>
              <a:ext uri="{BEBA8EAE-BF5A-486C-A8C5-ECC9F3942E4B}">
                <a14:imgProps xmlns:a14="http://schemas.microsoft.com/office/drawing/2010/main">
                  <a14:imgLayer r:embed="rId5">
                    <a14:imgEffect>
                      <a14:brightnessContrast bright="-20000" contrast="-40000"/>
                    </a14:imgEffect>
                  </a14:imgLayer>
                </a14:imgProps>
              </a:ext>
              <a:ext uri="{28A0092B-C50C-407E-A947-70E740481C1C}">
                <a14:useLocalDpi xmlns:a14="http://schemas.microsoft.com/office/drawing/2010/main" val="0"/>
              </a:ext>
            </a:extLst>
          </a:blip>
          <a:stretch>
            <a:fillRect/>
          </a:stretch>
        </p:blipFill>
        <p:spPr>
          <a:xfrm>
            <a:off x="479376" y="1726937"/>
            <a:ext cx="3168352" cy="2112234"/>
          </a:xfrm>
          <a:prstGeom prst="parallelogram">
            <a:avLst/>
          </a:prstGeom>
        </p:spPr>
      </p:pic>
      <p:pic>
        <p:nvPicPr>
          <p:cNvPr id="11" name="Picture 10" descr="A police officer talking to a person&#10;&#10;Description automatically generated with low confidence">
            <a:extLst>
              <a:ext uri="{FF2B5EF4-FFF2-40B4-BE49-F238E27FC236}">
                <a16:creationId xmlns:a16="http://schemas.microsoft.com/office/drawing/2014/main" id="{1F241CE4-9911-4404-8538-F96D6383EB48}"/>
              </a:ext>
            </a:extLst>
          </p:cNvPr>
          <p:cNvPicPr>
            <a:picLocks noChangeAspect="1"/>
          </p:cNvPicPr>
          <p:nvPr/>
        </p:nvPicPr>
        <p:blipFill rotWithShape="1">
          <a:blip r:embed="rId6">
            <a:duotone>
              <a:prstClr val="black"/>
              <a:schemeClr val="accent5">
                <a:tint val="45000"/>
                <a:satMod val="400000"/>
              </a:schemeClr>
            </a:duotone>
            <a:extLst>
              <a:ext uri="{BEBA8EAE-BF5A-486C-A8C5-ECC9F3942E4B}">
                <a14:imgProps xmlns:a14="http://schemas.microsoft.com/office/drawing/2010/main">
                  <a14:imgLayer r:embed="rId7">
                    <a14:imgEffect>
                      <a14:saturation sat="33000"/>
                    </a14:imgEffect>
                    <a14:imgEffect>
                      <a14:brightnessContrast bright="-20000" contrast="40000"/>
                    </a14:imgEffect>
                  </a14:imgLayer>
                </a14:imgProps>
              </a:ext>
              <a:ext uri="{28A0092B-C50C-407E-A947-70E740481C1C}">
                <a14:useLocalDpi xmlns:a14="http://schemas.microsoft.com/office/drawing/2010/main" val="0"/>
              </a:ext>
            </a:extLst>
          </a:blip>
          <a:srcRect l="7865" t="-612" r="26967" b="612"/>
          <a:stretch/>
        </p:blipFill>
        <p:spPr>
          <a:xfrm>
            <a:off x="4223792" y="620688"/>
            <a:ext cx="4176464" cy="4272475"/>
          </a:xfrm>
          <a:prstGeom prst="parallelogram">
            <a:avLst>
              <a:gd name="adj" fmla="val 20122"/>
            </a:avLst>
          </a:prstGeom>
        </p:spPr>
      </p:pic>
    </p:spTree>
    <p:extLst>
      <p:ext uri="{BB962C8B-B14F-4D97-AF65-F5344CB8AC3E}">
        <p14:creationId xmlns:p14="http://schemas.microsoft.com/office/powerpoint/2010/main" val="16038686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1991789" y="260649"/>
            <a:ext cx="8280920" cy="646331"/>
          </a:xfrm>
          <a:prstGeom prst="rect">
            <a:avLst/>
          </a:prstGeom>
          <a:solidFill>
            <a:srgbClr val="002060"/>
          </a:solidFill>
        </p:spPr>
        <p:txBody>
          <a:bodyPr wrap="square" rtlCol="0">
            <a:spAutoFit/>
          </a:bodyPr>
          <a:lstStyle/>
          <a:p>
            <a:pPr algn="ctr"/>
            <a:r>
              <a:rPr lang="en-GB" sz="3600" dirty="0">
                <a:latin typeface="+mn-lt"/>
              </a:rPr>
              <a:t>Powers to Conduct Searches of Individuals</a:t>
            </a:r>
          </a:p>
        </p:txBody>
      </p:sp>
      <p:sp>
        <p:nvSpPr>
          <p:cNvPr id="6" name="Rectangle 5"/>
          <p:cNvSpPr/>
          <p:nvPr/>
        </p:nvSpPr>
        <p:spPr>
          <a:xfrm>
            <a:off x="4205899" y="4922004"/>
            <a:ext cx="3780202" cy="523220"/>
          </a:xfrm>
          <a:custGeom>
            <a:avLst/>
            <a:gdLst>
              <a:gd name="connsiteX0" fmla="*/ 0 w 3780202"/>
              <a:gd name="connsiteY0" fmla="*/ 0 h 523220"/>
              <a:gd name="connsiteX1" fmla="*/ 577831 w 3780202"/>
              <a:gd name="connsiteY1" fmla="*/ 0 h 523220"/>
              <a:gd name="connsiteX2" fmla="*/ 1004454 w 3780202"/>
              <a:gd name="connsiteY2" fmla="*/ 0 h 523220"/>
              <a:gd name="connsiteX3" fmla="*/ 1620087 w 3780202"/>
              <a:gd name="connsiteY3" fmla="*/ 0 h 523220"/>
              <a:gd name="connsiteX4" fmla="*/ 2235719 w 3780202"/>
              <a:gd name="connsiteY4" fmla="*/ 0 h 523220"/>
              <a:gd name="connsiteX5" fmla="*/ 2662342 w 3780202"/>
              <a:gd name="connsiteY5" fmla="*/ 0 h 523220"/>
              <a:gd name="connsiteX6" fmla="*/ 3126767 w 3780202"/>
              <a:gd name="connsiteY6" fmla="*/ 0 h 523220"/>
              <a:gd name="connsiteX7" fmla="*/ 3780202 w 3780202"/>
              <a:gd name="connsiteY7" fmla="*/ 0 h 523220"/>
              <a:gd name="connsiteX8" fmla="*/ 3780202 w 3780202"/>
              <a:gd name="connsiteY8" fmla="*/ 523220 h 523220"/>
              <a:gd name="connsiteX9" fmla="*/ 3240173 w 3780202"/>
              <a:gd name="connsiteY9" fmla="*/ 523220 h 523220"/>
              <a:gd name="connsiteX10" fmla="*/ 2662342 w 3780202"/>
              <a:gd name="connsiteY10" fmla="*/ 523220 h 523220"/>
              <a:gd name="connsiteX11" fmla="*/ 2197917 w 3780202"/>
              <a:gd name="connsiteY11" fmla="*/ 523220 h 523220"/>
              <a:gd name="connsiteX12" fmla="*/ 1582285 w 3780202"/>
              <a:gd name="connsiteY12" fmla="*/ 523220 h 523220"/>
              <a:gd name="connsiteX13" fmla="*/ 1117860 w 3780202"/>
              <a:gd name="connsiteY13" fmla="*/ 523220 h 523220"/>
              <a:gd name="connsiteX14" fmla="*/ 691237 w 3780202"/>
              <a:gd name="connsiteY14" fmla="*/ 523220 h 523220"/>
              <a:gd name="connsiteX15" fmla="*/ 0 w 3780202"/>
              <a:gd name="connsiteY15" fmla="*/ 523220 h 523220"/>
              <a:gd name="connsiteX16" fmla="*/ 0 w 3780202"/>
              <a:gd name="connsiteY16" fmla="*/ 0 h 5232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780202" h="523220" fill="none" extrusionOk="0">
                <a:moveTo>
                  <a:pt x="0" y="0"/>
                </a:moveTo>
                <a:cubicBezTo>
                  <a:pt x="234403" y="-52807"/>
                  <a:pt x="457753" y="52875"/>
                  <a:pt x="577831" y="0"/>
                </a:cubicBezTo>
                <a:cubicBezTo>
                  <a:pt x="697909" y="-52875"/>
                  <a:pt x="852707" y="42302"/>
                  <a:pt x="1004454" y="0"/>
                </a:cubicBezTo>
                <a:cubicBezTo>
                  <a:pt x="1156201" y="-42302"/>
                  <a:pt x="1369003" y="34398"/>
                  <a:pt x="1620087" y="0"/>
                </a:cubicBezTo>
                <a:cubicBezTo>
                  <a:pt x="1871171" y="-34398"/>
                  <a:pt x="1996866" y="129"/>
                  <a:pt x="2235719" y="0"/>
                </a:cubicBezTo>
                <a:cubicBezTo>
                  <a:pt x="2474572" y="-129"/>
                  <a:pt x="2532840" y="8164"/>
                  <a:pt x="2662342" y="0"/>
                </a:cubicBezTo>
                <a:cubicBezTo>
                  <a:pt x="2791844" y="-8164"/>
                  <a:pt x="2946600" y="17417"/>
                  <a:pt x="3126767" y="0"/>
                </a:cubicBezTo>
                <a:cubicBezTo>
                  <a:pt x="3306934" y="-17417"/>
                  <a:pt x="3616655" y="76531"/>
                  <a:pt x="3780202" y="0"/>
                </a:cubicBezTo>
                <a:cubicBezTo>
                  <a:pt x="3814930" y="241977"/>
                  <a:pt x="3731311" y="298779"/>
                  <a:pt x="3780202" y="523220"/>
                </a:cubicBezTo>
                <a:cubicBezTo>
                  <a:pt x="3579324" y="575969"/>
                  <a:pt x="3385247" y="499017"/>
                  <a:pt x="3240173" y="523220"/>
                </a:cubicBezTo>
                <a:cubicBezTo>
                  <a:pt x="3095099" y="547423"/>
                  <a:pt x="2943121" y="507278"/>
                  <a:pt x="2662342" y="523220"/>
                </a:cubicBezTo>
                <a:cubicBezTo>
                  <a:pt x="2381563" y="539162"/>
                  <a:pt x="2371131" y="506451"/>
                  <a:pt x="2197917" y="523220"/>
                </a:cubicBezTo>
                <a:cubicBezTo>
                  <a:pt x="2024704" y="539989"/>
                  <a:pt x="1753603" y="505908"/>
                  <a:pt x="1582285" y="523220"/>
                </a:cubicBezTo>
                <a:cubicBezTo>
                  <a:pt x="1410967" y="540532"/>
                  <a:pt x="1218274" y="479738"/>
                  <a:pt x="1117860" y="523220"/>
                </a:cubicBezTo>
                <a:cubicBezTo>
                  <a:pt x="1017446" y="566702"/>
                  <a:pt x="877076" y="480481"/>
                  <a:pt x="691237" y="523220"/>
                </a:cubicBezTo>
                <a:cubicBezTo>
                  <a:pt x="505398" y="565959"/>
                  <a:pt x="310361" y="470496"/>
                  <a:pt x="0" y="523220"/>
                </a:cubicBezTo>
                <a:cubicBezTo>
                  <a:pt x="-24676" y="349787"/>
                  <a:pt x="54967" y="151781"/>
                  <a:pt x="0" y="0"/>
                </a:cubicBezTo>
                <a:close/>
              </a:path>
              <a:path w="3780202" h="523220" stroke="0" extrusionOk="0">
                <a:moveTo>
                  <a:pt x="0" y="0"/>
                </a:moveTo>
                <a:cubicBezTo>
                  <a:pt x="275913" y="-38019"/>
                  <a:pt x="382324" y="50388"/>
                  <a:pt x="615633" y="0"/>
                </a:cubicBezTo>
                <a:cubicBezTo>
                  <a:pt x="848942" y="-50388"/>
                  <a:pt x="940974" y="28923"/>
                  <a:pt x="1117860" y="0"/>
                </a:cubicBezTo>
                <a:cubicBezTo>
                  <a:pt x="1294746" y="-28923"/>
                  <a:pt x="1517238" y="33765"/>
                  <a:pt x="1733493" y="0"/>
                </a:cubicBezTo>
                <a:cubicBezTo>
                  <a:pt x="1949748" y="-33765"/>
                  <a:pt x="2049204" y="32558"/>
                  <a:pt x="2311324" y="0"/>
                </a:cubicBezTo>
                <a:cubicBezTo>
                  <a:pt x="2573444" y="-32558"/>
                  <a:pt x="2667972" y="53884"/>
                  <a:pt x="2775748" y="0"/>
                </a:cubicBezTo>
                <a:cubicBezTo>
                  <a:pt x="2883524" y="-53884"/>
                  <a:pt x="3291383" y="99893"/>
                  <a:pt x="3780202" y="0"/>
                </a:cubicBezTo>
                <a:cubicBezTo>
                  <a:pt x="3814313" y="155067"/>
                  <a:pt x="3741613" y="270987"/>
                  <a:pt x="3780202" y="523220"/>
                </a:cubicBezTo>
                <a:cubicBezTo>
                  <a:pt x="3551897" y="543728"/>
                  <a:pt x="3460947" y="519571"/>
                  <a:pt x="3277975" y="523220"/>
                </a:cubicBezTo>
                <a:cubicBezTo>
                  <a:pt x="3095003" y="526869"/>
                  <a:pt x="2887096" y="494844"/>
                  <a:pt x="2775748" y="523220"/>
                </a:cubicBezTo>
                <a:cubicBezTo>
                  <a:pt x="2664400" y="551596"/>
                  <a:pt x="2375786" y="503450"/>
                  <a:pt x="2235719" y="523220"/>
                </a:cubicBezTo>
                <a:cubicBezTo>
                  <a:pt x="2095652" y="542990"/>
                  <a:pt x="1887702" y="486191"/>
                  <a:pt x="1771295" y="523220"/>
                </a:cubicBezTo>
                <a:cubicBezTo>
                  <a:pt x="1654888" y="560249"/>
                  <a:pt x="1494385" y="488271"/>
                  <a:pt x="1306870" y="523220"/>
                </a:cubicBezTo>
                <a:cubicBezTo>
                  <a:pt x="1119355" y="558169"/>
                  <a:pt x="1002776" y="523122"/>
                  <a:pt x="766841" y="523220"/>
                </a:cubicBezTo>
                <a:cubicBezTo>
                  <a:pt x="530906" y="523318"/>
                  <a:pt x="247167" y="448894"/>
                  <a:pt x="0" y="523220"/>
                </a:cubicBezTo>
                <a:cubicBezTo>
                  <a:pt x="-12214" y="273316"/>
                  <a:pt x="45028" y="110425"/>
                  <a:pt x="0" y="0"/>
                </a:cubicBezTo>
                <a:close/>
              </a:path>
            </a:pathLst>
          </a:custGeom>
          <a:solidFill>
            <a:schemeClr val="tx2">
              <a:lumMod val="40000"/>
              <a:lumOff val="60000"/>
            </a:schemeClr>
          </a:solidFill>
          <a:ln>
            <a:solidFill>
              <a:schemeClr val="tx1"/>
            </a:solidFill>
            <a:extLst>
              <a:ext uri="{C807C97D-BFC1-408E-A445-0C87EB9F89A2}">
                <ask:lineSketchStyleProps xmlns:ask="http://schemas.microsoft.com/office/drawing/2018/sketchyshapes" sd="714896888">
                  <a:prstGeom prst="rect">
                    <a:avLst/>
                  </a:prstGeom>
                  <ask:type>
                    <ask:lineSketchScribble/>
                  </ask:type>
                </ask:lineSketchStyleProps>
              </a:ext>
            </a:extLst>
          </a:ln>
        </p:spPr>
        <p:txBody>
          <a:bodyPr wrap="none">
            <a:spAutoFit/>
          </a:bodyPr>
          <a:lstStyle/>
          <a:p>
            <a:pPr algn="ctr" eaLnBrk="1" fontAlgn="auto" hangingPunct="1">
              <a:spcAft>
                <a:spcPts val="0"/>
              </a:spcAft>
              <a:defRPr/>
            </a:pPr>
            <a:r>
              <a:rPr lang="en-GB" altLang="en-US" sz="2800" kern="0" dirty="0">
                <a:solidFill>
                  <a:schemeClr val="tx1"/>
                </a:solidFill>
                <a:latin typeface="Arial" panose="020B0604020202020204" pitchFamily="34" charset="0"/>
                <a:cs typeface="Arial" panose="020B0604020202020204" pitchFamily="34" charset="0"/>
              </a:rPr>
              <a:t>Section 1 PACE 1984</a:t>
            </a:r>
          </a:p>
        </p:txBody>
      </p:sp>
      <p:grpSp>
        <p:nvGrpSpPr>
          <p:cNvPr id="7" name="Group 6">
            <a:extLst>
              <a:ext uri="{FF2B5EF4-FFF2-40B4-BE49-F238E27FC236}">
                <a16:creationId xmlns:a16="http://schemas.microsoft.com/office/drawing/2014/main" id="{2456B14F-583D-405B-9F18-9F86395B06D0}"/>
              </a:ext>
            </a:extLst>
          </p:cNvPr>
          <p:cNvGrpSpPr/>
          <p:nvPr/>
        </p:nvGrpSpPr>
        <p:grpSpPr>
          <a:xfrm>
            <a:off x="0" y="5734233"/>
            <a:ext cx="12192000" cy="1240188"/>
            <a:chOff x="0" y="5734233"/>
            <a:chExt cx="12192000" cy="1240188"/>
          </a:xfrm>
        </p:grpSpPr>
        <p:pic>
          <p:nvPicPr>
            <p:cNvPr id="8" name="Picture 7">
              <a:extLst>
                <a:ext uri="{FF2B5EF4-FFF2-40B4-BE49-F238E27FC236}">
                  <a16:creationId xmlns:a16="http://schemas.microsoft.com/office/drawing/2014/main" id="{4D774517-B916-42F2-8895-C004506F9DEA}"/>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p:blipFill>
          <p:spPr>
            <a:xfrm>
              <a:off x="0" y="6045466"/>
              <a:ext cx="12192000" cy="827536"/>
            </a:xfrm>
            <a:prstGeom prst="rect">
              <a:avLst/>
            </a:prstGeom>
          </p:spPr>
        </p:pic>
        <p:sp>
          <p:nvSpPr>
            <p:cNvPr id="9" name="Rectangle 8">
              <a:extLst>
                <a:ext uri="{FF2B5EF4-FFF2-40B4-BE49-F238E27FC236}">
                  <a16:creationId xmlns:a16="http://schemas.microsoft.com/office/drawing/2014/main" id="{89B96D04-B3AF-44D7-AA3D-8D96CD5D2547}"/>
                </a:ext>
              </a:extLst>
            </p:cNvPr>
            <p:cNvSpPr/>
            <p:nvPr/>
          </p:nvSpPr>
          <p:spPr>
            <a:xfrm>
              <a:off x="25878" y="6099245"/>
              <a:ext cx="2278207" cy="728890"/>
            </a:xfrm>
            <a:prstGeom prst="rect">
              <a:avLst/>
            </a:prstGeom>
            <a:solidFill>
              <a:srgbClr val="00438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10" name="Picture 9">
              <a:extLst>
                <a:ext uri="{FF2B5EF4-FFF2-40B4-BE49-F238E27FC236}">
                  <a16:creationId xmlns:a16="http://schemas.microsoft.com/office/drawing/2014/main" id="{E2D7D450-B2E0-44D4-8EF6-9A83CF2ED617}"/>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077275" y="5880520"/>
              <a:ext cx="829163" cy="947615"/>
            </a:xfrm>
            <a:prstGeom prst="rect">
              <a:avLst/>
            </a:prstGeom>
          </p:spPr>
        </p:pic>
        <p:sp>
          <p:nvSpPr>
            <p:cNvPr id="11" name="Rectangle 10">
              <a:extLst>
                <a:ext uri="{FF2B5EF4-FFF2-40B4-BE49-F238E27FC236}">
                  <a16:creationId xmlns:a16="http://schemas.microsoft.com/office/drawing/2014/main" id="{379FBF65-9F7E-4E53-B7F3-30DB132DDD5C}"/>
                </a:ext>
              </a:extLst>
            </p:cNvPr>
            <p:cNvSpPr/>
            <p:nvPr/>
          </p:nvSpPr>
          <p:spPr>
            <a:xfrm>
              <a:off x="9029700" y="6099245"/>
              <a:ext cx="2970647" cy="72889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2" name="Picture 11" descr="Text, letter&#10;&#10;Description automatically generated">
              <a:extLst>
                <a:ext uri="{FF2B5EF4-FFF2-40B4-BE49-F238E27FC236}">
                  <a16:creationId xmlns:a16="http://schemas.microsoft.com/office/drawing/2014/main" id="{C48F36E0-018F-4167-A85B-FA7E21400437}"/>
                </a:ext>
              </a:extLst>
            </p:cNvPr>
            <p:cNvPicPr>
              <a:picLocks noChangeAspect="1"/>
            </p:cNvPicPr>
            <p:nvPr/>
          </p:nvPicPr>
          <p:blipFill rotWithShape="1">
            <a:blip r:embed="rId5" cstate="print">
              <a:extLst>
                <a:ext uri="{28A0092B-C50C-407E-A947-70E740481C1C}">
                  <a14:useLocalDpi xmlns:a14="http://schemas.microsoft.com/office/drawing/2010/main" val="0"/>
                </a:ext>
              </a:extLst>
            </a:blip>
            <a:srcRect l="23972" t="33869" r="24538" b="34228"/>
            <a:stretch/>
          </p:blipFill>
          <p:spPr>
            <a:xfrm>
              <a:off x="9966911" y="6099245"/>
              <a:ext cx="2071341" cy="719519"/>
            </a:xfrm>
            <a:prstGeom prst="rect">
              <a:avLst/>
            </a:prstGeom>
          </p:spPr>
        </p:pic>
        <p:pic>
          <p:nvPicPr>
            <p:cNvPr id="13" name="Picture 12" descr="A picture containing text, metalware, gear&#10;&#10;Description automatically generated">
              <a:extLst>
                <a:ext uri="{FF2B5EF4-FFF2-40B4-BE49-F238E27FC236}">
                  <a16:creationId xmlns:a16="http://schemas.microsoft.com/office/drawing/2014/main" id="{4E879AF1-677E-4E62-804C-A3FF2CDA3C51}"/>
                </a:ext>
              </a:extLst>
            </p:cNvPr>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91485" y="5734233"/>
              <a:ext cx="1034370" cy="1240188"/>
            </a:xfrm>
            <a:prstGeom prst="rect">
              <a:avLst/>
            </a:prstGeom>
          </p:spPr>
        </p:pic>
      </p:grpSp>
      <p:pic>
        <p:nvPicPr>
          <p:cNvPr id="3" name="Picture 2">
            <a:extLst>
              <a:ext uri="{FF2B5EF4-FFF2-40B4-BE49-F238E27FC236}">
                <a16:creationId xmlns:a16="http://schemas.microsoft.com/office/drawing/2014/main" id="{8B3E465C-0D50-44DE-85A6-D7DAA95B9737}"/>
              </a:ext>
            </a:extLst>
          </p:cNvPr>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2999656" y="1202135"/>
            <a:ext cx="5839980" cy="3505207"/>
          </a:xfrm>
          <a:prstGeom prst="rect">
            <a:avLst/>
          </a:prstGeom>
        </p:spPr>
      </p:pic>
    </p:spTree>
    <p:extLst>
      <p:ext uri="{BB962C8B-B14F-4D97-AF65-F5344CB8AC3E}">
        <p14:creationId xmlns:p14="http://schemas.microsoft.com/office/powerpoint/2010/main" val="223365212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1919535" y="199093"/>
            <a:ext cx="8517632" cy="646331"/>
          </a:xfrm>
          <a:prstGeom prst="rect">
            <a:avLst/>
          </a:prstGeom>
          <a:solidFill>
            <a:srgbClr val="002060"/>
          </a:solidFill>
        </p:spPr>
        <p:txBody>
          <a:bodyPr wrap="square" rtlCol="0">
            <a:spAutoFit/>
          </a:bodyPr>
          <a:lstStyle/>
          <a:p>
            <a:pPr algn="ctr"/>
            <a:r>
              <a:rPr lang="en-GB" sz="3600" dirty="0">
                <a:latin typeface="+mn-lt"/>
              </a:rPr>
              <a:t>1981 Brixton Riots &amp; PACE 1984</a:t>
            </a:r>
          </a:p>
        </p:txBody>
      </p:sp>
      <p:pic>
        <p:nvPicPr>
          <p:cNvPr id="5" name="Picture 4"/>
          <p:cNvPicPr>
            <a:picLocks noChangeAspect="1"/>
          </p:cNvPicPr>
          <p:nvPr/>
        </p:nvPicPr>
        <p:blipFill>
          <a:blip r:embed="rId3"/>
          <a:stretch>
            <a:fillRect/>
          </a:stretch>
        </p:blipFill>
        <p:spPr>
          <a:xfrm>
            <a:off x="4270249" y="1020954"/>
            <a:ext cx="3816207" cy="1404425"/>
          </a:xfrm>
          <a:prstGeom prst="rect">
            <a:avLst/>
          </a:prstGeom>
          <a:ln>
            <a:solidFill>
              <a:schemeClr val="tx1"/>
            </a:solidFill>
          </a:ln>
        </p:spPr>
      </p:pic>
      <p:graphicFrame>
        <p:nvGraphicFramePr>
          <p:cNvPr id="3" name="Diagram 2"/>
          <p:cNvGraphicFramePr/>
          <p:nvPr>
            <p:extLst>
              <p:ext uri="{D42A27DB-BD31-4B8C-83A1-F6EECF244321}">
                <p14:modId xmlns:p14="http://schemas.microsoft.com/office/powerpoint/2010/main" val="3450257958"/>
              </p:ext>
            </p:extLst>
          </p:nvPr>
        </p:nvGraphicFramePr>
        <p:xfrm>
          <a:off x="2495600" y="2600908"/>
          <a:ext cx="7776864" cy="331236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grpSp>
        <p:nvGrpSpPr>
          <p:cNvPr id="6" name="Group 5">
            <a:extLst>
              <a:ext uri="{FF2B5EF4-FFF2-40B4-BE49-F238E27FC236}">
                <a16:creationId xmlns:a16="http://schemas.microsoft.com/office/drawing/2014/main" id="{98E081AF-DDB8-4607-BAE9-4A6E250FB7B9}"/>
              </a:ext>
            </a:extLst>
          </p:cNvPr>
          <p:cNvGrpSpPr/>
          <p:nvPr/>
        </p:nvGrpSpPr>
        <p:grpSpPr>
          <a:xfrm>
            <a:off x="0" y="5734233"/>
            <a:ext cx="12192000" cy="1240188"/>
            <a:chOff x="0" y="5734233"/>
            <a:chExt cx="12192000" cy="1240188"/>
          </a:xfrm>
        </p:grpSpPr>
        <p:pic>
          <p:nvPicPr>
            <p:cNvPr id="7" name="Picture 6">
              <a:extLst>
                <a:ext uri="{FF2B5EF4-FFF2-40B4-BE49-F238E27FC236}">
                  <a16:creationId xmlns:a16="http://schemas.microsoft.com/office/drawing/2014/main" id="{7EC20FED-357A-42FF-BDFA-61D118D836E0}"/>
                </a:ext>
              </a:extLst>
            </p:cNvPr>
            <p:cNvPicPr>
              <a:picLocks noChangeAspect="1"/>
            </p:cNvPicPr>
            <p:nvPr/>
          </p:nvPicPr>
          <p:blipFill>
            <a:blip r:embed="rId9" cstate="print">
              <a:extLst>
                <a:ext uri="{28A0092B-C50C-407E-A947-70E740481C1C}">
                  <a14:useLocalDpi xmlns:a14="http://schemas.microsoft.com/office/drawing/2010/main" val="0"/>
                </a:ext>
              </a:extLst>
            </a:blip>
            <a:srcRect/>
            <a:stretch/>
          </p:blipFill>
          <p:spPr>
            <a:xfrm>
              <a:off x="0" y="6045466"/>
              <a:ext cx="12192000" cy="827536"/>
            </a:xfrm>
            <a:prstGeom prst="rect">
              <a:avLst/>
            </a:prstGeom>
          </p:spPr>
        </p:pic>
        <p:sp>
          <p:nvSpPr>
            <p:cNvPr id="8" name="Rectangle 7">
              <a:extLst>
                <a:ext uri="{FF2B5EF4-FFF2-40B4-BE49-F238E27FC236}">
                  <a16:creationId xmlns:a16="http://schemas.microsoft.com/office/drawing/2014/main" id="{9A4FDBB5-77E1-429E-B89A-4005E6802A43}"/>
                </a:ext>
              </a:extLst>
            </p:cNvPr>
            <p:cNvSpPr/>
            <p:nvPr/>
          </p:nvSpPr>
          <p:spPr>
            <a:xfrm>
              <a:off x="25878" y="6099245"/>
              <a:ext cx="2278207" cy="728890"/>
            </a:xfrm>
            <a:prstGeom prst="rect">
              <a:avLst/>
            </a:prstGeom>
            <a:solidFill>
              <a:srgbClr val="00438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9" name="Picture 8">
              <a:extLst>
                <a:ext uri="{FF2B5EF4-FFF2-40B4-BE49-F238E27FC236}">
                  <a16:creationId xmlns:a16="http://schemas.microsoft.com/office/drawing/2014/main" id="{8B245D69-61DF-4967-B886-BDE67DD41EFA}"/>
                </a:ext>
              </a:extLst>
            </p:cNvPr>
            <p:cNvPicPr>
              <a:picLocks noChangeAspect="1"/>
            </p:cNvPicPr>
            <p:nvPr/>
          </p:nvPicPr>
          <p:blipFill>
            <a:blip r:embed="rId10">
              <a:extLst>
                <a:ext uri="{28A0092B-C50C-407E-A947-70E740481C1C}">
                  <a14:useLocalDpi xmlns:a14="http://schemas.microsoft.com/office/drawing/2010/main" val="0"/>
                </a:ext>
              </a:extLst>
            </a:blip>
            <a:stretch>
              <a:fillRect/>
            </a:stretch>
          </p:blipFill>
          <p:spPr>
            <a:xfrm>
              <a:off x="1077275" y="5880520"/>
              <a:ext cx="829163" cy="947615"/>
            </a:xfrm>
            <a:prstGeom prst="rect">
              <a:avLst/>
            </a:prstGeom>
          </p:spPr>
        </p:pic>
        <p:sp>
          <p:nvSpPr>
            <p:cNvPr id="10" name="Rectangle 9">
              <a:extLst>
                <a:ext uri="{FF2B5EF4-FFF2-40B4-BE49-F238E27FC236}">
                  <a16:creationId xmlns:a16="http://schemas.microsoft.com/office/drawing/2014/main" id="{18A5FE1E-02C3-4167-BB3B-4442E787944E}"/>
                </a:ext>
              </a:extLst>
            </p:cNvPr>
            <p:cNvSpPr/>
            <p:nvPr/>
          </p:nvSpPr>
          <p:spPr>
            <a:xfrm>
              <a:off x="9029700" y="6099245"/>
              <a:ext cx="2970647" cy="72889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1" name="Picture 10" descr="Text, letter&#10;&#10;Description automatically generated">
              <a:extLst>
                <a:ext uri="{FF2B5EF4-FFF2-40B4-BE49-F238E27FC236}">
                  <a16:creationId xmlns:a16="http://schemas.microsoft.com/office/drawing/2014/main" id="{A571BD9E-8B1C-4B99-952C-889475246A83}"/>
                </a:ext>
              </a:extLst>
            </p:cNvPr>
            <p:cNvPicPr>
              <a:picLocks noChangeAspect="1"/>
            </p:cNvPicPr>
            <p:nvPr/>
          </p:nvPicPr>
          <p:blipFill rotWithShape="1">
            <a:blip r:embed="rId11" cstate="print">
              <a:extLst>
                <a:ext uri="{28A0092B-C50C-407E-A947-70E740481C1C}">
                  <a14:useLocalDpi xmlns:a14="http://schemas.microsoft.com/office/drawing/2010/main" val="0"/>
                </a:ext>
              </a:extLst>
            </a:blip>
            <a:srcRect l="23972" t="33869" r="24538" b="34228"/>
            <a:stretch/>
          </p:blipFill>
          <p:spPr>
            <a:xfrm>
              <a:off x="9966911" y="6099245"/>
              <a:ext cx="2071341" cy="719519"/>
            </a:xfrm>
            <a:prstGeom prst="rect">
              <a:avLst/>
            </a:prstGeom>
          </p:spPr>
        </p:pic>
        <p:pic>
          <p:nvPicPr>
            <p:cNvPr id="12" name="Picture 11" descr="A picture containing text, metalware, gear&#10;&#10;Description automatically generated">
              <a:extLst>
                <a:ext uri="{FF2B5EF4-FFF2-40B4-BE49-F238E27FC236}">
                  <a16:creationId xmlns:a16="http://schemas.microsoft.com/office/drawing/2014/main" id="{E9472F35-4E04-43E0-9A03-251F47CD30CC}"/>
                </a:ext>
              </a:extLst>
            </p:cNvPr>
            <p:cNvPicPr>
              <a:picLocks noChangeAspect="1"/>
            </p:cNvPicPr>
            <p:nvPr/>
          </p:nvPicPr>
          <p:blipFill>
            <a:blip r:embed="rId12" cstate="print">
              <a:extLst>
                <a:ext uri="{28A0092B-C50C-407E-A947-70E740481C1C}">
                  <a14:useLocalDpi xmlns:a14="http://schemas.microsoft.com/office/drawing/2010/main" val="0"/>
                </a:ext>
              </a:extLst>
            </a:blip>
            <a:stretch>
              <a:fillRect/>
            </a:stretch>
          </p:blipFill>
          <p:spPr>
            <a:xfrm>
              <a:off x="91485" y="5734233"/>
              <a:ext cx="1034370" cy="1240188"/>
            </a:xfrm>
            <a:prstGeom prst="rect">
              <a:avLst/>
            </a:prstGeom>
          </p:spPr>
        </p:pic>
      </p:grpSp>
    </p:spTree>
    <p:extLst>
      <p:ext uri="{BB962C8B-B14F-4D97-AF65-F5344CB8AC3E}">
        <p14:creationId xmlns:p14="http://schemas.microsoft.com/office/powerpoint/2010/main" val="123705276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graphicEl>
                                              <a:dgm id="{D5830E9E-5A67-4FC7-B083-4F7B08795E6E}"/>
                                            </p:graphicEl>
                                          </p:spTgt>
                                        </p:tgtEl>
                                        <p:attrNameLst>
                                          <p:attrName>style.visibility</p:attrName>
                                        </p:attrNameLst>
                                      </p:cBhvr>
                                      <p:to>
                                        <p:strVal val="visible"/>
                                      </p:to>
                                    </p:set>
                                    <p:animEffect transition="in" filter="fade">
                                      <p:cBhvr>
                                        <p:cTn id="12" dur="500"/>
                                        <p:tgtEl>
                                          <p:spTgt spid="3">
                                            <p:graphicEl>
                                              <a:dgm id="{D5830E9E-5A67-4FC7-B083-4F7B08795E6E}"/>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graphicEl>
                                              <a:dgm id="{E7A97CF4-B9A6-44B9-A6ED-79501B9C112F}"/>
                                            </p:graphicEl>
                                          </p:spTgt>
                                        </p:tgtEl>
                                        <p:attrNameLst>
                                          <p:attrName>style.visibility</p:attrName>
                                        </p:attrNameLst>
                                      </p:cBhvr>
                                      <p:to>
                                        <p:strVal val="visible"/>
                                      </p:to>
                                    </p:set>
                                    <p:animEffect transition="in" filter="fade">
                                      <p:cBhvr>
                                        <p:cTn id="17" dur="500"/>
                                        <p:tgtEl>
                                          <p:spTgt spid="3">
                                            <p:graphicEl>
                                              <a:dgm id="{E7A97CF4-B9A6-44B9-A6ED-79501B9C112F}"/>
                                            </p:graphicEl>
                                          </p:spTgt>
                                        </p:tgtEl>
                                      </p:cBhvr>
                                    </p:animEffect>
                                  </p:childTnLst>
                                </p:cTn>
                              </p:par>
                              <p:par>
                                <p:cTn id="18" presetID="10" presetClass="entr" presetSubtype="0" fill="hold" grpId="0" nodeType="withEffect">
                                  <p:stCondLst>
                                    <p:cond delay="0"/>
                                  </p:stCondLst>
                                  <p:childTnLst>
                                    <p:set>
                                      <p:cBhvr>
                                        <p:cTn id="19" dur="1" fill="hold">
                                          <p:stCondLst>
                                            <p:cond delay="0"/>
                                          </p:stCondLst>
                                        </p:cTn>
                                        <p:tgtEl>
                                          <p:spTgt spid="3">
                                            <p:graphicEl>
                                              <a:dgm id="{56887706-C8DC-4488-B329-177C8C655314}"/>
                                            </p:graphicEl>
                                          </p:spTgt>
                                        </p:tgtEl>
                                        <p:attrNameLst>
                                          <p:attrName>style.visibility</p:attrName>
                                        </p:attrNameLst>
                                      </p:cBhvr>
                                      <p:to>
                                        <p:strVal val="visible"/>
                                      </p:to>
                                    </p:set>
                                    <p:animEffect transition="in" filter="fade">
                                      <p:cBhvr>
                                        <p:cTn id="20" dur="500"/>
                                        <p:tgtEl>
                                          <p:spTgt spid="3">
                                            <p:graphicEl>
                                              <a:dgm id="{56887706-C8DC-4488-B329-177C8C655314}"/>
                                            </p:graphicEl>
                                          </p:spTgt>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grpId="0" nodeType="clickEffect">
                                  <p:stCondLst>
                                    <p:cond delay="0"/>
                                  </p:stCondLst>
                                  <p:childTnLst>
                                    <p:set>
                                      <p:cBhvr>
                                        <p:cTn id="24" dur="1" fill="hold">
                                          <p:stCondLst>
                                            <p:cond delay="0"/>
                                          </p:stCondLst>
                                        </p:cTn>
                                        <p:tgtEl>
                                          <p:spTgt spid="3">
                                            <p:graphicEl>
                                              <a:dgm id="{10605458-C7BE-4888-8E37-E680E6CA2BE7}"/>
                                            </p:graphicEl>
                                          </p:spTgt>
                                        </p:tgtEl>
                                        <p:attrNameLst>
                                          <p:attrName>style.visibility</p:attrName>
                                        </p:attrNameLst>
                                      </p:cBhvr>
                                      <p:to>
                                        <p:strVal val="visible"/>
                                      </p:to>
                                    </p:set>
                                    <p:animEffect transition="in" filter="fade">
                                      <p:cBhvr>
                                        <p:cTn id="25" dur="500"/>
                                        <p:tgtEl>
                                          <p:spTgt spid="3">
                                            <p:graphicEl>
                                              <a:dgm id="{10605458-C7BE-4888-8E37-E680E6CA2BE7}"/>
                                            </p:graphicEl>
                                          </p:spTgt>
                                        </p:tgtEl>
                                      </p:cBhvr>
                                    </p:animEffect>
                                  </p:childTnLst>
                                </p:cTn>
                              </p:par>
                              <p:par>
                                <p:cTn id="26" presetID="10" presetClass="entr" presetSubtype="0" fill="hold" grpId="0" nodeType="withEffect">
                                  <p:stCondLst>
                                    <p:cond delay="0"/>
                                  </p:stCondLst>
                                  <p:childTnLst>
                                    <p:set>
                                      <p:cBhvr>
                                        <p:cTn id="27" dur="1" fill="hold">
                                          <p:stCondLst>
                                            <p:cond delay="0"/>
                                          </p:stCondLst>
                                        </p:cTn>
                                        <p:tgtEl>
                                          <p:spTgt spid="3">
                                            <p:graphicEl>
                                              <a:dgm id="{23E298B6-C2A6-4843-B670-3036F3461D92}"/>
                                            </p:graphicEl>
                                          </p:spTgt>
                                        </p:tgtEl>
                                        <p:attrNameLst>
                                          <p:attrName>style.visibility</p:attrName>
                                        </p:attrNameLst>
                                      </p:cBhvr>
                                      <p:to>
                                        <p:strVal val="visible"/>
                                      </p:to>
                                    </p:set>
                                    <p:animEffect transition="in" filter="fade">
                                      <p:cBhvr>
                                        <p:cTn id="28" dur="500"/>
                                        <p:tgtEl>
                                          <p:spTgt spid="3">
                                            <p:graphicEl>
                                              <a:dgm id="{23E298B6-C2A6-4843-B670-3036F3461D92}"/>
                                            </p:graphicEl>
                                          </p:spTgt>
                                        </p:tgtEl>
                                      </p:cBhvr>
                                    </p:animEffect>
                                  </p:childTnLst>
                                </p:cTn>
                              </p:par>
                            </p:childTnLst>
                          </p:cTn>
                        </p:par>
                      </p:childTnLst>
                    </p:cTn>
                  </p:par>
                  <p:par>
                    <p:cTn id="29" fill="hold">
                      <p:stCondLst>
                        <p:cond delay="indefinite"/>
                      </p:stCondLst>
                      <p:childTnLst>
                        <p:par>
                          <p:cTn id="30" fill="hold">
                            <p:stCondLst>
                              <p:cond delay="0"/>
                            </p:stCondLst>
                            <p:childTnLst>
                              <p:par>
                                <p:cTn id="31" presetID="10" presetClass="entr" presetSubtype="0" fill="hold" grpId="0" nodeType="clickEffect">
                                  <p:stCondLst>
                                    <p:cond delay="0"/>
                                  </p:stCondLst>
                                  <p:childTnLst>
                                    <p:set>
                                      <p:cBhvr>
                                        <p:cTn id="32" dur="1" fill="hold">
                                          <p:stCondLst>
                                            <p:cond delay="0"/>
                                          </p:stCondLst>
                                        </p:cTn>
                                        <p:tgtEl>
                                          <p:spTgt spid="3">
                                            <p:graphicEl>
                                              <a:dgm id="{D502931A-2683-40FB-B02F-A3D08FB63B44}"/>
                                            </p:graphicEl>
                                          </p:spTgt>
                                        </p:tgtEl>
                                        <p:attrNameLst>
                                          <p:attrName>style.visibility</p:attrName>
                                        </p:attrNameLst>
                                      </p:cBhvr>
                                      <p:to>
                                        <p:strVal val="visible"/>
                                      </p:to>
                                    </p:set>
                                    <p:animEffect transition="in" filter="fade">
                                      <p:cBhvr>
                                        <p:cTn id="33" dur="500"/>
                                        <p:tgtEl>
                                          <p:spTgt spid="3">
                                            <p:graphicEl>
                                              <a:dgm id="{D502931A-2683-40FB-B02F-A3D08FB63B44}"/>
                                            </p:graphicEl>
                                          </p:spTgt>
                                        </p:tgtEl>
                                      </p:cBhvr>
                                    </p:animEffect>
                                  </p:childTnLst>
                                </p:cTn>
                              </p:par>
                              <p:par>
                                <p:cTn id="34" presetID="10" presetClass="entr" presetSubtype="0" fill="hold" grpId="0" nodeType="withEffect">
                                  <p:stCondLst>
                                    <p:cond delay="0"/>
                                  </p:stCondLst>
                                  <p:childTnLst>
                                    <p:set>
                                      <p:cBhvr>
                                        <p:cTn id="35" dur="1" fill="hold">
                                          <p:stCondLst>
                                            <p:cond delay="0"/>
                                          </p:stCondLst>
                                        </p:cTn>
                                        <p:tgtEl>
                                          <p:spTgt spid="3">
                                            <p:graphicEl>
                                              <a:dgm id="{1AAFEF4D-7D51-4DF4-9C4C-1B0D1903CCB5}"/>
                                            </p:graphicEl>
                                          </p:spTgt>
                                        </p:tgtEl>
                                        <p:attrNameLst>
                                          <p:attrName>style.visibility</p:attrName>
                                        </p:attrNameLst>
                                      </p:cBhvr>
                                      <p:to>
                                        <p:strVal val="visible"/>
                                      </p:to>
                                    </p:set>
                                    <p:animEffect transition="in" filter="fade">
                                      <p:cBhvr>
                                        <p:cTn id="36" dur="500"/>
                                        <p:tgtEl>
                                          <p:spTgt spid="3">
                                            <p:graphicEl>
                                              <a:dgm id="{1AAFEF4D-7D51-4DF4-9C4C-1B0D1903CCB5}"/>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3" grpId="0">
        <p:bldSub>
          <a:bldDgm bld="one"/>
        </p:bldSub>
      </p:bldGraphic>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7" name="Diagram 6"/>
          <p:cNvGraphicFramePr/>
          <p:nvPr>
            <p:extLst>
              <p:ext uri="{D42A27DB-BD31-4B8C-83A1-F6EECF244321}">
                <p14:modId xmlns:p14="http://schemas.microsoft.com/office/powerpoint/2010/main" val="2597131672"/>
              </p:ext>
            </p:extLst>
          </p:nvPr>
        </p:nvGraphicFramePr>
        <p:xfrm>
          <a:off x="4223792" y="116632"/>
          <a:ext cx="6552728" cy="561662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pSp>
        <p:nvGrpSpPr>
          <p:cNvPr id="4" name="Group 3">
            <a:extLst>
              <a:ext uri="{FF2B5EF4-FFF2-40B4-BE49-F238E27FC236}">
                <a16:creationId xmlns:a16="http://schemas.microsoft.com/office/drawing/2014/main" id="{41EC3094-DA3C-41EB-B883-4DF1C34FA275}"/>
              </a:ext>
            </a:extLst>
          </p:cNvPr>
          <p:cNvGrpSpPr/>
          <p:nvPr/>
        </p:nvGrpSpPr>
        <p:grpSpPr>
          <a:xfrm>
            <a:off x="0" y="5733255"/>
            <a:ext cx="12192000" cy="1240188"/>
            <a:chOff x="0" y="5734233"/>
            <a:chExt cx="12192000" cy="1240188"/>
          </a:xfrm>
        </p:grpSpPr>
        <p:pic>
          <p:nvPicPr>
            <p:cNvPr id="5" name="Picture 4">
              <a:extLst>
                <a:ext uri="{FF2B5EF4-FFF2-40B4-BE49-F238E27FC236}">
                  <a16:creationId xmlns:a16="http://schemas.microsoft.com/office/drawing/2014/main" id="{97348FE0-418F-4B56-9ED0-4C9F5D0B3CFE}"/>
                </a:ext>
              </a:extLst>
            </p:cNvPr>
            <p:cNvPicPr>
              <a:picLocks noChangeAspect="1"/>
            </p:cNvPicPr>
            <p:nvPr/>
          </p:nvPicPr>
          <p:blipFill>
            <a:blip r:embed="rId8" cstate="print">
              <a:extLst>
                <a:ext uri="{28A0092B-C50C-407E-A947-70E740481C1C}">
                  <a14:useLocalDpi xmlns:a14="http://schemas.microsoft.com/office/drawing/2010/main" val="0"/>
                </a:ext>
              </a:extLst>
            </a:blip>
            <a:srcRect/>
            <a:stretch/>
          </p:blipFill>
          <p:spPr>
            <a:xfrm>
              <a:off x="0" y="6045466"/>
              <a:ext cx="12192000" cy="827536"/>
            </a:xfrm>
            <a:prstGeom prst="rect">
              <a:avLst/>
            </a:prstGeom>
          </p:spPr>
        </p:pic>
        <p:sp>
          <p:nvSpPr>
            <p:cNvPr id="6" name="Rectangle 5">
              <a:extLst>
                <a:ext uri="{FF2B5EF4-FFF2-40B4-BE49-F238E27FC236}">
                  <a16:creationId xmlns:a16="http://schemas.microsoft.com/office/drawing/2014/main" id="{70151271-8554-4E48-97F9-543A21AEA2ED}"/>
                </a:ext>
              </a:extLst>
            </p:cNvPr>
            <p:cNvSpPr/>
            <p:nvPr/>
          </p:nvSpPr>
          <p:spPr>
            <a:xfrm>
              <a:off x="25878" y="6099245"/>
              <a:ext cx="2278207" cy="728890"/>
            </a:xfrm>
            <a:prstGeom prst="rect">
              <a:avLst/>
            </a:prstGeom>
            <a:solidFill>
              <a:srgbClr val="00438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8" name="Picture 7">
              <a:extLst>
                <a:ext uri="{FF2B5EF4-FFF2-40B4-BE49-F238E27FC236}">
                  <a16:creationId xmlns:a16="http://schemas.microsoft.com/office/drawing/2014/main" id="{ACB77B84-03F6-45D3-8B29-030F26796AC4}"/>
                </a:ext>
              </a:extLst>
            </p:cNvPr>
            <p:cNvPicPr>
              <a:picLocks noChangeAspect="1"/>
            </p:cNvPicPr>
            <p:nvPr/>
          </p:nvPicPr>
          <p:blipFill>
            <a:blip r:embed="rId9">
              <a:extLst>
                <a:ext uri="{28A0092B-C50C-407E-A947-70E740481C1C}">
                  <a14:useLocalDpi xmlns:a14="http://schemas.microsoft.com/office/drawing/2010/main" val="0"/>
                </a:ext>
              </a:extLst>
            </a:blip>
            <a:stretch>
              <a:fillRect/>
            </a:stretch>
          </p:blipFill>
          <p:spPr>
            <a:xfrm>
              <a:off x="1077275" y="5880520"/>
              <a:ext cx="829163" cy="947615"/>
            </a:xfrm>
            <a:prstGeom prst="rect">
              <a:avLst/>
            </a:prstGeom>
          </p:spPr>
        </p:pic>
        <p:sp>
          <p:nvSpPr>
            <p:cNvPr id="9" name="Rectangle 8">
              <a:extLst>
                <a:ext uri="{FF2B5EF4-FFF2-40B4-BE49-F238E27FC236}">
                  <a16:creationId xmlns:a16="http://schemas.microsoft.com/office/drawing/2014/main" id="{BCCF8CD1-A092-414F-8268-1B059FA9CCCA}"/>
                </a:ext>
              </a:extLst>
            </p:cNvPr>
            <p:cNvSpPr/>
            <p:nvPr/>
          </p:nvSpPr>
          <p:spPr>
            <a:xfrm>
              <a:off x="9029700" y="6099245"/>
              <a:ext cx="2970647" cy="72889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0" name="Picture 9" descr="Text, letter&#10;&#10;Description automatically generated">
              <a:extLst>
                <a:ext uri="{FF2B5EF4-FFF2-40B4-BE49-F238E27FC236}">
                  <a16:creationId xmlns:a16="http://schemas.microsoft.com/office/drawing/2014/main" id="{BF5FDA09-E6DE-488F-9C79-8A9CAF86E29C}"/>
                </a:ext>
              </a:extLst>
            </p:cNvPr>
            <p:cNvPicPr>
              <a:picLocks noChangeAspect="1"/>
            </p:cNvPicPr>
            <p:nvPr/>
          </p:nvPicPr>
          <p:blipFill rotWithShape="1">
            <a:blip r:embed="rId10" cstate="print">
              <a:extLst>
                <a:ext uri="{28A0092B-C50C-407E-A947-70E740481C1C}">
                  <a14:useLocalDpi xmlns:a14="http://schemas.microsoft.com/office/drawing/2010/main" val="0"/>
                </a:ext>
              </a:extLst>
            </a:blip>
            <a:srcRect l="23972" t="33869" r="24538" b="34228"/>
            <a:stretch/>
          </p:blipFill>
          <p:spPr>
            <a:xfrm>
              <a:off x="9966911" y="6099245"/>
              <a:ext cx="2071341" cy="719519"/>
            </a:xfrm>
            <a:prstGeom prst="rect">
              <a:avLst/>
            </a:prstGeom>
          </p:spPr>
        </p:pic>
        <p:pic>
          <p:nvPicPr>
            <p:cNvPr id="11" name="Picture 10" descr="A picture containing text, metalware, gear&#10;&#10;Description automatically generated">
              <a:extLst>
                <a:ext uri="{FF2B5EF4-FFF2-40B4-BE49-F238E27FC236}">
                  <a16:creationId xmlns:a16="http://schemas.microsoft.com/office/drawing/2014/main" id="{F94984A1-32A8-47A6-811B-784F552E2C20}"/>
                </a:ext>
              </a:extLst>
            </p:cNvPr>
            <p:cNvPicPr>
              <a:picLocks noChangeAspect="1"/>
            </p:cNvPicPr>
            <p:nvPr/>
          </p:nvPicPr>
          <p:blipFill>
            <a:blip r:embed="rId11" cstate="print">
              <a:extLst>
                <a:ext uri="{28A0092B-C50C-407E-A947-70E740481C1C}">
                  <a14:useLocalDpi xmlns:a14="http://schemas.microsoft.com/office/drawing/2010/main" val="0"/>
                </a:ext>
              </a:extLst>
            </a:blip>
            <a:stretch>
              <a:fillRect/>
            </a:stretch>
          </p:blipFill>
          <p:spPr>
            <a:xfrm>
              <a:off x="91485" y="5734233"/>
              <a:ext cx="1034370" cy="1240188"/>
            </a:xfrm>
            <a:prstGeom prst="rect">
              <a:avLst/>
            </a:prstGeom>
          </p:spPr>
        </p:pic>
      </p:grpSp>
      <p:pic>
        <p:nvPicPr>
          <p:cNvPr id="12" name="Picture 11" descr="A collage of a person&#10;&#10;Description automatically generated with medium confidence">
            <a:extLst>
              <a:ext uri="{FF2B5EF4-FFF2-40B4-BE49-F238E27FC236}">
                <a16:creationId xmlns:a16="http://schemas.microsoft.com/office/drawing/2014/main" id="{B4B5F9FA-7DA6-4A1D-B9E5-EA18EA128F77}"/>
              </a:ext>
            </a:extLst>
          </p:cNvPr>
          <p:cNvPicPr>
            <a:picLocks noChangeAspect="1"/>
          </p:cNvPicPr>
          <p:nvPr/>
        </p:nvPicPr>
        <p:blipFill>
          <a:blip r:embed="rId12">
            <a:extLst>
              <a:ext uri="{28A0092B-C50C-407E-A947-70E740481C1C}">
                <a14:useLocalDpi xmlns:a14="http://schemas.microsoft.com/office/drawing/2010/main" val="0"/>
              </a:ext>
            </a:extLst>
          </a:blip>
          <a:stretch>
            <a:fillRect/>
          </a:stretch>
        </p:blipFill>
        <p:spPr>
          <a:xfrm>
            <a:off x="-1860" y="0"/>
            <a:ext cx="3672408" cy="3672408"/>
          </a:xfrm>
          <a:prstGeom prst="flowChartDocument">
            <a:avLst/>
          </a:prstGeom>
        </p:spPr>
      </p:pic>
    </p:spTree>
    <p:extLst>
      <p:ext uri="{BB962C8B-B14F-4D97-AF65-F5344CB8AC3E}">
        <p14:creationId xmlns:p14="http://schemas.microsoft.com/office/powerpoint/2010/main" val="310245827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7">
                                            <p:graphicEl>
                                              <a:dgm id="{5C6E6870-41A9-45BE-93F0-0C9239B0ABC3}"/>
                                            </p:graphicEl>
                                          </p:spTgt>
                                        </p:tgtEl>
                                        <p:attrNameLst>
                                          <p:attrName>style.visibility</p:attrName>
                                        </p:attrNameLst>
                                      </p:cBhvr>
                                      <p:to>
                                        <p:strVal val="visible"/>
                                      </p:to>
                                    </p:set>
                                    <p:animEffect transition="in" filter="fade">
                                      <p:cBhvr>
                                        <p:cTn id="7" dur="500"/>
                                        <p:tgtEl>
                                          <p:spTgt spid="7">
                                            <p:graphicEl>
                                              <a:dgm id="{5C6E6870-41A9-45BE-93F0-0C9239B0ABC3}"/>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7">
                                            <p:graphicEl>
                                              <a:dgm id="{F83C9F53-388D-445A-98A3-1127C10C9ECD}"/>
                                            </p:graphicEl>
                                          </p:spTgt>
                                        </p:tgtEl>
                                        <p:attrNameLst>
                                          <p:attrName>style.visibility</p:attrName>
                                        </p:attrNameLst>
                                      </p:cBhvr>
                                      <p:to>
                                        <p:strVal val="visible"/>
                                      </p:to>
                                    </p:set>
                                    <p:animEffect transition="in" filter="fade">
                                      <p:cBhvr>
                                        <p:cTn id="12" dur="500"/>
                                        <p:tgtEl>
                                          <p:spTgt spid="7">
                                            <p:graphicEl>
                                              <a:dgm id="{F83C9F53-388D-445A-98A3-1127C10C9ECD}"/>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7">
                                            <p:graphicEl>
                                              <a:dgm id="{08766682-6F49-4B94-9275-FCC0867FB0A1}"/>
                                            </p:graphicEl>
                                          </p:spTgt>
                                        </p:tgtEl>
                                        <p:attrNameLst>
                                          <p:attrName>style.visibility</p:attrName>
                                        </p:attrNameLst>
                                      </p:cBhvr>
                                      <p:to>
                                        <p:strVal val="visible"/>
                                      </p:to>
                                    </p:set>
                                    <p:animEffect transition="in" filter="fade">
                                      <p:cBhvr>
                                        <p:cTn id="17" dur="500"/>
                                        <p:tgtEl>
                                          <p:spTgt spid="7">
                                            <p:graphicEl>
                                              <a:dgm id="{08766682-6F49-4B94-9275-FCC0867FB0A1}"/>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7">
                                            <p:graphicEl>
                                              <a:dgm id="{0B1FFB81-133C-446C-B661-645061C6B787}"/>
                                            </p:graphicEl>
                                          </p:spTgt>
                                        </p:tgtEl>
                                        <p:attrNameLst>
                                          <p:attrName>style.visibility</p:attrName>
                                        </p:attrNameLst>
                                      </p:cBhvr>
                                      <p:to>
                                        <p:strVal val="visible"/>
                                      </p:to>
                                    </p:set>
                                    <p:animEffect transition="in" filter="fade">
                                      <p:cBhvr>
                                        <p:cTn id="22" dur="500"/>
                                        <p:tgtEl>
                                          <p:spTgt spid="7">
                                            <p:graphicEl>
                                              <a:dgm id="{0B1FFB81-133C-446C-B661-645061C6B787}"/>
                                            </p:graphic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7">
                                            <p:graphicEl>
                                              <a:dgm id="{A92D13D2-9242-4D6C-B990-737ECB377BD2}"/>
                                            </p:graphicEl>
                                          </p:spTgt>
                                        </p:tgtEl>
                                        <p:attrNameLst>
                                          <p:attrName>style.visibility</p:attrName>
                                        </p:attrNameLst>
                                      </p:cBhvr>
                                      <p:to>
                                        <p:strVal val="visible"/>
                                      </p:to>
                                    </p:set>
                                    <p:animEffect transition="in" filter="fade">
                                      <p:cBhvr>
                                        <p:cTn id="27" dur="500"/>
                                        <p:tgtEl>
                                          <p:spTgt spid="7">
                                            <p:graphicEl>
                                              <a:dgm id="{A92D13D2-9242-4D6C-B990-737ECB377BD2}"/>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7" grpId="0">
        <p:bldSub>
          <a:bldDgm bld="one"/>
        </p:bldSub>
      </p:bldGraphic>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1919536" y="260649"/>
            <a:ext cx="8517632" cy="646331"/>
          </a:xfrm>
          <a:prstGeom prst="rect">
            <a:avLst/>
          </a:prstGeom>
          <a:solidFill>
            <a:srgbClr val="002060"/>
          </a:solidFill>
        </p:spPr>
        <p:txBody>
          <a:bodyPr wrap="square" rtlCol="0">
            <a:spAutoFit/>
          </a:bodyPr>
          <a:lstStyle/>
          <a:p>
            <a:pPr algn="ctr"/>
            <a:r>
              <a:rPr lang="en-GB" sz="3600" dirty="0">
                <a:latin typeface="+mn-lt"/>
              </a:rPr>
              <a:t>Current Stop &amp; Search Powers</a:t>
            </a:r>
          </a:p>
        </p:txBody>
      </p:sp>
      <p:graphicFrame>
        <p:nvGraphicFramePr>
          <p:cNvPr id="13" name="Diagram 12"/>
          <p:cNvGraphicFramePr/>
          <p:nvPr>
            <p:extLst>
              <p:ext uri="{D42A27DB-BD31-4B8C-83A1-F6EECF244321}">
                <p14:modId xmlns:p14="http://schemas.microsoft.com/office/powerpoint/2010/main" val="3757314670"/>
              </p:ext>
            </p:extLst>
          </p:nvPr>
        </p:nvGraphicFramePr>
        <p:xfrm>
          <a:off x="1919536" y="845424"/>
          <a:ext cx="8424936" cy="517586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pSp>
        <p:nvGrpSpPr>
          <p:cNvPr id="5" name="Group 4">
            <a:extLst>
              <a:ext uri="{FF2B5EF4-FFF2-40B4-BE49-F238E27FC236}">
                <a16:creationId xmlns:a16="http://schemas.microsoft.com/office/drawing/2014/main" id="{C0A8D1EE-E34B-43C9-B2C6-5A63F4727592}"/>
              </a:ext>
            </a:extLst>
          </p:cNvPr>
          <p:cNvGrpSpPr/>
          <p:nvPr/>
        </p:nvGrpSpPr>
        <p:grpSpPr>
          <a:xfrm>
            <a:off x="0" y="5733255"/>
            <a:ext cx="12192000" cy="1240188"/>
            <a:chOff x="0" y="5734233"/>
            <a:chExt cx="12192000" cy="1240188"/>
          </a:xfrm>
        </p:grpSpPr>
        <p:pic>
          <p:nvPicPr>
            <p:cNvPr id="6" name="Picture 5">
              <a:extLst>
                <a:ext uri="{FF2B5EF4-FFF2-40B4-BE49-F238E27FC236}">
                  <a16:creationId xmlns:a16="http://schemas.microsoft.com/office/drawing/2014/main" id="{7E2D274B-9FC3-41CB-8142-C6FDE137C7B4}"/>
                </a:ext>
              </a:extLst>
            </p:cNvPr>
            <p:cNvPicPr>
              <a:picLocks noChangeAspect="1"/>
            </p:cNvPicPr>
            <p:nvPr/>
          </p:nvPicPr>
          <p:blipFill>
            <a:blip r:embed="rId8" cstate="print">
              <a:extLst>
                <a:ext uri="{28A0092B-C50C-407E-A947-70E740481C1C}">
                  <a14:useLocalDpi xmlns:a14="http://schemas.microsoft.com/office/drawing/2010/main" val="0"/>
                </a:ext>
              </a:extLst>
            </a:blip>
            <a:srcRect/>
            <a:stretch/>
          </p:blipFill>
          <p:spPr>
            <a:xfrm>
              <a:off x="0" y="6045466"/>
              <a:ext cx="12192000" cy="827536"/>
            </a:xfrm>
            <a:prstGeom prst="rect">
              <a:avLst/>
            </a:prstGeom>
          </p:spPr>
        </p:pic>
        <p:sp>
          <p:nvSpPr>
            <p:cNvPr id="7" name="Rectangle 6">
              <a:extLst>
                <a:ext uri="{FF2B5EF4-FFF2-40B4-BE49-F238E27FC236}">
                  <a16:creationId xmlns:a16="http://schemas.microsoft.com/office/drawing/2014/main" id="{FB8E8609-8C79-429F-987B-9E74A2217886}"/>
                </a:ext>
              </a:extLst>
            </p:cNvPr>
            <p:cNvSpPr/>
            <p:nvPr/>
          </p:nvSpPr>
          <p:spPr>
            <a:xfrm>
              <a:off x="25878" y="6099245"/>
              <a:ext cx="2278207" cy="728890"/>
            </a:xfrm>
            <a:prstGeom prst="rect">
              <a:avLst/>
            </a:prstGeom>
            <a:solidFill>
              <a:srgbClr val="00438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8" name="Picture 7">
              <a:extLst>
                <a:ext uri="{FF2B5EF4-FFF2-40B4-BE49-F238E27FC236}">
                  <a16:creationId xmlns:a16="http://schemas.microsoft.com/office/drawing/2014/main" id="{7687D5DB-CB9F-4DB2-8270-AF888E92CA0F}"/>
                </a:ext>
              </a:extLst>
            </p:cNvPr>
            <p:cNvPicPr>
              <a:picLocks noChangeAspect="1"/>
            </p:cNvPicPr>
            <p:nvPr/>
          </p:nvPicPr>
          <p:blipFill>
            <a:blip r:embed="rId9">
              <a:extLst>
                <a:ext uri="{28A0092B-C50C-407E-A947-70E740481C1C}">
                  <a14:useLocalDpi xmlns:a14="http://schemas.microsoft.com/office/drawing/2010/main" val="0"/>
                </a:ext>
              </a:extLst>
            </a:blip>
            <a:stretch>
              <a:fillRect/>
            </a:stretch>
          </p:blipFill>
          <p:spPr>
            <a:xfrm>
              <a:off x="1077275" y="5880520"/>
              <a:ext cx="829163" cy="947615"/>
            </a:xfrm>
            <a:prstGeom prst="rect">
              <a:avLst/>
            </a:prstGeom>
          </p:spPr>
        </p:pic>
        <p:sp>
          <p:nvSpPr>
            <p:cNvPr id="9" name="Rectangle 8">
              <a:extLst>
                <a:ext uri="{FF2B5EF4-FFF2-40B4-BE49-F238E27FC236}">
                  <a16:creationId xmlns:a16="http://schemas.microsoft.com/office/drawing/2014/main" id="{2E8CFA55-C3AC-4E0D-93D8-EB9D85BCF421}"/>
                </a:ext>
              </a:extLst>
            </p:cNvPr>
            <p:cNvSpPr/>
            <p:nvPr/>
          </p:nvSpPr>
          <p:spPr>
            <a:xfrm>
              <a:off x="9029700" y="6099245"/>
              <a:ext cx="2970647" cy="72889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0" name="Picture 9" descr="Text, letter&#10;&#10;Description automatically generated">
              <a:extLst>
                <a:ext uri="{FF2B5EF4-FFF2-40B4-BE49-F238E27FC236}">
                  <a16:creationId xmlns:a16="http://schemas.microsoft.com/office/drawing/2014/main" id="{609ED930-D731-4F58-ABA3-036940336D60}"/>
                </a:ext>
              </a:extLst>
            </p:cNvPr>
            <p:cNvPicPr>
              <a:picLocks noChangeAspect="1"/>
            </p:cNvPicPr>
            <p:nvPr/>
          </p:nvPicPr>
          <p:blipFill rotWithShape="1">
            <a:blip r:embed="rId10" cstate="print">
              <a:extLst>
                <a:ext uri="{28A0092B-C50C-407E-A947-70E740481C1C}">
                  <a14:useLocalDpi xmlns:a14="http://schemas.microsoft.com/office/drawing/2010/main" val="0"/>
                </a:ext>
              </a:extLst>
            </a:blip>
            <a:srcRect l="23972" t="33869" r="24538" b="34228"/>
            <a:stretch/>
          </p:blipFill>
          <p:spPr>
            <a:xfrm>
              <a:off x="9966911" y="6099245"/>
              <a:ext cx="2071341" cy="719519"/>
            </a:xfrm>
            <a:prstGeom prst="rect">
              <a:avLst/>
            </a:prstGeom>
          </p:spPr>
        </p:pic>
        <p:pic>
          <p:nvPicPr>
            <p:cNvPr id="11" name="Picture 10" descr="A picture containing text, metalware, gear&#10;&#10;Description automatically generated">
              <a:extLst>
                <a:ext uri="{FF2B5EF4-FFF2-40B4-BE49-F238E27FC236}">
                  <a16:creationId xmlns:a16="http://schemas.microsoft.com/office/drawing/2014/main" id="{BCC30E6C-2EF7-43E6-B498-AD01B813698D}"/>
                </a:ext>
              </a:extLst>
            </p:cNvPr>
            <p:cNvPicPr>
              <a:picLocks noChangeAspect="1"/>
            </p:cNvPicPr>
            <p:nvPr/>
          </p:nvPicPr>
          <p:blipFill>
            <a:blip r:embed="rId11" cstate="print">
              <a:extLst>
                <a:ext uri="{28A0092B-C50C-407E-A947-70E740481C1C}">
                  <a14:useLocalDpi xmlns:a14="http://schemas.microsoft.com/office/drawing/2010/main" val="0"/>
                </a:ext>
              </a:extLst>
            </a:blip>
            <a:stretch>
              <a:fillRect/>
            </a:stretch>
          </p:blipFill>
          <p:spPr>
            <a:xfrm>
              <a:off x="91485" y="5734233"/>
              <a:ext cx="1034370" cy="1240188"/>
            </a:xfrm>
            <a:prstGeom prst="rect">
              <a:avLst/>
            </a:prstGeom>
          </p:spPr>
        </p:pic>
      </p:grpSp>
    </p:spTree>
    <p:extLst>
      <p:ext uri="{BB962C8B-B14F-4D97-AF65-F5344CB8AC3E}">
        <p14:creationId xmlns:p14="http://schemas.microsoft.com/office/powerpoint/2010/main" val="351558663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3">
                                            <p:graphicEl>
                                              <a:dgm id="{9F71C8F2-80E3-4693-A841-AB739A062A34}"/>
                                            </p:graphicEl>
                                          </p:spTgt>
                                        </p:tgtEl>
                                        <p:attrNameLst>
                                          <p:attrName>style.visibility</p:attrName>
                                        </p:attrNameLst>
                                      </p:cBhvr>
                                      <p:to>
                                        <p:strVal val="visible"/>
                                      </p:to>
                                    </p:set>
                                    <p:animEffect transition="in" filter="fade">
                                      <p:cBhvr>
                                        <p:cTn id="7" dur="500"/>
                                        <p:tgtEl>
                                          <p:spTgt spid="13">
                                            <p:graphicEl>
                                              <a:dgm id="{9F71C8F2-80E3-4693-A841-AB739A062A34}"/>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3">
                                            <p:graphicEl>
                                              <a:dgm id="{96A98F6F-9298-42B3-A2F9-416997CCA427}"/>
                                            </p:graphicEl>
                                          </p:spTgt>
                                        </p:tgtEl>
                                        <p:attrNameLst>
                                          <p:attrName>style.visibility</p:attrName>
                                        </p:attrNameLst>
                                      </p:cBhvr>
                                      <p:to>
                                        <p:strVal val="visible"/>
                                      </p:to>
                                    </p:set>
                                    <p:animEffect transition="in" filter="fade">
                                      <p:cBhvr>
                                        <p:cTn id="12" dur="500"/>
                                        <p:tgtEl>
                                          <p:spTgt spid="13">
                                            <p:graphicEl>
                                              <a:dgm id="{96A98F6F-9298-42B3-A2F9-416997CCA427}"/>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13">
                                            <p:graphicEl>
                                              <a:dgm id="{FE2480F1-6217-4344-B11C-5B5AE215D9D8}"/>
                                            </p:graphicEl>
                                          </p:spTgt>
                                        </p:tgtEl>
                                        <p:attrNameLst>
                                          <p:attrName>style.visibility</p:attrName>
                                        </p:attrNameLst>
                                      </p:cBhvr>
                                      <p:to>
                                        <p:strVal val="visible"/>
                                      </p:to>
                                    </p:set>
                                    <p:animEffect transition="in" filter="fade">
                                      <p:cBhvr>
                                        <p:cTn id="17" dur="500"/>
                                        <p:tgtEl>
                                          <p:spTgt spid="13">
                                            <p:graphicEl>
                                              <a:dgm id="{FE2480F1-6217-4344-B11C-5B5AE215D9D8}"/>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13">
                                            <p:graphicEl>
                                              <a:dgm id="{A8BCD603-B7B8-4438-BAD8-0F32912AD0B1}"/>
                                            </p:graphicEl>
                                          </p:spTgt>
                                        </p:tgtEl>
                                        <p:attrNameLst>
                                          <p:attrName>style.visibility</p:attrName>
                                        </p:attrNameLst>
                                      </p:cBhvr>
                                      <p:to>
                                        <p:strVal val="visible"/>
                                      </p:to>
                                    </p:set>
                                    <p:animEffect transition="in" filter="fade">
                                      <p:cBhvr>
                                        <p:cTn id="22" dur="500"/>
                                        <p:tgtEl>
                                          <p:spTgt spid="13">
                                            <p:graphicEl>
                                              <a:dgm id="{A8BCD603-B7B8-4438-BAD8-0F32912AD0B1}"/>
                                            </p:graphic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13">
                                            <p:graphicEl>
                                              <a:dgm id="{0EBF5952-DFF2-44F0-81CD-C87E7EBD943E}"/>
                                            </p:graphicEl>
                                          </p:spTgt>
                                        </p:tgtEl>
                                        <p:attrNameLst>
                                          <p:attrName>style.visibility</p:attrName>
                                        </p:attrNameLst>
                                      </p:cBhvr>
                                      <p:to>
                                        <p:strVal val="visible"/>
                                      </p:to>
                                    </p:set>
                                    <p:animEffect transition="in" filter="fade">
                                      <p:cBhvr>
                                        <p:cTn id="27" dur="500"/>
                                        <p:tgtEl>
                                          <p:spTgt spid="13">
                                            <p:graphicEl>
                                              <a:dgm id="{0EBF5952-DFF2-44F0-81CD-C87E7EBD943E}"/>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13" grpId="0">
        <p:bldSub>
          <a:bldDgm bld="one"/>
        </p:bldSub>
      </p:bldGraphic>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2152650" y="188640"/>
            <a:ext cx="7886700" cy="543594"/>
          </a:xfrm>
          <a:solidFill>
            <a:srgbClr val="002060"/>
          </a:solidFill>
        </p:spPr>
        <p:txBody>
          <a:bodyPr>
            <a:noAutofit/>
          </a:bodyPr>
          <a:lstStyle/>
          <a:p>
            <a:pPr algn="ctr"/>
            <a:r>
              <a:rPr lang="en-GB" sz="3600" b="1" dirty="0">
                <a:solidFill>
                  <a:schemeClr val="bg1"/>
                </a:solidFill>
                <a:latin typeface="+mn-lt"/>
              </a:rPr>
              <a:t>Section 1 PACE</a:t>
            </a:r>
          </a:p>
        </p:txBody>
      </p:sp>
      <p:graphicFrame>
        <p:nvGraphicFramePr>
          <p:cNvPr id="5" name="Diagram 4"/>
          <p:cNvGraphicFramePr/>
          <p:nvPr>
            <p:extLst>
              <p:ext uri="{D42A27DB-BD31-4B8C-83A1-F6EECF244321}">
                <p14:modId xmlns:p14="http://schemas.microsoft.com/office/powerpoint/2010/main" val="3117109257"/>
              </p:ext>
            </p:extLst>
          </p:nvPr>
        </p:nvGraphicFramePr>
        <p:xfrm>
          <a:off x="2598862" y="1124744"/>
          <a:ext cx="7440488" cy="439248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pSp>
        <p:nvGrpSpPr>
          <p:cNvPr id="4" name="Group 3">
            <a:extLst>
              <a:ext uri="{FF2B5EF4-FFF2-40B4-BE49-F238E27FC236}">
                <a16:creationId xmlns:a16="http://schemas.microsoft.com/office/drawing/2014/main" id="{B4784746-F301-426B-AB32-AEDE4373ADCA}"/>
              </a:ext>
            </a:extLst>
          </p:cNvPr>
          <p:cNvGrpSpPr/>
          <p:nvPr/>
        </p:nvGrpSpPr>
        <p:grpSpPr>
          <a:xfrm>
            <a:off x="0" y="5734233"/>
            <a:ext cx="12192000" cy="1240188"/>
            <a:chOff x="0" y="5734233"/>
            <a:chExt cx="12192000" cy="1240188"/>
          </a:xfrm>
        </p:grpSpPr>
        <p:pic>
          <p:nvPicPr>
            <p:cNvPr id="6" name="Picture 5">
              <a:extLst>
                <a:ext uri="{FF2B5EF4-FFF2-40B4-BE49-F238E27FC236}">
                  <a16:creationId xmlns:a16="http://schemas.microsoft.com/office/drawing/2014/main" id="{AC9790BB-88E0-4914-985A-03E1B5ED1C05}"/>
                </a:ext>
              </a:extLst>
            </p:cNvPr>
            <p:cNvPicPr>
              <a:picLocks noChangeAspect="1"/>
            </p:cNvPicPr>
            <p:nvPr/>
          </p:nvPicPr>
          <p:blipFill>
            <a:blip r:embed="rId8" cstate="print">
              <a:extLst>
                <a:ext uri="{28A0092B-C50C-407E-A947-70E740481C1C}">
                  <a14:useLocalDpi xmlns:a14="http://schemas.microsoft.com/office/drawing/2010/main" val="0"/>
                </a:ext>
              </a:extLst>
            </a:blip>
            <a:srcRect/>
            <a:stretch/>
          </p:blipFill>
          <p:spPr>
            <a:xfrm>
              <a:off x="0" y="6045466"/>
              <a:ext cx="12192000" cy="827536"/>
            </a:xfrm>
            <a:prstGeom prst="rect">
              <a:avLst/>
            </a:prstGeom>
          </p:spPr>
        </p:pic>
        <p:sp>
          <p:nvSpPr>
            <p:cNvPr id="7" name="Rectangle 6">
              <a:extLst>
                <a:ext uri="{FF2B5EF4-FFF2-40B4-BE49-F238E27FC236}">
                  <a16:creationId xmlns:a16="http://schemas.microsoft.com/office/drawing/2014/main" id="{74CD82A8-4C03-4B16-8EC9-F9C45C4C05BB}"/>
                </a:ext>
              </a:extLst>
            </p:cNvPr>
            <p:cNvSpPr/>
            <p:nvPr/>
          </p:nvSpPr>
          <p:spPr>
            <a:xfrm>
              <a:off x="25878" y="6099245"/>
              <a:ext cx="2278207" cy="728890"/>
            </a:xfrm>
            <a:prstGeom prst="rect">
              <a:avLst/>
            </a:prstGeom>
            <a:solidFill>
              <a:srgbClr val="00438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8" name="Picture 7">
              <a:extLst>
                <a:ext uri="{FF2B5EF4-FFF2-40B4-BE49-F238E27FC236}">
                  <a16:creationId xmlns:a16="http://schemas.microsoft.com/office/drawing/2014/main" id="{CD7F043E-E744-4D33-BC3E-B2CD40A69536}"/>
                </a:ext>
              </a:extLst>
            </p:cNvPr>
            <p:cNvPicPr>
              <a:picLocks noChangeAspect="1"/>
            </p:cNvPicPr>
            <p:nvPr/>
          </p:nvPicPr>
          <p:blipFill>
            <a:blip r:embed="rId9">
              <a:extLst>
                <a:ext uri="{28A0092B-C50C-407E-A947-70E740481C1C}">
                  <a14:useLocalDpi xmlns:a14="http://schemas.microsoft.com/office/drawing/2010/main" val="0"/>
                </a:ext>
              </a:extLst>
            </a:blip>
            <a:stretch>
              <a:fillRect/>
            </a:stretch>
          </p:blipFill>
          <p:spPr>
            <a:xfrm>
              <a:off x="1077275" y="5880520"/>
              <a:ext cx="829163" cy="947615"/>
            </a:xfrm>
            <a:prstGeom prst="rect">
              <a:avLst/>
            </a:prstGeom>
          </p:spPr>
        </p:pic>
        <p:sp>
          <p:nvSpPr>
            <p:cNvPr id="9" name="Rectangle 8">
              <a:extLst>
                <a:ext uri="{FF2B5EF4-FFF2-40B4-BE49-F238E27FC236}">
                  <a16:creationId xmlns:a16="http://schemas.microsoft.com/office/drawing/2014/main" id="{74B2EE94-FD90-4357-AB99-E0067206B0F5}"/>
                </a:ext>
              </a:extLst>
            </p:cNvPr>
            <p:cNvSpPr/>
            <p:nvPr/>
          </p:nvSpPr>
          <p:spPr>
            <a:xfrm>
              <a:off x="9029700" y="6099245"/>
              <a:ext cx="2970647" cy="72889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0" name="Picture 9" descr="Text, letter&#10;&#10;Description automatically generated">
              <a:extLst>
                <a:ext uri="{FF2B5EF4-FFF2-40B4-BE49-F238E27FC236}">
                  <a16:creationId xmlns:a16="http://schemas.microsoft.com/office/drawing/2014/main" id="{25518D89-0571-4E95-908D-FA2897F8ADCC}"/>
                </a:ext>
              </a:extLst>
            </p:cNvPr>
            <p:cNvPicPr>
              <a:picLocks noChangeAspect="1"/>
            </p:cNvPicPr>
            <p:nvPr/>
          </p:nvPicPr>
          <p:blipFill rotWithShape="1">
            <a:blip r:embed="rId10" cstate="print">
              <a:extLst>
                <a:ext uri="{28A0092B-C50C-407E-A947-70E740481C1C}">
                  <a14:useLocalDpi xmlns:a14="http://schemas.microsoft.com/office/drawing/2010/main" val="0"/>
                </a:ext>
              </a:extLst>
            </a:blip>
            <a:srcRect l="23972" t="33869" r="24538" b="34228"/>
            <a:stretch/>
          </p:blipFill>
          <p:spPr>
            <a:xfrm>
              <a:off x="9966911" y="6099245"/>
              <a:ext cx="2071341" cy="719519"/>
            </a:xfrm>
            <a:prstGeom prst="rect">
              <a:avLst/>
            </a:prstGeom>
          </p:spPr>
        </p:pic>
        <p:pic>
          <p:nvPicPr>
            <p:cNvPr id="11" name="Picture 10" descr="A picture containing text, metalware, gear&#10;&#10;Description automatically generated">
              <a:extLst>
                <a:ext uri="{FF2B5EF4-FFF2-40B4-BE49-F238E27FC236}">
                  <a16:creationId xmlns:a16="http://schemas.microsoft.com/office/drawing/2014/main" id="{FE58DC59-1041-44FA-8DAA-7FB1D89CF043}"/>
                </a:ext>
              </a:extLst>
            </p:cNvPr>
            <p:cNvPicPr>
              <a:picLocks noChangeAspect="1"/>
            </p:cNvPicPr>
            <p:nvPr/>
          </p:nvPicPr>
          <p:blipFill>
            <a:blip r:embed="rId11" cstate="print">
              <a:extLst>
                <a:ext uri="{28A0092B-C50C-407E-A947-70E740481C1C}">
                  <a14:useLocalDpi xmlns:a14="http://schemas.microsoft.com/office/drawing/2010/main" val="0"/>
                </a:ext>
              </a:extLst>
            </a:blip>
            <a:stretch>
              <a:fillRect/>
            </a:stretch>
          </p:blipFill>
          <p:spPr>
            <a:xfrm>
              <a:off x="91485" y="5734233"/>
              <a:ext cx="1034370" cy="1240188"/>
            </a:xfrm>
            <a:prstGeom prst="rect">
              <a:avLst/>
            </a:prstGeom>
          </p:spPr>
        </p:pic>
      </p:grpSp>
    </p:spTree>
    <p:extLst>
      <p:ext uri="{BB962C8B-B14F-4D97-AF65-F5344CB8AC3E}">
        <p14:creationId xmlns:p14="http://schemas.microsoft.com/office/powerpoint/2010/main" val="344651950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graphicEl>
                                              <a:dgm id="{7D3F00B7-24C2-4219-BCCD-9189617B3CE9}"/>
                                            </p:graphicEl>
                                          </p:spTgt>
                                        </p:tgtEl>
                                        <p:attrNameLst>
                                          <p:attrName>style.visibility</p:attrName>
                                        </p:attrNameLst>
                                      </p:cBhvr>
                                      <p:to>
                                        <p:strVal val="visible"/>
                                      </p:to>
                                    </p:set>
                                    <p:animEffect transition="in" filter="fade">
                                      <p:cBhvr>
                                        <p:cTn id="7" dur="500"/>
                                        <p:tgtEl>
                                          <p:spTgt spid="5">
                                            <p:graphicEl>
                                              <a:dgm id="{7D3F00B7-24C2-4219-BCCD-9189617B3CE9}"/>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5">
                                            <p:graphicEl>
                                              <a:dgm id="{42C77EF5-85F2-45B5-9443-664548669F01}"/>
                                            </p:graphicEl>
                                          </p:spTgt>
                                        </p:tgtEl>
                                        <p:attrNameLst>
                                          <p:attrName>style.visibility</p:attrName>
                                        </p:attrNameLst>
                                      </p:cBhvr>
                                      <p:to>
                                        <p:strVal val="visible"/>
                                      </p:to>
                                    </p:set>
                                    <p:animEffect transition="in" filter="fade">
                                      <p:cBhvr>
                                        <p:cTn id="12" dur="500"/>
                                        <p:tgtEl>
                                          <p:spTgt spid="5">
                                            <p:graphicEl>
                                              <a:dgm id="{42C77EF5-85F2-45B5-9443-664548669F01}"/>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5">
                                            <p:graphicEl>
                                              <a:dgm id="{058F2BC8-283A-45B5-A4D6-31B06FBD5BDC}"/>
                                            </p:graphicEl>
                                          </p:spTgt>
                                        </p:tgtEl>
                                        <p:attrNameLst>
                                          <p:attrName>style.visibility</p:attrName>
                                        </p:attrNameLst>
                                      </p:cBhvr>
                                      <p:to>
                                        <p:strVal val="visible"/>
                                      </p:to>
                                    </p:set>
                                    <p:animEffect transition="in" filter="fade">
                                      <p:cBhvr>
                                        <p:cTn id="15" dur="500"/>
                                        <p:tgtEl>
                                          <p:spTgt spid="5">
                                            <p:graphicEl>
                                              <a:dgm id="{058F2BC8-283A-45B5-A4D6-31B06FBD5BDC}"/>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5">
                                            <p:graphicEl>
                                              <a:dgm id="{462D75B8-093C-43F4-8820-3B3DE012DD6F}"/>
                                            </p:graphicEl>
                                          </p:spTgt>
                                        </p:tgtEl>
                                        <p:attrNameLst>
                                          <p:attrName>style.visibility</p:attrName>
                                        </p:attrNameLst>
                                      </p:cBhvr>
                                      <p:to>
                                        <p:strVal val="visible"/>
                                      </p:to>
                                    </p:set>
                                    <p:animEffect transition="in" filter="fade">
                                      <p:cBhvr>
                                        <p:cTn id="20" dur="500"/>
                                        <p:tgtEl>
                                          <p:spTgt spid="5">
                                            <p:graphicEl>
                                              <a:dgm id="{462D75B8-093C-43F4-8820-3B3DE012DD6F}"/>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5">
                                            <p:graphicEl>
                                              <a:dgm id="{7166FBA8-7C8E-4DEF-A4BD-BBCA5BF42D82}"/>
                                            </p:graphicEl>
                                          </p:spTgt>
                                        </p:tgtEl>
                                        <p:attrNameLst>
                                          <p:attrName>style.visibility</p:attrName>
                                        </p:attrNameLst>
                                      </p:cBhvr>
                                      <p:to>
                                        <p:strVal val="visible"/>
                                      </p:to>
                                    </p:set>
                                    <p:animEffect transition="in" filter="fade">
                                      <p:cBhvr>
                                        <p:cTn id="23" dur="500"/>
                                        <p:tgtEl>
                                          <p:spTgt spid="5">
                                            <p:graphicEl>
                                              <a:dgm id="{7166FBA8-7C8E-4DEF-A4BD-BBCA5BF42D82}"/>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Sub>
          <a:bldDgm bld="one"/>
        </p:bldSub>
      </p:bldGraphic>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rot="20078367">
            <a:off x="6852329" y="2308964"/>
            <a:ext cx="3505699" cy="223619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5" name="TextBox 4"/>
          <p:cNvSpPr txBox="1"/>
          <p:nvPr/>
        </p:nvSpPr>
        <p:spPr>
          <a:xfrm>
            <a:off x="2459596" y="351059"/>
            <a:ext cx="7272808" cy="646331"/>
          </a:xfrm>
          <a:prstGeom prst="rect">
            <a:avLst/>
          </a:prstGeom>
          <a:solidFill>
            <a:srgbClr val="002060"/>
          </a:solidFill>
        </p:spPr>
        <p:txBody>
          <a:bodyPr wrap="square" rtlCol="0">
            <a:spAutoFit/>
          </a:bodyPr>
          <a:lstStyle/>
          <a:p>
            <a:pPr algn="ctr"/>
            <a:r>
              <a:rPr lang="en-GB" sz="3600" dirty="0">
                <a:latin typeface="+mn-lt"/>
              </a:rPr>
              <a:t>Detain</a:t>
            </a:r>
          </a:p>
        </p:txBody>
      </p:sp>
      <p:sp>
        <p:nvSpPr>
          <p:cNvPr id="4" name="Vertical Scroll 3"/>
          <p:cNvSpPr/>
          <p:nvPr/>
        </p:nvSpPr>
        <p:spPr>
          <a:xfrm>
            <a:off x="2567608" y="1412776"/>
            <a:ext cx="4320480" cy="4163872"/>
          </a:xfrm>
          <a:custGeom>
            <a:avLst/>
            <a:gdLst>
              <a:gd name="connsiteX0" fmla="*/ 260242 w 4320480"/>
              <a:gd name="connsiteY0" fmla="*/ 4163872 h 4163872"/>
              <a:gd name="connsiteX1" fmla="*/ 520484 w 4320480"/>
              <a:gd name="connsiteY1" fmla="*/ 3903630 h 4163872"/>
              <a:gd name="connsiteX2" fmla="*/ 260242 w 4320480"/>
              <a:gd name="connsiteY2" fmla="*/ 3903630 h 4163872"/>
              <a:gd name="connsiteX3" fmla="*/ 390363 w 4320480"/>
              <a:gd name="connsiteY3" fmla="*/ 3773509 h 4163872"/>
              <a:gd name="connsiteX4" fmla="*/ 260242 w 4320480"/>
              <a:gd name="connsiteY4" fmla="*/ 3643388 h 4163872"/>
              <a:gd name="connsiteX5" fmla="*/ 520484 w 4320480"/>
              <a:gd name="connsiteY5" fmla="*/ 3643388 h 4163872"/>
              <a:gd name="connsiteX6" fmla="*/ 520484 w 4320480"/>
              <a:gd name="connsiteY6" fmla="*/ 3113362 h 4163872"/>
              <a:gd name="connsiteX7" fmla="*/ 520484 w 4320480"/>
              <a:gd name="connsiteY7" fmla="*/ 2515673 h 4163872"/>
              <a:gd name="connsiteX8" fmla="*/ 520484 w 4320480"/>
              <a:gd name="connsiteY8" fmla="*/ 2053309 h 4163872"/>
              <a:gd name="connsiteX9" fmla="*/ 520484 w 4320480"/>
              <a:gd name="connsiteY9" fmla="*/ 1590946 h 4163872"/>
              <a:gd name="connsiteX10" fmla="*/ 520484 w 4320480"/>
              <a:gd name="connsiteY10" fmla="*/ 1128583 h 4163872"/>
              <a:gd name="connsiteX11" fmla="*/ 520484 w 4320480"/>
              <a:gd name="connsiteY11" fmla="*/ 260242 h 4163872"/>
              <a:gd name="connsiteX12" fmla="*/ 780726 w 4320480"/>
              <a:gd name="connsiteY12" fmla="*/ 0 h 4163872"/>
              <a:gd name="connsiteX13" fmla="*/ 1360106 w 4320480"/>
              <a:gd name="connsiteY13" fmla="*/ 0 h 4163872"/>
              <a:gd name="connsiteX14" fmla="*/ 1906692 w 4320480"/>
              <a:gd name="connsiteY14" fmla="*/ 0 h 4163872"/>
              <a:gd name="connsiteX15" fmla="*/ 2486072 w 4320480"/>
              <a:gd name="connsiteY15" fmla="*/ 0 h 4163872"/>
              <a:gd name="connsiteX16" fmla="*/ 3065453 w 4320480"/>
              <a:gd name="connsiteY16" fmla="*/ 0 h 4163872"/>
              <a:gd name="connsiteX17" fmla="*/ 3546448 w 4320480"/>
              <a:gd name="connsiteY17" fmla="*/ 0 h 4163872"/>
              <a:gd name="connsiteX18" fmla="*/ 4060238 w 4320480"/>
              <a:gd name="connsiteY18" fmla="*/ 0 h 4163872"/>
              <a:gd name="connsiteX19" fmla="*/ 4320480 w 4320480"/>
              <a:gd name="connsiteY19" fmla="*/ 260242 h 4163872"/>
              <a:gd name="connsiteX20" fmla="*/ 4060238 w 4320480"/>
              <a:gd name="connsiteY20" fmla="*/ 520484 h 4163872"/>
              <a:gd name="connsiteX21" fmla="*/ 3799996 w 4320480"/>
              <a:gd name="connsiteY21" fmla="*/ 520484 h 4163872"/>
              <a:gd name="connsiteX22" fmla="*/ 3799996 w 4320480"/>
              <a:gd name="connsiteY22" fmla="*/ 1118173 h 4163872"/>
              <a:gd name="connsiteX23" fmla="*/ 3799996 w 4320480"/>
              <a:gd name="connsiteY23" fmla="*/ 1614368 h 4163872"/>
              <a:gd name="connsiteX24" fmla="*/ 3799996 w 4320480"/>
              <a:gd name="connsiteY24" fmla="*/ 2212057 h 4163872"/>
              <a:gd name="connsiteX25" fmla="*/ 3799996 w 4320480"/>
              <a:gd name="connsiteY25" fmla="*/ 2775915 h 4163872"/>
              <a:gd name="connsiteX26" fmla="*/ 3799996 w 4320480"/>
              <a:gd name="connsiteY26" fmla="*/ 3407435 h 4163872"/>
              <a:gd name="connsiteX27" fmla="*/ 3799996 w 4320480"/>
              <a:gd name="connsiteY27" fmla="*/ 3903630 h 4163872"/>
              <a:gd name="connsiteX28" fmla="*/ 3539754 w 4320480"/>
              <a:gd name="connsiteY28" fmla="*/ 4163872 h 4163872"/>
              <a:gd name="connsiteX29" fmla="*/ 3025964 w 4320480"/>
              <a:gd name="connsiteY29" fmla="*/ 4163872 h 4163872"/>
              <a:gd name="connsiteX30" fmla="*/ 2446583 w 4320480"/>
              <a:gd name="connsiteY30" fmla="*/ 4163872 h 4163872"/>
              <a:gd name="connsiteX31" fmla="*/ 1965588 w 4320480"/>
              <a:gd name="connsiteY31" fmla="*/ 4163872 h 4163872"/>
              <a:gd name="connsiteX32" fmla="*/ 1517388 w 4320480"/>
              <a:gd name="connsiteY32" fmla="*/ 4163872 h 4163872"/>
              <a:gd name="connsiteX33" fmla="*/ 970803 w 4320480"/>
              <a:gd name="connsiteY33" fmla="*/ 4163872 h 4163872"/>
              <a:gd name="connsiteX34" fmla="*/ 260242 w 4320480"/>
              <a:gd name="connsiteY34" fmla="*/ 4163872 h 4163872"/>
              <a:gd name="connsiteX35" fmla="*/ 1040968 w 4320480"/>
              <a:gd name="connsiteY35" fmla="*/ 260242 h 4163872"/>
              <a:gd name="connsiteX36" fmla="*/ 780726 w 4320480"/>
              <a:gd name="connsiteY36" fmla="*/ 520484 h 4163872"/>
              <a:gd name="connsiteX37" fmla="*/ 650605 w 4320480"/>
              <a:gd name="connsiteY37" fmla="*/ 390363 h 4163872"/>
              <a:gd name="connsiteX38" fmla="*/ 780726 w 4320480"/>
              <a:gd name="connsiteY38" fmla="*/ 260242 h 4163872"/>
              <a:gd name="connsiteX39" fmla="*/ 1040968 w 4320480"/>
              <a:gd name="connsiteY39" fmla="*/ 260242 h 4163872"/>
              <a:gd name="connsiteX0" fmla="*/ 1040968 w 4320480"/>
              <a:gd name="connsiteY0" fmla="*/ 260242 h 4163872"/>
              <a:gd name="connsiteX1" fmla="*/ 780726 w 4320480"/>
              <a:gd name="connsiteY1" fmla="*/ 520484 h 4163872"/>
              <a:gd name="connsiteX2" fmla="*/ 650605 w 4320480"/>
              <a:gd name="connsiteY2" fmla="*/ 390363 h 4163872"/>
              <a:gd name="connsiteX3" fmla="*/ 780726 w 4320480"/>
              <a:gd name="connsiteY3" fmla="*/ 260242 h 4163872"/>
              <a:gd name="connsiteX4" fmla="*/ 1040968 w 4320480"/>
              <a:gd name="connsiteY4" fmla="*/ 260242 h 4163872"/>
              <a:gd name="connsiteX5" fmla="*/ 520484 w 4320480"/>
              <a:gd name="connsiteY5" fmla="*/ 3903630 h 4163872"/>
              <a:gd name="connsiteX6" fmla="*/ 260242 w 4320480"/>
              <a:gd name="connsiteY6" fmla="*/ 4163872 h 4163872"/>
              <a:gd name="connsiteX7" fmla="*/ 0 w 4320480"/>
              <a:gd name="connsiteY7" fmla="*/ 3903630 h 4163872"/>
              <a:gd name="connsiteX8" fmla="*/ 260242 w 4320480"/>
              <a:gd name="connsiteY8" fmla="*/ 3643388 h 4163872"/>
              <a:gd name="connsiteX9" fmla="*/ 390363 w 4320480"/>
              <a:gd name="connsiteY9" fmla="*/ 3773509 h 4163872"/>
              <a:gd name="connsiteX10" fmla="*/ 260242 w 4320480"/>
              <a:gd name="connsiteY10" fmla="*/ 3903630 h 4163872"/>
              <a:gd name="connsiteX11" fmla="*/ 520484 w 4320480"/>
              <a:gd name="connsiteY11" fmla="*/ 3903630 h 4163872"/>
              <a:gd name="connsiteX0" fmla="*/ 520484 w 4320480"/>
              <a:gd name="connsiteY0" fmla="*/ 3643388 h 4163872"/>
              <a:gd name="connsiteX1" fmla="*/ 520484 w 4320480"/>
              <a:gd name="connsiteY1" fmla="*/ 3079530 h 4163872"/>
              <a:gd name="connsiteX2" fmla="*/ 520484 w 4320480"/>
              <a:gd name="connsiteY2" fmla="*/ 2515673 h 4163872"/>
              <a:gd name="connsiteX3" fmla="*/ 520484 w 4320480"/>
              <a:gd name="connsiteY3" fmla="*/ 1884152 h 4163872"/>
              <a:gd name="connsiteX4" fmla="*/ 520484 w 4320480"/>
              <a:gd name="connsiteY4" fmla="*/ 1421789 h 4163872"/>
              <a:gd name="connsiteX5" fmla="*/ 520484 w 4320480"/>
              <a:gd name="connsiteY5" fmla="*/ 824100 h 4163872"/>
              <a:gd name="connsiteX6" fmla="*/ 520484 w 4320480"/>
              <a:gd name="connsiteY6" fmla="*/ 260242 h 4163872"/>
              <a:gd name="connsiteX7" fmla="*/ 780726 w 4320480"/>
              <a:gd name="connsiteY7" fmla="*/ 0 h 4163872"/>
              <a:gd name="connsiteX8" fmla="*/ 1228926 w 4320480"/>
              <a:gd name="connsiteY8" fmla="*/ 0 h 4163872"/>
              <a:gd name="connsiteX9" fmla="*/ 1808306 w 4320480"/>
              <a:gd name="connsiteY9" fmla="*/ 0 h 4163872"/>
              <a:gd name="connsiteX10" fmla="*/ 2420482 w 4320480"/>
              <a:gd name="connsiteY10" fmla="*/ 0 h 4163872"/>
              <a:gd name="connsiteX11" fmla="*/ 2868682 w 4320480"/>
              <a:gd name="connsiteY11" fmla="*/ 0 h 4163872"/>
              <a:gd name="connsiteX12" fmla="*/ 3382472 w 4320480"/>
              <a:gd name="connsiteY12" fmla="*/ 0 h 4163872"/>
              <a:gd name="connsiteX13" fmla="*/ 4060238 w 4320480"/>
              <a:gd name="connsiteY13" fmla="*/ 0 h 4163872"/>
              <a:gd name="connsiteX14" fmla="*/ 4320480 w 4320480"/>
              <a:gd name="connsiteY14" fmla="*/ 260242 h 4163872"/>
              <a:gd name="connsiteX15" fmla="*/ 4060238 w 4320480"/>
              <a:gd name="connsiteY15" fmla="*/ 520484 h 4163872"/>
              <a:gd name="connsiteX16" fmla="*/ 3799996 w 4320480"/>
              <a:gd name="connsiteY16" fmla="*/ 520484 h 4163872"/>
              <a:gd name="connsiteX17" fmla="*/ 3799996 w 4320480"/>
              <a:gd name="connsiteY17" fmla="*/ 1050510 h 4163872"/>
              <a:gd name="connsiteX18" fmla="*/ 3799996 w 4320480"/>
              <a:gd name="connsiteY18" fmla="*/ 1512873 h 4163872"/>
              <a:gd name="connsiteX19" fmla="*/ 3799996 w 4320480"/>
              <a:gd name="connsiteY19" fmla="*/ 2110563 h 4163872"/>
              <a:gd name="connsiteX20" fmla="*/ 3799996 w 4320480"/>
              <a:gd name="connsiteY20" fmla="*/ 2674420 h 4163872"/>
              <a:gd name="connsiteX21" fmla="*/ 3799996 w 4320480"/>
              <a:gd name="connsiteY21" fmla="*/ 3238278 h 4163872"/>
              <a:gd name="connsiteX22" fmla="*/ 3799996 w 4320480"/>
              <a:gd name="connsiteY22" fmla="*/ 3903630 h 4163872"/>
              <a:gd name="connsiteX23" fmla="*/ 3539754 w 4320480"/>
              <a:gd name="connsiteY23" fmla="*/ 4163872 h 4163872"/>
              <a:gd name="connsiteX24" fmla="*/ 3091554 w 4320480"/>
              <a:gd name="connsiteY24" fmla="*/ 4163872 h 4163872"/>
              <a:gd name="connsiteX25" fmla="*/ 2610559 w 4320480"/>
              <a:gd name="connsiteY25" fmla="*/ 4163872 h 4163872"/>
              <a:gd name="connsiteX26" fmla="*/ 2162359 w 4320480"/>
              <a:gd name="connsiteY26" fmla="*/ 4163872 h 4163872"/>
              <a:gd name="connsiteX27" fmla="*/ 1681364 w 4320480"/>
              <a:gd name="connsiteY27" fmla="*/ 4163872 h 4163872"/>
              <a:gd name="connsiteX28" fmla="*/ 1200369 w 4320480"/>
              <a:gd name="connsiteY28" fmla="*/ 4163872 h 4163872"/>
              <a:gd name="connsiteX29" fmla="*/ 752169 w 4320480"/>
              <a:gd name="connsiteY29" fmla="*/ 4163872 h 4163872"/>
              <a:gd name="connsiteX30" fmla="*/ 260242 w 4320480"/>
              <a:gd name="connsiteY30" fmla="*/ 4163872 h 4163872"/>
              <a:gd name="connsiteX31" fmla="*/ 0 w 4320480"/>
              <a:gd name="connsiteY31" fmla="*/ 3903630 h 4163872"/>
              <a:gd name="connsiteX32" fmla="*/ 260242 w 4320480"/>
              <a:gd name="connsiteY32" fmla="*/ 3643388 h 4163872"/>
              <a:gd name="connsiteX33" fmla="*/ 520484 w 4320480"/>
              <a:gd name="connsiteY33" fmla="*/ 3643388 h 4163872"/>
              <a:gd name="connsiteX34" fmla="*/ 780726 w 4320480"/>
              <a:gd name="connsiteY34" fmla="*/ 0 h 4163872"/>
              <a:gd name="connsiteX35" fmla="*/ 1040968 w 4320480"/>
              <a:gd name="connsiteY35" fmla="*/ 260242 h 4163872"/>
              <a:gd name="connsiteX36" fmla="*/ 780726 w 4320480"/>
              <a:gd name="connsiteY36" fmla="*/ 520484 h 4163872"/>
              <a:gd name="connsiteX37" fmla="*/ 650605 w 4320480"/>
              <a:gd name="connsiteY37" fmla="*/ 390363 h 4163872"/>
              <a:gd name="connsiteX38" fmla="*/ 780726 w 4320480"/>
              <a:gd name="connsiteY38" fmla="*/ 260242 h 4163872"/>
              <a:gd name="connsiteX39" fmla="*/ 1040968 w 4320480"/>
              <a:gd name="connsiteY39" fmla="*/ 260242 h 4163872"/>
              <a:gd name="connsiteX40" fmla="*/ 3799996 w 4320480"/>
              <a:gd name="connsiteY40" fmla="*/ 520484 h 4163872"/>
              <a:gd name="connsiteX41" fmla="*/ 3266592 w 4320480"/>
              <a:gd name="connsiteY41" fmla="*/ 520484 h 4163872"/>
              <a:gd name="connsiteX42" fmla="*/ 2763380 w 4320480"/>
              <a:gd name="connsiteY42" fmla="*/ 520484 h 4163872"/>
              <a:gd name="connsiteX43" fmla="*/ 2350746 w 4320480"/>
              <a:gd name="connsiteY43" fmla="*/ 520484 h 4163872"/>
              <a:gd name="connsiteX44" fmla="*/ 1817342 w 4320480"/>
              <a:gd name="connsiteY44" fmla="*/ 520484 h 4163872"/>
              <a:gd name="connsiteX45" fmla="*/ 1344323 w 4320480"/>
              <a:gd name="connsiteY45" fmla="*/ 520484 h 4163872"/>
              <a:gd name="connsiteX46" fmla="*/ 780726 w 4320480"/>
              <a:gd name="connsiteY46" fmla="*/ 520484 h 4163872"/>
              <a:gd name="connsiteX47" fmla="*/ 260242 w 4320480"/>
              <a:gd name="connsiteY47" fmla="*/ 3643388 h 4163872"/>
              <a:gd name="connsiteX48" fmla="*/ 390363 w 4320480"/>
              <a:gd name="connsiteY48" fmla="*/ 3773509 h 4163872"/>
              <a:gd name="connsiteX49" fmla="*/ 260242 w 4320480"/>
              <a:gd name="connsiteY49" fmla="*/ 3903630 h 4163872"/>
              <a:gd name="connsiteX50" fmla="*/ 520484 w 4320480"/>
              <a:gd name="connsiteY50" fmla="*/ 3903630 h 4163872"/>
              <a:gd name="connsiteX51" fmla="*/ 260242 w 4320480"/>
              <a:gd name="connsiteY51" fmla="*/ 4163872 h 4163872"/>
              <a:gd name="connsiteX52" fmla="*/ 520484 w 4320480"/>
              <a:gd name="connsiteY52" fmla="*/ 3903630 h 4163872"/>
              <a:gd name="connsiteX53" fmla="*/ 520484 w 4320480"/>
              <a:gd name="connsiteY53" fmla="*/ 3643388 h 41638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Lst>
            <a:rect l="l" t="t" r="r" b="b"/>
            <a:pathLst>
              <a:path w="4320480" h="4163872" stroke="0" extrusionOk="0">
                <a:moveTo>
                  <a:pt x="260242" y="4163872"/>
                </a:moveTo>
                <a:cubicBezTo>
                  <a:pt x="421475" y="4132586"/>
                  <a:pt x="544698" y="4039930"/>
                  <a:pt x="520484" y="3903630"/>
                </a:cubicBezTo>
                <a:cubicBezTo>
                  <a:pt x="431953" y="3923486"/>
                  <a:pt x="322951" y="3903514"/>
                  <a:pt x="260242" y="3903630"/>
                </a:cubicBezTo>
                <a:cubicBezTo>
                  <a:pt x="346683" y="3899033"/>
                  <a:pt x="389818" y="3843199"/>
                  <a:pt x="390363" y="3773509"/>
                </a:cubicBezTo>
                <a:cubicBezTo>
                  <a:pt x="399781" y="3710632"/>
                  <a:pt x="331000" y="3637788"/>
                  <a:pt x="260242" y="3643388"/>
                </a:cubicBezTo>
                <a:cubicBezTo>
                  <a:pt x="362877" y="3613352"/>
                  <a:pt x="427057" y="3664614"/>
                  <a:pt x="520484" y="3643388"/>
                </a:cubicBezTo>
                <a:cubicBezTo>
                  <a:pt x="456889" y="3453939"/>
                  <a:pt x="534611" y="3227235"/>
                  <a:pt x="520484" y="3113362"/>
                </a:cubicBezTo>
                <a:cubicBezTo>
                  <a:pt x="506357" y="2999489"/>
                  <a:pt x="551751" y="2792555"/>
                  <a:pt x="520484" y="2515673"/>
                </a:cubicBezTo>
                <a:cubicBezTo>
                  <a:pt x="489217" y="2238791"/>
                  <a:pt x="524236" y="2195075"/>
                  <a:pt x="520484" y="2053309"/>
                </a:cubicBezTo>
                <a:cubicBezTo>
                  <a:pt x="516732" y="1911543"/>
                  <a:pt x="539387" y="1719682"/>
                  <a:pt x="520484" y="1590946"/>
                </a:cubicBezTo>
                <a:cubicBezTo>
                  <a:pt x="501581" y="1462210"/>
                  <a:pt x="541193" y="1236266"/>
                  <a:pt x="520484" y="1128583"/>
                </a:cubicBezTo>
                <a:cubicBezTo>
                  <a:pt x="499775" y="1020900"/>
                  <a:pt x="608126" y="644021"/>
                  <a:pt x="520484" y="260242"/>
                </a:cubicBezTo>
                <a:cubicBezTo>
                  <a:pt x="519143" y="126106"/>
                  <a:pt x="659040" y="-21901"/>
                  <a:pt x="780726" y="0"/>
                </a:cubicBezTo>
                <a:cubicBezTo>
                  <a:pt x="913632" y="-20306"/>
                  <a:pt x="1073057" y="13657"/>
                  <a:pt x="1360106" y="0"/>
                </a:cubicBezTo>
                <a:cubicBezTo>
                  <a:pt x="1647155" y="-13657"/>
                  <a:pt x="1685323" y="5175"/>
                  <a:pt x="1906692" y="0"/>
                </a:cubicBezTo>
                <a:cubicBezTo>
                  <a:pt x="2128061" y="-5175"/>
                  <a:pt x="2219671" y="46583"/>
                  <a:pt x="2486072" y="0"/>
                </a:cubicBezTo>
                <a:cubicBezTo>
                  <a:pt x="2752473" y="-46583"/>
                  <a:pt x="2939151" y="48713"/>
                  <a:pt x="3065453" y="0"/>
                </a:cubicBezTo>
                <a:cubicBezTo>
                  <a:pt x="3191755" y="-48713"/>
                  <a:pt x="3357970" y="9120"/>
                  <a:pt x="3546448" y="0"/>
                </a:cubicBezTo>
                <a:cubicBezTo>
                  <a:pt x="3734927" y="-9120"/>
                  <a:pt x="3923631" y="43571"/>
                  <a:pt x="4060238" y="0"/>
                </a:cubicBezTo>
                <a:cubicBezTo>
                  <a:pt x="4212062" y="1952"/>
                  <a:pt x="4339756" y="99572"/>
                  <a:pt x="4320480" y="260242"/>
                </a:cubicBezTo>
                <a:cubicBezTo>
                  <a:pt x="4354595" y="413309"/>
                  <a:pt x="4207714" y="518905"/>
                  <a:pt x="4060238" y="520484"/>
                </a:cubicBezTo>
                <a:cubicBezTo>
                  <a:pt x="3997401" y="545018"/>
                  <a:pt x="3913004" y="506406"/>
                  <a:pt x="3799996" y="520484"/>
                </a:cubicBezTo>
                <a:cubicBezTo>
                  <a:pt x="3830168" y="799022"/>
                  <a:pt x="3790072" y="845078"/>
                  <a:pt x="3799996" y="1118173"/>
                </a:cubicBezTo>
                <a:cubicBezTo>
                  <a:pt x="3809920" y="1391268"/>
                  <a:pt x="3747035" y="1451893"/>
                  <a:pt x="3799996" y="1614368"/>
                </a:cubicBezTo>
                <a:cubicBezTo>
                  <a:pt x="3852957" y="1776844"/>
                  <a:pt x="3757788" y="2000484"/>
                  <a:pt x="3799996" y="2212057"/>
                </a:cubicBezTo>
                <a:cubicBezTo>
                  <a:pt x="3842204" y="2423630"/>
                  <a:pt x="3732884" y="2630588"/>
                  <a:pt x="3799996" y="2775915"/>
                </a:cubicBezTo>
                <a:cubicBezTo>
                  <a:pt x="3867108" y="2921242"/>
                  <a:pt x="3763430" y="3274996"/>
                  <a:pt x="3799996" y="3407435"/>
                </a:cubicBezTo>
                <a:cubicBezTo>
                  <a:pt x="3836562" y="3539874"/>
                  <a:pt x="3756629" y="3791208"/>
                  <a:pt x="3799996" y="3903630"/>
                </a:cubicBezTo>
                <a:cubicBezTo>
                  <a:pt x="3830403" y="4038063"/>
                  <a:pt x="3682712" y="4131468"/>
                  <a:pt x="3539754" y="4163872"/>
                </a:cubicBezTo>
                <a:cubicBezTo>
                  <a:pt x="3410494" y="4179025"/>
                  <a:pt x="3213713" y="4119136"/>
                  <a:pt x="3025964" y="4163872"/>
                </a:cubicBezTo>
                <a:cubicBezTo>
                  <a:pt x="2838215" y="4208608"/>
                  <a:pt x="2606964" y="4137639"/>
                  <a:pt x="2446583" y="4163872"/>
                </a:cubicBezTo>
                <a:cubicBezTo>
                  <a:pt x="2286202" y="4190105"/>
                  <a:pt x="2200083" y="4138854"/>
                  <a:pt x="1965588" y="4163872"/>
                </a:cubicBezTo>
                <a:cubicBezTo>
                  <a:pt x="1731094" y="4188890"/>
                  <a:pt x="1615413" y="4139491"/>
                  <a:pt x="1517388" y="4163872"/>
                </a:cubicBezTo>
                <a:cubicBezTo>
                  <a:pt x="1419363" y="4188253"/>
                  <a:pt x="1232544" y="4129991"/>
                  <a:pt x="970803" y="4163872"/>
                </a:cubicBezTo>
                <a:cubicBezTo>
                  <a:pt x="709062" y="4197753"/>
                  <a:pt x="579542" y="4103617"/>
                  <a:pt x="260242" y="4163872"/>
                </a:cubicBezTo>
                <a:close/>
                <a:moveTo>
                  <a:pt x="1040968" y="260242"/>
                </a:moveTo>
                <a:cubicBezTo>
                  <a:pt x="1069494" y="383258"/>
                  <a:pt x="917703" y="532064"/>
                  <a:pt x="780726" y="520484"/>
                </a:cubicBezTo>
                <a:cubicBezTo>
                  <a:pt x="696428" y="512065"/>
                  <a:pt x="650155" y="473550"/>
                  <a:pt x="650605" y="390363"/>
                </a:cubicBezTo>
                <a:cubicBezTo>
                  <a:pt x="647621" y="317112"/>
                  <a:pt x="697714" y="277415"/>
                  <a:pt x="780726" y="260242"/>
                </a:cubicBezTo>
                <a:cubicBezTo>
                  <a:pt x="835934" y="255585"/>
                  <a:pt x="987994" y="269689"/>
                  <a:pt x="1040968" y="260242"/>
                </a:cubicBezTo>
                <a:close/>
              </a:path>
              <a:path w="4320480" h="4163872" fill="darkenLess" stroke="0" extrusionOk="0">
                <a:moveTo>
                  <a:pt x="1040968" y="260242"/>
                </a:moveTo>
                <a:cubicBezTo>
                  <a:pt x="1017145" y="439834"/>
                  <a:pt x="925289" y="502676"/>
                  <a:pt x="780726" y="520484"/>
                </a:cubicBezTo>
                <a:cubicBezTo>
                  <a:pt x="711725" y="502806"/>
                  <a:pt x="651617" y="464121"/>
                  <a:pt x="650605" y="390363"/>
                </a:cubicBezTo>
                <a:cubicBezTo>
                  <a:pt x="644487" y="321204"/>
                  <a:pt x="697553" y="243047"/>
                  <a:pt x="780726" y="260242"/>
                </a:cubicBezTo>
                <a:cubicBezTo>
                  <a:pt x="888493" y="234476"/>
                  <a:pt x="982428" y="282839"/>
                  <a:pt x="1040968" y="260242"/>
                </a:cubicBezTo>
                <a:close/>
                <a:moveTo>
                  <a:pt x="520484" y="3903630"/>
                </a:moveTo>
                <a:cubicBezTo>
                  <a:pt x="539983" y="4034399"/>
                  <a:pt x="388767" y="4187873"/>
                  <a:pt x="260242" y="4163872"/>
                </a:cubicBezTo>
                <a:cubicBezTo>
                  <a:pt x="132164" y="4162115"/>
                  <a:pt x="15352" y="4049289"/>
                  <a:pt x="0" y="3903630"/>
                </a:cubicBezTo>
                <a:cubicBezTo>
                  <a:pt x="-34283" y="3768558"/>
                  <a:pt x="129302" y="3645570"/>
                  <a:pt x="260242" y="3643388"/>
                </a:cubicBezTo>
                <a:cubicBezTo>
                  <a:pt x="336226" y="3630513"/>
                  <a:pt x="392568" y="3718094"/>
                  <a:pt x="390363" y="3773509"/>
                </a:cubicBezTo>
                <a:cubicBezTo>
                  <a:pt x="403463" y="3841286"/>
                  <a:pt x="345530" y="3902737"/>
                  <a:pt x="260242" y="3903630"/>
                </a:cubicBezTo>
                <a:cubicBezTo>
                  <a:pt x="349332" y="3892888"/>
                  <a:pt x="401180" y="3928283"/>
                  <a:pt x="520484" y="3903630"/>
                </a:cubicBezTo>
                <a:close/>
              </a:path>
              <a:path w="4320480" h="4163872" fill="none" extrusionOk="0">
                <a:moveTo>
                  <a:pt x="520484" y="3643388"/>
                </a:moveTo>
                <a:cubicBezTo>
                  <a:pt x="515382" y="3366969"/>
                  <a:pt x="577205" y="3281580"/>
                  <a:pt x="520484" y="3079530"/>
                </a:cubicBezTo>
                <a:cubicBezTo>
                  <a:pt x="463763" y="2877480"/>
                  <a:pt x="524366" y="2780527"/>
                  <a:pt x="520484" y="2515673"/>
                </a:cubicBezTo>
                <a:cubicBezTo>
                  <a:pt x="516602" y="2250819"/>
                  <a:pt x="546284" y="2034933"/>
                  <a:pt x="520484" y="1884152"/>
                </a:cubicBezTo>
                <a:cubicBezTo>
                  <a:pt x="494684" y="1733371"/>
                  <a:pt x="536573" y="1590675"/>
                  <a:pt x="520484" y="1421789"/>
                </a:cubicBezTo>
                <a:cubicBezTo>
                  <a:pt x="504395" y="1252903"/>
                  <a:pt x="538147" y="1032785"/>
                  <a:pt x="520484" y="824100"/>
                </a:cubicBezTo>
                <a:cubicBezTo>
                  <a:pt x="502821" y="615415"/>
                  <a:pt x="538630" y="525240"/>
                  <a:pt x="520484" y="260242"/>
                </a:cubicBezTo>
                <a:cubicBezTo>
                  <a:pt x="497445" y="118730"/>
                  <a:pt x="605858" y="13587"/>
                  <a:pt x="780726" y="0"/>
                </a:cubicBezTo>
                <a:cubicBezTo>
                  <a:pt x="892705" y="-51999"/>
                  <a:pt x="1052313" y="408"/>
                  <a:pt x="1228926" y="0"/>
                </a:cubicBezTo>
                <a:cubicBezTo>
                  <a:pt x="1405539" y="-408"/>
                  <a:pt x="1591760" y="37499"/>
                  <a:pt x="1808306" y="0"/>
                </a:cubicBezTo>
                <a:cubicBezTo>
                  <a:pt x="2024852" y="-37499"/>
                  <a:pt x="2224880" y="45794"/>
                  <a:pt x="2420482" y="0"/>
                </a:cubicBezTo>
                <a:cubicBezTo>
                  <a:pt x="2616084" y="-45794"/>
                  <a:pt x="2721464" y="6875"/>
                  <a:pt x="2868682" y="0"/>
                </a:cubicBezTo>
                <a:cubicBezTo>
                  <a:pt x="3015900" y="-6875"/>
                  <a:pt x="3136383" y="41432"/>
                  <a:pt x="3382472" y="0"/>
                </a:cubicBezTo>
                <a:cubicBezTo>
                  <a:pt x="3628561" y="-41432"/>
                  <a:pt x="3894744" y="3169"/>
                  <a:pt x="4060238" y="0"/>
                </a:cubicBezTo>
                <a:cubicBezTo>
                  <a:pt x="4215034" y="20783"/>
                  <a:pt x="4322682" y="120139"/>
                  <a:pt x="4320480" y="260242"/>
                </a:cubicBezTo>
                <a:cubicBezTo>
                  <a:pt x="4314981" y="409754"/>
                  <a:pt x="4243413" y="512036"/>
                  <a:pt x="4060238" y="520484"/>
                </a:cubicBezTo>
                <a:cubicBezTo>
                  <a:pt x="3994906" y="524016"/>
                  <a:pt x="3864618" y="517856"/>
                  <a:pt x="3799996" y="520484"/>
                </a:cubicBezTo>
                <a:cubicBezTo>
                  <a:pt x="3818908" y="669767"/>
                  <a:pt x="3759482" y="789981"/>
                  <a:pt x="3799996" y="1050510"/>
                </a:cubicBezTo>
                <a:cubicBezTo>
                  <a:pt x="3840510" y="1311039"/>
                  <a:pt x="3798373" y="1399421"/>
                  <a:pt x="3799996" y="1512873"/>
                </a:cubicBezTo>
                <a:cubicBezTo>
                  <a:pt x="3801619" y="1626325"/>
                  <a:pt x="3739542" y="1908974"/>
                  <a:pt x="3799996" y="2110563"/>
                </a:cubicBezTo>
                <a:cubicBezTo>
                  <a:pt x="3860450" y="2312152"/>
                  <a:pt x="3786815" y="2476516"/>
                  <a:pt x="3799996" y="2674420"/>
                </a:cubicBezTo>
                <a:cubicBezTo>
                  <a:pt x="3813177" y="2872324"/>
                  <a:pt x="3782482" y="3068433"/>
                  <a:pt x="3799996" y="3238278"/>
                </a:cubicBezTo>
                <a:cubicBezTo>
                  <a:pt x="3817510" y="3408123"/>
                  <a:pt x="3750422" y="3722580"/>
                  <a:pt x="3799996" y="3903630"/>
                </a:cubicBezTo>
                <a:cubicBezTo>
                  <a:pt x="3782608" y="4037502"/>
                  <a:pt x="3685293" y="4151780"/>
                  <a:pt x="3539754" y="4163872"/>
                </a:cubicBezTo>
                <a:cubicBezTo>
                  <a:pt x="3423467" y="4188960"/>
                  <a:pt x="3248950" y="4141744"/>
                  <a:pt x="3091554" y="4163872"/>
                </a:cubicBezTo>
                <a:cubicBezTo>
                  <a:pt x="2934158" y="4186000"/>
                  <a:pt x="2832996" y="4107717"/>
                  <a:pt x="2610559" y="4163872"/>
                </a:cubicBezTo>
                <a:cubicBezTo>
                  <a:pt x="2388123" y="4220027"/>
                  <a:pt x="2295583" y="4149402"/>
                  <a:pt x="2162359" y="4163872"/>
                </a:cubicBezTo>
                <a:cubicBezTo>
                  <a:pt x="2029135" y="4178342"/>
                  <a:pt x="1849345" y="4150025"/>
                  <a:pt x="1681364" y="4163872"/>
                </a:cubicBezTo>
                <a:cubicBezTo>
                  <a:pt x="1513383" y="4177719"/>
                  <a:pt x="1305147" y="4160025"/>
                  <a:pt x="1200369" y="4163872"/>
                </a:cubicBezTo>
                <a:cubicBezTo>
                  <a:pt x="1095592" y="4167719"/>
                  <a:pt x="901320" y="4158438"/>
                  <a:pt x="752169" y="4163872"/>
                </a:cubicBezTo>
                <a:cubicBezTo>
                  <a:pt x="603018" y="4169306"/>
                  <a:pt x="369657" y="4141293"/>
                  <a:pt x="260242" y="4163872"/>
                </a:cubicBezTo>
                <a:cubicBezTo>
                  <a:pt x="91535" y="4165329"/>
                  <a:pt x="12124" y="4015799"/>
                  <a:pt x="0" y="3903630"/>
                </a:cubicBezTo>
                <a:cubicBezTo>
                  <a:pt x="-13417" y="3769190"/>
                  <a:pt x="87181" y="3616981"/>
                  <a:pt x="260242" y="3643388"/>
                </a:cubicBezTo>
                <a:cubicBezTo>
                  <a:pt x="371784" y="3633258"/>
                  <a:pt x="401580" y="3673364"/>
                  <a:pt x="520484" y="3643388"/>
                </a:cubicBezTo>
                <a:close/>
                <a:moveTo>
                  <a:pt x="780726" y="0"/>
                </a:moveTo>
                <a:cubicBezTo>
                  <a:pt x="931843" y="8790"/>
                  <a:pt x="1003043" y="120455"/>
                  <a:pt x="1040968" y="260242"/>
                </a:cubicBezTo>
                <a:cubicBezTo>
                  <a:pt x="1032253" y="424368"/>
                  <a:pt x="894379" y="493365"/>
                  <a:pt x="780726" y="520484"/>
                </a:cubicBezTo>
                <a:cubicBezTo>
                  <a:pt x="709852" y="529623"/>
                  <a:pt x="649633" y="469151"/>
                  <a:pt x="650605" y="390363"/>
                </a:cubicBezTo>
                <a:cubicBezTo>
                  <a:pt x="637895" y="309688"/>
                  <a:pt x="696149" y="254407"/>
                  <a:pt x="780726" y="260242"/>
                </a:cubicBezTo>
                <a:cubicBezTo>
                  <a:pt x="889239" y="248454"/>
                  <a:pt x="932068" y="285481"/>
                  <a:pt x="1040968" y="260242"/>
                </a:cubicBezTo>
                <a:moveTo>
                  <a:pt x="3799996" y="520484"/>
                </a:moveTo>
                <a:cubicBezTo>
                  <a:pt x="3565544" y="564350"/>
                  <a:pt x="3439056" y="477794"/>
                  <a:pt x="3266592" y="520484"/>
                </a:cubicBezTo>
                <a:cubicBezTo>
                  <a:pt x="3094128" y="563174"/>
                  <a:pt x="2903184" y="460847"/>
                  <a:pt x="2763380" y="520484"/>
                </a:cubicBezTo>
                <a:cubicBezTo>
                  <a:pt x="2623576" y="580121"/>
                  <a:pt x="2479943" y="497161"/>
                  <a:pt x="2350746" y="520484"/>
                </a:cubicBezTo>
                <a:cubicBezTo>
                  <a:pt x="2221549" y="543807"/>
                  <a:pt x="2001759" y="484432"/>
                  <a:pt x="1817342" y="520484"/>
                </a:cubicBezTo>
                <a:cubicBezTo>
                  <a:pt x="1632925" y="556536"/>
                  <a:pt x="1475758" y="516555"/>
                  <a:pt x="1344323" y="520484"/>
                </a:cubicBezTo>
                <a:cubicBezTo>
                  <a:pt x="1212888" y="524413"/>
                  <a:pt x="994748" y="484862"/>
                  <a:pt x="780726" y="520484"/>
                </a:cubicBezTo>
                <a:moveTo>
                  <a:pt x="260242" y="3643388"/>
                </a:moveTo>
                <a:cubicBezTo>
                  <a:pt x="326943" y="3635593"/>
                  <a:pt x="382845" y="3696731"/>
                  <a:pt x="390363" y="3773509"/>
                </a:cubicBezTo>
                <a:cubicBezTo>
                  <a:pt x="383563" y="3861701"/>
                  <a:pt x="332274" y="3908448"/>
                  <a:pt x="260242" y="3903630"/>
                </a:cubicBezTo>
                <a:cubicBezTo>
                  <a:pt x="357161" y="3896999"/>
                  <a:pt x="440315" y="3932159"/>
                  <a:pt x="520484" y="3903630"/>
                </a:cubicBezTo>
                <a:moveTo>
                  <a:pt x="260242" y="4163872"/>
                </a:moveTo>
                <a:cubicBezTo>
                  <a:pt x="393669" y="4195630"/>
                  <a:pt x="519081" y="4028589"/>
                  <a:pt x="520484" y="3903630"/>
                </a:cubicBezTo>
                <a:cubicBezTo>
                  <a:pt x="490470" y="3832788"/>
                  <a:pt x="526909" y="3738661"/>
                  <a:pt x="520484" y="3643388"/>
                </a:cubicBezTo>
              </a:path>
              <a:path w="4320480" h="4163872" fill="none" stroke="0" extrusionOk="0">
                <a:moveTo>
                  <a:pt x="520484" y="3643388"/>
                </a:moveTo>
                <a:cubicBezTo>
                  <a:pt x="510720" y="3434432"/>
                  <a:pt x="563556" y="3289219"/>
                  <a:pt x="520484" y="3147193"/>
                </a:cubicBezTo>
                <a:cubicBezTo>
                  <a:pt x="477412" y="3005168"/>
                  <a:pt x="551631" y="2846343"/>
                  <a:pt x="520484" y="2684830"/>
                </a:cubicBezTo>
                <a:cubicBezTo>
                  <a:pt x="489337" y="2523317"/>
                  <a:pt x="585777" y="2327998"/>
                  <a:pt x="520484" y="2087141"/>
                </a:cubicBezTo>
                <a:cubicBezTo>
                  <a:pt x="455191" y="1846284"/>
                  <a:pt x="568093" y="1677167"/>
                  <a:pt x="520484" y="1557115"/>
                </a:cubicBezTo>
                <a:cubicBezTo>
                  <a:pt x="472875" y="1437063"/>
                  <a:pt x="538364" y="1230000"/>
                  <a:pt x="520484" y="1060920"/>
                </a:cubicBezTo>
                <a:cubicBezTo>
                  <a:pt x="502604" y="891840"/>
                  <a:pt x="543797" y="452990"/>
                  <a:pt x="520484" y="260242"/>
                </a:cubicBezTo>
                <a:cubicBezTo>
                  <a:pt x="500958" y="107602"/>
                  <a:pt x="625746" y="20329"/>
                  <a:pt x="780726" y="0"/>
                </a:cubicBezTo>
                <a:cubicBezTo>
                  <a:pt x="938330" y="-7070"/>
                  <a:pt x="1134916" y="17685"/>
                  <a:pt x="1327311" y="0"/>
                </a:cubicBezTo>
                <a:cubicBezTo>
                  <a:pt x="1519706" y="-17685"/>
                  <a:pt x="1678884" y="21130"/>
                  <a:pt x="1841102" y="0"/>
                </a:cubicBezTo>
                <a:cubicBezTo>
                  <a:pt x="2003320" y="-21130"/>
                  <a:pt x="2233887" y="28381"/>
                  <a:pt x="2420482" y="0"/>
                </a:cubicBezTo>
                <a:cubicBezTo>
                  <a:pt x="2607077" y="-28381"/>
                  <a:pt x="2703602" y="18287"/>
                  <a:pt x="2901477" y="0"/>
                </a:cubicBezTo>
                <a:cubicBezTo>
                  <a:pt x="3099352" y="-18287"/>
                  <a:pt x="3266469" y="27606"/>
                  <a:pt x="3382472" y="0"/>
                </a:cubicBezTo>
                <a:cubicBezTo>
                  <a:pt x="3498476" y="-27606"/>
                  <a:pt x="3839363" y="73004"/>
                  <a:pt x="4060238" y="0"/>
                </a:cubicBezTo>
                <a:cubicBezTo>
                  <a:pt x="4167282" y="-1853"/>
                  <a:pt x="4329431" y="110834"/>
                  <a:pt x="4320480" y="260242"/>
                </a:cubicBezTo>
                <a:cubicBezTo>
                  <a:pt x="4291970" y="427851"/>
                  <a:pt x="4187826" y="552598"/>
                  <a:pt x="4060238" y="520484"/>
                </a:cubicBezTo>
                <a:cubicBezTo>
                  <a:pt x="3951153" y="550079"/>
                  <a:pt x="3909235" y="509182"/>
                  <a:pt x="3799996" y="520484"/>
                </a:cubicBezTo>
                <a:cubicBezTo>
                  <a:pt x="3822814" y="754760"/>
                  <a:pt x="3749374" y="924770"/>
                  <a:pt x="3799996" y="1118173"/>
                </a:cubicBezTo>
                <a:cubicBezTo>
                  <a:pt x="3850618" y="1311576"/>
                  <a:pt x="3780798" y="1540015"/>
                  <a:pt x="3799996" y="1749694"/>
                </a:cubicBezTo>
                <a:cubicBezTo>
                  <a:pt x="3819194" y="1959373"/>
                  <a:pt x="3747597" y="2085837"/>
                  <a:pt x="3799996" y="2347383"/>
                </a:cubicBezTo>
                <a:cubicBezTo>
                  <a:pt x="3852395" y="2608929"/>
                  <a:pt x="3746953" y="2654075"/>
                  <a:pt x="3799996" y="2877409"/>
                </a:cubicBezTo>
                <a:cubicBezTo>
                  <a:pt x="3853039" y="3100743"/>
                  <a:pt x="3791345" y="3181428"/>
                  <a:pt x="3799996" y="3339772"/>
                </a:cubicBezTo>
                <a:cubicBezTo>
                  <a:pt x="3808647" y="3498116"/>
                  <a:pt x="3773009" y="3644997"/>
                  <a:pt x="3799996" y="3903630"/>
                </a:cubicBezTo>
                <a:cubicBezTo>
                  <a:pt x="3792881" y="4044739"/>
                  <a:pt x="3658925" y="4163059"/>
                  <a:pt x="3539754" y="4163872"/>
                </a:cubicBezTo>
                <a:cubicBezTo>
                  <a:pt x="3407414" y="4213693"/>
                  <a:pt x="3193196" y="4144139"/>
                  <a:pt x="2960374" y="4163872"/>
                </a:cubicBezTo>
                <a:cubicBezTo>
                  <a:pt x="2727552" y="4183605"/>
                  <a:pt x="2590341" y="4155757"/>
                  <a:pt x="2413788" y="4163872"/>
                </a:cubicBezTo>
                <a:cubicBezTo>
                  <a:pt x="2237235" y="4171987"/>
                  <a:pt x="2102596" y="4158957"/>
                  <a:pt x="1899998" y="4163872"/>
                </a:cubicBezTo>
                <a:cubicBezTo>
                  <a:pt x="1697400" y="4168787"/>
                  <a:pt x="1480593" y="4124837"/>
                  <a:pt x="1320618" y="4163872"/>
                </a:cubicBezTo>
                <a:cubicBezTo>
                  <a:pt x="1160643" y="4202907"/>
                  <a:pt x="878218" y="4123196"/>
                  <a:pt x="741237" y="4163872"/>
                </a:cubicBezTo>
                <a:cubicBezTo>
                  <a:pt x="604256" y="4204548"/>
                  <a:pt x="388756" y="4163486"/>
                  <a:pt x="260242" y="4163872"/>
                </a:cubicBezTo>
                <a:cubicBezTo>
                  <a:pt x="109098" y="4182979"/>
                  <a:pt x="-3905" y="4026467"/>
                  <a:pt x="0" y="3903630"/>
                </a:cubicBezTo>
                <a:cubicBezTo>
                  <a:pt x="801" y="3753681"/>
                  <a:pt x="102603" y="3663720"/>
                  <a:pt x="260242" y="3643388"/>
                </a:cubicBezTo>
                <a:cubicBezTo>
                  <a:pt x="339820" y="3636686"/>
                  <a:pt x="462354" y="3663731"/>
                  <a:pt x="520484" y="3643388"/>
                </a:cubicBezTo>
                <a:close/>
                <a:moveTo>
                  <a:pt x="780726" y="0"/>
                </a:moveTo>
                <a:cubicBezTo>
                  <a:pt x="930600" y="3328"/>
                  <a:pt x="1052209" y="77983"/>
                  <a:pt x="1040968" y="260242"/>
                </a:cubicBezTo>
                <a:cubicBezTo>
                  <a:pt x="1036716" y="386161"/>
                  <a:pt x="922673" y="506446"/>
                  <a:pt x="780726" y="520484"/>
                </a:cubicBezTo>
                <a:cubicBezTo>
                  <a:pt x="706655" y="511025"/>
                  <a:pt x="647025" y="458989"/>
                  <a:pt x="650605" y="390363"/>
                </a:cubicBezTo>
                <a:cubicBezTo>
                  <a:pt x="664700" y="328738"/>
                  <a:pt x="718614" y="258262"/>
                  <a:pt x="780726" y="260242"/>
                </a:cubicBezTo>
                <a:cubicBezTo>
                  <a:pt x="842593" y="240715"/>
                  <a:pt x="947978" y="275625"/>
                  <a:pt x="1040968" y="260242"/>
                </a:cubicBezTo>
                <a:moveTo>
                  <a:pt x="3799996" y="520484"/>
                </a:moveTo>
                <a:cubicBezTo>
                  <a:pt x="3569876" y="580140"/>
                  <a:pt x="3494315" y="455107"/>
                  <a:pt x="3236399" y="520484"/>
                </a:cubicBezTo>
                <a:cubicBezTo>
                  <a:pt x="2978483" y="585861"/>
                  <a:pt x="2978844" y="485902"/>
                  <a:pt x="2823765" y="520484"/>
                </a:cubicBezTo>
                <a:cubicBezTo>
                  <a:pt x="2668686" y="555066"/>
                  <a:pt x="2528505" y="492255"/>
                  <a:pt x="2290361" y="520484"/>
                </a:cubicBezTo>
                <a:cubicBezTo>
                  <a:pt x="2052217" y="548713"/>
                  <a:pt x="1980129" y="496190"/>
                  <a:pt x="1787149" y="520484"/>
                </a:cubicBezTo>
                <a:cubicBezTo>
                  <a:pt x="1594169" y="544778"/>
                  <a:pt x="1496573" y="487830"/>
                  <a:pt x="1314130" y="520484"/>
                </a:cubicBezTo>
                <a:cubicBezTo>
                  <a:pt x="1131687" y="553138"/>
                  <a:pt x="1019202" y="468442"/>
                  <a:pt x="780726" y="520484"/>
                </a:cubicBezTo>
                <a:moveTo>
                  <a:pt x="260242" y="3643388"/>
                </a:moveTo>
                <a:cubicBezTo>
                  <a:pt x="334756" y="3632607"/>
                  <a:pt x="400988" y="3691963"/>
                  <a:pt x="390363" y="3773509"/>
                </a:cubicBezTo>
                <a:cubicBezTo>
                  <a:pt x="388499" y="3840479"/>
                  <a:pt x="326231" y="3904875"/>
                  <a:pt x="260242" y="3903630"/>
                </a:cubicBezTo>
                <a:cubicBezTo>
                  <a:pt x="356723" y="3900326"/>
                  <a:pt x="455658" y="3920783"/>
                  <a:pt x="520484" y="3903630"/>
                </a:cubicBezTo>
                <a:moveTo>
                  <a:pt x="260242" y="4163872"/>
                </a:moveTo>
                <a:cubicBezTo>
                  <a:pt x="364008" y="4154423"/>
                  <a:pt x="492658" y="4018437"/>
                  <a:pt x="520484" y="3903630"/>
                </a:cubicBezTo>
                <a:cubicBezTo>
                  <a:pt x="519902" y="3786823"/>
                  <a:pt x="526453" y="3722688"/>
                  <a:pt x="520484" y="3643388"/>
                </a:cubicBezTo>
              </a:path>
            </a:pathLst>
          </a:custGeom>
          <a:solidFill>
            <a:schemeClr val="accent1">
              <a:lumMod val="40000"/>
              <a:lumOff val="60000"/>
            </a:schemeClr>
          </a:solidFill>
          <a:ln>
            <a:solidFill>
              <a:schemeClr val="tx1"/>
            </a:solidFill>
            <a:extLst>
              <a:ext uri="{C807C97D-BFC1-408E-A445-0C87EB9F89A2}">
                <ask:lineSketchStyleProps xmlns:ask="http://schemas.microsoft.com/office/drawing/2018/sketchyshapes" sd="4178246310">
                  <a:prstGeom prst="verticalScroll">
                    <a:avLst/>
                  </a:prstGeom>
                  <ask:type>
                    <ask:lineSketchScribble/>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TextBox 5"/>
          <p:cNvSpPr txBox="1"/>
          <p:nvPr/>
        </p:nvSpPr>
        <p:spPr>
          <a:xfrm>
            <a:off x="3431705" y="2492897"/>
            <a:ext cx="2851469" cy="2246769"/>
          </a:xfrm>
          <a:prstGeom prst="rect">
            <a:avLst/>
          </a:prstGeom>
          <a:noFill/>
        </p:spPr>
        <p:txBody>
          <a:bodyPr wrap="square" rtlCol="0">
            <a:spAutoFit/>
          </a:bodyPr>
          <a:lstStyle/>
          <a:p>
            <a:pPr algn="ctr" eaLnBrk="1" fontAlgn="auto" hangingPunct="1">
              <a:spcBef>
                <a:spcPct val="20000"/>
              </a:spcBef>
              <a:spcAft>
                <a:spcPts val="0"/>
              </a:spcAft>
              <a:defRPr/>
            </a:pPr>
            <a:r>
              <a:rPr lang="en-GB" altLang="en-US" sz="2800" b="0" dirty="0">
                <a:solidFill>
                  <a:schemeClr val="tx1"/>
                </a:solidFill>
                <a:latin typeface="+mn-lt"/>
              </a:rPr>
              <a:t>“detain powers allow Constables to hold people to carry out a procedure…”</a:t>
            </a:r>
          </a:p>
        </p:txBody>
      </p:sp>
      <p:grpSp>
        <p:nvGrpSpPr>
          <p:cNvPr id="7" name="Group 6">
            <a:extLst>
              <a:ext uri="{FF2B5EF4-FFF2-40B4-BE49-F238E27FC236}">
                <a16:creationId xmlns:a16="http://schemas.microsoft.com/office/drawing/2014/main" id="{EAD0F1F1-41A8-4357-9DD4-FF0BC114F852}"/>
              </a:ext>
            </a:extLst>
          </p:cNvPr>
          <p:cNvGrpSpPr/>
          <p:nvPr/>
        </p:nvGrpSpPr>
        <p:grpSpPr>
          <a:xfrm>
            <a:off x="0" y="5734233"/>
            <a:ext cx="12192000" cy="1240188"/>
            <a:chOff x="0" y="5734233"/>
            <a:chExt cx="12192000" cy="1240188"/>
          </a:xfrm>
        </p:grpSpPr>
        <p:pic>
          <p:nvPicPr>
            <p:cNvPr id="8" name="Picture 7">
              <a:extLst>
                <a:ext uri="{FF2B5EF4-FFF2-40B4-BE49-F238E27FC236}">
                  <a16:creationId xmlns:a16="http://schemas.microsoft.com/office/drawing/2014/main" id="{98F81379-38A9-4FF7-843B-94DB65E39CFB}"/>
                </a:ext>
              </a:extLst>
            </p:cNvPr>
            <p:cNvPicPr>
              <a:picLocks noChangeAspect="1"/>
            </p:cNvPicPr>
            <p:nvPr/>
          </p:nvPicPr>
          <p:blipFill>
            <a:blip r:embed="rId4" cstate="print">
              <a:extLst>
                <a:ext uri="{28A0092B-C50C-407E-A947-70E740481C1C}">
                  <a14:useLocalDpi xmlns:a14="http://schemas.microsoft.com/office/drawing/2010/main" val="0"/>
                </a:ext>
              </a:extLst>
            </a:blip>
            <a:srcRect/>
            <a:stretch/>
          </p:blipFill>
          <p:spPr>
            <a:xfrm>
              <a:off x="0" y="6045466"/>
              <a:ext cx="12192000" cy="827536"/>
            </a:xfrm>
            <a:prstGeom prst="rect">
              <a:avLst/>
            </a:prstGeom>
          </p:spPr>
        </p:pic>
        <p:sp>
          <p:nvSpPr>
            <p:cNvPr id="9" name="Rectangle 8">
              <a:extLst>
                <a:ext uri="{FF2B5EF4-FFF2-40B4-BE49-F238E27FC236}">
                  <a16:creationId xmlns:a16="http://schemas.microsoft.com/office/drawing/2014/main" id="{D8F63E1D-2C6A-4FC2-9F07-8DB18803A734}"/>
                </a:ext>
              </a:extLst>
            </p:cNvPr>
            <p:cNvSpPr/>
            <p:nvPr/>
          </p:nvSpPr>
          <p:spPr>
            <a:xfrm>
              <a:off x="25878" y="6099245"/>
              <a:ext cx="2278207" cy="728890"/>
            </a:xfrm>
            <a:prstGeom prst="rect">
              <a:avLst/>
            </a:prstGeom>
            <a:solidFill>
              <a:srgbClr val="00438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10" name="Picture 9">
              <a:extLst>
                <a:ext uri="{FF2B5EF4-FFF2-40B4-BE49-F238E27FC236}">
                  <a16:creationId xmlns:a16="http://schemas.microsoft.com/office/drawing/2014/main" id="{7D58C872-0336-41FC-956E-78797C034A43}"/>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077275" y="5880520"/>
              <a:ext cx="829163" cy="947615"/>
            </a:xfrm>
            <a:prstGeom prst="rect">
              <a:avLst/>
            </a:prstGeom>
          </p:spPr>
        </p:pic>
        <p:sp>
          <p:nvSpPr>
            <p:cNvPr id="11" name="Rectangle 10">
              <a:extLst>
                <a:ext uri="{FF2B5EF4-FFF2-40B4-BE49-F238E27FC236}">
                  <a16:creationId xmlns:a16="http://schemas.microsoft.com/office/drawing/2014/main" id="{7D9D9F5E-4713-45AA-AF63-0A9C174C8118}"/>
                </a:ext>
              </a:extLst>
            </p:cNvPr>
            <p:cNvSpPr/>
            <p:nvPr/>
          </p:nvSpPr>
          <p:spPr>
            <a:xfrm>
              <a:off x="9029700" y="6099245"/>
              <a:ext cx="2970647" cy="72889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2" name="Picture 11" descr="Text, letter&#10;&#10;Description automatically generated">
              <a:extLst>
                <a:ext uri="{FF2B5EF4-FFF2-40B4-BE49-F238E27FC236}">
                  <a16:creationId xmlns:a16="http://schemas.microsoft.com/office/drawing/2014/main" id="{D9E55042-39E1-4DCE-93E3-4D954640D07A}"/>
                </a:ext>
              </a:extLst>
            </p:cNvPr>
            <p:cNvPicPr>
              <a:picLocks noChangeAspect="1"/>
            </p:cNvPicPr>
            <p:nvPr/>
          </p:nvPicPr>
          <p:blipFill rotWithShape="1">
            <a:blip r:embed="rId6" cstate="print">
              <a:extLst>
                <a:ext uri="{28A0092B-C50C-407E-A947-70E740481C1C}">
                  <a14:useLocalDpi xmlns:a14="http://schemas.microsoft.com/office/drawing/2010/main" val="0"/>
                </a:ext>
              </a:extLst>
            </a:blip>
            <a:srcRect l="23972" t="33869" r="24538" b="34228"/>
            <a:stretch/>
          </p:blipFill>
          <p:spPr>
            <a:xfrm>
              <a:off x="9966911" y="6099245"/>
              <a:ext cx="2071341" cy="719519"/>
            </a:xfrm>
            <a:prstGeom prst="rect">
              <a:avLst/>
            </a:prstGeom>
          </p:spPr>
        </p:pic>
        <p:pic>
          <p:nvPicPr>
            <p:cNvPr id="13" name="Picture 12" descr="A picture containing text, metalware, gear&#10;&#10;Description automatically generated">
              <a:extLst>
                <a:ext uri="{FF2B5EF4-FFF2-40B4-BE49-F238E27FC236}">
                  <a16:creationId xmlns:a16="http://schemas.microsoft.com/office/drawing/2014/main" id="{06924540-5839-4564-9691-A8E3C3276608}"/>
                </a:ext>
              </a:extLst>
            </p:cNvPr>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91485" y="5734233"/>
              <a:ext cx="1034370" cy="1240188"/>
            </a:xfrm>
            <a:prstGeom prst="rect">
              <a:avLst/>
            </a:prstGeom>
          </p:spPr>
        </p:pic>
      </p:grpSp>
    </p:spTree>
    <p:extLst>
      <p:ext uri="{BB962C8B-B14F-4D97-AF65-F5344CB8AC3E}">
        <p14:creationId xmlns:p14="http://schemas.microsoft.com/office/powerpoint/2010/main" val="397186712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212723" y="4545835"/>
            <a:ext cx="1905529" cy="134253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4"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190662" y="4545834"/>
            <a:ext cx="1902761" cy="133489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5" name="Picture 4"/>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8144023" y="4077072"/>
            <a:ext cx="1957323" cy="133285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6" name="Picture 5"/>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2207568" y="4077073"/>
            <a:ext cx="1957323" cy="134253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8" name="TextBox 7"/>
          <p:cNvSpPr txBox="1"/>
          <p:nvPr/>
        </p:nvSpPr>
        <p:spPr>
          <a:xfrm>
            <a:off x="2351584" y="260649"/>
            <a:ext cx="7416824" cy="646331"/>
          </a:xfrm>
          <a:prstGeom prst="rect">
            <a:avLst/>
          </a:prstGeom>
          <a:solidFill>
            <a:srgbClr val="002060"/>
          </a:solidFill>
        </p:spPr>
        <p:txBody>
          <a:bodyPr wrap="square" rtlCol="0">
            <a:spAutoFit/>
          </a:bodyPr>
          <a:lstStyle/>
          <a:p>
            <a:pPr algn="ctr"/>
            <a:r>
              <a:rPr lang="en-GB" sz="3600" dirty="0">
                <a:latin typeface="+mn-lt"/>
              </a:rPr>
              <a:t>Vehicle</a:t>
            </a:r>
          </a:p>
        </p:txBody>
      </p:sp>
      <p:sp>
        <p:nvSpPr>
          <p:cNvPr id="7" name="Horizontal Scroll 6"/>
          <p:cNvSpPr/>
          <p:nvPr/>
        </p:nvSpPr>
        <p:spPr>
          <a:xfrm>
            <a:off x="2342440" y="1074899"/>
            <a:ext cx="7488832" cy="2808312"/>
          </a:xfrm>
          <a:custGeom>
            <a:avLst/>
            <a:gdLst>
              <a:gd name="connsiteX0" fmla="*/ 7488832 w 7488832"/>
              <a:gd name="connsiteY0" fmla="*/ 147647 h 2808312"/>
              <a:gd name="connsiteX1" fmla="*/ 7341185 w 7488832"/>
              <a:gd name="connsiteY1" fmla="*/ 295294 h 2808312"/>
              <a:gd name="connsiteX2" fmla="*/ 7341185 w 7488832"/>
              <a:gd name="connsiteY2" fmla="*/ 147647 h 2808312"/>
              <a:gd name="connsiteX3" fmla="*/ 7267361 w 7488832"/>
              <a:gd name="connsiteY3" fmla="*/ 221471 h 2808312"/>
              <a:gd name="connsiteX4" fmla="*/ 7193537 w 7488832"/>
              <a:gd name="connsiteY4" fmla="*/ 147647 h 2808312"/>
              <a:gd name="connsiteX5" fmla="*/ 7193538 w 7488832"/>
              <a:gd name="connsiteY5" fmla="*/ 295294 h 2808312"/>
              <a:gd name="connsiteX6" fmla="*/ 6606380 w 7488832"/>
              <a:gd name="connsiteY6" fmla="*/ 295294 h 2808312"/>
              <a:gd name="connsiteX7" fmla="*/ 6019223 w 7488832"/>
              <a:gd name="connsiteY7" fmla="*/ 295294 h 2808312"/>
              <a:gd name="connsiteX8" fmla="*/ 5291147 w 7488832"/>
              <a:gd name="connsiteY8" fmla="*/ 295294 h 2808312"/>
              <a:gd name="connsiteX9" fmla="*/ 4844908 w 7488832"/>
              <a:gd name="connsiteY9" fmla="*/ 295294 h 2808312"/>
              <a:gd name="connsiteX10" fmla="*/ 4257750 w 7488832"/>
              <a:gd name="connsiteY10" fmla="*/ 295294 h 2808312"/>
              <a:gd name="connsiteX11" fmla="*/ 3529675 w 7488832"/>
              <a:gd name="connsiteY11" fmla="*/ 295294 h 2808312"/>
              <a:gd name="connsiteX12" fmla="*/ 3012976 w 7488832"/>
              <a:gd name="connsiteY12" fmla="*/ 295294 h 2808312"/>
              <a:gd name="connsiteX13" fmla="*/ 2496277 w 7488832"/>
              <a:gd name="connsiteY13" fmla="*/ 295294 h 2808312"/>
              <a:gd name="connsiteX14" fmla="*/ 2050038 w 7488832"/>
              <a:gd name="connsiteY14" fmla="*/ 295294 h 2808312"/>
              <a:gd name="connsiteX15" fmla="*/ 1321962 w 7488832"/>
              <a:gd name="connsiteY15" fmla="*/ 295294 h 2808312"/>
              <a:gd name="connsiteX16" fmla="*/ 875722 w 7488832"/>
              <a:gd name="connsiteY16" fmla="*/ 295294 h 2808312"/>
              <a:gd name="connsiteX17" fmla="*/ 147647 w 7488832"/>
              <a:gd name="connsiteY17" fmla="*/ 295294 h 2808312"/>
              <a:gd name="connsiteX18" fmla="*/ 0 w 7488832"/>
              <a:gd name="connsiteY18" fmla="*/ 442941 h 2808312"/>
              <a:gd name="connsiteX19" fmla="*/ 0 w 7488832"/>
              <a:gd name="connsiteY19" fmla="*/ 997372 h 2808312"/>
              <a:gd name="connsiteX20" fmla="*/ 0 w 7488832"/>
              <a:gd name="connsiteY20" fmla="*/ 1573980 h 2808312"/>
              <a:gd name="connsiteX21" fmla="*/ 0 w 7488832"/>
              <a:gd name="connsiteY21" fmla="*/ 2106234 h 2808312"/>
              <a:gd name="connsiteX22" fmla="*/ 0 w 7488832"/>
              <a:gd name="connsiteY22" fmla="*/ 2660665 h 2808312"/>
              <a:gd name="connsiteX23" fmla="*/ 147647 w 7488832"/>
              <a:gd name="connsiteY23" fmla="*/ 2808312 h 2808312"/>
              <a:gd name="connsiteX24" fmla="*/ 295294 w 7488832"/>
              <a:gd name="connsiteY24" fmla="*/ 2660665 h 2808312"/>
              <a:gd name="connsiteX25" fmla="*/ 295294 w 7488832"/>
              <a:gd name="connsiteY25" fmla="*/ 2513018 h 2808312"/>
              <a:gd name="connsiteX26" fmla="*/ 952910 w 7488832"/>
              <a:gd name="connsiteY26" fmla="*/ 2513018 h 2808312"/>
              <a:gd name="connsiteX27" fmla="*/ 1328691 w 7488832"/>
              <a:gd name="connsiteY27" fmla="*/ 2513018 h 2808312"/>
              <a:gd name="connsiteX28" fmla="*/ 1986308 w 7488832"/>
              <a:gd name="connsiteY28" fmla="*/ 2513018 h 2808312"/>
              <a:gd name="connsiteX29" fmla="*/ 2714383 w 7488832"/>
              <a:gd name="connsiteY29" fmla="*/ 2513018 h 2808312"/>
              <a:gd name="connsiteX30" fmla="*/ 3301541 w 7488832"/>
              <a:gd name="connsiteY30" fmla="*/ 2513018 h 2808312"/>
              <a:gd name="connsiteX31" fmla="*/ 3888698 w 7488832"/>
              <a:gd name="connsiteY31" fmla="*/ 2513018 h 2808312"/>
              <a:gd name="connsiteX32" fmla="*/ 4405397 w 7488832"/>
              <a:gd name="connsiteY32" fmla="*/ 2513018 h 2808312"/>
              <a:gd name="connsiteX33" fmla="*/ 4851637 w 7488832"/>
              <a:gd name="connsiteY33" fmla="*/ 2513018 h 2808312"/>
              <a:gd name="connsiteX34" fmla="*/ 5368336 w 7488832"/>
              <a:gd name="connsiteY34" fmla="*/ 2513018 h 2808312"/>
              <a:gd name="connsiteX35" fmla="*/ 5814575 w 7488832"/>
              <a:gd name="connsiteY35" fmla="*/ 2513018 h 2808312"/>
              <a:gd name="connsiteX36" fmla="*/ 6331274 w 7488832"/>
              <a:gd name="connsiteY36" fmla="*/ 2513018 h 2808312"/>
              <a:gd name="connsiteX37" fmla="*/ 6777514 w 7488832"/>
              <a:gd name="connsiteY37" fmla="*/ 2513018 h 2808312"/>
              <a:gd name="connsiteX38" fmla="*/ 7341185 w 7488832"/>
              <a:gd name="connsiteY38" fmla="*/ 2513018 h 2808312"/>
              <a:gd name="connsiteX39" fmla="*/ 7488832 w 7488832"/>
              <a:gd name="connsiteY39" fmla="*/ 2365371 h 2808312"/>
              <a:gd name="connsiteX40" fmla="*/ 7488832 w 7488832"/>
              <a:gd name="connsiteY40" fmla="*/ 1766586 h 2808312"/>
              <a:gd name="connsiteX41" fmla="*/ 7488832 w 7488832"/>
              <a:gd name="connsiteY41" fmla="*/ 1189977 h 2808312"/>
              <a:gd name="connsiteX42" fmla="*/ 7488832 w 7488832"/>
              <a:gd name="connsiteY42" fmla="*/ 702078 h 2808312"/>
              <a:gd name="connsiteX43" fmla="*/ 7488832 w 7488832"/>
              <a:gd name="connsiteY43" fmla="*/ 147647 h 2808312"/>
              <a:gd name="connsiteX44" fmla="*/ 147647 w 7488832"/>
              <a:gd name="connsiteY44" fmla="*/ 590588 h 2808312"/>
              <a:gd name="connsiteX45" fmla="*/ 295294 w 7488832"/>
              <a:gd name="connsiteY45" fmla="*/ 442941 h 2808312"/>
              <a:gd name="connsiteX46" fmla="*/ 221470 w 7488832"/>
              <a:gd name="connsiteY46" fmla="*/ 369117 h 2808312"/>
              <a:gd name="connsiteX47" fmla="*/ 147646 w 7488832"/>
              <a:gd name="connsiteY47" fmla="*/ 442941 h 2808312"/>
              <a:gd name="connsiteX48" fmla="*/ 147647 w 7488832"/>
              <a:gd name="connsiteY48" fmla="*/ 590588 h 2808312"/>
              <a:gd name="connsiteX0" fmla="*/ 147647 w 7488832"/>
              <a:gd name="connsiteY0" fmla="*/ 590588 h 2808312"/>
              <a:gd name="connsiteX1" fmla="*/ 295294 w 7488832"/>
              <a:gd name="connsiteY1" fmla="*/ 442941 h 2808312"/>
              <a:gd name="connsiteX2" fmla="*/ 221470 w 7488832"/>
              <a:gd name="connsiteY2" fmla="*/ 369117 h 2808312"/>
              <a:gd name="connsiteX3" fmla="*/ 147646 w 7488832"/>
              <a:gd name="connsiteY3" fmla="*/ 442941 h 2808312"/>
              <a:gd name="connsiteX4" fmla="*/ 147647 w 7488832"/>
              <a:gd name="connsiteY4" fmla="*/ 590588 h 2808312"/>
              <a:gd name="connsiteX5" fmla="*/ 7341185 w 7488832"/>
              <a:gd name="connsiteY5" fmla="*/ 295294 h 2808312"/>
              <a:gd name="connsiteX6" fmla="*/ 7488832 w 7488832"/>
              <a:gd name="connsiteY6" fmla="*/ 147647 h 2808312"/>
              <a:gd name="connsiteX7" fmla="*/ 7341185 w 7488832"/>
              <a:gd name="connsiteY7" fmla="*/ 0 h 2808312"/>
              <a:gd name="connsiteX8" fmla="*/ 7193538 w 7488832"/>
              <a:gd name="connsiteY8" fmla="*/ 147647 h 2808312"/>
              <a:gd name="connsiteX9" fmla="*/ 7267362 w 7488832"/>
              <a:gd name="connsiteY9" fmla="*/ 221471 h 2808312"/>
              <a:gd name="connsiteX10" fmla="*/ 7341186 w 7488832"/>
              <a:gd name="connsiteY10" fmla="*/ 147647 h 2808312"/>
              <a:gd name="connsiteX11" fmla="*/ 7341185 w 7488832"/>
              <a:gd name="connsiteY11" fmla="*/ 295294 h 2808312"/>
              <a:gd name="connsiteX0" fmla="*/ 0 w 7488832"/>
              <a:gd name="connsiteY0" fmla="*/ 442941 h 2808312"/>
              <a:gd name="connsiteX1" fmla="*/ 147647 w 7488832"/>
              <a:gd name="connsiteY1" fmla="*/ 295294 h 2808312"/>
              <a:gd name="connsiteX2" fmla="*/ 734805 w 7488832"/>
              <a:gd name="connsiteY2" fmla="*/ 295294 h 2808312"/>
              <a:gd name="connsiteX3" fmla="*/ 1181044 w 7488832"/>
              <a:gd name="connsiteY3" fmla="*/ 295294 h 2808312"/>
              <a:gd name="connsiteX4" fmla="*/ 1627284 w 7488832"/>
              <a:gd name="connsiteY4" fmla="*/ 295294 h 2808312"/>
              <a:gd name="connsiteX5" fmla="*/ 2355360 w 7488832"/>
              <a:gd name="connsiteY5" fmla="*/ 295294 h 2808312"/>
              <a:gd name="connsiteX6" fmla="*/ 3083435 w 7488832"/>
              <a:gd name="connsiteY6" fmla="*/ 295294 h 2808312"/>
              <a:gd name="connsiteX7" fmla="*/ 3670593 w 7488832"/>
              <a:gd name="connsiteY7" fmla="*/ 295294 h 2808312"/>
              <a:gd name="connsiteX8" fmla="*/ 4328209 w 7488832"/>
              <a:gd name="connsiteY8" fmla="*/ 295294 h 2808312"/>
              <a:gd name="connsiteX9" fmla="*/ 4774449 w 7488832"/>
              <a:gd name="connsiteY9" fmla="*/ 295294 h 2808312"/>
              <a:gd name="connsiteX10" fmla="*/ 5432065 w 7488832"/>
              <a:gd name="connsiteY10" fmla="*/ 295294 h 2808312"/>
              <a:gd name="connsiteX11" fmla="*/ 6160141 w 7488832"/>
              <a:gd name="connsiteY11" fmla="*/ 295294 h 2808312"/>
              <a:gd name="connsiteX12" fmla="*/ 6676839 w 7488832"/>
              <a:gd name="connsiteY12" fmla="*/ 295294 h 2808312"/>
              <a:gd name="connsiteX13" fmla="*/ 7193538 w 7488832"/>
              <a:gd name="connsiteY13" fmla="*/ 295294 h 2808312"/>
              <a:gd name="connsiteX14" fmla="*/ 7193538 w 7488832"/>
              <a:gd name="connsiteY14" fmla="*/ 147647 h 2808312"/>
              <a:gd name="connsiteX15" fmla="*/ 7341185 w 7488832"/>
              <a:gd name="connsiteY15" fmla="*/ 0 h 2808312"/>
              <a:gd name="connsiteX16" fmla="*/ 7488832 w 7488832"/>
              <a:gd name="connsiteY16" fmla="*/ 147647 h 2808312"/>
              <a:gd name="connsiteX17" fmla="*/ 7488832 w 7488832"/>
              <a:gd name="connsiteY17" fmla="*/ 746432 h 2808312"/>
              <a:gd name="connsiteX18" fmla="*/ 7488832 w 7488832"/>
              <a:gd name="connsiteY18" fmla="*/ 1345218 h 2808312"/>
              <a:gd name="connsiteX19" fmla="*/ 7488832 w 7488832"/>
              <a:gd name="connsiteY19" fmla="*/ 2365371 h 2808312"/>
              <a:gd name="connsiteX20" fmla="*/ 7341185 w 7488832"/>
              <a:gd name="connsiteY20" fmla="*/ 2513018 h 2808312"/>
              <a:gd name="connsiteX21" fmla="*/ 6824486 w 7488832"/>
              <a:gd name="connsiteY21" fmla="*/ 2513018 h 2808312"/>
              <a:gd name="connsiteX22" fmla="*/ 6237329 w 7488832"/>
              <a:gd name="connsiteY22" fmla="*/ 2513018 h 2808312"/>
              <a:gd name="connsiteX23" fmla="*/ 5650171 w 7488832"/>
              <a:gd name="connsiteY23" fmla="*/ 2513018 h 2808312"/>
              <a:gd name="connsiteX24" fmla="*/ 5203931 w 7488832"/>
              <a:gd name="connsiteY24" fmla="*/ 2513018 h 2808312"/>
              <a:gd name="connsiteX25" fmla="*/ 4546315 w 7488832"/>
              <a:gd name="connsiteY25" fmla="*/ 2513018 h 2808312"/>
              <a:gd name="connsiteX26" fmla="*/ 4100075 w 7488832"/>
              <a:gd name="connsiteY26" fmla="*/ 2513018 h 2808312"/>
              <a:gd name="connsiteX27" fmla="*/ 3724294 w 7488832"/>
              <a:gd name="connsiteY27" fmla="*/ 2513018 h 2808312"/>
              <a:gd name="connsiteX28" fmla="*/ 3137137 w 7488832"/>
              <a:gd name="connsiteY28" fmla="*/ 2513018 h 2808312"/>
              <a:gd name="connsiteX29" fmla="*/ 2479520 w 7488832"/>
              <a:gd name="connsiteY29" fmla="*/ 2513018 h 2808312"/>
              <a:gd name="connsiteX30" fmla="*/ 2103739 w 7488832"/>
              <a:gd name="connsiteY30" fmla="*/ 2513018 h 2808312"/>
              <a:gd name="connsiteX31" fmla="*/ 1587041 w 7488832"/>
              <a:gd name="connsiteY31" fmla="*/ 2513018 h 2808312"/>
              <a:gd name="connsiteX32" fmla="*/ 1070342 w 7488832"/>
              <a:gd name="connsiteY32" fmla="*/ 2513018 h 2808312"/>
              <a:gd name="connsiteX33" fmla="*/ 295294 w 7488832"/>
              <a:gd name="connsiteY33" fmla="*/ 2513018 h 2808312"/>
              <a:gd name="connsiteX34" fmla="*/ 295294 w 7488832"/>
              <a:gd name="connsiteY34" fmla="*/ 2660665 h 2808312"/>
              <a:gd name="connsiteX35" fmla="*/ 147647 w 7488832"/>
              <a:gd name="connsiteY35" fmla="*/ 2808312 h 2808312"/>
              <a:gd name="connsiteX36" fmla="*/ 0 w 7488832"/>
              <a:gd name="connsiteY36" fmla="*/ 2660665 h 2808312"/>
              <a:gd name="connsiteX37" fmla="*/ 0 w 7488832"/>
              <a:gd name="connsiteY37" fmla="*/ 2150588 h 2808312"/>
              <a:gd name="connsiteX38" fmla="*/ 0 w 7488832"/>
              <a:gd name="connsiteY38" fmla="*/ 1551803 h 2808312"/>
              <a:gd name="connsiteX39" fmla="*/ 0 w 7488832"/>
              <a:gd name="connsiteY39" fmla="*/ 997372 h 2808312"/>
              <a:gd name="connsiteX40" fmla="*/ 0 w 7488832"/>
              <a:gd name="connsiteY40" fmla="*/ 442941 h 2808312"/>
              <a:gd name="connsiteX41" fmla="*/ 7193538 w 7488832"/>
              <a:gd name="connsiteY41" fmla="*/ 295294 h 2808312"/>
              <a:gd name="connsiteX42" fmla="*/ 7341185 w 7488832"/>
              <a:gd name="connsiteY42" fmla="*/ 295294 h 2808312"/>
              <a:gd name="connsiteX43" fmla="*/ 7488832 w 7488832"/>
              <a:gd name="connsiteY43" fmla="*/ 147647 h 2808312"/>
              <a:gd name="connsiteX44" fmla="*/ 7341185 w 7488832"/>
              <a:gd name="connsiteY44" fmla="*/ 295294 h 2808312"/>
              <a:gd name="connsiteX45" fmla="*/ 7341185 w 7488832"/>
              <a:gd name="connsiteY45" fmla="*/ 147647 h 2808312"/>
              <a:gd name="connsiteX46" fmla="*/ 7267361 w 7488832"/>
              <a:gd name="connsiteY46" fmla="*/ 221471 h 2808312"/>
              <a:gd name="connsiteX47" fmla="*/ 7193537 w 7488832"/>
              <a:gd name="connsiteY47" fmla="*/ 147647 h 2808312"/>
              <a:gd name="connsiteX48" fmla="*/ 147647 w 7488832"/>
              <a:gd name="connsiteY48" fmla="*/ 590588 h 2808312"/>
              <a:gd name="connsiteX49" fmla="*/ 147647 w 7488832"/>
              <a:gd name="connsiteY49" fmla="*/ 442941 h 2808312"/>
              <a:gd name="connsiteX50" fmla="*/ 221471 w 7488832"/>
              <a:gd name="connsiteY50" fmla="*/ 369117 h 2808312"/>
              <a:gd name="connsiteX51" fmla="*/ 295295 w 7488832"/>
              <a:gd name="connsiteY51" fmla="*/ 442941 h 2808312"/>
              <a:gd name="connsiteX52" fmla="*/ 147648 w 7488832"/>
              <a:gd name="connsiteY52" fmla="*/ 590588 h 2808312"/>
              <a:gd name="connsiteX53" fmla="*/ 1 w 7488832"/>
              <a:gd name="connsiteY53" fmla="*/ 442941 h 2808312"/>
              <a:gd name="connsiteX54" fmla="*/ 295294 w 7488832"/>
              <a:gd name="connsiteY54" fmla="*/ 442941 h 2808312"/>
              <a:gd name="connsiteX55" fmla="*/ 295294 w 7488832"/>
              <a:gd name="connsiteY55" fmla="*/ 919059 h 2808312"/>
              <a:gd name="connsiteX56" fmla="*/ 295294 w 7488832"/>
              <a:gd name="connsiteY56" fmla="*/ 1395176 h 2808312"/>
              <a:gd name="connsiteX57" fmla="*/ 295294 w 7488832"/>
              <a:gd name="connsiteY57" fmla="*/ 1954097 h 2808312"/>
              <a:gd name="connsiteX58" fmla="*/ 295294 w 7488832"/>
              <a:gd name="connsiteY58" fmla="*/ 2513018 h 28083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7488832" h="2808312" stroke="0" extrusionOk="0">
                <a:moveTo>
                  <a:pt x="7488832" y="147647"/>
                </a:moveTo>
                <a:cubicBezTo>
                  <a:pt x="7466234" y="193847"/>
                  <a:pt x="7381291" y="223257"/>
                  <a:pt x="7341185" y="295294"/>
                </a:cubicBezTo>
                <a:cubicBezTo>
                  <a:pt x="7338651" y="247201"/>
                  <a:pt x="7347871" y="214848"/>
                  <a:pt x="7341185" y="147647"/>
                </a:cubicBezTo>
                <a:cubicBezTo>
                  <a:pt x="7338051" y="190365"/>
                  <a:pt x="7305825" y="220622"/>
                  <a:pt x="7267361" y="221471"/>
                </a:cubicBezTo>
                <a:cubicBezTo>
                  <a:pt x="7217588" y="227724"/>
                  <a:pt x="7201370" y="187583"/>
                  <a:pt x="7193537" y="147647"/>
                </a:cubicBezTo>
                <a:cubicBezTo>
                  <a:pt x="7190915" y="195686"/>
                  <a:pt x="7193209" y="247823"/>
                  <a:pt x="7193538" y="295294"/>
                </a:cubicBezTo>
                <a:cubicBezTo>
                  <a:pt x="6947896" y="309484"/>
                  <a:pt x="6725715" y="252445"/>
                  <a:pt x="6606380" y="295294"/>
                </a:cubicBezTo>
                <a:cubicBezTo>
                  <a:pt x="6487045" y="338143"/>
                  <a:pt x="6163680" y="255395"/>
                  <a:pt x="6019223" y="295294"/>
                </a:cubicBezTo>
                <a:cubicBezTo>
                  <a:pt x="5874766" y="335193"/>
                  <a:pt x="5569784" y="283425"/>
                  <a:pt x="5291147" y="295294"/>
                </a:cubicBezTo>
                <a:cubicBezTo>
                  <a:pt x="5012510" y="307163"/>
                  <a:pt x="4939151" y="273990"/>
                  <a:pt x="4844908" y="295294"/>
                </a:cubicBezTo>
                <a:cubicBezTo>
                  <a:pt x="4750665" y="316598"/>
                  <a:pt x="4494174" y="232509"/>
                  <a:pt x="4257750" y="295294"/>
                </a:cubicBezTo>
                <a:cubicBezTo>
                  <a:pt x="4021326" y="358079"/>
                  <a:pt x="3809958" y="270390"/>
                  <a:pt x="3529675" y="295294"/>
                </a:cubicBezTo>
                <a:cubicBezTo>
                  <a:pt x="3249393" y="320198"/>
                  <a:pt x="3235256" y="243923"/>
                  <a:pt x="3012976" y="295294"/>
                </a:cubicBezTo>
                <a:cubicBezTo>
                  <a:pt x="2790696" y="346665"/>
                  <a:pt x="2603572" y="273424"/>
                  <a:pt x="2496277" y="295294"/>
                </a:cubicBezTo>
                <a:cubicBezTo>
                  <a:pt x="2388982" y="317164"/>
                  <a:pt x="2248897" y="290658"/>
                  <a:pt x="2050038" y="295294"/>
                </a:cubicBezTo>
                <a:cubicBezTo>
                  <a:pt x="1851179" y="299930"/>
                  <a:pt x="1539882" y="210432"/>
                  <a:pt x="1321962" y="295294"/>
                </a:cubicBezTo>
                <a:cubicBezTo>
                  <a:pt x="1104042" y="380156"/>
                  <a:pt x="1037027" y="290679"/>
                  <a:pt x="875722" y="295294"/>
                </a:cubicBezTo>
                <a:cubicBezTo>
                  <a:pt x="714417" y="299909"/>
                  <a:pt x="331599" y="247784"/>
                  <a:pt x="147647" y="295294"/>
                </a:cubicBezTo>
                <a:cubicBezTo>
                  <a:pt x="64461" y="292767"/>
                  <a:pt x="2909" y="360133"/>
                  <a:pt x="0" y="442941"/>
                </a:cubicBezTo>
                <a:cubicBezTo>
                  <a:pt x="31064" y="678246"/>
                  <a:pt x="-7577" y="784398"/>
                  <a:pt x="0" y="997372"/>
                </a:cubicBezTo>
                <a:cubicBezTo>
                  <a:pt x="7577" y="1210346"/>
                  <a:pt x="-29065" y="1439947"/>
                  <a:pt x="0" y="1573980"/>
                </a:cubicBezTo>
                <a:cubicBezTo>
                  <a:pt x="29065" y="1708013"/>
                  <a:pt x="-23747" y="1902973"/>
                  <a:pt x="0" y="2106234"/>
                </a:cubicBezTo>
                <a:cubicBezTo>
                  <a:pt x="23747" y="2309495"/>
                  <a:pt x="-33657" y="2537464"/>
                  <a:pt x="0" y="2660665"/>
                </a:cubicBezTo>
                <a:cubicBezTo>
                  <a:pt x="-3835" y="2753776"/>
                  <a:pt x="53407" y="2799466"/>
                  <a:pt x="147647" y="2808312"/>
                </a:cubicBezTo>
                <a:cubicBezTo>
                  <a:pt x="232830" y="2795173"/>
                  <a:pt x="293384" y="2746186"/>
                  <a:pt x="295294" y="2660665"/>
                </a:cubicBezTo>
                <a:cubicBezTo>
                  <a:pt x="292360" y="2608979"/>
                  <a:pt x="301829" y="2573884"/>
                  <a:pt x="295294" y="2513018"/>
                </a:cubicBezTo>
                <a:cubicBezTo>
                  <a:pt x="463905" y="2497600"/>
                  <a:pt x="743868" y="2560746"/>
                  <a:pt x="952910" y="2513018"/>
                </a:cubicBezTo>
                <a:cubicBezTo>
                  <a:pt x="1161952" y="2465290"/>
                  <a:pt x="1223360" y="2520829"/>
                  <a:pt x="1328691" y="2513018"/>
                </a:cubicBezTo>
                <a:cubicBezTo>
                  <a:pt x="1434022" y="2505207"/>
                  <a:pt x="1764860" y="2559288"/>
                  <a:pt x="1986308" y="2513018"/>
                </a:cubicBezTo>
                <a:cubicBezTo>
                  <a:pt x="2207756" y="2466748"/>
                  <a:pt x="2369565" y="2548313"/>
                  <a:pt x="2714383" y="2513018"/>
                </a:cubicBezTo>
                <a:cubicBezTo>
                  <a:pt x="3059201" y="2477723"/>
                  <a:pt x="3118074" y="2520539"/>
                  <a:pt x="3301541" y="2513018"/>
                </a:cubicBezTo>
                <a:cubicBezTo>
                  <a:pt x="3485008" y="2505497"/>
                  <a:pt x="3710956" y="2541786"/>
                  <a:pt x="3888698" y="2513018"/>
                </a:cubicBezTo>
                <a:cubicBezTo>
                  <a:pt x="4066440" y="2484250"/>
                  <a:pt x="4297423" y="2534265"/>
                  <a:pt x="4405397" y="2513018"/>
                </a:cubicBezTo>
                <a:cubicBezTo>
                  <a:pt x="4513371" y="2491771"/>
                  <a:pt x="4707426" y="2529784"/>
                  <a:pt x="4851637" y="2513018"/>
                </a:cubicBezTo>
                <a:cubicBezTo>
                  <a:pt x="4995848" y="2496252"/>
                  <a:pt x="5187018" y="2535630"/>
                  <a:pt x="5368336" y="2513018"/>
                </a:cubicBezTo>
                <a:cubicBezTo>
                  <a:pt x="5549654" y="2490406"/>
                  <a:pt x="5698719" y="2555969"/>
                  <a:pt x="5814575" y="2513018"/>
                </a:cubicBezTo>
                <a:cubicBezTo>
                  <a:pt x="5930431" y="2470067"/>
                  <a:pt x="6152630" y="2555720"/>
                  <a:pt x="6331274" y="2513018"/>
                </a:cubicBezTo>
                <a:cubicBezTo>
                  <a:pt x="6509918" y="2470316"/>
                  <a:pt x="6680378" y="2525444"/>
                  <a:pt x="6777514" y="2513018"/>
                </a:cubicBezTo>
                <a:cubicBezTo>
                  <a:pt x="6874650" y="2500592"/>
                  <a:pt x="7222249" y="2513117"/>
                  <a:pt x="7341185" y="2513018"/>
                </a:cubicBezTo>
                <a:cubicBezTo>
                  <a:pt x="7399080" y="2507739"/>
                  <a:pt x="7480448" y="2442042"/>
                  <a:pt x="7488832" y="2365371"/>
                </a:cubicBezTo>
                <a:cubicBezTo>
                  <a:pt x="7420312" y="2131248"/>
                  <a:pt x="7538720" y="1977765"/>
                  <a:pt x="7488832" y="1766586"/>
                </a:cubicBezTo>
                <a:cubicBezTo>
                  <a:pt x="7438944" y="1555408"/>
                  <a:pt x="7526114" y="1376667"/>
                  <a:pt x="7488832" y="1189977"/>
                </a:cubicBezTo>
                <a:cubicBezTo>
                  <a:pt x="7451550" y="1003287"/>
                  <a:pt x="7516635" y="862719"/>
                  <a:pt x="7488832" y="702078"/>
                </a:cubicBezTo>
                <a:cubicBezTo>
                  <a:pt x="7461029" y="541437"/>
                  <a:pt x="7496307" y="354720"/>
                  <a:pt x="7488832" y="147647"/>
                </a:cubicBezTo>
                <a:close/>
                <a:moveTo>
                  <a:pt x="147647" y="590588"/>
                </a:moveTo>
                <a:cubicBezTo>
                  <a:pt x="210786" y="584349"/>
                  <a:pt x="309805" y="521254"/>
                  <a:pt x="295294" y="442941"/>
                </a:cubicBezTo>
                <a:cubicBezTo>
                  <a:pt x="299833" y="402362"/>
                  <a:pt x="260252" y="371579"/>
                  <a:pt x="221470" y="369117"/>
                </a:cubicBezTo>
                <a:cubicBezTo>
                  <a:pt x="173984" y="373082"/>
                  <a:pt x="137206" y="399636"/>
                  <a:pt x="147646" y="442941"/>
                </a:cubicBezTo>
                <a:cubicBezTo>
                  <a:pt x="154166" y="488784"/>
                  <a:pt x="139095" y="544918"/>
                  <a:pt x="147647" y="590588"/>
                </a:cubicBezTo>
                <a:close/>
              </a:path>
              <a:path w="7488832" h="2808312" fill="darkenLess" stroke="0" extrusionOk="0">
                <a:moveTo>
                  <a:pt x="147647" y="590588"/>
                </a:moveTo>
                <a:cubicBezTo>
                  <a:pt x="231797" y="591793"/>
                  <a:pt x="298243" y="539793"/>
                  <a:pt x="295294" y="442941"/>
                </a:cubicBezTo>
                <a:cubicBezTo>
                  <a:pt x="286024" y="410094"/>
                  <a:pt x="254333" y="369460"/>
                  <a:pt x="221470" y="369117"/>
                </a:cubicBezTo>
                <a:cubicBezTo>
                  <a:pt x="186438" y="373028"/>
                  <a:pt x="147131" y="404666"/>
                  <a:pt x="147646" y="442941"/>
                </a:cubicBezTo>
                <a:cubicBezTo>
                  <a:pt x="150108" y="490782"/>
                  <a:pt x="161797" y="538218"/>
                  <a:pt x="147647" y="590588"/>
                </a:cubicBezTo>
                <a:close/>
                <a:moveTo>
                  <a:pt x="7341185" y="295294"/>
                </a:moveTo>
                <a:cubicBezTo>
                  <a:pt x="7437352" y="279522"/>
                  <a:pt x="7472699" y="217985"/>
                  <a:pt x="7488832" y="147647"/>
                </a:cubicBezTo>
                <a:cubicBezTo>
                  <a:pt x="7482060" y="73461"/>
                  <a:pt x="7427106" y="10684"/>
                  <a:pt x="7341185" y="0"/>
                </a:cubicBezTo>
                <a:cubicBezTo>
                  <a:pt x="7266490" y="12965"/>
                  <a:pt x="7187885" y="77581"/>
                  <a:pt x="7193538" y="147647"/>
                </a:cubicBezTo>
                <a:cubicBezTo>
                  <a:pt x="7190354" y="182334"/>
                  <a:pt x="7235596" y="220178"/>
                  <a:pt x="7267362" y="221471"/>
                </a:cubicBezTo>
                <a:cubicBezTo>
                  <a:pt x="7306695" y="215325"/>
                  <a:pt x="7339087" y="191950"/>
                  <a:pt x="7341186" y="147647"/>
                </a:cubicBezTo>
                <a:cubicBezTo>
                  <a:pt x="7338817" y="207627"/>
                  <a:pt x="7329151" y="251553"/>
                  <a:pt x="7341185" y="295294"/>
                </a:cubicBezTo>
                <a:close/>
              </a:path>
              <a:path w="7488832" h="2808312" fill="none" extrusionOk="0">
                <a:moveTo>
                  <a:pt x="0" y="442941"/>
                </a:moveTo>
                <a:cubicBezTo>
                  <a:pt x="-2933" y="360923"/>
                  <a:pt x="72802" y="304452"/>
                  <a:pt x="147647" y="295294"/>
                </a:cubicBezTo>
                <a:cubicBezTo>
                  <a:pt x="307467" y="259399"/>
                  <a:pt x="468692" y="322218"/>
                  <a:pt x="734805" y="295294"/>
                </a:cubicBezTo>
                <a:cubicBezTo>
                  <a:pt x="1000918" y="268370"/>
                  <a:pt x="960489" y="326265"/>
                  <a:pt x="1181044" y="295294"/>
                </a:cubicBezTo>
                <a:cubicBezTo>
                  <a:pt x="1401599" y="264323"/>
                  <a:pt x="1472770" y="313650"/>
                  <a:pt x="1627284" y="295294"/>
                </a:cubicBezTo>
                <a:cubicBezTo>
                  <a:pt x="1781798" y="276938"/>
                  <a:pt x="2151054" y="372609"/>
                  <a:pt x="2355360" y="295294"/>
                </a:cubicBezTo>
                <a:cubicBezTo>
                  <a:pt x="2559666" y="217979"/>
                  <a:pt x="2738612" y="319012"/>
                  <a:pt x="3083435" y="295294"/>
                </a:cubicBezTo>
                <a:cubicBezTo>
                  <a:pt x="3428259" y="271576"/>
                  <a:pt x="3412093" y="311654"/>
                  <a:pt x="3670593" y="295294"/>
                </a:cubicBezTo>
                <a:cubicBezTo>
                  <a:pt x="3929093" y="278934"/>
                  <a:pt x="4013830" y="295628"/>
                  <a:pt x="4328209" y="295294"/>
                </a:cubicBezTo>
                <a:cubicBezTo>
                  <a:pt x="4642588" y="294960"/>
                  <a:pt x="4607458" y="311491"/>
                  <a:pt x="4774449" y="295294"/>
                </a:cubicBezTo>
                <a:cubicBezTo>
                  <a:pt x="4941440" y="279097"/>
                  <a:pt x="5111675" y="323990"/>
                  <a:pt x="5432065" y="295294"/>
                </a:cubicBezTo>
                <a:cubicBezTo>
                  <a:pt x="5752455" y="266598"/>
                  <a:pt x="5843104" y="356842"/>
                  <a:pt x="6160141" y="295294"/>
                </a:cubicBezTo>
                <a:cubicBezTo>
                  <a:pt x="6477178" y="233746"/>
                  <a:pt x="6531519" y="308113"/>
                  <a:pt x="6676839" y="295294"/>
                </a:cubicBezTo>
                <a:cubicBezTo>
                  <a:pt x="6822159" y="282475"/>
                  <a:pt x="7051060" y="314427"/>
                  <a:pt x="7193538" y="295294"/>
                </a:cubicBezTo>
                <a:cubicBezTo>
                  <a:pt x="7189157" y="233677"/>
                  <a:pt x="7201669" y="205341"/>
                  <a:pt x="7193538" y="147647"/>
                </a:cubicBezTo>
                <a:cubicBezTo>
                  <a:pt x="7198935" y="74664"/>
                  <a:pt x="7251798" y="-1317"/>
                  <a:pt x="7341185" y="0"/>
                </a:cubicBezTo>
                <a:cubicBezTo>
                  <a:pt x="7439488" y="4368"/>
                  <a:pt x="7508996" y="58078"/>
                  <a:pt x="7488832" y="147647"/>
                </a:cubicBezTo>
                <a:cubicBezTo>
                  <a:pt x="7499102" y="291767"/>
                  <a:pt x="7451798" y="530883"/>
                  <a:pt x="7488832" y="746432"/>
                </a:cubicBezTo>
                <a:cubicBezTo>
                  <a:pt x="7525866" y="961981"/>
                  <a:pt x="7475805" y="1056094"/>
                  <a:pt x="7488832" y="1345218"/>
                </a:cubicBezTo>
                <a:cubicBezTo>
                  <a:pt x="7501859" y="1634342"/>
                  <a:pt x="7374741" y="2027271"/>
                  <a:pt x="7488832" y="2365371"/>
                </a:cubicBezTo>
                <a:cubicBezTo>
                  <a:pt x="7481730" y="2457353"/>
                  <a:pt x="7407858" y="2515187"/>
                  <a:pt x="7341185" y="2513018"/>
                </a:cubicBezTo>
                <a:cubicBezTo>
                  <a:pt x="7231609" y="2541716"/>
                  <a:pt x="7071736" y="2481638"/>
                  <a:pt x="6824486" y="2513018"/>
                </a:cubicBezTo>
                <a:cubicBezTo>
                  <a:pt x="6577236" y="2544398"/>
                  <a:pt x="6373023" y="2492311"/>
                  <a:pt x="6237329" y="2513018"/>
                </a:cubicBezTo>
                <a:cubicBezTo>
                  <a:pt x="6101635" y="2533725"/>
                  <a:pt x="5930713" y="2470062"/>
                  <a:pt x="5650171" y="2513018"/>
                </a:cubicBezTo>
                <a:cubicBezTo>
                  <a:pt x="5369629" y="2555974"/>
                  <a:pt x="5340922" y="2465807"/>
                  <a:pt x="5203931" y="2513018"/>
                </a:cubicBezTo>
                <a:cubicBezTo>
                  <a:pt x="5066940" y="2560229"/>
                  <a:pt x="4827810" y="2488822"/>
                  <a:pt x="4546315" y="2513018"/>
                </a:cubicBezTo>
                <a:cubicBezTo>
                  <a:pt x="4264820" y="2537214"/>
                  <a:pt x="4295979" y="2500290"/>
                  <a:pt x="4100075" y="2513018"/>
                </a:cubicBezTo>
                <a:cubicBezTo>
                  <a:pt x="3904171" y="2525746"/>
                  <a:pt x="3894324" y="2468301"/>
                  <a:pt x="3724294" y="2513018"/>
                </a:cubicBezTo>
                <a:cubicBezTo>
                  <a:pt x="3554264" y="2557735"/>
                  <a:pt x="3328132" y="2450703"/>
                  <a:pt x="3137137" y="2513018"/>
                </a:cubicBezTo>
                <a:cubicBezTo>
                  <a:pt x="2946142" y="2575333"/>
                  <a:pt x="2634112" y="2440311"/>
                  <a:pt x="2479520" y="2513018"/>
                </a:cubicBezTo>
                <a:cubicBezTo>
                  <a:pt x="2324928" y="2585725"/>
                  <a:pt x="2226493" y="2484525"/>
                  <a:pt x="2103739" y="2513018"/>
                </a:cubicBezTo>
                <a:cubicBezTo>
                  <a:pt x="1980985" y="2541511"/>
                  <a:pt x="1833250" y="2456095"/>
                  <a:pt x="1587041" y="2513018"/>
                </a:cubicBezTo>
                <a:cubicBezTo>
                  <a:pt x="1340832" y="2569941"/>
                  <a:pt x="1297538" y="2495171"/>
                  <a:pt x="1070342" y="2513018"/>
                </a:cubicBezTo>
                <a:cubicBezTo>
                  <a:pt x="843146" y="2530865"/>
                  <a:pt x="619920" y="2441359"/>
                  <a:pt x="295294" y="2513018"/>
                </a:cubicBezTo>
                <a:cubicBezTo>
                  <a:pt x="305471" y="2573473"/>
                  <a:pt x="282726" y="2595052"/>
                  <a:pt x="295294" y="2660665"/>
                </a:cubicBezTo>
                <a:cubicBezTo>
                  <a:pt x="292263" y="2741914"/>
                  <a:pt x="226325" y="2803931"/>
                  <a:pt x="147647" y="2808312"/>
                </a:cubicBezTo>
                <a:cubicBezTo>
                  <a:pt x="64843" y="2803418"/>
                  <a:pt x="-9238" y="2733012"/>
                  <a:pt x="0" y="2660665"/>
                </a:cubicBezTo>
                <a:cubicBezTo>
                  <a:pt x="-35275" y="2556604"/>
                  <a:pt x="15823" y="2402454"/>
                  <a:pt x="0" y="2150588"/>
                </a:cubicBezTo>
                <a:cubicBezTo>
                  <a:pt x="-15823" y="1898722"/>
                  <a:pt x="21257" y="1746292"/>
                  <a:pt x="0" y="1551803"/>
                </a:cubicBezTo>
                <a:cubicBezTo>
                  <a:pt x="-21257" y="1357314"/>
                  <a:pt x="59032" y="1261533"/>
                  <a:pt x="0" y="997372"/>
                </a:cubicBezTo>
                <a:cubicBezTo>
                  <a:pt x="-59032" y="733211"/>
                  <a:pt x="13845" y="601871"/>
                  <a:pt x="0" y="442941"/>
                </a:cubicBezTo>
                <a:close/>
                <a:moveTo>
                  <a:pt x="7193538" y="295294"/>
                </a:moveTo>
                <a:cubicBezTo>
                  <a:pt x="7262909" y="290645"/>
                  <a:pt x="7301108" y="301126"/>
                  <a:pt x="7341185" y="295294"/>
                </a:cubicBezTo>
                <a:cubicBezTo>
                  <a:pt x="7419574" y="293270"/>
                  <a:pt x="7484920" y="229954"/>
                  <a:pt x="7488832" y="147647"/>
                </a:cubicBezTo>
                <a:moveTo>
                  <a:pt x="7341185" y="295294"/>
                </a:moveTo>
                <a:cubicBezTo>
                  <a:pt x="7337275" y="236849"/>
                  <a:pt x="7353835" y="216037"/>
                  <a:pt x="7341185" y="147647"/>
                </a:cubicBezTo>
                <a:cubicBezTo>
                  <a:pt x="7342362" y="189377"/>
                  <a:pt x="7306985" y="218806"/>
                  <a:pt x="7267361" y="221471"/>
                </a:cubicBezTo>
                <a:cubicBezTo>
                  <a:pt x="7237660" y="225930"/>
                  <a:pt x="7188405" y="185287"/>
                  <a:pt x="7193537" y="147647"/>
                </a:cubicBezTo>
                <a:moveTo>
                  <a:pt x="147647" y="590588"/>
                </a:moveTo>
                <a:cubicBezTo>
                  <a:pt x="136401" y="554499"/>
                  <a:pt x="160394" y="474387"/>
                  <a:pt x="147647" y="442941"/>
                </a:cubicBezTo>
                <a:cubicBezTo>
                  <a:pt x="146268" y="414131"/>
                  <a:pt x="170381" y="372402"/>
                  <a:pt x="221471" y="369117"/>
                </a:cubicBezTo>
                <a:cubicBezTo>
                  <a:pt x="254918" y="362969"/>
                  <a:pt x="303427" y="400396"/>
                  <a:pt x="295295" y="442941"/>
                </a:cubicBezTo>
                <a:cubicBezTo>
                  <a:pt x="304805" y="529364"/>
                  <a:pt x="216325" y="583818"/>
                  <a:pt x="147648" y="590588"/>
                </a:cubicBezTo>
                <a:cubicBezTo>
                  <a:pt x="71551" y="596602"/>
                  <a:pt x="-19160" y="531353"/>
                  <a:pt x="1" y="442941"/>
                </a:cubicBezTo>
                <a:moveTo>
                  <a:pt x="295294" y="442941"/>
                </a:moveTo>
                <a:cubicBezTo>
                  <a:pt x="351767" y="572898"/>
                  <a:pt x="247273" y="753258"/>
                  <a:pt x="295294" y="919059"/>
                </a:cubicBezTo>
                <a:cubicBezTo>
                  <a:pt x="343315" y="1084860"/>
                  <a:pt x="250724" y="1266923"/>
                  <a:pt x="295294" y="1395176"/>
                </a:cubicBezTo>
                <a:cubicBezTo>
                  <a:pt x="339864" y="1523429"/>
                  <a:pt x="237630" y="1678322"/>
                  <a:pt x="295294" y="1954097"/>
                </a:cubicBezTo>
                <a:cubicBezTo>
                  <a:pt x="352958" y="2229872"/>
                  <a:pt x="287042" y="2318419"/>
                  <a:pt x="295294" y="2513018"/>
                </a:cubicBezTo>
              </a:path>
              <a:path w="7488832" h="2808312" fill="none" stroke="0" extrusionOk="0">
                <a:moveTo>
                  <a:pt x="0" y="442941"/>
                </a:moveTo>
                <a:cubicBezTo>
                  <a:pt x="2598" y="367157"/>
                  <a:pt x="51520" y="301954"/>
                  <a:pt x="147647" y="295294"/>
                </a:cubicBezTo>
                <a:cubicBezTo>
                  <a:pt x="387409" y="288452"/>
                  <a:pt x="604749" y="305412"/>
                  <a:pt x="875722" y="295294"/>
                </a:cubicBezTo>
                <a:cubicBezTo>
                  <a:pt x="1146696" y="285176"/>
                  <a:pt x="1108460" y="308937"/>
                  <a:pt x="1251503" y="295294"/>
                </a:cubicBezTo>
                <a:cubicBezTo>
                  <a:pt x="1394546" y="281651"/>
                  <a:pt x="1543657" y="343663"/>
                  <a:pt x="1768202" y="295294"/>
                </a:cubicBezTo>
                <a:cubicBezTo>
                  <a:pt x="1992747" y="246925"/>
                  <a:pt x="2014267" y="305469"/>
                  <a:pt x="2214442" y="295294"/>
                </a:cubicBezTo>
                <a:cubicBezTo>
                  <a:pt x="2414617" y="285119"/>
                  <a:pt x="2524776" y="325026"/>
                  <a:pt x="2801599" y="295294"/>
                </a:cubicBezTo>
                <a:cubicBezTo>
                  <a:pt x="3078422" y="265562"/>
                  <a:pt x="3089296" y="316418"/>
                  <a:pt x="3177380" y="295294"/>
                </a:cubicBezTo>
                <a:cubicBezTo>
                  <a:pt x="3265464" y="274170"/>
                  <a:pt x="3512880" y="315382"/>
                  <a:pt x="3623620" y="295294"/>
                </a:cubicBezTo>
                <a:cubicBezTo>
                  <a:pt x="3734360" y="275206"/>
                  <a:pt x="3946506" y="350367"/>
                  <a:pt x="4140319" y="295294"/>
                </a:cubicBezTo>
                <a:cubicBezTo>
                  <a:pt x="4334132" y="240221"/>
                  <a:pt x="4451797" y="337435"/>
                  <a:pt x="4657017" y="295294"/>
                </a:cubicBezTo>
                <a:cubicBezTo>
                  <a:pt x="4862237" y="253153"/>
                  <a:pt x="5048687" y="350339"/>
                  <a:pt x="5314634" y="295294"/>
                </a:cubicBezTo>
                <a:cubicBezTo>
                  <a:pt x="5580581" y="240249"/>
                  <a:pt x="5679460" y="308973"/>
                  <a:pt x="5972250" y="295294"/>
                </a:cubicBezTo>
                <a:cubicBezTo>
                  <a:pt x="6265040" y="281615"/>
                  <a:pt x="6258848" y="312700"/>
                  <a:pt x="6348031" y="295294"/>
                </a:cubicBezTo>
                <a:cubicBezTo>
                  <a:pt x="6437214" y="277888"/>
                  <a:pt x="6772941" y="314539"/>
                  <a:pt x="7193538" y="295294"/>
                </a:cubicBezTo>
                <a:cubicBezTo>
                  <a:pt x="7188375" y="234486"/>
                  <a:pt x="7198151" y="196746"/>
                  <a:pt x="7193538" y="147647"/>
                </a:cubicBezTo>
                <a:cubicBezTo>
                  <a:pt x="7190091" y="58611"/>
                  <a:pt x="7251400" y="-11994"/>
                  <a:pt x="7341185" y="0"/>
                </a:cubicBezTo>
                <a:cubicBezTo>
                  <a:pt x="7413484" y="-5777"/>
                  <a:pt x="7486342" y="53415"/>
                  <a:pt x="7488832" y="147647"/>
                </a:cubicBezTo>
                <a:cubicBezTo>
                  <a:pt x="7543311" y="318101"/>
                  <a:pt x="7463945" y="542723"/>
                  <a:pt x="7488832" y="746432"/>
                </a:cubicBezTo>
                <a:cubicBezTo>
                  <a:pt x="7513719" y="950141"/>
                  <a:pt x="7435945" y="1019410"/>
                  <a:pt x="7488832" y="1256509"/>
                </a:cubicBezTo>
                <a:cubicBezTo>
                  <a:pt x="7541719" y="1493608"/>
                  <a:pt x="7470584" y="1559384"/>
                  <a:pt x="7488832" y="1833117"/>
                </a:cubicBezTo>
                <a:cubicBezTo>
                  <a:pt x="7507080" y="2106850"/>
                  <a:pt x="7471007" y="2155863"/>
                  <a:pt x="7488832" y="2365371"/>
                </a:cubicBezTo>
                <a:cubicBezTo>
                  <a:pt x="7486866" y="2438937"/>
                  <a:pt x="7409732" y="2501101"/>
                  <a:pt x="7341185" y="2513018"/>
                </a:cubicBezTo>
                <a:cubicBezTo>
                  <a:pt x="7077605" y="2522059"/>
                  <a:pt x="6931081" y="2506524"/>
                  <a:pt x="6683569" y="2513018"/>
                </a:cubicBezTo>
                <a:cubicBezTo>
                  <a:pt x="6436057" y="2519512"/>
                  <a:pt x="6332973" y="2469793"/>
                  <a:pt x="6237329" y="2513018"/>
                </a:cubicBezTo>
                <a:cubicBezTo>
                  <a:pt x="6141685" y="2556243"/>
                  <a:pt x="5948495" y="2512174"/>
                  <a:pt x="5791089" y="2513018"/>
                </a:cubicBezTo>
                <a:cubicBezTo>
                  <a:pt x="5633683" y="2513862"/>
                  <a:pt x="5329159" y="2434644"/>
                  <a:pt x="5133472" y="2513018"/>
                </a:cubicBezTo>
                <a:cubicBezTo>
                  <a:pt x="4937785" y="2591392"/>
                  <a:pt x="4794735" y="2476670"/>
                  <a:pt x="4616774" y="2513018"/>
                </a:cubicBezTo>
                <a:cubicBezTo>
                  <a:pt x="4438813" y="2549366"/>
                  <a:pt x="4231530" y="2475083"/>
                  <a:pt x="4100075" y="2513018"/>
                </a:cubicBezTo>
                <a:cubicBezTo>
                  <a:pt x="3968620" y="2550953"/>
                  <a:pt x="3761808" y="2467428"/>
                  <a:pt x="3653835" y="2513018"/>
                </a:cubicBezTo>
                <a:cubicBezTo>
                  <a:pt x="3545862" y="2558608"/>
                  <a:pt x="3197317" y="2508027"/>
                  <a:pt x="3066678" y="2513018"/>
                </a:cubicBezTo>
                <a:cubicBezTo>
                  <a:pt x="2936039" y="2518009"/>
                  <a:pt x="2802096" y="2472290"/>
                  <a:pt x="2620438" y="2513018"/>
                </a:cubicBezTo>
                <a:cubicBezTo>
                  <a:pt x="2438780" y="2553746"/>
                  <a:pt x="2129067" y="2511939"/>
                  <a:pt x="1962822" y="2513018"/>
                </a:cubicBezTo>
                <a:cubicBezTo>
                  <a:pt x="1796577" y="2514097"/>
                  <a:pt x="1555534" y="2494487"/>
                  <a:pt x="1446123" y="2513018"/>
                </a:cubicBezTo>
                <a:cubicBezTo>
                  <a:pt x="1336712" y="2531549"/>
                  <a:pt x="1085965" y="2464728"/>
                  <a:pt x="929424" y="2513018"/>
                </a:cubicBezTo>
                <a:cubicBezTo>
                  <a:pt x="772883" y="2561308"/>
                  <a:pt x="557587" y="2466223"/>
                  <a:pt x="295294" y="2513018"/>
                </a:cubicBezTo>
                <a:cubicBezTo>
                  <a:pt x="306833" y="2545612"/>
                  <a:pt x="281408" y="2616459"/>
                  <a:pt x="295294" y="2660665"/>
                </a:cubicBezTo>
                <a:cubicBezTo>
                  <a:pt x="289195" y="2745873"/>
                  <a:pt x="225222" y="2796111"/>
                  <a:pt x="147647" y="2808312"/>
                </a:cubicBezTo>
                <a:cubicBezTo>
                  <a:pt x="53858" y="2787993"/>
                  <a:pt x="-6268" y="2753089"/>
                  <a:pt x="0" y="2660665"/>
                </a:cubicBezTo>
                <a:cubicBezTo>
                  <a:pt x="-40728" y="2502579"/>
                  <a:pt x="38567" y="2301476"/>
                  <a:pt x="0" y="2084057"/>
                </a:cubicBezTo>
                <a:cubicBezTo>
                  <a:pt x="-38567" y="1866638"/>
                  <a:pt x="3808" y="1752853"/>
                  <a:pt x="0" y="1507449"/>
                </a:cubicBezTo>
                <a:cubicBezTo>
                  <a:pt x="-3808" y="1262045"/>
                  <a:pt x="21332" y="1123714"/>
                  <a:pt x="0" y="997372"/>
                </a:cubicBezTo>
                <a:cubicBezTo>
                  <a:pt x="-21332" y="871030"/>
                  <a:pt x="17392" y="651914"/>
                  <a:pt x="0" y="442941"/>
                </a:cubicBezTo>
                <a:close/>
                <a:moveTo>
                  <a:pt x="7193538" y="295294"/>
                </a:moveTo>
                <a:cubicBezTo>
                  <a:pt x="7244837" y="289188"/>
                  <a:pt x="7294972" y="312251"/>
                  <a:pt x="7341185" y="295294"/>
                </a:cubicBezTo>
                <a:cubicBezTo>
                  <a:pt x="7443978" y="296631"/>
                  <a:pt x="7485262" y="238543"/>
                  <a:pt x="7488832" y="147647"/>
                </a:cubicBezTo>
                <a:moveTo>
                  <a:pt x="7341185" y="295294"/>
                </a:moveTo>
                <a:cubicBezTo>
                  <a:pt x="7335047" y="237392"/>
                  <a:pt x="7350898" y="177674"/>
                  <a:pt x="7341185" y="147647"/>
                </a:cubicBezTo>
                <a:cubicBezTo>
                  <a:pt x="7336969" y="197344"/>
                  <a:pt x="7301357" y="223710"/>
                  <a:pt x="7267361" y="221471"/>
                </a:cubicBezTo>
                <a:cubicBezTo>
                  <a:pt x="7216052" y="226500"/>
                  <a:pt x="7192032" y="188519"/>
                  <a:pt x="7193537" y="147647"/>
                </a:cubicBezTo>
                <a:moveTo>
                  <a:pt x="147647" y="590588"/>
                </a:moveTo>
                <a:cubicBezTo>
                  <a:pt x="144324" y="551206"/>
                  <a:pt x="155147" y="512843"/>
                  <a:pt x="147647" y="442941"/>
                </a:cubicBezTo>
                <a:cubicBezTo>
                  <a:pt x="154945" y="407331"/>
                  <a:pt x="180092" y="366749"/>
                  <a:pt x="221471" y="369117"/>
                </a:cubicBezTo>
                <a:cubicBezTo>
                  <a:pt x="260497" y="374717"/>
                  <a:pt x="306181" y="400007"/>
                  <a:pt x="295295" y="442941"/>
                </a:cubicBezTo>
                <a:cubicBezTo>
                  <a:pt x="301870" y="514971"/>
                  <a:pt x="228666" y="586091"/>
                  <a:pt x="147648" y="590588"/>
                </a:cubicBezTo>
                <a:cubicBezTo>
                  <a:pt x="57719" y="584729"/>
                  <a:pt x="9065" y="521394"/>
                  <a:pt x="1" y="442941"/>
                </a:cubicBezTo>
                <a:moveTo>
                  <a:pt x="295294" y="442941"/>
                </a:moveTo>
                <a:cubicBezTo>
                  <a:pt x="317533" y="693400"/>
                  <a:pt x="239934" y="797448"/>
                  <a:pt x="295294" y="981161"/>
                </a:cubicBezTo>
                <a:cubicBezTo>
                  <a:pt x="350654" y="1164874"/>
                  <a:pt x="238403" y="1394343"/>
                  <a:pt x="295294" y="1498680"/>
                </a:cubicBezTo>
                <a:cubicBezTo>
                  <a:pt x="352185" y="1603017"/>
                  <a:pt x="251137" y="1871288"/>
                  <a:pt x="295294" y="1995499"/>
                </a:cubicBezTo>
                <a:cubicBezTo>
                  <a:pt x="339451" y="2119710"/>
                  <a:pt x="284480" y="2358711"/>
                  <a:pt x="295294" y="2513018"/>
                </a:cubicBezTo>
              </a:path>
            </a:pathLst>
          </a:custGeom>
          <a:solidFill>
            <a:schemeClr val="accent1">
              <a:lumMod val="40000"/>
              <a:lumOff val="60000"/>
            </a:schemeClr>
          </a:solidFill>
          <a:ln>
            <a:solidFill>
              <a:schemeClr val="tx1"/>
            </a:solidFill>
            <a:extLst>
              <a:ext uri="{C807C97D-BFC1-408E-A445-0C87EB9F89A2}">
                <ask:lineSketchStyleProps xmlns:ask="http://schemas.microsoft.com/office/drawing/2018/sketchyshapes" sd="3307083325">
                  <a:prstGeom prst="horizontalScroll">
                    <a:avLst>
                      <a:gd name="adj" fmla="val 10515"/>
                    </a:avLst>
                  </a:prstGeom>
                  <ask:type>
                    <ask:lineSketchScribble/>
                  </ask:type>
                </ask:lineSketchStyleProps>
              </a:ext>
            </a:extLst>
          </a:ln>
        </p:spPr>
        <p:style>
          <a:lnRef idx="1">
            <a:schemeClr val="accent1"/>
          </a:lnRef>
          <a:fillRef idx="2">
            <a:schemeClr val="accent1"/>
          </a:fillRef>
          <a:effectRef idx="1">
            <a:schemeClr val="accent1"/>
          </a:effectRef>
          <a:fontRef idx="minor">
            <a:schemeClr val="dk1"/>
          </a:fontRef>
        </p:style>
        <p:txBody>
          <a:bodyPr rtlCol="0" anchor="ctr"/>
          <a:lstStyle/>
          <a:p>
            <a:pPr algn="ctr"/>
            <a:endParaRPr lang="en-GB"/>
          </a:p>
        </p:txBody>
      </p:sp>
      <p:sp>
        <p:nvSpPr>
          <p:cNvPr id="9" name="TextBox 8"/>
          <p:cNvSpPr txBox="1"/>
          <p:nvPr/>
        </p:nvSpPr>
        <p:spPr>
          <a:xfrm>
            <a:off x="2792777" y="1489139"/>
            <a:ext cx="6768752" cy="1938992"/>
          </a:xfrm>
          <a:prstGeom prst="rect">
            <a:avLst/>
          </a:prstGeom>
          <a:noFill/>
        </p:spPr>
        <p:txBody>
          <a:bodyPr wrap="square" rtlCol="0">
            <a:spAutoFit/>
          </a:bodyPr>
          <a:lstStyle/>
          <a:p>
            <a:r>
              <a:rPr lang="en-GB" sz="2400" b="0" dirty="0">
                <a:solidFill>
                  <a:schemeClr val="tx1"/>
                </a:solidFill>
                <a:latin typeface="+mn-lt"/>
              </a:rPr>
              <a:t>…a means of conveyance, usually with wheels, for transporting people, goods </a:t>
            </a:r>
            <a:r>
              <a:rPr lang="en-GB" sz="2400" b="0" dirty="0" err="1">
                <a:solidFill>
                  <a:schemeClr val="tx1"/>
                </a:solidFill>
                <a:latin typeface="+mn-lt"/>
              </a:rPr>
              <a:t>etc</a:t>
            </a:r>
            <a:r>
              <a:rPr lang="en-GB" sz="2400" b="0" dirty="0">
                <a:solidFill>
                  <a:schemeClr val="tx1"/>
                </a:solidFill>
                <a:latin typeface="+mn-lt"/>
              </a:rPr>
              <a:t> such as a car, cart, truck, carriage, sledge etc.</a:t>
            </a:r>
          </a:p>
          <a:p>
            <a:r>
              <a:rPr lang="en-GB" sz="2400" b="0" dirty="0">
                <a:solidFill>
                  <a:schemeClr val="tx1"/>
                </a:solidFill>
                <a:latin typeface="+mn-lt"/>
              </a:rPr>
              <a:t>Any means of carriage or transport (includes vessels, aircraft and hovercraft)</a:t>
            </a:r>
          </a:p>
        </p:txBody>
      </p:sp>
      <p:grpSp>
        <p:nvGrpSpPr>
          <p:cNvPr id="10" name="Group 9">
            <a:extLst>
              <a:ext uri="{FF2B5EF4-FFF2-40B4-BE49-F238E27FC236}">
                <a16:creationId xmlns:a16="http://schemas.microsoft.com/office/drawing/2014/main" id="{E49F4552-1273-4AC7-9353-A24CBBA4D6C7}"/>
              </a:ext>
            </a:extLst>
          </p:cNvPr>
          <p:cNvGrpSpPr/>
          <p:nvPr/>
        </p:nvGrpSpPr>
        <p:grpSpPr>
          <a:xfrm>
            <a:off x="0" y="5734233"/>
            <a:ext cx="12192000" cy="1240188"/>
            <a:chOff x="0" y="5734233"/>
            <a:chExt cx="12192000" cy="1240188"/>
          </a:xfrm>
        </p:grpSpPr>
        <p:pic>
          <p:nvPicPr>
            <p:cNvPr id="11" name="Picture 10">
              <a:extLst>
                <a:ext uri="{FF2B5EF4-FFF2-40B4-BE49-F238E27FC236}">
                  <a16:creationId xmlns:a16="http://schemas.microsoft.com/office/drawing/2014/main" id="{069579A0-75F3-4CC6-85C6-71DA852344EF}"/>
                </a:ext>
              </a:extLst>
            </p:cNvPr>
            <p:cNvPicPr>
              <a:picLocks noChangeAspect="1"/>
            </p:cNvPicPr>
            <p:nvPr/>
          </p:nvPicPr>
          <p:blipFill>
            <a:blip r:embed="rId7" cstate="print">
              <a:extLst>
                <a:ext uri="{28A0092B-C50C-407E-A947-70E740481C1C}">
                  <a14:useLocalDpi xmlns:a14="http://schemas.microsoft.com/office/drawing/2010/main" val="0"/>
                </a:ext>
              </a:extLst>
            </a:blip>
            <a:srcRect/>
            <a:stretch/>
          </p:blipFill>
          <p:spPr>
            <a:xfrm>
              <a:off x="0" y="6045466"/>
              <a:ext cx="12192000" cy="827536"/>
            </a:xfrm>
            <a:prstGeom prst="rect">
              <a:avLst/>
            </a:prstGeom>
          </p:spPr>
        </p:pic>
        <p:sp>
          <p:nvSpPr>
            <p:cNvPr id="12" name="Rectangle 11">
              <a:extLst>
                <a:ext uri="{FF2B5EF4-FFF2-40B4-BE49-F238E27FC236}">
                  <a16:creationId xmlns:a16="http://schemas.microsoft.com/office/drawing/2014/main" id="{CED11DEF-2A8B-4890-AE86-26175CE0D17E}"/>
                </a:ext>
              </a:extLst>
            </p:cNvPr>
            <p:cNvSpPr/>
            <p:nvPr/>
          </p:nvSpPr>
          <p:spPr>
            <a:xfrm>
              <a:off x="25878" y="6099245"/>
              <a:ext cx="2278207" cy="728890"/>
            </a:xfrm>
            <a:prstGeom prst="rect">
              <a:avLst/>
            </a:prstGeom>
            <a:solidFill>
              <a:srgbClr val="00438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13" name="Picture 12">
              <a:extLst>
                <a:ext uri="{FF2B5EF4-FFF2-40B4-BE49-F238E27FC236}">
                  <a16:creationId xmlns:a16="http://schemas.microsoft.com/office/drawing/2014/main" id="{F320D54B-D00E-430F-9BCE-EC79566D9960}"/>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1077275" y="5880520"/>
              <a:ext cx="829163" cy="947615"/>
            </a:xfrm>
            <a:prstGeom prst="rect">
              <a:avLst/>
            </a:prstGeom>
          </p:spPr>
        </p:pic>
        <p:sp>
          <p:nvSpPr>
            <p:cNvPr id="14" name="Rectangle 13">
              <a:extLst>
                <a:ext uri="{FF2B5EF4-FFF2-40B4-BE49-F238E27FC236}">
                  <a16:creationId xmlns:a16="http://schemas.microsoft.com/office/drawing/2014/main" id="{F4857D74-AC12-4C46-8C27-B3F1EF368813}"/>
                </a:ext>
              </a:extLst>
            </p:cNvPr>
            <p:cNvSpPr/>
            <p:nvPr/>
          </p:nvSpPr>
          <p:spPr>
            <a:xfrm>
              <a:off x="9029700" y="6099245"/>
              <a:ext cx="2970647" cy="72889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5" name="Picture 14" descr="Text, letter&#10;&#10;Description automatically generated">
              <a:extLst>
                <a:ext uri="{FF2B5EF4-FFF2-40B4-BE49-F238E27FC236}">
                  <a16:creationId xmlns:a16="http://schemas.microsoft.com/office/drawing/2014/main" id="{36534658-2AEB-4783-8ECB-DEFB90A98627}"/>
                </a:ext>
              </a:extLst>
            </p:cNvPr>
            <p:cNvPicPr>
              <a:picLocks noChangeAspect="1"/>
            </p:cNvPicPr>
            <p:nvPr/>
          </p:nvPicPr>
          <p:blipFill rotWithShape="1">
            <a:blip r:embed="rId9" cstate="print">
              <a:extLst>
                <a:ext uri="{28A0092B-C50C-407E-A947-70E740481C1C}">
                  <a14:useLocalDpi xmlns:a14="http://schemas.microsoft.com/office/drawing/2010/main" val="0"/>
                </a:ext>
              </a:extLst>
            </a:blip>
            <a:srcRect l="23972" t="33869" r="24538" b="34228"/>
            <a:stretch/>
          </p:blipFill>
          <p:spPr>
            <a:xfrm>
              <a:off x="9966911" y="6099245"/>
              <a:ext cx="2071341" cy="719519"/>
            </a:xfrm>
            <a:prstGeom prst="rect">
              <a:avLst/>
            </a:prstGeom>
          </p:spPr>
        </p:pic>
        <p:pic>
          <p:nvPicPr>
            <p:cNvPr id="16" name="Picture 15" descr="A picture containing text, metalware, gear&#10;&#10;Description automatically generated">
              <a:extLst>
                <a:ext uri="{FF2B5EF4-FFF2-40B4-BE49-F238E27FC236}">
                  <a16:creationId xmlns:a16="http://schemas.microsoft.com/office/drawing/2014/main" id="{DBA6E8DE-2940-470C-A959-0D4FB6CB31E7}"/>
                </a:ext>
              </a:extLst>
            </p:cNvPr>
            <p:cNvPicPr>
              <a:picLocks noChangeAspect="1"/>
            </p:cNvPicPr>
            <p:nvPr/>
          </p:nvPicPr>
          <p:blipFill>
            <a:blip r:embed="rId10" cstate="print">
              <a:extLst>
                <a:ext uri="{28A0092B-C50C-407E-A947-70E740481C1C}">
                  <a14:useLocalDpi xmlns:a14="http://schemas.microsoft.com/office/drawing/2010/main" val="0"/>
                </a:ext>
              </a:extLst>
            </a:blip>
            <a:stretch>
              <a:fillRect/>
            </a:stretch>
          </p:blipFill>
          <p:spPr>
            <a:xfrm>
              <a:off x="91485" y="5734233"/>
              <a:ext cx="1034370" cy="1240188"/>
            </a:xfrm>
            <a:prstGeom prst="rect">
              <a:avLst/>
            </a:prstGeom>
          </p:spPr>
        </p:pic>
      </p:grpSp>
    </p:spTree>
    <p:extLst>
      <p:ext uri="{BB962C8B-B14F-4D97-AF65-F5344CB8AC3E}">
        <p14:creationId xmlns:p14="http://schemas.microsoft.com/office/powerpoint/2010/main" val="102052450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500"/>
                                        <p:tgtEl>
                                          <p:spTgt spid="7"/>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9"/>
                                        </p:tgtEl>
                                        <p:attrNameLst>
                                          <p:attrName>style.visibility</p:attrName>
                                        </p:attrNameLst>
                                      </p:cBhvr>
                                      <p:to>
                                        <p:strVal val="visible"/>
                                      </p:to>
                                    </p:set>
                                    <p:animEffect transition="in" filter="fade">
                                      <p:cBhvr>
                                        <p:cTn id="12" dur="500"/>
                                        <p:tgtEl>
                                          <p:spTgt spid="9"/>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gtEl>
                                        <p:attrNameLst>
                                          <p:attrName>style.visibility</p:attrName>
                                        </p:attrNameLst>
                                      </p:cBhvr>
                                      <p:to>
                                        <p:strVal val="visible"/>
                                      </p:to>
                                    </p:set>
                                    <p:animEffect transition="in" filter="fade">
                                      <p:cBhvr>
                                        <p:cTn id="17" dur="500"/>
                                        <p:tgtEl>
                                          <p:spTgt spid="3"/>
                                        </p:tgtEl>
                                      </p:cBhvr>
                                    </p:animEffect>
                                  </p:childTnLst>
                                </p:cTn>
                              </p:par>
                              <p:par>
                                <p:cTn id="18" presetID="10" presetClass="entr" presetSubtype="0" fill="hold" nodeType="withEffect">
                                  <p:stCondLst>
                                    <p:cond delay="0"/>
                                  </p:stCondLst>
                                  <p:childTnLst>
                                    <p:set>
                                      <p:cBhvr>
                                        <p:cTn id="19" dur="1" fill="hold">
                                          <p:stCondLst>
                                            <p:cond delay="0"/>
                                          </p:stCondLst>
                                        </p:cTn>
                                        <p:tgtEl>
                                          <p:spTgt spid="4"/>
                                        </p:tgtEl>
                                        <p:attrNameLst>
                                          <p:attrName>style.visibility</p:attrName>
                                        </p:attrNameLst>
                                      </p:cBhvr>
                                      <p:to>
                                        <p:strVal val="visible"/>
                                      </p:to>
                                    </p:set>
                                    <p:animEffect transition="in" filter="fade">
                                      <p:cBhvr>
                                        <p:cTn id="20" dur="500"/>
                                        <p:tgtEl>
                                          <p:spTgt spid="4"/>
                                        </p:tgtEl>
                                      </p:cBhvr>
                                    </p:animEffect>
                                  </p:childTnLst>
                                </p:cTn>
                              </p:par>
                              <p:par>
                                <p:cTn id="21" presetID="10" presetClass="entr" presetSubtype="0" fill="hold" nodeType="withEffect">
                                  <p:stCondLst>
                                    <p:cond delay="0"/>
                                  </p:stCondLst>
                                  <p:childTnLst>
                                    <p:set>
                                      <p:cBhvr>
                                        <p:cTn id="22" dur="1" fill="hold">
                                          <p:stCondLst>
                                            <p:cond delay="0"/>
                                          </p:stCondLst>
                                        </p:cTn>
                                        <p:tgtEl>
                                          <p:spTgt spid="5"/>
                                        </p:tgtEl>
                                        <p:attrNameLst>
                                          <p:attrName>style.visibility</p:attrName>
                                        </p:attrNameLst>
                                      </p:cBhvr>
                                      <p:to>
                                        <p:strVal val="visible"/>
                                      </p:to>
                                    </p:set>
                                    <p:animEffect transition="in" filter="fade">
                                      <p:cBhvr>
                                        <p:cTn id="23" dur="500"/>
                                        <p:tgtEl>
                                          <p:spTgt spid="5"/>
                                        </p:tgtEl>
                                      </p:cBhvr>
                                    </p:animEffect>
                                  </p:childTnLst>
                                </p:cTn>
                              </p:par>
                              <p:par>
                                <p:cTn id="24" presetID="10" presetClass="entr" presetSubtype="0" fill="hold" nodeType="withEffect">
                                  <p:stCondLst>
                                    <p:cond delay="0"/>
                                  </p:stCondLst>
                                  <p:childTnLst>
                                    <p:set>
                                      <p:cBhvr>
                                        <p:cTn id="25" dur="1" fill="hold">
                                          <p:stCondLst>
                                            <p:cond delay="0"/>
                                          </p:stCondLst>
                                        </p:cTn>
                                        <p:tgtEl>
                                          <p:spTgt spid="6"/>
                                        </p:tgtEl>
                                        <p:attrNameLst>
                                          <p:attrName>style.visibility</p:attrName>
                                        </p:attrNameLst>
                                      </p:cBhvr>
                                      <p:to>
                                        <p:strVal val="visible"/>
                                      </p:to>
                                    </p:set>
                                    <p:animEffect transition="in" filter="fade">
                                      <p:cBhvr>
                                        <p:cTn id="26"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P spid="9"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1847528" y="260649"/>
            <a:ext cx="8517632" cy="646331"/>
          </a:xfrm>
          <a:prstGeom prst="rect">
            <a:avLst/>
          </a:prstGeom>
          <a:solidFill>
            <a:srgbClr val="002060"/>
          </a:solidFill>
        </p:spPr>
        <p:txBody>
          <a:bodyPr wrap="square" rtlCol="0">
            <a:spAutoFit/>
          </a:bodyPr>
          <a:lstStyle/>
          <a:p>
            <a:pPr algn="ctr"/>
            <a:r>
              <a:rPr lang="en-GB" sz="3600" dirty="0">
                <a:latin typeface="+mn-lt"/>
              </a:rPr>
              <a:t>Any Place to which the Public have Access</a:t>
            </a:r>
          </a:p>
        </p:txBody>
      </p:sp>
      <p:graphicFrame>
        <p:nvGraphicFramePr>
          <p:cNvPr id="6" name="Diagram 5"/>
          <p:cNvGraphicFramePr/>
          <p:nvPr>
            <p:extLst>
              <p:ext uri="{D42A27DB-BD31-4B8C-83A1-F6EECF244321}">
                <p14:modId xmlns:p14="http://schemas.microsoft.com/office/powerpoint/2010/main" val="805059906"/>
              </p:ext>
            </p:extLst>
          </p:nvPr>
        </p:nvGraphicFramePr>
        <p:xfrm>
          <a:off x="2351584" y="1124744"/>
          <a:ext cx="7704856" cy="475252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pSp>
        <p:nvGrpSpPr>
          <p:cNvPr id="5" name="Group 4">
            <a:extLst>
              <a:ext uri="{FF2B5EF4-FFF2-40B4-BE49-F238E27FC236}">
                <a16:creationId xmlns:a16="http://schemas.microsoft.com/office/drawing/2014/main" id="{4E5B5ADB-C1C9-4F81-918E-05B3A98E4542}"/>
              </a:ext>
            </a:extLst>
          </p:cNvPr>
          <p:cNvGrpSpPr/>
          <p:nvPr/>
        </p:nvGrpSpPr>
        <p:grpSpPr>
          <a:xfrm>
            <a:off x="0" y="5734233"/>
            <a:ext cx="12192000" cy="1240188"/>
            <a:chOff x="0" y="5734233"/>
            <a:chExt cx="12192000" cy="1240188"/>
          </a:xfrm>
        </p:grpSpPr>
        <p:pic>
          <p:nvPicPr>
            <p:cNvPr id="7" name="Picture 6">
              <a:extLst>
                <a:ext uri="{FF2B5EF4-FFF2-40B4-BE49-F238E27FC236}">
                  <a16:creationId xmlns:a16="http://schemas.microsoft.com/office/drawing/2014/main" id="{5F8D4C12-4FFE-4B4A-BDB9-C951B25C45BC}"/>
                </a:ext>
              </a:extLst>
            </p:cNvPr>
            <p:cNvPicPr>
              <a:picLocks noChangeAspect="1"/>
            </p:cNvPicPr>
            <p:nvPr/>
          </p:nvPicPr>
          <p:blipFill>
            <a:blip r:embed="rId8" cstate="print">
              <a:extLst>
                <a:ext uri="{28A0092B-C50C-407E-A947-70E740481C1C}">
                  <a14:useLocalDpi xmlns:a14="http://schemas.microsoft.com/office/drawing/2010/main" val="0"/>
                </a:ext>
              </a:extLst>
            </a:blip>
            <a:srcRect/>
            <a:stretch/>
          </p:blipFill>
          <p:spPr>
            <a:xfrm>
              <a:off x="0" y="6045466"/>
              <a:ext cx="12192000" cy="827536"/>
            </a:xfrm>
            <a:prstGeom prst="rect">
              <a:avLst/>
            </a:prstGeom>
          </p:spPr>
        </p:pic>
        <p:sp>
          <p:nvSpPr>
            <p:cNvPr id="8" name="Rectangle 7">
              <a:extLst>
                <a:ext uri="{FF2B5EF4-FFF2-40B4-BE49-F238E27FC236}">
                  <a16:creationId xmlns:a16="http://schemas.microsoft.com/office/drawing/2014/main" id="{76CCEAC2-960A-45EA-851B-9761CE8AD687}"/>
                </a:ext>
              </a:extLst>
            </p:cNvPr>
            <p:cNvSpPr/>
            <p:nvPr/>
          </p:nvSpPr>
          <p:spPr>
            <a:xfrm>
              <a:off x="25878" y="6099245"/>
              <a:ext cx="2278207" cy="728890"/>
            </a:xfrm>
            <a:prstGeom prst="rect">
              <a:avLst/>
            </a:prstGeom>
            <a:solidFill>
              <a:srgbClr val="00438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9" name="Picture 8">
              <a:extLst>
                <a:ext uri="{FF2B5EF4-FFF2-40B4-BE49-F238E27FC236}">
                  <a16:creationId xmlns:a16="http://schemas.microsoft.com/office/drawing/2014/main" id="{2CF01155-2902-4CA8-8BC1-03051A4461EA}"/>
                </a:ext>
              </a:extLst>
            </p:cNvPr>
            <p:cNvPicPr>
              <a:picLocks noChangeAspect="1"/>
            </p:cNvPicPr>
            <p:nvPr/>
          </p:nvPicPr>
          <p:blipFill>
            <a:blip r:embed="rId9">
              <a:extLst>
                <a:ext uri="{28A0092B-C50C-407E-A947-70E740481C1C}">
                  <a14:useLocalDpi xmlns:a14="http://schemas.microsoft.com/office/drawing/2010/main" val="0"/>
                </a:ext>
              </a:extLst>
            </a:blip>
            <a:stretch>
              <a:fillRect/>
            </a:stretch>
          </p:blipFill>
          <p:spPr>
            <a:xfrm>
              <a:off x="1077275" y="5880520"/>
              <a:ext cx="829163" cy="947615"/>
            </a:xfrm>
            <a:prstGeom prst="rect">
              <a:avLst/>
            </a:prstGeom>
          </p:spPr>
        </p:pic>
        <p:sp>
          <p:nvSpPr>
            <p:cNvPr id="10" name="Rectangle 9">
              <a:extLst>
                <a:ext uri="{FF2B5EF4-FFF2-40B4-BE49-F238E27FC236}">
                  <a16:creationId xmlns:a16="http://schemas.microsoft.com/office/drawing/2014/main" id="{83E88F35-17C2-495E-BB6E-8C281F596B3A}"/>
                </a:ext>
              </a:extLst>
            </p:cNvPr>
            <p:cNvSpPr/>
            <p:nvPr/>
          </p:nvSpPr>
          <p:spPr>
            <a:xfrm>
              <a:off x="9029700" y="6099245"/>
              <a:ext cx="2970647" cy="72889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1" name="Picture 10" descr="Text, letter&#10;&#10;Description automatically generated">
              <a:extLst>
                <a:ext uri="{FF2B5EF4-FFF2-40B4-BE49-F238E27FC236}">
                  <a16:creationId xmlns:a16="http://schemas.microsoft.com/office/drawing/2014/main" id="{F7FFEBAA-C12C-492B-8E57-92CCAFF4691A}"/>
                </a:ext>
              </a:extLst>
            </p:cNvPr>
            <p:cNvPicPr>
              <a:picLocks noChangeAspect="1"/>
            </p:cNvPicPr>
            <p:nvPr/>
          </p:nvPicPr>
          <p:blipFill rotWithShape="1">
            <a:blip r:embed="rId10" cstate="print">
              <a:extLst>
                <a:ext uri="{28A0092B-C50C-407E-A947-70E740481C1C}">
                  <a14:useLocalDpi xmlns:a14="http://schemas.microsoft.com/office/drawing/2010/main" val="0"/>
                </a:ext>
              </a:extLst>
            </a:blip>
            <a:srcRect l="23972" t="33869" r="24538" b="34228"/>
            <a:stretch/>
          </p:blipFill>
          <p:spPr>
            <a:xfrm>
              <a:off x="9966911" y="6099245"/>
              <a:ext cx="2071341" cy="719519"/>
            </a:xfrm>
            <a:prstGeom prst="rect">
              <a:avLst/>
            </a:prstGeom>
          </p:spPr>
        </p:pic>
        <p:pic>
          <p:nvPicPr>
            <p:cNvPr id="12" name="Picture 11" descr="A picture containing text, metalware, gear&#10;&#10;Description automatically generated">
              <a:extLst>
                <a:ext uri="{FF2B5EF4-FFF2-40B4-BE49-F238E27FC236}">
                  <a16:creationId xmlns:a16="http://schemas.microsoft.com/office/drawing/2014/main" id="{B7191C14-0E36-428C-B9F4-F4864A0CB001}"/>
                </a:ext>
              </a:extLst>
            </p:cNvPr>
            <p:cNvPicPr>
              <a:picLocks noChangeAspect="1"/>
            </p:cNvPicPr>
            <p:nvPr/>
          </p:nvPicPr>
          <p:blipFill>
            <a:blip r:embed="rId11" cstate="print">
              <a:extLst>
                <a:ext uri="{28A0092B-C50C-407E-A947-70E740481C1C}">
                  <a14:useLocalDpi xmlns:a14="http://schemas.microsoft.com/office/drawing/2010/main" val="0"/>
                </a:ext>
              </a:extLst>
            </a:blip>
            <a:stretch>
              <a:fillRect/>
            </a:stretch>
          </p:blipFill>
          <p:spPr>
            <a:xfrm>
              <a:off x="91485" y="5734233"/>
              <a:ext cx="1034370" cy="1240188"/>
            </a:xfrm>
            <a:prstGeom prst="rect">
              <a:avLst/>
            </a:prstGeom>
          </p:spPr>
        </p:pic>
      </p:grpSp>
    </p:spTree>
    <p:extLst>
      <p:ext uri="{BB962C8B-B14F-4D97-AF65-F5344CB8AC3E}">
        <p14:creationId xmlns:p14="http://schemas.microsoft.com/office/powerpoint/2010/main" val="88892616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6">
                                            <p:graphicEl>
                                              <a:dgm id="{D1871445-1E2E-4FB1-9025-7F542A004801}"/>
                                            </p:graphicEl>
                                          </p:spTgt>
                                        </p:tgtEl>
                                        <p:attrNameLst>
                                          <p:attrName>style.visibility</p:attrName>
                                        </p:attrNameLst>
                                      </p:cBhvr>
                                      <p:to>
                                        <p:strVal val="visible"/>
                                      </p:to>
                                    </p:set>
                                    <p:animEffect transition="in" filter="fade">
                                      <p:cBhvr>
                                        <p:cTn id="7" dur="500"/>
                                        <p:tgtEl>
                                          <p:spTgt spid="6">
                                            <p:graphicEl>
                                              <a:dgm id="{D1871445-1E2E-4FB1-9025-7F542A004801}"/>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6">
                                            <p:graphicEl>
                                              <a:dgm id="{F336F540-D502-4A57-A5C5-972F5061FB4B}"/>
                                            </p:graphicEl>
                                          </p:spTgt>
                                        </p:tgtEl>
                                        <p:attrNameLst>
                                          <p:attrName>style.visibility</p:attrName>
                                        </p:attrNameLst>
                                      </p:cBhvr>
                                      <p:to>
                                        <p:strVal val="visible"/>
                                      </p:to>
                                    </p:set>
                                    <p:animEffect transition="in" filter="fade">
                                      <p:cBhvr>
                                        <p:cTn id="12" dur="500"/>
                                        <p:tgtEl>
                                          <p:spTgt spid="6">
                                            <p:graphicEl>
                                              <a:dgm id="{F336F540-D502-4A57-A5C5-972F5061FB4B}"/>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6">
                                            <p:graphicEl>
                                              <a:dgm id="{2AC28CF3-5F2F-40EE-8D23-DD64410548B8}"/>
                                            </p:graphicEl>
                                          </p:spTgt>
                                        </p:tgtEl>
                                        <p:attrNameLst>
                                          <p:attrName>style.visibility</p:attrName>
                                        </p:attrNameLst>
                                      </p:cBhvr>
                                      <p:to>
                                        <p:strVal val="visible"/>
                                      </p:to>
                                    </p:set>
                                    <p:animEffect transition="in" filter="fade">
                                      <p:cBhvr>
                                        <p:cTn id="15" dur="500"/>
                                        <p:tgtEl>
                                          <p:spTgt spid="6">
                                            <p:graphicEl>
                                              <a:dgm id="{2AC28CF3-5F2F-40EE-8D23-DD64410548B8}"/>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6">
                                            <p:graphicEl>
                                              <a:dgm id="{096D904C-6CB3-4B49-99B7-0F80E84347C6}"/>
                                            </p:graphicEl>
                                          </p:spTgt>
                                        </p:tgtEl>
                                        <p:attrNameLst>
                                          <p:attrName>style.visibility</p:attrName>
                                        </p:attrNameLst>
                                      </p:cBhvr>
                                      <p:to>
                                        <p:strVal val="visible"/>
                                      </p:to>
                                    </p:set>
                                    <p:animEffect transition="in" filter="fade">
                                      <p:cBhvr>
                                        <p:cTn id="20" dur="500"/>
                                        <p:tgtEl>
                                          <p:spTgt spid="6">
                                            <p:graphicEl>
                                              <a:dgm id="{096D904C-6CB3-4B49-99B7-0F80E84347C6}"/>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6">
                                            <p:graphicEl>
                                              <a:dgm id="{3946C185-A721-44C2-BA3E-4978A8595645}"/>
                                            </p:graphicEl>
                                          </p:spTgt>
                                        </p:tgtEl>
                                        <p:attrNameLst>
                                          <p:attrName>style.visibility</p:attrName>
                                        </p:attrNameLst>
                                      </p:cBhvr>
                                      <p:to>
                                        <p:strVal val="visible"/>
                                      </p:to>
                                    </p:set>
                                    <p:animEffect transition="in" filter="fade">
                                      <p:cBhvr>
                                        <p:cTn id="23" dur="500"/>
                                        <p:tgtEl>
                                          <p:spTgt spid="6">
                                            <p:graphicEl>
                                              <a:dgm id="{3946C185-A721-44C2-BA3E-4978A8595645}"/>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6" grpId="0">
        <p:bldSub>
          <a:bldDgm bld="one"/>
        </p:bldSub>
      </p:bldGraphic>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3"/>
          <a:stretch>
            <a:fillRect/>
          </a:stretch>
        </p:blipFill>
        <p:spPr>
          <a:xfrm>
            <a:off x="4439816" y="3645024"/>
            <a:ext cx="3465744" cy="2232248"/>
          </a:xfrm>
          <a:prstGeom prst="rect">
            <a:avLst/>
          </a:prstGeom>
        </p:spPr>
      </p:pic>
      <p:sp>
        <p:nvSpPr>
          <p:cNvPr id="6" name="TextBox 5"/>
          <p:cNvSpPr txBox="1"/>
          <p:nvPr/>
        </p:nvSpPr>
        <p:spPr>
          <a:xfrm>
            <a:off x="1919536" y="260649"/>
            <a:ext cx="8517632" cy="646331"/>
          </a:xfrm>
          <a:prstGeom prst="rect">
            <a:avLst/>
          </a:prstGeom>
          <a:solidFill>
            <a:srgbClr val="002060"/>
          </a:solidFill>
        </p:spPr>
        <p:txBody>
          <a:bodyPr wrap="square" rtlCol="0">
            <a:spAutoFit/>
          </a:bodyPr>
          <a:lstStyle/>
          <a:p>
            <a:pPr algn="ctr"/>
            <a:r>
              <a:rPr lang="en-GB" sz="3600" dirty="0">
                <a:latin typeface="+mn-lt"/>
              </a:rPr>
              <a:t>Stolen Items</a:t>
            </a:r>
          </a:p>
        </p:txBody>
      </p:sp>
      <p:graphicFrame>
        <p:nvGraphicFramePr>
          <p:cNvPr id="2" name="Diagram 1"/>
          <p:cNvGraphicFramePr/>
          <p:nvPr>
            <p:extLst>
              <p:ext uri="{D42A27DB-BD31-4B8C-83A1-F6EECF244321}">
                <p14:modId xmlns:p14="http://schemas.microsoft.com/office/powerpoint/2010/main" val="652196947"/>
              </p:ext>
            </p:extLst>
          </p:nvPr>
        </p:nvGraphicFramePr>
        <p:xfrm>
          <a:off x="2423592" y="1124744"/>
          <a:ext cx="7728520" cy="406400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grpSp>
        <p:nvGrpSpPr>
          <p:cNvPr id="7" name="Group 6">
            <a:extLst>
              <a:ext uri="{FF2B5EF4-FFF2-40B4-BE49-F238E27FC236}">
                <a16:creationId xmlns:a16="http://schemas.microsoft.com/office/drawing/2014/main" id="{3533AA76-0A0C-4694-9D51-35A7629DD155}"/>
              </a:ext>
            </a:extLst>
          </p:cNvPr>
          <p:cNvGrpSpPr/>
          <p:nvPr/>
        </p:nvGrpSpPr>
        <p:grpSpPr>
          <a:xfrm>
            <a:off x="0" y="5734233"/>
            <a:ext cx="12192000" cy="1240188"/>
            <a:chOff x="0" y="5734233"/>
            <a:chExt cx="12192000" cy="1240188"/>
          </a:xfrm>
        </p:grpSpPr>
        <p:pic>
          <p:nvPicPr>
            <p:cNvPr id="8" name="Picture 7">
              <a:extLst>
                <a:ext uri="{FF2B5EF4-FFF2-40B4-BE49-F238E27FC236}">
                  <a16:creationId xmlns:a16="http://schemas.microsoft.com/office/drawing/2014/main" id="{E17FA1AA-8E1A-4B8D-BF49-58B95AEB1266}"/>
                </a:ext>
              </a:extLst>
            </p:cNvPr>
            <p:cNvPicPr>
              <a:picLocks noChangeAspect="1"/>
            </p:cNvPicPr>
            <p:nvPr/>
          </p:nvPicPr>
          <p:blipFill>
            <a:blip r:embed="rId9" cstate="print">
              <a:extLst>
                <a:ext uri="{28A0092B-C50C-407E-A947-70E740481C1C}">
                  <a14:useLocalDpi xmlns:a14="http://schemas.microsoft.com/office/drawing/2010/main" val="0"/>
                </a:ext>
              </a:extLst>
            </a:blip>
            <a:srcRect/>
            <a:stretch/>
          </p:blipFill>
          <p:spPr>
            <a:xfrm>
              <a:off x="0" y="6045466"/>
              <a:ext cx="12192000" cy="827536"/>
            </a:xfrm>
            <a:prstGeom prst="rect">
              <a:avLst/>
            </a:prstGeom>
          </p:spPr>
        </p:pic>
        <p:sp>
          <p:nvSpPr>
            <p:cNvPr id="9" name="Rectangle 8">
              <a:extLst>
                <a:ext uri="{FF2B5EF4-FFF2-40B4-BE49-F238E27FC236}">
                  <a16:creationId xmlns:a16="http://schemas.microsoft.com/office/drawing/2014/main" id="{17B113A3-84A2-491D-88CF-B74A783215D3}"/>
                </a:ext>
              </a:extLst>
            </p:cNvPr>
            <p:cNvSpPr/>
            <p:nvPr/>
          </p:nvSpPr>
          <p:spPr>
            <a:xfrm>
              <a:off x="25878" y="6099245"/>
              <a:ext cx="2278207" cy="728890"/>
            </a:xfrm>
            <a:prstGeom prst="rect">
              <a:avLst/>
            </a:prstGeom>
            <a:solidFill>
              <a:srgbClr val="00438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10" name="Picture 9">
              <a:extLst>
                <a:ext uri="{FF2B5EF4-FFF2-40B4-BE49-F238E27FC236}">
                  <a16:creationId xmlns:a16="http://schemas.microsoft.com/office/drawing/2014/main" id="{F6C97688-DC8D-464A-8884-BBED7A6C9356}"/>
                </a:ext>
              </a:extLst>
            </p:cNvPr>
            <p:cNvPicPr>
              <a:picLocks noChangeAspect="1"/>
            </p:cNvPicPr>
            <p:nvPr/>
          </p:nvPicPr>
          <p:blipFill>
            <a:blip r:embed="rId10">
              <a:extLst>
                <a:ext uri="{28A0092B-C50C-407E-A947-70E740481C1C}">
                  <a14:useLocalDpi xmlns:a14="http://schemas.microsoft.com/office/drawing/2010/main" val="0"/>
                </a:ext>
              </a:extLst>
            </a:blip>
            <a:stretch>
              <a:fillRect/>
            </a:stretch>
          </p:blipFill>
          <p:spPr>
            <a:xfrm>
              <a:off x="1077275" y="5880520"/>
              <a:ext cx="829163" cy="947615"/>
            </a:xfrm>
            <a:prstGeom prst="rect">
              <a:avLst/>
            </a:prstGeom>
          </p:spPr>
        </p:pic>
        <p:sp>
          <p:nvSpPr>
            <p:cNvPr id="11" name="Rectangle 10">
              <a:extLst>
                <a:ext uri="{FF2B5EF4-FFF2-40B4-BE49-F238E27FC236}">
                  <a16:creationId xmlns:a16="http://schemas.microsoft.com/office/drawing/2014/main" id="{A9EDE11E-A2AB-4363-A55F-4F89713DFA9D}"/>
                </a:ext>
              </a:extLst>
            </p:cNvPr>
            <p:cNvSpPr/>
            <p:nvPr/>
          </p:nvSpPr>
          <p:spPr>
            <a:xfrm>
              <a:off x="9029700" y="6099245"/>
              <a:ext cx="2970647" cy="72889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2" name="Picture 11" descr="Text, letter&#10;&#10;Description automatically generated">
              <a:extLst>
                <a:ext uri="{FF2B5EF4-FFF2-40B4-BE49-F238E27FC236}">
                  <a16:creationId xmlns:a16="http://schemas.microsoft.com/office/drawing/2014/main" id="{871AB764-D2E7-4759-A341-2C91E4892B61}"/>
                </a:ext>
              </a:extLst>
            </p:cNvPr>
            <p:cNvPicPr>
              <a:picLocks noChangeAspect="1"/>
            </p:cNvPicPr>
            <p:nvPr/>
          </p:nvPicPr>
          <p:blipFill rotWithShape="1">
            <a:blip r:embed="rId11" cstate="print">
              <a:extLst>
                <a:ext uri="{28A0092B-C50C-407E-A947-70E740481C1C}">
                  <a14:useLocalDpi xmlns:a14="http://schemas.microsoft.com/office/drawing/2010/main" val="0"/>
                </a:ext>
              </a:extLst>
            </a:blip>
            <a:srcRect l="23972" t="33869" r="24538" b="34228"/>
            <a:stretch/>
          </p:blipFill>
          <p:spPr>
            <a:xfrm>
              <a:off x="9966911" y="6099245"/>
              <a:ext cx="2071341" cy="719519"/>
            </a:xfrm>
            <a:prstGeom prst="rect">
              <a:avLst/>
            </a:prstGeom>
          </p:spPr>
        </p:pic>
        <p:pic>
          <p:nvPicPr>
            <p:cNvPr id="13" name="Picture 12" descr="A picture containing text, metalware, gear&#10;&#10;Description automatically generated">
              <a:extLst>
                <a:ext uri="{FF2B5EF4-FFF2-40B4-BE49-F238E27FC236}">
                  <a16:creationId xmlns:a16="http://schemas.microsoft.com/office/drawing/2014/main" id="{8268ACD5-5902-4426-90E0-63EB10A35DA4}"/>
                </a:ext>
              </a:extLst>
            </p:cNvPr>
            <p:cNvPicPr>
              <a:picLocks noChangeAspect="1"/>
            </p:cNvPicPr>
            <p:nvPr/>
          </p:nvPicPr>
          <p:blipFill>
            <a:blip r:embed="rId12" cstate="print">
              <a:extLst>
                <a:ext uri="{28A0092B-C50C-407E-A947-70E740481C1C}">
                  <a14:useLocalDpi xmlns:a14="http://schemas.microsoft.com/office/drawing/2010/main" val="0"/>
                </a:ext>
              </a:extLst>
            </a:blip>
            <a:stretch>
              <a:fillRect/>
            </a:stretch>
          </p:blipFill>
          <p:spPr>
            <a:xfrm>
              <a:off x="91485" y="5734233"/>
              <a:ext cx="1034370" cy="1240188"/>
            </a:xfrm>
            <a:prstGeom prst="rect">
              <a:avLst/>
            </a:prstGeom>
          </p:spPr>
        </p:pic>
      </p:grpSp>
    </p:spTree>
    <p:extLst>
      <p:ext uri="{BB962C8B-B14F-4D97-AF65-F5344CB8AC3E}">
        <p14:creationId xmlns:p14="http://schemas.microsoft.com/office/powerpoint/2010/main" val="400851459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0" presetClass="entr" presetSubtype="0" fill="hold" grpId="0" nodeType="clickEffect">
                                  <p:stCondLst>
                                    <p:cond delay="0"/>
                                  </p:stCondLst>
                                  <p:childTnLst>
                                    <p:set>
                                      <p:cBhvr>
                                        <p:cTn id="10" dur="1" fill="hold">
                                          <p:stCondLst>
                                            <p:cond delay="0"/>
                                          </p:stCondLst>
                                        </p:cTn>
                                        <p:tgtEl>
                                          <p:spTgt spid="2">
                                            <p:graphicEl>
                                              <a:dgm id="{2D616FA8-D502-4F97-800E-8EC5586E6F81}"/>
                                            </p:graphicEl>
                                          </p:spTgt>
                                        </p:tgtEl>
                                        <p:attrNameLst>
                                          <p:attrName>style.visibility</p:attrName>
                                        </p:attrNameLst>
                                      </p:cBhvr>
                                      <p:to>
                                        <p:strVal val="visible"/>
                                      </p:to>
                                    </p:set>
                                    <p:animEffect transition="in" filter="fade">
                                      <p:cBhvr>
                                        <p:cTn id="11" dur="500"/>
                                        <p:tgtEl>
                                          <p:spTgt spid="2">
                                            <p:graphicEl>
                                              <a:dgm id="{2D616FA8-D502-4F97-800E-8EC5586E6F81}"/>
                                            </p:graphicEl>
                                          </p:spTgt>
                                        </p:tgtEl>
                                      </p:cBhvr>
                                    </p:animEffect>
                                  </p:childTnLst>
                                </p:cTn>
                              </p:par>
                            </p:childTnLst>
                          </p:cTn>
                        </p:par>
                      </p:childTnLst>
                    </p:cTn>
                  </p:par>
                  <p:par>
                    <p:cTn id="12" fill="hold">
                      <p:stCondLst>
                        <p:cond delay="indefinite"/>
                      </p:stCondLst>
                      <p:childTnLst>
                        <p:par>
                          <p:cTn id="13" fill="hold">
                            <p:stCondLst>
                              <p:cond delay="0"/>
                            </p:stCondLst>
                            <p:childTnLst>
                              <p:par>
                                <p:cTn id="14" presetID="10" presetClass="entr" presetSubtype="0" fill="hold" grpId="0" nodeType="clickEffect">
                                  <p:stCondLst>
                                    <p:cond delay="0"/>
                                  </p:stCondLst>
                                  <p:childTnLst>
                                    <p:set>
                                      <p:cBhvr>
                                        <p:cTn id="15" dur="1" fill="hold">
                                          <p:stCondLst>
                                            <p:cond delay="0"/>
                                          </p:stCondLst>
                                        </p:cTn>
                                        <p:tgtEl>
                                          <p:spTgt spid="2">
                                            <p:graphicEl>
                                              <a:dgm id="{48F654E7-A906-4B68-8CFE-2330D7F835EA}"/>
                                            </p:graphicEl>
                                          </p:spTgt>
                                        </p:tgtEl>
                                        <p:attrNameLst>
                                          <p:attrName>style.visibility</p:attrName>
                                        </p:attrNameLst>
                                      </p:cBhvr>
                                      <p:to>
                                        <p:strVal val="visible"/>
                                      </p:to>
                                    </p:set>
                                    <p:animEffect transition="in" filter="fade">
                                      <p:cBhvr>
                                        <p:cTn id="16" dur="500"/>
                                        <p:tgtEl>
                                          <p:spTgt spid="2">
                                            <p:graphicEl>
                                              <a:dgm id="{48F654E7-A906-4B68-8CFE-2330D7F835EA}"/>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txBox="1">
            <a:spLocks/>
          </p:cNvSpPr>
          <p:nvPr>
            <p:custDataLst>
              <p:tags r:id="rId1"/>
            </p:custDataLst>
          </p:nvPr>
        </p:nvSpPr>
        <p:spPr bwMode="auto">
          <a:xfrm>
            <a:off x="3989904" y="1052736"/>
            <a:ext cx="4163849" cy="6397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Char char="•"/>
              <a:defRPr sz="2400">
                <a:solidFill>
                  <a:schemeClr val="accent2"/>
                </a:solidFill>
                <a:latin typeface="+mn-lt"/>
                <a:ea typeface="ＭＳ Ｐゴシック" pitchFamily="-112" charset="-128"/>
                <a:cs typeface="ＭＳ Ｐゴシック" pitchFamily="-112" charset="-128"/>
              </a:defRPr>
            </a:lvl1pPr>
            <a:lvl2pPr marL="742950" indent="-285750" algn="l" rtl="0" eaLnBrk="0" fontAlgn="base" hangingPunct="0">
              <a:spcBef>
                <a:spcPct val="20000"/>
              </a:spcBef>
              <a:spcAft>
                <a:spcPct val="0"/>
              </a:spcAft>
              <a:buChar char="–"/>
              <a:defRPr sz="2400">
                <a:solidFill>
                  <a:schemeClr val="accent2"/>
                </a:solidFill>
                <a:latin typeface="+mn-lt"/>
                <a:ea typeface="ＭＳ Ｐゴシック" pitchFamily="-112" charset="-128"/>
              </a:defRPr>
            </a:lvl2pPr>
            <a:lvl3pPr marL="1143000" indent="-228600" algn="l" rtl="0" eaLnBrk="0" fontAlgn="base" hangingPunct="0">
              <a:spcBef>
                <a:spcPct val="20000"/>
              </a:spcBef>
              <a:spcAft>
                <a:spcPct val="0"/>
              </a:spcAft>
              <a:buChar char="•"/>
              <a:defRPr sz="2400">
                <a:solidFill>
                  <a:schemeClr val="accent2"/>
                </a:solidFill>
                <a:latin typeface="+mn-lt"/>
                <a:ea typeface="ＭＳ Ｐゴシック" pitchFamily="-112" charset="-128"/>
              </a:defRPr>
            </a:lvl3pPr>
            <a:lvl4pPr marL="1600200" indent="-228600" algn="l" rtl="0" eaLnBrk="0" fontAlgn="base" hangingPunct="0">
              <a:spcBef>
                <a:spcPct val="20000"/>
              </a:spcBef>
              <a:spcAft>
                <a:spcPct val="0"/>
              </a:spcAft>
              <a:buChar char="–"/>
              <a:defRPr sz="2000">
                <a:solidFill>
                  <a:schemeClr val="accent2"/>
                </a:solidFill>
                <a:latin typeface="+mn-lt"/>
                <a:ea typeface="ＭＳ Ｐゴシック" pitchFamily="-112" charset="-128"/>
              </a:defRPr>
            </a:lvl4pPr>
            <a:lvl5pPr marL="2057400" indent="-228600" algn="l" rtl="0" eaLnBrk="0" fontAlgn="base" hangingPunct="0">
              <a:spcBef>
                <a:spcPct val="20000"/>
              </a:spcBef>
              <a:spcAft>
                <a:spcPct val="0"/>
              </a:spcAft>
              <a:buChar char="»"/>
              <a:defRPr sz="2000">
                <a:solidFill>
                  <a:schemeClr val="accent2"/>
                </a:solidFill>
                <a:latin typeface="+mn-lt"/>
                <a:ea typeface="ＭＳ Ｐゴシック" pitchFamily="-112" charset="-128"/>
              </a:defRPr>
            </a:lvl5pPr>
            <a:lvl6pPr marL="2514600" indent="-228600" algn="l" rtl="0" fontAlgn="base">
              <a:spcBef>
                <a:spcPct val="20000"/>
              </a:spcBef>
              <a:spcAft>
                <a:spcPct val="0"/>
              </a:spcAft>
              <a:buChar char="»"/>
              <a:defRPr sz="2000">
                <a:solidFill>
                  <a:schemeClr val="accent2"/>
                </a:solidFill>
                <a:latin typeface="+mn-lt"/>
              </a:defRPr>
            </a:lvl6pPr>
            <a:lvl7pPr marL="2971800" indent="-228600" algn="l" rtl="0" fontAlgn="base">
              <a:spcBef>
                <a:spcPct val="20000"/>
              </a:spcBef>
              <a:spcAft>
                <a:spcPct val="0"/>
              </a:spcAft>
              <a:buChar char="»"/>
              <a:defRPr sz="2000">
                <a:solidFill>
                  <a:schemeClr val="accent2"/>
                </a:solidFill>
                <a:latin typeface="+mn-lt"/>
              </a:defRPr>
            </a:lvl7pPr>
            <a:lvl8pPr marL="3429000" indent="-228600" algn="l" rtl="0" fontAlgn="base">
              <a:spcBef>
                <a:spcPct val="20000"/>
              </a:spcBef>
              <a:spcAft>
                <a:spcPct val="0"/>
              </a:spcAft>
              <a:buChar char="»"/>
              <a:defRPr sz="2000">
                <a:solidFill>
                  <a:schemeClr val="accent2"/>
                </a:solidFill>
                <a:latin typeface="+mn-lt"/>
              </a:defRPr>
            </a:lvl8pPr>
            <a:lvl9pPr marL="3886200" indent="-228600" algn="l" rtl="0" fontAlgn="base">
              <a:spcBef>
                <a:spcPct val="20000"/>
              </a:spcBef>
              <a:spcAft>
                <a:spcPct val="0"/>
              </a:spcAft>
              <a:buChar char="»"/>
              <a:defRPr sz="2000">
                <a:solidFill>
                  <a:schemeClr val="accent2"/>
                </a:solidFill>
                <a:latin typeface="+mn-lt"/>
              </a:defRPr>
            </a:lvl9pPr>
          </a:lstStyle>
          <a:p>
            <a:pPr marL="0" indent="0">
              <a:spcBef>
                <a:spcPct val="0"/>
              </a:spcBef>
              <a:spcAft>
                <a:spcPts val="4800"/>
              </a:spcAft>
              <a:buNone/>
              <a:defRPr/>
            </a:pPr>
            <a:r>
              <a:rPr lang="en-GB" altLang="en-US" sz="2800" b="0" kern="0" dirty="0">
                <a:solidFill>
                  <a:srgbClr val="000000"/>
                </a:solidFill>
                <a:ea typeface="ＭＳ Ｐゴシック" panose="020B0600070205080204" pitchFamily="34" charset="-128"/>
                <a:cs typeface="Arial" panose="020B0604020202020204" pitchFamily="34" charset="0"/>
              </a:rPr>
              <a:t>Any offensive weapon:</a:t>
            </a:r>
          </a:p>
        </p:txBody>
      </p:sp>
      <p:sp>
        <p:nvSpPr>
          <p:cNvPr id="10" name="TextBox 9"/>
          <p:cNvSpPr txBox="1"/>
          <p:nvPr/>
        </p:nvSpPr>
        <p:spPr>
          <a:xfrm>
            <a:off x="1919536" y="260649"/>
            <a:ext cx="8517632" cy="646331"/>
          </a:xfrm>
          <a:prstGeom prst="rect">
            <a:avLst/>
          </a:prstGeom>
          <a:solidFill>
            <a:srgbClr val="002060"/>
          </a:solidFill>
        </p:spPr>
        <p:txBody>
          <a:bodyPr wrap="square" rtlCol="0">
            <a:spAutoFit/>
          </a:bodyPr>
          <a:lstStyle/>
          <a:p>
            <a:pPr algn="ctr"/>
            <a:r>
              <a:rPr lang="en-GB" sz="3600" dirty="0">
                <a:latin typeface="+mn-lt"/>
              </a:rPr>
              <a:t>Prohibited Articles</a:t>
            </a:r>
          </a:p>
        </p:txBody>
      </p:sp>
      <p:graphicFrame>
        <p:nvGraphicFramePr>
          <p:cNvPr id="2" name="Diagram 1"/>
          <p:cNvGraphicFramePr/>
          <p:nvPr>
            <p:extLst>
              <p:ext uri="{D42A27DB-BD31-4B8C-83A1-F6EECF244321}">
                <p14:modId xmlns:p14="http://schemas.microsoft.com/office/powerpoint/2010/main" val="1907132998"/>
              </p:ext>
            </p:extLst>
          </p:nvPr>
        </p:nvGraphicFramePr>
        <p:xfrm>
          <a:off x="2783632" y="1700808"/>
          <a:ext cx="6576392" cy="406400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grpSp>
        <p:nvGrpSpPr>
          <p:cNvPr id="5" name="Group 4">
            <a:extLst>
              <a:ext uri="{FF2B5EF4-FFF2-40B4-BE49-F238E27FC236}">
                <a16:creationId xmlns:a16="http://schemas.microsoft.com/office/drawing/2014/main" id="{521D4109-40AE-4506-9B96-0C3838E6FC7F}"/>
              </a:ext>
            </a:extLst>
          </p:cNvPr>
          <p:cNvGrpSpPr/>
          <p:nvPr/>
        </p:nvGrpSpPr>
        <p:grpSpPr>
          <a:xfrm>
            <a:off x="0" y="5734233"/>
            <a:ext cx="12192000" cy="1240188"/>
            <a:chOff x="0" y="5734233"/>
            <a:chExt cx="12192000" cy="1240188"/>
          </a:xfrm>
        </p:grpSpPr>
        <p:pic>
          <p:nvPicPr>
            <p:cNvPr id="6" name="Picture 5">
              <a:extLst>
                <a:ext uri="{FF2B5EF4-FFF2-40B4-BE49-F238E27FC236}">
                  <a16:creationId xmlns:a16="http://schemas.microsoft.com/office/drawing/2014/main" id="{3DF0C791-B4C8-499A-A59F-EBEE45CB6A40}"/>
                </a:ext>
              </a:extLst>
            </p:cNvPr>
            <p:cNvPicPr>
              <a:picLocks noChangeAspect="1"/>
            </p:cNvPicPr>
            <p:nvPr/>
          </p:nvPicPr>
          <p:blipFill>
            <a:blip r:embed="rId9" cstate="print">
              <a:extLst>
                <a:ext uri="{28A0092B-C50C-407E-A947-70E740481C1C}">
                  <a14:useLocalDpi xmlns:a14="http://schemas.microsoft.com/office/drawing/2010/main" val="0"/>
                </a:ext>
              </a:extLst>
            </a:blip>
            <a:srcRect/>
            <a:stretch/>
          </p:blipFill>
          <p:spPr>
            <a:xfrm>
              <a:off x="0" y="6045466"/>
              <a:ext cx="12192000" cy="827536"/>
            </a:xfrm>
            <a:prstGeom prst="rect">
              <a:avLst/>
            </a:prstGeom>
          </p:spPr>
        </p:pic>
        <p:sp>
          <p:nvSpPr>
            <p:cNvPr id="7" name="Rectangle 6">
              <a:extLst>
                <a:ext uri="{FF2B5EF4-FFF2-40B4-BE49-F238E27FC236}">
                  <a16:creationId xmlns:a16="http://schemas.microsoft.com/office/drawing/2014/main" id="{67DC3D2C-3716-494E-AB1B-6D65498E0706}"/>
                </a:ext>
              </a:extLst>
            </p:cNvPr>
            <p:cNvSpPr/>
            <p:nvPr/>
          </p:nvSpPr>
          <p:spPr>
            <a:xfrm>
              <a:off x="25878" y="6099245"/>
              <a:ext cx="2278207" cy="728890"/>
            </a:xfrm>
            <a:prstGeom prst="rect">
              <a:avLst/>
            </a:prstGeom>
            <a:solidFill>
              <a:srgbClr val="00438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8" name="Picture 7">
              <a:extLst>
                <a:ext uri="{FF2B5EF4-FFF2-40B4-BE49-F238E27FC236}">
                  <a16:creationId xmlns:a16="http://schemas.microsoft.com/office/drawing/2014/main" id="{41CB5865-C8B0-4655-A159-8E381DFBF20F}"/>
                </a:ext>
              </a:extLst>
            </p:cNvPr>
            <p:cNvPicPr>
              <a:picLocks noChangeAspect="1"/>
            </p:cNvPicPr>
            <p:nvPr/>
          </p:nvPicPr>
          <p:blipFill>
            <a:blip r:embed="rId10">
              <a:extLst>
                <a:ext uri="{28A0092B-C50C-407E-A947-70E740481C1C}">
                  <a14:useLocalDpi xmlns:a14="http://schemas.microsoft.com/office/drawing/2010/main" val="0"/>
                </a:ext>
              </a:extLst>
            </a:blip>
            <a:stretch>
              <a:fillRect/>
            </a:stretch>
          </p:blipFill>
          <p:spPr>
            <a:xfrm>
              <a:off x="1077275" y="5880520"/>
              <a:ext cx="829163" cy="947615"/>
            </a:xfrm>
            <a:prstGeom prst="rect">
              <a:avLst/>
            </a:prstGeom>
          </p:spPr>
        </p:pic>
        <p:sp>
          <p:nvSpPr>
            <p:cNvPr id="9" name="Rectangle 8">
              <a:extLst>
                <a:ext uri="{FF2B5EF4-FFF2-40B4-BE49-F238E27FC236}">
                  <a16:creationId xmlns:a16="http://schemas.microsoft.com/office/drawing/2014/main" id="{AB876D4F-8200-40CA-B4D6-FFEF0A801B09}"/>
                </a:ext>
              </a:extLst>
            </p:cNvPr>
            <p:cNvSpPr/>
            <p:nvPr/>
          </p:nvSpPr>
          <p:spPr>
            <a:xfrm>
              <a:off x="9029700" y="6099245"/>
              <a:ext cx="2970647" cy="72889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1" name="Picture 10" descr="Text, letter&#10;&#10;Description automatically generated">
              <a:extLst>
                <a:ext uri="{FF2B5EF4-FFF2-40B4-BE49-F238E27FC236}">
                  <a16:creationId xmlns:a16="http://schemas.microsoft.com/office/drawing/2014/main" id="{27147CF8-2C2F-43A9-9612-84F2BFE5DAC2}"/>
                </a:ext>
              </a:extLst>
            </p:cNvPr>
            <p:cNvPicPr>
              <a:picLocks noChangeAspect="1"/>
            </p:cNvPicPr>
            <p:nvPr/>
          </p:nvPicPr>
          <p:blipFill rotWithShape="1">
            <a:blip r:embed="rId11" cstate="print">
              <a:extLst>
                <a:ext uri="{28A0092B-C50C-407E-A947-70E740481C1C}">
                  <a14:useLocalDpi xmlns:a14="http://schemas.microsoft.com/office/drawing/2010/main" val="0"/>
                </a:ext>
              </a:extLst>
            </a:blip>
            <a:srcRect l="23972" t="33869" r="24538" b="34228"/>
            <a:stretch/>
          </p:blipFill>
          <p:spPr>
            <a:xfrm>
              <a:off x="9966911" y="6099245"/>
              <a:ext cx="2071341" cy="719519"/>
            </a:xfrm>
            <a:prstGeom prst="rect">
              <a:avLst/>
            </a:prstGeom>
          </p:spPr>
        </p:pic>
        <p:pic>
          <p:nvPicPr>
            <p:cNvPr id="12" name="Picture 11" descr="A picture containing text, metalware, gear&#10;&#10;Description automatically generated">
              <a:extLst>
                <a:ext uri="{FF2B5EF4-FFF2-40B4-BE49-F238E27FC236}">
                  <a16:creationId xmlns:a16="http://schemas.microsoft.com/office/drawing/2014/main" id="{360357C5-9BE4-40F5-A1B0-925B3E46DE3E}"/>
                </a:ext>
              </a:extLst>
            </p:cNvPr>
            <p:cNvPicPr>
              <a:picLocks noChangeAspect="1"/>
            </p:cNvPicPr>
            <p:nvPr/>
          </p:nvPicPr>
          <p:blipFill>
            <a:blip r:embed="rId12" cstate="print">
              <a:extLst>
                <a:ext uri="{28A0092B-C50C-407E-A947-70E740481C1C}">
                  <a14:useLocalDpi xmlns:a14="http://schemas.microsoft.com/office/drawing/2010/main" val="0"/>
                </a:ext>
              </a:extLst>
            </a:blip>
            <a:stretch>
              <a:fillRect/>
            </a:stretch>
          </p:blipFill>
          <p:spPr>
            <a:xfrm>
              <a:off x="91485" y="5734233"/>
              <a:ext cx="1034370" cy="1240188"/>
            </a:xfrm>
            <a:prstGeom prst="rect">
              <a:avLst/>
            </a:prstGeom>
          </p:spPr>
        </p:pic>
      </p:grpSp>
    </p:spTree>
    <p:extLst>
      <p:ext uri="{BB962C8B-B14F-4D97-AF65-F5344CB8AC3E}">
        <p14:creationId xmlns:p14="http://schemas.microsoft.com/office/powerpoint/2010/main" val="129986053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3166F583-D892-4FD6-A5F5-07BB56812E94}"/>
                                            </p:graphicEl>
                                          </p:spTgt>
                                        </p:tgtEl>
                                        <p:attrNameLst>
                                          <p:attrName>style.visibility</p:attrName>
                                        </p:attrNameLst>
                                      </p:cBhvr>
                                      <p:to>
                                        <p:strVal val="visible"/>
                                      </p:to>
                                    </p:set>
                                    <p:animEffect transition="in" filter="fade">
                                      <p:cBhvr>
                                        <p:cTn id="12" dur="500"/>
                                        <p:tgtEl>
                                          <p:spTgt spid="2">
                                            <p:graphicEl>
                                              <a:dgm id="{3166F583-D892-4FD6-A5F5-07BB56812E94}"/>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2">
                                            <p:graphicEl>
                                              <a:dgm id="{150D457A-B283-4A32-ABE2-CC1C42D91441}"/>
                                            </p:graphicEl>
                                          </p:spTgt>
                                        </p:tgtEl>
                                        <p:attrNameLst>
                                          <p:attrName>style.visibility</p:attrName>
                                        </p:attrNameLst>
                                      </p:cBhvr>
                                      <p:to>
                                        <p:strVal val="visible"/>
                                      </p:to>
                                    </p:set>
                                    <p:animEffect transition="in" filter="fade">
                                      <p:cBhvr>
                                        <p:cTn id="17" dur="500"/>
                                        <p:tgtEl>
                                          <p:spTgt spid="2">
                                            <p:graphicEl>
                                              <a:dgm id="{150D457A-B283-4A32-ABE2-CC1C42D91441}"/>
                                            </p:graphicEl>
                                          </p:spTgt>
                                        </p:tgtEl>
                                      </p:cBhvr>
                                    </p:animEffect>
                                  </p:childTnLst>
                                </p:cTn>
                              </p:par>
                              <p:par>
                                <p:cTn id="18" presetID="10" presetClass="entr" presetSubtype="0" fill="hold" grpId="0" nodeType="withEffect">
                                  <p:stCondLst>
                                    <p:cond delay="0"/>
                                  </p:stCondLst>
                                  <p:childTnLst>
                                    <p:set>
                                      <p:cBhvr>
                                        <p:cTn id="19" dur="1" fill="hold">
                                          <p:stCondLst>
                                            <p:cond delay="0"/>
                                          </p:stCondLst>
                                        </p:cTn>
                                        <p:tgtEl>
                                          <p:spTgt spid="2">
                                            <p:graphicEl>
                                              <a:dgm id="{E0CA6A82-11BE-4073-A681-356FF65EA4CC}"/>
                                            </p:graphicEl>
                                          </p:spTgt>
                                        </p:tgtEl>
                                        <p:attrNameLst>
                                          <p:attrName>style.visibility</p:attrName>
                                        </p:attrNameLst>
                                      </p:cBhvr>
                                      <p:to>
                                        <p:strVal val="visible"/>
                                      </p:to>
                                    </p:set>
                                    <p:animEffect transition="in" filter="fade">
                                      <p:cBhvr>
                                        <p:cTn id="20" dur="500"/>
                                        <p:tgtEl>
                                          <p:spTgt spid="2">
                                            <p:graphicEl>
                                              <a:dgm id="{E0CA6A82-11BE-4073-A681-356FF65EA4CC}"/>
                                            </p:graphicEl>
                                          </p:spTgt>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grpId="0" nodeType="clickEffect">
                                  <p:stCondLst>
                                    <p:cond delay="0"/>
                                  </p:stCondLst>
                                  <p:childTnLst>
                                    <p:set>
                                      <p:cBhvr>
                                        <p:cTn id="24" dur="1" fill="hold">
                                          <p:stCondLst>
                                            <p:cond delay="0"/>
                                          </p:stCondLst>
                                        </p:cTn>
                                        <p:tgtEl>
                                          <p:spTgt spid="2">
                                            <p:graphicEl>
                                              <a:dgm id="{5377701A-D022-4BAB-A782-4CF1612CD72C}"/>
                                            </p:graphicEl>
                                          </p:spTgt>
                                        </p:tgtEl>
                                        <p:attrNameLst>
                                          <p:attrName>style.visibility</p:attrName>
                                        </p:attrNameLst>
                                      </p:cBhvr>
                                      <p:to>
                                        <p:strVal val="visible"/>
                                      </p:to>
                                    </p:set>
                                    <p:animEffect transition="in" filter="fade">
                                      <p:cBhvr>
                                        <p:cTn id="25" dur="500"/>
                                        <p:tgtEl>
                                          <p:spTgt spid="2">
                                            <p:graphicEl>
                                              <a:dgm id="{5377701A-D022-4BAB-A782-4CF1612CD72C}"/>
                                            </p:graphicEl>
                                          </p:spTgt>
                                        </p:tgtEl>
                                      </p:cBhvr>
                                    </p:animEffect>
                                  </p:childTnLst>
                                </p:cTn>
                              </p:par>
                              <p:par>
                                <p:cTn id="26" presetID="10" presetClass="entr" presetSubtype="0" fill="hold" grpId="0" nodeType="withEffect">
                                  <p:stCondLst>
                                    <p:cond delay="0"/>
                                  </p:stCondLst>
                                  <p:childTnLst>
                                    <p:set>
                                      <p:cBhvr>
                                        <p:cTn id="27" dur="1" fill="hold">
                                          <p:stCondLst>
                                            <p:cond delay="0"/>
                                          </p:stCondLst>
                                        </p:cTn>
                                        <p:tgtEl>
                                          <p:spTgt spid="2">
                                            <p:graphicEl>
                                              <a:dgm id="{4B476BCE-E40D-41D5-96B1-B20B8C6E60C1}"/>
                                            </p:graphicEl>
                                          </p:spTgt>
                                        </p:tgtEl>
                                        <p:attrNameLst>
                                          <p:attrName>style.visibility</p:attrName>
                                        </p:attrNameLst>
                                      </p:cBhvr>
                                      <p:to>
                                        <p:strVal val="visible"/>
                                      </p:to>
                                    </p:set>
                                    <p:animEffect transition="in" filter="fade">
                                      <p:cBhvr>
                                        <p:cTn id="28" dur="500"/>
                                        <p:tgtEl>
                                          <p:spTgt spid="2">
                                            <p:graphicEl>
                                              <a:dgm id="{4B476BCE-E40D-41D5-96B1-B20B8C6E60C1}"/>
                                            </p:graphicEl>
                                          </p:spTgt>
                                        </p:tgtEl>
                                      </p:cBhvr>
                                    </p:animEffect>
                                  </p:childTnLst>
                                </p:cTn>
                              </p:par>
                            </p:childTnLst>
                          </p:cTn>
                        </p:par>
                      </p:childTnLst>
                    </p:cTn>
                  </p:par>
                  <p:par>
                    <p:cTn id="29" fill="hold">
                      <p:stCondLst>
                        <p:cond delay="indefinite"/>
                      </p:stCondLst>
                      <p:childTnLst>
                        <p:par>
                          <p:cTn id="30" fill="hold">
                            <p:stCondLst>
                              <p:cond delay="0"/>
                            </p:stCondLst>
                            <p:childTnLst>
                              <p:par>
                                <p:cTn id="31" presetID="10" presetClass="entr" presetSubtype="0" fill="hold" grpId="0" nodeType="clickEffect">
                                  <p:stCondLst>
                                    <p:cond delay="0"/>
                                  </p:stCondLst>
                                  <p:childTnLst>
                                    <p:set>
                                      <p:cBhvr>
                                        <p:cTn id="32" dur="1" fill="hold">
                                          <p:stCondLst>
                                            <p:cond delay="0"/>
                                          </p:stCondLst>
                                        </p:cTn>
                                        <p:tgtEl>
                                          <p:spTgt spid="2">
                                            <p:graphicEl>
                                              <a:dgm id="{94BBAEB2-8F73-498F-8CC7-B50C7EA03F55}"/>
                                            </p:graphicEl>
                                          </p:spTgt>
                                        </p:tgtEl>
                                        <p:attrNameLst>
                                          <p:attrName>style.visibility</p:attrName>
                                        </p:attrNameLst>
                                      </p:cBhvr>
                                      <p:to>
                                        <p:strVal val="visible"/>
                                      </p:to>
                                    </p:set>
                                    <p:animEffect transition="in" filter="fade">
                                      <p:cBhvr>
                                        <p:cTn id="33" dur="500"/>
                                        <p:tgtEl>
                                          <p:spTgt spid="2">
                                            <p:graphicEl>
                                              <a:dgm id="{94BBAEB2-8F73-498F-8CC7-B50C7EA03F55}"/>
                                            </p:graphicEl>
                                          </p:spTgt>
                                        </p:tgtEl>
                                      </p:cBhvr>
                                    </p:animEffect>
                                  </p:childTnLst>
                                </p:cTn>
                              </p:par>
                              <p:par>
                                <p:cTn id="34" presetID="10" presetClass="entr" presetSubtype="0" fill="hold" grpId="0" nodeType="withEffect">
                                  <p:stCondLst>
                                    <p:cond delay="0"/>
                                  </p:stCondLst>
                                  <p:childTnLst>
                                    <p:set>
                                      <p:cBhvr>
                                        <p:cTn id="35" dur="1" fill="hold">
                                          <p:stCondLst>
                                            <p:cond delay="0"/>
                                          </p:stCondLst>
                                        </p:cTn>
                                        <p:tgtEl>
                                          <p:spTgt spid="2">
                                            <p:graphicEl>
                                              <a:dgm id="{DDE64D25-4DC8-4F78-A1D8-33229E64348D}"/>
                                            </p:graphicEl>
                                          </p:spTgt>
                                        </p:tgtEl>
                                        <p:attrNameLst>
                                          <p:attrName>style.visibility</p:attrName>
                                        </p:attrNameLst>
                                      </p:cBhvr>
                                      <p:to>
                                        <p:strVal val="visible"/>
                                      </p:to>
                                    </p:set>
                                    <p:animEffect transition="in" filter="fade">
                                      <p:cBhvr>
                                        <p:cTn id="36" dur="500"/>
                                        <p:tgtEl>
                                          <p:spTgt spid="2">
                                            <p:graphicEl>
                                              <a:dgm id="{DDE64D25-4DC8-4F78-A1D8-33229E64348D}"/>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Graphic spid="2" grpId="0">
        <p:bldSub>
          <a:bldDgm bld="one"/>
        </p:bldSub>
      </p:bldGraphic>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3"/>
          <a:stretch>
            <a:fillRect/>
          </a:stretch>
        </p:blipFill>
        <p:spPr>
          <a:xfrm>
            <a:off x="2364913" y="4256334"/>
            <a:ext cx="1613381" cy="1515005"/>
          </a:xfrm>
          <a:prstGeom prst="rect">
            <a:avLst/>
          </a:prstGeom>
        </p:spPr>
      </p:pic>
      <p:pic>
        <p:nvPicPr>
          <p:cNvPr id="6" name="Picture 5"/>
          <p:cNvPicPr>
            <a:picLocks noChangeAspect="1"/>
          </p:cNvPicPr>
          <p:nvPr/>
        </p:nvPicPr>
        <p:blipFill>
          <a:blip r:embed="rId4" cstate="print">
            <a:extLst>
              <a:ext uri="{28A0092B-C50C-407E-A947-70E740481C1C}">
                <a14:useLocalDpi xmlns:a14="http://schemas.microsoft.com/office/drawing/2010/main" val="0"/>
              </a:ext>
            </a:extLst>
          </a:blip>
          <a:srcRect/>
          <a:stretch>
            <a:fillRect/>
          </a:stretch>
        </p:blipFill>
        <p:spPr bwMode="auto">
          <a:xfrm rot="12836762">
            <a:off x="3585128" y="4737162"/>
            <a:ext cx="2697292" cy="6192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7" name="Picture 6"/>
          <p:cNvPicPr>
            <a:picLocks noChangeAspect="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6303286" y="4036830"/>
            <a:ext cx="1992464" cy="16919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8" name="Picture 7"/>
          <p:cNvPicPr>
            <a:picLocks noChangeAspect="1"/>
          </p:cNvPicPr>
          <p:nvPr/>
        </p:nvPicPr>
        <p:blipFill>
          <a:blip r:embed="rId6"/>
          <a:stretch>
            <a:fillRect/>
          </a:stretch>
        </p:blipFill>
        <p:spPr>
          <a:xfrm>
            <a:off x="8616281" y="3893608"/>
            <a:ext cx="1371719" cy="1877731"/>
          </a:xfrm>
          <a:prstGeom prst="rect">
            <a:avLst/>
          </a:prstGeom>
        </p:spPr>
      </p:pic>
      <p:sp>
        <p:nvSpPr>
          <p:cNvPr id="9" name="TextBox 8"/>
          <p:cNvSpPr txBox="1"/>
          <p:nvPr/>
        </p:nvSpPr>
        <p:spPr>
          <a:xfrm>
            <a:off x="1966636" y="181642"/>
            <a:ext cx="8517632" cy="646331"/>
          </a:xfrm>
          <a:prstGeom prst="rect">
            <a:avLst/>
          </a:prstGeom>
          <a:solidFill>
            <a:srgbClr val="002060"/>
          </a:solidFill>
        </p:spPr>
        <p:txBody>
          <a:bodyPr wrap="square" rtlCol="0">
            <a:spAutoFit/>
          </a:bodyPr>
          <a:lstStyle/>
          <a:p>
            <a:pPr algn="ctr"/>
            <a:r>
              <a:rPr lang="en-GB" sz="3600" dirty="0">
                <a:latin typeface="+mn-lt"/>
              </a:rPr>
              <a:t>Prohibited Articles</a:t>
            </a:r>
          </a:p>
        </p:txBody>
      </p:sp>
      <p:graphicFrame>
        <p:nvGraphicFramePr>
          <p:cNvPr id="10" name="Diagram 9"/>
          <p:cNvGraphicFramePr/>
          <p:nvPr>
            <p:extLst>
              <p:ext uri="{D42A27DB-BD31-4B8C-83A1-F6EECF244321}">
                <p14:modId xmlns:p14="http://schemas.microsoft.com/office/powerpoint/2010/main" val="2229292610"/>
              </p:ext>
            </p:extLst>
          </p:nvPr>
        </p:nvGraphicFramePr>
        <p:xfrm>
          <a:off x="2010607" y="689041"/>
          <a:ext cx="8193012" cy="3388031"/>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grpSp>
        <p:nvGrpSpPr>
          <p:cNvPr id="11" name="Group 10">
            <a:extLst>
              <a:ext uri="{FF2B5EF4-FFF2-40B4-BE49-F238E27FC236}">
                <a16:creationId xmlns:a16="http://schemas.microsoft.com/office/drawing/2014/main" id="{5C221C60-53E6-4511-B606-E6C3DB789D15}"/>
              </a:ext>
            </a:extLst>
          </p:cNvPr>
          <p:cNvGrpSpPr/>
          <p:nvPr/>
        </p:nvGrpSpPr>
        <p:grpSpPr>
          <a:xfrm>
            <a:off x="0" y="5734233"/>
            <a:ext cx="12192000" cy="1240188"/>
            <a:chOff x="0" y="5734233"/>
            <a:chExt cx="12192000" cy="1240188"/>
          </a:xfrm>
        </p:grpSpPr>
        <p:pic>
          <p:nvPicPr>
            <p:cNvPr id="12" name="Picture 11">
              <a:extLst>
                <a:ext uri="{FF2B5EF4-FFF2-40B4-BE49-F238E27FC236}">
                  <a16:creationId xmlns:a16="http://schemas.microsoft.com/office/drawing/2014/main" id="{01711A81-72F3-4E71-9B57-79AD093503CE}"/>
                </a:ext>
              </a:extLst>
            </p:cNvPr>
            <p:cNvPicPr>
              <a:picLocks noChangeAspect="1"/>
            </p:cNvPicPr>
            <p:nvPr/>
          </p:nvPicPr>
          <p:blipFill>
            <a:blip r:embed="rId12" cstate="print">
              <a:extLst>
                <a:ext uri="{28A0092B-C50C-407E-A947-70E740481C1C}">
                  <a14:useLocalDpi xmlns:a14="http://schemas.microsoft.com/office/drawing/2010/main" val="0"/>
                </a:ext>
              </a:extLst>
            </a:blip>
            <a:srcRect/>
            <a:stretch/>
          </p:blipFill>
          <p:spPr>
            <a:xfrm>
              <a:off x="0" y="6045466"/>
              <a:ext cx="12192000" cy="827536"/>
            </a:xfrm>
            <a:prstGeom prst="rect">
              <a:avLst/>
            </a:prstGeom>
          </p:spPr>
        </p:pic>
        <p:sp>
          <p:nvSpPr>
            <p:cNvPr id="13" name="Rectangle 12">
              <a:extLst>
                <a:ext uri="{FF2B5EF4-FFF2-40B4-BE49-F238E27FC236}">
                  <a16:creationId xmlns:a16="http://schemas.microsoft.com/office/drawing/2014/main" id="{38911C22-5391-43D8-AED2-A183C2CBAD01}"/>
                </a:ext>
              </a:extLst>
            </p:cNvPr>
            <p:cNvSpPr/>
            <p:nvPr/>
          </p:nvSpPr>
          <p:spPr>
            <a:xfrm>
              <a:off x="25878" y="6099245"/>
              <a:ext cx="2278207" cy="728890"/>
            </a:xfrm>
            <a:prstGeom prst="rect">
              <a:avLst/>
            </a:prstGeom>
            <a:solidFill>
              <a:srgbClr val="00438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14" name="Picture 13">
              <a:extLst>
                <a:ext uri="{FF2B5EF4-FFF2-40B4-BE49-F238E27FC236}">
                  <a16:creationId xmlns:a16="http://schemas.microsoft.com/office/drawing/2014/main" id="{9814318D-FF62-4670-8F94-9B65D8C9D8B9}"/>
                </a:ext>
              </a:extLst>
            </p:cNvPr>
            <p:cNvPicPr>
              <a:picLocks noChangeAspect="1"/>
            </p:cNvPicPr>
            <p:nvPr/>
          </p:nvPicPr>
          <p:blipFill>
            <a:blip r:embed="rId13">
              <a:extLst>
                <a:ext uri="{28A0092B-C50C-407E-A947-70E740481C1C}">
                  <a14:useLocalDpi xmlns:a14="http://schemas.microsoft.com/office/drawing/2010/main" val="0"/>
                </a:ext>
              </a:extLst>
            </a:blip>
            <a:stretch>
              <a:fillRect/>
            </a:stretch>
          </p:blipFill>
          <p:spPr>
            <a:xfrm>
              <a:off x="1077275" y="5880520"/>
              <a:ext cx="829163" cy="947615"/>
            </a:xfrm>
            <a:prstGeom prst="rect">
              <a:avLst/>
            </a:prstGeom>
          </p:spPr>
        </p:pic>
        <p:sp>
          <p:nvSpPr>
            <p:cNvPr id="15" name="Rectangle 14">
              <a:extLst>
                <a:ext uri="{FF2B5EF4-FFF2-40B4-BE49-F238E27FC236}">
                  <a16:creationId xmlns:a16="http://schemas.microsoft.com/office/drawing/2014/main" id="{35BD200D-CCFE-4C6C-8D37-20596D3F9017}"/>
                </a:ext>
              </a:extLst>
            </p:cNvPr>
            <p:cNvSpPr/>
            <p:nvPr/>
          </p:nvSpPr>
          <p:spPr>
            <a:xfrm>
              <a:off x="9029700" y="6099245"/>
              <a:ext cx="2970647" cy="72889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6" name="Picture 15" descr="Text, letter&#10;&#10;Description automatically generated">
              <a:extLst>
                <a:ext uri="{FF2B5EF4-FFF2-40B4-BE49-F238E27FC236}">
                  <a16:creationId xmlns:a16="http://schemas.microsoft.com/office/drawing/2014/main" id="{D08663D3-3887-460A-83CE-CC83DC958EF1}"/>
                </a:ext>
              </a:extLst>
            </p:cNvPr>
            <p:cNvPicPr>
              <a:picLocks noChangeAspect="1"/>
            </p:cNvPicPr>
            <p:nvPr/>
          </p:nvPicPr>
          <p:blipFill rotWithShape="1">
            <a:blip r:embed="rId14" cstate="print">
              <a:extLst>
                <a:ext uri="{28A0092B-C50C-407E-A947-70E740481C1C}">
                  <a14:useLocalDpi xmlns:a14="http://schemas.microsoft.com/office/drawing/2010/main" val="0"/>
                </a:ext>
              </a:extLst>
            </a:blip>
            <a:srcRect l="23972" t="33869" r="24538" b="34228"/>
            <a:stretch/>
          </p:blipFill>
          <p:spPr>
            <a:xfrm>
              <a:off x="9966911" y="6099245"/>
              <a:ext cx="2071341" cy="719519"/>
            </a:xfrm>
            <a:prstGeom prst="rect">
              <a:avLst/>
            </a:prstGeom>
          </p:spPr>
        </p:pic>
        <p:pic>
          <p:nvPicPr>
            <p:cNvPr id="17" name="Picture 16" descr="A picture containing text, metalware, gear&#10;&#10;Description automatically generated">
              <a:extLst>
                <a:ext uri="{FF2B5EF4-FFF2-40B4-BE49-F238E27FC236}">
                  <a16:creationId xmlns:a16="http://schemas.microsoft.com/office/drawing/2014/main" id="{239A92E9-7D33-4E17-9F58-1B246620AE92}"/>
                </a:ext>
              </a:extLst>
            </p:cNvPr>
            <p:cNvPicPr>
              <a:picLocks noChangeAspect="1"/>
            </p:cNvPicPr>
            <p:nvPr/>
          </p:nvPicPr>
          <p:blipFill>
            <a:blip r:embed="rId15" cstate="print">
              <a:extLst>
                <a:ext uri="{28A0092B-C50C-407E-A947-70E740481C1C}">
                  <a14:useLocalDpi xmlns:a14="http://schemas.microsoft.com/office/drawing/2010/main" val="0"/>
                </a:ext>
              </a:extLst>
            </a:blip>
            <a:stretch>
              <a:fillRect/>
            </a:stretch>
          </p:blipFill>
          <p:spPr>
            <a:xfrm>
              <a:off x="91485" y="5734233"/>
              <a:ext cx="1034370" cy="1240188"/>
            </a:xfrm>
            <a:prstGeom prst="rect">
              <a:avLst/>
            </a:prstGeom>
          </p:spPr>
        </p:pic>
      </p:grpSp>
    </p:spTree>
    <p:extLst>
      <p:ext uri="{BB962C8B-B14F-4D97-AF65-F5344CB8AC3E}">
        <p14:creationId xmlns:p14="http://schemas.microsoft.com/office/powerpoint/2010/main" val="134657168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0">
                                            <p:graphicEl>
                                              <a:dgm id="{9422BC47-F762-45D5-919C-7A98933A30A2}"/>
                                            </p:graphicEl>
                                          </p:spTgt>
                                        </p:tgtEl>
                                        <p:attrNameLst>
                                          <p:attrName>style.visibility</p:attrName>
                                        </p:attrNameLst>
                                      </p:cBhvr>
                                      <p:to>
                                        <p:strVal val="visible"/>
                                      </p:to>
                                    </p:set>
                                    <p:animEffect transition="in" filter="fade">
                                      <p:cBhvr>
                                        <p:cTn id="7" dur="500"/>
                                        <p:tgtEl>
                                          <p:spTgt spid="10">
                                            <p:graphicEl>
                                              <a:dgm id="{9422BC47-F762-45D5-919C-7A98933A30A2}"/>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0">
                                            <p:graphicEl>
                                              <a:dgm id="{3C1A2D6C-2C44-4A6B-BAC9-4E4CB6446FDE}"/>
                                            </p:graphicEl>
                                          </p:spTgt>
                                        </p:tgtEl>
                                        <p:attrNameLst>
                                          <p:attrName>style.visibility</p:attrName>
                                        </p:attrNameLst>
                                      </p:cBhvr>
                                      <p:to>
                                        <p:strVal val="visible"/>
                                      </p:to>
                                    </p:set>
                                    <p:animEffect transition="in" filter="fade">
                                      <p:cBhvr>
                                        <p:cTn id="12" dur="500"/>
                                        <p:tgtEl>
                                          <p:spTgt spid="10">
                                            <p:graphicEl>
                                              <a:dgm id="{3C1A2D6C-2C44-4A6B-BAC9-4E4CB6446FDE}"/>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10">
                                            <p:graphicEl>
                                              <a:dgm id="{C77D5B1C-2970-4163-A55D-9ECD1EC1F1B6}"/>
                                            </p:graphicEl>
                                          </p:spTgt>
                                        </p:tgtEl>
                                        <p:attrNameLst>
                                          <p:attrName>style.visibility</p:attrName>
                                        </p:attrNameLst>
                                      </p:cBhvr>
                                      <p:to>
                                        <p:strVal val="visible"/>
                                      </p:to>
                                    </p:set>
                                    <p:animEffect transition="in" filter="fade">
                                      <p:cBhvr>
                                        <p:cTn id="15" dur="500"/>
                                        <p:tgtEl>
                                          <p:spTgt spid="10">
                                            <p:graphicEl>
                                              <a:dgm id="{C77D5B1C-2970-4163-A55D-9ECD1EC1F1B6}"/>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10">
                                            <p:graphicEl>
                                              <a:dgm id="{3F3519DD-263C-4C56-B7CE-B35598EA592B}"/>
                                            </p:graphicEl>
                                          </p:spTgt>
                                        </p:tgtEl>
                                        <p:attrNameLst>
                                          <p:attrName>style.visibility</p:attrName>
                                        </p:attrNameLst>
                                      </p:cBhvr>
                                      <p:to>
                                        <p:strVal val="visible"/>
                                      </p:to>
                                    </p:set>
                                    <p:animEffect transition="in" filter="fade">
                                      <p:cBhvr>
                                        <p:cTn id="20" dur="500"/>
                                        <p:tgtEl>
                                          <p:spTgt spid="10">
                                            <p:graphicEl>
                                              <a:dgm id="{3F3519DD-263C-4C56-B7CE-B35598EA592B}"/>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10">
                                            <p:graphicEl>
                                              <a:dgm id="{7E663420-8ABE-417D-953C-4BE5FC505988}"/>
                                            </p:graphicEl>
                                          </p:spTgt>
                                        </p:tgtEl>
                                        <p:attrNameLst>
                                          <p:attrName>style.visibility</p:attrName>
                                        </p:attrNameLst>
                                      </p:cBhvr>
                                      <p:to>
                                        <p:strVal val="visible"/>
                                      </p:to>
                                    </p:set>
                                    <p:animEffect transition="in" filter="fade">
                                      <p:cBhvr>
                                        <p:cTn id="23" dur="500"/>
                                        <p:tgtEl>
                                          <p:spTgt spid="10">
                                            <p:graphicEl>
                                              <a:dgm id="{7E663420-8ABE-417D-953C-4BE5FC505988}"/>
                                            </p:graphic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nodeType="clickEffect">
                                  <p:stCondLst>
                                    <p:cond delay="0"/>
                                  </p:stCondLst>
                                  <p:childTnLst>
                                    <p:set>
                                      <p:cBhvr>
                                        <p:cTn id="27" dur="1" fill="hold">
                                          <p:stCondLst>
                                            <p:cond delay="0"/>
                                          </p:stCondLst>
                                        </p:cTn>
                                        <p:tgtEl>
                                          <p:spTgt spid="5"/>
                                        </p:tgtEl>
                                        <p:attrNameLst>
                                          <p:attrName>style.visibility</p:attrName>
                                        </p:attrNameLst>
                                      </p:cBhvr>
                                      <p:to>
                                        <p:strVal val="visible"/>
                                      </p:to>
                                    </p:set>
                                    <p:animEffect transition="in" filter="fade">
                                      <p:cBhvr>
                                        <p:cTn id="28" dur="500"/>
                                        <p:tgtEl>
                                          <p:spTgt spid="5"/>
                                        </p:tgtEl>
                                      </p:cBhvr>
                                    </p:animEffect>
                                  </p:childTnLst>
                                </p:cTn>
                              </p:par>
                            </p:childTnLst>
                          </p:cTn>
                        </p:par>
                      </p:childTnLst>
                    </p:cTn>
                  </p:par>
                  <p:par>
                    <p:cTn id="29" fill="hold">
                      <p:stCondLst>
                        <p:cond delay="indefinite"/>
                      </p:stCondLst>
                      <p:childTnLst>
                        <p:par>
                          <p:cTn id="30" fill="hold">
                            <p:stCondLst>
                              <p:cond delay="0"/>
                            </p:stCondLst>
                            <p:childTnLst>
                              <p:par>
                                <p:cTn id="31" presetID="10" presetClass="entr" presetSubtype="0" fill="hold" nodeType="clickEffect">
                                  <p:stCondLst>
                                    <p:cond delay="0"/>
                                  </p:stCondLst>
                                  <p:childTnLst>
                                    <p:set>
                                      <p:cBhvr>
                                        <p:cTn id="32" dur="1" fill="hold">
                                          <p:stCondLst>
                                            <p:cond delay="0"/>
                                          </p:stCondLst>
                                        </p:cTn>
                                        <p:tgtEl>
                                          <p:spTgt spid="6"/>
                                        </p:tgtEl>
                                        <p:attrNameLst>
                                          <p:attrName>style.visibility</p:attrName>
                                        </p:attrNameLst>
                                      </p:cBhvr>
                                      <p:to>
                                        <p:strVal val="visible"/>
                                      </p:to>
                                    </p:set>
                                    <p:animEffect transition="in" filter="fade">
                                      <p:cBhvr>
                                        <p:cTn id="33" dur="500"/>
                                        <p:tgtEl>
                                          <p:spTgt spid="6"/>
                                        </p:tgtEl>
                                      </p:cBhvr>
                                    </p:animEffect>
                                  </p:childTnLst>
                                </p:cTn>
                              </p:par>
                            </p:childTnLst>
                          </p:cTn>
                        </p:par>
                      </p:childTnLst>
                    </p:cTn>
                  </p:par>
                  <p:par>
                    <p:cTn id="34" fill="hold">
                      <p:stCondLst>
                        <p:cond delay="indefinite"/>
                      </p:stCondLst>
                      <p:childTnLst>
                        <p:par>
                          <p:cTn id="35" fill="hold">
                            <p:stCondLst>
                              <p:cond delay="0"/>
                            </p:stCondLst>
                            <p:childTnLst>
                              <p:par>
                                <p:cTn id="36" presetID="10" presetClass="entr" presetSubtype="0" fill="hold" nodeType="clickEffect">
                                  <p:stCondLst>
                                    <p:cond delay="0"/>
                                  </p:stCondLst>
                                  <p:childTnLst>
                                    <p:set>
                                      <p:cBhvr>
                                        <p:cTn id="37" dur="1" fill="hold">
                                          <p:stCondLst>
                                            <p:cond delay="0"/>
                                          </p:stCondLst>
                                        </p:cTn>
                                        <p:tgtEl>
                                          <p:spTgt spid="7"/>
                                        </p:tgtEl>
                                        <p:attrNameLst>
                                          <p:attrName>style.visibility</p:attrName>
                                        </p:attrNameLst>
                                      </p:cBhvr>
                                      <p:to>
                                        <p:strVal val="visible"/>
                                      </p:to>
                                    </p:set>
                                    <p:animEffect transition="in" filter="fade">
                                      <p:cBhvr>
                                        <p:cTn id="38" dur="500"/>
                                        <p:tgtEl>
                                          <p:spTgt spid="7"/>
                                        </p:tgtEl>
                                      </p:cBhvr>
                                    </p:animEffect>
                                  </p:childTnLst>
                                </p:cTn>
                              </p:par>
                            </p:childTnLst>
                          </p:cTn>
                        </p:par>
                      </p:childTnLst>
                    </p:cTn>
                  </p:par>
                  <p:par>
                    <p:cTn id="39" fill="hold">
                      <p:stCondLst>
                        <p:cond delay="indefinite"/>
                      </p:stCondLst>
                      <p:childTnLst>
                        <p:par>
                          <p:cTn id="40" fill="hold">
                            <p:stCondLst>
                              <p:cond delay="0"/>
                            </p:stCondLst>
                            <p:childTnLst>
                              <p:par>
                                <p:cTn id="41" presetID="10" presetClass="entr" presetSubtype="0" fill="hold" nodeType="clickEffect">
                                  <p:stCondLst>
                                    <p:cond delay="0"/>
                                  </p:stCondLst>
                                  <p:childTnLst>
                                    <p:set>
                                      <p:cBhvr>
                                        <p:cTn id="42" dur="1" fill="hold">
                                          <p:stCondLst>
                                            <p:cond delay="0"/>
                                          </p:stCondLst>
                                        </p:cTn>
                                        <p:tgtEl>
                                          <p:spTgt spid="8"/>
                                        </p:tgtEl>
                                        <p:attrNameLst>
                                          <p:attrName>style.visibility</p:attrName>
                                        </p:attrNameLst>
                                      </p:cBhvr>
                                      <p:to>
                                        <p:strVal val="visible"/>
                                      </p:to>
                                    </p:set>
                                    <p:animEffect transition="in" filter="fade">
                                      <p:cBhvr>
                                        <p:cTn id="43"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10" grpId="0">
        <p:bldSub>
          <a:bldDgm bld="one"/>
        </p:bldSub>
      </p:bldGraphic>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3"/>
          <a:stretch>
            <a:fillRect/>
          </a:stretch>
        </p:blipFill>
        <p:spPr>
          <a:xfrm>
            <a:off x="1851895" y="1236509"/>
            <a:ext cx="1440160" cy="925817"/>
          </a:xfrm>
          <a:prstGeom prst="rect">
            <a:avLst/>
          </a:prstGeom>
        </p:spPr>
      </p:pic>
      <p:pic>
        <p:nvPicPr>
          <p:cNvPr id="4" name="Picture 3"/>
          <p:cNvPicPr>
            <a:picLocks noChangeAspect="1"/>
          </p:cNvPicPr>
          <p:nvPr/>
        </p:nvPicPr>
        <p:blipFill>
          <a:blip r:embed="rId4"/>
          <a:stretch>
            <a:fillRect/>
          </a:stretch>
        </p:blipFill>
        <p:spPr>
          <a:xfrm>
            <a:off x="9399812" y="1052736"/>
            <a:ext cx="1218258" cy="1202086"/>
          </a:xfrm>
          <a:prstGeom prst="rect">
            <a:avLst/>
          </a:prstGeom>
        </p:spPr>
      </p:pic>
      <p:pic>
        <p:nvPicPr>
          <p:cNvPr id="5" name="Picture 4"/>
          <p:cNvPicPr>
            <a:picLocks noChangeAspect="1"/>
          </p:cNvPicPr>
          <p:nvPr/>
        </p:nvPicPr>
        <p:blipFill>
          <a:blip r:embed="rId5"/>
          <a:stretch>
            <a:fillRect/>
          </a:stretch>
        </p:blipFill>
        <p:spPr>
          <a:xfrm>
            <a:off x="9069538" y="2705918"/>
            <a:ext cx="1547664" cy="1547664"/>
          </a:xfrm>
          <a:prstGeom prst="rect">
            <a:avLst/>
          </a:prstGeom>
        </p:spPr>
      </p:pic>
      <p:pic>
        <p:nvPicPr>
          <p:cNvPr id="6" name="Picture 5"/>
          <p:cNvPicPr>
            <a:picLocks noChangeAspect="1"/>
          </p:cNvPicPr>
          <p:nvPr/>
        </p:nvPicPr>
        <p:blipFill>
          <a:blip r:embed="rId6"/>
          <a:stretch>
            <a:fillRect/>
          </a:stretch>
        </p:blipFill>
        <p:spPr>
          <a:xfrm>
            <a:off x="1851896" y="2705918"/>
            <a:ext cx="1376561" cy="1645158"/>
          </a:xfrm>
          <a:prstGeom prst="rect">
            <a:avLst/>
          </a:prstGeom>
        </p:spPr>
      </p:pic>
      <p:sp>
        <p:nvSpPr>
          <p:cNvPr id="7" name="Title 6"/>
          <p:cNvSpPr>
            <a:spLocks noGrp="1"/>
          </p:cNvSpPr>
          <p:nvPr>
            <p:ph type="title"/>
          </p:nvPr>
        </p:nvSpPr>
        <p:spPr>
          <a:xfrm>
            <a:off x="2152650" y="365127"/>
            <a:ext cx="7886700" cy="543593"/>
          </a:xfrm>
          <a:solidFill>
            <a:srgbClr val="002060"/>
          </a:solidFill>
        </p:spPr>
        <p:txBody>
          <a:bodyPr>
            <a:noAutofit/>
          </a:bodyPr>
          <a:lstStyle/>
          <a:p>
            <a:pPr algn="ctr"/>
            <a:r>
              <a:rPr lang="en-GB" sz="3600" b="1" dirty="0">
                <a:solidFill>
                  <a:schemeClr val="bg1"/>
                </a:solidFill>
                <a:latin typeface="+mn-lt"/>
              </a:rPr>
              <a:t>Section 1 PACE</a:t>
            </a:r>
          </a:p>
        </p:txBody>
      </p:sp>
      <p:graphicFrame>
        <p:nvGraphicFramePr>
          <p:cNvPr id="8" name="Diagram 7"/>
          <p:cNvGraphicFramePr/>
          <p:nvPr>
            <p:extLst>
              <p:ext uri="{D42A27DB-BD31-4B8C-83A1-F6EECF244321}">
                <p14:modId xmlns:p14="http://schemas.microsoft.com/office/powerpoint/2010/main" val="1151827275"/>
              </p:ext>
            </p:extLst>
          </p:nvPr>
        </p:nvGraphicFramePr>
        <p:xfrm>
          <a:off x="3446624" y="1340768"/>
          <a:ext cx="5601704" cy="3799948"/>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grpSp>
        <p:nvGrpSpPr>
          <p:cNvPr id="9" name="Group 8">
            <a:extLst>
              <a:ext uri="{FF2B5EF4-FFF2-40B4-BE49-F238E27FC236}">
                <a16:creationId xmlns:a16="http://schemas.microsoft.com/office/drawing/2014/main" id="{73F778CA-8E15-4088-962A-AE944F3D8186}"/>
              </a:ext>
            </a:extLst>
          </p:cNvPr>
          <p:cNvGrpSpPr/>
          <p:nvPr/>
        </p:nvGrpSpPr>
        <p:grpSpPr>
          <a:xfrm>
            <a:off x="0" y="5734233"/>
            <a:ext cx="12192000" cy="1240188"/>
            <a:chOff x="0" y="5734233"/>
            <a:chExt cx="12192000" cy="1240188"/>
          </a:xfrm>
        </p:grpSpPr>
        <p:pic>
          <p:nvPicPr>
            <p:cNvPr id="10" name="Picture 9">
              <a:extLst>
                <a:ext uri="{FF2B5EF4-FFF2-40B4-BE49-F238E27FC236}">
                  <a16:creationId xmlns:a16="http://schemas.microsoft.com/office/drawing/2014/main" id="{2F5E6514-B22A-4449-BA92-9B604011D39F}"/>
                </a:ext>
              </a:extLst>
            </p:cNvPr>
            <p:cNvPicPr>
              <a:picLocks noChangeAspect="1"/>
            </p:cNvPicPr>
            <p:nvPr/>
          </p:nvPicPr>
          <p:blipFill>
            <a:blip r:embed="rId12" cstate="print">
              <a:extLst>
                <a:ext uri="{28A0092B-C50C-407E-A947-70E740481C1C}">
                  <a14:useLocalDpi xmlns:a14="http://schemas.microsoft.com/office/drawing/2010/main" val="0"/>
                </a:ext>
              </a:extLst>
            </a:blip>
            <a:srcRect/>
            <a:stretch/>
          </p:blipFill>
          <p:spPr>
            <a:xfrm>
              <a:off x="0" y="6045466"/>
              <a:ext cx="12192000" cy="827536"/>
            </a:xfrm>
            <a:prstGeom prst="rect">
              <a:avLst/>
            </a:prstGeom>
          </p:spPr>
        </p:pic>
        <p:sp>
          <p:nvSpPr>
            <p:cNvPr id="11" name="Rectangle 10">
              <a:extLst>
                <a:ext uri="{FF2B5EF4-FFF2-40B4-BE49-F238E27FC236}">
                  <a16:creationId xmlns:a16="http://schemas.microsoft.com/office/drawing/2014/main" id="{48392D09-5725-4D27-A94C-60C09F785D02}"/>
                </a:ext>
              </a:extLst>
            </p:cNvPr>
            <p:cNvSpPr/>
            <p:nvPr/>
          </p:nvSpPr>
          <p:spPr>
            <a:xfrm>
              <a:off x="25878" y="6099245"/>
              <a:ext cx="2278207" cy="728890"/>
            </a:xfrm>
            <a:prstGeom prst="rect">
              <a:avLst/>
            </a:prstGeom>
            <a:solidFill>
              <a:srgbClr val="00438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12" name="Picture 11">
              <a:extLst>
                <a:ext uri="{FF2B5EF4-FFF2-40B4-BE49-F238E27FC236}">
                  <a16:creationId xmlns:a16="http://schemas.microsoft.com/office/drawing/2014/main" id="{8AD530A3-EFA5-41F2-8A46-BAB18A28A3A3}"/>
                </a:ext>
              </a:extLst>
            </p:cNvPr>
            <p:cNvPicPr>
              <a:picLocks noChangeAspect="1"/>
            </p:cNvPicPr>
            <p:nvPr/>
          </p:nvPicPr>
          <p:blipFill>
            <a:blip r:embed="rId13">
              <a:extLst>
                <a:ext uri="{28A0092B-C50C-407E-A947-70E740481C1C}">
                  <a14:useLocalDpi xmlns:a14="http://schemas.microsoft.com/office/drawing/2010/main" val="0"/>
                </a:ext>
              </a:extLst>
            </a:blip>
            <a:stretch>
              <a:fillRect/>
            </a:stretch>
          </p:blipFill>
          <p:spPr>
            <a:xfrm>
              <a:off x="1077275" y="5880520"/>
              <a:ext cx="829163" cy="947615"/>
            </a:xfrm>
            <a:prstGeom prst="rect">
              <a:avLst/>
            </a:prstGeom>
          </p:spPr>
        </p:pic>
        <p:sp>
          <p:nvSpPr>
            <p:cNvPr id="13" name="Rectangle 12">
              <a:extLst>
                <a:ext uri="{FF2B5EF4-FFF2-40B4-BE49-F238E27FC236}">
                  <a16:creationId xmlns:a16="http://schemas.microsoft.com/office/drawing/2014/main" id="{A3841A29-9DDC-42D6-914B-4FB3DB4401F8}"/>
                </a:ext>
              </a:extLst>
            </p:cNvPr>
            <p:cNvSpPr/>
            <p:nvPr/>
          </p:nvSpPr>
          <p:spPr>
            <a:xfrm>
              <a:off x="9029700" y="6099245"/>
              <a:ext cx="2970647" cy="72889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4" name="Picture 13" descr="Text, letter&#10;&#10;Description automatically generated">
              <a:extLst>
                <a:ext uri="{FF2B5EF4-FFF2-40B4-BE49-F238E27FC236}">
                  <a16:creationId xmlns:a16="http://schemas.microsoft.com/office/drawing/2014/main" id="{62CAABD8-2A60-4759-88B8-60D5337A1A2F}"/>
                </a:ext>
              </a:extLst>
            </p:cNvPr>
            <p:cNvPicPr>
              <a:picLocks noChangeAspect="1"/>
            </p:cNvPicPr>
            <p:nvPr/>
          </p:nvPicPr>
          <p:blipFill rotWithShape="1">
            <a:blip r:embed="rId14" cstate="print">
              <a:extLst>
                <a:ext uri="{28A0092B-C50C-407E-A947-70E740481C1C}">
                  <a14:useLocalDpi xmlns:a14="http://schemas.microsoft.com/office/drawing/2010/main" val="0"/>
                </a:ext>
              </a:extLst>
            </a:blip>
            <a:srcRect l="23972" t="33869" r="24538" b="34228"/>
            <a:stretch/>
          </p:blipFill>
          <p:spPr>
            <a:xfrm>
              <a:off x="9966911" y="6099245"/>
              <a:ext cx="2071341" cy="719519"/>
            </a:xfrm>
            <a:prstGeom prst="rect">
              <a:avLst/>
            </a:prstGeom>
          </p:spPr>
        </p:pic>
        <p:pic>
          <p:nvPicPr>
            <p:cNvPr id="15" name="Picture 14" descr="A picture containing text, metalware, gear&#10;&#10;Description automatically generated">
              <a:extLst>
                <a:ext uri="{FF2B5EF4-FFF2-40B4-BE49-F238E27FC236}">
                  <a16:creationId xmlns:a16="http://schemas.microsoft.com/office/drawing/2014/main" id="{B9CEF9ED-63B9-46B9-B4BD-343AD652AD8A}"/>
                </a:ext>
              </a:extLst>
            </p:cNvPr>
            <p:cNvPicPr>
              <a:picLocks noChangeAspect="1"/>
            </p:cNvPicPr>
            <p:nvPr/>
          </p:nvPicPr>
          <p:blipFill>
            <a:blip r:embed="rId15" cstate="print">
              <a:extLst>
                <a:ext uri="{28A0092B-C50C-407E-A947-70E740481C1C}">
                  <a14:useLocalDpi xmlns:a14="http://schemas.microsoft.com/office/drawing/2010/main" val="0"/>
                </a:ext>
              </a:extLst>
            </a:blip>
            <a:stretch>
              <a:fillRect/>
            </a:stretch>
          </p:blipFill>
          <p:spPr>
            <a:xfrm>
              <a:off x="91485" y="5734233"/>
              <a:ext cx="1034370" cy="1240188"/>
            </a:xfrm>
            <a:prstGeom prst="rect">
              <a:avLst/>
            </a:prstGeom>
          </p:spPr>
        </p:pic>
      </p:grpSp>
    </p:spTree>
    <p:extLst>
      <p:ext uri="{BB962C8B-B14F-4D97-AF65-F5344CB8AC3E}">
        <p14:creationId xmlns:p14="http://schemas.microsoft.com/office/powerpoint/2010/main" val="294407222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8">
                                            <p:graphicEl>
                                              <a:dgm id="{6571FF1F-8849-4FFD-8345-5DC0698F18B1}"/>
                                            </p:graphicEl>
                                          </p:spTgt>
                                        </p:tgtEl>
                                        <p:attrNameLst>
                                          <p:attrName>style.visibility</p:attrName>
                                        </p:attrNameLst>
                                      </p:cBhvr>
                                      <p:to>
                                        <p:strVal val="visible"/>
                                      </p:to>
                                    </p:set>
                                    <p:animEffect transition="in" filter="fade">
                                      <p:cBhvr>
                                        <p:cTn id="7" dur="500"/>
                                        <p:tgtEl>
                                          <p:spTgt spid="8">
                                            <p:graphicEl>
                                              <a:dgm id="{6571FF1F-8849-4FFD-8345-5DC0698F18B1}"/>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8">
                                            <p:graphicEl>
                                              <a:dgm id="{29386E58-2EB0-408A-9AA7-8222A4E724D4}"/>
                                            </p:graphicEl>
                                          </p:spTgt>
                                        </p:tgtEl>
                                        <p:attrNameLst>
                                          <p:attrName>style.visibility</p:attrName>
                                        </p:attrNameLst>
                                      </p:cBhvr>
                                      <p:to>
                                        <p:strVal val="visible"/>
                                      </p:to>
                                    </p:set>
                                    <p:animEffect transition="in" filter="fade">
                                      <p:cBhvr>
                                        <p:cTn id="12" dur="500"/>
                                        <p:tgtEl>
                                          <p:spTgt spid="8">
                                            <p:graphicEl>
                                              <a:dgm id="{29386E58-2EB0-408A-9AA7-8222A4E724D4}"/>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8">
                                            <p:graphicEl>
                                              <a:dgm id="{9FD49B8A-06A0-4069-8A55-01D3443D24B3}"/>
                                            </p:graphicEl>
                                          </p:spTgt>
                                        </p:tgtEl>
                                        <p:attrNameLst>
                                          <p:attrName>style.visibility</p:attrName>
                                        </p:attrNameLst>
                                      </p:cBhvr>
                                      <p:to>
                                        <p:strVal val="visible"/>
                                      </p:to>
                                    </p:set>
                                    <p:animEffect transition="in" filter="fade">
                                      <p:cBhvr>
                                        <p:cTn id="17" dur="500"/>
                                        <p:tgtEl>
                                          <p:spTgt spid="8">
                                            <p:graphicEl>
                                              <a:dgm id="{9FD49B8A-06A0-4069-8A55-01D3443D24B3}"/>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8" grpId="0">
        <p:bldSub>
          <a:bldDgm bld="lvlOne"/>
        </p:bldSub>
      </p:bldGraphic>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1919536" y="260649"/>
            <a:ext cx="8517632" cy="646331"/>
          </a:xfrm>
          <a:prstGeom prst="rect">
            <a:avLst/>
          </a:prstGeom>
          <a:solidFill>
            <a:srgbClr val="002060"/>
          </a:solidFill>
        </p:spPr>
        <p:txBody>
          <a:bodyPr wrap="square" rtlCol="0">
            <a:spAutoFit/>
          </a:bodyPr>
          <a:lstStyle/>
          <a:p>
            <a:pPr algn="ctr"/>
            <a:r>
              <a:rPr lang="en-GB" sz="3600" dirty="0">
                <a:latin typeface="+mn-lt"/>
              </a:rPr>
              <a:t>Reasonable Grounds</a:t>
            </a:r>
          </a:p>
        </p:txBody>
      </p:sp>
      <p:pic>
        <p:nvPicPr>
          <p:cNvPr id="6" name="Picture 5"/>
          <p:cNvPicPr>
            <a:picLocks noChangeAspect="1"/>
          </p:cNvPicPr>
          <p:nvPr/>
        </p:nvPicPr>
        <p:blipFill rotWithShape="1">
          <a:blip r:embed="rId3">
            <a:extLst>
              <a:ext uri="{28A0092B-C50C-407E-A947-70E740481C1C}">
                <a14:useLocalDpi xmlns:a14="http://schemas.microsoft.com/office/drawing/2010/main" val="0"/>
              </a:ext>
            </a:extLst>
          </a:blip>
          <a:srcRect l="21265" t="12853"/>
          <a:stretch/>
        </p:blipFill>
        <p:spPr>
          <a:xfrm>
            <a:off x="7824193" y="1628800"/>
            <a:ext cx="2399547" cy="3030876"/>
          </a:xfrm>
          <a:prstGeom prst="rect">
            <a:avLst/>
          </a:prstGeom>
        </p:spPr>
      </p:pic>
      <p:graphicFrame>
        <p:nvGraphicFramePr>
          <p:cNvPr id="3" name="Diagram 2"/>
          <p:cNvGraphicFramePr/>
          <p:nvPr>
            <p:extLst>
              <p:ext uri="{D42A27DB-BD31-4B8C-83A1-F6EECF244321}">
                <p14:modId xmlns:p14="http://schemas.microsoft.com/office/powerpoint/2010/main" val="485137866"/>
              </p:ext>
            </p:extLst>
          </p:nvPr>
        </p:nvGraphicFramePr>
        <p:xfrm>
          <a:off x="2423592" y="1364929"/>
          <a:ext cx="4632176" cy="3623651"/>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grpSp>
        <p:nvGrpSpPr>
          <p:cNvPr id="7" name="Group 6">
            <a:extLst>
              <a:ext uri="{FF2B5EF4-FFF2-40B4-BE49-F238E27FC236}">
                <a16:creationId xmlns:a16="http://schemas.microsoft.com/office/drawing/2014/main" id="{605A1DB6-45F2-43C5-B8DA-C6A8DE72E7B1}"/>
              </a:ext>
            </a:extLst>
          </p:cNvPr>
          <p:cNvGrpSpPr/>
          <p:nvPr/>
        </p:nvGrpSpPr>
        <p:grpSpPr>
          <a:xfrm>
            <a:off x="0" y="5734233"/>
            <a:ext cx="12192000" cy="1240188"/>
            <a:chOff x="0" y="5734233"/>
            <a:chExt cx="12192000" cy="1240188"/>
          </a:xfrm>
        </p:grpSpPr>
        <p:pic>
          <p:nvPicPr>
            <p:cNvPr id="8" name="Picture 7">
              <a:extLst>
                <a:ext uri="{FF2B5EF4-FFF2-40B4-BE49-F238E27FC236}">
                  <a16:creationId xmlns:a16="http://schemas.microsoft.com/office/drawing/2014/main" id="{6E902746-E3C3-40FE-8AFD-512AE81B8C4C}"/>
                </a:ext>
              </a:extLst>
            </p:cNvPr>
            <p:cNvPicPr>
              <a:picLocks noChangeAspect="1"/>
            </p:cNvPicPr>
            <p:nvPr/>
          </p:nvPicPr>
          <p:blipFill>
            <a:blip r:embed="rId9" cstate="print">
              <a:extLst>
                <a:ext uri="{28A0092B-C50C-407E-A947-70E740481C1C}">
                  <a14:useLocalDpi xmlns:a14="http://schemas.microsoft.com/office/drawing/2010/main" val="0"/>
                </a:ext>
              </a:extLst>
            </a:blip>
            <a:srcRect/>
            <a:stretch/>
          </p:blipFill>
          <p:spPr>
            <a:xfrm>
              <a:off x="0" y="6045466"/>
              <a:ext cx="12192000" cy="827536"/>
            </a:xfrm>
            <a:prstGeom prst="rect">
              <a:avLst/>
            </a:prstGeom>
          </p:spPr>
        </p:pic>
        <p:sp>
          <p:nvSpPr>
            <p:cNvPr id="9" name="Rectangle 8">
              <a:extLst>
                <a:ext uri="{FF2B5EF4-FFF2-40B4-BE49-F238E27FC236}">
                  <a16:creationId xmlns:a16="http://schemas.microsoft.com/office/drawing/2014/main" id="{A591ED40-04A2-4FC3-9D21-D05FB284C50F}"/>
                </a:ext>
              </a:extLst>
            </p:cNvPr>
            <p:cNvSpPr/>
            <p:nvPr/>
          </p:nvSpPr>
          <p:spPr>
            <a:xfrm>
              <a:off x="25878" y="6099245"/>
              <a:ext cx="2278207" cy="728890"/>
            </a:xfrm>
            <a:prstGeom prst="rect">
              <a:avLst/>
            </a:prstGeom>
            <a:solidFill>
              <a:srgbClr val="00438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10" name="Picture 9">
              <a:extLst>
                <a:ext uri="{FF2B5EF4-FFF2-40B4-BE49-F238E27FC236}">
                  <a16:creationId xmlns:a16="http://schemas.microsoft.com/office/drawing/2014/main" id="{4A36568A-F2B8-4030-A047-79BC0FCAED15}"/>
                </a:ext>
              </a:extLst>
            </p:cNvPr>
            <p:cNvPicPr>
              <a:picLocks noChangeAspect="1"/>
            </p:cNvPicPr>
            <p:nvPr/>
          </p:nvPicPr>
          <p:blipFill>
            <a:blip r:embed="rId10">
              <a:extLst>
                <a:ext uri="{28A0092B-C50C-407E-A947-70E740481C1C}">
                  <a14:useLocalDpi xmlns:a14="http://schemas.microsoft.com/office/drawing/2010/main" val="0"/>
                </a:ext>
              </a:extLst>
            </a:blip>
            <a:stretch>
              <a:fillRect/>
            </a:stretch>
          </p:blipFill>
          <p:spPr>
            <a:xfrm>
              <a:off x="1077275" y="5880520"/>
              <a:ext cx="829163" cy="947615"/>
            </a:xfrm>
            <a:prstGeom prst="rect">
              <a:avLst/>
            </a:prstGeom>
          </p:spPr>
        </p:pic>
        <p:sp>
          <p:nvSpPr>
            <p:cNvPr id="11" name="Rectangle 10">
              <a:extLst>
                <a:ext uri="{FF2B5EF4-FFF2-40B4-BE49-F238E27FC236}">
                  <a16:creationId xmlns:a16="http://schemas.microsoft.com/office/drawing/2014/main" id="{8DF9B9F3-8A49-4953-933E-31EA8D2FD857}"/>
                </a:ext>
              </a:extLst>
            </p:cNvPr>
            <p:cNvSpPr/>
            <p:nvPr/>
          </p:nvSpPr>
          <p:spPr>
            <a:xfrm>
              <a:off x="9029700" y="6099245"/>
              <a:ext cx="2970647" cy="72889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2" name="Picture 11" descr="Text, letter&#10;&#10;Description automatically generated">
              <a:extLst>
                <a:ext uri="{FF2B5EF4-FFF2-40B4-BE49-F238E27FC236}">
                  <a16:creationId xmlns:a16="http://schemas.microsoft.com/office/drawing/2014/main" id="{17B272A1-136C-46D8-AFF7-F6586FC9E888}"/>
                </a:ext>
              </a:extLst>
            </p:cNvPr>
            <p:cNvPicPr>
              <a:picLocks noChangeAspect="1"/>
            </p:cNvPicPr>
            <p:nvPr/>
          </p:nvPicPr>
          <p:blipFill rotWithShape="1">
            <a:blip r:embed="rId11" cstate="print">
              <a:extLst>
                <a:ext uri="{28A0092B-C50C-407E-A947-70E740481C1C}">
                  <a14:useLocalDpi xmlns:a14="http://schemas.microsoft.com/office/drawing/2010/main" val="0"/>
                </a:ext>
              </a:extLst>
            </a:blip>
            <a:srcRect l="23972" t="33869" r="24538" b="34228"/>
            <a:stretch/>
          </p:blipFill>
          <p:spPr>
            <a:xfrm>
              <a:off x="9966911" y="6099245"/>
              <a:ext cx="2071341" cy="719519"/>
            </a:xfrm>
            <a:prstGeom prst="rect">
              <a:avLst/>
            </a:prstGeom>
          </p:spPr>
        </p:pic>
        <p:pic>
          <p:nvPicPr>
            <p:cNvPr id="13" name="Picture 12" descr="A picture containing text, metalware, gear&#10;&#10;Description automatically generated">
              <a:extLst>
                <a:ext uri="{FF2B5EF4-FFF2-40B4-BE49-F238E27FC236}">
                  <a16:creationId xmlns:a16="http://schemas.microsoft.com/office/drawing/2014/main" id="{70C688E7-7C70-49B2-B05A-E67EBD10E8B8}"/>
                </a:ext>
              </a:extLst>
            </p:cNvPr>
            <p:cNvPicPr>
              <a:picLocks noChangeAspect="1"/>
            </p:cNvPicPr>
            <p:nvPr/>
          </p:nvPicPr>
          <p:blipFill>
            <a:blip r:embed="rId12" cstate="print">
              <a:extLst>
                <a:ext uri="{28A0092B-C50C-407E-A947-70E740481C1C}">
                  <a14:useLocalDpi xmlns:a14="http://schemas.microsoft.com/office/drawing/2010/main" val="0"/>
                </a:ext>
              </a:extLst>
            </a:blip>
            <a:stretch>
              <a:fillRect/>
            </a:stretch>
          </p:blipFill>
          <p:spPr>
            <a:xfrm>
              <a:off x="91485" y="5734233"/>
              <a:ext cx="1034370" cy="1240188"/>
            </a:xfrm>
            <a:prstGeom prst="rect">
              <a:avLst/>
            </a:prstGeom>
          </p:spPr>
        </p:pic>
      </p:grpSp>
    </p:spTree>
    <p:extLst>
      <p:ext uri="{BB962C8B-B14F-4D97-AF65-F5344CB8AC3E}">
        <p14:creationId xmlns:p14="http://schemas.microsoft.com/office/powerpoint/2010/main" val="73274449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graphicEl>
                                              <a:dgm id="{B26FDA26-65E2-4D89-818A-6697CBB9BEBC}"/>
                                            </p:graphicEl>
                                          </p:spTgt>
                                        </p:tgtEl>
                                        <p:attrNameLst>
                                          <p:attrName>style.visibility</p:attrName>
                                        </p:attrNameLst>
                                      </p:cBhvr>
                                      <p:to>
                                        <p:strVal val="visible"/>
                                      </p:to>
                                    </p:set>
                                    <p:animEffect transition="in" filter="fade">
                                      <p:cBhvr>
                                        <p:cTn id="7" dur="500"/>
                                        <p:tgtEl>
                                          <p:spTgt spid="3">
                                            <p:graphicEl>
                                              <a:dgm id="{B26FDA26-65E2-4D89-818A-6697CBB9BEBC}"/>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graphicEl>
                                              <a:dgm id="{40336F90-D95A-4773-AD97-6FF8021E7814}"/>
                                            </p:graphicEl>
                                          </p:spTgt>
                                        </p:tgtEl>
                                        <p:attrNameLst>
                                          <p:attrName>style.visibility</p:attrName>
                                        </p:attrNameLst>
                                      </p:cBhvr>
                                      <p:to>
                                        <p:strVal val="visible"/>
                                      </p:to>
                                    </p:set>
                                    <p:animEffect transition="in" filter="fade">
                                      <p:cBhvr>
                                        <p:cTn id="12" dur="500"/>
                                        <p:tgtEl>
                                          <p:spTgt spid="3">
                                            <p:graphicEl>
                                              <a:dgm id="{40336F90-D95A-4773-AD97-6FF8021E7814}"/>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graphicEl>
                                              <a:dgm id="{88B22D7D-2CF6-4834-B8CE-0424797544DD}"/>
                                            </p:graphicEl>
                                          </p:spTgt>
                                        </p:tgtEl>
                                        <p:attrNameLst>
                                          <p:attrName>style.visibility</p:attrName>
                                        </p:attrNameLst>
                                      </p:cBhvr>
                                      <p:to>
                                        <p:strVal val="visible"/>
                                      </p:to>
                                    </p:set>
                                    <p:animEffect transition="in" filter="fade">
                                      <p:cBhvr>
                                        <p:cTn id="17" dur="500"/>
                                        <p:tgtEl>
                                          <p:spTgt spid="3">
                                            <p:graphicEl>
                                              <a:dgm id="{88B22D7D-2CF6-4834-B8CE-0424797544DD}"/>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3" grpId="0">
        <p:bldSub>
          <a:bldDgm bld="lvlOne"/>
        </p:bldSub>
      </p:bldGraphic>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descr="\\Client\G$\Roger Images\Images\thumbnail image\court_police.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600056" y="1700808"/>
            <a:ext cx="3637888" cy="316835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 name="TextBox 2"/>
          <p:cNvSpPr txBox="1">
            <a:spLocks noChangeArrowheads="1"/>
          </p:cNvSpPr>
          <p:nvPr/>
        </p:nvSpPr>
        <p:spPr bwMode="auto">
          <a:xfrm>
            <a:off x="2580562" y="980728"/>
            <a:ext cx="3529012" cy="4893647"/>
          </a:xfrm>
          <a:custGeom>
            <a:avLst/>
            <a:gdLst>
              <a:gd name="connsiteX0" fmla="*/ 0 w 3529012"/>
              <a:gd name="connsiteY0" fmla="*/ 0 h 4893647"/>
              <a:gd name="connsiteX1" fmla="*/ 623459 w 3529012"/>
              <a:gd name="connsiteY1" fmla="*/ 0 h 4893647"/>
              <a:gd name="connsiteX2" fmla="*/ 1105757 w 3529012"/>
              <a:gd name="connsiteY2" fmla="*/ 0 h 4893647"/>
              <a:gd name="connsiteX3" fmla="*/ 1764506 w 3529012"/>
              <a:gd name="connsiteY3" fmla="*/ 0 h 4893647"/>
              <a:gd name="connsiteX4" fmla="*/ 2423255 w 3529012"/>
              <a:gd name="connsiteY4" fmla="*/ 0 h 4893647"/>
              <a:gd name="connsiteX5" fmla="*/ 2976133 w 3529012"/>
              <a:gd name="connsiteY5" fmla="*/ 0 h 4893647"/>
              <a:gd name="connsiteX6" fmla="*/ 3529012 w 3529012"/>
              <a:gd name="connsiteY6" fmla="*/ 0 h 4893647"/>
              <a:gd name="connsiteX7" fmla="*/ 3529012 w 3529012"/>
              <a:gd name="connsiteY7" fmla="*/ 396929 h 4893647"/>
              <a:gd name="connsiteX8" fmla="*/ 3529012 w 3529012"/>
              <a:gd name="connsiteY8" fmla="*/ 1038541 h 4893647"/>
              <a:gd name="connsiteX9" fmla="*/ 3529012 w 3529012"/>
              <a:gd name="connsiteY9" fmla="*/ 1582279 h 4893647"/>
              <a:gd name="connsiteX10" fmla="*/ 3529012 w 3529012"/>
              <a:gd name="connsiteY10" fmla="*/ 2174954 h 4893647"/>
              <a:gd name="connsiteX11" fmla="*/ 3529012 w 3529012"/>
              <a:gd name="connsiteY11" fmla="*/ 2767629 h 4893647"/>
              <a:gd name="connsiteX12" fmla="*/ 3529012 w 3529012"/>
              <a:gd name="connsiteY12" fmla="*/ 3311368 h 4893647"/>
              <a:gd name="connsiteX13" fmla="*/ 3529012 w 3529012"/>
              <a:gd name="connsiteY13" fmla="*/ 3952979 h 4893647"/>
              <a:gd name="connsiteX14" fmla="*/ 3529012 w 3529012"/>
              <a:gd name="connsiteY14" fmla="*/ 4893647 h 4893647"/>
              <a:gd name="connsiteX15" fmla="*/ 2940843 w 3529012"/>
              <a:gd name="connsiteY15" fmla="*/ 4893647 h 4893647"/>
              <a:gd name="connsiteX16" fmla="*/ 2317385 w 3529012"/>
              <a:gd name="connsiteY16" fmla="*/ 4893647 h 4893647"/>
              <a:gd name="connsiteX17" fmla="*/ 1799796 w 3529012"/>
              <a:gd name="connsiteY17" fmla="*/ 4893647 h 4893647"/>
              <a:gd name="connsiteX18" fmla="*/ 1176337 w 3529012"/>
              <a:gd name="connsiteY18" fmla="*/ 4893647 h 4893647"/>
              <a:gd name="connsiteX19" fmla="*/ 694039 w 3529012"/>
              <a:gd name="connsiteY19" fmla="*/ 4893647 h 4893647"/>
              <a:gd name="connsiteX20" fmla="*/ 0 w 3529012"/>
              <a:gd name="connsiteY20" fmla="*/ 4893647 h 4893647"/>
              <a:gd name="connsiteX21" fmla="*/ 0 w 3529012"/>
              <a:gd name="connsiteY21" fmla="*/ 4349908 h 4893647"/>
              <a:gd name="connsiteX22" fmla="*/ 0 w 3529012"/>
              <a:gd name="connsiteY22" fmla="*/ 3806170 h 4893647"/>
              <a:gd name="connsiteX23" fmla="*/ 0 w 3529012"/>
              <a:gd name="connsiteY23" fmla="*/ 3262431 h 4893647"/>
              <a:gd name="connsiteX24" fmla="*/ 0 w 3529012"/>
              <a:gd name="connsiteY24" fmla="*/ 2718693 h 4893647"/>
              <a:gd name="connsiteX25" fmla="*/ 0 w 3529012"/>
              <a:gd name="connsiteY25" fmla="*/ 2223891 h 4893647"/>
              <a:gd name="connsiteX26" fmla="*/ 0 w 3529012"/>
              <a:gd name="connsiteY26" fmla="*/ 1826962 h 4893647"/>
              <a:gd name="connsiteX27" fmla="*/ 0 w 3529012"/>
              <a:gd name="connsiteY27" fmla="*/ 1283223 h 4893647"/>
              <a:gd name="connsiteX28" fmla="*/ 0 w 3529012"/>
              <a:gd name="connsiteY28" fmla="*/ 788421 h 4893647"/>
              <a:gd name="connsiteX29" fmla="*/ 0 w 3529012"/>
              <a:gd name="connsiteY29" fmla="*/ 0 h 48936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3529012" h="4893647" fill="none" extrusionOk="0">
                <a:moveTo>
                  <a:pt x="0" y="0"/>
                </a:moveTo>
                <a:cubicBezTo>
                  <a:pt x="234032" y="-35321"/>
                  <a:pt x="438737" y="10597"/>
                  <a:pt x="623459" y="0"/>
                </a:cubicBezTo>
                <a:cubicBezTo>
                  <a:pt x="808181" y="-10597"/>
                  <a:pt x="963093" y="36056"/>
                  <a:pt x="1105757" y="0"/>
                </a:cubicBezTo>
                <a:cubicBezTo>
                  <a:pt x="1248421" y="-36056"/>
                  <a:pt x="1627127" y="20371"/>
                  <a:pt x="1764506" y="0"/>
                </a:cubicBezTo>
                <a:cubicBezTo>
                  <a:pt x="1901885" y="-20371"/>
                  <a:pt x="2186013" y="70322"/>
                  <a:pt x="2423255" y="0"/>
                </a:cubicBezTo>
                <a:cubicBezTo>
                  <a:pt x="2660497" y="-70322"/>
                  <a:pt x="2748838" y="30545"/>
                  <a:pt x="2976133" y="0"/>
                </a:cubicBezTo>
                <a:cubicBezTo>
                  <a:pt x="3203428" y="-30545"/>
                  <a:pt x="3331176" y="50157"/>
                  <a:pt x="3529012" y="0"/>
                </a:cubicBezTo>
                <a:cubicBezTo>
                  <a:pt x="3542461" y="103680"/>
                  <a:pt x="3521769" y="258404"/>
                  <a:pt x="3529012" y="396929"/>
                </a:cubicBezTo>
                <a:cubicBezTo>
                  <a:pt x="3536255" y="535454"/>
                  <a:pt x="3476163" y="908946"/>
                  <a:pt x="3529012" y="1038541"/>
                </a:cubicBezTo>
                <a:cubicBezTo>
                  <a:pt x="3581861" y="1168136"/>
                  <a:pt x="3499594" y="1334636"/>
                  <a:pt x="3529012" y="1582279"/>
                </a:cubicBezTo>
                <a:cubicBezTo>
                  <a:pt x="3558430" y="1829922"/>
                  <a:pt x="3492196" y="1965673"/>
                  <a:pt x="3529012" y="2174954"/>
                </a:cubicBezTo>
                <a:cubicBezTo>
                  <a:pt x="3565828" y="2384236"/>
                  <a:pt x="3483255" y="2601324"/>
                  <a:pt x="3529012" y="2767629"/>
                </a:cubicBezTo>
                <a:cubicBezTo>
                  <a:pt x="3574769" y="2933934"/>
                  <a:pt x="3492504" y="3083843"/>
                  <a:pt x="3529012" y="3311368"/>
                </a:cubicBezTo>
                <a:cubicBezTo>
                  <a:pt x="3565520" y="3538893"/>
                  <a:pt x="3527427" y="3736846"/>
                  <a:pt x="3529012" y="3952979"/>
                </a:cubicBezTo>
                <a:cubicBezTo>
                  <a:pt x="3530597" y="4169112"/>
                  <a:pt x="3513154" y="4520180"/>
                  <a:pt x="3529012" y="4893647"/>
                </a:cubicBezTo>
                <a:cubicBezTo>
                  <a:pt x="3253107" y="4910167"/>
                  <a:pt x="3184377" y="4889501"/>
                  <a:pt x="2940843" y="4893647"/>
                </a:cubicBezTo>
                <a:cubicBezTo>
                  <a:pt x="2697309" y="4897793"/>
                  <a:pt x="2500724" y="4825518"/>
                  <a:pt x="2317385" y="4893647"/>
                </a:cubicBezTo>
                <a:cubicBezTo>
                  <a:pt x="2134046" y="4961776"/>
                  <a:pt x="2037364" y="4834334"/>
                  <a:pt x="1799796" y="4893647"/>
                </a:cubicBezTo>
                <a:cubicBezTo>
                  <a:pt x="1562228" y="4952960"/>
                  <a:pt x="1422065" y="4877763"/>
                  <a:pt x="1176337" y="4893647"/>
                </a:cubicBezTo>
                <a:cubicBezTo>
                  <a:pt x="930609" y="4909531"/>
                  <a:pt x="933622" y="4849490"/>
                  <a:pt x="694039" y="4893647"/>
                </a:cubicBezTo>
                <a:cubicBezTo>
                  <a:pt x="454456" y="4937804"/>
                  <a:pt x="158827" y="4867309"/>
                  <a:pt x="0" y="4893647"/>
                </a:cubicBezTo>
                <a:cubicBezTo>
                  <a:pt x="-39442" y="4756018"/>
                  <a:pt x="51536" y="4611065"/>
                  <a:pt x="0" y="4349908"/>
                </a:cubicBezTo>
                <a:cubicBezTo>
                  <a:pt x="-51536" y="4088751"/>
                  <a:pt x="28518" y="4077805"/>
                  <a:pt x="0" y="3806170"/>
                </a:cubicBezTo>
                <a:cubicBezTo>
                  <a:pt x="-28518" y="3534535"/>
                  <a:pt x="30945" y="3455271"/>
                  <a:pt x="0" y="3262431"/>
                </a:cubicBezTo>
                <a:cubicBezTo>
                  <a:pt x="-30945" y="3069591"/>
                  <a:pt x="63060" y="2902195"/>
                  <a:pt x="0" y="2718693"/>
                </a:cubicBezTo>
                <a:cubicBezTo>
                  <a:pt x="-63060" y="2535191"/>
                  <a:pt x="12249" y="2370977"/>
                  <a:pt x="0" y="2223891"/>
                </a:cubicBezTo>
                <a:cubicBezTo>
                  <a:pt x="-12249" y="2076805"/>
                  <a:pt x="43064" y="1944103"/>
                  <a:pt x="0" y="1826962"/>
                </a:cubicBezTo>
                <a:cubicBezTo>
                  <a:pt x="-43064" y="1709821"/>
                  <a:pt x="29123" y="1448419"/>
                  <a:pt x="0" y="1283223"/>
                </a:cubicBezTo>
                <a:cubicBezTo>
                  <a:pt x="-29123" y="1118027"/>
                  <a:pt x="47594" y="933105"/>
                  <a:pt x="0" y="788421"/>
                </a:cubicBezTo>
                <a:cubicBezTo>
                  <a:pt x="-47594" y="643737"/>
                  <a:pt x="29783" y="208576"/>
                  <a:pt x="0" y="0"/>
                </a:cubicBezTo>
                <a:close/>
              </a:path>
              <a:path w="3529012" h="4893647" stroke="0" extrusionOk="0">
                <a:moveTo>
                  <a:pt x="0" y="0"/>
                </a:moveTo>
                <a:cubicBezTo>
                  <a:pt x="214189" y="-15517"/>
                  <a:pt x="400467" y="7542"/>
                  <a:pt x="552879" y="0"/>
                </a:cubicBezTo>
                <a:cubicBezTo>
                  <a:pt x="705291" y="-7542"/>
                  <a:pt x="906129" y="74158"/>
                  <a:pt x="1176337" y="0"/>
                </a:cubicBezTo>
                <a:cubicBezTo>
                  <a:pt x="1446545" y="-74158"/>
                  <a:pt x="1528335" y="34221"/>
                  <a:pt x="1764506" y="0"/>
                </a:cubicBezTo>
                <a:cubicBezTo>
                  <a:pt x="2000677" y="-34221"/>
                  <a:pt x="2161544" y="10918"/>
                  <a:pt x="2352675" y="0"/>
                </a:cubicBezTo>
                <a:cubicBezTo>
                  <a:pt x="2543806" y="-10918"/>
                  <a:pt x="2699518" y="51395"/>
                  <a:pt x="2905553" y="0"/>
                </a:cubicBezTo>
                <a:cubicBezTo>
                  <a:pt x="3111588" y="-51395"/>
                  <a:pt x="3376358" y="3261"/>
                  <a:pt x="3529012" y="0"/>
                </a:cubicBezTo>
                <a:cubicBezTo>
                  <a:pt x="3556168" y="214051"/>
                  <a:pt x="3482238" y="458535"/>
                  <a:pt x="3529012" y="592675"/>
                </a:cubicBezTo>
                <a:cubicBezTo>
                  <a:pt x="3575786" y="726816"/>
                  <a:pt x="3488481" y="1017703"/>
                  <a:pt x="3529012" y="1234287"/>
                </a:cubicBezTo>
                <a:cubicBezTo>
                  <a:pt x="3569543" y="1450871"/>
                  <a:pt x="3486478" y="1475516"/>
                  <a:pt x="3529012" y="1680152"/>
                </a:cubicBezTo>
                <a:cubicBezTo>
                  <a:pt x="3571546" y="1884789"/>
                  <a:pt x="3487026" y="1985595"/>
                  <a:pt x="3529012" y="2126018"/>
                </a:cubicBezTo>
                <a:cubicBezTo>
                  <a:pt x="3570998" y="2266441"/>
                  <a:pt x="3528352" y="2387089"/>
                  <a:pt x="3529012" y="2522947"/>
                </a:cubicBezTo>
                <a:cubicBezTo>
                  <a:pt x="3529672" y="2658805"/>
                  <a:pt x="3527294" y="2891118"/>
                  <a:pt x="3529012" y="3115622"/>
                </a:cubicBezTo>
                <a:cubicBezTo>
                  <a:pt x="3530730" y="3340126"/>
                  <a:pt x="3491933" y="3328487"/>
                  <a:pt x="3529012" y="3512551"/>
                </a:cubicBezTo>
                <a:cubicBezTo>
                  <a:pt x="3566091" y="3696615"/>
                  <a:pt x="3488622" y="3821679"/>
                  <a:pt x="3529012" y="3909480"/>
                </a:cubicBezTo>
                <a:cubicBezTo>
                  <a:pt x="3569402" y="3997281"/>
                  <a:pt x="3502039" y="4266294"/>
                  <a:pt x="3529012" y="4404282"/>
                </a:cubicBezTo>
                <a:cubicBezTo>
                  <a:pt x="3555985" y="4542270"/>
                  <a:pt x="3488168" y="4768122"/>
                  <a:pt x="3529012" y="4893647"/>
                </a:cubicBezTo>
                <a:cubicBezTo>
                  <a:pt x="3405302" y="4903149"/>
                  <a:pt x="3206845" y="4831188"/>
                  <a:pt x="2976133" y="4893647"/>
                </a:cubicBezTo>
                <a:cubicBezTo>
                  <a:pt x="2745421" y="4956106"/>
                  <a:pt x="2592304" y="4836637"/>
                  <a:pt x="2317385" y="4893647"/>
                </a:cubicBezTo>
                <a:cubicBezTo>
                  <a:pt x="2042466" y="4950657"/>
                  <a:pt x="1998830" y="4881395"/>
                  <a:pt x="1764506" y="4893647"/>
                </a:cubicBezTo>
                <a:cubicBezTo>
                  <a:pt x="1530182" y="4905899"/>
                  <a:pt x="1369770" y="4866028"/>
                  <a:pt x="1246918" y="4893647"/>
                </a:cubicBezTo>
                <a:cubicBezTo>
                  <a:pt x="1124066" y="4921266"/>
                  <a:pt x="858077" y="4825532"/>
                  <a:pt x="588169" y="4893647"/>
                </a:cubicBezTo>
                <a:cubicBezTo>
                  <a:pt x="318261" y="4961762"/>
                  <a:pt x="166274" y="4890389"/>
                  <a:pt x="0" y="4893647"/>
                </a:cubicBezTo>
                <a:cubicBezTo>
                  <a:pt x="-18327" y="4687502"/>
                  <a:pt x="1233" y="4527927"/>
                  <a:pt x="0" y="4398845"/>
                </a:cubicBezTo>
                <a:cubicBezTo>
                  <a:pt x="-1233" y="4269763"/>
                  <a:pt x="38852" y="4095995"/>
                  <a:pt x="0" y="3855106"/>
                </a:cubicBezTo>
                <a:cubicBezTo>
                  <a:pt x="-38852" y="3614217"/>
                  <a:pt x="65250" y="3391982"/>
                  <a:pt x="0" y="3262431"/>
                </a:cubicBezTo>
                <a:cubicBezTo>
                  <a:pt x="-65250" y="3132880"/>
                  <a:pt x="31421" y="2915079"/>
                  <a:pt x="0" y="2816566"/>
                </a:cubicBezTo>
                <a:cubicBezTo>
                  <a:pt x="-31421" y="2718053"/>
                  <a:pt x="71152" y="2344173"/>
                  <a:pt x="0" y="2174954"/>
                </a:cubicBezTo>
                <a:cubicBezTo>
                  <a:pt x="-71152" y="2005735"/>
                  <a:pt x="358" y="1672753"/>
                  <a:pt x="0" y="1533343"/>
                </a:cubicBezTo>
                <a:cubicBezTo>
                  <a:pt x="-358" y="1393933"/>
                  <a:pt x="26631" y="1159038"/>
                  <a:pt x="0" y="989604"/>
                </a:cubicBezTo>
                <a:cubicBezTo>
                  <a:pt x="-26631" y="820170"/>
                  <a:pt x="15947" y="308897"/>
                  <a:pt x="0" y="0"/>
                </a:cubicBezTo>
                <a:close/>
              </a:path>
            </a:pathLst>
          </a:custGeom>
          <a:solidFill>
            <a:schemeClr val="accent1">
              <a:lumMod val="20000"/>
              <a:lumOff val="80000"/>
            </a:schemeClr>
          </a:solidFill>
          <a:ln>
            <a:solidFill>
              <a:schemeClr val="tx1"/>
            </a:solidFill>
            <a:extLst>
              <a:ext uri="{C807C97D-BFC1-408E-A445-0C87EB9F89A2}">
                <ask:lineSketchStyleProps xmlns:ask="http://schemas.microsoft.com/office/drawing/2018/sketchyshapes" sd="3197032712">
                  <a:prstGeom prst="rect">
                    <a:avLst/>
                  </a:prstGeom>
                  <ask:type>
                    <ask:lineSketchScribble/>
                  </ask:type>
                </ask:lineSketchStyleProps>
              </a:ext>
            </a:extLst>
          </a:ln>
        </p:spPr>
        <p:txBody>
          <a:bodyPr>
            <a:spAutoFit/>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eaLnBrk="1" fontAlgn="auto" hangingPunct="1">
              <a:spcBef>
                <a:spcPct val="0"/>
              </a:spcBef>
              <a:spcAft>
                <a:spcPts val="0"/>
              </a:spcAft>
              <a:buNone/>
              <a:defRPr/>
            </a:pPr>
            <a:r>
              <a:rPr lang="en-GB" altLang="en-US" sz="3200" i="1" u="sng" kern="0" dirty="0">
                <a:solidFill>
                  <a:schemeClr val="tx1"/>
                </a:solidFill>
                <a:latin typeface="+mn-lt"/>
                <a:cs typeface="Arial" panose="020B0604020202020204" pitchFamily="34" charset="0"/>
              </a:rPr>
              <a:t>S</a:t>
            </a:r>
            <a:r>
              <a:rPr lang="en-GB" altLang="en-US" b="0" kern="0" dirty="0">
                <a:solidFill>
                  <a:srgbClr val="000000"/>
                </a:solidFill>
                <a:latin typeface="+mn-lt"/>
                <a:cs typeface="Arial" panose="020B0604020202020204" pitchFamily="34" charset="0"/>
              </a:rPr>
              <a:t>een</a:t>
            </a:r>
          </a:p>
          <a:p>
            <a:pPr eaLnBrk="1" fontAlgn="auto" hangingPunct="1">
              <a:spcBef>
                <a:spcPct val="0"/>
              </a:spcBef>
              <a:spcAft>
                <a:spcPts val="0"/>
              </a:spcAft>
              <a:buNone/>
              <a:defRPr/>
            </a:pPr>
            <a:endParaRPr lang="en-GB" altLang="en-US" b="0" kern="0" dirty="0">
              <a:solidFill>
                <a:srgbClr val="000000"/>
              </a:solidFill>
              <a:latin typeface="+mn-lt"/>
              <a:cs typeface="Arial" panose="020B0604020202020204" pitchFamily="34" charset="0"/>
            </a:endParaRPr>
          </a:p>
          <a:p>
            <a:pPr eaLnBrk="1" fontAlgn="auto" hangingPunct="1">
              <a:spcBef>
                <a:spcPct val="0"/>
              </a:spcBef>
              <a:spcAft>
                <a:spcPts val="0"/>
              </a:spcAft>
              <a:buNone/>
              <a:defRPr/>
            </a:pPr>
            <a:r>
              <a:rPr lang="en-GB" altLang="en-US" sz="3200" i="1" u="sng" kern="0" dirty="0">
                <a:solidFill>
                  <a:schemeClr val="tx1"/>
                </a:solidFill>
                <a:latin typeface="+mn-lt"/>
                <a:cs typeface="Arial" panose="020B0604020202020204" pitchFamily="34" charset="0"/>
              </a:rPr>
              <a:t>H</a:t>
            </a:r>
            <a:r>
              <a:rPr lang="en-GB" altLang="en-US" b="0" kern="0" dirty="0">
                <a:solidFill>
                  <a:srgbClr val="000000"/>
                </a:solidFill>
                <a:latin typeface="+mn-lt"/>
                <a:cs typeface="Arial" panose="020B0604020202020204" pitchFamily="34" charset="0"/>
              </a:rPr>
              <a:t>eard</a:t>
            </a:r>
          </a:p>
          <a:p>
            <a:pPr eaLnBrk="1" fontAlgn="auto" hangingPunct="1">
              <a:spcBef>
                <a:spcPct val="0"/>
              </a:spcBef>
              <a:spcAft>
                <a:spcPts val="0"/>
              </a:spcAft>
              <a:buNone/>
              <a:defRPr/>
            </a:pPr>
            <a:endParaRPr lang="en-GB" altLang="en-US" b="0" kern="0" dirty="0">
              <a:solidFill>
                <a:srgbClr val="000000"/>
              </a:solidFill>
              <a:latin typeface="+mn-lt"/>
              <a:cs typeface="Arial" panose="020B0604020202020204" pitchFamily="34" charset="0"/>
            </a:endParaRPr>
          </a:p>
          <a:p>
            <a:pPr eaLnBrk="1" fontAlgn="auto" hangingPunct="1">
              <a:spcBef>
                <a:spcPct val="0"/>
              </a:spcBef>
              <a:spcAft>
                <a:spcPts val="0"/>
              </a:spcAft>
              <a:buNone/>
              <a:defRPr/>
            </a:pPr>
            <a:r>
              <a:rPr lang="en-GB" altLang="en-US" sz="3200" i="1" u="sng" kern="0" dirty="0">
                <a:solidFill>
                  <a:schemeClr val="tx1"/>
                </a:solidFill>
                <a:latin typeface="+mn-lt"/>
                <a:cs typeface="Arial" panose="020B0604020202020204" pitchFamily="34" charset="0"/>
              </a:rPr>
              <a:t>A</a:t>
            </a:r>
            <a:r>
              <a:rPr lang="en-GB" altLang="en-US" b="0" kern="0" dirty="0">
                <a:solidFill>
                  <a:srgbClr val="000000"/>
                </a:solidFill>
                <a:latin typeface="+mn-lt"/>
                <a:cs typeface="Arial" panose="020B0604020202020204" pitchFamily="34" charset="0"/>
              </a:rPr>
              <a:t>ctions</a:t>
            </a:r>
          </a:p>
          <a:p>
            <a:pPr eaLnBrk="1" fontAlgn="auto" hangingPunct="1">
              <a:spcBef>
                <a:spcPct val="0"/>
              </a:spcBef>
              <a:spcAft>
                <a:spcPts val="0"/>
              </a:spcAft>
              <a:buNone/>
              <a:defRPr/>
            </a:pPr>
            <a:endParaRPr lang="en-GB" altLang="en-US" b="0" kern="0" dirty="0">
              <a:solidFill>
                <a:srgbClr val="000000"/>
              </a:solidFill>
              <a:latin typeface="+mn-lt"/>
              <a:cs typeface="Arial" panose="020B0604020202020204" pitchFamily="34" charset="0"/>
            </a:endParaRPr>
          </a:p>
          <a:p>
            <a:pPr eaLnBrk="1" fontAlgn="auto" hangingPunct="1">
              <a:spcBef>
                <a:spcPct val="0"/>
              </a:spcBef>
              <a:spcAft>
                <a:spcPts val="0"/>
              </a:spcAft>
              <a:buNone/>
              <a:defRPr/>
            </a:pPr>
            <a:r>
              <a:rPr lang="en-GB" altLang="en-US" sz="3200" i="1" u="sng" kern="0" dirty="0">
                <a:solidFill>
                  <a:schemeClr val="tx1"/>
                </a:solidFill>
                <a:latin typeface="+mn-lt"/>
                <a:cs typeface="Arial" panose="020B0604020202020204" pitchFamily="34" charset="0"/>
              </a:rPr>
              <a:t>C</a:t>
            </a:r>
            <a:r>
              <a:rPr lang="en-GB" altLang="en-US" b="0" kern="0" dirty="0">
                <a:solidFill>
                  <a:srgbClr val="000000"/>
                </a:solidFill>
                <a:latin typeface="+mn-lt"/>
                <a:cs typeface="Arial" panose="020B0604020202020204" pitchFamily="34" charset="0"/>
              </a:rPr>
              <a:t>onversations</a:t>
            </a:r>
          </a:p>
          <a:p>
            <a:pPr eaLnBrk="1" fontAlgn="auto" hangingPunct="1">
              <a:spcBef>
                <a:spcPct val="0"/>
              </a:spcBef>
              <a:spcAft>
                <a:spcPts val="0"/>
              </a:spcAft>
              <a:buNone/>
              <a:defRPr/>
            </a:pPr>
            <a:endParaRPr lang="en-GB" altLang="en-US" b="0" kern="0" dirty="0">
              <a:solidFill>
                <a:srgbClr val="000000"/>
              </a:solidFill>
              <a:latin typeface="+mn-lt"/>
              <a:cs typeface="Arial" panose="020B0604020202020204" pitchFamily="34" charset="0"/>
            </a:endParaRPr>
          </a:p>
          <a:p>
            <a:pPr eaLnBrk="1" fontAlgn="auto" hangingPunct="1">
              <a:spcBef>
                <a:spcPct val="0"/>
              </a:spcBef>
              <a:spcAft>
                <a:spcPts val="0"/>
              </a:spcAft>
              <a:buNone/>
              <a:defRPr/>
            </a:pPr>
            <a:r>
              <a:rPr lang="en-GB" altLang="en-US" sz="3200" i="1" u="sng" kern="0" dirty="0">
                <a:solidFill>
                  <a:schemeClr val="tx1"/>
                </a:solidFill>
                <a:latin typeface="+mn-lt"/>
                <a:cs typeface="Arial" panose="020B0604020202020204" pitchFamily="34" charset="0"/>
              </a:rPr>
              <a:t>K</a:t>
            </a:r>
            <a:r>
              <a:rPr lang="en-GB" altLang="en-US" b="0" kern="0" dirty="0">
                <a:solidFill>
                  <a:srgbClr val="000000"/>
                </a:solidFill>
                <a:latin typeface="+mn-lt"/>
                <a:cs typeface="Arial" panose="020B0604020202020204" pitchFamily="34" charset="0"/>
              </a:rPr>
              <a:t>nowledge</a:t>
            </a:r>
          </a:p>
          <a:p>
            <a:pPr eaLnBrk="1" fontAlgn="auto" hangingPunct="1">
              <a:spcBef>
                <a:spcPct val="0"/>
              </a:spcBef>
              <a:spcAft>
                <a:spcPts val="0"/>
              </a:spcAft>
              <a:buNone/>
              <a:defRPr/>
            </a:pPr>
            <a:endParaRPr lang="en-GB" altLang="en-US" b="0" kern="0" dirty="0">
              <a:solidFill>
                <a:srgbClr val="000000"/>
              </a:solidFill>
              <a:latin typeface="+mn-lt"/>
              <a:cs typeface="Arial" panose="020B0604020202020204" pitchFamily="34" charset="0"/>
            </a:endParaRPr>
          </a:p>
          <a:p>
            <a:pPr eaLnBrk="1" fontAlgn="auto" hangingPunct="1">
              <a:spcBef>
                <a:spcPct val="0"/>
              </a:spcBef>
              <a:spcAft>
                <a:spcPts val="0"/>
              </a:spcAft>
              <a:buNone/>
              <a:defRPr/>
            </a:pPr>
            <a:r>
              <a:rPr lang="en-GB" altLang="en-US" sz="3200" i="1" u="sng" kern="0" dirty="0">
                <a:solidFill>
                  <a:schemeClr val="tx1"/>
                </a:solidFill>
                <a:latin typeface="+mn-lt"/>
                <a:cs typeface="Arial" panose="020B0604020202020204" pitchFamily="34" charset="0"/>
              </a:rPr>
              <a:t>S</a:t>
            </a:r>
            <a:r>
              <a:rPr lang="en-GB" altLang="en-US" b="0" kern="0" dirty="0">
                <a:solidFill>
                  <a:srgbClr val="000000"/>
                </a:solidFill>
                <a:latin typeface="+mn-lt"/>
                <a:cs typeface="Arial" panose="020B0604020202020204" pitchFamily="34" charset="0"/>
              </a:rPr>
              <a:t>mell</a:t>
            </a:r>
          </a:p>
        </p:txBody>
      </p:sp>
      <p:sp>
        <p:nvSpPr>
          <p:cNvPr id="4" name="TextBox 3"/>
          <p:cNvSpPr txBox="1">
            <a:spLocks noChangeArrowheads="1"/>
          </p:cNvSpPr>
          <p:nvPr/>
        </p:nvSpPr>
        <p:spPr bwMode="auto">
          <a:xfrm>
            <a:off x="1775520" y="116633"/>
            <a:ext cx="8712968" cy="646331"/>
          </a:xfrm>
          <a:prstGeom prst="rect">
            <a:avLst/>
          </a:prstGeom>
          <a:solidFill>
            <a:srgbClr val="002060"/>
          </a:solidFill>
          <a:ln>
            <a:noFill/>
          </a:ln>
        </p:spPr>
        <p:txBody>
          <a:bodyPr wrap="square">
            <a:spAutoFit/>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eaLnBrk="1" fontAlgn="auto" hangingPunct="1">
              <a:spcBef>
                <a:spcPct val="0"/>
              </a:spcBef>
              <a:spcAft>
                <a:spcPts val="0"/>
              </a:spcAft>
              <a:buNone/>
              <a:defRPr/>
            </a:pPr>
            <a:r>
              <a:rPr lang="en-GB" altLang="en-US" sz="3600" b="0" kern="0" dirty="0">
                <a:solidFill>
                  <a:schemeClr val="bg1"/>
                </a:solidFill>
                <a:latin typeface="+mn-lt"/>
              </a:rPr>
              <a:t>Remember -What can you give evidence of?</a:t>
            </a:r>
          </a:p>
        </p:txBody>
      </p:sp>
      <p:grpSp>
        <p:nvGrpSpPr>
          <p:cNvPr id="5" name="Group 4">
            <a:extLst>
              <a:ext uri="{FF2B5EF4-FFF2-40B4-BE49-F238E27FC236}">
                <a16:creationId xmlns:a16="http://schemas.microsoft.com/office/drawing/2014/main" id="{983929EA-D524-4A21-8F27-8230934A9FBE}"/>
              </a:ext>
            </a:extLst>
          </p:cNvPr>
          <p:cNvGrpSpPr/>
          <p:nvPr/>
        </p:nvGrpSpPr>
        <p:grpSpPr>
          <a:xfrm>
            <a:off x="0" y="5734233"/>
            <a:ext cx="12192000" cy="1240188"/>
            <a:chOff x="0" y="5734233"/>
            <a:chExt cx="12192000" cy="1240188"/>
          </a:xfrm>
        </p:grpSpPr>
        <p:pic>
          <p:nvPicPr>
            <p:cNvPr id="6" name="Picture 5">
              <a:extLst>
                <a:ext uri="{FF2B5EF4-FFF2-40B4-BE49-F238E27FC236}">
                  <a16:creationId xmlns:a16="http://schemas.microsoft.com/office/drawing/2014/main" id="{3C459A22-39B3-4926-B654-6410F0AAFC78}"/>
                </a:ext>
              </a:extLst>
            </p:cNvPr>
            <p:cNvPicPr>
              <a:picLocks noChangeAspect="1"/>
            </p:cNvPicPr>
            <p:nvPr/>
          </p:nvPicPr>
          <p:blipFill>
            <a:blip r:embed="rId4" cstate="print">
              <a:extLst>
                <a:ext uri="{28A0092B-C50C-407E-A947-70E740481C1C}">
                  <a14:useLocalDpi xmlns:a14="http://schemas.microsoft.com/office/drawing/2010/main" val="0"/>
                </a:ext>
              </a:extLst>
            </a:blip>
            <a:srcRect/>
            <a:stretch/>
          </p:blipFill>
          <p:spPr>
            <a:xfrm>
              <a:off x="0" y="6045466"/>
              <a:ext cx="12192000" cy="827536"/>
            </a:xfrm>
            <a:prstGeom prst="rect">
              <a:avLst/>
            </a:prstGeom>
          </p:spPr>
        </p:pic>
        <p:sp>
          <p:nvSpPr>
            <p:cNvPr id="7" name="Rectangle 6">
              <a:extLst>
                <a:ext uri="{FF2B5EF4-FFF2-40B4-BE49-F238E27FC236}">
                  <a16:creationId xmlns:a16="http://schemas.microsoft.com/office/drawing/2014/main" id="{A2B7EF35-B215-43F4-90EA-2AC700D8E52A}"/>
                </a:ext>
              </a:extLst>
            </p:cNvPr>
            <p:cNvSpPr/>
            <p:nvPr/>
          </p:nvSpPr>
          <p:spPr>
            <a:xfrm>
              <a:off x="25878" y="6099245"/>
              <a:ext cx="2278207" cy="728890"/>
            </a:xfrm>
            <a:prstGeom prst="rect">
              <a:avLst/>
            </a:prstGeom>
            <a:solidFill>
              <a:srgbClr val="00438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8" name="Picture 7">
              <a:extLst>
                <a:ext uri="{FF2B5EF4-FFF2-40B4-BE49-F238E27FC236}">
                  <a16:creationId xmlns:a16="http://schemas.microsoft.com/office/drawing/2014/main" id="{444F5108-DBD2-4378-9CDE-E5E3E1B211AA}"/>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077275" y="5880520"/>
              <a:ext cx="829163" cy="947615"/>
            </a:xfrm>
            <a:prstGeom prst="rect">
              <a:avLst/>
            </a:prstGeom>
          </p:spPr>
        </p:pic>
        <p:sp>
          <p:nvSpPr>
            <p:cNvPr id="9" name="Rectangle 8">
              <a:extLst>
                <a:ext uri="{FF2B5EF4-FFF2-40B4-BE49-F238E27FC236}">
                  <a16:creationId xmlns:a16="http://schemas.microsoft.com/office/drawing/2014/main" id="{F8FB3634-C6F9-4BFB-8FC6-A653CBB401DC}"/>
                </a:ext>
              </a:extLst>
            </p:cNvPr>
            <p:cNvSpPr/>
            <p:nvPr/>
          </p:nvSpPr>
          <p:spPr>
            <a:xfrm>
              <a:off x="9029700" y="6099245"/>
              <a:ext cx="2970647" cy="72889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0" name="Picture 9" descr="Text, letter&#10;&#10;Description automatically generated">
              <a:extLst>
                <a:ext uri="{FF2B5EF4-FFF2-40B4-BE49-F238E27FC236}">
                  <a16:creationId xmlns:a16="http://schemas.microsoft.com/office/drawing/2014/main" id="{9F780C50-16A5-4DE2-A296-1A9C19DBAF3F}"/>
                </a:ext>
              </a:extLst>
            </p:cNvPr>
            <p:cNvPicPr>
              <a:picLocks noChangeAspect="1"/>
            </p:cNvPicPr>
            <p:nvPr/>
          </p:nvPicPr>
          <p:blipFill rotWithShape="1">
            <a:blip r:embed="rId6" cstate="print">
              <a:extLst>
                <a:ext uri="{28A0092B-C50C-407E-A947-70E740481C1C}">
                  <a14:useLocalDpi xmlns:a14="http://schemas.microsoft.com/office/drawing/2010/main" val="0"/>
                </a:ext>
              </a:extLst>
            </a:blip>
            <a:srcRect l="23972" t="33869" r="24538" b="34228"/>
            <a:stretch/>
          </p:blipFill>
          <p:spPr>
            <a:xfrm>
              <a:off x="9966911" y="6099245"/>
              <a:ext cx="2071341" cy="719519"/>
            </a:xfrm>
            <a:prstGeom prst="rect">
              <a:avLst/>
            </a:prstGeom>
          </p:spPr>
        </p:pic>
        <p:pic>
          <p:nvPicPr>
            <p:cNvPr id="11" name="Picture 10" descr="A picture containing text, metalware, gear&#10;&#10;Description automatically generated">
              <a:extLst>
                <a:ext uri="{FF2B5EF4-FFF2-40B4-BE49-F238E27FC236}">
                  <a16:creationId xmlns:a16="http://schemas.microsoft.com/office/drawing/2014/main" id="{1046DA2A-ED91-4F4A-8F10-A629965B77DC}"/>
                </a:ext>
              </a:extLst>
            </p:cNvPr>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91485" y="5734233"/>
              <a:ext cx="1034370" cy="1240188"/>
            </a:xfrm>
            <a:prstGeom prst="rect">
              <a:avLst/>
            </a:prstGeom>
          </p:spPr>
        </p:pic>
      </p:grpSp>
    </p:spTree>
    <p:extLst>
      <p:ext uri="{BB962C8B-B14F-4D97-AF65-F5344CB8AC3E}">
        <p14:creationId xmlns:p14="http://schemas.microsoft.com/office/powerpoint/2010/main" val="232829154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5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animEffect transition="in" filter="fade">
                                      <p:cBhvr>
                                        <p:cTn id="17" dur="500"/>
                                        <p:tgtEl>
                                          <p:spTgt spid="3">
                                            <p:txEl>
                                              <p:pRg st="4" end="4"/>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6" end="6"/>
                                            </p:txEl>
                                          </p:spTgt>
                                        </p:tgtEl>
                                        <p:attrNameLst>
                                          <p:attrName>style.visibility</p:attrName>
                                        </p:attrNameLst>
                                      </p:cBhvr>
                                      <p:to>
                                        <p:strVal val="visible"/>
                                      </p:to>
                                    </p:set>
                                    <p:animEffect transition="in" filter="fade">
                                      <p:cBhvr>
                                        <p:cTn id="22" dur="500"/>
                                        <p:tgtEl>
                                          <p:spTgt spid="3">
                                            <p:txEl>
                                              <p:pRg st="6" end="6"/>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8" end="8"/>
                                            </p:txEl>
                                          </p:spTgt>
                                        </p:tgtEl>
                                        <p:attrNameLst>
                                          <p:attrName>style.visibility</p:attrName>
                                        </p:attrNameLst>
                                      </p:cBhvr>
                                      <p:to>
                                        <p:strVal val="visible"/>
                                      </p:to>
                                    </p:set>
                                    <p:animEffect transition="in" filter="fade">
                                      <p:cBhvr>
                                        <p:cTn id="27" dur="500"/>
                                        <p:tgtEl>
                                          <p:spTgt spid="3">
                                            <p:txEl>
                                              <p:pRg st="8" end="8"/>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3">
                                            <p:txEl>
                                              <p:pRg st="10" end="10"/>
                                            </p:txEl>
                                          </p:spTgt>
                                        </p:tgtEl>
                                        <p:attrNameLst>
                                          <p:attrName>style.visibility</p:attrName>
                                        </p:attrNameLst>
                                      </p:cBhvr>
                                      <p:to>
                                        <p:strVal val="visible"/>
                                      </p:to>
                                    </p:set>
                                    <p:animEffect transition="in" filter="fade">
                                      <p:cBhvr>
                                        <p:cTn id="32" dur="500"/>
                                        <p:tgtEl>
                                          <p:spTgt spid="3">
                                            <p:txEl>
                                              <p:pRg st="10" end="1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descr="\\Client\G$\CKP Images\NIM\Question 1.p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359697" y="939068"/>
            <a:ext cx="5828483" cy="43924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 name="TextBox 3"/>
          <p:cNvSpPr txBox="1">
            <a:spLocks noChangeArrowheads="1"/>
          </p:cNvSpPr>
          <p:nvPr/>
        </p:nvSpPr>
        <p:spPr bwMode="auto">
          <a:xfrm>
            <a:off x="2207568" y="2781301"/>
            <a:ext cx="8136904" cy="7080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algn="ctr" eaLnBrk="1" fontAlgn="auto" hangingPunct="1">
              <a:spcBef>
                <a:spcPct val="0"/>
              </a:spcBef>
              <a:spcAft>
                <a:spcPts val="0"/>
              </a:spcAft>
              <a:buNone/>
              <a:defRPr/>
            </a:pPr>
            <a:r>
              <a:rPr lang="en-GB" altLang="en-US" sz="4000" kern="0" dirty="0">
                <a:solidFill>
                  <a:schemeClr val="tx1"/>
                </a:solidFill>
              </a:rPr>
              <a:t>Reasonable </a:t>
            </a:r>
            <a:r>
              <a:rPr lang="en-GB" altLang="en-US" sz="4000" b="0" kern="0" dirty="0">
                <a:solidFill>
                  <a:schemeClr val="tx1"/>
                </a:solidFill>
              </a:rPr>
              <a:t>grounds</a:t>
            </a:r>
          </a:p>
        </p:txBody>
      </p:sp>
      <p:grpSp>
        <p:nvGrpSpPr>
          <p:cNvPr id="4" name="Group 3">
            <a:extLst>
              <a:ext uri="{FF2B5EF4-FFF2-40B4-BE49-F238E27FC236}">
                <a16:creationId xmlns:a16="http://schemas.microsoft.com/office/drawing/2014/main" id="{91364E09-D807-4FD2-ACD9-D1EE28FABB55}"/>
              </a:ext>
            </a:extLst>
          </p:cNvPr>
          <p:cNvGrpSpPr/>
          <p:nvPr/>
        </p:nvGrpSpPr>
        <p:grpSpPr>
          <a:xfrm>
            <a:off x="0" y="5734233"/>
            <a:ext cx="12192000" cy="1240188"/>
            <a:chOff x="0" y="5734233"/>
            <a:chExt cx="12192000" cy="1240188"/>
          </a:xfrm>
        </p:grpSpPr>
        <p:pic>
          <p:nvPicPr>
            <p:cNvPr id="5" name="Picture 4">
              <a:extLst>
                <a:ext uri="{FF2B5EF4-FFF2-40B4-BE49-F238E27FC236}">
                  <a16:creationId xmlns:a16="http://schemas.microsoft.com/office/drawing/2014/main" id="{297FDA8F-EF1C-4AF6-868A-911672CC45CF}"/>
                </a:ext>
              </a:extLst>
            </p:cNvPr>
            <p:cNvPicPr>
              <a:picLocks noChangeAspect="1"/>
            </p:cNvPicPr>
            <p:nvPr/>
          </p:nvPicPr>
          <p:blipFill>
            <a:blip r:embed="rId4" cstate="print">
              <a:extLst>
                <a:ext uri="{28A0092B-C50C-407E-A947-70E740481C1C}">
                  <a14:useLocalDpi xmlns:a14="http://schemas.microsoft.com/office/drawing/2010/main" val="0"/>
                </a:ext>
              </a:extLst>
            </a:blip>
            <a:srcRect/>
            <a:stretch/>
          </p:blipFill>
          <p:spPr>
            <a:xfrm>
              <a:off x="0" y="6045466"/>
              <a:ext cx="12192000" cy="827536"/>
            </a:xfrm>
            <a:prstGeom prst="rect">
              <a:avLst/>
            </a:prstGeom>
          </p:spPr>
        </p:pic>
        <p:sp>
          <p:nvSpPr>
            <p:cNvPr id="6" name="Rectangle 5">
              <a:extLst>
                <a:ext uri="{FF2B5EF4-FFF2-40B4-BE49-F238E27FC236}">
                  <a16:creationId xmlns:a16="http://schemas.microsoft.com/office/drawing/2014/main" id="{A893CD67-86A6-492A-B9C0-D9E3B8F6D026}"/>
                </a:ext>
              </a:extLst>
            </p:cNvPr>
            <p:cNvSpPr/>
            <p:nvPr/>
          </p:nvSpPr>
          <p:spPr>
            <a:xfrm>
              <a:off x="25878" y="6099245"/>
              <a:ext cx="2278207" cy="728890"/>
            </a:xfrm>
            <a:prstGeom prst="rect">
              <a:avLst/>
            </a:prstGeom>
            <a:solidFill>
              <a:srgbClr val="00438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7" name="Picture 6">
              <a:extLst>
                <a:ext uri="{FF2B5EF4-FFF2-40B4-BE49-F238E27FC236}">
                  <a16:creationId xmlns:a16="http://schemas.microsoft.com/office/drawing/2014/main" id="{19E8B377-AF34-4A3F-8EEE-73B7292A38B3}"/>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077275" y="5880520"/>
              <a:ext cx="829163" cy="947615"/>
            </a:xfrm>
            <a:prstGeom prst="rect">
              <a:avLst/>
            </a:prstGeom>
          </p:spPr>
        </p:pic>
        <p:sp>
          <p:nvSpPr>
            <p:cNvPr id="8" name="Rectangle 7">
              <a:extLst>
                <a:ext uri="{FF2B5EF4-FFF2-40B4-BE49-F238E27FC236}">
                  <a16:creationId xmlns:a16="http://schemas.microsoft.com/office/drawing/2014/main" id="{6C10271F-3733-4B48-8AFC-63AFD238355D}"/>
                </a:ext>
              </a:extLst>
            </p:cNvPr>
            <p:cNvSpPr/>
            <p:nvPr/>
          </p:nvSpPr>
          <p:spPr>
            <a:xfrm>
              <a:off x="9029700" y="6099245"/>
              <a:ext cx="2970647" cy="72889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9" name="Picture 8" descr="Text, letter&#10;&#10;Description automatically generated">
              <a:extLst>
                <a:ext uri="{FF2B5EF4-FFF2-40B4-BE49-F238E27FC236}">
                  <a16:creationId xmlns:a16="http://schemas.microsoft.com/office/drawing/2014/main" id="{D55453DD-C566-4DEA-8034-F575F83E3A03}"/>
                </a:ext>
              </a:extLst>
            </p:cNvPr>
            <p:cNvPicPr>
              <a:picLocks noChangeAspect="1"/>
            </p:cNvPicPr>
            <p:nvPr/>
          </p:nvPicPr>
          <p:blipFill rotWithShape="1">
            <a:blip r:embed="rId6" cstate="print">
              <a:extLst>
                <a:ext uri="{28A0092B-C50C-407E-A947-70E740481C1C}">
                  <a14:useLocalDpi xmlns:a14="http://schemas.microsoft.com/office/drawing/2010/main" val="0"/>
                </a:ext>
              </a:extLst>
            </a:blip>
            <a:srcRect l="23972" t="33869" r="24538" b="34228"/>
            <a:stretch/>
          </p:blipFill>
          <p:spPr>
            <a:xfrm>
              <a:off x="9966911" y="6099245"/>
              <a:ext cx="2071341" cy="719519"/>
            </a:xfrm>
            <a:prstGeom prst="rect">
              <a:avLst/>
            </a:prstGeom>
          </p:spPr>
        </p:pic>
        <p:pic>
          <p:nvPicPr>
            <p:cNvPr id="10" name="Picture 9" descr="A picture containing text, metalware, gear&#10;&#10;Description automatically generated">
              <a:extLst>
                <a:ext uri="{FF2B5EF4-FFF2-40B4-BE49-F238E27FC236}">
                  <a16:creationId xmlns:a16="http://schemas.microsoft.com/office/drawing/2014/main" id="{DDAE494F-6644-422C-BAB8-19D005A9278E}"/>
                </a:ext>
              </a:extLst>
            </p:cNvPr>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91485" y="5734233"/>
              <a:ext cx="1034370" cy="1240188"/>
            </a:xfrm>
            <a:prstGeom prst="rect">
              <a:avLst/>
            </a:prstGeom>
          </p:spPr>
        </p:pic>
      </p:grpSp>
    </p:spTree>
    <p:extLst>
      <p:ext uri="{BB962C8B-B14F-4D97-AF65-F5344CB8AC3E}">
        <p14:creationId xmlns:p14="http://schemas.microsoft.com/office/powerpoint/2010/main" val="271804296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3575720" y="1196752"/>
            <a:ext cx="5033606" cy="4601310"/>
          </a:xfrm>
          <a:prstGeom prst="rect">
            <a:avLst/>
          </a:prstGeom>
          <a:solidFill>
            <a:schemeClr val="accent1">
              <a:lumMod val="40000"/>
              <a:lumOff val="60000"/>
            </a:schemeClr>
          </a:solidFill>
          <a:ln>
            <a:noFill/>
          </a:ln>
          <a:effectLst/>
        </p:spPr>
      </p:pic>
      <p:sp>
        <p:nvSpPr>
          <p:cNvPr id="5" name="TextBox 4"/>
          <p:cNvSpPr txBox="1"/>
          <p:nvPr/>
        </p:nvSpPr>
        <p:spPr>
          <a:xfrm>
            <a:off x="1919536" y="260649"/>
            <a:ext cx="8517632" cy="646331"/>
          </a:xfrm>
          <a:prstGeom prst="rect">
            <a:avLst/>
          </a:prstGeom>
          <a:solidFill>
            <a:srgbClr val="002060"/>
          </a:solidFill>
        </p:spPr>
        <p:txBody>
          <a:bodyPr wrap="square" rtlCol="0">
            <a:spAutoFit/>
          </a:bodyPr>
          <a:lstStyle/>
          <a:p>
            <a:pPr algn="ctr"/>
            <a:r>
              <a:rPr lang="en-GB" sz="3600" dirty="0">
                <a:latin typeface="+mn-lt"/>
              </a:rPr>
              <a:t>Unconscious Bias</a:t>
            </a:r>
          </a:p>
        </p:txBody>
      </p:sp>
      <p:pic>
        <p:nvPicPr>
          <p:cNvPr id="6" name="Picture 5">
            <a:hlinkClick r:id="rId4"/>
          </p:cNvPr>
          <p:cNvPicPr>
            <a:picLocks noChangeAspect="1"/>
          </p:cNvPicPr>
          <p:nvPr/>
        </p:nvPicPr>
        <p:blipFill>
          <a:blip r:embed="rId5"/>
          <a:stretch>
            <a:fillRect/>
          </a:stretch>
        </p:blipFill>
        <p:spPr>
          <a:xfrm>
            <a:off x="9498080" y="4653137"/>
            <a:ext cx="931801" cy="647757"/>
          </a:xfrm>
          <a:prstGeom prst="rect">
            <a:avLst/>
          </a:prstGeom>
        </p:spPr>
      </p:pic>
      <p:grpSp>
        <p:nvGrpSpPr>
          <p:cNvPr id="7" name="Group 6">
            <a:extLst>
              <a:ext uri="{FF2B5EF4-FFF2-40B4-BE49-F238E27FC236}">
                <a16:creationId xmlns:a16="http://schemas.microsoft.com/office/drawing/2014/main" id="{D1B4CE15-8573-491E-9F24-89F2BDFC5B5E}"/>
              </a:ext>
            </a:extLst>
          </p:cNvPr>
          <p:cNvGrpSpPr/>
          <p:nvPr/>
        </p:nvGrpSpPr>
        <p:grpSpPr>
          <a:xfrm>
            <a:off x="0" y="5734233"/>
            <a:ext cx="12192000" cy="1240188"/>
            <a:chOff x="0" y="5734233"/>
            <a:chExt cx="12192000" cy="1240188"/>
          </a:xfrm>
        </p:grpSpPr>
        <p:pic>
          <p:nvPicPr>
            <p:cNvPr id="8" name="Picture 7">
              <a:extLst>
                <a:ext uri="{FF2B5EF4-FFF2-40B4-BE49-F238E27FC236}">
                  <a16:creationId xmlns:a16="http://schemas.microsoft.com/office/drawing/2014/main" id="{F8E64DA0-1434-4546-8A7D-2117E624BD6A}"/>
                </a:ext>
              </a:extLst>
            </p:cNvPr>
            <p:cNvPicPr>
              <a:picLocks noChangeAspect="1"/>
            </p:cNvPicPr>
            <p:nvPr/>
          </p:nvPicPr>
          <p:blipFill>
            <a:blip r:embed="rId6" cstate="print">
              <a:extLst>
                <a:ext uri="{28A0092B-C50C-407E-A947-70E740481C1C}">
                  <a14:useLocalDpi xmlns:a14="http://schemas.microsoft.com/office/drawing/2010/main" val="0"/>
                </a:ext>
              </a:extLst>
            </a:blip>
            <a:srcRect/>
            <a:stretch/>
          </p:blipFill>
          <p:spPr>
            <a:xfrm>
              <a:off x="0" y="6045466"/>
              <a:ext cx="12192000" cy="827536"/>
            </a:xfrm>
            <a:prstGeom prst="rect">
              <a:avLst/>
            </a:prstGeom>
          </p:spPr>
        </p:pic>
        <p:sp>
          <p:nvSpPr>
            <p:cNvPr id="9" name="Rectangle 8">
              <a:extLst>
                <a:ext uri="{FF2B5EF4-FFF2-40B4-BE49-F238E27FC236}">
                  <a16:creationId xmlns:a16="http://schemas.microsoft.com/office/drawing/2014/main" id="{78450D32-18FF-4645-89CE-1EE5FE1DC01A}"/>
                </a:ext>
              </a:extLst>
            </p:cNvPr>
            <p:cNvSpPr/>
            <p:nvPr/>
          </p:nvSpPr>
          <p:spPr>
            <a:xfrm>
              <a:off x="25878" y="6099245"/>
              <a:ext cx="2278207" cy="728890"/>
            </a:xfrm>
            <a:prstGeom prst="rect">
              <a:avLst/>
            </a:prstGeom>
            <a:solidFill>
              <a:srgbClr val="00438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10" name="Picture 9">
              <a:extLst>
                <a:ext uri="{FF2B5EF4-FFF2-40B4-BE49-F238E27FC236}">
                  <a16:creationId xmlns:a16="http://schemas.microsoft.com/office/drawing/2014/main" id="{D5E23E6A-E916-4AA5-AE0A-59A8F61573B6}"/>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1077275" y="5880520"/>
              <a:ext cx="829163" cy="947615"/>
            </a:xfrm>
            <a:prstGeom prst="rect">
              <a:avLst/>
            </a:prstGeom>
          </p:spPr>
        </p:pic>
        <p:sp>
          <p:nvSpPr>
            <p:cNvPr id="11" name="Rectangle 10">
              <a:extLst>
                <a:ext uri="{FF2B5EF4-FFF2-40B4-BE49-F238E27FC236}">
                  <a16:creationId xmlns:a16="http://schemas.microsoft.com/office/drawing/2014/main" id="{141894FD-2636-42C7-8EA8-E476DBCDC625}"/>
                </a:ext>
              </a:extLst>
            </p:cNvPr>
            <p:cNvSpPr/>
            <p:nvPr/>
          </p:nvSpPr>
          <p:spPr>
            <a:xfrm>
              <a:off x="9029700" y="6099245"/>
              <a:ext cx="2970647" cy="72889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2" name="Picture 11" descr="Text, letter&#10;&#10;Description automatically generated">
              <a:extLst>
                <a:ext uri="{FF2B5EF4-FFF2-40B4-BE49-F238E27FC236}">
                  <a16:creationId xmlns:a16="http://schemas.microsoft.com/office/drawing/2014/main" id="{48E293F5-C28C-4479-8D64-03EBD9174CD6}"/>
                </a:ext>
              </a:extLst>
            </p:cNvPr>
            <p:cNvPicPr>
              <a:picLocks noChangeAspect="1"/>
            </p:cNvPicPr>
            <p:nvPr/>
          </p:nvPicPr>
          <p:blipFill rotWithShape="1">
            <a:blip r:embed="rId8" cstate="print">
              <a:extLst>
                <a:ext uri="{28A0092B-C50C-407E-A947-70E740481C1C}">
                  <a14:useLocalDpi xmlns:a14="http://schemas.microsoft.com/office/drawing/2010/main" val="0"/>
                </a:ext>
              </a:extLst>
            </a:blip>
            <a:srcRect l="23972" t="33869" r="24538" b="34228"/>
            <a:stretch/>
          </p:blipFill>
          <p:spPr>
            <a:xfrm>
              <a:off x="9966911" y="6099245"/>
              <a:ext cx="2071341" cy="719519"/>
            </a:xfrm>
            <a:prstGeom prst="rect">
              <a:avLst/>
            </a:prstGeom>
          </p:spPr>
        </p:pic>
        <p:pic>
          <p:nvPicPr>
            <p:cNvPr id="13" name="Picture 12" descr="A picture containing text, metalware, gear&#10;&#10;Description automatically generated">
              <a:extLst>
                <a:ext uri="{FF2B5EF4-FFF2-40B4-BE49-F238E27FC236}">
                  <a16:creationId xmlns:a16="http://schemas.microsoft.com/office/drawing/2014/main" id="{AB6EBA59-89C1-4040-ACE2-D247C59D0BA0}"/>
                </a:ext>
              </a:extLst>
            </p:cNvPr>
            <p:cNvPicPr>
              <a:picLocks noChangeAspect="1"/>
            </p:cNvPicPr>
            <p:nvPr/>
          </p:nvPicPr>
          <p:blipFill>
            <a:blip r:embed="rId9" cstate="print">
              <a:extLst>
                <a:ext uri="{28A0092B-C50C-407E-A947-70E740481C1C}">
                  <a14:useLocalDpi xmlns:a14="http://schemas.microsoft.com/office/drawing/2010/main" val="0"/>
                </a:ext>
              </a:extLst>
            </a:blip>
            <a:stretch>
              <a:fillRect/>
            </a:stretch>
          </p:blipFill>
          <p:spPr>
            <a:xfrm>
              <a:off x="91485" y="5734233"/>
              <a:ext cx="1034370" cy="1240188"/>
            </a:xfrm>
            <a:prstGeom prst="rect">
              <a:avLst/>
            </a:prstGeom>
          </p:spPr>
        </p:pic>
      </p:grpSp>
    </p:spTree>
    <p:extLst>
      <p:ext uri="{BB962C8B-B14F-4D97-AF65-F5344CB8AC3E}">
        <p14:creationId xmlns:p14="http://schemas.microsoft.com/office/powerpoint/2010/main" val="427212002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2"/>
          <p:cNvSpPr txBox="1">
            <a:spLocks/>
          </p:cNvSpPr>
          <p:nvPr/>
        </p:nvSpPr>
        <p:spPr>
          <a:xfrm>
            <a:off x="1954712" y="1412777"/>
            <a:ext cx="8394700" cy="4447397"/>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marL="0" indent="0" fontAlgn="auto">
              <a:spcAft>
                <a:spcPts val="0"/>
              </a:spcAft>
              <a:buNone/>
              <a:defRPr/>
            </a:pPr>
            <a:endParaRPr lang="en-GB" altLang="en-US" sz="1800" b="0" dirty="0">
              <a:solidFill>
                <a:srgbClr val="002060"/>
              </a:solidFill>
              <a:latin typeface="Arial" pitchFamily="34" charset="0"/>
              <a:cs typeface="Arial" pitchFamily="34" charset="0"/>
            </a:endParaRPr>
          </a:p>
          <a:p>
            <a:pPr marL="285750" indent="-285750" fontAlgn="auto">
              <a:spcAft>
                <a:spcPts val="0"/>
              </a:spcAft>
              <a:defRPr/>
            </a:pPr>
            <a:endParaRPr lang="en-GB" altLang="en-US" sz="1800" b="0" dirty="0">
              <a:solidFill>
                <a:srgbClr val="002060"/>
              </a:solidFill>
              <a:latin typeface="Arial" pitchFamily="34" charset="0"/>
              <a:cs typeface="Arial" pitchFamily="34" charset="0"/>
            </a:endParaRPr>
          </a:p>
          <a:p>
            <a:pPr marL="285750" indent="-285750" fontAlgn="auto">
              <a:spcAft>
                <a:spcPts val="0"/>
              </a:spcAft>
              <a:defRPr/>
            </a:pPr>
            <a:endParaRPr lang="en-GB" altLang="en-US" sz="1800" b="0" dirty="0">
              <a:solidFill>
                <a:srgbClr val="002060"/>
              </a:solidFill>
              <a:latin typeface="Arial" pitchFamily="34" charset="0"/>
              <a:cs typeface="Arial" pitchFamily="34" charset="0"/>
            </a:endParaRPr>
          </a:p>
          <a:p>
            <a:pPr marL="285750" indent="-285750" fontAlgn="auto">
              <a:spcAft>
                <a:spcPts val="0"/>
              </a:spcAft>
              <a:defRPr/>
            </a:pPr>
            <a:endParaRPr lang="en-GB" altLang="en-US" sz="1800" b="0" dirty="0">
              <a:solidFill>
                <a:srgbClr val="002060"/>
              </a:solidFill>
              <a:latin typeface="Arial" pitchFamily="34" charset="0"/>
              <a:cs typeface="Arial" pitchFamily="34" charset="0"/>
            </a:endParaRPr>
          </a:p>
        </p:txBody>
      </p:sp>
      <p:pic>
        <p:nvPicPr>
          <p:cNvPr id="3"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516709" y="2167508"/>
            <a:ext cx="3031696" cy="2927623"/>
          </a:xfrm>
          <a:prstGeom prst="rect">
            <a:avLst/>
          </a:prstGeom>
          <a:solidFill>
            <a:schemeClr val="accent2">
              <a:lumMod val="20000"/>
              <a:lumOff val="80000"/>
            </a:schemeClr>
          </a:solidFill>
          <a:ln w="9525">
            <a:solidFill>
              <a:schemeClr val="tx1"/>
            </a:solidFill>
            <a:miter lim="800000"/>
            <a:headEnd/>
            <a:tailEnd/>
          </a:ln>
          <a:effectLst/>
        </p:spPr>
      </p:pic>
      <p:pic>
        <p:nvPicPr>
          <p:cNvPr id="4"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094218" y="2189941"/>
            <a:ext cx="2934413" cy="2833680"/>
          </a:xfrm>
          <a:prstGeom prst="rect">
            <a:avLst/>
          </a:prstGeom>
          <a:solidFill>
            <a:schemeClr val="accent2">
              <a:lumMod val="60000"/>
              <a:lumOff val="40000"/>
            </a:schemeClr>
          </a:solidFill>
          <a:ln>
            <a:solidFill>
              <a:schemeClr val="tx1"/>
            </a:solidFill>
          </a:ln>
          <a:effectLst/>
        </p:spPr>
      </p:pic>
      <p:grpSp>
        <p:nvGrpSpPr>
          <p:cNvPr id="5" name="Group 4"/>
          <p:cNvGrpSpPr/>
          <p:nvPr/>
        </p:nvGrpSpPr>
        <p:grpSpPr>
          <a:xfrm>
            <a:off x="4510259" y="3275697"/>
            <a:ext cx="180000" cy="540000"/>
            <a:chOff x="6873866" y="4214543"/>
            <a:chExt cx="255658" cy="690536"/>
          </a:xfrm>
          <a:solidFill>
            <a:srgbClr val="0F0046"/>
          </a:solidFill>
        </p:grpSpPr>
        <p:sp>
          <p:nvSpPr>
            <p:cNvPr id="6" name="Flowchart: Delay 5"/>
            <p:cNvSpPr/>
            <p:nvPr/>
          </p:nvSpPr>
          <p:spPr>
            <a:xfrm rot="16200000">
              <a:off x="6782427" y="4557982"/>
              <a:ext cx="438536" cy="255658"/>
            </a:xfrm>
            <a:prstGeom prst="flowChartDelay">
              <a:avLst/>
            </a:prstGeom>
            <a:grpFill/>
            <a:ln>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GB" dirty="0"/>
            </a:p>
          </p:txBody>
        </p:sp>
        <p:sp>
          <p:nvSpPr>
            <p:cNvPr id="7" name="Oval 6"/>
            <p:cNvSpPr/>
            <p:nvPr/>
          </p:nvSpPr>
          <p:spPr>
            <a:xfrm>
              <a:off x="6873866" y="4214543"/>
              <a:ext cx="252000" cy="252000"/>
            </a:xfrm>
            <a:prstGeom prst="ellipse">
              <a:avLst/>
            </a:prstGeom>
            <a:grpFill/>
            <a:ln>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GB" dirty="0"/>
            </a:p>
          </p:txBody>
        </p:sp>
      </p:grpSp>
      <p:grpSp>
        <p:nvGrpSpPr>
          <p:cNvPr id="8" name="Group 7"/>
          <p:cNvGrpSpPr/>
          <p:nvPr/>
        </p:nvGrpSpPr>
        <p:grpSpPr>
          <a:xfrm>
            <a:off x="4269278" y="3825667"/>
            <a:ext cx="180000" cy="540000"/>
            <a:chOff x="6873866" y="4214543"/>
            <a:chExt cx="255658" cy="690536"/>
          </a:xfrm>
          <a:solidFill>
            <a:srgbClr val="0F0046"/>
          </a:solidFill>
        </p:grpSpPr>
        <p:sp>
          <p:nvSpPr>
            <p:cNvPr id="9" name="Flowchart: Delay 8"/>
            <p:cNvSpPr/>
            <p:nvPr/>
          </p:nvSpPr>
          <p:spPr>
            <a:xfrm rot="16200000">
              <a:off x="6782427" y="4557982"/>
              <a:ext cx="438536" cy="255658"/>
            </a:xfrm>
            <a:prstGeom prst="flowChartDelay">
              <a:avLst/>
            </a:prstGeom>
            <a:grpFill/>
            <a:ln>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GB" dirty="0"/>
            </a:p>
          </p:txBody>
        </p:sp>
        <p:sp>
          <p:nvSpPr>
            <p:cNvPr id="10" name="Oval 9"/>
            <p:cNvSpPr/>
            <p:nvPr/>
          </p:nvSpPr>
          <p:spPr>
            <a:xfrm>
              <a:off x="6873866" y="4214543"/>
              <a:ext cx="252000" cy="252000"/>
            </a:xfrm>
            <a:prstGeom prst="ellipse">
              <a:avLst/>
            </a:prstGeom>
            <a:grpFill/>
            <a:ln>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GB" dirty="0"/>
            </a:p>
          </p:txBody>
        </p:sp>
      </p:grpSp>
      <p:grpSp>
        <p:nvGrpSpPr>
          <p:cNvPr id="11" name="Group 10"/>
          <p:cNvGrpSpPr/>
          <p:nvPr/>
        </p:nvGrpSpPr>
        <p:grpSpPr>
          <a:xfrm>
            <a:off x="3770867" y="3896018"/>
            <a:ext cx="180000" cy="540000"/>
            <a:chOff x="6873866" y="4214543"/>
            <a:chExt cx="255658" cy="690536"/>
          </a:xfrm>
          <a:solidFill>
            <a:srgbClr val="0F0046"/>
          </a:solidFill>
        </p:grpSpPr>
        <p:sp>
          <p:nvSpPr>
            <p:cNvPr id="12" name="Flowchart: Delay 11"/>
            <p:cNvSpPr/>
            <p:nvPr/>
          </p:nvSpPr>
          <p:spPr>
            <a:xfrm rot="16200000">
              <a:off x="6782427" y="4557982"/>
              <a:ext cx="438536" cy="255658"/>
            </a:xfrm>
            <a:prstGeom prst="flowChartDelay">
              <a:avLst/>
            </a:prstGeom>
            <a:grpFill/>
            <a:ln>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GB" dirty="0"/>
            </a:p>
          </p:txBody>
        </p:sp>
        <p:sp>
          <p:nvSpPr>
            <p:cNvPr id="13" name="Oval 12"/>
            <p:cNvSpPr/>
            <p:nvPr/>
          </p:nvSpPr>
          <p:spPr>
            <a:xfrm>
              <a:off x="6873866" y="4214543"/>
              <a:ext cx="252000" cy="252000"/>
            </a:xfrm>
            <a:prstGeom prst="ellipse">
              <a:avLst/>
            </a:prstGeom>
            <a:grpFill/>
            <a:ln>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GB" dirty="0"/>
            </a:p>
          </p:txBody>
        </p:sp>
      </p:grpSp>
      <p:grpSp>
        <p:nvGrpSpPr>
          <p:cNvPr id="14" name="Group 13"/>
          <p:cNvGrpSpPr/>
          <p:nvPr/>
        </p:nvGrpSpPr>
        <p:grpSpPr>
          <a:xfrm>
            <a:off x="3921026" y="3035745"/>
            <a:ext cx="180000" cy="540000"/>
            <a:chOff x="6873866" y="4214543"/>
            <a:chExt cx="255658" cy="690536"/>
          </a:xfrm>
          <a:solidFill>
            <a:srgbClr val="0F0046"/>
          </a:solidFill>
        </p:grpSpPr>
        <p:sp>
          <p:nvSpPr>
            <p:cNvPr id="15" name="Flowchart: Delay 14"/>
            <p:cNvSpPr/>
            <p:nvPr/>
          </p:nvSpPr>
          <p:spPr>
            <a:xfrm rot="16200000">
              <a:off x="6782427" y="4557982"/>
              <a:ext cx="438536" cy="255658"/>
            </a:xfrm>
            <a:prstGeom prst="flowChartDelay">
              <a:avLst/>
            </a:prstGeom>
            <a:grpFill/>
            <a:ln>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GB" dirty="0"/>
            </a:p>
          </p:txBody>
        </p:sp>
        <p:sp>
          <p:nvSpPr>
            <p:cNvPr id="16" name="Oval 15"/>
            <p:cNvSpPr/>
            <p:nvPr/>
          </p:nvSpPr>
          <p:spPr>
            <a:xfrm>
              <a:off x="6873866" y="4214543"/>
              <a:ext cx="252000" cy="252000"/>
            </a:xfrm>
            <a:prstGeom prst="ellipse">
              <a:avLst/>
            </a:prstGeom>
            <a:grpFill/>
            <a:ln>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GB" dirty="0"/>
            </a:p>
          </p:txBody>
        </p:sp>
      </p:grpSp>
      <p:grpSp>
        <p:nvGrpSpPr>
          <p:cNvPr id="17" name="Group 16"/>
          <p:cNvGrpSpPr/>
          <p:nvPr/>
        </p:nvGrpSpPr>
        <p:grpSpPr>
          <a:xfrm>
            <a:off x="3471251" y="3262787"/>
            <a:ext cx="180000" cy="540000"/>
            <a:chOff x="6873866" y="4214543"/>
            <a:chExt cx="255658" cy="690536"/>
          </a:xfrm>
          <a:solidFill>
            <a:srgbClr val="0F0046"/>
          </a:solidFill>
        </p:grpSpPr>
        <p:sp>
          <p:nvSpPr>
            <p:cNvPr id="18" name="Flowchart: Delay 17"/>
            <p:cNvSpPr/>
            <p:nvPr/>
          </p:nvSpPr>
          <p:spPr>
            <a:xfrm rot="16200000">
              <a:off x="6782427" y="4557982"/>
              <a:ext cx="438536" cy="255658"/>
            </a:xfrm>
            <a:prstGeom prst="flowChartDelay">
              <a:avLst/>
            </a:prstGeom>
            <a:grpFill/>
            <a:ln>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GB" dirty="0"/>
            </a:p>
          </p:txBody>
        </p:sp>
        <p:sp>
          <p:nvSpPr>
            <p:cNvPr id="19" name="Oval 18"/>
            <p:cNvSpPr/>
            <p:nvPr/>
          </p:nvSpPr>
          <p:spPr>
            <a:xfrm>
              <a:off x="6873866" y="4214543"/>
              <a:ext cx="252000" cy="252000"/>
            </a:xfrm>
            <a:prstGeom prst="ellipse">
              <a:avLst/>
            </a:prstGeom>
            <a:grpFill/>
            <a:ln>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GB" dirty="0"/>
            </a:p>
          </p:txBody>
        </p:sp>
      </p:grpSp>
      <p:grpSp>
        <p:nvGrpSpPr>
          <p:cNvPr id="20" name="Group 19"/>
          <p:cNvGrpSpPr/>
          <p:nvPr/>
        </p:nvGrpSpPr>
        <p:grpSpPr>
          <a:xfrm>
            <a:off x="6435491" y="4349600"/>
            <a:ext cx="180000" cy="540000"/>
            <a:chOff x="6873866" y="4214543"/>
            <a:chExt cx="255658" cy="690536"/>
          </a:xfrm>
          <a:solidFill>
            <a:srgbClr val="0F0046"/>
          </a:solidFill>
        </p:grpSpPr>
        <p:sp>
          <p:nvSpPr>
            <p:cNvPr id="21" name="Flowchart: Delay 20"/>
            <p:cNvSpPr/>
            <p:nvPr/>
          </p:nvSpPr>
          <p:spPr>
            <a:xfrm rot="16200000">
              <a:off x="6782427" y="4557982"/>
              <a:ext cx="438536" cy="255658"/>
            </a:xfrm>
            <a:prstGeom prst="flowChartDelay">
              <a:avLst/>
            </a:prstGeom>
            <a:grpFill/>
            <a:ln w="9525" cap="flat" cmpd="sng" algn="ctr">
              <a:noFill/>
              <a:prstDash val="solid"/>
            </a:ln>
            <a:effectLst/>
          </p:spPr>
          <p:txBody>
            <a:bodyPr anchor="ctr"/>
            <a:lstStyle/>
            <a:p>
              <a:pPr algn="ctr" eaLnBrk="1" fontAlgn="auto" hangingPunct="1">
                <a:spcBef>
                  <a:spcPts val="0"/>
                </a:spcBef>
                <a:spcAft>
                  <a:spcPts val="0"/>
                </a:spcAft>
                <a:defRPr/>
              </a:pPr>
              <a:endParaRPr lang="en-GB" sz="1800" b="0" kern="0" dirty="0">
                <a:solidFill>
                  <a:prstClr val="white"/>
                </a:solidFill>
                <a:latin typeface="Calibri"/>
                <a:ea typeface="+mn-ea"/>
              </a:endParaRPr>
            </a:p>
          </p:txBody>
        </p:sp>
        <p:sp>
          <p:nvSpPr>
            <p:cNvPr id="22" name="Oval 21"/>
            <p:cNvSpPr/>
            <p:nvPr/>
          </p:nvSpPr>
          <p:spPr>
            <a:xfrm>
              <a:off x="6873866" y="4214543"/>
              <a:ext cx="252000" cy="252000"/>
            </a:xfrm>
            <a:prstGeom prst="ellipse">
              <a:avLst/>
            </a:prstGeom>
            <a:grpFill/>
            <a:ln w="9525" cap="flat" cmpd="sng" algn="ctr">
              <a:noFill/>
              <a:prstDash val="solid"/>
            </a:ln>
            <a:effectLst/>
          </p:spPr>
          <p:txBody>
            <a:bodyPr anchor="ctr"/>
            <a:lstStyle/>
            <a:p>
              <a:pPr algn="ctr" eaLnBrk="1" fontAlgn="auto" hangingPunct="1">
                <a:spcBef>
                  <a:spcPts val="0"/>
                </a:spcBef>
                <a:spcAft>
                  <a:spcPts val="0"/>
                </a:spcAft>
                <a:defRPr/>
              </a:pPr>
              <a:endParaRPr lang="en-GB" sz="1800" b="0" kern="0" dirty="0">
                <a:solidFill>
                  <a:prstClr val="white"/>
                </a:solidFill>
                <a:latin typeface="Calibri"/>
                <a:ea typeface="+mn-ea"/>
              </a:endParaRPr>
            </a:p>
          </p:txBody>
        </p:sp>
      </p:grpSp>
      <p:grpSp>
        <p:nvGrpSpPr>
          <p:cNvPr id="23" name="Group 22"/>
          <p:cNvGrpSpPr/>
          <p:nvPr/>
        </p:nvGrpSpPr>
        <p:grpSpPr>
          <a:xfrm>
            <a:off x="5887260" y="2932760"/>
            <a:ext cx="180000" cy="540000"/>
            <a:chOff x="6873866" y="4214543"/>
            <a:chExt cx="255658" cy="690536"/>
          </a:xfrm>
          <a:solidFill>
            <a:srgbClr val="0F0046"/>
          </a:solidFill>
        </p:grpSpPr>
        <p:sp>
          <p:nvSpPr>
            <p:cNvPr id="24" name="Flowchart: Delay 23"/>
            <p:cNvSpPr/>
            <p:nvPr/>
          </p:nvSpPr>
          <p:spPr>
            <a:xfrm rot="16200000">
              <a:off x="6782427" y="4557982"/>
              <a:ext cx="438536" cy="255658"/>
            </a:xfrm>
            <a:prstGeom prst="flowChartDelay">
              <a:avLst/>
            </a:prstGeom>
            <a:grpFill/>
            <a:ln w="9525" cap="flat" cmpd="sng" algn="ctr">
              <a:noFill/>
              <a:prstDash val="solid"/>
            </a:ln>
            <a:effectLst/>
          </p:spPr>
          <p:txBody>
            <a:bodyPr anchor="ctr"/>
            <a:lstStyle/>
            <a:p>
              <a:pPr algn="ctr" eaLnBrk="1" fontAlgn="auto" hangingPunct="1">
                <a:spcBef>
                  <a:spcPts val="0"/>
                </a:spcBef>
                <a:spcAft>
                  <a:spcPts val="0"/>
                </a:spcAft>
                <a:defRPr/>
              </a:pPr>
              <a:endParaRPr lang="en-GB" sz="1800" b="0" kern="0" dirty="0">
                <a:solidFill>
                  <a:prstClr val="white"/>
                </a:solidFill>
                <a:latin typeface="Calibri"/>
                <a:ea typeface="+mn-ea"/>
              </a:endParaRPr>
            </a:p>
          </p:txBody>
        </p:sp>
        <p:sp>
          <p:nvSpPr>
            <p:cNvPr id="25" name="Oval 24"/>
            <p:cNvSpPr/>
            <p:nvPr/>
          </p:nvSpPr>
          <p:spPr>
            <a:xfrm>
              <a:off x="6873866" y="4214543"/>
              <a:ext cx="252000" cy="252000"/>
            </a:xfrm>
            <a:prstGeom prst="ellipse">
              <a:avLst/>
            </a:prstGeom>
            <a:grpFill/>
            <a:ln w="9525" cap="flat" cmpd="sng" algn="ctr">
              <a:noFill/>
              <a:prstDash val="solid"/>
            </a:ln>
            <a:effectLst/>
          </p:spPr>
          <p:txBody>
            <a:bodyPr anchor="ctr"/>
            <a:lstStyle/>
            <a:p>
              <a:pPr algn="ctr" eaLnBrk="1" fontAlgn="auto" hangingPunct="1">
                <a:spcBef>
                  <a:spcPts val="0"/>
                </a:spcBef>
                <a:spcAft>
                  <a:spcPts val="0"/>
                </a:spcAft>
                <a:defRPr/>
              </a:pPr>
              <a:endParaRPr lang="en-GB" sz="1800" b="0" kern="0" dirty="0">
                <a:solidFill>
                  <a:prstClr val="white"/>
                </a:solidFill>
                <a:latin typeface="Calibri"/>
                <a:ea typeface="+mn-ea"/>
              </a:endParaRPr>
            </a:p>
          </p:txBody>
        </p:sp>
      </p:grpSp>
      <p:grpSp>
        <p:nvGrpSpPr>
          <p:cNvPr id="26" name="Group 25"/>
          <p:cNvGrpSpPr/>
          <p:nvPr/>
        </p:nvGrpSpPr>
        <p:grpSpPr>
          <a:xfrm>
            <a:off x="6482914" y="3459851"/>
            <a:ext cx="180000" cy="540000"/>
            <a:chOff x="6873866" y="4214543"/>
            <a:chExt cx="255658" cy="690536"/>
          </a:xfrm>
          <a:solidFill>
            <a:srgbClr val="0F0046"/>
          </a:solidFill>
        </p:grpSpPr>
        <p:sp>
          <p:nvSpPr>
            <p:cNvPr id="27" name="Flowchart: Delay 26"/>
            <p:cNvSpPr/>
            <p:nvPr/>
          </p:nvSpPr>
          <p:spPr>
            <a:xfrm rot="16200000">
              <a:off x="6782427" y="4557982"/>
              <a:ext cx="438536" cy="255658"/>
            </a:xfrm>
            <a:prstGeom prst="flowChartDelay">
              <a:avLst/>
            </a:prstGeom>
            <a:grpFill/>
            <a:ln>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GB" dirty="0"/>
            </a:p>
          </p:txBody>
        </p:sp>
        <p:sp>
          <p:nvSpPr>
            <p:cNvPr id="28" name="Oval 27"/>
            <p:cNvSpPr/>
            <p:nvPr/>
          </p:nvSpPr>
          <p:spPr>
            <a:xfrm>
              <a:off x="6873866" y="4214543"/>
              <a:ext cx="252000" cy="252000"/>
            </a:xfrm>
            <a:prstGeom prst="ellipse">
              <a:avLst/>
            </a:prstGeom>
            <a:grpFill/>
            <a:ln>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GB" dirty="0"/>
            </a:p>
          </p:txBody>
        </p:sp>
      </p:grpSp>
      <p:grpSp>
        <p:nvGrpSpPr>
          <p:cNvPr id="29" name="Group 28"/>
          <p:cNvGrpSpPr/>
          <p:nvPr/>
        </p:nvGrpSpPr>
        <p:grpSpPr>
          <a:xfrm>
            <a:off x="5901531" y="3924199"/>
            <a:ext cx="180000" cy="540000"/>
            <a:chOff x="6873866" y="4214543"/>
            <a:chExt cx="255658" cy="690536"/>
          </a:xfrm>
          <a:solidFill>
            <a:srgbClr val="0F0046"/>
          </a:solidFill>
        </p:grpSpPr>
        <p:sp>
          <p:nvSpPr>
            <p:cNvPr id="30" name="Flowchart: Delay 29"/>
            <p:cNvSpPr/>
            <p:nvPr/>
          </p:nvSpPr>
          <p:spPr>
            <a:xfrm rot="16200000">
              <a:off x="6782427" y="4557982"/>
              <a:ext cx="438536" cy="255658"/>
            </a:xfrm>
            <a:prstGeom prst="flowChartDelay">
              <a:avLst/>
            </a:prstGeom>
            <a:grpFill/>
            <a:ln w="9525" cap="flat" cmpd="sng" algn="ctr">
              <a:noFill/>
              <a:prstDash val="solid"/>
            </a:ln>
            <a:effectLst/>
          </p:spPr>
          <p:txBody>
            <a:bodyPr anchor="ctr"/>
            <a:lstStyle/>
            <a:p>
              <a:pPr algn="ctr" eaLnBrk="1" fontAlgn="auto" hangingPunct="1">
                <a:spcBef>
                  <a:spcPts val="0"/>
                </a:spcBef>
                <a:spcAft>
                  <a:spcPts val="0"/>
                </a:spcAft>
                <a:defRPr/>
              </a:pPr>
              <a:endParaRPr lang="en-GB" sz="1800" b="0" kern="0" dirty="0">
                <a:solidFill>
                  <a:prstClr val="white"/>
                </a:solidFill>
                <a:latin typeface="Calibri"/>
                <a:ea typeface="+mn-ea"/>
              </a:endParaRPr>
            </a:p>
          </p:txBody>
        </p:sp>
        <p:sp>
          <p:nvSpPr>
            <p:cNvPr id="31" name="Oval 30"/>
            <p:cNvSpPr/>
            <p:nvPr/>
          </p:nvSpPr>
          <p:spPr>
            <a:xfrm>
              <a:off x="6873866" y="4214543"/>
              <a:ext cx="252000" cy="252000"/>
            </a:xfrm>
            <a:prstGeom prst="ellipse">
              <a:avLst/>
            </a:prstGeom>
            <a:grpFill/>
            <a:ln w="9525" cap="flat" cmpd="sng" algn="ctr">
              <a:noFill/>
              <a:prstDash val="solid"/>
            </a:ln>
            <a:effectLst/>
          </p:spPr>
          <p:txBody>
            <a:bodyPr anchor="ctr"/>
            <a:lstStyle/>
            <a:p>
              <a:pPr algn="ctr" eaLnBrk="1" fontAlgn="auto" hangingPunct="1">
                <a:spcBef>
                  <a:spcPts val="0"/>
                </a:spcBef>
                <a:spcAft>
                  <a:spcPts val="0"/>
                </a:spcAft>
                <a:defRPr/>
              </a:pPr>
              <a:endParaRPr lang="en-GB" sz="1800" b="0" kern="0" dirty="0">
                <a:solidFill>
                  <a:prstClr val="white"/>
                </a:solidFill>
                <a:latin typeface="Calibri"/>
                <a:ea typeface="+mn-ea"/>
              </a:endParaRPr>
            </a:p>
          </p:txBody>
        </p:sp>
      </p:grpSp>
      <p:grpSp>
        <p:nvGrpSpPr>
          <p:cNvPr id="32" name="Group 31"/>
          <p:cNvGrpSpPr/>
          <p:nvPr/>
        </p:nvGrpSpPr>
        <p:grpSpPr>
          <a:xfrm>
            <a:off x="8024114" y="2833120"/>
            <a:ext cx="180000" cy="540000"/>
            <a:chOff x="6873866" y="4214543"/>
            <a:chExt cx="255658" cy="690536"/>
          </a:xfrm>
          <a:solidFill>
            <a:srgbClr val="0F0046"/>
          </a:solidFill>
        </p:grpSpPr>
        <p:sp>
          <p:nvSpPr>
            <p:cNvPr id="33" name="Flowchart: Delay 32"/>
            <p:cNvSpPr/>
            <p:nvPr/>
          </p:nvSpPr>
          <p:spPr>
            <a:xfrm rot="16200000">
              <a:off x="6782427" y="4557982"/>
              <a:ext cx="438536" cy="255658"/>
            </a:xfrm>
            <a:prstGeom prst="flowChartDelay">
              <a:avLst/>
            </a:prstGeom>
            <a:grpFill/>
            <a:ln w="9525" cap="flat" cmpd="sng" algn="ctr">
              <a:noFill/>
              <a:prstDash val="solid"/>
            </a:ln>
            <a:effectLst/>
          </p:spPr>
          <p:txBody>
            <a:bodyPr anchor="ctr"/>
            <a:lstStyle/>
            <a:p>
              <a:pPr algn="ctr" eaLnBrk="1" fontAlgn="auto" hangingPunct="1">
                <a:spcBef>
                  <a:spcPts val="0"/>
                </a:spcBef>
                <a:spcAft>
                  <a:spcPts val="0"/>
                </a:spcAft>
                <a:defRPr/>
              </a:pPr>
              <a:endParaRPr lang="en-GB" sz="1800" b="0" kern="0" dirty="0">
                <a:solidFill>
                  <a:prstClr val="white"/>
                </a:solidFill>
                <a:latin typeface="Calibri"/>
                <a:ea typeface="+mn-ea"/>
              </a:endParaRPr>
            </a:p>
          </p:txBody>
        </p:sp>
        <p:sp>
          <p:nvSpPr>
            <p:cNvPr id="34" name="Oval 33"/>
            <p:cNvSpPr/>
            <p:nvPr/>
          </p:nvSpPr>
          <p:spPr>
            <a:xfrm>
              <a:off x="6873866" y="4214543"/>
              <a:ext cx="252000" cy="252000"/>
            </a:xfrm>
            <a:prstGeom prst="ellipse">
              <a:avLst/>
            </a:prstGeom>
            <a:grpFill/>
            <a:ln w="9525" cap="flat" cmpd="sng" algn="ctr">
              <a:noFill/>
              <a:prstDash val="solid"/>
            </a:ln>
            <a:effectLst/>
          </p:spPr>
          <p:txBody>
            <a:bodyPr anchor="ctr"/>
            <a:lstStyle/>
            <a:p>
              <a:pPr algn="ctr" eaLnBrk="1" fontAlgn="auto" hangingPunct="1">
                <a:spcBef>
                  <a:spcPts val="0"/>
                </a:spcBef>
                <a:spcAft>
                  <a:spcPts val="0"/>
                </a:spcAft>
                <a:defRPr/>
              </a:pPr>
              <a:endParaRPr lang="en-GB" sz="1800" b="0" kern="0" dirty="0">
                <a:solidFill>
                  <a:prstClr val="white"/>
                </a:solidFill>
                <a:latin typeface="Calibri"/>
                <a:ea typeface="+mn-ea"/>
              </a:endParaRPr>
            </a:p>
          </p:txBody>
        </p:sp>
      </p:grpSp>
      <p:grpSp>
        <p:nvGrpSpPr>
          <p:cNvPr id="35" name="Group 34"/>
          <p:cNvGrpSpPr/>
          <p:nvPr/>
        </p:nvGrpSpPr>
        <p:grpSpPr>
          <a:xfrm>
            <a:off x="8734248" y="3005697"/>
            <a:ext cx="180000" cy="540000"/>
            <a:chOff x="6873866" y="4214543"/>
            <a:chExt cx="255658" cy="690536"/>
          </a:xfrm>
          <a:solidFill>
            <a:srgbClr val="0F0046"/>
          </a:solidFill>
        </p:grpSpPr>
        <p:sp>
          <p:nvSpPr>
            <p:cNvPr id="36" name="Flowchart: Delay 35"/>
            <p:cNvSpPr/>
            <p:nvPr/>
          </p:nvSpPr>
          <p:spPr>
            <a:xfrm rot="16200000">
              <a:off x="6782427" y="4557982"/>
              <a:ext cx="438536" cy="255658"/>
            </a:xfrm>
            <a:prstGeom prst="flowChartDelay">
              <a:avLst/>
            </a:prstGeom>
            <a:grpFill/>
            <a:ln w="9525" cap="flat" cmpd="sng" algn="ctr">
              <a:noFill/>
              <a:prstDash val="solid"/>
            </a:ln>
            <a:effectLst/>
          </p:spPr>
          <p:txBody>
            <a:bodyPr anchor="ctr"/>
            <a:lstStyle/>
            <a:p>
              <a:pPr algn="ctr" eaLnBrk="1" fontAlgn="auto" hangingPunct="1">
                <a:spcBef>
                  <a:spcPts val="0"/>
                </a:spcBef>
                <a:spcAft>
                  <a:spcPts val="0"/>
                </a:spcAft>
                <a:defRPr/>
              </a:pPr>
              <a:endParaRPr lang="en-GB" sz="1800" b="0" kern="0" dirty="0">
                <a:solidFill>
                  <a:prstClr val="white"/>
                </a:solidFill>
                <a:latin typeface="Calibri"/>
                <a:ea typeface="+mn-ea"/>
              </a:endParaRPr>
            </a:p>
          </p:txBody>
        </p:sp>
        <p:sp>
          <p:nvSpPr>
            <p:cNvPr id="37" name="Oval 36"/>
            <p:cNvSpPr/>
            <p:nvPr/>
          </p:nvSpPr>
          <p:spPr>
            <a:xfrm>
              <a:off x="6873866" y="4214543"/>
              <a:ext cx="252000" cy="252000"/>
            </a:xfrm>
            <a:prstGeom prst="ellipse">
              <a:avLst/>
            </a:prstGeom>
            <a:grpFill/>
            <a:ln w="9525" cap="flat" cmpd="sng" algn="ctr">
              <a:noFill/>
              <a:prstDash val="solid"/>
            </a:ln>
            <a:effectLst/>
          </p:spPr>
          <p:txBody>
            <a:bodyPr anchor="ctr"/>
            <a:lstStyle/>
            <a:p>
              <a:pPr algn="ctr" eaLnBrk="1" fontAlgn="auto" hangingPunct="1">
                <a:spcBef>
                  <a:spcPts val="0"/>
                </a:spcBef>
                <a:spcAft>
                  <a:spcPts val="0"/>
                </a:spcAft>
                <a:defRPr/>
              </a:pPr>
              <a:endParaRPr lang="en-GB" sz="1800" b="0" kern="0" dirty="0">
                <a:solidFill>
                  <a:prstClr val="white"/>
                </a:solidFill>
                <a:latin typeface="Calibri"/>
                <a:ea typeface="+mn-ea"/>
              </a:endParaRPr>
            </a:p>
          </p:txBody>
        </p:sp>
      </p:grpSp>
      <p:grpSp>
        <p:nvGrpSpPr>
          <p:cNvPr id="38" name="Group 37"/>
          <p:cNvGrpSpPr/>
          <p:nvPr/>
        </p:nvGrpSpPr>
        <p:grpSpPr>
          <a:xfrm>
            <a:off x="7951827" y="3724550"/>
            <a:ext cx="180000" cy="540000"/>
            <a:chOff x="6873866" y="4214543"/>
            <a:chExt cx="255658" cy="690536"/>
          </a:xfrm>
          <a:solidFill>
            <a:srgbClr val="0F0046"/>
          </a:solidFill>
        </p:grpSpPr>
        <p:sp>
          <p:nvSpPr>
            <p:cNvPr id="39" name="Flowchart: Delay 38"/>
            <p:cNvSpPr/>
            <p:nvPr/>
          </p:nvSpPr>
          <p:spPr>
            <a:xfrm rot="16200000">
              <a:off x="6782427" y="4557982"/>
              <a:ext cx="438536" cy="255658"/>
            </a:xfrm>
            <a:prstGeom prst="flowChartDelay">
              <a:avLst/>
            </a:prstGeom>
            <a:grpFill/>
            <a:ln w="9525" cap="flat" cmpd="sng" algn="ctr">
              <a:noFill/>
              <a:prstDash val="solid"/>
            </a:ln>
            <a:effectLst/>
          </p:spPr>
          <p:txBody>
            <a:bodyPr anchor="ctr"/>
            <a:lstStyle/>
            <a:p>
              <a:pPr algn="ctr" eaLnBrk="1" fontAlgn="auto" hangingPunct="1">
                <a:spcBef>
                  <a:spcPts val="0"/>
                </a:spcBef>
                <a:spcAft>
                  <a:spcPts val="0"/>
                </a:spcAft>
                <a:defRPr/>
              </a:pPr>
              <a:endParaRPr lang="en-GB" sz="1800" b="0" kern="0" dirty="0">
                <a:solidFill>
                  <a:prstClr val="white"/>
                </a:solidFill>
                <a:latin typeface="Calibri"/>
                <a:ea typeface="+mn-ea"/>
              </a:endParaRPr>
            </a:p>
          </p:txBody>
        </p:sp>
        <p:sp>
          <p:nvSpPr>
            <p:cNvPr id="40" name="Oval 39"/>
            <p:cNvSpPr/>
            <p:nvPr/>
          </p:nvSpPr>
          <p:spPr>
            <a:xfrm>
              <a:off x="6873866" y="4214543"/>
              <a:ext cx="252000" cy="252000"/>
            </a:xfrm>
            <a:prstGeom prst="ellipse">
              <a:avLst/>
            </a:prstGeom>
            <a:grpFill/>
            <a:ln w="9525" cap="flat" cmpd="sng" algn="ctr">
              <a:noFill/>
              <a:prstDash val="solid"/>
            </a:ln>
            <a:effectLst/>
          </p:spPr>
          <p:txBody>
            <a:bodyPr anchor="ctr"/>
            <a:lstStyle/>
            <a:p>
              <a:pPr algn="ctr" eaLnBrk="1" fontAlgn="auto" hangingPunct="1">
                <a:spcBef>
                  <a:spcPts val="0"/>
                </a:spcBef>
                <a:spcAft>
                  <a:spcPts val="0"/>
                </a:spcAft>
                <a:defRPr/>
              </a:pPr>
              <a:endParaRPr lang="en-GB" sz="1800" b="0" kern="0" dirty="0">
                <a:solidFill>
                  <a:prstClr val="white"/>
                </a:solidFill>
                <a:latin typeface="Calibri"/>
                <a:ea typeface="+mn-ea"/>
              </a:endParaRPr>
            </a:p>
          </p:txBody>
        </p:sp>
      </p:grpSp>
      <p:grpSp>
        <p:nvGrpSpPr>
          <p:cNvPr id="41" name="Group 40"/>
          <p:cNvGrpSpPr/>
          <p:nvPr/>
        </p:nvGrpSpPr>
        <p:grpSpPr>
          <a:xfrm>
            <a:off x="8631862" y="3859397"/>
            <a:ext cx="180000" cy="540000"/>
            <a:chOff x="6873866" y="4214543"/>
            <a:chExt cx="255658" cy="690536"/>
          </a:xfrm>
          <a:solidFill>
            <a:srgbClr val="0F0046"/>
          </a:solidFill>
        </p:grpSpPr>
        <p:sp>
          <p:nvSpPr>
            <p:cNvPr id="42" name="Flowchart: Delay 41"/>
            <p:cNvSpPr/>
            <p:nvPr/>
          </p:nvSpPr>
          <p:spPr>
            <a:xfrm rot="16200000">
              <a:off x="6782427" y="4557982"/>
              <a:ext cx="438536" cy="255658"/>
            </a:xfrm>
            <a:prstGeom prst="flowChartDelay">
              <a:avLst/>
            </a:prstGeom>
            <a:grpFill/>
            <a:ln w="9525" cap="flat" cmpd="sng" algn="ctr">
              <a:noFill/>
              <a:prstDash val="solid"/>
            </a:ln>
            <a:effectLst/>
          </p:spPr>
          <p:txBody>
            <a:bodyPr anchor="ctr"/>
            <a:lstStyle/>
            <a:p>
              <a:pPr algn="ctr" eaLnBrk="1" fontAlgn="auto" hangingPunct="1">
                <a:spcBef>
                  <a:spcPts val="0"/>
                </a:spcBef>
                <a:spcAft>
                  <a:spcPts val="0"/>
                </a:spcAft>
                <a:defRPr/>
              </a:pPr>
              <a:endParaRPr lang="en-GB" sz="1800" b="0" kern="0" dirty="0">
                <a:solidFill>
                  <a:prstClr val="white"/>
                </a:solidFill>
                <a:latin typeface="Calibri"/>
                <a:ea typeface="+mn-ea"/>
              </a:endParaRPr>
            </a:p>
          </p:txBody>
        </p:sp>
        <p:sp>
          <p:nvSpPr>
            <p:cNvPr id="43" name="Oval 42"/>
            <p:cNvSpPr/>
            <p:nvPr/>
          </p:nvSpPr>
          <p:spPr>
            <a:xfrm>
              <a:off x="6873866" y="4214543"/>
              <a:ext cx="252000" cy="252000"/>
            </a:xfrm>
            <a:prstGeom prst="ellipse">
              <a:avLst/>
            </a:prstGeom>
            <a:grpFill/>
            <a:ln w="9525" cap="flat" cmpd="sng" algn="ctr">
              <a:noFill/>
              <a:prstDash val="solid"/>
            </a:ln>
            <a:effectLst/>
          </p:spPr>
          <p:txBody>
            <a:bodyPr anchor="ctr"/>
            <a:lstStyle/>
            <a:p>
              <a:pPr algn="ctr" eaLnBrk="1" fontAlgn="auto" hangingPunct="1">
                <a:spcBef>
                  <a:spcPts val="0"/>
                </a:spcBef>
                <a:spcAft>
                  <a:spcPts val="0"/>
                </a:spcAft>
                <a:defRPr/>
              </a:pPr>
              <a:endParaRPr lang="en-GB" sz="1800" b="0" kern="0" dirty="0">
                <a:solidFill>
                  <a:prstClr val="white"/>
                </a:solidFill>
                <a:latin typeface="Calibri"/>
                <a:ea typeface="+mn-ea"/>
              </a:endParaRPr>
            </a:p>
          </p:txBody>
        </p:sp>
      </p:grpSp>
      <p:sp>
        <p:nvSpPr>
          <p:cNvPr id="47" name="TextBox 46"/>
          <p:cNvSpPr txBox="1"/>
          <p:nvPr/>
        </p:nvSpPr>
        <p:spPr>
          <a:xfrm>
            <a:off x="1954712" y="376914"/>
            <a:ext cx="8517632" cy="646331"/>
          </a:xfrm>
          <a:prstGeom prst="rect">
            <a:avLst/>
          </a:prstGeom>
          <a:solidFill>
            <a:srgbClr val="002060"/>
          </a:solidFill>
        </p:spPr>
        <p:txBody>
          <a:bodyPr wrap="square" rtlCol="0">
            <a:spAutoFit/>
          </a:bodyPr>
          <a:lstStyle/>
          <a:p>
            <a:pPr algn="ctr"/>
            <a:r>
              <a:rPr lang="en-GB" sz="3600" dirty="0">
                <a:latin typeface="+mn-lt"/>
              </a:rPr>
              <a:t>Stereotyping</a:t>
            </a:r>
          </a:p>
        </p:txBody>
      </p:sp>
      <p:pic>
        <p:nvPicPr>
          <p:cNvPr id="48" name="Picture 47">
            <a:hlinkClick r:id="rId5"/>
          </p:cNvPr>
          <p:cNvPicPr>
            <a:picLocks noChangeAspect="1"/>
          </p:cNvPicPr>
          <p:nvPr/>
        </p:nvPicPr>
        <p:blipFill>
          <a:blip r:embed="rId6"/>
          <a:stretch>
            <a:fillRect/>
          </a:stretch>
        </p:blipFill>
        <p:spPr>
          <a:xfrm>
            <a:off x="9498080" y="4653137"/>
            <a:ext cx="931801" cy="647757"/>
          </a:xfrm>
          <a:prstGeom prst="rect">
            <a:avLst/>
          </a:prstGeom>
        </p:spPr>
      </p:pic>
      <p:grpSp>
        <p:nvGrpSpPr>
          <p:cNvPr id="46" name="Group 45">
            <a:extLst>
              <a:ext uri="{FF2B5EF4-FFF2-40B4-BE49-F238E27FC236}">
                <a16:creationId xmlns:a16="http://schemas.microsoft.com/office/drawing/2014/main" id="{D5BDBA02-D5DF-4131-BEBC-473F82EE9B41}"/>
              </a:ext>
            </a:extLst>
          </p:cNvPr>
          <p:cNvGrpSpPr/>
          <p:nvPr/>
        </p:nvGrpSpPr>
        <p:grpSpPr>
          <a:xfrm>
            <a:off x="0" y="5734233"/>
            <a:ext cx="12192000" cy="1240188"/>
            <a:chOff x="0" y="5734233"/>
            <a:chExt cx="12192000" cy="1240188"/>
          </a:xfrm>
        </p:grpSpPr>
        <p:pic>
          <p:nvPicPr>
            <p:cNvPr id="49" name="Picture 48">
              <a:extLst>
                <a:ext uri="{FF2B5EF4-FFF2-40B4-BE49-F238E27FC236}">
                  <a16:creationId xmlns:a16="http://schemas.microsoft.com/office/drawing/2014/main" id="{CE0B49F8-4C5E-4D37-904D-7A88520C96EA}"/>
                </a:ext>
              </a:extLst>
            </p:cNvPr>
            <p:cNvPicPr>
              <a:picLocks noChangeAspect="1"/>
            </p:cNvPicPr>
            <p:nvPr/>
          </p:nvPicPr>
          <p:blipFill>
            <a:blip r:embed="rId7" cstate="print">
              <a:extLst>
                <a:ext uri="{28A0092B-C50C-407E-A947-70E740481C1C}">
                  <a14:useLocalDpi xmlns:a14="http://schemas.microsoft.com/office/drawing/2010/main" val="0"/>
                </a:ext>
              </a:extLst>
            </a:blip>
            <a:srcRect/>
            <a:stretch/>
          </p:blipFill>
          <p:spPr>
            <a:xfrm>
              <a:off x="0" y="6045466"/>
              <a:ext cx="12192000" cy="827536"/>
            </a:xfrm>
            <a:prstGeom prst="rect">
              <a:avLst/>
            </a:prstGeom>
          </p:spPr>
        </p:pic>
        <p:sp>
          <p:nvSpPr>
            <p:cNvPr id="50" name="Rectangle 49">
              <a:extLst>
                <a:ext uri="{FF2B5EF4-FFF2-40B4-BE49-F238E27FC236}">
                  <a16:creationId xmlns:a16="http://schemas.microsoft.com/office/drawing/2014/main" id="{167912B8-569A-4EF5-9EC8-767874F350CE}"/>
                </a:ext>
              </a:extLst>
            </p:cNvPr>
            <p:cNvSpPr/>
            <p:nvPr/>
          </p:nvSpPr>
          <p:spPr>
            <a:xfrm>
              <a:off x="25878" y="6099245"/>
              <a:ext cx="2278207" cy="728890"/>
            </a:xfrm>
            <a:prstGeom prst="rect">
              <a:avLst/>
            </a:prstGeom>
            <a:solidFill>
              <a:srgbClr val="00438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51" name="Picture 50">
              <a:extLst>
                <a:ext uri="{FF2B5EF4-FFF2-40B4-BE49-F238E27FC236}">
                  <a16:creationId xmlns:a16="http://schemas.microsoft.com/office/drawing/2014/main" id="{B50560BC-73ED-4853-8CEC-763FA6A310AA}"/>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1077275" y="5880520"/>
              <a:ext cx="829163" cy="947615"/>
            </a:xfrm>
            <a:prstGeom prst="rect">
              <a:avLst/>
            </a:prstGeom>
          </p:spPr>
        </p:pic>
        <p:sp>
          <p:nvSpPr>
            <p:cNvPr id="52" name="Rectangle 51">
              <a:extLst>
                <a:ext uri="{FF2B5EF4-FFF2-40B4-BE49-F238E27FC236}">
                  <a16:creationId xmlns:a16="http://schemas.microsoft.com/office/drawing/2014/main" id="{F2F51B1E-4573-4EE0-B2D4-7136B504F0B0}"/>
                </a:ext>
              </a:extLst>
            </p:cNvPr>
            <p:cNvSpPr/>
            <p:nvPr/>
          </p:nvSpPr>
          <p:spPr>
            <a:xfrm>
              <a:off x="9029700" y="6099245"/>
              <a:ext cx="2970647" cy="72889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53" name="Picture 52" descr="Text, letter&#10;&#10;Description automatically generated">
              <a:extLst>
                <a:ext uri="{FF2B5EF4-FFF2-40B4-BE49-F238E27FC236}">
                  <a16:creationId xmlns:a16="http://schemas.microsoft.com/office/drawing/2014/main" id="{2450CBA0-BA3A-4C41-9DA4-F57A5E4B0DF2}"/>
                </a:ext>
              </a:extLst>
            </p:cNvPr>
            <p:cNvPicPr>
              <a:picLocks noChangeAspect="1"/>
            </p:cNvPicPr>
            <p:nvPr/>
          </p:nvPicPr>
          <p:blipFill rotWithShape="1">
            <a:blip r:embed="rId9" cstate="print">
              <a:extLst>
                <a:ext uri="{28A0092B-C50C-407E-A947-70E740481C1C}">
                  <a14:useLocalDpi xmlns:a14="http://schemas.microsoft.com/office/drawing/2010/main" val="0"/>
                </a:ext>
              </a:extLst>
            </a:blip>
            <a:srcRect l="23972" t="33869" r="24538" b="34228"/>
            <a:stretch/>
          </p:blipFill>
          <p:spPr>
            <a:xfrm>
              <a:off x="9966911" y="6099245"/>
              <a:ext cx="2071341" cy="719519"/>
            </a:xfrm>
            <a:prstGeom prst="rect">
              <a:avLst/>
            </a:prstGeom>
          </p:spPr>
        </p:pic>
        <p:pic>
          <p:nvPicPr>
            <p:cNvPr id="54" name="Picture 53" descr="A picture containing text, metalware, gear&#10;&#10;Description automatically generated">
              <a:extLst>
                <a:ext uri="{FF2B5EF4-FFF2-40B4-BE49-F238E27FC236}">
                  <a16:creationId xmlns:a16="http://schemas.microsoft.com/office/drawing/2014/main" id="{3FB0D827-8658-4477-BFE9-59C0DB56DD34}"/>
                </a:ext>
              </a:extLst>
            </p:cNvPr>
            <p:cNvPicPr>
              <a:picLocks noChangeAspect="1"/>
            </p:cNvPicPr>
            <p:nvPr/>
          </p:nvPicPr>
          <p:blipFill>
            <a:blip r:embed="rId10" cstate="print">
              <a:extLst>
                <a:ext uri="{28A0092B-C50C-407E-A947-70E740481C1C}">
                  <a14:useLocalDpi xmlns:a14="http://schemas.microsoft.com/office/drawing/2010/main" val="0"/>
                </a:ext>
              </a:extLst>
            </a:blip>
            <a:stretch>
              <a:fillRect/>
            </a:stretch>
          </p:blipFill>
          <p:spPr>
            <a:xfrm>
              <a:off x="91485" y="5734233"/>
              <a:ext cx="1034370" cy="1240188"/>
            </a:xfrm>
            <a:prstGeom prst="rect">
              <a:avLst/>
            </a:prstGeom>
          </p:spPr>
        </p:pic>
      </p:grpSp>
    </p:spTree>
    <p:extLst>
      <p:ext uri="{BB962C8B-B14F-4D97-AF65-F5344CB8AC3E}">
        <p14:creationId xmlns:p14="http://schemas.microsoft.com/office/powerpoint/2010/main" val="43039608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Content Placeholder 4"/>
          <p:cNvPicPr>
            <a:picLocks noChangeAspect="1"/>
          </p:cNvPicPr>
          <p:nvPr/>
        </p:nvPicPr>
        <p:blipFill>
          <a:blip r:embed="rId3" cstate="print">
            <a:duotone>
              <a:srgbClr val="C0504D">
                <a:shade val="45000"/>
                <a:satMod val="135000"/>
              </a:srgbClr>
              <a:prstClr val="white"/>
            </a:duotone>
            <a:extLst>
              <a:ext uri="{28A0092B-C50C-407E-A947-70E740481C1C}">
                <a14:useLocalDpi xmlns:a14="http://schemas.microsoft.com/office/drawing/2010/main" val="0"/>
              </a:ext>
            </a:extLst>
          </a:blip>
          <a:stretch>
            <a:fillRect/>
          </a:stretch>
        </p:blipFill>
        <p:spPr>
          <a:xfrm>
            <a:off x="3719736" y="1916832"/>
            <a:ext cx="1509966" cy="1509966"/>
          </a:xfrm>
          <a:prstGeom prst="rect">
            <a:avLst/>
          </a:prstGeom>
          <a:solidFill>
            <a:schemeClr val="accent2">
              <a:lumMod val="20000"/>
              <a:lumOff val="80000"/>
            </a:schemeClr>
          </a:solidFill>
          <a:ln>
            <a:solidFill>
              <a:schemeClr val="tx1"/>
            </a:solidFill>
          </a:ln>
        </p:spPr>
      </p:pic>
      <p:sp>
        <p:nvSpPr>
          <p:cNvPr id="4" name="TextBox 29"/>
          <p:cNvSpPr txBox="1">
            <a:spLocks noChangeArrowheads="1"/>
          </p:cNvSpPr>
          <p:nvPr/>
        </p:nvSpPr>
        <p:spPr bwMode="auto">
          <a:xfrm>
            <a:off x="2011746" y="2178758"/>
            <a:ext cx="1336675" cy="70788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2400" b="1">
                <a:solidFill>
                  <a:schemeClr val="folHlink"/>
                </a:solidFill>
                <a:latin typeface="Arial Black" pitchFamily="34" charset="0"/>
                <a:ea typeface="Osaka" pitchFamily="1" charset="-128"/>
              </a:defRPr>
            </a:lvl1pPr>
            <a:lvl2pPr marL="742950" indent="-285750">
              <a:spcBef>
                <a:spcPct val="20000"/>
              </a:spcBef>
              <a:buChar char="–"/>
              <a:defRPr sz="2000">
                <a:solidFill>
                  <a:schemeClr val="tx1"/>
                </a:solidFill>
                <a:latin typeface="Arial" pitchFamily="34" charset="0"/>
                <a:ea typeface="Osaka" pitchFamily="1" charset="-128"/>
              </a:defRPr>
            </a:lvl2pPr>
            <a:lvl3pPr marL="1143000" indent="-228600">
              <a:spcBef>
                <a:spcPct val="20000"/>
              </a:spcBef>
              <a:buChar char="•"/>
              <a:defRPr sz="2000">
                <a:solidFill>
                  <a:schemeClr val="tx1"/>
                </a:solidFill>
                <a:latin typeface="Arial" pitchFamily="34" charset="0"/>
                <a:ea typeface="Osaka" pitchFamily="1" charset="-128"/>
              </a:defRPr>
            </a:lvl3pPr>
            <a:lvl4pPr marL="1600200" indent="-228600">
              <a:spcBef>
                <a:spcPct val="20000"/>
              </a:spcBef>
              <a:buChar char="–"/>
              <a:defRPr sz="2000">
                <a:solidFill>
                  <a:schemeClr val="tx1"/>
                </a:solidFill>
                <a:latin typeface="Arial" pitchFamily="34" charset="0"/>
                <a:ea typeface="Osaka" pitchFamily="1" charset="-128"/>
              </a:defRPr>
            </a:lvl4pPr>
            <a:lvl5pPr marL="2057400" indent="-228600">
              <a:spcBef>
                <a:spcPct val="20000"/>
              </a:spcBef>
              <a:buChar char="»"/>
              <a:defRPr sz="2000">
                <a:solidFill>
                  <a:schemeClr val="tx1"/>
                </a:solidFill>
                <a:latin typeface="Arial" pitchFamily="34" charset="0"/>
                <a:ea typeface="Osaka" pitchFamily="1" charset="-128"/>
              </a:defRPr>
            </a:lvl5pPr>
            <a:lvl6pPr marL="2514600" indent="-228600" eaLnBrk="0" fontAlgn="base" hangingPunct="0">
              <a:spcBef>
                <a:spcPct val="20000"/>
              </a:spcBef>
              <a:spcAft>
                <a:spcPct val="0"/>
              </a:spcAft>
              <a:buChar char="»"/>
              <a:defRPr sz="2000">
                <a:solidFill>
                  <a:schemeClr val="tx1"/>
                </a:solidFill>
                <a:latin typeface="Arial" pitchFamily="34" charset="0"/>
                <a:ea typeface="Osaka" pitchFamily="1" charset="-128"/>
              </a:defRPr>
            </a:lvl6pPr>
            <a:lvl7pPr marL="2971800" indent="-228600" eaLnBrk="0" fontAlgn="base" hangingPunct="0">
              <a:spcBef>
                <a:spcPct val="20000"/>
              </a:spcBef>
              <a:spcAft>
                <a:spcPct val="0"/>
              </a:spcAft>
              <a:buChar char="»"/>
              <a:defRPr sz="2000">
                <a:solidFill>
                  <a:schemeClr val="tx1"/>
                </a:solidFill>
                <a:latin typeface="Arial" pitchFamily="34" charset="0"/>
                <a:ea typeface="Osaka" pitchFamily="1" charset="-128"/>
              </a:defRPr>
            </a:lvl7pPr>
            <a:lvl8pPr marL="3429000" indent="-228600" eaLnBrk="0" fontAlgn="base" hangingPunct="0">
              <a:spcBef>
                <a:spcPct val="20000"/>
              </a:spcBef>
              <a:spcAft>
                <a:spcPct val="0"/>
              </a:spcAft>
              <a:buChar char="»"/>
              <a:defRPr sz="2000">
                <a:solidFill>
                  <a:schemeClr val="tx1"/>
                </a:solidFill>
                <a:latin typeface="Arial" pitchFamily="34" charset="0"/>
                <a:ea typeface="Osaka" pitchFamily="1" charset="-128"/>
              </a:defRPr>
            </a:lvl8pPr>
            <a:lvl9pPr marL="3886200" indent="-228600" eaLnBrk="0" fontAlgn="base" hangingPunct="0">
              <a:spcBef>
                <a:spcPct val="20000"/>
              </a:spcBef>
              <a:spcAft>
                <a:spcPct val="0"/>
              </a:spcAft>
              <a:buChar char="»"/>
              <a:defRPr sz="2000">
                <a:solidFill>
                  <a:schemeClr val="tx1"/>
                </a:solidFill>
                <a:latin typeface="Arial" pitchFamily="34" charset="0"/>
                <a:ea typeface="Osaka" pitchFamily="1" charset="-128"/>
              </a:defRPr>
            </a:lvl9pPr>
          </a:lstStyle>
          <a:p>
            <a:pPr algn="r" eaLnBrk="1" fontAlgn="auto" hangingPunct="1">
              <a:spcBef>
                <a:spcPct val="0"/>
              </a:spcBef>
              <a:spcAft>
                <a:spcPts val="0"/>
              </a:spcAft>
              <a:buNone/>
            </a:pPr>
            <a:r>
              <a:rPr lang="en-GB" altLang="en-US" sz="2000" dirty="0">
                <a:solidFill>
                  <a:schemeClr val="tx1"/>
                </a:solidFill>
                <a:latin typeface="Calibri"/>
              </a:rPr>
              <a:t>Mental shortcuts</a:t>
            </a:r>
          </a:p>
        </p:txBody>
      </p:sp>
      <p:grpSp>
        <p:nvGrpSpPr>
          <p:cNvPr id="5" name="Group 4"/>
          <p:cNvGrpSpPr/>
          <p:nvPr/>
        </p:nvGrpSpPr>
        <p:grpSpPr>
          <a:xfrm>
            <a:off x="7269292" y="2346929"/>
            <a:ext cx="180000" cy="540000"/>
            <a:chOff x="6873866" y="4214543"/>
            <a:chExt cx="255658" cy="690536"/>
          </a:xfrm>
          <a:solidFill>
            <a:srgbClr val="0F0046"/>
          </a:solidFill>
        </p:grpSpPr>
        <p:sp>
          <p:nvSpPr>
            <p:cNvPr id="6" name="Flowchart: Delay 5"/>
            <p:cNvSpPr/>
            <p:nvPr/>
          </p:nvSpPr>
          <p:spPr>
            <a:xfrm rot="16200000">
              <a:off x="6782427" y="4557982"/>
              <a:ext cx="438536" cy="255658"/>
            </a:xfrm>
            <a:prstGeom prst="flowChartDelay">
              <a:avLst/>
            </a:prstGeom>
            <a:grpFill/>
            <a:ln>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GB" dirty="0"/>
            </a:p>
          </p:txBody>
        </p:sp>
        <p:sp>
          <p:nvSpPr>
            <p:cNvPr id="7" name="Oval 6"/>
            <p:cNvSpPr/>
            <p:nvPr/>
          </p:nvSpPr>
          <p:spPr>
            <a:xfrm>
              <a:off x="6873866" y="4214543"/>
              <a:ext cx="252000" cy="252000"/>
            </a:xfrm>
            <a:prstGeom prst="ellipse">
              <a:avLst/>
            </a:prstGeom>
            <a:grpFill/>
            <a:ln>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GB" dirty="0"/>
            </a:p>
          </p:txBody>
        </p:sp>
      </p:grpSp>
      <p:grpSp>
        <p:nvGrpSpPr>
          <p:cNvPr id="8" name="Group 7"/>
          <p:cNvGrpSpPr/>
          <p:nvPr/>
        </p:nvGrpSpPr>
        <p:grpSpPr>
          <a:xfrm>
            <a:off x="7748942" y="2743227"/>
            <a:ext cx="180000" cy="540000"/>
            <a:chOff x="6873866" y="4214543"/>
            <a:chExt cx="255658" cy="690536"/>
          </a:xfrm>
          <a:solidFill>
            <a:srgbClr val="0F0046"/>
          </a:solidFill>
        </p:grpSpPr>
        <p:sp>
          <p:nvSpPr>
            <p:cNvPr id="9" name="Flowchart: Delay 8"/>
            <p:cNvSpPr/>
            <p:nvPr/>
          </p:nvSpPr>
          <p:spPr>
            <a:xfrm rot="16200000">
              <a:off x="6782427" y="4557982"/>
              <a:ext cx="438536" cy="255658"/>
            </a:xfrm>
            <a:prstGeom prst="flowChartDelay">
              <a:avLst/>
            </a:prstGeom>
            <a:grpFill/>
            <a:ln>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GB" dirty="0"/>
            </a:p>
          </p:txBody>
        </p:sp>
        <p:sp>
          <p:nvSpPr>
            <p:cNvPr id="10" name="Oval 9"/>
            <p:cNvSpPr/>
            <p:nvPr/>
          </p:nvSpPr>
          <p:spPr>
            <a:xfrm>
              <a:off x="6873866" y="4214543"/>
              <a:ext cx="252000" cy="252000"/>
            </a:xfrm>
            <a:prstGeom prst="ellipse">
              <a:avLst/>
            </a:prstGeom>
            <a:grpFill/>
            <a:ln>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GB" dirty="0"/>
            </a:p>
          </p:txBody>
        </p:sp>
      </p:grpSp>
      <p:grpSp>
        <p:nvGrpSpPr>
          <p:cNvPr id="11" name="Group 10"/>
          <p:cNvGrpSpPr/>
          <p:nvPr/>
        </p:nvGrpSpPr>
        <p:grpSpPr>
          <a:xfrm>
            <a:off x="8272354" y="2131815"/>
            <a:ext cx="180000" cy="540000"/>
            <a:chOff x="6873866" y="4214543"/>
            <a:chExt cx="255658" cy="690536"/>
          </a:xfrm>
          <a:solidFill>
            <a:srgbClr val="0F0046"/>
          </a:solidFill>
        </p:grpSpPr>
        <p:sp>
          <p:nvSpPr>
            <p:cNvPr id="12" name="Flowchart: Delay 11"/>
            <p:cNvSpPr/>
            <p:nvPr/>
          </p:nvSpPr>
          <p:spPr>
            <a:xfrm rot="16200000">
              <a:off x="6782427" y="4557982"/>
              <a:ext cx="438536" cy="255658"/>
            </a:xfrm>
            <a:prstGeom prst="flowChartDelay">
              <a:avLst/>
            </a:prstGeom>
            <a:grpFill/>
            <a:ln>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GB" dirty="0"/>
            </a:p>
          </p:txBody>
        </p:sp>
        <p:sp>
          <p:nvSpPr>
            <p:cNvPr id="13" name="Oval 12"/>
            <p:cNvSpPr/>
            <p:nvPr/>
          </p:nvSpPr>
          <p:spPr>
            <a:xfrm>
              <a:off x="6873866" y="4214543"/>
              <a:ext cx="252000" cy="252000"/>
            </a:xfrm>
            <a:prstGeom prst="ellipse">
              <a:avLst/>
            </a:prstGeom>
            <a:grpFill/>
            <a:ln>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GB" dirty="0"/>
            </a:p>
          </p:txBody>
        </p:sp>
      </p:grpSp>
      <p:grpSp>
        <p:nvGrpSpPr>
          <p:cNvPr id="14" name="Group 13"/>
          <p:cNvGrpSpPr/>
          <p:nvPr/>
        </p:nvGrpSpPr>
        <p:grpSpPr>
          <a:xfrm>
            <a:off x="7751517" y="1860474"/>
            <a:ext cx="180000" cy="540000"/>
            <a:chOff x="6873866" y="4214543"/>
            <a:chExt cx="255658" cy="690536"/>
          </a:xfrm>
          <a:solidFill>
            <a:srgbClr val="0F0046"/>
          </a:solidFill>
        </p:grpSpPr>
        <p:sp>
          <p:nvSpPr>
            <p:cNvPr id="15" name="Flowchart: Delay 14"/>
            <p:cNvSpPr/>
            <p:nvPr/>
          </p:nvSpPr>
          <p:spPr>
            <a:xfrm rot="16200000">
              <a:off x="6782427" y="4557982"/>
              <a:ext cx="438536" cy="255658"/>
            </a:xfrm>
            <a:prstGeom prst="flowChartDelay">
              <a:avLst/>
            </a:prstGeom>
            <a:grpFill/>
            <a:ln>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GB" dirty="0"/>
            </a:p>
          </p:txBody>
        </p:sp>
        <p:sp>
          <p:nvSpPr>
            <p:cNvPr id="16" name="Oval 15"/>
            <p:cNvSpPr/>
            <p:nvPr/>
          </p:nvSpPr>
          <p:spPr>
            <a:xfrm>
              <a:off x="6873866" y="4214543"/>
              <a:ext cx="252000" cy="252000"/>
            </a:xfrm>
            <a:prstGeom prst="ellipse">
              <a:avLst/>
            </a:prstGeom>
            <a:grpFill/>
            <a:ln>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GB" dirty="0"/>
            </a:p>
          </p:txBody>
        </p:sp>
      </p:grpSp>
      <p:grpSp>
        <p:nvGrpSpPr>
          <p:cNvPr id="17" name="Group 16"/>
          <p:cNvGrpSpPr/>
          <p:nvPr/>
        </p:nvGrpSpPr>
        <p:grpSpPr>
          <a:xfrm>
            <a:off x="8269779" y="3013227"/>
            <a:ext cx="180000" cy="540000"/>
            <a:chOff x="6873866" y="4214543"/>
            <a:chExt cx="255658" cy="690536"/>
          </a:xfrm>
          <a:solidFill>
            <a:srgbClr val="0F0046"/>
          </a:solidFill>
        </p:grpSpPr>
        <p:sp>
          <p:nvSpPr>
            <p:cNvPr id="18" name="Flowchart: Delay 17"/>
            <p:cNvSpPr/>
            <p:nvPr/>
          </p:nvSpPr>
          <p:spPr>
            <a:xfrm rot="16200000">
              <a:off x="6782427" y="4557982"/>
              <a:ext cx="438536" cy="255658"/>
            </a:xfrm>
            <a:prstGeom prst="flowChartDelay">
              <a:avLst/>
            </a:prstGeom>
            <a:grpFill/>
            <a:ln w="9525" cap="flat" cmpd="sng" algn="ctr">
              <a:noFill/>
              <a:prstDash val="solid"/>
            </a:ln>
            <a:effectLst/>
          </p:spPr>
          <p:txBody>
            <a:bodyPr anchor="ctr"/>
            <a:lstStyle/>
            <a:p>
              <a:pPr algn="ctr" eaLnBrk="1" fontAlgn="auto" hangingPunct="1">
                <a:spcBef>
                  <a:spcPts val="0"/>
                </a:spcBef>
                <a:spcAft>
                  <a:spcPts val="0"/>
                </a:spcAft>
                <a:defRPr/>
              </a:pPr>
              <a:endParaRPr lang="en-GB" sz="1800" b="0" kern="0" dirty="0">
                <a:solidFill>
                  <a:prstClr val="white"/>
                </a:solidFill>
                <a:latin typeface="Calibri"/>
                <a:ea typeface="+mn-ea"/>
              </a:endParaRPr>
            </a:p>
          </p:txBody>
        </p:sp>
        <p:sp>
          <p:nvSpPr>
            <p:cNvPr id="19" name="Oval 18"/>
            <p:cNvSpPr/>
            <p:nvPr/>
          </p:nvSpPr>
          <p:spPr>
            <a:xfrm>
              <a:off x="6873866" y="4214543"/>
              <a:ext cx="252000" cy="252000"/>
            </a:xfrm>
            <a:prstGeom prst="ellipse">
              <a:avLst/>
            </a:prstGeom>
            <a:grpFill/>
            <a:ln w="9525" cap="flat" cmpd="sng" algn="ctr">
              <a:noFill/>
              <a:prstDash val="solid"/>
            </a:ln>
            <a:effectLst/>
          </p:spPr>
          <p:txBody>
            <a:bodyPr anchor="ctr"/>
            <a:lstStyle/>
            <a:p>
              <a:pPr algn="ctr" eaLnBrk="1" fontAlgn="auto" hangingPunct="1">
                <a:spcBef>
                  <a:spcPts val="0"/>
                </a:spcBef>
                <a:spcAft>
                  <a:spcPts val="0"/>
                </a:spcAft>
                <a:defRPr/>
              </a:pPr>
              <a:endParaRPr lang="en-GB" sz="1800" b="0" kern="0" dirty="0">
                <a:solidFill>
                  <a:prstClr val="white"/>
                </a:solidFill>
                <a:latin typeface="Calibri"/>
                <a:ea typeface="+mn-ea"/>
              </a:endParaRPr>
            </a:p>
          </p:txBody>
        </p:sp>
      </p:grpSp>
      <p:sp>
        <p:nvSpPr>
          <p:cNvPr id="20" name="TextBox 28"/>
          <p:cNvSpPr txBox="1">
            <a:spLocks noChangeArrowheads="1"/>
          </p:cNvSpPr>
          <p:nvPr/>
        </p:nvSpPr>
        <p:spPr bwMode="auto">
          <a:xfrm>
            <a:off x="8997583" y="2473459"/>
            <a:ext cx="968375" cy="40011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2400" b="1">
                <a:solidFill>
                  <a:schemeClr val="folHlink"/>
                </a:solidFill>
                <a:latin typeface="Arial Black" pitchFamily="34" charset="0"/>
                <a:ea typeface="Osaka" pitchFamily="1" charset="-128"/>
              </a:defRPr>
            </a:lvl1pPr>
            <a:lvl2pPr marL="742950" indent="-285750">
              <a:spcBef>
                <a:spcPct val="20000"/>
              </a:spcBef>
              <a:buChar char="–"/>
              <a:defRPr sz="2000">
                <a:solidFill>
                  <a:schemeClr val="tx1"/>
                </a:solidFill>
                <a:latin typeface="Arial" pitchFamily="34" charset="0"/>
                <a:ea typeface="Osaka" pitchFamily="1" charset="-128"/>
              </a:defRPr>
            </a:lvl2pPr>
            <a:lvl3pPr marL="1143000" indent="-228600">
              <a:spcBef>
                <a:spcPct val="20000"/>
              </a:spcBef>
              <a:buChar char="•"/>
              <a:defRPr sz="2000">
                <a:solidFill>
                  <a:schemeClr val="tx1"/>
                </a:solidFill>
                <a:latin typeface="Arial" pitchFamily="34" charset="0"/>
                <a:ea typeface="Osaka" pitchFamily="1" charset="-128"/>
              </a:defRPr>
            </a:lvl3pPr>
            <a:lvl4pPr marL="1600200" indent="-228600">
              <a:spcBef>
                <a:spcPct val="20000"/>
              </a:spcBef>
              <a:buChar char="–"/>
              <a:defRPr sz="2000">
                <a:solidFill>
                  <a:schemeClr val="tx1"/>
                </a:solidFill>
                <a:latin typeface="Arial" pitchFamily="34" charset="0"/>
                <a:ea typeface="Osaka" pitchFamily="1" charset="-128"/>
              </a:defRPr>
            </a:lvl4pPr>
            <a:lvl5pPr marL="2057400" indent="-228600">
              <a:spcBef>
                <a:spcPct val="20000"/>
              </a:spcBef>
              <a:buChar char="»"/>
              <a:defRPr sz="2000">
                <a:solidFill>
                  <a:schemeClr val="tx1"/>
                </a:solidFill>
                <a:latin typeface="Arial" pitchFamily="34" charset="0"/>
                <a:ea typeface="Osaka" pitchFamily="1" charset="-128"/>
              </a:defRPr>
            </a:lvl5pPr>
            <a:lvl6pPr marL="2514600" indent="-228600" eaLnBrk="0" fontAlgn="base" hangingPunct="0">
              <a:spcBef>
                <a:spcPct val="20000"/>
              </a:spcBef>
              <a:spcAft>
                <a:spcPct val="0"/>
              </a:spcAft>
              <a:buChar char="»"/>
              <a:defRPr sz="2000">
                <a:solidFill>
                  <a:schemeClr val="tx1"/>
                </a:solidFill>
                <a:latin typeface="Arial" pitchFamily="34" charset="0"/>
                <a:ea typeface="Osaka" pitchFamily="1" charset="-128"/>
              </a:defRPr>
            </a:lvl6pPr>
            <a:lvl7pPr marL="2971800" indent="-228600" eaLnBrk="0" fontAlgn="base" hangingPunct="0">
              <a:spcBef>
                <a:spcPct val="20000"/>
              </a:spcBef>
              <a:spcAft>
                <a:spcPct val="0"/>
              </a:spcAft>
              <a:buChar char="»"/>
              <a:defRPr sz="2000">
                <a:solidFill>
                  <a:schemeClr val="tx1"/>
                </a:solidFill>
                <a:latin typeface="Arial" pitchFamily="34" charset="0"/>
                <a:ea typeface="Osaka" pitchFamily="1" charset="-128"/>
              </a:defRPr>
            </a:lvl7pPr>
            <a:lvl8pPr marL="3429000" indent="-228600" eaLnBrk="0" fontAlgn="base" hangingPunct="0">
              <a:spcBef>
                <a:spcPct val="20000"/>
              </a:spcBef>
              <a:spcAft>
                <a:spcPct val="0"/>
              </a:spcAft>
              <a:buChar char="»"/>
              <a:defRPr sz="2000">
                <a:solidFill>
                  <a:schemeClr val="tx1"/>
                </a:solidFill>
                <a:latin typeface="Arial" pitchFamily="34" charset="0"/>
                <a:ea typeface="Osaka" pitchFamily="1" charset="-128"/>
              </a:defRPr>
            </a:lvl8pPr>
            <a:lvl9pPr marL="3886200" indent="-228600" eaLnBrk="0" fontAlgn="base" hangingPunct="0">
              <a:spcBef>
                <a:spcPct val="20000"/>
              </a:spcBef>
              <a:spcAft>
                <a:spcPct val="0"/>
              </a:spcAft>
              <a:buChar char="»"/>
              <a:defRPr sz="2000">
                <a:solidFill>
                  <a:schemeClr val="tx1"/>
                </a:solidFill>
                <a:latin typeface="Arial" pitchFamily="34" charset="0"/>
                <a:ea typeface="Osaka" pitchFamily="1" charset="-128"/>
              </a:defRPr>
            </a:lvl9pPr>
          </a:lstStyle>
          <a:p>
            <a:pPr algn="r" eaLnBrk="1" fontAlgn="auto" hangingPunct="1">
              <a:spcBef>
                <a:spcPct val="0"/>
              </a:spcBef>
              <a:spcAft>
                <a:spcPts val="0"/>
              </a:spcAft>
              <a:buNone/>
            </a:pPr>
            <a:r>
              <a:rPr lang="en-GB" altLang="en-US" sz="2000" dirty="0">
                <a:solidFill>
                  <a:schemeClr val="tx1"/>
                </a:solidFill>
                <a:latin typeface="Calibri"/>
              </a:rPr>
              <a:t>Signals</a:t>
            </a:r>
          </a:p>
        </p:txBody>
      </p:sp>
      <p:cxnSp>
        <p:nvCxnSpPr>
          <p:cNvPr id="21" name="Straight Connector 20"/>
          <p:cNvCxnSpPr/>
          <p:nvPr/>
        </p:nvCxnSpPr>
        <p:spPr>
          <a:xfrm flipV="1">
            <a:off x="5057400" y="1868568"/>
            <a:ext cx="3940182" cy="445397"/>
          </a:xfrm>
          <a:prstGeom prst="line">
            <a:avLst/>
          </a:prstGeom>
          <a:noFill/>
          <a:ln w="25400" cap="flat" cmpd="sng" algn="ctr">
            <a:solidFill>
              <a:schemeClr val="tx1"/>
            </a:solidFill>
            <a:prstDash val="dash"/>
          </a:ln>
          <a:effectLst/>
        </p:spPr>
      </p:cxnSp>
      <p:cxnSp>
        <p:nvCxnSpPr>
          <p:cNvPr id="23" name="Straight Connector 22"/>
          <p:cNvCxnSpPr>
            <a:stCxn id="3" idx="3"/>
          </p:cNvCxnSpPr>
          <p:nvPr/>
        </p:nvCxnSpPr>
        <p:spPr>
          <a:xfrm>
            <a:off x="5229702" y="2671816"/>
            <a:ext cx="3386578" cy="1254177"/>
          </a:xfrm>
          <a:prstGeom prst="line">
            <a:avLst/>
          </a:prstGeom>
          <a:noFill/>
          <a:ln w="25400" cap="flat" cmpd="sng" algn="ctr">
            <a:solidFill>
              <a:schemeClr val="tx1"/>
            </a:solidFill>
            <a:prstDash val="dash"/>
          </a:ln>
          <a:effectLst/>
        </p:spPr>
      </p:cxnSp>
      <p:sp>
        <p:nvSpPr>
          <p:cNvPr id="30" name="Cloud 29"/>
          <p:cNvSpPr/>
          <p:nvPr/>
        </p:nvSpPr>
        <p:spPr>
          <a:xfrm>
            <a:off x="4171483" y="2131815"/>
            <a:ext cx="563563" cy="431800"/>
          </a:xfrm>
          <a:prstGeom prst="cloud">
            <a:avLst/>
          </a:prstGeom>
          <a:solidFill>
            <a:sysClr val="window" lastClr="FFFFFF"/>
          </a:solidFill>
          <a:ln w="9525" cap="flat" cmpd="sng" algn="ctr">
            <a:noFill/>
            <a:prstDash val="solid"/>
          </a:ln>
          <a:effectLst/>
        </p:spPr>
        <p:txBody>
          <a:bodyPr anchor="ctr"/>
          <a:lstStyle/>
          <a:p>
            <a:pPr algn="ctr" eaLnBrk="1" fontAlgn="auto" hangingPunct="1">
              <a:spcBef>
                <a:spcPts val="0"/>
              </a:spcBef>
              <a:spcAft>
                <a:spcPts val="0"/>
              </a:spcAft>
              <a:defRPr/>
            </a:pPr>
            <a:endParaRPr lang="en-GB" sz="1800" b="0" kern="0" dirty="0">
              <a:solidFill>
                <a:prstClr val="white"/>
              </a:solidFill>
              <a:latin typeface="Calibri"/>
              <a:ea typeface="+mn-ea"/>
            </a:endParaRPr>
          </a:p>
        </p:txBody>
      </p:sp>
      <p:sp>
        <p:nvSpPr>
          <p:cNvPr id="25" name="TextBox 24"/>
          <p:cNvSpPr txBox="1"/>
          <p:nvPr/>
        </p:nvSpPr>
        <p:spPr>
          <a:xfrm>
            <a:off x="1837184" y="292864"/>
            <a:ext cx="8517632" cy="646331"/>
          </a:xfrm>
          <a:prstGeom prst="rect">
            <a:avLst/>
          </a:prstGeom>
          <a:solidFill>
            <a:srgbClr val="002060"/>
          </a:solidFill>
        </p:spPr>
        <p:txBody>
          <a:bodyPr wrap="square" rtlCol="0">
            <a:spAutoFit/>
          </a:bodyPr>
          <a:lstStyle/>
          <a:p>
            <a:pPr algn="ctr"/>
            <a:r>
              <a:rPr lang="en-GB" sz="3600" dirty="0">
                <a:latin typeface="+mn-lt"/>
              </a:rPr>
              <a:t>Forming Suspicions</a:t>
            </a:r>
          </a:p>
        </p:txBody>
      </p:sp>
      <p:sp>
        <p:nvSpPr>
          <p:cNvPr id="2" name="Wave 1"/>
          <p:cNvSpPr/>
          <p:nvPr/>
        </p:nvSpPr>
        <p:spPr>
          <a:xfrm>
            <a:off x="2383061" y="3925992"/>
            <a:ext cx="7670676" cy="1662918"/>
          </a:xfrm>
          <a:custGeom>
            <a:avLst/>
            <a:gdLst>
              <a:gd name="connsiteX0" fmla="*/ 0 w 7670676"/>
              <a:gd name="connsiteY0" fmla="*/ 207865 h 1662918"/>
              <a:gd name="connsiteX1" fmla="*/ 7670676 w 7670676"/>
              <a:gd name="connsiteY1" fmla="*/ 207865 h 1662918"/>
              <a:gd name="connsiteX2" fmla="*/ 7670676 w 7670676"/>
              <a:gd name="connsiteY2" fmla="*/ 1455053 h 1662918"/>
              <a:gd name="connsiteX3" fmla="*/ 0 w 7670676"/>
              <a:gd name="connsiteY3" fmla="*/ 1455053 h 1662918"/>
              <a:gd name="connsiteX4" fmla="*/ 0 w 7670676"/>
              <a:gd name="connsiteY4" fmla="*/ 207865 h 166291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670676" h="1662918" fill="none" extrusionOk="0">
                <a:moveTo>
                  <a:pt x="0" y="207865"/>
                </a:moveTo>
                <a:cubicBezTo>
                  <a:pt x="2224590" y="-653908"/>
                  <a:pt x="5257590" y="741608"/>
                  <a:pt x="7670676" y="207865"/>
                </a:cubicBezTo>
                <a:cubicBezTo>
                  <a:pt x="7763601" y="371736"/>
                  <a:pt x="7767061" y="847048"/>
                  <a:pt x="7670676" y="1455053"/>
                </a:cubicBezTo>
                <a:cubicBezTo>
                  <a:pt x="5067603" y="2133338"/>
                  <a:pt x="2558144" y="703501"/>
                  <a:pt x="0" y="1455053"/>
                </a:cubicBezTo>
                <a:cubicBezTo>
                  <a:pt x="1970" y="1042364"/>
                  <a:pt x="-111064" y="406712"/>
                  <a:pt x="0" y="207865"/>
                </a:cubicBezTo>
                <a:close/>
              </a:path>
              <a:path w="7670676" h="1662918" stroke="0" extrusionOk="0">
                <a:moveTo>
                  <a:pt x="0" y="207865"/>
                </a:moveTo>
                <a:cubicBezTo>
                  <a:pt x="2896714" y="-576628"/>
                  <a:pt x="5243306" y="884775"/>
                  <a:pt x="7670676" y="207865"/>
                </a:cubicBezTo>
                <a:cubicBezTo>
                  <a:pt x="7643692" y="726429"/>
                  <a:pt x="7707668" y="944616"/>
                  <a:pt x="7670676" y="1455053"/>
                </a:cubicBezTo>
                <a:cubicBezTo>
                  <a:pt x="4919693" y="1952969"/>
                  <a:pt x="2350822" y="869706"/>
                  <a:pt x="0" y="1455053"/>
                </a:cubicBezTo>
                <a:cubicBezTo>
                  <a:pt x="-92242" y="1290921"/>
                  <a:pt x="96080" y="704133"/>
                  <a:pt x="0" y="207865"/>
                </a:cubicBezTo>
                <a:close/>
              </a:path>
            </a:pathLst>
          </a:custGeom>
          <a:solidFill>
            <a:schemeClr val="accent1">
              <a:lumMod val="20000"/>
              <a:lumOff val="80000"/>
            </a:schemeClr>
          </a:solidFill>
          <a:ln>
            <a:solidFill>
              <a:schemeClr val="tx1"/>
            </a:solidFill>
            <a:extLst>
              <a:ext uri="{C807C97D-BFC1-408E-A445-0C87EB9F89A2}">
                <ask:lineSketchStyleProps xmlns:ask="http://schemas.microsoft.com/office/drawing/2018/sketchyshapes" sd="2722607417">
                  <a:prstGeom prst="wave">
                    <a:avLst/>
                  </a:prstGeom>
                  <ask:type>
                    <ask:lineSketchCurve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2" name="TextBox 21"/>
          <p:cNvSpPr txBox="1"/>
          <p:nvPr/>
        </p:nvSpPr>
        <p:spPr>
          <a:xfrm>
            <a:off x="2783633" y="4327913"/>
            <a:ext cx="7182324" cy="830997"/>
          </a:xfrm>
          <a:prstGeom prst="rect">
            <a:avLst/>
          </a:prstGeom>
          <a:noFill/>
        </p:spPr>
        <p:txBody>
          <a:bodyPr wrap="square" rtlCol="0">
            <a:spAutoFit/>
          </a:bodyPr>
          <a:lstStyle/>
          <a:p>
            <a:r>
              <a:rPr lang="en-GB" sz="2400" b="0" dirty="0">
                <a:solidFill>
                  <a:schemeClr val="tx1"/>
                </a:solidFill>
                <a:latin typeface="+mn-lt"/>
              </a:rPr>
              <a:t>“You build the stereotypes up through experience, the people you see who are involved in crime</a:t>
            </a:r>
          </a:p>
        </p:txBody>
      </p:sp>
      <p:grpSp>
        <p:nvGrpSpPr>
          <p:cNvPr id="26" name="Group 25">
            <a:extLst>
              <a:ext uri="{FF2B5EF4-FFF2-40B4-BE49-F238E27FC236}">
                <a16:creationId xmlns:a16="http://schemas.microsoft.com/office/drawing/2014/main" id="{48136F2C-15DD-4515-8B13-8C3074DAC0CB}"/>
              </a:ext>
            </a:extLst>
          </p:cNvPr>
          <p:cNvGrpSpPr/>
          <p:nvPr/>
        </p:nvGrpSpPr>
        <p:grpSpPr>
          <a:xfrm>
            <a:off x="0" y="5734233"/>
            <a:ext cx="12192000" cy="1240188"/>
            <a:chOff x="0" y="5734233"/>
            <a:chExt cx="12192000" cy="1240188"/>
          </a:xfrm>
        </p:grpSpPr>
        <p:pic>
          <p:nvPicPr>
            <p:cNvPr id="27" name="Picture 26">
              <a:extLst>
                <a:ext uri="{FF2B5EF4-FFF2-40B4-BE49-F238E27FC236}">
                  <a16:creationId xmlns:a16="http://schemas.microsoft.com/office/drawing/2014/main" id="{B2A2EA94-2350-4F7B-8C78-F78A8EF2E599}"/>
                </a:ext>
              </a:extLst>
            </p:cNvPr>
            <p:cNvPicPr>
              <a:picLocks noChangeAspect="1"/>
            </p:cNvPicPr>
            <p:nvPr/>
          </p:nvPicPr>
          <p:blipFill>
            <a:blip r:embed="rId4" cstate="print">
              <a:extLst>
                <a:ext uri="{28A0092B-C50C-407E-A947-70E740481C1C}">
                  <a14:useLocalDpi xmlns:a14="http://schemas.microsoft.com/office/drawing/2010/main" val="0"/>
                </a:ext>
              </a:extLst>
            </a:blip>
            <a:srcRect/>
            <a:stretch/>
          </p:blipFill>
          <p:spPr>
            <a:xfrm>
              <a:off x="0" y="6045466"/>
              <a:ext cx="12192000" cy="827536"/>
            </a:xfrm>
            <a:prstGeom prst="rect">
              <a:avLst/>
            </a:prstGeom>
          </p:spPr>
        </p:pic>
        <p:sp>
          <p:nvSpPr>
            <p:cNvPr id="28" name="Rectangle 27">
              <a:extLst>
                <a:ext uri="{FF2B5EF4-FFF2-40B4-BE49-F238E27FC236}">
                  <a16:creationId xmlns:a16="http://schemas.microsoft.com/office/drawing/2014/main" id="{063F19F2-66D5-41AC-97A3-0016FC011FC6}"/>
                </a:ext>
              </a:extLst>
            </p:cNvPr>
            <p:cNvSpPr/>
            <p:nvPr/>
          </p:nvSpPr>
          <p:spPr>
            <a:xfrm>
              <a:off x="25878" y="6099245"/>
              <a:ext cx="2278207" cy="728890"/>
            </a:xfrm>
            <a:prstGeom prst="rect">
              <a:avLst/>
            </a:prstGeom>
            <a:solidFill>
              <a:srgbClr val="00438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29" name="Picture 28">
              <a:extLst>
                <a:ext uri="{FF2B5EF4-FFF2-40B4-BE49-F238E27FC236}">
                  <a16:creationId xmlns:a16="http://schemas.microsoft.com/office/drawing/2014/main" id="{E6927DC5-019E-45BD-8B09-C941E5655514}"/>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077275" y="5880520"/>
              <a:ext cx="829163" cy="947615"/>
            </a:xfrm>
            <a:prstGeom prst="rect">
              <a:avLst/>
            </a:prstGeom>
          </p:spPr>
        </p:pic>
        <p:sp>
          <p:nvSpPr>
            <p:cNvPr id="31" name="Rectangle 30">
              <a:extLst>
                <a:ext uri="{FF2B5EF4-FFF2-40B4-BE49-F238E27FC236}">
                  <a16:creationId xmlns:a16="http://schemas.microsoft.com/office/drawing/2014/main" id="{F291A9F3-F81A-4B63-BA30-965F702563E3}"/>
                </a:ext>
              </a:extLst>
            </p:cNvPr>
            <p:cNvSpPr/>
            <p:nvPr/>
          </p:nvSpPr>
          <p:spPr>
            <a:xfrm>
              <a:off x="9029700" y="6099245"/>
              <a:ext cx="2970647" cy="72889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32" name="Picture 31" descr="Text, letter&#10;&#10;Description automatically generated">
              <a:extLst>
                <a:ext uri="{FF2B5EF4-FFF2-40B4-BE49-F238E27FC236}">
                  <a16:creationId xmlns:a16="http://schemas.microsoft.com/office/drawing/2014/main" id="{B79CC517-5B81-423F-840F-FE257D97B54D}"/>
                </a:ext>
              </a:extLst>
            </p:cNvPr>
            <p:cNvPicPr>
              <a:picLocks noChangeAspect="1"/>
            </p:cNvPicPr>
            <p:nvPr/>
          </p:nvPicPr>
          <p:blipFill rotWithShape="1">
            <a:blip r:embed="rId6" cstate="print">
              <a:extLst>
                <a:ext uri="{28A0092B-C50C-407E-A947-70E740481C1C}">
                  <a14:useLocalDpi xmlns:a14="http://schemas.microsoft.com/office/drawing/2010/main" val="0"/>
                </a:ext>
              </a:extLst>
            </a:blip>
            <a:srcRect l="23972" t="33869" r="24538" b="34228"/>
            <a:stretch/>
          </p:blipFill>
          <p:spPr>
            <a:xfrm>
              <a:off x="9966911" y="6099245"/>
              <a:ext cx="2071341" cy="719519"/>
            </a:xfrm>
            <a:prstGeom prst="rect">
              <a:avLst/>
            </a:prstGeom>
          </p:spPr>
        </p:pic>
        <p:pic>
          <p:nvPicPr>
            <p:cNvPr id="33" name="Picture 32" descr="A picture containing text, metalware, gear&#10;&#10;Description automatically generated">
              <a:extLst>
                <a:ext uri="{FF2B5EF4-FFF2-40B4-BE49-F238E27FC236}">
                  <a16:creationId xmlns:a16="http://schemas.microsoft.com/office/drawing/2014/main" id="{488A6703-DA0B-4155-8059-50EF874D112E}"/>
                </a:ext>
              </a:extLst>
            </p:cNvPr>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91485" y="5734233"/>
              <a:ext cx="1034370" cy="1240188"/>
            </a:xfrm>
            <a:prstGeom prst="rect">
              <a:avLst/>
            </a:prstGeom>
          </p:spPr>
        </p:pic>
      </p:grpSp>
    </p:spTree>
    <p:extLst>
      <p:ext uri="{BB962C8B-B14F-4D97-AF65-F5344CB8AC3E}">
        <p14:creationId xmlns:p14="http://schemas.microsoft.com/office/powerpoint/2010/main" val="376041928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2"/>
                                        </p:tgtEl>
                                        <p:attrNameLst>
                                          <p:attrName>style.visibility</p:attrName>
                                        </p:attrNameLst>
                                      </p:cBhvr>
                                      <p:to>
                                        <p:strVal val="visible"/>
                                      </p:to>
                                    </p:set>
                                    <p:animEffect transition="in" filter="fade">
                                      <p:cBhvr>
                                        <p:cTn id="12" dur="500"/>
                                        <p:tgtEl>
                                          <p:spTgt spid="2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22" grpId="0"/>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1919536" y="260649"/>
            <a:ext cx="8517632" cy="646331"/>
          </a:xfrm>
          <a:prstGeom prst="rect">
            <a:avLst/>
          </a:prstGeom>
          <a:solidFill>
            <a:srgbClr val="002060"/>
          </a:solidFill>
        </p:spPr>
        <p:txBody>
          <a:bodyPr wrap="square" rtlCol="0">
            <a:spAutoFit/>
          </a:bodyPr>
          <a:lstStyle/>
          <a:p>
            <a:pPr algn="ctr"/>
            <a:r>
              <a:rPr lang="en-GB" sz="3600" dirty="0">
                <a:latin typeface="+mn-lt"/>
              </a:rPr>
              <a:t>The Principles of Stop &amp; Search</a:t>
            </a:r>
          </a:p>
        </p:txBody>
      </p:sp>
      <p:graphicFrame>
        <p:nvGraphicFramePr>
          <p:cNvPr id="2" name="Diagram 1"/>
          <p:cNvGraphicFramePr/>
          <p:nvPr>
            <p:extLst>
              <p:ext uri="{D42A27DB-BD31-4B8C-83A1-F6EECF244321}">
                <p14:modId xmlns:p14="http://schemas.microsoft.com/office/powerpoint/2010/main" val="3895748463"/>
              </p:ext>
            </p:extLst>
          </p:nvPr>
        </p:nvGraphicFramePr>
        <p:xfrm>
          <a:off x="2163652" y="1124744"/>
          <a:ext cx="8029400" cy="424847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pSp>
        <p:nvGrpSpPr>
          <p:cNvPr id="5" name="Group 4">
            <a:extLst>
              <a:ext uri="{FF2B5EF4-FFF2-40B4-BE49-F238E27FC236}">
                <a16:creationId xmlns:a16="http://schemas.microsoft.com/office/drawing/2014/main" id="{321A03ED-DD98-4099-8B74-7AE3B2E19420}"/>
              </a:ext>
            </a:extLst>
          </p:cNvPr>
          <p:cNvGrpSpPr/>
          <p:nvPr/>
        </p:nvGrpSpPr>
        <p:grpSpPr>
          <a:xfrm>
            <a:off x="0" y="5734233"/>
            <a:ext cx="12192000" cy="1240188"/>
            <a:chOff x="0" y="5734233"/>
            <a:chExt cx="12192000" cy="1240188"/>
          </a:xfrm>
        </p:grpSpPr>
        <p:pic>
          <p:nvPicPr>
            <p:cNvPr id="6" name="Picture 5">
              <a:extLst>
                <a:ext uri="{FF2B5EF4-FFF2-40B4-BE49-F238E27FC236}">
                  <a16:creationId xmlns:a16="http://schemas.microsoft.com/office/drawing/2014/main" id="{3D4D4960-BCCE-4FF4-A34E-62BC3204A04F}"/>
                </a:ext>
              </a:extLst>
            </p:cNvPr>
            <p:cNvPicPr>
              <a:picLocks noChangeAspect="1"/>
            </p:cNvPicPr>
            <p:nvPr/>
          </p:nvPicPr>
          <p:blipFill>
            <a:blip r:embed="rId8" cstate="print">
              <a:extLst>
                <a:ext uri="{28A0092B-C50C-407E-A947-70E740481C1C}">
                  <a14:useLocalDpi xmlns:a14="http://schemas.microsoft.com/office/drawing/2010/main" val="0"/>
                </a:ext>
              </a:extLst>
            </a:blip>
            <a:srcRect/>
            <a:stretch/>
          </p:blipFill>
          <p:spPr>
            <a:xfrm>
              <a:off x="0" y="6045466"/>
              <a:ext cx="12192000" cy="827536"/>
            </a:xfrm>
            <a:prstGeom prst="rect">
              <a:avLst/>
            </a:prstGeom>
          </p:spPr>
        </p:pic>
        <p:sp>
          <p:nvSpPr>
            <p:cNvPr id="7" name="Rectangle 6">
              <a:extLst>
                <a:ext uri="{FF2B5EF4-FFF2-40B4-BE49-F238E27FC236}">
                  <a16:creationId xmlns:a16="http://schemas.microsoft.com/office/drawing/2014/main" id="{92F7ABEF-3508-440F-8C59-825110D8110E}"/>
                </a:ext>
              </a:extLst>
            </p:cNvPr>
            <p:cNvSpPr/>
            <p:nvPr/>
          </p:nvSpPr>
          <p:spPr>
            <a:xfrm>
              <a:off x="25878" y="6099245"/>
              <a:ext cx="2278207" cy="728890"/>
            </a:xfrm>
            <a:prstGeom prst="rect">
              <a:avLst/>
            </a:prstGeom>
            <a:solidFill>
              <a:srgbClr val="00438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8" name="Picture 7">
              <a:extLst>
                <a:ext uri="{FF2B5EF4-FFF2-40B4-BE49-F238E27FC236}">
                  <a16:creationId xmlns:a16="http://schemas.microsoft.com/office/drawing/2014/main" id="{188048F4-4153-4E8C-B6B0-B152D9088B1A}"/>
                </a:ext>
              </a:extLst>
            </p:cNvPr>
            <p:cNvPicPr>
              <a:picLocks noChangeAspect="1"/>
            </p:cNvPicPr>
            <p:nvPr/>
          </p:nvPicPr>
          <p:blipFill>
            <a:blip r:embed="rId9">
              <a:extLst>
                <a:ext uri="{28A0092B-C50C-407E-A947-70E740481C1C}">
                  <a14:useLocalDpi xmlns:a14="http://schemas.microsoft.com/office/drawing/2010/main" val="0"/>
                </a:ext>
              </a:extLst>
            </a:blip>
            <a:stretch>
              <a:fillRect/>
            </a:stretch>
          </p:blipFill>
          <p:spPr>
            <a:xfrm>
              <a:off x="1077275" y="5880520"/>
              <a:ext cx="829163" cy="947615"/>
            </a:xfrm>
            <a:prstGeom prst="rect">
              <a:avLst/>
            </a:prstGeom>
          </p:spPr>
        </p:pic>
        <p:sp>
          <p:nvSpPr>
            <p:cNvPr id="9" name="Rectangle 8">
              <a:extLst>
                <a:ext uri="{FF2B5EF4-FFF2-40B4-BE49-F238E27FC236}">
                  <a16:creationId xmlns:a16="http://schemas.microsoft.com/office/drawing/2014/main" id="{B8586D68-9FCA-44F3-9482-1585EFB095BF}"/>
                </a:ext>
              </a:extLst>
            </p:cNvPr>
            <p:cNvSpPr/>
            <p:nvPr/>
          </p:nvSpPr>
          <p:spPr>
            <a:xfrm>
              <a:off x="9029700" y="6099245"/>
              <a:ext cx="2970647" cy="72889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0" name="Picture 9" descr="Text, letter&#10;&#10;Description automatically generated">
              <a:extLst>
                <a:ext uri="{FF2B5EF4-FFF2-40B4-BE49-F238E27FC236}">
                  <a16:creationId xmlns:a16="http://schemas.microsoft.com/office/drawing/2014/main" id="{76162F09-5841-4FAC-9A75-113530E7798E}"/>
                </a:ext>
              </a:extLst>
            </p:cNvPr>
            <p:cNvPicPr>
              <a:picLocks noChangeAspect="1"/>
            </p:cNvPicPr>
            <p:nvPr/>
          </p:nvPicPr>
          <p:blipFill rotWithShape="1">
            <a:blip r:embed="rId10" cstate="print">
              <a:extLst>
                <a:ext uri="{28A0092B-C50C-407E-A947-70E740481C1C}">
                  <a14:useLocalDpi xmlns:a14="http://schemas.microsoft.com/office/drawing/2010/main" val="0"/>
                </a:ext>
              </a:extLst>
            </a:blip>
            <a:srcRect l="23972" t="33869" r="24538" b="34228"/>
            <a:stretch/>
          </p:blipFill>
          <p:spPr>
            <a:xfrm>
              <a:off x="9966911" y="6099245"/>
              <a:ext cx="2071341" cy="719519"/>
            </a:xfrm>
            <a:prstGeom prst="rect">
              <a:avLst/>
            </a:prstGeom>
          </p:spPr>
        </p:pic>
        <p:pic>
          <p:nvPicPr>
            <p:cNvPr id="11" name="Picture 10" descr="A picture containing text, metalware, gear&#10;&#10;Description automatically generated">
              <a:extLst>
                <a:ext uri="{FF2B5EF4-FFF2-40B4-BE49-F238E27FC236}">
                  <a16:creationId xmlns:a16="http://schemas.microsoft.com/office/drawing/2014/main" id="{4A8EE0E7-8440-427C-B219-A356C6EB0468}"/>
                </a:ext>
              </a:extLst>
            </p:cNvPr>
            <p:cNvPicPr>
              <a:picLocks noChangeAspect="1"/>
            </p:cNvPicPr>
            <p:nvPr/>
          </p:nvPicPr>
          <p:blipFill>
            <a:blip r:embed="rId11" cstate="print">
              <a:extLst>
                <a:ext uri="{28A0092B-C50C-407E-A947-70E740481C1C}">
                  <a14:useLocalDpi xmlns:a14="http://schemas.microsoft.com/office/drawing/2010/main" val="0"/>
                </a:ext>
              </a:extLst>
            </a:blip>
            <a:stretch>
              <a:fillRect/>
            </a:stretch>
          </p:blipFill>
          <p:spPr>
            <a:xfrm>
              <a:off x="91485" y="5734233"/>
              <a:ext cx="1034370" cy="1240188"/>
            </a:xfrm>
            <a:prstGeom prst="rect">
              <a:avLst/>
            </a:prstGeom>
          </p:spPr>
        </p:pic>
      </p:grpSp>
    </p:spTree>
    <p:extLst>
      <p:ext uri="{BB962C8B-B14F-4D97-AF65-F5344CB8AC3E}">
        <p14:creationId xmlns:p14="http://schemas.microsoft.com/office/powerpoint/2010/main" val="410417430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BD86B3F9-069D-4469-AE6B-6926E9DA01A3}"/>
                                            </p:graphicEl>
                                          </p:spTgt>
                                        </p:tgtEl>
                                        <p:attrNameLst>
                                          <p:attrName>style.visibility</p:attrName>
                                        </p:attrNameLst>
                                      </p:cBhvr>
                                      <p:to>
                                        <p:strVal val="visible"/>
                                      </p:to>
                                    </p:set>
                                    <p:animEffect transition="in" filter="fade">
                                      <p:cBhvr>
                                        <p:cTn id="7" dur="500"/>
                                        <p:tgtEl>
                                          <p:spTgt spid="2">
                                            <p:graphicEl>
                                              <a:dgm id="{BD86B3F9-069D-4469-AE6B-6926E9DA01A3}"/>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E4914C1E-15D8-4F37-A269-904DECC45847}"/>
                                            </p:graphicEl>
                                          </p:spTgt>
                                        </p:tgtEl>
                                        <p:attrNameLst>
                                          <p:attrName>style.visibility</p:attrName>
                                        </p:attrNameLst>
                                      </p:cBhvr>
                                      <p:to>
                                        <p:strVal val="visible"/>
                                      </p:to>
                                    </p:set>
                                    <p:animEffect transition="in" filter="fade">
                                      <p:cBhvr>
                                        <p:cTn id="12" dur="500"/>
                                        <p:tgtEl>
                                          <p:spTgt spid="2">
                                            <p:graphicEl>
                                              <a:dgm id="{E4914C1E-15D8-4F37-A269-904DECC45847}"/>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2">
                                            <p:graphicEl>
                                              <a:dgm id="{41A35732-267D-4D67-841E-E369477484AC}"/>
                                            </p:graphicEl>
                                          </p:spTgt>
                                        </p:tgtEl>
                                        <p:attrNameLst>
                                          <p:attrName>style.visibility</p:attrName>
                                        </p:attrNameLst>
                                      </p:cBhvr>
                                      <p:to>
                                        <p:strVal val="visible"/>
                                      </p:to>
                                    </p:set>
                                    <p:animEffect transition="in" filter="fade">
                                      <p:cBhvr>
                                        <p:cTn id="15" dur="500"/>
                                        <p:tgtEl>
                                          <p:spTgt spid="2">
                                            <p:graphicEl>
                                              <a:dgm id="{41A35732-267D-4D67-841E-E369477484AC}"/>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2">
                                            <p:graphicEl>
                                              <a:dgm id="{DD5597EF-ACFA-4AB1-9C6B-F1B0BCDCBA2B}"/>
                                            </p:graphicEl>
                                          </p:spTgt>
                                        </p:tgtEl>
                                        <p:attrNameLst>
                                          <p:attrName>style.visibility</p:attrName>
                                        </p:attrNameLst>
                                      </p:cBhvr>
                                      <p:to>
                                        <p:strVal val="visible"/>
                                      </p:to>
                                    </p:set>
                                    <p:animEffect transition="in" filter="fade">
                                      <p:cBhvr>
                                        <p:cTn id="20" dur="500"/>
                                        <p:tgtEl>
                                          <p:spTgt spid="2">
                                            <p:graphicEl>
                                              <a:dgm id="{DD5597EF-ACFA-4AB1-9C6B-F1B0BCDCBA2B}"/>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2">
                                            <p:graphicEl>
                                              <a:dgm id="{5F79C60F-8B6D-4D65-A720-F4AFCB820AD6}"/>
                                            </p:graphicEl>
                                          </p:spTgt>
                                        </p:tgtEl>
                                        <p:attrNameLst>
                                          <p:attrName>style.visibility</p:attrName>
                                        </p:attrNameLst>
                                      </p:cBhvr>
                                      <p:to>
                                        <p:strVal val="visible"/>
                                      </p:to>
                                    </p:set>
                                    <p:animEffect transition="in" filter="fade">
                                      <p:cBhvr>
                                        <p:cTn id="23" dur="500"/>
                                        <p:tgtEl>
                                          <p:spTgt spid="2">
                                            <p:graphicEl>
                                              <a:dgm id="{5F79C60F-8B6D-4D65-A720-F4AFCB820AD6}"/>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1919536" y="332657"/>
            <a:ext cx="8517632" cy="584775"/>
          </a:xfrm>
          <a:prstGeom prst="rect">
            <a:avLst/>
          </a:prstGeom>
          <a:solidFill>
            <a:srgbClr val="002060"/>
          </a:solidFill>
        </p:spPr>
        <p:txBody>
          <a:bodyPr wrap="square" rtlCol="0">
            <a:spAutoFit/>
          </a:bodyPr>
          <a:lstStyle/>
          <a:p>
            <a:pPr algn="ctr"/>
            <a:r>
              <a:rPr lang="en-GB" dirty="0">
                <a:latin typeface="+mn-lt"/>
              </a:rPr>
              <a:t>The Principles of Stop &amp; Search</a:t>
            </a:r>
          </a:p>
        </p:txBody>
      </p:sp>
      <p:graphicFrame>
        <p:nvGraphicFramePr>
          <p:cNvPr id="2" name="Diagram 1"/>
          <p:cNvGraphicFramePr/>
          <p:nvPr>
            <p:extLst>
              <p:ext uri="{D42A27DB-BD31-4B8C-83A1-F6EECF244321}">
                <p14:modId xmlns:p14="http://schemas.microsoft.com/office/powerpoint/2010/main" val="2118345322"/>
              </p:ext>
            </p:extLst>
          </p:nvPr>
        </p:nvGraphicFramePr>
        <p:xfrm>
          <a:off x="1919536" y="1196752"/>
          <a:ext cx="8352928" cy="453650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pSp>
        <p:nvGrpSpPr>
          <p:cNvPr id="5" name="Group 4">
            <a:extLst>
              <a:ext uri="{FF2B5EF4-FFF2-40B4-BE49-F238E27FC236}">
                <a16:creationId xmlns:a16="http://schemas.microsoft.com/office/drawing/2014/main" id="{82EA46E3-0284-4A1D-9D4B-3FCBB0479E44}"/>
              </a:ext>
            </a:extLst>
          </p:cNvPr>
          <p:cNvGrpSpPr/>
          <p:nvPr/>
        </p:nvGrpSpPr>
        <p:grpSpPr>
          <a:xfrm>
            <a:off x="0" y="5734233"/>
            <a:ext cx="12192000" cy="1240188"/>
            <a:chOff x="0" y="5734233"/>
            <a:chExt cx="12192000" cy="1240188"/>
          </a:xfrm>
        </p:grpSpPr>
        <p:pic>
          <p:nvPicPr>
            <p:cNvPr id="6" name="Picture 5">
              <a:extLst>
                <a:ext uri="{FF2B5EF4-FFF2-40B4-BE49-F238E27FC236}">
                  <a16:creationId xmlns:a16="http://schemas.microsoft.com/office/drawing/2014/main" id="{6914E1ED-37C9-4242-B513-6FA650B82DE6}"/>
                </a:ext>
              </a:extLst>
            </p:cNvPr>
            <p:cNvPicPr>
              <a:picLocks noChangeAspect="1"/>
            </p:cNvPicPr>
            <p:nvPr/>
          </p:nvPicPr>
          <p:blipFill>
            <a:blip r:embed="rId8" cstate="print">
              <a:extLst>
                <a:ext uri="{28A0092B-C50C-407E-A947-70E740481C1C}">
                  <a14:useLocalDpi xmlns:a14="http://schemas.microsoft.com/office/drawing/2010/main" val="0"/>
                </a:ext>
              </a:extLst>
            </a:blip>
            <a:srcRect/>
            <a:stretch/>
          </p:blipFill>
          <p:spPr>
            <a:xfrm>
              <a:off x="0" y="6045466"/>
              <a:ext cx="12192000" cy="827536"/>
            </a:xfrm>
            <a:prstGeom prst="rect">
              <a:avLst/>
            </a:prstGeom>
          </p:spPr>
        </p:pic>
        <p:sp>
          <p:nvSpPr>
            <p:cNvPr id="7" name="Rectangle 6">
              <a:extLst>
                <a:ext uri="{FF2B5EF4-FFF2-40B4-BE49-F238E27FC236}">
                  <a16:creationId xmlns:a16="http://schemas.microsoft.com/office/drawing/2014/main" id="{ACE0325F-9315-4CD1-B4C5-DB17B9299185}"/>
                </a:ext>
              </a:extLst>
            </p:cNvPr>
            <p:cNvSpPr/>
            <p:nvPr/>
          </p:nvSpPr>
          <p:spPr>
            <a:xfrm>
              <a:off x="25878" y="6099245"/>
              <a:ext cx="2278207" cy="728890"/>
            </a:xfrm>
            <a:prstGeom prst="rect">
              <a:avLst/>
            </a:prstGeom>
            <a:solidFill>
              <a:srgbClr val="00438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8" name="Picture 7">
              <a:extLst>
                <a:ext uri="{FF2B5EF4-FFF2-40B4-BE49-F238E27FC236}">
                  <a16:creationId xmlns:a16="http://schemas.microsoft.com/office/drawing/2014/main" id="{8BD06681-5930-4776-BF5F-455362527FEE}"/>
                </a:ext>
              </a:extLst>
            </p:cNvPr>
            <p:cNvPicPr>
              <a:picLocks noChangeAspect="1"/>
            </p:cNvPicPr>
            <p:nvPr/>
          </p:nvPicPr>
          <p:blipFill>
            <a:blip r:embed="rId9">
              <a:extLst>
                <a:ext uri="{28A0092B-C50C-407E-A947-70E740481C1C}">
                  <a14:useLocalDpi xmlns:a14="http://schemas.microsoft.com/office/drawing/2010/main" val="0"/>
                </a:ext>
              </a:extLst>
            </a:blip>
            <a:stretch>
              <a:fillRect/>
            </a:stretch>
          </p:blipFill>
          <p:spPr>
            <a:xfrm>
              <a:off x="1077275" y="5880520"/>
              <a:ext cx="829163" cy="947615"/>
            </a:xfrm>
            <a:prstGeom prst="rect">
              <a:avLst/>
            </a:prstGeom>
          </p:spPr>
        </p:pic>
        <p:sp>
          <p:nvSpPr>
            <p:cNvPr id="9" name="Rectangle 8">
              <a:extLst>
                <a:ext uri="{FF2B5EF4-FFF2-40B4-BE49-F238E27FC236}">
                  <a16:creationId xmlns:a16="http://schemas.microsoft.com/office/drawing/2014/main" id="{84AC6DFB-E1E2-4FB0-BE0D-373EE4BC1D83}"/>
                </a:ext>
              </a:extLst>
            </p:cNvPr>
            <p:cNvSpPr/>
            <p:nvPr/>
          </p:nvSpPr>
          <p:spPr>
            <a:xfrm>
              <a:off x="9029700" y="6099245"/>
              <a:ext cx="2970647" cy="72889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0" name="Picture 9" descr="Text, letter&#10;&#10;Description automatically generated">
              <a:extLst>
                <a:ext uri="{FF2B5EF4-FFF2-40B4-BE49-F238E27FC236}">
                  <a16:creationId xmlns:a16="http://schemas.microsoft.com/office/drawing/2014/main" id="{CEC68DAE-EE39-4605-B4DF-17E18CD6BD29}"/>
                </a:ext>
              </a:extLst>
            </p:cNvPr>
            <p:cNvPicPr>
              <a:picLocks noChangeAspect="1"/>
            </p:cNvPicPr>
            <p:nvPr/>
          </p:nvPicPr>
          <p:blipFill rotWithShape="1">
            <a:blip r:embed="rId10" cstate="print">
              <a:extLst>
                <a:ext uri="{28A0092B-C50C-407E-A947-70E740481C1C}">
                  <a14:useLocalDpi xmlns:a14="http://schemas.microsoft.com/office/drawing/2010/main" val="0"/>
                </a:ext>
              </a:extLst>
            </a:blip>
            <a:srcRect l="23972" t="33869" r="24538" b="34228"/>
            <a:stretch/>
          </p:blipFill>
          <p:spPr>
            <a:xfrm>
              <a:off x="9966911" y="6099245"/>
              <a:ext cx="2071341" cy="719519"/>
            </a:xfrm>
            <a:prstGeom prst="rect">
              <a:avLst/>
            </a:prstGeom>
          </p:spPr>
        </p:pic>
        <p:pic>
          <p:nvPicPr>
            <p:cNvPr id="11" name="Picture 10" descr="A picture containing text, metalware, gear&#10;&#10;Description automatically generated">
              <a:extLst>
                <a:ext uri="{FF2B5EF4-FFF2-40B4-BE49-F238E27FC236}">
                  <a16:creationId xmlns:a16="http://schemas.microsoft.com/office/drawing/2014/main" id="{8FD054AF-F181-4955-BBD9-BF9407052117}"/>
                </a:ext>
              </a:extLst>
            </p:cNvPr>
            <p:cNvPicPr>
              <a:picLocks noChangeAspect="1"/>
            </p:cNvPicPr>
            <p:nvPr/>
          </p:nvPicPr>
          <p:blipFill>
            <a:blip r:embed="rId11" cstate="print">
              <a:extLst>
                <a:ext uri="{28A0092B-C50C-407E-A947-70E740481C1C}">
                  <a14:useLocalDpi xmlns:a14="http://schemas.microsoft.com/office/drawing/2010/main" val="0"/>
                </a:ext>
              </a:extLst>
            </a:blip>
            <a:stretch>
              <a:fillRect/>
            </a:stretch>
          </p:blipFill>
          <p:spPr>
            <a:xfrm>
              <a:off x="91485" y="5734233"/>
              <a:ext cx="1034370" cy="1240188"/>
            </a:xfrm>
            <a:prstGeom prst="rect">
              <a:avLst/>
            </a:prstGeom>
          </p:spPr>
        </p:pic>
      </p:grpSp>
    </p:spTree>
    <p:extLst>
      <p:ext uri="{BB962C8B-B14F-4D97-AF65-F5344CB8AC3E}">
        <p14:creationId xmlns:p14="http://schemas.microsoft.com/office/powerpoint/2010/main" val="198888671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0D61AC09-3B3F-4CB9-9A7A-31BF72D8814C}"/>
                                            </p:graphicEl>
                                          </p:spTgt>
                                        </p:tgtEl>
                                        <p:attrNameLst>
                                          <p:attrName>style.visibility</p:attrName>
                                        </p:attrNameLst>
                                      </p:cBhvr>
                                      <p:to>
                                        <p:strVal val="visible"/>
                                      </p:to>
                                    </p:set>
                                    <p:animEffect transition="in" filter="fade">
                                      <p:cBhvr>
                                        <p:cTn id="7" dur="500"/>
                                        <p:tgtEl>
                                          <p:spTgt spid="2">
                                            <p:graphicEl>
                                              <a:dgm id="{0D61AC09-3B3F-4CB9-9A7A-31BF72D8814C}"/>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6EDD35EA-97D0-4CFB-9FBA-A3E55319FF34}"/>
                                            </p:graphicEl>
                                          </p:spTgt>
                                        </p:tgtEl>
                                        <p:attrNameLst>
                                          <p:attrName>style.visibility</p:attrName>
                                        </p:attrNameLst>
                                      </p:cBhvr>
                                      <p:to>
                                        <p:strVal val="visible"/>
                                      </p:to>
                                    </p:set>
                                    <p:animEffect transition="in" filter="fade">
                                      <p:cBhvr>
                                        <p:cTn id="12" dur="500"/>
                                        <p:tgtEl>
                                          <p:spTgt spid="2">
                                            <p:graphicEl>
                                              <a:dgm id="{6EDD35EA-97D0-4CFB-9FBA-A3E55319FF34}"/>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2">
                                            <p:graphicEl>
                                              <a:dgm id="{4FF8FA36-D6F0-4097-9614-A55D008049D7}"/>
                                            </p:graphicEl>
                                          </p:spTgt>
                                        </p:tgtEl>
                                        <p:attrNameLst>
                                          <p:attrName>style.visibility</p:attrName>
                                        </p:attrNameLst>
                                      </p:cBhvr>
                                      <p:to>
                                        <p:strVal val="visible"/>
                                      </p:to>
                                    </p:set>
                                    <p:animEffect transition="in" filter="fade">
                                      <p:cBhvr>
                                        <p:cTn id="15" dur="500"/>
                                        <p:tgtEl>
                                          <p:spTgt spid="2">
                                            <p:graphicEl>
                                              <a:dgm id="{4FF8FA36-D6F0-4097-9614-A55D008049D7}"/>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2">
                                            <p:graphicEl>
                                              <a:dgm id="{4B121E15-8634-4126-BE8E-C0DD9471FF63}"/>
                                            </p:graphicEl>
                                          </p:spTgt>
                                        </p:tgtEl>
                                        <p:attrNameLst>
                                          <p:attrName>style.visibility</p:attrName>
                                        </p:attrNameLst>
                                      </p:cBhvr>
                                      <p:to>
                                        <p:strVal val="visible"/>
                                      </p:to>
                                    </p:set>
                                    <p:animEffect transition="in" filter="fade">
                                      <p:cBhvr>
                                        <p:cTn id="20" dur="500"/>
                                        <p:tgtEl>
                                          <p:spTgt spid="2">
                                            <p:graphicEl>
                                              <a:dgm id="{4B121E15-8634-4126-BE8E-C0DD9471FF63}"/>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2">
                                            <p:graphicEl>
                                              <a:dgm id="{1D1E1357-CBAD-4764-8F8D-A0A1A5F2E581}"/>
                                            </p:graphicEl>
                                          </p:spTgt>
                                        </p:tgtEl>
                                        <p:attrNameLst>
                                          <p:attrName>style.visibility</p:attrName>
                                        </p:attrNameLst>
                                      </p:cBhvr>
                                      <p:to>
                                        <p:strVal val="visible"/>
                                      </p:to>
                                    </p:set>
                                    <p:animEffect transition="in" filter="fade">
                                      <p:cBhvr>
                                        <p:cTn id="23" dur="500"/>
                                        <p:tgtEl>
                                          <p:spTgt spid="2">
                                            <p:graphicEl>
                                              <a:dgm id="{1D1E1357-CBAD-4764-8F8D-A0A1A5F2E581}"/>
                                            </p:graphic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2">
                                            <p:graphicEl>
                                              <a:dgm id="{A260631F-9568-4BEA-837D-E5BC4DC2CFF8}"/>
                                            </p:graphicEl>
                                          </p:spTgt>
                                        </p:tgtEl>
                                        <p:attrNameLst>
                                          <p:attrName>style.visibility</p:attrName>
                                        </p:attrNameLst>
                                      </p:cBhvr>
                                      <p:to>
                                        <p:strVal val="visible"/>
                                      </p:to>
                                    </p:set>
                                    <p:animEffect transition="in" filter="fade">
                                      <p:cBhvr>
                                        <p:cTn id="28" dur="500"/>
                                        <p:tgtEl>
                                          <p:spTgt spid="2">
                                            <p:graphicEl>
                                              <a:dgm id="{A260631F-9568-4BEA-837D-E5BC4DC2CFF8}"/>
                                            </p:graphicEl>
                                          </p:spTgt>
                                        </p:tgtEl>
                                      </p:cBhvr>
                                    </p:animEffect>
                                  </p:childTnLst>
                                </p:cTn>
                              </p:par>
                              <p:par>
                                <p:cTn id="29" presetID="10" presetClass="entr" presetSubtype="0" fill="hold" grpId="0" nodeType="withEffect">
                                  <p:stCondLst>
                                    <p:cond delay="0"/>
                                  </p:stCondLst>
                                  <p:childTnLst>
                                    <p:set>
                                      <p:cBhvr>
                                        <p:cTn id="30" dur="1" fill="hold">
                                          <p:stCondLst>
                                            <p:cond delay="0"/>
                                          </p:stCondLst>
                                        </p:cTn>
                                        <p:tgtEl>
                                          <p:spTgt spid="2">
                                            <p:graphicEl>
                                              <a:dgm id="{16E1316D-9BF4-4701-A76D-47ACE8BB7CA5}"/>
                                            </p:graphicEl>
                                          </p:spTgt>
                                        </p:tgtEl>
                                        <p:attrNameLst>
                                          <p:attrName>style.visibility</p:attrName>
                                        </p:attrNameLst>
                                      </p:cBhvr>
                                      <p:to>
                                        <p:strVal val="visible"/>
                                      </p:to>
                                    </p:set>
                                    <p:animEffect transition="in" filter="fade">
                                      <p:cBhvr>
                                        <p:cTn id="31" dur="500"/>
                                        <p:tgtEl>
                                          <p:spTgt spid="2">
                                            <p:graphicEl>
                                              <a:dgm id="{16E1316D-9BF4-4701-A76D-47ACE8BB7CA5}"/>
                                            </p:graphicEl>
                                          </p:spTgt>
                                        </p:tgtEl>
                                      </p:cBhvr>
                                    </p:animEffect>
                                  </p:childTnLst>
                                </p:cTn>
                              </p:par>
                            </p:childTnLst>
                          </p:cTn>
                        </p:par>
                      </p:childTnLst>
                    </p:cTn>
                  </p:par>
                  <p:par>
                    <p:cTn id="32" fill="hold">
                      <p:stCondLst>
                        <p:cond delay="indefinite"/>
                      </p:stCondLst>
                      <p:childTnLst>
                        <p:par>
                          <p:cTn id="33" fill="hold">
                            <p:stCondLst>
                              <p:cond delay="0"/>
                            </p:stCondLst>
                            <p:childTnLst>
                              <p:par>
                                <p:cTn id="34" presetID="10" presetClass="entr" presetSubtype="0" fill="hold" grpId="0" nodeType="clickEffect">
                                  <p:stCondLst>
                                    <p:cond delay="0"/>
                                  </p:stCondLst>
                                  <p:childTnLst>
                                    <p:set>
                                      <p:cBhvr>
                                        <p:cTn id="35" dur="1" fill="hold">
                                          <p:stCondLst>
                                            <p:cond delay="0"/>
                                          </p:stCondLst>
                                        </p:cTn>
                                        <p:tgtEl>
                                          <p:spTgt spid="2">
                                            <p:graphicEl>
                                              <a:dgm id="{5AEF181A-8818-423A-A173-83826B95EAC6}"/>
                                            </p:graphicEl>
                                          </p:spTgt>
                                        </p:tgtEl>
                                        <p:attrNameLst>
                                          <p:attrName>style.visibility</p:attrName>
                                        </p:attrNameLst>
                                      </p:cBhvr>
                                      <p:to>
                                        <p:strVal val="visible"/>
                                      </p:to>
                                    </p:set>
                                    <p:animEffect transition="in" filter="fade">
                                      <p:cBhvr>
                                        <p:cTn id="36" dur="500"/>
                                        <p:tgtEl>
                                          <p:spTgt spid="2">
                                            <p:graphicEl>
                                              <a:dgm id="{5AEF181A-8818-423A-A173-83826B95EAC6}"/>
                                            </p:graphicEl>
                                          </p:spTgt>
                                        </p:tgtEl>
                                      </p:cBhvr>
                                    </p:animEffect>
                                  </p:childTnLst>
                                </p:cTn>
                              </p:par>
                              <p:par>
                                <p:cTn id="37" presetID="10" presetClass="entr" presetSubtype="0" fill="hold" grpId="0" nodeType="withEffect">
                                  <p:stCondLst>
                                    <p:cond delay="0"/>
                                  </p:stCondLst>
                                  <p:childTnLst>
                                    <p:set>
                                      <p:cBhvr>
                                        <p:cTn id="38" dur="1" fill="hold">
                                          <p:stCondLst>
                                            <p:cond delay="0"/>
                                          </p:stCondLst>
                                        </p:cTn>
                                        <p:tgtEl>
                                          <p:spTgt spid="2">
                                            <p:graphicEl>
                                              <a:dgm id="{B6B419C8-2AD4-4B45-97D5-A32412C6089E}"/>
                                            </p:graphicEl>
                                          </p:spTgt>
                                        </p:tgtEl>
                                        <p:attrNameLst>
                                          <p:attrName>style.visibility</p:attrName>
                                        </p:attrNameLst>
                                      </p:cBhvr>
                                      <p:to>
                                        <p:strVal val="visible"/>
                                      </p:to>
                                    </p:set>
                                    <p:animEffect transition="in" filter="fade">
                                      <p:cBhvr>
                                        <p:cTn id="39" dur="500"/>
                                        <p:tgtEl>
                                          <p:spTgt spid="2">
                                            <p:graphicEl>
                                              <a:dgm id="{B6B419C8-2AD4-4B45-97D5-A32412C6089E}"/>
                                            </p:graphicEl>
                                          </p:spTgt>
                                        </p:tgtEl>
                                      </p:cBhvr>
                                    </p:animEffect>
                                  </p:childTnLst>
                                </p:cTn>
                              </p:par>
                            </p:childTnLst>
                          </p:cTn>
                        </p:par>
                      </p:childTnLst>
                    </p:cTn>
                  </p:par>
                  <p:par>
                    <p:cTn id="40" fill="hold">
                      <p:stCondLst>
                        <p:cond delay="indefinite"/>
                      </p:stCondLst>
                      <p:childTnLst>
                        <p:par>
                          <p:cTn id="41" fill="hold">
                            <p:stCondLst>
                              <p:cond delay="0"/>
                            </p:stCondLst>
                            <p:childTnLst>
                              <p:par>
                                <p:cTn id="42" presetID="10" presetClass="entr" presetSubtype="0" fill="hold" grpId="0" nodeType="clickEffect">
                                  <p:stCondLst>
                                    <p:cond delay="0"/>
                                  </p:stCondLst>
                                  <p:childTnLst>
                                    <p:set>
                                      <p:cBhvr>
                                        <p:cTn id="43" dur="1" fill="hold">
                                          <p:stCondLst>
                                            <p:cond delay="0"/>
                                          </p:stCondLst>
                                        </p:cTn>
                                        <p:tgtEl>
                                          <p:spTgt spid="2">
                                            <p:graphicEl>
                                              <a:dgm id="{9B6E916C-A9A1-4A58-A1FA-18312AC64046}"/>
                                            </p:graphicEl>
                                          </p:spTgt>
                                        </p:tgtEl>
                                        <p:attrNameLst>
                                          <p:attrName>style.visibility</p:attrName>
                                        </p:attrNameLst>
                                      </p:cBhvr>
                                      <p:to>
                                        <p:strVal val="visible"/>
                                      </p:to>
                                    </p:set>
                                    <p:animEffect transition="in" filter="fade">
                                      <p:cBhvr>
                                        <p:cTn id="44" dur="500"/>
                                        <p:tgtEl>
                                          <p:spTgt spid="2">
                                            <p:graphicEl>
                                              <a:dgm id="{9B6E916C-A9A1-4A58-A1FA-18312AC64046}"/>
                                            </p:graphicEl>
                                          </p:spTgt>
                                        </p:tgtEl>
                                      </p:cBhvr>
                                    </p:animEffect>
                                  </p:childTnLst>
                                </p:cTn>
                              </p:par>
                              <p:par>
                                <p:cTn id="45" presetID="10" presetClass="entr" presetSubtype="0" fill="hold" grpId="0" nodeType="withEffect">
                                  <p:stCondLst>
                                    <p:cond delay="0"/>
                                  </p:stCondLst>
                                  <p:childTnLst>
                                    <p:set>
                                      <p:cBhvr>
                                        <p:cTn id="46" dur="1" fill="hold">
                                          <p:stCondLst>
                                            <p:cond delay="0"/>
                                          </p:stCondLst>
                                        </p:cTn>
                                        <p:tgtEl>
                                          <p:spTgt spid="2">
                                            <p:graphicEl>
                                              <a:dgm id="{D275BE67-FBBF-4C91-99F6-5004317539D2}"/>
                                            </p:graphicEl>
                                          </p:spTgt>
                                        </p:tgtEl>
                                        <p:attrNameLst>
                                          <p:attrName>style.visibility</p:attrName>
                                        </p:attrNameLst>
                                      </p:cBhvr>
                                      <p:to>
                                        <p:strVal val="visible"/>
                                      </p:to>
                                    </p:set>
                                    <p:animEffect transition="in" filter="fade">
                                      <p:cBhvr>
                                        <p:cTn id="47" dur="500"/>
                                        <p:tgtEl>
                                          <p:spTgt spid="2">
                                            <p:graphicEl>
                                              <a:dgm id="{D275BE67-FBBF-4C91-99F6-5004317539D2}"/>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2423592" y="260649"/>
            <a:ext cx="7560840" cy="584775"/>
          </a:xfrm>
          <a:prstGeom prst="rect">
            <a:avLst/>
          </a:prstGeom>
          <a:solidFill>
            <a:srgbClr val="002060"/>
          </a:solidFill>
        </p:spPr>
        <p:txBody>
          <a:bodyPr wrap="square" rtlCol="0">
            <a:spAutoFit/>
          </a:bodyPr>
          <a:lstStyle/>
          <a:p>
            <a:pPr algn="ctr"/>
            <a:r>
              <a:rPr lang="en-GB" dirty="0">
                <a:latin typeface="+mn-lt"/>
              </a:rPr>
              <a:t>Principles</a:t>
            </a:r>
          </a:p>
        </p:txBody>
      </p:sp>
      <p:pic>
        <p:nvPicPr>
          <p:cNvPr id="5" name="Picture 4"/>
          <p:cNvPicPr>
            <a:picLocks noChangeAspect="1"/>
          </p:cNvPicPr>
          <p:nvPr/>
        </p:nvPicPr>
        <p:blipFill>
          <a:blip r:embed="rId3"/>
          <a:stretch>
            <a:fillRect/>
          </a:stretch>
        </p:blipFill>
        <p:spPr>
          <a:xfrm>
            <a:off x="3359696" y="4365105"/>
            <a:ext cx="5447928" cy="1731345"/>
          </a:xfrm>
          <a:prstGeom prst="rect">
            <a:avLst/>
          </a:prstGeom>
        </p:spPr>
      </p:pic>
      <p:graphicFrame>
        <p:nvGraphicFramePr>
          <p:cNvPr id="2" name="Diagram 1"/>
          <p:cNvGraphicFramePr/>
          <p:nvPr>
            <p:extLst>
              <p:ext uri="{D42A27DB-BD31-4B8C-83A1-F6EECF244321}">
                <p14:modId xmlns:p14="http://schemas.microsoft.com/office/powerpoint/2010/main" val="3739407666"/>
              </p:ext>
            </p:extLst>
          </p:nvPr>
        </p:nvGraphicFramePr>
        <p:xfrm>
          <a:off x="2999656" y="905187"/>
          <a:ext cx="6408712" cy="3400152"/>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grpSp>
        <p:nvGrpSpPr>
          <p:cNvPr id="6" name="Group 5">
            <a:extLst>
              <a:ext uri="{FF2B5EF4-FFF2-40B4-BE49-F238E27FC236}">
                <a16:creationId xmlns:a16="http://schemas.microsoft.com/office/drawing/2014/main" id="{22C83DEE-1F17-4314-A104-AD4BDE20561A}"/>
              </a:ext>
            </a:extLst>
          </p:cNvPr>
          <p:cNvGrpSpPr/>
          <p:nvPr/>
        </p:nvGrpSpPr>
        <p:grpSpPr>
          <a:xfrm>
            <a:off x="0" y="5734233"/>
            <a:ext cx="12192000" cy="1240188"/>
            <a:chOff x="0" y="5734233"/>
            <a:chExt cx="12192000" cy="1240188"/>
          </a:xfrm>
        </p:grpSpPr>
        <p:pic>
          <p:nvPicPr>
            <p:cNvPr id="7" name="Picture 6">
              <a:extLst>
                <a:ext uri="{FF2B5EF4-FFF2-40B4-BE49-F238E27FC236}">
                  <a16:creationId xmlns:a16="http://schemas.microsoft.com/office/drawing/2014/main" id="{0FE73D91-6FFE-44F0-A73D-DC7519607A00}"/>
                </a:ext>
              </a:extLst>
            </p:cNvPr>
            <p:cNvPicPr>
              <a:picLocks noChangeAspect="1"/>
            </p:cNvPicPr>
            <p:nvPr/>
          </p:nvPicPr>
          <p:blipFill>
            <a:blip r:embed="rId9" cstate="print">
              <a:extLst>
                <a:ext uri="{28A0092B-C50C-407E-A947-70E740481C1C}">
                  <a14:useLocalDpi xmlns:a14="http://schemas.microsoft.com/office/drawing/2010/main" val="0"/>
                </a:ext>
              </a:extLst>
            </a:blip>
            <a:srcRect/>
            <a:stretch/>
          </p:blipFill>
          <p:spPr>
            <a:xfrm>
              <a:off x="0" y="6045466"/>
              <a:ext cx="12192000" cy="827536"/>
            </a:xfrm>
            <a:prstGeom prst="rect">
              <a:avLst/>
            </a:prstGeom>
          </p:spPr>
        </p:pic>
        <p:sp>
          <p:nvSpPr>
            <p:cNvPr id="8" name="Rectangle 7">
              <a:extLst>
                <a:ext uri="{FF2B5EF4-FFF2-40B4-BE49-F238E27FC236}">
                  <a16:creationId xmlns:a16="http://schemas.microsoft.com/office/drawing/2014/main" id="{AC1600BC-9082-406A-9FC7-3EEA21189EE2}"/>
                </a:ext>
              </a:extLst>
            </p:cNvPr>
            <p:cNvSpPr/>
            <p:nvPr/>
          </p:nvSpPr>
          <p:spPr>
            <a:xfrm>
              <a:off x="25878" y="6099245"/>
              <a:ext cx="2278207" cy="728890"/>
            </a:xfrm>
            <a:prstGeom prst="rect">
              <a:avLst/>
            </a:prstGeom>
            <a:solidFill>
              <a:srgbClr val="00438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9" name="Picture 8">
              <a:extLst>
                <a:ext uri="{FF2B5EF4-FFF2-40B4-BE49-F238E27FC236}">
                  <a16:creationId xmlns:a16="http://schemas.microsoft.com/office/drawing/2014/main" id="{610CD9EF-ABF7-4BA3-8951-92C9694D11C3}"/>
                </a:ext>
              </a:extLst>
            </p:cNvPr>
            <p:cNvPicPr>
              <a:picLocks noChangeAspect="1"/>
            </p:cNvPicPr>
            <p:nvPr/>
          </p:nvPicPr>
          <p:blipFill>
            <a:blip r:embed="rId10">
              <a:extLst>
                <a:ext uri="{28A0092B-C50C-407E-A947-70E740481C1C}">
                  <a14:useLocalDpi xmlns:a14="http://schemas.microsoft.com/office/drawing/2010/main" val="0"/>
                </a:ext>
              </a:extLst>
            </a:blip>
            <a:stretch>
              <a:fillRect/>
            </a:stretch>
          </p:blipFill>
          <p:spPr>
            <a:xfrm>
              <a:off x="1077275" y="5880520"/>
              <a:ext cx="829163" cy="947615"/>
            </a:xfrm>
            <a:prstGeom prst="rect">
              <a:avLst/>
            </a:prstGeom>
          </p:spPr>
        </p:pic>
        <p:sp>
          <p:nvSpPr>
            <p:cNvPr id="10" name="Rectangle 9">
              <a:extLst>
                <a:ext uri="{FF2B5EF4-FFF2-40B4-BE49-F238E27FC236}">
                  <a16:creationId xmlns:a16="http://schemas.microsoft.com/office/drawing/2014/main" id="{E1D51920-E737-4885-84E8-4F232E52BAA0}"/>
                </a:ext>
              </a:extLst>
            </p:cNvPr>
            <p:cNvSpPr/>
            <p:nvPr/>
          </p:nvSpPr>
          <p:spPr>
            <a:xfrm>
              <a:off x="9029700" y="6099245"/>
              <a:ext cx="2970647" cy="72889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1" name="Picture 10" descr="Text, letter&#10;&#10;Description automatically generated">
              <a:extLst>
                <a:ext uri="{FF2B5EF4-FFF2-40B4-BE49-F238E27FC236}">
                  <a16:creationId xmlns:a16="http://schemas.microsoft.com/office/drawing/2014/main" id="{AC8A96C9-39DA-479C-AC0C-3EF3D1BCAC52}"/>
                </a:ext>
              </a:extLst>
            </p:cNvPr>
            <p:cNvPicPr>
              <a:picLocks noChangeAspect="1"/>
            </p:cNvPicPr>
            <p:nvPr/>
          </p:nvPicPr>
          <p:blipFill rotWithShape="1">
            <a:blip r:embed="rId11" cstate="print">
              <a:extLst>
                <a:ext uri="{28A0092B-C50C-407E-A947-70E740481C1C}">
                  <a14:useLocalDpi xmlns:a14="http://schemas.microsoft.com/office/drawing/2010/main" val="0"/>
                </a:ext>
              </a:extLst>
            </a:blip>
            <a:srcRect l="23972" t="33869" r="24538" b="34228"/>
            <a:stretch/>
          </p:blipFill>
          <p:spPr>
            <a:xfrm>
              <a:off x="9966911" y="6099245"/>
              <a:ext cx="2071341" cy="719519"/>
            </a:xfrm>
            <a:prstGeom prst="rect">
              <a:avLst/>
            </a:prstGeom>
          </p:spPr>
        </p:pic>
        <p:pic>
          <p:nvPicPr>
            <p:cNvPr id="12" name="Picture 11" descr="A picture containing text, metalware, gear&#10;&#10;Description automatically generated">
              <a:extLst>
                <a:ext uri="{FF2B5EF4-FFF2-40B4-BE49-F238E27FC236}">
                  <a16:creationId xmlns:a16="http://schemas.microsoft.com/office/drawing/2014/main" id="{A584D33C-5691-42E8-A0A0-E767AC690F57}"/>
                </a:ext>
              </a:extLst>
            </p:cNvPr>
            <p:cNvPicPr>
              <a:picLocks noChangeAspect="1"/>
            </p:cNvPicPr>
            <p:nvPr/>
          </p:nvPicPr>
          <p:blipFill>
            <a:blip r:embed="rId12" cstate="print">
              <a:extLst>
                <a:ext uri="{28A0092B-C50C-407E-A947-70E740481C1C}">
                  <a14:useLocalDpi xmlns:a14="http://schemas.microsoft.com/office/drawing/2010/main" val="0"/>
                </a:ext>
              </a:extLst>
            </a:blip>
            <a:stretch>
              <a:fillRect/>
            </a:stretch>
          </p:blipFill>
          <p:spPr>
            <a:xfrm>
              <a:off x="91485" y="5734233"/>
              <a:ext cx="1034370" cy="1240188"/>
            </a:xfrm>
            <a:prstGeom prst="rect">
              <a:avLst/>
            </a:prstGeom>
          </p:spPr>
        </p:pic>
      </p:grpSp>
    </p:spTree>
    <p:extLst>
      <p:ext uri="{BB962C8B-B14F-4D97-AF65-F5344CB8AC3E}">
        <p14:creationId xmlns:p14="http://schemas.microsoft.com/office/powerpoint/2010/main" val="320905961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E5B80B50-20C8-471A-90A3-DFE86B34445B}"/>
                                            </p:graphicEl>
                                          </p:spTgt>
                                        </p:tgtEl>
                                        <p:attrNameLst>
                                          <p:attrName>style.visibility</p:attrName>
                                        </p:attrNameLst>
                                      </p:cBhvr>
                                      <p:to>
                                        <p:strVal val="visible"/>
                                      </p:to>
                                    </p:set>
                                    <p:animEffect transition="in" filter="fade">
                                      <p:cBhvr>
                                        <p:cTn id="7" dur="500"/>
                                        <p:tgtEl>
                                          <p:spTgt spid="2">
                                            <p:graphicEl>
                                              <a:dgm id="{E5B80B50-20C8-471A-90A3-DFE86B34445B}"/>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9CA3E5BD-5555-4D62-AECE-D43D11CEBD1D}"/>
                                            </p:graphicEl>
                                          </p:spTgt>
                                        </p:tgtEl>
                                        <p:attrNameLst>
                                          <p:attrName>style.visibility</p:attrName>
                                        </p:attrNameLst>
                                      </p:cBhvr>
                                      <p:to>
                                        <p:strVal val="visible"/>
                                      </p:to>
                                    </p:set>
                                    <p:animEffect transition="in" filter="fade">
                                      <p:cBhvr>
                                        <p:cTn id="12" dur="500"/>
                                        <p:tgtEl>
                                          <p:spTgt spid="2">
                                            <p:graphicEl>
                                              <a:dgm id="{9CA3E5BD-5555-4D62-AECE-D43D11CEBD1D}"/>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2">
                                            <p:graphicEl>
                                              <a:dgm id="{4AA988AF-FAA5-46DF-B591-E29A06558920}"/>
                                            </p:graphicEl>
                                          </p:spTgt>
                                        </p:tgtEl>
                                        <p:attrNameLst>
                                          <p:attrName>style.visibility</p:attrName>
                                        </p:attrNameLst>
                                      </p:cBhvr>
                                      <p:to>
                                        <p:strVal val="visible"/>
                                      </p:to>
                                    </p:set>
                                    <p:animEffect transition="in" filter="fade">
                                      <p:cBhvr>
                                        <p:cTn id="17" dur="500"/>
                                        <p:tgtEl>
                                          <p:spTgt spid="2">
                                            <p:graphicEl>
                                              <a:dgm id="{4AA988AF-FAA5-46DF-B591-E29A06558920}"/>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2">
                                            <p:graphicEl>
                                              <a:dgm id="{752CC80E-3D0D-478A-9FF0-C18D48D61326}"/>
                                            </p:graphicEl>
                                          </p:spTgt>
                                        </p:tgtEl>
                                        <p:attrNameLst>
                                          <p:attrName>style.visibility</p:attrName>
                                        </p:attrNameLst>
                                      </p:cBhvr>
                                      <p:to>
                                        <p:strVal val="visible"/>
                                      </p:to>
                                    </p:set>
                                    <p:animEffect transition="in" filter="fade">
                                      <p:cBhvr>
                                        <p:cTn id="22" dur="500"/>
                                        <p:tgtEl>
                                          <p:spTgt spid="2">
                                            <p:graphicEl>
                                              <a:dgm id="{752CC80E-3D0D-478A-9FF0-C18D48D61326}"/>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608670" y="144303"/>
            <a:ext cx="11161240" cy="1077218"/>
          </a:xfrm>
          <a:prstGeom prst="rect">
            <a:avLst/>
          </a:prstGeom>
          <a:solidFill>
            <a:srgbClr val="002060"/>
          </a:solidFill>
        </p:spPr>
        <p:txBody>
          <a:bodyPr wrap="square" rtlCol="0">
            <a:spAutoFit/>
          </a:bodyPr>
          <a:lstStyle/>
          <a:p>
            <a:pPr algn="ctr"/>
            <a:r>
              <a:rPr lang="en-GB" dirty="0">
                <a:latin typeface="+mn-lt"/>
              </a:rPr>
              <a:t>HMIC Stop &amp; Search Powers : Are the police using them effectively &amp; fairly?</a:t>
            </a:r>
          </a:p>
        </p:txBody>
      </p:sp>
      <p:sp>
        <p:nvSpPr>
          <p:cNvPr id="2" name="TextBox 1">
            <a:extLst>
              <a:ext uri="{FF2B5EF4-FFF2-40B4-BE49-F238E27FC236}">
                <a16:creationId xmlns:a16="http://schemas.microsoft.com/office/drawing/2014/main" id="{D29FF6F1-5F73-45CD-915C-845D5D6C3854}"/>
              </a:ext>
            </a:extLst>
          </p:cNvPr>
          <p:cNvSpPr txBox="1"/>
          <p:nvPr/>
        </p:nvSpPr>
        <p:spPr>
          <a:xfrm>
            <a:off x="3143672" y="1484784"/>
            <a:ext cx="6264696" cy="461665"/>
          </a:xfrm>
          <a:custGeom>
            <a:avLst/>
            <a:gdLst>
              <a:gd name="connsiteX0" fmla="*/ 0 w 6264696"/>
              <a:gd name="connsiteY0" fmla="*/ 0 h 461665"/>
              <a:gd name="connsiteX1" fmla="*/ 569518 w 6264696"/>
              <a:gd name="connsiteY1" fmla="*/ 0 h 461665"/>
              <a:gd name="connsiteX2" fmla="*/ 1139036 w 6264696"/>
              <a:gd name="connsiteY2" fmla="*/ 0 h 461665"/>
              <a:gd name="connsiteX3" fmla="*/ 1645906 w 6264696"/>
              <a:gd name="connsiteY3" fmla="*/ 0 h 461665"/>
              <a:gd name="connsiteX4" fmla="*/ 2152777 w 6264696"/>
              <a:gd name="connsiteY4" fmla="*/ 0 h 461665"/>
              <a:gd name="connsiteX5" fmla="*/ 2847589 w 6264696"/>
              <a:gd name="connsiteY5" fmla="*/ 0 h 461665"/>
              <a:gd name="connsiteX6" fmla="*/ 3354460 w 6264696"/>
              <a:gd name="connsiteY6" fmla="*/ 0 h 461665"/>
              <a:gd name="connsiteX7" fmla="*/ 3923978 w 6264696"/>
              <a:gd name="connsiteY7" fmla="*/ 0 h 461665"/>
              <a:gd name="connsiteX8" fmla="*/ 4430849 w 6264696"/>
              <a:gd name="connsiteY8" fmla="*/ 0 h 461665"/>
              <a:gd name="connsiteX9" fmla="*/ 5000366 w 6264696"/>
              <a:gd name="connsiteY9" fmla="*/ 0 h 461665"/>
              <a:gd name="connsiteX10" fmla="*/ 5381943 w 6264696"/>
              <a:gd name="connsiteY10" fmla="*/ 0 h 461665"/>
              <a:gd name="connsiteX11" fmla="*/ 5763520 w 6264696"/>
              <a:gd name="connsiteY11" fmla="*/ 0 h 461665"/>
              <a:gd name="connsiteX12" fmla="*/ 6264696 w 6264696"/>
              <a:gd name="connsiteY12" fmla="*/ 0 h 461665"/>
              <a:gd name="connsiteX13" fmla="*/ 6264696 w 6264696"/>
              <a:gd name="connsiteY13" fmla="*/ 461665 h 461665"/>
              <a:gd name="connsiteX14" fmla="*/ 5632531 w 6264696"/>
              <a:gd name="connsiteY14" fmla="*/ 461665 h 461665"/>
              <a:gd name="connsiteX15" fmla="*/ 5188307 w 6264696"/>
              <a:gd name="connsiteY15" fmla="*/ 461665 h 461665"/>
              <a:gd name="connsiteX16" fmla="*/ 4806730 w 6264696"/>
              <a:gd name="connsiteY16" fmla="*/ 461665 h 461665"/>
              <a:gd name="connsiteX17" fmla="*/ 4299860 w 6264696"/>
              <a:gd name="connsiteY17" fmla="*/ 461665 h 461665"/>
              <a:gd name="connsiteX18" fmla="*/ 3605048 w 6264696"/>
              <a:gd name="connsiteY18" fmla="*/ 461665 h 461665"/>
              <a:gd name="connsiteX19" fmla="*/ 3098177 w 6264696"/>
              <a:gd name="connsiteY19" fmla="*/ 461665 h 461665"/>
              <a:gd name="connsiteX20" fmla="*/ 2653953 w 6264696"/>
              <a:gd name="connsiteY20" fmla="*/ 461665 h 461665"/>
              <a:gd name="connsiteX21" fmla="*/ 1959141 w 6264696"/>
              <a:gd name="connsiteY21" fmla="*/ 461665 h 461665"/>
              <a:gd name="connsiteX22" fmla="*/ 1264330 w 6264696"/>
              <a:gd name="connsiteY22" fmla="*/ 461665 h 461665"/>
              <a:gd name="connsiteX23" fmla="*/ 632165 w 6264696"/>
              <a:gd name="connsiteY23" fmla="*/ 461665 h 461665"/>
              <a:gd name="connsiteX24" fmla="*/ 0 w 6264696"/>
              <a:gd name="connsiteY24" fmla="*/ 461665 h 461665"/>
              <a:gd name="connsiteX25" fmla="*/ 0 w 6264696"/>
              <a:gd name="connsiteY25" fmla="*/ 0 h 4616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6264696" h="461665" fill="none" extrusionOk="0">
                <a:moveTo>
                  <a:pt x="0" y="0"/>
                </a:moveTo>
                <a:cubicBezTo>
                  <a:pt x="276314" y="-65933"/>
                  <a:pt x="372181" y="3781"/>
                  <a:pt x="569518" y="0"/>
                </a:cubicBezTo>
                <a:cubicBezTo>
                  <a:pt x="766855" y="-3781"/>
                  <a:pt x="866832" y="56157"/>
                  <a:pt x="1139036" y="0"/>
                </a:cubicBezTo>
                <a:cubicBezTo>
                  <a:pt x="1411240" y="-56157"/>
                  <a:pt x="1535071" y="39011"/>
                  <a:pt x="1645906" y="0"/>
                </a:cubicBezTo>
                <a:cubicBezTo>
                  <a:pt x="1756741" y="-39011"/>
                  <a:pt x="2021876" y="50302"/>
                  <a:pt x="2152777" y="0"/>
                </a:cubicBezTo>
                <a:cubicBezTo>
                  <a:pt x="2283678" y="-50302"/>
                  <a:pt x="2577215" y="75500"/>
                  <a:pt x="2847589" y="0"/>
                </a:cubicBezTo>
                <a:cubicBezTo>
                  <a:pt x="3117963" y="-75500"/>
                  <a:pt x="3199822" y="46464"/>
                  <a:pt x="3354460" y="0"/>
                </a:cubicBezTo>
                <a:cubicBezTo>
                  <a:pt x="3509098" y="-46464"/>
                  <a:pt x="3797693" y="38005"/>
                  <a:pt x="3923978" y="0"/>
                </a:cubicBezTo>
                <a:cubicBezTo>
                  <a:pt x="4050263" y="-38005"/>
                  <a:pt x="4269689" y="7602"/>
                  <a:pt x="4430849" y="0"/>
                </a:cubicBezTo>
                <a:cubicBezTo>
                  <a:pt x="4592009" y="-7602"/>
                  <a:pt x="4721275" y="33392"/>
                  <a:pt x="5000366" y="0"/>
                </a:cubicBezTo>
                <a:cubicBezTo>
                  <a:pt x="5279457" y="-33392"/>
                  <a:pt x="5238671" y="1336"/>
                  <a:pt x="5381943" y="0"/>
                </a:cubicBezTo>
                <a:cubicBezTo>
                  <a:pt x="5525215" y="-1336"/>
                  <a:pt x="5638358" y="34121"/>
                  <a:pt x="5763520" y="0"/>
                </a:cubicBezTo>
                <a:cubicBezTo>
                  <a:pt x="5888682" y="-34121"/>
                  <a:pt x="6123433" y="6313"/>
                  <a:pt x="6264696" y="0"/>
                </a:cubicBezTo>
                <a:cubicBezTo>
                  <a:pt x="6276651" y="177403"/>
                  <a:pt x="6221252" y="327378"/>
                  <a:pt x="6264696" y="461665"/>
                </a:cubicBezTo>
                <a:cubicBezTo>
                  <a:pt x="5995653" y="506754"/>
                  <a:pt x="5806611" y="441449"/>
                  <a:pt x="5632531" y="461665"/>
                </a:cubicBezTo>
                <a:cubicBezTo>
                  <a:pt x="5458452" y="481881"/>
                  <a:pt x="5295876" y="420381"/>
                  <a:pt x="5188307" y="461665"/>
                </a:cubicBezTo>
                <a:cubicBezTo>
                  <a:pt x="5080738" y="502949"/>
                  <a:pt x="4963091" y="426371"/>
                  <a:pt x="4806730" y="461665"/>
                </a:cubicBezTo>
                <a:cubicBezTo>
                  <a:pt x="4650369" y="496959"/>
                  <a:pt x="4513671" y="450947"/>
                  <a:pt x="4299860" y="461665"/>
                </a:cubicBezTo>
                <a:cubicBezTo>
                  <a:pt x="4086049" y="472383"/>
                  <a:pt x="3849392" y="431255"/>
                  <a:pt x="3605048" y="461665"/>
                </a:cubicBezTo>
                <a:cubicBezTo>
                  <a:pt x="3360704" y="492075"/>
                  <a:pt x="3317602" y="426899"/>
                  <a:pt x="3098177" y="461665"/>
                </a:cubicBezTo>
                <a:cubicBezTo>
                  <a:pt x="2878752" y="496431"/>
                  <a:pt x="2782855" y="448267"/>
                  <a:pt x="2653953" y="461665"/>
                </a:cubicBezTo>
                <a:cubicBezTo>
                  <a:pt x="2525051" y="475063"/>
                  <a:pt x="2216237" y="386652"/>
                  <a:pt x="1959141" y="461665"/>
                </a:cubicBezTo>
                <a:cubicBezTo>
                  <a:pt x="1702045" y="536678"/>
                  <a:pt x="1595877" y="453428"/>
                  <a:pt x="1264330" y="461665"/>
                </a:cubicBezTo>
                <a:cubicBezTo>
                  <a:pt x="932783" y="469902"/>
                  <a:pt x="882571" y="390259"/>
                  <a:pt x="632165" y="461665"/>
                </a:cubicBezTo>
                <a:cubicBezTo>
                  <a:pt x="381760" y="533071"/>
                  <a:pt x="152186" y="423402"/>
                  <a:pt x="0" y="461665"/>
                </a:cubicBezTo>
                <a:cubicBezTo>
                  <a:pt x="-38672" y="329054"/>
                  <a:pt x="27224" y="109894"/>
                  <a:pt x="0" y="0"/>
                </a:cubicBezTo>
                <a:close/>
              </a:path>
              <a:path w="6264696" h="461665" stroke="0" extrusionOk="0">
                <a:moveTo>
                  <a:pt x="0" y="0"/>
                </a:moveTo>
                <a:cubicBezTo>
                  <a:pt x="152156" y="-41927"/>
                  <a:pt x="336121" y="51574"/>
                  <a:pt x="444224" y="0"/>
                </a:cubicBezTo>
                <a:cubicBezTo>
                  <a:pt x="552327" y="-51574"/>
                  <a:pt x="761874" y="7901"/>
                  <a:pt x="951095" y="0"/>
                </a:cubicBezTo>
                <a:cubicBezTo>
                  <a:pt x="1140316" y="-7901"/>
                  <a:pt x="1328692" y="38989"/>
                  <a:pt x="1520613" y="0"/>
                </a:cubicBezTo>
                <a:cubicBezTo>
                  <a:pt x="1712534" y="-38989"/>
                  <a:pt x="1852934" y="34283"/>
                  <a:pt x="1964836" y="0"/>
                </a:cubicBezTo>
                <a:cubicBezTo>
                  <a:pt x="2076738" y="-34283"/>
                  <a:pt x="2312518" y="42542"/>
                  <a:pt x="2659648" y="0"/>
                </a:cubicBezTo>
                <a:cubicBezTo>
                  <a:pt x="3006778" y="-42542"/>
                  <a:pt x="3026121" y="58749"/>
                  <a:pt x="3166519" y="0"/>
                </a:cubicBezTo>
                <a:cubicBezTo>
                  <a:pt x="3306917" y="-58749"/>
                  <a:pt x="3566798" y="23601"/>
                  <a:pt x="3673390" y="0"/>
                </a:cubicBezTo>
                <a:cubicBezTo>
                  <a:pt x="3779982" y="-23601"/>
                  <a:pt x="4099527" y="39330"/>
                  <a:pt x="4242908" y="0"/>
                </a:cubicBezTo>
                <a:cubicBezTo>
                  <a:pt x="4386289" y="-39330"/>
                  <a:pt x="4645458" y="42861"/>
                  <a:pt x="4812426" y="0"/>
                </a:cubicBezTo>
                <a:cubicBezTo>
                  <a:pt x="4979394" y="-42861"/>
                  <a:pt x="5189664" y="36881"/>
                  <a:pt x="5319296" y="0"/>
                </a:cubicBezTo>
                <a:cubicBezTo>
                  <a:pt x="5448928" y="-36881"/>
                  <a:pt x="5805411" y="68189"/>
                  <a:pt x="6264696" y="0"/>
                </a:cubicBezTo>
                <a:cubicBezTo>
                  <a:pt x="6270965" y="116113"/>
                  <a:pt x="6231848" y="300732"/>
                  <a:pt x="6264696" y="461665"/>
                </a:cubicBezTo>
                <a:cubicBezTo>
                  <a:pt x="6118735" y="488188"/>
                  <a:pt x="5894538" y="457873"/>
                  <a:pt x="5757825" y="461665"/>
                </a:cubicBezTo>
                <a:cubicBezTo>
                  <a:pt x="5621112" y="465457"/>
                  <a:pt x="5344668" y="444067"/>
                  <a:pt x="5125660" y="461665"/>
                </a:cubicBezTo>
                <a:cubicBezTo>
                  <a:pt x="4906652" y="479263"/>
                  <a:pt x="4662969" y="408495"/>
                  <a:pt x="4493496" y="461665"/>
                </a:cubicBezTo>
                <a:cubicBezTo>
                  <a:pt x="4324023" y="514835"/>
                  <a:pt x="4124403" y="389099"/>
                  <a:pt x="3861331" y="461665"/>
                </a:cubicBezTo>
                <a:cubicBezTo>
                  <a:pt x="3598259" y="534231"/>
                  <a:pt x="3541075" y="439507"/>
                  <a:pt x="3354460" y="461665"/>
                </a:cubicBezTo>
                <a:cubicBezTo>
                  <a:pt x="3167845" y="483823"/>
                  <a:pt x="3002559" y="427538"/>
                  <a:pt x="2722295" y="461665"/>
                </a:cubicBezTo>
                <a:cubicBezTo>
                  <a:pt x="2442031" y="495792"/>
                  <a:pt x="2371825" y="434929"/>
                  <a:pt x="2215424" y="461665"/>
                </a:cubicBezTo>
                <a:cubicBezTo>
                  <a:pt x="2059023" y="488401"/>
                  <a:pt x="1851338" y="436581"/>
                  <a:pt x="1645906" y="461665"/>
                </a:cubicBezTo>
                <a:cubicBezTo>
                  <a:pt x="1440474" y="486749"/>
                  <a:pt x="1138959" y="383957"/>
                  <a:pt x="951095" y="461665"/>
                </a:cubicBezTo>
                <a:cubicBezTo>
                  <a:pt x="763231" y="539373"/>
                  <a:pt x="710183" y="437626"/>
                  <a:pt x="506871" y="461665"/>
                </a:cubicBezTo>
                <a:cubicBezTo>
                  <a:pt x="303559" y="485704"/>
                  <a:pt x="200925" y="449896"/>
                  <a:pt x="0" y="461665"/>
                </a:cubicBezTo>
                <a:cubicBezTo>
                  <a:pt x="-38763" y="366154"/>
                  <a:pt x="2717" y="223463"/>
                  <a:pt x="0" y="0"/>
                </a:cubicBezTo>
                <a:close/>
              </a:path>
            </a:pathLst>
          </a:custGeom>
          <a:solidFill>
            <a:schemeClr val="accent1">
              <a:lumMod val="40000"/>
              <a:lumOff val="60000"/>
            </a:schemeClr>
          </a:solidFill>
          <a:ln>
            <a:solidFill>
              <a:schemeClr val="tx1"/>
            </a:solidFill>
            <a:extLst>
              <a:ext uri="{C807C97D-BFC1-408E-A445-0C87EB9F89A2}">
                <ask:lineSketchStyleProps xmlns:ask="http://schemas.microsoft.com/office/drawing/2018/sketchyshapes" sd="829995181">
                  <a:prstGeom prst="rect">
                    <a:avLst/>
                  </a:prstGeom>
                  <ask:type>
                    <ask:lineSketchScribble/>
                  </ask:type>
                </ask:lineSketchStyleProps>
              </a:ext>
            </a:extLst>
          </a:ln>
        </p:spPr>
        <p:txBody>
          <a:bodyPr wrap="square" rtlCol="0">
            <a:spAutoFit/>
          </a:bodyPr>
          <a:lstStyle/>
          <a:p>
            <a:pPr algn="ctr"/>
            <a:r>
              <a:rPr lang="en-GB" sz="2400" b="0" dirty="0">
                <a:solidFill>
                  <a:schemeClr val="tx1"/>
                </a:solidFill>
                <a:latin typeface="+mn-lt"/>
              </a:rPr>
              <a:t>Objectives of the inspection were:</a:t>
            </a:r>
          </a:p>
        </p:txBody>
      </p:sp>
      <p:graphicFrame>
        <p:nvGraphicFramePr>
          <p:cNvPr id="3" name="Diagram 2">
            <a:extLst>
              <a:ext uri="{FF2B5EF4-FFF2-40B4-BE49-F238E27FC236}">
                <a16:creationId xmlns:a16="http://schemas.microsoft.com/office/drawing/2014/main" id="{560DFB6D-B379-4E7F-8657-647F3101F9C7}"/>
              </a:ext>
            </a:extLst>
          </p:cNvPr>
          <p:cNvGraphicFramePr/>
          <p:nvPr>
            <p:extLst>
              <p:ext uri="{D42A27DB-BD31-4B8C-83A1-F6EECF244321}">
                <p14:modId xmlns:p14="http://schemas.microsoft.com/office/powerpoint/2010/main" val="1825178177"/>
              </p:ext>
            </p:extLst>
          </p:nvPr>
        </p:nvGraphicFramePr>
        <p:xfrm>
          <a:off x="1981200" y="1904823"/>
          <a:ext cx="8517632" cy="450993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pSp>
        <p:nvGrpSpPr>
          <p:cNvPr id="6" name="Group 5">
            <a:extLst>
              <a:ext uri="{FF2B5EF4-FFF2-40B4-BE49-F238E27FC236}">
                <a16:creationId xmlns:a16="http://schemas.microsoft.com/office/drawing/2014/main" id="{F32F06A0-90B7-43E2-B34D-09C0407D7E18}"/>
              </a:ext>
            </a:extLst>
          </p:cNvPr>
          <p:cNvGrpSpPr/>
          <p:nvPr/>
        </p:nvGrpSpPr>
        <p:grpSpPr>
          <a:xfrm>
            <a:off x="0" y="5734233"/>
            <a:ext cx="12192000" cy="1240188"/>
            <a:chOff x="0" y="5734233"/>
            <a:chExt cx="12192000" cy="1240188"/>
          </a:xfrm>
        </p:grpSpPr>
        <p:pic>
          <p:nvPicPr>
            <p:cNvPr id="7" name="Picture 6">
              <a:extLst>
                <a:ext uri="{FF2B5EF4-FFF2-40B4-BE49-F238E27FC236}">
                  <a16:creationId xmlns:a16="http://schemas.microsoft.com/office/drawing/2014/main" id="{AE248C7F-6149-44F1-8F76-BB55EE1E3556}"/>
                </a:ext>
              </a:extLst>
            </p:cNvPr>
            <p:cNvPicPr>
              <a:picLocks noChangeAspect="1"/>
            </p:cNvPicPr>
            <p:nvPr/>
          </p:nvPicPr>
          <p:blipFill>
            <a:blip r:embed="rId8" cstate="print">
              <a:extLst>
                <a:ext uri="{28A0092B-C50C-407E-A947-70E740481C1C}">
                  <a14:useLocalDpi xmlns:a14="http://schemas.microsoft.com/office/drawing/2010/main" val="0"/>
                </a:ext>
              </a:extLst>
            </a:blip>
            <a:srcRect/>
            <a:stretch/>
          </p:blipFill>
          <p:spPr>
            <a:xfrm>
              <a:off x="0" y="6045466"/>
              <a:ext cx="12192000" cy="827536"/>
            </a:xfrm>
            <a:prstGeom prst="rect">
              <a:avLst/>
            </a:prstGeom>
          </p:spPr>
        </p:pic>
        <p:sp>
          <p:nvSpPr>
            <p:cNvPr id="8" name="Rectangle 7">
              <a:extLst>
                <a:ext uri="{FF2B5EF4-FFF2-40B4-BE49-F238E27FC236}">
                  <a16:creationId xmlns:a16="http://schemas.microsoft.com/office/drawing/2014/main" id="{FC5949B5-7B5F-40C9-B4CD-46864F1F3025}"/>
                </a:ext>
              </a:extLst>
            </p:cNvPr>
            <p:cNvSpPr/>
            <p:nvPr/>
          </p:nvSpPr>
          <p:spPr>
            <a:xfrm>
              <a:off x="25878" y="6099245"/>
              <a:ext cx="2278207" cy="728890"/>
            </a:xfrm>
            <a:prstGeom prst="rect">
              <a:avLst/>
            </a:prstGeom>
            <a:solidFill>
              <a:srgbClr val="00438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9" name="Picture 8">
              <a:extLst>
                <a:ext uri="{FF2B5EF4-FFF2-40B4-BE49-F238E27FC236}">
                  <a16:creationId xmlns:a16="http://schemas.microsoft.com/office/drawing/2014/main" id="{45A125B9-D582-48B9-AC61-E6A3844DC251}"/>
                </a:ext>
              </a:extLst>
            </p:cNvPr>
            <p:cNvPicPr>
              <a:picLocks noChangeAspect="1"/>
            </p:cNvPicPr>
            <p:nvPr/>
          </p:nvPicPr>
          <p:blipFill>
            <a:blip r:embed="rId9">
              <a:extLst>
                <a:ext uri="{28A0092B-C50C-407E-A947-70E740481C1C}">
                  <a14:useLocalDpi xmlns:a14="http://schemas.microsoft.com/office/drawing/2010/main" val="0"/>
                </a:ext>
              </a:extLst>
            </a:blip>
            <a:stretch>
              <a:fillRect/>
            </a:stretch>
          </p:blipFill>
          <p:spPr>
            <a:xfrm>
              <a:off x="1077275" y="5880520"/>
              <a:ext cx="829163" cy="947615"/>
            </a:xfrm>
            <a:prstGeom prst="rect">
              <a:avLst/>
            </a:prstGeom>
          </p:spPr>
        </p:pic>
        <p:sp>
          <p:nvSpPr>
            <p:cNvPr id="10" name="Rectangle 9">
              <a:extLst>
                <a:ext uri="{FF2B5EF4-FFF2-40B4-BE49-F238E27FC236}">
                  <a16:creationId xmlns:a16="http://schemas.microsoft.com/office/drawing/2014/main" id="{2C3400EF-0BD6-42EC-BABE-EAA45CDEECC9}"/>
                </a:ext>
              </a:extLst>
            </p:cNvPr>
            <p:cNvSpPr/>
            <p:nvPr/>
          </p:nvSpPr>
          <p:spPr>
            <a:xfrm>
              <a:off x="9029700" y="6099245"/>
              <a:ext cx="2970647" cy="72889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1" name="Picture 10" descr="Text, letter&#10;&#10;Description automatically generated">
              <a:extLst>
                <a:ext uri="{FF2B5EF4-FFF2-40B4-BE49-F238E27FC236}">
                  <a16:creationId xmlns:a16="http://schemas.microsoft.com/office/drawing/2014/main" id="{89068F4B-4EC5-457A-B18E-CFB651ACBCB2}"/>
                </a:ext>
              </a:extLst>
            </p:cNvPr>
            <p:cNvPicPr>
              <a:picLocks noChangeAspect="1"/>
            </p:cNvPicPr>
            <p:nvPr/>
          </p:nvPicPr>
          <p:blipFill rotWithShape="1">
            <a:blip r:embed="rId10" cstate="print">
              <a:extLst>
                <a:ext uri="{28A0092B-C50C-407E-A947-70E740481C1C}">
                  <a14:useLocalDpi xmlns:a14="http://schemas.microsoft.com/office/drawing/2010/main" val="0"/>
                </a:ext>
              </a:extLst>
            </a:blip>
            <a:srcRect l="23972" t="33869" r="24538" b="34228"/>
            <a:stretch/>
          </p:blipFill>
          <p:spPr>
            <a:xfrm>
              <a:off x="9966911" y="6099245"/>
              <a:ext cx="2071341" cy="719519"/>
            </a:xfrm>
            <a:prstGeom prst="rect">
              <a:avLst/>
            </a:prstGeom>
          </p:spPr>
        </p:pic>
        <p:pic>
          <p:nvPicPr>
            <p:cNvPr id="12" name="Picture 11" descr="A picture containing text, metalware, gear&#10;&#10;Description automatically generated">
              <a:extLst>
                <a:ext uri="{FF2B5EF4-FFF2-40B4-BE49-F238E27FC236}">
                  <a16:creationId xmlns:a16="http://schemas.microsoft.com/office/drawing/2014/main" id="{5E77A419-6DC2-4DA6-BD2C-583E124A9897}"/>
                </a:ext>
              </a:extLst>
            </p:cNvPr>
            <p:cNvPicPr>
              <a:picLocks noChangeAspect="1"/>
            </p:cNvPicPr>
            <p:nvPr/>
          </p:nvPicPr>
          <p:blipFill>
            <a:blip r:embed="rId11" cstate="print">
              <a:extLst>
                <a:ext uri="{28A0092B-C50C-407E-A947-70E740481C1C}">
                  <a14:useLocalDpi xmlns:a14="http://schemas.microsoft.com/office/drawing/2010/main" val="0"/>
                </a:ext>
              </a:extLst>
            </a:blip>
            <a:stretch>
              <a:fillRect/>
            </a:stretch>
          </p:blipFill>
          <p:spPr>
            <a:xfrm>
              <a:off x="91485" y="5734233"/>
              <a:ext cx="1034370" cy="1240188"/>
            </a:xfrm>
            <a:prstGeom prst="rect">
              <a:avLst/>
            </a:prstGeom>
          </p:spPr>
        </p:pic>
      </p:grpSp>
    </p:spTree>
    <p:extLst>
      <p:ext uri="{BB962C8B-B14F-4D97-AF65-F5344CB8AC3E}">
        <p14:creationId xmlns:p14="http://schemas.microsoft.com/office/powerpoint/2010/main" val="398885583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graphicEl>
                                              <a:dgm id="{1672174E-94D0-4802-9669-D395618EB97D}"/>
                                            </p:graphicEl>
                                          </p:spTgt>
                                        </p:tgtEl>
                                        <p:attrNameLst>
                                          <p:attrName>style.visibility</p:attrName>
                                        </p:attrNameLst>
                                      </p:cBhvr>
                                      <p:to>
                                        <p:strVal val="visible"/>
                                      </p:to>
                                    </p:set>
                                    <p:animEffect transition="in" filter="fade">
                                      <p:cBhvr>
                                        <p:cTn id="7" dur="500"/>
                                        <p:tgtEl>
                                          <p:spTgt spid="3">
                                            <p:graphicEl>
                                              <a:dgm id="{1672174E-94D0-4802-9669-D395618EB97D}"/>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graphicEl>
                                              <a:dgm id="{A913300E-72DB-4FF9-BD6E-1780A98D45BF}"/>
                                            </p:graphicEl>
                                          </p:spTgt>
                                        </p:tgtEl>
                                        <p:attrNameLst>
                                          <p:attrName>style.visibility</p:attrName>
                                        </p:attrNameLst>
                                      </p:cBhvr>
                                      <p:to>
                                        <p:strVal val="visible"/>
                                      </p:to>
                                    </p:set>
                                    <p:animEffect transition="in" filter="fade">
                                      <p:cBhvr>
                                        <p:cTn id="12" dur="500"/>
                                        <p:tgtEl>
                                          <p:spTgt spid="3">
                                            <p:graphicEl>
                                              <a:dgm id="{A913300E-72DB-4FF9-BD6E-1780A98D45BF}"/>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graphicEl>
                                              <a:dgm id="{992048A7-2FA8-4D17-81BA-A514972FD799}"/>
                                            </p:graphicEl>
                                          </p:spTgt>
                                        </p:tgtEl>
                                        <p:attrNameLst>
                                          <p:attrName>style.visibility</p:attrName>
                                        </p:attrNameLst>
                                      </p:cBhvr>
                                      <p:to>
                                        <p:strVal val="visible"/>
                                      </p:to>
                                    </p:set>
                                    <p:animEffect transition="in" filter="fade">
                                      <p:cBhvr>
                                        <p:cTn id="17" dur="500"/>
                                        <p:tgtEl>
                                          <p:spTgt spid="3">
                                            <p:graphicEl>
                                              <a:dgm id="{992048A7-2FA8-4D17-81BA-A514972FD799}"/>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3" grpId="0">
        <p:bldSub>
          <a:bldDgm bld="one"/>
        </p:bldSub>
      </p:bldGraphic>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551384" y="251895"/>
            <a:ext cx="11017224" cy="1077218"/>
          </a:xfrm>
          <a:prstGeom prst="rect">
            <a:avLst/>
          </a:prstGeom>
          <a:solidFill>
            <a:srgbClr val="002060"/>
          </a:solidFill>
        </p:spPr>
        <p:txBody>
          <a:bodyPr wrap="square" rtlCol="0">
            <a:spAutoFit/>
          </a:bodyPr>
          <a:lstStyle/>
          <a:p>
            <a:pPr algn="ctr"/>
            <a:r>
              <a:rPr lang="en-GB" dirty="0">
                <a:latin typeface="+mn-lt"/>
              </a:rPr>
              <a:t>HMIC S &amp; S Powers : Are the police using them effectively &amp; fairly?</a:t>
            </a:r>
          </a:p>
        </p:txBody>
      </p:sp>
      <p:sp>
        <p:nvSpPr>
          <p:cNvPr id="4" name="TextBox 3">
            <a:extLst>
              <a:ext uri="{FF2B5EF4-FFF2-40B4-BE49-F238E27FC236}">
                <a16:creationId xmlns:a16="http://schemas.microsoft.com/office/drawing/2014/main" id="{9CA83825-7B2C-4A43-ACAD-117AC62830D9}"/>
              </a:ext>
            </a:extLst>
          </p:cNvPr>
          <p:cNvSpPr txBox="1"/>
          <p:nvPr/>
        </p:nvSpPr>
        <p:spPr>
          <a:xfrm>
            <a:off x="3318520" y="1499534"/>
            <a:ext cx="5544616" cy="461665"/>
          </a:xfrm>
          <a:custGeom>
            <a:avLst/>
            <a:gdLst>
              <a:gd name="connsiteX0" fmla="*/ 0 w 5544616"/>
              <a:gd name="connsiteY0" fmla="*/ 0 h 461665"/>
              <a:gd name="connsiteX1" fmla="*/ 388123 w 5544616"/>
              <a:gd name="connsiteY1" fmla="*/ 0 h 461665"/>
              <a:gd name="connsiteX2" fmla="*/ 776246 w 5544616"/>
              <a:gd name="connsiteY2" fmla="*/ 0 h 461665"/>
              <a:gd name="connsiteX3" fmla="*/ 1386154 w 5544616"/>
              <a:gd name="connsiteY3" fmla="*/ 0 h 461665"/>
              <a:gd name="connsiteX4" fmla="*/ 1885169 w 5544616"/>
              <a:gd name="connsiteY4" fmla="*/ 0 h 461665"/>
              <a:gd name="connsiteX5" fmla="*/ 2495077 w 5544616"/>
              <a:gd name="connsiteY5" fmla="*/ 0 h 461665"/>
              <a:gd name="connsiteX6" fmla="*/ 2938646 w 5544616"/>
              <a:gd name="connsiteY6" fmla="*/ 0 h 461665"/>
              <a:gd name="connsiteX7" fmla="*/ 3493108 w 5544616"/>
              <a:gd name="connsiteY7" fmla="*/ 0 h 461665"/>
              <a:gd name="connsiteX8" fmla="*/ 3992124 w 5544616"/>
              <a:gd name="connsiteY8" fmla="*/ 0 h 461665"/>
              <a:gd name="connsiteX9" fmla="*/ 4435693 w 5544616"/>
              <a:gd name="connsiteY9" fmla="*/ 0 h 461665"/>
              <a:gd name="connsiteX10" fmla="*/ 4934708 w 5544616"/>
              <a:gd name="connsiteY10" fmla="*/ 0 h 461665"/>
              <a:gd name="connsiteX11" fmla="*/ 5544616 w 5544616"/>
              <a:gd name="connsiteY11" fmla="*/ 0 h 461665"/>
              <a:gd name="connsiteX12" fmla="*/ 5544616 w 5544616"/>
              <a:gd name="connsiteY12" fmla="*/ 461665 h 461665"/>
              <a:gd name="connsiteX13" fmla="*/ 4879262 w 5544616"/>
              <a:gd name="connsiteY13" fmla="*/ 461665 h 461665"/>
              <a:gd name="connsiteX14" fmla="*/ 4491139 w 5544616"/>
              <a:gd name="connsiteY14" fmla="*/ 461665 h 461665"/>
              <a:gd name="connsiteX15" fmla="*/ 3936677 w 5544616"/>
              <a:gd name="connsiteY15" fmla="*/ 461665 h 461665"/>
              <a:gd name="connsiteX16" fmla="*/ 3437662 w 5544616"/>
              <a:gd name="connsiteY16" fmla="*/ 461665 h 461665"/>
              <a:gd name="connsiteX17" fmla="*/ 2827754 w 5544616"/>
              <a:gd name="connsiteY17" fmla="*/ 461665 h 461665"/>
              <a:gd name="connsiteX18" fmla="*/ 2217846 w 5544616"/>
              <a:gd name="connsiteY18" fmla="*/ 461665 h 461665"/>
              <a:gd name="connsiteX19" fmla="*/ 1829723 w 5544616"/>
              <a:gd name="connsiteY19" fmla="*/ 461665 h 461665"/>
              <a:gd name="connsiteX20" fmla="*/ 1330708 w 5544616"/>
              <a:gd name="connsiteY20" fmla="*/ 461665 h 461665"/>
              <a:gd name="connsiteX21" fmla="*/ 942585 w 5544616"/>
              <a:gd name="connsiteY21" fmla="*/ 461665 h 461665"/>
              <a:gd name="connsiteX22" fmla="*/ 554462 w 5544616"/>
              <a:gd name="connsiteY22" fmla="*/ 461665 h 461665"/>
              <a:gd name="connsiteX23" fmla="*/ 0 w 5544616"/>
              <a:gd name="connsiteY23" fmla="*/ 461665 h 461665"/>
              <a:gd name="connsiteX24" fmla="*/ 0 w 5544616"/>
              <a:gd name="connsiteY24" fmla="*/ 0 h 4616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5544616" h="461665" fill="none" extrusionOk="0">
                <a:moveTo>
                  <a:pt x="0" y="0"/>
                </a:moveTo>
                <a:cubicBezTo>
                  <a:pt x="150547" y="-35928"/>
                  <a:pt x="218973" y="10496"/>
                  <a:pt x="388123" y="0"/>
                </a:cubicBezTo>
                <a:cubicBezTo>
                  <a:pt x="557273" y="-10496"/>
                  <a:pt x="640813" y="18355"/>
                  <a:pt x="776246" y="0"/>
                </a:cubicBezTo>
                <a:cubicBezTo>
                  <a:pt x="911679" y="-18355"/>
                  <a:pt x="1211468" y="40675"/>
                  <a:pt x="1386154" y="0"/>
                </a:cubicBezTo>
                <a:cubicBezTo>
                  <a:pt x="1560840" y="-40675"/>
                  <a:pt x="1762946" y="44295"/>
                  <a:pt x="1885169" y="0"/>
                </a:cubicBezTo>
                <a:cubicBezTo>
                  <a:pt x="2007393" y="-44295"/>
                  <a:pt x="2259730" y="35707"/>
                  <a:pt x="2495077" y="0"/>
                </a:cubicBezTo>
                <a:cubicBezTo>
                  <a:pt x="2730424" y="-35707"/>
                  <a:pt x="2731871" y="51425"/>
                  <a:pt x="2938646" y="0"/>
                </a:cubicBezTo>
                <a:cubicBezTo>
                  <a:pt x="3145421" y="-51425"/>
                  <a:pt x="3241201" y="6452"/>
                  <a:pt x="3493108" y="0"/>
                </a:cubicBezTo>
                <a:cubicBezTo>
                  <a:pt x="3745015" y="-6452"/>
                  <a:pt x="3854520" y="20820"/>
                  <a:pt x="3992124" y="0"/>
                </a:cubicBezTo>
                <a:cubicBezTo>
                  <a:pt x="4129728" y="-20820"/>
                  <a:pt x="4273888" y="48678"/>
                  <a:pt x="4435693" y="0"/>
                </a:cubicBezTo>
                <a:cubicBezTo>
                  <a:pt x="4597498" y="-48678"/>
                  <a:pt x="4808030" y="58019"/>
                  <a:pt x="4934708" y="0"/>
                </a:cubicBezTo>
                <a:cubicBezTo>
                  <a:pt x="5061387" y="-58019"/>
                  <a:pt x="5287906" y="56558"/>
                  <a:pt x="5544616" y="0"/>
                </a:cubicBezTo>
                <a:cubicBezTo>
                  <a:pt x="5587018" y="173888"/>
                  <a:pt x="5543686" y="341745"/>
                  <a:pt x="5544616" y="461665"/>
                </a:cubicBezTo>
                <a:cubicBezTo>
                  <a:pt x="5295989" y="462289"/>
                  <a:pt x="5093228" y="381908"/>
                  <a:pt x="4879262" y="461665"/>
                </a:cubicBezTo>
                <a:cubicBezTo>
                  <a:pt x="4665296" y="541422"/>
                  <a:pt x="4677647" y="431974"/>
                  <a:pt x="4491139" y="461665"/>
                </a:cubicBezTo>
                <a:cubicBezTo>
                  <a:pt x="4304631" y="491356"/>
                  <a:pt x="4067805" y="437964"/>
                  <a:pt x="3936677" y="461665"/>
                </a:cubicBezTo>
                <a:cubicBezTo>
                  <a:pt x="3805549" y="485366"/>
                  <a:pt x="3667392" y="449230"/>
                  <a:pt x="3437662" y="461665"/>
                </a:cubicBezTo>
                <a:cubicBezTo>
                  <a:pt x="3207933" y="474100"/>
                  <a:pt x="2966630" y="458534"/>
                  <a:pt x="2827754" y="461665"/>
                </a:cubicBezTo>
                <a:cubicBezTo>
                  <a:pt x="2688878" y="464796"/>
                  <a:pt x="2461968" y="423495"/>
                  <a:pt x="2217846" y="461665"/>
                </a:cubicBezTo>
                <a:cubicBezTo>
                  <a:pt x="1973724" y="499835"/>
                  <a:pt x="1951339" y="456101"/>
                  <a:pt x="1829723" y="461665"/>
                </a:cubicBezTo>
                <a:cubicBezTo>
                  <a:pt x="1708107" y="467229"/>
                  <a:pt x="1484879" y="427406"/>
                  <a:pt x="1330708" y="461665"/>
                </a:cubicBezTo>
                <a:cubicBezTo>
                  <a:pt x="1176538" y="495924"/>
                  <a:pt x="1024952" y="415300"/>
                  <a:pt x="942585" y="461665"/>
                </a:cubicBezTo>
                <a:cubicBezTo>
                  <a:pt x="860218" y="508030"/>
                  <a:pt x="674272" y="450581"/>
                  <a:pt x="554462" y="461665"/>
                </a:cubicBezTo>
                <a:cubicBezTo>
                  <a:pt x="434652" y="472749"/>
                  <a:pt x="276812" y="398974"/>
                  <a:pt x="0" y="461665"/>
                </a:cubicBezTo>
                <a:cubicBezTo>
                  <a:pt x="-51829" y="296538"/>
                  <a:pt x="26153" y="215981"/>
                  <a:pt x="0" y="0"/>
                </a:cubicBezTo>
                <a:close/>
              </a:path>
              <a:path w="5544616" h="461665" stroke="0" extrusionOk="0">
                <a:moveTo>
                  <a:pt x="0" y="0"/>
                </a:moveTo>
                <a:cubicBezTo>
                  <a:pt x="125290" y="-44758"/>
                  <a:pt x="267512" y="44734"/>
                  <a:pt x="388123" y="0"/>
                </a:cubicBezTo>
                <a:cubicBezTo>
                  <a:pt x="508734" y="-44734"/>
                  <a:pt x="769667" y="60414"/>
                  <a:pt x="998031" y="0"/>
                </a:cubicBezTo>
                <a:cubicBezTo>
                  <a:pt x="1226395" y="-60414"/>
                  <a:pt x="1361181" y="48740"/>
                  <a:pt x="1552492" y="0"/>
                </a:cubicBezTo>
                <a:cubicBezTo>
                  <a:pt x="1743803" y="-48740"/>
                  <a:pt x="1834492" y="29201"/>
                  <a:pt x="1996062" y="0"/>
                </a:cubicBezTo>
                <a:cubicBezTo>
                  <a:pt x="2157632" y="-29201"/>
                  <a:pt x="2424059" y="744"/>
                  <a:pt x="2550523" y="0"/>
                </a:cubicBezTo>
                <a:cubicBezTo>
                  <a:pt x="2676987" y="-744"/>
                  <a:pt x="2858732" y="3801"/>
                  <a:pt x="2994093" y="0"/>
                </a:cubicBezTo>
                <a:cubicBezTo>
                  <a:pt x="3129454" y="-3801"/>
                  <a:pt x="3337165" y="17447"/>
                  <a:pt x="3548554" y="0"/>
                </a:cubicBezTo>
                <a:cubicBezTo>
                  <a:pt x="3759943" y="-17447"/>
                  <a:pt x="3935895" y="37708"/>
                  <a:pt x="4103016" y="0"/>
                </a:cubicBezTo>
                <a:cubicBezTo>
                  <a:pt x="4270137" y="-37708"/>
                  <a:pt x="4430775" y="25916"/>
                  <a:pt x="4657477" y="0"/>
                </a:cubicBezTo>
                <a:cubicBezTo>
                  <a:pt x="4884179" y="-25916"/>
                  <a:pt x="5146231" y="6679"/>
                  <a:pt x="5544616" y="0"/>
                </a:cubicBezTo>
                <a:cubicBezTo>
                  <a:pt x="5586641" y="163556"/>
                  <a:pt x="5494694" y="327200"/>
                  <a:pt x="5544616" y="461665"/>
                </a:cubicBezTo>
                <a:cubicBezTo>
                  <a:pt x="5453722" y="499934"/>
                  <a:pt x="5301513" y="426860"/>
                  <a:pt x="5156493" y="461665"/>
                </a:cubicBezTo>
                <a:cubicBezTo>
                  <a:pt x="5011473" y="496470"/>
                  <a:pt x="4896870" y="408379"/>
                  <a:pt x="4657477" y="461665"/>
                </a:cubicBezTo>
                <a:cubicBezTo>
                  <a:pt x="4418084" y="514951"/>
                  <a:pt x="4344253" y="415158"/>
                  <a:pt x="4103016" y="461665"/>
                </a:cubicBezTo>
                <a:cubicBezTo>
                  <a:pt x="3861779" y="508172"/>
                  <a:pt x="3881892" y="442166"/>
                  <a:pt x="3714893" y="461665"/>
                </a:cubicBezTo>
                <a:cubicBezTo>
                  <a:pt x="3547894" y="481164"/>
                  <a:pt x="3424299" y="439816"/>
                  <a:pt x="3326770" y="461665"/>
                </a:cubicBezTo>
                <a:cubicBezTo>
                  <a:pt x="3229241" y="483514"/>
                  <a:pt x="2937821" y="417837"/>
                  <a:pt x="2661416" y="461665"/>
                </a:cubicBezTo>
                <a:cubicBezTo>
                  <a:pt x="2385011" y="505493"/>
                  <a:pt x="2225629" y="448852"/>
                  <a:pt x="2051508" y="461665"/>
                </a:cubicBezTo>
                <a:cubicBezTo>
                  <a:pt x="1877387" y="474478"/>
                  <a:pt x="1752683" y="451075"/>
                  <a:pt x="1552492" y="461665"/>
                </a:cubicBezTo>
                <a:cubicBezTo>
                  <a:pt x="1352301" y="472255"/>
                  <a:pt x="1200871" y="426533"/>
                  <a:pt x="1108923" y="461665"/>
                </a:cubicBezTo>
                <a:cubicBezTo>
                  <a:pt x="1016975" y="496797"/>
                  <a:pt x="287913" y="448738"/>
                  <a:pt x="0" y="461665"/>
                </a:cubicBezTo>
                <a:cubicBezTo>
                  <a:pt x="-29093" y="268213"/>
                  <a:pt x="52910" y="189809"/>
                  <a:pt x="0" y="0"/>
                </a:cubicBezTo>
                <a:close/>
              </a:path>
            </a:pathLst>
          </a:custGeom>
          <a:solidFill>
            <a:schemeClr val="tx2">
              <a:lumMod val="40000"/>
              <a:lumOff val="60000"/>
            </a:schemeClr>
          </a:solidFill>
          <a:ln>
            <a:solidFill>
              <a:schemeClr val="tx1"/>
            </a:solidFill>
            <a:extLst>
              <a:ext uri="{C807C97D-BFC1-408E-A445-0C87EB9F89A2}">
                <ask:lineSketchStyleProps xmlns:ask="http://schemas.microsoft.com/office/drawing/2018/sketchyshapes" sd="2541870946">
                  <a:prstGeom prst="rect">
                    <a:avLst/>
                  </a:prstGeom>
                  <ask:type>
                    <ask:lineSketchScribble/>
                  </ask:type>
                </ask:lineSketchStyleProps>
              </a:ext>
            </a:extLst>
          </a:ln>
        </p:spPr>
        <p:txBody>
          <a:bodyPr wrap="square" rtlCol="0">
            <a:spAutoFit/>
          </a:bodyPr>
          <a:lstStyle/>
          <a:p>
            <a:pPr algn="ctr"/>
            <a:r>
              <a:rPr lang="en-GB" sz="2400" b="0" dirty="0">
                <a:solidFill>
                  <a:schemeClr val="tx1"/>
                </a:solidFill>
                <a:latin typeface="+mn-lt"/>
              </a:rPr>
              <a:t>10 recommendations including:</a:t>
            </a:r>
          </a:p>
        </p:txBody>
      </p:sp>
      <p:graphicFrame>
        <p:nvGraphicFramePr>
          <p:cNvPr id="6" name="Diagram 5">
            <a:extLst>
              <a:ext uri="{FF2B5EF4-FFF2-40B4-BE49-F238E27FC236}">
                <a16:creationId xmlns:a16="http://schemas.microsoft.com/office/drawing/2014/main" id="{7B936188-116D-4F60-85BC-E99C3E5FAA29}"/>
              </a:ext>
            </a:extLst>
          </p:cNvPr>
          <p:cNvGraphicFramePr/>
          <p:nvPr>
            <p:extLst>
              <p:ext uri="{D42A27DB-BD31-4B8C-83A1-F6EECF244321}">
                <p14:modId xmlns:p14="http://schemas.microsoft.com/office/powerpoint/2010/main" val="219707090"/>
              </p:ext>
            </p:extLst>
          </p:nvPr>
        </p:nvGraphicFramePr>
        <p:xfrm>
          <a:off x="1812032" y="1961198"/>
          <a:ext cx="8686800" cy="420410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pSp>
        <p:nvGrpSpPr>
          <p:cNvPr id="7" name="Group 6">
            <a:extLst>
              <a:ext uri="{FF2B5EF4-FFF2-40B4-BE49-F238E27FC236}">
                <a16:creationId xmlns:a16="http://schemas.microsoft.com/office/drawing/2014/main" id="{228E5093-85CD-40FE-A99B-939F0B715EC0}"/>
              </a:ext>
            </a:extLst>
          </p:cNvPr>
          <p:cNvGrpSpPr/>
          <p:nvPr/>
        </p:nvGrpSpPr>
        <p:grpSpPr>
          <a:xfrm>
            <a:off x="0" y="5734233"/>
            <a:ext cx="12192000" cy="1240188"/>
            <a:chOff x="0" y="5734233"/>
            <a:chExt cx="12192000" cy="1240188"/>
          </a:xfrm>
        </p:grpSpPr>
        <p:pic>
          <p:nvPicPr>
            <p:cNvPr id="8" name="Picture 7">
              <a:extLst>
                <a:ext uri="{FF2B5EF4-FFF2-40B4-BE49-F238E27FC236}">
                  <a16:creationId xmlns:a16="http://schemas.microsoft.com/office/drawing/2014/main" id="{682C72C5-C5C8-47B6-A9C1-91415E9042DE}"/>
                </a:ext>
              </a:extLst>
            </p:cNvPr>
            <p:cNvPicPr>
              <a:picLocks noChangeAspect="1"/>
            </p:cNvPicPr>
            <p:nvPr/>
          </p:nvPicPr>
          <p:blipFill>
            <a:blip r:embed="rId8" cstate="print">
              <a:extLst>
                <a:ext uri="{28A0092B-C50C-407E-A947-70E740481C1C}">
                  <a14:useLocalDpi xmlns:a14="http://schemas.microsoft.com/office/drawing/2010/main" val="0"/>
                </a:ext>
              </a:extLst>
            </a:blip>
            <a:srcRect/>
            <a:stretch/>
          </p:blipFill>
          <p:spPr>
            <a:xfrm>
              <a:off x="0" y="6045466"/>
              <a:ext cx="12192000" cy="827536"/>
            </a:xfrm>
            <a:prstGeom prst="rect">
              <a:avLst/>
            </a:prstGeom>
          </p:spPr>
        </p:pic>
        <p:sp>
          <p:nvSpPr>
            <p:cNvPr id="9" name="Rectangle 8">
              <a:extLst>
                <a:ext uri="{FF2B5EF4-FFF2-40B4-BE49-F238E27FC236}">
                  <a16:creationId xmlns:a16="http://schemas.microsoft.com/office/drawing/2014/main" id="{5A6BE7A5-4524-42CF-87C8-0240901A6FF0}"/>
                </a:ext>
              </a:extLst>
            </p:cNvPr>
            <p:cNvSpPr/>
            <p:nvPr/>
          </p:nvSpPr>
          <p:spPr>
            <a:xfrm>
              <a:off x="25878" y="6099245"/>
              <a:ext cx="2278207" cy="728890"/>
            </a:xfrm>
            <a:prstGeom prst="rect">
              <a:avLst/>
            </a:prstGeom>
            <a:solidFill>
              <a:srgbClr val="00438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10" name="Picture 9">
              <a:extLst>
                <a:ext uri="{FF2B5EF4-FFF2-40B4-BE49-F238E27FC236}">
                  <a16:creationId xmlns:a16="http://schemas.microsoft.com/office/drawing/2014/main" id="{4C687792-2082-4720-9B43-A545B0B896DB}"/>
                </a:ext>
              </a:extLst>
            </p:cNvPr>
            <p:cNvPicPr>
              <a:picLocks noChangeAspect="1"/>
            </p:cNvPicPr>
            <p:nvPr/>
          </p:nvPicPr>
          <p:blipFill>
            <a:blip r:embed="rId9">
              <a:extLst>
                <a:ext uri="{28A0092B-C50C-407E-A947-70E740481C1C}">
                  <a14:useLocalDpi xmlns:a14="http://schemas.microsoft.com/office/drawing/2010/main" val="0"/>
                </a:ext>
              </a:extLst>
            </a:blip>
            <a:stretch>
              <a:fillRect/>
            </a:stretch>
          </p:blipFill>
          <p:spPr>
            <a:xfrm>
              <a:off x="1077275" y="5880520"/>
              <a:ext cx="829163" cy="947615"/>
            </a:xfrm>
            <a:prstGeom prst="rect">
              <a:avLst/>
            </a:prstGeom>
          </p:spPr>
        </p:pic>
        <p:sp>
          <p:nvSpPr>
            <p:cNvPr id="11" name="Rectangle 10">
              <a:extLst>
                <a:ext uri="{FF2B5EF4-FFF2-40B4-BE49-F238E27FC236}">
                  <a16:creationId xmlns:a16="http://schemas.microsoft.com/office/drawing/2014/main" id="{8EBB78DA-F5D5-4A43-A7E0-4A050748D88A}"/>
                </a:ext>
              </a:extLst>
            </p:cNvPr>
            <p:cNvSpPr/>
            <p:nvPr/>
          </p:nvSpPr>
          <p:spPr>
            <a:xfrm>
              <a:off x="9029700" y="6099245"/>
              <a:ext cx="2970647" cy="72889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2" name="Picture 11" descr="Text, letter&#10;&#10;Description automatically generated">
              <a:extLst>
                <a:ext uri="{FF2B5EF4-FFF2-40B4-BE49-F238E27FC236}">
                  <a16:creationId xmlns:a16="http://schemas.microsoft.com/office/drawing/2014/main" id="{C0F80A8F-CD44-41F2-93D0-96074354E19E}"/>
                </a:ext>
              </a:extLst>
            </p:cNvPr>
            <p:cNvPicPr>
              <a:picLocks noChangeAspect="1"/>
            </p:cNvPicPr>
            <p:nvPr/>
          </p:nvPicPr>
          <p:blipFill rotWithShape="1">
            <a:blip r:embed="rId10" cstate="print">
              <a:extLst>
                <a:ext uri="{28A0092B-C50C-407E-A947-70E740481C1C}">
                  <a14:useLocalDpi xmlns:a14="http://schemas.microsoft.com/office/drawing/2010/main" val="0"/>
                </a:ext>
              </a:extLst>
            </a:blip>
            <a:srcRect l="23972" t="33869" r="24538" b="34228"/>
            <a:stretch/>
          </p:blipFill>
          <p:spPr>
            <a:xfrm>
              <a:off x="9966911" y="6099245"/>
              <a:ext cx="2071341" cy="719519"/>
            </a:xfrm>
            <a:prstGeom prst="rect">
              <a:avLst/>
            </a:prstGeom>
          </p:spPr>
        </p:pic>
        <p:pic>
          <p:nvPicPr>
            <p:cNvPr id="13" name="Picture 12" descr="A picture containing text, metalware, gear&#10;&#10;Description automatically generated">
              <a:extLst>
                <a:ext uri="{FF2B5EF4-FFF2-40B4-BE49-F238E27FC236}">
                  <a16:creationId xmlns:a16="http://schemas.microsoft.com/office/drawing/2014/main" id="{336E903D-D83D-45F7-95FD-08DE64FF8EAC}"/>
                </a:ext>
              </a:extLst>
            </p:cNvPr>
            <p:cNvPicPr>
              <a:picLocks noChangeAspect="1"/>
            </p:cNvPicPr>
            <p:nvPr/>
          </p:nvPicPr>
          <p:blipFill>
            <a:blip r:embed="rId11" cstate="print">
              <a:extLst>
                <a:ext uri="{28A0092B-C50C-407E-A947-70E740481C1C}">
                  <a14:useLocalDpi xmlns:a14="http://schemas.microsoft.com/office/drawing/2010/main" val="0"/>
                </a:ext>
              </a:extLst>
            </a:blip>
            <a:stretch>
              <a:fillRect/>
            </a:stretch>
          </p:blipFill>
          <p:spPr>
            <a:xfrm>
              <a:off x="91485" y="5734233"/>
              <a:ext cx="1034370" cy="1240188"/>
            </a:xfrm>
            <a:prstGeom prst="rect">
              <a:avLst/>
            </a:prstGeom>
          </p:spPr>
        </p:pic>
      </p:grpSp>
    </p:spTree>
    <p:extLst>
      <p:ext uri="{BB962C8B-B14F-4D97-AF65-F5344CB8AC3E}">
        <p14:creationId xmlns:p14="http://schemas.microsoft.com/office/powerpoint/2010/main" val="300316048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6">
                                            <p:graphicEl>
                                              <a:dgm id="{C06FF136-9B69-45AF-92F4-ABC18AFECEFE}"/>
                                            </p:graphicEl>
                                          </p:spTgt>
                                        </p:tgtEl>
                                        <p:attrNameLst>
                                          <p:attrName>style.visibility</p:attrName>
                                        </p:attrNameLst>
                                      </p:cBhvr>
                                      <p:to>
                                        <p:strVal val="visible"/>
                                      </p:to>
                                    </p:set>
                                    <p:animEffect transition="in" filter="fade">
                                      <p:cBhvr>
                                        <p:cTn id="7" dur="500"/>
                                        <p:tgtEl>
                                          <p:spTgt spid="6">
                                            <p:graphicEl>
                                              <a:dgm id="{C06FF136-9B69-45AF-92F4-ABC18AFECEFE}"/>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6">
                                            <p:graphicEl>
                                              <a:dgm id="{D3BA3880-D0F9-4A4E-9A2F-CB192240F8A1}"/>
                                            </p:graphicEl>
                                          </p:spTgt>
                                        </p:tgtEl>
                                        <p:attrNameLst>
                                          <p:attrName>style.visibility</p:attrName>
                                        </p:attrNameLst>
                                      </p:cBhvr>
                                      <p:to>
                                        <p:strVal val="visible"/>
                                      </p:to>
                                    </p:set>
                                    <p:animEffect transition="in" filter="fade">
                                      <p:cBhvr>
                                        <p:cTn id="12" dur="500"/>
                                        <p:tgtEl>
                                          <p:spTgt spid="6">
                                            <p:graphicEl>
                                              <a:dgm id="{D3BA3880-D0F9-4A4E-9A2F-CB192240F8A1}"/>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6">
                                            <p:graphicEl>
                                              <a:dgm id="{A3EAC49B-2863-49C1-8AAD-F2FABCC4DA16}"/>
                                            </p:graphicEl>
                                          </p:spTgt>
                                        </p:tgtEl>
                                        <p:attrNameLst>
                                          <p:attrName>style.visibility</p:attrName>
                                        </p:attrNameLst>
                                      </p:cBhvr>
                                      <p:to>
                                        <p:strVal val="visible"/>
                                      </p:to>
                                    </p:set>
                                    <p:animEffect transition="in" filter="fade">
                                      <p:cBhvr>
                                        <p:cTn id="17" dur="500"/>
                                        <p:tgtEl>
                                          <p:spTgt spid="6">
                                            <p:graphicEl>
                                              <a:dgm id="{A3EAC49B-2863-49C1-8AAD-F2FABCC4DA16}"/>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6">
                                            <p:graphicEl>
                                              <a:dgm id="{EF8530CB-2B96-48D7-8E3F-DC14CFC58BA2}"/>
                                            </p:graphicEl>
                                          </p:spTgt>
                                        </p:tgtEl>
                                        <p:attrNameLst>
                                          <p:attrName>style.visibility</p:attrName>
                                        </p:attrNameLst>
                                      </p:cBhvr>
                                      <p:to>
                                        <p:strVal val="visible"/>
                                      </p:to>
                                    </p:set>
                                    <p:animEffect transition="in" filter="fade">
                                      <p:cBhvr>
                                        <p:cTn id="22" dur="500"/>
                                        <p:tgtEl>
                                          <p:spTgt spid="6">
                                            <p:graphicEl>
                                              <a:dgm id="{EF8530CB-2B96-48D7-8E3F-DC14CFC58BA2}"/>
                                            </p:graphic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6">
                                            <p:graphicEl>
                                              <a:dgm id="{2E3ACDE6-FDA5-4975-8553-75CF0A7DC33D}"/>
                                            </p:graphicEl>
                                          </p:spTgt>
                                        </p:tgtEl>
                                        <p:attrNameLst>
                                          <p:attrName>style.visibility</p:attrName>
                                        </p:attrNameLst>
                                      </p:cBhvr>
                                      <p:to>
                                        <p:strVal val="visible"/>
                                      </p:to>
                                    </p:set>
                                    <p:animEffect transition="in" filter="fade">
                                      <p:cBhvr>
                                        <p:cTn id="27" dur="500"/>
                                        <p:tgtEl>
                                          <p:spTgt spid="6">
                                            <p:graphicEl>
                                              <a:dgm id="{2E3ACDE6-FDA5-4975-8553-75CF0A7DC33D}"/>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6" grpId="0">
        <p:bldSub>
          <a:bldDgm bld="one"/>
        </p:bldSub>
      </p:bldGraphic>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479376" y="251895"/>
            <a:ext cx="11377264" cy="1077218"/>
          </a:xfrm>
          <a:prstGeom prst="rect">
            <a:avLst/>
          </a:prstGeom>
          <a:solidFill>
            <a:srgbClr val="002060"/>
          </a:solidFill>
        </p:spPr>
        <p:txBody>
          <a:bodyPr wrap="square" rtlCol="0">
            <a:spAutoFit/>
          </a:bodyPr>
          <a:lstStyle/>
          <a:p>
            <a:pPr algn="ctr"/>
            <a:r>
              <a:rPr lang="en-GB" dirty="0">
                <a:latin typeface="+mn-lt"/>
              </a:rPr>
              <a:t>HMIC S &amp; S Powers 2: Are the police using them effectively &amp; fairly?</a:t>
            </a:r>
          </a:p>
        </p:txBody>
      </p:sp>
      <p:sp>
        <p:nvSpPr>
          <p:cNvPr id="4" name="TextBox 3">
            <a:extLst>
              <a:ext uri="{FF2B5EF4-FFF2-40B4-BE49-F238E27FC236}">
                <a16:creationId xmlns:a16="http://schemas.microsoft.com/office/drawing/2014/main" id="{9CA83825-7B2C-4A43-ACAD-117AC62830D9}"/>
              </a:ext>
            </a:extLst>
          </p:cNvPr>
          <p:cNvSpPr txBox="1"/>
          <p:nvPr/>
        </p:nvSpPr>
        <p:spPr>
          <a:xfrm>
            <a:off x="1981200" y="1445875"/>
            <a:ext cx="8291264" cy="830997"/>
          </a:xfrm>
          <a:custGeom>
            <a:avLst/>
            <a:gdLst>
              <a:gd name="connsiteX0" fmla="*/ 0 w 8291264"/>
              <a:gd name="connsiteY0" fmla="*/ 0 h 830997"/>
              <a:gd name="connsiteX1" fmla="*/ 592233 w 8291264"/>
              <a:gd name="connsiteY1" fmla="*/ 0 h 830997"/>
              <a:gd name="connsiteX2" fmla="*/ 1101554 w 8291264"/>
              <a:gd name="connsiteY2" fmla="*/ 0 h 830997"/>
              <a:gd name="connsiteX3" fmla="*/ 1776699 w 8291264"/>
              <a:gd name="connsiteY3" fmla="*/ 0 h 830997"/>
              <a:gd name="connsiteX4" fmla="*/ 2534758 w 8291264"/>
              <a:gd name="connsiteY4" fmla="*/ 0 h 830997"/>
              <a:gd name="connsiteX5" fmla="*/ 3292816 w 8291264"/>
              <a:gd name="connsiteY5" fmla="*/ 0 h 830997"/>
              <a:gd name="connsiteX6" fmla="*/ 3636311 w 8291264"/>
              <a:gd name="connsiteY6" fmla="*/ 0 h 830997"/>
              <a:gd name="connsiteX7" fmla="*/ 4311457 w 8291264"/>
              <a:gd name="connsiteY7" fmla="*/ 0 h 830997"/>
              <a:gd name="connsiteX8" fmla="*/ 4654953 w 8291264"/>
              <a:gd name="connsiteY8" fmla="*/ 0 h 830997"/>
              <a:gd name="connsiteX9" fmla="*/ 4998448 w 8291264"/>
              <a:gd name="connsiteY9" fmla="*/ 0 h 830997"/>
              <a:gd name="connsiteX10" fmla="*/ 5341943 w 8291264"/>
              <a:gd name="connsiteY10" fmla="*/ 0 h 830997"/>
              <a:gd name="connsiteX11" fmla="*/ 6017089 w 8291264"/>
              <a:gd name="connsiteY11" fmla="*/ 0 h 830997"/>
              <a:gd name="connsiteX12" fmla="*/ 6443497 w 8291264"/>
              <a:gd name="connsiteY12" fmla="*/ 0 h 830997"/>
              <a:gd name="connsiteX13" fmla="*/ 6952817 w 8291264"/>
              <a:gd name="connsiteY13" fmla="*/ 0 h 830997"/>
              <a:gd name="connsiteX14" fmla="*/ 7710876 w 8291264"/>
              <a:gd name="connsiteY14" fmla="*/ 0 h 830997"/>
              <a:gd name="connsiteX15" fmla="*/ 8291264 w 8291264"/>
              <a:gd name="connsiteY15" fmla="*/ 0 h 830997"/>
              <a:gd name="connsiteX16" fmla="*/ 8291264 w 8291264"/>
              <a:gd name="connsiteY16" fmla="*/ 415499 h 830997"/>
              <a:gd name="connsiteX17" fmla="*/ 8291264 w 8291264"/>
              <a:gd name="connsiteY17" fmla="*/ 830997 h 830997"/>
              <a:gd name="connsiteX18" fmla="*/ 7616118 w 8291264"/>
              <a:gd name="connsiteY18" fmla="*/ 830997 h 830997"/>
              <a:gd name="connsiteX19" fmla="*/ 7272623 w 8291264"/>
              <a:gd name="connsiteY19" fmla="*/ 830997 h 830997"/>
              <a:gd name="connsiteX20" fmla="*/ 6597477 w 8291264"/>
              <a:gd name="connsiteY20" fmla="*/ 830997 h 830997"/>
              <a:gd name="connsiteX21" fmla="*/ 6253982 w 8291264"/>
              <a:gd name="connsiteY21" fmla="*/ 830997 h 830997"/>
              <a:gd name="connsiteX22" fmla="*/ 5744661 w 8291264"/>
              <a:gd name="connsiteY22" fmla="*/ 830997 h 830997"/>
              <a:gd name="connsiteX23" fmla="*/ 5069516 w 8291264"/>
              <a:gd name="connsiteY23" fmla="*/ 830997 h 830997"/>
              <a:gd name="connsiteX24" fmla="*/ 4394370 w 8291264"/>
              <a:gd name="connsiteY24" fmla="*/ 830997 h 830997"/>
              <a:gd name="connsiteX25" fmla="*/ 4050875 w 8291264"/>
              <a:gd name="connsiteY25" fmla="*/ 830997 h 830997"/>
              <a:gd name="connsiteX26" fmla="*/ 3375729 w 8291264"/>
              <a:gd name="connsiteY26" fmla="*/ 830997 h 830997"/>
              <a:gd name="connsiteX27" fmla="*/ 3032234 w 8291264"/>
              <a:gd name="connsiteY27" fmla="*/ 830997 h 830997"/>
              <a:gd name="connsiteX28" fmla="*/ 2274175 w 8291264"/>
              <a:gd name="connsiteY28" fmla="*/ 830997 h 830997"/>
              <a:gd name="connsiteX29" fmla="*/ 1847767 w 8291264"/>
              <a:gd name="connsiteY29" fmla="*/ 830997 h 830997"/>
              <a:gd name="connsiteX30" fmla="*/ 1504272 w 8291264"/>
              <a:gd name="connsiteY30" fmla="*/ 830997 h 830997"/>
              <a:gd name="connsiteX31" fmla="*/ 829126 w 8291264"/>
              <a:gd name="connsiteY31" fmla="*/ 830997 h 830997"/>
              <a:gd name="connsiteX32" fmla="*/ 0 w 8291264"/>
              <a:gd name="connsiteY32" fmla="*/ 830997 h 830997"/>
              <a:gd name="connsiteX33" fmla="*/ 0 w 8291264"/>
              <a:gd name="connsiteY33" fmla="*/ 398879 h 830997"/>
              <a:gd name="connsiteX34" fmla="*/ 0 w 8291264"/>
              <a:gd name="connsiteY34" fmla="*/ 0 h 8309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8291264" h="830997" fill="none" extrusionOk="0">
                <a:moveTo>
                  <a:pt x="0" y="0"/>
                </a:moveTo>
                <a:cubicBezTo>
                  <a:pt x="205606" y="-6480"/>
                  <a:pt x="352542" y="70683"/>
                  <a:pt x="592233" y="0"/>
                </a:cubicBezTo>
                <a:cubicBezTo>
                  <a:pt x="831924" y="-70683"/>
                  <a:pt x="988810" y="35943"/>
                  <a:pt x="1101554" y="0"/>
                </a:cubicBezTo>
                <a:cubicBezTo>
                  <a:pt x="1214298" y="-35943"/>
                  <a:pt x="1456009" y="54116"/>
                  <a:pt x="1776699" y="0"/>
                </a:cubicBezTo>
                <a:cubicBezTo>
                  <a:pt x="2097390" y="-54116"/>
                  <a:pt x="2337005" y="62116"/>
                  <a:pt x="2534758" y="0"/>
                </a:cubicBezTo>
                <a:cubicBezTo>
                  <a:pt x="2732511" y="-62116"/>
                  <a:pt x="3102362" y="88746"/>
                  <a:pt x="3292816" y="0"/>
                </a:cubicBezTo>
                <a:cubicBezTo>
                  <a:pt x="3483270" y="-88746"/>
                  <a:pt x="3544423" y="369"/>
                  <a:pt x="3636311" y="0"/>
                </a:cubicBezTo>
                <a:cubicBezTo>
                  <a:pt x="3728199" y="-369"/>
                  <a:pt x="3974554" y="25347"/>
                  <a:pt x="4311457" y="0"/>
                </a:cubicBezTo>
                <a:cubicBezTo>
                  <a:pt x="4648360" y="-25347"/>
                  <a:pt x="4577848" y="18333"/>
                  <a:pt x="4654953" y="0"/>
                </a:cubicBezTo>
                <a:cubicBezTo>
                  <a:pt x="4732058" y="-18333"/>
                  <a:pt x="4929448" y="10246"/>
                  <a:pt x="4998448" y="0"/>
                </a:cubicBezTo>
                <a:cubicBezTo>
                  <a:pt x="5067448" y="-10246"/>
                  <a:pt x="5236006" y="2371"/>
                  <a:pt x="5341943" y="0"/>
                </a:cubicBezTo>
                <a:cubicBezTo>
                  <a:pt x="5447881" y="-2371"/>
                  <a:pt x="5796162" y="21412"/>
                  <a:pt x="6017089" y="0"/>
                </a:cubicBezTo>
                <a:cubicBezTo>
                  <a:pt x="6238016" y="-21412"/>
                  <a:pt x="6332088" y="34641"/>
                  <a:pt x="6443497" y="0"/>
                </a:cubicBezTo>
                <a:cubicBezTo>
                  <a:pt x="6554906" y="-34641"/>
                  <a:pt x="6792503" y="22449"/>
                  <a:pt x="6952817" y="0"/>
                </a:cubicBezTo>
                <a:cubicBezTo>
                  <a:pt x="7113131" y="-22449"/>
                  <a:pt x="7453191" y="29887"/>
                  <a:pt x="7710876" y="0"/>
                </a:cubicBezTo>
                <a:cubicBezTo>
                  <a:pt x="7968561" y="-29887"/>
                  <a:pt x="8111547" y="35010"/>
                  <a:pt x="8291264" y="0"/>
                </a:cubicBezTo>
                <a:cubicBezTo>
                  <a:pt x="8296681" y="137423"/>
                  <a:pt x="8243106" y="208748"/>
                  <a:pt x="8291264" y="415499"/>
                </a:cubicBezTo>
                <a:cubicBezTo>
                  <a:pt x="8339422" y="622250"/>
                  <a:pt x="8287268" y="703068"/>
                  <a:pt x="8291264" y="830997"/>
                </a:cubicBezTo>
                <a:cubicBezTo>
                  <a:pt x="8153153" y="881436"/>
                  <a:pt x="7861748" y="814550"/>
                  <a:pt x="7616118" y="830997"/>
                </a:cubicBezTo>
                <a:cubicBezTo>
                  <a:pt x="7370488" y="847444"/>
                  <a:pt x="7431614" y="827756"/>
                  <a:pt x="7272623" y="830997"/>
                </a:cubicBezTo>
                <a:cubicBezTo>
                  <a:pt x="7113633" y="834238"/>
                  <a:pt x="6804939" y="753270"/>
                  <a:pt x="6597477" y="830997"/>
                </a:cubicBezTo>
                <a:cubicBezTo>
                  <a:pt x="6390015" y="908724"/>
                  <a:pt x="6361704" y="826930"/>
                  <a:pt x="6253982" y="830997"/>
                </a:cubicBezTo>
                <a:cubicBezTo>
                  <a:pt x="6146260" y="835064"/>
                  <a:pt x="5957593" y="771115"/>
                  <a:pt x="5744661" y="830997"/>
                </a:cubicBezTo>
                <a:cubicBezTo>
                  <a:pt x="5531729" y="890879"/>
                  <a:pt x="5254379" y="811122"/>
                  <a:pt x="5069516" y="830997"/>
                </a:cubicBezTo>
                <a:cubicBezTo>
                  <a:pt x="4884653" y="850872"/>
                  <a:pt x="4624938" y="810321"/>
                  <a:pt x="4394370" y="830997"/>
                </a:cubicBezTo>
                <a:cubicBezTo>
                  <a:pt x="4163802" y="851673"/>
                  <a:pt x="4215054" y="801439"/>
                  <a:pt x="4050875" y="830997"/>
                </a:cubicBezTo>
                <a:cubicBezTo>
                  <a:pt x="3886696" y="860555"/>
                  <a:pt x="3641427" y="775945"/>
                  <a:pt x="3375729" y="830997"/>
                </a:cubicBezTo>
                <a:cubicBezTo>
                  <a:pt x="3110031" y="886049"/>
                  <a:pt x="3155371" y="815735"/>
                  <a:pt x="3032234" y="830997"/>
                </a:cubicBezTo>
                <a:cubicBezTo>
                  <a:pt x="2909097" y="846259"/>
                  <a:pt x="2581779" y="768942"/>
                  <a:pt x="2274175" y="830997"/>
                </a:cubicBezTo>
                <a:cubicBezTo>
                  <a:pt x="1966571" y="893052"/>
                  <a:pt x="2049037" y="812712"/>
                  <a:pt x="1847767" y="830997"/>
                </a:cubicBezTo>
                <a:cubicBezTo>
                  <a:pt x="1646497" y="849282"/>
                  <a:pt x="1663173" y="790712"/>
                  <a:pt x="1504272" y="830997"/>
                </a:cubicBezTo>
                <a:cubicBezTo>
                  <a:pt x="1345371" y="871282"/>
                  <a:pt x="1121581" y="818363"/>
                  <a:pt x="829126" y="830997"/>
                </a:cubicBezTo>
                <a:cubicBezTo>
                  <a:pt x="536671" y="843631"/>
                  <a:pt x="346909" y="805804"/>
                  <a:pt x="0" y="830997"/>
                </a:cubicBezTo>
                <a:cubicBezTo>
                  <a:pt x="-7003" y="744342"/>
                  <a:pt x="23232" y="500985"/>
                  <a:pt x="0" y="398879"/>
                </a:cubicBezTo>
                <a:cubicBezTo>
                  <a:pt x="-23232" y="296773"/>
                  <a:pt x="4307" y="196478"/>
                  <a:pt x="0" y="0"/>
                </a:cubicBezTo>
                <a:close/>
              </a:path>
              <a:path w="8291264" h="830997" stroke="0" extrusionOk="0">
                <a:moveTo>
                  <a:pt x="0" y="0"/>
                </a:moveTo>
                <a:cubicBezTo>
                  <a:pt x="203997" y="-15801"/>
                  <a:pt x="456761" y="17589"/>
                  <a:pt x="675146" y="0"/>
                </a:cubicBezTo>
                <a:cubicBezTo>
                  <a:pt x="893531" y="-17589"/>
                  <a:pt x="940978" y="37113"/>
                  <a:pt x="1101554" y="0"/>
                </a:cubicBezTo>
                <a:cubicBezTo>
                  <a:pt x="1262130" y="-37113"/>
                  <a:pt x="1569829" y="11779"/>
                  <a:pt x="1859612" y="0"/>
                </a:cubicBezTo>
                <a:cubicBezTo>
                  <a:pt x="2149395" y="-11779"/>
                  <a:pt x="2216257" y="23015"/>
                  <a:pt x="2534758" y="0"/>
                </a:cubicBezTo>
                <a:cubicBezTo>
                  <a:pt x="2853259" y="-23015"/>
                  <a:pt x="2891589" y="36379"/>
                  <a:pt x="3126991" y="0"/>
                </a:cubicBezTo>
                <a:cubicBezTo>
                  <a:pt x="3362393" y="-36379"/>
                  <a:pt x="3374505" y="10493"/>
                  <a:pt x="3470486" y="0"/>
                </a:cubicBezTo>
                <a:cubicBezTo>
                  <a:pt x="3566467" y="-10493"/>
                  <a:pt x="3813476" y="34369"/>
                  <a:pt x="4145632" y="0"/>
                </a:cubicBezTo>
                <a:cubicBezTo>
                  <a:pt x="4477788" y="-34369"/>
                  <a:pt x="4596250" y="63427"/>
                  <a:pt x="4820778" y="0"/>
                </a:cubicBezTo>
                <a:cubicBezTo>
                  <a:pt x="5045306" y="-63427"/>
                  <a:pt x="5355018" y="39267"/>
                  <a:pt x="5495924" y="0"/>
                </a:cubicBezTo>
                <a:cubicBezTo>
                  <a:pt x="5636830" y="-39267"/>
                  <a:pt x="5740172" y="27071"/>
                  <a:pt x="5922331" y="0"/>
                </a:cubicBezTo>
                <a:cubicBezTo>
                  <a:pt x="6104490" y="-27071"/>
                  <a:pt x="6266888" y="311"/>
                  <a:pt x="6597477" y="0"/>
                </a:cubicBezTo>
                <a:cubicBezTo>
                  <a:pt x="6928066" y="-311"/>
                  <a:pt x="6906495" y="35160"/>
                  <a:pt x="7023885" y="0"/>
                </a:cubicBezTo>
                <a:cubicBezTo>
                  <a:pt x="7141275" y="-35160"/>
                  <a:pt x="7497548" y="41109"/>
                  <a:pt x="7616118" y="0"/>
                </a:cubicBezTo>
                <a:cubicBezTo>
                  <a:pt x="7734688" y="-41109"/>
                  <a:pt x="8065746" y="16462"/>
                  <a:pt x="8291264" y="0"/>
                </a:cubicBezTo>
                <a:cubicBezTo>
                  <a:pt x="8301417" y="91248"/>
                  <a:pt x="8275478" y="227738"/>
                  <a:pt x="8291264" y="407189"/>
                </a:cubicBezTo>
                <a:cubicBezTo>
                  <a:pt x="8307050" y="586640"/>
                  <a:pt x="8263640" y="635200"/>
                  <a:pt x="8291264" y="830997"/>
                </a:cubicBezTo>
                <a:cubicBezTo>
                  <a:pt x="8188789" y="858125"/>
                  <a:pt x="8070182" y="798853"/>
                  <a:pt x="7864856" y="830997"/>
                </a:cubicBezTo>
                <a:cubicBezTo>
                  <a:pt x="7659530" y="863141"/>
                  <a:pt x="7335063" y="805072"/>
                  <a:pt x="7189710" y="830997"/>
                </a:cubicBezTo>
                <a:cubicBezTo>
                  <a:pt x="7044357" y="856922"/>
                  <a:pt x="6629983" y="777938"/>
                  <a:pt x="6431652" y="830997"/>
                </a:cubicBezTo>
                <a:cubicBezTo>
                  <a:pt x="6233321" y="884056"/>
                  <a:pt x="6085319" y="825507"/>
                  <a:pt x="5922331" y="830997"/>
                </a:cubicBezTo>
                <a:cubicBezTo>
                  <a:pt x="5759343" y="836487"/>
                  <a:pt x="5650909" y="782211"/>
                  <a:pt x="5413011" y="830997"/>
                </a:cubicBezTo>
                <a:cubicBezTo>
                  <a:pt x="5175113" y="879783"/>
                  <a:pt x="4845735" y="773454"/>
                  <a:pt x="4654953" y="830997"/>
                </a:cubicBezTo>
                <a:cubicBezTo>
                  <a:pt x="4464171" y="888540"/>
                  <a:pt x="4162581" y="828328"/>
                  <a:pt x="3979807" y="830997"/>
                </a:cubicBezTo>
                <a:cubicBezTo>
                  <a:pt x="3797033" y="833666"/>
                  <a:pt x="3794145" y="799256"/>
                  <a:pt x="3636311" y="830997"/>
                </a:cubicBezTo>
                <a:cubicBezTo>
                  <a:pt x="3478477" y="862738"/>
                  <a:pt x="3171624" y="810324"/>
                  <a:pt x="3044078" y="830997"/>
                </a:cubicBezTo>
                <a:cubicBezTo>
                  <a:pt x="2916532" y="851670"/>
                  <a:pt x="2797530" y="821802"/>
                  <a:pt x="2700583" y="830997"/>
                </a:cubicBezTo>
                <a:cubicBezTo>
                  <a:pt x="2603637" y="840192"/>
                  <a:pt x="2323784" y="771584"/>
                  <a:pt x="2191263" y="830997"/>
                </a:cubicBezTo>
                <a:cubicBezTo>
                  <a:pt x="2058742" y="890410"/>
                  <a:pt x="1766805" y="824296"/>
                  <a:pt x="1516117" y="830997"/>
                </a:cubicBezTo>
                <a:cubicBezTo>
                  <a:pt x="1265429" y="837698"/>
                  <a:pt x="1136581" y="796288"/>
                  <a:pt x="923884" y="830997"/>
                </a:cubicBezTo>
                <a:cubicBezTo>
                  <a:pt x="711187" y="865706"/>
                  <a:pt x="328199" y="810457"/>
                  <a:pt x="0" y="830997"/>
                </a:cubicBezTo>
                <a:cubicBezTo>
                  <a:pt x="-12772" y="716382"/>
                  <a:pt x="6291" y="537704"/>
                  <a:pt x="0" y="440428"/>
                </a:cubicBezTo>
                <a:cubicBezTo>
                  <a:pt x="-6291" y="343152"/>
                  <a:pt x="48397" y="90478"/>
                  <a:pt x="0" y="0"/>
                </a:cubicBezTo>
                <a:close/>
              </a:path>
            </a:pathLst>
          </a:custGeom>
          <a:solidFill>
            <a:schemeClr val="accent3">
              <a:lumMod val="40000"/>
              <a:lumOff val="60000"/>
            </a:schemeClr>
          </a:solidFill>
          <a:ln>
            <a:solidFill>
              <a:schemeClr val="tx1"/>
            </a:solidFill>
            <a:extLst>
              <a:ext uri="{C807C97D-BFC1-408E-A445-0C87EB9F89A2}">
                <ask:lineSketchStyleProps xmlns:ask="http://schemas.microsoft.com/office/drawing/2018/sketchyshapes" sd="155557197">
                  <a:prstGeom prst="rect">
                    <a:avLst/>
                  </a:prstGeom>
                  <ask:type>
                    <ask:lineSketchScribble/>
                  </ask:type>
                </ask:lineSketchStyleProps>
              </a:ext>
            </a:extLst>
          </a:ln>
        </p:spPr>
        <p:txBody>
          <a:bodyPr wrap="square" rtlCol="0">
            <a:spAutoFit/>
          </a:bodyPr>
          <a:lstStyle/>
          <a:p>
            <a:pPr algn="ctr"/>
            <a:r>
              <a:rPr lang="en-GB" sz="2400" b="0" dirty="0">
                <a:solidFill>
                  <a:schemeClr val="tx1"/>
                </a:solidFill>
                <a:latin typeface="+mn-lt"/>
              </a:rPr>
              <a:t> 18 months later…of the 10 recommendations in the original report </a:t>
            </a:r>
          </a:p>
        </p:txBody>
      </p:sp>
      <p:graphicFrame>
        <p:nvGraphicFramePr>
          <p:cNvPr id="2" name="Diagram 1">
            <a:extLst>
              <a:ext uri="{FF2B5EF4-FFF2-40B4-BE49-F238E27FC236}">
                <a16:creationId xmlns:a16="http://schemas.microsoft.com/office/drawing/2014/main" id="{82A212FA-E9E9-4877-A0DD-ED7956B9095B}"/>
              </a:ext>
            </a:extLst>
          </p:cNvPr>
          <p:cNvGraphicFramePr/>
          <p:nvPr>
            <p:extLst>
              <p:ext uri="{D42A27DB-BD31-4B8C-83A1-F6EECF244321}">
                <p14:modId xmlns:p14="http://schemas.microsoft.com/office/powerpoint/2010/main" val="2414169533"/>
              </p:ext>
            </p:extLst>
          </p:nvPr>
        </p:nvGraphicFramePr>
        <p:xfrm>
          <a:off x="2094384" y="2406332"/>
          <a:ext cx="8291264" cy="354416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pSp>
        <p:nvGrpSpPr>
          <p:cNvPr id="6" name="Group 5">
            <a:extLst>
              <a:ext uri="{FF2B5EF4-FFF2-40B4-BE49-F238E27FC236}">
                <a16:creationId xmlns:a16="http://schemas.microsoft.com/office/drawing/2014/main" id="{650A4045-2B10-4CE5-82D7-A50C699AE62E}"/>
              </a:ext>
            </a:extLst>
          </p:cNvPr>
          <p:cNvGrpSpPr/>
          <p:nvPr/>
        </p:nvGrpSpPr>
        <p:grpSpPr>
          <a:xfrm>
            <a:off x="0" y="5734233"/>
            <a:ext cx="12192000" cy="1240188"/>
            <a:chOff x="0" y="5734233"/>
            <a:chExt cx="12192000" cy="1240188"/>
          </a:xfrm>
        </p:grpSpPr>
        <p:pic>
          <p:nvPicPr>
            <p:cNvPr id="7" name="Picture 6">
              <a:extLst>
                <a:ext uri="{FF2B5EF4-FFF2-40B4-BE49-F238E27FC236}">
                  <a16:creationId xmlns:a16="http://schemas.microsoft.com/office/drawing/2014/main" id="{31CCCE5A-430E-488E-B6BB-A001D25A5692}"/>
                </a:ext>
              </a:extLst>
            </p:cNvPr>
            <p:cNvPicPr>
              <a:picLocks noChangeAspect="1"/>
            </p:cNvPicPr>
            <p:nvPr/>
          </p:nvPicPr>
          <p:blipFill>
            <a:blip r:embed="rId8" cstate="print">
              <a:extLst>
                <a:ext uri="{28A0092B-C50C-407E-A947-70E740481C1C}">
                  <a14:useLocalDpi xmlns:a14="http://schemas.microsoft.com/office/drawing/2010/main" val="0"/>
                </a:ext>
              </a:extLst>
            </a:blip>
            <a:srcRect/>
            <a:stretch/>
          </p:blipFill>
          <p:spPr>
            <a:xfrm>
              <a:off x="0" y="6045466"/>
              <a:ext cx="12192000" cy="827536"/>
            </a:xfrm>
            <a:prstGeom prst="rect">
              <a:avLst/>
            </a:prstGeom>
          </p:spPr>
        </p:pic>
        <p:sp>
          <p:nvSpPr>
            <p:cNvPr id="8" name="Rectangle 7">
              <a:extLst>
                <a:ext uri="{FF2B5EF4-FFF2-40B4-BE49-F238E27FC236}">
                  <a16:creationId xmlns:a16="http://schemas.microsoft.com/office/drawing/2014/main" id="{57F73861-16B5-4850-A2D6-FC0C16E07EE5}"/>
                </a:ext>
              </a:extLst>
            </p:cNvPr>
            <p:cNvSpPr/>
            <p:nvPr/>
          </p:nvSpPr>
          <p:spPr>
            <a:xfrm>
              <a:off x="25878" y="6099245"/>
              <a:ext cx="2278207" cy="728890"/>
            </a:xfrm>
            <a:prstGeom prst="rect">
              <a:avLst/>
            </a:prstGeom>
            <a:solidFill>
              <a:srgbClr val="00438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9" name="Picture 8">
              <a:extLst>
                <a:ext uri="{FF2B5EF4-FFF2-40B4-BE49-F238E27FC236}">
                  <a16:creationId xmlns:a16="http://schemas.microsoft.com/office/drawing/2014/main" id="{16F7A103-0404-4E3B-99A4-1DF93E431C17}"/>
                </a:ext>
              </a:extLst>
            </p:cNvPr>
            <p:cNvPicPr>
              <a:picLocks noChangeAspect="1"/>
            </p:cNvPicPr>
            <p:nvPr/>
          </p:nvPicPr>
          <p:blipFill>
            <a:blip r:embed="rId9">
              <a:extLst>
                <a:ext uri="{28A0092B-C50C-407E-A947-70E740481C1C}">
                  <a14:useLocalDpi xmlns:a14="http://schemas.microsoft.com/office/drawing/2010/main" val="0"/>
                </a:ext>
              </a:extLst>
            </a:blip>
            <a:stretch>
              <a:fillRect/>
            </a:stretch>
          </p:blipFill>
          <p:spPr>
            <a:xfrm>
              <a:off x="1077275" y="5880520"/>
              <a:ext cx="829163" cy="947615"/>
            </a:xfrm>
            <a:prstGeom prst="rect">
              <a:avLst/>
            </a:prstGeom>
          </p:spPr>
        </p:pic>
        <p:sp>
          <p:nvSpPr>
            <p:cNvPr id="10" name="Rectangle 9">
              <a:extLst>
                <a:ext uri="{FF2B5EF4-FFF2-40B4-BE49-F238E27FC236}">
                  <a16:creationId xmlns:a16="http://schemas.microsoft.com/office/drawing/2014/main" id="{A89B9FE2-5F07-4204-B7F9-564A3949A703}"/>
                </a:ext>
              </a:extLst>
            </p:cNvPr>
            <p:cNvSpPr/>
            <p:nvPr/>
          </p:nvSpPr>
          <p:spPr>
            <a:xfrm>
              <a:off x="9029700" y="6099245"/>
              <a:ext cx="2970647" cy="72889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1" name="Picture 10" descr="Text, letter&#10;&#10;Description automatically generated">
              <a:extLst>
                <a:ext uri="{FF2B5EF4-FFF2-40B4-BE49-F238E27FC236}">
                  <a16:creationId xmlns:a16="http://schemas.microsoft.com/office/drawing/2014/main" id="{16E672EE-BBE9-4566-9451-2ABA75CB4196}"/>
                </a:ext>
              </a:extLst>
            </p:cNvPr>
            <p:cNvPicPr>
              <a:picLocks noChangeAspect="1"/>
            </p:cNvPicPr>
            <p:nvPr/>
          </p:nvPicPr>
          <p:blipFill rotWithShape="1">
            <a:blip r:embed="rId10" cstate="print">
              <a:extLst>
                <a:ext uri="{28A0092B-C50C-407E-A947-70E740481C1C}">
                  <a14:useLocalDpi xmlns:a14="http://schemas.microsoft.com/office/drawing/2010/main" val="0"/>
                </a:ext>
              </a:extLst>
            </a:blip>
            <a:srcRect l="23972" t="33869" r="24538" b="34228"/>
            <a:stretch/>
          </p:blipFill>
          <p:spPr>
            <a:xfrm>
              <a:off x="9966911" y="6099245"/>
              <a:ext cx="2071341" cy="719519"/>
            </a:xfrm>
            <a:prstGeom prst="rect">
              <a:avLst/>
            </a:prstGeom>
          </p:spPr>
        </p:pic>
        <p:pic>
          <p:nvPicPr>
            <p:cNvPr id="12" name="Picture 11" descr="A picture containing text, metalware, gear&#10;&#10;Description automatically generated">
              <a:extLst>
                <a:ext uri="{FF2B5EF4-FFF2-40B4-BE49-F238E27FC236}">
                  <a16:creationId xmlns:a16="http://schemas.microsoft.com/office/drawing/2014/main" id="{2F216301-09C4-49EB-8965-ECFF6FB03990}"/>
                </a:ext>
              </a:extLst>
            </p:cNvPr>
            <p:cNvPicPr>
              <a:picLocks noChangeAspect="1"/>
            </p:cNvPicPr>
            <p:nvPr/>
          </p:nvPicPr>
          <p:blipFill>
            <a:blip r:embed="rId11" cstate="print">
              <a:extLst>
                <a:ext uri="{28A0092B-C50C-407E-A947-70E740481C1C}">
                  <a14:useLocalDpi xmlns:a14="http://schemas.microsoft.com/office/drawing/2010/main" val="0"/>
                </a:ext>
              </a:extLst>
            </a:blip>
            <a:stretch>
              <a:fillRect/>
            </a:stretch>
          </p:blipFill>
          <p:spPr>
            <a:xfrm>
              <a:off x="91485" y="5734233"/>
              <a:ext cx="1034370" cy="1240188"/>
            </a:xfrm>
            <a:prstGeom prst="rect">
              <a:avLst/>
            </a:prstGeom>
          </p:spPr>
        </p:pic>
      </p:grpSp>
    </p:spTree>
    <p:extLst>
      <p:ext uri="{BB962C8B-B14F-4D97-AF65-F5344CB8AC3E}">
        <p14:creationId xmlns:p14="http://schemas.microsoft.com/office/powerpoint/2010/main" val="325894801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C69FA191-A6F4-4C8B-84BD-CBB68743EF38}"/>
                                            </p:graphicEl>
                                          </p:spTgt>
                                        </p:tgtEl>
                                        <p:attrNameLst>
                                          <p:attrName>style.visibility</p:attrName>
                                        </p:attrNameLst>
                                      </p:cBhvr>
                                      <p:to>
                                        <p:strVal val="visible"/>
                                      </p:to>
                                    </p:set>
                                    <p:animEffect transition="in" filter="fade">
                                      <p:cBhvr>
                                        <p:cTn id="7" dur="500"/>
                                        <p:tgtEl>
                                          <p:spTgt spid="2">
                                            <p:graphicEl>
                                              <a:dgm id="{C69FA191-A6F4-4C8B-84BD-CBB68743EF38}"/>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4E2B01E8-EA43-4B4D-800E-8A0627619A78}"/>
                                            </p:graphicEl>
                                          </p:spTgt>
                                        </p:tgtEl>
                                        <p:attrNameLst>
                                          <p:attrName>style.visibility</p:attrName>
                                        </p:attrNameLst>
                                      </p:cBhvr>
                                      <p:to>
                                        <p:strVal val="visible"/>
                                      </p:to>
                                    </p:set>
                                    <p:animEffect transition="in" filter="fade">
                                      <p:cBhvr>
                                        <p:cTn id="12" dur="500"/>
                                        <p:tgtEl>
                                          <p:spTgt spid="2">
                                            <p:graphicEl>
                                              <a:dgm id="{4E2B01E8-EA43-4B4D-800E-8A0627619A78}"/>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2">
                                            <p:graphicEl>
                                              <a:dgm id="{8F9B7300-AA09-4EA7-9F4C-991F157B5B57}"/>
                                            </p:graphicEl>
                                          </p:spTgt>
                                        </p:tgtEl>
                                        <p:attrNameLst>
                                          <p:attrName>style.visibility</p:attrName>
                                        </p:attrNameLst>
                                      </p:cBhvr>
                                      <p:to>
                                        <p:strVal val="visible"/>
                                      </p:to>
                                    </p:set>
                                    <p:animEffect transition="in" filter="fade">
                                      <p:cBhvr>
                                        <p:cTn id="17" dur="500"/>
                                        <p:tgtEl>
                                          <p:spTgt spid="2">
                                            <p:graphicEl>
                                              <a:dgm id="{8F9B7300-AA09-4EA7-9F4C-991F157B5B57}"/>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1919536" y="260649"/>
            <a:ext cx="8517632" cy="646331"/>
          </a:xfrm>
          <a:prstGeom prst="rect">
            <a:avLst/>
          </a:prstGeom>
          <a:solidFill>
            <a:srgbClr val="002060"/>
          </a:solidFill>
        </p:spPr>
        <p:txBody>
          <a:bodyPr wrap="square" rtlCol="0">
            <a:spAutoFit/>
          </a:bodyPr>
          <a:lstStyle/>
          <a:p>
            <a:pPr algn="ctr"/>
            <a:r>
              <a:rPr lang="en-GB" sz="3600" dirty="0">
                <a:latin typeface="+mn-lt"/>
              </a:rPr>
              <a:t>Best Use of Stop &amp; Search Scheme</a:t>
            </a:r>
          </a:p>
        </p:txBody>
      </p:sp>
      <p:graphicFrame>
        <p:nvGraphicFramePr>
          <p:cNvPr id="3" name="Diagram 2"/>
          <p:cNvGraphicFramePr/>
          <p:nvPr>
            <p:extLst>
              <p:ext uri="{D42A27DB-BD31-4B8C-83A1-F6EECF244321}">
                <p14:modId xmlns:p14="http://schemas.microsoft.com/office/powerpoint/2010/main" val="2938274938"/>
              </p:ext>
            </p:extLst>
          </p:nvPr>
        </p:nvGraphicFramePr>
        <p:xfrm>
          <a:off x="2483768" y="1278809"/>
          <a:ext cx="7389168" cy="428002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pSp>
        <p:nvGrpSpPr>
          <p:cNvPr id="5" name="Group 4">
            <a:extLst>
              <a:ext uri="{FF2B5EF4-FFF2-40B4-BE49-F238E27FC236}">
                <a16:creationId xmlns:a16="http://schemas.microsoft.com/office/drawing/2014/main" id="{8CF12900-F6B8-4B35-8BB4-93FA7342975E}"/>
              </a:ext>
            </a:extLst>
          </p:cNvPr>
          <p:cNvGrpSpPr/>
          <p:nvPr/>
        </p:nvGrpSpPr>
        <p:grpSpPr>
          <a:xfrm>
            <a:off x="0" y="5734233"/>
            <a:ext cx="12192000" cy="1240188"/>
            <a:chOff x="0" y="5734233"/>
            <a:chExt cx="12192000" cy="1240188"/>
          </a:xfrm>
        </p:grpSpPr>
        <p:pic>
          <p:nvPicPr>
            <p:cNvPr id="6" name="Picture 5">
              <a:extLst>
                <a:ext uri="{FF2B5EF4-FFF2-40B4-BE49-F238E27FC236}">
                  <a16:creationId xmlns:a16="http://schemas.microsoft.com/office/drawing/2014/main" id="{5A586959-EC63-4663-9103-3AB5B208E4EB}"/>
                </a:ext>
              </a:extLst>
            </p:cNvPr>
            <p:cNvPicPr>
              <a:picLocks noChangeAspect="1"/>
            </p:cNvPicPr>
            <p:nvPr/>
          </p:nvPicPr>
          <p:blipFill>
            <a:blip r:embed="rId8" cstate="print">
              <a:extLst>
                <a:ext uri="{28A0092B-C50C-407E-A947-70E740481C1C}">
                  <a14:useLocalDpi xmlns:a14="http://schemas.microsoft.com/office/drawing/2010/main" val="0"/>
                </a:ext>
              </a:extLst>
            </a:blip>
            <a:srcRect/>
            <a:stretch/>
          </p:blipFill>
          <p:spPr>
            <a:xfrm>
              <a:off x="0" y="6045466"/>
              <a:ext cx="12192000" cy="827536"/>
            </a:xfrm>
            <a:prstGeom prst="rect">
              <a:avLst/>
            </a:prstGeom>
          </p:spPr>
        </p:pic>
        <p:sp>
          <p:nvSpPr>
            <p:cNvPr id="7" name="Rectangle 6">
              <a:extLst>
                <a:ext uri="{FF2B5EF4-FFF2-40B4-BE49-F238E27FC236}">
                  <a16:creationId xmlns:a16="http://schemas.microsoft.com/office/drawing/2014/main" id="{B4AFA88C-E3EF-4B9F-A3E4-640B3529E127}"/>
                </a:ext>
              </a:extLst>
            </p:cNvPr>
            <p:cNvSpPr/>
            <p:nvPr/>
          </p:nvSpPr>
          <p:spPr>
            <a:xfrm>
              <a:off x="25878" y="6099245"/>
              <a:ext cx="2278207" cy="728890"/>
            </a:xfrm>
            <a:prstGeom prst="rect">
              <a:avLst/>
            </a:prstGeom>
            <a:solidFill>
              <a:srgbClr val="00438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8" name="Picture 7">
              <a:extLst>
                <a:ext uri="{FF2B5EF4-FFF2-40B4-BE49-F238E27FC236}">
                  <a16:creationId xmlns:a16="http://schemas.microsoft.com/office/drawing/2014/main" id="{332E483F-7925-47FB-921E-AEAEFAF706F7}"/>
                </a:ext>
              </a:extLst>
            </p:cNvPr>
            <p:cNvPicPr>
              <a:picLocks noChangeAspect="1"/>
            </p:cNvPicPr>
            <p:nvPr/>
          </p:nvPicPr>
          <p:blipFill>
            <a:blip r:embed="rId9">
              <a:extLst>
                <a:ext uri="{28A0092B-C50C-407E-A947-70E740481C1C}">
                  <a14:useLocalDpi xmlns:a14="http://schemas.microsoft.com/office/drawing/2010/main" val="0"/>
                </a:ext>
              </a:extLst>
            </a:blip>
            <a:stretch>
              <a:fillRect/>
            </a:stretch>
          </p:blipFill>
          <p:spPr>
            <a:xfrm>
              <a:off x="1077275" y="5880520"/>
              <a:ext cx="829163" cy="947615"/>
            </a:xfrm>
            <a:prstGeom prst="rect">
              <a:avLst/>
            </a:prstGeom>
          </p:spPr>
        </p:pic>
        <p:sp>
          <p:nvSpPr>
            <p:cNvPr id="9" name="Rectangle 8">
              <a:extLst>
                <a:ext uri="{FF2B5EF4-FFF2-40B4-BE49-F238E27FC236}">
                  <a16:creationId xmlns:a16="http://schemas.microsoft.com/office/drawing/2014/main" id="{4D83E2F3-5C5A-4DD1-A809-E1F10D86574B}"/>
                </a:ext>
              </a:extLst>
            </p:cNvPr>
            <p:cNvSpPr/>
            <p:nvPr/>
          </p:nvSpPr>
          <p:spPr>
            <a:xfrm>
              <a:off x="9029700" y="6099245"/>
              <a:ext cx="2970647" cy="72889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0" name="Picture 9" descr="Text, letter&#10;&#10;Description automatically generated">
              <a:extLst>
                <a:ext uri="{FF2B5EF4-FFF2-40B4-BE49-F238E27FC236}">
                  <a16:creationId xmlns:a16="http://schemas.microsoft.com/office/drawing/2014/main" id="{56E40578-A91C-442B-A7C7-1131EE4C7BD2}"/>
                </a:ext>
              </a:extLst>
            </p:cNvPr>
            <p:cNvPicPr>
              <a:picLocks noChangeAspect="1"/>
            </p:cNvPicPr>
            <p:nvPr/>
          </p:nvPicPr>
          <p:blipFill rotWithShape="1">
            <a:blip r:embed="rId10" cstate="print">
              <a:extLst>
                <a:ext uri="{28A0092B-C50C-407E-A947-70E740481C1C}">
                  <a14:useLocalDpi xmlns:a14="http://schemas.microsoft.com/office/drawing/2010/main" val="0"/>
                </a:ext>
              </a:extLst>
            </a:blip>
            <a:srcRect l="23972" t="33869" r="24538" b="34228"/>
            <a:stretch/>
          </p:blipFill>
          <p:spPr>
            <a:xfrm>
              <a:off x="9966911" y="6099245"/>
              <a:ext cx="2071341" cy="719519"/>
            </a:xfrm>
            <a:prstGeom prst="rect">
              <a:avLst/>
            </a:prstGeom>
          </p:spPr>
        </p:pic>
        <p:pic>
          <p:nvPicPr>
            <p:cNvPr id="11" name="Picture 10" descr="A picture containing text, metalware, gear&#10;&#10;Description automatically generated">
              <a:extLst>
                <a:ext uri="{FF2B5EF4-FFF2-40B4-BE49-F238E27FC236}">
                  <a16:creationId xmlns:a16="http://schemas.microsoft.com/office/drawing/2014/main" id="{20F0CEC3-F523-489B-A96D-399095931FC7}"/>
                </a:ext>
              </a:extLst>
            </p:cNvPr>
            <p:cNvPicPr>
              <a:picLocks noChangeAspect="1"/>
            </p:cNvPicPr>
            <p:nvPr/>
          </p:nvPicPr>
          <p:blipFill>
            <a:blip r:embed="rId11" cstate="print">
              <a:extLst>
                <a:ext uri="{28A0092B-C50C-407E-A947-70E740481C1C}">
                  <a14:useLocalDpi xmlns:a14="http://schemas.microsoft.com/office/drawing/2010/main" val="0"/>
                </a:ext>
              </a:extLst>
            </a:blip>
            <a:stretch>
              <a:fillRect/>
            </a:stretch>
          </p:blipFill>
          <p:spPr>
            <a:xfrm>
              <a:off x="91485" y="5734233"/>
              <a:ext cx="1034370" cy="1240188"/>
            </a:xfrm>
            <a:prstGeom prst="rect">
              <a:avLst/>
            </a:prstGeom>
          </p:spPr>
        </p:pic>
      </p:grpSp>
    </p:spTree>
    <p:extLst>
      <p:ext uri="{BB962C8B-B14F-4D97-AF65-F5344CB8AC3E}">
        <p14:creationId xmlns:p14="http://schemas.microsoft.com/office/powerpoint/2010/main" val="335637238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graphicEl>
                                              <a:dgm id="{D896EF70-0FBE-4745-AD2F-16034A9DC12C}"/>
                                            </p:graphicEl>
                                          </p:spTgt>
                                        </p:tgtEl>
                                        <p:attrNameLst>
                                          <p:attrName>style.visibility</p:attrName>
                                        </p:attrNameLst>
                                      </p:cBhvr>
                                      <p:to>
                                        <p:strVal val="visible"/>
                                      </p:to>
                                    </p:set>
                                    <p:animEffect transition="in" filter="fade">
                                      <p:cBhvr>
                                        <p:cTn id="7" dur="500"/>
                                        <p:tgtEl>
                                          <p:spTgt spid="3">
                                            <p:graphicEl>
                                              <a:dgm id="{D896EF70-0FBE-4745-AD2F-16034A9DC12C}"/>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graphicEl>
                                              <a:dgm id="{AB221720-68B7-4006-9C0F-149044A241F4}"/>
                                            </p:graphicEl>
                                          </p:spTgt>
                                        </p:tgtEl>
                                        <p:attrNameLst>
                                          <p:attrName>style.visibility</p:attrName>
                                        </p:attrNameLst>
                                      </p:cBhvr>
                                      <p:to>
                                        <p:strVal val="visible"/>
                                      </p:to>
                                    </p:set>
                                    <p:animEffect transition="in" filter="fade">
                                      <p:cBhvr>
                                        <p:cTn id="12" dur="500"/>
                                        <p:tgtEl>
                                          <p:spTgt spid="3">
                                            <p:graphicEl>
                                              <a:dgm id="{AB221720-68B7-4006-9C0F-149044A241F4}"/>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3">
                                            <p:graphicEl>
                                              <a:dgm id="{D3B8C2FF-BCD8-4809-B31A-D91FA69BAF5D}"/>
                                            </p:graphicEl>
                                          </p:spTgt>
                                        </p:tgtEl>
                                        <p:attrNameLst>
                                          <p:attrName>style.visibility</p:attrName>
                                        </p:attrNameLst>
                                      </p:cBhvr>
                                      <p:to>
                                        <p:strVal val="visible"/>
                                      </p:to>
                                    </p:set>
                                    <p:animEffect transition="in" filter="fade">
                                      <p:cBhvr>
                                        <p:cTn id="15" dur="500"/>
                                        <p:tgtEl>
                                          <p:spTgt spid="3">
                                            <p:graphicEl>
                                              <a:dgm id="{D3B8C2FF-BCD8-4809-B31A-D91FA69BAF5D}"/>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3" grpId="0">
        <p:bldSub>
          <a:bldDgm bld="one"/>
        </p:bldSub>
      </p:bldGraphic>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stopSearchPodcast">
            <a:hlinkClick r:id="" action="ppaction://media"/>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2927648" y="1196752"/>
            <a:ext cx="6096000" cy="4572000"/>
          </a:xfrm>
          <a:prstGeom prst="rect">
            <a:avLst/>
          </a:prstGeom>
        </p:spPr>
      </p:pic>
      <p:sp>
        <p:nvSpPr>
          <p:cNvPr id="4" name="TextBox 3"/>
          <p:cNvSpPr txBox="1"/>
          <p:nvPr/>
        </p:nvSpPr>
        <p:spPr>
          <a:xfrm>
            <a:off x="1847528" y="242646"/>
            <a:ext cx="8568952" cy="584775"/>
          </a:xfrm>
          <a:prstGeom prst="rect">
            <a:avLst/>
          </a:prstGeom>
          <a:solidFill>
            <a:srgbClr val="002060"/>
          </a:solidFill>
        </p:spPr>
        <p:txBody>
          <a:bodyPr wrap="square" rtlCol="0">
            <a:spAutoFit/>
          </a:bodyPr>
          <a:lstStyle/>
          <a:p>
            <a:pPr algn="ctr"/>
            <a:r>
              <a:rPr lang="en-GB" dirty="0">
                <a:latin typeface="+mn-lt"/>
              </a:rPr>
              <a:t>What is a fair and effective stop &amp; search?</a:t>
            </a:r>
          </a:p>
        </p:txBody>
      </p:sp>
      <p:grpSp>
        <p:nvGrpSpPr>
          <p:cNvPr id="5" name="Group 4">
            <a:extLst>
              <a:ext uri="{FF2B5EF4-FFF2-40B4-BE49-F238E27FC236}">
                <a16:creationId xmlns:a16="http://schemas.microsoft.com/office/drawing/2014/main" id="{A60E2FE6-D0F3-4E98-B783-D6E0B4FDE018}"/>
              </a:ext>
            </a:extLst>
          </p:cNvPr>
          <p:cNvGrpSpPr/>
          <p:nvPr/>
        </p:nvGrpSpPr>
        <p:grpSpPr>
          <a:xfrm>
            <a:off x="0" y="5734233"/>
            <a:ext cx="12192000" cy="1240188"/>
            <a:chOff x="0" y="5734233"/>
            <a:chExt cx="12192000" cy="1240188"/>
          </a:xfrm>
        </p:grpSpPr>
        <p:pic>
          <p:nvPicPr>
            <p:cNvPr id="6" name="Picture 5">
              <a:extLst>
                <a:ext uri="{FF2B5EF4-FFF2-40B4-BE49-F238E27FC236}">
                  <a16:creationId xmlns:a16="http://schemas.microsoft.com/office/drawing/2014/main" id="{D0D52D6E-E244-4254-9B6A-8533EAF773DD}"/>
                </a:ext>
              </a:extLst>
            </p:cNvPr>
            <p:cNvPicPr>
              <a:picLocks noChangeAspect="1"/>
            </p:cNvPicPr>
            <p:nvPr/>
          </p:nvPicPr>
          <p:blipFill>
            <a:blip r:embed="rId6" cstate="print">
              <a:extLst>
                <a:ext uri="{28A0092B-C50C-407E-A947-70E740481C1C}">
                  <a14:useLocalDpi xmlns:a14="http://schemas.microsoft.com/office/drawing/2010/main" val="0"/>
                </a:ext>
              </a:extLst>
            </a:blip>
            <a:srcRect/>
            <a:stretch/>
          </p:blipFill>
          <p:spPr>
            <a:xfrm>
              <a:off x="0" y="6045466"/>
              <a:ext cx="12192000" cy="827536"/>
            </a:xfrm>
            <a:prstGeom prst="rect">
              <a:avLst/>
            </a:prstGeom>
          </p:spPr>
        </p:pic>
        <p:sp>
          <p:nvSpPr>
            <p:cNvPr id="7" name="Rectangle 6">
              <a:extLst>
                <a:ext uri="{FF2B5EF4-FFF2-40B4-BE49-F238E27FC236}">
                  <a16:creationId xmlns:a16="http://schemas.microsoft.com/office/drawing/2014/main" id="{EE3DB666-EBBB-419F-81BB-597F2D1D41A6}"/>
                </a:ext>
              </a:extLst>
            </p:cNvPr>
            <p:cNvSpPr/>
            <p:nvPr/>
          </p:nvSpPr>
          <p:spPr>
            <a:xfrm>
              <a:off x="25878" y="6099245"/>
              <a:ext cx="2278207" cy="728890"/>
            </a:xfrm>
            <a:prstGeom prst="rect">
              <a:avLst/>
            </a:prstGeom>
            <a:solidFill>
              <a:srgbClr val="00438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8" name="Picture 7">
              <a:extLst>
                <a:ext uri="{FF2B5EF4-FFF2-40B4-BE49-F238E27FC236}">
                  <a16:creationId xmlns:a16="http://schemas.microsoft.com/office/drawing/2014/main" id="{4D3BEFBA-3C86-433F-9B8D-DEBC91A0954F}"/>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1077275" y="5880520"/>
              <a:ext cx="829163" cy="947615"/>
            </a:xfrm>
            <a:prstGeom prst="rect">
              <a:avLst/>
            </a:prstGeom>
          </p:spPr>
        </p:pic>
        <p:sp>
          <p:nvSpPr>
            <p:cNvPr id="9" name="Rectangle 8">
              <a:extLst>
                <a:ext uri="{FF2B5EF4-FFF2-40B4-BE49-F238E27FC236}">
                  <a16:creationId xmlns:a16="http://schemas.microsoft.com/office/drawing/2014/main" id="{26471155-278B-412C-8CCE-F8CAE7E70367}"/>
                </a:ext>
              </a:extLst>
            </p:cNvPr>
            <p:cNvSpPr/>
            <p:nvPr/>
          </p:nvSpPr>
          <p:spPr>
            <a:xfrm>
              <a:off x="9029700" y="6099245"/>
              <a:ext cx="2970647" cy="72889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0" name="Picture 9" descr="Text, letter&#10;&#10;Description automatically generated">
              <a:extLst>
                <a:ext uri="{FF2B5EF4-FFF2-40B4-BE49-F238E27FC236}">
                  <a16:creationId xmlns:a16="http://schemas.microsoft.com/office/drawing/2014/main" id="{EACF4AD0-F4C2-481B-B2B7-E2C53C3FA03A}"/>
                </a:ext>
              </a:extLst>
            </p:cNvPr>
            <p:cNvPicPr>
              <a:picLocks noChangeAspect="1"/>
            </p:cNvPicPr>
            <p:nvPr/>
          </p:nvPicPr>
          <p:blipFill rotWithShape="1">
            <a:blip r:embed="rId8" cstate="print">
              <a:extLst>
                <a:ext uri="{28A0092B-C50C-407E-A947-70E740481C1C}">
                  <a14:useLocalDpi xmlns:a14="http://schemas.microsoft.com/office/drawing/2010/main" val="0"/>
                </a:ext>
              </a:extLst>
            </a:blip>
            <a:srcRect l="23972" t="33869" r="24538" b="34228"/>
            <a:stretch/>
          </p:blipFill>
          <p:spPr>
            <a:xfrm>
              <a:off x="9966911" y="6099245"/>
              <a:ext cx="2071341" cy="719519"/>
            </a:xfrm>
            <a:prstGeom prst="rect">
              <a:avLst/>
            </a:prstGeom>
          </p:spPr>
        </p:pic>
        <p:pic>
          <p:nvPicPr>
            <p:cNvPr id="11" name="Picture 10" descr="A picture containing text, metalware, gear&#10;&#10;Description automatically generated">
              <a:extLst>
                <a:ext uri="{FF2B5EF4-FFF2-40B4-BE49-F238E27FC236}">
                  <a16:creationId xmlns:a16="http://schemas.microsoft.com/office/drawing/2014/main" id="{54853273-A299-4895-828A-4C1825BA34D3}"/>
                </a:ext>
              </a:extLst>
            </p:cNvPr>
            <p:cNvPicPr>
              <a:picLocks noChangeAspect="1"/>
            </p:cNvPicPr>
            <p:nvPr/>
          </p:nvPicPr>
          <p:blipFill>
            <a:blip r:embed="rId9" cstate="print">
              <a:extLst>
                <a:ext uri="{28A0092B-C50C-407E-A947-70E740481C1C}">
                  <a14:useLocalDpi xmlns:a14="http://schemas.microsoft.com/office/drawing/2010/main" val="0"/>
                </a:ext>
              </a:extLst>
            </a:blip>
            <a:stretch>
              <a:fillRect/>
            </a:stretch>
          </p:blipFill>
          <p:spPr>
            <a:xfrm>
              <a:off x="91485" y="5734233"/>
              <a:ext cx="1034370" cy="1240188"/>
            </a:xfrm>
            <a:prstGeom prst="rect">
              <a:avLst/>
            </a:prstGeom>
          </p:spPr>
        </p:pic>
      </p:grpSp>
    </p:spTree>
    <p:extLst>
      <p:ext uri="{BB962C8B-B14F-4D97-AF65-F5344CB8AC3E}">
        <p14:creationId xmlns:p14="http://schemas.microsoft.com/office/powerpoint/2010/main" val="303588764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restart="whenNotActive" fill="hold" evtFilter="cancelBubble" nodeType="interactiveSeq">
                <p:stCondLst>
                  <p:cond evt="onClick" delay="0">
                    <p:tgtEl>
                      <p:spTgt spid="3"/>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3"/>
                                        </p:tgtEl>
                                      </p:cBhvr>
                                    </p:cmd>
                                  </p:childTnLst>
                                </p:cTn>
                              </p:par>
                            </p:childTnLst>
                          </p:cTn>
                        </p:par>
                      </p:childTnLst>
                    </p:cTn>
                  </p:par>
                </p:childTnLst>
              </p:cTn>
              <p:nextCondLst>
                <p:cond evt="onClick" delay="0">
                  <p:tgtEl>
                    <p:spTgt spid="3"/>
                  </p:tgtEl>
                </p:cond>
              </p:nextCondLst>
            </p:seq>
            <p:video>
              <p:cMediaNode vol="80000">
                <p:cTn id="7" fill="hold" display="0">
                  <p:stCondLst>
                    <p:cond delay="indefinite"/>
                  </p:stCondLst>
                </p:cTn>
                <p:tgtEl>
                  <p:spTgt spid="3"/>
                </p:tgtEl>
              </p:cMediaNode>
            </p:video>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2927648" y="4782486"/>
            <a:ext cx="6624736" cy="954107"/>
          </a:xfrm>
          <a:custGeom>
            <a:avLst/>
            <a:gdLst>
              <a:gd name="connsiteX0" fmla="*/ 0 w 6624736"/>
              <a:gd name="connsiteY0" fmla="*/ 0 h 954107"/>
              <a:gd name="connsiteX1" fmla="*/ 353319 w 6624736"/>
              <a:gd name="connsiteY1" fmla="*/ 0 h 954107"/>
              <a:gd name="connsiteX2" fmla="*/ 706639 w 6624736"/>
              <a:gd name="connsiteY2" fmla="*/ 0 h 954107"/>
              <a:gd name="connsiteX3" fmla="*/ 1126205 w 6624736"/>
              <a:gd name="connsiteY3" fmla="*/ 0 h 954107"/>
              <a:gd name="connsiteX4" fmla="*/ 1612019 w 6624736"/>
              <a:gd name="connsiteY4" fmla="*/ 0 h 954107"/>
              <a:gd name="connsiteX5" fmla="*/ 2031586 w 6624736"/>
              <a:gd name="connsiteY5" fmla="*/ 0 h 954107"/>
              <a:gd name="connsiteX6" fmla="*/ 2451152 w 6624736"/>
              <a:gd name="connsiteY6" fmla="*/ 0 h 954107"/>
              <a:gd name="connsiteX7" fmla="*/ 2804472 w 6624736"/>
              <a:gd name="connsiteY7" fmla="*/ 0 h 954107"/>
              <a:gd name="connsiteX8" fmla="*/ 3356533 w 6624736"/>
              <a:gd name="connsiteY8" fmla="*/ 0 h 954107"/>
              <a:gd name="connsiteX9" fmla="*/ 4041089 w 6624736"/>
              <a:gd name="connsiteY9" fmla="*/ 0 h 954107"/>
              <a:gd name="connsiteX10" fmla="*/ 4460656 w 6624736"/>
              <a:gd name="connsiteY10" fmla="*/ 0 h 954107"/>
              <a:gd name="connsiteX11" fmla="*/ 4880222 w 6624736"/>
              <a:gd name="connsiteY11" fmla="*/ 0 h 954107"/>
              <a:gd name="connsiteX12" fmla="*/ 5564778 w 6624736"/>
              <a:gd name="connsiteY12" fmla="*/ 0 h 954107"/>
              <a:gd name="connsiteX13" fmla="*/ 5984345 w 6624736"/>
              <a:gd name="connsiteY13" fmla="*/ 0 h 954107"/>
              <a:gd name="connsiteX14" fmla="*/ 6624736 w 6624736"/>
              <a:gd name="connsiteY14" fmla="*/ 0 h 954107"/>
              <a:gd name="connsiteX15" fmla="*/ 6624736 w 6624736"/>
              <a:gd name="connsiteY15" fmla="*/ 486595 h 954107"/>
              <a:gd name="connsiteX16" fmla="*/ 6624736 w 6624736"/>
              <a:gd name="connsiteY16" fmla="*/ 954107 h 954107"/>
              <a:gd name="connsiteX17" fmla="*/ 6271417 w 6624736"/>
              <a:gd name="connsiteY17" fmla="*/ 954107 h 954107"/>
              <a:gd name="connsiteX18" fmla="*/ 5785603 w 6624736"/>
              <a:gd name="connsiteY18" fmla="*/ 954107 h 954107"/>
              <a:gd name="connsiteX19" fmla="*/ 5101047 w 6624736"/>
              <a:gd name="connsiteY19" fmla="*/ 954107 h 954107"/>
              <a:gd name="connsiteX20" fmla="*/ 4747727 w 6624736"/>
              <a:gd name="connsiteY20" fmla="*/ 954107 h 954107"/>
              <a:gd name="connsiteX21" fmla="*/ 4195666 w 6624736"/>
              <a:gd name="connsiteY21" fmla="*/ 954107 h 954107"/>
              <a:gd name="connsiteX22" fmla="*/ 3643605 w 6624736"/>
              <a:gd name="connsiteY22" fmla="*/ 954107 h 954107"/>
              <a:gd name="connsiteX23" fmla="*/ 3157791 w 6624736"/>
              <a:gd name="connsiteY23" fmla="*/ 954107 h 954107"/>
              <a:gd name="connsiteX24" fmla="*/ 2738224 w 6624736"/>
              <a:gd name="connsiteY24" fmla="*/ 954107 h 954107"/>
              <a:gd name="connsiteX25" fmla="*/ 2384905 w 6624736"/>
              <a:gd name="connsiteY25" fmla="*/ 954107 h 954107"/>
              <a:gd name="connsiteX26" fmla="*/ 1700349 w 6624736"/>
              <a:gd name="connsiteY26" fmla="*/ 954107 h 954107"/>
              <a:gd name="connsiteX27" fmla="*/ 1148288 w 6624736"/>
              <a:gd name="connsiteY27" fmla="*/ 954107 h 954107"/>
              <a:gd name="connsiteX28" fmla="*/ 529979 w 6624736"/>
              <a:gd name="connsiteY28" fmla="*/ 954107 h 954107"/>
              <a:gd name="connsiteX29" fmla="*/ 0 w 6624736"/>
              <a:gd name="connsiteY29" fmla="*/ 954107 h 954107"/>
              <a:gd name="connsiteX30" fmla="*/ 0 w 6624736"/>
              <a:gd name="connsiteY30" fmla="*/ 496136 h 954107"/>
              <a:gd name="connsiteX31" fmla="*/ 0 w 6624736"/>
              <a:gd name="connsiteY31" fmla="*/ 0 h 9541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6624736" h="954107" fill="none" extrusionOk="0">
                <a:moveTo>
                  <a:pt x="0" y="0"/>
                </a:moveTo>
                <a:cubicBezTo>
                  <a:pt x="136529" y="-17697"/>
                  <a:pt x="231719" y="42368"/>
                  <a:pt x="353319" y="0"/>
                </a:cubicBezTo>
                <a:cubicBezTo>
                  <a:pt x="474919" y="-42368"/>
                  <a:pt x="554256" y="4627"/>
                  <a:pt x="706639" y="0"/>
                </a:cubicBezTo>
                <a:cubicBezTo>
                  <a:pt x="859022" y="-4627"/>
                  <a:pt x="1033594" y="23387"/>
                  <a:pt x="1126205" y="0"/>
                </a:cubicBezTo>
                <a:cubicBezTo>
                  <a:pt x="1218816" y="-23387"/>
                  <a:pt x="1454281" y="25579"/>
                  <a:pt x="1612019" y="0"/>
                </a:cubicBezTo>
                <a:cubicBezTo>
                  <a:pt x="1769757" y="-25579"/>
                  <a:pt x="1891261" y="24858"/>
                  <a:pt x="2031586" y="0"/>
                </a:cubicBezTo>
                <a:cubicBezTo>
                  <a:pt x="2171911" y="-24858"/>
                  <a:pt x="2343877" y="10376"/>
                  <a:pt x="2451152" y="0"/>
                </a:cubicBezTo>
                <a:cubicBezTo>
                  <a:pt x="2558427" y="-10376"/>
                  <a:pt x="2733605" y="18415"/>
                  <a:pt x="2804472" y="0"/>
                </a:cubicBezTo>
                <a:cubicBezTo>
                  <a:pt x="2875339" y="-18415"/>
                  <a:pt x="3147189" y="40030"/>
                  <a:pt x="3356533" y="0"/>
                </a:cubicBezTo>
                <a:cubicBezTo>
                  <a:pt x="3565877" y="-40030"/>
                  <a:pt x="3703672" y="39708"/>
                  <a:pt x="4041089" y="0"/>
                </a:cubicBezTo>
                <a:cubicBezTo>
                  <a:pt x="4378506" y="-39708"/>
                  <a:pt x="4347808" y="34993"/>
                  <a:pt x="4460656" y="0"/>
                </a:cubicBezTo>
                <a:cubicBezTo>
                  <a:pt x="4573504" y="-34993"/>
                  <a:pt x="4757535" y="25937"/>
                  <a:pt x="4880222" y="0"/>
                </a:cubicBezTo>
                <a:cubicBezTo>
                  <a:pt x="5002909" y="-25937"/>
                  <a:pt x="5314972" y="38580"/>
                  <a:pt x="5564778" y="0"/>
                </a:cubicBezTo>
                <a:cubicBezTo>
                  <a:pt x="5814584" y="-38580"/>
                  <a:pt x="5874980" y="18693"/>
                  <a:pt x="5984345" y="0"/>
                </a:cubicBezTo>
                <a:cubicBezTo>
                  <a:pt x="6093710" y="-18693"/>
                  <a:pt x="6346048" y="32829"/>
                  <a:pt x="6624736" y="0"/>
                </a:cubicBezTo>
                <a:cubicBezTo>
                  <a:pt x="6657130" y="179731"/>
                  <a:pt x="6590986" y="326817"/>
                  <a:pt x="6624736" y="486595"/>
                </a:cubicBezTo>
                <a:cubicBezTo>
                  <a:pt x="6658486" y="646374"/>
                  <a:pt x="6623597" y="729734"/>
                  <a:pt x="6624736" y="954107"/>
                </a:cubicBezTo>
                <a:cubicBezTo>
                  <a:pt x="6504044" y="961754"/>
                  <a:pt x="6384618" y="915528"/>
                  <a:pt x="6271417" y="954107"/>
                </a:cubicBezTo>
                <a:cubicBezTo>
                  <a:pt x="6158216" y="992686"/>
                  <a:pt x="5947405" y="929806"/>
                  <a:pt x="5785603" y="954107"/>
                </a:cubicBezTo>
                <a:cubicBezTo>
                  <a:pt x="5623801" y="978408"/>
                  <a:pt x="5337963" y="891636"/>
                  <a:pt x="5101047" y="954107"/>
                </a:cubicBezTo>
                <a:cubicBezTo>
                  <a:pt x="4864131" y="1016578"/>
                  <a:pt x="4889302" y="913873"/>
                  <a:pt x="4747727" y="954107"/>
                </a:cubicBezTo>
                <a:cubicBezTo>
                  <a:pt x="4606152" y="994341"/>
                  <a:pt x="4316952" y="922242"/>
                  <a:pt x="4195666" y="954107"/>
                </a:cubicBezTo>
                <a:cubicBezTo>
                  <a:pt x="4074380" y="985972"/>
                  <a:pt x="3865328" y="952649"/>
                  <a:pt x="3643605" y="954107"/>
                </a:cubicBezTo>
                <a:cubicBezTo>
                  <a:pt x="3421882" y="955565"/>
                  <a:pt x="3322184" y="921068"/>
                  <a:pt x="3157791" y="954107"/>
                </a:cubicBezTo>
                <a:cubicBezTo>
                  <a:pt x="2993398" y="987146"/>
                  <a:pt x="2829449" y="923542"/>
                  <a:pt x="2738224" y="954107"/>
                </a:cubicBezTo>
                <a:cubicBezTo>
                  <a:pt x="2646999" y="984672"/>
                  <a:pt x="2455857" y="917645"/>
                  <a:pt x="2384905" y="954107"/>
                </a:cubicBezTo>
                <a:cubicBezTo>
                  <a:pt x="2313953" y="990569"/>
                  <a:pt x="2019098" y="877595"/>
                  <a:pt x="1700349" y="954107"/>
                </a:cubicBezTo>
                <a:cubicBezTo>
                  <a:pt x="1381600" y="1030619"/>
                  <a:pt x="1319191" y="892757"/>
                  <a:pt x="1148288" y="954107"/>
                </a:cubicBezTo>
                <a:cubicBezTo>
                  <a:pt x="977385" y="1015457"/>
                  <a:pt x="835243" y="932016"/>
                  <a:pt x="529979" y="954107"/>
                </a:cubicBezTo>
                <a:cubicBezTo>
                  <a:pt x="224715" y="976198"/>
                  <a:pt x="157702" y="953912"/>
                  <a:pt x="0" y="954107"/>
                </a:cubicBezTo>
                <a:cubicBezTo>
                  <a:pt x="-35281" y="780811"/>
                  <a:pt x="6894" y="595807"/>
                  <a:pt x="0" y="496136"/>
                </a:cubicBezTo>
                <a:cubicBezTo>
                  <a:pt x="-6894" y="396465"/>
                  <a:pt x="46917" y="233700"/>
                  <a:pt x="0" y="0"/>
                </a:cubicBezTo>
                <a:close/>
              </a:path>
              <a:path w="6624736" h="954107" stroke="0" extrusionOk="0">
                <a:moveTo>
                  <a:pt x="0" y="0"/>
                </a:moveTo>
                <a:cubicBezTo>
                  <a:pt x="95444" y="-16195"/>
                  <a:pt x="314583" y="48385"/>
                  <a:pt x="419567" y="0"/>
                </a:cubicBezTo>
                <a:cubicBezTo>
                  <a:pt x="524551" y="-48385"/>
                  <a:pt x="913604" y="19737"/>
                  <a:pt x="1037875" y="0"/>
                </a:cubicBezTo>
                <a:cubicBezTo>
                  <a:pt x="1162146" y="-19737"/>
                  <a:pt x="1369346" y="57283"/>
                  <a:pt x="1589937" y="0"/>
                </a:cubicBezTo>
                <a:cubicBezTo>
                  <a:pt x="1810528" y="-57283"/>
                  <a:pt x="1837939" y="38461"/>
                  <a:pt x="2075751" y="0"/>
                </a:cubicBezTo>
                <a:cubicBezTo>
                  <a:pt x="2313563" y="-38461"/>
                  <a:pt x="2491421" y="64892"/>
                  <a:pt x="2694059" y="0"/>
                </a:cubicBezTo>
                <a:cubicBezTo>
                  <a:pt x="2896697" y="-64892"/>
                  <a:pt x="2962529" y="49275"/>
                  <a:pt x="3113626" y="0"/>
                </a:cubicBezTo>
                <a:cubicBezTo>
                  <a:pt x="3264723" y="-49275"/>
                  <a:pt x="3551289" y="21070"/>
                  <a:pt x="3731935" y="0"/>
                </a:cubicBezTo>
                <a:cubicBezTo>
                  <a:pt x="3912581" y="-21070"/>
                  <a:pt x="4256052" y="69957"/>
                  <a:pt x="4416491" y="0"/>
                </a:cubicBezTo>
                <a:cubicBezTo>
                  <a:pt x="4576930" y="-69957"/>
                  <a:pt x="4594393" y="8656"/>
                  <a:pt x="4769810" y="0"/>
                </a:cubicBezTo>
                <a:cubicBezTo>
                  <a:pt x="4945227" y="-8656"/>
                  <a:pt x="5016749" y="52496"/>
                  <a:pt x="5255624" y="0"/>
                </a:cubicBezTo>
                <a:cubicBezTo>
                  <a:pt x="5494499" y="-52496"/>
                  <a:pt x="5619895" y="51965"/>
                  <a:pt x="5807685" y="0"/>
                </a:cubicBezTo>
                <a:cubicBezTo>
                  <a:pt x="5995475" y="-51965"/>
                  <a:pt x="6450742" y="22112"/>
                  <a:pt x="6624736" y="0"/>
                </a:cubicBezTo>
                <a:cubicBezTo>
                  <a:pt x="6654879" y="104737"/>
                  <a:pt x="6598752" y="283708"/>
                  <a:pt x="6624736" y="467512"/>
                </a:cubicBezTo>
                <a:cubicBezTo>
                  <a:pt x="6650720" y="651316"/>
                  <a:pt x="6601352" y="758682"/>
                  <a:pt x="6624736" y="954107"/>
                </a:cubicBezTo>
                <a:cubicBezTo>
                  <a:pt x="6494367" y="971941"/>
                  <a:pt x="6388285" y="931807"/>
                  <a:pt x="6205169" y="954107"/>
                </a:cubicBezTo>
                <a:cubicBezTo>
                  <a:pt x="6022053" y="976407"/>
                  <a:pt x="5869470" y="945099"/>
                  <a:pt x="5586861" y="954107"/>
                </a:cubicBezTo>
                <a:cubicBezTo>
                  <a:pt x="5304252" y="963115"/>
                  <a:pt x="5241053" y="902058"/>
                  <a:pt x="4902305" y="954107"/>
                </a:cubicBezTo>
                <a:cubicBezTo>
                  <a:pt x="4563557" y="1006156"/>
                  <a:pt x="4632569" y="931113"/>
                  <a:pt x="4548985" y="954107"/>
                </a:cubicBezTo>
                <a:cubicBezTo>
                  <a:pt x="4465401" y="977101"/>
                  <a:pt x="4231803" y="899111"/>
                  <a:pt x="4063171" y="954107"/>
                </a:cubicBezTo>
                <a:cubicBezTo>
                  <a:pt x="3894539" y="1009103"/>
                  <a:pt x="3802431" y="918316"/>
                  <a:pt x="3643605" y="954107"/>
                </a:cubicBezTo>
                <a:cubicBezTo>
                  <a:pt x="3484779" y="989898"/>
                  <a:pt x="3374550" y="945239"/>
                  <a:pt x="3224038" y="954107"/>
                </a:cubicBezTo>
                <a:cubicBezTo>
                  <a:pt x="3073526" y="962975"/>
                  <a:pt x="3041676" y="941794"/>
                  <a:pt x="2870719" y="954107"/>
                </a:cubicBezTo>
                <a:cubicBezTo>
                  <a:pt x="2699762" y="966420"/>
                  <a:pt x="2492418" y="898533"/>
                  <a:pt x="2252410" y="954107"/>
                </a:cubicBezTo>
                <a:cubicBezTo>
                  <a:pt x="2012402" y="1009681"/>
                  <a:pt x="2007829" y="913920"/>
                  <a:pt x="1899091" y="954107"/>
                </a:cubicBezTo>
                <a:cubicBezTo>
                  <a:pt x="1790353" y="994294"/>
                  <a:pt x="1596570" y="913715"/>
                  <a:pt x="1413277" y="954107"/>
                </a:cubicBezTo>
                <a:cubicBezTo>
                  <a:pt x="1229984" y="994499"/>
                  <a:pt x="1044636" y="917185"/>
                  <a:pt x="861216" y="954107"/>
                </a:cubicBezTo>
                <a:cubicBezTo>
                  <a:pt x="677796" y="991029"/>
                  <a:pt x="679088" y="932592"/>
                  <a:pt x="507896" y="954107"/>
                </a:cubicBezTo>
                <a:cubicBezTo>
                  <a:pt x="336704" y="975622"/>
                  <a:pt x="117925" y="951424"/>
                  <a:pt x="0" y="954107"/>
                </a:cubicBezTo>
                <a:cubicBezTo>
                  <a:pt x="-38715" y="788488"/>
                  <a:pt x="35304" y="643172"/>
                  <a:pt x="0" y="477054"/>
                </a:cubicBezTo>
                <a:cubicBezTo>
                  <a:pt x="-35304" y="310936"/>
                  <a:pt x="45359" y="228123"/>
                  <a:pt x="0" y="0"/>
                </a:cubicBezTo>
                <a:close/>
              </a:path>
            </a:pathLst>
          </a:custGeom>
          <a:solidFill>
            <a:schemeClr val="accent5">
              <a:lumMod val="20000"/>
              <a:lumOff val="80000"/>
            </a:schemeClr>
          </a:solidFill>
          <a:ln>
            <a:solidFill>
              <a:schemeClr val="tx1"/>
            </a:solidFill>
            <a:extLst>
              <a:ext uri="{C807C97D-BFC1-408E-A445-0C87EB9F89A2}">
                <ask:lineSketchStyleProps xmlns:ask="http://schemas.microsoft.com/office/drawing/2018/sketchyshapes" sd="682769175">
                  <a:prstGeom prst="rect">
                    <a:avLst/>
                  </a:prstGeom>
                  <ask:type>
                    <ask:lineSketchScribble/>
                  </ask:type>
                </ask:lineSketchStyleProps>
              </a:ext>
            </a:extLst>
          </a:ln>
        </p:spPr>
        <p:txBody>
          <a:bodyPr wrap="square">
            <a:spAutoFit/>
          </a:bodyPr>
          <a:lstStyle/>
          <a:p>
            <a:pPr algn="ctr"/>
            <a:r>
              <a:rPr lang="en-GB" sz="1400" dirty="0">
                <a:solidFill>
                  <a:schemeClr val="tx1"/>
                </a:solidFill>
                <a:hlinkClick r:id="rId3">
                  <a:extLst>
                    <a:ext uri="{A12FA001-AC4F-418D-AE19-62706E023703}">
                      <ahyp:hlinkClr xmlns:ahyp="http://schemas.microsoft.com/office/drawing/2018/hyperlinkcolor" val="tx"/>
                    </a:ext>
                  </a:extLst>
                </a:hlinkClick>
              </a:rPr>
              <a:t>https://assets.publishing.service.gov.uk/government/uploads/system/uploads/attachment_data/file/346922/Best_Use_of_Stop_and_Search_Scheme_v3.0_v2.pdf</a:t>
            </a:r>
            <a:endParaRPr lang="en-GB" sz="1400" dirty="0">
              <a:solidFill>
                <a:schemeClr val="tx1"/>
              </a:solidFill>
            </a:endParaRPr>
          </a:p>
          <a:p>
            <a:pPr algn="ctr"/>
            <a:endParaRPr lang="en-GB" sz="1400" dirty="0">
              <a:solidFill>
                <a:schemeClr val="tx1"/>
              </a:solidFill>
            </a:endParaRPr>
          </a:p>
        </p:txBody>
      </p:sp>
      <p:sp>
        <p:nvSpPr>
          <p:cNvPr id="5" name="TextBox 4"/>
          <p:cNvSpPr txBox="1"/>
          <p:nvPr/>
        </p:nvSpPr>
        <p:spPr>
          <a:xfrm>
            <a:off x="1923702" y="177484"/>
            <a:ext cx="8517632" cy="584775"/>
          </a:xfrm>
          <a:prstGeom prst="rect">
            <a:avLst/>
          </a:prstGeom>
          <a:solidFill>
            <a:srgbClr val="002060"/>
          </a:solidFill>
        </p:spPr>
        <p:txBody>
          <a:bodyPr wrap="square" rtlCol="0">
            <a:spAutoFit/>
          </a:bodyPr>
          <a:lstStyle/>
          <a:p>
            <a:pPr algn="ctr"/>
            <a:r>
              <a:rPr lang="en-GB" dirty="0">
                <a:latin typeface="+mn-lt"/>
              </a:rPr>
              <a:t>Best Use of Stop &amp; Search Scheme</a:t>
            </a:r>
          </a:p>
        </p:txBody>
      </p:sp>
      <p:graphicFrame>
        <p:nvGraphicFramePr>
          <p:cNvPr id="6" name="Diagram 5"/>
          <p:cNvGraphicFramePr/>
          <p:nvPr>
            <p:extLst>
              <p:ext uri="{D42A27DB-BD31-4B8C-83A1-F6EECF244321}">
                <p14:modId xmlns:p14="http://schemas.microsoft.com/office/powerpoint/2010/main" val="3226057057"/>
              </p:ext>
            </p:extLst>
          </p:nvPr>
        </p:nvGraphicFramePr>
        <p:xfrm>
          <a:off x="2207568" y="1442993"/>
          <a:ext cx="7704856" cy="3921739"/>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7" name="Down Arrow Callout 6"/>
          <p:cNvSpPr/>
          <p:nvPr/>
        </p:nvSpPr>
        <p:spPr>
          <a:xfrm>
            <a:off x="2747628" y="899361"/>
            <a:ext cx="6624736" cy="1614813"/>
          </a:xfrm>
          <a:custGeom>
            <a:avLst/>
            <a:gdLst>
              <a:gd name="connsiteX0" fmla="*/ 0 w 6624736"/>
              <a:gd name="connsiteY0" fmla="*/ 0 h 1614813"/>
              <a:gd name="connsiteX1" fmla="*/ 419567 w 6624736"/>
              <a:gd name="connsiteY1" fmla="*/ 0 h 1614813"/>
              <a:gd name="connsiteX2" fmla="*/ 839133 w 6624736"/>
              <a:gd name="connsiteY2" fmla="*/ 0 h 1614813"/>
              <a:gd name="connsiteX3" fmla="*/ 1192452 w 6624736"/>
              <a:gd name="connsiteY3" fmla="*/ 0 h 1614813"/>
              <a:gd name="connsiteX4" fmla="*/ 1744514 w 6624736"/>
              <a:gd name="connsiteY4" fmla="*/ 0 h 1614813"/>
              <a:gd name="connsiteX5" fmla="*/ 2362823 w 6624736"/>
              <a:gd name="connsiteY5" fmla="*/ 0 h 1614813"/>
              <a:gd name="connsiteX6" fmla="*/ 2981131 w 6624736"/>
              <a:gd name="connsiteY6" fmla="*/ 0 h 1614813"/>
              <a:gd name="connsiteX7" fmla="*/ 3334450 w 6624736"/>
              <a:gd name="connsiteY7" fmla="*/ 0 h 1614813"/>
              <a:gd name="connsiteX8" fmla="*/ 4019007 w 6624736"/>
              <a:gd name="connsiteY8" fmla="*/ 0 h 1614813"/>
              <a:gd name="connsiteX9" fmla="*/ 4504820 w 6624736"/>
              <a:gd name="connsiteY9" fmla="*/ 0 h 1614813"/>
              <a:gd name="connsiteX10" fmla="*/ 4924387 w 6624736"/>
              <a:gd name="connsiteY10" fmla="*/ 0 h 1614813"/>
              <a:gd name="connsiteX11" fmla="*/ 5277706 w 6624736"/>
              <a:gd name="connsiteY11" fmla="*/ 0 h 1614813"/>
              <a:gd name="connsiteX12" fmla="*/ 5631026 w 6624736"/>
              <a:gd name="connsiteY12" fmla="*/ 0 h 1614813"/>
              <a:gd name="connsiteX13" fmla="*/ 6624736 w 6624736"/>
              <a:gd name="connsiteY13" fmla="*/ 0 h 1614813"/>
              <a:gd name="connsiteX14" fmla="*/ 6624736 w 6624736"/>
              <a:gd name="connsiteY14" fmla="*/ 514136 h 1614813"/>
              <a:gd name="connsiteX15" fmla="*/ 6624736 w 6624736"/>
              <a:gd name="connsiteY15" fmla="*/ 1049257 h 1614813"/>
              <a:gd name="connsiteX16" fmla="*/ 6168527 w 6624736"/>
              <a:gd name="connsiteY16" fmla="*/ 1049257 h 1614813"/>
              <a:gd name="connsiteX17" fmla="*/ 5712318 w 6624736"/>
              <a:gd name="connsiteY17" fmla="*/ 1049257 h 1614813"/>
              <a:gd name="connsiteX18" fmla="*/ 5256109 w 6624736"/>
              <a:gd name="connsiteY18" fmla="*/ 1049257 h 1614813"/>
              <a:gd name="connsiteX19" fmla="*/ 4675479 w 6624736"/>
              <a:gd name="connsiteY19" fmla="*/ 1049257 h 1614813"/>
              <a:gd name="connsiteX20" fmla="*/ 4219270 w 6624736"/>
              <a:gd name="connsiteY20" fmla="*/ 1049257 h 1614813"/>
              <a:gd name="connsiteX21" fmla="*/ 3514220 w 6624736"/>
              <a:gd name="connsiteY21" fmla="*/ 1049257 h 1614813"/>
              <a:gd name="connsiteX22" fmla="*/ 3514220 w 6624736"/>
              <a:gd name="connsiteY22" fmla="*/ 1211110 h 1614813"/>
              <a:gd name="connsiteX23" fmla="*/ 3716071 w 6624736"/>
              <a:gd name="connsiteY23" fmla="*/ 1211110 h 1614813"/>
              <a:gd name="connsiteX24" fmla="*/ 3312368 w 6624736"/>
              <a:gd name="connsiteY24" fmla="*/ 1614813 h 1614813"/>
              <a:gd name="connsiteX25" fmla="*/ 2908665 w 6624736"/>
              <a:gd name="connsiteY25" fmla="*/ 1211110 h 1614813"/>
              <a:gd name="connsiteX26" fmla="*/ 3110516 w 6624736"/>
              <a:gd name="connsiteY26" fmla="*/ 1211110 h 1614813"/>
              <a:gd name="connsiteX27" fmla="*/ 3110516 w 6624736"/>
              <a:gd name="connsiteY27" fmla="*/ 1049257 h 1614813"/>
              <a:gd name="connsiteX28" fmla="*/ 2529886 w 6624736"/>
              <a:gd name="connsiteY28" fmla="*/ 1049257 h 1614813"/>
              <a:gd name="connsiteX29" fmla="*/ 2104782 w 6624736"/>
              <a:gd name="connsiteY29" fmla="*/ 1049257 h 1614813"/>
              <a:gd name="connsiteX30" fmla="*/ 1617468 w 6624736"/>
              <a:gd name="connsiteY30" fmla="*/ 1049257 h 1614813"/>
              <a:gd name="connsiteX31" fmla="*/ 1067944 w 6624736"/>
              <a:gd name="connsiteY31" fmla="*/ 1049257 h 1614813"/>
              <a:gd name="connsiteX32" fmla="*/ 611735 w 6624736"/>
              <a:gd name="connsiteY32" fmla="*/ 1049257 h 1614813"/>
              <a:gd name="connsiteX33" fmla="*/ 0 w 6624736"/>
              <a:gd name="connsiteY33" fmla="*/ 1049257 h 1614813"/>
              <a:gd name="connsiteX34" fmla="*/ 0 w 6624736"/>
              <a:gd name="connsiteY34" fmla="*/ 503643 h 1614813"/>
              <a:gd name="connsiteX35" fmla="*/ 0 w 6624736"/>
              <a:gd name="connsiteY35" fmla="*/ 0 h 16148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6624736" h="1614813" fill="none" extrusionOk="0">
                <a:moveTo>
                  <a:pt x="0" y="0"/>
                </a:moveTo>
                <a:cubicBezTo>
                  <a:pt x="91048" y="-19099"/>
                  <a:pt x="250415" y="26415"/>
                  <a:pt x="419567" y="0"/>
                </a:cubicBezTo>
                <a:cubicBezTo>
                  <a:pt x="588719" y="-26415"/>
                  <a:pt x="654880" y="40593"/>
                  <a:pt x="839133" y="0"/>
                </a:cubicBezTo>
                <a:cubicBezTo>
                  <a:pt x="1023386" y="-40593"/>
                  <a:pt x="1107930" y="32217"/>
                  <a:pt x="1192452" y="0"/>
                </a:cubicBezTo>
                <a:cubicBezTo>
                  <a:pt x="1276974" y="-32217"/>
                  <a:pt x="1479821" y="6034"/>
                  <a:pt x="1744514" y="0"/>
                </a:cubicBezTo>
                <a:cubicBezTo>
                  <a:pt x="2009207" y="-6034"/>
                  <a:pt x="2138126" y="22112"/>
                  <a:pt x="2362823" y="0"/>
                </a:cubicBezTo>
                <a:cubicBezTo>
                  <a:pt x="2587520" y="-22112"/>
                  <a:pt x="2703727" y="22137"/>
                  <a:pt x="2981131" y="0"/>
                </a:cubicBezTo>
                <a:cubicBezTo>
                  <a:pt x="3258535" y="-22137"/>
                  <a:pt x="3168075" y="21256"/>
                  <a:pt x="3334450" y="0"/>
                </a:cubicBezTo>
                <a:cubicBezTo>
                  <a:pt x="3500825" y="-21256"/>
                  <a:pt x="3829795" y="21398"/>
                  <a:pt x="4019007" y="0"/>
                </a:cubicBezTo>
                <a:cubicBezTo>
                  <a:pt x="4208219" y="-21398"/>
                  <a:pt x="4331323" y="54219"/>
                  <a:pt x="4504820" y="0"/>
                </a:cubicBezTo>
                <a:cubicBezTo>
                  <a:pt x="4678317" y="-54219"/>
                  <a:pt x="4807965" y="4026"/>
                  <a:pt x="4924387" y="0"/>
                </a:cubicBezTo>
                <a:cubicBezTo>
                  <a:pt x="5040809" y="-4026"/>
                  <a:pt x="5168856" y="30724"/>
                  <a:pt x="5277706" y="0"/>
                </a:cubicBezTo>
                <a:cubicBezTo>
                  <a:pt x="5386556" y="-30724"/>
                  <a:pt x="5493049" y="31146"/>
                  <a:pt x="5631026" y="0"/>
                </a:cubicBezTo>
                <a:cubicBezTo>
                  <a:pt x="5769003" y="-31146"/>
                  <a:pt x="6309967" y="56726"/>
                  <a:pt x="6624736" y="0"/>
                </a:cubicBezTo>
                <a:cubicBezTo>
                  <a:pt x="6659656" y="154310"/>
                  <a:pt x="6603265" y="396761"/>
                  <a:pt x="6624736" y="514136"/>
                </a:cubicBezTo>
                <a:cubicBezTo>
                  <a:pt x="6646207" y="631511"/>
                  <a:pt x="6601393" y="934405"/>
                  <a:pt x="6624736" y="1049257"/>
                </a:cubicBezTo>
                <a:cubicBezTo>
                  <a:pt x="6515061" y="1078963"/>
                  <a:pt x="6382889" y="1024699"/>
                  <a:pt x="6168527" y="1049257"/>
                </a:cubicBezTo>
                <a:cubicBezTo>
                  <a:pt x="5954165" y="1073815"/>
                  <a:pt x="5863762" y="1016861"/>
                  <a:pt x="5712318" y="1049257"/>
                </a:cubicBezTo>
                <a:cubicBezTo>
                  <a:pt x="5560874" y="1081653"/>
                  <a:pt x="5463027" y="996128"/>
                  <a:pt x="5256109" y="1049257"/>
                </a:cubicBezTo>
                <a:cubicBezTo>
                  <a:pt x="5049191" y="1102386"/>
                  <a:pt x="4906964" y="1016575"/>
                  <a:pt x="4675479" y="1049257"/>
                </a:cubicBezTo>
                <a:cubicBezTo>
                  <a:pt x="4443994" y="1081939"/>
                  <a:pt x="4399858" y="1014465"/>
                  <a:pt x="4219270" y="1049257"/>
                </a:cubicBezTo>
                <a:cubicBezTo>
                  <a:pt x="4038682" y="1084049"/>
                  <a:pt x="3699349" y="1009525"/>
                  <a:pt x="3514220" y="1049257"/>
                </a:cubicBezTo>
                <a:cubicBezTo>
                  <a:pt x="3531062" y="1112252"/>
                  <a:pt x="3509881" y="1141377"/>
                  <a:pt x="3514220" y="1211110"/>
                </a:cubicBezTo>
                <a:cubicBezTo>
                  <a:pt x="3608417" y="1201788"/>
                  <a:pt x="3618177" y="1219305"/>
                  <a:pt x="3716071" y="1211110"/>
                </a:cubicBezTo>
                <a:cubicBezTo>
                  <a:pt x="3579295" y="1435073"/>
                  <a:pt x="3495327" y="1421582"/>
                  <a:pt x="3312368" y="1614813"/>
                </a:cubicBezTo>
                <a:cubicBezTo>
                  <a:pt x="3179364" y="1573514"/>
                  <a:pt x="3068904" y="1291283"/>
                  <a:pt x="2908665" y="1211110"/>
                </a:cubicBezTo>
                <a:cubicBezTo>
                  <a:pt x="2977068" y="1210162"/>
                  <a:pt x="3056355" y="1222966"/>
                  <a:pt x="3110516" y="1211110"/>
                </a:cubicBezTo>
                <a:cubicBezTo>
                  <a:pt x="3097369" y="1145054"/>
                  <a:pt x="3111819" y="1127625"/>
                  <a:pt x="3110516" y="1049257"/>
                </a:cubicBezTo>
                <a:cubicBezTo>
                  <a:pt x="2931766" y="1107451"/>
                  <a:pt x="2749310" y="987435"/>
                  <a:pt x="2529886" y="1049257"/>
                </a:cubicBezTo>
                <a:cubicBezTo>
                  <a:pt x="2310462" y="1111079"/>
                  <a:pt x="2245071" y="1038745"/>
                  <a:pt x="2104782" y="1049257"/>
                </a:cubicBezTo>
                <a:cubicBezTo>
                  <a:pt x="1964493" y="1059769"/>
                  <a:pt x="1789810" y="1014814"/>
                  <a:pt x="1617468" y="1049257"/>
                </a:cubicBezTo>
                <a:cubicBezTo>
                  <a:pt x="1445126" y="1083700"/>
                  <a:pt x="1246290" y="1001824"/>
                  <a:pt x="1067944" y="1049257"/>
                </a:cubicBezTo>
                <a:cubicBezTo>
                  <a:pt x="889598" y="1096690"/>
                  <a:pt x="815575" y="1017962"/>
                  <a:pt x="611735" y="1049257"/>
                </a:cubicBezTo>
                <a:cubicBezTo>
                  <a:pt x="407895" y="1080552"/>
                  <a:pt x="250018" y="1021115"/>
                  <a:pt x="0" y="1049257"/>
                </a:cubicBezTo>
                <a:cubicBezTo>
                  <a:pt x="-38619" y="875043"/>
                  <a:pt x="6400" y="701828"/>
                  <a:pt x="0" y="503643"/>
                </a:cubicBezTo>
                <a:cubicBezTo>
                  <a:pt x="-6400" y="305458"/>
                  <a:pt x="13705" y="217663"/>
                  <a:pt x="0" y="0"/>
                </a:cubicBezTo>
                <a:close/>
              </a:path>
              <a:path w="6624736" h="1614813" stroke="0" extrusionOk="0">
                <a:moveTo>
                  <a:pt x="0" y="0"/>
                </a:moveTo>
                <a:cubicBezTo>
                  <a:pt x="258913" y="-55477"/>
                  <a:pt x="343895" y="56932"/>
                  <a:pt x="552061" y="0"/>
                </a:cubicBezTo>
                <a:cubicBezTo>
                  <a:pt x="760227" y="-56932"/>
                  <a:pt x="816503" y="36359"/>
                  <a:pt x="905381" y="0"/>
                </a:cubicBezTo>
                <a:cubicBezTo>
                  <a:pt x="994259" y="-36359"/>
                  <a:pt x="1256589" y="21080"/>
                  <a:pt x="1523689" y="0"/>
                </a:cubicBezTo>
                <a:cubicBezTo>
                  <a:pt x="1790789" y="-21080"/>
                  <a:pt x="1780335" y="39104"/>
                  <a:pt x="1943256" y="0"/>
                </a:cubicBezTo>
                <a:cubicBezTo>
                  <a:pt x="2106177" y="-39104"/>
                  <a:pt x="2262565" y="28938"/>
                  <a:pt x="2362823" y="0"/>
                </a:cubicBezTo>
                <a:cubicBezTo>
                  <a:pt x="2463081" y="-28938"/>
                  <a:pt x="2709161" y="8111"/>
                  <a:pt x="2914884" y="0"/>
                </a:cubicBezTo>
                <a:cubicBezTo>
                  <a:pt x="3120607" y="-8111"/>
                  <a:pt x="3448914" y="79175"/>
                  <a:pt x="3599440" y="0"/>
                </a:cubicBezTo>
                <a:cubicBezTo>
                  <a:pt x="3749966" y="-79175"/>
                  <a:pt x="3943806" y="7393"/>
                  <a:pt x="4283996" y="0"/>
                </a:cubicBezTo>
                <a:cubicBezTo>
                  <a:pt x="4624186" y="-7393"/>
                  <a:pt x="4475974" y="14386"/>
                  <a:pt x="4637315" y="0"/>
                </a:cubicBezTo>
                <a:cubicBezTo>
                  <a:pt x="4798656" y="-14386"/>
                  <a:pt x="4862184" y="30125"/>
                  <a:pt x="4990634" y="0"/>
                </a:cubicBezTo>
                <a:cubicBezTo>
                  <a:pt x="5119084" y="-30125"/>
                  <a:pt x="5280648" y="29139"/>
                  <a:pt x="5476448" y="0"/>
                </a:cubicBezTo>
                <a:cubicBezTo>
                  <a:pt x="5672248" y="-29139"/>
                  <a:pt x="5792847" y="29249"/>
                  <a:pt x="5896015" y="0"/>
                </a:cubicBezTo>
                <a:cubicBezTo>
                  <a:pt x="5999183" y="-29249"/>
                  <a:pt x="6412082" y="81074"/>
                  <a:pt x="6624736" y="0"/>
                </a:cubicBezTo>
                <a:cubicBezTo>
                  <a:pt x="6679727" y="175148"/>
                  <a:pt x="6610363" y="417299"/>
                  <a:pt x="6624736" y="535121"/>
                </a:cubicBezTo>
                <a:cubicBezTo>
                  <a:pt x="6639109" y="652943"/>
                  <a:pt x="6584669" y="837086"/>
                  <a:pt x="6624736" y="1049257"/>
                </a:cubicBezTo>
                <a:cubicBezTo>
                  <a:pt x="6382954" y="1061478"/>
                  <a:pt x="6292778" y="992636"/>
                  <a:pt x="6044106" y="1049257"/>
                </a:cubicBezTo>
                <a:cubicBezTo>
                  <a:pt x="5795434" y="1105878"/>
                  <a:pt x="5668671" y="1022929"/>
                  <a:pt x="5463477" y="1049257"/>
                </a:cubicBezTo>
                <a:cubicBezTo>
                  <a:pt x="5258283" y="1075585"/>
                  <a:pt x="5138721" y="1033099"/>
                  <a:pt x="4913952" y="1049257"/>
                </a:cubicBezTo>
                <a:cubicBezTo>
                  <a:pt x="4689183" y="1065415"/>
                  <a:pt x="4677379" y="1036680"/>
                  <a:pt x="4488848" y="1049257"/>
                </a:cubicBezTo>
                <a:cubicBezTo>
                  <a:pt x="4300317" y="1061834"/>
                  <a:pt x="4143146" y="1022575"/>
                  <a:pt x="4001534" y="1049257"/>
                </a:cubicBezTo>
                <a:cubicBezTo>
                  <a:pt x="3859922" y="1075939"/>
                  <a:pt x="3728686" y="1019602"/>
                  <a:pt x="3514220" y="1049257"/>
                </a:cubicBezTo>
                <a:cubicBezTo>
                  <a:pt x="3524707" y="1120026"/>
                  <a:pt x="3508501" y="1144405"/>
                  <a:pt x="3514220" y="1211110"/>
                </a:cubicBezTo>
                <a:cubicBezTo>
                  <a:pt x="3602547" y="1202504"/>
                  <a:pt x="3662960" y="1215953"/>
                  <a:pt x="3716071" y="1211110"/>
                </a:cubicBezTo>
                <a:cubicBezTo>
                  <a:pt x="3617559" y="1399289"/>
                  <a:pt x="3389858" y="1523246"/>
                  <a:pt x="3312368" y="1614813"/>
                </a:cubicBezTo>
                <a:cubicBezTo>
                  <a:pt x="3138106" y="1511514"/>
                  <a:pt x="3110543" y="1328959"/>
                  <a:pt x="2908665" y="1211110"/>
                </a:cubicBezTo>
                <a:cubicBezTo>
                  <a:pt x="2976022" y="1191713"/>
                  <a:pt x="3014830" y="1216295"/>
                  <a:pt x="3110516" y="1211110"/>
                </a:cubicBezTo>
                <a:cubicBezTo>
                  <a:pt x="3097310" y="1136840"/>
                  <a:pt x="3112991" y="1092219"/>
                  <a:pt x="3110516" y="1049257"/>
                </a:cubicBezTo>
                <a:cubicBezTo>
                  <a:pt x="2965354" y="1052231"/>
                  <a:pt x="2761271" y="1017592"/>
                  <a:pt x="2623202" y="1049257"/>
                </a:cubicBezTo>
                <a:cubicBezTo>
                  <a:pt x="2485133" y="1080922"/>
                  <a:pt x="2267833" y="1027106"/>
                  <a:pt x="2073677" y="1049257"/>
                </a:cubicBezTo>
                <a:cubicBezTo>
                  <a:pt x="1879521" y="1071408"/>
                  <a:pt x="1747707" y="992075"/>
                  <a:pt x="1524153" y="1049257"/>
                </a:cubicBezTo>
                <a:cubicBezTo>
                  <a:pt x="1300599" y="1106439"/>
                  <a:pt x="1214772" y="1021867"/>
                  <a:pt x="1036839" y="1049257"/>
                </a:cubicBezTo>
                <a:cubicBezTo>
                  <a:pt x="858906" y="1076647"/>
                  <a:pt x="740260" y="1024635"/>
                  <a:pt x="549524" y="1049257"/>
                </a:cubicBezTo>
                <a:cubicBezTo>
                  <a:pt x="358788" y="1073879"/>
                  <a:pt x="211281" y="990186"/>
                  <a:pt x="0" y="1049257"/>
                </a:cubicBezTo>
                <a:cubicBezTo>
                  <a:pt x="-28644" y="796160"/>
                  <a:pt x="34162" y="744031"/>
                  <a:pt x="0" y="524629"/>
                </a:cubicBezTo>
                <a:cubicBezTo>
                  <a:pt x="-34162" y="305227"/>
                  <a:pt x="38568" y="201129"/>
                  <a:pt x="0" y="0"/>
                </a:cubicBezTo>
                <a:close/>
              </a:path>
            </a:pathLst>
          </a:custGeom>
          <a:solidFill>
            <a:schemeClr val="accent1">
              <a:lumMod val="20000"/>
              <a:lumOff val="80000"/>
            </a:schemeClr>
          </a:solidFill>
          <a:ln>
            <a:solidFill>
              <a:schemeClr val="tx1"/>
            </a:solidFill>
            <a:extLst>
              <a:ext uri="{C807C97D-BFC1-408E-A445-0C87EB9F89A2}">
                <ask:lineSketchStyleProps xmlns:ask="http://schemas.microsoft.com/office/drawing/2018/sketchyshapes" sd="565539490">
                  <a:prstGeom prst="downArrowCallout">
                    <a:avLst/>
                  </a:prstGeom>
                  <ask:type>
                    <ask:lineSketchScribble/>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TextBox 7"/>
          <p:cNvSpPr txBox="1"/>
          <p:nvPr/>
        </p:nvSpPr>
        <p:spPr>
          <a:xfrm>
            <a:off x="3179676" y="1196622"/>
            <a:ext cx="5760640" cy="461665"/>
          </a:xfrm>
          <a:prstGeom prst="rect">
            <a:avLst/>
          </a:prstGeom>
          <a:noFill/>
        </p:spPr>
        <p:txBody>
          <a:bodyPr wrap="square" rtlCol="0">
            <a:spAutoFit/>
          </a:bodyPr>
          <a:lstStyle/>
          <a:p>
            <a:pPr algn="ctr"/>
            <a:r>
              <a:rPr lang="en-GB" sz="2400" b="0" dirty="0">
                <a:solidFill>
                  <a:schemeClr val="tx1"/>
                </a:solidFill>
              </a:rPr>
              <a:t>The</a:t>
            </a:r>
            <a:r>
              <a:rPr lang="en-GB" sz="2400" dirty="0"/>
              <a:t> </a:t>
            </a:r>
            <a:r>
              <a:rPr lang="en-GB" sz="2400" b="0" dirty="0">
                <a:solidFill>
                  <a:schemeClr val="tx1"/>
                </a:solidFill>
              </a:rPr>
              <a:t>features of the Scheme are:</a:t>
            </a:r>
          </a:p>
        </p:txBody>
      </p:sp>
      <p:grpSp>
        <p:nvGrpSpPr>
          <p:cNvPr id="9" name="Group 8">
            <a:extLst>
              <a:ext uri="{FF2B5EF4-FFF2-40B4-BE49-F238E27FC236}">
                <a16:creationId xmlns:a16="http://schemas.microsoft.com/office/drawing/2014/main" id="{F0C1107F-C849-46F5-9AAD-844ECBEF9C25}"/>
              </a:ext>
            </a:extLst>
          </p:cNvPr>
          <p:cNvGrpSpPr/>
          <p:nvPr/>
        </p:nvGrpSpPr>
        <p:grpSpPr>
          <a:xfrm>
            <a:off x="0" y="5734233"/>
            <a:ext cx="12192000" cy="1240188"/>
            <a:chOff x="0" y="5734233"/>
            <a:chExt cx="12192000" cy="1240188"/>
          </a:xfrm>
        </p:grpSpPr>
        <p:pic>
          <p:nvPicPr>
            <p:cNvPr id="10" name="Picture 9">
              <a:extLst>
                <a:ext uri="{FF2B5EF4-FFF2-40B4-BE49-F238E27FC236}">
                  <a16:creationId xmlns:a16="http://schemas.microsoft.com/office/drawing/2014/main" id="{48040293-E8E8-4036-AF6C-67C940F93AB1}"/>
                </a:ext>
              </a:extLst>
            </p:cNvPr>
            <p:cNvPicPr>
              <a:picLocks noChangeAspect="1"/>
            </p:cNvPicPr>
            <p:nvPr/>
          </p:nvPicPr>
          <p:blipFill>
            <a:blip r:embed="rId9" cstate="print">
              <a:extLst>
                <a:ext uri="{28A0092B-C50C-407E-A947-70E740481C1C}">
                  <a14:useLocalDpi xmlns:a14="http://schemas.microsoft.com/office/drawing/2010/main" val="0"/>
                </a:ext>
              </a:extLst>
            </a:blip>
            <a:srcRect/>
            <a:stretch/>
          </p:blipFill>
          <p:spPr>
            <a:xfrm>
              <a:off x="0" y="6045466"/>
              <a:ext cx="12192000" cy="827536"/>
            </a:xfrm>
            <a:prstGeom prst="rect">
              <a:avLst/>
            </a:prstGeom>
          </p:spPr>
        </p:pic>
        <p:sp>
          <p:nvSpPr>
            <p:cNvPr id="11" name="Rectangle 10">
              <a:extLst>
                <a:ext uri="{FF2B5EF4-FFF2-40B4-BE49-F238E27FC236}">
                  <a16:creationId xmlns:a16="http://schemas.microsoft.com/office/drawing/2014/main" id="{3E23382F-97E5-46D5-B448-8F5B3737D2FC}"/>
                </a:ext>
              </a:extLst>
            </p:cNvPr>
            <p:cNvSpPr/>
            <p:nvPr/>
          </p:nvSpPr>
          <p:spPr>
            <a:xfrm>
              <a:off x="25878" y="6099245"/>
              <a:ext cx="2278207" cy="728890"/>
            </a:xfrm>
            <a:prstGeom prst="rect">
              <a:avLst/>
            </a:prstGeom>
            <a:solidFill>
              <a:srgbClr val="00438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12" name="Picture 11">
              <a:extLst>
                <a:ext uri="{FF2B5EF4-FFF2-40B4-BE49-F238E27FC236}">
                  <a16:creationId xmlns:a16="http://schemas.microsoft.com/office/drawing/2014/main" id="{2A6FA680-4CEE-40E2-A63F-38BE502DE500}"/>
                </a:ext>
              </a:extLst>
            </p:cNvPr>
            <p:cNvPicPr>
              <a:picLocks noChangeAspect="1"/>
            </p:cNvPicPr>
            <p:nvPr/>
          </p:nvPicPr>
          <p:blipFill>
            <a:blip r:embed="rId10">
              <a:extLst>
                <a:ext uri="{28A0092B-C50C-407E-A947-70E740481C1C}">
                  <a14:useLocalDpi xmlns:a14="http://schemas.microsoft.com/office/drawing/2010/main" val="0"/>
                </a:ext>
              </a:extLst>
            </a:blip>
            <a:stretch>
              <a:fillRect/>
            </a:stretch>
          </p:blipFill>
          <p:spPr>
            <a:xfrm>
              <a:off x="1077275" y="5880520"/>
              <a:ext cx="829163" cy="947615"/>
            </a:xfrm>
            <a:prstGeom prst="rect">
              <a:avLst/>
            </a:prstGeom>
          </p:spPr>
        </p:pic>
        <p:sp>
          <p:nvSpPr>
            <p:cNvPr id="13" name="Rectangle 12">
              <a:extLst>
                <a:ext uri="{FF2B5EF4-FFF2-40B4-BE49-F238E27FC236}">
                  <a16:creationId xmlns:a16="http://schemas.microsoft.com/office/drawing/2014/main" id="{7C9C8165-C274-4BD5-A65E-48DD09E013BC}"/>
                </a:ext>
              </a:extLst>
            </p:cNvPr>
            <p:cNvSpPr/>
            <p:nvPr/>
          </p:nvSpPr>
          <p:spPr>
            <a:xfrm>
              <a:off x="9029700" y="6099245"/>
              <a:ext cx="2970647" cy="72889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4" name="Picture 13" descr="Text, letter&#10;&#10;Description automatically generated">
              <a:extLst>
                <a:ext uri="{FF2B5EF4-FFF2-40B4-BE49-F238E27FC236}">
                  <a16:creationId xmlns:a16="http://schemas.microsoft.com/office/drawing/2014/main" id="{59462FE2-3A84-4281-B5F6-AA6B7B049B11}"/>
                </a:ext>
              </a:extLst>
            </p:cNvPr>
            <p:cNvPicPr>
              <a:picLocks noChangeAspect="1"/>
            </p:cNvPicPr>
            <p:nvPr/>
          </p:nvPicPr>
          <p:blipFill rotWithShape="1">
            <a:blip r:embed="rId11" cstate="print">
              <a:extLst>
                <a:ext uri="{28A0092B-C50C-407E-A947-70E740481C1C}">
                  <a14:useLocalDpi xmlns:a14="http://schemas.microsoft.com/office/drawing/2010/main" val="0"/>
                </a:ext>
              </a:extLst>
            </a:blip>
            <a:srcRect l="23972" t="33869" r="24538" b="34228"/>
            <a:stretch/>
          </p:blipFill>
          <p:spPr>
            <a:xfrm>
              <a:off x="9966911" y="6099245"/>
              <a:ext cx="2071341" cy="719519"/>
            </a:xfrm>
            <a:prstGeom prst="rect">
              <a:avLst/>
            </a:prstGeom>
          </p:spPr>
        </p:pic>
        <p:pic>
          <p:nvPicPr>
            <p:cNvPr id="15" name="Picture 14" descr="A picture containing text, metalware, gear&#10;&#10;Description automatically generated">
              <a:extLst>
                <a:ext uri="{FF2B5EF4-FFF2-40B4-BE49-F238E27FC236}">
                  <a16:creationId xmlns:a16="http://schemas.microsoft.com/office/drawing/2014/main" id="{6D29EEEC-BB9F-4A11-BEA4-B4C20288733B}"/>
                </a:ext>
              </a:extLst>
            </p:cNvPr>
            <p:cNvPicPr>
              <a:picLocks noChangeAspect="1"/>
            </p:cNvPicPr>
            <p:nvPr/>
          </p:nvPicPr>
          <p:blipFill>
            <a:blip r:embed="rId12" cstate="print">
              <a:extLst>
                <a:ext uri="{28A0092B-C50C-407E-A947-70E740481C1C}">
                  <a14:useLocalDpi xmlns:a14="http://schemas.microsoft.com/office/drawing/2010/main" val="0"/>
                </a:ext>
              </a:extLst>
            </a:blip>
            <a:stretch>
              <a:fillRect/>
            </a:stretch>
          </p:blipFill>
          <p:spPr>
            <a:xfrm>
              <a:off x="91485" y="5734233"/>
              <a:ext cx="1034370" cy="1240188"/>
            </a:xfrm>
            <a:prstGeom prst="rect">
              <a:avLst/>
            </a:prstGeom>
          </p:spPr>
        </p:pic>
      </p:grpSp>
    </p:spTree>
    <p:extLst>
      <p:ext uri="{BB962C8B-B14F-4D97-AF65-F5344CB8AC3E}">
        <p14:creationId xmlns:p14="http://schemas.microsoft.com/office/powerpoint/2010/main" val="351615815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500"/>
                                        <p:tgtEl>
                                          <p:spTgt spid="7"/>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8"/>
                                        </p:tgtEl>
                                        <p:attrNameLst>
                                          <p:attrName>style.visibility</p:attrName>
                                        </p:attrNameLst>
                                      </p:cBhvr>
                                      <p:to>
                                        <p:strVal val="visible"/>
                                      </p:to>
                                    </p:set>
                                    <p:animEffect transition="in" filter="fade">
                                      <p:cBhvr>
                                        <p:cTn id="12" dur="500"/>
                                        <p:tgtEl>
                                          <p:spTgt spid="8"/>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6">
                                            <p:graphicEl>
                                              <a:dgm id="{900CBF59-EA8A-4591-AAF6-51FBEA2DE8AE}"/>
                                            </p:graphicEl>
                                          </p:spTgt>
                                        </p:tgtEl>
                                        <p:attrNameLst>
                                          <p:attrName>style.visibility</p:attrName>
                                        </p:attrNameLst>
                                      </p:cBhvr>
                                      <p:to>
                                        <p:strVal val="visible"/>
                                      </p:to>
                                    </p:set>
                                    <p:animEffect transition="in" filter="fade">
                                      <p:cBhvr>
                                        <p:cTn id="17" dur="500"/>
                                        <p:tgtEl>
                                          <p:spTgt spid="6">
                                            <p:graphicEl>
                                              <a:dgm id="{900CBF59-EA8A-4591-AAF6-51FBEA2DE8AE}"/>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6">
                                            <p:graphicEl>
                                              <a:dgm id="{BA74FF88-AA67-4D42-A72C-C0B0589C3B88}"/>
                                            </p:graphicEl>
                                          </p:spTgt>
                                        </p:tgtEl>
                                        <p:attrNameLst>
                                          <p:attrName>style.visibility</p:attrName>
                                        </p:attrNameLst>
                                      </p:cBhvr>
                                      <p:to>
                                        <p:strVal val="visible"/>
                                      </p:to>
                                    </p:set>
                                    <p:animEffect transition="in" filter="fade">
                                      <p:cBhvr>
                                        <p:cTn id="22" dur="500"/>
                                        <p:tgtEl>
                                          <p:spTgt spid="6">
                                            <p:graphicEl>
                                              <a:dgm id="{BA74FF88-AA67-4D42-A72C-C0B0589C3B88}"/>
                                            </p:graphicEl>
                                          </p:spTgt>
                                        </p:tgtEl>
                                      </p:cBhvr>
                                    </p:animEffect>
                                  </p:childTnLst>
                                </p:cTn>
                              </p:par>
                              <p:par>
                                <p:cTn id="23" presetID="10" presetClass="entr" presetSubtype="0" fill="hold" grpId="0" nodeType="withEffect">
                                  <p:stCondLst>
                                    <p:cond delay="0"/>
                                  </p:stCondLst>
                                  <p:childTnLst>
                                    <p:set>
                                      <p:cBhvr>
                                        <p:cTn id="24" dur="1" fill="hold">
                                          <p:stCondLst>
                                            <p:cond delay="0"/>
                                          </p:stCondLst>
                                        </p:cTn>
                                        <p:tgtEl>
                                          <p:spTgt spid="6">
                                            <p:graphicEl>
                                              <a:dgm id="{C87D8FA2-62D8-44EA-85E6-8DAF3C6958BC}"/>
                                            </p:graphicEl>
                                          </p:spTgt>
                                        </p:tgtEl>
                                        <p:attrNameLst>
                                          <p:attrName>style.visibility</p:attrName>
                                        </p:attrNameLst>
                                      </p:cBhvr>
                                      <p:to>
                                        <p:strVal val="visible"/>
                                      </p:to>
                                    </p:set>
                                    <p:animEffect transition="in" filter="fade">
                                      <p:cBhvr>
                                        <p:cTn id="25" dur="500"/>
                                        <p:tgtEl>
                                          <p:spTgt spid="6">
                                            <p:graphicEl>
                                              <a:dgm id="{C87D8FA2-62D8-44EA-85E6-8DAF3C6958BC}"/>
                                            </p:graphicEl>
                                          </p:spTgt>
                                        </p:tgtEl>
                                      </p:cBhvr>
                                    </p:animEffect>
                                  </p:childTnLst>
                                </p:cTn>
                              </p:par>
                            </p:childTnLst>
                          </p:cTn>
                        </p:par>
                      </p:childTnLst>
                    </p:cTn>
                  </p:par>
                  <p:par>
                    <p:cTn id="26" fill="hold">
                      <p:stCondLst>
                        <p:cond delay="indefinite"/>
                      </p:stCondLst>
                      <p:childTnLst>
                        <p:par>
                          <p:cTn id="27" fill="hold">
                            <p:stCondLst>
                              <p:cond delay="0"/>
                            </p:stCondLst>
                            <p:childTnLst>
                              <p:par>
                                <p:cTn id="28" presetID="10" presetClass="entr" presetSubtype="0" fill="hold" grpId="0" nodeType="clickEffect">
                                  <p:stCondLst>
                                    <p:cond delay="0"/>
                                  </p:stCondLst>
                                  <p:childTnLst>
                                    <p:set>
                                      <p:cBhvr>
                                        <p:cTn id="29" dur="1" fill="hold">
                                          <p:stCondLst>
                                            <p:cond delay="0"/>
                                          </p:stCondLst>
                                        </p:cTn>
                                        <p:tgtEl>
                                          <p:spTgt spid="6">
                                            <p:graphicEl>
                                              <a:dgm id="{D3816CF0-A7E5-4961-8765-52581A3D5391}"/>
                                            </p:graphicEl>
                                          </p:spTgt>
                                        </p:tgtEl>
                                        <p:attrNameLst>
                                          <p:attrName>style.visibility</p:attrName>
                                        </p:attrNameLst>
                                      </p:cBhvr>
                                      <p:to>
                                        <p:strVal val="visible"/>
                                      </p:to>
                                    </p:set>
                                    <p:animEffect transition="in" filter="fade">
                                      <p:cBhvr>
                                        <p:cTn id="30" dur="500"/>
                                        <p:tgtEl>
                                          <p:spTgt spid="6">
                                            <p:graphicEl>
                                              <a:dgm id="{D3816CF0-A7E5-4961-8765-52581A3D5391}"/>
                                            </p:graphicEl>
                                          </p:spTgt>
                                        </p:tgtEl>
                                      </p:cBhvr>
                                    </p:animEffect>
                                  </p:childTnLst>
                                </p:cTn>
                              </p:par>
                              <p:par>
                                <p:cTn id="31" presetID="10" presetClass="entr" presetSubtype="0" fill="hold" grpId="0" nodeType="withEffect">
                                  <p:stCondLst>
                                    <p:cond delay="0"/>
                                  </p:stCondLst>
                                  <p:childTnLst>
                                    <p:set>
                                      <p:cBhvr>
                                        <p:cTn id="32" dur="1" fill="hold">
                                          <p:stCondLst>
                                            <p:cond delay="0"/>
                                          </p:stCondLst>
                                        </p:cTn>
                                        <p:tgtEl>
                                          <p:spTgt spid="6">
                                            <p:graphicEl>
                                              <a:dgm id="{978FE933-73CB-4889-AFF2-7E26C04B013B}"/>
                                            </p:graphicEl>
                                          </p:spTgt>
                                        </p:tgtEl>
                                        <p:attrNameLst>
                                          <p:attrName>style.visibility</p:attrName>
                                        </p:attrNameLst>
                                      </p:cBhvr>
                                      <p:to>
                                        <p:strVal val="visible"/>
                                      </p:to>
                                    </p:set>
                                    <p:animEffect transition="in" filter="fade">
                                      <p:cBhvr>
                                        <p:cTn id="33" dur="500"/>
                                        <p:tgtEl>
                                          <p:spTgt spid="6">
                                            <p:graphicEl>
                                              <a:dgm id="{978FE933-73CB-4889-AFF2-7E26C04B013B}"/>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6" grpId="0">
        <p:bldSub>
          <a:bldDgm bld="one"/>
        </p:bldSub>
      </p:bldGraphic>
      <p:bldP spid="7" grpId="0" animBg="1"/>
      <p:bldP spid="8" grpId="0"/>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a:spLocks noChangeArrowheads="1"/>
          </p:cNvSpPr>
          <p:nvPr/>
        </p:nvSpPr>
        <p:spPr bwMode="auto">
          <a:xfrm>
            <a:off x="2207568" y="62037"/>
            <a:ext cx="8159539" cy="646331"/>
          </a:xfrm>
          <a:prstGeom prst="rect">
            <a:avLst/>
          </a:prstGeom>
          <a:solidFill>
            <a:srgbClr val="002060"/>
          </a:solidFill>
          <a:ln>
            <a:noFill/>
          </a:ln>
        </p:spPr>
        <p:txBody>
          <a:bodyPr wrap="square">
            <a:spAutoFit/>
          </a:bodyPr>
          <a:lstStyle>
            <a:lvl1pPr eaLnBrk="0" hangingPunct="0">
              <a:defRPr>
                <a:solidFill>
                  <a:schemeClr val="tx1"/>
                </a:solidFill>
                <a:latin typeface="Calibri" pitchFamily="34" charset="0"/>
                <a:cs typeface="Arial" charset="0"/>
              </a:defRPr>
            </a:lvl1pPr>
            <a:lvl2pPr marL="742950" indent="-285750" eaLnBrk="0" hangingPunct="0">
              <a:defRPr>
                <a:solidFill>
                  <a:schemeClr val="tx1"/>
                </a:solidFill>
                <a:latin typeface="Calibri" pitchFamily="34" charset="0"/>
                <a:cs typeface="Arial" charset="0"/>
              </a:defRPr>
            </a:lvl2pPr>
            <a:lvl3pPr marL="1143000" indent="-228600" eaLnBrk="0" hangingPunct="0">
              <a:defRPr>
                <a:solidFill>
                  <a:schemeClr val="tx1"/>
                </a:solidFill>
                <a:latin typeface="Calibri" pitchFamily="34" charset="0"/>
                <a:cs typeface="Arial" charset="0"/>
              </a:defRPr>
            </a:lvl3pPr>
            <a:lvl4pPr marL="1600200" indent="-228600" eaLnBrk="0" hangingPunct="0">
              <a:defRPr>
                <a:solidFill>
                  <a:schemeClr val="tx1"/>
                </a:solidFill>
                <a:latin typeface="Calibri" pitchFamily="34" charset="0"/>
                <a:cs typeface="Arial" charset="0"/>
              </a:defRPr>
            </a:lvl4pPr>
            <a:lvl5pPr marL="2057400" indent="-228600" eaLnBrk="0" hangingPunct="0">
              <a:defRPr>
                <a:solidFill>
                  <a:schemeClr val="tx1"/>
                </a:solidFill>
                <a:latin typeface="Calibri" pitchFamily="34" charset="0"/>
                <a:cs typeface="Arial" charset="0"/>
              </a:defRPr>
            </a:lvl5pPr>
            <a:lvl6pPr marL="2514600" indent="-228600" eaLnBrk="0" fontAlgn="base" hangingPunct="0">
              <a:spcBef>
                <a:spcPct val="0"/>
              </a:spcBef>
              <a:spcAft>
                <a:spcPct val="0"/>
              </a:spcAft>
              <a:defRPr>
                <a:solidFill>
                  <a:schemeClr val="tx1"/>
                </a:solidFill>
                <a:latin typeface="Calibri" pitchFamily="34" charset="0"/>
                <a:cs typeface="Arial" charset="0"/>
              </a:defRPr>
            </a:lvl6pPr>
            <a:lvl7pPr marL="2971800" indent="-228600" eaLnBrk="0" fontAlgn="base" hangingPunct="0">
              <a:spcBef>
                <a:spcPct val="0"/>
              </a:spcBef>
              <a:spcAft>
                <a:spcPct val="0"/>
              </a:spcAft>
              <a:defRPr>
                <a:solidFill>
                  <a:schemeClr val="tx1"/>
                </a:solidFill>
                <a:latin typeface="Calibri" pitchFamily="34" charset="0"/>
                <a:cs typeface="Arial" charset="0"/>
              </a:defRPr>
            </a:lvl7pPr>
            <a:lvl8pPr marL="3429000" indent="-228600" eaLnBrk="0" fontAlgn="base" hangingPunct="0">
              <a:spcBef>
                <a:spcPct val="0"/>
              </a:spcBef>
              <a:spcAft>
                <a:spcPct val="0"/>
              </a:spcAft>
              <a:defRPr>
                <a:solidFill>
                  <a:schemeClr val="tx1"/>
                </a:solidFill>
                <a:latin typeface="Calibri" pitchFamily="34" charset="0"/>
                <a:cs typeface="Arial" charset="0"/>
              </a:defRPr>
            </a:lvl8pPr>
            <a:lvl9pPr marL="3886200" indent="-228600" eaLnBrk="0" fontAlgn="base" hangingPunct="0">
              <a:spcBef>
                <a:spcPct val="0"/>
              </a:spcBef>
              <a:spcAft>
                <a:spcPct val="0"/>
              </a:spcAft>
              <a:defRPr>
                <a:solidFill>
                  <a:schemeClr val="tx1"/>
                </a:solidFill>
                <a:latin typeface="Calibri" pitchFamily="34" charset="0"/>
                <a:cs typeface="Arial" charset="0"/>
              </a:defRPr>
            </a:lvl9pPr>
          </a:lstStyle>
          <a:p>
            <a:pPr algn="ctr" eaLnBrk="1" fontAlgn="auto" hangingPunct="1">
              <a:spcBef>
                <a:spcPts val="0"/>
              </a:spcBef>
              <a:spcAft>
                <a:spcPts val="0"/>
              </a:spcAft>
              <a:defRPr/>
            </a:pPr>
            <a:r>
              <a:rPr lang="en-GB" altLang="en-US" sz="3600" kern="0" dirty="0">
                <a:solidFill>
                  <a:schemeClr val="bg1"/>
                </a:solidFill>
                <a:latin typeface="+mn-lt"/>
                <a:ea typeface="+mn-ea"/>
                <a:cs typeface="Arial" panose="020B0604020202020204" pitchFamily="34" charset="0"/>
              </a:rPr>
              <a:t>Code A of PACE</a:t>
            </a:r>
            <a:endParaRPr lang="en-GB" altLang="en-US" sz="1800" b="0" kern="0" dirty="0">
              <a:solidFill>
                <a:prstClr val="black"/>
              </a:solidFill>
              <a:ea typeface="+mn-ea"/>
            </a:endParaRPr>
          </a:p>
        </p:txBody>
      </p:sp>
      <p:sp>
        <p:nvSpPr>
          <p:cNvPr id="3" name="TextBox 2"/>
          <p:cNvSpPr txBox="1">
            <a:spLocks noChangeArrowheads="1"/>
          </p:cNvSpPr>
          <p:nvPr/>
        </p:nvSpPr>
        <p:spPr bwMode="auto">
          <a:xfrm>
            <a:off x="2987312" y="1124745"/>
            <a:ext cx="6217376" cy="4031873"/>
          </a:xfrm>
          <a:custGeom>
            <a:avLst/>
            <a:gdLst>
              <a:gd name="connsiteX0" fmla="*/ 0 w 6217376"/>
              <a:gd name="connsiteY0" fmla="*/ 0 h 4031873"/>
              <a:gd name="connsiteX1" fmla="*/ 565216 w 6217376"/>
              <a:gd name="connsiteY1" fmla="*/ 0 h 4031873"/>
              <a:gd name="connsiteX2" fmla="*/ 1006084 w 6217376"/>
              <a:gd name="connsiteY2" fmla="*/ 0 h 4031873"/>
              <a:gd name="connsiteX3" fmla="*/ 1446953 w 6217376"/>
              <a:gd name="connsiteY3" fmla="*/ 0 h 4031873"/>
              <a:gd name="connsiteX4" fmla="*/ 2012169 w 6217376"/>
              <a:gd name="connsiteY4" fmla="*/ 0 h 4031873"/>
              <a:gd name="connsiteX5" fmla="*/ 2701732 w 6217376"/>
              <a:gd name="connsiteY5" fmla="*/ 0 h 4031873"/>
              <a:gd name="connsiteX6" fmla="*/ 3204775 w 6217376"/>
              <a:gd name="connsiteY6" fmla="*/ 0 h 4031873"/>
              <a:gd name="connsiteX7" fmla="*/ 3645643 w 6217376"/>
              <a:gd name="connsiteY7" fmla="*/ 0 h 4031873"/>
              <a:gd name="connsiteX8" fmla="*/ 4273033 w 6217376"/>
              <a:gd name="connsiteY8" fmla="*/ 0 h 4031873"/>
              <a:gd name="connsiteX9" fmla="*/ 4713901 w 6217376"/>
              <a:gd name="connsiteY9" fmla="*/ 0 h 4031873"/>
              <a:gd name="connsiteX10" fmla="*/ 5341291 w 6217376"/>
              <a:gd name="connsiteY10" fmla="*/ 0 h 4031873"/>
              <a:gd name="connsiteX11" fmla="*/ 6217376 w 6217376"/>
              <a:gd name="connsiteY11" fmla="*/ 0 h 4031873"/>
              <a:gd name="connsiteX12" fmla="*/ 6217376 w 6217376"/>
              <a:gd name="connsiteY12" fmla="*/ 575982 h 4031873"/>
              <a:gd name="connsiteX13" fmla="*/ 6217376 w 6217376"/>
              <a:gd name="connsiteY13" fmla="*/ 1031008 h 4031873"/>
              <a:gd name="connsiteX14" fmla="*/ 6217376 w 6217376"/>
              <a:gd name="connsiteY14" fmla="*/ 1526352 h 4031873"/>
              <a:gd name="connsiteX15" fmla="*/ 6217376 w 6217376"/>
              <a:gd name="connsiteY15" fmla="*/ 2062015 h 4031873"/>
              <a:gd name="connsiteX16" fmla="*/ 6217376 w 6217376"/>
              <a:gd name="connsiteY16" fmla="*/ 2517041 h 4031873"/>
              <a:gd name="connsiteX17" fmla="*/ 6217376 w 6217376"/>
              <a:gd name="connsiteY17" fmla="*/ 3173660 h 4031873"/>
              <a:gd name="connsiteX18" fmla="*/ 6217376 w 6217376"/>
              <a:gd name="connsiteY18" fmla="*/ 4031873 h 4031873"/>
              <a:gd name="connsiteX19" fmla="*/ 5527812 w 6217376"/>
              <a:gd name="connsiteY19" fmla="*/ 4031873 h 4031873"/>
              <a:gd name="connsiteX20" fmla="*/ 4900423 w 6217376"/>
              <a:gd name="connsiteY20" fmla="*/ 4031873 h 4031873"/>
              <a:gd name="connsiteX21" fmla="*/ 4397380 w 6217376"/>
              <a:gd name="connsiteY21" fmla="*/ 4031873 h 4031873"/>
              <a:gd name="connsiteX22" fmla="*/ 3707817 w 6217376"/>
              <a:gd name="connsiteY22" fmla="*/ 4031873 h 4031873"/>
              <a:gd name="connsiteX23" fmla="*/ 3204775 w 6217376"/>
              <a:gd name="connsiteY23" fmla="*/ 4031873 h 4031873"/>
              <a:gd name="connsiteX24" fmla="*/ 2701732 w 6217376"/>
              <a:gd name="connsiteY24" fmla="*/ 4031873 h 4031873"/>
              <a:gd name="connsiteX25" fmla="*/ 2012169 w 6217376"/>
              <a:gd name="connsiteY25" fmla="*/ 4031873 h 4031873"/>
              <a:gd name="connsiteX26" fmla="*/ 1384779 w 6217376"/>
              <a:gd name="connsiteY26" fmla="*/ 4031873 h 4031873"/>
              <a:gd name="connsiteX27" fmla="*/ 819563 w 6217376"/>
              <a:gd name="connsiteY27" fmla="*/ 4031873 h 4031873"/>
              <a:gd name="connsiteX28" fmla="*/ 0 w 6217376"/>
              <a:gd name="connsiteY28" fmla="*/ 4031873 h 4031873"/>
              <a:gd name="connsiteX29" fmla="*/ 0 w 6217376"/>
              <a:gd name="connsiteY29" fmla="*/ 3496210 h 4031873"/>
              <a:gd name="connsiteX30" fmla="*/ 0 w 6217376"/>
              <a:gd name="connsiteY30" fmla="*/ 2879909 h 4031873"/>
              <a:gd name="connsiteX31" fmla="*/ 0 w 6217376"/>
              <a:gd name="connsiteY31" fmla="*/ 2424884 h 4031873"/>
              <a:gd name="connsiteX32" fmla="*/ 0 w 6217376"/>
              <a:gd name="connsiteY32" fmla="*/ 1929539 h 4031873"/>
              <a:gd name="connsiteX33" fmla="*/ 0 w 6217376"/>
              <a:gd name="connsiteY33" fmla="*/ 1434195 h 4031873"/>
              <a:gd name="connsiteX34" fmla="*/ 0 w 6217376"/>
              <a:gd name="connsiteY34" fmla="*/ 817894 h 4031873"/>
              <a:gd name="connsiteX35" fmla="*/ 0 w 6217376"/>
              <a:gd name="connsiteY35" fmla="*/ 0 h 40318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6217376" h="4031873" fill="none" extrusionOk="0">
                <a:moveTo>
                  <a:pt x="0" y="0"/>
                </a:moveTo>
                <a:cubicBezTo>
                  <a:pt x="117546" y="-4038"/>
                  <a:pt x="329618" y="18793"/>
                  <a:pt x="565216" y="0"/>
                </a:cubicBezTo>
                <a:cubicBezTo>
                  <a:pt x="800814" y="-18793"/>
                  <a:pt x="893975" y="71"/>
                  <a:pt x="1006084" y="0"/>
                </a:cubicBezTo>
                <a:cubicBezTo>
                  <a:pt x="1118193" y="-71"/>
                  <a:pt x="1244963" y="36523"/>
                  <a:pt x="1446953" y="0"/>
                </a:cubicBezTo>
                <a:cubicBezTo>
                  <a:pt x="1648943" y="-36523"/>
                  <a:pt x="1816732" y="53443"/>
                  <a:pt x="2012169" y="0"/>
                </a:cubicBezTo>
                <a:cubicBezTo>
                  <a:pt x="2207606" y="-53443"/>
                  <a:pt x="2529561" y="78276"/>
                  <a:pt x="2701732" y="0"/>
                </a:cubicBezTo>
                <a:cubicBezTo>
                  <a:pt x="2873903" y="-78276"/>
                  <a:pt x="3048402" y="34530"/>
                  <a:pt x="3204775" y="0"/>
                </a:cubicBezTo>
                <a:cubicBezTo>
                  <a:pt x="3361148" y="-34530"/>
                  <a:pt x="3478886" y="16342"/>
                  <a:pt x="3645643" y="0"/>
                </a:cubicBezTo>
                <a:cubicBezTo>
                  <a:pt x="3812400" y="-16342"/>
                  <a:pt x="4003894" y="69919"/>
                  <a:pt x="4273033" y="0"/>
                </a:cubicBezTo>
                <a:cubicBezTo>
                  <a:pt x="4542172" y="-69919"/>
                  <a:pt x="4507256" y="31697"/>
                  <a:pt x="4713901" y="0"/>
                </a:cubicBezTo>
                <a:cubicBezTo>
                  <a:pt x="4920546" y="-31697"/>
                  <a:pt x="5165873" y="2483"/>
                  <a:pt x="5341291" y="0"/>
                </a:cubicBezTo>
                <a:cubicBezTo>
                  <a:pt x="5516709" y="-2483"/>
                  <a:pt x="5783541" y="53855"/>
                  <a:pt x="6217376" y="0"/>
                </a:cubicBezTo>
                <a:cubicBezTo>
                  <a:pt x="6252213" y="248764"/>
                  <a:pt x="6159274" y="419782"/>
                  <a:pt x="6217376" y="575982"/>
                </a:cubicBezTo>
                <a:cubicBezTo>
                  <a:pt x="6275478" y="732182"/>
                  <a:pt x="6170011" y="832382"/>
                  <a:pt x="6217376" y="1031008"/>
                </a:cubicBezTo>
                <a:cubicBezTo>
                  <a:pt x="6264741" y="1229634"/>
                  <a:pt x="6165975" y="1398262"/>
                  <a:pt x="6217376" y="1526352"/>
                </a:cubicBezTo>
                <a:cubicBezTo>
                  <a:pt x="6268777" y="1654442"/>
                  <a:pt x="6158755" y="1920054"/>
                  <a:pt x="6217376" y="2062015"/>
                </a:cubicBezTo>
                <a:cubicBezTo>
                  <a:pt x="6275997" y="2203976"/>
                  <a:pt x="6179247" y="2401574"/>
                  <a:pt x="6217376" y="2517041"/>
                </a:cubicBezTo>
                <a:cubicBezTo>
                  <a:pt x="6255505" y="2632508"/>
                  <a:pt x="6203208" y="3017410"/>
                  <a:pt x="6217376" y="3173660"/>
                </a:cubicBezTo>
                <a:cubicBezTo>
                  <a:pt x="6231544" y="3329910"/>
                  <a:pt x="6164016" y="3788659"/>
                  <a:pt x="6217376" y="4031873"/>
                </a:cubicBezTo>
                <a:cubicBezTo>
                  <a:pt x="6019428" y="4084612"/>
                  <a:pt x="5718147" y="3958198"/>
                  <a:pt x="5527812" y="4031873"/>
                </a:cubicBezTo>
                <a:cubicBezTo>
                  <a:pt x="5337477" y="4105548"/>
                  <a:pt x="5044839" y="3992019"/>
                  <a:pt x="4900423" y="4031873"/>
                </a:cubicBezTo>
                <a:cubicBezTo>
                  <a:pt x="4756007" y="4071727"/>
                  <a:pt x="4593114" y="3996544"/>
                  <a:pt x="4397380" y="4031873"/>
                </a:cubicBezTo>
                <a:cubicBezTo>
                  <a:pt x="4201646" y="4067202"/>
                  <a:pt x="3926324" y="3951207"/>
                  <a:pt x="3707817" y="4031873"/>
                </a:cubicBezTo>
                <a:cubicBezTo>
                  <a:pt x="3489310" y="4112539"/>
                  <a:pt x="3442828" y="4016465"/>
                  <a:pt x="3204775" y="4031873"/>
                </a:cubicBezTo>
                <a:cubicBezTo>
                  <a:pt x="2966722" y="4047281"/>
                  <a:pt x="2809677" y="3984710"/>
                  <a:pt x="2701732" y="4031873"/>
                </a:cubicBezTo>
                <a:cubicBezTo>
                  <a:pt x="2593787" y="4079036"/>
                  <a:pt x="2340264" y="3987906"/>
                  <a:pt x="2012169" y="4031873"/>
                </a:cubicBezTo>
                <a:cubicBezTo>
                  <a:pt x="1684074" y="4075840"/>
                  <a:pt x="1528295" y="4022695"/>
                  <a:pt x="1384779" y="4031873"/>
                </a:cubicBezTo>
                <a:cubicBezTo>
                  <a:pt x="1241263" y="4041051"/>
                  <a:pt x="981958" y="3999430"/>
                  <a:pt x="819563" y="4031873"/>
                </a:cubicBezTo>
                <a:cubicBezTo>
                  <a:pt x="657168" y="4064316"/>
                  <a:pt x="346350" y="3977401"/>
                  <a:pt x="0" y="4031873"/>
                </a:cubicBezTo>
                <a:cubicBezTo>
                  <a:pt x="-9621" y="3837703"/>
                  <a:pt x="41967" y="3727335"/>
                  <a:pt x="0" y="3496210"/>
                </a:cubicBezTo>
                <a:cubicBezTo>
                  <a:pt x="-41967" y="3265085"/>
                  <a:pt x="18468" y="3041244"/>
                  <a:pt x="0" y="2879909"/>
                </a:cubicBezTo>
                <a:cubicBezTo>
                  <a:pt x="-18468" y="2718574"/>
                  <a:pt x="51648" y="2626011"/>
                  <a:pt x="0" y="2424884"/>
                </a:cubicBezTo>
                <a:cubicBezTo>
                  <a:pt x="-51648" y="2223758"/>
                  <a:pt x="49445" y="2052611"/>
                  <a:pt x="0" y="1929539"/>
                </a:cubicBezTo>
                <a:cubicBezTo>
                  <a:pt x="-49445" y="1806468"/>
                  <a:pt x="48784" y="1637235"/>
                  <a:pt x="0" y="1434195"/>
                </a:cubicBezTo>
                <a:cubicBezTo>
                  <a:pt x="-48784" y="1231155"/>
                  <a:pt x="59908" y="1078788"/>
                  <a:pt x="0" y="817894"/>
                </a:cubicBezTo>
                <a:cubicBezTo>
                  <a:pt x="-59908" y="557000"/>
                  <a:pt x="20112" y="327392"/>
                  <a:pt x="0" y="0"/>
                </a:cubicBezTo>
                <a:close/>
              </a:path>
              <a:path w="6217376" h="4031873" stroke="0" extrusionOk="0">
                <a:moveTo>
                  <a:pt x="0" y="0"/>
                </a:moveTo>
                <a:cubicBezTo>
                  <a:pt x="100064" y="-22055"/>
                  <a:pt x="325772" y="21720"/>
                  <a:pt x="440868" y="0"/>
                </a:cubicBezTo>
                <a:cubicBezTo>
                  <a:pt x="555964" y="-21720"/>
                  <a:pt x="814636" y="66822"/>
                  <a:pt x="1006084" y="0"/>
                </a:cubicBezTo>
                <a:cubicBezTo>
                  <a:pt x="1197532" y="-66822"/>
                  <a:pt x="1228254" y="31265"/>
                  <a:pt x="1446953" y="0"/>
                </a:cubicBezTo>
                <a:cubicBezTo>
                  <a:pt x="1665652" y="-31265"/>
                  <a:pt x="1861326" y="70413"/>
                  <a:pt x="2136516" y="0"/>
                </a:cubicBezTo>
                <a:cubicBezTo>
                  <a:pt x="2411706" y="-70413"/>
                  <a:pt x="2411902" y="5670"/>
                  <a:pt x="2577385" y="0"/>
                </a:cubicBezTo>
                <a:cubicBezTo>
                  <a:pt x="2742868" y="-5670"/>
                  <a:pt x="2990849" y="17471"/>
                  <a:pt x="3266948" y="0"/>
                </a:cubicBezTo>
                <a:cubicBezTo>
                  <a:pt x="3543047" y="-17471"/>
                  <a:pt x="3617979" y="10933"/>
                  <a:pt x="3707817" y="0"/>
                </a:cubicBezTo>
                <a:cubicBezTo>
                  <a:pt x="3797655" y="-10933"/>
                  <a:pt x="4064227" y="8735"/>
                  <a:pt x="4273033" y="0"/>
                </a:cubicBezTo>
                <a:cubicBezTo>
                  <a:pt x="4481839" y="-8735"/>
                  <a:pt x="4535982" y="41569"/>
                  <a:pt x="4776075" y="0"/>
                </a:cubicBezTo>
                <a:cubicBezTo>
                  <a:pt x="5016168" y="-41569"/>
                  <a:pt x="5190533" y="35407"/>
                  <a:pt x="5341291" y="0"/>
                </a:cubicBezTo>
                <a:cubicBezTo>
                  <a:pt x="5492049" y="-35407"/>
                  <a:pt x="5933176" y="74141"/>
                  <a:pt x="6217376" y="0"/>
                </a:cubicBezTo>
                <a:cubicBezTo>
                  <a:pt x="6219804" y="224859"/>
                  <a:pt x="6180320" y="249300"/>
                  <a:pt x="6217376" y="455026"/>
                </a:cubicBezTo>
                <a:cubicBezTo>
                  <a:pt x="6254432" y="660752"/>
                  <a:pt x="6140082" y="874101"/>
                  <a:pt x="6217376" y="1111645"/>
                </a:cubicBezTo>
                <a:cubicBezTo>
                  <a:pt x="6294670" y="1349189"/>
                  <a:pt x="6160049" y="1491848"/>
                  <a:pt x="6217376" y="1606989"/>
                </a:cubicBezTo>
                <a:cubicBezTo>
                  <a:pt x="6274703" y="1722130"/>
                  <a:pt x="6183809" y="2074655"/>
                  <a:pt x="6217376" y="2223290"/>
                </a:cubicBezTo>
                <a:cubicBezTo>
                  <a:pt x="6250943" y="2371925"/>
                  <a:pt x="6186202" y="2530646"/>
                  <a:pt x="6217376" y="2718634"/>
                </a:cubicBezTo>
                <a:cubicBezTo>
                  <a:pt x="6248550" y="2906622"/>
                  <a:pt x="6207728" y="3056208"/>
                  <a:pt x="6217376" y="3213979"/>
                </a:cubicBezTo>
                <a:cubicBezTo>
                  <a:pt x="6227024" y="3371750"/>
                  <a:pt x="6193052" y="3779118"/>
                  <a:pt x="6217376" y="4031873"/>
                </a:cubicBezTo>
                <a:cubicBezTo>
                  <a:pt x="5957233" y="4033294"/>
                  <a:pt x="5885139" y="3994521"/>
                  <a:pt x="5589986" y="4031873"/>
                </a:cubicBezTo>
                <a:cubicBezTo>
                  <a:pt x="5294833" y="4069225"/>
                  <a:pt x="5325093" y="4015357"/>
                  <a:pt x="5149118" y="4031873"/>
                </a:cubicBezTo>
                <a:cubicBezTo>
                  <a:pt x="4973143" y="4048389"/>
                  <a:pt x="4952988" y="4029400"/>
                  <a:pt x="4770423" y="4031873"/>
                </a:cubicBezTo>
                <a:cubicBezTo>
                  <a:pt x="4587858" y="4034346"/>
                  <a:pt x="4512857" y="4005205"/>
                  <a:pt x="4391728" y="4031873"/>
                </a:cubicBezTo>
                <a:cubicBezTo>
                  <a:pt x="4270600" y="4058541"/>
                  <a:pt x="3957975" y="4021859"/>
                  <a:pt x="3702165" y="4031873"/>
                </a:cubicBezTo>
                <a:cubicBezTo>
                  <a:pt x="3446355" y="4041887"/>
                  <a:pt x="3345541" y="4016979"/>
                  <a:pt x="3199123" y="4031873"/>
                </a:cubicBezTo>
                <a:cubicBezTo>
                  <a:pt x="3052705" y="4046767"/>
                  <a:pt x="2797216" y="4000790"/>
                  <a:pt x="2633907" y="4031873"/>
                </a:cubicBezTo>
                <a:cubicBezTo>
                  <a:pt x="2470598" y="4062956"/>
                  <a:pt x="2239554" y="3966304"/>
                  <a:pt x="2006517" y="4031873"/>
                </a:cubicBezTo>
                <a:cubicBezTo>
                  <a:pt x="1773480" y="4097442"/>
                  <a:pt x="1485890" y="4007766"/>
                  <a:pt x="1316953" y="4031873"/>
                </a:cubicBezTo>
                <a:cubicBezTo>
                  <a:pt x="1148016" y="4055980"/>
                  <a:pt x="1065991" y="3998524"/>
                  <a:pt x="938259" y="4031873"/>
                </a:cubicBezTo>
                <a:cubicBezTo>
                  <a:pt x="810527" y="4065222"/>
                  <a:pt x="386435" y="4002770"/>
                  <a:pt x="0" y="4031873"/>
                </a:cubicBezTo>
                <a:cubicBezTo>
                  <a:pt x="-52209" y="3824748"/>
                  <a:pt x="44991" y="3691364"/>
                  <a:pt x="0" y="3496210"/>
                </a:cubicBezTo>
                <a:cubicBezTo>
                  <a:pt x="-44991" y="3301056"/>
                  <a:pt x="11694" y="3088005"/>
                  <a:pt x="0" y="2839591"/>
                </a:cubicBezTo>
                <a:cubicBezTo>
                  <a:pt x="-11694" y="2591177"/>
                  <a:pt x="60900" y="2467711"/>
                  <a:pt x="0" y="2182971"/>
                </a:cubicBezTo>
                <a:cubicBezTo>
                  <a:pt x="-60900" y="1898231"/>
                  <a:pt x="28795" y="1846378"/>
                  <a:pt x="0" y="1526352"/>
                </a:cubicBezTo>
                <a:cubicBezTo>
                  <a:pt x="-28795" y="1206326"/>
                  <a:pt x="4432" y="1237420"/>
                  <a:pt x="0" y="950370"/>
                </a:cubicBezTo>
                <a:cubicBezTo>
                  <a:pt x="-4432" y="663320"/>
                  <a:pt x="66141" y="373873"/>
                  <a:pt x="0" y="0"/>
                </a:cubicBezTo>
                <a:close/>
              </a:path>
            </a:pathLst>
          </a:custGeom>
          <a:solidFill>
            <a:schemeClr val="accent1">
              <a:lumMod val="40000"/>
              <a:lumOff val="60000"/>
            </a:schemeClr>
          </a:solidFill>
          <a:ln>
            <a:solidFill>
              <a:schemeClr val="tx1"/>
            </a:solidFill>
            <a:extLst>
              <a:ext uri="{C807C97D-BFC1-408E-A445-0C87EB9F89A2}">
                <ask:lineSketchStyleProps xmlns:ask="http://schemas.microsoft.com/office/drawing/2018/sketchyshapes" sd="162458030">
                  <a:prstGeom prst="rect">
                    <a:avLst/>
                  </a:prstGeom>
                  <ask:type>
                    <ask:lineSketchScribble/>
                  </ask:type>
                </ask:lineSketchStyleProps>
              </a:ext>
            </a:extLst>
          </a:ln>
        </p:spPr>
        <p:txBody>
          <a:bodyPr wrap="square">
            <a:spAutoFit/>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eaLnBrk="1" fontAlgn="auto" hangingPunct="1">
              <a:spcBef>
                <a:spcPct val="0"/>
              </a:spcBef>
              <a:spcAft>
                <a:spcPts val="0"/>
              </a:spcAft>
              <a:buNone/>
              <a:defRPr/>
            </a:pPr>
            <a:r>
              <a:rPr lang="en-GB" altLang="en-US" sz="3200" i="1" u="sng" kern="0" dirty="0">
                <a:solidFill>
                  <a:schemeClr val="tx1"/>
                </a:solidFill>
                <a:latin typeface="+mn-lt"/>
                <a:cs typeface="Arial" panose="020B0604020202020204" pitchFamily="34" charset="0"/>
              </a:rPr>
              <a:t>G</a:t>
            </a:r>
            <a:r>
              <a:rPr lang="en-GB" altLang="en-US" sz="2200" b="0" kern="0" dirty="0">
                <a:solidFill>
                  <a:srgbClr val="000000"/>
                </a:solidFill>
                <a:latin typeface="+mn-lt"/>
                <a:cs typeface="Arial" panose="020B0604020202020204" pitchFamily="34" charset="0"/>
              </a:rPr>
              <a:t>	</a:t>
            </a:r>
            <a:r>
              <a:rPr lang="en-GB" altLang="en-US" b="0" kern="0" dirty="0">
                <a:solidFill>
                  <a:srgbClr val="000000"/>
                </a:solidFill>
                <a:latin typeface="+mn-lt"/>
                <a:cs typeface="Arial" panose="020B0604020202020204" pitchFamily="34" charset="0"/>
              </a:rPr>
              <a:t>grounds for search</a:t>
            </a:r>
          </a:p>
          <a:p>
            <a:pPr eaLnBrk="1" fontAlgn="auto" hangingPunct="1">
              <a:spcBef>
                <a:spcPct val="0"/>
              </a:spcBef>
              <a:spcAft>
                <a:spcPts val="0"/>
              </a:spcAft>
              <a:buNone/>
              <a:defRPr/>
            </a:pPr>
            <a:r>
              <a:rPr lang="en-GB" altLang="en-US" sz="3200" i="1" u="sng" kern="0" dirty="0">
                <a:solidFill>
                  <a:schemeClr val="tx1"/>
                </a:solidFill>
                <a:latin typeface="+mn-lt"/>
                <a:cs typeface="Arial" panose="020B0604020202020204" pitchFamily="34" charset="0"/>
              </a:rPr>
              <a:t>O</a:t>
            </a:r>
            <a:r>
              <a:rPr lang="en-GB" altLang="en-US" sz="2200" b="0" kern="0" dirty="0">
                <a:solidFill>
                  <a:srgbClr val="000000"/>
                </a:solidFill>
                <a:latin typeface="+mn-lt"/>
                <a:cs typeface="Arial" panose="020B0604020202020204" pitchFamily="34" charset="0"/>
              </a:rPr>
              <a:t>	</a:t>
            </a:r>
            <a:r>
              <a:rPr lang="en-GB" altLang="en-US" b="0" kern="0" dirty="0">
                <a:solidFill>
                  <a:srgbClr val="000000"/>
                </a:solidFill>
                <a:latin typeface="+mn-lt"/>
                <a:cs typeface="Arial" panose="020B0604020202020204" pitchFamily="34" charset="0"/>
              </a:rPr>
              <a:t>object or purpose of search</a:t>
            </a:r>
          </a:p>
          <a:p>
            <a:pPr eaLnBrk="1" fontAlgn="auto" hangingPunct="1">
              <a:spcBef>
                <a:spcPct val="0"/>
              </a:spcBef>
              <a:spcAft>
                <a:spcPts val="0"/>
              </a:spcAft>
              <a:buNone/>
              <a:defRPr/>
            </a:pPr>
            <a:r>
              <a:rPr lang="en-GB" altLang="en-US" sz="3200" i="1" u="sng" kern="0" dirty="0">
                <a:solidFill>
                  <a:schemeClr val="tx1"/>
                </a:solidFill>
                <a:latin typeface="+mn-lt"/>
                <a:cs typeface="Arial" panose="020B0604020202020204" pitchFamily="34" charset="0"/>
              </a:rPr>
              <a:t>W</a:t>
            </a:r>
            <a:r>
              <a:rPr lang="en-GB" altLang="en-US" sz="2200" b="0" kern="0" dirty="0">
                <a:solidFill>
                  <a:srgbClr val="000000"/>
                </a:solidFill>
                <a:latin typeface="+mn-lt"/>
                <a:cs typeface="Arial" panose="020B0604020202020204" pitchFamily="34" charset="0"/>
              </a:rPr>
              <a:t>	</a:t>
            </a:r>
            <a:r>
              <a:rPr lang="en-GB" altLang="en-US" b="0" kern="0" dirty="0">
                <a:solidFill>
                  <a:srgbClr val="000000"/>
                </a:solidFill>
                <a:latin typeface="+mn-lt"/>
                <a:cs typeface="Arial" panose="020B0604020202020204" pitchFamily="34" charset="0"/>
              </a:rPr>
              <a:t>warrant card (if in plain clothes)</a:t>
            </a:r>
          </a:p>
          <a:p>
            <a:pPr eaLnBrk="1" fontAlgn="auto" hangingPunct="1">
              <a:spcBef>
                <a:spcPct val="0"/>
              </a:spcBef>
              <a:spcAft>
                <a:spcPts val="0"/>
              </a:spcAft>
              <a:buNone/>
              <a:defRPr/>
            </a:pPr>
            <a:r>
              <a:rPr lang="en-GB" altLang="en-US" sz="3200" i="1" u="sng" kern="0" dirty="0">
                <a:solidFill>
                  <a:schemeClr val="tx1"/>
                </a:solidFill>
                <a:latin typeface="+mn-lt"/>
                <a:cs typeface="Arial" panose="020B0604020202020204" pitchFamily="34" charset="0"/>
              </a:rPr>
              <a:t>I</a:t>
            </a:r>
            <a:r>
              <a:rPr lang="en-GB" altLang="en-US" sz="2200" b="0" kern="0" dirty="0">
                <a:solidFill>
                  <a:srgbClr val="000000"/>
                </a:solidFill>
                <a:latin typeface="+mn-lt"/>
                <a:cs typeface="Arial" panose="020B0604020202020204" pitchFamily="34" charset="0"/>
              </a:rPr>
              <a:t>	</a:t>
            </a:r>
            <a:r>
              <a:rPr lang="en-GB" altLang="en-US" b="0" kern="0" dirty="0">
                <a:solidFill>
                  <a:srgbClr val="000000"/>
                </a:solidFill>
                <a:latin typeface="+mn-lt"/>
                <a:cs typeface="Arial" panose="020B0604020202020204" pitchFamily="34" charset="0"/>
              </a:rPr>
              <a:t>identity of officer</a:t>
            </a:r>
          </a:p>
          <a:p>
            <a:pPr eaLnBrk="1" fontAlgn="auto" hangingPunct="1">
              <a:spcBef>
                <a:spcPct val="0"/>
              </a:spcBef>
              <a:spcAft>
                <a:spcPts val="0"/>
              </a:spcAft>
              <a:buNone/>
              <a:defRPr/>
            </a:pPr>
            <a:r>
              <a:rPr lang="en-GB" altLang="en-US" sz="3200" i="1" u="sng" kern="0" dirty="0">
                <a:solidFill>
                  <a:schemeClr val="tx1"/>
                </a:solidFill>
                <a:latin typeface="+mn-lt"/>
                <a:cs typeface="Arial" panose="020B0604020202020204" pitchFamily="34" charset="0"/>
              </a:rPr>
              <a:t>S</a:t>
            </a:r>
            <a:r>
              <a:rPr lang="en-GB" altLang="en-US" sz="2200" b="0" kern="0" dirty="0">
                <a:solidFill>
                  <a:srgbClr val="0070C0"/>
                </a:solidFill>
                <a:latin typeface="+mn-lt"/>
                <a:cs typeface="Arial" panose="020B0604020202020204" pitchFamily="34" charset="0"/>
              </a:rPr>
              <a:t>	</a:t>
            </a:r>
            <a:r>
              <a:rPr lang="en-GB" altLang="en-US" b="0" kern="0" dirty="0">
                <a:solidFill>
                  <a:srgbClr val="000000"/>
                </a:solidFill>
                <a:latin typeface="+mn-lt"/>
                <a:cs typeface="Arial" panose="020B0604020202020204" pitchFamily="34" charset="0"/>
              </a:rPr>
              <a:t>station to which attached</a:t>
            </a:r>
          </a:p>
          <a:p>
            <a:pPr eaLnBrk="1" fontAlgn="auto" hangingPunct="1">
              <a:spcBef>
                <a:spcPct val="0"/>
              </a:spcBef>
              <a:spcAft>
                <a:spcPts val="0"/>
              </a:spcAft>
              <a:buNone/>
              <a:defRPr/>
            </a:pPr>
            <a:r>
              <a:rPr lang="en-GB" altLang="en-US" sz="3200" i="1" u="sng" kern="0" dirty="0">
                <a:solidFill>
                  <a:schemeClr val="tx1"/>
                </a:solidFill>
                <a:latin typeface="+mn-lt"/>
                <a:cs typeface="Arial" panose="020B0604020202020204" pitchFamily="34" charset="0"/>
              </a:rPr>
              <a:t>E</a:t>
            </a:r>
            <a:r>
              <a:rPr lang="en-GB" altLang="en-US" sz="2200" kern="0" dirty="0">
                <a:solidFill>
                  <a:srgbClr val="000000"/>
                </a:solidFill>
                <a:latin typeface="+mn-lt"/>
                <a:cs typeface="Arial" panose="020B0604020202020204" pitchFamily="34" charset="0"/>
              </a:rPr>
              <a:t>	</a:t>
            </a:r>
            <a:r>
              <a:rPr lang="en-GB" altLang="en-US" b="0" kern="0" dirty="0">
                <a:solidFill>
                  <a:srgbClr val="000000"/>
                </a:solidFill>
                <a:latin typeface="+mn-lt"/>
                <a:cs typeface="Arial" panose="020B0604020202020204" pitchFamily="34" charset="0"/>
              </a:rPr>
              <a:t>entitlement to copy of record</a:t>
            </a:r>
          </a:p>
          <a:p>
            <a:pPr eaLnBrk="1" fontAlgn="auto" hangingPunct="1">
              <a:spcBef>
                <a:spcPct val="0"/>
              </a:spcBef>
              <a:spcAft>
                <a:spcPts val="0"/>
              </a:spcAft>
              <a:buNone/>
              <a:defRPr/>
            </a:pPr>
            <a:r>
              <a:rPr lang="en-GB" altLang="en-US" sz="3200" i="1" u="sng" kern="0" dirty="0">
                <a:solidFill>
                  <a:schemeClr val="tx1"/>
                </a:solidFill>
                <a:latin typeface="+mn-lt"/>
                <a:cs typeface="Arial" panose="020B0604020202020204" pitchFamily="34" charset="0"/>
              </a:rPr>
              <a:t>L</a:t>
            </a:r>
            <a:r>
              <a:rPr lang="en-GB" altLang="en-US" sz="2200" b="0" i="1" kern="0" dirty="0">
                <a:solidFill>
                  <a:schemeClr val="tx1"/>
                </a:solidFill>
                <a:latin typeface="+mn-lt"/>
                <a:cs typeface="Arial" panose="020B0604020202020204" pitchFamily="34" charset="0"/>
              </a:rPr>
              <a:t>	</a:t>
            </a:r>
            <a:r>
              <a:rPr lang="en-GB" altLang="en-US" b="0" kern="0" dirty="0">
                <a:solidFill>
                  <a:schemeClr val="tx1"/>
                </a:solidFill>
                <a:latin typeface="+mn-lt"/>
                <a:cs typeface="Arial" panose="020B0604020202020204" pitchFamily="34" charset="0"/>
              </a:rPr>
              <a:t>legal power used</a:t>
            </a:r>
          </a:p>
          <a:p>
            <a:pPr eaLnBrk="1" fontAlgn="auto" hangingPunct="1">
              <a:spcBef>
                <a:spcPct val="0"/>
              </a:spcBef>
              <a:spcAft>
                <a:spcPts val="0"/>
              </a:spcAft>
              <a:buNone/>
              <a:defRPr/>
            </a:pPr>
            <a:r>
              <a:rPr lang="en-GB" altLang="en-US" sz="3200" i="1" u="sng" kern="0" dirty="0">
                <a:solidFill>
                  <a:schemeClr val="tx1"/>
                </a:solidFill>
                <a:latin typeface="+mn-lt"/>
                <a:cs typeface="Arial" panose="020B0604020202020204" pitchFamily="34" charset="0"/>
              </a:rPr>
              <a:t>Y</a:t>
            </a:r>
            <a:r>
              <a:rPr lang="en-GB" altLang="en-US" sz="2200" kern="0" dirty="0">
                <a:solidFill>
                  <a:srgbClr val="000000"/>
                </a:solidFill>
                <a:latin typeface="+mn-lt"/>
                <a:cs typeface="Arial" panose="020B0604020202020204" pitchFamily="34" charset="0"/>
              </a:rPr>
              <a:t>	</a:t>
            </a:r>
            <a:r>
              <a:rPr lang="en-GB" altLang="en-US" b="0" kern="0" dirty="0">
                <a:solidFill>
                  <a:srgbClr val="000000"/>
                </a:solidFill>
                <a:latin typeface="+mn-lt"/>
                <a:cs typeface="Arial" panose="020B0604020202020204" pitchFamily="34" charset="0"/>
              </a:rPr>
              <a:t>you are detained for purpose of search</a:t>
            </a:r>
          </a:p>
        </p:txBody>
      </p:sp>
      <p:grpSp>
        <p:nvGrpSpPr>
          <p:cNvPr id="4" name="Group 3">
            <a:extLst>
              <a:ext uri="{FF2B5EF4-FFF2-40B4-BE49-F238E27FC236}">
                <a16:creationId xmlns:a16="http://schemas.microsoft.com/office/drawing/2014/main" id="{81634BCE-FE04-4B1F-802A-3AA513932276}"/>
              </a:ext>
            </a:extLst>
          </p:cNvPr>
          <p:cNvGrpSpPr/>
          <p:nvPr/>
        </p:nvGrpSpPr>
        <p:grpSpPr>
          <a:xfrm>
            <a:off x="0" y="5734233"/>
            <a:ext cx="12192000" cy="1240188"/>
            <a:chOff x="0" y="5734233"/>
            <a:chExt cx="12192000" cy="1240188"/>
          </a:xfrm>
        </p:grpSpPr>
        <p:pic>
          <p:nvPicPr>
            <p:cNvPr id="5" name="Picture 4">
              <a:extLst>
                <a:ext uri="{FF2B5EF4-FFF2-40B4-BE49-F238E27FC236}">
                  <a16:creationId xmlns:a16="http://schemas.microsoft.com/office/drawing/2014/main" id="{D85D93AD-2511-4C77-9F14-3622AA3B637D}"/>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p:blipFill>
          <p:spPr>
            <a:xfrm>
              <a:off x="0" y="6045466"/>
              <a:ext cx="12192000" cy="827536"/>
            </a:xfrm>
            <a:prstGeom prst="rect">
              <a:avLst/>
            </a:prstGeom>
          </p:spPr>
        </p:pic>
        <p:sp>
          <p:nvSpPr>
            <p:cNvPr id="6" name="Rectangle 5">
              <a:extLst>
                <a:ext uri="{FF2B5EF4-FFF2-40B4-BE49-F238E27FC236}">
                  <a16:creationId xmlns:a16="http://schemas.microsoft.com/office/drawing/2014/main" id="{D35C8FC5-362B-4312-8A51-95C3446C43AB}"/>
                </a:ext>
              </a:extLst>
            </p:cNvPr>
            <p:cNvSpPr/>
            <p:nvPr/>
          </p:nvSpPr>
          <p:spPr>
            <a:xfrm>
              <a:off x="25878" y="6099245"/>
              <a:ext cx="2278207" cy="728890"/>
            </a:xfrm>
            <a:prstGeom prst="rect">
              <a:avLst/>
            </a:prstGeom>
            <a:solidFill>
              <a:srgbClr val="00438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7" name="Picture 6">
              <a:extLst>
                <a:ext uri="{FF2B5EF4-FFF2-40B4-BE49-F238E27FC236}">
                  <a16:creationId xmlns:a16="http://schemas.microsoft.com/office/drawing/2014/main" id="{23F247D0-D3B0-4278-B12B-F4081D22521E}"/>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077275" y="5880520"/>
              <a:ext cx="829163" cy="947615"/>
            </a:xfrm>
            <a:prstGeom prst="rect">
              <a:avLst/>
            </a:prstGeom>
          </p:spPr>
        </p:pic>
        <p:sp>
          <p:nvSpPr>
            <p:cNvPr id="8" name="Rectangle 7">
              <a:extLst>
                <a:ext uri="{FF2B5EF4-FFF2-40B4-BE49-F238E27FC236}">
                  <a16:creationId xmlns:a16="http://schemas.microsoft.com/office/drawing/2014/main" id="{17791678-EF3C-4AC1-AD41-D9F4FA9C3D31}"/>
                </a:ext>
              </a:extLst>
            </p:cNvPr>
            <p:cNvSpPr/>
            <p:nvPr/>
          </p:nvSpPr>
          <p:spPr>
            <a:xfrm>
              <a:off x="9029700" y="6099245"/>
              <a:ext cx="2970647" cy="72889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9" name="Picture 8" descr="Text, letter&#10;&#10;Description automatically generated">
              <a:extLst>
                <a:ext uri="{FF2B5EF4-FFF2-40B4-BE49-F238E27FC236}">
                  <a16:creationId xmlns:a16="http://schemas.microsoft.com/office/drawing/2014/main" id="{7F87B29F-ABDD-4476-9E64-45FBB38B8FE0}"/>
                </a:ext>
              </a:extLst>
            </p:cNvPr>
            <p:cNvPicPr>
              <a:picLocks noChangeAspect="1"/>
            </p:cNvPicPr>
            <p:nvPr/>
          </p:nvPicPr>
          <p:blipFill rotWithShape="1">
            <a:blip r:embed="rId5" cstate="print">
              <a:extLst>
                <a:ext uri="{28A0092B-C50C-407E-A947-70E740481C1C}">
                  <a14:useLocalDpi xmlns:a14="http://schemas.microsoft.com/office/drawing/2010/main" val="0"/>
                </a:ext>
              </a:extLst>
            </a:blip>
            <a:srcRect l="23972" t="33869" r="24538" b="34228"/>
            <a:stretch/>
          </p:blipFill>
          <p:spPr>
            <a:xfrm>
              <a:off x="9966911" y="6099245"/>
              <a:ext cx="2071341" cy="719519"/>
            </a:xfrm>
            <a:prstGeom prst="rect">
              <a:avLst/>
            </a:prstGeom>
          </p:spPr>
        </p:pic>
        <p:pic>
          <p:nvPicPr>
            <p:cNvPr id="10" name="Picture 9" descr="A picture containing text, metalware, gear&#10;&#10;Description automatically generated">
              <a:extLst>
                <a:ext uri="{FF2B5EF4-FFF2-40B4-BE49-F238E27FC236}">
                  <a16:creationId xmlns:a16="http://schemas.microsoft.com/office/drawing/2014/main" id="{533199DF-0DE1-417F-B7BB-85CC1E9ADECB}"/>
                </a:ext>
              </a:extLst>
            </p:cNvPr>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91485" y="5734233"/>
              <a:ext cx="1034370" cy="1240188"/>
            </a:xfrm>
            <a:prstGeom prst="rect">
              <a:avLst/>
            </a:prstGeom>
          </p:spPr>
        </p:pic>
      </p:grpSp>
    </p:spTree>
    <p:extLst>
      <p:ext uri="{BB962C8B-B14F-4D97-AF65-F5344CB8AC3E}">
        <p14:creationId xmlns:p14="http://schemas.microsoft.com/office/powerpoint/2010/main" val="301353886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1919536" y="260649"/>
            <a:ext cx="8517632" cy="646331"/>
          </a:xfrm>
          <a:prstGeom prst="rect">
            <a:avLst/>
          </a:prstGeom>
          <a:solidFill>
            <a:srgbClr val="002060"/>
          </a:solidFill>
        </p:spPr>
        <p:txBody>
          <a:bodyPr wrap="square" rtlCol="0">
            <a:spAutoFit/>
          </a:bodyPr>
          <a:lstStyle/>
          <a:p>
            <a:pPr algn="ctr"/>
            <a:r>
              <a:rPr lang="en-GB" sz="3600" dirty="0">
                <a:latin typeface="+mn-lt"/>
              </a:rPr>
              <a:t>On Conclusion of the Search</a:t>
            </a:r>
          </a:p>
        </p:txBody>
      </p:sp>
      <p:pic>
        <p:nvPicPr>
          <p:cNvPr id="6" name="Picture 5"/>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248129" y="2060848"/>
            <a:ext cx="2760737" cy="2590504"/>
          </a:xfrm>
          <a:prstGeom prst="rect">
            <a:avLst/>
          </a:prstGeom>
        </p:spPr>
      </p:pic>
      <p:graphicFrame>
        <p:nvGraphicFramePr>
          <p:cNvPr id="4" name="Diagram 3"/>
          <p:cNvGraphicFramePr/>
          <p:nvPr>
            <p:extLst>
              <p:ext uri="{D42A27DB-BD31-4B8C-83A1-F6EECF244321}">
                <p14:modId xmlns:p14="http://schemas.microsoft.com/office/powerpoint/2010/main" val="3435807544"/>
              </p:ext>
            </p:extLst>
          </p:nvPr>
        </p:nvGraphicFramePr>
        <p:xfrm>
          <a:off x="2135560" y="1268760"/>
          <a:ext cx="4776192" cy="3616176"/>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grpSp>
        <p:nvGrpSpPr>
          <p:cNvPr id="7" name="Group 6">
            <a:extLst>
              <a:ext uri="{FF2B5EF4-FFF2-40B4-BE49-F238E27FC236}">
                <a16:creationId xmlns:a16="http://schemas.microsoft.com/office/drawing/2014/main" id="{28CB680C-91C8-4E25-B68D-95E62444939A}"/>
              </a:ext>
            </a:extLst>
          </p:cNvPr>
          <p:cNvGrpSpPr/>
          <p:nvPr/>
        </p:nvGrpSpPr>
        <p:grpSpPr>
          <a:xfrm>
            <a:off x="0" y="5734233"/>
            <a:ext cx="12192000" cy="1240188"/>
            <a:chOff x="0" y="5734233"/>
            <a:chExt cx="12192000" cy="1240188"/>
          </a:xfrm>
        </p:grpSpPr>
        <p:pic>
          <p:nvPicPr>
            <p:cNvPr id="8" name="Picture 7">
              <a:extLst>
                <a:ext uri="{FF2B5EF4-FFF2-40B4-BE49-F238E27FC236}">
                  <a16:creationId xmlns:a16="http://schemas.microsoft.com/office/drawing/2014/main" id="{347A45A7-02B3-4985-A15A-CAD188047300}"/>
                </a:ext>
              </a:extLst>
            </p:cNvPr>
            <p:cNvPicPr>
              <a:picLocks noChangeAspect="1"/>
            </p:cNvPicPr>
            <p:nvPr/>
          </p:nvPicPr>
          <p:blipFill>
            <a:blip r:embed="rId9" cstate="print">
              <a:extLst>
                <a:ext uri="{28A0092B-C50C-407E-A947-70E740481C1C}">
                  <a14:useLocalDpi xmlns:a14="http://schemas.microsoft.com/office/drawing/2010/main" val="0"/>
                </a:ext>
              </a:extLst>
            </a:blip>
            <a:srcRect/>
            <a:stretch/>
          </p:blipFill>
          <p:spPr>
            <a:xfrm>
              <a:off x="0" y="6045466"/>
              <a:ext cx="12192000" cy="827536"/>
            </a:xfrm>
            <a:prstGeom prst="rect">
              <a:avLst/>
            </a:prstGeom>
          </p:spPr>
        </p:pic>
        <p:sp>
          <p:nvSpPr>
            <p:cNvPr id="9" name="Rectangle 8">
              <a:extLst>
                <a:ext uri="{FF2B5EF4-FFF2-40B4-BE49-F238E27FC236}">
                  <a16:creationId xmlns:a16="http://schemas.microsoft.com/office/drawing/2014/main" id="{5A06C1CA-676F-424F-B6F9-D235CAB4AF5E}"/>
                </a:ext>
              </a:extLst>
            </p:cNvPr>
            <p:cNvSpPr/>
            <p:nvPr/>
          </p:nvSpPr>
          <p:spPr>
            <a:xfrm>
              <a:off x="25878" y="6099245"/>
              <a:ext cx="2278207" cy="728890"/>
            </a:xfrm>
            <a:prstGeom prst="rect">
              <a:avLst/>
            </a:prstGeom>
            <a:solidFill>
              <a:srgbClr val="00438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10" name="Picture 9">
              <a:extLst>
                <a:ext uri="{FF2B5EF4-FFF2-40B4-BE49-F238E27FC236}">
                  <a16:creationId xmlns:a16="http://schemas.microsoft.com/office/drawing/2014/main" id="{A57FD2D4-CE95-4A88-ABE7-8AEB3525EC52}"/>
                </a:ext>
              </a:extLst>
            </p:cNvPr>
            <p:cNvPicPr>
              <a:picLocks noChangeAspect="1"/>
            </p:cNvPicPr>
            <p:nvPr/>
          </p:nvPicPr>
          <p:blipFill>
            <a:blip r:embed="rId10">
              <a:extLst>
                <a:ext uri="{28A0092B-C50C-407E-A947-70E740481C1C}">
                  <a14:useLocalDpi xmlns:a14="http://schemas.microsoft.com/office/drawing/2010/main" val="0"/>
                </a:ext>
              </a:extLst>
            </a:blip>
            <a:stretch>
              <a:fillRect/>
            </a:stretch>
          </p:blipFill>
          <p:spPr>
            <a:xfrm>
              <a:off x="1077275" y="5880520"/>
              <a:ext cx="829163" cy="947615"/>
            </a:xfrm>
            <a:prstGeom prst="rect">
              <a:avLst/>
            </a:prstGeom>
          </p:spPr>
        </p:pic>
        <p:sp>
          <p:nvSpPr>
            <p:cNvPr id="11" name="Rectangle 10">
              <a:extLst>
                <a:ext uri="{FF2B5EF4-FFF2-40B4-BE49-F238E27FC236}">
                  <a16:creationId xmlns:a16="http://schemas.microsoft.com/office/drawing/2014/main" id="{0A0353D6-ED58-473E-BA13-4637535018EF}"/>
                </a:ext>
              </a:extLst>
            </p:cNvPr>
            <p:cNvSpPr/>
            <p:nvPr/>
          </p:nvSpPr>
          <p:spPr>
            <a:xfrm>
              <a:off x="9029700" y="6099245"/>
              <a:ext cx="2970647" cy="72889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2" name="Picture 11" descr="Text, letter&#10;&#10;Description automatically generated">
              <a:extLst>
                <a:ext uri="{FF2B5EF4-FFF2-40B4-BE49-F238E27FC236}">
                  <a16:creationId xmlns:a16="http://schemas.microsoft.com/office/drawing/2014/main" id="{285FA066-AD13-47F9-B98D-A1CF87202C72}"/>
                </a:ext>
              </a:extLst>
            </p:cNvPr>
            <p:cNvPicPr>
              <a:picLocks noChangeAspect="1"/>
            </p:cNvPicPr>
            <p:nvPr/>
          </p:nvPicPr>
          <p:blipFill rotWithShape="1">
            <a:blip r:embed="rId11" cstate="print">
              <a:extLst>
                <a:ext uri="{28A0092B-C50C-407E-A947-70E740481C1C}">
                  <a14:useLocalDpi xmlns:a14="http://schemas.microsoft.com/office/drawing/2010/main" val="0"/>
                </a:ext>
              </a:extLst>
            </a:blip>
            <a:srcRect l="23972" t="33869" r="24538" b="34228"/>
            <a:stretch/>
          </p:blipFill>
          <p:spPr>
            <a:xfrm>
              <a:off x="9966911" y="6099245"/>
              <a:ext cx="2071341" cy="719519"/>
            </a:xfrm>
            <a:prstGeom prst="rect">
              <a:avLst/>
            </a:prstGeom>
          </p:spPr>
        </p:pic>
        <p:pic>
          <p:nvPicPr>
            <p:cNvPr id="13" name="Picture 12" descr="A picture containing text, metalware, gear&#10;&#10;Description automatically generated">
              <a:extLst>
                <a:ext uri="{FF2B5EF4-FFF2-40B4-BE49-F238E27FC236}">
                  <a16:creationId xmlns:a16="http://schemas.microsoft.com/office/drawing/2014/main" id="{2FE48C28-8D23-4B2C-BA75-EC20B2D2D9EB}"/>
                </a:ext>
              </a:extLst>
            </p:cNvPr>
            <p:cNvPicPr>
              <a:picLocks noChangeAspect="1"/>
            </p:cNvPicPr>
            <p:nvPr/>
          </p:nvPicPr>
          <p:blipFill>
            <a:blip r:embed="rId12" cstate="print">
              <a:extLst>
                <a:ext uri="{28A0092B-C50C-407E-A947-70E740481C1C}">
                  <a14:useLocalDpi xmlns:a14="http://schemas.microsoft.com/office/drawing/2010/main" val="0"/>
                </a:ext>
              </a:extLst>
            </a:blip>
            <a:stretch>
              <a:fillRect/>
            </a:stretch>
          </p:blipFill>
          <p:spPr>
            <a:xfrm>
              <a:off x="91485" y="5734233"/>
              <a:ext cx="1034370" cy="1240188"/>
            </a:xfrm>
            <a:prstGeom prst="rect">
              <a:avLst/>
            </a:prstGeom>
          </p:spPr>
        </p:pic>
      </p:grpSp>
    </p:spTree>
    <p:extLst>
      <p:ext uri="{BB962C8B-B14F-4D97-AF65-F5344CB8AC3E}">
        <p14:creationId xmlns:p14="http://schemas.microsoft.com/office/powerpoint/2010/main" val="7110619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graphicEl>
                                              <a:dgm id="{B1A1FDCC-84E0-4FF8-844C-3AD49FAE7823}"/>
                                            </p:graphicEl>
                                          </p:spTgt>
                                        </p:tgtEl>
                                        <p:attrNameLst>
                                          <p:attrName>style.visibility</p:attrName>
                                        </p:attrNameLst>
                                      </p:cBhvr>
                                      <p:to>
                                        <p:strVal val="visible"/>
                                      </p:to>
                                    </p:set>
                                    <p:animEffect transition="in" filter="fade">
                                      <p:cBhvr>
                                        <p:cTn id="7" dur="500"/>
                                        <p:tgtEl>
                                          <p:spTgt spid="4">
                                            <p:graphicEl>
                                              <a:dgm id="{B1A1FDCC-84E0-4FF8-844C-3AD49FAE7823}"/>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4">
                                            <p:graphicEl>
                                              <a:dgm id="{453AFB15-FA4D-419B-B231-3F5FA70C4E06}"/>
                                            </p:graphicEl>
                                          </p:spTgt>
                                        </p:tgtEl>
                                        <p:attrNameLst>
                                          <p:attrName>style.visibility</p:attrName>
                                        </p:attrNameLst>
                                      </p:cBhvr>
                                      <p:to>
                                        <p:strVal val="visible"/>
                                      </p:to>
                                    </p:set>
                                    <p:animEffect transition="in" filter="fade">
                                      <p:cBhvr>
                                        <p:cTn id="12" dur="500"/>
                                        <p:tgtEl>
                                          <p:spTgt spid="4">
                                            <p:graphicEl>
                                              <a:dgm id="{453AFB15-FA4D-419B-B231-3F5FA70C4E06}"/>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4">
                                            <p:graphicEl>
                                              <a:dgm id="{995C6B46-3552-4387-9471-2BDE619F7AAB}"/>
                                            </p:graphicEl>
                                          </p:spTgt>
                                        </p:tgtEl>
                                        <p:attrNameLst>
                                          <p:attrName>style.visibility</p:attrName>
                                        </p:attrNameLst>
                                      </p:cBhvr>
                                      <p:to>
                                        <p:strVal val="visible"/>
                                      </p:to>
                                    </p:set>
                                    <p:animEffect transition="in" filter="fade">
                                      <p:cBhvr>
                                        <p:cTn id="15" dur="500"/>
                                        <p:tgtEl>
                                          <p:spTgt spid="4">
                                            <p:graphicEl>
                                              <a:dgm id="{995C6B46-3552-4387-9471-2BDE619F7AAB}"/>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p:bldSub>
          <a:bldDgm bld="one"/>
        </p:bldSub>
      </p:bldGraphic>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886995" y="1750243"/>
            <a:ext cx="2652026" cy="2879730"/>
          </a:xfrm>
          <a:prstGeom prst="rect">
            <a:avLst/>
          </a:prstGeom>
        </p:spPr>
      </p:pic>
      <p:sp>
        <p:nvSpPr>
          <p:cNvPr id="4" name="TextBox 3"/>
          <p:cNvSpPr txBox="1"/>
          <p:nvPr/>
        </p:nvSpPr>
        <p:spPr>
          <a:xfrm>
            <a:off x="1664794" y="151301"/>
            <a:ext cx="8862412" cy="1200329"/>
          </a:xfrm>
          <a:prstGeom prst="rect">
            <a:avLst/>
          </a:prstGeom>
          <a:solidFill>
            <a:srgbClr val="002060"/>
          </a:solidFill>
        </p:spPr>
        <p:txBody>
          <a:bodyPr wrap="square" rtlCol="0">
            <a:spAutoFit/>
          </a:bodyPr>
          <a:lstStyle/>
          <a:p>
            <a:pPr algn="ctr"/>
            <a:r>
              <a:rPr lang="en-GB" sz="3600" dirty="0">
                <a:latin typeface="+mn-lt"/>
              </a:rPr>
              <a:t>When Grounds to Search cease during a Search</a:t>
            </a:r>
          </a:p>
        </p:txBody>
      </p:sp>
      <p:sp>
        <p:nvSpPr>
          <p:cNvPr id="7" name="Plus 6"/>
          <p:cNvSpPr/>
          <p:nvPr/>
        </p:nvSpPr>
        <p:spPr>
          <a:xfrm rot="2025320">
            <a:off x="8206995" y="3100266"/>
            <a:ext cx="2520541" cy="1780544"/>
          </a:xfrm>
          <a:prstGeom prst="mathPlus">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Rounded Rectangle 2"/>
          <p:cNvSpPr/>
          <p:nvPr/>
        </p:nvSpPr>
        <p:spPr>
          <a:xfrm>
            <a:off x="2372836" y="1714325"/>
            <a:ext cx="5523596" cy="4104456"/>
          </a:xfrm>
          <a:custGeom>
            <a:avLst/>
            <a:gdLst>
              <a:gd name="connsiteX0" fmla="*/ 0 w 5523596"/>
              <a:gd name="connsiteY0" fmla="*/ 684090 h 4104456"/>
              <a:gd name="connsiteX1" fmla="*/ 684090 w 5523596"/>
              <a:gd name="connsiteY1" fmla="*/ 0 h 4104456"/>
              <a:gd name="connsiteX2" fmla="*/ 1319275 w 5523596"/>
              <a:gd name="connsiteY2" fmla="*/ 0 h 4104456"/>
              <a:gd name="connsiteX3" fmla="*/ 1954460 w 5523596"/>
              <a:gd name="connsiteY3" fmla="*/ 0 h 4104456"/>
              <a:gd name="connsiteX4" fmla="*/ 2464983 w 5523596"/>
              <a:gd name="connsiteY4" fmla="*/ 0 h 4104456"/>
              <a:gd name="connsiteX5" fmla="*/ 3141722 w 5523596"/>
              <a:gd name="connsiteY5" fmla="*/ 0 h 4104456"/>
              <a:gd name="connsiteX6" fmla="*/ 3735353 w 5523596"/>
              <a:gd name="connsiteY6" fmla="*/ 0 h 4104456"/>
              <a:gd name="connsiteX7" fmla="*/ 4839506 w 5523596"/>
              <a:gd name="connsiteY7" fmla="*/ 0 h 4104456"/>
              <a:gd name="connsiteX8" fmla="*/ 5523596 w 5523596"/>
              <a:gd name="connsiteY8" fmla="*/ 684090 h 4104456"/>
              <a:gd name="connsiteX9" fmla="*/ 5523596 w 5523596"/>
              <a:gd name="connsiteY9" fmla="*/ 1203982 h 4104456"/>
              <a:gd name="connsiteX10" fmla="*/ 5523596 w 5523596"/>
              <a:gd name="connsiteY10" fmla="*/ 1805963 h 4104456"/>
              <a:gd name="connsiteX11" fmla="*/ 5523596 w 5523596"/>
              <a:gd name="connsiteY11" fmla="*/ 2380581 h 4104456"/>
              <a:gd name="connsiteX12" fmla="*/ 5523596 w 5523596"/>
              <a:gd name="connsiteY12" fmla="*/ 3420366 h 4104456"/>
              <a:gd name="connsiteX13" fmla="*/ 4839506 w 5523596"/>
              <a:gd name="connsiteY13" fmla="*/ 4104456 h 4104456"/>
              <a:gd name="connsiteX14" fmla="*/ 4245875 w 5523596"/>
              <a:gd name="connsiteY14" fmla="*/ 4104456 h 4104456"/>
              <a:gd name="connsiteX15" fmla="*/ 3735353 w 5523596"/>
              <a:gd name="connsiteY15" fmla="*/ 4104456 h 4104456"/>
              <a:gd name="connsiteX16" fmla="*/ 3183276 w 5523596"/>
              <a:gd name="connsiteY16" fmla="*/ 4104456 h 4104456"/>
              <a:gd name="connsiteX17" fmla="*/ 2506537 w 5523596"/>
              <a:gd name="connsiteY17" fmla="*/ 4104456 h 4104456"/>
              <a:gd name="connsiteX18" fmla="*/ 1954460 w 5523596"/>
              <a:gd name="connsiteY18" fmla="*/ 4104456 h 4104456"/>
              <a:gd name="connsiteX19" fmla="*/ 1485492 w 5523596"/>
              <a:gd name="connsiteY19" fmla="*/ 4104456 h 4104456"/>
              <a:gd name="connsiteX20" fmla="*/ 684090 w 5523596"/>
              <a:gd name="connsiteY20" fmla="*/ 4104456 h 4104456"/>
              <a:gd name="connsiteX21" fmla="*/ 0 w 5523596"/>
              <a:gd name="connsiteY21" fmla="*/ 3420366 h 4104456"/>
              <a:gd name="connsiteX22" fmla="*/ 0 w 5523596"/>
              <a:gd name="connsiteY22" fmla="*/ 2900474 h 4104456"/>
              <a:gd name="connsiteX23" fmla="*/ 0 w 5523596"/>
              <a:gd name="connsiteY23" fmla="*/ 2435307 h 4104456"/>
              <a:gd name="connsiteX24" fmla="*/ 0 w 5523596"/>
              <a:gd name="connsiteY24" fmla="*/ 1942777 h 4104456"/>
              <a:gd name="connsiteX25" fmla="*/ 0 w 5523596"/>
              <a:gd name="connsiteY25" fmla="*/ 1340796 h 4104456"/>
              <a:gd name="connsiteX26" fmla="*/ 0 w 5523596"/>
              <a:gd name="connsiteY26" fmla="*/ 684090 h 41044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5523596" h="4104456" fill="none" extrusionOk="0">
                <a:moveTo>
                  <a:pt x="0" y="684090"/>
                </a:moveTo>
                <a:cubicBezTo>
                  <a:pt x="-47442" y="337626"/>
                  <a:pt x="330912" y="21802"/>
                  <a:pt x="684090" y="0"/>
                </a:cubicBezTo>
                <a:cubicBezTo>
                  <a:pt x="836877" y="-50747"/>
                  <a:pt x="1163763" y="58137"/>
                  <a:pt x="1319275" y="0"/>
                </a:cubicBezTo>
                <a:cubicBezTo>
                  <a:pt x="1474787" y="-58137"/>
                  <a:pt x="1792109" y="22857"/>
                  <a:pt x="1954460" y="0"/>
                </a:cubicBezTo>
                <a:cubicBezTo>
                  <a:pt x="2116811" y="-22857"/>
                  <a:pt x="2255168" y="5100"/>
                  <a:pt x="2464983" y="0"/>
                </a:cubicBezTo>
                <a:cubicBezTo>
                  <a:pt x="2674798" y="-5100"/>
                  <a:pt x="2971602" y="73149"/>
                  <a:pt x="3141722" y="0"/>
                </a:cubicBezTo>
                <a:cubicBezTo>
                  <a:pt x="3311842" y="-73149"/>
                  <a:pt x="3562830" y="17647"/>
                  <a:pt x="3735353" y="0"/>
                </a:cubicBezTo>
                <a:cubicBezTo>
                  <a:pt x="3907876" y="-17647"/>
                  <a:pt x="4310350" y="52186"/>
                  <a:pt x="4839506" y="0"/>
                </a:cubicBezTo>
                <a:cubicBezTo>
                  <a:pt x="5222313" y="104011"/>
                  <a:pt x="5554851" y="283856"/>
                  <a:pt x="5523596" y="684090"/>
                </a:cubicBezTo>
                <a:cubicBezTo>
                  <a:pt x="5553048" y="936008"/>
                  <a:pt x="5472433" y="1007285"/>
                  <a:pt x="5523596" y="1203982"/>
                </a:cubicBezTo>
                <a:cubicBezTo>
                  <a:pt x="5574759" y="1400679"/>
                  <a:pt x="5461158" y="1600806"/>
                  <a:pt x="5523596" y="1805963"/>
                </a:cubicBezTo>
                <a:cubicBezTo>
                  <a:pt x="5586034" y="2011120"/>
                  <a:pt x="5454963" y="2245190"/>
                  <a:pt x="5523596" y="2380581"/>
                </a:cubicBezTo>
                <a:cubicBezTo>
                  <a:pt x="5592229" y="2515972"/>
                  <a:pt x="5513300" y="2940814"/>
                  <a:pt x="5523596" y="3420366"/>
                </a:cubicBezTo>
                <a:cubicBezTo>
                  <a:pt x="5531495" y="3696662"/>
                  <a:pt x="5118430" y="4139131"/>
                  <a:pt x="4839506" y="4104456"/>
                </a:cubicBezTo>
                <a:cubicBezTo>
                  <a:pt x="4567139" y="4128500"/>
                  <a:pt x="4416179" y="4096670"/>
                  <a:pt x="4245875" y="4104456"/>
                </a:cubicBezTo>
                <a:cubicBezTo>
                  <a:pt x="4075571" y="4112242"/>
                  <a:pt x="3871610" y="4045484"/>
                  <a:pt x="3735353" y="4104456"/>
                </a:cubicBezTo>
                <a:cubicBezTo>
                  <a:pt x="3599096" y="4163428"/>
                  <a:pt x="3399927" y="4091036"/>
                  <a:pt x="3183276" y="4104456"/>
                </a:cubicBezTo>
                <a:cubicBezTo>
                  <a:pt x="2966625" y="4117876"/>
                  <a:pt x="2770573" y="4030027"/>
                  <a:pt x="2506537" y="4104456"/>
                </a:cubicBezTo>
                <a:cubicBezTo>
                  <a:pt x="2242501" y="4178885"/>
                  <a:pt x="2183109" y="4102278"/>
                  <a:pt x="1954460" y="4104456"/>
                </a:cubicBezTo>
                <a:cubicBezTo>
                  <a:pt x="1725811" y="4106634"/>
                  <a:pt x="1692367" y="4074067"/>
                  <a:pt x="1485492" y="4104456"/>
                </a:cubicBezTo>
                <a:cubicBezTo>
                  <a:pt x="1278617" y="4134845"/>
                  <a:pt x="1078645" y="4058926"/>
                  <a:pt x="684090" y="4104456"/>
                </a:cubicBezTo>
                <a:cubicBezTo>
                  <a:pt x="242271" y="4140909"/>
                  <a:pt x="-4238" y="3752614"/>
                  <a:pt x="0" y="3420366"/>
                </a:cubicBezTo>
                <a:cubicBezTo>
                  <a:pt x="-38271" y="3161858"/>
                  <a:pt x="42049" y="3134992"/>
                  <a:pt x="0" y="2900474"/>
                </a:cubicBezTo>
                <a:cubicBezTo>
                  <a:pt x="-42049" y="2665956"/>
                  <a:pt x="4170" y="2571707"/>
                  <a:pt x="0" y="2435307"/>
                </a:cubicBezTo>
                <a:cubicBezTo>
                  <a:pt x="-4170" y="2298907"/>
                  <a:pt x="42410" y="2145301"/>
                  <a:pt x="0" y="1942777"/>
                </a:cubicBezTo>
                <a:cubicBezTo>
                  <a:pt x="-42410" y="1740253"/>
                  <a:pt x="53413" y="1572766"/>
                  <a:pt x="0" y="1340796"/>
                </a:cubicBezTo>
                <a:cubicBezTo>
                  <a:pt x="-53413" y="1108826"/>
                  <a:pt x="54562" y="935121"/>
                  <a:pt x="0" y="684090"/>
                </a:cubicBezTo>
                <a:close/>
              </a:path>
              <a:path w="5523596" h="4104456" stroke="0" extrusionOk="0">
                <a:moveTo>
                  <a:pt x="0" y="684090"/>
                </a:moveTo>
                <a:cubicBezTo>
                  <a:pt x="-35954" y="272654"/>
                  <a:pt x="226632" y="-11295"/>
                  <a:pt x="684090" y="0"/>
                </a:cubicBezTo>
                <a:cubicBezTo>
                  <a:pt x="868334" y="-58738"/>
                  <a:pt x="1035704" y="71204"/>
                  <a:pt x="1277721" y="0"/>
                </a:cubicBezTo>
                <a:cubicBezTo>
                  <a:pt x="1519738" y="-71204"/>
                  <a:pt x="1720975" y="37823"/>
                  <a:pt x="1954460" y="0"/>
                </a:cubicBezTo>
                <a:cubicBezTo>
                  <a:pt x="2187945" y="-37823"/>
                  <a:pt x="2361542" y="60393"/>
                  <a:pt x="2631199" y="0"/>
                </a:cubicBezTo>
                <a:cubicBezTo>
                  <a:pt x="2900856" y="-60393"/>
                  <a:pt x="2990315" y="9886"/>
                  <a:pt x="3141722" y="0"/>
                </a:cubicBezTo>
                <a:cubicBezTo>
                  <a:pt x="3293129" y="-9886"/>
                  <a:pt x="3650840" y="58544"/>
                  <a:pt x="3818461" y="0"/>
                </a:cubicBezTo>
                <a:cubicBezTo>
                  <a:pt x="3986082" y="-58544"/>
                  <a:pt x="4170842" y="10365"/>
                  <a:pt x="4328983" y="0"/>
                </a:cubicBezTo>
                <a:cubicBezTo>
                  <a:pt x="4487124" y="-10365"/>
                  <a:pt x="4597071" y="4862"/>
                  <a:pt x="4839506" y="0"/>
                </a:cubicBezTo>
                <a:cubicBezTo>
                  <a:pt x="5265072" y="44564"/>
                  <a:pt x="5622932" y="306711"/>
                  <a:pt x="5523596" y="684090"/>
                </a:cubicBezTo>
                <a:cubicBezTo>
                  <a:pt x="5538420" y="909495"/>
                  <a:pt x="5497430" y="966973"/>
                  <a:pt x="5523596" y="1149257"/>
                </a:cubicBezTo>
                <a:cubicBezTo>
                  <a:pt x="5549762" y="1331541"/>
                  <a:pt x="5477925" y="1459601"/>
                  <a:pt x="5523596" y="1614424"/>
                </a:cubicBezTo>
                <a:cubicBezTo>
                  <a:pt x="5569267" y="1769247"/>
                  <a:pt x="5473292" y="2031440"/>
                  <a:pt x="5523596" y="2189042"/>
                </a:cubicBezTo>
                <a:cubicBezTo>
                  <a:pt x="5573900" y="2346644"/>
                  <a:pt x="5464481" y="2622433"/>
                  <a:pt x="5523596" y="2736297"/>
                </a:cubicBezTo>
                <a:cubicBezTo>
                  <a:pt x="5582711" y="2850161"/>
                  <a:pt x="5455623" y="3103826"/>
                  <a:pt x="5523596" y="3420366"/>
                </a:cubicBezTo>
                <a:cubicBezTo>
                  <a:pt x="5493179" y="3780495"/>
                  <a:pt x="5241394" y="4123266"/>
                  <a:pt x="4839506" y="4104456"/>
                </a:cubicBezTo>
                <a:cubicBezTo>
                  <a:pt x="4574183" y="4120922"/>
                  <a:pt x="4446934" y="4060227"/>
                  <a:pt x="4204321" y="4104456"/>
                </a:cubicBezTo>
                <a:cubicBezTo>
                  <a:pt x="3961708" y="4148685"/>
                  <a:pt x="3854114" y="4060058"/>
                  <a:pt x="3610690" y="4104456"/>
                </a:cubicBezTo>
                <a:cubicBezTo>
                  <a:pt x="3367266" y="4148854"/>
                  <a:pt x="3355817" y="4104094"/>
                  <a:pt x="3141722" y="4104456"/>
                </a:cubicBezTo>
                <a:cubicBezTo>
                  <a:pt x="2927627" y="4104818"/>
                  <a:pt x="2876782" y="4089652"/>
                  <a:pt x="2631199" y="4104456"/>
                </a:cubicBezTo>
                <a:cubicBezTo>
                  <a:pt x="2385616" y="4119260"/>
                  <a:pt x="2186586" y="4076293"/>
                  <a:pt x="1954460" y="4104456"/>
                </a:cubicBezTo>
                <a:cubicBezTo>
                  <a:pt x="1722334" y="4132619"/>
                  <a:pt x="1590169" y="4044545"/>
                  <a:pt x="1277721" y="4104456"/>
                </a:cubicBezTo>
                <a:cubicBezTo>
                  <a:pt x="965273" y="4164367"/>
                  <a:pt x="869495" y="4055719"/>
                  <a:pt x="684090" y="4104456"/>
                </a:cubicBezTo>
                <a:cubicBezTo>
                  <a:pt x="345543" y="4108753"/>
                  <a:pt x="72271" y="3824906"/>
                  <a:pt x="0" y="3420366"/>
                </a:cubicBezTo>
                <a:cubicBezTo>
                  <a:pt x="-9393" y="3219932"/>
                  <a:pt x="26745" y="3127144"/>
                  <a:pt x="0" y="2927836"/>
                </a:cubicBezTo>
                <a:cubicBezTo>
                  <a:pt x="-26745" y="2728528"/>
                  <a:pt x="31313" y="2615877"/>
                  <a:pt x="0" y="2462669"/>
                </a:cubicBezTo>
                <a:cubicBezTo>
                  <a:pt x="-31313" y="2309461"/>
                  <a:pt x="42182" y="2093618"/>
                  <a:pt x="0" y="1997502"/>
                </a:cubicBezTo>
                <a:cubicBezTo>
                  <a:pt x="-42182" y="1901386"/>
                  <a:pt x="39209" y="1687373"/>
                  <a:pt x="0" y="1395522"/>
                </a:cubicBezTo>
                <a:cubicBezTo>
                  <a:pt x="-39209" y="1103671"/>
                  <a:pt x="42836" y="941809"/>
                  <a:pt x="0" y="684090"/>
                </a:cubicBezTo>
                <a:close/>
              </a:path>
            </a:pathLst>
          </a:custGeom>
          <a:solidFill>
            <a:schemeClr val="accent1">
              <a:lumMod val="40000"/>
              <a:lumOff val="60000"/>
            </a:schemeClr>
          </a:solidFill>
          <a:ln>
            <a:solidFill>
              <a:schemeClr val="tx1"/>
            </a:solidFill>
            <a:extLst>
              <a:ext uri="{C807C97D-BFC1-408E-A445-0C87EB9F89A2}">
                <ask:lineSketchStyleProps xmlns:ask="http://schemas.microsoft.com/office/drawing/2018/sketchyshapes" sd="2492327859">
                  <a:prstGeom prst="roundRect">
                    <a:avLst/>
                  </a:prstGeom>
                  <ask:type>
                    <ask:lineSketchScribble/>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TextBox 5"/>
          <p:cNvSpPr txBox="1"/>
          <p:nvPr/>
        </p:nvSpPr>
        <p:spPr>
          <a:xfrm>
            <a:off x="2836578" y="1873727"/>
            <a:ext cx="4638069" cy="3785652"/>
          </a:xfrm>
          <a:prstGeom prst="rect">
            <a:avLst/>
          </a:prstGeom>
          <a:noFill/>
        </p:spPr>
        <p:txBody>
          <a:bodyPr wrap="square" rtlCol="0">
            <a:spAutoFit/>
          </a:bodyPr>
          <a:lstStyle/>
          <a:p>
            <a:pPr algn="ctr" eaLnBrk="1" fontAlgn="auto" hangingPunct="1">
              <a:spcBef>
                <a:spcPct val="20000"/>
              </a:spcBef>
              <a:spcAft>
                <a:spcPts val="0"/>
              </a:spcAft>
              <a:defRPr/>
            </a:pPr>
            <a:r>
              <a:rPr lang="en-GB" sz="2400" b="0" dirty="0">
                <a:solidFill>
                  <a:schemeClr val="tx1"/>
                </a:solidFill>
                <a:latin typeface="+mn-lt"/>
                <a:cs typeface="Arial" panose="020B0604020202020204" pitchFamily="34" charset="0"/>
              </a:rPr>
              <a:t>It could be that information comes to light that places the reasonable grounds to suspect onto another person, or even cancels the original suspicions that a possible crime has or may have been committed. Explain this to the person, explain they are no longer being detained and thank them for their co-operation. </a:t>
            </a:r>
          </a:p>
        </p:txBody>
      </p:sp>
      <p:grpSp>
        <p:nvGrpSpPr>
          <p:cNvPr id="8" name="Group 7">
            <a:extLst>
              <a:ext uri="{FF2B5EF4-FFF2-40B4-BE49-F238E27FC236}">
                <a16:creationId xmlns:a16="http://schemas.microsoft.com/office/drawing/2014/main" id="{B38EE037-C486-4C60-91F0-0ACBFD5D0AB2}"/>
              </a:ext>
            </a:extLst>
          </p:cNvPr>
          <p:cNvGrpSpPr/>
          <p:nvPr/>
        </p:nvGrpSpPr>
        <p:grpSpPr>
          <a:xfrm>
            <a:off x="0" y="5734233"/>
            <a:ext cx="12192000" cy="1240188"/>
            <a:chOff x="0" y="5734233"/>
            <a:chExt cx="12192000" cy="1240188"/>
          </a:xfrm>
        </p:grpSpPr>
        <p:pic>
          <p:nvPicPr>
            <p:cNvPr id="9" name="Picture 8">
              <a:extLst>
                <a:ext uri="{FF2B5EF4-FFF2-40B4-BE49-F238E27FC236}">
                  <a16:creationId xmlns:a16="http://schemas.microsoft.com/office/drawing/2014/main" id="{E9B5F7DE-059E-4639-8D1A-C50BF66C1116}"/>
                </a:ext>
              </a:extLst>
            </p:cNvPr>
            <p:cNvPicPr>
              <a:picLocks noChangeAspect="1"/>
            </p:cNvPicPr>
            <p:nvPr/>
          </p:nvPicPr>
          <p:blipFill>
            <a:blip r:embed="rId4" cstate="print">
              <a:extLst>
                <a:ext uri="{28A0092B-C50C-407E-A947-70E740481C1C}">
                  <a14:useLocalDpi xmlns:a14="http://schemas.microsoft.com/office/drawing/2010/main" val="0"/>
                </a:ext>
              </a:extLst>
            </a:blip>
            <a:srcRect/>
            <a:stretch/>
          </p:blipFill>
          <p:spPr>
            <a:xfrm>
              <a:off x="0" y="6045466"/>
              <a:ext cx="12192000" cy="827536"/>
            </a:xfrm>
            <a:prstGeom prst="rect">
              <a:avLst/>
            </a:prstGeom>
          </p:spPr>
        </p:pic>
        <p:sp>
          <p:nvSpPr>
            <p:cNvPr id="10" name="Rectangle 9">
              <a:extLst>
                <a:ext uri="{FF2B5EF4-FFF2-40B4-BE49-F238E27FC236}">
                  <a16:creationId xmlns:a16="http://schemas.microsoft.com/office/drawing/2014/main" id="{2BFED998-F43E-4670-B240-35B68007AE61}"/>
                </a:ext>
              </a:extLst>
            </p:cNvPr>
            <p:cNvSpPr/>
            <p:nvPr/>
          </p:nvSpPr>
          <p:spPr>
            <a:xfrm>
              <a:off x="25878" y="6099245"/>
              <a:ext cx="2278207" cy="728890"/>
            </a:xfrm>
            <a:prstGeom prst="rect">
              <a:avLst/>
            </a:prstGeom>
            <a:solidFill>
              <a:srgbClr val="00438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11" name="Picture 10">
              <a:extLst>
                <a:ext uri="{FF2B5EF4-FFF2-40B4-BE49-F238E27FC236}">
                  <a16:creationId xmlns:a16="http://schemas.microsoft.com/office/drawing/2014/main" id="{EE0F9F0E-72FE-404E-BE32-0B5DB4113ADC}"/>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077275" y="5880520"/>
              <a:ext cx="829163" cy="947615"/>
            </a:xfrm>
            <a:prstGeom prst="rect">
              <a:avLst/>
            </a:prstGeom>
          </p:spPr>
        </p:pic>
        <p:sp>
          <p:nvSpPr>
            <p:cNvPr id="12" name="Rectangle 11">
              <a:extLst>
                <a:ext uri="{FF2B5EF4-FFF2-40B4-BE49-F238E27FC236}">
                  <a16:creationId xmlns:a16="http://schemas.microsoft.com/office/drawing/2014/main" id="{7CDCB4AC-3977-4876-85B3-1B7364D2B455}"/>
                </a:ext>
              </a:extLst>
            </p:cNvPr>
            <p:cNvSpPr/>
            <p:nvPr/>
          </p:nvSpPr>
          <p:spPr>
            <a:xfrm>
              <a:off x="9029700" y="6099245"/>
              <a:ext cx="2970647" cy="72889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3" name="Picture 12" descr="Text, letter&#10;&#10;Description automatically generated">
              <a:extLst>
                <a:ext uri="{FF2B5EF4-FFF2-40B4-BE49-F238E27FC236}">
                  <a16:creationId xmlns:a16="http://schemas.microsoft.com/office/drawing/2014/main" id="{746721F9-8759-40A2-ADF7-FC41E7A2AE06}"/>
                </a:ext>
              </a:extLst>
            </p:cNvPr>
            <p:cNvPicPr>
              <a:picLocks noChangeAspect="1"/>
            </p:cNvPicPr>
            <p:nvPr/>
          </p:nvPicPr>
          <p:blipFill rotWithShape="1">
            <a:blip r:embed="rId6" cstate="print">
              <a:extLst>
                <a:ext uri="{28A0092B-C50C-407E-A947-70E740481C1C}">
                  <a14:useLocalDpi xmlns:a14="http://schemas.microsoft.com/office/drawing/2010/main" val="0"/>
                </a:ext>
              </a:extLst>
            </a:blip>
            <a:srcRect l="23972" t="33869" r="24538" b="34228"/>
            <a:stretch/>
          </p:blipFill>
          <p:spPr>
            <a:xfrm>
              <a:off x="9966911" y="6099245"/>
              <a:ext cx="2071341" cy="719519"/>
            </a:xfrm>
            <a:prstGeom prst="rect">
              <a:avLst/>
            </a:prstGeom>
          </p:spPr>
        </p:pic>
        <p:pic>
          <p:nvPicPr>
            <p:cNvPr id="14" name="Picture 13" descr="A picture containing text, metalware, gear&#10;&#10;Description automatically generated">
              <a:extLst>
                <a:ext uri="{FF2B5EF4-FFF2-40B4-BE49-F238E27FC236}">
                  <a16:creationId xmlns:a16="http://schemas.microsoft.com/office/drawing/2014/main" id="{DE278601-5182-40D6-852E-207C3A88BF2B}"/>
                </a:ext>
              </a:extLst>
            </p:cNvPr>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91485" y="5734233"/>
              <a:ext cx="1034370" cy="1240188"/>
            </a:xfrm>
            <a:prstGeom prst="rect">
              <a:avLst/>
            </a:prstGeom>
          </p:spPr>
        </p:pic>
      </p:grpSp>
    </p:spTree>
    <p:extLst>
      <p:ext uri="{BB962C8B-B14F-4D97-AF65-F5344CB8AC3E}">
        <p14:creationId xmlns:p14="http://schemas.microsoft.com/office/powerpoint/2010/main" val="362813793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6"/>
                                        </p:tgtEl>
                                        <p:attrNameLst>
                                          <p:attrName>style.visibility</p:attrName>
                                        </p:attrNameLst>
                                      </p:cBhvr>
                                      <p:to>
                                        <p:strVal val="visible"/>
                                      </p:to>
                                    </p:set>
                                    <p:animEffect transition="in" filter="fade">
                                      <p:cBhvr>
                                        <p:cTn id="12"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6" grpId="0"/>
    </p:bld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3" descr="\\Client\G$\Roger Images\Images\thumbnail image\police_female_note.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966911" y="4089058"/>
            <a:ext cx="1921726" cy="1628800"/>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pic>
      <p:sp>
        <p:nvSpPr>
          <p:cNvPr id="8" name="TextBox 7"/>
          <p:cNvSpPr txBox="1"/>
          <p:nvPr/>
        </p:nvSpPr>
        <p:spPr>
          <a:xfrm>
            <a:off x="2414566" y="164211"/>
            <a:ext cx="7405735" cy="646331"/>
          </a:xfrm>
          <a:prstGeom prst="rect">
            <a:avLst/>
          </a:prstGeom>
          <a:solidFill>
            <a:srgbClr val="002060"/>
          </a:solidFill>
        </p:spPr>
        <p:txBody>
          <a:bodyPr wrap="square" rtlCol="0">
            <a:spAutoFit/>
          </a:bodyPr>
          <a:lstStyle/>
          <a:p>
            <a:pPr algn="ctr"/>
            <a:r>
              <a:rPr lang="en-GB" sz="3600" dirty="0">
                <a:latin typeface="+mn-lt"/>
              </a:rPr>
              <a:t>Code A PACE: Conduct of the Search</a:t>
            </a:r>
          </a:p>
        </p:txBody>
      </p:sp>
      <p:graphicFrame>
        <p:nvGraphicFramePr>
          <p:cNvPr id="3" name="Diagram 2"/>
          <p:cNvGraphicFramePr/>
          <p:nvPr>
            <p:extLst>
              <p:ext uri="{D42A27DB-BD31-4B8C-83A1-F6EECF244321}">
                <p14:modId xmlns:p14="http://schemas.microsoft.com/office/powerpoint/2010/main" val="3311587815"/>
              </p:ext>
            </p:extLst>
          </p:nvPr>
        </p:nvGraphicFramePr>
        <p:xfrm>
          <a:off x="1415480" y="1393971"/>
          <a:ext cx="3945559" cy="3763221"/>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graphicFrame>
        <p:nvGraphicFramePr>
          <p:cNvPr id="9" name="Diagram 8"/>
          <p:cNvGraphicFramePr/>
          <p:nvPr>
            <p:extLst>
              <p:ext uri="{D42A27DB-BD31-4B8C-83A1-F6EECF244321}">
                <p14:modId xmlns:p14="http://schemas.microsoft.com/office/powerpoint/2010/main" val="1531264686"/>
              </p:ext>
            </p:extLst>
          </p:nvPr>
        </p:nvGraphicFramePr>
        <p:xfrm>
          <a:off x="5613377" y="1393971"/>
          <a:ext cx="3945559" cy="3763221"/>
        </p:xfrm>
        <a:graphic>
          <a:graphicData uri="http://schemas.openxmlformats.org/drawingml/2006/diagram">
            <dgm:relIds xmlns:dgm="http://schemas.openxmlformats.org/drawingml/2006/diagram" xmlns:r="http://schemas.openxmlformats.org/officeDocument/2006/relationships" r:dm="rId9" r:lo="rId10" r:qs="rId11" r:cs="rId12"/>
          </a:graphicData>
        </a:graphic>
      </p:graphicFrame>
      <p:grpSp>
        <p:nvGrpSpPr>
          <p:cNvPr id="6" name="Group 5">
            <a:extLst>
              <a:ext uri="{FF2B5EF4-FFF2-40B4-BE49-F238E27FC236}">
                <a16:creationId xmlns:a16="http://schemas.microsoft.com/office/drawing/2014/main" id="{AD3B5FEC-48F3-444A-8D0A-7E70F7D83BAB}"/>
              </a:ext>
            </a:extLst>
          </p:cNvPr>
          <p:cNvGrpSpPr/>
          <p:nvPr/>
        </p:nvGrpSpPr>
        <p:grpSpPr>
          <a:xfrm>
            <a:off x="0" y="5734233"/>
            <a:ext cx="12192000" cy="1240188"/>
            <a:chOff x="0" y="5734233"/>
            <a:chExt cx="12192000" cy="1240188"/>
          </a:xfrm>
        </p:grpSpPr>
        <p:pic>
          <p:nvPicPr>
            <p:cNvPr id="10" name="Picture 9">
              <a:extLst>
                <a:ext uri="{FF2B5EF4-FFF2-40B4-BE49-F238E27FC236}">
                  <a16:creationId xmlns:a16="http://schemas.microsoft.com/office/drawing/2014/main" id="{72C23FDC-3483-41F0-8195-07D3510E439B}"/>
                </a:ext>
              </a:extLst>
            </p:cNvPr>
            <p:cNvPicPr>
              <a:picLocks noChangeAspect="1"/>
            </p:cNvPicPr>
            <p:nvPr/>
          </p:nvPicPr>
          <p:blipFill>
            <a:blip r:embed="rId14" cstate="print">
              <a:extLst>
                <a:ext uri="{28A0092B-C50C-407E-A947-70E740481C1C}">
                  <a14:useLocalDpi xmlns:a14="http://schemas.microsoft.com/office/drawing/2010/main" val="0"/>
                </a:ext>
              </a:extLst>
            </a:blip>
            <a:srcRect/>
            <a:stretch/>
          </p:blipFill>
          <p:spPr>
            <a:xfrm>
              <a:off x="0" y="6045466"/>
              <a:ext cx="12192000" cy="827536"/>
            </a:xfrm>
            <a:prstGeom prst="rect">
              <a:avLst/>
            </a:prstGeom>
          </p:spPr>
        </p:pic>
        <p:sp>
          <p:nvSpPr>
            <p:cNvPr id="11" name="Rectangle 10">
              <a:extLst>
                <a:ext uri="{FF2B5EF4-FFF2-40B4-BE49-F238E27FC236}">
                  <a16:creationId xmlns:a16="http://schemas.microsoft.com/office/drawing/2014/main" id="{415FBEFA-0074-451D-B780-215062DBF3D0}"/>
                </a:ext>
              </a:extLst>
            </p:cNvPr>
            <p:cNvSpPr/>
            <p:nvPr/>
          </p:nvSpPr>
          <p:spPr>
            <a:xfrm>
              <a:off x="25878" y="6099245"/>
              <a:ext cx="2278207" cy="728890"/>
            </a:xfrm>
            <a:prstGeom prst="rect">
              <a:avLst/>
            </a:prstGeom>
            <a:solidFill>
              <a:srgbClr val="00438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12" name="Picture 11">
              <a:extLst>
                <a:ext uri="{FF2B5EF4-FFF2-40B4-BE49-F238E27FC236}">
                  <a16:creationId xmlns:a16="http://schemas.microsoft.com/office/drawing/2014/main" id="{4F506480-AE52-40FE-B944-3631880873AA}"/>
                </a:ext>
              </a:extLst>
            </p:cNvPr>
            <p:cNvPicPr>
              <a:picLocks noChangeAspect="1"/>
            </p:cNvPicPr>
            <p:nvPr/>
          </p:nvPicPr>
          <p:blipFill>
            <a:blip r:embed="rId15">
              <a:extLst>
                <a:ext uri="{28A0092B-C50C-407E-A947-70E740481C1C}">
                  <a14:useLocalDpi xmlns:a14="http://schemas.microsoft.com/office/drawing/2010/main" val="0"/>
                </a:ext>
              </a:extLst>
            </a:blip>
            <a:stretch>
              <a:fillRect/>
            </a:stretch>
          </p:blipFill>
          <p:spPr>
            <a:xfrm>
              <a:off x="1077275" y="5880520"/>
              <a:ext cx="829163" cy="947615"/>
            </a:xfrm>
            <a:prstGeom prst="rect">
              <a:avLst/>
            </a:prstGeom>
          </p:spPr>
        </p:pic>
        <p:sp>
          <p:nvSpPr>
            <p:cNvPr id="13" name="Rectangle 12">
              <a:extLst>
                <a:ext uri="{FF2B5EF4-FFF2-40B4-BE49-F238E27FC236}">
                  <a16:creationId xmlns:a16="http://schemas.microsoft.com/office/drawing/2014/main" id="{E16F3EA1-4C99-4ECB-8E6E-915463266878}"/>
                </a:ext>
              </a:extLst>
            </p:cNvPr>
            <p:cNvSpPr/>
            <p:nvPr/>
          </p:nvSpPr>
          <p:spPr>
            <a:xfrm>
              <a:off x="9029700" y="6099245"/>
              <a:ext cx="2970647" cy="72889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4" name="Picture 13" descr="Text, letter&#10;&#10;Description automatically generated">
              <a:extLst>
                <a:ext uri="{FF2B5EF4-FFF2-40B4-BE49-F238E27FC236}">
                  <a16:creationId xmlns:a16="http://schemas.microsoft.com/office/drawing/2014/main" id="{046642F8-3CE4-4672-9B6A-9DE2750848A8}"/>
                </a:ext>
              </a:extLst>
            </p:cNvPr>
            <p:cNvPicPr>
              <a:picLocks noChangeAspect="1"/>
            </p:cNvPicPr>
            <p:nvPr/>
          </p:nvPicPr>
          <p:blipFill rotWithShape="1">
            <a:blip r:embed="rId16" cstate="print">
              <a:extLst>
                <a:ext uri="{28A0092B-C50C-407E-A947-70E740481C1C}">
                  <a14:useLocalDpi xmlns:a14="http://schemas.microsoft.com/office/drawing/2010/main" val="0"/>
                </a:ext>
              </a:extLst>
            </a:blip>
            <a:srcRect l="23972" t="33869" r="24538" b="34228"/>
            <a:stretch/>
          </p:blipFill>
          <p:spPr>
            <a:xfrm>
              <a:off x="9966911" y="6099245"/>
              <a:ext cx="2071341" cy="719519"/>
            </a:xfrm>
            <a:prstGeom prst="rect">
              <a:avLst/>
            </a:prstGeom>
          </p:spPr>
        </p:pic>
        <p:pic>
          <p:nvPicPr>
            <p:cNvPr id="15" name="Picture 14" descr="A picture containing text, metalware, gear&#10;&#10;Description automatically generated">
              <a:extLst>
                <a:ext uri="{FF2B5EF4-FFF2-40B4-BE49-F238E27FC236}">
                  <a16:creationId xmlns:a16="http://schemas.microsoft.com/office/drawing/2014/main" id="{C49ABAC2-1E80-4DFE-931E-75752021A05D}"/>
                </a:ext>
              </a:extLst>
            </p:cNvPr>
            <p:cNvPicPr>
              <a:picLocks noChangeAspect="1"/>
            </p:cNvPicPr>
            <p:nvPr/>
          </p:nvPicPr>
          <p:blipFill>
            <a:blip r:embed="rId17" cstate="print">
              <a:extLst>
                <a:ext uri="{28A0092B-C50C-407E-A947-70E740481C1C}">
                  <a14:useLocalDpi xmlns:a14="http://schemas.microsoft.com/office/drawing/2010/main" val="0"/>
                </a:ext>
              </a:extLst>
            </a:blip>
            <a:stretch>
              <a:fillRect/>
            </a:stretch>
          </p:blipFill>
          <p:spPr>
            <a:xfrm>
              <a:off x="91485" y="5734233"/>
              <a:ext cx="1034370" cy="1240188"/>
            </a:xfrm>
            <a:prstGeom prst="rect">
              <a:avLst/>
            </a:prstGeom>
          </p:spPr>
        </p:pic>
      </p:grpSp>
    </p:spTree>
    <p:extLst>
      <p:ext uri="{BB962C8B-B14F-4D97-AF65-F5344CB8AC3E}">
        <p14:creationId xmlns:p14="http://schemas.microsoft.com/office/powerpoint/2010/main" val="377189562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graphicEl>
                                              <a:dgm id="{D44B9FB9-5C53-4050-B904-1BAF369C344B}"/>
                                            </p:graphicEl>
                                          </p:spTgt>
                                        </p:tgtEl>
                                        <p:attrNameLst>
                                          <p:attrName>style.visibility</p:attrName>
                                        </p:attrNameLst>
                                      </p:cBhvr>
                                      <p:to>
                                        <p:strVal val="visible"/>
                                      </p:to>
                                    </p:set>
                                    <p:animEffect transition="in" filter="fade">
                                      <p:cBhvr>
                                        <p:cTn id="7" dur="500"/>
                                        <p:tgtEl>
                                          <p:spTgt spid="3">
                                            <p:graphicEl>
                                              <a:dgm id="{D44B9FB9-5C53-4050-B904-1BAF369C344B}"/>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graphicEl>
                                              <a:dgm id="{208693CB-94C1-44D2-9941-DBB37CE0A789}"/>
                                            </p:graphicEl>
                                          </p:spTgt>
                                        </p:tgtEl>
                                        <p:attrNameLst>
                                          <p:attrName>style.visibility</p:attrName>
                                        </p:attrNameLst>
                                      </p:cBhvr>
                                      <p:to>
                                        <p:strVal val="visible"/>
                                      </p:to>
                                    </p:set>
                                    <p:animEffect transition="in" filter="fade">
                                      <p:cBhvr>
                                        <p:cTn id="12" dur="500"/>
                                        <p:tgtEl>
                                          <p:spTgt spid="3">
                                            <p:graphicEl>
                                              <a:dgm id="{208693CB-94C1-44D2-9941-DBB37CE0A789}"/>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graphicEl>
                                              <a:dgm id="{980E613F-B1CB-4CC6-8743-6DFA7191E2A4}"/>
                                            </p:graphicEl>
                                          </p:spTgt>
                                        </p:tgtEl>
                                        <p:attrNameLst>
                                          <p:attrName>style.visibility</p:attrName>
                                        </p:attrNameLst>
                                      </p:cBhvr>
                                      <p:to>
                                        <p:strVal val="visible"/>
                                      </p:to>
                                    </p:set>
                                    <p:animEffect transition="in" filter="fade">
                                      <p:cBhvr>
                                        <p:cTn id="17" dur="500"/>
                                        <p:tgtEl>
                                          <p:spTgt spid="3">
                                            <p:graphicEl>
                                              <a:dgm id="{980E613F-B1CB-4CC6-8743-6DFA7191E2A4}"/>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graphicEl>
                                              <a:dgm id="{221DF6B5-3811-4B8A-B352-A8331B3F4D5C}"/>
                                            </p:graphicEl>
                                          </p:spTgt>
                                        </p:tgtEl>
                                        <p:attrNameLst>
                                          <p:attrName>style.visibility</p:attrName>
                                        </p:attrNameLst>
                                      </p:cBhvr>
                                      <p:to>
                                        <p:strVal val="visible"/>
                                      </p:to>
                                    </p:set>
                                    <p:animEffect transition="in" filter="fade">
                                      <p:cBhvr>
                                        <p:cTn id="22" dur="500"/>
                                        <p:tgtEl>
                                          <p:spTgt spid="3">
                                            <p:graphicEl>
                                              <a:dgm id="{221DF6B5-3811-4B8A-B352-A8331B3F4D5C}"/>
                                            </p:graphic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3">
                                            <p:graphicEl>
                                              <a:dgm id="{4C8897DD-C4AC-4D15-AE6A-4C6C3BCBCF04}"/>
                                            </p:graphicEl>
                                          </p:spTgt>
                                        </p:tgtEl>
                                        <p:attrNameLst>
                                          <p:attrName>style.visibility</p:attrName>
                                        </p:attrNameLst>
                                      </p:cBhvr>
                                      <p:to>
                                        <p:strVal val="visible"/>
                                      </p:to>
                                    </p:set>
                                    <p:animEffect transition="in" filter="fade">
                                      <p:cBhvr>
                                        <p:cTn id="27" dur="500"/>
                                        <p:tgtEl>
                                          <p:spTgt spid="3">
                                            <p:graphicEl>
                                              <a:dgm id="{4C8897DD-C4AC-4D15-AE6A-4C6C3BCBCF04}"/>
                                            </p:graphic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3">
                                            <p:graphicEl>
                                              <a:dgm id="{80AD4FBB-E875-4B7F-92BF-21AC2D599E3F}"/>
                                            </p:graphicEl>
                                          </p:spTgt>
                                        </p:tgtEl>
                                        <p:attrNameLst>
                                          <p:attrName>style.visibility</p:attrName>
                                        </p:attrNameLst>
                                      </p:cBhvr>
                                      <p:to>
                                        <p:strVal val="visible"/>
                                      </p:to>
                                    </p:set>
                                    <p:animEffect transition="in" filter="fade">
                                      <p:cBhvr>
                                        <p:cTn id="32" dur="500"/>
                                        <p:tgtEl>
                                          <p:spTgt spid="3">
                                            <p:graphicEl>
                                              <a:dgm id="{80AD4FBB-E875-4B7F-92BF-21AC2D599E3F}"/>
                                            </p:graphic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9">
                                            <p:graphicEl>
                                              <a:dgm id="{D44B9FB9-5C53-4050-B904-1BAF369C344B}"/>
                                            </p:graphicEl>
                                          </p:spTgt>
                                        </p:tgtEl>
                                        <p:attrNameLst>
                                          <p:attrName>style.visibility</p:attrName>
                                        </p:attrNameLst>
                                      </p:cBhvr>
                                      <p:to>
                                        <p:strVal val="visible"/>
                                      </p:to>
                                    </p:set>
                                    <p:animEffect transition="in" filter="fade">
                                      <p:cBhvr>
                                        <p:cTn id="37" dur="500"/>
                                        <p:tgtEl>
                                          <p:spTgt spid="9">
                                            <p:graphicEl>
                                              <a:dgm id="{D44B9FB9-5C53-4050-B904-1BAF369C344B}"/>
                                            </p:graphic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grpId="0" nodeType="clickEffect">
                                  <p:stCondLst>
                                    <p:cond delay="0"/>
                                  </p:stCondLst>
                                  <p:childTnLst>
                                    <p:set>
                                      <p:cBhvr>
                                        <p:cTn id="41" dur="1" fill="hold">
                                          <p:stCondLst>
                                            <p:cond delay="0"/>
                                          </p:stCondLst>
                                        </p:cTn>
                                        <p:tgtEl>
                                          <p:spTgt spid="9">
                                            <p:graphicEl>
                                              <a:dgm id="{208693CB-94C1-44D2-9941-DBB37CE0A789}"/>
                                            </p:graphicEl>
                                          </p:spTgt>
                                        </p:tgtEl>
                                        <p:attrNameLst>
                                          <p:attrName>style.visibility</p:attrName>
                                        </p:attrNameLst>
                                      </p:cBhvr>
                                      <p:to>
                                        <p:strVal val="visible"/>
                                      </p:to>
                                    </p:set>
                                    <p:animEffect transition="in" filter="fade">
                                      <p:cBhvr>
                                        <p:cTn id="42" dur="500"/>
                                        <p:tgtEl>
                                          <p:spTgt spid="9">
                                            <p:graphicEl>
                                              <a:dgm id="{208693CB-94C1-44D2-9941-DBB37CE0A789}"/>
                                            </p:graphicEl>
                                          </p:spTgt>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grpId="0" nodeType="clickEffect">
                                  <p:stCondLst>
                                    <p:cond delay="0"/>
                                  </p:stCondLst>
                                  <p:childTnLst>
                                    <p:set>
                                      <p:cBhvr>
                                        <p:cTn id="46" dur="1" fill="hold">
                                          <p:stCondLst>
                                            <p:cond delay="0"/>
                                          </p:stCondLst>
                                        </p:cTn>
                                        <p:tgtEl>
                                          <p:spTgt spid="9">
                                            <p:graphicEl>
                                              <a:dgm id="{980E613F-B1CB-4CC6-8743-6DFA7191E2A4}"/>
                                            </p:graphicEl>
                                          </p:spTgt>
                                        </p:tgtEl>
                                        <p:attrNameLst>
                                          <p:attrName>style.visibility</p:attrName>
                                        </p:attrNameLst>
                                      </p:cBhvr>
                                      <p:to>
                                        <p:strVal val="visible"/>
                                      </p:to>
                                    </p:set>
                                    <p:animEffect transition="in" filter="fade">
                                      <p:cBhvr>
                                        <p:cTn id="47" dur="500"/>
                                        <p:tgtEl>
                                          <p:spTgt spid="9">
                                            <p:graphicEl>
                                              <a:dgm id="{980E613F-B1CB-4CC6-8743-6DFA7191E2A4}"/>
                                            </p:graphicEl>
                                          </p:spTgt>
                                        </p:tgtEl>
                                      </p:cBhvr>
                                    </p:animEffect>
                                  </p:childTnLst>
                                </p:cTn>
                              </p:par>
                            </p:childTnLst>
                          </p:cTn>
                        </p:par>
                      </p:childTnLst>
                    </p:cTn>
                  </p:par>
                  <p:par>
                    <p:cTn id="48" fill="hold">
                      <p:stCondLst>
                        <p:cond delay="indefinite"/>
                      </p:stCondLst>
                      <p:childTnLst>
                        <p:par>
                          <p:cTn id="49" fill="hold">
                            <p:stCondLst>
                              <p:cond delay="0"/>
                            </p:stCondLst>
                            <p:childTnLst>
                              <p:par>
                                <p:cTn id="50" presetID="10" presetClass="entr" presetSubtype="0" fill="hold" grpId="0" nodeType="clickEffect">
                                  <p:stCondLst>
                                    <p:cond delay="0"/>
                                  </p:stCondLst>
                                  <p:childTnLst>
                                    <p:set>
                                      <p:cBhvr>
                                        <p:cTn id="51" dur="1" fill="hold">
                                          <p:stCondLst>
                                            <p:cond delay="0"/>
                                          </p:stCondLst>
                                        </p:cTn>
                                        <p:tgtEl>
                                          <p:spTgt spid="9">
                                            <p:graphicEl>
                                              <a:dgm id="{221DF6B5-3811-4B8A-B352-A8331B3F4D5C}"/>
                                            </p:graphicEl>
                                          </p:spTgt>
                                        </p:tgtEl>
                                        <p:attrNameLst>
                                          <p:attrName>style.visibility</p:attrName>
                                        </p:attrNameLst>
                                      </p:cBhvr>
                                      <p:to>
                                        <p:strVal val="visible"/>
                                      </p:to>
                                    </p:set>
                                    <p:animEffect transition="in" filter="fade">
                                      <p:cBhvr>
                                        <p:cTn id="52" dur="500"/>
                                        <p:tgtEl>
                                          <p:spTgt spid="9">
                                            <p:graphicEl>
                                              <a:dgm id="{221DF6B5-3811-4B8A-B352-A8331B3F4D5C}"/>
                                            </p:graphicEl>
                                          </p:spTgt>
                                        </p:tgtEl>
                                      </p:cBhvr>
                                    </p:animEffect>
                                  </p:childTnLst>
                                </p:cTn>
                              </p:par>
                            </p:childTnLst>
                          </p:cTn>
                        </p:par>
                      </p:childTnLst>
                    </p:cTn>
                  </p:par>
                  <p:par>
                    <p:cTn id="53" fill="hold">
                      <p:stCondLst>
                        <p:cond delay="indefinite"/>
                      </p:stCondLst>
                      <p:childTnLst>
                        <p:par>
                          <p:cTn id="54" fill="hold">
                            <p:stCondLst>
                              <p:cond delay="0"/>
                            </p:stCondLst>
                            <p:childTnLst>
                              <p:par>
                                <p:cTn id="55" presetID="10" presetClass="entr" presetSubtype="0" fill="hold" grpId="0" nodeType="clickEffect">
                                  <p:stCondLst>
                                    <p:cond delay="0"/>
                                  </p:stCondLst>
                                  <p:childTnLst>
                                    <p:set>
                                      <p:cBhvr>
                                        <p:cTn id="56" dur="1" fill="hold">
                                          <p:stCondLst>
                                            <p:cond delay="0"/>
                                          </p:stCondLst>
                                        </p:cTn>
                                        <p:tgtEl>
                                          <p:spTgt spid="9">
                                            <p:graphicEl>
                                              <a:dgm id="{4C8897DD-C4AC-4D15-AE6A-4C6C3BCBCF04}"/>
                                            </p:graphicEl>
                                          </p:spTgt>
                                        </p:tgtEl>
                                        <p:attrNameLst>
                                          <p:attrName>style.visibility</p:attrName>
                                        </p:attrNameLst>
                                      </p:cBhvr>
                                      <p:to>
                                        <p:strVal val="visible"/>
                                      </p:to>
                                    </p:set>
                                    <p:animEffect transition="in" filter="fade">
                                      <p:cBhvr>
                                        <p:cTn id="57" dur="500"/>
                                        <p:tgtEl>
                                          <p:spTgt spid="9">
                                            <p:graphicEl>
                                              <a:dgm id="{4C8897DD-C4AC-4D15-AE6A-4C6C3BCBCF04}"/>
                                            </p:graphicEl>
                                          </p:spTgt>
                                        </p:tgtEl>
                                      </p:cBhvr>
                                    </p:animEffect>
                                  </p:childTnLst>
                                </p:cTn>
                              </p:par>
                            </p:childTnLst>
                          </p:cTn>
                        </p:par>
                      </p:childTnLst>
                    </p:cTn>
                  </p:par>
                  <p:par>
                    <p:cTn id="58" fill="hold">
                      <p:stCondLst>
                        <p:cond delay="indefinite"/>
                      </p:stCondLst>
                      <p:childTnLst>
                        <p:par>
                          <p:cTn id="59" fill="hold">
                            <p:stCondLst>
                              <p:cond delay="0"/>
                            </p:stCondLst>
                            <p:childTnLst>
                              <p:par>
                                <p:cTn id="60" presetID="10" presetClass="entr" presetSubtype="0" fill="hold" grpId="0" nodeType="clickEffect">
                                  <p:stCondLst>
                                    <p:cond delay="0"/>
                                  </p:stCondLst>
                                  <p:childTnLst>
                                    <p:set>
                                      <p:cBhvr>
                                        <p:cTn id="61" dur="1" fill="hold">
                                          <p:stCondLst>
                                            <p:cond delay="0"/>
                                          </p:stCondLst>
                                        </p:cTn>
                                        <p:tgtEl>
                                          <p:spTgt spid="9">
                                            <p:graphicEl>
                                              <a:dgm id="{C7469FC0-E91F-40AC-A22B-BA2D2B35F49C}"/>
                                            </p:graphicEl>
                                          </p:spTgt>
                                        </p:tgtEl>
                                        <p:attrNameLst>
                                          <p:attrName>style.visibility</p:attrName>
                                        </p:attrNameLst>
                                      </p:cBhvr>
                                      <p:to>
                                        <p:strVal val="visible"/>
                                      </p:to>
                                    </p:set>
                                    <p:animEffect transition="in" filter="fade">
                                      <p:cBhvr>
                                        <p:cTn id="62" dur="500"/>
                                        <p:tgtEl>
                                          <p:spTgt spid="9">
                                            <p:graphicEl>
                                              <a:dgm id="{C7469FC0-E91F-40AC-A22B-BA2D2B35F49C}"/>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3" grpId="0">
        <p:bldSub>
          <a:bldDgm bld="one"/>
        </p:bldSub>
      </p:bldGraphic>
      <p:bldGraphic spid="9" grpId="0">
        <p:bldSub>
          <a:bldDgm bld="one"/>
        </p:bldSub>
      </p:bldGraphic>
    </p:bld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991544" y="764705"/>
            <a:ext cx="8136904" cy="489654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4" name="TextBox 3"/>
          <p:cNvSpPr txBox="1"/>
          <p:nvPr/>
        </p:nvSpPr>
        <p:spPr>
          <a:xfrm>
            <a:off x="2855640" y="2348880"/>
            <a:ext cx="6408712" cy="1077218"/>
          </a:xfrm>
          <a:custGeom>
            <a:avLst/>
            <a:gdLst>
              <a:gd name="connsiteX0" fmla="*/ 0 w 6408712"/>
              <a:gd name="connsiteY0" fmla="*/ 0 h 1077218"/>
              <a:gd name="connsiteX1" fmla="*/ 390349 w 6408712"/>
              <a:gd name="connsiteY1" fmla="*/ 0 h 1077218"/>
              <a:gd name="connsiteX2" fmla="*/ 972959 w 6408712"/>
              <a:gd name="connsiteY2" fmla="*/ 0 h 1077218"/>
              <a:gd name="connsiteX3" fmla="*/ 1491482 w 6408712"/>
              <a:gd name="connsiteY3" fmla="*/ 0 h 1077218"/>
              <a:gd name="connsiteX4" fmla="*/ 1945918 w 6408712"/>
              <a:gd name="connsiteY4" fmla="*/ 0 h 1077218"/>
              <a:gd name="connsiteX5" fmla="*/ 2336267 w 6408712"/>
              <a:gd name="connsiteY5" fmla="*/ 0 h 1077218"/>
              <a:gd name="connsiteX6" fmla="*/ 2726616 w 6408712"/>
              <a:gd name="connsiteY6" fmla="*/ 0 h 1077218"/>
              <a:gd name="connsiteX7" fmla="*/ 3181052 w 6408712"/>
              <a:gd name="connsiteY7" fmla="*/ 0 h 1077218"/>
              <a:gd name="connsiteX8" fmla="*/ 3571400 w 6408712"/>
              <a:gd name="connsiteY8" fmla="*/ 0 h 1077218"/>
              <a:gd name="connsiteX9" fmla="*/ 4089923 w 6408712"/>
              <a:gd name="connsiteY9" fmla="*/ 0 h 1077218"/>
              <a:gd name="connsiteX10" fmla="*/ 4544359 w 6408712"/>
              <a:gd name="connsiteY10" fmla="*/ 0 h 1077218"/>
              <a:gd name="connsiteX11" fmla="*/ 5062882 w 6408712"/>
              <a:gd name="connsiteY11" fmla="*/ 0 h 1077218"/>
              <a:gd name="connsiteX12" fmla="*/ 5581406 w 6408712"/>
              <a:gd name="connsiteY12" fmla="*/ 0 h 1077218"/>
              <a:gd name="connsiteX13" fmla="*/ 6408712 w 6408712"/>
              <a:gd name="connsiteY13" fmla="*/ 0 h 1077218"/>
              <a:gd name="connsiteX14" fmla="*/ 6408712 w 6408712"/>
              <a:gd name="connsiteY14" fmla="*/ 527837 h 1077218"/>
              <a:gd name="connsiteX15" fmla="*/ 6408712 w 6408712"/>
              <a:gd name="connsiteY15" fmla="*/ 1077218 h 1077218"/>
              <a:gd name="connsiteX16" fmla="*/ 5697928 w 6408712"/>
              <a:gd name="connsiteY16" fmla="*/ 1077218 h 1077218"/>
              <a:gd name="connsiteX17" fmla="*/ 5179405 w 6408712"/>
              <a:gd name="connsiteY17" fmla="*/ 1077218 h 1077218"/>
              <a:gd name="connsiteX18" fmla="*/ 4660881 w 6408712"/>
              <a:gd name="connsiteY18" fmla="*/ 1077218 h 1077218"/>
              <a:gd name="connsiteX19" fmla="*/ 4270533 w 6408712"/>
              <a:gd name="connsiteY19" fmla="*/ 1077218 h 1077218"/>
              <a:gd name="connsiteX20" fmla="*/ 3687922 w 6408712"/>
              <a:gd name="connsiteY20" fmla="*/ 1077218 h 1077218"/>
              <a:gd name="connsiteX21" fmla="*/ 3105312 w 6408712"/>
              <a:gd name="connsiteY21" fmla="*/ 1077218 h 1077218"/>
              <a:gd name="connsiteX22" fmla="*/ 2522702 w 6408712"/>
              <a:gd name="connsiteY22" fmla="*/ 1077218 h 1077218"/>
              <a:gd name="connsiteX23" fmla="*/ 1876005 w 6408712"/>
              <a:gd name="connsiteY23" fmla="*/ 1077218 h 1077218"/>
              <a:gd name="connsiteX24" fmla="*/ 1357482 w 6408712"/>
              <a:gd name="connsiteY24" fmla="*/ 1077218 h 1077218"/>
              <a:gd name="connsiteX25" fmla="*/ 903046 w 6408712"/>
              <a:gd name="connsiteY25" fmla="*/ 1077218 h 1077218"/>
              <a:gd name="connsiteX26" fmla="*/ 0 w 6408712"/>
              <a:gd name="connsiteY26" fmla="*/ 1077218 h 1077218"/>
              <a:gd name="connsiteX27" fmla="*/ 0 w 6408712"/>
              <a:gd name="connsiteY27" fmla="*/ 560153 h 1077218"/>
              <a:gd name="connsiteX28" fmla="*/ 0 w 6408712"/>
              <a:gd name="connsiteY28" fmla="*/ 0 h 10772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6408712" h="1077218" fill="none" extrusionOk="0">
                <a:moveTo>
                  <a:pt x="0" y="0"/>
                </a:moveTo>
                <a:cubicBezTo>
                  <a:pt x="103413" y="-9529"/>
                  <a:pt x="249355" y="37013"/>
                  <a:pt x="390349" y="0"/>
                </a:cubicBezTo>
                <a:cubicBezTo>
                  <a:pt x="531343" y="-37013"/>
                  <a:pt x="709017" y="50974"/>
                  <a:pt x="972959" y="0"/>
                </a:cubicBezTo>
                <a:cubicBezTo>
                  <a:pt x="1236901" y="-50974"/>
                  <a:pt x="1243782" y="43691"/>
                  <a:pt x="1491482" y="0"/>
                </a:cubicBezTo>
                <a:cubicBezTo>
                  <a:pt x="1739182" y="-43691"/>
                  <a:pt x="1731185" y="13765"/>
                  <a:pt x="1945918" y="0"/>
                </a:cubicBezTo>
                <a:cubicBezTo>
                  <a:pt x="2160651" y="-13765"/>
                  <a:pt x="2155704" y="25586"/>
                  <a:pt x="2336267" y="0"/>
                </a:cubicBezTo>
                <a:cubicBezTo>
                  <a:pt x="2516830" y="-25586"/>
                  <a:pt x="2596646" y="37624"/>
                  <a:pt x="2726616" y="0"/>
                </a:cubicBezTo>
                <a:cubicBezTo>
                  <a:pt x="2856586" y="-37624"/>
                  <a:pt x="2979160" y="13266"/>
                  <a:pt x="3181052" y="0"/>
                </a:cubicBezTo>
                <a:cubicBezTo>
                  <a:pt x="3382944" y="-13266"/>
                  <a:pt x="3411012" y="17020"/>
                  <a:pt x="3571400" y="0"/>
                </a:cubicBezTo>
                <a:cubicBezTo>
                  <a:pt x="3731788" y="-17020"/>
                  <a:pt x="3969947" y="32449"/>
                  <a:pt x="4089923" y="0"/>
                </a:cubicBezTo>
                <a:cubicBezTo>
                  <a:pt x="4209899" y="-32449"/>
                  <a:pt x="4384549" y="39634"/>
                  <a:pt x="4544359" y="0"/>
                </a:cubicBezTo>
                <a:cubicBezTo>
                  <a:pt x="4704169" y="-39634"/>
                  <a:pt x="4860585" y="41915"/>
                  <a:pt x="5062882" y="0"/>
                </a:cubicBezTo>
                <a:cubicBezTo>
                  <a:pt x="5265179" y="-41915"/>
                  <a:pt x="5420337" y="42369"/>
                  <a:pt x="5581406" y="0"/>
                </a:cubicBezTo>
                <a:cubicBezTo>
                  <a:pt x="5742475" y="-42369"/>
                  <a:pt x="6044794" y="51905"/>
                  <a:pt x="6408712" y="0"/>
                </a:cubicBezTo>
                <a:cubicBezTo>
                  <a:pt x="6464212" y="248864"/>
                  <a:pt x="6377973" y="408637"/>
                  <a:pt x="6408712" y="527837"/>
                </a:cubicBezTo>
                <a:cubicBezTo>
                  <a:pt x="6439451" y="647037"/>
                  <a:pt x="6407284" y="956921"/>
                  <a:pt x="6408712" y="1077218"/>
                </a:cubicBezTo>
                <a:cubicBezTo>
                  <a:pt x="6162053" y="1113603"/>
                  <a:pt x="5853157" y="1028002"/>
                  <a:pt x="5697928" y="1077218"/>
                </a:cubicBezTo>
                <a:cubicBezTo>
                  <a:pt x="5542699" y="1126434"/>
                  <a:pt x="5353108" y="1063427"/>
                  <a:pt x="5179405" y="1077218"/>
                </a:cubicBezTo>
                <a:cubicBezTo>
                  <a:pt x="5005702" y="1091009"/>
                  <a:pt x="4830208" y="1018976"/>
                  <a:pt x="4660881" y="1077218"/>
                </a:cubicBezTo>
                <a:cubicBezTo>
                  <a:pt x="4491554" y="1135460"/>
                  <a:pt x="4418078" y="1057500"/>
                  <a:pt x="4270533" y="1077218"/>
                </a:cubicBezTo>
                <a:cubicBezTo>
                  <a:pt x="4122988" y="1096936"/>
                  <a:pt x="3914643" y="1030533"/>
                  <a:pt x="3687922" y="1077218"/>
                </a:cubicBezTo>
                <a:cubicBezTo>
                  <a:pt x="3461201" y="1123903"/>
                  <a:pt x="3389426" y="1039221"/>
                  <a:pt x="3105312" y="1077218"/>
                </a:cubicBezTo>
                <a:cubicBezTo>
                  <a:pt x="2821198" y="1115215"/>
                  <a:pt x="2764649" y="1040806"/>
                  <a:pt x="2522702" y="1077218"/>
                </a:cubicBezTo>
                <a:cubicBezTo>
                  <a:pt x="2280755" y="1113630"/>
                  <a:pt x="2121145" y="1046905"/>
                  <a:pt x="1876005" y="1077218"/>
                </a:cubicBezTo>
                <a:cubicBezTo>
                  <a:pt x="1630865" y="1107531"/>
                  <a:pt x="1594546" y="1063000"/>
                  <a:pt x="1357482" y="1077218"/>
                </a:cubicBezTo>
                <a:cubicBezTo>
                  <a:pt x="1120418" y="1091436"/>
                  <a:pt x="1024888" y="1063095"/>
                  <a:pt x="903046" y="1077218"/>
                </a:cubicBezTo>
                <a:cubicBezTo>
                  <a:pt x="781204" y="1091341"/>
                  <a:pt x="223263" y="1010534"/>
                  <a:pt x="0" y="1077218"/>
                </a:cubicBezTo>
                <a:cubicBezTo>
                  <a:pt x="-477" y="830082"/>
                  <a:pt x="27168" y="709764"/>
                  <a:pt x="0" y="560153"/>
                </a:cubicBezTo>
                <a:cubicBezTo>
                  <a:pt x="-27168" y="410543"/>
                  <a:pt x="15521" y="225464"/>
                  <a:pt x="0" y="0"/>
                </a:cubicBezTo>
                <a:close/>
              </a:path>
              <a:path w="6408712" h="1077218" stroke="0" extrusionOk="0">
                <a:moveTo>
                  <a:pt x="0" y="0"/>
                </a:moveTo>
                <a:cubicBezTo>
                  <a:pt x="173055" y="-66974"/>
                  <a:pt x="343649" y="12428"/>
                  <a:pt x="582610" y="0"/>
                </a:cubicBezTo>
                <a:cubicBezTo>
                  <a:pt x="821571" y="-12428"/>
                  <a:pt x="945276" y="41758"/>
                  <a:pt x="1165220" y="0"/>
                </a:cubicBezTo>
                <a:cubicBezTo>
                  <a:pt x="1385164" y="-41758"/>
                  <a:pt x="1392958" y="11812"/>
                  <a:pt x="1619656" y="0"/>
                </a:cubicBezTo>
                <a:cubicBezTo>
                  <a:pt x="1846354" y="-11812"/>
                  <a:pt x="1879659" y="22656"/>
                  <a:pt x="2010005" y="0"/>
                </a:cubicBezTo>
                <a:cubicBezTo>
                  <a:pt x="2140351" y="-22656"/>
                  <a:pt x="2377202" y="41597"/>
                  <a:pt x="2592615" y="0"/>
                </a:cubicBezTo>
                <a:cubicBezTo>
                  <a:pt x="2808028" y="-41597"/>
                  <a:pt x="2845952" y="4306"/>
                  <a:pt x="2982964" y="0"/>
                </a:cubicBezTo>
                <a:cubicBezTo>
                  <a:pt x="3119976" y="-4306"/>
                  <a:pt x="3249289" y="42098"/>
                  <a:pt x="3437400" y="0"/>
                </a:cubicBezTo>
                <a:cubicBezTo>
                  <a:pt x="3625511" y="-42098"/>
                  <a:pt x="3781444" y="45524"/>
                  <a:pt x="3955923" y="0"/>
                </a:cubicBezTo>
                <a:cubicBezTo>
                  <a:pt x="4130402" y="-45524"/>
                  <a:pt x="4338808" y="45411"/>
                  <a:pt x="4602620" y="0"/>
                </a:cubicBezTo>
                <a:cubicBezTo>
                  <a:pt x="4866432" y="-45411"/>
                  <a:pt x="4952810" y="59162"/>
                  <a:pt x="5185231" y="0"/>
                </a:cubicBezTo>
                <a:cubicBezTo>
                  <a:pt x="5417652" y="-59162"/>
                  <a:pt x="5640076" y="46546"/>
                  <a:pt x="5896015" y="0"/>
                </a:cubicBezTo>
                <a:cubicBezTo>
                  <a:pt x="6151954" y="-46546"/>
                  <a:pt x="6284181" y="39509"/>
                  <a:pt x="6408712" y="0"/>
                </a:cubicBezTo>
                <a:cubicBezTo>
                  <a:pt x="6473283" y="113230"/>
                  <a:pt x="6393133" y="431350"/>
                  <a:pt x="6408712" y="549381"/>
                </a:cubicBezTo>
                <a:cubicBezTo>
                  <a:pt x="6424291" y="667412"/>
                  <a:pt x="6350917" y="947177"/>
                  <a:pt x="6408712" y="1077218"/>
                </a:cubicBezTo>
                <a:cubicBezTo>
                  <a:pt x="6199489" y="1104726"/>
                  <a:pt x="6078744" y="1046385"/>
                  <a:pt x="5826102" y="1077218"/>
                </a:cubicBezTo>
                <a:cubicBezTo>
                  <a:pt x="5573460" y="1108051"/>
                  <a:pt x="5557871" y="1072456"/>
                  <a:pt x="5307579" y="1077218"/>
                </a:cubicBezTo>
                <a:cubicBezTo>
                  <a:pt x="5057287" y="1081980"/>
                  <a:pt x="4968440" y="1075593"/>
                  <a:pt x="4789056" y="1077218"/>
                </a:cubicBezTo>
                <a:cubicBezTo>
                  <a:pt x="4609672" y="1078843"/>
                  <a:pt x="4384649" y="993664"/>
                  <a:pt x="4078271" y="1077218"/>
                </a:cubicBezTo>
                <a:cubicBezTo>
                  <a:pt x="3771894" y="1160772"/>
                  <a:pt x="3844284" y="1036676"/>
                  <a:pt x="3623835" y="1077218"/>
                </a:cubicBezTo>
                <a:cubicBezTo>
                  <a:pt x="3403386" y="1117760"/>
                  <a:pt x="3213974" y="1030946"/>
                  <a:pt x="2913051" y="1077218"/>
                </a:cubicBezTo>
                <a:cubicBezTo>
                  <a:pt x="2612128" y="1123490"/>
                  <a:pt x="2438742" y="1019998"/>
                  <a:pt x="2266354" y="1077218"/>
                </a:cubicBezTo>
                <a:cubicBezTo>
                  <a:pt x="2093966" y="1134438"/>
                  <a:pt x="1822917" y="1010875"/>
                  <a:pt x="1555569" y="1077218"/>
                </a:cubicBezTo>
                <a:cubicBezTo>
                  <a:pt x="1288222" y="1143561"/>
                  <a:pt x="1161172" y="1063712"/>
                  <a:pt x="1037046" y="1077218"/>
                </a:cubicBezTo>
                <a:cubicBezTo>
                  <a:pt x="912920" y="1090724"/>
                  <a:pt x="250385" y="1070210"/>
                  <a:pt x="0" y="1077218"/>
                </a:cubicBezTo>
                <a:cubicBezTo>
                  <a:pt x="-33059" y="887036"/>
                  <a:pt x="9055" y="795497"/>
                  <a:pt x="0" y="570926"/>
                </a:cubicBezTo>
                <a:cubicBezTo>
                  <a:pt x="-9055" y="346355"/>
                  <a:pt x="5041" y="228310"/>
                  <a:pt x="0" y="0"/>
                </a:cubicBezTo>
                <a:close/>
              </a:path>
            </a:pathLst>
          </a:custGeom>
          <a:solidFill>
            <a:schemeClr val="accent1">
              <a:lumMod val="40000"/>
              <a:lumOff val="60000"/>
            </a:schemeClr>
          </a:solidFill>
          <a:ln>
            <a:solidFill>
              <a:schemeClr val="bg1"/>
            </a:solidFill>
            <a:extLst>
              <a:ext uri="{C807C97D-BFC1-408E-A445-0C87EB9F89A2}">
                <ask:lineSketchStyleProps xmlns:ask="http://schemas.microsoft.com/office/drawing/2018/sketchyshapes" sd="3443042592">
                  <a:prstGeom prst="rect">
                    <a:avLst/>
                  </a:prstGeom>
                  <ask:type>
                    <ask:lineSketchScribble/>
                  </ask:type>
                </ask:lineSketchStyleProps>
              </a:ext>
            </a:extLst>
          </a:ln>
        </p:spPr>
        <p:txBody>
          <a:bodyPr wrap="square" rtlCol="0">
            <a:spAutoFit/>
          </a:bodyPr>
          <a:lstStyle/>
          <a:p>
            <a:pPr algn="ctr"/>
            <a:r>
              <a:rPr lang="en-GB" dirty="0">
                <a:solidFill>
                  <a:schemeClr val="tx1"/>
                </a:solidFill>
                <a:latin typeface="+mn-lt"/>
              </a:rPr>
              <a:t>Encounters Not Governed By Statutory Powers</a:t>
            </a:r>
          </a:p>
        </p:txBody>
      </p:sp>
      <p:grpSp>
        <p:nvGrpSpPr>
          <p:cNvPr id="5" name="Group 4">
            <a:extLst>
              <a:ext uri="{FF2B5EF4-FFF2-40B4-BE49-F238E27FC236}">
                <a16:creationId xmlns:a16="http://schemas.microsoft.com/office/drawing/2014/main" id="{47CA3994-8A1E-4BDE-BE52-F441939BEF11}"/>
              </a:ext>
            </a:extLst>
          </p:cNvPr>
          <p:cNvGrpSpPr/>
          <p:nvPr/>
        </p:nvGrpSpPr>
        <p:grpSpPr>
          <a:xfrm>
            <a:off x="0" y="5734233"/>
            <a:ext cx="12192000" cy="1240188"/>
            <a:chOff x="0" y="5734233"/>
            <a:chExt cx="12192000" cy="1240188"/>
          </a:xfrm>
        </p:grpSpPr>
        <p:pic>
          <p:nvPicPr>
            <p:cNvPr id="6" name="Picture 5">
              <a:extLst>
                <a:ext uri="{FF2B5EF4-FFF2-40B4-BE49-F238E27FC236}">
                  <a16:creationId xmlns:a16="http://schemas.microsoft.com/office/drawing/2014/main" id="{D61E1DA6-E080-4A76-B86E-E5EE0DAD41C1}"/>
                </a:ext>
              </a:extLst>
            </p:cNvPr>
            <p:cNvPicPr>
              <a:picLocks noChangeAspect="1"/>
            </p:cNvPicPr>
            <p:nvPr/>
          </p:nvPicPr>
          <p:blipFill>
            <a:blip r:embed="rId4" cstate="print">
              <a:extLst>
                <a:ext uri="{28A0092B-C50C-407E-A947-70E740481C1C}">
                  <a14:useLocalDpi xmlns:a14="http://schemas.microsoft.com/office/drawing/2010/main" val="0"/>
                </a:ext>
              </a:extLst>
            </a:blip>
            <a:srcRect/>
            <a:stretch/>
          </p:blipFill>
          <p:spPr>
            <a:xfrm>
              <a:off x="0" y="6045466"/>
              <a:ext cx="12192000" cy="827536"/>
            </a:xfrm>
            <a:prstGeom prst="rect">
              <a:avLst/>
            </a:prstGeom>
          </p:spPr>
        </p:pic>
        <p:sp>
          <p:nvSpPr>
            <p:cNvPr id="7" name="Rectangle 6">
              <a:extLst>
                <a:ext uri="{FF2B5EF4-FFF2-40B4-BE49-F238E27FC236}">
                  <a16:creationId xmlns:a16="http://schemas.microsoft.com/office/drawing/2014/main" id="{DCDB6DC4-323B-4719-B9FA-746D1568E2B2}"/>
                </a:ext>
              </a:extLst>
            </p:cNvPr>
            <p:cNvSpPr/>
            <p:nvPr/>
          </p:nvSpPr>
          <p:spPr>
            <a:xfrm>
              <a:off x="25878" y="6099245"/>
              <a:ext cx="2278207" cy="728890"/>
            </a:xfrm>
            <a:prstGeom prst="rect">
              <a:avLst/>
            </a:prstGeom>
            <a:solidFill>
              <a:srgbClr val="00438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8" name="Picture 7">
              <a:extLst>
                <a:ext uri="{FF2B5EF4-FFF2-40B4-BE49-F238E27FC236}">
                  <a16:creationId xmlns:a16="http://schemas.microsoft.com/office/drawing/2014/main" id="{EDF00498-162C-49FE-B4E5-1C40CEC3BB97}"/>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077275" y="5880520"/>
              <a:ext cx="829163" cy="947615"/>
            </a:xfrm>
            <a:prstGeom prst="rect">
              <a:avLst/>
            </a:prstGeom>
          </p:spPr>
        </p:pic>
        <p:sp>
          <p:nvSpPr>
            <p:cNvPr id="9" name="Rectangle 8">
              <a:extLst>
                <a:ext uri="{FF2B5EF4-FFF2-40B4-BE49-F238E27FC236}">
                  <a16:creationId xmlns:a16="http://schemas.microsoft.com/office/drawing/2014/main" id="{C9087C33-2AD1-468F-A3ED-F8CA678A8350}"/>
                </a:ext>
              </a:extLst>
            </p:cNvPr>
            <p:cNvSpPr/>
            <p:nvPr/>
          </p:nvSpPr>
          <p:spPr>
            <a:xfrm>
              <a:off x="9029700" y="6099245"/>
              <a:ext cx="2970647" cy="72889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0" name="Picture 9" descr="Text, letter&#10;&#10;Description automatically generated">
              <a:extLst>
                <a:ext uri="{FF2B5EF4-FFF2-40B4-BE49-F238E27FC236}">
                  <a16:creationId xmlns:a16="http://schemas.microsoft.com/office/drawing/2014/main" id="{09701CE4-B8E0-48D8-8E4A-0E67A57EA7D5}"/>
                </a:ext>
              </a:extLst>
            </p:cNvPr>
            <p:cNvPicPr>
              <a:picLocks noChangeAspect="1"/>
            </p:cNvPicPr>
            <p:nvPr/>
          </p:nvPicPr>
          <p:blipFill rotWithShape="1">
            <a:blip r:embed="rId6" cstate="print">
              <a:extLst>
                <a:ext uri="{28A0092B-C50C-407E-A947-70E740481C1C}">
                  <a14:useLocalDpi xmlns:a14="http://schemas.microsoft.com/office/drawing/2010/main" val="0"/>
                </a:ext>
              </a:extLst>
            </a:blip>
            <a:srcRect l="23972" t="33869" r="24538" b="34228"/>
            <a:stretch/>
          </p:blipFill>
          <p:spPr>
            <a:xfrm>
              <a:off x="9966911" y="6099245"/>
              <a:ext cx="2071341" cy="719519"/>
            </a:xfrm>
            <a:prstGeom prst="rect">
              <a:avLst/>
            </a:prstGeom>
          </p:spPr>
        </p:pic>
        <p:pic>
          <p:nvPicPr>
            <p:cNvPr id="11" name="Picture 10" descr="A picture containing text, metalware, gear&#10;&#10;Description automatically generated">
              <a:extLst>
                <a:ext uri="{FF2B5EF4-FFF2-40B4-BE49-F238E27FC236}">
                  <a16:creationId xmlns:a16="http://schemas.microsoft.com/office/drawing/2014/main" id="{275F0035-020B-44F7-BF38-065F6278CC8B}"/>
                </a:ext>
              </a:extLst>
            </p:cNvPr>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91485" y="5734233"/>
              <a:ext cx="1034370" cy="1240188"/>
            </a:xfrm>
            <a:prstGeom prst="rect">
              <a:avLst/>
            </a:prstGeom>
          </p:spPr>
        </p:pic>
      </p:grpSp>
    </p:spTree>
    <p:extLst>
      <p:ext uri="{BB962C8B-B14F-4D97-AF65-F5344CB8AC3E}">
        <p14:creationId xmlns:p14="http://schemas.microsoft.com/office/powerpoint/2010/main" val="406711100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3"/>
          <a:stretch>
            <a:fillRect/>
          </a:stretch>
        </p:blipFill>
        <p:spPr>
          <a:xfrm>
            <a:off x="2783632" y="548680"/>
            <a:ext cx="6605834" cy="5040560"/>
          </a:xfrm>
          <a:prstGeom prst="rect">
            <a:avLst/>
          </a:prstGeom>
        </p:spPr>
      </p:pic>
      <p:grpSp>
        <p:nvGrpSpPr>
          <p:cNvPr id="4" name="Group 3">
            <a:extLst>
              <a:ext uri="{FF2B5EF4-FFF2-40B4-BE49-F238E27FC236}">
                <a16:creationId xmlns:a16="http://schemas.microsoft.com/office/drawing/2014/main" id="{A63AFF8F-87A5-43AD-8F3A-54029C5FE279}"/>
              </a:ext>
            </a:extLst>
          </p:cNvPr>
          <p:cNvGrpSpPr/>
          <p:nvPr/>
        </p:nvGrpSpPr>
        <p:grpSpPr>
          <a:xfrm>
            <a:off x="0" y="5734233"/>
            <a:ext cx="12192000" cy="1240188"/>
            <a:chOff x="0" y="5734233"/>
            <a:chExt cx="12192000" cy="1240188"/>
          </a:xfrm>
        </p:grpSpPr>
        <p:pic>
          <p:nvPicPr>
            <p:cNvPr id="5" name="Picture 4">
              <a:extLst>
                <a:ext uri="{FF2B5EF4-FFF2-40B4-BE49-F238E27FC236}">
                  <a16:creationId xmlns:a16="http://schemas.microsoft.com/office/drawing/2014/main" id="{F53F65BF-AD1C-4761-A970-18A68B9EFC62}"/>
                </a:ext>
              </a:extLst>
            </p:cNvPr>
            <p:cNvPicPr>
              <a:picLocks noChangeAspect="1"/>
            </p:cNvPicPr>
            <p:nvPr/>
          </p:nvPicPr>
          <p:blipFill>
            <a:blip r:embed="rId4" cstate="print">
              <a:extLst>
                <a:ext uri="{28A0092B-C50C-407E-A947-70E740481C1C}">
                  <a14:useLocalDpi xmlns:a14="http://schemas.microsoft.com/office/drawing/2010/main" val="0"/>
                </a:ext>
              </a:extLst>
            </a:blip>
            <a:srcRect/>
            <a:stretch/>
          </p:blipFill>
          <p:spPr>
            <a:xfrm>
              <a:off x="0" y="6045466"/>
              <a:ext cx="12192000" cy="827536"/>
            </a:xfrm>
            <a:prstGeom prst="rect">
              <a:avLst/>
            </a:prstGeom>
          </p:spPr>
        </p:pic>
        <p:sp>
          <p:nvSpPr>
            <p:cNvPr id="6" name="Rectangle 5">
              <a:extLst>
                <a:ext uri="{FF2B5EF4-FFF2-40B4-BE49-F238E27FC236}">
                  <a16:creationId xmlns:a16="http://schemas.microsoft.com/office/drawing/2014/main" id="{8110B237-9E1F-4AE2-BE65-372C72013ED8}"/>
                </a:ext>
              </a:extLst>
            </p:cNvPr>
            <p:cNvSpPr/>
            <p:nvPr/>
          </p:nvSpPr>
          <p:spPr>
            <a:xfrm>
              <a:off x="25878" y="6099245"/>
              <a:ext cx="2278207" cy="728890"/>
            </a:xfrm>
            <a:prstGeom prst="rect">
              <a:avLst/>
            </a:prstGeom>
            <a:solidFill>
              <a:srgbClr val="00438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7" name="Picture 6">
              <a:extLst>
                <a:ext uri="{FF2B5EF4-FFF2-40B4-BE49-F238E27FC236}">
                  <a16:creationId xmlns:a16="http://schemas.microsoft.com/office/drawing/2014/main" id="{C0686DF3-8000-45D8-949E-803DC8720B35}"/>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077275" y="5880520"/>
              <a:ext cx="829163" cy="947615"/>
            </a:xfrm>
            <a:prstGeom prst="rect">
              <a:avLst/>
            </a:prstGeom>
          </p:spPr>
        </p:pic>
        <p:sp>
          <p:nvSpPr>
            <p:cNvPr id="8" name="Rectangle 7">
              <a:extLst>
                <a:ext uri="{FF2B5EF4-FFF2-40B4-BE49-F238E27FC236}">
                  <a16:creationId xmlns:a16="http://schemas.microsoft.com/office/drawing/2014/main" id="{1CF645C8-3923-439E-A5FB-ED8C47623423}"/>
                </a:ext>
              </a:extLst>
            </p:cNvPr>
            <p:cNvSpPr/>
            <p:nvPr/>
          </p:nvSpPr>
          <p:spPr>
            <a:xfrm>
              <a:off x="9029700" y="6099245"/>
              <a:ext cx="2970647" cy="72889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9" name="Picture 8" descr="Text, letter&#10;&#10;Description automatically generated">
              <a:extLst>
                <a:ext uri="{FF2B5EF4-FFF2-40B4-BE49-F238E27FC236}">
                  <a16:creationId xmlns:a16="http://schemas.microsoft.com/office/drawing/2014/main" id="{5DE036FA-E55B-4E4D-BEA4-642CDF4DEC8D}"/>
                </a:ext>
              </a:extLst>
            </p:cNvPr>
            <p:cNvPicPr>
              <a:picLocks noChangeAspect="1"/>
            </p:cNvPicPr>
            <p:nvPr/>
          </p:nvPicPr>
          <p:blipFill rotWithShape="1">
            <a:blip r:embed="rId6" cstate="print">
              <a:extLst>
                <a:ext uri="{28A0092B-C50C-407E-A947-70E740481C1C}">
                  <a14:useLocalDpi xmlns:a14="http://schemas.microsoft.com/office/drawing/2010/main" val="0"/>
                </a:ext>
              </a:extLst>
            </a:blip>
            <a:srcRect l="23972" t="33869" r="24538" b="34228"/>
            <a:stretch/>
          </p:blipFill>
          <p:spPr>
            <a:xfrm>
              <a:off x="9966911" y="6099245"/>
              <a:ext cx="2071341" cy="719519"/>
            </a:xfrm>
            <a:prstGeom prst="rect">
              <a:avLst/>
            </a:prstGeom>
          </p:spPr>
        </p:pic>
        <p:pic>
          <p:nvPicPr>
            <p:cNvPr id="10" name="Picture 9" descr="A picture containing text, metalware, gear&#10;&#10;Description automatically generated">
              <a:extLst>
                <a:ext uri="{FF2B5EF4-FFF2-40B4-BE49-F238E27FC236}">
                  <a16:creationId xmlns:a16="http://schemas.microsoft.com/office/drawing/2014/main" id="{6CBB2EA1-973E-48FD-90AF-979A8C5CDB3A}"/>
                </a:ext>
              </a:extLst>
            </p:cNvPr>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91485" y="5734233"/>
              <a:ext cx="1034370" cy="1240188"/>
            </a:xfrm>
            <a:prstGeom prst="rect">
              <a:avLst/>
            </a:prstGeom>
          </p:spPr>
        </p:pic>
      </p:grpSp>
    </p:spTree>
    <p:extLst>
      <p:ext uri="{BB962C8B-B14F-4D97-AF65-F5344CB8AC3E}">
        <p14:creationId xmlns:p14="http://schemas.microsoft.com/office/powerpoint/2010/main" val="406295210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4"/>
          <p:cNvSpPr txBox="1">
            <a:spLocks/>
          </p:cNvSpPr>
          <p:nvPr/>
        </p:nvSpPr>
        <p:spPr>
          <a:xfrm>
            <a:off x="2158920" y="973988"/>
            <a:ext cx="8229600" cy="4863861"/>
          </a:xfrm>
          <a:custGeom>
            <a:avLst/>
            <a:gdLst>
              <a:gd name="connsiteX0" fmla="*/ 0 w 8229600"/>
              <a:gd name="connsiteY0" fmla="*/ 0 h 4863861"/>
              <a:gd name="connsiteX1" fmla="*/ 423237 w 8229600"/>
              <a:gd name="connsiteY1" fmla="*/ 0 h 4863861"/>
              <a:gd name="connsiteX2" fmla="*/ 1093361 w 8229600"/>
              <a:gd name="connsiteY2" fmla="*/ 0 h 4863861"/>
              <a:gd name="connsiteX3" fmla="*/ 1434302 w 8229600"/>
              <a:gd name="connsiteY3" fmla="*/ 0 h 4863861"/>
              <a:gd name="connsiteX4" fmla="*/ 1775242 w 8229600"/>
              <a:gd name="connsiteY4" fmla="*/ 0 h 4863861"/>
              <a:gd name="connsiteX5" fmla="*/ 2445367 w 8229600"/>
              <a:gd name="connsiteY5" fmla="*/ 0 h 4863861"/>
              <a:gd name="connsiteX6" fmla="*/ 3033195 w 8229600"/>
              <a:gd name="connsiteY6" fmla="*/ 0 h 4863861"/>
              <a:gd name="connsiteX7" fmla="*/ 3703320 w 8229600"/>
              <a:gd name="connsiteY7" fmla="*/ 0 h 4863861"/>
              <a:gd name="connsiteX8" fmla="*/ 4373445 w 8229600"/>
              <a:gd name="connsiteY8" fmla="*/ 0 h 4863861"/>
              <a:gd name="connsiteX9" fmla="*/ 4796681 w 8229600"/>
              <a:gd name="connsiteY9" fmla="*/ 0 h 4863861"/>
              <a:gd name="connsiteX10" fmla="*/ 5219918 w 8229600"/>
              <a:gd name="connsiteY10" fmla="*/ 0 h 4863861"/>
              <a:gd name="connsiteX11" fmla="*/ 5890042 w 8229600"/>
              <a:gd name="connsiteY11" fmla="*/ 0 h 4863861"/>
              <a:gd name="connsiteX12" fmla="*/ 6560167 w 8229600"/>
              <a:gd name="connsiteY12" fmla="*/ 0 h 4863861"/>
              <a:gd name="connsiteX13" fmla="*/ 7230291 w 8229600"/>
              <a:gd name="connsiteY13" fmla="*/ 0 h 4863861"/>
              <a:gd name="connsiteX14" fmla="*/ 8229600 w 8229600"/>
              <a:gd name="connsiteY14" fmla="*/ 0 h 4863861"/>
              <a:gd name="connsiteX15" fmla="*/ 8229600 w 8229600"/>
              <a:gd name="connsiteY15" fmla="*/ 491790 h 4863861"/>
              <a:gd name="connsiteX16" fmla="*/ 8229600 w 8229600"/>
              <a:gd name="connsiteY16" fmla="*/ 1032219 h 4863861"/>
              <a:gd name="connsiteX17" fmla="*/ 8229600 w 8229600"/>
              <a:gd name="connsiteY17" fmla="*/ 1524010 h 4863861"/>
              <a:gd name="connsiteX18" fmla="*/ 8229600 w 8229600"/>
              <a:gd name="connsiteY18" fmla="*/ 2015800 h 4863861"/>
              <a:gd name="connsiteX19" fmla="*/ 8229600 w 8229600"/>
              <a:gd name="connsiteY19" fmla="*/ 2556229 h 4863861"/>
              <a:gd name="connsiteX20" fmla="*/ 8229600 w 8229600"/>
              <a:gd name="connsiteY20" fmla="*/ 3096658 h 4863861"/>
              <a:gd name="connsiteX21" fmla="*/ 8229600 w 8229600"/>
              <a:gd name="connsiteY21" fmla="*/ 3539810 h 4863861"/>
              <a:gd name="connsiteX22" fmla="*/ 8229600 w 8229600"/>
              <a:gd name="connsiteY22" fmla="*/ 4031600 h 4863861"/>
              <a:gd name="connsiteX23" fmla="*/ 8229600 w 8229600"/>
              <a:gd name="connsiteY23" fmla="*/ 4863861 h 4863861"/>
              <a:gd name="connsiteX24" fmla="*/ 7559475 w 8229600"/>
              <a:gd name="connsiteY24" fmla="*/ 4863861 h 4863861"/>
              <a:gd name="connsiteX25" fmla="*/ 7053943 w 8229600"/>
              <a:gd name="connsiteY25" fmla="*/ 4863861 h 4863861"/>
              <a:gd name="connsiteX26" fmla="*/ 6383818 w 8229600"/>
              <a:gd name="connsiteY26" fmla="*/ 4863861 h 4863861"/>
              <a:gd name="connsiteX27" fmla="*/ 5795990 w 8229600"/>
              <a:gd name="connsiteY27" fmla="*/ 4863861 h 4863861"/>
              <a:gd name="connsiteX28" fmla="*/ 5208161 w 8229600"/>
              <a:gd name="connsiteY28" fmla="*/ 4863861 h 4863861"/>
              <a:gd name="connsiteX29" fmla="*/ 4867221 w 8229600"/>
              <a:gd name="connsiteY29" fmla="*/ 4863861 h 4863861"/>
              <a:gd name="connsiteX30" fmla="*/ 4526280 w 8229600"/>
              <a:gd name="connsiteY30" fmla="*/ 4863861 h 4863861"/>
              <a:gd name="connsiteX31" fmla="*/ 3773859 w 8229600"/>
              <a:gd name="connsiteY31" fmla="*/ 4863861 h 4863861"/>
              <a:gd name="connsiteX32" fmla="*/ 3103735 w 8229600"/>
              <a:gd name="connsiteY32" fmla="*/ 4863861 h 4863861"/>
              <a:gd name="connsiteX33" fmla="*/ 2433610 w 8229600"/>
              <a:gd name="connsiteY33" fmla="*/ 4863861 h 4863861"/>
              <a:gd name="connsiteX34" fmla="*/ 2092670 w 8229600"/>
              <a:gd name="connsiteY34" fmla="*/ 4863861 h 4863861"/>
              <a:gd name="connsiteX35" fmla="*/ 1587137 w 8229600"/>
              <a:gd name="connsiteY35" fmla="*/ 4863861 h 4863861"/>
              <a:gd name="connsiteX36" fmla="*/ 1081605 w 8229600"/>
              <a:gd name="connsiteY36" fmla="*/ 4863861 h 4863861"/>
              <a:gd name="connsiteX37" fmla="*/ 576072 w 8229600"/>
              <a:gd name="connsiteY37" fmla="*/ 4863861 h 4863861"/>
              <a:gd name="connsiteX38" fmla="*/ 0 w 8229600"/>
              <a:gd name="connsiteY38" fmla="*/ 4863861 h 4863861"/>
              <a:gd name="connsiteX39" fmla="*/ 0 w 8229600"/>
              <a:gd name="connsiteY39" fmla="*/ 4420709 h 4863861"/>
              <a:gd name="connsiteX40" fmla="*/ 0 w 8229600"/>
              <a:gd name="connsiteY40" fmla="*/ 3783003 h 4863861"/>
              <a:gd name="connsiteX41" fmla="*/ 0 w 8229600"/>
              <a:gd name="connsiteY41" fmla="*/ 3242574 h 4863861"/>
              <a:gd name="connsiteX42" fmla="*/ 0 w 8229600"/>
              <a:gd name="connsiteY42" fmla="*/ 2799422 h 4863861"/>
              <a:gd name="connsiteX43" fmla="*/ 0 w 8229600"/>
              <a:gd name="connsiteY43" fmla="*/ 2307632 h 4863861"/>
              <a:gd name="connsiteX44" fmla="*/ 0 w 8229600"/>
              <a:gd name="connsiteY44" fmla="*/ 1767203 h 4863861"/>
              <a:gd name="connsiteX45" fmla="*/ 0 w 8229600"/>
              <a:gd name="connsiteY45" fmla="*/ 1372690 h 4863861"/>
              <a:gd name="connsiteX46" fmla="*/ 0 w 8229600"/>
              <a:gd name="connsiteY46" fmla="*/ 832261 h 4863861"/>
              <a:gd name="connsiteX47" fmla="*/ 0 w 8229600"/>
              <a:gd name="connsiteY47" fmla="*/ 0 h 48638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8229600" h="4863861" fill="none" extrusionOk="0">
                <a:moveTo>
                  <a:pt x="0" y="0"/>
                </a:moveTo>
                <a:cubicBezTo>
                  <a:pt x="153875" y="-39341"/>
                  <a:pt x="297409" y="43569"/>
                  <a:pt x="423237" y="0"/>
                </a:cubicBezTo>
                <a:cubicBezTo>
                  <a:pt x="549065" y="-43569"/>
                  <a:pt x="898535" y="36962"/>
                  <a:pt x="1093361" y="0"/>
                </a:cubicBezTo>
                <a:cubicBezTo>
                  <a:pt x="1288187" y="-36962"/>
                  <a:pt x="1281169" y="30908"/>
                  <a:pt x="1434302" y="0"/>
                </a:cubicBezTo>
                <a:cubicBezTo>
                  <a:pt x="1587435" y="-30908"/>
                  <a:pt x="1675163" y="36986"/>
                  <a:pt x="1775242" y="0"/>
                </a:cubicBezTo>
                <a:cubicBezTo>
                  <a:pt x="1875321" y="-36986"/>
                  <a:pt x="2176776" y="78935"/>
                  <a:pt x="2445367" y="0"/>
                </a:cubicBezTo>
                <a:cubicBezTo>
                  <a:pt x="2713958" y="-78935"/>
                  <a:pt x="2850932" y="49722"/>
                  <a:pt x="3033195" y="0"/>
                </a:cubicBezTo>
                <a:cubicBezTo>
                  <a:pt x="3215458" y="-49722"/>
                  <a:pt x="3468012" y="53151"/>
                  <a:pt x="3703320" y="0"/>
                </a:cubicBezTo>
                <a:cubicBezTo>
                  <a:pt x="3938629" y="-53151"/>
                  <a:pt x="4105818" y="28480"/>
                  <a:pt x="4373445" y="0"/>
                </a:cubicBezTo>
                <a:cubicBezTo>
                  <a:pt x="4641073" y="-28480"/>
                  <a:pt x="4672117" y="5102"/>
                  <a:pt x="4796681" y="0"/>
                </a:cubicBezTo>
                <a:cubicBezTo>
                  <a:pt x="4921245" y="-5102"/>
                  <a:pt x="5073959" y="3849"/>
                  <a:pt x="5219918" y="0"/>
                </a:cubicBezTo>
                <a:cubicBezTo>
                  <a:pt x="5365877" y="-3849"/>
                  <a:pt x="5723790" y="36504"/>
                  <a:pt x="5890042" y="0"/>
                </a:cubicBezTo>
                <a:cubicBezTo>
                  <a:pt x="6056294" y="-36504"/>
                  <a:pt x="6401066" y="30822"/>
                  <a:pt x="6560167" y="0"/>
                </a:cubicBezTo>
                <a:cubicBezTo>
                  <a:pt x="6719269" y="-30822"/>
                  <a:pt x="6968952" y="46071"/>
                  <a:pt x="7230291" y="0"/>
                </a:cubicBezTo>
                <a:cubicBezTo>
                  <a:pt x="7491630" y="-46071"/>
                  <a:pt x="7894293" y="99654"/>
                  <a:pt x="8229600" y="0"/>
                </a:cubicBezTo>
                <a:cubicBezTo>
                  <a:pt x="8287930" y="124366"/>
                  <a:pt x="8207108" y="249006"/>
                  <a:pt x="8229600" y="491790"/>
                </a:cubicBezTo>
                <a:cubicBezTo>
                  <a:pt x="8252092" y="734574"/>
                  <a:pt x="8212309" y="904065"/>
                  <a:pt x="8229600" y="1032219"/>
                </a:cubicBezTo>
                <a:cubicBezTo>
                  <a:pt x="8246891" y="1160373"/>
                  <a:pt x="8220667" y="1378796"/>
                  <a:pt x="8229600" y="1524010"/>
                </a:cubicBezTo>
                <a:cubicBezTo>
                  <a:pt x="8238533" y="1669224"/>
                  <a:pt x="8194359" y="1838929"/>
                  <a:pt x="8229600" y="2015800"/>
                </a:cubicBezTo>
                <a:cubicBezTo>
                  <a:pt x="8264841" y="2192671"/>
                  <a:pt x="8175661" y="2353167"/>
                  <a:pt x="8229600" y="2556229"/>
                </a:cubicBezTo>
                <a:cubicBezTo>
                  <a:pt x="8283539" y="2759291"/>
                  <a:pt x="8174635" y="2959045"/>
                  <a:pt x="8229600" y="3096658"/>
                </a:cubicBezTo>
                <a:cubicBezTo>
                  <a:pt x="8284565" y="3234271"/>
                  <a:pt x="8183837" y="3391851"/>
                  <a:pt x="8229600" y="3539810"/>
                </a:cubicBezTo>
                <a:cubicBezTo>
                  <a:pt x="8275363" y="3687769"/>
                  <a:pt x="8177489" y="3901528"/>
                  <a:pt x="8229600" y="4031600"/>
                </a:cubicBezTo>
                <a:cubicBezTo>
                  <a:pt x="8281711" y="4161672"/>
                  <a:pt x="8221744" y="4572188"/>
                  <a:pt x="8229600" y="4863861"/>
                </a:cubicBezTo>
                <a:cubicBezTo>
                  <a:pt x="8026464" y="4882069"/>
                  <a:pt x="7697137" y="4793980"/>
                  <a:pt x="7559475" y="4863861"/>
                </a:cubicBezTo>
                <a:cubicBezTo>
                  <a:pt x="7421813" y="4933742"/>
                  <a:pt x="7254498" y="4829717"/>
                  <a:pt x="7053943" y="4863861"/>
                </a:cubicBezTo>
                <a:cubicBezTo>
                  <a:pt x="6853388" y="4898005"/>
                  <a:pt x="6635049" y="4807699"/>
                  <a:pt x="6383818" y="4863861"/>
                </a:cubicBezTo>
                <a:cubicBezTo>
                  <a:pt x="6132588" y="4920023"/>
                  <a:pt x="5938126" y="4815303"/>
                  <a:pt x="5795990" y="4863861"/>
                </a:cubicBezTo>
                <a:cubicBezTo>
                  <a:pt x="5653854" y="4912419"/>
                  <a:pt x="5388113" y="4798427"/>
                  <a:pt x="5208161" y="4863861"/>
                </a:cubicBezTo>
                <a:cubicBezTo>
                  <a:pt x="5028209" y="4929295"/>
                  <a:pt x="4964826" y="4829753"/>
                  <a:pt x="4867221" y="4863861"/>
                </a:cubicBezTo>
                <a:cubicBezTo>
                  <a:pt x="4769616" y="4897969"/>
                  <a:pt x="4625692" y="4858807"/>
                  <a:pt x="4526280" y="4863861"/>
                </a:cubicBezTo>
                <a:cubicBezTo>
                  <a:pt x="4426868" y="4868915"/>
                  <a:pt x="3989491" y="4788050"/>
                  <a:pt x="3773859" y="4863861"/>
                </a:cubicBezTo>
                <a:cubicBezTo>
                  <a:pt x="3558227" y="4939672"/>
                  <a:pt x="3304563" y="4784174"/>
                  <a:pt x="3103735" y="4863861"/>
                </a:cubicBezTo>
                <a:cubicBezTo>
                  <a:pt x="2902907" y="4943548"/>
                  <a:pt x="2696558" y="4792128"/>
                  <a:pt x="2433610" y="4863861"/>
                </a:cubicBezTo>
                <a:cubicBezTo>
                  <a:pt x="2170662" y="4935594"/>
                  <a:pt x="2231587" y="4826726"/>
                  <a:pt x="2092670" y="4863861"/>
                </a:cubicBezTo>
                <a:cubicBezTo>
                  <a:pt x="1953753" y="4900996"/>
                  <a:pt x="1791606" y="4816294"/>
                  <a:pt x="1587137" y="4863861"/>
                </a:cubicBezTo>
                <a:cubicBezTo>
                  <a:pt x="1382668" y="4911428"/>
                  <a:pt x="1210325" y="4818654"/>
                  <a:pt x="1081605" y="4863861"/>
                </a:cubicBezTo>
                <a:cubicBezTo>
                  <a:pt x="952885" y="4909068"/>
                  <a:pt x="718163" y="4812121"/>
                  <a:pt x="576072" y="4863861"/>
                </a:cubicBezTo>
                <a:cubicBezTo>
                  <a:pt x="433981" y="4915601"/>
                  <a:pt x="130371" y="4848109"/>
                  <a:pt x="0" y="4863861"/>
                </a:cubicBezTo>
                <a:cubicBezTo>
                  <a:pt x="-47751" y="4716293"/>
                  <a:pt x="14480" y="4587163"/>
                  <a:pt x="0" y="4420709"/>
                </a:cubicBezTo>
                <a:cubicBezTo>
                  <a:pt x="-14480" y="4254255"/>
                  <a:pt x="39172" y="3966741"/>
                  <a:pt x="0" y="3783003"/>
                </a:cubicBezTo>
                <a:cubicBezTo>
                  <a:pt x="-39172" y="3599265"/>
                  <a:pt x="33536" y="3501421"/>
                  <a:pt x="0" y="3242574"/>
                </a:cubicBezTo>
                <a:cubicBezTo>
                  <a:pt x="-33536" y="2983727"/>
                  <a:pt x="29754" y="2889440"/>
                  <a:pt x="0" y="2799422"/>
                </a:cubicBezTo>
                <a:cubicBezTo>
                  <a:pt x="-29754" y="2709404"/>
                  <a:pt x="6648" y="2420825"/>
                  <a:pt x="0" y="2307632"/>
                </a:cubicBezTo>
                <a:cubicBezTo>
                  <a:pt x="-6648" y="2194439"/>
                  <a:pt x="31726" y="1997646"/>
                  <a:pt x="0" y="1767203"/>
                </a:cubicBezTo>
                <a:cubicBezTo>
                  <a:pt x="-31726" y="1536760"/>
                  <a:pt x="6717" y="1452892"/>
                  <a:pt x="0" y="1372690"/>
                </a:cubicBezTo>
                <a:cubicBezTo>
                  <a:pt x="-6717" y="1292488"/>
                  <a:pt x="27914" y="1048982"/>
                  <a:pt x="0" y="832261"/>
                </a:cubicBezTo>
                <a:cubicBezTo>
                  <a:pt x="-27914" y="615540"/>
                  <a:pt x="28024" y="279826"/>
                  <a:pt x="0" y="0"/>
                </a:cubicBezTo>
                <a:close/>
              </a:path>
              <a:path w="8229600" h="4863861" stroke="0" extrusionOk="0">
                <a:moveTo>
                  <a:pt x="0" y="0"/>
                </a:moveTo>
                <a:cubicBezTo>
                  <a:pt x="128161" y="-18852"/>
                  <a:pt x="324014" y="19473"/>
                  <a:pt x="423237" y="0"/>
                </a:cubicBezTo>
                <a:cubicBezTo>
                  <a:pt x="522460" y="-19473"/>
                  <a:pt x="801328" y="63275"/>
                  <a:pt x="1011065" y="0"/>
                </a:cubicBezTo>
                <a:cubicBezTo>
                  <a:pt x="1220802" y="-63275"/>
                  <a:pt x="1210461" y="29576"/>
                  <a:pt x="1352006" y="0"/>
                </a:cubicBezTo>
                <a:cubicBezTo>
                  <a:pt x="1493551" y="-29576"/>
                  <a:pt x="1603360" y="3958"/>
                  <a:pt x="1775242" y="0"/>
                </a:cubicBezTo>
                <a:cubicBezTo>
                  <a:pt x="1947124" y="-3958"/>
                  <a:pt x="2202072" y="40652"/>
                  <a:pt x="2363071" y="0"/>
                </a:cubicBezTo>
                <a:cubicBezTo>
                  <a:pt x="2524070" y="-40652"/>
                  <a:pt x="2861450" y="40169"/>
                  <a:pt x="3115491" y="0"/>
                </a:cubicBezTo>
                <a:cubicBezTo>
                  <a:pt x="3369532" y="-40169"/>
                  <a:pt x="3453042" y="70223"/>
                  <a:pt x="3785616" y="0"/>
                </a:cubicBezTo>
                <a:cubicBezTo>
                  <a:pt x="4118191" y="-70223"/>
                  <a:pt x="4354240" y="26066"/>
                  <a:pt x="4538037" y="0"/>
                </a:cubicBezTo>
                <a:cubicBezTo>
                  <a:pt x="4721834" y="-26066"/>
                  <a:pt x="4928978" y="55570"/>
                  <a:pt x="5125865" y="0"/>
                </a:cubicBezTo>
                <a:cubicBezTo>
                  <a:pt x="5322752" y="-55570"/>
                  <a:pt x="5582527" y="63776"/>
                  <a:pt x="5795990" y="0"/>
                </a:cubicBezTo>
                <a:cubicBezTo>
                  <a:pt x="6009453" y="-63776"/>
                  <a:pt x="6108179" y="39414"/>
                  <a:pt x="6219226" y="0"/>
                </a:cubicBezTo>
                <a:cubicBezTo>
                  <a:pt x="6330273" y="-39414"/>
                  <a:pt x="6704465" y="79114"/>
                  <a:pt x="6971647" y="0"/>
                </a:cubicBezTo>
                <a:cubicBezTo>
                  <a:pt x="7238829" y="-79114"/>
                  <a:pt x="7408896" y="44793"/>
                  <a:pt x="7559475" y="0"/>
                </a:cubicBezTo>
                <a:cubicBezTo>
                  <a:pt x="7710054" y="-44793"/>
                  <a:pt x="7933630" y="67184"/>
                  <a:pt x="8229600" y="0"/>
                </a:cubicBezTo>
                <a:cubicBezTo>
                  <a:pt x="8251626" y="240444"/>
                  <a:pt x="8181028" y="344503"/>
                  <a:pt x="8229600" y="589068"/>
                </a:cubicBezTo>
                <a:cubicBezTo>
                  <a:pt x="8278172" y="833633"/>
                  <a:pt x="8196888" y="856427"/>
                  <a:pt x="8229600" y="983581"/>
                </a:cubicBezTo>
                <a:cubicBezTo>
                  <a:pt x="8262312" y="1110735"/>
                  <a:pt x="8173661" y="1294020"/>
                  <a:pt x="8229600" y="1524010"/>
                </a:cubicBezTo>
                <a:cubicBezTo>
                  <a:pt x="8285539" y="1754000"/>
                  <a:pt x="8191775" y="1742046"/>
                  <a:pt x="8229600" y="1918523"/>
                </a:cubicBezTo>
                <a:cubicBezTo>
                  <a:pt x="8267425" y="2095000"/>
                  <a:pt x="8191133" y="2359840"/>
                  <a:pt x="8229600" y="2507591"/>
                </a:cubicBezTo>
                <a:cubicBezTo>
                  <a:pt x="8268067" y="2655342"/>
                  <a:pt x="8209049" y="2843226"/>
                  <a:pt x="8229600" y="2950742"/>
                </a:cubicBezTo>
                <a:cubicBezTo>
                  <a:pt x="8250151" y="3058258"/>
                  <a:pt x="8216929" y="3252844"/>
                  <a:pt x="8229600" y="3491171"/>
                </a:cubicBezTo>
                <a:cubicBezTo>
                  <a:pt x="8242271" y="3729498"/>
                  <a:pt x="8188427" y="3868627"/>
                  <a:pt x="8229600" y="4080239"/>
                </a:cubicBezTo>
                <a:cubicBezTo>
                  <a:pt x="8270773" y="4291851"/>
                  <a:pt x="8191844" y="4477825"/>
                  <a:pt x="8229600" y="4863861"/>
                </a:cubicBezTo>
                <a:cubicBezTo>
                  <a:pt x="8053432" y="4939582"/>
                  <a:pt x="7796192" y="4839732"/>
                  <a:pt x="7477179" y="4863861"/>
                </a:cubicBezTo>
                <a:cubicBezTo>
                  <a:pt x="7158166" y="4887990"/>
                  <a:pt x="7187568" y="4863179"/>
                  <a:pt x="6971647" y="4863861"/>
                </a:cubicBezTo>
                <a:cubicBezTo>
                  <a:pt x="6755726" y="4864543"/>
                  <a:pt x="6662590" y="4850573"/>
                  <a:pt x="6548410" y="4863861"/>
                </a:cubicBezTo>
                <a:cubicBezTo>
                  <a:pt x="6434230" y="4877149"/>
                  <a:pt x="6136140" y="4852028"/>
                  <a:pt x="5960582" y="4863861"/>
                </a:cubicBezTo>
                <a:cubicBezTo>
                  <a:pt x="5785024" y="4875694"/>
                  <a:pt x="5402391" y="4804330"/>
                  <a:pt x="5208161" y="4863861"/>
                </a:cubicBezTo>
                <a:cubicBezTo>
                  <a:pt x="5013931" y="4923392"/>
                  <a:pt x="4616691" y="4776319"/>
                  <a:pt x="4455741" y="4863861"/>
                </a:cubicBezTo>
                <a:cubicBezTo>
                  <a:pt x="4294791" y="4951403"/>
                  <a:pt x="4121720" y="4794551"/>
                  <a:pt x="3867912" y="4863861"/>
                </a:cubicBezTo>
                <a:cubicBezTo>
                  <a:pt x="3614104" y="4933171"/>
                  <a:pt x="3402575" y="4848602"/>
                  <a:pt x="3115491" y="4863861"/>
                </a:cubicBezTo>
                <a:cubicBezTo>
                  <a:pt x="2828407" y="4879120"/>
                  <a:pt x="2879515" y="4841358"/>
                  <a:pt x="2774551" y="4863861"/>
                </a:cubicBezTo>
                <a:cubicBezTo>
                  <a:pt x="2669587" y="4886364"/>
                  <a:pt x="2453687" y="4836620"/>
                  <a:pt x="2269018" y="4863861"/>
                </a:cubicBezTo>
                <a:cubicBezTo>
                  <a:pt x="2084349" y="4891102"/>
                  <a:pt x="2043356" y="4841321"/>
                  <a:pt x="1845782" y="4863861"/>
                </a:cubicBezTo>
                <a:cubicBezTo>
                  <a:pt x="1648208" y="4886401"/>
                  <a:pt x="1468185" y="4841959"/>
                  <a:pt x="1257953" y="4863861"/>
                </a:cubicBezTo>
                <a:cubicBezTo>
                  <a:pt x="1047721" y="4885763"/>
                  <a:pt x="704178" y="4835242"/>
                  <a:pt x="505533" y="4863861"/>
                </a:cubicBezTo>
                <a:cubicBezTo>
                  <a:pt x="306888" y="4892480"/>
                  <a:pt x="238497" y="4833701"/>
                  <a:pt x="0" y="4863861"/>
                </a:cubicBezTo>
                <a:cubicBezTo>
                  <a:pt x="-43929" y="4580294"/>
                  <a:pt x="60999" y="4433773"/>
                  <a:pt x="0" y="4274793"/>
                </a:cubicBezTo>
                <a:cubicBezTo>
                  <a:pt x="-60999" y="4115813"/>
                  <a:pt x="40004" y="3910336"/>
                  <a:pt x="0" y="3734364"/>
                </a:cubicBezTo>
                <a:cubicBezTo>
                  <a:pt x="-40004" y="3558392"/>
                  <a:pt x="36532" y="3343337"/>
                  <a:pt x="0" y="3242574"/>
                </a:cubicBezTo>
                <a:cubicBezTo>
                  <a:pt x="-36532" y="3141811"/>
                  <a:pt x="35997" y="2894158"/>
                  <a:pt x="0" y="2799422"/>
                </a:cubicBezTo>
                <a:cubicBezTo>
                  <a:pt x="-35997" y="2704686"/>
                  <a:pt x="9104" y="2378342"/>
                  <a:pt x="0" y="2161716"/>
                </a:cubicBezTo>
                <a:cubicBezTo>
                  <a:pt x="-9104" y="1945090"/>
                  <a:pt x="43268" y="1796893"/>
                  <a:pt x="0" y="1669926"/>
                </a:cubicBezTo>
                <a:cubicBezTo>
                  <a:pt x="-43268" y="1542959"/>
                  <a:pt x="18417" y="1206798"/>
                  <a:pt x="0" y="1080858"/>
                </a:cubicBezTo>
                <a:cubicBezTo>
                  <a:pt x="-18417" y="954918"/>
                  <a:pt x="5539" y="797881"/>
                  <a:pt x="0" y="637706"/>
                </a:cubicBezTo>
                <a:cubicBezTo>
                  <a:pt x="-5539" y="477531"/>
                  <a:pt x="48229" y="135659"/>
                  <a:pt x="0" y="0"/>
                </a:cubicBezTo>
                <a:close/>
              </a:path>
            </a:pathLst>
          </a:custGeom>
          <a:solidFill>
            <a:schemeClr val="accent3">
              <a:lumMod val="40000"/>
              <a:lumOff val="60000"/>
            </a:schemeClr>
          </a:solidFill>
          <a:ln>
            <a:solidFill>
              <a:schemeClr val="tx1"/>
            </a:solidFill>
            <a:extLst>
              <a:ext uri="{C807C97D-BFC1-408E-A445-0C87EB9F89A2}">
                <ask:lineSketchStyleProps xmlns:ask="http://schemas.microsoft.com/office/drawing/2018/sketchyshapes" sd="1106509415">
                  <a:prstGeom prst="rect">
                    <a:avLst/>
                  </a:prstGeom>
                  <ask:type>
                    <ask:lineSketchScribble/>
                  </ask:type>
                </ask:lineSketchStyleProps>
              </a:ext>
            </a:extLst>
          </a:ln>
        </p:spPr>
        <p:txBody>
          <a:bodyPr vert="horz" lIns="91440" tIns="45720" rIns="91440" bIns="45720" rtlCol="0">
            <a:noAutofit/>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marL="0" indent="0" fontAlgn="auto">
              <a:spcAft>
                <a:spcPts val="0"/>
              </a:spcAft>
              <a:buNone/>
              <a:defRPr/>
            </a:pPr>
            <a:r>
              <a:rPr lang="en-GB" sz="2200" b="0" dirty="0">
                <a:latin typeface="Calibri"/>
              </a:rPr>
              <a:t>Intelligence is received from the control room regarding a recent stabbing. The victim describes the attacker as:</a:t>
            </a:r>
          </a:p>
          <a:p>
            <a:pPr marL="0" indent="0" fontAlgn="auto">
              <a:spcAft>
                <a:spcPts val="0"/>
              </a:spcAft>
              <a:buNone/>
              <a:defRPr/>
            </a:pPr>
            <a:endParaRPr lang="en-GB" sz="2200" b="0" dirty="0">
              <a:latin typeface="Calibri"/>
            </a:endParaRPr>
          </a:p>
          <a:p>
            <a:pPr fontAlgn="auto">
              <a:spcAft>
                <a:spcPts val="0"/>
              </a:spcAft>
              <a:defRPr/>
            </a:pPr>
            <a:r>
              <a:rPr lang="en-GB" sz="2200" b="0" i="1" dirty="0">
                <a:latin typeface="Calibri"/>
              </a:rPr>
              <a:t>White</a:t>
            </a:r>
          </a:p>
          <a:p>
            <a:pPr fontAlgn="auto">
              <a:spcAft>
                <a:spcPts val="0"/>
              </a:spcAft>
              <a:defRPr/>
            </a:pPr>
            <a:r>
              <a:rPr lang="en-GB" sz="2200" b="0" i="1" dirty="0">
                <a:latin typeface="Calibri"/>
              </a:rPr>
              <a:t>Tall</a:t>
            </a:r>
          </a:p>
          <a:p>
            <a:pPr fontAlgn="auto">
              <a:spcAft>
                <a:spcPts val="0"/>
              </a:spcAft>
              <a:defRPr/>
            </a:pPr>
            <a:r>
              <a:rPr lang="en-GB" sz="2200" b="0" i="1" dirty="0">
                <a:latin typeface="Calibri"/>
              </a:rPr>
              <a:t>Long hair, black in colour</a:t>
            </a:r>
          </a:p>
          <a:p>
            <a:pPr fontAlgn="auto">
              <a:spcAft>
                <a:spcPts val="0"/>
              </a:spcAft>
              <a:defRPr/>
            </a:pPr>
            <a:r>
              <a:rPr lang="en-GB" sz="2200" b="0" i="1" dirty="0">
                <a:latin typeface="Calibri"/>
              </a:rPr>
              <a:t>Wearing a green jumper with a diamond shaped pattern on it, jeans and red trainers</a:t>
            </a:r>
          </a:p>
          <a:p>
            <a:pPr marL="0" indent="0" fontAlgn="auto">
              <a:spcAft>
                <a:spcPts val="0"/>
              </a:spcAft>
              <a:buNone/>
              <a:defRPr/>
            </a:pPr>
            <a:endParaRPr lang="en-GB" sz="2200" b="0" dirty="0">
              <a:latin typeface="Calibri"/>
            </a:endParaRPr>
          </a:p>
          <a:p>
            <a:pPr marL="0" indent="0" fontAlgn="auto">
              <a:spcAft>
                <a:spcPts val="0"/>
              </a:spcAft>
              <a:buNone/>
              <a:defRPr/>
            </a:pPr>
            <a:r>
              <a:rPr lang="en-GB" sz="2200" b="0" dirty="0">
                <a:latin typeface="Calibri"/>
              </a:rPr>
              <a:t>The stabbing took place </a:t>
            </a:r>
            <a:r>
              <a:rPr lang="en-GB" sz="2200" dirty="0">
                <a:latin typeface="Calibri"/>
              </a:rPr>
              <a:t>five minutes ago</a:t>
            </a:r>
            <a:r>
              <a:rPr lang="en-GB" sz="2200" b="0" dirty="0">
                <a:latin typeface="Calibri"/>
              </a:rPr>
              <a:t> and the suspect ran away in your direction carrying a knife.  You see a man </a:t>
            </a:r>
            <a:r>
              <a:rPr lang="en-GB" sz="2200" dirty="0">
                <a:latin typeface="Calibri"/>
              </a:rPr>
              <a:t>totally fitting the description</a:t>
            </a:r>
            <a:r>
              <a:rPr lang="en-GB" sz="2200" b="0" dirty="0">
                <a:latin typeface="Calibri"/>
              </a:rPr>
              <a:t> hurrying towards you.</a:t>
            </a:r>
          </a:p>
        </p:txBody>
      </p:sp>
      <p:sp>
        <p:nvSpPr>
          <p:cNvPr id="4" name="TextBox 3"/>
          <p:cNvSpPr txBox="1"/>
          <p:nvPr/>
        </p:nvSpPr>
        <p:spPr>
          <a:xfrm>
            <a:off x="1870888" y="181597"/>
            <a:ext cx="8517632" cy="584775"/>
          </a:xfrm>
          <a:prstGeom prst="rect">
            <a:avLst/>
          </a:prstGeom>
          <a:solidFill>
            <a:srgbClr val="002060"/>
          </a:solidFill>
        </p:spPr>
        <p:txBody>
          <a:bodyPr wrap="square" rtlCol="0">
            <a:spAutoFit/>
          </a:bodyPr>
          <a:lstStyle/>
          <a:p>
            <a:pPr algn="ctr"/>
            <a:r>
              <a:rPr lang="en-GB" dirty="0">
                <a:latin typeface="+mn-lt"/>
              </a:rPr>
              <a:t>Reasonable Grounds: Scenario 1</a:t>
            </a:r>
          </a:p>
        </p:txBody>
      </p:sp>
      <p:pic>
        <p:nvPicPr>
          <p:cNvPr id="5" name="Picture 4"/>
          <p:cNvPicPr>
            <a:picLocks noChangeAspect="1"/>
          </p:cNvPicPr>
          <p:nvPr/>
        </p:nvPicPr>
        <p:blipFill rotWithShape="1">
          <a:blip r:embed="rId3"/>
          <a:srcRect l="14469" t="7469" r="16737"/>
          <a:stretch/>
        </p:blipFill>
        <p:spPr>
          <a:xfrm>
            <a:off x="7896201" y="1844824"/>
            <a:ext cx="1430653" cy="1368152"/>
          </a:xfrm>
          <a:prstGeom prst="rect">
            <a:avLst/>
          </a:prstGeom>
        </p:spPr>
      </p:pic>
      <p:grpSp>
        <p:nvGrpSpPr>
          <p:cNvPr id="6" name="Group 5">
            <a:extLst>
              <a:ext uri="{FF2B5EF4-FFF2-40B4-BE49-F238E27FC236}">
                <a16:creationId xmlns:a16="http://schemas.microsoft.com/office/drawing/2014/main" id="{4E3129A0-C24A-43A6-8A88-A78F724D1AC8}"/>
              </a:ext>
            </a:extLst>
          </p:cNvPr>
          <p:cNvGrpSpPr/>
          <p:nvPr/>
        </p:nvGrpSpPr>
        <p:grpSpPr>
          <a:xfrm>
            <a:off x="0" y="5734233"/>
            <a:ext cx="12192000" cy="1240188"/>
            <a:chOff x="0" y="5734233"/>
            <a:chExt cx="12192000" cy="1240188"/>
          </a:xfrm>
        </p:grpSpPr>
        <p:pic>
          <p:nvPicPr>
            <p:cNvPr id="7" name="Picture 6">
              <a:extLst>
                <a:ext uri="{FF2B5EF4-FFF2-40B4-BE49-F238E27FC236}">
                  <a16:creationId xmlns:a16="http://schemas.microsoft.com/office/drawing/2014/main" id="{EA3E85F0-1A28-4384-B8C5-4C687913A9C0}"/>
                </a:ext>
              </a:extLst>
            </p:cNvPr>
            <p:cNvPicPr>
              <a:picLocks noChangeAspect="1"/>
            </p:cNvPicPr>
            <p:nvPr/>
          </p:nvPicPr>
          <p:blipFill>
            <a:blip r:embed="rId4" cstate="print">
              <a:extLst>
                <a:ext uri="{28A0092B-C50C-407E-A947-70E740481C1C}">
                  <a14:useLocalDpi xmlns:a14="http://schemas.microsoft.com/office/drawing/2010/main" val="0"/>
                </a:ext>
              </a:extLst>
            </a:blip>
            <a:srcRect/>
            <a:stretch/>
          </p:blipFill>
          <p:spPr>
            <a:xfrm>
              <a:off x="0" y="6045466"/>
              <a:ext cx="12192000" cy="827536"/>
            </a:xfrm>
            <a:prstGeom prst="rect">
              <a:avLst/>
            </a:prstGeom>
          </p:spPr>
        </p:pic>
        <p:sp>
          <p:nvSpPr>
            <p:cNvPr id="8" name="Rectangle 7">
              <a:extLst>
                <a:ext uri="{FF2B5EF4-FFF2-40B4-BE49-F238E27FC236}">
                  <a16:creationId xmlns:a16="http://schemas.microsoft.com/office/drawing/2014/main" id="{2EA1981D-ECE1-48AE-9907-6553495E3410}"/>
                </a:ext>
              </a:extLst>
            </p:cNvPr>
            <p:cNvSpPr/>
            <p:nvPr/>
          </p:nvSpPr>
          <p:spPr>
            <a:xfrm>
              <a:off x="25878" y="6099245"/>
              <a:ext cx="2278207" cy="728890"/>
            </a:xfrm>
            <a:prstGeom prst="rect">
              <a:avLst/>
            </a:prstGeom>
            <a:solidFill>
              <a:srgbClr val="00438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9" name="Picture 8">
              <a:extLst>
                <a:ext uri="{FF2B5EF4-FFF2-40B4-BE49-F238E27FC236}">
                  <a16:creationId xmlns:a16="http://schemas.microsoft.com/office/drawing/2014/main" id="{0D4616F8-6012-4737-A456-8025492A459D}"/>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077275" y="5880520"/>
              <a:ext cx="829163" cy="947615"/>
            </a:xfrm>
            <a:prstGeom prst="rect">
              <a:avLst/>
            </a:prstGeom>
          </p:spPr>
        </p:pic>
        <p:sp>
          <p:nvSpPr>
            <p:cNvPr id="10" name="Rectangle 9">
              <a:extLst>
                <a:ext uri="{FF2B5EF4-FFF2-40B4-BE49-F238E27FC236}">
                  <a16:creationId xmlns:a16="http://schemas.microsoft.com/office/drawing/2014/main" id="{8BA7B8CF-0A5E-43BB-9C4A-3A74A7DEFE37}"/>
                </a:ext>
              </a:extLst>
            </p:cNvPr>
            <p:cNvSpPr/>
            <p:nvPr/>
          </p:nvSpPr>
          <p:spPr>
            <a:xfrm>
              <a:off x="9029700" y="6099245"/>
              <a:ext cx="2970647" cy="72889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1" name="Picture 10" descr="Text, letter&#10;&#10;Description automatically generated">
              <a:extLst>
                <a:ext uri="{FF2B5EF4-FFF2-40B4-BE49-F238E27FC236}">
                  <a16:creationId xmlns:a16="http://schemas.microsoft.com/office/drawing/2014/main" id="{C6C21FCB-4203-4536-B8CB-B19DD272ABF7}"/>
                </a:ext>
              </a:extLst>
            </p:cNvPr>
            <p:cNvPicPr>
              <a:picLocks noChangeAspect="1"/>
            </p:cNvPicPr>
            <p:nvPr/>
          </p:nvPicPr>
          <p:blipFill rotWithShape="1">
            <a:blip r:embed="rId6" cstate="print">
              <a:extLst>
                <a:ext uri="{28A0092B-C50C-407E-A947-70E740481C1C}">
                  <a14:useLocalDpi xmlns:a14="http://schemas.microsoft.com/office/drawing/2010/main" val="0"/>
                </a:ext>
              </a:extLst>
            </a:blip>
            <a:srcRect l="23972" t="33869" r="24538" b="34228"/>
            <a:stretch/>
          </p:blipFill>
          <p:spPr>
            <a:xfrm>
              <a:off x="9966911" y="6099245"/>
              <a:ext cx="2071341" cy="719519"/>
            </a:xfrm>
            <a:prstGeom prst="rect">
              <a:avLst/>
            </a:prstGeom>
          </p:spPr>
        </p:pic>
        <p:pic>
          <p:nvPicPr>
            <p:cNvPr id="12" name="Picture 11" descr="A picture containing text, metalware, gear&#10;&#10;Description automatically generated">
              <a:extLst>
                <a:ext uri="{FF2B5EF4-FFF2-40B4-BE49-F238E27FC236}">
                  <a16:creationId xmlns:a16="http://schemas.microsoft.com/office/drawing/2014/main" id="{7AC81F3A-0144-4172-AA72-3BC46E2134C5}"/>
                </a:ext>
              </a:extLst>
            </p:cNvPr>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91485" y="5734233"/>
              <a:ext cx="1034370" cy="1240188"/>
            </a:xfrm>
            <a:prstGeom prst="rect">
              <a:avLst/>
            </a:prstGeom>
          </p:spPr>
        </p:pic>
      </p:grpSp>
    </p:spTree>
    <p:extLst>
      <p:ext uri="{BB962C8B-B14F-4D97-AF65-F5344CB8AC3E}">
        <p14:creationId xmlns:p14="http://schemas.microsoft.com/office/powerpoint/2010/main" val="15762037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4"/>
          <p:cNvSpPr txBox="1">
            <a:spLocks/>
          </p:cNvSpPr>
          <p:nvPr/>
        </p:nvSpPr>
        <p:spPr>
          <a:xfrm>
            <a:off x="1870888" y="898590"/>
            <a:ext cx="8517632" cy="2890451"/>
          </a:xfrm>
          <a:custGeom>
            <a:avLst/>
            <a:gdLst>
              <a:gd name="connsiteX0" fmla="*/ 0 w 8517632"/>
              <a:gd name="connsiteY0" fmla="*/ 0 h 2890451"/>
              <a:gd name="connsiteX1" fmla="*/ 738195 w 8517632"/>
              <a:gd name="connsiteY1" fmla="*/ 0 h 2890451"/>
              <a:gd name="connsiteX2" fmla="*/ 1391213 w 8517632"/>
              <a:gd name="connsiteY2" fmla="*/ 0 h 2890451"/>
              <a:gd name="connsiteX3" fmla="*/ 1873879 w 8517632"/>
              <a:gd name="connsiteY3" fmla="*/ 0 h 2890451"/>
              <a:gd name="connsiteX4" fmla="*/ 2441721 w 8517632"/>
              <a:gd name="connsiteY4" fmla="*/ 0 h 2890451"/>
              <a:gd name="connsiteX5" fmla="*/ 2754034 w 8517632"/>
              <a:gd name="connsiteY5" fmla="*/ 0 h 2890451"/>
              <a:gd name="connsiteX6" fmla="*/ 3492229 w 8517632"/>
              <a:gd name="connsiteY6" fmla="*/ 0 h 2890451"/>
              <a:gd name="connsiteX7" fmla="*/ 4060071 w 8517632"/>
              <a:gd name="connsiteY7" fmla="*/ 0 h 2890451"/>
              <a:gd name="connsiteX8" fmla="*/ 4542737 w 8517632"/>
              <a:gd name="connsiteY8" fmla="*/ 0 h 2890451"/>
              <a:gd name="connsiteX9" fmla="*/ 5110579 w 8517632"/>
              <a:gd name="connsiteY9" fmla="*/ 0 h 2890451"/>
              <a:gd name="connsiteX10" fmla="*/ 5593245 w 8517632"/>
              <a:gd name="connsiteY10" fmla="*/ 0 h 2890451"/>
              <a:gd name="connsiteX11" fmla="*/ 5990735 w 8517632"/>
              <a:gd name="connsiteY11" fmla="*/ 0 h 2890451"/>
              <a:gd name="connsiteX12" fmla="*/ 6388224 w 8517632"/>
              <a:gd name="connsiteY12" fmla="*/ 0 h 2890451"/>
              <a:gd name="connsiteX13" fmla="*/ 6785713 w 8517632"/>
              <a:gd name="connsiteY13" fmla="*/ 0 h 2890451"/>
              <a:gd name="connsiteX14" fmla="*/ 7268379 w 8517632"/>
              <a:gd name="connsiteY14" fmla="*/ 0 h 2890451"/>
              <a:gd name="connsiteX15" fmla="*/ 7665869 w 8517632"/>
              <a:gd name="connsiteY15" fmla="*/ 0 h 2890451"/>
              <a:gd name="connsiteX16" fmla="*/ 8517632 w 8517632"/>
              <a:gd name="connsiteY16" fmla="*/ 0 h 2890451"/>
              <a:gd name="connsiteX17" fmla="*/ 8517632 w 8517632"/>
              <a:gd name="connsiteY17" fmla="*/ 578090 h 2890451"/>
              <a:gd name="connsiteX18" fmla="*/ 8517632 w 8517632"/>
              <a:gd name="connsiteY18" fmla="*/ 1069467 h 2890451"/>
              <a:gd name="connsiteX19" fmla="*/ 8517632 w 8517632"/>
              <a:gd name="connsiteY19" fmla="*/ 1676462 h 2890451"/>
              <a:gd name="connsiteX20" fmla="*/ 8517632 w 8517632"/>
              <a:gd name="connsiteY20" fmla="*/ 2254552 h 2890451"/>
              <a:gd name="connsiteX21" fmla="*/ 8517632 w 8517632"/>
              <a:gd name="connsiteY21" fmla="*/ 2890451 h 2890451"/>
              <a:gd name="connsiteX22" fmla="*/ 7949790 w 8517632"/>
              <a:gd name="connsiteY22" fmla="*/ 2890451 h 2890451"/>
              <a:gd name="connsiteX23" fmla="*/ 7552300 w 8517632"/>
              <a:gd name="connsiteY23" fmla="*/ 2890451 h 2890451"/>
              <a:gd name="connsiteX24" fmla="*/ 6984458 w 8517632"/>
              <a:gd name="connsiteY24" fmla="*/ 2890451 h 2890451"/>
              <a:gd name="connsiteX25" fmla="*/ 6501792 w 8517632"/>
              <a:gd name="connsiteY25" fmla="*/ 2890451 h 2890451"/>
              <a:gd name="connsiteX26" fmla="*/ 6189479 w 8517632"/>
              <a:gd name="connsiteY26" fmla="*/ 2890451 h 2890451"/>
              <a:gd name="connsiteX27" fmla="*/ 5706813 w 8517632"/>
              <a:gd name="connsiteY27" fmla="*/ 2890451 h 2890451"/>
              <a:gd name="connsiteX28" fmla="*/ 5394500 w 8517632"/>
              <a:gd name="connsiteY28" fmla="*/ 2890451 h 2890451"/>
              <a:gd name="connsiteX29" fmla="*/ 4741482 w 8517632"/>
              <a:gd name="connsiteY29" fmla="*/ 2890451 h 2890451"/>
              <a:gd name="connsiteX30" fmla="*/ 4258816 w 8517632"/>
              <a:gd name="connsiteY30" fmla="*/ 2890451 h 2890451"/>
              <a:gd name="connsiteX31" fmla="*/ 3776150 w 8517632"/>
              <a:gd name="connsiteY31" fmla="*/ 2890451 h 2890451"/>
              <a:gd name="connsiteX32" fmla="*/ 3463837 w 8517632"/>
              <a:gd name="connsiteY32" fmla="*/ 2890451 h 2890451"/>
              <a:gd name="connsiteX33" fmla="*/ 3066348 w 8517632"/>
              <a:gd name="connsiteY33" fmla="*/ 2890451 h 2890451"/>
              <a:gd name="connsiteX34" fmla="*/ 2413329 w 8517632"/>
              <a:gd name="connsiteY34" fmla="*/ 2890451 h 2890451"/>
              <a:gd name="connsiteX35" fmla="*/ 2015840 w 8517632"/>
              <a:gd name="connsiteY35" fmla="*/ 2890451 h 2890451"/>
              <a:gd name="connsiteX36" fmla="*/ 1533174 w 8517632"/>
              <a:gd name="connsiteY36" fmla="*/ 2890451 h 2890451"/>
              <a:gd name="connsiteX37" fmla="*/ 965332 w 8517632"/>
              <a:gd name="connsiteY37" fmla="*/ 2890451 h 2890451"/>
              <a:gd name="connsiteX38" fmla="*/ 0 w 8517632"/>
              <a:gd name="connsiteY38" fmla="*/ 2890451 h 2890451"/>
              <a:gd name="connsiteX39" fmla="*/ 0 w 8517632"/>
              <a:gd name="connsiteY39" fmla="*/ 2254552 h 2890451"/>
              <a:gd name="connsiteX40" fmla="*/ 0 w 8517632"/>
              <a:gd name="connsiteY40" fmla="*/ 1734271 h 2890451"/>
              <a:gd name="connsiteX41" fmla="*/ 0 w 8517632"/>
              <a:gd name="connsiteY41" fmla="*/ 1127276 h 2890451"/>
              <a:gd name="connsiteX42" fmla="*/ 0 w 8517632"/>
              <a:gd name="connsiteY42" fmla="*/ 549186 h 2890451"/>
              <a:gd name="connsiteX43" fmla="*/ 0 w 8517632"/>
              <a:gd name="connsiteY43" fmla="*/ 0 h 28904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Lst>
            <a:rect l="l" t="t" r="r" b="b"/>
            <a:pathLst>
              <a:path w="8517632" h="2890451" fill="none" extrusionOk="0">
                <a:moveTo>
                  <a:pt x="0" y="0"/>
                </a:moveTo>
                <a:cubicBezTo>
                  <a:pt x="301357" y="-8797"/>
                  <a:pt x="426320" y="2614"/>
                  <a:pt x="738195" y="0"/>
                </a:cubicBezTo>
                <a:cubicBezTo>
                  <a:pt x="1050070" y="-2614"/>
                  <a:pt x="1077292" y="28167"/>
                  <a:pt x="1391213" y="0"/>
                </a:cubicBezTo>
                <a:cubicBezTo>
                  <a:pt x="1705134" y="-28167"/>
                  <a:pt x="1716880" y="29011"/>
                  <a:pt x="1873879" y="0"/>
                </a:cubicBezTo>
                <a:cubicBezTo>
                  <a:pt x="2030878" y="-29011"/>
                  <a:pt x="2178579" y="43983"/>
                  <a:pt x="2441721" y="0"/>
                </a:cubicBezTo>
                <a:cubicBezTo>
                  <a:pt x="2704863" y="-43983"/>
                  <a:pt x="2658641" y="13720"/>
                  <a:pt x="2754034" y="0"/>
                </a:cubicBezTo>
                <a:cubicBezTo>
                  <a:pt x="2849427" y="-13720"/>
                  <a:pt x="3278589" y="32895"/>
                  <a:pt x="3492229" y="0"/>
                </a:cubicBezTo>
                <a:cubicBezTo>
                  <a:pt x="3705869" y="-32895"/>
                  <a:pt x="3785336" y="32139"/>
                  <a:pt x="4060071" y="0"/>
                </a:cubicBezTo>
                <a:cubicBezTo>
                  <a:pt x="4334806" y="-32139"/>
                  <a:pt x="4365349" y="21312"/>
                  <a:pt x="4542737" y="0"/>
                </a:cubicBezTo>
                <a:cubicBezTo>
                  <a:pt x="4720125" y="-21312"/>
                  <a:pt x="4958383" y="12808"/>
                  <a:pt x="5110579" y="0"/>
                </a:cubicBezTo>
                <a:cubicBezTo>
                  <a:pt x="5262775" y="-12808"/>
                  <a:pt x="5431165" y="19421"/>
                  <a:pt x="5593245" y="0"/>
                </a:cubicBezTo>
                <a:cubicBezTo>
                  <a:pt x="5755325" y="-19421"/>
                  <a:pt x="5836369" y="16733"/>
                  <a:pt x="5990735" y="0"/>
                </a:cubicBezTo>
                <a:cubicBezTo>
                  <a:pt x="6145101" y="-16733"/>
                  <a:pt x="6219684" y="18934"/>
                  <a:pt x="6388224" y="0"/>
                </a:cubicBezTo>
                <a:cubicBezTo>
                  <a:pt x="6556764" y="-18934"/>
                  <a:pt x="6633501" y="3316"/>
                  <a:pt x="6785713" y="0"/>
                </a:cubicBezTo>
                <a:cubicBezTo>
                  <a:pt x="6937925" y="-3316"/>
                  <a:pt x="7079828" y="2472"/>
                  <a:pt x="7268379" y="0"/>
                </a:cubicBezTo>
                <a:cubicBezTo>
                  <a:pt x="7456930" y="-2472"/>
                  <a:pt x="7524316" y="41131"/>
                  <a:pt x="7665869" y="0"/>
                </a:cubicBezTo>
                <a:cubicBezTo>
                  <a:pt x="7807422" y="-41131"/>
                  <a:pt x="8185039" y="49242"/>
                  <a:pt x="8517632" y="0"/>
                </a:cubicBezTo>
                <a:cubicBezTo>
                  <a:pt x="8584889" y="259918"/>
                  <a:pt x="8504844" y="331543"/>
                  <a:pt x="8517632" y="578090"/>
                </a:cubicBezTo>
                <a:cubicBezTo>
                  <a:pt x="8530420" y="824637"/>
                  <a:pt x="8475679" y="858087"/>
                  <a:pt x="8517632" y="1069467"/>
                </a:cubicBezTo>
                <a:cubicBezTo>
                  <a:pt x="8559585" y="1280847"/>
                  <a:pt x="8472028" y="1488505"/>
                  <a:pt x="8517632" y="1676462"/>
                </a:cubicBezTo>
                <a:cubicBezTo>
                  <a:pt x="8563236" y="1864419"/>
                  <a:pt x="8510560" y="2030775"/>
                  <a:pt x="8517632" y="2254552"/>
                </a:cubicBezTo>
                <a:cubicBezTo>
                  <a:pt x="8524704" y="2478329"/>
                  <a:pt x="8486188" y="2649976"/>
                  <a:pt x="8517632" y="2890451"/>
                </a:cubicBezTo>
                <a:cubicBezTo>
                  <a:pt x="8286480" y="2956192"/>
                  <a:pt x="8191838" y="2823913"/>
                  <a:pt x="7949790" y="2890451"/>
                </a:cubicBezTo>
                <a:cubicBezTo>
                  <a:pt x="7707742" y="2956989"/>
                  <a:pt x="7638084" y="2887003"/>
                  <a:pt x="7552300" y="2890451"/>
                </a:cubicBezTo>
                <a:cubicBezTo>
                  <a:pt x="7466516" y="2893899"/>
                  <a:pt x="7184079" y="2836880"/>
                  <a:pt x="6984458" y="2890451"/>
                </a:cubicBezTo>
                <a:cubicBezTo>
                  <a:pt x="6784837" y="2944022"/>
                  <a:pt x="6666399" y="2832819"/>
                  <a:pt x="6501792" y="2890451"/>
                </a:cubicBezTo>
                <a:cubicBezTo>
                  <a:pt x="6337185" y="2948083"/>
                  <a:pt x="6268640" y="2861027"/>
                  <a:pt x="6189479" y="2890451"/>
                </a:cubicBezTo>
                <a:cubicBezTo>
                  <a:pt x="6110318" y="2919875"/>
                  <a:pt x="5855045" y="2850863"/>
                  <a:pt x="5706813" y="2890451"/>
                </a:cubicBezTo>
                <a:cubicBezTo>
                  <a:pt x="5558581" y="2930039"/>
                  <a:pt x="5464006" y="2882423"/>
                  <a:pt x="5394500" y="2890451"/>
                </a:cubicBezTo>
                <a:cubicBezTo>
                  <a:pt x="5324994" y="2898479"/>
                  <a:pt x="5031689" y="2837759"/>
                  <a:pt x="4741482" y="2890451"/>
                </a:cubicBezTo>
                <a:cubicBezTo>
                  <a:pt x="4451275" y="2943143"/>
                  <a:pt x="4406364" y="2850632"/>
                  <a:pt x="4258816" y="2890451"/>
                </a:cubicBezTo>
                <a:cubicBezTo>
                  <a:pt x="4111268" y="2930270"/>
                  <a:pt x="3923606" y="2879993"/>
                  <a:pt x="3776150" y="2890451"/>
                </a:cubicBezTo>
                <a:cubicBezTo>
                  <a:pt x="3628694" y="2900909"/>
                  <a:pt x="3565940" y="2871601"/>
                  <a:pt x="3463837" y="2890451"/>
                </a:cubicBezTo>
                <a:cubicBezTo>
                  <a:pt x="3361734" y="2909301"/>
                  <a:pt x="3164688" y="2860728"/>
                  <a:pt x="3066348" y="2890451"/>
                </a:cubicBezTo>
                <a:cubicBezTo>
                  <a:pt x="2968008" y="2920174"/>
                  <a:pt x="2664195" y="2887797"/>
                  <a:pt x="2413329" y="2890451"/>
                </a:cubicBezTo>
                <a:cubicBezTo>
                  <a:pt x="2162463" y="2893105"/>
                  <a:pt x="2198092" y="2870741"/>
                  <a:pt x="2015840" y="2890451"/>
                </a:cubicBezTo>
                <a:cubicBezTo>
                  <a:pt x="1833588" y="2910161"/>
                  <a:pt x="1687857" y="2866492"/>
                  <a:pt x="1533174" y="2890451"/>
                </a:cubicBezTo>
                <a:cubicBezTo>
                  <a:pt x="1378491" y="2914410"/>
                  <a:pt x="1145095" y="2889347"/>
                  <a:pt x="965332" y="2890451"/>
                </a:cubicBezTo>
                <a:cubicBezTo>
                  <a:pt x="785569" y="2891555"/>
                  <a:pt x="260044" y="2818793"/>
                  <a:pt x="0" y="2890451"/>
                </a:cubicBezTo>
                <a:cubicBezTo>
                  <a:pt x="-39002" y="2578790"/>
                  <a:pt x="73495" y="2560986"/>
                  <a:pt x="0" y="2254552"/>
                </a:cubicBezTo>
                <a:cubicBezTo>
                  <a:pt x="-73495" y="1948118"/>
                  <a:pt x="28245" y="1959816"/>
                  <a:pt x="0" y="1734271"/>
                </a:cubicBezTo>
                <a:cubicBezTo>
                  <a:pt x="-28245" y="1508726"/>
                  <a:pt x="66722" y="1387770"/>
                  <a:pt x="0" y="1127276"/>
                </a:cubicBezTo>
                <a:cubicBezTo>
                  <a:pt x="-66722" y="866783"/>
                  <a:pt x="61748" y="746512"/>
                  <a:pt x="0" y="549186"/>
                </a:cubicBezTo>
                <a:cubicBezTo>
                  <a:pt x="-61748" y="351860"/>
                  <a:pt x="58783" y="112477"/>
                  <a:pt x="0" y="0"/>
                </a:cubicBezTo>
                <a:close/>
              </a:path>
              <a:path w="8517632" h="2890451" stroke="0" extrusionOk="0">
                <a:moveTo>
                  <a:pt x="0" y="0"/>
                </a:moveTo>
                <a:cubicBezTo>
                  <a:pt x="153408" y="-25852"/>
                  <a:pt x="351109" y="18327"/>
                  <a:pt x="482666" y="0"/>
                </a:cubicBezTo>
                <a:cubicBezTo>
                  <a:pt x="614223" y="-18327"/>
                  <a:pt x="830378" y="802"/>
                  <a:pt x="1050508" y="0"/>
                </a:cubicBezTo>
                <a:cubicBezTo>
                  <a:pt x="1270638" y="-802"/>
                  <a:pt x="1633320" y="60898"/>
                  <a:pt x="1788703" y="0"/>
                </a:cubicBezTo>
                <a:cubicBezTo>
                  <a:pt x="1944087" y="-60898"/>
                  <a:pt x="2266137" y="27542"/>
                  <a:pt x="2526897" y="0"/>
                </a:cubicBezTo>
                <a:cubicBezTo>
                  <a:pt x="2787657" y="-27542"/>
                  <a:pt x="2802443" y="53755"/>
                  <a:pt x="3009563" y="0"/>
                </a:cubicBezTo>
                <a:cubicBezTo>
                  <a:pt x="3216683" y="-53755"/>
                  <a:pt x="3315028" y="41707"/>
                  <a:pt x="3407053" y="0"/>
                </a:cubicBezTo>
                <a:cubicBezTo>
                  <a:pt x="3499078" y="-41707"/>
                  <a:pt x="3878343" y="2284"/>
                  <a:pt x="4060071" y="0"/>
                </a:cubicBezTo>
                <a:cubicBezTo>
                  <a:pt x="4241799" y="-2284"/>
                  <a:pt x="4556125" y="39442"/>
                  <a:pt x="4798266" y="0"/>
                </a:cubicBezTo>
                <a:cubicBezTo>
                  <a:pt x="5040407" y="-39442"/>
                  <a:pt x="5043294" y="34717"/>
                  <a:pt x="5280932" y="0"/>
                </a:cubicBezTo>
                <a:cubicBezTo>
                  <a:pt x="5518570" y="-34717"/>
                  <a:pt x="5669136" y="14893"/>
                  <a:pt x="5848774" y="0"/>
                </a:cubicBezTo>
                <a:cubicBezTo>
                  <a:pt x="6028412" y="-14893"/>
                  <a:pt x="6094646" y="41283"/>
                  <a:pt x="6331440" y="0"/>
                </a:cubicBezTo>
                <a:cubicBezTo>
                  <a:pt x="6568234" y="-41283"/>
                  <a:pt x="6568971" y="35096"/>
                  <a:pt x="6643753" y="0"/>
                </a:cubicBezTo>
                <a:cubicBezTo>
                  <a:pt x="6718535" y="-35096"/>
                  <a:pt x="6951323" y="45758"/>
                  <a:pt x="7041242" y="0"/>
                </a:cubicBezTo>
                <a:cubicBezTo>
                  <a:pt x="7131161" y="-45758"/>
                  <a:pt x="7242112" y="985"/>
                  <a:pt x="7353556" y="0"/>
                </a:cubicBezTo>
                <a:cubicBezTo>
                  <a:pt x="7465000" y="-985"/>
                  <a:pt x="7744353" y="2672"/>
                  <a:pt x="8006574" y="0"/>
                </a:cubicBezTo>
                <a:cubicBezTo>
                  <a:pt x="8268795" y="-2672"/>
                  <a:pt x="8409921" y="57973"/>
                  <a:pt x="8517632" y="0"/>
                </a:cubicBezTo>
                <a:cubicBezTo>
                  <a:pt x="8523832" y="143844"/>
                  <a:pt x="8493360" y="412862"/>
                  <a:pt x="8517632" y="606995"/>
                </a:cubicBezTo>
                <a:cubicBezTo>
                  <a:pt x="8541904" y="801129"/>
                  <a:pt x="8501034" y="938162"/>
                  <a:pt x="8517632" y="1156180"/>
                </a:cubicBezTo>
                <a:cubicBezTo>
                  <a:pt x="8534230" y="1374198"/>
                  <a:pt x="8469322" y="1466116"/>
                  <a:pt x="8517632" y="1705366"/>
                </a:cubicBezTo>
                <a:cubicBezTo>
                  <a:pt x="8565942" y="1944616"/>
                  <a:pt x="8483096" y="2027807"/>
                  <a:pt x="8517632" y="2225647"/>
                </a:cubicBezTo>
                <a:cubicBezTo>
                  <a:pt x="8552168" y="2423487"/>
                  <a:pt x="8456856" y="2750688"/>
                  <a:pt x="8517632" y="2890451"/>
                </a:cubicBezTo>
                <a:cubicBezTo>
                  <a:pt x="8385077" y="2909383"/>
                  <a:pt x="8274120" y="2848458"/>
                  <a:pt x="8120143" y="2890451"/>
                </a:cubicBezTo>
                <a:cubicBezTo>
                  <a:pt x="7966166" y="2932444"/>
                  <a:pt x="7755135" y="2839436"/>
                  <a:pt x="7552300" y="2890451"/>
                </a:cubicBezTo>
                <a:cubicBezTo>
                  <a:pt x="7349465" y="2941466"/>
                  <a:pt x="7089126" y="2826630"/>
                  <a:pt x="6899282" y="2890451"/>
                </a:cubicBezTo>
                <a:cubicBezTo>
                  <a:pt x="6709438" y="2954272"/>
                  <a:pt x="6600251" y="2834613"/>
                  <a:pt x="6416616" y="2890451"/>
                </a:cubicBezTo>
                <a:cubicBezTo>
                  <a:pt x="6232981" y="2946289"/>
                  <a:pt x="6131176" y="2844408"/>
                  <a:pt x="6019127" y="2890451"/>
                </a:cubicBezTo>
                <a:cubicBezTo>
                  <a:pt x="5907078" y="2936494"/>
                  <a:pt x="5751039" y="2854238"/>
                  <a:pt x="5621637" y="2890451"/>
                </a:cubicBezTo>
                <a:cubicBezTo>
                  <a:pt x="5492235" y="2926664"/>
                  <a:pt x="5196610" y="2820613"/>
                  <a:pt x="4968619" y="2890451"/>
                </a:cubicBezTo>
                <a:cubicBezTo>
                  <a:pt x="4740628" y="2960289"/>
                  <a:pt x="4458439" y="2836084"/>
                  <a:pt x="4315600" y="2890451"/>
                </a:cubicBezTo>
                <a:cubicBezTo>
                  <a:pt x="4172761" y="2944818"/>
                  <a:pt x="3935500" y="2882379"/>
                  <a:pt x="3832934" y="2890451"/>
                </a:cubicBezTo>
                <a:cubicBezTo>
                  <a:pt x="3730368" y="2898523"/>
                  <a:pt x="3593684" y="2856587"/>
                  <a:pt x="3520621" y="2890451"/>
                </a:cubicBezTo>
                <a:cubicBezTo>
                  <a:pt x="3447558" y="2924315"/>
                  <a:pt x="3124743" y="2857587"/>
                  <a:pt x="2952779" y="2890451"/>
                </a:cubicBezTo>
                <a:cubicBezTo>
                  <a:pt x="2780815" y="2923315"/>
                  <a:pt x="2736774" y="2845720"/>
                  <a:pt x="2555290" y="2890451"/>
                </a:cubicBezTo>
                <a:cubicBezTo>
                  <a:pt x="2373806" y="2935182"/>
                  <a:pt x="2122327" y="2809384"/>
                  <a:pt x="1817095" y="2890451"/>
                </a:cubicBezTo>
                <a:cubicBezTo>
                  <a:pt x="1511864" y="2971518"/>
                  <a:pt x="1459276" y="2838756"/>
                  <a:pt x="1334429" y="2890451"/>
                </a:cubicBezTo>
                <a:cubicBezTo>
                  <a:pt x="1209582" y="2942146"/>
                  <a:pt x="1129054" y="2867381"/>
                  <a:pt x="1022116" y="2890451"/>
                </a:cubicBezTo>
                <a:cubicBezTo>
                  <a:pt x="915178" y="2913521"/>
                  <a:pt x="359804" y="2841615"/>
                  <a:pt x="0" y="2890451"/>
                </a:cubicBezTo>
                <a:cubicBezTo>
                  <a:pt x="-28205" y="2645627"/>
                  <a:pt x="32323" y="2436995"/>
                  <a:pt x="0" y="2254552"/>
                </a:cubicBezTo>
                <a:cubicBezTo>
                  <a:pt x="-32323" y="2072109"/>
                  <a:pt x="11066" y="1910685"/>
                  <a:pt x="0" y="1647557"/>
                </a:cubicBezTo>
                <a:cubicBezTo>
                  <a:pt x="-11066" y="1384430"/>
                  <a:pt x="62946" y="1353210"/>
                  <a:pt x="0" y="1069467"/>
                </a:cubicBezTo>
                <a:cubicBezTo>
                  <a:pt x="-62946" y="785724"/>
                  <a:pt x="8291" y="357559"/>
                  <a:pt x="0" y="0"/>
                </a:cubicBezTo>
                <a:close/>
              </a:path>
            </a:pathLst>
          </a:custGeom>
          <a:solidFill>
            <a:schemeClr val="accent1">
              <a:lumMod val="20000"/>
              <a:lumOff val="80000"/>
            </a:schemeClr>
          </a:solidFill>
          <a:ln>
            <a:solidFill>
              <a:schemeClr val="tx1"/>
            </a:solidFill>
            <a:extLst>
              <a:ext uri="{C807C97D-BFC1-408E-A445-0C87EB9F89A2}">
                <ask:lineSketchStyleProps xmlns:ask="http://schemas.microsoft.com/office/drawing/2018/sketchyshapes" sd="1878583372">
                  <a:prstGeom prst="rect">
                    <a:avLst/>
                  </a:prstGeom>
                  <ask:type>
                    <ask:lineSketchScribble/>
                  </ask:type>
                </ask:lineSketchStyleProps>
              </a:ext>
            </a:extLst>
          </a:ln>
        </p:spPr>
        <p:txBody>
          <a:bodyPr vert="horz" lIns="91440" tIns="45720" rIns="91440" bIns="45720" rtlCol="0">
            <a:normAutofit/>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marL="0" indent="0" algn="ctr" fontAlgn="auto">
              <a:spcAft>
                <a:spcPts val="0"/>
              </a:spcAft>
              <a:buNone/>
              <a:defRPr/>
            </a:pPr>
            <a:r>
              <a:rPr lang="en-GB" sz="2400" b="0" dirty="0">
                <a:latin typeface="Calibri"/>
              </a:rPr>
              <a:t>Two officers are in uniform in a market.</a:t>
            </a:r>
          </a:p>
          <a:p>
            <a:pPr marL="0" indent="0" algn="ctr" fontAlgn="auto">
              <a:spcAft>
                <a:spcPts val="0"/>
              </a:spcAft>
              <a:buNone/>
              <a:defRPr/>
            </a:pPr>
            <a:r>
              <a:rPr lang="en-GB" sz="2400" b="0" dirty="0">
                <a:latin typeface="Calibri"/>
              </a:rPr>
              <a:t>One officer sees a man approach a stall selling mobile phones, take something from the stall and move away. He notifies his colleague and gives a description of the suspect. He did not see what was taken.</a:t>
            </a:r>
          </a:p>
          <a:p>
            <a:pPr marL="0" indent="0" algn="ctr" fontAlgn="auto">
              <a:spcAft>
                <a:spcPts val="0"/>
              </a:spcAft>
              <a:buNone/>
              <a:defRPr/>
            </a:pPr>
            <a:r>
              <a:rPr lang="en-GB" sz="2400" b="0" dirty="0">
                <a:latin typeface="Calibri"/>
              </a:rPr>
              <a:t>The second officer identifies the suspect and intercepts him two minutes after the event.</a:t>
            </a:r>
          </a:p>
        </p:txBody>
      </p:sp>
      <p:sp>
        <p:nvSpPr>
          <p:cNvPr id="4" name="TextBox 3"/>
          <p:cNvSpPr txBox="1"/>
          <p:nvPr/>
        </p:nvSpPr>
        <p:spPr>
          <a:xfrm>
            <a:off x="1870888" y="181597"/>
            <a:ext cx="8517632" cy="584775"/>
          </a:xfrm>
          <a:prstGeom prst="rect">
            <a:avLst/>
          </a:prstGeom>
          <a:solidFill>
            <a:srgbClr val="002060"/>
          </a:solidFill>
        </p:spPr>
        <p:txBody>
          <a:bodyPr wrap="square" rtlCol="0">
            <a:spAutoFit/>
          </a:bodyPr>
          <a:lstStyle/>
          <a:p>
            <a:pPr algn="ctr"/>
            <a:r>
              <a:rPr lang="en-GB" dirty="0">
                <a:latin typeface="+mn-lt"/>
              </a:rPr>
              <a:t>Reasonable Grounds: Scenario 2</a:t>
            </a:r>
          </a:p>
        </p:txBody>
      </p:sp>
      <p:pic>
        <p:nvPicPr>
          <p:cNvPr id="5" name="Picture 4"/>
          <p:cNvPicPr>
            <a:picLocks noChangeAspect="1"/>
          </p:cNvPicPr>
          <p:nvPr/>
        </p:nvPicPr>
        <p:blipFill rotWithShape="1">
          <a:blip r:embed="rId3"/>
          <a:srcRect b="15290"/>
          <a:stretch/>
        </p:blipFill>
        <p:spPr>
          <a:xfrm>
            <a:off x="3548076" y="3984323"/>
            <a:ext cx="5095847" cy="1824160"/>
          </a:xfrm>
          <a:prstGeom prst="rect">
            <a:avLst/>
          </a:prstGeom>
        </p:spPr>
      </p:pic>
      <p:grpSp>
        <p:nvGrpSpPr>
          <p:cNvPr id="6" name="Group 5">
            <a:extLst>
              <a:ext uri="{FF2B5EF4-FFF2-40B4-BE49-F238E27FC236}">
                <a16:creationId xmlns:a16="http://schemas.microsoft.com/office/drawing/2014/main" id="{8CCA1076-427B-4C03-BE4E-0153E2CBA27A}"/>
              </a:ext>
            </a:extLst>
          </p:cNvPr>
          <p:cNvGrpSpPr/>
          <p:nvPr/>
        </p:nvGrpSpPr>
        <p:grpSpPr>
          <a:xfrm>
            <a:off x="0" y="5734233"/>
            <a:ext cx="12192000" cy="1240188"/>
            <a:chOff x="0" y="5734233"/>
            <a:chExt cx="12192000" cy="1240188"/>
          </a:xfrm>
        </p:grpSpPr>
        <p:pic>
          <p:nvPicPr>
            <p:cNvPr id="7" name="Picture 6">
              <a:extLst>
                <a:ext uri="{FF2B5EF4-FFF2-40B4-BE49-F238E27FC236}">
                  <a16:creationId xmlns:a16="http://schemas.microsoft.com/office/drawing/2014/main" id="{A2A2D9B4-5144-4C55-B0DD-EE54C8B38DB3}"/>
                </a:ext>
              </a:extLst>
            </p:cNvPr>
            <p:cNvPicPr>
              <a:picLocks noChangeAspect="1"/>
            </p:cNvPicPr>
            <p:nvPr/>
          </p:nvPicPr>
          <p:blipFill>
            <a:blip r:embed="rId4" cstate="print">
              <a:extLst>
                <a:ext uri="{28A0092B-C50C-407E-A947-70E740481C1C}">
                  <a14:useLocalDpi xmlns:a14="http://schemas.microsoft.com/office/drawing/2010/main" val="0"/>
                </a:ext>
              </a:extLst>
            </a:blip>
            <a:srcRect/>
            <a:stretch/>
          </p:blipFill>
          <p:spPr>
            <a:xfrm>
              <a:off x="0" y="6045466"/>
              <a:ext cx="12192000" cy="827536"/>
            </a:xfrm>
            <a:prstGeom prst="rect">
              <a:avLst/>
            </a:prstGeom>
          </p:spPr>
        </p:pic>
        <p:sp>
          <p:nvSpPr>
            <p:cNvPr id="8" name="Rectangle 7">
              <a:extLst>
                <a:ext uri="{FF2B5EF4-FFF2-40B4-BE49-F238E27FC236}">
                  <a16:creationId xmlns:a16="http://schemas.microsoft.com/office/drawing/2014/main" id="{A9DEA21C-D8B7-46DC-BED4-B920C68CA3AA}"/>
                </a:ext>
              </a:extLst>
            </p:cNvPr>
            <p:cNvSpPr/>
            <p:nvPr/>
          </p:nvSpPr>
          <p:spPr>
            <a:xfrm>
              <a:off x="25878" y="6099245"/>
              <a:ext cx="2278207" cy="728890"/>
            </a:xfrm>
            <a:prstGeom prst="rect">
              <a:avLst/>
            </a:prstGeom>
            <a:solidFill>
              <a:srgbClr val="00438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9" name="Picture 8">
              <a:extLst>
                <a:ext uri="{FF2B5EF4-FFF2-40B4-BE49-F238E27FC236}">
                  <a16:creationId xmlns:a16="http://schemas.microsoft.com/office/drawing/2014/main" id="{F75835E6-0BD0-427B-9C96-DEEAE3CF0DA6}"/>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077275" y="5880520"/>
              <a:ext cx="829163" cy="947615"/>
            </a:xfrm>
            <a:prstGeom prst="rect">
              <a:avLst/>
            </a:prstGeom>
          </p:spPr>
        </p:pic>
        <p:sp>
          <p:nvSpPr>
            <p:cNvPr id="10" name="Rectangle 9">
              <a:extLst>
                <a:ext uri="{FF2B5EF4-FFF2-40B4-BE49-F238E27FC236}">
                  <a16:creationId xmlns:a16="http://schemas.microsoft.com/office/drawing/2014/main" id="{EDD64EC2-1164-4F95-AB76-F4E7E23BEBB5}"/>
                </a:ext>
              </a:extLst>
            </p:cNvPr>
            <p:cNvSpPr/>
            <p:nvPr/>
          </p:nvSpPr>
          <p:spPr>
            <a:xfrm>
              <a:off x="9029700" y="6099245"/>
              <a:ext cx="2970647" cy="72889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1" name="Picture 10" descr="Text, letter&#10;&#10;Description automatically generated">
              <a:extLst>
                <a:ext uri="{FF2B5EF4-FFF2-40B4-BE49-F238E27FC236}">
                  <a16:creationId xmlns:a16="http://schemas.microsoft.com/office/drawing/2014/main" id="{AFC3D945-625A-419A-9B86-57BD35A13337}"/>
                </a:ext>
              </a:extLst>
            </p:cNvPr>
            <p:cNvPicPr>
              <a:picLocks noChangeAspect="1"/>
            </p:cNvPicPr>
            <p:nvPr/>
          </p:nvPicPr>
          <p:blipFill rotWithShape="1">
            <a:blip r:embed="rId6" cstate="print">
              <a:extLst>
                <a:ext uri="{28A0092B-C50C-407E-A947-70E740481C1C}">
                  <a14:useLocalDpi xmlns:a14="http://schemas.microsoft.com/office/drawing/2010/main" val="0"/>
                </a:ext>
              </a:extLst>
            </a:blip>
            <a:srcRect l="23972" t="33869" r="24538" b="34228"/>
            <a:stretch/>
          </p:blipFill>
          <p:spPr>
            <a:xfrm>
              <a:off x="9966911" y="6099245"/>
              <a:ext cx="2071341" cy="719519"/>
            </a:xfrm>
            <a:prstGeom prst="rect">
              <a:avLst/>
            </a:prstGeom>
          </p:spPr>
        </p:pic>
        <p:pic>
          <p:nvPicPr>
            <p:cNvPr id="12" name="Picture 11" descr="A picture containing text, metalware, gear&#10;&#10;Description automatically generated">
              <a:extLst>
                <a:ext uri="{FF2B5EF4-FFF2-40B4-BE49-F238E27FC236}">
                  <a16:creationId xmlns:a16="http://schemas.microsoft.com/office/drawing/2014/main" id="{3767C1AE-19C3-4271-B9B8-468ADF1D7375}"/>
                </a:ext>
              </a:extLst>
            </p:cNvPr>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91485" y="5734233"/>
              <a:ext cx="1034370" cy="1240188"/>
            </a:xfrm>
            <a:prstGeom prst="rect">
              <a:avLst/>
            </a:prstGeom>
          </p:spPr>
        </p:pic>
      </p:grpSp>
    </p:spTree>
    <p:extLst>
      <p:ext uri="{BB962C8B-B14F-4D97-AF65-F5344CB8AC3E}">
        <p14:creationId xmlns:p14="http://schemas.microsoft.com/office/powerpoint/2010/main" val="31149654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4"/>
          <p:cNvSpPr txBox="1">
            <a:spLocks/>
          </p:cNvSpPr>
          <p:nvPr/>
        </p:nvSpPr>
        <p:spPr>
          <a:xfrm>
            <a:off x="2014904" y="1700808"/>
            <a:ext cx="8229600" cy="3096344"/>
          </a:xfrm>
          <a:custGeom>
            <a:avLst/>
            <a:gdLst>
              <a:gd name="connsiteX0" fmla="*/ 0 w 8229600"/>
              <a:gd name="connsiteY0" fmla="*/ 0 h 3096344"/>
              <a:gd name="connsiteX1" fmla="*/ 505533 w 8229600"/>
              <a:gd name="connsiteY1" fmla="*/ 0 h 3096344"/>
              <a:gd name="connsiteX2" fmla="*/ 1093361 w 8229600"/>
              <a:gd name="connsiteY2" fmla="*/ 0 h 3096344"/>
              <a:gd name="connsiteX3" fmla="*/ 1516598 w 8229600"/>
              <a:gd name="connsiteY3" fmla="*/ 0 h 3096344"/>
              <a:gd name="connsiteX4" fmla="*/ 2269018 w 8229600"/>
              <a:gd name="connsiteY4" fmla="*/ 0 h 3096344"/>
              <a:gd name="connsiteX5" fmla="*/ 2609959 w 8229600"/>
              <a:gd name="connsiteY5" fmla="*/ 0 h 3096344"/>
              <a:gd name="connsiteX6" fmla="*/ 3033195 w 8229600"/>
              <a:gd name="connsiteY6" fmla="*/ 0 h 3096344"/>
              <a:gd name="connsiteX7" fmla="*/ 3538728 w 8229600"/>
              <a:gd name="connsiteY7" fmla="*/ 0 h 3096344"/>
              <a:gd name="connsiteX8" fmla="*/ 3879669 w 8229600"/>
              <a:gd name="connsiteY8" fmla="*/ 0 h 3096344"/>
              <a:gd name="connsiteX9" fmla="*/ 4220609 w 8229600"/>
              <a:gd name="connsiteY9" fmla="*/ 0 h 3096344"/>
              <a:gd name="connsiteX10" fmla="*/ 4890734 w 8229600"/>
              <a:gd name="connsiteY10" fmla="*/ 0 h 3096344"/>
              <a:gd name="connsiteX11" fmla="*/ 5396266 w 8229600"/>
              <a:gd name="connsiteY11" fmla="*/ 0 h 3096344"/>
              <a:gd name="connsiteX12" fmla="*/ 6066391 w 8229600"/>
              <a:gd name="connsiteY12" fmla="*/ 0 h 3096344"/>
              <a:gd name="connsiteX13" fmla="*/ 6736515 w 8229600"/>
              <a:gd name="connsiteY13" fmla="*/ 0 h 3096344"/>
              <a:gd name="connsiteX14" fmla="*/ 7324344 w 8229600"/>
              <a:gd name="connsiteY14" fmla="*/ 0 h 3096344"/>
              <a:gd name="connsiteX15" fmla="*/ 8229600 w 8229600"/>
              <a:gd name="connsiteY15" fmla="*/ 0 h 3096344"/>
              <a:gd name="connsiteX16" fmla="*/ 8229600 w 8229600"/>
              <a:gd name="connsiteY16" fmla="*/ 577984 h 3096344"/>
              <a:gd name="connsiteX17" fmla="*/ 8229600 w 8229600"/>
              <a:gd name="connsiteY17" fmla="*/ 1032115 h 3096344"/>
              <a:gd name="connsiteX18" fmla="*/ 8229600 w 8229600"/>
              <a:gd name="connsiteY18" fmla="*/ 1610099 h 3096344"/>
              <a:gd name="connsiteX19" fmla="*/ 8229600 w 8229600"/>
              <a:gd name="connsiteY19" fmla="*/ 2033266 h 3096344"/>
              <a:gd name="connsiteX20" fmla="*/ 8229600 w 8229600"/>
              <a:gd name="connsiteY20" fmla="*/ 2487396 h 3096344"/>
              <a:gd name="connsiteX21" fmla="*/ 8229600 w 8229600"/>
              <a:gd name="connsiteY21" fmla="*/ 3096344 h 3096344"/>
              <a:gd name="connsiteX22" fmla="*/ 7724067 w 8229600"/>
              <a:gd name="connsiteY22" fmla="*/ 3096344 h 3096344"/>
              <a:gd name="connsiteX23" fmla="*/ 7053943 w 8229600"/>
              <a:gd name="connsiteY23" fmla="*/ 3096344 h 3096344"/>
              <a:gd name="connsiteX24" fmla="*/ 6466114 w 8229600"/>
              <a:gd name="connsiteY24" fmla="*/ 3096344 h 3096344"/>
              <a:gd name="connsiteX25" fmla="*/ 5713694 w 8229600"/>
              <a:gd name="connsiteY25" fmla="*/ 3096344 h 3096344"/>
              <a:gd name="connsiteX26" fmla="*/ 4961273 w 8229600"/>
              <a:gd name="connsiteY26" fmla="*/ 3096344 h 3096344"/>
              <a:gd name="connsiteX27" fmla="*/ 4208853 w 8229600"/>
              <a:gd name="connsiteY27" fmla="*/ 3096344 h 3096344"/>
              <a:gd name="connsiteX28" fmla="*/ 3538728 w 8229600"/>
              <a:gd name="connsiteY28" fmla="*/ 3096344 h 3096344"/>
              <a:gd name="connsiteX29" fmla="*/ 3033195 w 8229600"/>
              <a:gd name="connsiteY29" fmla="*/ 3096344 h 3096344"/>
              <a:gd name="connsiteX30" fmla="*/ 2692255 w 8229600"/>
              <a:gd name="connsiteY30" fmla="*/ 3096344 h 3096344"/>
              <a:gd name="connsiteX31" fmla="*/ 2351314 w 8229600"/>
              <a:gd name="connsiteY31" fmla="*/ 3096344 h 3096344"/>
              <a:gd name="connsiteX32" fmla="*/ 1845782 w 8229600"/>
              <a:gd name="connsiteY32" fmla="*/ 3096344 h 3096344"/>
              <a:gd name="connsiteX33" fmla="*/ 1422545 w 8229600"/>
              <a:gd name="connsiteY33" fmla="*/ 3096344 h 3096344"/>
              <a:gd name="connsiteX34" fmla="*/ 1081605 w 8229600"/>
              <a:gd name="connsiteY34" fmla="*/ 3096344 h 3096344"/>
              <a:gd name="connsiteX35" fmla="*/ 0 w 8229600"/>
              <a:gd name="connsiteY35" fmla="*/ 3096344 h 3096344"/>
              <a:gd name="connsiteX36" fmla="*/ 0 w 8229600"/>
              <a:gd name="connsiteY36" fmla="*/ 2611250 h 3096344"/>
              <a:gd name="connsiteX37" fmla="*/ 0 w 8229600"/>
              <a:gd name="connsiteY37" fmla="*/ 2095193 h 3096344"/>
              <a:gd name="connsiteX38" fmla="*/ 0 w 8229600"/>
              <a:gd name="connsiteY38" fmla="*/ 1610099 h 3096344"/>
              <a:gd name="connsiteX39" fmla="*/ 0 w 8229600"/>
              <a:gd name="connsiteY39" fmla="*/ 1063078 h 3096344"/>
              <a:gd name="connsiteX40" fmla="*/ 0 w 8229600"/>
              <a:gd name="connsiteY40" fmla="*/ 608948 h 3096344"/>
              <a:gd name="connsiteX41" fmla="*/ 0 w 8229600"/>
              <a:gd name="connsiteY41" fmla="*/ 0 h 30963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Lst>
            <a:rect l="l" t="t" r="r" b="b"/>
            <a:pathLst>
              <a:path w="8229600" h="3096344" fill="none" extrusionOk="0">
                <a:moveTo>
                  <a:pt x="0" y="0"/>
                </a:moveTo>
                <a:cubicBezTo>
                  <a:pt x="217835" y="-56456"/>
                  <a:pt x="313923" y="44298"/>
                  <a:pt x="505533" y="0"/>
                </a:cubicBezTo>
                <a:cubicBezTo>
                  <a:pt x="697143" y="-44298"/>
                  <a:pt x="844439" y="27508"/>
                  <a:pt x="1093361" y="0"/>
                </a:cubicBezTo>
                <a:cubicBezTo>
                  <a:pt x="1342283" y="-27508"/>
                  <a:pt x="1332520" y="33725"/>
                  <a:pt x="1516598" y="0"/>
                </a:cubicBezTo>
                <a:cubicBezTo>
                  <a:pt x="1700676" y="-33725"/>
                  <a:pt x="1910729" y="18615"/>
                  <a:pt x="2269018" y="0"/>
                </a:cubicBezTo>
                <a:cubicBezTo>
                  <a:pt x="2627307" y="-18615"/>
                  <a:pt x="2529867" y="16981"/>
                  <a:pt x="2609959" y="0"/>
                </a:cubicBezTo>
                <a:cubicBezTo>
                  <a:pt x="2690051" y="-16981"/>
                  <a:pt x="2891398" y="40012"/>
                  <a:pt x="3033195" y="0"/>
                </a:cubicBezTo>
                <a:cubicBezTo>
                  <a:pt x="3174992" y="-40012"/>
                  <a:pt x="3326526" y="2281"/>
                  <a:pt x="3538728" y="0"/>
                </a:cubicBezTo>
                <a:cubicBezTo>
                  <a:pt x="3750930" y="-2281"/>
                  <a:pt x="3761163" y="9298"/>
                  <a:pt x="3879669" y="0"/>
                </a:cubicBezTo>
                <a:cubicBezTo>
                  <a:pt x="3998175" y="-9298"/>
                  <a:pt x="4114953" y="34634"/>
                  <a:pt x="4220609" y="0"/>
                </a:cubicBezTo>
                <a:cubicBezTo>
                  <a:pt x="4326265" y="-34634"/>
                  <a:pt x="4628264" y="14415"/>
                  <a:pt x="4890734" y="0"/>
                </a:cubicBezTo>
                <a:cubicBezTo>
                  <a:pt x="5153204" y="-14415"/>
                  <a:pt x="5193234" y="19180"/>
                  <a:pt x="5396266" y="0"/>
                </a:cubicBezTo>
                <a:cubicBezTo>
                  <a:pt x="5599298" y="-19180"/>
                  <a:pt x="5806209" y="16835"/>
                  <a:pt x="6066391" y="0"/>
                </a:cubicBezTo>
                <a:cubicBezTo>
                  <a:pt x="6326573" y="-16835"/>
                  <a:pt x="6501663" y="53187"/>
                  <a:pt x="6736515" y="0"/>
                </a:cubicBezTo>
                <a:cubicBezTo>
                  <a:pt x="6971367" y="-53187"/>
                  <a:pt x="7075049" y="5402"/>
                  <a:pt x="7324344" y="0"/>
                </a:cubicBezTo>
                <a:cubicBezTo>
                  <a:pt x="7573639" y="-5402"/>
                  <a:pt x="8002875" y="107067"/>
                  <a:pt x="8229600" y="0"/>
                </a:cubicBezTo>
                <a:cubicBezTo>
                  <a:pt x="8237744" y="222246"/>
                  <a:pt x="8189554" y="339030"/>
                  <a:pt x="8229600" y="577984"/>
                </a:cubicBezTo>
                <a:cubicBezTo>
                  <a:pt x="8269646" y="816938"/>
                  <a:pt x="8178540" y="819701"/>
                  <a:pt x="8229600" y="1032115"/>
                </a:cubicBezTo>
                <a:cubicBezTo>
                  <a:pt x="8280660" y="1244529"/>
                  <a:pt x="8179241" y="1430131"/>
                  <a:pt x="8229600" y="1610099"/>
                </a:cubicBezTo>
                <a:cubicBezTo>
                  <a:pt x="8279959" y="1790067"/>
                  <a:pt x="8211888" y="1841620"/>
                  <a:pt x="8229600" y="2033266"/>
                </a:cubicBezTo>
                <a:cubicBezTo>
                  <a:pt x="8247312" y="2224912"/>
                  <a:pt x="8202858" y="2353364"/>
                  <a:pt x="8229600" y="2487396"/>
                </a:cubicBezTo>
                <a:cubicBezTo>
                  <a:pt x="8256342" y="2621428"/>
                  <a:pt x="8193677" y="2876878"/>
                  <a:pt x="8229600" y="3096344"/>
                </a:cubicBezTo>
                <a:cubicBezTo>
                  <a:pt x="8081626" y="3097786"/>
                  <a:pt x="7845882" y="3095368"/>
                  <a:pt x="7724067" y="3096344"/>
                </a:cubicBezTo>
                <a:cubicBezTo>
                  <a:pt x="7602252" y="3097320"/>
                  <a:pt x="7191695" y="3035044"/>
                  <a:pt x="7053943" y="3096344"/>
                </a:cubicBezTo>
                <a:cubicBezTo>
                  <a:pt x="6916191" y="3157644"/>
                  <a:pt x="6641570" y="3087124"/>
                  <a:pt x="6466114" y="3096344"/>
                </a:cubicBezTo>
                <a:cubicBezTo>
                  <a:pt x="6290658" y="3105564"/>
                  <a:pt x="6029714" y="3075070"/>
                  <a:pt x="5713694" y="3096344"/>
                </a:cubicBezTo>
                <a:cubicBezTo>
                  <a:pt x="5397674" y="3117618"/>
                  <a:pt x="5329579" y="3027953"/>
                  <a:pt x="4961273" y="3096344"/>
                </a:cubicBezTo>
                <a:cubicBezTo>
                  <a:pt x="4592967" y="3164735"/>
                  <a:pt x="4572082" y="3070586"/>
                  <a:pt x="4208853" y="3096344"/>
                </a:cubicBezTo>
                <a:cubicBezTo>
                  <a:pt x="3845624" y="3122102"/>
                  <a:pt x="3710265" y="3094226"/>
                  <a:pt x="3538728" y="3096344"/>
                </a:cubicBezTo>
                <a:cubicBezTo>
                  <a:pt x="3367191" y="3098462"/>
                  <a:pt x="3168049" y="3065566"/>
                  <a:pt x="3033195" y="3096344"/>
                </a:cubicBezTo>
                <a:cubicBezTo>
                  <a:pt x="2898341" y="3127122"/>
                  <a:pt x="2841843" y="3085110"/>
                  <a:pt x="2692255" y="3096344"/>
                </a:cubicBezTo>
                <a:cubicBezTo>
                  <a:pt x="2542667" y="3107578"/>
                  <a:pt x="2445602" y="3093584"/>
                  <a:pt x="2351314" y="3096344"/>
                </a:cubicBezTo>
                <a:cubicBezTo>
                  <a:pt x="2257026" y="3099104"/>
                  <a:pt x="2017482" y="3082587"/>
                  <a:pt x="1845782" y="3096344"/>
                </a:cubicBezTo>
                <a:cubicBezTo>
                  <a:pt x="1674082" y="3110101"/>
                  <a:pt x="1519680" y="3076162"/>
                  <a:pt x="1422545" y="3096344"/>
                </a:cubicBezTo>
                <a:cubicBezTo>
                  <a:pt x="1325410" y="3116526"/>
                  <a:pt x="1194405" y="3063324"/>
                  <a:pt x="1081605" y="3096344"/>
                </a:cubicBezTo>
                <a:cubicBezTo>
                  <a:pt x="968805" y="3129364"/>
                  <a:pt x="351977" y="2975936"/>
                  <a:pt x="0" y="3096344"/>
                </a:cubicBezTo>
                <a:cubicBezTo>
                  <a:pt x="-25661" y="2915773"/>
                  <a:pt x="14638" y="2742804"/>
                  <a:pt x="0" y="2611250"/>
                </a:cubicBezTo>
                <a:cubicBezTo>
                  <a:pt x="-14638" y="2479696"/>
                  <a:pt x="49914" y="2213613"/>
                  <a:pt x="0" y="2095193"/>
                </a:cubicBezTo>
                <a:cubicBezTo>
                  <a:pt x="-49914" y="1976773"/>
                  <a:pt x="11618" y="1804556"/>
                  <a:pt x="0" y="1610099"/>
                </a:cubicBezTo>
                <a:cubicBezTo>
                  <a:pt x="-11618" y="1415642"/>
                  <a:pt x="50070" y="1189422"/>
                  <a:pt x="0" y="1063078"/>
                </a:cubicBezTo>
                <a:cubicBezTo>
                  <a:pt x="-50070" y="936734"/>
                  <a:pt x="32519" y="786409"/>
                  <a:pt x="0" y="608948"/>
                </a:cubicBezTo>
                <a:cubicBezTo>
                  <a:pt x="-32519" y="431487"/>
                  <a:pt x="6954" y="163597"/>
                  <a:pt x="0" y="0"/>
                </a:cubicBezTo>
                <a:close/>
              </a:path>
              <a:path w="8229600" h="3096344" stroke="0" extrusionOk="0">
                <a:moveTo>
                  <a:pt x="0" y="0"/>
                </a:moveTo>
                <a:cubicBezTo>
                  <a:pt x="272557" y="-53766"/>
                  <a:pt x="506550" y="8663"/>
                  <a:pt x="752421" y="0"/>
                </a:cubicBezTo>
                <a:cubicBezTo>
                  <a:pt x="998292" y="-8663"/>
                  <a:pt x="998251" y="29246"/>
                  <a:pt x="1093361" y="0"/>
                </a:cubicBezTo>
                <a:cubicBezTo>
                  <a:pt x="1188471" y="-29246"/>
                  <a:pt x="1453417" y="21695"/>
                  <a:pt x="1681190" y="0"/>
                </a:cubicBezTo>
                <a:cubicBezTo>
                  <a:pt x="1908963" y="-21695"/>
                  <a:pt x="2188378" y="12800"/>
                  <a:pt x="2433610" y="0"/>
                </a:cubicBezTo>
                <a:cubicBezTo>
                  <a:pt x="2678842" y="-12800"/>
                  <a:pt x="2679883" y="36043"/>
                  <a:pt x="2774551" y="0"/>
                </a:cubicBezTo>
                <a:cubicBezTo>
                  <a:pt x="2869219" y="-36043"/>
                  <a:pt x="3121535" y="27143"/>
                  <a:pt x="3280083" y="0"/>
                </a:cubicBezTo>
                <a:cubicBezTo>
                  <a:pt x="3438631" y="-27143"/>
                  <a:pt x="3811066" y="76672"/>
                  <a:pt x="3950208" y="0"/>
                </a:cubicBezTo>
                <a:cubicBezTo>
                  <a:pt x="4089350" y="-76672"/>
                  <a:pt x="4226459" y="6260"/>
                  <a:pt x="4455741" y="0"/>
                </a:cubicBezTo>
                <a:cubicBezTo>
                  <a:pt x="4685023" y="-6260"/>
                  <a:pt x="4712587" y="21961"/>
                  <a:pt x="4796681" y="0"/>
                </a:cubicBezTo>
                <a:cubicBezTo>
                  <a:pt x="4880775" y="-21961"/>
                  <a:pt x="5068381" y="31184"/>
                  <a:pt x="5137622" y="0"/>
                </a:cubicBezTo>
                <a:cubicBezTo>
                  <a:pt x="5206863" y="-31184"/>
                  <a:pt x="5546633" y="17457"/>
                  <a:pt x="5725450" y="0"/>
                </a:cubicBezTo>
                <a:cubicBezTo>
                  <a:pt x="5904267" y="-17457"/>
                  <a:pt x="5940850" y="33670"/>
                  <a:pt x="6066391" y="0"/>
                </a:cubicBezTo>
                <a:cubicBezTo>
                  <a:pt x="6191932" y="-33670"/>
                  <a:pt x="6475455" y="49014"/>
                  <a:pt x="6654219" y="0"/>
                </a:cubicBezTo>
                <a:cubicBezTo>
                  <a:pt x="6832983" y="-49014"/>
                  <a:pt x="6926273" y="31673"/>
                  <a:pt x="7077456" y="0"/>
                </a:cubicBezTo>
                <a:cubicBezTo>
                  <a:pt x="7228639" y="-31673"/>
                  <a:pt x="7424307" y="48704"/>
                  <a:pt x="7665285" y="0"/>
                </a:cubicBezTo>
                <a:cubicBezTo>
                  <a:pt x="7906263" y="-48704"/>
                  <a:pt x="8082888" y="39047"/>
                  <a:pt x="8229600" y="0"/>
                </a:cubicBezTo>
                <a:cubicBezTo>
                  <a:pt x="8242311" y="205957"/>
                  <a:pt x="8224774" y="264478"/>
                  <a:pt x="8229600" y="423167"/>
                </a:cubicBezTo>
                <a:cubicBezTo>
                  <a:pt x="8234426" y="581856"/>
                  <a:pt x="8200128" y="761397"/>
                  <a:pt x="8229600" y="939224"/>
                </a:cubicBezTo>
                <a:cubicBezTo>
                  <a:pt x="8259072" y="1117051"/>
                  <a:pt x="8173885" y="1246468"/>
                  <a:pt x="8229600" y="1486245"/>
                </a:cubicBezTo>
                <a:cubicBezTo>
                  <a:pt x="8285315" y="1726022"/>
                  <a:pt x="8222956" y="1702221"/>
                  <a:pt x="8229600" y="1909412"/>
                </a:cubicBezTo>
                <a:cubicBezTo>
                  <a:pt x="8236244" y="2116603"/>
                  <a:pt x="8185849" y="2185061"/>
                  <a:pt x="8229600" y="2363543"/>
                </a:cubicBezTo>
                <a:cubicBezTo>
                  <a:pt x="8273351" y="2542025"/>
                  <a:pt x="8205368" y="2934096"/>
                  <a:pt x="8229600" y="3096344"/>
                </a:cubicBezTo>
                <a:cubicBezTo>
                  <a:pt x="8104422" y="3140339"/>
                  <a:pt x="7898400" y="3067507"/>
                  <a:pt x="7806363" y="3096344"/>
                </a:cubicBezTo>
                <a:cubicBezTo>
                  <a:pt x="7714326" y="3125181"/>
                  <a:pt x="7437731" y="3073653"/>
                  <a:pt x="7218535" y="3096344"/>
                </a:cubicBezTo>
                <a:cubicBezTo>
                  <a:pt x="6999339" y="3119035"/>
                  <a:pt x="6938383" y="3052378"/>
                  <a:pt x="6795298" y="3096344"/>
                </a:cubicBezTo>
                <a:cubicBezTo>
                  <a:pt x="6652213" y="3140310"/>
                  <a:pt x="6578263" y="3065165"/>
                  <a:pt x="6372062" y="3096344"/>
                </a:cubicBezTo>
                <a:cubicBezTo>
                  <a:pt x="6165861" y="3127523"/>
                  <a:pt x="6124023" y="3093402"/>
                  <a:pt x="5948825" y="3096344"/>
                </a:cubicBezTo>
                <a:cubicBezTo>
                  <a:pt x="5773627" y="3099286"/>
                  <a:pt x="5544815" y="3093667"/>
                  <a:pt x="5360997" y="3096344"/>
                </a:cubicBezTo>
                <a:cubicBezTo>
                  <a:pt x="5177179" y="3099021"/>
                  <a:pt x="5025134" y="3092925"/>
                  <a:pt x="4937760" y="3096344"/>
                </a:cubicBezTo>
                <a:cubicBezTo>
                  <a:pt x="4850386" y="3099763"/>
                  <a:pt x="4506231" y="3059787"/>
                  <a:pt x="4185339" y="3096344"/>
                </a:cubicBezTo>
                <a:cubicBezTo>
                  <a:pt x="3864447" y="3132901"/>
                  <a:pt x="3942602" y="3074735"/>
                  <a:pt x="3844399" y="3096344"/>
                </a:cubicBezTo>
                <a:cubicBezTo>
                  <a:pt x="3746196" y="3117953"/>
                  <a:pt x="3469871" y="3071525"/>
                  <a:pt x="3256570" y="3096344"/>
                </a:cubicBezTo>
                <a:cubicBezTo>
                  <a:pt x="3043269" y="3121163"/>
                  <a:pt x="2950711" y="3064108"/>
                  <a:pt x="2751038" y="3096344"/>
                </a:cubicBezTo>
                <a:cubicBezTo>
                  <a:pt x="2551365" y="3128580"/>
                  <a:pt x="2443170" y="3081590"/>
                  <a:pt x="2163209" y="3096344"/>
                </a:cubicBezTo>
                <a:cubicBezTo>
                  <a:pt x="1883248" y="3111098"/>
                  <a:pt x="1576332" y="3049875"/>
                  <a:pt x="1410789" y="3096344"/>
                </a:cubicBezTo>
                <a:cubicBezTo>
                  <a:pt x="1245246" y="3142813"/>
                  <a:pt x="947937" y="3048437"/>
                  <a:pt x="822960" y="3096344"/>
                </a:cubicBezTo>
                <a:cubicBezTo>
                  <a:pt x="697983" y="3144251"/>
                  <a:pt x="229975" y="3084483"/>
                  <a:pt x="0" y="3096344"/>
                </a:cubicBezTo>
                <a:cubicBezTo>
                  <a:pt x="-68552" y="2833758"/>
                  <a:pt x="28946" y="2673395"/>
                  <a:pt x="0" y="2518360"/>
                </a:cubicBezTo>
                <a:cubicBezTo>
                  <a:pt x="-28946" y="2363325"/>
                  <a:pt x="47328" y="2120492"/>
                  <a:pt x="0" y="1940376"/>
                </a:cubicBezTo>
                <a:cubicBezTo>
                  <a:pt x="-47328" y="1760260"/>
                  <a:pt x="40109" y="1655052"/>
                  <a:pt x="0" y="1486245"/>
                </a:cubicBezTo>
                <a:cubicBezTo>
                  <a:pt x="-40109" y="1317438"/>
                  <a:pt x="43627" y="1161847"/>
                  <a:pt x="0" y="1032115"/>
                </a:cubicBezTo>
                <a:cubicBezTo>
                  <a:pt x="-43627" y="902383"/>
                  <a:pt x="29348" y="690959"/>
                  <a:pt x="0" y="547021"/>
                </a:cubicBezTo>
                <a:cubicBezTo>
                  <a:pt x="-29348" y="403083"/>
                  <a:pt x="64780" y="147080"/>
                  <a:pt x="0" y="0"/>
                </a:cubicBezTo>
                <a:close/>
              </a:path>
            </a:pathLst>
          </a:custGeom>
          <a:solidFill>
            <a:schemeClr val="tx2">
              <a:lumMod val="20000"/>
              <a:lumOff val="80000"/>
            </a:schemeClr>
          </a:solidFill>
          <a:ln>
            <a:solidFill>
              <a:schemeClr val="tx1"/>
            </a:solidFill>
            <a:extLst>
              <a:ext uri="{C807C97D-BFC1-408E-A445-0C87EB9F89A2}">
                <ask:lineSketchStyleProps xmlns:ask="http://schemas.microsoft.com/office/drawing/2018/sketchyshapes" sd="2950460201">
                  <a:prstGeom prst="rect">
                    <a:avLst/>
                  </a:prstGeom>
                  <ask:type>
                    <ask:lineSketchScribble/>
                  </ask:type>
                </ask:lineSketchStyleProps>
              </a:ext>
            </a:extLst>
          </a:ln>
        </p:spPr>
        <p:txBody>
          <a:bodyPr vert="horz" lIns="91440" tIns="45720" rIns="91440" bIns="45720" rtlCol="0">
            <a:normAutofit/>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marL="0" indent="0" algn="ctr" fontAlgn="auto">
              <a:spcAft>
                <a:spcPts val="0"/>
              </a:spcAft>
              <a:buNone/>
              <a:defRPr/>
            </a:pPr>
            <a:r>
              <a:rPr lang="en-GB" altLang="en-US" sz="2400" b="0" dirty="0">
                <a:latin typeface="Calibri"/>
              </a:rPr>
              <a:t>In a residential area at midnight, two officers see a man walk into the drive of a house and approach a side window. Taking something from his pocket he appears to be attempting to lever open a side window. The police start the car and drive it up to the house, and hearing the noise of the engine, the man replaces the object in his pocket and starts to walk away. When asked, he admits that he does not live in the house. He will not answer any further questions.</a:t>
            </a:r>
          </a:p>
          <a:p>
            <a:pPr marL="0" indent="0" fontAlgn="auto">
              <a:spcAft>
                <a:spcPts val="0"/>
              </a:spcAft>
              <a:buNone/>
              <a:defRPr/>
            </a:pPr>
            <a:endParaRPr lang="en-GB" sz="2800" b="0" dirty="0">
              <a:solidFill>
                <a:srgbClr val="002060"/>
              </a:solidFill>
              <a:latin typeface="Calibri"/>
            </a:endParaRPr>
          </a:p>
        </p:txBody>
      </p:sp>
      <p:sp>
        <p:nvSpPr>
          <p:cNvPr id="4" name="TextBox 3"/>
          <p:cNvSpPr txBox="1"/>
          <p:nvPr/>
        </p:nvSpPr>
        <p:spPr>
          <a:xfrm>
            <a:off x="2043722" y="404665"/>
            <a:ext cx="8517632" cy="584775"/>
          </a:xfrm>
          <a:prstGeom prst="rect">
            <a:avLst/>
          </a:prstGeom>
          <a:solidFill>
            <a:srgbClr val="002060"/>
          </a:solidFill>
        </p:spPr>
        <p:txBody>
          <a:bodyPr wrap="square" rtlCol="0">
            <a:spAutoFit/>
          </a:bodyPr>
          <a:lstStyle/>
          <a:p>
            <a:pPr algn="ctr"/>
            <a:r>
              <a:rPr lang="en-GB" dirty="0">
                <a:latin typeface="+mn-lt"/>
              </a:rPr>
              <a:t>Reasonable Grounds: Scenario 3</a:t>
            </a:r>
          </a:p>
        </p:txBody>
      </p:sp>
      <p:grpSp>
        <p:nvGrpSpPr>
          <p:cNvPr id="5" name="Group 4">
            <a:extLst>
              <a:ext uri="{FF2B5EF4-FFF2-40B4-BE49-F238E27FC236}">
                <a16:creationId xmlns:a16="http://schemas.microsoft.com/office/drawing/2014/main" id="{FDA8CC02-116C-4BE8-97D0-132D50D52504}"/>
              </a:ext>
            </a:extLst>
          </p:cNvPr>
          <p:cNvGrpSpPr/>
          <p:nvPr/>
        </p:nvGrpSpPr>
        <p:grpSpPr>
          <a:xfrm>
            <a:off x="0" y="5734233"/>
            <a:ext cx="12192000" cy="1240188"/>
            <a:chOff x="0" y="5734233"/>
            <a:chExt cx="12192000" cy="1240188"/>
          </a:xfrm>
        </p:grpSpPr>
        <p:pic>
          <p:nvPicPr>
            <p:cNvPr id="6" name="Picture 5">
              <a:extLst>
                <a:ext uri="{FF2B5EF4-FFF2-40B4-BE49-F238E27FC236}">
                  <a16:creationId xmlns:a16="http://schemas.microsoft.com/office/drawing/2014/main" id="{1D924E92-9C77-4AD8-B683-BF6824A8A019}"/>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p:blipFill>
          <p:spPr>
            <a:xfrm>
              <a:off x="0" y="6045466"/>
              <a:ext cx="12192000" cy="827536"/>
            </a:xfrm>
            <a:prstGeom prst="rect">
              <a:avLst/>
            </a:prstGeom>
          </p:spPr>
        </p:pic>
        <p:sp>
          <p:nvSpPr>
            <p:cNvPr id="7" name="Rectangle 6">
              <a:extLst>
                <a:ext uri="{FF2B5EF4-FFF2-40B4-BE49-F238E27FC236}">
                  <a16:creationId xmlns:a16="http://schemas.microsoft.com/office/drawing/2014/main" id="{54BF1D94-2ACB-4CF0-93F4-B07DCC7AB252}"/>
                </a:ext>
              </a:extLst>
            </p:cNvPr>
            <p:cNvSpPr/>
            <p:nvPr/>
          </p:nvSpPr>
          <p:spPr>
            <a:xfrm>
              <a:off x="25878" y="6099245"/>
              <a:ext cx="2278207" cy="728890"/>
            </a:xfrm>
            <a:prstGeom prst="rect">
              <a:avLst/>
            </a:prstGeom>
            <a:solidFill>
              <a:srgbClr val="00438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8" name="Picture 7">
              <a:extLst>
                <a:ext uri="{FF2B5EF4-FFF2-40B4-BE49-F238E27FC236}">
                  <a16:creationId xmlns:a16="http://schemas.microsoft.com/office/drawing/2014/main" id="{D40F6A2B-1C06-470D-AD65-8DE634D1410E}"/>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077275" y="5880520"/>
              <a:ext cx="829163" cy="947615"/>
            </a:xfrm>
            <a:prstGeom prst="rect">
              <a:avLst/>
            </a:prstGeom>
          </p:spPr>
        </p:pic>
        <p:sp>
          <p:nvSpPr>
            <p:cNvPr id="9" name="Rectangle 8">
              <a:extLst>
                <a:ext uri="{FF2B5EF4-FFF2-40B4-BE49-F238E27FC236}">
                  <a16:creationId xmlns:a16="http://schemas.microsoft.com/office/drawing/2014/main" id="{0CDD5EB0-773B-4C10-983C-D92E18AF4B52}"/>
                </a:ext>
              </a:extLst>
            </p:cNvPr>
            <p:cNvSpPr/>
            <p:nvPr/>
          </p:nvSpPr>
          <p:spPr>
            <a:xfrm>
              <a:off x="9029700" y="6099245"/>
              <a:ext cx="2970647" cy="72889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0" name="Picture 9" descr="Text, letter&#10;&#10;Description automatically generated">
              <a:extLst>
                <a:ext uri="{FF2B5EF4-FFF2-40B4-BE49-F238E27FC236}">
                  <a16:creationId xmlns:a16="http://schemas.microsoft.com/office/drawing/2014/main" id="{87FA43C0-5B5F-4EFE-B137-9133D7CF1F91}"/>
                </a:ext>
              </a:extLst>
            </p:cNvPr>
            <p:cNvPicPr>
              <a:picLocks noChangeAspect="1"/>
            </p:cNvPicPr>
            <p:nvPr/>
          </p:nvPicPr>
          <p:blipFill rotWithShape="1">
            <a:blip r:embed="rId5" cstate="print">
              <a:extLst>
                <a:ext uri="{28A0092B-C50C-407E-A947-70E740481C1C}">
                  <a14:useLocalDpi xmlns:a14="http://schemas.microsoft.com/office/drawing/2010/main" val="0"/>
                </a:ext>
              </a:extLst>
            </a:blip>
            <a:srcRect l="23972" t="33869" r="24538" b="34228"/>
            <a:stretch/>
          </p:blipFill>
          <p:spPr>
            <a:xfrm>
              <a:off x="9966911" y="6099245"/>
              <a:ext cx="2071341" cy="719519"/>
            </a:xfrm>
            <a:prstGeom prst="rect">
              <a:avLst/>
            </a:prstGeom>
          </p:spPr>
        </p:pic>
        <p:pic>
          <p:nvPicPr>
            <p:cNvPr id="11" name="Picture 10" descr="A picture containing text, metalware, gear&#10;&#10;Description automatically generated">
              <a:extLst>
                <a:ext uri="{FF2B5EF4-FFF2-40B4-BE49-F238E27FC236}">
                  <a16:creationId xmlns:a16="http://schemas.microsoft.com/office/drawing/2014/main" id="{6115A4D7-37DA-434E-BF6B-8D4F2A0943AD}"/>
                </a:ext>
              </a:extLst>
            </p:cNvPr>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91485" y="5734233"/>
              <a:ext cx="1034370" cy="1240188"/>
            </a:xfrm>
            <a:prstGeom prst="rect">
              <a:avLst/>
            </a:prstGeom>
          </p:spPr>
        </p:pic>
      </p:grpSp>
    </p:spTree>
    <p:extLst>
      <p:ext uri="{BB962C8B-B14F-4D97-AF65-F5344CB8AC3E}">
        <p14:creationId xmlns:p14="http://schemas.microsoft.com/office/powerpoint/2010/main" val="10669454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4"/>
          <p:cNvSpPr txBox="1">
            <a:spLocks/>
          </p:cNvSpPr>
          <p:nvPr/>
        </p:nvSpPr>
        <p:spPr>
          <a:xfrm>
            <a:off x="2207568" y="1700809"/>
            <a:ext cx="4009088" cy="3744415"/>
          </a:xfrm>
          <a:custGeom>
            <a:avLst/>
            <a:gdLst>
              <a:gd name="connsiteX0" fmla="*/ 0 w 4009088"/>
              <a:gd name="connsiteY0" fmla="*/ 0 h 3744415"/>
              <a:gd name="connsiteX1" fmla="*/ 612818 w 4009088"/>
              <a:gd name="connsiteY1" fmla="*/ 0 h 3744415"/>
              <a:gd name="connsiteX2" fmla="*/ 1185545 w 4009088"/>
              <a:gd name="connsiteY2" fmla="*/ 0 h 3744415"/>
              <a:gd name="connsiteX3" fmla="*/ 1678090 w 4009088"/>
              <a:gd name="connsiteY3" fmla="*/ 0 h 3744415"/>
              <a:gd name="connsiteX4" fmla="*/ 2250817 w 4009088"/>
              <a:gd name="connsiteY4" fmla="*/ 0 h 3744415"/>
              <a:gd name="connsiteX5" fmla="*/ 2903725 w 4009088"/>
              <a:gd name="connsiteY5" fmla="*/ 0 h 3744415"/>
              <a:gd name="connsiteX6" fmla="*/ 3476452 w 4009088"/>
              <a:gd name="connsiteY6" fmla="*/ 0 h 3744415"/>
              <a:gd name="connsiteX7" fmla="*/ 4009088 w 4009088"/>
              <a:gd name="connsiteY7" fmla="*/ 0 h 3744415"/>
              <a:gd name="connsiteX8" fmla="*/ 4009088 w 4009088"/>
              <a:gd name="connsiteY8" fmla="*/ 609805 h 3744415"/>
              <a:gd name="connsiteX9" fmla="*/ 4009088 w 4009088"/>
              <a:gd name="connsiteY9" fmla="*/ 1107277 h 3744415"/>
              <a:gd name="connsiteX10" fmla="*/ 4009088 w 4009088"/>
              <a:gd name="connsiteY10" fmla="*/ 1717082 h 3744415"/>
              <a:gd name="connsiteX11" fmla="*/ 4009088 w 4009088"/>
              <a:gd name="connsiteY11" fmla="*/ 2326886 h 3744415"/>
              <a:gd name="connsiteX12" fmla="*/ 4009088 w 4009088"/>
              <a:gd name="connsiteY12" fmla="*/ 2899247 h 3744415"/>
              <a:gd name="connsiteX13" fmla="*/ 4009088 w 4009088"/>
              <a:gd name="connsiteY13" fmla="*/ 3744415 h 3744415"/>
              <a:gd name="connsiteX14" fmla="*/ 3436361 w 4009088"/>
              <a:gd name="connsiteY14" fmla="*/ 3744415 h 3744415"/>
              <a:gd name="connsiteX15" fmla="*/ 2783453 w 4009088"/>
              <a:gd name="connsiteY15" fmla="*/ 3744415 h 3744415"/>
              <a:gd name="connsiteX16" fmla="*/ 2210726 w 4009088"/>
              <a:gd name="connsiteY16" fmla="*/ 3744415 h 3744415"/>
              <a:gd name="connsiteX17" fmla="*/ 1678090 w 4009088"/>
              <a:gd name="connsiteY17" fmla="*/ 3744415 h 3744415"/>
              <a:gd name="connsiteX18" fmla="*/ 1065272 w 4009088"/>
              <a:gd name="connsiteY18" fmla="*/ 3744415 h 3744415"/>
              <a:gd name="connsiteX19" fmla="*/ 572727 w 4009088"/>
              <a:gd name="connsiteY19" fmla="*/ 3744415 h 3744415"/>
              <a:gd name="connsiteX20" fmla="*/ 0 w 4009088"/>
              <a:gd name="connsiteY20" fmla="*/ 3744415 h 3744415"/>
              <a:gd name="connsiteX21" fmla="*/ 0 w 4009088"/>
              <a:gd name="connsiteY21" fmla="*/ 3284387 h 3744415"/>
              <a:gd name="connsiteX22" fmla="*/ 0 w 4009088"/>
              <a:gd name="connsiteY22" fmla="*/ 2749470 h 3744415"/>
              <a:gd name="connsiteX23" fmla="*/ 0 w 4009088"/>
              <a:gd name="connsiteY23" fmla="*/ 2251998 h 3744415"/>
              <a:gd name="connsiteX24" fmla="*/ 0 w 4009088"/>
              <a:gd name="connsiteY24" fmla="*/ 1791970 h 3744415"/>
              <a:gd name="connsiteX25" fmla="*/ 0 w 4009088"/>
              <a:gd name="connsiteY25" fmla="*/ 1219609 h 3744415"/>
              <a:gd name="connsiteX26" fmla="*/ 0 w 4009088"/>
              <a:gd name="connsiteY26" fmla="*/ 684693 h 3744415"/>
              <a:gd name="connsiteX27" fmla="*/ 0 w 4009088"/>
              <a:gd name="connsiteY27" fmla="*/ 0 h 37444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4009088" h="3744415" fill="none" extrusionOk="0">
                <a:moveTo>
                  <a:pt x="0" y="0"/>
                </a:moveTo>
                <a:cubicBezTo>
                  <a:pt x="177797" y="-36450"/>
                  <a:pt x="420644" y="39320"/>
                  <a:pt x="612818" y="0"/>
                </a:cubicBezTo>
                <a:cubicBezTo>
                  <a:pt x="804992" y="-39320"/>
                  <a:pt x="946374" y="42094"/>
                  <a:pt x="1185545" y="0"/>
                </a:cubicBezTo>
                <a:cubicBezTo>
                  <a:pt x="1424716" y="-42094"/>
                  <a:pt x="1543532" y="33877"/>
                  <a:pt x="1678090" y="0"/>
                </a:cubicBezTo>
                <a:cubicBezTo>
                  <a:pt x="1812649" y="-33877"/>
                  <a:pt x="2115736" y="26537"/>
                  <a:pt x="2250817" y="0"/>
                </a:cubicBezTo>
                <a:cubicBezTo>
                  <a:pt x="2385898" y="-26537"/>
                  <a:pt x="2633315" y="44852"/>
                  <a:pt x="2903725" y="0"/>
                </a:cubicBezTo>
                <a:cubicBezTo>
                  <a:pt x="3174135" y="-44852"/>
                  <a:pt x="3331326" y="39570"/>
                  <a:pt x="3476452" y="0"/>
                </a:cubicBezTo>
                <a:cubicBezTo>
                  <a:pt x="3621578" y="-39570"/>
                  <a:pt x="3829717" y="3146"/>
                  <a:pt x="4009088" y="0"/>
                </a:cubicBezTo>
                <a:cubicBezTo>
                  <a:pt x="4040735" y="123697"/>
                  <a:pt x="3962918" y="334783"/>
                  <a:pt x="4009088" y="609805"/>
                </a:cubicBezTo>
                <a:cubicBezTo>
                  <a:pt x="4055258" y="884828"/>
                  <a:pt x="3953091" y="928463"/>
                  <a:pt x="4009088" y="1107277"/>
                </a:cubicBezTo>
                <a:cubicBezTo>
                  <a:pt x="4065085" y="1286091"/>
                  <a:pt x="3969181" y="1431123"/>
                  <a:pt x="4009088" y="1717082"/>
                </a:cubicBezTo>
                <a:cubicBezTo>
                  <a:pt x="4048995" y="2003042"/>
                  <a:pt x="4008589" y="2190228"/>
                  <a:pt x="4009088" y="2326886"/>
                </a:cubicBezTo>
                <a:cubicBezTo>
                  <a:pt x="4009587" y="2463544"/>
                  <a:pt x="3964913" y="2738976"/>
                  <a:pt x="4009088" y="2899247"/>
                </a:cubicBezTo>
                <a:cubicBezTo>
                  <a:pt x="4053263" y="3059518"/>
                  <a:pt x="3936093" y="3521141"/>
                  <a:pt x="4009088" y="3744415"/>
                </a:cubicBezTo>
                <a:cubicBezTo>
                  <a:pt x="3885090" y="3751956"/>
                  <a:pt x="3592396" y="3676754"/>
                  <a:pt x="3436361" y="3744415"/>
                </a:cubicBezTo>
                <a:cubicBezTo>
                  <a:pt x="3280326" y="3812076"/>
                  <a:pt x="3087030" y="3677702"/>
                  <a:pt x="2783453" y="3744415"/>
                </a:cubicBezTo>
                <a:cubicBezTo>
                  <a:pt x="2479876" y="3811128"/>
                  <a:pt x="2457287" y="3701370"/>
                  <a:pt x="2210726" y="3744415"/>
                </a:cubicBezTo>
                <a:cubicBezTo>
                  <a:pt x="1964165" y="3787460"/>
                  <a:pt x="1929884" y="3695403"/>
                  <a:pt x="1678090" y="3744415"/>
                </a:cubicBezTo>
                <a:cubicBezTo>
                  <a:pt x="1426296" y="3793427"/>
                  <a:pt x="1281652" y="3677953"/>
                  <a:pt x="1065272" y="3744415"/>
                </a:cubicBezTo>
                <a:cubicBezTo>
                  <a:pt x="848892" y="3810877"/>
                  <a:pt x="743892" y="3686173"/>
                  <a:pt x="572727" y="3744415"/>
                </a:cubicBezTo>
                <a:cubicBezTo>
                  <a:pt x="401563" y="3802657"/>
                  <a:pt x="152050" y="3722395"/>
                  <a:pt x="0" y="3744415"/>
                </a:cubicBezTo>
                <a:cubicBezTo>
                  <a:pt x="-7764" y="3576067"/>
                  <a:pt x="7095" y="3380025"/>
                  <a:pt x="0" y="3284387"/>
                </a:cubicBezTo>
                <a:cubicBezTo>
                  <a:pt x="-7095" y="3188749"/>
                  <a:pt x="16559" y="2916004"/>
                  <a:pt x="0" y="2749470"/>
                </a:cubicBezTo>
                <a:cubicBezTo>
                  <a:pt x="-16559" y="2582936"/>
                  <a:pt x="37449" y="2364243"/>
                  <a:pt x="0" y="2251998"/>
                </a:cubicBezTo>
                <a:cubicBezTo>
                  <a:pt x="-37449" y="2139753"/>
                  <a:pt x="39815" y="1920706"/>
                  <a:pt x="0" y="1791970"/>
                </a:cubicBezTo>
                <a:cubicBezTo>
                  <a:pt x="-39815" y="1663234"/>
                  <a:pt x="44094" y="1481816"/>
                  <a:pt x="0" y="1219609"/>
                </a:cubicBezTo>
                <a:cubicBezTo>
                  <a:pt x="-44094" y="957402"/>
                  <a:pt x="17794" y="868486"/>
                  <a:pt x="0" y="684693"/>
                </a:cubicBezTo>
                <a:cubicBezTo>
                  <a:pt x="-17794" y="500900"/>
                  <a:pt x="39736" y="232817"/>
                  <a:pt x="0" y="0"/>
                </a:cubicBezTo>
                <a:close/>
              </a:path>
              <a:path w="4009088" h="3744415" stroke="0" extrusionOk="0">
                <a:moveTo>
                  <a:pt x="0" y="0"/>
                </a:moveTo>
                <a:cubicBezTo>
                  <a:pt x="148865" y="-30295"/>
                  <a:pt x="304003" y="22130"/>
                  <a:pt x="492545" y="0"/>
                </a:cubicBezTo>
                <a:cubicBezTo>
                  <a:pt x="681087" y="-22130"/>
                  <a:pt x="945372" y="72524"/>
                  <a:pt x="1105363" y="0"/>
                </a:cubicBezTo>
                <a:cubicBezTo>
                  <a:pt x="1265354" y="-72524"/>
                  <a:pt x="1447467" y="22750"/>
                  <a:pt x="1718181" y="0"/>
                </a:cubicBezTo>
                <a:cubicBezTo>
                  <a:pt x="1988895" y="-22750"/>
                  <a:pt x="2215254" y="34680"/>
                  <a:pt x="2371089" y="0"/>
                </a:cubicBezTo>
                <a:cubicBezTo>
                  <a:pt x="2526924" y="-34680"/>
                  <a:pt x="2723534" y="17710"/>
                  <a:pt x="2943816" y="0"/>
                </a:cubicBezTo>
                <a:cubicBezTo>
                  <a:pt x="3164098" y="-17710"/>
                  <a:pt x="3255379" y="52459"/>
                  <a:pt x="3476452" y="0"/>
                </a:cubicBezTo>
                <a:cubicBezTo>
                  <a:pt x="3697525" y="-52459"/>
                  <a:pt x="3807289" y="27156"/>
                  <a:pt x="4009088" y="0"/>
                </a:cubicBezTo>
                <a:cubicBezTo>
                  <a:pt x="4025198" y="200501"/>
                  <a:pt x="3971610" y="300119"/>
                  <a:pt x="4009088" y="534916"/>
                </a:cubicBezTo>
                <a:cubicBezTo>
                  <a:pt x="4046566" y="769713"/>
                  <a:pt x="3971501" y="998000"/>
                  <a:pt x="4009088" y="1144721"/>
                </a:cubicBezTo>
                <a:cubicBezTo>
                  <a:pt x="4046675" y="1291443"/>
                  <a:pt x="3941818" y="1461215"/>
                  <a:pt x="4009088" y="1717082"/>
                </a:cubicBezTo>
                <a:cubicBezTo>
                  <a:pt x="4076358" y="1972949"/>
                  <a:pt x="3978212" y="2081030"/>
                  <a:pt x="4009088" y="2251998"/>
                </a:cubicBezTo>
                <a:cubicBezTo>
                  <a:pt x="4039964" y="2422966"/>
                  <a:pt x="3971879" y="2575082"/>
                  <a:pt x="4009088" y="2749470"/>
                </a:cubicBezTo>
                <a:cubicBezTo>
                  <a:pt x="4046297" y="2923858"/>
                  <a:pt x="3978291" y="2999221"/>
                  <a:pt x="4009088" y="3246943"/>
                </a:cubicBezTo>
                <a:cubicBezTo>
                  <a:pt x="4039885" y="3494665"/>
                  <a:pt x="3963090" y="3550537"/>
                  <a:pt x="4009088" y="3744415"/>
                </a:cubicBezTo>
                <a:cubicBezTo>
                  <a:pt x="3856360" y="3778223"/>
                  <a:pt x="3703434" y="3683728"/>
                  <a:pt x="3476452" y="3744415"/>
                </a:cubicBezTo>
                <a:cubicBezTo>
                  <a:pt x="3249470" y="3805102"/>
                  <a:pt x="3226447" y="3702493"/>
                  <a:pt x="3023998" y="3744415"/>
                </a:cubicBezTo>
                <a:cubicBezTo>
                  <a:pt x="2821549" y="3786337"/>
                  <a:pt x="2598028" y="3680138"/>
                  <a:pt x="2371089" y="3744415"/>
                </a:cubicBezTo>
                <a:cubicBezTo>
                  <a:pt x="2144150" y="3808692"/>
                  <a:pt x="2006294" y="3717120"/>
                  <a:pt x="1878544" y="3744415"/>
                </a:cubicBezTo>
                <a:cubicBezTo>
                  <a:pt x="1750795" y="3771710"/>
                  <a:pt x="1640372" y="3736711"/>
                  <a:pt x="1426090" y="3744415"/>
                </a:cubicBezTo>
                <a:cubicBezTo>
                  <a:pt x="1211808" y="3752119"/>
                  <a:pt x="941457" y="3711095"/>
                  <a:pt x="813272" y="3744415"/>
                </a:cubicBezTo>
                <a:cubicBezTo>
                  <a:pt x="685087" y="3777735"/>
                  <a:pt x="253039" y="3706196"/>
                  <a:pt x="0" y="3744415"/>
                </a:cubicBezTo>
                <a:cubicBezTo>
                  <a:pt x="-3522" y="3510272"/>
                  <a:pt x="33165" y="3412699"/>
                  <a:pt x="0" y="3209499"/>
                </a:cubicBezTo>
                <a:cubicBezTo>
                  <a:pt x="-33165" y="3006299"/>
                  <a:pt x="19601" y="2800051"/>
                  <a:pt x="0" y="2599694"/>
                </a:cubicBezTo>
                <a:cubicBezTo>
                  <a:pt x="-19601" y="2399337"/>
                  <a:pt x="55100" y="2292145"/>
                  <a:pt x="0" y="2027333"/>
                </a:cubicBezTo>
                <a:cubicBezTo>
                  <a:pt x="-55100" y="1762521"/>
                  <a:pt x="68052" y="1623356"/>
                  <a:pt x="0" y="1454973"/>
                </a:cubicBezTo>
                <a:cubicBezTo>
                  <a:pt x="-68052" y="1286590"/>
                  <a:pt x="14221" y="1162413"/>
                  <a:pt x="0" y="994945"/>
                </a:cubicBezTo>
                <a:cubicBezTo>
                  <a:pt x="-14221" y="827477"/>
                  <a:pt x="56700" y="293486"/>
                  <a:pt x="0" y="0"/>
                </a:cubicBezTo>
                <a:close/>
              </a:path>
            </a:pathLst>
          </a:custGeom>
          <a:solidFill>
            <a:schemeClr val="accent1">
              <a:lumMod val="40000"/>
              <a:lumOff val="60000"/>
            </a:schemeClr>
          </a:solidFill>
          <a:ln>
            <a:solidFill>
              <a:schemeClr val="tx1"/>
            </a:solidFill>
            <a:extLst>
              <a:ext uri="{C807C97D-BFC1-408E-A445-0C87EB9F89A2}">
                <ask:lineSketchStyleProps xmlns:ask="http://schemas.microsoft.com/office/drawing/2018/sketchyshapes" sd="3319484100">
                  <a:prstGeom prst="rect">
                    <a:avLst/>
                  </a:prstGeom>
                  <ask:type>
                    <ask:lineSketchScribble/>
                  </ask:type>
                </ask:lineSketchStyleProps>
              </a:ext>
            </a:extLst>
          </a:ln>
        </p:spPr>
        <p:txBody>
          <a:bodyPr vert="horz" lIns="91440" tIns="45720" rIns="91440" bIns="45720" rtlCol="0">
            <a:normAutofit/>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marL="0" indent="0" algn="ctr" fontAlgn="auto">
              <a:spcAft>
                <a:spcPts val="0"/>
              </a:spcAft>
              <a:buNone/>
              <a:defRPr/>
            </a:pPr>
            <a:r>
              <a:rPr lang="en-GB" altLang="en-US" sz="2400" b="0" dirty="0">
                <a:latin typeface="Calibri"/>
              </a:rPr>
              <a:t>A group of youths are seen at a known drug dealing area. As the police officers approach one of the young men puts something into his pocket. There is police intelligence that another of the group is suspected of supplying drugs</a:t>
            </a:r>
            <a:r>
              <a:rPr lang="en-GB" altLang="en-US" sz="2800" b="0" dirty="0">
                <a:latin typeface="Calibri"/>
              </a:rPr>
              <a:t>.</a:t>
            </a:r>
          </a:p>
          <a:p>
            <a:pPr marL="0" indent="0" algn="ctr" fontAlgn="auto">
              <a:spcAft>
                <a:spcPts val="0"/>
              </a:spcAft>
              <a:buNone/>
              <a:defRPr/>
            </a:pPr>
            <a:endParaRPr lang="en-GB" sz="2800" b="0" dirty="0">
              <a:solidFill>
                <a:srgbClr val="002060"/>
              </a:solidFill>
              <a:latin typeface="Calibri"/>
            </a:endParaRPr>
          </a:p>
        </p:txBody>
      </p:sp>
      <p:sp>
        <p:nvSpPr>
          <p:cNvPr id="4" name="TextBox 3"/>
          <p:cNvSpPr txBox="1"/>
          <p:nvPr/>
        </p:nvSpPr>
        <p:spPr>
          <a:xfrm>
            <a:off x="1919536" y="332657"/>
            <a:ext cx="8517632" cy="584775"/>
          </a:xfrm>
          <a:prstGeom prst="rect">
            <a:avLst/>
          </a:prstGeom>
          <a:solidFill>
            <a:srgbClr val="002060"/>
          </a:solidFill>
        </p:spPr>
        <p:txBody>
          <a:bodyPr wrap="square" rtlCol="0">
            <a:spAutoFit/>
          </a:bodyPr>
          <a:lstStyle/>
          <a:p>
            <a:pPr algn="ctr"/>
            <a:r>
              <a:rPr lang="en-GB" dirty="0">
                <a:latin typeface="+mn-lt"/>
              </a:rPr>
              <a:t>Reasonable Grounds: Scenario 4</a:t>
            </a:r>
          </a:p>
        </p:txBody>
      </p:sp>
      <p:pic>
        <p:nvPicPr>
          <p:cNvPr id="5" name="Picture 4"/>
          <p:cNvPicPr>
            <a:picLocks noChangeAspect="1"/>
          </p:cNvPicPr>
          <p:nvPr/>
        </p:nvPicPr>
        <p:blipFill>
          <a:blip r:embed="rId3"/>
          <a:stretch>
            <a:fillRect/>
          </a:stretch>
        </p:blipFill>
        <p:spPr>
          <a:xfrm>
            <a:off x="6672064" y="1484784"/>
            <a:ext cx="3544244" cy="3744415"/>
          </a:xfrm>
          <a:prstGeom prst="rect">
            <a:avLst/>
          </a:prstGeom>
          <a:ln>
            <a:solidFill>
              <a:schemeClr val="tx1"/>
            </a:solidFill>
          </a:ln>
        </p:spPr>
      </p:pic>
      <p:grpSp>
        <p:nvGrpSpPr>
          <p:cNvPr id="6" name="Group 5">
            <a:extLst>
              <a:ext uri="{FF2B5EF4-FFF2-40B4-BE49-F238E27FC236}">
                <a16:creationId xmlns:a16="http://schemas.microsoft.com/office/drawing/2014/main" id="{936D6795-68B4-40C1-8DE6-46D3527F8852}"/>
              </a:ext>
            </a:extLst>
          </p:cNvPr>
          <p:cNvGrpSpPr/>
          <p:nvPr/>
        </p:nvGrpSpPr>
        <p:grpSpPr>
          <a:xfrm>
            <a:off x="0" y="5734233"/>
            <a:ext cx="12192000" cy="1240188"/>
            <a:chOff x="0" y="5734233"/>
            <a:chExt cx="12192000" cy="1240188"/>
          </a:xfrm>
        </p:grpSpPr>
        <p:pic>
          <p:nvPicPr>
            <p:cNvPr id="7" name="Picture 6">
              <a:extLst>
                <a:ext uri="{FF2B5EF4-FFF2-40B4-BE49-F238E27FC236}">
                  <a16:creationId xmlns:a16="http://schemas.microsoft.com/office/drawing/2014/main" id="{5A9E7E57-735D-4D21-AC86-3C92E03ECF03}"/>
                </a:ext>
              </a:extLst>
            </p:cNvPr>
            <p:cNvPicPr>
              <a:picLocks noChangeAspect="1"/>
            </p:cNvPicPr>
            <p:nvPr/>
          </p:nvPicPr>
          <p:blipFill>
            <a:blip r:embed="rId4" cstate="print">
              <a:extLst>
                <a:ext uri="{28A0092B-C50C-407E-A947-70E740481C1C}">
                  <a14:useLocalDpi xmlns:a14="http://schemas.microsoft.com/office/drawing/2010/main" val="0"/>
                </a:ext>
              </a:extLst>
            </a:blip>
            <a:srcRect/>
            <a:stretch/>
          </p:blipFill>
          <p:spPr>
            <a:xfrm>
              <a:off x="0" y="6045466"/>
              <a:ext cx="12192000" cy="827536"/>
            </a:xfrm>
            <a:prstGeom prst="rect">
              <a:avLst/>
            </a:prstGeom>
          </p:spPr>
        </p:pic>
        <p:sp>
          <p:nvSpPr>
            <p:cNvPr id="8" name="Rectangle 7">
              <a:extLst>
                <a:ext uri="{FF2B5EF4-FFF2-40B4-BE49-F238E27FC236}">
                  <a16:creationId xmlns:a16="http://schemas.microsoft.com/office/drawing/2014/main" id="{367CA711-C0A9-4714-8A8B-B8657A1F0E8B}"/>
                </a:ext>
              </a:extLst>
            </p:cNvPr>
            <p:cNvSpPr/>
            <p:nvPr/>
          </p:nvSpPr>
          <p:spPr>
            <a:xfrm>
              <a:off x="25878" y="6099245"/>
              <a:ext cx="2278207" cy="728890"/>
            </a:xfrm>
            <a:prstGeom prst="rect">
              <a:avLst/>
            </a:prstGeom>
            <a:solidFill>
              <a:srgbClr val="00438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9" name="Picture 8">
              <a:extLst>
                <a:ext uri="{FF2B5EF4-FFF2-40B4-BE49-F238E27FC236}">
                  <a16:creationId xmlns:a16="http://schemas.microsoft.com/office/drawing/2014/main" id="{79F72DAF-E785-4E81-8F0B-66C7A9248D14}"/>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077275" y="5880520"/>
              <a:ext cx="829163" cy="947615"/>
            </a:xfrm>
            <a:prstGeom prst="rect">
              <a:avLst/>
            </a:prstGeom>
          </p:spPr>
        </p:pic>
        <p:sp>
          <p:nvSpPr>
            <p:cNvPr id="10" name="Rectangle 9">
              <a:extLst>
                <a:ext uri="{FF2B5EF4-FFF2-40B4-BE49-F238E27FC236}">
                  <a16:creationId xmlns:a16="http://schemas.microsoft.com/office/drawing/2014/main" id="{A830AC84-0CE0-4A71-8A65-176CB43ED522}"/>
                </a:ext>
              </a:extLst>
            </p:cNvPr>
            <p:cNvSpPr/>
            <p:nvPr/>
          </p:nvSpPr>
          <p:spPr>
            <a:xfrm>
              <a:off x="9029700" y="6099245"/>
              <a:ext cx="2970647" cy="72889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1" name="Picture 10" descr="Text, letter&#10;&#10;Description automatically generated">
              <a:extLst>
                <a:ext uri="{FF2B5EF4-FFF2-40B4-BE49-F238E27FC236}">
                  <a16:creationId xmlns:a16="http://schemas.microsoft.com/office/drawing/2014/main" id="{93070CFE-2E2D-4C4D-B06C-67EAD6D11040}"/>
                </a:ext>
              </a:extLst>
            </p:cNvPr>
            <p:cNvPicPr>
              <a:picLocks noChangeAspect="1"/>
            </p:cNvPicPr>
            <p:nvPr/>
          </p:nvPicPr>
          <p:blipFill rotWithShape="1">
            <a:blip r:embed="rId6" cstate="print">
              <a:extLst>
                <a:ext uri="{28A0092B-C50C-407E-A947-70E740481C1C}">
                  <a14:useLocalDpi xmlns:a14="http://schemas.microsoft.com/office/drawing/2010/main" val="0"/>
                </a:ext>
              </a:extLst>
            </a:blip>
            <a:srcRect l="23972" t="33869" r="24538" b="34228"/>
            <a:stretch/>
          </p:blipFill>
          <p:spPr>
            <a:xfrm>
              <a:off x="9966911" y="6099245"/>
              <a:ext cx="2071341" cy="719519"/>
            </a:xfrm>
            <a:prstGeom prst="rect">
              <a:avLst/>
            </a:prstGeom>
          </p:spPr>
        </p:pic>
        <p:pic>
          <p:nvPicPr>
            <p:cNvPr id="12" name="Picture 11" descr="A picture containing text, metalware, gear&#10;&#10;Description automatically generated">
              <a:extLst>
                <a:ext uri="{FF2B5EF4-FFF2-40B4-BE49-F238E27FC236}">
                  <a16:creationId xmlns:a16="http://schemas.microsoft.com/office/drawing/2014/main" id="{1AF91B85-788B-44C2-979E-7DDFA0840F65}"/>
                </a:ext>
              </a:extLst>
            </p:cNvPr>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91485" y="5734233"/>
              <a:ext cx="1034370" cy="1240188"/>
            </a:xfrm>
            <a:prstGeom prst="rect">
              <a:avLst/>
            </a:prstGeom>
          </p:spPr>
        </p:pic>
      </p:grpSp>
    </p:spTree>
    <p:extLst>
      <p:ext uri="{BB962C8B-B14F-4D97-AF65-F5344CB8AC3E}">
        <p14:creationId xmlns:p14="http://schemas.microsoft.com/office/powerpoint/2010/main" val="311286569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4"/>
          <p:cNvSpPr txBox="1">
            <a:spLocks/>
          </p:cNvSpPr>
          <p:nvPr/>
        </p:nvSpPr>
        <p:spPr>
          <a:xfrm>
            <a:off x="2252032" y="1268761"/>
            <a:ext cx="3898776" cy="4277071"/>
          </a:xfrm>
          <a:custGeom>
            <a:avLst/>
            <a:gdLst>
              <a:gd name="connsiteX0" fmla="*/ 0 w 3898776"/>
              <a:gd name="connsiteY0" fmla="*/ 0 h 4277071"/>
              <a:gd name="connsiteX1" fmla="*/ 517980 w 3898776"/>
              <a:gd name="connsiteY1" fmla="*/ 0 h 4277071"/>
              <a:gd name="connsiteX2" fmla="*/ 996973 w 3898776"/>
              <a:gd name="connsiteY2" fmla="*/ 0 h 4277071"/>
              <a:gd name="connsiteX3" fmla="*/ 1514953 w 3898776"/>
              <a:gd name="connsiteY3" fmla="*/ 0 h 4277071"/>
              <a:gd name="connsiteX4" fmla="*/ 2032933 w 3898776"/>
              <a:gd name="connsiteY4" fmla="*/ 0 h 4277071"/>
              <a:gd name="connsiteX5" fmla="*/ 2511926 w 3898776"/>
              <a:gd name="connsiteY5" fmla="*/ 0 h 4277071"/>
              <a:gd name="connsiteX6" fmla="*/ 2951930 w 3898776"/>
              <a:gd name="connsiteY6" fmla="*/ 0 h 4277071"/>
              <a:gd name="connsiteX7" fmla="*/ 3391935 w 3898776"/>
              <a:gd name="connsiteY7" fmla="*/ 0 h 4277071"/>
              <a:gd name="connsiteX8" fmla="*/ 3898776 w 3898776"/>
              <a:gd name="connsiteY8" fmla="*/ 0 h 4277071"/>
              <a:gd name="connsiteX9" fmla="*/ 3898776 w 3898776"/>
              <a:gd name="connsiteY9" fmla="*/ 491863 h 4277071"/>
              <a:gd name="connsiteX10" fmla="*/ 3898776 w 3898776"/>
              <a:gd name="connsiteY10" fmla="*/ 983726 h 4277071"/>
              <a:gd name="connsiteX11" fmla="*/ 3898776 w 3898776"/>
              <a:gd name="connsiteY11" fmla="*/ 1603902 h 4277071"/>
              <a:gd name="connsiteX12" fmla="*/ 3898776 w 3898776"/>
              <a:gd name="connsiteY12" fmla="*/ 2052994 h 4277071"/>
              <a:gd name="connsiteX13" fmla="*/ 3898776 w 3898776"/>
              <a:gd name="connsiteY13" fmla="*/ 2459316 h 4277071"/>
              <a:gd name="connsiteX14" fmla="*/ 3898776 w 3898776"/>
              <a:gd name="connsiteY14" fmla="*/ 2908408 h 4277071"/>
              <a:gd name="connsiteX15" fmla="*/ 3898776 w 3898776"/>
              <a:gd name="connsiteY15" fmla="*/ 3485813 h 4277071"/>
              <a:gd name="connsiteX16" fmla="*/ 3898776 w 3898776"/>
              <a:gd name="connsiteY16" fmla="*/ 4277071 h 4277071"/>
              <a:gd name="connsiteX17" fmla="*/ 3302820 w 3898776"/>
              <a:gd name="connsiteY17" fmla="*/ 4277071 h 4277071"/>
              <a:gd name="connsiteX18" fmla="*/ 2667877 w 3898776"/>
              <a:gd name="connsiteY18" fmla="*/ 4277071 h 4277071"/>
              <a:gd name="connsiteX19" fmla="*/ 2071921 w 3898776"/>
              <a:gd name="connsiteY19" fmla="*/ 4277071 h 4277071"/>
              <a:gd name="connsiteX20" fmla="*/ 1631916 w 3898776"/>
              <a:gd name="connsiteY20" fmla="*/ 4277071 h 4277071"/>
              <a:gd name="connsiteX21" fmla="*/ 1035960 w 3898776"/>
              <a:gd name="connsiteY21" fmla="*/ 4277071 h 4277071"/>
              <a:gd name="connsiteX22" fmla="*/ 517980 w 3898776"/>
              <a:gd name="connsiteY22" fmla="*/ 4277071 h 4277071"/>
              <a:gd name="connsiteX23" fmla="*/ 0 w 3898776"/>
              <a:gd name="connsiteY23" fmla="*/ 4277071 h 4277071"/>
              <a:gd name="connsiteX24" fmla="*/ 0 w 3898776"/>
              <a:gd name="connsiteY24" fmla="*/ 3656896 h 4277071"/>
              <a:gd name="connsiteX25" fmla="*/ 0 w 3898776"/>
              <a:gd name="connsiteY25" fmla="*/ 3207803 h 4277071"/>
              <a:gd name="connsiteX26" fmla="*/ 0 w 3898776"/>
              <a:gd name="connsiteY26" fmla="*/ 2673169 h 4277071"/>
              <a:gd name="connsiteX27" fmla="*/ 0 w 3898776"/>
              <a:gd name="connsiteY27" fmla="*/ 2138536 h 4277071"/>
              <a:gd name="connsiteX28" fmla="*/ 0 w 3898776"/>
              <a:gd name="connsiteY28" fmla="*/ 1561131 h 4277071"/>
              <a:gd name="connsiteX29" fmla="*/ 0 w 3898776"/>
              <a:gd name="connsiteY29" fmla="*/ 1154809 h 4277071"/>
              <a:gd name="connsiteX30" fmla="*/ 0 w 3898776"/>
              <a:gd name="connsiteY30" fmla="*/ 534634 h 4277071"/>
              <a:gd name="connsiteX31" fmla="*/ 0 w 3898776"/>
              <a:gd name="connsiteY31" fmla="*/ 0 h 42770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3898776" h="4277071" fill="none" extrusionOk="0">
                <a:moveTo>
                  <a:pt x="0" y="0"/>
                </a:moveTo>
                <a:cubicBezTo>
                  <a:pt x="123774" y="-14335"/>
                  <a:pt x="408814" y="31514"/>
                  <a:pt x="517980" y="0"/>
                </a:cubicBezTo>
                <a:cubicBezTo>
                  <a:pt x="627146" y="-31514"/>
                  <a:pt x="891686" y="47572"/>
                  <a:pt x="996973" y="0"/>
                </a:cubicBezTo>
                <a:cubicBezTo>
                  <a:pt x="1102260" y="-47572"/>
                  <a:pt x="1398458" y="47616"/>
                  <a:pt x="1514953" y="0"/>
                </a:cubicBezTo>
                <a:cubicBezTo>
                  <a:pt x="1631448" y="-47616"/>
                  <a:pt x="1792924" y="58942"/>
                  <a:pt x="2032933" y="0"/>
                </a:cubicBezTo>
                <a:cubicBezTo>
                  <a:pt x="2272942" y="-58942"/>
                  <a:pt x="2403305" y="4014"/>
                  <a:pt x="2511926" y="0"/>
                </a:cubicBezTo>
                <a:cubicBezTo>
                  <a:pt x="2620547" y="-4014"/>
                  <a:pt x="2782035" y="22"/>
                  <a:pt x="2951930" y="0"/>
                </a:cubicBezTo>
                <a:cubicBezTo>
                  <a:pt x="3121825" y="-22"/>
                  <a:pt x="3251897" y="37058"/>
                  <a:pt x="3391935" y="0"/>
                </a:cubicBezTo>
                <a:cubicBezTo>
                  <a:pt x="3531974" y="-37058"/>
                  <a:pt x="3687739" y="60562"/>
                  <a:pt x="3898776" y="0"/>
                </a:cubicBezTo>
                <a:cubicBezTo>
                  <a:pt x="3937021" y="127956"/>
                  <a:pt x="3883264" y="388479"/>
                  <a:pt x="3898776" y="491863"/>
                </a:cubicBezTo>
                <a:cubicBezTo>
                  <a:pt x="3914288" y="595247"/>
                  <a:pt x="3881611" y="745868"/>
                  <a:pt x="3898776" y="983726"/>
                </a:cubicBezTo>
                <a:cubicBezTo>
                  <a:pt x="3915941" y="1221584"/>
                  <a:pt x="3889685" y="1298056"/>
                  <a:pt x="3898776" y="1603902"/>
                </a:cubicBezTo>
                <a:cubicBezTo>
                  <a:pt x="3907867" y="1909748"/>
                  <a:pt x="3876245" y="1834446"/>
                  <a:pt x="3898776" y="2052994"/>
                </a:cubicBezTo>
                <a:cubicBezTo>
                  <a:pt x="3921307" y="2271542"/>
                  <a:pt x="3898061" y="2346251"/>
                  <a:pt x="3898776" y="2459316"/>
                </a:cubicBezTo>
                <a:cubicBezTo>
                  <a:pt x="3899491" y="2572381"/>
                  <a:pt x="3863220" y="2763878"/>
                  <a:pt x="3898776" y="2908408"/>
                </a:cubicBezTo>
                <a:cubicBezTo>
                  <a:pt x="3934332" y="3052938"/>
                  <a:pt x="3850634" y="3366773"/>
                  <a:pt x="3898776" y="3485813"/>
                </a:cubicBezTo>
                <a:cubicBezTo>
                  <a:pt x="3946918" y="3604854"/>
                  <a:pt x="3869424" y="3948156"/>
                  <a:pt x="3898776" y="4277071"/>
                </a:cubicBezTo>
                <a:cubicBezTo>
                  <a:pt x="3689673" y="4320307"/>
                  <a:pt x="3436000" y="4273674"/>
                  <a:pt x="3302820" y="4277071"/>
                </a:cubicBezTo>
                <a:cubicBezTo>
                  <a:pt x="3169640" y="4280468"/>
                  <a:pt x="2861341" y="4202429"/>
                  <a:pt x="2667877" y="4277071"/>
                </a:cubicBezTo>
                <a:cubicBezTo>
                  <a:pt x="2474413" y="4351713"/>
                  <a:pt x="2215990" y="4207678"/>
                  <a:pt x="2071921" y="4277071"/>
                </a:cubicBezTo>
                <a:cubicBezTo>
                  <a:pt x="1927852" y="4346464"/>
                  <a:pt x="1782953" y="4240681"/>
                  <a:pt x="1631916" y="4277071"/>
                </a:cubicBezTo>
                <a:cubicBezTo>
                  <a:pt x="1480879" y="4313461"/>
                  <a:pt x="1303441" y="4245979"/>
                  <a:pt x="1035960" y="4277071"/>
                </a:cubicBezTo>
                <a:cubicBezTo>
                  <a:pt x="768479" y="4308163"/>
                  <a:pt x="708352" y="4234768"/>
                  <a:pt x="517980" y="4277071"/>
                </a:cubicBezTo>
                <a:cubicBezTo>
                  <a:pt x="327608" y="4319374"/>
                  <a:pt x="140149" y="4225854"/>
                  <a:pt x="0" y="4277071"/>
                </a:cubicBezTo>
                <a:cubicBezTo>
                  <a:pt x="-26361" y="4111410"/>
                  <a:pt x="14893" y="3867203"/>
                  <a:pt x="0" y="3656896"/>
                </a:cubicBezTo>
                <a:cubicBezTo>
                  <a:pt x="-14893" y="3446590"/>
                  <a:pt x="14128" y="3358414"/>
                  <a:pt x="0" y="3207803"/>
                </a:cubicBezTo>
                <a:cubicBezTo>
                  <a:pt x="-14128" y="3057192"/>
                  <a:pt x="26100" y="2918512"/>
                  <a:pt x="0" y="2673169"/>
                </a:cubicBezTo>
                <a:cubicBezTo>
                  <a:pt x="-26100" y="2427826"/>
                  <a:pt x="21995" y="2264735"/>
                  <a:pt x="0" y="2138536"/>
                </a:cubicBezTo>
                <a:cubicBezTo>
                  <a:pt x="-21995" y="2012337"/>
                  <a:pt x="30568" y="1785778"/>
                  <a:pt x="0" y="1561131"/>
                </a:cubicBezTo>
                <a:cubicBezTo>
                  <a:pt x="-30568" y="1336485"/>
                  <a:pt x="1322" y="1297477"/>
                  <a:pt x="0" y="1154809"/>
                </a:cubicBezTo>
                <a:cubicBezTo>
                  <a:pt x="-1322" y="1012141"/>
                  <a:pt x="68477" y="768743"/>
                  <a:pt x="0" y="534634"/>
                </a:cubicBezTo>
                <a:cubicBezTo>
                  <a:pt x="-68477" y="300526"/>
                  <a:pt x="43203" y="248386"/>
                  <a:pt x="0" y="0"/>
                </a:cubicBezTo>
                <a:close/>
              </a:path>
              <a:path w="3898776" h="4277071" stroke="0" extrusionOk="0">
                <a:moveTo>
                  <a:pt x="0" y="0"/>
                </a:moveTo>
                <a:cubicBezTo>
                  <a:pt x="121233" y="-25938"/>
                  <a:pt x="350135" y="7864"/>
                  <a:pt x="440005" y="0"/>
                </a:cubicBezTo>
                <a:cubicBezTo>
                  <a:pt x="529875" y="-7864"/>
                  <a:pt x="754564" y="28504"/>
                  <a:pt x="957985" y="0"/>
                </a:cubicBezTo>
                <a:cubicBezTo>
                  <a:pt x="1161406" y="-28504"/>
                  <a:pt x="1241435" y="11138"/>
                  <a:pt x="1475965" y="0"/>
                </a:cubicBezTo>
                <a:cubicBezTo>
                  <a:pt x="1710495" y="-11138"/>
                  <a:pt x="1778313" y="13229"/>
                  <a:pt x="1993945" y="0"/>
                </a:cubicBezTo>
                <a:cubicBezTo>
                  <a:pt x="2209577" y="-13229"/>
                  <a:pt x="2284707" y="19182"/>
                  <a:pt x="2511926" y="0"/>
                </a:cubicBezTo>
                <a:cubicBezTo>
                  <a:pt x="2739145" y="-19182"/>
                  <a:pt x="2948127" y="1524"/>
                  <a:pt x="3107881" y="0"/>
                </a:cubicBezTo>
                <a:cubicBezTo>
                  <a:pt x="3267635" y="-1524"/>
                  <a:pt x="3673434" y="89847"/>
                  <a:pt x="3898776" y="0"/>
                </a:cubicBezTo>
                <a:cubicBezTo>
                  <a:pt x="3905008" y="126409"/>
                  <a:pt x="3872054" y="287525"/>
                  <a:pt x="3898776" y="449092"/>
                </a:cubicBezTo>
                <a:cubicBezTo>
                  <a:pt x="3925498" y="610659"/>
                  <a:pt x="3874001" y="778780"/>
                  <a:pt x="3898776" y="940956"/>
                </a:cubicBezTo>
                <a:cubicBezTo>
                  <a:pt x="3923551" y="1103132"/>
                  <a:pt x="3831624" y="1340781"/>
                  <a:pt x="3898776" y="1561131"/>
                </a:cubicBezTo>
                <a:cubicBezTo>
                  <a:pt x="3965928" y="1781481"/>
                  <a:pt x="3891893" y="1850849"/>
                  <a:pt x="3898776" y="2138536"/>
                </a:cubicBezTo>
                <a:cubicBezTo>
                  <a:pt x="3905659" y="2426224"/>
                  <a:pt x="3864546" y="2559904"/>
                  <a:pt x="3898776" y="2673169"/>
                </a:cubicBezTo>
                <a:cubicBezTo>
                  <a:pt x="3933006" y="2786434"/>
                  <a:pt x="3833383" y="3022450"/>
                  <a:pt x="3898776" y="3250574"/>
                </a:cubicBezTo>
                <a:cubicBezTo>
                  <a:pt x="3964169" y="3478698"/>
                  <a:pt x="3884621" y="3475769"/>
                  <a:pt x="3898776" y="3656896"/>
                </a:cubicBezTo>
                <a:cubicBezTo>
                  <a:pt x="3912931" y="3838023"/>
                  <a:pt x="3824724" y="4138006"/>
                  <a:pt x="3898776" y="4277071"/>
                </a:cubicBezTo>
                <a:cubicBezTo>
                  <a:pt x="3691404" y="4295090"/>
                  <a:pt x="3572359" y="4216987"/>
                  <a:pt x="3341808" y="4277071"/>
                </a:cubicBezTo>
                <a:cubicBezTo>
                  <a:pt x="3111257" y="4337155"/>
                  <a:pt x="2982214" y="4239319"/>
                  <a:pt x="2823828" y="4277071"/>
                </a:cubicBezTo>
                <a:cubicBezTo>
                  <a:pt x="2665442" y="4314823"/>
                  <a:pt x="2434763" y="4211370"/>
                  <a:pt x="2266860" y="4277071"/>
                </a:cubicBezTo>
                <a:cubicBezTo>
                  <a:pt x="2098957" y="4342772"/>
                  <a:pt x="1813566" y="4262609"/>
                  <a:pt x="1631916" y="4277071"/>
                </a:cubicBezTo>
                <a:cubicBezTo>
                  <a:pt x="1450266" y="4291533"/>
                  <a:pt x="1372044" y="4258599"/>
                  <a:pt x="1152924" y="4277071"/>
                </a:cubicBezTo>
                <a:cubicBezTo>
                  <a:pt x="933804" y="4295543"/>
                  <a:pt x="674057" y="4266979"/>
                  <a:pt x="517980" y="4277071"/>
                </a:cubicBezTo>
                <a:cubicBezTo>
                  <a:pt x="361903" y="4287163"/>
                  <a:pt x="188086" y="4250796"/>
                  <a:pt x="0" y="4277071"/>
                </a:cubicBezTo>
                <a:cubicBezTo>
                  <a:pt x="-22991" y="4181610"/>
                  <a:pt x="15952" y="3975059"/>
                  <a:pt x="0" y="3827979"/>
                </a:cubicBezTo>
                <a:cubicBezTo>
                  <a:pt x="-15952" y="3680899"/>
                  <a:pt x="42340" y="3460411"/>
                  <a:pt x="0" y="3293345"/>
                </a:cubicBezTo>
                <a:cubicBezTo>
                  <a:pt x="-42340" y="3126279"/>
                  <a:pt x="29282" y="3000501"/>
                  <a:pt x="0" y="2801482"/>
                </a:cubicBezTo>
                <a:cubicBezTo>
                  <a:pt x="-29282" y="2602463"/>
                  <a:pt x="5976" y="2594908"/>
                  <a:pt x="0" y="2395160"/>
                </a:cubicBezTo>
                <a:cubicBezTo>
                  <a:pt x="-5976" y="2195412"/>
                  <a:pt x="48251" y="2052073"/>
                  <a:pt x="0" y="1903297"/>
                </a:cubicBezTo>
                <a:cubicBezTo>
                  <a:pt x="-48251" y="1754521"/>
                  <a:pt x="32452" y="1600089"/>
                  <a:pt x="0" y="1496975"/>
                </a:cubicBezTo>
                <a:cubicBezTo>
                  <a:pt x="-32452" y="1393861"/>
                  <a:pt x="141" y="1231036"/>
                  <a:pt x="0" y="1005112"/>
                </a:cubicBezTo>
                <a:cubicBezTo>
                  <a:pt x="-141" y="779188"/>
                  <a:pt x="20153" y="697306"/>
                  <a:pt x="0" y="556019"/>
                </a:cubicBezTo>
                <a:cubicBezTo>
                  <a:pt x="-20153" y="414732"/>
                  <a:pt x="56356" y="131804"/>
                  <a:pt x="0" y="0"/>
                </a:cubicBezTo>
                <a:close/>
              </a:path>
            </a:pathLst>
          </a:custGeom>
          <a:solidFill>
            <a:schemeClr val="bg1">
              <a:lumMod val="85000"/>
            </a:schemeClr>
          </a:solidFill>
          <a:ln>
            <a:solidFill>
              <a:schemeClr val="tx1"/>
            </a:solidFill>
            <a:extLst>
              <a:ext uri="{C807C97D-BFC1-408E-A445-0C87EB9F89A2}">
                <ask:lineSketchStyleProps xmlns:ask="http://schemas.microsoft.com/office/drawing/2018/sketchyshapes" sd="2608737780">
                  <a:prstGeom prst="rect">
                    <a:avLst/>
                  </a:prstGeom>
                  <ask:type>
                    <ask:lineSketchScribble/>
                  </ask:type>
                </ask:lineSketchStyleProps>
              </a:ext>
            </a:extLst>
          </a:ln>
        </p:spPr>
        <p:txBody>
          <a:bodyPr vert="horz" lIns="91440" tIns="45720" rIns="91440" bIns="45720" rtlCol="0">
            <a:normAutofit fontScale="92500"/>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marL="0" indent="0" algn="ctr" fontAlgn="auto">
              <a:spcAft>
                <a:spcPts val="0"/>
              </a:spcAft>
              <a:buNone/>
              <a:defRPr/>
            </a:pPr>
            <a:r>
              <a:rPr lang="en-GB" altLang="en-US" sz="2800" b="0" dirty="0">
                <a:latin typeface="Calibri"/>
              </a:rPr>
              <a:t>At 12:30 at night a man is seen in a residential area. He has a previous conviction for burglary. When stopped and asked why he is in the area he says that he is on his way home but refuses to say where he’s been other than that he was with a friend.</a:t>
            </a:r>
          </a:p>
          <a:p>
            <a:pPr marL="0" indent="0" algn="ctr" fontAlgn="auto">
              <a:spcAft>
                <a:spcPts val="0"/>
              </a:spcAft>
              <a:buNone/>
              <a:defRPr/>
            </a:pPr>
            <a:endParaRPr lang="en-GB" sz="2800" b="0" dirty="0">
              <a:solidFill>
                <a:srgbClr val="002060"/>
              </a:solidFill>
              <a:latin typeface="Calibri"/>
            </a:endParaRPr>
          </a:p>
        </p:txBody>
      </p:sp>
      <p:sp>
        <p:nvSpPr>
          <p:cNvPr id="4" name="TextBox 3"/>
          <p:cNvSpPr txBox="1"/>
          <p:nvPr/>
        </p:nvSpPr>
        <p:spPr>
          <a:xfrm>
            <a:off x="1870888" y="181597"/>
            <a:ext cx="8517632" cy="584775"/>
          </a:xfrm>
          <a:prstGeom prst="rect">
            <a:avLst/>
          </a:prstGeom>
          <a:solidFill>
            <a:srgbClr val="002060"/>
          </a:solidFill>
        </p:spPr>
        <p:txBody>
          <a:bodyPr wrap="square" rtlCol="0">
            <a:spAutoFit/>
          </a:bodyPr>
          <a:lstStyle/>
          <a:p>
            <a:pPr algn="ctr"/>
            <a:r>
              <a:rPr lang="en-GB" dirty="0">
                <a:latin typeface="+mn-lt"/>
              </a:rPr>
              <a:t>Reasonable Grounds: Scenario 5</a:t>
            </a:r>
          </a:p>
        </p:txBody>
      </p:sp>
      <p:pic>
        <p:nvPicPr>
          <p:cNvPr id="6" name="Picture 5"/>
          <p:cNvPicPr>
            <a:picLocks noChangeAspect="1"/>
          </p:cNvPicPr>
          <p:nvPr/>
        </p:nvPicPr>
        <p:blipFill>
          <a:blip r:embed="rId3"/>
          <a:stretch>
            <a:fillRect/>
          </a:stretch>
        </p:blipFill>
        <p:spPr>
          <a:xfrm>
            <a:off x="7032104" y="1268761"/>
            <a:ext cx="2857500" cy="4277071"/>
          </a:xfrm>
          <a:prstGeom prst="rect">
            <a:avLst/>
          </a:prstGeom>
        </p:spPr>
      </p:pic>
      <p:grpSp>
        <p:nvGrpSpPr>
          <p:cNvPr id="5" name="Group 4">
            <a:extLst>
              <a:ext uri="{FF2B5EF4-FFF2-40B4-BE49-F238E27FC236}">
                <a16:creationId xmlns:a16="http://schemas.microsoft.com/office/drawing/2014/main" id="{98E98AB5-BB21-4090-8189-AB4535617F8F}"/>
              </a:ext>
            </a:extLst>
          </p:cNvPr>
          <p:cNvGrpSpPr/>
          <p:nvPr/>
        </p:nvGrpSpPr>
        <p:grpSpPr>
          <a:xfrm>
            <a:off x="0" y="5734233"/>
            <a:ext cx="12192000" cy="1240188"/>
            <a:chOff x="0" y="5734233"/>
            <a:chExt cx="12192000" cy="1240188"/>
          </a:xfrm>
        </p:grpSpPr>
        <p:pic>
          <p:nvPicPr>
            <p:cNvPr id="7" name="Picture 6">
              <a:extLst>
                <a:ext uri="{FF2B5EF4-FFF2-40B4-BE49-F238E27FC236}">
                  <a16:creationId xmlns:a16="http://schemas.microsoft.com/office/drawing/2014/main" id="{D933D282-E750-4629-B5EE-6D160F6E625B}"/>
                </a:ext>
              </a:extLst>
            </p:cNvPr>
            <p:cNvPicPr>
              <a:picLocks noChangeAspect="1"/>
            </p:cNvPicPr>
            <p:nvPr/>
          </p:nvPicPr>
          <p:blipFill>
            <a:blip r:embed="rId4" cstate="print">
              <a:extLst>
                <a:ext uri="{28A0092B-C50C-407E-A947-70E740481C1C}">
                  <a14:useLocalDpi xmlns:a14="http://schemas.microsoft.com/office/drawing/2010/main" val="0"/>
                </a:ext>
              </a:extLst>
            </a:blip>
            <a:srcRect/>
            <a:stretch/>
          </p:blipFill>
          <p:spPr>
            <a:xfrm>
              <a:off x="0" y="6045466"/>
              <a:ext cx="12192000" cy="827536"/>
            </a:xfrm>
            <a:prstGeom prst="rect">
              <a:avLst/>
            </a:prstGeom>
          </p:spPr>
        </p:pic>
        <p:sp>
          <p:nvSpPr>
            <p:cNvPr id="8" name="Rectangle 7">
              <a:extLst>
                <a:ext uri="{FF2B5EF4-FFF2-40B4-BE49-F238E27FC236}">
                  <a16:creationId xmlns:a16="http://schemas.microsoft.com/office/drawing/2014/main" id="{2197CA83-DF6F-4FA1-905D-72B806BC76B6}"/>
                </a:ext>
              </a:extLst>
            </p:cNvPr>
            <p:cNvSpPr/>
            <p:nvPr/>
          </p:nvSpPr>
          <p:spPr>
            <a:xfrm>
              <a:off x="25878" y="6099245"/>
              <a:ext cx="2278207" cy="728890"/>
            </a:xfrm>
            <a:prstGeom prst="rect">
              <a:avLst/>
            </a:prstGeom>
            <a:solidFill>
              <a:srgbClr val="00438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9" name="Picture 8">
              <a:extLst>
                <a:ext uri="{FF2B5EF4-FFF2-40B4-BE49-F238E27FC236}">
                  <a16:creationId xmlns:a16="http://schemas.microsoft.com/office/drawing/2014/main" id="{A2A54C07-3AA1-4A2B-83B0-278C15C1B2D7}"/>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077275" y="5880520"/>
              <a:ext cx="829163" cy="947615"/>
            </a:xfrm>
            <a:prstGeom prst="rect">
              <a:avLst/>
            </a:prstGeom>
          </p:spPr>
        </p:pic>
        <p:sp>
          <p:nvSpPr>
            <p:cNvPr id="10" name="Rectangle 9">
              <a:extLst>
                <a:ext uri="{FF2B5EF4-FFF2-40B4-BE49-F238E27FC236}">
                  <a16:creationId xmlns:a16="http://schemas.microsoft.com/office/drawing/2014/main" id="{5DA1022C-C53C-436D-AAAC-2663AF96036B}"/>
                </a:ext>
              </a:extLst>
            </p:cNvPr>
            <p:cNvSpPr/>
            <p:nvPr/>
          </p:nvSpPr>
          <p:spPr>
            <a:xfrm>
              <a:off x="9029700" y="6099245"/>
              <a:ext cx="2970647" cy="72889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1" name="Picture 10" descr="Text, letter&#10;&#10;Description automatically generated">
              <a:extLst>
                <a:ext uri="{FF2B5EF4-FFF2-40B4-BE49-F238E27FC236}">
                  <a16:creationId xmlns:a16="http://schemas.microsoft.com/office/drawing/2014/main" id="{5CE6E7A2-55F8-46C6-AA81-F47870CFB2AD}"/>
                </a:ext>
              </a:extLst>
            </p:cNvPr>
            <p:cNvPicPr>
              <a:picLocks noChangeAspect="1"/>
            </p:cNvPicPr>
            <p:nvPr/>
          </p:nvPicPr>
          <p:blipFill rotWithShape="1">
            <a:blip r:embed="rId6" cstate="print">
              <a:extLst>
                <a:ext uri="{28A0092B-C50C-407E-A947-70E740481C1C}">
                  <a14:useLocalDpi xmlns:a14="http://schemas.microsoft.com/office/drawing/2010/main" val="0"/>
                </a:ext>
              </a:extLst>
            </a:blip>
            <a:srcRect l="23972" t="33869" r="24538" b="34228"/>
            <a:stretch/>
          </p:blipFill>
          <p:spPr>
            <a:xfrm>
              <a:off x="9966911" y="6099245"/>
              <a:ext cx="2071341" cy="719519"/>
            </a:xfrm>
            <a:prstGeom prst="rect">
              <a:avLst/>
            </a:prstGeom>
          </p:spPr>
        </p:pic>
        <p:pic>
          <p:nvPicPr>
            <p:cNvPr id="12" name="Picture 11" descr="A picture containing text, metalware, gear&#10;&#10;Description automatically generated">
              <a:extLst>
                <a:ext uri="{FF2B5EF4-FFF2-40B4-BE49-F238E27FC236}">
                  <a16:creationId xmlns:a16="http://schemas.microsoft.com/office/drawing/2014/main" id="{F51982E3-46D2-4035-BBC2-A0472EB4C4B9}"/>
                </a:ext>
              </a:extLst>
            </p:cNvPr>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91485" y="5734233"/>
              <a:ext cx="1034370" cy="1240188"/>
            </a:xfrm>
            <a:prstGeom prst="rect">
              <a:avLst/>
            </a:prstGeom>
          </p:spPr>
        </p:pic>
      </p:grpSp>
    </p:spTree>
    <p:extLst>
      <p:ext uri="{BB962C8B-B14F-4D97-AF65-F5344CB8AC3E}">
        <p14:creationId xmlns:p14="http://schemas.microsoft.com/office/powerpoint/2010/main" val="356993806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4"/>
          <p:cNvSpPr txBox="1">
            <a:spLocks/>
          </p:cNvSpPr>
          <p:nvPr/>
        </p:nvSpPr>
        <p:spPr>
          <a:xfrm>
            <a:off x="2495600" y="1052737"/>
            <a:ext cx="7272808" cy="3375141"/>
          </a:xfrm>
          <a:custGeom>
            <a:avLst/>
            <a:gdLst>
              <a:gd name="connsiteX0" fmla="*/ 0 w 7272808"/>
              <a:gd name="connsiteY0" fmla="*/ 0 h 3375141"/>
              <a:gd name="connsiteX1" fmla="*/ 486719 w 7272808"/>
              <a:gd name="connsiteY1" fmla="*/ 0 h 3375141"/>
              <a:gd name="connsiteX2" fmla="*/ 973437 w 7272808"/>
              <a:gd name="connsiteY2" fmla="*/ 0 h 3375141"/>
              <a:gd name="connsiteX3" fmla="*/ 1605612 w 7272808"/>
              <a:gd name="connsiteY3" fmla="*/ 0 h 3375141"/>
              <a:gd name="connsiteX4" fmla="*/ 1946875 w 7272808"/>
              <a:gd name="connsiteY4" fmla="*/ 0 h 3375141"/>
              <a:gd name="connsiteX5" fmla="*/ 2360865 w 7272808"/>
              <a:gd name="connsiteY5" fmla="*/ 0 h 3375141"/>
              <a:gd name="connsiteX6" fmla="*/ 2702128 w 7272808"/>
              <a:gd name="connsiteY6" fmla="*/ 0 h 3375141"/>
              <a:gd name="connsiteX7" fmla="*/ 3188847 w 7272808"/>
              <a:gd name="connsiteY7" fmla="*/ 0 h 3375141"/>
              <a:gd name="connsiteX8" fmla="*/ 3748293 w 7272808"/>
              <a:gd name="connsiteY8" fmla="*/ 0 h 3375141"/>
              <a:gd name="connsiteX9" fmla="*/ 4089556 w 7272808"/>
              <a:gd name="connsiteY9" fmla="*/ 0 h 3375141"/>
              <a:gd name="connsiteX10" fmla="*/ 4721731 w 7272808"/>
              <a:gd name="connsiteY10" fmla="*/ 0 h 3375141"/>
              <a:gd name="connsiteX11" fmla="*/ 5062993 w 7272808"/>
              <a:gd name="connsiteY11" fmla="*/ 0 h 3375141"/>
              <a:gd name="connsiteX12" fmla="*/ 5404256 w 7272808"/>
              <a:gd name="connsiteY12" fmla="*/ 0 h 3375141"/>
              <a:gd name="connsiteX13" fmla="*/ 5890974 w 7272808"/>
              <a:gd name="connsiteY13" fmla="*/ 0 h 3375141"/>
              <a:gd name="connsiteX14" fmla="*/ 6595877 w 7272808"/>
              <a:gd name="connsiteY14" fmla="*/ 0 h 3375141"/>
              <a:gd name="connsiteX15" fmla="*/ 7272808 w 7272808"/>
              <a:gd name="connsiteY15" fmla="*/ 0 h 3375141"/>
              <a:gd name="connsiteX16" fmla="*/ 7272808 w 7272808"/>
              <a:gd name="connsiteY16" fmla="*/ 562524 h 3375141"/>
              <a:gd name="connsiteX17" fmla="*/ 7272808 w 7272808"/>
              <a:gd name="connsiteY17" fmla="*/ 1158798 h 3375141"/>
              <a:gd name="connsiteX18" fmla="*/ 7272808 w 7272808"/>
              <a:gd name="connsiteY18" fmla="*/ 1755073 h 3375141"/>
              <a:gd name="connsiteX19" fmla="*/ 7272808 w 7272808"/>
              <a:gd name="connsiteY19" fmla="*/ 2283845 h 3375141"/>
              <a:gd name="connsiteX20" fmla="*/ 7272808 w 7272808"/>
              <a:gd name="connsiteY20" fmla="*/ 2846369 h 3375141"/>
              <a:gd name="connsiteX21" fmla="*/ 7272808 w 7272808"/>
              <a:gd name="connsiteY21" fmla="*/ 3375141 h 3375141"/>
              <a:gd name="connsiteX22" fmla="*/ 6567905 w 7272808"/>
              <a:gd name="connsiteY22" fmla="*/ 3375141 h 3375141"/>
              <a:gd name="connsiteX23" fmla="*/ 5935730 w 7272808"/>
              <a:gd name="connsiteY23" fmla="*/ 3375141 h 3375141"/>
              <a:gd name="connsiteX24" fmla="*/ 5376283 w 7272808"/>
              <a:gd name="connsiteY24" fmla="*/ 3375141 h 3375141"/>
              <a:gd name="connsiteX25" fmla="*/ 4889565 w 7272808"/>
              <a:gd name="connsiteY25" fmla="*/ 3375141 h 3375141"/>
              <a:gd name="connsiteX26" fmla="*/ 4257390 w 7272808"/>
              <a:gd name="connsiteY26" fmla="*/ 3375141 h 3375141"/>
              <a:gd name="connsiteX27" fmla="*/ 3625215 w 7272808"/>
              <a:gd name="connsiteY27" fmla="*/ 3375141 h 3375141"/>
              <a:gd name="connsiteX28" fmla="*/ 3211224 w 7272808"/>
              <a:gd name="connsiteY28" fmla="*/ 3375141 h 3375141"/>
              <a:gd name="connsiteX29" fmla="*/ 2724506 w 7272808"/>
              <a:gd name="connsiteY29" fmla="*/ 3375141 h 3375141"/>
              <a:gd name="connsiteX30" fmla="*/ 2383243 w 7272808"/>
              <a:gd name="connsiteY30" fmla="*/ 3375141 h 3375141"/>
              <a:gd name="connsiteX31" fmla="*/ 1969253 w 7272808"/>
              <a:gd name="connsiteY31" fmla="*/ 3375141 h 3375141"/>
              <a:gd name="connsiteX32" fmla="*/ 1337078 w 7272808"/>
              <a:gd name="connsiteY32" fmla="*/ 3375141 h 3375141"/>
              <a:gd name="connsiteX33" fmla="*/ 850359 w 7272808"/>
              <a:gd name="connsiteY33" fmla="*/ 3375141 h 3375141"/>
              <a:gd name="connsiteX34" fmla="*/ 509097 w 7272808"/>
              <a:gd name="connsiteY34" fmla="*/ 3375141 h 3375141"/>
              <a:gd name="connsiteX35" fmla="*/ 0 w 7272808"/>
              <a:gd name="connsiteY35" fmla="*/ 3375141 h 3375141"/>
              <a:gd name="connsiteX36" fmla="*/ 0 w 7272808"/>
              <a:gd name="connsiteY36" fmla="*/ 2745115 h 3375141"/>
              <a:gd name="connsiteX37" fmla="*/ 0 w 7272808"/>
              <a:gd name="connsiteY37" fmla="*/ 2148840 h 3375141"/>
              <a:gd name="connsiteX38" fmla="*/ 0 w 7272808"/>
              <a:gd name="connsiteY38" fmla="*/ 1687571 h 3375141"/>
              <a:gd name="connsiteX39" fmla="*/ 0 w 7272808"/>
              <a:gd name="connsiteY39" fmla="*/ 1158798 h 3375141"/>
              <a:gd name="connsiteX40" fmla="*/ 0 w 7272808"/>
              <a:gd name="connsiteY40" fmla="*/ 596275 h 3375141"/>
              <a:gd name="connsiteX41" fmla="*/ 0 w 7272808"/>
              <a:gd name="connsiteY41" fmla="*/ 0 h 33751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Lst>
            <a:rect l="l" t="t" r="r" b="b"/>
            <a:pathLst>
              <a:path w="7272808" h="3375141" fill="none" extrusionOk="0">
                <a:moveTo>
                  <a:pt x="0" y="0"/>
                </a:moveTo>
                <a:cubicBezTo>
                  <a:pt x="154602" y="-53471"/>
                  <a:pt x="352073" y="53175"/>
                  <a:pt x="486719" y="0"/>
                </a:cubicBezTo>
                <a:cubicBezTo>
                  <a:pt x="621365" y="-53175"/>
                  <a:pt x="767578" y="19155"/>
                  <a:pt x="973437" y="0"/>
                </a:cubicBezTo>
                <a:cubicBezTo>
                  <a:pt x="1179296" y="-19155"/>
                  <a:pt x="1376948" y="75635"/>
                  <a:pt x="1605612" y="0"/>
                </a:cubicBezTo>
                <a:cubicBezTo>
                  <a:pt x="1834277" y="-75635"/>
                  <a:pt x="1825730" y="31803"/>
                  <a:pt x="1946875" y="0"/>
                </a:cubicBezTo>
                <a:cubicBezTo>
                  <a:pt x="2068020" y="-31803"/>
                  <a:pt x="2154560" y="36866"/>
                  <a:pt x="2360865" y="0"/>
                </a:cubicBezTo>
                <a:cubicBezTo>
                  <a:pt x="2567170" y="-36866"/>
                  <a:pt x="2561174" y="22886"/>
                  <a:pt x="2702128" y="0"/>
                </a:cubicBezTo>
                <a:cubicBezTo>
                  <a:pt x="2843082" y="-22886"/>
                  <a:pt x="3031175" y="57851"/>
                  <a:pt x="3188847" y="0"/>
                </a:cubicBezTo>
                <a:cubicBezTo>
                  <a:pt x="3346519" y="-57851"/>
                  <a:pt x="3518479" y="60530"/>
                  <a:pt x="3748293" y="0"/>
                </a:cubicBezTo>
                <a:cubicBezTo>
                  <a:pt x="3978107" y="-60530"/>
                  <a:pt x="4020248" y="27276"/>
                  <a:pt x="4089556" y="0"/>
                </a:cubicBezTo>
                <a:cubicBezTo>
                  <a:pt x="4158864" y="-27276"/>
                  <a:pt x="4408043" y="21547"/>
                  <a:pt x="4721731" y="0"/>
                </a:cubicBezTo>
                <a:cubicBezTo>
                  <a:pt x="5035419" y="-21547"/>
                  <a:pt x="4985152" y="40611"/>
                  <a:pt x="5062993" y="0"/>
                </a:cubicBezTo>
                <a:cubicBezTo>
                  <a:pt x="5140834" y="-40611"/>
                  <a:pt x="5330933" y="5513"/>
                  <a:pt x="5404256" y="0"/>
                </a:cubicBezTo>
                <a:cubicBezTo>
                  <a:pt x="5477579" y="-5513"/>
                  <a:pt x="5662470" y="8881"/>
                  <a:pt x="5890974" y="0"/>
                </a:cubicBezTo>
                <a:cubicBezTo>
                  <a:pt x="6119478" y="-8881"/>
                  <a:pt x="6433757" y="21921"/>
                  <a:pt x="6595877" y="0"/>
                </a:cubicBezTo>
                <a:cubicBezTo>
                  <a:pt x="6757997" y="-21921"/>
                  <a:pt x="7092098" y="51838"/>
                  <a:pt x="7272808" y="0"/>
                </a:cubicBezTo>
                <a:cubicBezTo>
                  <a:pt x="7292335" y="174689"/>
                  <a:pt x="7223025" y="401353"/>
                  <a:pt x="7272808" y="562524"/>
                </a:cubicBezTo>
                <a:cubicBezTo>
                  <a:pt x="7322591" y="723695"/>
                  <a:pt x="7205342" y="878110"/>
                  <a:pt x="7272808" y="1158798"/>
                </a:cubicBezTo>
                <a:cubicBezTo>
                  <a:pt x="7340274" y="1439486"/>
                  <a:pt x="7228810" y="1629731"/>
                  <a:pt x="7272808" y="1755073"/>
                </a:cubicBezTo>
                <a:cubicBezTo>
                  <a:pt x="7316806" y="1880415"/>
                  <a:pt x="7267947" y="2069794"/>
                  <a:pt x="7272808" y="2283845"/>
                </a:cubicBezTo>
                <a:cubicBezTo>
                  <a:pt x="7277669" y="2497896"/>
                  <a:pt x="7270363" y="2630157"/>
                  <a:pt x="7272808" y="2846369"/>
                </a:cubicBezTo>
                <a:cubicBezTo>
                  <a:pt x="7275253" y="3062581"/>
                  <a:pt x="7251275" y="3220564"/>
                  <a:pt x="7272808" y="3375141"/>
                </a:cubicBezTo>
                <a:cubicBezTo>
                  <a:pt x="6981116" y="3417230"/>
                  <a:pt x="6753018" y="3308799"/>
                  <a:pt x="6567905" y="3375141"/>
                </a:cubicBezTo>
                <a:cubicBezTo>
                  <a:pt x="6382792" y="3441483"/>
                  <a:pt x="6249648" y="3310997"/>
                  <a:pt x="5935730" y="3375141"/>
                </a:cubicBezTo>
                <a:cubicBezTo>
                  <a:pt x="5621812" y="3439285"/>
                  <a:pt x="5535023" y="3314588"/>
                  <a:pt x="5376283" y="3375141"/>
                </a:cubicBezTo>
                <a:cubicBezTo>
                  <a:pt x="5217543" y="3435694"/>
                  <a:pt x="5012861" y="3355565"/>
                  <a:pt x="4889565" y="3375141"/>
                </a:cubicBezTo>
                <a:cubicBezTo>
                  <a:pt x="4766269" y="3394717"/>
                  <a:pt x="4564989" y="3339498"/>
                  <a:pt x="4257390" y="3375141"/>
                </a:cubicBezTo>
                <a:cubicBezTo>
                  <a:pt x="3949792" y="3410784"/>
                  <a:pt x="3853587" y="3361708"/>
                  <a:pt x="3625215" y="3375141"/>
                </a:cubicBezTo>
                <a:cubicBezTo>
                  <a:pt x="3396843" y="3388574"/>
                  <a:pt x="3367369" y="3348165"/>
                  <a:pt x="3211224" y="3375141"/>
                </a:cubicBezTo>
                <a:cubicBezTo>
                  <a:pt x="3055079" y="3402117"/>
                  <a:pt x="2890530" y="3351877"/>
                  <a:pt x="2724506" y="3375141"/>
                </a:cubicBezTo>
                <a:cubicBezTo>
                  <a:pt x="2558482" y="3398405"/>
                  <a:pt x="2484583" y="3350965"/>
                  <a:pt x="2383243" y="3375141"/>
                </a:cubicBezTo>
                <a:cubicBezTo>
                  <a:pt x="2281903" y="3399317"/>
                  <a:pt x="2085967" y="3355826"/>
                  <a:pt x="1969253" y="3375141"/>
                </a:cubicBezTo>
                <a:cubicBezTo>
                  <a:pt x="1852539" y="3394456"/>
                  <a:pt x="1546954" y="3324120"/>
                  <a:pt x="1337078" y="3375141"/>
                </a:cubicBezTo>
                <a:cubicBezTo>
                  <a:pt x="1127203" y="3426162"/>
                  <a:pt x="1032945" y="3371497"/>
                  <a:pt x="850359" y="3375141"/>
                </a:cubicBezTo>
                <a:cubicBezTo>
                  <a:pt x="667773" y="3378785"/>
                  <a:pt x="608312" y="3338998"/>
                  <a:pt x="509097" y="3375141"/>
                </a:cubicBezTo>
                <a:cubicBezTo>
                  <a:pt x="409882" y="3411284"/>
                  <a:pt x="179119" y="3334327"/>
                  <a:pt x="0" y="3375141"/>
                </a:cubicBezTo>
                <a:cubicBezTo>
                  <a:pt x="-70837" y="3214228"/>
                  <a:pt x="34677" y="2955790"/>
                  <a:pt x="0" y="2745115"/>
                </a:cubicBezTo>
                <a:cubicBezTo>
                  <a:pt x="-34677" y="2534440"/>
                  <a:pt x="67728" y="2423923"/>
                  <a:pt x="0" y="2148840"/>
                </a:cubicBezTo>
                <a:cubicBezTo>
                  <a:pt x="-67728" y="1873757"/>
                  <a:pt x="10021" y="1790207"/>
                  <a:pt x="0" y="1687571"/>
                </a:cubicBezTo>
                <a:cubicBezTo>
                  <a:pt x="-10021" y="1584935"/>
                  <a:pt x="30465" y="1342436"/>
                  <a:pt x="0" y="1158798"/>
                </a:cubicBezTo>
                <a:cubicBezTo>
                  <a:pt x="-30465" y="975160"/>
                  <a:pt x="9995" y="783335"/>
                  <a:pt x="0" y="596275"/>
                </a:cubicBezTo>
                <a:cubicBezTo>
                  <a:pt x="-9995" y="409215"/>
                  <a:pt x="39415" y="263376"/>
                  <a:pt x="0" y="0"/>
                </a:cubicBezTo>
                <a:close/>
              </a:path>
              <a:path w="7272808" h="3375141" stroke="0" extrusionOk="0">
                <a:moveTo>
                  <a:pt x="0" y="0"/>
                </a:moveTo>
                <a:cubicBezTo>
                  <a:pt x="109067" y="-1364"/>
                  <a:pt x="245632" y="16486"/>
                  <a:pt x="413991" y="0"/>
                </a:cubicBezTo>
                <a:cubicBezTo>
                  <a:pt x="582350" y="-16486"/>
                  <a:pt x="783499" y="8952"/>
                  <a:pt x="1118894" y="0"/>
                </a:cubicBezTo>
                <a:cubicBezTo>
                  <a:pt x="1454289" y="-8952"/>
                  <a:pt x="1556051" y="33575"/>
                  <a:pt x="1823796" y="0"/>
                </a:cubicBezTo>
                <a:cubicBezTo>
                  <a:pt x="2091541" y="-33575"/>
                  <a:pt x="2178671" y="38573"/>
                  <a:pt x="2528699" y="0"/>
                </a:cubicBezTo>
                <a:cubicBezTo>
                  <a:pt x="2878727" y="-38573"/>
                  <a:pt x="3056005" y="48387"/>
                  <a:pt x="3233602" y="0"/>
                </a:cubicBezTo>
                <a:cubicBezTo>
                  <a:pt x="3411199" y="-48387"/>
                  <a:pt x="3579496" y="2999"/>
                  <a:pt x="3720321" y="0"/>
                </a:cubicBezTo>
                <a:cubicBezTo>
                  <a:pt x="3861146" y="-2999"/>
                  <a:pt x="3994647" y="9211"/>
                  <a:pt x="4134312" y="0"/>
                </a:cubicBezTo>
                <a:cubicBezTo>
                  <a:pt x="4273977" y="-9211"/>
                  <a:pt x="4512031" y="8609"/>
                  <a:pt x="4693758" y="0"/>
                </a:cubicBezTo>
                <a:cubicBezTo>
                  <a:pt x="4875485" y="-8609"/>
                  <a:pt x="4954970" y="28015"/>
                  <a:pt x="5035021" y="0"/>
                </a:cubicBezTo>
                <a:cubicBezTo>
                  <a:pt x="5115072" y="-28015"/>
                  <a:pt x="5422819" y="18905"/>
                  <a:pt x="5667196" y="0"/>
                </a:cubicBezTo>
                <a:cubicBezTo>
                  <a:pt x="5911573" y="-18905"/>
                  <a:pt x="5895283" y="9722"/>
                  <a:pt x="6081186" y="0"/>
                </a:cubicBezTo>
                <a:cubicBezTo>
                  <a:pt x="6267089" y="-9722"/>
                  <a:pt x="6580276" y="74206"/>
                  <a:pt x="6713361" y="0"/>
                </a:cubicBezTo>
                <a:cubicBezTo>
                  <a:pt x="6846447" y="-74206"/>
                  <a:pt x="7155636" y="10620"/>
                  <a:pt x="7272808" y="0"/>
                </a:cubicBezTo>
                <a:cubicBezTo>
                  <a:pt x="7283412" y="138857"/>
                  <a:pt x="7226800" y="313696"/>
                  <a:pt x="7272808" y="495021"/>
                </a:cubicBezTo>
                <a:cubicBezTo>
                  <a:pt x="7318816" y="676346"/>
                  <a:pt x="7247178" y="745258"/>
                  <a:pt x="7272808" y="990041"/>
                </a:cubicBezTo>
                <a:cubicBezTo>
                  <a:pt x="7298438" y="1234824"/>
                  <a:pt x="7257584" y="1342064"/>
                  <a:pt x="7272808" y="1518813"/>
                </a:cubicBezTo>
                <a:cubicBezTo>
                  <a:pt x="7288032" y="1695562"/>
                  <a:pt x="7217763" y="1815150"/>
                  <a:pt x="7272808" y="2047586"/>
                </a:cubicBezTo>
                <a:cubicBezTo>
                  <a:pt x="7327853" y="2280022"/>
                  <a:pt x="7264526" y="2396226"/>
                  <a:pt x="7272808" y="2542606"/>
                </a:cubicBezTo>
                <a:cubicBezTo>
                  <a:pt x="7281090" y="2688986"/>
                  <a:pt x="7197965" y="3010946"/>
                  <a:pt x="7272808" y="3375141"/>
                </a:cubicBezTo>
                <a:cubicBezTo>
                  <a:pt x="7125111" y="3395208"/>
                  <a:pt x="6894499" y="3321710"/>
                  <a:pt x="6567905" y="3375141"/>
                </a:cubicBezTo>
                <a:cubicBezTo>
                  <a:pt x="6241311" y="3428572"/>
                  <a:pt x="6157142" y="3344237"/>
                  <a:pt x="6008458" y="3375141"/>
                </a:cubicBezTo>
                <a:cubicBezTo>
                  <a:pt x="5859774" y="3406045"/>
                  <a:pt x="5725592" y="3342101"/>
                  <a:pt x="5594468" y="3375141"/>
                </a:cubicBezTo>
                <a:cubicBezTo>
                  <a:pt x="5463344" y="3408181"/>
                  <a:pt x="5406273" y="3344663"/>
                  <a:pt x="5253205" y="3375141"/>
                </a:cubicBezTo>
                <a:cubicBezTo>
                  <a:pt x="5100137" y="3405619"/>
                  <a:pt x="4830045" y="3309729"/>
                  <a:pt x="4548302" y="3375141"/>
                </a:cubicBezTo>
                <a:cubicBezTo>
                  <a:pt x="4266559" y="3440553"/>
                  <a:pt x="4243339" y="3359884"/>
                  <a:pt x="4134312" y="3375141"/>
                </a:cubicBezTo>
                <a:cubicBezTo>
                  <a:pt x="4025285" y="3390398"/>
                  <a:pt x="3844226" y="3334176"/>
                  <a:pt x="3720321" y="3375141"/>
                </a:cubicBezTo>
                <a:cubicBezTo>
                  <a:pt x="3596416" y="3416106"/>
                  <a:pt x="3387563" y="3328908"/>
                  <a:pt x="3088146" y="3375141"/>
                </a:cubicBezTo>
                <a:cubicBezTo>
                  <a:pt x="2788730" y="3421374"/>
                  <a:pt x="2607660" y="3329069"/>
                  <a:pt x="2383243" y="3375141"/>
                </a:cubicBezTo>
                <a:cubicBezTo>
                  <a:pt x="2158826" y="3421213"/>
                  <a:pt x="2163258" y="3352035"/>
                  <a:pt x="1969253" y="3375141"/>
                </a:cubicBezTo>
                <a:cubicBezTo>
                  <a:pt x="1775248" y="3398247"/>
                  <a:pt x="1728909" y="3374700"/>
                  <a:pt x="1627990" y="3375141"/>
                </a:cubicBezTo>
                <a:cubicBezTo>
                  <a:pt x="1527071" y="3375582"/>
                  <a:pt x="1334394" y="3338976"/>
                  <a:pt x="1213999" y="3375141"/>
                </a:cubicBezTo>
                <a:cubicBezTo>
                  <a:pt x="1093604" y="3411306"/>
                  <a:pt x="818449" y="3357483"/>
                  <a:pt x="509097" y="3375141"/>
                </a:cubicBezTo>
                <a:cubicBezTo>
                  <a:pt x="199745" y="3392799"/>
                  <a:pt x="197756" y="3341133"/>
                  <a:pt x="0" y="3375141"/>
                </a:cubicBezTo>
                <a:cubicBezTo>
                  <a:pt x="-41385" y="3262237"/>
                  <a:pt x="54670" y="2986783"/>
                  <a:pt x="0" y="2880120"/>
                </a:cubicBezTo>
                <a:cubicBezTo>
                  <a:pt x="-54670" y="2773457"/>
                  <a:pt x="39235" y="2456621"/>
                  <a:pt x="0" y="2250094"/>
                </a:cubicBezTo>
                <a:cubicBezTo>
                  <a:pt x="-39235" y="2043567"/>
                  <a:pt x="53815" y="1959923"/>
                  <a:pt x="0" y="1788825"/>
                </a:cubicBezTo>
                <a:cubicBezTo>
                  <a:pt x="-53815" y="1617727"/>
                  <a:pt x="30085" y="1313579"/>
                  <a:pt x="0" y="1192550"/>
                </a:cubicBezTo>
                <a:cubicBezTo>
                  <a:pt x="-30085" y="1071521"/>
                  <a:pt x="1091" y="894787"/>
                  <a:pt x="0" y="697529"/>
                </a:cubicBezTo>
                <a:cubicBezTo>
                  <a:pt x="-1091" y="500271"/>
                  <a:pt x="34513" y="269696"/>
                  <a:pt x="0" y="0"/>
                </a:cubicBezTo>
                <a:close/>
              </a:path>
            </a:pathLst>
          </a:custGeom>
          <a:solidFill>
            <a:schemeClr val="accent5">
              <a:lumMod val="40000"/>
              <a:lumOff val="60000"/>
            </a:schemeClr>
          </a:solidFill>
          <a:ln>
            <a:solidFill>
              <a:schemeClr val="tx1"/>
            </a:solidFill>
            <a:extLst>
              <a:ext uri="{C807C97D-BFC1-408E-A445-0C87EB9F89A2}">
                <ask:lineSketchStyleProps xmlns:ask="http://schemas.microsoft.com/office/drawing/2018/sketchyshapes" sd="1709721470">
                  <a:prstGeom prst="rect">
                    <a:avLst/>
                  </a:prstGeom>
                  <ask:type>
                    <ask:lineSketchScribble/>
                  </ask:type>
                </ask:lineSketchStyleProps>
              </a:ext>
            </a:extLst>
          </a:ln>
        </p:spPr>
        <p:txBody>
          <a:bodyPr vert="horz" lIns="91440" tIns="45720" rIns="91440" bIns="45720" rtlCol="0">
            <a:normAutofit/>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marL="0" indent="0" algn="ctr" fontAlgn="auto">
              <a:spcAft>
                <a:spcPts val="0"/>
              </a:spcAft>
              <a:buNone/>
              <a:defRPr/>
            </a:pPr>
            <a:r>
              <a:rPr lang="en-GB" altLang="en-US" sz="2400" b="0" dirty="0">
                <a:latin typeface="Calibri"/>
              </a:rPr>
              <a:t>Police pass a car with its windows open and there is a strong smell of cannabis coming from inside. There are three occupants of the vehicle. When questioned about the smell of cannabis one of the passengers produces a small amount of the drug. The other two people deny possession. The owner of the cannabis says, when questioned separately, that all three of them were at a party earlier where cannabis was being smoked. </a:t>
            </a:r>
          </a:p>
          <a:p>
            <a:pPr marL="0" indent="0" algn="ctr" fontAlgn="auto">
              <a:spcAft>
                <a:spcPts val="0"/>
              </a:spcAft>
              <a:buNone/>
              <a:defRPr/>
            </a:pPr>
            <a:endParaRPr lang="en-GB" sz="2800" b="0" dirty="0">
              <a:solidFill>
                <a:srgbClr val="002060"/>
              </a:solidFill>
              <a:latin typeface="Calibri"/>
            </a:endParaRPr>
          </a:p>
        </p:txBody>
      </p:sp>
      <p:sp>
        <p:nvSpPr>
          <p:cNvPr id="4" name="TextBox 3"/>
          <p:cNvSpPr txBox="1"/>
          <p:nvPr/>
        </p:nvSpPr>
        <p:spPr>
          <a:xfrm>
            <a:off x="1870888" y="181597"/>
            <a:ext cx="8517632" cy="584775"/>
          </a:xfrm>
          <a:prstGeom prst="rect">
            <a:avLst/>
          </a:prstGeom>
          <a:solidFill>
            <a:srgbClr val="002060"/>
          </a:solidFill>
        </p:spPr>
        <p:txBody>
          <a:bodyPr wrap="square" rtlCol="0">
            <a:spAutoFit/>
          </a:bodyPr>
          <a:lstStyle/>
          <a:p>
            <a:pPr algn="ctr"/>
            <a:r>
              <a:rPr lang="en-GB" dirty="0">
                <a:latin typeface="+mn-lt"/>
              </a:rPr>
              <a:t>Reasonable Grounds: Scenario 6</a:t>
            </a:r>
          </a:p>
        </p:txBody>
      </p:sp>
      <p:pic>
        <p:nvPicPr>
          <p:cNvPr id="5" name="Picture 4"/>
          <p:cNvPicPr>
            <a:picLocks noChangeAspect="1"/>
          </p:cNvPicPr>
          <p:nvPr/>
        </p:nvPicPr>
        <p:blipFill>
          <a:blip r:embed="rId3"/>
          <a:stretch>
            <a:fillRect/>
          </a:stretch>
        </p:blipFill>
        <p:spPr>
          <a:xfrm>
            <a:off x="5322455" y="4484067"/>
            <a:ext cx="1614499" cy="1465213"/>
          </a:xfrm>
          <a:prstGeom prst="rect">
            <a:avLst/>
          </a:prstGeom>
        </p:spPr>
      </p:pic>
      <p:grpSp>
        <p:nvGrpSpPr>
          <p:cNvPr id="6" name="Group 5">
            <a:extLst>
              <a:ext uri="{FF2B5EF4-FFF2-40B4-BE49-F238E27FC236}">
                <a16:creationId xmlns:a16="http://schemas.microsoft.com/office/drawing/2014/main" id="{53B11114-006C-4B18-AE53-C5DB1286BC4A}"/>
              </a:ext>
            </a:extLst>
          </p:cNvPr>
          <p:cNvGrpSpPr/>
          <p:nvPr/>
        </p:nvGrpSpPr>
        <p:grpSpPr>
          <a:xfrm>
            <a:off x="0" y="5734233"/>
            <a:ext cx="12192000" cy="1240188"/>
            <a:chOff x="0" y="5734233"/>
            <a:chExt cx="12192000" cy="1240188"/>
          </a:xfrm>
        </p:grpSpPr>
        <p:pic>
          <p:nvPicPr>
            <p:cNvPr id="7" name="Picture 6">
              <a:extLst>
                <a:ext uri="{FF2B5EF4-FFF2-40B4-BE49-F238E27FC236}">
                  <a16:creationId xmlns:a16="http://schemas.microsoft.com/office/drawing/2014/main" id="{1D2DD190-A349-447A-8ECD-46EB7E65FBE5}"/>
                </a:ext>
              </a:extLst>
            </p:cNvPr>
            <p:cNvPicPr>
              <a:picLocks noChangeAspect="1"/>
            </p:cNvPicPr>
            <p:nvPr/>
          </p:nvPicPr>
          <p:blipFill>
            <a:blip r:embed="rId4" cstate="print">
              <a:extLst>
                <a:ext uri="{28A0092B-C50C-407E-A947-70E740481C1C}">
                  <a14:useLocalDpi xmlns:a14="http://schemas.microsoft.com/office/drawing/2010/main" val="0"/>
                </a:ext>
              </a:extLst>
            </a:blip>
            <a:srcRect/>
            <a:stretch/>
          </p:blipFill>
          <p:spPr>
            <a:xfrm>
              <a:off x="0" y="6045466"/>
              <a:ext cx="12192000" cy="827536"/>
            </a:xfrm>
            <a:prstGeom prst="rect">
              <a:avLst/>
            </a:prstGeom>
          </p:spPr>
        </p:pic>
        <p:sp>
          <p:nvSpPr>
            <p:cNvPr id="8" name="Rectangle 7">
              <a:extLst>
                <a:ext uri="{FF2B5EF4-FFF2-40B4-BE49-F238E27FC236}">
                  <a16:creationId xmlns:a16="http://schemas.microsoft.com/office/drawing/2014/main" id="{B63ACFBC-CE30-47DF-8AC4-402CE39A291C}"/>
                </a:ext>
              </a:extLst>
            </p:cNvPr>
            <p:cNvSpPr/>
            <p:nvPr/>
          </p:nvSpPr>
          <p:spPr>
            <a:xfrm>
              <a:off x="25878" y="6099245"/>
              <a:ext cx="2278207" cy="728890"/>
            </a:xfrm>
            <a:prstGeom prst="rect">
              <a:avLst/>
            </a:prstGeom>
            <a:solidFill>
              <a:srgbClr val="00438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9" name="Picture 8">
              <a:extLst>
                <a:ext uri="{FF2B5EF4-FFF2-40B4-BE49-F238E27FC236}">
                  <a16:creationId xmlns:a16="http://schemas.microsoft.com/office/drawing/2014/main" id="{B5A7E553-3A2A-420D-9202-98D70A70C9EB}"/>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077275" y="5880520"/>
              <a:ext cx="829163" cy="947615"/>
            </a:xfrm>
            <a:prstGeom prst="rect">
              <a:avLst/>
            </a:prstGeom>
          </p:spPr>
        </p:pic>
        <p:sp>
          <p:nvSpPr>
            <p:cNvPr id="10" name="Rectangle 9">
              <a:extLst>
                <a:ext uri="{FF2B5EF4-FFF2-40B4-BE49-F238E27FC236}">
                  <a16:creationId xmlns:a16="http://schemas.microsoft.com/office/drawing/2014/main" id="{5EABF1D9-D195-4E0C-BE24-14934FF88676}"/>
                </a:ext>
              </a:extLst>
            </p:cNvPr>
            <p:cNvSpPr/>
            <p:nvPr/>
          </p:nvSpPr>
          <p:spPr>
            <a:xfrm>
              <a:off x="9029700" y="6099245"/>
              <a:ext cx="2970647" cy="72889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1" name="Picture 10" descr="Text, letter&#10;&#10;Description automatically generated">
              <a:extLst>
                <a:ext uri="{FF2B5EF4-FFF2-40B4-BE49-F238E27FC236}">
                  <a16:creationId xmlns:a16="http://schemas.microsoft.com/office/drawing/2014/main" id="{50FDFD4B-826B-4E0D-BBF2-4CFE9C0A41B4}"/>
                </a:ext>
              </a:extLst>
            </p:cNvPr>
            <p:cNvPicPr>
              <a:picLocks noChangeAspect="1"/>
            </p:cNvPicPr>
            <p:nvPr/>
          </p:nvPicPr>
          <p:blipFill rotWithShape="1">
            <a:blip r:embed="rId6" cstate="print">
              <a:extLst>
                <a:ext uri="{28A0092B-C50C-407E-A947-70E740481C1C}">
                  <a14:useLocalDpi xmlns:a14="http://schemas.microsoft.com/office/drawing/2010/main" val="0"/>
                </a:ext>
              </a:extLst>
            </a:blip>
            <a:srcRect l="23972" t="33869" r="24538" b="34228"/>
            <a:stretch/>
          </p:blipFill>
          <p:spPr>
            <a:xfrm>
              <a:off x="9966911" y="6099245"/>
              <a:ext cx="2071341" cy="719519"/>
            </a:xfrm>
            <a:prstGeom prst="rect">
              <a:avLst/>
            </a:prstGeom>
          </p:spPr>
        </p:pic>
        <p:pic>
          <p:nvPicPr>
            <p:cNvPr id="12" name="Picture 11" descr="A picture containing text, metalware, gear&#10;&#10;Description automatically generated">
              <a:extLst>
                <a:ext uri="{FF2B5EF4-FFF2-40B4-BE49-F238E27FC236}">
                  <a16:creationId xmlns:a16="http://schemas.microsoft.com/office/drawing/2014/main" id="{C284C202-2C0F-46EA-81D8-B33F5A9D5562}"/>
                </a:ext>
              </a:extLst>
            </p:cNvPr>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91485" y="5734233"/>
              <a:ext cx="1034370" cy="1240188"/>
            </a:xfrm>
            <a:prstGeom prst="rect">
              <a:avLst/>
            </a:prstGeom>
          </p:spPr>
        </p:pic>
      </p:grpSp>
    </p:spTree>
    <p:extLst>
      <p:ext uri="{BB962C8B-B14F-4D97-AF65-F5344CB8AC3E}">
        <p14:creationId xmlns:p14="http://schemas.microsoft.com/office/powerpoint/2010/main" val="26334439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1870888" y="181597"/>
            <a:ext cx="8517632" cy="584775"/>
          </a:xfrm>
          <a:prstGeom prst="rect">
            <a:avLst/>
          </a:prstGeom>
          <a:solidFill>
            <a:srgbClr val="002060"/>
          </a:solidFill>
        </p:spPr>
        <p:txBody>
          <a:bodyPr wrap="square" rtlCol="0">
            <a:spAutoFit/>
          </a:bodyPr>
          <a:lstStyle/>
          <a:p>
            <a:pPr algn="ctr"/>
            <a:r>
              <a:rPr lang="en-GB" dirty="0">
                <a:latin typeface="+mn-lt"/>
              </a:rPr>
              <a:t>Other Search Powers</a:t>
            </a:r>
          </a:p>
        </p:txBody>
      </p:sp>
      <p:graphicFrame>
        <p:nvGraphicFramePr>
          <p:cNvPr id="5" name="Diagram 4">
            <a:extLst>
              <a:ext uri="{FF2B5EF4-FFF2-40B4-BE49-F238E27FC236}">
                <a16:creationId xmlns:a16="http://schemas.microsoft.com/office/drawing/2014/main" id="{FA4CBBCF-53A7-4A9C-8D6E-A90945C2FAB4}"/>
              </a:ext>
            </a:extLst>
          </p:cNvPr>
          <p:cNvGraphicFramePr/>
          <p:nvPr>
            <p:extLst>
              <p:ext uri="{D42A27DB-BD31-4B8C-83A1-F6EECF244321}">
                <p14:modId xmlns:p14="http://schemas.microsoft.com/office/powerpoint/2010/main" val="641666053"/>
              </p:ext>
            </p:extLst>
          </p:nvPr>
        </p:nvGraphicFramePr>
        <p:xfrm>
          <a:off x="1751196" y="904328"/>
          <a:ext cx="8689608" cy="504934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pSp>
        <p:nvGrpSpPr>
          <p:cNvPr id="6" name="Group 5">
            <a:extLst>
              <a:ext uri="{FF2B5EF4-FFF2-40B4-BE49-F238E27FC236}">
                <a16:creationId xmlns:a16="http://schemas.microsoft.com/office/drawing/2014/main" id="{9213D281-78FD-47A9-9E85-1932BADDE092}"/>
              </a:ext>
            </a:extLst>
          </p:cNvPr>
          <p:cNvGrpSpPr/>
          <p:nvPr/>
        </p:nvGrpSpPr>
        <p:grpSpPr>
          <a:xfrm>
            <a:off x="0" y="5734233"/>
            <a:ext cx="12192000" cy="1240188"/>
            <a:chOff x="0" y="5734233"/>
            <a:chExt cx="12192000" cy="1240188"/>
          </a:xfrm>
        </p:grpSpPr>
        <p:pic>
          <p:nvPicPr>
            <p:cNvPr id="7" name="Picture 6">
              <a:extLst>
                <a:ext uri="{FF2B5EF4-FFF2-40B4-BE49-F238E27FC236}">
                  <a16:creationId xmlns:a16="http://schemas.microsoft.com/office/drawing/2014/main" id="{A1D25ACE-0208-48BC-BAE2-1F396A15FEA2}"/>
                </a:ext>
              </a:extLst>
            </p:cNvPr>
            <p:cNvPicPr>
              <a:picLocks noChangeAspect="1"/>
            </p:cNvPicPr>
            <p:nvPr/>
          </p:nvPicPr>
          <p:blipFill>
            <a:blip r:embed="rId8" cstate="print">
              <a:extLst>
                <a:ext uri="{28A0092B-C50C-407E-A947-70E740481C1C}">
                  <a14:useLocalDpi xmlns:a14="http://schemas.microsoft.com/office/drawing/2010/main" val="0"/>
                </a:ext>
              </a:extLst>
            </a:blip>
            <a:srcRect/>
            <a:stretch/>
          </p:blipFill>
          <p:spPr>
            <a:xfrm>
              <a:off x="0" y="6045466"/>
              <a:ext cx="12192000" cy="827536"/>
            </a:xfrm>
            <a:prstGeom prst="rect">
              <a:avLst/>
            </a:prstGeom>
          </p:spPr>
        </p:pic>
        <p:sp>
          <p:nvSpPr>
            <p:cNvPr id="8" name="Rectangle 7">
              <a:extLst>
                <a:ext uri="{FF2B5EF4-FFF2-40B4-BE49-F238E27FC236}">
                  <a16:creationId xmlns:a16="http://schemas.microsoft.com/office/drawing/2014/main" id="{7284D0C6-B2F6-441B-8E7D-632395A66A45}"/>
                </a:ext>
              </a:extLst>
            </p:cNvPr>
            <p:cNvSpPr/>
            <p:nvPr/>
          </p:nvSpPr>
          <p:spPr>
            <a:xfrm>
              <a:off x="25878" y="6099245"/>
              <a:ext cx="2278207" cy="728890"/>
            </a:xfrm>
            <a:prstGeom prst="rect">
              <a:avLst/>
            </a:prstGeom>
            <a:solidFill>
              <a:srgbClr val="00438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9" name="Picture 8">
              <a:extLst>
                <a:ext uri="{FF2B5EF4-FFF2-40B4-BE49-F238E27FC236}">
                  <a16:creationId xmlns:a16="http://schemas.microsoft.com/office/drawing/2014/main" id="{6657D7C0-AE29-4CE9-AD29-E9F32B49D56A}"/>
                </a:ext>
              </a:extLst>
            </p:cNvPr>
            <p:cNvPicPr>
              <a:picLocks noChangeAspect="1"/>
            </p:cNvPicPr>
            <p:nvPr/>
          </p:nvPicPr>
          <p:blipFill>
            <a:blip r:embed="rId9">
              <a:extLst>
                <a:ext uri="{28A0092B-C50C-407E-A947-70E740481C1C}">
                  <a14:useLocalDpi xmlns:a14="http://schemas.microsoft.com/office/drawing/2010/main" val="0"/>
                </a:ext>
              </a:extLst>
            </a:blip>
            <a:stretch>
              <a:fillRect/>
            </a:stretch>
          </p:blipFill>
          <p:spPr>
            <a:xfrm>
              <a:off x="1077275" y="5880520"/>
              <a:ext cx="829163" cy="947615"/>
            </a:xfrm>
            <a:prstGeom prst="rect">
              <a:avLst/>
            </a:prstGeom>
          </p:spPr>
        </p:pic>
        <p:sp>
          <p:nvSpPr>
            <p:cNvPr id="10" name="Rectangle 9">
              <a:extLst>
                <a:ext uri="{FF2B5EF4-FFF2-40B4-BE49-F238E27FC236}">
                  <a16:creationId xmlns:a16="http://schemas.microsoft.com/office/drawing/2014/main" id="{12E4C424-4EFA-4E26-B368-D7FD7D73E971}"/>
                </a:ext>
              </a:extLst>
            </p:cNvPr>
            <p:cNvSpPr/>
            <p:nvPr/>
          </p:nvSpPr>
          <p:spPr>
            <a:xfrm>
              <a:off x="9029700" y="6099245"/>
              <a:ext cx="2970647" cy="72889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1" name="Picture 10" descr="Text, letter&#10;&#10;Description automatically generated">
              <a:extLst>
                <a:ext uri="{FF2B5EF4-FFF2-40B4-BE49-F238E27FC236}">
                  <a16:creationId xmlns:a16="http://schemas.microsoft.com/office/drawing/2014/main" id="{93C6278A-7FC1-4386-8641-DBB16E2C68AA}"/>
                </a:ext>
              </a:extLst>
            </p:cNvPr>
            <p:cNvPicPr>
              <a:picLocks noChangeAspect="1"/>
            </p:cNvPicPr>
            <p:nvPr/>
          </p:nvPicPr>
          <p:blipFill rotWithShape="1">
            <a:blip r:embed="rId10" cstate="print">
              <a:extLst>
                <a:ext uri="{28A0092B-C50C-407E-A947-70E740481C1C}">
                  <a14:useLocalDpi xmlns:a14="http://schemas.microsoft.com/office/drawing/2010/main" val="0"/>
                </a:ext>
              </a:extLst>
            </a:blip>
            <a:srcRect l="23972" t="33869" r="24538" b="34228"/>
            <a:stretch/>
          </p:blipFill>
          <p:spPr>
            <a:xfrm>
              <a:off x="9966911" y="6099245"/>
              <a:ext cx="2071341" cy="719519"/>
            </a:xfrm>
            <a:prstGeom prst="rect">
              <a:avLst/>
            </a:prstGeom>
          </p:spPr>
        </p:pic>
        <p:pic>
          <p:nvPicPr>
            <p:cNvPr id="12" name="Picture 11" descr="A picture containing text, metalware, gear&#10;&#10;Description automatically generated">
              <a:extLst>
                <a:ext uri="{FF2B5EF4-FFF2-40B4-BE49-F238E27FC236}">
                  <a16:creationId xmlns:a16="http://schemas.microsoft.com/office/drawing/2014/main" id="{D12317BB-72E4-496A-AFB6-D0560225B749}"/>
                </a:ext>
              </a:extLst>
            </p:cNvPr>
            <p:cNvPicPr>
              <a:picLocks noChangeAspect="1"/>
            </p:cNvPicPr>
            <p:nvPr/>
          </p:nvPicPr>
          <p:blipFill>
            <a:blip r:embed="rId11" cstate="print">
              <a:extLst>
                <a:ext uri="{28A0092B-C50C-407E-A947-70E740481C1C}">
                  <a14:useLocalDpi xmlns:a14="http://schemas.microsoft.com/office/drawing/2010/main" val="0"/>
                </a:ext>
              </a:extLst>
            </a:blip>
            <a:stretch>
              <a:fillRect/>
            </a:stretch>
          </p:blipFill>
          <p:spPr>
            <a:xfrm>
              <a:off x="91485" y="5734233"/>
              <a:ext cx="1034370" cy="1240188"/>
            </a:xfrm>
            <a:prstGeom prst="rect">
              <a:avLst/>
            </a:prstGeom>
          </p:spPr>
        </p:pic>
      </p:grpSp>
    </p:spTree>
    <p:extLst>
      <p:ext uri="{BB962C8B-B14F-4D97-AF65-F5344CB8AC3E}">
        <p14:creationId xmlns:p14="http://schemas.microsoft.com/office/powerpoint/2010/main" val="359794292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graphicEl>
                                              <a:dgm id="{66ADCF0C-725D-448D-BAB9-1593BEFC7149}"/>
                                            </p:graphicEl>
                                          </p:spTgt>
                                        </p:tgtEl>
                                        <p:attrNameLst>
                                          <p:attrName>style.visibility</p:attrName>
                                        </p:attrNameLst>
                                      </p:cBhvr>
                                      <p:to>
                                        <p:strVal val="visible"/>
                                      </p:to>
                                    </p:set>
                                    <p:animEffect transition="in" filter="fade">
                                      <p:cBhvr>
                                        <p:cTn id="7" dur="500"/>
                                        <p:tgtEl>
                                          <p:spTgt spid="5">
                                            <p:graphicEl>
                                              <a:dgm id="{66ADCF0C-725D-448D-BAB9-1593BEFC7149}"/>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5">
                                            <p:graphicEl>
                                              <a:dgm id="{C01C2B17-1FAD-4C1F-BABE-5226206FF9EB}"/>
                                            </p:graphicEl>
                                          </p:spTgt>
                                        </p:tgtEl>
                                        <p:attrNameLst>
                                          <p:attrName>style.visibility</p:attrName>
                                        </p:attrNameLst>
                                      </p:cBhvr>
                                      <p:to>
                                        <p:strVal val="visible"/>
                                      </p:to>
                                    </p:set>
                                    <p:animEffect transition="in" filter="fade">
                                      <p:cBhvr>
                                        <p:cTn id="12" dur="500"/>
                                        <p:tgtEl>
                                          <p:spTgt spid="5">
                                            <p:graphicEl>
                                              <a:dgm id="{C01C2B17-1FAD-4C1F-BABE-5226206FF9EB}"/>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Sub>
          <a:bldDgm bld="one"/>
        </p:bldSub>
      </p:bldGraphic>
    </p:bld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1870888" y="181597"/>
            <a:ext cx="8517632" cy="584775"/>
          </a:xfrm>
          <a:prstGeom prst="rect">
            <a:avLst/>
          </a:prstGeom>
          <a:solidFill>
            <a:srgbClr val="002060"/>
          </a:solidFill>
        </p:spPr>
        <p:txBody>
          <a:bodyPr wrap="square" rtlCol="0">
            <a:spAutoFit/>
          </a:bodyPr>
          <a:lstStyle/>
          <a:p>
            <a:pPr algn="ctr"/>
            <a:r>
              <a:rPr lang="en-GB" dirty="0">
                <a:latin typeface="+mn-lt"/>
              </a:rPr>
              <a:t>Other Search Powers</a:t>
            </a:r>
          </a:p>
        </p:txBody>
      </p:sp>
      <p:graphicFrame>
        <p:nvGraphicFramePr>
          <p:cNvPr id="3" name="Diagram 2">
            <a:extLst>
              <a:ext uri="{FF2B5EF4-FFF2-40B4-BE49-F238E27FC236}">
                <a16:creationId xmlns:a16="http://schemas.microsoft.com/office/drawing/2014/main" id="{4FC38A13-32E9-4241-8BEE-8CA021160E26}"/>
              </a:ext>
            </a:extLst>
          </p:cNvPr>
          <p:cNvGraphicFramePr/>
          <p:nvPr>
            <p:extLst>
              <p:ext uri="{D42A27DB-BD31-4B8C-83A1-F6EECF244321}">
                <p14:modId xmlns:p14="http://schemas.microsoft.com/office/powerpoint/2010/main" val="2775211041"/>
              </p:ext>
            </p:extLst>
          </p:nvPr>
        </p:nvGraphicFramePr>
        <p:xfrm>
          <a:off x="2135560" y="1124744"/>
          <a:ext cx="7920880" cy="496855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pSp>
        <p:nvGrpSpPr>
          <p:cNvPr id="5" name="Group 4">
            <a:extLst>
              <a:ext uri="{FF2B5EF4-FFF2-40B4-BE49-F238E27FC236}">
                <a16:creationId xmlns:a16="http://schemas.microsoft.com/office/drawing/2014/main" id="{E7CC463A-E166-476E-9A19-7C5135A2262E}"/>
              </a:ext>
            </a:extLst>
          </p:cNvPr>
          <p:cNvGrpSpPr/>
          <p:nvPr/>
        </p:nvGrpSpPr>
        <p:grpSpPr>
          <a:xfrm>
            <a:off x="0" y="5734233"/>
            <a:ext cx="12192000" cy="1240188"/>
            <a:chOff x="0" y="5734233"/>
            <a:chExt cx="12192000" cy="1240188"/>
          </a:xfrm>
        </p:grpSpPr>
        <p:pic>
          <p:nvPicPr>
            <p:cNvPr id="6" name="Picture 5">
              <a:extLst>
                <a:ext uri="{FF2B5EF4-FFF2-40B4-BE49-F238E27FC236}">
                  <a16:creationId xmlns:a16="http://schemas.microsoft.com/office/drawing/2014/main" id="{A2EDA1D3-AA12-4C0C-A800-7987E14C22C1}"/>
                </a:ext>
              </a:extLst>
            </p:cNvPr>
            <p:cNvPicPr>
              <a:picLocks noChangeAspect="1"/>
            </p:cNvPicPr>
            <p:nvPr/>
          </p:nvPicPr>
          <p:blipFill>
            <a:blip r:embed="rId8" cstate="print">
              <a:extLst>
                <a:ext uri="{28A0092B-C50C-407E-A947-70E740481C1C}">
                  <a14:useLocalDpi xmlns:a14="http://schemas.microsoft.com/office/drawing/2010/main" val="0"/>
                </a:ext>
              </a:extLst>
            </a:blip>
            <a:srcRect/>
            <a:stretch/>
          </p:blipFill>
          <p:spPr>
            <a:xfrm>
              <a:off x="0" y="6045466"/>
              <a:ext cx="12192000" cy="827536"/>
            </a:xfrm>
            <a:prstGeom prst="rect">
              <a:avLst/>
            </a:prstGeom>
          </p:spPr>
        </p:pic>
        <p:sp>
          <p:nvSpPr>
            <p:cNvPr id="7" name="Rectangle 6">
              <a:extLst>
                <a:ext uri="{FF2B5EF4-FFF2-40B4-BE49-F238E27FC236}">
                  <a16:creationId xmlns:a16="http://schemas.microsoft.com/office/drawing/2014/main" id="{37E09B0F-5D0F-4B02-A906-8BA30DC3F8CA}"/>
                </a:ext>
              </a:extLst>
            </p:cNvPr>
            <p:cNvSpPr/>
            <p:nvPr/>
          </p:nvSpPr>
          <p:spPr>
            <a:xfrm>
              <a:off x="25878" y="6099245"/>
              <a:ext cx="2278207" cy="728890"/>
            </a:xfrm>
            <a:prstGeom prst="rect">
              <a:avLst/>
            </a:prstGeom>
            <a:solidFill>
              <a:srgbClr val="00438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8" name="Picture 7">
              <a:extLst>
                <a:ext uri="{FF2B5EF4-FFF2-40B4-BE49-F238E27FC236}">
                  <a16:creationId xmlns:a16="http://schemas.microsoft.com/office/drawing/2014/main" id="{18C4DC3C-928B-4D0A-8A6D-870A0A766A08}"/>
                </a:ext>
              </a:extLst>
            </p:cNvPr>
            <p:cNvPicPr>
              <a:picLocks noChangeAspect="1"/>
            </p:cNvPicPr>
            <p:nvPr/>
          </p:nvPicPr>
          <p:blipFill>
            <a:blip r:embed="rId9">
              <a:extLst>
                <a:ext uri="{28A0092B-C50C-407E-A947-70E740481C1C}">
                  <a14:useLocalDpi xmlns:a14="http://schemas.microsoft.com/office/drawing/2010/main" val="0"/>
                </a:ext>
              </a:extLst>
            </a:blip>
            <a:stretch>
              <a:fillRect/>
            </a:stretch>
          </p:blipFill>
          <p:spPr>
            <a:xfrm>
              <a:off x="1077275" y="5880520"/>
              <a:ext cx="829163" cy="947615"/>
            </a:xfrm>
            <a:prstGeom prst="rect">
              <a:avLst/>
            </a:prstGeom>
          </p:spPr>
        </p:pic>
        <p:sp>
          <p:nvSpPr>
            <p:cNvPr id="9" name="Rectangle 8">
              <a:extLst>
                <a:ext uri="{FF2B5EF4-FFF2-40B4-BE49-F238E27FC236}">
                  <a16:creationId xmlns:a16="http://schemas.microsoft.com/office/drawing/2014/main" id="{3FCB97BE-7A41-4D5C-975B-EA4DA443848A}"/>
                </a:ext>
              </a:extLst>
            </p:cNvPr>
            <p:cNvSpPr/>
            <p:nvPr/>
          </p:nvSpPr>
          <p:spPr>
            <a:xfrm>
              <a:off x="9029700" y="6099245"/>
              <a:ext cx="2970647" cy="72889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0" name="Picture 9" descr="Text, letter&#10;&#10;Description automatically generated">
              <a:extLst>
                <a:ext uri="{FF2B5EF4-FFF2-40B4-BE49-F238E27FC236}">
                  <a16:creationId xmlns:a16="http://schemas.microsoft.com/office/drawing/2014/main" id="{3CF45B9B-C902-4D26-9AE4-014C36D9F73A}"/>
                </a:ext>
              </a:extLst>
            </p:cNvPr>
            <p:cNvPicPr>
              <a:picLocks noChangeAspect="1"/>
            </p:cNvPicPr>
            <p:nvPr/>
          </p:nvPicPr>
          <p:blipFill rotWithShape="1">
            <a:blip r:embed="rId10" cstate="print">
              <a:extLst>
                <a:ext uri="{28A0092B-C50C-407E-A947-70E740481C1C}">
                  <a14:useLocalDpi xmlns:a14="http://schemas.microsoft.com/office/drawing/2010/main" val="0"/>
                </a:ext>
              </a:extLst>
            </a:blip>
            <a:srcRect l="23972" t="33869" r="24538" b="34228"/>
            <a:stretch/>
          </p:blipFill>
          <p:spPr>
            <a:xfrm>
              <a:off x="9966911" y="6099245"/>
              <a:ext cx="2071341" cy="719519"/>
            </a:xfrm>
            <a:prstGeom prst="rect">
              <a:avLst/>
            </a:prstGeom>
          </p:spPr>
        </p:pic>
        <p:pic>
          <p:nvPicPr>
            <p:cNvPr id="11" name="Picture 10" descr="A picture containing text, metalware, gear&#10;&#10;Description automatically generated">
              <a:extLst>
                <a:ext uri="{FF2B5EF4-FFF2-40B4-BE49-F238E27FC236}">
                  <a16:creationId xmlns:a16="http://schemas.microsoft.com/office/drawing/2014/main" id="{F88CD966-DCDD-48ED-B641-15C3FC7167C9}"/>
                </a:ext>
              </a:extLst>
            </p:cNvPr>
            <p:cNvPicPr>
              <a:picLocks noChangeAspect="1"/>
            </p:cNvPicPr>
            <p:nvPr/>
          </p:nvPicPr>
          <p:blipFill>
            <a:blip r:embed="rId11" cstate="print">
              <a:extLst>
                <a:ext uri="{28A0092B-C50C-407E-A947-70E740481C1C}">
                  <a14:useLocalDpi xmlns:a14="http://schemas.microsoft.com/office/drawing/2010/main" val="0"/>
                </a:ext>
              </a:extLst>
            </a:blip>
            <a:stretch>
              <a:fillRect/>
            </a:stretch>
          </p:blipFill>
          <p:spPr>
            <a:xfrm>
              <a:off x="91485" y="5734233"/>
              <a:ext cx="1034370" cy="1240188"/>
            </a:xfrm>
            <a:prstGeom prst="rect">
              <a:avLst/>
            </a:prstGeom>
          </p:spPr>
        </p:pic>
      </p:grpSp>
    </p:spTree>
    <p:extLst>
      <p:ext uri="{BB962C8B-B14F-4D97-AF65-F5344CB8AC3E}">
        <p14:creationId xmlns:p14="http://schemas.microsoft.com/office/powerpoint/2010/main" val="129214720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graphicEl>
                                              <a:dgm id="{0206C1A9-54BE-4A10-AD3C-981B039F37AD}"/>
                                            </p:graphicEl>
                                          </p:spTgt>
                                        </p:tgtEl>
                                        <p:attrNameLst>
                                          <p:attrName>style.visibility</p:attrName>
                                        </p:attrNameLst>
                                      </p:cBhvr>
                                      <p:to>
                                        <p:strVal val="visible"/>
                                      </p:to>
                                    </p:set>
                                    <p:animEffect transition="in" filter="fade">
                                      <p:cBhvr>
                                        <p:cTn id="7" dur="500"/>
                                        <p:tgtEl>
                                          <p:spTgt spid="3">
                                            <p:graphicEl>
                                              <a:dgm id="{0206C1A9-54BE-4A10-AD3C-981B039F37AD}"/>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graphicEl>
                                              <a:dgm id="{9BBB7CA0-8225-4E36-B234-08F2F453599B}"/>
                                            </p:graphicEl>
                                          </p:spTgt>
                                        </p:tgtEl>
                                        <p:attrNameLst>
                                          <p:attrName>style.visibility</p:attrName>
                                        </p:attrNameLst>
                                      </p:cBhvr>
                                      <p:to>
                                        <p:strVal val="visible"/>
                                      </p:to>
                                    </p:set>
                                    <p:animEffect transition="in" filter="fade">
                                      <p:cBhvr>
                                        <p:cTn id="12" dur="500"/>
                                        <p:tgtEl>
                                          <p:spTgt spid="3">
                                            <p:graphicEl>
                                              <a:dgm id="{9BBB7CA0-8225-4E36-B234-08F2F453599B}"/>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3" grpId="0">
        <p:bldSub>
          <a:bldDgm bld="one"/>
        </p:bldSub>
      </p:bldGraphic>
    </p:bld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1870888" y="181597"/>
            <a:ext cx="8517632" cy="584775"/>
          </a:xfrm>
          <a:prstGeom prst="rect">
            <a:avLst/>
          </a:prstGeom>
          <a:solidFill>
            <a:srgbClr val="002060"/>
          </a:solidFill>
        </p:spPr>
        <p:txBody>
          <a:bodyPr wrap="square" rtlCol="0">
            <a:spAutoFit/>
          </a:bodyPr>
          <a:lstStyle/>
          <a:p>
            <a:pPr algn="ctr"/>
            <a:r>
              <a:rPr lang="en-GB" dirty="0">
                <a:latin typeface="+mn-lt"/>
              </a:rPr>
              <a:t>Other Search Powers</a:t>
            </a:r>
          </a:p>
        </p:txBody>
      </p:sp>
      <p:graphicFrame>
        <p:nvGraphicFramePr>
          <p:cNvPr id="3" name="Diagram 2">
            <a:extLst>
              <a:ext uri="{FF2B5EF4-FFF2-40B4-BE49-F238E27FC236}">
                <a16:creationId xmlns:a16="http://schemas.microsoft.com/office/drawing/2014/main" id="{84642294-CD25-4714-BD39-40D9A4971B35}"/>
              </a:ext>
            </a:extLst>
          </p:cNvPr>
          <p:cNvGraphicFramePr/>
          <p:nvPr>
            <p:extLst>
              <p:ext uri="{D42A27DB-BD31-4B8C-83A1-F6EECF244321}">
                <p14:modId xmlns:p14="http://schemas.microsoft.com/office/powerpoint/2010/main" val="2844622989"/>
              </p:ext>
            </p:extLst>
          </p:nvPr>
        </p:nvGraphicFramePr>
        <p:xfrm>
          <a:off x="1244520" y="920134"/>
          <a:ext cx="9144000" cy="501773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pSp>
        <p:nvGrpSpPr>
          <p:cNvPr id="5" name="Group 4">
            <a:extLst>
              <a:ext uri="{FF2B5EF4-FFF2-40B4-BE49-F238E27FC236}">
                <a16:creationId xmlns:a16="http://schemas.microsoft.com/office/drawing/2014/main" id="{12644126-9C29-4DA8-A0A2-B288237AC09E}"/>
              </a:ext>
            </a:extLst>
          </p:cNvPr>
          <p:cNvGrpSpPr/>
          <p:nvPr/>
        </p:nvGrpSpPr>
        <p:grpSpPr>
          <a:xfrm>
            <a:off x="0" y="5734233"/>
            <a:ext cx="12192000" cy="1240188"/>
            <a:chOff x="0" y="5734233"/>
            <a:chExt cx="12192000" cy="1240188"/>
          </a:xfrm>
        </p:grpSpPr>
        <p:pic>
          <p:nvPicPr>
            <p:cNvPr id="6" name="Picture 5">
              <a:extLst>
                <a:ext uri="{FF2B5EF4-FFF2-40B4-BE49-F238E27FC236}">
                  <a16:creationId xmlns:a16="http://schemas.microsoft.com/office/drawing/2014/main" id="{AA147A3B-D582-4952-93BD-C803FCF4C201}"/>
                </a:ext>
              </a:extLst>
            </p:cNvPr>
            <p:cNvPicPr>
              <a:picLocks noChangeAspect="1"/>
            </p:cNvPicPr>
            <p:nvPr/>
          </p:nvPicPr>
          <p:blipFill>
            <a:blip r:embed="rId8" cstate="print">
              <a:extLst>
                <a:ext uri="{28A0092B-C50C-407E-A947-70E740481C1C}">
                  <a14:useLocalDpi xmlns:a14="http://schemas.microsoft.com/office/drawing/2010/main" val="0"/>
                </a:ext>
              </a:extLst>
            </a:blip>
            <a:srcRect/>
            <a:stretch/>
          </p:blipFill>
          <p:spPr>
            <a:xfrm>
              <a:off x="0" y="6045466"/>
              <a:ext cx="12192000" cy="827536"/>
            </a:xfrm>
            <a:prstGeom prst="rect">
              <a:avLst/>
            </a:prstGeom>
          </p:spPr>
        </p:pic>
        <p:sp>
          <p:nvSpPr>
            <p:cNvPr id="7" name="Rectangle 6">
              <a:extLst>
                <a:ext uri="{FF2B5EF4-FFF2-40B4-BE49-F238E27FC236}">
                  <a16:creationId xmlns:a16="http://schemas.microsoft.com/office/drawing/2014/main" id="{30C23594-6695-4DAD-8012-7ED41B19EB40}"/>
                </a:ext>
              </a:extLst>
            </p:cNvPr>
            <p:cNvSpPr/>
            <p:nvPr/>
          </p:nvSpPr>
          <p:spPr>
            <a:xfrm>
              <a:off x="25878" y="6099245"/>
              <a:ext cx="2278207" cy="728890"/>
            </a:xfrm>
            <a:prstGeom prst="rect">
              <a:avLst/>
            </a:prstGeom>
            <a:solidFill>
              <a:srgbClr val="00438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8" name="Picture 7">
              <a:extLst>
                <a:ext uri="{FF2B5EF4-FFF2-40B4-BE49-F238E27FC236}">
                  <a16:creationId xmlns:a16="http://schemas.microsoft.com/office/drawing/2014/main" id="{24A7DC33-67F7-4ECB-BDC2-B9A99469CD34}"/>
                </a:ext>
              </a:extLst>
            </p:cNvPr>
            <p:cNvPicPr>
              <a:picLocks noChangeAspect="1"/>
            </p:cNvPicPr>
            <p:nvPr/>
          </p:nvPicPr>
          <p:blipFill>
            <a:blip r:embed="rId9">
              <a:extLst>
                <a:ext uri="{28A0092B-C50C-407E-A947-70E740481C1C}">
                  <a14:useLocalDpi xmlns:a14="http://schemas.microsoft.com/office/drawing/2010/main" val="0"/>
                </a:ext>
              </a:extLst>
            </a:blip>
            <a:stretch>
              <a:fillRect/>
            </a:stretch>
          </p:blipFill>
          <p:spPr>
            <a:xfrm>
              <a:off x="1077275" y="5880520"/>
              <a:ext cx="829163" cy="947615"/>
            </a:xfrm>
            <a:prstGeom prst="rect">
              <a:avLst/>
            </a:prstGeom>
          </p:spPr>
        </p:pic>
        <p:sp>
          <p:nvSpPr>
            <p:cNvPr id="9" name="Rectangle 8">
              <a:extLst>
                <a:ext uri="{FF2B5EF4-FFF2-40B4-BE49-F238E27FC236}">
                  <a16:creationId xmlns:a16="http://schemas.microsoft.com/office/drawing/2014/main" id="{3DB40E93-DB7C-435C-AD41-186D18303620}"/>
                </a:ext>
              </a:extLst>
            </p:cNvPr>
            <p:cNvSpPr/>
            <p:nvPr/>
          </p:nvSpPr>
          <p:spPr>
            <a:xfrm>
              <a:off x="9029700" y="6099245"/>
              <a:ext cx="2970647" cy="72889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0" name="Picture 9" descr="Text, letter&#10;&#10;Description automatically generated">
              <a:extLst>
                <a:ext uri="{FF2B5EF4-FFF2-40B4-BE49-F238E27FC236}">
                  <a16:creationId xmlns:a16="http://schemas.microsoft.com/office/drawing/2014/main" id="{36254B16-92C2-4285-A7B4-48291328E0A7}"/>
                </a:ext>
              </a:extLst>
            </p:cNvPr>
            <p:cNvPicPr>
              <a:picLocks noChangeAspect="1"/>
            </p:cNvPicPr>
            <p:nvPr/>
          </p:nvPicPr>
          <p:blipFill rotWithShape="1">
            <a:blip r:embed="rId10" cstate="print">
              <a:extLst>
                <a:ext uri="{28A0092B-C50C-407E-A947-70E740481C1C}">
                  <a14:useLocalDpi xmlns:a14="http://schemas.microsoft.com/office/drawing/2010/main" val="0"/>
                </a:ext>
              </a:extLst>
            </a:blip>
            <a:srcRect l="23972" t="33869" r="24538" b="34228"/>
            <a:stretch/>
          </p:blipFill>
          <p:spPr>
            <a:xfrm>
              <a:off x="9966911" y="6099245"/>
              <a:ext cx="2071341" cy="719519"/>
            </a:xfrm>
            <a:prstGeom prst="rect">
              <a:avLst/>
            </a:prstGeom>
          </p:spPr>
        </p:pic>
        <p:pic>
          <p:nvPicPr>
            <p:cNvPr id="11" name="Picture 10" descr="A picture containing text, metalware, gear&#10;&#10;Description automatically generated">
              <a:extLst>
                <a:ext uri="{FF2B5EF4-FFF2-40B4-BE49-F238E27FC236}">
                  <a16:creationId xmlns:a16="http://schemas.microsoft.com/office/drawing/2014/main" id="{CF8F48B0-14B4-4BB4-9231-054F1A5071F0}"/>
                </a:ext>
              </a:extLst>
            </p:cNvPr>
            <p:cNvPicPr>
              <a:picLocks noChangeAspect="1"/>
            </p:cNvPicPr>
            <p:nvPr/>
          </p:nvPicPr>
          <p:blipFill>
            <a:blip r:embed="rId11" cstate="print">
              <a:extLst>
                <a:ext uri="{28A0092B-C50C-407E-A947-70E740481C1C}">
                  <a14:useLocalDpi xmlns:a14="http://schemas.microsoft.com/office/drawing/2010/main" val="0"/>
                </a:ext>
              </a:extLst>
            </a:blip>
            <a:stretch>
              <a:fillRect/>
            </a:stretch>
          </p:blipFill>
          <p:spPr>
            <a:xfrm>
              <a:off x="91485" y="5734233"/>
              <a:ext cx="1034370" cy="1240188"/>
            </a:xfrm>
            <a:prstGeom prst="rect">
              <a:avLst/>
            </a:prstGeom>
          </p:spPr>
        </p:pic>
      </p:grpSp>
    </p:spTree>
    <p:extLst>
      <p:ext uri="{BB962C8B-B14F-4D97-AF65-F5344CB8AC3E}">
        <p14:creationId xmlns:p14="http://schemas.microsoft.com/office/powerpoint/2010/main" val="157633938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graphicEl>
                                              <a:dgm id="{0EC0BA2C-3533-413E-A4D5-063496890D53}"/>
                                            </p:graphicEl>
                                          </p:spTgt>
                                        </p:tgtEl>
                                        <p:attrNameLst>
                                          <p:attrName>style.visibility</p:attrName>
                                        </p:attrNameLst>
                                      </p:cBhvr>
                                      <p:to>
                                        <p:strVal val="visible"/>
                                      </p:to>
                                    </p:set>
                                    <p:animEffect transition="in" filter="fade">
                                      <p:cBhvr>
                                        <p:cTn id="7" dur="500"/>
                                        <p:tgtEl>
                                          <p:spTgt spid="3">
                                            <p:graphicEl>
                                              <a:dgm id="{0EC0BA2C-3533-413E-A4D5-063496890D53}"/>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graphicEl>
                                              <a:dgm id="{30296FC6-52AC-406F-9FAA-830F20982179}"/>
                                            </p:graphicEl>
                                          </p:spTgt>
                                        </p:tgtEl>
                                        <p:attrNameLst>
                                          <p:attrName>style.visibility</p:attrName>
                                        </p:attrNameLst>
                                      </p:cBhvr>
                                      <p:to>
                                        <p:strVal val="visible"/>
                                      </p:to>
                                    </p:set>
                                    <p:animEffect transition="in" filter="fade">
                                      <p:cBhvr>
                                        <p:cTn id="12" dur="500"/>
                                        <p:tgtEl>
                                          <p:spTgt spid="3">
                                            <p:graphicEl>
                                              <a:dgm id="{30296FC6-52AC-406F-9FAA-830F20982179}"/>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3" grpId="0">
        <p:bldSub>
          <a:bldDgm bld="one"/>
        </p:bldSub>
      </p:bldGraphic>
    </p:bld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5" name="Group 4">
            <a:extLst>
              <a:ext uri="{FF2B5EF4-FFF2-40B4-BE49-F238E27FC236}">
                <a16:creationId xmlns:a16="http://schemas.microsoft.com/office/drawing/2014/main" id="{47CA3994-8A1E-4BDE-BE52-F441939BEF11}"/>
              </a:ext>
            </a:extLst>
          </p:cNvPr>
          <p:cNvGrpSpPr/>
          <p:nvPr/>
        </p:nvGrpSpPr>
        <p:grpSpPr>
          <a:xfrm>
            <a:off x="0" y="5734233"/>
            <a:ext cx="12192000" cy="1240188"/>
            <a:chOff x="0" y="5734233"/>
            <a:chExt cx="12192000" cy="1240188"/>
          </a:xfrm>
        </p:grpSpPr>
        <p:pic>
          <p:nvPicPr>
            <p:cNvPr id="6" name="Picture 5">
              <a:extLst>
                <a:ext uri="{FF2B5EF4-FFF2-40B4-BE49-F238E27FC236}">
                  <a16:creationId xmlns:a16="http://schemas.microsoft.com/office/drawing/2014/main" id="{D61E1DA6-E080-4A76-B86E-E5EE0DAD41C1}"/>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p:blipFill>
          <p:spPr>
            <a:xfrm>
              <a:off x="0" y="6045466"/>
              <a:ext cx="12192000" cy="827536"/>
            </a:xfrm>
            <a:prstGeom prst="rect">
              <a:avLst/>
            </a:prstGeom>
          </p:spPr>
        </p:pic>
        <p:sp>
          <p:nvSpPr>
            <p:cNvPr id="7" name="Rectangle 6">
              <a:extLst>
                <a:ext uri="{FF2B5EF4-FFF2-40B4-BE49-F238E27FC236}">
                  <a16:creationId xmlns:a16="http://schemas.microsoft.com/office/drawing/2014/main" id="{DCDB6DC4-323B-4719-B9FA-746D1568E2B2}"/>
                </a:ext>
              </a:extLst>
            </p:cNvPr>
            <p:cNvSpPr/>
            <p:nvPr/>
          </p:nvSpPr>
          <p:spPr>
            <a:xfrm>
              <a:off x="25878" y="6099245"/>
              <a:ext cx="2278207" cy="728890"/>
            </a:xfrm>
            <a:prstGeom prst="rect">
              <a:avLst/>
            </a:prstGeom>
            <a:solidFill>
              <a:srgbClr val="00438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8" name="Picture 7">
              <a:extLst>
                <a:ext uri="{FF2B5EF4-FFF2-40B4-BE49-F238E27FC236}">
                  <a16:creationId xmlns:a16="http://schemas.microsoft.com/office/drawing/2014/main" id="{EDF00498-162C-49FE-B4E5-1C40CEC3BB97}"/>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077275" y="5880520"/>
              <a:ext cx="829163" cy="947615"/>
            </a:xfrm>
            <a:prstGeom prst="rect">
              <a:avLst/>
            </a:prstGeom>
          </p:spPr>
        </p:pic>
        <p:sp>
          <p:nvSpPr>
            <p:cNvPr id="9" name="Rectangle 8">
              <a:extLst>
                <a:ext uri="{FF2B5EF4-FFF2-40B4-BE49-F238E27FC236}">
                  <a16:creationId xmlns:a16="http://schemas.microsoft.com/office/drawing/2014/main" id="{C9087C33-2AD1-468F-A3ED-F8CA678A8350}"/>
                </a:ext>
              </a:extLst>
            </p:cNvPr>
            <p:cNvSpPr/>
            <p:nvPr/>
          </p:nvSpPr>
          <p:spPr>
            <a:xfrm>
              <a:off x="9029700" y="6099245"/>
              <a:ext cx="2970647" cy="72889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0" name="Picture 9" descr="Text, letter&#10;&#10;Description automatically generated">
              <a:extLst>
                <a:ext uri="{FF2B5EF4-FFF2-40B4-BE49-F238E27FC236}">
                  <a16:creationId xmlns:a16="http://schemas.microsoft.com/office/drawing/2014/main" id="{09701CE4-B8E0-48D8-8E4A-0E67A57EA7D5}"/>
                </a:ext>
              </a:extLst>
            </p:cNvPr>
            <p:cNvPicPr>
              <a:picLocks noChangeAspect="1"/>
            </p:cNvPicPr>
            <p:nvPr/>
          </p:nvPicPr>
          <p:blipFill rotWithShape="1">
            <a:blip r:embed="rId5" cstate="print">
              <a:extLst>
                <a:ext uri="{28A0092B-C50C-407E-A947-70E740481C1C}">
                  <a14:useLocalDpi xmlns:a14="http://schemas.microsoft.com/office/drawing/2010/main" val="0"/>
                </a:ext>
              </a:extLst>
            </a:blip>
            <a:srcRect l="23972" t="33869" r="24538" b="34228"/>
            <a:stretch/>
          </p:blipFill>
          <p:spPr>
            <a:xfrm>
              <a:off x="9966911" y="6099245"/>
              <a:ext cx="2071341" cy="719519"/>
            </a:xfrm>
            <a:prstGeom prst="rect">
              <a:avLst/>
            </a:prstGeom>
          </p:spPr>
        </p:pic>
        <p:pic>
          <p:nvPicPr>
            <p:cNvPr id="11" name="Picture 10" descr="A picture containing text, metalware, gear&#10;&#10;Description automatically generated">
              <a:extLst>
                <a:ext uri="{FF2B5EF4-FFF2-40B4-BE49-F238E27FC236}">
                  <a16:creationId xmlns:a16="http://schemas.microsoft.com/office/drawing/2014/main" id="{275F0035-020B-44F7-BF38-065F6278CC8B}"/>
                </a:ext>
              </a:extLst>
            </p:cNvPr>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91485" y="5734233"/>
              <a:ext cx="1034370" cy="1240188"/>
            </a:xfrm>
            <a:prstGeom prst="rect">
              <a:avLst/>
            </a:prstGeom>
          </p:spPr>
        </p:pic>
      </p:grpSp>
      <p:sp>
        <p:nvSpPr>
          <p:cNvPr id="3" name="Title 2">
            <a:extLst>
              <a:ext uri="{FF2B5EF4-FFF2-40B4-BE49-F238E27FC236}">
                <a16:creationId xmlns:a16="http://schemas.microsoft.com/office/drawing/2014/main" id="{2AFB9916-4AA4-38C2-7D42-26B54A8C001F}"/>
              </a:ext>
            </a:extLst>
          </p:cNvPr>
          <p:cNvSpPr>
            <a:spLocks noGrp="1"/>
          </p:cNvSpPr>
          <p:nvPr>
            <p:ph type="title"/>
          </p:nvPr>
        </p:nvSpPr>
        <p:spPr>
          <a:xfrm>
            <a:off x="838200" y="365125"/>
            <a:ext cx="10515600" cy="543595"/>
          </a:xfrm>
          <a:solidFill>
            <a:srgbClr val="002060"/>
          </a:solidFill>
        </p:spPr>
        <p:txBody>
          <a:bodyPr>
            <a:normAutofit/>
          </a:bodyPr>
          <a:lstStyle/>
          <a:p>
            <a:pPr algn="ctr"/>
            <a:r>
              <a:rPr lang="en-GB" sz="3200" b="1" dirty="0">
                <a:solidFill>
                  <a:schemeClr val="bg1"/>
                </a:solidFill>
                <a:latin typeface="+mn-lt"/>
              </a:rPr>
              <a:t>Serious Violence Reduction Orders (SVROs)</a:t>
            </a:r>
          </a:p>
        </p:txBody>
      </p:sp>
      <p:graphicFrame>
        <p:nvGraphicFramePr>
          <p:cNvPr id="12" name="Diagram 11">
            <a:extLst>
              <a:ext uri="{FF2B5EF4-FFF2-40B4-BE49-F238E27FC236}">
                <a16:creationId xmlns:a16="http://schemas.microsoft.com/office/drawing/2014/main" id="{5182DAC4-8446-2392-0FB0-DAE4C94ABB9F}"/>
              </a:ext>
            </a:extLst>
          </p:cNvPr>
          <p:cNvGraphicFramePr/>
          <p:nvPr>
            <p:extLst>
              <p:ext uri="{D42A27DB-BD31-4B8C-83A1-F6EECF244321}">
                <p14:modId xmlns:p14="http://schemas.microsoft.com/office/powerpoint/2010/main" val="2936971139"/>
              </p:ext>
            </p:extLst>
          </p:nvPr>
        </p:nvGraphicFramePr>
        <p:xfrm>
          <a:off x="191653" y="962498"/>
          <a:ext cx="11664987" cy="5175835"/>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spTree>
    <p:extLst>
      <p:ext uri="{BB962C8B-B14F-4D97-AF65-F5344CB8AC3E}">
        <p14:creationId xmlns:p14="http://schemas.microsoft.com/office/powerpoint/2010/main" val="258999162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2">
                                            <p:graphicEl>
                                              <a:dgm id="{3DCA7CA5-5897-48D7-BC94-466EAE847EF2}"/>
                                            </p:graphicEl>
                                          </p:spTgt>
                                        </p:tgtEl>
                                        <p:attrNameLst>
                                          <p:attrName>style.visibility</p:attrName>
                                        </p:attrNameLst>
                                      </p:cBhvr>
                                      <p:to>
                                        <p:strVal val="visible"/>
                                      </p:to>
                                    </p:set>
                                    <p:animEffect transition="in" filter="fade">
                                      <p:cBhvr>
                                        <p:cTn id="7" dur="500"/>
                                        <p:tgtEl>
                                          <p:spTgt spid="12">
                                            <p:graphicEl>
                                              <a:dgm id="{3DCA7CA5-5897-48D7-BC94-466EAE847EF2}"/>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2">
                                            <p:graphicEl>
                                              <a:dgm id="{BC277678-2E95-455F-AC64-EFB746CCB1BD}"/>
                                            </p:graphicEl>
                                          </p:spTgt>
                                        </p:tgtEl>
                                        <p:attrNameLst>
                                          <p:attrName>style.visibility</p:attrName>
                                        </p:attrNameLst>
                                      </p:cBhvr>
                                      <p:to>
                                        <p:strVal val="visible"/>
                                      </p:to>
                                    </p:set>
                                    <p:animEffect transition="in" filter="fade">
                                      <p:cBhvr>
                                        <p:cTn id="12" dur="500"/>
                                        <p:tgtEl>
                                          <p:spTgt spid="12">
                                            <p:graphicEl>
                                              <a:dgm id="{BC277678-2E95-455F-AC64-EFB746CCB1BD}"/>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12">
                                            <p:graphicEl>
                                              <a:dgm id="{81F2FF5F-9D56-4F80-BB28-86653DB4E963}"/>
                                            </p:graphicEl>
                                          </p:spTgt>
                                        </p:tgtEl>
                                        <p:attrNameLst>
                                          <p:attrName>style.visibility</p:attrName>
                                        </p:attrNameLst>
                                      </p:cBhvr>
                                      <p:to>
                                        <p:strVal val="visible"/>
                                      </p:to>
                                    </p:set>
                                    <p:animEffect transition="in" filter="fade">
                                      <p:cBhvr>
                                        <p:cTn id="17" dur="500"/>
                                        <p:tgtEl>
                                          <p:spTgt spid="12">
                                            <p:graphicEl>
                                              <a:dgm id="{81F2FF5F-9D56-4F80-BB28-86653DB4E963}"/>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12">
                                            <p:graphicEl>
                                              <a:dgm id="{5FF3ECBB-7A3E-4A3C-AB15-7DC29737A245}"/>
                                            </p:graphicEl>
                                          </p:spTgt>
                                        </p:tgtEl>
                                        <p:attrNameLst>
                                          <p:attrName>style.visibility</p:attrName>
                                        </p:attrNameLst>
                                      </p:cBhvr>
                                      <p:to>
                                        <p:strVal val="visible"/>
                                      </p:to>
                                    </p:set>
                                    <p:animEffect transition="in" filter="fade">
                                      <p:cBhvr>
                                        <p:cTn id="22" dur="500"/>
                                        <p:tgtEl>
                                          <p:spTgt spid="12">
                                            <p:graphicEl>
                                              <a:dgm id="{5FF3ECBB-7A3E-4A3C-AB15-7DC29737A245}"/>
                                            </p:graphic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12">
                                            <p:graphicEl>
                                              <a:dgm id="{4CBC69DE-C502-4467-9F06-BD51DCFA594C}"/>
                                            </p:graphicEl>
                                          </p:spTgt>
                                        </p:tgtEl>
                                        <p:attrNameLst>
                                          <p:attrName>style.visibility</p:attrName>
                                        </p:attrNameLst>
                                      </p:cBhvr>
                                      <p:to>
                                        <p:strVal val="visible"/>
                                      </p:to>
                                    </p:set>
                                    <p:animEffect transition="in" filter="fade">
                                      <p:cBhvr>
                                        <p:cTn id="27" dur="500"/>
                                        <p:tgtEl>
                                          <p:spTgt spid="12">
                                            <p:graphicEl>
                                              <a:dgm id="{4CBC69DE-C502-4467-9F06-BD51DCFA594C}"/>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12" grpId="0">
        <p:bldSub>
          <a:bldDgm bld="one"/>
        </p:bldSub>
      </p:bldGraphic>
    </p:bld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1870888" y="181597"/>
            <a:ext cx="8517632" cy="584775"/>
          </a:xfrm>
          <a:prstGeom prst="rect">
            <a:avLst/>
          </a:prstGeom>
          <a:solidFill>
            <a:srgbClr val="002060"/>
          </a:solidFill>
        </p:spPr>
        <p:txBody>
          <a:bodyPr wrap="square" rtlCol="0">
            <a:spAutoFit/>
          </a:bodyPr>
          <a:lstStyle/>
          <a:p>
            <a:pPr algn="ctr"/>
            <a:r>
              <a:rPr lang="en-GB" dirty="0">
                <a:latin typeface="+mn-lt"/>
              </a:rPr>
              <a:t>Other Search Powers - Intimate</a:t>
            </a:r>
          </a:p>
        </p:txBody>
      </p:sp>
      <p:grpSp>
        <p:nvGrpSpPr>
          <p:cNvPr id="5" name="Group 4">
            <a:extLst>
              <a:ext uri="{FF2B5EF4-FFF2-40B4-BE49-F238E27FC236}">
                <a16:creationId xmlns:a16="http://schemas.microsoft.com/office/drawing/2014/main" id="{12644126-9C29-4DA8-A0A2-B288237AC09E}"/>
              </a:ext>
            </a:extLst>
          </p:cNvPr>
          <p:cNvGrpSpPr/>
          <p:nvPr/>
        </p:nvGrpSpPr>
        <p:grpSpPr>
          <a:xfrm>
            <a:off x="0" y="5734233"/>
            <a:ext cx="12192000" cy="1240188"/>
            <a:chOff x="0" y="5734233"/>
            <a:chExt cx="12192000" cy="1240188"/>
          </a:xfrm>
        </p:grpSpPr>
        <p:pic>
          <p:nvPicPr>
            <p:cNvPr id="6" name="Picture 5">
              <a:extLst>
                <a:ext uri="{FF2B5EF4-FFF2-40B4-BE49-F238E27FC236}">
                  <a16:creationId xmlns:a16="http://schemas.microsoft.com/office/drawing/2014/main" id="{AA147A3B-D582-4952-93BD-C803FCF4C201}"/>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p:blipFill>
          <p:spPr>
            <a:xfrm>
              <a:off x="0" y="6045466"/>
              <a:ext cx="12192000" cy="827536"/>
            </a:xfrm>
            <a:prstGeom prst="rect">
              <a:avLst/>
            </a:prstGeom>
          </p:spPr>
        </p:pic>
        <p:sp>
          <p:nvSpPr>
            <p:cNvPr id="7" name="Rectangle 6">
              <a:extLst>
                <a:ext uri="{FF2B5EF4-FFF2-40B4-BE49-F238E27FC236}">
                  <a16:creationId xmlns:a16="http://schemas.microsoft.com/office/drawing/2014/main" id="{30C23594-6695-4DAD-8012-7ED41B19EB40}"/>
                </a:ext>
              </a:extLst>
            </p:cNvPr>
            <p:cNvSpPr/>
            <p:nvPr/>
          </p:nvSpPr>
          <p:spPr>
            <a:xfrm>
              <a:off x="25878" y="6099245"/>
              <a:ext cx="2278207" cy="728890"/>
            </a:xfrm>
            <a:prstGeom prst="rect">
              <a:avLst/>
            </a:prstGeom>
            <a:solidFill>
              <a:srgbClr val="00438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8" name="Picture 7">
              <a:extLst>
                <a:ext uri="{FF2B5EF4-FFF2-40B4-BE49-F238E27FC236}">
                  <a16:creationId xmlns:a16="http://schemas.microsoft.com/office/drawing/2014/main" id="{24A7DC33-67F7-4ECB-BDC2-B9A99469CD34}"/>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077275" y="5880520"/>
              <a:ext cx="829163" cy="947615"/>
            </a:xfrm>
            <a:prstGeom prst="rect">
              <a:avLst/>
            </a:prstGeom>
          </p:spPr>
        </p:pic>
        <p:sp>
          <p:nvSpPr>
            <p:cNvPr id="9" name="Rectangle 8">
              <a:extLst>
                <a:ext uri="{FF2B5EF4-FFF2-40B4-BE49-F238E27FC236}">
                  <a16:creationId xmlns:a16="http://schemas.microsoft.com/office/drawing/2014/main" id="{3DB40E93-DB7C-435C-AD41-186D18303620}"/>
                </a:ext>
              </a:extLst>
            </p:cNvPr>
            <p:cNvSpPr/>
            <p:nvPr/>
          </p:nvSpPr>
          <p:spPr>
            <a:xfrm>
              <a:off x="9029700" y="6099245"/>
              <a:ext cx="2970647" cy="72889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0" name="Picture 9" descr="Text, letter&#10;&#10;Description automatically generated">
              <a:extLst>
                <a:ext uri="{FF2B5EF4-FFF2-40B4-BE49-F238E27FC236}">
                  <a16:creationId xmlns:a16="http://schemas.microsoft.com/office/drawing/2014/main" id="{36254B16-92C2-4285-A7B4-48291328E0A7}"/>
                </a:ext>
              </a:extLst>
            </p:cNvPr>
            <p:cNvPicPr>
              <a:picLocks noChangeAspect="1"/>
            </p:cNvPicPr>
            <p:nvPr/>
          </p:nvPicPr>
          <p:blipFill rotWithShape="1">
            <a:blip r:embed="rId5" cstate="print">
              <a:extLst>
                <a:ext uri="{28A0092B-C50C-407E-A947-70E740481C1C}">
                  <a14:useLocalDpi xmlns:a14="http://schemas.microsoft.com/office/drawing/2010/main" val="0"/>
                </a:ext>
              </a:extLst>
            </a:blip>
            <a:srcRect l="23972" t="33869" r="24538" b="34228"/>
            <a:stretch/>
          </p:blipFill>
          <p:spPr>
            <a:xfrm>
              <a:off x="9966911" y="6099245"/>
              <a:ext cx="2071341" cy="719519"/>
            </a:xfrm>
            <a:prstGeom prst="rect">
              <a:avLst/>
            </a:prstGeom>
          </p:spPr>
        </p:pic>
        <p:pic>
          <p:nvPicPr>
            <p:cNvPr id="11" name="Picture 10" descr="A picture containing text, metalware, gear&#10;&#10;Description automatically generated">
              <a:extLst>
                <a:ext uri="{FF2B5EF4-FFF2-40B4-BE49-F238E27FC236}">
                  <a16:creationId xmlns:a16="http://schemas.microsoft.com/office/drawing/2014/main" id="{CF8F48B0-14B4-4BB4-9231-054F1A5071F0}"/>
                </a:ext>
              </a:extLst>
            </p:cNvPr>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91485" y="5734233"/>
              <a:ext cx="1034370" cy="1240188"/>
            </a:xfrm>
            <a:prstGeom prst="rect">
              <a:avLst/>
            </a:prstGeom>
          </p:spPr>
        </p:pic>
      </p:grpSp>
      <p:sp>
        <p:nvSpPr>
          <p:cNvPr id="2" name="TextBox 1">
            <a:extLst>
              <a:ext uri="{FF2B5EF4-FFF2-40B4-BE49-F238E27FC236}">
                <a16:creationId xmlns:a16="http://schemas.microsoft.com/office/drawing/2014/main" id="{88DA76DB-CF42-4A85-8FCE-676252E2389F}"/>
              </a:ext>
            </a:extLst>
          </p:cNvPr>
          <p:cNvSpPr txBox="1"/>
          <p:nvPr/>
        </p:nvSpPr>
        <p:spPr>
          <a:xfrm>
            <a:off x="711287" y="1038991"/>
            <a:ext cx="10729192" cy="804707"/>
          </a:xfrm>
          <a:custGeom>
            <a:avLst/>
            <a:gdLst>
              <a:gd name="connsiteX0" fmla="*/ 0 w 10729192"/>
              <a:gd name="connsiteY0" fmla="*/ 0 h 804707"/>
              <a:gd name="connsiteX1" fmla="*/ 703358 w 10729192"/>
              <a:gd name="connsiteY1" fmla="*/ 0 h 804707"/>
              <a:gd name="connsiteX2" fmla="*/ 1084841 w 10729192"/>
              <a:gd name="connsiteY2" fmla="*/ 0 h 804707"/>
              <a:gd name="connsiteX3" fmla="*/ 1788199 w 10729192"/>
              <a:gd name="connsiteY3" fmla="*/ 0 h 804707"/>
              <a:gd name="connsiteX4" fmla="*/ 2491557 w 10729192"/>
              <a:gd name="connsiteY4" fmla="*/ 0 h 804707"/>
              <a:gd name="connsiteX5" fmla="*/ 2765747 w 10729192"/>
              <a:gd name="connsiteY5" fmla="*/ 0 h 804707"/>
              <a:gd name="connsiteX6" fmla="*/ 3469105 w 10729192"/>
              <a:gd name="connsiteY6" fmla="*/ 0 h 804707"/>
              <a:gd name="connsiteX7" fmla="*/ 4172464 w 10729192"/>
              <a:gd name="connsiteY7" fmla="*/ 0 h 804707"/>
              <a:gd name="connsiteX8" fmla="*/ 4875822 w 10729192"/>
              <a:gd name="connsiteY8" fmla="*/ 0 h 804707"/>
              <a:gd name="connsiteX9" fmla="*/ 5579180 w 10729192"/>
              <a:gd name="connsiteY9" fmla="*/ 0 h 804707"/>
              <a:gd name="connsiteX10" fmla="*/ 6067954 w 10729192"/>
              <a:gd name="connsiteY10" fmla="*/ 0 h 804707"/>
              <a:gd name="connsiteX11" fmla="*/ 6664020 w 10729192"/>
              <a:gd name="connsiteY11" fmla="*/ 0 h 804707"/>
              <a:gd name="connsiteX12" fmla="*/ 7474670 w 10729192"/>
              <a:gd name="connsiteY12" fmla="*/ 0 h 804707"/>
              <a:gd name="connsiteX13" fmla="*/ 8070737 w 10729192"/>
              <a:gd name="connsiteY13" fmla="*/ 0 h 804707"/>
              <a:gd name="connsiteX14" fmla="*/ 8774095 w 10729192"/>
              <a:gd name="connsiteY14" fmla="*/ 0 h 804707"/>
              <a:gd name="connsiteX15" fmla="*/ 9262869 w 10729192"/>
              <a:gd name="connsiteY15" fmla="*/ 0 h 804707"/>
              <a:gd name="connsiteX16" fmla="*/ 9966227 w 10729192"/>
              <a:gd name="connsiteY16" fmla="*/ 0 h 804707"/>
              <a:gd name="connsiteX17" fmla="*/ 10729192 w 10729192"/>
              <a:gd name="connsiteY17" fmla="*/ 0 h 804707"/>
              <a:gd name="connsiteX18" fmla="*/ 10729192 w 10729192"/>
              <a:gd name="connsiteY18" fmla="*/ 418448 h 804707"/>
              <a:gd name="connsiteX19" fmla="*/ 10729192 w 10729192"/>
              <a:gd name="connsiteY19" fmla="*/ 804707 h 804707"/>
              <a:gd name="connsiteX20" fmla="*/ 9918542 w 10729192"/>
              <a:gd name="connsiteY20" fmla="*/ 804707 h 804707"/>
              <a:gd name="connsiteX21" fmla="*/ 9644351 w 10729192"/>
              <a:gd name="connsiteY21" fmla="*/ 804707 h 804707"/>
              <a:gd name="connsiteX22" fmla="*/ 8833701 w 10729192"/>
              <a:gd name="connsiteY22" fmla="*/ 804707 h 804707"/>
              <a:gd name="connsiteX23" fmla="*/ 8344927 w 10729192"/>
              <a:gd name="connsiteY23" fmla="*/ 804707 h 804707"/>
              <a:gd name="connsiteX24" fmla="*/ 7641569 w 10729192"/>
              <a:gd name="connsiteY24" fmla="*/ 804707 h 804707"/>
              <a:gd name="connsiteX25" fmla="*/ 6938211 w 10729192"/>
              <a:gd name="connsiteY25" fmla="*/ 804707 h 804707"/>
              <a:gd name="connsiteX26" fmla="*/ 6449437 w 10729192"/>
              <a:gd name="connsiteY26" fmla="*/ 804707 h 804707"/>
              <a:gd name="connsiteX27" fmla="*/ 6067954 w 10729192"/>
              <a:gd name="connsiteY27" fmla="*/ 804707 h 804707"/>
              <a:gd name="connsiteX28" fmla="*/ 5686472 w 10729192"/>
              <a:gd name="connsiteY28" fmla="*/ 804707 h 804707"/>
              <a:gd name="connsiteX29" fmla="*/ 5412281 w 10729192"/>
              <a:gd name="connsiteY29" fmla="*/ 804707 h 804707"/>
              <a:gd name="connsiteX30" fmla="*/ 5030799 w 10729192"/>
              <a:gd name="connsiteY30" fmla="*/ 804707 h 804707"/>
              <a:gd name="connsiteX31" fmla="*/ 4542025 w 10729192"/>
              <a:gd name="connsiteY31" fmla="*/ 804707 h 804707"/>
              <a:gd name="connsiteX32" fmla="*/ 4160542 w 10729192"/>
              <a:gd name="connsiteY32" fmla="*/ 804707 h 804707"/>
              <a:gd name="connsiteX33" fmla="*/ 3671768 w 10729192"/>
              <a:gd name="connsiteY33" fmla="*/ 804707 h 804707"/>
              <a:gd name="connsiteX34" fmla="*/ 3290286 w 10729192"/>
              <a:gd name="connsiteY34" fmla="*/ 804707 h 804707"/>
              <a:gd name="connsiteX35" fmla="*/ 2586927 w 10729192"/>
              <a:gd name="connsiteY35" fmla="*/ 804707 h 804707"/>
              <a:gd name="connsiteX36" fmla="*/ 2312737 w 10729192"/>
              <a:gd name="connsiteY36" fmla="*/ 804707 h 804707"/>
              <a:gd name="connsiteX37" fmla="*/ 1502087 w 10729192"/>
              <a:gd name="connsiteY37" fmla="*/ 804707 h 804707"/>
              <a:gd name="connsiteX38" fmla="*/ 1227896 w 10729192"/>
              <a:gd name="connsiteY38" fmla="*/ 804707 h 804707"/>
              <a:gd name="connsiteX39" fmla="*/ 0 w 10729192"/>
              <a:gd name="connsiteY39" fmla="*/ 804707 h 804707"/>
              <a:gd name="connsiteX40" fmla="*/ 0 w 10729192"/>
              <a:gd name="connsiteY40" fmla="*/ 386259 h 804707"/>
              <a:gd name="connsiteX41" fmla="*/ 0 w 10729192"/>
              <a:gd name="connsiteY41" fmla="*/ 0 h 8047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Lst>
            <a:rect l="l" t="t" r="r" b="b"/>
            <a:pathLst>
              <a:path w="10729192" h="804707" fill="none" extrusionOk="0">
                <a:moveTo>
                  <a:pt x="0" y="0"/>
                </a:moveTo>
                <a:cubicBezTo>
                  <a:pt x="149773" y="-36483"/>
                  <a:pt x="487881" y="15943"/>
                  <a:pt x="703358" y="0"/>
                </a:cubicBezTo>
                <a:cubicBezTo>
                  <a:pt x="918835" y="-15943"/>
                  <a:pt x="930381" y="35611"/>
                  <a:pt x="1084841" y="0"/>
                </a:cubicBezTo>
                <a:cubicBezTo>
                  <a:pt x="1239301" y="-35611"/>
                  <a:pt x="1591424" y="27808"/>
                  <a:pt x="1788199" y="0"/>
                </a:cubicBezTo>
                <a:cubicBezTo>
                  <a:pt x="1984974" y="-27808"/>
                  <a:pt x="2313632" y="41965"/>
                  <a:pt x="2491557" y="0"/>
                </a:cubicBezTo>
                <a:cubicBezTo>
                  <a:pt x="2669482" y="-41965"/>
                  <a:pt x="2653215" y="10226"/>
                  <a:pt x="2765747" y="0"/>
                </a:cubicBezTo>
                <a:cubicBezTo>
                  <a:pt x="2878279" y="-10226"/>
                  <a:pt x="3218846" y="46439"/>
                  <a:pt x="3469105" y="0"/>
                </a:cubicBezTo>
                <a:cubicBezTo>
                  <a:pt x="3719364" y="-46439"/>
                  <a:pt x="3968330" y="47281"/>
                  <a:pt x="4172464" y="0"/>
                </a:cubicBezTo>
                <a:cubicBezTo>
                  <a:pt x="4376598" y="-47281"/>
                  <a:pt x="4629033" y="49779"/>
                  <a:pt x="4875822" y="0"/>
                </a:cubicBezTo>
                <a:cubicBezTo>
                  <a:pt x="5122611" y="-49779"/>
                  <a:pt x="5370097" y="73432"/>
                  <a:pt x="5579180" y="0"/>
                </a:cubicBezTo>
                <a:cubicBezTo>
                  <a:pt x="5788263" y="-73432"/>
                  <a:pt x="5837246" y="51716"/>
                  <a:pt x="6067954" y="0"/>
                </a:cubicBezTo>
                <a:cubicBezTo>
                  <a:pt x="6298662" y="-51716"/>
                  <a:pt x="6445486" y="48420"/>
                  <a:pt x="6664020" y="0"/>
                </a:cubicBezTo>
                <a:cubicBezTo>
                  <a:pt x="6882554" y="-48420"/>
                  <a:pt x="7273831" y="89485"/>
                  <a:pt x="7474670" y="0"/>
                </a:cubicBezTo>
                <a:cubicBezTo>
                  <a:pt x="7675509" y="-89485"/>
                  <a:pt x="7935109" y="56567"/>
                  <a:pt x="8070737" y="0"/>
                </a:cubicBezTo>
                <a:cubicBezTo>
                  <a:pt x="8206365" y="-56567"/>
                  <a:pt x="8556996" y="79669"/>
                  <a:pt x="8774095" y="0"/>
                </a:cubicBezTo>
                <a:cubicBezTo>
                  <a:pt x="8991194" y="-79669"/>
                  <a:pt x="9090317" y="39399"/>
                  <a:pt x="9262869" y="0"/>
                </a:cubicBezTo>
                <a:cubicBezTo>
                  <a:pt x="9435421" y="-39399"/>
                  <a:pt x="9700788" y="84199"/>
                  <a:pt x="9966227" y="0"/>
                </a:cubicBezTo>
                <a:cubicBezTo>
                  <a:pt x="10231666" y="-84199"/>
                  <a:pt x="10496649" y="20786"/>
                  <a:pt x="10729192" y="0"/>
                </a:cubicBezTo>
                <a:cubicBezTo>
                  <a:pt x="10748655" y="157557"/>
                  <a:pt x="10721544" y="243770"/>
                  <a:pt x="10729192" y="418448"/>
                </a:cubicBezTo>
                <a:cubicBezTo>
                  <a:pt x="10736840" y="593126"/>
                  <a:pt x="10728144" y="708625"/>
                  <a:pt x="10729192" y="804707"/>
                </a:cubicBezTo>
                <a:cubicBezTo>
                  <a:pt x="10426737" y="833815"/>
                  <a:pt x="10186362" y="765580"/>
                  <a:pt x="9918542" y="804707"/>
                </a:cubicBezTo>
                <a:cubicBezTo>
                  <a:pt x="9650722" y="843834"/>
                  <a:pt x="9709735" y="773556"/>
                  <a:pt x="9644351" y="804707"/>
                </a:cubicBezTo>
                <a:cubicBezTo>
                  <a:pt x="9578967" y="835858"/>
                  <a:pt x="9129496" y="739030"/>
                  <a:pt x="8833701" y="804707"/>
                </a:cubicBezTo>
                <a:cubicBezTo>
                  <a:pt x="8537906" y="870384"/>
                  <a:pt x="8497020" y="784753"/>
                  <a:pt x="8344927" y="804707"/>
                </a:cubicBezTo>
                <a:cubicBezTo>
                  <a:pt x="8192834" y="824661"/>
                  <a:pt x="7819984" y="794013"/>
                  <a:pt x="7641569" y="804707"/>
                </a:cubicBezTo>
                <a:cubicBezTo>
                  <a:pt x="7463154" y="815401"/>
                  <a:pt x="7278226" y="726408"/>
                  <a:pt x="6938211" y="804707"/>
                </a:cubicBezTo>
                <a:cubicBezTo>
                  <a:pt x="6598196" y="883006"/>
                  <a:pt x="6659840" y="791328"/>
                  <a:pt x="6449437" y="804707"/>
                </a:cubicBezTo>
                <a:cubicBezTo>
                  <a:pt x="6239034" y="818086"/>
                  <a:pt x="6185132" y="773363"/>
                  <a:pt x="6067954" y="804707"/>
                </a:cubicBezTo>
                <a:cubicBezTo>
                  <a:pt x="5950776" y="836051"/>
                  <a:pt x="5775822" y="790549"/>
                  <a:pt x="5686472" y="804707"/>
                </a:cubicBezTo>
                <a:cubicBezTo>
                  <a:pt x="5597122" y="818865"/>
                  <a:pt x="5493661" y="791786"/>
                  <a:pt x="5412281" y="804707"/>
                </a:cubicBezTo>
                <a:cubicBezTo>
                  <a:pt x="5330901" y="817628"/>
                  <a:pt x="5164048" y="769598"/>
                  <a:pt x="5030799" y="804707"/>
                </a:cubicBezTo>
                <a:cubicBezTo>
                  <a:pt x="4897550" y="839816"/>
                  <a:pt x="4667511" y="761438"/>
                  <a:pt x="4542025" y="804707"/>
                </a:cubicBezTo>
                <a:cubicBezTo>
                  <a:pt x="4416539" y="847976"/>
                  <a:pt x="4319614" y="796222"/>
                  <a:pt x="4160542" y="804707"/>
                </a:cubicBezTo>
                <a:cubicBezTo>
                  <a:pt x="4001470" y="813192"/>
                  <a:pt x="3898378" y="796887"/>
                  <a:pt x="3671768" y="804707"/>
                </a:cubicBezTo>
                <a:cubicBezTo>
                  <a:pt x="3445158" y="812527"/>
                  <a:pt x="3372280" y="791687"/>
                  <a:pt x="3290286" y="804707"/>
                </a:cubicBezTo>
                <a:cubicBezTo>
                  <a:pt x="3208292" y="817727"/>
                  <a:pt x="2873575" y="785472"/>
                  <a:pt x="2586927" y="804707"/>
                </a:cubicBezTo>
                <a:cubicBezTo>
                  <a:pt x="2300279" y="823942"/>
                  <a:pt x="2404889" y="789820"/>
                  <a:pt x="2312737" y="804707"/>
                </a:cubicBezTo>
                <a:cubicBezTo>
                  <a:pt x="2220585" y="819594"/>
                  <a:pt x="1702083" y="775173"/>
                  <a:pt x="1502087" y="804707"/>
                </a:cubicBezTo>
                <a:cubicBezTo>
                  <a:pt x="1302091" y="834241"/>
                  <a:pt x="1318363" y="788981"/>
                  <a:pt x="1227896" y="804707"/>
                </a:cubicBezTo>
                <a:cubicBezTo>
                  <a:pt x="1137429" y="820433"/>
                  <a:pt x="366443" y="803255"/>
                  <a:pt x="0" y="804707"/>
                </a:cubicBezTo>
                <a:cubicBezTo>
                  <a:pt x="-18587" y="654440"/>
                  <a:pt x="21348" y="506824"/>
                  <a:pt x="0" y="386259"/>
                </a:cubicBezTo>
                <a:cubicBezTo>
                  <a:pt x="-21348" y="265694"/>
                  <a:pt x="25639" y="110711"/>
                  <a:pt x="0" y="0"/>
                </a:cubicBezTo>
                <a:close/>
              </a:path>
              <a:path w="10729192" h="804707" stroke="0" extrusionOk="0">
                <a:moveTo>
                  <a:pt x="0" y="0"/>
                </a:moveTo>
                <a:cubicBezTo>
                  <a:pt x="121023" y="-7387"/>
                  <a:pt x="371852" y="7970"/>
                  <a:pt x="488774" y="0"/>
                </a:cubicBezTo>
                <a:cubicBezTo>
                  <a:pt x="605696" y="-7970"/>
                  <a:pt x="636246" y="4437"/>
                  <a:pt x="762965" y="0"/>
                </a:cubicBezTo>
                <a:cubicBezTo>
                  <a:pt x="889684" y="-4437"/>
                  <a:pt x="972876" y="30388"/>
                  <a:pt x="1144447" y="0"/>
                </a:cubicBezTo>
                <a:cubicBezTo>
                  <a:pt x="1316018" y="-30388"/>
                  <a:pt x="1321876" y="21974"/>
                  <a:pt x="1418638" y="0"/>
                </a:cubicBezTo>
                <a:cubicBezTo>
                  <a:pt x="1515400" y="-21974"/>
                  <a:pt x="1769221" y="13610"/>
                  <a:pt x="2014704" y="0"/>
                </a:cubicBezTo>
                <a:cubicBezTo>
                  <a:pt x="2260187" y="-13610"/>
                  <a:pt x="2170249" y="23755"/>
                  <a:pt x="2288894" y="0"/>
                </a:cubicBezTo>
                <a:cubicBezTo>
                  <a:pt x="2407539" y="-23755"/>
                  <a:pt x="2518502" y="44164"/>
                  <a:pt x="2670377" y="0"/>
                </a:cubicBezTo>
                <a:cubicBezTo>
                  <a:pt x="2822252" y="-44164"/>
                  <a:pt x="3167885" y="21378"/>
                  <a:pt x="3373735" y="0"/>
                </a:cubicBezTo>
                <a:cubicBezTo>
                  <a:pt x="3579585" y="-21378"/>
                  <a:pt x="3679318" y="17570"/>
                  <a:pt x="3862509" y="0"/>
                </a:cubicBezTo>
                <a:cubicBezTo>
                  <a:pt x="4045700" y="-17570"/>
                  <a:pt x="4046421" y="971"/>
                  <a:pt x="4136700" y="0"/>
                </a:cubicBezTo>
                <a:cubicBezTo>
                  <a:pt x="4226979" y="-971"/>
                  <a:pt x="4503165" y="57914"/>
                  <a:pt x="4732766" y="0"/>
                </a:cubicBezTo>
                <a:cubicBezTo>
                  <a:pt x="4962367" y="-57914"/>
                  <a:pt x="4908344" y="13909"/>
                  <a:pt x="5006956" y="0"/>
                </a:cubicBezTo>
                <a:cubicBezTo>
                  <a:pt x="5105568" y="-13909"/>
                  <a:pt x="5373540" y="62223"/>
                  <a:pt x="5603022" y="0"/>
                </a:cubicBezTo>
                <a:cubicBezTo>
                  <a:pt x="5832504" y="-62223"/>
                  <a:pt x="6059835" y="14015"/>
                  <a:pt x="6199089" y="0"/>
                </a:cubicBezTo>
                <a:cubicBezTo>
                  <a:pt x="6338343" y="-14015"/>
                  <a:pt x="6588236" y="7989"/>
                  <a:pt x="6902447" y="0"/>
                </a:cubicBezTo>
                <a:cubicBezTo>
                  <a:pt x="7216658" y="-7989"/>
                  <a:pt x="7176801" y="44437"/>
                  <a:pt x="7283929" y="0"/>
                </a:cubicBezTo>
                <a:cubicBezTo>
                  <a:pt x="7391057" y="-44437"/>
                  <a:pt x="7711513" y="61567"/>
                  <a:pt x="8094579" y="0"/>
                </a:cubicBezTo>
                <a:cubicBezTo>
                  <a:pt x="8477645" y="-61567"/>
                  <a:pt x="8231870" y="15126"/>
                  <a:pt x="8368770" y="0"/>
                </a:cubicBezTo>
                <a:cubicBezTo>
                  <a:pt x="8505670" y="-15126"/>
                  <a:pt x="8827826" y="46758"/>
                  <a:pt x="8964836" y="0"/>
                </a:cubicBezTo>
                <a:cubicBezTo>
                  <a:pt x="9101846" y="-46758"/>
                  <a:pt x="9375625" y="56243"/>
                  <a:pt x="9668194" y="0"/>
                </a:cubicBezTo>
                <a:cubicBezTo>
                  <a:pt x="9960763" y="-56243"/>
                  <a:pt x="10295405" y="60179"/>
                  <a:pt x="10729192" y="0"/>
                </a:cubicBezTo>
                <a:cubicBezTo>
                  <a:pt x="10747425" y="98543"/>
                  <a:pt x="10708439" y="300373"/>
                  <a:pt x="10729192" y="378212"/>
                </a:cubicBezTo>
                <a:cubicBezTo>
                  <a:pt x="10749945" y="456051"/>
                  <a:pt x="10708805" y="641407"/>
                  <a:pt x="10729192" y="804707"/>
                </a:cubicBezTo>
                <a:cubicBezTo>
                  <a:pt x="10456526" y="872598"/>
                  <a:pt x="10198444" y="734372"/>
                  <a:pt x="10025834" y="804707"/>
                </a:cubicBezTo>
                <a:cubicBezTo>
                  <a:pt x="9853224" y="875042"/>
                  <a:pt x="9769440" y="804307"/>
                  <a:pt x="9537060" y="804707"/>
                </a:cubicBezTo>
                <a:cubicBezTo>
                  <a:pt x="9304680" y="805107"/>
                  <a:pt x="9185815" y="790990"/>
                  <a:pt x="8940993" y="804707"/>
                </a:cubicBezTo>
                <a:cubicBezTo>
                  <a:pt x="8696171" y="818424"/>
                  <a:pt x="8590473" y="794946"/>
                  <a:pt x="8452219" y="804707"/>
                </a:cubicBezTo>
                <a:cubicBezTo>
                  <a:pt x="8313965" y="814468"/>
                  <a:pt x="7885465" y="786727"/>
                  <a:pt x="7641569" y="804707"/>
                </a:cubicBezTo>
                <a:cubicBezTo>
                  <a:pt x="7397673" y="822687"/>
                  <a:pt x="7258706" y="749363"/>
                  <a:pt x="7152795" y="804707"/>
                </a:cubicBezTo>
                <a:cubicBezTo>
                  <a:pt x="7046884" y="860051"/>
                  <a:pt x="6715662" y="753479"/>
                  <a:pt x="6556728" y="804707"/>
                </a:cubicBezTo>
                <a:cubicBezTo>
                  <a:pt x="6397794" y="855935"/>
                  <a:pt x="6300464" y="773958"/>
                  <a:pt x="6175246" y="804707"/>
                </a:cubicBezTo>
                <a:cubicBezTo>
                  <a:pt x="6050028" y="835456"/>
                  <a:pt x="5622624" y="732300"/>
                  <a:pt x="5471888" y="804707"/>
                </a:cubicBezTo>
                <a:cubicBezTo>
                  <a:pt x="5321152" y="877114"/>
                  <a:pt x="4963341" y="751446"/>
                  <a:pt x="4768530" y="804707"/>
                </a:cubicBezTo>
                <a:cubicBezTo>
                  <a:pt x="4573719" y="857968"/>
                  <a:pt x="4458075" y="765141"/>
                  <a:pt x="4279755" y="804707"/>
                </a:cubicBezTo>
                <a:cubicBezTo>
                  <a:pt x="4101436" y="844273"/>
                  <a:pt x="3852896" y="758968"/>
                  <a:pt x="3576397" y="804707"/>
                </a:cubicBezTo>
                <a:cubicBezTo>
                  <a:pt x="3299898" y="850446"/>
                  <a:pt x="3139716" y="731022"/>
                  <a:pt x="2873039" y="804707"/>
                </a:cubicBezTo>
                <a:cubicBezTo>
                  <a:pt x="2606362" y="878392"/>
                  <a:pt x="2517926" y="763517"/>
                  <a:pt x="2384265" y="804707"/>
                </a:cubicBezTo>
                <a:cubicBezTo>
                  <a:pt x="2250604" y="845897"/>
                  <a:pt x="1929802" y="763076"/>
                  <a:pt x="1680907" y="804707"/>
                </a:cubicBezTo>
                <a:cubicBezTo>
                  <a:pt x="1432012" y="846338"/>
                  <a:pt x="1295342" y="788324"/>
                  <a:pt x="1192132" y="804707"/>
                </a:cubicBezTo>
                <a:cubicBezTo>
                  <a:pt x="1088923" y="821090"/>
                  <a:pt x="1014904" y="793006"/>
                  <a:pt x="917942" y="804707"/>
                </a:cubicBezTo>
                <a:cubicBezTo>
                  <a:pt x="820980" y="816408"/>
                  <a:pt x="218127" y="784517"/>
                  <a:pt x="0" y="804707"/>
                </a:cubicBezTo>
                <a:cubicBezTo>
                  <a:pt x="-43976" y="659107"/>
                  <a:pt x="40883" y="582792"/>
                  <a:pt x="0" y="418448"/>
                </a:cubicBezTo>
                <a:cubicBezTo>
                  <a:pt x="-40883" y="254104"/>
                  <a:pt x="36857" y="150171"/>
                  <a:pt x="0" y="0"/>
                </a:cubicBezTo>
                <a:close/>
              </a:path>
            </a:pathLst>
          </a:custGeom>
          <a:solidFill>
            <a:schemeClr val="accent3">
              <a:lumMod val="60000"/>
              <a:lumOff val="40000"/>
            </a:schemeClr>
          </a:solidFill>
          <a:ln>
            <a:solidFill>
              <a:schemeClr val="tx1"/>
            </a:solidFill>
            <a:extLst>
              <a:ext uri="{C807C97D-BFC1-408E-A445-0C87EB9F89A2}">
                <ask:lineSketchStyleProps xmlns:ask="http://schemas.microsoft.com/office/drawing/2018/sketchyshapes" sd="2513725380">
                  <a:prstGeom prst="rect">
                    <a:avLst/>
                  </a:prstGeom>
                  <ask:type>
                    <ask:lineSketchScribble/>
                  </ask:type>
                </ask:lineSketchStyleProps>
              </a:ext>
            </a:extLst>
          </a:ln>
        </p:spPr>
        <p:txBody>
          <a:bodyPr wrap="square" rtlCol="0">
            <a:spAutoFit/>
          </a:bodyPr>
          <a:lstStyle/>
          <a:p>
            <a:pPr>
              <a:lnSpc>
                <a:spcPct val="107000"/>
              </a:lnSpc>
              <a:spcAft>
                <a:spcPts val="800"/>
              </a:spcAft>
            </a:pPr>
            <a:r>
              <a:rPr lang="en-GB" sz="2000" b="1"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PACE Code C ANNEX A - INTIMATE AND STRIP SEARCHES</a:t>
            </a:r>
          </a:p>
          <a:p>
            <a:pPr>
              <a:lnSpc>
                <a:spcPct val="107000"/>
              </a:lnSpc>
              <a:spcAft>
                <a:spcPts val="800"/>
              </a:spcAft>
            </a:pPr>
            <a:r>
              <a:rPr lang="en-GB" sz="1800" b="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An intimate search consists of the physical examination of a person's body orifices other than the mouth. </a:t>
            </a:r>
            <a:endParaRPr lang="en-GB" sz="3600" b="0" dirty="0">
              <a:solidFill>
                <a:schemeClr val="tx1"/>
              </a:solidFill>
            </a:endParaRPr>
          </a:p>
        </p:txBody>
      </p:sp>
      <p:sp>
        <p:nvSpPr>
          <p:cNvPr id="3" name="TextBox 2">
            <a:extLst>
              <a:ext uri="{FF2B5EF4-FFF2-40B4-BE49-F238E27FC236}">
                <a16:creationId xmlns:a16="http://schemas.microsoft.com/office/drawing/2014/main" id="{B187911E-E950-4CD3-8DF6-86E02AA47EE3}"/>
              </a:ext>
            </a:extLst>
          </p:cNvPr>
          <p:cNvSpPr txBox="1"/>
          <p:nvPr/>
        </p:nvSpPr>
        <p:spPr>
          <a:xfrm>
            <a:off x="711287" y="2303815"/>
            <a:ext cx="5904656" cy="2951642"/>
          </a:xfrm>
          <a:custGeom>
            <a:avLst/>
            <a:gdLst>
              <a:gd name="connsiteX0" fmla="*/ 0 w 5904656"/>
              <a:gd name="connsiteY0" fmla="*/ 0 h 2951642"/>
              <a:gd name="connsiteX1" fmla="*/ 413326 w 5904656"/>
              <a:gd name="connsiteY1" fmla="*/ 0 h 2951642"/>
              <a:gd name="connsiteX2" fmla="*/ 1062838 w 5904656"/>
              <a:gd name="connsiteY2" fmla="*/ 0 h 2951642"/>
              <a:gd name="connsiteX3" fmla="*/ 1771397 w 5904656"/>
              <a:gd name="connsiteY3" fmla="*/ 0 h 2951642"/>
              <a:gd name="connsiteX4" fmla="*/ 2184723 w 5904656"/>
              <a:gd name="connsiteY4" fmla="*/ 0 h 2951642"/>
              <a:gd name="connsiteX5" fmla="*/ 2834235 w 5904656"/>
              <a:gd name="connsiteY5" fmla="*/ 0 h 2951642"/>
              <a:gd name="connsiteX6" fmla="*/ 3483747 w 5904656"/>
              <a:gd name="connsiteY6" fmla="*/ 0 h 2951642"/>
              <a:gd name="connsiteX7" fmla="*/ 4015166 w 5904656"/>
              <a:gd name="connsiteY7" fmla="*/ 0 h 2951642"/>
              <a:gd name="connsiteX8" fmla="*/ 4487539 w 5904656"/>
              <a:gd name="connsiteY8" fmla="*/ 0 h 2951642"/>
              <a:gd name="connsiteX9" fmla="*/ 4959911 w 5904656"/>
              <a:gd name="connsiteY9" fmla="*/ 0 h 2951642"/>
              <a:gd name="connsiteX10" fmla="*/ 5373237 w 5904656"/>
              <a:gd name="connsiteY10" fmla="*/ 0 h 2951642"/>
              <a:gd name="connsiteX11" fmla="*/ 5904656 w 5904656"/>
              <a:gd name="connsiteY11" fmla="*/ 0 h 2951642"/>
              <a:gd name="connsiteX12" fmla="*/ 5904656 w 5904656"/>
              <a:gd name="connsiteY12" fmla="*/ 649361 h 2951642"/>
              <a:gd name="connsiteX13" fmla="*/ 5904656 w 5904656"/>
              <a:gd name="connsiteY13" fmla="*/ 1180657 h 2951642"/>
              <a:gd name="connsiteX14" fmla="*/ 5904656 w 5904656"/>
              <a:gd name="connsiteY14" fmla="*/ 1800502 h 2951642"/>
              <a:gd name="connsiteX15" fmla="*/ 5904656 w 5904656"/>
              <a:gd name="connsiteY15" fmla="*/ 2361314 h 2951642"/>
              <a:gd name="connsiteX16" fmla="*/ 5904656 w 5904656"/>
              <a:gd name="connsiteY16" fmla="*/ 2951642 h 2951642"/>
              <a:gd name="connsiteX17" fmla="*/ 5373237 w 5904656"/>
              <a:gd name="connsiteY17" fmla="*/ 2951642 h 2951642"/>
              <a:gd name="connsiteX18" fmla="*/ 4782771 w 5904656"/>
              <a:gd name="connsiteY18" fmla="*/ 2951642 h 2951642"/>
              <a:gd name="connsiteX19" fmla="*/ 4251352 w 5904656"/>
              <a:gd name="connsiteY19" fmla="*/ 2951642 h 2951642"/>
              <a:gd name="connsiteX20" fmla="*/ 3601840 w 5904656"/>
              <a:gd name="connsiteY20" fmla="*/ 2951642 h 2951642"/>
              <a:gd name="connsiteX21" fmla="*/ 3011375 w 5904656"/>
              <a:gd name="connsiteY21" fmla="*/ 2951642 h 2951642"/>
              <a:gd name="connsiteX22" fmla="*/ 2420909 w 5904656"/>
              <a:gd name="connsiteY22" fmla="*/ 2951642 h 2951642"/>
              <a:gd name="connsiteX23" fmla="*/ 1771397 w 5904656"/>
              <a:gd name="connsiteY23" fmla="*/ 2951642 h 2951642"/>
              <a:gd name="connsiteX24" fmla="*/ 1358071 w 5904656"/>
              <a:gd name="connsiteY24" fmla="*/ 2951642 h 2951642"/>
              <a:gd name="connsiteX25" fmla="*/ 767605 w 5904656"/>
              <a:gd name="connsiteY25" fmla="*/ 2951642 h 2951642"/>
              <a:gd name="connsiteX26" fmla="*/ 0 w 5904656"/>
              <a:gd name="connsiteY26" fmla="*/ 2951642 h 2951642"/>
              <a:gd name="connsiteX27" fmla="*/ 0 w 5904656"/>
              <a:gd name="connsiteY27" fmla="*/ 2449863 h 2951642"/>
              <a:gd name="connsiteX28" fmla="*/ 0 w 5904656"/>
              <a:gd name="connsiteY28" fmla="*/ 1830018 h 2951642"/>
              <a:gd name="connsiteX29" fmla="*/ 0 w 5904656"/>
              <a:gd name="connsiteY29" fmla="*/ 1239690 h 2951642"/>
              <a:gd name="connsiteX30" fmla="*/ 0 w 5904656"/>
              <a:gd name="connsiteY30" fmla="*/ 708394 h 2951642"/>
              <a:gd name="connsiteX31" fmla="*/ 0 w 5904656"/>
              <a:gd name="connsiteY31" fmla="*/ 0 h 2951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5904656" h="2951642" fill="none" extrusionOk="0">
                <a:moveTo>
                  <a:pt x="0" y="0"/>
                </a:moveTo>
                <a:cubicBezTo>
                  <a:pt x="179925" y="-8721"/>
                  <a:pt x="308858" y="27750"/>
                  <a:pt x="413326" y="0"/>
                </a:cubicBezTo>
                <a:cubicBezTo>
                  <a:pt x="517794" y="-27750"/>
                  <a:pt x="930653" y="24790"/>
                  <a:pt x="1062838" y="0"/>
                </a:cubicBezTo>
                <a:cubicBezTo>
                  <a:pt x="1195023" y="-24790"/>
                  <a:pt x="1616771" y="38084"/>
                  <a:pt x="1771397" y="0"/>
                </a:cubicBezTo>
                <a:cubicBezTo>
                  <a:pt x="1926023" y="-38084"/>
                  <a:pt x="2073617" y="11299"/>
                  <a:pt x="2184723" y="0"/>
                </a:cubicBezTo>
                <a:cubicBezTo>
                  <a:pt x="2295829" y="-11299"/>
                  <a:pt x="2551176" y="28813"/>
                  <a:pt x="2834235" y="0"/>
                </a:cubicBezTo>
                <a:cubicBezTo>
                  <a:pt x="3117294" y="-28813"/>
                  <a:pt x="3230019" y="46597"/>
                  <a:pt x="3483747" y="0"/>
                </a:cubicBezTo>
                <a:cubicBezTo>
                  <a:pt x="3737475" y="-46597"/>
                  <a:pt x="3839018" y="28961"/>
                  <a:pt x="4015166" y="0"/>
                </a:cubicBezTo>
                <a:cubicBezTo>
                  <a:pt x="4191314" y="-28961"/>
                  <a:pt x="4389789" y="43874"/>
                  <a:pt x="4487539" y="0"/>
                </a:cubicBezTo>
                <a:cubicBezTo>
                  <a:pt x="4585289" y="-43874"/>
                  <a:pt x="4769101" y="13076"/>
                  <a:pt x="4959911" y="0"/>
                </a:cubicBezTo>
                <a:cubicBezTo>
                  <a:pt x="5150721" y="-13076"/>
                  <a:pt x="5242454" y="9271"/>
                  <a:pt x="5373237" y="0"/>
                </a:cubicBezTo>
                <a:cubicBezTo>
                  <a:pt x="5504020" y="-9271"/>
                  <a:pt x="5695536" y="29747"/>
                  <a:pt x="5904656" y="0"/>
                </a:cubicBezTo>
                <a:cubicBezTo>
                  <a:pt x="5923886" y="272543"/>
                  <a:pt x="5870985" y="388118"/>
                  <a:pt x="5904656" y="649361"/>
                </a:cubicBezTo>
                <a:cubicBezTo>
                  <a:pt x="5938327" y="910604"/>
                  <a:pt x="5884868" y="1047570"/>
                  <a:pt x="5904656" y="1180657"/>
                </a:cubicBezTo>
                <a:cubicBezTo>
                  <a:pt x="5924444" y="1313744"/>
                  <a:pt x="5897389" y="1657811"/>
                  <a:pt x="5904656" y="1800502"/>
                </a:cubicBezTo>
                <a:cubicBezTo>
                  <a:pt x="5911923" y="1943193"/>
                  <a:pt x="5881757" y="2231094"/>
                  <a:pt x="5904656" y="2361314"/>
                </a:cubicBezTo>
                <a:cubicBezTo>
                  <a:pt x="5927555" y="2491534"/>
                  <a:pt x="5853808" y="2769258"/>
                  <a:pt x="5904656" y="2951642"/>
                </a:cubicBezTo>
                <a:cubicBezTo>
                  <a:pt x="5783747" y="2974725"/>
                  <a:pt x="5512153" y="2930591"/>
                  <a:pt x="5373237" y="2951642"/>
                </a:cubicBezTo>
                <a:cubicBezTo>
                  <a:pt x="5234321" y="2972693"/>
                  <a:pt x="4902682" y="2902524"/>
                  <a:pt x="4782771" y="2951642"/>
                </a:cubicBezTo>
                <a:cubicBezTo>
                  <a:pt x="4662860" y="3000760"/>
                  <a:pt x="4429839" y="2890429"/>
                  <a:pt x="4251352" y="2951642"/>
                </a:cubicBezTo>
                <a:cubicBezTo>
                  <a:pt x="4072865" y="3012855"/>
                  <a:pt x="3840731" y="2944219"/>
                  <a:pt x="3601840" y="2951642"/>
                </a:cubicBezTo>
                <a:cubicBezTo>
                  <a:pt x="3362949" y="2959065"/>
                  <a:pt x="3277583" y="2948476"/>
                  <a:pt x="3011375" y="2951642"/>
                </a:cubicBezTo>
                <a:cubicBezTo>
                  <a:pt x="2745167" y="2954808"/>
                  <a:pt x="2563374" y="2928048"/>
                  <a:pt x="2420909" y="2951642"/>
                </a:cubicBezTo>
                <a:cubicBezTo>
                  <a:pt x="2278444" y="2975236"/>
                  <a:pt x="1928554" y="2901803"/>
                  <a:pt x="1771397" y="2951642"/>
                </a:cubicBezTo>
                <a:cubicBezTo>
                  <a:pt x="1614240" y="3001481"/>
                  <a:pt x="1450646" y="2947997"/>
                  <a:pt x="1358071" y="2951642"/>
                </a:cubicBezTo>
                <a:cubicBezTo>
                  <a:pt x="1265496" y="2955287"/>
                  <a:pt x="929796" y="2949237"/>
                  <a:pt x="767605" y="2951642"/>
                </a:cubicBezTo>
                <a:cubicBezTo>
                  <a:pt x="605414" y="2954047"/>
                  <a:pt x="268576" y="2893310"/>
                  <a:pt x="0" y="2951642"/>
                </a:cubicBezTo>
                <a:cubicBezTo>
                  <a:pt x="-2452" y="2813758"/>
                  <a:pt x="15222" y="2588296"/>
                  <a:pt x="0" y="2449863"/>
                </a:cubicBezTo>
                <a:cubicBezTo>
                  <a:pt x="-15222" y="2311430"/>
                  <a:pt x="33005" y="1969156"/>
                  <a:pt x="0" y="1830018"/>
                </a:cubicBezTo>
                <a:cubicBezTo>
                  <a:pt x="-33005" y="1690881"/>
                  <a:pt x="55958" y="1478428"/>
                  <a:pt x="0" y="1239690"/>
                </a:cubicBezTo>
                <a:cubicBezTo>
                  <a:pt x="-55958" y="1000952"/>
                  <a:pt x="29850" y="826827"/>
                  <a:pt x="0" y="708394"/>
                </a:cubicBezTo>
                <a:cubicBezTo>
                  <a:pt x="-29850" y="589961"/>
                  <a:pt x="16656" y="268500"/>
                  <a:pt x="0" y="0"/>
                </a:cubicBezTo>
                <a:close/>
              </a:path>
              <a:path w="5904656" h="2951642" stroke="0" extrusionOk="0">
                <a:moveTo>
                  <a:pt x="0" y="0"/>
                </a:moveTo>
                <a:cubicBezTo>
                  <a:pt x="107579" y="-12247"/>
                  <a:pt x="304997" y="18048"/>
                  <a:pt x="531419" y="0"/>
                </a:cubicBezTo>
                <a:cubicBezTo>
                  <a:pt x="757841" y="-18048"/>
                  <a:pt x="931422" y="63105"/>
                  <a:pt x="1121885" y="0"/>
                </a:cubicBezTo>
                <a:cubicBezTo>
                  <a:pt x="1312348" y="-63105"/>
                  <a:pt x="1592597" y="57386"/>
                  <a:pt x="1771397" y="0"/>
                </a:cubicBezTo>
                <a:cubicBezTo>
                  <a:pt x="1950197" y="-57386"/>
                  <a:pt x="2101408" y="42316"/>
                  <a:pt x="2302816" y="0"/>
                </a:cubicBezTo>
                <a:cubicBezTo>
                  <a:pt x="2504224" y="-42316"/>
                  <a:pt x="2812355" y="1064"/>
                  <a:pt x="2952328" y="0"/>
                </a:cubicBezTo>
                <a:cubicBezTo>
                  <a:pt x="3092301" y="-1064"/>
                  <a:pt x="3226449" y="13469"/>
                  <a:pt x="3483747" y="0"/>
                </a:cubicBezTo>
                <a:cubicBezTo>
                  <a:pt x="3741045" y="-13469"/>
                  <a:pt x="3860480" y="13206"/>
                  <a:pt x="3956120" y="0"/>
                </a:cubicBezTo>
                <a:cubicBezTo>
                  <a:pt x="4051760" y="-13206"/>
                  <a:pt x="4264652" y="41222"/>
                  <a:pt x="4369445" y="0"/>
                </a:cubicBezTo>
                <a:cubicBezTo>
                  <a:pt x="4474239" y="-41222"/>
                  <a:pt x="4641299" y="30512"/>
                  <a:pt x="4782771" y="0"/>
                </a:cubicBezTo>
                <a:cubicBezTo>
                  <a:pt x="4924243" y="-30512"/>
                  <a:pt x="5574256" y="42270"/>
                  <a:pt x="5904656" y="0"/>
                </a:cubicBezTo>
                <a:cubicBezTo>
                  <a:pt x="5951433" y="208713"/>
                  <a:pt x="5850487" y="397776"/>
                  <a:pt x="5904656" y="531296"/>
                </a:cubicBezTo>
                <a:cubicBezTo>
                  <a:pt x="5958825" y="664816"/>
                  <a:pt x="5889506" y="862493"/>
                  <a:pt x="5904656" y="1180657"/>
                </a:cubicBezTo>
                <a:cubicBezTo>
                  <a:pt x="5919806" y="1498821"/>
                  <a:pt x="5864909" y="1572713"/>
                  <a:pt x="5904656" y="1830018"/>
                </a:cubicBezTo>
                <a:cubicBezTo>
                  <a:pt x="5944403" y="2087323"/>
                  <a:pt x="5869827" y="2142072"/>
                  <a:pt x="5904656" y="2420346"/>
                </a:cubicBezTo>
                <a:cubicBezTo>
                  <a:pt x="5939485" y="2698620"/>
                  <a:pt x="5887442" y="2689444"/>
                  <a:pt x="5904656" y="2951642"/>
                </a:cubicBezTo>
                <a:cubicBezTo>
                  <a:pt x="5629166" y="2956087"/>
                  <a:pt x="5445673" y="2931415"/>
                  <a:pt x="5314190" y="2951642"/>
                </a:cubicBezTo>
                <a:cubicBezTo>
                  <a:pt x="5182707" y="2971869"/>
                  <a:pt x="5083380" y="2903444"/>
                  <a:pt x="4900864" y="2951642"/>
                </a:cubicBezTo>
                <a:cubicBezTo>
                  <a:pt x="4718348" y="2999840"/>
                  <a:pt x="4467922" y="2939966"/>
                  <a:pt x="4310399" y="2951642"/>
                </a:cubicBezTo>
                <a:cubicBezTo>
                  <a:pt x="4152876" y="2963318"/>
                  <a:pt x="3967122" y="2896621"/>
                  <a:pt x="3838026" y="2951642"/>
                </a:cubicBezTo>
                <a:cubicBezTo>
                  <a:pt x="3708930" y="3006663"/>
                  <a:pt x="3523679" y="2901658"/>
                  <a:pt x="3365654" y="2951642"/>
                </a:cubicBezTo>
                <a:cubicBezTo>
                  <a:pt x="3207629" y="3001626"/>
                  <a:pt x="3035769" y="2912090"/>
                  <a:pt x="2893281" y="2951642"/>
                </a:cubicBezTo>
                <a:cubicBezTo>
                  <a:pt x="2750793" y="2991194"/>
                  <a:pt x="2460936" y="2925091"/>
                  <a:pt x="2302816" y="2951642"/>
                </a:cubicBezTo>
                <a:cubicBezTo>
                  <a:pt x="2144697" y="2978193"/>
                  <a:pt x="1933495" y="2893861"/>
                  <a:pt x="1594257" y="2951642"/>
                </a:cubicBezTo>
                <a:cubicBezTo>
                  <a:pt x="1255019" y="3009423"/>
                  <a:pt x="1245086" y="2903896"/>
                  <a:pt x="1003792" y="2951642"/>
                </a:cubicBezTo>
                <a:cubicBezTo>
                  <a:pt x="762499" y="2999388"/>
                  <a:pt x="232067" y="2855886"/>
                  <a:pt x="0" y="2951642"/>
                </a:cubicBezTo>
                <a:cubicBezTo>
                  <a:pt x="-54012" y="2820574"/>
                  <a:pt x="61548" y="2651817"/>
                  <a:pt x="0" y="2390830"/>
                </a:cubicBezTo>
                <a:cubicBezTo>
                  <a:pt x="-61548" y="2129843"/>
                  <a:pt x="60444" y="2013126"/>
                  <a:pt x="0" y="1859534"/>
                </a:cubicBezTo>
                <a:cubicBezTo>
                  <a:pt x="-60444" y="1705942"/>
                  <a:pt x="52415" y="1450401"/>
                  <a:pt x="0" y="1298722"/>
                </a:cubicBezTo>
                <a:cubicBezTo>
                  <a:pt x="-52415" y="1147043"/>
                  <a:pt x="66460" y="862425"/>
                  <a:pt x="0" y="737911"/>
                </a:cubicBezTo>
                <a:cubicBezTo>
                  <a:pt x="-66460" y="613397"/>
                  <a:pt x="3627" y="343305"/>
                  <a:pt x="0" y="0"/>
                </a:cubicBezTo>
                <a:close/>
              </a:path>
            </a:pathLst>
          </a:custGeom>
          <a:solidFill>
            <a:schemeClr val="accent5">
              <a:lumMod val="40000"/>
              <a:lumOff val="60000"/>
            </a:schemeClr>
          </a:solidFill>
          <a:ln>
            <a:solidFill>
              <a:schemeClr val="tx1"/>
            </a:solidFill>
            <a:extLst>
              <a:ext uri="{C807C97D-BFC1-408E-A445-0C87EB9F89A2}">
                <ask:lineSketchStyleProps xmlns:ask="http://schemas.microsoft.com/office/drawing/2018/sketchyshapes" sd="524907489">
                  <a:prstGeom prst="rect">
                    <a:avLst/>
                  </a:prstGeom>
                  <ask:type>
                    <ask:lineSketchScribble/>
                  </ask:type>
                </ask:lineSketchStyleProps>
              </a:ext>
            </a:extLst>
          </a:ln>
        </p:spPr>
        <p:txBody>
          <a:bodyPr wrap="square" rtlCol="0">
            <a:spAutoFit/>
          </a:bodyPr>
          <a:lstStyle/>
          <a:p>
            <a:pPr>
              <a:lnSpc>
                <a:spcPct val="107000"/>
              </a:lnSpc>
              <a:spcAft>
                <a:spcPts val="800"/>
              </a:spcAft>
            </a:pPr>
            <a:r>
              <a:rPr lang="en-GB" sz="1800" b="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Authorised by Inspector or above who has reasonable grounds for believing that the person may have concealed on themselves:</a:t>
            </a:r>
          </a:p>
          <a:p>
            <a:pPr>
              <a:lnSpc>
                <a:spcPct val="107000"/>
              </a:lnSpc>
              <a:spcAft>
                <a:spcPts val="800"/>
              </a:spcAft>
            </a:pPr>
            <a:r>
              <a:rPr lang="en-GB" sz="1800" b="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t>
            </a:r>
            <a:r>
              <a:rPr lang="en-GB" sz="1800" b="0" dirty="0" err="1">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i</a:t>
            </a:r>
            <a:r>
              <a:rPr lang="en-GB" sz="1800" b="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anything which they could and might use to cause physical injury to themselves or others at the station; or</a:t>
            </a:r>
          </a:p>
          <a:p>
            <a:pPr>
              <a:lnSpc>
                <a:spcPct val="107000"/>
              </a:lnSpc>
              <a:spcAft>
                <a:spcPts val="800"/>
              </a:spcAft>
            </a:pPr>
            <a:r>
              <a:rPr lang="en-GB" sz="1800" b="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(ii) a Class A drug which they intended to supply to another or to export; and the officer has reasonable grounds for believing that an intimate search is the only means of removing those items</a:t>
            </a:r>
          </a:p>
        </p:txBody>
      </p:sp>
      <p:sp>
        <p:nvSpPr>
          <p:cNvPr id="12" name="TextBox 11">
            <a:extLst>
              <a:ext uri="{FF2B5EF4-FFF2-40B4-BE49-F238E27FC236}">
                <a16:creationId xmlns:a16="http://schemas.microsoft.com/office/drawing/2014/main" id="{AD1FC48F-A5E8-4706-8A8E-8FA2AA36B703}"/>
              </a:ext>
            </a:extLst>
          </p:cNvPr>
          <p:cNvSpPr txBox="1"/>
          <p:nvPr/>
        </p:nvSpPr>
        <p:spPr>
          <a:xfrm>
            <a:off x="7031147" y="2303815"/>
            <a:ext cx="4409332" cy="923330"/>
          </a:xfrm>
          <a:custGeom>
            <a:avLst/>
            <a:gdLst>
              <a:gd name="connsiteX0" fmla="*/ 0 w 4409332"/>
              <a:gd name="connsiteY0" fmla="*/ 0 h 923330"/>
              <a:gd name="connsiteX1" fmla="*/ 418887 w 4409332"/>
              <a:gd name="connsiteY1" fmla="*/ 0 h 923330"/>
              <a:gd name="connsiteX2" fmla="*/ 1058240 w 4409332"/>
              <a:gd name="connsiteY2" fmla="*/ 0 h 923330"/>
              <a:gd name="connsiteX3" fmla="*/ 1697593 w 4409332"/>
              <a:gd name="connsiteY3" fmla="*/ 0 h 923330"/>
              <a:gd name="connsiteX4" fmla="*/ 2292853 w 4409332"/>
              <a:gd name="connsiteY4" fmla="*/ 0 h 923330"/>
              <a:gd name="connsiteX5" fmla="*/ 2844019 w 4409332"/>
              <a:gd name="connsiteY5" fmla="*/ 0 h 923330"/>
              <a:gd name="connsiteX6" fmla="*/ 3395186 w 4409332"/>
              <a:gd name="connsiteY6" fmla="*/ 0 h 923330"/>
              <a:gd name="connsiteX7" fmla="*/ 3902259 w 4409332"/>
              <a:gd name="connsiteY7" fmla="*/ 0 h 923330"/>
              <a:gd name="connsiteX8" fmla="*/ 4409332 w 4409332"/>
              <a:gd name="connsiteY8" fmla="*/ 0 h 923330"/>
              <a:gd name="connsiteX9" fmla="*/ 4409332 w 4409332"/>
              <a:gd name="connsiteY9" fmla="*/ 433965 h 923330"/>
              <a:gd name="connsiteX10" fmla="*/ 4409332 w 4409332"/>
              <a:gd name="connsiteY10" fmla="*/ 923330 h 923330"/>
              <a:gd name="connsiteX11" fmla="*/ 3990445 w 4409332"/>
              <a:gd name="connsiteY11" fmla="*/ 923330 h 923330"/>
              <a:gd name="connsiteX12" fmla="*/ 3351092 w 4409332"/>
              <a:gd name="connsiteY12" fmla="*/ 923330 h 923330"/>
              <a:gd name="connsiteX13" fmla="*/ 2932206 w 4409332"/>
              <a:gd name="connsiteY13" fmla="*/ 923330 h 923330"/>
              <a:gd name="connsiteX14" fmla="*/ 2336946 w 4409332"/>
              <a:gd name="connsiteY14" fmla="*/ 923330 h 923330"/>
              <a:gd name="connsiteX15" fmla="*/ 1697593 w 4409332"/>
              <a:gd name="connsiteY15" fmla="*/ 923330 h 923330"/>
              <a:gd name="connsiteX16" fmla="*/ 1278706 w 4409332"/>
              <a:gd name="connsiteY16" fmla="*/ 923330 h 923330"/>
              <a:gd name="connsiteX17" fmla="*/ 639353 w 4409332"/>
              <a:gd name="connsiteY17" fmla="*/ 923330 h 923330"/>
              <a:gd name="connsiteX18" fmla="*/ 0 w 4409332"/>
              <a:gd name="connsiteY18" fmla="*/ 923330 h 923330"/>
              <a:gd name="connsiteX19" fmla="*/ 0 w 4409332"/>
              <a:gd name="connsiteY19" fmla="*/ 489365 h 923330"/>
              <a:gd name="connsiteX20" fmla="*/ 0 w 4409332"/>
              <a:gd name="connsiteY20" fmla="*/ 0 h 9233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4409332" h="923330" fill="none" extrusionOk="0">
                <a:moveTo>
                  <a:pt x="0" y="0"/>
                </a:moveTo>
                <a:cubicBezTo>
                  <a:pt x="180846" y="-49013"/>
                  <a:pt x="275574" y="21661"/>
                  <a:pt x="418887" y="0"/>
                </a:cubicBezTo>
                <a:cubicBezTo>
                  <a:pt x="562200" y="-21661"/>
                  <a:pt x="882492" y="54903"/>
                  <a:pt x="1058240" y="0"/>
                </a:cubicBezTo>
                <a:cubicBezTo>
                  <a:pt x="1233988" y="-54903"/>
                  <a:pt x="1443738" y="36179"/>
                  <a:pt x="1697593" y="0"/>
                </a:cubicBezTo>
                <a:cubicBezTo>
                  <a:pt x="1951448" y="-36179"/>
                  <a:pt x="2139347" y="17965"/>
                  <a:pt x="2292853" y="0"/>
                </a:cubicBezTo>
                <a:cubicBezTo>
                  <a:pt x="2446359" y="-17965"/>
                  <a:pt x="2621565" y="62807"/>
                  <a:pt x="2844019" y="0"/>
                </a:cubicBezTo>
                <a:cubicBezTo>
                  <a:pt x="3066473" y="-62807"/>
                  <a:pt x="3191486" y="63128"/>
                  <a:pt x="3395186" y="0"/>
                </a:cubicBezTo>
                <a:cubicBezTo>
                  <a:pt x="3598886" y="-63128"/>
                  <a:pt x="3732879" y="3372"/>
                  <a:pt x="3902259" y="0"/>
                </a:cubicBezTo>
                <a:cubicBezTo>
                  <a:pt x="4071639" y="-3372"/>
                  <a:pt x="4182190" y="20486"/>
                  <a:pt x="4409332" y="0"/>
                </a:cubicBezTo>
                <a:cubicBezTo>
                  <a:pt x="4420290" y="118138"/>
                  <a:pt x="4382994" y="217159"/>
                  <a:pt x="4409332" y="433965"/>
                </a:cubicBezTo>
                <a:cubicBezTo>
                  <a:pt x="4435670" y="650772"/>
                  <a:pt x="4371587" y="745739"/>
                  <a:pt x="4409332" y="923330"/>
                </a:cubicBezTo>
                <a:cubicBezTo>
                  <a:pt x="4276742" y="969683"/>
                  <a:pt x="4100502" y="887915"/>
                  <a:pt x="3990445" y="923330"/>
                </a:cubicBezTo>
                <a:cubicBezTo>
                  <a:pt x="3880388" y="958745"/>
                  <a:pt x="3541425" y="849603"/>
                  <a:pt x="3351092" y="923330"/>
                </a:cubicBezTo>
                <a:cubicBezTo>
                  <a:pt x="3160759" y="997057"/>
                  <a:pt x="3067935" y="887865"/>
                  <a:pt x="2932206" y="923330"/>
                </a:cubicBezTo>
                <a:cubicBezTo>
                  <a:pt x="2796477" y="958795"/>
                  <a:pt x="2627882" y="914046"/>
                  <a:pt x="2336946" y="923330"/>
                </a:cubicBezTo>
                <a:cubicBezTo>
                  <a:pt x="2046010" y="932614"/>
                  <a:pt x="1864414" y="849461"/>
                  <a:pt x="1697593" y="923330"/>
                </a:cubicBezTo>
                <a:cubicBezTo>
                  <a:pt x="1530772" y="997199"/>
                  <a:pt x="1423700" y="884413"/>
                  <a:pt x="1278706" y="923330"/>
                </a:cubicBezTo>
                <a:cubicBezTo>
                  <a:pt x="1133712" y="962247"/>
                  <a:pt x="900935" y="880474"/>
                  <a:pt x="639353" y="923330"/>
                </a:cubicBezTo>
                <a:cubicBezTo>
                  <a:pt x="377771" y="966186"/>
                  <a:pt x="139322" y="914165"/>
                  <a:pt x="0" y="923330"/>
                </a:cubicBezTo>
                <a:cubicBezTo>
                  <a:pt x="-42481" y="737415"/>
                  <a:pt x="1483" y="609447"/>
                  <a:pt x="0" y="489365"/>
                </a:cubicBezTo>
                <a:cubicBezTo>
                  <a:pt x="-1483" y="369284"/>
                  <a:pt x="28024" y="99312"/>
                  <a:pt x="0" y="0"/>
                </a:cubicBezTo>
                <a:close/>
              </a:path>
              <a:path w="4409332" h="923330" stroke="0" extrusionOk="0">
                <a:moveTo>
                  <a:pt x="0" y="0"/>
                </a:moveTo>
                <a:cubicBezTo>
                  <a:pt x="237140" y="-25433"/>
                  <a:pt x="285375" y="47361"/>
                  <a:pt x="507073" y="0"/>
                </a:cubicBezTo>
                <a:cubicBezTo>
                  <a:pt x="728771" y="-47361"/>
                  <a:pt x="831769" y="40790"/>
                  <a:pt x="925960" y="0"/>
                </a:cubicBezTo>
                <a:cubicBezTo>
                  <a:pt x="1020151" y="-40790"/>
                  <a:pt x="1315894" y="72692"/>
                  <a:pt x="1565313" y="0"/>
                </a:cubicBezTo>
                <a:cubicBezTo>
                  <a:pt x="1814732" y="-72692"/>
                  <a:pt x="1873410" y="11391"/>
                  <a:pt x="2160573" y="0"/>
                </a:cubicBezTo>
                <a:cubicBezTo>
                  <a:pt x="2447736" y="-11391"/>
                  <a:pt x="2518072" y="22549"/>
                  <a:pt x="2755833" y="0"/>
                </a:cubicBezTo>
                <a:cubicBezTo>
                  <a:pt x="2993594" y="-22549"/>
                  <a:pt x="3089130" y="19336"/>
                  <a:pt x="3174719" y="0"/>
                </a:cubicBezTo>
                <a:cubicBezTo>
                  <a:pt x="3260308" y="-19336"/>
                  <a:pt x="3622189" y="53435"/>
                  <a:pt x="3814072" y="0"/>
                </a:cubicBezTo>
                <a:cubicBezTo>
                  <a:pt x="4005955" y="-53435"/>
                  <a:pt x="4245789" y="68611"/>
                  <a:pt x="4409332" y="0"/>
                </a:cubicBezTo>
                <a:cubicBezTo>
                  <a:pt x="4426854" y="149178"/>
                  <a:pt x="4360833" y="281435"/>
                  <a:pt x="4409332" y="461665"/>
                </a:cubicBezTo>
                <a:cubicBezTo>
                  <a:pt x="4457831" y="641895"/>
                  <a:pt x="4394647" y="772713"/>
                  <a:pt x="4409332" y="923330"/>
                </a:cubicBezTo>
                <a:cubicBezTo>
                  <a:pt x="4284971" y="964209"/>
                  <a:pt x="4123845" y="877618"/>
                  <a:pt x="3902259" y="923330"/>
                </a:cubicBezTo>
                <a:cubicBezTo>
                  <a:pt x="3680673" y="969042"/>
                  <a:pt x="3549915" y="888162"/>
                  <a:pt x="3306999" y="923330"/>
                </a:cubicBezTo>
                <a:cubicBezTo>
                  <a:pt x="3064083" y="958498"/>
                  <a:pt x="2920322" y="915695"/>
                  <a:pt x="2799926" y="923330"/>
                </a:cubicBezTo>
                <a:cubicBezTo>
                  <a:pt x="2679530" y="930965"/>
                  <a:pt x="2399988" y="877111"/>
                  <a:pt x="2248759" y="923330"/>
                </a:cubicBezTo>
                <a:cubicBezTo>
                  <a:pt x="2097530" y="969549"/>
                  <a:pt x="2004478" y="897146"/>
                  <a:pt x="1785779" y="923330"/>
                </a:cubicBezTo>
                <a:cubicBezTo>
                  <a:pt x="1567080" y="949514"/>
                  <a:pt x="1432260" y="868693"/>
                  <a:pt x="1322800" y="923330"/>
                </a:cubicBezTo>
                <a:cubicBezTo>
                  <a:pt x="1213340" y="977967"/>
                  <a:pt x="1020237" y="920430"/>
                  <a:pt x="727540" y="923330"/>
                </a:cubicBezTo>
                <a:cubicBezTo>
                  <a:pt x="434843" y="926230"/>
                  <a:pt x="296931" y="868514"/>
                  <a:pt x="0" y="923330"/>
                </a:cubicBezTo>
                <a:cubicBezTo>
                  <a:pt x="-13433" y="777411"/>
                  <a:pt x="37682" y="680306"/>
                  <a:pt x="0" y="461665"/>
                </a:cubicBezTo>
                <a:cubicBezTo>
                  <a:pt x="-37682" y="243024"/>
                  <a:pt x="16552" y="176807"/>
                  <a:pt x="0" y="0"/>
                </a:cubicBezTo>
                <a:close/>
              </a:path>
            </a:pathLst>
          </a:custGeom>
          <a:solidFill>
            <a:schemeClr val="tx2">
              <a:lumMod val="20000"/>
              <a:lumOff val="80000"/>
            </a:schemeClr>
          </a:solidFill>
          <a:ln>
            <a:solidFill>
              <a:schemeClr val="tx1"/>
            </a:solidFill>
            <a:extLst>
              <a:ext uri="{C807C97D-BFC1-408E-A445-0C87EB9F89A2}">
                <ask:lineSketchStyleProps xmlns:ask="http://schemas.microsoft.com/office/drawing/2018/sketchyshapes" sd="4170550320">
                  <a:prstGeom prst="rect">
                    <a:avLst/>
                  </a:prstGeom>
                  <ask:type>
                    <ask:lineSketchScribble/>
                  </ask:type>
                </ask:lineSketchStyleProps>
              </a:ext>
            </a:extLst>
          </a:ln>
        </p:spPr>
        <p:txBody>
          <a:bodyPr wrap="square" rtlCol="0">
            <a:spAutoFit/>
          </a:bodyPr>
          <a:lstStyle/>
          <a:p>
            <a:r>
              <a:rPr lang="en-GB" sz="1800" b="0" dirty="0">
                <a:solidFill>
                  <a:schemeClr val="tx1"/>
                </a:solidFill>
                <a:latin typeface="+mn-lt"/>
              </a:rPr>
              <a:t>Can only be carried out by a FM unless an officer of at least Inspector considers this not practicable.</a:t>
            </a:r>
          </a:p>
        </p:txBody>
      </p:sp>
      <p:pic>
        <p:nvPicPr>
          <p:cNvPr id="14" name="Picture 13" descr="Diagram, engineering drawing&#10;&#10;Description automatically generated">
            <a:extLst>
              <a:ext uri="{FF2B5EF4-FFF2-40B4-BE49-F238E27FC236}">
                <a16:creationId xmlns:a16="http://schemas.microsoft.com/office/drawing/2014/main" id="{2FB1D8BD-A82D-4D30-9600-583120FF8327}"/>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9305199" y="3855848"/>
            <a:ext cx="2407425" cy="2021424"/>
          </a:xfrm>
          <a:prstGeom prst="rect">
            <a:avLst/>
          </a:prstGeom>
        </p:spPr>
      </p:pic>
      <p:pic>
        <p:nvPicPr>
          <p:cNvPr id="16" name="Picture 15" descr="A picture containing toy&#10;&#10;Description automatically generated">
            <a:extLst>
              <a:ext uri="{FF2B5EF4-FFF2-40B4-BE49-F238E27FC236}">
                <a16:creationId xmlns:a16="http://schemas.microsoft.com/office/drawing/2014/main" id="{ABDFBDED-017D-4FED-8390-39C5BAFD865C}"/>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6992419" y="3789040"/>
            <a:ext cx="2127917" cy="2122789"/>
          </a:xfrm>
          <a:prstGeom prst="rect">
            <a:avLst/>
          </a:prstGeom>
        </p:spPr>
      </p:pic>
    </p:spTree>
    <p:extLst>
      <p:ext uri="{BB962C8B-B14F-4D97-AF65-F5344CB8AC3E}">
        <p14:creationId xmlns:p14="http://schemas.microsoft.com/office/powerpoint/2010/main" val="216160365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3"/>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12"/>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16"/>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1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3" grpId="0" animBg="1"/>
      <p:bldP spid="12" grpId="0" animBg="1"/>
    </p:bld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152650" y="191804"/>
            <a:ext cx="7886700" cy="543594"/>
          </a:xfrm>
          <a:solidFill>
            <a:srgbClr val="002060"/>
          </a:solidFill>
        </p:spPr>
        <p:txBody>
          <a:bodyPr>
            <a:noAutofit/>
          </a:bodyPr>
          <a:lstStyle/>
          <a:p>
            <a:pPr algn="ctr"/>
            <a:r>
              <a:rPr lang="en-GB" sz="3200" b="1" dirty="0">
                <a:solidFill>
                  <a:schemeClr val="bg1"/>
                </a:solidFill>
                <a:latin typeface="+mn-lt"/>
              </a:rPr>
              <a:t>Quadrant Search</a:t>
            </a:r>
          </a:p>
        </p:txBody>
      </p:sp>
      <p:pic>
        <p:nvPicPr>
          <p:cNvPr id="4" name="Picture 3"/>
          <p:cNvPicPr>
            <a:picLocks noChangeAspect="1"/>
          </p:cNvPicPr>
          <p:nvPr/>
        </p:nvPicPr>
        <p:blipFill>
          <a:blip r:embed="rId3"/>
          <a:stretch>
            <a:fillRect/>
          </a:stretch>
        </p:blipFill>
        <p:spPr>
          <a:xfrm>
            <a:off x="6721046" y="1331952"/>
            <a:ext cx="4055474" cy="4064000"/>
          </a:xfrm>
          <a:prstGeom prst="rect">
            <a:avLst/>
          </a:prstGeom>
        </p:spPr>
      </p:pic>
      <p:graphicFrame>
        <p:nvGraphicFramePr>
          <p:cNvPr id="5" name="Diagram 4"/>
          <p:cNvGraphicFramePr/>
          <p:nvPr>
            <p:extLst>
              <p:ext uri="{D42A27DB-BD31-4B8C-83A1-F6EECF244321}">
                <p14:modId xmlns:p14="http://schemas.microsoft.com/office/powerpoint/2010/main" val="3248967157"/>
              </p:ext>
            </p:extLst>
          </p:nvPr>
        </p:nvGraphicFramePr>
        <p:xfrm>
          <a:off x="407368" y="1193486"/>
          <a:ext cx="6096000" cy="406400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grpSp>
        <p:nvGrpSpPr>
          <p:cNvPr id="6" name="Group 5">
            <a:extLst>
              <a:ext uri="{FF2B5EF4-FFF2-40B4-BE49-F238E27FC236}">
                <a16:creationId xmlns:a16="http://schemas.microsoft.com/office/drawing/2014/main" id="{9DA18C92-C9DE-4B3B-88AF-95FDCAD67114}"/>
              </a:ext>
            </a:extLst>
          </p:cNvPr>
          <p:cNvGrpSpPr/>
          <p:nvPr/>
        </p:nvGrpSpPr>
        <p:grpSpPr>
          <a:xfrm>
            <a:off x="0" y="5734233"/>
            <a:ext cx="12192000" cy="1240188"/>
            <a:chOff x="0" y="5734233"/>
            <a:chExt cx="12192000" cy="1240188"/>
          </a:xfrm>
        </p:grpSpPr>
        <p:pic>
          <p:nvPicPr>
            <p:cNvPr id="7" name="Picture 6">
              <a:extLst>
                <a:ext uri="{FF2B5EF4-FFF2-40B4-BE49-F238E27FC236}">
                  <a16:creationId xmlns:a16="http://schemas.microsoft.com/office/drawing/2014/main" id="{56714BC9-BCBB-41F6-B0F0-78D5480E6527}"/>
                </a:ext>
              </a:extLst>
            </p:cNvPr>
            <p:cNvPicPr>
              <a:picLocks noChangeAspect="1"/>
            </p:cNvPicPr>
            <p:nvPr/>
          </p:nvPicPr>
          <p:blipFill>
            <a:blip r:embed="rId9" cstate="print">
              <a:extLst>
                <a:ext uri="{28A0092B-C50C-407E-A947-70E740481C1C}">
                  <a14:useLocalDpi xmlns:a14="http://schemas.microsoft.com/office/drawing/2010/main" val="0"/>
                </a:ext>
              </a:extLst>
            </a:blip>
            <a:srcRect/>
            <a:stretch/>
          </p:blipFill>
          <p:spPr>
            <a:xfrm>
              <a:off x="0" y="6045466"/>
              <a:ext cx="12192000" cy="827536"/>
            </a:xfrm>
            <a:prstGeom prst="rect">
              <a:avLst/>
            </a:prstGeom>
          </p:spPr>
        </p:pic>
        <p:sp>
          <p:nvSpPr>
            <p:cNvPr id="8" name="Rectangle 7">
              <a:extLst>
                <a:ext uri="{FF2B5EF4-FFF2-40B4-BE49-F238E27FC236}">
                  <a16:creationId xmlns:a16="http://schemas.microsoft.com/office/drawing/2014/main" id="{996B7F18-2CF3-42EF-B719-E952D1885FE7}"/>
                </a:ext>
              </a:extLst>
            </p:cNvPr>
            <p:cNvSpPr/>
            <p:nvPr/>
          </p:nvSpPr>
          <p:spPr>
            <a:xfrm>
              <a:off x="25878" y="6099245"/>
              <a:ext cx="2278207" cy="728890"/>
            </a:xfrm>
            <a:prstGeom prst="rect">
              <a:avLst/>
            </a:prstGeom>
            <a:solidFill>
              <a:srgbClr val="00438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9" name="Picture 8">
              <a:extLst>
                <a:ext uri="{FF2B5EF4-FFF2-40B4-BE49-F238E27FC236}">
                  <a16:creationId xmlns:a16="http://schemas.microsoft.com/office/drawing/2014/main" id="{4B081931-BD3A-4637-B167-CB9E4A409123}"/>
                </a:ext>
              </a:extLst>
            </p:cNvPr>
            <p:cNvPicPr>
              <a:picLocks noChangeAspect="1"/>
            </p:cNvPicPr>
            <p:nvPr/>
          </p:nvPicPr>
          <p:blipFill>
            <a:blip r:embed="rId10">
              <a:extLst>
                <a:ext uri="{28A0092B-C50C-407E-A947-70E740481C1C}">
                  <a14:useLocalDpi xmlns:a14="http://schemas.microsoft.com/office/drawing/2010/main" val="0"/>
                </a:ext>
              </a:extLst>
            </a:blip>
            <a:stretch>
              <a:fillRect/>
            </a:stretch>
          </p:blipFill>
          <p:spPr>
            <a:xfrm>
              <a:off x="1077275" y="5880520"/>
              <a:ext cx="829163" cy="947615"/>
            </a:xfrm>
            <a:prstGeom prst="rect">
              <a:avLst/>
            </a:prstGeom>
          </p:spPr>
        </p:pic>
        <p:sp>
          <p:nvSpPr>
            <p:cNvPr id="10" name="Rectangle 9">
              <a:extLst>
                <a:ext uri="{FF2B5EF4-FFF2-40B4-BE49-F238E27FC236}">
                  <a16:creationId xmlns:a16="http://schemas.microsoft.com/office/drawing/2014/main" id="{C41E3AD5-2587-442E-82EC-BA21D08E0040}"/>
                </a:ext>
              </a:extLst>
            </p:cNvPr>
            <p:cNvSpPr/>
            <p:nvPr/>
          </p:nvSpPr>
          <p:spPr>
            <a:xfrm>
              <a:off x="9029700" y="6099245"/>
              <a:ext cx="2970647" cy="72889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1" name="Picture 10" descr="Text, letter&#10;&#10;Description automatically generated">
              <a:extLst>
                <a:ext uri="{FF2B5EF4-FFF2-40B4-BE49-F238E27FC236}">
                  <a16:creationId xmlns:a16="http://schemas.microsoft.com/office/drawing/2014/main" id="{41A5BE2A-2DE9-4656-8796-78F29111679A}"/>
                </a:ext>
              </a:extLst>
            </p:cNvPr>
            <p:cNvPicPr>
              <a:picLocks noChangeAspect="1"/>
            </p:cNvPicPr>
            <p:nvPr/>
          </p:nvPicPr>
          <p:blipFill rotWithShape="1">
            <a:blip r:embed="rId11" cstate="print">
              <a:extLst>
                <a:ext uri="{28A0092B-C50C-407E-A947-70E740481C1C}">
                  <a14:useLocalDpi xmlns:a14="http://schemas.microsoft.com/office/drawing/2010/main" val="0"/>
                </a:ext>
              </a:extLst>
            </a:blip>
            <a:srcRect l="23972" t="33869" r="24538" b="34228"/>
            <a:stretch/>
          </p:blipFill>
          <p:spPr>
            <a:xfrm>
              <a:off x="9966911" y="6099245"/>
              <a:ext cx="2071341" cy="719519"/>
            </a:xfrm>
            <a:prstGeom prst="rect">
              <a:avLst/>
            </a:prstGeom>
          </p:spPr>
        </p:pic>
        <p:pic>
          <p:nvPicPr>
            <p:cNvPr id="12" name="Picture 11" descr="A picture containing text, metalware, gear&#10;&#10;Description automatically generated">
              <a:extLst>
                <a:ext uri="{FF2B5EF4-FFF2-40B4-BE49-F238E27FC236}">
                  <a16:creationId xmlns:a16="http://schemas.microsoft.com/office/drawing/2014/main" id="{8E7E2EAC-B898-4C4C-B109-898C5403AE4F}"/>
                </a:ext>
              </a:extLst>
            </p:cNvPr>
            <p:cNvPicPr>
              <a:picLocks noChangeAspect="1"/>
            </p:cNvPicPr>
            <p:nvPr/>
          </p:nvPicPr>
          <p:blipFill>
            <a:blip r:embed="rId12" cstate="print">
              <a:extLst>
                <a:ext uri="{28A0092B-C50C-407E-A947-70E740481C1C}">
                  <a14:useLocalDpi xmlns:a14="http://schemas.microsoft.com/office/drawing/2010/main" val="0"/>
                </a:ext>
              </a:extLst>
            </a:blip>
            <a:stretch>
              <a:fillRect/>
            </a:stretch>
          </p:blipFill>
          <p:spPr>
            <a:xfrm>
              <a:off x="91485" y="5734233"/>
              <a:ext cx="1034370" cy="1240188"/>
            </a:xfrm>
            <a:prstGeom prst="rect">
              <a:avLst/>
            </a:prstGeom>
          </p:spPr>
        </p:pic>
      </p:grpSp>
    </p:spTree>
    <p:extLst>
      <p:ext uri="{BB962C8B-B14F-4D97-AF65-F5344CB8AC3E}">
        <p14:creationId xmlns:p14="http://schemas.microsoft.com/office/powerpoint/2010/main" val="19225415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5">
                                            <p:graphicEl>
                                              <a:dgm id="{385AE680-B236-4F75-B0BB-51203BF1DC13}"/>
                                            </p:graphicEl>
                                          </p:spTgt>
                                        </p:tgtEl>
                                        <p:attrNameLst>
                                          <p:attrName>style.visibility</p:attrName>
                                        </p:attrNameLst>
                                      </p:cBhvr>
                                      <p:to>
                                        <p:strVal val="visible"/>
                                      </p:to>
                                    </p:set>
                                    <p:animEffect transition="in" filter="fade">
                                      <p:cBhvr>
                                        <p:cTn id="12" dur="500"/>
                                        <p:tgtEl>
                                          <p:spTgt spid="5">
                                            <p:graphicEl>
                                              <a:dgm id="{385AE680-B236-4F75-B0BB-51203BF1DC13}"/>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5">
                                            <p:graphicEl>
                                              <a:dgm id="{B9E3AFEC-B8B2-4CFC-B5F3-B4199C6A509B}"/>
                                            </p:graphicEl>
                                          </p:spTgt>
                                        </p:tgtEl>
                                        <p:attrNameLst>
                                          <p:attrName>style.visibility</p:attrName>
                                        </p:attrNameLst>
                                      </p:cBhvr>
                                      <p:to>
                                        <p:strVal val="visible"/>
                                      </p:to>
                                    </p:set>
                                    <p:animEffect transition="in" filter="fade">
                                      <p:cBhvr>
                                        <p:cTn id="17" dur="500"/>
                                        <p:tgtEl>
                                          <p:spTgt spid="5">
                                            <p:graphicEl>
                                              <a:dgm id="{B9E3AFEC-B8B2-4CFC-B5F3-B4199C6A509B}"/>
                                            </p:graphicEl>
                                          </p:spTgt>
                                        </p:tgtEl>
                                      </p:cBhvr>
                                    </p:animEffect>
                                  </p:childTnLst>
                                </p:cTn>
                              </p:par>
                              <p:par>
                                <p:cTn id="18" presetID="10" presetClass="entr" presetSubtype="0" fill="hold" grpId="0" nodeType="withEffect">
                                  <p:stCondLst>
                                    <p:cond delay="0"/>
                                  </p:stCondLst>
                                  <p:childTnLst>
                                    <p:set>
                                      <p:cBhvr>
                                        <p:cTn id="19" dur="1" fill="hold">
                                          <p:stCondLst>
                                            <p:cond delay="0"/>
                                          </p:stCondLst>
                                        </p:cTn>
                                        <p:tgtEl>
                                          <p:spTgt spid="5">
                                            <p:graphicEl>
                                              <a:dgm id="{E0FA83BC-D3C2-4084-AD0E-18654CAB3657}"/>
                                            </p:graphicEl>
                                          </p:spTgt>
                                        </p:tgtEl>
                                        <p:attrNameLst>
                                          <p:attrName>style.visibility</p:attrName>
                                        </p:attrNameLst>
                                      </p:cBhvr>
                                      <p:to>
                                        <p:strVal val="visible"/>
                                      </p:to>
                                    </p:set>
                                    <p:animEffect transition="in" filter="fade">
                                      <p:cBhvr>
                                        <p:cTn id="20" dur="500"/>
                                        <p:tgtEl>
                                          <p:spTgt spid="5">
                                            <p:graphicEl>
                                              <a:dgm id="{E0FA83BC-D3C2-4084-AD0E-18654CAB3657}"/>
                                            </p:graphicEl>
                                          </p:spTgt>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grpId="0" nodeType="clickEffect">
                                  <p:stCondLst>
                                    <p:cond delay="0"/>
                                  </p:stCondLst>
                                  <p:childTnLst>
                                    <p:set>
                                      <p:cBhvr>
                                        <p:cTn id="24" dur="1" fill="hold">
                                          <p:stCondLst>
                                            <p:cond delay="0"/>
                                          </p:stCondLst>
                                        </p:cTn>
                                        <p:tgtEl>
                                          <p:spTgt spid="5">
                                            <p:graphicEl>
                                              <a:dgm id="{4CC92139-FAF6-4C2F-9EAD-1BC8D092FC04}"/>
                                            </p:graphicEl>
                                          </p:spTgt>
                                        </p:tgtEl>
                                        <p:attrNameLst>
                                          <p:attrName>style.visibility</p:attrName>
                                        </p:attrNameLst>
                                      </p:cBhvr>
                                      <p:to>
                                        <p:strVal val="visible"/>
                                      </p:to>
                                    </p:set>
                                    <p:animEffect transition="in" filter="fade">
                                      <p:cBhvr>
                                        <p:cTn id="25" dur="500"/>
                                        <p:tgtEl>
                                          <p:spTgt spid="5">
                                            <p:graphicEl>
                                              <a:dgm id="{4CC92139-FAF6-4C2F-9EAD-1BC8D092FC04}"/>
                                            </p:graphicEl>
                                          </p:spTgt>
                                        </p:tgtEl>
                                      </p:cBhvr>
                                    </p:animEffect>
                                  </p:childTnLst>
                                </p:cTn>
                              </p:par>
                              <p:par>
                                <p:cTn id="26" presetID="10" presetClass="entr" presetSubtype="0" fill="hold" grpId="0" nodeType="withEffect">
                                  <p:stCondLst>
                                    <p:cond delay="0"/>
                                  </p:stCondLst>
                                  <p:childTnLst>
                                    <p:set>
                                      <p:cBhvr>
                                        <p:cTn id="27" dur="1" fill="hold">
                                          <p:stCondLst>
                                            <p:cond delay="0"/>
                                          </p:stCondLst>
                                        </p:cTn>
                                        <p:tgtEl>
                                          <p:spTgt spid="5">
                                            <p:graphicEl>
                                              <a:dgm id="{223231E7-9EA6-44FD-B577-D1AB489C34DF}"/>
                                            </p:graphicEl>
                                          </p:spTgt>
                                        </p:tgtEl>
                                        <p:attrNameLst>
                                          <p:attrName>style.visibility</p:attrName>
                                        </p:attrNameLst>
                                      </p:cBhvr>
                                      <p:to>
                                        <p:strVal val="visible"/>
                                      </p:to>
                                    </p:set>
                                    <p:animEffect transition="in" filter="fade">
                                      <p:cBhvr>
                                        <p:cTn id="28" dur="500"/>
                                        <p:tgtEl>
                                          <p:spTgt spid="5">
                                            <p:graphicEl>
                                              <a:dgm id="{223231E7-9EA6-44FD-B577-D1AB489C34DF}"/>
                                            </p:graphicEl>
                                          </p:spTgt>
                                        </p:tgtEl>
                                      </p:cBhvr>
                                    </p:animEffect>
                                  </p:childTnLst>
                                </p:cTn>
                              </p:par>
                            </p:childTnLst>
                          </p:cTn>
                        </p:par>
                      </p:childTnLst>
                    </p:cTn>
                  </p:par>
                  <p:par>
                    <p:cTn id="29" fill="hold">
                      <p:stCondLst>
                        <p:cond delay="indefinite"/>
                      </p:stCondLst>
                      <p:childTnLst>
                        <p:par>
                          <p:cTn id="30" fill="hold">
                            <p:stCondLst>
                              <p:cond delay="0"/>
                            </p:stCondLst>
                            <p:childTnLst>
                              <p:par>
                                <p:cTn id="31" presetID="10" presetClass="entr" presetSubtype="0" fill="hold" grpId="0" nodeType="clickEffect">
                                  <p:stCondLst>
                                    <p:cond delay="0"/>
                                  </p:stCondLst>
                                  <p:childTnLst>
                                    <p:set>
                                      <p:cBhvr>
                                        <p:cTn id="32" dur="1" fill="hold">
                                          <p:stCondLst>
                                            <p:cond delay="0"/>
                                          </p:stCondLst>
                                        </p:cTn>
                                        <p:tgtEl>
                                          <p:spTgt spid="5">
                                            <p:graphicEl>
                                              <a:dgm id="{AE6CD333-5C1F-4170-BA32-1B05DE736538}"/>
                                            </p:graphicEl>
                                          </p:spTgt>
                                        </p:tgtEl>
                                        <p:attrNameLst>
                                          <p:attrName>style.visibility</p:attrName>
                                        </p:attrNameLst>
                                      </p:cBhvr>
                                      <p:to>
                                        <p:strVal val="visible"/>
                                      </p:to>
                                    </p:set>
                                    <p:animEffect transition="in" filter="fade">
                                      <p:cBhvr>
                                        <p:cTn id="33" dur="500"/>
                                        <p:tgtEl>
                                          <p:spTgt spid="5">
                                            <p:graphicEl>
                                              <a:dgm id="{AE6CD333-5C1F-4170-BA32-1B05DE736538}"/>
                                            </p:graphicEl>
                                          </p:spTgt>
                                        </p:tgtEl>
                                      </p:cBhvr>
                                    </p:animEffect>
                                  </p:childTnLst>
                                </p:cTn>
                              </p:par>
                              <p:par>
                                <p:cTn id="34" presetID="10" presetClass="entr" presetSubtype="0" fill="hold" grpId="0" nodeType="withEffect">
                                  <p:stCondLst>
                                    <p:cond delay="0"/>
                                  </p:stCondLst>
                                  <p:childTnLst>
                                    <p:set>
                                      <p:cBhvr>
                                        <p:cTn id="35" dur="1" fill="hold">
                                          <p:stCondLst>
                                            <p:cond delay="0"/>
                                          </p:stCondLst>
                                        </p:cTn>
                                        <p:tgtEl>
                                          <p:spTgt spid="5">
                                            <p:graphicEl>
                                              <a:dgm id="{35E68FE2-94F3-4B8A-BF39-BB976A322BAC}"/>
                                            </p:graphicEl>
                                          </p:spTgt>
                                        </p:tgtEl>
                                        <p:attrNameLst>
                                          <p:attrName>style.visibility</p:attrName>
                                        </p:attrNameLst>
                                      </p:cBhvr>
                                      <p:to>
                                        <p:strVal val="visible"/>
                                      </p:to>
                                    </p:set>
                                    <p:animEffect transition="in" filter="fade">
                                      <p:cBhvr>
                                        <p:cTn id="36" dur="500"/>
                                        <p:tgtEl>
                                          <p:spTgt spid="5">
                                            <p:graphicEl>
                                              <a:dgm id="{35E68FE2-94F3-4B8A-BF39-BB976A322BAC}"/>
                                            </p:graphicEl>
                                          </p:spTgt>
                                        </p:tgtEl>
                                      </p:cBhvr>
                                    </p:animEffect>
                                  </p:childTnLst>
                                </p:cTn>
                              </p:par>
                            </p:childTnLst>
                          </p:cTn>
                        </p:par>
                      </p:childTnLst>
                    </p:cTn>
                  </p:par>
                  <p:par>
                    <p:cTn id="37" fill="hold">
                      <p:stCondLst>
                        <p:cond delay="indefinite"/>
                      </p:stCondLst>
                      <p:childTnLst>
                        <p:par>
                          <p:cTn id="38" fill="hold">
                            <p:stCondLst>
                              <p:cond delay="0"/>
                            </p:stCondLst>
                            <p:childTnLst>
                              <p:par>
                                <p:cTn id="39" presetID="10" presetClass="entr" presetSubtype="0" fill="hold" grpId="0" nodeType="clickEffect">
                                  <p:stCondLst>
                                    <p:cond delay="0"/>
                                  </p:stCondLst>
                                  <p:childTnLst>
                                    <p:set>
                                      <p:cBhvr>
                                        <p:cTn id="40" dur="1" fill="hold">
                                          <p:stCondLst>
                                            <p:cond delay="0"/>
                                          </p:stCondLst>
                                        </p:cTn>
                                        <p:tgtEl>
                                          <p:spTgt spid="5">
                                            <p:graphicEl>
                                              <a:dgm id="{D2C82C3B-7D62-4FE7-9FF3-D99B8391832E}"/>
                                            </p:graphicEl>
                                          </p:spTgt>
                                        </p:tgtEl>
                                        <p:attrNameLst>
                                          <p:attrName>style.visibility</p:attrName>
                                        </p:attrNameLst>
                                      </p:cBhvr>
                                      <p:to>
                                        <p:strVal val="visible"/>
                                      </p:to>
                                    </p:set>
                                    <p:animEffect transition="in" filter="fade">
                                      <p:cBhvr>
                                        <p:cTn id="41" dur="500"/>
                                        <p:tgtEl>
                                          <p:spTgt spid="5">
                                            <p:graphicEl>
                                              <a:dgm id="{D2C82C3B-7D62-4FE7-9FF3-D99B8391832E}"/>
                                            </p:graphicEl>
                                          </p:spTgt>
                                        </p:tgtEl>
                                      </p:cBhvr>
                                    </p:animEffect>
                                  </p:childTnLst>
                                </p:cTn>
                              </p:par>
                              <p:par>
                                <p:cTn id="42" presetID="10" presetClass="entr" presetSubtype="0" fill="hold" grpId="0" nodeType="withEffect">
                                  <p:stCondLst>
                                    <p:cond delay="0"/>
                                  </p:stCondLst>
                                  <p:childTnLst>
                                    <p:set>
                                      <p:cBhvr>
                                        <p:cTn id="43" dur="1" fill="hold">
                                          <p:stCondLst>
                                            <p:cond delay="0"/>
                                          </p:stCondLst>
                                        </p:cTn>
                                        <p:tgtEl>
                                          <p:spTgt spid="5">
                                            <p:graphicEl>
                                              <a:dgm id="{0902FA34-684E-4A27-902B-98CCB12D35E3}"/>
                                            </p:graphicEl>
                                          </p:spTgt>
                                        </p:tgtEl>
                                        <p:attrNameLst>
                                          <p:attrName>style.visibility</p:attrName>
                                        </p:attrNameLst>
                                      </p:cBhvr>
                                      <p:to>
                                        <p:strVal val="visible"/>
                                      </p:to>
                                    </p:set>
                                    <p:animEffect transition="in" filter="fade">
                                      <p:cBhvr>
                                        <p:cTn id="44" dur="500"/>
                                        <p:tgtEl>
                                          <p:spTgt spid="5">
                                            <p:graphicEl>
                                              <a:dgm id="{0902FA34-684E-4A27-902B-98CCB12D35E3}"/>
                                            </p:graphicEl>
                                          </p:spTgt>
                                        </p:tgtEl>
                                      </p:cBhvr>
                                    </p:animEffect>
                                  </p:childTnLst>
                                </p:cTn>
                              </p:par>
                            </p:childTnLst>
                          </p:cTn>
                        </p:par>
                      </p:childTnLst>
                    </p:cTn>
                  </p:par>
                  <p:par>
                    <p:cTn id="45" fill="hold">
                      <p:stCondLst>
                        <p:cond delay="indefinite"/>
                      </p:stCondLst>
                      <p:childTnLst>
                        <p:par>
                          <p:cTn id="46" fill="hold">
                            <p:stCondLst>
                              <p:cond delay="0"/>
                            </p:stCondLst>
                            <p:childTnLst>
                              <p:par>
                                <p:cTn id="47" presetID="10" presetClass="entr" presetSubtype="0" fill="hold" grpId="0" nodeType="clickEffect">
                                  <p:stCondLst>
                                    <p:cond delay="0"/>
                                  </p:stCondLst>
                                  <p:childTnLst>
                                    <p:set>
                                      <p:cBhvr>
                                        <p:cTn id="48" dur="1" fill="hold">
                                          <p:stCondLst>
                                            <p:cond delay="0"/>
                                          </p:stCondLst>
                                        </p:cTn>
                                        <p:tgtEl>
                                          <p:spTgt spid="5">
                                            <p:graphicEl>
                                              <a:dgm id="{742F4AD2-3A7C-4E42-B68C-D5744D222658}"/>
                                            </p:graphicEl>
                                          </p:spTgt>
                                        </p:tgtEl>
                                        <p:attrNameLst>
                                          <p:attrName>style.visibility</p:attrName>
                                        </p:attrNameLst>
                                      </p:cBhvr>
                                      <p:to>
                                        <p:strVal val="visible"/>
                                      </p:to>
                                    </p:set>
                                    <p:animEffect transition="in" filter="fade">
                                      <p:cBhvr>
                                        <p:cTn id="49" dur="500"/>
                                        <p:tgtEl>
                                          <p:spTgt spid="5">
                                            <p:graphicEl>
                                              <a:dgm id="{742F4AD2-3A7C-4E42-B68C-D5744D222658}"/>
                                            </p:graphicEl>
                                          </p:spTgt>
                                        </p:tgtEl>
                                      </p:cBhvr>
                                    </p:animEffect>
                                  </p:childTnLst>
                                </p:cTn>
                              </p:par>
                              <p:par>
                                <p:cTn id="50" presetID="10" presetClass="entr" presetSubtype="0" fill="hold" grpId="0" nodeType="withEffect">
                                  <p:stCondLst>
                                    <p:cond delay="0"/>
                                  </p:stCondLst>
                                  <p:childTnLst>
                                    <p:set>
                                      <p:cBhvr>
                                        <p:cTn id="51" dur="1" fill="hold">
                                          <p:stCondLst>
                                            <p:cond delay="0"/>
                                          </p:stCondLst>
                                        </p:cTn>
                                        <p:tgtEl>
                                          <p:spTgt spid="5">
                                            <p:graphicEl>
                                              <a:dgm id="{F4CF9539-14EF-43E9-8D0F-0E0ABEF5898C}"/>
                                            </p:graphicEl>
                                          </p:spTgt>
                                        </p:tgtEl>
                                        <p:attrNameLst>
                                          <p:attrName>style.visibility</p:attrName>
                                        </p:attrNameLst>
                                      </p:cBhvr>
                                      <p:to>
                                        <p:strVal val="visible"/>
                                      </p:to>
                                    </p:set>
                                    <p:animEffect transition="in" filter="fade">
                                      <p:cBhvr>
                                        <p:cTn id="52" dur="500"/>
                                        <p:tgtEl>
                                          <p:spTgt spid="5">
                                            <p:graphicEl>
                                              <a:dgm id="{F4CF9539-14EF-43E9-8D0F-0E0ABEF5898C}"/>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Sub>
          <a:bldDgm bld="one"/>
        </p:bldSub>
      </p:bldGraphic>
    </p:bld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a:stretch>
            <a:fillRect/>
          </a:stretch>
        </p:blipFill>
        <p:spPr>
          <a:xfrm>
            <a:off x="3647728" y="1196753"/>
            <a:ext cx="5171728" cy="3772129"/>
          </a:xfrm>
          <a:prstGeom prst="rect">
            <a:avLst/>
          </a:prstGeom>
        </p:spPr>
      </p:pic>
      <p:grpSp>
        <p:nvGrpSpPr>
          <p:cNvPr id="3" name="Group 2">
            <a:extLst>
              <a:ext uri="{FF2B5EF4-FFF2-40B4-BE49-F238E27FC236}">
                <a16:creationId xmlns:a16="http://schemas.microsoft.com/office/drawing/2014/main" id="{73444F68-7FC9-4B6D-AC90-02AA8484A49D}"/>
              </a:ext>
            </a:extLst>
          </p:cNvPr>
          <p:cNvGrpSpPr/>
          <p:nvPr/>
        </p:nvGrpSpPr>
        <p:grpSpPr>
          <a:xfrm>
            <a:off x="0" y="5734233"/>
            <a:ext cx="12192000" cy="1240188"/>
            <a:chOff x="0" y="5734233"/>
            <a:chExt cx="12192000" cy="1240188"/>
          </a:xfrm>
        </p:grpSpPr>
        <p:pic>
          <p:nvPicPr>
            <p:cNvPr id="5" name="Picture 4">
              <a:extLst>
                <a:ext uri="{FF2B5EF4-FFF2-40B4-BE49-F238E27FC236}">
                  <a16:creationId xmlns:a16="http://schemas.microsoft.com/office/drawing/2014/main" id="{10B1D877-D014-441F-A4ED-B0AC28DF35BB}"/>
                </a:ext>
              </a:extLst>
            </p:cNvPr>
            <p:cNvPicPr>
              <a:picLocks noChangeAspect="1"/>
            </p:cNvPicPr>
            <p:nvPr/>
          </p:nvPicPr>
          <p:blipFill>
            <a:blip r:embed="rId4" cstate="print">
              <a:extLst>
                <a:ext uri="{28A0092B-C50C-407E-A947-70E740481C1C}">
                  <a14:useLocalDpi xmlns:a14="http://schemas.microsoft.com/office/drawing/2010/main" val="0"/>
                </a:ext>
              </a:extLst>
            </a:blip>
            <a:srcRect/>
            <a:stretch/>
          </p:blipFill>
          <p:spPr>
            <a:xfrm>
              <a:off x="0" y="6045466"/>
              <a:ext cx="12192000" cy="827536"/>
            </a:xfrm>
            <a:prstGeom prst="rect">
              <a:avLst/>
            </a:prstGeom>
          </p:spPr>
        </p:pic>
        <p:sp>
          <p:nvSpPr>
            <p:cNvPr id="6" name="Rectangle 5">
              <a:extLst>
                <a:ext uri="{FF2B5EF4-FFF2-40B4-BE49-F238E27FC236}">
                  <a16:creationId xmlns:a16="http://schemas.microsoft.com/office/drawing/2014/main" id="{C6F23908-B467-42B3-9ADE-16C5E31E3A24}"/>
                </a:ext>
              </a:extLst>
            </p:cNvPr>
            <p:cNvSpPr/>
            <p:nvPr/>
          </p:nvSpPr>
          <p:spPr>
            <a:xfrm>
              <a:off x="25878" y="6099245"/>
              <a:ext cx="2278207" cy="728890"/>
            </a:xfrm>
            <a:prstGeom prst="rect">
              <a:avLst/>
            </a:prstGeom>
            <a:solidFill>
              <a:srgbClr val="00438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7" name="Picture 6">
              <a:extLst>
                <a:ext uri="{FF2B5EF4-FFF2-40B4-BE49-F238E27FC236}">
                  <a16:creationId xmlns:a16="http://schemas.microsoft.com/office/drawing/2014/main" id="{3D5AEF8A-C947-4344-AA92-098731693B8A}"/>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077275" y="5880520"/>
              <a:ext cx="829163" cy="947615"/>
            </a:xfrm>
            <a:prstGeom prst="rect">
              <a:avLst/>
            </a:prstGeom>
          </p:spPr>
        </p:pic>
        <p:sp>
          <p:nvSpPr>
            <p:cNvPr id="8" name="Rectangle 7">
              <a:extLst>
                <a:ext uri="{FF2B5EF4-FFF2-40B4-BE49-F238E27FC236}">
                  <a16:creationId xmlns:a16="http://schemas.microsoft.com/office/drawing/2014/main" id="{0621E6BF-35FC-42AC-80B9-5DA33381CC4B}"/>
                </a:ext>
              </a:extLst>
            </p:cNvPr>
            <p:cNvSpPr/>
            <p:nvPr/>
          </p:nvSpPr>
          <p:spPr>
            <a:xfrm>
              <a:off x="9029700" y="6099245"/>
              <a:ext cx="2970647" cy="72889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9" name="Picture 8" descr="Text, letter&#10;&#10;Description automatically generated">
              <a:extLst>
                <a:ext uri="{FF2B5EF4-FFF2-40B4-BE49-F238E27FC236}">
                  <a16:creationId xmlns:a16="http://schemas.microsoft.com/office/drawing/2014/main" id="{16C797BD-1C47-471F-A23C-16AFFF1EE03E}"/>
                </a:ext>
              </a:extLst>
            </p:cNvPr>
            <p:cNvPicPr>
              <a:picLocks noChangeAspect="1"/>
            </p:cNvPicPr>
            <p:nvPr/>
          </p:nvPicPr>
          <p:blipFill rotWithShape="1">
            <a:blip r:embed="rId6" cstate="print">
              <a:extLst>
                <a:ext uri="{28A0092B-C50C-407E-A947-70E740481C1C}">
                  <a14:useLocalDpi xmlns:a14="http://schemas.microsoft.com/office/drawing/2010/main" val="0"/>
                </a:ext>
              </a:extLst>
            </a:blip>
            <a:srcRect l="23972" t="33869" r="24538" b="34228"/>
            <a:stretch/>
          </p:blipFill>
          <p:spPr>
            <a:xfrm>
              <a:off x="9966911" y="6099245"/>
              <a:ext cx="2071341" cy="719519"/>
            </a:xfrm>
            <a:prstGeom prst="rect">
              <a:avLst/>
            </a:prstGeom>
          </p:spPr>
        </p:pic>
        <p:pic>
          <p:nvPicPr>
            <p:cNvPr id="10" name="Picture 9" descr="A picture containing text, metalware, gear&#10;&#10;Description automatically generated">
              <a:extLst>
                <a:ext uri="{FF2B5EF4-FFF2-40B4-BE49-F238E27FC236}">
                  <a16:creationId xmlns:a16="http://schemas.microsoft.com/office/drawing/2014/main" id="{82BE6915-106B-4B6C-8475-D5ADF0FE21FD}"/>
                </a:ext>
              </a:extLst>
            </p:cNvPr>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91485" y="5734233"/>
              <a:ext cx="1034370" cy="1240188"/>
            </a:xfrm>
            <a:prstGeom prst="rect">
              <a:avLst/>
            </a:prstGeom>
          </p:spPr>
        </p:pic>
      </p:grpSp>
    </p:spTree>
    <p:extLst>
      <p:ext uri="{BB962C8B-B14F-4D97-AF65-F5344CB8AC3E}">
        <p14:creationId xmlns:p14="http://schemas.microsoft.com/office/powerpoint/2010/main" val="423073592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tags/tag1.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2&quot;/&gt;&lt;lineCharCount val=&quot;14&quot;/&gt;&lt;lineCharCount val=&quot;7&quot;/&gt;&lt;/TableIndex&gt;&lt;/ShapeTextInfo&gt;"/>
</p:tagLst>
</file>

<file path=ppt/theme/theme1.xml><?xml version="1.0" encoding="utf-8"?>
<a:theme xmlns:a="http://schemas.openxmlformats.org/drawingml/2006/main" name="1_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4.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25117</TotalTime>
  <Words>23666</Words>
  <Application>Microsoft Office PowerPoint</Application>
  <PresentationFormat>Widescreen</PresentationFormat>
  <Paragraphs>1201</Paragraphs>
  <Slides>47</Slides>
  <Notes>47</Notes>
  <HiddenSlides>0</HiddenSlides>
  <MMClips>1</MMClips>
  <ScaleCrop>false</ScaleCrop>
  <HeadingPairs>
    <vt:vector size="6" baseType="variant">
      <vt:variant>
        <vt:lpstr>Fonts Used</vt:lpstr>
      </vt:variant>
      <vt:variant>
        <vt:i4>11</vt:i4>
      </vt:variant>
      <vt:variant>
        <vt:lpstr>Theme</vt:lpstr>
      </vt:variant>
      <vt:variant>
        <vt:i4>2</vt:i4>
      </vt:variant>
      <vt:variant>
        <vt:lpstr>Slide Titles</vt:lpstr>
      </vt:variant>
      <vt:variant>
        <vt:i4>47</vt:i4>
      </vt:variant>
    </vt:vector>
  </HeadingPairs>
  <TitlesOfParts>
    <vt:vector size="60" baseType="lpstr">
      <vt:lpstr>Agenda</vt:lpstr>
      <vt:lpstr>arial</vt:lpstr>
      <vt:lpstr>arial</vt:lpstr>
      <vt:lpstr>Arial Nova Cond</vt:lpstr>
      <vt:lpstr>Calibri</vt:lpstr>
      <vt:lpstr>Calibri Light</vt:lpstr>
      <vt:lpstr>Courier New</vt:lpstr>
      <vt:lpstr>Microsoft Sans Serif</vt:lpstr>
      <vt:lpstr>Tahoma</vt:lpstr>
      <vt:lpstr>Verdana</vt:lpstr>
      <vt:lpstr>Wingdings</vt:lpstr>
      <vt:lpstr>1_Office Theme</vt:lpstr>
      <vt:lpstr>Office Theme</vt:lpstr>
      <vt:lpstr>PowerPoint Presentation</vt:lpstr>
      <vt:lpstr>PowerPoint Presentation</vt:lpstr>
      <vt:lpstr>PowerPoint Presentation</vt:lpstr>
      <vt:lpstr>PowerPoint Presentation</vt:lpstr>
      <vt:lpstr>PowerPoint Presentation</vt:lpstr>
      <vt:lpstr>Section 1 PACE</vt:lpstr>
      <vt:lpstr>PowerPoint Presentation</vt:lpstr>
      <vt:lpstr>PowerPoint Presentation</vt:lpstr>
      <vt:lpstr>PowerPoint Presentation</vt:lpstr>
      <vt:lpstr>PowerPoint Presentation</vt:lpstr>
      <vt:lpstr>PowerPoint Presentation</vt:lpstr>
      <vt:lpstr>PowerPoint Presentation</vt:lpstr>
      <vt:lpstr>Section 1 PACE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Serious Violence Reduction Orders (SVROs)</vt:lpstr>
      <vt:lpstr>PowerPoint Presentation</vt:lpstr>
      <vt:lpstr>Quadrant Search</vt:lpstr>
      <vt:lpstr>PowerPoint Presentation</vt:lpstr>
    </vt:vector>
  </TitlesOfParts>
  <Company>South Wales Police</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swp52919</dc:creator>
  <cp:lastModifiedBy>Neil,Sharon swp3514</cp:lastModifiedBy>
  <cp:revision>665</cp:revision>
  <cp:lastPrinted>2022-10-03T09:47:36Z</cp:lastPrinted>
  <dcterms:created xsi:type="dcterms:W3CDTF">2010-07-02T08:46:54Z</dcterms:created>
  <dcterms:modified xsi:type="dcterms:W3CDTF">2023-05-30T06:08:02Z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TitusGUID">
    <vt:lpwstr>d60000d7-eb0f-483e-9be2-ec6baa58127f</vt:lpwstr>
  </property>
  <property fmtid="{D5CDD505-2E9C-101B-9397-08002B2CF9AE}" pid="3" name="SWPIL">
    <vt:lpwstr>NOT PROTECTIVELY MARKED</vt:lpwstr>
  </property>
  <property fmtid="{D5CDD505-2E9C-101B-9397-08002B2CF9AE}" pid="4" name="SWPVNV">
    <vt:lpwstr>No Visual Mark</vt:lpwstr>
  </property>
  <property fmtid="{D5CDD505-2E9C-101B-9397-08002B2CF9AE}" pid="5" name="Classification">
    <vt:lpwstr>OFFICIAL</vt:lpwstr>
  </property>
  <property fmtid="{D5CDD505-2E9C-101B-9397-08002B2CF9AE}" pid="6" name="Visibility">
    <vt:lpwstr>NOT VISIBLE</vt:lpwstr>
  </property>
  <property fmtid="{D5CDD505-2E9C-101B-9397-08002B2CF9AE}" pid="7" name="MSIP_Label_66cf8fe5-b7b7-4df7-b38d-1c61ac2f6639_Enabled">
    <vt:lpwstr>true</vt:lpwstr>
  </property>
  <property fmtid="{D5CDD505-2E9C-101B-9397-08002B2CF9AE}" pid="8" name="MSIP_Label_66cf8fe5-b7b7-4df7-b38d-1c61ac2f6639_SetDate">
    <vt:lpwstr>2022-01-04T08:39:47Z</vt:lpwstr>
  </property>
  <property fmtid="{D5CDD505-2E9C-101B-9397-08002B2CF9AE}" pid="9" name="MSIP_Label_66cf8fe5-b7b7-4df7-b38d-1c61ac2f6639_Method">
    <vt:lpwstr>Standard</vt:lpwstr>
  </property>
  <property fmtid="{D5CDD505-2E9C-101B-9397-08002B2CF9AE}" pid="10" name="MSIP_Label_66cf8fe5-b7b7-4df7-b38d-1c61ac2f6639_Name">
    <vt:lpwstr>66cf8fe5-b7b7-4df7-b38d-1c61ac2f6639</vt:lpwstr>
  </property>
  <property fmtid="{D5CDD505-2E9C-101B-9397-08002B2CF9AE}" pid="11" name="MSIP_Label_66cf8fe5-b7b7-4df7-b38d-1c61ac2f6639_SiteId">
    <vt:lpwstr>270c2f4d-fd0c-4f08-92a9-e5bdd8a87e09</vt:lpwstr>
  </property>
  <property fmtid="{D5CDD505-2E9C-101B-9397-08002B2CF9AE}" pid="12" name="MSIP_Label_66cf8fe5-b7b7-4df7-b38d-1c61ac2f6639_ActionId">
    <vt:lpwstr>d0303b00-3d09-48ec-bba0-f93bdab9b846</vt:lpwstr>
  </property>
  <property fmtid="{D5CDD505-2E9C-101B-9397-08002B2CF9AE}" pid="13" name="MSIP_Label_66cf8fe5-b7b7-4df7-b38d-1c61ac2f6639_ContentBits">
    <vt:lpwstr>0</vt:lpwstr>
  </property>
</Properties>
</file>