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2"/>
  </p:notesMasterIdLst>
  <p:sldIdLst>
    <p:sldId id="256" r:id="rId2"/>
    <p:sldId id="261" r:id="rId3"/>
    <p:sldId id="262" r:id="rId4"/>
    <p:sldId id="263" r:id="rId5"/>
    <p:sldId id="264" r:id="rId6"/>
    <p:sldId id="270" r:id="rId7"/>
    <p:sldId id="271" r:id="rId8"/>
    <p:sldId id="283" r:id="rId9"/>
    <p:sldId id="272" r:id="rId10"/>
    <p:sldId id="282" r:id="rId11"/>
    <p:sldId id="273" r:id="rId12"/>
    <p:sldId id="284" r:id="rId13"/>
    <p:sldId id="274" r:id="rId14"/>
    <p:sldId id="257" r:id="rId15"/>
    <p:sldId id="275" r:id="rId16"/>
    <p:sldId id="258" r:id="rId17"/>
    <p:sldId id="276" r:id="rId18"/>
    <p:sldId id="260" r:id="rId19"/>
    <p:sldId id="277" r:id="rId20"/>
    <p:sldId id="278" r:id="rId21"/>
    <p:sldId id="279" r:id="rId22"/>
    <p:sldId id="280" r:id="rId23"/>
    <p:sldId id="281" r:id="rId24"/>
    <p:sldId id="285" r:id="rId25"/>
    <p:sldId id="259" r:id="rId26"/>
    <p:sldId id="265" r:id="rId27"/>
    <p:sldId id="266" r:id="rId28"/>
    <p:sldId id="267" r:id="rId29"/>
    <p:sldId id="268" r:id="rId30"/>
    <p:sldId id="269" r:id="rId3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97" d="100"/>
          <a:sy n="97" d="100"/>
        </p:scale>
        <p:origin x="-114" y="-150"/>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06"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_rels/viewProps.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GB"/>
          </a:p>
        </p:txBody>
      </p:sp>
      <p:sp>
        <p:nvSpPr>
          <p:cNvPr id="1024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GB"/>
          </a:p>
        </p:txBody>
      </p:sp>
      <p:sp>
        <p:nvSpPr>
          <p:cNvPr id="1024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024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4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GB"/>
          </a:p>
        </p:txBody>
      </p:sp>
      <p:sp>
        <p:nvSpPr>
          <p:cNvPr id="1024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1E54D485-6006-4309-A2B4-FA0BF28BD42B}"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99D7AF-B9D8-4F79-9868-0E43FDB79799}" type="slidenum">
              <a:rPr lang="en-GB"/>
              <a:pPr/>
              <a:t>1</a:t>
            </a:fld>
            <a:endParaRPr lang="en-GB" dirty="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xfrm>
            <a:off x="228600" y="4343400"/>
            <a:ext cx="6324600" cy="4114800"/>
          </a:xfrm>
        </p:spPr>
        <p:txBody>
          <a:bodyPr/>
          <a:lstStyle/>
          <a:p>
            <a:r>
              <a:rPr lang="en-GB" sz="1800" dirty="0">
                <a:latin typeface="Tahoma" pitchFamily="34" charset="0"/>
              </a:rPr>
              <a:t>2.2 million people work in Britain’s construction industry, making it the country’s biggest industry.</a:t>
            </a:r>
          </a:p>
          <a:p>
            <a:r>
              <a:rPr lang="en-GB" sz="1800" dirty="0">
                <a:latin typeface="Tahoma" pitchFamily="34" charset="0"/>
              </a:rPr>
              <a:t>It is also one of the most dangerous. In the last 25 years, over 2,800 people have died from injuries they received as a result of construction work. Many more have been injured or made ill.</a:t>
            </a:r>
          </a:p>
          <a:p>
            <a:r>
              <a:rPr lang="en-GB" sz="1800" dirty="0">
                <a:latin typeface="Tahoma" pitchFamily="34" charset="0"/>
              </a:rPr>
              <a:t>Between April 2004 and March 2005, 71 workers died and thousands were injured as a result of construction work. The main causes of the fatal accidents were: </a:t>
            </a:r>
          </a:p>
          <a:p>
            <a:pPr algn="ctr">
              <a:buFontTx/>
              <a:buChar char="•"/>
            </a:pPr>
            <a:r>
              <a:rPr lang="en-GB" sz="1800" dirty="0">
                <a:latin typeface="Tahoma" pitchFamily="34" charset="0"/>
                <a:cs typeface="Courier New" pitchFamily="49" charset="0"/>
              </a:rPr>
              <a:t>falling through fragile roofs and </a:t>
            </a:r>
            <a:r>
              <a:rPr lang="en-GB" sz="1800" dirty="0" err="1">
                <a:latin typeface="Tahoma" pitchFamily="34" charset="0"/>
                <a:cs typeface="Courier New" pitchFamily="49" charset="0"/>
              </a:rPr>
              <a:t>rooflights</a:t>
            </a:r>
            <a:r>
              <a:rPr lang="en-GB" sz="1800" dirty="0">
                <a:latin typeface="Tahoma" pitchFamily="34" charset="0"/>
                <a:cs typeface="Courier New" pitchFamily="49" charset="0"/>
              </a:rPr>
              <a:t> </a:t>
            </a:r>
          </a:p>
          <a:p>
            <a:pPr algn="ctr">
              <a:buFontTx/>
              <a:buChar char="•"/>
            </a:pPr>
            <a:r>
              <a:rPr lang="en-GB" sz="1800" dirty="0">
                <a:latin typeface="Tahoma" pitchFamily="34" charset="0"/>
                <a:cs typeface="Courier New" pitchFamily="49" charset="0"/>
              </a:rPr>
              <a:t>falling from ladders, scaffolds and other work places </a:t>
            </a:r>
          </a:p>
          <a:p>
            <a:pPr algn="ctr">
              <a:buFontTx/>
              <a:buChar char="•"/>
            </a:pPr>
            <a:r>
              <a:rPr lang="en-GB" sz="1800" dirty="0">
                <a:latin typeface="Tahoma" pitchFamily="34" charset="0"/>
                <a:cs typeface="Courier New" pitchFamily="49" charset="0"/>
              </a:rPr>
              <a:t>being struck by excavators, lift trucks or dumpers </a:t>
            </a:r>
          </a:p>
          <a:p>
            <a:pPr algn="ctr">
              <a:buFontTx/>
              <a:buChar char="•"/>
            </a:pPr>
            <a:r>
              <a:rPr lang="en-GB" sz="1800" dirty="0">
                <a:latin typeface="Tahoma" pitchFamily="34" charset="0"/>
                <a:cs typeface="Courier New" pitchFamily="49" charset="0"/>
              </a:rPr>
              <a:t>being struck by falling loads and equipment </a:t>
            </a:r>
          </a:p>
          <a:p>
            <a:pPr algn="ctr">
              <a:buFontTx/>
              <a:buChar char="•"/>
            </a:pPr>
            <a:r>
              <a:rPr lang="en-GB" sz="1800" dirty="0">
                <a:latin typeface="Tahoma" pitchFamily="34" charset="0"/>
                <a:cs typeface="Courier New" pitchFamily="49" charset="0"/>
              </a:rPr>
              <a:t>being crushed by collapsing structures </a:t>
            </a:r>
          </a:p>
          <a:p>
            <a:endParaRPr lang="en-GB" sz="1800" dirty="0">
              <a:latin typeface="Tahoma" pitchFamily="34" charset="0"/>
            </a:endParaRPr>
          </a:p>
          <a:p>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B5B465-ED35-4D33-B5F3-DF385FE4E13C}" type="slidenum">
              <a:rPr lang="en-GB"/>
              <a:pPr/>
              <a:t>2</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CCFD81-6382-495D-B929-1708650BB833}" type="slidenum">
              <a:rPr lang="en-GB"/>
              <a:pPr/>
              <a:t>3</a:t>
            </a:fld>
            <a:endParaRPr lang="en-GB"/>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r>
              <a:rPr lang="en-GB" sz="1800"/>
              <a:t>Construction site layout is the planning and organisation of the site area around the proposed structure to accommodate the resources necessary to construct the building/s. this operating space should be regarded as a resource to be used and allocated with the same care as any other resource. The space available on the site changes throughout the lifetime of the project in accordance with the sequence of work. It is important, therefore, that the construction planner aims for a layout that provides the most effective, efficient and economic methods of construction.</a:t>
            </a:r>
          </a:p>
          <a:p>
            <a:r>
              <a:rPr lang="en-GB" sz="1800"/>
              <a:t>In most cases the layout will be prepared at the pre-tender stage and may be based on contractual needs. For example, restrictions on working hours etc.</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F78C0E-7E23-418A-BF4A-556EB84D8717}" type="slidenum">
              <a:rPr lang="en-GB"/>
              <a:pPr/>
              <a:t>4</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sz="1800">
                <a:latin typeface="Tahoma" pitchFamily="34" charset="0"/>
              </a:rPr>
              <a:t>Principal contractors should consider how they will manage the site to ensure that it is kept in good order. </a:t>
            </a:r>
          </a:p>
          <a:p>
            <a:pPr algn="ctr">
              <a:buFontTx/>
              <a:buChar char="•"/>
            </a:pPr>
            <a:r>
              <a:rPr lang="en-GB" sz="1800">
                <a:latin typeface="Tahoma" pitchFamily="34" charset="0"/>
                <a:cs typeface="Courier New" pitchFamily="49" charset="0"/>
              </a:rPr>
              <a:t>Traffic routes should be segregated from pedestrian routes. </a:t>
            </a:r>
          </a:p>
          <a:p>
            <a:pPr algn="ctr">
              <a:buFontTx/>
              <a:buChar char="•"/>
            </a:pPr>
            <a:r>
              <a:rPr lang="en-GB" sz="1800">
                <a:latin typeface="Tahoma" pitchFamily="34" charset="0"/>
                <a:cs typeface="Courier New" pitchFamily="49" charset="0"/>
              </a:rPr>
              <a:t>The procurement of materials should be managed to ensure that only the minimum amount of materials are stored on site at any time . </a:t>
            </a:r>
          </a:p>
          <a:p>
            <a:pPr algn="ctr">
              <a:buFontTx/>
              <a:buChar char="•"/>
            </a:pPr>
            <a:r>
              <a:rPr lang="en-GB" sz="1800">
                <a:latin typeface="Tahoma" pitchFamily="34" charset="0"/>
                <a:cs typeface="Courier New" pitchFamily="49" charset="0"/>
              </a:rPr>
              <a:t>Everyone working on the site should be aware of the site policy for managing the movement &amp; storage of materials around the site, and the removal of waste from work areas</a:t>
            </a:r>
          </a:p>
          <a:p>
            <a:endParaRPr lang="en-GB" sz="1800">
              <a:latin typeface="Tahoma" pitchFamily="34" charset="0"/>
            </a:endParaRPr>
          </a:p>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20CE650-271B-46F7-A26D-DDB888D5204F}" type="slidenum">
              <a:rPr lang="en-GB"/>
              <a:pPr/>
              <a:t>5</a:t>
            </a:fld>
            <a:endParaRPr lang="en-GB"/>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r>
              <a:rPr lang="en-GB" sz="1800"/>
              <a:t>As every site is unique it is difficult to agree on a set of rules that would satisfy the planning of the layout.however, all site layouts will need careful consideration of a number of factors likely to influential. As well as contractual requirements there will be sub-contractors attendance and statutory / legislation conformity.</a:t>
            </a:r>
          </a:p>
          <a:p>
            <a:r>
              <a:rPr lang="en-GB" sz="1800"/>
              <a:t>Other factors!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8F64AD3-37DB-4E43-920E-EEB60BA574C7}" type="slidenum">
              <a:rPr lang="en-GB"/>
              <a:pPr/>
              <a:t>6</a:t>
            </a:fld>
            <a:endParaRPr lang="en-GB"/>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53B697-DA20-4A21-BAEC-93986D0CF1B2}" type="slidenum">
              <a:rPr lang="en-GB"/>
              <a:pPr/>
              <a:t>7</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B320CC-31FF-4930-8B5D-14A565A782A0}" type="slidenum">
              <a:rPr lang="en-GB"/>
              <a:pPr/>
              <a:t>9</a:t>
            </a:fld>
            <a:endParaRPr lang="en-GB"/>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683B77-E457-43F4-B73D-E8F0AF2EB916}" type="slidenum">
              <a:rPr lang="en-GB"/>
              <a:pPr/>
              <a:t>11</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6B4B61-2DDF-4D55-9E8C-BDA96C8C0526}" type="slidenum">
              <a:rPr lang="en-GB"/>
              <a:pPr/>
              <a:t>13</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CBC1C1-40C0-4B64-AE41-B80B4B1CBD03}" type="slidenum">
              <a:rPr lang="en-GB"/>
              <a:pPr/>
              <a:t>14</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a:xfrm>
            <a:off x="381000" y="4343400"/>
            <a:ext cx="5943600" cy="4114800"/>
          </a:xfrm>
        </p:spPr>
        <p:txBody>
          <a:bodyPr/>
          <a:lstStyle/>
          <a:p>
            <a:r>
              <a:rPr lang="en-GB" sz="1800">
                <a:latin typeface="Tahoma" pitchFamily="34" charset="0"/>
              </a:rPr>
              <a:t>Typical sites include;</a:t>
            </a:r>
          </a:p>
          <a:p>
            <a:r>
              <a:rPr lang="en-GB" sz="1800">
                <a:latin typeface="Tahoma" pitchFamily="34" charset="0"/>
              </a:rPr>
              <a:t>Housing</a:t>
            </a:r>
          </a:p>
          <a:p>
            <a:r>
              <a:rPr lang="en-GB" sz="1800">
                <a:latin typeface="Tahoma" pitchFamily="34" charset="0"/>
              </a:rPr>
              <a:t>Factory development</a:t>
            </a:r>
          </a:p>
          <a:p>
            <a:r>
              <a:rPr lang="en-GB" sz="1800">
                <a:latin typeface="Tahoma" pitchFamily="34" charset="0"/>
              </a:rPr>
              <a:t>Civil engineering projects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265235-D79F-4C4A-B7FB-83E074B7861D}" type="slidenum">
              <a:rPr lang="en-GB"/>
              <a:pPr/>
              <a:t>15</a:t>
            </a:fld>
            <a:endParaRPr lang="en-GB"/>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a:xfrm>
            <a:off x="381000" y="4343400"/>
            <a:ext cx="6248400" cy="4114800"/>
          </a:xfrm>
        </p:spPr>
        <p:txBody>
          <a:bodyPr/>
          <a:lstStyle/>
          <a:p>
            <a:r>
              <a:rPr lang="en-GB" sz="1800">
                <a:latin typeface="Tahoma" pitchFamily="34" charset="0"/>
              </a:rPr>
              <a:t>Access to site – show house needs to be near to entrance. Consider high volumes of construction traffic passing into the site –dirty conditions – conflicts with show house need!</a:t>
            </a:r>
          </a:p>
          <a:p>
            <a:r>
              <a:rPr lang="en-GB" sz="1800">
                <a:latin typeface="Tahoma" pitchFamily="34" charset="0"/>
              </a:rPr>
              <a:t>How can this problem be overcome? New access! Where?</a:t>
            </a:r>
          </a:p>
          <a:p>
            <a:r>
              <a:rPr lang="en-GB" sz="1800">
                <a:latin typeface="Tahoma" pitchFamily="34" charset="0"/>
              </a:rPr>
              <a:t>Main sewer / surface water outfalls/</a:t>
            </a:r>
          </a:p>
          <a:p>
            <a:r>
              <a:rPr lang="en-GB" sz="1800">
                <a:latin typeface="Tahoma" pitchFamily="34" charset="0"/>
              </a:rPr>
              <a:t>Main service runs?</a:t>
            </a:r>
          </a:p>
          <a:p>
            <a:r>
              <a:rPr lang="en-GB" sz="1800">
                <a:latin typeface="Tahoma" pitchFamily="34" charset="0"/>
              </a:rPr>
              <a:t>Industrial work sites consider specialised services – compressed air, gases, provision for trade effluents and dust / fumes from extraction.</a:t>
            </a:r>
          </a:p>
          <a:p>
            <a:r>
              <a:rPr lang="en-GB" sz="1800">
                <a:latin typeface="Tahoma" pitchFamily="34" charset="0"/>
              </a:rPr>
              <a:t>Public utility companies not reliable – plenty of forward planning.</a:t>
            </a:r>
          </a:p>
          <a:p>
            <a:r>
              <a:rPr lang="en-GB" sz="1800">
                <a:latin typeface="Tahoma" pitchFamily="34" charset="0"/>
              </a:rPr>
              <a:t>Construction sequence / phasing?</a:t>
            </a:r>
          </a:p>
          <a:p>
            <a:r>
              <a:rPr lang="en-GB" sz="1800">
                <a:latin typeface="Tahoma" pitchFamily="34" charset="0"/>
              </a:rPr>
              <a:t>Storage areas – site to avoid high impact on prospective buyers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473D87E-887F-4949-8B4A-03008D81E908}" type="slidenum">
              <a:rPr lang="en-GB"/>
              <a:pPr/>
              <a:t>16</a:t>
            </a:fld>
            <a:endParaRPr lang="en-GB"/>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r>
              <a:rPr lang="en-GB" sz="1800">
                <a:latin typeface="Tahoma" pitchFamily="34" charset="0"/>
              </a:rPr>
              <a:t>Railways – Motorways - Fuel pipelines etc.</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41D7E2-AD47-4E95-AADF-F1B80C581738}" type="slidenum">
              <a:rPr lang="en-GB"/>
              <a:pPr/>
              <a:t>17</a:t>
            </a:fld>
            <a:endParaRPr lang="en-GB"/>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xfrm>
            <a:off x="914400" y="4343400"/>
            <a:ext cx="5562600" cy="4114800"/>
          </a:xfrm>
        </p:spPr>
        <p:txBody>
          <a:bodyPr/>
          <a:lstStyle/>
          <a:p>
            <a:r>
              <a:rPr lang="en-GB" sz="1800">
                <a:latin typeface="Tahoma" pitchFamily="34" charset="0"/>
              </a:rPr>
              <a:t>Access generally biggest challenge – will move with construction sequence</a:t>
            </a:r>
          </a:p>
          <a:p>
            <a:r>
              <a:rPr lang="en-GB" sz="1800">
                <a:latin typeface="Tahoma" pitchFamily="34" charset="0"/>
              </a:rPr>
              <a:t>Consider motorway widening!</a:t>
            </a:r>
          </a:p>
          <a:p>
            <a:r>
              <a:rPr lang="en-GB" sz="1800">
                <a:latin typeface="Tahoma" pitchFamily="34" charset="0"/>
              </a:rPr>
              <a:t>Almost all construction on virgin land. In some instances, I.e. pipelines land must be returned to natural look!</a:t>
            </a:r>
          </a:p>
          <a:p>
            <a:r>
              <a:rPr lang="en-GB" sz="1800">
                <a:latin typeface="Tahoma" pitchFamily="34" charset="0"/>
              </a:rPr>
              <a:t>Animals straying – irritable farmers – need for additional land to aid construction only achieved via negotiation with landowners – time factor?</a:t>
            </a:r>
          </a:p>
          <a:p>
            <a:r>
              <a:rPr lang="en-GB" sz="1800">
                <a:latin typeface="Tahoma" pitchFamily="34" charset="0"/>
              </a:rPr>
              <a:t>Access normally only available via existing networks</a:t>
            </a:r>
          </a:p>
          <a:p>
            <a:r>
              <a:rPr lang="en-GB" sz="1800">
                <a:latin typeface="Tahoma" pitchFamily="34" charset="0"/>
              </a:rPr>
              <a:t>‘Wayleave’ negotiated – specifies width of road and fencing width needs to allow for digging and dumping (backfill) and access width for deliveries etc.</a:t>
            </a:r>
          </a:p>
          <a:p>
            <a:r>
              <a:rPr lang="en-GB" sz="1800">
                <a:latin typeface="Tahoma" pitchFamily="34" charset="0"/>
              </a:rPr>
              <a:t>Wildlife!</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867C28E-71B9-4CBB-95EB-E77C8392E928}" type="slidenum">
              <a:rPr lang="en-GB"/>
              <a:pPr/>
              <a:t>18</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sz="1800">
                <a:latin typeface="Tahoma" pitchFamily="34" charset="0"/>
              </a:rPr>
              <a:t>Central development</a:t>
            </a:r>
          </a:p>
          <a:p>
            <a:r>
              <a:rPr lang="en-GB" sz="1800">
                <a:latin typeface="Tahoma" pitchFamily="34" charset="0"/>
              </a:rPr>
              <a:t>Industrial improvements and additions</a:t>
            </a:r>
          </a:p>
          <a:p>
            <a:r>
              <a:rPr lang="en-GB" sz="1800">
                <a:latin typeface="Tahoma" pitchFamily="34" charset="0"/>
              </a:rPr>
              <a:t>Some road works</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92EAAD-01EB-4FAB-90BB-6AC2504AFF08}" type="slidenum">
              <a:rPr lang="en-GB"/>
              <a:pPr/>
              <a:t>19</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sz="1800">
                <a:latin typeface="Tahoma" pitchFamily="34" charset="0"/>
              </a:rPr>
              <a:t>Access again problematical.</a:t>
            </a:r>
          </a:p>
          <a:p>
            <a:r>
              <a:rPr lang="en-GB" sz="1800">
                <a:latin typeface="Tahoma" pitchFamily="34" charset="0"/>
              </a:rPr>
              <a:t>Plant sighting needs careful planning.</a:t>
            </a:r>
          </a:p>
          <a:p>
            <a:r>
              <a:rPr lang="en-GB" sz="1800">
                <a:latin typeface="Tahoma" pitchFamily="34" charset="0"/>
              </a:rPr>
              <a:t>Coverage from cranes</a:t>
            </a:r>
          </a:p>
          <a:p>
            <a:r>
              <a:rPr lang="en-GB" sz="1800">
                <a:latin typeface="Tahoma" pitchFamily="34" charset="0"/>
              </a:rPr>
              <a:t>Can materials be delivered to the handling equipment for onward movement?</a:t>
            </a:r>
          </a:p>
          <a:p>
            <a:r>
              <a:rPr lang="en-GB" sz="1800">
                <a:latin typeface="Tahoma" pitchFamily="34" charset="0"/>
              </a:rPr>
              <a:t>Plant already installed might not be so easily removed once permanent works are complete.</a:t>
            </a:r>
          </a:p>
          <a:p>
            <a:r>
              <a:rPr lang="en-GB" sz="1800">
                <a:latin typeface="Tahoma" pitchFamily="34" charset="0"/>
              </a:rPr>
              <a:t>Such sites almost always in towns and cities – client wants maximum rental from expensive land.</a:t>
            </a:r>
          </a:p>
          <a:p>
            <a:r>
              <a:rPr lang="en-GB" sz="1800">
                <a:latin typeface="Tahoma" pitchFamily="34" charset="0"/>
              </a:rPr>
              <a:t>Similarly, industrial enlargements have to work in confined areas whilst process continues. Railway stations too. Deep basements</a:t>
            </a:r>
          </a:p>
          <a:p>
            <a:r>
              <a:rPr lang="en-GB" sz="1800">
                <a:latin typeface="Tahoma" pitchFamily="34" charset="0"/>
              </a:rPr>
              <a:t>Guidelines for planning restricted sites…</a:t>
            </a:r>
          </a:p>
          <a:p>
            <a:endParaRPr lang="en-GB" sz="1800">
              <a:latin typeface="Tahoma"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618721-FFAD-430A-A659-57E3C2C3958F}" type="slidenum">
              <a:rPr lang="en-GB"/>
              <a:pPr/>
              <a:t>20</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sz="1600">
                <a:latin typeface="Tahoma" pitchFamily="34" charset="0"/>
              </a:rPr>
              <a:t>Remember</a:t>
            </a:r>
          </a:p>
          <a:p>
            <a:r>
              <a:rPr lang="en-GB" sz="1600">
                <a:latin typeface="Tahoma" pitchFamily="34" charset="0"/>
              </a:rPr>
              <a:t>Sequence of work is paramount – ability to move plant on completion may determine method and final choice of the plant.</a:t>
            </a:r>
          </a:p>
          <a:p>
            <a:r>
              <a:rPr lang="en-GB" sz="1600">
                <a:latin typeface="Tahoma" pitchFamily="34" charset="0"/>
              </a:rPr>
              <a:t>Maintain access at all times – particularly in feeding hoists and cranes, again sequence of work may change.</a:t>
            </a:r>
          </a:p>
          <a:p>
            <a:r>
              <a:rPr lang="en-GB" sz="1600">
                <a:latin typeface="Tahoma" pitchFamily="34" charset="0"/>
              </a:rPr>
              <a:t>Test method and sequence via stage drawings – produce drawings  showing stage of construction reached over a period of say 4 – 6 weeks.</a:t>
            </a:r>
          </a:p>
          <a:p>
            <a:r>
              <a:rPr lang="en-GB" sz="1600">
                <a:latin typeface="Tahoma" pitchFamily="34" charset="0"/>
              </a:rPr>
              <a:t>Always secure the most difficult boundary first</a:t>
            </a:r>
          </a:p>
          <a:p>
            <a:r>
              <a:rPr lang="en-GB" sz="1600">
                <a:latin typeface="Tahoma" pitchFamily="34" charset="0"/>
              </a:rPr>
              <a:t>Re-create space at or near to ground level as soon as possible.</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C0287B4-0C1C-4F51-A131-79AE3579B0FD}" type="slidenum">
              <a:rPr lang="en-GB"/>
              <a:pPr/>
              <a:t>21</a:t>
            </a:fld>
            <a:endParaRPr lang="en-GB"/>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GB" sz="1800">
                <a:latin typeface="Arial Narrow" pitchFamily="34" charset="0"/>
              </a:rPr>
              <a:t>Site boundary determination is significant as any encroachment onto adjacent property can lead to lengthy and costly legal disputes. </a:t>
            </a:r>
          </a:p>
          <a:p>
            <a:r>
              <a:rPr lang="en-GB" sz="1800">
                <a:latin typeface="Arial Narrow" pitchFamily="34" charset="0"/>
              </a:rPr>
              <a:t>The initial setting out needs to be as accurate as possible in determining boundary locations. </a:t>
            </a:r>
          </a:p>
          <a:p>
            <a:r>
              <a:rPr lang="en-GB" sz="1800">
                <a:latin typeface="Arial Narrow" pitchFamily="34" charset="0"/>
              </a:rPr>
              <a:t>Where adjacent properties are near to boundaries it is advisable that their state of repair is recorded by photographs and descriptive records.</a:t>
            </a:r>
          </a:p>
          <a:p>
            <a:r>
              <a:rPr lang="en-GB" sz="1800">
                <a:latin typeface="Arial Narrow" pitchFamily="34" charset="0"/>
              </a:rPr>
              <a:t>The necessary security for the site will have been indicated by the site investigation report which will have pinpointed possible challenges for the areas in question.</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959F40-7600-4EFC-B42F-9633F6EA7444}" type="slidenum">
              <a:rPr lang="en-GB"/>
              <a:pPr/>
              <a:t>22</a:t>
            </a:fld>
            <a:endParaRPr lang="en-GB"/>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77F0FF-509F-4B2F-A84C-591AF649CC61}" type="slidenum">
              <a:rPr lang="en-GB"/>
              <a:pPr/>
              <a:t>23</a:t>
            </a:fld>
            <a:endParaRPr lang="en-GB"/>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r>
              <a:rPr lang="en-GB" sz="1800">
                <a:latin typeface="Tahoma" pitchFamily="34" charset="0"/>
              </a:rPr>
              <a:t>Normally the method used to secure the site boundary is a barrier approximately 2 – 2.4m high, constructed as either a fence or an hoarding. In the latter case it is essential that adequate provision be made for access for fire fighting services, and that the worse loading condition against wind loading is catered for.</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EB937F-E7A5-4614-AE01-200A71AD0BC6}" type="slidenum">
              <a:rPr lang="en-GB"/>
              <a:pPr/>
              <a:t>25</a:t>
            </a:fld>
            <a:endParaRPr lang="en-GB"/>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7A5303-2ABF-440F-8C90-6D7A35ADD954}" type="slidenum">
              <a:rPr lang="en-GB"/>
              <a:pPr/>
              <a:t>26</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098" name="Group 2"/>
          <p:cNvGrpSpPr>
            <a:grpSpLocks/>
          </p:cNvGrpSpPr>
          <p:nvPr/>
        </p:nvGrpSpPr>
        <p:grpSpPr bwMode="auto">
          <a:xfrm>
            <a:off x="0" y="0"/>
            <a:ext cx="9144000" cy="6858000"/>
            <a:chOff x="0" y="0"/>
            <a:chExt cx="5760" cy="4320"/>
          </a:xfrm>
        </p:grpSpPr>
        <p:sp>
          <p:nvSpPr>
            <p:cNvPr id="4099"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w="9525">
              <a:noFill/>
              <a:miter lim="800000"/>
              <a:headEnd/>
              <a:tailEnd/>
            </a:ln>
            <a:effectLst/>
          </p:spPr>
          <p:txBody>
            <a:bodyPr wrap="none" anchor="ctr"/>
            <a:lstStyle/>
            <a:p>
              <a:endParaRPr lang="en-GB"/>
            </a:p>
          </p:txBody>
        </p:sp>
        <p:sp>
          <p:nvSpPr>
            <p:cNvPr id="4100"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4101" name="Picture 5" descr="D:\FRONTPAGE THEMES\CONSTRUC\URBBANND.PNG"/>
            <p:cNvPicPr>
              <a:picLocks noChangeAspect="1" noChangeArrowheads="1"/>
            </p:cNvPicPr>
            <p:nvPr/>
          </p:nvPicPr>
          <p:blipFill>
            <a:blip r:embed="rId2" cstate="print"/>
            <a:srcRect l="5824" t="8493" r="35922"/>
            <a:stretch>
              <a:fillRect/>
            </a:stretch>
          </p:blipFill>
          <p:spPr bwMode="ltGray">
            <a:xfrm>
              <a:off x="0" y="0"/>
              <a:ext cx="5760" cy="905"/>
            </a:xfrm>
            <a:prstGeom prst="rect">
              <a:avLst/>
            </a:prstGeom>
            <a:noFill/>
          </p:spPr>
        </p:pic>
      </p:grpSp>
      <p:sp>
        <p:nvSpPr>
          <p:cNvPr id="4102"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4103"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4104" name="Rectangle 8"/>
          <p:cNvSpPr>
            <a:spLocks noGrp="1" noChangeArrowheads="1"/>
          </p:cNvSpPr>
          <p:nvPr>
            <p:ph type="dt" sz="half" idx="2"/>
          </p:nvPr>
        </p:nvSpPr>
        <p:spPr>
          <a:xfrm>
            <a:off x="685800" y="6248400"/>
            <a:ext cx="1905000" cy="457200"/>
          </a:xfrm>
        </p:spPr>
        <p:txBody>
          <a:bodyPr/>
          <a:lstStyle>
            <a:lvl1pPr>
              <a:defRPr/>
            </a:lvl1pPr>
          </a:lstStyle>
          <a:p>
            <a:endParaRPr lang="en-GB"/>
          </a:p>
        </p:txBody>
      </p:sp>
      <p:sp>
        <p:nvSpPr>
          <p:cNvPr id="4105" name="Rectangle 9"/>
          <p:cNvSpPr>
            <a:spLocks noGrp="1" noChangeArrowheads="1"/>
          </p:cNvSpPr>
          <p:nvPr>
            <p:ph type="ftr" sz="quarter" idx="3"/>
          </p:nvPr>
        </p:nvSpPr>
        <p:spPr>
          <a:xfrm>
            <a:off x="3124200" y="6248400"/>
            <a:ext cx="2895600" cy="457200"/>
          </a:xfrm>
        </p:spPr>
        <p:txBody>
          <a:bodyPr/>
          <a:lstStyle>
            <a:lvl1pPr>
              <a:defRPr/>
            </a:lvl1pPr>
          </a:lstStyle>
          <a:p>
            <a:endParaRPr lang="en-GB"/>
          </a:p>
        </p:txBody>
      </p:sp>
      <p:sp>
        <p:nvSpPr>
          <p:cNvPr id="4106" name="Rectangle 10"/>
          <p:cNvSpPr>
            <a:spLocks noGrp="1" noChangeArrowheads="1"/>
          </p:cNvSpPr>
          <p:nvPr>
            <p:ph type="sldNum" sz="quarter" idx="4"/>
          </p:nvPr>
        </p:nvSpPr>
        <p:spPr>
          <a:xfrm>
            <a:off x="6553200" y="6248400"/>
            <a:ext cx="1905000" cy="457200"/>
          </a:xfrm>
        </p:spPr>
        <p:txBody>
          <a:bodyPr/>
          <a:lstStyle>
            <a:lvl1pPr>
              <a:defRPr/>
            </a:lvl1pPr>
          </a:lstStyle>
          <a:p>
            <a:fld id="{4D659480-9390-4A98-BFCC-C98D229A8CBA}"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1224455-4B94-41DB-9FEA-CD22C3D2E817}"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6EBF198-C5FE-47F1-9EFE-AE53A5A28B0F}"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3DFD195-964B-4822-BEC0-850CF42FDCF1}"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5AA7AD40-73D7-4BA1-B90E-ABA04D9B5872}"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2AC2FB68-BFD7-4117-9F53-BC2D2E5ED06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F20794E2-5BE1-4B5A-B9CE-C2B444AF0D64}"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C8A6083E-C633-40F8-97B7-BB09E23F4598}"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07A8696-A6A5-4BF1-A0D6-955FBB11D7BD}"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6E8BD21-B01D-4695-AF05-8A56D706D857}"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F302AC6-4610-42B0-9FB1-FDFD4EB004DB}"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B61BB3D3-7A2E-4704-9B83-C0223E9CD8E2}"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C59AE103-5240-4F0F-A610-7986F612FF07}"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p:cNvGrpSpPr>
            <a:grpSpLocks/>
          </p:cNvGrpSpPr>
          <p:nvPr/>
        </p:nvGrpSpPr>
        <p:grpSpPr bwMode="auto">
          <a:xfrm>
            <a:off x="0" y="0"/>
            <a:ext cx="9144000" cy="6858000"/>
            <a:chOff x="0" y="0"/>
            <a:chExt cx="5760" cy="4320"/>
          </a:xfrm>
        </p:grpSpPr>
        <p:sp>
          <p:nvSpPr>
            <p:cNvPr id="3075" name="Rectangle 3"/>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w="9525">
              <a:noFill/>
              <a:miter lim="800000"/>
              <a:headEnd/>
              <a:tailEnd/>
            </a:ln>
            <a:effectLst/>
          </p:spPr>
          <p:txBody>
            <a:bodyPr wrap="none" anchor="ctr"/>
            <a:lstStyle/>
            <a:p>
              <a:endParaRPr lang="en-GB"/>
            </a:p>
          </p:txBody>
        </p:sp>
        <p:sp>
          <p:nvSpPr>
            <p:cNvPr id="3076"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w="9525">
              <a:noFill/>
              <a:miter lim="800000"/>
              <a:headEnd/>
              <a:tailEnd/>
            </a:ln>
            <a:effectLst/>
          </p:spPr>
          <p:txBody>
            <a:bodyPr wrap="none" anchor="ctr"/>
            <a:lstStyle/>
            <a:p>
              <a:endParaRPr lang="en-GB"/>
            </a:p>
          </p:txBody>
        </p:sp>
        <p:pic>
          <p:nvPicPr>
            <p:cNvPr id="3077" name="Picture 5" descr="D:\FRONTPAGE THEMES\CONSTRUC\URBBANND.PNG"/>
            <p:cNvPicPr>
              <a:picLocks noChangeAspect="1" noChangeArrowheads="1"/>
            </p:cNvPicPr>
            <p:nvPr/>
          </p:nvPicPr>
          <p:blipFill>
            <a:blip r:embed="rId15" cstate="print"/>
            <a:srcRect t="66667"/>
            <a:stretch>
              <a:fillRect/>
            </a:stretch>
          </p:blipFill>
          <p:spPr bwMode="ltGray">
            <a:xfrm>
              <a:off x="0" y="0"/>
              <a:ext cx="5760" cy="192"/>
            </a:xfrm>
            <a:prstGeom prst="rect">
              <a:avLst/>
            </a:prstGeom>
            <a:noFill/>
          </p:spPr>
        </p:pic>
      </p:grpSp>
      <p:sp>
        <p:nvSpPr>
          <p:cNvPr id="3078" name="Rectangle 6"/>
          <p:cNvSpPr>
            <a:spLocks noGrp="1" noChangeArrowheads="1"/>
          </p:cNvSpPr>
          <p:nvPr>
            <p:ph type="title"/>
          </p:nvPr>
        </p:nvSpPr>
        <p:spPr bwMode="auto">
          <a:xfrm>
            <a:off x="685800" y="533400"/>
            <a:ext cx="7772400" cy="1143000"/>
          </a:xfrm>
          <a:prstGeom prst="rect">
            <a:avLst/>
          </a:prstGeom>
          <a:noFill/>
          <a:ln w="9525">
            <a:noFill/>
            <a:miter lim="800000"/>
            <a:headEnd/>
            <a:tailEnd/>
          </a:ln>
          <a:effectLst>
            <a:outerShdw dist="35921" dir="2700000" algn="ctr" rotWithShape="0">
              <a:schemeClr val="bg2">
                <a:alpha val="50000"/>
              </a:schemeClr>
            </a:outerShdw>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3079" name="Rectangle 7"/>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80" name="Rectangle 8"/>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defRPr>
            </a:lvl1pPr>
          </a:lstStyle>
          <a:p>
            <a:endParaRPr lang="en-GB"/>
          </a:p>
        </p:txBody>
      </p:sp>
      <p:sp>
        <p:nvSpPr>
          <p:cNvPr id="3081" name="Rectangle 9"/>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endParaRPr lang="en-GB"/>
          </a:p>
        </p:txBody>
      </p:sp>
      <p:sp>
        <p:nvSpPr>
          <p:cNvPr id="3082" name="Rectangle 10"/>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fld id="{35FBAD14-A0D8-4BBC-AEA7-796B990CAE62}"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txStyles>
    <p:titleStyle>
      <a:lvl1pPr algn="l" rtl="0" fontAlgn="base">
        <a:spcBef>
          <a:spcPct val="0"/>
        </a:spcBef>
        <a:spcAft>
          <a:spcPct val="0"/>
        </a:spcAft>
        <a:defRPr sz="4400">
          <a:solidFill>
            <a:schemeClr val="tx2"/>
          </a:solidFill>
          <a:latin typeface="+mj-lt"/>
          <a:ea typeface="+mj-ea"/>
          <a:cs typeface="+mj-cs"/>
        </a:defRPr>
      </a:lvl1pPr>
      <a:lvl2pPr algn="l" rtl="0" fontAlgn="base">
        <a:spcBef>
          <a:spcPct val="0"/>
        </a:spcBef>
        <a:spcAft>
          <a:spcPct val="0"/>
        </a:spcAft>
        <a:defRPr sz="4400">
          <a:solidFill>
            <a:schemeClr val="tx2"/>
          </a:solidFill>
          <a:latin typeface="Impact" pitchFamily="34" charset="0"/>
        </a:defRPr>
      </a:lvl2pPr>
      <a:lvl3pPr algn="l" rtl="0" fontAlgn="base">
        <a:spcBef>
          <a:spcPct val="0"/>
        </a:spcBef>
        <a:spcAft>
          <a:spcPct val="0"/>
        </a:spcAft>
        <a:defRPr sz="4400">
          <a:solidFill>
            <a:schemeClr val="tx2"/>
          </a:solidFill>
          <a:latin typeface="Impact" pitchFamily="34" charset="0"/>
        </a:defRPr>
      </a:lvl3pPr>
      <a:lvl4pPr algn="l" rtl="0" fontAlgn="base">
        <a:spcBef>
          <a:spcPct val="0"/>
        </a:spcBef>
        <a:spcAft>
          <a:spcPct val="0"/>
        </a:spcAft>
        <a:defRPr sz="4400">
          <a:solidFill>
            <a:schemeClr val="tx2"/>
          </a:solidFill>
          <a:latin typeface="Impact" pitchFamily="34" charset="0"/>
        </a:defRPr>
      </a:lvl4pPr>
      <a:lvl5pPr algn="l" rtl="0" fontAlgn="base">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fontAlgn="base">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fontAlgn="base">
        <a:spcBef>
          <a:spcPct val="20000"/>
        </a:spcBef>
        <a:spcAft>
          <a:spcPct val="0"/>
        </a:spcAft>
        <a:buSzPct val="130000"/>
        <a:buBlip>
          <a:blip r:embed="rId16"/>
        </a:buBlip>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fontAlgn="base">
        <a:spcBef>
          <a:spcPct val="20000"/>
        </a:spcBef>
        <a:spcAft>
          <a:spcPct val="0"/>
        </a:spcAft>
        <a:buSzPct val="115000"/>
        <a:buBlip>
          <a:blip r:embed="rId16"/>
        </a:buBlip>
        <a:defRPr sz="2000">
          <a:solidFill>
            <a:schemeClr val="tx1"/>
          </a:solidFill>
          <a:latin typeface="+mn-lt"/>
        </a:defRPr>
      </a:lvl5pPr>
      <a:lvl6pPr marL="2514600" indent="-228600" algn="l" rtl="0" fontAlgn="base">
        <a:spcBef>
          <a:spcPct val="20000"/>
        </a:spcBef>
        <a:spcAft>
          <a:spcPct val="0"/>
        </a:spcAft>
        <a:buSzPct val="115000"/>
        <a:buBlip>
          <a:blip r:embed="rId16"/>
        </a:buBlip>
        <a:defRPr sz="2000">
          <a:solidFill>
            <a:schemeClr val="tx1"/>
          </a:solidFill>
          <a:latin typeface="+mn-lt"/>
        </a:defRPr>
      </a:lvl6pPr>
      <a:lvl7pPr marL="2971800" indent="-228600" algn="l" rtl="0" fontAlgn="base">
        <a:spcBef>
          <a:spcPct val="20000"/>
        </a:spcBef>
        <a:spcAft>
          <a:spcPct val="0"/>
        </a:spcAft>
        <a:buSzPct val="115000"/>
        <a:buBlip>
          <a:blip r:embed="rId16"/>
        </a:buBlip>
        <a:defRPr sz="2000">
          <a:solidFill>
            <a:schemeClr val="tx1"/>
          </a:solidFill>
          <a:latin typeface="+mn-lt"/>
        </a:defRPr>
      </a:lvl7pPr>
      <a:lvl8pPr marL="3429000" indent="-228600" algn="l" rtl="0" fontAlgn="base">
        <a:spcBef>
          <a:spcPct val="20000"/>
        </a:spcBef>
        <a:spcAft>
          <a:spcPct val="0"/>
        </a:spcAft>
        <a:buSzPct val="115000"/>
        <a:buBlip>
          <a:blip r:embed="rId16"/>
        </a:buBlip>
        <a:defRPr sz="2000">
          <a:solidFill>
            <a:schemeClr val="tx1"/>
          </a:solidFill>
          <a:latin typeface="+mn-lt"/>
        </a:defRPr>
      </a:lvl8pPr>
      <a:lvl9pPr marL="3886200" indent="-228600" algn="l" rtl="0" fontAlgn="base">
        <a:spcBef>
          <a:spcPct val="20000"/>
        </a:spcBef>
        <a:spcAft>
          <a:spcPct val="0"/>
        </a:spcAft>
        <a:buSzPct val="115000"/>
        <a:buBlip>
          <a:blip r:embed="rId16"/>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2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142976" y="1643050"/>
            <a:ext cx="7772400" cy="1143000"/>
          </a:xfrm>
        </p:spPr>
        <p:txBody>
          <a:bodyPr/>
          <a:lstStyle/>
          <a:p>
            <a:r>
              <a:rPr lang="en-GB" dirty="0"/>
              <a:t>Built Environment Portfolio</a:t>
            </a:r>
          </a:p>
        </p:txBody>
      </p:sp>
      <p:sp>
        <p:nvSpPr>
          <p:cNvPr id="2051" name="Rectangle 3"/>
          <p:cNvSpPr>
            <a:spLocks noGrp="1" noChangeArrowheads="1"/>
          </p:cNvSpPr>
          <p:nvPr>
            <p:ph type="subTitle" idx="1"/>
          </p:nvPr>
        </p:nvSpPr>
        <p:spPr>
          <a:xfrm>
            <a:off x="857224" y="3071810"/>
            <a:ext cx="7429552" cy="1752600"/>
          </a:xfrm>
        </p:spPr>
        <p:txBody>
          <a:bodyPr/>
          <a:lstStyle/>
          <a:p>
            <a:r>
              <a:rPr lang="en-GB" dirty="0" smtClean="0"/>
              <a:t>Project &amp; Construction Management </a:t>
            </a:r>
          </a:p>
          <a:p>
            <a:r>
              <a:rPr lang="en-GB" dirty="0" smtClean="0"/>
              <a:t> Civil Engineering &amp; Environmental Management Construction Technology </a:t>
            </a:r>
            <a:r>
              <a:rPr lang="en-GB" dirty="0"/>
              <a:t>III</a:t>
            </a:r>
          </a:p>
          <a:p>
            <a:endParaRPr lang="en-GB" dirty="0" smtClean="0">
              <a:solidFill>
                <a:schemeClr val="tx2">
                  <a:lumMod val="60000"/>
                  <a:lumOff val="40000"/>
                </a:schemeClr>
              </a:solidFill>
              <a:latin typeface="Calibri" pitchFamily="34" charset="0"/>
              <a:cs typeface="Calibri" pitchFamily="34" charset="0"/>
            </a:endParaRPr>
          </a:p>
          <a:p>
            <a:r>
              <a:rPr lang="en-GB" dirty="0" smtClean="0">
                <a:solidFill>
                  <a:schemeClr val="tx2">
                    <a:lumMod val="60000"/>
                    <a:lumOff val="40000"/>
                  </a:schemeClr>
                </a:solidFill>
                <a:latin typeface="Calibri" pitchFamily="34" charset="0"/>
                <a:cs typeface="Calibri" pitchFamily="34" charset="0"/>
              </a:rPr>
              <a:t>Construction </a:t>
            </a:r>
            <a:r>
              <a:rPr lang="en-GB" dirty="0">
                <a:solidFill>
                  <a:schemeClr val="tx2">
                    <a:lumMod val="60000"/>
                    <a:lumOff val="40000"/>
                  </a:schemeClr>
                </a:solidFill>
                <a:latin typeface="Calibri" pitchFamily="34" charset="0"/>
                <a:cs typeface="Calibri" pitchFamily="34" charset="0"/>
              </a:rPr>
              <a:t>Site Layout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GB"/>
              <a:t>Construction Site Layout</a:t>
            </a:r>
          </a:p>
        </p:txBody>
      </p:sp>
      <p:sp>
        <p:nvSpPr>
          <p:cNvPr id="1027" name="Rectangle 3"/>
          <p:cNvSpPr>
            <a:spLocks noGrp="1" noChangeArrowheads="1"/>
          </p:cNvSpPr>
          <p:nvPr>
            <p:ph type="body" sz="half" idx="1"/>
          </p:nvPr>
        </p:nvSpPr>
        <p:spPr>
          <a:xfrm>
            <a:off x="381000" y="1981200"/>
            <a:ext cx="4114800" cy="4114800"/>
          </a:xfrm>
        </p:spPr>
        <p:txBody>
          <a:bodyPr/>
          <a:lstStyle/>
          <a:p>
            <a:r>
              <a:rPr lang="en-GB" sz="2800"/>
              <a:t>Construction site layout is about planning and organising the site area around the proposed structure to accommodate the resources necessary to construct the project.</a:t>
            </a:r>
          </a:p>
        </p:txBody>
      </p:sp>
      <p:pic>
        <p:nvPicPr>
          <p:cNvPr id="1029" name="Picture 5" descr="http://www.henrybootconstruction.co.uk/graphics/showcase/health_8.jpg"/>
          <p:cNvPicPr>
            <a:picLocks noGrp="1" noChangeAspect="1" noChangeArrowheads="1"/>
          </p:cNvPicPr>
          <p:nvPr>
            <p:ph type="clipArt" sz="half" idx="2"/>
          </p:nvPr>
        </p:nvPicPr>
        <p:blipFill>
          <a:blip r:embed="rId3" cstate="print"/>
          <a:srcRect/>
          <a:stretch>
            <a:fillRect/>
          </a:stretch>
        </p:blipFill>
        <p:spPr>
          <a:xfrm>
            <a:off x="4419600" y="2362200"/>
            <a:ext cx="4343400" cy="2911475"/>
          </a:xfrm>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Construction Site Layout</a:t>
            </a:r>
          </a:p>
        </p:txBody>
      </p:sp>
      <p:sp>
        <p:nvSpPr>
          <p:cNvPr id="9220" name="Rectangle 4"/>
          <p:cNvSpPr>
            <a:spLocks noGrp="1" noChangeArrowheads="1"/>
          </p:cNvSpPr>
          <p:nvPr>
            <p:ph type="body" sz="half" idx="2"/>
          </p:nvPr>
        </p:nvSpPr>
        <p:spPr/>
        <p:txBody>
          <a:bodyPr/>
          <a:lstStyle/>
          <a:p>
            <a:r>
              <a:rPr lang="en-GB" sz="2800"/>
              <a:t>Importance of operating space</a:t>
            </a:r>
          </a:p>
          <a:p>
            <a:pPr lvl="1"/>
            <a:r>
              <a:rPr lang="en-GB" sz="2400"/>
              <a:t>Consider as a resource</a:t>
            </a:r>
          </a:p>
          <a:p>
            <a:pPr lvl="1"/>
            <a:r>
              <a:rPr lang="en-GB" sz="2400"/>
              <a:t>Life of the project</a:t>
            </a:r>
          </a:p>
          <a:p>
            <a:pPr lvl="1"/>
            <a:r>
              <a:rPr lang="en-GB" sz="2400"/>
              <a:t>Sequence of work</a:t>
            </a:r>
          </a:p>
          <a:p>
            <a:pPr lvl="1"/>
            <a:r>
              <a:rPr lang="en-GB" sz="2400"/>
              <a:t>Effectiveness</a:t>
            </a:r>
          </a:p>
          <a:p>
            <a:pPr lvl="1"/>
            <a:r>
              <a:rPr lang="en-GB" sz="2400"/>
              <a:t>Efficiency</a:t>
            </a:r>
          </a:p>
          <a:p>
            <a:pPr lvl="1"/>
            <a:r>
              <a:rPr lang="en-GB" sz="2400"/>
              <a:t>When planned?</a:t>
            </a:r>
          </a:p>
          <a:p>
            <a:pPr lvl="1"/>
            <a:r>
              <a:rPr lang="en-GB" sz="2400"/>
              <a:t>Restrictions</a:t>
            </a:r>
          </a:p>
          <a:p>
            <a:pPr lvl="1"/>
            <a:endParaRPr lang="en-GB" sz="2400"/>
          </a:p>
        </p:txBody>
      </p:sp>
      <p:pic>
        <p:nvPicPr>
          <p:cNvPr id="9221" name="Picture 5"/>
          <p:cNvPicPr>
            <a:picLocks noGrp="1" noChangeAspect="1" noChangeArrowheads="1"/>
          </p:cNvPicPr>
          <p:nvPr>
            <p:ph type="clipArt" sz="half" idx="1"/>
          </p:nvPr>
        </p:nvPicPr>
        <p:blipFill>
          <a:blip r:embed="rId3" cstate="print"/>
          <a:srcRect/>
          <a:stretch>
            <a:fillRect/>
          </a:stretch>
        </p:blipFill>
        <p:spPr>
          <a:xfrm>
            <a:off x="304800" y="2514600"/>
            <a:ext cx="4419600" cy="3189288"/>
          </a:xfrm>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Construction Site Layout</a:t>
            </a:r>
          </a:p>
        </p:txBody>
      </p:sp>
      <p:sp>
        <p:nvSpPr>
          <p:cNvPr id="12291" name="Rectangle 3"/>
          <p:cNvSpPr>
            <a:spLocks noGrp="1" noChangeArrowheads="1"/>
          </p:cNvSpPr>
          <p:nvPr>
            <p:ph type="body" sz="half" idx="1"/>
          </p:nvPr>
        </p:nvSpPr>
        <p:spPr/>
        <p:txBody>
          <a:bodyPr/>
          <a:lstStyle/>
          <a:p>
            <a:r>
              <a:rPr lang="en-GB" sz="2800"/>
              <a:t>Contractual issues can dictate site layout…</a:t>
            </a:r>
          </a:p>
          <a:p>
            <a:pPr lvl="1"/>
            <a:r>
              <a:rPr lang="en-GB" sz="2400"/>
              <a:t>Contract period</a:t>
            </a:r>
          </a:p>
          <a:p>
            <a:pPr lvl="1"/>
            <a:r>
              <a:rPr lang="en-GB" sz="2400"/>
              <a:t>Start / completion dates</a:t>
            </a:r>
          </a:p>
          <a:p>
            <a:pPr lvl="1"/>
            <a:r>
              <a:rPr lang="en-GB" sz="2400"/>
              <a:t>Handover</a:t>
            </a:r>
          </a:p>
          <a:p>
            <a:pPr lvl="1"/>
            <a:r>
              <a:rPr lang="en-GB" sz="2400"/>
              <a:t>Phased completion!</a:t>
            </a:r>
          </a:p>
          <a:p>
            <a:pPr lvl="1"/>
            <a:r>
              <a:rPr lang="en-GB" sz="2400"/>
              <a:t>Specifications</a:t>
            </a:r>
          </a:p>
          <a:p>
            <a:pPr lvl="1"/>
            <a:r>
              <a:rPr lang="en-GB" sz="2400"/>
              <a:t>Others?</a:t>
            </a:r>
          </a:p>
        </p:txBody>
      </p:sp>
      <p:pic>
        <p:nvPicPr>
          <p:cNvPr id="12293" name="Picture 5"/>
          <p:cNvPicPr>
            <a:picLocks noGrp="1" noChangeAspect="1" noChangeArrowheads="1"/>
          </p:cNvPicPr>
          <p:nvPr>
            <p:ph type="clipArt" sz="half" idx="2"/>
          </p:nvPr>
        </p:nvPicPr>
        <p:blipFill>
          <a:blip r:embed="rId3" cstate="print"/>
          <a:srcRect/>
          <a:stretch>
            <a:fillRect/>
          </a:stretch>
        </p:blipFill>
        <p:spPr>
          <a:xfrm>
            <a:off x="4343400" y="2667000"/>
            <a:ext cx="4495800" cy="3338513"/>
          </a:xfrm>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dissolve">
                                      <p:cBhvr>
                                        <p:cTn id="7" dur="500"/>
                                        <p:tgtEl>
                                          <p:spTgt spid="1229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dissolve">
                                      <p:cBhvr>
                                        <p:cTn id="12" dur="500"/>
                                        <p:tgtEl>
                                          <p:spTgt spid="1229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dissolve">
                                      <p:cBhvr>
                                        <p:cTn id="17" dur="500"/>
                                        <p:tgtEl>
                                          <p:spTgt spid="1229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dissolve">
                                      <p:cBhvr>
                                        <p:cTn id="22" dur="500"/>
                                        <p:tgtEl>
                                          <p:spTgt spid="1229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dissolve">
                                      <p:cBhvr>
                                        <p:cTn id="27" dur="500"/>
                                        <p:tgtEl>
                                          <p:spTgt spid="1229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dissolve">
                                      <p:cBhvr>
                                        <p:cTn id="32" dur="500"/>
                                        <p:tgtEl>
                                          <p:spTgt spid="1229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dissolve">
                                      <p:cBhvr>
                                        <p:cTn id="37"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bldLvl="2"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Construction Site Layout</a:t>
            </a:r>
          </a:p>
        </p:txBody>
      </p:sp>
      <p:sp>
        <p:nvSpPr>
          <p:cNvPr id="13316" name="Rectangle 4"/>
          <p:cNvSpPr>
            <a:spLocks noGrp="1" noChangeArrowheads="1"/>
          </p:cNvSpPr>
          <p:nvPr>
            <p:ph type="body" sz="half" idx="2"/>
          </p:nvPr>
        </p:nvSpPr>
        <p:spPr>
          <a:xfrm>
            <a:off x="5214942" y="1785926"/>
            <a:ext cx="3810000" cy="4114800"/>
          </a:xfrm>
        </p:spPr>
        <p:txBody>
          <a:bodyPr/>
          <a:lstStyle/>
          <a:p>
            <a:r>
              <a:rPr lang="en-GB" sz="2800" dirty="0"/>
              <a:t>Factors likely to influence site layout</a:t>
            </a:r>
          </a:p>
          <a:p>
            <a:pPr lvl="1"/>
            <a:r>
              <a:rPr lang="en-GB" sz="2400" dirty="0"/>
              <a:t>Access</a:t>
            </a:r>
          </a:p>
          <a:p>
            <a:pPr lvl="1"/>
            <a:r>
              <a:rPr lang="en-GB" sz="2400" dirty="0"/>
              <a:t>Materials storage</a:t>
            </a:r>
          </a:p>
          <a:p>
            <a:pPr lvl="1"/>
            <a:r>
              <a:rPr lang="en-GB" sz="2400" dirty="0"/>
              <a:t>Accommodation</a:t>
            </a:r>
          </a:p>
          <a:p>
            <a:pPr lvl="1"/>
            <a:r>
              <a:rPr lang="en-GB" sz="2400" dirty="0"/>
              <a:t>Plant</a:t>
            </a:r>
          </a:p>
          <a:p>
            <a:pPr lvl="1"/>
            <a:r>
              <a:rPr lang="en-GB" sz="2400" dirty="0"/>
              <a:t>Services</a:t>
            </a:r>
          </a:p>
          <a:p>
            <a:pPr lvl="1"/>
            <a:r>
              <a:rPr lang="en-GB" sz="2400" dirty="0"/>
              <a:t>Safety</a:t>
            </a:r>
          </a:p>
          <a:p>
            <a:pPr lvl="1"/>
            <a:r>
              <a:rPr lang="en-GB" sz="2400" dirty="0"/>
              <a:t>Sensitive areas</a:t>
            </a:r>
          </a:p>
          <a:p>
            <a:pPr lvl="1"/>
            <a:endParaRPr lang="en-GB" sz="2400" dirty="0"/>
          </a:p>
        </p:txBody>
      </p:sp>
      <p:pic>
        <p:nvPicPr>
          <p:cNvPr id="13322" name="Picture 10" descr="E:\DCIM\122CDPFQ\S1220008.JPG"/>
          <p:cNvPicPr>
            <a:picLocks noChangeAspect="1" noChangeArrowheads="1"/>
          </p:cNvPicPr>
          <p:nvPr/>
        </p:nvPicPr>
        <p:blipFill>
          <a:blip r:embed="rId3" cstate="print"/>
          <a:srcRect/>
          <a:stretch>
            <a:fillRect/>
          </a:stretch>
        </p:blipFill>
        <p:spPr bwMode="auto">
          <a:xfrm>
            <a:off x="142844" y="2357430"/>
            <a:ext cx="4953035" cy="3714776"/>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Construction Site Layout</a:t>
            </a:r>
          </a:p>
        </p:txBody>
      </p:sp>
      <p:sp>
        <p:nvSpPr>
          <p:cNvPr id="22531" name="Rectangle 3"/>
          <p:cNvSpPr>
            <a:spLocks noGrp="1" noChangeArrowheads="1"/>
          </p:cNvSpPr>
          <p:nvPr>
            <p:ph type="body" sz="half" idx="1"/>
          </p:nvPr>
        </p:nvSpPr>
        <p:spPr>
          <a:xfrm>
            <a:off x="0" y="1928802"/>
            <a:ext cx="3810000" cy="4114800"/>
          </a:xfrm>
        </p:spPr>
        <p:txBody>
          <a:bodyPr/>
          <a:lstStyle/>
          <a:p>
            <a:r>
              <a:rPr lang="en-GB" sz="2800" dirty="0"/>
              <a:t>Site access</a:t>
            </a:r>
          </a:p>
          <a:p>
            <a:pPr lvl="1"/>
            <a:r>
              <a:rPr lang="en-GB" sz="2400" dirty="0"/>
              <a:t>Entrance and exit</a:t>
            </a:r>
          </a:p>
          <a:p>
            <a:pPr lvl="1"/>
            <a:r>
              <a:rPr lang="en-GB" sz="2400" dirty="0"/>
              <a:t>Short direct routes</a:t>
            </a:r>
          </a:p>
          <a:p>
            <a:pPr lvl="1"/>
            <a:r>
              <a:rPr lang="en-GB" sz="2400" dirty="0"/>
              <a:t>Traffic flow</a:t>
            </a:r>
          </a:p>
          <a:p>
            <a:pPr lvl="1"/>
            <a:r>
              <a:rPr lang="en-GB" sz="2400" dirty="0"/>
              <a:t>Temporary approaches</a:t>
            </a:r>
          </a:p>
          <a:p>
            <a:pPr lvl="1"/>
            <a:r>
              <a:rPr lang="en-GB" sz="2400" dirty="0"/>
              <a:t>Drainage / maintenance</a:t>
            </a:r>
          </a:p>
          <a:p>
            <a:pPr lvl="1"/>
            <a:r>
              <a:rPr lang="en-GB" sz="2400" dirty="0"/>
              <a:t>Spoil heaps</a:t>
            </a:r>
          </a:p>
          <a:p>
            <a:pPr lvl="1"/>
            <a:r>
              <a:rPr lang="en-GB" sz="2400" dirty="0"/>
              <a:t>Public footpaths</a:t>
            </a:r>
          </a:p>
          <a:p>
            <a:pPr lvl="1"/>
            <a:r>
              <a:rPr lang="en-GB" sz="2400" dirty="0"/>
              <a:t>hoardings</a:t>
            </a:r>
          </a:p>
        </p:txBody>
      </p:sp>
      <p:pic>
        <p:nvPicPr>
          <p:cNvPr id="22534" name="Picture 6" descr="E:\DCIM\121CDPFQ\S1210009.JPG"/>
          <p:cNvPicPr>
            <a:picLocks noGrp="1" noChangeAspect="1" noChangeArrowheads="1"/>
          </p:cNvPicPr>
          <p:nvPr>
            <p:ph type="clipArt" sz="half" idx="2"/>
          </p:nvPr>
        </p:nvPicPr>
        <p:blipFill>
          <a:blip r:embed="rId3" cstate="print"/>
          <a:srcRect/>
          <a:stretch>
            <a:fillRect/>
          </a:stretch>
        </p:blipFill>
        <p:spPr bwMode="auto">
          <a:xfrm>
            <a:off x="3746475" y="2071678"/>
            <a:ext cx="5429288" cy="4071966"/>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Construction Site Layout</a:t>
            </a:r>
          </a:p>
        </p:txBody>
      </p:sp>
      <p:sp>
        <p:nvSpPr>
          <p:cNvPr id="23556" name="Rectangle 4"/>
          <p:cNvSpPr>
            <a:spLocks noGrp="1" noChangeArrowheads="1"/>
          </p:cNvSpPr>
          <p:nvPr>
            <p:ph type="body" sz="half" idx="2"/>
          </p:nvPr>
        </p:nvSpPr>
        <p:spPr/>
        <p:txBody>
          <a:bodyPr/>
          <a:lstStyle/>
          <a:p>
            <a:pPr>
              <a:lnSpc>
                <a:spcPct val="90000"/>
              </a:lnSpc>
            </a:pPr>
            <a:r>
              <a:rPr lang="en-GB" sz="2800"/>
              <a:t>Materials storage</a:t>
            </a:r>
          </a:p>
          <a:p>
            <a:pPr lvl="1">
              <a:lnSpc>
                <a:spcPct val="90000"/>
              </a:lnSpc>
            </a:pPr>
            <a:r>
              <a:rPr lang="en-GB" sz="2400"/>
              <a:t>Minimise waste</a:t>
            </a:r>
          </a:p>
          <a:p>
            <a:pPr lvl="1">
              <a:lnSpc>
                <a:spcPct val="90000"/>
              </a:lnSpc>
            </a:pPr>
            <a:r>
              <a:rPr lang="en-GB" sz="2400"/>
              <a:t>Double handling</a:t>
            </a:r>
          </a:p>
          <a:p>
            <a:pPr lvl="1">
              <a:lnSpc>
                <a:spcPct val="90000"/>
              </a:lnSpc>
            </a:pPr>
            <a:r>
              <a:rPr lang="en-GB" sz="2400"/>
              <a:t>Stores / compounds</a:t>
            </a:r>
          </a:p>
          <a:p>
            <a:pPr lvl="1">
              <a:lnSpc>
                <a:spcPct val="90000"/>
              </a:lnSpc>
            </a:pPr>
            <a:r>
              <a:rPr lang="en-GB" sz="2400"/>
              <a:t>Designated areas</a:t>
            </a:r>
          </a:p>
          <a:p>
            <a:pPr lvl="1">
              <a:lnSpc>
                <a:spcPct val="90000"/>
              </a:lnSpc>
            </a:pPr>
            <a:r>
              <a:rPr lang="en-GB" sz="2400"/>
              <a:t>Material protection</a:t>
            </a:r>
          </a:p>
          <a:p>
            <a:pPr lvl="1">
              <a:lnSpc>
                <a:spcPct val="90000"/>
              </a:lnSpc>
            </a:pPr>
            <a:r>
              <a:rPr lang="en-GB" sz="2400"/>
              <a:t>Completed sections</a:t>
            </a:r>
          </a:p>
          <a:p>
            <a:pPr lvl="1">
              <a:lnSpc>
                <a:spcPct val="90000"/>
              </a:lnSpc>
            </a:pPr>
            <a:r>
              <a:rPr lang="en-GB" sz="2400"/>
              <a:t>Schedules</a:t>
            </a:r>
          </a:p>
          <a:p>
            <a:pPr lvl="1">
              <a:lnSpc>
                <a:spcPct val="90000"/>
              </a:lnSpc>
            </a:pPr>
            <a:r>
              <a:rPr lang="en-GB" sz="2400"/>
              <a:t>Subcontractors</a:t>
            </a:r>
          </a:p>
          <a:p>
            <a:pPr lvl="1">
              <a:lnSpc>
                <a:spcPct val="90000"/>
              </a:lnSpc>
            </a:pPr>
            <a:r>
              <a:rPr lang="en-GB" sz="2400"/>
              <a:t>Security</a:t>
            </a:r>
          </a:p>
          <a:p>
            <a:pPr lvl="1">
              <a:lnSpc>
                <a:spcPct val="90000"/>
              </a:lnSpc>
            </a:pPr>
            <a:endParaRPr lang="en-GB" sz="2400"/>
          </a:p>
        </p:txBody>
      </p:sp>
      <p:pic>
        <p:nvPicPr>
          <p:cNvPr id="23557" name="Picture 5" descr="tidy_construction_site_01.jpg"/>
          <p:cNvPicPr>
            <a:picLocks noGrp="1" noChangeAspect="1" noChangeArrowheads="1"/>
          </p:cNvPicPr>
          <p:nvPr>
            <p:ph type="clipArt" sz="half" idx="1"/>
          </p:nvPr>
        </p:nvPicPr>
        <p:blipFill>
          <a:blip r:embed="rId3" cstate="print"/>
          <a:srcRect/>
          <a:stretch>
            <a:fillRect/>
          </a:stretch>
        </p:blipFill>
        <p:spPr>
          <a:xfrm>
            <a:off x="685800" y="1828800"/>
            <a:ext cx="3098800" cy="4648200"/>
          </a:xfrm>
          <a:noFill/>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p:cNvPicPr>
            <a:picLocks noChangeAspect="1" noChangeArrowheads="1"/>
          </p:cNvPicPr>
          <p:nvPr/>
        </p:nvPicPr>
        <p:blipFill>
          <a:blip r:embed="rId2" cstate="print"/>
          <a:srcRect/>
          <a:stretch>
            <a:fillRect/>
          </a:stretch>
        </p:blipFill>
        <p:spPr bwMode="auto">
          <a:xfrm>
            <a:off x="685800" y="990600"/>
            <a:ext cx="7867650" cy="4721225"/>
          </a:xfrm>
          <a:prstGeom prst="rect">
            <a:avLst/>
          </a:prstGeom>
          <a:noFill/>
          <a:ln w="9525">
            <a:noFill/>
            <a:miter lim="800000"/>
            <a:headEnd/>
            <a:tailEnd/>
          </a:ln>
          <a:effectLst/>
        </p:spPr>
      </p:pic>
      <p:sp>
        <p:nvSpPr>
          <p:cNvPr id="54275" name="Text Box 3"/>
          <p:cNvSpPr txBox="1">
            <a:spLocks noChangeArrowheads="1"/>
          </p:cNvSpPr>
          <p:nvPr/>
        </p:nvSpPr>
        <p:spPr bwMode="auto">
          <a:xfrm>
            <a:off x="2743200" y="6070600"/>
            <a:ext cx="3825875" cy="396875"/>
          </a:xfrm>
          <a:prstGeom prst="rect">
            <a:avLst/>
          </a:prstGeom>
          <a:noFill/>
          <a:ln w="9525">
            <a:noFill/>
            <a:miter lim="800000"/>
            <a:headEnd/>
            <a:tailEnd/>
          </a:ln>
          <a:effectLst/>
        </p:spPr>
        <p:txBody>
          <a:bodyPr wrap="none">
            <a:spAutoFit/>
          </a:bodyPr>
          <a:lstStyle/>
          <a:p>
            <a:r>
              <a:rPr lang="en-GB" sz="2000">
                <a:solidFill>
                  <a:schemeClr val="bg2"/>
                </a:solidFill>
              </a:rPr>
              <a:t>Typical storage area programme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14282" y="285728"/>
            <a:ext cx="7772400" cy="1143000"/>
          </a:xfrm>
        </p:spPr>
        <p:txBody>
          <a:bodyPr/>
          <a:lstStyle/>
          <a:p>
            <a:r>
              <a:rPr lang="en-GB" dirty="0"/>
              <a:t>Construction Site Layout</a:t>
            </a:r>
          </a:p>
        </p:txBody>
      </p:sp>
      <p:sp>
        <p:nvSpPr>
          <p:cNvPr id="24579" name="Rectangle 3"/>
          <p:cNvSpPr>
            <a:spLocks noGrp="1" noChangeArrowheads="1"/>
          </p:cNvSpPr>
          <p:nvPr>
            <p:ph type="body" sz="half" idx="1"/>
          </p:nvPr>
        </p:nvSpPr>
        <p:spPr>
          <a:xfrm>
            <a:off x="500034" y="1357298"/>
            <a:ext cx="3810000" cy="4114800"/>
          </a:xfrm>
        </p:spPr>
        <p:txBody>
          <a:bodyPr/>
          <a:lstStyle/>
          <a:p>
            <a:r>
              <a:rPr lang="en-GB" sz="2800" dirty="0"/>
              <a:t>Accommodation</a:t>
            </a:r>
          </a:p>
          <a:p>
            <a:pPr lvl="1"/>
            <a:r>
              <a:rPr lang="en-GB" sz="2400" dirty="0"/>
              <a:t>Selection</a:t>
            </a:r>
          </a:p>
          <a:p>
            <a:pPr lvl="1"/>
            <a:r>
              <a:rPr lang="en-GB" sz="2400" dirty="0" smtClean="0"/>
              <a:t>Offices</a:t>
            </a:r>
          </a:p>
          <a:p>
            <a:pPr lvl="1"/>
            <a:r>
              <a:rPr lang="en-GB" sz="2400" dirty="0" smtClean="0">
                <a:latin typeface="Arial Narrow" pitchFamily="34" charset="0"/>
              </a:rPr>
              <a:t>Difficult areas</a:t>
            </a:r>
          </a:p>
          <a:p>
            <a:pPr lvl="1">
              <a:buNone/>
            </a:pPr>
            <a:endParaRPr lang="en-GB" sz="2400" dirty="0"/>
          </a:p>
          <a:p>
            <a:pPr lvl="1"/>
            <a:endParaRPr lang="en-GB" sz="2400" dirty="0"/>
          </a:p>
          <a:p>
            <a:pPr lvl="1"/>
            <a:endParaRPr lang="en-GB" sz="2400" dirty="0"/>
          </a:p>
        </p:txBody>
      </p:sp>
      <p:pic>
        <p:nvPicPr>
          <p:cNvPr id="24581" name="Picture 5" descr="Placeholder for your image"/>
          <p:cNvPicPr>
            <a:picLocks noGrp="1" noChangeAspect="1" noChangeArrowheads="1"/>
          </p:cNvPicPr>
          <p:nvPr>
            <p:ph type="clipArt" sz="half" idx="2"/>
          </p:nvPr>
        </p:nvPicPr>
        <p:blipFill>
          <a:blip r:embed="rId3" cstate="print">
            <a:lum bright="12000" contrast="24000"/>
          </a:blip>
          <a:srcRect/>
          <a:stretch>
            <a:fillRect/>
          </a:stretch>
        </p:blipFill>
        <p:spPr>
          <a:xfrm>
            <a:off x="5643570" y="1631627"/>
            <a:ext cx="3286148" cy="2470317"/>
          </a:xfrm>
          <a:noFill/>
          <a:ln/>
        </p:spPr>
      </p:pic>
      <p:pic>
        <p:nvPicPr>
          <p:cNvPr id="24582" name="Picture 6" descr="E:\DCIM\122CDPFQ\S1220002.JPG"/>
          <p:cNvPicPr>
            <a:picLocks noChangeAspect="1" noChangeArrowheads="1"/>
          </p:cNvPicPr>
          <p:nvPr/>
        </p:nvPicPr>
        <p:blipFill>
          <a:blip r:embed="rId4" cstate="print"/>
          <a:srcRect/>
          <a:stretch>
            <a:fillRect/>
          </a:stretch>
        </p:blipFill>
        <p:spPr bwMode="auto">
          <a:xfrm>
            <a:off x="571472" y="3429000"/>
            <a:ext cx="4000528" cy="3000396"/>
          </a:xfrm>
          <a:prstGeom prst="rect">
            <a:avLst/>
          </a:prstGeom>
          <a:noFill/>
        </p:spPr>
      </p:pic>
      <p:sp>
        <p:nvSpPr>
          <p:cNvPr id="8" name="Rectangle 7"/>
          <p:cNvSpPr/>
          <p:nvPr/>
        </p:nvSpPr>
        <p:spPr>
          <a:xfrm>
            <a:off x="4857752" y="3786190"/>
            <a:ext cx="4572000" cy="2308324"/>
          </a:xfrm>
          <a:prstGeom prst="rect">
            <a:avLst/>
          </a:prstGeom>
        </p:spPr>
        <p:txBody>
          <a:bodyPr>
            <a:spAutoFit/>
          </a:bodyPr>
          <a:lstStyle/>
          <a:p>
            <a:pPr lvl="1"/>
            <a:endParaRPr lang="en-GB" sz="2400" dirty="0" smtClean="0">
              <a:latin typeface="Arial Narrow" pitchFamily="34" charset="0"/>
            </a:endParaRPr>
          </a:p>
          <a:p>
            <a:pPr lvl="1">
              <a:buFont typeface="Wingdings" pitchFamily="2" charset="2"/>
              <a:buChar char="§"/>
            </a:pPr>
            <a:r>
              <a:rPr lang="en-GB" sz="2400" dirty="0" smtClean="0">
                <a:latin typeface="Arial Narrow" pitchFamily="34" charset="0"/>
              </a:rPr>
              <a:t>Visitors</a:t>
            </a:r>
          </a:p>
          <a:p>
            <a:pPr lvl="1">
              <a:buFont typeface="Wingdings" pitchFamily="2" charset="2"/>
              <a:buChar char="§"/>
            </a:pPr>
            <a:r>
              <a:rPr lang="en-GB" sz="2400" dirty="0" smtClean="0">
                <a:latin typeface="Arial Narrow" pitchFamily="34" charset="0"/>
              </a:rPr>
              <a:t>Car parks</a:t>
            </a:r>
          </a:p>
          <a:p>
            <a:pPr lvl="1">
              <a:buFont typeface="Wingdings" pitchFamily="2" charset="2"/>
              <a:buChar char="§"/>
            </a:pPr>
            <a:r>
              <a:rPr lang="en-GB" sz="2400" dirty="0" smtClean="0">
                <a:latin typeface="Arial Narrow" pitchFamily="34" charset="0"/>
              </a:rPr>
              <a:t>Continuity</a:t>
            </a:r>
          </a:p>
          <a:p>
            <a:pPr lvl="1">
              <a:buFont typeface="Wingdings" pitchFamily="2" charset="2"/>
              <a:buChar char="§"/>
            </a:pPr>
            <a:r>
              <a:rPr lang="en-GB" sz="2400" dirty="0" smtClean="0">
                <a:latin typeface="Arial Narrow" pitchFamily="34" charset="0"/>
              </a:rPr>
              <a:t>Privacy</a:t>
            </a:r>
          </a:p>
          <a:p>
            <a:pPr lvl="1">
              <a:buFont typeface="Wingdings" pitchFamily="2" charset="2"/>
              <a:buChar char="§"/>
            </a:pPr>
            <a:r>
              <a:rPr lang="en-GB" sz="2400" dirty="0" smtClean="0">
                <a:latin typeface="Arial Narrow" pitchFamily="34" charset="0"/>
              </a:rPr>
              <a:t>Workshops</a:t>
            </a:r>
            <a:endParaRPr lang="en-GB" dirty="0">
              <a:latin typeface="Arial Narrow"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p:cNvPicPr>
            <a:picLocks noChangeAspect="1" noChangeArrowheads="1"/>
          </p:cNvPicPr>
          <p:nvPr/>
        </p:nvPicPr>
        <p:blipFill>
          <a:blip r:embed="rId2" cstate="print"/>
          <a:srcRect/>
          <a:stretch>
            <a:fillRect/>
          </a:stretch>
        </p:blipFill>
        <p:spPr bwMode="auto">
          <a:xfrm>
            <a:off x="381000" y="838200"/>
            <a:ext cx="8439150" cy="4943475"/>
          </a:xfrm>
          <a:prstGeom prst="rect">
            <a:avLst/>
          </a:prstGeom>
          <a:noFill/>
          <a:ln w="9525">
            <a:noFill/>
            <a:miter lim="800000"/>
            <a:headEnd/>
            <a:tailEnd/>
          </a:ln>
          <a:effectLst/>
        </p:spPr>
      </p:pic>
      <p:sp>
        <p:nvSpPr>
          <p:cNvPr id="53251" name="Text Box 3"/>
          <p:cNvSpPr txBox="1">
            <a:spLocks noChangeArrowheads="1"/>
          </p:cNvSpPr>
          <p:nvPr/>
        </p:nvSpPr>
        <p:spPr bwMode="auto">
          <a:xfrm>
            <a:off x="3184525" y="5873750"/>
            <a:ext cx="2889250" cy="396875"/>
          </a:xfrm>
          <a:prstGeom prst="rect">
            <a:avLst/>
          </a:prstGeom>
          <a:noFill/>
          <a:ln w="9525">
            <a:noFill/>
            <a:miter lim="800000"/>
            <a:headEnd/>
            <a:tailEnd/>
          </a:ln>
          <a:effectLst/>
        </p:spPr>
        <p:txBody>
          <a:bodyPr wrap="none">
            <a:spAutoFit/>
          </a:bodyPr>
          <a:lstStyle/>
          <a:p>
            <a:r>
              <a:rPr lang="en-GB" sz="2000">
                <a:solidFill>
                  <a:schemeClr val="bg2"/>
                </a:solidFill>
              </a:rPr>
              <a:t>Typical site office layout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Construction Site Layout</a:t>
            </a:r>
          </a:p>
        </p:txBody>
      </p:sp>
      <p:sp>
        <p:nvSpPr>
          <p:cNvPr id="25604" name="Rectangle 4"/>
          <p:cNvSpPr>
            <a:spLocks noGrp="1" noChangeArrowheads="1"/>
          </p:cNvSpPr>
          <p:nvPr>
            <p:ph type="body" sz="half" idx="2"/>
          </p:nvPr>
        </p:nvSpPr>
        <p:spPr>
          <a:xfrm>
            <a:off x="5791200" y="1981200"/>
            <a:ext cx="3810000" cy="4114800"/>
          </a:xfrm>
        </p:spPr>
        <p:txBody>
          <a:bodyPr/>
          <a:lstStyle/>
          <a:p>
            <a:r>
              <a:rPr lang="en-GB" sz="2800"/>
              <a:t>Plant</a:t>
            </a:r>
          </a:p>
          <a:p>
            <a:pPr lvl="1"/>
            <a:r>
              <a:rPr lang="en-GB" sz="2400"/>
              <a:t>Selection</a:t>
            </a:r>
          </a:p>
          <a:p>
            <a:pPr lvl="1"/>
            <a:r>
              <a:rPr lang="en-GB" sz="2400"/>
              <a:t>Fixed / mobile</a:t>
            </a:r>
          </a:p>
          <a:p>
            <a:pPr lvl="1"/>
            <a:r>
              <a:rPr lang="en-GB" sz="2400"/>
              <a:t>Services</a:t>
            </a:r>
          </a:p>
          <a:p>
            <a:pPr lvl="1"/>
            <a:r>
              <a:rPr lang="en-GB" sz="2400"/>
              <a:t>Jibs</a:t>
            </a:r>
          </a:p>
          <a:p>
            <a:pPr lvl="1"/>
            <a:r>
              <a:rPr lang="en-GB" sz="2400"/>
              <a:t>Scaffolding</a:t>
            </a:r>
          </a:p>
          <a:p>
            <a:pPr lvl="1"/>
            <a:r>
              <a:rPr lang="en-GB" sz="2400"/>
              <a:t>Safety</a:t>
            </a:r>
          </a:p>
          <a:p>
            <a:pPr lvl="1"/>
            <a:endParaRPr lang="en-GB" sz="2400"/>
          </a:p>
        </p:txBody>
      </p:sp>
      <p:pic>
        <p:nvPicPr>
          <p:cNvPr id="25605" name="Picture 5" descr="red_cranes_westminster_01.jpg"/>
          <p:cNvPicPr>
            <a:picLocks noGrp="1" noChangeAspect="1" noChangeArrowheads="1"/>
          </p:cNvPicPr>
          <p:nvPr>
            <p:ph type="clipArt" sz="half" idx="1"/>
          </p:nvPr>
        </p:nvPicPr>
        <p:blipFill>
          <a:blip r:embed="rId3" cstate="print"/>
          <a:srcRect/>
          <a:stretch>
            <a:fillRect/>
          </a:stretch>
        </p:blipFill>
        <p:spPr>
          <a:xfrm>
            <a:off x="228600" y="2586038"/>
            <a:ext cx="5486400" cy="3371850"/>
          </a:xfrm>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p:cNvPicPr>
            <a:picLocks noChangeAspect="1" noChangeArrowheads="1"/>
          </p:cNvPicPr>
          <p:nvPr/>
        </p:nvPicPr>
        <p:blipFill>
          <a:blip r:embed="rId2" cstate="print"/>
          <a:srcRect/>
          <a:stretch>
            <a:fillRect/>
          </a:stretch>
        </p:blipFill>
        <p:spPr bwMode="auto">
          <a:xfrm>
            <a:off x="457200" y="533400"/>
            <a:ext cx="3581400" cy="5715000"/>
          </a:xfrm>
          <a:prstGeom prst="rect">
            <a:avLst/>
          </a:prstGeom>
          <a:noFill/>
          <a:ln w="9525">
            <a:noFill/>
            <a:miter lim="800000"/>
            <a:headEnd/>
            <a:tailEnd/>
          </a:ln>
          <a:effectLst/>
        </p:spPr>
      </p:pic>
      <p:pic>
        <p:nvPicPr>
          <p:cNvPr id="55299" name="Picture 3" descr="westminster_construction_site_03.jpg"/>
          <p:cNvPicPr>
            <a:picLocks noChangeAspect="1" noChangeArrowheads="1"/>
          </p:cNvPicPr>
          <p:nvPr/>
        </p:nvPicPr>
        <p:blipFill>
          <a:blip r:embed="rId3" cstate="print"/>
          <a:srcRect/>
          <a:stretch>
            <a:fillRect/>
          </a:stretch>
        </p:blipFill>
        <p:spPr bwMode="auto">
          <a:xfrm>
            <a:off x="4114800" y="1447800"/>
            <a:ext cx="4876800" cy="3271838"/>
          </a:xfrm>
          <a:prstGeom prst="rect">
            <a:avLst/>
          </a:prstGeom>
          <a:noFill/>
          <a:ln w="9525">
            <a:noFill/>
            <a:miter lim="800000"/>
            <a:headEnd/>
            <a:tailEnd/>
          </a:ln>
        </p:spPr>
      </p:pic>
      <p:sp>
        <p:nvSpPr>
          <p:cNvPr id="55300" name="Text Box 4"/>
          <p:cNvSpPr txBox="1">
            <a:spLocks noChangeArrowheads="1"/>
          </p:cNvSpPr>
          <p:nvPr/>
        </p:nvSpPr>
        <p:spPr bwMode="auto">
          <a:xfrm>
            <a:off x="5241925" y="5340350"/>
            <a:ext cx="2873375" cy="396875"/>
          </a:xfrm>
          <a:prstGeom prst="rect">
            <a:avLst/>
          </a:prstGeom>
          <a:noFill/>
          <a:ln w="9525">
            <a:noFill/>
            <a:miter lim="800000"/>
            <a:headEnd/>
            <a:tailEnd/>
          </a:ln>
          <a:effectLst/>
        </p:spPr>
        <p:txBody>
          <a:bodyPr wrap="none">
            <a:spAutoFit/>
          </a:bodyPr>
          <a:lstStyle/>
          <a:p>
            <a:r>
              <a:rPr lang="en-GB" sz="2000"/>
              <a:t>Tower crane positioning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Construction Site Layout</a:t>
            </a:r>
          </a:p>
        </p:txBody>
      </p:sp>
      <p:sp>
        <p:nvSpPr>
          <p:cNvPr id="26627" name="Rectangle 3"/>
          <p:cNvSpPr>
            <a:spLocks noGrp="1" noChangeArrowheads="1"/>
          </p:cNvSpPr>
          <p:nvPr>
            <p:ph type="body" sz="half" idx="1"/>
          </p:nvPr>
        </p:nvSpPr>
        <p:spPr>
          <a:xfrm>
            <a:off x="685800" y="1981200"/>
            <a:ext cx="3810000" cy="4648200"/>
          </a:xfrm>
        </p:spPr>
        <p:txBody>
          <a:bodyPr/>
          <a:lstStyle/>
          <a:p>
            <a:pPr>
              <a:lnSpc>
                <a:spcPct val="90000"/>
              </a:lnSpc>
            </a:pPr>
            <a:r>
              <a:rPr lang="en-GB" sz="2800"/>
              <a:t>Services</a:t>
            </a:r>
          </a:p>
          <a:p>
            <a:pPr lvl="1">
              <a:lnSpc>
                <a:spcPct val="90000"/>
              </a:lnSpc>
            </a:pPr>
            <a:r>
              <a:rPr lang="en-GB" sz="2400"/>
              <a:t>Existing</a:t>
            </a:r>
          </a:p>
          <a:p>
            <a:pPr lvl="1">
              <a:lnSpc>
                <a:spcPct val="90000"/>
              </a:lnSpc>
            </a:pPr>
            <a:r>
              <a:rPr lang="en-GB" sz="2400"/>
              <a:t>Disruption</a:t>
            </a:r>
          </a:p>
          <a:p>
            <a:pPr lvl="1">
              <a:lnSpc>
                <a:spcPct val="90000"/>
              </a:lnSpc>
            </a:pPr>
            <a:r>
              <a:rPr lang="en-GB" sz="2400"/>
              <a:t>New service routes</a:t>
            </a:r>
          </a:p>
          <a:p>
            <a:pPr lvl="1">
              <a:lnSpc>
                <a:spcPct val="90000"/>
              </a:lnSpc>
            </a:pPr>
            <a:r>
              <a:rPr lang="en-GB" sz="2400"/>
              <a:t>Temporary</a:t>
            </a:r>
          </a:p>
          <a:p>
            <a:pPr lvl="1">
              <a:lnSpc>
                <a:spcPct val="90000"/>
              </a:lnSpc>
            </a:pPr>
            <a:r>
              <a:rPr lang="en-GB" sz="2400"/>
              <a:t>Statutory authority</a:t>
            </a:r>
          </a:p>
          <a:p>
            <a:pPr lvl="2">
              <a:lnSpc>
                <a:spcPct val="90000"/>
              </a:lnSpc>
            </a:pPr>
            <a:r>
              <a:rPr lang="en-GB" sz="2000"/>
              <a:t>Water</a:t>
            </a:r>
          </a:p>
          <a:p>
            <a:pPr lvl="2">
              <a:lnSpc>
                <a:spcPct val="90000"/>
              </a:lnSpc>
            </a:pPr>
            <a:r>
              <a:rPr lang="en-GB" sz="2000"/>
              <a:t>Telephone</a:t>
            </a:r>
          </a:p>
          <a:p>
            <a:pPr lvl="2">
              <a:lnSpc>
                <a:spcPct val="90000"/>
              </a:lnSpc>
            </a:pPr>
            <a:r>
              <a:rPr lang="en-GB" sz="2000"/>
              <a:t>Data</a:t>
            </a:r>
          </a:p>
          <a:p>
            <a:pPr lvl="2">
              <a:lnSpc>
                <a:spcPct val="90000"/>
              </a:lnSpc>
            </a:pPr>
            <a:r>
              <a:rPr lang="en-GB" sz="2000"/>
              <a:t>Electricity</a:t>
            </a:r>
          </a:p>
          <a:p>
            <a:pPr lvl="2">
              <a:lnSpc>
                <a:spcPct val="90000"/>
              </a:lnSpc>
            </a:pPr>
            <a:r>
              <a:rPr lang="en-GB" sz="2000"/>
              <a:t>Gas</a:t>
            </a:r>
          </a:p>
          <a:p>
            <a:pPr lvl="2">
              <a:lnSpc>
                <a:spcPct val="90000"/>
              </a:lnSpc>
            </a:pPr>
            <a:r>
              <a:rPr lang="en-GB" sz="2000"/>
              <a:t>waste</a:t>
            </a:r>
          </a:p>
          <a:p>
            <a:pPr lvl="1">
              <a:lnSpc>
                <a:spcPct val="90000"/>
              </a:lnSpc>
            </a:pPr>
            <a:endParaRPr lang="en-GB" sz="2400"/>
          </a:p>
        </p:txBody>
      </p:sp>
      <p:pic>
        <p:nvPicPr>
          <p:cNvPr id="26629" name="Picture 5" descr="shovel_loading_lorry_01.jpg"/>
          <p:cNvPicPr>
            <a:picLocks noGrp="1" noChangeAspect="1" noChangeArrowheads="1"/>
          </p:cNvPicPr>
          <p:nvPr>
            <p:ph type="clipArt" sz="half" idx="2"/>
          </p:nvPr>
        </p:nvPicPr>
        <p:blipFill>
          <a:blip r:embed="rId3" cstate="print"/>
          <a:srcRect/>
          <a:stretch>
            <a:fillRect/>
          </a:stretch>
        </p:blipFill>
        <p:spPr>
          <a:xfrm>
            <a:off x="5105400" y="1676400"/>
            <a:ext cx="3244850" cy="4876800"/>
          </a:xfrm>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p:cNvPicPr>
            <a:picLocks noGrp="1" noChangeAspect="1" noChangeArrowheads="1"/>
          </p:cNvPicPr>
          <p:nvPr>
            <p:ph type="clipArt" sz="half" idx="2"/>
          </p:nvPr>
        </p:nvPicPr>
        <p:blipFill>
          <a:blip r:embed="rId3" cstate="print"/>
          <a:srcRect/>
          <a:stretch>
            <a:fillRect/>
          </a:stretch>
        </p:blipFill>
        <p:spPr>
          <a:xfrm>
            <a:off x="228600" y="1600200"/>
            <a:ext cx="4092575" cy="4419600"/>
          </a:xfrm>
        </p:spPr>
      </p:pic>
      <p:sp>
        <p:nvSpPr>
          <p:cNvPr id="5125" name="Text Box 5"/>
          <p:cNvSpPr txBox="1">
            <a:spLocks noChangeArrowheads="1"/>
          </p:cNvSpPr>
          <p:nvPr/>
        </p:nvSpPr>
        <p:spPr bwMode="auto">
          <a:xfrm>
            <a:off x="2819400" y="1727200"/>
            <a:ext cx="1157288" cy="274638"/>
          </a:xfrm>
          <a:prstGeom prst="rect">
            <a:avLst/>
          </a:prstGeom>
          <a:noFill/>
          <a:ln w="9525">
            <a:noFill/>
            <a:miter lim="800000"/>
            <a:headEnd/>
            <a:tailEnd/>
          </a:ln>
          <a:effectLst/>
        </p:spPr>
        <p:txBody>
          <a:bodyPr wrap="none">
            <a:spAutoFit/>
          </a:bodyPr>
          <a:lstStyle/>
          <a:p>
            <a:r>
              <a:rPr lang="en-GB" sz="1200">
                <a:solidFill>
                  <a:schemeClr val="bg2"/>
                </a:solidFill>
              </a:rPr>
              <a:t>Open field site</a:t>
            </a:r>
          </a:p>
        </p:txBody>
      </p:sp>
      <p:sp>
        <p:nvSpPr>
          <p:cNvPr id="5126" name="Text Box 6"/>
          <p:cNvSpPr txBox="1">
            <a:spLocks noChangeArrowheads="1"/>
          </p:cNvSpPr>
          <p:nvPr/>
        </p:nvSpPr>
        <p:spPr bwMode="auto">
          <a:xfrm>
            <a:off x="2286000" y="2667000"/>
            <a:ext cx="774700" cy="244475"/>
          </a:xfrm>
          <a:prstGeom prst="rect">
            <a:avLst/>
          </a:prstGeom>
          <a:noFill/>
          <a:ln w="9525">
            <a:noFill/>
            <a:miter lim="800000"/>
            <a:headEnd/>
            <a:tailEnd/>
          </a:ln>
          <a:effectLst/>
        </p:spPr>
        <p:txBody>
          <a:bodyPr wrap="none">
            <a:spAutoFit/>
          </a:bodyPr>
          <a:lstStyle/>
          <a:p>
            <a:r>
              <a:rPr lang="en-GB" sz="1000">
                <a:solidFill>
                  <a:schemeClr val="bg2"/>
                </a:solidFill>
              </a:rPr>
              <a:t>Show area</a:t>
            </a:r>
          </a:p>
        </p:txBody>
      </p:sp>
      <p:sp>
        <p:nvSpPr>
          <p:cNvPr id="5127" name="Text Box 7"/>
          <p:cNvSpPr txBox="1">
            <a:spLocks noChangeArrowheads="1"/>
          </p:cNvSpPr>
          <p:nvPr/>
        </p:nvSpPr>
        <p:spPr bwMode="auto">
          <a:xfrm>
            <a:off x="2819400" y="2895600"/>
            <a:ext cx="923925" cy="244475"/>
          </a:xfrm>
          <a:prstGeom prst="rect">
            <a:avLst/>
          </a:prstGeom>
          <a:noFill/>
          <a:ln w="9525">
            <a:noFill/>
            <a:miter lim="800000"/>
            <a:headEnd/>
            <a:tailEnd/>
          </a:ln>
          <a:effectLst/>
        </p:spPr>
        <p:txBody>
          <a:bodyPr wrap="none">
            <a:spAutoFit/>
          </a:bodyPr>
          <a:lstStyle/>
          <a:p>
            <a:r>
              <a:rPr lang="en-GB" sz="1000">
                <a:solidFill>
                  <a:schemeClr val="bg2"/>
                </a:solidFill>
              </a:rPr>
              <a:t>Site entrance</a:t>
            </a:r>
          </a:p>
        </p:txBody>
      </p:sp>
      <p:pic>
        <p:nvPicPr>
          <p:cNvPr id="5135" name="Picture 15" descr="Meadows Site Layout"/>
          <p:cNvPicPr>
            <a:picLocks noChangeAspect="1" noChangeArrowheads="1"/>
          </p:cNvPicPr>
          <p:nvPr/>
        </p:nvPicPr>
        <p:blipFill>
          <a:blip r:embed="rId4" cstate="print"/>
          <a:srcRect/>
          <a:stretch>
            <a:fillRect/>
          </a:stretch>
        </p:blipFill>
        <p:spPr bwMode="auto">
          <a:xfrm>
            <a:off x="4419600" y="1981200"/>
            <a:ext cx="4503738" cy="3768725"/>
          </a:xfrm>
          <a:prstGeom prst="rect">
            <a:avLst/>
          </a:prstGeom>
          <a:noFill/>
        </p:spPr>
      </p:pic>
      <p:sp>
        <p:nvSpPr>
          <p:cNvPr id="5136" name="Text Box 16"/>
          <p:cNvSpPr txBox="1">
            <a:spLocks noChangeArrowheads="1"/>
          </p:cNvSpPr>
          <p:nvPr/>
        </p:nvSpPr>
        <p:spPr bwMode="auto">
          <a:xfrm>
            <a:off x="685800" y="533400"/>
            <a:ext cx="4405313" cy="579438"/>
          </a:xfrm>
          <a:prstGeom prst="rect">
            <a:avLst/>
          </a:prstGeom>
          <a:noFill/>
          <a:ln w="9525">
            <a:noFill/>
            <a:miter lim="800000"/>
            <a:headEnd/>
            <a:tailEnd/>
          </a:ln>
          <a:effectLst/>
        </p:spPr>
        <p:txBody>
          <a:bodyPr wrap="none">
            <a:spAutoFit/>
          </a:bodyPr>
          <a:lstStyle/>
          <a:p>
            <a:r>
              <a:rPr lang="en-GB" sz="3200"/>
              <a:t>Construction site layout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type="body" sz="half" idx="1"/>
          </p:nvPr>
        </p:nvSpPr>
        <p:spPr>
          <a:xfrm>
            <a:off x="0" y="2362200"/>
            <a:ext cx="3810000" cy="4114800"/>
          </a:xfrm>
        </p:spPr>
        <p:txBody>
          <a:bodyPr/>
          <a:lstStyle/>
          <a:p>
            <a:r>
              <a:rPr lang="en-GB" sz="2800"/>
              <a:t>Discussion</a:t>
            </a:r>
          </a:p>
          <a:p>
            <a:pPr lvl="1"/>
            <a:r>
              <a:rPr lang="en-GB" sz="2400"/>
              <a:t>What key factors need to be considered for an open field housing site similar to the shown?</a:t>
            </a:r>
          </a:p>
        </p:txBody>
      </p:sp>
      <p:sp>
        <p:nvSpPr>
          <p:cNvPr id="38917" name="Text Box 5"/>
          <p:cNvSpPr txBox="1">
            <a:spLocks noGrp="1" noChangeArrowheads="1"/>
          </p:cNvSpPr>
          <p:nvPr>
            <p:ph type="title"/>
          </p:nvPr>
        </p:nvSpPr>
        <p:spPr>
          <a:noFill/>
          <a:ln/>
          <a:effectLst/>
        </p:spPr>
        <p:txBody>
          <a:bodyPr/>
          <a:lstStyle/>
          <a:p>
            <a:r>
              <a:rPr lang="en-GB" sz="3200">
                <a:solidFill>
                  <a:schemeClr val="tx1"/>
                </a:solidFill>
                <a:latin typeface="Tahoma" pitchFamily="34" charset="0"/>
              </a:rPr>
              <a:t>Construction site layout</a:t>
            </a:r>
          </a:p>
        </p:txBody>
      </p:sp>
      <p:pic>
        <p:nvPicPr>
          <p:cNvPr id="38920" name="Picture 8" descr="http://www.barratthomes.co.uk/dev_images/566_siteplan.gif"/>
          <p:cNvPicPr>
            <a:picLocks noGrp="1" noChangeAspect="1" noChangeArrowheads="1"/>
          </p:cNvPicPr>
          <p:nvPr>
            <p:ph type="clipArt" sz="half" idx="2"/>
          </p:nvPr>
        </p:nvPicPr>
        <p:blipFill>
          <a:blip r:embed="rId3" cstate="print"/>
          <a:srcRect/>
          <a:stretch>
            <a:fillRect/>
          </a:stretch>
        </p:blipFill>
        <p:spPr>
          <a:xfrm>
            <a:off x="4191000" y="2012950"/>
            <a:ext cx="4724400" cy="4049713"/>
          </a:xfrm>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Grp="1" noChangeAspect="1" noChangeArrowheads="1"/>
          </p:cNvPicPr>
          <p:nvPr>
            <p:ph type="clipArt" sz="half" idx="1"/>
          </p:nvPr>
        </p:nvPicPr>
        <p:blipFill>
          <a:blip r:embed="rId3" cstate="print"/>
          <a:srcRect/>
          <a:stretch>
            <a:fillRect/>
          </a:stretch>
        </p:blipFill>
        <p:spPr>
          <a:xfrm>
            <a:off x="533400" y="838200"/>
            <a:ext cx="3810000" cy="5715000"/>
          </a:xfrm>
        </p:spPr>
      </p:pic>
      <p:sp>
        <p:nvSpPr>
          <p:cNvPr id="6149" name="Text Box 5"/>
          <p:cNvSpPr txBox="1">
            <a:spLocks noChangeArrowheads="1"/>
          </p:cNvSpPr>
          <p:nvPr/>
        </p:nvSpPr>
        <p:spPr bwMode="auto">
          <a:xfrm>
            <a:off x="2193925" y="895350"/>
            <a:ext cx="604838" cy="244475"/>
          </a:xfrm>
          <a:prstGeom prst="rect">
            <a:avLst/>
          </a:prstGeom>
          <a:noFill/>
          <a:ln w="9525">
            <a:noFill/>
            <a:miter lim="800000"/>
            <a:headEnd/>
            <a:tailEnd/>
          </a:ln>
          <a:effectLst/>
        </p:spPr>
        <p:txBody>
          <a:bodyPr wrap="none">
            <a:spAutoFit/>
          </a:bodyPr>
          <a:lstStyle/>
          <a:p>
            <a:r>
              <a:rPr lang="en-GB" sz="1000">
                <a:solidFill>
                  <a:schemeClr val="bg2"/>
                </a:solidFill>
              </a:rPr>
              <a:t>‘A’ road</a:t>
            </a:r>
          </a:p>
        </p:txBody>
      </p:sp>
      <p:sp>
        <p:nvSpPr>
          <p:cNvPr id="6150" name="Text Box 6"/>
          <p:cNvSpPr txBox="1">
            <a:spLocks noChangeArrowheads="1"/>
          </p:cNvSpPr>
          <p:nvPr/>
        </p:nvSpPr>
        <p:spPr bwMode="auto">
          <a:xfrm>
            <a:off x="2117725" y="1352550"/>
            <a:ext cx="854075" cy="244475"/>
          </a:xfrm>
          <a:prstGeom prst="rect">
            <a:avLst/>
          </a:prstGeom>
          <a:noFill/>
          <a:ln w="9525">
            <a:noFill/>
            <a:miter lim="800000"/>
            <a:headEnd/>
            <a:tailEnd/>
          </a:ln>
          <a:effectLst/>
        </p:spPr>
        <p:txBody>
          <a:bodyPr wrap="none">
            <a:spAutoFit/>
          </a:bodyPr>
          <a:lstStyle/>
          <a:p>
            <a:r>
              <a:rPr lang="en-GB" sz="1000">
                <a:solidFill>
                  <a:schemeClr val="bg2"/>
                </a:solidFill>
              </a:rPr>
              <a:t>Main access</a:t>
            </a:r>
          </a:p>
        </p:txBody>
      </p:sp>
      <p:sp>
        <p:nvSpPr>
          <p:cNvPr id="6151" name="Text Box 7"/>
          <p:cNvSpPr txBox="1">
            <a:spLocks noChangeArrowheads="1"/>
          </p:cNvSpPr>
          <p:nvPr/>
        </p:nvSpPr>
        <p:spPr bwMode="auto">
          <a:xfrm>
            <a:off x="2422525" y="1733550"/>
            <a:ext cx="1116013" cy="244475"/>
          </a:xfrm>
          <a:prstGeom prst="rect">
            <a:avLst/>
          </a:prstGeom>
          <a:noFill/>
          <a:ln w="9525">
            <a:noFill/>
            <a:miter lim="800000"/>
            <a:headEnd/>
            <a:tailEnd/>
          </a:ln>
          <a:effectLst/>
        </p:spPr>
        <p:txBody>
          <a:bodyPr wrap="none">
            <a:spAutoFit/>
          </a:bodyPr>
          <a:lstStyle/>
          <a:p>
            <a:r>
              <a:rPr lang="en-GB" sz="1000">
                <a:solidFill>
                  <a:schemeClr val="bg2"/>
                </a:solidFill>
              </a:rPr>
              <a:t>Natural drainage</a:t>
            </a:r>
          </a:p>
        </p:txBody>
      </p:sp>
      <p:sp>
        <p:nvSpPr>
          <p:cNvPr id="6152" name="Text Box 8"/>
          <p:cNvSpPr txBox="1">
            <a:spLocks noChangeArrowheads="1"/>
          </p:cNvSpPr>
          <p:nvPr/>
        </p:nvSpPr>
        <p:spPr bwMode="auto">
          <a:xfrm>
            <a:off x="3260725" y="2038350"/>
            <a:ext cx="787400" cy="244475"/>
          </a:xfrm>
          <a:prstGeom prst="rect">
            <a:avLst/>
          </a:prstGeom>
          <a:noFill/>
          <a:ln w="9525">
            <a:noFill/>
            <a:miter lim="800000"/>
            <a:headEnd/>
            <a:tailEnd/>
          </a:ln>
          <a:effectLst/>
        </p:spPr>
        <p:txBody>
          <a:bodyPr wrap="none">
            <a:spAutoFit/>
          </a:bodyPr>
          <a:lstStyle/>
          <a:p>
            <a:r>
              <a:rPr lang="en-GB" sz="1000">
                <a:solidFill>
                  <a:schemeClr val="bg2"/>
                </a:solidFill>
              </a:rPr>
              <a:t>Minor road</a:t>
            </a:r>
          </a:p>
        </p:txBody>
      </p:sp>
      <p:sp>
        <p:nvSpPr>
          <p:cNvPr id="6153" name="Text Box 9"/>
          <p:cNvSpPr txBox="1">
            <a:spLocks noChangeArrowheads="1"/>
          </p:cNvSpPr>
          <p:nvPr/>
        </p:nvSpPr>
        <p:spPr bwMode="auto">
          <a:xfrm>
            <a:off x="2651125" y="2571750"/>
            <a:ext cx="1101725" cy="396875"/>
          </a:xfrm>
          <a:prstGeom prst="rect">
            <a:avLst/>
          </a:prstGeom>
          <a:noFill/>
          <a:ln w="9525">
            <a:noFill/>
            <a:miter lim="800000"/>
            <a:headEnd/>
            <a:tailEnd/>
          </a:ln>
          <a:effectLst/>
        </p:spPr>
        <p:txBody>
          <a:bodyPr wrap="none">
            <a:spAutoFit/>
          </a:bodyPr>
          <a:lstStyle/>
          <a:p>
            <a:r>
              <a:rPr lang="en-GB" sz="1000">
                <a:solidFill>
                  <a:schemeClr val="bg2"/>
                </a:solidFill>
              </a:rPr>
              <a:t>To be kept open</a:t>
            </a:r>
          </a:p>
          <a:p>
            <a:r>
              <a:rPr lang="en-GB" sz="1000">
                <a:solidFill>
                  <a:schemeClr val="bg2"/>
                </a:solidFill>
              </a:rPr>
              <a:t>for farmers</a:t>
            </a:r>
          </a:p>
        </p:txBody>
      </p:sp>
      <p:sp>
        <p:nvSpPr>
          <p:cNvPr id="6154" name="Text Box 10"/>
          <p:cNvSpPr txBox="1">
            <a:spLocks noChangeArrowheads="1"/>
          </p:cNvSpPr>
          <p:nvPr/>
        </p:nvSpPr>
        <p:spPr bwMode="auto">
          <a:xfrm>
            <a:off x="1203325" y="3181350"/>
            <a:ext cx="434975" cy="244475"/>
          </a:xfrm>
          <a:prstGeom prst="rect">
            <a:avLst/>
          </a:prstGeom>
          <a:noFill/>
          <a:ln w="9525">
            <a:noFill/>
            <a:miter lim="800000"/>
            <a:headEnd/>
            <a:tailEnd/>
          </a:ln>
          <a:effectLst/>
        </p:spPr>
        <p:txBody>
          <a:bodyPr wrap="none">
            <a:spAutoFit/>
          </a:bodyPr>
          <a:lstStyle/>
          <a:p>
            <a:r>
              <a:rPr lang="en-GB" sz="1000">
                <a:solidFill>
                  <a:schemeClr val="bg2"/>
                </a:solidFill>
              </a:rPr>
              <a:t>river</a:t>
            </a:r>
          </a:p>
        </p:txBody>
      </p:sp>
      <p:sp>
        <p:nvSpPr>
          <p:cNvPr id="6155" name="Text Box 11"/>
          <p:cNvSpPr txBox="1">
            <a:spLocks noChangeArrowheads="1"/>
          </p:cNvSpPr>
          <p:nvPr/>
        </p:nvSpPr>
        <p:spPr bwMode="auto">
          <a:xfrm>
            <a:off x="3048000" y="3429000"/>
            <a:ext cx="1185863" cy="396875"/>
          </a:xfrm>
          <a:prstGeom prst="rect">
            <a:avLst/>
          </a:prstGeom>
          <a:noFill/>
          <a:ln w="9525">
            <a:noFill/>
            <a:miter lim="800000"/>
            <a:headEnd/>
            <a:tailEnd/>
          </a:ln>
          <a:effectLst/>
        </p:spPr>
        <p:txBody>
          <a:bodyPr wrap="none">
            <a:spAutoFit/>
          </a:bodyPr>
          <a:lstStyle/>
          <a:p>
            <a:r>
              <a:rPr lang="en-GB" sz="1000">
                <a:solidFill>
                  <a:schemeClr val="bg2"/>
                </a:solidFill>
              </a:rPr>
              <a:t>Early construction</a:t>
            </a:r>
          </a:p>
          <a:p>
            <a:r>
              <a:rPr lang="en-GB" sz="1000">
                <a:solidFill>
                  <a:schemeClr val="bg2"/>
                </a:solidFill>
              </a:rPr>
              <a:t>needed for bridge</a:t>
            </a:r>
          </a:p>
        </p:txBody>
      </p:sp>
      <p:sp>
        <p:nvSpPr>
          <p:cNvPr id="6156" name="Line 12"/>
          <p:cNvSpPr>
            <a:spLocks noChangeShapeType="1"/>
          </p:cNvSpPr>
          <p:nvPr/>
        </p:nvSpPr>
        <p:spPr bwMode="auto">
          <a:xfrm flipH="1" flipV="1">
            <a:off x="2667000" y="3429000"/>
            <a:ext cx="381000" cy="152400"/>
          </a:xfrm>
          <a:prstGeom prst="line">
            <a:avLst/>
          </a:prstGeom>
          <a:noFill/>
          <a:ln w="9525">
            <a:solidFill>
              <a:schemeClr val="bg2"/>
            </a:solidFill>
            <a:round/>
            <a:headEnd/>
            <a:tailEnd type="triangle" w="med" len="med"/>
          </a:ln>
          <a:effectLst/>
        </p:spPr>
        <p:txBody>
          <a:bodyPr wrap="none"/>
          <a:lstStyle/>
          <a:p>
            <a:endParaRPr lang="en-GB"/>
          </a:p>
        </p:txBody>
      </p:sp>
      <p:sp>
        <p:nvSpPr>
          <p:cNvPr id="6157" name="Text Box 13"/>
          <p:cNvSpPr txBox="1">
            <a:spLocks noChangeArrowheads="1"/>
          </p:cNvSpPr>
          <p:nvPr/>
        </p:nvSpPr>
        <p:spPr bwMode="auto">
          <a:xfrm>
            <a:off x="685800" y="3886200"/>
            <a:ext cx="1489075" cy="549275"/>
          </a:xfrm>
          <a:prstGeom prst="rect">
            <a:avLst/>
          </a:prstGeom>
          <a:noFill/>
          <a:ln w="9525">
            <a:noFill/>
            <a:miter lim="800000"/>
            <a:headEnd/>
            <a:tailEnd/>
          </a:ln>
          <a:effectLst/>
        </p:spPr>
        <p:txBody>
          <a:bodyPr wrap="none">
            <a:spAutoFit/>
          </a:bodyPr>
          <a:lstStyle/>
          <a:p>
            <a:r>
              <a:rPr lang="en-GB" sz="1000">
                <a:solidFill>
                  <a:schemeClr val="bg2"/>
                </a:solidFill>
              </a:rPr>
              <a:t>To be kept open at all</a:t>
            </a:r>
          </a:p>
          <a:p>
            <a:r>
              <a:rPr lang="en-GB" sz="1000">
                <a:solidFill>
                  <a:schemeClr val="bg2"/>
                </a:solidFill>
              </a:rPr>
              <a:t>times. Bridge falsework</a:t>
            </a:r>
          </a:p>
          <a:p>
            <a:r>
              <a:rPr lang="en-GB" sz="1000">
                <a:solidFill>
                  <a:schemeClr val="bg2"/>
                </a:solidFill>
              </a:rPr>
              <a:t>Will need to span road</a:t>
            </a:r>
          </a:p>
        </p:txBody>
      </p:sp>
      <p:sp>
        <p:nvSpPr>
          <p:cNvPr id="6158" name="Line 14"/>
          <p:cNvSpPr>
            <a:spLocks noChangeShapeType="1"/>
          </p:cNvSpPr>
          <p:nvPr/>
        </p:nvSpPr>
        <p:spPr bwMode="auto">
          <a:xfrm flipV="1">
            <a:off x="1676400" y="3733800"/>
            <a:ext cx="228600" cy="152400"/>
          </a:xfrm>
          <a:prstGeom prst="line">
            <a:avLst/>
          </a:prstGeom>
          <a:noFill/>
          <a:ln w="9525">
            <a:solidFill>
              <a:schemeClr val="bg2"/>
            </a:solidFill>
            <a:round/>
            <a:headEnd/>
            <a:tailEnd type="triangle" w="med" len="med"/>
          </a:ln>
          <a:effectLst/>
        </p:spPr>
        <p:txBody>
          <a:bodyPr wrap="none"/>
          <a:lstStyle/>
          <a:p>
            <a:endParaRPr lang="en-GB"/>
          </a:p>
        </p:txBody>
      </p:sp>
      <p:sp>
        <p:nvSpPr>
          <p:cNvPr id="6159" name="Text Box 15"/>
          <p:cNvSpPr txBox="1">
            <a:spLocks noChangeArrowheads="1"/>
          </p:cNvSpPr>
          <p:nvPr/>
        </p:nvSpPr>
        <p:spPr bwMode="auto">
          <a:xfrm>
            <a:off x="3352800" y="3962400"/>
            <a:ext cx="603250" cy="244475"/>
          </a:xfrm>
          <a:prstGeom prst="rect">
            <a:avLst/>
          </a:prstGeom>
          <a:noFill/>
          <a:ln w="9525">
            <a:noFill/>
            <a:miter lim="800000"/>
            <a:headEnd/>
            <a:tailEnd/>
          </a:ln>
          <a:effectLst/>
        </p:spPr>
        <p:txBody>
          <a:bodyPr wrap="none">
            <a:spAutoFit/>
          </a:bodyPr>
          <a:lstStyle/>
          <a:p>
            <a:r>
              <a:rPr lang="en-GB" sz="1000">
                <a:solidFill>
                  <a:schemeClr val="bg2"/>
                </a:solidFill>
              </a:rPr>
              <a:t>‘B’ road</a:t>
            </a:r>
          </a:p>
        </p:txBody>
      </p:sp>
      <p:sp>
        <p:nvSpPr>
          <p:cNvPr id="6160" name="Text Box 16"/>
          <p:cNvSpPr txBox="1">
            <a:spLocks noChangeArrowheads="1"/>
          </p:cNvSpPr>
          <p:nvPr/>
        </p:nvSpPr>
        <p:spPr bwMode="auto">
          <a:xfrm>
            <a:off x="3048000" y="4495800"/>
            <a:ext cx="1116013" cy="396875"/>
          </a:xfrm>
          <a:prstGeom prst="rect">
            <a:avLst/>
          </a:prstGeom>
          <a:noFill/>
          <a:ln w="9525">
            <a:noFill/>
            <a:miter lim="800000"/>
            <a:headEnd/>
            <a:tailEnd/>
          </a:ln>
          <a:effectLst/>
        </p:spPr>
        <p:txBody>
          <a:bodyPr wrap="none">
            <a:spAutoFit/>
          </a:bodyPr>
          <a:lstStyle/>
          <a:p>
            <a:r>
              <a:rPr lang="en-GB" sz="1000">
                <a:solidFill>
                  <a:schemeClr val="bg2"/>
                </a:solidFill>
              </a:rPr>
              <a:t>Direction of</a:t>
            </a:r>
          </a:p>
          <a:p>
            <a:r>
              <a:rPr lang="en-GB" sz="1000">
                <a:solidFill>
                  <a:schemeClr val="bg2"/>
                </a:solidFill>
              </a:rPr>
              <a:t>Natural drainage</a:t>
            </a:r>
          </a:p>
        </p:txBody>
      </p:sp>
      <p:sp>
        <p:nvSpPr>
          <p:cNvPr id="6162" name="Line 18"/>
          <p:cNvSpPr>
            <a:spLocks noChangeShapeType="1"/>
          </p:cNvSpPr>
          <p:nvPr/>
        </p:nvSpPr>
        <p:spPr bwMode="auto">
          <a:xfrm flipH="1" flipV="1">
            <a:off x="2895600" y="4114800"/>
            <a:ext cx="152400" cy="381000"/>
          </a:xfrm>
          <a:prstGeom prst="line">
            <a:avLst/>
          </a:prstGeom>
          <a:noFill/>
          <a:ln w="9525">
            <a:solidFill>
              <a:schemeClr val="bg2"/>
            </a:solidFill>
            <a:round/>
            <a:headEnd/>
            <a:tailEnd type="triangle" w="med" len="med"/>
          </a:ln>
          <a:effectLst/>
        </p:spPr>
        <p:txBody>
          <a:bodyPr wrap="none"/>
          <a:lstStyle/>
          <a:p>
            <a:endParaRPr lang="en-GB"/>
          </a:p>
        </p:txBody>
      </p:sp>
      <p:sp>
        <p:nvSpPr>
          <p:cNvPr id="6163" name="Line 19"/>
          <p:cNvSpPr>
            <a:spLocks noChangeShapeType="1"/>
          </p:cNvSpPr>
          <p:nvPr/>
        </p:nvSpPr>
        <p:spPr bwMode="auto">
          <a:xfrm>
            <a:off x="2438400" y="1981200"/>
            <a:ext cx="76200" cy="304800"/>
          </a:xfrm>
          <a:prstGeom prst="line">
            <a:avLst/>
          </a:prstGeom>
          <a:noFill/>
          <a:ln w="9525">
            <a:solidFill>
              <a:schemeClr val="bg2"/>
            </a:solidFill>
            <a:round/>
            <a:headEnd/>
            <a:tailEnd type="triangle" w="med" len="med"/>
          </a:ln>
          <a:effectLst/>
        </p:spPr>
        <p:txBody>
          <a:bodyPr wrap="none"/>
          <a:lstStyle/>
          <a:p>
            <a:endParaRPr lang="en-GB"/>
          </a:p>
        </p:txBody>
      </p:sp>
      <p:sp>
        <p:nvSpPr>
          <p:cNvPr id="6164" name="Text Box 20"/>
          <p:cNvSpPr txBox="1">
            <a:spLocks noChangeArrowheads="1"/>
          </p:cNvSpPr>
          <p:nvPr/>
        </p:nvSpPr>
        <p:spPr bwMode="auto">
          <a:xfrm>
            <a:off x="1600200" y="4876800"/>
            <a:ext cx="1181100" cy="549275"/>
          </a:xfrm>
          <a:prstGeom prst="rect">
            <a:avLst/>
          </a:prstGeom>
          <a:noFill/>
          <a:ln w="9525">
            <a:noFill/>
            <a:miter lim="800000"/>
            <a:headEnd/>
            <a:tailEnd/>
          </a:ln>
          <a:effectLst/>
        </p:spPr>
        <p:txBody>
          <a:bodyPr wrap="none">
            <a:spAutoFit/>
          </a:bodyPr>
          <a:lstStyle/>
          <a:p>
            <a:r>
              <a:rPr lang="en-GB" sz="1000">
                <a:solidFill>
                  <a:schemeClr val="bg2"/>
                </a:solidFill>
              </a:rPr>
              <a:t>Site boundary</a:t>
            </a:r>
          </a:p>
          <a:p>
            <a:r>
              <a:rPr lang="en-GB" sz="1000">
                <a:solidFill>
                  <a:schemeClr val="bg2"/>
                </a:solidFill>
              </a:rPr>
              <a:t>Determined by</a:t>
            </a:r>
          </a:p>
          <a:p>
            <a:r>
              <a:rPr lang="en-GB" sz="1000">
                <a:solidFill>
                  <a:schemeClr val="bg2"/>
                </a:solidFill>
              </a:rPr>
              <a:t>Top of excavation</a:t>
            </a:r>
          </a:p>
        </p:txBody>
      </p:sp>
      <p:sp>
        <p:nvSpPr>
          <p:cNvPr id="6165" name="Line 21"/>
          <p:cNvSpPr>
            <a:spLocks noChangeShapeType="1"/>
          </p:cNvSpPr>
          <p:nvPr/>
        </p:nvSpPr>
        <p:spPr bwMode="auto">
          <a:xfrm flipV="1">
            <a:off x="2514600" y="4876800"/>
            <a:ext cx="228600" cy="152400"/>
          </a:xfrm>
          <a:prstGeom prst="line">
            <a:avLst/>
          </a:prstGeom>
          <a:noFill/>
          <a:ln w="9525">
            <a:solidFill>
              <a:schemeClr val="bg2"/>
            </a:solidFill>
            <a:round/>
            <a:headEnd/>
            <a:tailEnd type="triangle" w="med" len="med"/>
          </a:ln>
          <a:effectLst/>
        </p:spPr>
        <p:txBody>
          <a:bodyPr wrap="none"/>
          <a:lstStyle/>
          <a:p>
            <a:endParaRPr lang="en-GB"/>
          </a:p>
        </p:txBody>
      </p:sp>
      <p:sp>
        <p:nvSpPr>
          <p:cNvPr id="6166" name="Text Box 22"/>
          <p:cNvSpPr txBox="1">
            <a:spLocks noChangeArrowheads="1"/>
          </p:cNvSpPr>
          <p:nvPr/>
        </p:nvSpPr>
        <p:spPr bwMode="auto">
          <a:xfrm>
            <a:off x="3505200" y="5257800"/>
            <a:ext cx="854075" cy="396875"/>
          </a:xfrm>
          <a:prstGeom prst="rect">
            <a:avLst/>
          </a:prstGeom>
          <a:noFill/>
          <a:ln w="9525">
            <a:noFill/>
            <a:miter lim="800000"/>
            <a:headEnd/>
            <a:tailEnd/>
          </a:ln>
          <a:effectLst/>
        </p:spPr>
        <p:txBody>
          <a:bodyPr wrap="none">
            <a:spAutoFit/>
          </a:bodyPr>
          <a:lstStyle/>
          <a:p>
            <a:r>
              <a:rPr lang="en-GB" sz="1000">
                <a:solidFill>
                  <a:schemeClr val="bg2"/>
                </a:solidFill>
              </a:rPr>
              <a:t>‘A’ road</a:t>
            </a:r>
          </a:p>
          <a:p>
            <a:r>
              <a:rPr lang="en-GB" sz="1000">
                <a:solidFill>
                  <a:schemeClr val="bg2"/>
                </a:solidFill>
              </a:rPr>
              <a:t>Main access</a:t>
            </a:r>
          </a:p>
        </p:txBody>
      </p:sp>
      <p:sp>
        <p:nvSpPr>
          <p:cNvPr id="6167" name="Text Box 23"/>
          <p:cNvSpPr txBox="1">
            <a:spLocks noChangeArrowheads="1"/>
          </p:cNvSpPr>
          <p:nvPr/>
        </p:nvSpPr>
        <p:spPr bwMode="auto">
          <a:xfrm>
            <a:off x="3336925" y="5924550"/>
            <a:ext cx="771525" cy="244475"/>
          </a:xfrm>
          <a:prstGeom prst="rect">
            <a:avLst/>
          </a:prstGeom>
          <a:noFill/>
          <a:ln w="9525">
            <a:noFill/>
            <a:miter lim="800000"/>
            <a:headEnd/>
            <a:tailEnd/>
          </a:ln>
          <a:effectLst/>
        </p:spPr>
        <p:txBody>
          <a:bodyPr wrap="none">
            <a:spAutoFit/>
          </a:bodyPr>
          <a:lstStyle/>
          <a:p>
            <a:r>
              <a:rPr lang="en-GB" sz="1000">
                <a:solidFill>
                  <a:schemeClr val="bg2"/>
                </a:solidFill>
              </a:rPr>
              <a:t>Motorway </a:t>
            </a:r>
          </a:p>
        </p:txBody>
      </p:sp>
      <p:sp>
        <p:nvSpPr>
          <p:cNvPr id="6168" name="Text Box 24"/>
          <p:cNvSpPr txBox="1">
            <a:spLocks noChangeArrowheads="1"/>
          </p:cNvSpPr>
          <p:nvPr/>
        </p:nvSpPr>
        <p:spPr bwMode="auto">
          <a:xfrm>
            <a:off x="990600" y="1981200"/>
            <a:ext cx="1085850" cy="396875"/>
          </a:xfrm>
          <a:prstGeom prst="rect">
            <a:avLst/>
          </a:prstGeom>
          <a:noFill/>
          <a:ln w="9525">
            <a:noFill/>
            <a:miter lim="800000"/>
            <a:headEnd/>
            <a:tailEnd/>
          </a:ln>
          <a:effectLst/>
        </p:spPr>
        <p:txBody>
          <a:bodyPr wrap="none">
            <a:spAutoFit/>
          </a:bodyPr>
          <a:lstStyle/>
          <a:p>
            <a:r>
              <a:rPr lang="en-GB" sz="1000">
                <a:solidFill>
                  <a:schemeClr val="bg2"/>
                </a:solidFill>
              </a:rPr>
              <a:t>Main excavation</a:t>
            </a:r>
          </a:p>
          <a:p>
            <a:r>
              <a:rPr lang="en-GB" sz="1000">
                <a:solidFill>
                  <a:schemeClr val="bg2"/>
                </a:solidFill>
              </a:rPr>
              <a:t>area</a:t>
            </a:r>
          </a:p>
        </p:txBody>
      </p:sp>
      <p:sp>
        <p:nvSpPr>
          <p:cNvPr id="6169" name="Line 25"/>
          <p:cNvSpPr>
            <a:spLocks noChangeShapeType="1"/>
          </p:cNvSpPr>
          <p:nvPr/>
        </p:nvSpPr>
        <p:spPr bwMode="auto">
          <a:xfrm>
            <a:off x="1676400" y="1752600"/>
            <a:ext cx="152400" cy="304800"/>
          </a:xfrm>
          <a:prstGeom prst="line">
            <a:avLst/>
          </a:prstGeom>
          <a:noFill/>
          <a:ln w="9525">
            <a:solidFill>
              <a:schemeClr val="bg2"/>
            </a:solidFill>
            <a:round/>
            <a:headEnd/>
            <a:tailEnd/>
          </a:ln>
          <a:effectLst/>
        </p:spPr>
        <p:txBody>
          <a:bodyPr wrap="none"/>
          <a:lstStyle/>
          <a:p>
            <a:endParaRPr lang="en-GB"/>
          </a:p>
        </p:txBody>
      </p:sp>
      <p:sp>
        <p:nvSpPr>
          <p:cNvPr id="6170" name="Line 26"/>
          <p:cNvSpPr>
            <a:spLocks noChangeShapeType="1"/>
          </p:cNvSpPr>
          <p:nvPr/>
        </p:nvSpPr>
        <p:spPr bwMode="auto">
          <a:xfrm>
            <a:off x="1905000" y="2209800"/>
            <a:ext cx="381000" cy="685800"/>
          </a:xfrm>
          <a:prstGeom prst="line">
            <a:avLst/>
          </a:prstGeom>
          <a:noFill/>
          <a:ln w="9525">
            <a:solidFill>
              <a:schemeClr val="bg2"/>
            </a:solidFill>
            <a:round/>
            <a:headEnd/>
            <a:tailEnd/>
          </a:ln>
          <a:effectLst/>
        </p:spPr>
        <p:txBody>
          <a:bodyPr wrap="none"/>
          <a:lstStyle/>
          <a:p>
            <a:endParaRPr lang="en-GB"/>
          </a:p>
        </p:txBody>
      </p:sp>
      <p:sp>
        <p:nvSpPr>
          <p:cNvPr id="6171" name="Line 27"/>
          <p:cNvSpPr>
            <a:spLocks noChangeShapeType="1"/>
          </p:cNvSpPr>
          <p:nvPr/>
        </p:nvSpPr>
        <p:spPr bwMode="auto">
          <a:xfrm>
            <a:off x="1676400" y="1752600"/>
            <a:ext cx="152400" cy="0"/>
          </a:xfrm>
          <a:prstGeom prst="line">
            <a:avLst/>
          </a:prstGeom>
          <a:noFill/>
          <a:ln w="9525">
            <a:solidFill>
              <a:schemeClr val="bg2"/>
            </a:solidFill>
            <a:round/>
            <a:headEnd/>
            <a:tailEnd type="triangle" w="med" len="med"/>
          </a:ln>
          <a:effectLst/>
        </p:spPr>
        <p:txBody>
          <a:bodyPr wrap="none"/>
          <a:lstStyle/>
          <a:p>
            <a:endParaRPr lang="en-GB"/>
          </a:p>
        </p:txBody>
      </p:sp>
      <p:sp>
        <p:nvSpPr>
          <p:cNvPr id="6172" name="Line 28"/>
          <p:cNvSpPr>
            <a:spLocks noChangeShapeType="1"/>
          </p:cNvSpPr>
          <p:nvPr/>
        </p:nvSpPr>
        <p:spPr bwMode="auto">
          <a:xfrm>
            <a:off x="2286000" y="2895600"/>
            <a:ext cx="152400" cy="76200"/>
          </a:xfrm>
          <a:prstGeom prst="line">
            <a:avLst/>
          </a:prstGeom>
          <a:noFill/>
          <a:ln w="9525">
            <a:solidFill>
              <a:schemeClr val="bg2"/>
            </a:solidFill>
            <a:round/>
            <a:headEnd/>
            <a:tailEnd type="triangle" w="med" len="med"/>
          </a:ln>
          <a:effectLst/>
        </p:spPr>
        <p:txBody>
          <a:bodyPr wrap="none"/>
          <a:lstStyle/>
          <a:p>
            <a:endParaRPr lang="en-GB"/>
          </a:p>
        </p:txBody>
      </p:sp>
      <p:sp>
        <p:nvSpPr>
          <p:cNvPr id="6173" name="Line 29"/>
          <p:cNvSpPr>
            <a:spLocks noChangeShapeType="1"/>
          </p:cNvSpPr>
          <p:nvPr/>
        </p:nvSpPr>
        <p:spPr bwMode="auto">
          <a:xfrm>
            <a:off x="685800" y="2209800"/>
            <a:ext cx="0" cy="3657600"/>
          </a:xfrm>
          <a:prstGeom prst="line">
            <a:avLst/>
          </a:prstGeom>
          <a:noFill/>
          <a:ln w="9525">
            <a:solidFill>
              <a:schemeClr val="bg2"/>
            </a:solidFill>
            <a:round/>
            <a:headEnd/>
            <a:tailEnd/>
          </a:ln>
          <a:effectLst/>
        </p:spPr>
        <p:txBody>
          <a:bodyPr wrap="none"/>
          <a:lstStyle/>
          <a:p>
            <a:endParaRPr lang="en-GB"/>
          </a:p>
        </p:txBody>
      </p:sp>
      <p:sp>
        <p:nvSpPr>
          <p:cNvPr id="6174" name="Line 30"/>
          <p:cNvSpPr>
            <a:spLocks noChangeShapeType="1"/>
          </p:cNvSpPr>
          <p:nvPr/>
        </p:nvSpPr>
        <p:spPr bwMode="auto">
          <a:xfrm>
            <a:off x="685800" y="2209800"/>
            <a:ext cx="304800" cy="0"/>
          </a:xfrm>
          <a:prstGeom prst="line">
            <a:avLst/>
          </a:prstGeom>
          <a:noFill/>
          <a:ln w="9525">
            <a:solidFill>
              <a:schemeClr val="bg2"/>
            </a:solidFill>
            <a:round/>
            <a:headEnd/>
            <a:tailEnd/>
          </a:ln>
          <a:effectLst/>
        </p:spPr>
        <p:txBody>
          <a:bodyPr wrap="none"/>
          <a:lstStyle/>
          <a:p>
            <a:endParaRPr lang="en-GB"/>
          </a:p>
        </p:txBody>
      </p:sp>
      <p:sp>
        <p:nvSpPr>
          <p:cNvPr id="6175" name="Line 31"/>
          <p:cNvSpPr>
            <a:spLocks noChangeShapeType="1"/>
          </p:cNvSpPr>
          <p:nvPr/>
        </p:nvSpPr>
        <p:spPr bwMode="auto">
          <a:xfrm>
            <a:off x="2286000" y="3505200"/>
            <a:ext cx="381000" cy="1676400"/>
          </a:xfrm>
          <a:prstGeom prst="line">
            <a:avLst/>
          </a:prstGeom>
          <a:noFill/>
          <a:ln w="9525">
            <a:solidFill>
              <a:schemeClr val="bg2"/>
            </a:solidFill>
            <a:round/>
            <a:headEnd/>
            <a:tailEnd/>
          </a:ln>
          <a:effectLst/>
        </p:spPr>
        <p:txBody>
          <a:bodyPr wrap="none"/>
          <a:lstStyle/>
          <a:p>
            <a:endParaRPr lang="en-GB"/>
          </a:p>
        </p:txBody>
      </p:sp>
      <p:sp>
        <p:nvSpPr>
          <p:cNvPr id="6176" name="Line 32"/>
          <p:cNvSpPr>
            <a:spLocks noChangeShapeType="1"/>
          </p:cNvSpPr>
          <p:nvPr/>
        </p:nvSpPr>
        <p:spPr bwMode="auto">
          <a:xfrm>
            <a:off x="2286000" y="3505200"/>
            <a:ext cx="152400" cy="0"/>
          </a:xfrm>
          <a:prstGeom prst="line">
            <a:avLst/>
          </a:prstGeom>
          <a:noFill/>
          <a:ln w="9525">
            <a:solidFill>
              <a:schemeClr val="bg2"/>
            </a:solidFill>
            <a:round/>
            <a:headEnd/>
            <a:tailEnd type="triangle" w="med" len="med"/>
          </a:ln>
          <a:effectLst/>
        </p:spPr>
        <p:txBody>
          <a:bodyPr wrap="none"/>
          <a:lstStyle/>
          <a:p>
            <a:endParaRPr lang="en-GB"/>
          </a:p>
        </p:txBody>
      </p:sp>
      <p:sp>
        <p:nvSpPr>
          <p:cNvPr id="6177" name="Line 33"/>
          <p:cNvSpPr>
            <a:spLocks noChangeShapeType="1"/>
          </p:cNvSpPr>
          <p:nvPr/>
        </p:nvSpPr>
        <p:spPr bwMode="auto">
          <a:xfrm>
            <a:off x="2667000" y="5181600"/>
            <a:ext cx="228600" cy="0"/>
          </a:xfrm>
          <a:prstGeom prst="line">
            <a:avLst/>
          </a:prstGeom>
          <a:noFill/>
          <a:ln w="9525">
            <a:solidFill>
              <a:schemeClr val="bg2"/>
            </a:solidFill>
            <a:round/>
            <a:headEnd/>
            <a:tailEnd type="triangle" w="med" len="med"/>
          </a:ln>
          <a:effectLst/>
        </p:spPr>
        <p:txBody>
          <a:bodyPr wrap="none"/>
          <a:lstStyle/>
          <a:p>
            <a:endParaRPr lang="en-GB"/>
          </a:p>
        </p:txBody>
      </p:sp>
      <p:sp>
        <p:nvSpPr>
          <p:cNvPr id="6178" name="Text Box 34"/>
          <p:cNvSpPr txBox="1">
            <a:spLocks noChangeArrowheads="1"/>
          </p:cNvSpPr>
          <p:nvPr/>
        </p:nvSpPr>
        <p:spPr bwMode="auto">
          <a:xfrm>
            <a:off x="1431925" y="4552950"/>
            <a:ext cx="1069975" cy="244475"/>
          </a:xfrm>
          <a:prstGeom prst="rect">
            <a:avLst/>
          </a:prstGeom>
          <a:noFill/>
          <a:ln w="9525">
            <a:noFill/>
            <a:miter lim="800000"/>
            <a:headEnd/>
            <a:tailEnd/>
          </a:ln>
          <a:effectLst/>
        </p:spPr>
        <p:txBody>
          <a:bodyPr wrap="none">
            <a:spAutoFit/>
          </a:bodyPr>
          <a:lstStyle/>
          <a:p>
            <a:r>
              <a:rPr lang="en-GB" sz="1000">
                <a:solidFill>
                  <a:schemeClr val="bg2"/>
                </a:solidFill>
              </a:rPr>
              <a:t>Main filling area</a:t>
            </a:r>
          </a:p>
        </p:txBody>
      </p:sp>
      <p:sp>
        <p:nvSpPr>
          <p:cNvPr id="6179" name="Line 35"/>
          <p:cNvSpPr>
            <a:spLocks noChangeShapeType="1"/>
          </p:cNvSpPr>
          <p:nvPr/>
        </p:nvSpPr>
        <p:spPr bwMode="auto">
          <a:xfrm>
            <a:off x="685800" y="4724400"/>
            <a:ext cx="762000" cy="0"/>
          </a:xfrm>
          <a:prstGeom prst="line">
            <a:avLst/>
          </a:prstGeom>
          <a:noFill/>
          <a:ln w="9525">
            <a:solidFill>
              <a:schemeClr val="bg2"/>
            </a:solidFill>
            <a:round/>
            <a:headEnd/>
            <a:tailEnd/>
          </a:ln>
          <a:effectLst/>
        </p:spPr>
        <p:txBody>
          <a:bodyPr wrap="none"/>
          <a:lstStyle/>
          <a:p>
            <a:endParaRPr lang="en-GB"/>
          </a:p>
        </p:txBody>
      </p:sp>
      <p:sp>
        <p:nvSpPr>
          <p:cNvPr id="6180" name="Text Box 36"/>
          <p:cNvSpPr txBox="1">
            <a:spLocks noChangeArrowheads="1"/>
          </p:cNvSpPr>
          <p:nvPr/>
        </p:nvSpPr>
        <p:spPr bwMode="auto">
          <a:xfrm>
            <a:off x="762000" y="5562600"/>
            <a:ext cx="2085975" cy="701675"/>
          </a:xfrm>
          <a:prstGeom prst="rect">
            <a:avLst/>
          </a:prstGeom>
          <a:noFill/>
          <a:ln w="9525">
            <a:noFill/>
            <a:miter lim="800000"/>
            <a:headEnd/>
            <a:tailEnd/>
          </a:ln>
          <a:effectLst/>
        </p:spPr>
        <p:txBody>
          <a:bodyPr wrap="none">
            <a:spAutoFit/>
          </a:bodyPr>
          <a:lstStyle/>
          <a:p>
            <a:r>
              <a:rPr lang="en-GB" sz="1000">
                <a:solidFill>
                  <a:schemeClr val="bg2"/>
                </a:solidFill>
              </a:rPr>
              <a:t>Unless river bridges built</a:t>
            </a:r>
          </a:p>
          <a:p>
            <a:r>
              <a:rPr lang="en-GB" sz="1000">
                <a:solidFill>
                  <a:schemeClr val="bg2"/>
                </a:solidFill>
              </a:rPr>
              <a:t>Ahead of earth moving,</a:t>
            </a:r>
          </a:p>
          <a:p>
            <a:r>
              <a:rPr lang="en-GB" sz="1000">
                <a:solidFill>
                  <a:schemeClr val="bg2"/>
                </a:solidFill>
              </a:rPr>
              <a:t>excavated material has to be</a:t>
            </a:r>
          </a:p>
          <a:p>
            <a:r>
              <a:rPr lang="en-GB" sz="1000">
                <a:solidFill>
                  <a:schemeClr val="bg2"/>
                </a:solidFill>
              </a:rPr>
              <a:t>taken by existing roads to fill area</a:t>
            </a:r>
          </a:p>
        </p:txBody>
      </p:sp>
      <p:sp>
        <p:nvSpPr>
          <p:cNvPr id="6184" name="Line 40"/>
          <p:cNvSpPr>
            <a:spLocks noChangeShapeType="1"/>
          </p:cNvSpPr>
          <p:nvPr/>
        </p:nvSpPr>
        <p:spPr bwMode="auto">
          <a:xfrm>
            <a:off x="685800" y="5867400"/>
            <a:ext cx="76200" cy="0"/>
          </a:xfrm>
          <a:prstGeom prst="line">
            <a:avLst/>
          </a:prstGeom>
          <a:noFill/>
          <a:ln w="9525">
            <a:solidFill>
              <a:schemeClr val="bg2"/>
            </a:solidFill>
            <a:round/>
            <a:headEnd/>
            <a:tailEnd/>
          </a:ln>
          <a:effectLst/>
        </p:spPr>
        <p:txBody>
          <a:bodyPr wrap="none"/>
          <a:lstStyle/>
          <a:p>
            <a:endParaRPr lang="en-GB"/>
          </a:p>
        </p:txBody>
      </p:sp>
      <p:pic>
        <p:nvPicPr>
          <p:cNvPr id="6186" name="Picture 42" descr="http://www.arup.com/turkey/images/toyotasa/toytosa2big.jpg"/>
          <p:cNvPicPr>
            <a:picLocks noChangeAspect="1" noChangeArrowheads="1"/>
          </p:cNvPicPr>
          <p:nvPr/>
        </p:nvPicPr>
        <p:blipFill>
          <a:blip r:embed="rId4" cstate="print"/>
          <a:srcRect/>
          <a:stretch>
            <a:fillRect/>
          </a:stretch>
        </p:blipFill>
        <p:spPr bwMode="auto">
          <a:xfrm>
            <a:off x="4648200" y="990600"/>
            <a:ext cx="4038600" cy="5486400"/>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sz="3200">
                <a:solidFill>
                  <a:schemeClr val="tx1"/>
                </a:solidFill>
                <a:latin typeface="Tahoma" pitchFamily="34" charset="0"/>
              </a:rPr>
              <a:t>Construction site layout</a:t>
            </a:r>
          </a:p>
        </p:txBody>
      </p:sp>
      <p:sp>
        <p:nvSpPr>
          <p:cNvPr id="40963" name="Rectangle 3"/>
          <p:cNvSpPr>
            <a:spLocks noGrp="1" noChangeArrowheads="1"/>
          </p:cNvSpPr>
          <p:nvPr>
            <p:ph type="body" sz="half" idx="1"/>
          </p:nvPr>
        </p:nvSpPr>
        <p:spPr/>
        <p:txBody>
          <a:bodyPr/>
          <a:lstStyle/>
          <a:p>
            <a:r>
              <a:rPr lang="en-GB" sz="2800"/>
              <a:t>Discussion</a:t>
            </a:r>
          </a:p>
          <a:p>
            <a:endParaRPr lang="en-GB" sz="2800"/>
          </a:p>
          <a:p>
            <a:r>
              <a:rPr lang="en-GB" sz="2800"/>
              <a:t>Identify the areas of concern for long thin sites such as the one displayed.</a:t>
            </a:r>
          </a:p>
        </p:txBody>
      </p:sp>
      <p:pic>
        <p:nvPicPr>
          <p:cNvPr id="40969" name="Picture 9" descr="widening bridges"/>
          <p:cNvPicPr>
            <a:picLocks noGrp="1" noChangeAspect="1" noChangeArrowheads="1"/>
          </p:cNvPicPr>
          <p:nvPr>
            <p:ph type="clipArt" sz="half" idx="2"/>
          </p:nvPr>
        </p:nvPicPr>
        <p:blipFill>
          <a:blip r:embed="rId3" cstate="print"/>
          <a:srcRect/>
          <a:stretch>
            <a:fillRect/>
          </a:stretch>
        </p:blipFill>
        <p:spPr>
          <a:xfrm>
            <a:off x="4038600" y="2438400"/>
            <a:ext cx="4876800" cy="3443288"/>
          </a:xfrm>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3" cstate="print"/>
          <a:srcRect/>
          <a:stretch>
            <a:fillRect/>
          </a:stretch>
        </p:blipFill>
        <p:spPr bwMode="auto">
          <a:xfrm>
            <a:off x="914400" y="304800"/>
            <a:ext cx="4038600" cy="6553200"/>
          </a:xfrm>
          <a:prstGeom prst="rect">
            <a:avLst/>
          </a:prstGeom>
          <a:noFill/>
          <a:ln w="9525">
            <a:solidFill>
              <a:schemeClr val="bg2"/>
            </a:solidFill>
            <a:miter lim="800000"/>
            <a:headEnd/>
            <a:tailEnd/>
          </a:ln>
          <a:effectLst/>
        </p:spPr>
      </p:pic>
      <p:sp>
        <p:nvSpPr>
          <p:cNvPr id="8195" name="Text Box 3"/>
          <p:cNvSpPr txBox="1">
            <a:spLocks noChangeArrowheads="1"/>
          </p:cNvSpPr>
          <p:nvPr/>
        </p:nvSpPr>
        <p:spPr bwMode="auto">
          <a:xfrm>
            <a:off x="990600" y="762000"/>
            <a:ext cx="1712913" cy="1187450"/>
          </a:xfrm>
          <a:prstGeom prst="rect">
            <a:avLst/>
          </a:prstGeom>
          <a:noFill/>
          <a:ln w="9525">
            <a:noFill/>
            <a:miter lim="800000"/>
            <a:headEnd/>
            <a:tailEnd/>
          </a:ln>
          <a:effectLst/>
        </p:spPr>
        <p:txBody>
          <a:bodyPr wrap="none">
            <a:spAutoFit/>
          </a:bodyPr>
          <a:lstStyle/>
          <a:p>
            <a:r>
              <a:rPr lang="en-GB" sz="1200">
                <a:solidFill>
                  <a:schemeClr val="bg2"/>
                </a:solidFill>
              </a:rPr>
              <a:t>Site surrounded by</a:t>
            </a:r>
          </a:p>
          <a:p>
            <a:r>
              <a:rPr lang="en-GB" sz="1200">
                <a:solidFill>
                  <a:schemeClr val="bg2"/>
                </a:solidFill>
              </a:rPr>
              <a:t>brick vaults under</a:t>
            </a:r>
          </a:p>
          <a:p>
            <a:r>
              <a:rPr lang="en-GB" sz="1200">
                <a:solidFill>
                  <a:schemeClr val="bg2"/>
                </a:solidFill>
              </a:rPr>
              <a:t>pavement. Use as </a:t>
            </a:r>
          </a:p>
          <a:p>
            <a:r>
              <a:rPr lang="en-GB" sz="1200">
                <a:solidFill>
                  <a:schemeClr val="bg2"/>
                </a:solidFill>
              </a:rPr>
              <a:t>retaining wall to</a:t>
            </a:r>
          </a:p>
          <a:p>
            <a:r>
              <a:rPr lang="en-GB" sz="1200">
                <a:solidFill>
                  <a:schemeClr val="bg2"/>
                </a:solidFill>
              </a:rPr>
              <a:t>existing first basement</a:t>
            </a:r>
          </a:p>
          <a:p>
            <a:r>
              <a:rPr lang="en-GB" sz="1200">
                <a:solidFill>
                  <a:schemeClr val="bg2"/>
                </a:solidFill>
              </a:rPr>
              <a:t>level</a:t>
            </a:r>
          </a:p>
        </p:txBody>
      </p:sp>
      <p:sp>
        <p:nvSpPr>
          <p:cNvPr id="8196" name="Text Box 4"/>
          <p:cNvSpPr txBox="1">
            <a:spLocks noChangeArrowheads="1"/>
          </p:cNvSpPr>
          <p:nvPr/>
        </p:nvSpPr>
        <p:spPr bwMode="auto">
          <a:xfrm>
            <a:off x="990600" y="1905000"/>
            <a:ext cx="1514475" cy="639763"/>
          </a:xfrm>
          <a:prstGeom prst="rect">
            <a:avLst/>
          </a:prstGeom>
          <a:noFill/>
          <a:ln w="9525">
            <a:noFill/>
            <a:miter lim="800000"/>
            <a:headEnd/>
            <a:tailEnd/>
          </a:ln>
          <a:effectLst/>
        </p:spPr>
        <p:txBody>
          <a:bodyPr wrap="none">
            <a:spAutoFit/>
          </a:bodyPr>
          <a:lstStyle/>
          <a:p>
            <a:r>
              <a:rPr lang="en-GB" sz="1200">
                <a:solidFill>
                  <a:schemeClr val="bg2"/>
                </a:solidFill>
              </a:rPr>
              <a:t>Un-excavated areas</a:t>
            </a:r>
          </a:p>
          <a:p>
            <a:r>
              <a:rPr lang="en-GB" sz="1200">
                <a:solidFill>
                  <a:schemeClr val="bg2"/>
                </a:solidFill>
              </a:rPr>
              <a:t>below 1</a:t>
            </a:r>
            <a:r>
              <a:rPr lang="en-GB" sz="1200" baseline="30000">
                <a:solidFill>
                  <a:schemeClr val="bg2"/>
                </a:solidFill>
              </a:rPr>
              <a:t>st</a:t>
            </a:r>
            <a:r>
              <a:rPr lang="en-GB" sz="1200">
                <a:solidFill>
                  <a:schemeClr val="bg2"/>
                </a:solidFill>
              </a:rPr>
              <a:t> basement</a:t>
            </a:r>
          </a:p>
          <a:p>
            <a:r>
              <a:rPr lang="en-GB" sz="1200">
                <a:solidFill>
                  <a:schemeClr val="bg2"/>
                </a:solidFill>
              </a:rPr>
              <a:t>level shown</a:t>
            </a:r>
          </a:p>
        </p:txBody>
      </p:sp>
      <p:sp>
        <p:nvSpPr>
          <p:cNvPr id="8197" name="Text Box 5"/>
          <p:cNvSpPr txBox="1">
            <a:spLocks noChangeArrowheads="1"/>
          </p:cNvSpPr>
          <p:nvPr/>
        </p:nvSpPr>
        <p:spPr bwMode="auto">
          <a:xfrm>
            <a:off x="1066800" y="3352800"/>
            <a:ext cx="1554163" cy="1004888"/>
          </a:xfrm>
          <a:prstGeom prst="rect">
            <a:avLst/>
          </a:prstGeom>
          <a:noFill/>
          <a:ln w="9525">
            <a:noFill/>
            <a:miter lim="800000"/>
            <a:headEnd/>
            <a:tailEnd/>
          </a:ln>
          <a:effectLst/>
        </p:spPr>
        <p:txBody>
          <a:bodyPr wrap="none">
            <a:spAutoFit/>
          </a:bodyPr>
          <a:lstStyle/>
          <a:p>
            <a:r>
              <a:rPr lang="en-GB" sz="1200">
                <a:solidFill>
                  <a:schemeClr val="bg2"/>
                </a:solidFill>
              </a:rPr>
              <a:t>Road closed during</a:t>
            </a:r>
          </a:p>
          <a:p>
            <a:r>
              <a:rPr lang="en-GB" sz="1200">
                <a:solidFill>
                  <a:schemeClr val="bg2"/>
                </a:solidFill>
              </a:rPr>
              <a:t>construction.</a:t>
            </a:r>
          </a:p>
          <a:p>
            <a:r>
              <a:rPr lang="en-GB" sz="1200">
                <a:solidFill>
                  <a:schemeClr val="bg2"/>
                </a:solidFill>
              </a:rPr>
              <a:t>Pedestrian access to</a:t>
            </a:r>
          </a:p>
          <a:p>
            <a:r>
              <a:rPr lang="en-GB" sz="1200">
                <a:solidFill>
                  <a:schemeClr val="bg2"/>
                </a:solidFill>
              </a:rPr>
              <a:t>be maintained at all</a:t>
            </a:r>
          </a:p>
          <a:p>
            <a:r>
              <a:rPr lang="en-GB" sz="1200">
                <a:solidFill>
                  <a:schemeClr val="bg2"/>
                </a:solidFill>
              </a:rPr>
              <a:t>times</a:t>
            </a:r>
          </a:p>
        </p:txBody>
      </p:sp>
      <p:sp>
        <p:nvSpPr>
          <p:cNvPr id="8198" name="Text Box 6"/>
          <p:cNvSpPr txBox="1">
            <a:spLocks noChangeArrowheads="1"/>
          </p:cNvSpPr>
          <p:nvPr/>
        </p:nvSpPr>
        <p:spPr bwMode="auto">
          <a:xfrm>
            <a:off x="990600" y="2667000"/>
            <a:ext cx="1744663" cy="639763"/>
          </a:xfrm>
          <a:prstGeom prst="rect">
            <a:avLst/>
          </a:prstGeom>
          <a:noFill/>
          <a:ln w="9525">
            <a:noFill/>
            <a:miter lim="800000"/>
            <a:headEnd/>
            <a:tailEnd/>
          </a:ln>
          <a:effectLst/>
        </p:spPr>
        <p:txBody>
          <a:bodyPr wrap="none">
            <a:spAutoFit/>
          </a:bodyPr>
          <a:lstStyle/>
          <a:p>
            <a:r>
              <a:rPr lang="en-GB" sz="1200">
                <a:solidFill>
                  <a:schemeClr val="bg2"/>
                </a:solidFill>
              </a:rPr>
              <a:t>Diaphragm walls start</a:t>
            </a:r>
          </a:p>
          <a:p>
            <a:r>
              <a:rPr lang="en-GB" sz="1200">
                <a:solidFill>
                  <a:schemeClr val="bg2"/>
                </a:solidFill>
              </a:rPr>
              <a:t>at first basement level.</a:t>
            </a:r>
          </a:p>
          <a:p>
            <a:r>
              <a:rPr lang="en-GB" sz="1200">
                <a:solidFill>
                  <a:schemeClr val="bg2"/>
                </a:solidFill>
              </a:rPr>
              <a:t>Ground anchor support</a:t>
            </a:r>
          </a:p>
        </p:txBody>
      </p:sp>
      <p:sp>
        <p:nvSpPr>
          <p:cNvPr id="8199" name="Text Box 7"/>
          <p:cNvSpPr txBox="1">
            <a:spLocks noChangeArrowheads="1"/>
          </p:cNvSpPr>
          <p:nvPr/>
        </p:nvSpPr>
        <p:spPr bwMode="auto">
          <a:xfrm>
            <a:off x="1050925" y="4527550"/>
            <a:ext cx="1679575" cy="1552575"/>
          </a:xfrm>
          <a:prstGeom prst="rect">
            <a:avLst/>
          </a:prstGeom>
          <a:noFill/>
          <a:ln w="9525">
            <a:noFill/>
            <a:miter lim="800000"/>
            <a:headEnd/>
            <a:tailEnd/>
          </a:ln>
          <a:effectLst/>
        </p:spPr>
        <p:txBody>
          <a:bodyPr wrap="none">
            <a:spAutoFit/>
          </a:bodyPr>
          <a:lstStyle/>
          <a:p>
            <a:r>
              <a:rPr lang="en-GB" sz="1200">
                <a:solidFill>
                  <a:schemeClr val="bg2"/>
                </a:solidFill>
              </a:rPr>
              <a:t>No access to site from</a:t>
            </a:r>
          </a:p>
          <a:p>
            <a:r>
              <a:rPr lang="en-GB" sz="1200">
                <a:solidFill>
                  <a:schemeClr val="bg2"/>
                </a:solidFill>
              </a:rPr>
              <a:t>Major road</a:t>
            </a:r>
          </a:p>
          <a:p>
            <a:endParaRPr lang="en-GB" sz="1200">
              <a:solidFill>
                <a:schemeClr val="bg2"/>
              </a:solidFill>
            </a:endParaRPr>
          </a:p>
          <a:p>
            <a:r>
              <a:rPr lang="en-GB" sz="1200">
                <a:solidFill>
                  <a:schemeClr val="bg2"/>
                </a:solidFill>
              </a:rPr>
              <a:t>Secondary roads kept</a:t>
            </a:r>
          </a:p>
          <a:p>
            <a:r>
              <a:rPr lang="en-GB" sz="1200">
                <a:solidFill>
                  <a:schemeClr val="bg2"/>
                </a:solidFill>
              </a:rPr>
              <a:t>Open for public use</a:t>
            </a:r>
          </a:p>
          <a:p>
            <a:endParaRPr lang="en-GB" sz="1200">
              <a:solidFill>
                <a:schemeClr val="bg2"/>
              </a:solidFill>
            </a:endParaRPr>
          </a:p>
          <a:p>
            <a:r>
              <a:rPr lang="en-GB" sz="1200">
                <a:solidFill>
                  <a:schemeClr val="bg2"/>
                </a:solidFill>
              </a:rPr>
              <a:t>Storage within site</a:t>
            </a:r>
          </a:p>
          <a:p>
            <a:r>
              <a:rPr lang="en-GB" sz="1200">
                <a:solidFill>
                  <a:schemeClr val="bg2"/>
                </a:solidFill>
              </a:rPr>
              <a:t>boundary only</a:t>
            </a:r>
          </a:p>
        </p:txBody>
      </p:sp>
      <p:sp>
        <p:nvSpPr>
          <p:cNvPr id="8200" name="Text Box 8"/>
          <p:cNvSpPr txBox="1">
            <a:spLocks noChangeArrowheads="1"/>
          </p:cNvSpPr>
          <p:nvPr/>
        </p:nvSpPr>
        <p:spPr bwMode="auto">
          <a:xfrm>
            <a:off x="3200400" y="2286000"/>
            <a:ext cx="788988" cy="396875"/>
          </a:xfrm>
          <a:prstGeom prst="rect">
            <a:avLst/>
          </a:prstGeom>
          <a:noFill/>
          <a:ln w="9525">
            <a:noFill/>
            <a:miter lim="800000"/>
            <a:headEnd/>
            <a:tailEnd/>
          </a:ln>
          <a:effectLst/>
        </p:spPr>
        <p:txBody>
          <a:bodyPr wrap="none">
            <a:spAutoFit/>
          </a:bodyPr>
          <a:lstStyle/>
          <a:p>
            <a:pPr algn="ctr"/>
            <a:r>
              <a:rPr lang="en-GB" sz="1000">
                <a:solidFill>
                  <a:schemeClr val="bg2"/>
                </a:solidFill>
              </a:rPr>
              <a:t>2</a:t>
            </a:r>
          </a:p>
          <a:p>
            <a:pPr algn="ctr"/>
            <a:r>
              <a:rPr lang="en-GB" sz="1000">
                <a:solidFill>
                  <a:schemeClr val="bg2"/>
                </a:solidFill>
              </a:rPr>
              <a:t>basements</a:t>
            </a:r>
          </a:p>
        </p:txBody>
      </p:sp>
      <p:sp>
        <p:nvSpPr>
          <p:cNvPr id="8201" name="Text Box 9"/>
          <p:cNvSpPr txBox="1">
            <a:spLocks noChangeArrowheads="1"/>
          </p:cNvSpPr>
          <p:nvPr/>
        </p:nvSpPr>
        <p:spPr bwMode="auto">
          <a:xfrm>
            <a:off x="3200400" y="1447800"/>
            <a:ext cx="795338" cy="549275"/>
          </a:xfrm>
          <a:prstGeom prst="rect">
            <a:avLst/>
          </a:prstGeom>
          <a:noFill/>
          <a:ln w="9525">
            <a:noFill/>
            <a:miter lim="800000"/>
            <a:headEnd/>
            <a:tailEnd/>
          </a:ln>
          <a:effectLst/>
        </p:spPr>
        <p:txBody>
          <a:bodyPr wrap="none">
            <a:spAutoFit/>
          </a:bodyPr>
          <a:lstStyle/>
          <a:p>
            <a:pPr algn="ctr"/>
            <a:r>
              <a:rPr lang="en-GB" sz="1000">
                <a:solidFill>
                  <a:schemeClr val="bg2"/>
                </a:solidFill>
              </a:rPr>
              <a:t>Line of</a:t>
            </a:r>
          </a:p>
          <a:p>
            <a:pPr algn="ctr"/>
            <a:r>
              <a:rPr lang="en-GB" sz="1000">
                <a:solidFill>
                  <a:schemeClr val="bg2"/>
                </a:solidFill>
              </a:rPr>
              <a:t>Diaphragm</a:t>
            </a:r>
          </a:p>
          <a:p>
            <a:pPr algn="ctr"/>
            <a:r>
              <a:rPr lang="en-GB" sz="1000">
                <a:solidFill>
                  <a:schemeClr val="bg2"/>
                </a:solidFill>
              </a:rPr>
              <a:t>wall</a:t>
            </a:r>
          </a:p>
        </p:txBody>
      </p:sp>
      <p:sp>
        <p:nvSpPr>
          <p:cNvPr id="8202" name="Line 10"/>
          <p:cNvSpPr>
            <a:spLocks noChangeShapeType="1"/>
          </p:cNvSpPr>
          <p:nvPr/>
        </p:nvSpPr>
        <p:spPr bwMode="auto">
          <a:xfrm>
            <a:off x="3581400" y="1981200"/>
            <a:ext cx="304800" cy="0"/>
          </a:xfrm>
          <a:prstGeom prst="line">
            <a:avLst/>
          </a:prstGeom>
          <a:noFill/>
          <a:ln w="9525">
            <a:solidFill>
              <a:schemeClr val="bg2"/>
            </a:solidFill>
            <a:round/>
            <a:headEnd/>
            <a:tailEnd type="triangle" w="med" len="med"/>
          </a:ln>
          <a:effectLst/>
        </p:spPr>
        <p:txBody>
          <a:bodyPr wrap="none"/>
          <a:lstStyle/>
          <a:p>
            <a:endParaRPr lang="en-GB"/>
          </a:p>
        </p:txBody>
      </p:sp>
      <p:sp>
        <p:nvSpPr>
          <p:cNvPr id="8203" name="Text Box 11"/>
          <p:cNvSpPr txBox="1">
            <a:spLocks noChangeArrowheads="1"/>
          </p:cNvSpPr>
          <p:nvPr/>
        </p:nvSpPr>
        <p:spPr bwMode="auto">
          <a:xfrm>
            <a:off x="3124200" y="5638800"/>
            <a:ext cx="788988" cy="762000"/>
          </a:xfrm>
          <a:prstGeom prst="rect">
            <a:avLst/>
          </a:prstGeom>
          <a:noFill/>
          <a:ln w="9525">
            <a:noFill/>
            <a:miter lim="800000"/>
            <a:headEnd/>
            <a:tailEnd/>
          </a:ln>
          <a:effectLst/>
        </p:spPr>
        <p:txBody>
          <a:bodyPr wrap="none">
            <a:spAutoFit/>
          </a:bodyPr>
          <a:lstStyle/>
          <a:p>
            <a:pPr algn="ctr"/>
            <a:r>
              <a:rPr lang="en-GB" sz="1000">
                <a:solidFill>
                  <a:schemeClr val="bg2"/>
                </a:solidFill>
              </a:rPr>
              <a:t>3</a:t>
            </a:r>
          </a:p>
          <a:p>
            <a:pPr algn="ctr"/>
            <a:r>
              <a:rPr lang="en-GB" sz="1000">
                <a:solidFill>
                  <a:schemeClr val="bg2"/>
                </a:solidFill>
              </a:rPr>
              <a:t>basements</a:t>
            </a:r>
          </a:p>
          <a:p>
            <a:pPr algn="ctr"/>
            <a:endParaRPr lang="en-GB" sz="2400">
              <a:latin typeface="Times New Roman" pitchFamily="18" charset="0"/>
            </a:endParaRPr>
          </a:p>
        </p:txBody>
      </p:sp>
      <p:sp>
        <p:nvSpPr>
          <p:cNvPr id="8204" name="Text Box 12"/>
          <p:cNvSpPr txBox="1">
            <a:spLocks noChangeArrowheads="1"/>
          </p:cNvSpPr>
          <p:nvPr/>
        </p:nvSpPr>
        <p:spPr bwMode="auto">
          <a:xfrm rot="16159874">
            <a:off x="2936081" y="3617119"/>
            <a:ext cx="2449513" cy="244475"/>
          </a:xfrm>
          <a:prstGeom prst="rect">
            <a:avLst/>
          </a:prstGeom>
          <a:noFill/>
          <a:ln w="9525">
            <a:noFill/>
            <a:miter lim="800000"/>
            <a:headEnd/>
            <a:tailEnd/>
          </a:ln>
          <a:effectLst/>
        </p:spPr>
        <p:txBody>
          <a:bodyPr wrap="none">
            <a:spAutoFit/>
          </a:bodyPr>
          <a:lstStyle/>
          <a:p>
            <a:r>
              <a:rPr lang="en-GB" sz="1000">
                <a:solidFill>
                  <a:schemeClr val="bg2"/>
                </a:solidFill>
              </a:rPr>
              <a:t>Major road – no access to site permitted</a:t>
            </a:r>
          </a:p>
        </p:txBody>
      </p:sp>
      <p:pic>
        <p:nvPicPr>
          <p:cNvPr id="8205" name="Picture 13" descr="http://www.deepexcavation.com/images/SecantPile_NYUM_Small.JPG"/>
          <p:cNvPicPr>
            <a:picLocks noChangeAspect="1" noChangeArrowheads="1"/>
          </p:cNvPicPr>
          <p:nvPr/>
        </p:nvPicPr>
        <p:blipFill>
          <a:blip r:embed="rId4" cstate="print"/>
          <a:srcRect/>
          <a:stretch>
            <a:fillRect/>
          </a:stretch>
        </p:blipFill>
        <p:spPr bwMode="auto">
          <a:xfrm>
            <a:off x="5181600" y="609600"/>
            <a:ext cx="3684588" cy="5181600"/>
          </a:xfrm>
          <a:prstGeom prst="rect">
            <a:avLst/>
          </a:prstGeom>
          <a:noFill/>
          <a:ln w="9525">
            <a:noFill/>
            <a:miter lim="800000"/>
            <a:headEnd/>
            <a:tailEnd/>
          </a:ln>
        </p:spPr>
      </p:pic>
      <p:sp>
        <p:nvSpPr>
          <p:cNvPr id="8206" name="Text Box 14"/>
          <p:cNvSpPr txBox="1">
            <a:spLocks noChangeArrowheads="1"/>
          </p:cNvSpPr>
          <p:nvPr/>
        </p:nvSpPr>
        <p:spPr bwMode="auto">
          <a:xfrm>
            <a:off x="5867400" y="5715000"/>
            <a:ext cx="2085975" cy="822325"/>
          </a:xfrm>
          <a:prstGeom prst="rect">
            <a:avLst/>
          </a:prstGeom>
          <a:noFill/>
          <a:ln w="9525">
            <a:noFill/>
            <a:miter lim="800000"/>
            <a:headEnd/>
            <a:tailEnd/>
          </a:ln>
          <a:effectLst/>
        </p:spPr>
        <p:txBody>
          <a:bodyPr wrap="none">
            <a:spAutoFit/>
          </a:bodyPr>
          <a:lstStyle/>
          <a:p>
            <a:endParaRPr lang="en-GB" sz="2400"/>
          </a:p>
          <a:p>
            <a:r>
              <a:rPr lang="en-GB" sz="2400"/>
              <a:t>Restricted site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sz="3200">
                <a:solidFill>
                  <a:schemeClr val="tx1"/>
                </a:solidFill>
                <a:latin typeface="Tahoma" pitchFamily="34" charset="0"/>
              </a:rPr>
              <a:t>Construction site layout</a:t>
            </a:r>
          </a:p>
        </p:txBody>
      </p:sp>
      <p:sp>
        <p:nvSpPr>
          <p:cNvPr id="43011" name="Rectangle 3"/>
          <p:cNvSpPr>
            <a:spLocks noGrp="1" noChangeArrowheads="1"/>
          </p:cNvSpPr>
          <p:nvPr>
            <p:ph type="body" sz="half" idx="1"/>
          </p:nvPr>
        </p:nvSpPr>
        <p:spPr>
          <a:xfrm>
            <a:off x="685800" y="3200400"/>
            <a:ext cx="3810000" cy="4114800"/>
          </a:xfrm>
        </p:spPr>
        <p:txBody>
          <a:bodyPr/>
          <a:lstStyle/>
          <a:p>
            <a:r>
              <a:rPr lang="en-GB" sz="2800"/>
              <a:t>What are the challenges associated with restricted sites?</a:t>
            </a:r>
          </a:p>
        </p:txBody>
      </p:sp>
      <p:pic>
        <p:nvPicPr>
          <p:cNvPr id="43013" name="Picture 5" descr="hungerford_bridge_construction_05.jpg"/>
          <p:cNvPicPr>
            <a:picLocks noGrp="1" noChangeAspect="1" noChangeArrowheads="1"/>
          </p:cNvPicPr>
          <p:nvPr>
            <p:ph type="clipArt" sz="half" idx="2"/>
          </p:nvPr>
        </p:nvPicPr>
        <p:blipFill>
          <a:blip r:embed="rId3" cstate="print"/>
          <a:srcRect/>
          <a:stretch>
            <a:fillRect/>
          </a:stretch>
        </p:blipFill>
        <p:spPr>
          <a:xfrm>
            <a:off x="5486400" y="1371600"/>
            <a:ext cx="3378200" cy="5181600"/>
          </a:xfrm>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sz="3200">
                <a:solidFill>
                  <a:schemeClr val="tx1"/>
                </a:solidFill>
                <a:latin typeface="Tahoma" pitchFamily="34" charset="0"/>
              </a:rPr>
              <a:t>Construction site layout</a:t>
            </a:r>
          </a:p>
        </p:txBody>
      </p:sp>
      <p:sp>
        <p:nvSpPr>
          <p:cNvPr id="45060" name="Rectangle 4"/>
          <p:cNvSpPr>
            <a:spLocks noGrp="1" noChangeArrowheads="1"/>
          </p:cNvSpPr>
          <p:nvPr>
            <p:ph type="body" sz="half" idx="2"/>
          </p:nvPr>
        </p:nvSpPr>
        <p:spPr>
          <a:xfrm>
            <a:off x="4648200" y="1676400"/>
            <a:ext cx="3810000" cy="4800600"/>
          </a:xfrm>
        </p:spPr>
        <p:txBody>
          <a:bodyPr/>
          <a:lstStyle/>
          <a:p>
            <a:pPr>
              <a:lnSpc>
                <a:spcPct val="90000"/>
              </a:lnSpc>
            </a:pPr>
            <a:r>
              <a:rPr lang="en-GB" sz="2800"/>
              <a:t>Guidelines for planning restricted sites</a:t>
            </a:r>
          </a:p>
          <a:p>
            <a:pPr lvl="1">
              <a:lnSpc>
                <a:spcPct val="90000"/>
              </a:lnSpc>
            </a:pPr>
            <a:r>
              <a:rPr lang="en-GB" sz="2400"/>
              <a:t>In depth study of the site</a:t>
            </a:r>
          </a:p>
          <a:p>
            <a:pPr lvl="2">
              <a:lnSpc>
                <a:spcPct val="90000"/>
              </a:lnSpc>
            </a:pPr>
            <a:r>
              <a:rPr lang="en-GB" sz="2000"/>
              <a:t>Boundaries</a:t>
            </a:r>
          </a:p>
          <a:p>
            <a:pPr lvl="2">
              <a:lnSpc>
                <a:spcPct val="90000"/>
              </a:lnSpc>
            </a:pPr>
            <a:r>
              <a:rPr lang="en-GB" sz="2000"/>
              <a:t>Adjacent structures</a:t>
            </a:r>
          </a:p>
          <a:p>
            <a:pPr lvl="2">
              <a:lnSpc>
                <a:spcPct val="90000"/>
              </a:lnSpc>
            </a:pPr>
            <a:r>
              <a:rPr lang="en-GB" sz="2000"/>
              <a:t>Obstructions</a:t>
            </a:r>
          </a:p>
          <a:p>
            <a:pPr lvl="1">
              <a:lnSpc>
                <a:spcPct val="90000"/>
              </a:lnSpc>
            </a:pPr>
            <a:r>
              <a:rPr lang="en-GB" sz="2400"/>
              <a:t>Restrictions of the site itself</a:t>
            </a:r>
          </a:p>
          <a:p>
            <a:pPr lvl="1">
              <a:lnSpc>
                <a:spcPct val="90000"/>
              </a:lnSpc>
            </a:pPr>
            <a:r>
              <a:rPr lang="en-GB" sz="2400"/>
              <a:t>Exploit any features</a:t>
            </a:r>
          </a:p>
          <a:p>
            <a:pPr lvl="2">
              <a:lnSpc>
                <a:spcPct val="90000"/>
              </a:lnSpc>
            </a:pPr>
            <a:r>
              <a:rPr lang="en-GB" sz="2000"/>
              <a:t>Unexcavated areas not to be built on</a:t>
            </a:r>
          </a:p>
          <a:p>
            <a:pPr lvl="1">
              <a:lnSpc>
                <a:spcPct val="90000"/>
              </a:lnSpc>
            </a:pPr>
            <a:r>
              <a:rPr lang="en-GB" sz="2400"/>
              <a:t>Access and unloading issues</a:t>
            </a:r>
          </a:p>
          <a:p>
            <a:pPr lvl="1">
              <a:lnSpc>
                <a:spcPct val="90000"/>
              </a:lnSpc>
            </a:pPr>
            <a:endParaRPr lang="en-GB" sz="2400"/>
          </a:p>
          <a:p>
            <a:pPr lvl="2">
              <a:lnSpc>
                <a:spcPct val="90000"/>
              </a:lnSpc>
            </a:pPr>
            <a:endParaRPr lang="en-GB" sz="2000"/>
          </a:p>
        </p:txBody>
      </p:sp>
      <p:pic>
        <p:nvPicPr>
          <p:cNvPr id="45061" name="Picture 5" descr="red_cranes_westminster_05.jpg"/>
          <p:cNvPicPr>
            <a:picLocks noGrp="1" noChangeAspect="1" noChangeArrowheads="1"/>
          </p:cNvPicPr>
          <p:nvPr>
            <p:ph type="clipArt" sz="half" idx="1"/>
          </p:nvPr>
        </p:nvPicPr>
        <p:blipFill>
          <a:blip r:embed="rId3" cstate="print"/>
          <a:srcRect/>
          <a:stretch>
            <a:fillRect/>
          </a:stretch>
        </p:blipFill>
        <p:spPr>
          <a:xfrm>
            <a:off x="925513" y="1981200"/>
            <a:ext cx="3328987" cy="4114800"/>
          </a:xfrm>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sz="3200">
                <a:solidFill>
                  <a:schemeClr val="tx1"/>
                </a:solidFill>
                <a:latin typeface="Tahoma" pitchFamily="34" charset="0"/>
              </a:rPr>
              <a:t>Construction site layout</a:t>
            </a:r>
          </a:p>
        </p:txBody>
      </p:sp>
      <p:sp>
        <p:nvSpPr>
          <p:cNvPr id="47107" name="Rectangle 3"/>
          <p:cNvSpPr>
            <a:spLocks noGrp="1" noChangeArrowheads="1"/>
          </p:cNvSpPr>
          <p:nvPr>
            <p:ph type="body" sz="half" idx="1"/>
          </p:nvPr>
        </p:nvSpPr>
        <p:spPr/>
        <p:txBody>
          <a:bodyPr/>
          <a:lstStyle/>
          <a:p>
            <a:r>
              <a:rPr lang="en-GB" sz="2800"/>
              <a:t>Boundary conditions</a:t>
            </a:r>
          </a:p>
          <a:p>
            <a:endParaRPr lang="en-GB" sz="2800"/>
          </a:p>
          <a:p>
            <a:pPr lvl="1"/>
            <a:r>
              <a:rPr lang="en-GB" sz="2400"/>
              <a:t>Encroachment</a:t>
            </a:r>
          </a:p>
          <a:p>
            <a:pPr lvl="1"/>
            <a:r>
              <a:rPr lang="en-GB" sz="2400"/>
              <a:t>Setting out</a:t>
            </a:r>
          </a:p>
          <a:p>
            <a:pPr lvl="1"/>
            <a:r>
              <a:rPr lang="en-GB" sz="2400"/>
              <a:t>Adjacent properties</a:t>
            </a:r>
          </a:p>
          <a:p>
            <a:pPr lvl="1"/>
            <a:r>
              <a:rPr lang="en-GB" sz="2400"/>
              <a:t>Security</a:t>
            </a:r>
          </a:p>
          <a:p>
            <a:pPr lvl="1"/>
            <a:endParaRPr lang="en-GB" sz="2400"/>
          </a:p>
        </p:txBody>
      </p:sp>
      <p:pic>
        <p:nvPicPr>
          <p:cNvPr id="47109" name="Picture 5" descr="http://bcec.e-builder.net/Aerial%20View%20(Looking%20East).jpg"/>
          <p:cNvPicPr>
            <a:picLocks noGrp="1" noChangeAspect="1" noChangeArrowheads="1"/>
          </p:cNvPicPr>
          <p:nvPr>
            <p:ph type="clipArt" sz="half" idx="2"/>
          </p:nvPr>
        </p:nvPicPr>
        <p:blipFill>
          <a:blip r:embed="rId3" cstate="print"/>
          <a:srcRect/>
          <a:stretch>
            <a:fillRect/>
          </a:stretch>
        </p:blipFill>
        <p:spPr>
          <a:xfrm>
            <a:off x="4114800" y="2255838"/>
            <a:ext cx="4648200" cy="3748087"/>
          </a:xfrm>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sz="3200">
                <a:solidFill>
                  <a:schemeClr val="tx1"/>
                </a:solidFill>
                <a:latin typeface="Tahoma" pitchFamily="34" charset="0"/>
              </a:rPr>
              <a:t>Construction site layout</a:t>
            </a:r>
          </a:p>
        </p:txBody>
      </p:sp>
      <p:sp>
        <p:nvSpPr>
          <p:cNvPr id="49156" name="Rectangle 4"/>
          <p:cNvSpPr>
            <a:spLocks noGrp="1" noChangeArrowheads="1"/>
          </p:cNvSpPr>
          <p:nvPr>
            <p:ph type="body" sz="half" idx="2"/>
          </p:nvPr>
        </p:nvSpPr>
        <p:spPr>
          <a:xfrm>
            <a:off x="4648200" y="2286000"/>
            <a:ext cx="4191000" cy="4114800"/>
          </a:xfrm>
        </p:spPr>
        <p:txBody>
          <a:bodyPr/>
          <a:lstStyle/>
          <a:p>
            <a:r>
              <a:rPr lang="en-GB" sz="2800"/>
              <a:t>Security</a:t>
            </a:r>
          </a:p>
          <a:p>
            <a:pPr lvl="1"/>
            <a:r>
              <a:rPr lang="en-GB" sz="2400"/>
              <a:t>Guard against trespass</a:t>
            </a:r>
          </a:p>
          <a:p>
            <a:pPr lvl="1"/>
            <a:r>
              <a:rPr lang="en-GB" sz="2400"/>
              <a:t>Protection of the works and plant</a:t>
            </a:r>
          </a:p>
          <a:p>
            <a:pPr lvl="1"/>
            <a:r>
              <a:rPr lang="en-GB" sz="2400"/>
              <a:t>Statutory duty of care</a:t>
            </a:r>
          </a:p>
          <a:p>
            <a:pPr lvl="1"/>
            <a:r>
              <a:rPr lang="en-GB" sz="2400"/>
              <a:t>Protect people and property</a:t>
            </a:r>
          </a:p>
          <a:p>
            <a:pPr lvl="1"/>
            <a:r>
              <a:rPr lang="en-GB" sz="2400"/>
              <a:t>Safeguard the environment</a:t>
            </a:r>
          </a:p>
        </p:txBody>
      </p:sp>
      <p:pic>
        <p:nvPicPr>
          <p:cNvPr id="49157" name="Picture 5" descr="img_7169.jpg"/>
          <p:cNvPicPr>
            <a:picLocks noGrp="1" noChangeAspect="1" noChangeArrowheads="1"/>
          </p:cNvPicPr>
          <p:nvPr>
            <p:ph type="clipArt" sz="half" idx="1"/>
          </p:nvPr>
        </p:nvPicPr>
        <p:blipFill>
          <a:blip r:embed="rId3" cstate="print"/>
          <a:srcRect/>
          <a:stretch>
            <a:fillRect/>
          </a:stretch>
        </p:blipFill>
        <p:spPr>
          <a:xfrm>
            <a:off x="457200" y="3048000"/>
            <a:ext cx="4495800" cy="2990850"/>
          </a:xfrm>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sz="3200">
                <a:solidFill>
                  <a:schemeClr val="tx1"/>
                </a:solidFill>
                <a:latin typeface="Tahoma" pitchFamily="34" charset="0"/>
              </a:rPr>
              <a:t>Construction site layout</a:t>
            </a:r>
          </a:p>
        </p:txBody>
      </p:sp>
      <p:sp>
        <p:nvSpPr>
          <p:cNvPr id="51203" name="Rectangle 3"/>
          <p:cNvSpPr>
            <a:spLocks noGrp="1" noChangeArrowheads="1"/>
          </p:cNvSpPr>
          <p:nvPr>
            <p:ph type="body" sz="half" idx="1"/>
          </p:nvPr>
        </p:nvSpPr>
        <p:spPr/>
        <p:txBody>
          <a:bodyPr/>
          <a:lstStyle/>
          <a:p>
            <a:r>
              <a:rPr lang="en-GB" sz="2800"/>
              <a:t>Effect of boundary conditions on plant selection</a:t>
            </a:r>
          </a:p>
          <a:p>
            <a:pPr lvl="1"/>
            <a:r>
              <a:rPr lang="en-GB" sz="2400"/>
              <a:t>Offloading</a:t>
            </a:r>
          </a:p>
          <a:p>
            <a:pPr lvl="1"/>
            <a:r>
              <a:rPr lang="en-GB" sz="2400"/>
              <a:t>Access to plant</a:t>
            </a:r>
          </a:p>
          <a:p>
            <a:pPr lvl="1"/>
            <a:r>
              <a:rPr lang="en-GB" sz="2400"/>
              <a:t>Pollution</a:t>
            </a:r>
          </a:p>
          <a:p>
            <a:pPr lvl="1"/>
            <a:r>
              <a:rPr lang="en-GB" sz="2400"/>
              <a:t>Trespass</a:t>
            </a:r>
          </a:p>
          <a:p>
            <a:pPr lvl="1"/>
            <a:r>
              <a:rPr lang="en-GB" sz="2400"/>
              <a:t>Sizing of plant</a:t>
            </a:r>
          </a:p>
        </p:txBody>
      </p:sp>
      <p:pic>
        <p:nvPicPr>
          <p:cNvPr id="51207" name="Picture 7" descr="laying_reinforcement_01.jpg"/>
          <p:cNvPicPr>
            <a:picLocks noGrp="1" noChangeAspect="1" noChangeArrowheads="1"/>
          </p:cNvPicPr>
          <p:nvPr>
            <p:ph type="clipArt" sz="half" idx="2"/>
          </p:nvPr>
        </p:nvPicPr>
        <p:blipFill>
          <a:blip r:embed="rId3" cstate="print"/>
          <a:srcRect/>
          <a:stretch>
            <a:fillRect/>
          </a:stretch>
        </p:blipFill>
        <p:spPr>
          <a:xfrm>
            <a:off x="4114800" y="2133600"/>
            <a:ext cx="4724400" cy="3535363"/>
          </a:xfrm>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0" y="-228600"/>
            <a:ext cx="7772400" cy="1143000"/>
          </a:xfrm>
        </p:spPr>
        <p:txBody>
          <a:bodyPr/>
          <a:lstStyle/>
          <a:p>
            <a:r>
              <a:rPr lang="en-GB" sz="3200">
                <a:solidFill>
                  <a:schemeClr val="tx1"/>
                </a:solidFill>
                <a:latin typeface="Tahoma" pitchFamily="34" charset="0"/>
              </a:rPr>
              <a:t>Construction site layout</a:t>
            </a:r>
          </a:p>
        </p:txBody>
      </p:sp>
      <p:sp>
        <p:nvSpPr>
          <p:cNvPr id="56323" name="Rectangle 3"/>
          <p:cNvSpPr>
            <a:spLocks noGrp="1" noChangeArrowheads="1"/>
          </p:cNvSpPr>
          <p:nvPr>
            <p:ph type="body" sz="half" idx="1"/>
          </p:nvPr>
        </p:nvSpPr>
        <p:spPr>
          <a:xfrm>
            <a:off x="762000" y="914400"/>
            <a:ext cx="3810000" cy="4114800"/>
          </a:xfrm>
        </p:spPr>
        <p:txBody>
          <a:bodyPr/>
          <a:lstStyle/>
          <a:p>
            <a:pPr>
              <a:buFont typeface="Wingdings" pitchFamily="2" charset="2"/>
              <a:buNone/>
            </a:pPr>
            <a:r>
              <a:rPr lang="en-GB" sz="2800" b="1" dirty="0"/>
              <a:t>Workshop</a:t>
            </a:r>
          </a:p>
          <a:p>
            <a:pPr>
              <a:buFont typeface="Wingdings" pitchFamily="2" charset="2"/>
              <a:buNone/>
            </a:pPr>
            <a:r>
              <a:rPr lang="en-GB" sz="2800" dirty="0"/>
              <a:t>	Discuss those areas relating to construction sites where challenges regarding safety will arise.</a:t>
            </a:r>
          </a:p>
          <a:p>
            <a:endParaRPr lang="en-GB" sz="2800" dirty="0"/>
          </a:p>
          <a:p>
            <a:pPr>
              <a:buFont typeface="Wingdings" pitchFamily="2" charset="2"/>
              <a:buNone/>
            </a:pPr>
            <a:endParaRPr lang="en-GB" sz="2800" dirty="0"/>
          </a:p>
        </p:txBody>
      </p:sp>
      <p:pic>
        <p:nvPicPr>
          <p:cNvPr id="56325" name="Picture 5" descr="camera130505010.jpg"/>
          <p:cNvPicPr>
            <a:picLocks noGrp="1" noChangeAspect="1" noChangeArrowheads="1"/>
          </p:cNvPicPr>
          <p:nvPr>
            <p:ph type="clipArt" sz="half" idx="2"/>
          </p:nvPr>
        </p:nvPicPr>
        <p:blipFill>
          <a:blip r:embed="rId2" cstate="print"/>
          <a:srcRect/>
          <a:stretch>
            <a:fillRect/>
          </a:stretch>
        </p:blipFill>
        <p:spPr>
          <a:xfrm>
            <a:off x="4953000" y="609600"/>
            <a:ext cx="3810000" cy="2857500"/>
          </a:xfrm>
          <a:noFill/>
          <a:ln/>
        </p:spPr>
      </p:pic>
      <p:pic>
        <p:nvPicPr>
          <p:cNvPr id="56326" name="Picture 6" descr="img_7014.jpg"/>
          <p:cNvPicPr>
            <a:picLocks noChangeAspect="1" noChangeArrowheads="1"/>
          </p:cNvPicPr>
          <p:nvPr/>
        </p:nvPicPr>
        <p:blipFill>
          <a:blip r:embed="rId3" cstate="print"/>
          <a:srcRect/>
          <a:stretch>
            <a:fillRect/>
          </a:stretch>
        </p:blipFill>
        <p:spPr bwMode="auto">
          <a:xfrm>
            <a:off x="152400" y="3810000"/>
            <a:ext cx="4286250" cy="2852738"/>
          </a:xfrm>
          <a:prstGeom prst="rect">
            <a:avLst/>
          </a:prstGeom>
          <a:noFill/>
        </p:spPr>
      </p:pic>
      <p:sp>
        <p:nvSpPr>
          <p:cNvPr id="56327" name="Text Box 7"/>
          <p:cNvSpPr txBox="1">
            <a:spLocks noChangeArrowheads="1"/>
          </p:cNvSpPr>
          <p:nvPr/>
        </p:nvSpPr>
        <p:spPr bwMode="auto">
          <a:xfrm>
            <a:off x="4800600" y="4800600"/>
            <a:ext cx="4030270" cy="1200329"/>
          </a:xfrm>
          <a:prstGeom prst="rect">
            <a:avLst/>
          </a:prstGeom>
          <a:noFill/>
          <a:ln w="9525">
            <a:noFill/>
            <a:miter lim="800000"/>
            <a:headEnd/>
            <a:tailEnd/>
          </a:ln>
          <a:effectLst/>
        </p:spPr>
        <p:txBody>
          <a:bodyPr wrap="none">
            <a:spAutoFit/>
          </a:bodyPr>
          <a:lstStyle/>
          <a:p>
            <a:r>
              <a:rPr lang="en-GB" sz="2400" dirty="0">
                <a:latin typeface="Arial Narrow" pitchFamily="34" charset="0"/>
              </a:rPr>
              <a:t>Include in your analysis the issues</a:t>
            </a:r>
          </a:p>
          <a:p>
            <a:r>
              <a:rPr lang="en-GB" sz="2400" dirty="0">
                <a:latin typeface="Arial Narrow" pitchFamily="34" charset="0"/>
              </a:rPr>
              <a:t>surrounding any legal obligation</a:t>
            </a:r>
          </a:p>
          <a:p>
            <a:r>
              <a:rPr lang="en-GB" sz="2400" dirty="0">
                <a:latin typeface="Arial Narrow" pitchFamily="34" charset="0"/>
              </a:rPr>
              <a:t>relevant to plant and services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endParaRPr lang="en-US"/>
          </a:p>
        </p:txBody>
      </p:sp>
      <p:pic>
        <p:nvPicPr>
          <p:cNvPr id="7185" name="Picture 17" descr="http://www.users.globalnet.co.uk/~hills/cc/gallery/road8.jpg"/>
          <p:cNvPicPr>
            <a:picLocks noGrp="1" noChangeAspect="1" noChangeArrowheads="1"/>
          </p:cNvPicPr>
          <p:nvPr>
            <p:ph type="body" sz="half" idx="2"/>
          </p:nvPr>
        </p:nvPicPr>
        <p:blipFill>
          <a:blip r:embed="rId3" cstate="print"/>
          <a:srcRect/>
          <a:stretch>
            <a:fillRect/>
          </a:stretch>
        </p:blipFill>
        <p:spPr>
          <a:xfrm>
            <a:off x="4648200" y="2671763"/>
            <a:ext cx="3810000" cy="2732087"/>
          </a:xfrm>
          <a:noFill/>
          <a:ln/>
        </p:spPr>
      </p:pic>
      <p:sp>
        <p:nvSpPr>
          <p:cNvPr id="7186" name="Rectangle 18"/>
          <p:cNvSpPr>
            <a:spLocks noGrp="1" noChangeArrowheads="1"/>
          </p:cNvSpPr>
          <p:nvPr>
            <p:ph type="clipArt" sz="half" idx="1"/>
          </p:nvPr>
        </p:nvSpPr>
        <p:spPr/>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3" name="Picture 5" descr="http://bcec.e-builder.net/Aerial%20View%20(Looking%20South).jpg"/>
          <p:cNvPicPr>
            <a:picLocks noChangeAspect="1" noChangeArrowheads="1"/>
          </p:cNvPicPr>
          <p:nvPr/>
        </p:nvPicPr>
        <p:blipFill>
          <a:blip r:embed="rId3" cstate="print"/>
          <a:srcRect/>
          <a:stretch>
            <a:fillRect/>
          </a:stretch>
        </p:blipFill>
        <p:spPr bwMode="auto">
          <a:xfrm>
            <a:off x="3886200" y="2438400"/>
            <a:ext cx="4618038" cy="3673475"/>
          </a:xfrm>
          <a:prstGeom prst="rect">
            <a:avLst/>
          </a:prstGeom>
          <a:noFill/>
        </p:spPr>
      </p:pic>
      <p:sp>
        <p:nvSpPr>
          <p:cNvPr id="17414" name="Rectangle 6"/>
          <p:cNvSpPr>
            <a:spLocks noChangeArrowheads="1"/>
          </p:cNvSpPr>
          <p:nvPr/>
        </p:nvSpPr>
        <p:spPr bwMode="auto">
          <a:xfrm>
            <a:off x="0" y="1035050"/>
            <a:ext cx="9144000" cy="0"/>
          </a:xfrm>
          <a:prstGeom prst="rect">
            <a:avLst/>
          </a:prstGeom>
          <a:noFill/>
          <a:ln w="9525">
            <a:noFill/>
            <a:miter lim="800000"/>
            <a:headEnd/>
            <a:tailEnd/>
          </a:ln>
          <a:effectLst/>
        </p:spPr>
        <p:txBody>
          <a:bodyPr>
            <a:spAutoFit/>
          </a:bodyPr>
          <a:lstStyle/>
          <a:p>
            <a:endParaRPr lang="en-GB"/>
          </a:p>
        </p:txBody>
      </p:sp>
      <p:pic>
        <p:nvPicPr>
          <p:cNvPr id="17417" name="Picture 9" descr="http://bcec.e-builder.net/Sept%202001/Photo%201%20Sept%2001.jpg"/>
          <p:cNvPicPr>
            <a:picLocks noChangeAspect="1" noChangeArrowheads="1"/>
          </p:cNvPicPr>
          <p:nvPr/>
        </p:nvPicPr>
        <p:blipFill>
          <a:blip r:embed="rId4" cstate="print"/>
          <a:srcRect/>
          <a:stretch>
            <a:fillRect/>
          </a:stretch>
        </p:blipFill>
        <p:spPr bwMode="auto">
          <a:xfrm>
            <a:off x="228600" y="3200400"/>
            <a:ext cx="4092575" cy="3087688"/>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0" y="1035050"/>
            <a:ext cx="9144000" cy="0"/>
          </a:xfrm>
          <a:prstGeom prst="rect">
            <a:avLst/>
          </a:prstGeom>
          <a:noFill/>
          <a:ln w="9525">
            <a:noFill/>
            <a:miter lim="800000"/>
            <a:headEnd/>
            <a:tailEnd/>
          </a:ln>
          <a:effectLst/>
        </p:spPr>
        <p:txBody>
          <a:bodyPr>
            <a:spAutoFit/>
          </a:bodyPr>
          <a:lstStyle/>
          <a:p>
            <a:endParaRPr lang="en-GB"/>
          </a:p>
        </p:txBody>
      </p:sp>
      <p:grpSp>
        <p:nvGrpSpPr>
          <p:cNvPr id="18438" name="Group 6"/>
          <p:cNvGrpSpPr>
            <a:grpSpLocks/>
          </p:cNvGrpSpPr>
          <p:nvPr/>
        </p:nvGrpSpPr>
        <p:grpSpPr bwMode="auto">
          <a:xfrm>
            <a:off x="844550" y="1035050"/>
            <a:ext cx="7454900" cy="4633913"/>
            <a:chOff x="0" y="0"/>
            <a:chExt cx="4696" cy="2919"/>
          </a:xfrm>
        </p:grpSpPr>
        <p:sp>
          <p:nvSpPr>
            <p:cNvPr id="18435" name="Rectangle 3"/>
            <p:cNvSpPr>
              <a:spLocks noChangeArrowheads="1"/>
            </p:cNvSpPr>
            <p:nvPr/>
          </p:nvSpPr>
          <p:spPr bwMode="auto">
            <a:xfrm>
              <a:off x="0" y="0"/>
              <a:ext cx="0" cy="0"/>
            </a:xfrm>
            <a:prstGeom prst="rect">
              <a:avLst/>
            </a:prstGeom>
            <a:noFill/>
            <a:ln w="9525">
              <a:noFill/>
              <a:miter lim="800000"/>
              <a:headEnd/>
              <a:tailEnd/>
            </a:ln>
            <a:effectLst/>
          </p:spPr>
          <p:txBody>
            <a:bodyPr>
              <a:spAutoFit/>
            </a:bodyPr>
            <a:lstStyle/>
            <a:p>
              <a:endParaRPr lang="en-GB"/>
            </a:p>
          </p:txBody>
        </p:sp>
        <p:sp>
          <p:nvSpPr>
            <p:cNvPr id="18436" name="Rectangle 4"/>
            <p:cNvSpPr>
              <a:spLocks noChangeArrowheads="1"/>
            </p:cNvSpPr>
            <p:nvPr/>
          </p:nvSpPr>
          <p:spPr bwMode="auto">
            <a:xfrm>
              <a:off x="0" y="0"/>
              <a:ext cx="4696" cy="2919"/>
            </a:xfrm>
            <a:prstGeom prst="rect">
              <a:avLst/>
            </a:prstGeom>
            <a:noFill/>
            <a:ln w="9525">
              <a:noFill/>
              <a:miter lim="800000"/>
              <a:headEnd/>
              <a:tailEnd/>
            </a:ln>
            <a:effectLst/>
          </p:spPr>
          <p:txBody>
            <a:bodyPr/>
            <a:lstStyle/>
            <a:p>
              <a:pPr algn="ctr"/>
              <a:r>
                <a:rPr lang="en-GB" sz="2400">
                  <a:latin typeface="Times New Roman" pitchFamily="18" charset="0"/>
                </a:rPr>
                <a:t>  </a:t>
              </a:r>
              <a:r>
                <a:rPr lang="en-GB" sz="29800">
                  <a:latin typeface="Times New Roman" pitchFamily="18" charset="0"/>
                </a:rPr>
                <a:t> </a:t>
              </a:r>
              <a:r>
                <a:rPr lang="en-GB" sz="2400">
                  <a:latin typeface="Times New Roman" pitchFamily="18" charset="0"/>
                </a:rPr>
                <a:t>                                                                                 </a:t>
              </a:r>
            </a:p>
          </p:txBody>
        </p:sp>
      </p:grpSp>
      <p:pic>
        <p:nvPicPr>
          <p:cNvPr id="18437" name="Picture 5" descr="http://bcec.e-builder.net/Oct2001/Oct2001Pic5.jpg"/>
          <p:cNvPicPr>
            <a:picLocks noChangeAspect="1" noChangeArrowheads="1"/>
          </p:cNvPicPr>
          <p:nvPr/>
        </p:nvPicPr>
        <p:blipFill>
          <a:blip r:embed="rId2" cstate="print"/>
          <a:srcRect/>
          <a:stretch>
            <a:fillRect/>
          </a:stretch>
        </p:blipFill>
        <p:spPr bwMode="auto">
          <a:xfrm>
            <a:off x="1012825" y="1081088"/>
            <a:ext cx="3635375" cy="2743200"/>
          </a:xfrm>
          <a:prstGeom prst="rect">
            <a:avLst/>
          </a:prstGeom>
          <a:noFill/>
        </p:spPr>
      </p:pic>
      <p:sp>
        <p:nvSpPr>
          <p:cNvPr id="18439" name="Rectangle 7"/>
          <p:cNvSpPr>
            <a:spLocks noChangeArrowheads="1"/>
          </p:cNvSpPr>
          <p:nvPr/>
        </p:nvSpPr>
        <p:spPr bwMode="auto">
          <a:xfrm>
            <a:off x="0" y="1035050"/>
            <a:ext cx="9144000" cy="0"/>
          </a:xfrm>
          <a:prstGeom prst="rect">
            <a:avLst/>
          </a:prstGeom>
          <a:noFill/>
          <a:ln w="9525">
            <a:noFill/>
            <a:miter lim="800000"/>
            <a:headEnd/>
            <a:tailEnd/>
          </a:ln>
          <a:effectLst/>
        </p:spPr>
        <p:txBody>
          <a:bodyPr>
            <a:spAutoFit/>
          </a:bodyPr>
          <a:lstStyle/>
          <a:p>
            <a:endParaRPr lang="en-GB"/>
          </a:p>
        </p:txBody>
      </p:sp>
      <p:pic>
        <p:nvPicPr>
          <p:cNvPr id="18442" name="Picture 10" descr="http://bcec.e-builder.net/Sept%202001/Photo%208%20Sept%2001.jpg"/>
          <p:cNvPicPr>
            <a:picLocks noChangeAspect="1" noChangeArrowheads="1"/>
          </p:cNvPicPr>
          <p:nvPr/>
        </p:nvPicPr>
        <p:blipFill>
          <a:blip r:embed="rId3" cstate="print"/>
          <a:srcRect/>
          <a:stretch>
            <a:fillRect/>
          </a:stretch>
        </p:blipFill>
        <p:spPr bwMode="auto">
          <a:xfrm>
            <a:off x="4191000" y="3048000"/>
            <a:ext cx="4397375" cy="3317875"/>
          </a:xfrm>
          <a:prstGeom prst="rect">
            <a:avLst/>
          </a:prstGeom>
          <a:noFill/>
        </p:spPr>
      </p:pic>
      <p:pic>
        <p:nvPicPr>
          <p:cNvPr id="18444" name="Picture 12" descr="Charles Street 1"/>
          <p:cNvPicPr>
            <a:picLocks noChangeAspect="1" noChangeArrowheads="1"/>
          </p:cNvPicPr>
          <p:nvPr/>
        </p:nvPicPr>
        <p:blipFill>
          <a:blip r:embed="rId4" cstate="print"/>
          <a:srcRect/>
          <a:stretch>
            <a:fillRect/>
          </a:stretch>
        </p:blipFill>
        <p:spPr bwMode="auto">
          <a:xfrm>
            <a:off x="3962400" y="304800"/>
            <a:ext cx="4724400" cy="3535363"/>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0" y="1600200"/>
            <a:ext cx="9144000" cy="0"/>
          </a:xfrm>
          <a:prstGeom prst="rect">
            <a:avLst/>
          </a:prstGeom>
          <a:noFill/>
          <a:ln w="9525">
            <a:noFill/>
            <a:miter lim="800000"/>
            <a:headEnd/>
            <a:tailEnd/>
          </a:ln>
          <a:effectLst/>
        </p:spPr>
        <p:txBody>
          <a:bodyPr>
            <a:spAutoFit/>
          </a:bodyPr>
          <a:lstStyle/>
          <a:p>
            <a:endParaRPr lang="en-GB"/>
          </a:p>
        </p:txBody>
      </p:sp>
      <p:sp>
        <p:nvSpPr>
          <p:cNvPr id="19463" name="Rectangle 7"/>
          <p:cNvSpPr>
            <a:spLocks noChangeArrowheads="1"/>
          </p:cNvSpPr>
          <p:nvPr/>
        </p:nvSpPr>
        <p:spPr bwMode="auto">
          <a:xfrm>
            <a:off x="0" y="4587875"/>
            <a:ext cx="9144000" cy="669925"/>
          </a:xfrm>
          <a:prstGeom prst="rect">
            <a:avLst/>
          </a:prstGeom>
          <a:noFill/>
          <a:ln w="9525">
            <a:noFill/>
            <a:miter lim="800000"/>
            <a:headEnd/>
            <a:tailEnd/>
          </a:ln>
          <a:effectLst/>
        </p:spPr>
        <p:txBody>
          <a:bodyPr>
            <a:spAutoFit/>
          </a:bodyPr>
          <a:lstStyle/>
          <a:p>
            <a:endParaRPr lang="en-GB" sz="1400" b="1">
              <a:latin typeface="Times New Roman" pitchFamily="18" charset="0"/>
            </a:endParaRPr>
          </a:p>
          <a:p>
            <a:pPr eaLnBrk="0" hangingPunct="0"/>
            <a:endParaRPr lang="en-GB" sz="2400">
              <a:latin typeface="Times New Roman" pitchFamily="18" charset="0"/>
            </a:endParaRPr>
          </a:p>
        </p:txBody>
      </p:sp>
      <p:sp>
        <p:nvSpPr>
          <p:cNvPr id="19472" name="Rectangle 16"/>
          <p:cNvSpPr>
            <a:spLocks noChangeArrowheads="1"/>
          </p:cNvSpPr>
          <p:nvPr/>
        </p:nvSpPr>
        <p:spPr bwMode="auto">
          <a:xfrm>
            <a:off x="-315913" y="1806575"/>
            <a:ext cx="9144001" cy="0"/>
          </a:xfrm>
          <a:prstGeom prst="rect">
            <a:avLst/>
          </a:prstGeom>
          <a:noFill/>
          <a:ln w="9525">
            <a:noFill/>
            <a:miter lim="800000"/>
            <a:headEnd/>
            <a:tailEnd/>
          </a:ln>
          <a:effectLst/>
        </p:spPr>
        <p:txBody>
          <a:bodyPr>
            <a:spAutoFit/>
          </a:bodyPr>
          <a:lstStyle/>
          <a:p>
            <a:endParaRPr lang="en-GB"/>
          </a:p>
        </p:txBody>
      </p:sp>
      <p:pic>
        <p:nvPicPr>
          <p:cNvPr id="19475" name="Picture 19" descr="Atkins Transport Solutions:  M25 Junction Widening and Heathrow Terminal 5 Access case study"/>
          <p:cNvPicPr>
            <a:picLocks noChangeAspect="1" noChangeArrowheads="1"/>
          </p:cNvPicPr>
          <p:nvPr/>
        </p:nvPicPr>
        <p:blipFill>
          <a:blip r:embed="rId2" cstate="print"/>
          <a:srcRect/>
          <a:stretch>
            <a:fillRect/>
          </a:stretch>
        </p:blipFill>
        <p:spPr bwMode="auto">
          <a:xfrm>
            <a:off x="-685800" y="0"/>
            <a:ext cx="4800600" cy="3621088"/>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92" name="Picture 12" descr="http://www.portakabin.co.uk/managed/Image/Building-Uses/Construction/354-3729B.jpg"/>
          <p:cNvPicPr>
            <a:picLocks noChangeAspect="1" noChangeArrowheads="1"/>
          </p:cNvPicPr>
          <p:nvPr/>
        </p:nvPicPr>
        <p:blipFill>
          <a:blip r:embed="rId2" cstate="print"/>
          <a:srcRect/>
          <a:stretch>
            <a:fillRect/>
          </a:stretch>
        </p:blipFill>
        <p:spPr bwMode="auto">
          <a:xfrm>
            <a:off x="533400" y="3810000"/>
            <a:ext cx="4046538" cy="2057400"/>
          </a:xfrm>
          <a:prstGeom prst="rect">
            <a:avLst/>
          </a:prstGeom>
          <a:noFill/>
        </p:spPr>
      </p:pic>
      <p:pic>
        <p:nvPicPr>
          <p:cNvPr id="20494" name="Picture 14" descr="Cabins"/>
          <p:cNvPicPr>
            <a:picLocks noChangeAspect="1" noChangeArrowheads="1"/>
          </p:cNvPicPr>
          <p:nvPr/>
        </p:nvPicPr>
        <p:blipFill>
          <a:blip r:embed="rId3" cstate="print"/>
          <a:srcRect/>
          <a:stretch>
            <a:fillRect/>
          </a:stretch>
        </p:blipFill>
        <p:spPr bwMode="auto">
          <a:xfrm>
            <a:off x="3505200" y="1828800"/>
            <a:ext cx="2051050" cy="2033588"/>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9" descr="img_8303.jpg"/>
          <p:cNvPicPr>
            <a:picLocks noChangeAspect="1" noChangeArrowheads="1"/>
          </p:cNvPicPr>
          <p:nvPr/>
        </p:nvPicPr>
        <p:blipFill>
          <a:blip r:embed="rId2" cstate="print"/>
          <a:srcRect/>
          <a:stretch>
            <a:fillRect/>
          </a:stretch>
        </p:blipFill>
        <p:spPr>
          <a:xfrm>
            <a:off x="609600" y="1905000"/>
            <a:ext cx="3043238" cy="4572000"/>
          </a:xfrm>
          <a:prstGeom prst="rect">
            <a:avLst/>
          </a:prstGeom>
          <a:noFill/>
          <a:ln/>
        </p:spPr>
      </p:pic>
      <p:pic>
        <p:nvPicPr>
          <p:cNvPr id="5" name="Picture 5" descr="victoria_street_site_02.jpg"/>
          <p:cNvPicPr>
            <a:picLocks noChangeAspect="1" noChangeArrowheads="1"/>
          </p:cNvPicPr>
          <p:nvPr/>
        </p:nvPicPr>
        <p:blipFill>
          <a:blip r:embed="rId3" cstate="print"/>
          <a:srcRect/>
          <a:stretch>
            <a:fillRect/>
          </a:stretch>
        </p:blipFill>
        <p:spPr>
          <a:xfrm>
            <a:off x="5334000" y="1752600"/>
            <a:ext cx="3027363" cy="4495800"/>
          </a:xfrm>
          <a:prstGeom prst="rect">
            <a:avLst/>
          </a:prstGeom>
          <a:noFill/>
          <a:ln/>
        </p:spPr>
      </p:pic>
    </p:spTree>
  </p:cSld>
  <p:clrMapOvr>
    <a:masterClrMapping/>
  </p:clrMapOvr>
</p:sld>
</file>

<file path=ppt/theme/theme1.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Designs\Construction.pot</Template>
  <TotalTime>491</TotalTime>
  <Words>1516</Words>
  <Application>Microsoft Office PowerPoint</Application>
  <PresentationFormat>On-screen Show (4:3)</PresentationFormat>
  <Paragraphs>284</Paragraphs>
  <Slides>30</Slides>
  <Notes>22</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Construction</vt:lpstr>
      <vt:lpstr>Built Environment Portfolio</vt:lpstr>
      <vt:lpstr>Construction Site Layout</vt:lpstr>
      <vt:lpstr>Construction Site Layout</vt:lpstr>
      <vt:lpstr>Construction Site Layout</vt:lpstr>
      <vt:lpstr>Construction Site Layout</vt:lpstr>
      <vt:lpstr>Construction Site Layout</vt:lpstr>
      <vt:lpstr>Construction Site Layout</vt:lpstr>
      <vt:lpstr>Slide 8</vt:lpstr>
      <vt:lpstr>Construction Site Layout</vt:lpstr>
      <vt:lpstr>Slide 10</vt:lpstr>
      <vt:lpstr>Construction Site Layout</vt:lpstr>
      <vt:lpstr>Slide 12</vt:lpstr>
      <vt:lpstr>Construction Site Layout</vt:lpstr>
      <vt:lpstr>Slide 14</vt:lpstr>
      <vt:lpstr>Construction site layout</vt:lpstr>
      <vt:lpstr>Slide 16</vt:lpstr>
      <vt:lpstr>Construction site layout</vt:lpstr>
      <vt:lpstr>Slide 18</vt:lpstr>
      <vt:lpstr>Construction site layout</vt:lpstr>
      <vt:lpstr>Construction site layout</vt:lpstr>
      <vt:lpstr>Construction site layout</vt:lpstr>
      <vt:lpstr>Construction site layout</vt:lpstr>
      <vt:lpstr>Construction site layout</vt:lpstr>
      <vt:lpstr>Construction site layout</vt:lpstr>
      <vt:lpstr>Slide 25</vt:lpstr>
      <vt:lpstr>Slide 26</vt:lpstr>
      <vt:lpstr>Slide 27</vt:lpstr>
      <vt:lpstr>Slide 28</vt:lpstr>
      <vt:lpstr>Slide 29</vt:lpstr>
      <vt:lpstr>Slide 30</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Built Environment Portfolio</dc:title>
  <dc:creator>mike cullis</dc:creator>
  <cp:lastModifiedBy>fad-mjc</cp:lastModifiedBy>
  <cp:revision>16</cp:revision>
  <dcterms:created xsi:type="dcterms:W3CDTF">2006-02-10T08:49:12Z</dcterms:created>
  <dcterms:modified xsi:type="dcterms:W3CDTF">2011-10-03T07:31:43Z</dcterms:modified>
</cp:coreProperties>
</file>