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0"/>
  </p:notesMasterIdLst>
  <p:sldIdLst>
    <p:sldId id="257" r:id="rId2"/>
    <p:sldId id="301" r:id="rId3"/>
    <p:sldId id="258" r:id="rId4"/>
    <p:sldId id="259" r:id="rId5"/>
    <p:sldId id="287" r:id="rId6"/>
    <p:sldId id="290" r:id="rId7"/>
    <p:sldId id="260" r:id="rId8"/>
    <p:sldId id="278" r:id="rId9"/>
    <p:sldId id="261" r:id="rId10"/>
    <p:sldId id="291" r:id="rId11"/>
    <p:sldId id="295" r:id="rId12"/>
    <p:sldId id="289" r:id="rId13"/>
    <p:sldId id="279" r:id="rId14"/>
    <p:sldId id="297" r:id="rId15"/>
    <p:sldId id="299" r:id="rId16"/>
    <p:sldId id="298" r:id="rId17"/>
    <p:sldId id="300" r:id="rId18"/>
    <p:sldId id="304" r:id="rId19"/>
    <p:sldId id="303" r:id="rId20"/>
    <p:sldId id="305" r:id="rId21"/>
    <p:sldId id="286" r:id="rId22"/>
    <p:sldId id="270" r:id="rId23"/>
    <p:sldId id="306" r:id="rId24"/>
    <p:sldId id="294" r:id="rId25"/>
    <p:sldId id="272" r:id="rId26"/>
    <p:sldId id="292" r:id="rId27"/>
    <p:sldId id="269" r:id="rId28"/>
    <p:sldId id="296"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8" d="100"/>
          <a:sy n="88" d="100"/>
        </p:scale>
        <p:origin x="120"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microsoft.com/office/2016/11/relationships/changesInfo" Target="changesInfos/changesInfo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onna Morgan" userId="2976eeec-8c10-4d1d-8ccd-09f3bd3f8366" providerId="ADAL" clId="{B01063F2-47C6-4CEB-B7CB-40FBF02ED8C1}"/>
    <pc:docChg chg="custSel addSld delSld modSld sldOrd">
      <pc:chgData name="Donna Morgan" userId="2976eeec-8c10-4d1d-8ccd-09f3bd3f8366" providerId="ADAL" clId="{B01063F2-47C6-4CEB-B7CB-40FBF02ED8C1}" dt="2026-10-12T19:14:22.459" v="565"/>
      <pc:docMkLst>
        <pc:docMk/>
      </pc:docMkLst>
      <pc:sldChg chg="modSp mod ord">
        <pc:chgData name="Donna Morgan" userId="2976eeec-8c10-4d1d-8ccd-09f3bd3f8366" providerId="ADAL" clId="{B01063F2-47C6-4CEB-B7CB-40FBF02ED8C1}" dt="2026-10-12T18:44:19.407" v="28"/>
        <pc:sldMkLst>
          <pc:docMk/>
          <pc:sldMk cId="0" sldId="286"/>
        </pc:sldMkLst>
        <pc:spChg chg="mod">
          <ac:chgData name="Donna Morgan" userId="2976eeec-8c10-4d1d-8ccd-09f3bd3f8366" providerId="ADAL" clId="{B01063F2-47C6-4CEB-B7CB-40FBF02ED8C1}" dt="2026-10-12T18:42:36.287" v="18" actId="1076"/>
          <ac:spMkLst>
            <pc:docMk/>
            <pc:sldMk cId="0" sldId="286"/>
            <ac:spMk id="5" creationId="{0827E2DF-EE45-85A3-0540-5B8CB02A9AF8}"/>
          </ac:spMkLst>
        </pc:spChg>
      </pc:sldChg>
      <pc:sldChg chg="ord">
        <pc:chgData name="Donna Morgan" userId="2976eeec-8c10-4d1d-8ccd-09f3bd3f8366" providerId="ADAL" clId="{B01063F2-47C6-4CEB-B7CB-40FBF02ED8C1}" dt="2026-10-12T19:14:22.459" v="565"/>
        <pc:sldMkLst>
          <pc:docMk/>
          <pc:sldMk cId="3989828238" sldId="294"/>
        </pc:sldMkLst>
      </pc:sldChg>
      <pc:sldChg chg="modSp mod">
        <pc:chgData name="Donna Morgan" userId="2976eeec-8c10-4d1d-8ccd-09f3bd3f8366" providerId="ADAL" clId="{B01063F2-47C6-4CEB-B7CB-40FBF02ED8C1}" dt="2026-10-12T18:40:33.778" v="16" actId="20577"/>
        <pc:sldMkLst>
          <pc:docMk/>
          <pc:sldMk cId="1955349912" sldId="298"/>
        </pc:sldMkLst>
        <pc:spChg chg="mod">
          <ac:chgData name="Donna Morgan" userId="2976eeec-8c10-4d1d-8ccd-09f3bd3f8366" providerId="ADAL" clId="{B01063F2-47C6-4CEB-B7CB-40FBF02ED8C1}" dt="2026-10-12T18:40:33.778" v="16" actId="20577"/>
          <ac:spMkLst>
            <pc:docMk/>
            <pc:sldMk cId="1955349912" sldId="298"/>
            <ac:spMk id="7" creationId="{B0525BE0-CCBE-E80F-88CC-3E4372A442FF}"/>
          </ac:spMkLst>
        </pc:spChg>
      </pc:sldChg>
      <pc:sldChg chg="addSp delSp modSp mod">
        <pc:chgData name="Donna Morgan" userId="2976eeec-8c10-4d1d-8ccd-09f3bd3f8366" providerId="ADAL" clId="{B01063F2-47C6-4CEB-B7CB-40FBF02ED8C1}" dt="2026-10-12T18:43:38.301" v="25" actId="478"/>
        <pc:sldMkLst>
          <pc:docMk/>
          <pc:sldMk cId="3293836314" sldId="300"/>
        </pc:sldMkLst>
        <pc:spChg chg="add del mod">
          <ac:chgData name="Donna Morgan" userId="2976eeec-8c10-4d1d-8ccd-09f3bd3f8366" providerId="ADAL" clId="{B01063F2-47C6-4CEB-B7CB-40FBF02ED8C1}" dt="2026-10-12T18:43:38.301" v="25" actId="478"/>
          <ac:spMkLst>
            <pc:docMk/>
            <pc:sldMk cId="3293836314" sldId="300"/>
            <ac:spMk id="2" creationId="{B887B76E-6341-E226-5B9F-296BCBAC791E}"/>
          </ac:spMkLst>
        </pc:spChg>
        <pc:picChg chg="add mod">
          <ac:chgData name="Donna Morgan" userId="2976eeec-8c10-4d1d-8ccd-09f3bd3f8366" providerId="ADAL" clId="{B01063F2-47C6-4CEB-B7CB-40FBF02ED8C1}" dt="2026-10-12T18:43:28.859" v="23" actId="1076"/>
          <ac:picMkLst>
            <pc:docMk/>
            <pc:sldMk cId="3293836314" sldId="300"/>
            <ac:picMk id="3" creationId="{4366E941-4CAB-78C5-83F6-E53AB54E6798}"/>
          </ac:picMkLst>
        </pc:picChg>
        <pc:picChg chg="del mod">
          <ac:chgData name="Donna Morgan" userId="2976eeec-8c10-4d1d-8ccd-09f3bd3f8366" providerId="ADAL" clId="{B01063F2-47C6-4CEB-B7CB-40FBF02ED8C1}" dt="2026-10-12T18:42:52.193" v="19" actId="478"/>
          <ac:picMkLst>
            <pc:docMk/>
            <pc:sldMk cId="3293836314" sldId="300"/>
            <ac:picMk id="8194" creationId="{4AE2D43A-3CB1-00AD-5184-6E3A454E4B0B}"/>
          </ac:picMkLst>
        </pc:picChg>
      </pc:sldChg>
      <pc:sldChg chg="addSp modSp add del mod modAnim">
        <pc:chgData name="Donna Morgan" userId="2976eeec-8c10-4d1d-8ccd-09f3bd3f8366" providerId="ADAL" clId="{B01063F2-47C6-4CEB-B7CB-40FBF02ED8C1}" dt="2026-10-12T19:01:22.807" v="517" actId="2696"/>
        <pc:sldMkLst>
          <pc:docMk/>
          <pc:sldMk cId="3106129555" sldId="302"/>
        </pc:sldMkLst>
        <pc:spChg chg="add mod">
          <ac:chgData name="Donna Morgan" userId="2976eeec-8c10-4d1d-8ccd-09f3bd3f8366" providerId="ADAL" clId="{B01063F2-47C6-4CEB-B7CB-40FBF02ED8C1}" dt="2026-10-12T18:55:54.032" v="490" actId="1076"/>
          <ac:spMkLst>
            <pc:docMk/>
            <pc:sldMk cId="3106129555" sldId="302"/>
            <ac:spMk id="2" creationId="{672E4518-8228-1556-F697-B840EC12AF35}"/>
          </ac:spMkLst>
        </pc:spChg>
        <pc:spChg chg="add mod">
          <ac:chgData name="Donna Morgan" userId="2976eeec-8c10-4d1d-8ccd-09f3bd3f8366" providerId="ADAL" clId="{B01063F2-47C6-4CEB-B7CB-40FBF02ED8C1}" dt="2026-10-12T18:51:46.825" v="336" actId="113"/>
          <ac:spMkLst>
            <pc:docMk/>
            <pc:sldMk cId="3106129555" sldId="302"/>
            <ac:spMk id="3" creationId="{54D72DC1-F81F-4CFB-E4B1-2A747EB58563}"/>
          </ac:spMkLst>
        </pc:spChg>
        <pc:spChg chg="add mod">
          <ac:chgData name="Donna Morgan" userId="2976eeec-8c10-4d1d-8ccd-09f3bd3f8366" providerId="ADAL" clId="{B01063F2-47C6-4CEB-B7CB-40FBF02ED8C1}" dt="2026-10-12T18:53:36.448" v="473" actId="113"/>
          <ac:spMkLst>
            <pc:docMk/>
            <pc:sldMk cId="3106129555" sldId="302"/>
            <ac:spMk id="4" creationId="{E75A48FE-9FEF-FD71-DAB6-B2675B2D1645}"/>
          </ac:spMkLst>
        </pc:spChg>
        <pc:picChg chg="mod">
          <ac:chgData name="Donna Morgan" userId="2976eeec-8c10-4d1d-8ccd-09f3bd3f8366" providerId="ADAL" clId="{B01063F2-47C6-4CEB-B7CB-40FBF02ED8C1}" dt="2026-10-12T18:53:49.630" v="474" actId="1076"/>
          <ac:picMkLst>
            <pc:docMk/>
            <pc:sldMk cId="3106129555" sldId="302"/>
            <ac:picMk id="7170" creationId="{40390BD3-7D0F-46C9-A5EF-CABF0C03755A}"/>
          </ac:picMkLst>
        </pc:picChg>
      </pc:sldChg>
      <pc:sldChg chg="addSp modSp new mod ord modAnim">
        <pc:chgData name="Donna Morgan" userId="2976eeec-8c10-4d1d-8ccd-09f3bd3f8366" providerId="ADAL" clId="{B01063F2-47C6-4CEB-B7CB-40FBF02ED8C1}" dt="2026-10-12T19:01:33.513" v="519"/>
        <pc:sldMkLst>
          <pc:docMk/>
          <pc:sldMk cId="564116451" sldId="303"/>
        </pc:sldMkLst>
        <pc:spChg chg="mod">
          <ac:chgData name="Donna Morgan" userId="2976eeec-8c10-4d1d-8ccd-09f3bd3f8366" providerId="ADAL" clId="{B01063F2-47C6-4CEB-B7CB-40FBF02ED8C1}" dt="2026-10-12T19:01:02.774" v="516" actId="1076"/>
          <ac:spMkLst>
            <pc:docMk/>
            <pc:sldMk cId="564116451" sldId="303"/>
            <ac:spMk id="2" creationId="{9DE0BA83-A287-57B3-40F7-C3CED0F122F8}"/>
          </ac:spMkLst>
        </pc:spChg>
        <pc:spChg chg="add mod">
          <ac:chgData name="Donna Morgan" userId="2976eeec-8c10-4d1d-8ccd-09f3bd3f8366" providerId="ADAL" clId="{B01063F2-47C6-4CEB-B7CB-40FBF02ED8C1}" dt="2026-10-12T18:58:45.003" v="504" actId="1076"/>
          <ac:spMkLst>
            <pc:docMk/>
            <pc:sldMk cId="564116451" sldId="303"/>
            <ac:spMk id="8" creationId="{02C8A38F-A8D3-2E9C-5173-B7DF239BC8F7}"/>
          </ac:spMkLst>
        </pc:spChg>
        <pc:spChg chg="add mod">
          <ac:chgData name="Donna Morgan" userId="2976eeec-8c10-4d1d-8ccd-09f3bd3f8366" providerId="ADAL" clId="{B01063F2-47C6-4CEB-B7CB-40FBF02ED8C1}" dt="2026-10-12T19:00:16.489" v="512" actId="14100"/>
          <ac:spMkLst>
            <pc:docMk/>
            <pc:sldMk cId="564116451" sldId="303"/>
            <ac:spMk id="10" creationId="{C73F15BD-3D71-9ECD-2136-452054A4C6E4}"/>
          </ac:spMkLst>
        </pc:spChg>
        <pc:picChg chg="add mod">
          <ac:chgData name="Donna Morgan" userId="2976eeec-8c10-4d1d-8ccd-09f3bd3f8366" providerId="ADAL" clId="{B01063F2-47C6-4CEB-B7CB-40FBF02ED8C1}" dt="2026-10-12T18:55:23.290" v="489" actId="1076"/>
          <ac:picMkLst>
            <pc:docMk/>
            <pc:sldMk cId="564116451" sldId="303"/>
            <ac:picMk id="4" creationId="{518D58B9-5639-365F-2742-B198206BAF1C}"/>
          </ac:picMkLst>
        </pc:picChg>
        <pc:picChg chg="add mod">
          <ac:chgData name="Donna Morgan" userId="2976eeec-8c10-4d1d-8ccd-09f3bd3f8366" providerId="ADAL" clId="{B01063F2-47C6-4CEB-B7CB-40FBF02ED8C1}" dt="2026-10-12T18:58:37.823" v="503" actId="14100"/>
          <ac:picMkLst>
            <pc:docMk/>
            <pc:sldMk cId="564116451" sldId="303"/>
            <ac:picMk id="6" creationId="{221A4F11-66D4-E471-4B42-1A8AE84F1B54}"/>
          </ac:picMkLst>
        </pc:picChg>
      </pc:sldChg>
      <pc:sldChg chg="add ord">
        <pc:chgData name="Donna Morgan" userId="2976eeec-8c10-4d1d-8ccd-09f3bd3f8366" providerId="ADAL" clId="{B01063F2-47C6-4CEB-B7CB-40FBF02ED8C1}" dt="2026-10-12T19:01:57.111" v="523"/>
        <pc:sldMkLst>
          <pc:docMk/>
          <pc:sldMk cId="2599737440" sldId="304"/>
        </pc:sldMkLst>
      </pc:sldChg>
      <pc:sldChg chg="add ord">
        <pc:chgData name="Donna Morgan" userId="2976eeec-8c10-4d1d-8ccd-09f3bd3f8366" providerId="ADAL" clId="{B01063F2-47C6-4CEB-B7CB-40FBF02ED8C1}" dt="2026-10-12T19:02:01.492" v="525"/>
        <pc:sldMkLst>
          <pc:docMk/>
          <pc:sldMk cId="3197282891" sldId="305"/>
        </pc:sldMkLst>
      </pc:sldChg>
      <pc:sldChg chg="modSp add mod ord">
        <pc:chgData name="Donna Morgan" userId="2976eeec-8c10-4d1d-8ccd-09f3bd3f8366" providerId="ADAL" clId="{B01063F2-47C6-4CEB-B7CB-40FBF02ED8C1}" dt="2026-10-12T19:12:57.786" v="561" actId="20577"/>
        <pc:sldMkLst>
          <pc:docMk/>
          <pc:sldMk cId="555234053" sldId="306"/>
        </pc:sldMkLst>
        <pc:spChg chg="mod">
          <ac:chgData name="Donna Morgan" userId="2976eeec-8c10-4d1d-8ccd-09f3bd3f8366" providerId="ADAL" clId="{B01063F2-47C6-4CEB-B7CB-40FBF02ED8C1}" dt="2026-10-12T19:12:57.786" v="561" actId="20577"/>
          <ac:spMkLst>
            <pc:docMk/>
            <pc:sldMk cId="555234053" sldId="306"/>
            <ac:spMk id="2" creationId="{F3204009-F584-8DC7-9063-3A4613F77A4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1436007-521A-9269-58ED-D449B381DB10}"/>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CC45EA94-088F-E00A-01ED-00BE324019F3}"/>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BD1FD163-6B81-41C6-9E27-3099D6950C42}" type="datetime1">
              <a:rPr lang="en-GB"/>
              <a:pPr lvl="0"/>
              <a:t>12/10/2026</a:t>
            </a:fld>
            <a:endParaRPr lang="en-GB"/>
          </a:p>
        </p:txBody>
      </p:sp>
      <p:sp>
        <p:nvSpPr>
          <p:cNvPr id="4" name="Slide Image Placeholder 3">
            <a:extLst>
              <a:ext uri="{FF2B5EF4-FFF2-40B4-BE49-F238E27FC236}">
                <a16:creationId xmlns:a16="http://schemas.microsoft.com/office/drawing/2014/main" id="{E82AAC12-4498-2DE9-8B68-7A68FCF4A4A8}"/>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C579F3C3-2EAF-2A88-7F77-C11FDA6ED79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69D8FFA5-5DE1-EB92-867F-486615070D63}"/>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F5966B98-FB08-3FA5-5E79-FBB46CB0773A}"/>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E1A5D5A-6FFF-4DC6-8A62-B088B0641AA6}" type="slidenum">
              <a:t>‹#›</a:t>
            </a:fld>
            <a:endParaRPr lang="en-GB"/>
          </a:p>
        </p:txBody>
      </p:sp>
    </p:spTree>
    <p:extLst>
      <p:ext uri="{BB962C8B-B14F-4D97-AF65-F5344CB8AC3E}">
        <p14:creationId xmlns:p14="http://schemas.microsoft.com/office/powerpoint/2010/main" val="1416543238"/>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FFDBEA9-D27A-E89F-FB5D-0086C1A07BF6}"/>
              </a:ext>
            </a:extLst>
          </p:cNvPr>
          <p:cNvSpPr>
            <a:spLocks noGrp="1" noRot="1" noChangeAspect="1"/>
          </p:cNvSpPr>
          <p:nvPr>
            <p:ph type="sldImg"/>
          </p:nvPr>
        </p:nvSpPr>
        <p:spPr>
          <a:xfrm>
            <a:off x="685800" y="1143000"/>
            <a:ext cx="5486400" cy="3086100"/>
          </a:xfrm>
        </p:spPr>
      </p:sp>
      <p:sp>
        <p:nvSpPr>
          <p:cNvPr id="3" name="Notes Placeholder 2">
            <a:extLst>
              <a:ext uri="{FF2B5EF4-FFF2-40B4-BE49-F238E27FC236}">
                <a16:creationId xmlns:a16="http://schemas.microsoft.com/office/drawing/2014/main" id="{76C37929-B406-0827-FF4B-700035F1F454}"/>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003D9104-2D25-6110-BC22-57BE3D980A9C}"/>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3CF4120B-47A9-4A82-A8C2-E5196FF51C1B}" type="slidenum">
              <a:t>1</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pPr lvl="0"/>
            <a:fld id="{AF5DDAAD-7FE6-46E0-B758-58EFBBFE6C99}" type="datetime1">
              <a:rPr lang="en-US" smtClean="0"/>
              <a:pPr lvl="0"/>
              <a:t>10/12/2026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A9A3A917-53DB-404E-A629-BC87C29E6DBD}" type="slidenum">
              <a:rPr lang="en-GB" smtClean="0"/>
              <a:t>‹#›</a:t>
            </a:fld>
            <a:endParaRPr lang="en-GB"/>
          </a:p>
        </p:txBody>
      </p:sp>
    </p:spTree>
    <p:extLst>
      <p:ext uri="{BB962C8B-B14F-4D97-AF65-F5344CB8AC3E}">
        <p14:creationId xmlns:p14="http://schemas.microsoft.com/office/powerpoint/2010/main" val="12087331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2A5B19E7-F7B4-4082-ABF9-815ECE6D55B4}" type="datetime1">
              <a:rPr lang="en-US" smtClean="0"/>
              <a:pPr lvl="0"/>
              <a:t>10/12/2026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892DE30A-1D1C-40FC-9D43-C9646D9123BD}" type="slidenum">
              <a:rPr lang="en-GB" smtClean="0"/>
              <a:t>‹#›</a:t>
            </a:fld>
            <a:endParaRPr lang="en-GB"/>
          </a:p>
        </p:txBody>
      </p:sp>
    </p:spTree>
    <p:extLst>
      <p:ext uri="{BB962C8B-B14F-4D97-AF65-F5344CB8AC3E}">
        <p14:creationId xmlns:p14="http://schemas.microsoft.com/office/powerpoint/2010/main" val="2949460734"/>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pPr lvl="0"/>
            <a:fld id="{AE32C9F4-0A47-434D-87CD-0C0E5FBDD7D2}" type="datetime1">
              <a:rPr lang="en-US" smtClean="0"/>
              <a:pPr lvl="0"/>
              <a:t>10/12/2026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7BAC4A0-2AA2-4E31-9436-D7BD3247C0A2}" type="slidenum">
              <a:rPr lang="en-GB" smtClean="0"/>
              <a:t>‹#›</a:t>
            </a:fld>
            <a:endParaRPr lang="en-GB"/>
          </a:p>
        </p:txBody>
      </p:sp>
    </p:spTree>
    <p:extLst>
      <p:ext uri="{BB962C8B-B14F-4D97-AF65-F5344CB8AC3E}">
        <p14:creationId xmlns:p14="http://schemas.microsoft.com/office/powerpoint/2010/main" val="8243407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lvl="0"/>
            <a:fld id="{EEDAA57F-A0E5-4375-87CF-5D664E0895B3}" type="datetime1">
              <a:rPr lang="en-US" smtClean="0"/>
              <a:pPr lvl="0"/>
              <a:t>10/12/2026</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0D805491-7FE4-491D-9F1A-1880BDA48E96}" type="slidenum">
              <a:rPr lang="en-GB" smtClean="0"/>
              <a:t>‹#›</a:t>
            </a:fld>
            <a:endParaRPr lang="en-GB"/>
          </a:p>
        </p:txBody>
      </p:sp>
    </p:spTree>
    <p:extLst>
      <p:ext uri="{BB962C8B-B14F-4D97-AF65-F5344CB8AC3E}">
        <p14:creationId xmlns:p14="http://schemas.microsoft.com/office/powerpoint/2010/main" val="16204179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lvl="0"/>
            <a:fld id="{5F0917FA-21A2-4E9B-A1EF-05A57B5C2196}" type="datetime1">
              <a:rPr lang="en-US" smtClean="0"/>
              <a:pPr lvl="0"/>
              <a:t>10/12/2026</a:t>
            </a:fld>
            <a:endParaRPr lang="en-US"/>
          </a:p>
        </p:txBody>
      </p:sp>
      <p:sp>
        <p:nvSpPr>
          <p:cNvPr id="8" name="Footer Placeholder 7"/>
          <p:cNvSpPr>
            <a:spLocks noGrp="1"/>
          </p:cNvSpPr>
          <p:nvPr>
            <p:ph type="ftr" sz="quarter" idx="11"/>
          </p:nvPr>
        </p:nvSpPr>
        <p:spPr/>
        <p:txBody>
          <a:bodyPr/>
          <a:lstStyle/>
          <a:p>
            <a:pPr lvl="0"/>
            <a:endParaRPr lang="en-US"/>
          </a:p>
        </p:txBody>
      </p:sp>
      <p:sp>
        <p:nvSpPr>
          <p:cNvPr id="9" name="Slide Number Placeholder 8"/>
          <p:cNvSpPr>
            <a:spLocks noGrp="1"/>
          </p:cNvSpPr>
          <p:nvPr>
            <p:ph type="sldNum" sz="quarter" idx="12"/>
          </p:nvPr>
        </p:nvSpPr>
        <p:spPr/>
        <p:txBody>
          <a:bodyPr/>
          <a:lstStyle/>
          <a:p>
            <a:pPr lvl="0"/>
            <a:fld id="{E72F376C-05E2-4197-B4FC-71267815584B}" type="slidenum">
              <a:rPr lang="en-GB" smtClean="0"/>
              <a:t>‹#›</a:t>
            </a:fld>
            <a:endParaRPr lang="en-GB"/>
          </a:p>
        </p:txBody>
      </p:sp>
    </p:spTree>
    <p:extLst>
      <p:ext uri="{BB962C8B-B14F-4D97-AF65-F5344CB8AC3E}">
        <p14:creationId xmlns:p14="http://schemas.microsoft.com/office/powerpoint/2010/main" val="42796427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lvl="0"/>
            <a:fld id="{7A5515BA-2E87-45CB-ACC6-DA2680DBBB50}" type="datetime1">
              <a:rPr lang="en-US" smtClean="0"/>
              <a:pPr lvl="0"/>
              <a:t>10/12/2026</a:t>
            </a:fld>
            <a:endParaRPr lang="en-US"/>
          </a:p>
        </p:txBody>
      </p:sp>
      <p:sp>
        <p:nvSpPr>
          <p:cNvPr id="4" name="Footer Placeholder 3"/>
          <p:cNvSpPr>
            <a:spLocks noGrp="1"/>
          </p:cNvSpPr>
          <p:nvPr>
            <p:ph type="ftr" sz="quarter" idx="11"/>
          </p:nvPr>
        </p:nvSpPr>
        <p:spPr/>
        <p:txBody>
          <a:bodyPr/>
          <a:lstStyle/>
          <a:p>
            <a:pPr lvl="0"/>
            <a:endParaRPr lang="en-US"/>
          </a:p>
        </p:txBody>
      </p:sp>
      <p:sp>
        <p:nvSpPr>
          <p:cNvPr id="5" name="Slide Number Placeholder 4"/>
          <p:cNvSpPr>
            <a:spLocks noGrp="1"/>
          </p:cNvSpPr>
          <p:nvPr>
            <p:ph type="sldNum" sz="quarter" idx="12"/>
          </p:nvPr>
        </p:nvSpPr>
        <p:spPr/>
        <p:txBody>
          <a:bodyPr/>
          <a:lstStyle/>
          <a:p>
            <a:pPr lvl="0"/>
            <a:fld id="{AC8B3674-E173-4D33-A745-4B3900218DF0}" type="slidenum">
              <a:rPr lang="en-GB" smtClean="0"/>
              <a:t>‹#›</a:t>
            </a:fld>
            <a:endParaRPr lang="en-GB"/>
          </a:p>
        </p:txBody>
      </p:sp>
    </p:spTree>
    <p:extLst>
      <p:ext uri="{BB962C8B-B14F-4D97-AF65-F5344CB8AC3E}">
        <p14:creationId xmlns:p14="http://schemas.microsoft.com/office/powerpoint/2010/main" val="592885514"/>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lvl="0"/>
            <a:fld id="{B0505DEF-4019-450A-8CCB-A37E032DC542}" type="datetime1">
              <a:rPr lang="en-US" smtClean="0"/>
              <a:pPr lvl="0"/>
              <a:t>10/12/2026</a:t>
            </a:fld>
            <a:endParaRPr lang="en-US"/>
          </a:p>
        </p:txBody>
      </p:sp>
      <p:sp>
        <p:nvSpPr>
          <p:cNvPr id="3" name="Footer Placeholder 2"/>
          <p:cNvSpPr>
            <a:spLocks noGrp="1"/>
          </p:cNvSpPr>
          <p:nvPr>
            <p:ph type="ftr" sz="quarter" idx="11"/>
          </p:nvPr>
        </p:nvSpPr>
        <p:spPr/>
        <p:txBody>
          <a:bodyPr/>
          <a:lstStyle/>
          <a:p>
            <a:pPr lvl="0"/>
            <a:endParaRPr lang="en-US"/>
          </a:p>
        </p:txBody>
      </p:sp>
      <p:sp>
        <p:nvSpPr>
          <p:cNvPr id="4" name="Slide Number Placeholder 3"/>
          <p:cNvSpPr>
            <a:spLocks noGrp="1"/>
          </p:cNvSpPr>
          <p:nvPr>
            <p:ph type="sldNum" sz="quarter" idx="12"/>
          </p:nvPr>
        </p:nvSpPr>
        <p:spPr/>
        <p:txBody>
          <a:bodyPr/>
          <a:lstStyle/>
          <a:p>
            <a:pPr lvl="0"/>
            <a:fld id="{7FB02B12-E1F2-427C-89E2-3F156B94B5C2}" type="slidenum">
              <a:rPr lang="en-GB" smtClean="0"/>
              <a:t>‹#›</a:t>
            </a:fld>
            <a:endParaRPr lang="en-GB"/>
          </a:p>
        </p:txBody>
      </p:sp>
    </p:spTree>
    <p:extLst>
      <p:ext uri="{BB962C8B-B14F-4D97-AF65-F5344CB8AC3E}">
        <p14:creationId xmlns:p14="http://schemas.microsoft.com/office/powerpoint/2010/main" val="2475068505"/>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677EFF7F-E843-4B4E-ACF4-2F58B273C815}" type="datetime1">
              <a:rPr lang="en-US" smtClean="0"/>
              <a:pPr lvl="0"/>
              <a:t>10/12/2026</a:t>
            </a:fld>
            <a:endParaRPr lang="en-US"/>
          </a:p>
        </p:txBody>
      </p:sp>
      <p:sp>
        <p:nvSpPr>
          <p:cNvPr id="6" name="Footer Placeholder 5"/>
          <p:cNvSpPr>
            <a:spLocks noGrp="1"/>
          </p:cNvSpPr>
          <p:nvPr>
            <p:ph type="ftr" sz="quarter" idx="11"/>
          </p:nvPr>
        </p:nvSpPr>
        <p:spPr/>
        <p:txBody>
          <a:bodyPr/>
          <a:lstStyle/>
          <a:p>
            <a:pPr lvl="0"/>
            <a:endParaRPr lang="en-US"/>
          </a:p>
        </p:txBody>
      </p:sp>
      <p:sp>
        <p:nvSpPr>
          <p:cNvPr id="7" name="Slide Number Placeholder 6"/>
          <p:cNvSpPr>
            <a:spLocks noGrp="1"/>
          </p:cNvSpPr>
          <p:nvPr>
            <p:ph type="sldNum" sz="quarter" idx="12"/>
          </p:nvPr>
        </p:nvSpPr>
        <p:spPr/>
        <p:txBody>
          <a:bodyPr/>
          <a:lstStyle/>
          <a:p>
            <a:pPr lvl="0"/>
            <a:fld id="{5FB0848C-E473-416A-9DA0-C3C1982880D7}" type="slidenum">
              <a:rPr lang="en-GB" smtClean="0"/>
              <a:t>‹#›</a:t>
            </a:fld>
            <a:endParaRPr lang="en-GB"/>
          </a:p>
        </p:txBody>
      </p:sp>
    </p:spTree>
    <p:extLst>
      <p:ext uri="{BB962C8B-B14F-4D97-AF65-F5344CB8AC3E}">
        <p14:creationId xmlns:p14="http://schemas.microsoft.com/office/powerpoint/2010/main" val="2097677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pPr lvl="0"/>
            <a:fld id="{CD434DDB-F166-42F5-93AF-5C2E5A99A05D}" type="datetime1">
              <a:rPr lang="en-US" smtClean="0"/>
              <a:pPr lvl="0"/>
              <a:t>10/12/2026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lvl="0"/>
            <a:fld id="{46AD043B-C6C9-4178-B6BE-676FF5D46652}" type="slidenum">
              <a:rPr lang="en-GB" smtClean="0"/>
              <a:t>‹#›</a:t>
            </a:fld>
            <a:endParaRPr lang="en-GB"/>
          </a:p>
        </p:txBody>
      </p:sp>
    </p:spTree>
    <p:extLst>
      <p:ext uri="{BB962C8B-B14F-4D97-AF65-F5344CB8AC3E}">
        <p14:creationId xmlns:p14="http://schemas.microsoft.com/office/powerpoint/2010/main" val="4165752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329DF229-B514-4450-8098-0D26538C4849}" type="datetime1">
              <a:rPr lang="en-US" smtClean="0"/>
              <a:pPr lvl="0"/>
              <a:t>10/12/2026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4ECB0924-1586-40D6-AB88-FC7967E80C8D}" type="slidenum">
              <a:rPr lang="en-GB" smtClean="0"/>
              <a:t>‹#›</a:t>
            </a:fld>
            <a:endParaRPr lang="en-GB"/>
          </a:p>
        </p:txBody>
      </p:sp>
    </p:spTree>
    <p:extLst>
      <p:ext uri="{BB962C8B-B14F-4D97-AF65-F5344CB8AC3E}">
        <p14:creationId xmlns:p14="http://schemas.microsoft.com/office/powerpoint/2010/main" val="4072186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lvl="0"/>
            <a:fld id="{43ED438B-3AD0-4CD0-A459-A473D9198381}" type="datetime1">
              <a:rPr lang="en-US" smtClean="0"/>
              <a:pPr lvl="0"/>
              <a:t>10/12/2026</a:t>
            </a:fld>
            <a:endParaRPr lang="en-US"/>
          </a:p>
        </p:txBody>
      </p:sp>
      <p:sp>
        <p:nvSpPr>
          <p:cNvPr id="5" name="Footer Placeholder 4"/>
          <p:cNvSpPr>
            <a:spLocks noGrp="1"/>
          </p:cNvSpPr>
          <p:nvPr>
            <p:ph type="ftr" sz="quarter" idx="11"/>
          </p:nvPr>
        </p:nvSpPr>
        <p:spPr/>
        <p:txBody>
          <a:bodyPr/>
          <a:lstStyle/>
          <a:p>
            <a:pPr lvl="0"/>
            <a:endParaRPr lang="en-US"/>
          </a:p>
        </p:txBody>
      </p:sp>
      <p:sp>
        <p:nvSpPr>
          <p:cNvPr id="6" name="Slide Number Placeholder 5"/>
          <p:cNvSpPr>
            <a:spLocks noGrp="1"/>
          </p:cNvSpPr>
          <p:nvPr>
            <p:ph type="sldNum" sz="quarter" idx="12"/>
          </p:nvPr>
        </p:nvSpPr>
        <p:spPr/>
        <p:txBody>
          <a:bodyPr/>
          <a:lstStyle/>
          <a:p>
            <a:pPr lvl="0"/>
            <a:fld id="{24088E4D-9F4D-4C41-8349-67C7BB668D5B}" type="slidenum">
              <a:rPr lang="en-GB" smtClean="0"/>
              <a:t>‹#›</a:t>
            </a:fld>
            <a:endParaRPr lang="en-GB"/>
          </a:p>
        </p:txBody>
      </p:sp>
    </p:spTree>
    <p:extLst>
      <p:ext uri="{BB962C8B-B14F-4D97-AF65-F5344CB8AC3E}">
        <p14:creationId xmlns:p14="http://schemas.microsoft.com/office/powerpoint/2010/main" val="25528665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pPr lvl="0"/>
            <a:fld id="{9FE680E1-A81D-434F-9CA5-ED7F3398A239}" type="datetime1">
              <a:rPr lang="en-US" smtClean="0"/>
              <a:pPr lvl="0"/>
              <a:t>10/12/2026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pPr lvl="0"/>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pPr lvl="0"/>
            <a:fld id="{74DE6E50-8076-4B64-A57A-2E4BD8170DEC}" type="slidenum">
              <a:rPr lang="en-GB" smtClean="0"/>
              <a:t>‹#›</a:t>
            </a:fld>
            <a:endParaRPr lang="en-GB"/>
          </a:p>
        </p:txBody>
      </p:sp>
    </p:spTree>
    <p:extLst>
      <p:ext uri="{BB962C8B-B14F-4D97-AF65-F5344CB8AC3E}">
        <p14:creationId xmlns:p14="http://schemas.microsoft.com/office/powerpoint/2010/main" val="21563600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21.emf"/><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17.e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6B158B5-50B5-4927-A367-7C9F3AFE5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1">
            <a:extLst>
              <a:ext uri="{FF2B5EF4-FFF2-40B4-BE49-F238E27FC236}">
                <a16:creationId xmlns:a16="http://schemas.microsoft.com/office/drawing/2014/main" id="{B3C78A6C-C4AE-BE2F-AE6C-9337E778BBD3}"/>
              </a:ext>
            </a:extLst>
          </p:cNvPr>
          <p:cNvSpPr txBox="1"/>
          <p:nvPr/>
        </p:nvSpPr>
        <p:spPr>
          <a:xfrm>
            <a:off x="6981824" y="1367673"/>
            <a:ext cx="4375151" cy="2665509"/>
          </a:xfrm>
          <a:prstGeom prst="rect">
            <a:avLst/>
          </a:prstGeom>
        </p:spPr>
        <p:txBody>
          <a:bodyPr vert="horz" lIns="91440" tIns="45720" rIns="91440" bIns="45720" rtlCol="0" anchor="b" anchorCtr="1" compatLnSpc="1">
            <a:normAutofit/>
          </a:bodyPr>
          <a:lstStyle/>
          <a:p>
            <a:pPr marL="0" marR="0" lvl="0" indent="0" algn="r"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5600" b="0" i="0" u="none" strike="noStrike" cap="none" spc="0" baseline="0">
                <a:solidFill>
                  <a:schemeClr val="bg1"/>
                </a:solidFill>
                <a:uFillTx/>
                <a:latin typeface="+mj-lt"/>
                <a:ea typeface="+mj-ea"/>
                <a:cs typeface="+mj-cs"/>
              </a:rPr>
              <a:t>Reflection</a:t>
            </a:r>
          </a:p>
          <a:p>
            <a:pPr marL="0" marR="0" lvl="0" indent="0" algn="r"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5600" b="0" i="0" u="none" strike="noStrike" cap="none" spc="0" baseline="0">
                <a:solidFill>
                  <a:schemeClr val="bg1"/>
                </a:solidFill>
                <a:uFillTx/>
                <a:latin typeface="+mj-lt"/>
                <a:ea typeface="+mj-ea"/>
                <a:cs typeface="+mj-cs"/>
              </a:rPr>
              <a:t>and Reflective Practice</a:t>
            </a:r>
          </a:p>
        </p:txBody>
      </p:sp>
      <p:pic>
        <p:nvPicPr>
          <p:cNvPr id="5" name="Picture 4">
            <a:extLst>
              <a:ext uri="{FF2B5EF4-FFF2-40B4-BE49-F238E27FC236}">
                <a16:creationId xmlns:a16="http://schemas.microsoft.com/office/drawing/2014/main" id="{D58E5A19-98B0-C4A8-40BF-1AE0AA725944}"/>
              </a:ext>
            </a:extLst>
          </p:cNvPr>
          <p:cNvPicPr>
            <a:picLocks noChangeAspect="1"/>
          </p:cNvPicPr>
          <p:nvPr/>
        </p:nvPicPr>
        <p:blipFill>
          <a:blip r:embed="rId3"/>
          <a:srcRect t="11055" r="2" b="15695"/>
          <a:stretch>
            <a:fillRect/>
          </a:stretch>
        </p:blipFill>
        <p:spPr>
          <a:xfrm>
            <a:off x="1" y="2"/>
            <a:ext cx="6249303" cy="6857998"/>
          </a:xfrm>
          <a:custGeom>
            <a:avLst/>
            <a:gdLst/>
            <a:ahLst/>
            <a:cxnLst/>
            <a:rect l="l" t="t" r="r" b="b"/>
            <a:pathLst>
              <a:path w="6249303" h="6857998">
                <a:moveTo>
                  <a:pt x="5497146" y="6118149"/>
                </a:moveTo>
                <a:cubicBezTo>
                  <a:pt x="5503695" y="6124102"/>
                  <a:pt x="5511317" y="6129341"/>
                  <a:pt x="5518366" y="6133723"/>
                </a:cubicBezTo>
                <a:cubicBezTo>
                  <a:pt x="5525509" y="6138152"/>
                  <a:pt x="5530855" y="6143474"/>
                  <a:pt x="5534525" y="6149380"/>
                </a:cubicBezTo>
                <a:lnTo>
                  <a:pt x="5540000" y="6166562"/>
                </a:lnTo>
                <a:lnTo>
                  <a:pt x="5534525" y="6149379"/>
                </a:lnTo>
                <a:cubicBezTo>
                  <a:pt x="5530855" y="6143474"/>
                  <a:pt x="5525509" y="6138152"/>
                  <a:pt x="5518366" y="6133722"/>
                </a:cubicBezTo>
                <a:cubicBezTo>
                  <a:pt x="5511317" y="6129341"/>
                  <a:pt x="5503695" y="6124102"/>
                  <a:pt x="5497146" y="6118149"/>
                </a:cubicBezTo>
                <a:close/>
                <a:moveTo>
                  <a:pt x="5405304" y="4941372"/>
                </a:moveTo>
                <a:lnTo>
                  <a:pt x="5408634" y="4950869"/>
                </a:lnTo>
                <a:lnTo>
                  <a:pt x="5418318" y="4991382"/>
                </a:lnTo>
                <a:lnTo>
                  <a:pt x="5408634" y="4950868"/>
                </a:lnTo>
                <a:close/>
                <a:moveTo>
                  <a:pt x="5409242" y="4749807"/>
                </a:moveTo>
                <a:cubicBezTo>
                  <a:pt x="5397106" y="4762826"/>
                  <a:pt x="5396249" y="4781365"/>
                  <a:pt x="5394535" y="4799797"/>
                </a:cubicBezTo>
                <a:cubicBezTo>
                  <a:pt x="5396249" y="4781365"/>
                  <a:pt x="5397106" y="4762827"/>
                  <a:pt x="5409242" y="4749807"/>
                </a:cubicBezTo>
                <a:close/>
                <a:moveTo>
                  <a:pt x="5427041" y="4543185"/>
                </a:moveTo>
                <a:cubicBezTo>
                  <a:pt x="5428019" y="4548281"/>
                  <a:pt x="5430065" y="4553662"/>
                  <a:pt x="5432447" y="4557092"/>
                </a:cubicBezTo>
                <a:cubicBezTo>
                  <a:pt x="5444067" y="4573618"/>
                  <a:pt x="5452855" y="4588275"/>
                  <a:pt x="5458810" y="4602021"/>
                </a:cubicBezTo>
                <a:cubicBezTo>
                  <a:pt x="5452855" y="4588275"/>
                  <a:pt x="5444067" y="4573618"/>
                  <a:pt x="5432447" y="4557091"/>
                </a:cubicBezTo>
                <a:close/>
                <a:moveTo>
                  <a:pt x="5893259" y="2819253"/>
                </a:moveTo>
                <a:lnTo>
                  <a:pt x="5904902" y="2827484"/>
                </a:lnTo>
                <a:lnTo>
                  <a:pt x="5904904" y="2827486"/>
                </a:lnTo>
                <a:lnTo>
                  <a:pt x="5933407" y="2861156"/>
                </a:lnTo>
                <a:lnTo>
                  <a:pt x="5923753" y="2842392"/>
                </a:lnTo>
                <a:lnTo>
                  <a:pt x="5904904" y="2827486"/>
                </a:lnTo>
                <a:lnTo>
                  <a:pt x="5904902" y="2827483"/>
                </a:lnTo>
                <a:close/>
                <a:moveTo>
                  <a:pt x="5823604" y="1974015"/>
                </a:moveTo>
                <a:lnTo>
                  <a:pt x="5817090" y="1999763"/>
                </a:lnTo>
                <a:cubicBezTo>
                  <a:pt x="5813281" y="2008056"/>
                  <a:pt x="5807601" y="2016020"/>
                  <a:pt x="5799362" y="2023547"/>
                </a:cubicBezTo>
                <a:cubicBezTo>
                  <a:pt x="5815841" y="2008497"/>
                  <a:pt x="5822079" y="1991685"/>
                  <a:pt x="5823604" y="1974015"/>
                </a:cubicBezTo>
                <a:close/>
                <a:moveTo>
                  <a:pt x="5806410" y="1768838"/>
                </a:moveTo>
                <a:cubicBezTo>
                  <a:pt x="5802029" y="1774411"/>
                  <a:pt x="5799266" y="1779948"/>
                  <a:pt x="5797809" y="1785412"/>
                </a:cubicBezTo>
                <a:lnTo>
                  <a:pt x="5797028" y="1801558"/>
                </a:lnTo>
                <a:cubicBezTo>
                  <a:pt x="5795361" y="1790986"/>
                  <a:pt x="5797647" y="1779981"/>
                  <a:pt x="5806410" y="1768838"/>
                </a:cubicBezTo>
                <a:close/>
                <a:moveTo>
                  <a:pt x="5915999" y="520953"/>
                </a:moveTo>
                <a:lnTo>
                  <a:pt x="5909271" y="549926"/>
                </a:lnTo>
                <a:lnTo>
                  <a:pt x="5903017" y="566616"/>
                </a:lnTo>
                <a:lnTo>
                  <a:pt x="5897067" y="581804"/>
                </a:lnTo>
                <a:lnTo>
                  <a:pt x="5896649" y="583595"/>
                </a:lnTo>
                <a:lnTo>
                  <a:pt x="5894474" y="589388"/>
                </a:lnTo>
                <a:cubicBezTo>
                  <a:pt x="5892074" y="597005"/>
                  <a:pt x="5890316" y="604728"/>
                  <a:pt x="5889851" y="612658"/>
                </a:cubicBezTo>
                <a:lnTo>
                  <a:pt x="5896649" y="583595"/>
                </a:lnTo>
                <a:lnTo>
                  <a:pt x="5902965" y="566754"/>
                </a:lnTo>
                <a:lnTo>
                  <a:pt x="5903017" y="566616"/>
                </a:lnTo>
                <a:lnTo>
                  <a:pt x="5908855" y="551717"/>
                </a:lnTo>
                <a:lnTo>
                  <a:pt x="5909271" y="549926"/>
                </a:lnTo>
                <a:lnTo>
                  <a:pt x="5911436" y="544146"/>
                </a:lnTo>
                <a:cubicBezTo>
                  <a:pt x="5913823" y="536547"/>
                  <a:pt x="5915561" y="528850"/>
                  <a:pt x="5915999" y="520953"/>
                </a:cubicBezTo>
                <a:close/>
                <a:moveTo>
                  <a:pt x="5864896" y="268794"/>
                </a:moveTo>
                <a:cubicBezTo>
                  <a:pt x="5862371" y="279176"/>
                  <a:pt x="5860668" y="289296"/>
                  <a:pt x="5860021" y="299164"/>
                </a:cubicBezTo>
                <a:cubicBezTo>
                  <a:pt x="5859371" y="309031"/>
                  <a:pt x="5859776" y="318646"/>
                  <a:pt x="5861466" y="328017"/>
                </a:cubicBezTo>
                <a:close/>
                <a:moveTo>
                  <a:pt x="0" y="0"/>
                </a:moveTo>
                <a:lnTo>
                  <a:pt x="6182312" y="0"/>
                </a:lnTo>
                <a:lnTo>
                  <a:pt x="6178097" y="24480"/>
                </a:lnTo>
                <a:cubicBezTo>
                  <a:pt x="6175612" y="32636"/>
                  <a:pt x="6171850" y="40471"/>
                  <a:pt x="6166086" y="47806"/>
                </a:cubicBezTo>
                <a:cubicBezTo>
                  <a:pt x="6151226" y="66857"/>
                  <a:pt x="6154655" y="85336"/>
                  <a:pt x="6156942" y="105718"/>
                </a:cubicBezTo>
                <a:cubicBezTo>
                  <a:pt x="6158656" y="121150"/>
                  <a:pt x="6158085" y="136963"/>
                  <a:pt x="6158277" y="152584"/>
                </a:cubicBezTo>
                <a:cubicBezTo>
                  <a:pt x="6158846" y="180017"/>
                  <a:pt x="6159037" y="207450"/>
                  <a:pt x="6159990" y="234883"/>
                </a:cubicBezTo>
                <a:cubicBezTo>
                  <a:pt x="6160370" y="243648"/>
                  <a:pt x="6165135" y="252600"/>
                  <a:pt x="6164373" y="261173"/>
                </a:cubicBezTo>
                <a:cubicBezTo>
                  <a:pt x="6160752" y="300800"/>
                  <a:pt x="6155037" y="340425"/>
                  <a:pt x="6151798" y="380050"/>
                </a:cubicBezTo>
                <a:cubicBezTo>
                  <a:pt x="6149894" y="402529"/>
                  <a:pt x="6153511" y="425581"/>
                  <a:pt x="6150846" y="447870"/>
                </a:cubicBezTo>
                <a:cubicBezTo>
                  <a:pt x="6147798" y="473587"/>
                  <a:pt x="6139988" y="498733"/>
                  <a:pt x="6135223" y="524262"/>
                </a:cubicBezTo>
                <a:cubicBezTo>
                  <a:pt x="6133891" y="531310"/>
                  <a:pt x="6135606" y="539121"/>
                  <a:pt x="6135985" y="546552"/>
                </a:cubicBezTo>
                <a:cubicBezTo>
                  <a:pt x="6136367" y="554933"/>
                  <a:pt x="6137129" y="563125"/>
                  <a:pt x="6137320" y="571508"/>
                </a:cubicBezTo>
                <a:cubicBezTo>
                  <a:pt x="6137702" y="597037"/>
                  <a:pt x="6137129" y="622564"/>
                  <a:pt x="6138464" y="648092"/>
                </a:cubicBezTo>
                <a:cubicBezTo>
                  <a:pt x="6139225" y="663713"/>
                  <a:pt x="6147035" y="680096"/>
                  <a:pt x="6144177" y="694576"/>
                </a:cubicBezTo>
                <a:cubicBezTo>
                  <a:pt x="6138654" y="724104"/>
                  <a:pt x="6151036" y="753633"/>
                  <a:pt x="6140750" y="783158"/>
                </a:cubicBezTo>
                <a:cubicBezTo>
                  <a:pt x="6137702" y="792306"/>
                  <a:pt x="6145322" y="804877"/>
                  <a:pt x="6145702" y="815929"/>
                </a:cubicBezTo>
                <a:cubicBezTo>
                  <a:pt x="6146654" y="843552"/>
                  <a:pt x="6146464" y="871173"/>
                  <a:pt x="6146274" y="898797"/>
                </a:cubicBezTo>
                <a:cubicBezTo>
                  <a:pt x="6146084" y="923562"/>
                  <a:pt x="6148750" y="949281"/>
                  <a:pt x="6143416" y="973095"/>
                </a:cubicBezTo>
                <a:cubicBezTo>
                  <a:pt x="6137702" y="998052"/>
                  <a:pt x="6138464" y="1020529"/>
                  <a:pt x="6144940" y="1044725"/>
                </a:cubicBezTo>
                <a:cubicBezTo>
                  <a:pt x="6149322" y="1061298"/>
                  <a:pt x="6149894" y="1078826"/>
                  <a:pt x="6151226" y="1095972"/>
                </a:cubicBezTo>
                <a:cubicBezTo>
                  <a:pt x="6152750" y="1114449"/>
                  <a:pt x="6148750" y="1134834"/>
                  <a:pt x="6155037" y="1151600"/>
                </a:cubicBezTo>
                <a:cubicBezTo>
                  <a:pt x="6173706" y="1201512"/>
                  <a:pt x="6177706" y="1252757"/>
                  <a:pt x="6177706" y="1304955"/>
                </a:cubicBezTo>
                <a:cubicBezTo>
                  <a:pt x="6177706" y="1314483"/>
                  <a:pt x="6175041" y="1324198"/>
                  <a:pt x="6172183" y="1333341"/>
                </a:cubicBezTo>
                <a:cubicBezTo>
                  <a:pt x="6155037" y="1386684"/>
                  <a:pt x="6156560" y="1440216"/>
                  <a:pt x="6167039" y="1494509"/>
                </a:cubicBezTo>
                <a:cubicBezTo>
                  <a:pt x="6169325" y="1505751"/>
                  <a:pt x="6169706" y="1518324"/>
                  <a:pt x="6167421" y="1529563"/>
                </a:cubicBezTo>
                <a:cubicBezTo>
                  <a:pt x="6160752" y="1561189"/>
                  <a:pt x="6149702" y="1591859"/>
                  <a:pt x="6144940" y="1623675"/>
                </a:cubicBezTo>
                <a:cubicBezTo>
                  <a:pt x="6137129" y="1676253"/>
                  <a:pt x="6163417" y="1721785"/>
                  <a:pt x="6180565" y="1768838"/>
                </a:cubicBezTo>
                <a:cubicBezTo>
                  <a:pt x="6196758" y="1813610"/>
                  <a:pt x="6233335" y="1851709"/>
                  <a:pt x="6225142" y="1904673"/>
                </a:cubicBezTo>
                <a:cubicBezTo>
                  <a:pt x="6224381" y="1910004"/>
                  <a:pt x="6229524" y="1915912"/>
                  <a:pt x="6230858" y="1921817"/>
                </a:cubicBezTo>
                <a:cubicBezTo>
                  <a:pt x="6234479" y="1938009"/>
                  <a:pt x="6238857" y="1954202"/>
                  <a:pt x="6240574" y="1970586"/>
                </a:cubicBezTo>
                <a:cubicBezTo>
                  <a:pt x="6242861" y="1990589"/>
                  <a:pt x="6242100" y="2010974"/>
                  <a:pt x="6244004" y="2030977"/>
                </a:cubicBezTo>
                <a:cubicBezTo>
                  <a:pt x="6245147" y="2043835"/>
                  <a:pt x="6247242" y="2056600"/>
                  <a:pt x="6249052" y="2069340"/>
                </a:cubicBezTo>
                <a:lnTo>
                  <a:pt x="6249303" y="2072225"/>
                </a:lnTo>
                <a:lnTo>
                  <a:pt x="6249303" y="2131532"/>
                </a:lnTo>
                <a:lnTo>
                  <a:pt x="6248432" y="2138304"/>
                </a:lnTo>
                <a:cubicBezTo>
                  <a:pt x="6246241" y="2148519"/>
                  <a:pt x="6243623" y="2158712"/>
                  <a:pt x="6241908" y="2168903"/>
                </a:cubicBezTo>
                <a:cubicBezTo>
                  <a:pt x="6237145" y="2197670"/>
                  <a:pt x="6238479" y="2229296"/>
                  <a:pt x="6226286" y="2254633"/>
                </a:cubicBezTo>
                <a:cubicBezTo>
                  <a:pt x="6213332" y="2281683"/>
                  <a:pt x="6207426" y="2307402"/>
                  <a:pt x="6211426" y="2335405"/>
                </a:cubicBezTo>
                <a:cubicBezTo>
                  <a:pt x="6212760" y="2344741"/>
                  <a:pt x="6220762" y="2356744"/>
                  <a:pt x="6228952" y="2360933"/>
                </a:cubicBezTo>
                <a:cubicBezTo>
                  <a:pt x="6247241" y="2370270"/>
                  <a:pt x="6250481" y="2383032"/>
                  <a:pt x="6244193" y="2400369"/>
                </a:cubicBezTo>
                <a:cubicBezTo>
                  <a:pt x="6238857" y="2415420"/>
                  <a:pt x="6236192" y="2433897"/>
                  <a:pt x="6225904" y="2444184"/>
                </a:cubicBezTo>
                <a:cubicBezTo>
                  <a:pt x="6196758" y="2473333"/>
                  <a:pt x="6195806" y="2510483"/>
                  <a:pt x="6187996" y="2546678"/>
                </a:cubicBezTo>
                <a:cubicBezTo>
                  <a:pt x="6183231" y="2568774"/>
                  <a:pt x="6183041" y="2589352"/>
                  <a:pt x="6186279" y="2611450"/>
                </a:cubicBezTo>
                <a:cubicBezTo>
                  <a:pt x="6193518" y="2659455"/>
                  <a:pt x="6183231" y="2706131"/>
                  <a:pt x="6170087" y="2752235"/>
                </a:cubicBezTo>
                <a:cubicBezTo>
                  <a:pt x="6161325" y="2782716"/>
                  <a:pt x="6155990" y="2813958"/>
                  <a:pt x="6147035" y="2844248"/>
                </a:cubicBezTo>
                <a:cubicBezTo>
                  <a:pt x="6140177" y="2866918"/>
                  <a:pt x="6131985" y="2889587"/>
                  <a:pt x="6120937" y="2910353"/>
                </a:cubicBezTo>
                <a:cubicBezTo>
                  <a:pt x="6104743" y="2940455"/>
                  <a:pt x="6080358" y="2966742"/>
                  <a:pt x="6086835" y="3005035"/>
                </a:cubicBezTo>
                <a:cubicBezTo>
                  <a:pt x="6092550" y="3038756"/>
                  <a:pt x="6080550" y="3069235"/>
                  <a:pt x="6069119" y="3100099"/>
                </a:cubicBezTo>
                <a:cubicBezTo>
                  <a:pt x="6060737" y="3122770"/>
                  <a:pt x="6052162" y="3145436"/>
                  <a:pt x="6046828" y="3168870"/>
                </a:cubicBezTo>
                <a:cubicBezTo>
                  <a:pt x="6040542" y="3196686"/>
                  <a:pt x="6043210" y="3228119"/>
                  <a:pt x="6031589" y="3252885"/>
                </a:cubicBezTo>
                <a:cubicBezTo>
                  <a:pt x="6019396" y="3278795"/>
                  <a:pt x="6027588" y="3300319"/>
                  <a:pt x="6031017" y="3323372"/>
                </a:cubicBezTo>
                <a:cubicBezTo>
                  <a:pt x="6036353" y="3360139"/>
                  <a:pt x="6046258" y="3396719"/>
                  <a:pt x="6033685" y="3433866"/>
                </a:cubicBezTo>
                <a:cubicBezTo>
                  <a:pt x="6018444" y="3479015"/>
                  <a:pt x="6002060" y="3523785"/>
                  <a:pt x="5987583" y="3569124"/>
                </a:cubicBezTo>
                <a:cubicBezTo>
                  <a:pt x="5982056" y="3586653"/>
                  <a:pt x="5979770" y="3605509"/>
                  <a:pt x="5977295" y="3623799"/>
                </a:cubicBezTo>
                <a:cubicBezTo>
                  <a:pt x="5975197" y="3641134"/>
                  <a:pt x="5980533" y="3661899"/>
                  <a:pt x="5972533" y="3675238"/>
                </a:cubicBezTo>
                <a:cubicBezTo>
                  <a:pt x="5951958" y="3709529"/>
                  <a:pt x="5941860" y="3744770"/>
                  <a:pt x="5941860" y="3784397"/>
                </a:cubicBezTo>
                <a:cubicBezTo>
                  <a:pt x="5941860" y="3799258"/>
                  <a:pt x="5933287" y="3813737"/>
                  <a:pt x="5931762" y="3828785"/>
                </a:cubicBezTo>
                <a:cubicBezTo>
                  <a:pt x="5929858" y="3849362"/>
                  <a:pt x="5924714" y="3872985"/>
                  <a:pt x="5931955" y="3890891"/>
                </a:cubicBezTo>
                <a:cubicBezTo>
                  <a:pt x="5949100" y="3932993"/>
                  <a:pt x="5934810" y="3967091"/>
                  <a:pt x="5917857" y="4003861"/>
                </a:cubicBezTo>
                <a:cubicBezTo>
                  <a:pt x="5901092" y="4040058"/>
                  <a:pt x="5887757" y="4078159"/>
                  <a:pt x="5876707" y="4116641"/>
                </a:cubicBezTo>
                <a:cubicBezTo>
                  <a:pt x="5872706" y="4131119"/>
                  <a:pt x="5879375" y="4148453"/>
                  <a:pt x="5880708" y="4164458"/>
                </a:cubicBezTo>
                <a:cubicBezTo>
                  <a:pt x="5881089" y="4170174"/>
                  <a:pt x="5881661" y="4176461"/>
                  <a:pt x="5879756" y="4181603"/>
                </a:cubicBezTo>
                <a:cubicBezTo>
                  <a:pt x="5861466" y="4231324"/>
                  <a:pt x="5847560" y="4281810"/>
                  <a:pt x="5857085" y="4335722"/>
                </a:cubicBezTo>
                <a:cubicBezTo>
                  <a:pt x="5858038" y="4340674"/>
                  <a:pt x="5855942" y="4346201"/>
                  <a:pt x="5854608" y="4351154"/>
                </a:cubicBezTo>
                <a:cubicBezTo>
                  <a:pt x="5847751" y="4375349"/>
                  <a:pt x="5836892" y="4398972"/>
                  <a:pt x="5834415" y="4423545"/>
                </a:cubicBezTo>
                <a:cubicBezTo>
                  <a:pt x="5828319" y="4484127"/>
                  <a:pt x="5825841" y="4545086"/>
                  <a:pt x="5821841" y="4606053"/>
                </a:cubicBezTo>
                <a:cubicBezTo>
                  <a:pt x="5821653" y="4609863"/>
                  <a:pt x="5821653" y="4613864"/>
                  <a:pt x="5820317" y="4617291"/>
                </a:cubicBezTo>
                <a:cubicBezTo>
                  <a:pt x="5812125" y="4639772"/>
                  <a:pt x="5814794" y="4659393"/>
                  <a:pt x="5830414" y="4678445"/>
                </a:cubicBezTo>
                <a:cubicBezTo>
                  <a:pt x="5837273" y="4686828"/>
                  <a:pt x="5840892" y="4698258"/>
                  <a:pt x="5844703" y="4708734"/>
                </a:cubicBezTo>
                <a:cubicBezTo>
                  <a:pt x="5850418" y="4724167"/>
                  <a:pt x="5855942" y="4739978"/>
                  <a:pt x="5859562" y="4755980"/>
                </a:cubicBezTo>
                <a:cubicBezTo>
                  <a:pt x="5862991" y="4771793"/>
                  <a:pt x="5867753" y="4788747"/>
                  <a:pt x="5865088" y="4803988"/>
                </a:cubicBezTo>
                <a:cubicBezTo>
                  <a:pt x="5860326" y="4831420"/>
                  <a:pt x="5849657" y="4857522"/>
                  <a:pt x="5842606" y="4884572"/>
                </a:cubicBezTo>
                <a:cubicBezTo>
                  <a:pt x="5840129" y="4893907"/>
                  <a:pt x="5840512" y="4904195"/>
                  <a:pt x="5840321" y="4913909"/>
                </a:cubicBezTo>
                <a:cubicBezTo>
                  <a:pt x="5839750" y="4936201"/>
                  <a:pt x="5845274" y="4959061"/>
                  <a:pt x="5829462" y="4979253"/>
                </a:cubicBezTo>
                <a:cubicBezTo>
                  <a:pt x="5814602" y="4997922"/>
                  <a:pt x="5818983" y="5016785"/>
                  <a:pt x="5830223" y="5036405"/>
                </a:cubicBezTo>
                <a:cubicBezTo>
                  <a:pt x="5838225" y="5050504"/>
                  <a:pt x="5844513" y="5066505"/>
                  <a:pt x="5847560" y="5082317"/>
                </a:cubicBezTo>
                <a:cubicBezTo>
                  <a:pt x="5851752" y="5104036"/>
                  <a:pt x="5853466" y="5125562"/>
                  <a:pt x="5850988" y="5148995"/>
                </a:cubicBezTo>
                <a:cubicBezTo>
                  <a:pt x="5849275" y="5165570"/>
                  <a:pt x="5848512" y="5179097"/>
                  <a:pt x="5838416" y="5192051"/>
                </a:cubicBezTo>
                <a:cubicBezTo>
                  <a:pt x="5836892" y="5194145"/>
                  <a:pt x="5836510" y="5197955"/>
                  <a:pt x="5836703" y="5200813"/>
                </a:cubicBezTo>
                <a:cubicBezTo>
                  <a:pt x="5839941" y="5238343"/>
                  <a:pt x="5838225" y="5275491"/>
                  <a:pt x="5835937" y="5313403"/>
                </a:cubicBezTo>
                <a:cubicBezTo>
                  <a:pt x="5832892" y="5361598"/>
                  <a:pt x="5841844" y="5412276"/>
                  <a:pt x="5873849" y="5453995"/>
                </a:cubicBezTo>
                <a:cubicBezTo>
                  <a:pt x="5878613" y="5460092"/>
                  <a:pt x="5880708" y="5469236"/>
                  <a:pt x="5881852" y="5477239"/>
                </a:cubicBezTo>
                <a:cubicBezTo>
                  <a:pt x="5886804" y="5514957"/>
                  <a:pt x="5890233" y="5552869"/>
                  <a:pt x="5895758" y="5590590"/>
                </a:cubicBezTo>
                <a:cubicBezTo>
                  <a:pt x="5898806" y="5611164"/>
                  <a:pt x="5901474" y="5632691"/>
                  <a:pt x="5909856" y="5651360"/>
                </a:cubicBezTo>
                <a:cubicBezTo>
                  <a:pt x="5918047" y="5669647"/>
                  <a:pt x="5927762" y="5684320"/>
                  <a:pt x="5910618" y="5695178"/>
                </a:cubicBezTo>
                <a:cubicBezTo>
                  <a:pt x="5919762" y="5714607"/>
                  <a:pt x="5927383" y="5731564"/>
                  <a:pt x="5935573" y="5748136"/>
                </a:cubicBezTo>
                <a:cubicBezTo>
                  <a:pt x="5938620" y="5754234"/>
                  <a:pt x="5943575" y="5759378"/>
                  <a:pt x="5946433" y="5765474"/>
                </a:cubicBezTo>
                <a:cubicBezTo>
                  <a:pt x="5949481" y="5771953"/>
                  <a:pt x="5951385" y="5779191"/>
                  <a:pt x="5952911" y="5786239"/>
                </a:cubicBezTo>
                <a:cubicBezTo>
                  <a:pt x="5959768" y="5817674"/>
                  <a:pt x="5966054" y="5849107"/>
                  <a:pt x="5973485" y="5880348"/>
                </a:cubicBezTo>
                <a:cubicBezTo>
                  <a:pt x="5975008" y="5886447"/>
                  <a:pt x="5981104" y="5891590"/>
                  <a:pt x="5985103" y="5897114"/>
                </a:cubicBezTo>
                <a:cubicBezTo>
                  <a:pt x="5987772" y="5900735"/>
                  <a:pt x="5991773" y="5904353"/>
                  <a:pt x="5992345" y="5908355"/>
                </a:cubicBezTo>
                <a:cubicBezTo>
                  <a:pt x="5996917" y="5938836"/>
                  <a:pt x="6002252" y="5969124"/>
                  <a:pt x="6004537" y="5999796"/>
                </a:cubicBezTo>
                <a:cubicBezTo>
                  <a:pt x="6006440" y="6025515"/>
                  <a:pt x="6005871" y="6050282"/>
                  <a:pt x="6039018" y="6056948"/>
                </a:cubicBezTo>
                <a:cubicBezTo>
                  <a:pt x="6044734" y="6058092"/>
                  <a:pt x="6050831" y="6066284"/>
                  <a:pt x="6053687" y="6072569"/>
                </a:cubicBezTo>
                <a:cubicBezTo>
                  <a:pt x="6061879" y="6090477"/>
                  <a:pt x="6067404" y="6109530"/>
                  <a:pt x="6075785" y="6127247"/>
                </a:cubicBezTo>
                <a:cubicBezTo>
                  <a:pt x="6103790" y="6185351"/>
                  <a:pt x="6121508" y="6246121"/>
                  <a:pt x="6118269" y="6311084"/>
                </a:cubicBezTo>
                <a:cubicBezTo>
                  <a:pt x="6117317" y="6331277"/>
                  <a:pt x="6107028" y="6350899"/>
                  <a:pt x="6103217" y="6363664"/>
                </a:cubicBezTo>
                <a:cubicBezTo>
                  <a:pt x="6118269" y="6400429"/>
                  <a:pt x="6132747" y="6431292"/>
                  <a:pt x="6143606" y="6463490"/>
                </a:cubicBezTo>
                <a:cubicBezTo>
                  <a:pt x="6153322" y="6491874"/>
                  <a:pt x="6159418" y="6521593"/>
                  <a:pt x="6166466" y="6550742"/>
                </a:cubicBezTo>
                <a:cubicBezTo>
                  <a:pt x="6169135" y="6561411"/>
                  <a:pt x="6170658" y="6572269"/>
                  <a:pt x="6171993" y="6583128"/>
                </a:cubicBezTo>
                <a:cubicBezTo>
                  <a:pt x="6176183" y="6617036"/>
                  <a:pt x="6166086" y="6652472"/>
                  <a:pt x="6182089" y="6685617"/>
                </a:cubicBezTo>
                <a:cubicBezTo>
                  <a:pt x="6190471" y="6702955"/>
                  <a:pt x="6200567" y="6720103"/>
                  <a:pt x="6204949" y="6738388"/>
                </a:cubicBezTo>
                <a:cubicBezTo>
                  <a:pt x="6209712" y="6758011"/>
                  <a:pt x="6217142" y="6777207"/>
                  <a:pt x="6222453" y="6796804"/>
                </a:cubicBezTo>
                <a:lnTo>
                  <a:pt x="6227224" y="6857457"/>
                </a:lnTo>
                <a:lnTo>
                  <a:pt x="6099985" y="6857457"/>
                </a:lnTo>
                <a:lnTo>
                  <a:pt x="6099985" y="6857998"/>
                </a:lnTo>
                <a:lnTo>
                  <a:pt x="0" y="6857998"/>
                </a:lnTo>
                <a:close/>
              </a:path>
            </a:pathLst>
          </a:custGeom>
          <a:effectLst>
            <a:outerShdw blurRad="381000" dist="152400" algn="tl" rotWithShape="0">
              <a:prstClr val="black">
                <a:alpha val="10000"/>
              </a:prstClr>
            </a:outerShdw>
          </a:effectLst>
        </p:spPr>
      </p:pic>
      <p:sp>
        <p:nvSpPr>
          <p:cNvPr id="24" name="Freeform: Shape 23">
            <a:extLst>
              <a:ext uri="{FF2B5EF4-FFF2-40B4-BE49-F238E27FC236}">
                <a16:creationId xmlns:a16="http://schemas.microsoft.com/office/drawing/2014/main" id="{B01367A3-F670-4BD9-9972-F7E97FC227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4000"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8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8"/>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Shape 24">
            <a:extLst>
              <a:ext uri="{FF2B5EF4-FFF2-40B4-BE49-F238E27FC236}">
                <a16:creationId xmlns:a16="http://schemas.microsoft.com/office/drawing/2014/main" id="{38C3DB02-606C-40EC-8381-7A29A1ADFA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403998" y="2991370"/>
            <a:ext cx="6857455" cy="874716"/>
          </a:xfrm>
          <a:custGeom>
            <a:avLst/>
            <a:gdLst>
              <a:gd name="connsiteX0" fmla="*/ 6857455 w 6857455"/>
              <a:gd name="connsiteY0" fmla="*/ 804643 h 874716"/>
              <a:gd name="connsiteX1" fmla="*/ 6857455 w 6857455"/>
              <a:gd name="connsiteY1" fmla="*/ 562246 h 874716"/>
              <a:gd name="connsiteX2" fmla="*/ 6829178 w 6857455"/>
              <a:gd name="connsiteY2" fmla="*/ 551284 h 874716"/>
              <a:gd name="connsiteX3" fmla="*/ 6766024 w 6857455"/>
              <a:gd name="connsiteY3" fmla="*/ 500372 h 874716"/>
              <a:gd name="connsiteX4" fmla="*/ 6734971 w 6857455"/>
              <a:gd name="connsiteY4" fmla="*/ 500944 h 874716"/>
              <a:gd name="connsiteX5" fmla="*/ 6683915 w 6857455"/>
              <a:gd name="connsiteY5" fmla="*/ 507040 h 874716"/>
              <a:gd name="connsiteX6" fmla="*/ 6628860 w 6857455"/>
              <a:gd name="connsiteY6" fmla="*/ 495418 h 874716"/>
              <a:gd name="connsiteX7" fmla="*/ 6588662 w 6857455"/>
              <a:gd name="connsiteY7" fmla="*/ 487227 h 874716"/>
              <a:gd name="connsiteX8" fmla="*/ 6476074 w 6857455"/>
              <a:gd name="connsiteY8" fmla="*/ 511230 h 874716"/>
              <a:gd name="connsiteX9" fmla="*/ 6382345 w 6857455"/>
              <a:gd name="connsiteY9" fmla="*/ 534853 h 874716"/>
              <a:gd name="connsiteX10" fmla="*/ 6369391 w 6857455"/>
              <a:gd name="connsiteY10" fmla="*/ 531615 h 874716"/>
              <a:gd name="connsiteX11" fmla="*/ 6244799 w 6857455"/>
              <a:gd name="connsiteY11" fmla="*/ 512182 h 874716"/>
              <a:gd name="connsiteX12" fmla="*/ 6190315 w 6857455"/>
              <a:gd name="connsiteY12" fmla="*/ 485703 h 874716"/>
              <a:gd name="connsiteX13" fmla="*/ 6115446 w 6857455"/>
              <a:gd name="connsiteY13" fmla="*/ 462270 h 874716"/>
              <a:gd name="connsiteX14" fmla="*/ 6032194 w 6857455"/>
              <a:gd name="connsiteY14" fmla="*/ 434266 h 874716"/>
              <a:gd name="connsiteX15" fmla="*/ 5971042 w 6857455"/>
              <a:gd name="connsiteY15" fmla="*/ 420738 h 874716"/>
              <a:gd name="connsiteX16" fmla="*/ 5880933 w 6857455"/>
              <a:gd name="connsiteY16" fmla="*/ 430646 h 874716"/>
              <a:gd name="connsiteX17" fmla="*/ 5862452 w 6857455"/>
              <a:gd name="connsiteY17" fmla="*/ 438648 h 874716"/>
              <a:gd name="connsiteX18" fmla="*/ 5685283 w 6857455"/>
              <a:gd name="connsiteY18" fmla="*/ 498658 h 874716"/>
              <a:gd name="connsiteX19" fmla="*/ 5567169 w 6857455"/>
              <a:gd name="connsiteY19" fmla="*/ 499420 h 874716"/>
              <a:gd name="connsiteX20" fmla="*/ 5527923 w 6857455"/>
              <a:gd name="connsiteY20" fmla="*/ 490466 h 874716"/>
              <a:gd name="connsiteX21" fmla="*/ 5456292 w 6857455"/>
              <a:gd name="connsiteY21" fmla="*/ 450650 h 874716"/>
              <a:gd name="connsiteX22" fmla="*/ 5424670 w 6857455"/>
              <a:gd name="connsiteY22" fmla="*/ 444934 h 874716"/>
              <a:gd name="connsiteX23" fmla="*/ 5368662 w 6857455"/>
              <a:gd name="connsiteY23" fmla="*/ 441124 h 874716"/>
              <a:gd name="connsiteX24" fmla="*/ 5247118 w 6857455"/>
              <a:gd name="connsiteY24" fmla="*/ 444934 h 874716"/>
              <a:gd name="connsiteX25" fmla="*/ 5088617 w 6857455"/>
              <a:gd name="connsiteY25" fmla="*/ 428742 h 874716"/>
              <a:gd name="connsiteX26" fmla="*/ 5025750 w 6857455"/>
              <a:gd name="connsiteY26" fmla="*/ 433694 h 874716"/>
              <a:gd name="connsiteX27" fmla="*/ 4957930 w 6857455"/>
              <a:gd name="connsiteY27" fmla="*/ 442268 h 874716"/>
              <a:gd name="connsiteX28" fmla="*/ 4938116 w 6857455"/>
              <a:gd name="connsiteY28" fmla="*/ 441886 h 874716"/>
              <a:gd name="connsiteX29" fmla="*/ 4833910 w 6857455"/>
              <a:gd name="connsiteY29" fmla="*/ 421693 h 874716"/>
              <a:gd name="connsiteX30" fmla="*/ 4810095 w 6857455"/>
              <a:gd name="connsiteY30" fmla="*/ 408167 h 874716"/>
              <a:gd name="connsiteX31" fmla="*/ 4747991 w 6857455"/>
              <a:gd name="connsiteY31" fmla="*/ 413691 h 874716"/>
              <a:gd name="connsiteX32" fmla="*/ 4692745 w 6857455"/>
              <a:gd name="connsiteY32" fmla="*/ 435790 h 874716"/>
              <a:gd name="connsiteX33" fmla="*/ 4375933 w 6857455"/>
              <a:gd name="connsiteY33" fmla="*/ 483417 h 874716"/>
              <a:gd name="connsiteX34" fmla="*/ 4185426 w 6857455"/>
              <a:gd name="connsiteY34" fmla="*/ 484179 h 874716"/>
              <a:gd name="connsiteX35" fmla="*/ 4052072 w 6857455"/>
              <a:gd name="connsiteY35" fmla="*/ 505134 h 874716"/>
              <a:gd name="connsiteX36" fmla="*/ 4029973 w 6857455"/>
              <a:gd name="connsiteY36" fmla="*/ 527233 h 874716"/>
              <a:gd name="connsiteX37" fmla="*/ 3948626 w 6857455"/>
              <a:gd name="connsiteY37" fmla="*/ 550666 h 874716"/>
              <a:gd name="connsiteX38" fmla="*/ 3871280 w 6857455"/>
              <a:gd name="connsiteY38" fmla="*/ 502275 h 874716"/>
              <a:gd name="connsiteX39" fmla="*/ 3774312 w 6857455"/>
              <a:gd name="connsiteY39" fmla="*/ 429122 h 874716"/>
              <a:gd name="connsiteX40" fmla="*/ 3721543 w 6857455"/>
              <a:gd name="connsiteY40" fmla="*/ 428552 h 874716"/>
              <a:gd name="connsiteX41" fmla="*/ 3612763 w 6857455"/>
              <a:gd name="connsiteY41" fmla="*/ 414263 h 874716"/>
              <a:gd name="connsiteX42" fmla="*/ 3537323 w 6857455"/>
              <a:gd name="connsiteY42" fmla="*/ 389878 h 874716"/>
              <a:gd name="connsiteX43" fmla="*/ 3431593 w 6857455"/>
              <a:gd name="connsiteY43" fmla="*/ 360921 h 874716"/>
              <a:gd name="connsiteX44" fmla="*/ 3392158 w 6857455"/>
              <a:gd name="connsiteY44" fmla="*/ 345681 h 874716"/>
              <a:gd name="connsiteX45" fmla="*/ 3297856 w 6857455"/>
              <a:gd name="connsiteY45" fmla="*/ 323010 h 874716"/>
              <a:gd name="connsiteX46" fmla="*/ 3219748 w 6857455"/>
              <a:gd name="connsiteY46" fmla="*/ 308151 h 874716"/>
              <a:gd name="connsiteX47" fmla="*/ 3156692 w 6857455"/>
              <a:gd name="connsiteY47" fmla="*/ 261668 h 874716"/>
              <a:gd name="connsiteX48" fmla="*/ 3136497 w 6857455"/>
              <a:gd name="connsiteY48" fmla="*/ 237663 h 874716"/>
              <a:gd name="connsiteX49" fmla="*/ 3119733 w 6857455"/>
              <a:gd name="connsiteY49" fmla="*/ 222233 h 874716"/>
              <a:gd name="connsiteX50" fmla="*/ 3045436 w 6857455"/>
              <a:gd name="connsiteY50" fmla="*/ 131742 h 874716"/>
              <a:gd name="connsiteX51" fmla="*/ 3037054 w 6857455"/>
              <a:gd name="connsiteY51" fmla="*/ 124121 h 874716"/>
              <a:gd name="connsiteX52" fmla="*/ 2936466 w 6857455"/>
              <a:gd name="connsiteY52" fmla="*/ 82400 h 874716"/>
              <a:gd name="connsiteX53" fmla="*/ 2901031 w 6857455"/>
              <a:gd name="connsiteY53" fmla="*/ 59731 h 874716"/>
              <a:gd name="connsiteX54" fmla="*/ 2828259 w 6857455"/>
              <a:gd name="connsiteY54" fmla="*/ 3149 h 874716"/>
              <a:gd name="connsiteX55" fmla="*/ 2799492 w 6857455"/>
              <a:gd name="connsiteY55" fmla="*/ 1245 h 874716"/>
              <a:gd name="connsiteX56" fmla="*/ 2693570 w 6857455"/>
              <a:gd name="connsiteY56" fmla="*/ 35154 h 874716"/>
              <a:gd name="connsiteX57" fmla="*/ 2639847 w 6857455"/>
              <a:gd name="connsiteY57" fmla="*/ 73448 h 874716"/>
              <a:gd name="connsiteX58" fmla="*/ 2621178 w 6857455"/>
              <a:gd name="connsiteY58" fmla="*/ 88688 h 874716"/>
              <a:gd name="connsiteX59" fmla="*/ 2489348 w 6857455"/>
              <a:gd name="connsiteY59" fmla="*/ 72304 h 874716"/>
              <a:gd name="connsiteX60" fmla="*/ 2452580 w 6857455"/>
              <a:gd name="connsiteY60" fmla="*/ 68683 h 874716"/>
              <a:gd name="connsiteX61" fmla="*/ 2326464 w 6857455"/>
              <a:gd name="connsiteY61" fmla="*/ 50395 h 874716"/>
              <a:gd name="connsiteX62" fmla="*/ 2300365 w 6857455"/>
              <a:gd name="connsiteY62" fmla="*/ 54777 h 874716"/>
              <a:gd name="connsiteX63" fmla="*/ 2130434 w 6857455"/>
              <a:gd name="connsiteY63" fmla="*/ 58397 h 874716"/>
              <a:gd name="connsiteX64" fmla="*/ 2118621 w 6857455"/>
              <a:gd name="connsiteY64" fmla="*/ 47919 h 874716"/>
              <a:gd name="connsiteX65" fmla="*/ 2057659 w 6857455"/>
              <a:gd name="connsiteY65" fmla="*/ 16866 h 874716"/>
              <a:gd name="connsiteX66" fmla="*/ 1976314 w 6857455"/>
              <a:gd name="connsiteY66" fmla="*/ 8865 h 874716"/>
              <a:gd name="connsiteX67" fmla="*/ 1961454 w 6857455"/>
              <a:gd name="connsiteY67" fmla="*/ 11724 h 874716"/>
              <a:gd name="connsiteX68" fmla="*/ 1906588 w 6857455"/>
              <a:gd name="connsiteY68" fmla="*/ 30964 h 874716"/>
              <a:gd name="connsiteX69" fmla="*/ 1783330 w 6857455"/>
              <a:gd name="connsiteY69" fmla="*/ 48871 h 874716"/>
              <a:gd name="connsiteX70" fmla="*/ 1759327 w 6857455"/>
              <a:gd name="connsiteY70" fmla="*/ 55349 h 874716"/>
              <a:gd name="connsiteX71" fmla="*/ 1716082 w 6857455"/>
              <a:gd name="connsiteY71" fmla="*/ 65445 h 874716"/>
              <a:gd name="connsiteX72" fmla="*/ 1598920 w 6857455"/>
              <a:gd name="connsiteY72" fmla="*/ 72114 h 874716"/>
              <a:gd name="connsiteX73" fmla="*/ 1542150 w 6857455"/>
              <a:gd name="connsiteY73" fmla="*/ 62207 h 874716"/>
              <a:gd name="connsiteX74" fmla="*/ 1516813 w 6857455"/>
              <a:gd name="connsiteY74" fmla="*/ 62779 h 874716"/>
              <a:gd name="connsiteX75" fmla="*/ 1432228 w 6857455"/>
              <a:gd name="connsiteY75" fmla="*/ 88116 h 874716"/>
              <a:gd name="connsiteX76" fmla="*/ 1224765 w 6857455"/>
              <a:gd name="connsiteY76" fmla="*/ 71924 h 874716"/>
              <a:gd name="connsiteX77" fmla="*/ 1159231 w 6857455"/>
              <a:gd name="connsiteY77" fmla="*/ 58207 h 874716"/>
              <a:gd name="connsiteX78" fmla="*/ 1124370 w 6857455"/>
              <a:gd name="connsiteY78" fmla="*/ 56301 h 874716"/>
              <a:gd name="connsiteX79" fmla="*/ 1075600 w 6857455"/>
              <a:gd name="connsiteY79" fmla="*/ 75542 h 874716"/>
              <a:gd name="connsiteX80" fmla="*/ 986633 w 6857455"/>
              <a:gd name="connsiteY80" fmla="*/ 79162 h 874716"/>
              <a:gd name="connsiteX81" fmla="*/ 861089 w 6857455"/>
              <a:gd name="connsiteY81" fmla="*/ 76304 h 874716"/>
              <a:gd name="connsiteX82" fmla="*/ 759168 w 6857455"/>
              <a:gd name="connsiteY82" fmla="*/ 104689 h 874716"/>
              <a:gd name="connsiteX83" fmla="*/ 723735 w 6857455"/>
              <a:gd name="connsiteY83" fmla="*/ 140696 h 874716"/>
              <a:gd name="connsiteX84" fmla="*/ 647532 w 6857455"/>
              <a:gd name="connsiteY84" fmla="*/ 147934 h 874716"/>
              <a:gd name="connsiteX85" fmla="*/ 552659 w 6857455"/>
              <a:gd name="connsiteY85" fmla="*/ 95926 h 874716"/>
              <a:gd name="connsiteX86" fmla="*/ 541800 w 6857455"/>
              <a:gd name="connsiteY86" fmla="*/ 97640 h 874716"/>
              <a:gd name="connsiteX87" fmla="*/ 375107 w 6857455"/>
              <a:gd name="connsiteY87" fmla="*/ 123169 h 874716"/>
              <a:gd name="connsiteX88" fmla="*/ 273567 w 6857455"/>
              <a:gd name="connsiteY88" fmla="*/ 145458 h 874716"/>
              <a:gd name="connsiteX89" fmla="*/ 264043 w 6857455"/>
              <a:gd name="connsiteY89" fmla="*/ 154792 h 874716"/>
              <a:gd name="connsiteX90" fmla="*/ 169360 w 6857455"/>
              <a:gd name="connsiteY90" fmla="*/ 177273 h 874716"/>
              <a:gd name="connsiteX91" fmla="*/ 89347 w 6857455"/>
              <a:gd name="connsiteY91" fmla="*/ 157460 h 874716"/>
              <a:gd name="connsiteX92" fmla="*/ 34291 w 6857455"/>
              <a:gd name="connsiteY92" fmla="*/ 145268 h 874716"/>
              <a:gd name="connsiteX93" fmla="*/ 0 w 6857455"/>
              <a:gd name="connsiteY93" fmla="*/ 142056 h 874716"/>
              <a:gd name="connsiteX94" fmla="*/ 0 w 6857455"/>
              <a:gd name="connsiteY94" fmla="*/ 849556 h 874716"/>
              <a:gd name="connsiteX95" fmla="*/ 60652 w 6857455"/>
              <a:gd name="connsiteY95" fmla="*/ 844783 h 874716"/>
              <a:gd name="connsiteX96" fmla="*/ 119068 w 6857455"/>
              <a:gd name="connsiteY96" fmla="*/ 827281 h 874716"/>
              <a:gd name="connsiteX97" fmla="*/ 171840 w 6857455"/>
              <a:gd name="connsiteY97" fmla="*/ 804420 h 874716"/>
              <a:gd name="connsiteX98" fmla="*/ 274329 w 6857455"/>
              <a:gd name="connsiteY98" fmla="*/ 794324 h 874716"/>
              <a:gd name="connsiteX99" fmla="*/ 306715 w 6857455"/>
              <a:gd name="connsiteY99" fmla="*/ 788798 h 874716"/>
              <a:gd name="connsiteX100" fmla="*/ 393967 w 6857455"/>
              <a:gd name="connsiteY100" fmla="*/ 765937 h 874716"/>
              <a:gd name="connsiteX101" fmla="*/ 493793 w 6857455"/>
              <a:gd name="connsiteY101" fmla="*/ 725549 h 874716"/>
              <a:gd name="connsiteX102" fmla="*/ 546373 w 6857455"/>
              <a:gd name="connsiteY102" fmla="*/ 740600 h 874716"/>
              <a:gd name="connsiteX103" fmla="*/ 730211 w 6857455"/>
              <a:gd name="connsiteY103" fmla="*/ 698116 h 874716"/>
              <a:gd name="connsiteX104" fmla="*/ 784889 w 6857455"/>
              <a:gd name="connsiteY104" fmla="*/ 676018 h 874716"/>
              <a:gd name="connsiteX105" fmla="*/ 800509 w 6857455"/>
              <a:gd name="connsiteY105" fmla="*/ 661349 h 874716"/>
              <a:gd name="connsiteX106" fmla="*/ 857661 w 6857455"/>
              <a:gd name="connsiteY106" fmla="*/ 626868 h 874716"/>
              <a:gd name="connsiteX107" fmla="*/ 949102 w 6857455"/>
              <a:gd name="connsiteY107" fmla="*/ 614676 h 874716"/>
              <a:gd name="connsiteX108" fmla="*/ 960342 w 6857455"/>
              <a:gd name="connsiteY108" fmla="*/ 607435 h 874716"/>
              <a:gd name="connsiteX109" fmla="*/ 977109 w 6857455"/>
              <a:gd name="connsiteY109" fmla="*/ 595815 h 874716"/>
              <a:gd name="connsiteX110" fmla="*/ 1071218 w 6857455"/>
              <a:gd name="connsiteY110" fmla="*/ 575240 h 874716"/>
              <a:gd name="connsiteX111" fmla="*/ 1091983 w 6857455"/>
              <a:gd name="connsiteY111" fmla="*/ 568764 h 874716"/>
              <a:gd name="connsiteX112" fmla="*/ 1109321 w 6857455"/>
              <a:gd name="connsiteY112" fmla="*/ 557904 h 874716"/>
              <a:gd name="connsiteX113" fmla="*/ 1162279 w 6857455"/>
              <a:gd name="connsiteY113" fmla="*/ 532949 h 874716"/>
              <a:gd name="connsiteX114" fmla="*/ 1206097 w 6857455"/>
              <a:gd name="connsiteY114" fmla="*/ 532187 h 874716"/>
              <a:gd name="connsiteX115" fmla="*/ 1266867 w 6857455"/>
              <a:gd name="connsiteY115" fmla="*/ 518088 h 874716"/>
              <a:gd name="connsiteX116" fmla="*/ 1380219 w 6857455"/>
              <a:gd name="connsiteY116" fmla="*/ 504182 h 874716"/>
              <a:gd name="connsiteX117" fmla="*/ 1403461 w 6857455"/>
              <a:gd name="connsiteY117" fmla="*/ 496180 h 874716"/>
              <a:gd name="connsiteX118" fmla="*/ 1544054 w 6857455"/>
              <a:gd name="connsiteY118" fmla="*/ 458268 h 874716"/>
              <a:gd name="connsiteX119" fmla="*/ 1656644 w 6857455"/>
              <a:gd name="connsiteY119" fmla="*/ 459032 h 874716"/>
              <a:gd name="connsiteX120" fmla="*/ 1665406 w 6857455"/>
              <a:gd name="connsiteY120" fmla="*/ 460747 h 874716"/>
              <a:gd name="connsiteX121" fmla="*/ 1708461 w 6857455"/>
              <a:gd name="connsiteY121" fmla="*/ 473318 h 874716"/>
              <a:gd name="connsiteX122" fmla="*/ 1775140 w 6857455"/>
              <a:gd name="connsiteY122" fmla="*/ 469891 h 874716"/>
              <a:gd name="connsiteX123" fmla="*/ 1821051 w 6857455"/>
              <a:gd name="connsiteY123" fmla="*/ 452554 h 874716"/>
              <a:gd name="connsiteX124" fmla="*/ 1878203 w 6857455"/>
              <a:gd name="connsiteY124" fmla="*/ 451792 h 874716"/>
              <a:gd name="connsiteX125" fmla="*/ 1943547 w 6857455"/>
              <a:gd name="connsiteY125" fmla="*/ 462651 h 874716"/>
              <a:gd name="connsiteX126" fmla="*/ 1972884 w 6857455"/>
              <a:gd name="connsiteY126" fmla="*/ 464937 h 874716"/>
              <a:gd name="connsiteX127" fmla="*/ 2053469 w 6857455"/>
              <a:gd name="connsiteY127" fmla="*/ 487417 h 874716"/>
              <a:gd name="connsiteX128" fmla="*/ 2101477 w 6857455"/>
              <a:gd name="connsiteY128" fmla="*/ 481893 h 874716"/>
              <a:gd name="connsiteX129" fmla="*/ 2148722 w 6857455"/>
              <a:gd name="connsiteY129" fmla="*/ 467033 h 874716"/>
              <a:gd name="connsiteX130" fmla="*/ 2179011 w 6857455"/>
              <a:gd name="connsiteY130" fmla="*/ 452744 h 874716"/>
              <a:gd name="connsiteX131" fmla="*/ 2240165 w 6857455"/>
              <a:gd name="connsiteY131" fmla="*/ 442648 h 874716"/>
              <a:gd name="connsiteX132" fmla="*/ 2251404 w 6857455"/>
              <a:gd name="connsiteY132" fmla="*/ 444172 h 874716"/>
              <a:gd name="connsiteX133" fmla="*/ 2433912 w 6857455"/>
              <a:gd name="connsiteY133" fmla="*/ 456746 h 874716"/>
              <a:gd name="connsiteX134" fmla="*/ 2506302 w 6857455"/>
              <a:gd name="connsiteY134" fmla="*/ 476939 h 874716"/>
              <a:gd name="connsiteX135" fmla="*/ 2521735 w 6857455"/>
              <a:gd name="connsiteY135" fmla="*/ 479415 h 874716"/>
              <a:gd name="connsiteX136" fmla="*/ 2675854 w 6857455"/>
              <a:gd name="connsiteY136" fmla="*/ 502086 h 874716"/>
              <a:gd name="connsiteX137" fmla="*/ 2692998 w 6857455"/>
              <a:gd name="connsiteY137" fmla="*/ 503038 h 874716"/>
              <a:gd name="connsiteX138" fmla="*/ 2740816 w 6857455"/>
              <a:gd name="connsiteY138" fmla="*/ 499037 h 874716"/>
              <a:gd name="connsiteX139" fmla="*/ 2853596 w 6857455"/>
              <a:gd name="connsiteY139" fmla="*/ 540187 h 874716"/>
              <a:gd name="connsiteX140" fmla="*/ 2966565 w 6857455"/>
              <a:gd name="connsiteY140" fmla="*/ 554286 h 874716"/>
              <a:gd name="connsiteX141" fmla="*/ 3028671 w 6857455"/>
              <a:gd name="connsiteY141" fmla="*/ 554094 h 874716"/>
              <a:gd name="connsiteX142" fmla="*/ 3073059 w 6857455"/>
              <a:gd name="connsiteY142" fmla="*/ 564192 h 874716"/>
              <a:gd name="connsiteX143" fmla="*/ 3182219 w 6857455"/>
              <a:gd name="connsiteY143" fmla="*/ 594862 h 874716"/>
              <a:gd name="connsiteX144" fmla="*/ 3233656 w 6857455"/>
              <a:gd name="connsiteY144" fmla="*/ 599625 h 874716"/>
              <a:gd name="connsiteX145" fmla="*/ 3288332 w 6857455"/>
              <a:gd name="connsiteY145" fmla="*/ 609914 h 874716"/>
              <a:gd name="connsiteX146" fmla="*/ 3423591 w 6857455"/>
              <a:gd name="connsiteY146" fmla="*/ 656015 h 874716"/>
              <a:gd name="connsiteX147" fmla="*/ 3534084 w 6857455"/>
              <a:gd name="connsiteY147" fmla="*/ 653349 h 874716"/>
              <a:gd name="connsiteX148" fmla="*/ 3604571 w 6857455"/>
              <a:gd name="connsiteY148" fmla="*/ 653918 h 874716"/>
              <a:gd name="connsiteX149" fmla="*/ 3688586 w 6857455"/>
              <a:gd name="connsiteY149" fmla="*/ 669160 h 874716"/>
              <a:gd name="connsiteX150" fmla="*/ 3757358 w 6857455"/>
              <a:gd name="connsiteY150" fmla="*/ 691450 h 874716"/>
              <a:gd name="connsiteX151" fmla="*/ 3852421 w 6857455"/>
              <a:gd name="connsiteY151" fmla="*/ 709167 h 874716"/>
              <a:gd name="connsiteX152" fmla="*/ 3947104 w 6857455"/>
              <a:gd name="connsiteY152" fmla="*/ 743267 h 874716"/>
              <a:gd name="connsiteX153" fmla="*/ 4013208 w 6857455"/>
              <a:gd name="connsiteY153" fmla="*/ 769367 h 874716"/>
              <a:gd name="connsiteX154" fmla="*/ 4105222 w 6857455"/>
              <a:gd name="connsiteY154" fmla="*/ 792417 h 874716"/>
              <a:gd name="connsiteX155" fmla="*/ 4246006 w 6857455"/>
              <a:gd name="connsiteY155" fmla="*/ 808610 h 874716"/>
              <a:gd name="connsiteX156" fmla="*/ 4310779 w 6857455"/>
              <a:gd name="connsiteY156" fmla="*/ 810326 h 874716"/>
              <a:gd name="connsiteX157" fmla="*/ 4413272 w 6857455"/>
              <a:gd name="connsiteY157" fmla="*/ 848235 h 874716"/>
              <a:gd name="connsiteX158" fmla="*/ 4457087 w 6857455"/>
              <a:gd name="connsiteY158" fmla="*/ 866524 h 874716"/>
              <a:gd name="connsiteX159" fmla="*/ 4496523 w 6857455"/>
              <a:gd name="connsiteY159" fmla="*/ 851284 h 874716"/>
              <a:gd name="connsiteX160" fmla="*/ 4522050 w 6857455"/>
              <a:gd name="connsiteY160" fmla="*/ 833757 h 874716"/>
              <a:gd name="connsiteX161" fmla="*/ 4602824 w 6857455"/>
              <a:gd name="connsiteY161" fmla="*/ 848618 h 874716"/>
              <a:gd name="connsiteX162" fmla="*/ 4688553 w 6857455"/>
              <a:gd name="connsiteY162" fmla="*/ 864238 h 874716"/>
              <a:gd name="connsiteX163" fmla="*/ 4749895 w 6857455"/>
              <a:gd name="connsiteY163" fmla="*/ 874716 h 874716"/>
              <a:gd name="connsiteX164" fmla="*/ 4826480 w 6857455"/>
              <a:gd name="connsiteY164" fmla="*/ 866334 h 874716"/>
              <a:gd name="connsiteX165" fmla="*/ 4886870 w 6857455"/>
              <a:gd name="connsiteY165" fmla="*/ 862906 h 874716"/>
              <a:gd name="connsiteX166" fmla="*/ 4935639 w 6857455"/>
              <a:gd name="connsiteY166" fmla="*/ 853190 h 874716"/>
              <a:gd name="connsiteX167" fmla="*/ 4952784 w 6857455"/>
              <a:gd name="connsiteY167" fmla="*/ 847473 h 874716"/>
              <a:gd name="connsiteX168" fmla="*/ 5088617 w 6857455"/>
              <a:gd name="connsiteY168" fmla="*/ 802896 h 874716"/>
              <a:gd name="connsiteX169" fmla="*/ 5233781 w 6857455"/>
              <a:gd name="connsiteY169" fmla="*/ 767271 h 874716"/>
              <a:gd name="connsiteX170" fmla="*/ 5327893 w 6857455"/>
              <a:gd name="connsiteY170" fmla="*/ 789752 h 874716"/>
              <a:gd name="connsiteX171" fmla="*/ 5362946 w 6857455"/>
              <a:gd name="connsiteY171" fmla="*/ 789370 h 874716"/>
              <a:gd name="connsiteX172" fmla="*/ 5524115 w 6857455"/>
              <a:gd name="connsiteY172" fmla="*/ 794514 h 874716"/>
              <a:gd name="connsiteX173" fmla="*/ 5552500 w 6857455"/>
              <a:gd name="connsiteY173" fmla="*/ 800038 h 874716"/>
              <a:gd name="connsiteX174" fmla="*/ 5705857 w 6857455"/>
              <a:gd name="connsiteY174" fmla="*/ 777367 h 874716"/>
              <a:gd name="connsiteX175" fmla="*/ 5761485 w 6857455"/>
              <a:gd name="connsiteY175" fmla="*/ 773557 h 874716"/>
              <a:gd name="connsiteX176" fmla="*/ 5812731 w 6857455"/>
              <a:gd name="connsiteY176" fmla="*/ 767271 h 874716"/>
              <a:gd name="connsiteX177" fmla="*/ 5884361 w 6857455"/>
              <a:gd name="connsiteY177" fmla="*/ 765747 h 874716"/>
              <a:gd name="connsiteX178" fmla="*/ 5958660 w 6857455"/>
              <a:gd name="connsiteY178" fmla="*/ 768605 h 874716"/>
              <a:gd name="connsiteX179" fmla="*/ 6041528 w 6857455"/>
              <a:gd name="connsiteY179" fmla="*/ 768033 h 874716"/>
              <a:gd name="connsiteX180" fmla="*/ 6074297 w 6857455"/>
              <a:gd name="connsiteY180" fmla="*/ 763081 h 874716"/>
              <a:gd name="connsiteX181" fmla="*/ 6162880 w 6857455"/>
              <a:gd name="connsiteY181" fmla="*/ 766509 h 874716"/>
              <a:gd name="connsiteX182" fmla="*/ 6209364 w 6857455"/>
              <a:gd name="connsiteY182" fmla="*/ 760795 h 874716"/>
              <a:gd name="connsiteX183" fmla="*/ 6285948 w 6857455"/>
              <a:gd name="connsiteY183" fmla="*/ 759651 h 874716"/>
              <a:gd name="connsiteX184" fmla="*/ 6310905 w 6857455"/>
              <a:gd name="connsiteY184" fmla="*/ 758316 h 874716"/>
              <a:gd name="connsiteX185" fmla="*/ 6333194 w 6857455"/>
              <a:gd name="connsiteY185" fmla="*/ 757554 h 874716"/>
              <a:gd name="connsiteX186" fmla="*/ 6409586 w 6857455"/>
              <a:gd name="connsiteY186" fmla="*/ 773177 h 874716"/>
              <a:gd name="connsiteX187" fmla="*/ 6477407 w 6857455"/>
              <a:gd name="connsiteY187" fmla="*/ 774129 h 874716"/>
              <a:gd name="connsiteX188" fmla="*/ 6596283 w 6857455"/>
              <a:gd name="connsiteY188" fmla="*/ 786703 h 874716"/>
              <a:gd name="connsiteX189" fmla="*/ 6622573 w 6857455"/>
              <a:gd name="connsiteY189" fmla="*/ 782321 h 874716"/>
              <a:gd name="connsiteX190" fmla="*/ 6704872 w 6857455"/>
              <a:gd name="connsiteY190" fmla="*/ 780607 h 874716"/>
              <a:gd name="connsiteX191" fmla="*/ 6751738 w 6857455"/>
              <a:gd name="connsiteY191" fmla="*/ 779273 h 874716"/>
              <a:gd name="connsiteX192" fmla="*/ 6809650 w 6857455"/>
              <a:gd name="connsiteY192" fmla="*/ 788417 h 874716"/>
              <a:gd name="connsiteX193" fmla="*/ 6832976 w 6857455"/>
              <a:gd name="connsiteY193" fmla="*/ 800428 h 87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6857455" h="874716">
                <a:moveTo>
                  <a:pt x="6857455" y="804643"/>
                </a:moveTo>
                <a:lnTo>
                  <a:pt x="6857455" y="562246"/>
                </a:lnTo>
                <a:lnTo>
                  <a:pt x="6829178" y="551284"/>
                </a:lnTo>
                <a:cubicBezTo>
                  <a:pt x="6805745" y="539044"/>
                  <a:pt x="6784885" y="521708"/>
                  <a:pt x="6766024" y="500372"/>
                </a:cubicBezTo>
                <a:cubicBezTo>
                  <a:pt x="6755166" y="488179"/>
                  <a:pt x="6746784" y="486845"/>
                  <a:pt x="6734971" y="500944"/>
                </a:cubicBezTo>
                <a:cubicBezTo>
                  <a:pt x="6721257" y="517326"/>
                  <a:pt x="6701634" y="510850"/>
                  <a:pt x="6683915" y="507040"/>
                </a:cubicBezTo>
                <a:cubicBezTo>
                  <a:pt x="6665629" y="503230"/>
                  <a:pt x="6647148" y="499228"/>
                  <a:pt x="6628860" y="495418"/>
                </a:cubicBezTo>
                <a:cubicBezTo>
                  <a:pt x="6615335" y="492752"/>
                  <a:pt x="6601999" y="490466"/>
                  <a:pt x="6588662" y="487227"/>
                </a:cubicBezTo>
                <a:cubicBezTo>
                  <a:pt x="6547133" y="477129"/>
                  <a:pt x="6509794" y="480177"/>
                  <a:pt x="6476074" y="511230"/>
                </a:cubicBezTo>
                <a:cubicBezTo>
                  <a:pt x="6450356" y="535043"/>
                  <a:pt x="6417399" y="542093"/>
                  <a:pt x="6382345" y="534853"/>
                </a:cubicBezTo>
                <a:cubicBezTo>
                  <a:pt x="6377963" y="533901"/>
                  <a:pt x="6372439" y="530091"/>
                  <a:pt x="6369391" y="531615"/>
                </a:cubicBezTo>
                <a:cubicBezTo>
                  <a:pt x="6323479" y="553904"/>
                  <a:pt x="6287092" y="514658"/>
                  <a:pt x="6244799" y="512182"/>
                </a:cubicBezTo>
                <a:cubicBezTo>
                  <a:pt x="6226130" y="511040"/>
                  <a:pt x="6207079" y="496942"/>
                  <a:pt x="6190315" y="485703"/>
                </a:cubicBezTo>
                <a:cubicBezTo>
                  <a:pt x="6167262" y="470271"/>
                  <a:pt x="6146687" y="455412"/>
                  <a:pt x="6115446" y="462270"/>
                </a:cubicBezTo>
                <a:cubicBezTo>
                  <a:pt x="6084203" y="469319"/>
                  <a:pt x="6055627" y="456364"/>
                  <a:pt x="6032194" y="434266"/>
                </a:cubicBezTo>
                <a:cubicBezTo>
                  <a:pt x="6014287" y="417501"/>
                  <a:pt x="5994665" y="415977"/>
                  <a:pt x="5971042" y="420738"/>
                </a:cubicBezTo>
                <a:cubicBezTo>
                  <a:pt x="5941513" y="426645"/>
                  <a:pt x="5910842" y="427027"/>
                  <a:pt x="5880933" y="430646"/>
                </a:cubicBezTo>
                <a:cubicBezTo>
                  <a:pt x="5874454" y="431408"/>
                  <a:pt x="5866265" y="434076"/>
                  <a:pt x="5862452" y="438648"/>
                </a:cubicBezTo>
                <a:cubicBezTo>
                  <a:pt x="5815779" y="495418"/>
                  <a:pt x="5750055" y="495990"/>
                  <a:pt x="5685283" y="498658"/>
                </a:cubicBezTo>
                <a:cubicBezTo>
                  <a:pt x="5646039" y="500372"/>
                  <a:pt x="5606604" y="500372"/>
                  <a:pt x="5567169" y="499420"/>
                </a:cubicBezTo>
                <a:cubicBezTo>
                  <a:pt x="5553832" y="499228"/>
                  <a:pt x="5539736" y="496180"/>
                  <a:pt x="5527923" y="490466"/>
                </a:cubicBezTo>
                <a:cubicBezTo>
                  <a:pt x="5503348" y="478463"/>
                  <a:pt x="5480680" y="462843"/>
                  <a:pt x="5456292" y="450650"/>
                </a:cubicBezTo>
                <a:cubicBezTo>
                  <a:pt x="5447151" y="445886"/>
                  <a:pt x="5435338" y="445696"/>
                  <a:pt x="5424670" y="444934"/>
                </a:cubicBezTo>
                <a:cubicBezTo>
                  <a:pt x="5405809" y="443410"/>
                  <a:pt x="5384854" y="447982"/>
                  <a:pt x="5368662" y="441124"/>
                </a:cubicBezTo>
                <a:cubicBezTo>
                  <a:pt x="5326559" y="423407"/>
                  <a:pt x="5287123" y="427407"/>
                  <a:pt x="5247118" y="444934"/>
                </a:cubicBezTo>
                <a:cubicBezTo>
                  <a:pt x="5191108" y="469509"/>
                  <a:pt x="5138148" y="467605"/>
                  <a:pt x="5088617" y="428742"/>
                </a:cubicBezTo>
                <a:cubicBezTo>
                  <a:pt x="5066328" y="411215"/>
                  <a:pt x="5044609" y="419596"/>
                  <a:pt x="5025750" y="433694"/>
                </a:cubicBezTo>
                <a:cubicBezTo>
                  <a:pt x="5004032" y="450078"/>
                  <a:pt x="4982885" y="454268"/>
                  <a:pt x="4957930" y="442268"/>
                </a:cubicBezTo>
                <a:cubicBezTo>
                  <a:pt x="4952404" y="439600"/>
                  <a:pt x="4944594" y="440933"/>
                  <a:pt x="4938116" y="441886"/>
                </a:cubicBezTo>
                <a:cubicBezTo>
                  <a:pt x="4901158" y="446648"/>
                  <a:pt x="4864009" y="454650"/>
                  <a:pt x="4833910" y="421693"/>
                </a:cubicBezTo>
                <a:cubicBezTo>
                  <a:pt x="4828004" y="415214"/>
                  <a:pt x="4818097" y="412549"/>
                  <a:pt x="4810095" y="408167"/>
                </a:cubicBezTo>
                <a:cubicBezTo>
                  <a:pt x="4776566" y="390258"/>
                  <a:pt x="4777900" y="391974"/>
                  <a:pt x="4747991" y="413691"/>
                </a:cubicBezTo>
                <a:cubicBezTo>
                  <a:pt x="4732369" y="425121"/>
                  <a:pt x="4710842" y="436742"/>
                  <a:pt x="4692745" y="435790"/>
                </a:cubicBezTo>
                <a:cubicBezTo>
                  <a:pt x="4583584" y="430075"/>
                  <a:pt x="4479758" y="457508"/>
                  <a:pt x="4375933" y="483417"/>
                </a:cubicBezTo>
                <a:cubicBezTo>
                  <a:pt x="4311923" y="499420"/>
                  <a:pt x="4249436" y="500372"/>
                  <a:pt x="4185426" y="484179"/>
                </a:cubicBezTo>
                <a:cubicBezTo>
                  <a:pt x="4139133" y="472367"/>
                  <a:pt x="4095315" y="491800"/>
                  <a:pt x="4052072" y="505134"/>
                </a:cubicBezTo>
                <a:cubicBezTo>
                  <a:pt x="4043117" y="507799"/>
                  <a:pt x="4034735" y="518278"/>
                  <a:pt x="4029973" y="527233"/>
                </a:cubicBezTo>
                <a:cubicBezTo>
                  <a:pt x="4012826" y="558858"/>
                  <a:pt x="3984441" y="563810"/>
                  <a:pt x="3948626" y="550666"/>
                </a:cubicBezTo>
                <a:cubicBezTo>
                  <a:pt x="3920241" y="540377"/>
                  <a:pt x="3894332" y="526661"/>
                  <a:pt x="3871280" y="502275"/>
                </a:cubicBezTo>
                <a:cubicBezTo>
                  <a:pt x="3844229" y="473701"/>
                  <a:pt x="3816224" y="441124"/>
                  <a:pt x="3774312" y="429122"/>
                </a:cubicBezTo>
                <a:cubicBezTo>
                  <a:pt x="3756214" y="423979"/>
                  <a:pt x="3740593" y="423217"/>
                  <a:pt x="3721543" y="428552"/>
                </a:cubicBezTo>
                <a:cubicBezTo>
                  <a:pt x="3684583" y="438837"/>
                  <a:pt x="3647436" y="446078"/>
                  <a:pt x="3612763" y="414263"/>
                </a:cubicBezTo>
                <a:cubicBezTo>
                  <a:pt x="3593712" y="396736"/>
                  <a:pt x="3567994" y="385496"/>
                  <a:pt x="3537323" y="389878"/>
                </a:cubicBezTo>
                <a:cubicBezTo>
                  <a:pt x="3499031" y="395402"/>
                  <a:pt x="3464168" y="381496"/>
                  <a:pt x="3431593" y="360921"/>
                </a:cubicBezTo>
                <a:cubicBezTo>
                  <a:pt x="3419971" y="353491"/>
                  <a:pt x="3405682" y="349301"/>
                  <a:pt x="3392158" y="345681"/>
                </a:cubicBezTo>
                <a:cubicBezTo>
                  <a:pt x="3360915" y="337298"/>
                  <a:pt x="3329480" y="329868"/>
                  <a:pt x="3297856" y="323010"/>
                </a:cubicBezTo>
                <a:cubicBezTo>
                  <a:pt x="3271948" y="317296"/>
                  <a:pt x="3245849" y="313104"/>
                  <a:pt x="3219748" y="308151"/>
                </a:cubicBezTo>
                <a:cubicBezTo>
                  <a:pt x="3191173" y="302817"/>
                  <a:pt x="3168502" y="290433"/>
                  <a:pt x="3156692" y="261668"/>
                </a:cubicBezTo>
                <a:cubicBezTo>
                  <a:pt x="3152882" y="252524"/>
                  <a:pt x="3143737" y="245283"/>
                  <a:pt x="3136497" y="237663"/>
                </a:cubicBezTo>
                <a:cubicBezTo>
                  <a:pt x="3131355" y="232139"/>
                  <a:pt x="3124495" y="227947"/>
                  <a:pt x="3119733" y="222233"/>
                </a:cubicBezTo>
                <a:cubicBezTo>
                  <a:pt x="3094776" y="192132"/>
                  <a:pt x="3070201" y="161843"/>
                  <a:pt x="3045436" y="131742"/>
                </a:cubicBezTo>
                <a:cubicBezTo>
                  <a:pt x="3042958" y="128884"/>
                  <a:pt x="3040292" y="125455"/>
                  <a:pt x="3037054" y="124121"/>
                </a:cubicBezTo>
                <a:cubicBezTo>
                  <a:pt x="3003525" y="110215"/>
                  <a:pt x="2969614" y="97070"/>
                  <a:pt x="2936466" y="82400"/>
                </a:cubicBezTo>
                <a:cubicBezTo>
                  <a:pt x="2923702" y="76686"/>
                  <a:pt x="2910558" y="69637"/>
                  <a:pt x="2901031" y="59731"/>
                </a:cubicBezTo>
                <a:cubicBezTo>
                  <a:pt x="2879314" y="37250"/>
                  <a:pt x="2859502" y="12866"/>
                  <a:pt x="2828259" y="3149"/>
                </a:cubicBezTo>
                <a:cubicBezTo>
                  <a:pt x="2819114" y="293"/>
                  <a:pt x="2808256" y="-1231"/>
                  <a:pt x="2799492" y="1245"/>
                </a:cubicBezTo>
                <a:cubicBezTo>
                  <a:pt x="2763867" y="11532"/>
                  <a:pt x="2729005" y="24296"/>
                  <a:pt x="2693570" y="35154"/>
                </a:cubicBezTo>
                <a:cubicBezTo>
                  <a:pt x="2671092" y="41823"/>
                  <a:pt x="2650707" y="49825"/>
                  <a:pt x="2639847" y="73448"/>
                </a:cubicBezTo>
                <a:cubicBezTo>
                  <a:pt x="2636801" y="80114"/>
                  <a:pt x="2628226" y="87354"/>
                  <a:pt x="2621178" y="88688"/>
                </a:cubicBezTo>
                <a:cubicBezTo>
                  <a:pt x="2575839" y="97260"/>
                  <a:pt x="2531069" y="101451"/>
                  <a:pt x="2489348" y="72304"/>
                </a:cubicBezTo>
                <a:cubicBezTo>
                  <a:pt x="2480585" y="66017"/>
                  <a:pt x="2464201" y="66017"/>
                  <a:pt x="2452580" y="68683"/>
                </a:cubicBezTo>
                <a:cubicBezTo>
                  <a:pt x="2407811" y="78590"/>
                  <a:pt x="2365328" y="82020"/>
                  <a:pt x="2326464" y="50395"/>
                </a:cubicBezTo>
                <a:cubicBezTo>
                  <a:pt x="2321892" y="46585"/>
                  <a:pt x="2307224" y="50015"/>
                  <a:pt x="2300365" y="54777"/>
                </a:cubicBezTo>
                <a:cubicBezTo>
                  <a:pt x="2234259" y="101261"/>
                  <a:pt x="2198064" y="102405"/>
                  <a:pt x="2130434" y="58397"/>
                </a:cubicBezTo>
                <a:cubicBezTo>
                  <a:pt x="2126052" y="55539"/>
                  <a:pt x="2120337" y="52301"/>
                  <a:pt x="2118621" y="47919"/>
                </a:cubicBezTo>
                <a:cubicBezTo>
                  <a:pt x="2107001" y="19914"/>
                  <a:pt x="2082236" y="19152"/>
                  <a:pt x="2057659" y="16866"/>
                </a:cubicBezTo>
                <a:cubicBezTo>
                  <a:pt x="2030608" y="14390"/>
                  <a:pt x="2003555" y="11152"/>
                  <a:pt x="1976314" y="8865"/>
                </a:cubicBezTo>
                <a:cubicBezTo>
                  <a:pt x="1971550" y="8483"/>
                  <a:pt x="1966216" y="10007"/>
                  <a:pt x="1961454" y="11724"/>
                </a:cubicBezTo>
                <a:cubicBezTo>
                  <a:pt x="1943165" y="18010"/>
                  <a:pt x="1925449" y="27154"/>
                  <a:pt x="1906588" y="30964"/>
                </a:cubicBezTo>
                <a:cubicBezTo>
                  <a:pt x="1865821" y="39156"/>
                  <a:pt x="1826385" y="55539"/>
                  <a:pt x="1783330" y="48871"/>
                </a:cubicBezTo>
                <a:cubicBezTo>
                  <a:pt x="1775902" y="47729"/>
                  <a:pt x="1767327" y="53253"/>
                  <a:pt x="1759327" y="55349"/>
                </a:cubicBezTo>
                <a:cubicBezTo>
                  <a:pt x="1744849" y="58969"/>
                  <a:pt x="1730750" y="64111"/>
                  <a:pt x="1716082" y="65445"/>
                </a:cubicBezTo>
                <a:cubicBezTo>
                  <a:pt x="1677218" y="68875"/>
                  <a:pt x="1637975" y="71924"/>
                  <a:pt x="1598920" y="72114"/>
                </a:cubicBezTo>
                <a:cubicBezTo>
                  <a:pt x="1580061" y="72304"/>
                  <a:pt x="1561201" y="65065"/>
                  <a:pt x="1542150" y="62207"/>
                </a:cubicBezTo>
                <a:cubicBezTo>
                  <a:pt x="1533578" y="60873"/>
                  <a:pt x="1519669" y="58587"/>
                  <a:pt x="1516813" y="62779"/>
                </a:cubicBezTo>
                <a:cubicBezTo>
                  <a:pt x="1494714" y="94592"/>
                  <a:pt x="1463661" y="88496"/>
                  <a:pt x="1432228" y="88116"/>
                </a:cubicBezTo>
                <a:cubicBezTo>
                  <a:pt x="1362884" y="87354"/>
                  <a:pt x="1295826" y="60493"/>
                  <a:pt x="1224765" y="71924"/>
                </a:cubicBezTo>
                <a:cubicBezTo>
                  <a:pt x="1204191" y="75162"/>
                  <a:pt x="1181330" y="62397"/>
                  <a:pt x="1159231" y="58207"/>
                </a:cubicBezTo>
                <a:cubicBezTo>
                  <a:pt x="1147801" y="56111"/>
                  <a:pt x="1135228" y="53633"/>
                  <a:pt x="1124370" y="56301"/>
                </a:cubicBezTo>
                <a:cubicBezTo>
                  <a:pt x="1107605" y="60493"/>
                  <a:pt x="1091411" y="68113"/>
                  <a:pt x="1075600" y="75542"/>
                </a:cubicBezTo>
                <a:cubicBezTo>
                  <a:pt x="1046261" y="89258"/>
                  <a:pt x="1016162" y="89258"/>
                  <a:pt x="986633" y="79162"/>
                </a:cubicBezTo>
                <a:cubicBezTo>
                  <a:pt x="944722" y="64873"/>
                  <a:pt x="903193" y="64873"/>
                  <a:pt x="861089" y="76304"/>
                </a:cubicBezTo>
                <a:cubicBezTo>
                  <a:pt x="826990" y="85638"/>
                  <a:pt x="791935" y="92116"/>
                  <a:pt x="759168" y="104689"/>
                </a:cubicBezTo>
                <a:cubicBezTo>
                  <a:pt x="744689" y="110215"/>
                  <a:pt x="732497" y="126597"/>
                  <a:pt x="723735" y="140696"/>
                </a:cubicBezTo>
                <a:cubicBezTo>
                  <a:pt x="706018" y="169271"/>
                  <a:pt x="674013" y="169081"/>
                  <a:pt x="647532" y="147934"/>
                </a:cubicBezTo>
                <a:cubicBezTo>
                  <a:pt x="619717" y="125645"/>
                  <a:pt x="584664" y="112501"/>
                  <a:pt x="552659" y="95926"/>
                </a:cubicBezTo>
                <a:cubicBezTo>
                  <a:pt x="549993" y="94592"/>
                  <a:pt x="545039" y="96116"/>
                  <a:pt x="541800" y="97640"/>
                </a:cubicBezTo>
                <a:cubicBezTo>
                  <a:pt x="488649" y="122407"/>
                  <a:pt x="433593" y="126979"/>
                  <a:pt x="375107" y="123169"/>
                </a:cubicBezTo>
                <a:cubicBezTo>
                  <a:pt x="341960" y="121073"/>
                  <a:pt x="307289" y="137076"/>
                  <a:pt x="273567" y="145458"/>
                </a:cubicBezTo>
                <a:cubicBezTo>
                  <a:pt x="269757" y="146410"/>
                  <a:pt x="266519" y="151174"/>
                  <a:pt x="264043" y="154792"/>
                </a:cubicBezTo>
                <a:cubicBezTo>
                  <a:pt x="240228" y="190800"/>
                  <a:pt x="208223" y="200706"/>
                  <a:pt x="169360" y="177273"/>
                </a:cubicBezTo>
                <a:cubicBezTo>
                  <a:pt x="143643" y="161651"/>
                  <a:pt x="118114" y="158032"/>
                  <a:pt x="89347" y="157460"/>
                </a:cubicBezTo>
                <a:cubicBezTo>
                  <a:pt x="71059" y="157078"/>
                  <a:pt x="52962" y="147934"/>
                  <a:pt x="34291" y="145268"/>
                </a:cubicBezTo>
                <a:lnTo>
                  <a:pt x="0" y="142056"/>
                </a:lnTo>
                <a:lnTo>
                  <a:pt x="0" y="849556"/>
                </a:lnTo>
                <a:lnTo>
                  <a:pt x="60652" y="844783"/>
                </a:lnTo>
                <a:cubicBezTo>
                  <a:pt x="80251" y="839473"/>
                  <a:pt x="99446" y="832043"/>
                  <a:pt x="119068" y="827281"/>
                </a:cubicBezTo>
                <a:cubicBezTo>
                  <a:pt x="137355" y="822899"/>
                  <a:pt x="154501" y="812802"/>
                  <a:pt x="171840" y="804420"/>
                </a:cubicBezTo>
                <a:cubicBezTo>
                  <a:pt x="204985" y="788417"/>
                  <a:pt x="240420" y="798514"/>
                  <a:pt x="274329" y="794324"/>
                </a:cubicBezTo>
                <a:cubicBezTo>
                  <a:pt x="285188" y="792990"/>
                  <a:pt x="296046" y="791466"/>
                  <a:pt x="306715" y="788798"/>
                </a:cubicBezTo>
                <a:cubicBezTo>
                  <a:pt x="335864" y="781749"/>
                  <a:pt x="365583" y="775653"/>
                  <a:pt x="393967" y="765937"/>
                </a:cubicBezTo>
                <a:cubicBezTo>
                  <a:pt x="426165" y="755078"/>
                  <a:pt x="457028" y="740600"/>
                  <a:pt x="493793" y="725549"/>
                </a:cubicBezTo>
                <a:cubicBezTo>
                  <a:pt x="506557" y="729360"/>
                  <a:pt x="526180" y="739648"/>
                  <a:pt x="546373" y="740600"/>
                </a:cubicBezTo>
                <a:cubicBezTo>
                  <a:pt x="611337" y="743838"/>
                  <a:pt x="672107" y="726121"/>
                  <a:pt x="730211" y="698116"/>
                </a:cubicBezTo>
                <a:cubicBezTo>
                  <a:pt x="747927" y="689734"/>
                  <a:pt x="766980" y="684210"/>
                  <a:pt x="784889" y="676018"/>
                </a:cubicBezTo>
                <a:cubicBezTo>
                  <a:pt x="791173" y="673161"/>
                  <a:pt x="799365" y="667065"/>
                  <a:pt x="800509" y="661349"/>
                </a:cubicBezTo>
                <a:cubicBezTo>
                  <a:pt x="807175" y="628201"/>
                  <a:pt x="831942" y="628772"/>
                  <a:pt x="857661" y="626868"/>
                </a:cubicBezTo>
                <a:cubicBezTo>
                  <a:pt x="888332" y="624582"/>
                  <a:pt x="918621" y="619248"/>
                  <a:pt x="949102" y="614676"/>
                </a:cubicBezTo>
                <a:cubicBezTo>
                  <a:pt x="953104" y="614104"/>
                  <a:pt x="956722" y="610104"/>
                  <a:pt x="960342" y="607435"/>
                </a:cubicBezTo>
                <a:cubicBezTo>
                  <a:pt x="965867" y="603435"/>
                  <a:pt x="971011" y="597339"/>
                  <a:pt x="977109" y="595815"/>
                </a:cubicBezTo>
                <a:cubicBezTo>
                  <a:pt x="1008350" y="588385"/>
                  <a:pt x="1039783" y="582099"/>
                  <a:pt x="1071218" y="575240"/>
                </a:cubicBezTo>
                <a:cubicBezTo>
                  <a:pt x="1078266" y="573716"/>
                  <a:pt x="1085505" y="571812"/>
                  <a:pt x="1091983" y="568764"/>
                </a:cubicBezTo>
                <a:cubicBezTo>
                  <a:pt x="1098079" y="565906"/>
                  <a:pt x="1103223" y="560952"/>
                  <a:pt x="1109321" y="557904"/>
                </a:cubicBezTo>
                <a:cubicBezTo>
                  <a:pt x="1125892" y="549714"/>
                  <a:pt x="1142851" y="542093"/>
                  <a:pt x="1162279" y="532949"/>
                </a:cubicBezTo>
                <a:cubicBezTo>
                  <a:pt x="1173138" y="550094"/>
                  <a:pt x="1187810" y="540377"/>
                  <a:pt x="1206097" y="532187"/>
                </a:cubicBezTo>
                <a:cubicBezTo>
                  <a:pt x="1224765" y="523805"/>
                  <a:pt x="1246292" y="521137"/>
                  <a:pt x="1266867" y="518088"/>
                </a:cubicBezTo>
                <a:cubicBezTo>
                  <a:pt x="1304588" y="512564"/>
                  <a:pt x="1342499" y="509134"/>
                  <a:pt x="1380219" y="504182"/>
                </a:cubicBezTo>
                <a:cubicBezTo>
                  <a:pt x="1388221" y="503038"/>
                  <a:pt x="1397365" y="500944"/>
                  <a:pt x="1403461" y="496180"/>
                </a:cubicBezTo>
                <a:cubicBezTo>
                  <a:pt x="1445181" y="464175"/>
                  <a:pt x="1495858" y="455222"/>
                  <a:pt x="1544054" y="458268"/>
                </a:cubicBezTo>
                <a:cubicBezTo>
                  <a:pt x="1581965" y="460557"/>
                  <a:pt x="1619114" y="462270"/>
                  <a:pt x="1656644" y="459032"/>
                </a:cubicBezTo>
                <a:cubicBezTo>
                  <a:pt x="1659502" y="458841"/>
                  <a:pt x="1663312" y="459223"/>
                  <a:pt x="1665406" y="460747"/>
                </a:cubicBezTo>
                <a:cubicBezTo>
                  <a:pt x="1678360" y="470843"/>
                  <a:pt x="1691887" y="471605"/>
                  <a:pt x="1708461" y="473318"/>
                </a:cubicBezTo>
                <a:cubicBezTo>
                  <a:pt x="1731894" y="475797"/>
                  <a:pt x="1753421" y="474081"/>
                  <a:pt x="1775140" y="469891"/>
                </a:cubicBezTo>
                <a:cubicBezTo>
                  <a:pt x="1790952" y="466843"/>
                  <a:pt x="1806953" y="460557"/>
                  <a:pt x="1821051" y="452554"/>
                </a:cubicBezTo>
                <a:cubicBezTo>
                  <a:pt x="1840672" y="441314"/>
                  <a:pt x="1859535" y="436934"/>
                  <a:pt x="1878203" y="451792"/>
                </a:cubicBezTo>
                <a:cubicBezTo>
                  <a:pt x="1898396" y="467605"/>
                  <a:pt x="1921257" y="462081"/>
                  <a:pt x="1943547" y="462651"/>
                </a:cubicBezTo>
                <a:cubicBezTo>
                  <a:pt x="1953262" y="462843"/>
                  <a:pt x="1963550" y="462461"/>
                  <a:pt x="1972884" y="464937"/>
                </a:cubicBezTo>
                <a:cubicBezTo>
                  <a:pt x="1999935" y="471987"/>
                  <a:pt x="2026036" y="482655"/>
                  <a:pt x="2053469" y="487417"/>
                </a:cubicBezTo>
                <a:cubicBezTo>
                  <a:pt x="2068710" y="490084"/>
                  <a:pt x="2085664" y="485321"/>
                  <a:pt x="2101477" y="481893"/>
                </a:cubicBezTo>
                <a:cubicBezTo>
                  <a:pt x="2117479" y="478273"/>
                  <a:pt x="2133290" y="472749"/>
                  <a:pt x="2148722" y="467033"/>
                </a:cubicBezTo>
                <a:cubicBezTo>
                  <a:pt x="2159199" y="463223"/>
                  <a:pt x="2170629" y="459603"/>
                  <a:pt x="2179011" y="452744"/>
                </a:cubicBezTo>
                <a:cubicBezTo>
                  <a:pt x="2198064" y="437124"/>
                  <a:pt x="2217685" y="434455"/>
                  <a:pt x="2240165" y="442648"/>
                </a:cubicBezTo>
                <a:cubicBezTo>
                  <a:pt x="2243593" y="443982"/>
                  <a:pt x="2247594" y="443982"/>
                  <a:pt x="2251404" y="444172"/>
                </a:cubicBezTo>
                <a:cubicBezTo>
                  <a:pt x="2312370" y="448172"/>
                  <a:pt x="2373330" y="450650"/>
                  <a:pt x="2433912" y="456746"/>
                </a:cubicBezTo>
                <a:cubicBezTo>
                  <a:pt x="2458485" y="459223"/>
                  <a:pt x="2482107" y="470081"/>
                  <a:pt x="2506302" y="476939"/>
                </a:cubicBezTo>
                <a:cubicBezTo>
                  <a:pt x="2511256" y="478273"/>
                  <a:pt x="2516783" y="480369"/>
                  <a:pt x="2521735" y="479415"/>
                </a:cubicBezTo>
                <a:cubicBezTo>
                  <a:pt x="2575647" y="469891"/>
                  <a:pt x="2626132" y="483797"/>
                  <a:pt x="2675854" y="502086"/>
                </a:cubicBezTo>
                <a:cubicBezTo>
                  <a:pt x="2680996" y="503992"/>
                  <a:pt x="2687282" y="503419"/>
                  <a:pt x="2692998" y="503038"/>
                </a:cubicBezTo>
                <a:cubicBezTo>
                  <a:pt x="2709003" y="501706"/>
                  <a:pt x="2726337" y="495038"/>
                  <a:pt x="2740816" y="499037"/>
                </a:cubicBezTo>
                <a:cubicBezTo>
                  <a:pt x="2779297" y="510088"/>
                  <a:pt x="2817398" y="523423"/>
                  <a:pt x="2853596" y="540187"/>
                </a:cubicBezTo>
                <a:cubicBezTo>
                  <a:pt x="2890365" y="557142"/>
                  <a:pt x="2924464" y="571430"/>
                  <a:pt x="2966565" y="554286"/>
                </a:cubicBezTo>
                <a:cubicBezTo>
                  <a:pt x="2984472" y="547045"/>
                  <a:pt x="3008095" y="552190"/>
                  <a:pt x="3028671" y="554094"/>
                </a:cubicBezTo>
                <a:cubicBezTo>
                  <a:pt x="3043720" y="555618"/>
                  <a:pt x="3058198" y="564192"/>
                  <a:pt x="3073059" y="564192"/>
                </a:cubicBezTo>
                <a:cubicBezTo>
                  <a:pt x="3112686" y="564192"/>
                  <a:pt x="3147927" y="574288"/>
                  <a:pt x="3182219" y="594862"/>
                </a:cubicBezTo>
                <a:cubicBezTo>
                  <a:pt x="3195557" y="602863"/>
                  <a:pt x="3216322" y="597529"/>
                  <a:pt x="3233656" y="599625"/>
                </a:cubicBezTo>
                <a:cubicBezTo>
                  <a:pt x="3251947" y="602101"/>
                  <a:pt x="3270804" y="604387"/>
                  <a:pt x="3288332" y="609914"/>
                </a:cubicBezTo>
                <a:cubicBezTo>
                  <a:pt x="3333672" y="624392"/>
                  <a:pt x="3378441" y="640774"/>
                  <a:pt x="3423591" y="656015"/>
                </a:cubicBezTo>
                <a:cubicBezTo>
                  <a:pt x="3460738" y="668590"/>
                  <a:pt x="3497317" y="658683"/>
                  <a:pt x="3534084" y="653349"/>
                </a:cubicBezTo>
                <a:cubicBezTo>
                  <a:pt x="3557137" y="649919"/>
                  <a:pt x="3578662" y="641727"/>
                  <a:pt x="3604571" y="653918"/>
                </a:cubicBezTo>
                <a:cubicBezTo>
                  <a:pt x="3629338" y="665541"/>
                  <a:pt x="3660771" y="662873"/>
                  <a:pt x="3688586" y="669160"/>
                </a:cubicBezTo>
                <a:cubicBezTo>
                  <a:pt x="3712020" y="674494"/>
                  <a:pt x="3734687" y="683068"/>
                  <a:pt x="3757358" y="691450"/>
                </a:cubicBezTo>
                <a:cubicBezTo>
                  <a:pt x="3788221" y="702881"/>
                  <a:pt x="3818700" y="714881"/>
                  <a:pt x="3852421" y="709167"/>
                </a:cubicBezTo>
                <a:cubicBezTo>
                  <a:pt x="3890714" y="702689"/>
                  <a:pt x="3917001" y="727073"/>
                  <a:pt x="3947104" y="743267"/>
                </a:cubicBezTo>
                <a:cubicBezTo>
                  <a:pt x="3967869" y="754316"/>
                  <a:pt x="3990538" y="762509"/>
                  <a:pt x="4013208" y="769367"/>
                </a:cubicBezTo>
                <a:cubicBezTo>
                  <a:pt x="4043497" y="778321"/>
                  <a:pt x="4074740" y="783655"/>
                  <a:pt x="4105222" y="792417"/>
                </a:cubicBezTo>
                <a:cubicBezTo>
                  <a:pt x="4151325" y="805561"/>
                  <a:pt x="4198001" y="815850"/>
                  <a:pt x="4246006" y="808610"/>
                </a:cubicBezTo>
                <a:cubicBezTo>
                  <a:pt x="4268105" y="805372"/>
                  <a:pt x="4288682" y="805561"/>
                  <a:pt x="4310779" y="810326"/>
                </a:cubicBezTo>
                <a:cubicBezTo>
                  <a:pt x="4346974" y="818136"/>
                  <a:pt x="4384123" y="819089"/>
                  <a:pt x="4413272" y="848235"/>
                </a:cubicBezTo>
                <a:cubicBezTo>
                  <a:pt x="4423558" y="858524"/>
                  <a:pt x="4442037" y="861190"/>
                  <a:pt x="4457087" y="866524"/>
                </a:cubicBezTo>
                <a:cubicBezTo>
                  <a:pt x="4474424" y="872812"/>
                  <a:pt x="4487186" y="869572"/>
                  <a:pt x="4496523" y="851284"/>
                </a:cubicBezTo>
                <a:cubicBezTo>
                  <a:pt x="4500713" y="843093"/>
                  <a:pt x="4512715" y="835091"/>
                  <a:pt x="4522050" y="833757"/>
                </a:cubicBezTo>
                <a:cubicBezTo>
                  <a:pt x="4550055" y="829757"/>
                  <a:pt x="4575773" y="835663"/>
                  <a:pt x="4602824" y="848618"/>
                </a:cubicBezTo>
                <a:cubicBezTo>
                  <a:pt x="4628161" y="860810"/>
                  <a:pt x="4659786" y="859476"/>
                  <a:pt x="4688553" y="864238"/>
                </a:cubicBezTo>
                <a:cubicBezTo>
                  <a:pt x="4708936" y="867668"/>
                  <a:pt x="4729321" y="874716"/>
                  <a:pt x="4749895" y="874716"/>
                </a:cubicBezTo>
                <a:cubicBezTo>
                  <a:pt x="4775424" y="874716"/>
                  <a:pt x="4800761" y="868620"/>
                  <a:pt x="4826480" y="866334"/>
                </a:cubicBezTo>
                <a:cubicBezTo>
                  <a:pt x="4846482" y="864430"/>
                  <a:pt x="4866867" y="865192"/>
                  <a:pt x="4886870" y="862906"/>
                </a:cubicBezTo>
                <a:cubicBezTo>
                  <a:pt x="4903254" y="861190"/>
                  <a:pt x="4919447" y="856810"/>
                  <a:pt x="4935639" y="853190"/>
                </a:cubicBezTo>
                <a:cubicBezTo>
                  <a:pt x="4941546" y="851856"/>
                  <a:pt x="4947452" y="846711"/>
                  <a:pt x="4952784" y="847473"/>
                </a:cubicBezTo>
                <a:cubicBezTo>
                  <a:pt x="5005745" y="855666"/>
                  <a:pt x="5043847" y="819089"/>
                  <a:pt x="5088617" y="802896"/>
                </a:cubicBezTo>
                <a:cubicBezTo>
                  <a:pt x="5135672" y="785749"/>
                  <a:pt x="5181204" y="759461"/>
                  <a:pt x="5233781" y="767271"/>
                </a:cubicBezTo>
                <a:cubicBezTo>
                  <a:pt x="5265596" y="772033"/>
                  <a:pt x="5296267" y="783083"/>
                  <a:pt x="5327893" y="789752"/>
                </a:cubicBezTo>
                <a:cubicBezTo>
                  <a:pt x="5339132" y="792038"/>
                  <a:pt x="5351705" y="791656"/>
                  <a:pt x="5362946" y="789370"/>
                </a:cubicBezTo>
                <a:cubicBezTo>
                  <a:pt x="5417240" y="778891"/>
                  <a:pt x="5470771" y="777367"/>
                  <a:pt x="5524115" y="794514"/>
                </a:cubicBezTo>
                <a:cubicBezTo>
                  <a:pt x="5533257" y="797372"/>
                  <a:pt x="5542974" y="800038"/>
                  <a:pt x="5552500" y="800038"/>
                </a:cubicBezTo>
                <a:cubicBezTo>
                  <a:pt x="5604697" y="800038"/>
                  <a:pt x="5655944" y="796038"/>
                  <a:pt x="5705857" y="777367"/>
                </a:cubicBezTo>
                <a:cubicBezTo>
                  <a:pt x="5722622" y="771080"/>
                  <a:pt x="5743006" y="775081"/>
                  <a:pt x="5761485" y="773557"/>
                </a:cubicBezTo>
                <a:cubicBezTo>
                  <a:pt x="5778629" y="772224"/>
                  <a:pt x="5796156" y="771653"/>
                  <a:pt x="5812731" y="767271"/>
                </a:cubicBezTo>
                <a:cubicBezTo>
                  <a:pt x="5836925" y="760795"/>
                  <a:pt x="5859404" y="760033"/>
                  <a:pt x="5884361" y="765747"/>
                </a:cubicBezTo>
                <a:cubicBezTo>
                  <a:pt x="5908174" y="771080"/>
                  <a:pt x="5933892" y="768415"/>
                  <a:pt x="5958660" y="768605"/>
                </a:cubicBezTo>
                <a:cubicBezTo>
                  <a:pt x="5986282" y="768795"/>
                  <a:pt x="6013906" y="768984"/>
                  <a:pt x="6041528" y="768033"/>
                </a:cubicBezTo>
                <a:cubicBezTo>
                  <a:pt x="6052579" y="767653"/>
                  <a:pt x="6065151" y="760033"/>
                  <a:pt x="6074297" y="763081"/>
                </a:cubicBezTo>
                <a:cubicBezTo>
                  <a:pt x="6103824" y="773366"/>
                  <a:pt x="6133353" y="760985"/>
                  <a:pt x="6162880" y="766509"/>
                </a:cubicBezTo>
                <a:cubicBezTo>
                  <a:pt x="6177360" y="769367"/>
                  <a:pt x="6193743" y="761557"/>
                  <a:pt x="6209364" y="760795"/>
                </a:cubicBezTo>
                <a:cubicBezTo>
                  <a:pt x="6234892" y="759461"/>
                  <a:pt x="6260419" y="760033"/>
                  <a:pt x="6285948" y="759651"/>
                </a:cubicBezTo>
                <a:cubicBezTo>
                  <a:pt x="6294330" y="759461"/>
                  <a:pt x="6302523" y="758699"/>
                  <a:pt x="6310905" y="758316"/>
                </a:cubicBezTo>
                <a:cubicBezTo>
                  <a:pt x="6318335" y="757936"/>
                  <a:pt x="6326145" y="756222"/>
                  <a:pt x="6333194" y="757554"/>
                </a:cubicBezTo>
                <a:cubicBezTo>
                  <a:pt x="6358723" y="762318"/>
                  <a:pt x="6383869" y="770129"/>
                  <a:pt x="6409586" y="773177"/>
                </a:cubicBezTo>
                <a:cubicBezTo>
                  <a:pt x="6431875" y="775843"/>
                  <a:pt x="6454928" y="772224"/>
                  <a:pt x="6477407" y="774129"/>
                </a:cubicBezTo>
                <a:cubicBezTo>
                  <a:pt x="6517032" y="777367"/>
                  <a:pt x="6556657" y="783083"/>
                  <a:pt x="6596283" y="786703"/>
                </a:cubicBezTo>
                <a:cubicBezTo>
                  <a:pt x="6604857" y="787465"/>
                  <a:pt x="6613809" y="782701"/>
                  <a:pt x="6622573" y="782321"/>
                </a:cubicBezTo>
                <a:cubicBezTo>
                  <a:pt x="6650006" y="781369"/>
                  <a:pt x="6677439" y="781177"/>
                  <a:pt x="6704872" y="780607"/>
                </a:cubicBezTo>
                <a:cubicBezTo>
                  <a:pt x="6720493" y="780415"/>
                  <a:pt x="6736305" y="780987"/>
                  <a:pt x="6751738" y="779273"/>
                </a:cubicBezTo>
                <a:cubicBezTo>
                  <a:pt x="6772120" y="776987"/>
                  <a:pt x="6790599" y="773557"/>
                  <a:pt x="6809650" y="788417"/>
                </a:cubicBezTo>
                <a:cubicBezTo>
                  <a:pt x="6816984" y="794180"/>
                  <a:pt x="6824819" y="797942"/>
                  <a:pt x="6832976" y="800428"/>
                </a:cubicBezTo>
                <a:close/>
              </a:path>
            </a:pathLst>
          </a:custGeom>
          <a:blipFill dpi="0" rotWithShape="1">
            <a:blip r:embed="rId4">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18" name="Picture 2" descr="635+ Thousand Animal Reflection Royalty-Free Images, Stock Photos &amp;  Pictures | Shutterstock">
            <a:extLst>
              <a:ext uri="{FF2B5EF4-FFF2-40B4-BE49-F238E27FC236}">
                <a16:creationId xmlns:a16="http://schemas.microsoft.com/office/drawing/2014/main" id="{4D93FCB9-56E8-F444-8824-7185BD7CC30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5755" r="128" b="-1"/>
          <a:stretch>
            <a:fillRect/>
          </a:stretch>
        </p:blipFill>
        <p:spPr bwMode="auto">
          <a:xfrm>
            <a:off x="1"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9232" name="Rectangle 923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2E297D0-45A1-1CDF-CCC9-770F85A580EE}"/>
              </a:ext>
            </a:extLst>
          </p:cNvPr>
          <p:cNvSpPr>
            <a:spLocks noGrp="1"/>
          </p:cNvSpPr>
          <p:nvPr>
            <p:ph type="title"/>
          </p:nvPr>
        </p:nvSpPr>
        <p:spPr>
          <a:xfrm>
            <a:off x="7531610" y="365125"/>
            <a:ext cx="3822189" cy="1899912"/>
          </a:xfrm>
        </p:spPr>
        <p:txBody>
          <a:bodyPr>
            <a:normAutofit/>
          </a:bodyPr>
          <a:lstStyle/>
          <a:p>
            <a:r>
              <a:rPr lang="en-GB" sz="4000"/>
              <a:t>Todays Aims…</a:t>
            </a:r>
          </a:p>
        </p:txBody>
      </p:sp>
      <p:sp>
        <p:nvSpPr>
          <p:cNvPr id="3" name="Content Placeholder 2">
            <a:extLst>
              <a:ext uri="{FF2B5EF4-FFF2-40B4-BE49-F238E27FC236}">
                <a16:creationId xmlns:a16="http://schemas.microsoft.com/office/drawing/2014/main" id="{FE34DF8E-3E8D-4E00-10F2-E9F33A915BFC}"/>
              </a:ext>
            </a:extLst>
          </p:cNvPr>
          <p:cNvSpPr>
            <a:spLocks noGrp="1"/>
          </p:cNvSpPr>
          <p:nvPr>
            <p:ph idx="1"/>
          </p:nvPr>
        </p:nvSpPr>
        <p:spPr>
          <a:xfrm>
            <a:off x="7531610" y="2434201"/>
            <a:ext cx="3822189" cy="3742762"/>
          </a:xfrm>
        </p:spPr>
        <p:txBody>
          <a:bodyPr>
            <a:normAutofit/>
          </a:bodyPr>
          <a:lstStyle/>
          <a:p>
            <a:r>
              <a:rPr lang="en-GB" sz="2400" dirty="0"/>
              <a:t>Consider definitions of reflection</a:t>
            </a:r>
          </a:p>
          <a:p>
            <a:r>
              <a:rPr lang="en-GB" sz="2400" dirty="0"/>
              <a:t>Understand the process of reflection</a:t>
            </a:r>
          </a:p>
          <a:p>
            <a:r>
              <a:rPr lang="en-GB" sz="2400" dirty="0"/>
              <a:t>Familiarise ourselves with models of reflection</a:t>
            </a:r>
          </a:p>
          <a:p>
            <a:r>
              <a:rPr lang="en-GB" sz="2400" dirty="0"/>
              <a:t>Discuss why reflection for a TAP is critical</a:t>
            </a:r>
          </a:p>
        </p:txBody>
      </p:sp>
    </p:spTree>
    <p:extLst>
      <p:ext uri="{BB962C8B-B14F-4D97-AF65-F5344CB8AC3E}">
        <p14:creationId xmlns:p14="http://schemas.microsoft.com/office/powerpoint/2010/main" val="304041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7ED77F3-5CB6-E82C-31B0-FF557388C8D2}"/>
              </a:ext>
            </a:extLst>
          </p:cNvPr>
          <p:cNvSpPr txBox="1"/>
          <p:nvPr/>
        </p:nvSpPr>
        <p:spPr>
          <a:xfrm>
            <a:off x="838201" y="365125"/>
            <a:ext cx="5251316" cy="1807305"/>
          </a:xfrm>
          <a:prstGeom prst="rect">
            <a:avLst/>
          </a:prstGeom>
        </p:spPr>
        <p:txBody>
          <a:bodyPr vert="horz" lIns="91440" tIns="45720" rIns="91440" bIns="45720" rtlCol="0" anchor="ctr" anchorCtr="0" compatLnSpc="1">
            <a:normAutofit/>
          </a:bodyPr>
          <a:lstStyle/>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4400" b="0" i="0" u="none" strike="noStrike" cap="none" spc="0" baseline="0">
                <a:uFillTx/>
                <a:latin typeface="+mj-lt"/>
                <a:ea typeface="+mj-ea"/>
                <a:cs typeface="+mj-cs"/>
              </a:rPr>
              <a:t>What is reflection?</a:t>
            </a:r>
          </a:p>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endParaRPr lang="en-US" sz="4400" b="0" i="0" u="none" strike="noStrike" cap="none" spc="0" baseline="0">
              <a:uFillTx/>
              <a:latin typeface="+mj-lt"/>
              <a:ea typeface="+mj-ea"/>
              <a:cs typeface="+mj-cs"/>
            </a:endParaRPr>
          </a:p>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endParaRPr lang="en-US" sz="4400" b="0" i="0" u="none" strike="noStrike" cap="none" spc="0" baseline="0">
              <a:uFillTx/>
              <a:latin typeface="+mj-lt"/>
              <a:ea typeface="+mj-ea"/>
              <a:cs typeface="+mj-cs"/>
            </a:endParaRPr>
          </a:p>
        </p:txBody>
      </p:sp>
      <p:sp>
        <p:nvSpPr>
          <p:cNvPr id="3" name="TextBox 2">
            <a:extLst>
              <a:ext uri="{FF2B5EF4-FFF2-40B4-BE49-F238E27FC236}">
                <a16:creationId xmlns:a16="http://schemas.microsoft.com/office/drawing/2014/main" id="{129AC85B-7A1C-23B7-3CF5-A931E860D6EB}"/>
              </a:ext>
            </a:extLst>
          </p:cNvPr>
          <p:cNvSpPr txBox="1"/>
          <p:nvPr/>
        </p:nvSpPr>
        <p:spPr>
          <a:xfrm>
            <a:off x="353962" y="1644444"/>
            <a:ext cx="6349180" cy="4992329"/>
          </a:xfrm>
          <a:prstGeom prst="rect">
            <a:avLst/>
          </a:prstGeom>
        </p:spPr>
        <p:txBody>
          <a:bodyPr vert="horz" lIns="91440" tIns="45720" rIns="91440" bIns="45720" rtlCol="0" anchorCtr="0" compatLnSpc="1">
            <a:normAutofit/>
          </a:bodyPr>
          <a:lstStyle/>
          <a:p>
            <a:pPr marR="0" lvl="0" defTabSz="914400" fontAlgn="auto">
              <a:lnSpc>
                <a:spcPct val="90000"/>
              </a:lnSpc>
              <a:spcBef>
                <a:spcPts val="0"/>
              </a:spcBef>
              <a:spcAft>
                <a:spcPts val="600"/>
              </a:spcAft>
              <a:tabLst/>
              <a:defRPr sz="1800" b="0" i="0" u="none" strike="noStrike" kern="0" cap="none" spc="0" baseline="0">
                <a:solidFill>
                  <a:srgbClr val="000000"/>
                </a:solidFill>
                <a:uFillTx/>
              </a:defRPr>
            </a:pPr>
            <a:r>
              <a:rPr lang="en-US" sz="3200" b="0" i="0" u="none" strike="noStrike" cap="none" spc="0" baseline="0" dirty="0">
                <a:uFillTx/>
              </a:rPr>
              <a:t>The Oxford Dictionary describes it as : </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endParaRPr lang="en-US" sz="3200" b="0" i="0" u="none" strike="noStrike" cap="none" spc="0" baseline="0" dirty="0">
              <a:uFillTx/>
            </a:endParaRP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The process of reflecting</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A reflected image</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A sign of something’s true nature</a:t>
            </a:r>
          </a:p>
          <a:p>
            <a:pPr marL="34290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3200" b="0" i="0" u="none" strike="noStrike" cap="none" spc="0" baseline="0" dirty="0">
                <a:uFillTx/>
              </a:rPr>
              <a:t>Serious thought </a:t>
            </a:r>
          </a:p>
          <a:p>
            <a:pPr marL="0" marR="0" lvl="0" indent="-228600" defTabSz="9144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000" b="0" i="0" u="none" strike="noStrike" cap="none" spc="0" baseline="0" dirty="0">
              <a:uFillTx/>
            </a:endParaRPr>
          </a:p>
        </p:txBody>
      </p:sp>
      <p:pic>
        <p:nvPicPr>
          <p:cNvPr id="6" name="Picture 5">
            <a:extLst>
              <a:ext uri="{FF2B5EF4-FFF2-40B4-BE49-F238E27FC236}">
                <a16:creationId xmlns:a16="http://schemas.microsoft.com/office/drawing/2014/main" id="{0BBE1FCC-F364-60A3-761E-285F361D87A9}"/>
              </a:ext>
            </a:extLst>
          </p:cNvPr>
          <p:cNvPicPr>
            <a:picLocks noChangeAspect="1"/>
          </p:cNvPicPr>
          <p:nvPr/>
        </p:nvPicPr>
        <p:blipFill>
          <a:blip r:embed="rId2"/>
          <a:srcRect t="3996" r="2" b="19234"/>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4F3C8FCD-5035-61B2-505F-5389BE043DEE}"/>
              </a:ext>
            </a:extLst>
          </p:cNvPr>
          <p:cNvSpPr txBox="1"/>
          <p:nvPr/>
        </p:nvSpPr>
        <p:spPr>
          <a:xfrm>
            <a:off x="295671" y="2639397"/>
            <a:ext cx="6728584" cy="1846659"/>
          </a:xfrm>
          <a:prstGeom prst="rect">
            <a:avLst/>
          </a:prstGeom>
          <a:noFill/>
          <a:ln cap="flat">
            <a:noFill/>
          </a:ln>
        </p:spPr>
        <p:txBody>
          <a:bodyPr vert="horz" wrap="square" lIns="91440" tIns="45720" rIns="91440" bIns="45720" anchor="t" anchorCtr="0" compatLnSpc="1">
            <a:spAutoFit/>
          </a:bodyPr>
          <a:lstStyle/>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0" cap="none" spc="0" baseline="0" dirty="0">
                <a:solidFill>
                  <a:srgbClr val="000000"/>
                </a:solidFill>
                <a:uFillTx/>
                <a:latin typeface="Calibri" pitchFamily="34"/>
                <a:cs typeface="Calibri" pitchFamily="34"/>
              </a:rPr>
              <a:t>Bulman and Schutz (2023) -</a:t>
            </a:r>
            <a:r>
              <a:rPr lang="en-GB" sz="2400" b="1" i="0" u="none" strike="noStrike" kern="0" cap="none" spc="0" dirty="0">
                <a:solidFill>
                  <a:srgbClr val="000000"/>
                </a:solidFill>
                <a:uFillTx/>
                <a:latin typeface="Calibri" pitchFamily="34"/>
                <a:cs typeface="Calibri" pitchFamily="34"/>
              </a:rPr>
              <a:t> </a:t>
            </a:r>
            <a:r>
              <a:rPr lang="en-GB" sz="2400" b="1" i="0" u="none" strike="noStrike" kern="0" cap="none" spc="0" baseline="0" dirty="0">
                <a:solidFill>
                  <a:srgbClr val="000000"/>
                </a:solidFill>
                <a:uFillTx/>
                <a:latin typeface="Calibri" pitchFamily="34"/>
                <a:cs typeface="Calibri" pitchFamily="34"/>
              </a:rPr>
              <a:t>as a</a:t>
            </a:r>
            <a:r>
              <a:rPr lang="en-GB" sz="2400" b="1" i="0" u="none" strike="noStrike" kern="1200" cap="none" spc="0" baseline="0" dirty="0">
                <a:solidFill>
                  <a:srgbClr val="000000"/>
                </a:solidFill>
                <a:uFillTx/>
                <a:latin typeface="Calibri" pitchFamily="34"/>
                <a:cs typeface="Calibri" pitchFamily="34"/>
              </a:rPr>
              <a:t> way to give careful consideration to knowledge that has been formed and to re-evaluate that belief or idea, so we may learn from it</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FFFFFF"/>
              </a:solidFill>
              <a:uFillTx/>
              <a:latin typeface="Century Gothic"/>
            </a:endParaRPr>
          </a:p>
        </p:txBody>
      </p:sp>
      <p:sp>
        <p:nvSpPr>
          <p:cNvPr id="3" name="TextBox 4">
            <a:extLst>
              <a:ext uri="{FF2B5EF4-FFF2-40B4-BE49-F238E27FC236}">
                <a16:creationId xmlns:a16="http://schemas.microsoft.com/office/drawing/2014/main" id="{1873B8D9-56FD-564D-E903-F1C1E0DB8C2D}"/>
              </a:ext>
            </a:extLst>
          </p:cNvPr>
          <p:cNvSpPr txBox="1"/>
          <p:nvPr/>
        </p:nvSpPr>
        <p:spPr>
          <a:xfrm>
            <a:off x="339480" y="1279401"/>
            <a:ext cx="6684776" cy="830997"/>
          </a:xfrm>
          <a:prstGeom prst="rect">
            <a:avLst/>
          </a:prstGeom>
          <a:noFill/>
          <a:ln cap="flat">
            <a:noFill/>
          </a:ln>
        </p:spPr>
        <p:txBody>
          <a:bodyPr vert="horz" wrap="square" lIns="91440" tIns="45720" rIns="91440" bIns="45720" anchor="t" anchorCtr="0" compatLnSpc="1">
            <a:spAutoFit/>
          </a:bodyPr>
          <a:lstStyle/>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pitchFamily="34"/>
                <a:cs typeface="Calibri" pitchFamily="34"/>
              </a:rPr>
              <a:t>Dewey (2019) </a:t>
            </a:r>
            <a:r>
              <a:rPr lang="en-GB" sz="2400" b="1" dirty="0">
                <a:solidFill>
                  <a:srgbClr val="000000"/>
                </a:solidFill>
                <a:latin typeface="Calibri" pitchFamily="34"/>
                <a:cs typeface="Calibri" pitchFamily="34"/>
              </a:rPr>
              <a:t>-</a:t>
            </a:r>
            <a:r>
              <a:rPr lang="en-GB" sz="2400" b="1" i="0" u="none" strike="noStrike" kern="1200" cap="none" spc="0" baseline="0" dirty="0">
                <a:solidFill>
                  <a:srgbClr val="000000"/>
                </a:solidFill>
                <a:uFillTx/>
                <a:latin typeface="Calibri" pitchFamily="34"/>
                <a:cs typeface="Calibri" pitchFamily="34"/>
              </a:rPr>
              <a:t> in order to learn from an experience we have to reflect </a:t>
            </a:r>
            <a:r>
              <a:rPr lang="en-GB" sz="2400" b="1" dirty="0">
                <a:solidFill>
                  <a:srgbClr val="000000"/>
                </a:solidFill>
                <a:latin typeface="Calibri" pitchFamily="34"/>
                <a:cs typeface="Calibri" pitchFamily="34"/>
              </a:rPr>
              <a:t>it</a:t>
            </a:r>
            <a:endParaRPr lang="en-GB" sz="1800" b="1" i="0" u="none" strike="noStrike" kern="1200" cap="none" spc="0" baseline="0" dirty="0">
              <a:solidFill>
                <a:srgbClr val="000000"/>
              </a:solidFill>
              <a:uFillTx/>
              <a:latin typeface="Calibri"/>
            </a:endParaRPr>
          </a:p>
        </p:txBody>
      </p:sp>
      <p:sp>
        <p:nvSpPr>
          <p:cNvPr id="4" name="TextBox 5">
            <a:extLst>
              <a:ext uri="{FF2B5EF4-FFF2-40B4-BE49-F238E27FC236}">
                <a16:creationId xmlns:a16="http://schemas.microsoft.com/office/drawing/2014/main" id="{FA8D00AF-FB0F-98FF-1CBF-0088B1EFAF46}"/>
              </a:ext>
            </a:extLst>
          </p:cNvPr>
          <p:cNvSpPr txBox="1"/>
          <p:nvPr/>
        </p:nvSpPr>
        <p:spPr>
          <a:xfrm>
            <a:off x="295671" y="4738055"/>
            <a:ext cx="6728584" cy="1477328"/>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Freshwater et al (2018) -</a:t>
            </a:r>
            <a:r>
              <a:rPr lang="en-GB" sz="2400" b="1" i="0" u="none" strike="noStrike" kern="1200" cap="none" spc="0" dirty="0">
                <a:solidFill>
                  <a:srgbClr val="000000"/>
                </a:solidFill>
                <a:uFillTx/>
                <a:latin typeface="Calibri"/>
              </a:rPr>
              <a:t> </a:t>
            </a:r>
            <a:r>
              <a:rPr lang="en-GB" sz="2400" b="1" i="0" u="none" strike="noStrike" kern="1200" cap="none" spc="0" baseline="0" dirty="0">
                <a:solidFill>
                  <a:srgbClr val="000000"/>
                </a:solidFill>
                <a:uFillTx/>
                <a:latin typeface="Calibri"/>
              </a:rPr>
              <a:t>allows a person to look back on the situation to influence future practices</a:t>
            </a:r>
            <a:r>
              <a:rPr lang="en-GB" sz="2400" b="1" i="0" u="none" strike="noStrike" kern="1200" cap="none" spc="0" baseline="0" dirty="0">
                <a:solidFill>
                  <a:srgbClr val="44546A"/>
                </a:solidFill>
                <a:uFillTx/>
                <a:latin typeface="Calibri"/>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0000"/>
              </a:solidFill>
              <a:uFillTx/>
              <a:latin typeface="Calibri"/>
            </a:endParaRPr>
          </a:p>
        </p:txBody>
      </p:sp>
      <p:pic>
        <p:nvPicPr>
          <p:cNvPr id="8" name="Picture 7">
            <a:extLst>
              <a:ext uri="{FF2B5EF4-FFF2-40B4-BE49-F238E27FC236}">
                <a16:creationId xmlns:a16="http://schemas.microsoft.com/office/drawing/2014/main" id="{0420A929-9125-DFE7-EF3B-5A1F0B932942}"/>
              </a:ext>
            </a:extLst>
          </p:cNvPr>
          <p:cNvPicPr>
            <a:picLocks noChangeAspect="1"/>
          </p:cNvPicPr>
          <p:nvPr/>
        </p:nvPicPr>
        <p:blipFill>
          <a:blip r:embed="rId2"/>
          <a:stretch>
            <a:fillRect/>
          </a:stretch>
        </p:blipFill>
        <p:spPr>
          <a:xfrm>
            <a:off x="7024256" y="0"/>
            <a:ext cx="5279078" cy="6858000"/>
          </a:xfrm>
          <a:prstGeom prst="rect">
            <a:avLst/>
          </a:prstGeom>
        </p:spPr>
      </p:pic>
      <p:sp>
        <p:nvSpPr>
          <p:cNvPr id="10" name="TextBox 9">
            <a:extLst>
              <a:ext uri="{FF2B5EF4-FFF2-40B4-BE49-F238E27FC236}">
                <a16:creationId xmlns:a16="http://schemas.microsoft.com/office/drawing/2014/main" id="{55A25C8D-4271-4B9F-FC71-390C660AAAA6}"/>
              </a:ext>
            </a:extLst>
          </p:cNvPr>
          <p:cNvSpPr txBox="1"/>
          <p:nvPr/>
        </p:nvSpPr>
        <p:spPr>
          <a:xfrm>
            <a:off x="295671" y="381007"/>
            <a:ext cx="6094770" cy="523220"/>
          </a:xfrm>
          <a:prstGeom prst="rect">
            <a:avLst/>
          </a:prstGeom>
          <a:noFill/>
        </p:spPr>
        <p:txBody>
          <a:bodyPr wrap="square">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1" i="0" u="none" strike="noStrike" kern="1200" cap="none" spc="0" baseline="0" dirty="0">
                <a:solidFill>
                  <a:srgbClr val="000000"/>
                </a:solidFill>
                <a:uFillTx/>
                <a:latin typeface="Century Gothic"/>
              </a:rPr>
              <a:t>What do we mean by reflection?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5.xml><?xml version="1.0" encoding="utf-8"?>
<p:sld xmlns:a="http://schemas.openxmlformats.org/drawingml/2006/main" xmlns:r="http://schemas.openxmlformats.org/officeDocument/2006/relationships" xmlns:p="http://schemas.openxmlformats.org/presentationml/2006/main">
  <p:cSld name="Slide3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83F6F-85E7-2464-8057-308244B5C5F9}"/>
              </a:ext>
            </a:extLst>
          </p:cNvPr>
          <p:cNvSpPr txBox="1">
            <a:spLocks noGrp="1"/>
          </p:cNvSpPr>
          <p:nvPr>
            <p:ph type="title"/>
          </p:nvPr>
        </p:nvSpPr>
        <p:spPr/>
        <p:txBody>
          <a:bodyPr/>
          <a:lstStyle/>
          <a:p>
            <a:endParaRPr lang="en-GB"/>
          </a:p>
        </p:txBody>
      </p:sp>
      <p:pic>
        <p:nvPicPr>
          <p:cNvPr id="10242" name="Picture 2" descr="Dog with question mark over his head. dog with quizzical expression |  Premium Photo">
            <a:extLst>
              <a:ext uri="{FF2B5EF4-FFF2-40B4-BE49-F238E27FC236}">
                <a16:creationId xmlns:a16="http://schemas.microsoft.com/office/drawing/2014/main" id="{3F658CBB-8BCB-65E9-B6F1-3FB1D1B417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52766" y="214040"/>
            <a:ext cx="5419725" cy="5962650"/>
          </a:xfrm>
          <a:prstGeom prst="rect">
            <a:avLst/>
          </a:prstGeom>
          <a:noFill/>
          <a:extLst>
            <a:ext uri="{909E8E84-426E-40DD-AFC4-6F175D3DCCD1}">
              <a14:hiddenFill xmlns:a14="http://schemas.microsoft.com/office/drawing/2010/main">
                <a:solidFill>
                  <a:srgbClr val="FFFFFF"/>
                </a:solidFill>
              </a14:hiddenFill>
            </a:ext>
          </a:extLst>
        </p:spPr>
      </p:pic>
      <p:pic>
        <p:nvPicPr>
          <p:cNvPr id="3" name="Content Placeholder 4">
            <a:extLst>
              <a:ext uri="{FF2B5EF4-FFF2-40B4-BE49-F238E27FC236}">
                <a16:creationId xmlns:a16="http://schemas.microsoft.com/office/drawing/2014/main" id="{B335D0D5-77F0-5DD0-C5C0-5B06E188E03E}"/>
              </a:ext>
            </a:extLst>
          </p:cNvPr>
          <p:cNvPicPr>
            <a:picLocks noGrp="1" noChangeAspect="1"/>
          </p:cNvPicPr>
          <p:nvPr>
            <p:ph idx="1"/>
          </p:nvPr>
        </p:nvPicPr>
        <p:blipFill>
          <a:blip r:embed="rId3"/>
          <a:stretch>
            <a:fillRect/>
          </a:stretch>
        </p:blipFill>
        <p:spPr>
          <a:xfrm>
            <a:off x="60688" y="484632"/>
            <a:ext cx="9230895" cy="5812621"/>
          </a:xfrm>
          <a:solidFill>
            <a:srgbClr val="EDEDED"/>
          </a:solid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2034A-1EA6-6E90-A3B1-1E5D2900A99D}"/>
              </a:ext>
            </a:extLst>
          </p:cNvPr>
          <p:cNvSpPr>
            <a:spLocks noGrp="1"/>
          </p:cNvSpPr>
          <p:nvPr>
            <p:ph type="title"/>
          </p:nvPr>
        </p:nvSpPr>
        <p:spPr>
          <a:xfrm>
            <a:off x="158789" y="736951"/>
            <a:ext cx="4654132" cy="5384097"/>
          </a:xfrm>
        </p:spPr>
        <p:txBody>
          <a:bodyPr>
            <a:normAutofit/>
          </a:bodyPr>
          <a:lstStyle/>
          <a:p>
            <a:pPr algn="ctr"/>
            <a:r>
              <a:rPr lang="en-GB" sz="3600" dirty="0"/>
              <a:t>Group Activity</a:t>
            </a:r>
            <a:br>
              <a:rPr lang="en-GB" sz="3600" dirty="0"/>
            </a:br>
            <a:r>
              <a:rPr lang="en-GB" sz="3600" dirty="0"/>
              <a:t>Break-out Rooms</a:t>
            </a:r>
            <a:br>
              <a:rPr lang="en-GB" sz="3600" dirty="0"/>
            </a:br>
            <a:br>
              <a:rPr lang="en-GB" sz="3600" dirty="0"/>
            </a:br>
            <a:br>
              <a:rPr lang="en-GB" sz="3600" dirty="0"/>
            </a:br>
            <a:r>
              <a:rPr lang="en-GB" sz="3600" dirty="0"/>
              <a:t>Advantages</a:t>
            </a:r>
            <a:br>
              <a:rPr lang="en-GB" sz="3600" dirty="0"/>
            </a:br>
            <a:r>
              <a:rPr lang="en-GB" sz="3600" dirty="0"/>
              <a:t>&amp;</a:t>
            </a:r>
            <a:br>
              <a:rPr lang="en-GB" sz="3600" dirty="0"/>
            </a:br>
            <a:r>
              <a:rPr lang="en-GB" sz="3600" dirty="0"/>
              <a:t>Disadvantages</a:t>
            </a:r>
            <a:br>
              <a:rPr lang="en-GB" sz="3600" dirty="0"/>
            </a:br>
            <a:r>
              <a:rPr lang="en-GB" sz="3600" dirty="0"/>
              <a:t>of Reflection</a:t>
            </a:r>
          </a:p>
        </p:txBody>
      </p:sp>
      <p:pic>
        <p:nvPicPr>
          <p:cNvPr id="5" name="Content Placeholder 4">
            <a:extLst>
              <a:ext uri="{FF2B5EF4-FFF2-40B4-BE49-F238E27FC236}">
                <a16:creationId xmlns:a16="http://schemas.microsoft.com/office/drawing/2014/main" id="{EF27BFF1-0367-7133-4FC5-3C42E87556BD}"/>
              </a:ext>
            </a:extLst>
          </p:cNvPr>
          <p:cNvPicPr>
            <a:picLocks noGrp="1" noChangeAspect="1"/>
          </p:cNvPicPr>
          <p:nvPr>
            <p:ph idx="1"/>
          </p:nvPr>
        </p:nvPicPr>
        <p:blipFill>
          <a:blip r:embed="rId2"/>
          <a:stretch>
            <a:fillRect/>
          </a:stretch>
        </p:blipFill>
        <p:spPr>
          <a:xfrm>
            <a:off x="4916953" y="264085"/>
            <a:ext cx="6882639" cy="6329829"/>
          </a:xfrm>
          <a:prstGeom prst="rect">
            <a:avLst/>
          </a:prstGeom>
        </p:spPr>
      </p:pic>
    </p:spTree>
    <p:extLst>
      <p:ext uri="{BB962C8B-B14F-4D97-AF65-F5344CB8AC3E}">
        <p14:creationId xmlns:p14="http://schemas.microsoft.com/office/powerpoint/2010/main" val="18009952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2">
            <a:extLst>
              <a:ext uri="{FF2B5EF4-FFF2-40B4-BE49-F238E27FC236}">
                <a16:creationId xmlns:a16="http://schemas.microsoft.com/office/drawing/2014/main" id="{B754CB94-FBD2-49D7-F7D7-92CE2F98C28E}"/>
              </a:ext>
            </a:extLst>
          </p:cNvPr>
          <p:cNvSpPr txBox="1"/>
          <p:nvPr/>
        </p:nvSpPr>
        <p:spPr>
          <a:xfrm>
            <a:off x="256096" y="215706"/>
            <a:ext cx="6768910"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alibri"/>
                <a:cs typeface="Times New Roman" pitchFamily="18"/>
              </a:rPr>
              <a:t>Reflection – The Advantages </a:t>
            </a:r>
          </a:p>
        </p:txBody>
      </p:sp>
      <p:sp>
        <p:nvSpPr>
          <p:cNvPr id="3" name="TextBox 3">
            <a:extLst>
              <a:ext uri="{FF2B5EF4-FFF2-40B4-BE49-F238E27FC236}">
                <a16:creationId xmlns:a16="http://schemas.microsoft.com/office/drawing/2014/main" id="{24B85B90-6F3F-0E9C-03E4-0A84A6AAB1B8}"/>
              </a:ext>
            </a:extLst>
          </p:cNvPr>
          <p:cNvSpPr txBox="1"/>
          <p:nvPr/>
        </p:nvSpPr>
        <p:spPr>
          <a:xfrm>
            <a:off x="179839" y="5826748"/>
            <a:ext cx="10463835" cy="707882"/>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dirty="0">
                <a:solidFill>
                  <a:srgbClr val="44546A"/>
                </a:solidFill>
                <a:uFillTx/>
                <a:latin typeface="Century Gothic"/>
              </a:rPr>
              <a:t> </a:t>
            </a:r>
          </a:p>
          <a:p>
            <a:pPr marL="285750" marR="0" lvl="0" indent="-285750" algn="l" defTabSz="4572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It guards against ‘working on autopilot’</a:t>
            </a:r>
          </a:p>
        </p:txBody>
      </p:sp>
      <p:sp>
        <p:nvSpPr>
          <p:cNvPr id="5" name="TextBox 4">
            <a:extLst>
              <a:ext uri="{FF2B5EF4-FFF2-40B4-BE49-F238E27FC236}">
                <a16:creationId xmlns:a16="http://schemas.microsoft.com/office/drawing/2014/main" id="{3AE72D83-62E3-2DE5-683C-7E0A264CD1EF}"/>
              </a:ext>
            </a:extLst>
          </p:cNvPr>
          <p:cNvSpPr txBox="1"/>
          <p:nvPr/>
        </p:nvSpPr>
        <p:spPr>
          <a:xfrm>
            <a:off x="136885" y="1305463"/>
            <a:ext cx="7365330" cy="101566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Think how we may act differently should </a:t>
            </a:r>
            <a:r>
              <a:rPr lang="en-GB" sz="2000" b="1" i="0" u="none" strike="noStrike" kern="0" cap="none" spc="0" baseline="0" dirty="0">
                <a:solidFill>
                  <a:srgbClr val="000000"/>
                </a:solidFill>
                <a:uFillTx/>
                <a:latin typeface="Century Gothic"/>
              </a:rPr>
              <a:t>a similar</a:t>
            </a:r>
            <a:r>
              <a:rPr lang="en-GB" sz="2000" b="1" i="0" u="none" strike="noStrike" kern="1200" cap="none" spc="0" baseline="0" dirty="0">
                <a:solidFill>
                  <a:srgbClr val="000000"/>
                </a:solidFill>
                <a:uFillTx/>
                <a:latin typeface="Century Gothic"/>
              </a:rPr>
              <a:t> situation arise again </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6" name="TextBox 6">
            <a:extLst>
              <a:ext uri="{FF2B5EF4-FFF2-40B4-BE49-F238E27FC236}">
                <a16:creationId xmlns:a16="http://schemas.microsoft.com/office/drawing/2014/main" id="{E97795EB-5886-37C9-8C4C-D4F1504B6130}"/>
              </a:ext>
            </a:extLst>
          </p:cNvPr>
          <p:cNvSpPr txBox="1"/>
          <p:nvPr/>
        </p:nvSpPr>
        <p:spPr>
          <a:xfrm>
            <a:off x="136885" y="2212550"/>
            <a:ext cx="7408283" cy="101566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Research how others have effectively dealt with the situation so we may use these techniques in the future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7" name="TextBox 7">
            <a:extLst>
              <a:ext uri="{FF2B5EF4-FFF2-40B4-BE49-F238E27FC236}">
                <a16:creationId xmlns:a16="http://schemas.microsoft.com/office/drawing/2014/main" id="{B17BB8F6-81D1-D5F6-5126-B8BB526B80F5}"/>
              </a:ext>
            </a:extLst>
          </p:cNvPr>
          <p:cNvSpPr txBox="1"/>
          <p:nvPr/>
        </p:nvSpPr>
        <p:spPr>
          <a:xfrm>
            <a:off x="179839" y="3089714"/>
            <a:ext cx="7041427" cy="1015663"/>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To look at positive aspects of our actions or behaviours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8" name="TextBox 8">
            <a:extLst>
              <a:ext uri="{FF2B5EF4-FFF2-40B4-BE49-F238E27FC236}">
                <a16:creationId xmlns:a16="http://schemas.microsoft.com/office/drawing/2014/main" id="{5B268FCB-970E-D48B-EA26-C7DAE5D8A3B5}"/>
              </a:ext>
            </a:extLst>
          </p:cNvPr>
          <p:cNvSpPr txBox="1"/>
          <p:nvPr/>
        </p:nvSpPr>
        <p:spPr>
          <a:xfrm>
            <a:off x="179839" y="4026724"/>
            <a:ext cx="10016090"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Make us aware of our biases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9" name="TextBox 9">
            <a:extLst>
              <a:ext uri="{FF2B5EF4-FFF2-40B4-BE49-F238E27FC236}">
                <a16:creationId xmlns:a16="http://schemas.microsoft.com/office/drawing/2014/main" id="{4168A4C9-EC3B-CA25-ABA8-D09EE4F7C21C}"/>
              </a:ext>
            </a:extLst>
          </p:cNvPr>
          <p:cNvSpPr txBox="1"/>
          <p:nvPr/>
        </p:nvSpPr>
        <p:spPr>
          <a:xfrm>
            <a:off x="136885" y="4749534"/>
            <a:ext cx="9852824"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Allows us an opportunity to harness our feelings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10" name="TextBox 10">
            <a:extLst>
              <a:ext uri="{FF2B5EF4-FFF2-40B4-BE49-F238E27FC236}">
                <a16:creationId xmlns:a16="http://schemas.microsoft.com/office/drawing/2014/main" id="{67A43CFE-5852-C4D6-62E3-F379CE82E2D5}"/>
              </a:ext>
            </a:extLst>
          </p:cNvPr>
          <p:cNvSpPr txBox="1"/>
          <p:nvPr/>
        </p:nvSpPr>
        <p:spPr>
          <a:xfrm>
            <a:off x="136885" y="5426638"/>
            <a:ext cx="9666424" cy="70788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000" b="1" i="0" u="none" strike="noStrike" kern="1200" cap="none" spc="0" baseline="0" dirty="0">
                <a:solidFill>
                  <a:srgbClr val="000000"/>
                </a:solidFill>
                <a:uFillTx/>
                <a:latin typeface="Century Gothic"/>
              </a:rPr>
              <a:t>To think critically about a situation after the event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000" b="1" i="0" u="none" strike="noStrike" kern="1200" cap="none" spc="0" baseline="0" dirty="0">
              <a:solidFill>
                <a:srgbClr val="000000"/>
              </a:solidFill>
              <a:uFillTx/>
              <a:latin typeface="Calibri"/>
            </a:endParaRPr>
          </a:p>
        </p:txBody>
      </p:sp>
      <p:sp>
        <p:nvSpPr>
          <p:cNvPr id="11" name="TextBox 10">
            <a:extLst>
              <a:ext uri="{FF2B5EF4-FFF2-40B4-BE49-F238E27FC236}">
                <a16:creationId xmlns:a16="http://schemas.microsoft.com/office/drawing/2014/main" id="{AE8517E8-6B26-F041-6443-2A7FB4627525}"/>
              </a:ext>
            </a:extLst>
          </p:cNvPr>
          <p:cNvSpPr txBox="1"/>
          <p:nvPr/>
        </p:nvSpPr>
        <p:spPr>
          <a:xfrm>
            <a:off x="8404817" y="6142317"/>
            <a:ext cx="3787188"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(Lyons, 1999) (Knott et al, 2010)</a:t>
            </a:r>
          </a:p>
        </p:txBody>
      </p:sp>
      <p:pic>
        <p:nvPicPr>
          <p:cNvPr id="14" name="Picture 13">
            <a:extLst>
              <a:ext uri="{FF2B5EF4-FFF2-40B4-BE49-F238E27FC236}">
                <a16:creationId xmlns:a16="http://schemas.microsoft.com/office/drawing/2014/main" id="{94F59F8B-2429-7C11-720E-C1523477DF39}"/>
              </a:ext>
            </a:extLst>
          </p:cNvPr>
          <p:cNvPicPr>
            <a:picLocks noChangeAspect="1"/>
          </p:cNvPicPr>
          <p:nvPr/>
        </p:nvPicPr>
        <p:blipFill>
          <a:blip r:embed="rId2"/>
          <a:stretch>
            <a:fillRect/>
          </a:stretch>
        </p:blipFill>
        <p:spPr>
          <a:xfrm>
            <a:off x="7672812" y="0"/>
            <a:ext cx="4572000" cy="685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P spid="6" grpId="0"/>
      <p:bldP spid="7" grpId="0"/>
      <p:bldP spid="8" grpId="0"/>
      <p:bldP spid="9" grpId="0"/>
      <p:bldP spid="10" grpId="0"/>
    </p:bldLst>
  </p:timing>
</p:sld>
</file>

<file path=ppt/slides/slide8.xml><?xml version="1.0" encoding="utf-8"?>
<p:sld xmlns:a="http://schemas.openxmlformats.org/drawingml/2006/main" xmlns:r="http://schemas.openxmlformats.org/officeDocument/2006/relationships" xmlns:p="http://schemas.openxmlformats.org/presentationml/2006/main">
  <p:cSld name="Slide23">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60E11E0-BD75-578B-BADD-60D2E281B93E}"/>
              </a:ext>
            </a:extLst>
          </p:cNvPr>
          <p:cNvSpPr txBox="1"/>
          <p:nvPr/>
        </p:nvSpPr>
        <p:spPr>
          <a:xfrm>
            <a:off x="2302008" y="250545"/>
            <a:ext cx="7666448" cy="707886"/>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dirty="0">
                <a:solidFill>
                  <a:srgbClr val="000000"/>
                </a:solidFill>
                <a:uFillTx/>
                <a:latin typeface="Calibri"/>
                <a:cs typeface="Times New Roman" pitchFamily="18"/>
              </a:rPr>
              <a:t>Reflection – The Disadvantages</a:t>
            </a:r>
          </a:p>
        </p:txBody>
      </p:sp>
      <p:sp>
        <p:nvSpPr>
          <p:cNvPr id="3" name="TextBox 2">
            <a:extLst>
              <a:ext uri="{FF2B5EF4-FFF2-40B4-BE49-F238E27FC236}">
                <a16:creationId xmlns:a16="http://schemas.microsoft.com/office/drawing/2014/main" id="{08F4AF71-A4C2-35D1-3143-3AB04FD408BA}"/>
              </a:ext>
            </a:extLst>
          </p:cNvPr>
          <p:cNvSpPr txBox="1"/>
          <p:nvPr/>
        </p:nvSpPr>
        <p:spPr>
          <a:xfrm>
            <a:off x="140757" y="3679318"/>
            <a:ext cx="4955281"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lead to being too critical of oneself </a:t>
            </a:r>
          </a:p>
        </p:txBody>
      </p:sp>
      <p:sp>
        <p:nvSpPr>
          <p:cNvPr id="5" name="TextBox 3">
            <a:extLst>
              <a:ext uri="{FF2B5EF4-FFF2-40B4-BE49-F238E27FC236}">
                <a16:creationId xmlns:a16="http://schemas.microsoft.com/office/drawing/2014/main" id="{B66E224A-FC44-0E13-EE7D-A33DDFC18E32}"/>
              </a:ext>
            </a:extLst>
          </p:cNvPr>
          <p:cNvSpPr txBox="1"/>
          <p:nvPr/>
        </p:nvSpPr>
        <p:spPr>
          <a:xfrm>
            <a:off x="81714" y="4686864"/>
            <a:ext cx="4440589"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overthink a situation, can result in unreliable conclusions </a:t>
            </a:r>
          </a:p>
        </p:txBody>
      </p:sp>
      <p:sp>
        <p:nvSpPr>
          <p:cNvPr id="6" name="TextBox 4">
            <a:extLst>
              <a:ext uri="{FF2B5EF4-FFF2-40B4-BE49-F238E27FC236}">
                <a16:creationId xmlns:a16="http://schemas.microsoft.com/office/drawing/2014/main" id="{503335C4-8478-0C18-D61E-1F56BEC00996}"/>
              </a:ext>
            </a:extLst>
          </p:cNvPr>
          <p:cNvSpPr txBox="1"/>
          <p:nvPr/>
        </p:nvSpPr>
        <p:spPr>
          <a:xfrm>
            <a:off x="140757" y="5680392"/>
            <a:ext cx="9444645" cy="46166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lead to errors </a:t>
            </a:r>
          </a:p>
        </p:txBody>
      </p:sp>
      <p:sp>
        <p:nvSpPr>
          <p:cNvPr id="7" name="TextBox 5">
            <a:extLst>
              <a:ext uri="{FF2B5EF4-FFF2-40B4-BE49-F238E27FC236}">
                <a16:creationId xmlns:a16="http://schemas.microsoft.com/office/drawing/2014/main" id="{7AFBBF14-2C98-3985-A25E-35C6A1606FD0}"/>
              </a:ext>
            </a:extLst>
          </p:cNvPr>
          <p:cNvSpPr txBox="1"/>
          <p:nvPr/>
        </p:nvSpPr>
        <p:spPr>
          <a:xfrm>
            <a:off x="109510" y="1086146"/>
            <a:ext cx="8825587" cy="461665"/>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Can be time consuming</a:t>
            </a:r>
          </a:p>
        </p:txBody>
      </p:sp>
      <p:sp>
        <p:nvSpPr>
          <p:cNvPr id="8" name="TextBox 6">
            <a:extLst>
              <a:ext uri="{FF2B5EF4-FFF2-40B4-BE49-F238E27FC236}">
                <a16:creationId xmlns:a16="http://schemas.microsoft.com/office/drawing/2014/main" id="{723997B2-0FE6-D54C-4B62-C86C3E22B800}"/>
              </a:ext>
            </a:extLst>
          </p:cNvPr>
          <p:cNvSpPr txBox="1"/>
          <p:nvPr/>
        </p:nvSpPr>
        <p:spPr>
          <a:xfrm>
            <a:off x="109510" y="1643461"/>
            <a:ext cx="4791017"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The circumstances can become distorted due to time lapse</a:t>
            </a:r>
          </a:p>
        </p:txBody>
      </p:sp>
      <p:sp>
        <p:nvSpPr>
          <p:cNvPr id="9" name="TextBox 7">
            <a:extLst>
              <a:ext uri="{FF2B5EF4-FFF2-40B4-BE49-F238E27FC236}">
                <a16:creationId xmlns:a16="http://schemas.microsoft.com/office/drawing/2014/main" id="{0D6FC866-AC69-E346-2AD2-FC7043C777D6}"/>
              </a:ext>
            </a:extLst>
          </p:cNvPr>
          <p:cNvSpPr txBox="1"/>
          <p:nvPr/>
        </p:nvSpPr>
        <p:spPr>
          <a:xfrm>
            <a:off x="117470" y="2636989"/>
            <a:ext cx="4834821" cy="830997"/>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1" i="0" u="none" strike="noStrike" kern="1200" cap="none" spc="0" baseline="0" dirty="0">
                <a:solidFill>
                  <a:srgbClr val="000000"/>
                </a:solidFill>
                <a:uFillTx/>
                <a:latin typeface="Calibri"/>
              </a:rPr>
              <a:t>May adopt a ‘romantic’ view of how to respond to a situation</a:t>
            </a:r>
          </a:p>
        </p:txBody>
      </p:sp>
      <p:sp>
        <p:nvSpPr>
          <p:cNvPr id="10" name="TextBox 8">
            <a:extLst>
              <a:ext uri="{FF2B5EF4-FFF2-40B4-BE49-F238E27FC236}">
                <a16:creationId xmlns:a16="http://schemas.microsoft.com/office/drawing/2014/main" id="{EF4A7142-B8F7-5549-7325-AB4D4A3F0EA3}"/>
              </a:ext>
            </a:extLst>
          </p:cNvPr>
          <p:cNvSpPr txBox="1"/>
          <p:nvPr/>
        </p:nvSpPr>
        <p:spPr>
          <a:xfrm>
            <a:off x="5003477" y="6314636"/>
            <a:ext cx="7041428"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Calibri"/>
              </a:rPr>
              <a:t>(Kornblith, 2012) (Taylor, 2010) (Rolfe, 2005) Thompson and Pascal, 2012)</a:t>
            </a:r>
          </a:p>
        </p:txBody>
      </p:sp>
      <p:pic>
        <p:nvPicPr>
          <p:cNvPr id="12" name="Picture 11">
            <a:extLst>
              <a:ext uri="{FF2B5EF4-FFF2-40B4-BE49-F238E27FC236}">
                <a16:creationId xmlns:a16="http://schemas.microsoft.com/office/drawing/2014/main" id="{3FBFCCE3-CFC7-8D4A-608D-334FBFED02FD}"/>
              </a:ext>
            </a:extLst>
          </p:cNvPr>
          <p:cNvPicPr>
            <a:picLocks noChangeAspect="1"/>
          </p:cNvPicPr>
          <p:nvPr/>
        </p:nvPicPr>
        <p:blipFill>
          <a:blip r:embed="rId2"/>
          <a:stretch>
            <a:fillRect/>
          </a:stretch>
        </p:blipFill>
        <p:spPr>
          <a:xfrm>
            <a:off x="5127284" y="1538601"/>
            <a:ext cx="6847053" cy="456470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p:cTn id="14"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9">
                                            <p:txEl>
                                              <p:pRg st="0" end="0"/>
                                            </p:txEl>
                                          </p:spTgt>
                                        </p:tgtEl>
                                        <p:attrNameLst>
                                          <p:attrName>style.visibility</p:attrName>
                                        </p:attrNameLst>
                                      </p:cBhvr>
                                      <p:to>
                                        <p:strVal val="visible"/>
                                      </p:to>
                                    </p:set>
                                    <p:anim calcmode="lin" valueType="num">
                                      <p:cBhvr>
                                        <p:cTn id="19"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p:cTn id="20"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 calcmode="lin" valueType="num">
                                      <p:cBhvr>
                                        <p:cTn id="2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5">
                                            <p:txEl>
                                              <p:pRg st="0" end="0"/>
                                            </p:txEl>
                                          </p:spTgt>
                                        </p:tgtEl>
                                        <p:attrNameLst>
                                          <p:attrName>style.visibility</p:attrName>
                                        </p:attrNameLst>
                                      </p:cBhvr>
                                      <p:to>
                                        <p:strVal val="visible"/>
                                      </p:to>
                                    </p:set>
                                    <p:anim calcmode="lin" valueType="num">
                                      <p:cBhvr>
                                        <p:cTn id="3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32"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0" end="0"/>
                                            </p:txEl>
                                          </p:spTgt>
                                        </p:tgtEl>
                                        <p:attrNameLst>
                                          <p:attrName>style.visibility</p:attrName>
                                        </p:attrNameLst>
                                      </p:cBhvr>
                                      <p:to>
                                        <p:strVal val="visible"/>
                                      </p:to>
                                    </p:set>
                                    <p:anim calcmode="lin" valueType="num">
                                      <p:cBhvr>
                                        <p:cTn id="3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3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name="Slide6">
    <p:bg>
      <p:bgPr>
        <a:solidFill>
          <a:srgbClr val="A6CAEC"/>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70FFFF9-BC97-75A7-64F0-C4FBB8C1669D}"/>
              </a:ext>
            </a:extLst>
          </p:cNvPr>
          <p:cNvSpPr txBox="1"/>
          <p:nvPr/>
        </p:nvSpPr>
        <p:spPr>
          <a:xfrm>
            <a:off x="2110645" y="275069"/>
            <a:ext cx="8375373"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entury Gothic"/>
              </a:rPr>
              <a:t>A reflective cycle – the basics</a:t>
            </a:r>
          </a:p>
        </p:txBody>
      </p:sp>
      <p:sp>
        <p:nvSpPr>
          <p:cNvPr id="3" name="Arrow: Right 11">
            <a:extLst>
              <a:ext uri="{FF2B5EF4-FFF2-40B4-BE49-F238E27FC236}">
                <a16:creationId xmlns:a16="http://schemas.microsoft.com/office/drawing/2014/main" id="{F04FEE5D-BC7E-D4E1-28F4-D9192CF8C035}"/>
              </a:ext>
            </a:extLst>
          </p:cNvPr>
          <p:cNvSpPr/>
          <p:nvPr/>
        </p:nvSpPr>
        <p:spPr>
          <a:xfrm rot="2721423">
            <a:off x="7826613" y="3238451"/>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Arrow: Right 13">
            <a:extLst>
              <a:ext uri="{FF2B5EF4-FFF2-40B4-BE49-F238E27FC236}">
                <a16:creationId xmlns:a16="http://schemas.microsoft.com/office/drawing/2014/main" id="{471DFE8B-A7DE-3B6F-54E3-AB1BEFBE8288}"/>
              </a:ext>
            </a:extLst>
          </p:cNvPr>
          <p:cNvSpPr/>
          <p:nvPr/>
        </p:nvSpPr>
        <p:spPr>
          <a:xfrm rot="10799991">
            <a:off x="5557622" y="472328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15">
            <a:extLst>
              <a:ext uri="{FF2B5EF4-FFF2-40B4-BE49-F238E27FC236}">
                <a16:creationId xmlns:a16="http://schemas.microsoft.com/office/drawing/2014/main" id="{B77BABD7-8C27-0CE1-4887-450AF987539E}"/>
              </a:ext>
            </a:extLst>
          </p:cNvPr>
          <p:cNvSpPr/>
          <p:nvPr/>
        </p:nvSpPr>
        <p:spPr>
          <a:xfrm rot="18957214">
            <a:off x="3235073" y="314494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6" name="Group 14">
            <a:extLst>
              <a:ext uri="{FF2B5EF4-FFF2-40B4-BE49-F238E27FC236}">
                <a16:creationId xmlns:a16="http://schemas.microsoft.com/office/drawing/2014/main" id="{13BF939F-0C2B-976E-6C54-E1D85571790A}"/>
              </a:ext>
            </a:extLst>
          </p:cNvPr>
          <p:cNvGrpSpPr/>
          <p:nvPr/>
        </p:nvGrpSpPr>
        <p:grpSpPr>
          <a:xfrm>
            <a:off x="4611858" y="1279035"/>
            <a:ext cx="2968279" cy="1913208"/>
            <a:chOff x="4611858" y="1279035"/>
            <a:chExt cx="2968279" cy="1913208"/>
          </a:xfrm>
        </p:grpSpPr>
        <p:sp>
          <p:nvSpPr>
            <p:cNvPr id="7" name="Oval 5">
              <a:extLst>
                <a:ext uri="{FF2B5EF4-FFF2-40B4-BE49-F238E27FC236}">
                  <a16:creationId xmlns:a16="http://schemas.microsoft.com/office/drawing/2014/main" id="{90AC6B0B-BEED-EA18-7043-F0F3D6FC001D}"/>
                </a:ext>
              </a:extLst>
            </p:cNvPr>
            <p:cNvSpPr/>
            <p:nvPr/>
          </p:nvSpPr>
          <p:spPr>
            <a:xfrm>
              <a:off x="4611858" y="127903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F64AED94-43B6-241B-30F4-0BCA43D6854C}"/>
                </a:ext>
              </a:extLst>
            </p:cNvPr>
            <p:cNvSpPr txBox="1"/>
            <p:nvPr/>
          </p:nvSpPr>
          <p:spPr>
            <a:xfrm>
              <a:off x="5301188" y="1906331"/>
              <a:ext cx="158962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Experience</a:t>
              </a:r>
            </a:p>
          </p:txBody>
        </p:sp>
      </p:grpSp>
      <p:grpSp>
        <p:nvGrpSpPr>
          <p:cNvPr id="9" name="Group 15">
            <a:extLst>
              <a:ext uri="{FF2B5EF4-FFF2-40B4-BE49-F238E27FC236}">
                <a16:creationId xmlns:a16="http://schemas.microsoft.com/office/drawing/2014/main" id="{C5848EE1-6796-5F19-E786-B1AF59C94B03}"/>
              </a:ext>
            </a:extLst>
          </p:cNvPr>
          <p:cNvGrpSpPr/>
          <p:nvPr/>
        </p:nvGrpSpPr>
        <p:grpSpPr>
          <a:xfrm>
            <a:off x="7802602" y="4208516"/>
            <a:ext cx="2968279" cy="1913208"/>
            <a:chOff x="7802602" y="4208516"/>
            <a:chExt cx="2968279" cy="1913208"/>
          </a:xfrm>
        </p:grpSpPr>
        <p:sp>
          <p:nvSpPr>
            <p:cNvPr id="10" name="Oval 8">
              <a:extLst>
                <a:ext uri="{FF2B5EF4-FFF2-40B4-BE49-F238E27FC236}">
                  <a16:creationId xmlns:a16="http://schemas.microsoft.com/office/drawing/2014/main" id="{42550691-FBD0-D3CE-24DC-411F939564B9}"/>
                </a:ext>
              </a:extLst>
            </p:cNvPr>
            <p:cNvSpPr/>
            <p:nvPr/>
          </p:nvSpPr>
          <p:spPr>
            <a:xfrm>
              <a:off x="7802602" y="4208516"/>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TextBox 17">
              <a:extLst>
                <a:ext uri="{FF2B5EF4-FFF2-40B4-BE49-F238E27FC236}">
                  <a16:creationId xmlns:a16="http://schemas.microsoft.com/office/drawing/2014/main" id="{9F1D0401-8F7E-3C64-7837-CE7BDE7925B3}"/>
                </a:ext>
              </a:extLst>
            </p:cNvPr>
            <p:cNvSpPr txBox="1"/>
            <p:nvPr/>
          </p:nvSpPr>
          <p:spPr>
            <a:xfrm>
              <a:off x="8539773" y="4902473"/>
              <a:ext cx="149393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Reflection</a:t>
              </a:r>
            </a:p>
          </p:txBody>
        </p:sp>
      </p:grpSp>
      <p:grpSp>
        <p:nvGrpSpPr>
          <p:cNvPr id="12" name="Group 16">
            <a:extLst>
              <a:ext uri="{FF2B5EF4-FFF2-40B4-BE49-F238E27FC236}">
                <a16:creationId xmlns:a16="http://schemas.microsoft.com/office/drawing/2014/main" id="{AD293A4E-DF0E-C758-E4EE-3E4F1DBFC19B}"/>
              </a:ext>
            </a:extLst>
          </p:cNvPr>
          <p:cNvGrpSpPr/>
          <p:nvPr/>
        </p:nvGrpSpPr>
        <p:grpSpPr>
          <a:xfrm>
            <a:off x="1285216" y="4176695"/>
            <a:ext cx="2968279" cy="1913208"/>
            <a:chOff x="1285216" y="4176695"/>
            <a:chExt cx="2968279" cy="1913208"/>
          </a:xfrm>
        </p:grpSpPr>
        <p:sp>
          <p:nvSpPr>
            <p:cNvPr id="13" name="Oval 10">
              <a:extLst>
                <a:ext uri="{FF2B5EF4-FFF2-40B4-BE49-F238E27FC236}">
                  <a16:creationId xmlns:a16="http://schemas.microsoft.com/office/drawing/2014/main" id="{C2CA87E0-6352-879A-2D43-BDD92F3521B1}"/>
                </a:ext>
              </a:extLst>
            </p:cNvPr>
            <p:cNvSpPr/>
            <p:nvPr/>
          </p:nvSpPr>
          <p:spPr>
            <a:xfrm>
              <a:off x="1285216" y="417669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4" name="TextBox 18">
              <a:extLst>
                <a:ext uri="{FF2B5EF4-FFF2-40B4-BE49-F238E27FC236}">
                  <a16:creationId xmlns:a16="http://schemas.microsoft.com/office/drawing/2014/main" id="{8E6DA4A2-655E-4749-8AA6-8DFC4BE9936D}"/>
                </a:ext>
              </a:extLst>
            </p:cNvPr>
            <p:cNvSpPr txBox="1"/>
            <p:nvPr/>
          </p:nvSpPr>
          <p:spPr>
            <a:xfrm>
              <a:off x="2226152" y="4840915"/>
              <a:ext cx="105400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Action</a:t>
              </a:r>
            </a:p>
          </p:txBody>
        </p:sp>
      </p:gr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A6CAEC"/>
        </a:solidFill>
        <a:effectLst/>
      </p:bgPr>
    </p:bg>
    <p:spTree>
      <p:nvGrpSpPr>
        <p:cNvPr id="1" name="">
          <a:extLst>
            <a:ext uri="{FF2B5EF4-FFF2-40B4-BE49-F238E27FC236}">
              <a16:creationId xmlns:a16="http://schemas.microsoft.com/office/drawing/2014/main" id="{06E99693-56C1-3495-D974-EB6E175D0A8A}"/>
            </a:ext>
          </a:extLst>
        </p:cNvPr>
        <p:cNvGrpSpPr/>
        <p:nvPr/>
      </p:nvGrpSpPr>
      <p:grpSpPr>
        <a:xfrm>
          <a:off x="0" y="0"/>
          <a:ext cx="0" cy="0"/>
          <a:chOff x="0" y="0"/>
          <a:chExt cx="0" cy="0"/>
        </a:xfrm>
      </p:grpSpPr>
      <p:sp>
        <p:nvSpPr>
          <p:cNvPr id="2" name="TextBox 1">
            <a:extLst>
              <a:ext uri="{FF2B5EF4-FFF2-40B4-BE49-F238E27FC236}">
                <a16:creationId xmlns:a16="http://schemas.microsoft.com/office/drawing/2014/main" id="{432C24C4-1DE7-D51E-7C71-C5E1B6D2B5D7}"/>
              </a:ext>
            </a:extLst>
          </p:cNvPr>
          <p:cNvSpPr txBox="1"/>
          <p:nvPr/>
        </p:nvSpPr>
        <p:spPr>
          <a:xfrm>
            <a:off x="2110645" y="275069"/>
            <a:ext cx="8375373" cy="707882"/>
          </a:xfrm>
          <a:prstGeom prst="rect">
            <a:avLst/>
          </a:prstGeom>
          <a:noFill/>
          <a:ln cap="flat">
            <a:noFill/>
          </a:ln>
        </p:spPr>
        <p:txBody>
          <a:bodyPr vert="horz" wrap="square" lIns="91440" tIns="45720" rIns="91440" bIns="45720" anchor="t" anchorCtr="1" compatLnSpc="1">
            <a:sp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Century Gothic"/>
              </a:rPr>
              <a:t>A reflective cycle – the basics</a:t>
            </a:r>
          </a:p>
        </p:txBody>
      </p:sp>
      <p:sp>
        <p:nvSpPr>
          <p:cNvPr id="3" name="Arrow: Right 11">
            <a:extLst>
              <a:ext uri="{FF2B5EF4-FFF2-40B4-BE49-F238E27FC236}">
                <a16:creationId xmlns:a16="http://schemas.microsoft.com/office/drawing/2014/main" id="{D046A32B-2169-01FC-ED8B-9B86CE705849}"/>
              </a:ext>
            </a:extLst>
          </p:cNvPr>
          <p:cNvSpPr/>
          <p:nvPr/>
        </p:nvSpPr>
        <p:spPr>
          <a:xfrm rot="2721423">
            <a:off x="7826613" y="3238451"/>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Arrow: Right 13">
            <a:extLst>
              <a:ext uri="{FF2B5EF4-FFF2-40B4-BE49-F238E27FC236}">
                <a16:creationId xmlns:a16="http://schemas.microsoft.com/office/drawing/2014/main" id="{0731AD4F-CB88-785C-21FE-5C877A37061E}"/>
              </a:ext>
            </a:extLst>
          </p:cNvPr>
          <p:cNvSpPr/>
          <p:nvPr/>
        </p:nvSpPr>
        <p:spPr>
          <a:xfrm rot="10799991">
            <a:off x="5557622" y="472328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5" name="Arrow: Right 15">
            <a:extLst>
              <a:ext uri="{FF2B5EF4-FFF2-40B4-BE49-F238E27FC236}">
                <a16:creationId xmlns:a16="http://schemas.microsoft.com/office/drawing/2014/main" id="{7A99054C-5144-E9D2-4435-89F6A140EFB1}"/>
              </a:ext>
            </a:extLst>
          </p:cNvPr>
          <p:cNvSpPr/>
          <p:nvPr/>
        </p:nvSpPr>
        <p:spPr>
          <a:xfrm rot="18957214">
            <a:off x="3235073" y="3144947"/>
            <a:ext cx="1237960" cy="584777"/>
          </a:xfrm>
          <a:custGeom>
            <a:avLst>
              <a:gd name="f0" fmla="val 16498"/>
              <a:gd name="f1" fmla="val 5400"/>
            </a:avLst>
            <a:gdLst>
              <a:gd name="f2" fmla="val 10800000"/>
              <a:gd name="f3" fmla="val 5400000"/>
              <a:gd name="f4" fmla="val 180"/>
              <a:gd name="f5" fmla="val w"/>
              <a:gd name="f6" fmla="val h"/>
              <a:gd name="f7" fmla="val 0"/>
              <a:gd name="f8" fmla="val 21600"/>
              <a:gd name="f9" fmla="val 10800"/>
              <a:gd name="f10" fmla="+- 0 0 0"/>
              <a:gd name="f11" fmla="+- 0 0 180"/>
              <a:gd name="f12" fmla="*/ f5 1 21600"/>
              <a:gd name="f13" fmla="*/ f6 1 21600"/>
              <a:gd name="f14" fmla="+- f8 0 f7"/>
              <a:gd name="f15" fmla="pin 0 f0 21600"/>
              <a:gd name="f16" fmla="pin 0 f1 10800"/>
              <a:gd name="f17" fmla="*/ f10 f2 1"/>
              <a:gd name="f18" fmla="*/ f11 f2 1"/>
              <a:gd name="f19" fmla="val f15"/>
              <a:gd name="f20" fmla="val f16"/>
              <a:gd name="f21" fmla="*/ f14 1 21600"/>
              <a:gd name="f22" fmla="*/ f15 f12 1"/>
              <a:gd name="f23" fmla="*/ f16 f13 1"/>
              <a:gd name="f24" fmla="*/ f17 1 f4"/>
              <a:gd name="f25" fmla="*/ f18 1 f4"/>
              <a:gd name="f26" fmla="+- 21600 0 f20"/>
              <a:gd name="f27" fmla="+- 21600 0 f19"/>
              <a:gd name="f28" fmla="*/ 0 f21 1"/>
              <a:gd name="f29" fmla="*/ 21600 f21 1"/>
              <a:gd name="f30" fmla="*/ f20 f13 1"/>
              <a:gd name="f31" fmla="*/ f19 f12 1"/>
              <a:gd name="f32" fmla="+- f24 0 f3"/>
              <a:gd name="f33" fmla="+- f25 0 f3"/>
              <a:gd name="f34" fmla="*/ f27 f20 1"/>
              <a:gd name="f35" fmla="*/ f28 1 f21"/>
              <a:gd name="f36" fmla="*/ f29 1 f21"/>
              <a:gd name="f37" fmla="*/ f26 f13 1"/>
              <a:gd name="f38" fmla="*/ f34 1 10800"/>
              <a:gd name="f39" fmla="*/ f35 f12 1"/>
              <a:gd name="f40" fmla="*/ f35 f13 1"/>
              <a:gd name="f41" fmla="*/ f36 f13 1"/>
              <a:gd name="f42" fmla="+- f19 f38 0"/>
              <a:gd name="f43" fmla="*/ f42 f12 1"/>
            </a:gdLst>
            <a:ahLst>
              <a:ahXY gdRefX="f0" minX="f7" maxX="f8" gdRefY="f1" minY="f7" maxY="f9">
                <a:pos x="f22" y="f23"/>
              </a:ahXY>
            </a:ahLst>
            <a:cxnLst>
              <a:cxn ang="3cd4">
                <a:pos x="hc" y="t"/>
              </a:cxn>
              <a:cxn ang="0">
                <a:pos x="r" y="vc"/>
              </a:cxn>
              <a:cxn ang="cd4">
                <a:pos x="hc" y="b"/>
              </a:cxn>
              <a:cxn ang="cd2">
                <a:pos x="l" y="vc"/>
              </a:cxn>
              <a:cxn ang="f32">
                <a:pos x="f31" y="f40"/>
              </a:cxn>
              <a:cxn ang="f33">
                <a:pos x="f31" y="f41"/>
              </a:cxn>
            </a:cxnLst>
            <a:rect l="f39" t="f30" r="f43" b="f37"/>
            <a:pathLst>
              <a:path w="21600" h="21600">
                <a:moveTo>
                  <a:pt x="f7" y="f20"/>
                </a:moveTo>
                <a:lnTo>
                  <a:pt x="f19" y="f20"/>
                </a:lnTo>
                <a:lnTo>
                  <a:pt x="f19" y="f7"/>
                </a:lnTo>
                <a:lnTo>
                  <a:pt x="f8" y="f9"/>
                </a:lnTo>
                <a:lnTo>
                  <a:pt x="f19" y="f8"/>
                </a:lnTo>
                <a:lnTo>
                  <a:pt x="f19" y="f26"/>
                </a:lnTo>
                <a:lnTo>
                  <a:pt x="f7" y="f26"/>
                </a:lnTo>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grpSp>
        <p:nvGrpSpPr>
          <p:cNvPr id="6" name="Group 14">
            <a:extLst>
              <a:ext uri="{FF2B5EF4-FFF2-40B4-BE49-F238E27FC236}">
                <a16:creationId xmlns:a16="http://schemas.microsoft.com/office/drawing/2014/main" id="{E5F88EE4-9F3F-2C8A-5EFB-E5DD3254D849}"/>
              </a:ext>
            </a:extLst>
          </p:cNvPr>
          <p:cNvGrpSpPr/>
          <p:nvPr/>
        </p:nvGrpSpPr>
        <p:grpSpPr>
          <a:xfrm>
            <a:off x="4611858" y="1279035"/>
            <a:ext cx="2968279" cy="1913208"/>
            <a:chOff x="4611858" y="1279035"/>
            <a:chExt cx="2968279" cy="1913208"/>
          </a:xfrm>
        </p:grpSpPr>
        <p:sp>
          <p:nvSpPr>
            <p:cNvPr id="7" name="Oval 5">
              <a:extLst>
                <a:ext uri="{FF2B5EF4-FFF2-40B4-BE49-F238E27FC236}">
                  <a16:creationId xmlns:a16="http://schemas.microsoft.com/office/drawing/2014/main" id="{F11686F2-0C2D-3E7F-1587-4EB7E34BACD5}"/>
                </a:ext>
              </a:extLst>
            </p:cNvPr>
            <p:cNvSpPr/>
            <p:nvPr/>
          </p:nvSpPr>
          <p:spPr>
            <a:xfrm>
              <a:off x="4611858" y="127903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7E9802E6-2B71-6397-66F1-AE23461D8D30}"/>
                </a:ext>
              </a:extLst>
            </p:cNvPr>
            <p:cNvSpPr txBox="1"/>
            <p:nvPr/>
          </p:nvSpPr>
          <p:spPr>
            <a:xfrm>
              <a:off x="5301188" y="1906331"/>
              <a:ext cx="1589629"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Experience</a:t>
              </a:r>
            </a:p>
          </p:txBody>
        </p:sp>
      </p:grpSp>
      <p:grpSp>
        <p:nvGrpSpPr>
          <p:cNvPr id="9" name="Group 15">
            <a:extLst>
              <a:ext uri="{FF2B5EF4-FFF2-40B4-BE49-F238E27FC236}">
                <a16:creationId xmlns:a16="http://schemas.microsoft.com/office/drawing/2014/main" id="{21E0F1E8-8C46-8D55-EB33-C4BD91460478}"/>
              </a:ext>
            </a:extLst>
          </p:cNvPr>
          <p:cNvGrpSpPr/>
          <p:nvPr/>
        </p:nvGrpSpPr>
        <p:grpSpPr>
          <a:xfrm>
            <a:off x="7802602" y="4208516"/>
            <a:ext cx="2968279" cy="1913208"/>
            <a:chOff x="7802602" y="4208516"/>
            <a:chExt cx="2968279" cy="1913208"/>
          </a:xfrm>
        </p:grpSpPr>
        <p:sp>
          <p:nvSpPr>
            <p:cNvPr id="10" name="Oval 8">
              <a:extLst>
                <a:ext uri="{FF2B5EF4-FFF2-40B4-BE49-F238E27FC236}">
                  <a16:creationId xmlns:a16="http://schemas.microsoft.com/office/drawing/2014/main" id="{C00863DB-AB7C-B238-FA01-11BB8C628752}"/>
                </a:ext>
              </a:extLst>
            </p:cNvPr>
            <p:cNvSpPr/>
            <p:nvPr/>
          </p:nvSpPr>
          <p:spPr>
            <a:xfrm>
              <a:off x="7802602" y="4208516"/>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1" name="TextBox 17">
              <a:extLst>
                <a:ext uri="{FF2B5EF4-FFF2-40B4-BE49-F238E27FC236}">
                  <a16:creationId xmlns:a16="http://schemas.microsoft.com/office/drawing/2014/main" id="{E046C186-930A-A0B9-D6FB-34A1940C021A}"/>
                </a:ext>
              </a:extLst>
            </p:cNvPr>
            <p:cNvSpPr txBox="1"/>
            <p:nvPr/>
          </p:nvSpPr>
          <p:spPr>
            <a:xfrm>
              <a:off x="8539773" y="4902473"/>
              <a:ext cx="1493937"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Reflection</a:t>
              </a:r>
            </a:p>
          </p:txBody>
        </p:sp>
      </p:grpSp>
      <p:grpSp>
        <p:nvGrpSpPr>
          <p:cNvPr id="12" name="Group 16">
            <a:extLst>
              <a:ext uri="{FF2B5EF4-FFF2-40B4-BE49-F238E27FC236}">
                <a16:creationId xmlns:a16="http://schemas.microsoft.com/office/drawing/2014/main" id="{849D5D40-1429-44D7-6913-DF5D6A9D2F12}"/>
              </a:ext>
            </a:extLst>
          </p:cNvPr>
          <p:cNvGrpSpPr/>
          <p:nvPr/>
        </p:nvGrpSpPr>
        <p:grpSpPr>
          <a:xfrm>
            <a:off x="1285216" y="4176695"/>
            <a:ext cx="2968279" cy="1913208"/>
            <a:chOff x="1285216" y="4176695"/>
            <a:chExt cx="2968279" cy="1913208"/>
          </a:xfrm>
        </p:grpSpPr>
        <p:sp>
          <p:nvSpPr>
            <p:cNvPr id="13" name="Oval 10">
              <a:extLst>
                <a:ext uri="{FF2B5EF4-FFF2-40B4-BE49-F238E27FC236}">
                  <a16:creationId xmlns:a16="http://schemas.microsoft.com/office/drawing/2014/main" id="{47B17DBD-5363-D3B4-CB6A-22300F0B31B6}"/>
                </a:ext>
              </a:extLst>
            </p:cNvPr>
            <p:cNvSpPr/>
            <p:nvPr/>
          </p:nvSpPr>
          <p:spPr>
            <a:xfrm>
              <a:off x="1285216" y="4176695"/>
              <a:ext cx="2968279" cy="191320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14" name="TextBox 18">
              <a:extLst>
                <a:ext uri="{FF2B5EF4-FFF2-40B4-BE49-F238E27FC236}">
                  <a16:creationId xmlns:a16="http://schemas.microsoft.com/office/drawing/2014/main" id="{F3FA1121-B438-C3C6-C099-3088EF21C34A}"/>
                </a:ext>
              </a:extLst>
            </p:cNvPr>
            <p:cNvSpPr txBox="1"/>
            <p:nvPr/>
          </p:nvSpPr>
          <p:spPr>
            <a:xfrm>
              <a:off x="2226152" y="4840915"/>
              <a:ext cx="1054001" cy="46166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00000"/>
                  </a:solidFill>
                  <a:uFillTx/>
                  <a:latin typeface="Calibri"/>
                </a:rPr>
                <a:t>Action</a:t>
              </a:r>
            </a:p>
          </p:txBody>
        </p:sp>
      </p:grpSp>
      <p:sp>
        <p:nvSpPr>
          <p:cNvPr id="15" name="TextBox 19">
            <a:extLst>
              <a:ext uri="{FF2B5EF4-FFF2-40B4-BE49-F238E27FC236}">
                <a16:creationId xmlns:a16="http://schemas.microsoft.com/office/drawing/2014/main" id="{DD273C31-9334-3060-75A5-B10FE2C84BC9}"/>
              </a:ext>
            </a:extLst>
          </p:cNvPr>
          <p:cNvSpPr txBox="1"/>
          <p:nvPr/>
        </p:nvSpPr>
        <p:spPr>
          <a:xfrm>
            <a:off x="7894051" y="1692883"/>
            <a:ext cx="2785399"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Describe the event</a:t>
            </a:r>
          </a:p>
        </p:txBody>
      </p:sp>
      <p:sp>
        <p:nvSpPr>
          <p:cNvPr id="16" name="TextBox 20">
            <a:extLst>
              <a:ext uri="{FF2B5EF4-FFF2-40B4-BE49-F238E27FC236}">
                <a16:creationId xmlns:a16="http://schemas.microsoft.com/office/drawing/2014/main" id="{99F17AF3-2697-B59D-D2B8-D123962538F5}"/>
              </a:ext>
            </a:extLst>
          </p:cNvPr>
          <p:cNvSpPr txBox="1"/>
          <p:nvPr/>
        </p:nvSpPr>
        <p:spPr>
          <a:xfrm>
            <a:off x="9414799" y="3429000"/>
            <a:ext cx="2486463"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Think about the event and analyse it</a:t>
            </a:r>
          </a:p>
        </p:txBody>
      </p:sp>
      <p:sp>
        <p:nvSpPr>
          <p:cNvPr id="17" name="TextBox 21">
            <a:extLst>
              <a:ext uri="{FF2B5EF4-FFF2-40B4-BE49-F238E27FC236}">
                <a16:creationId xmlns:a16="http://schemas.microsoft.com/office/drawing/2014/main" id="{F70401C6-DEE9-D034-8DF0-C7669FA2B59A}"/>
              </a:ext>
            </a:extLst>
          </p:cNvPr>
          <p:cNvSpPr txBox="1"/>
          <p:nvPr/>
        </p:nvSpPr>
        <p:spPr>
          <a:xfrm>
            <a:off x="196943" y="3705999"/>
            <a:ext cx="2176555"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000" b="1" i="0" u="none" strike="noStrike" kern="1200" cap="none" spc="0" baseline="0">
                <a:solidFill>
                  <a:srgbClr val="000000"/>
                </a:solidFill>
                <a:uFillTx/>
                <a:latin typeface="Calibri"/>
              </a:rPr>
              <a:t>What would you do next time?</a:t>
            </a:r>
          </a:p>
        </p:txBody>
      </p:sp>
    </p:spTree>
    <p:extLst>
      <p:ext uri="{BB962C8B-B14F-4D97-AF65-F5344CB8AC3E}">
        <p14:creationId xmlns:p14="http://schemas.microsoft.com/office/powerpoint/2010/main" val="546522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P spid="17"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9526CC-183F-4EBD-C78B-5C3F097A72D7}"/>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98E4955F-49C5-FFFC-2045-764092056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7718C704-0487-1E20-300A-6E7295103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8A6711A7-9B05-2FE9-8497-6E95589A5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6ADD8035-E9C9-7121-675C-9D64FC56D4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9794B43F-FBC8-F597-B739-CAE0C48301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0A38BC79-D33B-588A-2D4A-AFE68554F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0B5BBA7-FB7C-542C-BA1F-82C7969B563A}"/>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Break Time?</a:t>
            </a:r>
          </a:p>
        </p:txBody>
      </p:sp>
      <p:pic>
        <p:nvPicPr>
          <p:cNvPr id="7" name="Content Placeholder 6" descr="A giraffe sitting on a couch holding a cup of coffee&#10;&#10;AI-generated content may be incorrect.">
            <a:extLst>
              <a:ext uri="{FF2B5EF4-FFF2-40B4-BE49-F238E27FC236}">
                <a16:creationId xmlns:a16="http://schemas.microsoft.com/office/drawing/2014/main" id="{993349F0-0D8C-5E04-C9E5-4B513EA23714}"/>
              </a:ext>
            </a:extLst>
          </p:cNvPr>
          <p:cNvPicPr>
            <a:picLocks noGrp="1" noChangeAspect="1"/>
          </p:cNvPicPr>
          <p:nvPr>
            <p:ph idx="1"/>
          </p:nvPr>
        </p:nvPicPr>
        <p:blipFill>
          <a:blip r:embed="rId2"/>
          <a:srcRect t="3903" r="2" b="6737"/>
          <a:stretch>
            <a:fillRect/>
          </a:stretch>
        </p:blipFill>
        <p:spPr>
          <a:xfrm>
            <a:off x="6696934" y="457199"/>
            <a:ext cx="4406451" cy="5899152"/>
          </a:xfrm>
          <a:prstGeom prst="rect">
            <a:avLst/>
          </a:prstGeom>
        </p:spPr>
      </p:pic>
    </p:spTree>
    <p:extLst>
      <p:ext uri="{BB962C8B-B14F-4D97-AF65-F5344CB8AC3E}">
        <p14:creationId xmlns:p14="http://schemas.microsoft.com/office/powerpoint/2010/main" val="9787569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1CA12C81-221E-02D8-1818-7FA4D184B195}"/>
              </a:ext>
            </a:extLst>
          </p:cNvPr>
          <p:cNvPicPr>
            <a:picLocks noChangeAspect="1"/>
          </p:cNvPicPr>
          <p:nvPr/>
        </p:nvPicPr>
        <p:blipFill>
          <a:blip r:embed="rId2">
            <a:alphaModFix amt="50000"/>
          </a:blip>
          <a:srcRect t="15217" b="514"/>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D2BE75C4-7B2A-B5FB-F495-CF43D2F39BE7}"/>
              </a:ext>
            </a:extLst>
          </p:cNvPr>
          <p:cNvSpPr txBox="1">
            <a:spLocks noGrp="1"/>
          </p:cNvSpPr>
          <p:nvPr>
            <p:ph type="title"/>
          </p:nvPr>
        </p:nvSpPr>
        <p:spPr>
          <a:xfrm>
            <a:off x="1524000" y="1122362"/>
            <a:ext cx="9144000" cy="2900518"/>
          </a:xfrm>
        </p:spPr>
        <p:txBody>
          <a:bodyPr vert="horz" lIns="91440" tIns="45720" rIns="91440" bIns="45720" rtlCol="0" anchor="b">
            <a:normAutofit/>
          </a:bodyPr>
          <a:lstStyle/>
          <a:p>
            <a:pPr lvl="0" algn="ctr"/>
            <a:r>
              <a:rPr lang="en-US" sz="6000">
                <a:solidFill>
                  <a:srgbClr val="FFFFFF"/>
                </a:solidFill>
              </a:rPr>
              <a:t>Models of Reflection</a:t>
            </a: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03" name="Rectangle 4102">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E1962DF-9670-6B39-1D43-1D14F0E89A19}"/>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Donald Schon</a:t>
            </a:r>
          </a:p>
        </p:txBody>
      </p:sp>
      <p:pic>
        <p:nvPicPr>
          <p:cNvPr id="4098" name="Picture 2" descr="3.3 Donald Schon – Reflective Practice in Early Years Education">
            <a:extLst>
              <a:ext uri="{FF2B5EF4-FFF2-40B4-BE49-F238E27FC236}">
                <a16:creationId xmlns:a16="http://schemas.microsoft.com/office/drawing/2014/main" id="{DC0F90C0-3F0A-CCBD-C3D1-7A095967173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53822" y="614947"/>
            <a:ext cx="6553545" cy="563604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AAE27AD-1E4F-2963-FF5B-E5303223548A}"/>
            </a:ext>
          </a:extLst>
        </p:cNvPr>
        <p:cNvGrpSpPr/>
        <p:nvPr/>
      </p:nvGrpSpPr>
      <p:grpSpPr>
        <a:xfrm>
          <a:off x="0" y="0"/>
          <a:ext cx="0" cy="0"/>
          <a:chOff x="0" y="0"/>
          <a:chExt cx="0" cy="0"/>
        </a:xfrm>
      </p:grpSpPr>
      <p:sp>
        <p:nvSpPr>
          <p:cNvPr id="5132" name="Rectangle 5131">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A5BE7368-EFA9-054E-010A-1299265A341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a:solidFill>
                  <a:srgbClr val="FFFFFF"/>
                </a:solidFill>
                <a:latin typeface="+mj-lt"/>
                <a:ea typeface="+mj-ea"/>
                <a:cs typeface="+mj-cs"/>
              </a:rPr>
              <a:t>Christopher John</a:t>
            </a:r>
            <a:endParaRPr lang="en-US" sz="4800" kern="1200" dirty="0">
              <a:solidFill>
                <a:srgbClr val="FFFFFF"/>
              </a:solidFill>
              <a:latin typeface="+mj-lt"/>
              <a:ea typeface="+mj-ea"/>
              <a:cs typeface="+mj-cs"/>
            </a:endParaRPr>
          </a:p>
        </p:txBody>
      </p:sp>
      <p:pic>
        <p:nvPicPr>
          <p:cNvPr id="5124" name="Picture 4" descr="Johns Model of Reflection: the Basics and Example - Toolshero">
            <a:extLst>
              <a:ext uri="{FF2B5EF4-FFF2-40B4-BE49-F238E27FC236}">
                <a16:creationId xmlns:a16="http://schemas.microsoft.com/office/drawing/2014/main" id="{1E95E523-E385-842B-C20B-73AD3325FDA4}"/>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6665" t="14212" r="20323" b="7022"/>
          <a:stretch>
            <a:fillRect/>
          </a:stretch>
        </p:blipFill>
        <p:spPr bwMode="auto">
          <a:xfrm>
            <a:off x="5075257" y="256482"/>
            <a:ext cx="6325829" cy="59304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076056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CC9B0F16-B2D0-6D7E-D7DE-39453C8F4A41}"/>
            </a:ext>
          </a:extLst>
        </p:cNvPr>
        <p:cNvGrpSpPr/>
        <p:nvPr/>
      </p:nvGrpSpPr>
      <p:grpSpPr>
        <a:xfrm>
          <a:off x="0" y="0"/>
          <a:ext cx="0" cy="0"/>
          <a:chOff x="0" y="0"/>
          <a:chExt cx="0" cy="0"/>
        </a:xfrm>
      </p:grpSpPr>
      <p:sp>
        <p:nvSpPr>
          <p:cNvPr id="6151" name="Rectangle 6150">
            <a:extLst>
              <a:ext uri="{FF2B5EF4-FFF2-40B4-BE49-F238E27FC236}">
                <a16:creationId xmlns:a16="http://schemas.microsoft.com/office/drawing/2014/main" id="{1707FC24-6981-43D9-B525-C7832BA22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6B290F72-CF26-2F33-E252-3D3060AFABC4}"/>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kern="1200" dirty="0">
                <a:solidFill>
                  <a:srgbClr val="FFFFFF"/>
                </a:solidFill>
                <a:latin typeface="+mj-lt"/>
                <a:ea typeface="+mj-ea"/>
                <a:cs typeface="+mj-cs"/>
              </a:rPr>
              <a:t>David </a:t>
            </a:r>
            <a:br>
              <a:rPr lang="en-US" sz="4800" kern="1200" dirty="0">
                <a:solidFill>
                  <a:srgbClr val="FFFFFF"/>
                </a:solidFill>
                <a:latin typeface="+mj-lt"/>
                <a:ea typeface="+mj-ea"/>
                <a:cs typeface="+mj-cs"/>
              </a:rPr>
            </a:br>
            <a:r>
              <a:rPr lang="en-US" sz="4800" kern="1200" dirty="0">
                <a:solidFill>
                  <a:srgbClr val="FFFFFF"/>
                </a:solidFill>
                <a:latin typeface="+mj-lt"/>
                <a:ea typeface="+mj-ea"/>
                <a:cs typeface="+mj-cs"/>
              </a:rPr>
              <a:t>Kolb</a:t>
            </a:r>
          </a:p>
        </p:txBody>
      </p:sp>
      <p:pic>
        <p:nvPicPr>
          <p:cNvPr id="6146" name="Picture 2" descr="Kolb's Cycle of Reflective Practice - Cambiana">
            <a:extLst>
              <a:ext uri="{FF2B5EF4-FFF2-40B4-BE49-F238E27FC236}">
                <a16:creationId xmlns:a16="http://schemas.microsoft.com/office/drawing/2014/main" id="{F7B746A7-DF75-83D8-47D0-E8807408F38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880325" y="520650"/>
            <a:ext cx="7114636" cy="5407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571285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7179687-09C9-668D-6944-E7670583E803}"/>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5E93F042-65B3-75CC-4564-B9A8581A8E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B0525BE0-CCBE-E80F-88CC-3E4372A442FF}"/>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Terry </a:t>
            </a:r>
            <a:br>
              <a:rPr lang="en-US" sz="4800" dirty="0">
                <a:solidFill>
                  <a:srgbClr val="FFFFFF"/>
                </a:solidFill>
              </a:rPr>
            </a:br>
            <a:r>
              <a:rPr lang="en-US" sz="4800" dirty="0">
                <a:solidFill>
                  <a:srgbClr val="FFFFFF"/>
                </a:solidFill>
              </a:rPr>
              <a:t>Borton/</a:t>
            </a:r>
            <a:br>
              <a:rPr lang="en-US" sz="4800" dirty="0">
                <a:solidFill>
                  <a:srgbClr val="FFFFFF"/>
                </a:solidFill>
              </a:rPr>
            </a:br>
            <a:r>
              <a:rPr lang="en-US" sz="4800" dirty="0">
                <a:solidFill>
                  <a:srgbClr val="FFFFFF"/>
                </a:solidFill>
              </a:rPr>
              <a:t>John Driscoll</a:t>
            </a:r>
            <a:endParaRPr lang="en-US" sz="4800" kern="1200" dirty="0">
              <a:solidFill>
                <a:srgbClr val="FFFFFF"/>
              </a:solidFill>
              <a:latin typeface="+mj-lt"/>
              <a:ea typeface="+mj-ea"/>
              <a:cs typeface="+mj-cs"/>
            </a:endParaRPr>
          </a:p>
        </p:txBody>
      </p:sp>
      <p:pic>
        <p:nvPicPr>
          <p:cNvPr id="7170" name="Picture 2" descr="Rolfe's Reflective Model | NursingAnswers.net">
            <a:extLst>
              <a:ext uri="{FF2B5EF4-FFF2-40B4-BE49-F238E27FC236}">
                <a16:creationId xmlns:a16="http://schemas.microsoft.com/office/drawing/2014/main" id="{5A8F17CB-F276-CFA9-B874-CCBF06BD9F3A}"/>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8583"/>
          <a:stretch>
            <a:fillRect/>
          </a:stretch>
        </p:blipFill>
        <p:spPr bwMode="auto">
          <a:xfrm>
            <a:off x="5457356" y="951271"/>
            <a:ext cx="6120009" cy="4807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53499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FAEFE5B-6418-D89D-00FB-3F201251F655}"/>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B40572F5-E209-6631-69CD-545141F93D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3659FC6B-EC81-B677-98F6-DEE3D023A381}"/>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Graham Gibbs</a:t>
            </a:r>
            <a:endParaRPr lang="en-US" sz="4800" kern="1200" dirty="0">
              <a:solidFill>
                <a:srgbClr val="FFFFFF"/>
              </a:solidFill>
              <a:latin typeface="+mj-lt"/>
              <a:ea typeface="+mj-ea"/>
              <a:cs typeface="+mj-cs"/>
            </a:endParaRPr>
          </a:p>
        </p:txBody>
      </p:sp>
      <p:pic>
        <p:nvPicPr>
          <p:cNvPr id="3" name="Content Placeholder 3">
            <a:extLst>
              <a:ext uri="{FF2B5EF4-FFF2-40B4-BE49-F238E27FC236}">
                <a16:creationId xmlns:a16="http://schemas.microsoft.com/office/drawing/2014/main" id="{4366E941-4CAB-78C5-83F6-E53AB54E6798}"/>
              </a:ext>
            </a:extLst>
          </p:cNvPr>
          <p:cNvPicPr>
            <a:picLocks noChangeAspect="1"/>
          </p:cNvPicPr>
          <p:nvPr/>
        </p:nvPicPr>
        <p:blipFill>
          <a:blip r:embed="rId2"/>
          <a:srcRect b="5983"/>
          <a:stretch>
            <a:fillRect/>
          </a:stretch>
        </p:blipFill>
        <p:spPr>
          <a:xfrm>
            <a:off x="5890222" y="933941"/>
            <a:ext cx="5085161" cy="4990118"/>
          </a:xfrm>
          <a:prstGeom prst="rect">
            <a:avLst/>
          </a:prstGeom>
        </p:spPr>
      </p:pic>
    </p:spTree>
    <p:extLst>
      <p:ext uri="{BB962C8B-B14F-4D97-AF65-F5344CB8AC3E}">
        <p14:creationId xmlns:p14="http://schemas.microsoft.com/office/powerpoint/2010/main" val="32938363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1AA7D4F-9436-3E6B-BCAF-8259968247C8}"/>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3750842B-A581-2337-3A7D-DC40574F3F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8EB58504-B611-BC11-6EFB-AE6566F916E0}"/>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Terry </a:t>
            </a:r>
            <a:br>
              <a:rPr lang="en-US" sz="4800" dirty="0">
                <a:solidFill>
                  <a:srgbClr val="FFFFFF"/>
                </a:solidFill>
              </a:rPr>
            </a:br>
            <a:r>
              <a:rPr lang="en-US" sz="4800" dirty="0">
                <a:solidFill>
                  <a:srgbClr val="FFFFFF"/>
                </a:solidFill>
              </a:rPr>
              <a:t>Borton/</a:t>
            </a:r>
            <a:br>
              <a:rPr lang="en-US" sz="4800" dirty="0">
                <a:solidFill>
                  <a:srgbClr val="FFFFFF"/>
                </a:solidFill>
              </a:rPr>
            </a:br>
            <a:r>
              <a:rPr lang="en-US" sz="4800" dirty="0">
                <a:solidFill>
                  <a:srgbClr val="FFFFFF"/>
                </a:solidFill>
              </a:rPr>
              <a:t>John Driscoll</a:t>
            </a:r>
            <a:endParaRPr lang="en-US" sz="4800" kern="1200" dirty="0">
              <a:solidFill>
                <a:srgbClr val="FFFFFF"/>
              </a:solidFill>
              <a:latin typeface="+mj-lt"/>
              <a:ea typeface="+mj-ea"/>
              <a:cs typeface="+mj-cs"/>
            </a:endParaRPr>
          </a:p>
        </p:txBody>
      </p:sp>
      <p:pic>
        <p:nvPicPr>
          <p:cNvPr id="7170" name="Picture 2" descr="Rolfe's Reflective Model | NursingAnswers.net">
            <a:extLst>
              <a:ext uri="{FF2B5EF4-FFF2-40B4-BE49-F238E27FC236}">
                <a16:creationId xmlns:a16="http://schemas.microsoft.com/office/drawing/2014/main" id="{F2F7D7FE-EADF-0E5E-A749-594380B1386F}"/>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b="8583"/>
          <a:stretch>
            <a:fillRect/>
          </a:stretch>
        </p:blipFill>
        <p:spPr bwMode="auto">
          <a:xfrm>
            <a:off x="5457356" y="951271"/>
            <a:ext cx="6120009" cy="48079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97374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0BA83-A287-57B3-40F7-C3CED0F122F8}"/>
              </a:ext>
            </a:extLst>
          </p:cNvPr>
          <p:cNvSpPr>
            <a:spLocks noGrp="1"/>
          </p:cNvSpPr>
          <p:nvPr>
            <p:ph type="title"/>
          </p:nvPr>
        </p:nvSpPr>
        <p:spPr>
          <a:xfrm>
            <a:off x="257629" y="172331"/>
            <a:ext cx="2326942" cy="1325563"/>
          </a:xfrm>
        </p:spPr>
        <p:txBody>
          <a:bodyPr>
            <a:normAutofit/>
          </a:bodyPr>
          <a:lstStyle/>
          <a:p>
            <a:r>
              <a:rPr lang="en-GB" sz="4800" dirty="0"/>
              <a:t>Driscoll</a:t>
            </a:r>
          </a:p>
        </p:txBody>
      </p:sp>
      <p:pic>
        <p:nvPicPr>
          <p:cNvPr id="4" name="Picture 3">
            <a:extLst>
              <a:ext uri="{FF2B5EF4-FFF2-40B4-BE49-F238E27FC236}">
                <a16:creationId xmlns:a16="http://schemas.microsoft.com/office/drawing/2014/main" id="{518D58B9-5639-365F-2742-B198206BAF1C}"/>
              </a:ext>
            </a:extLst>
          </p:cNvPr>
          <p:cNvPicPr>
            <a:picLocks noChangeAspect="1"/>
          </p:cNvPicPr>
          <p:nvPr/>
        </p:nvPicPr>
        <p:blipFill>
          <a:blip r:embed="rId2"/>
          <a:stretch>
            <a:fillRect/>
          </a:stretch>
        </p:blipFill>
        <p:spPr>
          <a:xfrm>
            <a:off x="2584571" y="669520"/>
            <a:ext cx="7022857" cy="5518959"/>
          </a:xfrm>
          <a:prstGeom prst="rect">
            <a:avLst/>
          </a:prstGeom>
        </p:spPr>
      </p:pic>
      <p:pic>
        <p:nvPicPr>
          <p:cNvPr id="6" name="Picture 5">
            <a:extLst>
              <a:ext uri="{FF2B5EF4-FFF2-40B4-BE49-F238E27FC236}">
                <a16:creationId xmlns:a16="http://schemas.microsoft.com/office/drawing/2014/main" id="{221A4F11-66D4-E471-4B42-1A8AE84F1B54}"/>
              </a:ext>
            </a:extLst>
          </p:cNvPr>
          <p:cNvPicPr>
            <a:picLocks noChangeAspect="1"/>
          </p:cNvPicPr>
          <p:nvPr/>
        </p:nvPicPr>
        <p:blipFill>
          <a:blip r:embed="rId3"/>
          <a:stretch>
            <a:fillRect/>
          </a:stretch>
        </p:blipFill>
        <p:spPr>
          <a:xfrm>
            <a:off x="6998114" y="1028788"/>
            <a:ext cx="2951429" cy="1792924"/>
          </a:xfrm>
          <a:prstGeom prst="rect">
            <a:avLst/>
          </a:prstGeom>
        </p:spPr>
      </p:pic>
      <p:sp>
        <p:nvSpPr>
          <p:cNvPr id="8" name="TextBox 7">
            <a:extLst>
              <a:ext uri="{FF2B5EF4-FFF2-40B4-BE49-F238E27FC236}">
                <a16:creationId xmlns:a16="http://schemas.microsoft.com/office/drawing/2014/main" id="{02C8A38F-A8D3-2E9C-5173-B7DF239BC8F7}"/>
              </a:ext>
            </a:extLst>
          </p:cNvPr>
          <p:cNvSpPr txBox="1"/>
          <p:nvPr/>
        </p:nvSpPr>
        <p:spPr>
          <a:xfrm>
            <a:off x="2507757" y="4916531"/>
            <a:ext cx="9198428" cy="1631216"/>
          </a:xfrm>
          <a:prstGeom prst="rect">
            <a:avLst/>
          </a:prstGeom>
          <a:noFill/>
        </p:spPr>
        <p:txBody>
          <a:bodyPr wrap="square">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ptos" panose="02110004020202020204"/>
                <a:ea typeface="+mn-ea"/>
                <a:cs typeface="+mn-cs"/>
              </a:rPr>
              <a:t>So What?:Interpretation </a:t>
            </a: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 </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Why did it matter?</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What did you learn?</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Aptos" panose="02110004020202020204"/>
                <a:ea typeface="+mn-ea"/>
                <a:cs typeface="+mn-cs"/>
              </a:rPr>
              <a:t>How does it connect to your feelings, colleagues’ perspectives or professional standards?</a:t>
            </a:r>
          </a:p>
        </p:txBody>
      </p:sp>
      <p:sp>
        <p:nvSpPr>
          <p:cNvPr id="10" name="TextBox 9">
            <a:extLst>
              <a:ext uri="{FF2B5EF4-FFF2-40B4-BE49-F238E27FC236}">
                <a16:creationId xmlns:a16="http://schemas.microsoft.com/office/drawing/2014/main" id="{C73F15BD-3D71-9ECD-2136-452054A4C6E4}"/>
              </a:ext>
            </a:extLst>
          </p:cNvPr>
          <p:cNvSpPr txBox="1"/>
          <p:nvPr/>
        </p:nvSpPr>
        <p:spPr>
          <a:xfrm>
            <a:off x="257629" y="2719802"/>
            <a:ext cx="3323771" cy="2246769"/>
          </a:xfrm>
          <a:prstGeom prst="rect">
            <a:avLst/>
          </a:prstGeom>
          <a:noFill/>
        </p:spPr>
        <p:txBody>
          <a:bodyPr wrap="square">
            <a:spAutoFit/>
          </a:bodyPr>
          <a:lstStyle/>
          <a:p>
            <a:r>
              <a:rPr lang="en-GB" sz="2000" b="1" dirty="0"/>
              <a:t>Now What?: Action Plan</a:t>
            </a:r>
          </a:p>
          <a:p>
            <a:r>
              <a:rPr lang="en-GB" sz="2000" dirty="0"/>
              <a:t>What do you need to do differently next time?</a:t>
            </a:r>
          </a:p>
          <a:p>
            <a:r>
              <a:rPr lang="en-GB" sz="2000" dirty="0"/>
              <a:t>How will you build new knowledge or skills?</a:t>
            </a:r>
          </a:p>
          <a:p>
            <a:r>
              <a:rPr lang="en-GB" sz="2000" dirty="0"/>
              <a:t>What is your concrete plan of action?</a:t>
            </a:r>
          </a:p>
        </p:txBody>
      </p:sp>
    </p:spTree>
    <p:extLst>
      <p:ext uri="{BB962C8B-B14F-4D97-AF65-F5344CB8AC3E}">
        <p14:creationId xmlns:p14="http://schemas.microsoft.com/office/powerpoint/2010/main" val="564116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8">
                                            <p:txEl>
                                              <p:pRg st="0" end="0"/>
                                            </p:txEl>
                                          </p:spTgt>
                                        </p:tgtEl>
                                        <p:attrNameLst>
                                          <p:attrName>style.visibility</p:attrName>
                                        </p:attrNameLst>
                                      </p:cBhvr>
                                      <p:to>
                                        <p:strVal val="visible"/>
                                      </p:to>
                                    </p:set>
                                    <p:anim calcmode="lin" valueType="num">
                                      <p:cBhvr additive="base">
                                        <p:cTn id="13"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 calcmode="lin" valueType="num">
                                      <p:cBhvr additive="base">
                                        <p:cTn id="17"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8">
                                            <p:txEl>
                                              <p:pRg st="2" end="2"/>
                                            </p:txEl>
                                          </p:spTgt>
                                        </p:tgtEl>
                                        <p:attrNameLst>
                                          <p:attrName>style.visibility</p:attrName>
                                        </p:attrNameLst>
                                      </p:cBhvr>
                                      <p:to>
                                        <p:strVal val="visible"/>
                                      </p:to>
                                    </p:set>
                                    <p:anim calcmode="lin" valueType="num">
                                      <p:cBhvr additive="base">
                                        <p:cTn id="2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8">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
                                            <p:txEl>
                                              <p:pRg st="0" end="0"/>
                                            </p:txEl>
                                          </p:spTgt>
                                        </p:tgtEl>
                                        <p:attrNameLst>
                                          <p:attrName>style.visibility</p:attrName>
                                        </p:attrNameLst>
                                      </p:cBhvr>
                                      <p:to>
                                        <p:strVal val="visible"/>
                                      </p:to>
                                    </p:set>
                                    <p:anim calcmode="lin" valueType="num">
                                      <p:cBhvr additive="base">
                                        <p:cTn id="31"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
                                            <p:txEl>
                                              <p:pRg st="0" end="0"/>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0">
                                            <p:txEl>
                                              <p:pRg st="1" end="1"/>
                                            </p:txEl>
                                          </p:spTgt>
                                        </p:tgtEl>
                                        <p:attrNameLst>
                                          <p:attrName>style.visibility</p:attrName>
                                        </p:attrNameLst>
                                      </p:cBhvr>
                                      <p:to>
                                        <p:strVal val="visible"/>
                                      </p:to>
                                    </p:set>
                                    <p:anim calcmode="lin" valueType="num">
                                      <p:cBhvr additive="base">
                                        <p:cTn id="35"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0">
                                            <p:txEl>
                                              <p:pRg st="1" end="1"/>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0">
                                            <p:txEl>
                                              <p:pRg st="2" end="2"/>
                                            </p:txEl>
                                          </p:spTgt>
                                        </p:tgtEl>
                                        <p:attrNameLst>
                                          <p:attrName>style.visibility</p:attrName>
                                        </p:attrNameLst>
                                      </p:cBhvr>
                                      <p:to>
                                        <p:strVal val="visible"/>
                                      </p:to>
                                    </p:set>
                                    <p:anim calcmode="lin" valueType="num">
                                      <p:cBhvr additive="base">
                                        <p:cTn id="39" dur="50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0">
                                            <p:txEl>
                                              <p:pRg st="2" end="2"/>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10">
                                            <p:txEl>
                                              <p:pRg st="3" end="3"/>
                                            </p:txEl>
                                          </p:spTgt>
                                        </p:tgtEl>
                                        <p:attrNameLst>
                                          <p:attrName>style.visibility</p:attrName>
                                        </p:attrNameLst>
                                      </p:cBhvr>
                                      <p:to>
                                        <p:strVal val="visible"/>
                                      </p:to>
                                    </p:set>
                                    <p:anim calcmode="lin" valueType="num">
                                      <p:cBhvr additive="base">
                                        <p:cTn id="43" dur="500" fill="hold"/>
                                        <p:tgtEl>
                                          <p:spTgt spid="10">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10">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C9AE9E-9838-5BEB-283B-2022FEAD9370}"/>
            </a:ext>
          </a:extLst>
        </p:cNvPr>
        <p:cNvGrpSpPr/>
        <p:nvPr/>
      </p:nvGrpSpPr>
      <p:grpSpPr>
        <a:xfrm>
          <a:off x="0" y="0"/>
          <a:ext cx="0" cy="0"/>
          <a:chOff x="0" y="0"/>
          <a:chExt cx="0" cy="0"/>
        </a:xfrm>
      </p:grpSpPr>
      <p:sp>
        <p:nvSpPr>
          <p:cNvPr id="4103" name="Rectangle 4102">
            <a:extLst>
              <a:ext uri="{FF2B5EF4-FFF2-40B4-BE49-F238E27FC236}">
                <a16:creationId xmlns:a16="http://schemas.microsoft.com/office/drawing/2014/main" id="{3F270DFE-FAF0-2596-E4B7-0CAF45DB2E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11449"/>
            <a:ext cx="4332307" cy="6179552"/>
          </a:xfrm>
          <a:prstGeom prst="rect">
            <a:avLst/>
          </a:prstGeom>
          <a:solidFill>
            <a:srgbClr val="404040"/>
          </a:solidFill>
          <a:ln w="127000" cap="sq" cmpd="thinThick">
            <a:solidFill>
              <a:srgbClr val="40404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DB929FCF-3D7C-C3B2-B87B-909BA6037C3E}"/>
              </a:ext>
            </a:extLst>
          </p:cNvPr>
          <p:cNvSpPr>
            <a:spLocks noGrp="1"/>
          </p:cNvSpPr>
          <p:nvPr>
            <p:ph type="title"/>
          </p:nvPr>
        </p:nvSpPr>
        <p:spPr>
          <a:xfrm>
            <a:off x="742950" y="742951"/>
            <a:ext cx="3476625" cy="4962524"/>
          </a:xfrm>
        </p:spPr>
        <p:txBody>
          <a:bodyPr vert="horz" lIns="91440" tIns="45720" rIns="91440" bIns="45720" rtlCol="0" anchor="ctr">
            <a:normAutofit/>
          </a:bodyPr>
          <a:lstStyle/>
          <a:p>
            <a:pPr algn="ctr"/>
            <a:r>
              <a:rPr lang="en-US" sz="4800" dirty="0">
                <a:solidFill>
                  <a:srgbClr val="FFFFFF"/>
                </a:solidFill>
              </a:rPr>
              <a:t>Graham Gibbs</a:t>
            </a:r>
            <a:endParaRPr lang="en-US" sz="4800" kern="1200" dirty="0">
              <a:solidFill>
                <a:srgbClr val="FFFFFF"/>
              </a:solidFill>
              <a:latin typeface="+mj-lt"/>
              <a:ea typeface="+mj-ea"/>
              <a:cs typeface="+mj-cs"/>
            </a:endParaRPr>
          </a:p>
        </p:txBody>
      </p:sp>
      <p:pic>
        <p:nvPicPr>
          <p:cNvPr id="3" name="Content Placeholder 3">
            <a:extLst>
              <a:ext uri="{FF2B5EF4-FFF2-40B4-BE49-F238E27FC236}">
                <a16:creationId xmlns:a16="http://schemas.microsoft.com/office/drawing/2014/main" id="{4B47190C-E757-E6B8-2D21-CDD37287E78B}"/>
              </a:ext>
            </a:extLst>
          </p:cNvPr>
          <p:cNvPicPr>
            <a:picLocks noChangeAspect="1"/>
          </p:cNvPicPr>
          <p:nvPr/>
        </p:nvPicPr>
        <p:blipFill>
          <a:blip r:embed="rId2"/>
          <a:srcRect b="5983"/>
          <a:stretch>
            <a:fillRect/>
          </a:stretch>
        </p:blipFill>
        <p:spPr>
          <a:xfrm>
            <a:off x="5890222" y="933941"/>
            <a:ext cx="5085161" cy="4990118"/>
          </a:xfrm>
          <a:prstGeom prst="rect">
            <a:avLst/>
          </a:prstGeom>
        </p:spPr>
      </p:pic>
    </p:spTree>
    <p:extLst>
      <p:ext uri="{BB962C8B-B14F-4D97-AF65-F5344CB8AC3E}">
        <p14:creationId xmlns:p14="http://schemas.microsoft.com/office/powerpoint/2010/main" val="319728289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3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827E9-ED56-BA81-BD85-C861B03A9CE7}"/>
              </a:ext>
            </a:extLst>
          </p:cNvPr>
          <p:cNvSpPr txBox="1">
            <a:spLocks noGrp="1"/>
          </p:cNvSpPr>
          <p:nvPr>
            <p:ph type="title"/>
          </p:nvPr>
        </p:nvSpPr>
        <p:spPr>
          <a:xfrm>
            <a:off x="2231136" y="127933"/>
            <a:ext cx="7729724" cy="1188720"/>
          </a:xfrm>
        </p:spPr>
        <p:txBody>
          <a:bodyPr/>
          <a:lstStyle/>
          <a:p>
            <a:pPr lvl="0"/>
            <a:r>
              <a:rPr lang="en-GB"/>
              <a:t>Gibbs</a:t>
            </a:r>
          </a:p>
        </p:txBody>
      </p:sp>
      <p:pic>
        <p:nvPicPr>
          <p:cNvPr id="3" name="Content Placeholder 3">
            <a:extLst>
              <a:ext uri="{FF2B5EF4-FFF2-40B4-BE49-F238E27FC236}">
                <a16:creationId xmlns:a16="http://schemas.microsoft.com/office/drawing/2014/main" id="{60B4410A-8F94-EB7C-CF94-343AF009B007}"/>
              </a:ext>
            </a:extLst>
          </p:cNvPr>
          <p:cNvPicPr>
            <a:picLocks noGrp="1" noChangeAspect="1"/>
          </p:cNvPicPr>
          <p:nvPr>
            <p:ph idx="1"/>
          </p:nvPr>
        </p:nvPicPr>
        <p:blipFill>
          <a:blip r:embed="rId2"/>
          <a:srcRect b="5983"/>
          <a:stretch>
            <a:fillRect/>
          </a:stretch>
        </p:blipFill>
        <p:spPr>
          <a:xfrm>
            <a:off x="3553422" y="1049072"/>
            <a:ext cx="5085161" cy="4990118"/>
          </a:xfrm>
        </p:spPr>
      </p:pic>
      <p:sp>
        <p:nvSpPr>
          <p:cNvPr id="4" name="TextBox 10">
            <a:extLst>
              <a:ext uri="{FF2B5EF4-FFF2-40B4-BE49-F238E27FC236}">
                <a16:creationId xmlns:a16="http://schemas.microsoft.com/office/drawing/2014/main" id="{40617FA0-1818-A7DB-24FE-EEEA71263497}"/>
              </a:ext>
            </a:extLst>
          </p:cNvPr>
          <p:cNvSpPr txBox="1"/>
          <p:nvPr/>
        </p:nvSpPr>
        <p:spPr>
          <a:xfrm>
            <a:off x="6510217" y="1977289"/>
            <a:ext cx="184727" cy="369335"/>
          </a:xfrm>
          <a:prstGeom prst="rect">
            <a:avLst/>
          </a:prstGeom>
          <a:noFill/>
          <a:ln cap="flat">
            <a:noFill/>
          </a:ln>
        </p:spPr>
        <p:txBody>
          <a:bodyPr vert="horz" wrap="non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Gill Sans MT"/>
            </a:endParaRPr>
          </a:p>
        </p:txBody>
      </p:sp>
      <p:sp>
        <p:nvSpPr>
          <p:cNvPr id="5" name="TextBox 18">
            <a:extLst>
              <a:ext uri="{FF2B5EF4-FFF2-40B4-BE49-F238E27FC236}">
                <a16:creationId xmlns:a16="http://schemas.microsoft.com/office/drawing/2014/main" id="{0827E2DF-EE45-85A3-0540-5B8CB02A9AF8}"/>
              </a:ext>
            </a:extLst>
          </p:cNvPr>
          <p:cNvSpPr txBox="1"/>
          <p:nvPr/>
        </p:nvSpPr>
        <p:spPr>
          <a:xfrm>
            <a:off x="7023340" y="634142"/>
            <a:ext cx="2133596"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dirty="0">
                <a:solidFill>
                  <a:srgbClr val="000000"/>
                </a:solidFill>
                <a:uFillTx/>
                <a:latin typeface="Gill Sans MT"/>
              </a:rPr>
              <a:t>What happened?</a:t>
            </a:r>
          </a:p>
        </p:txBody>
      </p:sp>
      <p:pic>
        <p:nvPicPr>
          <p:cNvPr id="6" name="Picture 19">
            <a:extLst>
              <a:ext uri="{FF2B5EF4-FFF2-40B4-BE49-F238E27FC236}">
                <a16:creationId xmlns:a16="http://schemas.microsoft.com/office/drawing/2014/main" id="{6DF1AC51-D9DF-E8BC-ECAF-4E13945AB86C}"/>
              </a:ext>
            </a:extLst>
          </p:cNvPr>
          <p:cNvPicPr>
            <a:picLocks noChangeAspect="1"/>
          </p:cNvPicPr>
          <p:nvPr/>
        </p:nvPicPr>
        <p:blipFill>
          <a:blip r:embed="rId3"/>
          <a:stretch>
            <a:fillRect/>
          </a:stretch>
        </p:blipFill>
        <p:spPr>
          <a:xfrm>
            <a:off x="8893966" y="2359243"/>
            <a:ext cx="2133788" cy="414561"/>
          </a:xfrm>
          <a:prstGeom prst="rect">
            <a:avLst/>
          </a:prstGeom>
          <a:noFill/>
          <a:ln cap="flat">
            <a:noFill/>
          </a:ln>
        </p:spPr>
      </p:pic>
      <p:sp>
        <p:nvSpPr>
          <p:cNvPr id="7" name="TextBox 20">
            <a:extLst>
              <a:ext uri="{FF2B5EF4-FFF2-40B4-BE49-F238E27FC236}">
                <a16:creationId xmlns:a16="http://schemas.microsoft.com/office/drawing/2014/main" id="{51E0A7D2-94B0-2388-DF8E-45EC18218910}"/>
              </a:ext>
            </a:extLst>
          </p:cNvPr>
          <p:cNvSpPr txBox="1"/>
          <p:nvPr/>
        </p:nvSpPr>
        <p:spPr>
          <a:xfrm>
            <a:off x="8834941" y="2404469"/>
            <a:ext cx="2578772"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Before, during, or after?</a:t>
            </a:r>
          </a:p>
        </p:txBody>
      </p:sp>
      <p:sp>
        <p:nvSpPr>
          <p:cNvPr id="8" name="TextBox 21">
            <a:extLst>
              <a:ext uri="{FF2B5EF4-FFF2-40B4-BE49-F238E27FC236}">
                <a16:creationId xmlns:a16="http://schemas.microsoft.com/office/drawing/2014/main" id="{B021831E-330B-AB8D-6149-8802492F4D49}"/>
              </a:ext>
            </a:extLst>
          </p:cNvPr>
          <p:cNvSpPr txBox="1"/>
          <p:nvPr/>
        </p:nvSpPr>
        <p:spPr>
          <a:xfrm>
            <a:off x="8720797" y="3989682"/>
            <a:ext cx="4032741"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went well?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didn’t go so well?</a:t>
            </a:r>
          </a:p>
        </p:txBody>
      </p:sp>
      <p:sp>
        <p:nvSpPr>
          <p:cNvPr id="9" name="TextBox 22">
            <a:extLst>
              <a:ext uri="{FF2B5EF4-FFF2-40B4-BE49-F238E27FC236}">
                <a16:creationId xmlns:a16="http://schemas.microsoft.com/office/drawing/2014/main" id="{DCEB996B-736B-74D6-7F7E-A95DE48C5615}"/>
              </a:ext>
            </a:extLst>
          </p:cNvPr>
          <p:cNvSpPr txBox="1"/>
          <p:nvPr/>
        </p:nvSpPr>
        <p:spPr>
          <a:xfrm>
            <a:off x="684154" y="5321798"/>
            <a:ext cx="4157785"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sense can you make of the situation?</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have you learned?</a:t>
            </a:r>
          </a:p>
        </p:txBody>
      </p:sp>
      <p:sp>
        <p:nvSpPr>
          <p:cNvPr id="10" name="TextBox 23">
            <a:extLst>
              <a:ext uri="{FF2B5EF4-FFF2-40B4-BE49-F238E27FC236}">
                <a16:creationId xmlns:a16="http://schemas.microsoft.com/office/drawing/2014/main" id="{F715450D-5652-0DBE-D539-46B8C0CA7F94}"/>
              </a:ext>
            </a:extLst>
          </p:cNvPr>
          <p:cNvSpPr txBox="1"/>
          <p:nvPr/>
        </p:nvSpPr>
        <p:spPr>
          <a:xfrm>
            <a:off x="364745" y="4088355"/>
            <a:ext cx="3188677" cy="36933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What else could you have done?</a:t>
            </a:r>
          </a:p>
        </p:txBody>
      </p:sp>
      <p:sp>
        <p:nvSpPr>
          <p:cNvPr id="11" name="TextBox 24">
            <a:extLst>
              <a:ext uri="{FF2B5EF4-FFF2-40B4-BE49-F238E27FC236}">
                <a16:creationId xmlns:a16="http://schemas.microsoft.com/office/drawing/2014/main" id="{E09B23D7-D8D4-544C-B915-BBBC4C541A37}"/>
              </a:ext>
            </a:extLst>
          </p:cNvPr>
          <p:cNvSpPr txBox="1"/>
          <p:nvPr/>
        </p:nvSpPr>
        <p:spPr>
          <a:xfrm>
            <a:off x="1164241" y="1838785"/>
            <a:ext cx="2805726" cy="646334"/>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uFillTx/>
                <a:latin typeface="Gill Sans MT"/>
              </a:rPr>
              <a:t>If this were to happen again, what would you do?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ppt_x</p:attrName>
                                        </p:attrNameLst>
                                      </p:cBhvr>
                                      <p:tavLst>
                                        <p:tav tm="0">
                                          <p:val>
                                            <p:strVal val="#ppt_x"/>
                                          </p:val>
                                        </p:tav>
                                        <p:tav tm="100000">
                                          <p:val>
                                            <p:strVal val="#ppt_x"/>
                                          </p:val>
                                        </p:tav>
                                      </p:tavLst>
                                    </p:anim>
                                    <p:anim calcmode="lin" valueType="num">
                                      <p:cBhvr>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500" fill="hold"/>
                                        <p:tgtEl>
                                          <p:spTgt spid="7"/>
                                        </p:tgtEl>
                                        <p:attrNameLst>
                                          <p:attrName>ppt_x</p:attrName>
                                        </p:attrNameLst>
                                      </p:cBhvr>
                                      <p:tavLst>
                                        <p:tav tm="0">
                                          <p:val>
                                            <p:strVal val="#ppt_x"/>
                                          </p:val>
                                        </p:tav>
                                        <p:tav tm="100000">
                                          <p:val>
                                            <p:strVal val="#ppt_x"/>
                                          </p:val>
                                        </p:tav>
                                      </p:tavLst>
                                    </p:anim>
                                    <p:anim calcmode="lin" valueType="num">
                                      <p:cBhvr>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gtEl>
                                        <p:attrNameLst>
                                          <p:attrName>style.visibility</p:attrName>
                                        </p:attrNameLst>
                                      </p:cBhvr>
                                      <p:to>
                                        <p:strVal val="visible"/>
                                      </p:to>
                                    </p:set>
                                    <p:anim calcmode="lin" valueType="num">
                                      <p:cBhvr>
                                        <p:cTn id="19" dur="500" fill="hold"/>
                                        <p:tgtEl>
                                          <p:spTgt spid="8"/>
                                        </p:tgtEl>
                                        <p:attrNameLst>
                                          <p:attrName>ppt_x</p:attrName>
                                        </p:attrNameLst>
                                      </p:cBhvr>
                                      <p:tavLst>
                                        <p:tav tm="0">
                                          <p:val>
                                            <p:strVal val="#ppt_x"/>
                                          </p:val>
                                        </p:tav>
                                        <p:tav tm="100000">
                                          <p:val>
                                            <p:strVal val="#ppt_x"/>
                                          </p:val>
                                        </p:tav>
                                      </p:tavLst>
                                    </p:anim>
                                    <p:anim calcmode="lin" valueType="num">
                                      <p:cBhvr>
                                        <p:cTn id="20"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9"/>
                                        </p:tgtEl>
                                        <p:attrNameLst>
                                          <p:attrName>style.visibility</p:attrName>
                                        </p:attrNameLst>
                                      </p:cBhvr>
                                      <p:to>
                                        <p:strVal val="visible"/>
                                      </p:to>
                                    </p:set>
                                    <p:anim calcmode="lin" valueType="num">
                                      <p:cBhvr>
                                        <p:cTn id="25" dur="500" fill="hold"/>
                                        <p:tgtEl>
                                          <p:spTgt spid="9"/>
                                        </p:tgtEl>
                                        <p:attrNameLst>
                                          <p:attrName>ppt_x</p:attrName>
                                        </p:attrNameLst>
                                      </p:cBhvr>
                                      <p:tavLst>
                                        <p:tav tm="0">
                                          <p:val>
                                            <p:strVal val="#ppt_x"/>
                                          </p:val>
                                        </p:tav>
                                        <p:tav tm="100000">
                                          <p:val>
                                            <p:strVal val="#ppt_x"/>
                                          </p:val>
                                        </p:tav>
                                      </p:tavLst>
                                    </p:anim>
                                    <p:anim calcmode="lin" valueType="num">
                                      <p:cBhvr>
                                        <p:cTn id="2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500" fill="hold"/>
                                        <p:tgtEl>
                                          <p:spTgt spid="10"/>
                                        </p:tgtEl>
                                        <p:attrNameLst>
                                          <p:attrName>ppt_x</p:attrName>
                                        </p:attrNameLst>
                                      </p:cBhvr>
                                      <p:tavLst>
                                        <p:tav tm="0">
                                          <p:val>
                                            <p:strVal val="#ppt_x"/>
                                          </p:val>
                                        </p:tav>
                                        <p:tav tm="100000">
                                          <p:val>
                                            <p:strVal val="#ppt_x"/>
                                          </p:val>
                                        </p:tav>
                                      </p:tavLst>
                                    </p:anim>
                                    <p:anim calcmode="lin" valueType="num">
                                      <p:cBhvr>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 calcmode="lin" valueType="num">
                                      <p:cBhvr>
                                        <p:cTn id="37" dur="500" fill="hold"/>
                                        <p:tgtEl>
                                          <p:spTgt spid="11"/>
                                        </p:tgtEl>
                                        <p:attrNameLst>
                                          <p:attrName>ppt_x</p:attrName>
                                        </p:attrNameLst>
                                      </p:cBhvr>
                                      <p:tavLst>
                                        <p:tav tm="0">
                                          <p:val>
                                            <p:strVal val="#ppt_x"/>
                                          </p:val>
                                        </p:tav>
                                        <p:tav tm="100000">
                                          <p:val>
                                            <p:strVal val="#ppt_x"/>
                                          </p:val>
                                        </p:tav>
                                      </p:tavLst>
                                    </p:anim>
                                    <p:anim calcmode="lin" valueType="num">
                                      <p:cBhvr>
                                        <p:cTn id="3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P spid="8" grpId="0"/>
      <p:bldP spid="9" grpId="0"/>
      <p:bldP spid="10" grpId="0"/>
      <p:bldP spid="11" grpId="0"/>
    </p:bldLst>
  </p:timing>
</p:sld>
</file>

<file path=ppt/slides/slide22.xml><?xml version="1.0" encoding="utf-8"?>
<p:sld xmlns:a="http://schemas.openxmlformats.org/drawingml/2006/main" xmlns:r="http://schemas.openxmlformats.org/officeDocument/2006/relationships" xmlns:p="http://schemas.openxmlformats.org/presentationml/2006/main">
  <p:cSld name="Slide15">
    <p:bg>
      <p:bgPr>
        <a:solidFill>
          <a:srgbClr val="0070C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68BAF1A-98E6-CBD7-E2F7-6E36B04C192C}"/>
              </a:ext>
            </a:extLst>
          </p:cNvPr>
          <p:cNvSpPr txBox="1"/>
          <p:nvPr/>
        </p:nvSpPr>
        <p:spPr>
          <a:xfrm>
            <a:off x="897977" y="503587"/>
            <a:ext cx="10525091" cy="646334"/>
          </a:xfrm>
          <a:prstGeom prst="rect">
            <a:avLst/>
          </a:prstGeom>
          <a:solidFill>
            <a:srgbClr val="FFFFF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70C0"/>
                </a:solidFill>
                <a:uFillTx/>
                <a:latin typeface="Century Gothic"/>
              </a:rPr>
              <a:t>TASK</a:t>
            </a:r>
          </a:p>
        </p:txBody>
      </p:sp>
      <p:sp>
        <p:nvSpPr>
          <p:cNvPr id="3" name="TextBox 2">
            <a:extLst>
              <a:ext uri="{FF2B5EF4-FFF2-40B4-BE49-F238E27FC236}">
                <a16:creationId xmlns:a16="http://schemas.microsoft.com/office/drawing/2014/main" id="{AD5AFBFB-4563-7A40-9AD2-A075B1D8A995}"/>
              </a:ext>
            </a:extLst>
          </p:cNvPr>
          <p:cNvSpPr txBox="1"/>
          <p:nvPr/>
        </p:nvSpPr>
        <p:spPr>
          <a:xfrm>
            <a:off x="897977" y="1549551"/>
            <a:ext cx="10833847" cy="5016755"/>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FFFFFF"/>
                </a:solidFill>
                <a:uFillTx/>
                <a:latin typeface="Calibri" pitchFamily="34"/>
                <a:cs typeface="Calibri" pitchFamily="34"/>
              </a:rPr>
              <a:t>“The Very Worst McDonald's in the country you could teach monkeys to do a better and more hygienic job than these people and the service is very poor and you are made to wait ages for in the drive through and then get told to wait around ten minuets for your food which is cooked badly and often wrong.</a:t>
            </a:r>
            <a:br>
              <a:rPr lang="en-GB" sz="3200" b="1" i="0" u="none" strike="noStrike" kern="1200" cap="none" spc="0" baseline="0">
                <a:solidFill>
                  <a:srgbClr val="FFFFFF"/>
                </a:solidFill>
                <a:uFillTx/>
                <a:latin typeface="Calibri" pitchFamily="34"/>
                <a:cs typeface="Calibri" pitchFamily="34"/>
              </a:rPr>
            </a:br>
            <a:r>
              <a:rPr lang="en-GB" sz="3200" b="1" i="0" u="none" strike="noStrike" kern="1200" cap="none" spc="0" baseline="0">
                <a:solidFill>
                  <a:srgbClr val="FFFFFF"/>
                </a:solidFill>
                <a:uFillTx/>
                <a:latin typeface="Calibri" pitchFamily="34"/>
                <a:cs typeface="Calibri" pitchFamily="34"/>
              </a:rPr>
              <a:t>The management is that poorly trained and arrogant, they seem to think that nobody can touch them and who cares.</a:t>
            </a:r>
            <a:br>
              <a:rPr lang="en-GB" sz="3200" b="1" i="0" u="none" strike="noStrike" kern="1200" cap="none" spc="0" baseline="0">
                <a:solidFill>
                  <a:srgbClr val="FFFFFF"/>
                </a:solidFill>
                <a:uFillTx/>
                <a:latin typeface="Calibri" pitchFamily="34"/>
                <a:cs typeface="Calibri" pitchFamily="34"/>
              </a:rPr>
            </a:br>
            <a:r>
              <a:rPr lang="en-GB" sz="3200" b="1" i="0" u="none" strike="noStrike" kern="1200" cap="none" spc="0" baseline="0">
                <a:solidFill>
                  <a:srgbClr val="FFFFFF"/>
                </a:solidFill>
                <a:uFillTx/>
                <a:latin typeface="Calibri" pitchFamily="34"/>
                <a:cs typeface="Calibri" pitchFamily="34"/>
              </a:rPr>
              <a:t>Avoid this place at all costs i couldn't give it a worst rating than terrible as the site wouldn't allow me”</a:t>
            </a:r>
          </a:p>
        </p:txBody>
      </p:sp>
      <p:sp>
        <p:nvSpPr>
          <p:cNvPr id="4" name="TextBox 3">
            <a:extLst>
              <a:ext uri="{FF2B5EF4-FFF2-40B4-BE49-F238E27FC236}">
                <a16:creationId xmlns:a16="http://schemas.microsoft.com/office/drawing/2014/main" id="{3534E8E9-253F-8BB7-D63F-AB5CAB361985}"/>
              </a:ext>
            </a:extLst>
          </p:cNvPr>
          <p:cNvSpPr txBox="1"/>
          <p:nvPr/>
        </p:nvSpPr>
        <p:spPr>
          <a:xfrm>
            <a:off x="9125785" y="6217005"/>
            <a:ext cx="2168234" cy="369335"/>
          </a:xfrm>
          <a:prstGeom prst="rect">
            <a:avLst/>
          </a:prstGeom>
          <a:solidFill>
            <a:srgbClr val="FFFFF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rgbClr val="0070C0"/>
                </a:solidFill>
                <a:uFillTx/>
                <a:latin typeface="Century Gothic"/>
              </a:rPr>
              <a:t>Trip Advisor, 2024</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0"/>
                                          </p:val>
                                        </p:tav>
                                        <p:tav tm="100000">
                                          <p:val>
                                            <p:strVal val="#ppt_h"/>
                                          </p:val>
                                        </p:tav>
                                      </p:tavLst>
                                    </p:anim>
                                    <p:anim calcmode="lin" valueType="num">
                                      <p:cBhvr>
                                        <p:cTn id="9" dur="1000" fill="hold"/>
                                        <p:tgtEl>
                                          <p:spTgt spid="3">
                                            <p:txEl>
                                              <p:pRg st="0" end="0"/>
                                            </p:txEl>
                                          </p:spTgt>
                                        </p:tgtEl>
                                        <p:attrNameLst>
                                          <p:attrName>r</p:attrName>
                                        </p:attrNameLst>
                                      </p:cBhvr>
                                      <p:tavLst>
                                        <p:tav tm="0">
                                          <p:val>
                                            <p:strVal val="90"/>
                                          </p:val>
                                        </p:tav>
                                        <p:tav tm="100000">
                                          <p:val>
                                            <p:strVal val="0"/>
                                          </p:val>
                                        </p:tav>
                                      </p:tavLst>
                                    </p:anim>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B53A63-F29E-09AE-34DF-402FFB388C0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3204009-F584-8DC7-9063-3A4613F77A41}"/>
              </a:ext>
            </a:extLst>
          </p:cNvPr>
          <p:cNvSpPr>
            <a:spLocks noGrp="1"/>
          </p:cNvSpPr>
          <p:nvPr>
            <p:ph type="title"/>
          </p:nvPr>
        </p:nvSpPr>
        <p:spPr>
          <a:xfrm>
            <a:off x="158789" y="736951"/>
            <a:ext cx="4654132" cy="5384097"/>
          </a:xfrm>
        </p:spPr>
        <p:txBody>
          <a:bodyPr>
            <a:normAutofit/>
          </a:bodyPr>
          <a:lstStyle/>
          <a:p>
            <a:pPr algn="ctr"/>
            <a:r>
              <a:rPr lang="en-GB" sz="3600" dirty="0"/>
              <a:t>Group Activity</a:t>
            </a:r>
            <a:br>
              <a:rPr lang="en-GB" sz="3600" dirty="0"/>
            </a:br>
            <a:r>
              <a:rPr lang="en-GB" sz="3600" dirty="0"/>
              <a:t>Break-out Rooms</a:t>
            </a:r>
            <a:br>
              <a:rPr lang="en-GB" sz="3600" dirty="0"/>
            </a:br>
            <a:br>
              <a:rPr lang="en-GB" sz="3600" dirty="0"/>
            </a:br>
            <a:br>
              <a:rPr lang="en-GB" sz="3600" dirty="0"/>
            </a:br>
            <a:r>
              <a:rPr lang="en-GB" sz="3600" dirty="0"/>
              <a:t>Reflecting with Driscoll &amp; Gibbs</a:t>
            </a:r>
          </a:p>
        </p:txBody>
      </p:sp>
      <p:pic>
        <p:nvPicPr>
          <p:cNvPr id="5" name="Content Placeholder 4">
            <a:extLst>
              <a:ext uri="{FF2B5EF4-FFF2-40B4-BE49-F238E27FC236}">
                <a16:creationId xmlns:a16="http://schemas.microsoft.com/office/drawing/2014/main" id="{9A2789C6-E5AE-5E33-B66A-6102B3F7B8EB}"/>
              </a:ext>
            </a:extLst>
          </p:cNvPr>
          <p:cNvPicPr>
            <a:picLocks noGrp="1" noChangeAspect="1"/>
          </p:cNvPicPr>
          <p:nvPr>
            <p:ph idx="1"/>
          </p:nvPr>
        </p:nvPicPr>
        <p:blipFill>
          <a:blip r:embed="rId2"/>
          <a:stretch>
            <a:fillRect/>
          </a:stretch>
        </p:blipFill>
        <p:spPr>
          <a:xfrm>
            <a:off x="4916953" y="264085"/>
            <a:ext cx="6882639" cy="6329829"/>
          </a:xfrm>
          <a:prstGeom prst="rect">
            <a:avLst/>
          </a:prstGeom>
        </p:spPr>
      </p:pic>
    </p:spTree>
    <p:extLst>
      <p:ext uri="{BB962C8B-B14F-4D97-AF65-F5344CB8AC3E}">
        <p14:creationId xmlns:p14="http://schemas.microsoft.com/office/powerpoint/2010/main" val="55523405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85C91F1-BD77-0326-2503-2B8D1F34F27D}"/>
            </a:ext>
          </a:extLst>
        </p:cNvPr>
        <p:cNvGrpSpPr/>
        <p:nvPr/>
      </p:nvGrpSpPr>
      <p:grpSpPr>
        <a:xfrm>
          <a:off x="0" y="0"/>
          <a:ext cx="0" cy="0"/>
          <a:chOff x="0" y="0"/>
          <a:chExt cx="0" cy="0"/>
        </a:xfrm>
      </p:grpSpPr>
      <p:sp useBgFill="1">
        <p:nvSpPr>
          <p:cNvPr id="53" name="Rectangle 52">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54">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Rectangle 55">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3D957C-4805-581D-CD8B-3931B4E8044D}"/>
              </a:ext>
            </a:extLst>
          </p:cNvPr>
          <p:cNvSpPr>
            <a:spLocks noGrp="1"/>
          </p:cNvSpPr>
          <p:nvPr>
            <p:ph type="title"/>
          </p:nvPr>
        </p:nvSpPr>
        <p:spPr>
          <a:xfrm>
            <a:off x="660042" y="891652"/>
            <a:ext cx="4412021" cy="3030724"/>
          </a:xfrm>
        </p:spPr>
        <p:txBody>
          <a:bodyPr vert="horz" lIns="91440" tIns="45720" rIns="91440" bIns="45720" rtlCol="0" anchor="b">
            <a:normAutofit/>
          </a:bodyPr>
          <a:lstStyle/>
          <a:p>
            <a:pPr algn="ctr"/>
            <a:r>
              <a:rPr lang="en-US" sz="4000" kern="1200" dirty="0">
                <a:solidFill>
                  <a:srgbClr val="FFFFFF"/>
                </a:solidFill>
                <a:latin typeface="+mj-lt"/>
                <a:ea typeface="+mj-ea"/>
                <a:cs typeface="+mj-cs"/>
              </a:rPr>
              <a:t>Break Time?</a:t>
            </a:r>
          </a:p>
        </p:txBody>
      </p:sp>
      <p:pic>
        <p:nvPicPr>
          <p:cNvPr id="7" name="Content Placeholder 6" descr="A giraffe sitting on a couch holding a cup of coffee&#10;&#10;AI-generated content may be incorrect.">
            <a:extLst>
              <a:ext uri="{FF2B5EF4-FFF2-40B4-BE49-F238E27FC236}">
                <a16:creationId xmlns:a16="http://schemas.microsoft.com/office/drawing/2014/main" id="{62201E6E-EEBE-A5D2-BF14-4FBC8AEDE9B5}"/>
              </a:ext>
            </a:extLst>
          </p:cNvPr>
          <p:cNvPicPr>
            <a:picLocks noGrp="1" noChangeAspect="1"/>
          </p:cNvPicPr>
          <p:nvPr>
            <p:ph idx="1"/>
          </p:nvPr>
        </p:nvPicPr>
        <p:blipFill>
          <a:blip r:embed="rId2"/>
          <a:srcRect t="3903" r="2" b="6737"/>
          <a:stretch>
            <a:fillRect/>
          </a:stretch>
        </p:blipFill>
        <p:spPr>
          <a:xfrm>
            <a:off x="6696934" y="457199"/>
            <a:ext cx="4406451" cy="5899152"/>
          </a:xfrm>
          <a:prstGeom prst="rect">
            <a:avLst/>
          </a:prstGeom>
        </p:spPr>
      </p:pic>
    </p:spTree>
    <p:extLst>
      <p:ext uri="{BB962C8B-B14F-4D97-AF65-F5344CB8AC3E}">
        <p14:creationId xmlns:p14="http://schemas.microsoft.com/office/powerpoint/2010/main" val="3989828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name="Slide17">
    <p:bg>
      <p:bgPr>
        <a:solidFill>
          <a:srgbClr val="0070C0"/>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1C4DA7E-BA4A-5D89-0757-26037A5BF702}"/>
              </a:ext>
            </a:extLst>
          </p:cNvPr>
          <p:cNvSpPr txBox="1"/>
          <p:nvPr/>
        </p:nvSpPr>
        <p:spPr>
          <a:xfrm>
            <a:off x="803565" y="183382"/>
            <a:ext cx="10913107" cy="646334"/>
          </a:xfrm>
          <a:prstGeom prst="rect">
            <a:avLst/>
          </a:prstGeom>
          <a:solidFill>
            <a:srgbClr val="FFFFFF"/>
          </a:solid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70C0"/>
                </a:solidFill>
                <a:uFillTx/>
                <a:latin typeface="Century Gothic"/>
              </a:rPr>
              <a:t>TASK</a:t>
            </a:r>
          </a:p>
        </p:txBody>
      </p:sp>
      <p:sp>
        <p:nvSpPr>
          <p:cNvPr id="3" name="TextBox 2">
            <a:extLst>
              <a:ext uri="{FF2B5EF4-FFF2-40B4-BE49-F238E27FC236}">
                <a16:creationId xmlns:a16="http://schemas.microsoft.com/office/drawing/2014/main" id="{93FBF1AF-FBB4-AB45-FA99-B1C12A127574}"/>
              </a:ext>
            </a:extLst>
          </p:cNvPr>
          <p:cNvSpPr txBox="1"/>
          <p:nvPr/>
        </p:nvSpPr>
        <p:spPr>
          <a:xfrm>
            <a:off x="941457" y="1164131"/>
            <a:ext cx="10709507" cy="6463308"/>
          </a:xfrm>
          <a:prstGeom prst="rect">
            <a:avLst/>
          </a:prstGeom>
          <a:noFill/>
          <a:ln cap="flat">
            <a:noFill/>
          </a:ln>
        </p:spPr>
        <p:txBody>
          <a:bodyPr vert="horz" wrap="square" lIns="91440" tIns="45720" rIns="91440" bIns="45720" anchor="t" anchorCtr="0" compatLnSpc="1">
            <a:sp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000" b="1" i="0" u="none" strike="noStrike" kern="0" cap="none" spc="0" baseline="0">
                <a:solidFill>
                  <a:srgbClr val="FFFFFF"/>
                </a:solidFill>
                <a:uFillTx/>
                <a:latin typeface="Calibri" pitchFamily="34"/>
                <a:cs typeface="Calibri" pitchFamily="34"/>
              </a:rPr>
              <a:t>Sam</a:t>
            </a:r>
            <a:r>
              <a:rPr lang="en-GB" sz="3000" b="1" i="0" u="none" strike="noStrike" kern="1200" cap="none" spc="0" baseline="0">
                <a:solidFill>
                  <a:srgbClr val="FFFFFF"/>
                </a:solidFill>
                <a:uFillTx/>
                <a:latin typeface="Calibri" pitchFamily="34"/>
                <a:cs typeface="Calibri" pitchFamily="34"/>
              </a:rPr>
              <a:t> is a therapy assistant practitioner (TAP) who was asked to support getting a bariatric patient out of bed and into the chair. This will be the first attempt to transfer the patient since his fall a week ago. Staff are expressing their frustration with the amount of time, space and equipment needed for the transfer, and the patient can hear what they are saying. </a:t>
            </a:r>
            <a:r>
              <a:rPr lang="en-GB" sz="3000" b="1" i="0" u="none" strike="noStrike" kern="0" cap="none" spc="0" baseline="0">
                <a:solidFill>
                  <a:srgbClr val="FFFFFF"/>
                </a:solidFill>
                <a:uFillTx/>
                <a:latin typeface="Calibri" pitchFamily="34"/>
                <a:cs typeface="Calibri" pitchFamily="34"/>
              </a:rPr>
              <a:t>Sam</a:t>
            </a:r>
            <a:r>
              <a:rPr lang="en-GB" sz="3000" b="1" i="0" u="none" strike="noStrike" kern="1200" cap="none" spc="0" baseline="0">
                <a:solidFill>
                  <a:srgbClr val="FFFFFF"/>
                </a:solidFill>
                <a:uFillTx/>
                <a:latin typeface="Calibri" pitchFamily="34"/>
                <a:cs typeface="Calibri" pitchFamily="34"/>
              </a:rPr>
              <a:t> </a:t>
            </a:r>
            <a:r>
              <a:rPr lang="en-GB" sz="3000" b="1" i="0" u="none" strike="noStrike" kern="0" cap="none" spc="0" baseline="0">
                <a:solidFill>
                  <a:srgbClr val="FFFFFF"/>
                </a:solidFill>
                <a:uFillTx/>
                <a:latin typeface="Calibri" pitchFamily="34"/>
                <a:cs typeface="Calibri" pitchFamily="34"/>
              </a:rPr>
              <a:t>was </a:t>
            </a:r>
            <a:r>
              <a:rPr lang="en-GB" sz="3000" b="1" i="0" u="none" strike="noStrike" kern="1200" cap="none" spc="0" baseline="0">
                <a:solidFill>
                  <a:srgbClr val="FFFFFF"/>
                </a:solidFill>
                <a:uFillTx/>
                <a:latin typeface="Calibri" pitchFamily="34"/>
                <a:cs typeface="Calibri" pitchFamily="34"/>
              </a:rPr>
              <a:t>uncomfortable with the embarassment that the patient appeared to feel. Despite giving the patient reassurance, the impact of the negative comments affected the patient's confidence to get out of bed and he ended up declining to come out. </a:t>
            </a:r>
            <a:r>
              <a:rPr lang="en-GB" sz="3000" b="1" i="0" u="none" strike="noStrike" kern="0" cap="none" spc="0" baseline="0">
                <a:solidFill>
                  <a:srgbClr val="FFFFFF"/>
                </a:solidFill>
                <a:uFillTx/>
                <a:latin typeface="Calibri" pitchFamily="34"/>
                <a:cs typeface="Calibri" pitchFamily="34"/>
              </a:rPr>
              <a:t>Sam</a:t>
            </a:r>
            <a:r>
              <a:rPr lang="en-GB" sz="3000" b="1" i="0" u="none" strike="noStrike" kern="1200" cap="none" spc="0" baseline="0">
                <a:solidFill>
                  <a:srgbClr val="FFFFFF"/>
                </a:solidFill>
                <a:uFillTx/>
                <a:latin typeface="Calibri" pitchFamily="34"/>
                <a:cs typeface="Calibri" pitchFamily="34"/>
              </a:rPr>
              <a:t> felt like he failed the patient. </a:t>
            </a: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0" cap="none" spc="0" baseline="0">
              <a:solidFill>
                <a:srgbClr val="FFFFFF"/>
              </a:solidFill>
              <a:uFillTx/>
              <a:latin typeface="Century Gothic"/>
            </a:endParaRPr>
          </a:p>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br>
              <a:rPr lang="en-GB" sz="2800" b="0" i="0" u="none" strike="noStrike" kern="1200" cap="none" spc="0" baseline="0">
                <a:solidFill>
                  <a:srgbClr val="FFFFFF"/>
                </a:solidFill>
                <a:uFillTx/>
                <a:latin typeface="Century Gothic"/>
              </a:rPr>
            </a:br>
            <a:endParaRPr lang="en-GB" sz="2800" b="0" i="0" u="none" strike="noStrike" kern="1200" cap="none" spc="0" baseline="0">
              <a:solidFill>
                <a:srgbClr val="FFFFFF"/>
              </a:solidFill>
              <a:uFillTx/>
              <a:latin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evt="onBegin" delay="0">
                          <p:tn val="2"/>
                        </p:cond>
                      </p:stCondLst>
                      <p:childTnLst>
                        <p:par>
                          <p:cTn id="4" fill="hold">
                            <p:stCondLst>
                              <p:cond delay="0"/>
                            </p:stCondLst>
                            <p:childTnLst>
                              <p:par>
                                <p:cTn id="5" presetID="31" presetClass="entr" presetSubtype="0" fill="hold" nodeType="with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str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strVal val="0"/>
                                          </p:val>
                                        </p:tav>
                                        <p:tav tm="100000">
                                          <p:val>
                                            <p:strVal val="#ppt_h"/>
                                          </p:val>
                                        </p:tav>
                                      </p:tavLst>
                                    </p:anim>
                                    <p:anim calcmode="lin" valueType="num">
                                      <p:cBhvr>
                                        <p:cTn id="9" dur="1000" fill="hold"/>
                                        <p:tgtEl>
                                          <p:spTgt spid="3">
                                            <p:txEl>
                                              <p:pRg st="0" end="0"/>
                                            </p:txEl>
                                          </p:spTgt>
                                        </p:tgtEl>
                                        <p:attrNameLst>
                                          <p:attrName>r</p:attrName>
                                        </p:attrNameLst>
                                      </p:cBhvr>
                                      <p:tavLst>
                                        <p:tav tm="0">
                                          <p:val>
                                            <p:strVal val="90"/>
                                          </p:val>
                                        </p:tav>
                                        <p:tav tm="100000">
                                          <p:val>
                                            <p:strVal val="0"/>
                                          </p:val>
                                        </p:tav>
                                      </p:tavLst>
                                    </p:anim>
                                    <p:animEffect transition="in" filter="fade">
                                      <p:cBhvr>
                                        <p:cTn id="10" dur="1000"/>
                                        <p:tgtEl>
                                          <p:spTgt spid="3">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p:cTn id="13" dur="1000" fill="hold"/>
                                        <p:tgtEl>
                                          <p:spTgt spid="3">
                                            <p:txEl>
                                              <p:pRg st="2" end="2"/>
                                            </p:txEl>
                                          </p:spTgt>
                                        </p:tgtEl>
                                        <p:attrNameLst>
                                          <p:attrName>ppt_w</p:attrName>
                                        </p:attrNameLst>
                                      </p:cBhvr>
                                      <p:tavLst>
                                        <p:tav tm="0">
                                          <p:val>
                                            <p:strVal val="0"/>
                                          </p:val>
                                        </p:tav>
                                        <p:tav tm="100000">
                                          <p:val>
                                            <p:strVal val="#ppt_w"/>
                                          </p:val>
                                        </p:tav>
                                      </p:tavLst>
                                    </p:anim>
                                    <p:anim calcmode="lin" valueType="num">
                                      <p:cBhvr>
                                        <p:cTn id="14" dur="1000" fill="hold"/>
                                        <p:tgtEl>
                                          <p:spTgt spid="3">
                                            <p:txEl>
                                              <p:pRg st="2" end="2"/>
                                            </p:txEl>
                                          </p:spTgt>
                                        </p:tgtEl>
                                        <p:attrNameLst>
                                          <p:attrName>ppt_h</p:attrName>
                                        </p:attrNameLst>
                                      </p:cBhvr>
                                      <p:tavLst>
                                        <p:tav tm="0">
                                          <p:val>
                                            <p:strVal val="0"/>
                                          </p:val>
                                        </p:tav>
                                        <p:tav tm="100000">
                                          <p:val>
                                            <p:strVal val="#ppt_h"/>
                                          </p:val>
                                        </p:tav>
                                      </p:tavLst>
                                    </p:anim>
                                    <p:anim calcmode="lin" valueType="num">
                                      <p:cBhvr>
                                        <p:cTn id="15" dur="1000" fill="hold"/>
                                        <p:tgtEl>
                                          <p:spTgt spid="3">
                                            <p:txEl>
                                              <p:pRg st="2" end="2"/>
                                            </p:txEl>
                                          </p:spTgt>
                                        </p:tgtEl>
                                        <p:attrNameLst>
                                          <p:attrName>r</p:attrName>
                                        </p:attrNameLst>
                                      </p:cBhvr>
                                      <p:tavLst>
                                        <p:tav tm="0">
                                          <p:val>
                                            <p:strVal val="90"/>
                                          </p:val>
                                        </p:tav>
                                        <p:tav tm="100000">
                                          <p:val>
                                            <p:strVal val="0"/>
                                          </p:val>
                                        </p:tav>
                                      </p:tavLst>
                                    </p:anim>
                                    <p:animEffect transition="in" filter="fade">
                                      <p:cBhvr>
                                        <p:cTn id="16"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B8B71C-F0FE-2706-EBCB-6A0F9A17A593}"/>
              </a:ext>
            </a:extLst>
          </p:cNvPr>
          <p:cNvSpPr>
            <a:spLocks noGrp="1"/>
          </p:cNvSpPr>
          <p:nvPr>
            <p:ph type="title"/>
          </p:nvPr>
        </p:nvSpPr>
        <p:spPr>
          <a:xfrm>
            <a:off x="1276138" y="92280"/>
            <a:ext cx="9639722" cy="1325563"/>
          </a:xfrm>
        </p:spPr>
        <p:txBody>
          <a:bodyPr/>
          <a:lstStyle/>
          <a:p>
            <a:r>
              <a:rPr lang="en-GB" dirty="0"/>
              <a:t>Why Reflect In a TAPs Healthcare setting?</a:t>
            </a:r>
          </a:p>
        </p:txBody>
      </p:sp>
      <p:pic>
        <p:nvPicPr>
          <p:cNvPr id="5" name="Content Placeholder 4">
            <a:extLst>
              <a:ext uri="{FF2B5EF4-FFF2-40B4-BE49-F238E27FC236}">
                <a16:creationId xmlns:a16="http://schemas.microsoft.com/office/drawing/2014/main" id="{6E88ACD0-E779-68AD-035B-7CC6012F3397}"/>
              </a:ext>
            </a:extLst>
          </p:cNvPr>
          <p:cNvPicPr>
            <a:picLocks noGrp="1" noChangeAspect="1"/>
          </p:cNvPicPr>
          <p:nvPr>
            <p:ph idx="1"/>
          </p:nvPr>
        </p:nvPicPr>
        <p:blipFill>
          <a:blip r:embed="rId2"/>
          <a:stretch>
            <a:fillRect/>
          </a:stretch>
        </p:blipFill>
        <p:spPr>
          <a:xfrm>
            <a:off x="2131948" y="1304514"/>
            <a:ext cx="8051813" cy="5367875"/>
          </a:xfrm>
          <a:prstGeom prst="rect">
            <a:avLst/>
          </a:prstGeom>
        </p:spPr>
      </p:pic>
    </p:spTree>
    <p:extLst>
      <p:ext uri="{BB962C8B-B14F-4D97-AF65-F5344CB8AC3E}">
        <p14:creationId xmlns:p14="http://schemas.microsoft.com/office/powerpoint/2010/main" val="24586076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A8559551-DFF1-8FF5-E2E9-FE8CDB9C7930}"/>
              </a:ext>
            </a:extLst>
          </p:cNvPr>
          <p:cNvSpPr txBox="1"/>
          <p:nvPr/>
        </p:nvSpPr>
        <p:spPr>
          <a:xfrm>
            <a:off x="87608" y="1075926"/>
            <a:ext cx="7211166" cy="5782074"/>
          </a:xfrm>
          <a:prstGeom prst="rect">
            <a:avLst/>
          </a:prstGeom>
        </p:spPr>
        <p:txBody>
          <a:bodyPr vert="horz" lIns="91440" tIns="45720" rIns="91440" bIns="45720" rtlCol="0" anchorCtr="0" compatLnSpc="1">
            <a:normAutofit/>
          </a:bodyPr>
          <a:lstStyle/>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To record your experience</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To aid your learning and help you understand situations</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To develop critical thinking techniques &amp; problem-solving skill</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To enhance your metacognition &amp; emotional intelligence</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To enhance your research &amp; writing skills</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A way to express yourself with no judgement</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Helps you plan &amp; identify areas required for personal development</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Can assist others in similar situations in particular with multi-agency working</a:t>
            </a: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r>
              <a:rPr lang="en-US" sz="2400" b="1" i="0" u="none" strike="noStrike" cap="none" spc="0" baseline="0" dirty="0">
                <a:uFillTx/>
              </a:rPr>
              <a:t>To adhere with best practice in compliance with CPD</a:t>
            </a:r>
          </a:p>
          <a:p>
            <a:pPr marL="0" marR="0" lvl="0" indent="-228600" defTabSz="914400" fontAlgn="auto">
              <a:lnSpc>
                <a:spcPct val="90000"/>
              </a:lnSpc>
              <a:spcBef>
                <a:spcPts val="0"/>
              </a:spcBef>
              <a:spcAft>
                <a:spcPts val="600"/>
              </a:spcAft>
              <a:buFont typeface="Arial" panose="020B0604020202020204" pitchFamily="34" charset="0"/>
              <a:buChar char="•"/>
              <a:tabLst/>
              <a:defRPr sz="1800" b="0" i="0" u="none" strike="noStrike" kern="0" cap="none" spc="0" baseline="0">
                <a:solidFill>
                  <a:srgbClr val="000000"/>
                </a:solidFill>
                <a:uFillTx/>
              </a:defRPr>
            </a:pPr>
            <a:endParaRPr lang="en-US" sz="2400" b="1" i="0" u="none" strike="noStrike" cap="none" spc="0" baseline="0" dirty="0">
              <a:uFillTx/>
            </a:endParaRPr>
          </a:p>
          <a:p>
            <a:pPr marL="285750" marR="0" lvl="0" indent="-228600" defTabSz="914400" fontAlgn="auto">
              <a:lnSpc>
                <a:spcPct val="90000"/>
              </a:lnSpc>
              <a:spcBef>
                <a:spcPts val="0"/>
              </a:spcBef>
              <a:spcAft>
                <a:spcPts val="600"/>
              </a:spcAft>
              <a:buSzPct val="100000"/>
              <a:buFont typeface="Arial" panose="020B0604020202020204" pitchFamily="34" charset="0"/>
              <a:buChar char="•"/>
              <a:tabLst/>
              <a:defRPr sz="1800" b="0" i="0" u="none" strike="noStrike" kern="0" cap="none" spc="0" baseline="0">
                <a:solidFill>
                  <a:srgbClr val="000000"/>
                </a:solidFill>
                <a:uFillTx/>
              </a:defRPr>
            </a:pPr>
            <a:endParaRPr lang="en-US" sz="1400" b="0" i="0" u="none" strike="noStrike" cap="none" spc="0" baseline="0" dirty="0">
              <a:uFillTx/>
            </a:endParaRPr>
          </a:p>
        </p:txBody>
      </p:sp>
      <p:pic>
        <p:nvPicPr>
          <p:cNvPr id="7" name="Picture 6">
            <a:extLst>
              <a:ext uri="{FF2B5EF4-FFF2-40B4-BE49-F238E27FC236}">
                <a16:creationId xmlns:a16="http://schemas.microsoft.com/office/drawing/2014/main" id="{B8B7C763-CDC2-FBB1-2047-FCB0FB5AD1E2}"/>
              </a:ext>
            </a:extLst>
          </p:cNvPr>
          <p:cNvPicPr>
            <a:picLocks noChangeAspect="1"/>
          </p:cNvPicPr>
          <p:nvPr/>
        </p:nvPicPr>
        <p:blipFill>
          <a:blip r:embed="rId2">
            <a:alphaModFix amt="50000"/>
          </a:blip>
          <a:srcRect l="14988" r="26974"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1">
            <a:extLst>
              <a:ext uri="{FF2B5EF4-FFF2-40B4-BE49-F238E27FC236}">
                <a16:creationId xmlns:a16="http://schemas.microsoft.com/office/drawing/2014/main" id="{37A58188-317A-82A5-C43C-817DF5221683}"/>
              </a:ext>
            </a:extLst>
          </p:cNvPr>
          <p:cNvSpPr txBox="1"/>
          <p:nvPr/>
        </p:nvSpPr>
        <p:spPr>
          <a:xfrm>
            <a:off x="-3048" y="-305927"/>
            <a:ext cx="8925231" cy="1807305"/>
          </a:xfrm>
          <a:prstGeom prst="rect">
            <a:avLst/>
          </a:prstGeom>
        </p:spPr>
        <p:txBody>
          <a:bodyPr vert="horz" lIns="91440" tIns="45720" rIns="91440" bIns="45720" rtlCol="0" anchor="ctr" anchorCtr="1" compatLnSpc="1">
            <a:normAutofit/>
          </a:bodyPr>
          <a:lstStyle/>
          <a:p>
            <a:pPr marL="0" marR="0" lvl="0" indent="0" defTabSz="914400" fontAlgn="auto">
              <a:lnSpc>
                <a:spcPct val="90000"/>
              </a:lnSpc>
              <a:spcBef>
                <a:spcPct val="0"/>
              </a:spcBef>
              <a:spcAft>
                <a:spcPts val="600"/>
              </a:spcAft>
              <a:tabLst/>
              <a:defRPr sz="1800" b="0" i="0" u="none" strike="noStrike" kern="0" cap="none" spc="0" baseline="0">
                <a:solidFill>
                  <a:srgbClr val="000000"/>
                </a:solidFill>
                <a:uFillTx/>
              </a:defRPr>
            </a:pPr>
            <a:r>
              <a:rPr lang="en-US" sz="4400" b="1" i="0" u="none" strike="noStrike" cap="none" spc="0" baseline="0" dirty="0">
                <a:uFillTx/>
                <a:latin typeface="+mj-lt"/>
                <a:ea typeface="+mj-ea"/>
                <a:cs typeface="+mj-cs"/>
              </a:rPr>
              <a:t>Why reflect in a healthcare setting?</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D670-9A53-BCE4-42AD-85F958DD3298}"/>
              </a:ext>
            </a:extLst>
          </p:cNvPr>
          <p:cNvSpPr>
            <a:spLocks noGrp="1"/>
          </p:cNvSpPr>
          <p:nvPr>
            <p:ph type="title"/>
          </p:nvPr>
        </p:nvSpPr>
        <p:spPr>
          <a:xfrm>
            <a:off x="3268157" y="261886"/>
            <a:ext cx="5655683" cy="1325563"/>
          </a:xfrm>
        </p:spPr>
        <p:txBody>
          <a:bodyPr/>
          <a:lstStyle/>
          <a:p>
            <a:r>
              <a:rPr lang="en-GB" dirty="0"/>
              <a:t>Keep Calm and Reflect!</a:t>
            </a:r>
          </a:p>
        </p:txBody>
      </p:sp>
      <p:pic>
        <p:nvPicPr>
          <p:cNvPr id="5" name="Content Placeholder 4">
            <a:extLst>
              <a:ext uri="{FF2B5EF4-FFF2-40B4-BE49-F238E27FC236}">
                <a16:creationId xmlns:a16="http://schemas.microsoft.com/office/drawing/2014/main" id="{D99D632E-C111-00CB-DC2C-0F6C34AE9FCB}"/>
              </a:ext>
            </a:extLst>
          </p:cNvPr>
          <p:cNvPicPr>
            <a:picLocks noGrp="1" noChangeAspect="1"/>
          </p:cNvPicPr>
          <p:nvPr>
            <p:ph idx="1"/>
          </p:nvPr>
        </p:nvPicPr>
        <p:blipFill>
          <a:blip r:embed="rId2"/>
          <a:stretch>
            <a:fillRect/>
          </a:stretch>
        </p:blipFill>
        <p:spPr>
          <a:xfrm>
            <a:off x="2832496" y="1825625"/>
            <a:ext cx="6527007" cy="4351338"/>
          </a:xfrm>
          <a:prstGeom prst="rect">
            <a:avLst/>
          </a:prstGeom>
        </p:spPr>
      </p:pic>
    </p:spTree>
    <p:extLst>
      <p:ext uri="{BB962C8B-B14F-4D97-AF65-F5344CB8AC3E}">
        <p14:creationId xmlns:p14="http://schemas.microsoft.com/office/powerpoint/2010/main" val="272088172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96B24"/>
      </a:accent1>
      <a:accent2>
        <a:srgbClr val="4EA72E"/>
      </a:accent2>
      <a:accent3>
        <a:srgbClr val="156082"/>
      </a:accent3>
      <a:accent4>
        <a:srgbClr val="0F9ED5"/>
      </a:accent4>
      <a:accent5>
        <a:srgbClr val="A02B93"/>
      </a:accent5>
      <a:accent6>
        <a:srgbClr val="E97132"/>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97E0A228-C590-4D20-B05F-A6BF04A0544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641</TotalTime>
  <Words>843</Words>
  <Application>Microsoft Office PowerPoint</Application>
  <PresentationFormat>Widescreen</PresentationFormat>
  <Paragraphs>97</Paragraphs>
  <Slides>28</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Aptos</vt:lpstr>
      <vt:lpstr>Aptos Display</vt:lpstr>
      <vt:lpstr>Arial</vt:lpstr>
      <vt:lpstr>Calibri</vt:lpstr>
      <vt:lpstr>Century Gothic</vt:lpstr>
      <vt:lpstr>Gill Sans MT</vt:lpstr>
      <vt:lpstr>Office Theme</vt:lpstr>
      <vt:lpstr>PowerPoint Presentation</vt:lpstr>
      <vt:lpstr>Todays Aims…</vt:lpstr>
      <vt:lpstr>PowerPoint Presentation</vt:lpstr>
      <vt:lpstr>PowerPoint Presentation</vt:lpstr>
      <vt:lpstr>PowerPoint Presentation</vt:lpstr>
      <vt:lpstr>Group Activity Break-out Rooms   Advantages &amp; Disadvantages of Reflection</vt:lpstr>
      <vt:lpstr>PowerPoint Presentation</vt:lpstr>
      <vt:lpstr>PowerPoint Presentation</vt:lpstr>
      <vt:lpstr>PowerPoint Presentation</vt:lpstr>
      <vt:lpstr>PowerPoint Presentation</vt:lpstr>
      <vt:lpstr>Break Time?</vt:lpstr>
      <vt:lpstr>Models of Reflection</vt:lpstr>
      <vt:lpstr>Donald Schon</vt:lpstr>
      <vt:lpstr>Christopher John</vt:lpstr>
      <vt:lpstr>David  Kolb</vt:lpstr>
      <vt:lpstr>Terry  Borton/ John Driscoll</vt:lpstr>
      <vt:lpstr>Graham Gibbs</vt:lpstr>
      <vt:lpstr>Terry  Borton/ John Driscoll</vt:lpstr>
      <vt:lpstr>Driscoll</vt:lpstr>
      <vt:lpstr>Graham Gibbs</vt:lpstr>
      <vt:lpstr>Gibbs</vt:lpstr>
      <vt:lpstr>PowerPoint Presentation</vt:lpstr>
      <vt:lpstr>Group Activity Break-out Rooms   Reflecting with Driscoll &amp; Gibbs</vt:lpstr>
      <vt:lpstr>Break Time?</vt:lpstr>
      <vt:lpstr>PowerPoint Presentation</vt:lpstr>
      <vt:lpstr>Why Reflect In a TAPs Healthcare setting?</vt:lpstr>
      <vt:lpstr>PowerPoint Presentation</vt:lpstr>
      <vt:lpstr>Keep Calm and Reflect!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King-Thomas</dc:creator>
  <cp:lastModifiedBy>Donna Morgan</cp:lastModifiedBy>
  <cp:revision>62</cp:revision>
  <dcterms:created xsi:type="dcterms:W3CDTF">2020-10-23T20:27:15Z</dcterms:created>
  <dcterms:modified xsi:type="dcterms:W3CDTF">2026-10-12T19:31:57Z</dcterms:modified>
</cp:coreProperties>
</file>