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35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700690-612D-429E-A7DC-D2113D4FCB9C}" type="doc">
      <dgm:prSet loTypeId="urn:microsoft.com/office/officeart/2008/layout/VerticalCurvedList" loCatId="list" qsTypeId="urn:microsoft.com/office/officeart/2005/8/quickstyle/3d3" qsCatId="3D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EE7EAE1D-9521-4701-A35F-AFECC35BEAAF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Incident management and referrals 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41A80DA7-63F2-4E71-B223-66CEB123076E}" type="parTrans" cxnId="{E6581618-A1C4-4FF3-8109-2D61BC554824}">
      <dgm:prSet/>
      <dgm:spPr/>
      <dgm:t>
        <a:bodyPr/>
        <a:lstStyle/>
        <a:p>
          <a:endParaRPr lang="en-US"/>
        </a:p>
      </dgm:t>
    </dgm:pt>
    <dgm:pt modelId="{C16A5983-BEBF-47AF-8D0D-30C09583759C}" type="sibTrans" cxnId="{E6581618-A1C4-4FF3-8109-2D61BC554824}">
      <dgm:prSet/>
      <dgm:spPr/>
      <dgm:t>
        <a:bodyPr/>
        <a:lstStyle/>
        <a:p>
          <a:endParaRPr lang="en-US"/>
        </a:p>
      </dgm:t>
    </dgm:pt>
    <dgm:pt modelId="{75888F24-7AFA-4099-BDA9-F54C3B27BE5F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Overview the child protection and safeguarding policy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E46CC40F-44B8-41A4-BD3E-A6A67C65EB72}" type="parTrans" cxnId="{6E06D73E-6674-4ED9-BDF4-5336535938BE}">
      <dgm:prSet/>
      <dgm:spPr/>
      <dgm:t>
        <a:bodyPr/>
        <a:lstStyle/>
        <a:p>
          <a:endParaRPr lang="en-US"/>
        </a:p>
      </dgm:t>
    </dgm:pt>
    <dgm:pt modelId="{568D4A81-FBF1-460D-92F7-CA2F82AD5578}" type="sibTrans" cxnId="{6E06D73E-6674-4ED9-BDF4-5336535938BE}">
      <dgm:prSet/>
      <dgm:spPr/>
      <dgm:t>
        <a:bodyPr/>
        <a:lstStyle/>
        <a:p>
          <a:endParaRPr lang="en-US"/>
        </a:p>
      </dgm:t>
    </dgm:pt>
    <dgm:pt modelId="{C04B58CE-B612-4A42-94F1-B6A95DB82607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Point of contact for safeguarding and child protection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288F38CA-C13E-405F-82E6-1549C8DD45C0}" type="parTrans" cxnId="{AFDD162E-D82B-4F39-9C6D-DA9769062507}">
      <dgm:prSet/>
      <dgm:spPr/>
      <dgm:t>
        <a:bodyPr/>
        <a:lstStyle/>
        <a:p>
          <a:endParaRPr lang="en-US"/>
        </a:p>
      </dgm:t>
    </dgm:pt>
    <dgm:pt modelId="{5A1DBDBF-C1EB-4830-BBD8-3980EE20BAAB}" type="sibTrans" cxnId="{AFDD162E-D82B-4F39-9C6D-DA9769062507}">
      <dgm:prSet/>
      <dgm:spPr/>
      <dgm:t>
        <a:bodyPr/>
        <a:lstStyle/>
        <a:p>
          <a:endParaRPr lang="en-US"/>
        </a:p>
      </dgm:t>
    </dgm:pt>
    <dgm:pt modelId="{40F5FAAA-96C6-46C2-A055-C8039BDA92FB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Nurture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C1BB8824-F869-4641-AA2C-FC4DFCC74623}" type="parTrans" cxnId="{20E608CE-6961-47BE-AB33-FA82D392F32F}">
      <dgm:prSet/>
      <dgm:spPr/>
      <dgm:t>
        <a:bodyPr/>
        <a:lstStyle/>
        <a:p>
          <a:endParaRPr lang="en-US"/>
        </a:p>
      </dgm:t>
    </dgm:pt>
    <dgm:pt modelId="{5AF35FB1-2665-48D7-AF90-55FD97FC0A26}" type="sibTrans" cxnId="{20E608CE-6961-47BE-AB33-FA82D392F32F}">
      <dgm:prSet/>
      <dgm:spPr/>
      <dgm:t>
        <a:bodyPr/>
        <a:lstStyle/>
        <a:p>
          <a:endParaRPr lang="en-US"/>
        </a:p>
      </dgm:t>
    </dgm:pt>
    <dgm:pt modelId="{D816910E-D5C2-4CEB-ADAF-D06C904D9CF8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Training management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7B80D4FB-F2F0-4E50-BC5D-3622A1D36926}" type="parTrans" cxnId="{5B6B949D-EED0-428B-A7AC-E244C7A2C142}">
      <dgm:prSet/>
      <dgm:spPr/>
      <dgm:t>
        <a:bodyPr/>
        <a:lstStyle/>
        <a:p>
          <a:endParaRPr lang="en-US"/>
        </a:p>
      </dgm:t>
    </dgm:pt>
    <dgm:pt modelId="{F8710BA7-339E-4C7B-B14F-3503BDBEA5E4}" type="sibTrans" cxnId="{5B6B949D-EED0-428B-A7AC-E244C7A2C142}">
      <dgm:prSet/>
      <dgm:spPr/>
      <dgm:t>
        <a:bodyPr/>
        <a:lstStyle/>
        <a:p>
          <a:endParaRPr lang="en-US"/>
        </a:p>
      </dgm:t>
    </dgm:pt>
    <dgm:pt modelId="{72741A76-00BF-4E5F-A8D6-765862260D3B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Data management 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67A7CFC0-C83D-483D-A82B-EC82142167CA}" type="parTrans" cxnId="{3E07B9D1-22EF-4551-AC60-35704F4C080F}">
      <dgm:prSet/>
      <dgm:spPr/>
      <dgm:t>
        <a:bodyPr/>
        <a:lstStyle/>
        <a:p>
          <a:endParaRPr lang="en-US"/>
        </a:p>
      </dgm:t>
    </dgm:pt>
    <dgm:pt modelId="{1ACC4B9B-B482-4D10-BCC1-23EAE9805AE6}" type="sibTrans" cxnId="{3E07B9D1-22EF-4551-AC60-35704F4C080F}">
      <dgm:prSet/>
      <dgm:spPr/>
      <dgm:t>
        <a:bodyPr/>
        <a:lstStyle/>
        <a:p>
          <a:endParaRPr lang="en-US"/>
        </a:p>
      </dgm:t>
    </dgm:pt>
    <dgm:pt modelId="{670367C3-0B93-4DE0-8E7C-D9C36BB9695E}" type="pres">
      <dgm:prSet presAssocID="{4F700690-612D-429E-A7DC-D2113D4FCB9C}" presName="Name0" presStyleCnt="0">
        <dgm:presLayoutVars>
          <dgm:chMax val="7"/>
          <dgm:chPref val="7"/>
          <dgm:dir/>
        </dgm:presLayoutVars>
      </dgm:prSet>
      <dgm:spPr/>
    </dgm:pt>
    <dgm:pt modelId="{83E9642A-A7D6-4FD2-825C-86586ECD3E93}" type="pres">
      <dgm:prSet presAssocID="{4F700690-612D-429E-A7DC-D2113D4FCB9C}" presName="Name1" presStyleCnt="0"/>
      <dgm:spPr/>
    </dgm:pt>
    <dgm:pt modelId="{0E26F61F-47B2-4062-9AF9-14CFEFD280E8}" type="pres">
      <dgm:prSet presAssocID="{4F700690-612D-429E-A7DC-D2113D4FCB9C}" presName="cycle" presStyleCnt="0"/>
      <dgm:spPr/>
    </dgm:pt>
    <dgm:pt modelId="{06F1699A-2EE9-4D6D-B99C-E07B199CC11C}" type="pres">
      <dgm:prSet presAssocID="{4F700690-612D-429E-A7DC-D2113D4FCB9C}" presName="srcNode" presStyleLbl="node1" presStyleIdx="0" presStyleCnt="6"/>
      <dgm:spPr/>
    </dgm:pt>
    <dgm:pt modelId="{19B2801A-5F8A-4093-AF6A-21B0D9E99E4D}" type="pres">
      <dgm:prSet presAssocID="{4F700690-612D-429E-A7DC-D2113D4FCB9C}" presName="conn" presStyleLbl="parChTrans1D2" presStyleIdx="0" presStyleCnt="1"/>
      <dgm:spPr/>
    </dgm:pt>
    <dgm:pt modelId="{13F9E71B-516D-4032-8185-81C0EDD7008A}" type="pres">
      <dgm:prSet presAssocID="{4F700690-612D-429E-A7DC-D2113D4FCB9C}" presName="extraNode" presStyleLbl="node1" presStyleIdx="0" presStyleCnt="6"/>
      <dgm:spPr/>
    </dgm:pt>
    <dgm:pt modelId="{E7AD6CC1-147E-4BB2-844A-CCA30D07EBE0}" type="pres">
      <dgm:prSet presAssocID="{4F700690-612D-429E-A7DC-D2113D4FCB9C}" presName="dstNode" presStyleLbl="node1" presStyleIdx="0" presStyleCnt="6"/>
      <dgm:spPr/>
    </dgm:pt>
    <dgm:pt modelId="{32EF516A-7426-4D0B-9ED0-EF434D390E20}" type="pres">
      <dgm:prSet presAssocID="{EE7EAE1D-9521-4701-A35F-AFECC35BEAAF}" presName="text_1" presStyleLbl="node1" presStyleIdx="0" presStyleCnt="6">
        <dgm:presLayoutVars>
          <dgm:bulletEnabled val="1"/>
        </dgm:presLayoutVars>
      </dgm:prSet>
      <dgm:spPr/>
    </dgm:pt>
    <dgm:pt modelId="{5E945B4B-9F44-4E76-9038-EE8EC13E3728}" type="pres">
      <dgm:prSet presAssocID="{EE7EAE1D-9521-4701-A35F-AFECC35BEAAF}" presName="accent_1" presStyleCnt="0"/>
      <dgm:spPr/>
    </dgm:pt>
    <dgm:pt modelId="{830A0BC1-AA05-43E5-97EF-B5DE57F04DAC}" type="pres">
      <dgm:prSet presAssocID="{EE7EAE1D-9521-4701-A35F-AFECC35BEAAF}" presName="accentRepeatNode" presStyleLbl="solidFgAcc1" presStyleIdx="0" presStyleCnt="6"/>
      <dgm:spPr/>
    </dgm:pt>
    <dgm:pt modelId="{7681EC72-DF3A-4FEB-9290-0C331B1E29D4}" type="pres">
      <dgm:prSet presAssocID="{75888F24-7AFA-4099-BDA9-F54C3B27BE5F}" presName="text_2" presStyleLbl="node1" presStyleIdx="1" presStyleCnt="6">
        <dgm:presLayoutVars>
          <dgm:bulletEnabled val="1"/>
        </dgm:presLayoutVars>
      </dgm:prSet>
      <dgm:spPr/>
    </dgm:pt>
    <dgm:pt modelId="{06FD8151-E4CB-44B2-868C-1769EDE7310A}" type="pres">
      <dgm:prSet presAssocID="{75888F24-7AFA-4099-BDA9-F54C3B27BE5F}" presName="accent_2" presStyleCnt="0"/>
      <dgm:spPr/>
    </dgm:pt>
    <dgm:pt modelId="{87CD9D0E-2C67-4C97-A48E-E33C7CC32FEA}" type="pres">
      <dgm:prSet presAssocID="{75888F24-7AFA-4099-BDA9-F54C3B27BE5F}" presName="accentRepeatNode" presStyleLbl="solidFgAcc1" presStyleIdx="1" presStyleCnt="6"/>
      <dgm:spPr/>
    </dgm:pt>
    <dgm:pt modelId="{9B2B5772-A2E9-44A5-952B-A3D578BCEE2C}" type="pres">
      <dgm:prSet presAssocID="{C04B58CE-B612-4A42-94F1-B6A95DB82607}" presName="text_3" presStyleLbl="node1" presStyleIdx="2" presStyleCnt="6">
        <dgm:presLayoutVars>
          <dgm:bulletEnabled val="1"/>
        </dgm:presLayoutVars>
      </dgm:prSet>
      <dgm:spPr/>
    </dgm:pt>
    <dgm:pt modelId="{6F873F1E-DBEE-4F51-AB91-2EBB8054ACBF}" type="pres">
      <dgm:prSet presAssocID="{C04B58CE-B612-4A42-94F1-B6A95DB82607}" presName="accent_3" presStyleCnt="0"/>
      <dgm:spPr/>
    </dgm:pt>
    <dgm:pt modelId="{56951F5C-C4C4-4D49-A18C-48CFE2B3C2A3}" type="pres">
      <dgm:prSet presAssocID="{C04B58CE-B612-4A42-94F1-B6A95DB82607}" presName="accentRepeatNode" presStyleLbl="solidFgAcc1" presStyleIdx="2" presStyleCnt="6"/>
      <dgm:spPr/>
    </dgm:pt>
    <dgm:pt modelId="{A8D18FF0-D6C0-4C5C-8941-F475C30E9074}" type="pres">
      <dgm:prSet presAssocID="{40F5FAAA-96C6-46C2-A055-C8039BDA92FB}" presName="text_4" presStyleLbl="node1" presStyleIdx="3" presStyleCnt="6">
        <dgm:presLayoutVars>
          <dgm:bulletEnabled val="1"/>
        </dgm:presLayoutVars>
      </dgm:prSet>
      <dgm:spPr/>
    </dgm:pt>
    <dgm:pt modelId="{CFB12850-7C26-43D0-A0AB-CA80458017DE}" type="pres">
      <dgm:prSet presAssocID="{40F5FAAA-96C6-46C2-A055-C8039BDA92FB}" presName="accent_4" presStyleCnt="0"/>
      <dgm:spPr/>
    </dgm:pt>
    <dgm:pt modelId="{2BB642DE-FFFA-40D6-A9C0-470C3F63A10C}" type="pres">
      <dgm:prSet presAssocID="{40F5FAAA-96C6-46C2-A055-C8039BDA92FB}" presName="accentRepeatNode" presStyleLbl="solidFgAcc1" presStyleIdx="3" presStyleCnt="6"/>
      <dgm:spPr/>
    </dgm:pt>
    <dgm:pt modelId="{7321A666-47C9-46DA-A9B5-CF37A8449FAD}" type="pres">
      <dgm:prSet presAssocID="{D816910E-D5C2-4CEB-ADAF-D06C904D9CF8}" presName="text_5" presStyleLbl="node1" presStyleIdx="4" presStyleCnt="6">
        <dgm:presLayoutVars>
          <dgm:bulletEnabled val="1"/>
        </dgm:presLayoutVars>
      </dgm:prSet>
      <dgm:spPr/>
    </dgm:pt>
    <dgm:pt modelId="{571655E9-7CDB-404F-B371-6776D648F3B6}" type="pres">
      <dgm:prSet presAssocID="{D816910E-D5C2-4CEB-ADAF-D06C904D9CF8}" presName="accent_5" presStyleCnt="0"/>
      <dgm:spPr/>
    </dgm:pt>
    <dgm:pt modelId="{5D6FF2C5-4086-4A68-BF07-0B16D448A353}" type="pres">
      <dgm:prSet presAssocID="{D816910E-D5C2-4CEB-ADAF-D06C904D9CF8}" presName="accentRepeatNode" presStyleLbl="solidFgAcc1" presStyleIdx="4" presStyleCnt="6"/>
      <dgm:spPr/>
    </dgm:pt>
    <dgm:pt modelId="{F09AA49B-38DE-4611-AFD8-4EFFBE334BE3}" type="pres">
      <dgm:prSet presAssocID="{72741A76-00BF-4E5F-A8D6-765862260D3B}" presName="text_6" presStyleLbl="node1" presStyleIdx="5" presStyleCnt="6">
        <dgm:presLayoutVars>
          <dgm:bulletEnabled val="1"/>
        </dgm:presLayoutVars>
      </dgm:prSet>
      <dgm:spPr/>
    </dgm:pt>
    <dgm:pt modelId="{4AA528EF-F97C-443B-BFF2-F022B30A2090}" type="pres">
      <dgm:prSet presAssocID="{72741A76-00BF-4E5F-A8D6-765862260D3B}" presName="accent_6" presStyleCnt="0"/>
      <dgm:spPr/>
    </dgm:pt>
    <dgm:pt modelId="{D9982E25-25B9-47AF-AC40-A2382E1B9D8D}" type="pres">
      <dgm:prSet presAssocID="{72741A76-00BF-4E5F-A8D6-765862260D3B}" presName="accentRepeatNode" presStyleLbl="solidFgAcc1" presStyleIdx="5" presStyleCnt="6"/>
      <dgm:spPr/>
    </dgm:pt>
  </dgm:ptLst>
  <dgm:cxnLst>
    <dgm:cxn modelId="{4097C617-D71F-46D2-9299-0A0F4FC6F347}" type="presOf" srcId="{C16A5983-BEBF-47AF-8D0D-30C09583759C}" destId="{19B2801A-5F8A-4093-AF6A-21B0D9E99E4D}" srcOrd="0" destOrd="0" presId="urn:microsoft.com/office/officeart/2008/layout/VerticalCurvedList"/>
    <dgm:cxn modelId="{E6581618-A1C4-4FF3-8109-2D61BC554824}" srcId="{4F700690-612D-429E-A7DC-D2113D4FCB9C}" destId="{EE7EAE1D-9521-4701-A35F-AFECC35BEAAF}" srcOrd="0" destOrd="0" parTransId="{41A80DA7-63F2-4E71-B223-66CEB123076E}" sibTransId="{C16A5983-BEBF-47AF-8D0D-30C09583759C}"/>
    <dgm:cxn modelId="{AFDD162E-D82B-4F39-9C6D-DA9769062507}" srcId="{4F700690-612D-429E-A7DC-D2113D4FCB9C}" destId="{C04B58CE-B612-4A42-94F1-B6A95DB82607}" srcOrd="2" destOrd="0" parTransId="{288F38CA-C13E-405F-82E6-1549C8DD45C0}" sibTransId="{5A1DBDBF-C1EB-4830-BBD8-3980EE20BAAB}"/>
    <dgm:cxn modelId="{0CDF283B-66BE-4B18-9F93-C9EA9B35344E}" type="presOf" srcId="{D816910E-D5C2-4CEB-ADAF-D06C904D9CF8}" destId="{7321A666-47C9-46DA-A9B5-CF37A8449FAD}" srcOrd="0" destOrd="0" presId="urn:microsoft.com/office/officeart/2008/layout/VerticalCurvedList"/>
    <dgm:cxn modelId="{6E06D73E-6674-4ED9-BDF4-5336535938BE}" srcId="{4F700690-612D-429E-A7DC-D2113D4FCB9C}" destId="{75888F24-7AFA-4099-BDA9-F54C3B27BE5F}" srcOrd="1" destOrd="0" parTransId="{E46CC40F-44B8-41A4-BD3E-A6A67C65EB72}" sibTransId="{568D4A81-FBF1-460D-92F7-CA2F82AD5578}"/>
    <dgm:cxn modelId="{DE930E76-331A-495E-8165-5D878CB6BDFA}" type="presOf" srcId="{40F5FAAA-96C6-46C2-A055-C8039BDA92FB}" destId="{A8D18FF0-D6C0-4C5C-8941-F475C30E9074}" srcOrd="0" destOrd="0" presId="urn:microsoft.com/office/officeart/2008/layout/VerticalCurvedList"/>
    <dgm:cxn modelId="{6BFE878D-DABA-47B5-A5AA-43702819AD15}" type="presOf" srcId="{C04B58CE-B612-4A42-94F1-B6A95DB82607}" destId="{9B2B5772-A2E9-44A5-952B-A3D578BCEE2C}" srcOrd="0" destOrd="0" presId="urn:microsoft.com/office/officeart/2008/layout/VerticalCurvedList"/>
    <dgm:cxn modelId="{548B299D-DC33-4796-8561-72E4F32AE0DE}" type="presOf" srcId="{75888F24-7AFA-4099-BDA9-F54C3B27BE5F}" destId="{7681EC72-DF3A-4FEB-9290-0C331B1E29D4}" srcOrd="0" destOrd="0" presId="urn:microsoft.com/office/officeart/2008/layout/VerticalCurvedList"/>
    <dgm:cxn modelId="{5B6B949D-EED0-428B-A7AC-E244C7A2C142}" srcId="{4F700690-612D-429E-A7DC-D2113D4FCB9C}" destId="{D816910E-D5C2-4CEB-ADAF-D06C904D9CF8}" srcOrd="4" destOrd="0" parTransId="{7B80D4FB-F2F0-4E50-BC5D-3622A1D36926}" sibTransId="{F8710BA7-339E-4C7B-B14F-3503BDBEA5E4}"/>
    <dgm:cxn modelId="{235A35B3-FD35-4DF5-9334-35229B80B048}" type="presOf" srcId="{4F700690-612D-429E-A7DC-D2113D4FCB9C}" destId="{670367C3-0B93-4DE0-8E7C-D9C36BB9695E}" srcOrd="0" destOrd="0" presId="urn:microsoft.com/office/officeart/2008/layout/VerticalCurvedList"/>
    <dgm:cxn modelId="{20E608CE-6961-47BE-AB33-FA82D392F32F}" srcId="{4F700690-612D-429E-A7DC-D2113D4FCB9C}" destId="{40F5FAAA-96C6-46C2-A055-C8039BDA92FB}" srcOrd="3" destOrd="0" parTransId="{C1BB8824-F869-4641-AA2C-FC4DFCC74623}" sibTransId="{5AF35FB1-2665-48D7-AF90-55FD97FC0A26}"/>
    <dgm:cxn modelId="{3E07B9D1-22EF-4551-AC60-35704F4C080F}" srcId="{4F700690-612D-429E-A7DC-D2113D4FCB9C}" destId="{72741A76-00BF-4E5F-A8D6-765862260D3B}" srcOrd="5" destOrd="0" parTransId="{67A7CFC0-C83D-483D-A82B-EC82142167CA}" sibTransId="{1ACC4B9B-B482-4D10-BCC1-23EAE9805AE6}"/>
    <dgm:cxn modelId="{F9ADC8DE-E27E-400A-8C40-AD45B50EC6DA}" type="presOf" srcId="{EE7EAE1D-9521-4701-A35F-AFECC35BEAAF}" destId="{32EF516A-7426-4D0B-9ED0-EF434D390E20}" srcOrd="0" destOrd="0" presId="urn:microsoft.com/office/officeart/2008/layout/VerticalCurvedList"/>
    <dgm:cxn modelId="{7E8A8CED-2F95-4C7D-9026-62183C9ECD72}" type="presOf" srcId="{72741A76-00BF-4E5F-A8D6-765862260D3B}" destId="{F09AA49B-38DE-4611-AFD8-4EFFBE334BE3}" srcOrd="0" destOrd="0" presId="urn:microsoft.com/office/officeart/2008/layout/VerticalCurvedList"/>
    <dgm:cxn modelId="{4F684A68-B4C7-4912-9AAA-9416A2E70A82}" type="presParOf" srcId="{670367C3-0B93-4DE0-8E7C-D9C36BB9695E}" destId="{83E9642A-A7D6-4FD2-825C-86586ECD3E93}" srcOrd="0" destOrd="0" presId="urn:microsoft.com/office/officeart/2008/layout/VerticalCurvedList"/>
    <dgm:cxn modelId="{0D85880A-211F-4D07-B751-F862365A129E}" type="presParOf" srcId="{83E9642A-A7D6-4FD2-825C-86586ECD3E93}" destId="{0E26F61F-47B2-4062-9AF9-14CFEFD280E8}" srcOrd="0" destOrd="0" presId="urn:microsoft.com/office/officeart/2008/layout/VerticalCurvedList"/>
    <dgm:cxn modelId="{3B5C666A-137E-4350-9D60-45C3F7F7383E}" type="presParOf" srcId="{0E26F61F-47B2-4062-9AF9-14CFEFD280E8}" destId="{06F1699A-2EE9-4D6D-B99C-E07B199CC11C}" srcOrd="0" destOrd="0" presId="urn:microsoft.com/office/officeart/2008/layout/VerticalCurvedList"/>
    <dgm:cxn modelId="{BD2844C0-5A39-485D-B169-9BA0603C4FBE}" type="presParOf" srcId="{0E26F61F-47B2-4062-9AF9-14CFEFD280E8}" destId="{19B2801A-5F8A-4093-AF6A-21B0D9E99E4D}" srcOrd="1" destOrd="0" presId="urn:microsoft.com/office/officeart/2008/layout/VerticalCurvedList"/>
    <dgm:cxn modelId="{41B0D762-692F-45C3-95B4-EA46F874F0A0}" type="presParOf" srcId="{0E26F61F-47B2-4062-9AF9-14CFEFD280E8}" destId="{13F9E71B-516D-4032-8185-81C0EDD7008A}" srcOrd="2" destOrd="0" presId="urn:microsoft.com/office/officeart/2008/layout/VerticalCurvedList"/>
    <dgm:cxn modelId="{BBE4D1FB-8472-43B1-A5CC-8D610939B4FF}" type="presParOf" srcId="{0E26F61F-47B2-4062-9AF9-14CFEFD280E8}" destId="{E7AD6CC1-147E-4BB2-844A-CCA30D07EBE0}" srcOrd="3" destOrd="0" presId="urn:microsoft.com/office/officeart/2008/layout/VerticalCurvedList"/>
    <dgm:cxn modelId="{1758C508-886E-4328-8ED6-98FEAD07462E}" type="presParOf" srcId="{83E9642A-A7D6-4FD2-825C-86586ECD3E93}" destId="{32EF516A-7426-4D0B-9ED0-EF434D390E20}" srcOrd="1" destOrd="0" presId="urn:microsoft.com/office/officeart/2008/layout/VerticalCurvedList"/>
    <dgm:cxn modelId="{774CE508-70E2-4DC8-992E-D3AB54DF5543}" type="presParOf" srcId="{83E9642A-A7D6-4FD2-825C-86586ECD3E93}" destId="{5E945B4B-9F44-4E76-9038-EE8EC13E3728}" srcOrd="2" destOrd="0" presId="urn:microsoft.com/office/officeart/2008/layout/VerticalCurvedList"/>
    <dgm:cxn modelId="{79D42BA6-1CCA-4A04-917A-B55EBE97FF97}" type="presParOf" srcId="{5E945B4B-9F44-4E76-9038-EE8EC13E3728}" destId="{830A0BC1-AA05-43E5-97EF-B5DE57F04DAC}" srcOrd="0" destOrd="0" presId="urn:microsoft.com/office/officeart/2008/layout/VerticalCurvedList"/>
    <dgm:cxn modelId="{AC2E9089-3952-4E5C-9527-735710006036}" type="presParOf" srcId="{83E9642A-A7D6-4FD2-825C-86586ECD3E93}" destId="{7681EC72-DF3A-4FEB-9290-0C331B1E29D4}" srcOrd="3" destOrd="0" presId="urn:microsoft.com/office/officeart/2008/layout/VerticalCurvedList"/>
    <dgm:cxn modelId="{A6A87815-0B6F-47EC-B8D0-3D584708E4FF}" type="presParOf" srcId="{83E9642A-A7D6-4FD2-825C-86586ECD3E93}" destId="{06FD8151-E4CB-44B2-868C-1769EDE7310A}" srcOrd="4" destOrd="0" presId="urn:microsoft.com/office/officeart/2008/layout/VerticalCurvedList"/>
    <dgm:cxn modelId="{81E80A6A-0BDC-4677-9D73-7E570B77CF6E}" type="presParOf" srcId="{06FD8151-E4CB-44B2-868C-1769EDE7310A}" destId="{87CD9D0E-2C67-4C97-A48E-E33C7CC32FEA}" srcOrd="0" destOrd="0" presId="urn:microsoft.com/office/officeart/2008/layout/VerticalCurvedList"/>
    <dgm:cxn modelId="{D80C59ED-E036-4E28-8825-2FBDF39FCEBB}" type="presParOf" srcId="{83E9642A-A7D6-4FD2-825C-86586ECD3E93}" destId="{9B2B5772-A2E9-44A5-952B-A3D578BCEE2C}" srcOrd="5" destOrd="0" presId="urn:microsoft.com/office/officeart/2008/layout/VerticalCurvedList"/>
    <dgm:cxn modelId="{CD1B7FD6-AFA1-4E01-B1AC-42B436DC30F9}" type="presParOf" srcId="{83E9642A-A7D6-4FD2-825C-86586ECD3E93}" destId="{6F873F1E-DBEE-4F51-AB91-2EBB8054ACBF}" srcOrd="6" destOrd="0" presId="urn:microsoft.com/office/officeart/2008/layout/VerticalCurvedList"/>
    <dgm:cxn modelId="{B21BABAB-FD0A-4A9E-A56C-0626589BE036}" type="presParOf" srcId="{6F873F1E-DBEE-4F51-AB91-2EBB8054ACBF}" destId="{56951F5C-C4C4-4D49-A18C-48CFE2B3C2A3}" srcOrd="0" destOrd="0" presId="urn:microsoft.com/office/officeart/2008/layout/VerticalCurvedList"/>
    <dgm:cxn modelId="{3FEFA3FB-165F-4990-BDBB-5E2FF2750339}" type="presParOf" srcId="{83E9642A-A7D6-4FD2-825C-86586ECD3E93}" destId="{A8D18FF0-D6C0-4C5C-8941-F475C30E9074}" srcOrd="7" destOrd="0" presId="urn:microsoft.com/office/officeart/2008/layout/VerticalCurvedList"/>
    <dgm:cxn modelId="{1F4B27AD-2F9F-46F1-A078-863EA88A8079}" type="presParOf" srcId="{83E9642A-A7D6-4FD2-825C-86586ECD3E93}" destId="{CFB12850-7C26-43D0-A0AB-CA80458017DE}" srcOrd="8" destOrd="0" presId="urn:microsoft.com/office/officeart/2008/layout/VerticalCurvedList"/>
    <dgm:cxn modelId="{69CB1EAF-F387-46A0-97DD-06B7F7FDEEFD}" type="presParOf" srcId="{CFB12850-7C26-43D0-A0AB-CA80458017DE}" destId="{2BB642DE-FFFA-40D6-A9C0-470C3F63A10C}" srcOrd="0" destOrd="0" presId="urn:microsoft.com/office/officeart/2008/layout/VerticalCurvedList"/>
    <dgm:cxn modelId="{AF85404D-BA7C-4246-93E6-91F67D2A121D}" type="presParOf" srcId="{83E9642A-A7D6-4FD2-825C-86586ECD3E93}" destId="{7321A666-47C9-46DA-A9B5-CF37A8449FAD}" srcOrd="9" destOrd="0" presId="urn:microsoft.com/office/officeart/2008/layout/VerticalCurvedList"/>
    <dgm:cxn modelId="{DBFC28B5-E13C-4A4B-9A02-2D7C606A7ABF}" type="presParOf" srcId="{83E9642A-A7D6-4FD2-825C-86586ECD3E93}" destId="{571655E9-7CDB-404F-B371-6776D648F3B6}" srcOrd="10" destOrd="0" presId="urn:microsoft.com/office/officeart/2008/layout/VerticalCurvedList"/>
    <dgm:cxn modelId="{158F2F23-05EA-4EEB-A8B0-398D7C2F2EF2}" type="presParOf" srcId="{571655E9-7CDB-404F-B371-6776D648F3B6}" destId="{5D6FF2C5-4086-4A68-BF07-0B16D448A353}" srcOrd="0" destOrd="0" presId="urn:microsoft.com/office/officeart/2008/layout/VerticalCurvedList"/>
    <dgm:cxn modelId="{25722E7C-612C-445F-9575-BA544A2C461A}" type="presParOf" srcId="{83E9642A-A7D6-4FD2-825C-86586ECD3E93}" destId="{F09AA49B-38DE-4611-AFD8-4EFFBE334BE3}" srcOrd="11" destOrd="0" presId="urn:microsoft.com/office/officeart/2008/layout/VerticalCurvedList"/>
    <dgm:cxn modelId="{173428F6-0935-497C-858C-ECBF458386A3}" type="presParOf" srcId="{83E9642A-A7D6-4FD2-825C-86586ECD3E93}" destId="{4AA528EF-F97C-443B-BFF2-F022B30A2090}" srcOrd="12" destOrd="0" presId="urn:microsoft.com/office/officeart/2008/layout/VerticalCurvedList"/>
    <dgm:cxn modelId="{AC7C1E0D-DE85-4DBD-89BB-24302F23AC01}" type="presParOf" srcId="{4AA528EF-F97C-443B-BFF2-F022B30A2090}" destId="{D9982E25-25B9-47AF-AC40-A2382E1B9D8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801A-5F8A-4093-AF6A-21B0D9E99E4D}">
      <dsp:nvSpPr>
        <dsp:cNvPr id="0" name=""/>
        <dsp:cNvSpPr/>
      </dsp:nvSpPr>
      <dsp:spPr>
        <a:xfrm>
          <a:off x="-5433396" y="-831967"/>
          <a:ext cx="6469560" cy="6469560"/>
        </a:xfrm>
        <a:prstGeom prst="blockArc">
          <a:avLst>
            <a:gd name="adj1" fmla="val 18900000"/>
            <a:gd name="adj2" fmla="val 2700000"/>
            <a:gd name="adj3" fmla="val 334"/>
          </a:avLst>
        </a:prstGeom>
        <a:noFill/>
        <a:ln w="12700" cap="flat" cmpd="sng" algn="ctr">
          <a:solidFill>
            <a:schemeClr val="accent5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EF516A-7426-4D0B-9ED0-EF434D390E20}">
      <dsp:nvSpPr>
        <dsp:cNvPr id="0" name=""/>
        <dsp:cNvSpPr/>
      </dsp:nvSpPr>
      <dsp:spPr>
        <a:xfrm>
          <a:off x="386270" y="253064"/>
          <a:ext cx="830173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Incident management and referrals 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86270" y="253064"/>
        <a:ext cx="8301732" cy="505936"/>
      </dsp:txXfrm>
    </dsp:sp>
    <dsp:sp modelId="{830A0BC1-AA05-43E5-97EF-B5DE57F04DAC}">
      <dsp:nvSpPr>
        <dsp:cNvPr id="0" name=""/>
        <dsp:cNvSpPr/>
      </dsp:nvSpPr>
      <dsp:spPr>
        <a:xfrm>
          <a:off x="70060" y="189822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81EC72-DF3A-4FEB-9290-0C331B1E29D4}">
      <dsp:nvSpPr>
        <dsp:cNvPr id="0" name=""/>
        <dsp:cNvSpPr/>
      </dsp:nvSpPr>
      <dsp:spPr>
        <a:xfrm>
          <a:off x="802437" y="1011872"/>
          <a:ext cx="7885565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Overview the child protection and safeguarding policy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802437" y="1011872"/>
        <a:ext cx="7885565" cy="505936"/>
      </dsp:txXfrm>
    </dsp:sp>
    <dsp:sp modelId="{87CD9D0E-2C67-4C97-A48E-E33C7CC32FEA}">
      <dsp:nvSpPr>
        <dsp:cNvPr id="0" name=""/>
        <dsp:cNvSpPr/>
      </dsp:nvSpPr>
      <dsp:spPr>
        <a:xfrm>
          <a:off x="486227" y="948630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B5772-A2E9-44A5-952B-A3D578BCEE2C}">
      <dsp:nvSpPr>
        <dsp:cNvPr id="0" name=""/>
        <dsp:cNvSpPr/>
      </dsp:nvSpPr>
      <dsp:spPr>
        <a:xfrm>
          <a:off x="992740" y="1770680"/>
          <a:ext cx="769526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Point of contact for safeguarding and child protection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992740" y="1770680"/>
        <a:ext cx="7695262" cy="505936"/>
      </dsp:txXfrm>
    </dsp:sp>
    <dsp:sp modelId="{56951F5C-C4C4-4D49-A18C-48CFE2B3C2A3}">
      <dsp:nvSpPr>
        <dsp:cNvPr id="0" name=""/>
        <dsp:cNvSpPr/>
      </dsp:nvSpPr>
      <dsp:spPr>
        <a:xfrm>
          <a:off x="676530" y="1707438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18FF0-D6C0-4C5C-8941-F475C30E9074}">
      <dsp:nvSpPr>
        <dsp:cNvPr id="0" name=""/>
        <dsp:cNvSpPr/>
      </dsp:nvSpPr>
      <dsp:spPr>
        <a:xfrm>
          <a:off x="992740" y="2529008"/>
          <a:ext cx="769526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Nurture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992740" y="2529008"/>
        <a:ext cx="7695262" cy="505936"/>
      </dsp:txXfrm>
    </dsp:sp>
    <dsp:sp modelId="{2BB642DE-FFFA-40D6-A9C0-470C3F63A10C}">
      <dsp:nvSpPr>
        <dsp:cNvPr id="0" name=""/>
        <dsp:cNvSpPr/>
      </dsp:nvSpPr>
      <dsp:spPr>
        <a:xfrm>
          <a:off x="676530" y="2465766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1A666-47C9-46DA-A9B5-CF37A8449FAD}">
      <dsp:nvSpPr>
        <dsp:cNvPr id="0" name=""/>
        <dsp:cNvSpPr/>
      </dsp:nvSpPr>
      <dsp:spPr>
        <a:xfrm>
          <a:off x="802437" y="3287816"/>
          <a:ext cx="7885565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Training management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802437" y="3287816"/>
        <a:ext cx="7885565" cy="505936"/>
      </dsp:txXfrm>
    </dsp:sp>
    <dsp:sp modelId="{5D6FF2C5-4086-4A68-BF07-0B16D448A353}">
      <dsp:nvSpPr>
        <dsp:cNvPr id="0" name=""/>
        <dsp:cNvSpPr/>
      </dsp:nvSpPr>
      <dsp:spPr>
        <a:xfrm>
          <a:off x="486227" y="3224574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A49B-38DE-4611-AFD8-4EFFBE334BE3}">
      <dsp:nvSpPr>
        <dsp:cNvPr id="0" name=""/>
        <dsp:cNvSpPr/>
      </dsp:nvSpPr>
      <dsp:spPr>
        <a:xfrm>
          <a:off x="386270" y="4046624"/>
          <a:ext cx="830173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Data management 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86270" y="4046624"/>
        <a:ext cx="8301732" cy="505936"/>
      </dsp:txXfrm>
    </dsp:sp>
    <dsp:sp modelId="{D9982E25-25B9-47AF-AC40-A2382E1B9D8D}">
      <dsp:nvSpPr>
        <dsp:cNvPr id="0" name=""/>
        <dsp:cNvSpPr/>
      </dsp:nvSpPr>
      <dsp:spPr>
        <a:xfrm>
          <a:off x="70060" y="3983382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60884-FF19-426F-8EB4-982B5FC592EE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C62CA-1181-42D9-B96A-72789AA17E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50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C62CA-1181-42D9-B96A-72789AA17E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9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51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052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67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4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440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16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842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782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240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329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April 15,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529575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A6C50E-7365-5086-0859-7ABAE2C8E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9112" y="981843"/>
            <a:ext cx="9721300" cy="82391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 anchor="b">
            <a:normAutofit/>
          </a:bodyPr>
          <a:lstStyle/>
          <a:p>
            <a:pPr algn="ctr"/>
            <a:r>
              <a:rPr lang="en-GB" sz="2000" b="1" dirty="0"/>
              <a:t>Children’s welfare is severely important, and every child deserves to be able to grow up in a safe and secure environment.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16635-EE68-8FF4-885B-1827295D0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544" y="210224"/>
            <a:ext cx="11390811" cy="1234440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Child protection/Safeguarding </a:t>
            </a:r>
            <a:b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policies and procedures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EF5FB7-362D-F7A1-7C9B-D893DEA548E9}"/>
              </a:ext>
            </a:extLst>
          </p:cNvPr>
          <p:cNvSpPr txBox="1"/>
          <p:nvPr/>
        </p:nvSpPr>
        <p:spPr>
          <a:xfrm>
            <a:off x="8704466" y="1960154"/>
            <a:ext cx="3285990" cy="34163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The Social Services &amp; Well Being (Wales) Act (2014).</a:t>
            </a:r>
          </a:p>
          <a:p>
            <a:endParaRPr lang="en-GB" b="1" dirty="0"/>
          </a:p>
          <a:p>
            <a:r>
              <a:rPr lang="en-GB" b="1" dirty="0"/>
              <a:t>Principles of the Act: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Voice and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Well-being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Co-production </a:t>
            </a:r>
          </a:p>
          <a:p>
            <a:endParaRPr lang="en-GB" dirty="0"/>
          </a:p>
          <a:p>
            <a:r>
              <a:rPr lang="en-GB" dirty="0"/>
              <a:t>(Social Care Wales, 2017)</a:t>
            </a:r>
          </a:p>
          <a:p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580A71-A009-A017-0A6A-093DE5F5E8E3}"/>
              </a:ext>
            </a:extLst>
          </p:cNvPr>
          <p:cNvSpPr txBox="1"/>
          <p:nvPr/>
        </p:nvSpPr>
        <p:spPr>
          <a:xfrm>
            <a:off x="201544" y="1960154"/>
            <a:ext cx="3793514" cy="34163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 Children’s Act (2004)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Child centred approach.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Improve effective working locally to protect children.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Promotes children’s wellbeing.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Promotes early intervention, improves outcomes for children (NSPCC, 2023) 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2E0E4B-0932-A5CB-A665-94E1D426D176}"/>
              </a:ext>
            </a:extLst>
          </p:cNvPr>
          <p:cNvSpPr txBox="1"/>
          <p:nvPr/>
        </p:nvSpPr>
        <p:spPr>
          <a:xfrm>
            <a:off x="4252209" y="1939108"/>
            <a:ext cx="4195106" cy="424731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Working together to safeguarding children (2018)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Published by the UK Government with the aim of keeping children safe away from harm (Lee,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 agency work is the heart of the policy (Lee,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Recognises young people’s encounters with harm beyond their families and this approach aspires to secure their safety and wellbeing (Chaffe,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A hand holding small paper people&#10;&#10;Description automatically generated">
            <a:extLst>
              <a:ext uri="{FF2B5EF4-FFF2-40B4-BE49-F238E27FC236}">
                <a16:creationId xmlns:a16="http://schemas.microsoft.com/office/drawing/2014/main" id="{D5009430-FB79-3AB5-563D-0C32DCD0D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3846"/>
            <a:ext cx="1668660" cy="147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E3FA473-DD8C-C7D4-5563-48212D4F3142}"/>
              </a:ext>
            </a:extLst>
          </p:cNvPr>
          <p:cNvSpPr txBox="1"/>
          <p:nvPr/>
        </p:nvSpPr>
        <p:spPr>
          <a:xfrm>
            <a:off x="1581574" y="6187236"/>
            <a:ext cx="196716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(Child protection week, 2020)</a:t>
            </a:r>
          </a:p>
        </p:txBody>
      </p:sp>
    </p:spTree>
    <p:extLst>
      <p:ext uri="{BB962C8B-B14F-4D97-AF65-F5344CB8AC3E}">
        <p14:creationId xmlns:p14="http://schemas.microsoft.com/office/powerpoint/2010/main" val="40265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9">
            <a:extLst>
              <a:ext uri="{FF2B5EF4-FFF2-40B4-BE49-F238E27FC236}">
                <a16:creationId xmlns:a16="http://schemas.microsoft.com/office/drawing/2014/main" id="{376AC8E4-3E5A-B756-7D63-4FA29DC86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79" y="4838533"/>
            <a:ext cx="6512650" cy="4380712"/>
          </a:xfrm>
        </p:spPr>
        <p:txBody>
          <a:bodyPr anchor="t">
            <a:normAutofit/>
          </a:bodyPr>
          <a:lstStyle/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TextBox 7">
            <a:extLst>
              <a:ext uri="{FF2B5EF4-FFF2-40B4-BE49-F238E27FC236}">
                <a16:creationId xmlns:a16="http://schemas.microsoft.com/office/drawing/2014/main" id="{4139B7C3-0547-9494-508E-2C7F08E4AE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7409577"/>
              </p:ext>
            </p:extLst>
          </p:nvPr>
        </p:nvGraphicFramePr>
        <p:xfrm>
          <a:off x="1961418" y="1255833"/>
          <a:ext cx="8754903" cy="480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33E102AB-08B9-0B36-EF8B-0BB76FD62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36918" y="165961"/>
            <a:ext cx="15065827" cy="1080848"/>
          </a:xfrm>
        </p:spPr>
        <p:txBody>
          <a:bodyPr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The role of a designated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</a:b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safeguarding person in an educational setting</a:t>
            </a:r>
            <a: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. </a:t>
            </a:r>
          </a:p>
        </p:txBody>
      </p:sp>
      <p:pic>
        <p:nvPicPr>
          <p:cNvPr id="2056" name="Picture 8" descr="Contextual Safeguarding">
            <a:extLst>
              <a:ext uri="{FF2B5EF4-FFF2-40B4-BE49-F238E27FC236}">
                <a16:creationId xmlns:a16="http://schemas.microsoft.com/office/drawing/2014/main" id="{9660D507-3A56-3318-AA0F-497BA2033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97457"/>
            <a:ext cx="2663086" cy="26630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34080C-A471-06CF-9EA6-8E772D958EAC}"/>
              </a:ext>
            </a:extLst>
          </p:cNvPr>
          <p:cNvSpPr txBox="1"/>
          <p:nvPr/>
        </p:nvSpPr>
        <p:spPr>
          <a:xfrm>
            <a:off x="474523" y="4771302"/>
            <a:ext cx="171403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(Cheshire East Safeguarding Children’s Partnership, </a:t>
            </a:r>
            <a:r>
              <a:rPr lang="en-GB" sz="1050" dirty="0" err="1"/>
              <a:t>n.d</a:t>
            </a:r>
            <a:r>
              <a:rPr lang="en-GB" sz="105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5607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AE7B3-D5AF-A814-E66D-095A04DF0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3" y="-448056"/>
            <a:ext cx="10241280" cy="123444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B7A4-ECE9-D96F-3536-36C9D50F9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1014984"/>
            <a:ext cx="11887200" cy="3959352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Chaffe, V. (2022)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children: A summary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Safeguarding Company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https://www.thesafeguardingcompany.com/resources/blog/working-together-to-safeguard-children-a-summary/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Protection week 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(2020)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Protection week – 31 May to 7 June 2020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Duvenage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Incorporated.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help and early intervention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Learning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https://learning.nspcc.org.uk/safeguarding-child-protection/early-help-and-early-intervention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Johnson, E. (2020)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Designated safeguard lead role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CPD Online College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https://cpdonline.co.uk/knowledge-base/safeguarding/designated-safeguard-lead-role/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Lee, D. (2022)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 2018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Online Learning College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https://online-learning-college.com/knowledge-hub/early-years/working-together-to-safeguard-children-2018/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the social services and well-being (</a:t>
            </a:r>
            <a:r>
              <a:rPr lang="en-GB" sz="4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act 2014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(2017)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Care Wales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https://socialcare.wales/resources-guidance/information-and-learning-hub/sswbact/overview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Safeguarding and child protection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(2019)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Learning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https://learning.nspcc.org.uk/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Safeguarding, all children matter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Cheshire East Safeguarding Children’s Partnership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Cheshire East Safeguarding Children’s Partnership.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the role of a designated safeguarding lead (DSL)?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(2019)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Blog, News and Updates from the Schools &amp; Academies Show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https://blog.schoolsandacademiesshow.co.uk/what-is-the-role-of-the-designated-safeguarding-leaddsl#:~:text=A%20DSL%20has%20the%20status%20and%20authority%20within,to%20support%20and%20direct%20staff%20on%20safeguarding%20issues.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 (2023) - gov.uk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https://assets.publishing.service.gov.uk/media/65cb4349a7ded0000c79e4e1/Working_together_to_safeguard_children_2023_-_statutory_guidance.pdf (Accessed: 19 April 2024).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419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6019</TotalTime>
  <Words>651</Words>
  <Application>Microsoft Office PowerPoint</Application>
  <PresentationFormat>Widescreen</PresentationFormat>
  <Paragraphs>52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Arial</vt:lpstr>
      <vt:lpstr>Dreaming Outloud Pro</vt:lpstr>
      <vt:lpstr>Gill Sans Nova</vt:lpstr>
      <vt:lpstr>Modern Love Grunge</vt:lpstr>
      <vt:lpstr>GradientRiseVTI</vt:lpstr>
      <vt:lpstr>Child protection/Safeguarding  policies and procedures </vt:lpstr>
      <vt:lpstr>The role of a designated  safeguarding person in an educational setting.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 protection/Safeguarding  policies and procedures</dc:title>
  <dc:creator>Rhiannon Rees-Givelin (2112680)</dc:creator>
  <cp:lastModifiedBy>Rhiannon Rees-Givelin (2112680)</cp:lastModifiedBy>
  <cp:revision>5</cp:revision>
  <dcterms:created xsi:type="dcterms:W3CDTF">2024-04-15T17:22:28Z</dcterms:created>
  <dcterms:modified xsi:type="dcterms:W3CDTF">2024-04-19T21:43:23Z</dcterms:modified>
</cp:coreProperties>
</file>