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4" r:id="rId9"/>
    <p:sldId id="265" r:id="rId10"/>
    <p:sldId id="266" r:id="rId11"/>
    <p:sldId id="268" r:id="rId12"/>
    <p:sldId id="267" r:id="rId13"/>
    <p:sldId id="269" r:id="rId14"/>
    <p:sldId id="270" r:id="rId15"/>
  </p:sldIdLst>
  <p:sldSz cx="18288000" cy="10287000"/>
  <p:notesSz cx="6858000" cy="9144000"/>
  <p:embeddedFontLst>
    <p:embeddedFont>
      <p:font typeface="Canva Sans" panose="020B0604020202020204" charset="0"/>
      <p:regular r:id="rId17"/>
    </p:embeddedFont>
    <p:embeddedFont>
      <p:font typeface="Montserrat Bold" panose="020B0604020202020204" charset="0"/>
      <p:regular r:id="rId18"/>
    </p:embeddedFont>
    <p:embeddedFont>
      <p:font typeface="Montserrat Ultra-Bold" panose="020B0604020202020204" charset="0"/>
      <p:regular r:id="rId19"/>
    </p:embeddedFont>
    <p:embeddedFont>
      <p:font typeface="Poppins Medium" panose="020B0604020202020204" charset="0"/>
      <p:regular r:id="rId20"/>
    </p:embeddedFont>
    <p:embeddedFont>
      <p:font typeface="Poppins Bold" panose="020B0604020202020204" charset="0"/>
      <p:regular r:id="rId21"/>
    </p:embeddedFont>
    <p:embeddedFont>
      <p:font typeface="Calibri" panose="020F0502020204030204" pitchFamily="34" charset="0"/>
      <p:regular r:id="rId22"/>
      <p:bold r:id="rId23"/>
      <p:italic r:id="rId24"/>
      <p:boldItalic r:id="rId25"/>
    </p:embeddedFont>
    <p:embeddedFont>
      <p:font typeface="Poppins Light" panose="020B0604020202020204" charset="0"/>
      <p:regular r:id="rId26"/>
    </p:embeddedFont>
    <p:embeddedFont>
      <p:font typeface="Arial Bold" panose="020B0704020202020204" pitchFamily="34" charset="0"/>
      <p:bold r:id="rId27"/>
    </p:embeddedFont>
    <p:embeddedFont>
      <p:font typeface="Poppins Semi-Bold" panose="020B0604020202020204" charset="0"/>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userDrawn="1">
          <p15:clr>
            <a:srgbClr val="A4A3A4"/>
          </p15:clr>
        </p15:guide>
        <p15:guide id="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4095" autoAdjust="0"/>
  </p:normalViewPr>
  <p:slideViewPr>
    <p:cSldViewPr>
      <p:cViewPr varScale="1">
        <p:scale>
          <a:sx n="47" d="100"/>
          <a:sy n="47" d="100"/>
        </p:scale>
        <p:origin x="500" y="52"/>
      </p:cViewPr>
      <p:guideLst>
        <p:guide orient="horz"/>
        <p:guide/>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23.03.2026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2074787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309055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943391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1044319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3110443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3382691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471509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3068396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24167235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2954128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2003186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smtClean="0"/>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smtClean="0"/>
              <a:t>‹#›</a:t>
            </a:r>
          </a:p>
        </p:txBody>
      </p:sp>
    </p:spTree>
    <p:extLst>
      <p:ext uri="{BB962C8B-B14F-4D97-AF65-F5344CB8AC3E}">
        <p14:creationId xmlns:p14="http://schemas.microsoft.com/office/powerpoint/2010/main" val="889196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1.pn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7.xml"/><Relationship Id="rId10" Type="http://schemas.openxmlformats.org/officeDocument/2006/relationships/image" Target="../media/image3.png"/><Relationship Id="rId9" Type="http://schemas.openxmlformats.org/officeDocument/2006/relationships/image" Target="../media/image7.sv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2.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2.svg"/></Relationships>
</file>

<file path=ppt/slides/_rels/slide4.xml.rels><?xml version="1.0" encoding="UTF-8" standalone="yes"?>
<Relationships xmlns="http://schemas.openxmlformats.org/package/2006/relationships"><Relationship Id="rId13" Type="http://schemas.openxmlformats.org/officeDocument/2006/relationships/image" Target="../media/image12.png"/><Relationship Id="rId3" Type="http://schemas.openxmlformats.org/officeDocument/2006/relationships/image" Target="../media/image5.png"/><Relationship Id="rId12" Type="http://schemas.openxmlformats.org/officeDocument/2006/relationships/image" Target="../media/image20.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1.png"/><Relationship Id="rId5" Type="http://schemas.openxmlformats.org/officeDocument/2006/relationships/image" Target="../media/image9.png"/><Relationship Id="rId10" Type="http://schemas.openxmlformats.org/officeDocument/2006/relationships/image" Target="../media/image18.svg"/><Relationship Id="rId4" Type="http://schemas.openxmlformats.org/officeDocument/2006/relationships/image" Target="../media/image12.sv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6.png"/><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6.png"/><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6.png"/><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9.png"/><Relationship Id="rId10" Type="http://schemas.openxmlformats.org/officeDocument/2006/relationships/image" Target="../media/image20.svg"/><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9.png"/><Relationship Id="rId4" Type="http://schemas.openxmlformats.org/officeDocument/2006/relationships/image" Target="../media/image12.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1.png"/><Relationship Id="rId7"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5.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a:effectLst/>
      </p:bgPr>
    </p:bg>
    <p:spTree>
      <p:nvGrpSpPr>
        <p:cNvPr id="1" name=""/>
        <p:cNvGrpSpPr/>
        <p:nvPr/>
      </p:nvGrpSpPr>
      <p:grpSpPr>
        <a:xfrm>
          <a:off x="0" y="0"/>
          <a:ext cx="0" cy="0"/>
          <a:chOff x="0" y="0"/>
          <a:chExt cx="0" cy="0"/>
        </a:xfrm>
      </p:grpSpPr>
      <p:sp>
        <p:nvSpPr>
          <p:cNvPr id="7" name="Freeform 7"/>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7"/>
                </a:ext>
              </a:extLst>
            </a:blip>
            <a:stretch>
              <a:fillRect/>
            </a:stretch>
          </a:blipFill>
        </p:spPr>
      </p:sp>
      <p:sp>
        <p:nvSpPr>
          <p:cNvPr id="8" name="Freeform 8"/>
          <p:cNvSpPr/>
          <p:nvPr/>
        </p:nvSpPr>
        <p:spPr>
          <a:xfrm>
            <a:off x="639795" y="5067300"/>
            <a:ext cx="2761903" cy="2761903"/>
          </a:xfrm>
          <a:custGeom>
            <a:avLst/>
            <a:gdLst/>
            <a:ahLst/>
            <a:cxnLst/>
            <a:rect l="l" t="t" r="r" b="b"/>
            <a:pathLst>
              <a:path w="2761903" h="2761903">
                <a:moveTo>
                  <a:pt x="0" y="0"/>
                </a:moveTo>
                <a:lnTo>
                  <a:pt x="2761902" y="0"/>
                </a:lnTo>
                <a:lnTo>
                  <a:pt x="2761902" y="2761902"/>
                </a:lnTo>
                <a:lnTo>
                  <a:pt x="0" y="2761902"/>
                </a:lnTo>
                <a:lnTo>
                  <a:pt x="0" y="0"/>
                </a:lnTo>
                <a:close/>
              </a:path>
            </a:pathLst>
          </a:custGeom>
          <a:blipFill>
            <a:blip r:embed="rId8">
              <a:alphaModFix amt="20999"/>
              <a:extLst>
                <a:ext uri="{96DAC541-7B7A-43D3-8B79-37D633B846F1}">
                  <asvg:svgBlip xmlns:asvg="http://schemas.microsoft.com/office/drawing/2016/SVG/main" xmlns="" r:embed="rId9"/>
                </a:ext>
              </a:extLst>
            </a:blip>
            <a:stretch>
              <a:fillRect/>
            </a:stretch>
          </a:blipFill>
        </p:spPr>
      </p:sp>
      <p:sp>
        <p:nvSpPr>
          <p:cNvPr id="9" name="Freeform 9"/>
          <p:cNvSpPr/>
          <p:nvPr/>
        </p:nvSpPr>
        <p:spPr>
          <a:xfrm>
            <a:off x="16037325" y="-867024"/>
            <a:ext cx="3078164" cy="3078164"/>
          </a:xfrm>
          <a:custGeom>
            <a:avLst/>
            <a:gdLst/>
            <a:ahLst/>
            <a:cxnLst/>
            <a:rect l="l" t="t" r="r" b="b"/>
            <a:pathLst>
              <a:path w="3078164" h="3078164">
                <a:moveTo>
                  <a:pt x="0" y="0"/>
                </a:moveTo>
                <a:lnTo>
                  <a:pt x="3078164" y="0"/>
                </a:lnTo>
                <a:lnTo>
                  <a:pt x="3078164" y="3078165"/>
                </a:lnTo>
                <a:lnTo>
                  <a:pt x="0" y="3078165"/>
                </a:lnTo>
                <a:lnTo>
                  <a:pt x="0" y="0"/>
                </a:lnTo>
                <a:close/>
              </a:path>
            </a:pathLst>
          </a:custGeom>
          <a:blipFill>
            <a:blip r:embed="rId8">
              <a:alphaModFix amt="20999"/>
              <a:extLst>
                <a:ext uri="{96DAC541-7B7A-43D3-8B79-37D633B846F1}">
                  <asvg:svgBlip xmlns:asvg="http://schemas.microsoft.com/office/drawing/2016/SVG/main" xmlns="" r:embed="rId9"/>
                </a:ext>
              </a:extLst>
            </a:blip>
            <a:stretch>
              <a:fillRect/>
            </a:stretch>
          </a:blipFill>
        </p:spPr>
      </p:sp>
      <p:sp>
        <p:nvSpPr>
          <p:cNvPr id="10" name="Freeform 10"/>
          <p:cNvSpPr/>
          <p:nvPr/>
        </p:nvSpPr>
        <p:spPr>
          <a:xfrm>
            <a:off x="6400800" y="422351"/>
            <a:ext cx="5396180" cy="1788789"/>
          </a:xfrm>
          <a:custGeom>
            <a:avLst/>
            <a:gdLst/>
            <a:ahLst/>
            <a:cxnLst/>
            <a:rect l="l" t="t" r="r" b="b"/>
            <a:pathLst>
              <a:path w="5396180" h="1788789">
                <a:moveTo>
                  <a:pt x="0" y="0"/>
                </a:moveTo>
                <a:lnTo>
                  <a:pt x="5396180" y="0"/>
                </a:lnTo>
                <a:lnTo>
                  <a:pt x="5396180" y="1788789"/>
                </a:lnTo>
                <a:lnTo>
                  <a:pt x="0" y="1788789"/>
                </a:lnTo>
                <a:lnTo>
                  <a:pt x="0" y="0"/>
                </a:lnTo>
                <a:close/>
              </a:path>
            </a:pathLst>
          </a:custGeom>
          <a:blipFill>
            <a:blip r:embed="rId10"/>
            <a:stretch>
              <a:fillRect/>
            </a:stretch>
          </a:blipFill>
        </p:spPr>
      </p:sp>
      <p:sp>
        <p:nvSpPr>
          <p:cNvPr id="11" name="TextBox 11"/>
          <p:cNvSpPr txBox="1"/>
          <p:nvPr/>
        </p:nvSpPr>
        <p:spPr>
          <a:xfrm>
            <a:off x="1169854" y="2566461"/>
            <a:ext cx="16325926" cy="1099185"/>
          </a:xfrm>
          <a:prstGeom prst="rect">
            <a:avLst/>
          </a:prstGeom>
        </p:spPr>
        <p:txBody>
          <a:bodyPr lIns="0" tIns="0" rIns="0" bIns="0" rtlCol="0" anchor="t">
            <a:spAutoFit/>
          </a:bodyPr>
          <a:lstStyle/>
          <a:p>
            <a:pPr algn="ctr">
              <a:lnSpc>
                <a:spcPts val="4319"/>
              </a:lnSpc>
            </a:pPr>
            <a:r>
              <a:rPr lang="en-US" sz="3999" b="1" dirty="0">
                <a:solidFill>
                  <a:srgbClr val="FFFFFF"/>
                </a:solidFill>
                <a:latin typeface="Montserrat Ultra-Bold"/>
                <a:ea typeface="Montserrat Ultra-Bold"/>
                <a:cs typeface="Montserrat Ultra-Bold"/>
                <a:sym typeface="Montserrat Ultra-Bold"/>
              </a:rPr>
              <a:t>Quality Assurance Failures in Maternity Care:</a:t>
            </a:r>
          </a:p>
          <a:p>
            <a:pPr algn="ctr">
              <a:lnSpc>
                <a:spcPts val="4319"/>
              </a:lnSpc>
            </a:pPr>
            <a:r>
              <a:rPr lang="en-US" sz="3999" b="1" dirty="0">
                <a:solidFill>
                  <a:srgbClr val="FFFFFF"/>
                </a:solidFill>
                <a:latin typeface="Montserrat Ultra-Bold"/>
                <a:ea typeface="Montserrat Ultra-Bold"/>
                <a:cs typeface="Montserrat Ultra-Bold"/>
                <a:sym typeface="Montserrat Ultra-Bold"/>
              </a:rPr>
              <a:t> A Case Study of Shrewsbury and Telford Hospital NHS Trust</a:t>
            </a:r>
          </a:p>
        </p:txBody>
      </p:sp>
      <p:sp>
        <p:nvSpPr>
          <p:cNvPr id="12" name="TextBox 12"/>
          <p:cNvSpPr txBox="1"/>
          <p:nvPr/>
        </p:nvSpPr>
        <p:spPr>
          <a:xfrm>
            <a:off x="5319392" y="4750412"/>
            <a:ext cx="8278778" cy="2693045"/>
          </a:xfrm>
          <a:prstGeom prst="rect">
            <a:avLst/>
          </a:prstGeom>
        </p:spPr>
        <p:txBody>
          <a:bodyPr lIns="0" tIns="0" rIns="0" bIns="0" rtlCol="0" anchor="t">
            <a:spAutoFit/>
          </a:bodyPr>
          <a:lstStyle/>
          <a:p>
            <a:pPr algn="ctr">
              <a:lnSpc>
                <a:spcPts val="4199"/>
              </a:lnSpc>
            </a:pPr>
            <a:r>
              <a:rPr lang="en-US" sz="2999" b="1" dirty="0">
                <a:solidFill>
                  <a:srgbClr val="FFFFFF"/>
                </a:solidFill>
                <a:latin typeface="Montserrat Bold"/>
                <a:ea typeface="Montserrat Bold"/>
                <a:cs typeface="Montserrat Bold"/>
                <a:sym typeface="Montserrat Bold"/>
              </a:rPr>
              <a:t>Student Name:  MD PIYEL MIA</a:t>
            </a:r>
          </a:p>
          <a:p>
            <a:pPr algn="ctr">
              <a:lnSpc>
                <a:spcPts val="4199"/>
              </a:lnSpc>
            </a:pPr>
            <a:r>
              <a:rPr lang="en-US" sz="2999" b="1" dirty="0">
                <a:solidFill>
                  <a:srgbClr val="FFFFFF"/>
                </a:solidFill>
                <a:latin typeface="Montserrat Bold"/>
                <a:ea typeface="Montserrat Bold"/>
                <a:cs typeface="Montserrat Bold"/>
                <a:sym typeface="Montserrat Bold"/>
              </a:rPr>
              <a:t> Student ID: 2434371</a:t>
            </a:r>
          </a:p>
          <a:p>
            <a:pPr algn="ctr">
              <a:lnSpc>
                <a:spcPts val="4199"/>
              </a:lnSpc>
            </a:pPr>
            <a:r>
              <a:rPr lang="en-US" sz="2999" b="1" dirty="0">
                <a:solidFill>
                  <a:srgbClr val="FFFFFF"/>
                </a:solidFill>
                <a:latin typeface="Montserrat Bold"/>
                <a:ea typeface="Montserrat Bold"/>
                <a:cs typeface="Montserrat Bold"/>
                <a:sym typeface="Montserrat Bold"/>
              </a:rPr>
              <a:t> Module: LCHS7006 – Quality Assurance and Service Improvements</a:t>
            </a:r>
          </a:p>
          <a:p>
            <a:pPr algn="ctr">
              <a:lnSpc>
                <a:spcPts val="4199"/>
              </a:lnSpc>
            </a:pPr>
            <a:r>
              <a:rPr lang="en-US" sz="2999" b="1" dirty="0">
                <a:solidFill>
                  <a:srgbClr val="FFFFFF"/>
                </a:solidFill>
                <a:latin typeface="Montserrat Bold"/>
                <a:ea typeface="Montserrat Bold"/>
                <a:cs typeface="Montserrat Bold"/>
                <a:sym typeface="Montserrat Bold"/>
              </a:rPr>
              <a:t> Lecturer: </a:t>
            </a:r>
            <a:r>
              <a:rPr lang="en-US" sz="2999" b="1" dirty="0" smtClean="0">
                <a:solidFill>
                  <a:srgbClr val="FFFFFF"/>
                </a:solidFill>
                <a:latin typeface="Montserrat Bold"/>
                <a:ea typeface="Montserrat Bold"/>
                <a:cs typeface="Montserrat Bold"/>
                <a:sym typeface="Montserrat Bold"/>
              </a:rPr>
              <a:t>Brian </a:t>
            </a:r>
            <a:r>
              <a:rPr lang="en-US" sz="2999" b="1" dirty="0" err="1" smtClean="0">
                <a:solidFill>
                  <a:srgbClr val="FFFFFF"/>
                </a:solidFill>
                <a:latin typeface="Montserrat Bold"/>
                <a:ea typeface="Montserrat Bold"/>
                <a:cs typeface="Montserrat Bold"/>
                <a:sym typeface="Montserrat Bold"/>
              </a:rPr>
              <a:t>Mashumba</a:t>
            </a:r>
            <a:endParaRPr lang="en-US" sz="2999" b="1" dirty="0" smtClean="0">
              <a:solidFill>
                <a:srgbClr val="FFFFFF"/>
              </a:solidFill>
              <a:latin typeface="Montserrat Bold"/>
              <a:ea typeface="Montserrat Bold"/>
              <a:cs typeface="Montserrat Bold"/>
              <a:sym typeface="Montserrat Bold"/>
            </a:endParaRPr>
          </a:p>
        </p:txBody>
      </p:sp>
      <p:sp>
        <p:nvSpPr>
          <p:cNvPr id="13" name="TextBox 13"/>
          <p:cNvSpPr txBox="1"/>
          <p:nvPr/>
        </p:nvSpPr>
        <p:spPr>
          <a:xfrm>
            <a:off x="1597582" y="1209675"/>
            <a:ext cx="1820511" cy="295148"/>
          </a:xfrm>
          <a:prstGeom prst="rect">
            <a:avLst/>
          </a:prstGeom>
        </p:spPr>
        <p:txBody>
          <a:bodyPr lIns="0" tIns="0" rIns="0" bIns="0" rtlCol="0" anchor="t">
            <a:spAutoFit/>
          </a:bodyPr>
          <a:lstStyle/>
          <a:p>
            <a:pPr algn="l">
              <a:lnSpc>
                <a:spcPts val="2266"/>
              </a:lnSpc>
            </a:pPr>
            <a:r>
              <a:rPr lang="en-US" sz="2200" b="1">
                <a:solidFill>
                  <a:srgbClr val="FFFFFF"/>
                </a:solidFill>
                <a:latin typeface="Montserrat Bold"/>
                <a:ea typeface="Montserrat Bold"/>
                <a:cs typeface="Montserrat Bold"/>
                <a:sym typeface="Montserrat Bold"/>
              </a:rPr>
              <a:t>NHS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609600" y="2478753"/>
            <a:ext cx="6561191" cy="6561191"/>
            <a:chOff x="0" y="0"/>
            <a:chExt cx="812800" cy="812800"/>
          </a:xfrm>
        </p:grpSpPr>
        <p:sp>
          <p:nvSpPr>
            <p:cNvPr id="4" name="Freeform 4"/>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3"/>
              <a:stretch>
                <a:fillRect l="-25000" r="-25000"/>
              </a:stretch>
            </a:blipFill>
          </p:spPr>
        </p:sp>
      </p:grpSp>
      <p:sp>
        <p:nvSpPr>
          <p:cNvPr id="5" name="Freeform 5"/>
          <p:cNvSpPr/>
          <p:nvPr/>
        </p:nvSpPr>
        <p:spPr>
          <a:xfrm>
            <a:off x="2938259" y="107280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4">
              <a:extLst>
                <a:ext uri="{96DAC541-7B7A-43D3-8B79-37D633B846F1}">
                  <asvg:svgBlip xmlns:asvg="http://schemas.microsoft.com/office/drawing/2016/SVG/main" xmlns="" r:embed="rId6"/>
                </a:ext>
              </a:extLst>
            </a:blip>
            <a:stretch>
              <a:fillRect/>
            </a:stretch>
          </a:blipFill>
        </p:spPr>
      </p:sp>
      <p:sp>
        <p:nvSpPr>
          <p:cNvPr id="6" name="TextBox 6"/>
          <p:cNvSpPr txBox="1"/>
          <p:nvPr/>
        </p:nvSpPr>
        <p:spPr>
          <a:xfrm>
            <a:off x="8262551" y="2620860"/>
            <a:ext cx="8719471" cy="6276976"/>
          </a:xfrm>
          <a:prstGeom prst="rect">
            <a:avLst/>
          </a:prstGeom>
        </p:spPr>
        <p:txBody>
          <a:bodyPr lIns="0" tIns="0" rIns="0" bIns="0" rtlCol="0" anchor="t">
            <a:spAutoFit/>
          </a:bodyPr>
          <a:lstStyle/>
          <a:p>
            <a:pPr algn="just">
              <a:lnSpc>
                <a:spcPts val="4199"/>
              </a:lnSpc>
            </a:pPr>
            <a:r>
              <a:rPr lang="en-US" sz="2999" dirty="0">
                <a:solidFill>
                  <a:srgbClr val="001A3D"/>
                </a:solidFill>
                <a:latin typeface="Arial"/>
                <a:ea typeface="Arial"/>
                <a:cs typeface="Arial"/>
                <a:sym typeface="Arial"/>
              </a:rPr>
              <a:t>Quality assurance is a fundamental component of healthcare systems that ensures services are safe, effective and patient-</a:t>
            </a:r>
            <a:r>
              <a:rPr lang="en-US" sz="2999" dirty="0" err="1">
                <a:solidFill>
                  <a:srgbClr val="001A3D"/>
                </a:solidFill>
                <a:latin typeface="Arial"/>
                <a:ea typeface="Arial"/>
                <a:cs typeface="Arial"/>
                <a:sym typeface="Arial"/>
              </a:rPr>
              <a:t>centred</a:t>
            </a:r>
            <a:r>
              <a:rPr lang="en-US" sz="2999" dirty="0">
                <a:solidFill>
                  <a:srgbClr val="001A3D"/>
                </a:solidFill>
                <a:latin typeface="Arial"/>
                <a:ea typeface="Arial"/>
                <a:cs typeface="Arial"/>
                <a:sym typeface="Arial"/>
              </a:rPr>
              <a:t>. When quality management systems fail, the consequences can include avoidable patient harm and loss of public trust in healthcare institutions. One of the most serious maternity care failures in the United Kingdom occurred at Shrewsbury and Telford Hospital NHS Trust, where systemic weaknesses in governance, leadership and incident reporting resulted in avoidable deaths and injuries among mothers and babies (Turner, 2022; </a:t>
            </a:r>
            <a:r>
              <a:rPr lang="en-US" sz="2999" dirty="0" err="1">
                <a:solidFill>
                  <a:srgbClr val="001A3D"/>
                </a:solidFill>
                <a:latin typeface="Arial"/>
                <a:ea typeface="Arial"/>
                <a:cs typeface="Arial"/>
                <a:sym typeface="Arial"/>
              </a:rPr>
              <a:t>Kirkup</a:t>
            </a:r>
            <a:r>
              <a:rPr lang="en-US" sz="2999" dirty="0">
                <a:solidFill>
                  <a:srgbClr val="001A3D"/>
                </a:solidFill>
                <a:latin typeface="Arial"/>
                <a:ea typeface="Arial"/>
                <a:cs typeface="Arial"/>
                <a:sym typeface="Arial"/>
              </a:rPr>
              <a:t>, 2023).</a:t>
            </a:r>
          </a:p>
        </p:txBody>
      </p:sp>
      <p:sp>
        <p:nvSpPr>
          <p:cNvPr id="8" name="TextBox 8"/>
          <p:cNvSpPr txBox="1"/>
          <p:nvPr/>
        </p:nvSpPr>
        <p:spPr>
          <a:xfrm>
            <a:off x="8229600" y="1005545"/>
            <a:ext cx="9112643" cy="792480"/>
          </a:xfrm>
          <a:prstGeom prst="rect">
            <a:avLst/>
          </a:prstGeom>
        </p:spPr>
        <p:txBody>
          <a:bodyPr lIns="0" tIns="0" rIns="0" bIns="0" rtlCol="0" anchor="t">
            <a:spAutoFit/>
          </a:bodyPr>
          <a:lstStyle/>
          <a:p>
            <a:pPr algn="l">
              <a:lnSpc>
                <a:spcPts val="6060"/>
              </a:lnSpc>
            </a:pPr>
            <a:r>
              <a:rPr lang="en-US" sz="6000" b="1">
                <a:solidFill>
                  <a:srgbClr val="3288B9"/>
                </a:solidFill>
                <a:latin typeface="Montserrat Bold"/>
                <a:ea typeface="Montserrat Bold"/>
                <a:cs typeface="Montserrat Bold"/>
                <a:sym typeface="Montserrat Bold"/>
              </a:rPr>
              <a:t>INTRODUCTION</a:t>
            </a:r>
          </a:p>
        </p:txBody>
      </p:sp>
      <p:sp>
        <p:nvSpPr>
          <p:cNvPr id="9" name="TextBox 9"/>
          <p:cNvSpPr txBox="1"/>
          <p:nvPr/>
        </p:nvSpPr>
        <p:spPr>
          <a:xfrm>
            <a:off x="3655364" y="1254211"/>
            <a:ext cx="1820511" cy="295148"/>
          </a:xfrm>
          <a:prstGeom prst="rect">
            <a:avLst/>
          </a:prstGeom>
        </p:spPr>
        <p:txBody>
          <a:bodyPr lIns="0" tIns="0" rIns="0" bIns="0" rtlCol="0" anchor="t">
            <a:spAutoFit/>
          </a:bodyPr>
          <a:lstStyle/>
          <a:p>
            <a:pPr algn="l">
              <a:lnSpc>
                <a:spcPts val="2266"/>
              </a:lnSpc>
            </a:pPr>
            <a:r>
              <a:rPr lang="en-US" sz="2200" b="1" dirty="0">
                <a:solidFill>
                  <a:srgbClr val="3288B9"/>
                </a:solidFill>
                <a:latin typeface="Montserrat Bold"/>
                <a:ea typeface="Montserrat Bold"/>
                <a:cs typeface="Montserrat Bold"/>
                <a:sym typeface="Montserrat Bold"/>
              </a:rPr>
              <a:t>NHS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927181" y="1103659"/>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9472699" y="5814628"/>
            <a:ext cx="10078267" cy="1751099"/>
          </a:xfrm>
          <a:custGeom>
            <a:avLst/>
            <a:gdLst/>
            <a:ahLst/>
            <a:cxnLst/>
            <a:rect l="l" t="t" r="r" b="b"/>
            <a:pathLst>
              <a:path w="10078267" h="1751099">
                <a:moveTo>
                  <a:pt x="0" y="0"/>
                </a:moveTo>
                <a:lnTo>
                  <a:pt x="10078267" y="0"/>
                </a:lnTo>
                <a:lnTo>
                  <a:pt x="10078267" y="1751099"/>
                </a:lnTo>
                <a:lnTo>
                  <a:pt x="0" y="1751099"/>
                </a:lnTo>
                <a:lnTo>
                  <a:pt x="0" y="0"/>
                </a:lnTo>
                <a:close/>
              </a:path>
            </a:pathLst>
          </a:custGeom>
          <a:blipFill>
            <a:blip r:embed="rId5">
              <a:alphaModFix amt="50000"/>
            </a:blip>
            <a:stretch>
              <a:fillRect/>
            </a:stretch>
          </a:blipFill>
        </p:spPr>
      </p:sp>
      <p:sp>
        <p:nvSpPr>
          <p:cNvPr id="4" name="Freeform 4"/>
          <p:cNvSpPr/>
          <p:nvPr/>
        </p:nvSpPr>
        <p:spPr>
          <a:xfrm>
            <a:off x="2448209" y="8643995"/>
            <a:ext cx="6701766" cy="1164432"/>
          </a:xfrm>
          <a:custGeom>
            <a:avLst/>
            <a:gdLst/>
            <a:ahLst/>
            <a:cxnLst/>
            <a:rect l="l" t="t" r="r" b="b"/>
            <a:pathLst>
              <a:path w="6701766" h="1164432">
                <a:moveTo>
                  <a:pt x="0" y="0"/>
                </a:moveTo>
                <a:lnTo>
                  <a:pt x="6701766" y="0"/>
                </a:lnTo>
                <a:lnTo>
                  <a:pt x="6701766" y="1164432"/>
                </a:lnTo>
                <a:lnTo>
                  <a:pt x="0" y="1164432"/>
                </a:lnTo>
                <a:lnTo>
                  <a:pt x="0" y="0"/>
                </a:lnTo>
                <a:close/>
              </a:path>
            </a:pathLst>
          </a:custGeom>
          <a:blipFill>
            <a:blip r:embed="rId5">
              <a:alphaModFix amt="50000"/>
            </a:blip>
            <a:stretch>
              <a:fillRect/>
            </a:stretch>
          </a:blipFill>
        </p:spPr>
      </p:sp>
      <p:grpSp>
        <p:nvGrpSpPr>
          <p:cNvPr id="5" name="Group 5"/>
          <p:cNvGrpSpPr/>
          <p:nvPr/>
        </p:nvGrpSpPr>
        <p:grpSpPr>
          <a:xfrm>
            <a:off x="9753600" y="2355850"/>
            <a:ext cx="8534400" cy="7054850"/>
            <a:chOff x="0" y="0"/>
            <a:chExt cx="2285653" cy="736231"/>
          </a:xfrm>
        </p:grpSpPr>
        <p:sp>
          <p:nvSpPr>
            <p:cNvPr id="6" name="Freeform 6"/>
            <p:cNvSpPr/>
            <p:nvPr/>
          </p:nvSpPr>
          <p:spPr>
            <a:xfrm>
              <a:off x="0" y="0"/>
              <a:ext cx="2285653" cy="736231"/>
            </a:xfrm>
            <a:custGeom>
              <a:avLst/>
              <a:gdLst/>
              <a:ahLst/>
              <a:cxnLst/>
              <a:rect l="l" t="t" r="r" b="b"/>
              <a:pathLst>
                <a:path w="2285653" h="736231">
                  <a:moveTo>
                    <a:pt x="17210" y="0"/>
                  </a:moveTo>
                  <a:lnTo>
                    <a:pt x="2268442" y="0"/>
                  </a:lnTo>
                  <a:cubicBezTo>
                    <a:pt x="2273007" y="0"/>
                    <a:pt x="2277384" y="1813"/>
                    <a:pt x="2280612" y="5041"/>
                  </a:cubicBezTo>
                  <a:cubicBezTo>
                    <a:pt x="2283839" y="8268"/>
                    <a:pt x="2285653" y="12646"/>
                    <a:pt x="2285653" y="17210"/>
                  </a:cubicBezTo>
                  <a:lnTo>
                    <a:pt x="2285653" y="719021"/>
                  </a:lnTo>
                  <a:cubicBezTo>
                    <a:pt x="2285653" y="723585"/>
                    <a:pt x="2283839" y="727963"/>
                    <a:pt x="2280612" y="731190"/>
                  </a:cubicBezTo>
                  <a:cubicBezTo>
                    <a:pt x="2277384" y="734418"/>
                    <a:pt x="2273007" y="736231"/>
                    <a:pt x="2268442" y="736231"/>
                  </a:cubicBezTo>
                  <a:lnTo>
                    <a:pt x="17210" y="736231"/>
                  </a:lnTo>
                  <a:cubicBezTo>
                    <a:pt x="12646" y="736231"/>
                    <a:pt x="8268" y="734418"/>
                    <a:pt x="5041" y="731190"/>
                  </a:cubicBezTo>
                  <a:cubicBezTo>
                    <a:pt x="1813" y="727963"/>
                    <a:pt x="0" y="723585"/>
                    <a:pt x="0" y="719021"/>
                  </a:cubicBezTo>
                  <a:lnTo>
                    <a:pt x="0" y="17210"/>
                  </a:lnTo>
                  <a:cubicBezTo>
                    <a:pt x="0" y="12646"/>
                    <a:pt x="1813" y="8268"/>
                    <a:pt x="5041" y="5041"/>
                  </a:cubicBezTo>
                  <a:cubicBezTo>
                    <a:pt x="8268" y="1813"/>
                    <a:pt x="12646" y="0"/>
                    <a:pt x="17210" y="0"/>
                  </a:cubicBezTo>
                  <a:close/>
                </a:path>
              </a:pathLst>
            </a:custGeom>
            <a:blipFill>
              <a:blip r:embed="rId6"/>
              <a:stretch>
                <a:fillRect t="-53419" b="-53419"/>
              </a:stretch>
            </a:blipFill>
          </p:spPr>
        </p:sp>
      </p:grpSp>
      <p:grpSp>
        <p:nvGrpSpPr>
          <p:cNvPr id="7" name="Group 7"/>
          <p:cNvGrpSpPr/>
          <p:nvPr/>
        </p:nvGrpSpPr>
        <p:grpSpPr>
          <a:xfrm>
            <a:off x="2101688" y="7048500"/>
            <a:ext cx="7371010" cy="2590800"/>
            <a:chOff x="0" y="0"/>
            <a:chExt cx="1541506" cy="515307"/>
          </a:xfrm>
        </p:grpSpPr>
        <p:sp>
          <p:nvSpPr>
            <p:cNvPr id="8" name="Freeform 8"/>
            <p:cNvSpPr/>
            <p:nvPr/>
          </p:nvSpPr>
          <p:spPr>
            <a:xfrm>
              <a:off x="0" y="0"/>
              <a:ext cx="1541506" cy="515307"/>
            </a:xfrm>
            <a:custGeom>
              <a:avLst/>
              <a:gdLst/>
              <a:ahLst/>
              <a:cxnLst/>
              <a:rect l="l" t="t" r="r" b="b"/>
              <a:pathLst>
                <a:path w="1541506" h="515307">
                  <a:moveTo>
                    <a:pt x="29741" y="0"/>
                  </a:moveTo>
                  <a:lnTo>
                    <a:pt x="1511766" y="0"/>
                  </a:lnTo>
                  <a:cubicBezTo>
                    <a:pt x="1519653" y="0"/>
                    <a:pt x="1527218" y="3133"/>
                    <a:pt x="1532795" y="8711"/>
                  </a:cubicBezTo>
                  <a:cubicBezTo>
                    <a:pt x="1538373" y="14288"/>
                    <a:pt x="1541506" y="21853"/>
                    <a:pt x="1541506" y="29741"/>
                  </a:cubicBezTo>
                  <a:lnTo>
                    <a:pt x="1541506" y="485566"/>
                  </a:lnTo>
                  <a:cubicBezTo>
                    <a:pt x="1541506" y="501992"/>
                    <a:pt x="1528191" y="515307"/>
                    <a:pt x="1511766" y="515307"/>
                  </a:cubicBezTo>
                  <a:lnTo>
                    <a:pt x="29741" y="515307"/>
                  </a:lnTo>
                  <a:cubicBezTo>
                    <a:pt x="21853" y="515307"/>
                    <a:pt x="14288" y="512174"/>
                    <a:pt x="8711" y="506596"/>
                  </a:cubicBezTo>
                  <a:cubicBezTo>
                    <a:pt x="3133" y="501019"/>
                    <a:pt x="0" y="493454"/>
                    <a:pt x="0" y="485566"/>
                  </a:cubicBezTo>
                  <a:lnTo>
                    <a:pt x="0" y="29741"/>
                  </a:lnTo>
                  <a:cubicBezTo>
                    <a:pt x="0" y="13315"/>
                    <a:pt x="13315" y="0"/>
                    <a:pt x="29741" y="0"/>
                  </a:cubicBezTo>
                  <a:close/>
                </a:path>
              </a:pathLst>
            </a:custGeom>
            <a:blipFill>
              <a:blip r:embed="rId7"/>
              <a:stretch>
                <a:fillRect t="-49714" b="-49714"/>
              </a:stretch>
            </a:blipFill>
          </p:spPr>
        </p:sp>
      </p:grpSp>
      <p:sp>
        <p:nvSpPr>
          <p:cNvPr id="11" name="TextBox 11"/>
          <p:cNvSpPr txBox="1"/>
          <p:nvPr/>
        </p:nvSpPr>
        <p:spPr>
          <a:xfrm>
            <a:off x="5095289" y="1129958"/>
            <a:ext cx="10504122" cy="525145"/>
          </a:xfrm>
          <a:prstGeom prst="rect">
            <a:avLst/>
          </a:prstGeom>
        </p:spPr>
        <p:txBody>
          <a:bodyPr lIns="0" tIns="0" rIns="0" bIns="0" rtlCol="0" anchor="t">
            <a:spAutoFit/>
          </a:bodyPr>
          <a:lstStyle/>
          <a:p>
            <a:pPr algn="l">
              <a:lnSpc>
                <a:spcPts val="4039"/>
              </a:lnSpc>
            </a:pPr>
            <a:r>
              <a:rPr lang="en-US" sz="3999" b="1">
                <a:solidFill>
                  <a:srgbClr val="3288B9"/>
                </a:solidFill>
                <a:latin typeface="Montserrat Bold"/>
                <a:ea typeface="Montserrat Bold"/>
                <a:cs typeface="Montserrat Bold"/>
                <a:sym typeface="Montserrat Bold"/>
              </a:rPr>
              <a:t>CASE STUDY BACKGROUND</a:t>
            </a:r>
          </a:p>
        </p:txBody>
      </p:sp>
      <p:sp>
        <p:nvSpPr>
          <p:cNvPr id="12" name="TextBox 12"/>
          <p:cNvSpPr txBox="1"/>
          <p:nvPr/>
        </p:nvSpPr>
        <p:spPr>
          <a:xfrm>
            <a:off x="2743200" y="1284424"/>
            <a:ext cx="1820511" cy="295148"/>
          </a:xfrm>
          <a:prstGeom prst="rect">
            <a:avLst/>
          </a:prstGeom>
        </p:spPr>
        <p:txBody>
          <a:bodyPr lIns="0" tIns="0" rIns="0" bIns="0" rtlCol="0" anchor="t">
            <a:spAutoFit/>
          </a:bodyPr>
          <a:lstStyle/>
          <a:p>
            <a:pPr algn="l">
              <a:lnSpc>
                <a:spcPts val="2266"/>
              </a:lnSpc>
            </a:pPr>
            <a:r>
              <a:rPr lang="en-US" sz="2200" b="1" dirty="0">
                <a:solidFill>
                  <a:srgbClr val="3288B9"/>
                </a:solidFill>
                <a:latin typeface="Montserrat Bold"/>
                <a:ea typeface="Montserrat Bold"/>
                <a:cs typeface="Montserrat Bold"/>
                <a:sym typeface="Montserrat Bold"/>
              </a:rPr>
              <a:t>NHS</a:t>
            </a:r>
          </a:p>
        </p:txBody>
      </p:sp>
      <p:sp>
        <p:nvSpPr>
          <p:cNvPr id="13" name="TextBox 13"/>
          <p:cNvSpPr txBox="1"/>
          <p:nvPr/>
        </p:nvSpPr>
        <p:spPr>
          <a:xfrm>
            <a:off x="2023428" y="2229745"/>
            <a:ext cx="7449270" cy="4572635"/>
          </a:xfrm>
          <a:prstGeom prst="rect">
            <a:avLst/>
          </a:prstGeom>
        </p:spPr>
        <p:txBody>
          <a:bodyPr lIns="0" tIns="0" rIns="0" bIns="0" rtlCol="0" anchor="t">
            <a:spAutoFit/>
          </a:bodyPr>
          <a:lstStyle/>
          <a:p>
            <a:pPr algn="just">
              <a:lnSpc>
                <a:spcPts val="3639"/>
              </a:lnSpc>
            </a:pPr>
            <a:r>
              <a:rPr lang="en-US" sz="2599">
                <a:solidFill>
                  <a:srgbClr val="001A3D"/>
                </a:solidFill>
                <a:latin typeface="Arial"/>
                <a:ea typeface="Arial"/>
                <a:cs typeface="Arial"/>
                <a:sym typeface="Arial"/>
              </a:rPr>
              <a:t>The maternity failures at Shrewsbury and Telford Hospital NHS Trust occurred between the 1970s and 2019. The independent investigation led by Donna Ockenden reviewed more than 1,400 cases involving affected families. The final report identified numerous avoidable deaths of babies and mothers and concluded that poor leadership, inadequate clinical monitoring and failure to learn from previous incidents contributed significantly to the crisis (Ockenden, 2022; Turner, 2022).</a:t>
            </a:r>
          </a:p>
        </p:txBody>
      </p:sp>
      <p:sp>
        <p:nvSpPr>
          <p:cNvPr id="14" name="Rectangle 13"/>
          <p:cNvSpPr/>
          <p:nvPr/>
        </p:nvSpPr>
        <p:spPr>
          <a:xfrm>
            <a:off x="4038600" y="9727448"/>
            <a:ext cx="3049168" cy="369332"/>
          </a:xfrm>
          <a:prstGeom prst="rect">
            <a:avLst/>
          </a:prstGeom>
        </p:spPr>
        <p:txBody>
          <a:bodyPr wrap="none">
            <a:spAutoFit/>
          </a:bodyPr>
          <a:lstStyle/>
          <a:p>
            <a:r>
              <a:rPr lang="en-US" dirty="0"/>
              <a:t>(</a:t>
            </a:r>
            <a:r>
              <a:rPr lang="en-US" b="1" dirty="0"/>
              <a:t>National Health Service, </a:t>
            </a:r>
            <a:r>
              <a:rPr lang="en-US" b="1" dirty="0" err="1"/>
              <a:t>n.d.</a:t>
            </a:r>
            <a:r>
              <a:rPr lang="en-US" dirty="0"/>
              <a:t>)</a:t>
            </a:r>
          </a:p>
        </p:txBody>
      </p:sp>
      <p:sp>
        <p:nvSpPr>
          <p:cNvPr id="15" name="Rectangle 14"/>
          <p:cNvSpPr/>
          <p:nvPr/>
        </p:nvSpPr>
        <p:spPr>
          <a:xfrm>
            <a:off x="13106400" y="9579745"/>
            <a:ext cx="3049168" cy="369332"/>
          </a:xfrm>
          <a:prstGeom prst="rect">
            <a:avLst/>
          </a:prstGeom>
        </p:spPr>
        <p:txBody>
          <a:bodyPr wrap="none">
            <a:spAutoFit/>
          </a:bodyPr>
          <a:lstStyle/>
          <a:p>
            <a:r>
              <a:rPr lang="en-US" dirty="0"/>
              <a:t>(</a:t>
            </a:r>
            <a:r>
              <a:rPr lang="en-US" b="1" dirty="0"/>
              <a:t>National Health Service, </a:t>
            </a:r>
            <a:r>
              <a:rPr lang="en-US" b="1" dirty="0" err="1"/>
              <a:t>n.d.</a:t>
            </a:r>
            <a:r>
              <a:rPr lang="en-US" dirty="0"/>
              <a: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10893296" y="3296741"/>
            <a:ext cx="5206376" cy="5195837"/>
          </a:xfrm>
          <a:custGeom>
            <a:avLst/>
            <a:gdLst/>
            <a:ahLst/>
            <a:cxnLst/>
            <a:rect l="l" t="t" r="r" b="b"/>
            <a:pathLst>
              <a:path w="5206376" h="5195837">
                <a:moveTo>
                  <a:pt x="0" y="0"/>
                </a:moveTo>
                <a:lnTo>
                  <a:pt x="5206376" y="0"/>
                </a:lnTo>
                <a:lnTo>
                  <a:pt x="5206376" y="5195837"/>
                </a:lnTo>
                <a:lnTo>
                  <a:pt x="0" y="5195837"/>
                </a:lnTo>
                <a:lnTo>
                  <a:pt x="0" y="0"/>
                </a:lnTo>
                <a:close/>
              </a:path>
            </a:pathLst>
          </a:custGeom>
          <a:blipFill>
            <a:blip r:embed="rId5"/>
            <a:stretch>
              <a:fillRect/>
            </a:stretch>
          </a:blipFill>
        </p:spPr>
      </p:sp>
      <p:sp>
        <p:nvSpPr>
          <p:cNvPr id="7" name="Freeform 7"/>
          <p:cNvSpPr/>
          <p:nvPr/>
        </p:nvSpPr>
        <p:spPr>
          <a:xfrm>
            <a:off x="2580969" y="4220031"/>
            <a:ext cx="524853" cy="446082"/>
          </a:xfrm>
          <a:custGeom>
            <a:avLst/>
            <a:gdLst/>
            <a:ahLst/>
            <a:cxnLst/>
            <a:rect l="l" t="t" r="r" b="b"/>
            <a:pathLst>
              <a:path w="524853" h="446082">
                <a:moveTo>
                  <a:pt x="0" y="0"/>
                </a:moveTo>
                <a:lnTo>
                  <a:pt x="524853" y="0"/>
                </a:lnTo>
                <a:lnTo>
                  <a:pt x="524853" y="446082"/>
                </a:lnTo>
                <a:lnTo>
                  <a:pt x="0" y="446082"/>
                </a:lnTo>
                <a:lnTo>
                  <a:pt x="0" y="0"/>
                </a:lnTo>
                <a:close/>
              </a:path>
            </a:pathLst>
          </a:custGeom>
          <a:blipFill>
            <a:blip r:embed="rId6">
              <a:extLst>
                <a:ext uri="{96DAC541-7B7A-43D3-8B79-37D633B846F1}">
                  <asvg:svgBlip xmlns:asvg="http://schemas.microsoft.com/office/drawing/2016/SVG/main" xmlns="" r:embed="rId10"/>
                </a:ext>
              </a:extLst>
            </a:blip>
            <a:stretch>
              <a:fillRect/>
            </a:stretch>
          </a:blipFill>
        </p:spPr>
      </p:sp>
      <p:sp>
        <p:nvSpPr>
          <p:cNvPr id="8" name="Freeform 8"/>
          <p:cNvSpPr/>
          <p:nvPr/>
        </p:nvSpPr>
        <p:spPr>
          <a:xfrm>
            <a:off x="2580969" y="5399538"/>
            <a:ext cx="524853" cy="446082"/>
          </a:xfrm>
          <a:custGeom>
            <a:avLst/>
            <a:gdLst/>
            <a:ahLst/>
            <a:cxnLst/>
            <a:rect l="l" t="t" r="r" b="b"/>
            <a:pathLst>
              <a:path w="524853" h="446082">
                <a:moveTo>
                  <a:pt x="0" y="0"/>
                </a:moveTo>
                <a:lnTo>
                  <a:pt x="524853" y="0"/>
                </a:lnTo>
                <a:lnTo>
                  <a:pt x="524853" y="446082"/>
                </a:lnTo>
                <a:lnTo>
                  <a:pt x="0" y="446082"/>
                </a:lnTo>
                <a:lnTo>
                  <a:pt x="0" y="0"/>
                </a:lnTo>
                <a:close/>
              </a:path>
            </a:pathLst>
          </a:custGeom>
          <a:blipFill>
            <a:blip r:embed="rId6">
              <a:extLst>
                <a:ext uri="{96DAC541-7B7A-43D3-8B79-37D633B846F1}">
                  <asvg:svgBlip xmlns:asvg="http://schemas.microsoft.com/office/drawing/2016/SVG/main" xmlns="" r:embed="rId10"/>
                </a:ext>
              </a:extLst>
            </a:blip>
            <a:stretch>
              <a:fillRect/>
            </a:stretch>
          </a:blipFill>
        </p:spPr>
      </p:sp>
      <p:sp>
        <p:nvSpPr>
          <p:cNvPr id="9" name="Freeform 9"/>
          <p:cNvSpPr/>
          <p:nvPr/>
        </p:nvSpPr>
        <p:spPr>
          <a:xfrm>
            <a:off x="2580969" y="6416903"/>
            <a:ext cx="524853" cy="446082"/>
          </a:xfrm>
          <a:custGeom>
            <a:avLst/>
            <a:gdLst/>
            <a:ahLst/>
            <a:cxnLst/>
            <a:rect l="l" t="t" r="r" b="b"/>
            <a:pathLst>
              <a:path w="524853" h="446082">
                <a:moveTo>
                  <a:pt x="0" y="0"/>
                </a:moveTo>
                <a:lnTo>
                  <a:pt x="524853" y="0"/>
                </a:lnTo>
                <a:lnTo>
                  <a:pt x="524853" y="446082"/>
                </a:lnTo>
                <a:lnTo>
                  <a:pt x="0" y="446082"/>
                </a:lnTo>
                <a:lnTo>
                  <a:pt x="0" y="0"/>
                </a:lnTo>
                <a:close/>
              </a:path>
            </a:pathLst>
          </a:custGeom>
          <a:blipFill>
            <a:blip r:embed="rId6">
              <a:extLst>
                <a:ext uri="{96DAC541-7B7A-43D3-8B79-37D633B846F1}">
                  <asvg:svgBlip xmlns:asvg="http://schemas.microsoft.com/office/drawing/2016/SVG/main" xmlns="" r:embed="rId10"/>
                </a:ext>
              </a:extLst>
            </a:blip>
            <a:stretch>
              <a:fillRect/>
            </a:stretch>
          </a:blipFill>
        </p:spPr>
      </p:sp>
      <p:sp>
        <p:nvSpPr>
          <p:cNvPr id="10" name="Freeform 10"/>
          <p:cNvSpPr/>
          <p:nvPr/>
        </p:nvSpPr>
        <p:spPr>
          <a:xfrm>
            <a:off x="14116829" y="162526"/>
            <a:ext cx="3965686" cy="2999774"/>
          </a:xfrm>
          <a:custGeom>
            <a:avLst/>
            <a:gdLst/>
            <a:ahLst/>
            <a:cxnLst/>
            <a:rect l="l" t="t" r="r" b="b"/>
            <a:pathLst>
              <a:path w="3965686" h="1266231">
                <a:moveTo>
                  <a:pt x="0" y="0"/>
                </a:moveTo>
                <a:lnTo>
                  <a:pt x="3965686" y="0"/>
                </a:lnTo>
                <a:lnTo>
                  <a:pt x="3965686" y="1266231"/>
                </a:lnTo>
                <a:lnTo>
                  <a:pt x="0" y="1266231"/>
                </a:lnTo>
                <a:lnTo>
                  <a:pt x="0" y="0"/>
                </a:lnTo>
                <a:close/>
              </a:path>
            </a:pathLst>
          </a:custGeom>
          <a:blipFill>
            <a:blip r:embed="rId11">
              <a:extLst>
                <a:ext uri="{96DAC541-7B7A-43D3-8B79-37D633B846F1}">
                  <asvg:svgBlip xmlns:asvg="http://schemas.microsoft.com/office/drawing/2016/SVG/main" xmlns="" r:embed="rId12"/>
                </a:ext>
              </a:extLst>
            </a:blip>
            <a:stretch>
              <a:fillRect/>
            </a:stretch>
          </a:blipFill>
        </p:spPr>
      </p:sp>
      <p:sp>
        <p:nvSpPr>
          <p:cNvPr id="11" name="Freeform 11"/>
          <p:cNvSpPr/>
          <p:nvPr/>
        </p:nvSpPr>
        <p:spPr>
          <a:xfrm>
            <a:off x="2580969" y="7524182"/>
            <a:ext cx="524853" cy="446082"/>
          </a:xfrm>
          <a:custGeom>
            <a:avLst/>
            <a:gdLst/>
            <a:ahLst/>
            <a:cxnLst/>
            <a:rect l="l" t="t" r="r" b="b"/>
            <a:pathLst>
              <a:path w="524853" h="446082">
                <a:moveTo>
                  <a:pt x="0" y="0"/>
                </a:moveTo>
                <a:lnTo>
                  <a:pt x="524853" y="0"/>
                </a:lnTo>
                <a:lnTo>
                  <a:pt x="524853" y="446082"/>
                </a:lnTo>
                <a:lnTo>
                  <a:pt x="0" y="446082"/>
                </a:lnTo>
                <a:lnTo>
                  <a:pt x="0" y="0"/>
                </a:lnTo>
                <a:close/>
              </a:path>
            </a:pathLst>
          </a:custGeom>
          <a:blipFill>
            <a:blip r:embed="rId6">
              <a:extLst>
                <a:ext uri="{96DAC541-7B7A-43D3-8B79-37D633B846F1}">
                  <asvg:svgBlip xmlns:asvg="http://schemas.microsoft.com/office/drawing/2016/SVG/main" xmlns="" r:embed="rId10"/>
                </a:ext>
              </a:extLst>
            </a:blip>
            <a:stretch>
              <a:fillRect/>
            </a:stretch>
          </a:blipFill>
        </p:spPr>
      </p:sp>
      <p:sp>
        <p:nvSpPr>
          <p:cNvPr id="12" name="TextBox 12"/>
          <p:cNvSpPr txBox="1"/>
          <p:nvPr/>
        </p:nvSpPr>
        <p:spPr>
          <a:xfrm>
            <a:off x="5064882" y="864450"/>
            <a:ext cx="11296716" cy="525145"/>
          </a:xfrm>
          <a:prstGeom prst="rect">
            <a:avLst/>
          </a:prstGeom>
        </p:spPr>
        <p:txBody>
          <a:bodyPr lIns="0" tIns="0" rIns="0" bIns="0" rtlCol="0" anchor="t">
            <a:spAutoFit/>
          </a:bodyPr>
          <a:lstStyle/>
          <a:p>
            <a:pPr algn="l">
              <a:lnSpc>
                <a:spcPts val="4039"/>
              </a:lnSpc>
            </a:pPr>
            <a:r>
              <a:rPr lang="en-US" sz="3999" b="1">
                <a:solidFill>
                  <a:srgbClr val="3288B9"/>
                </a:solidFill>
                <a:latin typeface="Montserrat Bold"/>
                <a:ea typeface="Montserrat Bold"/>
                <a:cs typeface="Montserrat Bold"/>
                <a:sym typeface="Montserrat Bold"/>
              </a:rPr>
              <a:t>MAIN QUALITY PROBLEM</a:t>
            </a:r>
          </a:p>
        </p:txBody>
      </p:sp>
      <p:sp>
        <p:nvSpPr>
          <p:cNvPr id="13" name="TextBox 13"/>
          <p:cNvSpPr txBox="1"/>
          <p:nvPr/>
        </p:nvSpPr>
        <p:spPr>
          <a:xfrm>
            <a:off x="1670713" y="1209675"/>
            <a:ext cx="1820511" cy="295148"/>
          </a:xfrm>
          <a:prstGeom prst="rect">
            <a:avLst/>
          </a:prstGeom>
        </p:spPr>
        <p:txBody>
          <a:bodyPr lIns="0" tIns="0" rIns="0" bIns="0" rtlCol="0" anchor="t">
            <a:spAutoFit/>
          </a:bodyPr>
          <a:lstStyle/>
          <a:p>
            <a:pPr algn="l">
              <a:lnSpc>
                <a:spcPts val="2266"/>
              </a:lnSpc>
            </a:pPr>
            <a:r>
              <a:rPr lang="en-US" sz="2200" b="1">
                <a:solidFill>
                  <a:srgbClr val="3288B9"/>
                </a:solidFill>
                <a:latin typeface="Montserrat Bold"/>
                <a:ea typeface="Montserrat Bold"/>
                <a:cs typeface="Montserrat Bold"/>
                <a:sym typeface="Montserrat Bold"/>
              </a:rPr>
              <a:t>NHS</a:t>
            </a:r>
          </a:p>
        </p:txBody>
      </p:sp>
      <p:sp>
        <p:nvSpPr>
          <p:cNvPr id="14" name="TextBox 14"/>
          <p:cNvSpPr txBox="1"/>
          <p:nvPr/>
        </p:nvSpPr>
        <p:spPr>
          <a:xfrm>
            <a:off x="3388218" y="4316864"/>
            <a:ext cx="5755782" cy="349250"/>
          </a:xfrm>
          <a:prstGeom prst="rect">
            <a:avLst/>
          </a:prstGeom>
        </p:spPr>
        <p:txBody>
          <a:bodyPr lIns="0" tIns="0" rIns="0" bIns="0" rtlCol="0" anchor="t">
            <a:spAutoFit/>
          </a:bodyPr>
          <a:lstStyle/>
          <a:p>
            <a:pPr algn="l">
              <a:lnSpc>
                <a:spcPts val="2800"/>
              </a:lnSpc>
            </a:pPr>
            <a:r>
              <a:rPr lang="en-US" sz="2000" b="1">
                <a:solidFill>
                  <a:srgbClr val="001A3D"/>
                </a:solidFill>
                <a:latin typeface="Arial Bold"/>
                <a:ea typeface="Arial Bold"/>
                <a:cs typeface="Arial Bold"/>
                <a:sym typeface="Arial Bold"/>
              </a:rPr>
              <a:t>POOR FETAL MONITORING DURING LABOUR</a:t>
            </a:r>
          </a:p>
        </p:txBody>
      </p:sp>
      <p:sp>
        <p:nvSpPr>
          <p:cNvPr id="15" name="TextBox 15"/>
          <p:cNvSpPr txBox="1"/>
          <p:nvPr/>
        </p:nvSpPr>
        <p:spPr>
          <a:xfrm>
            <a:off x="3388218" y="5466213"/>
            <a:ext cx="5755782" cy="349250"/>
          </a:xfrm>
          <a:prstGeom prst="rect">
            <a:avLst/>
          </a:prstGeom>
        </p:spPr>
        <p:txBody>
          <a:bodyPr lIns="0" tIns="0" rIns="0" bIns="0" rtlCol="0" anchor="t">
            <a:spAutoFit/>
          </a:bodyPr>
          <a:lstStyle/>
          <a:p>
            <a:pPr algn="l">
              <a:lnSpc>
                <a:spcPts val="2800"/>
              </a:lnSpc>
            </a:pPr>
            <a:r>
              <a:rPr lang="en-US" sz="2000" b="1">
                <a:solidFill>
                  <a:srgbClr val="001A3D"/>
                </a:solidFill>
                <a:latin typeface="Arial Bold"/>
                <a:ea typeface="Arial Bold"/>
                <a:cs typeface="Arial Bold"/>
                <a:sym typeface="Arial Bold"/>
              </a:rPr>
              <a:t> DELAYED EMERGENCY INTERVENTIONS</a:t>
            </a:r>
          </a:p>
        </p:txBody>
      </p:sp>
      <p:sp>
        <p:nvSpPr>
          <p:cNvPr id="16" name="TextBox 16"/>
          <p:cNvSpPr txBox="1"/>
          <p:nvPr/>
        </p:nvSpPr>
        <p:spPr>
          <a:xfrm>
            <a:off x="3491225" y="6441507"/>
            <a:ext cx="5922311" cy="349250"/>
          </a:xfrm>
          <a:prstGeom prst="rect">
            <a:avLst/>
          </a:prstGeom>
        </p:spPr>
        <p:txBody>
          <a:bodyPr lIns="0" tIns="0" rIns="0" bIns="0" rtlCol="0" anchor="t">
            <a:spAutoFit/>
          </a:bodyPr>
          <a:lstStyle/>
          <a:p>
            <a:pPr algn="l">
              <a:lnSpc>
                <a:spcPts val="2800"/>
              </a:lnSpc>
            </a:pPr>
            <a:r>
              <a:rPr lang="en-US" sz="2000" b="1">
                <a:solidFill>
                  <a:srgbClr val="001A3D"/>
                </a:solidFill>
                <a:latin typeface="Arial Bold"/>
                <a:ea typeface="Arial Bold"/>
                <a:cs typeface="Arial Bold"/>
                <a:sym typeface="Arial Bold"/>
              </a:rPr>
              <a:t>PRESSURE TO AVOID CAESAREAN SECTIONS</a:t>
            </a:r>
          </a:p>
        </p:txBody>
      </p:sp>
      <p:sp>
        <p:nvSpPr>
          <p:cNvPr id="17" name="TextBox 17"/>
          <p:cNvSpPr txBox="1"/>
          <p:nvPr/>
        </p:nvSpPr>
        <p:spPr>
          <a:xfrm>
            <a:off x="2787936" y="2241836"/>
            <a:ext cx="11411914" cy="1308100"/>
          </a:xfrm>
          <a:prstGeom prst="rect">
            <a:avLst/>
          </a:prstGeom>
        </p:spPr>
        <p:txBody>
          <a:bodyPr lIns="0" tIns="0" rIns="0" bIns="0" rtlCol="0" anchor="t">
            <a:spAutoFit/>
          </a:bodyPr>
          <a:lstStyle/>
          <a:p>
            <a:pPr algn="l">
              <a:lnSpc>
                <a:spcPts val="3499"/>
              </a:lnSpc>
            </a:pPr>
            <a:r>
              <a:rPr lang="en-US" sz="2499" dirty="0">
                <a:solidFill>
                  <a:srgbClr val="001A3D"/>
                </a:solidFill>
                <a:latin typeface="Arial"/>
                <a:ea typeface="Arial"/>
                <a:cs typeface="Arial"/>
                <a:sym typeface="Arial"/>
              </a:rPr>
              <a:t>The central quality concern was the failure to provide safe maternity care.</a:t>
            </a:r>
          </a:p>
          <a:p>
            <a:pPr algn="l">
              <a:lnSpc>
                <a:spcPts val="3499"/>
              </a:lnSpc>
            </a:pPr>
            <a:r>
              <a:rPr lang="en-US" sz="2499" dirty="0">
                <a:solidFill>
                  <a:srgbClr val="001A3D"/>
                </a:solidFill>
                <a:latin typeface="Arial"/>
                <a:ea typeface="Arial"/>
                <a:cs typeface="Arial"/>
                <a:sym typeface="Arial"/>
              </a:rPr>
              <a:t>Key issues included:</a:t>
            </a:r>
          </a:p>
          <a:p>
            <a:pPr algn="l">
              <a:lnSpc>
                <a:spcPts val="3499"/>
              </a:lnSpc>
            </a:pPr>
            <a:endParaRPr lang="en-US" sz="2499" dirty="0">
              <a:solidFill>
                <a:srgbClr val="001A3D"/>
              </a:solidFill>
              <a:latin typeface="Arial"/>
              <a:ea typeface="Arial"/>
              <a:cs typeface="Arial"/>
              <a:sym typeface="Arial"/>
            </a:endParaRPr>
          </a:p>
        </p:txBody>
      </p:sp>
      <p:sp>
        <p:nvSpPr>
          <p:cNvPr id="18" name="TextBox 18"/>
          <p:cNvSpPr txBox="1"/>
          <p:nvPr/>
        </p:nvSpPr>
        <p:spPr>
          <a:xfrm>
            <a:off x="3491225" y="7590857"/>
            <a:ext cx="6151478" cy="349250"/>
          </a:xfrm>
          <a:prstGeom prst="rect">
            <a:avLst/>
          </a:prstGeom>
        </p:spPr>
        <p:txBody>
          <a:bodyPr lIns="0" tIns="0" rIns="0" bIns="0" rtlCol="0" anchor="t">
            <a:spAutoFit/>
          </a:bodyPr>
          <a:lstStyle/>
          <a:p>
            <a:pPr algn="l">
              <a:lnSpc>
                <a:spcPts val="2800"/>
              </a:lnSpc>
            </a:pPr>
            <a:r>
              <a:rPr lang="en-US" sz="2000" b="1">
                <a:solidFill>
                  <a:srgbClr val="001A3D"/>
                </a:solidFill>
                <a:latin typeface="Arial Bold"/>
                <a:ea typeface="Arial Bold"/>
                <a:cs typeface="Arial Bold"/>
                <a:sym typeface="Arial Bold"/>
              </a:rPr>
              <a:t>FAILURE TO ESCALATE CLINICAL CONCERNS</a:t>
            </a:r>
          </a:p>
        </p:txBody>
      </p:sp>
      <p:sp>
        <p:nvSpPr>
          <p:cNvPr id="19" name="TextBox 19"/>
          <p:cNvSpPr txBox="1"/>
          <p:nvPr/>
        </p:nvSpPr>
        <p:spPr>
          <a:xfrm>
            <a:off x="1026641" y="8974394"/>
            <a:ext cx="19821832" cy="448841"/>
          </a:xfrm>
          <a:prstGeom prst="rect">
            <a:avLst/>
          </a:prstGeom>
        </p:spPr>
        <p:txBody>
          <a:bodyPr wrap="square" lIns="0" tIns="0" rIns="0" bIns="0" rtlCol="0" anchor="t">
            <a:spAutoFit/>
          </a:bodyPr>
          <a:lstStyle/>
          <a:p>
            <a:pPr algn="l">
              <a:lnSpc>
                <a:spcPts val="3499"/>
              </a:lnSpc>
            </a:pPr>
            <a:r>
              <a:rPr lang="en-US" sz="2499" dirty="0">
                <a:solidFill>
                  <a:srgbClr val="001A3D"/>
                </a:solidFill>
                <a:latin typeface="Arial"/>
                <a:ea typeface="Arial"/>
                <a:cs typeface="Arial"/>
                <a:sym typeface="Arial"/>
              </a:rPr>
              <a:t>These failures resulted in stillbirths, neonatal deaths and long-term disabilities for babies (Turner, 2022; </a:t>
            </a:r>
            <a:r>
              <a:rPr lang="en-US" sz="2499" dirty="0" err="1">
                <a:solidFill>
                  <a:srgbClr val="001A3D"/>
                </a:solidFill>
                <a:latin typeface="Arial"/>
                <a:ea typeface="Arial"/>
                <a:cs typeface="Arial"/>
                <a:sym typeface="Arial"/>
              </a:rPr>
              <a:t>Kirkup</a:t>
            </a:r>
            <a:r>
              <a:rPr lang="en-US" sz="2499" dirty="0">
                <a:solidFill>
                  <a:srgbClr val="001A3D"/>
                </a:solidFill>
                <a:latin typeface="Arial"/>
                <a:ea typeface="Arial"/>
                <a:cs typeface="Arial"/>
                <a:sym typeface="Arial"/>
              </a:rPr>
              <a:t>, 2023)</a:t>
            </a:r>
          </a:p>
        </p:txBody>
      </p:sp>
      <p:pic>
        <p:nvPicPr>
          <p:cNvPr id="20" name="Picture 19"/>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37557" y="3409498"/>
            <a:ext cx="6858000" cy="5105400"/>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899714" y="8155035"/>
            <a:ext cx="4817827" cy="837097"/>
          </a:xfrm>
          <a:custGeom>
            <a:avLst/>
            <a:gdLst/>
            <a:ahLst/>
            <a:cxnLst/>
            <a:rect l="l" t="t" r="r" b="b"/>
            <a:pathLst>
              <a:path w="4817827" h="837097">
                <a:moveTo>
                  <a:pt x="0" y="0"/>
                </a:moveTo>
                <a:lnTo>
                  <a:pt x="4817827" y="0"/>
                </a:lnTo>
                <a:lnTo>
                  <a:pt x="4817827" y="837098"/>
                </a:lnTo>
                <a:lnTo>
                  <a:pt x="0" y="837098"/>
                </a:lnTo>
                <a:lnTo>
                  <a:pt x="0" y="0"/>
                </a:lnTo>
                <a:close/>
              </a:path>
            </a:pathLst>
          </a:custGeom>
          <a:blipFill>
            <a:blip r:embed="rId5">
              <a:alphaModFix amt="50000"/>
            </a:blip>
            <a:stretch>
              <a:fillRect/>
            </a:stretch>
          </a:blipFill>
        </p:spPr>
      </p:sp>
      <p:grpSp>
        <p:nvGrpSpPr>
          <p:cNvPr id="6" name="Group 6"/>
          <p:cNvGrpSpPr/>
          <p:nvPr/>
        </p:nvGrpSpPr>
        <p:grpSpPr>
          <a:xfrm>
            <a:off x="747731" y="2894273"/>
            <a:ext cx="9055760" cy="5948968"/>
            <a:chOff x="0" y="0"/>
            <a:chExt cx="2385056" cy="1566806"/>
          </a:xfrm>
        </p:grpSpPr>
        <p:sp>
          <p:nvSpPr>
            <p:cNvPr id="7" name="Freeform 7"/>
            <p:cNvSpPr/>
            <p:nvPr/>
          </p:nvSpPr>
          <p:spPr>
            <a:xfrm>
              <a:off x="0" y="0"/>
              <a:ext cx="2385056" cy="1566806"/>
            </a:xfrm>
            <a:custGeom>
              <a:avLst/>
              <a:gdLst/>
              <a:ahLst/>
              <a:cxnLst/>
              <a:rect l="l" t="t" r="r" b="b"/>
              <a:pathLst>
                <a:path w="2385056" h="1566806">
                  <a:moveTo>
                    <a:pt x="43601" y="0"/>
                  </a:moveTo>
                  <a:lnTo>
                    <a:pt x="2341455" y="0"/>
                  </a:lnTo>
                  <a:cubicBezTo>
                    <a:pt x="2353019" y="0"/>
                    <a:pt x="2364109" y="4594"/>
                    <a:pt x="2372286" y="12770"/>
                  </a:cubicBezTo>
                  <a:cubicBezTo>
                    <a:pt x="2380462" y="20947"/>
                    <a:pt x="2385056" y="32037"/>
                    <a:pt x="2385056" y="43601"/>
                  </a:cubicBezTo>
                  <a:lnTo>
                    <a:pt x="2385056" y="1523206"/>
                  </a:lnTo>
                  <a:cubicBezTo>
                    <a:pt x="2385056" y="1547286"/>
                    <a:pt x="2365535" y="1566806"/>
                    <a:pt x="2341455" y="1566806"/>
                  </a:cubicBezTo>
                  <a:lnTo>
                    <a:pt x="43601" y="1566806"/>
                  </a:lnTo>
                  <a:cubicBezTo>
                    <a:pt x="32037" y="1566806"/>
                    <a:pt x="20947" y="1562213"/>
                    <a:pt x="12770" y="1554036"/>
                  </a:cubicBezTo>
                  <a:cubicBezTo>
                    <a:pt x="4594" y="1545859"/>
                    <a:pt x="0" y="1534769"/>
                    <a:pt x="0" y="1523206"/>
                  </a:cubicBezTo>
                  <a:lnTo>
                    <a:pt x="0" y="43601"/>
                  </a:lnTo>
                  <a:cubicBezTo>
                    <a:pt x="0" y="32037"/>
                    <a:pt x="4594" y="20947"/>
                    <a:pt x="12770" y="12770"/>
                  </a:cubicBezTo>
                  <a:cubicBezTo>
                    <a:pt x="20947" y="4594"/>
                    <a:pt x="32037" y="0"/>
                    <a:pt x="43601"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a:ln cap="rnd">
              <a:noFill/>
              <a:prstDash val="solid"/>
              <a:round/>
            </a:ln>
          </p:spPr>
        </p:sp>
        <p:sp>
          <p:nvSpPr>
            <p:cNvPr id="8" name="TextBox 8"/>
            <p:cNvSpPr txBox="1"/>
            <p:nvPr/>
          </p:nvSpPr>
          <p:spPr>
            <a:xfrm>
              <a:off x="0" y="-38100"/>
              <a:ext cx="2385056" cy="1604906"/>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1" name="TextBox 11"/>
          <p:cNvSpPr txBox="1"/>
          <p:nvPr/>
        </p:nvSpPr>
        <p:spPr>
          <a:xfrm>
            <a:off x="3960269" y="855218"/>
            <a:ext cx="12096994" cy="792480"/>
          </a:xfrm>
          <a:prstGeom prst="rect">
            <a:avLst/>
          </a:prstGeom>
        </p:spPr>
        <p:txBody>
          <a:bodyPr lIns="0" tIns="0" rIns="0" bIns="0" rtlCol="0" anchor="t">
            <a:spAutoFit/>
          </a:bodyPr>
          <a:lstStyle/>
          <a:p>
            <a:pPr algn="ctr">
              <a:lnSpc>
                <a:spcPts val="6060"/>
              </a:lnSpc>
            </a:pPr>
            <a:r>
              <a:rPr lang="en-US" sz="6000" b="1">
                <a:solidFill>
                  <a:srgbClr val="3288B9"/>
                </a:solidFill>
                <a:latin typeface="Montserrat Bold"/>
                <a:ea typeface="Montserrat Bold"/>
                <a:cs typeface="Montserrat Bold"/>
                <a:sym typeface="Montserrat Bold"/>
              </a:rPr>
              <a:t>SWISS CHEESE MODEL</a:t>
            </a:r>
          </a:p>
        </p:txBody>
      </p:sp>
      <p:sp>
        <p:nvSpPr>
          <p:cNvPr id="12" name="TextBox 12"/>
          <p:cNvSpPr txBox="1"/>
          <p:nvPr/>
        </p:nvSpPr>
        <p:spPr>
          <a:xfrm>
            <a:off x="1654687" y="1209675"/>
            <a:ext cx="1820511" cy="295148"/>
          </a:xfrm>
          <a:prstGeom prst="rect">
            <a:avLst/>
          </a:prstGeom>
        </p:spPr>
        <p:txBody>
          <a:bodyPr lIns="0" tIns="0" rIns="0" bIns="0" rtlCol="0" anchor="t">
            <a:spAutoFit/>
          </a:bodyPr>
          <a:lstStyle/>
          <a:p>
            <a:pPr algn="l">
              <a:lnSpc>
                <a:spcPts val="2266"/>
              </a:lnSpc>
            </a:pPr>
            <a:r>
              <a:rPr lang="en-US" sz="2200" b="1">
                <a:solidFill>
                  <a:srgbClr val="3288B9"/>
                </a:solidFill>
                <a:latin typeface="Montserrat Bold"/>
                <a:ea typeface="Montserrat Bold"/>
                <a:cs typeface="Montserrat Bold"/>
                <a:sym typeface="Montserrat Bold"/>
              </a:rPr>
              <a:t>NHS</a:t>
            </a:r>
          </a:p>
        </p:txBody>
      </p:sp>
      <p:sp>
        <p:nvSpPr>
          <p:cNvPr id="13" name="TextBox 13"/>
          <p:cNvSpPr txBox="1"/>
          <p:nvPr/>
        </p:nvSpPr>
        <p:spPr>
          <a:xfrm>
            <a:off x="1103987" y="3619500"/>
            <a:ext cx="8343247" cy="4732220"/>
          </a:xfrm>
          <a:prstGeom prst="rect">
            <a:avLst/>
          </a:prstGeom>
        </p:spPr>
        <p:txBody>
          <a:bodyPr lIns="0" tIns="0" rIns="0" bIns="0" rtlCol="0" anchor="t">
            <a:spAutoFit/>
          </a:bodyPr>
          <a:lstStyle/>
          <a:p>
            <a:pPr algn="just">
              <a:lnSpc>
                <a:spcPts val="3433"/>
              </a:lnSpc>
            </a:pPr>
            <a:r>
              <a:rPr lang="en-US" sz="2186" b="1" dirty="0">
                <a:solidFill>
                  <a:srgbClr val="FFFFFF"/>
                </a:solidFill>
                <a:latin typeface="Montserrat Bold"/>
                <a:ea typeface="Montserrat Bold"/>
                <a:cs typeface="Montserrat Bold"/>
                <a:sym typeface="Montserrat Bold"/>
              </a:rPr>
              <a:t>The Swiss Cheese Model explains how </a:t>
            </a:r>
            <a:r>
              <a:rPr lang="en-US" sz="2186" b="1" dirty="0" err="1">
                <a:solidFill>
                  <a:srgbClr val="FFFFFF"/>
                </a:solidFill>
                <a:latin typeface="Montserrat Bold"/>
                <a:ea typeface="Montserrat Bold"/>
                <a:cs typeface="Montserrat Bold"/>
                <a:sym typeface="Montserrat Bold"/>
              </a:rPr>
              <a:t>organisational</a:t>
            </a:r>
            <a:r>
              <a:rPr lang="en-US" sz="2186" b="1" dirty="0">
                <a:solidFill>
                  <a:srgbClr val="FFFFFF"/>
                </a:solidFill>
                <a:latin typeface="Montserrat Bold"/>
                <a:ea typeface="Montserrat Bold"/>
                <a:cs typeface="Montserrat Bold"/>
                <a:sym typeface="Montserrat Bold"/>
              </a:rPr>
              <a:t> failures can align and allow errors to harm patients.</a:t>
            </a:r>
          </a:p>
          <a:p>
            <a:pPr algn="just">
              <a:lnSpc>
                <a:spcPts val="3433"/>
              </a:lnSpc>
            </a:pPr>
            <a:r>
              <a:rPr lang="en-US" sz="2186" b="1" dirty="0" err="1">
                <a:solidFill>
                  <a:srgbClr val="FFFFFF"/>
                </a:solidFill>
                <a:latin typeface="Montserrat Bold"/>
                <a:ea typeface="Montserrat Bold"/>
                <a:cs typeface="Montserrat Bold"/>
                <a:sym typeface="Montserrat Bold"/>
              </a:rPr>
              <a:t>Defence</a:t>
            </a:r>
            <a:r>
              <a:rPr lang="en-US" sz="2186" b="1" dirty="0">
                <a:solidFill>
                  <a:srgbClr val="FFFFFF"/>
                </a:solidFill>
                <a:latin typeface="Montserrat Bold"/>
                <a:ea typeface="Montserrat Bold"/>
                <a:cs typeface="Montserrat Bold"/>
                <a:sym typeface="Montserrat Bold"/>
              </a:rPr>
              <a:t> layers included:</a:t>
            </a:r>
          </a:p>
          <a:p>
            <a:pPr algn="just">
              <a:lnSpc>
                <a:spcPts val="3433"/>
              </a:lnSpc>
            </a:pPr>
            <a:r>
              <a:rPr lang="en-US" sz="2186" b="1" dirty="0">
                <a:solidFill>
                  <a:srgbClr val="FFFFFF"/>
                </a:solidFill>
                <a:latin typeface="Montserrat Bold"/>
                <a:ea typeface="Montserrat Bold"/>
                <a:cs typeface="Montserrat Bold"/>
                <a:sym typeface="Montserrat Bold"/>
              </a:rPr>
              <a:t>• NHS regulatory oversight</a:t>
            </a:r>
          </a:p>
          <a:p>
            <a:pPr algn="just">
              <a:lnSpc>
                <a:spcPts val="3433"/>
              </a:lnSpc>
            </a:pPr>
            <a:r>
              <a:rPr lang="en-US" sz="2186" b="1" dirty="0">
                <a:solidFill>
                  <a:srgbClr val="FFFFFF"/>
                </a:solidFill>
                <a:latin typeface="Montserrat Bold"/>
                <a:ea typeface="Montserrat Bold"/>
                <a:cs typeface="Montserrat Bold"/>
                <a:sym typeface="Montserrat Bold"/>
              </a:rPr>
              <a:t> • Hospital leadership</a:t>
            </a:r>
          </a:p>
          <a:p>
            <a:pPr algn="just">
              <a:lnSpc>
                <a:spcPts val="3433"/>
              </a:lnSpc>
            </a:pPr>
            <a:r>
              <a:rPr lang="en-US" sz="2186" b="1" dirty="0">
                <a:solidFill>
                  <a:srgbClr val="FFFFFF"/>
                </a:solidFill>
                <a:latin typeface="Montserrat Bold"/>
                <a:ea typeface="Montserrat Bold"/>
                <a:cs typeface="Montserrat Bold"/>
                <a:sym typeface="Montserrat Bold"/>
              </a:rPr>
              <a:t> • Clinical governance</a:t>
            </a:r>
          </a:p>
          <a:p>
            <a:pPr algn="just">
              <a:lnSpc>
                <a:spcPts val="3433"/>
              </a:lnSpc>
            </a:pPr>
            <a:r>
              <a:rPr lang="en-US" sz="2186" b="1" dirty="0">
                <a:solidFill>
                  <a:srgbClr val="FFFFFF"/>
                </a:solidFill>
                <a:latin typeface="Montserrat Bold"/>
                <a:ea typeface="Montserrat Bold"/>
                <a:cs typeface="Montserrat Bold"/>
                <a:sym typeface="Montserrat Bold"/>
              </a:rPr>
              <a:t> • Staff training</a:t>
            </a:r>
          </a:p>
          <a:p>
            <a:pPr algn="just">
              <a:lnSpc>
                <a:spcPts val="3433"/>
              </a:lnSpc>
            </a:pPr>
            <a:r>
              <a:rPr lang="en-US" sz="2186" b="1" dirty="0">
                <a:solidFill>
                  <a:srgbClr val="FFFFFF"/>
                </a:solidFill>
                <a:latin typeface="Montserrat Bold"/>
                <a:ea typeface="Montserrat Bold"/>
                <a:cs typeface="Montserrat Bold"/>
                <a:sym typeface="Montserrat Bold"/>
              </a:rPr>
              <a:t> • Incident reporting systems</a:t>
            </a:r>
          </a:p>
          <a:p>
            <a:pPr algn="just">
              <a:lnSpc>
                <a:spcPts val="3433"/>
              </a:lnSpc>
            </a:pPr>
            <a:r>
              <a:rPr lang="en-US" sz="2186" b="1" dirty="0">
                <a:solidFill>
                  <a:srgbClr val="FFFFFF"/>
                </a:solidFill>
                <a:latin typeface="Montserrat Bold"/>
                <a:ea typeface="Montserrat Bold"/>
                <a:cs typeface="Montserrat Bold"/>
                <a:sym typeface="Montserrat Bold"/>
              </a:rPr>
              <a:t>Failures in each layer created gaps that allowed unsafe practices to persist (Reason, 2000; Braithwaite, 2022).</a:t>
            </a:r>
          </a:p>
          <a:p>
            <a:pPr algn="just">
              <a:lnSpc>
                <a:spcPts val="3433"/>
              </a:lnSpc>
            </a:pPr>
            <a:endParaRPr lang="en-US" sz="2186" b="1" dirty="0">
              <a:solidFill>
                <a:srgbClr val="FFFFFF"/>
              </a:solidFill>
              <a:latin typeface="Montserrat Bold"/>
              <a:ea typeface="Montserrat Bold"/>
              <a:cs typeface="Montserrat Bold"/>
              <a:sym typeface="Montserrat Bold"/>
            </a:endParaRPr>
          </a:p>
        </p:txBody>
      </p:sp>
      <p:sp>
        <p:nvSpPr>
          <p:cNvPr id="14" name="AutoShape 2" descr="Generated image: Swiss Cheese Model in Maternity Safety"/>
          <p:cNvSpPr>
            <a:spLocks noChangeAspect="1" noChangeArrowheads="1"/>
          </p:cNvSpPr>
          <p:nvPr/>
        </p:nvSpPr>
        <p:spPr bwMode="auto">
          <a:xfrm>
            <a:off x="12954000" y="4076700"/>
            <a:ext cx="3047990" cy="3048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5" name="Picture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942964" y="2900527"/>
            <a:ext cx="8176788" cy="5942713"/>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5" name="Group 5"/>
          <p:cNvGrpSpPr/>
          <p:nvPr/>
        </p:nvGrpSpPr>
        <p:grpSpPr>
          <a:xfrm>
            <a:off x="4046720" y="3898372"/>
            <a:ext cx="5479225" cy="1043312"/>
            <a:chOff x="0" y="0"/>
            <a:chExt cx="1443088" cy="274782"/>
          </a:xfrm>
        </p:grpSpPr>
        <p:sp>
          <p:nvSpPr>
            <p:cNvPr id="6" name="Freeform 6"/>
            <p:cNvSpPr/>
            <p:nvPr/>
          </p:nvSpPr>
          <p:spPr>
            <a:xfrm>
              <a:off x="0" y="0"/>
              <a:ext cx="1443088" cy="274782"/>
            </a:xfrm>
            <a:custGeom>
              <a:avLst/>
              <a:gdLst/>
              <a:ahLst/>
              <a:cxnLst/>
              <a:rect l="l" t="t" r="r" b="b"/>
              <a:pathLst>
                <a:path w="1443088" h="274782">
                  <a:moveTo>
                    <a:pt x="72061" y="0"/>
                  </a:moveTo>
                  <a:lnTo>
                    <a:pt x="1371027" y="0"/>
                  </a:lnTo>
                  <a:cubicBezTo>
                    <a:pt x="1410825" y="0"/>
                    <a:pt x="1443088" y="32263"/>
                    <a:pt x="1443088" y="72061"/>
                  </a:cubicBezTo>
                  <a:lnTo>
                    <a:pt x="1443088" y="202721"/>
                  </a:lnTo>
                  <a:cubicBezTo>
                    <a:pt x="1443088" y="242519"/>
                    <a:pt x="1410825" y="274782"/>
                    <a:pt x="1371027" y="274782"/>
                  </a:cubicBezTo>
                  <a:lnTo>
                    <a:pt x="72061" y="274782"/>
                  </a:lnTo>
                  <a:cubicBezTo>
                    <a:pt x="32263" y="274782"/>
                    <a:pt x="0" y="242519"/>
                    <a:pt x="0" y="202721"/>
                  </a:cubicBezTo>
                  <a:lnTo>
                    <a:pt x="0" y="72061"/>
                  </a:lnTo>
                  <a:cubicBezTo>
                    <a:pt x="0" y="32263"/>
                    <a:pt x="32263" y="0"/>
                    <a:pt x="72061"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a:ln cap="rnd">
              <a:noFill/>
              <a:prstDash val="solid"/>
              <a:round/>
            </a:ln>
          </p:spPr>
        </p:sp>
        <p:sp>
          <p:nvSpPr>
            <p:cNvPr id="7" name="TextBox 7"/>
            <p:cNvSpPr txBox="1"/>
            <p:nvPr/>
          </p:nvSpPr>
          <p:spPr>
            <a:xfrm>
              <a:off x="0" y="-38100"/>
              <a:ext cx="1443088" cy="312882"/>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8" name="TextBox 8"/>
          <p:cNvSpPr txBox="1"/>
          <p:nvPr/>
        </p:nvSpPr>
        <p:spPr>
          <a:xfrm>
            <a:off x="2371505" y="829286"/>
            <a:ext cx="13786647" cy="525145"/>
          </a:xfrm>
          <a:prstGeom prst="rect">
            <a:avLst/>
          </a:prstGeom>
        </p:spPr>
        <p:txBody>
          <a:bodyPr lIns="0" tIns="0" rIns="0" bIns="0" rtlCol="0" anchor="t">
            <a:spAutoFit/>
          </a:bodyPr>
          <a:lstStyle/>
          <a:p>
            <a:pPr algn="ctr">
              <a:lnSpc>
                <a:spcPts val="4039"/>
              </a:lnSpc>
            </a:pPr>
            <a:r>
              <a:rPr lang="en-US" sz="3999" b="1">
                <a:solidFill>
                  <a:srgbClr val="FFFFFF"/>
                </a:solidFill>
                <a:latin typeface="Montserrat Bold"/>
                <a:ea typeface="Montserrat Bold"/>
                <a:cs typeface="Montserrat Bold"/>
                <a:sym typeface="Montserrat Bold"/>
              </a:rPr>
              <a:t>ROOT CAUSE ANALYSIS</a:t>
            </a:r>
          </a:p>
        </p:txBody>
      </p:sp>
      <p:sp>
        <p:nvSpPr>
          <p:cNvPr id="9" name="TextBox 9"/>
          <p:cNvSpPr txBox="1"/>
          <p:nvPr/>
        </p:nvSpPr>
        <p:spPr>
          <a:xfrm>
            <a:off x="1654216" y="1209675"/>
            <a:ext cx="1820511" cy="295148"/>
          </a:xfrm>
          <a:prstGeom prst="rect">
            <a:avLst/>
          </a:prstGeom>
        </p:spPr>
        <p:txBody>
          <a:bodyPr lIns="0" tIns="0" rIns="0" bIns="0" rtlCol="0" anchor="t">
            <a:spAutoFit/>
          </a:bodyPr>
          <a:lstStyle/>
          <a:p>
            <a:pPr algn="l">
              <a:lnSpc>
                <a:spcPts val="2266"/>
              </a:lnSpc>
            </a:pPr>
            <a:r>
              <a:rPr lang="en-US" sz="2200" b="1">
                <a:solidFill>
                  <a:srgbClr val="FFFFFF"/>
                </a:solidFill>
                <a:latin typeface="Montserrat Bold"/>
                <a:ea typeface="Montserrat Bold"/>
                <a:cs typeface="Montserrat Bold"/>
                <a:sym typeface="Montserrat Bold"/>
              </a:rPr>
              <a:t>NHS</a:t>
            </a:r>
          </a:p>
        </p:txBody>
      </p:sp>
      <p:sp>
        <p:nvSpPr>
          <p:cNvPr id="10" name="TextBox 10"/>
          <p:cNvSpPr txBox="1"/>
          <p:nvPr/>
        </p:nvSpPr>
        <p:spPr>
          <a:xfrm>
            <a:off x="4784522" y="4202858"/>
            <a:ext cx="4003620" cy="396240"/>
          </a:xfrm>
          <a:prstGeom prst="rect">
            <a:avLst/>
          </a:prstGeom>
        </p:spPr>
        <p:txBody>
          <a:bodyPr lIns="0" tIns="0" rIns="0" bIns="0" rtlCol="0" anchor="t">
            <a:spAutoFit/>
          </a:bodyPr>
          <a:lstStyle/>
          <a:p>
            <a:pPr algn="ctr">
              <a:lnSpc>
                <a:spcPts val="3359"/>
              </a:lnSpc>
            </a:pPr>
            <a:r>
              <a:rPr lang="en-US" sz="2400" b="1">
                <a:solidFill>
                  <a:srgbClr val="FFFFFF"/>
                </a:solidFill>
                <a:latin typeface="Montserrat Bold"/>
                <a:ea typeface="Montserrat Bold"/>
                <a:cs typeface="Montserrat Bold"/>
                <a:sym typeface="Montserrat Bold"/>
              </a:rPr>
              <a:t>Human factors</a:t>
            </a:r>
          </a:p>
        </p:txBody>
      </p:sp>
      <p:grpSp>
        <p:nvGrpSpPr>
          <p:cNvPr id="11" name="Group 11"/>
          <p:cNvGrpSpPr/>
          <p:nvPr/>
        </p:nvGrpSpPr>
        <p:grpSpPr>
          <a:xfrm>
            <a:off x="2371505" y="2102585"/>
            <a:ext cx="5479225" cy="1043312"/>
            <a:chOff x="0" y="0"/>
            <a:chExt cx="1443088" cy="274782"/>
          </a:xfrm>
        </p:grpSpPr>
        <p:sp>
          <p:nvSpPr>
            <p:cNvPr id="12" name="Freeform 12"/>
            <p:cNvSpPr/>
            <p:nvPr/>
          </p:nvSpPr>
          <p:spPr>
            <a:xfrm>
              <a:off x="0" y="0"/>
              <a:ext cx="1443088" cy="274782"/>
            </a:xfrm>
            <a:custGeom>
              <a:avLst/>
              <a:gdLst/>
              <a:ahLst/>
              <a:cxnLst/>
              <a:rect l="l" t="t" r="r" b="b"/>
              <a:pathLst>
                <a:path w="1443088" h="274782">
                  <a:moveTo>
                    <a:pt x="72061" y="0"/>
                  </a:moveTo>
                  <a:lnTo>
                    <a:pt x="1371027" y="0"/>
                  </a:lnTo>
                  <a:cubicBezTo>
                    <a:pt x="1410825" y="0"/>
                    <a:pt x="1443088" y="32263"/>
                    <a:pt x="1443088" y="72061"/>
                  </a:cubicBezTo>
                  <a:lnTo>
                    <a:pt x="1443088" y="202721"/>
                  </a:lnTo>
                  <a:cubicBezTo>
                    <a:pt x="1443088" y="242519"/>
                    <a:pt x="1410825" y="274782"/>
                    <a:pt x="1371027" y="274782"/>
                  </a:cubicBezTo>
                  <a:lnTo>
                    <a:pt x="72061" y="274782"/>
                  </a:lnTo>
                  <a:cubicBezTo>
                    <a:pt x="32263" y="274782"/>
                    <a:pt x="0" y="242519"/>
                    <a:pt x="0" y="202721"/>
                  </a:cubicBezTo>
                  <a:lnTo>
                    <a:pt x="0" y="72061"/>
                  </a:lnTo>
                  <a:cubicBezTo>
                    <a:pt x="0" y="32263"/>
                    <a:pt x="32263" y="0"/>
                    <a:pt x="72061"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a:ln cap="rnd">
              <a:noFill/>
              <a:prstDash val="solid"/>
              <a:round/>
            </a:ln>
          </p:spPr>
        </p:sp>
        <p:sp>
          <p:nvSpPr>
            <p:cNvPr id="13" name="TextBox 13"/>
            <p:cNvSpPr txBox="1"/>
            <p:nvPr/>
          </p:nvSpPr>
          <p:spPr>
            <a:xfrm>
              <a:off x="0" y="-38100"/>
              <a:ext cx="1443088" cy="312882"/>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14" name="TextBox 14"/>
          <p:cNvSpPr txBox="1"/>
          <p:nvPr/>
        </p:nvSpPr>
        <p:spPr>
          <a:xfrm>
            <a:off x="2988479" y="2407071"/>
            <a:ext cx="4003620" cy="396240"/>
          </a:xfrm>
          <a:prstGeom prst="rect">
            <a:avLst/>
          </a:prstGeom>
        </p:spPr>
        <p:txBody>
          <a:bodyPr lIns="0" tIns="0" rIns="0" bIns="0" rtlCol="0" anchor="t">
            <a:spAutoFit/>
          </a:bodyPr>
          <a:lstStyle/>
          <a:p>
            <a:pPr algn="ctr">
              <a:lnSpc>
                <a:spcPts val="3359"/>
              </a:lnSpc>
            </a:pPr>
            <a:r>
              <a:rPr lang="en-US" sz="2400" b="1">
                <a:solidFill>
                  <a:srgbClr val="FFFFFF"/>
                </a:solidFill>
                <a:latin typeface="Montserrat Bold"/>
                <a:ea typeface="Montserrat Bold"/>
                <a:cs typeface="Montserrat Bold"/>
                <a:sym typeface="Montserrat Bold"/>
              </a:rPr>
              <a:t>Organisational factors</a:t>
            </a:r>
          </a:p>
        </p:txBody>
      </p:sp>
      <p:grpSp>
        <p:nvGrpSpPr>
          <p:cNvPr id="15" name="Group 15"/>
          <p:cNvGrpSpPr/>
          <p:nvPr/>
        </p:nvGrpSpPr>
        <p:grpSpPr>
          <a:xfrm>
            <a:off x="6992100" y="5464078"/>
            <a:ext cx="5479225" cy="1043312"/>
            <a:chOff x="0" y="0"/>
            <a:chExt cx="1443088" cy="274782"/>
          </a:xfrm>
        </p:grpSpPr>
        <p:sp>
          <p:nvSpPr>
            <p:cNvPr id="16" name="Freeform 16"/>
            <p:cNvSpPr/>
            <p:nvPr/>
          </p:nvSpPr>
          <p:spPr>
            <a:xfrm>
              <a:off x="0" y="0"/>
              <a:ext cx="1443088" cy="274782"/>
            </a:xfrm>
            <a:custGeom>
              <a:avLst/>
              <a:gdLst/>
              <a:ahLst/>
              <a:cxnLst/>
              <a:rect l="l" t="t" r="r" b="b"/>
              <a:pathLst>
                <a:path w="1443088" h="274782">
                  <a:moveTo>
                    <a:pt x="72061" y="0"/>
                  </a:moveTo>
                  <a:lnTo>
                    <a:pt x="1371027" y="0"/>
                  </a:lnTo>
                  <a:cubicBezTo>
                    <a:pt x="1410825" y="0"/>
                    <a:pt x="1443088" y="32263"/>
                    <a:pt x="1443088" y="72061"/>
                  </a:cubicBezTo>
                  <a:lnTo>
                    <a:pt x="1443088" y="202721"/>
                  </a:lnTo>
                  <a:cubicBezTo>
                    <a:pt x="1443088" y="242519"/>
                    <a:pt x="1410825" y="274782"/>
                    <a:pt x="1371027" y="274782"/>
                  </a:cubicBezTo>
                  <a:lnTo>
                    <a:pt x="72061" y="274782"/>
                  </a:lnTo>
                  <a:cubicBezTo>
                    <a:pt x="32263" y="274782"/>
                    <a:pt x="0" y="242519"/>
                    <a:pt x="0" y="202721"/>
                  </a:cubicBezTo>
                  <a:lnTo>
                    <a:pt x="0" y="72061"/>
                  </a:lnTo>
                  <a:cubicBezTo>
                    <a:pt x="0" y="32263"/>
                    <a:pt x="32263" y="0"/>
                    <a:pt x="72061"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a:ln cap="rnd">
              <a:noFill/>
              <a:prstDash val="solid"/>
              <a:round/>
            </a:ln>
          </p:spPr>
        </p:sp>
        <p:sp>
          <p:nvSpPr>
            <p:cNvPr id="17" name="TextBox 17"/>
            <p:cNvSpPr txBox="1"/>
            <p:nvPr/>
          </p:nvSpPr>
          <p:spPr>
            <a:xfrm>
              <a:off x="0" y="-38100"/>
              <a:ext cx="1443088" cy="312882"/>
            </a:xfrm>
            <a:prstGeom prst="rect">
              <a:avLst/>
            </a:prstGeom>
          </p:spPr>
          <p:txBody>
            <a:bodyPr lIns="50800" tIns="50800" rIns="50800" bIns="50800" rtlCol="0" anchor="ctr"/>
            <a:lstStyle/>
            <a:p>
              <a:pPr marL="0" lvl="0" indent="0" algn="ctr">
                <a:lnSpc>
                  <a:spcPts val="2659"/>
                </a:lnSpc>
                <a:spcBef>
                  <a:spcPct val="0"/>
                </a:spcBef>
              </a:pPr>
              <a:endParaRPr/>
            </a:p>
          </p:txBody>
        </p:sp>
      </p:grpSp>
      <p:grpSp>
        <p:nvGrpSpPr>
          <p:cNvPr id="18" name="Group 18"/>
          <p:cNvGrpSpPr/>
          <p:nvPr/>
        </p:nvGrpSpPr>
        <p:grpSpPr>
          <a:xfrm>
            <a:off x="9731712" y="7119173"/>
            <a:ext cx="5479225" cy="1043312"/>
            <a:chOff x="0" y="0"/>
            <a:chExt cx="1443088" cy="274782"/>
          </a:xfrm>
        </p:grpSpPr>
        <p:sp>
          <p:nvSpPr>
            <p:cNvPr id="19" name="Freeform 19"/>
            <p:cNvSpPr/>
            <p:nvPr/>
          </p:nvSpPr>
          <p:spPr>
            <a:xfrm>
              <a:off x="0" y="0"/>
              <a:ext cx="1443088" cy="274782"/>
            </a:xfrm>
            <a:custGeom>
              <a:avLst/>
              <a:gdLst/>
              <a:ahLst/>
              <a:cxnLst/>
              <a:rect l="l" t="t" r="r" b="b"/>
              <a:pathLst>
                <a:path w="1443088" h="274782">
                  <a:moveTo>
                    <a:pt x="72061" y="0"/>
                  </a:moveTo>
                  <a:lnTo>
                    <a:pt x="1371027" y="0"/>
                  </a:lnTo>
                  <a:cubicBezTo>
                    <a:pt x="1410825" y="0"/>
                    <a:pt x="1443088" y="32263"/>
                    <a:pt x="1443088" y="72061"/>
                  </a:cubicBezTo>
                  <a:lnTo>
                    <a:pt x="1443088" y="202721"/>
                  </a:lnTo>
                  <a:cubicBezTo>
                    <a:pt x="1443088" y="242519"/>
                    <a:pt x="1410825" y="274782"/>
                    <a:pt x="1371027" y="274782"/>
                  </a:cubicBezTo>
                  <a:lnTo>
                    <a:pt x="72061" y="274782"/>
                  </a:lnTo>
                  <a:cubicBezTo>
                    <a:pt x="32263" y="274782"/>
                    <a:pt x="0" y="242519"/>
                    <a:pt x="0" y="202721"/>
                  </a:cubicBezTo>
                  <a:lnTo>
                    <a:pt x="0" y="72061"/>
                  </a:lnTo>
                  <a:cubicBezTo>
                    <a:pt x="0" y="32263"/>
                    <a:pt x="32263" y="0"/>
                    <a:pt x="72061"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a:ln cap="rnd">
              <a:noFill/>
              <a:prstDash val="solid"/>
              <a:round/>
            </a:ln>
          </p:spPr>
        </p:sp>
        <p:sp>
          <p:nvSpPr>
            <p:cNvPr id="20" name="TextBox 20"/>
            <p:cNvSpPr txBox="1"/>
            <p:nvPr/>
          </p:nvSpPr>
          <p:spPr>
            <a:xfrm>
              <a:off x="0" y="-38100"/>
              <a:ext cx="1443088" cy="312882"/>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21" name="TextBox 21"/>
          <p:cNvSpPr txBox="1"/>
          <p:nvPr/>
        </p:nvSpPr>
        <p:spPr>
          <a:xfrm>
            <a:off x="7609074" y="5768564"/>
            <a:ext cx="4003620" cy="396240"/>
          </a:xfrm>
          <a:prstGeom prst="rect">
            <a:avLst/>
          </a:prstGeom>
        </p:spPr>
        <p:txBody>
          <a:bodyPr lIns="0" tIns="0" rIns="0" bIns="0" rtlCol="0" anchor="t">
            <a:spAutoFit/>
          </a:bodyPr>
          <a:lstStyle/>
          <a:p>
            <a:pPr algn="ctr">
              <a:lnSpc>
                <a:spcPts val="3359"/>
              </a:lnSpc>
            </a:pPr>
            <a:r>
              <a:rPr lang="en-US" sz="2400" b="1">
                <a:solidFill>
                  <a:srgbClr val="FFFFFF"/>
                </a:solidFill>
                <a:latin typeface="Montserrat Bold"/>
                <a:ea typeface="Montserrat Bold"/>
                <a:cs typeface="Montserrat Bold"/>
                <a:sym typeface="Montserrat Bold"/>
              </a:rPr>
              <a:t>System factors</a:t>
            </a:r>
          </a:p>
        </p:txBody>
      </p:sp>
      <p:sp>
        <p:nvSpPr>
          <p:cNvPr id="22" name="TextBox 22"/>
          <p:cNvSpPr txBox="1"/>
          <p:nvPr/>
        </p:nvSpPr>
        <p:spPr>
          <a:xfrm>
            <a:off x="10469514" y="7423659"/>
            <a:ext cx="4003620" cy="396240"/>
          </a:xfrm>
          <a:prstGeom prst="rect">
            <a:avLst/>
          </a:prstGeom>
        </p:spPr>
        <p:txBody>
          <a:bodyPr lIns="0" tIns="0" rIns="0" bIns="0" rtlCol="0" anchor="t">
            <a:spAutoFit/>
          </a:bodyPr>
          <a:lstStyle/>
          <a:p>
            <a:pPr algn="ctr">
              <a:lnSpc>
                <a:spcPts val="3359"/>
              </a:lnSpc>
            </a:pPr>
            <a:r>
              <a:rPr lang="en-US" sz="2400" b="1">
                <a:solidFill>
                  <a:srgbClr val="FFFFFF"/>
                </a:solidFill>
                <a:latin typeface="Montserrat Bold"/>
                <a:ea typeface="Montserrat Bold"/>
                <a:cs typeface="Montserrat Bold"/>
                <a:sym typeface="Montserrat Bold"/>
              </a:rPr>
              <a:t>Cultural factors</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6" name="TextBox 6"/>
          <p:cNvSpPr txBox="1"/>
          <p:nvPr/>
        </p:nvSpPr>
        <p:spPr>
          <a:xfrm>
            <a:off x="2822193" y="783342"/>
            <a:ext cx="12376935" cy="792480"/>
          </a:xfrm>
          <a:prstGeom prst="rect">
            <a:avLst/>
          </a:prstGeom>
        </p:spPr>
        <p:txBody>
          <a:bodyPr lIns="0" tIns="0" rIns="0" bIns="0" rtlCol="0" anchor="t">
            <a:spAutoFit/>
          </a:bodyPr>
          <a:lstStyle/>
          <a:p>
            <a:pPr algn="l">
              <a:lnSpc>
                <a:spcPts val="6060"/>
              </a:lnSpc>
            </a:pPr>
            <a:r>
              <a:rPr lang="en-US" sz="6000" b="1" dirty="0">
                <a:solidFill>
                  <a:srgbClr val="3288B9"/>
                </a:solidFill>
                <a:latin typeface="Montserrat Bold"/>
                <a:ea typeface="Montserrat Bold"/>
                <a:cs typeface="Montserrat Bold"/>
                <a:sym typeface="Montserrat Bold"/>
              </a:rPr>
              <a:t>FISHBONE DIAGRAM</a:t>
            </a:r>
          </a:p>
        </p:txBody>
      </p:sp>
      <p:sp>
        <p:nvSpPr>
          <p:cNvPr id="7" name="TextBox 7"/>
          <p:cNvSpPr txBox="1"/>
          <p:nvPr/>
        </p:nvSpPr>
        <p:spPr>
          <a:xfrm>
            <a:off x="1670713" y="1209675"/>
            <a:ext cx="1820511" cy="295148"/>
          </a:xfrm>
          <a:prstGeom prst="rect">
            <a:avLst/>
          </a:prstGeom>
        </p:spPr>
        <p:txBody>
          <a:bodyPr lIns="0" tIns="0" rIns="0" bIns="0" rtlCol="0" anchor="t">
            <a:spAutoFit/>
          </a:bodyPr>
          <a:lstStyle/>
          <a:p>
            <a:pPr algn="l">
              <a:lnSpc>
                <a:spcPts val="2266"/>
              </a:lnSpc>
            </a:pPr>
            <a:r>
              <a:rPr lang="en-US" sz="2200" b="1">
                <a:solidFill>
                  <a:srgbClr val="3288B9"/>
                </a:solidFill>
                <a:latin typeface="Montserrat Bold"/>
                <a:ea typeface="Montserrat Bold"/>
                <a:cs typeface="Montserrat Bold"/>
                <a:sym typeface="Montserrat Bold"/>
              </a:rPr>
              <a:t>NHS</a:t>
            </a:r>
          </a:p>
        </p:txBody>
      </p:sp>
      <p:sp>
        <p:nvSpPr>
          <p:cNvPr id="8" name="TextBox 8"/>
          <p:cNvSpPr txBox="1"/>
          <p:nvPr/>
        </p:nvSpPr>
        <p:spPr>
          <a:xfrm>
            <a:off x="1670713" y="2300387"/>
            <a:ext cx="12657305" cy="6217087"/>
          </a:xfrm>
          <a:prstGeom prst="rect">
            <a:avLst/>
          </a:prstGeom>
        </p:spPr>
        <p:txBody>
          <a:bodyPr wrap="square" lIns="0" tIns="0" rIns="0" bIns="0" rtlCol="0" anchor="t">
            <a:spAutoFit/>
          </a:bodyPr>
          <a:lstStyle/>
          <a:p>
            <a:pPr algn="just">
              <a:lnSpc>
                <a:spcPts val="3872"/>
              </a:lnSpc>
            </a:pPr>
            <a:r>
              <a:rPr lang="en-US" sz="2765" b="1" dirty="0" smtClean="0">
                <a:solidFill>
                  <a:srgbClr val="001A3D"/>
                </a:solidFill>
                <a:latin typeface="Montserrat Bold"/>
                <a:ea typeface="Montserrat Bold"/>
                <a:cs typeface="Montserrat Bold"/>
                <a:sym typeface="Montserrat Bold"/>
              </a:rPr>
              <a:t>The Fishbone Diagram </a:t>
            </a:r>
            <a:r>
              <a:rPr lang="en-US" sz="2765" b="1" dirty="0" err="1" smtClean="0">
                <a:solidFill>
                  <a:srgbClr val="001A3D"/>
                </a:solidFill>
                <a:latin typeface="Montserrat Bold"/>
                <a:ea typeface="Montserrat Bold"/>
                <a:cs typeface="Montserrat Bold"/>
                <a:sym typeface="Montserrat Bold"/>
              </a:rPr>
              <a:t>categorises</a:t>
            </a:r>
            <a:r>
              <a:rPr lang="en-US" sz="2765" b="1" dirty="0" smtClean="0">
                <a:solidFill>
                  <a:srgbClr val="001A3D"/>
                </a:solidFill>
                <a:latin typeface="Montserrat Bold"/>
                <a:ea typeface="Montserrat Bold"/>
                <a:cs typeface="Montserrat Bold"/>
                <a:sym typeface="Montserrat Bold"/>
              </a:rPr>
              <a:t> potential causes of the problem.</a:t>
            </a:r>
          </a:p>
          <a:p>
            <a:pPr algn="just">
              <a:lnSpc>
                <a:spcPts val="3872"/>
              </a:lnSpc>
            </a:pPr>
            <a:r>
              <a:rPr lang="en-US" sz="2765" b="1" dirty="0" smtClean="0">
                <a:solidFill>
                  <a:srgbClr val="001A3D"/>
                </a:solidFill>
                <a:latin typeface="Montserrat Bold"/>
                <a:ea typeface="Montserrat Bold"/>
                <a:cs typeface="Montserrat Bold"/>
                <a:sym typeface="Montserrat Bold"/>
              </a:rPr>
              <a:t>Main categories:</a:t>
            </a:r>
          </a:p>
          <a:p>
            <a:pPr algn="just">
              <a:lnSpc>
                <a:spcPts val="3872"/>
              </a:lnSpc>
            </a:pPr>
            <a:endParaRPr lang="en-US" sz="2765" b="1" dirty="0" smtClean="0">
              <a:solidFill>
                <a:srgbClr val="001A3D"/>
              </a:solidFill>
              <a:latin typeface="Montserrat Bold"/>
              <a:ea typeface="Montserrat Bold"/>
              <a:cs typeface="Montserrat Bold"/>
              <a:sym typeface="Montserrat Bold"/>
            </a:endParaRPr>
          </a:p>
          <a:p>
            <a:pPr algn="just">
              <a:lnSpc>
                <a:spcPct val="200000"/>
              </a:lnSpc>
            </a:pPr>
            <a:r>
              <a:rPr lang="en-US" sz="2765" b="1" dirty="0" smtClean="0">
                <a:solidFill>
                  <a:srgbClr val="001A3D"/>
                </a:solidFill>
                <a:latin typeface="Montserrat Bold"/>
                <a:ea typeface="Montserrat Bold"/>
                <a:cs typeface="Montserrat Bold"/>
                <a:sym typeface="Montserrat Bold"/>
              </a:rPr>
              <a:t>• Staff shortages Management</a:t>
            </a:r>
          </a:p>
          <a:p>
            <a:pPr algn="just">
              <a:lnSpc>
                <a:spcPct val="200000"/>
              </a:lnSpc>
            </a:pPr>
            <a:r>
              <a:rPr lang="en-US" sz="2765" b="1" dirty="0" smtClean="0">
                <a:solidFill>
                  <a:srgbClr val="001A3D"/>
                </a:solidFill>
                <a:latin typeface="Montserrat Bold"/>
                <a:ea typeface="Montserrat Bold"/>
                <a:cs typeface="Montserrat Bold"/>
                <a:sym typeface="Montserrat Bold"/>
              </a:rPr>
              <a:t> • Weak leadership Process</a:t>
            </a:r>
          </a:p>
          <a:p>
            <a:pPr algn="just">
              <a:lnSpc>
                <a:spcPct val="200000"/>
              </a:lnSpc>
            </a:pPr>
            <a:r>
              <a:rPr lang="en-US" sz="2765" b="1" dirty="0" smtClean="0">
                <a:solidFill>
                  <a:srgbClr val="001A3D"/>
                </a:solidFill>
                <a:latin typeface="Montserrat Bold"/>
                <a:ea typeface="Montserrat Bold"/>
                <a:cs typeface="Montserrat Bold"/>
                <a:sym typeface="Montserrat Bold"/>
              </a:rPr>
              <a:t> • Poor incident reporting Policy</a:t>
            </a:r>
          </a:p>
          <a:p>
            <a:pPr algn="just">
              <a:lnSpc>
                <a:spcPct val="200000"/>
              </a:lnSpc>
            </a:pPr>
            <a:r>
              <a:rPr lang="en-US" sz="2765" b="1" dirty="0" smtClean="0">
                <a:solidFill>
                  <a:srgbClr val="001A3D"/>
                </a:solidFill>
                <a:latin typeface="Montserrat Bold"/>
                <a:ea typeface="Montserrat Bold"/>
                <a:cs typeface="Montserrat Bold"/>
                <a:sym typeface="Montserrat Bold"/>
              </a:rPr>
              <a:t> • </a:t>
            </a:r>
            <a:r>
              <a:rPr lang="en-US" sz="2400" b="1" dirty="0" smtClean="0">
                <a:solidFill>
                  <a:srgbClr val="001A3D"/>
                </a:solidFill>
                <a:latin typeface="Montserrat Bold"/>
                <a:ea typeface="Montserrat Bold"/>
                <a:cs typeface="Montserrat Bold"/>
                <a:sym typeface="Montserrat Bold"/>
              </a:rPr>
              <a:t>Failure to follow national guidelines Environment</a:t>
            </a:r>
            <a:endParaRPr lang="en-US" sz="2765" b="1" dirty="0" smtClean="0">
              <a:solidFill>
                <a:srgbClr val="001A3D"/>
              </a:solidFill>
              <a:latin typeface="Montserrat Bold"/>
              <a:ea typeface="Montserrat Bold"/>
              <a:cs typeface="Montserrat Bold"/>
              <a:sym typeface="Montserrat Bold"/>
            </a:endParaRPr>
          </a:p>
          <a:p>
            <a:pPr algn="just">
              <a:lnSpc>
                <a:spcPct val="200000"/>
              </a:lnSpc>
            </a:pPr>
            <a:r>
              <a:rPr lang="en-US" sz="2765" b="1" dirty="0" smtClean="0">
                <a:solidFill>
                  <a:srgbClr val="001A3D"/>
                </a:solidFill>
                <a:latin typeface="Montserrat Bold"/>
                <a:ea typeface="Montserrat Bold"/>
                <a:cs typeface="Montserrat Bold"/>
                <a:sym typeface="Montserrat Bold"/>
              </a:rPr>
              <a:t> • High workload pressure.</a:t>
            </a:r>
          </a:p>
          <a:p>
            <a:pPr algn="l">
              <a:lnSpc>
                <a:spcPts val="3592"/>
              </a:lnSpc>
            </a:pPr>
            <a:endParaRPr lang="en-US" sz="2765" b="1" dirty="0">
              <a:solidFill>
                <a:srgbClr val="001A3D"/>
              </a:solidFill>
              <a:latin typeface="Montserrat Bold"/>
              <a:ea typeface="Montserrat Bold"/>
              <a:cs typeface="Montserrat Bold"/>
              <a:sym typeface="Montserrat Bold"/>
            </a:endParaRPr>
          </a:p>
        </p:txBody>
      </p:sp>
      <p:pic>
        <p:nvPicPr>
          <p:cNvPr id="13" name="Picture 12"/>
          <p:cNvPicPr>
            <a:picLocks noChangeAspect="1"/>
          </p:cNvPicPr>
          <p:nvPr/>
        </p:nvPicPr>
        <p:blipFill>
          <a:blip r:embed="rId5"/>
          <a:stretch>
            <a:fillRect/>
          </a:stretch>
        </p:blipFill>
        <p:spPr>
          <a:xfrm>
            <a:off x="10134600" y="3162300"/>
            <a:ext cx="8058150" cy="4800600"/>
          </a:xfrm>
          <a:prstGeom prst="rect">
            <a:avLst/>
          </a:prstGeom>
        </p:spPr>
      </p:pic>
      <p:sp>
        <p:nvSpPr>
          <p:cNvPr id="14" name="Rectangle 13"/>
          <p:cNvSpPr/>
          <p:nvPr/>
        </p:nvSpPr>
        <p:spPr>
          <a:xfrm>
            <a:off x="11586690" y="8062205"/>
            <a:ext cx="2741328" cy="400110"/>
          </a:xfrm>
          <a:prstGeom prst="rect">
            <a:avLst/>
          </a:prstGeom>
        </p:spPr>
        <p:txBody>
          <a:bodyPr wrap="none">
            <a:spAutoFit/>
          </a:bodyPr>
          <a:lstStyle/>
          <a:p>
            <a:r>
              <a:rPr lang="en-US" sz="2000" b="1" dirty="0"/>
              <a:t>(</a:t>
            </a:r>
            <a:r>
              <a:rPr lang="en-US" sz="2000" b="1" dirty="0" err="1"/>
              <a:t>Gartlehner</a:t>
            </a:r>
            <a:r>
              <a:rPr lang="en-US" sz="2000" b="1" dirty="0"/>
              <a:t> </a:t>
            </a:r>
            <a:r>
              <a:rPr lang="en-US" sz="2000" b="1" i="1" dirty="0"/>
              <a:t>et al.</a:t>
            </a:r>
            <a:r>
              <a:rPr lang="en-US" sz="2000" b="1" dirty="0"/>
              <a:t>, 2017)</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3" name="Group 3"/>
          <p:cNvGrpSpPr/>
          <p:nvPr/>
        </p:nvGrpSpPr>
        <p:grpSpPr>
          <a:xfrm>
            <a:off x="13892330" y="1338199"/>
            <a:ext cx="1774600" cy="557489"/>
            <a:chOff x="0" y="0"/>
            <a:chExt cx="467384" cy="146828"/>
          </a:xfrm>
        </p:grpSpPr>
        <p:sp>
          <p:nvSpPr>
            <p:cNvPr id="4" name="Freeform 4"/>
            <p:cNvSpPr/>
            <p:nvPr/>
          </p:nvSpPr>
          <p:spPr>
            <a:xfrm>
              <a:off x="0" y="0"/>
              <a:ext cx="467385" cy="146828"/>
            </a:xfrm>
            <a:custGeom>
              <a:avLst/>
              <a:gdLst/>
              <a:ahLst/>
              <a:cxnLst/>
              <a:rect l="l" t="t" r="r" b="b"/>
              <a:pathLst>
                <a:path w="467385" h="146828">
                  <a:moveTo>
                    <a:pt x="73414" y="0"/>
                  </a:moveTo>
                  <a:lnTo>
                    <a:pt x="393970" y="0"/>
                  </a:lnTo>
                  <a:cubicBezTo>
                    <a:pt x="413441" y="0"/>
                    <a:pt x="432114" y="7735"/>
                    <a:pt x="445882" y="21503"/>
                  </a:cubicBezTo>
                  <a:cubicBezTo>
                    <a:pt x="459650" y="35270"/>
                    <a:pt x="467385" y="53944"/>
                    <a:pt x="467385" y="73414"/>
                  </a:cubicBezTo>
                  <a:lnTo>
                    <a:pt x="467385" y="73414"/>
                  </a:lnTo>
                  <a:cubicBezTo>
                    <a:pt x="467385" y="92885"/>
                    <a:pt x="459650" y="111558"/>
                    <a:pt x="445882" y="125326"/>
                  </a:cubicBezTo>
                  <a:cubicBezTo>
                    <a:pt x="432114" y="139094"/>
                    <a:pt x="413441" y="146828"/>
                    <a:pt x="393970" y="146828"/>
                  </a:cubicBezTo>
                  <a:lnTo>
                    <a:pt x="73414" y="146828"/>
                  </a:lnTo>
                  <a:cubicBezTo>
                    <a:pt x="53944" y="146828"/>
                    <a:pt x="35270" y="139094"/>
                    <a:pt x="21503" y="125326"/>
                  </a:cubicBezTo>
                  <a:cubicBezTo>
                    <a:pt x="7735" y="111558"/>
                    <a:pt x="0" y="92885"/>
                    <a:pt x="0" y="73414"/>
                  </a:cubicBezTo>
                  <a:lnTo>
                    <a:pt x="0" y="73414"/>
                  </a:lnTo>
                  <a:cubicBezTo>
                    <a:pt x="0" y="53944"/>
                    <a:pt x="7735" y="35270"/>
                    <a:pt x="21503" y="21503"/>
                  </a:cubicBezTo>
                  <a:cubicBezTo>
                    <a:pt x="35270" y="7735"/>
                    <a:pt x="53944" y="0"/>
                    <a:pt x="73414"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p:spPr>
        </p:sp>
        <p:sp>
          <p:nvSpPr>
            <p:cNvPr id="5" name="TextBox 5"/>
            <p:cNvSpPr txBox="1"/>
            <p:nvPr/>
          </p:nvSpPr>
          <p:spPr>
            <a:xfrm>
              <a:off x="0" y="-38100"/>
              <a:ext cx="467384" cy="184928"/>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1303381" y="1338199"/>
            <a:ext cx="2303199" cy="557489"/>
            <a:chOff x="0" y="0"/>
            <a:chExt cx="606604" cy="146828"/>
          </a:xfrm>
        </p:grpSpPr>
        <p:sp>
          <p:nvSpPr>
            <p:cNvPr id="7" name="Freeform 7"/>
            <p:cNvSpPr/>
            <p:nvPr/>
          </p:nvSpPr>
          <p:spPr>
            <a:xfrm>
              <a:off x="0" y="0"/>
              <a:ext cx="606604" cy="146828"/>
            </a:xfrm>
            <a:custGeom>
              <a:avLst/>
              <a:gdLst/>
              <a:ahLst/>
              <a:cxnLst/>
              <a:rect l="l" t="t" r="r" b="b"/>
              <a:pathLst>
                <a:path w="606604" h="146828">
                  <a:moveTo>
                    <a:pt x="73414" y="0"/>
                  </a:moveTo>
                  <a:lnTo>
                    <a:pt x="533190" y="0"/>
                  </a:lnTo>
                  <a:cubicBezTo>
                    <a:pt x="552660" y="0"/>
                    <a:pt x="571334" y="7735"/>
                    <a:pt x="585101" y="21503"/>
                  </a:cubicBezTo>
                  <a:cubicBezTo>
                    <a:pt x="598869" y="35270"/>
                    <a:pt x="606604" y="53944"/>
                    <a:pt x="606604" y="73414"/>
                  </a:cubicBezTo>
                  <a:lnTo>
                    <a:pt x="606604" y="73414"/>
                  </a:lnTo>
                  <a:cubicBezTo>
                    <a:pt x="606604" y="92885"/>
                    <a:pt x="598869" y="111558"/>
                    <a:pt x="585101" y="125326"/>
                  </a:cubicBezTo>
                  <a:cubicBezTo>
                    <a:pt x="571334" y="139094"/>
                    <a:pt x="552660" y="146828"/>
                    <a:pt x="533190" y="146828"/>
                  </a:cubicBezTo>
                  <a:lnTo>
                    <a:pt x="73414" y="146828"/>
                  </a:lnTo>
                  <a:cubicBezTo>
                    <a:pt x="53944" y="146828"/>
                    <a:pt x="35270" y="139094"/>
                    <a:pt x="21503" y="125326"/>
                  </a:cubicBezTo>
                  <a:cubicBezTo>
                    <a:pt x="7735" y="111558"/>
                    <a:pt x="0" y="92885"/>
                    <a:pt x="0" y="73414"/>
                  </a:cubicBezTo>
                  <a:lnTo>
                    <a:pt x="0" y="73414"/>
                  </a:lnTo>
                  <a:cubicBezTo>
                    <a:pt x="0" y="53944"/>
                    <a:pt x="7735" y="35270"/>
                    <a:pt x="21503" y="21503"/>
                  </a:cubicBezTo>
                  <a:cubicBezTo>
                    <a:pt x="35270" y="7735"/>
                    <a:pt x="53944" y="0"/>
                    <a:pt x="73414"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p:spPr>
        </p:sp>
        <p:sp>
          <p:nvSpPr>
            <p:cNvPr id="8" name="TextBox 8"/>
            <p:cNvSpPr txBox="1"/>
            <p:nvPr/>
          </p:nvSpPr>
          <p:spPr>
            <a:xfrm>
              <a:off x="0" y="-38100"/>
              <a:ext cx="606604" cy="184928"/>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8714432" y="1338199"/>
            <a:ext cx="2303199" cy="557489"/>
            <a:chOff x="0" y="0"/>
            <a:chExt cx="606604" cy="146828"/>
          </a:xfrm>
        </p:grpSpPr>
        <p:sp>
          <p:nvSpPr>
            <p:cNvPr id="10" name="Freeform 10"/>
            <p:cNvSpPr/>
            <p:nvPr/>
          </p:nvSpPr>
          <p:spPr>
            <a:xfrm>
              <a:off x="0" y="0"/>
              <a:ext cx="606604" cy="146828"/>
            </a:xfrm>
            <a:custGeom>
              <a:avLst/>
              <a:gdLst/>
              <a:ahLst/>
              <a:cxnLst/>
              <a:rect l="l" t="t" r="r" b="b"/>
              <a:pathLst>
                <a:path w="606604" h="146828">
                  <a:moveTo>
                    <a:pt x="73414" y="0"/>
                  </a:moveTo>
                  <a:lnTo>
                    <a:pt x="533190" y="0"/>
                  </a:lnTo>
                  <a:cubicBezTo>
                    <a:pt x="552660" y="0"/>
                    <a:pt x="571334" y="7735"/>
                    <a:pt x="585101" y="21503"/>
                  </a:cubicBezTo>
                  <a:cubicBezTo>
                    <a:pt x="598869" y="35270"/>
                    <a:pt x="606604" y="53944"/>
                    <a:pt x="606604" y="73414"/>
                  </a:cubicBezTo>
                  <a:lnTo>
                    <a:pt x="606604" y="73414"/>
                  </a:lnTo>
                  <a:cubicBezTo>
                    <a:pt x="606604" y="92885"/>
                    <a:pt x="598869" y="111558"/>
                    <a:pt x="585101" y="125326"/>
                  </a:cubicBezTo>
                  <a:cubicBezTo>
                    <a:pt x="571334" y="139094"/>
                    <a:pt x="552660" y="146828"/>
                    <a:pt x="533190" y="146828"/>
                  </a:cubicBezTo>
                  <a:lnTo>
                    <a:pt x="73414" y="146828"/>
                  </a:lnTo>
                  <a:cubicBezTo>
                    <a:pt x="53944" y="146828"/>
                    <a:pt x="35270" y="139094"/>
                    <a:pt x="21503" y="125326"/>
                  </a:cubicBezTo>
                  <a:cubicBezTo>
                    <a:pt x="7735" y="111558"/>
                    <a:pt x="0" y="92885"/>
                    <a:pt x="0" y="73414"/>
                  </a:cubicBezTo>
                  <a:lnTo>
                    <a:pt x="0" y="73414"/>
                  </a:lnTo>
                  <a:cubicBezTo>
                    <a:pt x="0" y="53944"/>
                    <a:pt x="7735" y="35270"/>
                    <a:pt x="21503" y="21503"/>
                  </a:cubicBezTo>
                  <a:cubicBezTo>
                    <a:pt x="35270" y="7735"/>
                    <a:pt x="53944" y="0"/>
                    <a:pt x="73414"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p:spPr>
        </p:sp>
        <p:sp>
          <p:nvSpPr>
            <p:cNvPr id="11" name="TextBox 11"/>
            <p:cNvSpPr txBox="1"/>
            <p:nvPr/>
          </p:nvSpPr>
          <p:spPr>
            <a:xfrm>
              <a:off x="0" y="-38100"/>
              <a:ext cx="606604" cy="184928"/>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a:off x="2400946" y="7961242"/>
            <a:ext cx="14930170" cy="2594117"/>
          </a:xfrm>
          <a:custGeom>
            <a:avLst/>
            <a:gdLst/>
            <a:ahLst/>
            <a:cxnLst/>
            <a:rect l="l" t="t" r="r" b="b"/>
            <a:pathLst>
              <a:path w="14930170" h="2594117">
                <a:moveTo>
                  <a:pt x="0" y="0"/>
                </a:moveTo>
                <a:lnTo>
                  <a:pt x="14930170" y="0"/>
                </a:lnTo>
                <a:lnTo>
                  <a:pt x="14930170" y="2594116"/>
                </a:lnTo>
                <a:lnTo>
                  <a:pt x="0" y="2594116"/>
                </a:lnTo>
                <a:lnTo>
                  <a:pt x="0" y="0"/>
                </a:lnTo>
                <a:close/>
              </a:path>
            </a:pathLst>
          </a:custGeom>
          <a:blipFill>
            <a:blip r:embed="rId5">
              <a:alphaModFix amt="50000"/>
            </a:blip>
            <a:stretch>
              <a:fillRect/>
            </a:stretch>
          </a:blipFill>
        </p:spPr>
      </p:sp>
      <p:sp>
        <p:nvSpPr>
          <p:cNvPr id="14" name="Freeform 14"/>
          <p:cNvSpPr/>
          <p:nvPr/>
        </p:nvSpPr>
        <p:spPr>
          <a:xfrm>
            <a:off x="13606580" y="2057400"/>
            <a:ext cx="5493258" cy="8229600"/>
          </a:xfrm>
          <a:custGeom>
            <a:avLst/>
            <a:gdLst/>
            <a:ahLst/>
            <a:cxnLst/>
            <a:rect l="l" t="t" r="r" b="b"/>
            <a:pathLst>
              <a:path w="5493258" h="8229600">
                <a:moveTo>
                  <a:pt x="0" y="0"/>
                </a:moveTo>
                <a:lnTo>
                  <a:pt x="5493258" y="0"/>
                </a:lnTo>
                <a:lnTo>
                  <a:pt x="5493258" y="8229600"/>
                </a:lnTo>
                <a:lnTo>
                  <a:pt x="0" y="8229600"/>
                </a:lnTo>
                <a:lnTo>
                  <a:pt x="0" y="0"/>
                </a:lnTo>
                <a:close/>
              </a:path>
            </a:pathLst>
          </a:custGeom>
          <a:blipFill>
            <a:blip r:embed="rId6"/>
            <a:stretch>
              <a:fillRect/>
            </a:stretch>
          </a:blipFill>
        </p:spPr>
      </p:sp>
      <p:sp>
        <p:nvSpPr>
          <p:cNvPr id="15" name="TextBox 15"/>
          <p:cNvSpPr txBox="1"/>
          <p:nvPr/>
        </p:nvSpPr>
        <p:spPr>
          <a:xfrm>
            <a:off x="2842119" y="2171700"/>
            <a:ext cx="8001118" cy="792480"/>
          </a:xfrm>
          <a:prstGeom prst="rect">
            <a:avLst/>
          </a:prstGeom>
        </p:spPr>
        <p:txBody>
          <a:bodyPr lIns="0" tIns="0" rIns="0" bIns="0" rtlCol="0" anchor="t">
            <a:spAutoFit/>
          </a:bodyPr>
          <a:lstStyle/>
          <a:p>
            <a:pPr algn="l">
              <a:lnSpc>
                <a:spcPts val="6060"/>
              </a:lnSpc>
            </a:pPr>
            <a:r>
              <a:rPr lang="en-US" sz="6000" b="1" dirty="0">
                <a:solidFill>
                  <a:srgbClr val="3288B9"/>
                </a:solidFill>
                <a:latin typeface="Montserrat Bold"/>
                <a:ea typeface="Montserrat Bold"/>
                <a:cs typeface="Montserrat Bold"/>
                <a:sym typeface="Montserrat Bold"/>
              </a:rPr>
              <a:t>POLICY ISSUES</a:t>
            </a:r>
          </a:p>
        </p:txBody>
      </p:sp>
      <p:sp>
        <p:nvSpPr>
          <p:cNvPr id="16" name="TextBox 16"/>
          <p:cNvSpPr txBox="1"/>
          <p:nvPr/>
        </p:nvSpPr>
        <p:spPr>
          <a:xfrm>
            <a:off x="1670713" y="1209675"/>
            <a:ext cx="1820511" cy="295148"/>
          </a:xfrm>
          <a:prstGeom prst="rect">
            <a:avLst/>
          </a:prstGeom>
        </p:spPr>
        <p:txBody>
          <a:bodyPr lIns="0" tIns="0" rIns="0" bIns="0" rtlCol="0" anchor="t">
            <a:spAutoFit/>
          </a:bodyPr>
          <a:lstStyle/>
          <a:p>
            <a:pPr algn="l">
              <a:lnSpc>
                <a:spcPts val="2266"/>
              </a:lnSpc>
            </a:pPr>
            <a:r>
              <a:rPr lang="en-US" sz="2200" b="1">
                <a:solidFill>
                  <a:srgbClr val="3288B9"/>
                </a:solidFill>
                <a:latin typeface="Montserrat Bold"/>
                <a:ea typeface="Montserrat Bold"/>
                <a:cs typeface="Montserrat Bold"/>
                <a:sym typeface="Montserrat Bold"/>
              </a:rPr>
              <a:t>NHS</a:t>
            </a:r>
          </a:p>
        </p:txBody>
      </p:sp>
      <p:sp>
        <p:nvSpPr>
          <p:cNvPr id="17" name="TextBox 17"/>
          <p:cNvSpPr txBox="1"/>
          <p:nvPr/>
        </p:nvSpPr>
        <p:spPr>
          <a:xfrm>
            <a:off x="3656935" y="3063363"/>
            <a:ext cx="9053785" cy="4665346"/>
          </a:xfrm>
          <a:prstGeom prst="rect">
            <a:avLst/>
          </a:prstGeom>
        </p:spPr>
        <p:txBody>
          <a:bodyPr lIns="0" tIns="0" rIns="0" bIns="0" rtlCol="0" anchor="t">
            <a:spAutoFit/>
          </a:bodyPr>
          <a:lstStyle/>
          <a:p>
            <a:pPr algn="just">
              <a:lnSpc>
                <a:spcPts val="4859"/>
              </a:lnSpc>
            </a:pPr>
            <a:r>
              <a:rPr lang="en-US" sz="2999" dirty="0">
                <a:solidFill>
                  <a:srgbClr val="001A3D"/>
                </a:solidFill>
                <a:latin typeface="Arial"/>
                <a:ea typeface="Arial"/>
                <a:cs typeface="Arial"/>
                <a:sym typeface="Arial"/>
              </a:rPr>
              <a:t>Policy-related factors also contributed to the crisis.</a:t>
            </a:r>
          </a:p>
          <a:p>
            <a:pPr algn="just">
              <a:lnSpc>
                <a:spcPts val="4859"/>
              </a:lnSpc>
            </a:pPr>
            <a:r>
              <a:rPr lang="en-US" sz="2999" dirty="0">
                <a:solidFill>
                  <a:srgbClr val="001A3D"/>
                </a:solidFill>
                <a:latin typeface="Arial"/>
                <a:ea typeface="Arial"/>
                <a:cs typeface="Arial"/>
                <a:sym typeface="Arial"/>
              </a:rPr>
              <a:t>Examples include:</a:t>
            </a:r>
          </a:p>
          <a:p>
            <a:pPr algn="just">
              <a:lnSpc>
                <a:spcPts val="4859"/>
              </a:lnSpc>
            </a:pPr>
            <a:r>
              <a:rPr lang="en-US" sz="2999" dirty="0">
                <a:solidFill>
                  <a:srgbClr val="001A3D"/>
                </a:solidFill>
                <a:latin typeface="Arial"/>
                <a:ea typeface="Arial"/>
                <a:cs typeface="Arial"/>
                <a:sym typeface="Arial"/>
              </a:rPr>
              <a:t>• Workforce shortages in maternity services</a:t>
            </a:r>
          </a:p>
          <a:p>
            <a:pPr algn="just">
              <a:lnSpc>
                <a:spcPts val="4859"/>
              </a:lnSpc>
            </a:pPr>
            <a:r>
              <a:rPr lang="en-US" sz="2999" dirty="0">
                <a:solidFill>
                  <a:srgbClr val="001A3D"/>
                </a:solidFill>
                <a:latin typeface="Arial"/>
                <a:ea typeface="Arial"/>
                <a:cs typeface="Arial"/>
                <a:sym typeface="Arial"/>
              </a:rPr>
              <a:t> • Weak implementation of safety guidelines</a:t>
            </a:r>
          </a:p>
          <a:p>
            <a:pPr algn="just">
              <a:lnSpc>
                <a:spcPts val="4859"/>
              </a:lnSpc>
            </a:pPr>
            <a:r>
              <a:rPr lang="en-US" sz="2999" dirty="0">
                <a:solidFill>
                  <a:srgbClr val="001A3D"/>
                </a:solidFill>
                <a:latin typeface="Arial"/>
                <a:ea typeface="Arial"/>
                <a:cs typeface="Arial"/>
                <a:sym typeface="Arial"/>
              </a:rPr>
              <a:t> • Limited regulatory oversight</a:t>
            </a:r>
          </a:p>
          <a:p>
            <a:pPr algn="just">
              <a:lnSpc>
                <a:spcPts val="4859"/>
              </a:lnSpc>
            </a:pPr>
            <a:r>
              <a:rPr lang="en-US" sz="2999" dirty="0">
                <a:solidFill>
                  <a:srgbClr val="001A3D"/>
                </a:solidFill>
                <a:latin typeface="Arial"/>
                <a:ea typeface="Arial"/>
                <a:cs typeface="Arial"/>
                <a:sym typeface="Arial"/>
              </a:rPr>
              <a:t> • Inadequate monitoring of maternity outcomes (</a:t>
            </a:r>
            <a:r>
              <a:rPr lang="en-US" sz="2999" dirty="0" err="1">
                <a:solidFill>
                  <a:srgbClr val="001A3D"/>
                </a:solidFill>
                <a:latin typeface="Arial"/>
                <a:ea typeface="Arial"/>
                <a:cs typeface="Arial"/>
                <a:sym typeface="Arial"/>
              </a:rPr>
              <a:t>Kirkup</a:t>
            </a:r>
            <a:r>
              <a:rPr lang="en-US" sz="2999" dirty="0">
                <a:solidFill>
                  <a:srgbClr val="001A3D"/>
                </a:solidFill>
                <a:latin typeface="Arial"/>
                <a:ea typeface="Arial"/>
                <a:cs typeface="Arial"/>
                <a:sym typeface="Arial"/>
              </a:rPr>
              <a:t>, 2023; NHS England, 2023).</a:t>
            </a:r>
          </a:p>
          <a:p>
            <a:pPr algn="l">
              <a:lnSpc>
                <a:spcPts val="2940"/>
              </a:lnSpc>
            </a:pPr>
            <a:endParaRPr lang="en-US" sz="2999" dirty="0">
              <a:solidFill>
                <a:srgbClr val="001A3D"/>
              </a:solidFill>
              <a:latin typeface="Arial"/>
              <a:ea typeface="Arial"/>
              <a:cs typeface="Arial"/>
              <a:sym typeface="Aria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9472699" y="5814628"/>
            <a:ext cx="10078267" cy="1751099"/>
          </a:xfrm>
          <a:custGeom>
            <a:avLst/>
            <a:gdLst/>
            <a:ahLst/>
            <a:cxnLst/>
            <a:rect l="l" t="t" r="r" b="b"/>
            <a:pathLst>
              <a:path w="10078267" h="1751099">
                <a:moveTo>
                  <a:pt x="0" y="0"/>
                </a:moveTo>
                <a:lnTo>
                  <a:pt x="10078267" y="0"/>
                </a:lnTo>
                <a:lnTo>
                  <a:pt x="10078267" y="1751099"/>
                </a:lnTo>
                <a:lnTo>
                  <a:pt x="0" y="1751099"/>
                </a:lnTo>
                <a:lnTo>
                  <a:pt x="0" y="0"/>
                </a:lnTo>
                <a:close/>
              </a:path>
            </a:pathLst>
          </a:custGeom>
          <a:blipFill>
            <a:blip r:embed="rId5">
              <a:alphaModFix amt="50000"/>
            </a:blip>
            <a:stretch>
              <a:fillRect/>
            </a:stretch>
          </a:blipFill>
        </p:spPr>
      </p:sp>
      <p:grpSp>
        <p:nvGrpSpPr>
          <p:cNvPr id="4" name="Group 4"/>
          <p:cNvGrpSpPr/>
          <p:nvPr/>
        </p:nvGrpSpPr>
        <p:grpSpPr>
          <a:xfrm>
            <a:off x="10210800" y="3248449"/>
            <a:ext cx="7870456" cy="5247851"/>
            <a:chOff x="0" y="0"/>
            <a:chExt cx="2285653" cy="736231"/>
          </a:xfrm>
        </p:grpSpPr>
        <p:sp>
          <p:nvSpPr>
            <p:cNvPr id="5" name="Freeform 5"/>
            <p:cNvSpPr/>
            <p:nvPr/>
          </p:nvSpPr>
          <p:spPr>
            <a:xfrm>
              <a:off x="0" y="0"/>
              <a:ext cx="2285653" cy="736231"/>
            </a:xfrm>
            <a:custGeom>
              <a:avLst/>
              <a:gdLst/>
              <a:ahLst/>
              <a:cxnLst/>
              <a:rect l="l" t="t" r="r" b="b"/>
              <a:pathLst>
                <a:path w="2285653" h="736231">
                  <a:moveTo>
                    <a:pt x="17210" y="0"/>
                  </a:moveTo>
                  <a:lnTo>
                    <a:pt x="2268442" y="0"/>
                  </a:lnTo>
                  <a:cubicBezTo>
                    <a:pt x="2273007" y="0"/>
                    <a:pt x="2277384" y="1813"/>
                    <a:pt x="2280612" y="5041"/>
                  </a:cubicBezTo>
                  <a:cubicBezTo>
                    <a:pt x="2283839" y="8268"/>
                    <a:pt x="2285653" y="12646"/>
                    <a:pt x="2285653" y="17210"/>
                  </a:cubicBezTo>
                  <a:lnTo>
                    <a:pt x="2285653" y="719021"/>
                  </a:lnTo>
                  <a:cubicBezTo>
                    <a:pt x="2285653" y="723585"/>
                    <a:pt x="2283839" y="727963"/>
                    <a:pt x="2280612" y="731190"/>
                  </a:cubicBezTo>
                  <a:cubicBezTo>
                    <a:pt x="2277384" y="734418"/>
                    <a:pt x="2273007" y="736231"/>
                    <a:pt x="2268442" y="736231"/>
                  </a:cubicBezTo>
                  <a:lnTo>
                    <a:pt x="17210" y="736231"/>
                  </a:lnTo>
                  <a:cubicBezTo>
                    <a:pt x="12646" y="736231"/>
                    <a:pt x="8268" y="734418"/>
                    <a:pt x="5041" y="731190"/>
                  </a:cubicBezTo>
                  <a:cubicBezTo>
                    <a:pt x="1813" y="727963"/>
                    <a:pt x="0" y="723585"/>
                    <a:pt x="0" y="719021"/>
                  </a:cubicBezTo>
                  <a:lnTo>
                    <a:pt x="0" y="17210"/>
                  </a:lnTo>
                  <a:cubicBezTo>
                    <a:pt x="0" y="12646"/>
                    <a:pt x="1813" y="8268"/>
                    <a:pt x="5041" y="5041"/>
                  </a:cubicBezTo>
                  <a:cubicBezTo>
                    <a:pt x="8268" y="1813"/>
                    <a:pt x="12646" y="0"/>
                    <a:pt x="17210" y="0"/>
                  </a:cubicBezTo>
                  <a:close/>
                </a:path>
              </a:pathLst>
            </a:custGeom>
            <a:blipFill>
              <a:blip r:embed="rId6"/>
              <a:stretch>
                <a:fillRect t="-53419" b="-53419"/>
              </a:stretch>
            </a:blipFill>
          </p:spPr>
        </p:sp>
      </p:grpSp>
      <p:grpSp>
        <p:nvGrpSpPr>
          <p:cNvPr id="6" name="Group 6"/>
          <p:cNvGrpSpPr/>
          <p:nvPr/>
        </p:nvGrpSpPr>
        <p:grpSpPr>
          <a:xfrm>
            <a:off x="13892330" y="1338199"/>
            <a:ext cx="1774600" cy="557489"/>
            <a:chOff x="0" y="0"/>
            <a:chExt cx="467384" cy="146828"/>
          </a:xfrm>
        </p:grpSpPr>
        <p:sp>
          <p:nvSpPr>
            <p:cNvPr id="7" name="Freeform 7"/>
            <p:cNvSpPr/>
            <p:nvPr/>
          </p:nvSpPr>
          <p:spPr>
            <a:xfrm>
              <a:off x="0" y="0"/>
              <a:ext cx="467385" cy="146828"/>
            </a:xfrm>
            <a:custGeom>
              <a:avLst/>
              <a:gdLst/>
              <a:ahLst/>
              <a:cxnLst/>
              <a:rect l="l" t="t" r="r" b="b"/>
              <a:pathLst>
                <a:path w="467385" h="146828">
                  <a:moveTo>
                    <a:pt x="73414" y="0"/>
                  </a:moveTo>
                  <a:lnTo>
                    <a:pt x="393970" y="0"/>
                  </a:lnTo>
                  <a:cubicBezTo>
                    <a:pt x="413441" y="0"/>
                    <a:pt x="432114" y="7735"/>
                    <a:pt x="445882" y="21503"/>
                  </a:cubicBezTo>
                  <a:cubicBezTo>
                    <a:pt x="459650" y="35270"/>
                    <a:pt x="467385" y="53944"/>
                    <a:pt x="467385" y="73414"/>
                  </a:cubicBezTo>
                  <a:lnTo>
                    <a:pt x="467385" y="73414"/>
                  </a:lnTo>
                  <a:cubicBezTo>
                    <a:pt x="467385" y="92885"/>
                    <a:pt x="459650" y="111558"/>
                    <a:pt x="445882" y="125326"/>
                  </a:cubicBezTo>
                  <a:cubicBezTo>
                    <a:pt x="432114" y="139094"/>
                    <a:pt x="413441" y="146828"/>
                    <a:pt x="393970" y="146828"/>
                  </a:cubicBezTo>
                  <a:lnTo>
                    <a:pt x="73414" y="146828"/>
                  </a:lnTo>
                  <a:cubicBezTo>
                    <a:pt x="53944" y="146828"/>
                    <a:pt x="35270" y="139094"/>
                    <a:pt x="21503" y="125326"/>
                  </a:cubicBezTo>
                  <a:cubicBezTo>
                    <a:pt x="7735" y="111558"/>
                    <a:pt x="0" y="92885"/>
                    <a:pt x="0" y="73414"/>
                  </a:cubicBezTo>
                  <a:lnTo>
                    <a:pt x="0" y="73414"/>
                  </a:lnTo>
                  <a:cubicBezTo>
                    <a:pt x="0" y="53944"/>
                    <a:pt x="7735" y="35270"/>
                    <a:pt x="21503" y="21503"/>
                  </a:cubicBezTo>
                  <a:cubicBezTo>
                    <a:pt x="35270" y="7735"/>
                    <a:pt x="53944" y="0"/>
                    <a:pt x="73414"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p:spPr>
        </p:sp>
        <p:sp>
          <p:nvSpPr>
            <p:cNvPr id="8" name="TextBox 8"/>
            <p:cNvSpPr txBox="1"/>
            <p:nvPr/>
          </p:nvSpPr>
          <p:spPr>
            <a:xfrm>
              <a:off x="0" y="-38100"/>
              <a:ext cx="467384" cy="184928"/>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8714432" y="1338199"/>
            <a:ext cx="2303199" cy="557489"/>
            <a:chOff x="0" y="0"/>
            <a:chExt cx="606604" cy="146828"/>
          </a:xfrm>
        </p:grpSpPr>
        <p:sp>
          <p:nvSpPr>
            <p:cNvPr id="10" name="Freeform 10"/>
            <p:cNvSpPr/>
            <p:nvPr/>
          </p:nvSpPr>
          <p:spPr>
            <a:xfrm>
              <a:off x="0" y="0"/>
              <a:ext cx="606604" cy="146828"/>
            </a:xfrm>
            <a:custGeom>
              <a:avLst/>
              <a:gdLst/>
              <a:ahLst/>
              <a:cxnLst/>
              <a:rect l="l" t="t" r="r" b="b"/>
              <a:pathLst>
                <a:path w="606604" h="146828">
                  <a:moveTo>
                    <a:pt x="73414" y="0"/>
                  </a:moveTo>
                  <a:lnTo>
                    <a:pt x="533190" y="0"/>
                  </a:lnTo>
                  <a:cubicBezTo>
                    <a:pt x="552660" y="0"/>
                    <a:pt x="571334" y="7735"/>
                    <a:pt x="585101" y="21503"/>
                  </a:cubicBezTo>
                  <a:cubicBezTo>
                    <a:pt x="598869" y="35270"/>
                    <a:pt x="606604" y="53944"/>
                    <a:pt x="606604" y="73414"/>
                  </a:cubicBezTo>
                  <a:lnTo>
                    <a:pt x="606604" y="73414"/>
                  </a:lnTo>
                  <a:cubicBezTo>
                    <a:pt x="606604" y="92885"/>
                    <a:pt x="598869" y="111558"/>
                    <a:pt x="585101" y="125326"/>
                  </a:cubicBezTo>
                  <a:cubicBezTo>
                    <a:pt x="571334" y="139094"/>
                    <a:pt x="552660" y="146828"/>
                    <a:pt x="533190" y="146828"/>
                  </a:cubicBezTo>
                  <a:lnTo>
                    <a:pt x="73414" y="146828"/>
                  </a:lnTo>
                  <a:cubicBezTo>
                    <a:pt x="53944" y="146828"/>
                    <a:pt x="35270" y="139094"/>
                    <a:pt x="21503" y="125326"/>
                  </a:cubicBezTo>
                  <a:cubicBezTo>
                    <a:pt x="7735" y="111558"/>
                    <a:pt x="0" y="92885"/>
                    <a:pt x="0" y="73414"/>
                  </a:cubicBezTo>
                  <a:lnTo>
                    <a:pt x="0" y="73414"/>
                  </a:lnTo>
                  <a:cubicBezTo>
                    <a:pt x="0" y="53944"/>
                    <a:pt x="7735" y="35270"/>
                    <a:pt x="21503" y="21503"/>
                  </a:cubicBezTo>
                  <a:cubicBezTo>
                    <a:pt x="35270" y="7735"/>
                    <a:pt x="53944" y="0"/>
                    <a:pt x="73414"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p:spPr>
        </p:sp>
        <p:sp>
          <p:nvSpPr>
            <p:cNvPr id="11" name="TextBox 11"/>
            <p:cNvSpPr txBox="1"/>
            <p:nvPr/>
          </p:nvSpPr>
          <p:spPr>
            <a:xfrm>
              <a:off x="0" y="-38100"/>
              <a:ext cx="606604" cy="184928"/>
            </a:xfrm>
            <a:prstGeom prst="rect">
              <a:avLst/>
            </a:prstGeom>
          </p:spPr>
          <p:txBody>
            <a:bodyPr lIns="50800" tIns="50800" rIns="50800" bIns="50800" rtlCol="0" anchor="ctr"/>
            <a:lstStyle/>
            <a:p>
              <a:pPr algn="ctr">
                <a:lnSpc>
                  <a:spcPts val="2659"/>
                </a:lnSpc>
                <a:spcBef>
                  <a:spcPct val="0"/>
                </a:spcBef>
              </a:pPr>
              <a:endParaRPr/>
            </a:p>
          </p:txBody>
        </p:sp>
      </p:grpSp>
      <p:sp>
        <p:nvSpPr>
          <p:cNvPr id="14" name="TextBox 14"/>
          <p:cNvSpPr txBox="1"/>
          <p:nvPr/>
        </p:nvSpPr>
        <p:spPr>
          <a:xfrm>
            <a:off x="4922467" y="2270385"/>
            <a:ext cx="9100463" cy="525145"/>
          </a:xfrm>
          <a:prstGeom prst="rect">
            <a:avLst/>
          </a:prstGeom>
        </p:spPr>
        <p:txBody>
          <a:bodyPr lIns="0" tIns="0" rIns="0" bIns="0" rtlCol="0" anchor="t">
            <a:spAutoFit/>
          </a:bodyPr>
          <a:lstStyle/>
          <a:p>
            <a:pPr algn="l">
              <a:lnSpc>
                <a:spcPts val="4039"/>
              </a:lnSpc>
            </a:pPr>
            <a:r>
              <a:rPr lang="en-US" sz="3999" b="1">
                <a:solidFill>
                  <a:srgbClr val="3288B9"/>
                </a:solidFill>
                <a:latin typeface="Montserrat Bold"/>
                <a:ea typeface="Montserrat Bold"/>
                <a:cs typeface="Montserrat Bold"/>
                <a:sym typeface="Montserrat Bold"/>
              </a:rPr>
              <a:t>IMPACT ON SERVICE PROVISION</a:t>
            </a:r>
          </a:p>
        </p:txBody>
      </p:sp>
      <p:sp>
        <p:nvSpPr>
          <p:cNvPr id="15" name="TextBox 15"/>
          <p:cNvSpPr txBox="1"/>
          <p:nvPr/>
        </p:nvSpPr>
        <p:spPr>
          <a:xfrm>
            <a:off x="1816975" y="1162728"/>
            <a:ext cx="1820511" cy="295148"/>
          </a:xfrm>
          <a:prstGeom prst="rect">
            <a:avLst/>
          </a:prstGeom>
        </p:spPr>
        <p:txBody>
          <a:bodyPr lIns="0" tIns="0" rIns="0" bIns="0" rtlCol="0" anchor="t">
            <a:spAutoFit/>
          </a:bodyPr>
          <a:lstStyle/>
          <a:p>
            <a:pPr algn="l">
              <a:lnSpc>
                <a:spcPts val="2266"/>
              </a:lnSpc>
            </a:pPr>
            <a:r>
              <a:rPr lang="en-US" sz="2200" b="1">
                <a:solidFill>
                  <a:srgbClr val="3288B9"/>
                </a:solidFill>
                <a:latin typeface="Montserrat Bold"/>
                <a:ea typeface="Montserrat Bold"/>
                <a:cs typeface="Montserrat Bold"/>
                <a:sym typeface="Montserrat Bold"/>
              </a:rPr>
              <a:t>NHS</a:t>
            </a:r>
          </a:p>
        </p:txBody>
      </p:sp>
      <p:sp>
        <p:nvSpPr>
          <p:cNvPr id="16" name="TextBox 16"/>
          <p:cNvSpPr txBox="1"/>
          <p:nvPr/>
        </p:nvSpPr>
        <p:spPr>
          <a:xfrm>
            <a:off x="595829" y="3290830"/>
            <a:ext cx="9270202" cy="5762626"/>
          </a:xfrm>
          <a:prstGeom prst="rect">
            <a:avLst/>
          </a:prstGeom>
        </p:spPr>
        <p:txBody>
          <a:bodyPr lIns="0" tIns="0" rIns="0" bIns="0" rtlCol="0" anchor="t">
            <a:spAutoFit/>
          </a:bodyPr>
          <a:lstStyle/>
          <a:p>
            <a:pPr algn="just">
              <a:lnSpc>
                <a:spcPts val="4199"/>
              </a:lnSpc>
            </a:pPr>
            <a:r>
              <a:rPr lang="en-US" sz="2999" dirty="0">
                <a:solidFill>
                  <a:srgbClr val="001A3D"/>
                </a:solidFill>
                <a:latin typeface="Poppins Light"/>
                <a:ea typeface="Poppins Light"/>
                <a:cs typeface="Poppins Light"/>
                <a:sym typeface="Poppins Light"/>
              </a:rPr>
              <a:t>The failures had significant consequences for healthcare services.</a:t>
            </a:r>
          </a:p>
          <a:p>
            <a:pPr algn="just">
              <a:lnSpc>
                <a:spcPts val="4199"/>
              </a:lnSpc>
            </a:pPr>
            <a:r>
              <a:rPr lang="en-US" sz="2999" b="1" dirty="0">
                <a:solidFill>
                  <a:srgbClr val="001A3D"/>
                </a:solidFill>
                <a:latin typeface="Poppins Bold"/>
                <a:ea typeface="Poppins Bold"/>
                <a:cs typeface="Poppins Bold"/>
                <a:sym typeface="Poppins Bold"/>
              </a:rPr>
              <a:t>Quality</a:t>
            </a:r>
          </a:p>
          <a:p>
            <a:pPr algn="just">
              <a:lnSpc>
                <a:spcPts val="4199"/>
              </a:lnSpc>
            </a:pPr>
            <a:r>
              <a:rPr lang="en-US" sz="2999" dirty="0">
                <a:solidFill>
                  <a:srgbClr val="001A3D"/>
                </a:solidFill>
                <a:latin typeface="Poppins Light"/>
                <a:ea typeface="Poppins Light"/>
                <a:cs typeface="Poppins Light"/>
                <a:sym typeface="Poppins Light"/>
              </a:rPr>
              <a:t> • Increased patient harm</a:t>
            </a:r>
          </a:p>
          <a:p>
            <a:pPr algn="just">
              <a:lnSpc>
                <a:spcPts val="4199"/>
              </a:lnSpc>
            </a:pPr>
            <a:r>
              <a:rPr lang="en-US" sz="2999" b="1" dirty="0">
                <a:solidFill>
                  <a:srgbClr val="001A3D"/>
                </a:solidFill>
                <a:latin typeface="Poppins Bold"/>
                <a:ea typeface="Poppins Bold"/>
                <a:cs typeface="Poppins Bold"/>
                <a:sym typeface="Poppins Bold"/>
              </a:rPr>
              <a:t>Efficiency</a:t>
            </a:r>
          </a:p>
          <a:p>
            <a:pPr algn="just">
              <a:lnSpc>
                <a:spcPts val="4199"/>
              </a:lnSpc>
            </a:pPr>
            <a:r>
              <a:rPr lang="en-US" sz="2999" dirty="0">
                <a:solidFill>
                  <a:srgbClr val="001A3D"/>
                </a:solidFill>
                <a:latin typeface="Poppins Light"/>
                <a:ea typeface="Poppins Light"/>
                <a:cs typeface="Poppins Light"/>
                <a:sym typeface="Poppins Light"/>
              </a:rPr>
              <a:t> • High financial costs from investigations and litigation</a:t>
            </a:r>
          </a:p>
          <a:p>
            <a:pPr algn="just">
              <a:lnSpc>
                <a:spcPts val="4199"/>
              </a:lnSpc>
            </a:pPr>
            <a:r>
              <a:rPr lang="en-US" sz="2999" b="1" dirty="0">
                <a:solidFill>
                  <a:srgbClr val="001A3D"/>
                </a:solidFill>
                <a:latin typeface="Poppins Bold"/>
                <a:ea typeface="Poppins Bold"/>
                <a:cs typeface="Poppins Bold"/>
                <a:sym typeface="Poppins Bold"/>
              </a:rPr>
              <a:t>Equity</a:t>
            </a:r>
          </a:p>
          <a:p>
            <a:pPr algn="just">
              <a:lnSpc>
                <a:spcPts val="4199"/>
              </a:lnSpc>
            </a:pPr>
            <a:r>
              <a:rPr lang="en-US" sz="2999" dirty="0">
                <a:solidFill>
                  <a:srgbClr val="001A3D"/>
                </a:solidFill>
                <a:latin typeface="Poppins Light"/>
                <a:ea typeface="Poppins Light"/>
                <a:cs typeface="Poppins Light"/>
                <a:sym typeface="Poppins Light"/>
              </a:rPr>
              <a:t> • Loss of trust among patients and families (Turner, 2022).</a:t>
            </a:r>
          </a:p>
          <a:p>
            <a:pPr algn="just">
              <a:lnSpc>
                <a:spcPts val="4199"/>
              </a:lnSpc>
            </a:pPr>
            <a:endParaRPr lang="en-US" sz="2999" dirty="0">
              <a:solidFill>
                <a:srgbClr val="001A3D"/>
              </a:solidFill>
              <a:latin typeface="Poppins Light"/>
              <a:ea typeface="Poppins Light"/>
              <a:cs typeface="Poppins Light"/>
              <a:sym typeface="Poppins Light"/>
            </a:endParaRPr>
          </a:p>
        </p:txBody>
      </p:sp>
      <p:sp>
        <p:nvSpPr>
          <p:cNvPr id="17" name="TextBox 17"/>
          <p:cNvSpPr txBox="1"/>
          <p:nvPr/>
        </p:nvSpPr>
        <p:spPr>
          <a:xfrm>
            <a:off x="11428327" y="1391201"/>
            <a:ext cx="2053308" cy="368300"/>
          </a:xfrm>
          <a:prstGeom prst="rect">
            <a:avLst/>
          </a:prstGeom>
        </p:spPr>
        <p:txBody>
          <a:bodyPr lIns="0" tIns="0" rIns="0" bIns="0" rtlCol="0" anchor="t">
            <a:spAutoFit/>
          </a:bodyPr>
          <a:lstStyle/>
          <a:p>
            <a:pPr algn="ctr">
              <a:lnSpc>
                <a:spcPts val="2800"/>
              </a:lnSpc>
            </a:pPr>
            <a:r>
              <a:rPr lang="en-US" sz="2000" b="1">
                <a:solidFill>
                  <a:srgbClr val="FFFFFF"/>
                </a:solidFill>
                <a:latin typeface="Poppins Medium"/>
                <a:ea typeface="Poppins Medium"/>
                <a:cs typeface="Poppins Medium"/>
                <a:sym typeface="Poppins Medium"/>
              </a:rPr>
              <a:t>OUR CONTACT</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a:off x="10893296" y="3296741"/>
            <a:ext cx="5206376" cy="5195837"/>
          </a:xfrm>
          <a:custGeom>
            <a:avLst/>
            <a:gdLst/>
            <a:ahLst/>
            <a:cxnLst/>
            <a:rect l="l" t="t" r="r" b="b"/>
            <a:pathLst>
              <a:path w="5206376" h="5195837">
                <a:moveTo>
                  <a:pt x="0" y="0"/>
                </a:moveTo>
                <a:lnTo>
                  <a:pt x="5206376" y="0"/>
                </a:lnTo>
                <a:lnTo>
                  <a:pt x="5206376" y="5195837"/>
                </a:lnTo>
                <a:lnTo>
                  <a:pt x="0" y="5195837"/>
                </a:lnTo>
                <a:lnTo>
                  <a:pt x="0" y="0"/>
                </a:lnTo>
                <a:close/>
              </a:path>
            </a:pathLst>
          </a:custGeom>
          <a:blipFill>
            <a:blip r:embed="rId5"/>
            <a:stretch>
              <a:fillRect/>
            </a:stretch>
          </a:blipFill>
        </p:spPr>
      </p:sp>
      <p:grpSp>
        <p:nvGrpSpPr>
          <p:cNvPr id="5" name="Group 5"/>
          <p:cNvGrpSpPr/>
          <p:nvPr/>
        </p:nvGrpSpPr>
        <p:grpSpPr>
          <a:xfrm>
            <a:off x="10893296" y="3296741"/>
            <a:ext cx="5117076" cy="5117076"/>
            <a:chOff x="0" y="0"/>
            <a:chExt cx="812800" cy="812800"/>
          </a:xfrm>
        </p:grpSpPr>
        <p:sp>
          <p:nvSpPr>
            <p:cNvPr id="6" name="Freeform 6"/>
            <p:cNvSpPr/>
            <p:nvPr/>
          </p:nvSpPr>
          <p:spPr>
            <a:xfrm>
              <a:off x="0" y="0"/>
              <a:ext cx="812800" cy="812800"/>
            </a:xfrm>
            <a:custGeom>
              <a:avLst/>
              <a:gdLst/>
              <a:ahLst/>
              <a:cxnLst/>
              <a:rect l="l" t="t" r="r" b="b"/>
              <a:pathLst>
                <a:path w="812800" h="812800">
                  <a:moveTo>
                    <a:pt x="34798" y="0"/>
                  </a:moveTo>
                  <a:lnTo>
                    <a:pt x="778002" y="0"/>
                  </a:lnTo>
                  <a:cubicBezTo>
                    <a:pt x="797220" y="0"/>
                    <a:pt x="812800" y="15580"/>
                    <a:pt x="812800" y="34798"/>
                  </a:cubicBezTo>
                  <a:lnTo>
                    <a:pt x="812800" y="778002"/>
                  </a:lnTo>
                  <a:cubicBezTo>
                    <a:pt x="812800" y="797220"/>
                    <a:pt x="797220" y="812800"/>
                    <a:pt x="778002" y="812800"/>
                  </a:cubicBezTo>
                  <a:lnTo>
                    <a:pt x="34798" y="812800"/>
                  </a:lnTo>
                  <a:cubicBezTo>
                    <a:pt x="15580" y="812800"/>
                    <a:pt x="0" y="797220"/>
                    <a:pt x="0" y="778002"/>
                  </a:cubicBezTo>
                  <a:lnTo>
                    <a:pt x="0" y="34798"/>
                  </a:lnTo>
                  <a:cubicBezTo>
                    <a:pt x="0" y="15580"/>
                    <a:pt x="15580" y="0"/>
                    <a:pt x="34798" y="0"/>
                  </a:cubicBezTo>
                  <a:close/>
                </a:path>
              </a:pathLst>
            </a:custGeom>
            <a:blipFill>
              <a:blip r:embed="rId6"/>
              <a:stretch>
                <a:fillRect l="-25046" r="-25046"/>
              </a:stretch>
            </a:blipFill>
          </p:spPr>
        </p:sp>
      </p:grpSp>
      <p:sp>
        <p:nvSpPr>
          <p:cNvPr id="7" name="Freeform 7"/>
          <p:cNvSpPr/>
          <p:nvPr/>
        </p:nvSpPr>
        <p:spPr>
          <a:xfrm>
            <a:off x="0" y="9648825"/>
            <a:ext cx="3965686" cy="1266231"/>
          </a:xfrm>
          <a:custGeom>
            <a:avLst/>
            <a:gdLst/>
            <a:ahLst/>
            <a:cxnLst/>
            <a:rect l="l" t="t" r="r" b="b"/>
            <a:pathLst>
              <a:path w="3965686" h="1266231">
                <a:moveTo>
                  <a:pt x="0" y="0"/>
                </a:moveTo>
                <a:lnTo>
                  <a:pt x="3965686" y="0"/>
                </a:lnTo>
                <a:lnTo>
                  <a:pt x="3965686" y="1266231"/>
                </a:lnTo>
                <a:lnTo>
                  <a:pt x="0" y="1266231"/>
                </a:lnTo>
                <a:lnTo>
                  <a:pt x="0" y="0"/>
                </a:lnTo>
                <a:close/>
              </a:path>
            </a:pathLst>
          </a:custGeom>
          <a:blipFill>
            <a:blip r:embed="rId7">
              <a:extLst>
                <a:ext uri="{96DAC541-7B7A-43D3-8B79-37D633B846F1}">
                  <asvg:svgBlip xmlns:asvg="http://schemas.microsoft.com/office/drawing/2016/SVG/main" xmlns="" r:embed="rId10"/>
                </a:ext>
              </a:extLst>
            </a:blip>
            <a:stretch>
              <a:fillRect/>
            </a:stretch>
          </a:blipFill>
        </p:spPr>
      </p:sp>
      <p:sp>
        <p:nvSpPr>
          <p:cNvPr id="8" name="TextBox 8"/>
          <p:cNvSpPr txBox="1"/>
          <p:nvPr/>
        </p:nvSpPr>
        <p:spPr>
          <a:xfrm>
            <a:off x="5064882" y="1556365"/>
            <a:ext cx="8722412" cy="792480"/>
          </a:xfrm>
          <a:prstGeom prst="rect">
            <a:avLst/>
          </a:prstGeom>
        </p:spPr>
        <p:txBody>
          <a:bodyPr lIns="0" tIns="0" rIns="0" bIns="0" rtlCol="0" anchor="t">
            <a:spAutoFit/>
          </a:bodyPr>
          <a:lstStyle/>
          <a:p>
            <a:pPr algn="l">
              <a:lnSpc>
                <a:spcPts val="6060"/>
              </a:lnSpc>
            </a:pPr>
            <a:r>
              <a:rPr lang="en-US" sz="6000" b="1">
                <a:solidFill>
                  <a:srgbClr val="3288B9"/>
                </a:solidFill>
                <a:latin typeface="Montserrat Bold"/>
                <a:ea typeface="Montserrat Bold"/>
                <a:cs typeface="Montserrat Bold"/>
                <a:sym typeface="Montserrat Bold"/>
              </a:rPr>
              <a:t>RECOMMENDATIONS</a:t>
            </a:r>
          </a:p>
        </p:txBody>
      </p:sp>
      <p:sp>
        <p:nvSpPr>
          <p:cNvPr id="9" name="TextBox 9"/>
          <p:cNvSpPr txBox="1"/>
          <p:nvPr/>
        </p:nvSpPr>
        <p:spPr>
          <a:xfrm>
            <a:off x="1670713" y="1313540"/>
            <a:ext cx="1820511" cy="295148"/>
          </a:xfrm>
          <a:prstGeom prst="rect">
            <a:avLst/>
          </a:prstGeom>
        </p:spPr>
        <p:txBody>
          <a:bodyPr lIns="0" tIns="0" rIns="0" bIns="0" rtlCol="0" anchor="t">
            <a:spAutoFit/>
          </a:bodyPr>
          <a:lstStyle/>
          <a:p>
            <a:pPr algn="l">
              <a:lnSpc>
                <a:spcPts val="2266"/>
              </a:lnSpc>
            </a:pPr>
            <a:r>
              <a:rPr lang="en-US" sz="2200" b="1">
                <a:solidFill>
                  <a:srgbClr val="3288B9"/>
                </a:solidFill>
                <a:latin typeface="Montserrat Bold"/>
                <a:ea typeface="Montserrat Bold"/>
                <a:cs typeface="Montserrat Bold"/>
                <a:sym typeface="Montserrat Bold"/>
              </a:rPr>
              <a:t>NHS</a:t>
            </a:r>
          </a:p>
        </p:txBody>
      </p:sp>
      <p:sp>
        <p:nvSpPr>
          <p:cNvPr id="10" name="TextBox 10"/>
          <p:cNvSpPr txBox="1"/>
          <p:nvPr/>
        </p:nvSpPr>
        <p:spPr>
          <a:xfrm>
            <a:off x="1597582" y="3144506"/>
            <a:ext cx="8397388" cy="5069080"/>
          </a:xfrm>
          <a:prstGeom prst="rect">
            <a:avLst/>
          </a:prstGeom>
        </p:spPr>
        <p:txBody>
          <a:bodyPr lIns="0" tIns="0" rIns="0" bIns="0" rtlCol="0" anchor="t">
            <a:spAutoFit/>
          </a:bodyPr>
          <a:lstStyle/>
          <a:p>
            <a:pPr algn="just">
              <a:lnSpc>
                <a:spcPct val="200000"/>
              </a:lnSpc>
            </a:pPr>
            <a:r>
              <a:rPr lang="en-US" sz="2745" b="1" dirty="0">
                <a:solidFill>
                  <a:srgbClr val="001A3D"/>
                </a:solidFill>
                <a:latin typeface="Poppins Semi-Bold"/>
                <a:ea typeface="Poppins Semi-Bold"/>
                <a:cs typeface="Poppins Semi-Bold"/>
                <a:sym typeface="Poppins Semi-Bold"/>
              </a:rPr>
              <a:t>RECOMMENDED IMPROVEMENTS INCLUDE:</a:t>
            </a:r>
          </a:p>
          <a:p>
            <a:pPr algn="just">
              <a:lnSpc>
                <a:spcPct val="200000"/>
              </a:lnSpc>
            </a:pPr>
            <a:r>
              <a:rPr lang="en-US" sz="2745" b="1" dirty="0">
                <a:solidFill>
                  <a:srgbClr val="001A3D"/>
                </a:solidFill>
                <a:latin typeface="Poppins Semi-Bold"/>
                <a:ea typeface="Poppins Semi-Bold"/>
                <a:cs typeface="Poppins Semi-Bold"/>
                <a:sym typeface="Poppins Semi-Bold"/>
              </a:rPr>
              <a:t>• IMPROVED STAFF RECRUITMENT AND TRAINING</a:t>
            </a:r>
          </a:p>
          <a:p>
            <a:pPr algn="just">
              <a:lnSpc>
                <a:spcPct val="200000"/>
              </a:lnSpc>
            </a:pPr>
            <a:r>
              <a:rPr lang="en-US" sz="2745" b="1" dirty="0">
                <a:solidFill>
                  <a:srgbClr val="001A3D"/>
                </a:solidFill>
                <a:latin typeface="Poppins Semi-Bold"/>
                <a:ea typeface="Poppins Semi-Bold"/>
                <a:cs typeface="Poppins Semi-Bold"/>
                <a:sym typeface="Poppins Semi-Bold"/>
              </a:rPr>
              <a:t> • STRONGER INCIDENT REPORTING SYSTEMS</a:t>
            </a:r>
          </a:p>
          <a:p>
            <a:pPr algn="just">
              <a:lnSpc>
                <a:spcPct val="200000"/>
              </a:lnSpc>
            </a:pPr>
            <a:r>
              <a:rPr lang="en-US" sz="2745" b="1" dirty="0">
                <a:solidFill>
                  <a:srgbClr val="001A3D"/>
                </a:solidFill>
                <a:latin typeface="Poppins Semi-Bold"/>
                <a:ea typeface="Poppins Semi-Bold"/>
                <a:cs typeface="Poppins Semi-Bold"/>
                <a:sym typeface="Poppins Semi-Bold"/>
              </a:rPr>
              <a:t> • EXTERNAL SAFETY REVIEWS</a:t>
            </a:r>
          </a:p>
          <a:p>
            <a:pPr algn="just">
              <a:lnSpc>
                <a:spcPct val="200000"/>
              </a:lnSpc>
            </a:pPr>
            <a:r>
              <a:rPr lang="en-US" sz="2745" b="1" dirty="0">
                <a:solidFill>
                  <a:srgbClr val="001A3D"/>
                </a:solidFill>
                <a:latin typeface="Poppins Semi-Bold"/>
                <a:ea typeface="Poppins Semi-Bold"/>
                <a:cs typeface="Poppins Semi-Bold"/>
                <a:sym typeface="Poppins Semi-Bold"/>
              </a:rPr>
              <a:t> • IMPROVED LEADERSHIP ACCOUNTABILITY (NHS ENGLAND, 2023</a:t>
            </a:r>
            <a:r>
              <a:rPr lang="en-US" sz="2745" b="1" dirty="0" smtClean="0">
                <a:solidFill>
                  <a:srgbClr val="001A3D"/>
                </a:solidFill>
                <a:latin typeface="Poppins Semi-Bold"/>
                <a:ea typeface="Poppins Semi-Bold"/>
                <a:cs typeface="Poppins Semi-Bold"/>
                <a:sym typeface="Poppins Semi-Bold"/>
              </a:rPr>
              <a:t>).</a:t>
            </a:r>
            <a:endParaRPr lang="en-US" sz="2745" b="1" dirty="0">
              <a:solidFill>
                <a:srgbClr val="001A3D"/>
              </a:solidFill>
              <a:latin typeface="Poppins Semi-Bold"/>
              <a:ea typeface="Poppins Semi-Bold"/>
              <a:cs typeface="Poppins Semi-Bold"/>
              <a:sym typeface="Poppins Semi-Bold"/>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6" name="Group 6"/>
          <p:cNvGrpSpPr/>
          <p:nvPr/>
        </p:nvGrpSpPr>
        <p:grpSpPr>
          <a:xfrm>
            <a:off x="7914587" y="4183712"/>
            <a:ext cx="7915596" cy="5041250"/>
            <a:chOff x="0" y="0"/>
            <a:chExt cx="2084766" cy="1327737"/>
          </a:xfrm>
        </p:grpSpPr>
        <p:sp>
          <p:nvSpPr>
            <p:cNvPr id="7" name="Freeform 7"/>
            <p:cNvSpPr/>
            <p:nvPr/>
          </p:nvSpPr>
          <p:spPr>
            <a:xfrm>
              <a:off x="0" y="0"/>
              <a:ext cx="2084766" cy="1327737"/>
            </a:xfrm>
            <a:custGeom>
              <a:avLst/>
              <a:gdLst/>
              <a:ahLst/>
              <a:cxnLst/>
              <a:rect l="l" t="t" r="r" b="b"/>
              <a:pathLst>
                <a:path w="2084766" h="1327737">
                  <a:moveTo>
                    <a:pt x="49881" y="0"/>
                  </a:moveTo>
                  <a:lnTo>
                    <a:pt x="2034885" y="0"/>
                  </a:lnTo>
                  <a:cubicBezTo>
                    <a:pt x="2048114" y="0"/>
                    <a:pt x="2060802" y="5255"/>
                    <a:pt x="2070156" y="14610"/>
                  </a:cubicBezTo>
                  <a:cubicBezTo>
                    <a:pt x="2079511" y="23964"/>
                    <a:pt x="2084766" y="36652"/>
                    <a:pt x="2084766" y="49881"/>
                  </a:cubicBezTo>
                  <a:lnTo>
                    <a:pt x="2084766" y="1277856"/>
                  </a:lnTo>
                  <a:cubicBezTo>
                    <a:pt x="2084766" y="1291085"/>
                    <a:pt x="2079511" y="1303772"/>
                    <a:pt x="2070156" y="1313127"/>
                  </a:cubicBezTo>
                  <a:cubicBezTo>
                    <a:pt x="2060802" y="1322481"/>
                    <a:pt x="2048114" y="1327737"/>
                    <a:pt x="2034885" y="1327737"/>
                  </a:cubicBezTo>
                  <a:lnTo>
                    <a:pt x="49881" y="1327737"/>
                  </a:lnTo>
                  <a:cubicBezTo>
                    <a:pt x="36652" y="1327737"/>
                    <a:pt x="23964" y="1322481"/>
                    <a:pt x="14610" y="1313127"/>
                  </a:cubicBezTo>
                  <a:cubicBezTo>
                    <a:pt x="5255" y="1303772"/>
                    <a:pt x="0" y="1291085"/>
                    <a:pt x="0" y="1277856"/>
                  </a:cubicBezTo>
                  <a:lnTo>
                    <a:pt x="0" y="49881"/>
                  </a:lnTo>
                  <a:cubicBezTo>
                    <a:pt x="0" y="36652"/>
                    <a:pt x="5255" y="23964"/>
                    <a:pt x="14610" y="14610"/>
                  </a:cubicBezTo>
                  <a:cubicBezTo>
                    <a:pt x="23964" y="5255"/>
                    <a:pt x="36652" y="0"/>
                    <a:pt x="49881" y="0"/>
                  </a:cubicBezTo>
                  <a:close/>
                </a:path>
              </a:pathLst>
            </a:custGeom>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a:ln cap="rnd">
              <a:noFill/>
              <a:prstDash val="solid"/>
              <a:round/>
            </a:ln>
          </p:spPr>
        </p:sp>
        <p:sp>
          <p:nvSpPr>
            <p:cNvPr id="8" name="TextBox 8"/>
            <p:cNvSpPr txBox="1"/>
            <p:nvPr/>
          </p:nvSpPr>
          <p:spPr>
            <a:xfrm>
              <a:off x="0" y="-38100"/>
              <a:ext cx="2084766" cy="1365837"/>
            </a:xfrm>
            <a:prstGeom prst="rect">
              <a:avLst/>
            </a:prstGeom>
          </p:spPr>
          <p:txBody>
            <a:bodyPr lIns="50800" tIns="50800" rIns="50800" bIns="50800" rtlCol="0" anchor="ctr"/>
            <a:lstStyle/>
            <a:p>
              <a:pPr marL="0" lvl="0" indent="0" algn="ctr">
                <a:lnSpc>
                  <a:spcPts val="2659"/>
                </a:lnSpc>
                <a:spcBef>
                  <a:spcPct val="0"/>
                </a:spcBef>
              </a:pPr>
              <a:endParaRPr/>
            </a:p>
          </p:txBody>
        </p:sp>
      </p:grpSp>
      <p:sp>
        <p:nvSpPr>
          <p:cNvPr id="9" name="Freeform 9"/>
          <p:cNvSpPr/>
          <p:nvPr/>
        </p:nvSpPr>
        <p:spPr>
          <a:xfrm>
            <a:off x="1143000" y="2803834"/>
            <a:ext cx="6428285" cy="4290880"/>
          </a:xfrm>
          <a:custGeom>
            <a:avLst/>
            <a:gdLst/>
            <a:ahLst/>
            <a:cxnLst/>
            <a:rect l="l" t="t" r="r" b="b"/>
            <a:pathLst>
              <a:path w="6428285" h="4290880">
                <a:moveTo>
                  <a:pt x="0" y="0"/>
                </a:moveTo>
                <a:lnTo>
                  <a:pt x="6428285" y="0"/>
                </a:lnTo>
                <a:lnTo>
                  <a:pt x="6428285" y="4290881"/>
                </a:lnTo>
                <a:lnTo>
                  <a:pt x="0" y="4290881"/>
                </a:lnTo>
                <a:lnTo>
                  <a:pt x="0" y="0"/>
                </a:lnTo>
                <a:close/>
              </a:path>
            </a:pathLst>
          </a:custGeom>
          <a:blipFill>
            <a:blip r:embed="rId5"/>
            <a:stretch>
              <a:fillRect/>
            </a:stretch>
          </a:blipFill>
        </p:spPr>
      </p:sp>
      <p:sp>
        <p:nvSpPr>
          <p:cNvPr id="10" name="TextBox 10"/>
          <p:cNvSpPr txBox="1"/>
          <p:nvPr/>
        </p:nvSpPr>
        <p:spPr>
          <a:xfrm>
            <a:off x="5818086" y="1124502"/>
            <a:ext cx="9346918" cy="792480"/>
          </a:xfrm>
          <a:prstGeom prst="rect">
            <a:avLst/>
          </a:prstGeom>
        </p:spPr>
        <p:txBody>
          <a:bodyPr lIns="0" tIns="0" rIns="0" bIns="0" rtlCol="0" anchor="t">
            <a:spAutoFit/>
          </a:bodyPr>
          <a:lstStyle/>
          <a:p>
            <a:pPr algn="l">
              <a:lnSpc>
                <a:spcPts val="6060"/>
              </a:lnSpc>
            </a:pPr>
            <a:r>
              <a:rPr lang="en-US" sz="6000" b="1" dirty="0">
                <a:solidFill>
                  <a:srgbClr val="3288B9"/>
                </a:solidFill>
                <a:latin typeface="Montserrat Bold"/>
                <a:ea typeface="Montserrat Bold"/>
                <a:cs typeface="Montserrat Bold"/>
                <a:sym typeface="Montserrat Bold"/>
              </a:rPr>
              <a:t>CONCLUSION</a:t>
            </a:r>
          </a:p>
        </p:txBody>
      </p:sp>
      <p:sp>
        <p:nvSpPr>
          <p:cNvPr id="11" name="TextBox 11"/>
          <p:cNvSpPr txBox="1"/>
          <p:nvPr/>
        </p:nvSpPr>
        <p:spPr>
          <a:xfrm>
            <a:off x="1887322" y="1254595"/>
            <a:ext cx="1820511" cy="295148"/>
          </a:xfrm>
          <a:prstGeom prst="rect">
            <a:avLst/>
          </a:prstGeom>
        </p:spPr>
        <p:txBody>
          <a:bodyPr lIns="0" tIns="0" rIns="0" bIns="0" rtlCol="0" anchor="t">
            <a:spAutoFit/>
          </a:bodyPr>
          <a:lstStyle/>
          <a:p>
            <a:pPr algn="l">
              <a:lnSpc>
                <a:spcPts val="2266"/>
              </a:lnSpc>
            </a:pPr>
            <a:r>
              <a:rPr lang="en-US" sz="2200" b="1">
                <a:solidFill>
                  <a:srgbClr val="3288B9"/>
                </a:solidFill>
                <a:latin typeface="Montserrat Bold"/>
                <a:ea typeface="Montserrat Bold"/>
                <a:cs typeface="Montserrat Bold"/>
                <a:sym typeface="Montserrat Bold"/>
              </a:rPr>
              <a:t>NHS</a:t>
            </a:r>
          </a:p>
        </p:txBody>
      </p:sp>
      <p:sp>
        <p:nvSpPr>
          <p:cNvPr id="12" name="TextBox 12"/>
          <p:cNvSpPr txBox="1"/>
          <p:nvPr/>
        </p:nvSpPr>
        <p:spPr>
          <a:xfrm>
            <a:off x="8616160" y="4512000"/>
            <a:ext cx="6512450" cy="4384675"/>
          </a:xfrm>
          <a:prstGeom prst="rect">
            <a:avLst/>
          </a:prstGeom>
        </p:spPr>
        <p:txBody>
          <a:bodyPr lIns="0" tIns="0" rIns="0" bIns="0" rtlCol="0" anchor="t">
            <a:spAutoFit/>
          </a:bodyPr>
          <a:lstStyle/>
          <a:p>
            <a:pPr algn="just">
              <a:lnSpc>
                <a:spcPts val="3499"/>
              </a:lnSpc>
            </a:pPr>
            <a:r>
              <a:rPr lang="en-US" sz="2499" b="1" dirty="0">
                <a:solidFill>
                  <a:srgbClr val="FFFFFF"/>
                </a:solidFill>
                <a:latin typeface="Poppins Medium"/>
                <a:ea typeface="Poppins Medium"/>
                <a:cs typeface="Poppins Medium"/>
                <a:sym typeface="Poppins Medium"/>
              </a:rPr>
              <a:t>The failures at Shrewsbury and Telford Hospital NHS Trust highlight the importance of strong quality assurance systems in healthcare. Applying models such as the Swiss Cheese Model, Root Cause Analysis and the </a:t>
            </a:r>
            <a:r>
              <a:rPr lang="en-US" sz="2499" b="1" dirty="0" err="1">
                <a:solidFill>
                  <a:srgbClr val="FFFFFF"/>
                </a:solidFill>
                <a:latin typeface="Poppins Medium"/>
                <a:ea typeface="Poppins Medium"/>
                <a:cs typeface="Poppins Medium"/>
                <a:sym typeface="Poppins Medium"/>
              </a:rPr>
              <a:t>Donabedian</a:t>
            </a:r>
            <a:r>
              <a:rPr lang="en-US" sz="2499" b="1" dirty="0">
                <a:solidFill>
                  <a:srgbClr val="FFFFFF"/>
                </a:solidFill>
                <a:latin typeface="Poppins Medium"/>
                <a:ea typeface="Poppins Medium"/>
                <a:cs typeface="Poppins Medium"/>
                <a:sym typeface="Poppins Medium"/>
              </a:rPr>
              <a:t> Model allows </a:t>
            </a:r>
            <a:r>
              <a:rPr lang="en-US" sz="2499" b="1" dirty="0" err="1">
                <a:solidFill>
                  <a:srgbClr val="FFFFFF"/>
                </a:solidFill>
                <a:latin typeface="Poppins Medium"/>
                <a:ea typeface="Poppins Medium"/>
                <a:cs typeface="Poppins Medium"/>
                <a:sym typeface="Poppins Medium"/>
              </a:rPr>
              <a:t>organisations</a:t>
            </a:r>
            <a:r>
              <a:rPr lang="en-US" sz="2499" b="1" dirty="0">
                <a:solidFill>
                  <a:srgbClr val="FFFFFF"/>
                </a:solidFill>
                <a:latin typeface="Poppins Medium"/>
                <a:ea typeface="Poppins Medium"/>
                <a:cs typeface="Poppins Medium"/>
                <a:sym typeface="Poppins Medium"/>
              </a:rPr>
              <a:t> to understand systemic failures and develop strategies for improving patient safety and service delivery.</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a:off x="10411688" y="3461773"/>
            <a:ext cx="7339713" cy="5312413"/>
          </a:xfrm>
          <a:custGeom>
            <a:avLst/>
            <a:gdLst/>
            <a:ahLst/>
            <a:cxnLst/>
            <a:rect l="l" t="t" r="r" b="b"/>
            <a:pathLst>
              <a:path w="7339713" h="5312413">
                <a:moveTo>
                  <a:pt x="0" y="0"/>
                </a:moveTo>
                <a:lnTo>
                  <a:pt x="7339712" y="0"/>
                </a:lnTo>
                <a:lnTo>
                  <a:pt x="7339712" y="5312413"/>
                </a:lnTo>
                <a:lnTo>
                  <a:pt x="0" y="5312413"/>
                </a:lnTo>
                <a:lnTo>
                  <a:pt x="0" y="0"/>
                </a:lnTo>
                <a:close/>
              </a:path>
            </a:pathLst>
          </a:custGeom>
          <a:blipFill>
            <a:blip r:embed="rId5"/>
            <a:stretch>
              <a:fillRect/>
            </a:stretch>
          </a:blipFill>
        </p:spPr>
      </p:sp>
      <p:sp>
        <p:nvSpPr>
          <p:cNvPr id="5" name="Freeform 5"/>
          <p:cNvSpPr/>
          <p:nvPr/>
        </p:nvSpPr>
        <p:spPr>
          <a:xfrm>
            <a:off x="10736424" y="3762727"/>
            <a:ext cx="6620787" cy="4592508"/>
          </a:xfrm>
          <a:custGeom>
            <a:avLst/>
            <a:gdLst/>
            <a:ahLst/>
            <a:cxnLst/>
            <a:rect l="l" t="t" r="r" b="b"/>
            <a:pathLst>
              <a:path w="6620787" h="4592508">
                <a:moveTo>
                  <a:pt x="0" y="0"/>
                </a:moveTo>
                <a:lnTo>
                  <a:pt x="6620787" y="0"/>
                </a:lnTo>
                <a:lnTo>
                  <a:pt x="6620787" y="4592509"/>
                </a:lnTo>
                <a:lnTo>
                  <a:pt x="0" y="4592509"/>
                </a:lnTo>
                <a:lnTo>
                  <a:pt x="0" y="0"/>
                </a:lnTo>
                <a:close/>
              </a:path>
            </a:pathLst>
          </a:custGeom>
          <a:blipFill>
            <a:blip r:embed="rId6"/>
            <a:stretch>
              <a:fillRect l="-2283" r="-2814"/>
            </a:stretch>
          </a:blipFill>
        </p:spPr>
      </p:sp>
      <p:sp>
        <p:nvSpPr>
          <p:cNvPr id="6" name="TextBox 6"/>
          <p:cNvSpPr txBox="1"/>
          <p:nvPr/>
        </p:nvSpPr>
        <p:spPr>
          <a:xfrm>
            <a:off x="2822193" y="1123950"/>
            <a:ext cx="14437107" cy="663575"/>
          </a:xfrm>
          <a:prstGeom prst="rect">
            <a:avLst/>
          </a:prstGeom>
        </p:spPr>
        <p:txBody>
          <a:bodyPr lIns="0" tIns="0" rIns="0" bIns="0" rtlCol="0" anchor="t">
            <a:spAutoFit/>
          </a:bodyPr>
          <a:lstStyle/>
          <a:p>
            <a:pPr algn="l">
              <a:lnSpc>
                <a:spcPts val="5050"/>
              </a:lnSpc>
            </a:pPr>
            <a:r>
              <a:rPr lang="en-US" sz="5000" b="1">
                <a:solidFill>
                  <a:srgbClr val="3288B9"/>
                </a:solidFill>
                <a:latin typeface="Montserrat Bold"/>
                <a:ea typeface="Montserrat Bold"/>
                <a:cs typeface="Montserrat Bold"/>
                <a:sym typeface="Montserrat Bold"/>
              </a:rPr>
              <a:t>STRUCTURE OF COMPONENT 2 REPORT</a:t>
            </a:r>
          </a:p>
        </p:txBody>
      </p:sp>
      <p:sp>
        <p:nvSpPr>
          <p:cNvPr id="7" name="TextBox 7"/>
          <p:cNvSpPr txBox="1"/>
          <p:nvPr/>
        </p:nvSpPr>
        <p:spPr>
          <a:xfrm>
            <a:off x="1670713" y="1162728"/>
            <a:ext cx="1820511" cy="295148"/>
          </a:xfrm>
          <a:prstGeom prst="rect">
            <a:avLst/>
          </a:prstGeom>
        </p:spPr>
        <p:txBody>
          <a:bodyPr lIns="0" tIns="0" rIns="0" bIns="0" rtlCol="0" anchor="t">
            <a:spAutoFit/>
          </a:bodyPr>
          <a:lstStyle/>
          <a:p>
            <a:pPr algn="l">
              <a:lnSpc>
                <a:spcPts val="2266"/>
              </a:lnSpc>
            </a:pPr>
            <a:r>
              <a:rPr lang="en-US" sz="2200" b="1">
                <a:solidFill>
                  <a:srgbClr val="3288B9"/>
                </a:solidFill>
                <a:latin typeface="Montserrat Bold"/>
                <a:ea typeface="Montserrat Bold"/>
                <a:cs typeface="Montserrat Bold"/>
                <a:sym typeface="Montserrat Bold"/>
              </a:rPr>
              <a:t>NHS</a:t>
            </a:r>
          </a:p>
        </p:txBody>
      </p:sp>
      <p:sp>
        <p:nvSpPr>
          <p:cNvPr id="8" name="TextBox 8"/>
          <p:cNvSpPr txBox="1"/>
          <p:nvPr/>
        </p:nvSpPr>
        <p:spPr>
          <a:xfrm>
            <a:off x="2580969" y="2539457"/>
            <a:ext cx="8155455" cy="5453698"/>
          </a:xfrm>
          <a:prstGeom prst="rect">
            <a:avLst/>
          </a:prstGeom>
        </p:spPr>
        <p:txBody>
          <a:bodyPr lIns="0" tIns="0" rIns="0" bIns="0" rtlCol="0" anchor="t">
            <a:spAutoFit/>
          </a:bodyPr>
          <a:lstStyle/>
          <a:p>
            <a:pPr algn="just">
              <a:lnSpc>
                <a:spcPts val="6278"/>
              </a:lnSpc>
            </a:pPr>
            <a:r>
              <a:rPr lang="en-US" sz="3430" b="1">
                <a:solidFill>
                  <a:srgbClr val="001A3D"/>
                </a:solidFill>
                <a:latin typeface="Montserrat Bold"/>
                <a:ea typeface="Montserrat Bold"/>
                <a:cs typeface="Montserrat Bold"/>
                <a:sym typeface="Montserrat Bold"/>
              </a:rPr>
              <a:t>1 Introduction</a:t>
            </a:r>
          </a:p>
          <a:p>
            <a:pPr algn="just">
              <a:lnSpc>
                <a:spcPts val="6278"/>
              </a:lnSpc>
            </a:pPr>
            <a:r>
              <a:rPr lang="en-US" sz="3430" b="1">
                <a:solidFill>
                  <a:srgbClr val="001A3D"/>
                </a:solidFill>
                <a:latin typeface="Montserrat Bold"/>
                <a:ea typeface="Montserrat Bold"/>
                <a:cs typeface="Montserrat Bold"/>
                <a:sym typeface="Montserrat Bold"/>
              </a:rPr>
              <a:t> 2 Literature Review</a:t>
            </a:r>
          </a:p>
          <a:p>
            <a:pPr algn="just">
              <a:lnSpc>
                <a:spcPts val="6278"/>
              </a:lnSpc>
            </a:pPr>
            <a:r>
              <a:rPr lang="en-US" sz="3430" b="1">
                <a:solidFill>
                  <a:srgbClr val="001A3D"/>
                </a:solidFill>
                <a:latin typeface="Montserrat Bold"/>
                <a:ea typeface="Montserrat Bold"/>
                <a:cs typeface="Montserrat Bold"/>
                <a:sym typeface="Montserrat Bold"/>
              </a:rPr>
              <a:t> 3 Case Study Background</a:t>
            </a:r>
          </a:p>
          <a:p>
            <a:pPr algn="just">
              <a:lnSpc>
                <a:spcPts val="6278"/>
              </a:lnSpc>
            </a:pPr>
            <a:r>
              <a:rPr lang="en-US" sz="3430" b="1">
                <a:solidFill>
                  <a:srgbClr val="001A3D"/>
                </a:solidFill>
                <a:latin typeface="Montserrat Bold"/>
                <a:ea typeface="Montserrat Bold"/>
                <a:cs typeface="Montserrat Bold"/>
                <a:sym typeface="Montserrat Bold"/>
              </a:rPr>
              <a:t> 4 Root Cause Analysis</a:t>
            </a:r>
          </a:p>
          <a:p>
            <a:pPr algn="just">
              <a:lnSpc>
                <a:spcPts val="6278"/>
              </a:lnSpc>
            </a:pPr>
            <a:r>
              <a:rPr lang="en-US" sz="3430" b="1">
                <a:solidFill>
                  <a:srgbClr val="001A3D"/>
                </a:solidFill>
                <a:latin typeface="Montserrat Bold"/>
                <a:ea typeface="Montserrat Bold"/>
                <a:cs typeface="Montserrat Bold"/>
                <a:sym typeface="Montserrat Bold"/>
              </a:rPr>
              <a:t> 5 Policy Analysis</a:t>
            </a:r>
          </a:p>
          <a:p>
            <a:pPr algn="just">
              <a:lnSpc>
                <a:spcPts val="6278"/>
              </a:lnSpc>
            </a:pPr>
            <a:r>
              <a:rPr lang="en-US" sz="3430" b="1">
                <a:solidFill>
                  <a:srgbClr val="001A3D"/>
                </a:solidFill>
                <a:latin typeface="Montserrat Bold"/>
                <a:ea typeface="Montserrat Bold"/>
                <a:cs typeface="Montserrat Bold"/>
                <a:sym typeface="Montserrat Bold"/>
              </a:rPr>
              <a:t> 6 Service Improvement Strategies</a:t>
            </a:r>
          </a:p>
          <a:p>
            <a:pPr algn="just">
              <a:lnSpc>
                <a:spcPts val="6278"/>
              </a:lnSpc>
            </a:pPr>
            <a:r>
              <a:rPr lang="en-US" sz="3430" b="1">
                <a:solidFill>
                  <a:srgbClr val="001A3D"/>
                </a:solidFill>
                <a:latin typeface="Montserrat Bold"/>
                <a:ea typeface="Montserrat Bold"/>
                <a:cs typeface="Montserrat Bold"/>
                <a:sym typeface="Montserrat Bold"/>
              </a:rPr>
              <a:t> 7 Conclusion</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276600" y="342900"/>
            <a:ext cx="12096994" cy="525145"/>
          </a:xfrm>
          <a:prstGeom prst="rect">
            <a:avLst/>
          </a:prstGeom>
        </p:spPr>
        <p:txBody>
          <a:bodyPr lIns="0" tIns="0" rIns="0" bIns="0" rtlCol="0" anchor="t">
            <a:spAutoFit/>
          </a:bodyPr>
          <a:lstStyle/>
          <a:p>
            <a:pPr algn="ctr">
              <a:lnSpc>
                <a:spcPts val="4039"/>
              </a:lnSpc>
            </a:pPr>
            <a:r>
              <a:rPr lang="en-US" sz="3999" b="1" dirty="0">
                <a:solidFill>
                  <a:srgbClr val="3288B9"/>
                </a:solidFill>
                <a:latin typeface="Montserrat Bold"/>
                <a:ea typeface="Montserrat Bold"/>
                <a:cs typeface="Montserrat Bold"/>
                <a:sym typeface="Montserrat Bold"/>
              </a:rPr>
              <a:t>REFERENCES</a:t>
            </a:r>
          </a:p>
        </p:txBody>
      </p:sp>
      <p:sp>
        <p:nvSpPr>
          <p:cNvPr id="3" name="TextBox 3"/>
          <p:cNvSpPr txBox="1"/>
          <p:nvPr/>
        </p:nvSpPr>
        <p:spPr>
          <a:xfrm>
            <a:off x="2047220" y="1183025"/>
            <a:ext cx="15517310" cy="8368025"/>
          </a:xfrm>
          <a:prstGeom prst="rect">
            <a:avLst/>
          </a:prstGeom>
        </p:spPr>
        <p:txBody>
          <a:bodyPr lIns="0" tIns="0" rIns="0" bIns="0" rtlCol="0" anchor="t">
            <a:spAutoFit/>
          </a:bodyPr>
          <a:lstStyle/>
          <a:p>
            <a:pPr algn="just">
              <a:lnSpc>
                <a:spcPts val="2391"/>
              </a:lnSpc>
              <a:spcBef>
                <a:spcPct val="0"/>
              </a:spcBef>
            </a:pPr>
            <a:r>
              <a:rPr lang="en-US" sz="1708" b="1" dirty="0">
                <a:solidFill>
                  <a:srgbClr val="3288B9"/>
                </a:solidFill>
                <a:latin typeface="Canva Sans"/>
                <a:ea typeface="Canva Sans"/>
                <a:cs typeface="Canva Sans"/>
                <a:sym typeface="Canva Sans"/>
              </a:rPr>
              <a:t>1. </a:t>
            </a:r>
            <a:r>
              <a:rPr lang="en-US" sz="1708" b="1" dirty="0" err="1">
                <a:solidFill>
                  <a:srgbClr val="3288B9"/>
                </a:solidFill>
                <a:latin typeface="Canva Sans"/>
                <a:ea typeface="Canva Sans"/>
                <a:cs typeface="Canva Sans"/>
                <a:sym typeface="Canva Sans"/>
              </a:rPr>
              <a:t>Ockenden</a:t>
            </a:r>
            <a:r>
              <a:rPr lang="en-US" sz="1708" b="1" dirty="0">
                <a:solidFill>
                  <a:srgbClr val="3288B9"/>
                </a:solidFill>
                <a:latin typeface="Canva Sans"/>
                <a:ea typeface="Canva Sans"/>
                <a:cs typeface="Canva Sans"/>
                <a:sym typeface="Canva Sans"/>
              </a:rPr>
              <a:t>, D. (2022) Final Report of the </a:t>
            </a:r>
            <a:r>
              <a:rPr lang="en-US" sz="1708" b="1" dirty="0" err="1">
                <a:solidFill>
                  <a:srgbClr val="3288B9"/>
                </a:solidFill>
                <a:latin typeface="Canva Sans"/>
                <a:ea typeface="Canva Sans"/>
                <a:cs typeface="Canva Sans"/>
                <a:sym typeface="Canva Sans"/>
              </a:rPr>
              <a:t>Ockenden</a:t>
            </a:r>
            <a:r>
              <a:rPr lang="en-US" sz="1708" b="1" dirty="0">
                <a:solidFill>
                  <a:srgbClr val="3288B9"/>
                </a:solidFill>
                <a:latin typeface="Canva Sans"/>
                <a:ea typeface="Canva Sans"/>
                <a:cs typeface="Canva Sans"/>
                <a:sym typeface="Canva Sans"/>
              </a:rPr>
              <a:t> Review. Available at: https://www.gov.uk/government/publications/final-report-of-the-ockenden-review </a:t>
            </a:r>
          </a:p>
          <a:p>
            <a:pPr algn="just">
              <a:lnSpc>
                <a:spcPts val="2391"/>
              </a:lnSpc>
              <a:spcBef>
                <a:spcPct val="0"/>
              </a:spcBef>
            </a:pPr>
            <a:r>
              <a:rPr lang="en-US" sz="1708" b="1" dirty="0">
                <a:solidFill>
                  <a:srgbClr val="3288B9"/>
                </a:solidFill>
                <a:latin typeface="Canva Sans"/>
                <a:ea typeface="Canva Sans"/>
                <a:cs typeface="Canva Sans"/>
                <a:sym typeface="Canva Sans"/>
              </a:rPr>
              <a:t>2. Department of Health and Social Care (2022) Government Response to the </a:t>
            </a:r>
            <a:r>
              <a:rPr lang="en-US" sz="1708" b="1" dirty="0" err="1">
                <a:solidFill>
                  <a:srgbClr val="3288B9"/>
                </a:solidFill>
                <a:latin typeface="Canva Sans"/>
                <a:ea typeface="Canva Sans"/>
                <a:cs typeface="Canva Sans"/>
                <a:sym typeface="Canva Sans"/>
              </a:rPr>
              <a:t>Ockenden</a:t>
            </a:r>
            <a:r>
              <a:rPr lang="en-US" sz="1708" b="1" dirty="0">
                <a:solidFill>
                  <a:srgbClr val="3288B9"/>
                </a:solidFill>
                <a:latin typeface="Canva Sans"/>
                <a:ea typeface="Canva Sans"/>
                <a:cs typeface="Canva Sans"/>
                <a:sym typeface="Canva Sans"/>
              </a:rPr>
              <a:t> Review. Available at: https://www.gov.uk/government/publications/government-response-to-the-ockenden-review </a:t>
            </a:r>
          </a:p>
          <a:p>
            <a:pPr algn="just">
              <a:lnSpc>
                <a:spcPts val="2391"/>
              </a:lnSpc>
              <a:spcBef>
                <a:spcPct val="0"/>
              </a:spcBef>
            </a:pPr>
            <a:r>
              <a:rPr lang="en-US" sz="1708" b="1" dirty="0">
                <a:solidFill>
                  <a:srgbClr val="3288B9"/>
                </a:solidFill>
                <a:latin typeface="Canva Sans"/>
                <a:ea typeface="Canva Sans"/>
                <a:cs typeface="Canva Sans"/>
                <a:sym typeface="Canva Sans"/>
              </a:rPr>
              <a:t>3. NHS England (2023) Three-Year Delivery Plan for Maternity and Neonatal Services. Available at: https://www.england.nhs.uk/publication/three-year-delivery-plan-for-maternity-and-neonatal-services </a:t>
            </a:r>
          </a:p>
          <a:p>
            <a:pPr algn="just">
              <a:lnSpc>
                <a:spcPts val="2391"/>
              </a:lnSpc>
              <a:spcBef>
                <a:spcPct val="0"/>
              </a:spcBef>
            </a:pPr>
            <a:r>
              <a:rPr lang="en-US" sz="1708" b="1" dirty="0">
                <a:solidFill>
                  <a:srgbClr val="3288B9"/>
                </a:solidFill>
                <a:latin typeface="Canva Sans"/>
                <a:ea typeface="Canva Sans"/>
                <a:cs typeface="Canva Sans"/>
                <a:sym typeface="Canva Sans"/>
              </a:rPr>
              <a:t>4. Care Quality Commission (2023) Maternity Services Survey 2023. Available at: https://www.cqc.org.uk/publications/surveys/maternity-services-survey-2023 </a:t>
            </a:r>
          </a:p>
          <a:p>
            <a:pPr algn="just">
              <a:lnSpc>
                <a:spcPts val="2391"/>
              </a:lnSpc>
              <a:spcBef>
                <a:spcPct val="0"/>
              </a:spcBef>
            </a:pPr>
            <a:r>
              <a:rPr lang="en-US" sz="1708" b="1" dirty="0">
                <a:solidFill>
                  <a:srgbClr val="3288B9"/>
                </a:solidFill>
                <a:latin typeface="Canva Sans"/>
                <a:ea typeface="Canva Sans"/>
                <a:cs typeface="Canva Sans"/>
                <a:sym typeface="Canva Sans"/>
              </a:rPr>
              <a:t>5. The King’s Fund (2023) Improving Safety in Maternity Services in England. Available at: https://www.kingsfund.org.uk/publications/maternity-services-england </a:t>
            </a:r>
          </a:p>
          <a:p>
            <a:pPr algn="just">
              <a:lnSpc>
                <a:spcPts val="2391"/>
              </a:lnSpc>
              <a:spcBef>
                <a:spcPct val="0"/>
              </a:spcBef>
            </a:pPr>
            <a:r>
              <a:rPr lang="en-US" sz="1708" b="1" dirty="0">
                <a:solidFill>
                  <a:srgbClr val="3288B9"/>
                </a:solidFill>
                <a:latin typeface="Canva Sans"/>
                <a:ea typeface="Canva Sans"/>
                <a:cs typeface="Canva Sans"/>
                <a:sym typeface="Canva Sans"/>
              </a:rPr>
              <a:t>6. National Institute for Health and Care Excellence (2023) </a:t>
            </a:r>
            <a:r>
              <a:rPr lang="en-US" sz="1708" b="1" dirty="0" err="1">
                <a:solidFill>
                  <a:srgbClr val="3288B9"/>
                </a:solidFill>
                <a:latin typeface="Canva Sans"/>
                <a:ea typeface="Canva Sans"/>
                <a:cs typeface="Canva Sans"/>
                <a:sym typeface="Canva Sans"/>
              </a:rPr>
              <a:t>Intrapartum</a:t>
            </a:r>
            <a:r>
              <a:rPr lang="en-US" sz="1708" b="1" dirty="0">
                <a:solidFill>
                  <a:srgbClr val="3288B9"/>
                </a:solidFill>
                <a:latin typeface="Canva Sans"/>
                <a:ea typeface="Canva Sans"/>
                <a:cs typeface="Canva Sans"/>
                <a:sym typeface="Canva Sans"/>
              </a:rPr>
              <a:t> Care for Healthy Women and Babies. Available at: https://www.nice.org.uk/guidance/cg190 </a:t>
            </a:r>
          </a:p>
          <a:p>
            <a:pPr algn="just">
              <a:lnSpc>
                <a:spcPts val="2391"/>
              </a:lnSpc>
              <a:spcBef>
                <a:spcPct val="0"/>
              </a:spcBef>
            </a:pPr>
            <a:r>
              <a:rPr lang="en-US" sz="1708" b="1" dirty="0">
                <a:solidFill>
                  <a:srgbClr val="3288B9"/>
                </a:solidFill>
                <a:latin typeface="Canva Sans"/>
                <a:ea typeface="Canva Sans"/>
                <a:cs typeface="Canva Sans"/>
                <a:sym typeface="Canva Sans"/>
              </a:rPr>
              <a:t>7. World Health Organization (2022) Quality of Care for Maternal and Newborn Health. Available at: https://www.who.int/publications/i/item/9789240036666 </a:t>
            </a:r>
          </a:p>
          <a:p>
            <a:pPr algn="just">
              <a:lnSpc>
                <a:spcPts val="2391"/>
              </a:lnSpc>
              <a:spcBef>
                <a:spcPct val="0"/>
              </a:spcBef>
            </a:pPr>
            <a:r>
              <a:rPr lang="en-US" sz="1708" b="1" dirty="0">
                <a:solidFill>
                  <a:srgbClr val="3288B9"/>
                </a:solidFill>
                <a:latin typeface="Canva Sans"/>
                <a:ea typeface="Canva Sans"/>
                <a:cs typeface="Canva Sans"/>
                <a:sym typeface="Canva Sans"/>
              </a:rPr>
              <a:t>8. NHS Resolution (2022) Maternity Incentive Scheme Report. Available at: https://resolution.nhs.uk/resources/maternity-incentive-scheme </a:t>
            </a:r>
          </a:p>
          <a:p>
            <a:pPr algn="just">
              <a:lnSpc>
                <a:spcPts val="2391"/>
              </a:lnSpc>
              <a:spcBef>
                <a:spcPct val="0"/>
              </a:spcBef>
            </a:pPr>
            <a:r>
              <a:rPr lang="en-US" sz="1708" b="1" dirty="0">
                <a:solidFill>
                  <a:srgbClr val="3288B9"/>
                </a:solidFill>
                <a:latin typeface="Canva Sans"/>
                <a:ea typeface="Canva Sans"/>
                <a:cs typeface="Canva Sans"/>
                <a:sym typeface="Canva Sans"/>
              </a:rPr>
              <a:t>9. Royal College of Obstetricians and </a:t>
            </a:r>
            <a:r>
              <a:rPr lang="en-US" sz="1708" b="1" dirty="0" err="1">
                <a:solidFill>
                  <a:srgbClr val="3288B9"/>
                </a:solidFill>
                <a:latin typeface="Canva Sans"/>
                <a:ea typeface="Canva Sans"/>
                <a:cs typeface="Canva Sans"/>
                <a:sym typeface="Canva Sans"/>
              </a:rPr>
              <a:t>Gynaecologists</a:t>
            </a:r>
            <a:r>
              <a:rPr lang="en-US" sz="1708" b="1" dirty="0">
                <a:solidFill>
                  <a:srgbClr val="3288B9"/>
                </a:solidFill>
                <a:latin typeface="Canva Sans"/>
                <a:ea typeface="Canva Sans"/>
                <a:cs typeface="Canva Sans"/>
                <a:sym typeface="Canva Sans"/>
              </a:rPr>
              <a:t> (2022) Improving Patient Safety in Maternity Care. Available at: https://www.rcog.org.uk/guidance </a:t>
            </a:r>
          </a:p>
          <a:p>
            <a:pPr algn="just">
              <a:lnSpc>
                <a:spcPts val="2391"/>
              </a:lnSpc>
              <a:spcBef>
                <a:spcPct val="0"/>
              </a:spcBef>
            </a:pPr>
            <a:r>
              <a:rPr lang="en-US" sz="1708" b="1" dirty="0">
                <a:solidFill>
                  <a:srgbClr val="3288B9"/>
                </a:solidFill>
                <a:latin typeface="Canva Sans"/>
                <a:ea typeface="Canva Sans"/>
                <a:cs typeface="Canva Sans"/>
                <a:sym typeface="Canva Sans"/>
              </a:rPr>
              <a:t>10. The Health Foundation (2023) Patient Safety and Healthcare Quality Improvement. Available at: https://www.health.org.uk/what-we-do/patient-safety </a:t>
            </a:r>
          </a:p>
          <a:p>
            <a:pPr algn="just">
              <a:lnSpc>
                <a:spcPts val="2391"/>
              </a:lnSpc>
              <a:spcBef>
                <a:spcPct val="0"/>
              </a:spcBef>
            </a:pPr>
            <a:r>
              <a:rPr lang="en-US" sz="1708" b="1" dirty="0">
                <a:solidFill>
                  <a:srgbClr val="3288B9"/>
                </a:solidFill>
                <a:latin typeface="Canva Sans"/>
                <a:ea typeface="Canva Sans"/>
                <a:cs typeface="Canva Sans"/>
                <a:sym typeface="Canva Sans"/>
              </a:rPr>
              <a:t>11. British Medical Association (2023) Maternity Services in England. Available at: https://www.bma.org.uk/advice-and-support/nhs-delivery-and workforce/maternity-services </a:t>
            </a:r>
          </a:p>
          <a:p>
            <a:pPr algn="just">
              <a:lnSpc>
                <a:spcPts val="2391"/>
              </a:lnSpc>
              <a:spcBef>
                <a:spcPct val="0"/>
              </a:spcBef>
            </a:pPr>
            <a:r>
              <a:rPr lang="en-US" sz="1708" b="1" dirty="0">
                <a:solidFill>
                  <a:srgbClr val="3288B9"/>
                </a:solidFill>
                <a:latin typeface="Canva Sans"/>
                <a:ea typeface="Canva Sans"/>
                <a:cs typeface="Canva Sans"/>
                <a:sym typeface="Canva Sans"/>
              </a:rPr>
              <a:t>12. NHS England (2022) Saving Babies’ Lives Care Bundle Version 3. Available at: https://www.england.nhs.uk/publication/saving-babies-lives-care-bundle-version-3 </a:t>
            </a:r>
          </a:p>
          <a:p>
            <a:pPr algn="just">
              <a:lnSpc>
                <a:spcPts val="2391"/>
              </a:lnSpc>
              <a:spcBef>
                <a:spcPct val="0"/>
              </a:spcBef>
            </a:pPr>
            <a:r>
              <a:rPr lang="en-US" sz="1708" b="1" dirty="0">
                <a:solidFill>
                  <a:srgbClr val="3288B9"/>
                </a:solidFill>
                <a:latin typeface="Canva Sans"/>
                <a:ea typeface="Canva Sans"/>
                <a:cs typeface="Canva Sans"/>
                <a:sym typeface="Canva Sans"/>
              </a:rPr>
              <a:t>13. Healthcare Safety Investigation Branch (2021) Maternity Investigations </a:t>
            </a:r>
            <a:r>
              <a:rPr lang="en-US" sz="1708" b="1" dirty="0" err="1">
                <a:solidFill>
                  <a:srgbClr val="3288B9"/>
                </a:solidFill>
                <a:latin typeface="Canva Sans"/>
                <a:ea typeface="Canva Sans"/>
                <a:cs typeface="Canva Sans"/>
                <a:sym typeface="Canva Sans"/>
              </a:rPr>
              <a:t>Programme</a:t>
            </a:r>
            <a:r>
              <a:rPr lang="en-US" sz="1708" b="1" dirty="0">
                <a:solidFill>
                  <a:srgbClr val="3288B9"/>
                </a:solidFill>
                <a:latin typeface="Canva Sans"/>
                <a:ea typeface="Canva Sans"/>
                <a:cs typeface="Canva Sans"/>
                <a:sym typeface="Canva Sans"/>
              </a:rPr>
              <a:t>. Available at: https://www.hsib.org.uk/investigations-cases/maternity-investigations </a:t>
            </a:r>
          </a:p>
          <a:p>
            <a:pPr algn="just">
              <a:lnSpc>
                <a:spcPts val="2391"/>
              </a:lnSpc>
              <a:spcBef>
                <a:spcPct val="0"/>
              </a:spcBef>
            </a:pPr>
            <a:r>
              <a:rPr lang="en-US" sz="1708" b="1" dirty="0">
                <a:solidFill>
                  <a:srgbClr val="3288B9"/>
                </a:solidFill>
                <a:latin typeface="Canva Sans"/>
                <a:ea typeface="Canva Sans"/>
                <a:cs typeface="Canva Sans"/>
                <a:sym typeface="Canva Sans"/>
              </a:rPr>
              <a:t>14. The Lancet (2021) Maternal Health and Patient Safety Research. Available at: https://www.thelancet.com </a:t>
            </a:r>
          </a:p>
          <a:p>
            <a:pPr algn="just">
              <a:lnSpc>
                <a:spcPts val="2391"/>
              </a:lnSpc>
              <a:spcBef>
                <a:spcPct val="0"/>
              </a:spcBef>
            </a:pPr>
            <a:r>
              <a:rPr lang="en-US" sz="1708" b="1" dirty="0">
                <a:solidFill>
                  <a:srgbClr val="3288B9"/>
                </a:solidFill>
                <a:latin typeface="Canva Sans"/>
                <a:ea typeface="Canva Sans"/>
                <a:cs typeface="Canva Sans"/>
                <a:sym typeface="Canva Sans"/>
              </a:rPr>
              <a:t>15. World Health Organization (2021) Standards for Improving Quality of Maternal and Newborn Care. Available at: https://www.who.int/publications/i/item/9789241511216 </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27ADAF">
                <a:alpha val="100000"/>
              </a:srgbClr>
            </a:gs>
            <a:gs pos="25000">
              <a:srgbClr val="004C73">
                <a:alpha val="100000"/>
              </a:srgbClr>
            </a:gs>
            <a:gs pos="50000">
              <a:srgbClr val="004C73">
                <a:alpha val="100000"/>
              </a:srgbClr>
            </a:gs>
            <a:gs pos="75000">
              <a:srgbClr val="004B72">
                <a:alpha val="100000"/>
              </a:srgbClr>
            </a:gs>
            <a:gs pos="100000">
              <a:srgbClr val="004B72">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2379022" y="8882448"/>
            <a:ext cx="4817827" cy="837097"/>
          </a:xfrm>
          <a:custGeom>
            <a:avLst/>
            <a:gdLst/>
            <a:ahLst/>
            <a:cxnLst/>
            <a:rect l="l" t="t" r="r" b="b"/>
            <a:pathLst>
              <a:path w="4817827" h="837097">
                <a:moveTo>
                  <a:pt x="0" y="0"/>
                </a:moveTo>
                <a:lnTo>
                  <a:pt x="4817827" y="0"/>
                </a:lnTo>
                <a:lnTo>
                  <a:pt x="4817827" y="837097"/>
                </a:lnTo>
                <a:lnTo>
                  <a:pt x="0" y="837097"/>
                </a:lnTo>
                <a:lnTo>
                  <a:pt x="0" y="0"/>
                </a:lnTo>
                <a:close/>
              </a:path>
            </a:pathLst>
          </a:custGeom>
          <a:blipFill>
            <a:blip r:embed="rId2">
              <a:alphaModFix amt="50000"/>
            </a:blip>
            <a:stretch>
              <a:fillRect/>
            </a:stretch>
          </a:blipFill>
        </p:spPr>
      </p:sp>
      <p:grpSp>
        <p:nvGrpSpPr>
          <p:cNvPr id="3" name="Group 3"/>
          <p:cNvGrpSpPr/>
          <p:nvPr/>
        </p:nvGrpSpPr>
        <p:grpSpPr>
          <a:xfrm>
            <a:off x="2402730" y="8506596"/>
            <a:ext cx="4770411" cy="751704"/>
            <a:chOff x="0" y="0"/>
            <a:chExt cx="1256405" cy="197980"/>
          </a:xfrm>
        </p:grpSpPr>
        <p:sp>
          <p:nvSpPr>
            <p:cNvPr id="4" name="Freeform 4"/>
            <p:cNvSpPr/>
            <p:nvPr/>
          </p:nvSpPr>
          <p:spPr>
            <a:xfrm>
              <a:off x="0" y="0"/>
              <a:ext cx="1256405" cy="197980"/>
            </a:xfrm>
            <a:custGeom>
              <a:avLst/>
              <a:gdLst/>
              <a:ahLst/>
              <a:cxnLst/>
              <a:rect l="l" t="t" r="r" b="b"/>
              <a:pathLst>
                <a:path w="1256405" h="197980">
                  <a:moveTo>
                    <a:pt x="82768" y="0"/>
                  </a:moveTo>
                  <a:lnTo>
                    <a:pt x="1173636" y="0"/>
                  </a:lnTo>
                  <a:cubicBezTo>
                    <a:pt x="1195588" y="0"/>
                    <a:pt x="1216640" y="8720"/>
                    <a:pt x="1232162" y="24242"/>
                  </a:cubicBezTo>
                  <a:cubicBezTo>
                    <a:pt x="1247684" y="39764"/>
                    <a:pt x="1256405" y="60817"/>
                    <a:pt x="1256405" y="82768"/>
                  </a:cubicBezTo>
                  <a:lnTo>
                    <a:pt x="1256405" y="115212"/>
                  </a:lnTo>
                  <a:cubicBezTo>
                    <a:pt x="1256405" y="137163"/>
                    <a:pt x="1247684" y="158215"/>
                    <a:pt x="1232162" y="173737"/>
                  </a:cubicBezTo>
                  <a:cubicBezTo>
                    <a:pt x="1216640" y="189259"/>
                    <a:pt x="1195588" y="197980"/>
                    <a:pt x="1173636" y="197980"/>
                  </a:cubicBezTo>
                  <a:lnTo>
                    <a:pt x="82768" y="197980"/>
                  </a:lnTo>
                  <a:cubicBezTo>
                    <a:pt x="37057" y="197980"/>
                    <a:pt x="0" y="160923"/>
                    <a:pt x="0" y="115212"/>
                  </a:cubicBezTo>
                  <a:lnTo>
                    <a:pt x="0" y="82768"/>
                  </a:lnTo>
                  <a:cubicBezTo>
                    <a:pt x="0" y="60817"/>
                    <a:pt x="8720" y="39764"/>
                    <a:pt x="24242" y="24242"/>
                  </a:cubicBezTo>
                  <a:cubicBezTo>
                    <a:pt x="39764" y="8720"/>
                    <a:pt x="60817" y="0"/>
                    <a:pt x="82768" y="0"/>
                  </a:cubicBezTo>
                  <a:close/>
                </a:path>
              </a:pathLst>
            </a:custGeom>
            <a:solidFill>
              <a:srgbClr val="5CE1E6"/>
            </a:solidFill>
          </p:spPr>
        </p:sp>
        <p:sp>
          <p:nvSpPr>
            <p:cNvPr id="5" name="TextBox 5"/>
            <p:cNvSpPr txBox="1"/>
            <p:nvPr/>
          </p:nvSpPr>
          <p:spPr>
            <a:xfrm>
              <a:off x="0" y="-38100"/>
              <a:ext cx="1256405" cy="23608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3892330" y="1338199"/>
            <a:ext cx="1774600" cy="557489"/>
            <a:chOff x="0" y="0"/>
            <a:chExt cx="467384" cy="146828"/>
          </a:xfrm>
        </p:grpSpPr>
        <p:sp>
          <p:nvSpPr>
            <p:cNvPr id="7" name="Freeform 7"/>
            <p:cNvSpPr/>
            <p:nvPr/>
          </p:nvSpPr>
          <p:spPr>
            <a:xfrm>
              <a:off x="0" y="0"/>
              <a:ext cx="467385" cy="146828"/>
            </a:xfrm>
            <a:custGeom>
              <a:avLst/>
              <a:gdLst/>
              <a:ahLst/>
              <a:cxnLst/>
              <a:rect l="l" t="t" r="r" b="b"/>
              <a:pathLst>
                <a:path w="467385" h="146828">
                  <a:moveTo>
                    <a:pt x="73414" y="0"/>
                  </a:moveTo>
                  <a:lnTo>
                    <a:pt x="393970" y="0"/>
                  </a:lnTo>
                  <a:cubicBezTo>
                    <a:pt x="413441" y="0"/>
                    <a:pt x="432114" y="7735"/>
                    <a:pt x="445882" y="21503"/>
                  </a:cubicBezTo>
                  <a:cubicBezTo>
                    <a:pt x="459650" y="35270"/>
                    <a:pt x="467385" y="53944"/>
                    <a:pt x="467385" y="73414"/>
                  </a:cubicBezTo>
                  <a:lnTo>
                    <a:pt x="467385" y="73414"/>
                  </a:lnTo>
                  <a:cubicBezTo>
                    <a:pt x="467385" y="92885"/>
                    <a:pt x="459650" y="111558"/>
                    <a:pt x="445882" y="125326"/>
                  </a:cubicBezTo>
                  <a:cubicBezTo>
                    <a:pt x="432114" y="139094"/>
                    <a:pt x="413441" y="146828"/>
                    <a:pt x="393970" y="146828"/>
                  </a:cubicBezTo>
                  <a:lnTo>
                    <a:pt x="73414" y="146828"/>
                  </a:lnTo>
                  <a:cubicBezTo>
                    <a:pt x="53944" y="146828"/>
                    <a:pt x="35270" y="139094"/>
                    <a:pt x="21503" y="125326"/>
                  </a:cubicBezTo>
                  <a:cubicBezTo>
                    <a:pt x="7735" y="111558"/>
                    <a:pt x="0" y="92885"/>
                    <a:pt x="0" y="73414"/>
                  </a:cubicBezTo>
                  <a:lnTo>
                    <a:pt x="0" y="73414"/>
                  </a:lnTo>
                  <a:cubicBezTo>
                    <a:pt x="0" y="53944"/>
                    <a:pt x="7735" y="35270"/>
                    <a:pt x="21503" y="21503"/>
                  </a:cubicBezTo>
                  <a:cubicBezTo>
                    <a:pt x="35270" y="7735"/>
                    <a:pt x="53944" y="0"/>
                    <a:pt x="73414" y="0"/>
                  </a:cubicBezTo>
                  <a:close/>
                </a:path>
              </a:pathLst>
            </a:custGeom>
            <a:solidFill>
              <a:srgbClr val="5CE1E6"/>
            </a:solidFill>
          </p:spPr>
        </p:sp>
        <p:sp>
          <p:nvSpPr>
            <p:cNvPr id="8" name="TextBox 8"/>
            <p:cNvSpPr txBox="1"/>
            <p:nvPr/>
          </p:nvSpPr>
          <p:spPr>
            <a:xfrm>
              <a:off x="0" y="-38100"/>
              <a:ext cx="467384" cy="184928"/>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11303381" y="1338199"/>
            <a:ext cx="2303199" cy="557489"/>
            <a:chOff x="0" y="0"/>
            <a:chExt cx="606604" cy="146828"/>
          </a:xfrm>
        </p:grpSpPr>
        <p:sp>
          <p:nvSpPr>
            <p:cNvPr id="10" name="Freeform 10"/>
            <p:cNvSpPr/>
            <p:nvPr/>
          </p:nvSpPr>
          <p:spPr>
            <a:xfrm>
              <a:off x="0" y="0"/>
              <a:ext cx="606604" cy="146828"/>
            </a:xfrm>
            <a:custGeom>
              <a:avLst/>
              <a:gdLst/>
              <a:ahLst/>
              <a:cxnLst/>
              <a:rect l="l" t="t" r="r" b="b"/>
              <a:pathLst>
                <a:path w="606604" h="146828">
                  <a:moveTo>
                    <a:pt x="73414" y="0"/>
                  </a:moveTo>
                  <a:lnTo>
                    <a:pt x="533190" y="0"/>
                  </a:lnTo>
                  <a:cubicBezTo>
                    <a:pt x="552660" y="0"/>
                    <a:pt x="571334" y="7735"/>
                    <a:pt x="585101" y="21503"/>
                  </a:cubicBezTo>
                  <a:cubicBezTo>
                    <a:pt x="598869" y="35270"/>
                    <a:pt x="606604" y="53944"/>
                    <a:pt x="606604" y="73414"/>
                  </a:cubicBezTo>
                  <a:lnTo>
                    <a:pt x="606604" y="73414"/>
                  </a:lnTo>
                  <a:cubicBezTo>
                    <a:pt x="606604" y="92885"/>
                    <a:pt x="598869" y="111558"/>
                    <a:pt x="585101" y="125326"/>
                  </a:cubicBezTo>
                  <a:cubicBezTo>
                    <a:pt x="571334" y="139094"/>
                    <a:pt x="552660" y="146828"/>
                    <a:pt x="533190" y="146828"/>
                  </a:cubicBezTo>
                  <a:lnTo>
                    <a:pt x="73414" y="146828"/>
                  </a:lnTo>
                  <a:cubicBezTo>
                    <a:pt x="53944" y="146828"/>
                    <a:pt x="35270" y="139094"/>
                    <a:pt x="21503" y="125326"/>
                  </a:cubicBezTo>
                  <a:cubicBezTo>
                    <a:pt x="7735" y="111558"/>
                    <a:pt x="0" y="92885"/>
                    <a:pt x="0" y="73414"/>
                  </a:cubicBezTo>
                  <a:lnTo>
                    <a:pt x="0" y="73414"/>
                  </a:lnTo>
                  <a:cubicBezTo>
                    <a:pt x="0" y="53944"/>
                    <a:pt x="7735" y="35270"/>
                    <a:pt x="21503" y="21503"/>
                  </a:cubicBezTo>
                  <a:cubicBezTo>
                    <a:pt x="35270" y="7735"/>
                    <a:pt x="53944" y="0"/>
                    <a:pt x="73414" y="0"/>
                  </a:cubicBezTo>
                  <a:close/>
                </a:path>
              </a:pathLst>
            </a:custGeom>
            <a:solidFill>
              <a:srgbClr val="5CE1E6"/>
            </a:solidFill>
          </p:spPr>
        </p:sp>
        <p:sp>
          <p:nvSpPr>
            <p:cNvPr id="11" name="TextBox 11"/>
            <p:cNvSpPr txBox="1"/>
            <p:nvPr/>
          </p:nvSpPr>
          <p:spPr>
            <a:xfrm>
              <a:off x="0" y="-38100"/>
              <a:ext cx="606604" cy="184928"/>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8714432" y="1338199"/>
            <a:ext cx="2303199" cy="557489"/>
            <a:chOff x="0" y="0"/>
            <a:chExt cx="606604" cy="146828"/>
          </a:xfrm>
        </p:grpSpPr>
        <p:sp>
          <p:nvSpPr>
            <p:cNvPr id="13" name="Freeform 13"/>
            <p:cNvSpPr/>
            <p:nvPr/>
          </p:nvSpPr>
          <p:spPr>
            <a:xfrm>
              <a:off x="0" y="0"/>
              <a:ext cx="606604" cy="146828"/>
            </a:xfrm>
            <a:custGeom>
              <a:avLst/>
              <a:gdLst/>
              <a:ahLst/>
              <a:cxnLst/>
              <a:rect l="l" t="t" r="r" b="b"/>
              <a:pathLst>
                <a:path w="606604" h="146828">
                  <a:moveTo>
                    <a:pt x="73414" y="0"/>
                  </a:moveTo>
                  <a:lnTo>
                    <a:pt x="533190" y="0"/>
                  </a:lnTo>
                  <a:cubicBezTo>
                    <a:pt x="552660" y="0"/>
                    <a:pt x="571334" y="7735"/>
                    <a:pt x="585101" y="21503"/>
                  </a:cubicBezTo>
                  <a:cubicBezTo>
                    <a:pt x="598869" y="35270"/>
                    <a:pt x="606604" y="53944"/>
                    <a:pt x="606604" y="73414"/>
                  </a:cubicBezTo>
                  <a:lnTo>
                    <a:pt x="606604" y="73414"/>
                  </a:lnTo>
                  <a:cubicBezTo>
                    <a:pt x="606604" y="92885"/>
                    <a:pt x="598869" y="111558"/>
                    <a:pt x="585101" y="125326"/>
                  </a:cubicBezTo>
                  <a:cubicBezTo>
                    <a:pt x="571334" y="139094"/>
                    <a:pt x="552660" y="146828"/>
                    <a:pt x="533190" y="146828"/>
                  </a:cubicBezTo>
                  <a:lnTo>
                    <a:pt x="73414" y="146828"/>
                  </a:lnTo>
                  <a:cubicBezTo>
                    <a:pt x="53944" y="146828"/>
                    <a:pt x="35270" y="139094"/>
                    <a:pt x="21503" y="125326"/>
                  </a:cubicBezTo>
                  <a:cubicBezTo>
                    <a:pt x="7735" y="111558"/>
                    <a:pt x="0" y="92885"/>
                    <a:pt x="0" y="73414"/>
                  </a:cubicBezTo>
                  <a:lnTo>
                    <a:pt x="0" y="73414"/>
                  </a:lnTo>
                  <a:cubicBezTo>
                    <a:pt x="0" y="53944"/>
                    <a:pt x="7735" y="35270"/>
                    <a:pt x="21503" y="21503"/>
                  </a:cubicBezTo>
                  <a:cubicBezTo>
                    <a:pt x="35270" y="7735"/>
                    <a:pt x="53944" y="0"/>
                    <a:pt x="73414" y="0"/>
                  </a:cubicBezTo>
                  <a:close/>
                </a:path>
              </a:pathLst>
            </a:custGeom>
            <a:solidFill>
              <a:srgbClr val="5CE1E6"/>
            </a:solidFill>
          </p:spPr>
        </p:sp>
        <p:sp>
          <p:nvSpPr>
            <p:cNvPr id="14" name="TextBox 14"/>
            <p:cNvSpPr txBox="1"/>
            <p:nvPr/>
          </p:nvSpPr>
          <p:spPr>
            <a:xfrm>
              <a:off x="0" y="-38100"/>
              <a:ext cx="606604" cy="184928"/>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p:cNvSpPr/>
          <p:nvPr/>
        </p:nvSpPr>
        <p:spPr>
          <a:xfrm>
            <a:off x="1028700" y="1053758"/>
            <a:ext cx="568882" cy="568882"/>
          </a:xfrm>
          <a:custGeom>
            <a:avLst/>
            <a:gdLst/>
            <a:ahLst/>
            <a:cxnLst/>
            <a:rect l="l" t="t" r="r" b="b"/>
            <a:pathLst>
              <a:path w="568882" h="568882">
                <a:moveTo>
                  <a:pt x="0" y="0"/>
                </a:moveTo>
                <a:lnTo>
                  <a:pt x="568882" y="0"/>
                </a:lnTo>
                <a:lnTo>
                  <a:pt x="568882" y="568882"/>
                </a:lnTo>
                <a:lnTo>
                  <a:pt x="0" y="568882"/>
                </a:lnTo>
                <a:lnTo>
                  <a:pt x="0" y="0"/>
                </a:lnTo>
                <a:close/>
              </a:path>
            </a:pathLst>
          </a:custGeom>
          <a:blipFill>
            <a:blip r:embed="rId3">
              <a:extLst>
                <a:ext uri="{96DAC541-7B7A-43D3-8B79-37D633B846F1}">
                  <asvg:svgBlip xmlns:asvg="http://schemas.microsoft.com/office/drawing/2016/SVG/main" xmlns="" r:embed="rId6"/>
                </a:ext>
              </a:extLst>
            </a:blip>
            <a:stretch>
              <a:fillRect/>
            </a:stretch>
          </a:blipFill>
        </p:spPr>
      </p:sp>
      <p:sp>
        <p:nvSpPr>
          <p:cNvPr id="17" name="Freeform 17"/>
          <p:cNvSpPr/>
          <p:nvPr/>
        </p:nvSpPr>
        <p:spPr>
          <a:xfrm>
            <a:off x="-352251" y="8506596"/>
            <a:ext cx="2761903" cy="2761903"/>
          </a:xfrm>
          <a:custGeom>
            <a:avLst/>
            <a:gdLst/>
            <a:ahLst/>
            <a:cxnLst/>
            <a:rect l="l" t="t" r="r" b="b"/>
            <a:pathLst>
              <a:path w="2761903" h="2761903">
                <a:moveTo>
                  <a:pt x="0" y="0"/>
                </a:moveTo>
                <a:lnTo>
                  <a:pt x="2761902" y="0"/>
                </a:lnTo>
                <a:lnTo>
                  <a:pt x="2761902" y="2761902"/>
                </a:lnTo>
                <a:lnTo>
                  <a:pt x="0" y="2761902"/>
                </a:lnTo>
                <a:lnTo>
                  <a:pt x="0" y="0"/>
                </a:lnTo>
                <a:close/>
              </a:path>
            </a:pathLst>
          </a:custGeom>
          <a:blipFill>
            <a:blip r:embed="rId7">
              <a:alphaModFix amt="20999"/>
              <a:extLst>
                <a:ext uri="{96DAC541-7B7A-43D3-8B79-37D633B846F1}">
                  <asvg:svgBlip xmlns:asvg="http://schemas.microsoft.com/office/drawing/2016/SVG/main" xmlns="" r:embed="rId8"/>
                </a:ext>
              </a:extLst>
            </a:blip>
            <a:stretch>
              <a:fillRect/>
            </a:stretch>
          </a:blipFill>
        </p:spPr>
      </p:sp>
      <p:sp>
        <p:nvSpPr>
          <p:cNvPr id="18" name="Freeform 18"/>
          <p:cNvSpPr/>
          <p:nvPr/>
        </p:nvSpPr>
        <p:spPr>
          <a:xfrm>
            <a:off x="16037325" y="-867024"/>
            <a:ext cx="3078164" cy="3078164"/>
          </a:xfrm>
          <a:custGeom>
            <a:avLst/>
            <a:gdLst/>
            <a:ahLst/>
            <a:cxnLst/>
            <a:rect l="l" t="t" r="r" b="b"/>
            <a:pathLst>
              <a:path w="3078164" h="3078164">
                <a:moveTo>
                  <a:pt x="0" y="0"/>
                </a:moveTo>
                <a:lnTo>
                  <a:pt x="3078164" y="0"/>
                </a:lnTo>
                <a:lnTo>
                  <a:pt x="3078164" y="3078165"/>
                </a:lnTo>
                <a:lnTo>
                  <a:pt x="0" y="3078165"/>
                </a:lnTo>
                <a:lnTo>
                  <a:pt x="0" y="0"/>
                </a:lnTo>
                <a:close/>
              </a:path>
            </a:pathLst>
          </a:custGeom>
          <a:blipFill>
            <a:blip r:embed="rId7">
              <a:alphaModFix amt="20999"/>
              <a:extLst>
                <a:ext uri="{96DAC541-7B7A-43D3-8B79-37D633B846F1}">
                  <asvg:svgBlip xmlns:asvg="http://schemas.microsoft.com/office/drawing/2016/SVG/main" xmlns="" r:embed="rId8"/>
                </a:ext>
              </a:extLst>
            </a:blip>
            <a:stretch>
              <a:fillRect/>
            </a:stretch>
          </a:blipFill>
        </p:spPr>
      </p:sp>
      <p:sp>
        <p:nvSpPr>
          <p:cNvPr id="19" name="TextBox 19"/>
          <p:cNvSpPr txBox="1"/>
          <p:nvPr/>
        </p:nvSpPr>
        <p:spPr>
          <a:xfrm>
            <a:off x="2402730" y="3685327"/>
            <a:ext cx="7617164" cy="1186813"/>
          </a:xfrm>
          <a:prstGeom prst="rect">
            <a:avLst/>
          </a:prstGeom>
        </p:spPr>
        <p:txBody>
          <a:bodyPr lIns="0" tIns="0" rIns="0" bIns="0" rtlCol="0" anchor="t">
            <a:spAutoFit/>
          </a:bodyPr>
          <a:lstStyle/>
          <a:p>
            <a:pPr algn="l">
              <a:lnSpc>
                <a:spcPts val="9179"/>
              </a:lnSpc>
            </a:pPr>
            <a:r>
              <a:rPr lang="en-US" sz="8499" b="1">
                <a:solidFill>
                  <a:srgbClr val="FFFFFF"/>
                </a:solidFill>
                <a:latin typeface="Montserrat Ultra-Bold"/>
                <a:ea typeface="Montserrat Ultra-Bold"/>
                <a:cs typeface="Montserrat Ultra-Bold"/>
                <a:sym typeface="Montserrat Ultra-Bold"/>
              </a:rPr>
              <a:t>THANK YOU</a:t>
            </a:r>
          </a:p>
        </p:txBody>
      </p:sp>
      <p:sp>
        <p:nvSpPr>
          <p:cNvPr id="20" name="TextBox 20"/>
          <p:cNvSpPr txBox="1"/>
          <p:nvPr/>
        </p:nvSpPr>
        <p:spPr>
          <a:xfrm>
            <a:off x="2402730" y="4948340"/>
            <a:ext cx="10052251" cy="951360"/>
          </a:xfrm>
          <a:prstGeom prst="rect">
            <a:avLst/>
          </a:prstGeom>
        </p:spPr>
        <p:txBody>
          <a:bodyPr lIns="0" tIns="0" rIns="0" bIns="0" rtlCol="0" anchor="t">
            <a:spAutoFit/>
          </a:bodyPr>
          <a:lstStyle/>
          <a:p>
            <a:pPr algn="l">
              <a:lnSpc>
                <a:spcPts val="7344"/>
              </a:lnSpc>
            </a:pPr>
            <a:r>
              <a:rPr lang="en-US" sz="6800" b="1" dirty="0">
                <a:solidFill>
                  <a:srgbClr val="FFFFFF"/>
                </a:solidFill>
                <a:latin typeface="Montserrat Ultra-Bold"/>
                <a:ea typeface="Montserrat Ultra-Bold"/>
                <a:cs typeface="Montserrat Ultra-Bold"/>
                <a:sym typeface="Montserrat Ultra-Bold"/>
              </a:rPr>
              <a:t>AND STAY HEALTHY</a:t>
            </a:r>
          </a:p>
        </p:txBody>
      </p:sp>
      <p:sp>
        <p:nvSpPr>
          <p:cNvPr id="21" name="TextBox 21"/>
          <p:cNvSpPr txBox="1"/>
          <p:nvPr/>
        </p:nvSpPr>
        <p:spPr>
          <a:xfrm>
            <a:off x="1673027" y="1209675"/>
            <a:ext cx="1820511" cy="295148"/>
          </a:xfrm>
          <a:prstGeom prst="rect">
            <a:avLst/>
          </a:prstGeom>
        </p:spPr>
        <p:txBody>
          <a:bodyPr lIns="0" tIns="0" rIns="0" bIns="0" rtlCol="0" anchor="t">
            <a:spAutoFit/>
          </a:bodyPr>
          <a:lstStyle/>
          <a:p>
            <a:pPr algn="l">
              <a:lnSpc>
                <a:spcPts val="2266"/>
              </a:lnSpc>
            </a:pPr>
            <a:r>
              <a:rPr lang="en-US" sz="2200" b="1">
                <a:solidFill>
                  <a:srgbClr val="FFFFFF"/>
                </a:solidFill>
                <a:latin typeface="Montserrat Bold"/>
                <a:ea typeface="Montserrat Bold"/>
                <a:cs typeface="Montserrat Bold"/>
                <a:sym typeface="Montserrat Bold"/>
              </a:rPr>
              <a:t>NHS</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TotalTime>
  <Words>998</Words>
  <Application>Microsoft Office PowerPoint</Application>
  <PresentationFormat>Custom</PresentationFormat>
  <Paragraphs>130</Paragraphs>
  <Slides>14</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Canva Sans</vt:lpstr>
      <vt:lpstr>Montserrat Bold</vt:lpstr>
      <vt:lpstr>Arial</vt:lpstr>
      <vt:lpstr>Montserrat Ultra-Bold</vt:lpstr>
      <vt:lpstr>Poppins Medium</vt:lpstr>
      <vt:lpstr>Poppins Bold</vt:lpstr>
      <vt:lpstr>Calibri</vt:lpstr>
      <vt:lpstr>Poppins Light</vt:lpstr>
      <vt:lpstr>Arial Bold</vt:lpstr>
      <vt:lpstr>Poppins Semi-Bold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Medical Presentation</dc:title>
  <cp:lastModifiedBy>Microsoft account</cp:lastModifiedBy>
  <cp:revision>13</cp:revision>
  <dcterms:created xsi:type="dcterms:W3CDTF">2006-08-16T00:00:00Z</dcterms:created>
  <dcterms:modified xsi:type="dcterms:W3CDTF">2026-03-23T17:14:50Z</dcterms:modified>
  <dc:identifier>DAHDwvtRBHc</dc:identifier>
</cp:coreProperties>
</file>