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0" d="100"/>
          <a:sy n="60" d="100"/>
        </p:scale>
        <p:origin x="88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7826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presentation raises awareness of dementia as a long-term condition, following the diagnosis, assessment, treatment, management and prevention structure required by the brief. My audience is community-based primary care nurses and memory-service practitioners, so I will pitch clinical and co-production content to their day-to-day roles.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route map. I move from what dementia is, through its scale and burden in the UK and globally, into diagnosis, NICE-guided management and treatment, comorbidity and prevention, and finish on the co-production skills and the NHS comprehensive model of personalised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Health Organization's 2025 fact sheet defines dementia as a syndrome of progressive cognitive decline that is not a normal part of ageing. NICE guideline NG97 frames the same clinically. Aetiology differs by subtype — Alzheimer's involves amyloid and tau, vascular dementia reflects cerebrovascular damage, and Cai and colleagues' 2026 World Stroke Organization fact sheet notes mixed pathology is very common. Symptoms span memory, language, executive function and behavioural and psychological symptoms of dementia.</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Alzheimer's Society's 2025 figures put UK prevalence at around 982,000, climbing to 1.4 million by 2040, with more than a third undiagnosed. Globally, the WHO reports 57 million people living with dementia in 2021, ten million new cases each year, and a projection of 139 million by 2050 — over 60% in low- and middle-income countries. Dementia is now the leading cause of death in the UK and the seventh globally.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burden is enormous. The Alzheimer's Society estimates UK costs of £42 billion in 2024 rising to £90 billion by 2040. The WHO put the 2019 global cost at 1.3 trillion US dollars, about half of it absorbed by unpaid carers giving around five hours of care daily. Socially, dementia drives isolation and carer strain; a 2025 survey found one in five received no support, and only a third of care staff have dementia training — a clear workforce priority for this audience.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Diagnosis follows the NICE NG97 pathway. In primary care, nurses and GPs take a history with an informant and use a brief validated test — GPCOG, 6CIT, 10-CS or Mini-Cog — then exclude reversible causes with bloods and a medication review before referral to a memory service for confirmation, MoCA or ACE-III and structural imaging. Crucially, NICE says not to rely on a single cognition score. Creavin and colleagues show GP judgement plus a brief test is efficient and accurate. Around 40% of UK cases are still undiagnosed, so proactive case-finding matters.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is anchored in NICE NG97 and the NHS Long Term Plan, supported by Wagner's Chronic Care Model and case-management approaches that give a named coordinator across the pathway. NICE is explicit that non-pharmacological, person-centred care is first-line: a structured assessment of distress before any medication, cognitive stimulation therapy for mild-to-moderate dementia, carer support such as the START programme, review of anticholinergic burden, and antipsychotics reserved for severe distress at the lowest dose for the shortest time with review at least every six weeks.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Pharmacological treatment is symptomatic. NICE NG97 recommends acetylcholinesterase inhibitors — donepezil, galantamine, rivastigmine — for mild-to-moderate Alzheimer's, and memantine for severe disease or where inhibitors are contraindicated, with combination therapy in severe AD. Antipsychotics are strictly time-limited. The headline development is disease-modifying anti-amyloid antibodies: lecanemab and donanemab were MHRA-licensed in 2024 and slow early Alzheimer's by about four to six months, but NICE has repeatedly rejected them for the NHS on cost-effectiveness grounds. No treatment yet cures dementia.</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Dementia rarely travels alone. A 2025 nationwide Medicare study of 5.7 million incident cases found hypertension in around 86%, depression in a third and rising anxiety and diabetes. Zhang and colleagues show cardiometabolic multimorbidity accelerates decline and neuropsychiatric symptoms, and a 2025 systematic review confirms multimorbidity independently raises dementia risk. For nurses this means whole-person, integrated management — attending to the heart, the mood and the medicines, not just the memory.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Prevention is now central. The 2024 Lancet Commission, led by Livingston, concluded that up to 45% of dementia could be prevented by tackling 14 modifiable risk factors across the life course — adding high LDL cholesterol and untreated vision loss to the previous twelve. Hearing loss and cholesterol carry the largest population attributable fractions at 7% each. Every one of these — blood pressure, hearing, smoking, activity, diabetes, isolation — is something community nurses can influence, making prevention a core professional opportunity.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Co-productive care depends on the right skills, values and behaviours. Skills include sensitive communication, cognitive and capacity assessment and care coordination. The values are dignity, compassion and a genuinely person-centred 'what matters to you' stance, respecting autonomy under the Mental Capacity Act 2005. The behaviours are about sharing power — treating the person and their carer as equal experts, advocating, enabling and practising with cultural humility. NHS England frames co-production as designing care with people, not for them.</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core recommendation is to apply the NHS Comprehensive Model of Personalised Care, drawing on all six evidence-based components. For a person with dementia this means: shared decision making about treatment and future care; a personalised 'what matters to me' support plan; enabling choice including advance care planning; social prescribing to memory cafés and community assets; supported self-management to build confidence, measured with the Patient Activation Measure; and personal health budgets for flexible packages. NHS England is clear these must be delivered together and in full to realise the benefit.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self-management to dementia needs critical nuance. Panagioti and colleagues show self-management support can cut service use without harming outcomes — but classic self-management assumes stable capacity. As dementia progresses, the model must become supported and relationship-centred, with carers as co-managers, and early health coaching, assistive technology and advance care planning while capacity is strong. The Patient Activation Measure targets support appropriately, and we must tailor to culture, language and digital access so we do not widen inequalities.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dementia is a public health emergency — nearly a million people in the UK now, 1.4 million by 2040, and the country's leading cause of death. The priorities for this audience are early accurate diagnosis via the NG97 pathway; whole-person management that is non-pharmacological first-line and addresses comorbidity; prevention acting on the fourteen Lancet risk factors, since up to 45% is preventable; and delivering personalised, co-produced care through all six components of the NHS model with supported self-management. Thank you —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E3B41"/>
        </a:solidFill>
        <a:effectLst/>
      </p:bgPr>
    </p:bg>
    <p:spTree>
      <p:nvGrpSpPr>
        <p:cNvPr id="1" name=""/>
        <p:cNvGrpSpPr/>
        <p:nvPr/>
      </p:nvGrpSpPr>
      <p:grpSpPr>
        <a:xfrm>
          <a:off x="0" y="0"/>
          <a:ext cx="0" cy="0"/>
          <a:chOff x="0" y="0"/>
          <a:chExt cx="0" cy="0"/>
        </a:xfrm>
      </p:grpSpPr>
      <p:sp>
        <p:nvSpPr>
          <p:cNvPr id="5" name="Text 2"/>
          <p:cNvSpPr/>
          <p:nvPr/>
        </p:nvSpPr>
        <p:spPr>
          <a:xfrm>
            <a:off x="502920" y="822960"/>
            <a:ext cx="8229600" cy="365760"/>
          </a:xfrm>
          <a:prstGeom prst="rect">
            <a:avLst/>
          </a:prstGeom>
          <a:noFill/>
          <a:ln/>
        </p:spPr>
        <p:txBody>
          <a:bodyPr wrap="square" rtlCol="0" anchor="ctr"/>
          <a:lstStyle/>
          <a:p>
            <a:pPr marL="0" indent="0">
              <a:buNone/>
            </a:pPr>
            <a:r>
              <a:rPr lang="en-US" sz="1400" b="1" kern="0" spc="200" dirty="0">
                <a:solidFill>
                  <a:srgbClr val="84B59F"/>
                </a:solidFill>
                <a:latin typeface="Calibri" pitchFamily="34" charset="0"/>
                <a:ea typeface="Calibri" pitchFamily="34" charset="-122"/>
                <a:cs typeface="Calibri" pitchFamily="34" charset="-120"/>
              </a:rPr>
              <a:t>MSc PUBLIC HEALTH &amp; SOCIAL CARE IN PRACTICE</a:t>
            </a:r>
            <a:endParaRPr lang="en-US" sz="1400" dirty="0"/>
          </a:p>
        </p:txBody>
      </p:sp>
      <p:sp>
        <p:nvSpPr>
          <p:cNvPr id="6" name="Text 3"/>
          <p:cNvSpPr/>
          <p:nvPr/>
        </p:nvSpPr>
        <p:spPr>
          <a:xfrm>
            <a:off x="502920" y="1339596"/>
            <a:ext cx="8229600" cy="1005840"/>
          </a:xfrm>
          <a:prstGeom prst="rect">
            <a:avLst/>
          </a:prstGeom>
          <a:noFill/>
          <a:ln/>
        </p:spPr>
        <p:txBody>
          <a:bodyPr wrap="square" rtlCol="0" anchor="ctr"/>
          <a:lstStyle/>
          <a:p>
            <a:pPr marL="0" indent="0">
              <a:buNone/>
            </a:pPr>
            <a:r>
              <a:rPr lang="en-US" sz="5800" b="1" dirty="0">
                <a:solidFill>
                  <a:srgbClr val="FFFFFF"/>
                </a:solidFill>
                <a:latin typeface="Cambria" pitchFamily="34" charset="0"/>
                <a:ea typeface="Cambria" pitchFamily="34" charset="-122"/>
                <a:cs typeface="Cambria" pitchFamily="34" charset="-120"/>
              </a:rPr>
              <a:t>Dementia</a:t>
            </a:r>
            <a:endParaRPr lang="en-US" sz="5800" dirty="0"/>
          </a:p>
        </p:txBody>
      </p:sp>
      <p:sp>
        <p:nvSpPr>
          <p:cNvPr id="7" name="Text 4"/>
          <p:cNvSpPr/>
          <p:nvPr/>
        </p:nvSpPr>
        <p:spPr>
          <a:xfrm>
            <a:off x="421049" y="2224278"/>
            <a:ext cx="7863840" cy="822960"/>
          </a:xfrm>
          <a:prstGeom prst="rect">
            <a:avLst/>
          </a:prstGeom>
          <a:noFill/>
          <a:ln/>
        </p:spPr>
        <p:txBody>
          <a:bodyPr wrap="square" rtlCol="0" anchor="ctr"/>
          <a:lstStyle/>
          <a:p>
            <a:pPr marL="0" indent="0">
              <a:buNone/>
            </a:pPr>
            <a:r>
              <a:rPr lang="en-US" sz="1900" dirty="0">
                <a:solidFill>
                  <a:srgbClr val="D8E2E0"/>
                </a:solidFill>
                <a:latin typeface="Calibri" pitchFamily="34" charset="0"/>
                <a:ea typeface="Calibri" pitchFamily="34" charset="-122"/>
                <a:cs typeface="Calibri" pitchFamily="34" charset="-120"/>
              </a:rPr>
              <a:t>Diagnosis, assessment, treatment, management and prevention of a long-term condition in the UK</a:t>
            </a:r>
            <a:endParaRPr lang="en-US" sz="1900" dirty="0"/>
          </a:p>
        </p:txBody>
      </p:sp>
      <p:sp>
        <p:nvSpPr>
          <p:cNvPr id="8" name="Shape 5"/>
          <p:cNvSpPr/>
          <p:nvPr/>
        </p:nvSpPr>
        <p:spPr>
          <a:xfrm>
            <a:off x="548640" y="3047238"/>
            <a:ext cx="7863840" cy="868680"/>
          </a:xfrm>
          <a:prstGeom prst="roundRect">
            <a:avLst>
              <a:gd name="adj" fmla="val 8421"/>
            </a:avLst>
          </a:prstGeom>
          <a:solidFill>
            <a:srgbClr val="50808E">
              <a:alpha val="85000"/>
            </a:srgbClr>
          </a:solidFill>
          <a:ln w="12700">
            <a:solidFill>
              <a:srgbClr val="84B59F"/>
            </a:solidFill>
            <a:prstDash val="solid"/>
          </a:ln>
        </p:spPr>
        <p:txBody>
          <a:bodyPr/>
          <a:lstStyle/>
          <a:p>
            <a:endParaRPr lang="en-US" dirty="0"/>
          </a:p>
        </p:txBody>
      </p:sp>
      <p:sp>
        <p:nvSpPr>
          <p:cNvPr id="9" name="Text 6"/>
          <p:cNvSpPr/>
          <p:nvPr/>
        </p:nvSpPr>
        <p:spPr>
          <a:xfrm>
            <a:off x="649649" y="3115818"/>
            <a:ext cx="7406640" cy="731520"/>
          </a:xfrm>
          <a:prstGeom prst="rect">
            <a:avLst/>
          </a:prstGeom>
          <a:noFill/>
          <a:ln/>
        </p:spPr>
        <p:txBody>
          <a:bodyPr wrap="square" rtlCol="0" anchor="ctr"/>
          <a:lstStyle/>
          <a:p>
            <a:pPr marL="0" indent="0">
              <a:buNone/>
            </a:pPr>
            <a:r>
              <a:rPr lang="en-US" sz="1400" b="1" dirty="0">
                <a:solidFill>
                  <a:srgbClr val="84B59F"/>
                </a:solidFill>
                <a:latin typeface="Calibri" pitchFamily="34" charset="0"/>
                <a:ea typeface="Calibri" pitchFamily="34" charset="-122"/>
                <a:cs typeface="Calibri" pitchFamily="34" charset="-120"/>
              </a:rPr>
              <a:t>Target audience:  </a:t>
            </a:r>
            <a:r>
              <a:rPr lang="en-US" sz="1400" dirty="0">
                <a:solidFill>
                  <a:srgbClr val="E8EEEC"/>
                </a:solidFill>
                <a:latin typeface="Calibri" pitchFamily="34" charset="0"/>
                <a:ea typeface="Calibri" pitchFamily="34" charset="-122"/>
                <a:cs typeface="Calibri" pitchFamily="34" charset="-120"/>
              </a:rPr>
              <a:t>community-based primary care nurses and multidisciplinary memory-service practitioners supporting older adults across the dementia pathway.</a:t>
            </a:r>
            <a:endParaRPr lang="en-US" sz="1400" dirty="0"/>
          </a:p>
        </p:txBody>
      </p:sp>
      <p:pic>
        <p:nvPicPr>
          <p:cNvPr id="11" name="Picture 10" descr="University of Wales Trinity Saint David and Tata Steel - National Centre  for Universities &amp; Business">
            <a:extLst>
              <a:ext uri="{FF2B5EF4-FFF2-40B4-BE49-F238E27FC236}">
                <a16:creationId xmlns:a16="http://schemas.microsoft.com/office/drawing/2014/main" id="{380BB5A5-CE8D-6758-D0F3-A55FB75CC226}"/>
              </a:ext>
            </a:extLst>
          </p:cNvPr>
          <p:cNvPicPr>
            <a:picLocks noChangeAspect="1"/>
          </p:cNvPicPr>
          <p:nvPr/>
        </p:nvPicPr>
        <p:blipFill>
          <a:blip r:embed="rId3"/>
          <a:stretch>
            <a:fillRect/>
          </a:stretch>
        </p:blipFill>
        <p:spPr>
          <a:xfrm>
            <a:off x="10530238" y="0"/>
            <a:ext cx="1661762" cy="665127"/>
          </a:xfrm>
          <a:prstGeom prst="rect">
            <a:avLst/>
          </a:prstGeom>
        </p:spPr>
      </p:pic>
      <p:sp>
        <p:nvSpPr>
          <p:cNvPr id="2" name="TextBox 1">
            <a:extLst>
              <a:ext uri="{FF2B5EF4-FFF2-40B4-BE49-F238E27FC236}">
                <a16:creationId xmlns:a16="http://schemas.microsoft.com/office/drawing/2014/main" id="{5778F4EB-C013-266C-664C-5D66BB583ADF}"/>
              </a:ext>
            </a:extLst>
          </p:cNvPr>
          <p:cNvSpPr txBox="1"/>
          <p:nvPr/>
        </p:nvSpPr>
        <p:spPr>
          <a:xfrm>
            <a:off x="548640" y="4096048"/>
            <a:ext cx="7863840" cy="2308324"/>
          </a:xfrm>
          <a:prstGeom prst="rect">
            <a:avLst/>
          </a:prstGeom>
          <a:noFill/>
        </p:spPr>
        <p:txBody>
          <a:bodyPr wrap="square" rtlCol="0">
            <a:spAutoFit/>
          </a:bodyPr>
          <a:lstStyle/>
          <a:p>
            <a:r>
              <a:rPr lang="en-IN" sz="2400" dirty="0">
                <a:solidFill>
                  <a:schemeClr val="bg1"/>
                </a:solidFill>
              </a:rPr>
              <a:t>Student Name: </a:t>
            </a:r>
            <a:r>
              <a:rPr lang="en-IN" sz="2400" dirty="0" err="1">
                <a:solidFill>
                  <a:schemeClr val="bg1"/>
                </a:solidFill>
              </a:rPr>
              <a:t>Kuchhadiya</a:t>
            </a:r>
            <a:r>
              <a:rPr lang="en-IN" sz="2400" dirty="0">
                <a:solidFill>
                  <a:schemeClr val="bg1"/>
                </a:solidFill>
              </a:rPr>
              <a:t> </a:t>
            </a:r>
            <a:r>
              <a:rPr lang="en-IN" sz="2400" dirty="0" err="1">
                <a:solidFill>
                  <a:schemeClr val="bg1"/>
                </a:solidFill>
              </a:rPr>
              <a:t>Leelabhai</a:t>
            </a:r>
            <a:r>
              <a:rPr lang="en-IN" sz="2400" dirty="0">
                <a:solidFill>
                  <a:schemeClr val="bg1"/>
                </a:solidFill>
              </a:rPr>
              <a:t> </a:t>
            </a:r>
            <a:r>
              <a:rPr lang="en-IN" sz="2400" dirty="0" err="1">
                <a:solidFill>
                  <a:schemeClr val="bg1"/>
                </a:solidFill>
              </a:rPr>
              <a:t>Avadabhai</a:t>
            </a:r>
            <a:endParaRPr lang="en-IN" sz="2400" dirty="0">
              <a:solidFill>
                <a:schemeClr val="bg1"/>
              </a:solidFill>
            </a:endParaRPr>
          </a:p>
          <a:p>
            <a:r>
              <a:rPr lang="en-IN" sz="2400" dirty="0">
                <a:solidFill>
                  <a:schemeClr val="bg1"/>
                </a:solidFill>
              </a:rPr>
              <a:t>Student ID: 2526423</a:t>
            </a:r>
          </a:p>
          <a:p>
            <a:r>
              <a:rPr lang="en-IN" sz="2400" dirty="0">
                <a:solidFill>
                  <a:schemeClr val="bg1"/>
                </a:solidFill>
              </a:rPr>
              <a:t>Module: Community Care and Management of Longer-term Conditions (LCHS7003)</a:t>
            </a:r>
          </a:p>
          <a:p>
            <a:r>
              <a:rPr lang="en-IN" sz="2400" dirty="0">
                <a:solidFill>
                  <a:schemeClr val="bg1"/>
                </a:solidFill>
              </a:rPr>
              <a:t>Component 2: Individual Presentation </a:t>
            </a:r>
          </a:p>
          <a:p>
            <a:r>
              <a:rPr lang="en-IN" sz="2400" dirty="0">
                <a:solidFill>
                  <a:schemeClr val="bg1"/>
                </a:solidFill>
              </a:rPr>
              <a:t>Lecturer Name: Muhammed Khan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PRESENTATION ROADMAP</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What we will cover</a:t>
            </a:r>
            <a:endParaRPr lang="en-US" sz="2900" dirty="0"/>
          </a:p>
        </p:txBody>
      </p:sp>
      <p:sp>
        <p:nvSpPr>
          <p:cNvPr id="4" name="Shape 2"/>
          <p:cNvSpPr/>
          <p:nvPr/>
        </p:nvSpPr>
        <p:spPr>
          <a:xfrm>
            <a:off x="457200" y="14173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Shape 3"/>
          <p:cNvSpPr/>
          <p:nvPr/>
        </p:nvSpPr>
        <p:spPr>
          <a:xfrm>
            <a:off x="658368" y="1581912"/>
            <a:ext cx="457200" cy="457200"/>
          </a:xfrm>
          <a:prstGeom prst="ellipse">
            <a:avLst/>
          </a:prstGeom>
          <a:solidFill>
            <a:srgbClr val="50808E"/>
          </a:solidFill>
          <a:ln/>
        </p:spPr>
        <p:txBody>
          <a:bodyPr/>
          <a:lstStyle/>
          <a:p>
            <a:endParaRPr lang="en-US"/>
          </a:p>
        </p:txBody>
      </p:sp>
      <p:sp>
        <p:nvSpPr>
          <p:cNvPr id="6" name="Text 4"/>
          <p:cNvSpPr/>
          <p:nvPr/>
        </p:nvSpPr>
        <p:spPr>
          <a:xfrm>
            <a:off x="658368" y="15819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325880" y="14173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Definition, symptoms &amp; aetiology</a:t>
            </a:r>
            <a:endParaRPr lang="en-US" sz="1500" dirty="0"/>
          </a:p>
        </p:txBody>
      </p:sp>
      <p:sp>
        <p:nvSpPr>
          <p:cNvPr id="8" name="Shape 6"/>
          <p:cNvSpPr/>
          <p:nvPr/>
        </p:nvSpPr>
        <p:spPr>
          <a:xfrm>
            <a:off x="6190488" y="14173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9" name="Shape 7"/>
          <p:cNvSpPr/>
          <p:nvPr/>
        </p:nvSpPr>
        <p:spPr>
          <a:xfrm>
            <a:off x="6391656" y="1581912"/>
            <a:ext cx="457200" cy="457200"/>
          </a:xfrm>
          <a:prstGeom prst="ellipse">
            <a:avLst/>
          </a:prstGeom>
          <a:solidFill>
            <a:srgbClr val="84B59F"/>
          </a:solidFill>
          <a:ln/>
        </p:spPr>
        <p:txBody>
          <a:bodyPr/>
          <a:lstStyle/>
          <a:p>
            <a:endParaRPr lang="en-US"/>
          </a:p>
        </p:txBody>
      </p:sp>
      <p:sp>
        <p:nvSpPr>
          <p:cNvPr id="10" name="Text 8"/>
          <p:cNvSpPr/>
          <p:nvPr/>
        </p:nvSpPr>
        <p:spPr>
          <a:xfrm>
            <a:off x="6391656" y="15819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1" name="Text 9"/>
          <p:cNvSpPr/>
          <p:nvPr/>
        </p:nvSpPr>
        <p:spPr>
          <a:xfrm>
            <a:off x="7059168" y="14173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Prevalence — UK &amp; worldwide</a:t>
            </a:r>
            <a:endParaRPr lang="en-US" sz="1500" dirty="0"/>
          </a:p>
        </p:txBody>
      </p:sp>
      <p:sp>
        <p:nvSpPr>
          <p:cNvPr id="12" name="Shape 10"/>
          <p:cNvSpPr/>
          <p:nvPr/>
        </p:nvSpPr>
        <p:spPr>
          <a:xfrm>
            <a:off x="457200" y="23317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13" name="Shape 11"/>
          <p:cNvSpPr/>
          <p:nvPr/>
        </p:nvSpPr>
        <p:spPr>
          <a:xfrm>
            <a:off x="658368" y="2496312"/>
            <a:ext cx="457200" cy="457200"/>
          </a:xfrm>
          <a:prstGeom prst="ellipse">
            <a:avLst/>
          </a:prstGeom>
          <a:solidFill>
            <a:srgbClr val="50808E"/>
          </a:solidFill>
          <a:ln/>
        </p:spPr>
        <p:txBody>
          <a:bodyPr/>
          <a:lstStyle/>
          <a:p>
            <a:endParaRPr lang="en-US"/>
          </a:p>
        </p:txBody>
      </p:sp>
      <p:sp>
        <p:nvSpPr>
          <p:cNvPr id="14" name="Text 12"/>
          <p:cNvSpPr/>
          <p:nvPr/>
        </p:nvSpPr>
        <p:spPr>
          <a:xfrm>
            <a:off x="658368" y="24963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5" name="Text 13"/>
          <p:cNvSpPr/>
          <p:nvPr/>
        </p:nvSpPr>
        <p:spPr>
          <a:xfrm>
            <a:off x="1325880" y="23317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Economic &amp; social burden</a:t>
            </a:r>
            <a:endParaRPr lang="en-US" sz="1500" dirty="0"/>
          </a:p>
        </p:txBody>
      </p:sp>
      <p:sp>
        <p:nvSpPr>
          <p:cNvPr id="16" name="Shape 14"/>
          <p:cNvSpPr/>
          <p:nvPr/>
        </p:nvSpPr>
        <p:spPr>
          <a:xfrm>
            <a:off x="6190488" y="23317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17" name="Shape 15"/>
          <p:cNvSpPr/>
          <p:nvPr/>
        </p:nvSpPr>
        <p:spPr>
          <a:xfrm>
            <a:off x="6391656" y="2496312"/>
            <a:ext cx="457200" cy="457200"/>
          </a:xfrm>
          <a:prstGeom prst="ellipse">
            <a:avLst/>
          </a:prstGeom>
          <a:solidFill>
            <a:srgbClr val="84B59F"/>
          </a:solidFill>
          <a:ln/>
        </p:spPr>
        <p:txBody>
          <a:bodyPr/>
          <a:lstStyle/>
          <a:p>
            <a:endParaRPr lang="en-US"/>
          </a:p>
        </p:txBody>
      </p:sp>
      <p:sp>
        <p:nvSpPr>
          <p:cNvPr id="18" name="Text 16"/>
          <p:cNvSpPr/>
          <p:nvPr/>
        </p:nvSpPr>
        <p:spPr>
          <a:xfrm>
            <a:off x="6391656" y="24963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9" name="Text 17"/>
          <p:cNvSpPr/>
          <p:nvPr/>
        </p:nvSpPr>
        <p:spPr>
          <a:xfrm>
            <a:off x="7059168" y="23317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Diagnosis &amp; initial assessment</a:t>
            </a:r>
            <a:endParaRPr lang="en-US" sz="1500" dirty="0"/>
          </a:p>
        </p:txBody>
      </p:sp>
      <p:sp>
        <p:nvSpPr>
          <p:cNvPr id="20" name="Shape 18"/>
          <p:cNvSpPr/>
          <p:nvPr/>
        </p:nvSpPr>
        <p:spPr>
          <a:xfrm>
            <a:off x="457200" y="32461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1" name="Shape 19"/>
          <p:cNvSpPr/>
          <p:nvPr/>
        </p:nvSpPr>
        <p:spPr>
          <a:xfrm>
            <a:off x="658368" y="3410712"/>
            <a:ext cx="457200" cy="457200"/>
          </a:xfrm>
          <a:prstGeom prst="ellipse">
            <a:avLst/>
          </a:prstGeom>
          <a:solidFill>
            <a:srgbClr val="50808E"/>
          </a:solidFill>
          <a:ln/>
        </p:spPr>
        <p:txBody>
          <a:bodyPr/>
          <a:lstStyle/>
          <a:p>
            <a:endParaRPr lang="en-US"/>
          </a:p>
        </p:txBody>
      </p:sp>
      <p:sp>
        <p:nvSpPr>
          <p:cNvPr id="22" name="Text 20"/>
          <p:cNvSpPr/>
          <p:nvPr/>
        </p:nvSpPr>
        <p:spPr>
          <a:xfrm>
            <a:off x="658368" y="34107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3" name="Text 21"/>
          <p:cNvSpPr/>
          <p:nvPr/>
        </p:nvSpPr>
        <p:spPr>
          <a:xfrm>
            <a:off x="1325880" y="32461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Management: UK guidance, models &amp; frameworks</a:t>
            </a:r>
            <a:endParaRPr lang="en-US" sz="1500" dirty="0"/>
          </a:p>
        </p:txBody>
      </p:sp>
      <p:sp>
        <p:nvSpPr>
          <p:cNvPr id="24" name="Shape 22"/>
          <p:cNvSpPr/>
          <p:nvPr/>
        </p:nvSpPr>
        <p:spPr>
          <a:xfrm>
            <a:off x="6190488" y="32461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5" name="Shape 23"/>
          <p:cNvSpPr/>
          <p:nvPr/>
        </p:nvSpPr>
        <p:spPr>
          <a:xfrm>
            <a:off x="6391656" y="3410712"/>
            <a:ext cx="457200" cy="457200"/>
          </a:xfrm>
          <a:prstGeom prst="ellipse">
            <a:avLst/>
          </a:prstGeom>
          <a:solidFill>
            <a:srgbClr val="84B59F"/>
          </a:solidFill>
          <a:ln/>
        </p:spPr>
        <p:txBody>
          <a:bodyPr/>
          <a:lstStyle/>
          <a:p>
            <a:endParaRPr lang="en-US"/>
          </a:p>
        </p:txBody>
      </p:sp>
      <p:sp>
        <p:nvSpPr>
          <p:cNvPr id="26" name="Text 24"/>
          <p:cNvSpPr/>
          <p:nvPr/>
        </p:nvSpPr>
        <p:spPr>
          <a:xfrm>
            <a:off x="6391656" y="34107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27" name="Text 25"/>
          <p:cNvSpPr/>
          <p:nvPr/>
        </p:nvSpPr>
        <p:spPr>
          <a:xfrm>
            <a:off x="7059168" y="32461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Treatment options in the UK</a:t>
            </a:r>
            <a:endParaRPr lang="en-US" sz="1500" dirty="0"/>
          </a:p>
        </p:txBody>
      </p:sp>
      <p:sp>
        <p:nvSpPr>
          <p:cNvPr id="28" name="Shape 26"/>
          <p:cNvSpPr/>
          <p:nvPr/>
        </p:nvSpPr>
        <p:spPr>
          <a:xfrm>
            <a:off x="457200" y="41605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9" name="Shape 27"/>
          <p:cNvSpPr/>
          <p:nvPr/>
        </p:nvSpPr>
        <p:spPr>
          <a:xfrm>
            <a:off x="658368" y="4325112"/>
            <a:ext cx="457200" cy="457200"/>
          </a:xfrm>
          <a:prstGeom prst="ellipse">
            <a:avLst/>
          </a:prstGeom>
          <a:solidFill>
            <a:srgbClr val="50808E"/>
          </a:solidFill>
          <a:ln/>
        </p:spPr>
        <p:txBody>
          <a:bodyPr/>
          <a:lstStyle/>
          <a:p>
            <a:endParaRPr lang="en-US"/>
          </a:p>
        </p:txBody>
      </p:sp>
      <p:sp>
        <p:nvSpPr>
          <p:cNvPr id="30" name="Text 28"/>
          <p:cNvSpPr/>
          <p:nvPr/>
        </p:nvSpPr>
        <p:spPr>
          <a:xfrm>
            <a:off x="658368" y="43251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7</a:t>
            </a:r>
            <a:endParaRPr lang="en-US" sz="1600" dirty="0"/>
          </a:p>
        </p:txBody>
      </p:sp>
      <p:sp>
        <p:nvSpPr>
          <p:cNvPr id="31" name="Text 29"/>
          <p:cNvSpPr/>
          <p:nvPr/>
        </p:nvSpPr>
        <p:spPr>
          <a:xfrm>
            <a:off x="1325880" y="41605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Comorbidity</a:t>
            </a:r>
            <a:endParaRPr lang="en-US" sz="1500" dirty="0"/>
          </a:p>
        </p:txBody>
      </p:sp>
      <p:sp>
        <p:nvSpPr>
          <p:cNvPr id="32" name="Shape 30"/>
          <p:cNvSpPr/>
          <p:nvPr/>
        </p:nvSpPr>
        <p:spPr>
          <a:xfrm>
            <a:off x="6190488" y="41605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33" name="Shape 31"/>
          <p:cNvSpPr/>
          <p:nvPr/>
        </p:nvSpPr>
        <p:spPr>
          <a:xfrm>
            <a:off x="6391656" y="4325112"/>
            <a:ext cx="457200" cy="457200"/>
          </a:xfrm>
          <a:prstGeom prst="ellipse">
            <a:avLst/>
          </a:prstGeom>
          <a:solidFill>
            <a:srgbClr val="84B59F"/>
          </a:solidFill>
          <a:ln/>
        </p:spPr>
        <p:txBody>
          <a:bodyPr/>
          <a:lstStyle/>
          <a:p>
            <a:endParaRPr lang="en-US"/>
          </a:p>
        </p:txBody>
      </p:sp>
      <p:sp>
        <p:nvSpPr>
          <p:cNvPr id="34" name="Text 32"/>
          <p:cNvSpPr/>
          <p:nvPr/>
        </p:nvSpPr>
        <p:spPr>
          <a:xfrm>
            <a:off x="6391656" y="43251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8</a:t>
            </a:r>
            <a:endParaRPr lang="en-US" sz="1600" dirty="0"/>
          </a:p>
        </p:txBody>
      </p:sp>
      <p:sp>
        <p:nvSpPr>
          <p:cNvPr id="35" name="Text 33"/>
          <p:cNvSpPr/>
          <p:nvPr/>
        </p:nvSpPr>
        <p:spPr>
          <a:xfrm>
            <a:off x="7059168" y="41605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Prevention</a:t>
            </a:r>
            <a:endParaRPr lang="en-US" sz="1500" dirty="0"/>
          </a:p>
        </p:txBody>
      </p:sp>
      <p:sp>
        <p:nvSpPr>
          <p:cNvPr id="36" name="Shape 34"/>
          <p:cNvSpPr/>
          <p:nvPr/>
        </p:nvSpPr>
        <p:spPr>
          <a:xfrm>
            <a:off x="457200" y="50749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37" name="Shape 35"/>
          <p:cNvSpPr/>
          <p:nvPr/>
        </p:nvSpPr>
        <p:spPr>
          <a:xfrm>
            <a:off x="658368" y="5239512"/>
            <a:ext cx="457200" cy="457200"/>
          </a:xfrm>
          <a:prstGeom prst="ellipse">
            <a:avLst/>
          </a:prstGeom>
          <a:solidFill>
            <a:srgbClr val="50808E"/>
          </a:solidFill>
          <a:ln/>
        </p:spPr>
        <p:txBody>
          <a:bodyPr/>
          <a:lstStyle/>
          <a:p>
            <a:endParaRPr lang="en-US"/>
          </a:p>
        </p:txBody>
      </p:sp>
      <p:sp>
        <p:nvSpPr>
          <p:cNvPr id="38" name="Text 36"/>
          <p:cNvSpPr/>
          <p:nvPr/>
        </p:nvSpPr>
        <p:spPr>
          <a:xfrm>
            <a:off x="658368" y="52395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9</a:t>
            </a:r>
            <a:endParaRPr lang="en-US" sz="1600" dirty="0"/>
          </a:p>
        </p:txBody>
      </p:sp>
      <p:sp>
        <p:nvSpPr>
          <p:cNvPr id="39" name="Text 37"/>
          <p:cNvSpPr/>
          <p:nvPr/>
        </p:nvSpPr>
        <p:spPr>
          <a:xfrm>
            <a:off x="1325880" y="50749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Skills, values &amp; co-productive care</a:t>
            </a:r>
            <a:endParaRPr lang="en-US" sz="1500" dirty="0"/>
          </a:p>
        </p:txBody>
      </p:sp>
      <p:sp>
        <p:nvSpPr>
          <p:cNvPr id="40" name="Shape 38"/>
          <p:cNvSpPr/>
          <p:nvPr/>
        </p:nvSpPr>
        <p:spPr>
          <a:xfrm>
            <a:off x="6190488" y="5074920"/>
            <a:ext cx="5532120" cy="786384"/>
          </a:xfrm>
          <a:prstGeom prst="roundRect">
            <a:avLst>
              <a:gd name="adj" fmla="val 9302"/>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41" name="Shape 39"/>
          <p:cNvSpPr/>
          <p:nvPr/>
        </p:nvSpPr>
        <p:spPr>
          <a:xfrm>
            <a:off x="6391656" y="5239512"/>
            <a:ext cx="457200" cy="457200"/>
          </a:xfrm>
          <a:prstGeom prst="ellipse">
            <a:avLst/>
          </a:prstGeom>
          <a:solidFill>
            <a:srgbClr val="84B59F"/>
          </a:solidFill>
          <a:ln/>
        </p:spPr>
        <p:txBody>
          <a:bodyPr/>
          <a:lstStyle/>
          <a:p>
            <a:endParaRPr lang="en-US"/>
          </a:p>
        </p:txBody>
      </p:sp>
      <p:sp>
        <p:nvSpPr>
          <p:cNvPr id="42" name="Text 40"/>
          <p:cNvSpPr/>
          <p:nvPr/>
        </p:nvSpPr>
        <p:spPr>
          <a:xfrm>
            <a:off x="6391656" y="523951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10</a:t>
            </a:r>
            <a:endParaRPr lang="en-US" sz="1600" dirty="0"/>
          </a:p>
        </p:txBody>
      </p:sp>
      <p:sp>
        <p:nvSpPr>
          <p:cNvPr id="43" name="Text 41"/>
          <p:cNvSpPr/>
          <p:nvPr/>
        </p:nvSpPr>
        <p:spPr>
          <a:xfrm>
            <a:off x="7059168" y="5074920"/>
            <a:ext cx="4526280" cy="786384"/>
          </a:xfrm>
          <a:prstGeom prst="rect">
            <a:avLst/>
          </a:prstGeom>
          <a:noFill/>
          <a:ln/>
        </p:spPr>
        <p:txBody>
          <a:bodyPr wrap="square" rtlCol="0" anchor="ctr"/>
          <a:lstStyle/>
          <a:p>
            <a:pPr marL="0" indent="0">
              <a:buNone/>
            </a:pPr>
            <a:r>
              <a:rPr lang="en-US" sz="1500" b="1" dirty="0">
                <a:solidFill>
                  <a:srgbClr val="2E3B41"/>
                </a:solidFill>
                <a:latin typeface="Calibri" pitchFamily="34" charset="0"/>
                <a:ea typeface="Calibri" pitchFamily="34" charset="-122"/>
                <a:cs typeface="Calibri" pitchFamily="34" charset="-120"/>
              </a:rPr>
              <a:t>Personalised care &amp; self-management model</a:t>
            </a:r>
            <a:endParaRPr lang="en-US" sz="1500" dirty="0"/>
          </a:p>
        </p:txBody>
      </p:sp>
      <p:sp>
        <p:nvSpPr>
          <p:cNvPr id="44" name="Text 42"/>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45" name="Text 43"/>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2</a:t>
            </a:r>
            <a:endParaRPr lang="en-US" sz="900" dirty="0"/>
          </a:p>
        </p:txBody>
      </p:sp>
      <p:pic>
        <p:nvPicPr>
          <p:cNvPr id="47" name="Picture 46" descr="University of Wales Trinity Saint David and Tata Steel - National Centre  for Universities &amp; Business">
            <a:extLst>
              <a:ext uri="{FF2B5EF4-FFF2-40B4-BE49-F238E27FC236}">
                <a16:creationId xmlns:a16="http://schemas.microsoft.com/office/drawing/2014/main" id="{922B4F3A-C421-40FC-7CC6-54D72027B266}"/>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OVERVIEW</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Definition, symptoms and aetiology</a:t>
            </a:r>
            <a:endParaRPr lang="en-US" sz="2900" dirty="0"/>
          </a:p>
        </p:txBody>
      </p:sp>
      <p:sp>
        <p:nvSpPr>
          <p:cNvPr id="4" name="Shape 2"/>
          <p:cNvSpPr/>
          <p:nvPr/>
        </p:nvSpPr>
        <p:spPr>
          <a:xfrm>
            <a:off x="457200" y="1463040"/>
            <a:ext cx="5029200" cy="1965960"/>
          </a:xfrm>
          <a:prstGeom prst="roundRect">
            <a:avLst>
              <a:gd name="adj" fmla="val 3721"/>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Text 3"/>
          <p:cNvSpPr/>
          <p:nvPr/>
        </p:nvSpPr>
        <p:spPr>
          <a:xfrm>
            <a:off x="685800" y="1600200"/>
            <a:ext cx="45720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What is dementia?</a:t>
            </a:r>
            <a:endParaRPr lang="en-US" sz="1600" dirty="0"/>
          </a:p>
        </p:txBody>
      </p:sp>
      <p:sp>
        <p:nvSpPr>
          <p:cNvPr id="6" name="Text 4"/>
          <p:cNvSpPr/>
          <p:nvPr/>
        </p:nvSpPr>
        <p:spPr>
          <a:xfrm>
            <a:off x="685800" y="1965960"/>
            <a:ext cx="4572000" cy="1371600"/>
          </a:xfrm>
          <a:prstGeom prst="rect">
            <a:avLst/>
          </a:prstGeom>
          <a:noFill/>
          <a:ln/>
        </p:spPr>
        <p:txBody>
          <a:bodyPr wrap="square" rtlCol="0" anchor="ctr"/>
          <a:lstStyle/>
          <a:p>
            <a:pPr marL="0" indent="0">
              <a:lnSpc>
                <a:spcPct val="105000"/>
              </a:lnSpc>
              <a:buNone/>
            </a:pPr>
            <a:r>
              <a:rPr lang="en-US" sz="1450" dirty="0">
                <a:solidFill>
                  <a:srgbClr val="2E3B41"/>
                </a:solidFill>
                <a:latin typeface="Calibri" pitchFamily="34" charset="0"/>
                <a:ea typeface="Calibri" pitchFamily="34" charset="-122"/>
                <a:cs typeface="Calibri" pitchFamily="34" charset="-120"/>
              </a:rPr>
              <a:t>An umbrella term for a group of progressive brain diseases that impair memory, thinking, language and the ability to carry out everyday activities. It is not a normal part of ageing (WHO, 2025; NICE, 2018).</a:t>
            </a:r>
            <a:endParaRPr lang="en-US" sz="1450" dirty="0"/>
          </a:p>
        </p:txBody>
      </p:sp>
      <p:sp>
        <p:nvSpPr>
          <p:cNvPr id="7" name="Shape 5"/>
          <p:cNvSpPr/>
          <p:nvPr/>
        </p:nvSpPr>
        <p:spPr>
          <a:xfrm>
            <a:off x="457200" y="3611880"/>
            <a:ext cx="5029200" cy="2651760"/>
          </a:xfrm>
          <a:prstGeom prst="roundRect">
            <a:avLst>
              <a:gd name="adj" fmla="val 2759"/>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8" name="Text 6"/>
          <p:cNvSpPr/>
          <p:nvPr/>
        </p:nvSpPr>
        <p:spPr>
          <a:xfrm>
            <a:off x="685800" y="3749040"/>
            <a:ext cx="45720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Aetiology (causes)</a:t>
            </a:r>
            <a:endParaRPr lang="en-US" sz="1600" dirty="0"/>
          </a:p>
        </p:txBody>
      </p:sp>
      <p:sp>
        <p:nvSpPr>
          <p:cNvPr id="9" name="Text 7"/>
          <p:cNvSpPr/>
          <p:nvPr/>
        </p:nvSpPr>
        <p:spPr>
          <a:xfrm>
            <a:off x="685800" y="4114800"/>
            <a:ext cx="4572000" cy="2011680"/>
          </a:xfrm>
          <a:prstGeom prst="rect">
            <a:avLst/>
          </a:prstGeom>
          <a:noFill/>
          <a:ln/>
        </p:spPr>
        <p:txBody>
          <a:bodyPr wrap="square" rtlCol="0" anchor="ctr"/>
          <a:lstStyle/>
          <a:p>
            <a:pPr marL="0" indent="0">
              <a:lnSpc>
                <a:spcPct val="110000"/>
              </a:lnSpc>
              <a:buNone/>
            </a:pPr>
            <a:r>
              <a:rPr lang="en-US" sz="1350" b="1" dirty="0">
                <a:solidFill>
                  <a:srgbClr val="2E3B41"/>
                </a:solidFill>
                <a:latin typeface="Calibri" pitchFamily="34" charset="0"/>
                <a:ea typeface="Calibri" pitchFamily="34" charset="-122"/>
                <a:cs typeface="Calibri" pitchFamily="34" charset="-120"/>
              </a:rPr>
              <a:t>Alzheimer's — </a:t>
            </a:r>
            <a:r>
              <a:rPr lang="en-US" sz="1350" dirty="0">
                <a:solidFill>
                  <a:srgbClr val="2E3B41"/>
                </a:solidFill>
                <a:latin typeface="Calibri" pitchFamily="34" charset="0"/>
                <a:ea typeface="Calibri" pitchFamily="34" charset="-122"/>
                <a:cs typeface="Calibri" pitchFamily="34" charset="-120"/>
              </a:rPr>
              <a:t>amyloid-β plaques and tau tangles.
</a:t>
            </a:r>
            <a:r>
              <a:rPr lang="en-US" sz="1350" b="1" dirty="0">
                <a:solidFill>
                  <a:srgbClr val="2E3B41"/>
                </a:solidFill>
                <a:latin typeface="Calibri" pitchFamily="34" charset="0"/>
                <a:ea typeface="Calibri" pitchFamily="34" charset="-122"/>
                <a:cs typeface="Calibri" pitchFamily="34" charset="-120"/>
              </a:rPr>
              <a:t>Vascular — </a:t>
            </a:r>
            <a:r>
              <a:rPr lang="en-US" sz="1350" dirty="0">
                <a:solidFill>
                  <a:srgbClr val="2E3B41"/>
                </a:solidFill>
                <a:latin typeface="Calibri" pitchFamily="34" charset="0"/>
                <a:ea typeface="Calibri" pitchFamily="34" charset="-122"/>
                <a:cs typeface="Calibri" pitchFamily="34" charset="-120"/>
              </a:rPr>
              <a:t>cerebrovascular disease / small-vessel damage.
</a:t>
            </a:r>
            <a:r>
              <a:rPr lang="en-US" sz="1350" b="1" dirty="0">
                <a:solidFill>
                  <a:srgbClr val="2E3B41"/>
                </a:solidFill>
                <a:latin typeface="Calibri" pitchFamily="34" charset="0"/>
                <a:ea typeface="Calibri" pitchFamily="34" charset="-122"/>
                <a:cs typeface="Calibri" pitchFamily="34" charset="-120"/>
              </a:rPr>
              <a:t>Lewy body — </a:t>
            </a:r>
            <a:r>
              <a:rPr lang="en-US" sz="1350" dirty="0">
                <a:solidFill>
                  <a:srgbClr val="2E3B41"/>
                </a:solidFill>
                <a:latin typeface="Calibri" pitchFamily="34" charset="0"/>
                <a:ea typeface="Calibri" pitchFamily="34" charset="-122"/>
                <a:cs typeface="Calibri" pitchFamily="34" charset="-120"/>
              </a:rPr>
              <a:t>α-synuclein deposits.
</a:t>
            </a:r>
            <a:r>
              <a:rPr lang="en-US" sz="1350" b="1" dirty="0">
                <a:solidFill>
                  <a:srgbClr val="2E3B41"/>
                </a:solidFill>
                <a:latin typeface="Calibri" pitchFamily="34" charset="0"/>
                <a:ea typeface="Calibri" pitchFamily="34" charset="-122"/>
                <a:cs typeface="Calibri" pitchFamily="34" charset="-120"/>
              </a:rPr>
              <a:t>Frontotemporal — </a:t>
            </a:r>
            <a:r>
              <a:rPr lang="en-US" sz="1350" dirty="0">
                <a:solidFill>
                  <a:srgbClr val="2E3B41"/>
                </a:solidFill>
                <a:latin typeface="Calibri" pitchFamily="34" charset="0"/>
                <a:ea typeface="Calibri" pitchFamily="34" charset="-122"/>
                <a:cs typeface="Calibri" pitchFamily="34" charset="-120"/>
              </a:rPr>
              <a:t>frontal/temporal lobe degeneration.
</a:t>
            </a:r>
            <a:r>
              <a:rPr lang="en-US" sz="1350" i="1" dirty="0">
                <a:solidFill>
                  <a:srgbClr val="6B7B82"/>
                </a:solidFill>
                <a:latin typeface="Calibri" pitchFamily="34" charset="0"/>
                <a:ea typeface="Calibri" pitchFamily="34" charset="-122"/>
                <a:cs typeface="Calibri" pitchFamily="34" charset="-120"/>
              </a:rPr>
              <a:t>Mixed pathology is common in older adults (Cai et al., 2026).</a:t>
            </a:r>
            <a:endParaRPr lang="en-US" sz="1350" dirty="0"/>
          </a:p>
        </p:txBody>
      </p:sp>
      <p:sp>
        <p:nvSpPr>
          <p:cNvPr id="10" name="Text 8"/>
          <p:cNvSpPr/>
          <p:nvPr/>
        </p:nvSpPr>
        <p:spPr>
          <a:xfrm>
            <a:off x="5852160" y="1463040"/>
            <a:ext cx="585216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Cognitive &amp; functional symptoms</a:t>
            </a:r>
            <a:endParaRPr lang="en-US" sz="1600" dirty="0"/>
          </a:p>
        </p:txBody>
      </p:sp>
      <p:sp>
        <p:nvSpPr>
          <p:cNvPr id="11" name="Shape 9"/>
          <p:cNvSpPr/>
          <p:nvPr/>
        </p:nvSpPr>
        <p:spPr>
          <a:xfrm>
            <a:off x="5852160" y="1847088"/>
            <a:ext cx="2331720" cy="457200"/>
          </a:xfrm>
          <a:prstGeom prst="roundRect">
            <a:avLst>
              <a:gd name="adj" fmla="val 12000"/>
            </a:avLst>
          </a:prstGeom>
          <a:solidFill>
            <a:srgbClr val="50808E"/>
          </a:solidFill>
          <a:ln/>
        </p:spPr>
        <p:txBody>
          <a:bodyPr/>
          <a:lstStyle/>
          <a:p>
            <a:endParaRPr lang="en-US"/>
          </a:p>
        </p:txBody>
      </p:sp>
      <p:sp>
        <p:nvSpPr>
          <p:cNvPr id="12" name="Text 10"/>
          <p:cNvSpPr/>
          <p:nvPr/>
        </p:nvSpPr>
        <p:spPr>
          <a:xfrm>
            <a:off x="5852160" y="1847088"/>
            <a:ext cx="2331720" cy="45720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Memory loss</a:t>
            </a:r>
            <a:endParaRPr lang="en-US" sz="1300" dirty="0"/>
          </a:p>
        </p:txBody>
      </p:sp>
      <p:sp>
        <p:nvSpPr>
          <p:cNvPr id="13" name="Text 11"/>
          <p:cNvSpPr/>
          <p:nvPr/>
        </p:nvSpPr>
        <p:spPr>
          <a:xfrm>
            <a:off x="8321040" y="1847088"/>
            <a:ext cx="3383280" cy="45720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especially recent events</a:t>
            </a:r>
            <a:endParaRPr lang="en-US" sz="1250" dirty="0"/>
          </a:p>
        </p:txBody>
      </p:sp>
      <p:sp>
        <p:nvSpPr>
          <p:cNvPr id="14" name="Shape 12"/>
          <p:cNvSpPr/>
          <p:nvPr/>
        </p:nvSpPr>
        <p:spPr>
          <a:xfrm>
            <a:off x="5852160" y="2414016"/>
            <a:ext cx="2331720" cy="457200"/>
          </a:xfrm>
          <a:prstGeom prst="roundRect">
            <a:avLst>
              <a:gd name="adj" fmla="val 12000"/>
            </a:avLst>
          </a:prstGeom>
          <a:solidFill>
            <a:srgbClr val="50808E"/>
          </a:solidFill>
          <a:ln/>
        </p:spPr>
        <p:txBody>
          <a:bodyPr/>
          <a:lstStyle/>
          <a:p>
            <a:endParaRPr lang="en-US"/>
          </a:p>
        </p:txBody>
      </p:sp>
      <p:sp>
        <p:nvSpPr>
          <p:cNvPr id="15" name="Text 13"/>
          <p:cNvSpPr/>
          <p:nvPr/>
        </p:nvSpPr>
        <p:spPr>
          <a:xfrm>
            <a:off x="5852160" y="2414016"/>
            <a:ext cx="2331720" cy="45720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Language</a:t>
            </a:r>
            <a:endParaRPr lang="en-US" sz="1300" dirty="0"/>
          </a:p>
        </p:txBody>
      </p:sp>
      <p:sp>
        <p:nvSpPr>
          <p:cNvPr id="16" name="Text 14"/>
          <p:cNvSpPr/>
          <p:nvPr/>
        </p:nvSpPr>
        <p:spPr>
          <a:xfrm>
            <a:off x="8321040" y="2414016"/>
            <a:ext cx="3383280" cy="45720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word-finding, comprehension</a:t>
            </a:r>
            <a:endParaRPr lang="en-US" sz="1250" dirty="0"/>
          </a:p>
        </p:txBody>
      </p:sp>
      <p:sp>
        <p:nvSpPr>
          <p:cNvPr id="17" name="Shape 15"/>
          <p:cNvSpPr/>
          <p:nvPr/>
        </p:nvSpPr>
        <p:spPr>
          <a:xfrm>
            <a:off x="5852160" y="2980944"/>
            <a:ext cx="2331720" cy="457200"/>
          </a:xfrm>
          <a:prstGeom prst="roundRect">
            <a:avLst>
              <a:gd name="adj" fmla="val 12000"/>
            </a:avLst>
          </a:prstGeom>
          <a:solidFill>
            <a:srgbClr val="50808E"/>
          </a:solidFill>
          <a:ln/>
        </p:spPr>
        <p:txBody>
          <a:bodyPr/>
          <a:lstStyle/>
          <a:p>
            <a:endParaRPr lang="en-US"/>
          </a:p>
        </p:txBody>
      </p:sp>
      <p:sp>
        <p:nvSpPr>
          <p:cNvPr id="18" name="Text 16"/>
          <p:cNvSpPr/>
          <p:nvPr/>
        </p:nvSpPr>
        <p:spPr>
          <a:xfrm>
            <a:off x="5852160" y="2980944"/>
            <a:ext cx="2331720" cy="45720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Executive</a:t>
            </a:r>
            <a:endParaRPr lang="en-US" sz="1300" dirty="0"/>
          </a:p>
        </p:txBody>
      </p:sp>
      <p:sp>
        <p:nvSpPr>
          <p:cNvPr id="19" name="Text 17"/>
          <p:cNvSpPr/>
          <p:nvPr/>
        </p:nvSpPr>
        <p:spPr>
          <a:xfrm>
            <a:off x="8321040" y="2980944"/>
            <a:ext cx="3383280" cy="45720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planning, reasoning, judgement</a:t>
            </a:r>
            <a:endParaRPr lang="en-US" sz="1250" dirty="0"/>
          </a:p>
        </p:txBody>
      </p:sp>
      <p:sp>
        <p:nvSpPr>
          <p:cNvPr id="20" name="Shape 18"/>
          <p:cNvSpPr/>
          <p:nvPr/>
        </p:nvSpPr>
        <p:spPr>
          <a:xfrm>
            <a:off x="5852160" y="3547872"/>
            <a:ext cx="2331720" cy="457200"/>
          </a:xfrm>
          <a:prstGeom prst="roundRect">
            <a:avLst>
              <a:gd name="adj" fmla="val 12000"/>
            </a:avLst>
          </a:prstGeom>
          <a:solidFill>
            <a:srgbClr val="50808E"/>
          </a:solidFill>
          <a:ln/>
        </p:spPr>
        <p:txBody>
          <a:bodyPr/>
          <a:lstStyle/>
          <a:p>
            <a:endParaRPr lang="en-US"/>
          </a:p>
        </p:txBody>
      </p:sp>
      <p:sp>
        <p:nvSpPr>
          <p:cNvPr id="21" name="Text 19"/>
          <p:cNvSpPr/>
          <p:nvPr/>
        </p:nvSpPr>
        <p:spPr>
          <a:xfrm>
            <a:off x="5852160" y="3547872"/>
            <a:ext cx="2331720" cy="45720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Behavioural</a:t>
            </a:r>
            <a:endParaRPr lang="en-US" sz="1300" dirty="0"/>
          </a:p>
        </p:txBody>
      </p:sp>
      <p:sp>
        <p:nvSpPr>
          <p:cNvPr id="22" name="Text 20"/>
          <p:cNvSpPr/>
          <p:nvPr/>
        </p:nvSpPr>
        <p:spPr>
          <a:xfrm>
            <a:off x="8321040" y="3547872"/>
            <a:ext cx="3383280" cy="45720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mood, apathy, agitation (BPSD)</a:t>
            </a:r>
            <a:endParaRPr lang="en-US" sz="1250" dirty="0"/>
          </a:p>
        </p:txBody>
      </p:sp>
      <p:sp>
        <p:nvSpPr>
          <p:cNvPr id="23" name="Text 21"/>
          <p:cNvSpPr/>
          <p:nvPr/>
        </p:nvSpPr>
        <p:spPr>
          <a:xfrm>
            <a:off x="5852160" y="4160520"/>
            <a:ext cx="5852160" cy="274320"/>
          </a:xfrm>
          <a:prstGeom prst="rect">
            <a:avLst/>
          </a:prstGeom>
          <a:noFill/>
          <a:ln/>
        </p:spPr>
        <p:txBody>
          <a:bodyPr wrap="square" rtlCol="0" anchor="ctr"/>
          <a:lstStyle/>
          <a:p>
            <a:pPr marL="0" indent="0">
              <a:buNone/>
            </a:pPr>
            <a:r>
              <a:rPr lang="en-US" sz="1100" i="1" dirty="0">
                <a:solidFill>
                  <a:srgbClr val="6B7B82"/>
                </a:solidFill>
                <a:latin typeface="Calibri" pitchFamily="34" charset="0"/>
                <a:ea typeface="Calibri" pitchFamily="34" charset="-122"/>
                <a:cs typeface="Calibri" pitchFamily="34" charset="-120"/>
              </a:rPr>
              <a:t>Distribution of dementia subtypes</a:t>
            </a:r>
            <a:endParaRPr lang="en-US" sz="1100" dirty="0"/>
          </a:p>
        </p:txBody>
      </p:sp>
      <p:pic>
        <p:nvPicPr>
          <p:cNvPr id="24" name="Image 0" descr="assets/subtypes.png"/>
          <p:cNvPicPr>
            <a:picLocks noChangeAspect="1"/>
          </p:cNvPicPr>
          <p:nvPr/>
        </p:nvPicPr>
        <p:blipFill>
          <a:blip r:embed="rId3"/>
          <a:stretch>
            <a:fillRect/>
          </a:stretch>
        </p:blipFill>
        <p:spPr>
          <a:xfrm>
            <a:off x="6126480" y="4343400"/>
            <a:ext cx="2834640" cy="2331720"/>
          </a:xfrm>
          <a:prstGeom prst="rect">
            <a:avLst/>
          </a:prstGeom>
        </p:spPr>
      </p:pic>
      <p:sp>
        <p:nvSpPr>
          <p:cNvPr id="25" name="Text 22"/>
          <p:cNvSpPr/>
          <p:nvPr/>
        </p:nvSpPr>
        <p:spPr>
          <a:xfrm>
            <a:off x="9052560" y="4663440"/>
            <a:ext cx="2743200" cy="1828800"/>
          </a:xfrm>
          <a:prstGeom prst="rect">
            <a:avLst/>
          </a:prstGeom>
          <a:noFill/>
          <a:ln/>
        </p:spPr>
        <p:txBody>
          <a:bodyPr wrap="square" rtlCol="0" anchor="ctr"/>
          <a:lstStyle/>
          <a:p>
            <a:pPr marL="0" indent="0">
              <a:lnSpc>
                <a:spcPct val="105000"/>
              </a:lnSpc>
              <a:buNone/>
            </a:pPr>
            <a:r>
              <a:rPr lang="en-US" sz="1250" b="1" dirty="0">
                <a:solidFill>
                  <a:srgbClr val="2E3B41"/>
                </a:solidFill>
                <a:latin typeface="Calibri" pitchFamily="34" charset="0"/>
                <a:ea typeface="Calibri" pitchFamily="34" charset="-122"/>
                <a:cs typeface="Calibri" pitchFamily="34" charset="-120"/>
              </a:rPr>
              <a:t>Alzheimer's disease</a:t>
            </a:r>
            <a:r>
              <a:rPr lang="en-US" sz="1250" dirty="0">
                <a:solidFill>
                  <a:srgbClr val="2E3B41"/>
                </a:solidFill>
                <a:latin typeface="Calibri" pitchFamily="34" charset="0"/>
                <a:ea typeface="Calibri" pitchFamily="34" charset="-122"/>
                <a:cs typeface="Calibri" pitchFamily="34" charset="-120"/>
              </a:rPr>
              <a:t> accounts for roughly 60–70% of cases worldwide (WHO, 2025). Vascular dementia is the second most common form (Cai et al., 2026).</a:t>
            </a:r>
            <a:endParaRPr lang="en-US" sz="1250" dirty="0"/>
          </a:p>
        </p:txBody>
      </p:sp>
      <p:sp>
        <p:nvSpPr>
          <p:cNvPr id="26" name="Text 23"/>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27" name="Text 24"/>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3</a:t>
            </a:r>
            <a:endParaRPr lang="en-US" sz="900" dirty="0"/>
          </a:p>
        </p:txBody>
      </p:sp>
      <p:pic>
        <p:nvPicPr>
          <p:cNvPr id="29" name="Picture 28" descr="University of Wales Trinity Saint David and Tata Steel - National Centre  for Universities &amp; Business">
            <a:extLst>
              <a:ext uri="{FF2B5EF4-FFF2-40B4-BE49-F238E27FC236}">
                <a16:creationId xmlns:a16="http://schemas.microsoft.com/office/drawing/2014/main" id="{5A01FAB8-A387-4EBA-B229-15933ACCF418}"/>
              </a:ext>
            </a:extLst>
          </p:cNvPr>
          <p:cNvPicPr>
            <a:picLocks noChangeAspect="1"/>
          </p:cNvPicPr>
          <p:nvPr/>
        </p:nvPicPr>
        <p:blipFill>
          <a:blip r:embed="rId4"/>
          <a:stretch>
            <a:fillRect/>
          </a:stretch>
        </p:blipFill>
        <p:spPr>
          <a:xfrm>
            <a:off x="10530238" y="0"/>
            <a:ext cx="1661762" cy="6651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EPIDEMIOLOGY</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How prevalent is dementia? UK and worldwide</a:t>
            </a:r>
            <a:endParaRPr lang="en-US" sz="2900" dirty="0"/>
          </a:p>
        </p:txBody>
      </p:sp>
      <p:sp>
        <p:nvSpPr>
          <p:cNvPr id="4" name="Shape 2"/>
          <p:cNvSpPr/>
          <p:nvPr/>
        </p:nvSpPr>
        <p:spPr>
          <a:xfrm>
            <a:off x="457200" y="1417320"/>
            <a:ext cx="5532120" cy="4892040"/>
          </a:xfrm>
          <a:prstGeom prst="roundRect">
            <a:avLst>
              <a:gd name="adj" fmla="val 1495"/>
            </a:avLst>
          </a:prstGeom>
          <a:solidFill>
            <a:srgbClr val="FFFFFF"/>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Text 3"/>
          <p:cNvSpPr/>
          <p:nvPr/>
        </p:nvSpPr>
        <p:spPr>
          <a:xfrm>
            <a:off x="685800" y="1554480"/>
            <a:ext cx="50292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United Kingdom</a:t>
            </a:r>
            <a:endParaRPr lang="en-US" sz="1600" dirty="0"/>
          </a:p>
        </p:txBody>
      </p:sp>
      <p:pic>
        <p:nvPicPr>
          <p:cNvPr id="6" name="Image 0" descr="assets/uk_prevalence.png"/>
          <p:cNvPicPr>
            <a:picLocks noChangeAspect="1"/>
          </p:cNvPicPr>
          <p:nvPr/>
        </p:nvPicPr>
        <p:blipFill>
          <a:blip r:embed="rId3"/>
          <a:stretch>
            <a:fillRect/>
          </a:stretch>
        </p:blipFill>
        <p:spPr>
          <a:xfrm>
            <a:off x="685800" y="1920240"/>
            <a:ext cx="5029200" cy="3063240"/>
          </a:xfrm>
          <a:prstGeom prst="rect">
            <a:avLst/>
          </a:prstGeom>
        </p:spPr>
      </p:pic>
      <p:sp>
        <p:nvSpPr>
          <p:cNvPr id="7" name="Text 4"/>
          <p:cNvSpPr/>
          <p:nvPr/>
        </p:nvSpPr>
        <p:spPr>
          <a:xfrm>
            <a:off x="685800" y="5074920"/>
            <a:ext cx="5029200" cy="1143000"/>
          </a:xfrm>
          <a:prstGeom prst="rect">
            <a:avLst/>
          </a:prstGeom>
          <a:noFill/>
          <a:ln/>
        </p:spPr>
        <p:txBody>
          <a:bodyPr wrap="square" rtlCol="0" anchor="ctr"/>
          <a:lstStyle/>
          <a:p>
            <a:pPr marL="0" indent="0">
              <a:lnSpc>
                <a:spcPct val="105000"/>
              </a:lnSpc>
              <a:buNone/>
            </a:pPr>
            <a:r>
              <a:rPr lang="en-US" sz="1350" b="1" dirty="0">
                <a:solidFill>
                  <a:srgbClr val="B85042"/>
                </a:solidFill>
                <a:latin typeface="Calibri" pitchFamily="34" charset="0"/>
                <a:ea typeface="Calibri" pitchFamily="34" charset="-122"/>
                <a:cs typeface="Calibri" pitchFamily="34" charset="-120"/>
              </a:rPr>
              <a:t>~982,000 </a:t>
            </a:r>
            <a:r>
              <a:rPr lang="en-US" sz="1350" dirty="0">
                <a:solidFill>
                  <a:srgbClr val="2E3B41"/>
                </a:solidFill>
                <a:latin typeface="Calibri" pitchFamily="34" charset="0"/>
                <a:ea typeface="Calibri" pitchFamily="34" charset="-122"/>
                <a:cs typeface="Calibri" pitchFamily="34" charset="-120"/>
              </a:rPr>
              <a:t>people live with dementia in the UK (2024), rising to </a:t>
            </a:r>
            <a:r>
              <a:rPr lang="en-US" sz="1350" b="1" dirty="0">
                <a:solidFill>
                  <a:srgbClr val="2E3B41"/>
                </a:solidFill>
                <a:latin typeface="Calibri" pitchFamily="34" charset="0"/>
                <a:ea typeface="Calibri" pitchFamily="34" charset="-122"/>
                <a:cs typeface="Calibri" pitchFamily="34" charset="-120"/>
              </a:rPr>
              <a:t>1.4 million by 2040</a:t>
            </a:r>
            <a:r>
              <a:rPr lang="en-US" sz="1350" dirty="0">
                <a:solidFill>
                  <a:srgbClr val="2E3B41"/>
                </a:solidFill>
                <a:latin typeface="Calibri" pitchFamily="34" charset="0"/>
                <a:ea typeface="Calibri" pitchFamily="34" charset="-122"/>
                <a:cs typeface="Calibri" pitchFamily="34" charset="-120"/>
              </a:rPr>
              <a:t>; over a third are undiagnosed (Alzheimer's Society, 2025).</a:t>
            </a:r>
            <a:endParaRPr lang="en-US" sz="1350" dirty="0"/>
          </a:p>
        </p:txBody>
      </p:sp>
      <p:sp>
        <p:nvSpPr>
          <p:cNvPr id="8" name="Shape 5"/>
          <p:cNvSpPr/>
          <p:nvPr/>
        </p:nvSpPr>
        <p:spPr>
          <a:xfrm>
            <a:off x="6172200" y="1417320"/>
            <a:ext cx="5532120" cy="4892040"/>
          </a:xfrm>
          <a:prstGeom prst="roundRect">
            <a:avLst>
              <a:gd name="adj" fmla="val 1495"/>
            </a:avLst>
          </a:prstGeom>
          <a:solidFill>
            <a:srgbClr val="FFFFFF"/>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9" name="Text 6"/>
          <p:cNvSpPr/>
          <p:nvPr/>
        </p:nvSpPr>
        <p:spPr>
          <a:xfrm>
            <a:off x="6400800" y="1554480"/>
            <a:ext cx="50292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Worldwide</a:t>
            </a:r>
            <a:endParaRPr lang="en-US" sz="1600" dirty="0"/>
          </a:p>
        </p:txBody>
      </p:sp>
      <p:pic>
        <p:nvPicPr>
          <p:cNvPr id="10" name="Image 1" descr="assets/global_prevalence.png"/>
          <p:cNvPicPr>
            <a:picLocks noChangeAspect="1"/>
          </p:cNvPicPr>
          <p:nvPr/>
        </p:nvPicPr>
        <p:blipFill>
          <a:blip r:embed="rId4"/>
          <a:stretch>
            <a:fillRect/>
          </a:stretch>
        </p:blipFill>
        <p:spPr>
          <a:xfrm>
            <a:off x="6400800" y="1920240"/>
            <a:ext cx="5029200" cy="3063240"/>
          </a:xfrm>
          <a:prstGeom prst="rect">
            <a:avLst/>
          </a:prstGeom>
        </p:spPr>
      </p:pic>
      <p:sp>
        <p:nvSpPr>
          <p:cNvPr id="11" name="Text 7"/>
          <p:cNvSpPr/>
          <p:nvPr/>
        </p:nvSpPr>
        <p:spPr>
          <a:xfrm>
            <a:off x="6400800" y="5074920"/>
            <a:ext cx="5029200" cy="1143000"/>
          </a:xfrm>
          <a:prstGeom prst="rect">
            <a:avLst/>
          </a:prstGeom>
          <a:noFill/>
          <a:ln/>
        </p:spPr>
        <p:txBody>
          <a:bodyPr wrap="square" rtlCol="0" anchor="ctr"/>
          <a:lstStyle/>
          <a:p>
            <a:pPr marL="0" indent="0">
              <a:lnSpc>
                <a:spcPct val="105000"/>
              </a:lnSpc>
              <a:buNone/>
            </a:pPr>
            <a:r>
              <a:rPr lang="en-US" sz="1350" b="1" dirty="0">
                <a:solidFill>
                  <a:srgbClr val="B85042"/>
                </a:solidFill>
                <a:latin typeface="Calibri" pitchFamily="34" charset="0"/>
                <a:ea typeface="Calibri" pitchFamily="34" charset="-122"/>
                <a:cs typeface="Calibri" pitchFamily="34" charset="-120"/>
              </a:rPr>
              <a:t>57 million </a:t>
            </a:r>
            <a:r>
              <a:rPr lang="en-US" sz="1350" dirty="0">
                <a:solidFill>
                  <a:srgbClr val="2E3B41"/>
                </a:solidFill>
                <a:latin typeface="Calibri" pitchFamily="34" charset="0"/>
                <a:ea typeface="Calibri" pitchFamily="34" charset="-122"/>
                <a:cs typeface="Calibri" pitchFamily="34" charset="-120"/>
              </a:rPr>
              <a:t>people had dementia globally in 2021 — nearly </a:t>
            </a:r>
            <a:r>
              <a:rPr lang="en-US" sz="1350" b="1" dirty="0">
                <a:solidFill>
                  <a:srgbClr val="2E3B41"/>
                </a:solidFill>
                <a:latin typeface="Calibri" pitchFamily="34" charset="0"/>
                <a:ea typeface="Calibri" pitchFamily="34" charset="-122"/>
                <a:cs typeface="Calibri" pitchFamily="34" charset="-120"/>
              </a:rPr>
              <a:t>10 million new cases a year</a:t>
            </a:r>
            <a:r>
              <a:rPr lang="en-US" sz="1350" dirty="0">
                <a:solidFill>
                  <a:srgbClr val="2E3B41"/>
                </a:solidFill>
                <a:latin typeface="Calibri" pitchFamily="34" charset="0"/>
                <a:ea typeface="Calibri" pitchFamily="34" charset="-122"/>
                <a:cs typeface="Calibri" pitchFamily="34" charset="-120"/>
              </a:rPr>
              <a:t>; projected to reach 139 million by 2050 (WHO, 2025).</a:t>
            </a:r>
            <a:endParaRPr lang="en-US" sz="1350" dirty="0"/>
          </a:p>
        </p:txBody>
      </p:sp>
      <p:sp>
        <p:nvSpPr>
          <p:cNvPr id="12" name="Text 8"/>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3" name="Text 9"/>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4</a:t>
            </a:r>
            <a:endParaRPr lang="en-US" sz="900" dirty="0"/>
          </a:p>
        </p:txBody>
      </p:sp>
      <p:pic>
        <p:nvPicPr>
          <p:cNvPr id="15" name="Picture 14" descr="University of Wales Trinity Saint David and Tata Steel - National Centre  for Universities &amp; Business">
            <a:extLst>
              <a:ext uri="{FF2B5EF4-FFF2-40B4-BE49-F238E27FC236}">
                <a16:creationId xmlns:a16="http://schemas.microsoft.com/office/drawing/2014/main" id="{1D6F150D-AC82-3E39-50B6-C80399FF64C4}"/>
              </a:ext>
            </a:extLst>
          </p:cNvPr>
          <p:cNvPicPr>
            <a:picLocks noChangeAspect="1"/>
          </p:cNvPicPr>
          <p:nvPr/>
        </p:nvPicPr>
        <p:blipFill>
          <a:blip r:embed="rId5"/>
          <a:stretch>
            <a:fillRect/>
          </a:stretch>
        </p:blipFill>
        <p:spPr>
          <a:xfrm>
            <a:off x="10530238" y="0"/>
            <a:ext cx="1661762" cy="6651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2E3B41"/>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84B59F"/>
                </a:solidFill>
                <a:latin typeface="Calibri" pitchFamily="34" charset="0"/>
                <a:ea typeface="Calibri" pitchFamily="34" charset="-122"/>
                <a:cs typeface="Calibri" pitchFamily="34" charset="-120"/>
              </a:rPr>
              <a:t>BURDEN</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FFFFFF"/>
                </a:solidFill>
                <a:latin typeface="Cambria" pitchFamily="34" charset="0"/>
                <a:ea typeface="Cambria" pitchFamily="34" charset="-122"/>
                <a:cs typeface="Cambria" pitchFamily="34" charset="-120"/>
              </a:rPr>
              <a:t>Economic and social burden</a:t>
            </a:r>
            <a:endParaRPr lang="en-US" sz="2900" dirty="0"/>
          </a:p>
        </p:txBody>
      </p:sp>
      <p:sp>
        <p:nvSpPr>
          <p:cNvPr id="4" name="Shape 2"/>
          <p:cNvSpPr/>
          <p:nvPr/>
        </p:nvSpPr>
        <p:spPr>
          <a:xfrm>
            <a:off x="457200" y="1508760"/>
            <a:ext cx="2651760" cy="2148840"/>
          </a:xfrm>
          <a:prstGeom prst="roundRect">
            <a:avLst>
              <a:gd name="adj" fmla="val 3404"/>
            </a:avLst>
          </a:prstGeom>
          <a:solidFill>
            <a:srgbClr val="50808E">
              <a:alpha val="80000"/>
            </a:srgbClr>
          </a:solidFill>
          <a:ln w="12700">
            <a:solidFill>
              <a:srgbClr val="84B59F"/>
            </a:solidFill>
            <a:prstDash val="solid"/>
          </a:ln>
        </p:spPr>
        <p:txBody>
          <a:bodyPr/>
          <a:lstStyle/>
          <a:p>
            <a:endParaRPr lang="en-US"/>
          </a:p>
        </p:txBody>
      </p:sp>
      <p:sp>
        <p:nvSpPr>
          <p:cNvPr id="5" name="Text 3"/>
          <p:cNvSpPr/>
          <p:nvPr/>
        </p:nvSpPr>
        <p:spPr>
          <a:xfrm>
            <a:off x="457200" y="1737360"/>
            <a:ext cx="2651760" cy="777240"/>
          </a:xfrm>
          <a:prstGeom prst="rect">
            <a:avLst/>
          </a:prstGeom>
          <a:noFill/>
          <a:ln/>
        </p:spPr>
        <p:txBody>
          <a:bodyPr wrap="square" rtlCol="0" anchor="ctr"/>
          <a:lstStyle/>
          <a:p>
            <a:pPr marL="0" indent="0" algn="ctr">
              <a:buNone/>
            </a:pPr>
            <a:r>
              <a:rPr lang="en-US" sz="3300" b="1" dirty="0">
                <a:solidFill>
                  <a:srgbClr val="84B59F"/>
                </a:solidFill>
                <a:latin typeface="Cambria" pitchFamily="34" charset="0"/>
                <a:ea typeface="Cambria" pitchFamily="34" charset="-122"/>
                <a:cs typeface="Cambria" pitchFamily="34" charset="-120"/>
              </a:rPr>
              <a:t>£42bn</a:t>
            </a:r>
            <a:endParaRPr lang="en-US" sz="3300" dirty="0"/>
          </a:p>
        </p:txBody>
      </p:sp>
      <p:sp>
        <p:nvSpPr>
          <p:cNvPr id="6" name="Text 4"/>
          <p:cNvSpPr/>
          <p:nvPr/>
        </p:nvSpPr>
        <p:spPr>
          <a:xfrm>
            <a:off x="640080" y="2560320"/>
            <a:ext cx="2286000" cy="1005840"/>
          </a:xfrm>
          <a:prstGeom prst="rect">
            <a:avLst/>
          </a:prstGeom>
          <a:noFill/>
          <a:ln/>
        </p:spPr>
        <p:txBody>
          <a:bodyPr wrap="square" rtlCol="0" anchor="ctr"/>
          <a:lstStyle/>
          <a:p>
            <a:pPr marL="0" indent="0" algn="ctr">
              <a:lnSpc>
                <a:spcPct val="102000"/>
              </a:lnSpc>
              <a:buNone/>
            </a:pPr>
            <a:r>
              <a:rPr lang="en-US" sz="1200" dirty="0">
                <a:solidFill>
                  <a:srgbClr val="E4EBE9"/>
                </a:solidFill>
                <a:latin typeface="Calibri" pitchFamily="34" charset="0"/>
                <a:ea typeface="Calibri" pitchFamily="34" charset="-122"/>
                <a:cs typeface="Calibri" pitchFamily="34" charset="-120"/>
              </a:rPr>
              <a:t>UK cost in 2024, rising to £90bn by 2040 (Alzheimer's Society, 2025)</a:t>
            </a:r>
            <a:endParaRPr lang="en-US" sz="1200" dirty="0"/>
          </a:p>
        </p:txBody>
      </p:sp>
      <p:sp>
        <p:nvSpPr>
          <p:cNvPr id="7" name="Shape 5"/>
          <p:cNvSpPr/>
          <p:nvPr/>
        </p:nvSpPr>
        <p:spPr>
          <a:xfrm>
            <a:off x="3319272" y="1508760"/>
            <a:ext cx="2651760" cy="2148840"/>
          </a:xfrm>
          <a:prstGeom prst="roundRect">
            <a:avLst>
              <a:gd name="adj" fmla="val 3404"/>
            </a:avLst>
          </a:prstGeom>
          <a:solidFill>
            <a:srgbClr val="50808E">
              <a:alpha val="80000"/>
            </a:srgbClr>
          </a:solidFill>
          <a:ln w="12700">
            <a:solidFill>
              <a:srgbClr val="84B59F"/>
            </a:solidFill>
            <a:prstDash val="solid"/>
          </a:ln>
        </p:spPr>
        <p:txBody>
          <a:bodyPr/>
          <a:lstStyle/>
          <a:p>
            <a:endParaRPr lang="en-US"/>
          </a:p>
        </p:txBody>
      </p:sp>
      <p:sp>
        <p:nvSpPr>
          <p:cNvPr id="8" name="Text 6"/>
          <p:cNvSpPr/>
          <p:nvPr/>
        </p:nvSpPr>
        <p:spPr>
          <a:xfrm>
            <a:off x="3319272" y="1737360"/>
            <a:ext cx="2651760" cy="777240"/>
          </a:xfrm>
          <a:prstGeom prst="rect">
            <a:avLst/>
          </a:prstGeom>
          <a:noFill/>
          <a:ln/>
        </p:spPr>
        <p:txBody>
          <a:bodyPr wrap="square" rtlCol="0" anchor="ctr"/>
          <a:lstStyle/>
          <a:p>
            <a:pPr marL="0" indent="0" algn="ctr">
              <a:buNone/>
            </a:pPr>
            <a:r>
              <a:rPr lang="en-US" sz="3300" b="1" dirty="0">
                <a:solidFill>
                  <a:srgbClr val="84B59F"/>
                </a:solidFill>
                <a:latin typeface="Cambria" pitchFamily="34" charset="0"/>
                <a:ea typeface="Cambria" pitchFamily="34" charset="-122"/>
                <a:cs typeface="Cambria" pitchFamily="34" charset="-120"/>
              </a:rPr>
              <a:t>US$1.3tn</a:t>
            </a:r>
            <a:endParaRPr lang="en-US" sz="3300" dirty="0"/>
          </a:p>
        </p:txBody>
      </p:sp>
      <p:sp>
        <p:nvSpPr>
          <p:cNvPr id="9" name="Text 7"/>
          <p:cNvSpPr/>
          <p:nvPr/>
        </p:nvSpPr>
        <p:spPr>
          <a:xfrm>
            <a:off x="3502152" y="2560320"/>
            <a:ext cx="2286000" cy="1005840"/>
          </a:xfrm>
          <a:prstGeom prst="rect">
            <a:avLst/>
          </a:prstGeom>
          <a:noFill/>
          <a:ln/>
        </p:spPr>
        <p:txBody>
          <a:bodyPr wrap="square" rtlCol="0" anchor="ctr"/>
          <a:lstStyle/>
          <a:p>
            <a:pPr marL="0" indent="0" algn="ctr">
              <a:lnSpc>
                <a:spcPct val="102000"/>
              </a:lnSpc>
              <a:buNone/>
            </a:pPr>
            <a:r>
              <a:rPr lang="en-US" sz="1200" dirty="0">
                <a:solidFill>
                  <a:srgbClr val="E4EBE9"/>
                </a:solidFill>
                <a:latin typeface="Calibri" pitchFamily="34" charset="0"/>
                <a:ea typeface="Calibri" pitchFamily="34" charset="-122"/>
                <a:cs typeface="Calibri" pitchFamily="34" charset="-120"/>
              </a:rPr>
              <a:t>Global cost in 2019 — ~50% borne by unpaid carers (WHO, 2025)</a:t>
            </a:r>
            <a:endParaRPr lang="en-US" sz="1200" dirty="0"/>
          </a:p>
        </p:txBody>
      </p:sp>
      <p:sp>
        <p:nvSpPr>
          <p:cNvPr id="10" name="Shape 8"/>
          <p:cNvSpPr/>
          <p:nvPr/>
        </p:nvSpPr>
        <p:spPr>
          <a:xfrm>
            <a:off x="6181344" y="1508760"/>
            <a:ext cx="2651760" cy="2148840"/>
          </a:xfrm>
          <a:prstGeom prst="roundRect">
            <a:avLst>
              <a:gd name="adj" fmla="val 3404"/>
            </a:avLst>
          </a:prstGeom>
          <a:solidFill>
            <a:srgbClr val="50808E">
              <a:alpha val="80000"/>
            </a:srgbClr>
          </a:solidFill>
          <a:ln w="12700">
            <a:solidFill>
              <a:srgbClr val="84B59F"/>
            </a:solidFill>
            <a:prstDash val="solid"/>
          </a:ln>
        </p:spPr>
        <p:txBody>
          <a:bodyPr/>
          <a:lstStyle/>
          <a:p>
            <a:endParaRPr lang="en-US"/>
          </a:p>
        </p:txBody>
      </p:sp>
      <p:sp>
        <p:nvSpPr>
          <p:cNvPr id="11" name="Text 9"/>
          <p:cNvSpPr/>
          <p:nvPr/>
        </p:nvSpPr>
        <p:spPr>
          <a:xfrm>
            <a:off x="6181344" y="1737360"/>
            <a:ext cx="2651760" cy="777240"/>
          </a:xfrm>
          <a:prstGeom prst="rect">
            <a:avLst/>
          </a:prstGeom>
          <a:noFill/>
          <a:ln/>
        </p:spPr>
        <p:txBody>
          <a:bodyPr wrap="square" rtlCol="0" anchor="ctr"/>
          <a:lstStyle/>
          <a:p>
            <a:pPr marL="0" indent="0" algn="ctr">
              <a:buNone/>
            </a:pPr>
            <a:r>
              <a:rPr lang="en-US" sz="3300" b="1" dirty="0">
                <a:solidFill>
                  <a:srgbClr val="84B59F"/>
                </a:solidFill>
                <a:latin typeface="Cambria" pitchFamily="34" charset="0"/>
                <a:ea typeface="Cambria" pitchFamily="34" charset="-122"/>
                <a:cs typeface="Cambria" pitchFamily="34" charset="-120"/>
              </a:rPr>
              <a:t>~5 hrs/day</a:t>
            </a:r>
            <a:endParaRPr lang="en-US" sz="3300" dirty="0"/>
          </a:p>
        </p:txBody>
      </p:sp>
      <p:sp>
        <p:nvSpPr>
          <p:cNvPr id="12" name="Text 10"/>
          <p:cNvSpPr/>
          <p:nvPr/>
        </p:nvSpPr>
        <p:spPr>
          <a:xfrm>
            <a:off x="6364224" y="2560320"/>
            <a:ext cx="2286000" cy="1005840"/>
          </a:xfrm>
          <a:prstGeom prst="rect">
            <a:avLst/>
          </a:prstGeom>
          <a:noFill/>
          <a:ln/>
        </p:spPr>
        <p:txBody>
          <a:bodyPr wrap="square" rtlCol="0" anchor="ctr"/>
          <a:lstStyle/>
          <a:p>
            <a:pPr marL="0" indent="0" algn="ctr">
              <a:lnSpc>
                <a:spcPct val="102000"/>
              </a:lnSpc>
              <a:buNone/>
            </a:pPr>
            <a:r>
              <a:rPr lang="en-US" sz="1200" dirty="0">
                <a:solidFill>
                  <a:srgbClr val="E4EBE9"/>
                </a:solidFill>
                <a:latin typeface="Calibri" pitchFamily="34" charset="0"/>
                <a:ea typeface="Calibri" pitchFamily="34" charset="-122"/>
                <a:cs typeface="Calibri" pitchFamily="34" charset="-120"/>
              </a:rPr>
              <a:t>Average informal care &amp; supervision provided by family (WHO, 2025)</a:t>
            </a:r>
            <a:endParaRPr lang="en-US" sz="1200" dirty="0"/>
          </a:p>
        </p:txBody>
      </p:sp>
      <p:sp>
        <p:nvSpPr>
          <p:cNvPr id="13" name="Shape 11"/>
          <p:cNvSpPr/>
          <p:nvPr/>
        </p:nvSpPr>
        <p:spPr>
          <a:xfrm>
            <a:off x="9043416" y="1508760"/>
            <a:ext cx="2651760" cy="2148840"/>
          </a:xfrm>
          <a:prstGeom prst="roundRect">
            <a:avLst>
              <a:gd name="adj" fmla="val 3404"/>
            </a:avLst>
          </a:prstGeom>
          <a:solidFill>
            <a:srgbClr val="50808E">
              <a:alpha val="80000"/>
            </a:srgbClr>
          </a:solidFill>
          <a:ln w="12700">
            <a:solidFill>
              <a:srgbClr val="84B59F"/>
            </a:solidFill>
            <a:prstDash val="solid"/>
          </a:ln>
        </p:spPr>
        <p:txBody>
          <a:bodyPr/>
          <a:lstStyle/>
          <a:p>
            <a:endParaRPr lang="en-US"/>
          </a:p>
        </p:txBody>
      </p:sp>
      <p:sp>
        <p:nvSpPr>
          <p:cNvPr id="14" name="Text 12"/>
          <p:cNvSpPr/>
          <p:nvPr/>
        </p:nvSpPr>
        <p:spPr>
          <a:xfrm>
            <a:off x="9043416" y="1737360"/>
            <a:ext cx="2651760" cy="777240"/>
          </a:xfrm>
          <a:prstGeom prst="rect">
            <a:avLst/>
          </a:prstGeom>
          <a:noFill/>
          <a:ln/>
        </p:spPr>
        <p:txBody>
          <a:bodyPr wrap="square" rtlCol="0" anchor="ctr"/>
          <a:lstStyle/>
          <a:p>
            <a:pPr marL="0" indent="0" algn="ctr">
              <a:buNone/>
            </a:pPr>
            <a:r>
              <a:rPr lang="en-US" sz="3300" b="1" dirty="0">
                <a:solidFill>
                  <a:srgbClr val="84B59F"/>
                </a:solidFill>
                <a:latin typeface="Cambria" pitchFamily="34" charset="0"/>
                <a:ea typeface="Cambria" pitchFamily="34" charset="-122"/>
                <a:cs typeface="Cambria" pitchFamily="34" charset="-120"/>
              </a:rPr>
              <a:t>70%</a:t>
            </a:r>
            <a:endParaRPr lang="en-US" sz="3300" dirty="0"/>
          </a:p>
        </p:txBody>
      </p:sp>
      <p:sp>
        <p:nvSpPr>
          <p:cNvPr id="15" name="Text 13"/>
          <p:cNvSpPr/>
          <p:nvPr/>
        </p:nvSpPr>
        <p:spPr>
          <a:xfrm>
            <a:off x="9226296" y="2560320"/>
            <a:ext cx="2286000" cy="1005840"/>
          </a:xfrm>
          <a:prstGeom prst="rect">
            <a:avLst/>
          </a:prstGeom>
          <a:noFill/>
          <a:ln/>
        </p:spPr>
        <p:txBody>
          <a:bodyPr wrap="square" rtlCol="0" anchor="ctr"/>
          <a:lstStyle/>
          <a:p>
            <a:pPr marL="0" indent="0" algn="ctr">
              <a:lnSpc>
                <a:spcPct val="102000"/>
              </a:lnSpc>
              <a:buNone/>
            </a:pPr>
            <a:r>
              <a:rPr lang="en-US" sz="1200" dirty="0">
                <a:solidFill>
                  <a:srgbClr val="E4EBE9"/>
                </a:solidFill>
                <a:latin typeface="Calibri" pitchFamily="34" charset="0"/>
                <a:ea typeface="Calibri" pitchFamily="34" charset="-122"/>
                <a:cs typeface="Calibri" pitchFamily="34" charset="-120"/>
              </a:rPr>
              <a:t>of UK care-home residents live with dementia (Alzheimer's Society, 2025)</a:t>
            </a:r>
            <a:endParaRPr lang="en-US" sz="1200" dirty="0"/>
          </a:p>
        </p:txBody>
      </p:sp>
      <p:pic>
        <p:nvPicPr>
          <p:cNvPr id="16" name="Image 0" descr="assets/uk_cost_dark.png"/>
          <p:cNvPicPr>
            <a:picLocks noChangeAspect="1"/>
          </p:cNvPicPr>
          <p:nvPr/>
        </p:nvPicPr>
        <p:blipFill>
          <a:blip r:embed="rId3"/>
          <a:stretch>
            <a:fillRect/>
          </a:stretch>
        </p:blipFill>
        <p:spPr>
          <a:xfrm>
            <a:off x="640080" y="3977640"/>
            <a:ext cx="4572000" cy="2514600"/>
          </a:xfrm>
          <a:prstGeom prst="rect">
            <a:avLst/>
          </a:prstGeom>
        </p:spPr>
      </p:pic>
      <p:sp>
        <p:nvSpPr>
          <p:cNvPr id="17" name="Text 14"/>
          <p:cNvSpPr/>
          <p:nvPr/>
        </p:nvSpPr>
        <p:spPr>
          <a:xfrm>
            <a:off x="5852160" y="3977640"/>
            <a:ext cx="5486400" cy="365760"/>
          </a:xfrm>
          <a:prstGeom prst="rect">
            <a:avLst/>
          </a:prstGeom>
          <a:noFill/>
          <a:ln/>
        </p:spPr>
        <p:txBody>
          <a:bodyPr wrap="square" rtlCol="0" anchor="ctr"/>
          <a:lstStyle/>
          <a:p>
            <a:pPr marL="0" indent="0">
              <a:buNone/>
            </a:pPr>
            <a:r>
              <a:rPr lang="en-US" sz="1600" b="1" dirty="0">
                <a:solidFill>
                  <a:srgbClr val="84B59F"/>
                </a:solidFill>
                <a:latin typeface="Cambria" pitchFamily="34" charset="0"/>
                <a:ea typeface="Cambria" pitchFamily="34" charset="-122"/>
                <a:cs typeface="Cambria" pitchFamily="34" charset="-120"/>
              </a:rPr>
              <a:t>Social burden</a:t>
            </a:r>
            <a:endParaRPr lang="en-US" sz="1600" dirty="0"/>
          </a:p>
        </p:txBody>
      </p:sp>
      <p:sp>
        <p:nvSpPr>
          <p:cNvPr id="18" name="Text 15"/>
          <p:cNvSpPr/>
          <p:nvPr/>
        </p:nvSpPr>
        <p:spPr>
          <a:xfrm>
            <a:off x="5852160" y="4389120"/>
            <a:ext cx="5760720" cy="2103120"/>
          </a:xfrm>
          <a:prstGeom prst="rect">
            <a:avLst/>
          </a:prstGeom>
          <a:noFill/>
          <a:ln/>
        </p:spPr>
        <p:txBody>
          <a:bodyPr wrap="square" rtlCol="0" anchor="ctr"/>
          <a:lstStyle/>
          <a:p>
            <a:pPr marL="177800" indent="-177800">
              <a:lnSpc>
                <a:spcPct val="105000"/>
              </a:lnSpc>
              <a:spcAft>
                <a:spcPts val="600"/>
              </a:spcAft>
              <a:buSzPct val="100000"/>
              <a:buChar char="•"/>
            </a:pPr>
            <a:r>
              <a:rPr lang="en-US" sz="1350" dirty="0">
                <a:solidFill>
                  <a:srgbClr val="E4EBE9"/>
                </a:solidFill>
                <a:latin typeface="Calibri" pitchFamily="34" charset="0"/>
                <a:ea typeface="Calibri" pitchFamily="34" charset="-122"/>
                <a:cs typeface="Calibri" pitchFamily="34" charset="-120"/>
              </a:rPr>
              <a:t>Stigma, social isolation and loss of independence for the person.
Carer strain — depression, financial loss and reduced employment.
1 in 5 people with dementia received no health or care support in a 2025 survey (Alzheimer's Society, 2025).
Only ~1/3 of care staff have had dementia-specific training (Alzheimer's Society, 2025).</a:t>
            </a:r>
            <a:endParaRPr lang="en-US" sz="1350" dirty="0"/>
          </a:p>
        </p:txBody>
      </p:sp>
      <p:sp>
        <p:nvSpPr>
          <p:cNvPr id="19" name="Text 16"/>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6B7B82"/>
                </a:solidFill>
                <a:latin typeface="Calibri" pitchFamily="34" charset="0"/>
                <a:ea typeface="Calibri" pitchFamily="34" charset="-122"/>
                <a:cs typeface="Calibri" pitchFamily="34" charset="-120"/>
              </a:rPr>
              <a:t>Sources: Alzheimer's Society (2025); WHO (2025)</a:t>
            </a:r>
            <a:endParaRPr lang="en-US" sz="900" dirty="0"/>
          </a:p>
        </p:txBody>
      </p:sp>
      <p:pic>
        <p:nvPicPr>
          <p:cNvPr id="21" name="Picture 20" descr="University of Wales Trinity Saint David and Tata Steel - National Centre  for Universities &amp; Business">
            <a:extLst>
              <a:ext uri="{FF2B5EF4-FFF2-40B4-BE49-F238E27FC236}">
                <a16:creationId xmlns:a16="http://schemas.microsoft.com/office/drawing/2014/main" id="{7A166451-7D53-F8D5-6E79-93126AB19D91}"/>
              </a:ext>
            </a:extLst>
          </p:cNvPr>
          <p:cNvPicPr>
            <a:picLocks noChangeAspect="1"/>
          </p:cNvPicPr>
          <p:nvPr/>
        </p:nvPicPr>
        <p:blipFill>
          <a:blip r:embed="rId4"/>
          <a:stretch>
            <a:fillRect/>
          </a:stretch>
        </p:blipFill>
        <p:spPr>
          <a:xfrm>
            <a:off x="10530238" y="0"/>
            <a:ext cx="1661762" cy="66512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DIAGNOSIS</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Diagnosis and initial assessment (NICE NG97)</a:t>
            </a:r>
            <a:endParaRPr lang="en-US" sz="2900" dirty="0"/>
          </a:p>
        </p:txBody>
      </p:sp>
      <p:sp>
        <p:nvSpPr>
          <p:cNvPr id="4" name="Shape 2"/>
          <p:cNvSpPr/>
          <p:nvPr/>
        </p:nvSpPr>
        <p:spPr>
          <a:xfrm>
            <a:off x="457200" y="1554480"/>
            <a:ext cx="2103120" cy="2651760"/>
          </a:xfrm>
          <a:prstGeom prst="roundRect">
            <a:avLst>
              <a:gd name="adj" fmla="val 3478"/>
            </a:avLst>
          </a:prstGeom>
          <a:solidFill>
            <a:srgbClr val="50808E"/>
          </a:solidFill>
          <a:ln/>
        </p:spPr>
        <p:txBody>
          <a:bodyPr/>
          <a:lstStyle/>
          <a:p>
            <a:endParaRPr lang="en-US"/>
          </a:p>
        </p:txBody>
      </p:sp>
      <p:sp>
        <p:nvSpPr>
          <p:cNvPr id="5" name="Shape 3"/>
          <p:cNvSpPr/>
          <p:nvPr/>
        </p:nvSpPr>
        <p:spPr>
          <a:xfrm>
            <a:off x="594360" y="1691640"/>
            <a:ext cx="457200" cy="457200"/>
          </a:xfrm>
          <a:prstGeom prst="ellipse">
            <a:avLst/>
          </a:prstGeom>
          <a:solidFill>
            <a:srgbClr val="FFFFFF"/>
          </a:solidFill>
          <a:ln/>
        </p:spPr>
        <p:txBody>
          <a:bodyPr/>
          <a:lstStyle/>
          <a:p>
            <a:endParaRPr lang="en-US"/>
          </a:p>
        </p:txBody>
      </p:sp>
      <p:sp>
        <p:nvSpPr>
          <p:cNvPr id="6" name="Text 4"/>
          <p:cNvSpPr/>
          <p:nvPr/>
        </p:nvSpPr>
        <p:spPr>
          <a:xfrm>
            <a:off x="594360" y="16916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594360" y="1691640"/>
            <a:ext cx="457200" cy="457200"/>
          </a:xfrm>
          <a:prstGeom prst="rect">
            <a:avLst/>
          </a:prstGeom>
          <a:noFill/>
          <a:ln/>
        </p:spPr>
        <p:txBody>
          <a:bodyPr wrap="square"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594360" y="2286000"/>
            <a:ext cx="1828800" cy="640080"/>
          </a:xfrm>
          <a:prstGeom prst="rect">
            <a:avLst/>
          </a:prstGeom>
          <a:noFill/>
          <a:ln/>
        </p:spPr>
        <p:txBody>
          <a:bodyPr wrap="square" rtlCol="0" anchor="t"/>
          <a:lstStyle/>
          <a:p>
            <a:pPr marL="0" indent="0">
              <a:buNone/>
            </a:pPr>
            <a:r>
              <a:rPr lang="en-US" sz="1550" b="1" dirty="0">
                <a:solidFill>
                  <a:srgbClr val="FFFFFF"/>
                </a:solidFill>
                <a:latin typeface="Cambria" pitchFamily="34" charset="0"/>
                <a:ea typeface="Cambria" pitchFamily="34" charset="-122"/>
                <a:cs typeface="Cambria" pitchFamily="34" charset="-120"/>
              </a:rPr>
              <a:t>History</a:t>
            </a:r>
            <a:endParaRPr lang="en-US" sz="1550" dirty="0"/>
          </a:p>
        </p:txBody>
      </p:sp>
      <p:sp>
        <p:nvSpPr>
          <p:cNvPr id="9" name="Text 7"/>
          <p:cNvSpPr/>
          <p:nvPr/>
        </p:nvSpPr>
        <p:spPr>
          <a:xfrm>
            <a:off x="594360" y="2880360"/>
            <a:ext cx="1828800" cy="1234440"/>
          </a:xfrm>
          <a:prstGeom prst="rect">
            <a:avLst/>
          </a:prstGeom>
          <a:noFill/>
          <a:ln/>
        </p:spPr>
        <p:txBody>
          <a:bodyPr wrap="square" rtlCol="0" anchor="ctr"/>
          <a:lstStyle/>
          <a:p>
            <a:pPr marL="0" indent="0">
              <a:lnSpc>
                <a:spcPct val="103000"/>
              </a:lnSpc>
              <a:buNone/>
            </a:pPr>
            <a:r>
              <a:rPr lang="en-US" sz="1150" dirty="0">
                <a:solidFill>
                  <a:srgbClr val="F2F6F5"/>
                </a:solidFill>
                <a:latin typeface="Calibri" pitchFamily="34" charset="0"/>
                <a:ea typeface="Calibri" pitchFamily="34" charset="-122"/>
                <a:cs typeface="Calibri" pitchFamily="34" charset="-120"/>
              </a:rPr>
              <a:t>Person + informant history; functional impact (NICE, 2018)</a:t>
            </a:r>
            <a:endParaRPr lang="en-US" sz="1150" dirty="0"/>
          </a:p>
        </p:txBody>
      </p:sp>
      <p:sp>
        <p:nvSpPr>
          <p:cNvPr id="10" name="Shape 8"/>
          <p:cNvSpPr/>
          <p:nvPr/>
        </p:nvSpPr>
        <p:spPr>
          <a:xfrm>
            <a:off x="2578608" y="2651760"/>
            <a:ext cx="146304" cy="320040"/>
          </a:xfrm>
          <a:prstGeom prst="rightArrow">
            <a:avLst/>
          </a:prstGeom>
          <a:solidFill>
            <a:srgbClr val="6B7B82"/>
          </a:solidFill>
          <a:ln/>
        </p:spPr>
        <p:txBody>
          <a:bodyPr/>
          <a:lstStyle/>
          <a:p>
            <a:endParaRPr lang="en-US"/>
          </a:p>
        </p:txBody>
      </p:sp>
      <p:sp>
        <p:nvSpPr>
          <p:cNvPr id="11" name="Shape 9"/>
          <p:cNvSpPr/>
          <p:nvPr/>
        </p:nvSpPr>
        <p:spPr>
          <a:xfrm>
            <a:off x="2743200" y="1554480"/>
            <a:ext cx="2103120" cy="2651760"/>
          </a:xfrm>
          <a:prstGeom prst="roundRect">
            <a:avLst>
              <a:gd name="adj" fmla="val 3478"/>
            </a:avLst>
          </a:prstGeom>
          <a:solidFill>
            <a:srgbClr val="84B59F"/>
          </a:solidFill>
          <a:ln/>
        </p:spPr>
        <p:txBody>
          <a:bodyPr/>
          <a:lstStyle/>
          <a:p>
            <a:endParaRPr lang="en-US"/>
          </a:p>
        </p:txBody>
      </p:sp>
      <p:sp>
        <p:nvSpPr>
          <p:cNvPr id="12" name="Shape 10"/>
          <p:cNvSpPr/>
          <p:nvPr/>
        </p:nvSpPr>
        <p:spPr>
          <a:xfrm>
            <a:off x="2880360" y="1691640"/>
            <a:ext cx="457200" cy="457200"/>
          </a:xfrm>
          <a:prstGeom prst="ellipse">
            <a:avLst/>
          </a:prstGeom>
          <a:solidFill>
            <a:srgbClr val="FFFFFF"/>
          </a:solidFill>
          <a:ln/>
        </p:spPr>
        <p:txBody>
          <a:bodyPr/>
          <a:lstStyle/>
          <a:p>
            <a:endParaRPr lang="en-US"/>
          </a:p>
        </p:txBody>
      </p:sp>
      <p:sp>
        <p:nvSpPr>
          <p:cNvPr id="13" name="Text 11"/>
          <p:cNvSpPr/>
          <p:nvPr/>
        </p:nvSpPr>
        <p:spPr>
          <a:xfrm>
            <a:off x="2880360" y="16916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4" name="Text 12"/>
          <p:cNvSpPr/>
          <p:nvPr/>
        </p:nvSpPr>
        <p:spPr>
          <a:xfrm>
            <a:off x="2880360" y="1691640"/>
            <a:ext cx="457200" cy="457200"/>
          </a:xfrm>
          <a:prstGeom prst="rect">
            <a:avLst/>
          </a:prstGeom>
          <a:noFill/>
          <a:ln/>
        </p:spPr>
        <p:txBody>
          <a:bodyPr wrap="square" rtlCol="0" anchor="ctr"/>
          <a:lstStyle/>
          <a:p>
            <a:pPr marL="0" indent="0" algn="ctr">
              <a:buNone/>
            </a:pPr>
            <a:r>
              <a:rPr lang="en-US" sz="1600" b="1" dirty="0">
                <a:solidFill>
                  <a:srgbClr val="84B59F"/>
                </a:solidFill>
                <a:latin typeface="Cambria" pitchFamily="34" charset="0"/>
                <a:ea typeface="Cambria" pitchFamily="34" charset="-122"/>
                <a:cs typeface="Cambria" pitchFamily="34" charset="-120"/>
              </a:rPr>
              <a:t>2</a:t>
            </a:r>
            <a:endParaRPr lang="en-US" sz="1600" dirty="0"/>
          </a:p>
        </p:txBody>
      </p:sp>
      <p:sp>
        <p:nvSpPr>
          <p:cNvPr id="15" name="Text 13"/>
          <p:cNvSpPr/>
          <p:nvPr/>
        </p:nvSpPr>
        <p:spPr>
          <a:xfrm>
            <a:off x="2880360" y="2286000"/>
            <a:ext cx="1828800" cy="640080"/>
          </a:xfrm>
          <a:prstGeom prst="rect">
            <a:avLst/>
          </a:prstGeom>
          <a:noFill/>
          <a:ln/>
        </p:spPr>
        <p:txBody>
          <a:bodyPr wrap="square" rtlCol="0" anchor="t"/>
          <a:lstStyle/>
          <a:p>
            <a:pPr marL="0" indent="0">
              <a:buNone/>
            </a:pPr>
            <a:r>
              <a:rPr lang="en-US" sz="1550" b="1" dirty="0">
                <a:solidFill>
                  <a:srgbClr val="FFFFFF"/>
                </a:solidFill>
                <a:latin typeface="Cambria" pitchFamily="34" charset="0"/>
                <a:ea typeface="Cambria" pitchFamily="34" charset="-122"/>
                <a:cs typeface="Cambria" pitchFamily="34" charset="-120"/>
              </a:rPr>
              <a:t>Cognitive test</a:t>
            </a:r>
            <a:endParaRPr lang="en-US" sz="1550" dirty="0"/>
          </a:p>
        </p:txBody>
      </p:sp>
      <p:sp>
        <p:nvSpPr>
          <p:cNvPr id="16" name="Text 14"/>
          <p:cNvSpPr/>
          <p:nvPr/>
        </p:nvSpPr>
        <p:spPr>
          <a:xfrm>
            <a:off x="2880360" y="2880360"/>
            <a:ext cx="1828800" cy="1234440"/>
          </a:xfrm>
          <a:prstGeom prst="rect">
            <a:avLst/>
          </a:prstGeom>
          <a:noFill/>
          <a:ln/>
        </p:spPr>
        <p:txBody>
          <a:bodyPr wrap="square" rtlCol="0" anchor="ctr"/>
          <a:lstStyle/>
          <a:p>
            <a:pPr marL="0" indent="0">
              <a:lnSpc>
                <a:spcPct val="103000"/>
              </a:lnSpc>
              <a:buNone/>
            </a:pPr>
            <a:r>
              <a:rPr lang="en-US" sz="1150" dirty="0">
                <a:solidFill>
                  <a:srgbClr val="F2F6F5"/>
                </a:solidFill>
                <a:latin typeface="Calibri" pitchFamily="34" charset="0"/>
                <a:ea typeface="Calibri" pitchFamily="34" charset="-122"/>
                <a:cs typeface="Calibri" pitchFamily="34" charset="-120"/>
              </a:rPr>
              <a:t>GPCOG, 6CIT, 10-CS or Mini-Cog in primary care (Creavin et al., 2018)</a:t>
            </a:r>
            <a:endParaRPr lang="en-US" sz="1150" dirty="0"/>
          </a:p>
        </p:txBody>
      </p:sp>
      <p:sp>
        <p:nvSpPr>
          <p:cNvPr id="17" name="Shape 15"/>
          <p:cNvSpPr/>
          <p:nvPr/>
        </p:nvSpPr>
        <p:spPr>
          <a:xfrm>
            <a:off x="4864608" y="2651760"/>
            <a:ext cx="146304" cy="320040"/>
          </a:xfrm>
          <a:prstGeom prst="rightArrow">
            <a:avLst/>
          </a:prstGeom>
          <a:solidFill>
            <a:srgbClr val="6B7B82"/>
          </a:solidFill>
          <a:ln/>
        </p:spPr>
        <p:txBody>
          <a:bodyPr/>
          <a:lstStyle/>
          <a:p>
            <a:endParaRPr lang="en-US"/>
          </a:p>
        </p:txBody>
      </p:sp>
      <p:sp>
        <p:nvSpPr>
          <p:cNvPr id="18" name="Shape 16"/>
          <p:cNvSpPr/>
          <p:nvPr/>
        </p:nvSpPr>
        <p:spPr>
          <a:xfrm>
            <a:off x="5029200" y="1554480"/>
            <a:ext cx="2103120" cy="2651760"/>
          </a:xfrm>
          <a:prstGeom prst="roundRect">
            <a:avLst>
              <a:gd name="adj" fmla="val 3478"/>
            </a:avLst>
          </a:prstGeom>
          <a:solidFill>
            <a:srgbClr val="50808E"/>
          </a:solidFill>
          <a:ln/>
        </p:spPr>
        <p:txBody>
          <a:bodyPr/>
          <a:lstStyle/>
          <a:p>
            <a:endParaRPr lang="en-US"/>
          </a:p>
        </p:txBody>
      </p:sp>
      <p:sp>
        <p:nvSpPr>
          <p:cNvPr id="19" name="Shape 17"/>
          <p:cNvSpPr/>
          <p:nvPr/>
        </p:nvSpPr>
        <p:spPr>
          <a:xfrm>
            <a:off x="5166360" y="1691640"/>
            <a:ext cx="457200" cy="457200"/>
          </a:xfrm>
          <a:prstGeom prst="ellipse">
            <a:avLst/>
          </a:prstGeom>
          <a:solidFill>
            <a:srgbClr val="FFFFFF"/>
          </a:solidFill>
          <a:ln/>
        </p:spPr>
        <p:txBody>
          <a:bodyPr/>
          <a:lstStyle/>
          <a:p>
            <a:endParaRPr lang="en-US"/>
          </a:p>
        </p:txBody>
      </p:sp>
      <p:sp>
        <p:nvSpPr>
          <p:cNvPr id="20" name="Text 18"/>
          <p:cNvSpPr/>
          <p:nvPr/>
        </p:nvSpPr>
        <p:spPr>
          <a:xfrm>
            <a:off x="5166360" y="16916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21" name="Text 19"/>
          <p:cNvSpPr/>
          <p:nvPr/>
        </p:nvSpPr>
        <p:spPr>
          <a:xfrm>
            <a:off x="5166360" y="1691640"/>
            <a:ext cx="457200" cy="457200"/>
          </a:xfrm>
          <a:prstGeom prst="rect">
            <a:avLst/>
          </a:prstGeom>
          <a:noFill/>
          <a:ln/>
        </p:spPr>
        <p:txBody>
          <a:bodyPr wrap="square"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3</a:t>
            </a:r>
            <a:endParaRPr lang="en-US" sz="1600" dirty="0"/>
          </a:p>
        </p:txBody>
      </p:sp>
      <p:sp>
        <p:nvSpPr>
          <p:cNvPr id="22" name="Text 20"/>
          <p:cNvSpPr/>
          <p:nvPr/>
        </p:nvSpPr>
        <p:spPr>
          <a:xfrm>
            <a:off x="5166360" y="2286000"/>
            <a:ext cx="1828800" cy="640080"/>
          </a:xfrm>
          <a:prstGeom prst="rect">
            <a:avLst/>
          </a:prstGeom>
          <a:noFill/>
          <a:ln/>
        </p:spPr>
        <p:txBody>
          <a:bodyPr wrap="square" rtlCol="0" anchor="t"/>
          <a:lstStyle/>
          <a:p>
            <a:pPr marL="0" indent="0">
              <a:buNone/>
            </a:pPr>
            <a:r>
              <a:rPr lang="en-US" sz="1550" b="1" dirty="0">
                <a:solidFill>
                  <a:srgbClr val="FFFFFF"/>
                </a:solidFill>
                <a:latin typeface="Cambria" pitchFamily="34" charset="0"/>
                <a:ea typeface="Cambria" pitchFamily="34" charset="-122"/>
                <a:cs typeface="Cambria" pitchFamily="34" charset="-120"/>
              </a:rPr>
              <a:t>Exclude reversible</a:t>
            </a:r>
            <a:endParaRPr lang="en-US" sz="1550" dirty="0"/>
          </a:p>
        </p:txBody>
      </p:sp>
      <p:sp>
        <p:nvSpPr>
          <p:cNvPr id="23" name="Text 21"/>
          <p:cNvSpPr/>
          <p:nvPr/>
        </p:nvSpPr>
        <p:spPr>
          <a:xfrm>
            <a:off x="5166360" y="2880360"/>
            <a:ext cx="1828800" cy="1234440"/>
          </a:xfrm>
          <a:prstGeom prst="rect">
            <a:avLst/>
          </a:prstGeom>
          <a:noFill/>
          <a:ln/>
        </p:spPr>
        <p:txBody>
          <a:bodyPr wrap="square" rtlCol="0" anchor="ctr"/>
          <a:lstStyle/>
          <a:p>
            <a:pPr marL="0" indent="0">
              <a:lnSpc>
                <a:spcPct val="103000"/>
              </a:lnSpc>
              <a:buNone/>
            </a:pPr>
            <a:r>
              <a:rPr lang="en-US" sz="1150" dirty="0">
                <a:solidFill>
                  <a:srgbClr val="F2F6F5"/>
                </a:solidFill>
                <a:latin typeface="Calibri" pitchFamily="34" charset="0"/>
                <a:ea typeface="Calibri" pitchFamily="34" charset="-122"/>
                <a:cs typeface="Calibri" pitchFamily="34" charset="-120"/>
              </a:rPr>
              <a:t>Bloods &amp; med review to rule out delirium, B12, thyroid, depression</a:t>
            </a:r>
            <a:endParaRPr lang="en-US" sz="1150" dirty="0"/>
          </a:p>
        </p:txBody>
      </p:sp>
      <p:sp>
        <p:nvSpPr>
          <p:cNvPr id="24" name="Shape 22"/>
          <p:cNvSpPr/>
          <p:nvPr/>
        </p:nvSpPr>
        <p:spPr>
          <a:xfrm>
            <a:off x="7150608" y="2651760"/>
            <a:ext cx="146304" cy="320040"/>
          </a:xfrm>
          <a:prstGeom prst="rightArrow">
            <a:avLst/>
          </a:prstGeom>
          <a:solidFill>
            <a:srgbClr val="6B7B82"/>
          </a:solidFill>
          <a:ln/>
        </p:spPr>
        <p:txBody>
          <a:bodyPr/>
          <a:lstStyle/>
          <a:p>
            <a:endParaRPr lang="en-US"/>
          </a:p>
        </p:txBody>
      </p:sp>
      <p:sp>
        <p:nvSpPr>
          <p:cNvPr id="25" name="Shape 23"/>
          <p:cNvSpPr/>
          <p:nvPr/>
        </p:nvSpPr>
        <p:spPr>
          <a:xfrm>
            <a:off x="7315200" y="1554480"/>
            <a:ext cx="2103120" cy="2651760"/>
          </a:xfrm>
          <a:prstGeom prst="roundRect">
            <a:avLst>
              <a:gd name="adj" fmla="val 3478"/>
            </a:avLst>
          </a:prstGeom>
          <a:solidFill>
            <a:srgbClr val="84B59F"/>
          </a:solidFill>
          <a:ln/>
        </p:spPr>
        <p:txBody>
          <a:bodyPr/>
          <a:lstStyle/>
          <a:p>
            <a:endParaRPr lang="en-US"/>
          </a:p>
        </p:txBody>
      </p:sp>
      <p:sp>
        <p:nvSpPr>
          <p:cNvPr id="26" name="Shape 24"/>
          <p:cNvSpPr/>
          <p:nvPr/>
        </p:nvSpPr>
        <p:spPr>
          <a:xfrm>
            <a:off x="7452360" y="1691640"/>
            <a:ext cx="457200" cy="457200"/>
          </a:xfrm>
          <a:prstGeom prst="ellipse">
            <a:avLst/>
          </a:prstGeom>
          <a:solidFill>
            <a:srgbClr val="FFFFFF"/>
          </a:solidFill>
          <a:ln/>
        </p:spPr>
        <p:txBody>
          <a:bodyPr/>
          <a:lstStyle/>
          <a:p>
            <a:endParaRPr lang="en-US"/>
          </a:p>
        </p:txBody>
      </p:sp>
      <p:sp>
        <p:nvSpPr>
          <p:cNvPr id="27" name="Text 25"/>
          <p:cNvSpPr/>
          <p:nvPr/>
        </p:nvSpPr>
        <p:spPr>
          <a:xfrm>
            <a:off x="7452360" y="16916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8" name="Text 26"/>
          <p:cNvSpPr/>
          <p:nvPr/>
        </p:nvSpPr>
        <p:spPr>
          <a:xfrm>
            <a:off x="7452360" y="1691640"/>
            <a:ext cx="457200" cy="457200"/>
          </a:xfrm>
          <a:prstGeom prst="rect">
            <a:avLst/>
          </a:prstGeom>
          <a:noFill/>
          <a:ln/>
        </p:spPr>
        <p:txBody>
          <a:bodyPr wrap="square" rtlCol="0" anchor="ctr"/>
          <a:lstStyle/>
          <a:p>
            <a:pPr marL="0" indent="0" algn="ctr">
              <a:buNone/>
            </a:pPr>
            <a:r>
              <a:rPr lang="en-US" sz="1600" b="1" dirty="0">
                <a:solidFill>
                  <a:srgbClr val="84B59F"/>
                </a:solidFill>
                <a:latin typeface="Cambria" pitchFamily="34" charset="0"/>
                <a:ea typeface="Cambria" pitchFamily="34" charset="-122"/>
                <a:cs typeface="Cambria" pitchFamily="34" charset="-120"/>
              </a:rPr>
              <a:t>4</a:t>
            </a:r>
            <a:endParaRPr lang="en-US" sz="1600" dirty="0"/>
          </a:p>
        </p:txBody>
      </p:sp>
      <p:sp>
        <p:nvSpPr>
          <p:cNvPr id="29" name="Text 27"/>
          <p:cNvSpPr/>
          <p:nvPr/>
        </p:nvSpPr>
        <p:spPr>
          <a:xfrm>
            <a:off x="7452360" y="2286000"/>
            <a:ext cx="1828800" cy="640080"/>
          </a:xfrm>
          <a:prstGeom prst="rect">
            <a:avLst/>
          </a:prstGeom>
          <a:noFill/>
          <a:ln/>
        </p:spPr>
        <p:txBody>
          <a:bodyPr wrap="square" rtlCol="0" anchor="t"/>
          <a:lstStyle/>
          <a:p>
            <a:pPr marL="0" indent="0">
              <a:buNone/>
            </a:pPr>
            <a:r>
              <a:rPr lang="en-US" sz="1550" b="1" dirty="0">
                <a:solidFill>
                  <a:srgbClr val="FFFFFF"/>
                </a:solidFill>
                <a:latin typeface="Cambria" pitchFamily="34" charset="0"/>
                <a:ea typeface="Cambria" pitchFamily="34" charset="-122"/>
                <a:cs typeface="Cambria" pitchFamily="34" charset="-120"/>
              </a:rPr>
              <a:t>Refer to memory service</a:t>
            </a:r>
            <a:endParaRPr lang="en-US" sz="1550" dirty="0"/>
          </a:p>
        </p:txBody>
      </p:sp>
      <p:sp>
        <p:nvSpPr>
          <p:cNvPr id="30" name="Text 28"/>
          <p:cNvSpPr/>
          <p:nvPr/>
        </p:nvSpPr>
        <p:spPr>
          <a:xfrm>
            <a:off x="7452360" y="2880360"/>
            <a:ext cx="1828800" cy="1234440"/>
          </a:xfrm>
          <a:prstGeom prst="rect">
            <a:avLst/>
          </a:prstGeom>
          <a:noFill/>
          <a:ln/>
        </p:spPr>
        <p:txBody>
          <a:bodyPr wrap="square" rtlCol="0" anchor="ctr"/>
          <a:lstStyle/>
          <a:p>
            <a:pPr marL="0" indent="0">
              <a:lnSpc>
                <a:spcPct val="103000"/>
              </a:lnSpc>
              <a:buNone/>
            </a:pPr>
            <a:r>
              <a:rPr lang="en-US" sz="1150" dirty="0">
                <a:solidFill>
                  <a:srgbClr val="F2F6F5"/>
                </a:solidFill>
                <a:latin typeface="Calibri" pitchFamily="34" charset="0"/>
                <a:ea typeface="Calibri" pitchFamily="34" charset="-122"/>
                <a:cs typeface="Calibri" pitchFamily="34" charset="-120"/>
              </a:rPr>
              <a:t>Specialist confirmation; MoCA / ACE-III; structural imaging</a:t>
            </a:r>
            <a:endParaRPr lang="en-US" sz="1150" dirty="0"/>
          </a:p>
        </p:txBody>
      </p:sp>
      <p:sp>
        <p:nvSpPr>
          <p:cNvPr id="31" name="Shape 29"/>
          <p:cNvSpPr/>
          <p:nvPr/>
        </p:nvSpPr>
        <p:spPr>
          <a:xfrm>
            <a:off x="9436608" y="2651760"/>
            <a:ext cx="146304" cy="320040"/>
          </a:xfrm>
          <a:prstGeom prst="rightArrow">
            <a:avLst/>
          </a:prstGeom>
          <a:solidFill>
            <a:srgbClr val="6B7B82"/>
          </a:solidFill>
          <a:ln/>
        </p:spPr>
        <p:txBody>
          <a:bodyPr/>
          <a:lstStyle/>
          <a:p>
            <a:endParaRPr lang="en-US"/>
          </a:p>
        </p:txBody>
      </p:sp>
      <p:sp>
        <p:nvSpPr>
          <p:cNvPr id="32" name="Shape 30"/>
          <p:cNvSpPr/>
          <p:nvPr/>
        </p:nvSpPr>
        <p:spPr>
          <a:xfrm>
            <a:off x="9601200" y="1554480"/>
            <a:ext cx="2103120" cy="2651760"/>
          </a:xfrm>
          <a:prstGeom prst="roundRect">
            <a:avLst>
              <a:gd name="adj" fmla="val 3478"/>
            </a:avLst>
          </a:prstGeom>
          <a:solidFill>
            <a:srgbClr val="50808E"/>
          </a:solidFill>
          <a:ln/>
        </p:spPr>
        <p:txBody>
          <a:bodyPr/>
          <a:lstStyle/>
          <a:p>
            <a:endParaRPr lang="en-US"/>
          </a:p>
        </p:txBody>
      </p:sp>
      <p:sp>
        <p:nvSpPr>
          <p:cNvPr id="33" name="Shape 31"/>
          <p:cNvSpPr/>
          <p:nvPr/>
        </p:nvSpPr>
        <p:spPr>
          <a:xfrm>
            <a:off x="9738360" y="1691640"/>
            <a:ext cx="457200" cy="457200"/>
          </a:xfrm>
          <a:prstGeom prst="ellipse">
            <a:avLst/>
          </a:prstGeom>
          <a:solidFill>
            <a:srgbClr val="FFFFFF"/>
          </a:solidFill>
          <a:ln/>
        </p:spPr>
        <p:txBody>
          <a:bodyPr/>
          <a:lstStyle/>
          <a:p>
            <a:endParaRPr lang="en-US"/>
          </a:p>
        </p:txBody>
      </p:sp>
      <p:sp>
        <p:nvSpPr>
          <p:cNvPr id="34" name="Text 32"/>
          <p:cNvSpPr/>
          <p:nvPr/>
        </p:nvSpPr>
        <p:spPr>
          <a:xfrm>
            <a:off x="9738360" y="16916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35" name="Text 33"/>
          <p:cNvSpPr/>
          <p:nvPr/>
        </p:nvSpPr>
        <p:spPr>
          <a:xfrm>
            <a:off x="9738360" y="1691640"/>
            <a:ext cx="457200" cy="457200"/>
          </a:xfrm>
          <a:prstGeom prst="rect">
            <a:avLst/>
          </a:prstGeom>
          <a:noFill/>
          <a:ln/>
        </p:spPr>
        <p:txBody>
          <a:bodyPr wrap="square"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5</a:t>
            </a:r>
            <a:endParaRPr lang="en-US" sz="1600" dirty="0"/>
          </a:p>
        </p:txBody>
      </p:sp>
      <p:sp>
        <p:nvSpPr>
          <p:cNvPr id="36" name="Text 34"/>
          <p:cNvSpPr/>
          <p:nvPr/>
        </p:nvSpPr>
        <p:spPr>
          <a:xfrm>
            <a:off x="9738360" y="2286000"/>
            <a:ext cx="1828800" cy="640080"/>
          </a:xfrm>
          <a:prstGeom prst="rect">
            <a:avLst/>
          </a:prstGeom>
          <a:noFill/>
          <a:ln/>
        </p:spPr>
        <p:txBody>
          <a:bodyPr wrap="square" rtlCol="0" anchor="t"/>
          <a:lstStyle/>
          <a:p>
            <a:pPr marL="0" indent="0">
              <a:buNone/>
            </a:pPr>
            <a:r>
              <a:rPr lang="en-US" sz="1550" b="1" dirty="0">
                <a:solidFill>
                  <a:srgbClr val="FFFFFF"/>
                </a:solidFill>
                <a:latin typeface="Cambria" pitchFamily="34" charset="0"/>
                <a:ea typeface="Cambria" pitchFamily="34" charset="-122"/>
                <a:cs typeface="Cambria" pitchFamily="34" charset="-120"/>
              </a:rPr>
              <a:t>Subtype &amp; disclose</a:t>
            </a:r>
            <a:endParaRPr lang="en-US" sz="1550" dirty="0"/>
          </a:p>
        </p:txBody>
      </p:sp>
      <p:sp>
        <p:nvSpPr>
          <p:cNvPr id="37" name="Text 35"/>
          <p:cNvSpPr/>
          <p:nvPr/>
        </p:nvSpPr>
        <p:spPr>
          <a:xfrm>
            <a:off x="9738360" y="2880360"/>
            <a:ext cx="1828800" cy="1234440"/>
          </a:xfrm>
          <a:prstGeom prst="rect">
            <a:avLst/>
          </a:prstGeom>
          <a:noFill/>
          <a:ln/>
        </p:spPr>
        <p:txBody>
          <a:bodyPr wrap="square" rtlCol="0" anchor="ctr"/>
          <a:lstStyle/>
          <a:p>
            <a:pPr marL="0" indent="0">
              <a:lnSpc>
                <a:spcPct val="103000"/>
              </a:lnSpc>
              <a:buNone/>
            </a:pPr>
            <a:r>
              <a:rPr lang="en-US" sz="1150" dirty="0">
                <a:solidFill>
                  <a:srgbClr val="F2F6F5"/>
                </a:solidFill>
                <a:latin typeface="Calibri" pitchFamily="34" charset="0"/>
                <a:ea typeface="Calibri" pitchFamily="34" charset="-122"/>
                <a:cs typeface="Calibri" pitchFamily="34" charset="-120"/>
              </a:rPr>
              <a:t>MRI/CT (± FDG-PET, DaTscan); diagnosis shared sensitively</a:t>
            </a:r>
            <a:endParaRPr lang="en-US" sz="1150" dirty="0"/>
          </a:p>
        </p:txBody>
      </p:sp>
      <p:sp>
        <p:nvSpPr>
          <p:cNvPr id="38" name="Shape 36"/>
          <p:cNvSpPr/>
          <p:nvPr/>
        </p:nvSpPr>
        <p:spPr>
          <a:xfrm>
            <a:off x="457200" y="4434840"/>
            <a:ext cx="11247120" cy="1783080"/>
          </a:xfrm>
          <a:prstGeom prst="roundRect">
            <a:avLst>
              <a:gd name="adj" fmla="val 4103"/>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39" name="Text 37"/>
          <p:cNvSpPr/>
          <p:nvPr/>
        </p:nvSpPr>
        <p:spPr>
          <a:xfrm>
            <a:off x="685800" y="4553712"/>
            <a:ext cx="5486400" cy="320040"/>
          </a:xfrm>
          <a:prstGeom prst="rect">
            <a:avLst/>
          </a:prstGeom>
          <a:noFill/>
          <a:ln/>
        </p:spPr>
        <p:txBody>
          <a:bodyPr wrap="square" rtlCol="0" anchor="ctr"/>
          <a:lstStyle/>
          <a:p>
            <a:pPr marL="0" indent="0">
              <a:buNone/>
            </a:pPr>
            <a:r>
              <a:rPr lang="en-US" sz="1500" b="1" dirty="0">
                <a:solidFill>
                  <a:srgbClr val="50808E"/>
                </a:solidFill>
                <a:latin typeface="Cambria" pitchFamily="34" charset="0"/>
                <a:ea typeface="Cambria" pitchFamily="34" charset="-122"/>
                <a:cs typeface="Cambria" pitchFamily="34" charset="-120"/>
              </a:rPr>
              <a:t>Key assessment principles</a:t>
            </a:r>
            <a:endParaRPr lang="en-US" sz="1500" dirty="0"/>
          </a:p>
        </p:txBody>
      </p:sp>
      <p:sp>
        <p:nvSpPr>
          <p:cNvPr id="40" name="Text 38"/>
          <p:cNvSpPr/>
          <p:nvPr/>
        </p:nvSpPr>
        <p:spPr>
          <a:xfrm>
            <a:off x="685800" y="4892040"/>
            <a:ext cx="10972800" cy="1280160"/>
          </a:xfrm>
          <a:prstGeom prst="rect">
            <a:avLst/>
          </a:prstGeom>
          <a:noFill/>
          <a:ln/>
        </p:spPr>
        <p:txBody>
          <a:bodyPr wrap="square" rtlCol="0" anchor="ctr"/>
          <a:lstStyle/>
          <a:p>
            <a:pPr marL="0" indent="0">
              <a:lnSpc>
                <a:spcPct val="105000"/>
              </a:lnSpc>
              <a:buNone/>
            </a:pPr>
            <a:r>
              <a:rPr lang="en-US" sz="1350" b="1" dirty="0">
                <a:solidFill>
                  <a:srgbClr val="2E3B41"/>
                </a:solidFill>
                <a:latin typeface="Calibri" pitchFamily="34" charset="0"/>
                <a:ea typeface="Calibri" pitchFamily="34" charset="-122"/>
                <a:cs typeface="Calibri" pitchFamily="34" charset="-120"/>
              </a:rPr>
              <a:t>Do not rely on a single cognitive score</a:t>
            </a:r>
            <a:r>
              <a:rPr lang="en-US" sz="1350" dirty="0">
                <a:solidFill>
                  <a:srgbClr val="2E3B41"/>
                </a:solidFill>
                <a:latin typeface="Calibri" pitchFamily="34" charset="0"/>
                <a:ea typeface="Calibri" pitchFamily="34" charset="-122"/>
                <a:cs typeface="Calibri" pitchFamily="34" charset="-120"/>
              </a:rPr>
              <a:t> — judge overall clinical picture (NICE, 2018). </a:t>
            </a:r>
            <a:r>
              <a:rPr lang="en-US" sz="1350" b="1" dirty="0">
                <a:solidFill>
                  <a:srgbClr val="2E3B41"/>
                </a:solidFill>
                <a:latin typeface="Calibri" pitchFamily="34" charset="0"/>
                <a:ea typeface="Calibri" pitchFamily="34" charset="-122"/>
                <a:cs typeface="Calibri" pitchFamily="34" charset="-120"/>
              </a:rPr>
              <a:t>Timely diagnosis</a:t>
            </a:r>
            <a:r>
              <a:rPr lang="en-US" sz="1350" dirty="0">
                <a:solidFill>
                  <a:srgbClr val="2E3B41"/>
                </a:solidFill>
                <a:latin typeface="Calibri" pitchFamily="34" charset="0"/>
                <a:ea typeface="Calibri" pitchFamily="34" charset="-122"/>
                <a:cs typeface="Calibri" pitchFamily="34" charset="-120"/>
              </a:rPr>
              <a:t> enables planning, treatment and support, yet ~40% of UK cases remain undiagnosed (Alzheimer's Society, 2025). GP clinical judgement combined with a brief test is an efficient, accurate strategy (Creavin et al., 2024).</a:t>
            </a:r>
            <a:endParaRPr lang="en-US" sz="1350" dirty="0"/>
          </a:p>
        </p:txBody>
      </p:sp>
      <p:sp>
        <p:nvSpPr>
          <p:cNvPr id="41" name="Text 39"/>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42" name="Text 40"/>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6</a:t>
            </a:r>
            <a:endParaRPr lang="en-US" sz="900" dirty="0"/>
          </a:p>
        </p:txBody>
      </p:sp>
      <p:pic>
        <p:nvPicPr>
          <p:cNvPr id="44" name="Picture 43" descr="University of Wales Trinity Saint David and Tata Steel - National Centre  for Universities &amp; Business">
            <a:extLst>
              <a:ext uri="{FF2B5EF4-FFF2-40B4-BE49-F238E27FC236}">
                <a16:creationId xmlns:a16="http://schemas.microsoft.com/office/drawing/2014/main" id="{F856CE08-7133-4AE8-BB42-0F35DD485EB0}"/>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MANAGEMENT</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UK guidance, models and frameworks</a:t>
            </a:r>
            <a:endParaRPr lang="en-US" sz="2900" dirty="0"/>
          </a:p>
        </p:txBody>
      </p:sp>
      <p:sp>
        <p:nvSpPr>
          <p:cNvPr id="4" name="Shape 2"/>
          <p:cNvSpPr/>
          <p:nvPr/>
        </p:nvSpPr>
        <p:spPr>
          <a:xfrm>
            <a:off x="457200" y="1417320"/>
            <a:ext cx="5532120" cy="4846320"/>
          </a:xfrm>
          <a:prstGeom prst="roundRect">
            <a:avLst>
              <a:gd name="adj" fmla="val 1509"/>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Text 3"/>
          <p:cNvSpPr/>
          <p:nvPr/>
        </p:nvSpPr>
        <p:spPr>
          <a:xfrm>
            <a:off x="685800" y="1536192"/>
            <a:ext cx="50292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Guiding UK policy &amp; frameworks</a:t>
            </a:r>
            <a:endParaRPr lang="en-US" sz="1600" dirty="0"/>
          </a:p>
        </p:txBody>
      </p:sp>
      <p:sp>
        <p:nvSpPr>
          <p:cNvPr id="6" name="Shape 4"/>
          <p:cNvSpPr/>
          <p:nvPr/>
        </p:nvSpPr>
        <p:spPr>
          <a:xfrm>
            <a:off x="685800" y="1920240"/>
            <a:ext cx="457200" cy="457200"/>
          </a:xfrm>
          <a:prstGeom prst="ellipse">
            <a:avLst/>
          </a:prstGeom>
          <a:solidFill>
            <a:srgbClr val="50808E"/>
          </a:solidFill>
          <a:ln/>
        </p:spPr>
        <p:txBody>
          <a:bodyPr/>
          <a:lstStyle/>
          <a:p>
            <a:endParaRPr lang="en-US"/>
          </a:p>
        </p:txBody>
      </p:sp>
      <p:sp>
        <p:nvSpPr>
          <p:cNvPr id="7" name="Text 5"/>
          <p:cNvSpPr/>
          <p:nvPr/>
        </p:nvSpPr>
        <p:spPr>
          <a:xfrm>
            <a:off x="685800" y="19202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1280160" y="1901952"/>
            <a:ext cx="4572000" cy="320040"/>
          </a:xfrm>
          <a:prstGeom prst="rect">
            <a:avLst/>
          </a:prstGeom>
          <a:noFill/>
          <a:ln/>
        </p:spPr>
        <p:txBody>
          <a:bodyPr wrap="square" rtlCol="0" anchor="ctr"/>
          <a:lstStyle/>
          <a:p>
            <a:pPr marL="0" indent="0">
              <a:buNone/>
            </a:pPr>
            <a:r>
              <a:rPr lang="en-US" sz="1400" b="1" dirty="0">
                <a:solidFill>
                  <a:srgbClr val="2E3B41"/>
                </a:solidFill>
                <a:latin typeface="Calibri" pitchFamily="34" charset="0"/>
                <a:ea typeface="Calibri" pitchFamily="34" charset="-122"/>
                <a:cs typeface="Calibri" pitchFamily="34" charset="-120"/>
              </a:rPr>
              <a:t>NICE NG97 (2018)</a:t>
            </a:r>
            <a:endParaRPr lang="en-US" sz="1400" dirty="0"/>
          </a:p>
        </p:txBody>
      </p:sp>
      <p:sp>
        <p:nvSpPr>
          <p:cNvPr id="9" name="Text 7"/>
          <p:cNvSpPr/>
          <p:nvPr/>
        </p:nvSpPr>
        <p:spPr>
          <a:xfrm>
            <a:off x="1280160" y="2212848"/>
            <a:ext cx="4572000" cy="502920"/>
          </a:xfrm>
          <a:prstGeom prst="rect">
            <a:avLst/>
          </a:prstGeom>
          <a:noFill/>
          <a:ln/>
        </p:spPr>
        <p:txBody>
          <a:bodyPr wrap="square" rtlCol="0" anchor="ctr"/>
          <a:lstStyle/>
          <a:p>
            <a:pPr marL="0" indent="0">
              <a:lnSpc>
                <a:spcPct val="100000"/>
              </a:lnSpc>
              <a:buNone/>
            </a:pPr>
            <a:r>
              <a:rPr lang="en-US" sz="1200" dirty="0">
                <a:solidFill>
                  <a:srgbClr val="6B7B82"/>
                </a:solidFill>
                <a:latin typeface="Calibri" pitchFamily="34" charset="0"/>
                <a:ea typeface="Calibri" pitchFamily="34" charset="-122"/>
                <a:cs typeface="Calibri" pitchFamily="34" charset="-120"/>
              </a:rPr>
              <a:t>Assessment, management &amp; support for people with dementia and their carers</a:t>
            </a:r>
            <a:endParaRPr lang="en-US" sz="1200" dirty="0"/>
          </a:p>
        </p:txBody>
      </p:sp>
      <p:sp>
        <p:nvSpPr>
          <p:cNvPr id="10" name="Shape 8"/>
          <p:cNvSpPr/>
          <p:nvPr/>
        </p:nvSpPr>
        <p:spPr>
          <a:xfrm>
            <a:off x="685800" y="2770632"/>
            <a:ext cx="457200" cy="457200"/>
          </a:xfrm>
          <a:prstGeom prst="ellipse">
            <a:avLst/>
          </a:prstGeom>
          <a:solidFill>
            <a:srgbClr val="84B59F"/>
          </a:solidFill>
          <a:ln/>
        </p:spPr>
        <p:txBody>
          <a:bodyPr/>
          <a:lstStyle/>
          <a:p>
            <a:endParaRPr lang="en-US"/>
          </a:p>
        </p:txBody>
      </p:sp>
      <p:sp>
        <p:nvSpPr>
          <p:cNvPr id="11" name="Text 9"/>
          <p:cNvSpPr/>
          <p:nvPr/>
        </p:nvSpPr>
        <p:spPr>
          <a:xfrm>
            <a:off x="685800" y="277063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2" name="Text 10"/>
          <p:cNvSpPr/>
          <p:nvPr/>
        </p:nvSpPr>
        <p:spPr>
          <a:xfrm>
            <a:off x="1280160" y="2752344"/>
            <a:ext cx="4572000" cy="320040"/>
          </a:xfrm>
          <a:prstGeom prst="rect">
            <a:avLst/>
          </a:prstGeom>
          <a:noFill/>
          <a:ln/>
        </p:spPr>
        <p:txBody>
          <a:bodyPr wrap="square" rtlCol="0" anchor="ctr"/>
          <a:lstStyle/>
          <a:p>
            <a:pPr marL="0" indent="0">
              <a:buNone/>
            </a:pPr>
            <a:r>
              <a:rPr lang="en-US" sz="1400" b="1" dirty="0">
                <a:solidFill>
                  <a:srgbClr val="2E3B41"/>
                </a:solidFill>
                <a:latin typeface="Calibri" pitchFamily="34" charset="0"/>
                <a:ea typeface="Calibri" pitchFamily="34" charset="-122"/>
                <a:cs typeface="Calibri" pitchFamily="34" charset="-120"/>
              </a:rPr>
              <a:t>NHS Long Term Plan</a:t>
            </a:r>
            <a:endParaRPr lang="en-US" sz="1400" dirty="0"/>
          </a:p>
        </p:txBody>
      </p:sp>
      <p:sp>
        <p:nvSpPr>
          <p:cNvPr id="13" name="Text 11"/>
          <p:cNvSpPr/>
          <p:nvPr/>
        </p:nvSpPr>
        <p:spPr>
          <a:xfrm>
            <a:off x="1280160" y="3063240"/>
            <a:ext cx="4572000" cy="502920"/>
          </a:xfrm>
          <a:prstGeom prst="rect">
            <a:avLst/>
          </a:prstGeom>
          <a:noFill/>
          <a:ln/>
        </p:spPr>
        <p:txBody>
          <a:bodyPr wrap="square" rtlCol="0" anchor="ctr"/>
          <a:lstStyle/>
          <a:p>
            <a:pPr marL="0" indent="0">
              <a:lnSpc>
                <a:spcPct val="100000"/>
              </a:lnSpc>
              <a:buNone/>
            </a:pPr>
            <a:r>
              <a:rPr lang="en-US" sz="1200" dirty="0">
                <a:solidFill>
                  <a:srgbClr val="6B7B82"/>
                </a:solidFill>
                <a:latin typeface="Calibri" pitchFamily="34" charset="0"/>
                <a:ea typeface="Calibri" pitchFamily="34" charset="-122"/>
                <a:cs typeface="Calibri" pitchFamily="34" charset="-120"/>
              </a:rPr>
              <a:t>Personalised, integrated community care</a:t>
            </a:r>
            <a:endParaRPr lang="en-US" sz="1200" dirty="0"/>
          </a:p>
        </p:txBody>
      </p:sp>
      <p:sp>
        <p:nvSpPr>
          <p:cNvPr id="14" name="Shape 12"/>
          <p:cNvSpPr/>
          <p:nvPr/>
        </p:nvSpPr>
        <p:spPr>
          <a:xfrm>
            <a:off x="685800" y="3621024"/>
            <a:ext cx="457200" cy="457200"/>
          </a:xfrm>
          <a:prstGeom prst="ellipse">
            <a:avLst/>
          </a:prstGeom>
          <a:solidFill>
            <a:srgbClr val="50808E"/>
          </a:solidFill>
          <a:ln/>
        </p:spPr>
        <p:txBody>
          <a:bodyPr/>
          <a:lstStyle/>
          <a:p>
            <a:endParaRPr lang="en-US"/>
          </a:p>
        </p:txBody>
      </p:sp>
      <p:sp>
        <p:nvSpPr>
          <p:cNvPr id="15" name="Text 13"/>
          <p:cNvSpPr/>
          <p:nvPr/>
        </p:nvSpPr>
        <p:spPr>
          <a:xfrm>
            <a:off x="685800" y="3621024"/>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6" name="Text 14"/>
          <p:cNvSpPr/>
          <p:nvPr/>
        </p:nvSpPr>
        <p:spPr>
          <a:xfrm>
            <a:off x="1280160" y="3602736"/>
            <a:ext cx="4572000" cy="320040"/>
          </a:xfrm>
          <a:prstGeom prst="rect">
            <a:avLst/>
          </a:prstGeom>
          <a:noFill/>
          <a:ln/>
        </p:spPr>
        <p:txBody>
          <a:bodyPr wrap="square" rtlCol="0" anchor="ctr"/>
          <a:lstStyle/>
          <a:p>
            <a:pPr marL="0" indent="0">
              <a:buNone/>
            </a:pPr>
            <a:r>
              <a:rPr lang="en-US" sz="1400" b="1" dirty="0">
                <a:solidFill>
                  <a:srgbClr val="2E3B41"/>
                </a:solidFill>
                <a:latin typeface="Calibri" pitchFamily="34" charset="0"/>
                <a:ea typeface="Calibri" pitchFamily="34" charset="-122"/>
                <a:cs typeface="Calibri" pitchFamily="34" charset="-120"/>
              </a:rPr>
              <a:t>Chronic Care Model (Wagner)</a:t>
            </a:r>
            <a:endParaRPr lang="en-US" sz="1400" dirty="0"/>
          </a:p>
        </p:txBody>
      </p:sp>
      <p:sp>
        <p:nvSpPr>
          <p:cNvPr id="17" name="Text 15"/>
          <p:cNvSpPr/>
          <p:nvPr/>
        </p:nvSpPr>
        <p:spPr>
          <a:xfrm>
            <a:off x="1280160" y="3913632"/>
            <a:ext cx="4572000" cy="502920"/>
          </a:xfrm>
          <a:prstGeom prst="rect">
            <a:avLst/>
          </a:prstGeom>
          <a:noFill/>
          <a:ln/>
        </p:spPr>
        <p:txBody>
          <a:bodyPr wrap="square" rtlCol="0" anchor="ctr"/>
          <a:lstStyle/>
          <a:p>
            <a:pPr marL="0" indent="0">
              <a:lnSpc>
                <a:spcPct val="100000"/>
              </a:lnSpc>
              <a:buNone/>
            </a:pPr>
            <a:r>
              <a:rPr lang="en-US" sz="1200" dirty="0">
                <a:solidFill>
                  <a:srgbClr val="6B7B82"/>
                </a:solidFill>
                <a:latin typeface="Calibri" pitchFamily="34" charset="0"/>
                <a:ea typeface="Calibri" pitchFamily="34" charset="-122"/>
                <a:cs typeface="Calibri" pitchFamily="34" charset="-120"/>
              </a:rPr>
              <a:t>Proactive, planned LTC management</a:t>
            </a:r>
            <a:endParaRPr lang="en-US" sz="1200" dirty="0"/>
          </a:p>
        </p:txBody>
      </p:sp>
      <p:sp>
        <p:nvSpPr>
          <p:cNvPr id="18" name="Shape 16"/>
          <p:cNvSpPr/>
          <p:nvPr/>
        </p:nvSpPr>
        <p:spPr>
          <a:xfrm>
            <a:off x="685800" y="4471416"/>
            <a:ext cx="457200" cy="457200"/>
          </a:xfrm>
          <a:prstGeom prst="ellipse">
            <a:avLst/>
          </a:prstGeom>
          <a:solidFill>
            <a:srgbClr val="84B59F"/>
          </a:solidFill>
          <a:ln/>
        </p:spPr>
        <p:txBody>
          <a:bodyPr/>
          <a:lstStyle/>
          <a:p>
            <a:endParaRPr lang="en-US"/>
          </a:p>
        </p:txBody>
      </p:sp>
      <p:sp>
        <p:nvSpPr>
          <p:cNvPr id="19" name="Text 17"/>
          <p:cNvSpPr/>
          <p:nvPr/>
        </p:nvSpPr>
        <p:spPr>
          <a:xfrm>
            <a:off x="685800" y="4471416"/>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0" name="Text 18"/>
          <p:cNvSpPr/>
          <p:nvPr/>
        </p:nvSpPr>
        <p:spPr>
          <a:xfrm>
            <a:off x="1280160" y="4453128"/>
            <a:ext cx="4572000" cy="320040"/>
          </a:xfrm>
          <a:prstGeom prst="rect">
            <a:avLst/>
          </a:prstGeom>
          <a:noFill/>
          <a:ln/>
        </p:spPr>
        <p:txBody>
          <a:bodyPr wrap="square" rtlCol="0" anchor="ctr"/>
          <a:lstStyle/>
          <a:p>
            <a:pPr marL="0" indent="0">
              <a:buNone/>
            </a:pPr>
            <a:r>
              <a:rPr lang="en-US" sz="1400" b="1" dirty="0">
                <a:solidFill>
                  <a:srgbClr val="2E3B41"/>
                </a:solidFill>
                <a:latin typeface="Calibri" pitchFamily="34" charset="0"/>
                <a:ea typeface="Calibri" pitchFamily="34" charset="-122"/>
                <a:cs typeface="Calibri" pitchFamily="34" charset="-120"/>
              </a:rPr>
              <a:t>Case management / care coordination</a:t>
            </a:r>
            <a:endParaRPr lang="en-US" sz="1400" dirty="0"/>
          </a:p>
        </p:txBody>
      </p:sp>
      <p:sp>
        <p:nvSpPr>
          <p:cNvPr id="21" name="Text 19"/>
          <p:cNvSpPr/>
          <p:nvPr/>
        </p:nvSpPr>
        <p:spPr>
          <a:xfrm>
            <a:off x="1280160" y="4764024"/>
            <a:ext cx="4572000" cy="502920"/>
          </a:xfrm>
          <a:prstGeom prst="rect">
            <a:avLst/>
          </a:prstGeom>
          <a:noFill/>
          <a:ln/>
        </p:spPr>
        <p:txBody>
          <a:bodyPr wrap="square" rtlCol="0" anchor="ctr"/>
          <a:lstStyle/>
          <a:p>
            <a:pPr marL="0" indent="0">
              <a:lnSpc>
                <a:spcPct val="100000"/>
              </a:lnSpc>
              <a:buNone/>
            </a:pPr>
            <a:r>
              <a:rPr lang="en-US" sz="1200" dirty="0">
                <a:solidFill>
                  <a:srgbClr val="6B7B82"/>
                </a:solidFill>
                <a:latin typeface="Calibri" pitchFamily="34" charset="0"/>
                <a:ea typeface="Calibri" pitchFamily="34" charset="-122"/>
                <a:cs typeface="Calibri" pitchFamily="34" charset="-120"/>
              </a:rPr>
              <a:t>Named coordinator across the pathway</a:t>
            </a:r>
            <a:endParaRPr lang="en-US" sz="1200" dirty="0"/>
          </a:p>
        </p:txBody>
      </p:sp>
      <p:sp>
        <p:nvSpPr>
          <p:cNvPr id="22" name="Shape 20"/>
          <p:cNvSpPr/>
          <p:nvPr/>
        </p:nvSpPr>
        <p:spPr>
          <a:xfrm>
            <a:off x="685800" y="5321808"/>
            <a:ext cx="457200" cy="457200"/>
          </a:xfrm>
          <a:prstGeom prst="ellipse">
            <a:avLst/>
          </a:prstGeom>
          <a:solidFill>
            <a:srgbClr val="50808E"/>
          </a:solidFill>
          <a:ln/>
        </p:spPr>
        <p:txBody>
          <a:bodyPr/>
          <a:lstStyle/>
          <a:p>
            <a:endParaRPr lang="en-US"/>
          </a:p>
        </p:txBody>
      </p:sp>
      <p:sp>
        <p:nvSpPr>
          <p:cNvPr id="23" name="Text 21"/>
          <p:cNvSpPr/>
          <p:nvPr/>
        </p:nvSpPr>
        <p:spPr>
          <a:xfrm>
            <a:off x="685800" y="5321808"/>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4" name="Text 22"/>
          <p:cNvSpPr/>
          <p:nvPr/>
        </p:nvSpPr>
        <p:spPr>
          <a:xfrm>
            <a:off x="1280160" y="5303520"/>
            <a:ext cx="4572000" cy="320040"/>
          </a:xfrm>
          <a:prstGeom prst="rect">
            <a:avLst/>
          </a:prstGeom>
          <a:noFill/>
          <a:ln/>
        </p:spPr>
        <p:txBody>
          <a:bodyPr wrap="square" rtlCol="0" anchor="ctr"/>
          <a:lstStyle/>
          <a:p>
            <a:pPr marL="0" indent="0">
              <a:buNone/>
            </a:pPr>
            <a:r>
              <a:rPr lang="en-US" sz="1400" b="1" dirty="0">
                <a:solidFill>
                  <a:srgbClr val="2E3B41"/>
                </a:solidFill>
                <a:latin typeface="Calibri" pitchFamily="34" charset="0"/>
                <a:ea typeface="Calibri" pitchFamily="34" charset="-122"/>
                <a:cs typeface="Calibri" pitchFamily="34" charset="-120"/>
              </a:rPr>
              <a:t>Dementia-friendly communities</a:t>
            </a:r>
            <a:endParaRPr lang="en-US" sz="1400" dirty="0"/>
          </a:p>
        </p:txBody>
      </p:sp>
      <p:sp>
        <p:nvSpPr>
          <p:cNvPr id="25" name="Text 23"/>
          <p:cNvSpPr/>
          <p:nvPr/>
        </p:nvSpPr>
        <p:spPr>
          <a:xfrm>
            <a:off x="1280160" y="5614416"/>
            <a:ext cx="4572000" cy="502920"/>
          </a:xfrm>
          <a:prstGeom prst="rect">
            <a:avLst/>
          </a:prstGeom>
          <a:noFill/>
          <a:ln/>
        </p:spPr>
        <p:txBody>
          <a:bodyPr wrap="square" rtlCol="0" anchor="ctr"/>
          <a:lstStyle/>
          <a:p>
            <a:pPr marL="0" indent="0">
              <a:lnSpc>
                <a:spcPct val="100000"/>
              </a:lnSpc>
              <a:buNone/>
            </a:pPr>
            <a:r>
              <a:rPr lang="en-US" sz="1200" dirty="0">
                <a:solidFill>
                  <a:srgbClr val="6B7B82"/>
                </a:solidFill>
                <a:latin typeface="Calibri" pitchFamily="34" charset="0"/>
                <a:ea typeface="Calibri" pitchFamily="34" charset="-122"/>
                <a:cs typeface="Calibri" pitchFamily="34" charset="-120"/>
              </a:rPr>
              <a:t>Environmental &amp; societal enablement</a:t>
            </a:r>
            <a:endParaRPr lang="en-US" sz="1200" dirty="0"/>
          </a:p>
        </p:txBody>
      </p:sp>
      <p:sp>
        <p:nvSpPr>
          <p:cNvPr id="26" name="Shape 24"/>
          <p:cNvSpPr/>
          <p:nvPr/>
        </p:nvSpPr>
        <p:spPr>
          <a:xfrm>
            <a:off x="6172200" y="1417320"/>
            <a:ext cx="5532120" cy="4846320"/>
          </a:xfrm>
          <a:prstGeom prst="roundRect">
            <a:avLst>
              <a:gd name="adj" fmla="val 1509"/>
            </a:avLst>
          </a:prstGeom>
          <a:solidFill>
            <a:srgbClr val="FFFFFF"/>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7" name="Text 25"/>
          <p:cNvSpPr/>
          <p:nvPr/>
        </p:nvSpPr>
        <p:spPr>
          <a:xfrm>
            <a:off x="6400800" y="1536192"/>
            <a:ext cx="5120640" cy="5486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Non-pharmacological management (first-line)</a:t>
            </a:r>
            <a:endParaRPr lang="en-US" sz="1600" dirty="0"/>
          </a:p>
        </p:txBody>
      </p:sp>
      <p:sp>
        <p:nvSpPr>
          <p:cNvPr id="28" name="Text 26"/>
          <p:cNvSpPr/>
          <p:nvPr/>
        </p:nvSpPr>
        <p:spPr>
          <a:xfrm>
            <a:off x="6400800" y="2148840"/>
            <a:ext cx="5120640" cy="4023360"/>
          </a:xfrm>
          <a:prstGeom prst="rect">
            <a:avLst/>
          </a:prstGeom>
          <a:noFill/>
          <a:ln/>
        </p:spPr>
        <p:txBody>
          <a:bodyPr wrap="square" rtlCol="0" anchor="ctr"/>
          <a:lstStyle/>
          <a:p>
            <a:pPr marL="177800" indent="-177800">
              <a:lnSpc>
                <a:spcPct val="103000"/>
              </a:lnSpc>
              <a:spcAft>
                <a:spcPts val="600"/>
              </a:spcAft>
              <a:buSzPct val="100000"/>
              <a:buChar char="•"/>
            </a:pPr>
            <a:r>
              <a:rPr lang="en-US" sz="1320" b="1" dirty="0">
                <a:solidFill>
                  <a:srgbClr val="2E3B41"/>
                </a:solidFill>
                <a:latin typeface="Calibri" pitchFamily="34" charset="0"/>
                <a:ea typeface="Calibri" pitchFamily="34" charset="-122"/>
                <a:cs typeface="Calibri" pitchFamily="34" charset="-120"/>
              </a:rPr>
              <a:t>Structured assessment of distress </a:t>
            </a:r>
            <a:r>
              <a:rPr lang="en-US" sz="1320" dirty="0">
                <a:solidFill>
                  <a:srgbClr val="2E3B41"/>
                </a:solidFill>
                <a:latin typeface="Calibri" pitchFamily="34" charset="0"/>
                <a:ea typeface="Calibri" pitchFamily="34" charset="-122"/>
                <a:cs typeface="Calibri" pitchFamily="34" charset="-120"/>
              </a:rPr>
              <a:t>before any drug for behavioural symptoms (NICE, 2018).
</a:t>
            </a:r>
            <a:r>
              <a:rPr lang="en-US" sz="1320" b="1" dirty="0">
                <a:solidFill>
                  <a:srgbClr val="2E3B41"/>
                </a:solidFill>
                <a:latin typeface="Calibri" pitchFamily="34" charset="0"/>
                <a:ea typeface="Calibri" pitchFamily="34" charset="-122"/>
                <a:cs typeface="Calibri" pitchFamily="34" charset="-120"/>
              </a:rPr>
              <a:t>Cognitive stimulation therapy </a:t>
            </a:r>
            <a:r>
              <a:rPr lang="en-US" sz="1320" dirty="0">
                <a:solidFill>
                  <a:srgbClr val="2E3B41"/>
                </a:solidFill>
                <a:latin typeface="Calibri" pitchFamily="34" charset="0"/>
                <a:ea typeface="Calibri" pitchFamily="34" charset="-122"/>
                <a:cs typeface="Calibri" pitchFamily="34" charset="-120"/>
              </a:rPr>
              <a:t>(group CST) offered to mild–moderate dementia.
</a:t>
            </a:r>
            <a:r>
              <a:rPr lang="en-US" sz="1320" b="1" dirty="0">
                <a:solidFill>
                  <a:srgbClr val="2E3B41"/>
                </a:solidFill>
                <a:latin typeface="Calibri" pitchFamily="34" charset="0"/>
                <a:ea typeface="Calibri" pitchFamily="34" charset="-122"/>
                <a:cs typeface="Calibri" pitchFamily="34" charset="-120"/>
              </a:rPr>
              <a:t>Person-centred, psychosocial &amp; environmental </a:t>
            </a:r>
            <a:r>
              <a:rPr lang="en-US" sz="1320" dirty="0">
                <a:solidFill>
                  <a:srgbClr val="2E3B41"/>
                </a:solidFill>
                <a:latin typeface="Calibri" pitchFamily="34" charset="0"/>
                <a:ea typeface="Calibri" pitchFamily="34" charset="-122"/>
                <a:cs typeface="Calibri" pitchFamily="34" charset="-120"/>
              </a:rPr>
              <a:t>interventions as first and ongoing management.
</a:t>
            </a:r>
            <a:r>
              <a:rPr lang="en-US" sz="1320" b="1" dirty="0">
                <a:solidFill>
                  <a:srgbClr val="2E3B41"/>
                </a:solidFill>
                <a:latin typeface="Calibri" pitchFamily="34" charset="0"/>
                <a:ea typeface="Calibri" pitchFamily="34" charset="-122"/>
                <a:cs typeface="Calibri" pitchFamily="34" charset="-120"/>
              </a:rPr>
              <a:t>Carer support &amp; psychoeducation </a:t>
            </a:r>
            <a:r>
              <a:rPr lang="en-US" sz="1320" dirty="0">
                <a:solidFill>
                  <a:srgbClr val="2E3B41"/>
                </a:solidFill>
                <a:latin typeface="Calibri" pitchFamily="34" charset="0"/>
                <a:ea typeface="Calibri" pitchFamily="34" charset="-122"/>
                <a:cs typeface="Calibri" pitchFamily="34" charset="-120"/>
              </a:rPr>
              <a:t>(e.g., START programme) to reduce strain.
</a:t>
            </a:r>
            <a:r>
              <a:rPr lang="en-US" sz="1320" b="1" dirty="0">
                <a:solidFill>
                  <a:srgbClr val="2E3B41"/>
                </a:solidFill>
                <a:latin typeface="Calibri" pitchFamily="34" charset="0"/>
                <a:ea typeface="Calibri" pitchFamily="34" charset="-122"/>
                <a:cs typeface="Calibri" pitchFamily="34" charset="-120"/>
              </a:rPr>
              <a:t>Anticholinergic-burden review </a:t>
            </a:r>
            <a:r>
              <a:rPr lang="en-US" sz="1320" dirty="0">
                <a:solidFill>
                  <a:srgbClr val="2E3B41"/>
                </a:solidFill>
                <a:latin typeface="Calibri" pitchFamily="34" charset="0"/>
                <a:ea typeface="Calibri" pitchFamily="34" charset="-122"/>
                <a:cs typeface="Calibri" pitchFamily="34" charset="-120"/>
              </a:rPr>
              <a:t>to protect cognition.
</a:t>
            </a:r>
            <a:r>
              <a:rPr lang="en-US" sz="1320" b="1" dirty="0">
                <a:solidFill>
                  <a:srgbClr val="2E3B41"/>
                </a:solidFill>
                <a:latin typeface="Calibri" pitchFamily="34" charset="0"/>
                <a:ea typeface="Calibri" pitchFamily="34" charset="-122"/>
                <a:cs typeface="Calibri" pitchFamily="34" charset="-120"/>
              </a:rPr>
              <a:t>Antipsychotics only </a:t>
            </a:r>
            <a:r>
              <a:rPr lang="en-US" sz="1320" dirty="0">
                <a:solidFill>
                  <a:srgbClr val="2E3B41"/>
                </a:solidFill>
                <a:latin typeface="Calibri" pitchFamily="34" charset="0"/>
                <a:ea typeface="Calibri" pitchFamily="34" charset="-122"/>
                <a:cs typeface="Calibri" pitchFamily="34" charset="-120"/>
              </a:rPr>
              <a:t>if severe distress/risk — lowest dose, shortest time, review ≤6 weeks (NICE, 2018).</a:t>
            </a:r>
            <a:endParaRPr lang="en-US" sz="1320" dirty="0"/>
          </a:p>
        </p:txBody>
      </p:sp>
      <p:sp>
        <p:nvSpPr>
          <p:cNvPr id="29" name="Text 27"/>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30" name="Text 28"/>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7</a:t>
            </a:r>
            <a:endParaRPr lang="en-US" sz="900" dirty="0"/>
          </a:p>
        </p:txBody>
      </p:sp>
      <p:pic>
        <p:nvPicPr>
          <p:cNvPr id="32" name="Picture 31" descr="University of Wales Trinity Saint David and Tata Steel - National Centre  for Universities &amp; Business">
            <a:extLst>
              <a:ext uri="{FF2B5EF4-FFF2-40B4-BE49-F238E27FC236}">
                <a16:creationId xmlns:a16="http://schemas.microsoft.com/office/drawing/2014/main" id="{C2DB3A0B-D192-B75A-4894-226E04B7288E}"/>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TREATMENT</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Pharmacological treatment options in the UK</a:t>
            </a:r>
            <a:endParaRPr lang="en-US" sz="2900" dirty="0"/>
          </a:p>
        </p:txBody>
      </p:sp>
      <p:sp>
        <p:nvSpPr>
          <p:cNvPr id="4" name="Shape 2"/>
          <p:cNvSpPr/>
          <p:nvPr/>
        </p:nvSpPr>
        <p:spPr>
          <a:xfrm>
            <a:off x="457200" y="1463040"/>
            <a:ext cx="11247120" cy="457200"/>
          </a:xfrm>
          <a:prstGeom prst="rect">
            <a:avLst/>
          </a:prstGeom>
          <a:solidFill>
            <a:srgbClr val="50808E"/>
          </a:solidFill>
          <a:ln/>
        </p:spPr>
        <p:txBody>
          <a:bodyPr/>
          <a:lstStyle/>
          <a:p>
            <a:endParaRPr lang="en-US"/>
          </a:p>
        </p:txBody>
      </p:sp>
      <p:sp>
        <p:nvSpPr>
          <p:cNvPr id="5" name="Text 3"/>
          <p:cNvSpPr/>
          <p:nvPr/>
        </p:nvSpPr>
        <p:spPr>
          <a:xfrm>
            <a:off x="566928" y="1463040"/>
            <a:ext cx="2103120" cy="45720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Drug class</a:t>
            </a:r>
            <a:endParaRPr lang="en-US" sz="1300" dirty="0"/>
          </a:p>
        </p:txBody>
      </p:sp>
      <p:sp>
        <p:nvSpPr>
          <p:cNvPr id="6" name="Text 4"/>
          <p:cNvSpPr/>
          <p:nvPr/>
        </p:nvSpPr>
        <p:spPr>
          <a:xfrm>
            <a:off x="2944368" y="1463040"/>
            <a:ext cx="2651760" cy="45720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Agents</a:t>
            </a:r>
            <a:endParaRPr lang="en-US" sz="1300" dirty="0"/>
          </a:p>
        </p:txBody>
      </p:sp>
      <p:sp>
        <p:nvSpPr>
          <p:cNvPr id="7" name="Text 5"/>
          <p:cNvSpPr/>
          <p:nvPr/>
        </p:nvSpPr>
        <p:spPr>
          <a:xfrm>
            <a:off x="5870448" y="1463040"/>
            <a:ext cx="5760720" cy="45720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NICE-recommended use</a:t>
            </a:r>
            <a:endParaRPr lang="en-US" sz="1300" dirty="0"/>
          </a:p>
        </p:txBody>
      </p:sp>
      <p:sp>
        <p:nvSpPr>
          <p:cNvPr id="8" name="Shape 6"/>
          <p:cNvSpPr/>
          <p:nvPr/>
        </p:nvSpPr>
        <p:spPr>
          <a:xfrm>
            <a:off x="457200" y="1920240"/>
            <a:ext cx="11247120" cy="960120"/>
          </a:xfrm>
          <a:prstGeom prst="rect">
            <a:avLst/>
          </a:prstGeom>
          <a:solidFill>
            <a:srgbClr val="FFFFFF"/>
          </a:solidFill>
          <a:ln w="12700">
            <a:solidFill>
              <a:srgbClr val="EDF2F1"/>
            </a:solidFill>
            <a:prstDash val="solid"/>
          </a:ln>
        </p:spPr>
        <p:txBody>
          <a:bodyPr/>
          <a:lstStyle/>
          <a:p>
            <a:endParaRPr lang="en-US"/>
          </a:p>
        </p:txBody>
      </p:sp>
      <p:sp>
        <p:nvSpPr>
          <p:cNvPr id="9" name="Text 7"/>
          <p:cNvSpPr/>
          <p:nvPr/>
        </p:nvSpPr>
        <p:spPr>
          <a:xfrm>
            <a:off x="566928" y="1920240"/>
            <a:ext cx="2103120" cy="960120"/>
          </a:xfrm>
          <a:prstGeom prst="rect">
            <a:avLst/>
          </a:prstGeom>
          <a:noFill/>
          <a:ln/>
        </p:spPr>
        <p:txBody>
          <a:bodyPr wrap="square" rtlCol="0" anchor="ctr"/>
          <a:lstStyle/>
          <a:p>
            <a:pPr marL="0" indent="0">
              <a:buNone/>
            </a:pPr>
            <a:r>
              <a:rPr lang="en-US" sz="1250" b="1" dirty="0">
                <a:solidFill>
                  <a:srgbClr val="2E3B41"/>
                </a:solidFill>
                <a:latin typeface="Calibri" pitchFamily="34" charset="0"/>
                <a:ea typeface="Calibri" pitchFamily="34" charset="-122"/>
                <a:cs typeface="Calibri" pitchFamily="34" charset="-120"/>
              </a:rPr>
              <a:t>AChE inhibitors</a:t>
            </a:r>
            <a:endParaRPr lang="en-US" sz="1250" dirty="0"/>
          </a:p>
        </p:txBody>
      </p:sp>
      <p:sp>
        <p:nvSpPr>
          <p:cNvPr id="10" name="Text 8"/>
          <p:cNvSpPr/>
          <p:nvPr/>
        </p:nvSpPr>
        <p:spPr>
          <a:xfrm>
            <a:off x="2944368" y="1920240"/>
            <a:ext cx="265176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Donepezil, galantamine, rivastigmine</a:t>
            </a:r>
            <a:endParaRPr lang="en-US" sz="1250" dirty="0"/>
          </a:p>
        </p:txBody>
      </p:sp>
      <p:sp>
        <p:nvSpPr>
          <p:cNvPr id="11" name="Text 9"/>
          <p:cNvSpPr/>
          <p:nvPr/>
        </p:nvSpPr>
        <p:spPr>
          <a:xfrm>
            <a:off x="5870448" y="1920240"/>
            <a:ext cx="576072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Mild–moderate Alzheimer's; donepezil/rivastigmine for DLB</a:t>
            </a:r>
            <a:endParaRPr lang="en-US" sz="1250" dirty="0"/>
          </a:p>
        </p:txBody>
      </p:sp>
      <p:sp>
        <p:nvSpPr>
          <p:cNvPr id="12" name="Shape 10"/>
          <p:cNvSpPr/>
          <p:nvPr/>
        </p:nvSpPr>
        <p:spPr>
          <a:xfrm>
            <a:off x="457200" y="2880360"/>
            <a:ext cx="11247120" cy="960120"/>
          </a:xfrm>
          <a:prstGeom prst="rect">
            <a:avLst/>
          </a:prstGeom>
          <a:solidFill>
            <a:srgbClr val="F6F9F8"/>
          </a:solidFill>
          <a:ln w="12700">
            <a:solidFill>
              <a:srgbClr val="EDF2F1"/>
            </a:solidFill>
            <a:prstDash val="solid"/>
          </a:ln>
        </p:spPr>
        <p:txBody>
          <a:bodyPr/>
          <a:lstStyle/>
          <a:p>
            <a:endParaRPr lang="en-US"/>
          </a:p>
        </p:txBody>
      </p:sp>
      <p:sp>
        <p:nvSpPr>
          <p:cNvPr id="13" name="Text 11"/>
          <p:cNvSpPr/>
          <p:nvPr/>
        </p:nvSpPr>
        <p:spPr>
          <a:xfrm>
            <a:off x="566928" y="2880360"/>
            <a:ext cx="2103120" cy="960120"/>
          </a:xfrm>
          <a:prstGeom prst="rect">
            <a:avLst/>
          </a:prstGeom>
          <a:noFill/>
          <a:ln/>
        </p:spPr>
        <p:txBody>
          <a:bodyPr wrap="square" rtlCol="0" anchor="ctr"/>
          <a:lstStyle/>
          <a:p>
            <a:pPr marL="0" indent="0">
              <a:buNone/>
            </a:pPr>
            <a:r>
              <a:rPr lang="en-US" sz="1250" b="1" dirty="0">
                <a:solidFill>
                  <a:srgbClr val="2E3B41"/>
                </a:solidFill>
                <a:latin typeface="Calibri" pitchFamily="34" charset="0"/>
                <a:ea typeface="Calibri" pitchFamily="34" charset="-122"/>
                <a:cs typeface="Calibri" pitchFamily="34" charset="-120"/>
              </a:rPr>
              <a:t>NMDA antagonist</a:t>
            </a:r>
            <a:endParaRPr lang="en-US" sz="1250" dirty="0"/>
          </a:p>
        </p:txBody>
      </p:sp>
      <p:sp>
        <p:nvSpPr>
          <p:cNvPr id="14" name="Text 12"/>
          <p:cNvSpPr/>
          <p:nvPr/>
        </p:nvSpPr>
        <p:spPr>
          <a:xfrm>
            <a:off x="2944368" y="2880360"/>
            <a:ext cx="265176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Memantine</a:t>
            </a:r>
            <a:endParaRPr lang="en-US" sz="1250" dirty="0"/>
          </a:p>
        </p:txBody>
      </p:sp>
      <p:sp>
        <p:nvSpPr>
          <p:cNvPr id="15" name="Text 13"/>
          <p:cNvSpPr/>
          <p:nvPr/>
        </p:nvSpPr>
        <p:spPr>
          <a:xfrm>
            <a:off x="5870448" y="2880360"/>
            <a:ext cx="576072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Severe AD, or moderate AD if AChEi contraindicated; add-on in severe AD</a:t>
            </a:r>
            <a:endParaRPr lang="en-US" sz="1250" dirty="0"/>
          </a:p>
        </p:txBody>
      </p:sp>
      <p:sp>
        <p:nvSpPr>
          <p:cNvPr id="16" name="Shape 14"/>
          <p:cNvSpPr/>
          <p:nvPr/>
        </p:nvSpPr>
        <p:spPr>
          <a:xfrm>
            <a:off x="457200" y="3840480"/>
            <a:ext cx="11247120" cy="960120"/>
          </a:xfrm>
          <a:prstGeom prst="rect">
            <a:avLst/>
          </a:prstGeom>
          <a:solidFill>
            <a:srgbClr val="FFFFFF"/>
          </a:solidFill>
          <a:ln w="12700">
            <a:solidFill>
              <a:srgbClr val="EDF2F1"/>
            </a:solidFill>
            <a:prstDash val="solid"/>
          </a:ln>
        </p:spPr>
        <p:txBody>
          <a:bodyPr/>
          <a:lstStyle/>
          <a:p>
            <a:endParaRPr lang="en-US"/>
          </a:p>
        </p:txBody>
      </p:sp>
      <p:sp>
        <p:nvSpPr>
          <p:cNvPr id="17" name="Text 15"/>
          <p:cNvSpPr/>
          <p:nvPr/>
        </p:nvSpPr>
        <p:spPr>
          <a:xfrm>
            <a:off x="566928" y="3840480"/>
            <a:ext cx="2103120" cy="960120"/>
          </a:xfrm>
          <a:prstGeom prst="rect">
            <a:avLst/>
          </a:prstGeom>
          <a:noFill/>
          <a:ln/>
        </p:spPr>
        <p:txBody>
          <a:bodyPr wrap="square" rtlCol="0" anchor="ctr"/>
          <a:lstStyle/>
          <a:p>
            <a:pPr marL="0" indent="0">
              <a:buNone/>
            </a:pPr>
            <a:r>
              <a:rPr lang="en-US" sz="1250" b="1" dirty="0">
                <a:solidFill>
                  <a:srgbClr val="2E3B41"/>
                </a:solidFill>
                <a:latin typeface="Calibri" pitchFamily="34" charset="0"/>
                <a:ea typeface="Calibri" pitchFamily="34" charset="-122"/>
                <a:cs typeface="Calibri" pitchFamily="34" charset="-120"/>
              </a:rPr>
              <a:t>Symptomatic (BPSD)</a:t>
            </a:r>
            <a:endParaRPr lang="en-US" sz="1250" dirty="0"/>
          </a:p>
        </p:txBody>
      </p:sp>
      <p:sp>
        <p:nvSpPr>
          <p:cNvPr id="18" name="Text 16"/>
          <p:cNvSpPr/>
          <p:nvPr/>
        </p:nvSpPr>
        <p:spPr>
          <a:xfrm>
            <a:off x="2944368" y="3840480"/>
            <a:ext cx="265176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Antipsychotics (short-term)</a:t>
            </a:r>
            <a:endParaRPr lang="en-US" sz="1250" dirty="0"/>
          </a:p>
        </p:txBody>
      </p:sp>
      <p:sp>
        <p:nvSpPr>
          <p:cNvPr id="19" name="Text 17"/>
          <p:cNvSpPr/>
          <p:nvPr/>
        </p:nvSpPr>
        <p:spPr>
          <a:xfrm>
            <a:off x="5870448" y="3840480"/>
            <a:ext cx="5760720" cy="960120"/>
          </a:xfrm>
          <a:prstGeom prst="rect">
            <a:avLst/>
          </a:prstGeom>
          <a:noFill/>
          <a:ln/>
        </p:spPr>
        <p:txBody>
          <a:bodyPr wrap="square" rtlCol="0" anchor="ctr"/>
          <a:lstStyle/>
          <a:p>
            <a:pPr marL="0" indent="0">
              <a:buNone/>
            </a:pPr>
            <a:r>
              <a:rPr lang="en-US" sz="1250" dirty="0">
                <a:solidFill>
                  <a:srgbClr val="2E3B41"/>
                </a:solidFill>
                <a:latin typeface="Calibri" pitchFamily="34" charset="0"/>
                <a:ea typeface="Calibri" pitchFamily="34" charset="-122"/>
                <a:cs typeface="Calibri" pitchFamily="34" charset="-120"/>
              </a:rPr>
              <a:t>Only if severe distress/risk to self or others; time-limited</a:t>
            </a:r>
            <a:endParaRPr lang="en-US" sz="1250" dirty="0"/>
          </a:p>
        </p:txBody>
      </p:sp>
      <p:sp>
        <p:nvSpPr>
          <p:cNvPr id="20" name="Text 18"/>
          <p:cNvSpPr/>
          <p:nvPr/>
        </p:nvSpPr>
        <p:spPr>
          <a:xfrm>
            <a:off x="457200" y="4846320"/>
            <a:ext cx="7315200" cy="274320"/>
          </a:xfrm>
          <a:prstGeom prst="rect">
            <a:avLst/>
          </a:prstGeom>
          <a:noFill/>
          <a:ln/>
        </p:spPr>
        <p:txBody>
          <a:bodyPr wrap="square" rtlCol="0" anchor="ctr"/>
          <a:lstStyle/>
          <a:p>
            <a:pPr marL="0" indent="0">
              <a:buNone/>
            </a:pPr>
            <a:r>
              <a:rPr lang="en-US" sz="1050" i="1" dirty="0">
                <a:solidFill>
                  <a:srgbClr val="6B7B82"/>
                </a:solidFill>
                <a:latin typeface="Calibri" pitchFamily="34" charset="0"/>
                <a:ea typeface="Calibri" pitchFamily="34" charset="-122"/>
                <a:cs typeface="Calibri" pitchFamily="34" charset="-120"/>
              </a:rPr>
              <a:t>Reference: NICE (2018) NG97; NICE technology appraisal TA217.</a:t>
            </a:r>
            <a:endParaRPr lang="en-US" sz="1050" dirty="0"/>
          </a:p>
        </p:txBody>
      </p:sp>
      <p:sp>
        <p:nvSpPr>
          <p:cNvPr id="21" name="Shape 19"/>
          <p:cNvSpPr/>
          <p:nvPr/>
        </p:nvSpPr>
        <p:spPr>
          <a:xfrm>
            <a:off x="457200" y="5074920"/>
            <a:ext cx="11247120" cy="1188720"/>
          </a:xfrm>
          <a:prstGeom prst="roundRect">
            <a:avLst>
              <a:gd name="adj" fmla="val 6154"/>
            </a:avLst>
          </a:prstGeom>
          <a:solidFill>
            <a:srgbClr val="B85042">
              <a:alpha val="12000"/>
            </a:srgbClr>
          </a:solidFill>
          <a:ln w="15240">
            <a:solidFill>
              <a:srgbClr val="B85042"/>
            </a:solidFill>
            <a:prstDash val="solid"/>
          </a:ln>
        </p:spPr>
        <p:txBody>
          <a:bodyPr/>
          <a:lstStyle/>
          <a:p>
            <a:endParaRPr lang="en-US"/>
          </a:p>
        </p:txBody>
      </p:sp>
      <p:sp>
        <p:nvSpPr>
          <p:cNvPr id="22" name="Text 20"/>
          <p:cNvSpPr/>
          <p:nvPr/>
        </p:nvSpPr>
        <p:spPr>
          <a:xfrm>
            <a:off x="685800" y="5138928"/>
            <a:ext cx="10881360" cy="1051560"/>
          </a:xfrm>
          <a:prstGeom prst="rect">
            <a:avLst/>
          </a:prstGeom>
          <a:noFill/>
          <a:ln/>
        </p:spPr>
        <p:txBody>
          <a:bodyPr wrap="square" rtlCol="0" anchor="ctr"/>
          <a:lstStyle/>
          <a:p>
            <a:pPr marL="0" indent="0">
              <a:lnSpc>
                <a:spcPct val="103000"/>
              </a:lnSpc>
              <a:buNone/>
            </a:pPr>
            <a:r>
              <a:rPr lang="en-US" sz="1250" b="1" dirty="0">
                <a:solidFill>
                  <a:srgbClr val="B85042"/>
                </a:solidFill>
                <a:latin typeface="Calibri" pitchFamily="34" charset="0"/>
                <a:ea typeface="Calibri" pitchFamily="34" charset="-122"/>
                <a:cs typeface="Calibri" pitchFamily="34" charset="-120"/>
              </a:rPr>
              <a:t>Emerging disease-modifying therapies:  </a:t>
            </a:r>
            <a:r>
              <a:rPr lang="en-US" sz="1250" dirty="0">
                <a:solidFill>
                  <a:srgbClr val="2E3B41"/>
                </a:solidFill>
                <a:latin typeface="Calibri" pitchFamily="34" charset="0"/>
                <a:ea typeface="Calibri" pitchFamily="34" charset="-122"/>
                <a:cs typeface="Calibri" pitchFamily="34" charset="-120"/>
              </a:rPr>
              <a:t>Lecanemab and donanemab (anti-amyloid antibodies) are MHRA-licensed (Aug &amp; Oct 2024) and slow early Alzheimer's by ~4–6 months, but NICE has repeatedly declined NHS use on cost-effectiveness grounds (Pharmaceutical Journal, 2025; House of Commons Library, 2026). No current treatment cures or reverses dementia.</a:t>
            </a:r>
            <a:endParaRPr lang="en-US" sz="1250" dirty="0"/>
          </a:p>
        </p:txBody>
      </p:sp>
      <p:sp>
        <p:nvSpPr>
          <p:cNvPr id="23" name="Text 21"/>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24" name="Text 22"/>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8</a:t>
            </a:r>
            <a:endParaRPr lang="en-US" sz="900" dirty="0"/>
          </a:p>
        </p:txBody>
      </p:sp>
      <p:pic>
        <p:nvPicPr>
          <p:cNvPr id="26" name="Picture 25" descr="University of Wales Trinity Saint David and Tata Steel - National Centre  for Universities &amp; Business">
            <a:extLst>
              <a:ext uri="{FF2B5EF4-FFF2-40B4-BE49-F238E27FC236}">
                <a16:creationId xmlns:a16="http://schemas.microsoft.com/office/drawing/2014/main" id="{27D7F5B9-3D06-8B1B-9774-49887778FF5D}"/>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COMORBIDITY</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Comorbidities that accompany dementia</a:t>
            </a:r>
            <a:endParaRPr lang="en-US" sz="2900" dirty="0"/>
          </a:p>
        </p:txBody>
      </p:sp>
      <p:sp>
        <p:nvSpPr>
          <p:cNvPr id="4" name="Shape 2"/>
          <p:cNvSpPr/>
          <p:nvPr/>
        </p:nvSpPr>
        <p:spPr>
          <a:xfrm>
            <a:off x="457200" y="1417320"/>
            <a:ext cx="5760720" cy="4846320"/>
          </a:xfrm>
          <a:prstGeom prst="roundRect">
            <a:avLst>
              <a:gd name="adj" fmla="val 1509"/>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Text 3"/>
          <p:cNvSpPr/>
          <p:nvPr/>
        </p:nvSpPr>
        <p:spPr>
          <a:xfrm>
            <a:off x="685800" y="1536192"/>
            <a:ext cx="5303520" cy="320040"/>
          </a:xfrm>
          <a:prstGeom prst="rect">
            <a:avLst/>
          </a:prstGeom>
          <a:noFill/>
          <a:ln/>
        </p:spPr>
        <p:txBody>
          <a:bodyPr wrap="square" rtlCol="0" anchor="ctr"/>
          <a:lstStyle/>
          <a:p>
            <a:pPr marL="0" indent="0">
              <a:buNone/>
            </a:pPr>
            <a:r>
              <a:rPr lang="en-US" sz="1550" b="1" dirty="0">
                <a:solidFill>
                  <a:srgbClr val="50808E"/>
                </a:solidFill>
                <a:latin typeface="Cambria" pitchFamily="34" charset="0"/>
                <a:ea typeface="Cambria" pitchFamily="34" charset="-122"/>
                <a:cs typeface="Cambria" pitchFamily="34" charset="-120"/>
              </a:rPr>
              <a:t>Common comorbidities at diagnosis</a:t>
            </a:r>
            <a:endParaRPr lang="en-US" sz="1550" dirty="0"/>
          </a:p>
        </p:txBody>
      </p:sp>
      <p:pic>
        <p:nvPicPr>
          <p:cNvPr id="6" name="Image 0" descr="assets/comorbidity.png"/>
          <p:cNvPicPr>
            <a:picLocks noChangeAspect="1"/>
          </p:cNvPicPr>
          <p:nvPr/>
        </p:nvPicPr>
        <p:blipFill>
          <a:blip r:embed="rId3"/>
          <a:stretch>
            <a:fillRect/>
          </a:stretch>
        </p:blipFill>
        <p:spPr>
          <a:xfrm>
            <a:off x="640080" y="1965960"/>
            <a:ext cx="5394960" cy="3291840"/>
          </a:xfrm>
          <a:prstGeom prst="rect">
            <a:avLst/>
          </a:prstGeom>
        </p:spPr>
      </p:pic>
      <p:sp>
        <p:nvSpPr>
          <p:cNvPr id="7" name="Text 4"/>
          <p:cNvSpPr/>
          <p:nvPr/>
        </p:nvSpPr>
        <p:spPr>
          <a:xfrm>
            <a:off x="685800" y="5394960"/>
            <a:ext cx="5394960" cy="731520"/>
          </a:xfrm>
          <a:prstGeom prst="rect">
            <a:avLst/>
          </a:prstGeom>
          <a:noFill/>
          <a:ln/>
        </p:spPr>
        <p:txBody>
          <a:bodyPr wrap="square" rtlCol="0" anchor="ctr"/>
          <a:lstStyle/>
          <a:p>
            <a:pPr marL="0" indent="0">
              <a:lnSpc>
                <a:spcPct val="100000"/>
              </a:lnSpc>
              <a:buNone/>
            </a:pPr>
            <a:r>
              <a:rPr lang="en-US" sz="1100" i="1" dirty="0">
                <a:solidFill>
                  <a:srgbClr val="6B7B82"/>
                </a:solidFill>
                <a:latin typeface="Calibri" pitchFamily="34" charset="0"/>
                <a:ea typeface="Calibri" pitchFamily="34" charset="-122"/>
                <a:cs typeface="Calibri" pitchFamily="34" charset="-120"/>
              </a:rPr>
              <a:t>Illustrative prevalence from a US Medicare cohort of 5.7m incident cases (Nationwide study, 2025).</a:t>
            </a:r>
            <a:endParaRPr lang="en-US" sz="1100" dirty="0"/>
          </a:p>
        </p:txBody>
      </p:sp>
      <p:sp>
        <p:nvSpPr>
          <p:cNvPr id="8" name="Text 5"/>
          <p:cNvSpPr/>
          <p:nvPr/>
        </p:nvSpPr>
        <p:spPr>
          <a:xfrm>
            <a:off x="6492240" y="1536192"/>
            <a:ext cx="5120640" cy="320040"/>
          </a:xfrm>
          <a:prstGeom prst="rect">
            <a:avLst/>
          </a:prstGeom>
          <a:noFill/>
          <a:ln/>
        </p:spPr>
        <p:txBody>
          <a:bodyPr wrap="square" rtlCol="0" anchor="ctr"/>
          <a:lstStyle/>
          <a:p>
            <a:pPr marL="0" indent="0">
              <a:buNone/>
            </a:pPr>
            <a:r>
              <a:rPr lang="en-US" sz="1550" b="1" dirty="0">
                <a:solidFill>
                  <a:srgbClr val="50808E"/>
                </a:solidFill>
                <a:latin typeface="Cambria" pitchFamily="34" charset="0"/>
                <a:ea typeface="Cambria" pitchFamily="34" charset="-122"/>
                <a:cs typeface="Cambria" pitchFamily="34" charset="-120"/>
              </a:rPr>
              <a:t>Why it matters for practice</a:t>
            </a:r>
            <a:endParaRPr lang="en-US" sz="1550" dirty="0"/>
          </a:p>
        </p:txBody>
      </p:sp>
      <p:sp>
        <p:nvSpPr>
          <p:cNvPr id="9" name="Text 6"/>
          <p:cNvSpPr/>
          <p:nvPr/>
        </p:nvSpPr>
        <p:spPr>
          <a:xfrm>
            <a:off x="6492240" y="1965960"/>
            <a:ext cx="5212080" cy="4206240"/>
          </a:xfrm>
          <a:prstGeom prst="rect">
            <a:avLst/>
          </a:prstGeom>
          <a:noFill/>
          <a:ln/>
        </p:spPr>
        <p:txBody>
          <a:bodyPr wrap="square" rtlCol="0" anchor="ctr"/>
          <a:lstStyle/>
          <a:p>
            <a:pPr marL="177800" indent="-177800">
              <a:lnSpc>
                <a:spcPct val="103000"/>
              </a:lnSpc>
              <a:spcAft>
                <a:spcPts val="700"/>
              </a:spcAft>
              <a:buSzPct val="100000"/>
              <a:buChar char="•"/>
            </a:pPr>
            <a:r>
              <a:rPr lang="en-US" sz="1300" b="1" dirty="0">
                <a:solidFill>
                  <a:srgbClr val="2E3B41"/>
                </a:solidFill>
                <a:latin typeface="Calibri" pitchFamily="34" charset="0"/>
                <a:ea typeface="Calibri" pitchFamily="34" charset="-122"/>
                <a:cs typeface="Calibri" pitchFamily="34" charset="-120"/>
              </a:rPr>
              <a:t>Cardiometabolic multimorbidity</a:t>
            </a:r>
            <a:r>
              <a:rPr lang="en-US" sz="1300" dirty="0">
                <a:solidFill>
                  <a:srgbClr val="2E3B41"/>
                </a:solidFill>
                <a:latin typeface="Calibri" pitchFamily="34" charset="0"/>
                <a:ea typeface="Calibri" pitchFamily="34" charset="-122"/>
                <a:cs typeface="Calibri" pitchFamily="34" charset="-120"/>
              </a:rPr>
              <a:t> (hypertension, diabetes, stroke) accelerates cognitive decline and neuropsychiatric symptoms (Zhang et al., 2024).
</a:t>
            </a:r>
            <a:r>
              <a:rPr lang="en-US" sz="1300" b="1" dirty="0">
                <a:solidFill>
                  <a:srgbClr val="2E3B41"/>
                </a:solidFill>
                <a:latin typeface="Calibri" pitchFamily="34" charset="0"/>
                <a:ea typeface="Calibri" pitchFamily="34" charset="-122"/>
                <a:cs typeface="Calibri" pitchFamily="34" charset="-120"/>
              </a:rPr>
              <a:t>Depression</a:t>
            </a:r>
            <a:r>
              <a:rPr lang="en-US" sz="1300" dirty="0">
                <a:solidFill>
                  <a:srgbClr val="2E3B41"/>
                </a:solidFill>
                <a:latin typeface="Calibri" pitchFamily="34" charset="0"/>
                <a:ea typeface="Calibri" pitchFamily="34" charset="-122"/>
                <a:cs typeface="Calibri" pitchFamily="34" charset="-120"/>
              </a:rPr>
              <a:t> frequently co-occurs, worsening function and quality of life (Frontiers, 2025).
</a:t>
            </a:r>
            <a:r>
              <a:rPr lang="en-US" sz="1300" b="1" dirty="0">
                <a:solidFill>
                  <a:srgbClr val="2E3B41"/>
                </a:solidFill>
                <a:latin typeface="Calibri" pitchFamily="34" charset="0"/>
                <a:ea typeface="Calibri" pitchFamily="34" charset="-122"/>
                <a:cs typeface="Calibri" pitchFamily="34" charset="-120"/>
              </a:rPr>
              <a:t>Multimorbidity</a:t>
            </a:r>
            <a:r>
              <a:rPr lang="en-US" sz="1300" dirty="0">
                <a:solidFill>
                  <a:srgbClr val="2E3B41"/>
                </a:solidFill>
                <a:latin typeface="Calibri" pitchFamily="34" charset="0"/>
                <a:ea typeface="Calibri" pitchFamily="34" charset="-122"/>
                <a:cs typeface="Calibri" pitchFamily="34" charset="-120"/>
              </a:rPr>
              <a:t> independently raises dementia risk in longitudinal cohorts (systematic review, 2025).
</a:t>
            </a:r>
            <a:r>
              <a:rPr lang="en-US" sz="1300" b="1" dirty="0">
                <a:solidFill>
                  <a:srgbClr val="2E3B41"/>
                </a:solidFill>
                <a:latin typeface="Calibri" pitchFamily="34" charset="0"/>
                <a:ea typeface="Calibri" pitchFamily="34" charset="-122"/>
                <a:cs typeface="Calibri" pitchFamily="34" charset="-120"/>
              </a:rPr>
              <a:t>Frailty, falls, delirium, incontinence &amp; polypharmacy</a:t>
            </a:r>
            <a:r>
              <a:rPr lang="en-US" sz="1300" dirty="0">
                <a:solidFill>
                  <a:srgbClr val="2E3B41"/>
                </a:solidFill>
                <a:latin typeface="Calibri" pitchFamily="34" charset="0"/>
                <a:ea typeface="Calibri" pitchFamily="34" charset="-122"/>
                <a:cs typeface="Calibri" pitchFamily="34" charset="-120"/>
              </a:rPr>
              <a:t> complicate care and raise hospitalisation.
</a:t>
            </a:r>
            <a:r>
              <a:rPr lang="en-US" sz="1300" b="1" dirty="0">
                <a:solidFill>
                  <a:srgbClr val="B85042"/>
                </a:solidFill>
                <a:latin typeface="Calibri" pitchFamily="34" charset="0"/>
                <a:ea typeface="Calibri" pitchFamily="34" charset="-122"/>
                <a:cs typeface="Calibri" pitchFamily="34" charset="-120"/>
              </a:rPr>
              <a:t>Implication:</a:t>
            </a:r>
            <a:r>
              <a:rPr lang="en-US" sz="1300" dirty="0">
                <a:solidFill>
                  <a:srgbClr val="B85042"/>
                </a:solidFill>
                <a:latin typeface="Calibri" pitchFamily="34" charset="0"/>
                <a:ea typeface="Calibri" pitchFamily="34" charset="-122"/>
                <a:cs typeface="Calibri" pitchFamily="34" charset="-120"/>
              </a:rPr>
              <a:t> integrated, whole-person management — not single-disease care — is essential.</a:t>
            </a:r>
            <a:endParaRPr lang="en-US" sz="1300" dirty="0"/>
          </a:p>
        </p:txBody>
      </p:sp>
      <p:sp>
        <p:nvSpPr>
          <p:cNvPr id="10" name="Text 7"/>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1" name="Text 8"/>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9</a:t>
            </a:r>
            <a:endParaRPr lang="en-US" sz="900" dirty="0"/>
          </a:p>
        </p:txBody>
      </p:sp>
      <p:pic>
        <p:nvPicPr>
          <p:cNvPr id="13" name="Picture 12" descr="University of Wales Trinity Saint David and Tata Steel - National Centre  for Universities &amp; Business">
            <a:extLst>
              <a:ext uri="{FF2B5EF4-FFF2-40B4-BE49-F238E27FC236}">
                <a16:creationId xmlns:a16="http://schemas.microsoft.com/office/drawing/2014/main" id="{565E738A-155B-B9AB-E8BB-C7A17521EF4F}"/>
              </a:ext>
            </a:extLst>
          </p:cNvPr>
          <p:cNvPicPr>
            <a:picLocks noChangeAspect="1"/>
          </p:cNvPicPr>
          <p:nvPr/>
        </p:nvPicPr>
        <p:blipFill>
          <a:blip r:embed="rId4"/>
          <a:stretch>
            <a:fillRect/>
          </a:stretch>
        </p:blipFill>
        <p:spPr>
          <a:xfrm>
            <a:off x="10530238" y="0"/>
            <a:ext cx="1661762" cy="66512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PREVENTION</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Preventing dementia — the 2024 Lancet Commission</a:t>
            </a:r>
            <a:endParaRPr lang="en-US" sz="2900" dirty="0"/>
          </a:p>
        </p:txBody>
      </p:sp>
      <p:sp>
        <p:nvSpPr>
          <p:cNvPr id="4" name="Shape 2"/>
          <p:cNvSpPr/>
          <p:nvPr/>
        </p:nvSpPr>
        <p:spPr>
          <a:xfrm>
            <a:off x="457200" y="1463040"/>
            <a:ext cx="3200400" cy="1828800"/>
          </a:xfrm>
          <a:prstGeom prst="roundRect">
            <a:avLst>
              <a:gd name="adj" fmla="val 5000"/>
            </a:avLst>
          </a:prstGeom>
          <a:solidFill>
            <a:srgbClr val="50808E"/>
          </a:solidFill>
          <a:ln/>
        </p:spPr>
        <p:txBody>
          <a:bodyPr/>
          <a:lstStyle/>
          <a:p>
            <a:endParaRPr lang="en-US"/>
          </a:p>
        </p:txBody>
      </p:sp>
      <p:sp>
        <p:nvSpPr>
          <p:cNvPr id="5" name="Text 3"/>
          <p:cNvSpPr/>
          <p:nvPr/>
        </p:nvSpPr>
        <p:spPr>
          <a:xfrm>
            <a:off x="457200" y="1600200"/>
            <a:ext cx="3200400" cy="914400"/>
          </a:xfrm>
          <a:prstGeom prst="rect">
            <a:avLst/>
          </a:prstGeom>
          <a:noFill/>
          <a:ln/>
        </p:spPr>
        <p:txBody>
          <a:bodyPr wrap="square" rtlCol="0" anchor="ctr"/>
          <a:lstStyle/>
          <a:p>
            <a:pPr marL="0" indent="0" algn="ctr">
              <a:buNone/>
            </a:pPr>
            <a:r>
              <a:rPr lang="en-US" sz="5200" b="1" dirty="0">
                <a:solidFill>
                  <a:srgbClr val="FFFFFF"/>
                </a:solidFill>
                <a:latin typeface="Cambria" pitchFamily="34" charset="0"/>
                <a:ea typeface="Cambria" pitchFamily="34" charset="-122"/>
                <a:cs typeface="Cambria" pitchFamily="34" charset="-120"/>
              </a:rPr>
              <a:t>45%</a:t>
            </a:r>
            <a:endParaRPr lang="en-US" sz="5200" dirty="0"/>
          </a:p>
        </p:txBody>
      </p:sp>
      <p:sp>
        <p:nvSpPr>
          <p:cNvPr id="6" name="Text 4"/>
          <p:cNvSpPr/>
          <p:nvPr/>
        </p:nvSpPr>
        <p:spPr>
          <a:xfrm>
            <a:off x="594360" y="2514600"/>
            <a:ext cx="2926080" cy="731520"/>
          </a:xfrm>
          <a:prstGeom prst="rect">
            <a:avLst/>
          </a:prstGeom>
          <a:noFill/>
          <a:ln/>
        </p:spPr>
        <p:txBody>
          <a:bodyPr wrap="square" rtlCol="0" anchor="ctr"/>
          <a:lstStyle/>
          <a:p>
            <a:pPr marL="0" indent="0" algn="ctr">
              <a:lnSpc>
                <a:spcPct val="102000"/>
              </a:lnSpc>
              <a:buNone/>
            </a:pPr>
            <a:r>
              <a:rPr lang="en-US" sz="1250" dirty="0">
                <a:solidFill>
                  <a:srgbClr val="EAF0EE"/>
                </a:solidFill>
                <a:latin typeface="Calibri" pitchFamily="34" charset="0"/>
                <a:ea typeface="Calibri" pitchFamily="34" charset="-122"/>
                <a:cs typeface="Calibri" pitchFamily="34" charset="-120"/>
              </a:rPr>
              <a:t>of dementia cases are potentially preventable by addressing 14 modifiable risk factors</a:t>
            </a:r>
            <a:endParaRPr lang="en-US" sz="1250" dirty="0"/>
          </a:p>
        </p:txBody>
      </p:sp>
      <p:sp>
        <p:nvSpPr>
          <p:cNvPr id="7" name="Shape 5"/>
          <p:cNvSpPr/>
          <p:nvPr/>
        </p:nvSpPr>
        <p:spPr>
          <a:xfrm>
            <a:off x="457200" y="3474720"/>
            <a:ext cx="3200400" cy="2743200"/>
          </a:xfrm>
          <a:prstGeom prst="roundRect">
            <a:avLst>
              <a:gd name="adj" fmla="val 3333"/>
            </a:avLst>
          </a:prstGeom>
          <a:solidFill>
            <a:srgbClr val="F6F9F8"/>
          </a:solidFill>
          <a:ln w="12700">
            <a:solidFill>
              <a:srgbClr val="EDF2F1"/>
            </a:solidFill>
            <a:prstDash val="solid"/>
          </a:ln>
        </p:spPr>
        <p:txBody>
          <a:bodyPr/>
          <a:lstStyle/>
          <a:p>
            <a:endParaRPr lang="en-US"/>
          </a:p>
        </p:txBody>
      </p:sp>
      <p:sp>
        <p:nvSpPr>
          <p:cNvPr id="8" name="Text 6"/>
          <p:cNvSpPr/>
          <p:nvPr/>
        </p:nvSpPr>
        <p:spPr>
          <a:xfrm>
            <a:off x="640080" y="3584448"/>
            <a:ext cx="2880360" cy="548640"/>
          </a:xfrm>
          <a:prstGeom prst="rect">
            <a:avLst/>
          </a:prstGeom>
          <a:noFill/>
          <a:ln/>
        </p:spPr>
        <p:txBody>
          <a:bodyPr wrap="square" rtlCol="0" anchor="ctr"/>
          <a:lstStyle/>
          <a:p>
            <a:pPr marL="0" indent="0">
              <a:buNone/>
            </a:pPr>
            <a:r>
              <a:rPr lang="en-US" sz="1350" b="1" dirty="0">
                <a:solidFill>
                  <a:srgbClr val="50808E"/>
                </a:solidFill>
                <a:latin typeface="Cambria" pitchFamily="34" charset="0"/>
                <a:ea typeface="Cambria" pitchFamily="34" charset="-122"/>
                <a:cs typeface="Cambria" pitchFamily="34" charset="-120"/>
              </a:rPr>
              <a:t>Life-course approach (Livingston et al., 2024)</a:t>
            </a:r>
            <a:endParaRPr lang="en-US" sz="1350" dirty="0"/>
          </a:p>
        </p:txBody>
      </p:sp>
      <p:sp>
        <p:nvSpPr>
          <p:cNvPr id="9" name="Text 7"/>
          <p:cNvSpPr/>
          <p:nvPr/>
        </p:nvSpPr>
        <p:spPr>
          <a:xfrm>
            <a:off x="640080" y="4114800"/>
            <a:ext cx="2880360" cy="2057400"/>
          </a:xfrm>
          <a:prstGeom prst="rect">
            <a:avLst/>
          </a:prstGeom>
          <a:noFill/>
          <a:ln/>
        </p:spPr>
        <p:txBody>
          <a:bodyPr wrap="square" rtlCol="0" anchor="ctr"/>
          <a:lstStyle/>
          <a:p>
            <a:pPr marL="0" indent="0">
              <a:lnSpc>
                <a:spcPct val="110000"/>
              </a:lnSpc>
              <a:spcAft>
                <a:spcPts val="500"/>
              </a:spcAft>
              <a:buNone/>
            </a:pPr>
            <a:r>
              <a:rPr lang="en-US" sz="1200" b="1" dirty="0">
                <a:solidFill>
                  <a:srgbClr val="2E3B41"/>
                </a:solidFill>
                <a:latin typeface="Calibri" pitchFamily="34" charset="0"/>
                <a:ea typeface="Calibri" pitchFamily="34" charset="-122"/>
                <a:cs typeface="Calibri" pitchFamily="34" charset="-120"/>
              </a:rPr>
              <a:t>Early life:</a:t>
            </a:r>
            <a:r>
              <a:rPr lang="en-US" sz="1200" dirty="0">
                <a:solidFill>
                  <a:srgbClr val="2E3B41"/>
                </a:solidFill>
                <a:latin typeface="Calibri" pitchFamily="34" charset="0"/>
                <a:ea typeface="Calibri" pitchFamily="34" charset="-122"/>
                <a:cs typeface="Calibri" pitchFamily="34" charset="-120"/>
              </a:rPr>
              <a:t> education
</a:t>
            </a:r>
            <a:r>
              <a:rPr lang="en-US" sz="1200" b="1" dirty="0">
                <a:solidFill>
                  <a:srgbClr val="2E3B41"/>
                </a:solidFill>
                <a:latin typeface="Calibri" pitchFamily="34" charset="0"/>
                <a:ea typeface="Calibri" pitchFamily="34" charset="-122"/>
                <a:cs typeface="Calibri" pitchFamily="34" charset="-120"/>
              </a:rPr>
              <a:t>Midlife:</a:t>
            </a:r>
            <a:r>
              <a:rPr lang="en-US" sz="1200" dirty="0">
                <a:solidFill>
                  <a:srgbClr val="2E3B41"/>
                </a:solidFill>
                <a:latin typeface="Calibri" pitchFamily="34" charset="0"/>
                <a:ea typeface="Calibri" pitchFamily="34" charset="-122"/>
                <a:cs typeface="Calibri" pitchFamily="34" charset="-120"/>
              </a:rPr>
              <a:t> hearing, LDL, hypertension, obesity, alcohol, TBI
</a:t>
            </a:r>
            <a:r>
              <a:rPr lang="en-US" sz="1200" b="1" dirty="0">
                <a:solidFill>
                  <a:srgbClr val="2E3B41"/>
                </a:solidFill>
                <a:latin typeface="Calibri" pitchFamily="34" charset="0"/>
                <a:ea typeface="Calibri" pitchFamily="34" charset="-122"/>
                <a:cs typeface="Calibri" pitchFamily="34" charset="-120"/>
              </a:rPr>
              <a:t>Later life:</a:t>
            </a:r>
            <a:r>
              <a:rPr lang="en-US" sz="1200" dirty="0">
                <a:solidFill>
                  <a:srgbClr val="2E3B41"/>
                </a:solidFill>
                <a:latin typeface="Calibri" pitchFamily="34" charset="0"/>
                <a:ea typeface="Calibri" pitchFamily="34" charset="-122"/>
                <a:cs typeface="Calibri" pitchFamily="34" charset="-120"/>
              </a:rPr>
              <a:t> smoking, depression, isolation, inactivity, diabetes, air pollution, vision loss</a:t>
            </a:r>
            <a:endParaRPr lang="en-US" sz="1200" dirty="0"/>
          </a:p>
        </p:txBody>
      </p:sp>
      <p:pic>
        <p:nvPicPr>
          <p:cNvPr id="10" name="Image 0" descr="assets/risk_factors.png"/>
          <p:cNvPicPr>
            <a:picLocks noChangeAspect="1"/>
          </p:cNvPicPr>
          <p:nvPr/>
        </p:nvPicPr>
        <p:blipFill>
          <a:blip r:embed="rId3"/>
          <a:stretch>
            <a:fillRect/>
          </a:stretch>
        </p:blipFill>
        <p:spPr>
          <a:xfrm>
            <a:off x="4023360" y="1508760"/>
            <a:ext cx="4937760" cy="4617720"/>
          </a:xfrm>
          <a:prstGeom prst="rect">
            <a:avLst/>
          </a:prstGeom>
        </p:spPr>
      </p:pic>
      <p:sp>
        <p:nvSpPr>
          <p:cNvPr id="11" name="Shape 8"/>
          <p:cNvSpPr/>
          <p:nvPr/>
        </p:nvSpPr>
        <p:spPr>
          <a:xfrm>
            <a:off x="9144000" y="1508760"/>
            <a:ext cx="2560320" cy="4617720"/>
          </a:xfrm>
          <a:prstGeom prst="roundRect">
            <a:avLst>
              <a:gd name="adj" fmla="val 3571"/>
            </a:avLst>
          </a:prstGeom>
          <a:solidFill>
            <a:srgbClr val="84B59F">
              <a:alpha val="20000"/>
            </a:srgbClr>
          </a:solidFill>
          <a:ln w="12700">
            <a:solidFill>
              <a:srgbClr val="84B59F"/>
            </a:solidFill>
            <a:prstDash val="solid"/>
          </a:ln>
        </p:spPr>
        <p:txBody>
          <a:bodyPr/>
          <a:lstStyle/>
          <a:p>
            <a:endParaRPr lang="en-US"/>
          </a:p>
        </p:txBody>
      </p:sp>
      <p:sp>
        <p:nvSpPr>
          <p:cNvPr id="12" name="Text 9"/>
          <p:cNvSpPr/>
          <p:nvPr/>
        </p:nvSpPr>
        <p:spPr>
          <a:xfrm>
            <a:off x="9281160" y="1627632"/>
            <a:ext cx="2331720" cy="548640"/>
          </a:xfrm>
          <a:prstGeom prst="rect">
            <a:avLst/>
          </a:prstGeom>
          <a:noFill/>
          <a:ln/>
        </p:spPr>
        <p:txBody>
          <a:bodyPr wrap="square" rtlCol="0" anchor="ctr"/>
          <a:lstStyle/>
          <a:p>
            <a:pPr marL="0" indent="0">
              <a:buNone/>
            </a:pPr>
            <a:r>
              <a:rPr lang="en-US" sz="1350" b="1" dirty="0">
                <a:solidFill>
                  <a:srgbClr val="50808E"/>
                </a:solidFill>
                <a:latin typeface="Cambria" pitchFamily="34" charset="0"/>
                <a:ea typeface="Cambria" pitchFamily="34" charset="-122"/>
                <a:cs typeface="Cambria" pitchFamily="34" charset="-120"/>
              </a:rPr>
              <a:t>Nurse-led opportunities</a:t>
            </a:r>
            <a:endParaRPr lang="en-US" sz="1350" dirty="0"/>
          </a:p>
        </p:txBody>
      </p:sp>
      <p:sp>
        <p:nvSpPr>
          <p:cNvPr id="13" name="Text 10"/>
          <p:cNvSpPr/>
          <p:nvPr/>
        </p:nvSpPr>
        <p:spPr>
          <a:xfrm>
            <a:off x="9281160" y="2240280"/>
            <a:ext cx="2331720" cy="3840480"/>
          </a:xfrm>
          <a:prstGeom prst="rect">
            <a:avLst/>
          </a:prstGeom>
          <a:noFill/>
          <a:ln/>
        </p:spPr>
        <p:txBody>
          <a:bodyPr wrap="square" rtlCol="0" anchor="ctr"/>
          <a:lstStyle/>
          <a:p>
            <a:pPr marL="177800" indent="-177800">
              <a:lnSpc>
                <a:spcPct val="115000"/>
              </a:lnSpc>
              <a:spcAft>
                <a:spcPts val="600"/>
              </a:spcAft>
              <a:buSzPct val="100000"/>
              <a:buChar char="•"/>
            </a:pPr>
            <a:r>
              <a:rPr lang="en-US" sz="1300" dirty="0">
                <a:solidFill>
                  <a:srgbClr val="2E3B41"/>
                </a:solidFill>
                <a:latin typeface="Calibri" pitchFamily="34" charset="0"/>
                <a:ea typeface="Calibri" pitchFamily="34" charset="-122"/>
                <a:cs typeface="Calibri" pitchFamily="34" charset="-120"/>
              </a:rPr>
              <a:t>BP &amp; cholesterol control
Hearing checks / aids
Smoking cessation
Physical activity
Diabetes management
Reducing isolation
Alcohol brief advice
Vision screening</a:t>
            </a:r>
            <a:endParaRPr lang="en-US" sz="1300" dirty="0"/>
          </a:p>
        </p:txBody>
      </p:sp>
      <p:sp>
        <p:nvSpPr>
          <p:cNvPr id="14" name="Text 11"/>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5" name="Text 12"/>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10</a:t>
            </a:r>
            <a:endParaRPr lang="en-US" sz="900" dirty="0"/>
          </a:p>
        </p:txBody>
      </p:sp>
      <p:pic>
        <p:nvPicPr>
          <p:cNvPr id="17" name="Picture 16" descr="University of Wales Trinity Saint David and Tata Steel - National Centre  for Universities &amp; Business">
            <a:extLst>
              <a:ext uri="{FF2B5EF4-FFF2-40B4-BE49-F238E27FC236}">
                <a16:creationId xmlns:a16="http://schemas.microsoft.com/office/drawing/2014/main" id="{DE029E12-30D1-A00F-8B48-76FA195BE4D8}"/>
              </a:ext>
            </a:extLst>
          </p:cNvPr>
          <p:cNvPicPr>
            <a:picLocks noChangeAspect="1"/>
          </p:cNvPicPr>
          <p:nvPr/>
        </p:nvPicPr>
        <p:blipFill>
          <a:blip r:embed="rId4"/>
          <a:stretch>
            <a:fillRect/>
          </a:stretch>
        </p:blipFill>
        <p:spPr>
          <a:xfrm>
            <a:off x="10530238" y="0"/>
            <a:ext cx="1661762" cy="66512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2E3B41"/>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84B59F"/>
                </a:solidFill>
                <a:latin typeface="Calibri" pitchFamily="34" charset="0"/>
                <a:ea typeface="Calibri" pitchFamily="34" charset="-122"/>
                <a:cs typeface="Calibri" pitchFamily="34" charset="-120"/>
              </a:rPr>
              <a:t>CO-PRODUCTION</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Skills, values and behaviours for co-productive care</a:t>
            </a:r>
            <a:endParaRPr lang="en-US" sz="2700" dirty="0"/>
          </a:p>
        </p:txBody>
      </p:sp>
      <p:sp>
        <p:nvSpPr>
          <p:cNvPr id="4" name="Shape 2"/>
          <p:cNvSpPr/>
          <p:nvPr/>
        </p:nvSpPr>
        <p:spPr>
          <a:xfrm>
            <a:off x="457200" y="1554480"/>
            <a:ext cx="3566160" cy="640080"/>
          </a:xfrm>
          <a:prstGeom prst="roundRect">
            <a:avLst>
              <a:gd name="adj" fmla="val 11429"/>
            </a:avLst>
          </a:prstGeom>
          <a:solidFill>
            <a:srgbClr val="50808E"/>
          </a:solidFill>
          <a:ln/>
        </p:spPr>
        <p:txBody>
          <a:bodyPr/>
          <a:lstStyle/>
          <a:p>
            <a:endParaRPr lang="en-US"/>
          </a:p>
        </p:txBody>
      </p:sp>
      <p:sp>
        <p:nvSpPr>
          <p:cNvPr id="5" name="Text 3"/>
          <p:cNvSpPr/>
          <p:nvPr/>
        </p:nvSpPr>
        <p:spPr>
          <a:xfrm>
            <a:off x="457200" y="1554480"/>
            <a:ext cx="3566160" cy="640080"/>
          </a:xfrm>
          <a:prstGeom prst="rect">
            <a:avLst/>
          </a:prstGeom>
          <a:noFill/>
          <a:ln/>
        </p:spPr>
        <p:txBody>
          <a:bodyPr wrap="square"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Skills</a:t>
            </a:r>
            <a:endParaRPr lang="en-US" sz="1900" dirty="0"/>
          </a:p>
        </p:txBody>
      </p:sp>
      <p:sp>
        <p:nvSpPr>
          <p:cNvPr id="6" name="Shape 4"/>
          <p:cNvSpPr/>
          <p:nvPr/>
        </p:nvSpPr>
        <p:spPr>
          <a:xfrm>
            <a:off x="457200" y="2377440"/>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7" name="Text 5"/>
          <p:cNvSpPr/>
          <p:nvPr/>
        </p:nvSpPr>
        <p:spPr>
          <a:xfrm>
            <a:off x="621792" y="2377440"/>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Communication &amp; active listening</a:t>
            </a:r>
            <a:endParaRPr lang="en-US" sz="1300" dirty="0"/>
          </a:p>
        </p:txBody>
      </p:sp>
      <p:sp>
        <p:nvSpPr>
          <p:cNvPr id="8" name="Shape 6"/>
          <p:cNvSpPr/>
          <p:nvPr/>
        </p:nvSpPr>
        <p:spPr>
          <a:xfrm>
            <a:off x="457200" y="3310128"/>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9" name="Text 7"/>
          <p:cNvSpPr/>
          <p:nvPr/>
        </p:nvSpPr>
        <p:spPr>
          <a:xfrm>
            <a:off x="621792" y="3310128"/>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Cognitive assessment competence</a:t>
            </a:r>
            <a:endParaRPr lang="en-US" sz="1300" dirty="0"/>
          </a:p>
        </p:txBody>
      </p:sp>
      <p:sp>
        <p:nvSpPr>
          <p:cNvPr id="10" name="Shape 8"/>
          <p:cNvSpPr/>
          <p:nvPr/>
        </p:nvSpPr>
        <p:spPr>
          <a:xfrm>
            <a:off x="457200" y="4242816"/>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11" name="Text 9"/>
          <p:cNvSpPr/>
          <p:nvPr/>
        </p:nvSpPr>
        <p:spPr>
          <a:xfrm>
            <a:off x="621792" y="4242816"/>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Risk &amp; capacity assessment</a:t>
            </a:r>
            <a:endParaRPr lang="en-US" sz="1300" dirty="0"/>
          </a:p>
        </p:txBody>
      </p:sp>
      <p:sp>
        <p:nvSpPr>
          <p:cNvPr id="12" name="Shape 10"/>
          <p:cNvSpPr/>
          <p:nvPr/>
        </p:nvSpPr>
        <p:spPr>
          <a:xfrm>
            <a:off x="457200" y="5175504"/>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13" name="Text 11"/>
          <p:cNvSpPr/>
          <p:nvPr/>
        </p:nvSpPr>
        <p:spPr>
          <a:xfrm>
            <a:off x="621792" y="5175504"/>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Care coordination</a:t>
            </a:r>
            <a:endParaRPr lang="en-US" sz="1300" dirty="0"/>
          </a:p>
        </p:txBody>
      </p:sp>
      <p:sp>
        <p:nvSpPr>
          <p:cNvPr id="14" name="Shape 12"/>
          <p:cNvSpPr/>
          <p:nvPr/>
        </p:nvSpPr>
        <p:spPr>
          <a:xfrm>
            <a:off x="4233672" y="1554480"/>
            <a:ext cx="3566160" cy="640080"/>
          </a:xfrm>
          <a:prstGeom prst="roundRect">
            <a:avLst>
              <a:gd name="adj" fmla="val 11429"/>
            </a:avLst>
          </a:prstGeom>
          <a:solidFill>
            <a:srgbClr val="84B59F"/>
          </a:solidFill>
          <a:ln/>
        </p:spPr>
        <p:txBody>
          <a:bodyPr/>
          <a:lstStyle/>
          <a:p>
            <a:endParaRPr lang="en-US"/>
          </a:p>
        </p:txBody>
      </p:sp>
      <p:sp>
        <p:nvSpPr>
          <p:cNvPr id="15" name="Text 13"/>
          <p:cNvSpPr/>
          <p:nvPr/>
        </p:nvSpPr>
        <p:spPr>
          <a:xfrm>
            <a:off x="4233672" y="1554480"/>
            <a:ext cx="3566160" cy="640080"/>
          </a:xfrm>
          <a:prstGeom prst="rect">
            <a:avLst/>
          </a:prstGeom>
          <a:noFill/>
          <a:ln/>
        </p:spPr>
        <p:txBody>
          <a:bodyPr wrap="square"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Values</a:t>
            </a:r>
            <a:endParaRPr lang="en-US" sz="1900" dirty="0"/>
          </a:p>
        </p:txBody>
      </p:sp>
      <p:sp>
        <p:nvSpPr>
          <p:cNvPr id="16" name="Shape 14"/>
          <p:cNvSpPr/>
          <p:nvPr/>
        </p:nvSpPr>
        <p:spPr>
          <a:xfrm>
            <a:off x="4233672" y="2377440"/>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17" name="Text 15"/>
          <p:cNvSpPr/>
          <p:nvPr/>
        </p:nvSpPr>
        <p:spPr>
          <a:xfrm>
            <a:off x="4398264" y="2377440"/>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Dignity, respect &amp; compassion</a:t>
            </a:r>
            <a:endParaRPr lang="en-US" sz="1300" dirty="0"/>
          </a:p>
        </p:txBody>
      </p:sp>
      <p:sp>
        <p:nvSpPr>
          <p:cNvPr id="18" name="Shape 16"/>
          <p:cNvSpPr/>
          <p:nvPr/>
        </p:nvSpPr>
        <p:spPr>
          <a:xfrm>
            <a:off x="4233672" y="3310128"/>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19" name="Text 17"/>
          <p:cNvSpPr/>
          <p:nvPr/>
        </p:nvSpPr>
        <p:spPr>
          <a:xfrm>
            <a:off x="4398264" y="3310128"/>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Person-centred, 'what matters to you'</a:t>
            </a:r>
            <a:endParaRPr lang="en-US" sz="1300" dirty="0"/>
          </a:p>
        </p:txBody>
      </p:sp>
      <p:sp>
        <p:nvSpPr>
          <p:cNvPr id="20" name="Shape 18"/>
          <p:cNvSpPr/>
          <p:nvPr/>
        </p:nvSpPr>
        <p:spPr>
          <a:xfrm>
            <a:off x="4233672" y="4242816"/>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21" name="Text 19"/>
          <p:cNvSpPr/>
          <p:nvPr/>
        </p:nvSpPr>
        <p:spPr>
          <a:xfrm>
            <a:off x="4398264" y="4242816"/>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Autonomy &amp; Mental Capacity Act (2005)</a:t>
            </a:r>
            <a:endParaRPr lang="en-US" sz="1300" dirty="0"/>
          </a:p>
        </p:txBody>
      </p:sp>
      <p:sp>
        <p:nvSpPr>
          <p:cNvPr id="22" name="Shape 20"/>
          <p:cNvSpPr/>
          <p:nvPr/>
        </p:nvSpPr>
        <p:spPr>
          <a:xfrm>
            <a:off x="4233672" y="5175504"/>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23" name="Text 21"/>
          <p:cNvSpPr/>
          <p:nvPr/>
        </p:nvSpPr>
        <p:spPr>
          <a:xfrm>
            <a:off x="4398264" y="5175504"/>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Anti-discriminatory practice</a:t>
            </a:r>
            <a:endParaRPr lang="en-US" sz="1300" dirty="0"/>
          </a:p>
        </p:txBody>
      </p:sp>
      <p:sp>
        <p:nvSpPr>
          <p:cNvPr id="24" name="Shape 22"/>
          <p:cNvSpPr/>
          <p:nvPr/>
        </p:nvSpPr>
        <p:spPr>
          <a:xfrm>
            <a:off x="8010144" y="1554480"/>
            <a:ext cx="3566160" cy="640080"/>
          </a:xfrm>
          <a:prstGeom prst="roundRect">
            <a:avLst>
              <a:gd name="adj" fmla="val 11429"/>
            </a:avLst>
          </a:prstGeom>
          <a:solidFill>
            <a:srgbClr val="B85042"/>
          </a:solidFill>
          <a:ln/>
        </p:spPr>
        <p:txBody>
          <a:bodyPr/>
          <a:lstStyle/>
          <a:p>
            <a:endParaRPr lang="en-US"/>
          </a:p>
        </p:txBody>
      </p:sp>
      <p:sp>
        <p:nvSpPr>
          <p:cNvPr id="25" name="Text 23"/>
          <p:cNvSpPr/>
          <p:nvPr/>
        </p:nvSpPr>
        <p:spPr>
          <a:xfrm>
            <a:off x="8010144" y="1554480"/>
            <a:ext cx="3566160" cy="640080"/>
          </a:xfrm>
          <a:prstGeom prst="rect">
            <a:avLst/>
          </a:prstGeom>
          <a:noFill/>
          <a:ln/>
        </p:spPr>
        <p:txBody>
          <a:bodyPr wrap="square"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Behaviours</a:t>
            </a:r>
            <a:endParaRPr lang="en-US" sz="1900" dirty="0"/>
          </a:p>
        </p:txBody>
      </p:sp>
      <p:sp>
        <p:nvSpPr>
          <p:cNvPr id="26" name="Shape 24"/>
          <p:cNvSpPr/>
          <p:nvPr/>
        </p:nvSpPr>
        <p:spPr>
          <a:xfrm>
            <a:off x="8010144" y="2377440"/>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27" name="Text 25"/>
          <p:cNvSpPr/>
          <p:nvPr/>
        </p:nvSpPr>
        <p:spPr>
          <a:xfrm>
            <a:off x="8174736" y="2377440"/>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Sharing power as equal partners</a:t>
            </a:r>
            <a:endParaRPr lang="en-US" sz="1300" dirty="0"/>
          </a:p>
        </p:txBody>
      </p:sp>
      <p:sp>
        <p:nvSpPr>
          <p:cNvPr id="28" name="Shape 26"/>
          <p:cNvSpPr/>
          <p:nvPr/>
        </p:nvSpPr>
        <p:spPr>
          <a:xfrm>
            <a:off x="8010144" y="3310128"/>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29" name="Text 27"/>
          <p:cNvSpPr/>
          <p:nvPr/>
        </p:nvSpPr>
        <p:spPr>
          <a:xfrm>
            <a:off x="8174736" y="3310128"/>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Involving carers &amp; families</a:t>
            </a:r>
            <a:endParaRPr lang="en-US" sz="1300" dirty="0"/>
          </a:p>
        </p:txBody>
      </p:sp>
      <p:sp>
        <p:nvSpPr>
          <p:cNvPr id="30" name="Shape 28"/>
          <p:cNvSpPr/>
          <p:nvPr/>
        </p:nvSpPr>
        <p:spPr>
          <a:xfrm>
            <a:off x="8010144" y="4242816"/>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31" name="Text 29"/>
          <p:cNvSpPr/>
          <p:nvPr/>
        </p:nvSpPr>
        <p:spPr>
          <a:xfrm>
            <a:off x="8174736" y="4242816"/>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Advocacy &amp; enablement</a:t>
            </a:r>
            <a:endParaRPr lang="en-US" sz="1300" dirty="0"/>
          </a:p>
        </p:txBody>
      </p:sp>
      <p:sp>
        <p:nvSpPr>
          <p:cNvPr id="32" name="Shape 30"/>
          <p:cNvSpPr/>
          <p:nvPr/>
        </p:nvSpPr>
        <p:spPr>
          <a:xfrm>
            <a:off x="8010144" y="5175504"/>
            <a:ext cx="3566160" cy="804672"/>
          </a:xfrm>
          <a:prstGeom prst="roundRect">
            <a:avLst>
              <a:gd name="adj" fmla="val 6818"/>
            </a:avLst>
          </a:prstGeom>
          <a:solidFill>
            <a:srgbClr val="3A474D"/>
          </a:solidFill>
          <a:ln w="9525">
            <a:solidFill>
              <a:srgbClr val="6B7B82"/>
            </a:solidFill>
            <a:prstDash val="solid"/>
          </a:ln>
        </p:spPr>
        <p:txBody>
          <a:bodyPr/>
          <a:lstStyle/>
          <a:p>
            <a:endParaRPr lang="en-US"/>
          </a:p>
        </p:txBody>
      </p:sp>
      <p:sp>
        <p:nvSpPr>
          <p:cNvPr id="33" name="Text 31"/>
          <p:cNvSpPr/>
          <p:nvPr/>
        </p:nvSpPr>
        <p:spPr>
          <a:xfrm>
            <a:off x="8174736" y="5175504"/>
            <a:ext cx="3246120" cy="804672"/>
          </a:xfrm>
          <a:prstGeom prst="rect">
            <a:avLst/>
          </a:prstGeom>
          <a:noFill/>
          <a:ln/>
        </p:spPr>
        <p:txBody>
          <a:bodyPr wrap="square" rtlCol="0" anchor="ctr"/>
          <a:lstStyle/>
          <a:p>
            <a:pPr marL="0" indent="0">
              <a:buNone/>
            </a:pPr>
            <a:r>
              <a:rPr lang="en-US" sz="1300" dirty="0">
                <a:solidFill>
                  <a:srgbClr val="E8EEEC"/>
                </a:solidFill>
                <a:latin typeface="Calibri" pitchFamily="34" charset="0"/>
                <a:ea typeface="Calibri" pitchFamily="34" charset="-122"/>
                <a:cs typeface="Calibri" pitchFamily="34" charset="-120"/>
              </a:rPr>
              <a:t>Reflexivity &amp; cultural humility</a:t>
            </a:r>
            <a:endParaRPr lang="en-US" sz="1300" dirty="0"/>
          </a:p>
        </p:txBody>
      </p:sp>
      <p:sp>
        <p:nvSpPr>
          <p:cNvPr id="34" name="Text 32"/>
          <p:cNvSpPr/>
          <p:nvPr/>
        </p:nvSpPr>
        <p:spPr>
          <a:xfrm>
            <a:off x="457200" y="6172200"/>
            <a:ext cx="11247120" cy="365760"/>
          </a:xfrm>
          <a:prstGeom prst="rect">
            <a:avLst/>
          </a:prstGeom>
          <a:noFill/>
          <a:ln/>
        </p:spPr>
        <p:txBody>
          <a:bodyPr wrap="square" rtlCol="0" anchor="ctr"/>
          <a:lstStyle/>
          <a:p>
            <a:pPr marL="0" indent="0" algn="ctr">
              <a:buNone/>
            </a:pPr>
            <a:r>
              <a:rPr lang="en-US" sz="1250" i="1" dirty="0">
                <a:solidFill>
                  <a:srgbClr val="84B59F"/>
                </a:solidFill>
                <a:latin typeface="Calibri" pitchFamily="34" charset="0"/>
                <a:ea typeface="Calibri" pitchFamily="34" charset="-122"/>
                <a:cs typeface="Calibri" pitchFamily="34" charset="-120"/>
              </a:rPr>
              <a:t>Co-production means designing and delivering care with the person and carer as equal partners (NHS England, 2019).</a:t>
            </a:r>
            <a:endParaRPr lang="en-US" sz="1250" dirty="0"/>
          </a:p>
        </p:txBody>
      </p:sp>
      <p:pic>
        <p:nvPicPr>
          <p:cNvPr id="36" name="Picture 35" descr="University of Wales Trinity Saint David and Tata Steel - National Centre  for Universities &amp; Business">
            <a:extLst>
              <a:ext uri="{FF2B5EF4-FFF2-40B4-BE49-F238E27FC236}">
                <a16:creationId xmlns:a16="http://schemas.microsoft.com/office/drawing/2014/main" id="{9452D476-4E8A-7973-1D29-9AF294EB0C53}"/>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RECOMMENDATION</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Comprehensive Model of Personalised Care — six components</a:t>
            </a:r>
            <a:endParaRPr lang="en-US" sz="2900" dirty="0"/>
          </a:p>
        </p:txBody>
      </p:sp>
      <p:sp>
        <p:nvSpPr>
          <p:cNvPr id="4" name="Shape 2"/>
          <p:cNvSpPr/>
          <p:nvPr/>
        </p:nvSpPr>
        <p:spPr>
          <a:xfrm>
            <a:off x="457200" y="1417320"/>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Shape 3"/>
          <p:cNvSpPr/>
          <p:nvPr/>
        </p:nvSpPr>
        <p:spPr>
          <a:xfrm>
            <a:off x="658368" y="1737360"/>
            <a:ext cx="777240" cy="777240"/>
          </a:xfrm>
          <a:prstGeom prst="ellipse">
            <a:avLst/>
          </a:prstGeom>
          <a:solidFill>
            <a:srgbClr val="50808E"/>
          </a:solidFill>
          <a:ln/>
        </p:spPr>
        <p:txBody>
          <a:bodyPr/>
          <a:lstStyle/>
          <a:p>
            <a:endParaRPr lang="en-US"/>
          </a:p>
        </p:txBody>
      </p:sp>
      <p:sp>
        <p:nvSpPr>
          <p:cNvPr id="6" name="Text 4"/>
          <p:cNvSpPr/>
          <p:nvPr/>
        </p:nvSpPr>
        <p:spPr>
          <a:xfrm>
            <a:off x="658368" y="1737360"/>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1</a:t>
            </a:r>
            <a:endParaRPr lang="en-US" sz="2600" dirty="0"/>
          </a:p>
        </p:txBody>
      </p:sp>
      <p:sp>
        <p:nvSpPr>
          <p:cNvPr id="7" name="Text 5"/>
          <p:cNvSpPr/>
          <p:nvPr/>
        </p:nvSpPr>
        <p:spPr>
          <a:xfrm>
            <a:off x="1600200" y="1563624"/>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Shared decision making</a:t>
            </a:r>
            <a:endParaRPr lang="en-US" sz="1450" dirty="0"/>
          </a:p>
        </p:txBody>
      </p:sp>
      <p:sp>
        <p:nvSpPr>
          <p:cNvPr id="8" name="Text 6"/>
          <p:cNvSpPr/>
          <p:nvPr/>
        </p:nvSpPr>
        <p:spPr>
          <a:xfrm>
            <a:off x="1600200" y="2075688"/>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Discuss options, risks &amp; benefits; decide together on treatment and future care.</a:t>
            </a:r>
            <a:endParaRPr lang="en-US" sz="1200" dirty="0"/>
          </a:p>
        </p:txBody>
      </p:sp>
      <p:sp>
        <p:nvSpPr>
          <p:cNvPr id="9" name="Shape 7"/>
          <p:cNvSpPr/>
          <p:nvPr/>
        </p:nvSpPr>
        <p:spPr>
          <a:xfrm>
            <a:off x="6172200" y="1417320"/>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10" name="Shape 8"/>
          <p:cNvSpPr/>
          <p:nvPr/>
        </p:nvSpPr>
        <p:spPr>
          <a:xfrm>
            <a:off x="6373368" y="1737360"/>
            <a:ext cx="777240" cy="777240"/>
          </a:xfrm>
          <a:prstGeom prst="ellipse">
            <a:avLst/>
          </a:prstGeom>
          <a:solidFill>
            <a:srgbClr val="84B59F"/>
          </a:solidFill>
          <a:ln/>
        </p:spPr>
        <p:txBody>
          <a:bodyPr/>
          <a:lstStyle/>
          <a:p>
            <a:endParaRPr lang="en-US"/>
          </a:p>
        </p:txBody>
      </p:sp>
      <p:sp>
        <p:nvSpPr>
          <p:cNvPr id="11" name="Text 9"/>
          <p:cNvSpPr/>
          <p:nvPr/>
        </p:nvSpPr>
        <p:spPr>
          <a:xfrm>
            <a:off x="6373368" y="1737360"/>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2</a:t>
            </a:r>
            <a:endParaRPr lang="en-US" sz="2600" dirty="0"/>
          </a:p>
        </p:txBody>
      </p:sp>
      <p:sp>
        <p:nvSpPr>
          <p:cNvPr id="12" name="Text 10"/>
          <p:cNvSpPr/>
          <p:nvPr/>
        </p:nvSpPr>
        <p:spPr>
          <a:xfrm>
            <a:off x="7315200" y="1563624"/>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Personalised care &amp; support planning</a:t>
            </a:r>
            <a:endParaRPr lang="en-US" sz="1450" dirty="0"/>
          </a:p>
        </p:txBody>
      </p:sp>
      <p:sp>
        <p:nvSpPr>
          <p:cNvPr id="13" name="Text 11"/>
          <p:cNvSpPr/>
          <p:nvPr/>
        </p:nvSpPr>
        <p:spPr>
          <a:xfrm>
            <a:off x="7315200" y="2075688"/>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Proactive 'what matters to me' plan co-created with the person and carer.</a:t>
            </a:r>
            <a:endParaRPr lang="en-US" sz="1200" dirty="0"/>
          </a:p>
        </p:txBody>
      </p:sp>
      <p:sp>
        <p:nvSpPr>
          <p:cNvPr id="14" name="Shape 12"/>
          <p:cNvSpPr/>
          <p:nvPr/>
        </p:nvSpPr>
        <p:spPr>
          <a:xfrm>
            <a:off x="457200" y="3008376"/>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15" name="Shape 13"/>
          <p:cNvSpPr/>
          <p:nvPr/>
        </p:nvSpPr>
        <p:spPr>
          <a:xfrm>
            <a:off x="658368" y="3328416"/>
            <a:ext cx="777240" cy="777240"/>
          </a:xfrm>
          <a:prstGeom prst="ellipse">
            <a:avLst/>
          </a:prstGeom>
          <a:solidFill>
            <a:srgbClr val="B85042"/>
          </a:solidFill>
          <a:ln/>
        </p:spPr>
        <p:txBody>
          <a:bodyPr/>
          <a:lstStyle/>
          <a:p>
            <a:endParaRPr lang="en-US"/>
          </a:p>
        </p:txBody>
      </p:sp>
      <p:sp>
        <p:nvSpPr>
          <p:cNvPr id="16" name="Text 14"/>
          <p:cNvSpPr/>
          <p:nvPr/>
        </p:nvSpPr>
        <p:spPr>
          <a:xfrm>
            <a:off x="658368" y="3328416"/>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3</a:t>
            </a:r>
            <a:endParaRPr lang="en-US" sz="2600" dirty="0"/>
          </a:p>
        </p:txBody>
      </p:sp>
      <p:sp>
        <p:nvSpPr>
          <p:cNvPr id="17" name="Text 15"/>
          <p:cNvSpPr/>
          <p:nvPr/>
        </p:nvSpPr>
        <p:spPr>
          <a:xfrm>
            <a:off x="1600200" y="3154680"/>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Enabling choice</a:t>
            </a:r>
            <a:endParaRPr lang="en-US" sz="1450" dirty="0"/>
          </a:p>
        </p:txBody>
      </p:sp>
      <p:sp>
        <p:nvSpPr>
          <p:cNvPr id="18" name="Text 16"/>
          <p:cNvSpPr/>
          <p:nvPr/>
        </p:nvSpPr>
        <p:spPr>
          <a:xfrm>
            <a:off x="1600200" y="3666744"/>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Right to choose provider/services, incl. advance care planning.</a:t>
            </a:r>
            <a:endParaRPr lang="en-US" sz="1200" dirty="0"/>
          </a:p>
        </p:txBody>
      </p:sp>
      <p:sp>
        <p:nvSpPr>
          <p:cNvPr id="19" name="Shape 17"/>
          <p:cNvSpPr/>
          <p:nvPr/>
        </p:nvSpPr>
        <p:spPr>
          <a:xfrm>
            <a:off x="6172200" y="3008376"/>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0" name="Shape 18"/>
          <p:cNvSpPr/>
          <p:nvPr/>
        </p:nvSpPr>
        <p:spPr>
          <a:xfrm>
            <a:off x="6373368" y="3328416"/>
            <a:ext cx="777240" cy="777240"/>
          </a:xfrm>
          <a:prstGeom prst="ellipse">
            <a:avLst/>
          </a:prstGeom>
          <a:solidFill>
            <a:srgbClr val="50808E"/>
          </a:solidFill>
          <a:ln/>
        </p:spPr>
        <p:txBody>
          <a:bodyPr/>
          <a:lstStyle/>
          <a:p>
            <a:endParaRPr lang="en-US"/>
          </a:p>
        </p:txBody>
      </p:sp>
      <p:sp>
        <p:nvSpPr>
          <p:cNvPr id="21" name="Text 19"/>
          <p:cNvSpPr/>
          <p:nvPr/>
        </p:nvSpPr>
        <p:spPr>
          <a:xfrm>
            <a:off x="6373368" y="3328416"/>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4</a:t>
            </a:r>
            <a:endParaRPr lang="en-US" sz="2600" dirty="0"/>
          </a:p>
        </p:txBody>
      </p:sp>
      <p:sp>
        <p:nvSpPr>
          <p:cNvPr id="22" name="Text 20"/>
          <p:cNvSpPr/>
          <p:nvPr/>
        </p:nvSpPr>
        <p:spPr>
          <a:xfrm>
            <a:off x="7315200" y="3154680"/>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Social prescribing &amp; community support</a:t>
            </a:r>
            <a:endParaRPr lang="en-US" sz="1450" dirty="0"/>
          </a:p>
        </p:txBody>
      </p:sp>
      <p:sp>
        <p:nvSpPr>
          <p:cNvPr id="23" name="Text 21"/>
          <p:cNvSpPr/>
          <p:nvPr/>
        </p:nvSpPr>
        <p:spPr>
          <a:xfrm>
            <a:off x="7315200" y="3666744"/>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Link workers connect to memory cafés, peer &amp; community assets.</a:t>
            </a:r>
            <a:endParaRPr lang="en-US" sz="1200" dirty="0"/>
          </a:p>
        </p:txBody>
      </p:sp>
      <p:sp>
        <p:nvSpPr>
          <p:cNvPr id="24" name="Shape 22"/>
          <p:cNvSpPr/>
          <p:nvPr/>
        </p:nvSpPr>
        <p:spPr>
          <a:xfrm>
            <a:off x="457200" y="4599432"/>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25" name="Shape 23"/>
          <p:cNvSpPr/>
          <p:nvPr/>
        </p:nvSpPr>
        <p:spPr>
          <a:xfrm>
            <a:off x="658368" y="4919472"/>
            <a:ext cx="777240" cy="777240"/>
          </a:xfrm>
          <a:prstGeom prst="ellipse">
            <a:avLst/>
          </a:prstGeom>
          <a:solidFill>
            <a:srgbClr val="84B59F"/>
          </a:solidFill>
          <a:ln/>
        </p:spPr>
        <p:txBody>
          <a:bodyPr/>
          <a:lstStyle/>
          <a:p>
            <a:endParaRPr lang="en-US"/>
          </a:p>
        </p:txBody>
      </p:sp>
      <p:sp>
        <p:nvSpPr>
          <p:cNvPr id="26" name="Text 24"/>
          <p:cNvSpPr/>
          <p:nvPr/>
        </p:nvSpPr>
        <p:spPr>
          <a:xfrm>
            <a:off x="658368" y="4919472"/>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5</a:t>
            </a:r>
            <a:endParaRPr lang="en-US" sz="2600" dirty="0"/>
          </a:p>
        </p:txBody>
      </p:sp>
      <p:sp>
        <p:nvSpPr>
          <p:cNvPr id="27" name="Text 25"/>
          <p:cNvSpPr/>
          <p:nvPr/>
        </p:nvSpPr>
        <p:spPr>
          <a:xfrm>
            <a:off x="1600200" y="4745736"/>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Supported self-management</a:t>
            </a:r>
            <a:endParaRPr lang="en-US" sz="1450" dirty="0"/>
          </a:p>
        </p:txBody>
      </p:sp>
      <p:sp>
        <p:nvSpPr>
          <p:cNvPr id="28" name="Text 26"/>
          <p:cNvSpPr/>
          <p:nvPr/>
        </p:nvSpPr>
        <p:spPr>
          <a:xfrm>
            <a:off x="1600200" y="5257800"/>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Build knowledge, skills &amp; confidence (Patient Activation Measure).</a:t>
            </a:r>
            <a:endParaRPr lang="en-US" sz="1200" dirty="0"/>
          </a:p>
        </p:txBody>
      </p:sp>
      <p:sp>
        <p:nvSpPr>
          <p:cNvPr id="29" name="Shape 27"/>
          <p:cNvSpPr/>
          <p:nvPr/>
        </p:nvSpPr>
        <p:spPr>
          <a:xfrm>
            <a:off x="6172200" y="4599432"/>
            <a:ext cx="5532120" cy="1481328"/>
          </a:xfrm>
          <a:prstGeom prst="roundRect">
            <a:avLst>
              <a:gd name="adj" fmla="val 4938"/>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30" name="Shape 28"/>
          <p:cNvSpPr/>
          <p:nvPr/>
        </p:nvSpPr>
        <p:spPr>
          <a:xfrm>
            <a:off x="6373368" y="4919472"/>
            <a:ext cx="777240" cy="777240"/>
          </a:xfrm>
          <a:prstGeom prst="ellipse">
            <a:avLst/>
          </a:prstGeom>
          <a:solidFill>
            <a:srgbClr val="B85042"/>
          </a:solidFill>
          <a:ln/>
        </p:spPr>
        <p:txBody>
          <a:bodyPr/>
          <a:lstStyle/>
          <a:p>
            <a:endParaRPr lang="en-US"/>
          </a:p>
        </p:txBody>
      </p:sp>
      <p:sp>
        <p:nvSpPr>
          <p:cNvPr id="31" name="Text 29"/>
          <p:cNvSpPr/>
          <p:nvPr/>
        </p:nvSpPr>
        <p:spPr>
          <a:xfrm>
            <a:off x="6373368" y="4919472"/>
            <a:ext cx="777240" cy="77724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6</a:t>
            </a:r>
            <a:endParaRPr lang="en-US" sz="2600" dirty="0"/>
          </a:p>
        </p:txBody>
      </p:sp>
      <p:sp>
        <p:nvSpPr>
          <p:cNvPr id="32" name="Text 30"/>
          <p:cNvSpPr/>
          <p:nvPr/>
        </p:nvSpPr>
        <p:spPr>
          <a:xfrm>
            <a:off x="7315200" y="4745736"/>
            <a:ext cx="4251960" cy="566928"/>
          </a:xfrm>
          <a:prstGeom prst="rect">
            <a:avLst/>
          </a:prstGeom>
          <a:noFill/>
          <a:ln/>
        </p:spPr>
        <p:txBody>
          <a:bodyPr wrap="square" rtlCol="0" anchor="ctr"/>
          <a:lstStyle/>
          <a:p>
            <a:pPr marL="0" indent="0">
              <a:buNone/>
            </a:pPr>
            <a:r>
              <a:rPr lang="en-US" sz="1450" b="1" dirty="0">
                <a:solidFill>
                  <a:srgbClr val="2E3B41"/>
                </a:solidFill>
                <a:latin typeface="Calibri" pitchFamily="34" charset="0"/>
                <a:ea typeface="Calibri" pitchFamily="34" charset="-122"/>
                <a:cs typeface="Calibri" pitchFamily="34" charset="-120"/>
              </a:rPr>
              <a:t>Personal health budgets</a:t>
            </a:r>
            <a:endParaRPr lang="en-US" sz="1450" dirty="0"/>
          </a:p>
        </p:txBody>
      </p:sp>
      <p:sp>
        <p:nvSpPr>
          <p:cNvPr id="33" name="Text 31"/>
          <p:cNvSpPr/>
          <p:nvPr/>
        </p:nvSpPr>
        <p:spPr>
          <a:xfrm>
            <a:off x="7315200" y="5257800"/>
            <a:ext cx="4251960" cy="731520"/>
          </a:xfrm>
          <a:prstGeom prst="rect">
            <a:avLst/>
          </a:prstGeom>
          <a:noFill/>
          <a:ln/>
        </p:spPr>
        <p:txBody>
          <a:bodyPr wrap="square" rtlCol="0" anchor="ctr"/>
          <a:lstStyle/>
          <a:p>
            <a:pPr marL="0" indent="0">
              <a:lnSpc>
                <a:spcPct val="102000"/>
              </a:lnSpc>
              <a:buNone/>
            </a:pPr>
            <a:r>
              <a:rPr lang="en-US" sz="1200" dirty="0">
                <a:solidFill>
                  <a:srgbClr val="6B7B82"/>
                </a:solidFill>
                <a:latin typeface="Calibri" pitchFamily="34" charset="0"/>
                <a:ea typeface="Calibri" pitchFamily="34" charset="-122"/>
                <a:cs typeface="Calibri" pitchFamily="34" charset="-120"/>
              </a:rPr>
              <a:t>Flexible funding for individualised care packages.</a:t>
            </a:r>
            <a:endParaRPr lang="en-US" sz="1200" dirty="0"/>
          </a:p>
        </p:txBody>
      </p:sp>
      <p:sp>
        <p:nvSpPr>
          <p:cNvPr id="34" name="Text 32"/>
          <p:cNvSpPr/>
          <p:nvPr/>
        </p:nvSpPr>
        <p:spPr>
          <a:xfrm>
            <a:off x="457200" y="6473952"/>
            <a:ext cx="10972800" cy="274320"/>
          </a:xfrm>
          <a:prstGeom prst="rect">
            <a:avLst/>
          </a:prstGeom>
          <a:noFill/>
          <a:ln/>
        </p:spPr>
        <p:txBody>
          <a:bodyPr wrap="square" rtlCol="0" anchor="ctr"/>
          <a:lstStyle/>
          <a:p>
            <a:pPr marL="0" indent="0">
              <a:buNone/>
            </a:pPr>
            <a:r>
              <a:rPr lang="en-US" sz="1000" i="1" dirty="0">
                <a:solidFill>
                  <a:srgbClr val="6B7B82"/>
                </a:solidFill>
                <a:latin typeface="Calibri" pitchFamily="34" charset="0"/>
                <a:ea typeface="Calibri" pitchFamily="34" charset="-122"/>
                <a:cs typeface="Calibri" pitchFamily="34" charset="-120"/>
              </a:rPr>
              <a:t>Model: NHS England (2019); Personalised Care Institute (2021). All six must be delivered together and in full.</a:t>
            </a:r>
            <a:endParaRPr lang="en-US" sz="1000" dirty="0"/>
          </a:p>
        </p:txBody>
      </p:sp>
      <p:pic>
        <p:nvPicPr>
          <p:cNvPr id="36" name="Picture 35" descr="University of Wales Trinity Saint David and Tata Steel - National Centre  for Universities &amp; Business">
            <a:extLst>
              <a:ext uri="{FF2B5EF4-FFF2-40B4-BE49-F238E27FC236}">
                <a16:creationId xmlns:a16="http://schemas.microsoft.com/office/drawing/2014/main" id="{804B2D2A-8902-5B68-4910-38005AD3F442}"/>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APPLICATION</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Self-management support applied to dementia</a:t>
            </a:r>
            <a:endParaRPr lang="en-US" sz="2900" dirty="0"/>
          </a:p>
        </p:txBody>
      </p:sp>
      <p:sp>
        <p:nvSpPr>
          <p:cNvPr id="4" name="Shape 2"/>
          <p:cNvSpPr/>
          <p:nvPr/>
        </p:nvSpPr>
        <p:spPr>
          <a:xfrm>
            <a:off x="457200" y="1417320"/>
            <a:ext cx="5532120" cy="4846320"/>
          </a:xfrm>
          <a:prstGeom prst="roundRect">
            <a:avLst>
              <a:gd name="adj" fmla="val 1509"/>
            </a:avLst>
          </a:prstGeom>
          <a:solidFill>
            <a:srgbClr val="F6F9F8"/>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5" name="Text 3"/>
          <p:cNvSpPr/>
          <p:nvPr/>
        </p:nvSpPr>
        <p:spPr>
          <a:xfrm>
            <a:off x="685800" y="1554480"/>
            <a:ext cx="50292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What it looks like in practice</a:t>
            </a:r>
            <a:endParaRPr lang="en-US" sz="1600" dirty="0"/>
          </a:p>
        </p:txBody>
      </p:sp>
      <p:sp>
        <p:nvSpPr>
          <p:cNvPr id="6" name="Text 4"/>
          <p:cNvSpPr/>
          <p:nvPr/>
        </p:nvSpPr>
        <p:spPr>
          <a:xfrm>
            <a:off x="685800" y="1965960"/>
            <a:ext cx="5029200" cy="4114800"/>
          </a:xfrm>
          <a:prstGeom prst="rect">
            <a:avLst/>
          </a:prstGeom>
          <a:noFill/>
          <a:ln/>
        </p:spPr>
        <p:txBody>
          <a:bodyPr wrap="square" rtlCol="0" anchor="ctr"/>
          <a:lstStyle/>
          <a:p>
            <a:pPr marL="177800" indent="-177800">
              <a:lnSpc>
                <a:spcPct val="106000"/>
              </a:lnSpc>
              <a:spcAft>
                <a:spcPts val="800"/>
              </a:spcAft>
              <a:buSzPct val="100000"/>
              <a:buChar char="•"/>
            </a:pPr>
            <a:r>
              <a:rPr lang="en-US" sz="1350" b="1" dirty="0">
                <a:solidFill>
                  <a:srgbClr val="2E3B41"/>
                </a:solidFill>
                <a:latin typeface="Calibri" pitchFamily="34" charset="0"/>
                <a:ea typeface="Calibri" pitchFamily="34" charset="-122"/>
                <a:cs typeface="Calibri" pitchFamily="34" charset="-120"/>
              </a:rPr>
              <a:t>Health coaching </a:t>
            </a:r>
            <a:r>
              <a:rPr lang="en-US" sz="1350" dirty="0">
                <a:solidFill>
                  <a:srgbClr val="2E3B41"/>
                </a:solidFill>
                <a:latin typeface="Calibri" pitchFamily="34" charset="0"/>
                <a:ea typeface="Calibri" pitchFamily="34" charset="-122"/>
                <a:cs typeface="Calibri" pitchFamily="34" charset="-120"/>
              </a:rPr>
              <a:t>and goal-setting early, while capacity is strong.
</a:t>
            </a:r>
            <a:r>
              <a:rPr lang="en-US" sz="1350" b="1" dirty="0">
                <a:solidFill>
                  <a:srgbClr val="2E3B41"/>
                </a:solidFill>
                <a:latin typeface="Calibri" pitchFamily="34" charset="0"/>
                <a:ea typeface="Calibri" pitchFamily="34" charset="-122"/>
                <a:cs typeface="Calibri" pitchFamily="34" charset="-120"/>
              </a:rPr>
              <a:t>Cognitive stimulation &amp; reminiscence </a:t>
            </a:r>
            <a:r>
              <a:rPr lang="en-US" sz="1350" dirty="0">
                <a:solidFill>
                  <a:srgbClr val="2E3B41"/>
                </a:solidFill>
                <a:latin typeface="Calibri" pitchFamily="34" charset="0"/>
                <a:ea typeface="Calibri" pitchFamily="34" charset="-122"/>
                <a:cs typeface="Calibri" pitchFamily="34" charset="-120"/>
              </a:rPr>
              <a:t>activities.
</a:t>
            </a:r>
            <a:r>
              <a:rPr lang="en-US" sz="1350" b="1" dirty="0">
                <a:solidFill>
                  <a:srgbClr val="2E3B41"/>
                </a:solidFill>
                <a:latin typeface="Calibri" pitchFamily="34" charset="0"/>
                <a:ea typeface="Calibri" pitchFamily="34" charset="-122"/>
                <a:cs typeface="Calibri" pitchFamily="34" charset="-120"/>
              </a:rPr>
              <a:t>Assistive technology </a:t>
            </a:r>
            <a:r>
              <a:rPr lang="en-US" sz="1350" dirty="0">
                <a:solidFill>
                  <a:srgbClr val="2E3B41"/>
                </a:solidFill>
                <a:latin typeface="Calibri" pitchFamily="34" charset="0"/>
                <a:ea typeface="Calibri" pitchFamily="34" charset="-122"/>
                <a:cs typeface="Calibri" pitchFamily="34" charset="-120"/>
              </a:rPr>
              <a:t>— reminders, GPS trackers, telecare.
</a:t>
            </a:r>
            <a:r>
              <a:rPr lang="en-US" sz="1350" b="1" dirty="0">
                <a:solidFill>
                  <a:srgbClr val="2E3B41"/>
                </a:solidFill>
                <a:latin typeface="Calibri" pitchFamily="34" charset="0"/>
                <a:ea typeface="Calibri" pitchFamily="34" charset="-122"/>
                <a:cs typeface="Calibri" pitchFamily="34" charset="-120"/>
              </a:rPr>
              <a:t>Advance care planning </a:t>
            </a:r>
            <a:r>
              <a:rPr lang="en-US" sz="1350" dirty="0">
                <a:solidFill>
                  <a:srgbClr val="2E3B41"/>
                </a:solidFill>
                <a:latin typeface="Calibri" pitchFamily="34" charset="0"/>
                <a:ea typeface="Calibri" pitchFamily="34" charset="-122"/>
                <a:cs typeface="Calibri" pitchFamily="34" charset="-120"/>
              </a:rPr>
              <a:t>&amp; Lasting Power of Attorney.
</a:t>
            </a:r>
            <a:r>
              <a:rPr lang="en-US" sz="1350" b="1" dirty="0">
                <a:solidFill>
                  <a:srgbClr val="2E3B41"/>
                </a:solidFill>
                <a:latin typeface="Calibri" pitchFamily="34" charset="0"/>
                <a:ea typeface="Calibri" pitchFamily="34" charset="-122"/>
                <a:cs typeface="Calibri" pitchFamily="34" charset="-120"/>
              </a:rPr>
              <a:t>Peer support </a:t>
            </a:r>
            <a:r>
              <a:rPr lang="en-US" sz="1350" dirty="0">
                <a:solidFill>
                  <a:srgbClr val="2E3B41"/>
                </a:solidFill>
                <a:latin typeface="Calibri" pitchFamily="34" charset="0"/>
                <a:ea typeface="Calibri" pitchFamily="34" charset="-122"/>
                <a:cs typeface="Calibri" pitchFamily="34" charset="-120"/>
              </a:rPr>
              <a:t>and carer education (e.g., dementia cafés).
</a:t>
            </a:r>
            <a:r>
              <a:rPr lang="en-US" sz="1350" b="1" dirty="0">
                <a:solidFill>
                  <a:srgbClr val="2E3B41"/>
                </a:solidFill>
                <a:latin typeface="Calibri" pitchFamily="34" charset="0"/>
                <a:ea typeface="Calibri" pitchFamily="34" charset="-122"/>
                <a:cs typeface="Calibri" pitchFamily="34" charset="-120"/>
              </a:rPr>
              <a:t>Relationship-centred </a:t>
            </a:r>
            <a:r>
              <a:rPr lang="en-US" sz="1350" dirty="0">
                <a:solidFill>
                  <a:srgbClr val="2E3B41"/>
                </a:solidFill>
                <a:latin typeface="Calibri" pitchFamily="34" charset="0"/>
                <a:ea typeface="Calibri" pitchFamily="34" charset="-122"/>
                <a:cs typeface="Calibri" pitchFamily="34" charset="-120"/>
              </a:rPr>
              <a:t>as capacity changes — carer becomes co-manager.</a:t>
            </a:r>
            <a:endParaRPr lang="en-US" sz="1350" dirty="0"/>
          </a:p>
        </p:txBody>
      </p:sp>
      <p:sp>
        <p:nvSpPr>
          <p:cNvPr id="7" name="Shape 5"/>
          <p:cNvSpPr/>
          <p:nvPr/>
        </p:nvSpPr>
        <p:spPr>
          <a:xfrm>
            <a:off x="6172200" y="1417320"/>
            <a:ext cx="5532120" cy="4846320"/>
          </a:xfrm>
          <a:prstGeom prst="roundRect">
            <a:avLst>
              <a:gd name="adj" fmla="val 1509"/>
            </a:avLst>
          </a:prstGeom>
          <a:solidFill>
            <a:srgbClr val="FFFFFF"/>
          </a:solidFill>
          <a:ln w="12700">
            <a:solidFill>
              <a:srgbClr val="EDF2F1"/>
            </a:solidFill>
            <a:prstDash val="solid"/>
          </a:ln>
          <a:effectLst>
            <a:outerShdw blurRad="76200" dist="25400" dir="5400000" algn="bl" rotWithShape="0">
              <a:srgbClr val="BFC9C7">
                <a:alpha val="35000"/>
              </a:srgbClr>
            </a:outerShdw>
          </a:effectLst>
        </p:spPr>
        <p:txBody>
          <a:bodyPr/>
          <a:lstStyle/>
          <a:p>
            <a:endParaRPr lang="en-US"/>
          </a:p>
        </p:txBody>
      </p:sp>
      <p:sp>
        <p:nvSpPr>
          <p:cNvPr id="8" name="Text 6"/>
          <p:cNvSpPr/>
          <p:nvPr/>
        </p:nvSpPr>
        <p:spPr>
          <a:xfrm>
            <a:off x="6400800" y="1554480"/>
            <a:ext cx="5029200" cy="320040"/>
          </a:xfrm>
          <a:prstGeom prst="rect">
            <a:avLst/>
          </a:prstGeom>
          <a:noFill/>
          <a:ln/>
        </p:spPr>
        <p:txBody>
          <a:bodyPr wrap="square" rtlCol="0" anchor="ctr"/>
          <a:lstStyle/>
          <a:p>
            <a:pPr marL="0" indent="0">
              <a:buNone/>
            </a:pPr>
            <a:r>
              <a:rPr lang="en-US" sz="1600" b="1" dirty="0">
                <a:solidFill>
                  <a:srgbClr val="50808E"/>
                </a:solidFill>
                <a:latin typeface="Cambria" pitchFamily="34" charset="0"/>
                <a:ea typeface="Cambria" pitchFamily="34" charset="-122"/>
                <a:cs typeface="Cambria" pitchFamily="34" charset="-120"/>
              </a:rPr>
              <a:t>Evidence &amp; critical reflection</a:t>
            </a:r>
            <a:endParaRPr lang="en-US" sz="1600" dirty="0"/>
          </a:p>
        </p:txBody>
      </p:sp>
      <p:sp>
        <p:nvSpPr>
          <p:cNvPr id="9" name="Text 7"/>
          <p:cNvSpPr/>
          <p:nvPr/>
        </p:nvSpPr>
        <p:spPr>
          <a:xfrm>
            <a:off x="6400800" y="1965960"/>
            <a:ext cx="5074920" cy="4160520"/>
          </a:xfrm>
          <a:prstGeom prst="rect">
            <a:avLst/>
          </a:prstGeom>
          <a:noFill/>
          <a:ln/>
        </p:spPr>
        <p:txBody>
          <a:bodyPr wrap="square" rtlCol="0" anchor="ctr"/>
          <a:lstStyle/>
          <a:p>
            <a:pPr marL="177800" indent="-177800">
              <a:lnSpc>
                <a:spcPct val="105000"/>
              </a:lnSpc>
              <a:spcAft>
                <a:spcPts val="800"/>
              </a:spcAft>
              <a:buSzPct val="100000"/>
              <a:buChar char="•"/>
            </a:pPr>
            <a:r>
              <a:rPr lang="en-US" sz="1320" dirty="0">
                <a:solidFill>
                  <a:srgbClr val="2E3B41"/>
                </a:solidFill>
                <a:latin typeface="Calibri" pitchFamily="34" charset="0"/>
                <a:ea typeface="Calibri" pitchFamily="34" charset="-122"/>
                <a:cs typeface="Calibri" pitchFamily="34" charset="-120"/>
              </a:rPr>
              <a:t>Self-management support can reduce service use without harming outcomes (Panagioti et al., 2014).
</a:t>
            </a:r>
            <a:r>
              <a:rPr lang="en-US" sz="1320" b="1" dirty="0">
                <a:solidFill>
                  <a:srgbClr val="B85042"/>
                </a:solidFill>
                <a:latin typeface="Calibri" pitchFamily="34" charset="0"/>
                <a:ea typeface="Calibri" pitchFamily="34" charset="-122"/>
                <a:cs typeface="Calibri" pitchFamily="34" charset="-120"/>
              </a:rPr>
              <a:t>BUT </a:t>
            </a:r>
            <a:r>
              <a:rPr lang="en-US" sz="1320" dirty="0">
                <a:solidFill>
                  <a:srgbClr val="2E3B41"/>
                </a:solidFill>
                <a:latin typeface="Calibri" pitchFamily="34" charset="0"/>
                <a:ea typeface="Calibri" pitchFamily="34" charset="-122"/>
                <a:cs typeface="Calibri" pitchFamily="34" charset="-120"/>
              </a:rPr>
              <a:t>progressive cognitive loss limits classic self-management — models must shift toward </a:t>
            </a:r>
            <a:r>
              <a:rPr lang="en-US" sz="1320" b="1" dirty="0">
                <a:solidFill>
                  <a:srgbClr val="2E3B41"/>
                </a:solidFill>
                <a:latin typeface="Calibri" pitchFamily="34" charset="0"/>
                <a:ea typeface="Calibri" pitchFamily="34" charset="-122"/>
                <a:cs typeface="Calibri" pitchFamily="34" charset="-120"/>
              </a:rPr>
              <a:t>supported and relationship-centred </a:t>
            </a:r>
            <a:r>
              <a:rPr lang="en-US" sz="1320" dirty="0">
                <a:solidFill>
                  <a:srgbClr val="2E3B41"/>
                </a:solidFill>
                <a:latin typeface="Calibri" pitchFamily="34" charset="0"/>
                <a:ea typeface="Calibri" pitchFamily="34" charset="-122"/>
                <a:cs typeface="Calibri" pitchFamily="34" charset="-120"/>
              </a:rPr>
              <a:t>self-management, actively including carers.
</a:t>
            </a:r>
            <a:r>
              <a:rPr lang="en-US" sz="1320" b="1" dirty="0">
                <a:solidFill>
                  <a:srgbClr val="2E3B41"/>
                </a:solidFill>
                <a:latin typeface="Calibri" pitchFamily="34" charset="0"/>
                <a:ea typeface="Calibri" pitchFamily="34" charset="-122"/>
                <a:cs typeface="Calibri" pitchFamily="34" charset="-120"/>
              </a:rPr>
              <a:t>Patient Activation Measure </a:t>
            </a:r>
            <a:r>
              <a:rPr lang="en-US" sz="1320" dirty="0">
                <a:solidFill>
                  <a:srgbClr val="2E3B41"/>
                </a:solidFill>
                <a:latin typeface="Calibri" pitchFamily="34" charset="0"/>
                <a:ea typeface="Calibri" pitchFamily="34" charset="-122"/>
                <a:cs typeface="Calibri" pitchFamily="34" charset="-120"/>
              </a:rPr>
              <a:t>helps target support to the person's confidence and skills (NHS England, 2019).
</a:t>
            </a:r>
            <a:r>
              <a:rPr lang="en-US" sz="1320" b="1" dirty="0">
                <a:solidFill>
                  <a:srgbClr val="B85042"/>
                </a:solidFill>
                <a:latin typeface="Calibri" pitchFamily="34" charset="0"/>
                <a:ea typeface="Calibri" pitchFamily="34" charset="-122"/>
                <a:cs typeface="Calibri" pitchFamily="34" charset="-120"/>
              </a:rPr>
              <a:t>Equity: </a:t>
            </a:r>
            <a:r>
              <a:rPr lang="en-US" sz="1320" dirty="0">
                <a:solidFill>
                  <a:srgbClr val="2E3B41"/>
                </a:solidFill>
                <a:latin typeface="Calibri" pitchFamily="34" charset="0"/>
                <a:ea typeface="Calibri" pitchFamily="34" charset="-122"/>
                <a:cs typeface="Calibri" pitchFamily="34" charset="-120"/>
              </a:rPr>
              <a:t>tailor to language, culture and digital access to avoid widening inequalities.</a:t>
            </a:r>
            <a:endParaRPr lang="en-US" sz="1320" dirty="0"/>
          </a:p>
        </p:txBody>
      </p:sp>
      <p:sp>
        <p:nvSpPr>
          <p:cNvPr id="10" name="Text 8"/>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1" name="Text 9"/>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13</a:t>
            </a:r>
            <a:endParaRPr lang="en-US" sz="900" dirty="0"/>
          </a:p>
        </p:txBody>
      </p:sp>
      <p:pic>
        <p:nvPicPr>
          <p:cNvPr id="13" name="Picture 12" descr="University of Wales Trinity Saint David and Tata Steel - National Centre  for Universities &amp; Business">
            <a:extLst>
              <a:ext uri="{FF2B5EF4-FFF2-40B4-BE49-F238E27FC236}">
                <a16:creationId xmlns:a16="http://schemas.microsoft.com/office/drawing/2014/main" id="{1F56B030-A098-9438-930D-12CC6F2C47DD}"/>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2E3B41"/>
        </a:solidFill>
        <a:effectLst/>
      </p:bgPr>
    </p:bg>
    <p:spTree>
      <p:nvGrpSpPr>
        <p:cNvPr id="1" name=""/>
        <p:cNvGrpSpPr/>
        <p:nvPr/>
      </p:nvGrpSpPr>
      <p:grpSpPr>
        <a:xfrm>
          <a:off x="0" y="0"/>
          <a:ext cx="0" cy="0"/>
          <a:chOff x="0" y="0"/>
          <a:chExt cx="0" cy="0"/>
        </a:xfrm>
      </p:grpSpPr>
      <p:sp>
        <p:nvSpPr>
          <p:cNvPr id="3" name="Text 1"/>
          <p:cNvSpPr/>
          <p:nvPr/>
        </p:nvSpPr>
        <p:spPr>
          <a:xfrm>
            <a:off x="457200" y="457200"/>
            <a:ext cx="10058400" cy="274320"/>
          </a:xfrm>
          <a:prstGeom prst="rect">
            <a:avLst/>
          </a:prstGeom>
          <a:noFill/>
          <a:ln/>
        </p:spPr>
        <p:txBody>
          <a:bodyPr wrap="square" rtlCol="0" anchor="ctr"/>
          <a:lstStyle/>
          <a:p>
            <a:pPr marL="0" indent="0">
              <a:buNone/>
            </a:pPr>
            <a:r>
              <a:rPr lang="en-US" sz="1200" b="1" kern="0" spc="200" dirty="0">
                <a:solidFill>
                  <a:srgbClr val="84B59F"/>
                </a:solidFill>
                <a:latin typeface="Calibri" pitchFamily="34" charset="0"/>
                <a:ea typeface="Calibri" pitchFamily="34" charset="-122"/>
                <a:cs typeface="Calibri" pitchFamily="34" charset="-120"/>
              </a:rPr>
              <a:t>CONCLUSION</a:t>
            </a:r>
            <a:endParaRPr lang="en-US" sz="1200" dirty="0"/>
          </a:p>
        </p:txBody>
      </p:sp>
      <p:sp>
        <p:nvSpPr>
          <p:cNvPr id="4" name="Text 2"/>
          <p:cNvSpPr/>
          <p:nvPr/>
        </p:nvSpPr>
        <p:spPr>
          <a:xfrm>
            <a:off x="457200" y="749808"/>
            <a:ext cx="10972800" cy="64008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Key messages &amp; recommendations</a:t>
            </a:r>
            <a:endParaRPr lang="en-US" sz="3000" dirty="0"/>
          </a:p>
        </p:txBody>
      </p:sp>
      <p:sp>
        <p:nvSpPr>
          <p:cNvPr id="5" name="Shape 3"/>
          <p:cNvSpPr/>
          <p:nvPr/>
        </p:nvSpPr>
        <p:spPr>
          <a:xfrm>
            <a:off x="548640" y="1645920"/>
            <a:ext cx="502920" cy="502920"/>
          </a:xfrm>
          <a:prstGeom prst="ellipse">
            <a:avLst/>
          </a:prstGeom>
          <a:solidFill>
            <a:srgbClr val="B85042"/>
          </a:solidFill>
          <a:ln/>
        </p:spPr>
        <p:txBody>
          <a:bodyPr/>
          <a:lstStyle/>
          <a:p>
            <a:endParaRPr lang="en-US"/>
          </a:p>
        </p:txBody>
      </p:sp>
      <p:sp>
        <p:nvSpPr>
          <p:cNvPr id="6" name="Text 4"/>
          <p:cNvSpPr/>
          <p:nvPr/>
        </p:nvSpPr>
        <p:spPr>
          <a:xfrm>
            <a:off x="548640" y="164592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234440" y="1600200"/>
            <a:ext cx="10332720" cy="822960"/>
          </a:xfrm>
          <a:prstGeom prst="rect">
            <a:avLst/>
          </a:prstGeom>
          <a:noFill/>
          <a:ln/>
        </p:spPr>
        <p:txBody>
          <a:bodyPr wrap="square" rtlCol="0" anchor="ctr"/>
          <a:lstStyle/>
          <a:p>
            <a:pPr marL="0" indent="0">
              <a:lnSpc>
                <a:spcPct val="103000"/>
              </a:lnSpc>
              <a:buNone/>
            </a:pPr>
            <a:r>
              <a:rPr lang="en-US" sz="1450" b="1" dirty="0">
                <a:solidFill>
                  <a:srgbClr val="84B59F"/>
                </a:solidFill>
                <a:latin typeface="Calibri" pitchFamily="34" charset="0"/>
                <a:ea typeface="Calibri" pitchFamily="34" charset="-122"/>
                <a:cs typeface="Calibri" pitchFamily="34" charset="-120"/>
              </a:rPr>
              <a:t>Scale  —  </a:t>
            </a:r>
            <a:r>
              <a:rPr lang="en-US" sz="1450" dirty="0">
                <a:solidFill>
                  <a:srgbClr val="E8EEEC"/>
                </a:solidFill>
                <a:latin typeface="Calibri" pitchFamily="34" charset="0"/>
                <a:ea typeface="Calibri" pitchFamily="34" charset="-122"/>
                <a:cs typeface="Calibri" pitchFamily="34" charset="-120"/>
              </a:rPr>
              <a:t>~982k in the UK today, 1.4m by 2040; the UK's leading cause of death — a public health priority.</a:t>
            </a:r>
            <a:endParaRPr lang="en-US" sz="1450" dirty="0"/>
          </a:p>
        </p:txBody>
      </p:sp>
      <p:sp>
        <p:nvSpPr>
          <p:cNvPr id="8" name="Shape 6"/>
          <p:cNvSpPr/>
          <p:nvPr/>
        </p:nvSpPr>
        <p:spPr>
          <a:xfrm>
            <a:off x="548640" y="2578608"/>
            <a:ext cx="502920" cy="502920"/>
          </a:xfrm>
          <a:prstGeom prst="ellipse">
            <a:avLst/>
          </a:prstGeom>
          <a:solidFill>
            <a:srgbClr val="84B59F"/>
          </a:solidFill>
          <a:ln/>
        </p:spPr>
        <p:txBody>
          <a:bodyPr/>
          <a:lstStyle/>
          <a:p>
            <a:endParaRPr lang="en-US"/>
          </a:p>
        </p:txBody>
      </p:sp>
      <p:sp>
        <p:nvSpPr>
          <p:cNvPr id="9" name="Text 7"/>
          <p:cNvSpPr/>
          <p:nvPr/>
        </p:nvSpPr>
        <p:spPr>
          <a:xfrm>
            <a:off x="548640" y="2578608"/>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0" name="Text 8"/>
          <p:cNvSpPr/>
          <p:nvPr/>
        </p:nvSpPr>
        <p:spPr>
          <a:xfrm>
            <a:off x="1234440" y="2532888"/>
            <a:ext cx="10332720" cy="822960"/>
          </a:xfrm>
          <a:prstGeom prst="rect">
            <a:avLst/>
          </a:prstGeom>
          <a:noFill/>
          <a:ln/>
        </p:spPr>
        <p:txBody>
          <a:bodyPr wrap="square" rtlCol="0" anchor="ctr"/>
          <a:lstStyle/>
          <a:p>
            <a:pPr marL="0" indent="0">
              <a:lnSpc>
                <a:spcPct val="103000"/>
              </a:lnSpc>
              <a:buNone/>
            </a:pPr>
            <a:r>
              <a:rPr lang="en-US" sz="1450" b="1" dirty="0">
                <a:solidFill>
                  <a:srgbClr val="84B59F"/>
                </a:solidFill>
                <a:latin typeface="Calibri" pitchFamily="34" charset="0"/>
                <a:ea typeface="Calibri" pitchFamily="34" charset="-122"/>
                <a:cs typeface="Calibri" pitchFamily="34" charset="-120"/>
              </a:rPr>
              <a:t>Early, accurate diagnosis  —  </a:t>
            </a:r>
            <a:r>
              <a:rPr lang="en-US" sz="1450" dirty="0">
                <a:solidFill>
                  <a:srgbClr val="E8EEEC"/>
                </a:solidFill>
                <a:latin typeface="Calibri" pitchFamily="34" charset="0"/>
                <a:ea typeface="Calibri" pitchFamily="34" charset="-122"/>
                <a:cs typeface="Calibri" pitchFamily="34" charset="-120"/>
              </a:rPr>
              <a:t>Case-find proactively; use NG97 pathway; don't rely on a single score.</a:t>
            </a:r>
            <a:endParaRPr lang="en-US" sz="1450" dirty="0"/>
          </a:p>
        </p:txBody>
      </p:sp>
      <p:sp>
        <p:nvSpPr>
          <p:cNvPr id="11" name="Shape 9"/>
          <p:cNvSpPr/>
          <p:nvPr/>
        </p:nvSpPr>
        <p:spPr>
          <a:xfrm>
            <a:off x="548640" y="3511296"/>
            <a:ext cx="502920" cy="502920"/>
          </a:xfrm>
          <a:prstGeom prst="ellipse">
            <a:avLst/>
          </a:prstGeom>
          <a:solidFill>
            <a:srgbClr val="B85042"/>
          </a:solidFill>
          <a:ln/>
        </p:spPr>
        <p:txBody>
          <a:bodyPr/>
          <a:lstStyle/>
          <a:p>
            <a:endParaRPr lang="en-US"/>
          </a:p>
        </p:txBody>
      </p:sp>
      <p:sp>
        <p:nvSpPr>
          <p:cNvPr id="12" name="Text 10"/>
          <p:cNvSpPr/>
          <p:nvPr/>
        </p:nvSpPr>
        <p:spPr>
          <a:xfrm>
            <a:off x="548640" y="3511296"/>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3" name="Text 11"/>
          <p:cNvSpPr/>
          <p:nvPr/>
        </p:nvSpPr>
        <p:spPr>
          <a:xfrm>
            <a:off x="1234440" y="3465576"/>
            <a:ext cx="10332720" cy="822960"/>
          </a:xfrm>
          <a:prstGeom prst="rect">
            <a:avLst/>
          </a:prstGeom>
          <a:noFill/>
          <a:ln/>
        </p:spPr>
        <p:txBody>
          <a:bodyPr wrap="square" rtlCol="0" anchor="ctr"/>
          <a:lstStyle/>
          <a:p>
            <a:pPr marL="0" indent="0">
              <a:lnSpc>
                <a:spcPct val="103000"/>
              </a:lnSpc>
              <a:buNone/>
            </a:pPr>
            <a:r>
              <a:rPr lang="en-US" sz="1450" b="1" dirty="0">
                <a:solidFill>
                  <a:srgbClr val="84B59F"/>
                </a:solidFill>
                <a:latin typeface="Calibri" pitchFamily="34" charset="0"/>
                <a:ea typeface="Calibri" pitchFamily="34" charset="-122"/>
                <a:cs typeface="Calibri" pitchFamily="34" charset="-120"/>
              </a:rPr>
              <a:t>Whole-person management  —  </a:t>
            </a:r>
            <a:r>
              <a:rPr lang="en-US" sz="1450" dirty="0">
                <a:solidFill>
                  <a:srgbClr val="E8EEEC"/>
                </a:solidFill>
                <a:latin typeface="Calibri" pitchFamily="34" charset="0"/>
                <a:ea typeface="Calibri" pitchFamily="34" charset="-122"/>
                <a:cs typeface="Calibri" pitchFamily="34" charset="-120"/>
              </a:rPr>
              <a:t>Non-pharmacological first-line; manage comorbidity; time-limited antipsychotics only.</a:t>
            </a:r>
            <a:endParaRPr lang="en-US" sz="1450" dirty="0"/>
          </a:p>
        </p:txBody>
      </p:sp>
      <p:sp>
        <p:nvSpPr>
          <p:cNvPr id="14" name="Shape 12"/>
          <p:cNvSpPr/>
          <p:nvPr/>
        </p:nvSpPr>
        <p:spPr>
          <a:xfrm>
            <a:off x="548640" y="4443984"/>
            <a:ext cx="502920" cy="502920"/>
          </a:xfrm>
          <a:prstGeom prst="ellipse">
            <a:avLst/>
          </a:prstGeom>
          <a:solidFill>
            <a:srgbClr val="84B59F"/>
          </a:solidFill>
          <a:ln/>
        </p:spPr>
        <p:txBody>
          <a:bodyPr/>
          <a:lstStyle/>
          <a:p>
            <a:endParaRPr lang="en-US"/>
          </a:p>
        </p:txBody>
      </p:sp>
      <p:sp>
        <p:nvSpPr>
          <p:cNvPr id="15" name="Text 13"/>
          <p:cNvSpPr/>
          <p:nvPr/>
        </p:nvSpPr>
        <p:spPr>
          <a:xfrm>
            <a:off x="548640" y="4443984"/>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6" name="Text 14"/>
          <p:cNvSpPr/>
          <p:nvPr/>
        </p:nvSpPr>
        <p:spPr>
          <a:xfrm>
            <a:off x="1234440" y="4398264"/>
            <a:ext cx="10332720" cy="822960"/>
          </a:xfrm>
          <a:prstGeom prst="rect">
            <a:avLst/>
          </a:prstGeom>
          <a:noFill/>
          <a:ln/>
        </p:spPr>
        <p:txBody>
          <a:bodyPr wrap="square" rtlCol="0" anchor="ctr"/>
          <a:lstStyle/>
          <a:p>
            <a:pPr marL="0" indent="0">
              <a:lnSpc>
                <a:spcPct val="103000"/>
              </a:lnSpc>
              <a:buNone/>
            </a:pPr>
            <a:r>
              <a:rPr lang="en-US" sz="1450" b="1" dirty="0">
                <a:solidFill>
                  <a:srgbClr val="84B59F"/>
                </a:solidFill>
                <a:latin typeface="Calibri" pitchFamily="34" charset="0"/>
                <a:ea typeface="Calibri" pitchFamily="34" charset="-122"/>
                <a:cs typeface="Calibri" pitchFamily="34" charset="-120"/>
              </a:rPr>
              <a:t>Prevention  —  </a:t>
            </a:r>
            <a:r>
              <a:rPr lang="en-US" sz="1450" dirty="0">
                <a:solidFill>
                  <a:srgbClr val="E8EEEC"/>
                </a:solidFill>
                <a:latin typeface="Calibri" pitchFamily="34" charset="0"/>
                <a:ea typeface="Calibri" pitchFamily="34" charset="-122"/>
                <a:cs typeface="Calibri" pitchFamily="34" charset="-120"/>
              </a:rPr>
              <a:t>Act on the 14 Lancet risk factors — up to 45% preventable; a nurse-led opportunity.</a:t>
            </a:r>
            <a:endParaRPr lang="en-US" sz="1450" dirty="0"/>
          </a:p>
        </p:txBody>
      </p:sp>
      <p:sp>
        <p:nvSpPr>
          <p:cNvPr id="17" name="Shape 15"/>
          <p:cNvSpPr/>
          <p:nvPr/>
        </p:nvSpPr>
        <p:spPr>
          <a:xfrm>
            <a:off x="548640" y="5376672"/>
            <a:ext cx="502920" cy="502920"/>
          </a:xfrm>
          <a:prstGeom prst="ellipse">
            <a:avLst/>
          </a:prstGeom>
          <a:solidFill>
            <a:srgbClr val="B85042"/>
          </a:solidFill>
          <a:ln/>
        </p:spPr>
        <p:txBody>
          <a:bodyPr/>
          <a:lstStyle/>
          <a:p>
            <a:endParaRPr lang="en-US"/>
          </a:p>
        </p:txBody>
      </p:sp>
      <p:sp>
        <p:nvSpPr>
          <p:cNvPr id="18" name="Text 16"/>
          <p:cNvSpPr/>
          <p:nvPr/>
        </p:nvSpPr>
        <p:spPr>
          <a:xfrm>
            <a:off x="548640" y="5376672"/>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19" name="Text 17"/>
          <p:cNvSpPr/>
          <p:nvPr/>
        </p:nvSpPr>
        <p:spPr>
          <a:xfrm>
            <a:off x="1234440" y="5330952"/>
            <a:ext cx="10332720" cy="822960"/>
          </a:xfrm>
          <a:prstGeom prst="rect">
            <a:avLst/>
          </a:prstGeom>
          <a:noFill/>
          <a:ln/>
        </p:spPr>
        <p:txBody>
          <a:bodyPr wrap="square" rtlCol="0" anchor="ctr"/>
          <a:lstStyle/>
          <a:p>
            <a:pPr marL="0" indent="0">
              <a:lnSpc>
                <a:spcPct val="103000"/>
              </a:lnSpc>
              <a:buNone/>
            </a:pPr>
            <a:r>
              <a:rPr lang="en-US" sz="1450" b="1" dirty="0">
                <a:solidFill>
                  <a:srgbClr val="84B59F"/>
                </a:solidFill>
                <a:latin typeface="Calibri" pitchFamily="34" charset="0"/>
                <a:ea typeface="Calibri" pitchFamily="34" charset="-122"/>
                <a:cs typeface="Calibri" pitchFamily="34" charset="-120"/>
              </a:rPr>
              <a:t>Personalised, co-produced care  —  </a:t>
            </a:r>
            <a:r>
              <a:rPr lang="en-US" sz="1450" dirty="0">
                <a:solidFill>
                  <a:srgbClr val="E8EEEC"/>
                </a:solidFill>
                <a:latin typeface="Calibri" pitchFamily="34" charset="0"/>
                <a:ea typeface="Calibri" pitchFamily="34" charset="-122"/>
                <a:cs typeface="Calibri" pitchFamily="34" charset="-120"/>
              </a:rPr>
              <a:t>Deliver all six components of the NHS model with supported self-management.</a:t>
            </a:r>
            <a:endParaRPr lang="en-US" sz="1450" dirty="0"/>
          </a:p>
        </p:txBody>
      </p:sp>
      <p:pic>
        <p:nvPicPr>
          <p:cNvPr id="21" name="Picture 20" descr="University of Wales Trinity Saint David and Tata Steel - National Centre  for Universities &amp; Business">
            <a:extLst>
              <a:ext uri="{FF2B5EF4-FFF2-40B4-BE49-F238E27FC236}">
                <a16:creationId xmlns:a16="http://schemas.microsoft.com/office/drawing/2014/main" id="{CD2AF033-76F3-7DC3-56C9-E06DEF54734A}"/>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References  </a:t>
            </a:r>
            <a:endParaRPr lang="en-US" sz="2900" dirty="0"/>
          </a:p>
        </p:txBody>
      </p:sp>
      <p:sp>
        <p:nvSpPr>
          <p:cNvPr id="4" name="Text 2"/>
          <p:cNvSpPr/>
          <p:nvPr/>
        </p:nvSpPr>
        <p:spPr>
          <a:xfrm>
            <a:off x="502920" y="141732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  </a:t>
            </a:r>
            <a:r>
              <a:rPr lang="en-US" sz="1120" dirty="0">
                <a:solidFill>
                  <a:srgbClr val="2E3B41"/>
                </a:solidFill>
                <a:latin typeface="Calibri" pitchFamily="34" charset="0"/>
                <a:ea typeface="Calibri" pitchFamily="34" charset="-122"/>
                <a:cs typeface="Calibri" pitchFamily="34" charset="-120"/>
              </a:rPr>
              <a:t>Alzheimer Europe (2024) 2024 Lancet Commission underscores the potential for dementia risk reduction, identifying 14 modifiable risk factors across the life course. Available at: https://www.alzheimer-europe.org (Accessed: 4 August 2026).</a:t>
            </a:r>
            <a:endParaRPr lang="en-US" sz="1120" dirty="0"/>
          </a:p>
        </p:txBody>
      </p:sp>
      <p:sp>
        <p:nvSpPr>
          <p:cNvPr id="5" name="Text 3"/>
          <p:cNvSpPr/>
          <p:nvPr/>
        </p:nvSpPr>
        <p:spPr>
          <a:xfrm>
            <a:off x="502920" y="187909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  </a:t>
            </a:r>
            <a:r>
              <a:rPr lang="en-US" sz="1120" dirty="0">
                <a:solidFill>
                  <a:srgbClr val="2E3B41"/>
                </a:solidFill>
                <a:latin typeface="Calibri" pitchFamily="34" charset="0"/>
                <a:ea typeface="Calibri" pitchFamily="34" charset="-122"/>
                <a:cs typeface="Calibri" pitchFamily="34" charset="-120"/>
              </a:rPr>
              <a:t>Alzheimer's Research UK (2025) Newly licensed Alzheimer's drug, lecanemab, not available on NHS. Available at: https://www.alzheimersresearchuk.org (Accessed: 4 August 2026).</a:t>
            </a:r>
            <a:endParaRPr lang="en-US" sz="1120" dirty="0"/>
          </a:p>
        </p:txBody>
      </p:sp>
      <p:sp>
        <p:nvSpPr>
          <p:cNvPr id="6" name="Text 4"/>
          <p:cNvSpPr/>
          <p:nvPr/>
        </p:nvSpPr>
        <p:spPr>
          <a:xfrm>
            <a:off x="502920" y="234086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3.  </a:t>
            </a:r>
            <a:r>
              <a:rPr lang="en-US" sz="1120" dirty="0">
                <a:solidFill>
                  <a:srgbClr val="2E3B41"/>
                </a:solidFill>
                <a:latin typeface="Calibri" pitchFamily="34" charset="0"/>
                <a:ea typeface="Calibri" pitchFamily="34" charset="-122"/>
                <a:cs typeface="Calibri" pitchFamily="34" charset="-120"/>
              </a:rPr>
              <a:t>Alzheimer's Society (2025) How many people have dementia in the UK? Available at: https://www.alzheimers.org.uk/blog/how-many-people-have-dementia-uk (Accessed: 4 August 2026).</a:t>
            </a:r>
            <a:endParaRPr lang="en-US" sz="1120" dirty="0"/>
          </a:p>
        </p:txBody>
      </p:sp>
      <p:sp>
        <p:nvSpPr>
          <p:cNvPr id="7" name="Text 5"/>
          <p:cNvSpPr/>
          <p:nvPr/>
        </p:nvSpPr>
        <p:spPr>
          <a:xfrm>
            <a:off x="502920" y="280263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4.  </a:t>
            </a:r>
            <a:r>
              <a:rPr lang="en-US" sz="1120" dirty="0">
                <a:solidFill>
                  <a:srgbClr val="2E3B41"/>
                </a:solidFill>
                <a:latin typeface="Calibri" pitchFamily="34" charset="0"/>
                <a:ea typeface="Calibri" pitchFamily="34" charset="-122"/>
                <a:cs typeface="Calibri" pitchFamily="34" charset="-120"/>
              </a:rPr>
              <a:t>Alzheimer's Society (2025) Facts for the media about dementia. Available at: https://www.alzheimers.org.uk/what-we-do/news-and-media/facts-media (Accessed: 4 August 2026).</a:t>
            </a:r>
            <a:endParaRPr lang="en-US" sz="1120" dirty="0"/>
          </a:p>
        </p:txBody>
      </p:sp>
      <p:sp>
        <p:nvSpPr>
          <p:cNvPr id="8" name="Text 6"/>
          <p:cNvSpPr/>
          <p:nvPr/>
        </p:nvSpPr>
        <p:spPr>
          <a:xfrm>
            <a:off x="502920" y="326440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5.  </a:t>
            </a:r>
            <a:r>
              <a:rPr lang="en-US" sz="1120" dirty="0">
                <a:solidFill>
                  <a:srgbClr val="2E3B41"/>
                </a:solidFill>
                <a:latin typeface="Calibri" pitchFamily="34" charset="0"/>
                <a:ea typeface="Calibri" pitchFamily="34" charset="-122"/>
                <a:cs typeface="Calibri" pitchFamily="34" charset="-120"/>
              </a:rPr>
              <a:t>Alzheimer's Disease International (2020) Dementia statistics. Available at: https://www.alzint.org/about/dementia-facts-figures/dementia-statistics/ (Accessed: 4 August 2026).</a:t>
            </a:r>
            <a:endParaRPr lang="en-US" sz="1120" dirty="0"/>
          </a:p>
        </p:txBody>
      </p:sp>
      <p:sp>
        <p:nvSpPr>
          <p:cNvPr id="9" name="Text 7"/>
          <p:cNvSpPr/>
          <p:nvPr/>
        </p:nvSpPr>
        <p:spPr>
          <a:xfrm>
            <a:off x="502920" y="372618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6.  </a:t>
            </a:r>
            <a:r>
              <a:rPr lang="en-US" sz="1120" dirty="0">
                <a:solidFill>
                  <a:srgbClr val="2E3B41"/>
                </a:solidFill>
                <a:latin typeface="Calibri" pitchFamily="34" charset="0"/>
                <a:ea typeface="Calibri" pitchFamily="34" charset="-122"/>
                <a:cs typeface="Calibri" pitchFamily="34" charset="-120"/>
              </a:rPr>
              <a:t>Bauermeister, S. et al. (2023) 'Insulin sensitivity and cognition', in Multimorbidity, lifestyle and cognitive function. Cited in Multimorbidity, lifestyle and cognitive function (2024).</a:t>
            </a:r>
            <a:endParaRPr lang="en-US" sz="1120" dirty="0"/>
          </a:p>
        </p:txBody>
      </p:sp>
      <p:sp>
        <p:nvSpPr>
          <p:cNvPr id="10" name="Text 8"/>
          <p:cNvSpPr/>
          <p:nvPr/>
        </p:nvSpPr>
        <p:spPr>
          <a:xfrm>
            <a:off x="502920" y="418795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7.  </a:t>
            </a:r>
            <a:r>
              <a:rPr lang="en-US" sz="1120" dirty="0">
                <a:solidFill>
                  <a:srgbClr val="2E3B41"/>
                </a:solidFill>
                <a:latin typeface="Calibri" pitchFamily="34" charset="0"/>
                <a:ea typeface="Calibri" pitchFamily="34" charset="-122"/>
                <a:cs typeface="Calibri" pitchFamily="34" charset="-120"/>
              </a:rPr>
              <a:t>Cai, Y., Mok, V.C.T. and Markus, H.S. (2026) 'Vascular dementia: World Stroke Organization fact sheet 2026', International Journal of Stroke. doi:10.1177/17474930251404243.</a:t>
            </a:r>
            <a:endParaRPr lang="en-US" sz="1120" dirty="0"/>
          </a:p>
        </p:txBody>
      </p:sp>
      <p:sp>
        <p:nvSpPr>
          <p:cNvPr id="11" name="Text 9"/>
          <p:cNvSpPr/>
          <p:nvPr/>
        </p:nvSpPr>
        <p:spPr>
          <a:xfrm>
            <a:off x="502920" y="464972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8.  </a:t>
            </a:r>
            <a:r>
              <a:rPr lang="en-US" sz="1120" dirty="0">
                <a:solidFill>
                  <a:srgbClr val="2E3B41"/>
                </a:solidFill>
                <a:latin typeface="Calibri" pitchFamily="34" charset="0"/>
                <a:ea typeface="Calibri" pitchFamily="34" charset="-122"/>
                <a:cs typeface="Calibri" pitchFamily="34" charset="-120"/>
              </a:rPr>
              <a:t>Coalition for Personalised Care (2023) The NHS Comprehensive Model of Personalised Care. Available at: https://www.coalitionforpersonalisedcare.org.uk (Accessed: 4 August 2026).</a:t>
            </a:r>
            <a:endParaRPr lang="en-US" sz="1120" dirty="0"/>
          </a:p>
        </p:txBody>
      </p:sp>
      <p:sp>
        <p:nvSpPr>
          <p:cNvPr id="12" name="Text 10"/>
          <p:cNvSpPr/>
          <p:nvPr/>
        </p:nvSpPr>
        <p:spPr>
          <a:xfrm>
            <a:off x="502920" y="511149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9.  </a:t>
            </a:r>
            <a:r>
              <a:rPr lang="en-US" sz="1120" dirty="0">
                <a:solidFill>
                  <a:srgbClr val="2E3B41"/>
                </a:solidFill>
                <a:latin typeface="Calibri" pitchFamily="34" charset="0"/>
                <a:ea typeface="Calibri" pitchFamily="34" charset="-122"/>
                <a:cs typeface="Calibri" pitchFamily="34" charset="-120"/>
              </a:rPr>
              <a:t>Creavin, S.T. et al. (2018) 'Cognitive tests to help diagnose dementia in symptomatic people in primary care and the community', British Journal of General Practice, 68(668), pp. 149-150.</a:t>
            </a:r>
            <a:endParaRPr lang="en-US" sz="1120" dirty="0"/>
          </a:p>
        </p:txBody>
      </p:sp>
      <p:sp>
        <p:nvSpPr>
          <p:cNvPr id="13" name="Text 11"/>
          <p:cNvSpPr/>
          <p:nvPr/>
        </p:nvSpPr>
        <p:spPr>
          <a:xfrm>
            <a:off x="502920" y="557326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10.  </a:t>
            </a:r>
            <a:r>
              <a:rPr lang="en-US" sz="1120" dirty="0">
                <a:solidFill>
                  <a:srgbClr val="2E3B41"/>
                </a:solidFill>
                <a:latin typeface="Calibri" pitchFamily="34" charset="0"/>
                <a:ea typeface="Calibri" pitchFamily="34" charset="-122"/>
                <a:cs typeface="Calibri" pitchFamily="34" charset="-120"/>
              </a:rPr>
              <a:t>Creavin, S.T. et al. (2024) 'A diagnostic test accuracy study investigating GP clinical impression and brief cognitive assessments for dementia in primary care', BMC Primary Care. Available at: https://www.ncbi.nlm.nih.gov (Accessed: 4 August 2026).</a:t>
            </a:r>
            <a:endParaRPr lang="en-US" sz="1120" dirty="0"/>
          </a:p>
        </p:txBody>
      </p:sp>
      <p:sp>
        <p:nvSpPr>
          <p:cNvPr id="14" name="Text 12"/>
          <p:cNvSpPr/>
          <p:nvPr/>
        </p:nvSpPr>
        <p:spPr>
          <a:xfrm>
            <a:off x="502920" y="603504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11.  </a:t>
            </a:r>
            <a:r>
              <a:rPr lang="en-US" sz="1120" dirty="0">
                <a:solidFill>
                  <a:srgbClr val="2E3B41"/>
                </a:solidFill>
                <a:latin typeface="Calibri" pitchFamily="34" charset="0"/>
                <a:ea typeface="Calibri" pitchFamily="34" charset="-122"/>
                <a:cs typeface="Calibri" pitchFamily="34" charset="-120"/>
              </a:rPr>
              <a:t>Dementia Statistics Hub (2024) Prevalence and incidence. Available at: https://dementiastatistics.org/about-dementia/prevalence-and-incidence/ (Accessed: 4 August 2026).</a:t>
            </a:r>
            <a:endParaRPr lang="en-US" sz="1120" dirty="0"/>
          </a:p>
        </p:txBody>
      </p:sp>
      <p:sp>
        <p:nvSpPr>
          <p:cNvPr id="15" name="Text 13"/>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6" name="Text 14"/>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15</a:t>
            </a:r>
            <a:endParaRPr lang="en-US" sz="900" dirty="0"/>
          </a:p>
        </p:txBody>
      </p:sp>
      <p:pic>
        <p:nvPicPr>
          <p:cNvPr id="18" name="Picture 17" descr="University of Wales Trinity Saint David and Tata Steel - National Centre  for Universities &amp; Business">
            <a:extLst>
              <a:ext uri="{FF2B5EF4-FFF2-40B4-BE49-F238E27FC236}">
                <a16:creationId xmlns:a16="http://schemas.microsoft.com/office/drawing/2014/main" id="{C95586C1-FBF2-B4E8-2CBB-74F0ACD0FD26}"/>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References  </a:t>
            </a:r>
            <a:endParaRPr lang="en-US" sz="2900" dirty="0"/>
          </a:p>
        </p:txBody>
      </p:sp>
      <p:sp>
        <p:nvSpPr>
          <p:cNvPr id="4" name="Text 2"/>
          <p:cNvSpPr/>
          <p:nvPr/>
        </p:nvSpPr>
        <p:spPr>
          <a:xfrm>
            <a:off x="502920" y="141732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12.  </a:t>
            </a:r>
            <a:r>
              <a:rPr lang="en-US" sz="1120" dirty="0">
                <a:solidFill>
                  <a:srgbClr val="2E3B41"/>
                </a:solidFill>
                <a:latin typeface="Calibri" pitchFamily="34" charset="0"/>
                <a:ea typeface="Calibri" pitchFamily="34" charset="-122"/>
                <a:cs typeface="Calibri" pitchFamily="34" charset="-120"/>
              </a:rPr>
              <a:t>Frontiers in Neuroscience (2025) 'A bibliometric analysis of research on dementia comorbid with depression from 2005 to 2024', Frontiers in Neuroscience, 19. doi:10.3389/fnins.2025.1508662.</a:t>
            </a:r>
            <a:endParaRPr lang="en-US" sz="1120" dirty="0"/>
          </a:p>
        </p:txBody>
      </p:sp>
      <p:sp>
        <p:nvSpPr>
          <p:cNvPr id="5" name="Text 3"/>
          <p:cNvSpPr/>
          <p:nvPr/>
        </p:nvSpPr>
        <p:spPr>
          <a:xfrm>
            <a:off x="502920" y="187909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13.  </a:t>
            </a:r>
            <a:r>
              <a:rPr lang="en-US" sz="1120" dirty="0">
                <a:solidFill>
                  <a:srgbClr val="2E3B41"/>
                </a:solidFill>
                <a:latin typeface="Calibri" pitchFamily="34" charset="0"/>
                <a:ea typeface="Calibri" pitchFamily="34" charset="-122"/>
                <a:cs typeface="Calibri" pitchFamily="34" charset="-120"/>
              </a:rPr>
              <a:t>House of Commons Library (2026) Developments in dementia treatments (CBP-10117). London: UK Parliament. Available at: https://commonslibrary.parliament.uk (Accessed: 4 August 2026).</a:t>
            </a:r>
            <a:endParaRPr lang="en-US" sz="1120" dirty="0"/>
          </a:p>
        </p:txBody>
      </p:sp>
      <p:sp>
        <p:nvSpPr>
          <p:cNvPr id="6" name="Text 4"/>
          <p:cNvSpPr/>
          <p:nvPr/>
        </p:nvSpPr>
        <p:spPr>
          <a:xfrm>
            <a:off x="502920" y="234086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14.  </a:t>
            </a:r>
            <a:r>
              <a:rPr lang="en-US" sz="1120" dirty="0">
                <a:solidFill>
                  <a:srgbClr val="2E3B41"/>
                </a:solidFill>
                <a:latin typeface="Calibri" pitchFamily="34" charset="0"/>
                <a:ea typeface="Calibri" pitchFamily="34" charset="-122"/>
                <a:cs typeface="Calibri" pitchFamily="34" charset="-120"/>
              </a:rPr>
              <a:t>Livingston, G. et al. (2024) 'Dementia prevention, intervention, and care: 2024 report of the Lancet standing Commission', The Lancet, 404(10452), pp. 572-628.</a:t>
            </a:r>
            <a:endParaRPr lang="en-US" sz="1120" dirty="0"/>
          </a:p>
        </p:txBody>
      </p:sp>
      <p:sp>
        <p:nvSpPr>
          <p:cNvPr id="7" name="Text 5"/>
          <p:cNvSpPr/>
          <p:nvPr/>
        </p:nvSpPr>
        <p:spPr>
          <a:xfrm>
            <a:off x="502920" y="280263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15.  </a:t>
            </a:r>
            <a:r>
              <a:rPr lang="en-US" sz="1120" dirty="0">
                <a:solidFill>
                  <a:srgbClr val="2E3B41"/>
                </a:solidFill>
                <a:latin typeface="Calibri" pitchFamily="34" charset="0"/>
                <a:ea typeface="Calibri" pitchFamily="34" charset="-122"/>
                <a:cs typeface="Calibri" pitchFamily="34" charset="-120"/>
              </a:rPr>
              <a:t>Mostert, C.M. et al. (2025) 'Broadening dementia risk models: building on the 2024 Lancet Commission report for a more inclusive global framework', eBioMedicine. doi:10.1016/j.ebiom.2025.105394.</a:t>
            </a:r>
            <a:endParaRPr lang="en-US" sz="1120" dirty="0"/>
          </a:p>
        </p:txBody>
      </p:sp>
      <p:sp>
        <p:nvSpPr>
          <p:cNvPr id="8" name="Text 6"/>
          <p:cNvSpPr/>
          <p:nvPr/>
        </p:nvSpPr>
        <p:spPr>
          <a:xfrm>
            <a:off x="502920" y="326440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16.  </a:t>
            </a:r>
            <a:r>
              <a:rPr lang="en-US" sz="1120" dirty="0">
                <a:solidFill>
                  <a:srgbClr val="2E3B41"/>
                </a:solidFill>
                <a:latin typeface="Calibri" pitchFamily="34" charset="0"/>
                <a:ea typeface="Calibri" pitchFamily="34" charset="-122"/>
                <a:cs typeface="Calibri" pitchFamily="34" charset="-120"/>
              </a:rPr>
              <a:t>National Institute for Health and Care Excellence (2018) Dementia: assessment, management and support for people living with dementia and their carers (NG97). London: NICE. Available at: https://www.nice.org.uk/guidance/ng97 (Accessed: 4 August 2026).</a:t>
            </a:r>
            <a:endParaRPr lang="en-US" sz="1120" dirty="0"/>
          </a:p>
        </p:txBody>
      </p:sp>
      <p:sp>
        <p:nvSpPr>
          <p:cNvPr id="9" name="Text 7"/>
          <p:cNvSpPr/>
          <p:nvPr/>
        </p:nvSpPr>
        <p:spPr>
          <a:xfrm>
            <a:off x="502920" y="372618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17.  </a:t>
            </a:r>
            <a:r>
              <a:rPr lang="en-US" sz="1120" dirty="0">
                <a:solidFill>
                  <a:srgbClr val="2E3B41"/>
                </a:solidFill>
                <a:latin typeface="Calibri" pitchFamily="34" charset="0"/>
                <a:ea typeface="Calibri" pitchFamily="34" charset="-122"/>
                <a:cs typeface="Calibri" pitchFamily="34" charset="-120"/>
              </a:rPr>
              <a:t>NHS England (2019) Universal personalised care: implementing the comprehensive model. London: NHS England. Available at: https://www.england.nhs.uk (Accessed: 4 August 2026).</a:t>
            </a:r>
            <a:endParaRPr lang="en-US" sz="1120" dirty="0"/>
          </a:p>
        </p:txBody>
      </p:sp>
      <p:sp>
        <p:nvSpPr>
          <p:cNvPr id="10" name="Text 8"/>
          <p:cNvSpPr/>
          <p:nvPr/>
        </p:nvSpPr>
        <p:spPr>
          <a:xfrm>
            <a:off x="502920" y="418795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18.  </a:t>
            </a:r>
            <a:r>
              <a:rPr lang="en-US" sz="1120" dirty="0">
                <a:solidFill>
                  <a:srgbClr val="2E3B41"/>
                </a:solidFill>
                <a:latin typeface="Calibri" pitchFamily="34" charset="0"/>
                <a:ea typeface="Calibri" pitchFamily="34" charset="-122"/>
                <a:cs typeface="Calibri" pitchFamily="34" charset="-120"/>
              </a:rPr>
              <a:t>Panagioti, M. et al. (2014) 'Self-management support interventions to reduce health care utilisation without compromising outcomes: a systematic review and meta-analysis', BMC Health Services Research, 14, 356.</a:t>
            </a:r>
            <a:endParaRPr lang="en-US" sz="1120" dirty="0"/>
          </a:p>
        </p:txBody>
      </p:sp>
      <p:sp>
        <p:nvSpPr>
          <p:cNvPr id="11" name="Text 9"/>
          <p:cNvSpPr/>
          <p:nvPr/>
        </p:nvSpPr>
        <p:spPr>
          <a:xfrm>
            <a:off x="502920" y="464972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19.  </a:t>
            </a:r>
            <a:r>
              <a:rPr lang="en-US" sz="1120" dirty="0">
                <a:solidFill>
                  <a:srgbClr val="2E3B41"/>
                </a:solidFill>
                <a:latin typeface="Calibri" pitchFamily="34" charset="0"/>
                <a:ea typeface="Calibri" pitchFamily="34" charset="-122"/>
                <a:cs typeface="Calibri" pitchFamily="34" charset="-120"/>
              </a:rPr>
              <a:t>Personalised Care Institute (2021) What are the six components? Available at: https://www.personalisedcareinstitute.org.uk/what-are-the-six-components/ (Accessed: 4 August 2026).</a:t>
            </a:r>
            <a:endParaRPr lang="en-US" sz="1120" dirty="0"/>
          </a:p>
        </p:txBody>
      </p:sp>
      <p:sp>
        <p:nvSpPr>
          <p:cNvPr id="12" name="Text 10"/>
          <p:cNvSpPr/>
          <p:nvPr/>
        </p:nvSpPr>
        <p:spPr>
          <a:xfrm>
            <a:off x="502920" y="511149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20.  </a:t>
            </a:r>
            <a:r>
              <a:rPr lang="en-US" sz="1120" dirty="0">
                <a:solidFill>
                  <a:srgbClr val="2E3B41"/>
                </a:solidFill>
                <a:latin typeface="Calibri" pitchFamily="34" charset="0"/>
                <a:ea typeface="Calibri" pitchFamily="34" charset="-122"/>
                <a:cs typeface="Calibri" pitchFamily="34" charset="-120"/>
              </a:rPr>
              <a:t>Pharmaceutical Journal (2025) NICE rejects Alzheimer's disease drugs for third time. Available at: https://pharmaceutical-journal.com (Accessed: 4 August 2026).</a:t>
            </a:r>
            <a:endParaRPr lang="en-US" sz="1120" dirty="0"/>
          </a:p>
        </p:txBody>
      </p:sp>
      <p:sp>
        <p:nvSpPr>
          <p:cNvPr id="13" name="Text 11"/>
          <p:cNvSpPr/>
          <p:nvPr/>
        </p:nvSpPr>
        <p:spPr>
          <a:xfrm>
            <a:off x="502920" y="557326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21.  </a:t>
            </a:r>
            <a:r>
              <a:rPr lang="en-US" sz="1120" dirty="0">
                <a:solidFill>
                  <a:srgbClr val="2E3B41"/>
                </a:solidFill>
                <a:latin typeface="Calibri" pitchFamily="34" charset="0"/>
                <a:ea typeface="Calibri" pitchFamily="34" charset="-122"/>
                <a:cs typeface="Calibri" pitchFamily="34" charset="-120"/>
              </a:rPr>
              <a:t>Prince, M. et al. (2014) Dementia UK: update (2nd edn). London: Alzheimer's Society / King's College London &amp; LSE.</a:t>
            </a:r>
            <a:endParaRPr lang="en-US" sz="1120" dirty="0"/>
          </a:p>
        </p:txBody>
      </p:sp>
      <p:sp>
        <p:nvSpPr>
          <p:cNvPr id="14" name="Text 12"/>
          <p:cNvSpPr/>
          <p:nvPr/>
        </p:nvSpPr>
        <p:spPr>
          <a:xfrm>
            <a:off x="502920" y="603504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22.  </a:t>
            </a:r>
            <a:r>
              <a:rPr lang="en-US" sz="1120" dirty="0">
                <a:solidFill>
                  <a:srgbClr val="2E3B41"/>
                </a:solidFill>
                <a:latin typeface="Calibri" pitchFamily="34" charset="0"/>
                <a:ea typeface="Calibri" pitchFamily="34" charset="-122"/>
                <a:cs typeface="Calibri" pitchFamily="34" charset="-120"/>
              </a:rPr>
              <a:t>Royal College of General Practitioners (no date) Mental health toolkit: cognitive assessment. Available at: https://elearning.rcgp.org.uk (Accessed: 4 August 2026).</a:t>
            </a:r>
            <a:endParaRPr lang="en-US" sz="1120" dirty="0"/>
          </a:p>
        </p:txBody>
      </p:sp>
      <p:sp>
        <p:nvSpPr>
          <p:cNvPr id="15" name="Text 13"/>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6" name="Text 14"/>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16</a:t>
            </a:r>
            <a:endParaRPr lang="en-US" sz="900" dirty="0"/>
          </a:p>
        </p:txBody>
      </p:sp>
      <p:pic>
        <p:nvPicPr>
          <p:cNvPr id="18" name="Picture 17" descr="University of Wales Trinity Saint David and Tata Steel - National Centre  for Universities &amp; Business">
            <a:extLst>
              <a:ext uri="{FF2B5EF4-FFF2-40B4-BE49-F238E27FC236}">
                <a16:creationId xmlns:a16="http://schemas.microsoft.com/office/drawing/2014/main" id="{3074EDB9-9BFD-B3C9-3BA7-967B24FA9CFB}"/>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10896"/>
            <a:ext cx="10058400" cy="274320"/>
          </a:xfrm>
          <a:prstGeom prst="rect">
            <a:avLst/>
          </a:prstGeom>
          <a:noFill/>
          <a:ln/>
        </p:spPr>
        <p:txBody>
          <a:bodyPr wrap="square" rtlCol="0" anchor="ctr"/>
          <a:lstStyle/>
          <a:p>
            <a:pPr marL="0" indent="0">
              <a:buNone/>
            </a:pPr>
            <a:r>
              <a:rPr lang="en-US" sz="1200" b="1" kern="0" spc="200" dirty="0">
                <a:solidFill>
                  <a:srgbClr val="50808E"/>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457200" y="566928"/>
            <a:ext cx="11247120" cy="640080"/>
          </a:xfrm>
          <a:prstGeom prst="rect">
            <a:avLst/>
          </a:prstGeom>
          <a:noFill/>
          <a:ln/>
        </p:spPr>
        <p:txBody>
          <a:bodyPr wrap="square" rtlCol="0" anchor="ctr"/>
          <a:lstStyle/>
          <a:p>
            <a:pPr marL="0" indent="0">
              <a:buNone/>
            </a:pPr>
            <a:r>
              <a:rPr lang="en-US" sz="2900" b="1" dirty="0">
                <a:solidFill>
                  <a:srgbClr val="2E3B41"/>
                </a:solidFill>
                <a:latin typeface="Cambria" pitchFamily="34" charset="0"/>
                <a:ea typeface="Cambria" pitchFamily="34" charset="-122"/>
                <a:cs typeface="Cambria" pitchFamily="34" charset="-120"/>
              </a:rPr>
              <a:t>References  </a:t>
            </a:r>
            <a:endParaRPr lang="en-US" sz="2900" dirty="0"/>
          </a:p>
        </p:txBody>
      </p:sp>
      <p:sp>
        <p:nvSpPr>
          <p:cNvPr id="4" name="Text 2"/>
          <p:cNvSpPr/>
          <p:nvPr/>
        </p:nvSpPr>
        <p:spPr>
          <a:xfrm>
            <a:off x="502920" y="141732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23.  </a:t>
            </a:r>
            <a:r>
              <a:rPr lang="en-US" sz="1120" dirty="0">
                <a:solidFill>
                  <a:srgbClr val="2E3B41"/>
                </a:solidFill>
                <a:latin typeface="Calibri" pitchFamily="34" charset="0"/>
                <a:ea typeface="Calibri" pitchFamily="34" charset="-122"/>
                <a:cs typeface="Calibri" pitchFamily="34" charset="-120"/>
              </a:rPr>
              <a:t>Vietnam Era Twin Study of Aging (2025) 'Associations of Lancet Commission risk factors with blood-based biomarkers and mild cognitive impairment', Alzheimer's &amp; Dementia. doi:10.1002/alz.70858.</a:t>
            </a:r>
            <a:endParaRPr lang="en-US" sz="1120" dirty="0"/>
          </a:p>
        </p:txBody>
      </p:sp>
      <p:sp>
        <p:nvSpPr>
          <p:cNvPr id="5" name="Text 3"/>
          <p:cNvSpPr/>
          <p:nvPr/>
        </p:nvSpPr>
        <p:spPr>
          <a:xfrm>
            <a:off x="502920" y="187909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24.  </a:t>
            </a:r>
            <a:r>
              <a:rPr lang="en-US" sz="1120" dirty="0">
                <a:solidFill>
                  <a:srgbClr val="2E3B41"/>
                </a:solidFill>
                <a:latin typeface="Calibri" pitchFamily="34" charset="0"/>
                <a:ea typeface="Calibri" pitchFamily="34" charset="-122"/>
                <a:cs typeface="Calibri" pitchFamily="34" charset="-120"/>
              </a:rPr>
              <a:t>Wittenberg, R. et al. (2019) Projections of older people living with dementia and costs of dementia care in the United Kingdom, 2019-2040. London: CPEC, London School of Economics.</a:t>
            </a:r>
            <a:endParaRPr lang="en-US" sz="1120" dirty="0"/>
          </a:p>
        </p:txBody>
      </p:sp>
      <p:sp>
        <p:nvSpPr>
          <p:cNvPr id="6" name="Text 4"/>
          <p:cNvSpPr/>
          <p:nvPr/>
        </p:nvSpPr>
        <p:spPr>
          <a:xfrm>
            <a:off x="502920" y="234086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25.  </a:t>
            </a:r>
            <a:r>
              <a:rPr lang="en-US" sz="1120" dirty="0">
                <a:solidFill>
                  <a:srgbClr val="2E3B41"/>
                </a:solidFill>
                <a:latin typeface="Calibri" pitchFamily="34" charset="0"/>
                <a:ea typeface="Calibri" pitchFamily="34" charset="-122"/>
                <a:cs typeface="Calibri" pitchFamily="34" charset="-120"/>
              </a:rPr>
              <a:t>World Health Organization (2019) Risk reduction of cognitive decline and dementia: WHO guidelines. Geneva: WHO.</a:t>
            </a:r>
            <a:endParaRPr lang="en-US" sz="1120" dirty="0"/>
          </a:p>
        </p:txBody>
      </p:sp>
      <p:sp>
        <p:nvSpPr>
          <p:cNvPr id="7" name="Text 5"/>
          <p:cNvSpPr/>
          <p:nvPr/>
        </p:nvSpPr>
        <p:spPr>
          <a:xfrm>
            <a:off x="502920" y="280263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26.  </a:t>
            </a:r>
            <a:r>
              <a:rPr lang="en-US" sz="1120" dirty="0">
                <a:solidFill>
                  <a:srgbClr val="2E3B41"/>
                </a:solidFill>
                <a:latin typeface="Calibri" pitchFamily="34" charset="0"/>
                <a:ea typeface="Calibri" pitchFamily="34" charset="-122"/>
                <a:cs typeface="Calibri" pitchFamily="34" charset="-120"/>
              </a:rPr>
              <a:t>World Health Organization (2025) Dementia: fact sheet. Available at: https://www.who.int/news-room/fact-sheets/detail/dementia (Accessed: 4 August 2026).</a:t>
            </a:r>
            <a:endParaRPr lang="en-US" sz="1120" dirty="0"/>
          </a:p>
        </p:txBody>
      </p:sp>
      <p:sp>
        <p:nvSpPr>
          <p:cNvPr id="8" name="Text 6"/>
          <p:cNvSpPr/>
          <p:nvPr/>
        </p:nvSpPr>
        <p:spPr>
          <a:xfrm>
            <a:off x="502920" y="326440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27.  </a:t>
            </a:r>
            <a:r>
              <a:rPr lang="en-US" sz="1120" dirty="0">
                <a:solidFill>
                  <a:srgbClr val="2E3B41"/>
                </a:solidFill>
                <a:latin typeface="Calibri" pitchFamily="34" charset="0"/>
                <a:ea typeface="Calibri" pitchFamily="34" charset="-122"/>
                <a:cs typeface="Calibri" pitchFamily="34" charset="-120"/>
              </a:rPr>
              <a:t>Zhang, Y. et al. (2024) 'Cardiometabolic multimorbidity and neuropsychiatric disturbances in multiregional older adults', Alzheimer's &amp; Dementia: Diagnosis, Assessment &amp; Disease Monitoring, 16(4). doi:10.1002/dad2.70007.</a:t>
            </a:r>
            <a:endParaRPr lang="en-US" sz="1120" dirty="0"/>
          </a:p>
        </p:txBody>
      </p:sp>
      <p:sp>
        <p:nvSpPr>
          <p:cNvPr id="9" name="Text 7"/>
          <p:cNvSpPr/>
          <p:nvPr/>
        </p:nvSpPr>
        <p:spPr>
          <a:xfrm>
            <a:off x="502920" y="3726180"/>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28.  </a:t>
            </a:r>
            <a:r>
              <a:rPr lang="en-US" sz="1120" dirty="0">
                <a:solidFill>
                  <a:srgbClr val="2E3B41"/>
                </a:solidFill>
                <a:latin typeface="Calibri" pitchFamily="34" charset="0"/>
                <a:ea typeface="Calibri" pitchFamily="34" charset="-122"/>
                <a:cs typeface="Calibri" pitchFamily="34" charset="-120"/>
              </a:rPr>
              <a:t>Zhang, Y., Yu, Y. and Zhao, Y. (2025) 'Multimorbidity and risk of dementia: a systematic review and meta-analysis of longitudinal cohort studies', Ageing Research Reviews. doi:10.1016/j.arr.2025.102734.</a:t>
            </a:r>
            <a:endParaRPr lang="en-US" sz="1120" dirty="0"/>
          </a:p>
        </p:txBody>
      </p:sp>
      <p:sp>
        <p:nvSpPr>
          <p:cNvPr id="10" name="Text 8"/>
          <p:cNvSpPr/>
          <p:nvPr/>
        </p:nvSpPr>
        <p:spPr>
          <a:xfrm>
            <a:off x="502920" y="4187952"/>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29.  </a:t>
            </a:r>
            <a:r>
              <a:rPr lang="en-US" sz="1120" dirty="0">
                <a:solidFill>
                  <a:srgbClr val="2E3B41"/>
                </a:solidFill>
                <a:latin typeface="Calibri" pitchFamily="34" charset="0"/>
                <a:ea typeface="Calibri" pitchFamily="34" charset="-122"/>
                <a:cs typeface="Calibri" pitchFamily="34" charset="-120"/>
              </a:rPr>
              <a:t>Nationwide Trends Study (2025) 'Nationwide trends in medical comorbidity burden of patients newly diagnosed with dementia, 2015-2021', Alzheimer's &amp; Dementia. Available at: https://www.ncbi.nlm.nih.gov/pmc/articles/PMC11714571/ (Accessed: 4 August 2026).</a:t>
            </a:r>
            <a:endParaRPr lang="en-US" sz="1120" dirty="0"/>
          </a:p>
        </p:txBody>
      </p:sp>
      <p:sp>
        <p:nvSpPr>
          <p:cNvPr id="11" name="Text 9"/>
          <p:cNvSpPr/>
          <p:nvPr/>
        </p:nvSpPr>
        <p:spPr>
          <a:xfrm>
            <a:off x="502920" y="4649724"/>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30.  </a:t>
            </a:r>
            <a:r>
              <a:rPr lang="en-US" sz="1120" dirty="0">
                <a:solidFill>
                  <a:srgbClr val="2E3B41"/>
                </a:solidFill>
                <a:latin typeface="Calibri" pitchFamily="34" charset="0"/>
                <a:ea typeface="Calibri" pitchFamily="34" charset="-122"/>
                <a:cs typeface="Calibri" pitchFamily="34" charset="-120"/>
              </a:rPr>
              <a:t>communitymedicine4all (2025) WHO updates fact sheet on dementia (31 March 2025). Available at: https://communitymedicine4asses.wordpress.com (Accessed: 4 August 2026).</a:t>
            </a:r>
            <a:endParaRPr lang="en-US" sz="1120" dirty="0"/>
          </a:p>
        </p:txBody>
      </p:sp>
      <p:sp>
        <p:nvSpPr>
          <p:cNvPr id="12" name="Text 10"/>
          <p:cNvSpPr/>
          <p:nvPr/>
        </p:nvSpPr>
        <p:spPr>
          <a:xfrm>
            <a:off x="502920" y="5111496"/>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31.  </a:t>
            </a:r>
            <a:r>
              <a:rPr lang="en-US" sz="1120" dirty="0">
                <a:solidFill>
                  <a:srgbClr val="2E3B41"/>
                </a:solidFill>
                <a:latin typeface="Calibri" pitchFamily="34" charset="0"/>
                <a:ea typeface="Calibri" pitchFamily="34" charset="-122"/>
                <a:cs typeface="Calibri" pitchFamily="34" charset="-120"/>
              </a:rPr>
              <a:t>Trustwide Clinical Audit (2025) 'Trustwide clinical audit of dementia diagnosis: how are diagnoses made and what treatments are offered?', BJPsych Open. Available at: https://www.ncbi.nlm.nih.gov (Accessed: 4 August 2026).</a:t>
            </a:r>
            <a:endParaRPr lang="en-US" sz="1120" dirty="0"/>
          </a:p>
        </p:txBody>
      </p:sp>
      <p:sp>
        <p:nvSpPr>
          <p:cNvPr id="13" name="Text 11"/>
          <p:cNvSpPr/>
          <p:nvPr/>
        </p:nvSpPr>
        <p:spPr>
          <a:xfrm>
            <a:off x="502920" y="5573268"/>
            <a:ext cx="11201400" cy="475488"/>
          </a:xfrm>
          <a:prstGeom prst="rect">
            <a:avLst/>
          </a:prstGeom>
          <a:noFill/>
          <a:ln/>
        </p:spPr>
        <p:txBody>
          <a:bodyPr wrap="square" rtlCol="0" anchor="t"/>
          <a:lstStyle/>
          <a:p>
            <a:pPr marL="0" indent="0">
              <a:lnSpc>
                <a:spcPct val="98000"/>
              </a:lnSpc>
              <a:buNone/>
            </a:pPr>
            <a:r>
              <a:rPr lang="en-US" sz="1120" b="1" dirty="0">
                <a:solidFill>
                  <a:srgbClr val="50808E"/>
                </a:solidFill>
                <a:latin typeface="Calibri" pitchFamily="34" charset="0"/>
                <a:ea typeface="Calibri" pitchFamily="34" charset="-122"/>
                <a:cs typeface="Calibri" pitchFamily="34" charset="-120"/>
              </a:rPr>
              <a:t>32.  </a:t>
            </a:r>
            <a:r>
              <a:rPr lang="en-US" sz="1120" dirty="0">
                <a:solidFill>
                  <a:srgbClr val="2E3B41"/>
                </a:solidFill>
                <a:latin typeface="Calibri" pitchFamily="34" charset="0"/>
                <a:ea typeface="Calibri" pitchFamily="34" charset="-122"/>
                <a:cs typeface="Calibri" pitchFamily="34" charset="-120"/>
              </a:rPr>
              <a:t>Advanced Cognition &amp; Neurology Review (ACNR) (2025) NICE dementia guideline/guidance updated. Available at: https://acnr.co.uk (Accessed: 4 August 2026).</a:t>
            </a:r>
            <a:endParaRPr lang="en-US" sz="1120" dirty="0"/>
          </a:p>
        </p:txBody>
      </p:sp>
      <p:sp>
        <p:nvSpPr>
          <p:cNvPr id="14" name="Text 12"/>
          <p:cNvSpPr/>
          <p:nvPr/>
        </p:nvSpPr>
        <p:spPr>
          <a:xfrm>
            <a:off x="457200" y="6473952"/>
            <a:ext cx="8686800" cy="274320"/>
          </a:xfrm>
          <a:prstGeom prst="rect">
            <a:avLst/>
          </a:prstGeom>
          <a:noFill/>
          <a:ln/>
        </p:spPr>
        <p:txBody>
          <a:bodyPr wrap="square" rtlCol="0" anchor="ctr"/>
          <a:lstStyle/>
          <a:p>
            <a:pPr marL="0" indent="0" algn="l">
              <a:buNone/>
            </a:pPr>
            <a:r>
              <a:rPr lang="en-US" sz="900" dirty="0">
                <a:solidFill>
                  <a:srgbClr val="6B7B82"/>
                </a:solidFill>
                <a:latin typeface="Calibri" pitchFamily="34" charset="0"/>
                <a:ea typeface="Calibri" pitchFamily="34" charset="-122"/>
                <a:cs typeface="Calibri" pitchFamily="34" charset="-120"/>
              </a:rPr>
              <a:t>LCHS7003 · Community Care &amp; Management of Longer-term Conditions · Dementia</a:t>
            </a:r>
            <a:endParaRPr lang="en-US" sz="900" dirty="0"/>
          </a:p>
        </p:txBody>
      </p:sp>
      <p:sp>
        <p:nvSpPr>
          <p:cNvPr id="15" name="Text 13"/>
          <p:cNvSpPr/>
          <p:nvPr/>
        </p:nvSpPr>
        <p:spPr>
          <a:xfrm>
            <a:off x="11247120" y="6473952"/>
            <a:ext cx="457200" cy="274320"/>
          </a:xfrm>
          <a:prstGeom prst="rect">
            <a:avLst/>
          </a:prstGeom>
          <a:noFill/>
          <a:ln/>
        </p:spPr>
        <p:txBody>
          <a:bodyPr wrap="square" rtlCol="0" anchor="ctr"/>
          <a:lstStyle/>
          <a:p>
            <a:pPr marL="0" indent="0" algn="r">
              <a:buNone/>
            </a:pPr>
            <a:r>
              <a:rPr lang="en-US" sz="900" dirty="0">
                <a:solidFill>
                  <a:srgbClr val="6B7B82"/>
                </a:solidFill>
                <a:latin typeface="Calibri" pitchFamily="34" charset="0"/>
                <a:ea typeface="Calibri" pitchFamily="34" charset="-122"/>
                <a:cs typeface="Calibri" pitchFamily="34" charset="-120"/>
              </a:rPr>
              <a:t>17</a:t>
            </a:r>
            <a:endParaRPr lang="en-US" sz="900" dirty="0"/>
          </a:p>
        </p:txBody>
      </p:sp>
      <p:pic>
        <p:nvPicPr>
          <p:cNvPr id="17" name="Picture 16" descr="University of Wales Trinity Saint David and Tata Steel - National Centre  for Universities &amp; Business">
            <a:extLst>
              <a:ext uri="{FF2B5EF4-FFF2-40B4-BE49-F238E27FC236}">
                <a16:creationId xmlns:a16="http://schemas.microsoft.com/office/drawing/2014/main" id="{B7A30F48-FC70-7095-34DA-C6E377B8B3E0}"/>
              </a:ext>
            </a:extLst>
          </p:cNvPr>
          <p:cNvPicPr>
            <a:picLocks noChangeAspect="1"/>
          </p:cNvPicPr>
          <p:nvPr/>
        </p:nvPicPr>
        <p:blipFill>
          <a:blip r:embed="rId3"/>
          <a:stretch>
            <a:fillRect/>
          </a:stretch>
        </p:blipFill>
        <p:spPr>
          <a:xfrm>
            <a:off x="10530238" y="0"/>
            <a:ext cx="1661762" cy="66512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0</TotalTime>
  <Words>4320</Words>
  <Application>Microsoft Office PowerPoint</Application>
  <PresentationFormat>Widescreen</PresentationFormat>
  <Paragraphs>291</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2026-08-05T15:04:57Z</dcterms:created>
  <dcterms:modified xsi:type="dcterms:W3CDTF">2026-08-10T18:41:10Z</dcterms:modified>
</cp:coreProperties>
</file>