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handoutMasterIdLst>
    <p:handoutMasterId r:id="rId29"/>
  </p:handoutMasterIdLst>
  <p:sldIdLst>
    <p:sldId id="256" r:id="rId2"/>
    <p:sldId id="305" r:id="rId3"/>
    <p:sldId id="306" r:id="rId4"/>
    <p:sldId id="307" r:id="rId5"/>
    <p:sldId id="308" r:id="rId6"/>
    <p:sldId id="309" r:id="rId7"/>
    <p:sldId id="302" r:id="rId8"/>
    <p:sldId id="257" r:id="rId9"/>
    <p:sldId id="258" r:id="rId10"/>
    <p:sldId id="286" r:id="rId11"/>
    <p:sldId id="259" r:id="rId12"/>
    <p:sldId id="272" r:id="rId13"/>
    <p:sldId id="273" r:id="rId14"/>
    <p:sldId id="274" r:id="rId15"/>
    <p:sldId id="275" r:id="rId16"/>
    <p:sldId id="277" r:id="rId17"/>
    <p:sldId id="278" r:id="rId18"/>
    <p:sldId id="276" r:id="rId19"/>
    <p:sldId id="260" r:id="rId20"/>
    <p:sldId id="262" r:id="rId21"/>
    <p:sldId id="271" r:id="rId22"/>
    <p:sldId id="288" r:id="rId23"/>
    <p:sldId id="290" r:id="rId24"/>
    <p:sldId id="291" r:id="rId25"/>
    <p:sldId id="292" r:id="rId26"/>
    <p:sldId id="295" r:id="rId2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051" autoAdjust="0"/>
  </p:normalViewPr>
  <p:slideViewPr>
    <p:cSldViewPr>
      <p:cViewPr varScale="1">
        <p:scale>
          <a:sx n="52" d="100"/>
          <a:sy n="52" d="100"/>
        </p:scale>
        <p:origin x="-102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4EEA72B4-F138-41D3-839B-69196F767683}" type="datetimeFigureOut">
              <a:rPr lang="en-GB" smtClean="0"/>
              <a:t>25/10/2012</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FB2C04FD-6A62-43AD-8D5A-0EA76216B9C7}" type="slidenum">
              <a:rPr lang="en-GB" smtClean="0"/>
              <a:t>‹#›</a:t>
            </a:fld>
            <a:endParaRPr lang="en-GB"/>
          </a:p>
        </p:txBody>
      </p:sp>
    </p:spTree>
    <p:extLst>
      <p:ext uri="{BB962C8B-B14F-4D97-AF65-F5344CB8AC3E}">
        <p14:creationId xmlns:p14="http://schemas.microsoft.com/office/powerpoint/2010/main" val="3600234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1EC9E0E-06DE-4218-BB50-938ECC07E3DE}" type="datetimeFigureOut">
              <a:rPr lang="en-GB" smtClean="0"/>
              <a:pPr/>
              <a:t>25/10/2012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51F3B1A-D666-4396-AEE8-5CC8A2E0F427}" type="slidenum">
              <a:rPr lang="en-GB" smtClean="0"/>
              <a:pPr/>
              <a:t>‹#›</a:t>
            </a:fld>
            <a:endParaRPr lang="en-GB"/>
          </a:p>
        </p:txBody>
      </p:sp>
    </p:spTree>
    <p:extLst>
      <p:ext uri="{BB962C8B-B14F-4D97-AF65-F5344CB8AC3E}">
        <p14:creationId xmlns:p14="http://schemas.microsoft.com/office/powerpoint/2010/main" val="3242808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8" Type="http://schemas.openxmlformats.org/officeDocument/2006/relationships/hyperlink" Target="http://en.wikipedia.org/wiki/Sociology" TargetMode="External"/><Relationship Id="rId13" Type="http://schemas.openxmlformats.org/officeDocument/2006/relationships/hyperlink" Target="http://en.wikipedia.org/wiki/Michel_Foucault" TargetMode="External"/><Relationship Id="rId18" Type="http://schemas.openxmlformats.org/officeDocument/2006/relationships/hyperlink" Target="http://en.wikipedia.org/wiki/Post-colonial_theory" TargetMode="External"/><Relationship Id="rId3" Type="http://schemas.openxmlformats.org/officeDocument/2006/relationships/hyperlink" Target="http://en.wikipedia.org/w/index.php?title=Mats_Alvesson&amp;action=edit&amp;redlink=1" TargetMode="External"/><Relationship Id="rId7" Type="http://schemas.openxmlformats.org/officeDocument/2006/relationships/hyperlink" Target="http://en.wikipedia.org/wiki/Post-structuralist" TargetMode="External"/><Relationship Id="rId12" Type="http://schemas.openxmlformats.org/officeDocument/2006/relationships/hyperlink" Target="http://en.wikipedia.org/wiki/Frankfurt_School" TargetMode="External"/><Relationship Id="rId17" Type="http://schemas.openxmlformats.org/officeDocument/2006/relationships/hyperlink" Target="http://en.wikipedia.org/wiki/Queer_theory" TargetMode="External"/><Relationship Id="rId2" Type="http://schemas.openxmlformats.org/officeDocument/2006/relationships/slide" Target="../slides/slide19.xml"/><Relationship Id="rId16" Type="http://schemas.openxmlformats.org/officeDocument/2006/relationships/hyperlink" Target="http://en.wikipedia.org/wiki/Feminism" TargetMode="External"/><Relationship Id="rId1" Type="http://schemas.openxmlformats.org/officeDocument/2006/relationships/notesMaster" Target="../notesMasters/notesMaster1.xml"/><Relationship Id="rId6" Type="http://schemas.openxmlformats.org/officeDocument/2006/relationships/hyperlink" Target="http://en.wikipedia.org/wiki/Critical_theory" TargetMode="External"/><Relationship Id="rId11" Type="http://schemas.openxmlformats.org/officeDocument/2006/relationships/hyperlink" Target="http://en.wikipedia.org/wiki/Psychology" TargetMode="External"/><Relationship Id="rId5" Type="http://schemas.openxmlformats.org/officeDocument/2006/relationships/hyperlink" Target="http://en.wikipedia.org/w/index.php?title=Critical_Management_Studies_(book)&amp;action=edit&amp;redlink=1" TargetMode="External"/><Relationship Id="rId15" Type="http://schemas.openxmlformats.org/officeDocument/2006/relationships/hyperlink" Target="http://en.wikipedia.org/wiki/Gilles_Deleuze" TargetMode="External"/><Relationship Id="rId10" Type="http://schemas.openxmlformats.org/officeDocument/2006/relationships/hyperlink" Target="http://en.wikipedia.org/wiki/Philosophy" TargetMode="External"/><Relationship Id="rId19" Type="http://schemas.openxmlformats.org/officeDocument/2006/relationships/hyperlink" Target="http://en.wikipedia.org/wiki/Anarchism" TargetMode="External"/><Relationship Id="rId4" Type="http://schemas.openxmlformats.org/officeDocument/2006/relationships/hyperlink" Target="http://en.wikipedia.org/w/index.php?title=Hugh_Willmott&amp;action=edit&amp;redlink=1" TargetMode="External"/><Relationship Id="rId9" Type="http://schemas.openxmlformats.org/officeDocument/2006/relationships/hyperlink" Target="http://en.wikipedia.org/wiki/History" TargetMode="External"/><Relationship Id="rId14" Type="http://schemas.openxmlformats.org/officeDocument/2006/relationships/hyperlink" Target="http://en.wikipedia.org/wiki/Jacques_Derrida"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8" Type="http://schemas.openxmlformats.org/officeDocument/2006/relationships/hyperlink" Target="http://en.wikipedia.org/wiki/Sociopolitical" TargetMode="External"/><Relationship Id="rId13" Type="http://schemas.openxmlformats.org/officeDocument/2006/relationships/hyperlink" Target="http://en.wikipedia.org/wiki/Common_ownership" TargetMode="External"/><Relationship Id="rId3" Type="http://schemas.openxmlformats.org/officeDocument/2006/relationships/hyperlink" Target="http://en.wikipedia.org/wiki/Economic_system" TargetMode="External"/><Relationship Id="rId7" Type="http://schemas.openxmlformats.org/officeDocument/2006/relationships/hyperlink" Target="http://en.wikipedia.org/wiki/Profit_(economics)" TargetMode="External"/><Relationship Id="rId12" Type="http://schemas.openxmlformats.org/officeDocument/2006/relationships/hyperlink" Target="http://en.wikipedia.org/wiki/Base_and_superstructure" TargetMode="External"/><Relationship Id="rId2" Type="http://schemas.openxmlformats.org/officeDocument/2006/relationships/slide" Target="../slides/slide25.xml"/><Relationship Id="rId1" Type="http://schemas.openxmlformats.org/officeDocument/2006/relationships/notesMaster" Target="../notesMasters/notesMaster1.xml"/><Relationship Id="rId6" Type="http://schemas.openxmlformats.org/officeDocument/2006/relationships/hyperlink" Target="http://en.wikipedia.org/wiki/Ownership" TargetMode="External"/><Relationship Id="rId11" Type="http://schemas.openxmlformats.org/officeDocument/2006/relationships/hyperlink" Target="http://en.wikipedia.org/wiki/Society" TargetMode="External"/><Relationship Id="rId5" Type="http://schemas.openxmlformats.org/officeDocument/2006/relationships/hyperlink" Target="http://en.wikipedia.org/wiki/Private_property" TargetMode="External"/><Relationship Id="rId10" Type="http://schemas.openxmlformats.org/officeDocument/2006/relationships/hyperlink" Target="http://en.wikipedia.org/wiki/Stateless_society" TargetMode="External"/><Relationship Id="rId4" Type="http://schemas.openxmlformats.org/officeDocument/2006/relationships/hyperlink" Target="http://en.wikipedia.org/wiki/Means_of_production" TargetMode="External"/><Relationship Id="rId9" Type="http://schemas.openxmlformats.org/officeDocument/2006/relationships/hyperlink" Target="http://en.wikipedia.org/wiki/Classless_society" TargetMode="External"/><Relationship Id="rId14" Type="http://schemas.openxmlformats.org/officeDocument/2006/relationships/hyperlink" Target="http://en.wikipedia.org/wiki/Wage_labour"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1F3B1A-D666-4396-AEE8-5CC8A2E0F427}" type="slidenum">
              <a:rPr lang="en-GB" smtClean="0"/>
              <a:pPr/>
              <a:t>1</a:t>
            </a:fld>
            <a:endParaRPr lang="en-GB"/>
          </a:p>
        </p:txBody>
      </p:sp>
    </p:spTree>
    <p:extLst>
      <p:ext uri="{BB962C8B-B14F-4D97-AF65-F5344CB8AC3E}">
        <p14:creationId xmlns:p14="http://schemas.microsoft.com/office/powerpoint/2010/main" val="1052770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a:t>
            </a:fld>
            <a:endParaRPr lang="en-GB"/>
          </a:p>
        </p:txBody>
      </p:sp>
    </p:spTree>
    <p:extLst>
      <p:ext uri="{BB962C8B-B14F-4D97-AF65-F5344CB8AC3E}">
        <p14:creationId xmlns:p14="http://schemas.microsoft.com/office/powerpoint/2010/main" val="13195154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1F3B1A-D666-4396-AEE8-5CC8A2E0F427}" type="slidenum">
              <a:rPr lang="en-GB" smtClean="0"/>
              <a:pPr/>
              <a:t>3</a:t>
            </a:fld>
            <a:endParaRPr lang="en-GB"/>
          </a:p>
        </p:txBody>
      </p:sp>
    </p:spTree>
    <p:extLst>
      <p:ext uri="{BB962C8B-B14F-4D97-AF65-F5344CB8AC3E}">
        <p14:creationId xmlns:p14="http://schemas.microsoft.com/office/powerpoint/2010/main" val="613599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1F3B1A-D666-4396-AEE8-5CC8A2E0F427}" type="slidenum">
              <a:rPr lang="en-GB" smtClean="0"/>
              <a:pPr/>
              <a:t>4</a:t>
            </a:fld>
            <a:endParaRPr lang="en-GB"/>
          </a:p>
        </p:txBody>
      </p:sp>
    </p:spTree>
    <p:extLst>
      <p:ext uri="{BB962C8B-B14F-4D97-AF65-F5344CB8AC3E}">
        <p14:creationId xmlns:p14="http://schemas.microsoft.com/office/powerpoint/2010/main" val="552166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1F3B1A-D666-4396-AEE8-5CC8A2E0F427}" type="slidenum">
              <a:rPr lang="en-GB" smtClean="0"/>
              <a:pPr/>
              <a:t>5</a:t>
            </a:fld>
            <a:endParaRPr lang="en-GB"/>
          </a:p>
        </p:txBody>
      </p:sp>
    </p:spTree>
    <p:extLst>
      <p:ext uri="{BB962C8B-B14F-4D97-AF65-F5344CB8AC3E}">
        <p14:creationId xmlns:p14="http://schemas.microsoft.com/office/powerpoint/2010/main" val="1570722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9A74A9-4D47-B84D-A039-212489A99163}" type="slidenum">
              <a:rPr lang="en-US"/>
              <a:pPr/>
              <a:t>6</a:t>
            </a:fld>
            <a:endParaRPr lang="en-US"/>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1F3B1A-D666-4396-AEE8-5CC8A2E0F427}" type="slidenum">
              <a:rPr lang="en-GB" smtClean="0"/>
              <a:pPr/>
              <a:t>7</a:t>
            </a:fld>
            <a:endParaRPr lang="en-GB"/>
          </a:p>
        </p:txBody>
      </p:sp>
    </p:spTree>
    <p:extLst>
      <p:ext uri="{BB962C8B-B14F-4D97-AF65-F5344CB8AC3E}">
        <p14:creationId xmlns:p14="http://schemas.microsoft.com/office/powerpoint/2010/main" val="611902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common core is deep scepticism regarding the moral defensibility and the social and ecological sustainability of prevailing conceptions and forms of management and organisation. CMS’s motivating concern is neither the personal failures of individual managers, nor the poor management of specific firms, but the social injustice and environmental destructiveness of the broader social and economic systems that these managers and firms serve and reproduce.</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reflection on critical management studies</a:t>
            </a:r>
          </a:p>
          <a:p>
            <a:r>
              <a:rPr lang="en-GB" dirty="0" smtClean="0"/>
              <a:t>Authors: Devi </a:t>
            </a:r>
            <a:r>
              <a:rPr lang="en-GB" dirty="0" err="1" smtClean="0"/>
              <a:t>Akella</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u="none" strike="noStrike" kern="1200" dirty="0" smtClean="0">
                <a:solidFill>
                  <a:schemeClr val="tx1"/>
                </a:solidFill>
                <a:latin typeface="+mn-lt"/>
                <a:ea typeface="+mn-ea"/>
                <a:cs typeface="+mn-cs"/>
              </a:rPr>
              <a:t>Enlightenment A philosophical movement of the 18th century that emphasized the use of reason to scrutinize previously accepted doctrines and traditions and that brought about many humanitarian reforms.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u="none" strike="noStrike" kern="1200" dirty="0" smtClean="0">
                <a:solidFill>
                  <a:schemeClr val="tx1"/>
                </a:solidFill>
                <a:latin typeface="+mn-lt"/>
                <a:ea typeface="+mn-ea"/>
                <a:cs typeface="+mn-cs"/>
              </a:rPr>
              <a:t/>
            </a:r>
            <a:br>
              <a:rPr lang="en-GB" sz="1200" u="none" strike="noStrike" kern="1200" dirty="0" smtClean="0">
                <a:solidFill>
                  <a:schemeClr val="tx1"/>
                </a:solidFill>
                <a:latin typeface="+mn-lt"/>
                <a:ea typeface="+mn-ea"/>
                <a:cs typeface="+mn-cs"/>
              </a:rPr>
            </a:br>
            <a:r>
              <a:rPr lang="en-GB" sz="1200" kern="1200" baseline="0" dirty="0" smtClean="0">
                <a:solidFill>
                  <a:schemeClr val="tx1"/>
                </a:solidFill>
                <a:latin typeface="+mn-lt"/>
                <a:ea typeface="+mn-ea"/>
                <a:cs typeface="+mn-cs"/>
              </a:rPr>
              <a:t>What is Critical Theory? – CT is a socio-philosophical school of thought which is part</a:t>
            </a:r>
          </a:p>
          <a:p>
            <a:r>
              <a:rPr lang="en-GB" sz="1200" kern="1200" baseline="0" dirty="0" smtClean="0">
                <a:solidFill>
                  <a:schemeClr val="tx1"/>
                </a:solidFill>
                <a:latin typeface="+mn-lt"/>
                <a:ea typeface="+mn-ea"/>
                <a:cs typeface="+mn-cs"/>
              </a:rPr>
              <a:t>of the tradition of the Enlightenment. CT’s basic concern is to analyse social conditions, to</a:t>
            </a:r>
          </a:p>
          <a:p>
            <a:r>
              <a:rPr lang="en-GB" sz="1200" kern="1200" baseline="0" dirty="0" smtClean="0">
                <a:solidFill>
                  <a:schemeClr val="tx1"/>
                </a:solidFill>
                <a:latin typeface="+mn-lt"/>
                <a:ea typeface="+mn-ea"/>
                <a:cs typeface="+mn-cs"/>
              </a:rPr>
              <a:t>criticize the unjustified use of power, and to change established social traditions and institutions</a:t>
            </a:r>
          </a:p>
          <a:p>
            <a:r>
              <a:rPr lang="en-GB" sz="1200" kern="1200" baseline="0" dirty="0" smtClean="0">
                <a:solidFill>
                  <a:schemeClr val="tx1"/>
                </a:solidFill>
                <a:latin typeface="+mn-lt"/>
                <a:ea typeface="+mn-ea"/>
                <a:cs typeface="+mn-cs"/>
              </a:rPr>
              <a:t>so that human beings are freed from dependency, subordination and suppression. </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kern="1200" baseline="0" dirty="0" smtClean="0">
                <a:solidFill>
                  <a:schemeClr val="tx1"/>
                </a:solidFill>
                <a:latin typeface="+mn-lt"/>
                <a:ea typeface="+mn-ea"/>
                <a:cs typeface="+mn-cs"/>
              </a:rPr>
              <a:t>Unlike traditional approaches to social theory, which merely aim to explain and understand the societal status quo, CT is oriented towards the development of a more humane, rational, and just</a:t>
            </a:r>
          </a:p>
          <a:p>
            <a:r>
              <a:rPr lang="en-GB" sz="1200" kern="1200" baseline="0" dirty="0" smtClean="0">
                <a:solidFill>
                  <a:schemeClr val="tx1"/>
                </a:solidFill>
                <a:latin typeface="+mn-lt"/>
                <a:ea typeface="+mn-ea"/>
                <a:cs typeface="+mn-cs"/>
              </a:rPr>
              <a:t>society. The success of the natural sciences in explaining natural phenomena and the associated</a:t>
            </a:r>
          </a:p>
          <a:p>
            <a:r>
              <a:rPr lang="en-GB" sz="1200" kern="1200" baseline="0" dirty="0" smtClean="0">
                <a:solidFill>
                  <a:schemeClr val="tx1"/>
                </a:solidFill>
                <a:latin typeface="+mn-lt"/>
                <a:ea typeface="+mn-ea"/>
                <a:cs typeface="+mn-cs"/>
              </a:rPr>
              <a:t>capability of bringing nature under technical control has seemed to demonstrate a superiority</a:t>
            </a:r>
          </a:p>
          <a:p>
            <a:r>
              <a:rPr lang="en-GB" sz="1200" kern="1200" baseline="0" dirty="0" smtClean="0">
                <a:solidFill>
                  <a:schemeClr val="tx1"/>
                </a:solidFill>
                <a:latin typeface="+mn-lt"/>
                <a:ea typeface="+mn-ea"/>
                <a:cs typeface="+mn-cs"/>
              </a:rPr>
              <a:t>of the rational, scientific method. At the same time, the normative-ethical dimension of</a:t>
            </a:r>
          </a:p>
          <a:p>
            <a:r>
              <a:rPr lang="en-GB" sz="1200" kern="1200" baseline="0" dirty="0" smtClean="0">
                <a:solidFill>
                  <a:schemeClr val="tx1"/>
                </a:solidFill>
                <a:latin typeface="+mn-lt"/>
                <a:ea typeface="+mn-ea"/>
                <a:cs typeface="+mn-cs"/>
              </a:rPr>
              <a:t>reason has been systematically excluded from scientific analysis. Values and normative</a:t>
            </a:r>
          </a:p>
          <a:p>
            <a:r>
              <a:rPr lang="en-GB" sz="1200" kern="1200" baseline="0" dirty="0" smtClean="0">
                <a:solidFill>
                  <a:schemeClr val="tx1"/>
                </a:solidFill>
                <a:latin typeface="+mn-lt"/>
                <a:ea typeface="+mn-ea"/>
                <a:cs typeface="+mn-cs"/>
              </a:rPr>
              <a:t>judgments are considered subjective and, seen from the scientific perspective, cannot be generalized</a:t>
            </a:r>
          </a:p>
          <a:p>
            <a:r>
              <a:rPr lang="en-GB" sz="1200" kern="1200" baseline="0" dirty="0" smtClean="0">
                <a:solidFill>
                  <a:schemeClr val="tx1"/>
                </a:solidFill>
                <a:latin typeface="+mn-lt"/>
                <a:ea typeface="+mn-ea"/>
                <a:cs typeface="+mn-cs"/>
              </a:rPr>
              <a:t>or verified. Therefore, science is obliged to refrain from value statements or normative</a:t>
            </a:r>
          </a:p>
          <a:p>
            <a:r>
              <a:rPr lang="en-GB" sz="1200" kern="1200" baseline="0" dirty="0" smtClean="0">
                <a:solidFill>
                  <a:schemeClr val="tx1"/>
                </a:solidFill>
                <a:latin typeface="+mn-lt"/>
                <a:ea typeface="+mn-ea"/>
                <a:cs typeface="+mn-cs"/>
              </a:rPr>
              <a:t>theory (value-free thesis). The social sciences have emerged as a scholarly discipline</a:t>
            </a:r>
          </a:p>
          <a:p>
            <a:r>
              <a:rPr lang="en-GB" sz="1200" kern="1200" baseline="0" dirty="0" smtClean="0">
                <a:solidFill>
                  <a:schemeClr val="tx1"/>
                </a:solidFill>
                <a:latin typeface="+mn-lt"/>
                <a:ea typeface="+mn-ea"/>
                <a:cs typeface="+mn-cs"/>
              </a:rPr>
              <a:t>whose claim to scientific status has been shaped and directed by the natural sciences insofar</a:t>
            </a:r>
          </a:p>
          <a:p>
            <a:r>
              <a:rPr lang="en-GB" sz="1200" kern="1200" baseline="0" dirty="0" smtClean="0">
                <a:solidFill>
                  <a:schemeClr val="tx1"/>
                </a:solidFill>
                <a:latin typeface="+mn-lt"/>
                <a:ea typeface="+mn-ea"/>
                <a:cs typeface="+mn-cs"/>
              </a:rPr>
              <a:t>as the latter have been adopted as the benchmark for developing objective and general knowledge.</a:t>
            </a:r>
          </a:p>
          <a:p>
            <a:r>
              <a:rPr lang="en-GB" sz="1200" kern="1200" baseline="0" dirty="0" smtClean="0">
                <a:solidFill>
                  <a:schemeClr val="tx1"/>
                </a:solidFill>
                <a:latin typeface="+mn-lt"/>
                <a:ea typeface="+mn-ea"/>
                <a:cs typeface="+mn-cs"/>
              </a:rPr>
              <a:t>As a result, positivism has assumed a dominant mode of theorising, both in the natural</a:t>
            </a:r>
          </a:p>
          <a:p>
            <a:r>
              <a:rPr lang="en-GB" sz="1200" kern="1200" baseline="0" dirty="0" smtClean="0">
                <a:solidFill>
                  <a:schemeClr val="tx1"/>
                </a:solidFill>
                <a:latin typeface="+mn-lt"/>
                <a:ea typeface="+mn-ea"/>
                <a:cs typeface="+mn-cs"/>
              </a:rPr>
              <a:t>and social sciences. What is meant by </a:t>
            </a:r>
            <a:r>
              <a:rPr lang="en-GB" sz="1200" i="1" kern="1200" baseline="0" dirty="0" smtClean="0">
                <a:solidFill>
                  <a:schemeClr val="tx1"/>
                </a:solidFill>
                <a:latin typeface="+mn-lt"/>
                <a:ea typeface="+mn-ea"/>
                <a:cs typeface="+mn-cs"/>
              </a:rPr>
              <a:t>Positivism here is the search for regularities in the</a:t>
            </a:r>
          </a:p>
          <a:p>
            <a:r>
              <a:rPr lang="en-GB" sz="1200" kern="1200" baseline="0" dirty="0" smtClean="0">
                <a:solidFill>
                  <a:schemeClr val="tx1"/>
                </a:solidFill>
                <a:latin typeface="+mn-lt"/>
                <a:ea typeface="+mn-ea"/>
                <a:cs typeface="+mn-cs"/>
              </a:rPr>
              <a:t>world by means of systematic observation and experimentation and also the explanation of</a:t>
            </a:r>
          </a:p>
          <a:p>
            <a:r>
              <a:rPr lang="en-GB" sz="1200" kern="1200" baseline="0" dirty="0" smtClean="0">
                <a:solidFill>
                  <a:schemeClr val="tx1"/>
                </a:solidFill>
                <a:latin typeface="+mn-lt"/>
                <a:ea typeface="+mn-ea"/>
                <a:cs typeface="+mn-cs"/>
              </a:rPr>
              <a:t>observed social phenomena with the help of general theories about causes and effects (see</a:t>
            </a:r>
          </a:p>
          <a:p>
            <a:r>
              <a:rPr lang="en-GB" sz="1200" kern="1200" baseline="0" dirty="0" smtClean="0">
                <a:solidFill>
                  <a:schemeClr val="tx1"/>
                </a:solidFill>
                <a:latin typeface="+mn-lt"/>
                <a:ea typeface="+mn-ea"/>
                <a:cs typeface="+mn-cs"/>
              </a:rPr>
              <a:t>Scherer 2003).</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baseline="0" dirty="0" smtClean="0">
                <a:solidFill>
                  <a:schemeClr val="tx1"/>
                </a:solidFill>
                <a:latin typeface="+mn-lt"/>
                <a:ea typeface="+mn-ea"/>
                <a:cs typeface="+mn-cs"/>
              </a:rPr>
              <a:t>In the 1920s and 30s </a:t>
            </a:r>
            <a:r>
              <a:rPr lang="en-GB" sz="1200" kern="1200" baseline="0" dirty="0" err="1" smtClean="0">
                <a:solidFill>
                  <a:schemeClr val="tx1"/>
                </a:solidFill>
                <a:latin typeface="+mn-lt"/>
                <a:ea typeface="+mn-ea"/>
                <a:cs typeface="+mn-cs"/>
              </a:rPr>
              <a:t>Horkheimer</a:t>
            </a:r>
            <a:r>
              <a:rPr lang="en-GB" sz="1200" kern="1200" baseline="0" dirty="0" smtClean="0">
                <a:solidFill>
                  <a:schemeClr val="tx1"/>
                </a:solidFill>
                <a:latin typeface="+mn-lt"/>
                <a:ea typeface="+mn-ea"/>
                <a:cs typeface="+mn-cs"/>
              </a:rPr>
              <a:t> and </a:t>
            </a:r>
            <a:r>
              <a:rPr lang="en-GB" sz="1200" kern="1200" baseline="0" dirty="0" err="1" smtClean="0">
                <a:solidFill>
                  <a:schemeClr val="tx1"/>
                </a:solidFill>
                <a:latin typeface="+mn-lt"/>
                <a:ea typeface="+mn-ea"/>
                <a:cs typeface="+mn-cs"/>
              </a:rPr>
              <a:t>Adorno</a:t>
            </a:r>
            <a:r>
              <a:rPr lang="en-GB" sz="1200" kern="1200" baseline="0" dirty="0" smtClean="0">
                <a:solidFill>
                  <a:schemeClr val="tx1"/>
                </a:solidFill>
                <a:latin typeface="+mn-lt"/>
                <a:ea typeface="+mn-ea"/>
                <a:cs typeface="+mn-cs"/>
              </a:rPr>
              <a:t> were active at the Frankfurt Institute of</a:t>
            </a:r>
          </a:p>
          <a:p>
            <a:r>
              <a:rPr lang="en-GB" sz="1200" kern="1200" baseline="0" dirty="0" smtClean="0">
                <a:solidFill>
                  <a:schemeClr val="tx1"/>
                </a:solidFill>
                <a:latin typeface="+mn-lt"/>
                <a:ea typeface="+mn-ea"/>
                <a:cs typeface="+mn-cs"/>
              </a:rPr>
              <a:t>Social Research. This Institute became known as the “Frankfurt School” and was dedicated to</a:t>
            </a:r>
          </a:p>
          <a:p>
            <a:r>
              <a:rPr lang="en-GB" sz="1200" kern="1200" baseline="0" dirty="0" smtClean="0">
                <a:solidFill>
                  <a:schemeClr val="tx1"/>
                </a:solidFill>
                <a:latin typeface="+mn-lt"/>
                <a:ea typeface="+mn-ea"/>
                <a:cs typeface="+mn-cs"/>
              </a:rPr>
              <a:t>the multidisciplinary and critical analysis of modern capitalism. After the Nazi seizure of</a:t>
            </a:r>
          </a:p>
          <a:p>
            <a:r>
              <a:rPr lang="en-GB" sz="1200" kern="1200" baseline="0" dirty="0" smtClean="0">
                <a:solidFill>
                  <a:schemeClr val="tx1"/>
                </a:solidFill>
                <a:latin typeface="+mn-lt"/>
                <a:ea typeface="+mn-ea"/>
                <a:cs typeface="+mn-cs"/>
              </a:rPr>
              <a:t>power, the institute was closed and the members of the Frankfurt School fled to Britain and</a:t>
            </a:r>
          </a:p>
          <a:p>
            <a:r>
              <a:rPr lang="en-GB" sz="1200" kern="1200" baseline="0" dirty="0" smtClean="0">
                <a:solidFill>
                  <a:schemeClr val="tx1"/>
                </a:solidFill>
                <a:latin typeface="+mn-lt"/>
                <a:ea typeface="+mn-ea"/>
                <a:cs typeface="+mn-cs"/>
              </a:rPr>
              <a:t>the US. In a seminal statement </a:t>
            </a:r>
            <a:r>
              <a:rPr lang="en-GB" sz="1200" kern="1200" baseline="0" dirty="0" err="1" smtClean="0">
                <a:solidFill>
                  <a:schemeClr val="tx1"/>
                </a:solidFill>
                <a:latin typeface="+mn-lt"/>
                <a:ea typeface="+mn-ea"/>
                <a:cs typeface="+mn-cs"/>
              </a:rPr>
              <a:t>Horkheimer</a:t>
            </a:r>
            <a:r>
              <a:rPr lang="en-GB" sz="1200" kern="1200" baseline="0" dirty="0" smtClean="0">
                <a:solidFill>
                  <a:schemeClr val="tx1"/>
                </a:solidFill>
                <a:latin typeface="+mn-lt"/>
                <a:ea typeface="+mn-ea"/>
                <a:cs typeface="+mn-cs"/>
              </a:rPr>
              <a:t> (1937) rejected the claim that social science can</a:t>
            </a:r>
          </a:p>
          <a:p>
            <a:r>
              <a:rPr lang="en-GB" sz="1200" kern="1200" baseline="0" dirty="0" smtClean="0">
                <a:solidFill>
                  <a:schemeClr val="tx1"/>
                </a:solidFill>
                <a:latin typeface="+mn-lt"/>
                <a:ea typeface="+mn-ea"/>
                <a:cs typeface="+mn-cs"/>
              </a:rPr>
              <a:t>produce objective, value-free knowledge of social reality. Instead, he argued that all social</a:t>
            </a:r>
          </a:p>
          <a:p>
            <a:r>
              <a:rPr lang="en-GB" sz="1200" kern="1200" baseline="0" dirty="0" smtClean="0">
                <a:solidFill>
                  <a:schemeClr val="tx1"/>
                </a:solidFill>
                <a:latin typeface="+mn-lt"/>
                <a:ea typeface="+mn-ea"/>
                <a:cs typeface="+mn-cs"/>
              </a:rPr>
              <a:t>patterns take shape within specific historical and cultural conditions and that the methods used</a:t>
            </a:r>
          </a:p>
          <a:p>
            <a:r>
              <a:rPr lang="en-GB" sz="1200" kern="1200" baseline="0" dirty="0" smtClean="0">
                <a:solidFill>
                  <a:schemeClr val="tx1"/>
                </a:solidFill>
                <a:latin typeface="+mn-lt"/>
                <a:ea typeface="+mn-ea"/>
                <a:cs typeface="+mn-cs"/>
              </a:rPr>
              <a:t>to analyse these conditions are also embedded within the same social contexts. While he rejected</a:t>
            </a:r>
          </a:p>
          <a:p>
            <a:r>
              <a:rPr lang="en-GB" sz="1200" kern="1200" baseline="0" dirty="0" smtClean="0">
                <a:solidFill>
                  <a:schemeClr val="tx1"/>
                </a:solidFill>
                <a:latin typeface="+mn-lt"/>
                <a:ea typeface="+mn-ea"/>
                <a:cs typeface="+mn-cs"/>
              </a:rPr>
              <a:t>the Marxian idea that social change would be brought about by the revolution of the</a:t>
            </a:r>
          </a:p>
          <a:p>
            <a:r>
              <a:rPr lang="en-GB" sz="1200" kern="1200" baseline="0" dirty="0" smtClean="0">
                <a:solidFill>
                  <a:schemeClr val="tx1"/>
                </a:solidFill>
                <a:latin typeface="+mn-lt"/>
                <a:ea typeface="+mn-ea"/>
                <a:cs typeface="+mn-cs"/>
              </a:rPr>
              <a:t>proletariat, </a:t>
            </a:r>
            <a:r>
              <a:rPr lang="en-GB" sz="1200" kern="1200" baseline="0" dirty="0" err="1" smtClean="0">
                <a:solidFill>
                  <a:schemeClr val="tx1"/>
                </a:solidFill>
                <a:latin typeface="+mn-lt"/>
                <a:ea typeface="+mn-ea"/>
                <a:cs typeface="+mn-cs"/>
              </a:rPr>
              <a:t>Horkheimer</a:t>
            </a:r>
            <a:r>
              <a:rPr lang="en-GB" sz="1200" kern="1200" baseline="0" dirty="0" smtClean="0">
                <a:solidFill>
                  <a:schemeClr val="tx1"/>
                </a:solidFill>
                <a:latin typeface="+mn-lt"/>
                <a:ea typeface="+mn-ea"/>
                <a:cs typeface="+mn-cs"/>
              </a:rPr>
              <a:t> was convinced that any and all individuals can become aware of their</a:t>
            </a:r>
          </a:p>
          <a:p>
            <a:r>
              <a:rPr lang="en-GB" sz="1200" kern="1200" baseline="0" dirty="0" smtClean="0">
                <a:solidFill>
                  <a:schemeClr val="tx1"/>
                </a:solidFill>
                <a:latin typeface="+mn-lt"/>
                <a:ea typeface="+mn-ea"/>
                <a:cs typeface="+mn-cs"/>
              </a:rPr>
              <a:t>conditions of oppression and subordination, that CT could provide the value-relevant knowledge</a:t>
            </a:r>
          </a:p>
          <a:p>
            <a:r>
              <a:rPr lang="en-GB" sz="1200" kern="1200" baseline="0" dirty="0" smtClean="0">
                <a:solidFill>
                  <a:schemeClr val="tx1"/>
                </a:solidFill>
                <a:latin typeface="+mn-lt"/>
                <a:ea typeface="+mn-ea"/>
                <a:cs typeface="+mn-cs"/>
              </a:rPr>
              <a:t>for this process of maturation, and that the revitalisation of the ideas of the Enlightenment</a:t>
            </a:r>
          </a:p>
          <a:p>
            <a:r>
              <a:rPr lang="en-GB" sz="1200" kern="1200" baseline="0" dirty="0" smtClean="0">
                <a:solidFill>
                  <a:schemeClr val="tx1"/>
                </a:solidFill>
                <a:latin typeface="+mn-lt"/>
                <a:ea typeface="+mn-ea"/>
                <a:cs typeface="+mn-cs"/>
              </a:rPr>
              <a:t>may help them to strengthen individual autonomy and civic liberties.</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http://www.iou.uzh.ch/bwl/publications/manuskripte/Scherer_OUP_Handbook_of_CMS_2009.pdf</a:t>
            </a:r>
          </a:p>
          <a:p>
            <a:r>
              <a:rPr lang="en-GB" dirty="0" smtClean="0"/>
              <a:t>http://www.yorku.ca/dreed/pdf/Stakeholder-Mgmt-Critical-Theory.pdf</a:t>
            </a:r>
          </a:p>
          <a:p>
            <a:r>
              <a:rPr lang="en-GB" dirty="0" smtClean="0"/>
              <a:t>http://statpac.org/walonick/organisational-theory.htm</a:t>
            </a:r>
          </a:p>
          <a:p>
            <a:r>
              <a:rPr lang="en-GB" dirty="0" smtClean="0"/>
              <a:t>http://www2.fek.su.se/kurser/METT/Documentation/Artikel%20-%20Alvesson.pdf ASS</a:t>
            </a:r>
          </a:p>
          <a:p>
            <a:r>
              <a:rPr lang="en-GB" dirty="0" smtClean="0"/>
              <a:t>http://www.jbs.cam.ac.uk/research/associates/pdfs/willmott_organisation_theory.pdf</a:t>
            </a:r>
          </a:p>
          <a:p>
            <a:r>
              <a:rPr lang="en-GB" dirty="0" err="1" smtClean="0"/>
              <a:t>Horkheimer</a:t>
            </a:r>
            <a:r>
              <a:rPr lang="en-GB" dirty="0" smtClean="0"/>
              <a:t> and </a:t>
            </a:r>
            <a:r>
              <a:rPr lang="en-GB" dirty="0" err="1" smtClean="0"/>
              <a:t>Adorno</a:t>
            </a:r>
            <a:r>
              <a:rPr lang="en-GB" dirty="0" smtClean="0"/>
              <a:t> (1947a) also continued to challenge the positivist science</a:t>
            </a:r>
          </a:p>
          <a:p>
            <a:r>
              <a:rPr lang="en-GB" dirty="0" smtClean="0"/>
              <a:t>model which is seen to blunt the capacity to develop critical analysis necessary for attaining</a:t>
            </a:r>
          </a:p>
          <a:p>
            <a:r>
              <a:rPr lang="en-GB" dirty="0" smtClean="0"/>
              <a:t>the Enlightenment ideal. In the Dialectic of Enlightenment, they argued that, although the</a:t>
            </a:r>
          </a:p>
          <a:p>
            <a:r>
              <a:rPr lang="en-GB" dirty="0" smtClean="0"/>
              <a:t>enlightenment aims “at liberating men from fear and establishing their sovereignty” (</a:t>
            </a:r>
            <a:r>
              <a:rPr lang="en-GB" dirty="0" err="1" smtClean="0"/>
              <a:t>Horkheimer</a:t>
            </a:r>
            <a:endParaRPr lang="en-GB" dirty="0" smtClean="0"/>
          </a:p>
          <a:p>
            <a:r>
              <a:rPr lang="en-GB" dirty="0" smtClean="0"/>
              <a:t>and </a:t>
            </a:r>
            <a:r>
              <a:rPr lang="en-GB" dirty="0" err="1" smtClean="0"/>
              <a:t>Adorno</a:t>
            </a:r>
            <a:r>
              <a:rPr lang="en-GB" dirty="0" smtClean="0"/>
              <a:t> 1947a: 3), modern society and its dominant positivist model of science</a:t>
            </a:r>
          </a:p>
          <a:p>
            <a:r>
              <a:rPr lang="en-GB" dirty="0" smtClean="0"/>
              <a:t>focus on a one-sided instrumental conception of reason. Using scientific methods human beings</a:t>
            </a:r>
          </a:p>
          <a:p>
            <a:r>
              <a:rPr lang="en-GB" dirty="0" smtClean="0"/>
              <a:t>are able to dominate nature and social institutions. Thus science becomes an efficient</a:t>
            </a:r>
          </a:p>
          <a:p>
            <a:r>
              <a:rPr lang="en-GB" dirty="0" smtClean="0"/>
              <a:t>instrument of control for those who are in office and power. In effect, this leads to new forms</a:t>
            </a:r>
          </a:p>
          <a:p>
            <a:r>
              <a:rPr lang="en-GB" dirty="0" smtClean="0"/>
              <a:t>of domination that are even more powerful and destructive than those grounded in tradition,</a:t>
            </a:r>
          </a:p>
          <a:p>
            <a:r>
              <a:rPr lang="en-GB" dirty="0" smtClean="0"/>
              <a:t>common sense, and religion.</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After the war, </a:t>
            </a:r>
            <a:r>
              <a:rPr lang="en-GB" sz="1200" kern="1200" baseline="0" dirty="0" err="1" smtClean="0">
                <a:solidFill>
                  <a:schemeClr val="tx1"/>
                </a:solidFill>
                <a:latin typeface="+mn-lt"/>
                <a:ea typeface="+mn-ea"/>
                <a:cs typeface="+mn-cs"/>
              </a:rPr>
              <a:t>Horkheimer</a:t>
            </a:r>
            <a:r>
              <a:rPr lang="en-GB" sz="1200" kern="1200" baseline="0" dirty="0" smtClean="0">
                <a:solidFill>
                  <a:schemeClr val="tx1"/>
                </a:solidFill>
                <a:latin typeface="+mn-lt"/>
                <a:ea typeface="+mn-ea"/>
                <a:cs typeface="+mn-cs"/>
              </a:rPr>
              <a:t> and </a:t>
            </a:r>
            <a:r>
              <a:rPr lang="en-GB" sz="1200" kern="1200" baseline="0" dirty="0" err="1" smtClean="0">
                <a:solidFill>
                  <a:schemeClr val="tx1"/>
                </a:solidFill>
                <a:latin typeface="+mn-lt"/>
                <a:ea typeface="+mn-ea"/>
                <a:cs typeface="+mn-cs"/>
              </a:rPr>
              <a:t>Adorno</a:t>
            </a:r>
            <a:r>
              <a:rPr lang="en-GB" sz="1200" kern="1200" baseline="0" dirty="0" smtClean="0">
                <a:solidFill>
                  <a:schemeClr val="tx1"/>
                </a:solidFill>
                <a:latin typeface="+mn-lt"/>
                <a:ea typeface="+mn-ea"/>
                <a:cs typeface="+mn-cs"/>
              </a:rPr>
              <a:t> returned to Frankfurt and re-established the</a:t>
            </a:r>
          </a:p>
          <a:p>
            <a:r>
              <a:rPr lang="en-GB" sz="1200" kern="1200" baseline="0" dirty="0" smtClean="0">
                <a:solidFill>
                  <a:schemeClr val="tx1"/>
                </a:solidFill>
                <a:latin typeface="+mn-lt"/>
                <a:ea typeface="+mn-ea"/>
                <a:cs typeface="+mn-cs"/>
              </a:rPr>
              <a:t>school. However, as a consequence of the Holocaust and the inhumanity of the totalitarian</a:t>
            </a:r>
          </a:p>
          <a:p>
            <a:r>
              <a:rPr lang="en-GB" sz="1200" kern="1200" baseline="0" dirty="0" smtClean="0">
                <a:solidFill>
                  <a:schemeClr val="tx1"/>
                </a:solidFill>
                <a:latin typeface="+mn-lt"/>
                <a:ea typeface="+mn-ea"/>
                <a:cs typeface="+mn-cs"/>
              </a:rPr>
              <a:t>systems in Third Reich Germany, Fascist Italy, and Stalinist Soviet Union, their optimism</a:t>
            </a:r>
          </a:p>
          <a:p>
            <a:r>
              <a:rPr lang="en-GB" sz="1200" kern="1200" baseline="0" dirty="0" smtClean="0">
                <a:solidFill>
                  <a:schemeClr val="tx1"/>
                </a:solidFill>
                <a:latin typeface="+mn-lt"/>
                <a:ea typeface="+mn-ea"/>
                <a:cs typeface="+mn-cs"/>
              </a:rPr>
              <a:t>about the possibilities of bringing about social change in modern societies through education</a:t>
            </a:r>
          </a:p>
          <a:p>
            <a:r>
              <a:rPr lang="en-GB" sz="1200" kern="1200" baseline="0" dirty="0" smtClean="0">
                <a:solidFill>
                  <a:schemeClr val="tx1"/>
                </a:solidFill>
                <a:latin typeface="+mn-lt"/>
                <a:ea typeface="+mn-ea"/>
                <a:cs typeface="+mn-cs"/>
              </a:rPr>
              <a:t>and enlightenment had faded (</a:t>
            </a:r>
            <a:r>
              <a:rPr lang="en-GB" sz="1200" kern="1200" baseline="0" dirty="0" err="1" smtClean="0">
                <a:solidFill>
                  <a:schemeClr val="tx1"/>
                </a:solidFill>
                <a:latin typeface="+mn-lt"/>
                <a:ea typeface="+mn-ea"/>
                <a:cs typeface="+mn-cs"/>
              </a:rPr>
              <a:t>Horkheimer</a:t>
            </a:r>
            <a:r>
              <a:rPr lang="en-GB" sz="1200" kern="1200" baseline="0" dirty="0" smtClean="0">
                <a:solidFill>
                  <a:schemeClr val="tx1"/>
                </a:solidFill>
                <a:latin typeface="+mn-lt"/>
                <a:ea typeface="+mn-ea"/>
                <a:cs typeface="+mn-cs"/>
              </a:rPr>
              <a:t> and </a:t>
            </a:r>
            <a:r>
              <a:rPr lang="en-GB" sz="1200" kern="1200" baseline="0" dirty="0" err="1" smtClean="0">
                <a:solidFill>
                  <a:schemeClr val="tx1"/>
                </a:solidFill>
                <a:latin typeface="+mn-lt"/>
                <a:ea typeface="+mn-ea"/>
                <a:cs typeface="+mn-cs"/>
              </a:rPr>
              <a:t>Adorno</a:t>
            </a:r>
            <a:r>
              <a:rPr lang="en-GB" sz="1200" kern="1200" baseline="0" dirty="0" smtClean="0">
                <a:solidFill>
                  <a:schemeClr val="tx1"/>
                </a:solidFill>
                <a:latin typeface="+mn-lt"/>
                <a:ea typeface="+mn-ea"/>
                <a:cs typeface="+mn-cs"/>
              </a:rPr>
              <a:t> 1947b). During this time, </a:t>
            </a:r>
            <a:r>
              <a:rPr lang="en-GB" sz="1200" kern="1200" baseline="0" dirty="0" err="1" smtClean="0">
                <a:solidFill>
                  <a:schemeClr val="tx1"/>
                </a:solidFill>
                <a:latin typeface="+mn-lt"/>
                <a:ea typeface="+mn-ea"/>
                <a:cs typeface="+mn-cs"/>
              </a:rPr>
              <a:t>Adorno</a:t>
            </a:r>
            <a:endParaRPr lang="en-GB" sz="1200"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mainly focused on the cultural analysis of aesthetics and music. </a:t>
            </a:r>
            <a:r>
              <a:rPr lang="en-GB" sz="1200" kern="1200" baseline="0" dirty="0" err="1" smtClean="0">
                <a:solidFill>
                  <a:schemeClr val="tx1"/>
                </a:solidFill>
                <a:latin typeface="+mn-lt"/>
                <a:ea typeface="+mn-ea"/>
                <a:cs typeface="+mn-cs"/>
              </a:rPr>
              <a:t>Adorno</a:t>
            </a:r>
            <a:r>
              <a:rPr lang="en-GB" sz="1200" kern="1200" baseline="0" dirty="0" smtClean="0">
                <a:solidFill>
                  <a:schemeClr val="tx1"/>
                </a:solidFill>
                <a:latin typeface="+mn-lt"/>
                <a:ea typeface="+mn-ea"/>
                <a:cs typeface="+mn-cs"/>
              </a:rPr>
              <a:t> also criticized the</a:t>
            </a:r>
          </a:p>
          <a:p>
            <a:r>
              <a:rPr lang="en-GB" sz="1200" kern="1200" baseline="0" dirty="0" smtClean="0">
                <a:solidFill>
                  <a:schemeClr val="tx1"/>
                </a:solidFill>
                <a:latin typeface="+mn-lt"/>
                <a:ea typeface="+mn-ea"/>
                <a:cs typeface="+mn-cs"/>
              </a:rPr>
              <a:t>status of empirical research in sociology and became one of the protagonists in the </a:t>
            </a:r>
            <a:r>
              <a:rPr lang="en-GB" sz="1200" i="1" kern="1200" baseline="0" dirty="0" err="1" smtClean="0">
                <a:solidFill>
                  <a:schemeClr val="tx1"/>
                </a:solidFill>
                <a:latin typeface="+mn-lt"/>
                <a:ea typeface="+mn-ea"/>
                <a:cs typeface="+mn-cs"/>
              </a:rPr>
              <a:t>Positivismusstreit</a:t>
            </a:r>
            <a:endParaRPr lang="en-GB" sz="1200" i="1"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(positivism debate) in German sociology where, together with </a:t>
            </a:r>
            <a:r>
              <a:rPr lang="en-GB" sz="1200" kern="1200" baseline="0" dirty="0" err="1" smtClean="0">
                <a:solidFill>
                  <a:schemeClr val="tx1"/>
                </a:solidFill>
                <a:latin typeface="+mn-lt"/>
                <a:ea typeface="+mn-ea"/>
                <a:cs typeface="+mn-cs"/>
              </a:rPr>
              <a:t>Jürgen</a:t>
            </a:r>
            <a:r>
              <a:rPr lang="en-GB" sz="1200" kern="1200" baseline="0" dirty="0" smtClean="0">
                <a:solidFill>
                  <a:schemeClr val="tx1"/>
                </a:solidFill>
                <a:latin typeface="+mn-lt"/>
                <a:ea typeface="+mn-ea"/>
                <a:cs typeface="+mn-cs"/>
              </a:rPr>
              <a:t> </a:t>
            </a:r>
            <a:r>
              <a:rPr lang="en-GB" sz="1200" kern="1200" baseline="0" dirty="0" err="1" smtClean="0">
                <a:solidFill>
                  <a:schemeClr val="tx1"/>
                </a:solidFill>
                <a:latin typeface="+mn-lt"/>
                <a:ea typeface="+mn-ea"/>
                <a:cs typeface="+mn-cs"/>
              </a:rPr>
              <a:t>Habermas</a:t>
            </a:r>
            <a:r>
              <a:rPr lang="en-GB" sz="1200" kern="1200" baseline="0" dirty="0" smtClean="0">
                <a:solidFill>
                  <a:schemeClr val="tx1"/>
                </a:solidFill>
                <a:latin typeface="+mn-lt"/>
                <a:ea typeface="+mn-ea"/>
                <a:cs typeface="+mn-cs"/>
              </a:rPr>
              <a:t>, he</a:t>
            </a:r>
          </a:p>
          <a:p>
            <a:r>
              <a:rPr lang="en-GB" sz="1200" kern="1200" baseline="0" dirty="0" smtClean="0">
                <a:solidFill>
                  <a:schemeClr val="tx1"/>
                </a:solidFill>
                <a:latin typeface="+mn-lt"/>
                <a:ea typeface="+mn-ea"/>
                <a:cs typeface="+mn-cs"/>
              </a:rPr>
              <a:t>argued against positivist philosophers such as Hans Albert and Karl Popper (</a:t>
            </a:r>
            <a:r>
              <a:rPr lang="en-GB" sz="1200" kern="1200" baseline="0" dirty="0" err="1" smtClean="0">
                <a:solidFill>
                  <a:schemeClr val="tx1"/>
                </a:solidFill>
                <a:latin typeface="+mn-lt"/>
                <a:ea typeface="+mn-ea"/>
                <a:cs typeface="+mn-cs"/>
              </a:rPr>
              <a:t>Adorno</a:t>
            </a:r>
            <a:r>
              <a:rPr lang="en-GB" sz="1200" kern="1200" baseline="0" dirty="0" smtClean="0">
                <a:solidFill>
                  <a:schemeClr val="tx1"/>
                </a:solidFill>
                <a:latin typeface="+mn-lt"/>
                <a:ea typeface="+mn-ea"/>
                <a:cs typeface="+mn-cs"/>
              </a:rPr>
              <a:t> et al.</a:t>
            </a:r>
          </a:p>
          <a:p>
            <a:r>
              <a:rPr lang="en-GB" sz="1200" kern="1200" baseline="0" dirty="0" smtClean="0">
                <a:solidFill>
                  <a:schemeClr val="tx1"/>
                </a:solidFill>
                <a:latin typeface="+mn-lt"/>
                <a:ea typeface="+mn-ea"/>
                <a:cs typeface="+mn-cs"/>
              </a:rPr>
              <a:t>1976).</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With the students’ revolt in the 1960s, the critical ideas of the School’s members</a:t>
            </a:r>
          </a:p>
          <a:p>
            <a:r>
              <a:rPr lang="en-GB" sz="1200" kern="1200" baseline="0" dirty="0" smtClean="0">
                <a:solidFill>
                  <a:schemeClr val="tx1"/>
                </a:solidFill>
                <a:latin typeface="+mn-lt"/>
                <a:ea typeface="+mn-ea"/>
                <a:cs typeface="+mn-cs"/>
              </a:rPr>
              <a:t>gained practical significance and wider recognition. The work of Marcuse (1964) was especially</a:t>
            </a:r>
          </a:p>
          <a:p>
            <a:r>
              <a:rPr lang="en-GB" sz="1200" kern="1200" baseline="0" dirty="0" smtClean="0">
                <a:solidFill>
                  <a:schemeClr val="tx1"/>
                </a:solidFill>
                <a:latin typeface="+mn-lt"/>
                <a:ea typeface="+mn-ea"/>
                <a:cs typeface="+mn-cs"/>
              </a:rPr>
              <a:t>well received at that time. Marcuse acknowledged that he had previously overestimated</a:t>
            </a:r>
          </a:p>
          <a:p>
            <a:r>
              <a:rPr lang="en-GB" sz="1200" kern="1200" baseline="0" dirty="0" smtClean="0">
                <a:solidFill>
                  <a:schemeClr val="tx1"/>
                </a:solidFill>
                <a:latin typeface="+mn-lt"/>
                <a:ea typeface="+mn-ea"/>
                <a:cs typeface="+mn-cs"/>
              </a:rPr>
              <a:t>the pacifying effects of the mass media and that people at the margins – such as students, intellectuals,</a:t>
            </a:r>
          </a:p>
          <a:p>
            <a:r>
              <a:rPr lang="en-GB" sz="1200" kern="1200" baseline="0" dirty="0" smtClean="0">
                <a:solidFill>
                  <a:schemeClr val="tx1"/>
                </a:solidFill>
                <a:latin typeface="+mn-lt"/>
                <a:ea typeface="+mn-ea"/>
                <a:cs typeface="+mn-cs"/>
              </a:rPr>
              <a:t>and artists – were capable of rejecting the materialist lifestyle of capitalist societies</a:t>
            </a:r>
          </a:p>
          <a:p>
            <a:r>
              <a:rPr lang="en-GB" sz="1200" kern="1200" baseline="0" dirty="0" smtClean="0">
                <a:solidFill>
                  <a:schemeClr val="tx1"/>
                </a:solidFill>
                <a:latin typeface="+mn-lt"/>
                <a:ea typeface="+mn-ea"/>
                <a:cs typeface="+mn-cs"/>
              </a:rPr>
              <a:t>and of remaining at a critical distance from the establishment. In his seminal lecture </a:t>
            </a:r>
            <a:r>
              <a:rPr lang="en-GB" sz="1200" i="1" kern="1200" baseline="0" dirty="0" smtClean="0">
                <a:solidFill>
                  <a:schemeClr val="tx1"/>
                </a:solidFill>
                <a:latin typeface="+mn-lt"/>
                <a:ea typeface="+mn-ea"/>
                <a:cs typeface="+mn-cs"/>
              </a:rPr>
              <a:t>The End</a:t>
            </a:r>
          </a:p>
          <a:p>
            <a:r>
              <a:rPr lang="en-GB" sz="1200" i="1" kern="1200" baseline="0" dirty="0" smtClean="0">
                <a:solidFill>
                  <a:schemeClr val="tx1"/>
                </a:solidFill>
                <a:latin typeface="+mn-lt"/>
                <a:ea typeface="+mn-ea"/>
                <a:cs typeface="+mn-cs"/>
              </a:rPr>
              <a:t>of Utopia he maintains that “we have the capacity to turn the world into hell, and we are well</a:t>
            </a:r>
          </a:p>
          <a:p>
            <a:r>
              <a:rPr lang="en-GB" sz="1200" kern="1200" baseline="0" dirty="0" smtClean="0">
                <a:solidFill>
                  <a:schemeClr val="tx1"/>
                </a:solidFill>
                <a:latin typeface="+mn-lt"/>
                <a:ea typeface="+mn-ea"/>
                <a:cs typeface="+mn-cs"/>
              </a:rPr>
              <a:t>on the way to doing so.” (Marcuse 1970: 62) However, he suggests that it is possible to envision</a:t>
            </a:r>
          </a:p>
          <a:p>
            <a:r>
              <a:rPr lang="en-GB" sz="1200" kern="1200" baseline="0" dirty="0" smtClean="0">
                <a:solidFill>
                  <a:schemeClr val="tx1"/>
                </a:solidFill>
                <a:latin typeface="+mn-lt"/>
                <a:ea typeface="+mn-ea"/>
                <a:cs typeface="+mn-cs"/>
              </a:rPr>
              <a:t>a radical alternative and break with the historical continuum: “All the material and intellectual</a:t>
            </a:r>
          </a:p>
          <a:p>
            <a:r>
              <a:rPr lang="en-GB" sz="1200" kern="1200" baseline="0" dirty="0" smtClean="0">
                <a:solidFill>
                  <a:schemeClr val="tx1"/>
                </a:solidFill>
                <a:latin typeface="+mn-lt"/>
                <a:ea typeface="+mn-ea"/>
                <a:cs typeface="+mn-cs"/>
              </a:rPr>
              <a:t>forces which could be put to work for the realisation of a free society are at hand. That</a:t>
            </a:r>
          </a:p>
          <a:p>
            <a:r>
              <a:rPr lang="en-GB" sz="1200" kern="1200" baseline="0" dirty="0" smtClean="0">
                <a:solidFill>
                  <a:schemeClr val="tx1"/>
                </a:solidFill>
                <a:latin typeface="+mn-lt"/>
                <a:ea typeface="+mn-ea"/>
                <a:cs typeface="+mn-cs"/>
              </a:rPr>
              <a:t>they are not used for that purpose is to be attributed to the total mobilisation of existing society</a:t>
            </a:r>
          </a:p>
          <a:p>
            <a:r>
              <a:rPr lang="en-GB" sz="1200" kern="1200" baseline="0" dirty="0" smtClean="0">
                <a:solidFill>
                  <a:schemeClr val="tx1"/>
                </a:solidFill>
                <a:latin typeface="+mn-lt"/>
                <a:ea typeface="+mn-ea"/>
                <a:cs typeface="+mn-cs"/>
              </a:rPr>
              <a:t>against its own potential for liberation. But this situation in no way makes the idea of radical</a:t>
            </a:r>
          </a:p>
          <a:p>
            <a:r>
              <a:rPr lang="en-GB" sz="1200" kern="1200" baseline="0" dirty="0" smtClean="0">
                <a:solidFill>
                  <a:schemeClr val="tx1"/>
                </a:solidFill>
                <a:latin typeface="+mn-lt"/>
                <a:ea typeface="+mn-ea"/>
                <a:cs typeface="+mn-cs"/>
              </a:rPr>
              <a:t>transformation itself a utopia.” (Marcuse 1970: 64)</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http://www.ephemeraweb.org/journal/8-2/8-2king.pdf</a:t>
            </a:r>
          </a:p>
          <a:p>
            <a:r>
              <a:rPr lang="en-GB" sz="1200" kern="1200" baseline="0" dirty="0" smtClean="0">
                <a:solidFill>
                  <a:schemeClr val="tx1"/>
                </a:solidFill>
                <a:latin typeface="+mn-lt"/>
                <a:ea typeface="+mn-ea"/>
                <a:cs typeface="+mn-cs"/>
              </a:rPr>
              <a:t>Many consider that since the collapse of the Berlin Wall there is little alternative to free market capitalism,</a:t>
            </a:r>
          </a:p>
          <a:p>
            <a:r>
              <a:rPr lang="en-GB" sz="1200" kern="1200" baseline="0" dirty="0" smtClean="0">
                <a:solidFill>
                  <a:schemeClr val="tx1"/>
                </a:solidFill>
                <a:latin typeface="+mn-lt"/>
                <a:ea typeface="+mn-ea"/>
                <a:cs typeface="+mn-cs"/>
              </a:rPr>
              <a:t>that consumerism has triumphed and </a:t>
            </a:r>
            <a:r>
              <a:rPr lang="en-GB" sz="1200" kern="1200" baseline="0" dirty="0" err="1" smtClean="0">
                <a:solidFill>
                  <a:schemeClr val="tx1"/>
                </a:solidFill>
                <a:latin typeface="+mn-lt"/>
                <a:ea typeface="+mn-ea"/>
                <a:cs typeface="+mn-cs"/>
              </a:rPr>
              <a:t>managerialism</a:t>
            </a:r>
            <a:r>
              <a:rPr lang="en-GB" sz="1200" kern="1200" baseline="0" dirty="0" smtClean="0">
                <a:solidFill>
                  <a:schemeClr val="tx1"/>
                </a:solidFill>
                <a:latin typeface="+mn-lt"/>
                <a:ea typeface="+mn-ea"/>
                <a:cs typeface="+mn-cs"/>
              </a:rPr>
              <a:t> dominates society</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 is generally accepted that CMS began</a:t>
            </a:r>
            <a:r>
              <a:rPr lang="en-GB" u="none" dirty="0" smtClean="0">
                <a:solidFill>
                  <a:schemeClr val="tx1"/>
                </a:solidFill>
              </a:rPr>
              <a:t> with </a:t>
            </a:r>
            <a:r>
              <a:rPr lang="en-GB" sz="1200" u="none" kern="1200" dirty="0" smtClean="0">
                <a:solidFill>
                  <a:schemeClr val="tx1"/>
                </a:solidFill>
                <a:latin typeface="+mn-lt"/>
                <a:ea typeface="+mn-ea"/>
                <a:cs typeface="+mn-cs"/>
                <a:hlinkClick r:id="rId3" tooltip="Mats Alvesson (page does not exist)"/>
              </a:rPr>
              <a:t>Mats </a:t>
            </a:r>
            <a:r>
              <a:rPr lang="en-GB" sz="1200" u="none" kern="1200" dirty="0" err="1" smtClean="0">
                <a:solidFill>
                  <a:schemeClr val="tx1"/>
                </a:solidFill>
                <a:latin typeface="+mn-lt"/>
                <a:ea typeface="+mn-ea"/>
                <a:cs typeface="+mn-cs"/>
                <a:hlinkClick r:id="rId3" tooltip="Mats Alvesson (page does not exist)"/>
              </a:rPr>
              <a:t>Alvesson</a:t>
            </a:r>
            <a:r>
              <a:rPr lang="en-GB" u="none" dirty="0" smtClean="0">
                <a:solidFill>
                  <a:schemeClr val="tx1"/>
                </a:solidFill>
              </a:rPr>
              <a:t> and </a:t>
            </a:r>
            <a:r>
              <a:rPr lang="en-GB" sz="1200" u="none" kern="1200" dirty="0" smtClean="0">
                <a:solidFill>
                  <a:schemeClr val="tx1"/>
                </a:solidFill>
                <a:latin typeface="+mn-lt"/>
                <a:ea typeface="+mn-ea"/>
                <a:cs typeface="+mn-cs"/>
                <a:hlinkClick r:id="rId4" tooltip="Hugh Willmott (page does not exist)"/>
              </a:rPr>
              <a:t>Hugh </a:t>
            </a:r>
            <a:r>
              <a:rPr lang="en-GB" sz="1200" u="none" kern="1200" dirty="0" err="1" smtClean="0">
                <a:solidFill>
                  <a:schemeClr val="tx1"/>
                </a:solidFill>
                <a:latin typeface="+mn-lt"/>
                <a:ea typeface="+mn-ea"/>
                <a:cs typeface="+mn-cs"/>
                <a:hlinkClick r:id="rId4" tooltip="Hugh Willmott (page does not exist)"/>
              </a:rPr>
              <a:t>Willmott</a:t>
            </a:r>
            <a:r>
              <a:rPr lang="en-GB" u="none" dirty="0" err="1" smtClean="0">
                <a:solidFill>
                  <a:schemeClr val="tx1"/>
                </a:solidFill>
              </a:rPr>
              <a:t>'s</a:t>
            </a:r>
            <a:r>
              <a:rPr lang="en-GB" u="none" dirty="0" smtClean="0">
                <a:solidFill>
                  <a:schemeClr val="tx1"/>
                </a:solidFill>
              </a:rPr>
              <a:t> edited collection </a:t>
            </a:r>
            <a:r>
              <a:rPr lang="en-GB" sz="1200" i="1" u="none" kern="1200" dirty="0" smtClean="0">
                <a:solidFill>
                  <a:schemeClr val="tx1"/>
                </a:solidFill>
                <a:latin typeface="+mn-lt"/>
                <a:ea typeface="+mn-ea"/>
                <a:cs typeface="+mn-cs"/>
                <a:hlinkClick r:id="rId5" tooltip="Critical Management Studies (book) (page does not exist)"/>
              </a:rPr>
              <a:t>Critical Management Studies</a:t>
            </a:r>
            <a:r>
              <a:rPr lang="en-GB" u="none" dirty="0" smtClean="0">
                <a:solidFill>
                  <a:schemeClr val="tx1"/>
                </a:solidFill>
              </a:rPr>
              <a:t> (1992). Critical Management Studies (CMS) initially brought together </a:t>
            </a:r>
            <a:r>
              <a:rPr lang="en-GB" u="none" dirty="0" smtClean="0">
                <a:solidFill>
                  <a:schemeClr val="tx1"/>
                </a:solidFill>
                <a:hlinkClick r:id="rId6" tooltip="Critical theory"/>
              </a:rPr>
              <a:t>critical theory</a:t>
            </a:r>
            <a:r>
              <a:rPr lang="en-GB" u="none" dirty="0" smtClean="0">
                <a:solidFill>
                  <a:schemeClr val="tx1"/>
                </a:solidFill>
              </a:rPr>
              <a:t> and </a:t>
            </a:r>
            <a:r>
              <a:rPr lang="en-GB" u="none" dirty="0" smtClean="0">
                <a:solidFill>
                  <a:schemeClr val="tx1"/>
                </a:solidFill>
                <a:hlinkClick r:id="rId7" tooltip="Post-structuralist"/>
              </a:rPr>
              <a:t>post-</a:t>
            </a:r>
            <a:r>
              <a:rPr lang="en-GB" u="none" dirty="0" err="1" smtClean="0">
                <a:solidFill>
                  <a:schemeClr val="tx1"/>
                </a:solidFill>
                <a:hlinkClick r:id="rId7" tooltip="Post-structuralist"/>
              </a:rPr>
              <a:t>structuralist</a:t>
            </a:r>
            <a:r>
              <a:rPr lang="en-GB" u="none" dirty="0" smtClean="0">
                <a:solidFill>
                  <a:schemeClr val="tx1"/>
                </a:solidFill>
              </a:rPr>
              <a:t> writings, but has since developed in more diverse directions.</a:t>
            </a:r>
          </a:p>
          <a:p>
            <a:r>
              <a:rPr lang="en-GB" dirty="0" smtClean="0"/>
              <a:t>A dominant narrative within CMS is that perhaps the most important development in its stimulation was the global expansion of business schools, an American invention, especially in Europe. Decreases in state funding, so the narrative has it, for social sciences and increases in funding for business schools during the 1980s resulted in many academics with graduate training in </a:t>
            </a:r>
            <a:r>
              <a:rPr lang="en-GB" dirty="0" smtClean="0">
                <a:hlinkClick r:id="rId8" tooltip="Sociology"/>
              </a:rPr>
              <a:t>sociology</a:t>
            </a:r>
            <a:r>
              <a:rPr lang="en-GB" dirty="0" smtClean="0"/>
              <a:t>, </a:t>
            </a:r>
            <a:r>
              <a:rPr lang="en-GB" dirty="0" smtClean="0">
                <a:hlinkClick r:id="rId9" tooltip="History"/>
              </a:rPr>
              <a:t>history</a:t>
            </a:r>
            <a:r>
              <a:rPr lang="en-GB" dirty="0" smtClean="0"/>
              <a:t>, </a:t>
            </a:r>
            <a:r>
              <a:rPr lang="en-GB" dirty="0" smtClean="0">
                <a:hlinkClick r:id="rId10" tooltip="Philosophy"/>
              </a:rPr>
              <a:t>philosophy</a:t>
            </a:r>
            <a:r>
              <a:rPr lang="en-GB" dirty="0" smtClean="0"/>
              <a:t>, </a:t>
            </a:r>
            <a:r>
              <a:rPr lang="en-GB" dirty="0" smtClean="0">
                <a:hlinkClick r:id="rId11" tooltip="Psychology"/>
              </a:rPr>
              <a:t>psychology</a:t>
            </a:r>
            <a:r>
              <a:rPr lang="en-GB" dirty="0" smtClean="0"/>
              <a:t> and other social sciences ending up with jobs "training managers". However, what business schools are or should do has always been debated.</a:t>
            </a:r>
          </a:p>
          <a:p>
            <a:r>
              <a:rPr lang="en-GB" dirty="0" smtClean="0"/>
              <a:t>These academics brought different theoretical tools and political perspectives into business schools. They began to question the politics of </a:t>
            </a:r>
            <a:r>
              <a:rPr lang="en-GB" dirty="0" err="1" smtClean="0"/>
              <a:t>managerialism</a:t>
            </a:r>
            <a:r>
              <a:rPr lang="en-GB" dirty="0" smtClean="0"/>
              <a:t> and to link the techniques of management to neo-liberalism. These new voices drew on the </a:t>
            </a:r>
            <a:r>
              <a:rPr lang="en-GB" dirty="0" smtClean="0">
                <a:hlinkClick r:id="rId12" tooltip="Frankfurt School"/>
              </a:rPr>
              <a:t>Frankfurt School</a:t>
            </a:r>
            <a:r>
              <a:rPr lang="en-GB" dirty="0" smtClean="0"/>
              <a:t> of critical theory, and the work of </a:t>
            </a:r>
            <a:r>
              <a:rPr lang="en-GB" dirty="0" smtClean="0">
                <a:hlinkClick r:id="rId13" tooltip="Michel Foucault"/>
              </a:rPr>
              <a:t>Michel Foucault</a:t>
            </a:r>
            <a:r>
              <a:rPr lang="en-GB" dirty="0" smtClean="0"/>
              <a:t>, </a:t>
            </a:r>
            <a:r>
              <a:rPr lang="en-GB" dirty="0" smtClean="0">
                <a:hlinkClick r:id="rId14" tooltip="Jacques Derrida"/>
              </a:rPr>
              <a:t>Jacques Derrida</a:t>
            </a:r>
            <a:r>
              <a:rPr lang="en-GB" dirty="0" smtClean="0"/>
              <a:t> and </a:t>
            </a:r>
            <a:r>
              <a:rPr lang="en-GB" dirty="0" smtClean="0">
                <a:hlinkClick r:id="rId15" tooltip="Gilles Deleuze"/>
              </a:rPr>
              <a:t>Gilles </a:t>
            </a:r>
            <a:r>
              <a:rPr lang="en-GB" dirty="0" err="1" smtClean="0">
                <a:hlinkClick r:id="rId15" tooltip="Gilles Deleuze"/>
              </a:rPr>
              <a:t>Deleuze</a:t>
            </a:r>
            <a:r>
              <a:rPr lang="en-GB" dirty="0" smtClean="0"/>
              <a:t>. Later </a:t>
            </a:r>
            <a:r>
              <a:rPr lang="en-GB" dirty="0" smtClean="0">
                <a:hlinkClick r:id="rId16" tooltip="Feminism"/>
              </a:rPr>
              <a:t>Feminism</a:t>
            </a:r>
            <a:r>
              <a:rPr lang="en-GB" dirty="0" smtClean="0"/>
              <a:t>, </a:t>
            </a:r>
            <a:r>
              <a:rPr lang="en-GB" dirty="0" smtClean="0">
                <a:hlinkClick r:id="rId17" tooltip="Queer theory"/>
              </a:rPr>
              <a:t>queer theory</a:t>
            </a:r>
            <a:r>
              <a:rPr lang="en-GB" dirty="0" smtClean="0"/>
              <a:t>, </a:t>
            </a:r>
            <a:r>
              <a:rPr lang="en-GB" dirty="0" smtClean="0">
                <a:hlinkClick r:id="rId18" tooltip="Post-colonial theory"/>
              </a:rPr>
              <a:t>post-colonial theory</a:t>
            </a:r>
            <a:r>
              <a:rPr lang="en-GB" dirty="0" smtClean="0"/>
              <a:t>, </a:t>
            </a:r>
            <a:r>
              <a:rPr lang="en-GB" dirty="0" smtClean="0">
                <a:hlinkClick r:id="rId19" tooltip="Anarchism"/>
              </a:rPr>
              <a:t>anarchism</a:t>
            </a:r>
            <a:r>
              <a:rPr lang="en-GB" dirty="0" smtClean="0"/>
              <a:t>, ecological philosophies, and radical democratic theory also had some influence. </a:t>
            </a:r>
          </a:p>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Bureaucracy and Scientific Management and on Human Relations Theory we will raise concerns about the development and use of these models to produce efficient organisations that enable more powerful interests (owners and managers) to take advantage of less 14 powerful players (workers and, in some cases, the public). </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Fournier and Grey (2000) attribute the rise of CMS to three contextual factors: (a) the crisis of positivism in management research and the development of epistemological and methodological alternatives; (b) the crisis of western (and especially North American) management in the face of globalised capitalism. Post 9/11 and post Enron there is an emergent awareness of the relativity and contingent viability of dominant, Western values and forms of knowledge; and (c) the rise of </a:t>
            </a:r>
            <a:r>
              <a:rPr lang="en-US" sz="1200" kern="1200" dirty="0" err="1" smtClean="0">
                <a:solidFill>
                  <a:schemeClr val="tx1"/>
                </a:solidFill>
                <a:latin typeface="+mn-lt"/>
                <a:ea typeface="+mn-ea"/>
                <a:cs typeface="+mn-cs"/>
              </a:rPr>
              <a:t>managerialism</a:t>
            </a:r>
            <a:r>
              <a:rPr lang="en-US" sz="1200" kern="1200" dirty="0" smtClean="0">
                <a:solidFill>
                  <a:schemeClr val="tx1"/>
                </a:solidFill>
                <a:latin typeface="+mn-lt"/>
                <a:ea typeface="+mn-ea"/>
                <a:cs typeface="+mn-cs"/>
              </a:rPr>
              <a:t> associated with the hegemony of  Right Wing values and priorities in the sense of being implicitly or explicitly supportive of the institutions and values of corporate capitalism. This also implies a (re)focus on people and not only on managers, and urges business and management schools to produce knowledge </a:t>
            </a:r>
            <a:r>
              <a:rPr lang="en-US" sz="1200" i="1" kern="1200" dirty="0" smtClean="0">
                <a:solidFill>
                  <a:schemeClr val="tx1"/>
                </a:solidFill>
                <a:latin typeface="+mn-lt"/>
                <a:ea typeface="+mn-ea"/>
                <a:cs typeface="+mn-cs"/>
              </a:rPr>
              <a:t>of </a:t>
            </a:r>
            <a:r>
              <a:rPr lang="en-US" sz="1200" kern="1200" dirty="0" smtClean="0">
                <a:solidFill>
                  <a:schemeClr val="tx1"/>
                </a:solidFill>
                <a:latin typeface="+mn-lt"/>
                <a:ea typeface="+mn-ea"/>
                <a:cs typeface="+mn-cs"/>
              </a:rPr>
              <a:t>management and not only </a:t>
            </a:r>
            <a:r>
              <a:rPr lang="en-US" sz="1200" i="1" kern="1200" dirty="0" smtClean="0">
                <a:solidFill>
                  <a:schemeClr val="tx1"/>
                </a:solidFill>
                <a:latin typeface="+mn-lt"/>
                <a:ea typeface="+mn-ea"/>
                <a:cs typeface="+mn-cs"/>
              </a:rPr>
              <a:t>for</a:t>
            </a:r>
            <a:r>
              <a:rPr lang="en-US" sz="1200" kern="1200" dirty="0" smtClean="0">
                <a:solidFill>
                  <a:schemeClr val="tx1"/>
                </a:solidFill>
                <a:latin typeface="+mn-lt"/>
                <a:ea typeface="+mn-ea"/>
                <a:cs typeface="+mn-cs"/>
              </a:rPr>
              <a:t> management. For example, CMS encourages critical studies of the ambivalent or detrimental consequences and/or of the appropriating effects of management practices. </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1F3B1A-D666-4396-AEE8-5CC8A2E0F427}" type="slidenum">
              <a:rPr lang="en-GB" smtClean="0"/>
              <a:pPr/>
              <a:t>22</a:t>
            </a:fld>
            <a:endParaRPr lang="en-GB"/>
          </a:p>
        </p:txBody>
      </p:sp>
    </p:spTree>
    <p:extLst>
      <p:ext uri="{BB962C8B-B14F-4D97-AF65-F5344CB8AC3E}">
        <p14:creationId xmlns:p14="http://schemas.microsoft.com/office/powerpoint/2010/main" val="31623542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Crude depiction of capitalism captures the old system</a:t>
            </a:r>
            <a:r>
              <a:rPr lang="en-GB" baseline="0" dirty="0" smtClean="0"/>
              <a:t> </a:t>
            </a:r>
          </a:p>
          <a:p>
            <a:r>
              <a:rPr lang="en-GB" baseline="0" dirty="0" smtClean="0"/>
              <a:t>	relationship between managers, workers and owners</a:t>
            </a:r>
          </a:p>
          <a:p>
            <a:r>
              <a:rPr lang="en-GB" baseline="0" dirty="0" smtClean="0"/>
              <a:t>	owner = risk taker</a:t>
            </a:r>
          </a:p>
          <a:p>
            <a:r>
              <a:rPr lang="en-GB" baseline="0" dirty="0" smtClean="0"/>
              <a:t>	owner – shared profits with managers not workers</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Knowledge workers predominantly in services</a:t>
            </a:r>
          </a:p>
          <a:p>
            <a:r>
              <a:rPr lang="en-GB" dirty="0" smtClean="0"/>
              <a:t>Healthcare/homecare</a:t>
            </a:r>
          </a:p>
          <a:p>
            <a:r>
              <a:rPr lang="en-GB" dirty="0" smtClean="0"/>
              <a:t>Industries associated with media/home entertainment/Internet/virtual reality technologies - communication</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Intellectual capitalism is different</a:t>
            </a:r>
          </a:p>
          <a:p>
            <a:r>
              <a:rPr lang="en-GB" b="1" dirty="0" smtClean="0"/>
              <a:t>Capitalism</a:t>
            </a:r>
            <a:r>
              <a:rPr lang="en-GB" dirty="0" smtClean="0"/>
              <a:t> is an </a:t>
            </a:r>
            <a:r>
              <a:rPr lang="en-GB" dirty="0" smtClean="0">
                <a:hlinkClick r:id="rId3" action="ppaction://hlinkfile" tooltip="Economic system"/>
              </a:rPr>
              <a:t>economic system</a:t>
            </a:r>
            <a:r>
              <a:rPr lang="en-GB" dirty="0" smtClean="0"/>
              <a:t> in which the </a:t>
            </a:r>
            <a:r>
              <a:rPr lang="en-GB" dirty="0" smtClean="0">
                <a:hlinkClick r:id="rId4" action="ppaction://hlinkfile" tooltip="Means of production"/>
              </a:rPr>
              <a:t>means of production</a:t>
            </a:r>
            <a:r>
              <a:rPr lang="en-GB" dirty="0" smtClean="0"/>
              <a:t> are </a:t>
            </a:r>
            <a:r>
              <a:rPr lang="en-GB" dirty="0" smtClean="0">
                <a:hlinkClick r:id="rId5" action="ppaction://hlinkfile" tooltip="Private property"/>
              </a:rPr>
              <a:t>privately</a:t>
            </a:r>
            <a:r>
              <a:rPr lang="en-GB" dirty="0" smtClean="0"/>
              <a:t> </a:t>
            </a:r>
            <a:r>
              <a:rPr lang="en-GB" dirty="0" smtClean="0">
                <a:hlinkClick r:id="rId6" action="ppaction://hlinkfile" tooltip="Ownership"/>
              </a:rPr>
              <a:t>owned</a:t>
            </a:r>
            <a:r>
              <a:rPr lang="en-GB" dirty="0" smtClean="0"/>
              <a:t> and operated for </a:t>
            </a:r>
            <a:r>
              <a:rPr lang="en-GB" dirty="0" smtClean="0">
                <a:hlinkClick r:id="rId7" action="ppaction://hlinkfile" tooltip="Profit (economics)"/>
              </a:rPr>
              <a:t>profit</a:t>
            </a:r>
            <a:r>
              <a:rPr lang="en-GB" dirty="0" smtClean="0"/>
              <a:t>, usually in competitive markets</a:t>
            </a:r>
          </a:p>
          <a:p>
            <a:r>
              <a:rPr lang="en-GB" dirty="0" smtClean="0"/>
              <a:t>Marxism is a critique of capitalism</a:t>
            </a:r>
          </a:p>
          <a:p>
            <a:r>
              <a:rPr lang="en-GB" b="1" dirty="0" smtClean="0"/>
              <a:t>Communism</a:t>
            </a:r>
            <a:r>
              <a:rPr lang="en-GB" dirty="0" smtClean="0"/>
              <a:t> is a </a:t>
            </a:r>
            <a:r>
              <a:rPr lang="en-GB" dirty="0" err="1" smtClean="0">
                <a:hlinkClick r:id="rId8" action="ppaction://hlinkfile" tooltip="Sociopolitical"/>
              </a:rPr>
              <a:t>sociopolitical</a:t>
            </a:r>
            <a:r>
              <a:rPr lang="en-GB" dirty="0" smtClean="0"/>
              <a:t> movement that aims for a </a:t>
            </a:r>
            <a:r>
              <a:rPr lang="en-GB" dirty="0" smtClean="0">
                <a:hlinkClick r:id="rId9" action="ppaction://hlinkfile" tooltip="Classless society"/>
              </a:rPr>
              <a:t>classless</a:t>
            </a:r>
            <a:r>
              <a:rPr lang="en-GB" dirty="0" smtClean="0"/>
              <a:t> and </a:t>
            </a:r>
            <a:r>
              <a:rPr lang="en-GB" dirty="0" smtClean="0">
                <a:hlinkClick r:id="rId10" action="ppaction://hlinkfile" tooltip="Stateless society"/>
              </a:rPr>
              <a:t>stateless</a:t>
            </a:r>
            <a:r>
              <a:rPr lang="en-GB" dirty="0" smtClean="0"/>
              <a:t> </a:t>
            </a:r>
            <a:r>
              <a:rPr lang="en-GB" dirty="0" smtClean="0">
                <a:hlinkClick r:id="rId11" action="ppaction://hlinkfile" tooltip="Society"/>
              </a:rPr>
              <a:t>society</a:t>
            </a:r>
            <a:r>
              <a:rPr lang="en-GB" dirty="0" smtClean="0"/>
              <a:t> </a:t>
            </a:r>
            <a:r>
              <a:rPr lang="en-GB" dirty="0" smtClean="0">
                <a:hlinkClick r:id="rId12" action="ppaction://hlinkfile" tooltip="Base and superstructure"/>
              </a:rPr>
              <a:t>structured</a:t>
            </a:r>
            <a:r>
              <a:rPr lang="en-GB" dirty="0" smtClean="0"/>
              <a:t> upon </a:t>
            </a:r>
            <a:r>
              <a:rPr lang="en-GB" dirty="0" smtClean="0">
                <a:hlinkClick r:id="rId13" action="ppaction://hlinkfile" tooltip="Common ownership"/>
              </a:rPr>
              <a:t>common ownership</a:t>
            </a:r>
            <a:r>
              <a:rPr lang="en-GB" dirty="0" smtClean="0"/>
              <a:t> of the </a:t>
            </a:r>
            <a:r>
              <a:rPr lang="en-GB" dirty="0" smtClean="0">
                <a:hlinkClick r:id="rId4" action="ppaction://hlinkfile" tooltip="Means of production"/>
              </a:rPr>
              <a:t>means of production</a:t>
            </a:r>
            <a:r>
              <a:rPr lang="en-GB" dirty="0" smtClean="0"/>
              <a:t>, free access to articles of consumption, and the end of </a:t>
            </a:r>
            <a:r>
              <a:rPr lang="en-GB" dirty="0" smtClean="0">
                <a:hlinkClick r:id="rId14" action="ppaction://hlinkfile" tooltip="Wage labour"/>
              </a:rPr>
              <a:t>wage labour</a:t>
            </a:r>
            <a:r>
              <a:rPr lang="en-GB" dirty="0" smtClean="0"/>
              <a:t> and </a:t>
            </a:r>
            <a:r>
              <a:rPr lang="en-GB" dirty="0" smtClean="0">
                <a:hlinkClick r:id="rId5" action="ppaction://hlinkfile" tooltip="Private property"/>
              </a:rPr>
              <a:t>private property</a:t>
            </a:r>
            <a:r>
              <a:rPr lang="en-GB" dirty="0" smtClean="0"/>
              <a:t> in the means of production and real estate</a:t>
            </a:r>
          </a:p>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Key point – management research – based on theories/research/studies in various organisations</a:t>
            </a:r>
          </a:p>
          <a:p>
            <a:r>
              <a:rPr lang="en-GB" dirty="0" smtClean="0"/>
              <a:t>Even in laboratories</a:t>
            </a:r>
          </a:p>
          <a:p>
            <a:r>
              <a:rPr lang="en-GB" dirty="0" smtClean="0"/>
              <a:t>Different</a:t>
            </a:r>
            <a:r>
              <a:rPr lang="en-GB" baseline="0" dirty="0" smtClean="0"/>
              <a:t> constraints</a:t>
            </a:r>
          </a:p>
          <a:p>
            <a:r>
              <a:rPr lang="en-GB" baseline="0" dirty="0" smtClean="0"/>
              <a:t>Different countries</a:t>
            </a:r>
          </a:p>
          <a:p>
            <a:r>
              <a:rPr lang="en-GB" baseline="0" dirty="0" smtClean="0"/>
              <a:t>Different time frames</a:t>
            </a:r>
          </a:p>
          <a:p>
            <a:r>
              <a:rPr lang="en-GB" baseline="0" dirty="0" smtClean="0"/>
              <a:t>Adapted to take into account situations/contexts</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2286000"/>
            <a:ext cx="7772400" cy="1143000"/>
          </a:xfrm>
        </p:spPr>
        <p:txBody>
          <a:bodyPr/>
          <a:lstStyle>
            <a:lvl1pPr>
              <a:defRPr/>
            </a:lvl1pPr>
          </a:lstStyle>
          <a:p>
            <a:r>
              <a:rPr lang="en-US" smtClean="0"/>
              <a:t>Click to edit Master title style</a:t>
            </a:r>
            <a:endParaRPr lang="en-US"/>
          </a:p>
        </p:txBody>
      </p:sp>
      <p:sp>
        <p:nvSpPr>
          <p:cNvPr id="2051" name="Rectangle 3"/>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a:defRPr/>
            </a:lvl1pPr>
          </a:lstStyle>
          <a:p>
            <a:fld id="{59CF0213-596D-4DE6-9FD4-9BC4FC8A5D2E}" type="datetimeFigureOut">
              <a:rPr lang="en-GB" smtClean="0"/>
              <a:pPr/>
              <a:t>25/10/2012</a:t>
            </a:fld>
            <a:endParaRPr lang="en-GB"/>
          </a:p>
        </p:txBody>
      </p:sp>
      <p:sp>
        <p:nvSpPr>
          <p:cNvPr id="5" name="Rectangle 5"/>
          <p:cNvSpPr>
            <a:spLocks noGrp="1" noChangeArrowheads="1"/>
          </p:cNvSpPr>
          <p:nvPr>
            <p:ph type="ftr" sz="quarter" idx="11"/>
          </p:nvPr>
        </p:nvSpPr>
        <p:spPr/>
        <p:txBody>
          <a:bodyPr/>
          <a:lstStyle>
            <a:lvl1pPr>
              <a:defRPr/>
            </a:lvl1pPr>
          </a:lstStyle>
          <a:p>
            <a:endParaRPr lang="en-GB"/>
          </a:p>
        </p:txBody>
      </p:sp>
      <p:sp>
        <p:nvSpPr>
          <p:cNvPr id="6" name="Rectangle 6"/>
          <p:cNvSpPr>
            <a:spLocks noGrp="1" noChangeArrowheads="1"/>
          </p:cNvSpPr>
          <p:nvPr>
            <p:ph type="sldNum" sz="quarter" idx="12"/>
          </p:nvPr>
        </p:nvSpPr>
        <p:spPr/>
        <p:txBody>
          <a:bodyPr/>
          <a:lstStyle>
            <a:lvl1pPr>
              <a:defRPr/>
            </a:lvl1pPr>
          </a:lstStyle>
          <a:p>
            <a:fld id="{8BFE87A5-9226-4710-B826-6BB446476508}" type="slidenum">
              <a:rPr lang="en-GB" smtClean="0"/>
              <a:pPr/>
              <a:t>‹#›</a:t>
            </a:fld>
            <a:endParaRPr lang="en-GB"/>
          </a:p>
        </p:txBody>
      </p:sp>
    </p:spTree>
    <p:extLst>
      <p:ext uri="{BB962C8B-B14F-4D97-AF65-F5344CB8AC3E}">
        <p14:creationId xmlns:p14="http://schemas.microsoft.com/office/powerpoint/2010/main" val="3685433755"/>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59CF0213-596D-4DE6-9FD4-9BC4FC8A5D2E}" type="datetimeFigureOut">
              <a:rPr lang="en-GB" smtClean="0"/>
              <a:pPr/>
              <a:t>25/10/2012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8BFE87A5-9226-4710-B826-6BB446476508}" type="slidenum">
              <a:rPr lang="en-GB" smtClean="0"/>
              <a:pPr/>
              <a:t>‹#›</a:t>
            </a:fld>
            <a:endParaRPr lang="en-GB"/>
          </a:p>
        </p:txBody>
      </p:sp>
    </p:spTree>
    <p:extLst>
      <p:ext uri="{BB962C8B-B14F-4D97-AF65-F5344CB8AC3E}">
        <p14:creationId xmlns:p14="http://schemas.microsoft.com/office/powerpoint/2010/main" val="1891212233"/>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35" y="4406901"/>
            <a:ext cx="7772400" cy="1362075"/>
          </a:xfrm>
        </p:spPr>
        <p:txBody>
          <a:bodyPr anchor="t"/>
          <a:lstStyle>
            <a:lvl1pPr algn="r">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435"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fld id="{59CF0213-596D-4DE6-9FD4-9BC4FC8A5D2E}" type="datetimeFigureOut">
              <a:rPr lang="en-GB" smtClean="0"/>
              <a:pPr/>
              <a:t>25/10/2012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8BFE87A5-9226-4710-B826-6BB446476508}" type="slidenum">
              <a:rPr lang="en-GB" smtClean="0"/>
              <a:pPr/>
              <a:t>‹#›</a:t>
            </a:fld>
            <a:endParaRPr lang="en-GB"/>
          </a:p>
        </p:txBody>
      </p:sp>
    </p:spTree>
    <p:extLst>
      <p:ext uri="{BB962C8B-B14F-4D97-AF65-F5344CB8AC3E}">
        <p14:creationId xmlns:p14="http://schemas.microsoft.com/office/powerpoint/2010/main" val="989482250"/>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586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2338" y="1981200"/>
            <a:ext cx="381586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fld id="{59CF0213-596D-4DE6-9FD4-9BC4FC8A5D2E}" type="datetimeFigureOut">
              <a:rPr lang="en-GB" smtClean="0"/>
              <a:pPr/>
              <a:t>25/10/2012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8BFE87A5-9226-4710-B826-6BB446476508}" type="slidenum">
              <a:rPr lang="en-GB" smtClean="0"/>
              <a:pPr/>
              <a:t>‹#›</a:t>
            </a:fld>
            <a:endParaRPr lang="en-GB"/>
          </a:p>
        </p:txBody>
      </p:sp>
    </p:spTree>
    <p:extLst>
      <p:ext uri="{BB962C8B-B14F-4D97-AF65-F5344CB8AC3E}">
        <p14:creationId xmlns:p14="http://schemas.microsoft.com/office/powerpoint/2010/main" val="3710150045"/>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066"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06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270" y="1535113"/>
            <a:ext cx="404153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270" y="2174875"/>
            <a:ext cx="404153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fld id="{59CF0213-596D-4DE6-9FD4-9BC4FC8A5D2E}" type="datetimeFigureOut">
              <a:rPr lang="en-GB" smtClean="0"/>
              <a:pPr/>
              <a:t>25/10/2012</a:t>
            </a:fld>
            <a:endParaRPr lang="en-GB"/>
          </a:p>
        </p:txBody>
      </p:sp>
      <p:sp>
        <p:nvSpPr>
          <p:cNvPr id="8" name="Rectangle 5"/>
          <p:cNvSpPr>
            <a:spLocks noGrp="1" noChangeArrowheads="1"/>
          </p:cNvSpPr>
          <p:nvPr>
            <p:ph type="ftr" sz="quarter" idx="11"/>
          </p:nvPr>
        </p:nvSpPr>
        <p:spPr>
          <a:ln/>
        </p:spPr>
        <p:txBody>
          <a:bodyPr/>
          <a:lstStyle>
            <a:lvl1pPr>
              <a:defRPr/>
            </a:lvl1pPr>
          </a:lstStyle>
          <a:p>
            <a:endParaRPr lang="en-GB"/>
          </a:p>
        </p:txBody>
      </p:sp>
      <p:sp>
        <p:nvSpPr>
          <p:cNvPr id="9" name="Rectangle 6"/>
          <p:cNvSpPr>
            <a:spLocks noGrp="1" noChangeArrowheads="1"/>
          </p:cNvSpPr>
          <p:nvPr>
            <p:ph type="sldNum" sz="quarter" idx="12"/>
          </p:nvPr>
        </p:nvSpPr>
        <p:spPr>
          <a:ln/>
        </p:spPr>
        <p:txBody>
          <a:bodyPr/>
          <a:lstStyle>
            <a:lvl1pPr>
              <a:defRPr/>
            </a:lvl1pPr>
          </a:lstStyle>
          <a:p>
            <a:fld id="{8BFE87A5-9226-4710-B826-6BB446476508}" type="slidenum">
              <a:rPr lang="en-GB" smtClean="0"/>
              <a:pPr/>
              <a:t>‹#›</a:t>
            </a:fld>
            <a:endParaRPr lang="en-GB"/>
          </a:p>
        </p:txBody>
      </p:sp>
    </p:spTree>
    <p:extLst>
      <p:ext uri="{BB962C8B-B14F-4D97-AF65-F5344CB8AC3E}">
        <p14:creationId xmlns:p14="http://schemas.microsoft.com/office/powerpoint/2010/main" val="294793276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fld id="{59CF0213-596D-4DE6-9FD4-9BC4FC8A5D2E}" type="datetimeFigureOut">
              <a:rPr lang="en-GB" smtClean="0"/>
              <a:pPr/>
              <a:t>25/10/2012</a:t>
            </a:fld>
            <a:endParaRPr lang="en-GB"/>
          </a:p>
        </p:txBody>
      </p:sp>
      <p:sp>
        <p:nvSpPr>
          <p:cNvPr id="4" name="Rectangle 5"/>
          <p:cNvSpPr>
            <a:spLocks noGrp="1" noChangeArrowheads="1"/>
          </p:cNvSpPr>
          <p:nvPr>
            <p:ph type="ftr" sz="quarter" idx="11"/>
          </p:nvPr>
        </p:nvSpPr>
        <p:spPr>
          <a:ln/>
        </p:spPr>
        <p:txBody>
          <a:bodyPr/>
          <a:lstStyle>
            <a:lvl1pPr>
              <a:defRPr/>
            </a:lvl1pPr>
          </a:lstStyle>
          <a:p>
            <a:endParaRPr lang="en-GB"/>
          </a:p>
        </p:txBody>
      </p:sp>
      <p:sp>
        <p:nvSpPr>
          <p:cNvPr id="5" name="Rectangle 6"/>
          <p:cNvSpPr>
            <a:spLocks noGrp="1" noChangeArrowheads="1"/>
          </p:cNvSpPr>
          <p:nvPr>
            <p:ph type="sldNum" sz="quarter" idx="12"/>
          </p:nvPr>
        </p:nvSpPr>
        <p:spPr>
          <a:ln/>
        </p:spPr>
        <p:txBody>
          <a:bodyPr/>
          <a:lstStyle>
            <a:lvl1pPr>
              <a:defRPr/>
            </a:lvl1pPr>
          </a:lstStyle>
          <a:p>
            <a:fld id="{8BFE87A5-9226-4710-B826-6BB446476508}" type="slidenum">
              <a:rPr lang="en-GB" smtClean="0"/>
              <a:pPr/>
              <a:t>‹#›</a:t>
            </a:fld>
            <a:endParaRPr lang="en-GB"/>
          </a:p>
        </p:txBody>
      </p:sp>
    </p:spTree>
    <p:extLst>
      <p:ext uri="{BB962C8B-B14F-4D97-AF65-F5344CB8AC3E}">
        <p14:creationId xmlns:p14="http://schemas.microsoft.com/office/powerpoint/2010/main" val="1521321016"/>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fld id="{59CF0213-596D-4DE6-9FD4-9BC4FC8A5D2E}" type="datetimeFigureOut">
              <a:rPr lang="en-GB" smtClean="0"/>
              <a:pPr/>
              <a:t>25/10/2012</a:t>
            </a:fld>
            <a:endParaRPr lang="en-GB"/>
          </a:p>
        </p:txBody>
      </p:sp>
      <p:sp>
        <p:nvSpPr>
          <p:cNvPr id="3" name="Rectangle 5"/>
          <p:cNvSpPr>
            <a:spLocks noGrp="1" noChangeArrowheads="1"/>
          </p:cNvSpPr>
          <p:nvPr>
            <p:ph type="ftr" sz="quarter" idx="11"/>
          </p:nvPr>
        </p:nvSpPr>
        <p:spPr>
          <a:ln/>
        </p:spPr>
        <p:txBody>
          <a:bodyPr/>
          <a:lstStyle>
            <a:lvl1pPr>
              <a:defRPr/>
            </a:lvl1pPr>
          </a:lstStyle>
          <a:p>
            <a:endParaRPr lang="en-GB"/>
          </a:p>
        </p:txBody>
      </p:sp>
      <p:sp>
        <p:nvSpPr>
          <p:cNvPr id="4" name="Rectangle 6"/>
          <p:cNvSpPr>
            <a:spLocks noGrp="1" noChangeArrowheads="1"/>
          </p:cNvSpPr>
          <p:nvPr>
            <p:ph type="sldNum" sz="quarter" idx="12"/>
          </p:nvPr>
        </p:nvSpPr>
        <p:spPr>
          <a:ln/>
        </p:spPr>
        <p:txBody>
          <a:bodyPr/>
          <a:lstStyle>
            <a:lvl1pPr>
              <a:defRPr/>
            </a:lvl1pPr>
          </a:lstStyle>
          <a:p>
            <a:fld id="{8BFE87A5-9226-4710-B826-6BB446476508}" type="slidenum">
              <a:rPr lang="en-GB" smtClean="0"/>
              <a:pPr/>
              <a:t>‹#›</a:t>
            </a:fld>
            <a:endParaRPr lang="en-GB"/>
          </a:p>
        </p:txBody>
      </p:sp>
    </p:spTree>
    <p:extLst>
      <p:ext uri="{BB962C8B-B14F-4D97-AF65-F5344CB8AC3E}">
        <p14:creationId xmlns:p14="http://schemas.microsoft.com/office/powerpoint/2010/main" val="407136747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435" cy="1162050"/>
          </a:xfrm>
        </p:spPr>
        <p:txBody>
          <a:bodyPr anchor="b"/>
          <a:lstStyle>
            <a:lvl1pPr algn="r">
              <a:defRPr sz="2000" b="1"/>
            </a:lvl1pPr>
          </a:lstStyle>
          <a:p>
            <a:r>
              <a:rPr lang="en-US" smtClean="0"/>
              <a:t>Click to edit Master title style</a:t>
            </a:r>
            <a:endParaRPr lang="en-GB"/>
          </a:p>
        </p:txBody>
      </p:sp>
      <p:sp>
        <p:nvSpPr>
          <p:cNvPr id="3" name="Content Placeholder 2"/>
          <p:cNvSpPr>
            <a:spLocks noGrp="1"/>
          </p:cNvSpPr>
          <p:nvPr>
            <p:ph idx="1"/>
          </p:nvPr>
        </p:nvSpPr>
        <p:spPr>
          <a:xfrm>
            <a:off x="3575538" y="273051"/>
            <a:ext cx="5111262"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1"/>
            <a:ext cx="3008435"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59CF0213-596D-4DE6-9FD4-9BC4FC8A5D2E}" type="datetimeFigureOut">
              <a:rPr lang="en-GB" smtClean="0"/>
              <a:pPr/>
              <a:t>25/10/2012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8BFE87A5-9226-4710-B826-6BB446476508}" type="slidenum">
              <a:rPr lang="en-GB" smtClean="0"/>
              <a:pPr/>
              <a:t>‹#›</a:t>
            </a:fld>
            <a:endParaRPr lang="en-GB"/>
          </a:p>
        </p:txBody>
      </p:sp>
    </p:spTree>
    <p:extLst>
      <p:ext uri="{BB962C8B-B14F-4D97-AF65-F5344CB8AC3E}">
        <p14:creationId xmlns:p14="http://schemas.microsoft.com/office/powerpoint/2010/main" val="243436742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66" y="4800600"/>
            <a:ext cx="5486400" cy="566738"/>
          </a:xfrm>
        </p:spPr>
        <p:txBody>
          <a:bodyPr anchor="b"/>
          <a:lstStyle>
            <a:lvl1pPr algn="r">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166"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166"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59CF0213-596D-4DE6-9FD4-9BC4FC8A5D2E}" type="datetimeFigureOut">
              <a:rPr lang="en-GB" smtClean="0"/>
              <a:pPr/>
              <a:t>25/10/2012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8BFE87A5-9226-4710-B826-6BB446476508}" type="slidenum">
              <a:rPr lang="en-GB" smtClean="0"/>
              <a:pPr/>
              <a:t>‹#›</a:t>
            </a:fld>
            <a:endParaRPr lang="en-GB"/>
          </a:p>
        </p:txBody>
      </p:sp>
    </p:spTree>
    <p:extLst>
      <p:ext uri="{BB962C8B-B14F-4D97-AF65-F5344CB8AC3E}">
        <p14:creationId xmlns:p14="http://schemas.microsoft.com/office/powerpoint/2010/main" val="1538095033"/>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59CF0213-596D-4DE6-9FD4-9BC4FC8A5D2E}" type="datetimeFigureOut">
              <a:rPr lang="en-GB" smtClean="0"/>
              <a:pPr/>
              <a:t>25/10/2012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8BFE87A5-9226-4710-B826-6BB446476508}" type="slidenum">
              <a:rPr lang="en-GB" smtClean="0"/>
              <a:pPr/>
              <a:t>‹#›</a:t>
            </a:fld>
            <a:endParaRPr lang="en-GB"/>
          </a:p>
        </p:txBody>
      </p:sp>
    </p:spTree>
    <p:extLst>
      <p:ext uri="{BB962C8B-B14F-4D97-AF65-F5344CB8AC3E}">
        <p14:creationId xmlns:p14="http://schemas.microsoft.com/office/powerpoint/2010/main" val="143946472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1" y="609600"/>
            <a:ext cx="5688623"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59CF0213-596D-4DE6-9FD4-9BC4FC8A5D2E}" type="datetimeFigureOut">
              <a:rPr lang="en-GB" smtClean="0"/>
              <a:pPr/>
              <a:t>25/10/2012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8BFE87A5-9226-4710-B826-6BB446476508}" type="slidenum">
              <a:rPr lang="en-GB" smtClean="0"/>
              <a:pPr/>
              <a:t>‹#›</a:t>
            </a:fld>
            <a:endParaRPr lang="en-GB"/>
          </a:p>
        </p:txBody>
      </p:sp>
    </p:spTree>
    <p:extLst>
      <p:ext uri="{BB962C8B-B14F-4D97-AF65-F5344CB8AC3E}">
        <p14:creationId xmlns:p14="http://schemas.microsoft.com/office/powerpoint/2010/main" val="347825482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smtClean="0"/>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smtClean="0"/>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rtl="0" eaLnBrk="0" hangingPunct="0">
              <a:defRPr sz="1400">
                <a:solidFill>
                  <a:srgbClr val="12112B"/>
                </a:solidFill>
                <a:latin typeface="+mn-lt"/>
                <a:cs typeface="+mn-cs"/>
              </a:defRPr>
            </a:lvl1pPr>
          </a:lstStyle>
          <a:p>
            <a:fld id="{59CF0213-596D-4DE6-9FD4-9BC4FC8A5D2E}" type="datetimeFigureOut">
              <a:rPr lang="en-GB" smtClean="0"/>
              <a:pPr/>
              <a:t>25/10/2012</a:t>
            </a:fld>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rtl="0" eaLnBrk="0" hangingPunct="0">
              <a:defRPr sz="1400">
                <a:solidFill>
                  <a:srgbClr val="12112B"/>
                </a:solidFill>
                <a:latin typeface="+mn-lt"/>
                <a:cs typeface="+mn-cs"/>
              </a:defRPr>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rtl="0" eaLnBrk="0" hangingPunct="0">
              <a:defRPr sz="1400">
                <a:solidFill>
                  <a:srgbClr val="12112B"/>
                </a:solidFill>
                <a:latin typeface="+mn-lt"/>
                <a:cs typeface="+mn-cs"/>
              </a:defRPr>
            </a:lvl1pPr>
          </a:lstStyle>
          <a:p>
            <a:fld id="{8BFE87A5-9226-4710-B826-6BB44647650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nLst>
      <p:par>
        <p:cTn id="1" dur="indefinite" restart="never" nodeType="tmRoot"/>
      </p:par>
    </p:tnLst>
  </p:timing>
  <p:txStyles>
    <p:titleStyle>
      <a:lvl1pPr algn="ctr" rtl="0" eaLnBrk="1" fontAlgn="base" hangingPunct="1">
        <a:spcBef>
          <a:spcPct val="0"/>
        </a:spcBef>
        <a:spcAft>
          <a:spcPct val="0"/>
        </a:spcAft>
        <a:defRPr sz="4400">
          <a:solidFill>
            <a:srgbClr val="12112B"/>
          </a:solidFill>
          <a:latin typeface="+mj-lt"/>
          <a:ea typeface="+mj-ea"/>
          <a:cs typeface="+mj-cs"/>
        </a:defRPr>
      </a:lvl1pPr>
      <a:lvl2pPr algn="ctr" rtl="0" eaLnBrk="1" fontAlgn="base" hangingPunct="1">
        <a:spcBef>
          <a:spcPct val="0"/>
        </a:spcBef>
        <a:spcAft>
          <a:spcPct val="0"/>
        </a:spcAft>
        <a:defRPr sz="4400">
          <a:solidFill>
            <a:srgbClr val="12112B"/>
          </a:solidFill>
          <a:latin typeface="Trebuchet MS" pitchFamily="34" charset="0"/>
        </a:defRPr>
      </a:lvl2pPr>
      <a:lvl3pPr algn="ctr" rtl="0" eaLnBrk="1" fontAlgn="base" hangingPunct="1">
        <a:spcBef>
          <a:spcPct val="0"/>
        </a:spcBef>
        <a:spcAft>
          <a:spcPct val="0"/>
        </a:spcAft>
        <a:defRPr sz="4400">
          <a:solidFill>
            <a:srgbClr val="12112B"/>
          </a:solidFill>
          <a:latin typeface="Trebuchet MS" pitchFamily="34" charset="0"/>
        </a:defRPr>
      </a:lvl3pPr>
      <a:lvl4pPr algn="ctr" rtl="0" eaLnBrk="1" fontAlgn="base" hangingPunct="1">
        <a:spcBef>
          <a:spcPct val="0"/>
        </a:spcBef>
        <a:spcAft>
          <a:spcPct val="0"/>
        </a:spcAft>
        <a:defRPr sz="4400">
          <a:solidFill>
            <a:srgbClr val="12112B"/>
          </a:solidFill>
          <a:latin typeface="Trebuchet MS" pitchFamily="34" charset="0"/>
        </a:defRPr>
      </a:lvl4pPr>
      <a:lvl5pPr algn="ctr" rtl="0" eaLnBrk="1" fontAlgn="base" hangingPunct="1">
        <a:spcBef>
          <a:spcPct val="0"/>
        </a:spcBef>
        <a:spcAft>
          <a:spcPct val="0"/>
        </a:spcAft>
        <a:defRPr sz="4400">
          <a:solidFill>
            <a:srgbClr val="12112B"/>
          </a:solidFill>
          <a:latin typeface="Trebuchet MS" pitchFamily="34" charset="0"/>
        </a:defRPr>
      </a:lvl5pPr>
      <a:lvl6pPr marL="457200" algn="ctr" rtl="0" eaLnBrk="1" fontAlgn="base" hangingPunct="1">
        <a:spcBef>
          <a:spcPct val="0"/>
        </a:spcBef>
        <a:spcAft>
          <a:spcPct val="0"/>
        </a:spcAft>
        <a:defRPr sz="4400">
          <a:solidFill>
            <a:srgbClr val="12112B"/>
          </a:solidFill>
          <a:latin typeface="Trebuchet MS" pitchFamily="34" charset="0"/>
        </a:defRPr>
      </a:lvl6pPr>
      <a:lvl7pPr marL="914400" algn="ctr" rtl="0" eaLnBrk="1" fontAlgn="base" hangingPunct="1">
        <a:spcBef>
          <a:spcPct val="0"/>
        </a:spcBef>
        <a:spcAft>
          <a:spcPct val="0"/>
        </a:spcAft>
        <a:defRPr sz="4400">
          <a:solidFill>
            <a:srgbClr val="12112B"/>
          </a:solidFill>
          <a:latin typeface="Trebuchet MS" pitchFamily="34" charset="0"/>
        </a:defRPr>
      </a:lvl7pPr>
      <a:lvl8pPr marL="1371600" algn="ctr" rtl="0" eaLnBrk="1" fontAlgn="base" hangingPunct="1">
        <a:spcBef>
          <a:spcPct val="0"/>
        </a:spcBef>
        <a:spcAft>
          <a:spcPct val="0"/>
        </a:spcAft>
        <a:defRPr sz="4400">
          <a:solidFill>
            <a:srgbClr val="12112B"/>
          </a:solidFill>
          <a:latin typeface="Trebuchet MS" pitchFamily="34" charset="0"/>
        </a:defRPr>
      </a:lvl8pPr>
      <a:lvl9pPr marL="1828800" algn="ctr" rtl="0" eaLnBrk="1" fontAlgn="base" hangingPunct="1">
        <a:spcBef>
          <a:spcPct val="0"/>
        </a:spcBef>
        <a:spcAft>
          <a:spcPct val="0"/>
        </a:spcAft>
        <a:defRPr sz="4400">
          <a:solidFill>
            <a:srgbClr val="12112B"/>
          </a:solidFill>
          <a:latin typeface="Trebuchet MS" pitchFamily="34" charset="0"/>
        </a:defRPr>
      </a:lvl9pPr>
    </p:titleStyle>
    <p:bodyStyle>
      <a:lvl1pPr marL="342900" indent="-342900" algn="l" rtl="0" eaLnBrk="1" fontAlgn="base" hangingPunct="1">
        <a:spcBef>
          <a:spcPct val="20000"/>
        </a:spcBef>
        <a:spcAft>
          <a:spcPct val="0"/>
        </a:spcAft>
        <a:buChar char="•"/>
        <a:defRPr sz="3200">
          <a:solidFill>
            <a:srgbClr val="12112B"/>
          </a:solidFill>
          <a:latin typeface="+mn-lt"/>
          <a:ea typeface="+mn-ea"/>
          <a:cs typeface="+mn-cs"/>
        </a:defRPr>
      </a:lvl1pPr>
      <a:lvl2pPr marL="742950" indent="-285750" algn="l" rtl="0" eaLnBrk="1" fontAlgn="base" hangingPunct="1">
        <a:spcBef>
          <a:spcPct val="20000"/>
        </a:spcBef>
        <a:spcAft>
          <a:spcPct val="0"/>
        </a:spcAft>
        <a:buChar char="–"/>
        <a:defRPr sz="2800">
          <a:solidFill>
            <a:srgbClr val="12112B"/>
          </a:solidFill>
          <a:latin typeface="+mn-lt"/>
        </a:defRPr>
      </a:lvl2pPr>
      <a:lvl3pPr marL="1143000" indent="-228600" algn="l" rtl="0" eaLnBrk="1" fontAlgn="base" hangingPunct="1">
        <a:spcBef>
          <a:spcPct val="20000"/>
        </a:spcBef>
        <a:spcAft>
          <a:spcPct val="0"/>
        </a:spcAft>
        <a:buChar char="•"/>
        <a:defRPr sz="2400">
          <a:solidFill>
            <a:srgbClr val="12112B"/>
          </a:solidFill>
          <a:latin typeface="+mn-lt"/>
        </a:defRPr>
      </a:lvl3pPr>
      <a:lvl4pPr marL="1600200" indent="-228600" algn="l" rtl="0" eaLnBrk="1" fontAlgn="base" hangingPunct="1">
        <a:spcBef>
          <a:spcPct val="20000"/>
        </a:spcBef>
        <a:spcAft>
          <a:spcPct val="0"/>
        </a:spcAft>
        <a:buChar char="–"/>
        <a:defRPr sz="2000">
          <a:solidFill>
            <a:srgbClr val="12112B"/>
          </a:solidFill>
          <a:latin typeface="+mn-lt"/>
        </a:defRPr>
      </a:lvl4pPr>
      <a:lvl5pPr marL="2057400" indent="-228600" algn="l" rtl="0" eaLnBrk="1" fontAlgn="base" hangingPunct="1">
        <a:spcBef>
          <a:spcPct val="20000"/>
        </a:spcBef>
        <a:spcAft>
          <a:spcPct val="0"/>
        </a:spcAft>
        <a:buChar char="»"/>
        <a:defRPr sz="2000">
          <a:solidFill>
            <a:srgbClr val="12112B"/>
          </a:solidFill>
          <a:latin typeface="+mn-lt"/>
        </a:defRPr>
      </a:lvl5pPr>
      <a:lvl6pPr marL="2514600" indent="-228600" algn="l" rtl="0" eaLnBrk="1" fontAlgn="base" hangingPunct="1">
        <a:spcBef>
          <a:spcPct val="20000"/>
        </a:spcBef>
        <a:spcAft>
          <a:spcPct val="0"/>
        </a:spcAft>
        <a:buChar char="»"/>
        <a:defRPr sz="2000">
          <a:solidFill>
            <a:srgbClr val="12112B"/>
          </a:solidFill>
          <a:latin typeface="+mn-lt"/>
        </a:defRPr>
      </a:lvl6pPr>
      <a:lvl7pPr marL="2971800" indent="-228600" algn="l" rtl="0" eaLnBrk="1" fontAlgn="base" hangingPunct="1">
        <a:spcBef>
          <a:spcPct val="20000"/>
        </a:spcBef>
        <a:spcAft>
          <a:spcPct val="0"/>
        </a:spcAft>
        <a:buChar char="»"/>
        <a:defRPr sz="2000">
          <a:solidFill>
            <a:srgbClr val="12112B"/>
          </a:solidFill>
          <a:latin typeface="+mn-lt"/>
        </a:defRPr>
      </a:lvl7pPr>
      <a:lvl8pPr marL="3429000" indent="-228600" algn="l" rtl="0" eaLnBrk="1" fontAlgn="base" hangingPunct="1">
        <a:spcBef>
          <a:spcPct val="20000"/>
        </a:spcBef>
        <a:spcAft>
          <a:spcPct val="0"/>
        </a:spcAft>
        <a:buChar char="»"/>
        <a:defRPr sz="2000">
          <a:solidFill>
            <a:srgbClr val="12112B"/>
          </a:solidFill>
          <a:latin typeface="+mn-lt"/>
        </a:defRPr>
      </a:lvl8pPr>
      <a:lvl9pPr marL="3886200" indent="-228600" algn="l" rtl="0" eaLnBrk="1" fontAlgn="base" hangingPunct="1">
        <a:spcBef>
          <a:spcPct val="20000"/>
        </a:spcBef>
        <a:spcAft>
          <a:spcPct val="0"/>
        </a:spcAft>
        <a:buChar char="»"/>
        <a:defRPr sz="2000">
          <a:solidFill>
            <a:srgbClr val="12112B"/>
          </a:solidFill>
          <a:latin typeface="+mn-lt"/>
        </a:defRPr>
      </a:lvl9pPr>
    </p:bodyStyle>
    <p:otherStyle>
      <a:defPPr>
        <a:defRPr lang="ar-BH"/>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Perspectives in Management</a:t>
            </a:r>
            <a:endParaRPr lang="en-GB" dirty="0"/>
          </a:p>
        </p:txBody>
      </p:sp>
      <p:sp>
        <p:nvSpPr>
          <p:cNvPr id="3" name="Subtitle 2"/>
          <p:cNvSpPr>
            <a:spLocks noGrp="1"/>
          </p:cNvSpPr>
          <p:nvPr>
            <p:ph type="subTitle" idx="1"/>
          </p:nvPr>
        </p:nvSpPr>
        <p:spPr/>
        <p:txBody>
          <a:bodyPr/>
          <a:lstStyle/>
          <a:p>
            <a:r>
              <a:rPr lang="en-GB" dirty="0" smtClean="0"/>
              <a:t>Caroline Jawad 2012</a:t>
            </a:r>
            <a:endParaRPr lang="en-GB" dirty="0"/>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1" name="Oval 5"/>
          <p:cNvSpPr>
            <a:spLocks noChangeArrowheads="1"/>
          </p:cNvSpPr>
          <p:nvPr/>
        </p:nvSpPr>
        <p:spPr bwMode="auto">
          <a:xfrm>
            <a:off x="0" y="5486400"/>
            <a:ext cx="3962400" cy="1143000"/>
          </a:xfrm>
          <a:prstGeom prst="ellipse">
            <a:avLst/>
          </a:prstGeom>
          <a:solidFill>
            <a:schemeClr val="accent2"/>
          </a:solidFill>
          <a:ln w="9525">
            <a:solidFill>
              <a:schemeClr val="tx1"/>
            </a:solidFill>
            <a:round/>
            <a:headEnd/>
            <a:tailEnd/>
          </a:ln>
          <a:effectLst/>
        </p:spPr>
        <p:txBody>
          <a:bodyPr wrap="none" anchor="ctr">
            <a:prstTxWarp prst="textNoShape">
              <a:avLst/>
            </a:prstTxWarp>
          </a:bodyPr>
          <a:lstStyle/>
          <a:p>
            <a:endParaRPr lang="en-US"/>
          </a:p>
        </p:txBody>
      </p:sp>
      <p:sp>
        <p:nvSpPr>
          <p:cNvPr id="14338" name="Rectangle 2"/>
          <p:cNvSpPr>
            <a:spLocks noGrp="1" noChangeArrowheads="1"/>
          </p:cNvSpPr>
          <p:nvPr>
            <p:ph type="title"/>
          </p:nvPr>
        </p:nvSpPr>
        <p:spPr>
          <a:xfrm>
            <a:off x="0" y="5638800"/>
            <a:ext cx="3962400" cy="762000"/>
          </a:xfrm>
        </p:spPr>
        <p:txBody>
          <a:bodyPr/>
          <a:lstStyle/>
          <a:p>
            <a:pPr algn="ctr"/>
            <a:r>
              <a:rPr lang="en-US" sz="3600" b="1"/>
              <a:t>Time Perspectives</a:t>
            </a:r>
            <a:endParaRPr lang="en-US"/>
          </a:p>
        </p:txBody>
      </p:sp>
      <p:sp>
        <p:nvSpPr>
          <p:cNvPr id="14339" name="Rectangle 3"/>
          <p:cNvSpPr>
            <a:spLocks noGrp="1" noChangeArrowheads="1"/>
          </p:cNvSpPr>
          <p:nvPr>
            <p:ph sz="half" idx="1"/>
          </p:nvPr>
        </p:nvSpPr>
        <p:spPr>
          <a:xfrm>
            <a:off x="457200" y="304800"/>
            <a:ext cx="3810000" cy="5181600"/>
          </a:xfrm>
        </p:spPr>
        <p:txBody>
          <a:bodyPr/>
          <a:lstStyle/>
          <a:p>
            <a:pPr algn="ctr"/>
            <a:r>
              <a:rPr lang="en-US" b="1" i="1">
                <a:solidFill>
                  <a:srgbClr val="2A57B2"/>
                </a:solidFill>
              </a:rPr>
              <a:t>Humans- 2 million years ago.</a:t>
            </a:r>
          </a:p>
          <a:p>
            <a:pPr algn="ctr"/>
            <a:r>
              <a:rPr lang="en-US" b="1" i="1">
                <a:solidFill>
                  <a:srgbClr val="2A57B2"/>
                </a:solidFill>
              </a:rPr>
              <a:t>Cave Drawings- 30,000 years ago.</a:t>
            </a:r>
          </a:p>
          <a:p>
            <a:pPr algn="ctr"/>
            <a:r>
              <a:rPr lang="en-US" b="1" i="1">
                <a:solidFill>
                  <a:srgbClr val="2A57B2"/>
                </a:solidFill>
              </a:rPr>
              <a:t>Hunting and Gatherers- till 12,000 years ago.</a:t>
            </a:r>
          </a:p>
          <a:p>
            <a:pPr algn="ctr"/>
            <a:r>
              <a:rPr lang="en-US" b="1" i="1">
                <a:solidFill>
                  <a:srgbClr val="2A57B2"/>
                </a:solidFill>
              </a:rPr>
              <a:t>Writing- 5,000 years ago.</a:t>
            </a:r>
          </a:p>
          <a:p>
            <a:pPr algn="ctr"/>
            <a:r>
              <a:rPr lang="en-US" b="1" i="1">
                <a:solidFill>
                  <a:srgbClr val="2A57B2"/>
                </a:solidFill>
              </a:rPr>
              <a:t>Industrialization- 200 years ago.</a:t>
            </a:r>
          </a:p>
        </p:txBody>
      </p:sp>
      <p:sp>
        <p:nvSpPr>
          <p:cNvPr id="14340" name="Rectangle 4"/>
          <p:cNvSpPr>
            <a:spLocks noGrp="1" noChangeArrowheads="1"/>
          </p:cNvSpPr>
          <p:nvPr>
            <p:ph sz="half" idx="2"/>
          </p:nvPr>
        </p:nvSpPr>
        <p:spPr>
          <a:xfrm>
            <a:off x="4343400" y="304800"/>
            <a:ext cx="3810000" cy="6019800"/>
          </a:xfrm>
        </p:spPr>
        <p:txBody>
          <a:bodyPr>
            <a:normAutofit fontScale="92500" lnSpcReduction="20000"/>
          </a:bodyPr>
          <a:lstStyle/>
          <a:p>
            <a:pPr algn="ctr"/>
            <a:r>
              <a:rPr lang="en-US" b="1" i="1">
                <a:solidFill>
                  <a:srgbClr val="2A57B2"/>
                </a:solidFill>
              </a:rPr>
              <a:t>The birth of sociology came form the changing of society.</a:t>
            </a:r>
          </a:p>
          <a:p>
            <a:pPr algn="ctr"/>
            <a:r>
              <a:rPr lang="en-US" b="1" i="1">
                <a:solidFill>
                  <a:srgbClr val="2A57B2"/>
                </a:solidFill>
              </a:rPr>
              <a:t>Industrialization changed the system of production.</a:t>
            </a:r>
          </a:p>
          <a:p>
            <a:pPr algn="ctr"/>
            <a:r>
              <a:rPr lang="en-US" b="1" i="1">
                <a:solidFill>
                  <a:srgbClr val="2A57B2"/>
                </a:solidFill>
              </a:rPr>
              <a:t>People moved to cities to find work.  Cities began to experience growth.</a:t>
            </a:r>
          </a:p>
          <a:p>
            <a:pPr algn="ctr"/>
            <a:r>
              <a:rPr lang="en-US" b="1" i="1">
                <a:solidFill>
                  <a:srgbClr val="2A57B2"/>
                </a:solidFill>
              </a:rPr>
              <a:t>These changes brought new political ideas.</a:t>
            </a:r>
          </a:p>
          <a:p>
            <a:pPr algn="ctr"/>
            <a:r>
              <a:rPr lang="en-US" b="1" i="1">
                <a:solidFill>
                  <a:srgbClr val="2A57B2"/>
                </a:solidFill>
              </a:rPr>
              <a:t>Awareness of Society</a:t>
            </a: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Bureaucracy</a:t>
            </a:r>
            <a:endParaRPr lang="en-US" dirty="0"/>
          </a:p>
        </p:txBody>
      </p:sp>
      <p:sp>
        <p:nvSpPr>
          <p:cNvPr id="3" name="Content Placeholder 2"/>
          <p:cNvSpPr>
            <a:spLocks noGrp="1"/>
          </p:cNvSpPr>
          <p:nvPr>
            <p:ph idx="1"/>
          </p:nvPr>
        </p:nvSpPr>
        <p:spPr/>
        <p:txBody>
          <a:bodyPr>
            <a:normAutofit/>
          </a:bodyPr>
          <a:lstStyle/>
          <a:p>
            <a:r>
              <a:rPr lang="en-US" dirty="0" smtClean="0"/>
              <a:t>A model </a:t>
            </a:r>
            <a:r>
              <a:rPr lang="en-US" dirty="0"/>
              <a:t>of organization based upon rules, hierarchy, impersonality and a division of </a:t>
            </a:r>
            <a:r>
              <a:rPr lang="en-US" dirty="0" err="1"/>
              <a:t>labour</a:t>
            </a:r>
            <a:r>
              <a:rPr lang="en-US" dirty="0" smtClean="0"/>
              <a:t> </a:t>
            </a:r>
          </a:p>
          <a:p>
            <a:r>
              <a:rPr lang="en-US" dirty="0"/>
              <a:t>D</a:t>
            </a:r>
            <a:r>
              <a:rPr lang="en-US" dirty="0" smtClean="0"/>
              <a:t>ominant </a:t>
            </a:r>
            <a:r>
              <a:rPr lang="en-US" dirty="0"/>
              <a:t>form of organization for over a </a:t>
            </a:r>
            <a:r>
              <a:rPr lang="en-US" dirty="0" smtClean="0"/>
              <a:t>century </a:t>
            </a:r>
          </a:p>
          <a:p>
            <a:pPr>
              <a:buNone/>
            </a:pPr>
            <a:endParaRPr lang="en-US" dirty="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Problems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Poor employee motivation, producer-focus and inertia</a:t>
            </a:r>
          </a:p>
          <a:p>
            <a:r>
              <a:rPr lang="en-US" dirty="0"/>
              <a:t>P</a:t>
            </a:r>
            <a:r>
              <a:rPr lang="en-US" dirty="0" smtClean="0"/>
              <a:t>ost-bureaucracy - a new organizational model more suited to today’s business environment</a:t>
            </a:r>
          </a:p>
          <a:p>
            <a:r>
              <a:rPr lang="en-US" dirty="0" smtClean="0"/>
              <a:t>Post-bureaucracy is based on trust, empowerment, personal treatment and shared responsibility</a:t>
            </a:r>
          </a:p>
          <a:p>
            <a:r>
              <a:rPr lang="en-US" dirty="0"/>
              <a:t>I</a:t>
            </a:r>
            <a:r>
              <a:rPr lang="en-US" dirty="0" smtClean="0"/>
              <a:t>ts own problems in terms of loss of control, risk and unfairness</a:t>
            </a:r>
          </a:p>
          <a:p>
            <a:endParaRPr lang="en-US" dirty="0"/>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Critical</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Efficiency </a:t>
            </a:r>
            <a:r>
              <a:rPr lang="en-US" dirty="0"/>
              <a:t>and is guided by a search for control and </a:t>
            </a:r>
            <a:r>
              <a:rPr lang="en-US" dirty="0" smtClean="0"/>
              <a:t>performance</a:t>
            </a:r>
          </a:p>
          <a:p>
            <a:r>
              <a:rPr lang="en-US" dirty="0" smtClean="0"/>
              <a:t>Critical </a:t>
            </a:r>
            <a:r>
              <a:rPr lang="en-US" dirty="0"/>
              <a:t>approaches provide a</a:t>
            </a:r>
            <a:r>
              <a:rPr lang="en-US" dirty="0" smtClean="0"/>
              <a:t> radical </a:t>
            </a:r>
            <a:r>
              <a:rPr lang="en-US" dirty="0"/>
              <a:t>analysis of bureaucracy and post-</a:t>
            </a:r>
            <a:r>
              <a:rPr lang="en-US" dirty="0" smtClean="0"/>
              <a:t>bureaucracy</a:t>
            </a:r>
          </a:p>
          <a:p>
            <a:r>
              <a:rPr lang="en-US" dirty="0" smtClean="0"/>
              <a:t>From </a:t>
            </a:r>
            <a:r>
              <a:rPr lang="en-US" dirty="0"/>
              <a:t>a critical perspective bureaucracy is seen as dehumanizing</a:t>
            </a:r>
            <a:r>
              <a:rPr lang="en-US" dirty="0" smtClean="0"/>
              <a:t> </a:t>
            </a:r>
          </a:p>
          <a:p>
            <a:r>
              <a:rPr lang="en-US" dirty="0"/>
              <a:t>P</a:t>
            </a:r>
            <a:r>
              <a:rPr lang="en-US" dirty="0" smtClean="0"/>
              <a:t>ost</a:t>
            </a:r>
            <a:r>
              <a:rPr lang="en-US" dirty="0"/>
              <a:t>-bureaucracy </a:t>
            </a:r>
            <a:r>
              <a:rPr lang="en-US" dirty="0" smtClean="0"/>
              <a:t>is </a:t>
            </a:r>
            <a:r>
              <a:rPr lang="en-US" dirty="0"/>
              <a:t>an extension of </a:t>
            </a:r>
            <a:r>
              <a:rPr lang="en-US" dirty="0" smtClean="0"/>
              <a:t>control</a:t>
            </a:r>
          </a:p>
          <a:p>
            <a:r>
              <a:rPr lang="en-US" dirty="0"/>
              <a:t>B</a:t>
            </a:r>
            <a:r>
              <a:rPr lang="en-US" dirty="0" smtClean="0"/>
              <a:t>oth </a:t>
            </a:r>
            <a:r>
              <a:rPr lang="en-US" dirty="0"/>
              <a:t>are criticized for seeking efficiency from the point of view of those with power, to the neglect of other people and of the ethical purposes and consequences of </a:t>
            </a:r>
            <a:r>
              <a:rPr lang="en-US" dirty="0" smtClean="0"/>
              <a:t>organization</a:t>
            </a:r>
          </a:p>
          <a:p>
            <a:r>
              <a:rPr lang="en-US" dirty="0"/>
              <a:t>C</a:t>
            </a:r>
            <a:r>
              <a:rPr lang="en-US" dirty="0" smtClean="0"/>
              <a:t>ritical </a:t>
            </a:r>
            <a:r>
              <a:rPr lang="en-US" dirty="0"/>
              <a:t>approaches can be seen as utopian.</a:t>
            </a: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304800"/>
            <a:ext cx="8229600" cy="792163"/>
          </a:xfrm>
        </p:spPr>
        <p:txBody>
          <a:bodyPr/>
          <a:lstStyle/>
          <a:p>
            <a:r>
              <a:rPr lang="en-US" sz="4000" dirty="0">
                <a:solidFill>
                  <a:schemeClr val="tx1"/>
                </a:solidFill>
              </a:rPr>
              <a:t>Neoclassical organization theory</a:t>
            </a:r>
          </a:p>
        </p:txBody>
      </p:sp>
      <p:sp>
        <p:nvSpPr>
          <p:cNvPr id="29699" name="Rectangle 3"/>
          <p:cNvSpPr>
            <a:spLocks noGrp="1" noChangeArrowheads="1"/>
          </p:cNvSpPr>
          <p:nvPr>
            <p:ph idx="1"/>
          </p:nvPr>
        </p:nvSpPr>
        <p:spPr>
          <a:xfrm>
            <a:off x="381000" y="1295400"/>
            <a:ext cx="8305800" cy="5287963"/>
          </a:xfrm>
        </p:spPr>
        <p:txBody>
          <a:bodyPr/>
          <a:lstStyle/>
          <a:p>
            <a:pPr>
              <a:lnSpc>
                <a:spcPct val="90000"/>
              </a:lnSpc>
            </a:pPr>
            <a:r>
              <a:rPr lang="en-US"/>
              <a:t>Neoclassical theorists emerged after World War II. They wrote about the work of the classical theorists with a critical view. Many of the neoclassical theorists targeted the lack of attention given to the human condition within organizations as the focus of their work. </a:t>
            </a:r>
          </a:p>
          <a:p>
            <a:pPr lvl="1">
              <a:lnSpc>
                <a:spcPct val="90000"/>
              </a:lnSpc>
            </a:pPr>
            <a:r>
              <a:rPr lang="en-US"/>
              <a:t>Chester I. Barnard (1938), </a:t>
            </a:r>
            <a:r>
              <a:rPr lang="en-US" i="1"/>
              <a:t>The Economy of Incentives</a:t>
            </a:r>
          </a:p>
          <a:p>
            <a:pPr lvl="1">
              <a:lnSpc>
                <a:spcPct val="90000"/>
              </a:lnSpc>
            </a:pPr>
            <a:r>
              <a:rPr lang="en-US"/>
              <a:t>Robert K. Merton (1957), </a:t>
            </a:r>
            <a:r>
              <a:rPr lang="en-US" i="1"/>
              <a:t>Bureaucratic Structure and Personality</a:t>
            </a:r>
          </a:p>
        </p:txBody>
      </p:sp>
      <p:sp>
        <p:nvSpPr>
          <p:cNvPr id="5" name="Slide Number Placeholder 5"/>
          <p:cNvSpPr>
            <a:spLocks noGrp="1"/>
          </p:cNvSpPr>
          <p:nvPr>
            <p:ph type="sldNum" sz="quarter" idx="12"/>
          </p:nvPr>
        </p:nvSpPr>
        <p:spPr/>
        <p:txBody>
          <a:bodyPr/>
          <a:lstStyle/>
          <a:p>
            <a:fld id="{DA536C37-4079-B648-B2AD-F2EE155C2C2F}" type="slidenum">
              <a:rPr lang="en-US"/>
              <a:pPr/>
              <a:t>6</a:t>
            </a:fld>
            <a:endParaRPr lang="en-US"/>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Question</a:t>
            </a:r>
            <a:endParaRPr lang="en-GB" dirty="0"/>
          </a:p>
        </p:txBody>
      </p:sp>
      <p:sp>
        <p:nvSpPr>
          <p:cNvPr id="3" name="Content Placeholder 2"/>
          <p:cNvSpPr>
            <a:spLocks noGrp="1"/>
          </p:cNvSpPr>
          <p:nvPr>
            <p:ph idx="1"/>
          </p:nvPr>
        </p:nvSpPr>
        <p:spPr/>
        <p:txBody>
          <a:bodyPr/>
          <a:lstStyle/>
          <a:p>
            <a:r>
              <a:rPr lang="en-GB" dirty="0" smtClean="0"/>
              <a:t>What does it mean to be critical ?</a:t>
            </a:r>
            <a:endParaRPr lang="en-GB" dirty="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it mean to be ‘critical’?</a:t>
            </a:r>
            <a:endParaRPr lang="en-GB" dirty="0"/>
          </a:p>
        </p:txBody>
      </p:sp>
      <p:sp>
        <p:nvSpPr>
          <p:cNvPr id="3" name="Content Placeholder 2"/>
          <p:cNvSpPr>
            <a:spLocks noGrp="1"/>
          </p:cNvSpPr>
          <p:nvPr>
            <p:ph idx="1"/>
          </p:nvPr>
        </p:nvSpPr>
        <p:spPr/>
        <p:txBody>
          <a:bodyPr>
            <a:normAutofit fontScale="85000" lnSpcReduction="20000"/>
          </a:bodyPr>
          <a:lstStyle/>
          <a:p>
            <a:pPr lvl="0"/>
            <a:r>
              <a:rPr lang="en-US" dirty="0"/>
              <a:t>Criticism is the formation of a </a:t>
            </a:r>
            <a:r>
              <a:rPr lang="en-US" dirty="0" smtClean="0"/>
              <a:t>judgment </a:t>
            </a:r>
            <a:r>
              <a:rPr lang="en-US" dirty="0"/>
              <a:t>toward something, typically a human creation which the critic imagines could have been done otherwise (for better or worse</a:t>
            </a:r>
            <a:r>
              <a:rPr lang="en-US" dirty="0" smtClean="0"/>
              <a:t>)</a:t>
            </a:r>
            <a:endParaRPr lang="en-US" sz="2000" dirty="0"/>
          </a:p>
          <a:p>
            <a:pPr lvl="1"/>
            <a:r>
              <a:rPr lang="en-US" dirty="0"/>
              <a:t>a.</a:t>
            </a:r>
            <a:r>
              <a:rPr lang="en-US" sz="800" dirty="0"/>
              <a:t>  </a:t>
            </a:r>
            <a:r>
              <a:rPr lang="en-US" dirty="0"/>
              <a:t>Thus, criticism presupposes a strong divide between ‘subject’ (the critic) and ‘object’ (the </a:t>
            </a:r>
            <a:r>
              <a:rPr lang="en-US" dirty="0" err="1" smtClean="0"/>
              <a:t>criticised</a:t>
            </a:r>
            <a:r>
              <a:rPr lang="en-US" dirty="0"/>
              <a:t>), yet it also presupposes that the subject has an ‘interest’ in the object though s/he was not involved in its </a:t>
            </a:r>
            <a:r>
              <a:rPr lang="en-US" dirty="0" smtClean="0"/>
              <a:t>constitution</a:t>
            </a:r>
            <a:endParaRPr lang="en-US" sz="1800" dirty="0"/>
          </a:p>
          <a:p>
            <a:pPr lvl="1"/>
            <a:r>
              <a:rPr lang="en-US" dirty="0"/>
              <a:t>b.</a:t>
            </a:r>
            <a:r>
              <a:rPr lang="en-US" sz="800" dirty="0"/>
              <a:t>  </a:t>
            </a:r>
            <a:r>
              <a:rPr lang="en-US" dirty="0"/>
              <a:t>In ancient Athens, the ‘</a:t>
            </a:r>
            <a:r>
              <a:rPr lang="en-US" dirty="0" err="1"/>
              <a:t>kritik</a:t>
            </a:r>
            <a:r>
              <a:rPr lang="en-US" dirty="0"/>
              <a:t>’ was the judge who delivered a verdict in a trial, a ‘primus inter pares’ (‘first among equals</a:t>
            </a:r>
            <a:r>
              <a:rPr lang="en-US" dirty="0" smtClean="0"/>
              <a:t>’)</a:t>
            </a:r>
            <a:endParaRPr lang="en-US" sz="1800" dirty="0"/>
          </a:p>
          <a:p>
            <a:endParaRPr lang="en-GB"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for the module</a:t>
            </a:r>
            <a:endParaRPr lang="en-GB" dirty="0"/>
          </a:p>
        </p:txBody>
      </p:sp>
      <p:sp>
        <p:nvSpPr>
          <p:cNvPr id="3" name="Content Placeholder 2"/>
          <p:cNvSpPr>
            <a:spLocks noGrp="1"/>
          </p:cNvSpPr>
          <p:nvPr>
            <p:ph idx="1"/>
          </p:nvPr>
        </p:nvSpPr>
        <p:spPr/>
        <p:txBody>
          <a:bodyPr/>
          <a:lstStyle/>
          <a:p>
            <a:r>
              <a:rPr lang="en-GB" dirty="0"/>
              <a:t>Critical </a:t>
            </a:r>
            <a:r>
              <a:rPr lang="en-GB" dirty="0" smtClean="0"/>
              <a:t>Issues in Management (CIM) (or Critical Management Studies, CMS) </a:t>
            </a:r>
            <a:r>
              <a:rPr lang="en-GB" dirty="0"/>
              <a:t>offers a range of alternatives to mainstream management theory with a view to radically transforming management </a:t>
            </a:r>
            <a:r>
              <a:rPr lang="en-GB" dirty="0" smtClean="0"/>
              <a:t>practice</a:t>
            </a:r>
            <a:endParaRPr lang="en-GB"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Being ‘Critical’</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Not standing outside management – exposing flaws and weaknesses</a:t>
            </a:r>
          </a:p>
          <a:p>
            <a:r>
              <a:rPr lang="en-GB" dirty="0" smtClean="0"/>
              <a:t>It is a commitment to improve the abilities of managers to manage better</a:t>
            </a:r>
          </a:p>
          <a:p>
            <a:r>
              <a:rPr lang="en-GB" dirty="0" smtClean="0"/>
              <a:t>Investigation in practice</a:t>
            </a:r>
          </a:p>
          <a:p>
            <a:r>
              <a:rPr lang="en-GB" dirty="0" smtClean="0"/>
              <a:t>Critical activity – theory and analysis</a:t>
            </a:r>
          </a:p>
          <a:p>
            <a:r>
              <a:rPr lang="en-GB" dirty="0" smtClean="0"/>
              <a:t>Managers to be self-critical</a:t>
            </a:r>
          </a:p>
          <a:p>
            <a:r>
              <a:rPr lang="en-GB" dirty="0" smtClean="0"/>
              <a:t>Necessary for managers to learn, adapt and influence the dynamic conditions of 21</a:t>
            </a:r>
            <a:r>
              <a:rPr lang="en-GB" baseline="30000" dirty="0" smtClean="0"/>
              <a:t>st</a:t>
            </a:r>
            <a:r>
              <a:rPr lang="en-GB" dirty="0" smtClean="0"/>
              <a:t> century</a:t>
            </a:r>
            <a:endParaRPr lang="en-GB" dirty="0"/>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Akella</a:t>
            </a:r>
            <a:r>
              <a:rPr lang="en-GB" dirty="0" smtClean="0"/>
              <a:t> (2008, page 100)</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‘Critical Management Studies (CMS) is interested in examining and challenging the legitimacy of traditional management theories, values and assumptions. CMS believes by reflecting and questioning existing management practices, it is possible to generate better norms, policies, ideas and management values. The essence of CMS is to deconstruct the various management techniques and functions, to expose any forms of discrimination and exploitation taking place in contemporary organisations and emancipate employees from their pain, suffering and frustration’</a:t>
            </a:r>
          </a:p>
          <a:p>
            <a:endParaRPr lang="en-GB" dirty="0"/>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Critical Theory?</a:t>
            </a:r>
            <a:endParaRPr lang="en-GB" dirty="0"/>
          </a:p>
        </p:txBody>
      </p:sp>
      <p:sp>
        <p:nvSpPr>
          <p:cNvPr id="3" name="Content Placeholder 2"/>
          <p:cNvSpPr>
            <a:spLocks noGrp="1"/>
          </p:cNvSpPr>
          <p:nvPr>
            <p:ph idx="1"/>
          </p:nvPr>
        </p:nvSpPr>
        <p:spPr/>
        <p:txBody>
          <a:bodyPr>
            <a:normAutofit/>
          </a:bodyPr>
          <a:lstStyle/>
          <a:p>
            <a:pPr lvl="1"/>
            <a:r>
              <a:rPr lang="en-GB" dirty="0" smtClean="0"/>
              <a:t>Concerns</a:t>
            </a:r>
          </a:p>
          <a:p>
            <a:pPr lvl="1"/>
            <a:r>
              <a:rPr lang="en-GB" dirty="0" smtClean="0"/>
              <a:t>to analyse social conditions</a:t>
            </a:r>
          </a:p>
          <a:p>
            <a:pPr lvl="1"/>
            <a:r>
              <a:rPr lang="en-GB" dirty="0" smtClean="0"/>
              <a:t>to criticise the unjustified use of power</a:t>
            </a:r>
          </a:p>
          <a:p>
            <a:pPr lvl="1"/>
            <a:r>
              <a:rPr lang="en-GB" dirty="0" smtClean="0"/>
              <a:t>to change established social traditions and institutions so that human beings are freed from dependency, subordination and suppression</a:t>
            </a:r>
          </a:p>
          <a:p>
            <a:endParaRPr lang="en-GB" dirty="0"/>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Continued</a:t>
            </a:r>
            <a:endParaRPr lang="en-GB" dirty="0"/>
          </a:p>
        </p:txBody>
      </p:sp>
      <p:sp>
        <p:nvSpPr>
          <p:cNvPr id="3" name="Content Placeholder 2"/>
          <p:cNvSpPr>
            <a:spLocks noGrp="1"/>
          </p:cNvSpPr>
          <p:nvPr>
            <p:ph idx="1"/>
          </p:nvPr>
        </p:nvSpPr>
        <p:spPr/>
        <p:txBody>
          <a:bodyPr>
            <a:normAutofit fontScale="92500" lnSpcReduction="20000"/>
          </a:bodyPr>
          <a:lstStyle/>
          <a:p>
            <a:pPr lvl="1">
              <a:buNone/>
            </a:pPr>
            <a:r>
              <a:rPr lang="en-GB" sz="3200" dirty="0" smtClean="0"/>
              <a:t>Critical perspective is oriented towards the development of a more humane, rational, and just society</a:t>
            </a:r>
          </a:p>
          <a:p>
            <a:r>
              <a:rPr lang="en-GB" dirty="0" smtClean="0"/>
              <a:t>Values and normative judgments are considered subjective and cannot be generalised or verified</a:t>
            </a:r>
          </a:p>
          <a:p>
            <a:r>
              <a:rPr lang="en-GB" dirty="0" smtClean="0"/>
              <a:t>Positivism is the search for regularities in the world by means of systematic observation and experimentation and also the explanation of observed social phenomena with the help of general theories about causes and effects (Scherer 2003)</a:t>
            </a:r>
          </a:p>
          <a:p>
            <a:endParaRPr lang="en-GB" dirty="0"/>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Critical Theory: A Brief History of the Frankfurt School</a:t>
            </a:r>
            <a:endParaRPr lang="en-GB" dirty="0"/>
          </a:p>
        </p:txBody>
      </p:sp>
      <p:sp>
        <p:nvSpPr>
          <p:cNvPr id="3" name="Content Placeholder 2"/>
          <p:cNvSpPr>
            <a:spLocks noGrp="1"/>
          </p:cNvSpPr>
          <p:nvPr>
            <p:ph idx="1"/>
          </p:nvPr>
        </p:nvSpPr>
        <p:spPr/>
        <p:txBody>
          <a:bodyPr>
            <a:normAutofit lnSpcReduction="10000"/>
          </a:bodyPr>
          <a:lstStyle/>
          <a:p>
            <a:r>
              <a:rPr lang="en-GB" dirty="0" smtClean="0"/>
              <a:t>1920s and 30s Frankfurt Institute of Social Research – dedicated to critical analysis of modern capitalism</a:t>
            </a:r>
          </a:p>
          <a:p>
            <a:r>
              <a:rPr lang="en-GB" dirty="0" smtClean="0"/>
              <a:t>Nazi seizure of power - closed</a:t>
            </a:r>
          </a:p>
          <a:p>
            <a:r>
              <a:rPr lang="en-GB" dirty="0" smtClean="0"/>
              <a:t>Individuals can become aware of conditions of oppression and subordination</a:t>
            </a:r>
          </a:p>
          <a:p>
            <a:r>
              <a:rPr lang="en-GB" dirty="0" smtClean="0"/>
              <a:t>CT  and revitalisation of the ideas of the Enlightenment may help them to strengthen individual autonomy and civic liberties</a:t>
            </a:r>
            <a:endParaRPr lang="en-GB" dirty="0"/>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r>
              <a:rPr lang="en-GB" sz="2800" dirty="0" smtClean="0"/>
              <a:t>Using scientific methods people dominate nature and social institutions - science becomes an efficient instrument of control for those who are in office and power</a:t>
            </a:r>
          </a:p>
          <a:p>
            <a:r>
              <a:rPr lang="en-GB" sz="2800" dirty="0" smtClean="0"/>
              <a:t>New forms control more powerful and destructive than those grounded in tradition, common sense, and religion</a:t>
            </a:r>
            <a:endParaRPr lang="en-GB" sz="2800" dirty="0"/>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r>
              <a:rPr lang="en-GB" sz="2800" dirty="0" smtClean="0"/>
              <a:t>After  the war, return to Frankfurt and re-established the school </a:t>
            </a:r>
          </a:p>
          <a:p>
            <a:r>
              <a:rPr lang="en-GB" sz="2800" dirty="0" smtClean="0"/>
              <a:t>But Holocaust and totalitarian systems in Third Reich Germany, Fascist Italy, and Stalinist Soviet Union, their optimism about the possibilities of bringing about social change in modern societies through education and enlightenment had faded (</a:t>
            </a:r>
            <a:r>
              <a:rPr lang="en-GB" sz="2800" dirty="0" err="1" smtClean="0"/>
              <a:t>Horkheimer</a:t>
            </a:r>
            <a:r>
              <a:rPr lang="en-GB" sz="2800" dirty="0" smtClean="0"/>
              <a:t> and </a:t>
            </a:r>
            <a:r>
              <a:rPr lang="en-GB" sz="2800" dirty="0" err="1" smtClean="0"/>
              <a:t>Adorno</a:t>
            </a:r>
            <a:r>
              <a:rPr lang="en-GB" sz="2800" dirty="0" smtClean="0"/>
              <a:t> 1947)</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r>
              <a:rPr lang="en-GB" sz="2800" dirty="0" smtClean="0"/>
              <a:t>Students’ revolt in the 1960s, critical ideas gained practical significance and wider recognition</a:t>
            </a:r>
          </a:p>
          <a:p>
            <a:r>
              <a:rPr lang="en-GB" sz="2800" dirty="0" smtClean="0"/>
              <a:t>Marcuse (1964) students, intellectuals, and artists – were capable of rejecting the materialist lifestyle of capitalist societies and of remaining at a critical distance from the establishment</a:t>
            </a:r>
            <a:endParaRPr lang="en-GB" sz="2800" dirty="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Critical perspective is the constant </a:t>
            </a:r>
            <a:r>
              <a:rPr lang="en-GB" dirty="0"/>
              <a:t>pursuit of “the dark side of </a:t>
            </a:r>
            <a:r>
              <a:rPr lang="en-GB" dirty="0" smtClean="0"/>
              <a:t>organisations” (</a:t>
            </a:r>
            <a:r>
              <a:rPr lang="en-GB" dirty="0" err="1"/>
              <a:t>Willmott</a:t>
            </a:r>
            <a:r>
              <a:rPr lang="en-GB" dirty="0"/>
              <a:t>, 1993</a:t>
            </a:r>
            <a:r>
              <a:rPr lang="en-GB" dirty="0" smtClean="0"/>
              <a:t>)</a:t>
            </a:r>
          </a:p>
          <a:p>
            <a:r>
              <a:rPr lang="en-GB" dirty="0" smtClean="0"/>
              <a:t>Basic </a:t>
            </a:r>
            <a:r>
              <a:rPr lang="en-GB" dirty="0"/>
              <a:t>premise of</a:t>
            </a:r>
            <a:r>
              <a:rPr lang="en-GB" dirty="0" smtClean="0"/>
              <a:t> the critical perspective </a:t>
            </a:r>
            <a:r>
              <a:rPr lang="en-GB" dirty="0"/>
              <a:t>that the current form of </a:t>
            </a:r>
            <a:r>
              <a:rPr lang="en-GB" dirty="0" smtClean="0"/>
              <a:t>organised </a:t>
            </a:r>
            <a:r>
              <a:rPr lang="en-GB" dirty="0"/>
              <a:t>capitalism has destructive </a:t>
            </a:r>
            <a:r>
              <a:rPr lang="en-GB" dirty="0" smtClean="0"/>
              <a:t>and dehumanising </a:t>
            </a:r>
            <a:r>
              <a:rPr lang="en-GB" dirty="0"/>
              <a:t>effects that perpetuate social </a:t>
            </a:r>
            <a:r>
              <a:rPr lang="en-GB" dirty="0" smtClean="0"/>
              <a:t>inequalities</a:t>
            </a:r>
          </a:p>
          <a:p>
            <a:r>
              <a:rPr lang="en-GB" dirty="0" smtClean="0"/>
              <a:t>Since </a:t>
            </a:r>
            <a:r>
              <a:rPr lang="en-GB" dirty="0"/>
              <a:t>the collapse of the Berlin Wall </a:t>
            </a:r>
            <a:r>
              <a:rPr lang="en-GB" dirty="0" smtClean="0"/>
              <a:t>- little </a:t>
            </a:r>
            <a:r>
              <a:rPr lang="en-GB" dirty="0"/>
              <a:t>alternative to free market capitalism</a:t>
            </a:r>
            <a:r>
              <a:rPr lang="en-GB" dirty="0" smtClean="0"/>
              <a:t>, consumerism </a:t>
            </a:r>
            <a:r>
              <a:rPr lang="en-GB" dirty="0"/>
              <a:t>has triumphed and </a:t>
            </a:r>
            <a:r>
              <a:rPr lang="en-GB" dirty="0" err="1"/>
              <a:t>managerialism</a:t>
            </a:r>
            <a:r>
              <a:rPr lang="en-GB" dirty="0"/>
              <a:t> dominates society</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Nineties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Mats </a:t>
            </a:r>
            <a:r>
              <a:rPr lang="en-GB" dirty="0" err="1" smtClean="0"/>
              <a:t>Alvesson</a:t>
            </a:r>
            <a:r>
              <a:rPr lang="en-GB" dirty="0" smtClean="0"/>
              <a:t> and High </a:t>
            </a:r>
            <a:r>
              <a:rPr lang="en-GB" dirty="0" err="1" smtClean="0"/>
              <a:t>Willmott’s</a:t>
            </a:r>
            <a:r>
              <a:rPr lang="en-GB" dirty="0" smtClean="0"/>
              <a:t> edited collection Critical Management Studies (1992)</a:t>
            </a:r>
          </a:p>
          <a:p>
            <a:r>
              <a:rPr lang="en-GB" dirty="0" smtClean="0"/>
              <a:t>Global expansion of business schools - decreases in state funding – result sociology, history, philosophy, psychology  graduates became training managers </a:t>
            </a:r>
          </a:p>
          <a:p>
            <a:r>
              <a:rPr lang="en-GB" dirty="0" smtClean="0"/>
              <a:t>These academics brought different theoretical tools and political perspectives into business schools. They began to question the politics of </a:t>
            </a:r>
            <a:r>
              <a:rPr lang="en-GB" dirty="0" err="1" smtClean="0"/>
              <a:t>managerialism</a:t>
            </a:r>
            <a:r>
              <a:rPr lang="en-GB" dirty="0" smtClean="0"/>
              <a:t> and to link the techniques of management to neo-liberalism</a:t>
            </a:r>
          </a:p>
          <a:p>
            <a:endParaRPr lang="en-GB" dirty="0" smtClean="0"/>
          </a:p>
          <a:p>
            <a:endParaRPr lang="en-GB" dirty="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Perspective</a:t>
            </a:r>
            <a:endParaRPr lang="en-GB" dirty="0"/>
          </a:p>
        </p:txBody>
      </p:sp>
      <p:sp>
        <p:nvSpPr>
          <p:cNvPr id="3" name="Content Placeholder 2"/>
          <p:cNvSpPr>
            <a:spLocks noGrp="1"/>
          </p:cNvSpPr>
          <p:nvPr>
            <p:ph idx="1"/>
          </p:nvPr>
        </p:nvSpPr>
        <p:spPr/>
        <p:txBody>
          <a:bodyPr/>
          <a:lstStyle/>
          <a:p>
            <a:r>
              <a:rPr lang="en-GB" dirty="0" smtClean="0"/>
              <a:t>Critical perspective </a:t>
            </a:r>
            <a:r>
              <a:rPr lang="en-GB" dirty="0"/>
              <a:t>identifies and questions taken-for-granted assumptions in management research, and challenges the orthodox view that regards management as a technical activity and organisation as a neutral instrument for achieving shared </a:t>
            </a:r>
            <a:r>
              <a:rPr lang="en-GB" dirty="0" smtClean="0"/>
              <a:t>goals</a:t>
            </a:r>
            <a:endParaRPr lang="en-GB" dirty="0"/>
          </a:p>
          <a:p>
            <a:endParaRPr lang="en-GB" dirty="0"/>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Rise of Critical Perspective</a:t>
            </a:r>
            <a:endParaRPr lang="en-GB" dirty="0"/>
          </a:p>
        </p:txBody>
      </p:sp>
      <p:sp>
        <p:nvSpPr>
          <p:cNvPr id="3" name="Content Placeholder 2"/>
          <p:cNvSpPr>
            <a:spLocks noGrp="1"/>
          </p:cNvSpPr>
          <p:nvPr>
            <p:ph idx="1"/>
          </p:nvPr>
        </p:nvSpPr>
        <p:spPr/>
        <p:txBody>
          <a:bodyPr>
            <a:normAutofit fontScale="85000" lnSpcReduction="10000"/>
          </a:bodyPr>
          <a:lstStyle/>
          <a:p>
            <a:r>
              <a:rPr lang="en-US" dirty="0"/>
              <a:t>Fournier and Grey (2000) attribute the rise</a:t>
            </a:r>
            <a:r>
              <a:rPr lang="en-US" dirty="0" smtClean="0"/>
              <a:t> to 3 factors:</a:t>
            </a:r>
          </a:p>
          <a:p>
            <a:r>
              <a:rPr lang="en-US" dirty="0" smtClean="0"/>
              <a:t>the </a:t>
            </a:r>
            <a:r>
              <a:rPr lang="en-US" dirty="0"/>
              <a:t>crisis of positivism in management research and the development of epistemological and methodological alternatives; </a:t>
            </a:r>
            <a:endParaRPr lang="en-US" dirty="0" smtClean="0"/>
          </a:p>
          <a:p>
            <a:r>
              <a:rPr lang="en-US" dirty="0" smtClean="0"/>
              <a:t>the </a:t>
            </a:r>
            <a:r>
              <a:rPr lang="en-US" dirty="0"/>
              <a:t>crisis of western </a:t>
            </a:r>
            <a:r>
              <a:rPr lang="en-US" dirty="0" smtClean="0"/>
              <a:t>management </a:t>
            </a:r>
            <a:r>
              <a:rPr lang="en-US" dirty="0"/>
              <a:t>in the face of globalised capitalism.</a:t>
            </a:r>
            <a:r>
              <a:rPr lang="en-US" dirty="0" smtClean="0"/>
              <a:t> Viability </a:t>
            </a:r>
            <a:r>
              <a:rPr lang="en-US" dirty="0"/>
              <a:t>of dominant, Western values and forms of knowledge</a:t>
            </a:r>
            <a:r>
              <a:rPr lang="en-US" dirty="0" smtClean="0"/>
              <a:t>;</a:t>
            </a:r>
          </a:p>
          <a:p>
            <a:r>
              <a:rPr lang="en-US" dirty="0" smtClean="0"/>
              <a:t>the </a:t>
            </a:r>
            <a:r>
              <a:rPr lang="en-US" dirty="0"/>
              <a:t>rise of </a:t>
            </a:r>
            <a:r>
              <a:rPr lang="en-US" dirty="0" err="1"/>
              <a:t>managerialism</a:t>
            </a:r>
            <a:r>
              <a:rPr lang="en-US" dirty="0"/>
              <a:t> associated with the </a:t>
            </a:r>
            <a:r>
              <a:rPr lang="en-US" dirty="0" smtClean="0"/>
              <a:t>supremacy of  </a:t>
            </a:r>
            <a:r>
              <a:rPr lang="en-US" dirty="0"/>
              <a:t>Right Wing values and priorities in the sense of being implicitly or explicitly supportive of the institutions and values of corporate </a:t>
            </a:r>
            <a:r>
              <a:rPr lang="en-US" dirty="0" smtClean="0"/>
              <a:t>capitalism</a:t>
            </a:r>
            <a:endParaRPr lang="en-GB" dirty="0"/>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end of management </a:t>
            </a:r>
            <a:endParaRPr lang="en-GB" dirty="0"/>
          </a:p>
        </p:txBody>
      </p:sp>
      <p:sp>
        <p:nvSpPr>
          <p:cNvPr id="3" name="Content Placeholder 2"/>
          <p:cNvSpPr>
            <a:spLocks noGrp="1"/>
          </p:cNvSpPr>
          <p:nvPr>
            <p:ph idx="1"/>
          </p:nvPr>
        </p:nvSpPr>
        <p:spPr/>
        <p:txBody>
          <a:bodyPr/>
          <a:lstStyle/>
          <a:p>
            <a:r>
              <a:rPr lang="en-GB" dirty="0" smtClean="0"/>
              <a:t>Practices beyond management </a:t>
            </a:r>
          </a:p>
          <a:p>
            <a:pPr lvl="1"/>
            <a:r>
              <a:rPr lang="en-GB" dirty="0" smtClean="0"/>
              <a:t>Globalisation</a:t>
            </a:r>
          </a:p>
          <a:p>
            <a:pPr lvl="1"/>
            <a:r>
              <a:rPr lang="en-GB" dirty="0" err="1" smtClean="0"/>
              <a:t>Dot.coms</a:t>
            </a:r>
            <a:endParaRPr lang="en-GB" dirty="0"/>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Moneybags</a:t>
            </a:r>
            <a:endParaRPr lang="en-GB" dirty="0"/>
          </a:p>
        </p:txBody>
      </p:sp>
      <p:sp>
        <p:nvSpPr>
          <p:cNvPr id="3" name="Content Placeholder 2"/>
          <p:cNvSpPr>
            <a:spLocks noGrp="1"/>
          </p:cNvSpPr>
          <p:nvPr>
            <p:ph idx="1"/>
          </p:nvPr>
        </p:nvSpPr>
        <p:spPr>
          <a:xfrm>
            <a:off x="457200" y="1600200"/>
            <a:ext cx="8229600" cy="4781128"/>
          </a:xfrm>
        </p:spPr>
        <p:txBody>
          <a:bodyPr>
            <a:normAutofit fontScale="77500" lnSpcReduction="20000"/>
          </a:bodyPr>
          <a:lstStyle/>
          <a:p>
            <a:r>
              <a:rPr lang="en-GB" dirty="0" smtClean="0"/>
              <a:t>The logic of capitalism was simple. Mr Moneybags got an idea for a business. He turned his money, plus some from a bank, into fixed assets – a factory, machines, offices.  He hired a man in a grey suit to manage the assets.  The manager, hired workers to operate the machines. Moneybags paid them – hourly wages to the easily replaceable workers, annual salaries to the managers, a reflection of their longer-term value.  Moneybags kept all the profits; he was responsible for paying the bank, maintaining the machines and buying new ones.  He might offer the public the chance to share ownership with him; occasionally he gave managers the option to buy a piece too. He almost never let the workers in on the action, though in good years he gave them a goose for Christmas.</a:t>
            </a:r>
          </a:p>
          <a:p>
            <a:pPr lvl="1"/>
            <a:r>
              <a:rPr lang="en-GB" dirty="0" smtClean="0"/>
              <a:t>Stewart, 1997, page 71</a:t>
            </a:r>
          </a:p>
          <a:p>
            <a:pPr lvl="3">
              <a:buNone/>
            </a:pPr>
            <a:endParaRPr lang="en-GB" dirty="0"/>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a:t>
            </a:r>
            <a:endParaRPr lang="en-GB" dirty="0"/>
          </a:p>
        </p:txBody>
      </p:sp>
      <p:sp>
        <p:nvSpPr>
          <p:cNvPr id="3" name="Content Placeholder 2"/>
          <p:cNvSpPr>
            <a:spLocks noGrp="1"/>
          </p:cNvSpPr>
          <p:nvPr>
            <p:ph idx="1"/>
          </p:nvPr>
        </p:nvSpPr>
        <p:spPr/>
        <p:txBody>
          <a:bodyPr/>
          <a:lstStyle/>
          <a:p>
            <a:r>
              <a:rPr lang="en-GB" dirty="0" smtClean="0"/>
              <a:t>Decline of certain industries</a:t>
            </a:r>
          </a:p>
          <a:p>
            <a:r>
              <a:rPr lang="en-GB" dirty="0" smtClean="0"/>
              <a:t>Always need big machinery not jobs</a:t>
            </a:r>
          </a:p>
          <a:p>
            <a:r>
              <a:rPr lang="en-GB" dirty="0" smtClean="0"/>
              <a:t>Industries with knowledge workers</a:t>
            </a:r>
          </a:p>
          <a:p>
            <a:r>
              <a:rPr lang="en-GB" dirty="0" smtClean="0"/>
              <a:t>Difficult to substitute with machinery</a:t>
            </a:r>
          </a:p>
          <a:p>
            <a:r>
              <a:rPr lang="en-GB" dirty="0" smtClean="0"/>
              <a:t>What’s growing? </a:t>
            </a:r>
            <a:endParaRPr lang="en-GB" dirty="0"/>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Moneybags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In knowledge intensive companies, it is not clear who owns the companies, its tools or its products.  New Moneybags starts with seed money from a Silicon Valley venture capitalist.  He leases office space and does not own a factory; a company in Taiwan manufactures his products.  The only equipment the company owns are computers and desks. Old Moneybags bought the assets, but it is unclear who makes the investments on which intellectual capitalism depends – investments are people.  Manager paid his way through business school; workers take electronics courses and receive some reimbursement.  Every manager and workers receives stock options – as a group they may own as much stock as the capitalists.</a:t>
            </a:r>
          </a:p>
          <a:p>
            <a:pPr lvl="1"/>
            <a:r>
              <a:rPr lang="en-GB" dirty="0" smtClean="0"/>
              <a:t>Stewart, 1997, page 71</a:t>
            </a:r>
          </a:p>
          <a:p>
            <a:pPr lvl="2"/>
            <a:endParaRPr lang="en-GB" dirty="0"/>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Learning about Management requires a Critical Perspective</a:t>
            </a:r>
            <a:endParaRPr lang="en-GB" dirty="0"/>
          </a:p>
        </p:txBody>
      </p:sp>
      <p:sp>
        <p:nvSpPr>
          <p:cNvPr id="3" name="Content Placeholder 2"/>
          <p:cNvSpPr>
            <a:spLocks noGrp="1"/>
          </p:cNvSpPr>
          <p:nvPr>
            <p:ph idx="1"/>
          </p:nvPr>
        </p:nvSpPr>
        <p:spPr/>
        <p:txBody>
          <a:bodyPr>
            <a:normAutofit lnSpcReduction="10000"/>
          </a:bodyPr>
          <a:lstStyle/>
          <a:p>
            <a:r>
              <a:rPr lang="en-GB" dirty="0" smtClean="0"/>
              <a:t>4 key processes of enquiry</a:t>
            </a:r>
          </a:p>
          <a:p>
            <a:pPr lvl="1"/>
            <a:r>
              <a:rPr lang="en-GB" dirty="0" smtClean="0"/>
              <a:t>Identifying and challenging assumptions</a:t>
            </a:r>
          </a:p>
          <a:p>
            <a:pPr lvl="1"/>
            <a:r>
              <a:rPr lang="en-GB" dirty="0" smtClean="0"/>
              <a:t>Awareness of the context in which management ideas have evolved historically, culturally and socially</a:t>
            </a:r>
          </a:p>
          <a:p>
            <a:pPr lvl="1"/>
            <a:r>
              <a:rPr lang="en-GB" dirty="0" smtClean="0"/>
              <a:t>Seeking alternative ways of seeing, interpreting, understanding and speculating what goes on in an organisation</a:t>
            </a:r>
          </a:p>
          <a:p>
            <a:pPr lvl="1"/>
            <a:r>
              <a:rPr lang="en-GB" dirty="0" smtClean="0"/>
              <a:t>Scepticism about what we know/hear/read about Management</a:t>
            </a:r>
            <a:endParaRPr lang="en-GB" dirty="0"/>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CJ1">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Default Design">
      <a:majorFont>
        <a:latin typeface="Trebuchet MS"/>
        <a:ea typeface=""/>
        <a:cs typeface=""/>
      </a:majorFont>
      <a:minorFont>
        <a:latin typeface="Trebuchet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CJ1</Template>
  <TotalTime>5728</TotalTime>
  <Words>3167</Words>
  <Application>Microsoft Office PowerPoint</Application>
  <PresentationFormat>On-screen Show (4:3)</PresentationFormat>
  <Paragraphs>235</Paragraphs>
  <Slides>26</Slides>
  <Notes>26</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CJ1</vt:lpstr>
      <vt:lpstr>Critical Perspectives in Management</vt:lpstr>
      <vt:lpstr>Time Perspectives</vt:lpstr>
      <vt:lpstr>Bureaucracy</vt:lpstr>
      <vt:lpstr>Problems</vt:lpstr>
      <vt:lpstr>Critical</vt:lpstr>
      <vt:lpstr>Neoclassical organization theory</vt:lpstr>
      <vt:lpstr>Open Question</vt:lpstr>
      <vt:lpstr>What does it mean to be ‘critical’?</vt:lpstr>
      <vt:lpstr>And for the module</vt:lpstr>
      <vt:lpstr>Being ‘Critical’</vt:lpstr>
      <vt:lpstr>Akella (2008, page 100)</vt:lpstr>
      <vt:lpstr>What is Critical Theory?</vt:lpstr>
      <vt:lpstr>Continued</vt:lpstr>
      <vt:lpstr>Critical Theory: A Brief History of the Frankfurt School</vt:lpstr>
      <vt:lpstr>Continued</vt:lpstr>
      <vt:lpstr>Continued</vt:lpstr>
      <vt:lpstr>Continued</vt:lpstr>
      <vt:lpstr>For me</vt:lpstr>
      <vt:lpstr>The Nineties</vt:lpstr>
      <vt:lpstr>Critical Perspective</vt:lpstr>
      <vt:lpstr>Rise of Critical Perspective</vt:lpstr>
      <vt:lpstr>The end of management </vt:lpstr>
      <vt:lpstr>Moneybags</vt:lpstr>
      <vt:lpstr>Future</vt:lpstr>
      <vt:lpstr>Modern Moneybags</vt:lpstr>
      <vt:lpstr>Learning about Management requires a Critical Perspective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Issues in Management</dc:title>
  <dc:creator>George Jawad</dc:creator>
  <cp:lastModifiedBy>Jawad, Caroline</cp:lastModifiedBy>
  <cp:revision>93</cp:revision>
  <cp:lastPrinted>2012-10-25T10:51:28Z</cp:lastPrinted>
  <dcterms:created xsi:type="dcterms:W3CDTF">2012-10-21T18:43:22Z</dcterms:created>
  <dcterms:modified xsi:type="dcterms:W3CDTF">2012-10-25T10:56:58Z</dcterms:modified>
</cp:coreProperties>
</file>