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61" r:id="rId4"/>
    <p:sldId id="257" r:id="rId5"/>
    <p:sldId id="263" r:id="rId6"/>
    <p:sldId id="256" r:id="rId7"/>
    <p:sldId id="262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19" autoAdjust="0"/>
  </p:normalViewPr>
  <p:slideViewPr>
    <p:cSldViewPr snapToGrid="0">
      <p:cViewPr varScale="1">
        <p:scale>
          <a:sx n="48" d="100"/>
          <a:sy n="48" d="100"/>
        </p:scale>
        <p:origin x="77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B5D61-D1A4-494F-90BF-BA048EECA4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2F4CCB-C31B-4472-B402-E250CC1F34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73A83-23AB-4B8C-AFF2-B7FC3997D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069E16-DB87-4DDE-A58E-92BEBF14E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A95B7-179F-4A43-9D0E-39B16EA5D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245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5D250-9DD4-4FF9-BD2D-882E60305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22408-A27A-46FB-89FB-F096721205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53741-53E8-4C84-ACB1-79B8471E3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0158D-6866-4C87-8FEC-F3F531237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36B423-85FC-41B1-B418-730DC442D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93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75BB6-CE9F-433E-A42B-3E8413649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D50787-A459-4148-9824-6EDDBFCF29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159F3F-26D1-4889-BCD1-4A5C81530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7A3A6-0026-4E0C-BFB4-3C662597A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C04EE-D7B7-401D-9C97-17AAECFD7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62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FD9EE-C0DF-4768-AD3A-A81FD0013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E0532-51F6-435E-B441-D56409C0E8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E7B853-905E-4875-8A27-0CBAB21A8F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3BBB8-9D94-4332-9105-C81A536D0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DBB38F-8954-4ADC-B539-869C4FC48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1084C5-7645-489D-826C-976208A66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772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1291C-B833-41AF-ADFD-08B417563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8EC257-08AC-43C3-831F-826C5AD36D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AE0F88-44D0-4F0A-A4EC-FB41F79A4E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42CB5E-D23F-4882-8961-385A58A81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2C3D01-D9BF-4F12-B02F-57DD8E519F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2313B5-CDD0-46AB-9584-409098671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E52D59-A55C-4B95-B8B9-F3516A11F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195A17-39F1-41B8-9B40-4260CC212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961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54F74-1303-448D-97FE-8F7393125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F8A670-172C-4DCA-B77A-DF558038F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204358-5B4C-4B9E-8FFD-7918FF647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8170C6-4508-42DC-98B7-0921553C5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773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8F499F-BFC0-432D-BD4E-7F69BB962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0BF507-7052-4EE1-8C23-575F79CB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A8F58-8FE3-4020-8226-7077884BA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41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FBBB5-5DAF-4466-98B9-8AB4F5ED0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19025-2FCA-41D6-BE35-FD1F8BF0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91621-44B1-418B-B946-5516611B14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9EC88E-A8AF-4330-8C60-4AA386232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FC70E-468D-4401-A76D-FA9E4E769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909899-35B3-4319-A89C-B62F19135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370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64AC-3565-4C22-AE88-73A274985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A0AE9C-9DE0-4927-8831-C036257110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BA2F6E-77CB-4733-B4BF-9C41CA893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DA1B23-8B65-4F3B-88E3-DF90C8DFE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C485EC-95D9-4751-B27C-330F376B5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6496D1-7FDC-4A41-9ED9-DF8F11673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88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E735-2BFE-4FA6-B524-2DB4ECC9C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CFAD8-0315-42DD-8805-4C6A48B45E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7A6E0-41F0-4F3F-85C3-36FBBFAB7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F4F36-B458-4255-9023-6007BDEBE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5F826-D03E-4A2E-9CC5-C8F867FA2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424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E1505D-2ACF-42EC-93A4-FD70360681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40C0B6-AE6F-4F25-8694-D54496004B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34593-D366-47F4-9619-7CEA36AF3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19956-B9A7-4235-A6C8-BF4E52ACB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915AD8-F61B-4697-A4AC-9E17FFC3D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70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D221E7-73B2-4BDD-9037-E93CB2C07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E2A2C-AE9F-4072-B676-60EB94298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C5DC7-7FA7-4641-AA58-27CA20496E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C8C395-FD85-4F88-BD11-D1774AA965F3}" type="datetimeFigureOut">
              <a:rPr lang="en-GB" smtClean="0"/>
              <a:t>30/05/2019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81F89-CA41-4A25-9F94-C6BF0B12A6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0AA48-3928-4096-BCAA-68EA065CD5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CAD39-D0EB-450C-B078-F004A5741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468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hyperlink" Target="http://thecommonwealth.org/our-member-countries/nigeria" TargetMode="External"/><Relationship Id="rId18" Type="http://schemas.openxmlformats.org/officeDocument/2006/relationships/hyperlink" Target="http://thecommonwealth.org/our-member-countries/uganda" TargetMode="External"/><Relationship Id="rId26" Type="http://schemas.openxmlformats.org/officeDocument/2006/relationships/hyperlink" Target="http://thecommonwealth.org/our-member-countries/singapore" TargetMode="External"/><Relationship Id="rId39" Type="http://schemas.openxmlformats.org/officeDocument/2006/relationships/hyperlink" Target="http://thecommonwealth.org/our-member-countries/st-vincent-and-grenadines" TargetMode="External"/><Relationship Id="rId3" Type="http://schemas.openxmlformats.org/officeDocument/2006/relationships/hyperlink" Target="http://thecommonwealth.org/our-member-countries/cameroon" TargetMode="External"/><Relationship Id="rId21" Type="http://schemas.openxmlformats.org/officeDocument/2006/relationships/hyperlink" Target="http://thecommonwealth.org/our-member-countries/bangladesh" TargetMode="External"/><Relationship Id="rId34" Type="http://schemas.openxmlformats.org/officeDocument/2006/relationships/hyperlink" Target="http://thecommonwealth.org/our-member-countries/grenada" TargetMode="External"/><Relationship Id="rId42" Type="http://schemas.openxmlformats.org/officeDocument/2006/relationships/hyperlink" Target="http://thecommonwealth.org/our-member-countries/malta" TargetMode="External"/><Relationship Id="rId47" Type="http://schemas.openxmlformats.org/officeDocument/2006/relationships/hyperlink" Target="http://thecommonwealth.org/our-member-countries/nauru" TargetMode="External"/><Relationship Id="rId50" Type="http://schemas.openxmlformats.org/officeDocument/2006/relationships/hyperlink" Target="http://thecommonwealth.org/our-member-countries/samoa" TargetMode="External"/><Relationship Id="rId7" Type="http://schemas.openxmlformats.org/officeDocument/2006/relationships/hyperlink" Target="http://thecommonwealth.org/our-member-countries/kingdom-eswatini" TargetMode="External"/><Relationship Id="rId12" Type="http://schemas.openxmlformats.org/officeDocument/2006/relationships/hyperlink" Target="http://thecommonwealth.org/our-member-countries/namibia" TargetMode="External"/><Relationship Id="rId17" Type="http://schemas.openxmlformats.org/officeDocument/2006/relationships/hyperlink" Target="http://thecommonwealth.org/our-member-countries/south-africa" TargetMode="External"/><Relationship Id="rId25" Type="http://schemas.openxmlformats.org/officeDocument/2006/relationships/hyperlink" Target="http://thecommonwealth.org/our-member-countries/pakistan" TargetMode="External"/><Relationship Id="rId33" Type="http://schemas.openxmlformats.org/officeDocument/2006/relationships/hyperlink" Target="http://thecommonwealth.org/our-member-countries/dominica" TargetMode="External"/><Relationship Id="rId38" Type="http://schemas.openxmlformats.org/officeDocument/2006/relationships/hyperlink" Target="http://thecommonwealth.org/our-member-countries/st-kitts-and-nevis" TargetMode="External"/><Relationship Id="rId46" Type="http://schemas.openxmlformats.org/officeDocument/2006/relationships/hyperlink" Target="http://thecommonwealth.org/our-member-countries/kiribati" TargetMode="External"/><Relationship Id="rId2" Type="http://schemas.openxmlformats.org/officeDocument/2006/relationships/hyperlink" Target="http://thecommonwealth.org/our-member-countries/botswana" TargetMode="External"/><Relationship Id="rId16" Type="http://schemas.openxmlformats.org/officeDocument/2006/relationships/hyperlink" Target="http://thecommonwealth.org/our-member-countries/sierra-leone" TargetMode="External"/><Relationship Id="rId20" Type="http://schemas.openxmlformats.org/officeDocument/2006/relationships/hyperlink" Target="http://thecommonwealth.org/our-member-countries/zambia" TargetMode="External"/><Relationship Id="rId29" Type="http://schemas.openxmlformats.org/officeDocument/2006/relationships/hyperlink" Target="http://thecommonwealth.org/our-member-countries/bahamas" TargetMode="External"/><Relationship Id="rId41" Type="http://schemas.openxmlformats.org/officeDocument/2006/relationships/hyperlink" Target="http://thecommonwealth.org/our-member-countries/cyprus" TargetMode="External"/><Relationship Id="rId54" Type="http://schemas.openxmlformats.org/officeDocument/2006/relationships/hyperlink" Target="http://thecommonwealth.org/our-member-countries/vanuatu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thecommonwealth.org/our-member-countries/kenya" TargetMode="External"/><Relationship Id="rId11" Type="http://schemas.openxmlformats.org/officeDocument/2006/relationships/hyperlink" Target="http://thecommonwealth.org/our-member-countries/mozambique" TargetMode="External"/><Relationship Id="rId24" Type="http://schemas.openxmlformats.org/officeDocument/2006/relationships/hyperlink" Target="http://thecommonwealth.org/our-member-countries/malaysia" TargetMode="External"/><Relationship Id="rId32" Type="http://schemas.openxmlformats.org/officeDocument/2006/relationships/hyperlink" Target="http://thecommonwealth.org/our-member-countries/canada" TargetMode="External"/><Relationship Id="rId37" Type="http://schemas.openxmlformats.org/officeDocument/2006/relationships/hyperlink" Target="http://thecommonwealth.org/our-member-countries/saint-lucia" TargetMode="External"/><Relationship Id="rId40" Type="http://schemas.openxmlformats.org/officeDocument/2006/relationships/hyperlink" Target="http://thecommonwealth.org/our-member-countries/trinidad-and-tobago" TargetMode="External"/><Relationship Id="rId45" Type="http://schemas.openxmlformats.org/officeDocument/2006/relationships/hyperlink" Target="http://thecommonwealth.org/our-member-countries/fiji" TargetMode="External"/><Relationship Id="rId53" Type="http://schemas.openxmlformats.org/officeDocument/2006/relationships/hyperlink" Target="http://thecommonwealth.org/our-member-countries/tuvalu" TargetMode="External"/><Relationship Id="rId5" Type="http://schemas.openxmlformats.org/officeDocument/2006/relationships/hyperlink" Target="http://thecommonwealth.org/our-member-countries/ghana" TargetMode="External"/><Relationship Id="rId15" Type="http://schemas.openxmlformats.org/officeDocument/2006/relationships/hyperlink" Target="http://thecommonwealth.org/our-member-countries/seychelles" TargetMode="External"/><Relationship Id="rId23" Type="http://schemas.openxmlformats.org/officeDocument/2006/relationships/hyperlink" Target="http://thecommonwealth.org/our-member-countries/india" TargetMode="External"/><Relationship Id="rId28" Type="http://schemas.openxmlformats.org/officeDocument/2006/relationships/hyperlink" Target="http://thecommonwealth.org/our-member-countries/antigua-and-barbuda" TargetMode="External"/><Relationship Id="rId36" Type="http://schemas.openxmlformats.org/officeDocument/2006/relationships/hyperlink" Target="http://thecommonwealth.org/our-member-countries/jamaica" TargetMode="External"/><Relationship Id="rId49" Type="http://schemas.openxmlformats.org/officeDocument/2006/relationships/hyperlink" Target="http://thecommonwealth.org/our-member-countries/papua-new-guinea" TargetMode="External"/><Relationship Id="rId10" Type="http://schemas.openxmlformats.org/officeDocument/2006/relationships/hyperlink" Target="http://thecommonwealth.org/our-member-countries/mauritius" TargetMode="External"/><Relationship Id="rId19" Type="http://schemas.openxmlformats.org/officeDocument/2006/relationships/hyperlink" Target="http://thecommonwealth.org/our-member-countries/united-republic-tanzania" TargetMode="External"/><Relationship Id="rId31" Type="http://schemas.openxmlformats.org/officeDocument/2006/relationships/hyperlink" Target="http://thecommonwealth.org/our-member-countries/belize" TargetMode="External"/><Relationship Id="rId44" Type="http://schemas.openxmlformats.org/officeDocument/2006/relationships/hyperlink" Target="http://thecommonwealth.org/our-member-countries/australia" TargetMode="External"/><Relationship Id="rId52" Type="http://schemas.openxmlformats.org/officeDocument/2006/relationships/hyperlink" Target="http://thecommonwealth.org/our-member-countries/tonga" TargetMode="External"/><Relationship Id="rId4" Type="http://schemas.openxmlformats.org/officeDocument/2006/relationships/hyperlink" Target="http://thecommonwealth.org/our-member-countries/gambia" TargetMode="External"/><Relationship Id="rId9" Type="http://schemas.openxmlformats.org/officeDocument/2006/relationships/hyperlink" Target="http://thecommonwealth.org/our-member-countries/malawi" TargetMode="External"/><Relationship Id="rId14" Type="http://schemas.openxmlformats.org/officeDocument/2006/relationships/hyperlink" Target="http://thecommonwealth.org/our-member-countries/rwanda" TargetMode="External"/><Relationship Id="rId22" Type="http://schemas.openxmlformats.org/officeDocument/2006/relationships/hyperlink" Target="http://thecommonwealth.org/our-member-countries/brunei-darussalam" TargetMode="External"/><Relationship Id="rId27" Type="http://schemas.openxmlformats.org/officeDocument/2006/relationships/hyperlink" Target="http://thecommonwealth.org/our-member-countries/sri-lanka" TargetMode="External"/><Relationship Id="rId30" Type="http://schemas.openxmlformats.org/officeDocument/2006/relationships/hyperlink" Target="http://thecommonwealth.org/our-member-countries/barbados" TargetMode="External"/><Relationship Id="rId35" Type="http://schemas.openxmlformats.org/officeDocument/2006/relationships/hyperlink" Target="http://thecommonwealth.org/our-member-countries/guyana" TargetMode="External"/><Relationship Id="rId43" Type="http://schemas.openxmlformats.org/officeDocument/2006/relationships/hyperlink" Target="http://thecommonwealth.org/our-member-countries/united-kingdom" TargetMode="External"/><Relationship Id="rId48" Type="http://schemas.openxmlformats.org/officeDocument/2006/relationships/hyperlink" Target="http://thecommonwealth.org/our-member-countries/new-zealand" TargetMode="External"/><Relationship Id="rId8" Type="http://schemas.openxmlformats.org/officeDocument/2006/relationships/hyperlink" Target="http://thecommonwealth.org/our-member-countries/lesotho" TargetMode="External"/><Relationship Id="rId51" Type="http://schemas.openxmlformats.org/officeDocument/2006/relationships/hyperlink" Target="http://thecommonwealth.org/our-member-countries/solomon-island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thecommonwealth.org/member-countries" TargetMode="External"/><Relationship Id="rId3" Type="http://schemas.openxmlformats.org/officeDocument/2006/relationships/hyperlink" Target="https://www.royal.uk/edgar-r-959-975" TargetMode="External"/><Relationship Id="rId7" Type="http://schemas.openxmlformats.org/officeDocument/2006/relationships/hyperlink" Target="http://www.jstor.org/stable/25483040" TargetMode="External"/><Relationship Id="rId2" Type="http://schemas.openxmlformats.org/officeDocument/2006/relationships/hyperlink" Target="https://www.hrp.org.uk/tower-of-london/history-and-stories/the-crown-jewels/#gs.dlspt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rp.org.uk/kensington-palace/history-and-stories/queen-victoria/#gs.ei54zb" TargetMode="External"/><Relationship Id="rId5" Type="http://schemas.openxmlformats.org/officeDocument/2006/relationships/hyperlink" Target="https://www.hrp.org.uk/tower-of-london/history-and-stories/the-crown-jewels/#gs.ehztn2" TargetMode="External"/><Relationship Id="rId4" Type="http://schemas.openxmlformats.org/officeDocument/2006/relationships/hyperlink" Target="https://www.royal.uk/richard-i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831BB-E61F-4BFD-8B8F-53A1D6E43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878" y="629266"/>
            <a:ext cx="6422849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Crown </a:t>
            </a:r>
            <a:br>
              <a:rPr lang="en-US" dirty="0"/>
            </a:br>
            <a:endParaRPr lang="en-US" dirty="0"/>
          </a:p>
        </p:txBody>
      </p:sp>
      <p:sp>
        <p:nvSpPr>
          <p:cNvPr id="53" name="Rectangle 22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715E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4632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5" descr="A person wearing a costume&#10;&#10;Description automatically generated">
            <a:extLst>
              <a:ext uri="{FF2B5EF4-FFF2-40B4-BE49-F238E27FC236}">
                <a16:creationId xmlns:a16="http://schemas.microsoft.com/office/drawing/2014/main" id="{B0974B1E-9AEB-4F3E-A596-8E82C1AE57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12" r="2" b="24463"/>
          <a:stretch/>
        </p:blipFill>
        <p:spPr>
          <a:xfrm>
            <a:off x="804672" y="803049"/>
            <a:ext cx="3026664" cy="2470743"/>
          </a:xfrm>
          <a:prstGeom prst="rect">
            <a:avLst/>
          </a:prstGeom>
          <a:effectLst/>
        </p:spPr>
      </p:pic>
      <p:pic>
        <p:nvPicPr>
          <p:cNvPr id="10" name="Content Placeholder 9" descr="A person wearing a costume&#10;&#10;Description automatically generated">
            <a:extLst>
              <a:ext uri="{FF2B5EF4-FFF2-40B4-BE49-F238E27FC236}">
                <a16:creationId xmlns:a16="http://schemas.microsoft.com/office/drawing/2014/main" id="{792C9034-B912-40C8-9125-1B3B92C304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923" y="3461344"/>
            <a:ext cx="2042160" cy="2438400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4B6F6F8-069F-4DA4-B9A4-B4C5F60DA4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02463" y="1701553"/>
            <a:ext cx="6422848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Queen Elizabeth II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King Charles II</a:t>
            </a:r>
          </a:p>
        </p:txBody>
      </p:sp>
    </p:spTree>
    <p:extLst>
      <p:ext uri="{BB962C8B-B14F-4D97-AF65-F5344CB8AC3E}">
        <p14:creationId xmlns:p14="http://schemas.microsoft.com/office/powerpoint/2010/main" val="3983537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CF94B5F-C900-4572-A45A-F7641E0B3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8474" y="640081"/>
            <a:ext cx="3693445" cy="379348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King Edgar 973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608898D-0CB2-455C-931F-D388C1C97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58473" y="4571999"/>
            <a:ext cx="3693446" cy="1645921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The First coronation to be recorded in some detail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1FC7D98-7B8B-402A-90FC-F027482F2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756607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8">
            <a:extLst>
              <a:ext uri="{FF2B5EF4-FFF2-40B4-BE49-F238E27FC236}">
                <a16:creationId xmlns:a16="http://schemas.microsoft.com/office/drawing/2014/main" id="{AD7356EA-285B-4E5D-8FEC-104659A4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975" y="640091"/>
            <a:ext cx="6266120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King Edgar, the First recorded coronation 973 AD in Bath&#10;&#10;Description automatically generated">
            <a:extLst>
              <a:ext uri="{FF2B5EF4-FFF2-40B4-BE49-F238E27FC236}">
                <a16:creationId xmlns:a16="http://schemas.microsoft.com/office/drawing/2014/main" id="{4680B7B3-D475-407F-AEE0-C537352B85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43" r="22006" b="-1"/>
          <a:stretch/>
        </p:blipFill>
        <p:spPr>
          <a:xfrm>
            <a:off x="815807" y="804672"/>
            <a:ext cx="5934456" cy="524865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68376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person&#10;&#10;Description automatically generated">
            <a:extLst>
              <a:ext uri="{FF2B5EF4-FFF2-40B4-BE49-F238E27FC236}">
                <a16:creationId xmlns:a16="http://schemas.microsoft.com/office/drawing/2014/main" id="{38891C73-DCB6-436F-B4C9-6E65DB0C5A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3" r="740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6A7892-A969-4701-ADF0-4DACB96C1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King Richard II 1377-1399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909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827D5F-BB3E-4717-A5AC-EBEA4ABF3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St Edward’s Crown 1661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3976A80-124B-41A4-8FCD-24DB0E1964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5542" y="2871982"/>
            <a:ext cx="6382657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Most important and sacred, although set with hired gems when it was made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In 1911, permanently set with precious and semi precious stones for coronation of George V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1445B8C-D724-4F73-AB77-3CCE4E822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20963"/>
            <a:ext cx="4657345" cy="6816065"/>
          </a:xfrm>
          <a:prstGeom prst="rect">
            <a:avLst/>
          </a:prstGeom>
          <a:solidFill>
            <a:schemeClr val="bg1">
              <a:lumMod val="95000"/>
              <a:lumOff val="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9" descr="A person wearing a costume&#10;&#10;Description automatically generated">
            <a:extLst>
              <a:ext uri="{FF2B5EF4-FFF2-40B4-BE49-F238E27FC236}">
                <a16:creationId xmlns:a16="http://schemas.microsoft.com/office/drawing/2014/main" id="{51BC582A-8DD2-4139-A8F7-08F6D1FD86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8002" y="342696"/>
            <a:ext cx="2328145" cy="2779875"/>
          </a:xfrm>
          <a:prstGeom prst="rect">
            <a:avLst/>
          </a:prstGeom>
        </p:spPr>
      </p:pic>
      <p:cxnSp>
        <p:nvCxnSpPr>
          <p:cNvPr id="31" name="Straight Connector 27">
            <a:extLst>
              <a:ext uri="{FF2B5EF4-FFF2-40B4-BE49-F238E27FC236}">
                <a16:creationId xmlns:a16="http://schemas.microsoft.com/office/drawing/2014/main" id="{99905336-A7CD-4C75-9E77-C704674F4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73347" y="3429000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Placeholder 8" descr="A picture containing crown jewels, accessory, table, indoor&#10;&#10;Description automatically generated">
            <a:extLst>
              <a:ext uri="{FF2B5EF4-FFF2-40B4-BE49-F238E27FC236}">
                <a16:creationId xmlns:a16="http://schemas.microsoft.com/office/drawing/2014/main" id="{27E94562-1EFA-4740-91FA-5DE93300AE3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7" r="3212"/>
          <a:stretch/>
        </p:blipFill>
        <p:spPr>
          <a:xfrm>
            <a:off x="8932573" y="3735414"/>
            <a:ext cx="1879003" cy="2779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295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247E66-5182-4DC8-9F3E-EAFF101C2C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5735" y="640081"/>
            <a:ext cx="4806184" cy="3637373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Queen Victoria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EEF0F14-1526-470B-90E6-91E81FC017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5735" y="4415883"/>
            <a:ext cx="4806184" cy="1802038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State portrait of Queen Victoria by Sir George Hayter painted between 1838 -40</a:t>
            </a:r>
          </a:p>
        </p:txBody>
      </p:sp>
      <p:pic>
        <p:nvPicPr>
          <p:cNvPr id="4" name="Picture 3" descr="A person wearing a costume&#10;&#10;Description automatically generated">
            <a:extLst>
              <a:ext uri="{FF2B5EF4-FFF2-40B4-BE49-F238E27FC236}">
                <a16:creationId xmlns:a16="http://schemas.microsoft.com/office/drawing/2014/main" id="{1D15205B-F298-408D-BD8C-332C684416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80" r="2" b="2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3B16F3-A0F1-431B-AC45-E2FBD70E65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61" r="1" b="15886"/>
          <a:stretch/>
        </p:blipFill>
        <p:spPr>
          <a:xfrm>
            <a:off x="8160603" y="2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16547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6FE0781-B6C8-4075-8DBA-7AC5C226A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638175"/>
            <a:ext cx="5712824" cy="11525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Crown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CF15A73-AC70-4AB6-AC01-74A5776CB2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5543" y="1800224"/>
            <a:ext cx="4558309" cy="47053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Cullinan diamond found in South Africa 1905 and  the Koh-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-Nor diamond discovered in India in 15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Century and taken by the British in 1842.                                            -&gt;&gt;&gt;&gt;</a:t>
            </a:r>
          </a:p>
          <a:p>
            <a:pPr marL="0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Imperial State Crown with the Cullinan II diamond at the front.                                  -&gt;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Queen Elizabeth, the Queen Mothers Crown.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-  &gt;&gt;&gt;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4761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picture containing table, sitting, indoor, accessory&#10;&#10;Description automatically generated">
            <a:extLst>
              <a:ext uri="{FF2B5EF4-FFF2-40B4-BE49-F238E27FC236}">
                <a16:creationId xmlns:a16="http://schemas.microsoft.com/office/drawing/2014/main" id="{0A22DC6D-01D9-4538-BBBE-0FA0C1B24C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23" r="5" b="6631"/>
          <a:stretch/>
        </p:blipFill>
        <p:spPr>
          <a:xfrm>
            <a:off x="5951987" y="2758439"/>
            <a:ext cx="2788920" cy="2788920"/>
          </a:xfrm>
          <a:custGeom>
            <a:avLst/>
            <a:gdLst>
              <a:gd name="connsiteX0" fmla="*/ 1440180 w 2880360"/>
              <a:gd name="connsiteY0" fmla="*/ 0 h 2880360"/>
              <a:gd name="connsiteX1" fmla="*/ 2880360 w 2880360"/>
              <a:gd name="connsiteY1" fmla="*/ 1440180 h 2880360"/>
              <a:gd name="connsiteX2" fmla="*/ 1440180 w 2880360"/>
              <a:gd name="connsiteY2" fmla="*/ 2880360 h 2880360"/>
              <a:gd name="connsiteX3" fmla="*/ 0 w 2880360"/>
              <a:gd name="connsiteY3" fmla="*/ 1440180 h 2880360"/>
              <a:gd name="connsiteX4" fmla="*/ 1440180 w 2880360"/>
              <a:gd name="connsiteY4" fmla="*/ 0 h 2880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84CE176-0099-456F-82BB-EB1A56C9BE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61" r="1" b="15886"/>
          <a:stretch/>
        </p:blipFill>
        <p:spPr>
          <a:xfrm>
            <a:off x="8157684" y="56996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</p:spPr>
      </p:pic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purple, sitting, table, indoor&#10;&#10;Description automatically generated">
            <a:extLst>
              <a:ext uri="{FF2B5EF4-FFF2-40B4-BE49-F238E27FC236}">
                <a16:creationId xmlns:a16="http://schemas.microsoft.com/office/drawing/2014/main" id="{875BA19A-3CB0-45BF-98D2-672AFBD685E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07" b="6228"/>
          <a:stretch/>
        </p:blipFill>
        <p:spPr>
          <a:xfrm>
            <a:off x="9053088" y="4197217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3964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9899462-FC16-43B0-966B-FCA263450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54295" y="478232"/>
            <a:ext cx="7034121" cy="5918673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3EF8FD-24D3-4119-84E5-2E5DCDFBF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1053711"/>
            <a:ext cx="5638994" cy="1424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The Emperor of India</a:t>
            </a:r>
          </a:p>
        </p:txBody>
      </p:sp>
      <p:pic>
        <p:nvPicPr>
          <p:cNvPr id="6" name="Picture Placeholder 5" descr="A vintage photo of 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78EB72F-3431-405E-AE86-C747C9658B5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1" r="10439"/>
          <a:stretch/>
        </p:blipFill>
        <p:spPr>
          <a:xfrm>
            <a:off x="1370351" y="478232"/>
            <a:ext cx="1885799" cy="2789902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AFEA932-2DF1-410C-A00A-7A1E7DBF7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30098" y="2639023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11" descr="A picture containing indoor, sitting, table, crown jewels&#10;&#10;Description automatically generated">
            <a:extLst>
              <a:ext uri="{FF2B5EF4-FFF2-40B4-BE49-F238E27FC236}">
                <a16:creationId xmlns:a16="http://schemas.microsoft.com/office/drawing/2014/main" id="{858A62D2-4133-4A75-9297-41914FB450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141" y="3589867"/>
            <a:ext cx="2210219" cy="278892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AA7D8-D94A-487C-8F78-D31066FF6A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97762" y="2799889"/>
            <a:ext cx="5747187" cy="29875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FFFFFF"/>
                </a:solidFill>
              </a:rPr>
              <a:t>George V crowned in 1911, also becoming Emperor of India wearing the Imperial Crown of India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589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ACB8D183-8B8C-4F3D-899F-84F53A8D5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The Fall of the British Empire ?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The 53 member countries of the Commonwealth today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72D10AA-65E6-4CFE-8F03-65BFE78647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349783"/>
              </p:ext>
            </p:extLst>
          </p:nvPr>
        </p:nvGraphicFramePr>
        <p:xfrm>
          <a:off x="644053" y="1675227"/>
          <a:ext cx="10903896" cy="43941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2268">
                  <a:extLst>
                    <a:ext uri="{9D8B030D-6E8A-4147-A177-3AD203B41FA5}">
                      <a16:colId xmlns:a16="http://schemas.microsoft.com/office/drawing/2014/main" val="3091932479"/>
                    </a:ext>
                  </a:extLst>
                </a:gridCol>
                <a:gridCol w="663468">
                  <a:extLst>
                    <a:ext uri="{9D8B030D-6E8A-4147-A177-3AD203B41FA5}">
                      <a16:colId xmlns:a16="http://schemas.microsoft.com/office/drawing/2014/main" val="910203862"/>
                    </a:ext>
                  </a:extLst>
                </a:gridCol>
                <a:gridCol w="1750908">
                  <a:extLst>
                    <a:ext uri="{9D8B030D-6E8A-4147-A177-3AD203B41FA5}">
                      <a16:colId xmlns:a16="http://schemas.microsoft.com/office/drawing/2014/main" val="3629840987"/>
                    </a:ext>
                  </a:extLst>
                </a:gridCol>
                <a:gridCol w="2671947">
                  <a:extLst>
                    <a:ext uri="{9D8B030D-6E8A-4147-A177-3AD203B41FA5}">
                      <a16:colId xmlns:a16="http://schemas.microsoft.com/office/drawing/2014/main" val="4149118025"/>
                    </a:ext>
                  </a:extLst>
                </a:gridCol>
                <a:gridCol w="1466488">
                  <a:extLst>
                    <a:ext uri="{9D8B030D-6E8A-4147-A177-3AD203B41FA5}">
                      <a16:colId xmlns:a16="http://schemas.microsoft.com/office/drawing/2014/main" val="474723287"/>
                    </a:ext>
                  </a:extLst>
                </a:gridCol>
                <a:gridCol w="1778817">
                  <a:extLst>
                    <a:ext uri="{9D8B030D-6E8A-4147-A177-3AD203B41FA5}">
                      <a16:colId xmlns:a16="http://schemas.microsoft.com/office/drawing/2014/main" val="2089330569"/>
                    </a:ext>
                  </a:extLst>
                </a:gridCol>
              </a:tblGrid>
              <a:tr h="4394199">
                <a:tc>
                  <a:txBody>
                    <a:bodyPr/>
                    <a:lstStyle/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2"/>
                        </a:rPr>
                        <a:t>Botswana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3"/>
                        </a:rPr>
                        <a:t>Cameroon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4"/>
                        </a:rPr>
                        <a:t>Gambia, The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5"/>
                        </a:rPr>
                        <a:t>Ghana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6"/>
                        </a:rPr>
                        <a:t>Kenya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7"/>
                        </a:rPr>
                        <a:t>Kingdom of eSwatini </a:t>
                      </a:r>
                      <a:endParaRPr lang="en-GB" sz="1300" u="none" strike="noStrike" kern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8"/>
                        </a:rPr>
                        <a:t>Lesotho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9"/>
                        </a:rPr>
                        <a:t>Malawi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0"/>
                        </a:rPr>
                        <a:t>Mauritius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1"/>
                        </a:rPr>
                        <a:t>Mozambique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2"/>
                        </a:rPr>
                        <a:t>Namibia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3"/>
                        </a:rPr>
                        <a:t>Nigeria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4"/>
                        </a:rPr>
                        <a:t>Rwanda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5"/>
                        </a:rPr>
                        <a:t>Seychelles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6"/>
                        </a:rPr>
                        <a:t>Sierra Leone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7"/>
                        </a:rPr>
                        <a:t>South Africa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8"/>
                        </a:rPr>
                        <a:t>Uganda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19"/>
                        </a:rPr>
                        <a:t>United Republic of Tanzania</a:t>
                      </a:r>
                      <a:r>
                        <a:rPr lang="en-GB" sz="1300" u="none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u="sng" strike="noStrike" kern="12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20"/>
                        </a:rPr>
                        <a:t>Zambia</a:t>
                      </a:r>
                      <a:endParaRPr lang="en-GB" sz="1300" u="none" strike="noStrike" kern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554" marR="76554" marT="38277" marB="38277"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554" marR="76554" marT="38277" marB="38277">
                    <a:noFill/>
                  </a:tcPr>
                </a:tc>
                <a:tc>
                  <a:txBody>
                    <a:bodyPr/>
                    <a:lstStyle/>
                    <a:p>
                      <a:pPr fontAlgn="base"/>
                      <a:endParaRPr lang="en-GB" sz="1300" b="0" i="0" u="sng" strike="noStrike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  <a:hlinkClick r:id="rId21"/>
                      </a:endParaRPr>
                    </a:p>
                    <a:p>
                      <a:pPr fontAlgn="base"/>
                      <a:r>
                        <a:rPr lang="en-GB" sz="1300" b="0" i="0" u="sng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1"/>
                        </a:rPr>
                        <a:t>Bangladesh</a:t>
                      </a:r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2"/>
                        </a:rPr>
                        <a:t>Brunei Darussalam</a:t>
                      </a:r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3"/>
                        </a:rPr>
                        <a:t>India</a:t>
                      </a:r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4"/>
                        </a:rPr>
                        <a:t>Malaysia</a:t>
                      </a:r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5"/>
                        </a:rPr>
                        <a:t>Pakistan</a:t>
                      </a:r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6"/>
                        </a:rPr>
                        <a:t>Singapore</a:t>
                      </a:r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7"/>
                        </a:rPr>
                        <a:t>Sri Lanka</a:t>
                      </a:r>
                      <a:endParaRPr lang="en-GB" sz="1300" b="0" i="0" u="none" strike="noStrike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554" marR="76554" marT="38277" marB="38277">
                    <a:noFill/>
                  </a:tcPr>
                </a:tc>
                <a:tc>
                  <a:txBody>
                    <a:bodyPr/>
                    <a:lstStyle/>
                    <a:p>
                      <a:pPr fontAlgn="base"/>
                      <a:endParaRPr lang="en-GB" sz="1300" b="0" i="0" u="sng" strike="noStrike" kern="120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  <a:hlinkClick r:id="rId28"/>
                      </a:endParaRPr>
                    </a:p>
                    <a:p>
                      <a:pPr fontAlgn="base"/>
                      <a:r>
                        <a:rPr lang="en-GB" sz="1300" b="0" i="0" u="sng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8"/>
                        </a:rPr>
                        <a:t>Antigua and Barbuda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9"/>
                        </a:rPr>
                        <a:t>Bahamas, The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0"/>
                        </a:rPr>
                        <a:t>Barbados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1"/>
                        </a:rPr>
                        <a:t>Belize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2"/>
                        </a:rPr>
                        <a:t>Canada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3"/>
                        </a:rPr>
                        <a:t>Dominica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4"/>
                        </a:rPr>
                        <a:t>Grenada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5"/>
                        </a:rPr>
                        <a:t>Guyana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6"/>
                        </a:rPr>
                        <a:t>Jamaica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7"/>
                        </a:rPr>
                        <a:t>Saint Lucia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8"/>
                        </a:rPr>
                        <a:t>St Kitts and Nevis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9"/>
                        </a:rPr>
                        <a:t>St Vincent and The Grenadines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0"/>
                        </a:rPr>
                        <a:t>Trinidad and Tobago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554" marR="76554" marT="38277" marB="38277">
                    <a:noFill/>
                  </a:tcPr>
                </a:tc>
                <a:tc>
                  <a:txBody>
                    <a:bodyPr/>
                    <a:lstStyle/>
                    <a:p>
                      <a:pPr fontAlgn="base"/>
                      <a:endParaRPr lang="en-GB" sz="1300" b="0" i="0" u="sng" strike="noStrike" kern="120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  <a:hlinkClick r:id="rId41"/>
                      </a:endParaRPr>
                    </a:p>
                    <a:p>
                      <a:pPr fontAlgn="base"/>
                      <a:r>
                        <a:rPr lang="en-GB" sz="1300" b="0" i="0" u="sng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1"/>
                        </a:rPr>
                        <a:t>Cyprus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2"/>
                        </a:rPr>
                        <a:t>Malta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3"/>
                        </a:rPr>
                        <a:t>United Kingdom</a:t>
                      </a:r>
                      <a:endParaRPr lang="en-GB" sz="1300" b="0" i="0" u="none" strike="noStrike" kern="120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554" marR="76554" marT="38277" marB="38277">
                    <a:noFill/>
                  </a:tcPr>
                </a:tc>
                <a:tc>
                  <a:txBody>
                    <a:bodyPr/>
                    <a:lstStyle/>
                    <a:p>
                      <a:pPr fontAlgn="base"/>
                      <a:endParaRPr lang="en-GB" sz="1300" b="0" i="0" u="sng" strike="noStrike" kern="120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  <a:hlinkClick r:id="rId44"/>
                      </a:endParaRPr>
                    </a:p>
                    <a:p>
                      <a:pPr fontAlgn="base"/>
                      <a:r>
                        <a:rPr lang="en-GB" sz="1300" b="0" i="0" u="sng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4"/>
                        </a:rPr>
                        <a:t>Australia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5"/>
                        </a:rPr>
                        <a:t>Fiji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6"/>
                        </a:rPr>
                        <a:t>Kiribati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7"/>
                        </a:rPr>
                        <a:t>Nauru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8"/>
                        </a:rPr>
                        <a:t>New Zealand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9"/>
                        </a:rPr>
                        <a:t>Papua New Guinea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50"/>
                        </a:rPr>
                        <a:t>Samoa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51"/>
                        </a:rPr>
                        <a:t>Solomon Islands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52"/>
                        </a:rPr>
                        <a:t>Tonga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53"/>
                        </a:rPr>
                        <a:t>Tuvalu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fontAlgn="base"/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54"/>
                        </a:rPr>
                        <a:t>Vanuatu</a:t>
                      </a:r>
                      <a:r>
                        <a:rPr lang="en-GB" sz="1300" b="0" i="0" u="none" strike="noStrike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554" marR="76554" marT="38277" marB="38277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2923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0378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F9EB9F2-07E2-4D64-BBD8-BB5B217F1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6A937-232E-4A8F-8498-E69188D323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Bibliography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2"/>
              </a:rPr>
              <a:t>https://www.hrp.org.uk/tower-of-london/history-and-stories/the-crown-jewels/#gs.dlsptd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slides 1-3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3"/>
              </a:rPr>
              <a:t>https://www.royal.uk/edgar-r-959-975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slide 4 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4"/>
              </a:rPr>
              <a:t>https://www.royal.uk/richard-ii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slide 3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5"/>
              </a:rPr>
              <a:t>https://www.hrp.org.uk/tower-of-london/history-and-stories/the-crown-jewels/#gs.ehztn2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slide 5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6"/>
              </a:rPr>
              <a:t>https://www.hrp.org.uk/kensington-palace/history-and-stories/queen-victoria/#gs.ei54zb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slide 6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Kinsey, Danielle C. “</a:t>
            </a:r>
            <a:r>
              <a:rPr lang="en-US" sz="1400" kern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Koh-i-Noor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: Empire, Diamonds, and the Performance of British Material Culture.” </a:t>
            </a:r>
            <a:r>
              <a:rPr lang="en-US" sz="1400" i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Journal of British Studies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, vol. 48, no. 2, 2009, pp. 391–419. </a:t>
            </a:r>
            <a:r>
              <a:rPr lang="en-US" sz="1400" i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JSTOR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, 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7"/>
              </a:rPr>
              <a:t>www.jstor.org/stable/</a:t>
            </a:r>
            <a:r>
              <a:rPr lang="en-US"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7"/>
              </a:rPr>
              <a:t>25483040</a:t>
            </a:r>
            <a:r>
              <a:rPr lang="en-US"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. slide 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6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Eric Hobsbawm, </a:t>
            </a:r>
            <a:r>
              <a:rPr lang="en-US" sz="1400" i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Age of Empire 1875 -1914,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(Great Britain: Weidenfeld &amp; Nicolson Ltd, 1987), </a:t>
            </a: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hlinkClick r:id="rId8"/>
              </a:rPr>
              <a:t>http://thecommonwealth.org/member-countries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slide 8</a:t>
            </a: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1400" kern="12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C57C7C-DFE9-4A1E-B7A9-DF40E633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252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242</Words>
  <Application>Microsoft Office PowerPoint</Application>
  <PresentationFormat>Widescreen</PresentationFormat>
  <Paragraphs>90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The Crown  </vt:lpstr>
      <vt:lpstr>King Edgar 973</vt:lpstr>
      <vt:lpstr>King Richard II 1377-1399</vt:lpstr>
      <vt:lpstr>St Edward’s Crown 1661</vt:lpstr>
      <vt:lpstr>Queen Victoria </vt:lpstr>
      <vt:lpstr>The Crown</vt:lpstr>
      <vt:lpstr>The Emperor of India</vt:lpstr>
      <vt:lpstr>The Fall of the British Empire ? The 53 member countries of the Commonwealth today</vt:lpstr>
      <vt:lpstr>Bibliography  https://www.hrp.org.uk/tower-of-london/history-and-stories/the-crown-jewels/#gs.dlsptd slides 1-3  https://www.royal.uk/edgar-r-959-975 slide 4   https://www.royal.uk/richard-ii slide 3  https://www.hrp.org.uk/tower-of-london/history-and-stories/the-crown-jewels/#gs.ehztn2 slide 5   https://www.hrp.org.uk/kensington-palace/history-and-stories/queen-victoria/#gs.ei54zb slide 6  Kinsey, Danielle C. “Koh-i-Noor: Empire, Diamonds, and the Performance of British Material Culture.” Journal of British Studies, vol. 48, no. 2, 2009, pp. 391–419. JSTOR, www.jstor.org/stable/25483040. slide 6   Eric Hobsbawm, The Age of Empire 1875 -1914, (Great Britain: Weidenfeld &amp; Nicolson Ltd, 1987), http://thecommonwealth.org/member-countries slide 8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Crown</dc:title>
  <dc:creator>Barbara Newborough</dc:creator>
  <cp:lastModifiedBy>Barbara Newborough</cp:lastModifiedBy>
  <cp:revision>3</cp:revision>
  <dcterms:created xsi:type="dcterms:W3CDTF">2019-05-30T08:22:36Z</dcterms:created>
  <dcterms:modified xsi:type="dcterms:W3CDTF">2019-05-30T17:06:01Z</dcterms:modified>
</cp:coreProperties>
</file>