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85" r:id="rId5"/>
    <p:sldMasterId id="2147483698" r:id="rId6"/>
  </p:sldMasterIdLst>
  <p:notesMasterIdLst>
    <p:notesMasterId r:id="rId14"/>
  </p:notesMasterIdLst>
  <p:sldIdLst>
    <p:sldId id="260" r:id="rId7"/>
    <p:sldId id="261" r:id="rId8"/>
    <p:sldId id="262" r:id="rId9"/>
    <p:sldId id="259" r:id="rId10"/>
    <p:sldId id="258" r:id="rId11"/>
    <p:sldId id="266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83162" autoAdjust="0"/>
  </p:normalViewPr>
  <p:slideViewPr>
    <p:cSldViewPr>
      <p:cViewPr>
        <p:scale>
          <a:sx n="78" d="100"/>
          <a:sy n="78" d="100"/>
        </p:scale>
        <p:origin x="2064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Master" Target="slideMasters/slideMaster2.xml"/><Relationship Id="rId6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3B372-BCAD-4897-9C6F-A59F2B70ECF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926C3-F140-468B-B161-B375968E46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30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Run through what critical reading is about and why it is an essential tool for decision making – Link to work benefits and TSD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402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1005749" eaLnBrk="1" hangingPunct="1">
              <a:spcBef>
                <a:spcPct val="0"/>
              </a:spcBef>
            </a:pPr>
            <a:r>
              <a:rPr lang="en-GB" altLang="en-US" sz="1000" b="1" dirty="0">
                <a:solidFill>
                  <a:srgbClr val="000000"/>
                </a:solidFill>
              </a:rPr>
              <a:t>What is the main purpose of the material?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Was the material designed to inform and teach?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Was the material designed to persuade or present an argument?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Was the purpose of the material to entertain the reader?</a:t>
            </a:r>
          </a:p>
          <a:p>
            <a:pPr defTabSz="1005749" eaLnBrk="1" hangingPunct="1">
              <a:spcBef>
                <a:spcPct val="0"/>
              </a:spcBef>
              <a:buFontTx/>
              <a:buChar char="•"/>
            </a:pPr>
            <a:endParaRPr lang="en-GB" altLang="en-US" sz="1000" dirty="0">
              <a:solidFill>
                <a:srgbClr val="000000"/>
              </a:solidFill>
            </a:endParaRPr>
          </a:p>
          <a:p>
            <a:pPr defTabSz="1005749" eaLnBrk="1" hangingPunct="1">
              <a:spcBef>
                <a:spcPct val="0"/>
              </a:spcBef>
              <a:buFontTx/>
              <a:buChar char="•"/>
            </a:pPr>
            <a:r>
              <a:rPr lang="en-GB" altLang="en-US" sz="1000" b="1" dirty="0">
                <a:solidFill>
                  <a:srgbClr val="000000"/>
                </a:solidFill>
              </a:rPr>
              <a:t>What is the overall value of the material? 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Did the content of the material meet your initial expectations?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Does the content fulfil any aims or objectives set out at the beginning?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b="1" dirty="0">
                <a:solidFill>
                  <a:srgbClr val="000000"/>
                </a:solidFill>
              </a:rPr>
              <a:t>How is the material organised?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Is the material structured around a few key topics?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Is the material presented in a random fashion with no cohesion?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Does the material jump back and forward between topics?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Does the author or speaker go off at a tangent all the time?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endParaRPr lang="en-GB" altLang="en-US" sz="1000" dirty="0">
              <a:solidFill>
                <a:srgbClr val="000000"/>
              </a:solidFill>
            </a:endParaRPr>
          </a:p>
          <a:p>
            <a:pPr defTabSz="1005749" eaLnBrk="1" hangingPunct="1">
              <a:spcBef>
                <a:spcPct val="0"/>
              </a:spcBef>
            </a:pPr>
            <a:r>
              <a:rPr lang="en-GB" altLang="en-US" sz="1000" b="1" dirty="0">
                <a:solidFill>
                  <a:srgbClr val="000000"/>
                </a:solidFill>
              </a:rPr>
              <a:t>Who is the intended audience? 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At whom is the material aimed? Is its intended audience technical, basic or scientific?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Is the material designed to be an introductory book or an advanced technical journal?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Is the lecture aimed at level 3 students or level 1 students?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endParaRPr lang="en-GB" altLang="en-US" sz="1000" dirty="0">
              <a:solidFill>
                <a:srgbClr val="000000"/>
              </a:solidFill>
            </a:endParaRPr>
          </a:p>
          <a:p>
            <a:pPr defTabSz="1005749" eaLnBrk="1" hangingPunct="1">
              <a:spcBef>
                <a:spcPct val="0"/>
              </a:spcBef>
            </a:pPr>
            <a:r>
              <a:rPr lang="en-GB" altLang="en-US" sz="1000" b="1" dirty="0">
                <a:solidFill>
                  <a:srgbClr val="000000"/>
                </a:solidFill>
              </a:rPr>
              <a:t>What are the writer's assumptions about the audience?</a:t>
            </a:r>
            <a:r>
              <a:rPr lang="en-GB" altLang="en-US" sz="1000" dirty="0">
                <a:solidFill>
                  <a:srgbClr val="000000"/>
                </a:solidFill>
              </a:rPr>
              <a:t>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Are there assumptions stated at the beginning of the material?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Are any pre-requisites necessary for using this material?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b="1" dirty="0">
                <a:solidFill>
                  <a:srgbClr val="000000"/>
                </a:solidFill>
              </a:rPr>
              <a:t>What kind of language and imagery does the author use?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Is the material written using good English or are there many slang expressions and acronyms?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Are there images and/or diagrams to illustrate key points?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Do you think the language is suitable for the intended audience?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b="1" dirty="0">
                <a:solidFill>
                  <a:srgbClr val="000000"/>
                </a:solidFill>
              </a:rPr>
              <a:t>What are its strengths and weaknesses? </a:t>
            </a: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Does the material present arguments for and against specific points?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Are there many hidden assumptions within the material?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When asked to critically appraise a section of material, which is often the case in exam questions, your review should provide </a:t>
            </a:r>
            <a:r>
              <a:rPr lang="en-GB" altLang="en-US" sz="1000" b="1" dirty="0">
                <a:solidFill>
                  <a:srgbClr val="000000"/>
                </a:solidFill>
              </a:rPr>
              <a:t>information</a:t>
            </a:r>
            <a:r>
              <a:rPr lang="en-GB" altLang="en-US" sz="1000" dirty="0">
                <a:solidFill>
                  <a:srgbClr val="000000"/>
                </a:solidFill>
              </a:rPr>
              <a:t>, </a:t>
            </a:r>
            <a:r>
              <a:rPr lang="en-GB" altLang="en-US" sz="1000" b="1" dirty="0">
                <a:solidFill>
                  <a:srgbClr val="000000"/>
                </a:solidFill>
              </a:rPr>
              <a:t>interpretation</a:t>
            </a:r>
            <a:r>
              <a:rPr lang="en-GB" altLang="en-US" sz="1000" dirty="0">
                <a:solidFill>
                  <a:srgbClr val="000000"/>
                </a:solidFill>
              </a:rPr>
              <a:t>, and </a:t>
            </a:r>
            <a:r>
              <a:rPr lang="en-GB" altLang="en-US" sz="1000" b="1" dirty="0">
                <a:solidFill>
                  <a:srgbClr val="000000"/>
                </a:solidFill>
              </a:rPr>
              <a:t>evaluation</a:t>
            </a:r>
            <a:r>
              <a:rPr lang="en-GB" altLang="en-US" sz="1000" dirty="0">
                <a:solidFill>
                  <a:srgbClr val="000000"/>
                </a:solidFill>
              </a:rPr>
              <a:t>, which serve in the following respective ways: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/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The </a:t>
            </a:r>
            <a:r>
              <a:rPr lang="en-GB" altLang="en-US" sz="1000" b="1" dirty="0">
                <a:solidFill>
                  <a:srgbClr val="000000"/>
                </a:solidFill>
              </a:rPr>
              <a:t>information</a:t>
            </a:r>
            <a:r>
              <a:rPr lang="en-GB" altLang="en-US" sz="1000" dirty="0">
                <a:solidFill>
                  <a:srgbClr val="000000"/>
                </a:solidFill>
              </a:rPr>
              <a:t> will help your reader understand the nature of the work under analysis.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The </a:t>
            </a:r>
            <a:r>
              <a:rPr lang="en-GB" altLang="en-US" sz="1000" b="1" dirty="0">
                <a:solidFill>
                  <a:srgbClr val="000000"/>
                </a:solidFill>
              </a:rPr>
              <a:t>interpretation</a:t>
            </a:r>
            <a:r>
              <a:rPr lang="en-GB" altLang="en-US" sz="1000" dirty="0">
                <a:solidFill>
                  <a:srgbClr val="000000"/>
                </a:solidFill>
              </a:rPr>
              <a:t> will explain the meaning of the work and will therefore require your correct understanding of it. </a:t>
            </a:r>
            <a:br>
              <a:rPr lang="en-GB" altLang="en-US" sz="1000" dirty="0">
                <a:solidFill>
                  <a:srgbClr val="000000"/>
                </a:solidFill>
              </a:rPr>
            </a:br>
            <a:r>
              <a:rPr lang="en-GB" altLang="en-US" sz="1000" dirty="0">
                <a:solidFill>
                  <a:srgbClr val="000000"/>
                </a:solidFill>
              </a:rPr>
              <a:t>The </a:t>
            </a:r>
            <a:r>
              <a:rPr lang="en-GB" altLang="en-US" sz="1000" b="1" dirty="0">
                <a:solidFill>
                  <a:srgbClr val="000000"/>
                </a:solidFill>
              </a:rPr>
              <a:t>evaluation</a:t>
            </a:r>
            <a:r>
              <a:rPr lang="en-GB" altLang="en-US" sz="1000" dirty="0">
                <a:solidFill>
                  <a:srgbClr val="000000"/>
                </a:solidFill>
              </a:rPr>
              <a:t> will present your opinions of the work and offer valid justifications for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755D8-5156-4026-9952-8463B33320E3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69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Which is the more reliable?</a:t>
            </a:r>
          </a:p>
          <a:p>
            <a:r>
              <a:rPr lang="en-GB" dirty="0" smtClean="0"/>
              <a:t>Which</a:t>
            </a:r>
            <a:r>
              <a:rPr lang="en-GB" baseline="0" dirty="0" smtClean="0"/>
              <a:t> of the two </a:t>
            </a:r>
            <a:r>
              <a:rPr lang="en-GB" dirty="0" smtClean="0"/>
              <a:t>would you wish to use to make a decision  and why?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926C3-F140-468B-B161-B375968E46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26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Request that each student research</a:t>
            </a:r>
            <a:r>
              <a:rPr lang="en-GB" baseline="0" dirty="0" smtClean="0"/>
              <a:t> the theorist that is allocated to them and present their findings to the class either by discussion or PowerPoint presentation. All sources must be fully referenced as you may choose </a:t>
            </a:r>
            <a:r>
              <a:rPr lang="en-GB" b="0" baseline="0" dirty="0" smtClean="0"/>
              <a:t>to use</a:t>
            </a:r>
            <a:r>
              <a:rPr lang="en-GB" baseline="0" dirty="0" smtClean="0"/>
              <a:t> one of theses theorists  to critique, in this assignment. An they along with many other might help you in assignment over the next two years.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926C3-F140-468B-B161-B375968E46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875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8.jpg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2328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47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34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77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61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120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1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5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93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7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48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746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ltGray">
          <a:xfrm>
            <a:off x="0" y="0"/>
            <a:ext cx="914400" cy="6858000"/>
          </a:xfrm>
          <a:prstGeom prst="rect">
            <a:avLst/>
          </a:prstGeom>
          <a:solidFill>
            <a:srgbClr val="EE2C2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93" descr="PPT Lockups_DE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43550" y="296863"/>
            <a:ext cx="335280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5" descr="Dist_Generic_Directional2x3PPT"/>
          <p:cNvPicPr>
            <a:picLocks noChangeAspect="1" noChangeArrowheads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ltGray">
          <a:xfrm>
            <a:off x="7107238" y="4017963"/>
            <a:ext cx="187325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3" descr="DSC_0130"/>
          <p:cNvPicPr preferRelativeResize="0">
            <a:picLocks noChangeArrowheads="1"/>
          </p:cNvPicPr>
          <p:nvPr userDrawn="1"/>
        </p:nvPicPr>
        <p:blipFill>
          <a:blip r:embed="rId4">
            <a:lum bright="6000"/>
          </a:blip>
          <a:srcRect/>
          <a:stretch>
            <a:fillRect/>
          </a:stretch>
        </p:blipFill>
        <p:spPr bwMode="auto">
          <a:xfrm>
            <a:off x="3067050" y="4019550"/>
            <a:ext cx="187166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66825" y="1700213"/>
            <a:ext cx="7718425" cy="788987"/>
          </a:xfrm>
        </p:spPr>
        <p:txBody>
          <a:bodyPr anchor="t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04925" y="2559050"/>
            <a:ext cx="7680325" cy="903288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000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pic>
        <p:nvPicPr>
          <p:cNvPr id="11" name="Picture 42" descr="New Tech image"/>
          <p:cNvPicPr>
            <a:picLocks noChangeAspect="1" noChangeArrowheads="1"/>
          </p:cNvPicPr>
          <p:nvPr userDrawn="1"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4017963"/>
            <a:ext cx="1871662" cy="2700337"/>
          </a:xfrm>
          <a:prstGeom prst="rect">
            <a:avLst/>
          </a:prstGeom>
          <a:noFill/>
        </p:spPr>
      </p:pic>
      <p:pic>
        <p:nvPicPr>
          <p:cNvPr id="10" name="Picture 8" descr="QSB6_7_Tier4_Turbo-3Qtr-High_crop307a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ltGray">
          <a:xfrm>
            <a:off x="1057275" y="4019550"/>
            <a:ext cx="1871663" cy="270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789025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52F785-62A9-4E8A-BE5F-319668DA9741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0BB06-8A6B-4A1D-9C0D-D00041A8513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026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E806E8-61BA-4C61-99E8-C56B54523B96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05A6B-AE27-4E88-BBED-AD9BEECE5F3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91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075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430338"/>
            <a:ext cx="3956050" cy="4400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A5D6E4-ACBE-4B0A-89F4-8854236B9FEF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80C5-B04C-4F3F-93BC-08D2EF76FB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6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45DB6A-9F9E-4A5B-9C14-C7D3227EE83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E7D9D-358B-45F9-884C-F84CDD6DC6C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54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8ED28DD-8334-4520-95FA-2592A15B920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CC439-2805-4C24-ACAE-307DC81451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323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A9031D-F9BC-4C3F-9025-32977B39BC2E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54643B-0549-44B0-AFBC-350897F6497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6600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2CD6C9-2D2F-4381-9760-3BEA21DFD931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C1CA85-0914-452B-899D-82A2774A706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878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DFD9CA4-971B-4C24-A09A-0416BD7D6BD8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B1B98D-BF0A-436D-976C-569EBEFCDFD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481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32D0FA-ED96-4AB5-9121-6C054373462F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11951E-F979-4EF5-93AE-69E4BE05BDA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594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7538" y="296863"/>
            <a:ext cx="2017712" cy="55340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1225" y="296863"/>
            <a:ext cx="5903913" cy="55340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5784982-803C-4E79-A838-9F7B88E8DAE5}" type="datetime1">
              <a:rPr lang="en-US"/>
              <a:pPr/>
              <a:t>2/23/16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 Cummins Confidential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3D58C-D41A-4411-AD2B-5F96D0A9AF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7980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oint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167642"/>
            <a:ext cx="7247467" cy="882473"/>
          </a:xfrm>
          <a:ln>
            <a:noFill/>
          </a:ln>
        </p:spPr>
        <p:txBody>
          <a:bodyPr lIns="0"/>
          <a:lstStyle>
            <a:lvl1pPr>
              <a:defRPr sz="3600" baseline="0">
                <a:ln>
                  <a:noFill/>
                </a:ln>
                <a:solidFill>
                  <a:schemeClr val="bg1"/>
                </a:solidFill>
              </a:defRPr>
            </a:lvl1pPr>
          </a:lstStyle>
          <a:p>
            <a:r>
              <a:rPr lang="en-GB" dirty="0" smtClean="0"/>
              <a:t>Enter heading here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3"/>
          </p:nvPr>
        </p:nvSpPr>
        <p:spPr>
          <a:xfrm>
            <a:off x="457199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5"/>
          </p:nvPr>
        </p:nvSpPr>
        <p:spPr>
          <a:xfrm>
            <a:off x="6637338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156570"/>
              </a:solidFill>
            </a:endParaRPr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818A8F"/>
                </a:solidFill>
              </a:rPr>
              <a:t>ILM Example presentation</a:t>
            </a:r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7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A57E303-57FD-FB44-A898-3135EF2D32D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22" name="Content Placeholder 2"/>
          <p:cNvSpPr>
            <a:spLocks noGrp="1"/>
          </p:cNvSpPr>
          <p:nvPr>
            <p:ph idx="19"/>
          </p:nvPr>
        </p:nvSpPr>
        <p:spPr>
          <a:xfrm>
            <a:off x="3300817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383850" indent="0">
              <a:buClr>
                <a:schemeClr val="accent2"/>
              </a:buClr>
              <a:buSzPct val="85000"/>
              <a:buFont typeface="Lucida Grande"/>
              <a:buNone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21"/>
          </p:nvPr>
        </p:nvSpPr>
        <p:spPr>
          <a:xfrm>
            <a:off x="6157363" y="2604151"/>
            <a:ext cx="2517113" cy="3472202"/>
          </a:xfrm>
        </p:spPr>
        <p:txBody>
          <a:bodyPr anchor="t" anchorCtr="0">
            <a:normAutofit/>
          </a:bodyPr>
          <a:lstStyle>
            <a:lvl1pPr marL="0" indent="0">
              <a:buClr>
                <a:schemeClr val="accent1"/>
              </a:buClr>
              <a:buFontTx/>
              <a:buNone/>
              <a:defRPr sz="1700" spc="-80">
                <a:solidFill>
                  <a:schemeClr val="accent3"/>
                </a:solidFill>
              </a:defRPr>
            </a:lvl1pPr>
            <a:lvl2pPr marL="669600" indent="-28575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2pPr>
            <a:lvl3pPr marL="9288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3pPr>
            <a:lvl4pPr marL="1170000" indent="-228600">
              <a:buClr>
                <a:schemeClr val="accent2"/>
              </a:buClr>
              <a:buSzPct val="85000"/>
              <a:buFont typeface="Lucida Grande"/>
              <a:buChar char="»"/>
              <a:defRPr sz="1800">
                <a:solidFill>
                  <a:schemeClr val="accent3"/>
                </a:solidFill>
              </a:defRPr>
            </a:lvl4pPr>
            <a:lvl5pPr marL="1382400" indent="-228600">
              <a:buClr>
                <a:schemeClr val="accent2"/>
              </a:buClr>
              <a:buSzPct val="85000"/>
              <a:buFont typeface="Arial"/>
              <a:buChar char="»"/>
              <a:defRPr sz="1800">
                <a:solidFill>
                  <a:schemeClr val="accent3"/>
                </a:solidFill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85937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27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1409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1680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1427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195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6184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384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7229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2737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7482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037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4.xml"/><Relationship Id="rId13" Type="http://schemas.openxmlformats.org/officeDocument/2006/relationships/theme" Target="../theme/theme2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13" Type="http://schemas.openxmlformats.org/officeDocument/2006/relationships/image" Target="../media/image7.jpg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2/23/16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6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ChangeArrowheads="1"/>
          </p:cNvSpPr>
          <p:nvPr/>
        </p:nvSpPr>
        <p:spPr bwMode="ltGray">
          <a:xfrm>
            <a:off x="0" y="0"/>
            <a:ext cx="660400" cy="6858000"/>
          </a:xfrm>
          <a:prstGeom prst="rect">
            <a:avLst/>
          </a:prstGeom>
          <a:solidFill>
            <a:srgbClr val="EE2E24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r" fontAlgn="base">
              <a:spcBef>
                <a:spcPct val="35000"/>
              </a:spcBef>
              <a:spcAft>
                <a:spcPct val="0"/>
              </a:spcAft>
              <a:buClr>
                <a:srgbClr val="FF140A"/>
              </a:buClr>
              <a:buFont typeface="Wingdings" pitchFamily="2" charset="2"/>
              <a:buNone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1225" y="296863"/>
            <a:ext cx="80740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20750" y="1430338"/>
            <a:ext cx="80645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89050" y="6281738"/>
            <a:ext cx="1643063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F4CCCB63-B5C7-4360-B81B-A4D1AADA2189}" type="datetime1">
              <a:rPr lang="en-US"/>
              <a:pPr fontAlgn="base">
                <a:spcAft>
                  <a:spcPct val="0"/>
                </a:spcAft>
              </a:pPr>
              <a:t>2/23/16</a:t>
            </a:fld>
            <a:endParaRPr lang="en-US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76575" y="6281738"/>
            <a:ext cx="360997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r>
              <a:rPr lang="en-US"/>
              <a:t> Cummins Confidential</a:t>
            </a:r>
          </a:p>
        </p:txBody>
      </p:sp>
      <p:pic>
        <p:nvPicPr>
          <p:cNvPr id="1031" name="Picture 71" descr="PPT Lockups_DEU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759575" y="6164263"/>
            <a:ext cx="221773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44538" y="6281738"/>
            <a:ext cx="449262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l" eaLnBrk="0" hangingPunct="0">
              <a:spcBef>
                <a:spcPct val="0"/>
              </a:spcBef>
              <a:buClrTx/>
              <a:buFontTx/>
              <a:buNone/>
              <a:defRPr sz="1200">
                <a:solidFill>
                  <a:srgbClr val="969696"/>
                </a:solidFill>
              </a:defRPr>
            </a:lvl1pPr>
          </a:lstStyle>
          <a:p>
            <a:pPr fontAlgn="base">
              <a:spcAft>
                <a:spcPct val="0"/>
              </a:spcAft>
            </a:pPr>
            <a:fld id="{6B1BD82B-E2BA-4BAC-AB21-3387D96223DA}" type="slidenum">
              <a:rPr lang="en-US"/>
              <a:pPr fontAlgn="base">
                <a:spcAft>
                  <a:spcPct val="0"/>
                </a:spcAft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87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hdr="0"/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charset="0"/>
          <a:ea typeface="Arial" charset="0"/>
          <a:cs typeface="Arial" charset="0"/>
        </a:defRPr>
      </a:lvl9pPr>
    </p:titleStyle>
    <p:bodyStyle>
      <a:lvl1pPr marL="231775" indent="-231775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579438" indent="-2333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Font typeface="Arial" charset="0"/>
        <a:buChar char="–"/>
        <a:defRPr sz="2200">
          <a:solidFill>
            <a:schemeClr val="tx1"/>
          </a:solidFill>
          <a:latin typeface="+mn-lt"/>
          <a:ea typeface="+mn-ea"/>
          <a:cs typeface="+mn-cs"/>
        </a:defRPr>
      </a:lvl2pPr>
      <a:lvl3pPr marL="863600" indent="-169863" algn="l" rtl="0" eaLnBrk="1" fontAlgn="base" hangingPunct="1">
        <a:spcBef>
          <a:spcPct val="35000"/>
        </a:spcBef>
        <a:spcAft>
          <a:spcPct val="0"/>
        </a:spcAft>
        <a:buClr>
          <a:srgbClr val="EE2E24"/>
        </a:buClr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146175" indent="-168275" algn="l" rtl="0" eaLnBrk="1" fontAlgn="base" hangingPunct="1">
        <a:spcBef>
          <a:spcPct val="35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  <a:cs typeface="+mn-cs"/>
        </a:defRPr>
      </a:lvl4pPr>
      <a:lvl5pPr marL="14414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5pPr>
      <a:lvl6pPr marL="18986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6pPr>
      <a:lvl7pPr marL="23558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7pPr>
      <a:lvl8pPr marL="28130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8pPr>
      <a:lvl9pPr marL="3270250" indent="-180975" algn="l" rtl="0" eaLnBrk="1" fontAlgn="base" hangingPunct="1">
        <a:spcBef>
          <a:spcPct val="35000"/>
        </a:spcBef>
        <a:spcAft>
          <a:spcPct val="0"/>
        </a:spcAft>
        <a:buChar char="»"/>
        <a:defRPr i="1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65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image" Target="../media/image9.png"/><Relationship Id="rId3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1.jpeg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9.png"/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0ahUKEwigt9-0sqzKAhXDDA8KHezkC-MQjRwIBw&amp;url=http://062ektaudhwaniim20nitiepomcourse.blogspot.com/2013/08/understanding-taylorism-and-early.html&amp;bvm=bv.112064104,d.ZWU&amp;psig=AFQjCNH_dVAEsUx5rClbBndifkWksTdUzQ&amp;ust=1452967082372467" TargetMode="External"/><Relationship Id="rId4" Type="http://schemas.openxmlformats.org/officeDocument/2006/relationships/image" Target="../media/image15.jpeg"/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reading</a:t>
            </a:r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Image result for critical rea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639" y="1772816"/>
            <a:ext cx="2535163" cy="380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/>
              <a:t>Critical reading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critical reading?</a:t>
            </a:r>
          </a:p>
          <a:p>
            <a:r>
              <a:rPr lang="en-GB" dirty="0" smtClean="0"/>
              <a:t>Why is it important?</a:t>
            </a:r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Image result for questions to as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55" y="3501008"/>
            <a:ext cx="2085975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595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/>
              <a:t> A critical reader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Does does not take the text a face value</a:t>
            </a:r>
          </a:p>
          <a:p>
            <a:r>
              <a:rPr lang="en-GB" dirty="0" smtClean="0"/>
              <a:t>Looks at the claims made as well as what is the author saying and are they are saying it </a:t>
            </a:r>
          </a:p>
          <a:p>
            <a:r>
              <a:rPr lang="en-GB" dirty="0" smtClean="0"/>
              <a:t>Looks for a reasoned argument that evaluates and analyses what they have read</a:t>
            </a:r>
          </a:p>
          <a:p>
            <a:r>
              <a:rPr lang="en-GB" dirty="0" smtClean="0"/>
              <a:t>Exercise judgement about what they are reading</a:t>
            </a:r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863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Goals of Critical 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</a:t>
            </a:r>
            <a:r>
              <a:rPr lang="en-GB" dirty="0" smtClean="0"/>
              <a:t>recognise </a:t>
            </a:r>
            <a:r>
              <a:rPr lang="en-GB" dirty="0"/>
              <a:t>an author’s </a:t>
            </a:r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recognising </a:t>
            </a:r>
            <a:r>
              <a:rPr lang="en-GB" dirty="0"/>
              <a:t>purpose involves inferring a basis for choices of content and language</a:t>
            </a:r>
          </a:p>
          <a:p>
            <a:r>
              <a:rPr lang="en-GB" dirty="0" smtClean="0"/>
              <a:t>to </a:t>
            </a:r>
            <a:r>
              <a:rPr lang="en-GB" dirty="0"/>
              <a:t>understand tone and persuasive </a:t>
            </a:r>
            <a:r>
              <a:rPr lang="en-GB" dirty="0" smtClean="0"/>
              <a:t>elements</a:t>
            </a:r>
          </a:p>
          <a:p>
            <a:pPr lvl="1"/>
            <a:r>
              <a:rPr lang="en-GB" dirty="0" smtClean="0"/>
              <a:t>recognising </a:t>
            </a:r>
            <a:r>
              <a:rPr lang="en-GB" dirty="0"/>
              <a:t>tone and persuasive elements involves classifying the nature of language choices</a:t>
            </a:r>
            <a:endParaRPr lang="en-GB" dirty="0" smtClean="0"/>
          </a:p>
          <a:p>
            <a:r>
              <a:rPr lang="en-GB" dirty="0"/>
              <a:t>to </a:t>
            </a:r>
            <a:r>
              <a:rPr lang="en-GB" dirty="0" smtClean="0"/>
              <a:t>recognise bias</a:t>
            </a:r>
          </a:p>
          <a:p>
            <a:pPr lvl="1"/>
            <a:r>
              <a:rPr lang="en-GB" dirty="0"/>
              <a:t>recognizing bias involves classifying the nature of patterns of choice of content and language</a:t>
            </a:r>
            <a:endParaRPr lang="en-GB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691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4944"/>
            <a:ext cx="8229600" cy="1143000"/>
          </a:xfrm>
        </p:spPr>
        <p:txBody>
          <a:bodyPr/>
          <a:lstStyle/>
          <a:p>
            <a:r>
              <a:rPr lang="en-GB" dirty="0" smtClean="0"/>
              <a:t>Assessing text critically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46098"/>
            <a:ext cx="6336704" cy="2942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88518"/>
            <a:ext cx="5976664" cy="2869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629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9031D-F9BC-4C3F-9025-32977B39BC2E}" type="datetime1">
              <a:rPr lang="en-US" smtClean="0"/>
              <a:pPr/>
              <a:t>2/23/16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4643B-0549-44B0-AFBC-350897F64975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 Cummins Confidential</a:t>
            </a:r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0"/>
            <a:ext cx="1311275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http://4.bp.blogspot.com/-Q023Mo9TmxU/Uf49z1C1WUI/AAAAAAAAAG4/84UMNwfWEWU/s1600/Evolution+of+management+theory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6856"/>
            <a:ext cx="7272808" cy="545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0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90532"/>
            <a:ext cx="8229600" cy="1143000"/>
          </a:xfrm>
        </p:spPr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552" y="1268760"/>
            <a:ext cx="8219256" cy="639762"/>
          </a:xfrm>
        </p:spPr>
        <p:txBody>
          <a:bodyPr>
            <a:noAutofit/>
          </a:bodyPr>
          <a:lstStyle/>
          <a:p>
            <a:r>
              <a:rPr lang="en-GB" sz="2000" b="0" dirty="0" smtClean="0"/>
              <a:t>Undertake desk </a:t>
            </a:r>
            <a:r>
              <a:rPr lang="en-GB" sz="2000" b="0" dirty="0" smtClean="0"/>
              <a:t>research </a:t>
            </a:r>
            <a:r>
              <a:rPr lang="en-GB" sz="2000" b="0" dirty="0" smtClean="0"/>
              <a:t>and note your findings </a:t>
            </a:r>
            <a:r>
              <a:rPr lang="en-GB" sz="2000" b="0" dirty="0" smtClean="0"/>
              <a:t>on the ideas, models or theories of the following theorists </a:t>
            </a:r>
            <a:r>
              <a:rPr lang="en-GB" sz="2000" b="0" dirty="0" smtClean="0"/>
              <a:t>(fully referenced)</a:t>
            </a:r>
            <a:endParaRPr lang="en-GB" sz="2000" b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5536" y="1844824"/>
            <a:ext cx="8208912" cy="395128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Michael Fullan </a:t>
            </a:r>
            <a:r>
              <a:rPr lang="en-GB" dirty="0" smtClean="0"/>
              <a:t>– </a:t>
            </a:r>
            <a:r>
              <a:rPr lang="en-GB" i="1" dirty="0" smtClean="0"/>
              <a:t>Change</a:t>
            </a:r>
          </a:p>
          <a:p>
            <a:r>
              <a:rPr lang="en-GB" sz="3200" dirty="0" smtClean="0"/>
              <a:t>John Adair </a:t>
            </a:r>
            <a:r>
              <a:rPr lang="en-GB" dirty="0" smtClean="0"/>
              <a:t>– </a:t>
            </a:r>
            <a:r>
              <a:rPr lang="en-GB" i="1" dirty="0" smtClean="0"/>
              <a:t>Leadership</a:t>
            </a:r>
          </a:p>
          <a:p>
            <a:r>
              <a:rPr lang="en-GB" sz="3200" dirty="0" smtClean="0"/>
              <a:t>John Mayer </a:t>
            </a:r>
            <a:r>
              <a:rPr lang="en-GB" dirty="0" smtClean="0"/>
              <a:t>– </a:t>
            </a:r>
            <a:r>
              <a:rPr lang="en-GB" i="1" dirty="0" smtClean="0"/>
              <a:t>Emotional intelligence</a:t>
            </a:r>
          </a:p>
          <a:p>
            <a:r>
              <a:rPr lang="en-GB" sz="3200" dirty="0" smtClean="0"/>
              <a:t>Frederick W Taylor </a:t>
            </a:r>
            <a:r>
              <a:rPr lang="en-GB" dirty="0" smtClean="0"/>
              <a:t>– </a:t>
            </a:r>
            <a:r>
              <a:rPr lang="en-GB" i="1" dirty="0" smtClean="0"/>
              <a:t>Scientific management</a:t>
            </a:r>
          </a:p>
          <a:p>
            <a:r>
              <a:rPr lang="en-GB" sz="3200" dirty="0" smtClean="0"/>
              <a:t>Elton Mayo </a:t>
            </a:r>
            <a:r>
              <a:rPr lang="en-GB" i="1" dirty="0" smtClean="0"/>
              <a:t>- Psychologist</a:t>
            </a:r>
          </a:p>
          <a:p>
            <a:r>
              <a:rPr lang="en-GB" sz="3200" smtClean="0"/>
              <a:t>Fons</a:t>
            </a:r>
            <a:r>
              <a:rPr lang="en-GB" sz="3200" dirty="0" smtClean="0"/>
              <a:t> Trompenaars – </a:t>
            </a:r>
            <a:r>
              <a:rPr lang="en-GB" i="1" dirty="0" smtClean="0"/>
              <a:t>Culture</a:t>
            </a:r>
          </a:p>
          <a:p>
            <a:r>
              <a:rPr lang="en-GB" sz="3200" dirty="0" smtClean="0"/>
              <a:t>Amir Herzberg – Work behaviour</a:t>
            </a:r>
            <a:endParaRPr lang="en-GB" sz="320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5DB6A-9F9E-4A5B-9C14-C7D3227EE835}" type="datetime1">
              <a:rPr lang="en-US" smtClean="0"/>
              <a:pPr/>
              <a:t>2/23/16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7D9D-358B-45F9-884C-F84CDD6DC6C4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 Cummins Confidential</a:t>
            </a:r>
            <a:endParaRPr lang="en-US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002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mminsSTD_WHITE_DEU">
  <a:themeElements>
    <a:clrScheme name="CumminsSTD_WHITE_AFG 14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EE2E24"/>
      </a:accent1>
      <a:accent2>
        <a:srgbClr val="5F5F5F"/>
      </a:accent2>
      <a:accent3>
        <a:srgbClr val="FFFFFF"/>
      </a:accent3>
      <a:accent4>
        <a:srgbClr val="000000"/>
      </a:accent4>
      <a:accent5>
        <a:srgbClr val="F5ADAC"/>
      </a:accent5>
      <a:accent6>
        <a:srgbClr val="555555"/>
      </a:accent6>
      <a:hlink>
        <a:srgbClr val="C0C0C0"/>
      </a:hlink>
      <a:folHlink>
        <a:srgbClr val="CC3300"/>
      </a:folHlink>
    </a:clrScheme>
    <a:fontScheme name="CumminsSTD_WHITE_AFG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0C0C0"/>
        </a:solidFill>
        <a:ln w="12700" cap="flat" cmpd="sng" algn="ctr">
          <a:solidFill>
            <a:srgbClr val="EE2E24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91440" rIns="91440" bIns="91440" numCol="1" anchor="ctr" anchorCtr="0" compatLnSpc="1">
        <a:prstTxWarp prst="textNoShape">
          <a:avLst/>
        </a:prstTxWarp>
      </a:bodyPr>
      <a:lstStyle>
        <a:defPPr marL="231775" marR="0" indent="-231775" algn="r" defTabSz="914400" rtl="0" eaLnBrk="1" fontAlgn="base" latinLnBrk="0" hangingPunct="1">
          <a:lnSpc>
            <a:spcPct val="100000"/>
          </a:lnSpc>
          <a:spcBef>
            <a:spcPct val="35000"/>
          </a:spcBef>
          <a:spcAft>
            <a:spcPct val="0"/>
          </a:spcAft>
          <a:buClr>
            <a:srgbClr val="FF140A"/>
          </a:buClr>
          <a:buSzTx/>
          <a:buFont typeface="Wingdings" pitchFamily="2" charset="2"/>
          <a:buNone/>
          <a:tabLst/>
          <a:defRPr kumimoji="0" lang="en-US" sz="18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0"/>
            <a:ea typeface="Arial" charset="0"/>
            <a:cs typeface="Arial" charset="0"/>
          </a:defRPr>
        </a:defPPr>
      </a:lstStyle>
    </a:lnDef>
  </a:objectDefaults>
  <a:extraClrSchemeLst>
    <a:extraClrScheme>
      <a:clrScheme name="CumminsSTD_WHITE_AFG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mminsSTD_WHITE_AFG 13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0066CC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005CB9"/>
        </a:accent6>
        <a:hlink>
          <a:srgbClr val="FA9900"/>
        </a:hlink>
        <a:folHlink>
          <a:srgbClr val="33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mminsSTD_WHITE_AFG 1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EE2E24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5ADAC"/>
        </a:accent5>
        <a:accent6>
          <a:srgbClr val="555555"/>
        </a:accent6>
        <a:hlink>
          <a:srgbClr val="C0C0C0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3900496C7696543B951AC1EF56C7107" ma:contentTypeVersion="2" ma:contentTypeDescription="Create a new document." ma:contentTypeScope="" ma:versionID="41e009520d54c1717db121dc404d8579">
  <xsd:schema xmlns:xsd="http://www.w3.org/2001/XMLSchema" xmlns:xs="http://www.w3.org/2001/XMLSchema" xmlns:p="http://schemas.microsoft.com/office/2006/metadata/properties" xmlns:ns2="fc011a94-2639-4861-ad04-1ea72b65fa6e" targetNamespace="http://schemas.microsoft.com/office/2006/metadata/properties" ma:root="true" ma:fieldsID="550ecf10a6ea888d2f3f7de2fb72b3e0" ns2:_="">
    <xsd:import namespace="fc011a94-2639-4861-ad04-1ea72b65fa6e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011a94-2639-4861-ad04-1ea72b65fa6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EA02C7E-B257-4E49-A825-33430E451BD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432EDCF-E57D-4125-8DAE-8C501F530F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011a94-2639-4861-ad04-1ea72b65fa6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9D0FD6D-A06E-485A-A440-1E0A7A1BBA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1754</TotalTime>
  <Words>316</Words>
  <Application>Microsoft Macintosh PowerPoint</Application>
  <PresentationFormat>On-screen Show (4:3)</PresentationFormat>
  <Paragraphs>45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Calibri</vt:lpstr>
      <vt:lpstr>Lucida Grande</vt:lpstr>
      <vt:lpstr>Myriad Pro</vt:lpstr>
      <vt:lpstr>Wingdings</vt:lpstr>
      <vt:lpstr>Arial</vt:lpstr>
      <vt:lpstr>CumminsSTD_WHITE_DEU</vt:lpstr>
      <vt:lpstr>1_CumminsSTD_WHITE_DEU</vt:lpstr>
      <vt:lpstr>SftWP July 15</vt:lpstr>
      <vt:lpstr>Critical reading</vt:lpstr>
      <vt:lpstr>Critical reading</vt:lpstr>
      <vt:lpstr> A critical reader</vt:lpstr>
      <vt:lpstr>Goals of Critical Reading </vt:lpstr>
      <vt:lpstr>Assessing text critically</vt:lpstr>
      <vt:lpstr>PowerPoint Presentation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Maund</dc:creator>
  <cp:lastModifiedBy>Julia Ault</cp:lastModifiedBy>
  <cp:revision>16</cp:revision>
  <dcterms:created xsi:type="dcterms:W3CDTF">2015-08-19T15:34:00Z</dcterms:created>
  <dcterms:modified xsi:type="dcterms:W3CDTF">2016-02-23T17:48:09Z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0x010100A3900496C7696543B951AC1EF56C7107</vt:lpwstr>
  </property>
</Properties>
</file>