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75" r:id="rId1"/>
  </p:sldMasterIdLst>
  <p:sldIdLst>
    <p:sldId id="277" r:id="rId2"/>
    <p:sldId id="278" r:id="rId3"/>
    <p:sldId id="267" r:id="rId4"/>
    <p:sldId id="279" r:id="rId5"/>
    <p:sldId id="280" r:id="rId6"/>
    <p:sldId id="281" r:id="rId7"/>
    <p:sldId id="282" r:id="rId8"/>
    <p:sldId id="283" r:id="rId9"/>
    <p:sldId id="284" r:id="rId10"/>
    <p:sldId id="28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F881496-A085-41C5-9FEE-AA189C2603BC}" v="210" dt="2022-11-19T14:34:33.4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6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11/22/2022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51890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11/22/2022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3884462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11/22/2022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7227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11/22/2022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577961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11/22/2022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9742287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11/22/2022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2723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11/22/2022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2228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11/22/2022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3954246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D986-8816-4272-A432-0437A28A9828}" type="datetime1">
              <a:rPr lang="en-US" smtClean="0"/>
              <a:t>11/22/2022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29893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11/22/2022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5613110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11/22/2022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38038312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11/22/2022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4868438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11/22/2022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5449525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11/22/2022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1969411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11/22/2022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801677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11/22/2022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69476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D6E202-B606-4609-B914-27C9371A1F6D}" type="datetime1">
              <a:rPr lang="en-US" smtClean="0"/>
              <a:t>11/22/2022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39674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76" r:id="rId1"/>
    <p:sldLayoutId id="2147484077" r:id="rId2"/>
    <p:sldLayoutId id="2147484078" r:id="rId3"/>
    <p:sldLayoutId id="2147484079" r:id="rId4"/>
    <p:sldLayoutId id="2147484080" r:id="rId5"/>
    <p:sldLayoutId id="2147484081" r:id="rId6"/>
    <p:sldLayoutId id="2147484082" r:id="rId7"/>
    <p:sldLayoutId id="2147484083" r:id="rId8"/>
    <p:sldLayoutId id="2147484084" r:id="rId9"/>
    <p:sldLayoutId id="2147484085" r:id="rId10"/>
    <p:sldLayoutId id="2147484086" r:id="rId11"/>
    <p:sldLayoutId id="2147484087" r:id="rId12"/>
    <p:sldLayoutId id="2147484088" r:id="rId13"/>
    <p:sldLayoutId id="2147484089" r:id="rId14"/>
    <p:sldLayoutId id="2147484090" r:id="rId15"/>
    <p:sldLayoutId id="2147484091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rade.gov/" TargetMode="External"/><Relationship Id="rId2" Type="http://schemas.openxmlformats.org/officeDocument/2006/relationships/hyperlink" Target="https://www.maiervidorno.com/blog/4-reasons-why-you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rade.gov/country-commercial-guides/india-market-challeng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3376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133042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4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24631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6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6597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Isosceles Triangle 37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5488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0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7655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2" name="Isosceles Triangle 41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4821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EC0CDC-3137-C805-1DA8-31730C268B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3843375" cy="51756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</a:rPr>
              <a:t>Presentation on Global Business Environment</a:t>
            </a:r>
            <a:endParaRPr lang="en-US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142BFA2A-77A0-4F60-A32A-685681C84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82154" y="-8467"/>
            <a:ext cx="7109846" cy="6866467"/>
          </a:xfrm>
          <a:custGeom>
            <a:avLst/>
            <a:gdLst>
              <a:gd name="connsiteX0" fmla="*/ 0 w 7109846"/>
              <a:gd name="connsiteY0" fmla="*/ 0 h 6866467"/>
              <a:gd name="connsiteX1" fmla="*/ 1249825 w 7109846"/>
              <a:gd name="connsiteY1" fmla="*/ 0 h 6866467"/>
              <a:gd name="connsiteX2" fmla="*/ 1249825 w 7109846"/>
              <a:gd name="connsiteY2" fmla="*/ 8467 h 6866467"/>
              <a:gd name="connsiteX3" fmla="*/ 7109846 w 7109846"/>
              <a:gd name="connsiteY3" fmla="*/ 8467 h 6866467"/>
              <a:gd name="connsiteX4" fmla="*/ 7109846 w 7109846"/>
              <a:gd name="connsiteY4" fmla="*/ 6866467 h 6866467"/>
              <a:gd name="connsiteX5" fmla="*/ 1249825 w 7109846"/>
              <a:gd name="connsiteY5" fmla="*/ 6866467 h 6866467"/>
              <a:gd name="connsiteX6" fmla="*/ 1109382 w 7109846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09846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7109846" y="8467"/>
                </a:lnTo>
                <a:lnTo>
                  <a:pt x="7109846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490AF56C-39DB-FD7F-09B0-D936462E7B10}"/>
              </a:ext>
            </a:extLst>
          </p:cNvPr>
          <p:cNvSpPr txBox="1">
            <a:spLocks/>
          </p:cNvSpPr>
          <p:nvPr/>
        </p:nvSpPr>
        <p:spPr>
          <a:xfrm>
            <a:off x="6116084" y="609601"/>
            <a:ext cx="5511296" cy="51756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rgbClr val="FFFFFF"/>
                </a:solidFill>
                <a:latin typeface="+mn-lt"/>
                <a:ea typeface="+mn-ea"/>
                <a:cs typeface="+mn-cs"/>
              </a:rPr>
              <a:t>Lectruer: Dr. Rexon Nting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rgbClr val="FFFFFF"/>
                </a:solidFill>
                <a:latin typeface="+mn-lt"/>
                <a:ea typeface="+mn-ea"/>
                <a:cs typeface="+mn-cs"/>
              </a:rPr>
              <a:t>Student name: Amrita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rgbClr val="FFFFFF"/>
                </a:solidFill>
                <a:latin typeface="+mn-lt"/>
                <a:ea typeface="+mn-ea"/>
                <a:cs typeface="+mn-cs"/>
              </a:rPr>
              <a:t>Student ID:2214339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>
              <a:solidFill>
                <a:srgbClr val="FFFFFF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826124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832E5-9144-BB80-7A7E-7BD406D022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IN" b="1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C70F09-214D-FF06-8C53-BB236A9E0B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/>
              <a:t>The main aim of this presentation is to provide an overview of the growth of company Adidas in the developing country India according to my findings in report.</a:t>
            </a:r>
          </a:p>
          <a:p>
            <a:pPr marL="0" indent="0">
              <a:buNone/>
            </a:pPr>
            <a:r>
              <a:rPr lang="en-IN"/>
              <a:t>This presentation will cover the opportunities, challenges and barriers face by company during the expansion in India.</a:t>
            </a:r>
          </a:p>
          <a:p>
            <a:pPr marL="0" indent="0">
              <a:buNone/>
            </a:pPr>
            <a:endParaRPr lang="en-IN"/>
          </a:p>
        </p:txBody>
      </p:sp>
      <p:pic>
        <p:nvPicPr>
          <p:cNvPr id="5" name="Picture 4" descr="A picture containing outdoor, tree, roof&#10;&#10;Description automatically generated">
            <a:extLst>
              <a:ext uri="{FF2B5EF4-FFF2-40B4-BE49-F238E27FC236}">
                <a16:creationId xmlns:a16="http://schemas.microsoft.com/office/drawing/2014/main" id="{C0130002-A9D9-BCD6-705A-291E15B3DCE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379" r="18110" b="-2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56" name="Isosceles Triangle 55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236038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52ED567-06B3-4107-9773-BBB6BD7867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D3C64F-6EC8-90AA-935A-A3E47578ED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253067"/>
            <a:ext cx="6155266" cy="435186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r>
              <a:rPr lang="en-GB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The largest democracy in the world</a:t>
            </a:r>
          </a:p>
          <a:p>
            <a:r>
              <a:rPr lang="en-GB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Desirable location for investment</a:t>
            </a:r>
          </a:p>
          <a:p>
            <a:r>
              <a:rPr lang="en-GB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An elected democratic parliamentary system</a:t>
            </a:r>
            <a:endParaRPr lang="en-IN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F551D8B-3775-4477-88B7-7B7C350D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6" y="0"/>
            <a:ext cx="4657344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A901C3D-CFAE-460D-BD0E-7D22164D7D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590212" y="0"/>
            <a:ext cx="1059921" cy="6858000"/>
          </a:xfrm>
          <a:prstGeom prst="line">
            <a:avLst/>
          </a:prstGeom>
          <a:ln w="9525">
            <a:solidFill>
              <a:srgbClr val="BFBFBF">
                <a:alpha val="70000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37C0EA9-1437-4437-9D20-2BBDA1AA9F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721600" y="3721395"/>
            <a:ext cx="4345560" cy="3136604"/>
          </a:xfrm>
          <a:prstGeom prst="line">
            <a:avLst/>
          </a:prstGeom>
          <a:ln w="9525">
            <a:solidFill>
              <a:srgbClr val="BFBFBF">
                <a:alpha val="69804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Rectangle 23">
            <a:extLst>
              <a:ext uri="{FF2B5EF4-FFF2-40B4-BE49-F238E27FC236}">
                <a16:creationId xmlns:a16="http://schemas.microsoft.com/office/drawing/2014/main" id="{BB934D2B-85E2-4375-94EE-B66C16BF7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25">
            <a:extLst>
              <a:ext uri="{FF2B5EF4-FFF2-40B4-BE49-F238E27FC236}">
                <a16:creationId xmlns:a16="http://schemas.microsoft.com/office/drawing/2014/main" id="{9B445E02-D785-4565-B842-9567BBC09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2C153736-D102-4F57-9DE7-615AFC02B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7">
            <a:extLst>
              <a:ext uri="{FF2B5EF4-FFF2-40B4-BE49-F238E27FC236}">
                <a16:creationId xmlns:a16="http://schemas.microsoft.com/office/drawing/2014/main" id="{BA407A52-66F4-4CDE-A726-FF79F3EC3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Rectangle 28">
            <a:extLst>
              <a:ext uri="{FF2B5EF4-FFF2-40B4-BE49-F238E27FC236}">
                <a16:creationId xmlns:a16="http://schemas.microsoft.com/office/drawing/2014/main" id="{D28FFB34-4FC3-46F5-B900-D3B774FD0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Rectangle 29">
            <a:extLst>
              <a:ext uri="{FF2B5EF4-FFF2-40B4-BE49-F238E27FC236}">
                <a16:creationId xmlns:a16="http://schemas.microsoft.com/office/drawing/2014/main" id="{205F7B13-ACB5-46BE-8070-0431266B18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Isosceles Triangle 28">
            <a:extLst>
              <a:ext uri="{FF2B5EF4-FFF2-40B4-BE49-F238E27FC236}">
                <a16:creationId xmlns:a16="http://schemas.microsoft.com/office/drawing/2014/main" id="{D52A0D23-45DD-4DF4-ADE6-A81F409BB9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"/>
          <p:cNvSpPr>
            <a:spLocks noGrp="1"/>
          </p:cNvSpPr>
          <p:nvPr>
            <p:ph type="title"/>
          </p:nvPr>
        </p:nvSpPr>
        <p:spPr>
          <a:xfrm>
            <a:off x="7829658" y="1253067"/>
            <a:ext cx="3371742" cy="4351866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Why choosing India is selected country for Adidas</a:t>
            </a:r>
          </a:p>
        </p:txBody>
      </p:sp>
    </p:spTree>
    <p:extLst>
      <p:ext uri="{BB962C8B-B14F-4D97-AF65-F5344CB8AC3E}">
        <p14:creationId xmlns:p14="http://schemas.microsoft.com/office/powerpoint/2010/main" val="27149846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52ED567-06B3-4107-9773-BBB6BD7867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B24966-72EC-BBFA-44A6-53D30D459D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253067"/>
            <a:ext cx="6155266" cy="4351866"/>
          </a:xfrm>
        </p:spPr>
        <p:txBody>
          <a:bodyPr anchor="ctr">
            <a:normAutofit/>
          </a:bodyPr>
          <a:lstStyle/>
          <a:p>
            <a:r>
              <a:rPr lang="en-IN">
                <a:effectLst/>
                <a:latin typeface="Montserrat" panose="000005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Legal issues </a:t>
            </a:r>
            <a:r>
              <a:rPr lang="en-IN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licences and approvals required for conducting business in India</a:t>
            </a:r>
            <a:endParaRPr lang="en-IN">
              <a:effectLst/>
              <a:latin typeface="Montserrat" panose="00000500000000000000" pitchFamily="2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Registration of Property </a:t>
            </a:r>
            <a:r>
              <a:rPr lang="en-IN">
                <a:latin typeface="Arial" panose="020B0604020202020204" pitchFamily="34" charset="0"/>
                <a:ea typeface="Times New Roman" panose="02020603050405020304" pitchFamily="18" charset="0"/>
              </a:rPr>
              <a:t>(long process)</a:t>
            </a:r>
            <a:endParaRPr lang="en-IN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r>
              <a:rPr lang="en-IN">
                <a:latin typeface="Arial" panose="020B0604020202020204" pitchFamily="34" charset="0"/>
              </a:rPr>
              <a:t>Taxing system</a:t>
            </a:r>
          </a:p>
          <a:p>
            <a:endParaRPr lang="en-IN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F551D8B-3775-4477-88B7-7B7C350D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6" y="0"/>
            <a:ext cx="4657344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A901C3D-CFAE-460D-BD0E-7D22164D7D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590212" y="0"/>
            <a:ext cx="1059921" cy="6858000"/>
          </a:xfrm>
          <a:prstGeom prst="line">
            <a:avLst/>
          </a:prstGeom>
          <a:ln w="9525">
            <a:solidFill>
              <a:srgbClr val="BFBFBF">
                <a:alpha val="70000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37C0EA9-1437-4437-9D20-2BBDA1AA9F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721600" y="3721395"/>
            <a:ext cx="4345560" cy="3136604"/>
          </a:xfrm>
          <a:prstGeom prst="line">
            <a:avLst/>
          </a:prstGeom>
          <a:ln w="9525">
            <a:solidFill>
              <a:srgbClr val="BFBFBF">
                <a:alpha val="69804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BB934D2B-85E2-4375-94EE-B66C16BF7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9B445E02-D785-4565-B842-9567BBC09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2C153736-D102-4F57-9DE7-615AFC02B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BA407A52-66F4-4CDE-A726-FF79F3EC3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28">
            <a:extLst>
              <a:ext uri="{FF2B5EF4-FFF2-40B4-BE49-F238E27FC236}">
                <a16:creationId xmlns:a16="http://schemas.microsoft.com/office/drawing/2014/main" id="{D28FFB34-4FC3-46F5-B900-D3B774FD0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Rectangle 29">
            <a:extLst>
              <a:ext uri="{FF2B5EF4-FFF2-40B4-BE49-F238E27FC236}">
                <a16:creationId xmlns:a16="http://schemas.microsoft.com/office/drawing/2014/main" id="{205F7B13-ACB5-46BE-8070-0431266B18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Isosceles Triangle 27">
            <a:extLst>
              <a:ext uri="{FF2B5EF4-FFF2-40B4-BE49-F238E27FC236}">
                <a16:creationId xmlns:a16="http://schemas.microsoft.com/office/drawing/2014/main" id="{D52A0D23-45DD-4DF4-ADE6-A81F409BB9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1C929B-A9DF-886D-92AB-D27B7177C3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29658" y="1253067"/>
            <a:ext cx="3371742" cy="4351866"/>
          </a:xfrm>
        </p:spPr>
        <p:txBody>
          <a:bodyPr anchor="ctr">
            <a:normAutofit/>
          </a:bodyPr>
          <a:lstStyle/>
          <a:p>
            <a:r>
              <a:rPr lang="en-IN" b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Challenges face by Adidas during the business in India</a:t>
            </a:r>
            <a:br>
              <a:rPr lang="en-IN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91946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52ED567-06B3-4107-9773-BBB6BD7867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E79827-39DD-E41C-637D-69C0337F0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253067"/>
            <a:ext cx="6155266" cy="4351866"/>
          </a:xfrm>
        </p:spPr>
        <p:txBody>
          <a:bodyPr anchor="ctr">
            <a:normAutofit/>
          </a:bodyPr>
          <a:lstStyle/>
          <a:p>
            <a:r>
              <a:rPr lang="en-IN">
                <a:latin typeface="Arial" panose="020B0604020202020204" pitchFamily="34" charset="0"/>
                <a:ea typeface="Times New Roman" panose="02020603050405020304" pitchFamily="18" charset="0"/>
              </a:rPr>
              <a:t>V</a:t>
            </a:r>
            <a:r>
              <a:rPr lang="en-IN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ast network of multiple technical and managerial organisations</a:t>
            </a:r>
          </a:p>
          <a:p>
            <a:r>
              <a:rPr lang="en-IN">
                <a:latin typeface="Arial" panose="020B0604020202020204" pitchFamily="34" charset="0"/>
                <a:ea typeface="Times New Roman" panose="02020603050405020304" pitchFamily="18" charset="0"/>
              </a:rPr>
              <a:t>P</a:t>
            </a:r>
            <a:r>
              <a:rPr lang="en-IN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erfect workforce for excellent performance</a:t>
            </a:r>
          </a:p>
          <a:p>
            <a:r>
              <a:rPr lang="en-IN">
                <a:latin typeface="Arial" panose="020B0604020202020204" pitchFamily="34" charset="0"/>
              </a:rPr>
              <a:t>Affordable capital</a:t>
            </a:r>
            <a:endParaRPr lang="en-IN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F551D8B-3775-4477-88B7-7B7C350D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6" y="0"/>
            <a:ext cx="4657344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A901C3D-CFAE-460D-BD0E-7D22164D7D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590212" y="0"/>
            <a:ext cx="1059921" cy="6858000"/>
          </a:xfrm>
          <a:prstGeom prst="line">
            <a:avLst/>
          </a:prstGeom>
          <a:ln w="9525">
            <a:solidFill>
              <a:srgbClr val="BFBFBF">
                <a:alpha val="70000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37C0EA9-1437-4437-9D20-2BBDA1AA9F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721600" y="3721395"/>
            <a:ext cx="4345560" cy="3136604"/>
          </a:xfrm>
          <a:prstGeom prst="line">
            <a:avLst/>
          </a:prstGeom>
          <a:ln w="9525">
            <a:solidFill>
              <a:srgbClr val="BFBFBF">
                <a:alpha val="69804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BB934D2B-85E2-4375-94EE-B66C16BF7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9B445E02-D785-4565-B842-9567BBC09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2C153736-D102-4F57-9DE7-615AFC02B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BA407A52-66F4-4CDE-A726-FF79F3EC3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28">
            <a:extLst>
              <a:ext uri="{FF2B5EF4-FFF2-40B4-BE49-F238E27FC236}">
                <a16:creationId xmlns:a16="http://schemas.microsoft.com/office/drawing/2014/main" id="{D28FFB34-4FC3-46F5-B900-D3B774FD0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Rectangle 29">
            <a:extLst>
              <a:ext uri="{FF2B5EF4-FFF2-40B4-BE49-F238E27FC236}">
                <a16:creationId xmlns:a16="http://schemas.microsoft.com/office/drawing/2014/main" id="{205F7B13-ACB5-46BE-8070-0431266B18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Isosceles Triangle 27">
            <a:extLst>
              <a:ext uri="{FF2B5EF4-FFF2-40B4-BE49-F238E27FC236}">
                <a16:creationId xmlns:a16="http://schemas.microsoft.com/office/drawing/2014/main" id="{D52A0D23-45DD-4DF4-ADE6-A81F409BB9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746D84-D70F-BDA4-510E-2F812CECAA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29658" y="1253067"/>
            <a:ext cx="3371742" cy="4351866"/>
          </a:xfrm>
        </p:spPr>
        <p:txBody>
          <a:bodyPr anchor="ctr">
            <a:normAutofit/>
          </a:bodyPr>
          <a:lstStyle/>
          <a:p>
            <a:r>
              <a:rPr lang="en-IN" b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Opportunities experienced by foreign business in India</a:t>
            </a:r>
            <a:endParaRPr lang="en-IN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48799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52ED567-06B3-4107-9773-BBB6BD7867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405032-EF3F-F143-427F-0D648B534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253067"/>
            <a:ext cx="6155266" cy="4351866"/>
          </a:xfrm>
        </p:spPr>
        <p:txBody>
          <a:bodyPr anchor="ctr">
            <a:normAutofit/>
          </a:bodyPr>
          <a:lstStyle/>
          <a:p>
            <a:r>
              <a:rPr lang="en-IN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To stay in touch with the target market</a:t>
            </a:r>
          </a:p>
          <a:p>
            <a:r>
              <a:rPr lang="en-IN">
                <a:latin typeface="Arial" panose="020B0604020202020204" pitchFamily="34" charset="0"/>
                <a:ea typeface="Times New Roman" panose="02020603050405020304" pitchFamily="18" charset="0"/>
              </a:rPr>
              <a:t>M</a:t>
            </a:r>
            <a:r>
              <a:rPr lang="en-IN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aintain an active social media presence.</a:t>
            </a:r>
          </a:p>
          <a:p>
            <a:r>
              <a:rPr lang="en-IN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Create a page for your products on social media</a:t>
            </a:r>
          </a:p>
          <a:p>
            <a:r>
              <a:rPr lang="en-IN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Hiring a diverse and talented team</a:t>
            </a:r>
          </a:p>
          <a:p>
            <a:endParaRPr lang="en-IN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F551D8B-3775-4477-88B7-7B7C350D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6" y="0"/>
            <a:ext cx="4657344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A901C3D-CFAE-460D-BD0E-7D22164D7D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590212" y="0"/>
            <a:ext cx="1059921" cy="6858000"/>
          </a:xfrm>
          <a:prstGeom prst="line">
            <a:avLst/>
          </a:prstGeom>
          <a:ln w="9525">
            <a:solidFill>
              <a:srgbClr val="BFBFBF">
                <a:alpha val="70000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37C0EA9-1437-4437-9D20-2BBDA1AA9F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721600" y="3721395"/>
            <a:ext cx="4345560" cy="3136604"/>
          </a:xfrm>
          <a:prstGeom prst="line">
            <a:avLst/>
          </a:prstGeom>
          <a:ln w="9525">
            <a:solidFill>
              <a:srgbClr val="BFBFBF">
                <a:alpha val="69804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BB934D2B-85E2-4375-94EE-B66C16BF7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9B445E02-D785-4565-B842-9567BBC09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2C153736-D102-4F57-9DE7-615AFC02B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BA407A52-66F4-4CDE-A726-FF79F3EC3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28">
            <a:extLst>
              <a:ext uri="{FF2B5EF4-FFF2-40B4-BE49-F238E27FC236}">
                <a16:creationId xmlns:a16="http://schemas.microsoft.com/office/drawing/2014/main" id="{D28FFB34-4FC3-46F5-B900-D3B774FD0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Rectangle 29">
            <a:extLst>
              <a:ext uri="{FF2B5EF4-FFF2-40B4-BE49-F238E27FC236}">
                <a16:creationId xmlns:a16="http://schemas.microsoft.com/office/drawing/2014/main" id="{205F7B13-ACB5-46BE-8070-0431266B18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Isosceles Triangle 27">
            <a:extLst>
              <a:ext uri="{FF2B5EF4-FFF2-40B4-BE49-F238E27FC236}">
                <a16:creationId xmlns:a16="http://schemas.microsoft.com/office/drawing/2014/main" id="{D52A0D23-45DD-4DF4-ADE6-A81F409BB9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579286-AC6D-4EF4-BB02-B80F183A45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29658" y="1253067"/>
            <a:ext cx="3371742" cy="4351866"/>
          </a:xfrm>
        </p:spPr>
        <p:txBody>
          <a:bodyPr anchor="ctr">
            <a:normAutofit/>
          </a:bodyPr>
          <a:lstStyle/>
          <a:p>
            <a:r>
              <a:rPr lang="en-IN" b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Appropriate strategies for setup business in India</a:t>
            </a:r>
            <a:endParaRPr lang="en-IN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33155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52ED567-06B3-4107-9773-BBB6BD7867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37EC16-9EC5-4DA0-8F31-E0BF2C0FF1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253067"/>
            <a:ext cx="6155266" cy="4351866"/>
          </a:xfrm>
        </p:spPr>
        <p:txBody>
          <a:bodyPr anchor="ctr">
            <a:normAutofit/>
          </a:bodyPr>
          <a:lstStyle/>
          <a:p>
            <a:r>
              <a:rPr lang="en-IN">
                <a:latin typeface="Arial" panose="020B0604020202020204" pitchFamily="34" charset="0"/>
                <a:ea typeface="Times New Roman" panose="02020603050405020304" pitchFamily="18" charset="0"/>
              </a:rPr>
              <a:t>A</a:t>
            </a:r>
            <a:r>
              <a:rPr lang="en-IN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strong branding approach is necessary</a:t>
            </a:r>
          </a:p>
          <a:p>
            <a:r>
              <a:rPr lang="en-IN">
                <a:latin typeface="Arial" panose="020B0604020202020204" pitchFamily="34" charset="0"/>
                <a:ea typeface="Times New Roman" panose="02020603050405020304" pitchFamily="18" charset="0"/>
              </a:rPr>
              <a:t>Creativity and innovation in products</a:t>
            </a:r>
            <a:endParaRPr lang="en-IN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r>
              <a:rPr lang="en-IN">
                <a:latin typeface="Arial" panose="020B0604020202020204" pitchFamily="34" charset="0"/>
                <a:ea typeface="Times New Roman" panose="02020603050405020304" pitchFamily="18" charset="0"/>
              </a:rPr>
              <a:t>A</a:t>
            </a:r>
            <a:r>
              <a:rPr lang="en-IN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systematic feedback channel must be created</a:t>
            </a:r>
          </a:p>
          <a:p>
            <a:endParaRPr lang="en-IN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F551D8B-3775-4477-88B7-7B7C350D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6" y="0"/>
            <a:ext cx="4657344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A901C3D-CFAE-460D-BD0E-7D22164D7D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590212" y="0"/>
            <a:ext cx="1059921" cy="6858000"/>
          </a:xfrm>
          <a:prstGeom prst="line">
            <a:avLst/>
          </a:prstGeom>
          <a:ln w="9525">
            <a:solidFill>
              <a:srgbClr val="BFBFBF">
                <a:alpha val="70000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37C0EA9-1437-4437-9D20-2BBDA1AA9F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721600" y="3721395"/>
            <a:ext cx="4345560" cy="3136604"/>
          </a:xfrm>
          <a:prstGeom prst="line">
            <a:avLst/>
          </a:prstGeom>
          <a:ln w="9525">
            <a:solidFill>
              <a:srgbClr val="BFBFBF">
                <a:alpha val="69804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BB934D2B-85E2-4375-94EE-B66C16BF7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9B445E02-D785-4565-B842-9567BBC09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2C153736-D102-4F57-9DE7-615AFC02B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BA407A52-66F4-4CDE-A726-FF79F3EC3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28">
            <a:extLst>
              <a:ext uri="{FF2B5EF4-FFF2-40B4-BE49-F238E27FC236}">
                <a16:creationId xmlns:a16="http://schemas.microsoft.com/office/drawing/2014/main" id="{D28FFB34-4FC3-46F5-B900-D3B774FD0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Rectangle 29">
            <a:extLst>
              <a:ext uri="{FF2B5EF4-FFF2-40B4-BE49-F238E27FC236}">
                <a16:creationId xmlns:a16="http://schemas.microsoft.com/office/drawing/2014/main" id="{205F7B13-ACB5-46BE-8070-0431266B18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Isosceles Triangle 27">
            <a:extLst>
              <a:ext uri="{FF2B5EF4-FFF2-40B4-BE49-F238E27FC236}">
                <a16:creationId xmlns:a16="http://schemas.microsoft.com/office/drawing/2014/main" id="{D52A0D23-45DD-4DF4-ADE6-A81F409BB9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C9F382-6C7B-F3C4-DF42-656224E3AC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29658" y="1253067"/>
            <a:ext cx="3371742" cy="4351866"/>
          </a:xfrm>
        </p:spPr>
        <p:txBody>
          <a:bodyPr anchor="ctr">
            <a:normAutofit/>
          </a:bodyPr>
          <a:lstStyle/>
          <a:p>
            <a:r>
              <a:rPr lang="en-IN" sz="28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Recommendations for foreign business to get success in India</a:t>
            </a:r>
          </a:p>
        </p:txBody>
      </p:sp>
    </p:spTree>
    <p:extLst>
      <p:ext uri="{BB962C8B-B14F-4D97-AF65-F5344CB8AC3E}">
        <p14:creationId xmlns:p14="http://schemas.microsoft.com/office/powerpoint/2010/main" val="21568488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7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31" name="Rectangle 9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2" name="Straight Connector 11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3376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13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133042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4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24631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5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6597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6" name="Isosceles Triangle 19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5488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7655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Isosceles Triangle 23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4821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0AFDBE-20CF-2712-C7D7-E9B7C02519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3843375" cy="5175624"/>
          </a:xfrm>
        </p:spPr>
        <p:txBody>
          <a:bodyPr anchor="ctr">
            <a:normAutofit/>
          </a:bodyPr>
          <a:lstStyle/>
          <a:p>
            <a:r>
              <a:rPr lang="en-IN" b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9" name="Freeform: Shape 25">
            <a:extLst>
              <a:ext uri="{FF2B5EF4-FFF2-40B4-BE49-F238E27FC236}">
                <a16:creationId xmlns:a16="http://schemas.microsoft.com/office/drawing/2014/main" id="{142BFA2A-77A0-4F60-A32A-685681C84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82154" y="-8467"/>
            <a:ext cx="7109846" cy="6866467"/>
          </a:xfrm>
          <a:custGeom>
            <a:avLst/>
            <a:gdLst>
              <a:gd name="connsiteX0" fmla="*/ 0 w 7109846"/>
              <a:gd name="connsiteY0" fmla="*/ 0 h 6866467"/>
              <a:gd name="connsiteX1" fmla="*/ 1249825 w 7109846"/>
              <a:gd name="connsiteY1" fmla="*/ 0 h 6866467"/>
              <a:gd name="connsiteX2" fmla="*/ 1249825 w 7109846"/>
              <a:gd name="connsiteY2" fmla="*/ 8467 h 6866467"/>
              <a:gd name="connsiteX3" fmla="*/ 7109846 w 7109846"/>
              <a:gd name="connsiteY3" fmla="*/ 8467 h 6866467"/>
              <a:gd name="connsiteX4" fmla="*/ 7109846 w 7109846"/>
              <a:gd name="connsiteY4" fmla="*/ 6866467 h 6866467"/>
              <a:gd name="connsiteX5" fmla="*/ 1249825 w 7109846"/>
              <a:gd name="connsiteY5" fmla="*/ 6866467 h 6866467"/>
              <a:gd name="connsiteX6" fmla="*/ 1109382 w 7109846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09846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7109846" y="8467"/>
                </a:lnTo>
                <a:lnTo>
                  <a:pt x="7109846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8009D6-E23F-DBFF-B743-9B2041844C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6084" y="609601"/>
            <a:ext cx="5511296" cy="5175624"/>
          </a:xfrm>
        </p:spPr>
        <p:txBody>
          <a:bodyPr anchor="ctr">
            <a:normAutofit/>
          </a:bodyPr>
          <a:lstStyle/>
          <a:p>
            <a:r>
              <a:rPr lang="en-IN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Products are now readily available on international scale. Nowadays business is expanding at fast pace, as a result of high technology and creativity. Nowadays, companies wants to expand their business globally. However, in order to expand business in other nation, it is necessary to analyse external factors . However, if the business employ focus on the proper strategies and planning, then it may easily overcome any difficulties in the market.</a:t>
            </a:r>
            <a:endParaRPr lang="en-IN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6303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28460BD8-AE3F-4AC9-9D0B-717052AA5D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54420CFE-F482-466E-9E1E-C78513C0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331032B-BD21-4BDA-920C-12E358052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E7514DA3-59E7-409E-8A3B-AD097F6E56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57B9A2A6-3BE4-4599-9364-F71C5BFD6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4FD744C6-4ED8-4BC9-BF68-6BDF701C5D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092C5BAD-C911-4F8F-A1C5-470268BE6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B133D0C8-4EC4-424F-8E70-0482D5B1B6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7B1532A0-F4B3-4DE8-B18F-740CAAD25A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8EFDD162-BBBA-4062-8BBF-53DBA10913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DCFC9E65-3E19-4483-B952-25D29683CA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27577DEC-D9A5-404D-9789-702F4319B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CEEA9366-CEA8-4F23-B065-4337F0D836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904A03D6-39B4-4278-9BE1-A07E02449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FBE459AF-3736-4886-82E0-9B5DA427B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Rectangle 23">
              <a:extLst>
                <a:ext uri="{FF2B5EF4-FFF2-40B4-BE49-F238E27FC236}">
                  <a16:creationId xmlns:a16="http://schemas.microsoft.com/office/drawing/2014/main" id="{4B6B88EF-180C-4E39-8A3F-A52E87110C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5">
              <a:extLst>
                <a:ext uri="{FF2B5EF4-FFF2-40B4-BE49-F238E27FC236}">
                  <a16:creationId xmlns:a16="http://schemas.microsoft.com/office/drawing/2014/main" id="{52DFAACF-64D0-4621-8FF4-E2F03C3E8D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>
              <a:extLst>
                <a:ext uri="{FF2B5EF4-FFF2-40B4-BE49-F238E27FC236}">
                  <a16:creationId xmlns:a16="http://schemas.microsoft.com/office/drawing/2014/main" id="{36611FF0-65B3-49DB-97C6-1B72AAD0FB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7">
              <a:extLst>
                <a:ext uri="{FF2B5EF4-FFF2-40B4-BE49-F238E27FC236}">
                  <a16:creationId xmlns:a16="http://schemas.microsoft.com/office/drawing/2014/main" id="{0F7407FE-86B1-4890-9D80-9406FBF29E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EBD42D5B-8F87-45B3-98B3-C66944F92E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F5E04699-59E1-4468-9E7C-83070EEB42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F2AE8F13-9A52-4D7F-9637-321EA7CF32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4" name="Title 3">
            <a:extLst>
              <a:ext uri="{FF2B5EF4-FFF2-40B4-BE49-F238E27FC236}">
                <a16:creationId xmlns:a16="http://schemas.microsoft.com/office/drawing/2014/main" id="{982B2278-E98D-17E4-AB20-4D7A7D0EDF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7067" y="2404534"/>
            <a:ext cx="7766936" cy="164630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400"/>
              <a:t>Any Questions ?</a:t>
            </a:r>
          </a:p>
        </p:txBody>
      </p:sp>
    </p:spTree>
    <p:extLst>
      <p:ext uri="{BB962C8B-B14F-4D97-AF65-F5344CB8AC3E}">
        <p14:creationId xmlns:p14="http://schemas.microsoft.com/office/powerpoint/2010/main" val="41025320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7D3A5-0634-A977-5A60-F9A60D39A9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C82F9D-7817-C713-3099-14FFF18E53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88613"/>
            <a:ext cx="8979850" cy="4305697"/>
          </a:xfrm>
        </p:spPr>
        <p:txBody>
          <a:bodyPr>
            <a:normAutofit/>
          </a:bodyPr>
          <a:lstStyle/>
          <a:p>
            <a:r>
              <a:rPr lang="en-US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Mundra, V.K.(2022, JULY 7). </a:t>
            </a:r>
            <a:r>
              <a:rPr lang="en-US" dirty="0">
                <a:solidFill>
                  <a:schemeClr val="tx1"/>
                </a:solidFill>
                <a:latin typeface="Calibri" panose="020F0502020204030204" pitchFamily="34" charset="0"/>
              </a:rPr>
              <a:t>4 Reasons Why You Should Expand Your Business to India.</a:t>
            </a:r>
          </a:p>
          <a:p>
            <a:pPr marL="0" indent="0">
              <a:buNone/>
            </a:pPr>
            <a:r>
              <a:rPr lang="en-US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      Maier </a:t>
            </a:r>
            <a:r>
              <a:rPr lang="en-US" b="0" i="0" dirty="0" err="1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Vidorno</a:t>
            </a:r>
            <a:r>
              <a:rPr lang="en-US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 </a:t>
            </a:r>
            <a:r>
              <a:rPr lang="en-US" b="0" i="0" dirty="0" err="1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Altio</a:t>
            </a:r>
            <a:r>
              <a:rPr lang="en-US" dirty="0" err="1">
                <a:solidFill>
                  <a:schemeClr val="tx1"/>
                </a:solidFill>
                <a:latin typeface="Calibri" panose="020F0502020204030204" pitchFamily="34" charset="0"/>
              </a:rPr>
              <a:t>s</a:t>
            </a:r>
            <a:r>
              <a:rPr lang="en-US" dirty="0">
                <a:solidFill>
                  <a:schemeClr val="tx1"/>
                </a:solidFill>
                <a:latin typeface="Calibri" panose="020F0502020204030204" pitchFamily="34" charset="0"/>
              </a:rPr>
              <a:t>. </a:t>
            </a:r>
            <a:r>
              <a:rPr lang="en-US" dirty="0">
                <a:solidFill>
                  <a:srgbClr val="002060"/>
                </a:solidFill>
                <a:latin typeface="Calibri" panose="020F050202020403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US" dirty="0">
                <a:solidFill>
                  <a:srgbClr val="00206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</a:t>
            </a:r>
            <a:r>
              <a:rPr lang="en-US" dirty="0">
                <a:solidFill>
                  <a:srgbClr val="002060"/>
                </a:solidFill>
                <a:latin typeface="Calibri" panose="020F050202020403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.maiervidorno.com/blog/4-reasons-why-you</a:t>
            </a:r>
            <a:r>
              <a:rPr lang="en-US" dirty="0">
                <a:solidFill>
                  <a:srgbClr val="002060"/>
                </a:solidFill>
                <a:latin typeface="Calibri" panose="020F0502020204030204" pitchFamily="34" charset="0"/>
              </a:rPr>
              <a:t> should-                          </a:t>
            </a:r>
          </a:p>
          <a:p>
            <a:pPr marL="0" indent="0">
              <a:buNone/>
            </a:pPr>
            <a:r>
              <a:rPr lang="en-US" b="0" i="0" dirty="0">
                <a:solidFill>
                  <a:srgbClr val="002060"/>
                </a:solidFill>
                <a:effectLst/>
                <a:latin typeface="Calibri" panose="020F0502020204030204" pitchFamily="34" charset="0"/>
              </a:rPr>
              <a:t>       expand-your-business-to-</a:t>
            </a:r>
            <a:r>
              <a:rPr lang="en-US" b="0" i="0" dirty="0" err="1">
                <a:solidFill>
                  <a:srgbClr val="002060"/>
                </a:solidFill>
                <a:effectLst/>
                <a:latin typeface="Calibri" panose="020F0502020204030204" pitchFamily="34" charset="0"/>
              </a:rPr>
              <a:t>india</a:t>
            </a:r>
            <a:r>
              <a:rPr lang="en-US" b="0" i="0" dirty="0">
                <a:solidFill>
                  <a:srgbClr val="002060"/>
                </a:solidFill>
                <a:effectLst/>
                <a:latin typeface="Calibri" panose="020F0502020204030204" pitchFamily="34" charset="0"/>
              </a:rPr>
              <a:t>/</a:t>
            </a:r>
          </a:p>
          <a:p>
            <a:r>
              <a:rPr lang="en-US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ITA.(2021, October 22). India – Market Challenges</a:t>
            </a:r>
            <a:r>
              <a:rPr lang="en-US" b="0" i="0" dirty="0">
                <a:solidFill>
                  <a:srgbClr val="002060"/>
                </a:solidFill>
                <a:effectLst/>
                <a:latin typeface="Calibri" panose="020F0502020204030204" pitchFamily="34" charset="0"/>
              </a:rPr>
              <a:t>. </a:t>
            </a:r>
            <a:r>
              <a:rPr lang="en-US" b="0" i="0" dirty="0">
                <a:solidFill>
                  <a:srgbClr val="002060"/>
                </a:solidFill>
                <a:effectLst/>
                <a:latin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Www.trade.gov</a:t>
            </a:r>
            <a:r>
              <a:rPr lang="en-US" b="0" i="0" dirty="0">
                <a:solidFill>
                  <a:srgbClr val="002060"/>
                </a:solidFill>
                <a:effectLst/>
                <a:latin typeface="Calibri" panose="020F0502020204030204" pitchFamily="34" charset="0"/>
              </a:rPr>
              <a:t>. </a:t>
            </a:r>
            <a:r>
              <a:rPr lang="en-US" b="0" i="0" dirty="0">
                <a:solidFill>
                  <a:srgbClr val="002060"/>
                </a:solidFill>
                <a:effectLst/>
                <a:latin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https://www.trade.gov/country-commercial-guides/india-market-challenges</a:t>
            </a:r>
            <a:endParaRPr lang="en-US" b="0" i="0" dirty="0">
              <a:solidFill>
                <a:srgbClr val="002060"/>
              </a:solidFill>
              <a:effectLst/>
              <a:latin typeface="Calibri" panose="020F0502020204030204" pitchFamily="34" charset="0"/>
            </a:endParaRPr>
          </a:p>
          <a:p>
            <a:r>
              <a:rPr lang="en-US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Ramkumar02.(2021,November 1). 11 key Advantages of Doing Business in </a:t>
            </a:r>
            <a:r>
              <a:rPr lang="en-US" b="0" i="0" dirty="0" err="1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Inida</a:t>
            </a:r>
            <a:r>
              <a:rPr lang="en-US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- Ahlawat Associates. Ahlawat &amp; Associates.                      </a:t>
            </a:r>
            <a:r>
              <a:rPr lang="en-US" b="0" i="0" dirty="0">
                <a:solidFill>
                  <a:srgbClr val="002060"/>
                </a:solidFill>
                <a:effectLst/>
                <a:latin typeface="Calibri" panose="020F0502020204030204" pitchFamily="34" charset="0"/>
              </a:rPr>
              <a:t>https:/www.ahlawatassociates.com/blog/advantages-of-doing-business-in-india</a:t>
            </a:r>
            <a:r>
              <a:rPr lang="en-US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/</a:t>
            </a:r>
          </a:p>
          <a:p>
            <a:r>
              <a:rPr lang="en-US" b="0" i="0" dirty="0" err="1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Zameo</a:t>
            </a:r>
            <a:r>
              <a:rPr lang="en-US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, S. (2021). Four top tips for successful business </a:t>
            </a:r>
            <a:r>
              <a:rPr lang="en-US" b="0" i="0" dirty="0" err="1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expansipon</a:t>
            </a:r>
            <a:r>
              <a:rPr lang="en-US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 in </a:t>
            </a:r>
            <a:r>
              <a:rPr lang="en-US" b="0" i="0" dirty="0" err="1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Inida</a:t>
            </a:r>
            <a:r>
              <a:rPr lang="en-US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 / </a:t>
            </a:r>
            <a:r>
              <a:rPr lang="en-US" b="0" i="0" dirty="0" err="1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TextMaster</a:t>
            </a:r>
            <a:r>
              <a:rPr lang="en-US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. [online] The International Expansion Blog. </a:t>
            </a:r>
            <a:r>
              <a:rPr lang="en-US" dirty="0">
                <a:solidFill>
                  <a:schemeClr val="tx1"/>
                </a:solidFill>
                <a:latin typeface="Calibri" panose="020F0502020204030204" pitchFamily="34" charset="0"/>
              </a:rPr>
              <a:t>Available </a:t>
            </a:r>
            <a:r>
              <a:rPr lang="en-US" dirty="0" err="1">
                <a:solidFill>
                  <a:srgbClr val="002060"/>
                </a:solidFill>
                <a:latin typeface="Calibri" panose="020F0502020204030204" pitchFamily="34" charset="0"/>
              </a:rPr>
              <a:t>at:https</a:t>
            </a:r>
            <a:r>
              <a:rPr lang="en-US" dirty="0">
                <a:solidFill>
                  <a:srgbClr val="002060"/>
                </a:solidFill>
                <a:latin typeface="Calibri" panose="020F0502020204030204" pitchFamily="34" charset="0"/>
              </a:rPr>
              <a:t>://www.textmaster.com/blog/four-successful-business-expansion-in-india/.</a:t>
            </a:r>
            <a:endParaRPr lang="en-US" b="0" i="0" dirty="0">
              <a:solidFill>
                <a:srgbClr val="002060"/>
              </a:solidFill>
              <a:effectLst/>
              <a:latin typeface="Calibri" panose="020F0502020204030204" pitchFamily="34" charset="0"/>
            </a:endParaRPr>
          </a:p>
          <a:p>
            <a:endParaRPr lang="en-US" b="0" i="0" dirty="0">
              <a:solidFill>
                <a:srgbClr val="92D050"/>
              </a:solidFill>
              <a:effectLst/>
              <a:latin typeface="Calibri" panose="020F0502020204030204" pitchFamily="34" charset="0"/>
            </a:endParaRPr>
          </a:p>
          <a:p>
            <a:endParaRPr lang="en-US" dirty="0">
              <a:solidFill>
                <a:srgbClr val="92D050"/>
              </a:solidFill>
              <a:latin typeface="Calibri" panose="020F0502020204030204" pitchFamily="34" charset="0"/>
            </a:endParaRPr>
          </a:p>
          <a:p>
            <a:endParaRPr lang="en-US" b="0" i="0" dirty="0">
              <a:solidFill>
                <a:srgbClr val="92D050"/>
              </a:solidFill>
              <a:effectLst/>
              <a:latin typeface="Calibri" panose="020F0502020204030204" pitchFamily="34" charset="0"/>
            </a:endParaRPr>
          </a:p>
          <a:p>
            <a:endParaRPr lang="en-US" dirty="0">
              <a:solidFill>
                <a:srgbClr val="92D050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921150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199</TotalTime>
  <Words>445</Words>
  <Application>Microsoft Office PowerPoint</Application>
  <PresentationFormat>Widescreen</PresentationFormat>
  <Paragraphs>42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Montserrat</vt:lpstr>
      <vt:lpstr>Trebuchet MS</vt:lpstr>
      <vt:lpstr>Wingdings 3</vt:lpstr>
      <vt:lpstr>Facet</vt:lpstr>
      <vt:lpstr>Presentation on Global Business Environment</vt:lpstr>
      <vt:lpstr>INTRODUCTION</vt:lpstr>
      <vt:lpstr>Why choosing India is selected country for Adidas</vt:lpstr>
      <vt:lpstr>The Challenges face by Adidas during the business in India </vt:lpstr>
      <vt:lpstr>Opportunities experienced by foreign business in India</vt:lpstr>
      <vt:lpstr>Appropriate strategies for setup business in India</vt:lpstr>
      <vt:lpstr>Recommendations for foreign business to get success in India</vt:lpstr>
      <vt:lpstr>Conclusion</vt:lpstr>
      <vt:lpstr>Any Questions ?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-</dc:creator>
  <cp:lastModifiedBy>kauramrita591@outlook.com</cp:lastModifiedBy>
  <cp:revision>10</cp:revision>
  <dcterms:created xsi:type="dcterms:W3CDTF">2022-11-19T13:12:24Z</dcterms:created>
  <dcterms:modified xsi:type="dcterms:W3CDTF">2022-11-22T13:48:32Z</dcterms:modified>
</cp:coreProperties>
</file>