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70" r:id="rId5"/>
    <p:sldId id="271" r:id="rId6"/>
    <p:sldId id="272" r:id="rId7"/>
    <p:sldId id="274" r:id="rId8"/>
    <p:sldId id="273" r:id="rId9"/>
    <p:sldId id="261" r:id="rId10"/>
    <p:sldId id="337" r:id="rId11"/>
    <p:sldId id="363" r:id="rId12"/>
    <p:sldId id="265" r:id="rId13"/>
    <p:sldId id="263" r:id="rId14"/>
    <p:sldId id="266" r:id="rId15"/>
    <p:sldId id="26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EB5146D-EB98-402B-881E-B45615377AA3}" v="11" dt="2026-06-13T22:53:23.1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63" d="100"/>
          <a:sy n="63" d="100"/>
        </p:scale>
        <p:origin x="76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2CD33-534C-B817-D6C5-0035DDDB31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D81D51A-4E90-9539-7287-792F65D1C5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7A172D7-415E-C638-1838-F2A1AC04C6AF}"/>
              </a:ext>
            </a:extLst>
          </p:cNvPr>
          <p:cNvSpPr>
            <a:spLocks noGrp="1"/>
          </p:cNvSpPr>
          <p:nvPr>
            <p:ph type="dt" sz="half" idx="10"/>
          </p:nvPr>
        </p:nvSpPr>
        <p:spPr/>
        <p:txBody>
          <a:bodyPr/>
          <a:lstStyle/>
          <a:p>
            <a:fld id="{0C5998CB-538F-45AF-896C-2191D41163B7}" type="datetimeFigureOut">
              <a:rPr lang="en-GB" smtClean="0"/>
              <a:t>13/06/2026</a:t>
            </a:fld>
            <a:endParaRPr lang="en-GB"/>
          </a:p>
        </p:txBody>
      </p:sp>
      <p:sp>
        <p:nvSpPr>
          <p:cNvPr id="5" name="Footer Placeholder 4">
            <a:extLst>
              <a:ext uri="{FF2B5EF4-FFF2-40B4-BE49-F238E27FC236}">
                <a16:creationId xmlns:a16="http://schemas.microsoft.com/office/drawing/2014/main" id="{A5A0DE3B-D840-F080-F672-744EA3F574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9FEC32-32CD-96CD-93CA-273D656FBEA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1908918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52202-8840-F6D6-2785-3F30D78F22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B48098-0A2D-72B6-ADE8-C0FCF70274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E93227-FA89-B654-E5FC-8E175E40457A}"/>
              </a:ext>
            </a:extLst>
          </p:cNvPr>
          <p:cNvSpPr>
            <a:spLocks noGrp="1"/>
          </p:cNvSpPr>
          <p:nvPr>
            <p:ph type="dt" sz="half" idx="10"/>
          </p:nvPr>
        </p:nvSpPr>
        <p:spPr/>
        <p:txBody>
          <a:bodyPr/>
          <a:lstStyle/>
          <a:p>
            <a:fld id="{0C5998CB-538F-45AF-896C-2191D41163B7}" type="datetimeFigureOut">
              <a:rPr lang="en-GB" smtClean="0"/>
              <a:t>13/06/2026</a:t>
            </a:fld>
            <a:endParaRPr lang="en-GB"/>
          </a:p>
        </p:txBody>
      </p:sp>
      <p:sp>
        <p:nvSpPr>
          <p:cNvPr id="5" name="Footer Placeholder 4">
            <a:extLst>
              <a:ext uri="{FF2B5EF4-FFF2-40B4-BE49-F238E27FC236}">
                <a16:creationId xmlns:a16="http://schemas.microsoft.com/office/drawing/2014/main" id="{524D39A5-53D4-5681-33D1-78B1644DB9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8E27D9-8FEF-BC06-E435-9DEEF9E6B16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9472254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28449-99AD-2300-6505-783E03633A1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0E51451-1DEE-DF1C-8932-8F2BA1F91EC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108B37D-6C44-EF54-B306-C18DE0870FAA}"/>
              </a:ext>
            </a:extLst>
          </p:cNvPr>
          <p:cNvSpPr>
            <a:spLocks noGrp="1"/>
          </p:cNvSpPr>
          <p:nvPr>
            <p:ph type="dt" sz="half" idx="10"/>
          </p:nvPr>
        </p:nvSpPr>
        <p:spPr/>
        <p:txBody>
          <a:bodyPr/>
          <a:lstStyle/>
          <a:p>
            <a:fld id="{0C5998CB-538F-45AF-896C-2191D41163B7}" type="datetimeFigureOut">
              <a:rPr lang="en-GB" smtClean="0"/>
              <a:t>13/06/2026</a:t>
            </a:fld>
            <a:endParaRPr lang="en-GB"/>
          </a:p>
        </p:txBody>
      </p:sp>
      <p:sp>
        <p:nvSpPr>
          <p:cNvPr id="5" name="Footer Placeholder 4">
            <a:extLst>
              <a:ext uri="{FF2B5EF4-FFF2-40B4-BE49-F238E27FC236}">
                <a16:creationId xmlns:a16="http://schemas.microsoft.com/office/drawing/2014/main" id="{5D72D176-2F12-D02D-F7A0-1A8626BB52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9E1CDD-F42B-8422-443E-F7C800585A7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824379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AFBA7-AF06-E5B3-BF76-2760DE224D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00EEF7-9A11-3976-9B44-CA52AF6B907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2ABD27F-ACA4-4D1D-C776-035CAA02E23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5AF4B07-9540-C834-B538-8A628C7989D1}"/>
              </a:ext>
            </a:extLst>
          </p:cNvPr>
          <p:cNvSpPr>
            <a:spLocks noGrp="1"/>
          </p:cNvSpPr>
          <p:nvPr>
            <p:ph type="dt" sz="half" idx="10"/>
          </p:nvPr>
        </p:nvSpPr>
        <p:spPr/>
        <p:txBody>
          <a:bodyPr/>
          <a:lstStyle/>
          <a:p>
            <a:fld id="{0C5998CB-538F-45AF-896C-2191D41163B7}" type="datetimeFigureOut">
              <a:rPr lang="en-GB" smtClean="0"/>
              <a:t>13/06/2026</a:t>
            </a:fld>
            <a:endParaRPr lang="en-GB"/>
          </a:p>
        </p:txBody>
      </p:sp>
      <p:sp>
        <p:nvSpPr>
          <p:cNvPr id="6" name="Footer Placeholder 5">
            <a:extLst>
              <a:ext uri="{FF2B5EF4-FFF2-40B4-BE49-F238E27FC236}">
                <a16:creationId xmlns:a16="http://schemas.microsoft.com/office/drawing/2014/main" id="{3BEE38A2-08DF-B536-6ACE-177E004C64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D9E6CA-C68B-C2A5-C2EF-2F834F7A6A48}"/>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7941550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C0245-8529-3A07-E236-4301D70D35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8F0759-B2B2-A189-56B5-4E86F42C67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F546AA-1BA5-345F-CBDC-1F2CDCDA97E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55D8868-B877-BD03-9E47-AEC5875CD62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BE001C7-8CC9-A9BA-9BAD-E0F2E2057B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FD2FCF4-1870-31F3-A7CB-BABCD35EA5CD}"/>
              </a:ext>
            </a:extLst>
          </p:cNvPr>
          <p:cNvSpPr>
            <a:spLocks noGrp="1"/>
          </p:cNvSpPr>
          <p:nvPr>
            <p:ph type="dt" sz="half" idx="10"/>
          </p:nvPr>
        </p:nvSpPr>
        <p:spPr/>
        <p:txBody>
          <a:bodyPr/>
          <a:lstStyle/>
          <a:p>
            <a:fld id="{0C5998CB-538F-45AF-896C-2191D41163B7}" type="datetimeFigureOut">
              <a:rPr lang="en-GB" smtClean="0"/>
              <a:t>13/06/2026</a:t>
            </a:fld>
            <a:endParaRPr lang="en-GB"/>
          </a:p>
        </p:txBody>
      </p:sp>
      <p:sp>
        <p:nvSpPr>
          <p:cNvPr id="8" name="Footer Placeholder 7">
            <a:extLst>
              <a:ext uri="{FF2B5EF4-FFF2-40B4-BE49-F238E27FC236}">
                <a16:creationId xmlns:a16="http://schemas.microsoft.com/office/drawing/2014/main" id="{CA68DFE7-BE7E-128F-BC4A-652B0F84094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DBDA6D2-5734-0117-144F-76452860423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137179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606A7-DE5D-7F8B-3A5A-B7390AC790B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E9C8AA5-3CB3-CE98-87BB-3D47A7F75254}"/>
              </a:ext>
            </a:extLst>
          </p:cNvPr>
          <p:cNvSpPr>
            <a:spLocks noGrp="1"/>
          </p:cNvSpPr>
          <p:nvPr>
            <p:ph type="dt" sz="half" idx="10"/>
          </p:nvPr>
        </p:nvSpPr>
        <p:spPr/>
        <p:txBody>
          <a:bodyPr/>
          <a:lstStyle/>
          <a:p>
            <a:fld id="{0C5998CB-538F-45AF-896C-2191D41163B7}" type="datetimeFigureOut">
              <a:rPr lang="en-GB" smtClean="0"/>
              <a:t>13/06/2026</a:t>
            </a:fld>
            <a:endParaRPr lang="en-GB"/>
          </a:p>
        </p:txBody>
      </p:sp>
      <p:sp>
        <p:nvSpPr>
          <p:cNvPr id="4" name="Footer Placeholder 3">
            <a:extLst>
              <a:ext uri="{FF2B5EF4-FFF2-40B4-BE49-F238E27FC236}">
                <a16:creationId xmlns:a16="http://schemas.microsoft.com/office/drawing/2014/main" id="{876C4BDF-07E7-7A36-027B-B338D64502D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A62B33-DF0E-C306-7E2A-2555BF4436CD}"/>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356511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264652-B357-F5F7-E3C5-55028B1F9CCF}"/>
              </a:ext>
            </a:extLst>
          </p:cNvPr>
          <p:cNvSpPr>
            <a:spLocks noGrp="1"/>
          </p:cNvSpPr>
          <p:nvPr>
            <p:ph type="dt" sz="half" idx="10"/>
          </p:nvPr>
        </p:nvSpPr>
        <p:spPr/>
        <p:txBody>
          <a:bodyPr/>
          <a:lstStyle/>
          <a:p>
            <a:fld id="{0C5998CB-538F-45AF-896C-2191D41163B7}" type="datetimeFigureOut">
              <a:rPr lang="en-GB" smtClean="0"/>
              <a:t>13/06/2026</a:t>
            </a:fld>
            <a:endParaRPr lang="en-GB"/>
          </a:p>
        </p:txBody>
      </p:sp>
      <p:sp>
        <p:nvSpPr>
          <p:cNvPr id="3" name="Footer Placeholder 2">
            <a:extLst>
              <a:ext uri="{FF2B5EF4-FFF2-40B4-BE49-F238E27FC236}">
                <a16:creationId xmlns:a16="http://schemas.microsoft.com/office/drawing/2014/main" id="{0F261BA1-DD65-BB7B-0C88-A0244856661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811B36F-6601-9FA9-CF36-AB29D94D203B}"/>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770900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CEAE-C2F8-6AA4-42E6-F08C4639AF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AB0F1B6-05B1-4A88-54DF-E080D1DE2D3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E4AD992-EB52-40BF-2FD4-B04362B5FB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926B5C-4B32-D0B8-503E-5A194EAA6EB9}"/>
              </a:ext>
            </a:extLst>
          </p:cNvPr>
          <p:cNvSpPr>
            <a:spLocks noGrp="1"/>
          </p:cNvSpPr>
          <p:nvPr>
            <p:ph type="dt" sz="half" idx="10"/>
          </p:nvPr>
        </p:nvSpPr>
        <p:spPr/>
        <p:txBody>
          <a:bodyPr/>
          <a:lstStyle/>
          <a:p>
            <a:fld id="{0C5998CB-538F-45AF-896C-2191D41163B7}" type="datetimeFigureOut">
              <a:rPr lang="en-GB" smtClean="0"/>
              <a:t>13/06/2026</a:t>
            </a:fld>
            <a:endParaRPr lang="en-GB"/>
          </a:p>
        </p:txBody>
      </p:sp>
      <p:sp>
        <p:nvSpPr>
          <p:cNvPr id="6" name="Footer Placeholder 5">
            <a:extLst>
              <a:ext uri="{FF2B5EF4-FFF2-40B4-BE49-F238E27FC236}">
                <a16:creationId xmlns:a16="http://schemas.microsoft.com/office/drawing/2014/main" id="{47E924C2-3B1D-698E-7038-BAA78B4E32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DFF7B8-4D26-7920-9807-DEC9F633848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6739297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A124D-2201-1EE1-0586-A5939171EE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CEEF2C4-CD67-37F6-645F-1961879F5E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3F7EF4F-EA08-0BE8-1EDA-624FAF843F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565BBF-790E-D721-D0E2-B3834AFB5BD6}"/>
              </a:ext>
            </a:extLst>
          </p:cNvPr>
          <p:cNvSpPr>
            <a:spLocks noGrp="1"/>
          </p:cNvSpPr>
          <p:nvPr>
            <p:ph type="dt" sz="half" idx="10"/>
          </p:nvPr>
        </p:nvSpPr>
        <p:spPr/>
        <p:txBody>
          <a:bodyPr/>
          <a:lstStyle/>
          <a:p>
            <a:fld id="{0C5998CB-538F-45AF-896C-2191D41163B7}" type="datetimeFigureOut">
              <a:rPr lang="en-GB" smtClean="0"/>
              <a:t>13/06/2026</a:t>
            </a:fld>
            <a:endParaRPr lang="en-GB"/>
          </a:p>
        </p:txBody>
      </p:sp>
      <p:sp>
        <p:nvSpPr>
          <p:cNvPr id="6" name="Footer Placeholder 5">
            <a:extLst>
              <a:ext uri="{FF2B5EF4-FFF2-40B4-BE49-F238E27FC236}">
                <a16:creationId xmlns:a16="http://schemas.microsoft.com/office/drawing/2014/main" id="{6AA79ED5-67A9-A334-3E72-4C0985DA96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EF749F-BFAD-83F7-CBB2-E912B4BB995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504548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C0747-B7B5-0657-E01F-28B12EA3D3A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C3D568-DAAB-2826-154D-2A1A047910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F086BE-AF14-1D75-A87D-166FB43CD506}"/>
              </a:ext>
            </a:extLst>
          </p:cNvPr>
          <p:cNvSpPr>
            <a:spLocks noGrp="1"/>
          </p:cNvSpPr>
          <p:nvPr>
            <p:ph type="dt" sz="half" idx="10"/>
          </p:nvPr>
        </p:nvSpPr>
        <p:spPr/>
        <p:txBody>
          <a:bodyPr/>
          <a:lstStyle/>
          <a:p>
            <a:fld id="{0C5998CB-538F-45AF-896C-2191D41163B7}" type="datetimeFigureOut">
              <a:rPr lang="en-GB" smtClean="0"/>
              <a:t>13/06/2026</a:t>
            </a:fld>
            <a:endParaRPr lang="en-GB"/>
          </a:p>
        </p:txBody>
      </p:sp>
      <p:sp>
        <p:nvSpPr>
          <p:cNvPr id="5" name="Footer Placeholder 4">
            <a:extLst>
              <a:ext uri="{FF2B5EF4-FFF2-40B4-BE49-F238E27FC236}">
                <a16:creationId xmlns:a16="http://schemas.microsoft.com/office/drawing/2014/main" id="{A47ADDDB-E825-8775-5BD0-BC7BF49518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D825C0-F4DD-19AD-22B0-6395439AD7D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698254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75B8BC6-0D8B-6111-5DBB-CD7D258B323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5B0DC8-9869-45C2-DD0C-190A22D88D3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4EAE24-E95A-5C8F-C2E7-DFE924CE6838}"/>
              </a:ext>
            </a:extLst>
          </p:cNvPr>
          <p:cNvSpPr>
            <a:spLocks noGrp="1"/>
          </p:cNvSpPr>
          <p:nvPr>
            <p:ph type="dt" sz="half" idx="10"/>
          </p:nvPr>
        </p:nvSpPr>
        <p:spPr/>
        <p:txBody>
          <a:bodyPr/>
          <a:lstStyle/>
          <a:p>
            <a:fld id="{0C5998CB-538F-45AF-896C-2191D41163B7}" type="datetimeFigureOut">
              <a:rPr lang="en-GB" smtClean="0"/>
              <a:t>13/06/2026</a:t>
            </a:fld>
            <a:endParaRPr lang="en-GB"/>
          </a:p>
        </p:txBody>
      </p:sp>
      <p:sp>
        <p:nvSpPr>
          <p:cNvPr id="5" name="Footer Placeholder 4">
            <a:extLst>
              <a:ext uri="{FF2B5EF4-FFF2-40B4-BE49-F238E27FC236}">
                <a16:creationId xmlns:a16="http://schemas.microsoft.com/office/drawing/2014/main" id="{76CC1E0F-D7D9-43FC-EE38-33FD5FE479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0415D0-1A8E-3919-AE24-D9251016D671}"/>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2418441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5470303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CA8AA1-F3E8-1AA4-E86C-5A43C95AD0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F9691C-5AEE-0645-EE96-9745546BC8C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75B7BB-AC3F-94F6-9255-7853032C00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5998CB-538F-45AF-896C-2191D41163B7}" type="datetimeFigureOut">
              <a:rPr lang="en-GB" smtClean="0"/>
              <a:t>13/06/2026</a:t>
            </a:fld>
            <a:endParaRPr lang="en-GB"/>
          </a:p>
        </p:txBody>
      </p:sp>
      <p:sp>
        <p:nvSpPr>
          <p:cNvPr id="5" name="Footer Placeholder 4">
            <a:extLst>
              <a:ext uri="{FF2B5EF4-FFF2-40B4-BE49-F238E27FC236}">
                <a16:creationId xmlns:a16="http://schemas.microsoft.com/office/drawing/2014/main" id="{FC917672-A8DE-B52E-4E84-BDD229D5EB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C990AA7-A2CB-E7F6-4E14-7133357783A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422D91-C28E-4462-962A-EE4FD1785A07}" type="slidenum">
              <a:rPr lang="en-GB" smtClean="0"/>
              <a:t>‹#›</a:t>
            </a:fld>
            <a:endParaRPr lang="en-GB"/>
          </a:p>
        </p:txBody>
      </p:sp>
    </p:spTree>
    <p:extLst>
      <p:ext uri="{BB962C8B-B14F-4D97-AF65-F5344CB8AC3E}">
        <p14:creationId xmlns:p14="http://schemas.microsoft.com/office/powerpoint/2010/main" val="1063649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pestleanalysis.com/pestel-framework/" TargetMode="External"/><Relationship Id="rId2" Type="http://schemas.openxmlformats.org/officeDocument/2006/relationships/hyperlink" Target="https://ideascale.com/blog/what-is-a-cause-and-effect-diagram/" TargetMode="External"/><Relationship Id="rId1" Type="http://schemas.openxmlformats.org/officeDocument/2006/relationships/slideLayout" Target="../slideLayouts/slideLayout2.xml"/><Relationship Id="rId6" Type="http://schemas.openxmlformats.org/officeDocument/2006/relationships/hyperlink" Target="https://boardmix.com/analysis/coca-cola-pestle-analysis/" TargetMode="External"/><Relationship Id="rId5" Type="http://schemas.openxmlformats.org/officeDocument/2006/relationships/hyperlink" Target="https://taproot.com/fishbone-diagram-root-cause-analysis-pros-cons/" TargetMode="External"/><Relationship Id="rId4" Type="http://schemas.openxmlformats.org/officeDocument/2006/relationships/hyperlink" Target="https://pestleanalysis.com/disadvantages-of-pestle-analysis/"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275301B-F9FE-639C-99FA-5A78A9B0F8AC}"/>
              </a:ext>
            </a:extLst>
          </p:cNvPr>
          <p:cNvSpPr txBox="1"/>
          <p:nvPr/>
        </p:nvSpPr>
        <p:spPr>
          <a:xfrm>
            <a:off x="708804" y="862642"/>
            <a:ext cx="10774392" cy="4893647"/>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Student Name: </a:t>
            </a:r>
            <a:r>
              <a:rPr lang="en-GB" sz="3200" dirty="0">
                <a:latin typeface="Arial" panose="020B0604020202020204" pitchFamily="34" charset="0"/>
                <a:cs typeface="Arial" panose="020B0604020202020204" pitchFamily="34" charset="0"/>
              </a:rPr>
              <a:t>Paula Dolo</a:t>
            </a: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Student ID: </a:t>
            </a:r>
            <a:r>
              <a:rPr lang="en-GB" sz="3200" dirty="0">
                <a:latin typeface="Arial" panose="020B0604020202020204" pitchFamily="34" charset="0"/>
                <a:cs typeface="Arial" panose="020B0604020202020204" pitchFamily="34" charset="0"/>
              </a:rPr>
              <a:t>2528517</a:t>
            </a: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Lecturer’s Name: </a:t>
            </a:r>
            <a:r>
              <a:rPr lang="en-GB" sz="3200" dirty="0">
                <a:latin typeface="Arial" panose="020B0604020202020204" pitchFamily="34" charset="0"/>
                <a:cs typeface="Arial" panose="020B0604020202020204" pitchFamily="34" charset="0"/>
              </a:rPr>
              <a:t>Dr Deji Olagboye </a:t>
            </a:r>
          </a:p>
          <a:p>
            <a:endParaRPr lang="en-GB" sz="32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Code: </a:t>
            </a:r>
            <a:r>
              <a:rPr lang="en-GB" sz="2800" dirty="0">
                <a:latin typeface="Arial" panose="020B0604020202020204" pitchFamily="34" charset="0"/>
                <a:cs typeface="Arial" panose="020B0604020202020204" pitchFamily="34" charset="0"/>
              </a:rPr>
              <a:t>LCLM 4004</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Name: </a:t>
            </a:r>
            <a:r>
              <a:rPr lang="en-GB" sz="2800" dirty="0">
                <a:latin typeface="Arial" panose="020B0604020202020204" pitchFamily="34" charset="0"/>
                <a:cs typeface="Arial" panose="020B0604020202020204" pitchFamily="34" charset="0"/>
              </a:rPr>
              <a:t>Problem Solving and Decision-Making</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Component 1: </a:t>
            </a:r>
            <a:r>
              <a:rPr lang="en-GB" sz="2800" dirty="0">
                <a:latin typeface="Arial" panose="020B0604020202020204" pitchFamily="34" charset="0"/>
                <a:cs typeface="Arial" panose="020B0604020202020204" pitchFamily="34" charset="0"/>
              </a:rPr>
              <a:t>Basil’s Bakery</a:t>
            </a:r>
          </a:p>
        </p:txBody>
      </p:sp>
    </p:spTree>
    <p:extLst>
      <p:ext uri="{BB962C8B-B14F-4D97-AF65-F5344CB8AC3E}">
        <p14:creationId xmlns:p14="http://schemas.microsoft.com/office/powerpoint/2010/main" val="7020596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79A11-1CF0-5125-F775-02C08085203B}"/>
              </a:ext>
            </a:extLst>
          </p:cNvPr>
          <p:cNvSpPr>
            <a:spLocks noGrp="1"/>
          </p:cNvSpPr>
          <p:nvPr>
            <p:ph type="title"/>
          </p:nvPr>
        </p:nvSpPr>
        <p:spPr>
          <a:xfrm>
            <a:off x="526211" y="227104"/>
            <a:ext cx="11326483" cy="636496"/>
          </a:xfrm>
        </p:spPr>
        <p:txBody>
          <a:bodyPr>
            <a:noAutofit/>
          </a:bodyPr>
          <a:lstStyle/>
          <a:p>
            <a:pPr algn="ctr"/>
            <a:r>
              <a:rPr lang="en-GB" sz="4000" b="1" u="sng" dirty="0">
                <a:latin typeface="Arial" panose="020B0604020202020204" pitchFamily="34" charset="0"/>
                <a:cs typeface="Arial" panose="020B0604020202020204" pitchFamily="34" charset="0"/>
              </a:rPr>
              <a:t> </a:t>
            </a:r>
            <a:br>
              <a:rPr lang="en-GB" sz="4000" b="1" u="sng" dirty="0">
                <a:latin typeface="Arial" panose="020B0604020202020204" pitchFamily="34" charset="0"/>
                <a:cs typeface="Arial" panose="020B0604020202020204" pitchFamily="34" charset="0"/>
              </a:rPr>
            </a:br>
            <a:r>
              <a:rPr lang="en-GB" sz="4000" b="1" u="sng" dirty="0">
                <a:latin typeface="Berlin Sans FB Demi" panose="020E0802020502020306" pitchFamily="34" charset="0"/>
                <a:cs typeface="Arial" panose="020B0604020202020204" pitchFamily="34" charset="0"/>
              </a:rPr>
              <a:t>Overview of </a:t>
            </a:r>
            <a:r>
              <a:rPr lang="en-GB" sz="4000" b="1" u="sng" dirty="0" err="1">
                <a:latin typeface="Berlin Sans FB Demi" panose="020E0802020502020306" pitchFamily="34" charset="0"/>
                <a:cs typeface="Arial" panose="020B0604020202020204" pitchFamily="34" charset="0"/>
              </a:rPr>
              <a:t>apresentation</a:t>
            </a:r>
            <a:br>
              <a:rPr lang="en-GB" sz="4000" b="1" dirty="0">
                <a:latin typeface="Berlin Sans FB Demi" panose="020E0802020502020306" pitchFamily="34" charset="0"/>
                <a:cs typeface="Arial" panose="020B0604020202020204" pitchFamily="34" charset="0"/>
              </a:rPr>
            </a:br>
            <a:endParaRPr lang="en-GB" sz="4000" dirty="0">
              <a:latin typeface="Berlin Sans FB Demi" panose="020E0802020502020306"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4A3744F-9B08-5DB9-23DC-76B7A65F7E67}"/>
              </a:ext>
            </a:extLst>
          </p:cNvPr>
          <p:cNvSpPr>
            <a:spLocks noGrp="1"/>
          </p:cNvSpPr>
          <p:nvPr>
            <p:ph idx="1"/>
          </p:nvPr>
        </p:nvSpPr>
        <p:spPr>
          <a:xfrm>
            <a:off x="526211" y="1265269"/>
            <a:ext cx="11102197" cy="4983132"/>
          </a:xfrm>
        </p:spPr>
        <p:txBody>
          <a:bodyPr>
            <a:normAutofit/>
          </a:bodyPr>
          <a:lstStyle/>
          <a:p>
            <a:pPr marL="0" indent="0">
              <a:lnSpc>
                <a:spcPct val="120000"/>
              </a:lnSpc>
              <a:buNone/>
            </a:pPr>
            <a:r>
              <a:rPr lang="en-GB" dirty="0">
                <a:latin typeface="Arial" panose="020B0604020202020204" pitchFamily="34" charset="0"/>
                <a:cs typeface="Arial" panose="020B0604020202020204" pitchFamily="34" charset="0"/>
              </a:rPr>
              <a:t>Good morning/afternoon. </a:t>
            </a:r>
          </a:p>
          <a:p>
            <a:pPr marL="0" indent="0">
              <a:lnSpc>
                <a:spcPct val="120000"/>
              </a:lnSpc>
              <a:buNone/>
            </a:pPr>
            <a:r>
              <a:rPr lang="en-GB" dirty="0">
                <a:latin typeface="Arial" panose="020B0604020202020204" pitchFamily="34" charset="0"/>
                <a:cs typeface="Arial" panose="020B0604020202020204" pitchFamily="34" charset="0"/>
              </a:rPr>
              <a:t>My name Is Paula Dolo and, in my presentation, I will be discussing </a:t>
            </a:r>
          </a:p>
          <a:p>
            <a:pPr marL="0" indent="0">
              <a:lnSpc>
                <a:spcPct val="120000"/>
              </a:lnSpc>
              <a:buNone/>
            </a:pPr>
            <a:endParaRPr lang="en-GB" sz="900" dirty="0">
              <a:latin typeface="Arial" panose="020B0604020202020204" pitchFamily="34" charset="0"/>
              <a:cs typeface="Arial" panose="020B0604020202020204" pitchFamily="34" charset="0"/>
            </a:endParaRPr>
          </a:p>
          <a:p>
            <a:pPr>
              <a:lnSpc>
                <a:spcPct val="120000"/>
              </a:lnSpc>
              <a:buFont typeface="Wingdings" panose="05000000000000000000" pitchFamily="2" charset="2"/>
              <a:buChar char="ü"/>
            </a:pPr>
            <a:r>
              <a:rPr lang="en-GB" dirty="0">
                <a:latin typeface="Arial" panose="020B0604020202020204" pitchFamily="34" charset="0"/>
                <a:cs typeface="Arial" panose="020B0604020202020204" pitchFamily="34" charset="0"/>
              </a:rPr>
              <a:t> </a:t>
            </a:r>
            <a:r>
              <a:rPr lang="en-GB" sz="3000" dirty="0">
                <a:latin typeface="Arial" panose="020B0604020202020204" pitchFamily="34" charset="0"/>
                <a:cs typeface="Arial" panose="020B0604020202020204" pitchFamily="34" charset="0"/>
              </a:rPr>
              <a:t>An overview of Basil’s Bakery business</a:t>
            </a:r>
          </a:p>
          <a:p>
            <a:pPr>
              <a:lnSpc>
                <a:spcPct val="120000"/>
              </a:lnSpc>
              <a:buFont typeface="Wingdings" panose="05000000000000000000" pitchFamily="2" charset="2"/>
              <a:buChar char="ü"/>
            </a:pPr>
            <a:r>
              <a:rPr lang="en-GB" sz="3000" dirty="0">
                <a:latin typeface="Arial" panose="020B0604020202020204" pitchFamily="34" charset="0"/>
                <a:cs typeface="Arial" panose="020B0604020202020204" pitchFamily="34" charset="0"/>
              </a:rPr>
              <a:t>The nature and scope of the problems they are encountering.</a:t>
            </a:r>
          </a:p>
          <a:p>
            <a:pPr lvl="1">
              <a:lnSpc>
                <a:spcPct val="120000"/>
              </a:lnSpc>
              <a:buFont typeface="Wingdings" panose="05000000000000000000" pitchFamily="2" charset="2"/>
              <a:buChar char="ü"/>
            </a:pPr>
            <a:r>
              <a:rPr lang="en-GB" sz="2600" dirty="0">
                <a:latin typeface="Arial" panose="020B0604020202020204" pitchFamily="34" charset="0"/>
                <a:cs typeface="Arial" panose="020B0604020202020204" pitchFamily="34" charset="0"/>
              </a:rPr>
              <a:t>A critique and application of the PESTEL framework.</a:t>
            </a:r>
          </a:p>
          <a:p>
            <a:pPr lvl="1">
              <a:lnSpc>
                <a:spcPct val="120000"/>
              </a:lnSpc>
              <a:buFont typeface="Wingdings" panose="05000000000000000000" pitchFamily="2" charset="2"/>
              <a:buChar char="ü"/>
            </a:pPr>
            <a:r>
              <a:rPr lang="en-GB" sz="2600" dirty="0">
                <a:latin typeface="Arial" panose="020B0604020202020204" pitchFamily="34" charset="0"/>
                <a:cs typeface="Arial" panose="020B0604020202020204" pitchFamily="34" charset="0"/>
              </a:rPr>
              <a:t>A critique and application of the Cause-and-Effect model.</a:t>
            </a:r>
          </a:p>
          <a:p>
            <a:pPr lvl="1">
              <a:lnSpc>
                <a:spcPct val="120000"/>
              </a:lnSpc>
              <a:buFont typeface="Wingdings" panose="05000000000000000000" pitchFamily="2" charset="2"/>
              <a:buChar char="ü"/>
            </a:pPr>
            <a:r>
              <a:rPr lang="en-GB" sz="2600" dirty="0">
                <a:latin typeface="Arial" panose="020B0604020202020204" pitchFamily="34" charset="0"/>
                <a:cs typeface="Arial" panose="020B0604020202020204" pitchFamily="34" charset="0"/>
              </a:rPr>
              <a:t>Finally, a summary of the key findings.</a:t>
            </a:r>
          </a:p>
          <a:p>
            <a:endParaRPr lang="en-GB" sz="3000" dirty="0">
              <a:latin typeface="Agency FB" panose="020B0503020202020204" pitchFamily="34" charset="0"/>
              <a:cs typeface="Arial" panose="020B0604020202020204" pitchFamily="34" charset="0"/>
            </a:endParaRPr>
          </a:p>
          <a:p>
            <a:endParaRPr lang="en-GB" sz="3000" dirty="0">
              <a:latin typeface="Agency FB" panose="020B0503020202020204" pitchFamily="34" charset="0"/>
              <a:cs typeface="Arial" panose="020B0604020202020204" pitchFamily="34" charset="0"/>
            </a:endParaRPr>
          </a:p>
          <a:p>
            <a:endParaRPr lang="en-GB" sz="3000" dirty="0">
              <a:latin typeface="Agency FB" panose="020B0503020202020204" pitchFamily="34" charset="0"/>
            </a:endParaRPr>
          </a:p>
          <a:p>
            <a:endParaRPr lang="en-GB" dirty="0"/>
          </a:p>
        </p:txBody>
      </p:sp>
    </p:spTree>
    <p:extLst>
      <p:ext uri="{BB962C8B-B14F-4D97-AF65-F5344CB8AC3E}">
        <p14:creationId xmlns:p14="http://schemas.microsoft.com/office/powerpoint/2010/main" val="332102305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50C2D0-4F0F-32FA-368C-29CAACE5786E}"/>
              </a:ext>
            </a:extLst>
          </p:cNvPr>
          <p:cNvSpPr>
            <a:spLocks noGrp="1"/>
          </p:cNvSpPr>
          <p:nvPr>
            <p:ph type="title"/>
          </p:nvPr>
        </p:nvSpPr>
        <p:spPr>
          <a:xfrm>
            <a:off x="630936" y="1028700"/>
            <a:ext cx="4818888" cy="676656"/>
          </a:xfrm>
        </p:spPr>
        <p:txBody>
          <a:bodyPr anchor="b">
            <a:normAutofit/>
          </a:bodyPr>
          <a:lstStyle/>
          <a:p>
            <a:r>
              <a:rPr lang="en-GB" sz="3000" b="1" dirty="0">
                <a:latin typeface="Arial" panose="020B0604020202020204" pitchFamily="34" charset="0"/>
                <a:cs typeface="Arial" panose="020B0604020202020204" pitchFamily="34" charset="0"/>
              </a:rPr>
              <a:t> </a:t>
            </a:r>
            <a:r>
              <a:rPr lang="en-GB" sz="3000" b="1" dirty="0">
                <a:latin typeface="Berlin Sans FB Demi" panose="020E0802020502020306" pitchFamily="34" charset="0"/>
                <a:cs typeface="Arial" panose="020B0604020202020204" pitchFamily="34" charset="0"/>
              </a:rPr>
              <a:t>Overview of Basil’s Bakery </a:t>
            </a:r>
            <a:endParaRPr lang="en-GB" sz="3000" dirty="0"/>
          </a:p>
        </p:txBody>
      </p:sp>
      <p:sp>
        <p:nvSpPr>
          <p:cNvPr id="19"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292113E-450D-CB08-601E-E45AB99509E7}"/>
              </a:ext>
            </a:extLst>
          </p:cNvPr>
          <p:cNvSpPr>
            <a:spLocks noGrp="1"/>
          </p:cNvSpPr>
          <p:nvPr>
            <p:ph idx="1"/>
          </p:nvPr>
        </p:nvSpPr>
        <p:spPr>
          <a:xfrm>
            <a:off x="445770" y="2507742"/>
            <a:ext cx="6606540" cy="3909060"/>
          </a:xfrm>
        </p:spPr>
        <p:txBody>
          <a:bodyPr anchor="t">
            <a:noAutofit/>
          </a:bodyPr>
          <a:lstStyle/>
          <a:p>
            <a:pPr marL="0" indent="0">
              <a:buNone/>
            </a:pPr>
            <a:r>
              <a:rPr lang="en-GB" sz="2000" dirty="0">
                <a:latin typeface="Arial" panose="020B0604020202020204" pitchFamily="34" charset="0"/>
                <a:cs typeface="Arial" panose="020B0604020202020204" pitchFamily="34" charset="0"/>
              </a:rPr>
              <a:t> Basil’s Bakery is small independent business located in a retail park in Coventry, UK. They sell high-quality organic pastries, cakes and bread. The business opened in 2015, and its annual sales figures increased year on year until the COVID-19 pandemic significantly affected the business. </a:t>
            </a:r>
          </a:p>
          <a:p>
            <a:pPr marL="0" indent="0">
              <a:buNone/>
            </a:pPr>
            <a:r>
              <a:rPr lang="en-GB" sz="2000" dirty="0">
                <a:latin typeface="Arial" panose="020B0604020202020204" pitchFamily="34" charset="0"/>
                <a:cs typeface="Arial" panose="020B0604020202020204" pitchFamily="34" charset="0"/>
              </a:rPr>
              <a:t>Due to the bakery not offering an online delivery service, the business became much quieter as fewer customers visited the retail park. As a result, Basil became increasingly concerned that continuing the business in its current form may not be viable. However, he wants to gain a more thorough understanding of the issues that are impacting his sales figure.</a:t>
            </a:r>
          </a:p>
          <a:p>
            <a:pPr marL="0" indent="0">
              <a:buNone/>
            </a:pPr>
            <a:r>
              <a:rPr lang="en-GB" sz="2000" dirty="0">
                <a:latin typeface="Arial" panose="020B0604020202020204" pitchFamily="34" charset="0"/>
                <a:cs typeface="Arial" panose="020B0604020202020204" pitchFamily="34" charset="0"/>
              </a:rPr>
              <a:t> </a:t>
            </a:r>
          </a:p>
        </p:txBody>
      </p:sp>
      <p:pic>
        <p:nvPicPr>
          <p:cNvPr id="5" name="Picture 4">
            <a:extLst>
              <a:ext uri="{FF2B5EF4-FFF2-40B4-BE49-F238E27FC236}">
                <a16:creationId xmlns:a16="http://schemas.microsoft.com/office/drawing/2014/main" id="{477B63FC-122B-C303-6F91-6F67A308D494}"/>
              </a:ext>
            </a:extLst>
          </p:cNvPr>
          <p:cNvPicPr>
            <a:picLocks noChangeAspect="1"/>
          </p:cNvPicPr>
          <p:nvPr/>
        </p:nvPicPr>
        <p:blipFill>
          <a:blip r:embed="rId2"/>
          <a:srcRect r="3792" b="-3"/>
          <a:stretch>
            <a:fillRect/>
          </a:stretch>
        </p:blipFill>
        <p:spPr>
          <a:xfrm>
            <a:off x="7258050" y="640080"/>
            <a:ext cx="4572000" cy="5577840"/>
          </a:xfrm>
          <a:prstGeom prst="rect">
            <a:avLst/>
          </a:prstGeom>
        </p:spPr>
      </p:pic>
    </p:spTree>
    <p:extLst>
      <p:ext uri="{BB962C8B-B14F-4D97-AF65-F5344CB8AC3E}">
        <p14:creationId xmlns:p14="http://schemas.microsoft.com/office/powerpoint/2010/main" val="102760849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DF156AF-6980-9FD1-A09C-4898272CE230}"/>
            </a:ext>
          </a:extLst>
        </p:cNvPr>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AFB5468C-305B-445A-A53B-93DB583365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625D9A-89A8-7973-B86A-02BB98C95A4B}"/>
              </a:ext>
            </a:extLst>
          </p:cNvPr>
          <p:cNvSpPr>
            <a:spLocks noGrp="1"/>
          </p:cNvSpPr>
          <p:nvPr>
            <p:ph type="title"/>
          </p:nvPr>
        </p:nvSpPr>
        <p:spPr>
          <a:xfrm>
            <a:off x="533149" y="436360"/>
            <a:ext cx="3404369" cy="2244634"/>
          </a:xfrm>
        </p:spPr>
        <p:txBody>
          <a:bodyPr>
            <a:normAutofit/>
          </a:bodyPr>
          <a:lstStyle/>
          <a:p>
            <a:pPr algn="ctr"/>
            <a:r>
              <a:rPr lang="en-GB" sz="2800" b="1" u="sng" dirty="0">
                <a:latin typeface="Berlin Sans FB" panose="020E0602020502020306" pitchFamily="34" charset="0"/>
                <a:cs typeface="Arial" panose="020B0604020202020204" pitchFamily="34" charset="0"/>
              </a:rPr>
              <a:t> The problems Basil’s Bakery are facing</a:t>
            </a:r>
            <a:endParaRPr lang="en-GB" sz="2800" dirty="0">
              <a:latin typeface="Berlin Sans FB" panose="020E0602020502020306" pitchFamily="34" charset="0"/>
            </a:endParaRPr>
          </a:p>
        </p:txBody>
      </p:sp>
      <p:pic>
        <p:nvPicPr>
          <p:cNvPr id="22" name="Picture 21">
            <a:extLst>
              <a:ext uri="{FF2B5EF4-FFF2-40B4-BE49-F238E27FC236}">
                <a16:creationId xmlns:a16="http://schemas.microsoft.com/office/drawing/2014/main" id="{1483D079-DD7F-866F-9994-0FB89202348A}"/>
              </a:ext>
            </a:extLst>
          </p:cNvPr>
          <p:cNvPicPr>
            <a:picLocks noChangeAspect="1"/>
          </p:cNvPicPr>
          <p:nvPr/>
        </p:nvPicPr>
        <p:blipFill>
          <a:blip r:embed="rId2"/>
          <a:srcRect l="6881" r="10837" b="-3"/>
          <a:stretch>
            <a:fillRect/>
          </a:stretch>
        </p:blipFill>
        <p:spPr>
          <a:xfrm>
            <a:off x="-1" y="3184849"/>
            <a:ext cx="4317491" cy="3673153"/>
          </a:xfrm>
          <a:prstGeom prst="rect">
            <a:avLst/>
          </a:prstGeom>
        </p:spPr>
      </p:pic>
      <p:sp>
        <p:nvSpPr>
          <p:cNvPr id="29" name="Rectangle 28">
            <a:extLst>
              <a:ext uri="{FF2B5EF4-FFF2-40B4-BE49-F238E27FC236}">
                <a16:creationId xmlns:a16="http://schemas.microsoft.com/office/drawing/2014/main" id="{A2CDF4EC-7B47-436E-927B-5754042585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52841"/>
            <a:ext cx="431749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EF273D9E-5BEA-459A-918F-AF5ACA2584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20494"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A83545D-6FBE-2985-5F35-4C84283CFC53}"/>
              </a:ext>
            </a:extLst>
          </p:cNvPr>
          <p:cNvSpPr>
            <a:spLocks noGrp="1"/>
          </p:cNvSpPr>
          <p:nvPr>
            <p:ph idx="1"/>
          </p:nvPr>
        </p:nvSpPr>
        <p:spPr>
          <a:xfrm>
            <a:off x="4534675" y="148764"/>
            <a:ext cx="4215374" cy="6560461"/>
          </a:xfrm>
        </p:spPr>
        <p:txBody>
          <a:bodyPr anchor="ctr">
            <a:normAutofit/>
          </a:bodyPr>
          <a:lstStyle/>
          <a:p>
            <a:pPr marL="0" indent="0">
              <a:buNone/>
            </a:pPr>
            <a:r>
              <a:rPr lang="en-GB" sz="1800" b="1" dirty="0">
                <a:latin typeface="Arial" panose="020B0604020202020204" pitchFamily="34" charset="0"/>
                <a:cs typeface="Arial" panose="020B0604020202020204" pitchFamily="34" charset="0"/>
              </a:rPr>
              <a:t>Major Problem:</a:t>
            </a:r>
          </a:p>
          <a:p>
            <a:pPr marL="0" indent="0">
              <a:buNone/>
            </a:pPr>
            <a:r>
              <a:rPr lang="en-GB" sz="1800" dirty="0">
                <a:latin typeface="Arial" panose="020B0604020202020204" pitchFamily="34" charset="0"/>
                <a:cs typeface="Arial" panose="020B0604020202020204" pitchFamily="34" charset="0"/>
              </a:rPr>
              <a:t>From 2023 to 2025, sales stagnated at an average level 25% below the 2019 figure”</a:t>
            </a:r>
          </a:p>
          <a:p>
            <a:pPr marL="0" indent="0">
              <a:buNone/>
            </a:pPr>
            <a:r>
              <a:rPr lang="en-GB" sz="1800" dirty="0">
                <a:latin typeface="Arial" panose="020B0604020202020204" pitchFamily="34" charset="0"/>
                <a:cs typeface="Arial" panose="020B0604020202020204" pitchFamily="34" charset="0"/>
              </a:rPr>
              <a:t>Basil’s bakery has full control over their internal factors because they are managed by the business itself. </a:t>
            </a:r>
          </a:p>
          <a:p>
            <a:pPr marL="0" indent="0">
              <a:buNone/>
            </a:pPr>
            <a:r>
              <a:rPr lang="en-US" sz="1800" b="1" dirty="0">
                <a:latin typeface="Arial" panose="020B0604020202020204" pitchFamily="34" charset="0"/>
                <a:cs typeface="Arial" panose="020B0604020202020204" pitchFamily="34" charset="0"/>
              </a:rPr>
              <a:t>Internal:</a:t>
            </a:r>
          </a:p>
          <a:p>
            <a:r>
              <a:rPr lang="en-US" sz="1800" dirty="0">
                <a:latin typeface="Arial" panose="020B0604020202020204" pitchFamily="34" charset="0"/>
                <a:cs typeface="Arial" panose="020B0604020202020204" pitchFamily="34" charset="0"/>
              </a:rPr>
              <a:t>Organic products</a:t>
            </a:r>
          </a:p>
          <a:p>
            <a:r>
              <a:rPr lang="en-US" sz="1800" dirty="0">
                <a:latin typeface="Arial" panose="020B0604020202020204" pitchFamily="34" charset="0"/>
                <a:cs typeface="Arial" panose="020B0604020202020204" pitchFamily="34" charset="0"/>
              </a:rPr>
              <a:t>Delivery service </a:t>
            </a:r>
          </a:p>
          <a:p>
            <a:r>
              <a:rPr lang="en-US" sz="1800" dirty="0">
                <a:latin typeface="Arial" panose="020B0604020202020204" pitchFamily="34" charset="0"/>
                <a:cs typeface="Arial" panose="020B0604020202020204" pitchFamily="34" charset="0"/>
              </a:rPr>
              <a:t>Pre-order service </a:t>
            </a:r>
          </a:p>
          <a:p>
            <a:r>
              <a:rPr lang="en-US" sz="1800" dirty="0">
                <a:latin typeface="Arial" panose="020B0604020202020204" pitchFamily="34" charset="0"/>
                <a:cs typeface="Arial" panose="020B0604020202020204" pitchFamily="34" charset="0"/>
              </a:rPr>
              <a:t>Financial etc. budgeting </a:t>
            </a:r>
            <a:endParaRPr lang="en-GB" sz="18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Whereas external factors are outside the control of basil’s bakery </a:t>
            </a:r>
          </a:p>
          <a:p>
            <a:pPr marL="0" indent="0">
              <a:buNone/>
            </a:pPr>
            <a:r>
              <a:rPr lang="en-US" sz="1800" b="1" dirty="0">
                <a:latin typeface="Arial" panose="020B0604020202020204" pitchFamily="34" charset="0"/>
                <a:cs typeface="Arial" panose="020B0604020202020204" pitchFamily="34" charset="0"/>
              </a:rPr>
              <a:t>External: </a:t>
            </a:r>
          </a:p>
          <a:p>
            <a:r>
              <a:rPr lang="en-US" sz="1800" dirty="0">
                <a:latin typeface="Arial" panose="020B0604020202020204" pitchFamily="34" charset="0"/>
                <a:cs typeface="Arial" panose="020B0604020202020204" pitchFamily="34" charset="0"/>
              </a:rPr>
              <a:t>COVID-19</a:t>
            </a:r>
          </a:p>
          <a:p>
            <a:r>
              <a:rPr lang="en-US" sz="1800" dirty="0">
                <a:latin typeface="Arial" panose="020B0604020202020204" pitchFamily="34" charset="0"/>
                <a:cs typeface="Arial" panose="020B0604020202020204" pitchFamily="34" charset="0"/>
              </a:rPr>
              <a:t>Increase in prices</a:t>
            </a:r>
          </a:p>
          <a:p>
            <a:r>
              <a:rPr lang="en-US" sz="1800" dirty="0">
                <a:latin typeface="Arial" panose="020B0604020202020204" pitchFamily="34" charset="0"/>
                <a:cs typeface="Arial" panose="020B0604020202020204" pitchFamily="34" charset="0"/>
              </a:rPr>
              <a:t>Reduction of stores</a:t>
            </a:r>
          </a:p>
          <a:p>
            <a:r>
              <a:rPr lang="en-US" sz="1800" dirty="0">
                <a:latin typeface="Arial" panose="020B0604020202020204" pitchFamily="34" charset="0"/>
                <a:cs typeface="Arial" panose="020B0604020202020204" pitchFamily="34" charset="0"/>
              </a:rPr>
              <a:t>New laws etc. Lockdown </a:t>
            </a:r>
            <a:endParaRPr lang="en-GB" sz="800" dirty="0">
              <a:latin typeface="Arial" panose="020B0604020202020204" pitchFamily="34" charset="0"/>
              <a:cs typeface="Arial" panose="020B0604020202020204" pitchFamily="34" charset="0"/>
            </a:endParaRPr>
          </a:p>
        </p:txBody>
      </p:sp>
      <p:pic>
        <p:nvPicPr>
          <p:cNvPr id="17" name="Picture 16">
            <a:extLst>
              <a:ext uri="{FF2B5EF4-FFF2-40B4-BE49-F238E27FC236}">
                <a16:creationId xmlns:a16="http://schemas.microsoft.com/office/drawing/2014/main" id="{AA345D1F-3AF1-D4D1-07B4-585EED4A56E4}"/>
              </a:ext>
            </a:extLst>
          </p:cNvPr>
          <p:cNvPicPr>
            <a:picLocks noChangeAspect="1"/>
          </p:cNvPicPr>
          <p:nvPr/>
        </p:nvPicPr>
        <p:blipFill>
          <a:blip r:embed="rId3"/>
          <a:srcRect l="36426" r="38901"/>
          <a:stretch>
            <a:fillRect/>
          </a:stretch>
        </p:blipFill>
        <p:spPr>
          <a:xfrm>
            <a:off x="8814058" y="-6"/>
            <a:ext cx="3377942" cy="6858002"/>
          </a:xfrm>
          <a:prstGeom prst="rect">
            <a:avLst/>
          </a:prstGeom>
        </p:spPr>
      </p:pic>
      <p:sp>
        <p:nvSpPr>
          <p:cNvPr id="33" name="Rectangle 32">
            <a:extLst>
              <a:ext uri="{FF2B5EF4-FFF2-40B4-BE49-F238E27FC236}">
                <a16:creationId xmlns:a16="http://schemas.microsoft.com/office/drawing/2014/main" id="{5DFA5EF5-56B1-49EE-B0BB-69B6399FAD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53053"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60344735"/>
      </p:ext>
    </p:extLst>
  </p:cSld>
  <p:clrMapOvr>
    <a:masterClrMapping/>
  </p:clrMapOvr>
  <p:transition spd="slow">
    <p:wheel spokes="1"/>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1E11E44B-3D3E-BBA9-C768-504525030188}"/>
              </a:ext>
            </a:extLst>
          </p:cNvPr>
          <p:cNvPicPr>
            <a:picLocks noChangeAspect="1"/>
          </p:cNvPicPr>
          <p:nvPr/>
        </p:nvPicPr>
        <p:blipFill>
          <a:blip r:embed="rId2"/>
          <a:srcRect l="4945" r="937" b="-1"/>
          <a:stretch>
            <a:fillRect/>
          </a:stretch>
        </p:blipFill>
        <p:spPr>
          <a:xfrm>
            <a:off x="422910" y="1108710"/>
            <a:ext cx="4091940" cy="4302036"/>
          </a:xfrm>
          <a:prstGeom prst="rect">
            <a:avLst/>
          </a:prstGeom>
        </p:spPr>
      </p:pic>
      <p:sp>
        <p:nvSpPr>
          <p:cNvPr id="24" name="Rectangle 2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1DF348C-F75E-75E9-74BA-22A65FB9E02F}"/>
              </a:ext>
            </a:extLst>
          </p:cNvPr>
          <p:cNvSpPr>
            <a:spLocks noGrp="1"/>
          </p:cNvSpPr>
          <p:nvPr>
            <p:ph type="title"/>
          </p:nvPr>
        </p:nvSpPr>
        <p:spPr>
          <a:xfrm>
            <a:off x="2468880" y="161104"/>
            <a:ext cx="7066978" cy="786502"/>
          </a:xfrm>
        </p:spPr>
        <p:txBody>
          <a:bodyPr>
            <a:normAutofit fontScale="90000"/>
          </a:bodyPr>
          <a:lstStyle/>
          <a:p>
            <a:r>
              <a:rPr lang="en-GB" sz="4000" b="1" u="sng" dirty="0">
                <a:latin typeface="Berlin Sans FB Demi" panose="020E0802020502020306" pitchFamily="34" charset="0"/>
                <a:cs typeface="Arial" panose="020B0604020202020204" pitchFamily="34" charset="0"/>
              </a:rPr>
              <a:t>Critique of PESTEL Framework </a:t>
            </a:r>
            <a:endParaRPr lang="en-GB" sz="4000" dirty="0">
              <a:latin typeface="Berlin Sans FB Demi" panose="020E0802020502020306"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81B820E-B9B3-5CF2-E1AE-F54AA3FA003E}"/>
              </a:ext>
            </a:extLst>
          </p:cNvPr>
          <p:cNvSpPr>
            <a:spLocks noGrp="1"/>
          </p:cNvSpPr>
          <p:nvPr>
            <p:ph idx="1"/>
          </p:nvPr>
        </p:nvSpPr>
        <p:spPr>
          <a:xfrm>
            <a:off x="4720590" y="1108710"/>
            <a:ext cx="7155180" cy="5410736"/>
          </a:xfrm>
        </p:spPr>
        <p:txBody>
          <a:bodyPr>
            <a:noAutofit/>
          </a:bodyPr>
          <a:lstStyle/>
          <a:p>
            <a:pPr marL="0" indent="0">
              <a:buNone/>
            </a:pPr>
            <a:r>
              <a:rPr lang="en-US" sz="1600" dirty="0">
                <a:latin typeface="Arial" panose="020B0604020202020204" pitchFamily="34" charset="0"/>
                <a:cs typeface="Arial" panose="020B0604020202020204" pitchFamily="34" charset="0"/>
              </a:rPr>
              <a:t>PESTEL Framework is a business planning template that identifies and assesses how Political, Economic, Social, Technological, legal and Environment factors are affecting an organization or industry.</a:t>
            </a:r>
          </a:p>
          <a:p>
            <a:pPr marL="36000" indent="0">
              <a:buNone/>
            </a:pPr>
            <a:endParaRPr lang="en-GB" sz="1600" dirty="0">
              <a:latin typeface="Arial" panose="020B0604020202020204" pitchFamily="34" charset="0"/>
              <a:cs typeface="Arial" panose="020B0604020202020204" pitchFamily="34" charset="0"/>
            </a:endParaRPr>
          </a:p>
          <a:p>
            <a:pPr marL="36000" lvl="1"/>
            <a:r>
              <a:rPr lang="en-GB" sz="1600" dirty="0">
                <a:latin typeface="Arial" panose="020B0604020202020204" pitchFamily="34" charset="0"/>
                <a:cs typeface="Arial" panose="020B0604020202020204" pitchFamily="34" charset="0"/>
              </a:rPr>
              <a:t>Why is it used?</a:t>
            </a:r>
          </a:p>
          <a:p>
            <a:pPr marL="36000" lvl="1" indent="0">
              <a:buNone/>
            </a:pPr>
            <a:r>
              <a:rPr lang="en-GB" sz="1600" dirty="0">
                <a:latin typeface="Arial" panose="020B0604020202020204" pitchFamily="34" charset="0"/>
                <a:cs typeface="Arial" panose="020B0604020202020204" pitchFamily="34" charset="0"/>
              </a:rPr>
              <a:t>PESTEL Framework is used to analyse an organisation’s external business environment by identifying six key external factors that impact  business operations and performance.</a:t>
            </a:r>
          </a:p>
          <a:p>
            <a:pPr marL="36000" lvl="1" indent="0">
              <a:buNone/>
            </a:pPr>
            <a:endParaRPr lang="en-GB" sz="1600" dirty="0">
              <a:latin typeface="Arial" panose="020B0604020202020204" pitchFamily="34" charset="0"/>
              <a:cs typeface="Arial" panose="020B0604020202020204" pitchFamily="34" charset="0"/>
            </a:endParaRPr>
          </a:p>
          <a:p>
            <a:pPr marL="36000" lvl="1"/>
            <a:r>
              <a:rPr lang="en-GB" sz="1600" dirty="0">
                <a:latin typeface="Arial" panose="020B0604020202020204" pitchFamily="34" charset="0"/>
                <a:cs typeface="Arial" panose="020B0604020202020204" pitchFamily="34" charset="0"/>
              </a:rPr>
              <a:t>Where/how is it used?</a:t>
            </a:r>
          </a:p>
          <a:p>
            <a:pPr marL="36000" lvl="1" indent="0">
              <a:buNone/>
            </a:pPr>
            <a:r>
              <a:rPr lang="en-US" sz="1600" dirty="0">
                <a:latin typeface="Arial" panose="020B0604020202020204" pitchFamily="34" charset="0"/>
                <a:cs typeface="Arial" panose="020B0604020202020204" pitchFamily="34" charset="0"/>
              </a:rPr>
              <a:t>PESTEL is used to identify external forces that could create opportunities or threats, helping organizations make better strategic decisions.</a:t>
            </a:r>
          </a:p>
          <a:p>
            <a:pPr marL="36000" lvl="1" indent="0">
              <a:buNone/>
            </a:pPr>
            <a:endParaRPr lang="en-GB" sz="1600" dirty="0">
              <a:latin typeface="Arial" panose="020B0604020202020204" pitchFamily="34" charset="0"/>
              <a:cs typeface="Arial" panose="020B0604020202020204" pitchFamily="34" charset="0"/>
            </a:endParaRPr>
          </a:p>
          <a:p>
            <a:pPr marL="36000" lvl="1"/>
            <a:r>
              <a:rPr lang="en-GB" sz="1600" dirty="0">
                <a:latin typeface="Arial" panose="020B0604020202020204" pitchFamily="34" charset="0"/>
                <a:cs typeface="Arial" panose="020B0604020202020204" pitchFamily="34" charset="0"/>
              </a:rPr>
              <a:t>What are the benefits of this framework?</a:t>
            </a:r>
          </a:p>
          <a:p>
            <a:pPr marL="36000" lvl="1" indent="0">
              <a:buNone/>
            </a:pPr>
            <a:r>
              <a:rPr lang="en-GB" sz="1600" dirty="0">
                <a:latin typeface="Arial" panose="020B0604020202020204" pitchFamily="34" charset="0"/>
                <a:cs typeface="Arial" panose="020B0604020202020204" pitchFamily="34" charset="0"/>
              </a:rPr>
              <a:t>The benefits of this framework are that it helps business plan and adapt to changes more effectively.  (MAKOS,J 2022)</a:t>
            </a:r>
          </a:p>
          <a:p>
            <a:pPr marL="36000" lvl="1"/>
            <a:r>
              <a:rPr lang="en-GB" sz="1600" dirty="0">
                <a:latin typeface="Arial" panose="020B0604020202020204" pitchFamily="34" charset="0"/>
                <a:cs typeface="Arial" panose="020B0604020202020204" pitchFamily="34" charset="0"/>
              </a:rPr>
              <a:t>What are the criticisms of this framework?</a:t>
            </a:r>
          </a:p>
          <a:p>
            <a:pPr marL="36000" lvl="1" indent="0">
              <a:buNone/>
            </a:pPr>
            <a:r>
              <a:rPr lang="en-GB" sz="1600" dirty="0">
                <a:latin typeface="Arial" panose="020B0604020202020204" pitchFamily="34" charset="0"/>
                <a:cs typeface="Arial" panose="020B0604020202020204" pitchFamily="34" charset="0"/>
              </a:rPr>
              <a:t>A criticism of PESTEL is that it only focuses on external factors affecting a business and does not consider internal factors. This means it provides only one perspective of the organisation, which may lead to incomplete analysis and decision-making (PESTLE analysis Team,2024) </a:t>
            </a:r>
          </a:p>
          <a:p>
            <a:pPr marL="457200" lvl="1" indent="0">
              <a:buNone/>
            </a:pP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61610389"/>
      </p:ext>
    </p:extLst>
  </p:cSld>
  <p:clrMapOvr>
    <a:masterClrMapping/>
  </p:clrMapOvr>
  <mc:AlternateContent xmlns:mc="http://schemas.openxmlformats.org/markup-compatibility/2006" xmlns:p14="http://schemas.microsoft.com/office/powerpoint/2010/main">
    <mc:Choice Requires="p14">
      <p:transition spd="slow" p14:dur="3900">
        <p14:glitter pattern="hexagon"/>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485933" y="264160"/>
            <a:ext cx="11220134" cy="693863"/>
          </a:xfrm>
        </p:spPr>
        <p:txBody>
          <a:bodyPr>
            <a:noAutofit/>
          </a:bodyPr>
          <a:lstStyle/>
          <a:p>
            <a:pPr algn="ctr"/>
            <a:br>
              <a:rPr lang="en-GB" sz="3400" b="1" u="sng" dirty="0">
                <a:latin typeface="Berlin Sans FB" panose="020E0602020502020306" pitchFamily="34" charset="0"/>
                <a:cs typeface="Arial" panose="020B0604020202020204" pitchFamily="34" charset="0"/>
              </a:rPr>
            </a:br>
            <a:br>
              <a:rPr lang="en-GB" sz="3400" b="1" u="sng" dirty="0">
                <a:latin typeface="Berlin Sans FB" panose="020E0602020502020306" pitchFamily="34" charset="0"/>
                <a:cs typeface="Arial" panose="020B0604020202020204" pitchFamily="34" charset="0"/>
              </a:rPr>
            </a:br>
            <a:br>
              <a:rPr lang="en-GB" sz="3400" b="1" u="sng" dirty="0">
                <a:latin typeface="Berlin Sans FB" panose="020E0602020502020306" pitchFamily="34" charset="0"/>
                <a:cs typeface="Arial" panose="020B0604020202020204" pitchFamily="34" charset="0"/>
              </a:rPr>
            </a:br>
            <a:r>
              <a:rPr lang="en-GB" sz="3400" b="1" u="sng" dirty="0">
                <a:latin typeface="Berlin Sans FB" panose="020E0602020502020306" pitchFamily="34" charset="0"/>
                <a:cs typeface="Arial" panose="020B0604020202020204" pitchFamily="34" charset="0"/>
              </a:rPr>
              <a:t>Application of PESTEL Framework to Basel’s Bakery </a:t>
            </a:r>
            <a:br>
              <a:rPr lang="en-GB" sz="3400" b="1" dirty="0">
                <a:latin typeface="Berlin Sans FB" panose="020E0602020502020306" pitchFamily="34" charset="0"/>
                <a:cs typeface="Arial" panose="020B0604020202020204" pitchFamily="34" charset="0"/>
              </a:rPr>
            </a:br>
            <a:br>
              <a:rPr lang="en-GB" sz="3400" b="1" u="sng" dirty="0">
                <a:latin typeface="Berlin Sans FB" panose="020E0602020502020306" pitchFamily="34" charset="0"/>
              </a:rPr>
            </a:br>
            <a:br>
              <a:rPr lang="en-GB" sz="3400" b="1" dirty="0">
                <a:latin typeface="Berlin Sans FB" panose="020E0602020502020306" pitchFamily="34" charset="0"/>
                <a:cs typeface="Arial" panose="020B0604020202020204" pitchFamily="34" charset="0"/>
              </a:rPr>
            </a:br>
            <a:endParaRPr lang="en-GB" sz="3400" dirty="0">
              <a:latin typeface="Berlin Sans FB" panose="020E0602020502020306" pitchFamily="34" charset="0"/>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682304" y="1763354"/>
            <a:ext cx="10827392" cy="4625190"/>
          </a:xfrm>
        </p:spPr>
        <p:txBody>
          <a:bodyPr>
            <a:normAutofit/>
          </a:bodyPr>
          <a:lstStyle/>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Here is the tabular PESTLE analysis of </a:t>
            </a:r>
            <a:r>
              <a:rPr lang="en-GB" sz="2800" b="1" dirty="0">
                <a:effectLst/>
                <a:latin typeface="Arial" panose="020B0604020202020204" pitchFamily="34" charset="0"/>
                <a:ea typeface="Aptos" panose="020B0004020202020204" pitchFamily="34" charset="0"/>
                <a:cs typeface="Arial" panose="020B0604020202020204" pitchFamily="34" charset="0"/>
              </a:rPr>
              <a:t>Olive Tree Bistro.</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p:txBody>
      </p:sp>
      <p:graphicFrame>
        <p:nvGraphicFramePr>
          <p:cNvPr id="7" name="Table 6">
            <a:extLst>
              <a:ext uri="{FF2B5EF4-FFF2-40B4-BE49-F238E27FC236}">
                <a16:creationId xmlns:a16="http://schemas.microsoft.com/office/drawing/2014/main" id="{108D2D3F-BBD3-F859-AF29-5BEF174F1637}"/>
              </a:ext>
            </a:extLst>
          </p:cNvPr>
          <p:cNvGraphicFramePr>
            <a:graphicFrameLocks noGrp="1"/>
          </p:cNvGraphicFramePr>
          <p:nvPr>
            <p:extLst>
              <p:ext uri="{D42A27DB-BD31-4B8C-83A1-F6EECF244321}">
                <p14:modId xmlns:p14="http://schemas.microsoft.com/office/powerpoint/2010/main" val="279809679"/>
              </p:ext>
            </p:extLst>
          </p:nvPr>
        </p:nvGraphicFramePr>
        <p:xfrm>
          <a:off x="289562" y="1021523"/>
          <a:ext cx="11612879" cy="5303520"/>
        </p:xfrm>
        <a:graphic>
          <a:graphicData uri="http://schemas.openxmlformats.org/drawingml/2006/table">
            <a:tbl>
              <a:tblPr firstRow="1" bandRow="1">
                <a:tableStyleId>{5C22544A-7EE6-4342-B048-85BDC9FD1C3A}</a:tableStyleId>
              </a:tblPr>
              <a:tblGrid>
                <a:gridCol w="1771650">
                  <a:extLst>
                    <a:ext uri="{9D8B030D-6E8A-4147-A177-3AD203B41FA5}">
                      <a16:colId xmlns:a16="http://schemas.microsoft.com/office/drawing/2014/main" val="1284065850"/>
                    </a:ext>
                  </a:extLst>
                </a:gridCol>
                <a:gridCol w="1916431">
                  <a:extLst>
                    <a:ext uri="{9D8B030D-6E8A-4147-A177-3AD203B41FA5}">
                      <a16:colId xmlns:a16="http://schemas.microsoft.com/office/drawing/2014/main" val="1858564028"/>
                    </a:ext>
                  </a:extLst>
                </a:gridCol>
                <a:gridCol w="1943100">
                  <a:extLst>
                    <a:ext uri="{9D8B030D-6E8A-4147-A177-3AD203B41FA5}">
                      <a16:colId xmlns:a16="http://schemas.microsoft.com/office/drawing/2014/main" val="1949424782"/>
                    </a:ext>
                  </a:extLst>
                </a:gridCol>
                <a:gridCol w="2049779">
                  <a:extLst>
                    <a:ext uri="{9D8B030D-6E8A-4147-A177-3AD203B41FA5}">
                      <a16:colId xmlns:a16="http://schemas.microsoft.com/office/drawing/2014/main" val="446382655"/>
                    </a:ext>
                  </a:extLst>
                </a:gridCol>
                <a:gridCol w="1863090">
                  <a:extLst>
                    <a:ext uri="{9D8B030D-6E8A-4147-A177-3AD203B41FA5}">
                      <a16:colId xmlns:a16="http://schemas.microsoft.com/office/drawing/2014/main" val="3644160467"/>
                    </a:ext>
                  </a:extLst>
                </a:gridCol>
                <a:gridCol w="2068829">
                  <a:extLst>
                    <a:ext uri="{9D8B030D-6E8A-4147-A177-3AD203B41FA5}">
                      <a16:colId xmlns:a16="http://schemas.microsoft.com/office/drawing/2014/main" val="66830876"/>
                    </a:ext>
                  </a:extLst>
                </a:gridCol>
              </a:tblGrid>
              <a:tr h="667131">
                <a:tc>
                  <a:txBody>
                    <a:bodyPr/>
                    <a:lstStyle/>
                    <a:p>
                      <a:pPr algn="ctr"/>
                      <a:r>
                        <a:rPr lang="en-GB" sz="2400" dirty="0">
                          <a:solidFill>
                            <a:schemeClr val="tx1"/>
                          </a:solidFill>
                        </a:rPr>
                        <a:t>Political  Factors</a:t>
                      </a:r>
                    </a:p>
                  </a:txBody>
                  <a:tcPr>
                    <a:pattFill prst="pct40">
                      <a:fgClr>
                        <a:srgbClr val="FF0000"/>
                      </a:fgClr>
                      <a:bgClr>
                        <a:schemeClr val="bg1"/>
                      </a:bgClr>
                    </a:pattFill>
                  </a:tcPr>
                </a:tc>
                <a:tc>
                  <a:txBody>
                    <a:bodyPr/>
                    <a:lstStyle/>
                    <a:p>
                      <a:pPr algn="ctr"/>
                      <a:r>
                        <a:rPr lang="en-GB" sz="2400" dirty="0">
                          <a:solidFill>
                            <a:schemeClr val="tx1"/>
                          </a:solidFill>
                        </a:rPr>
                        <a:t>Economic Factors</a:t>
                      </a:r>
                    </a:p>
                  </a:txBody>
                  <a:tcPr>
                    <a:pattFill prst="pct40">
                      <a:fgClr>
                        <a:srgbClr val="FFC000"/>
                      </a:fgClr>
                      <a:bgClr>
                        <a:schemeClr val="bg1"/>
                      </a:bgClr>
                    </a:pattFill>
                  </a:tcPr>
                </a:tc>
                <a:tc>
                  <a:txBody>
                    <a:bodyPr/>
                    <a:lstStyle/>
                    <a:p>
                      <a:pPr algn="ctr"/>
                      <a:r>
                        <a:rPr lang="en-GB" sz="2400" dirty="0">
                          <a:solidFill>
                            <a:schemeClr val="tx1"/>
                          </a:solidFill>
                        </a:rPr>
                        <a:t>Social Factors</a:t>
                      </a:r>
                    </a:p>
                  </a:txBody>
                  <a:tcPr>
                    <a:pattFill prst="pct40">
                      <a:fgClr>
                        <a:srgbClr val="FFFF00"/>
                      </a:fgClr>
                      <a:bgClr>
                        <a:schemeClr val="bg1"/>
                      </a:bgClr>
                    </a:pattFill>
                  </a:tcPr>
                </a:tc>
                <a:tc>
                  <a:txBody>
                    <a:bodyPr/>
                    <a:lstStyle/>
                    <a:p>
                      <a:pPr algn="ctr"/>
                      <a:r>
                        <a:rPr lang="en-GB" sz="2400" dirty="0">
                          <a:solidFill>
                            <a:schemeClr val="tx1"/>
                          </a:solidFill>
                        </a:rPr>
                        <a:t>Technological </a:t>
                      </a:r>
                    </a:p>
                    <a:p>
                      <a:pPr algn="ctr"/>
                      <a:r>
                        <a:rPr lang="en-GB" sz="2400" dirty="0">
                          <a:solidFill>
                            <a:schemeClr val="tx1"/>
                          </a:solidFill>
                        </a:rPr>
                        <a:t>Factors</a:t>
                      </a:r>
                    </a:p>
                  </a:txBody>
                  <a:tcPr>
                    <a:pattFill prst="pct40">
                      <a:fgClr>
                        <a:srgbClr val="92D050"/>
                      </a:fgClr>
                      <a:bgClr>
                        <a:schemeClr val="bg1"/>
                      </a:bgClr>
                    </a:pattFill>
                  </a:tcPr>
                </a:tc>
                <a:tc>
                  <a:txBody>
                    <a:bodyPr/>
                    <a:lstStyle/>
                    <a:p>
                      <a:pPr algn="ctr"/>
                      <a:r>
                        <a:rPr lang="en-GB" sz="2400" dirty="0">
                          <a:solidFill>
                            <a:schemeClr val="tx1"/>
                          </a:solidFill>
                        </a:rPr>
                        <a:t>Environmental Factors</a:t>
                      </a:r>
                    </a:p>
                  </a:txBody>
                  <a:tcPr>
                    <a:pattFill prst="pct40">
                      <a:fgClr>
                        <a:srgbClr val="00B0F0"/>
                      </a:fgClr>
                      <a:bgClr>
                        <a:schemeClr val="bg1"/>
                      </a:bgClr>
                    </a:pattFill>
                  </a:tcPr>
                </a:tc>
                <a:tc>
                  <a:txBody>
                    <a:bodyPr/>
                    <a:lstStyle/>
                    <a:p>
                      <a:endParaRPr lang="en-GB" sz="2400" dirty="0"/>
                    </a:p>
                    <a:p>
                      <a:pPr algn="ctr"/>
                      <a:r>
                        <a:rPr lang="en-GB" sz="2400" dirty="0">
                          <a:solidFill>
                            <a:schemeClr val="tx1"/>
                          </a:solidFill>
                        </a:rPr>
                        <a:t>Legal Factors</a:t>
                      </a:r>
                    </a:p>
                  </a:txBody>
                  <a:tcPr>
                    <a:pattFill prst="pct40">
                      <a:fgClr>
                        <a:schemeClr val="accent1"/>
                      </a:fgClr>
                      <a:bgClr>
                        <a:schemeClr val="bg1"/>
                      </a:bgClr>
                    </a:pattFill>
                  </a:tcPr>
                </a:tc>
                <a:extLst>
                  <a:ext uri="{0D108BD9-81ED-4DB2-BD59-A6C34878D82A}">
                    <a16:rowId xmlns:a16="http://schemas.microsoft.com/office/drawing/2014/main" val="2083540418"/>
                  </a:ext>
                </a:extLst>
              </a:tr>
              <a:tr h="4296413">
                <a:tc>
                  <a:txBody>
                    <a:bodyPr/>
                    <a:lstStyle/>
                    <a:p>
                      <a:pPr marL="285750" indent="-285750">
                        <a:buFont typeface="Wingdings" panose="05000000000000000000" pitchFamily="2" charset="2"/>
                        <a:buChar char="§"/>
                      </a:pPr>
                      <a:r>
                        <a:rPr lang="en-GB" sz="1800" b="1" dirty="0"/>
                        <a:t>Higher business rates are making it more expensive for basil to run the bakery.</a:t>
                      </a:r>
                    </a:p>
                    <a:p>
                      <a:pPr marL="285750" indent="-285750">
                        <a:buFont typeface="Wingdings" panose="05000000000000000000" pitchFamily="2" charset="2"/>
                        <a:buChar char="§"/>
                      </a:pPr>
                      <a:r>
                        <a:rPr lang="en-GB" sz="1800" b="1" dirty="0"/>
                        <a:t>Government support </a:t>
                      </a:r>
                    </a:p>
                    <a:p>
                      <a:pPr marL="285750" indent="-285750">
                        <a:buFont typeface="Wingdings" panose="05000000000000000000" pitchFamily="2" charset="2"/>
                        <a:buChar char="§"/>
                      </a:pPr>
                      <a:endParaRPr lang="en-GB" sz="1800" b="1" dirty="0"/>
                    </a:p>
                  </a:txBody>
                  <a:tcPr>
                    <a:pattFill prst="pct40">
                      <a:fgClr>
                        <a:srgbClr val="FF0000"/>
                      </a:fgClr>
                      <a:bgClr>
                        <a:schemeClr val="bg1"/>
                      </a:bgClr>
                    </a:pattFill>
                  </a:tcPr>
                </a:tc>
                <a:tc>
                  <a:txBody>
                    <a:bodyPr/>
                    <a:lstStyle/>
                    <a:p>
                      <a:pPr marL="285750" indent="-285750">
                        <a:buFont typeface="Wingdings" panose="05000000000000000000" pitchFamily="2" charset="2"/>
                        <a:buChar char="§"/>
                      </a:pPr>
                      <a:endParaRPr lang="en-GB" sz="1800" b="1" dirty="0"/>
                    </a:p>
                    <a:p>
                      <a:pPr marL="285750" indent="-285750">
                        <a:buFont typeface="Wingdings" panose="05000000000000000000" pitchFamily="2" charset="2"/>
                        <a:buChar char="§"/>
                      </a:pPr>
                      <a:r>
                        <a:rPr lang="en-GB" sz="1800" b="1" dirty="0"/>
                        <a:t>Rising inflation has increased ingredient, energy and rent costs </a:t>
                      </a:r>
                    </a:p>
                    <a:p>
                      <a:pPr marL="285750" indent="-285750">
                        <a:buFont typeface="Wingdings" panose="05000000000000000000" pitchFamily="2" charset="2"/>
                        <a:buChar char="§"/>
                      </a:pPr>
                      <a:r>
                        <a:rPr lang="en-GB" sz="1800" b="1" dirty="0"/>
                        <a:t>Organic ingredients are more expensive and prices fluctuate, making budgeting difficult. </a:t>
                      </a:r>
                    </a:p>
                    <a:p>
                      <a:endParaRPr lang="en-GB" sz="1800" b="1" dirty="0"/>
                    </a:p>
                  </a:txBody>
                  <a:tcPr>
                    <a:pattFill prst="pct40">
                      <a:fgClr>
                        <a:srgbClr val="FFC000"/>
                      </a:fgClr>
                      <a:bgClr>
                        <a:schemeClr val="bg1"/>
                      </a:bgClr>
                    </a:pattFill>
                  </a:tcPr>
                </a:tc>
                <a:tc>
                  <a:txBody>
                    <a:bodyPr/>
                    <a:lstStyle/>
                    <a:p>
                      <a:pPr marL="285750" indent="-285750">
                        <a:buFont typeface="Wingdings" panose="05000000000000000000" pitchFamily="2" charset="2"/>
                        <a:buChar char="§"/>
                      </a:pPr>
                      <a:r>
                        <a:rPr lang="en-GB" sz="1800" b="1" dirty="0"/>
                        <a:t>More employees working from home, reducing demand for lunchtime purchases. </a:t>
                      </a:r>
                    </a:p>
                    <a:p>
                      <a:pPr marL="285750" indent="-285750">
                        <a:buFont typeface="Wingdings" panose="05000000000000000000" pitchFamily="2" charset="2"/>
                        <a:buChar char="§"/>
                      </a:pPr>
                      <a:r>
                        <a:rPr lang="en-GB" sz="1800" b="1" dirty="0"/>
                        <a:t>Consumer lifestyles have changed since COVID-19, leading to lower retail park footfall.</a:t>
                      </a:r>
                    </a:p>
                    <a:p>
                      <a:endParaRPr lang="en-GB" sz="1800" b="1" dirty="0"/>
                    </a:p>
                  </a:txBody>
                  <a:tcPr>
                    <a:pattFill prst="pct40">
                      <a:fgClr>
                        <a:srgbClr val="FFFF00"/>
                      </a:fgClr>
                      <a:bgClr>
                        <a:schemeClr val="bg1"/>
                      </a:bgClr>
                    </a:pattFill>
                  </a:tcPr>
                </a:tc>
                <a:tc>
                  <a:txBody>
                    <a:bodyPr/>
                    <a:lstStyle/>
                    <a:p>
                      <a:pPr marL="285750" indent="-285750">
                        <a:buFont typeface="Wingdings" panose="05000000000000000000" pitchFamily="2" charset="2"/>
                        <a:buChar char="§"/>
                      </a:pPr>
                      <a:r>
                        <a:rPr lang="en-GB" sz="1800" b="1" dirty="0"/>
                        <a:t>Introducing a delivery app or website to reach former customers. </a:t>
                      </a:r>
                    </a:p>
                    <a:p>
                      <a:pPr marL="285750" indent="-285750">
                        <a:buFont typeface="Wingdings" panose="05000000000000000000" pitchFamily="2" charset="2"/>
                        <a:buChar char="§"/>
                      </a:pPr>
                      <a:r>
                        <a:rPr lang="en-GB" sz="1800" b="1" dirty="0"/>
                        <a:t>Digital marketing and social media could improve customer engagement and awareness.</a:t>
                      </a:r>
                    </a:p>
                    <a:p>
                      <a:endParaRPr lang="en-GB" sz="1800" b="1" dirty="0"/>
                    </a:p>
                  </a:txBody>
                  <a:tcPr>
                    <a:pattFill prst="pct40">
                      <a:fgClr>
                        <a:srgbClr val="92D050"/>
                      </a:fgClr>
                      <a:bgClr>
                        <a:schemeClr val="bg1"/>
                      </a:bgClr>
                    </a:pattFill>
                  </a:tcPr>
                </a:tc>
                <a:tc>
                  <a:txBody>
                    <a:bodyPr/>
                    <a:lstStyle/>
                    <a:p>
                      <a:pPr marL="285750" indent="-285750">
                        <a:buFont typeface="Wingdings" panose="05000000000000000000" pitchFamily="2" charset="2"/>
                        <a:buChar char="§"/>
                      </a:pPr>
                      <a:r>
                        <a:rPr lang="en-US" sz="1800" b="1" dirty="0"/>
                        <a:t>Overhead increasing etc. utility bills, rent, business rates and insurance </a:t>
                      </a:r>
                    </a:p>
                    <a:p>
                      <a:pPr marL="285750" indent="-285750">
                        <a:buFont typeface="Wingdings" panose="05000000000000000000" pitchFamily="2" charset="2"/>
                        <a:buChar char="§"/>
                      </a:pPr>
                      <a:r>
                        <a:rPr lang="en-US" sz="1800" b="1" dirty="0"/>
                        <a:t> retail park (residential area) </a:t>
                      </a:r>
                    </a:p>
                    <a:p>
                      <a:endParaRPr lang="en-GB" sz="1800" b="1" dirty="0"/>
                    </a:p>
                  </a:txBody>
                  <a:tcPr>
                    <a:pattFill prst="pct40">
                      <a:fgClr>
                        <a:srgbClr val="00B0F0"/>
                      </a:fgClr>
                      <a:bgClr>
                        <a:schemeClr val="bg1"/>
                      </a:bgClr>
                    </a:pattFill>
                  </a:tcPr>
                </a:tc>
                <a:tc>
                  <a:txBody>
                    <a:bodyPr/>
                    <a:lstStyle/>
                    <a:p>
                      <a:pPr marL="285750" indent="-285750">
                        <a:buFont typeface="Wingdings" panose="05000000000000000000" pitchFamily="2" charset="2"/>
                        <a:buChar char="§"/>
                      </a:pPr>
                      <a:r>
                        <a:rPr lang="en-US" sz="1800" b="1" dirty="0"/>
                        <a:t>Data protection laws would apply if bail introduces online ordering systems.</a:t>
                      </a:r>
                    </a:p>
                    <a:p>
                      <a:pPr marL="285750" indent="-285750">
                        <a:buFont typeface="Wingdings" panose="05000000000000000000" pitchFamily="2" charset="2"/>
                        <a:buChar char="§"/>
                      </a:pPr>
                      <a:r>
                        <a:rPr lang="en-US" sz="1800" b="1" dirty="0"/>
                        <a:t>Follow employment and health &amp; safety laws to protect his staff and keep the bakery running properly.</a:t>
                      </a:r>
                      <a:endParaRPr lang="en-GB" sz="1800" b="1" dirty="0"/>
                    </a:p>
                  </a:txBody>
                  <a:tcPr>
                    <a:pattFill prst="pct40">
                      <a:fgClr>
                        <a:srgbClr val="0070C0"/>
                      </a:fgClr>
                      <a:bgClr>
                        <a:schemeClr val="bg1"/>
                      </a:bgClr>
                    </a:pattFill>
                  </a:tcPr>
                </a:tc>
                <a:extLst>
                  <a:ext uri="{0D108BD9-81ED-4DB2-BD59-A6C34878D82A}">
                    <a16:rowId xmlns:a16="http://schemas.microsoft.com/office/drawing/2014/main" val="654891230"/>
                  </a:ext>
                </a:extLst>
              </a:tr>
            </a:tbl>
          </a:graphicData>
        </a:graphic>
      </p:graphicFrame>
      <p:sp>
        <p:nvSpPr>
          <p:cNvPr id="4" name="TextBox 3">
            <a:extLst>
              <a:ext uri="{FF2B5EF4-FFF2-40B4-BE49-F238E27FC236}">
                <a16:creationId xmlns:a16="http://schemas.microsoft.com/office/drawing/2014/main" id="{4D007761-0008-4080-7EEF-8E6DA53BCA28}"/>
              </a:ext>
            </a:extLst>
          </p:cNvPr>
          <p:cNvSpPr txBox="1"/>
          <p:nvPr/>
        </p:nvSpPr>
        <p:spPr>
          <a:xfrm>
            <a:off x="10029239" y="6356794"/>
            <a:ext cx="2960914" cy="369332"/>
          </a:xfrm>
          <a:prstGeom prst="rect">
            <a:avLst/>
          </a:prstGeom>
          <a:noFill/>
        </p:spPr>
        <p:txBody>
          <a:bodyPr wrap="square" rtlCol="0">
            <a:spAutoFit/>
          </a:bodyPr>
          <a:lstStyle/>
          <a:p>
            <a:r>
              <a:rPr lang="en-GB" dirty="0"/>
              <a:t>(Boardmix,2024)</a:t>
            </a:r>
          </a:p>
        </p:txBody>
      </p:sp>
    </p:spTree>
    <p:extLst>
      <p:ext uri="{BB962C8B-B14F-4D97-AF65-F5344CB8AC3E}">
        <p14:creationId xmlns:p14="http://schemas.microsoft.com/office/powerpoint/2010/main" val="76460505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219E5FA-F1CF-36CD-E382-64C73BB8A983}"/>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0787C92C-1EB2-40A8-9855-B9D473EDD286}"/>
              </a:ext>
            </a:extLst>
          </p:cNvPr>
          <p:cNvPicPr>
            <a:picLocks noChangeAspect="1"/>
          </p:cNvPicPr>
          <p:nvPr/>
        </p:nvPicPr>
        <p:blipFill>
          <a:blip r:embed="rId2"/>
          <a:stretch>
            <a:fillRect/>
          </a:stretch>
        </p:blipFill>
        <p:spPr>
          <a:xfrm>
            <a:off x="0" y="4097750"/>
            <a:ext cx="5535373" cy="2617000"/>
          </a:xfrm>
          <a:prstGeom prst="rect">
            <a:avLst/>
          </a:prstGeom>
        </p:spPr>
      </p:pic>
      <p:grpSp>
        <p:nvGrpSpPr>
          <p:cNvPr id="12" name="Group 11">
            <a:extLst>
              <a:ext uri="{FF2B5EF4-FFF2-40B4-BE49-F238E27FC236}">
                <a16:creationId xmlns:a16="http://schemas.microsoft.com/office/drawing/2014/main" id="{134CC3FF-7AA4-46F4-8B24-2F9383D86D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5511" y="805742"/>
            <a:ext cx="3647770" cy="3193211"/>
            <a:chOff x="1674895" y="1345036"/>
            <a:chExt cx="5428610" cy="4210939"/>
          </a:xfrm>
        </p:grpSpPr>
        <p:sp>
          <p:nvSpPr>
            <p:cNvPr id="13" name="Rectangle 12">
              <a:extLst>
                <a:ext uri="{FF2B5EF4-FFF2-40B4-BE49-F238E27FC236}">
                  <a16:creationId xmlns:a16="http://schemas.microsoft.com/office/drawing/2014/main" id="{275E42E8-8B96-4FF0-9DCC-7E2084C0FD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8FEA8A4-ED0E-429C-884B-1599153B8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315" y="685805"/>
            <a:ext cx="3624947" cy="3193211"/>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A380E8-2AC0-F0B7-9432-FB8903B92FD6}"/>
              </a:ext>
            </a:extLst>
          </p:cNvPr>
          <p:cNvSpPr>
            <a:spLocks noGrp="1"/>
          </p:cNvSpPr>
          <p:nvPr>
            <p:ph type="title"/>
          </p:nvPr>
        </p:nvSpPr>
        <p:spPr>
          <a:xfrm>
            <a:off x="740584" y="859808"/>
            <a:ext cx="3647770" cy="2878986"/>
          </a:xfrm>
        </p:spPr>
        <p:txBody>
          <a:bodyPr>
            <a:normAutofit/>
          </a:bodyPr>
          <a:lstStyle/>
          <a:p>
            <a:pPr algn="ctr"/>
            <a:r>
              <a:rPr lang="en-GB" sz="3100" b="1" u="sng" dirty="0">
                <a:solidFill>
                  <a:schemeClr val="bg1"/>
                </a:solidFill>
                <a:latin typeface="Arial" panose="020B0604020202020204" pitchFamily="34" charset="0"/>
                <a:cs typeface="Arial" panose="020B0604020202020204" pitchFamily="34" charset="0"/>
              </a:rPr>
              <a:t> </a:t>
            </a:r>
            <a:r>
              <a:rPr lang="en-GB" sz="3200" b="1" u="sng" dirty="0">
                <a:solidFill>
                  <a:schemeClr val="bg1"/>
                </a:solidFill>
                <a:latin typeface="Berlin Sans FB Demi" panose="020E0802020502020306" pitchFamily="34" charset="0"/>
                <a:cs typeface="Arial" panose="020B0604020202020204" pitchFamily="34" charset="0"/>
              </a:rPr>
              <a:t>Cause-and-Effect model</a:t>
            </a:r>
            <a:endParaRPr lang="en-GB" sz="3100" dirty="0">
              <a:solidFill>
                <a:schemeClr val="bg1"/>
              </a:solidFill>
              <a:latin typeface="Berlin Sans FB Demi" panose="020E0802020502020306" pitchFamily="34" charset="0"/>
              <a:cs typeface="Arial" panose="020B0604020202020204" pitchFamily="34" charset="0"/>
            </a:endParaRPr>
          </a:p>
        </p:txBody>
      </p:sp>
      <p:grpSp>
        <p:nvGrpSpPr>
          <p:cNvPr id="18" name="Graphic 4">
            <a:extLst>
              <a:ext uri="{FF2B5EF4-FFF2-40B4-BE49-F238E27FC236}">
                <a16:creationId xmlns:a16="http://schemas.microsoft.com/office/drawing/2014/main" id="{5F2AA49C-5AC0-41C7-BFAF-74B8D8293C8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335801"/>
            <a:ext cx="849365" cy="849366"/>
            <a:chOff x="5829300" y="3162300"/>
            <a:chExt cx="532256" cy="532257"/>
          </a:xfrm>
          <a:solidFill>
            <a:srgbClr val="FFFFFF"/>
          </a:solidFill>
        </p:grpSpPr>
        <p:sp>
          <p:nvSpPr>
            <p:cNvPr id="19" name="Freeform: Shape 18">
              <a:extLst>
                <a:ext uri="{FF2B5EF4-FFF2-40B4-BE49-F238E27FC236}">
                  <a16:creationId xmlns:a16="http://schemas.microsoft.com/office/drawing/2014/main" id="{88A750A0-64B5-41B2-B525-A914EB40B3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F8216C77-85C1-4BDC-87A8-7E75933205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471AED48-754E-41AC-9ECC-DB25976447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22" name="Freeform: Shape 21">
              <a:extLst>
                <a:ext uri="{FF2B5EF4-FFF2-40B4-BE49-F238E27FC236}">
                  <a16:creationId xmlns:a16="http://schemas.microsoft.com/office/drawing/2014/main" id="{48005417-D297-404F-82A5-8C4393E85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17F942D6-2D0C-4894-81F0-6F81714BA4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4FAD802E-9670-4B80-876B-3FF64D29A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838AF437-0BFB-40E4-ADA0-5749919AAC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F8BC9C3D-CBBE-4D29-9DAC-98B3CAF397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A7016629-22ED-494E-9205-594895DA9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BFF3CC1E-0ED4-4599-9B4E-F057769B96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065A4B3A-F9A7-4FA6-A7F3-EA08E0BA15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83B6A14-A56D-4B95-8395-89CF53A09B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49F0868B-B193-43B6-BB1E-1FF72993EA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grpSp>
        <p:nvGrpSpPr>
          <p:cNvPr id="33" name="Graphic 4">
            <a:extLst>
              <a:ext uri="{FF2B5EF4-FFF2-40B4-BE49-F238E27FC236}">
                <a16:creationId xmlns:a16="http://schemas.microsoft.com/office/drawing/2014/main" id="{BB32367D-C4F2-49D5-A586-298C7CA821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335801"/>
            <a:ext cx="849365" cy="849366"/>
            <a:chOff x="5829300" y="3162300"/>
            <a:chExt cx="532256" cy="532257"/>
          </a:xfrm>
          <a:solidFill>
            <a:schemeClr val="bg1"/>
          </a:solidFill>
        </p:grpSpPr>
        <p:sp>
          <p:nvSpPr>
            <p:cNvPr id="34" name="Freeform: Shape 33">
              <a:extLst>
                <a:ext uri="{FF2B5EF4-FFF2-40B4-BE49-F238E27FC236}">
                  <a16:creationId xmlns:a16="http://schemas.microsoft.com/office/drawing/2014/main" id="{E1FF7EE7-ACA2-4BFF-BA75-7FAE93FBB6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8647462E-B5E8-4F02-A1E4-BD0380A224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412CE109-6153-414A-B2D6-C4F9C6FA2E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37" name="Freeform: Shape 36">
              <a:extLst>
                <a:ext uri="{FF2B5EF4-FFF2-40B4-BE49-F238E27FC236}">
                  <a16:creationId xmlns:a16="http://schemas.microsoft.com/office/drawing/2014/main" id="{DAF530F5-D68D-4BC8-8984-F1A8B5DEB6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2EB69747-F9DD-4B80-B488-D5565D0BC6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73AFB787-B8A4-4269-9DA9-FF4A660303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6E682D93-25A6-4D91-9A81-3F247BBEE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9D5F48B5-53B4-4DA8-B929-6AFF506589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8CA195A3-2A74-4D13-A1B8-24765E26B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B98F1918-C39D-4713-AB21-685A944355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33592273-DEE6-42E1-B824-11D5443323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12D6F82B-B619-4D8B-85AE-0E57103BA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6246C574-90D4-412B-9444-203F7C83CD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1B4D8426-20C5-630E-80E5-EAB06B11CCD5}"/>
              </a:ext>
            </a:extLst>
          </p:cNvPr>
          <p:cNvSpPr>
            <a:spLocks noGrp="1"/>
          </p:cNvSpPr>
          <p:nvPr>
            <p:ph idx="1"/>
          </p:nvPr>
        </p:nvSpPr>
        <p:spPr>
          <a:xfrm>
            <a:off x="5695229" y="119743"/>
            <a:ext cx="6089101" cy="6595007"/>
          </a:xfrm>
        </p:spPr>
        <p:txBody>
          <a:bodyPr>
            <a:normAutofit/>
          </a:bodyPr>
          <a:lstStyle/>
          <a:p>
            <a:pPr marL="0" indent="0">
              <a:buNone/>
            </a:pPr>
            <a:endParaRPr lang="en-GB" sz="1200" dirty="0">
              <a:solidFill>
                <a:schemeClr val="bg1"/>
              </a:solidFill>
              <a:latin typeface="Arial" panose="020B0604020202020204" pitchFamily="34" charset="0"/>
              <a:cs typeface="Arial" panose="020B0604020202020204" pitchFamily="34" charset="0"/>
            </a:endParaRPr>
          </a:p>
          <a:p>
            <a:pPr marL="36000" lvl="1" indent="0">
              <a:buNone/>
            </a:pPr>
            <a:r>
              <a:rPr lang="en-GB" sz="1400" dirty="0">
                <a:solidFill>
                  <a:schemeClr val="bg1"/>
                </a:solidFill>
                <a:latin typeface="Arial" panose="020B0604020202020204" pitchFamily="34" charset="0"/>
                <a:cs typeface="Arial" panose="020B0604020202020204" pitchFamily="34" charset="0"/>
              </a:rPr>
              <a:t>What the Cause-and-Effect Model is.</a:t>
            </a:r>
          </a:p>
          <a:p>
            <a:pPr marL="36000" lvl="1" indent="0">
              <a:buNone/>
            </a:pPr>
            <a:r>
              <a:rPr lang="en-US" sz="1400" dirty="0">
                <a:solidFill>
                  <a:schemeClr val="bg1"/>
                </a:solidFill>
                <a:latin typeface="Arial" panose="020B0604020202020204" pitchFamily="34" charset="0"/>
                <a:cs typeface="Arial" panose="020B0604020202020204" pitchFamily="34" charset="0"/>
              </a:rPr>
              <a:t>A Cause-and-Effect Diagram, also known as a Fishbone Diagram or Ishikawa Diagram, is defined as a visual tool used to identify and organize potential causes of a specific problem or effect.</a:t>
            </a:r>
          </a:p>
          <a:p>
            <a:pPr marL="36000" lvl="1" indent="0">
              <a:buNone/>
            </a:pPr>
            <a:endParaRPr lang="en-GB" sz="1400" dirty="0">
              <a:solidFill>
                <a:schemeClr val="bg1"/>
              </a:solidFill>
              <a:latin typeface="Arial" panose="020B0604020202020204" pitchFamily="34" charset="0"/>
              <a:cs typeface="Arial" panose="020B0604020202020204" pitchFamily="34" charset="0"/>
            </a:endParaRPr>
          </a:p>
          <a:p>
            <a:pPr marL="36000" lvl="1" indent="0">
              <a:buNone/>
            </a:pPr>
            <a:r>
              <a:rPr lang="en-GB" sz="1400" dirty="0">
                <a:solidFill>
                  <a:schemeClr val="bg1"/>
                </a:solidFill>
                <a:latin typeface="Arial" panose="020B0604020202020204" pitchFamily="34" charset="0"/>
                <a:cs typeface="Arial" panose="020B0604020202020204" pitchFamily="34" charset="0"/>
              </a:rPr>
              <a:t>Why is it used?</a:t>
            </a:r>
          </a:p>
          <a:p>
            <a:pPr marL="36000" lvl="1" indent="0">
              <a:buNone/>
            </a:pPr>
            <a:r>
              <a:rPr lang="en-US" sz="1400" dirty="0">
                <a:solidFill>
                  <a:schemeClr val="bg1"/>
                </a:solidFill>
                <a:latin typeface="Arial" panose="020B0604020202020204" pitchFamily="34" charset="0"/>
                <a:cs typeface="Arial" panose="020B0604020202020204" pitchFamily="34" charset="0"/>
              </a:rPr>
              <a:t>It is used to analyze the root causes of an issue by visually representing the various factors that may contribute to it.</a:t>
            </a:r>
            <a:r>
              <a:rPr lang="en-GB" sz="1400" dirty="0">
                <a:solidFill>
                  <a:schemeClr val="bg1"/>
                </a:solidFill>
                <a:latin typeface="Arial" panose="020B0604020202020204" pitchFamily="34" charset="0"/>
                <a:cs typeface="Arial" panose="020B0604020202020204" pitchFamily="34" charset="0"/>
              </a:rPr>
              <a:t> And breaking down the problem easy for a business to identify </a:t>
            </a:r>
          </a:p>
          <a:p>
            <a:pPr marL="36000" lvl="1" indent="0">
              <a:buNone/>
            </a:pPr>
            <a:endParaRPr lang="en-GB" sz="1400" dirty="0">
              <a:solidFill>
                <a:schemeClr val="bg1"/>
              </a:solidFill>
              <a:latin typeface="Arial" panose="020B0604020202020204" pitchFamily="34" charset="0"/>
              <a:cs typeface="Arial" panose="020B0604020202020204" pitchFamily="34" charset="0"/>
            </a:endParaRPr>
          </a:p>
          <a:p>
            <a:pPr marL="36000" lvl="1" indent="0">
              <a:buNone/>
            </a:pPr>
            <a:r>
              <a:rPr lang="en-GB" sz="1400" dirty="0">
                <a:solidFill>
                  <a:schemeClr val="bg1"/>
                </a:solidFill>
                <a:latin typeface="Arial" panose="020B0604020202020204" pitchFamily="34" charset="0"/>
                <a:cs typeface="Arial" panose="020B0604020202020204" pitchFamily="34" charset="0"/>
              </a:rPr>
              <a:t>Where/how is it used?</a:t>
            </a:r>
          </a:p>
          <a:p>
            <a:pPr marL="36000" lvl="1" indent="0">
              <a:buNone/>
            </a:pPr>
            <a:r>
              <a:rPr lang="en-GB" sz="1400" dirty="0">
                <a:solidFill>
                  <a:schemeClr val="bg1"/>
                </a:solidFill>
                <a:latin typeface="Arial" panose="020B0604020202020204" pitchFamily="34" charset="0"/>
                <a:cs typeface="Arial" panose="020B0604020202020204" pitchFamily="34" charset="0"/>
              </a:rPr>
              <a:t>The cause-and-effect model is used to  identify the relationship between a problem (effect) and the reason behind it (causes), its commonly used as a brainstorming tool to generate ideas, help with the identification of root causes by analysing factors </a:t>
            </a:r>
          </a:p>
          <a:p>
            <a:pPr marL="36000" lvl="1" indent="0">
              <a:buNone/>
            </a:pPr>
            <a:endParaRPr lang="en-GB" sz="1400" dirty="0">
              <a:solidFill>
                <a:schemeClr val="bg1"/>
              </a:solidFill>
              <a:latin typeface="Arial" panose="020B0604020202020204" pitchFamily="34" charset="0"/>
              <a:cs typeface="Arial" panose="020B0604020202020204" pitchFamily="34" charset="0"/>
            </a:endParaRPr>
          </a:p>
          <a:p>
            <a:pPr marL="36000" lvl="1" indent="0">
              <a:buNone/>
            </a:pPr>
            <a:r>
              <a:rPr lang="en-GB" sz="1400" dirty="0">
                <a:solidFill>
                  <a:schemeClr val="bg1"/>
                </a:solidFill>
                <a:latin typeface="Arial" panose="020B0604020202020204" pitchFamily="34" charset="0"/>
                <a:cs typeface="Arial" panose="020B0604020202020204" pitchFamily="34" charset="0"/>
              </a:rPr>
              <a:t>What are the benefits of this model?</a:t>
            </a:r>
          </a:p>
          <a:p>
            <a:pPr marL="36000" lvl="1" indent="0">
              <a:buNone/>
            </a:pPr>
            <a:r>
              <a:rPr lang="en-GB" sz="1400" dirty="0">
                <a:solidFill>
                  <a:schemeClr val="bg1"/>
                </a:solidFill>
                <a:latin typeface="Arial" panose="020B0604020202020204" pitchFamily="34" charset="0"/>
                <a:cs typeface="Arial" panose="020B0604020202020204" pitchFamily="34" charset="0"/>
              </a:rPr>
              <a:t>The advantage of this model is that it provides you with several benefits for decision-making, problem solving, categorizing potential causes </a:t>
            </a:r>
            <a:r>
              <a:rPr lang="en-US" sz="1400" dirty="0">
                <a:solidFill>
                  <a:schemeClr val="bg1"/>
                </a:solidFill>
                <a:latin typeface="Arial" panose="020B0604020202020204" pitchFamily="34" charset="0"/>
                <a:cs typeface="Arial" panose="020B0604020202020204" pitchFamily="34" charset="0"/>
              </a:rPr>
              <a:t>makes it easier for teams to understand and communicate the relationships between different causes and the problem or effect being analyzed. ^VanZandt,P. (2024)) </a:t>
            </a:r>
          </a:p>
          <a:p>
            <a:pPr marL="36000" lvl="1" indent="0">
              <a:buNone/>
            </a:pPr>
            <a:endParaRPr lang="en-GB" sz="1400" dirty="0">
              <a:solidFill>
                <a:schemeClr val="bg1"/>
              </a:solidFill>
              <a:latin typeface="Arial" panose="020B0604020202020204" pitchFamily="34" charset="0"/>
              <a:cs typeface="Arial" panose="020B0604020202020204" pitchFamily="34" charset="0"/>
            </a:endParaRPr>
          </a:p>
          <a:p>
            <a:pPr marL="36000" lvl="1" indent="0">
              <a:buNone/>
            </a:pPr>
            <a:r>
              <a:rPr lang="en-GB" sz="1400" dirty="0">
                <a:solidFill>
                  <a:schemeClr val="bg1"/>
                </a:solidFill>
                <a:latin typeface="Arial" panose="020B0604020202020204" pitchFamily="34" charset="0"/>
                <a:cs typeface="Arial" panose="020B0604020202020204" pitchFamily="34" charset="0"/>
              </a:rPr>
              <a:t>What are the criticisms of this model?</a:t>
            </a:r>
          </a:p>
          <a:p>
            <a:pPr marL="36000" lvl="1" indent="0">
              <a:buNone/>
            </a:pPr>
            <a:r>
              <a:rPr lang="en-GB" sz="1400" dirty="0">
                <a:solidFill>
                  <a:schemeClr val="bg1"/>
                </a:solidFill>
                <a:latin typeface="Arial" panose="020B0604020202020204" pitchFamily="34" charset="0"/>
                <a:cs typeface="Arial" panose="020B0604020202020204" pitchFamily="34" charset="0"/>
              </a:rPr>
              <a:t>The limitation of the Cause-and-Effect diagram is that it depends on the knowledge and judgement of the team, meaning identified causes may be subjective and not necessarily the actual root cause of the problem leading to inaccurate conclusions. (Mark Paradies,2020)</a:t>
            </a:r>
          </a:p>
          <a:p>
            <a:pPr marL="457200" lvl="1" indent="0">
              <a:buNone/>
            </a:pPr>
            <a:endParaRPr lang="en-GB" sz="12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19079123"/>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3999EB-1E12-5C58-5C22-A29517B98577}"/>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123C5DD-9135-EA5A-0C12-57ABF0012AEF}"/>
              </a:ext>
            </a:extLst>
          </p:cNvPr>
          <p:cNvSpPr>
            <a:spLocks noGrp="1" noRot="1" noMove="1" noResize="1" noEditPoints="1" noAdjustHandles="1" noChangeArrowheads="1" noChangeShapeType="1"/>
          </p:cNvSpPr>
          <p:nvPr>
            <p:ph type="pic" sz="quarter" idx="11"/>
          </p:nvPr>
        </p:nvSpPr>
        <p:spPr>
          <a:xfrm>
            <a:off x="388466" y="1028763"/>
            <a:ext cx="11585447" cy="4496781"/>
          </a:xfrm>
          <a:ln w="38100">
            <a:solidFill>
              <a:schemeClr val="tx1"/>
            </a:solidFill>
          </a:ln>
        </p:spPr>
        <p:txBody>
          <a:bodyPr/>
          <a:lstStyle/>
          <a:p>
            <a:pPr marL="0" indent="0">
              <a:buNone/>
            </a:pPr>
            <a:endParaRPr lang="en-GB" dirty="0"/>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cxnSp>
        <p:nvCxnSpPr>
          <p:cNvPr id="4" name="Straight Connector 3">
            <a:extLst>
              <a:ext uri="{FF2B5EF4-FFF2-40B4-BE49-F238E27FC236}">
                <a16:creationId xmlns:a16="http://schemas.microsoft.com/office/drawing/2014/main" id="{E35EC745-8DDF-8193-3996-4E29B255A570}"/>
              </a:ext>
            </a:extLst>
          </p:cNvPr>
          <p:cNvCxnSpPr>
            <a:cxnSpLocks noGrp="1" noRot="1" noMove="1" noResize="1" noEditPoints="1" noAdjustHandles="1" noChangeArrowheads="1" noChangeShapeType="1"/>
          </p:cNvCxnSpPr>
          <p:nvPr/>
        </p:nvCxnSpPr>
        <p:spPr>
          <a:xfrm>
            <a:off x="701977" y="3417569"/>
            <a:ext cx="8615759" cy="22861"/>
          </a:xfrm>
          <a:prstGeom prst="line">
            <a:avLst/>
          </a:prstGeom>
          <a:ln w="57150"/>
        </p:spPr>
        <p:style>
          <a:lnRef idx="2">
            <a:schemeClr val="dk1"/>
          </a:lnRef>
          <a:fillRef idx="0">
            <a:schemeClr val="dk1"/>
          </a:fillRef>
          <a:effectRef idx="1">
            <a:schemeClr val="dk1"/>
          </a:effectRef>
          <a:fontRef idx="minor">
            <a:schemeClr val="tx1"/>
          </a:fontRef>
        </p:style>
      </p:cxnSp>
      <p:cxnSp>
        <p:nvCxnSpPr>
          <p:cNvPr id="6" name="Straight Connector 5">
            <a:extLst>
              <a:ext uri="{FF2B5EF4-FFF2-40B4-BE49-F238E27FC236}">
                <a16:creationId xmlns:a16="http://schemas.microsoft.com/office/drawing/2014/main" id="{CEBF51E1-6883-0050-E453-1275DE8C76EA}"/>
              </a:ext>
            </a:extLst>
          </p:cNvPr>
          <p:cNvCxnSpPr>
            <a:cxnSpLocks noGrp="1" noRot="1" noMove="1" noResize="1" noEditPoints="1" noAdjustHandles="1" noChangeArrowheads="1" noChangeShapeType="1"/>
          </p:cNvCxnSpPr>
          <p:nvPr/>
        </p:nvCxnSpPr>
        <p:spPr>
          <a:xfrm flipH="1" flipV="1">
            <a:off x="1744458" y="1936353"/>
            <a:ext cx="1466092" cy="1453896"/>
          </a:xfrm>
          <a:prstGeom prst="line">
            <a:avLst/>
          </a:prstGeom>
          <a:ln w="57150">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1902D90E-0568-B698-BA32-5F1274C8837F}"/>
              </a:ext>
            </a:extLst>
          </p:cNvPr>
          <p:cNvCxnSpPr>
            <a:cxnSpLocks noGrp="1" noRot="1" noMove="1" noResize="1" noEditPoints="1" noAdjustHandles="1" noChangeArrowheads="1" noChangeShapeType="1"/>
          </p:cNvCxnSpPr>
          <p:nvPr/>
        </p:nvCxnSpPr>
        <p:spPr>
          <a:xfrm flipH="1">
            <a:off x="1736841" y="3456320"/>
            <a:ext cx="1481326" cy="1460754"/>
          </a:xfrm>
          <a:prstGeom prst="line">
            <a:avLst/>
          </a:prstGeom>
          <a:ln w="57150">
            <a:solidFill>
              <a:srgbClr val="7030A0"/>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9FBF2EE-573C-DA56-3517-AE139519B342}"/>
              </a:ext>
            </a:extLst>
          </p:cNvPr>
          <p:cNvCxnSpPr>
            <a:cxnSpLocks noGrp="1" noRot="1" noMove="1" noResize="1" noEditPoints="1" noAdjustHandles="1" noChangeArrowheads="1" noChangeShapeType="1"/>
          </p:cNvCxnSpPr>
          <p:nvPr/>
        </p:nvCxnSpPr>
        <p:spPr>
          <a:xfrm flipH="1" flipV="1">
            <a:off x="4610100" y="1967102"/>
            <a:ext cx="1485900" cy="1442466"/>
          </a:xfrm>
          <a:prstGeom prst="line">
            <a:avLst/>
          </a:prstGeom>
          <a:ln w="5715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696966A-8DDB-1540-1AA9-A6B1EC86C103}"/>
              </a:ext>
            </a:extLst>
          </p:cNvPr>
          <p:cNvCxnSpPr>
            <a:cxnSpLocks noGrp="1" noRot="1" noMove="1" noResize="1" noEditPoints="1" noAdjustHandles="1" noChangeArrowheads="1" noChangeShapeType="1"/>
          </p:cNvCxnSpPr>
          <p:nvPr/>
        </p:nvCxnSpPr>
        <p:spPr>
          <a:xfrm flipH="1">
            <a:off x="4578912" y="3445002"/>
            <a:ext cx="1485900" cy="1440180"/>
          </a:xfrm>
          <a:prstGeom prst="line">
            <a:avLst/>
          </a:prstGeom>
          <a:ln w="57150">
            <a:solidFill>
              <a:srgbClr val="00B0F0"/>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7629CFFD-B4EB-9320-8F6D-4F5EB8E5314C}"/>
              </a:ext>
            </a:extLst>
          </p:cNvPr>
          <p:cNvCxnSpPr>
            <a:cxnSpLocks noGrp="1" noRot="1" noMove="1" noResize="1" noEditPoints="1" noAdjustHandles="1" noChangeArrowheads="1" noChangeShapeType="1"/>
            <a:endCxn id="33" idx="2"/>
          </p:cNvCxnSpPr>
          <p:nvPr/>
        </p:nvCxnSpPr>
        <p:spPr>
          <a:xfrm flipH="1" flipV="1">
            <a:off x="7481250" y="1976409"/>
            <a:ext cx="1524174" cy="1441161"/>
          </a:xfrm>
          <a:prstGeom prst="line">
            <a:avLst/>
          </a:prstGeom>
          <a:ln w="57150">
            <a:solidFill>
              <a:srgbClr val="C00000"/>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1D541A4B-1442-05EB-EE74-A156786522DE}"/>
              </a:ext>
            </a:extLst>
          </p:cNvPr>
          <p:cNvCxnSpPr>
            <a:cxnSpLocks noGrp="1" noRot="1" noMove="1" noResize="1" noEditPoints="1" noAdjustHandles="1" noChangeArrowheads="1" noChangeShapeType="1"/>
          </p:cNvCxnSpPr>
          <p:nvPr/>
        </p:nvCxnSpPr>
        <p:spPr>
          <a:xfrm flipH="1">
            <a:off x="7481251" y="3458662"/>
            <a:ext cx="1501135" cy="1440180"/>
          </a:xfrm>
          <a:prstGeom prst="line">
            <a:avLst/>
          </a:prstGeom>
          <a:ln w="57150">
            <a:solidFill>
              <a:srgbClr val="00B050"/>
            </a:solidFill>
          </a:ln>
        </p:spPr>
        <p:style>
          <a:lnRef idx="2">
            <a:schemeClr val="accent1"/>
          </a:lnRef>
          <a:fillRef idx="0">
            <a:schemeClr val="accent1"/>
          </a:fillRef>
          <a:effectRef idx="1">
            <a:schemeClr val="accent1"/>
          </a:effectRef>
          <a:fontRef idx="minor">
            <a:schemeClr val="tx1"/>
          </a:fontRef>
        </p:style>
      </p:cxnSp>
      <p:sp>
        <p:nvSpPr>
          <p:cNvPr id="31" name="TextBox 30">
            <a:extLst>
              <a:ext uri="{FF2B5EF4-FFF2-40B4-BE49-F238E27FC236}">
                <a16:creationId xmlns:a16="http://schemas.microsoft.com/office/drawing/2014/main" id="{D3B994F6-BB20-88F1-925A-272C4C1BB063}"/>
              </a:ext>
            </a:extLst>
          </p:cNvPr>
          <p:cNvSpPr txBox="1">
            <a:spLocks noGrp="1" noRot="1" noMove="1" noResize="1" noEditPoints="1" noAdjustHandles="1" noChangeArrowheads="1" noChangeShapeType="1"/>
          </p:cNvSpPr>
          <p:nvPr/>
        </p:nvSpPr>
        <p:spPr>
          <a:xfrm>
            <a:off x="608512" y="1484101"/>
            <a:ext cx="2129680" cy="461665"/>
          </a:xfrm>
          <a:prstGeom prst="rect">
            <a:avLst/>
          </a:prstGeom>
          <a:noFill/>
          <a:ln w="57150">
            <a:solidFill>
              <a:srgbClr val="FFC000"/>
            </a:solidFill>
          </a:ln>
        </p:spPr>
        <p:txBody>
          <a:bodyPr wrap="square" rtlCol="0">
            <a:spAutoFit/>
          </a:bodyPr>
          <a:lstStyle/>
          <a:p>
            <a:pPr algn="ctr"/>
            <a:r>
              <a:rPr lang="en-GB" sz="2400" b="1" dirty="0">
                <a:solidFill>
                  <a:srgbClr val="FFC000"/>
                </a:solidFill>
                <a:latin typeface="Arial" panose="020B0604020202020204" pitchFamily="34" charset="0"/>
                <a:cs typeface="Arial" panose="020B0604020202020204" pitchFamily="34" charset="0"/>
              </a:rPr>
              <a:t>Methods</a:t>
            </a:r>
          </a:p>
        </p:txBody>
      </p:sp>
      <p:sp>
        <p:nvSpPr>
          <p:cNvPr id="32" name="TextBox 31">
            <a:extLst>
              <a:ext uri="{FF2B5EF4-FFF2-40B4-BE49-F238E27FC236}">
                <a16:creationId xmlns:a16="http://schemas.microsoft.com/office/drawing/2014/main" id="{5DB6A20C-CFF4-B26B-E98B-7BE2AD6107BC}"/>
              </a:ext>
            </a:extLst>
          </p:cNvPr>
          <p:cNvSpPr txBox="1">
            <a:spLocks noGrp="1" noRot="1" noMove="1" noResize="1" noEditPoints="1" noAdjustHandles="1" noChangeArrowheads="1" noChangeShapeType="1"/>
          </p:cNvSpPr>
          <p:nvPr/>
        </p:nvSpPr>
        <p:spPr>
          <a:xfrm>
            <a:off x="3545260" y="1505437"/>
            <a:ext cx="2129680" cy="461665"/>
          </a:xfrm>
          <a:prstGeom prst="rect">
            <a:avLst/>
          </a:prstGeom>
          <a:noFill/>
          <a:ln w="57150">
            <a:solidFill>
              <a:srgbClr val="FF0000"/>
            </a:solidFill>
          </a:ln>
        </p:spPr>
        <p:txBody>
          <a:bodyPr wrap="square" rtlCol="0">
            <a:spAutoFit/>
          </a:bodyPr>
          <a:lstStyle/>
          <a:p>
            <a:pPr algn="ctr"/>
            <a:r>
              <a:rPr lang="en-GB" sz="2400" b="1" dirty="0">
                <a:solidFill>
                  <a:srgbClr val="FF0000"/>
                </a:solidFill>
                <a:latin typeface="Arial" panose="020B0604020202020204" pitchFamily="34" charset="0"/>
                <a:cs typeface="Arial" panose="020B0604020202020204" pitchFamily="34" charset="0"/>
              </a:rPr>
              <a:t>Machines</a:t>
            </a:r>
          </a:p>
        </p:txBody>
      </p:sp>
      <p:sp>
        <p:nvSpPr>
          <p:cNvPr id="33" name="TextBox 32">
            <a:extLst>
              <a:ext uri="{FF2B5EF4-FFF2-40B4-BE49-F238E27FC236}">
                <a16:creationId xmlns:a16="http://schemas.microsoft.com/office/drawing/2014/main" id="{41489ABC-2CE6-75F6-77BF-F7A56B625F65}"/>
              </a:ext>
            </a:extLst>
          </p:cNvPr>
          <p:cNvSpPr txBox="1">
            <a:spLocks noGrp="1" noRot="1" noMove="1" noResize="1" noEditPoints="1" noAdjustHandles="1" noChangeArrowheads="1" noChangeShapeType="1"/>
          </p:cNvSpPr>
          <p:nvPr/>
        </p:nvSpPr>
        <p:spPr>
          <a:xfrm>
            <a:off x="6405359" y="1514744"/>
            <a:ext cx="2151782" cy="461665"/>
          </a:xfrm>
          <a:prstGeom prst="rect">
            <a:avLst/>
          </a:prstGeom>
          <a:noFill/>
          <a:ln w="57150">
            <a:solidFill>
              <a:srgbClr val="C00000"/>
            </a:solidFill>
          </a:ln>
        </p:spPr>
        <p:txBody>
          <a:bodyPr wrap="square" rtlCol="0">
            <a:spAutoFit/>
          </a:bodyPr>
          <a:lstStyle/>
          <a:p>
            <a:pPr algn="ctr"/>
            <a:r>
              <a:rPr lang="en-GB" sz="2400" b="1" dirty="0">
                <a:solidFill>
                  <a:srgbClr val="C00000"/>
                </a:solidFill>
                <a:latin typeface="Arial" panose="020B0604020202020204" pitchFamily="34" charset="0"/>
                <a:cs typeface="Arial" panose="020B0604020202020204" pitchFamily="34" charset="0"/>
              </a:rPr>
              <a:t>Customers</a:t>
            </a:r>
          </a:p>
        </p:txBody>
      </p:sp>
      <p:sp>
        <p:nvSpPr>
          <p:cNvPr id="34" name="TextBox 33">
            <a:extLst>
              <a:ext uri="{FF2B5EF4-FFF2-40B4-BE49-F238E27FC236}">
                <a16:creationId xmlns:a16="http://schemas.microsoft.com/office/drawing/2014/main" id="{18A0BA3C-0398-33B0-8A61-9B6B82677B43}"/>
              </a:ext>
            </a:extLst>
          </p:cNvPr>
          <p:cNvSpPr txBox="1">
            <a:spLocks noGrp="1" noRot="1" noMove="1" noResize="1" noEditPoints="1" noAdjustHandles="1" noChangeArrowheads="1" noChangeShapeType="1"/>
          </p:cNvSpPr>
          <p:nvPr/>
        </p:nvSpPr>
        <p:spPr>
          <a:xfrm>
            <a:off x="587172" y="4912234"/>
            <a:ext cx="2151020" cy="461665"/>
          </a:xfrm>
          <a:prstGeom prst="rect">
            <a:avLst/>
          </a:prstGeom>
          <a:noFill/>
          <a:ln w="57150">
            <a:solidFill>
              <a:srgbClr val="7030A0"/>
            </a:solidFill>
          </a:ln>
        </p:spPr>
        <p:txBody>
          <a:bodyPr wrap="square" rtlCol="0">
            <a:spAutoFit/>
          </a:bodyPr>
          <a:lstStyle/>
          <a:p>
            <a:pPr algn="ctr"/>
            <a:r>
              <a:rPr lang="en-GB" sz="2400" b="1" dirty="0">
                <a:solidFill>
                  <a:srgbClr val="7030A0"/>
                </a:solidFill>
                <a:latin typeface="Arial" panose="020B0604020202020204" pitchFamily="34" charset="0"/>
                <a:cs typeface="Arial" panose="020B0604020202020204" pitchFamily="34" charset="0"/>
              </a:rPr>
              <a:t>Materials</a:t>
            </a:r>
          </a:p>
        </p:txBody>
      </p:sp>
      <p:sp>
        <p:nvSpPr>
          <p:cNvPr id="35" name="TextBox 34">
            <a:extLst>
              <a:ext uri="{FF2B5EF4-FFF2-40B4-BE49-F238E27FC236}">
                <a16:creationId xmlns:a16="http://schemas.microsoft.com/office/drawing/2014/main" id="{25280725-B1FF-C78B-7A5D-9000F381FF02}"/>
              </a:ext>
            </a:extLst>
          </p:cNvPr>
          <p:cNvSpPr txBox="1">
            <a:spLocks noGrp="1" noRot="1" noMove="1" noResize="1" noEditPoints="1" noAdjustHandles="1" noChangeArrowheads="1" noChangeShapeType="1"/>
          </p:cNvSpPr>
          <p:nvPr/>
        </p:nvSpPr>
        <p:spPr>
          <a:xfrm>
            <a:off x="3503402" y="4921646"/>
            <a:ext cx="2151020" cy="461665"/>
          </a:xfrm>
          <a:prstGeom prst="rect">
            <a:avLst/>
          </a:prstGeom>
          <a:noFill/>
          <a:ln w="57150">
            <a:solidFill>
              <a:srgbClr val="00B0F0"/>
            </a:solidFill>
          </a:ln>
        </p:spPr>
        <p:txBody>
          <a:bodyPr wrap="square" rtlCol="0">
            <a:spAutoFit/>
          </a:bodyPr>
          <a:lstStyle/>
          <a:p>
            <a:pPr algn="ctr"/>
            <a:r>
              <a:rPr lang="en-GB" sz="2400" b="1" dirty="0">
                <a:solidFill>
                  <a:srgbClr val="00B0F0"/>
                </a:solidFill>
                <a:latin typeface="Arial" panose="020B0604020202020204" pitchFamily="34" charset="0"/>
                <a:cs typeface="Arial" panose="020B0604020202020204" pitchFamily="34" charset="0"/>
              </a:rPr>
              <a:t>Technology</a:t>
            </a:r>
          </a:p>
        </p:txBody>
      </p:sp>
      <p:sp>
        <p:nvSpPr>
          <p:cNvPr id="36" name="TextBox 35">
            <a:extLst>
              <a:ext uri="{FF2B5EF4-FFF2-40B4-BE49-F238E27FC236}">
                <a16:creationId xmlns:a16="http://schemas.microsoft.com/office/drawing/2014/main" id="{182A6F30-A98D-AA4B-6D38-F12F52305694}"/>
              </a:ext>
            </a:extLst>
          </p:cNvPr>
          <p:cNvSpPr txBox="1">
            <a:spLocks noGrp="1" noRot="1" noMove="1" noResize="1" noEditPoints="1" noAdjustHandles="1" noChangeArrowheads="1" noChangeShapeType="1"/>
          </p:cNvSpPr>
          <p:nvPr/>
        </p:nvSpPr>
        <p:spPr>
          <a:xfrm>
            <a:off x="6385494" y="4917074"/>
            <a:ext cx="2191513" cy="461665"/>
          </a:xfrm>
          <a:prstGeom prst="rect">
            <a:avLst/>
          </a:prstGeom>
          <a:noFill/>
          <a:ln w="57150">
            <a:solidFill>
              <a:srgbClr val="00B050"/>
            </a:solidFill>
          </a:ln>
        </p:spPr>
        <p:txBody>
          <a:bodyPr wrap="square" rtlCol="0">
            <a:spAutoFit/>
          </a:bodyPr>
          <a:lstStyle/>
          <a:p>
            <a:pPr algn="ctr"/>
            <a:r>
              <a:rPr lang="en-GB" sz="2400" b="1" dirty="0">
                <a:solidFill>
                  <a:srgbClr val="00B050"/>
                </a:solidFill>
                <a:latin typeface="Arial" panose="020B0604020202020204" pitchFamily="34" charset="0"/>
                <a:cs typeface="Arial" panose="020B0604020202020204" pitchFamily="34" charset="0"/>
              </a:rPr>
              <a:t>Environment</a:t>
            </a:r>
          </a:p>
        </p:txBody>
      </p:sp>
      <p:sp>
        <p:nvSpPr>
          <p:cNvPr id="38" name="TextBox 37">
            <a:extLst>
              <a:ext uri="{FF2B5EF4-FFF2-40B4-BE49-F238E27FC236}">
                <a16:creationId xmlns:a16="http://schemas.microsoft.com/office/drawing/2014/main" id="{CE1BD776-63C4-D3EE-069C-C9BBE2DC4B45}"/>
              </a:ext>
            </a:extLst>
          </p:cNvPr>
          <p:cNvSpPr txBox="1">
            <a:spLocks noGrp="1" noRot="1" noMove="1" noResize="1" noEditPoints="1" noAdjustHandles="1" noChangeArrowheads="1" noChangeShapeType="1"/>
          </p:cNvSpPr>
          <p:nvPr/>
        </p:nvSpPr>
        <p:spPr>
          <a:xfrm>
            <a:off x="9424002" y="3186737"/>
            <a:ext cx="2167128" cy="276999"/>
          </a:xfrm>
          <a:prstGeom prst="rect">
            <a:avLst/>
          </a:prstGeom>
          <a:noFill/>
          <a:ln w="57150">
            <a:solidFill>
              <a:schemeClr val="tx1"/>
            </a:solidFill>
          </a:ln>
        </p:spPr>
        <p:txBody>
          <a:bodyPr wrap="square" rtlCol="0">
            <a:spAutoFit/>
          </a:bodyPr>
          <a:lstStyle/>
          <a:p>
            <a:r>
              <a:rPr lang="en-GB" sz="1200" b="1" dirty="0">
                <a:latin typeface="Arial" panose="020B0604020202020204" pitchFamily="34" charset="0"/>
                <a:cs typeface="Arial" panose="020B0604020202020204" pitchFamily="34" charset="0"/>
              </a:rPr>
              <a:t>Sales stagnation 25%</a:t>
            </a:r>
          </a:p>
        </p:txBody>
      </p:sp>
      <p:sp>
        <p:nvSpPr>
          <p:cNvPr id="22" name="TextBox 21">
            <a:extLst>
              <a:ext uri="{FF2B5EF4-FFF2-40B4-BE49-F238E27FC236}">
                <a16:creationId xmlns:a16="http://schemas.microsoft.com/office/drawing/2014/main" id="{280A6708-DF3B-47D7-80AD-BED7584E4872}"/>
              </a:ext>
            </a:extLst>
          </p:cNvPr>
          <p:cNvSpPr txBox="1">
            <a:spLocks noGrp="1" noRot="1" noMove="1" noResize="1" noEditPoints="1" noAdjustHandles="1" noChangeArrowheads="1" noChangeShapeType="1"/>
          </p:cNvSpPr>
          <p:nvPr/>
        </p:nvSpPr>
        <p:spPr>
          <a:xfrm>
            <a:off x="6369413" y="4416742"/>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Empty shop units nearby </a:t>
            </a:r>
          </a:p>
        </p:txBody>
      </p:sp>
      <p:sp>
        <p:nvSpPr>
          <p:cNvPr id="23" name="TextBox 22">
            <a:extLst>
              <a:ext uri="{FF2B5EF4-FFF2-40B4-BE49-F238E27FC236}">
                <a16:creationId xmlns:a16="http://schemas.microsoft.com/office/drawing/2014/main" id="{8F167E83-1CE4-F3CA-7557-1CDDF3628DBE}"/>
              </a:ext>
            </a:extLst>
          </p:cNvPr>
          <p:cNvSpPr txBox="1">
            <a:spLocks noGrp="1" noRot="1" noMove="1" noResize="1" noEditPoints="1" noAdjustHandles="1" noChangeArrowheads="1" noChangeShapeType="1"/>
          </p:cNvSpPr>
          <p:nvPr/>
        </p:nvSpPr>
        <p:spPr>
          <a:xfrm>
            <a:off x="6377453" y="3799203"/>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Quieter retail park </a:t>
            </a:r>
          </a:p>
        </p:txBody>
      </p:sp>
      <p:sp>
        <p:nvSpPr>
          <p:cNvPr id="24" name="TextBox 23">
            <a:extLst>
              <a:ext uri="{FF2B5EF4-FFF2-40B4-BE49-F238E27FC236}">
                <a16:creationId xmlns:a16="http://schemas.microsoft.com/office/drawing/2014/main" id="{B2F0A62B-BCD1-8AD8-F315-6F09A31F7FFE}"/>
              </a:ext>
            </a:extLst>
          </p:cNvPr>
          <p:cNvSpPr txBox="1">
            <a:spLocks noGrp="1" noRot="1" noMove="1" noResize="1" noEditPoints="1" noAdjustHandles="1" noChangeArrowheads="1" noChangeShapeType="1"/>
          </p:cNvSpPr>
          <p:nvPr/>
        </p:nvSpPr>
        <p:spPr>
          <a:xfrm>
            <a:off x="6405359" y="2241614"/>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Fewer shoppers  </a:t>
            </a:r>
          </a:p>
        </p:txBody>
      </p:sp>
      <p:sp>
        <p:nvSpPr>
          <p:cNvPr id="25" name="TextBox 24">
            <a:extLst>
              <a:ext uri="{FF2B5EF4-FFF2-40B4-BE49-F238E27FC236}">
                <a16:creationId xmlns:a16="http://schemas.microsoft.com/office/drawing/2014/main" id="{2A30538D-67ED-A3A1-CFA1-39377D70B9B9}"/>
              </a:ext>
            </a:extLst>
          </p:cNvPr>
          <p:cNvSpPr txBox="1">
            <a:spLocks noGrp="1" noRot="1" noMove="1" noResize="1" noEditPoints="1" noAdjustHandles="1" noChangeArrowheads="1" noChangeShapeType="1"/>
          </p:cNvSpPr>
          <p:nvPr/>
        </p:nvSpPr>
        <p:spPr>
          <a:xfrm>
            <a:off x="6405359" y="2814221"/>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Working from home  </a:t>
            </a:r>
          </a:p>
        </p:txBody>
      </p:sp>
      <p:sp>
        <p:nvSpPr>
          <p:cNvPr id="26" name="TextBox 25">
            <a:extLst>
              <a:ext uri="{FF2B5EF4-FFF2-40B4-BE49-F238E27FC236}">
                <a16:creationId xmlns:a16="http://schemas.microsoft.com/office/drawing/2014/main" id="{19E1DBE5-167E-78C1-BCD0-8D2DCE9A4F68}"/>
              </a:ext>
            </a:extLst>
          </p:cNvPr>
          <p:cNvSpPr txBox="1">
            <a:spLocks noGrp="1" noRot="1" noMove="1" noResize="1" noEditPoints="1" noAdjustHandles="1" noChangeArrowheads="1" noChangeShapeType="1"/>
          </p:cNvSpPr>
          <p:nvPr/>
        </p:nvSpPr>
        <p:spPr>
          <a:xfrm>
            <a:off x="3506303" y="4416742"/>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Poor social media/ online marketing </a:t>
            </a:r>
          </a:p>
        </p:txBody>
      </p:sp>
      <p:sp>
        <p:nvSpPr>
          <p:cNvPr id="27" name="TextBox 26">
            <a:extLst>
              <a:ext uri="{FF2B5EF4-FFF2-40B4-BE49-F238E27FC236}">
                <a16:creationId xmlns:a16="http://schemas.microsoft.com/office/drawing/2014/main" id="{BDD08689-6B7D-0F8F-480D-F4AAD7FE2D5B}"/>
              </a:ext>
            </a:extLst>
          </p:cNvPr>
          <p:cNvSpPr txBox="1">
            <a:spLocks noGrp="1" noRot="1" noMove="1" noResize="1" noEditPoints="1" noAdjustHandles="1" noChangeArrowheads="1" noChangeShapeType="1"/>
          </p:cNvSpPr>
          <p:nvPr/>
        </p:nvSpPr>
        <p:spPr>
          <a:xfrm>
            <a:off x="3545260" y="3791588"/>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No online orders </a:t>
            </a:r>
          </a:p>
        </p:txBody>
      </p:sp>
      <p:sp>
        <p:nvSpPr>
          <p:cNvPr id="28" name="TextBox 27">
            <a:extLst>
              <a:ext uri="{FF2B5EF4-FFF2-40B4-BE49-F238E27FC236}">
                <a16:creationId xmlns:a16="http://schemas.microsoft.com/office/drawing/2014/main" id="{44AB04F4-8499-0CBD-C2DD-C750D2568FD9}"/>
              </a:ext>
            </a:extLst>
          </p:cNvPr>
          <p:cNvSpPr txBox="1">
            <a:spLocks noGrp="1" noRot="1" noMove="1" noResize="1" noEditPoints="1" noAdjustHandles="1" noChangeArrowheads="1" noChangeShapeType="1"/>
          </p:cNvSpPr>
          <p:nvPr/>
        </p:nvSpPr>
        <p:spPr>
          <a:xfrm>
            <a:off x="614996" y="4389626"/>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Organic ingredients </a:t>
            </a:r>
          </a:p>
        </p:txBody>
      </p:sp>
      <p:sp>
        <p:nvSpPr>
          <p:cNvPr id="29" name="TextBox 28">
            <a:extLst>
              <a:ext uri="{FF2B5EF4-FFF2-40B4-BE49-F238E27FC236}">
                <a16:creationId xmlns:a16="http://schemas.microsoft.com/office/drawing/2014/main" id="{327A92EC-E2CD-E0BC-131F-C601B5DE7C4F}"/>
              </a:ext>
            </a:extLst>
          </p:cNvPr>
          <p:cNvSpPr txBox="1">
            <a:spLocks noGrp="1" noRot="1" noMove="1" noResize="1" noEditPoints="1" noAdjustHandles="1" noChangeArrowheads="1" noChangeShapeType="1"/>
          </p:cNvSpPr>
          <p:nvPr/>
        </p:nvSpPr>
        <p:spPr>
          <a:xfrm>
            <a:off x="614996" y="3799203"/>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Stock cost</a:t>
            </a:r>
          </a:p>
        </p:txBody>
      </p:sp>
      <p:sp>
        <p:nvSpPr>
          <p:cNvPr id="30" name="TextBox 29">
            <a:extLst>
              <a:ext uri="{FF2B5EF4-FFF2-40B4-BE49-F238E27FC236}">
                <a16:creationId xmlns:a16="http://schemas.microsoft.com/office/drawing/2014/main" id="{93894965-CBAF-C3E0-3A1E-98F25A8DA3BD}"/>
              </a:ext>
            </a:extLst>
          </p:cNvPr>
          <p:cNvSpPr txBox="1">
            <a:spLocks noGrp="1" noRot="1" noMove="1" noResize="1" noEditPoints="1" noAdjustHandles="1" noChangeArrowheads="1" noChangeShapeType="1"/>
          </p:cNvSpPr>
          <p:nvPr/>
        </p:nvSpPr>
        <p:spPr>
          <a:xfrm>
            <a:off x="3492003" y="2178258"/>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No phone service </a:t>
            </a:r>
          </a:p>
        </p:txBody>
      </p:sp>
      <p:sp>
        <p:nvSpPr>
          <p:cNvPr id="37" name="TextBox 36">
            <a:extLst>
              <a:ext uri="{FF2B5EF4-FFF2-40B4-BE49-F238E27FC236}">
                <a16:creationId xmlns:a16="http://schemas.microsoft.com/office/drawing/2014/main" id="{B1E4133F-2751-3952-C07B-9EBB9CE035BD}"/>
              </a:ext>
            </a:extLst>
          </p:cNvPr>
          <p:cNvSpPr txBox="1">
            <a:spLocks noGrp="1" noRot="1" noMove="1" noResize="1" noEditPoints="1" noAdjustHandles="1" noChangeArrowheads="1" noChangeShapeType="1"/>
          </p:cNvSpPr>
          <p:nvPr/>
        </p:nvSpPr>
        <p:spPr>
          <a:xfrm>
            <a:off x="3519909" y="2814220"/>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Less staff </a:t>
            </a:r>
          </a:p>
        </p:txBody>
      </p:sp>
      <p:sp>
        <p:nvSpPr>
          <p:cNvPr id="39" name="TextBox 38">
            <a:extLst>
              <a:ext uri="{FF2B5EF4-FFF2-40B4-BE49-F238E27FC236}">
                <a16:creationId xmlns:a16="http://schemas.microsoft.com/office/drawing/2014/main" id="{D9B946EB-160F-14E8-6E65-A3ACFE53BA8E}"/>
              </a:ext>
            </a:extLst>
          </p:cNvPr>
          <p:cNvSpPr txBox="1">
            <a:spLocks noGrp="1" noRot="1" noMove="1" noResize="1" noEditPoints="1" noAdjustHandles="1" noChangeArrowheads="1" noChangeShapeType="1"/>
          </p:cNvSpPr>
          <p:nvPr/>
        </p:nvSpPr>
        <p:spPr>
          <a:xfrm>
            <a:off x="569555" y="2177470"/>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Lack of delivery </a:t>
            </a:r>
          </a:p>
        </p:txBody>
      </p:sp>
      <p:sp>
        <p:nvSpPr>
          <p:cNvPr id="40" name="TextBox 39">
            <a:extLst>
              <a:ext uri="{FF2B5EF4-FFF2-40B4-BE49-F238E27FC236}">
                <a16:creationId xmlns:a16="http://schemas.microsoft.com/office/drawing/2014/main" id="{1A129B97-8AB0-A07D-27D5-16E805A4DFB6}"/>
              </a:ext>
            </a:extLst>
          </p:cNvPr>
          <p:cNvSpPr txBox="1">
            <a:spLocks noGrp="1" noRot="1" noMove="1" noResize="1" noEditPoints="1" noAdjustHandles="1" noChangeArrowheads="1" noChangeShapeType="1"/>
          </p:cNvSpPr>
          <p:nvPr/>
        </p:nvSpPr>
        <p:spPr>
          <a:xfrm>
            <a:off x="606084" y="2797352"/>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No efficient pre-order process  </a:t>
            </a:r>
          </a:p>
        </p:txBody>
      </p:sp>
      <p:sp>
        <p:nvSpPr>
          <p:cNvPr id="5" name="TextBox 4">
            <a:extLst>
              <a:ext uri="{FF2B5EF4-FFF2-40B4-BE49-F238E27FC236}">
                <a16:creationId xmlns:a16="http://schemas.microsoft.com/office/drawing/2014/main" id="{180A04F2-4F22-A08C-F5B4-F30F002E227B}"/>
              </a:ext>
            </a:extLst>
          </p:cNvPr>
          <p:cNvSpPr txBox="1"/>
          <p:nvPr/>
        </p:nvSpPr>
        <p:spPr>
          <a:xfrm>
            <a:off x="388465" y="321183"/>
            <a:ext cx="11585447" cy="584775"/>
          </a:xfrm>
          <a:prstGeom prst="rect">
            <a:avLst/>
          </a:prstGeom>
          <a:noFill/>
        </p:spPr>
        <p:txBody>
          <a:bodyPr wrap="square" rtlCol="0">
            <a:spAutoFit/>
          </a:bodyPr>
          <a:lstStyle/>
          <a:p>
            <a:pPr algn="ctr"/>
            <a:r>
              <a:rPr lang="en-GB" sz="3200" b="1" u="sng" dirty="0">
                <a:latin typeface="Berlin Sans FB Demi" panose="020E0802020502020306" pitchFamily="34" charset="0"/>
                <a:cs typeface="Arial" panose="020B0604020202020204" pitchFamily="34" charset="0"/>
              </a:rPr>
              <a:t>Cause-and-Effect diagram </a:t>
            </a:r>
            <a:endParaRPr lang="en-GB" sz="3200" dirty="0">
              <a:latin typeface="Berlin Sans FB Demi" panose="020E0802020502020306" pitchFamily="34" charset="0"/>
              <a:cs typeface="Arial" panose="020B0604020202020204" pitchFamily="34" charset="0"/>
            </a:endParaRPr>
          </a:p>
        </p:txBody>
      </p:sp>
      <p:sp>
        <p:nvSpPr>
          <p:cNvPr id="9" name="TextBox 8">
            <a:extLst>
              <a:ext uri="{FF2B5EF4-FFF2-40B4-BE49-F238E27FC236}">
                <a16:creationId xmlns:a16="http://schemas.microsoft.com/office/drawing/2014/main" id="{61E62149-100D-392D-3127-3D301273C6F0}"/>
              </a:ext>
            </a:extLst>
          </p:cNvPr>
          <p:cNvSpPr txBox="1"/>
          <p:nvPr/>
        </p:nvSpPr>
        <p:spPr>
          <a:xfrm>
            <a:off x="7124078" y="6424500"/>
            <a:ext cx="6236322" cy="369332"/>
          </a:xfrm>
          <a:prstGeom prst="rect">
            <a:avLst/>
          </a:prstGeom>
          <a:noFill/>
        </p:spPr>
        <p:txBody>
          <a:bodyPr wrap="square">
            <a:spAutoFit/>
          </a:bodyPr>
          <a:lstStyle/>
          <a:p>
            <a:r>
              <a:rPr lang="en-GB" b="1" dirty="0">
                <a:solidFill>
                  <a:srgbClr val="FF0000"/>
                </a:solidFill>
                <a:latin typeface="Arial" panose="020B0604020202020204" pitchFamily="34" charset="0"/>
                <a:cs typeface="Arial" panose="020B0604020202020204" pitchFamily="34" charset="0"/>
              </a:rPr>
              <a:t>(Institute of leadership &amp; management, 2013)</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42852813"/>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A440A548-C0D4-4418-940E-EDC2F1D9A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E708B267-8CD2-4684-A57B-9F1070769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6526300" y="573616"/>
            <a:ext cx="4766330" cy="637225"/>
          </a:xfrm>
        </p:spPr>
        <p:txBody>
          <a:bodyPr>
            <a:normAutofit/>
          </a:bodyPr>
          <a:lstStyle/>
          <a:p>
            <a:r>
              <a:rPr lang="en-GB" sz="3600" b="1" u="sng" dirty="0">
                <a:latin typeface="Berlin Sans FB Demi" panose="020E0802020502020306" pitchFamily="34" charset="0"/>
                <a:cs typeface="Arial" panose="020B0604020202020204" pitchFamily="34" charset="0"/>
              </a:rPr>
              <a:t>Summary of Findings</a:t>
            </a:r>
            <a:r>
              <a:rPr lang="en-GB" sz="3600" b="1" u="sng" dirty="0">
                <a:solidFill>
                  <a:schemeClr val="tx2"/>
                </a:solidFill>
                <a:latin typeface="Arial" panose="020B0604020202020204" pitchFamily="34" charset="0"/>
                <a:cs typeface="Arial" panose="020B0604020202020204" pitchFamily="34" charset="0"/>
              </a:rPr>
              <a:t> </a:t>
            </a:r>
            <a:endParaRPr lang="en-GB" sz="3600" dirty="0">
              <a:solidFill>
                <a:schemeClr val="tx2"/>
              </a:solidFill>
              <a:latin typeface="Arial" panose="020B0604020202020204" pitchFamily="34" charset="0"/>
              <a:cs typeface="Arial" panose="020B0604020202020204" pitchFamily="34" charset="0"/>
            </a:endParaRPr>
          </a:p>
        </p:txBody>
      </p:sp>
      <p:grpSp>
        <p:nvGrpSpPr>
          <p:cNvPr id="33" name="Group 32">
            <a:extLst>
              <a:ext uri="{FF2B5EF4-FFF2-40B4-BE49-F238E27FC236}">
                <a16:creationId xmlns:a16="http://schemas.microsoft.com/office/drawing/2014/main" id="{41E5AB36-9328-47E9-95AD-E38AC1C0E1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369"/>
            <a:ext cx="6091008" cy="6858000"/>
            <a:chOff x="305" y="-369"/>
            <a:chExt cx="6091008" cy="6858000"/>
          </a:xfrm>
        </p:grpSpPr>
        <p:sp>
          <p:nvSpPr>
            <p:cNvPr id="34" name="Freeform: Shape 33">
              <a:extLst>
                <a:ext uri="{FF2B5EF4-FFF2-40B4-BE49-F238E27FC236}">
                  <a16:creationId xmlns:a16="http://schemas.microsoft.com/office/drawing/2014/main" id="{4532450F-A219-4BF5-88FA-A47084237C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57007" cy="6858000"/>
            </a:xfrm>
            <a:custGeom>
              <a:avLst/>
              <a:gdLst>
                <a:gd name="connsiteX0" fmla="*/ 1423825 w 6057007"/>
                <a:gd name="connsiteY0" fmla="*/ 0 h 6858000"/>
                <a:gd name="connsiteX1" fmla="*/ 4262456 w 6057007"/>
                <a:gd name="connsiteY1" fmla="*/ 0 h 6858000"/>
                <a:gd name="connsiteX2" fmla="*/ 4371584 w 6057007"/>
                <a:gd name="connsiteY2" fmla="*/ 79625 h 6858000"/>
                <a:gd name="connsiteX3" fmla="*/ 5400299 w 6057007"/>
                <a:gd name="connsiteY3" fmla="*/ 1779691 h 6858000"/>
                <a:gd name="connsiteX4" fmla="*/ 5961759 w 6057007"/>
                <a:gd name="connsiteY4" fmla="*/ 4554903 h 6858000"/>
                <a:gd name="connsiteX5" fmla="*/ 4326541 w 6057007"/>
                <a:gd name="connsiteY5" fmla="*/ 6729688 h 6858000"/>
                <a:gd name="connsiteX6" fmla="*/ 4109121 w 6057007"/>
                <a:gd name="connsiteY6" fmla="*/ 6858000 h 6858000"/>
                <a:gd name="connsiteX7" fmla="*/ 1145358 w 6057007"/>
                <a:gd name="connsiteY7" fmla="*/ 6858000 h 6858000"/>
                <a:gd name="connsiteX8" fmla="*/ 1143587 w 6057007"/>
                <a:gd name="connsiteY8" fmla="*/ 6856705 h 6858000"/>
                <a:gd name="connsiteX9" fmla="*/ 162579 w 6057007"/>
                <a:gd name="connsiteY9" fmla="*/ 6240990 h 6858000"/>
                <a:gd name="connsiteX10" fmla="*/ 0 w 6057007"/>
                <a:gd name="connsiteY10" fmla="*/ 6125553 h 6858000"/>
                <a:gd name="connsiteX11" fmla="*/ 0 w 6057007"/>
                <a:gd name="connsiteY11" fmla="*/ 4670879 h 6858000"/>
                <a:gd name="connsiteX12" fmla="*/ 38388 w 6057007"/>
                <a:gd name="connsiteY12" fmla="*/ 4778792 h 6858000"/>
                <a:gd name="connsiteX13" fmla="*/ 155449 w 6057007"/>
                <a:gd name="connsiteY13" fmla="*/ 5029879 h 6858000"/>
                <a:gd name="connsiteX14" fmla="*/ 411802 w 6057007"/>
                <a:gd name="connsiteY14" fmla="*/ 5399531 h 6858000"/>
                <a:gd name="connsiteX15" fmla="*/ 806388 w 6057007"/>
                <a:gd name="connsiteY15" fmla="*/ 5659633 h 6858000"/>
                <a:gd name="connsiteX16" fmla="*/ 1801512 w 6057007"/>
                <a:gd name="connsiteY16" fmla="*/ 6314010 h 6858000"/>
                <a:gd name="connsiteX17" fmla="*/ 2653483 w 6057007"/>
                <a:gd name="connsiteY17" fmla="*/ 6529898 h 6858000"/>
                <a:gd name="connsiteX18" fmla="*/ 3666486 w 6057007"/>
                <a:gd name="connsiteY18" fmla="*/ 6190615 h 6858000"/>
                <a:gd name="connsiteX19" fmla="*/ 4658657 w 6057007"/>
                <a:gd name="connsiteY19" fmla="*/ 5428179 h 6858000"/>
                <a:gd name="connsiteX20" fmla="*/ 5222967 w 6057007"/>
                <a:gd name="connsiteY20" fmla="*/ 4356944 h 6858000"/>
                <a:gd name="connsiteX21" fmla="*/ 4724795 w 6057007"/>
                <a:gd name="connsiteY21" fmla="*/ 2210416 h 6858000"/>
                <a:gd name="connsiteX22" fmla="*/ 4473185 w 6057007"/>
                <a:gd name="connsiteY22" fmla="*/ 1691554 h 6858000"/>
                <a:gd name="connsiteX23" fmla="*/ 4046677 w 6057007"/>
                <a:gd name="connsiteY23" fmla="*/ 911781 h 6858000"/>
                <a:gd name="connsiteX24" fmla="*/ 3555564 w 6057007"/>
                <a:gd name="connsiteY24" fmla="*/ 585888 h 6858000"/>
                <a:gd name="connsiteX25" fmla="*/ 2405914 w 6057007"/>
                <a:gd name="connsiteY25" fmla="*/ 536282 h 6858000"/>
                <a:gd name="connsiteX26" fmla="*/ 1345719 w 6057007"/>
                <a:gd name="connsiteY26" fmla="*/ 957619 h 6858000"/>
                <a:gd name="connsiteX27" fmla="*/ 73341 w 6057007"/>
                <a:gd name="connsiteY27" fmla="*/ 2571698 h 6858000"/>
                <a:gd name="connsiteX28" fmla="*/ 0 w 6057007"/>
                <a:gd name="connsiteY28" fmla="*/ 2803810 h 6858000"/>
                <a:gd name="connsiteX29" fmla="*/ 0 w 6057007"/>
                <a:gd name="connsiteY29" fmla="*/ 1147591 h 6858000"/>
                <a:gd name="connsiteX30" fmla="*/ 142706 w 6057007"/>
                <a:gd name="connsiteY30" fmla="*/ 968763 h 6858000"/>
                <a:gd name="connsiteX31" fmla="*/ 971831 w 6057007"/>
                <a:gd name="connsiteY31" fmla="*/ 249890 h 6858000"/>
                <a:gd name="connsiteX32" fmla="*/ 1288677 w 6057007"/>
                <a:gd name="connsiteY32" fmla="*/ 6583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6057007" h="6858000">
                  <a:moveTo>
                    <a:pt x="1423825" y="0"/>
                  </a:moveTo>
                  <a:lnTo>
                    <a:pt x="4262456" y="0"/>
                  </a:lnTo>
                  <a:lnTo>
                    <a:pt x="4371584" y="79625"/>
                  </a:lnTo>
                  <a:cubicBezTo>
                    <a:pt x="4860533" y="476670"/>
                    <a:pt x="5063885" y="1132812"/>
                    <a:pt x="5400299" y="1779691"/>
                  </a:cubicBezTo>
                  <a:cubicBezTo>
                    <a:pt x="5848849" y="2642194"/>
                    <a:pt x="6244956" y="3497996"/>
                    <a:pt x="5961759" y="4554903"/>
                  </a:cubicBezTo>
                  <a:cubicBezTo>
                    <a:pt x="5691575" y="5563242"/>
                    <a:pt x="5092427" y="6238887"/>
                    <a:pt x="4326541" y="6729688"/>
                  </a:cubicBezTo>
                  <a:lnTo>
                    <a:pt x="4109121" y="6858000"/>
                  </a:lnTo>
                  <a:lnTo>
                    <a:pt x="1145358" y="6858000"/>
                  </a:lnTo>
                  <a:lnTo>
                    <a:pt x="1143587" y="6856705"/>
                  </a:lnTo>
                  <a:cubicBezTo>
                    <a:pt x="699546" y="6541440"/>
                    <a:pt x="399287" y="6392433"/>
                    <a:pt x="162579" y="6240990"/>
                  </a:cubicBezTo>
                  <a:lnTo>
                    <a:pt x="0" y="6125553"/>
                  </a:lnTo>
                  <a:lnTo>
                    <a:pt x="0" y="4670879"/>
                  </a:lnTo>
                  <a:lnTo>
                    <a:pt x="38388" y="4778792"/>
                  </a:lnTo>
                  <a:cubicBezTo>
                    <a:pt x="72793" y="4862402"/>
                    <a:pt x="111802" y="4945953"/>
                    <a:pt x="155449" y="5029879"/>
                  </a:cubicBezTo>
                  <a:cubicBezTo>
                    <a:pt x="273464" y="5256810"/>
                    <a:pt x="351295" y="5344113"/>
                    <a:pt x="411802" y="5399531"/>
                  </a:cubicBezTo>
                  <a:cubicBezTo>
                    <a:pt x="500065" y="5480405"/>
                    <a:pt x="628514" y="5555615"/>
                    <a:pt x="806388" y="5659633"/>
                  </a:cubicBezTo>
                  <a:cubicBezTo>
                    <a:pt x="1044358" y="5798926"/>
                    <a:pt x="1370396" y="5989780"/>
                    <a:pt x="1801512" y="6314010"/>
                  </a:cubicBezTo>
                  <a:cubicBezTo>
                    <a:pt x="2037213" y="6491324"/>
                    <a:pt x="2315885" y="6561958"/>
                    <a:pt x="2653483" y="6529898"/>
                  </a:cubicBezTo>
                  <a:cubicBezTo>
                    <a:pt x="2962383" y="6500529"/>
                    <a:pt x="3312661" y="6383221"/>
                    <a:pt x="3666486" y="6190615"/>
                  </a:cubicBezTo>
                  <a:cubicBezTo>
                    <a:pt x="4083218" y="5963697"/>
                    <a:pt x="4407642" y="5714350"/>
                    <a:pt x="4658657" y="5428179"/>
                  </a:cubicBezTo>
                  <a:cubicBezTo>
                    <a:pt x="4927319" y="5121947"/>
                    <a:pt x="5111907" y="4771422"/>
                    <a:pt x="5222967" y="4356944"/>
                  </a:cubicBezTo>
                  <a:cubicBezTo>
                    <a:pt x="5418167" y="3628447"/>
                    <a:pt x="5139747" y="3007703"/>
                    <a:pt x="4724795" y="2210416"/>
                  </a:cubicBezTo>
                  <a:cubicBezTo>
                    <a:pt x="4631776" y="2031551"/>
                    <a:pt x="4551122" y="1858737"/>
                    <a:pt x="4473185" y="1691554"/>
                  </a:cubicBezTo>
                  <a:cubicBezTo>
                    <a:pt x="4326842" y="1377756"/>
                    <a:pt x="4200559" y="1106810"/>
                    <a:pt x="4046677" y="911781"/>
                  </a:cubicBezTo>
                  <a:cubicBezTo>
                    <a:pt x="3910561" y="739097"/>
                    <a:pt x="3763658" y="641647"/>
                    <a:pt x="3555564" y="585888"/>
                  </a:cubicBezTo>
                  <a:cubicBezTo>
                    <a:pt x="3178534" y="484863"/>
                    <a:pt x="2791842" y="468166"/>
                    <a:pt x="2405914" y="536282"/>
                  </a:cubicBezTo>
                  <a:cubicBezTo>
                    <a:pt x="2032757" y="602054"/>
                    <a:pt x="1676044" y="743871"/>
                    <a:pt x="1345719" y="957619"/>
                  </a:cubicBezTo>
                  <a:cubicBezTo>
                    <a:pt x="762775" y="1334788"/>
                    <a:pt x="318714" y="1900690"/>
                    <a:pt x="73341" y="2571698"/>
                  </a:cubicBezTo>
                  <a:lnTo>
                    <a:pt x="0" y="2803810"/>
                  </a:lnTo>
                  <a:lnTo>
                    <a:pt x="0" y="1147591"/>
                  </a:lnTo>
                  <a:lnTo>
                    <a:pt x="142706" y="968763"/>
                  </a:lnTo>
                  <a:cubicBezTo>
                    <a:pt x="388539" y="688063"/>
                    <a:pt x="668237" y="446316"/>
                    <a:pt x="971831" y="249890"/>
                  </a:cubicBezTo>
                  <a:cubicBezTo>
                    <a:pt x="1074829" y="183240"/>
                    <a:pt x="1180574" y="121805"/>
                    <a:pt x="1288677" y="6583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035AC662-4000-411A-9E33-6A4B6C0FCB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91008" cy="6858000"/>
            </a:xfrm>
            <a:custGeom>
              <a:avLst/>
              <a:gdLst>
                <a:gd name="connsiteX0" fmla="*/ 0 w 6091008"/>
                <a:gd name="connsiteY0" fmla="*/ 5476844 h 6858000"/>
                <a:gd name="connsiteX1" fmla="*/ 15220 w 6091008"/>
                <a:gd name="connsiteY1" fmla="*/ 5501668 h 6858000"/>
                <a:gd name="connsiteX2" fmla="*/ 198940 w 6091008"/>
                <a:gd name="connsiteY2" fmla="*/ 5717964 h 6858000"/>
                <a:gd name="connsiteX3" fmla="*/ 251499 w 6091008"/>
                <a:gd name="connsiteY3" fmla="*/ 5763842 h 6858000"/>
                <a:gd name="connsiteX4" fmla="*/ 308460 w 6091008"/>
                <a:gd name="connsiteY4" fmla="*/ 5806337 h 6858000"/>
                <a:gd name="connsiteX5" fmla="*/ 368305 w 6091008"/>
                <a:gd name="connsiteY5" fmla="*/ 5847248 h 6858000"/>
                <a:gd name="connsiteX6" fmla="*/ 430451 w 6091008"/>
                <a:gd name="connsiteY6" fmla="*/ 5887305 h 6858000"/>
                <a:gd name="connsiteX7" fmla="*/ 975811 w 6091008"/>
                <a:gd name="connsiteY7" fmla="*/ 6205653 h 6858000"/>
                <a:gd name="connsiteX8" fmla="*/ 1510250 w 6091008"/>
                <a:gd name="connsiteY8" fmla="*/ 6575390 h 6858000"/>
                <a:gd name="connsiteX9" fmla="*/ 2002437 w 6091008"/>
                <a:gd name="connsiteY9" fmla="*/ 6825029 h 6858000"/>
                <a:gd name="connsiteX10" fmla="*/ 2137670 w 6091008"/>
                <a:gd name="connsiteY10" fmla="*/ 6856874 h 6858000"/>
                <a:gd name="connsiteX11" fmla="*/ 2145778 w 6091008"/>
                <a:gd name="connsiteY11" fmla="*/ 6858000 h 6858000"/>
                <a:gd name="connsiteX12" fmla="*/ 1098858 w 6091008"/>
                <a:gd name="connsiteY12" fmla="*/ 6858000 h 6858000"/>
                <a:gd name="connsiteX13" fmla="*/ 1004166 w 6091008"/>
                <a:gd name="connsiteY13" fmla="*/ 6786858 h 6858000"/>
                <a:gd name="connsiteX14" fmla="*/ 751974 w 6091008"/>
                <a:gd name="connsiteY14" fmla="*/ 6608169 h 6858000"/>
                <a:gd name="connsiteX15" fmla="*/ 623305 w 6091008"/>
                <a:gd name="connsiteY15" fmla="*/ 6522172 h 6858000"/>
                <a:gd name="connsiteX16" fmla="*/ 492346 w 6091008"/>
                <a:gd name="connsiteY16" fmla="*/ 6437477 h 6858000"/>
                <a:gd name="connsiteX17" fmla="*/ 358536 w 6091008"/>
                <a:gd name="connsiteY17" fmla="*/ 6352312 h 6858000"/>
                <a:gd name="connsiteX18" fmla="*/ 290710 w 6091008"/>
                <a:gd name="connsiteY18" fmla="*/ 6308820 h 6858000"/>
                <a:gd name="connsiteX19" fmla="*/ 221792 w 6091008"/>
                <a:gd name="connsiteY19" fmla="*/ 6263122 h 6858000"/>
                <a:gd name="connsiteX20" fmla="*/ 152460 w 6091008"/>
                <a:gd name="connsiteY20" fmla="*/ 6215106 h 6858000"/>
                <a:gd name="connsiteX21" fmla="*/ 83055 w 6091008"/>
                <a:gd name="connsiteY21" fmla="*/ 6163978 h 6858000"/>
                <a:gd name="connsiteX22" fmla="*/ 14161 w 6091008"/>
                <a:gd name="connsiteY22" fmla="*/ 6109014 h 6858000"/>
                <a:gd name="connsiteX23" fmla="*/ 0 w 6091008"/>
                <a:gd name="connsiteY23" fmla="*/ 6096195 h 6858000"/>
                <a:gd name="connsiteX24" fmla="*/ 3707444 w 6091008"/>
                <a:gd name="connsiteY24" fmla="*/ 0 h 6858000"/>
                <a:gd name="connsiteX25" fmla="*/ 4265528 w 6091008"/>
                <a:gd name="connsiteY25" fmla="*/ 0 h 6858000"/>
                <a:gd name="connsiteX26" fmla="*/ 4291472 w 6091008"/>
                <a:gd name="connsiteY26" fmla="*/ 15596 h 6858000"/>
                <a:gd name="connsiteX27" fmla="*/ 4431124 w 6091008"/>
                <a:gd name="connsiteY27" fmla="*/ 119052 h 6858000"/>
                <a:gd name="connsiteX28" fmla="*/ 4899570 w 6091008"/>
                <a:gd name="connsiteY28" fmla="*/ 643769 h 6858000"/>
                <a:gd name="connsiteX29" fmla="*/ 5247925 w 6091008"/>
                <a:gd name="connsiteY29" fmla="*/ 1232134 h 6858000"/>
                <a:gd name="connsiteX30" fmla="*/ 5401234 w 6091008"/>
                <a:gd name="connsiteY30" fmla="*/ 1518442 h 6858000"/>
                <a:gd name="connsiteX31" fmla="*/ 5480921 w 6091008"/>
                <a:gd name="connsiteY31" fmla="*/ 1662114 h 6858000"/>
                <a:gd name="connsiteX32" fmla="*/ 5561804 w 6091008"/>
                <a:gd name="connsiteY32" fmla="*/ 1812436 h 6858000"/>
                <a:gd name="connsiteX33" fmla="*/ 5855037 w 6091008"/>
                <a:gd name="connsiteY33" fmla="*/ 2457716 h 6858000"/>
                <a:gd name="connsiteX34" fmla="*/ 6052254 w 6091008"/>
                <a:gd name="connsiteY34" fmla="*/ 3193699 h 6858000"/>
                <a:gd name="connsiteX35" fmla="*/ 6073151 w 6091008"/>
                <a:gd name="connsiteY35" fmla="*/ 4004612 h 6858000"/>
                <a:gd name="connsiteX36" fmla="*/ 6067309 w 6091008"/>
                <a:gd name="connsiteY36" fmla="*/ 4055890 h 6858000"/>
                <a:gd name="connsiteX37" fmla="*/ 6059979 w 6091008"/>
                <a:gd name="connsiteY37" fmla="*/ 4106917 h 6858000"/>
                <a:gd name="connsiteX38" fmla="*/ 6052371 w 6091008"/>
                <a:gd name="connsiteY38" fmla="*/ 4158016 h 6858000"/>
                <a:gd name="connsiteX39" fmla="*/ 6043434 w 6091008"/>
                <a:gd name="connsiteY39" fmla="*/ 4208759 h 6858000"/>
                <a:gd name="connsiteX40" fmla="*/ 6023229 w 6091008"/>
                <a:gd name="connsiteY40" fmla="*/ 4309769 h 6858000"/>
                <a:gd name="connsiteX41" fmla="*/ 5999922 w 6091008"/>
                <a:gd name="connsiteY41" fmla="*/ 4409799 h 6858000"/>
                <a:gd name="connsiteX42" fmla="*/ 5987157 w 6091008"/>
                <a:gd name="connsiteY42" fmla="*/ 4459369 h 6858000"/>
                <a:gd name="connsiteX43" fmla="*/ 5973731 w 6091008"/>
                <a:gd name="connsiteY43" fmla="*/ 4508027 h 6858000"/>
                <a:gd name="connsiteX44" fmla="*/ 5944653 w 6091008"/>
                <a:gd name="connsiteY44" fmla="*/ 4602538 h 6858000"/>
                <a:gd name="connsiteX45" fmla="*/ 5915334 w 6091008"/>
                <a:gd name="connsiteY45" fmla="*/ 4696982 h 6858000"/>
                <a:gd name="connsiteX46" fmla="*/ 5881786 w 6091008"/>
                <a:gd name="connsiteY46" fmla="*/ 4790295 h 6858000"/>
                <a:gd name="connsiteX47" fmla="*/ 5539609 w 6091008"/>
                <a:gd name="connsiteY47" fmla="*/ 5504511 h 6858000"/>
                <a:gd name="connsiteX48" fmla="*/ 5432400 w 6091008"/>
                <a:gd name="connsiteY48" fmla="*/ 5669348 h 6858000"/>
                <a:gd name="connsiteX49" fmla="*/ 5404330 w 6091008"/>
                <a:gd name="connsiteY49" fmla="*/ 5709372 h 6858000"/>
                <a:gd name="connsiteX50" fmla="*/ 5375525 w 6091008"/>
                <a:gd name="connsiteY50" fmla="*/ 5748757 h 6858000"/>
                <a:gd name="connsiteX51" fmla="*/ 5317831 w 6091008"/>
                <a:gd name="connsiteY51" fmla="*/ 5827355 h 6858000"/>
                <a:gd name="connsiteX52" fmla="*/ 5288208 w 6091008"/>
                <a:gd name="connsiteY52" fmla="*/ 5865932 h 6858000"/>
                <a:gd name="connsiteX53" fmla="*/ 5273251 w 6091008"/>
                <a:gd name="connsiteY53" fmla="*/ 5885035 h 6858000"/>
                <a:gd name="connsiteX54" fmla="*/ 5256656 w 6091008"/>
                <a:gd name="connsiteY54" fmla="*/ 5902520 h 6858000"/>
                <a:gd name="connsiteX55" fmla="*/ 5189858 w 6091008"/>
                <a:gd name="connsiteY55" fmla="*/ 5971616 h 6858000"/>
                <a:gd name="connsiteX56" fmla="*/ 5156287 w 6091008"/>
                <a:gd name="connsiteY56" fmla="*/ 6005600 h 6858000"/>
                <a:gd name="connsiteX57" fmla="*/ 5121598 w 6091008"/>
                <a:gd name="connsiteY57" fmla="*/ 6037962 h 6858000"/>
                <a:gd name="connsiteX58" fmla="*/ 5051798 w 6091008"/>
                <a:gd name="connsiteY58" fmla="*/ 6101838 h 6858000"/>
                <a:gd name="connsiteX59" fmla="*/ 4463594 w 6091008"/>
                <a:gd name="connsiteY59" fmla="*/ 6532280 h 6858000"/>
                <a:gd name="connsiteX60" fmla="*/ 4388637 w 6091008"/>
                <a:gd name="connsiteY60" fmla="*/ 6579169 h 6858000"/>
                <a:gd name="connsiteX61" fmla="*/ 4312856 w 6091008"/>
                <a:gd name="connsiteY61" fmla="*/ 6623337 h 6858000"/>
                <a:gd name="connsiteX62" fmla="*/ 4237558 w 6091008"/>
                <a:gd name="connsiteY62" fmla="*/ 6667632 h 6858000"/>
                <a:gd name="connsiteX63" fmla="*/ 4161774 w 6091008"/>
                <a:gd name="connsiteY63" fmla="*/ 6709883 h 6858000"/>
                <a:gd name="connsiteX64" fmla="*/ 4010448 w 6091008"/>
                <a:gd name="connsiteY64" fmla="*/ 6792981 h 6858000"/>
                <a:gd name="connsiteX65" fmla="*/ 3935163 w 6091008"/>
                <a:gd name="connsiteY65" fmla="*/ 6834338 h 6858000"/>
                <a:gd name="connsiteX66" fmla="*/ 3892887 w 6091008"/>
                <a:gd name="connsiteY66" fmla="*/ 6858000 h 6858000"/>
                <a:gd name="connsiteX67" fmla="*/ 2743942 w 6091008"/>
                <a:gd name="connsiteY67" fmla="*/ 6858000 h 6858000"/>
                <a:gd name="connsiteX68" fmla="*/ 2852577 w 6091008"/>
                <a:gd name="connsiteY68" fmla="*/ 6838910 h 6858000"/>
                <a:gd name="connsiteX69" fmla="*/ 3143255 w 6091008"/>
                <a:gd name="connsiteY69" fmla="*/ 6759775 h 6858000"/>
                <a:gd name="connsiteX70" fmla="*/ 3430899 w 6091008"/>
                <a:gd name="connsiteY70" fmla="*/ 6650056 h 6858000"/>
                <a:gd name="connsiteX71" fmla="*/ 3713289 w 6091008"/>
                <a:gd name="connsiteY71" fmla="*/ 6514054 h 6858000"/>
                <a:gd name="connsiteX72" fmla="*/ 3981228 w 6091008"/>
                <a:gd name="connsiteY72" fmla="*/ 6334878 h 6858000"/>
                <a:gd name="connsiteX73" fmla="*/ 4107885 w 6091008"/>
                <a:gd name="connsiteY73" fmla="*/ 6233689 h 6858000"/>
                <a:gd name="connsiteX74" fmla="*/ 4169795 w 6091008"/>
                <a:gd name="connsiteY74" fmla="*/ 6181389 h 6858000"/>
                <a:gd name="connsiteX75" fmla="*/ 4229189 w 6091008"/>
                <a:gd name="connsiteY75" fmla="*/ 6125914 h 6858000"/>
                <a:gd name="connsiteX76" fmla="*/ 4652064 w 6091008"/>
                <a:gd name="connsiteY76" fmla="*/ 5641457 h 6858000"/>
                <a:gd name="connsiteX77" fmla="*/ 4697555 w 6091008"/>
                <a:gd name="connsiteY77" fmla="*/ 5576516 h 6858000"/>
                <a:gd name="connsiteX78" fmla="*/ 4720492 w 6091008"/>
                <a:gd name="connsiteY78" fmla="*/ 5544537 h 6858000"/>
                <a:gd name="connsiteX79" fmla="*/ 4741922 w 6091008"/>
                <a:gd name="connsiteY79" fmla="*/ 5511420 h 6858000"/>
                <a:gd name="connsiteX80" fmla="*/ 4784179 w 6091008"/>
                <a:gd name="connsiteY80" fmla="*/ 5445022 h 6858000"/>
                <a:gd name="connsiteX81" fmla="*/ 4794796 w 6091008"/>
                <a:gd name="connsiteY81" fmla="*/ 5428584 h 6858000"/>
                <a:gd name="connsiteX82" fmla="*/ 4807173 w 6091008"/>
                <a:gd name="connsiteY82" fmla="*/ 5413795 h 6858000"/>
                <a:gd name="connsiteX83" fmla="*/ 4830010 w 6091008"/>
                <a:gd name="connsiteY83" fmla="*/ 5382674 h 6858000"/>
                <a:gd name="connsiteX84" fmla="*/ 4874298 w 6091008"/>
                <a:gd name="connsiteY84" fmla="*/ 5319323 h 6858000"/>
                <a:gd name="connsiteX85" fmla="*/ 4896484 w 6091008"/>
                <a:gd name="connsiteY85" fmla="*/ 5287734 h 6858000"/>
                <a:gd name="connsiteX86" fmla="*/ 4918019 w 6091008"/>
                <a:gd name="connsiteY86" fmla="*/ 5255673 h 6858000"/>
                <a:gd name="connsiteX87" fmla="*/ 4999238 w 6091008"/>
                <a:gd name="connsiteY87" fmla="*/ 5124058 h 6858000"/>
                <a:gd name="connsiteX88" fmla="*/ 5251271 w 6091008"/>
                <a:gd name="connsiteY88" fmla="*/ 4554965 h 6858000"/>
                <a:gd name="connsiteX89" fmla="*/ 5276136 w 6091008"/>
                <a:gd name="connsiteY89" fmla="*/ 4480521 h 6858000"/>
                <a:gd name="connsiteX90" fmla="*/ 5297442 w 6091008"/>
                <a:gd name="connsiteY90" fmla="*/ 4404389 h 6858000"/>
                <a:gd name="connsiteX91" fmla="*/ 5318953 w 6091008"/>
                <a:gd name="connsiteY91" fmla="*/ 4328458 h 6858000"/>
                <a:gd name="connsiteX92" fmla="*/ 5328684 w 6091008"/>
                <a:gd name="connsiteY92" fmla="*/ 4291175 h 6858000"/>
                <a:gd name="connsiteX93" fmla="*/ 5337470 w 6091008"/>
                <a:gd name="connsiteY93" fmla="*/ 4254522 h 6858000"/>
                <a:gd name="connsiteX94" fmla="*/ 5353277 w 6091008"/>
                <a:gd name="connsiteY94" fmla="*/ 4181038 h 6858000"/>
                <a:gd name="connsiteX95" fmla="*/ 5366762 w 6091008"/>
                <a:gd name="connsiteY95" fmla="*/ 4107520 h 6858000"/>
                <a:gd name="connsiteX96" fmla="*/ 5373105 w 6091008"/>
                <a:gd name="connsiteY96" fmla="*/ 4070802 h 6858000"/>
                <a:gd name="connsiteX97" fmla="*/ 5378288 w 6091008"/>
                <a:gd name="connsiteY97" fmla="*/ 4034066 h 6858000"/>
                <a:gd name="connsiteX98" fmla="*/ 5383471 w 6091008"/>
                <a:gd name="connsiteY98" fmla="*/ 3997331 h 6858000"/>
                <a:gd name="connsiteX99" fmla="*/ 5387373 w 6091008"/>
                <a:gd name="connsiteY99" fmla="*/ 3960547 h 6858000"/>
                <a:gd name="connsiteX100" fmla="*/ 5375699 w 6091008"/>
                <a:gd name="connsiteY100" fmla="*/ 3369810 h 6858000"/>
                <a:gd name="connsiteX101" fmla="*/ 5225695 w 6091008"/>
                <a:gd name="connsiteY101" fmla="*/ 2777923 h 6858000"/>
                <a:gd name="connsiteX102" fmla="*/ 4989893 w 6091008"/>
                <a:gd name="connsiteY102" fmla="*/ 2181595 h 6858000"/>
                <a:gd name="connsiteX103" fmla="*/ 4856777 w 6091008"/>
                <a:gd name="connsiteY103" fmla="*/ 1872581 h 6858000"/>
                <a:gd name="connsiteX104" fmla="*/ 4729367 w 6091008"/>
                <a:gd name="connsiteY104" fmla="*/ 1547581 h 6858000"/>
                <a:gd name="connsiteX105" fmla="*/ 4510575 w 6091008"/>
                <a:gd name="connsiteY105" fmla="*/ 917244 h 6858000"/>
                <a:gd name="connsiteX106" fmla="*/ 4387446 w 6091008"/>
                <a:gd name="connsiteY106" fmla="*/ 626512 h 6858000"/>
                <a:gd name="connsiteX107" fmla="*/ 4227716 w 6091008"/>
                <a:gd name="connsiteY107" fmla="*/ 368510 h 6858000"/>
                <a:gd name="connsiteX108" fmla="*/ 4017774 w 6091008"/>
                <a:gd name="connsiteY108" fmla="*/ 161674 h 6858000"/>
                <a:gd name="connsiteX109" fmla="*/ 3761542 w 6091008"/>
                <a:gd name="connsiteY109" fmla="*/ 19860 h 6858000"/>
                <a:gd name="connsiteX110" fmla="*/ 3727185 w 6091008"/>
                <a:gd name="connsiteY110" fmla="*/ 6533 h 6858000"/>
                <a:gd name="connsiteX111" fmla="*/ 1325680 w 6091008"/>
                <a:gd name="connsiteY111" fmla="*/ 0 h 6858000"/>
                <a:gd name="connsiteX112" fmla="*/ 2347354 w 6091008"/>
                <a:gd name="connsiteY112" fmla="*/ 0 h 6858000"/>
                <a:gd name="connsiteX113" fmla="*/ 2262734 w 6091008"/>
                <a:gd name="connsiteY113" fmla="*/ 20581 h 6858000"/>
                <a:gd name="connsiteX114" fmla="*/ 1969830 w 6091008"/>
                <a:gd name="connsiteY114" fmla="*/ 118108 h 6858000"/>
                <a:gd name="connsiteX115" fmla="*/ 1897367 w 6091008"/>
                <a:gd name="connsiteY115" fmla="*/ 145059 h 6858000"/>
                <a:gd name="connsiteX116" fmla="*/ 1825860 w 6091008"/>
                <a:gd name="connsiteY116" fmla="*/ 175210 h 6858000"/>
                <a:gd name="connsiteX117" fmla="*/ 1754258 w 6091008"/>
                <a:gd name="connsiteY117" fmla="*/ 204746 h 6858000"/>
                <a:gd name="connsiteX118" fmla="*/ 1683442 w 6091008"/>
                <a:gd name="connsiteY118" fmla="*/ 237143 h 6858000"/>
                <a:gd name="connsiteX119" fmla="*/ 1612330 w 6091008"/>
                <a:gd name="connsiteY119" fmla="*/ 268724 h 6858000"/>
                <a:gd name="connsiteX120" fmla="*/ 1542244 w 6091008"/>
                <a:gd name="connsiteY120" fmla="*/ 303229 h 6858000"/>
                <a:gd name="connsiteX121" fmla="*/ 1471990 w 6091008"/>
                <a:gd name="connsiteY121" fmla="*/ 337395 h 6858000"/>
                <a:gd name="connsiteX122" fmla="*/ 1402813 w 6091008"/>
                <a:gd name="connsiteY122" fmla="*/ 374794 h 6858000"/>
                <a:gd name="connsiteX123" fmla="*/ 1333886 w 6091008"/>
                <a:gd name="connsiteY123" fmla="*/ 412702 h 6858000"/>
                <a:gd name="connsiteX124" fmla="*/ 1266278 w 6091008"/>
                <a:gd name="connsiteY124" fmla="*/ 453907 h 6858000"/>
                <a:gd name="connsiteX125" fmla="*/ 1199136 w 6091008"/>
                <a:gd name="connsiteY125" fmla="*/ 496266 h 6858000"/>
                <a:gd name="connsiteX126" fmla="*/ 1182302 w 6091008"/>
                <a:gd name="connsiteY126" fmla="*/ 506917 h 6858000"/>
                <a:gd name="connsiteX127" fmla="*/ 1166009 w 6091008"/>
                <a:gd name="connsiteY127" fmla="*/ 518449 h 6858000"/>
                <a:gd name="connsiteX128" fmla="*/ 1133302 w 6091008"/>
                <a:gd name="connsiteY128" fmla="*/ 541479 h 6858000"/>
                <a:gd name="connsiteX129" fmla="*/ 1067923 w 6091008"/>
                <a:gd name="connsiteY129" fmla="*/ 587403 h 6858000"/>
                <a:gd name="connsiteX130" fmla="*/ 1051509 w 6091008"/>
                <a:gd name="connsiteY130" fmla="*/ 598902 h 6858000"/>
                <a:gd name="connsiteX131" fmla="*/ 1035673 w 6091008"/>
                <a:gd name="connsiteY131" fmla="*/ 611145 h 6858000"/>
                <a:gd name="connsiteX132" fmla="*/ 1003878 w 6091008"/>
                <a:gd name="connsiteY132" fmla="*/ 635598 h 6858000"/>
                <a:gd name="connsiteX133" fmla="*/ 877673 w 6091008"/>
                <a:gd name="connsiteY133" fmla="*/ 735582 h 6858000"/>
                <a:gd name="connsiteX134" fmla="*/ 417533 w 6091008"/>
                <a:gd name="connsiteY134" fmla="*/ 1198720 h 6858000"/>
                <a:gd name="connsiteX135" fmla="*/ 54935 w 6091008"/>
                <a:gd name="connsiteY135" fmla="*/ 1756293 h 6858000"/>
                <a:gd name="connsiteX136" fmla="*/ 17844 w 6091008"/>
                <a:gd name="connsiteY136" fmla="*/ 1831433 h 6858000"/>
                <a:gd name="connsiteX137" fmla="*/ 0 w 6091008"/>
                <a:gd name="connsiteY137" fmla="*/ 1869131 h 6858000"/>
                <a:gd name="connsiteX138" fmla="*/ 0 w 6091008"/>
                <a:gd name="connsiteY138" fmla="*/ 1198550 h 6858000"/>
                <a:gd name="connsiteX139" fmla="*/ 185957 w 6091008"/>
                <a:gd name="connsiteY139" fmla="*/ 961506 h 6858000"/>
                <a:gd name="connsiteX140" fmla="*/ 689746 w 6091008"/>
                <a:gd name="connsiteY140" fmla="*/ 447064 h 6858000"/>
                <a:gd name="connsiteX141" fmla="*/ 827126 w 6091008"/>
                <a:gd name="connsiteY141" fmla="*/ 333881 h 6858000"/>
                <a:gd name="connsiteX142" fmla="*/ 968997 w 6091008"/>
                <a:gd name="connsiteY142" fmla="*/ 228085 h 6858000"/>
                <a:gd name="connsiteX143" fmla="*/ 1004883 w 6091008"/>
                <a:gd name="connsiteY143" fmla="*/ 202373 h 6858000"/>
                <a:gd name="connsiteX144" fmla="*/ 1022826 w 6091008"/>
                <a:gd name="connsiteY144" fmla="*/ 189517 h 6858000"/>
                <a:gd name="connsiteX145" fmla="*/ 1041187 w 6091008"/>
                <a:gd name="connsiteY145" fmla="*/ 177509 h 6858000"/>
                <a:gd name="connsiteX146" fmla="*/ 1114760 w 6091008"/>
                <a:gd name="connsiteY146" fmla="*/ 129512 h 6858000"/>
                <a:gd name="connsiteX147" fmla="*/ 1188498 w 6091008"/>
                <a:gd name="connsiteY147" fmla="*/ 81854 h 6858000"/>
                <a:gd name="connsiteX148" fmla="*/ 1263461 w 6091008"/>
                <a:gd name="connsiteY148" fmla="*/ 3688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Lst>
              <a:rect l="l" t="t" r="r" b="b"/>
              <a:pathLst>
                <a:path w="6091008" h="6858000">
                  <a:moveTo>
                    <a:pt x="0" y="5476844"/>
                  </a:moveTo>
                  <a:lnTo>
                    <a:pt x="15220" y="5501668"/>
                  </a:lnTo>
                  <a:cubicBezTo>
                    <a:pt x="69097" y="5585141"/>
                    <a:pt x="130925" y="5654403"/>
                    <a:pt x="198940" y="5717964"/>
                  </a:cubicBezTo>
                  <a:lnTo>
                    <a:pt x="251499" y="5763842"/>
                  </a:lnTo>
                  <a:lnTo>
                    <a:pt x="308460" y="5806337"/>
                  </a:lnTo>
                  <a:cubicBezTo>
                    <a:pt x="326685" y="5820934"/>
                    <a:pt x="348384" y="5833667"/>
                    <a:pt x="368305" y="5847248"/>
                  </a:cubicBezTo>
                  <a:cubicBezTo>
                    <a:pt x="388782" y="5860683"/>
                    <a:pt x="408424" y="5874336"/>
                    <a:pt x="430451" y="5887305"/>
                  </a:cubicBezTo>
                  <a:cubicBezTo>
                    <a:pt x="601703" y="5991186"/>
                    <a:pt x="792871" y="6091279"/>
                    <a:pt x="975811" y="6205653"/>
                  </a:cubicBezTo>
                  <a:cubicBezTo>
                    <a:pt x="1159565" y="6318920"/>
                    <a:pt x="1337666" y="6443625"/>
                    <a:pt x="1510250" y="6575390"/>
                  </a:cubicBezTo>
                  <a:cubicBezTo>
                    <a:pt x="1658997" y="6690317"/>
                    <a:pt x="1824862" y="6774210"/>
                    <a:pt x="2002437" y="6825029"/>
                  </a:cubicBezTo>
                  <a:cubicBezTo>
                    <a:pt x="2046812" y="6837803"/>
                    <a:pt x="2091936" y="6848385"/>
                    <a:pt x="2137670" y="6856874"/>
                  </a:cubicBezTo>
                  <a:lnTo>
                    <a:pt x="2145778" y="6858000"/>
                  </a:lnTo>
                  <a:lnTo>
                    <a:pt x="1098858" y="6858000"/>
                  </a:lnTo>
                  <a:lnTo>
                    <a:pt x="1004166" y="6786858"/>
                  </a:lnTo>
                  <a:cubicBezTo>
                    <a:pt x="920997" y="6725805"/>
                    <a:pt x="837118" y="6666016"/>
                    <a:pt x="751974" y="6608169"/>
                  </a:cubicBezTo>
                  <a:lnTo>
                    <a:pt x="623305" y="6522172"/>
                  </a:lnTo>
                  <a:lnTo>
                    <a:pt x="492346" y="6437477"/>
                  </a:lnTo>
                  <a:lnTo>
                    <a:pt x="358536" y="6352312"/>
                  </a:lnTo>
                  <a:lnTo>
                    <a:pt x="290710" y="6308820"/>
                  </a:lnTo>
                  <a:lnTo>
                    <a:pt x="221792" y="6263122"/>
                  </a:lnTo>
                  <a:cubicBezTo>
                    <a:pt x="198889" y="6248595"/>
                    <a:pt x="175526" y="6231442"/>
                    <a:pt x="152460" y="6215106"/>
                  </a:cubicBezTo>
                  <a:cubicBezTo>
                    <a:pt x="129301" y="6198154"/>
                    <a:pt x="105988" y="6183223"/>
                    <a:pt x="83055" y="6163978"/>
                  </a:cubicBezTo>
                  <a:lnTo>
                    <a:pt x="14161" y="6109014"/>
                  </a:lnTo>
                  <a:lnTo>
                    <a:pt x="0" y="6096195"/>
                  </a:lnTo>
                  <a:close/>
                  <a:moveTo>
                    <a:pt x="3707444" y="0"/>
                  </a:moveTo>
                  <a:lnTo>
                    <a:pt x="4265528" y="0"/>
                  </a:lnTo>
                  <a:lnTo>
                    <a:pt x="4291472" y="15596"/>
                  </a:lnTo>
                  <a:cubicBezTo>
                    <a:pt x="4339292" y="47637"/>
                    <a:pt x="4385917" y="82210"/>
                    <a:pt x="4431124" y="119052"/>
                  </a:cubicBezTo>
                  <a:cubicBezTo>
                    <a:pt x="4612085" y="266897"/>
                    <a:pt x="4766658" y="451392"/>
                    <a:pt x="4899570" y="643769"/>
                  </a:cubicBezTo>
                  <a:cubicBezTo>
                    <a:pt x="5032421" y="836866"/>
                    <a:pt x="5144168" y="1037706"/>
                    <a:pt x="5247925" y="1232134"/>
                  </a:cubicBezTo>
                  <a:cubicBezTo>
                    <a:pt x="5299886" y="1329516"/>
                    <a:pt x="5349860" y="1425631"/>
                    <a:pt x="5401234" y="1518442"/>
                  </a:cubicBezTo>
                  <a:lnTo>
                    <a:pt x="5480921" y="1662114"/>
                  </a:lnTo>
                  <a:cubicBezTo>
                    <a:pt x="5508162" y="1711659"/>
                    <a:pt x="5535098" y="1761858"/>
                    <a:pt x="5561804" y="1812436"/>
                  </a:cubicBezTo>
                  <a:cubicBezTo>
                    <a:pt x="5668394" y="2015131"/>
                    <a:pt x="5769309" y="2228374"/>
                    <a:pt x="5855037" y="2457716"/>
                  </a:cubicBezTo>
                  <a:cubicBezTo>
                    <a:pt x="5940757" y="2686612"/>
                    <a:pt x="6011031" y="2932566"/>
                    <a:pt x="6052254" y="3193699"/>
                  </a:cubicBezTo>
                  <a:cubicBezTo>
                    <a:pt x="6093625" y="3454283"/>
                    <a:pt x="6103924" y="3730828"/>
                    <a:pt x="6073151" y="4004612"/>
                  </a:cubicBezTo>
                  <a:lnTo>
                    <a:pt x="6067309" y="4055890"/>
                  </a:lnTo>
                  <a:cubicBezTo>
                    <a:pt x="6065066" y="4072953"/>
                    <a:pt x="6062462" y="4089919"/>
                    <a:pt x="6059979" y="4106917"/>
                  </a:cubicBezTo>
                  <a:lnTo>
                    <a:pt x="6052371" y="4158016"/>
                  </a:lnTo>
                  <a:cubicBezTo>
                    <a:pt x="6049766" y="4174982"/>
                    <a:pt x="6046401" y="4191890"/>
                    <a:pt x="6043434" y="4208759"/>
                  </a:cubicBezTo>
                  <a:cubicBezTo>
                    <a:pt x="6037102" y="4242536"/>
                    <a:pt x="6031011" y="4276380"/>
                    <a:pt x="6023229" y="4309769"/>
                  </a:cubicBezTo>
                  <a:cubicBezTo>
                    <a:pt x="6015690" y="4343223"/>
                    <a:pt x="6008874" y="4376870"/>
                    <a:pt x="5999922" y="4409799"/>
                  </a:cubicBezTo>
                  <a:lnTo>
                    <a:pt x="5987157" y="4459369"/>
                  </a:lnTo>
                  <a:cubicBezTo>
                    <a:pt x="5982945" y="4476053"/>
                    <a:pt x="5978687" y="4492427"/>
                    <a:pt x="5973731" y="4508027"/>
                  </a:cubicBezTo>
                  <a:lnTo>
                    <a:pt x="5944653" y="4602538"/>
                  </a:lnTo>
                  <a:lnTo>
                    <a:pt x="5915334" y="4696982"/>
                  </a:lnTo>
                  <a:cubicBezTo>
                    <a:pt x="5905346" y="4728457"/>
                    <a:pt x="5892944" y="4759283"/>
                    <a:pt x="5881786" y="4790295"/>
                  </a:cubicBezTo>
                  <a:cubicBezTo>
                    <a:pt x="5791737" y="5038923"/>
                    <a:pt x="5677271" y="5280123"/>
                    <a:pt x="5539609" y="5504511"/>
                  </a:cubicBezTo>
                  <a:lnTo>
                    <a:pt x="5432400" y="5669348"/>
                  </a:lnTo>
                  <a:cubicBezTo>
                    <a:pt x="5423763" y="5683225"/>
                    <a:pt x="5413823" y="5696165"/>
                    <a:pt x="5404330" y="5709372"/>
                  </a:cubicBezTo>
                  <a:lnTo>
                    <a:pt x="5375525" y="5748757"/>
                  </a:lnTo>
                  <a:lnTo>
                    <a:pt x="5317831" y="5827355"/>
                  </a:lnTo>
                  <a:cubicBezTo>
                    <a:pt x="5308217" y="5840529"/>
                    <a:pt x="5298639" y="5853567"/>
                    <a:pt x="5288208" y="5865932"/>
                  </a:cubicBezTo>
                  <a:cubicBezTo>
                    <a:pt x="5283153" y="5872232"/>
                    <a:pt x="5278509" y="5878936"/>
                    <a:pt x="5273251" y="5885035"/>
                  </a:cubicBezTo>
                  <a:cubicBezTo>
                    <a:pt x="5267908" y="5890963"/>
                    <a:pt x="5262120" y="5896624"/>
                    <a:pt x="5256656" y="5902520"/>
                  </a:cubicBezTo>
                  <a:lnTo>
                    <a:pt x="5189858" y="5971616"/>
                  </a:lnTo>
                  <a:cubicBezTo>
                    <a:pt x="5178681" y="5982899"/>
                    <a:pt x="5167959" y="5994892"/>
                    <a:pt x="5156287" y="6005600"/>
                  </a:cubicBezTo>
                  <a:lnTo>
                    <a:pt x="5121598" y="6037962"/>
                  </a:lnTo>
                  <a:lnTo>
                    <a:pt x="5051798" y="6101838"/>
                  </a:lnTo>
                  <a:cubicBezTo>
                    <a:pt x="4864110" y="6268956"/>
                    <a:pt x="4663874" y="6407541"/>
                    <a:pt x="4463594" y="6532280"/>
                  </a:cubicBezTo>
                  <a:cubicBezTo>
                    <a:pt x="4438472" y="6547774"/>
                    <a:pt x="4413434" y="6563439"/>
                    <a:pt x="4388637" y="6579169"/>
                  </a:cubicBezTo>
                  <a:lnTo>
                    <a:pt x="4312856" y="6623337"/>
                  </a:lnTo>
                  <a:lnTo>
                    <a:pt x="4237558" y="6667632"/>
                  </a:lnTo>
                  <a:cubicBezTo>
                    <a:pt x="4212548" y="6682715"/>
                    <a:pt x="4186842" y="6695553"/>
                    <a:pt x="4161774" y="6709883"/>
                  </a:cubicBezTo>
                  <a:cubicBezTo>
                    <a:pt x="4111167" y="6737392"/>
                    <a:pt x="4061123" y="6766670"/>
                    <a:pt x="4010448" y="6792981"/>
                  </a:cubicBezTo>
                  <a:cubicBezTo>
                    <a:pt x="3985322" y="6806562"/>
                    <a:pt x="3960037" y="6820248"/>
                    <a:pt x="3935163" y="6834338"/>
                  </a:cubicBezTo>
                  <a:lnTo>
                    <a:pt x="3892887" y="6858000"/>
                  </a:lnTo>
                  <a:lnTo>
                    <a:pt x="2743942" y="6858000"/>
                  </a:lnTo>
                  <a:lnTo>
                    <a:pt x="2852577" y="6838910"/>
                  </a:lnTo>
                  <a:cubicBezTo>
                    <a:pt x="2949686" y="6818527"/>
                    <a:pt x="3046805" y="6791706"/>
                    <a:pt x="3143255" y="6759775"/>
                  </a:cubicBezTo>
                  <a:cubicBezTo>
                    <a:pt x="3239807" y="6727945"/>
                    <a:pt x="3335416" y="6689975"/>
                    <a:pt x="3430899" y="6650056"/>
                  </a:cubicBezTo>
                  <a:cubicBezTo>
                    <a:pt x="3526299" y="6609969"/>
                    <a:pt x="3621242" y="6565786"/>
                    <a:pt x="3713289" y="6514054"/>
                  </a:cubicBezTo>
                  <a:cubicBezTo>
                    <a:pt x="3805137" y="6460650"/>
                    <a:pt x="3895762" y="6401178"/>
                    <a:pt x="3981228" y="6334878"/>
                  </a:cubicBezTo>
                  <a:cubicBezTo>
                    <a:pt x="4024934" y="6303166"/>
                    <a:pt x="4066572" y="6268544"/>
                    <a:pt x="4107885" y="6233689"/>
                  </a:cubicBezTo>
                  <a:cubicBezTo>
                    <a:pt x="4128602" y="6216277"/>
                    <a:pt x="4149365" y="6199173"/>
                    <a:pt x="4169795" y="6181389"/>
                  </a:cubicBezTo>
                  <a:cubicBezTo>
                    <a:pt x="4189729" y="6163032"/>
                    <a:pt x="4209542" y="6144643"/>
                    <a:pt x="4229189" y="6125914"/>
                  </a:cubicBezTo>
                  <a:cubicBezTo>
                    <a:pt x="4387326" y="5978255"/>
                    <a:pt x="4528049" y="5812977"/>
                    <a:pt x="4652064" y="5641457"/>
                  </a:cubicBezTo>
                  <a:lnTo>
                    <a:pt x="4697555" y="5576516"/>
                  </a:lnTo>
                  <a:lnTo>
                    <a:pt x="4720492" y="5544537"/>
                  </a:lnTo>
                  <a:cubicBezTo>
                    <a:pt x="4728246" y="5533956"/>
                    <a:pt x="4734819" y="5522469"/>
                    <a:pt x="4741922" y="5511420"/>
                  </a:cubicBezTo>
                  <a:lnTo>
                    <a:pt x="4784179" y="5445022"/>
                  </a:lnTo>
                  <a:cubicBezTo>
                    <a:pt x="4787730" y="5439497"/>
                    <a:pt x="4791161" y="5433940"/>
                    <a:pt x="4794796" y="5428584"/>
                  </a:cubicBezTo>
                  <a:cubicBezTo>
                    <a:pt x="4798637" y="5423432"/>
                    <a:pt x="4803091" y="5418884"/>
                    <a:pt x="4807173" y="5413795"/>
                  </a:cubicBezTo>
                  <a:cubicBezTo>
                    <a:pt x="4815384" y="5403926"/>
                    <a:pt x="4822656" y="5393214"/>
                    <a:pt x="4830010" y="5382674"/>
                  </a:cubicBezTo>
                  <a:lnTo>
                    <a:pt x="4874298" y="5319323"/>
                  </a:lnTo>
                  <a:lnTo>
                    <a:pt x="4896484" y="5287734"/>
                  </a:lnTo>
                  <a:cubicBezTo>
                    <a:pt x="4903839" y="5277191"/>
                    <a:pt x="4911520" y="5266885"/>
                    <a:pt x="4918019" y="5255673"/>
                  </a:cubicBezTo>
                  <a:lnTo>
                    <a:pt x="4999238" y="5124058"/>
                  </a:lnTo>
                  <a:cubicBezTo>
                    <a:pt x="5102559" y="4945225"/>
                    <a:pt x="5185787" y="4753943"/>
                    <a:pt x="5251271" y="4554965"/>
                  </a:cubicBezTo>
                  <a:cubicBezTo>
                    <a:pt x="5259371" y="4530051"/>
                    <a:pt x="5268846" y="4505799"/>
                    <a:pt x="5276136" y="4480521"/>
                  </a:cubicBezTo>
                  <a:lnTo>
                    <a:pt x="5297442" y="4404389"/>
                  </a:lnTo>
                  <a:lnTo>
                    <a:pt x="5318953" y="4328458"/>
                  </a:lnTo>
                  <a:cubicBezTo>
                    <a:pt x="5322895" y="4315679"/>
                    <a:pt x="5325929" y="4303390"/>
                    <a:pt x="5328684" y="4291175"/>
                  </a:cubicBezTo>
                  <a:lnTo>
                    <a:pt x="5337470" y="4254522"/>
                  </a:lnTo>
                  <a:cubicBezTo>
                    <a:pt x="5343899" y="4230045"/>
                    <a:pt x="5348129" y="4205565"/>
                    <a:pt x="5353277" y="4181038"/>
                  </a:cubicBezTo>
                  <a:cubicBezTo>
                    <a:pt x="5358786" y="4156608"/>
                    <a:pt x="5362533" y="4132000"/>
                    <a:pt x="5366762" y="4107520"/>
                  </a:cubicBezTo>
                  <a:cubicBezTo>
                    <a:pt x="5368877" y="4095280"/>
                    <a:pt x="5371390" y="4083000"/>
                    <a:pt x="5373105" y="4070802"/>
                  </a:cubicBezTo>
                  <a:lnTo>
                    <a:pt x="5378288" y="4034066"/>
                  </a:lnTo>
                  <a:lnTo>
                    <a:pt x="5383471" y="3997331"/>
                  </a:lnTo>
                  <a:lnTo>
                    <a:pt x="5387373" y="3960547"/>
                  </a:lnTo>
                  <a:cubicBezTo>
                    <a:pt x="5408513" y="3764258"/>
                    <a:pt x="5404752" y="3567184"/>
                    <a:pt x="5375699" y="3369810"/>
                  </a:cubicBezTo>
                  <a:cubicBezTo>
                    <a:pt x="5347044" y="3172396"/>
                    <a:pt x="5293473" y="2975222"/>
                    <a:pt x="5225695" y="2777923"/>
                  </a:cubicBezTo>
                  <a:cubicBezTo>
                    <a:pt x="5157675" y="2580560"/>
                    <a:pt x="5075729" y="2382997"/>
                    <a:pt x="4989893" y="2181595"/>
                  </a:cubicBezTo>
                  <a:lnTo>
                    <a:pt x="4856777" y="1872581"/>
                  </a:lnTo>
                  <a:cubicBezTo>
                    <a:pt x="4811108" y="1763784"/>
                    <a:pt x="4768691" y="1655416"/>
                    <a:pt x="4729367" y="1547581"/>
                  </a:cubicBezTo>
                  <a:cubicBezTo>
                    <a:pt x="4650320" y="1331954"/>
                    <a:pt x="4585048" y="1118545"/>
                    <a:pt x="4510575" y="917244"/>
                  </a:cubicBezTo>
                  <a:cubicBezTo>
                    <a:pt x="4473339" y="816594"/>
                    <a:pt x="4433491" y="718925"/>
                    <a:pt x="4387446" y="626512"/>
                  </a:cubicBezTo>
                  <a:cubicBezTo>
                    <a:pt x="4341559" y="533993"/>
                    <a:pt x="4289352" y="446701"/>
                    <a:pt x="4227716" y="368510"/>
                  </a:cubicBezTo>
                  <a:cubicBezTo>
                    <a:pt x="4166554" y="290006"/>
                    <a:pt x="4096194" y="220222"/>
                    <a:pt x="4017774" y="161674"/>
                  </a:cubicBezTo>
                  <a:cubicBezTo>
                    <a:pt x="3939391" y="102989"/>
                    <a:pt x="3853034" y="55709"/>
                    <a:pt x="3761542" y="19860"/>
                  </a:cubicBezTo>
                  <a:lnTo>
                    <a:pt x="3727185" y="6533"/>
                  </a:lnTo>
                  <a:close/>
                  <a:moveTo>
                    <a:pt x="1325680" y="0"/>
                  </a:moveTo>
                  <a:lnTo>
                    <a:pt x="2347354" y="0"/>
                  </a:lnTo>
                  <a:lnTo>
                    <a:pt x="2262734" y="20581"/>
                  </a:lnTo>
                  <a:cubicBezTo>
                    <a:pt x="2164073" y="49233"/>
                    <a:pt x="2066423" y="82020"/>
                    <a:pt x="1969830" y="118108"/>
                  </a:cubicBezTo>
                  <a:cubicBezTo>
                    <a:pt x="1945675" y="127092"/>
                    <a:pt x="1921391" y="135598"/>
                    <a:pt x="1897367" y="145059"/>
                  </a:cubicBezTo>
                  <a:cubicBezTo>
                    <a:pt x="1873522" y="155302"/>
                    <a:pt x="1849679" y="165546"/>
                    <a:pt x="1825860" y="175210"/>
                  </a:cubicBezTo>
                  <a:lnTo>
                    <a:pt x="1754258" y="204746"/>
                  </a:lnTo>
                  <a:lnTo>
                    <a:pt x="1683442" y="237143"/>
                  </a:lnTo>
                  <a:cubicBezTo>
                    <a:pt x="1659851" y="247896"/>
                    <a:pt x="1636127" y="258172"/>
                    <a:pt x="1612330" y="268724"/>
                  </a:cubicBezTo>
                  <a:lnTo>
                    <a:pt x="1542244" y="303229"/>
                  </a:lnTo>
                  <a:lnTo>
                    <a:pt x="1471990" y="337395"/>
                  </a:lnTo>
                  <a:cubicBezTo>
                    <a:pt x="1448660" y="349103"/>
                    <a:pt x="1425927" y="362441"/>
                    <a:pt x="1402813" y="374794"/>
                  </a:cubicBezTo>
                  <a:lnTo>
                    <a:pt x="1333886" y="412702"/>
                  </a:lnTo>
                  <a:cubicBezTo>
                    <a:pt x="1310940" y="425394"/>
                    <a:pt x="1288842" y="440228"/>
                    <a:pt x="1266278" y="453907"/>
                  </a:cubicBezTo>
                  <a:lnTo>
                    <a:pt x="1199136" y="496266"/>
                  </a:lnTo>
                  <a:lnTo>
                    <a:pt x="1182302" y="506917"/>
                  </a:lnTo>
                  <a:lnTo>
                    <a:pt x="1166009" y="518449"/>
                  </a:lnTo>
                  <a:lnTo>
                    <a:pt x="1133302" y="541479"/>
                  </a:lnTo>
                  <a:lnTo>
                    <a:pt x="1067923" y="587403"/>
                  </a:lnTo>
                  <a:lnTo>
                    <a:pt x="1051509" y="598902"/>
                  </a:lnTo>
                  <a:lnTo>
                    <a:pt x="1035673" y="611145"/>
                  </a:lnTo>
                  <a:lnTo>
                    <a:pt x="1003878" y="635598"/>
                  </a:lnTo>
                  <a:cubicBezTo>
                    <a:pt x="961473" y="668248"/>
                    <a:pt x="918407" y="699983"/>
                    <a:pt x="877673" y="735582"/>
                  </a:cubicBezTo>
                  <a:cubicBezTo>
                    <a:pt x="711850" y="872792"/>
                    <a:pt x="555901" y="1026776"/>
                    <a:pt x="417533" y="1198720"/>
                  </a:cubicBezTo>
                  <a:cubicBezTo>
                    <a:pt x="278999" y="1370325"/>
                    <a:pt x="156917" y="1557820"/>
                    <a:pt x="54935" y="1756293"/>
                  </a:cubicBezTo>
                  <a:lnTo>
                    <a:pt x="17844" y="1831433"/>
                  </a:lnTo>
                  <a:lnTo>
                    <a:pt x="0" y="1869131"/>
                  </a:lnTo>
                  <a:lnTo>
                    <a:pt x="0" y="1198550"/>
                  </a:lnTo>
                  <a:lnTo>
                    <a:pt x="185957" y="961506"/>
                  </a:lnTo>
                  <a:cubicBezTo>
                    <a:pt x="342426" y="776600"/>
                    <a:pt x="509755" y="602849"/>
                    <a:pt x="689746" y="447064"/>
                  </a:cubicBezTo>
                  <a:cubicBezTo>
                    <a:pt x="733932" y="406795"/>
                    <a:pt x="780859" y="370795"/>
                    <a:pt x="827126" y="333881"/>
                  </a:cubicBezTo>
                  <a:cubicBezTo>
                    <a:pt x="872886" y="295949"/>
                    <a:pt x="921195" y="262526"/>
                    <a:pt x="968997" y="228085"/>
                  </a:cubicBezTo>
                  <a:lnTo>
                    <a:pt x="1004883" y="202373"/>
                  </a:lnTo>
                  <a:lnTo>
                    <a:pt x="1022826" y="189517"/>
                  </a:lnTo>
                  <a:lnTo>
                    <a:pt x="1041187" y="177509"/>
                  </a:lnTo>
                  <a:lnTo>
                    <a:pt x="1114760" y="129512"/>
                  </a:lnTo>
                  <a:cubicBezTo>
                    <a:pt x="1139435" y="113750"/>
                    <a:pt x="1163439" y="96630"/>
                    <a:pt x="1188498" y="81854"/>
                  </a:cubicBezTo>
                  <a:lnTo>
                    <a:pt x="1263461" y="36880"/>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D01D44A9-1D51-461B-A228-06F6C500B0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55600" cy="6858000"/>
            </a:xfrm>
            <a:custGeom>
              <a:avLst/>
              <a:gdLst>
                <a:gd name="connsiteX0" fmla="*/ 0 w 6055600"/>
                <a:gd name="connsiteY0" fmla="*/ 5960220 h 6858000"/>
                <a:gd name="connsiteX1" fmla="*/ 36039 w 6055600"/>
                <a:gd name="connsiteY1" fmla="*/ 6002605 h 6858000"/>
                <a:gd name="connsiteX2" fmla="*/ 92950 w 6055600"/>
                <a:gd name="connsiteY2" fmla="*/ 6059050 h 6858000"/>
                <a:gd name="connsiteX3" fmla="*/ 153706 w 6055600"/>
                <a:gd name="connsiteY3" fmla="*/ 6111427 h 6858000"/>
                <a:gd name="connsiteX4" fmla="*/ 216806 w 6055600"/>
                <a:gd name="connsiteY4" fmla="*/ 6161603 h 6858000"/>
                <a:gd name="connsiteX5" fmla="*/ 281945 w 6055600"/>
                <a:gd name="connsiteY5" fmla="*/ 6209777 h 6858000"/>
                <a:gd name="connsiteX6" fmla="*/ 553337 w 6055600"/>
                <a:gd name="connsiteY6" fmla="*/ 6391500 h 6858000"/>
                <a:gd name="connsiteX7" fmla="*/ 690543 w 6055600"/>
                <a:gd name="connsiteY7" fmla="*/ 6481634 h 6858000"/>
                <a:gd name="connsiteX8" fmla="*/ 827127 w 6055600"/>
                <a:gd name="connsiteY8" fmla="*/ 6573159 h 6858000"/>
                <a:gd name="connsiteX9" fmla="*/ 1095915 w 6055600"/>
                <a:gd name="connsiteY9" fmla="*/ 6762202 h 6858000"/>
                <a:gd name="connsiteX10" fmla="*/ 1224853 w 6055600"/>
                <a:gd name="connsiteY10" fmla="*/ 6858000 h 6858000"/>
                <a:gd name="connsiteX11" fmla="*/ 1154072 w 6055600"/>
                <a:gd name="connsiteY11" fmla="*/ 6858000 h 6858000"/>
                <a:gd name="connsiteX12" fmla="*/ 1073489 w 6055600"/>
                <a:gd name="connsiteY12" fmla="*/ 6799140 h 6858000"/>
                <a:gd name="connsiteX13" fmla="*/ 800175 w 6055600"/>
                <a:gd name="connsiteY13" fmla="*/ 6620441 h 6858000"/>
                <a:gd name="connsiteX14" fmla="*/ 231518 w 6055600"/>
                <a:gd name="connsiteY14" fmla="*/ 6299323 h 6858000"/>
                <a:gd name="connsiteX15" fmla="*/ 160401 w 6055600"/>
                <a:gd name="connsiteY15" fmla="*/ 6256627 h 6858000"/>
                <a:gd name="connsiteX16" fmla="*/ 89697 w 6055600"/>
                <a:gd name="connsiteY16" fmla="*/ 6211916 h 6858000"/>
                <a:gd name="connsiteX17" fmla="*/ 20148 w 6055600"/>
                <a:gd name="connsiteY17" fmla="*/ 6163835 h 6858000"/>
                <a:gd name="connsiteX18" fmla="*/ 0 w 6055600"/>
                <a:gd name="connsiteY18" fmla="*/ 6147796 h 6858000"/>
                <a:gd name="connsiteX19" fmla="*/ 3748345 w 6055600"/>
                <a:gd name="connsiteY19" fmla="*/ 0 h 6858000"/>
                <a:gd name="connsiteX20" fmla="*/ 4277792 w 6055600"/>
                <a:gd name="connsiteY20" fmla="*/ 0 h 6858000"/>
                <a:gd name="connsiteX21" fmla="*/ 4339531 w 6055600"/>
                <a:gd name="connsiteY21" fmla="*/ 40262 h 6858000"/>
                <a:gd name="connsiteX22" fmla="*/ 4476306 w 6055600"/>
                <a:gd name="connsiteY22" fmla="*/ 153922 h 6858000"/>
                <a:gd name="connsiteX23" fmla="*/ 4713639 w 6055600"/>
                <a:gd name="connsiteY23" fmla="*/ 422076 h 6858000"/>
                <a:gd name="connsiteX24" fmla="*/ 4906991 w 6055600"/>
                <a:gd name="connsiteY24" fmla="*/ 723463 h 6858000"/>
                <a:gd name="connsiteX25" fmla="*/ 5070511 w 6055600"/>
                <a:gd name="connsiteY25" fmla="*/ 1037524 h 6858000"/>
                <a:gd name="connsiteX26" fmla="*/ 5219493 w 6055600"/>
                <a:gd name="connsiteY26" fmla="*/ 1352079 h 6858000"/>
                <a:gd name="connsiteX27" fmla="*/ 5367779 w 6055600"/>
                <a:gd name="connsiteY27" fmla="*/ 1658945 h 6858000"/>
                <a:gd name="connsiteX28" fmla="*/ 5446095 w 6055600"/>
                <a:gd name="connsiteY28" fmla="*/ 1811301 h 6858000"/>
                <a:gd name="connsiteX29" fmla="*/ 5525115 w 6055600"/>
                <a:gd name="connsiteY29" fmla="*/ 1967103 h 6858000"/>
                <a:gd name="connsiteX30" fmla="*/ 5816642 w 6055600"/>
                <a:gd name="connsiteY30" fmla="*/ 2618837 h 6858000"/>
                <a:gd name="connsiteX31" fmla="*/ 6015787 w 6055600"/>
                <a:gd name="connsiteY31" fmla="*/ 3339957 h 6858000"/>
                <a:gd name="connsiteX32" fmla="*/ 6054206 w 6055600"/>
                <a:gd name="connsiteY32" fmla="*/ 3727239 h 6858000"/>
                <a:gd name="connsiteX33" fmla="*/ 6039811 w 6055600"/>
                <a:gd name="connsiteY33" fmla="*/ 4122735 h 6858000"/>
                <a:gd name="connsiteX34" fmla="*/ 5971601 w 6055600"/>
                <a:gd name="connsiteY34" fmla="*/ 4514288 h 6858000"/>
                <a:gd name="connsiteX35" fmla="*/ 5946751 w 6055600"/>
                <a:gd name="connsiteY35" fmla="*/ 4609838 h 6858000"/>
                <a:gd name="connsiteX36" fmla="*/ 5919986 w 6055600"/>
                <a:gd name="connsiteY36" fmla="*/ 4703178 h 6858000"/>
                <a:gd name="connsiteX37" fmla="*/ 5890731 w 6055600"/>
                <a:gd name="connsiteY37" fmla="*/ 4795992 h 6858000"/>
                <a:gd name="connsiteX38" fmla="*/ 5859058 w 6055600"/>
                <a:gd name="connsiteY38" fmla="*/ 4888015 h 6858000"/>
                <a:gd name="connsiteX39" fmla="*/ 5525053 w 6055600"/>
                <a:gd name="connsiteY39" fmla="*/ 5588449 h 6858000"/>
                <a:gd name="connsiteX40" fmla="*/ 5058962 w 6055600"/>
                <a:gd name="connsiteY40" fmla="*/ 6189929 h 6858000"/>
                <a:gd name="connsiteX41" fmla="*/ 4787706 w 6055600"/>
                <a:gd name="connsiteY41" fmla="*/ 6442985 h 6858000"/>
                <a:gd name="connsiteX42" fmla="*/ 4498686 w 6055600"/>
                <a:gd name="connsiteY42" fmla="*/ 6663678 h 6858000"/>
                <a:gd name="connsiteX43" fmla="*/ 4197167 w 6055600"/>
                <a:gd name="connsiteY43" fmla="*/ 6854053 h 6858000"/>
                <a:gd name="connsiteX44" fmla="*/ 4189720 w 6055600"/>
                <a:gd name="connsiteY44" fmla="*/ 6858000 h 6858000"/>
                <a:gd name="connsiteX45" fmla="*/ 3651929 w 6055600"/>
                <a:gd name="connsiteY45" fmla="*/ 6858000 h 6858000"/>
                <a:gd name="connsiteX46" fmla="*/ 3789040 w 6055600"/>
                <a:gd name="connsiteY46" fmla="*/ 6778034 h 6858000"/>
                <a:gd name="connsiteX47" fmla="*/ 4335568 w 6055600"/>
                <a:gd name="connsiteY47" fmla="*/ 6382709 h 6858000"/>
                <a:gd name="connsiteX48" fmla="*/ 4586923 w 6055600"/>
                <a:gd name="connsiteY48" fmla="*/ 6158577 h 6858000"/>
                <a:gd name="connsiteX49" fmla="*/ 4819585 w 6055600"/>
                <a:gd name="connsiteY49" fmla="*/ 5915847 h 6858000"/>
                <a:gd name="connsiteX50" fmla="*/ 5214727 w 6055600"/>
                <a:gd name="connsiteY50" fmla="*/ 5371094 h 6858000"/>
                <a:gd name="connsiteX51" fmla="*/ 5495409 w 6055600"/>
                <a:gd name="connsiteY51" fmla="*/ 4752778 h 6858000"/>
                <a:gd name="connsiteX52" fmla="*/ 5522322 w 6055600"/>
                <a:gd name="connsiteY52" fmla="*/ 4671511 h 6858000"/>
                <a:gd name="connsiteX53" fmla="*/ 5547631 w 6055600"/>
                <a:gd name="connsiteY53" fmla="*/ 4589675 h 6858000"/>
                <a:gd name="connsiteX54" fmla="*/ 5570792 w 6055600"/>
                <a:gd name="connsiteY54" fmla="*/ 4506978 h 6858000"/>
                <a:gd name="connsiteX55" fmla="*/ 5591541 w 6055600"/>
                <a:gd name="connsiteY55" fmla="*/ 4425334 h 6858000"/>
                <a:gd name="connsiteX56" fmla="*/ 5649500 w 6055600"/>
                <a:gd name="connsiteY56" fmla="*/ 4097286 h 6858000"/>
                <a:gd name="connsiteX57" fmla="*/ 5637615 w 6055600"/>
                <a:gd name="connsiteY57" fmla="*/ 3437524 h 6858000"/>
                <a:gd name="connsiteX58" fmla="*/ 5475454 w 6055600"/>
                <a:gd name="connsiteY58" fmla="*/ 2791575 h 6858000"/>
                <a:gd name="connsiteX59" fmla="*/ 5217600 w 6055600"/>
                <a:gd name="connsiteY59" fmla="*/ 2164719 h 6858000"/>
                <a:gd name="connsiteX60" fmla="*/ 5144941 w 6055600"/>
                <a:gd name="connsiteY60" fmla="*/ 2009490 h 6858000"/>
                <a:gd name="connsiteX61" fmla="*/ 5070052 w 6055600"/>
                <a:gd name="connsiteY61" fmla="*/ 1851823 h 6858000"/>
                <a:gd name="connsiteX62" fmla="*/ 4926984 w 6055600"/>
                <a:gd name="connsiteY62" fmla="*/ 1529226 h 6858000"/>
                <a:gd name="connsiteX63" fmla="*/ 4790925 w 6055600"/>
                <a:gd name="connsiteY63" fmla="*/ 1209923 h 6858000"/>
                <a:gd name="connsiteX64" fmla="*/ 4650559 w 6055600"/>
                <a:gd name="connsiteY64" fmla="*/ 902490 h 6858000"/>
                <a:gd name="connsiteX65" fmla="*/ 4491930 w 6055600"/>
                <a:gd name="connsiteY65" fmla="*/ 616919 h 6858000"/>
                <a:gd name="connsiteX66" fmla="*/ 4302323 w 6055600"/>
                <a:gd name="connsiteY66" fmla="*/ 366083 h 6858000"/>
                <a:gd name="connsiteX67" fmla="*/ 4072203 w 6055600"/>
                <a:gd name="connsiteY67" fmla="*/ 164982 h 6858000"/>
                <a:gd name="connsiteX68" fmla="*/ 3803964 w 6055600"/>
                <a:gd name="connsiteY68" fmla="*/ 21052 h 6858000"/>
                <a:gd name="connsiteX69" fmla="*/ 3768314 w 6055600"/>
                <a:gd name="connsiteY69" fmla="*/ 6826 h 6858000"/>
                <a:gd name="connsiteX70" fmla="*/ 1589779 w 6055600"/>
                <a:gd name="connsiteY70" fmla="*/ 0 h 6858000"/>
                <a:gd name="connsiteX71" fmla="*/ 1918056 w 6055600"/>
                <a:gd name="connsiteY71" fmla="*/ 0 h 6858000"/>
                <a:gd name="connsiteX72" fmla="*/ 1764243 w 6055600"/>
                <a:gd name="connsiteY72" fmla="*/ 55145 h 6858000"/>
                <a:gd name="connsiteX73" fmla="*/ 1313330 w 6055600"/>
                <a:gd name="connsiteY73" fmla="*/ 274424 h 6858000"/>
                <a:gd name="connsiteX74" fmla="*/ 295673 w 6055600"/>
                <a:gd name="connsiteY74" fmla="*/ 1187630 h 6858000"/>
                <a:gd name="connsiteX75" fmla="*/ 96207 w 6055600"/>
                <a:gd name="connsiteY75" fmla="*/ 1474327 h 6858000"/>
                <a:gd name="connsiteX76" fmla="*/ 0 w 6055600"/>
                <a:gd name="connsiteY76" fmla="*/ 1641460 h 6858000"/>
                <a:gd name="connsiteX77" fmla="*/ 0 w 6055600"/>
                <a:gd name="connsiteY77" fmla="*/ 1224218 h 6858000"/>
                <a:gd name="connsiteX78" fmla="*/ 150937 w 6055600"/>
                <a:gd name="connsiteY78" fmla="*/ 1040975 h 6858000"/>
                <a:gd name="connsiteX79" fmla="*/ 1264907 w 6055600"/>
                <a:gd name="connsiteY79" fmla="*/ 158248 h 6858000"/>
                <a:gd name="connsiteX80" fmla="*/ 1575167 w 6055600"/>
                <a:gd name="connsiteY80" fmla="*/ 56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Lst>
              <a:rect l="l" t="t" r="r" b="b"/>
              <a:pathLst>
                <a:path w="6055600" h="6858000">
                  <a:moveTo>
                    <a:pt x="0" y="5960220"/>
                  </a:moveTo>
                  <a:lnTo>
                    <a:pt x="36039" y="6002605"/>
                  </a:lnTo>
                  <a:cubicBezTo>
                    <a:pt x="54896" y="6021530"/>
                    <a:pt x="73635" y="6040425"/>
                    <a:pt x="92950" y="6059050"/>
                  </a:cubicBezTo>
                  <a:lnTo>
                    <a:pt x="153706" y="6111427"/>
                  </a:lnTo>
                  <a:cubicBezTo>
                    <a:pt x="173546" y="6129485"/>
                    <a:pt x="195722" y="6144912"/>
                    <a:pt x="216806" y="6161603"/>
                  </a:cubicBezTo>
                  <a:cubicBezTo>
                    <a:pt x="238229" y="6177961"/>
                    <a:pt x="259466" y="6194551"/>
                    <a:pt x="281945" y="6209777"/>
                  </a:cubicBezTo>
                  <a:cubicBezTo>
                    <a:pt x="369940" y="6272709"/>
                    <a:pt x="461791" y="6332004"/>
                    <a:pt x="553337" y="6391500"/>
                  </a:cubicBezTo>
                  <a:lnTo>
                    <a:pt x="690543" y="6481634"/>
                  </a:lnTo>
                  <a:lnTo>
                    <a:pt x="827127" y="6573159"/>
                  </a:lnTo>
                  <a:cubicBezTo>
                    <a:pt x="917674" y="6634511"/>
                    <a:pt x="1007156" y="6697737"/>
                    <a:pt x="1095915" y="6762202"/>
                  </a:cubicBezTo>
                  <a:lnTo>
                    <a:pt x="1224853" y="6858000"/>
                  </a:lnTo>
                  <a:lnTo>
                    <a:pt x="1154072" y="6858000"/>
                  </a:lnTo>
                  <a:lnTo>
                    <a:pt x="1073489" y="6799140"/>
                  </a:lnTo>
                  <a:cubicBezTo>
                    <a:pt x="983882" y="6736908"/>
                    <a:pt x="892851" y="6677125"/>
                    <a:pt x="800175" y="6620441"/>
                  </a:cubicBezTo>
                  <a:cubicBezTo>
                    <a:pt x="615108" y="6506015"/>
                    <a:pt x="422939" y="6407807"/>
                    <a:pt x="231518" y="6299323"/>
                  </a:cubicBezTo>
                  <a:cubicBezTo>
                    <a:pt x="207467" y="6286226"/>
                    <a:pt x="184098" y="6271045"/>
                    <a:pt x="160401" y="6256627"/>
                  </a:cubicBezTo>
                  <a:cubicBezTo>
                    <a:pt x="136809" y="6241811"/>
                    <a:pt x="112558" y="6228518"/>
                    <a:pt x="89697" y="6211916"/>
                  </a:cubicBezTo>
                  <a:lnTo>
                    <a:pt x="20148" y="6163835"/>
                  </a:lnTo>
                  <a:lnTo>
                    <a:pt x="0" y="6147796"/>
                  </a:lnTo>
                  <a:close/>
                  <a:moveTo>
                    <a:pt x="3748345" y="0"/>
                  </a:moveTo>
                  <a:lnTo>
                    <a:pt x="4277792" y="0"/>
                  </a:lnTo>
                  <a:lnTo>
                    <a:pt x="4339531" y="40262"/>
                  </a:lnTo>
                  <a:cubicBezTo>
                    <a:pt x="4386991" y="75346"/>
                    <a:pt x="4432680" y="113353"/>
                    <a:pt x="4476306" y="153922"/>
                  </a:cubicBezTo>
                  <a:cubicBezTo>
                    <a:pt x="4563779" y="234693"/>
                    <a:pt x="4642423" y="325982"/>
                    <a:pt x="4713639" y="422076"/>
                  </a:cubicBezTo>
                  <a:cubicBezTo>
                    <a:pt x="4784481" y="518635"/>
                    <a:pt x="4848552" y="619893"/>
                    <a:pt x="4906991" y="723463"/>
                  </a:cubicBezTo>
                  <a:cubicBezTo>
                    <a:pt x="4965582" y="826932"/>
                    <a:pt x="5019421" y="932243"/>
                    <a:pt x="5070511" y="1037524"/>
                  </a:cubicBezTo>
                  <a:cubicBezTo>
                    <a:pt x="5121871" y="1142738"/>
                    <a:pt x="5170833" y="1248016"/>
                    <a:pt x="5219493" y="1352079"/>
                  </a:cubicBezTo>
                  <a:cubicBezTo>
                    <a:pt x="5268459" y="1455943"/>
                    <a:pt x="5317204" y="1558756"/>
                    <a:pt x="5367779" y="1658945"/>
                  </a:cubicBezTo>
                  <a:lnTo>
                    <a:pt x="5446095" y="1811301"/>
                  </a:lnTo>
                  <a:cubicBezTo>
                    <a:pt x="5472584" y="1862992"/>
                    <a:pt x="5498885" y="1914915"/>
                    <a:pt x="5525115" y="1967103"/>
                  </a:cubicBezTo>
                  <a:cubicBezTo>
                    <a:pt x="5629428" y="2176256"/>
                    <a:pt x="5730254" y="2391411"/>
                    <a:pt x="5816642" y="2618837"/>
                  </a:cubicBezTo>
                  <a:cubicBezTo>
                    <a:pt x="5902562" y="2846137"/>
                    <a:pt x="5974641" y="3086291"/>
                    <a:pt x="6015787" y="3339957"/>
                  </a:cubicBezTo>
                  <a:cubicBezTo>
                    <a:pt x="6036373" y="3466512"/>
                    <a:pt x="6050262" y="3596084"/>
                    <a:pt x="6054206" y="3727239"/>
                  </a:cubicBezTo>
                  <a:cubicBezTo>
                    <a:pt x="6058266" y="3858425"/>
                    <a:pt x="6053460" y="3990915"/>
                    <a:pt x="6039811" y="4122735"/>
                  </a:cubicBezTo>
                  <a:cubicBezTo>
                    <a:pt x="6026397" y="4254618"/>
                    <a:pt x="6002552" y="4385688"/>
                    <a:pt x="5971601" y="4514288"/>
                  </a:cubicBezTo>
                  <a:cubicBezTo>
                    <a:pt x="5963342" y="4546050"/>
                    <a:pt x="5955885" y="4579019"/>
                    <a:pt x="5946751" y="4609838"/>
                  </a:cubicBezTo>
                  <a:lnTo>
                    <a:pt x="5919986" y="4703178"/>
                  </a:lnTo>
                  <a:lnTo>
                    <a:pt x="5890731" y="4795992"/>
                  </a:lnTo>
                  <a:cubicBezTo>
                    <a:pt x="5880825" y="4826888"/>
                    <a:pt x="5869667" y="4857307"/>
                    <a:pt x="5859058" y="4888015"/>
                  </a:cubicBezTo>
                  <a:cubicBezTo>
                    <a:pt x="5772112" y="5132558"/>
                    <a:pt x="5660551" y="5369373"/>
                    <a:pt x="5525053" y="5588449"/>
                  </a:cubicBezTo>
                  <a:cubicBezTo>
                    <a:pt x="5389674" y="5807557"/>
                    <a:pt x="5232835" y="6010440"/>
                    <a:pt x="5058962" y="6189929"/>
                  </a:cubicBezTo>
                  <a:cubicBezTo>
                    <a:pt x="4972125" y="6279771"/>
                    <a:pt x="4880998" y="6363650"/>
                    <a:pt x="4787706" y="6442985"/>
                  </a:cubicBezTo>
                  <a:cubicBezTo>
                    <a:pt x="4693655" y="6521410"/>
                    <a:pt x="4597439" y="6595290"/>
                    <a:pt x="4498686" y="6663678"/>
                  </a:cubicBezTo>
                  <a:cubicBezTo>
                    <a:pt x="4399893" y="6731984"/>
                    <a:pt x="4299240" y="6795191"/>
                    <a:pt x="4197167" y="6854053"/>
                  </a:cubicBezTo>
                  <a:lnTo>
                    <a:pt x="4189720" y="6858000"/>
                  </a:lnTo>
                  <a:lnTo>
                    <a:pt x="3651929" y="6858000"/>
                  </a:lnTo>
                  <a:lnTo>
                    <a:pt x="3789040" y="6778034"/>
                  </a:lnTo>
                  <a:cubicBezTo>
                    <a:pt x="3978462" y="6656931"/>
                    <a:pt x="4162446" y="6525734"/>
                    <a:pt x="4335568" y="6382709"/>
                  </a:cubicBezTo>
                  <a:cubicBezTo>
                    <a:pt x="4422084" y="6310901"/>
                    <a:pt x="4506335" y="6236787"/>
                    <a:pt x="4586923" y="6158577"/>
                  </a:cubicBezTo>
                  <a:cubicBezTo>
                    <a:pt x="4668153" y="6081248"/>
                    <a:pt x="4745649" y="6000086"/>
                    <a:pt x="4819585" y="5915847"/>
                  </a:cubicBezTo>
                  <a:cubicBezTo>
                    <a:pt x="4967573" y="5747401"/>
                    <a:pt x="5101426" y="5566247"/>
                    <a:pt x="5214727" y="5371094"/>
                  </a:cubicBezTo>
                  <a:cubicBezTo>
                    <a:pt x="5327795" y="5175879"/>
                    <a:pt x="5421090" y="4968427"/>
                    <a:pt x="5495409" y="4752778"/>
                  </a:cubicBezTo>
                  <a:cubicBezTo>
                    <a:pt x="5504291" y="4725712"/>
                    <a:pt x="5513872" y="4698834"/>
                    <a:pt x="5522322" y="4671511"/>
                  </a:cubicBezTo>
                  <a:lnTo>
                    <a:pt x="5547631" y="4589675"/>
                  </a:lnTo>
                  <a:lnTo>
                    <a:pt x="5570792" y="4506978"/>
                  </a:lnTo>
                  <a:cubicBezTo>
                    <a:pt x="5578845" y="4479265"/>
                    <a:pt x="5584485" y="4452605"/>
                    <a:pt x="5591541" y="4425334"/>
                  </a:cubicBezTo>
                  <a:cubicBezTo>
                    <a:pt x="5618002" y="4316765"/>
                    <a:pt x="5636850" y="4207148"/>
                    <a:pt x="5649500" y="4097286"/>
                  </a:cubicBezTo>
                  <a:cubicBezTo>
                    <a:pt x="5674602" y="3877368"/>
                    <a:pt x="5668749" y="3656091"/>
                    <a:pt x="5637615" y="3437524"/>
                  </a:cubicBezTo>
                  <a:cubicBezTo>
                    <a:pt x="5605861" y="3218934"/>
                    <a:pt x="5549060" y="3003118"/>
                    <a:pt x="5475454" y="2791575"/>
                  </a:cubicBezTo>
                  <a:cubicBezTo>
                    <a:pt x="5402070" y="2579668"/>
                    <a:pt x="5313111" y="2371656"/>
                    <a:pt x="5217600" y="2164719"/>
                  </a:cubicBezTo>
                  <a:cubicBezTo>
                    <a:pt x="5193627" y="2112994"/>
                    <a:pt x="5169419" y="2061207"/>
                    <a:pt x="5144941" y="2009490"/>
                  </a:cubicBezTo>
                  <a:lnTo>
                    <a:pt x="5070052" y="1851823"/>
                  </a:lnTo>
                  <a:cubicBezTo>
                    <a:pt x="5020031" y="1744421"/>
                    <a:pt x="4972748" y="1636620"/>
                    <a:pt x="4926984" y="1529226"/>
                  </a:cubicBezTo>
                  <a:lnTo>
                    <a:pt x="4790925" y="1209923"/>
                  </a:lnTo>
                  <a:cubicBezTo>
                    <a:pt x="4745458" y="1105158"/>
                    <a:pt x="4699567" y="1001976"/>
                    <a:pt x="4650559" y="902490"/>
                  </a:cubicBezTo>
                  <a:cubicBezTo>
                    <a:pt x="4601243" y="803205"/>
                    <a:pt x="4549606" y="706978"/>
                    <a:pt x="4491930" y="616919"/>
                  </a:cubicBezTo>
                  <a:cubicBezTo>
                    <a:pt x="4434712" y="526559"/>
                    <a:pt x="4372370" y="441762"/>
                    <a:pt x="4302323" y="366083"/>
                  </a:cubicBezTo>
                  <a:cubicBezTo>
                    <a:pt x="4232428" y="290304"/>
                    <a:pt x="4155542" y="222846"/>
                    <a:pt x="4072203" y="164982"/>
                  </a:cubicBezTo>
                  <a:cubicBezTo>
                    <a:pt x="3988864" y="107118"/>
                    <a:pt x="3898693" y="59316"/>
                    <a:pt x="3803964" y="21052"/>
                  </a:cubicBezTo>
                  <a:lnTo>
                    <a:pt x="3768314" y="6826"/>
                  </a:lnTo>
                  <a:close/>
                  <a:moveTo>
                    <a:pt x="1589779" y="0"/>
                  </a:moveTo>
                  <a:lnTo>
                    <a:pt x="1918056" y="0"/>
                  </a:lnTo>
                  <a:lnTo>
                    <a:pt x="1764243" y="55145"/>
                  </a:lnTo>
                  <a:cubicBezTo>
                    <a:pt x="1609764" y="115414"/>
                    <a:pt x="1458840" y="188978"/>
                    <a:pt x="1313330" y="274424"/>
                  </a:cubicBezTo>
                  <a:cubicBezTo>
                    <a:pt x="924625" y="501532"/>
                    <a:pt x="576885" y="817476"/>
                    <a:pt x="295673" y="1187630"/>
                  </a:cubicBezTo>
                  <a:cubicBezTo>
                    <a:pt x="225216" y="1280162"/>
                    <a:pt x="158640" y="1375858"/>
                    <a:pt x="96207" y="1474327"/>
                  </a:cubicBezTo>
                  <a:lnTo>
                    <a:pt x="0" y="1641460"/>
                  </a:lnTo>
                  <a:lnTo>
                    <a:pt x="0" y="1224218"/>
                  </a:lnTo>
                  <a:lnTo>
                    <a:pt x="150937" y="1040975"/>
                  </a:lnTo>
                  <a:cubicBezTo>
                    <a:pt x="478530" y="677729"/>
                    <a:pt x="858178" y="381092"/>
                    <a:pt x="1264907" y="158248"/>
                  </a:cubicBezTo>
                  <a:cubicBezTo>
                    <a:pt x="1366631" y="102619"/>
                    <a:pt x="1470177" y="51760"/>
                    <a:pt x="1575167" y="567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a:extLst>
              <a:ext uri="{FF2B5EF4-FFF2-40B4-BE49-F238E27FC236}">
                <a16:creationId xmlns:a16="http://schemas.microsoft.com/office/drawing/2014/main" id="{5995C5A5-1642-B2EF-012C-669D76CCA6F9}"/>
              </a:ext>
            </a:extLst>
          </p:cNvPr>
          <p:cNvPicPr>
            <a:picLocks noChangeAspect="1"/>
          </p:cNvPicPr>
          <p:nvPr/>
        </p:nvPicPr>
        <p:blipFill>
          <a:blip r:embed="rId2"/>
          <a:stretch>
            <a:fillRect/>
          </a:stretch>
        </p:blipFill>
        <p:spPr>
          <a:xfrm>
            <a:off x="674437" y="2372659"/>
            <a:ext cx="3785616" cy="2441866"/>
          </a:xfrm>
          <a:prstGeom prst="rect">
            <a:avLst/>
          </a:prstGeom>
        </p:spPr>
      </p:pic>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6286500" y="1405890"/>
            <a:ext cx="5383530" cy="5040630"/>
          </a:xfrm>
        </p:spPr>
        <p:txBody>
          <a:bodyPr anchor="t">
            <a:noAutofit/>
          </a:bodyPr>
          <a:lstStyle/>
          <a:p>
            <a:pPr marL="72000" lvl="2"/>
            <a:r>
              <a:rPr lang="en-GB" sz="2200" b="1" dirty="0">
                <a:solidFill>
                  <a:schemeClr val="tx2"/>
                </a:solidFill>
                <a:latin typeface="Arial" panose="020B0604020202020204" pitchFamily="34" charset="0"/>
                <a:cs typeface="Arial" panose="020B0604020202020204" pitchFamily="34" charset="0"/>
              </a:rPr>
              <a:t>Key Finding 1</a:t>
            </a:r>
            <a:r>
              <a:rPr lang="en-GB" sz="2200" dirty="0">
                <a:solidFill>
                  <a:schemeClr val="tx2"/>
                </a:solidFill>
                <a:latin typeface="Arial" panose="020B0604020202020204" pitchFamily="34" charset="0"/>
                <a:cs typeface="Arial" panose="020B0604020202020204" pitchFamily="34" charset="0"/>
              </a:rPr>
              <a:t>: Finding the root problems to basils bakery </a:t>
            </a:r>
          </a:p>
          <a:p>
            <a:pPr marL="72000" indent="0">
              <a:buNone/>
            </a:pPr>
            <a:endParaRPr lang="en-GB" sz="2200" dirty="0">
              <a:solidFill>
                <a:schemeClr val="tx2"/>
              </a:solidFill>
              <a:latin typeface="Arial" panose="020B0604020202020204" pitchFamily="34" charset="0"/>
              <a:cs typeface="Arial" panose="020B0604020202020204" pitchFamily="34" charset="0"/>
            </a:endParaRPr>
          </a:p>
          <a:p>
            <a:pPr marL="72000" lvl="2"/>
            <a:r>
              <a:rPr lang="en-GB" sz="2200" b="1" dirty="0">
                <a:solidFill>
                  <a:schemeClr val="tx2"/>
                </a:solidFill>
                <a:latin typeface="Arial" panose="020B0604020202020204" pitchFamily="34" charset="0"/>
                <a:cs typeface="Arial" panose="020B0604020202020204" pitchFamily="34" charset="0"/>
              </a:rPr>
              <a:t>Key Finding 2</a:t>
            </a:r>
            <a:r>
              <a:rPr lang="en-GB" sz="2200" dirty="0">
                <a:solidFill>
                  <a:schemeClr val="tx2"/>
                </a:solidFill>
                <a:latin typeface="Arial" panose="020B0604020202020204" pitchFamily="34" charset="0"/>
                <a:cs typeface="Arial" panose="020B0604020202020204" pitchFamily="34" charset="0"/>
              </a:rPr>
              <a:t>: identifying and acknowledging PESTEL and Cause and Effect within the bakery </a:t>
            </a:r>
          </a:p>
          <a:p>
            <a:pPr marL="72000"/>
            <a:endParaRPr lang="en-GB" sz="2200" dirty="0">
              <a:solidFill>
                <a:schemeClr val="tx2"/>
              </a:solidFill>
              <a:latin typeface="Arial" panose="020B0604020202020204" pitchFamily="34" charset="0"/>
              <a:cs typeface="Arial" panose="020B0604020202020204" pitchFamily="34" charset="0"/>
            </a:endParaRPr>
          </a:p>
          <a:p>
            <a:pPr marL="72000" lvl="2"/>
            <a:r>
              <a:rPr lang="en-GB" sz="2200" b="1" dirty="0">
                <a:solidFill>
                  <a:schemeClr val="tx2"/>
                </a:solidFill>
                <a:latin typeface="Arial" panose="020B0604020202020204" pitchFamily="34" charset="0"/>
                <a:cs typeface="Arial" panose="020B0604020202020204" pitchFamily="34" charset="0"/>
              </a:rPr>
              <a:t>Key Finding 3</a:t>
            </a:r>
            <a:r>
              <a:rPr lang="en-GB" sz="2200" dirty="0">
                <a:solidFill>
                  <a:schemeClr val="tx2"/>
                </a:solidFill>
                <a:latin typeface="Arial" panose="020B0604020202020204" pitchFamily="34" charset="0"/>
                <a:cs typeface="Arial" panose="020B0604020202020204" pitchFamily="34" charset="0"/>
              </a:rPr>
              <a:t>: Improvements that could help the business proceed and gain more customers </a:t>
            </a:r>
          </a:p>
          <a:p>
            <a:pPr marL="72000" indent="0">
              <a:buNone/>
            </a:pPr>
            <a:endParaRPr lang="en-GB" sz="2200" dirty="0">
              <a:solidFill>
                <a:schemeClr val="tx2"/>
              </a:solidFill>
              <a:latin typeface="Arial" panose="020B0604020202020204" pitchFamily="34" charset="0"/>
              <a:cs typeface="Arial" panose="020B0604020202020204" pitchFamily="34" charset="0"/>
            </a:endParaRPr>
          </a:p>
          <a:p>
            <a:pPr marL="72000" lvl="2"/>
            <a:r>
              <a:rPr lang="en-GB" sz="2200" b="1" dirty="0">
                <a:solidFill>
                  <a:schemeClr val="tx2"/>
                </a:solidFill>
                <a:latin typeface="Arial" panose="020B0604020202020204" pitchFamily="34" charset="0"/>
                <a:cs typeface="Arial" panose="020B0604020202020204" pitchFamily="34" charset="0"/>
              </a:rPr>
              <a:t>Key Finding 4</a:t>
            </a:r>
            <a:r>
              <a:rPr lang="en-GB" sz="2200" dirty="0">
                <a:solidFill>
                  <a:schemeClr val="tx2"/>
                </a:solidFill>
                <a:latin typeface="Arial" panose="020B0604020202020204" pitchFamily="34" charset="0"/>
                <a:cs typeface="Arial" panose="020B0604020202020204" pitchFamily="34" charset="0"/>
              </a:rPr>
              <a:t>: Managing and budgeting </a:t>
            </a:r>
          </a:p>
        </p:txBody>
      </p:sp>
    </p:spTree>
    <p:extLst>
      <p:ext uri="{BB962C8B-B14F-4D97-AF65-F5344CB8AC3E}">
        <p14:creationId xmlns:p14="http://schemas.microsoft.com/office/powerpoint/2010/main" val="1037257886"/>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365125"/>
            <a:ext cx="10515600" cy="796925"/>
          </a:xfrm>
        </p:spPr>
        <p:txBody>
          <a:bodyPr>
            <a:normAutofit/>
          </a:bodyPr>
          <a:lstStyle/>
          <a:p>
            <a:r>
              <a:rPr lang="en-GB" b="1" dirty="0">
                <a:latin typeface="Arial" panose="020B0604020202020204" pitchFamily="34" charset="0"/>
                <a:cs typeface="Arial" panose="020B0604020202020204" pitchFamily="34" charset="0"/>
              </a:rPr>
              <a:t>Reference List:</a:t>
            </a: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314960" y="1162050"/>
            <a:ext cx="10793083" cy="4381636"/>
          </a:xfrm>
        </p:spPr>
        <p:txBody>
          <a:bodyPr>
            <a:normAutofit/>
          </a:bodyPr>
          <a:lstStyle/>
          <a:p>
            <a:pPr marL="0" indent="0" algn="just">
              <a:buNone/>
            </a:pPr>
            <a:endParaRPr lang="en-GB" sz="1800" dirty="0">
              <a:latin typeface="Arial" panose="020B0604020202020204" pitchFamily="34" charset="0"/>
              <a:ea typeface="DengXian" panose="02010600030101010101" pitchFamily="2" charset="-122"/>
              <a:cs typeface="Arial" panose="020B0604020202020204" pitchFamily="34" charset="0"/>
            </a:endParaRPr>
          </a:p>
          <a:p>
            <a:pPr algn="just"/>
            <a:r>
              <a:rPr lang="en-GB" sz="1800" dirty="0">
                <a:latin typeface="Arial" panose="020B0604020202020204" pitchFamily="34" charset="0"/>
                <a:ea typeface="DengXian" panose="02010600030101010101" pitchFamily="2" charset="-122"/>
                <a:cs typeface="Arial" panose="020B0604020202020204" pitchFamily="34" charset="0"/>
              </a:rPr>
              <a:t>VanZandt,P. (2024)  What is a cause-and-effect diagram? Definition, Example, Benefits, and analysis. Published 20 April 2024. Available at: </a:t>
            </a:r>
            <a:r>
              <a:rPr lang="en-GB" sz="1800" dirty="0">
                <a:latin typeface="Arial" panose="020B0604020202020204" pitchFamily="34" charset="0"/>
                <a:ea typeface="DengXian" panose="02010600030101010101" pitchFamily="2" charset="-122"/>
                <a:cs typeface="Arial" panose="020B0604020202020204" pitchFamily="34" charset="0"/>
                <a:hlinkClick r:id="rId2"/>
              </a:rPr>
              <a:t>https://ideascale.com/blog/what-is-a-cause-and-effect-diagram/</a:t>
            </a:r>
            <a:endParaRPr lang="en-GB" sz="1800" dirty="0">
              <a:latin typeface="Arial" panose="020B0604020202020204" pitchFamily="34" charset="0"/>
              <a:ea typeface="DengXian" panose="02010600030101010101" pitchFamily="2" charset="-122"/>
              <a:cs typeface="Arial" panose="020B0604020202020204" pitchFamily="34" charset="0"/>
            </a:endParaRPr>
          </a:p>
          <a:p>
            <a:pPr algn="just"/>
            <a:r>
              <a:rPr lang="en-GB" sz="1800" dirty="0">
                <a:latin typeface="Arial" panose="020B0604020202020204" pitchFamily="34" charset="0"/>
                <a:ea typeface="DengXian" panose="02010600030101010101" pitchFamily="2" charset="-122"/>
                <a:cs typeface="Arial" panose="020B0604020202020204" pitchFamily="34" charset="0"/>
              </a:rPr>
              <a:t>Management, Institute of leadership &amp; Management (2013) solving problems and making decisions. Abingdon: Routledge. </a:t>
            </a:r>
          </a:p>
          <a:p>
            <a:pPr algn="just"/>
            <a:r>
              <a:rPr lang="en-GB" sz="1800" dirty="0" err="1">
                <a:latin typeface="Arial" panose="020B0604020202020204" pitchFamily="34" charset="0"/>
                <a:ea typeface="DengXian" panose="02010600030101010101" pitchFamily="2" charset="-122"/>
                <a:cs typeface="Arial" panose="020B0604020202020204" pitchFamily="34" charset="0"/>
              </a:rPr>
              <a:t>Makos,J</a:t>
            </a:r>
            <a:r>
              <a:rPr lang="en-GB" sz="1800" dirty="0">
                <a:latin typeface="Arial" panose="020B0604020202020204" pitchFamily="34" charset="0"/>
                <a:ea typeface="DengXian" panose="02010600030101010101" pitchFamily="2" charset="-122"/>
                <a:cs typeface="Arial" panose="020B0604020202020204" pitchFamily="34" charset="0"/>
              </a:rPr>
              <a:t>. (2022) The 6 Factors of PESTEL analysis, 2</a:t>
            </a:r>
            <a:r>
              <a:rPr lang="en-GB" sz="1800" baseline="30000" dirty="0">
                <a:latin typeface="Arial" panose="020B0604020202020204" pitchFamily="34" charset="0"/>
                <a:ea typeface="DengXian" panose="02010600030101010101" pitchFamily="2" charset="-122"/>
                <a:cs typeface="Arial" panose="020B0604020202020204" pitchFamily="34" charset="0"/>
              </a:rPr>
              <a:t>nd</a:t>
            </a:r>
            <a:r>
              <a:rPr lang="en-GB" sz="1800" dirty="0">
                <a:latin typeface="Arial" panose="020B0604020202020204" pitchFamily="34" charset="0"/>
                <a:ea typeface="DengXian" panose="02010600030101010101" pitchFamily="2" charset="-122"/>
                <a:cs typeface="Arial" panose="020B0604020202020204" pitchFamily="34" charset="0"/>
              </a:rPr>
              <a:t> </a:t>
            </a:r>
            <a:r>
              <a:rPr lang="en-GB" sz="1800" dirty="0" err="1">
                <a:latin typeface="Arial" panose="020B0604020202020204" pitchFamily="34" charset="0"/>
                <a:ea typeface="DengXian" panose="02010600030101010101" pitchFamily="2" charset="-122"/>
                <a:cs typeface="Arial" panose="020B0604020202020204" pitchFamily="34" charset="0"/>
              </a:rPr>
              <a:t>edn</a:t>
            </a:r>
            <a:r>
              <a:rPr lang="en-GB" sz="1800" dirty="0">
                <a:latin typeface="Arial" panose="020B0604020202020204" pitchFamily="34" charset="0"/>
                <a:ea typeface="DengXian" panose="02010600030101010101" pitchFamily="2" charset="-122"/>
                <a:cs typeface="Arial" panose="020B0604020202020204" pitchFamily="34" charset="0"/>
              </a:rPr>
              <a:t>. Ghost &amp; </a:t>
            </a:r>
            <a:r>
              <a:rPr lang="en-GB" sz="1800" dirty="0" err="1">
                <a:latin typeface="Arial" panose="020B0604020202020204" pitchFamily="34" charset="0"/>
                <a:ea typeface="DengXian" panose="02010600030101010101" pitchFamily="2" charset="-122"/>
                <a:cs typeface="Arial" panose="020B0604020202020204" pitchFamily="34" charset="0"/>
              </a:rPr>
              <a:t>Gazet</a:t>
            </a:r>
            <a:r>
              <a:rPr lang="en-GB" sz="1800" dirty="0">
                <a:latin typeface="Arial" panose="020B0604020202020204" pitchFamily="34" charset="0"/>
                <a:ea typeface="DengXian" panose="02010600030101010101" pitchFamily="2" charset="-122"/>
                <a:cs typeface="Arial" panose="020B0604020202020204" pitchFamily="34" charset="0"/>
              </a:rPr>
              <a:t>. Available at: </a:t>
            </a:r>
            <a:r>
              <a:rPr lang="en-GB" sz="1800" dirty="0">
                <a:latin typeface="Arial" panose="020B0604020202020204" pitchFamily="34" charset="0"/>
                <a:ea typeface="DengXian" panose="02010600030101010101" pitchFamily="2" charset="-122"/>
                <a:cs typeface="Arial" panose="020B0604020202020204" pitchFamily="34" charset="0"/>
                <a:hlinkClick r:id="rId3"/>
              </a:rPr>
              <a:t>https://pestleanalysis.com/pestel-framework/</a:t>
            </a:r>
            <a:endParaRPr lang="en-GB" sz="1800" dirty="0">
              <a:latin typeface="Arial" panose="020B0604020202020204" pitchFamily="34" charset="0"/>
              <a:ea typeface="DengXian" panose="02010600030101010101" pitchFamily="2" charset="-122"/>
              <a:cs typeface="Arial" panose="020B0604020202020204" pitchFamily="34" charset="0"/>
            </a:endParaRPr>
          </a:p>
          <a:p>
            <a:pPr algn="just"/>
            <a:r>
              <a:rPr lang="en-GB" sz="1800" dirty="0">
                <a:latin typeface="Arial" panose="020B0604020202020204" pitchFamily="34" charset="0"/>
                <a:ea typeface="DengXian" panose="02010600030101010101" pitchFamily="2" charset="-122"/>
                <a:cs typeface="Arial" panose="020B0604020202020204" pitchFamily="34" charset="0"/>
              </a:rPr>
              <a:t>Pestleanalysis team (2024) </a:t>
            </a:r>
            <a:r>
              <a:rPr lang="en-US" sz="1800" dirty="0">
                <a:latin typeface="Arial" panose="020B0604020202020204" pitchFamily="34" charset="0"/>
                <a:ea typeface="DengXian" panose="02010600030101010101" pitchFamily="2" charset="-122"/>
                <a:cs typeface="Arial" panose="020B0604020202020204" pitchFamily="34" charset="0"/>
              </a:rPr>
              <a:t>6 Frustrating Disadvantages of PESTLE Analysis, 2</a:t>
            </a:r>
            <a:r>
              <a:rPr lang="en-US" sz="1800" baseline="30000" dirty="0">
                <a:latin typeface="Arial" panose="020B0604020202020204" pitchFamily="34" charset="0"/>
                <a:ea typeface="DengXian" panose="02010600030101010101" pitchFamily="2" charset="-122"/>
                <a:cs typeface="Arial" panose="020B0604020202020204" pitchFamily="34" charset="0"/>
              </a:rPr>
              <a:t>nd</a:t>
            </a:r>
            <a:r>
              <a:rPr lang="en-US" sz="1800" dirty="0">
                <a:latin typeface="Arial" panose="020B0604020202020204" pitchFamily="34" charset="0"/>
                <a:ea typeface="DengXian" panose="02010600030101010101" pitchFamily="2" charset="-122"/>
                <a:cs typeface="Arial" panose="020B0604020202020204" pitchFamily="34" charset="0"/>
              </a:rPr>
              <a:t> </a:t>
            </a:r>
            <a:r>
              <a:rPr lang="en-US" sz="1800" dirty="0" err="1">
                <a:latin typeface="Arial" panose="020B0604020202020204" pitchFamily="34" charset="0"/>
                <a:ea typeface="DengXian" panose="02010600030101010101" pitchFamily="2" charset="-122"/>
                <a:cs typeface="Arial" panose="020B0604020202020204" pitchFamily="34" charset="0"/>
              </a:rPr>
              <a:t>edn</a:t>
            </a:r>
            <a:r>
              <a:rPr lang="en-US" sz="1800" dirty="0">
                <a:latin typeface="Arial" panose="020B0604020202020204" pitchFamily="34" charset="0"/>
                <a:ea typeface="DengXian" panose="02010600030101010101" pitchFamily="2" charset="-122"/>
                <a:cs typeface="Arial" panose="020B0604020202020204" pitchFamily="34" charset="0"/>
              </a:rPr>
              <a:t>. Ghost &amp; </a:t>
            </a:r>
            <a:r>
              <a:rPr lang="en-US" sz="1800" dirty="0" err="1">
                <a:latin typeface="Arial" panose="020B0604020202020204" pitchFamily="34" charset="0"/>
                <a:ea typeface="DengXian" panose="02010600030101010101" pitchFamily="2" charset="-122"/>
                <a:cs typeface="Arial" panose="020B0604020202020204" pitchFamily="34" charset="0"/>
              </a:rPr>
              <a:t>Gazet</a:t>
            </a:r>
            <a:r>
              <a:rPr lang="en-US" sz="1800" dirty="0">
                <a:latin typeface="Arial" panose="020B0604020202020204" pitchFamily="34" charset="0"/>
                <a:ea typeface="DengXian" panose="02010600030101010101" pitchFamily="2" charset="-122"/>
                <a:cs typeface="Arial" panose="020B0604020202020204" pitchFamily="34" charset="0"/>
              </a:rPr>
              <a:t>. Available at: </a:t>
            </a:r>
            <a:r>
              <a:rPr lang="en-GB" sz="1800" dirty="0">
                <a:latin typeface="Arial" panose="020B0604020202020204" pitchFamily="34" charset="0"/>
                <a:ea typeface="DengXian" panose="02010600030101010101" pitchFamily="2" charset="-122"/>
                <a:cs typeface="Arial" panose="020B0604020202020204" pitchFamily="34" charset="0"/>
                <a:hlinkClick r:id="rId4"/>
              </a:rPr>
              <a:t>https://pestleanalysis.com/disadvantages-of-pestle-analysis/</a:t>
            </a:r>
            <a:endParaRPr lang="en-GB" sz="1800" dirty="0">
              <a:latin typeface="Arial" panose="020B0604020202020204" pitchFamily="34" charset="0"/>
              <a:ea typeface="DengXian" panose="02010600030101010101" pitchFamily="2" charset="-122"/>
              <a:cs typeface="Arial" panose="020B0604020202020204" pitchFamily="34" charset="0"/>
            </a:endParaRPr>
          </a:p>
          <a:p>
            <a:pPr algn="just"/>
            <a:r>
              <a:rPr lang="en-GB" sz="1800" dirty="0" err="1">
                <a:latin typeface="Arial" panose="020B0604020202020204" pitchFamily="34" charset="0"/>
                <a:ea typeface="DengXian" panose="02010600030101010101" pitchFamily="2" charset="-122"/>
                <a:cs typeface="Arial" panose="020B0604020202020204" pitchFamily="34" charset="0"/>
              </a:rPr>
              <a:t>Paradies,M</a:t>
            </a:r>
            <a:r>
              <a:rPr lang="en-GB" sz="1800" dirty="0">
                <a:latin typeface="Arial" panose="020B0604020202020204" pitchFamily="34" charset="0"/>
                <a:ea typeface="DengXian" panose="02010600030101010101" pitchFamily="2" charset="-122"/>
                <a:cs typeface="Arial" panose="020B0604020202020204" pitchFamily="34" charset="0"/>
              </a:rPr>
              <a:t> (2020) Fishbone Diagram Root Cause Analysis – Pros &amp; Cons. Available at: </a:t>
            </a:r>
            <a:r>
              <a:rPr lang="en-GB" sz="1800" dirty="0">
                <a:latin typeface="Arial" panose="020B0604020202020204" pitchFamily="34" charset="0"/>
                <a:ea typeface="DengXian" panose="02010600030101010101" pitchFamily="2" charset="-122"/>
                <a:cs typeface="Arial" panose="020B0604020202020204" pitchFamily="34" charset="0"/>
                <a:hlinkClick r:id="rId5"/>
              </a:rPr>
              <a:t>https://taproot.com/fishbone-diagram-root-cause-analysis-pros-cons/</a:t>
            </a:r>
            <a:r>
              <a:rPr lang="en-GB" sz="1800" dirty="0">
                <a:latin typeface="Arial" panose="020B0604020202020204" pitchFamily="34" charset="0"/>
                <a:ea typeface="DengXian" panose="02010600030101010101" pitchFamily="2" charset="-122"/>
                <a:cs typeface="Arial" panose="020B0604020202020204" pitchFamily="34" charset="0"/>
              </a:rPr>
              <a:t> (Accessed: 11 June 2026)</a:t>
            </a:r>
          </a:p>
          <a:p>
            <a:pPr algn="just"/>
            <a:r>
              <a:rPr lang="en-GB" sz="1800" dirty="0">
                <a:latin typeface="Arial" panose="020B0604020202020204" pitchFamily="34" charset="0"/>
                <a:ea typeface="DengXian" panose="02010600030101010101" pitchFamily="2" charset="-122"/>
                <a:cs typeface="Arial" panose="020B0604020202020204" pitchFamily="34" charset="0"/>
              </a:rPr>
              <a:t>Boardmix. (2024) Coca-Cola PESTEL analysis. Demystified: unveiling growth strategies. Available at: </a:t>
            </a:r>
            <a:r>
              <a:rPr lang="en-GB" sz="1800" dirty="0">
                <a:latin typeface="Arial" panose="020B0604020202020204" pitchFamily="34" charset="0"/>
                <a:ea typeface="DengXian" panose="02010600030101010101" pitchFamily="2" charset="-122"/>
                <a:cs typeface="Arial" panose="020B0604020202020204" pitchFamily="34" charset="0"/>
                <a:hlinkClick r:id="rId6"/>
              </a:rPr>
              <a:t>https://boardmix.com/analysis/coca-cola-pestle-analysis/</a:t>
            </a:r>
            <a:endParaRPr lang="en-GB" sz="1800" dirty="0">
              <a:latin typeface="Arial" panose="020B0604020202020204" pitchFamily="34" charset="0"/>
              <a:ea typeface="DengXian" panose="02010600030101010101" pitchFamily="2" charset="-122"/>
              <a:cs typeface="Arial" panose="020B0604020202020204" pitchFamily="34" charset="0"/>
            </a:endParaRPr>
          </a:p>
          <a:p>
            <a:pPr marL="0" indent="0" algn="just">
              <a:buNone/>
            </a:pPr>
            <a:endParaRPr lang="en-GB" sz="1400" dirty="0">
              <a:latin typeface="Arial" panose="020B0604020202020204" pitchFamily="34" charset="0"/>
              <a:ea typeface="DengXian" panose="02010600030101010101" pitchFamily="2" charset="-122"/>
              <a:cs typeface="Arial" panose="020B0604020202020204" pitchFamily="34" charset="0"/>
            </a:endParaRPr>
          </a:p>
          <a:p>
            <a:pPr marL="0" indent="0" algn="just">
              <a:buNone/>
            </a:pPr>
            <a:endParaRPr lang="en-GB" dirty="0">
              <a:latin typeface="Arial" panose="020B0604020202020204" pitchFamily="34" charset="0"/>
              <a:ea typeface="DengXian" panose="02010600030101010101" pitchFamily="2" charset="-122"/>
              <a:cs typeface="Arial" panose="020B0604020202020204" pitchFamily="34" charset="0"/>
            </a:endParaRPr>
          </a:p>
          <a:p>
            <a:pPr marL="0" indent="0" algn="just">
              <a:buNone/>
            </a:pPr>
            <a:endParaRPr lang="en-GB" dirty="0">
              <a:latin typeface="Arial" panose="020B0604020202020204" pitchFamily="34" charset="0"/>
              <a:ea typeface="DengXian" panose="02010600030101010101" pitchFamily="2" charset="-122"/>
              <a:cs typeface="Arial" panose="020B0604020202020204" pitchFamily="34" charset="0"/>
            </a:endParaRPr>
          </a:p>
          <a:p>
            <a:pPr marL="0" indent="0" algn="just">
              <a:buNone/>
            </a:pPr>
            <a:endParaRPr lang="en-GB" dirty="0">
              <a:latin typeface="Arial" panose="020B0604020202020204" pitchFamily="34" charset="0"/>
              <a:ea typeface="DengXian" panose="02010600030101010101" pitchFamily="2" charset="-122"/>
              <a:cs typeface="Arial" panose="020B0604020202020204" pitchFamily="34" charset="0"/>
            </a:endParaRPr>
          </a:p>
          <a:p>
            <a:pPr algn="just"/>
            <a:endParaRPr lang="en-GB" sz="1600" dirty="0">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4513240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p:txBody>
          <a:bodyPr>
            <a:normAutofit/>
          </a:bodyPr>
          <a:lstStyle/>
          <a:p>
            <a:pPr algn="ct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2424023"/>
            <a:ext cx="10515600" cy="1570007"/>
          </a:xfrm>
        </p:spPr>
        <p:txBody>
          <a:bodyPr/>
          <a:lstStyle/>
          <a:p>
            <a:endParaRPr lang="en-GB" dirty="0">
              <a:latin typeface="Arial" panose="020B0604020202020204" pitchFamily="34" charset="0"/>
              <a:cs typeface="Arial" panose="020B0604020202020204" pitchFamily="34" charset="0"/>
            </a:endParaRPr>
          </a:p>
          <a:p>
            <a:pPr marL="0" indent="0" algn="ctr">
              <a:buNone/>
            </a:pPr>
            <a:r>
              <a:rPr lang="en-GB" sz="4800" b="1" dirty="0">
                <a:latin typeface="Arial" panose="020B0604020202020204" pitchFamily="34" charset="0"/>
                <a:cs typeface="Arial" panose="020B0604020202020204" pitchFamily="34" charset="0"/>
              </a:rPr>
              <a:t>Thank you for listening</a:t>
            </a:r>
          </a:p>
        </p:txBody>
      </p:sp>
    </p:spTree>
    <p:extLst>
      <p:ext uri="{BB962C8B-B14F-4D97-AF65-F5344CB8AC3E}">
        <p14:creationId xmlns:p14="http://schemas.microsoft.com/office/powerpoint/2010/main" val="32583018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0EBE6B-1F90-48B4-CACC-172FF691D67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6873B1-82D2-71A9-F5A9-13A8B7E33DE2}"/>
              </a:ext>
            </a:extLst>
          </p:cNvPr>
          <p:cNvSpPr>
            <a:spLocks noGrp="1"/>
          </p:cNvSpPr>
          <p:nvPr>
            <p:ph idx="1"/>
          </p:nvPr>
        </p:nvSpPr>
        <p:spPr>
          <a:xfrm>
            <a:off x="769121" y="1495426"/>
            <a:ext cx="10584679" cy="4681537"/>
          </a:xfrm>
        </p:spPr>
        <p:txBody>
          <a:bodyPr/>
          <a:lstStyle/>
          <a:p>
            <a:endParaRPr lang="en-GB" dirty="0">
              <a:latin typeface="Arial" panose="020B0604020202020204" pitchFamily="34" charset="0"/>
              <a:cs typeface="Arial" panose="020B0604020202020204" pitchFamily="34" charset="0"/>
            </a:endParaRPr>
          </a:p>
          <a:p>
            <a:pPr marL="0" indent="0" algn="ctr">
              <a:buNone/>
            </a:pPr>
            <a:endParaRPr lang="en-GB" sz="4800" dirty="0">
              <a:latin typeface="Arial" panose="020B0604020202020204" pitchFamily="34" charset="0"/>
              <a:cs typeface="Arial" panose="020B0604020202020204" pitchFamily="34" charset="0"/>
            </a:endParaRPr>
          </a:p>
        </p:txBody>
      </p:sp>
      <p:pic>
        <p:nvPicPr>
          <p:cNvPr id="1026" name="Picture 2" descr="Questions &amp; Answers on Collaboration ...">
            <a:extLst>
              <a:ext uri="{FF2B5EF4-FFF2-40B4-BE49-F238E27FC236}">
                <a16:creationId xmlns:a16="http://schemas.microsoft.com/office/drawing/2014/main" id="{BC1C6B8B-3E57-B212-0064-3A197FA354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85871" y="2087592"/>
            <a:ext cx="6551427" cy="2737628"/>
          </a:xfrm>
          <a:prstGeom prst="rect">
            <a:avLst/>
          </a:prstGeom>
          <a:noFill/>
          <a:ln w="571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63347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8991669DF84244A81B93216713AC0FD" ma:contentTypeVersion="5" ma:contentTypeDescription="Create a new document." ma:contentTypeScope="" ma:versionID="48d460dc4c5331c69052f38e4859d838">
  <xsd:schema xmlns:xsd="http://www.w3.org/2001/XMLSchema" xmlns:xs="http://www.w3.org/2001/XMLSchema" xmlns:p="http://schemas.microsoft.com/office/2006/metadata/properties" xmlns:ns3="901b7179-a49d-4669-ab88-101a0e80079b" targetNamespace="http://schemas.microsoft.com/office/2006/metadata/properties" ma:root="true" ma:fieldsID="dcb9ac087ffa243fb32870349a1da3ad" ns3:_="">
    <xsd:import namespace="901b7179-a49d-4669-ab88-101a0e80079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01b7179-a49d-4669-ab88-101a0e80079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901b7179-a49d-4669-ab88-101a0e80079b"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F59D0AF-7132-4757-BC4B-A6BA82DFF11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01b7179-a49d-4669-ab88-101a0e80079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5CCAF22-9EA3-4C2F-9092-C861B73393C1}">
  <ds:schemaRefs>
    <ds:schemaRef ds:uri="http://www.w3.org/XML/1998/namespace"/>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901b7179-a49d-4669-ab88-101a0e80079b"/>
    <ds:schemaRef ds:uri="http://purl.org/dc/dcmitype/"/>
    <ds:schemaRef ds:uri="http://purl.org/dc/terms/"/>
    <ds:schemaRef ds:uri="http://purl.org/dc/elements/1.1/"/>
  </ds:schemaRefs>
</ds:datastoreItem>
</file>

<file path=customXml/itemProps3.xml><?xml version="1.0" encoding="utf-8"?>
<ds:datastoreItem xmlns:ds="http://schemas.openxmlformats.org/officeDocument/2006/customXml" ds:itemID="{A7A9B301-5F2D-4EFE-969F-254C13339DE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17099</TotalTime>
  <Words>1215</Words>
  <Application>Microsoft Office PowerPoint</Application>
  <PresentationFormat>Widescreen</PresentationFormat>
  <Paragraphs>148</Paragraphs>
  <Slides>12</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Agency FB</vt:lpstr>
      <vt:lpstr>Arial</vt:lpstr>
      <vt:lpstr>Berlin Sans FB</vt:lpstr>
      <vt:lpstr>Berlin Sans FB Demi</vt:lpstr>
      <vt:lpstr>Calibri</vt:lpstr>
      <vt:lpstr>Calibri Light</vt:lpstr>
      <vt:lpstr>Wingdings</vt:lpstr>
      <vt:lpstr>Office Theme</vt:lpstr>
      <vt:lpstr>PowerPoint Presentation</vt:lpstr>
      <vt:lpstr>  Overview of apresentation </vt:lpstr>
      <vt:lpstr> Overview of Basil’s Bakery </vt:lpstr>
      <vt:lpstr> The problems Basil’s Bakery are facing</vt:lpstr>
      <vt:lpstr>Critique of PESTEL Framework </vt:lpstr>
      <vt:lpstr>   Application of PESTEL Framework to Basel’s Bakery    </vt:lpstr>
      <vt:lpstr> Cause-and-Effect model</vt:lpstr>
      <vt:lpstr>PowerPoint Presentation</vt:lpstr>
      <vt:lpstr>Summary of Findings </vt:lpstr>
      <vt:lpstr>Reference List:</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lastModifiedBy>Paula Dolo (2528517)</cp:lastModifiedBy>
  <cp:revision>99</cp:revision>
  <dcterms:created xsi:type="dcterms:W3CDTF">2024-01-29T11:42:05Z</dcterms:created>
  <dcterms:modified xsi:type="dcterms:W3CDTF">2026-06-13T23:05:27Z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0x01010028991669DF84244A81B93216713AC0FD</vt:lpwstr>
  </property>
</Properties>
</file>