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8288000" cy="10287000"/>
  <p:notesSz cx="6858000" cy="9144000"/>
  <p:embeddedFontLst>
    <p:embeddedFont>
      <p:font typeface="Poppins" pitchFamily="2" charset="77"/>
      <p:regular r:id="rId19"/>
    </p:embeddedFont>
    <p:embeddedFont>
      <p:font typeface="Poppins Bold"/>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40" d="100"/>
          <a:sy n="40" d="100"/>
        </p:scale>
        <p:origin x="656" y="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6/14/26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8.svg"/><Relationship Id="rId4" Type="http://schemas.openxmlformats.org/officeDocument/2006/relationships/image" Target="../media/image7.svg"/></Relationships>
</file>

<file path=ppt/slides/_rels/slide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11.svg"/></Relationships>
</file>

<file path=ppt/slides/_rels/slide6.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6.svg"/><Relationship Id="rId7" Type="http://schemas.openxmlformats.org/officeDocument/2006/relationships/image" Target="../media/image15.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3.svg"/><Relationship Id="rId4" Type="http://schemas.openxmlformats.org/officeDocument/2006/relationships/image" Target="../media/image12.svg"/><Relationship Id="rId9" Type="http://schemas.openxmlformats.org/officeDocument/2006/relationships/image" Target="../media/image17.svg"/></Relationships>
</file>

<file path=ppt/slides/_rels/slide7.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19.svg"/></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20.svg"/><Relationship Id="rId4" Type="http://schemas.openxmlformats.org/officeDocument/2006/relationships/image" Target="../media/image12.svg"/></Relationships>
</file>

<file path=ppt/slides/_rels/slide10.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8.svg"/><Relationship Id="rId4" Type="http://schemas.openxmlformats.org/officeDocument/2006/relationships/image" Target="../media/image7.svg"/></Relationships>
</file>

<file path=ppt/slides/_rels/slide14.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20.svg"/><Relationship Id="rId4" Type="http://schemas.openxmlformats.org/officeDocument/2006/relationships/image" Target="../media/image12.svg"/></Relationships>
</file>

<file path=ppt/slides/_rels/slide16.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19.svg"/></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3399/bjgp21x716825" TargetMode="External"/><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6311131" y="-4674224"/>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2"/>
            <a:stretch>
              <a:fillRect l="-12888" r="-12888"/>
            </a:stretch>
          </a:blipFill>
        </p:spPr>
        <p:txBody>
          <a:bodyPr/>
          <a:lstStyle/>
          <a:p>
            <a:endParaRPr lang="en-US" dirty="0"/>
          </a:p>
        </p:txBody>
      </p:sp>
      <p:grpSp>
        <p:nvGrpSpPr>
          <p:cNvPr id="3" name="Group 3"/>
          <p:cNvGrpSpPr/>
          <p:nvPr/>
        </p:nvGrpSpPr>
        <p:grpSpPr>
          <a:xfrm rot="-10800000">
            <a:off x="14040647" y="5511005"/>
            <a:ext cx="5458279" cy="4775995"/>
            <a:chOff x="0" y="0"/>
            <a:chExt cx="812800" cy="711200"/>
          </a:xfrm>
        </p:grpSpPr>
        <p:sp>
          <p:nvSpPr>
            <p:cNvPr id="4" name="Freeform 4"/>
            <p:cNvSpPr/>
            <p:nvPr/>
          </p:nvSpPr>
          <p:spPr>
            <a:xfrm>
              <a:off x="0" y="0"/>
              <a:ext cx="812800" cy="711200"/>
            </a:xfrm>
            <a:custGeom>
              <a:avLst/>
              <a:gdLst/>
              <a:ahLst/>
              <a:cxnLst/>
              <a:rect l="l" t="t" r="r" b="b"/>
              <a:pathLst>
                <a:path w="812800" h="711200">
                  <a:moveTo>
                    <a:pt x="406400" y="711200"/>
                  </a:moveTo>
                  <a:lnTo>
                    <a:pt x="812800" y="0"/>
                  </a:lnTo>
                  <a:lnTo>
                    <a:pt x="0" y="0"/>
                  </a:lnTo>
                  <a:lnTo>
                    <a:pt x="406400" y="711200"/>
                  </a:lnTo>
                  <a:close/>
                </a:path>
              </a:pathLst>
            </a:custGeom>
            <a:solidFill>
              <a:srgbClr val="007ACC"/>
            </a:solidFill>
          </p:spPr>
        </p:sp>
        <p:sp>
          <p:nvSpPr>
            <p:cNvPr id="5" name="TextBox 5"/>
            <p:cNvSpPr txBox="1"/>
            <p:nvPr/>
          </p:nvSpPr>
          <p:spPr>
            <a:xfrm>
              <a:off x="127000" y="-6350"/>
              <a:ext cx="558800" cy="387350"/>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rot="-10800000">
            <a:off x="14962543" y="5785130"/>
            <a:ext cx="5080801" cy="4445700"/>
            <a:chOff x="0" y="0"/>
            <a:chExt cx="812800" cy="711200"/>
          </a:xfrm>
        </p:grpSpPr>
        <p:sp>
          <p:nvSpPr>
            <p:cNvPr id="7" name="Freeform 7"/>
            <p:cNvSpPr/>
            <p:nvPr/>
          </p:nvSpPr>
          <p:spPr>
            <a:xfrm>
              <a:off x="0" y="0"/>
              <a:ext cx="812800" cy="711200"/>
            </a:xfrm>
            <a:custGeom>
              <a:avLst/>
              <a:gdLst/>
              <a:ahLst/>
              <a:cxnLst/>
              <a:rect l="l" t="t" r="r" b="b"/>
              <a:pathLst>
                <a:path w="812800" h="711200">
                  <a:moveTo>
                    <a:pt x="406400" y="711200"/>
                  </a:moveTo>
                  <a:lnTo>
                    <a:pt x="812800" y="0"/>
                  </a:lnTo>
                  <a:lnTo>
                    <a:pt x="0" y="0"/>
                  </a:lnTo>
                  <a:lnTo>
                    <a:pt x="406400" y="711200"/>
                  </a:lnTo>
                  <a:close/>
                </a:path>
              </a:pathLst>
            </a:custGeom>
            <a:solidFill>
              <a:srgbClr val="005A99"/>
            </a:solidFill>
          </p:spPr>
        </p:sp>
        <p:sp>
          <p:nvSpPr>
            <p:cNvPr id="8" name="TextBox 8"/>
            <p:cNvSpPr txBox="1"/>
            <p:nvPr/>
          </p:nvSpPr>
          <p:spPr>
            <a:xfrm>
              <a:off x="127000" y="-6350"/>
              <a:ext cx="558800" cy="38735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4174740" y="0"/>
            <a:ext cx="8229858" cy="7201126"/>
            <a:chOff x="0" y="0"/>
            <a:chExt cx="812800" cy="711200"/>
          </a:xfrm>
        </p:grpSpPr>
        <p:sp>
          <p:nvSpPr>
            <p:cNvPr id="10" name="Freeform 10"/>
            <p:cNvSpPr/>
            <p:nvPr/>
          </p:nvSpPr>
          <p:spPr>
            <a:xfrm>
              <a:off x="0" y="0"/>
              <a:ext cx="812800" cy="711200"/>
            </a:xfrm>
            <a:custGeom>
              <a:avLst/>
              <a:gdLst/>
              <a:ahLst/>
              <a:cxnLst/>
              <a:rect l="l" t="t" r="r" b="b"/>
              <a:pathLst>
                <a:path w="812800" h="711200">
                  <a:moveTo>
                    <a:pt x="406400" y="711200"/>
                  </a:moveTo>
                  <a:lnTo>
                    <a:pt x="812800" y="0"/>
                  </a:lnTo>
                  <a:lnTo>
                    <a:pt x="0" y="0"/>
                  </a:lnTo>
                  <a:lnTo>
                    <a:pt x="406400" y="711200"/>
                  </a:lnTo>
                  <a:close/>
                </a:path>
              </a:pathLst>
            </a:custGeom>
            <a:solidFill>
              <a:srgbClr val="005A99"/>
            </a:solidFill>
          </p:spPr>
          <p:txBody>
            <a:bodyPr/>
            <a:lstStyle/>
            <a:p>
              <a:endParaRPr lang="en-US"/>
            </a:p>
          </p:txBody>
        </p:sp>
        <p:sp>
          <p:nvSpPr>
            <p:cNvPr id="11" name="TextBox 11"/>
            <p:cNvSpPr txBox="1"/>
            <p:nvPr/>
          </p:nvSpPr>
          <p:spPr>
            <a:xfrm>
              <a:off x="127000" y="-6350"/>
              <a:ext cx="558800" cy="387350"/>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1414894" y="-53185"/>
            <a:ext cx="4967946" cy="5461597"/>
            <a:chOff x="0" y="0"/>
            <a:chExt cx="812800" cy="711200"/>
          </a:xfrm>
        </p:grpSpPr>
        <p:sp>
          <p:nvSpPr>
            <p:cNvPr id="13" name="Freeform 13"/>
            <p:cNvSpPr/>
            <p:nvPr/>
          </p:nvSpPr>
          <p:spPr>
            <a:xfrm>
              <a:off x="0" y="0"/>
              <a:ext cx="812800" cy="711200"/>
            </a:xfrm>
            <a:custGeom>
              <a:avLst/>
              <a:gdLst/>
              <a:ahLst/>
              <a:cxnLst/>
              <a:rect l="l" t="t" r="r" b="b"/>
              <a:pathLst>
                <a:path w="812800" h="711200">
                  <a:moveTo>
                    <a:pt x="406400" y="711200"/>
                  </a:moveTo>
                  <a:lnTo>
                    <a:pt x="812800" y="0"/>
                  </a:lnTo>
                  <a:lnTo>
                    <a:pt x="0" y="0"/>
                  </a:lnTo>
                  <a:lnTo>
                    <a:pt x="406400" y="711200"/>
                  </a:lnTo>
                  <a:close/>
                </a:path>
              </a:pathLst>
            </a:custGeom>
            <a:solidFill>
              <a:srgbClr val="007ACC"/>
            </a:solidFill>
          </p:spPr>
        </p:sp>
        <p:sp>
          <p:nvSpPr>
            <p:cNvPr id="14" name="TextBox 14"/>
            <p:cNvSpPr txBox="1"/>
            <p:nvPr/>
          </p:nvSpPr>
          <p:spPr>
            <a:xfrm>
              <a:off x="127000" y="-6350"/>
              <a:ext cx="558800" cy="387350"/>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1806494" y="74232"/>
            <a:ext cx="4040070" cy="4445700"/>
            <a:chOff x="0" y="0"/>
            <a:chExt cx="812800" cy="711200"/>
          </a:xfrm>
        </p:grpSpPr>
        <p:sp>
          <p:nvSpPr>
            <p:cNvPr id="16" name="Freeform 16"/>
            <p:cNvSpPr/>
            <p:nvPr/>
          </p:nvSpPr>
          <p:spPr>
            <a:xfrm>
              <a:off x="0" y="0"/>
              <a:ext cx="812800" cy="711200"/>
            </a:xfrm>
            <a:custGeom>
              <a:avLst/>
              <a:gdLst/>
              <a:ahLst/>
              <a:cxnLst/>
              <a:rect l="l" t="t" r="r" b="b"/>
              <a:pathLst>
                <a:path w="812800" h="711200">
                  <a:moveTo>
                    <a:pt x="406400" y="711200"/>
                  </a:moveTo>
                  <a:lnTo>
                    <a:pt x="812800" y="0"/>
                  </a:lnTo>
                  <a:lnTo>
                    <a:pt x="0" y="0"/>
                  </a:lnTo>
                  <a:lnTo>
                    <a:pt x="406400" y="711200"/>
                  </a:lnTo>
                  <a:close/>
                </a:path>
              </a:pathLst>
            </a:custGeom>
            <a:solidFill>
              <a:srgbClr val="005A99"/>
            </a:solidFill>
          </p:spPr>
        </p:sp>
        <p:sp>
          <p:nvSpPr>
            <p:cNvPr id="17" name="TextBox 17"/>
            <p:cNvSpPr txBox="1"/>
            <p:nvPr/>
          </p:nvSpPr>
          <p:spPr>
            <a:xfrm>
              <a:off x="127000" y="-6350"/>
              <a:ext cx="558800" cy="387350"/>
            </a:xfrm>
            <a:prstGeom prst="rect">
              <a:avLst/>
            </a:prstGeom>
          </p:spPr>
          <p:txBody>
            <a:bodyPr lIns="50800" tIns="50800" rIns="50800" bIns="50800" rtlCol="0" anchor="ctr"/>
            <a:lstStyle/>
            <a:p>
              <a:pPr algn="ctr">
                <a:lnSpc>
                  <a:spcPts val="2659"/>
                </a:lnSpc>
              </a:pPr>
              <a:endParaRPr/>
            </a:p>
          </p:txBody>
        </p:sp>
      </p:grpSp>
      <p:grpSp>
        <p:nvGrpSpPr>
          <p:cNvPr id="26" name="Group 26"/>
          <p:cNvGrpSpPr/>
          <p:nvPr/>
        </p:nvGrpSpPr>
        <p:grpSpPr>
          <a:xfrm rot="-718937">
            <a:off x="-700845" y="7119970"/>
            <a:ext cx="2403946" cy="3605919"/>
            <a:chOff x="0" y="0"/>
            <a:chExt cx="406400" cy="609600"/>
          </a:xfrm>
        </p:grpSpPr>
        <p:sp>
          <p:nvSpPr>
            <p:cNvPr id="27" name="Freeform 27"/>
            <p:cNvSpPr/>
            <p:nvPr/>
          </p:nvSpPr>
          <p:spPr>
            <a:xfrm>
              <a:off x="0" y="0"/>
              <a:ext cx="406400" cy="609600"/>
            </a:xfrm>
            <a:custGeom>
              <a:avLst/>
              <a:gdLst/>
              <a:ahLst/>
              <a:cxnLst/>
              <a:rect l="l" t="t" r="r" b="b"/>
              <a:pathLst>
                <a:path w="406400" h="609600">
                  <a:moveTo>
                    <a:pt x="203200" y="0"/>
                  </a:moveTo>
                  <a:lnTo>
                    <a:pt x="0" y="0"/>
                  </a:lnTo>
                  <a:lnTo>
                    <a:pt x="203200" y="609600"/>
                  </a:lnTo>
                  <a:lnTo>
                    <a:pt x="406400" y="609600"/>
                  </a:lnTo>
                  <a:lnTo>
                    <a:pt x="203200" y="0"/>
                  </a:lnTo>
                  <a:close/>
                </a:path>
              </a:pathLst>
            </a:custGeom>
            <a:solidFill>
              <a:srgbClr val="007ACC"/>
            </a:solidFill>
          </p:spPr>
        </p:sp>
        <p:sp>
          <p:nvSpPr>
            <p:cNvPr id="28" name="TextBox 28"/>
            <p:cNvSpPr txBox="1"/>
            <p:nvPr/>
          </p:nvSpPr>
          <p:spPr>
            <a:xfrm>
              <a:off x="101600" y="-57150"/>
              <a:ext cx="203200" cy="666750"/>
            </a:xfrm>
            <a:prstGeom prst="rect">
              <a:avLst/>
            </a:prstGeom>
          </p:spPr>
          <p:txBody>
            <a:bodyPr lIns="50800" tIns="50800" rIns="50800" bIns="50800" rtlCol="0" anchor="ctr"/>
            <a:lstStyle/>
            <a:p>
              <a:pPr algn="ctr">
                <a:lnSpc>
                  <a:spcPts val="2659"/>
                </a:lnSpc>
              </a:pPr>
              <a:endParaRPr/>
            </a:p>
          </p:txBody>
        </p:sp>
      </p:grpSp>
      <p:grpSp>
        <p:nvGrpSpPr>
          <p:cNvPr id="31" name="Group 31"/>
          <p:cNvGrpSpPr/>
          <p:nvPr/>
        </p:nvGrpSpPr>
        <p:grpSpPr>
          <a:xfrm rot="-718937">
            <a:off x="12972767" y="-774260"/>
            <a:ext cx="2403946" cy="3605919"/>
            <a:chOff x="0" y="0"/>
            <a:chExt cx="406400" cy="609600"/>
          </a:xfrm>
        </p:grpSpPr>
        <p:sp>
          <p:nvSpPr>
            <p:cNvPr id="32" name="Freeform 32"/>
            <p:cNvSpPr/>
            <p:nvPr/>
          </p:nvSpPr>
          <p:spPr>
            <a:xfrm>
              <a:off x="0" y="0"/>
              <a:ext cx="406400" cy="609600"/>
            </a:xfrm>
            <a:custGeom>
              <a:avLst/>
              <a:gdLst/>
              <a:ahLst/>
              <a:cxnLst/>
              <a:rect l="l" t="t" r="r" b="b"/>
              <a:pathLst>
                <a:path w="406400" h="609600">
                  <a:moveTo>
                    <a:pt x="203200" y="0"/>
                  </a:moveTo>
                  <a:lnTo>
                    <a:pt x="0" y="0"/>
                  </a:lnTo>
                  <a:lnTo>
                    <a:pt x="203200" y="609600"/>
                  </a:lnTo>
                  <a:lnTo>
                    <a:pt x="406400" y="609600"/>
                  </a:lnTo>
                  <a:lnTo>
                    <a:pt x="203200" y="0"/>
                  </a:lnTo>
                  <a:close/>
                </a:path>
              </a:pathLst>
            </a:custGeom>
            <a:solidFill>
              <a:srgbClr val="007ACC"/>
            </a:solidFill>
          </p:spPr>
        </p:sp>
        <p:sp>
          <p:nvSpPr>
            <p:cNvPr id="33" name="TextBox 33"/>
            <p:cNvSpPr txBox="1"/>
            <p:nvPr/>
          </p:nvSpPr>
          <p:spPr>
            <a:xfrm>
              <a:off x="101600" y="-57150"/>
              <a:ext cx="203200" cy="666750"/>
            </a:xfrm>
            <a:prstGeom prst="rect">
              <a:avLst/>
            </a:prstGeom>
          </p:spPr>
          <p:txBody>
            <a:bodyPr lIns="50800" tIns="50800" rIns="50800" bIns="50800" rtlCol="0" anchor="ctr"/>
            <a:lstStyle/>
            <a:p>
              <a:pPr algn="ctr">
                <a:lnSpc>
                  <a:spcPts val="2659"/>
                </a:lnSpc>
              </a:pPr>
              <a:endParaRPr/>
            </a:p>
          </p:txBody>
        </p:sp>
      </p:grpSp>
      <p:sp>
        <p:nvSpPr>
          <p:cNvPr id="34" name="AutoShape 34"/>
          <p:cNvSpPr/>
          <p:nvPr/>
        </p:nvSpPr>
        <p:spPr>
          <a:xfrm>
            <a:off x="9144000" y="8891121"/>
            <a:ext cx="0" cy="722155"/>
          </a:xfrm>
          <a:prstGeom prst="line">
            <a:avLst/>
          </a:prstGeom>
          <a:ln w="38100" cap="flat">
            <a:solidFill>
              <a:srgbClr val="003B66"/>
            </a:solidFill>
            <a:prstDash val="solid"/>
            <a:headEnd type="none" w="sm" len="sm"/>
            <a:tailEnd type="none" w="sm" len="sm"/>
          </a:ln>
        </p:spPr>
      </p:sp>
      <p:sp>
        <p:nvSpPr>
          <p:cNvPr id="35" name="Freeform 35"/>
          <p:cNvSpPr/>
          <p:nvPr/>
        </p:nvSpPr>
        <p:spPr>
          <a:xfrm>
            <a:off x="16559653" y="6684939"/>
            <a:ext cx="3842529" cy="3285362"/>
          </a:xfrm>
          <a:custGeom>
            <a:avLst/>
            <a:gdLst/>
            <a:ahLst/>
            <a:cxnLst/>
            <a:rect l="l" t="t" r="r" b="b"/>
            <a:pathLst>
              <a:path w="3842529" h="3285362">
                <a:moveTo>
                  <a:pt x="0" y="0"/>
                </a:moveTo>
                <a:lnTo>
                  <a:pt x="3842529" y="0"/>
                </a:lnTo>
                <a:lnTo>
                  <a:pt x="3842529" y="3285362"/>
                </a:lnTo>
                <a:lnTo>
                  <a:pt x="0" y="3285362"/>
                </a:lnTo>
                <a:lnTo>
                  <a:pt x="0" y="0"/>
                </a:lnTo>
                <a:close/>
              </a:path>
            </a:pathLst>
          </a:custGeom>
          <a:blipFill>
            <a:blip>
              <a:alphaModFix amt="18999"/>
              <a:extLst>
                <a:ext uri="{96DAC541-7B7A-43D3-8B79-37D633B846F1}">
                  <asvg:svgBlip xmlns:asvg="http://schemas.microsoft.com/office/drawing/2016/SVG/main" r:embed="rId3"/>
                </a:ext>
              </a:extLst>
            </a:blip>
            <a:stretch>
              <a:fillRect/>
            </a:stretch>
          </a:blipFill>
        </p:spPr>
      </p:sp>
      <p:sp>
        <p:nvSpPr>
          <p:cNvPr id="36" name="TextBox 36"/>
          <p:cNvSpPr txBox="1"/>
          <p:nvPr/>
        </p:nvSpPr>
        <p:spPr>
          <a:xfrm>
            <a:off x="2201492" y="619280"/>
            <a:ext cx="12037996" cy="2333625"/>
          </a:xfrm>
          <a:prstGeom prst="rect">
            <a:avLst/>
          </a:prstGeom>
        </p:spPr>
        <p:txBody>
          <a:bodyPr lIns="0" tIns="0" rIns="0" bIns="0" rtlCol="0" anchor="t">
            <a:spAutoFit/>
          </a:bodyPr>
          <a:lstStyle/>
          <a:p>
            <a:pPr algn="ctr">
              <a:lnSpc>
                <a:spcPts val="6000"/>
              </a:lnSpc>
            </a:pPr>
            <a:r>
              <a:rPr lang="en-US" sz="5000" b="1" dirty="0">
                <a:solidFill>
                  <a:srgbClr val="003B66"/>
                </a:solidFill>
                <a:latin typeface="Poppins Bold"/>
                <a:ea typeface="Poppins Bold"/>
                <a:cs typeface="Poppins Bold"/>
                <a:sym typeface="Poppins Bold"/>
              </a:rPr>
              <a:t>LCHS4010 </a:t>
            </a:r>
          </a:p>
          <a:p>
            <a:pPr algn="ctr">
              <a:lnSpc>
                <a:spcPts val="6000"/>
              </a:lnSpc>
            </a:pPr>
            <a:r>
              <a:rPr lang="en-US" sz="5000" b="1" dirty="0">
                <a:solidFill>
                  <a:srgbClr val="003B66"/>
                </a:solidFill>
                <a:latin typeface="Poppins Bold"/>
                <a:ea typeface="Poppins Bold"/>
                <a:cs typeface="Poppins Bold"/>
                <a:sym typeface="Poppins Bold"/>
              </a:rPr>
              <a:t>Psychology in Health and Social Care</a:t>
            </a:r>
          </a:p>
        </p:txBody>
      </p:sp>
      <p:sp>
        <p:nvSpPr>
          <p:cNvPr id="37" name="TextBox 37"/>
          <p:cNvSpPr txBox="1"/>
          <p:nvPr/>
        </p:nvSpPr>
        <p:spPr>
          <a:xfrm>
            <a:off x="1968826" y="3695855"/>
            <a:ext cx="13299348" cy="933450"/>
          </a:xfrm>
          <a:prstGeom prst="rect">
            <a:avLst/>
          </a:prstGeom>
        </p:spPr>
        <p:txBody>
          <a:bodyPr lIns="0" tIns="0" rIns="0" bIns="0" rtlCol="0" anchor="t">
            <a:spAutoFit/>
          </a:bodyPr>
          <a:lstStyle/>
          <a:p>
            <a:pPr algn="ctr">
              <a:lnSpc>
                <a:spcPts val="6960"/>
              </a:lnSpc>
            </a:pPr>
            <a:r>
              <a:rPr lang="en-US" sz="5800">
                <a:solidFill>
                  <a:srgbClr val="000000"/>
                </a:solidFill>
                <a:latin typeface="Poppins"/>
                <a:ea typeface="Poppins"/>
                <a:cs typeface="Poppins"/>
                <a:sym typeface="Poppins"/>
              </a:rPr>
              <a:t>Task 1: Assessment Component 1</a:t>
            </a:r>
          </a:p>
        </p:txBody>
      </p:sp>
      <p:sp>
        <p:nvSpPr>
          <p:cNvPr id="38" name="TextBox 38"/>
          <p:cNvSpPr txBox="1"/>
          <p:nvPr/>
        </p:nvSpPr>
        <p:spPr>
          <a:xfrm>
            <a:off x="4149613" y="5573675"/>
            <a:ext cx="10089876" cy="975130"/>
          </a:xfrm>
          <a:prstGeom prst="rect">
            <a:avLst/>
          </a:prstGeom>
        </p:spPr>
        <p:txBody>
          <a:bodyPr lIns="0" tIns="0" rIns="0" bIns="0" rtlCol="0" anchor="t">
            <a:spAutoFit/>
          </a:bodyPr>
          <a:lstStyle/>
          <a:p>
            <a:pPr algn="ctr">
              <a:lnSpc>
                <a:spcPts val="3743"/>
              </a:lnSpc>
            </a:pPr>
            <a:r>
              <a:rPr lang="en-US" sz="3119" dirty="0">
                <a:solidFill>
                  <a:srgbClr val="000000"/>
                </a:solidFill>
                <a:latin typeface="Poppins"/>
                <a:ea typeface="Poppins"/>
                <a:cs typeface="Poppins"/>
                <a:sym typeface="Poppins"/>
              </a:rPr>
              <a:t>Understanding Isaac’s Development through Bowlby’s Attachment Theory</a:t>
            </a:r>
          </a:p>
        </p:txBody>
      </p:sp>
      <p:sp>
        <p:nvSpPr>
          <p:cNvPr id="39" name="TextBox 39"/>
          <p:cNvSpPr txBox="1"/>
          <p:nvPr/>
        </p:nvSpPr>
        <p:spPr>
          <a:xfrm>
            <a:off x="5454666" y="8872071"/>
            <a:ext cx="2765824" cy="352425"/>
          </a:xfrm>
          <a:prstGeom prst="rect">
            <a:avLst/>
          </a:prstGeom>
        </p:spPr>
        <p:txBody>
          <a:bodyPr lIns="0" tIns="0" rIns="0" bIns="0" rtlCol="0" anchor="t">
            <a:spAutoFit/>
          </a:bodyPr>
          <a:lstStyle/>
          <a:p>
            <a:pPr algn="ctr">
              <a:lnSpc>
                <a:spcPts val="2640"/>
              </a:lnSpc>
            </a:pPr>
            <a:r>
              <a:rPr lang="en-US" sz="2200" b="1" dirty="0" err="1">
                <a:solidFill>
                  <a:srgbClr val="000000"/>
                </a:solidFill>
                <a:latin typeface="Poppins Bold"/>
                <a:ea typeface="Poppins Bold"/>
                <a:cs typeface="Poppins Bold"/>
                <a:sym typeface="Poppins Bold"/>
              </a:rPr>
              <a:t>Presentated</a:t>
            </a:r>
            <a:r>
              <a:rPr lang="en-US" sz="2200" b="1" dirty="0">
                <a:solidFill>
                  <a:srgbClr val="000000"/>
                </a:solidFill>
                <a:latin typeface="Poppins Bold"/>
                <a:ea typeface="Poppins Bold"/>
                <a:cs typeface="Poppins Bold"/>
                <a:sym typeface="Poppins Bold"/>
              </a:rPr>
              <a:t> By: </a:t>
            </a:r>
          </a:p>
        </p:txBody>
      </p:sp>
      <p:sp>
        <p:nvSpPr>
          <p:cNvPr id="40" name="TextBox 40"/>
          <p:cNvSpPr txBox="1"/>
          <p:nvPr/>
        </p:nvSpPr>
        <p:spPr>
          <a:xfrm>
            <a:off x="9975834" y="8872071"/>
            <a:ext cx="2857500" cy="685800"/>
          </a:xfrm>
          <a:prstGeom prst="rect">
            <a:avLst/>
          </a:prstGeom>
        </p:spPr>
        <p:txBody>
          <a:bodyPr lIns="0" tIns="0" rIns="0" bIns="0" rtlCol="0" anchor="t">
            <a:spAutoFit/>
          </a:bodyPr>
          <a:lstStyle/>
          <a:p>
            <a:pPr algn="ctr">
              <a:lnSpc>
                <a:spcPts val="2640"/>
              </a:lnSpc>
            </a:pPr>
            <a:r>
              <a:rPr lang="en-US" sz="2200" b="1">
                <a:solidFill>
                  <a:srgbClr val="000000"/>
                </a:solidFill>
                <a:latin typeface="Poppins Bold"/>
                <a:ea typeface="Poppins Bold"/>
                <a:cs typeface="Poppins Bold"/>
                <a:sym typeface="Poppins Bold"/>
              </a:rPr>
              <a:t>Date: </a:t>
            </a:r>
          </a:p>
          <a:p>
            <a:pPr algn="ctr">
              <a:lnSpc>
                <a:spcPts val="2640"/>
              </a:lnSpc>
            </a:pPr>
            <a:endParaRPr lang="en-US" sz="2200" b="1">
              <a:solidFill>
                <a:srgbClr val="000000"/>
              </a:solidFill>
              <a:latin typeface="Poppins Bold"/>
              <a:ea typeface="Poppins Bold"/>
              <a:cs typeface="Poppins Bold"/>
              <a:sym typeface="Poppins Bo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3977326" y="-5601029"/>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2"/>
            <a:stretch>
              <a:fillRect l="-12888" r="-12888"/>
            </a:stretch>
          </a:blipFill>
        </p:spPr>
      </p:sp>
      <p:grpSp>
        <p:nvGrpSpPr>
          <p:cNvPr id="3" name="Group 3"/>
          <p:cNvGrpSpPr/>
          <p:nvPr/>
        </p:nvGrpSpPr>
        <p:grpSpPr>
          <a:xfrm rot="-718937">
            <a:off x="12435446" y="-3942906"/>
            <a:ext cx="6692297" cy="11122365"/>
            <a:chOff x="0" y="0"/>
            <a:chExt cx="406400" cy="609600"/>
          </a:xfrm>
        </p:grpSpPr>
        <p:sp>
          <p:nvSpPr>
            <p:cNvPr id="4" name="Freeform 4"/>
            <p:cNvSpPr/>
            <p:nvPr/>
          </p:nvSpPr>
          <p:spPr>
            <a:xfrm>
              <a:off x="0" y="0"/>
              <a:ext cx="406400" cy="609600"/>
            </a:xfrm>
            <a:custGeom>
              <a:avLst/>
              <a:gdLst/>
              <a:ahLst/>
              <a:cxnLst/>
              <a:rect l="l" t="t" r="r" b="b"/>
              <a:pathLst>
                <a:path w="406400" h="609600">
                  <a:moveTo>
                    <a:pt x="203200" y="0"/>
                  </a:moveTo>
                  <a:lnTo>
                    <a:pt x="0" y="0"/>
                  </a:lnTo>
                  <a:lnTo>
                    <a:pt x="203200" y="609600"/>
                  </a:lnTo>
                  <a:lnTo>
                    <a:pt x="406400" y="609600"/>
                  </a:lnTo>
                  <a:lnTo>
                    <a:pt x="203200" y="0"/>
                  </a:lnTo>
                  <a:close/>
                </a:path>
              </a:pathLst>
            </a:custGeom>
            <a:solidFill>
              <a:srgbClr val="005A99"/>
            </a:solidFill>
          </p:spPr>
        </p:sp>
        <p:sp>
          <p:nvSpPr>
            <p:cNvPr id="5" name="TextBox 5"/>
            <p:cNvSpPr txBox="1"/>
            <p:nvPr/>
          </p:nvSpPr>
          <p:spPr>
            <a:xfrm>
              <a:off x="101600" y="-57150"/>
              <a:ext cx="203200" cy="666750"/>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rot="3607461">
            <a:off x="9768704" y="-571293"/>
            <a:ext cx="6102487" cy="1403829"/>
            <a:chOff x="0" y="0"/>
            <a:chExt cx="2649950" cy="609600"/>
          </a:xfrm>
        </p:grpSpPr>
        <p:sp>
          <p:nvSpPr>
            <p:cNvPr id="7" name="Freeform 7"/>
            <p:cNvSpPr/>
            <p:nvPr/>
          </p:nvSpPr>
          <p:spPr>
            <a:xfrm>
              <a:off x="0" y="0"/>
              <a:ext cx="2649950" cy="609600"/>
            </a:xfrm>
            <a:custGeom>
              <a:avLst/>
              <a:gdLst/>
              <a:ahLst/>
              <a:cxnLst/>
              <a:rect l="l" t="t" r="r" b="b"/>
              <a:pathLst>
                <a:path w="2649950" h="609600">
                  <a:moveTo>
                    <a:pt x="203200" y="0"/>
                  </a:moveTo>
                  <a:lnTo>
                    <a:pt x="2446750" y="0"/>
                  </a:lnTo>
                  <a:lnTo>
                    <a:pt x="2649950" y="609600"/>
                  </a:lnTo>
                  <a:lnTo>
                    <a:pt x="0" y="609600"/>
                  </a:lnTo>
                  <a:lnTo>
                    <a:pt x="203200" y="0"/>
                  </a:lnTo>
                  <a:close/>
                </a:path>
              </a:pathLst>
            </a:custGeom>
            <a:solidFill>
              <a:srgbClr val="007ACC"/>
            </a:solidFill>
          </p:spPr>
        </p:sp>
        <p:sp>
          <p:nvSpPr>
            <p:cNvPr id="8" name="TextBox 8"/>
            <p:cNvSpPr txBox="1"/>
            <p:nvPr/>
          </p:nvSpPr>
          <p:spPr>
            <a:xfrm>
              <a:off x="127000" y="-57150"/>
              <a:ext cx="2395950" cy="666750"/>
            </a:xfrm>
            <a:prstGeom prst="rect">
              <a:avLst/>
            </a:prstGeom>
          </p:spPr>
          <p:txBody>
            <a:bodyPr lIns="50800" tIns="50800" rIns="50800" bIns="50800" rtlCol="0" anchor="ctr"/>
            <a:lstStyle/>
            <a:p>
              <a:pPr algn="ctr">
                <a:lnSpc>
                  <a:spcPts val="2659"/>
                </a:lnSpc>
              </a:pPr>
              <a:endParaRPr/>
            </a:p>
          </p:txBody>
        </p:sp>
      </p:grpSp>
      <p:sp>
        <p:nvSpPr>
          <p:cNvPr id="16" name="TextBox 16"/>
          <p:cNvSpPr txBox="1"/>
          <p:nvPr/>
        </p:nvSpPr>
        <p:spPr>
          <a:xfrm rot="10800000">
            <a:off x="15936674" y="7010257"/>
            <a:ext cx="6293658" cy="4362650"/>
          </a:xfrm>
          <a:prstGeom prst="rect">
            <a:avLst/>
          </a:prstGeom>
        </p:spPr>
        <p:txBody>
          <a:bodyPr lIns="50800" tIns="50800" rIns="50800" bIns="50800" rtlCol="0" anchor="ctr"/>
          <a:lstStyle/>
          <a:p>
            <a:pPr algn="ctr">
              <a:lnSpc>
                <a:spcPts val="2659"/>
              </a:lnSpc>
            </a:pPr>
            <a:endParaRPr/>
          </a:p>
        </p:txBody>
      </p:sp>
      <p:grpSp>
        <p:nvGrpSpPr>
          <p:cNvPr id="17" name="Group 17"/>
          <p:cNvGrpSpPr/>
          <p:nvPr/>
        </p:nvGrpSpPr>
        <p:grpSpPr>
          <a:xfrm rot="-718937">
            <a:off x="-1310649" y="5908506"/>
            <a:ext cx="3186293" cy="4779439"/>
            <a:chOff x="0" y="0"/>
            <a:chExt cx="406400" cy="609600"/>
          </a:xfrm>
        </p:grpSpPr>
        <p:sp>
          <p:nvSpPr>
            <p:cNvPr id="18" name="Freeform 18"/>
            <p:cNvSpPr/>
            <p:nvPr/>
          </p:nvSpPr>
          <p:spPr>
            <a:xfrm>
              <a:off x="0" y="0"/>
              <a:ext cx="406400" cy="609600"/>
            </a:xfrm>
            <a:custGeom>
              <a:avLst/>
              <a:gdLst/>
              <a:ahLst/>
              <a:cxnLst/>
              <a:rect l="l" t="t" r="r" b="b"/>
              <a:pathLst>
                <a:path w="406400" h="609600">
                  <a:moveTo>
                    <a:pt x="203200" y="0"/>
                  </a:moveTo>
                  <a:lnTo>
                    <a:pt x="0" y="0"/>
                  </a:lnTo>
                  <a:lnTo>
                    <a:pt x="203200" y="609600"/>
                  </a:lnTo>
                  <a:lnTo>
                    <a:pt x="406400" y="609600"/>
                  </a:lnTo>
                  <a:lnTo>
                    <a:pt x="203200" y="0"/>
                  </a:lnTo>
                  <a:close/>
                </a:path>
              </a:pathLst>
            </a:custGeom>
            <a:solidFill>
              <a:srgbClr val="007ACC"/>
            </a:solidFill>
          </p:spPr>
        </p:sp>
        <p:sp>
          <p:nvSpPr>
            <p:cNvPr id="19" name="TextBox 19"/>
            <p:cNvSpPr txBox="1"/>
            <p:nvPr/>
          </p:nvSpPr>
          <p:spPr>
            <a:xfrm>
              <a:off x="101600" y="-57150"/>
              <a:ext cx="203200" cy="666750"/>
            </a:xfrm>
            <a:prstGeom prst="rect">
              <a:avLst/>
            </a:prstGeom>
          </p:spPr>
          <p:txBody>
            <a:bodyPr lIns="50800" tIns="50800" rIns="50800" bIns="50800" rtlCol="0" anchor="ctr"/>
            <a:lstStyle/>
            <a:p>
              <a:pPr algn="ctr">
                <a:lnSpc>
                  <a:spcPts val="2659"/>
                </a:lnSpc>
              </a:pPr>
              <a:endParaRPr/>
            </a:p>
          </p:txBody>
        </p:sp>
      </p:grpSp>
      <p:grpSp>
        <p:nvGrpSpPr>
          <p:cNvPr id="20" name="Group 20"/>
          <p:cNvGrpSpPr/>
          <p:nvPr/>
        </p:nvGrpSpPr>
        <p:grpSpPr>
          <a:xfrm rot="-718937">
            <a:off x="-1310649" y="7575016"/>
            <a:ext cx="3186293" cy="4779439"/>
            <a:chOff x="0" y="0"/>
            <a:chExt cx="406400" cy="609600"/>
          </a:xfrm>
        </p:grpSpPr>
        <p:sp>
          <p:nvSpPr>
            <p:cNvPr id="21" name="Freeform 21"/>
            <p:cNvSpPr/>
            <p:nvPr/>
          </p:nvSpPr>
          <p:spPr>
            <a:xfrm>
              <a:off x="0" y="0"/>
              <a:ext cx="406400" cy="609600"/>
            </a:xfrm>
            <a:custGeom>
              <a:avLst/>
              <a:gdLst/>
              <a:ahLst/>
              <a:cxnLst/>
              <a:rect l="l" t="t" r="r" b="b"/>
              <a:pathLst>
                <a:path w="406400" h="609600">
                  <a:moveTo>
                    <a:pt x="203200" y="0"/>
                  </a:moveTo>
                  <a:lnTo>
                    <a:pt x="0" y="0"/>
                  </a:lnTo>
                  <a:lnTo>
                    <a:pt x="203200" y="609600"/>
                  </a:lnTo>
                  <a:lnTo>
                    <a:pt x="406400" y="609600"/>
                  </a:lnTo>
                  <a:lnTo>
                    <a:pt x="203200" y="0"/>
                  </a:lnTo>
                  <a:close/>
                </a:path>
              </a:pathLst>
            </a:custGeom>
            <a:solidFill>
              <a:srgbClr val="005A99"/>
            </a:solidFill>
          </p:spPr>
        </p:sp>
        <p:sp>
          <p:nvSpPr>
            <p:cNvPr id="22" name="TextBox 22"/>
            <p:cNvSpPr txBox="1"/>
            <p:nvPr/>
          </p:nvSpPr>
          <p:spPr>
            <a:xfrm>
              <a:off x="101600" y="-57150"/>
              <a:ext cx="203200" cy="666750"/>
            </a:xfrm>
            <a:prstGeom prst="rect">
              <a:avLst/>
            </a:prstGeom>
          </p:spPr>
          <p:txBody>
            <a:bodyPr lIns="50800" tIns="50800" rIns="50800" bIns="50800" rtlCol="0" anchor="ctr"/>
            <a:lstStyle/>
            <a:p>
              <a:pPr algn="ctr">
                <a:lnSpc>
                  <a:spcPts val="2659"/>
                </a:lnSpc>
              </a:pPr>
              <a:endParaRPr/>
            </a:p>
          </p:txBody>
        </p:sp>
      </p:grpSp>
      <p:sp>
        <p:nvSpPr>
          <p:cNvPr id="23" name="Freeform 23"/>
          <p:cNvSpPr/>
          <p:nvPr/>
        </p:nvSpPr>
        <p:spPr>
          <a:xfrm>
            <a:off x="-853680" y="-2075158"/>
            <a:ext cx="3764761" cy="3769472"/>
          </a:xfrm>
          <a:custGeom>
            <a:avLst/>
            <a:gdLst/>
            <a:ahLst/>
            <a:cxnLst/>
            <a:rect l="l" t="t" r="r" b="b"/>
            <a:pathLst>
              <a:path w="3764761" h="3769472">
                <a:moveTo>
                  <a:pt x="0" y="0"/>
                </a:moveTo>
                <a:lnTo>
                  <a:pt x="3764760" y="0"/>
                </a:lnTo>
                <a:lnTo>
                  <a:pt x="3764760" y="3769472"/>
                </a:lnTo>
                <a:lnTo>
                  <a:pt x="0" y="3769472"/>
                </a:lnTo>
                <a:lnTo>
                  <a:pt x="0" y="0"/>
                </a:lnTo>
                <a:close/>
              </a:path>
            </a:pathLst>
          </a:custGeom>
          <a:blipFill>
            <a:blip>
              <a:alphaModFix amt="37000"/>
              <a:extLst>
                <a:ext uri="{96DAC541-7B7A-43D3-8B79-37D633B846F1}">
                  <asvg:svgBlip xmlns:asvg="http://schemas.microsoft.com/office/drawing/2016/SVG/main" r:embed="rId3"/>
                </a:ext>
              </a:extLst>
            </a:blip>
            <a:stretch>
              <a:fillRect/>
            </a:stretch>
          </a:blipFill>
        </p:spPr>
      </p:sp>
      <p:sp>
        <p:nvSpPr>
          <p:cNvPr id="24" name="Freeform 24"/>
          <p:cNvSpPr/>
          <p:nvPr/>
        </p:nvSpPr>
        <p:spPr>
          <a:xfrm>
            <a:off x="924987" y="8783908"/>
            <a:ext cx="2098268" cy="1571078"/>
          </a:xfrm>
          <a:custGeom>
            <a:avLst/>
            <a:gdLst/>
            <a:ahLst/>
            <a:cxnLst/>
            <a:rect l="l" t="t" r="r" b="b"/>
            <a:pathLst>
              <a:path w="2098268" h="1571078">
                <a:moveTo>
                  <a:pt x="0" y="0"/>
                </a:moveTo>
                <a:lnTo>
                  <a:pt x="2098268" y="0"/>
                </a:lnTo>
                <a:lnTo>
                  <a:pt x="2098268" y="1571078"/>
                </a:lnTo>
                <a:lnTo>
                  <a:pt x="0" y="1571078"/>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25" name="TextBox 25"/>
          <p:cNvSpPr txBox="1"/>
          <p:nvPr/>
        </p:nvSpPr>
        <p:spPr>
          <a:xfrm>
            <a:off x="766458" y="2564735"/>
            <a:ext cx="11378727" cy="4928209"/>
          </a:xfrm>
          <a:prstGeom prst="rect">
            <a:avLst/>
          </a:prstGeom>
        </p:spPr>
        <p:txBody>
          <a:bodyPr wrap="square" lIns="0" tIns="0" rIns="0" bIns="0" rtlCol="0" anchor="t">
            <a:spAutoFit/>
          </a:bodyPr>
          <a:lstStyle/>
          <a:p>
            <a:pPr marL="620412" lvl="1" indent="-310206" algn="l">
              <a:lnSpc>
                <a:spcPts val="4310"/>
              </a:lnSpc>
              <a:buFont typeface="Arial"/>
              <a:buChar char="•"/>
            </a:pPr>
            <a:r>
              <a:rPr lang="en-US" sz="2873" dirty="0">
                <a:solidFill>
                  <a:srgbClr val="000000"/>
                </a:solidFill>
                <a:latin typeface="Poppins"/>
                <a:ea typeface="Poppins"/>
                <a:cs typeface="Poppins"/>
                <a:sym typeface="Poppins"/>
              </a:rPr>
              <a:t>This presentation studies the early development of Isaac in the Attachment Theory developed by Bowlby. </a:t>
            </a:r>
          </a:p>
          <a:p>
            <a:pPr marL="620412" lvl="1" indent="-310206" algn="l">
              <a:lnSpc>
                <a:spcPts val="4310"/>
              </a:lnSpc>
              <a:buFont typeface="Arial"/>
              <a:buChar char="•"/>
            </a:pPr>
            <a:r>
              <a:rPr lang="en-US" sz="2873" dirty="0">
                <a:solidFill>
                  <a:srgbClr val="000000"/>
                </a:solidFill>
                <a:latin typeface="Poppins"/>
                <a:ea typeface="Poppins"/>
                <a:cs typeface="Poppins"/>
                <a:sym typeface="Poppins"/>
              </a:rPr>
              <a:t>Isaac is a 4-year-old child who has emotional, social and language-related challenges.</a:t>
            </a:r>
          </a:p>
          <a:p>
            <a:pPr marL="620412" lvl="1" indent="-310206" algn="l">
              <a:lnSpc>
                <a:spcPts val="4310"/>
              </a:lnSpc>
              <a:buFont typeface="Arial"/>
              <a:buChar char="•"/>
            </a:pPr>
            <a:r>
              <a:rPr lang="en-US" sz="2873" dirty="0">
                <a:solidFill>
                  <a:srgbClr val="000000"/>
                </a:solidFill>
                <a:latin typeface="Poppins"/>
                <a:ea typeface="Poppins"/>
                <a:cs typeface="Poppins"/>
                <a:sym typeface="Poppins"/>
              </a:rPr>
              <a:t>It will describe how childhood experiences can have influenced the development and well-being of Isaac.</a:t>
            </a:r>
          </a:p>
          <a:p>
            <a:pPr marL="620412" lvl="1" indent="-310206" algn="l">
              <a:lnSpc>
                <a:spcPts val="4310"/>
              </a:lnSpc>
              <a:buFont typeface="Arial"/>
              <a:buChar char="•"/>
            </a:pPr>
            <a:r>
              <a:rPr lang="en-US" sz="2873" dirty="0">
                <a:solidFill>
                  <a:srgbClr val="000000"/>
                </a:solidFill>
                <a:latin typeface="Poppins"/>
                <a:ea typeface="Poppins"/>
                <a:cs typeface="Poppins"/>
                <a:sym typeface="Poppins"/>
              </a:rPr>
              <a:t>The presentation further suggests practical early years support strategies which are related to the attachment theory.</a:t>
            </a:r>
          </a:p>
        </p:txBody>
      </p:sp>
      <p:sp>
        <p:nvSpPr>
          <p:cNvPr id="26" name="TextBox 26"/>
          <p:cNvSpPr txBox="1"/>
          <p:nvPr/>
        </p:nvSpPr>
        <p:spPr>
          <a:xfrm>
            <a:off x="2699504" y="988407"/>
            <a:ext cx="9445681" cy="1038225"/>
          </a:xfrm>
          <a:prstGeom prst="rect">
            <a:avLst/>
          </a:prstGeom>
        </p:spPr>
        <p:txBody>
          <a:bodyPr lIns="0" tIns="0" rIns="0" bIns="0" rtlCol="0" anchor="t">
            <a:spAutoFit/>
          </a:bodyPr>
          <a:lstStyle/>
          <a:p>
            <a:pPr algn="l">
              <a:lnSpc>
                <a:spcPts val="7707"/>
              </a:lnSpc>
            </a:pPr>
            <a:r>
              <a:rPr lang="en-US" sz="6422" b="1" dirty="0">
                <a:solidFill>
                  <a:srgbClr val="003B66"/>
                </a:solidFill>
                <a:latin typeface="Poppins Bold"/>
                <a:ea typeface="Poppins Bold"/>
                <a:cs typeface="Poppins Bold"/>
                <a:sym typeface="Poppins Bold"/>
              </a:rPr>
              <a:t>Introduction</a:t>
            </a:r>
          </a:p>
        </p:txBody>
      </p:sp>
      <p:pic>
        <p:nvPicPr>
          <p:cNvPr id="28" name="Picture 27">
            <a:extLst>
              <a:ext uri="{FF2B5EF4-FFF2-40B4-BE49-F238E27FC236}">
                <a16:creationId xmlns:a16="http://schemas.microsoft.com/office/drawing/2014/main" id="{C2918D95-59DA-FB08-A6DF-97399DD3EC05}"/>
              </a:ext>
            </a:extLst>
          </p:cNvPr>
          <p:cNvPicPr>
            <a:picLocks noChangeAspect="1"/>
          </p:cNvPicPr>
          <p:nvPr/>
        </p:nvPicPr>
        <p:blipFill>
          <a:blip r:embed="rId5"/>
          <a:stretch>
            <a:fillRect/>
          </a:stretch>
        </p:blipFill>
        <p:spPr>
          <a:xfrm>
            <a:off x="12375501" y="6345335"/>
            <a:ext cx="5912500" cy="3941666"/>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2"/>
            <a:stretch>
              <a:fillRect l="-12888" r="-12888"/>
            </a:stretch>
          </a:blipFill>
        </p:spPr>
      </p:sp>
      <p:grpSp>
        <p:nvGrpSpPr>
          <p:cNvPr id="3" name="Group 3"/>
          <p:cNvGrpSpPr/>
          <p:nvPr/>
        </p:nvGrpSpPr>
        <p:grpSpPr>
          <a:xfrm>
            <a:off x="-1335483" y="1028700"/>
            <a:ext cx="8509327" cy="2256119"/>
            <a:chOff x="0" y="0"/>
            <a:chExt cx="2299208" cy="609600"/>
          </a:xfrm>
        </p:grpSpPr>
        <p:sp>
          <p:nvSpPr>
            <p:cNvPr id="4" name="Freeform 4"/>
            <p:cNvSpPr/>
            <p:nvPr/>
          </p:nvSpPr>
          <p:spPr>
            <a:xfrm>
              <a:off x="0" y="0"/>
              <a:ext cx="2299208" cy="609600"/>
            </a:xfrm>
            <a:custGeom>
              <a:avLst/>
              <a:gdLst/>
              <a:ahLst/>
              <a:cxnLst/>
              <a:rect l="l" t="t" r="r" b="b"/>
              <a:pathLst>
                <a:path w="2299208" h="609600">
                  <a:moveTo>
                    <a:pt x="203200" y="0"/>
                  </a:moveTo>
                  <a:lnTo>
                    <a:pt x="2299208" y="0"/>
                  </a:lnTo>
                  <a:lnTo>
                    <a:pt x="2096008" y="609600"/>
                  </a:lnTo>
                  <a:lnTo>
                    <a:pt x="0" y="609600"/>
                  </a:lnTo>
                  <a:lnTo>
                    <a:pt x="203200" y="0"/>
                  </a:lnTo>
                  <a:close/>
                </a:path>
              </a:pathLst>
            </a:custGeom>
            <a:solidFill>
              <a:srgbClr val="005A99"/>
            </a:solidFill>
          </p:spPr>
        </p:sp>
        <p:sp>
          <p:nvSpPr>
            <p:cNvPr id="5" name="TextBox 5"/>
            <p:cNvSpPr txBox="1"/>
            <p:nvPr/>
          </p:nvSpPr>
          <p:spPr>
            <a:xfrm>
              <a:off x="101600" y="-57150"/>
              <a:ext cx="2096008" cy="666750"/>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5428002" y="9663831"/>
            <a:ext cx="8539631" cy="2256119"/>
            <a:chOff x="0" y="0"/>
            <a:chExt cx="2307396" cy="609600"/>
          </a:xfrm>
        </p:grpSpPr>
        <p:sp>
          <p:nvSpPr>
            <p:cNvPr id="7" name="Freeform 7"/>
            <p:cNvSpPr/>
            <p:nvPr/>
          </p:nvSpPr>
          <p:spPr>
            <a:xfrm>
              <a:off x="0" y="0"/>
              <a:ext cx="2307396" cy="609600"/>
            </a:xfrm>
            <a:custGeom>
              <a:avLst/>
              <a:gdLst/>
              <a:ahLst/>
              <a:cxnLst/>
              <a:rect l="l" t="t" r="r" b="b"/>
              <a:pathLst>
                <a:path w="2307396" h="609600">
                  <a:moveTo>
                    <a:pt x="203200" y="0"/>
                  </a:moveTo>
                  <a:lnTo>
                    <a:pt x="2307396" y="0"/>
                  </a:lnTo>
                  <a:lnTo>
                    <a:pt x="2104196" y="609600"/>
                  </a:lnTo>
                  <a:lnTo>
                    <a:pt x="0" y="609600"/>
                  </a:lnTo>
                  <a:lnTo>
                    <a:pt x="203200" y="0"/>
                  </a:lnTo>
                  <a:close/>
                </a:path>
              </a:pathLst>
            </a:custGeom>
            <a:gradFill rotWithShape="1">
              <a:gsLst>
                <a:gs pos="0">
                  <a:srgbClr val="007ACC">
                    <a:alpha val="100000"/>
                  </a:srgbClr>
                </a:gs>
                <a:gs pos="100000">
                  <a:srgbClr val="005A99">
                    <a:alpha val="100000"/>
                  </a:srgbClr>
                </a:gs>
              </a:gsLst>
              <a:path path="circle">
                <a:fillToRect l="50000" t="50000" r="50000" b="50000"/>
              </a:path>
            </a:gradFill>
            <a:ln cap="sq">
              <a:noFill/>
              <a:prstDash val="solid"/>
              <a:miter/>
            </a:ln>
          </p:spPr>
        </p:sp>
        <p:sp>
          <p:nvSpPr>
            <p:cNvPr id="8" name="TextBox 8"/>
            <p:cNvSpPr txBox="1"/>
            <p:nvPr/>
          </p:nvSpPr>
          <p:spPr>
            <a:xfrm>
              <a:off x="101600" y="-57150"/>
              <a:ext cx="2104196" cy="666750"/>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9" name="Group 9"/>
          <p:cNvGrpSpPr/>
          <p:nvPr/>
        </p:nvGrpSpPr>
        <p:grpSpPr>
          <a:xfrm>
            <a:off x="-749462" y="9663831"/>
            <a:ext cx="7063598" cy="2256119"/>
            <a:chOff x="0" y="0"/>
            <a:chExt cx="1908574" cy="609600"/>
          </a:xfrm>
        </p:grpSpPr>
        <p:sp>
          <p:nvSpPr>
            <p:cNvPr id="10" name="Freeform 10"/>
            <p:cNvSpPr/>
            <p:nvPr/>
          </p:nvSpPr>
          <p:spPr>
            <a:xfrm>
              <a:off x="0" y="0"/>
              <a:ext cx="1908574" cy="609600"/>
            </a:xfrm>
            <a:custGeom>
              <a:avLst/>
              <a:gdLst/>
              <a:ahLst/>
              <a:cxnLst/>
              <a:rect l="l" t="t" r="r" b="b"/>
              <a:pathLst>
                <a:path w="1908574" h="609600">
                  <a:moveTo>
                    <a:pt x="203200" y="0"/>
                  </a:moveTo>
                  <a:lnTo>
                    <a:pt x="1908574" y="0"/>
                  </a:lnTo>
                  <a:lnTo>
                    <a:pt x="1705374" y="609600"/>
                  </a:lnTo>
                  <a:lnTo>
                    <a:pt x="0" y="609600"/>
                  </a:lnTo>
                  <a:lnTo>
                    <a:pt x="203200" y="0"/>
                  </a:lnTo>
                  <a:close/>
                </a:path>
              </a:pathLst>
            </a:custGeom>
            <a:solidFill>
              <a:srgbClr val="003B66"/>
            </a:solidFill>
          </p:spPr>
        </p:sp>
        <p:sp>
          <p:nvSpPr>
            <p:cNvPr id="11" name="TextBox 11"/>
            <p:cNvSpPr txBox="1"/>
            <p:nvPr/>
          </p:nvSpPr>
          <p:spPr>
            <a:xfrm>
              <a:off x="101600" y="-57150"/>
              <a:ext cx="1705374" cy="666750"/>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1028700" y="1372860"/>
            <a:ext cx="15364113" cy="1567799"/>
            <a:chOff x="0" y="0"/>
            <a:chExt cx="5973957" cy="609600"/>
          </a:xfrm>
        </p:grpSpPr>
        <p:sp>
          <p:nvSpPr>
            <p:cNvPr id="13" name="Freeform 13"/>
            <p:cNvSpPr/>
            <p:nvPr/>
          </p:nvSpPr>
          <p:spPr>
            <a:xfrm>
              <a:off x="0" y="0"/>
              <a:ext cx="5973957" cy="609600"/>
            </a:xfrm>
            <a:custGeom>
              <a:avLst/>
              <a:gdLst/>
              <a:ahLst/>
              <a:cxnLst/>
              <a:rect l="l" t="t" r="r" b="b"/>
              <a:pathLst>
                <a:path w="5973957" h="609600">
                  <a:moveTo>
                    <a:pt x="203200" y="0"/>
                  </a:moveTo>
                  <a:lnTo>
                    <a:pt x="5973957" y="0"/>
                  </a:lnTo>
                  <a:lnTo>
                    <a:pt x="5770757" y="609600"/>
                  </a:lnTo>
                  <a:lnTo>
                    <a:pt x="0" y="609600"/>
                  </a:lnTo>
                  <a:lnTo>
                    <a:pt x="203200" y="0"/>
                  </a:lnTo>
                  <a:close/>
                </a:path>
              </a:pathLst>
            </a:custGeom>
            <a:solidFill>
              <a:srgbClr val="007ACC"/>
            </a:solidFill>
          </p:spPr>
        </p:sp>
        <p:sp>
          <p:nvSpPr>
            <p:cNvPr id="14" name="TextBox 14"/>
            <p:cNvSpPr txBox="1"/>
            <p:nvPr/>
          </p:nvSpPr>
          <p:spPr>
            <a:xfrm>
              <a:off x="101600" y="-57150"/>
              <a:ext cx="5770757" cy="666750"/>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539306" y="3988405"/>
            <a:ext cx="15853508" cy="4488845"/>
            <a:chOff x="0" y="0"/>
            <a:chExt cx="2152959" cy="609600"/>
          </a:xfrm>
        </p:grpSpPr>
        <p:sp>
          <p:nvSpPr>
            <p:cNvPr id="16" name="Freeform 16"/>
            <p:cNvSpPr/>
            <p:nvPr/>
          </p:nvSpPr>
          <p:spPr>
            <a:xfrm>
              <a:off x="0" y="0"/>
              <a:ext cx="2152959" cy="609600"/>
            </a:xfrm>
            <a:custGeom>
              <a:avLst/>
              <a:gdLst/>
              <a:ahLst/>
              <a:cxnLst/>
              <a:rect l="l" t="t" r="r" b="b"/>
              <a:pathLst>
                <a:path w="2152959" h="609600">
                  <a:moveTo>
                    <a:pt x="203200" y="0"/>
                  </a:moveTo>
                  <a:lnTo>
                    <a:pt x="2152959" y="0"/>
                  </a:lnTo>
                  <a:lnTo>
                    <a:pt x="1949759" y="609600"/>
                  </a:lnTo>
                  <a:lnTo>
                    <a:pt x="0" y="609600"/>
                  </a:lnTo>
                  <a:lnTo>
                    <a:pt x="203200" y="0"/>
                  </a:lnTo>
                  <a:close/>
                </a:path>
              </a:pathLst>
            </a:custGeom>
            <a:gradFill rotWithShape="1">
              <a:gsLst>
                <a:gs pos="0">
                  <a:srgbClr val="007ACC">
                    <a:alpha val="100000"/>
                  </a:srgbClr>
                </a:gs>
                <a:gs pos="100000">
                  <a:srgbClr val="005A99">
                    <a:alpha val="100000"/>
                  </a:srgbClr>
                </a:gs>
              </a:gsLst>
              <a:path path="circle">
                <a:fillToRect l="50000" t="50000" r="50000" b="50000"/>
              </a:path>
            </a:gradFill>
            <a:ln cap="sq">
              <a:noFill/>
              <a:prstDash val="solid"/>
              <a:miter/>
            </a:ln>
          </p:spPr>
        </p:sp>
        <p:sp>
          <p:nvSpPr>
            <p:cNvPr id="17" name="TextBox 17"/>
            <p:cNvSpPr txBox="1"/>
            <p:nvPr/>
          </p:nvSpPr>
          <p:spPr>
            <a:xfrm>
              <a:off x="101600" y="-57150"/>
              <a:ext cx="1949759" cy="666750"/>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18" name="Group 18"/>
          <p:cNvGrpSpPr/>
          <p:nvPr/>
        </p:nvGrpSpPr>
        <p:grpSpPr>
          <a:xfrm rot="699648">
            <a:off x="15371881" y="3896664"/>
            <a:ext cx="1377983" cy="4487639"/>
            <a:chOff x="0" y="0"/>
            <a:chExt cx="535795" cy="1744908"/>
          </a:xfrm>
        </p:grpSpPr>
        <p:sp>
          <p:nvSpPr>
            <p:cNvPr id="19" name="Freeform 19"/>
            <p:cNvSpPr/>
            <p:nvPr/>
          </p:nvSpPr>
          <p:spPr>
            <a:xfrm>
              <a:off x="0" y="0"/>
              <a:ext cx="535795" cy="1744908"/>
            </a:xfrm>
            <a:custGeom>
              <a:avLst/>
              <a:gdLst/>
              <a:ahLst/>
              <a:cxnLst/>
              <a:rect l="l" t="t" r="r" b="b"/>
              <a:pathLst>
                <a:path w="535795" h="1744908">
                  <a:moveTo>
                    <a:pt x="203200" y="0"/>
                  </a:moveTo>
                  <a:lnTo>
                    <a:pt x="535795" y="0"/>
                  </a:lnTo>
                  <a:lnTo>
                    <a:pt x="332595" y="1744908"/>
                  </a:lnTo>
                  <a:lnTo>
                    <a:pt x="0" y="1744908"/>
                  </a:lnTo>
                  <a:lnTo>
                    <a:pt x="203200" y="0"/>
                  </a:lnTo>
                  <a:close/>
                </a:path>
              </a:pathLst>
            </a:custGeom>
            <a:solidFill>
              <a:srgbClr val="007ACC"/>
            </a:solidFill>
            <a:ln cap="sq">
              <a:noFill/>
              <a:prstDash val="solid"/>
              <a:miter/>
            </a:ln>
          </p:spPr>
        </p:sp>
        <p:sp>
          <p:nvSpPr>
            <p:cNvPr id="20" name="TextBox 20"/>
            <p:cNvSpPr txBox="1"/>
            <p:nvPr/>
          </p:nvSpPr>
          <p:spPr>
            <a:xfrm>
              <a:off x="101600" y="-57150"/>
              <a:ext cx="332595" cy="1802058"/>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21" name="Freeform 21"/>
          <p:cNvSpPr/>
          <p:nvPr/>
        </p:nvSpPr>
        <p:spPr>
          <a:xfrm>
            <a:off x="16392813" y="0"/>
            <a:ext cx="2076091" cy="1996419"/>
          </a:xfrm>
          <a:custGeom>
            <a:avLst/>
            <a:gdLst/>
            <a:ahLst/>
            <a:cxnLst/>
            <a:rect l="l" t="t" r="r" b="b"/>
            <a:pathLst>
              <a:path w="2076091" h="1996419">
                <a:moveTo>
                  <a:pt x="0" y="0"/>
                </a:moveTo>
                <a:lnTo>
                  <a:pt x="2076092" y="0"/>
                </a:lnTo>
                <a:lnTo>
                  <a:pt x="2076092" y="1996419"/>
                </a:lnTo>
                <a:lnTo>
                  <a:pt x="0" y="1996419"/>
                </a:lnTo>
                <a:lnTo>
                  <a:pt x="0" y="0"/>
                </a:lnTo>
                <a:close/>
              </a:path>
            </a:pathLst>
          </a:custGeom>
          <a:blipFill>
            <a:blip>
              <a:extLst>
                <a:ext uri="{96DAC541-7B7A-43D3-8B79-37D633B846F1}">
                  <asvg:svgBlip xmlns:asvg="http://schemas.microsoft.com/office/drawing/2016/SVG/main" r:embed="rId3"/>
                </a:ext>
              </a:extLst>
            </a:blip>
            <a:stretch>
              <a:fillRect l="-98199" b="-106108"/>
            </a:stretch>
          </a:blipFill>
        </p:spPr>
      </p:sp>
      <p:sp>
        <p:nvSpPr>
          <p:cNvPr id="22" name="Freeform 22"/>
          <p:cNvSpPr/>
          <p:nvPr/>
        </p:nvSpPr>
        <p:spPr>
          <a:xfrm>
            <a:off x="17259300" y="0"/>
            <a:ext cx="2076091" cy="1996419"/>
          </a:xfrm>
          <a:custGeom>
            <a:avLst/>
            <a:gdLst/>
            <a:ahLst/>
            <a:cxnLst/>
            <a:rect l="l" t="t" r="r" b="b"/>
            <a:pathLst>
              <a:path w="2076091" h="1996419">
                <a:moveTo>
                  <a:pt x="0" y="0"/>
                </a:moveTo>
                <a:lnTo>
                  <a:pt x="2076091" y="0"/>
                </a:lnTo>
                <a:lnTo>
                  <a:pt x="2076091" y="1996419"/>
                </a:lnTo>
                <a:lnTo>
                  <a:pt x="0" y="1996419"/>
                </a:lnTo>
                <a:lnTo>
                  <a:pt x="0" y="0"/>
                </a:lnTo>
                <a:close/>
              </a:path>
            </a:pathLst>
          </a:custGeom>
          <a:blipFill>
            <a:blip>
              <a:extLst>
                <a:ext uri="{96DAC541-7B7A-43D3-8B79-37D633B846F1}">
                  <asvg:svgBlip xmlns:asvg="http://schemas.microsoft.com/office/drawing/2016/SVG/main" r:embed="rId4"/>
                </a:ext>
              </a:extLst>
            </a:blip>
            <a:stretch>
              <a:fillRect l="-98199" b="-106108"/>
            </a:stretch>
          </a:blipFill>
        </p:spPr>
      </p:sp>
      <p:sp>
        <p:nvSpPr>
          <p:cNvPr id="23" name="Freeform 23"/>
          <p:cNvSpPr/>
          <p:nvPr/>
        </p:nvSpPr>
        <p:spPr>
          <a:xfrm>
            <a:off x="16791162" y="2233776"/>
            <a:ext cx="4252408" cy="3752750"/>
          </a:xfrm>
          <a:custGeom>
            <a:avLst/>
            <a:gdLst/>
            <a:ahLst/>
            <a:cxnLst/>
            <a:rect l="l" t="t" r="r" b="b"/>
            <a:pathLst>
              <a:path w="4252408" h="3752750">
                <a:moveTo>
                  <a:pt x="0" y="0"/>
                </a:moveTo>
                <a:lnTo>
                  <a:pt x="4252407" y="0"/>
                </a:lnTo>
                <a:lnTo>
                  <a:pt x="4252407" y="3752750"/>
                </a:lnTo>
                <a:lnTo>
                  <a:pt x="0" y="3752750"/>
                </a:lnTo>
                <a:lnTo>
                  <a:pt x="0" y="0"/>
                </a:lnTo>
                <a:close/>
              </a:path>
            </a:pathLst>
          </a:custGeom>
          <a:blipFill>
            <a:blip>
              <a:alphaModFix amt="19999"/>
              <a:extLst>
                <a:ext uri="{96DAC541-7B7A-43D3-8B79-37D633B846F1}">
                  <asvg:svgBlip xmlns:asvg="http://schemas.microsoft.com/office/drawing/2016/SVG/main" r:embed="rId5"/>
                </a:ext>
              </a:extLst>
            </a:blip>
            <a:stretch>
              <a:fillRect/>
            </a:stretch>
          </a:blipFill>
        </p:spPr>
      </p:sp>
      <p:grpSp>
        <p:nvGrpSpPr>
          <p:cNvPr id="24" name="Group 24"/>
          <p:cNvGrpSpPr/>
          <p:nvPr/>
        </p:nvGrpSpPr>
        <p:grpSpPr>
          <a:xfrm rot="-10800000">
            <a:off x="14436652" y="9663831"/>
            <a:ext cx="4303421" cy="1028700"/>
            <a:chOff x="0" y="0"/>
            <a:chExt cx="2550176" cy="609600"/>
          </a:xfrm>
        </p:grpSpPr>
        <p:sp>
          <p:nvSpPr>
            <p:cNvPr id="25" name="Freeform 25"/>
            <p:cNvSpPr/>
            <p:nvPr/>
          </p:nvSpPr>
          <p:spPr>
            <a:xfrm>
              <a:off x="0" y="0"/>
              <a:ext cx="2550176" cy="609600"/>
            </a:xfrm>
            <a:custGeom>
              <a:avLst/>
              <a:gdLst/>
              <a:ahLst/>
              <a:cxnLst/>
              <a:rect l="l" t="t" r="r" b="b"/>
              <a:pathLst>
                <a:path w="2550176" h="609600">
                  <a:moveTo>
                    <a:pt x="203200" y="609600"/>
                  </a:moveTo>
                  <a:lnTo>
                    <a:pt x="2346976" y="609600"/>
                  </a:lnTo>
                  <a:lnTo>
                    <a:pt x="2550176" y="0"/>
                  </a:lnTo>
                  <a:lnTo>
                    <a:pt x="0" y="0"/>
                  </a:lnTo>
                  <a:lnTo>
                    <a:pt x="203200" y="609600"/>
                  </a:lnTo>
                  <a:close/>
                </a:path>
              </a:pathLst>
            </a:custGeom>
            <a:solidFill>
              <a:srgbClr val="005A99"/>
            </a:solidFill>
          </p:spPr>
        </p:sp>
        <p:sp>
          <p:nvSpPr>
            <p:cNvPr id="26" name="TextBox 26"/>
            <p:cNvSpPr txBox="1"/>
            <p:nvPr/>
          </p:nvSpPr>
          <p:spPr>
            <a:xfrm>
              <a:off x="127000" y="-57150"/>
              <a:ext cx="2296176" cy="666750"/>
            </a:xfrm>
            <a:prstGeom prst="rect">
              <a:avLst/>
            </a:prstGeom>
          </p:spPr>
          <p:txBody>
            <a:bodyPr lIns="50800" tIns="50800" rIns="50800" bIns="50800" rtlCol="0" anchor="ctr"/>
            <a:lstStyle/>
            <a:p>
              <a:pPr algn="ctr">
                <a:lnSpc>
                  <a:spcPts val="2659"/>
                </a:lnSpc>
              </a:pPr>
              <a:endParaRPr/>
            </a:p>
          </p:txBody>
        </p:sp>
      </p:grpSp>
      <p:grpSp>
        <p:nvGrpSpPr>
          <p:cNvPr id="27" name="Group 27"/>
          <p:cNvGrpSpPr/>
          <p:nvPr/>
        </p:nvGrpSpPr>
        <p:grpSpPr>
          <a:xfrm>
            <a:off x="13118638" y="9469222"/>
            <a:ext cx="3717913" cy="2256119"/>
            <a:chOff x="0" y="0"/>
            <a:chExt cx="1004575" cy="609600"/>
          </a:xfrm>
        </p:grpSpPr>
        <p:sp>
          <p:nvSpPr>
            <p:cNvPr id="28" name="Freeform 28"/>
            <p:cNvSpPr/>
            <p:nvPr/>
          </p:nvSpPr>
          <p:spPr>
            <a:xfrm>
              <a:off x="0" y="0"/>
              <a:ext cx="1004575" cy="609600"/>
            </a:xfrm>
            <a:custGeom>
              <a:avLst/>
              <a:gdLst/>
              <a:ahLst/>
              <a:cxnLst/>
              <a:rect l="l" t="t" r="r" b="b"/>
              <a:pathLst>
                <a:path w="1004575" h="609600">
                  <a:moveTo>
                    <a:pt x="203200" y="0"/>
                  </a:moveTo>
                  <a:lnTo>
                    <a:pt x="1004575" y="0"/>
                  </a:lnTo>
                  <a:lnTo>
                    <a:pt x="801375" y="609600"/>
                  </a:lnTo>
                  <a:lnTo>
                    <a:pt x="0" y="609600"/>
                  </a:lnTo>
                  <a:lnTo>
                    <a:pt x="203200" y="0"/>
                  </a:lnTo>
                  <a:close/>
                </a:path>
              </a:pathLst>
            </a:custGeom>
            <a:solidFill>
              <a:srgbClr val="007ACC"/>
            </a:solidFill>
          </p:spPr>
        </p:sp>
        <p:sp>
          <p:nvSpPr>
            <p:cNvPr id="29" name="TextBox 29"/>
            <p:cNvSpPr txBox="1"/>
            <p:nvPr/>
          </p:nvSpPr>
          <p:spPr>
            <a:xfrm>
              <a:off x="101600" y="-57150"/>
              <a:ext cx="801375" cy="66675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614162" y="1613834"/>
            <a:ext cx="14478483" cy="1028700"/>
          </a:xfrm>
          <a:prstGeom prst="rect">
            <a:avLst/>
          </a:prstGeom>
        </p:spPr>
        <p:txBody>
          <a:bodyPr lIns="0" tIns="0" rIns="0" bIns="0" rtlCol="0" anchor="t">
            <a:spAutoFit/>
          </a:bodyPr>
          <a:lstStyle/>
          <a:p>
            <a:pPr algn="l">
              <a:lnSpc>
                <a:spcPts val="7679"/>
              </a:lnSpc>
            </a:pPr>
            <a:r>
              <a:rPr lang="en-US" sz="6399" b="1">
                <a:solidFill>
                  <a:srgbClr val="FFFFFF"/>
                </a:solidFill>
                <a:latin typeface="Poppins Bold"/>
                <a:ea typeface="Poppins Bold"/>
                <a:cs typeface="Poppins Bold"/>
                <a:sym typeface="Poppins Bold"/>
              </a:rPr>
              <a:t>Background of the Case of Isaac</a:t>
            </a:r>
          </a:p>
        </p:txBody>
      </p:sp>
      <p:sp>
        <p:nvSpPr>
          <p:cNvPr id="31" name="TextBox 31"/>
          <p:cNvSpPr txBox="1"/>
          <p:nvPr/>
        </p:nvSpPr>
        <p:spPr>
          <a:xfrm>
            <a:off x="2163021" y="4284965"/>
            <a:ext cx="13095471" cy="3924151"/>
          </a:xfrm>
          <a:prstGeom prst="rect">
            <a:avLst/>
          </a:prstGeom>
        </p:spPr>
        <p:txBody>
          <a:bodyPr lIns="0" tIns="0" rIns="0" bIns="0" rtlCol="0" anchor="t">
            <a:spAutoFit/>
          </a:bodyPr>
          <a:lstStyle/>
          <a:p>
            <a:pPr marL="619946" lvl="1" indent="-309973" algn="l">
              <a:lnSpc>
                <a:spcPts val="3445"/>
              </a:lnSpc>
              <a:buFont typeface="Arial"/>
              <a:buChar char="•"/>
            </a:pPr>
            <a:r>
              <a:rPr lang="en-US" sz="2871" dirty="0">
                <a:solidFill>
                  <a:srgbClr val="FFFFFF"/>
                </a:solidFill>
                <a:latin typeface="Poppins"/>
                <a:ea typeface="Poppins"/>
                <a:cs typeface="Poppins"/>
                <a:sym typeface="Poppins"/>
              </a:rPr>
              <a:t>Isaac lives with a single parent mother who is a depression post-natal, has low confidence and social support levels.</a:t>
            </a:r>
          </a:p>
          <a:p>
            <a:pPr marL="619946" lvl="1" indent="-309973" algn="l">
              <a:lnSpc>
                <a:spcPts val="3445"/>
              </a:lnSpc>
              <a:buFont typeface="Arial"/>
              <a:buChar char="•"/>
            </a:pPr>
            <a:r>
              <a:rPr lang="en-US" sz="2871" dirty="0">
                <a:solidFill>
                  <a:srgbClr val="FFFFFF"/>
                </a:solidFill>
                <a:latin typeface="Poppins"/>
                <a:ea typeface="Poppins"/>
                <a:cs typeface="Poppins"/>
                <a:sym typeface="Poppins"/>
              </a:rPr>
              <a:t>The family is new to London and Isaac has had disrupted childcare in the last two years.</a:t>
            </a:r>
          </a:p>
          <a:p>
            <a:pPr marL="619946" lvl="1" indent="-309973" algn="l">
              <a:lnSpc>
                <a:spcPts val="3445"/>
              </a:lnSpc>
              <a:buFont typeface="Arial"/>
              <a:buChar char="•"/>
            </a:pPr>
            <a:r>
              <a:rPr lang="en-US" sz="2871" dirty="0">
                <a:solidFill>
                  <a:srgbClr val="FFFFFF"/>
                </a:solidFill>
                <a:latin typeface="Poppins"/>
                <a:ea typeface="Poppins"/>
                <a:cs typeface="Poppins"/>
                <a:sym typeface="Poppins"/>
              </a:rPr>
              <a:t>The staff has noted that Isaac is silent, withdrawn, upset during separation, slow in language and is unable to participate in group activities.</a:t>
            </a:r>
          </a:p>
          <a:p>
            <a:pPr marL="619946" lvl="1" indent="-309973" algn="l">
              <a:lnSpc>
                <a:spcPts val="3445"/>
              </a:lnSpc>
              <a:buFont typeface="Arial"/>
              <a:buChar char="•"/>
            </a:pPr>
            <a:r>
              <a:rPr lang="en-US" sz="2871" dirty="0">
                <a:solidFill>
                  <a:srgbClr val="FFFFFF"/>
                </a:solidFill>
                <a:latin typeface="Poppins"/>
                <a:ea typeface="Poppins"/>
                <a:cs typeface="Poppins"/>
                <a:sym typeface="Poppins"/>
              </a:rPr>
              <a:t>At home, Isaac is said to be clingy, has difficulty in sleeping and does not play very much on his own.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2"/>
            <a:stretch>
              <a:fillRect l="-12888" r="-12888"/>
            </a:stretch>
          </a:blipFill>
        </p:spPr>
      </p:sp>
      <p:grpSp>
        <p:nvGrpSpPr>
          <p:cNvPr id="3" name="Group 3"/>
          <p:cNvGrpSpPr/>
          <p:nvPr/>
        </p:nvGrpSpPr>
        <p:grpSpPr>
          <a:xfrm>
            <a:off x="-1516167" y="-1562221"/>
            <a:ext cx="8539631" cy="2256119"/>
            <a:chOff x="0" y="0"/>
            <a:chExt cx="2307396" cy="609600"/>
          </a:xfrm>
        </p:grpSpPr>
        <p:sp>
          <p:nvSpPr>
            <p:cNvPr id="4" name="Freeform 4"/>
            <p:cNvSpPr/>
            <p:nvPr/>
          </p:nvSpPr>
          <p:spPr>
            <a:xfrm>
              <a:off x="0" y="0"/>
              <a:ext cx="2307396" cy="609600"/>
            </a:xfrm>
            <a:custGeom>
              <a:avLst/>
              <a:gdLst/>
              <a:ahLst/>
              <a:cxnLst/>
              <a:rect l="l" t="t" r="r" b="b"/>
              <a:pathLst>
                <a:path w="2307396" h="609600">
                  <a:moveTo>
                    <a:pt x="203200" y="0"/>
                  </a:moveTo>
                  <a:lnTo>
                    <a:pt x="2307396" y="0"/>
                  </a:lnTo>
                  <a:lnTo>
                    <a:pt x="2104196" y="609600"/>
                  </a:lnTo>
                  <a:lnTo>
                    <a:pt x="0" y="609600"/>
                  </a:lnTo>
                  <a:lnTo>
                    <a:pt x="203200" y="0"/>
                  </a:lnTo>
                  <a:close/>
                </a:path>
              </a:pathLst>
            </a:custGeom>
            <a:gradFill rotWithShape="1">
              <a:gsLst>
                <a:gs pos="0">
                  <a:srgbClr val="007ACC">
                    <a:alpha val="100000"/>
                  </a:srgbClr>
                </a:gs>
                <a:gs pos="100000">
                  <a:srgbClr val="005A99">
                    <a:alpha val="100000"/>
                  </a:srgbClr>
                </a:gs>
              </a:gsLst>
              <a:path path="circle">
                <a:fillToRect l="50000" t="50000" r="50000" b="50000"/>
              </a:path>
            </a:gradFill>
            <a:ln cap="sq">
              <a:noFill/>
              <a:prstDash val="solid"/>
              <a:miter/>
            </a:ln>
          </p:spPr>
        </p:sp>
        <p:sp>
          <p:nvSpPr>
            <p:cNvPr id="5" name="TextBox 5"/>
            <p:cNvSpPr txBox="1"/>
            <p:nvPr/>
          </p:nvSpPr>
          <p:spPr>
            <a:xfrm>
              <a:off x="101600" y="-57150"/>
              <a:ext cx="2104196" cy="666750"/>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6" name="Group 6"/>
          <p:cNvGrpSpPr/>
          <p:nvPr/>
        </p:nvGrpSpPr>
        <p:grpSpPr>
          <a:xfrm>
            <a:off x="5942169" y="-1562221"/>
            <a:ext cx="13395461" cy="2256119"/>
            <a:chOff x="0" y="0"/>
            <a:chExt cx="3619434" cy="609600"/>
          </a:xfrm>
        </p:grpSpPr>
        <p:sp>
          <p:nvSpPr>
            <p:cNvPr id="7" name="Freeform 7"/>
            <p:cNvSpPr/>
            <p:nvPr/>
          </p:nvSpPr>
          <p:spPr>
            <a:xfrm>
              <a:off x="0" y="0"/>
              <a:ext cx="3619434" cy="609600"/>
            </a:xfrm>
            <a:custGeom>
              <a:avLst/>
              <a:gdLst/>
              <a:ahLst/>
              <a:cxnLst/>
              <a:rect l="l" t="t" r="r" b="b"/>
              <a:pathLst>
                <a:path w="3619434" h="609600">
                  <a:moveTo>
                    <a:pt x="203200" y="0"/>
                  </a:moveTo>
                  <a:lnTo>
                    <a:pt x="3619434" y="0"/>
                  </a:lnTo>
                  <a:lnTo>
                    <a:pt x="3416234" y="609600"/>
                  </a:lnTo>
                  <a:lnTo>
                    <a:pt x="0" y="609600"/>
                  </a:lnTo>
                  <a:lnTo>
                    <a:pt x="203200" y="0"/>
                  </a:lnTo>
                  <a:close/>
                </a:path>
              </a:pathLst>
            </a:custGeom>
            <a:solidFill>
              <a:srgbClr val="003B66"/>
            </a:solidFill>
            <a:ln cap="sq">
              <a:noFill/>
              <a:prstDash val="solid"/>
              <a:miter/>
            </a:ln>
          </p:spPr>
        </p:sp>
        <p:sp>
          <p:nvSpPr>
            <p:cNvPr id="8" name="TextBox 8"/>
            <p:cNvSpPr txBox="1"/>
            <p:nvPr/>
          </p:nvSpPr>
          <p:spPr>
            <a:xfrm>
              <a:off x="101600" y="-57150"/>
              <a:ext cx="3416234" cy="666750"/>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9" name="Group 9"/>
          <p:cNvGrpSpPr/>
          <p:nvPr/>
        </p:nvGrpSpPr>
        <p:grpSpPr>
          <a:xfrm>
            <a:off x="16454835" y="-773383"/>
            <a:ext cx="3666331" cy="1802083"/>
            <a:chOff x="0" y="0"/>
            <a:chExt cx="1240229" cy="609600"/>
          </a:xfrm>
        </p:grpSpPr>
        <p:sp>
          <p:nvSpPr>
            <p:cNvPr id="10" name="Freeform 10"/>
            <p:cNvSpPr/>
            <p:nvPr/>
          </p:nvSpPr>
          <p:spPr>
            <a:xfrm>
              <a:off x="0" y="0"/>
              <a:ext cx="1240229" cy="609600"/>
            </a:xfrm>
            <a:custGeom>
              <a:avLst/>
              <a:gdLst/>
              <a:ahLst/>
              <a:cxnLst/>
              <a:rect l="l" t="t" r="r" b="b"/>
              <a:pathLst>
                <a:path w="1240229" h="609600">
                  <a:moveTo>
                    <a:pt x="203200" y="0"/>
                  </a:moveTo>
                  <a:lnTo>
                    <a:pt x="1240229" y="0"/>
                  </a:lnTo>
                  <a:lnTo>
                    <a:pt x="1037029" y="609600"/>
                  </a:lnTo>
                  <a:lnTo>
                    <a:pt x="0" y="609600"/>
                  </a:lnTo>
                  <a:lnTo>
                    <a:pt x="203200" y="0"/>
                  </a:lnTo>
                  <a:close/>
                </a:path>
              </a:pathLst>
            </a:custGeom>
            <a:solidFill>
              <a:srgbClr val="007ACC"/>
            </a:solidFill>
          </p:spPr>
        </p:sp>
        <p:sp>
          <p:nvSpPr>
            <p:cNvPr id="11" name="TextBox 11"/>
            <p:cNvSpPr txBox="1"/>
            <p:nvPr/>
          </p:nvSpPr>
          <p:spPr>
            <a:xfrm>
              <a:off x="101600" y="-57150"/>
              <a:ext cx="1037029" cy="666750"/>
            </a:xfrm>
            <a:prstGeom prst="rect">
              <a:avLst/>
            </a:prstGeom>
          </p:spPr>
          <p:txBody>
            <a:bodyPr lIns="50800" tIns="50800" rIns="50800" bIns="50800" rtlCol="0" anchor="ctr"/>
            <a:lstStyle/>
            <a:p>
              <a:pPr algn="ctr">
                <a:lnSpc>
                  <a:spcPts val="2659"/>
                </a:lnSpc>
              </a:pPr>
              <a:endParaRPr/>
            </a:p>
          </p:txBody>
        </p:sp>
      </p:grpSp>
      <p:sp>
        <p:nvSpPr>
          <p:cNvPr id="12" name="Freeform 12"/>
          <p:cNvSpPr/>
          <p:nvPr/>
        </p:nvSpPr>
        <p:spPr>
          <a:xfrm rot="2988010">
            <a:off x="17512651" y="8514658"/>
            <a:ext cx="2249139" cy="2653851"/>
          </a:xfrm>
          <a:custGeom>
            <a:avLst/>
            <a:gdLst/>
            <a:ahLst/>
            <a:cxnLst/>
            <a:rect l="l" t="t" r="r" b="b"/>
            <a:pathLst>
              <a:path w="2249139" h="2653851">
                <a:moveTo>
                  <a:pt x="0" y="0"/>
                </a:moveTo>
                <a:lnTo>
                  <a:pt x="2249138" y="0"/>
                </a:lnTo>
                <a:lnTo>
                  <a:pt x="2249138" y="2653851"/>
                </a:lnTo>
                <a:lnTo>
                  <a:pt x="0" y="2653851"/>
                </a:lnTo>
                <a:lnTo>
                  <a:pt x="0" y="0"/>
                </a:lnTo>
                <a:close/>
              </a:path>
            </a:pathLst>
          </a:custGeom>
          <a:blipFill>
            <a:blip>
              <a:alphaModFix amt="19999"/>
              <a:extLst>
                <a:ext uri="{96DAC541-7B7A-43D3-8B79-37D633B846F1}">
                  <asvg:svgBlip xmlns:asvg="http://schemas.microsoft.com/office/drawing/2016/SVG/main" r:embed="rId3"/>
                </a:ext>
              </a:extLst>
            </a:blip>
            <a:stretch>
              <a:fillRect/>
            </a:stretch>
          </a:blipFill>
        </p:spPr>
      </p:sp>
      <p:sp>
        <p:nvSpPr>
          <p:cNvPr id="13" name="TextBox 13"/>
          <p:cNvSpPr txBox="1"/>
          <p:nvPr/>
        </p:nvSpPr>
        <p:spPr>
          <a:xfrm>
            <a:off x="877716" y="947775"/>
            <a:ext cx="16532565" cy="1038225"/>
          </a:xfrm>
          <a:prstGeom prst="rect">
            <a:avLst/>
          </a:prstGeom>
        </p:spPr>
        <p:txBody>
          <a:bodyPr lIns="0" tIns="0" rIns="0" bIns="0" rtlCol="0" anchor="t">
            <a:spAutoFit/>
          </a:bodyPr>
          <a:lstStyle/>
          <a:p>
            <a:pPr algn="ctr">
              <a:lnSpc>
                <a:spcPts val="7707"/>
              </a:lnSpc>
            </a:pPr>
            <a:r>
              <a:rPr lang="en-US" sz="6422" b="1" dirty="0">
                <a:solidFill>
                  <a:srgbClr val="003B66"/>
                </a:solidFill>
                <a:latin typeface="Poppins Bold"/>
                <a:ea typeface="Poppins Bold"/>
                <a:cs typeface="Poppins Bold"/>
                <a:sym typeface="Poppins Bold"/>
              </a:rPr>
              <a:t>Lifespan Development Theory</a:t>
            </a:r>
          </a:p>
        </p:txBody>
      </p:sp>
      <p:sp>
        <p:nvSpPr>
          <p:cNvPr id="14" name="TextBox 14"/>
          <p:cNvSpPr txBox="1"/>
          <p:nvPr/>
        </p:nvSpPr>
        <p:spPr>
          <a:xfrm>
            <a:off x="5942169" y="2227423"/>
            <a:ext cx="6403662" cy="771525"/>
          </a:xfrm>
          <a:prstGeom prst="rect">
            <a:avLst/>
          </a:prstGeom>
        </p:spPr>
        <p:txBody>
          <a:bodyPr lIns="0" tIns="0" rIns="0" bIns="0" rtlCol="0" anchor="t">
            <a:spAutoFit/>
          </a:bodyPr>
          <a:lstStyle/>
          <a:p>
            <a:pPr algn="ctr">
              <a:lnSpc>
                <a:spcPts val="5760"/>
              </a:lnSpc>
            </a:pPr>
            <a:r>
              <a:rPr lang="en-US" sz="4800" dirty="0">
                <a:solidFill>
                  <a:srgbClr val="000000"/>
                </a:solidFill>
                <a:latin typeface="Poppins"/>
                <a:ea typeface="Poppins"/>
                <a:cs typeface="Poppins"/>
                <a:sym typeface="Poppins"/>
              </a:rPr>
              <a:t>Attachment Theory</a:t>
            </a:r>
          </a:p>
        </p:txBody>
      </p:sp>
      <p:sp>
        <p:nvSpPr>
          <p:cNvPr id="15" name="TextBox 15"/>
          <p:cNvSpPr txBox="1"/>
          <p:nvPr/>
        </p:nvSpPr>
        <p:spPr>
          <a:xfrm>
            <a:off x="1175300" y="3437136"/>
            <a:ext cx="10944287" cy="6031138"/>
          </a:xfrm>
          <a:prstGeom prst="rect">
            <a:avLst/>
          </a:prstGeom>
        </p:spPr>
        <p:txBody>
          <a:bodyPr wrap="square" lIns="0" tIns="0" rIns="0" bIns="0" rtlCol="0" anchor="t">
            <a:spAutoFit/>
          </a:bodyPr>
          <a:lstStyle/>
          <a:p>
            <a:pPr marL="620796" lvl="1" indent="-310398" algn="l">
              <a:lnSpc>
                <a:spcPts val="4313"/>
              </a:lnSpc>
              <a:buFont typeface="Arial"/>
              <a:buChar char="•"/>
            </a:pPr>
            <a:r>
              <a:rPr lang="en-US" sz="2875" dirty="0">
                <a:solidFill>
                  <a:srgbClr val="000000"/>
                </a:solidFill>
                <a:latin typeface="Poppins"/>
                <a:ea typeface="Poppins"/>
                <a:cs typeface="Poppins"/>
                <a:sym typeface="Poppins"/>
              </a:rPr>
              <a:t>The theory selected is the Attachment Theory as proposed by Bowlby.</a:t>
            </a:r>
          </a:p>
          <a:p>
            <a:pPr marL="620796" lvl="1" indent="-310398" algn="l">
              <a:lnSpc>
                <a:spcPts val="4313"/>
              </a:lnSpc>
              <a:buFont typeface="Arial"/>
              <a:buChar char="•"/>
            </a:pPr>
            <a:r>
              <a:rPr lang="en-US" sz="2875" dirty="0">
                <a:solidFill>
                  <a:srgbClr val="000000"/>
                </a:solidFill>
                <a:latin typeface="Poppins"/>
                <a:ea typeface="Poppins"/>
                <a:cs typeface="Poppins"/>
                <a:sym typeface="Poppins"/>
              </a:rPr>
              <a:t>The theory of Bowlby is concerned with the emotional attachment between a child and his primary caregiver (Fearon and Roisman, 2017).</a:t>
            </a:r>
          </a:p>
          <a:p>
            <a:pPr marL="620796" lvl="1" indent="-310398" algn="l">
              <a:lnSpc>
                <a:spcPts val="4313"/>
              </a:lnSpc>
              <a:buFont typeface="Arial"/>
              <a:buChar char="•"/>
            </a:pPr>
            <a:r>
              <a:rPr lang="en-US" sz="2875" dirty="0">
                <a:solidFill>
                  <a:srgbClr val="000000"/>
                </a:solidFill>
                <a:latin typeface="Poppins"/>
                <a:ea typeface="Poppins"/>
                <a:cs typeface="Poppins"/>
                <a:sym typeface="Poppins"/>
              </a:rPr>
              <a:t>It fits the case of Isaac since his primary challenges are associated with separation anxiety, emotional security, independence and social confidence.</a:t>
            </a:r>
          </a:p>
          <a:p>
            <a:pPr marL="620796" lvl="1" indent="-310398" algn="l">
              <a:lnSpc>
                <a:spcPts val="4313"/>
              </a:lnSpc>
              <a:buFont typeface="Arial"/>
              <a:buChar char="•"/>
            </a:pPr>
            <a:r>
              <a:rPr lang="en-US" sz="2875" dirty="0">
                <a:solidFill>
                  <a:srgbClr val="000000"/>
                </a:solidFill>
                <a:latin typeface="Poppins"/>
                <a:ea typeface="Poppins"/>
                <a:cs typeface="Poppins"/>
                <a:sym typeface="Poppins"/>
              </a:rPr>
              <a:t>The theory assists in understanding how early caregiving experiences may impact on emotional, social and developmental outcomes (Yip et al., 2018).</a:t>
            </a:r>
          </a:p>
        </p:txBody>
      </p:sp>
      <p:pic>
        <p:nvPicPr>
          <p:cNvPr id="16" name="Picture 15">
            <a:extLst>
              <a:ext uri="{FF2B5EF4-FFF2-40B4-BE49-F238E27FC236}">
                <a16:creationId xmlns:a16="http://schemas.microsoft.com/office/drawing/2014/main" id="{1FABDFFA-028D-9C23-9BFC-40074927331B}"/>
              </a:ext>
            </a:extLst>
          </p:cNvPr>
          <p:cNvPicPr>
            <a:picLocks noChangeAspect="1"/>
          </p:cNvPicPr>
          <p:nvPr/>
        </p:nvPicPr>
        <p:blipFill>
          <a:blip r:embed="rId4"/>
          <a:stretch>
            <a:fillRect/>
          </a:stretch>
        </p:blipFill>
        <p:spPr>
          <a:xfrm>
            <a:off x="12520342" y="3691348"/>
            <a:ext cx="4541300" cy="5135364"/>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2"/>
            <a:stretch>
              <a:fillRect l="-12888" r="-12888"/>
            </a:stretch>
          </a:blipFill>
        </p:spPr>
      </p:sp>
      <p:grpSp>
        <p:nvGrpSpPr>
          <p:cNvPr id="3" name="Group 3"/>
          <p:cNvGrpSpPr/>
          <p:nvPr/>
        </p:nvGrpSpPr>
        <p:grpSpPr>
          <a:xfrm>
            <a:off x="-3844631" y="5705442"/>
            <a:ext cx="9746661" cy="9746661"/>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003B66"/>
            </a:solidFill>
          </p:spPr>
        </p:sp>
      </p:grpSp>
      <p:grpSp>
        <p:nvGrpSpPr>
          <p:cNvPr id="5" name="Group 5"/>
          <p:cNvGrpSpPr/>
          <p:nvPr/>
        </p:nvGrpSpPr>
        <p:grpSpPr>
          <a:xfrm>
            <a:off x="-1728289" y="7372413"/>
            <a:ext cx="5968966" cy="5968966"/>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005A99"/>
            </a:solidFill>
          </p:spPr>
        </p:sp>
      </p:grpSp>
      <p:grpSp>
        <p:nvGrpSpPr>
          <p:cNvPr id="7" name="Group 7"/>
          <p:cNvGrpSpPr/>
          <p:nvPr/>
        </p:nvGrpSpPr>
        <p:grpSpPr>
          <a:xfrm>
            <a:off x="-2375583" y="4216894"/>
            <a:ext cx="4751167" cy="4751167"/>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007ACC"/>
            </a:solidFill>
          </p:spPr>
        </p:sp>
      </p:grpSp>
      <p:grpSp>
        <p:nvGrpSpPr>
          <p:cNvPr id="9" name="Group 9"/>
          <p:cNvGrpSpPr/>
          <p:nvPr/>
        </p:nvGrpSpPr>
        <p:grpSpPr>
          <a:xfrm>
            <a:off x="15912417" y="8203189"/>
            <a:ext cx="4751167" cy="4751167"/>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gradFill rotWithShape="1">
              <a:gsLst>
                <a:gs pos="0">
                  <a:srgbClr val="007ACC">
                    <a:alpha val="100000"/>
                  </a:srgbClr>
                </a:gs>
                <a:gs pos="100000">
                  <a:srgbClr val="005A99">
                    <a:alpha val="100000"/>
                  </a:srgbClr>
                </a:gs>
              </a:gsLst>
              <a:path path="circle">
                <a:fillToRect l="50000" t="50000" r="50000" b="50000"/>
              </a:path>
            </a:gradFill>
          </p:spPr>
        </p:sp>
      </p:grpSp>
      <p:grpSp>
        <p:nvGrpSpPr>
          <p:cNvPr id="11" name="Group 11"/>
          <p:cNvGrpSpPr/>
          <p:nvPr/>
        </p:nvGrpSpPr>
        <p:grpSpPr>
          <a:xfrm>
            <a:off x="802888" y="6995302"/>
            <a:ext cx="1972759" cy="1972759"/>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007ACC"/>
            </a:solidFill>
          </p:spPr>
        </p:sp>
        <p:sp>
          <p:nvSpPr>
            <p:cNvPr id="13" name="TextBox 13"/>
            <p:cNvSpPr txBox="1"/>
            <p:nvPr/>
          </p:nvSpPr>
          <p:spPr>
            <a:xfrm>
              <a:off x="139700" y="82550"/>
              <a:ext cx="533400" cy="590550"/>
            </a:xfrm>
            <a:prstGeom prst="rect">
              <a:avLst/>
            </a:prstGeom>
          </p:spPr>
          <p:txBody>
            <a:bodyPr lIns="50800" tIns="50800" rIns="50800" bIns="50800" rtlCol="0" anchor="ctr"/>
            <a:lstStyle/>
            <a:p>
              <a:pPr algn="ctr">
                <a:lnSpc>
                  <a:spcPts val="2659"/>
                </a:lnSpc>
              </a:pPr>
              <a:endParaRPr/>
            </a:p>
          </p:txBody>
        </p:sp>
      </p:grpSp>
      <p:sp>
        <p:nvSpPr>
          <p:cNvPr id="14" name="Freeform 14"/>
          <p:cNvSpPr/>
          <p:nvPr/>
        </p:nvSpPr>
        <p:spPr>
          <a:xfrm rot="5400000">
            <a:off x="16744022" y="8542517"/>
            <a:ext cx="2076091" cy="1996419"/>
          </a:xfrm>
          <a:custGeom>
            <a:avLst/>
            <a:gdLst/>
            <a:ahLst/>
            <a:cxnLst/>
            <a:rect l="l" t="t" r="r" b="b"/>
            <a:pathLst>
              <a:path w="2076091" h="1996419">
                <a:moveTo>
                  <a:pt x="0" y="0"/>
                </a:moveTo>
                <a:lnTo>
                  <a:pt x="2076092" y="0"/>
                </a:lnTo>
                <a:lnTo>
                  <a:pt x="2076092" y="1996420"/>
                </a:lnTo>
                <a:lnTo>
                  <a:pt x="0" y="1996420"/>
                </a:lnTo>
                <a:lnTo>
                  <a:pt x="0" y="0"/>
                </a:lnTo>
                <a:close/>
              </a:path>
            </a:pathLst>
          </a:custGeom>
          <a:blipFill>
            <a:blip>
              <a:extLst>
                <a:ext uri="{96DAC541-7B7A-43D3-8B79-37D633B846F1}">
                  <asvg:svgBlip xmlns:asvg="http://schemas.microsoft.com/office/drawing/2016/SVG/main" r:embed="rId3"/>
                </a:ext>
              </a:extLst>
            </a:blip>
            <a:stretch>
              <a:fillRect l="-98199" b="-106108"/>
            </a:stretch>
          </a:blipFill>
        </p:spPr>
      </p:sp>
      <p:sp>
        <p:nvSpPr>
          <p:cNvPr id="15" name="Freeform 15"/>
          <p:cNvSpPr/>
          <p:nvPr/>
        </p:nvSpPr>
        <p:spPr>
          <a:xfrm>
            <a:off x="15912417" y="-785539"/>
            <a:ext cx="2098268" cy="1571078"/>
          </a:xfrm>
          <a:custGeom>
            <a:avLst/>
            <a:gdLst/>
            <a:ahLst/>
            <a:cxnLst/>
            <a:rect l="l" t="t" r="r" b="b"/>
            <a:pathLst>
              <a:path w="2098268" h="1571078">
                <a:moveTo>
                  <a:pt x="0" y="0"/>
                </a:moveTo>
                <a:lnTo>
                  <a:pt x="2098268" y="0"/>
                </a:lnTo>
                <a:lnTo>
                  <a:pt x="2098268" y="1571078"/>
                </a:lnTo>
                <a:lnTo>
                  <a:pt x="0" y="1571078"/>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6" name="TextBox 16"/>
          <p:cNvSpPr txBox="1"/>
          <p:nvPr/>
        </p:nvSpPr>
        <p:spPr>
          <a:xfrm>
            <a:off x="584012" y="718864"/>
            <a:ext cx="16675288" cy="2009775"/>
          </a:xfrm>
          <a:prstGeom prst="rect">
            <a:avLst/>
          </a:prstGeom>
        </p:spPr>
        <p:txBody>
          <a:bodyPr lIns="0" tIns="0" rIns="0" bIns="0" rtlCol="0" anchor="t">
            <a:spAutoFit/>
          </a:bodyPr>
          <a:lstStyle/>
          <a:p>
            <a:pPr algn="ctr">
              <a:lnSpc>
                <a:spcPts val="7707"/>
              </a:lnSpc>
            </a:pPr>
            <a:r>
              <a:rPr lang="en-US" sz="6422" b="1">
                <a:solidFill>
                  <a:srgbClr val="003B66"/>
                </a:solidFill>
                <a:latin typeface="Poppins Bold"/>
                <a:ea typeface="Poppins Bold"/>
                <a:cs typeface="Poppins Bold"/>
                <a:sym typeface="Poppins Bold"/>
              </a:rPr>
              <a:t>Important Ideas of the Theory by Bowlby</a:t>
            </a:r>
          </a:p>
        </p:txBody>
      </p:sp>
      <p:sp>
        <p:nvSpPr>
          <p:cNvPr id="17" name="TextBox 17"/>
          <p:cNvSpPr txBox="1"/>
          <p:nvPr/>
        </p:nvSpPr>
        <p:spPr>
          <a:xfrm>
            <a:off x="3134716" y="3877147"/>
            <a:ext cx="14647352" cy="4360937"/>
          </a:xfrm>
          <a:prstGeom prst="rect">
            <a:avLst/>
          </a:prstGeom>
        </p:spPr>
        <p:txBody>
          <a:bodyPr lIns="0" tIns="0" rIns="0" bIns="0" rtlCol="0" anchor="t">
            <a:spAutoFit/>
          </a:bodyPr>
          <a:lstStyle/>
          <a:p>
            <a:pPr marL="582935" lvl="1" indent="-291467">
              <a:lnSpc>
                <a:spcPts val="3780"/>
              </a:lnSpc>
              <a:buFont typeface="Arial"/>
              <a:buChar char="•"/>
            </a:pPr>
            <a:r>
              <a:rPr lang="en-US" sz="2700" dirty="0">
                <a:solidFill>
                  <a:srgbClr val="000000"/>
                </a:solidFill>
                <a:latin typeface="Poppins"/>
                <a:ea typeface="Poppins"/>
                <a:cs typeface="Poppins"/>
                <a:sym typeface="Poppins"/>
              </a:rPr>
              <a:t>Bowlby considered that children must have a dependable, attentive and responsive parent to form secure attachment </a:t>
            </a:r>
            <a:r>
              <a:rPr lang="en-US" sz="2800" dirty="0">
                <a:solidFill>
                  <a:srgbClr val="000000"/>
                </a:solidFill>
                <a:latin typeface="Poppins"/>
                <a:ea typeface="Poppins"/>
                <a:cs typeface="Poppins"/>
                <a:sym typeface="Poppins"/>
              </a:rPr>
              <a:t>(Yip et al., 2018).</a:t>
            </a:r>
            <a:endParaRPr lang="en-US" sz="2700" dirty="0">
              <a:solidFill>
                <a:srgbClr val="000000"/>
              </a:solidFill>
              <a:latin typeface="Poppins"/>
              <a:ea typeface="Poppins"/>
              <a:cs typeface="Poppins"/>
              <a:sym typeface="Poppins"/>
            </a:endParaRPr>
          </a:p>
          <a:p>
            <a:pPr marL="582935" lvl="1" indent="-291467">
              <a:lnSpc>
                <a:spcPts val="3780"/>
              </a:lnSpc>
              <a:buFont typeface="Arial"/>
              <a:buChar char="•"/>
            </a:pPr>
            <a:r>
              <a:rPr lang="en-US" sz="2700" dirty="0">
                <a:solidFill>
                  <a:srgbClr val="000000"/>
                </a:solidFill>
                <a:latin typeface="Poppins"/>
                <a:ea typeface="Poppins"/>
                <a:cs typeface="Poppins"/>
                <a:sym typeface="Poppins"/>
              </a:rPr>
              <a:t>An example of a secure attachment is that it provides the child with a secure base, which they can use to explore the environment </a:t>
            </a:r>
            <a:r>
              <a:rPr lang="en-US" sz="2800" dirty="0">
                <a:solidFill>
                  <a:srgbClr val="000000"/>
                </a:solidFill>
                <a:latin typeface="Poppins"/>
                <a:ea typeface="Poppins"/>
                <a:cs typeface="Poppins"/>
                <a:sym typeface="Poppins"/>
              </a:rPr>
              <a:t>(Fearon and Roisman, 2017)</a:t>
            </a:r>
            <a:r>
              <a:rPr lang="en-US" sz="2700" dirty="0">
                <a:solidFill>
                  <a:srgbClr val="000000"/>
                </a:solidFill>
                <a:latin typeface="Poppins"/>
                <a:ea typeface="Poppins"/>
                <a:cs typeface="Poppins"/>
                <a:sym typeface="Poppins"/>
              </a:rPr>
              <a:t>.</a:t>
            </a:r>
          </a:p>
          <a:p>
            <a:pPr marL="582935" lvl="1" indent="-291467" algn="l">
              <a:lnSpc>
                <a:spcPts val="3780"/>
              </a:lnSpc>
              <a:buFont typeface="Arial"/>
              <a:buChar char="•"/>
            </a:pPr>
            <a:r>
              <a:rPr lang="en-US" sz="2700" dirty="0">
                <a:solidFill>
                  <a:srgbClr val="000000"/>
                </a:solidFill>
                <a:latin typeface="Poppins"/>
                <a:ea typeface="Poppins"/>
                <a:cs typeface="Poppins"/>
                <a:sym typeface="Poppins"/>
              </a:rPr>
              <a:t>The caregiver also serves as a safe haven when the child is anxious, tired or troubled.</a:t>
            </a:r>
          </a:p>
          <a:p>
            <a:pPr marL="582935" lvl="1" indent="-291467" algn="l">
              <a:lnSpc>
                <a:spcPts val="3780"/>
              </a:lnSpc>
              <a:buFont typeface="Arial"/>
              <a:buChar char="•"/>
            </a:pPr>
            <a:r>
              <a:rPr lang="en-US" sz="2700" dirty="0">
                <a:solidFill>
                  <a:srgbClr val="000000"/>
                </a:solidFill>
                <a:latin typeface="Poppins"/>
                <a:ea typeface="Poppins"/>
                <a:cs typeface="Poppins"/>
                <a:sym typeface="Poppins"/>
              </a:rPr>
              <a:t>Children form an inner model of working and this affects their understanding of themselves, others and relationships.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2"/>
            <a:stretch>
              <a:fillRect l="-12888" r="-12888"/>
            </a:stretch>
          </a:blipFill>
        </p:spPr>
      </p:sp>
      <p:sp>
        <p:nvSpPr>
          <p:cNvPr id="3" name="Freeform 3"/>
          <p:cNvSpPr/>
          <p:nvPr/>
        </p:nvSpPr>
        <p:spPr>
          <a:xfrm>
            <a:off x="15147639" y="0"/>
            <a:ext cx="4223323" cy="4061249"/>
          </a:xfrm>
          <a:custGeom>
            <a:avLst/>
            <a:gdLst/>
            <a:ahLst/>
            <a:cxnLst/>
            <a:rect l="l" t="t" r="r" b="b"/>
            <a:pathLst>
              <a:path w="4223323" h="4061249">
                <a:moveTo>
                  <a:pt x="0" y="0"/>
                </a:moveTo>
                <a:lnTo>
                  <a:pt x="4223322" y="0"/>
                </a:lnTo>
                <a:lnTo>
                  <a:pt x="4223322" y="4061249"/>
                </a:lnTo>
                <a:lnTo>
                  <a:pt x="0" y="4061249"/>
                </a:lnTo>
                <a:lnTo>
                  <a:pt x="0" y="0"/>
                </a:lnTo>
                <a:close/>
              </a:path>
            </a:pathLst>
          </a:custGeom>
          <a:blipFill>
            <a:blip>
              <a:extLst>
                <a:ext uri="{96DAC541-7B7A-43D3-8B79-37D633B846F1}">
                  <asvg:svgBlip xmlns:asvg="http://schemas.microsoft.com/office/drawing/2016/SVG/main" r:embed="rId3"/>
                </a:ext>
              </a:extLst>
            </a:blip>
            <a:stretch>
              <a:fillRect l="-98199" b="-106108"/>
            </a:stretch>
          </a:blipFill>
        </p:spPr>
      </p:sp>
      <p:sp>
        <p:nvSpPr>
          <p:cNvPr id="4" name="Freeform 4"/>
          <p:cNvSpPr/>
          <p:nvPr/>
        </p:nvSpPr>
        <p:spPr>
          <a:xfrm>
            <a:off x="15761323" y="-503676"/>
            <a:ext cx="4223323" cy="4061249"/>
          </a:xfrm>
          <a:custGeom>
            <a:avLst/>
            <a:gdLst/>
            <a:ahLst/>
            <a:cxnLst/>
            <a:rect l="l" t="t" r="r" b="b"/>
            <a:pathLst>
              <a:path w="4223323" h="4061249">
                <a:moveTo>
                  <a:pt x="0" y="0"/>
                </a:moveTo>
                <a:lnTo>
                  <a:pt x="4223323" y="0"/>
                </a:lnTo>
                <a:lnTo>
                  <a:pt x="4223323" y="4061249"/>
                </a:lnTo>
                <a:lnTo>
                  <a:pt x="0" y="4061249"/>
                </a:lnTo>
                <a:lnTo>
                  <a:pt x="0" y="0"/>
                </a:lnTo>
                <a:close/>
              </a:path>
            </a:pathLst>
          </a:custGeom>
          <a:blipFill>
            <a:blip>
              <a:extLst>
                <a:ext uri="{96DAC541-7B7A-43D3-8B79-37D633B846F1}">
                  <asvg:svgBlip xmlns:asvg="http://schemas.microsoft.com/office/drawing/2016/SVG/main" r:embed="rId4"/>
                </a:ext>
              </a:extLst>
            </a:blip>
            <a:stretch>
              <a:fillRect l="-98199" b="-106108"/>
            </a:stretch>
          </a:blipFill>
        </p:spPr>
      </p:sp>
      <p:sp>
        <p:nvSpPr>
          <p:cNvPr id="5" name="Freeform 5"/>
          <p:cNvSpPr/>
          <p:nvPr/>
        </p:nvSpPr>
        <p:spPr>
          <a:xfrm flipH="1" flipV="1">
            <a:off x="-187522" y="6868806"/>
            <a:ext cx="4223323" cy="4061249"/>
          </a:xfrm>
          <a:custGeom>
            <a:avLst/>
            <a:gdLst/>
            <a:ahLst/>
            <a:cxnLst/>
            <a:rect l="l" t="t" r="r" b="b"/>
            <a:pathLst>
              <a:path w="4223323" h="4061249">
                <a:moveTo>
                  <a:pt x="4223323" y="4061248"/>
                </a:moveTo>
                <a:lnTo>
                  <a:pt x="0" y="4061248"/>
                </a:lnTo>
                <a:lnTo>
                  <a:pt x="0" y="0"/>
                </a:lnTo>
                <a:lnTo>
                  <a:pt x="4223323" y="0"/>
                </a:lnTo>
                <a:lnTo>
                  <a:pt x="4223323" y="4061248"/>
                </a:lnTo>
                <a:close/>
              </a:path>
            </a:pathLst>
          </a:custGeom>
          <a:blipFill>
            <a:blip>
              <a:extLst>
                <a:ext uri="{96DAC541-7B7A-43D3-8B79-37D633B846F1}">
                  <asvg:svgBlip xmlns:asvg="http://schemas.microsoft.com/office/drawing/2016/SVG/main" r:embed="rId3"/>
                </a:ext>
              </a:extLst>
            </a:blip>
            <a:stretch>
              <a:fillRect l="-98199" b="-106108"/>
            </a:stretch>
          </a:blipFill>
        </p:spPr>
      </p:sp>
      <p:sp>
        <p:nvSpPr>
          <p:cNvPr id="6" name="Freeform 6"/>
          <p:cNvSpPr/>
          <p:nvPr/>
        </p:nvSpPr>
        <p:spPr>
          <a:xfrm flipH="1" flipV="1">
            <a:off x="-829991" y="7509622"/>
            <a:ext cx="4223323" cy="4061249"/>
          </a:xfrm>
          <a:custGeom>
            <a:avLst/>
            <a:gdLst/>
            <a:ahLst/>
            <a:cxnLst/>
            <a:rect l="l" t="t" r="r" b="b"/>
            <a:pathLst>
              <a:path w="4223323" h="4061249">
                <a:moveTo>
                  <a:pt x="4223322" y="4061249"/>
                </a:moveTo>
                <a:lnTo>
                  <a:pt x="0" y="4061249"/>
                </a:lnTo>
                <a:lnTo>
                  <a:pt x="0" y="0"/>
                </a:lnTo>
                <a:lnTo>
                  <a:pt x="4223322" y="0"/>
                </a:lnTo>
                <a:lnTo>
                  <a:pt x="4223322" y="4061249"/>
                </a:lnTo>
                <a:close/>
              </a:path>
            </a:pathLst>
          </a:custGeom>
          <a:blipFill>
            <a:blip>
              <a:extLst>
                <a:ext uri="{96DAC541-7B7A-43D3-8B79-37D633B846F1}">
                  <asvg:svgBlip xmlns:asvg="http://schemas.microsoft.com/office/drawing/2016/SVG/main" r:embed="rId4"/>
                </a:ext>
              </a:extLst>
            </a:blip>
            <a:stretch>
              <a:fillRect l="-98199" b="-106108"/>
            </a:stretch>
          </a:blipFill>
        </p:spPr>
      </p:sp>
      <p:grpSp>
        <p:nvGrpSpPr>
          <p:cNvPr id="7" name="Group 7"/>
          <p:cNvGrpSpPr/>
          <p:nvPr/>
        </p:nvGrpSpPr>
        <p:grpSpPr>
          <a:xfrm>
            <a:off x="3211954" y="3398001"/>
            <a:ext cx="7227172" cy="2171245"/>
            <a:chOff x="0" y="0"/>
            <a:chExt cx="1926164" cy="609600"/>
          </a:xfrm>
        </p:grpSpPr>
        <p:sp>
          <p:nvSpPr>
            <p:cNvPr id="8" name="Freeform 8"/>
            <p:cNvSpPr/>
            <p:nvPr/>
          </p:nvSpPr>
          <p:spPr>
            <a:xfrm>
              <a:off x="0" y="0"/>
              <a:ext cx="1926164" cy="609600"/>
            </a:xfrm>
            <a:custGeom>
              <a:avLst/>
              <a:gdLst/>
              <a:ahLst/>
              <a:cxnLst/>
              <a:rect l="l" t="t" r="r" b="b"/>
              <a:pathLst>
                <a:path w="1926164" h="609600">
                  <a:moveTo>
                    <a:pt x="203200" y="0"/>
                  </a:moveTo>
                  <a:lnTo>
                    <a:pt x="1926164" y="0"/>
                  </a:lnTo>
                  <a:lnTo>
                    <a:pt x="1722964" y="609600"/>
                  </a:lnTo>
                  <a:lnTo>
                    <a:pt x="0" y="609600"/>
                  </a:lnTo>
                  <a:lnTo>
                    <a:pt x="203200" y="0"/>
                  </a:lnTo>
                  <a:close/>
                </a:path>
              </a:pathLst>
            </a:custGeom>
            <a:gradFill rotWithShape="1">
              <a:gsLst>
                <a:gs pos="0">
                  <a:srgbClr val="007ACC">
                    <a:alpha val="100000"/>
                  </a:srgbClr>
                </a:gs>
                <a:gs pos="100000">
                  <a:srgbClr val="005A99">
                    <a:alpha val="100000"/>
                  </a:srgbClr>
                </a:gs>
              </a:gsLst>
              <a:path path="circle">
                <a:fillToRect l="50000" t="50000" r="50000" b="50000"/>
              </a:path>
            </a:gradFill>
            <a:ln cap="sq">
              <a:noFill/>
              <a:prstDash val="solid"/>
              <a:miter/>
            </a:ln>
          </p:spPr>
        </p:sp>
        <p:sp>
          <p:nvSpPr>
            <p:cNvPr id="9" name="TextBox 9"/>
            <p:cNvSpPr txBox="1"/>
            <p:nvPr/>
          </p:nvSpPr>
          <p:spPr>
            <a:xfrm>
              <a:off x="101600" y="-57150"/>
              <a:ext cx="1722964" cy="666750"/>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10" name="Group 10"/>
          <p:cNvGrpSpPr/>
          <p:nvPr/>
        </p:nvGrpSpPr>
        <p:grpSpPr>
          <a:xfrm>
            <a:off x="2848653" y="6085131"/>
            <a:ext cx="6710268" cy="2171245"/>
            <a:chOff x="0" y="0"/>
            <a:chExt cx="1883979" cy="609600"/>
          </a:xfrm>
        </p:grpSpPr>
        <p:sp>
          <p:nvSpPr>
            <p:cNvPr id="11" name="Freeform 11"/>
            <p:cNvSpPr/>
            <p:nvPr/>
          </p:nvSpPr>
          <p:spPr>
            <a:xfrm>
              <a:off x="0" y="0"/>
              <a:ext cx="1883979" cy="609600"/>
            </a:xfrm>
            <a:custGeom>
              <a:avLst/>
              <a:gdLst/>
              <a:ahLst/>
              <a:cxnLst/>
              <a:rect l="l" t="t" r="r" b="b"/>
              <a:pathLst>
                <a:path w="1883979" h="609600">
                  <a:moveTo>
                    <a:pt x="203200" y="0"/>
                  </a:moveTo>
                  <a:lnTo>
                    <a:pt x="1883979" y="0"/>
                  </a:lnTo>
                  <a:lnTo>
                    <a:pt x="1680779" y="609600"/>
                  </a:lnTo>
                  <a:lnTo>
                    <a:pt x="0" y="609600"/>
                  </a:lnTo>
                  <a:lnTo>
                    <a:pt x="203200" y="0"/>
                  </a:lnTo>
                  <a:close/>
                </a:path>
              </a:pathLst>
            </a:custGeom>
            <a:gradFill rotWithShape="1">
              <a:gsLst>
                <a:gs pos="0">
                  <a:srgbClr val="007ACC">
                    <a:alpha val="100000"/>
                  </a:srgbClr>
                </a:gs>
                <a:gs pos="100000">
                  <a:srgbClr val="005A99">
                    <a:alpha val="100000"/>
                  </a:srgbClr>
                </a:gs>
              </a:gsLst>
              <a:path path="circle">
                <a:fillToRect l="50000" t="50000" r="50000" b="50000"/>
              </a:path>
            </a:gradFill>
            <a:ln cap="sq">
              <a:noFill/>
              <a:prstDash val="solid"/>
              <a:miter/>
            </a:ln>
          </p:spPr>
        </p:sp>
        <p:sp>
          <p:nvSpPr>
            <p:cNvPr id="12" name="TextBox 12"/>
            <p:cNvSpPr txBox="1"/>
            <p:nvPr/>
          </p:nvSpPr>
          <p:spPr>
            <a:xfrm>
              <a:off x="101600" y="-57150"/>
              <a:ext cx="1680779" cy="666750"/>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13" name="Group 13"/>
          <p:cNvGrpSpPr/>
          <p:nvPr/>
        </p:nvGrpSpPr>
        <p:grpSpPr>
          <a:xfrm>
            <a:off x="11052810" y="3398001"/>
            <a:ext cx="6206490" cy="2171245"/>
            <a:chOff x="0" y="0"/>
            <a:chExt cx="1742538" cy="609600"/>
          </a:xfrm>
        </p:grpSpPr>
        <p:sp>
          <p:nvSpPr>
            <p:cNvPr id="14" name="Freeform 14"/>
            <p:cNvSpPr/>
            <p:nvPr/>
          </p:nvSpPr>
          <p:spPr>
            <a:xfrm>
              <a:off x="0" y="0"/>
              <a:ext cx="1742538" cy="609600"/>
            </a:xfrm>
            <a:custGeom>
              <a:avLst/>
              <a:gdLst/>
              <a:ahLst/>
              <a:cxnLst/>
              <a:rect l="l" t="t" r="r" b="b"/>
              <a:pathLst>
                <a:path w="1742538" h="609600">
                  <a:moveTo>
                    <a:pt x="203200" y="0"/>
                  </a:moveTo>
                  <a:lnTo>
                    <a:pt x="1742538" y="0"/>
                  </a:lnTo>
                  <a:lnTo>
                    <a:pt x="1539338" y="609600"/>
                  </a:lnTo>
                  <a:lnTo>
                    <a:pt x="0" y="609600"/>
                  </a:lnTo>
                  <a:lnTo>
                    <a:pt x="203200" y="0"/>
                  </a:lnTo>
                  <a:close/>
                </a:path>
              </a:pathLst>
            </a:custGeom>
            <a:gradFill rotWithShape="1">
              <a:gsLst>
                <a:gs pos="0">
                  <a:srgbClr val="007ACC">
                    <a:alpha val="100000"/>
                  </a:srgbClr>
                </a:gs>
                <a:gs pos="100000">
                  <a:srgbClr val="005A99">
                    <a:alpha val="100000"/>
                  </a:srgbClr>
                </a:gs>
              </a:gsLst>
              <a:path path="circle">
                <a:fillToRect l="50000" t="50000" r="50000" b="50000"/>
              </a:path>
            </a:gradFill>
            <a:ln cap="sq">
              <a:noFill/>
              <a:prstDash val="solid"/>
              <a:miter/>
            </a:ln>
          </p:spPr>
        </p:sp>
        <p:sp>
          <p:nvSpPr>
            <p:cNvPr id="15" name="TextBox 15"/>
            <p:cNvSpPr txBox="1"/>
            <p:nvPr/>
          </p:nvSpPr>
          <p:spPr>
            <a:xfrm>
              <a:off x="101600" y="-57150"/>
              <a:ext cx="1539338" cy="666750"/>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16" name="Group 16"/>
          <p:cNvGrpSpPr/>
          <p:nvPr/>
        </p:nvGrpSpPr>
        <p:grpSpPr>
          <a:xfrm>
            <a:off x="10912333" y="6085131"/>
            <a:ext cx="6346967" cy="2171245"/>
            <a:chOff x="0" y="0"/>
            <a:chExt cx="1781978" cy="609600"/>
          </a:xfrm>
        </p:grpSpPr>
        <p:sp>
          <p:nvSpPr>
            <p:cNvPr id="17" name="Freeform 17"/>
            <p:cNvSpPr/>
            <p:nvPr/>
          </p:nvSpPr>
          <p:spPr>
            <a:xfrm>
              <a:off x="0" y="0"/>
              <a:ext cx="1781978" cy="609600"/>
            </a:xfrm>
            <a:custGeom>
              <a:avLst/>
              <a:gdLst/>
              <a:ahLst/>
              <a:cxnLst/>
              <a:rect l="l" t="t" r="r" b="b"/>
              <a:pathLst>
                <a:path w="1781978" h="609600">
                  <a:moveTo>
                    <a:pt x="203200" y="0"/>
                  </a:moveTo>
                  <a:lnTo>
                    <a:pt x="1781978" y="0"/>
                  </a:lnTo>
                  <a:lnTo>
                    <a:pt x="1578778" y="609600"/>
                  </a:lnTo>
                  <a:lnTo>
                    <a:pt x="0" y="609600"/>
                  </a:lnTo>
                  <a:lnTo>
                    <a:pt x="203200" y="0"/>
                  </a:lnTo>
                  <a:close/>
                </a:path>
              </a:pathLst>
            </a:custGeom>
            <a:gradFill rotWithShape="1">
              <a:gsLst>
                <a:gs pos="0">
                  <a:srgbClr val="007ACC">
                    <a:alpha val="100000"/>
                  </a:srgbClr>
                </a:gs>
                <a:gs pos="100000">
                  <a:srgbClr val="005A99">
                    <a:alpha val="100000"/>
                  </a:srgbClr>
                </a:gs>
              </a:gsLst>
              <a:path path="circle">
                <a:fillToRect l="50000" t="50000" r="50000" b="50000"/>
              </a:path>
            </a:gradFill>
            <a:ln cap="sq">
              <a:noFill/>
              <a:prstDash val="solid"/>
              <a:miter/>
            </a:ln>
          </p:spPr>
        </p:sp>
        <p:sp>
          <p:nvSpPr>
            <p:cNvPr id="18" name="TextBox 18"/>
            <p:cNvSpPr txBox="1"/>
            <p:nvPr/>
          </p:nvSpPr>
          <p:spPr>
            <a:xfrm>
              <a:off x="101600" y="-57150"/>
              <a:ext cx="1578778" cy="666750"/>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19" name="Group 19"/>
          <p:cNvGrpSpPr/>
          <p:nvPr/>
        </p:nvGrpSpPr>
        <p:grpSpPr>
          <a:xfrm>
            <a:off x="1675958" y="3398001"/>
            <a:ext cx="2271733" cy="2171245"/>
            <a:chOff x="0" y="0"/>
            <a:chExt cx="637813" cy="609600"/>
          </a:xfrm>
        </p:grpSpPr>
        <p:sp>
          <p:nvSpPr>
            <p:cNvPr id="20" name="Freeform 20"/>
            <p:cNvSpPr/>
            <p:nvPr/>
          </p:nvSpPr>
          <p:spPr>
            <a:xfrm>
              <a:off x="0" y="0"/>
              <a:ext cx="637813" cy="609600"/>
            </a:xfrm>
            <a:custGeom>
              <a:avLst/>
              <a:gdLst/>
              <a:ahLst/>
              <a:cxnLst/>
              <a:rect l="l" t="t" r="r" b="b"/>
              <a:pathLst>
                <a:path w="637813" h="609600">
                  <a:moveTo>
                    <a:pt x="203200" y="0"/>
                  </a:moveTo>
                  <a:lnTo>
                    <a:pt x="637813" y="0"/>
                  </a:lnTo>
                  <a:lnTo>
                    <a:pt x="434613" y="609600"/>
                  </a:lnTo>
                  <a:lnTo>
                    <a:pt x="0" y="609600"/>
                  </a:lnTo>
                  <a:lnTo>
                    <a:pt x="203200" y="0"/>
                  </a:lnTo>
                  <a:close/>
                </a:path>
              </a:pathLst>
            </a:custGeom>
            <a:solidFill>
              <a:srgbClr val="007ACC"/>
            </a:solidFill>
            <a:ln cap="sq">
              <a:noFill/>
              <a:prstDash val="solid"/>
              <a:miter/>
            </a:ln>
          </p:spPr>
        </p:sp>
        <p:sp>
          <p:nvSpPr>
            <p:cNvPr id="21" name="TextBox 21"/>
            <p:cNvSpPr txBox="1"/>
            <p:nvPr/>
          </p:nvSpPr>
          <p:spPr>
            <a:xfrm>
              <a:off x="101600" y="-57150"/>
              <a:ext cx="434613" cy="666750"/>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22" name="Group 22"/>
          <p:cNvGrpSpPr/>
          <p:nvPr/>
        </p:nvGrpSpPr>
        <p:grpSpPr>
          <a:xfrm>
            <a:off x="1500646" y="6103733"/>
            <a:ext cx="2271733" cy="2171245"/>
            <a:chOff x="0" y="0"/>
            <a:chExt cx="637813" cy="609600"/>
          </a:xfrm>
        </p:grpSpPr>
        <p:sp>
          <p:nvSpPr>
            <p:cNvPr id="23" name="Freeform 23"/>
            <p:cNvSpPr/>
            <p:nvPr/>
          </p:nvSpPr>
          <p:spPr>
            <a:xfrm>
              <a:off x="0" y="0"/>
              <a:ext cx="637813" cy="609600"/>
            </a:xfrm>
            <a:custGeom>
              <a:avLst/>
              <a:gdLst/>
              <a:ahLst/>
              <a:cxnLst/>
              <a:rect l="l" t="t" r="r" b="b"/>
              <a:pathLst>
                <a:path w="637813" h="609600">
                  <a:moveTo>
                    <a:pt x="203200" y="0"/>
                  </a:moveTo>
                  <a:lnTo>
                    <a:pt x="637813" y="0"/>
                  </a:lnTo>
                  <a:lnTo>
                    <a:pt x="434613" y="609600"/>
                  </a:lnTo>
                  <a:lnTo>
                    <a:pt x="0" y="609600"/>
                  </a:lnTo>
                  <a:lnTo>
                    <a:pt x="203200" y="0"/>
                  </a:lnTo>
                  <a:close/>
                </a:path>
              </a:pathLst>
            </a:custGeom>
            <a:solidFill>
              <a:srgbClr val="007ACC"/>
            </a:solidFill>
            <a:ln cap="sq">
              <a:noFill/>
              <a:prstDash val="solid"/>
              <a:miter/>
            </a:ln>
          </p:spPr>
        </p:sp>
        <p:sp>
          <p:nvSpPr>
            <p:cNvPr id="24" name="TextBox 24"/>
            <p:cNvSpPr txBox="1"/>
            <p:nvPr/>
          </p:nvSpPr>
          <p:spPr>
            <a:xfrm>
              <a:off x="101600" y="-57150"/>
              <a:ext cx="434613" cy="666750"/>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25" name="Group 25"/>
          <p:cNvGrpSpPr/>
          <p:nvPr/>
        </p:nvGrpSpPr>
        <p:grpSpPr>
          <a:xfrm>
            <a:off x="9753145" y="3398001"/>
            <a:ext cx="2089150" cy="2171245"/>
            <a:chOff x="0" y="0"/>
            <a:chExt cx="586551" cy="609600"/>
          </a:xfrm>
        </p:grpSpPr>
        <p:sp>
          <p:nvSpPr>
            <p:cNvPr id="26" name="Freeform 26"/>
            <p:cNvSpPr/>
            <p:nvPr/>
          </p:nvSpPr>
          <p:spPr>
            <a:xfrm>
              <a:off x="0" y="0"/>
              <a:ext cx="586551" cy="609600"/>
            </a:xfrm>
            <a:custGeom>
              <a:avLst/>
              <a:gdLst/>
              <a:ahLst/>
              <a:cxnLst/>
              <a:rect l="l" t="t" r="r" b="b"/>
              <a:pathLst>
                <a:path w="586551" h="609600">
                  <a:moveTo>
                    <a:pt x="203200" y="0"/>
                  </a:moveTo>
                  <a:lnTo>
                    <a:pt x="586551" y="0"/>
                  </a:lnTo>
                  <a:lnTo>
                    <a:pt x="383351" y="609600"/>
                  </a:lnTo>
                  <a:lnTo>
                    <a:pt x="0" y="609600"/>
                  </a:lnTo>
                  <a:lnTo>
                    <a:pt x="203200" y="0"/>
                  </a:lnTo>
                  <a:close/>
                </a:path>
              </a:pathLst>
            </a:custGeom>
            <a:solidFill>
              <a:srgbClr val="007ACC"/>
            </a:solidFill>
            <a:ln cap="sq">
              <a:noFill/>
              <a:prstDash val="solid"/>
              <a:miter/>
            </a:ln>
          </p:spPr>
        </p:sp>
        <p:sp>
          <p:nvSpPr>
            <p:cNvPr id="27" name="TextBox 27"/>
            <p:cNvSpPr txBox="1"/>
            <p:nvPr/>
          </p:nvSpPr>
          <p:spPr>
            <a:xfrm>
              <a:off x="101600" y="-57150"/>
              <a:ext cx="383351" cy="666750"/>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28" name="Group 28"/>
          <p:cNvGrpSpPr/>
          <p:nvPr/>
        </p:nvGrpSpPr>
        <p:grpSpPr>
          <a:xfrm>
            <a:off x="9376337" y="6085131"/>
            <a:ext cx="2271733" cy="2171245"/>
            <a:chOff x="0" y="0"/>
            <a:chExt cx="637813" cy="609600"/>
          </a:xfrm>
        </p:grpSpPr>
        <p:sp>
          <p:nvSpPr>
            <p:cNvPr id="29" name="Freeform 29"/>
            <p:cNvSpPr/>
            <p:nvPr/>
          </p:nvSpPr>
          <p:spPr>
            <a:xfrm>
              <a:off x="0" y="0"/>
              <a:ext cx="637813" cy="609600"/>
            </a:xfrm>
            <a:custGeom>
              <a:avLst/>
              <a:gdLst/>
              <a:ahLst/>
              <a:cxnLst/>
              <a:rect l="l" t="t" r="r" b="b"/>
              <a:pathLst>
                <a:path w="637813" h="609600">
                  <a:moveTo>
                    <a:pt x="203200" y="0"/>
                  </a:moveTo>
                  <a:lnTo>
                    <a:pt x="637813" y="0"/>
                  </a:lnTo>
                  <a:lnTo>
                    <a:pt x="434613" y="609600"/>
                  </a:lnTo>
                  <a:lnTo>
                    <a:pt x="0" y="609600"/>
                  </a:lnTo>
                  <a:lnTo>
                    <a:pt x="203200" y="0"/>
                  </a:lnTo>
                  <a:close/>
                </a:path>
              </a:pathLst>
            </a:custGeom>
            <a:solidFill>
              <a:srgbClr val="007ACC"/>
            </a:solidFill>
            <a:ln cap="sq">
              <a:noFill/>
              <a:prstDash val="solid"/>
              <a:miter/>
            </a:ln>
          </p:spPr>
        </p:sp>
        <p:sp>
          <p:nvSpPr>
            <p:cNvPr id="30" name="TextBox 30"/>
            <p:cNvSpPr txBox="1"/>
            <p:nvPr/>
          </p:nvSpPr>
          <p:spPr>
            <a:xfrm>
              <a:off x="101600" y="-57150"/>
              <a:ext cx="434613" cy="666750"/>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31" name="TextBox 31"/>
          <p:cNvSpPr txBox="1"/>
          <p:nvPr/>
        </p:nvSpPr>
        <p:spPr>
          <a:xfrm>
            <a:off x="1500646" y="950076"/>
            <a:ext cx="13646992" cy="1038225"/>
          </a:xfrm>
          <a:prstGeom prst="rect">
            <a:avLst/>
          </a:prstGeom>
        </p:spPr>
        <p:txBody>
          <a:bodyPr lIns="0" tIns="0" rIns="0" bIns="0" rtlCol="0" anchor="t">
            <a:spAutoFit/>
          </a:bodyPr>
          <a:lstStyle/>
          <a:p>
            <a:pPr algn="ctr">
              <a:lnSpc>
                <a:spcPts val="7707"/>
              </a:lnSpc>
            </a:pPr>
            <a:r>
              <a:rPr lang="en-US" sz="6422" b="1">
                <a:solidFill>
                  <a:srgbClr val="003B66"/>
                </a:solidFill>
                <a:latin typeface="Poppins Bold"/>
                <a:ea typeface="Poppins Bold"/>
                <a:cs typeface="Poppins Bold"/>
                <a:sym typeface="Poppins Bold"/>
              </a:rPr>
              <a:t>Developmental Assumptions</a:t>
            </a:r>
          </a:p>
        </p:txBody>
      </p:sp>
      <p:grpSp>
        <p:nvGrpSpPr>
          <p:cNvPr id="32" name="Group 32"/>
          <p:cNvGrpSpPr/>
          <p:nvPr/>
        </p:nvGrpSpPr>
        <p:grpSpPr>
          <a:xfrm>
            <a:off x="13841307" y="-3041447"/>
            <a:ext cx="4751167" cy="4751167"/>
            <a:chOff x="0" y="0"/>
            <a:chExt cx="812800" cy="812800"/>
          </a:xfrm>
        </p:grpSpPr>
        <p:sp>
          <p:nvSpPr>
            <p:cNvPr id="33" name="Freeform 33"/>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007ACC"/>
            </a:solidFill>
          </p:spPr>
        </p:sp>
      </p:grpSp>
      <p:grpSp>
        <p:nvGrpSpPr>
          <p:cNvPr id="34" name="Group 34"/>
          <p:cNvGrpSpPr/>
          <p:nvPr/>
        </p:nvGrpSpPr>
        <p:grpSpPr>
          <a:xfrm>
            <a:off x="436241" y="8899430"/>
            <a:ext cx="4751167" cy="4751167"/>
            <a:chOff x="0" y="0"/>
            <a:chExt cx="812800" cy="812800"/>
          </a:xfrm>
        </p:grpSpPr>
        <p:sp>
          <p:nvSpPr>
            <p:cNvPr id="35" name="Freeform 35"/>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007ACC"/>
            </a:solidFill>
          </p:spPr>
        </p:sp>
      </p:grpSp>
      <p:sp>
        <p:nvSpPr>
          <p:cNvPr id="36" name="Freeform 36"/>
          <p:cNvSpPr/>
          <p:nvPr/>
        </p:nvSpPr>
        <p:spPr>
          <a:xfrm>
            <a:off x="2332549" y="3923182"/>
            <a:ext cx="1032207" cy="899310"/>
          </a:xfrm>
          <a:custGeom>
            <a:avLst/>
            <a:gdLst/>
            <a:ahLst/>
            <a:cxnLst/>
            <a:rect l="l" t="t" r="r" b="b"/>
            <a:pathLst>
              <a:path w="1032207" h="899310">
                <a:moveTo>
                  <a:pt x="0" y="0"/>
                </a:moveTo>
                <a:lnTo>
                  <a:pt x="1032207" y="0"/>
                </a:lnTo>
                <a:lnTo>
                  <a:pt x="1032207" y="899310"/>
                </a:lnTo>
                <a:lnTo>
                  <a:pt x="0" y="899310"/>
                </a:lnTo>
                <a:lnTo>
                  <a:pt x="0" y="0"/>
                </a:lnTo>
                <a:close/>
              </a:path>
            </a:pathLst>
          </a:custGeom>
          <a:blipFill>
            <a:blip>
              <a:extLst>
                <a:ext uri="{96DAC541-7B7A-43D3-8B79-37D633B846F1}">
                  <asvg:svgBlip xmlns:asvg="http://schemas.microsoft.com/office/drawing/2016/SVG/main" r:embed="rId5"/>
                </a:ext>
              </a:extLst>
            </a:blip>
            <a:stretch>
              <a:fillRect/>
            </a:stretch>
          </a:blipFill>
          <a:ln cap="sq">
            <a:noFill/>
            <a:prstDash val="solid"/>
            <a:miter/>
          </a:ln>
        </p:spPr>
      </p:sp>
      <p:sp>
        <p:nvSpPr>
          <p:cNvPr id="37" name="Freeform 37"/>
          <p:cNvSpPr/>
          <p:nvPr/>
        </p:nvSpPr>
        <p:spPr>
          <a:xfrm>
            <a:off x="2185406" y="6752346"/>
            <a:ext cx="902213" cy="874019"/>
          </a:xfrm>
          <a:custGeom>
            <a:avLst/>
            <a:gdLst/>
            <a:ahLst/>
            <a:cxnLst/>
            <a:rect l="l" t="t" r="r" b="b"/>
            <a:pathLst>
              <a:path w="902213" h="874019">
                <a:moveTo>
                  <a:pt x="0" y="0"/>
                </a:moveTo>
                <a:lnTo>
                  <a:pt x="902213" y="0"/>
                </a:lnTo>
                <a:lnTo>
                  <a:pt x="902213" y="874019"/>
                </a:lnTo>
                <a:lnTo>
                  <a:pt x="0" y="874019"/>
                </a:lnTo>
                <a:lnTo>
                  <a:pt x="0" y="0"/>
                </a:lnTo>
                <a:close/>
              </a:path>
            </a:pathLst>
          </a:custGeom>
          <a:blipFill>
            <a:blip>
              <a:extLst>
                <a:ext uri="{96DAC541-7B7A-43D3-8B79-37D633B846F1}">
                  <asvg:svgBlip xmlns:asvg="http://schemas.microsoft.com/office/drawing/2016/SVG/main" r:embed="rId6"/>
                </a:ext>
              </a:extLst>
            </a:blip>
            <a:stretch>
              <a:fillRect/>
            </a:stretch>
          </a:blipFill>
          <a:ln cap="sq">
            <a:noFill/>
            <a:prstDash val="solid"/>
            <a:miter/>
          </a:ln>
        </p:spPr>
      </p:sp>
      <p:sp>
        <p:nvSpPr>
          <p:cNvPr id="38" name="Freeform 38"/>
          <p:cNvSpPr/>
          <p:nvPr/>
        </p:nvSpPr>
        <p:spPr>
          <a:xfrm>
            <a:off x="10307553" y="4009093"/>
            <a:ext cx="980333" cy="727489"/>
          </a:xfrm>
          <a:custGeom>
            <a:avLst/>
            <a:gdLst/>
            <a:ahLst/>
            <a:cxnLst/>
            <a:rect l="l" t="t" r="r" b="b"/>
            <a:pathLst>
              <a:path w="980333" h="727489">
                <a:moveTo>
                  <a:pt x="0" y="0"/>
                </a:moveTo>
                <a:lnTo>
                  <a:pt x="980333" y="0"/>
                </a:lnTo>
                <a:lnTo>
                  <a:pt x="980333" y="727489"/>
                </a:lnTo>
                <a:lnTo>
                  <a:pt x="0" y="727489"/>
                </a:lnTo>
                <a:lnTo>
                  <a:pt x="0" y="0"/>
                </a:lnTo>
                <a:close/>
              </a:path>
            </a:pathLst>
          </a:custGeom>
          <a:blipFill>
            <a:blip>
              <a:extLst>
                <a:ext uri="{96DAC541-7B7A-43D3-8B79-37D633B846F1}">
                  <asvg:svgBlip xmlns:asvg="http://schemas.microsoft.com/office/drawing/2016/SVG/main" r:embed="rId7"/>
                </a:ext>
              </a:extLst>
            </a:blip>
            <a:stretch>
              <a:fillRect/>
            </a:stretch>
          </a:blipFill>
          <a:ln cap="sq">
            <a:noFill/>
            <a:prstDash val="solid"/>
            <a:miter/>
          </a:ln>
        </p:spPr>
      </p:sp>
      <p:sp>
        <p:nvSpPr>
          <p:cNvPr id="39" name="Freeform 39"/>
          <p:cNvSpPr/>
          <p:nvPr/>
        </p:nvSpPr>
        <p:spPr>
          <a:xfrm>
            <a:off x="10109717" y="6625473"/>
            <a:ext cx="943093" cy="884149"/>
          </a:xfrm>
          <a:custGeom>
            <a:avLst/>
            <a:gdLst/>
            <a:ahLst/>
            <a:cxnLst/>
            <a:rect l="l" t="t" r="r" b="b"/>
            <a:pathLst>
              <a:path w="943093" h="884149">
                <a:moveTo>
                  <a:pt x="0" y="0"/>
                </a:moveTo>
                <a:lnTo>
                  <a:pt x="943093" y="0"/>
                </a:lnTo>
                <a:lnTo>
                  <a:pt x="943093" y="884149"/>
                </a:lnTo>
                <a:lnTo>
                  <a:pt x="0" y="884149"/>
                </a:lnTo>
                <a:lnTo>
                  <a:pt x="0" y="0"/>
                </a:lnTo>
                <a:close/>
              </a:path>
            </a:pathLst>
          </a:custGeom>
          <a:blipFill>
            <a:blip>
              <a:extLst>
                <a:ext uri="{96DAC541-7B7A-43D3-8B79-37D633B846F1}">
                  <asvg:svgBlip xmlns:asvg="http://schemas.microsoft.com/office/drawing/2016/SVG/main" r:embed="rId8"/>
                </a:ext>
              </a:extLst>
            </a:blip>
            <a:stretch>
              <a:fillRect/>
            </a:stretch>
          </a:blipFill>
          <a:ln cap="sq">
            <a:noFill/>
            <a:prstDash val="solid"/>
            <a:miter/>
          </a:ln>
        </p:spPr>
      </p:sp>
      <p:sp>
        <p:nvSpPr>
          <p:cNvPr id="40" name="Freeform 40"/>
          <p:cNvSpPr/>
          <p:nvPr/>
        </p:nvSpPr>
        <p:spPr>
          <a:xfrm>
            <a:off x="-472783" y="646760"/>
            <a:ext cx="1501483" cy="763879"/>
          </a:xfrm>
          <a:custGeom>
            <a:avLst/>
            <a:gdLst/>
            <a:ahLst/>
            <a:cxnLst/>
            <a:rect l="l" t="t" r="r" b="b"/>
            <a:pathLst>
              <a:path w="1501483" h="763879">
                <a:moveTo>
                  <a:pt x="0" y="0"/>
                </a:moveTo>
                <a:lnTo>
                  <a:pt x="1501483" y="0"/>
                </a:lnTo>
                <a:lnTo>
                  <a:pt x="1501483" y="763880"/>
                </a:lnTo>
                <a:lnTo>
                  <a:pt x="0" y="763880"/>
                </a:lnTo>
                <a:lnTo>
                  <a:pt x="0" y="0"/>
                </a:lnTo>
                <a:close/>
              </a:path>
            </a:pathLst>
          </a:custGeom>
          <a:blipFill>
            <a:blip>
              <a:extLst>
                <a:ext uri="{96DAC541-7B7A-43D3-8B79-37D633B846F1}">
                  <asvg:svgBlip xmlns:asvg="http://schemas.microsoft.com/office/drawing/2016/SVG/main" r:embed="rId9"/>
                </a:ext>
              </a:extLst>
            </a:blip>
            <a:stretch>
              <a:fillRect/>
            </a:stretch>
          </a:blipFill>
        </p:spPr>
      </p:sp>
      <p:sp>
        <p:nvSpPr>
          <p:cNvPr id="41" name="TextBox 41"/>
          <p:cNvSpPr txBox="1"/>
          <p:nvPr/>
        </p:nvSpPr>
        <p:spPr>
          <a:xfrm>
            <a:off x="4058599" y="3609229"/>
            <a:ext cx="5737424" cy="1721240"/>
          </a:xfrm>
          <a:prstGeom prst="rect">
            <a:avLst/>
          </a:prstGeom>
        </p:spPr>
        <p:txBody>
          <a:bodyPr lIns="0" tIns="0" rIns="0" bIns="0" rtlCol="0" anchor="t">
            <a:spAutoFit/>
          </a:bodyPr>
          <a:lstStyle/>
          <a:p>
            <a:pPr algn="l">
              <a:lnSpc>
                <a:spcPts val="3360"/>
              </a:lnSpc>
            </a:pPr>
            <a:r>
              <a:rPr lang="en-US" sz="2400" dirty="0">
                <a:solidFill>
                  <a:srgbClr val="FFFFFF"/>
                </a:solidFill>
                <a:latin typeface="Poppins"/>
                <a:ea typeface="Poppins"/>
                <a:cs typeface="Poppins"/>
                <a:sym typeface="Poppins"/>
              </a:rPr>
              <a:t>The attachment theory assumes that early relationships have a strong impact on later emotional and social development (Johnson, 2019).</a:t>
            </a:r>
          </a:p>
        </p:txBody>
      </p:sp>
      <p:sp>
        <p:nvSpPr>
          <p:cNvPr id="42" name="TextBox 42"/>
          <p:cNvSpPr txBox="1"/>
          <p:nvPr/>
        </p:nvSpPr>
        <p:spPr>
          <a:xfrm>
            <a:off x="3772379" y="6314961"/>
            <a:ext cx="5294095" cy="1682114"/>
          </a:xfrm>
          <a:prstGeom prst="rect">
            <a:avLst/>
          </a:prstGeom>
        </p:spPr>
        <p:txBody>
          <a:bodyPr lIns="0" tIns="0" rIns="0" bIns="0" rtlCol="0" anchor="t">
            <a:spAutoFit/>
          </a:bodyPr>
          <a:lstStyle/>
          <a:p>
            <a:pPr algn="l">
              <a:lnSpc>
                <a:spcPts val="3360"/>
              </a:lnSpc>
            </a:pPr>
            <a:r>
              <a:rPr lang="en-US" sz="2400">
                <a:solidFill>
                  <a:srgbClr val="FFFFFF"/>
                </a:solidFill>
                <a:latin typeface="Poppins"/>
                <a:ea typeface="Poppins"/>
                <a:cs typeface="Poppins"/>
                <a:sym typeface="Poppins"/>
              </a:rPr>
              <a:t>Children will tend to develop trust, confidence and independence when caregiving is predictable and emotionally responsive.</a:t>
            </a:r>
          </a:p>
        </p:txBody>
      </p:sp>
      <p:sp>
        <p:nvSpPr>
          <p:cNvPr id="43" name="TextBox 43"/>
          <p:cNvSpPr txBox="1"/>
          <p:nvPr/>
        </p:nvSpPr>
        <p:spPr>
          <a:xfrm>
            <a:off x="12008111" y="3609229"/>
            <a:ext cx="4155411" cy="1682114"/>
          </a:xfrm>
          <a:prstGeom prst="rect">
            <a:avLst/>
          </a:prstGeom>
        </p:spPr>
        <p:txBody>
          <a:bodyPr lIns="0" tIns="0" rIns="0" bIns="0" rtlCol="0" anchor="t">
            <a:spAutoFit/>
          </a:bodyPr>
          <a:lstStyle/>
          <a:p>
            <a:pPr algn="l">
              <a:lnSpc>
                <a:spcPts val="3360"/>
              </a:lnSpc>
            </a:pPr>
            <a:r>
              <a:rPr lang="en-US" sz="2400">
                <a:solidFill>
                  <a:srgbClr val="FFFFFF"/>
                </a:solidFill>
                <a:latin typeface="Poppins"/>
                <a:ea typeface="Poppins"/>
                <a:cs typeface="Poppins"/>
                <a:sym typeface="Poppins"/>
              </a:rPr>
              <a:t>Children are biologically ready to find closeness to caregivers to be safe and secure.</a:t>
            </a:r>
          </a:p>
        </p:txBody>
      </p:sp>
      <p:sp>
        <p:nvSpPr>
          <p:cNvPr id="44" name="TextBox 44"/>
          <p:cNvSpPr txBox="1"/>
          <p:nvPr/>
        </p:nvSpPr>
        <p:spPr>
          <a:xfrm>
            <a:off x="11648070" y="6296359"/>
            <a:ext cx="4983472" cy="1682114"/>
          </a:xfrm>
          <a:prstGeom prst="rect">
            <a:avLst/>
          </a:prstGeom>
        </p:spPr>
        <p:txBody>
          <a:bodyPr lIns="0" tIns="0" rIns="0" bIns="0" rtlCol="0" anchor="t">
            <a:spAutoFit/>
          </a:bodyPr>
          <a:lstStyle/>
          <a:p>
            <a:pPr algn="l">
              <a:lnSpc>
                <a:spcPts val="3360"/>
              </a:lnSpc>
            </a:pPr>
            <a:r>
              <a:rPr lang="en-US" sz="2400" dirty="0">
                <a:solidFill>
                  <a:srgbClr val="FFFFFF"/>
                </a:solidFill>
                <a:latin typeface="Poppins"/>
                <a:ea typeface="Poppins"/>
                <a:cs typeface="Poppins"/>
                <a:sym typeface="Poppins"/>
              </a:rPr>
              <a:t>The inconsistent or interrupted care causes children to feel anxious, clingy, withdrawn or less confident to explore.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2"/>
            <a:stretch>
              <a:fillRect l="-12888" r="-12888"/>
            </a:stretch>
          </a:blipFill>
        </p:spPr>
      </p:sp>
      <p:grpSp>
        <p:nvGrpSpPr>
          <p:cNvPr id="3" name="Group 3"/>
          <p:cNvGrpSpPr/>
          <p:nvPr/>
        </p:nvGrpSpPr>
        <p:grpSpPr>
          <a:xfrm>
            <a:off x="5428002" y="9663831"/>
            <a:ext cx="8539631" cy="2256119"/>
            <a:chOff x="0" y="0"/>
            <a:chExt cx="2307396" cy="609600"/>
          </a:xfrm>
        </p:grpSpPr>
        <p:sp>
          <p:nvSpPr>
            <p:cNvPr id="4" name="Freeform 4"/>
            <p:cNvSpPr/>
            <p:nvPr/>
          </p:nvSpPr>
          <p:spPr>
            <a:xfrm>
              <a:off x="0" y="0"/>
              <a:ext cx="2307396" cy="609600"/>
            </a:xfrm>
            <a:custGeom>
              <a:avLst/>
              <a:gdLst/>
              <a:ahLst/>
              <a:cxnLst/>
              <a:rect l="l" t="t" r="r" b="b"/>
              <a:pathLst>
                <a:path w="2307396" h="609600">
                  <a:moveTo>
                    <a:pt x="203200" y="0"/>
                  </a:moveTo>
                  <a:lnTo>
                    <a:pt x="2307396" y="0"/>
                  </a:lnTo>
                  <a:lnTo>
                    <a:pt x="2104196" y="609600"/>
                  </a:lnTo>
                  <a:lnTo>
                    <a:pt x="0" y="609600"/>
                  </a:lnTo>
                  <a:lnTo>
                    <a:pt x="203200" y="0"/>
                  </a:lnTo>
                  <a:close/>
                </a:path>
              </a:pathLst>
            </a:custGeom>
            <a:gradFill rotWithShape="1">
              <a:gsLst>
                <a:gs pos="0">
                  <a:srgbClr val="007ACC">
                    <a:alpha val="100000"/>
                  </a:srgbClr>
                </a:gs>
                <a:gs pos="100000">
                  <a:srgbClr val="005A99">
                    <a:alpha val="100000"/>
                  </a:srgbClr>
                </a:gs>
              </a:gsLst>
              <a:path path="circle">
                <a:fillToRect l="50000" t="50000" r="50000" b="50000"/>
              </a:path>
            </a:gradFill>
            <a:ln cap="sq">
              <a:noFill/>
              <a:prstDash val="solid"/>
              <a:miter/>
            </a:ln>
          </p:spPr>
        </p:sp>
        <p:sp>
          <p:nvSpPr>
            <p:cNvPr id="5" name="TextBox 5"/>
            <p:cNvSpPr txBox="1"/>
            <p:nvPr/>
          </p:nvSpPr>
          <p:spPr>
            <a:xfrm>
              <a:off x="101600" y="-57150"/>
              <a:ext cx="2104196" cy="666750"/>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6" name="Group 6"/>
          <p:cNvGrpSpPr/>
          <p:nvPr/>
        </p:nvGrpSpPr>
        <p:grpSpPr>
          <a:xfrm>
            <a:off x="-749462" y="9663831"/>
            <a:ext cx="7063598" cy="2256119"/>
            <a:chOff x="0" y="0"/>
            <a:chExt cx="1908574" cy="609600"/>
          </a:xfrm>
        </p:grpSpPr>
        <p:sp>
          <p:nvSpPr>
            <p:cNvPr id="7" name="Freeform 7"/>
            <p:cNvSpPr/>
            <p:nvPr/>
          </p:nvSpPr>
          <p:spPr>
            <a:xfrm>
              <a:off x="0" y="0"/>
              <a:ext cx="1908574" cy="609600"/>
            </a:xfrm>
            <a:custGeom>
              <a:avLst/>
              <a:gdLst/>
              <a:ahLst/>
              <a:cxnLst/>
              <a:rect l="l" t="t" r="r" b="b"/>
              <a:pathLst>
                <a:path w="1908574" h="609600">
                  <a:moveTo>
                    <a:pt x="203200" y="0"/>
                  </a:moveTo>
                  <a:lnTo>
                    <a:pt x="1908574" y="0"/>
                  </a:lnTo>
                  <a:lnTo>
                    <a:pt x="1705374" y="609600"/>
                  </a:lnTo>
                  <a:lnTo>
                    <a:pt x="0" y="609600"/>
                  </a:lnTo>
                  <a:lnTo>
                    <a:pt x="203200" y="0"/>
                  </a:lnTo>
                  <a:close/>
                </a:path>
              </a:pathLst>
            </a:custGeom>
            <a:solidFill>
              <a:srgbClr val="003B66"/>
            </a:solidFill>
          </p:spPr>
        </p:sp>
        <p:sp>
          <p:nvSpPr>
            <p:cNvPr id="8" name="TextBox 8"/>
            <p:cNvSpPr txBox="1"/>
            <p:nvPr/>
          </p:nvSpPr>
          <p:spPr>
            <a:xfrm>
              <a:off x="101600" y="-57150"/>
              <a:ext cx="1705374" cy="66675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rot="-10800000">
            <a:off x="14436652" y="9663831"/>
            <a:ext cx="4303421" cy="1028700"/>
            <a:chOff x="0" y="0"/>
            <a:chExt cx="2550176" cy="609600"/>
          </a:xfrm>
        </p:grpSpPr>
        <p:sp>
          <p:nvSpPr>
            <p:cNvPr id="10" name="Freeform 10"/>
            <p:cNvSpPr/>
            <p:nvPr/>
          </p:nvSpPr>
          <p:spPr>
            <a:xfrm>
              <a:off x="0" y="0"/>
              <a:ext cx="2550176" cy="609600"/>
            </a:xfrm>
            <a:custGeom>
              <a:avLst/>
              <a:gdLst/>
              <a:ahLst/>
              <a:cxnLst/>
              <a:rect l="l" t="t" r="r" b="b"/>
              <a:pathLst>
                <a:path w="2550176" h="609600">
                  <a:moveTo>
                    <a:pt x="203200" y="609600"/>
                  </a:moveTo>
                  <a:lnTo>
                    <a:pt x="2346976" y="609600"/>
                  </a:lnTo>
                  <a:lnTo>
                    <a:pt x="2550176" y="0"/>
                  </a:lnTo>
                  <a:lnTo>
                    <a:pt x="0" y="0"/>
                  </a:lnTo>
                  <a:lnTo>
                    <a:pt x="203200" y="609600"/>
                  </a:lnTo>
                  <a:close/>
                </a:path>
              </a:pathLst>
            </a:custGeom>
            <a:solidFill>
              <a:srgbClr val="005A99"/>
            </a:solidFill>
          </p:spPr>
        </p:sp>
        <p:sp>
          <p:nvSpPr>
            <p:cNvPr id="11" name="TextBox 11"/>
            <p:cNvSpPr txBox="1"/>
            <p:nvPr/>
          </p:nvSpPr>
          <p:spPr>
            <a:xfrm>
              <a:off x="127000" y="-57150"/>
              <a:ext cx="2296176" cy="666750"/>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13118638" y="9469222"/>
            <a:ext cx="3717913" cy="2256119"/>
            <a:chOff x="0" y="0"/>
            <a:chExt cx="1004575" cy="609600"/>
          </a:xfrm>
        </p:grpSpPr>
        <p:sp>
          <p:nvSpPr>
            <p:cNvPr id="13" name="Freeform 13"/>
            <p:cNvSpPr/>
            <p:nvPr/>
          </p:nvSpPr>
          <p:spPr>
            <a:xfrm>
              <a:off x="0" y="0"/>
              <a:ext cx="1004575" cy="609600"/>
            </a:xfrm>
            <a:custGeom>
              <a:avLst/>
              <a:gdLst/>
              <a:ahLst/>
              <a:cxnLst/>
              <a:rect l="l" t="t" r="r" b="b"/>
              <a:pathLst>
                <a:path w="1004575" h="609600">
                  <a:moveTo>
                    <a:pt x="203200" y="0"/>
                  </a:moveTo>
                  <a:lnTo>
                    <a:pt x="1004575" y="0"/>
                  </a:lnTo>
                  <a:lnTo>
                    <a:pt x="801375" y="609600"/>
                  </a:lnTo>
                  <a:lnTo>
                    <a:pt x="0" y="609600"/>
                  </a:lnTo>
                  <a:lnTo>
                    <a:pt x="203200" y="0"/>
                  </a:lnTo>
                  <a:close/>
                </a:path>
              </a:pathLst>
            </a:custGeom>
            <a:solidFill>
              <a:srgbClr val="007ACC"/>
            </a:solidFill>
          </p:spPr>
        </p:sp>
        <p:sp>
          <p:nvSpPr>
            <p:cNvPr id="14" name="TextBox 14"/>
            <p:cNvSpPr txBox="1"/>
            <p:nvPr/>
          </p:nvSpPr>
          <p:spPr>
            <a:xfrm>
              <a:off x="101600" y="-57150"/>
              <a:ext cx="801375" cy="666750"/>
            </a:xfrm>
            <a:prstGeom prst="rect">
              <a:avLst/>
            </a:prstGeom>
          </p:spPr>
          <p:txBody>
            <a:bodyPr lIns="50800" tIns="50800" rIns="50800" bIns="50800" rtlCol="0" anchor="ctr"/>
            <a:lstStyle/>
            <a:p>
              <a:pPr algn="ctr">
                <a:lnSpc>
                  <a:spcPts val="2659"/>
                </a:lnSpc>
              </a:pPr>
              <a:endParaRPr/>
            </a:p>
          </p:txBody>
        </p:sp>
      </p:grpSp>
      <p:sp>
        <p:nvSpPr>
          <p:cNvPr id="15" name="Freeform 15"/>
          <p:cNvSpPr/>
          <p:nvPr/>
        </p:nvSpPr>
        <p:spPr>
          <a:xfrm>
            <a:off x="16588363" y="447081"/>
            <a:ext cx="1252628" cy="1252628"/>
          </a:xfrm>
          <a:custGeom>
            <a:avLst/>
            <a:gdLst/>
            <a:ahLst/>
            <a:cxnLst/>
            <a:rect l="l" t="t" r="r" b="b"/>
            <a:pathLst>
              <a:path w="1252628" h="1252628">
                <a:moveTo>
                  <a:pt x="0" y="0"/>
                </a:moveTo>
                <a:lnTo>
                  <a:pt x="1252628" y="0"/>
                </a:lnTo>
                <a:lnTo>
                  <a:pt x="1252628" y="1252628"/>
                </a:lnTo>
                <a:lnTo>
                  <a:pt x="0" y="1252628"/>
                </a:lnTo>
                <a:lnTo>
                  <a:pt x="0" y="0"/>
                </a:lnTo>
                <a:close/>
              </a:path>
            </a:pathLst>
          </a:custGeom>
          <a:blipFill>
            <a:blip>
              <a:extLst>
                <a:ext uri="{96DAC541-7B7A-43D3-8B79-37D633B846F1}">
                  <asvg:svgBlip xmlns:asvg="http://schemas.microsoft.com/office/drawing/2016/SVG/main" r:embed="rId3"/>
                </a:ext>
              </a:extLst>
            </a:blip>
            <a:stretch>
              <a:fillRect/>
            </a:stretch>
          </a:blipFill>
        </p:spPr>
      </p:sp>
      <p:grpSp>
        <p:nvGrpSpPr>
          <p:cNvPr id="16" name="Group 16"/>
          <p:cNvGrpSpPr/>
          <p:nvPr/>
        </p:nvGrpSpPr>
        <p:grpSpPr>
          <a:xfrm>
            <a:off x="742950" y="915809"/>
            <a:ext cx="2594596" cy="1567799"/>
            <a:chOff x="0" y="0"/>
            <a:chExt cx="1008845" cy="609600"/>
          </a:xfrm>
        </p:grpSpPr>
        <p:sp>
          <p:nvSpPr>
            <p:cNvPr id="17" name="Freeform 17"/>
            <p:cNvSpPr/>
            <p:nvPr/>
          </p:nvSpPr>
          <p:spPr>
            <a:xfrm>
              <a:off x="0" y="0"/>
              <a:ext cx="1008845" cy="609600"/>
            </a:xfrm>
            <a:custGeom>
              <a:avLst/>
              <a:gdLst/>
              <a:ahLst/>
              <a:cxnLst/>
              <a:rect l="l" t="t" r="r" b="b"/>
              <a:pathLst>
                <a:path w="1008845" h="609600">
                  <a:moveTo>
                    <a:pt x="203200" y="0"/>
                  </a:moveTo>
                  <a:lnTo>
                    <a:pt x="1008845" y="0"/>
                  </a:lnTo>
                  <a:lnTo>
                    <a:pt x="805645" y="609600"/>
                  </a:lnTo>
                  <a:lnTo>
                    <a:pt x="0" y="609600"/>
                  </a:lnTo>
                  <a:lnTo>
                    <a:pt x="203200" y="0"/>
                  </a:lnTo>
                  <a:close/>
                </a:path>
              </a:pathLst>
            </a:custGeom>
            <a:solidFill>
              <a:srgbClr val="003B66"/>
            </a:solidFill>
          </p:spPr>
        </p:sp>
        <p:sp>
          <p:nvSpPr>
            <p:cNvPr id="18" name="TextBox 18"/>
            <p:cNvSpPr txBox="1"/>
            <p:nvPr/>
          </p:nvSpPr>
          <p:spPr>
            <a:xfrm>
              <a:off x="101600" y="-57150"/>
              <a:ext cx="805645" cy="666750"/>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a:off x="1028700" y="1191111"/>
            <a:ext cx="14484998" cy="1539447"/>
            <a:chOff x="0" y="0"/>
            <a:chExt cx="5632135" cy="598576"/>
          </a:xfrm>
        </p:grpSpPr>
        <p:sp>
          <p:nvSpPr>
            <p:cNvPr id="20" name="Freeform 20"/>
            <p:cNvSpPr/>
            <p:nvPr/>
          </p:nvSpPr>
          <p:spPr>
            <a:xfrm>
              <a:off x="0" y="0"/>
              <a:ext cx="5632135" cy="598576"/>
            </a:xfrm>
            <a:custGeom>
              <a:avLst/>
              <a:gdLst/>
              <a:ahLst/>
              <a:cxnLst/>
              <a:rect l="l" t="t" r="r" b="b"/>
              <a:pathLst>
                <a:path w="5632135" h="598576">
                  <a:moveTo>
                    <a:pt x="203200" y="0"/>
                  </a:moveTo>
                  <a:lnTo>
                    <a:pt x="5632135" y="0"/>
                  </a:lnTo>
                  <a:lnTo>
                    <a:pt x="5428935" y="598576"/>
                  </a:lnTo>
                  <a:lnTo>
                    <a:pt x="0" y="598576"/>
                  </a:lnTo>
                  <a:lnTo>
                    <a:pt x="203200" y="0"/>
                  </a:lnTo>
                  <a:close/>
                </a:path>
              </a:pathLst>
            </a:custGeom>
            <a:solidFill>
              <a:srgbClr val="007ACC"/>
            </a:solidFill>
          </p:spPr>
        </p:sp>
        <p:sp>
          <p:nvSpPr>
            <p:cNvPr id="21" name="TextBox 21"/>
            <p:cNvSpPr txBox="1"/>
            <p:nvPr/>
          </p:nvSpPr>
          <p:spPr>
            <a:xfrm>
              <a:off x="101600" y="-57150"/>
              <a:ext cx="5428935" cy="655726"/>
            </a:xfrm>
            <a:prstGeom prst="rect">
              <a:avLst/>
            </a:prstGeom>
          </p:spPr>
          <p:txBody>
            <a:bodyPr lIns="50800" tIns="50800" rIns="50800" bIns="50800" rtlCol="0" anchor="ctr"/>
            <a:lstStyle/>
            <a:p>
              <a:pPr algn="ctr">
                <a:lnSpc>
                  <a:spcPts val="2659"/>
                </a:lnSpc>
              </a:pPr>
              <a:endParaRPr/>
            </a:p>
          </p:txBody>
        </p:sp>
      </p:grpSp>
      <p:sp>
        <p:nvSpPr>
          <p:cNvPr id="22" name="Freeform 22"/>
          <p:cNvSpPr/>
          <p:nvPr/>
        </p:nvSpPr>
        <p:spPr>
          <a:xfrm>
            <a:off x="1717838" y="3683058"/>
            <a:ext cx="644821" cy="644821"/>
          </a:xfrm>
          <a:custGeom>
            <a:avLst/>
            <a:gdLst/>
            <a:ahLst/>
            <a:cxnLst/>
            <a:rect l="l" t="t" r="r" b="b"/>
            <a:pathLst>
              <a:path w="644821" h="644821">
                <a:moveTo>
                  <a:pt x="0" y="0"/>
                </a:moveTo>
                <a:lnTo>
                  <a:pt x="644820" y="0"/>
                </a:lnTo>
                <a:lnTo>
                  <a:pt x="644820" y="644821"/>
                </a:lnTo>
                <a:lnTo>
                  <a:pt x="0" y="644821"/>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23" name="Freeform 23"/>
          <p:cNvSpPr/>
          <p:nvPr/>
        </p:nvSpPr>
        <p:spPr>
          <a:xfrm>
            <a:off x="1717838" y="5045697"/>
            <a:ext cx="644821" cy="644821"/>
          </a:xfrm>
          <a:custGeom>
            <a:avLst/>
            <a:gdLst/>
            <a:ahLst/>
            <a:cxnLst/>
            <a:rect l="l" t="t" r="r" b="b"/>
            <a:pathLst>
              <a:path w="644821" h="644821">
                <a:moveTo>
                  <a:pt x="0" y="0"/>
                </a:moveTo>
                <a:lnTo>
                  <a:pt x="644820" y="0"/>
                </a:lnTo>
                <a:lnTo>
                  <a:pt x="644820" y="644821"/>
                </a:lnTo>
                <a:lnTo>
                  <a:pt x="0" y="644821"/>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24" name="TextBox 24"/>
          <p:cNvSpPr txBox="1"/>
          <p:nvPr/>
        </p:nvSpPr>
        <p:spPr>
          <a:xfrm>
            <a:off x="1741731" y="1351123"/>
            <a:ext cx="12225903" cy="1038225"/>
          </a:xfrm>
          <a:prstGeom prst="rect">
            <a:avLst/>
          </a:prstGeom>
        </p:spPr>
        <p:txBody>
          <a:bodyPr lIns="0" tIns="0" rIns="0" bIns="0" rtlCol="0" anchor="t">
            <a:spAutoFit/>
          </a:bodyPr>
          <a:lstStyle/>
          <a:p>
            <a:pPr algn="l">
              <a:lnSpc>
                <a:spcPts val="7707"/>
              </a:lnSpc>
            </a:pPr>
            <a:r>
              <a:rPr lang="en-US" sz="6422" b="1">
                <a:solidFill>
                  <a:srgbClr val="FFFFFF"/>
                </a:solidFill>
                <a:latin typeface="Poppins Bold"/>
                <a:ea typeface="Poppins Bold"/>
                <a:cs typeface="Poppins Bold"/>
                <a:sym typeface="Poppins Bold"/>
              </a:rPr>
              <a:t>Relevance to Early Childhood</a:t>
            </a:r>
          </a:p>
        </p:txBody>
      </p:sp>
      <p:sp>
        <p:nvSpPr>
          <p:cNvPr id="25" name="TextBox 25"/>
          <p:cNvSpPr txBox="1"/>
          <p:nvPr/>
        </p:nvSpPr>
        <p:spPr>
          <a:xfrm>
            <a:off x="2715043" y="3748293"/>
            <a:ext cx="14121507" cy="866775"/>
          </a:xfrm>
          <a:prstGeom prst="rect">
            <a:avLst/>
          </a:prstGeom>
        </p:spPr>
        <p:txBody>
          <a:bodyPr lIns="0" tIns="0" rIns="0" bIns="0" rtlCol="0" anchor="t">
            <a:spAutoFit/>
          </a:bodyPr>
          <a:lstStyle/>
          <a:p>
            <a:pPr algn="l">
              <a:lnSpc>
                <a:spcPts val="3360"/>
              </a:lnSpc>
            </a:pPr>
            <a:r>
              <a:rPr lang="en-US" sz="2800">
                <a:solidFill>
                  <a:srgbClr val="003B66"/>
                </a:solidFill>
                <a:latin typeface="Poppins"/>
                <a:ea typeface="Poppins"/>
                <a:cs typeface="Poppins"/>
                <a:sym typeface="Poppins"/>
              </a:rPr>
              <a:t>Childhood is a valuable period in terms of emotional control, brain development, language and social confidence.</a:t>
            </a:r>
          </a:p>
        </p:txBody>
      </p:sp>
      <p:sp>
        <p:nvSpPr>
          <p:cNvPr id="26" name="TextBox 26"/>
          <p:cNvSpPr txBox="1"/>
          <p:nvPr/>
        </p:nvSpPr>
        <p:spPr>
          <a:xfrm>
            <a:off x="2715043" y="4882332"/>
            <a:ext cx="12262551" cy="866775"/>
          </a:xfrm>
          <a:prstGeom prst="rect">
            <a:avLst/>
          </a:prstGeom>
        </p:spPr>
        <p:txBody>
          <a:bodyPr lIns="0" tIns="0" rIns="0" bIns="0" rtlCol="0" anchor="t">
            <a:spAutoFit/>
          </a:bodyPr>
          <a:lstStyle/>
          <a:p>
            <a:pPr algn="l">
              <a:lnSpc>
                <a:spcPts val="3360"/>
              </a:lnSpc>
            </a:pPr>
            <a:r>
              <a:rPr lang="en-US" sz="2800">
                <a:solidFill>
                  <a:srgbClr val="003B66"/>
                </a:solidFill>
                <a:latin typeface="Poppins"/>
                <a:ea typeface="Poppins"/>
                <a:cs typeface="Poppins"/>
                <a:sym typeface="Poppins"/>
              </a:rPr>
              <a:t>Isaac at the age of 4 should be becoming independent, peer relationships, communication and confidence in play.</a:t>
            </a:r>
          </a:p>
        </p:txBody>
      </p:sp>
      <p:sp>
        <p:nvSpPr>
          <p:cNvPr id="27" name="TextBox 27"/>
          <p:cNvSpPr txBox="1"/>
          <p:nvPr/>
        </p:nvSpPr>
        <p:spPr>
          <a:xfrm>
            <a:off x="2715043" y="6252356"/>
            <a:ext cx="13058357" cy="863570"/>
          </a:xfrm>
          <a:prstGeom prst="rect">
            <a:avLst/>
          </a:prstGeom>
        </p:spPr>
        <p:txBody>
          <a:bodyPr wrap="square" lIns="0" tIns="0" rIns="0" bIns="0" rtlCol="0" anchor="t">
            <a:spAutoFit/>
          </a:bodyPr>
          <a:lstStyle/>
          <a:p>
            <a:pPr algn="l">
              <a:lnSpc>
                <a:spcPts val="3360"/>
              </a:lnSpc>
            </a:pPr>
            <a:r>
              <a:rPr lang="en-US" sz="2800" dirty="0">
                <a:solidFill>
                  <a:srgbClr val="003B66"/>
                </a:solidFill>
                <a:latin typeface="Poppins"/>
                <a:ea typeface="Poppins"/>
                <a:cs typeface="Poppins"/>
                <a:sym typeface="Poppins"/>
              </a:rPr>
              <a:t>Attaching security facilitates learning as children are more apt to explore when they feel safe in terms of their emotions (Yip et al., 2018).</a:t>
            </a:r>
          </a:p>
        </p:txBody>
      </p:sp>
      <p:sp>
        <p:nvSpPr>
          <p:cNvPr id="28" name="TextBox 28"/>
          <p:cNvSpPr txBox="1"/>
          <p:nvPr/>
        </p:nvSpPr>
        <p:spPr>
          <a:xfrm>
            <a:off x="2715043" y="7848840"/>
            <a:ext cx="12262551" cy="866775"/>
          </a:xfrm>
          <a:prstGeom prst="rect">
            <a:avLst/>
          </a:prstGeom>
        </p:spPr>
        <p:txBody>
          <a:bodyPr lIns="0" tIns="0" rIns="0" bIns="0" rtlCol="0" anchor="t">
            <a:spAutoFit/>
          </a:bodyPr>
          <a:lstStyle/>
          <a:p>
            <a:pPr algn="l">
              <a:lnSpc>
                <a:spcPts val="3360"/>
              </a:lnSpc>
            </a:pPr>
            <a:r>
              <a:rPr lang="en-US" sz="2800" dirty="0">
                <a:solidFill>
                  <a:srgbClr val="003B66"/>
                </a:solidFill>
                <a:latin typeface="Poppins"/>
                <a:ea typeface="Poppins"/>
                <a:cs typeface="Poppins"/>
                <a:sym typeface="Poppins"/>
              </a:rPr>
              <a:t>Securely attached children will tend to explore caregivers as a secure base (Johnson, 2019).</a:t>
            </a:r>
          </a:p>
        </p:txBody>
      </p:sp>
      <p:sp>
        <p:nvSpPr>
          <p:cNvPr id="29" name="Freeform 29"/>
          <p:cNvSpPr/>
          <p:nvPr/>
        </p:nvSpPr>
        <p:spPr>
          <a:xfrm>
            <a:off x="1717838" y="6408336"/>
            <a:ext cx="644821" cy="644821"/>
          </a:xfrm>
          <a:custGeom>
            <a:avLst/>
            <a:gdLst/>
            <a:ahLst/>
            <a:cxnLst/>
            <a:rect l="l" t="t" r="r" b="b"/>
            <a:pathLst>
              <a:path w="644821" h="644821">
                <a:moveTo>
                  <a:pt x="0" y="0"/>
                </a:moveTo>
                <a:lnTo>
                  <a:pt x="644820" y="0"/>
                </a:lnTo>
                <a:lnTo>
                  <a:pt x="644820" y="644821"/>
                </a:lnTo>
                <a:lnTo>
                  <a:pt x="0" y="644821"/>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30" name="Freeform 30"/>
          <p:cNvSpPr/>
          <p:nvPr/>
        </p:nvSpPr>
        <p:spPr>
          <a:xfrm>
            <a:off x="1717838" y="7770975"/>
            <a:ext cx="644821" cy="644821"/>
          </a:xfrm>
          <a:custGeom>
            <a:avLst/>
            <a:gdLst/>
            <a:ahLst/>
            <a:cxnLst/>
            <a:rect l="l" t="t" r="r" b="b"/>
            <a:pathLst>
              <a:path w="644821" h="644821">
                <a:moveTo>
                  <a:pt x="0" y="0"/>
                </a:moveTo>
                <a:lnTo>
                  <a:pt x="644820" y="0"/>
                </a:lnTo>
                <a:lnTo>
                  <a:pt x="644820" y="644821"/>
                </a:lnTo>
                <a:lnTo>
                  <a:pt x="0" y="644821"/>
                </a:lnTo>
                <a:lnTo>
                  <a:pt x="0" y="0"/>
                </a:lnTo>
                <a:close/>
              </a:path>
            </a:pathLst>
          </a:custGeom>
          <a:blipFill>
            <a:blip>
              <a:extLst>
                <a:ext uri="{96DAC541-7B7A-43D3-8B79-37D633B846F1}">
                  <asvg:svgBlip xmlns:asvg="http://schemas.microsoft.com/office/drawing/2016/SVG/main" r:embed="rId4"/>
                </a:ext>
              </a:extLst>
            </a:blip>
            <a:stretch>
              <a:fillRect/>
            </a:stretch>
          </a:blipFill>
        </p:spPr>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2"/>
            <a:stretch>
              <a:fillRect l="-12888" r="-12888"/>
            </a:stretch>
          </a:blipFill>
        </p:spPr>
      </p:sp>
      <p:grpSp>
        <p:nvGrpSpPr>
          <p:cNvPr id="3" name="Group 3"/>
          <p:cNvGrpSpPr/>
          <p:nvPr/>
        </p:nvGrpSpPr>
        <p:grpSpPr>
          <a:xfrm>
            <a:off x="1028700" y="3803871"/>
            <a:ext cx="3892937" cy="4985762"/>
            <a:chOff x="0" y="0"/>
            <a:chExt cx="1025300" cy="1313122"/>
          </a:xfrm>
        </p:grpSpPr>
        <p:sp>
          <p:nvSpPr>
            <p:cNvPr id="4" name="Freeform 4"/>
            <p:cNvSpPr/>
            <p:nvPr/>
          </p:nvSpPr>
          <p:spPr>
            <a:xfrm>
              <a:off x="0" y="0"/>
              <a:ext cx="1025300" cy="1313122"/>
            </a:xfrm>
            <a:custGeom>
              <a:avLst/>
              <a:gdLst/>
              <a:ahLst/>
              <a:cxnLst/>
              <a:rect l="l" t="t" r="r" b="b"/>
              <a:pathLst>
                <a:path w="1025300" h="1313122">
                  <a:moveTo>
                    <a:pt x="0" y="0"/>
                  </a:moveTo>
                  <a:lnTo>
                    <a:pt x="1025300" y="0"/>
                  </a:lnTo>
                  <a:lnTo>
                    <a:pt x="1025300" y="1313122"/>
                  </a:lnTo>
                  <a:lnTo>
                    <a:pt x="0" y="1313122"/>
                  </a:lnTo>
                  <a:close/>
                </a:path>
              </a:pathLst>
            </a:custGeom>
            <a:solidFill>
              <a:srgbClr val="007ACC"/>
            </a:solidFill>
          </p:spPr>
        </p:sp>
        <p:sp>
          <p:nvSpPr>
            <p:cNvPr id="5" name="TextBox 5"/>
            <p:cNvSpPr txBox="1"/>
            <p:nvPr/>
          </p:nvSpPr>
          <p:spPr>
            <a:xfrm>
              <a:off x="0" y="-57150"/>
              <a:ext cx="1025300" cy="1370272"/>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5141254" y="3803871"/>
            <a:ext cx="3892937" cy="4985762"/>
            <a:chOff x="0" y="0"/>
            <a:chExt cx="1025300" cy="1313122"/>
          </a:xfrm>
        </p:grpSpPr>
        <p:sp>
          <p:nvSpPr>
            <p:cNvPr id="7" name="Freeform 7"/>
            <p:cNvSpPr/>
            <p:nvPr/>
          </p:nvSpPr>
          <p:spPr>
            <a:xfrm>
              <a:off x="0" y="0"/>
              <a:ext cx="1025300" cy="1313122"/>
            </a:xfrm>
            <a:custGeom>
              <a:avLst/>
              <a:gdLst/>
              <a:ahLst/>
              <a:cxnLst/>
              <a:rect l="l" t="t" r="r" b="b"/>
              <a:pathLst>
                <a:path w="1025300" h="1313122">
                  <a:moveTo>
                    <a:pt x="0" y="0"/>
                  </a:moveTo>
                  <a:lnTo>
                    <a:pt x="1025300" y="0"/>
                  </a:lnTo>
                  <a:lnTo>
                    <a:pt x="1025300" y="1313122"/>
                  </a:lnTo>
                  <a:lnTo>
                    <a:pt x="0" y="1313122"/>
                  </a:lnTo>
                  <a:close/>
                </a:path>
              </a:pathLst>
            </a:custGeom>
            <a:solidFill>
              <a:srgbClr val="007ACC"/>
            </a:solidFill>
          </p:spPr>
        </p:sp>
        <p:sp>
          <p:nvSpPr>
            <p:cNvPr id="8" name="TextBox 8"/>
            <p:cNvSpPr txBox="1"/>
            <p:nvPr/>
          </p:nvSpPr>
          <p:spPr>
            <a:xfrm>
              <a:off x="0" y="-57150"/>
              <a:ext cx="1025300" cy="1370272"/>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9253809" y="3803871"/>
            <a:ext cx="3892937" cy="4985762"/>
            <a:chOff x="0" y="0"/>
            <a:chExt cx="1025300" cy="1313122"/>
          </a:xfrm>
        </p:grpSpPr>
        <p:sp>
          <p:nvSpPr>
            <p:cNvPr id="10" name="Freeform 10"/>
            <p:cNvSpPr/>
            <p:nvPr/>
          </p:nvSpPr>
          <p:spPr>
            <a:xfrm>
              <a:off x="0" y="0"/>
              <a:ext cx="1025300" cy="1313122"/>
            </a:xfrm>
            <a:custGeom>
              <a:avLst/>
              <a:gdLst/>
              <a:ahLst/>
              <a:cxnLst/>
              <a:rect l="l" t="t" r="r" b="b"/>
              <a:pathLst>
                <a:path w="1025300" h="1313122">
                  <a:moveTo>
                    <a:pt x="0" y="0"/>
                  </a:moveTo>
                  <a:lnTo>
                    <a:pt x="1025300" y="0"/>
                  </a:lnTo>
                  <a:lnTo>
                    <a:pt x="1025300" y="1313122"/>
                  </a:lnTo>
                  <a:lnTo>
                    <a:pt x="0" y="1313122"/>
                  </a:lnTo>
                  <a:close/>
                </a:path>
              </a:pathLst>
            </a:custGeom>
            <a:solidFill>
              <a:srgbClr val="007ACC"/>
            </a:solidFill>
          </p:spPr>
        </p:sp>
        <p:sp>
          <p:nvSpPr>
            <p:cNvPr id="11" name="TextBox 11"/>
            <p:cNvSpPr txBox="1"/>
            <p:nvPr/>
          </p:nvSpPr>
          <p:spPr>
            <a:xfrm>
              <a:off x="0" y="-57150"/>
              <a:ext cx="1025300" cy="1370272"/>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13366363" y="3803871"/>
            <a:ext cx="3892937" cy="4985762"/>
            <a:chOff x="0" y="0"/>
            <a:chExt cx="1025300" cy="1313122"/>
          </a:xfrm>
        </p:grpSpPr>
        <p:sp>
          <p:nvSpPr>
            <p:cNvPr id="13" name="Freeform 13"/>
            <p:cNvSpPr/>
            <p:nvPr/>
          </p:nvSpPr>
          <p:spPr>
            <a:xfrm>
              <a:off x="0" y="0"/>
              <a:ext cx="1025300" cy="1313122"/>
            </a:xfrm>
            <a:custGeom>
              <a:avLst/>
              <a:gdLst/>
              <a:ahLst/>
              <a:cxnLst/>
              <a:rect l="l" t="t" r="r" b="b"/>
              <a:pathLst>
                <a:path w="1025300" h="1313122">
                  <a:moveTo>
                    <a:pt x="0" y="0"/>
                  </a:moveTo>
                  <a:lnTo>
                    <a:pt x="1025300" y="0"/>
                  </a:lnTo>
                  <a:lnTo>
                    <a:pt x="1025300" y="1313122"/>
                  </a:lnTo>
                  <a:lnTo>
                    <a:pt x="0" y="1313122"/>
                  </a:lnTo>
                  <a:close/>
                </a:path>
              </a:pathLst>
            </a:custGeom>
            <a:solidFill>
              <a:srgbClr val="007ACC"/>
            </a:solidFill>
          </p:spPr>
        </p:sp>
        <p:sp>
          <p:nvSpPr>
            <p:cNvPr id="14" name="TextBox 14"/>
            <p:cNvSpPr txBox="1"/>
            <p:nvPr/>
          </p:nvSpPr>
          <p:spPr>
            <a:xfrm>
              <a:off x="0" y="-57150"/>
              <a:ext cx="1025300" cy="1370272"/>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823862" y="9519557"/>
            <a:ext cx="4751167" cy="4751167"/>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005A99"/>
            </a:solidFill>
          </p:spPr>
        </p:sp>
      </p:grpSp>
      <p:grpSp>
        <p:nvGrpSpPr>
          <p:cNvPr id="17" name="Group 17"/>
          <p:cNvGrpSpPr/>
          <p:nvPr/>
        </p:nvGrpSpPr>
        <p:grpSpPr>
          <a:xfrm>
            <a:off x="-2638862" y="8123268"/>
            <a:ext cx="4751167" cy="4751167"/>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007ACC"/>
            </a:solidFill>
          </p:spPr>
        </p:sp>
      </p:grpSp>
      <p:grpSp>
        <p:nvGrpSpPr>
          <p:cNvPr id="19" name="Group 19"/>
          <p:cNvGrpSpPr/>
          <p:nvPr/>
        </p:nvGrpSpPr>
        <p:grpSpPr>
          <a:xfrm>
            <a:off x="-3066096" y="8358400"/>
            <a:ext cx="4751167" cy="4751167"/>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003B66"/>
            </a:solidFill>
          </p:spPr>
        </p:sp>
      </p:grpSp>
      <p:grpSp>
        <p:nvGrpSpPr>
          <p:cNvPr id="21" name="Group 21"/>
          <p:cNvGrpSpPr/>
          <p:nvPr/>
        </p:nvGrpSpPr>
        <p:grpSpPr>
          <a:xfrm>
            <a:off x="14366321" y="9519557"/>
            <a:ext cx="4751167" cy="4751167"/>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005A99"/>
            </a:solidFill>
          </p:spPr>
        </p:sp>
      </p:grpSp>
      <p:grpSp>
        <p:nvGrpSpPr>
          <p:cNvPr id="23" name="Group 23"/>
          <p:cNvGrpSpPr/>
          <p:nvPr/>
        </p:nvGrpSpPr>
        <p:grpSpPr>
          <a:xfrm>
            <a:off x="16173674" y="8123268"/>
            <a:ext cx="4751167" cy="4751167"/>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007ACC"/>
            </a:solidFill>
          </p:spPr>
        </p:sp>
      </p:grpSp>
      <p:grpSp>
        <p:nvGrpSpPr>
          <p:cNvPr id="25" name="Group 25"/>
          <p:cNvGrpSpPr/>
          <p:nvPr/>
        </p:nvGrpSpPr>
        <p:grpSpPr>
          <a:xfrm>
            <a:off x="16604321" y="8358400"/>
            <a:ext cx="4751167" cy="4751167"/>
            <a:chOff x="0" y="0"/>
            <a:chExt cx="812800" cy="812800"/>
          </a:xfrm>
        </p:grpSpPr>
        <p:sp>
          <p:nvSpPr>
            <p:cNvPr id="26" name="Freeform 26"/>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003B66"/>
            </a:solidFill>
          </p:spPr>
        </p:sp>
      </p:grpSp>
      <p:grpSp>
        <p:nvGrpSpPr>
          <p:cNvPr id="27" name="Group 27"/>
          <p:cNvGrpSpPr/>
          <p:nvPr/>
        </p:nvGrpSpPr>
        <p:grpSpPr>
          <a:xfrm>
            <a:off x="1871296" y="2920430"/>
            <a:ext cx="2056008" cy="1766882"/>
            <a:chOff x="0" y="0"/>
            <a:chExt cx="812800" cy="698500"/>
          </a:xfrm>
        </p:grpSpPr>
        <p:sp>
          <p:nvSpPr>
            <p:cNvPr id="28" name="Freeform 28"/>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gradFill rotWithShape="1">
              <a:gsLst>
                <a:gs pos="0">
                  <a:srgbClr val="007ACC">
                    <a:alpha val="100000"/>
                  </a:srgbClr>
                </a:gs>
                <a:gs pos="100000">
                  <a:srgbClr val="005A99">
                    <a:alpha val="100000"/>
                  </a:srgbClr>
                </a:gs>
              </a:gsLst>
              <a:path path="circle">
                <a:fillToRect l="50000" t="50000" r="50000" b="50000"/>
              </a:path>
            </a:gradFill>
          </p:spPr>
        </p:sp>
        <p:sp>
          <p:nvSpPr>
            <p:cNvPr id="29" name="TextBox 29"/>
            <p:cNvSpPr txBox="1"/>
            <p:nvPr/>
          </p:nvSpPr>
          <p:spPr>
            <a:xfrm>
              <a:off x="114300" y="-57150"/>
              <a:ext cx="584200" cy="755650"/>
            </a:xfrm>
            <a:prstGeom prst="rect">
              <a:avLst/>
            </a:prstGeom>
          </p:spPr>
          <p:txBody>
            <a:bodyPr lIns="50800" tIns="50800" rIns="50800" bIns="50800" rtlCol="0" anchor="ctr"/>
            <a:lstStyle/>
            <a:p>
              <a:pPr algn="ctr">
                <a:lnSpc>
                  <a:spcPts val="2659"/>
                </a:lnSpc>
              </a:pPr>
              <a:endParaRPr/>
            </a:p>
          </p:txBody>
        </p:sp>
      </p:grpSp>
      <p:grpSp>
        <p:nvGrpSpPr>
          <p:cNvPr id="30" name="Group 30"/>
          <p:cNvGrpSpPr/>
          <p:nvPr/>
        </p:nvGrpSpPr>
        <p:grpSpPr>
          <a:xfrm>
            <a:off x="6059719" y="2920430"/>
            <a:ext cx="2056008" cy="1766882"/>
            <a:chOff x="0" y="0"/>
            <a:chExt cx="812800" cy="698500"/>
          </a:xfrm>
        </p:grpSpPr>
        <p:sp>
          <p:nvSpPr>
            <p:cNvPr id="31" name="Freeform 31"/>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gradFill rotWithShape="1">
              <a:gsLst>
                <a:gs pos="0">
                  <a:srgbClr val="007ACC">
                    <a:alpha val="100000"/>
                  </a:srgbClr>
                </a:gs>
                <a:gs pos="100000">
                  <a:srgbClr val="005A99">
                    <a:alpha val="100000"/>
                  </a:srgbClr>
                </a:gs>
              </a:gsLst>
              <a:path path="circle">
                <a:fillToRect l="50000" t="50000" r="50000" b="50000"/>
              </a:path>
            </a:gradFill>
          </p:spPr>
        </p:sp>
        <p:sp>
          <p:nvSpPr>
            <p:cNvPr id="32" name="TextBox 32"/>
            <p:cNvSpPr txBox="1"/>
            <p:nvPr/>
          </p:nvSpPr>
          <p:spPr>
            <a:xfrm>
              <a:off x="114300" y="-57150"/>
              <a:ext cx="584200" cy="755650"/>
            </a:xfrm>
            <a:prstGeom prst="rect">
              <a:avLst/>
            </a:prstGeom>
          </p:spPr>
          <p:txBody>
            <a:bodyPr lIns="50800" tIns="50800" rIns="50800" bIns="50800" rtlCol="0" anchor="ctr"/>
            <a:lstStyle/>
            <a:p>
              <a:pPr algn="ctr">
                <a:lnSpc>
                  <a:spcPts val="2659"/>
                </a:lnSpc>
              </a:pPr>
              <a:endParaRPr/>
            </a:p>
          </p:txBody>
        </p:sp>
      </p:grpSp>
      <p:grpSp>
        <p:nvGrpSpPr>
          <p:cNvPr id="33" name="Group 33"/>
          <p:cNvGrpSpPr/>
          <p:nvPr/>
        </p:nvGrpSpPr>
        <p:grpSpPr>
          <a:xfrm>
            <a:off x="10248141" y="2920430"/>
            <a:ext cx="2056008" cy="1766882"/>
            <a:chOff x="0" y="0"/>
            <a:chExt cx="812800" cy="698500"/>
          </a:xfrm>
        </p:grpSpPr>
        <p:sp>
          <p:nvSpPr>
            <p:cNvPr id="34" name="Freeform 34"/>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gradFill rotWithShape="1">
              <a:gsLst>
                <a:gs pos="0">
                  <a:srgbClr val="007ACC">
                    <a:alpha val="100000"/>
                  </a:srgbClr>
                </a:gs>
                <a:gs pos="100000">
                  <a:srgbClr val="005A99">
                    <a:alpha val="100000"/>
                  </a:srgbClr>
                </a:gs>
              </a:gsLst>
              <a:path path="circle">
                <a:fillToRect l="50000" t="50000" r="50000" b="50000"/>
              </a:path>
            </a:gradFill>
          </p:spPr>
        </p:sp>
        <p:sp>
          <p:nvSpPr>
            <p:cNvPr id="35" name="TextBox 35"/>
            <p:cNvSpPr txBox="1"/>
            <p:nvPr/>
          </p:nvSpPr>
          <p:spPr>
            <a:xfrm>
              <a:off x="114300" y="-57150"/>
              <a:ext cx="584200" cy="755650"/>
            </a:xfrm>
            <a:prstGeom prst="rect">
              <a:avLst/>
            </a:prstGeom>
          </p:spPr>
          <p:txBody>
            <a:bodyPr lIns="50800" tIns="50800" rIns="50800" bIns="50800" rtlCol="0" anchor="ctr"/>
            <a:lstStyle/>
            <a:p>
              <a:pPr algn="ctr">
                <a:lnSpc>
                  <a:spcPts val="2659"/>
                </a:lnSpc>
              </a:pPr>
              <a:endParaRPr/>
            </a:p>
          </p:txBody>
        </p:sp>
      </p:grpSp>
      <p:grpSp>
        <p:nvGrpSpPr>
          <p:cNvPr id="36" name="Group 36"/>
          <p:cNvGrpSpPr/>
          <p:nvPr/>
        </p:nvGrpSpPr>
        <p:grpSpPr>
          <a:xfrm>
            <a:off x="14280221" y="2920430"/>
            <a:ext cx="2056008" cy="1766882"/>
            <a:chOff x="0" y="0"/>
            <a:chExt cx="812800" cy="698500"/>
          </a:xfrm>
        </p:grpSpPr>
        <p:sp>
          <p:nvSpPr>
            <p:cNvPr id="37" name="Freeform 37"/>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gradFill rotWithShape="1">
              <a:gsLst>
                <a:gs pos="0">
                  <a:srgbClr val="007ACC">
                    <a:alpha val="100000"/>
                  </a:srgbClr>
                </a:gs>
                <a:gs pos="100000">
                  <a:srgbClr val="005A99">
                    <a:alpha val="100000"/>
                  </a:srgbClr>
                </a:gs>
              </a:gsLst>
              <a:path path="circle">
                <a:fillToRect l="50000" t="50000" r="50000" b="50000"/>
              </a:path>
            </a:gradFill>
          </p:spPr>
        </p:sp>
        <p:sp>
          <p:nvSpPr>
            <p:cNvPr id="38" name="TextBox 38"/>
            <p:cNvSpPr txBox="1"/>
            <p:nvPr/>
          </p:nvSpPr>
          <p:spPr>
            <a:xfrm>
              <a:off x="114300" y="-57150"/>
              <a:ext cx="584200" cy="755650"/>
            </a:xfrm>
            <a:prstGeom prst="rect">
              <a:avLst/>
            </a:prstGeom>
          </p:spPr>
          <p:txBody>
            <a:bodyPr lIns="50800" tIns="50800" rIns="50800" bIns="50800" rtlCol="0" anchor="ctr"/>
            <a:lstStyle/>
            <a:p>
              <a:pPr algn="ctr">
                <a:lnSpc>
                  <a:spcPts val="2659"/>
                </a:lnSpc>
              </a:pPr>
              <a:endParaRPr/>
            </a:p>
          </p:txBody>
        </p:sp>
      </p:grpSp>
      <p:grpSp>
        <p:nvGrpSpPr>
          <p:cNvPr id="39" name="Group 39"/>
          <p:cNvGrpSpPr/>
          <p:nvPr/>
        </p:nvGrpSpPr>
        <p:grpSpPr>
          <a:xfrm>
            <a:off x="-1543768" y="-3759995"/>
            <a:ext cx="4751167" cy="4751167"/>
            <a:chOff x="0" y="0"/>
            <a:chExt cx="812800" cy="812800"/>
          </a:xfrm>
        </p:grpSpPr>
        <p:sp>
          <p:nvSpPr>
            <p:cNvPr id="40" name="Freeform 40"/>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007ACC"/>
            </a:solidFill>
          </p:spPr>
        </p:sp>
      </p:grpSp>
      <p:grpSp>
        <p:nvGrpSpPr>
          <p:cNvPr id="41" name="Group 41"/>
          <p:cNvGrpSpPr/>
          <p:nvPr/>
        </p:nvGrpSpPr>
        <p:grpSpPr>
          <a:xfrm>
            <a:off x="15080601" y="-3759995"/>
            <a:ext cx="4751167" cy="4751167"/>
            <a:chOff x="0" y="0"/>
            <a:chExt cx="812800" cy="812800"/>
          </a:xfrm>
        </p:grpSpPr>
        <p:sp>
          <p:nvSpPr>
            <p:cNvPr id="42" name="Freeform 42"/>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007ACC"/>
            </a:solidFill>
          </p:spPr>
        </p:sp>
      </p:grpSp>
      <p:grpSp>
        <p:nvGrpSpPr>
          <p:cNvPr id="43" name="Group 43"/>
          <p:cNvGrpSpPr/>
          <p:nvPr/>
        </p:nvGrpSpPr>
        <p:grpSpPr>
          <a:xfrm>
            <a:off x="-1780426" y="-1384412"/>
            <a:ext cx="2723692" cy="2723692"/>
            <a:chOff x="0" y="0"/>
            <a:chExt cx="812800" cy="812800"/>
          </a:xfrm>
        </p:grpSpPr>
        <p:sp>
          <p:nvSpPr>
            <p:cNvPr id="44" name="Freeform 44"/>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003B66"/>
            </a:solidFill>
          </p:spPr>
        </p:sp>
        <p:sp>
          <p:nvSpPr>
            <p:cNvPr id="45" name="TextBox 45"/>
            <p:cNvSpPr txBox="1"/>
            <p:nvPr/>
          </p:nvSpPr>
          <p:spPr>
            <a:xfrm>
              <a:off x="139700" y="82550"/>
              <a:ext cx="533400" cy="590550"/>
            </a:xfrm>
            <a:prstGeom prst="rect">
              <a:avLst/>
            </a:prstGeom>
          </p:spPr>
          <p:txBody>
            <a:bodyPr lIns="50800" tIns="50800" rIns="50800" bIns="50800" rtlCol="0" anchor="ctr"/>
            <a:lstStyle/>
            <a:p>
              <a:pPr algn="ctr">
                <a:lnSpc>
                  <a:spcPts val="2659"/>
                </a:lnSpc>
              </a:pPr>
              <a:endParaRPr/>
            </a:p>
          </p:txBody>
        </p:sp>
      </p:grpSp>
      <p:grpSp>
        <p:nvGrpSpPr>
          <p:cNvPr id="46" name="Group 46"/>
          <p:cNvGrpSpPr/>
          <p:nvPr/>
        </p:nvGrpSpPr>
        <p:grpSpPr>
          <a:xfrm>
            <a:off x="17283070" y="-1384412"/>
            <a:ext cx="2723692" cy="2723692"/>
            <a:chOff x="0" y="0"/>
            <a:chExt cx="812800" cy="812800"/>
          </a:xfrm>
        </p:grpSpPr>
        <p:sp>
          <p:nvSpPr>
            <p:cNvPr id="47" name="Freeform 47"/>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003B66"/>
            </a:solidFill>
          </p:spPr>
        </p:sp>
        <p:sp>
          <p:nvSpPr>
            <p:cNvPr id="48" name="TextBox 48"/>
            <p:cNvSpPr txBox="1"/>
            <p:nvPr/>
          </p:nvSpPr>
          <p:spPr>
            <a:xfrm>
              <a:off x="139700" y="82550"/>
              <a:ext cx="533400" cy="590550"/>
            </a:xfrm>
            <a:prstGeom prst="rect">
              <a:avLst/>
            </a:prstGeom>
          </p:spPr>
          <p:txBody>
            <a:bodyPr lIns="50800" tIns="50800" rIns="50800" bIns="50800" rtlCol="0" anchor="ctr"/>
            <a:lstStyle/>
            <a:p>
              <a:pPr algn="ctr">
                <a:lnSpc>
                  <a:spcPts val="2659"/>
                </a:lnSpc>
              </a:pPr>
              <a:endParaRPr/>
            </a:p>
          </p:txBody>
        </p:sp>
      </p:grpSp>
      <p:grpSp>
        <p:nvGrpSpPr>
          <p:cNvPr id="49" name="Group 49"/>
          <p:cNvGrpSpPr/>
          <p:nvPr/>
        </p:nvGrpSpPr>
        <p:grpSpPr>
          <a:xfrm>
            <a:off x="-1960527" y="-4175286"/>
            <a:ext cx="4751167" cy="4751167"/>
            <a:chOff x="0" y="0"/>
            <a:chExt cx="812800" cy="812800"/>
          </a:xfrm>
        </p:grpSpPr>
        <p:sp>
          <p:nvSpPr>
            <p:cNvPr id="50" name="Freeform 50"/>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005A99"/>
            </a:solidFill>
          </p:spPr>
        </p:sp>
      </p:grpSp>
      <p:grpSp>
        <p:nvGrpSpPr>
          <p:cNvPr id="51" name="Group 51"/>
          <p:cNvGrpSpPr/>
          <p:nvPr/>
        </p:nvGrpSpPr>
        <p:grpSpPr>
          <a:xfrm>
            <a:off x="15510655" y="-4175286"/>
            <a:ext cx="4751167" cy="4751167"/>
            <a:chOff x="0" y="0"/>
            <a:chExt cx="812800" cy="812800"/>
          </a:xfrm>
        </p:grpSpPr>
        <p:sp>
          <p:nvSpPr>
            <p:cNvPr id="52" name="Freeform 52"/>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005A99"/>
            </a:solidFill>
          </p:spPr>
        </p:sp>
      </p:grpSp>
      <p:sp>
        <p:nvSpPr>
          <p:cNvPr id="53" name="TextBox 53"/>
          <p:cNvSpPr txBox="1"/>
          <p:nvPr/>
        </p:nvSpPr>
        <p:spPr>
          <a:xfrm>
            <a:off x="1136128" y="4729854"/>
            <a:ext cx="3722466" cy="3671261"/>
          </a:xfrm>
          <a:prstGeom prst="rect">
            <a:avLst/>
          </a:prstGeom>
        </p:spPr>
        <p:txBody>
          <a:bodyPr wrap="square" lIns="0" tIns="0" rIns="0" bIns="0" rtlCol="0" anchor="t">
            <a:spAutoFit/>
          </a:bodyPr>
          <a:lstStyle/>
          <a:p>
            <a:pPr algn="ctr">
              <a:lnSpc>
                <a:spcPts val="3640"/>
              </a:lnSpc>
            </a:pPr>
            <a:r>
              <a:rPr lang="en-US" sz="2600" dirty="0">
                <a:solidFill>
                  <a:srgbClr val="FFFFFF"/>
                </a:solidFill>
                <a:latin typeface="Poppins"/>
                <a:ea typeface="Poppins"/>
                <a:cs typeface="Poppins"/>
                <a:sym typeface="Poppins"/>
              </a:rPr>
              <a:t>Bowlby theory is suitable since Isaac exhibits </a:t>
            </a:r>
            <a:r>
              <a:rPr lang="en-US" sz="2600" dirty="0" err="1">
                <a:solidFill>
                  <a:srgbClr val="FFFFFF"/>
                </a:solidFill>
                <a:latin typeface="Poppins"/>
                <a:ea typeface="Poppins"/>
                <a:cs typeface="Poppins"/>
                <a:sym typeface="Poppins"/>
              </a:rPr>
              <a:t>behaviours</a:t>
            </a:r>
            <a:r>
              <a:rPr lang="en-US" sz="2600" dirty="0">
                <a:solidFill>
                  <a:srgbClr val="FFFFFF"/>
                </a:solidFill>
                <a:latin typeface="Poppins"/>
                <a:ea typeface="Poppins"/>
                <a:cs typeface="Poppins"/>
                <a:sym typeface="Poppins"/>
              </a:rPr>
              <a:t> that are associated with insecurity and separation anxiety (Fearon and Roisman, 2017).</a:t>
            </a:r>
          </a:p>
        </p:txBody>
      </p:sp>
      <p:sp>
        <p:nvSpPr>
          <p:cNvPr id="54" name="TextBox 54"/>
          <p:cNvSpPr txBox="1"/>
          <p:nvPr/>
        </p:nvSpPr>
        <p:spPr>
          <a:xfrm>
            <a:off x="5738438" y="4700165"/>
            <a:ext cx="2858146" cy="3658234"/>
          </a:xfrm>
          <a:prstGeom prst="rect">
            <a:avLst/>
          </a:prstGeom>
        </p:spPr>
        <p:txBody>
          <a:bodyPr lIns="0" tIns="0" rIns="0" bIns="0" rtlCol="0" anchor="t">
            <a:spAutoFit/>
          </a:bodyPr>
          <a:lstStyle/>
          <a:p>
            <a:pPr algn="ctr">
              <a:lnSpc>
                <a:spcPts val="3640"/>
              </a:lnSpc>
            </a:pPr>
            <a:r>
              <a:rPr lang="en-US" sz="2600">
                <a:solidFill>
                  <a:srgbClr val="FFFFFF"/>
                </a:solidFill>
                <a:latin typeface="Poppins"/>
                <a:ea typeface="Poppins"/>
                <a:cs typeface="Poppins"/>
                <a:sym typeface="Poppins"/>
              </a:rPr>
              <a:t>His anxiety when he is alone with his mother indicates that he can hardly feel safe in the absence of his mother.</a:t>
            </a:r>
          </a:p>
        </p:txBody>
      </p:sp>
      <p:sp>
        <p:nvSpPr>
          <p:cNvPr id="55" name="TextBox 55"/>
          <p:cNvSpPr txBox="1"/>
          <p:nvPr/>
        </p:nvSpPr>
        <p:spPr>
          <a:xfrm>
            <a:off x="9853341" y="4891497"/>
            <a:ext cx="2858146" cy="2743834"/>
          </a:xfrm>
          <a:prstGeom prst="rect">
            <a:avLst/>
          </a:prstGeom>
        </p:spPr>
        <p:txBody>
          <a:bodyPr lIns="0" tIns="0" rIns="0" bIns="0" rtlCol="0" anchor="t">
            <a:spAutoFit/>
          </a:bodyPr>
          <a:lstStyle/>
          <a:p>
            <a:pPr algn="ctr">
              <a:lnSpc>
                <a:spcPts val="3640"/>
              </a:lnSpc>
            </a:pPr>
            <a:r>
              <a:rPr lang="en-US" sz="2600">
                <a:solidFill>
                  <a:srgbClr val="FFFFFF"/>
                </a:solidFill>
                <a:latin typeface="Poppins"/>
                <a:ea typeface="Poppins"/>
                <a:cs typeface="Poppins"/>
                <a:sym typeface="Poppins"/>
              </a:rPr>
              <a:t>His reserved play could indicate that he is not self-confident enough to venture out yet.</a:t>
            </a:r>
          </a:p>
        </p:txBody>
      </p:sp>
      <p:sp>
        <p:nvSpPr>
          <p:cNvPr id="56" name="TextBox 56"/>
          <p:cNvSpPr txBox="1"/>
          <p:nvPr/>
        </p:nvSpPr>
        <p:spPr>
          <a:xfrm>
            <a:off x="13488510" y="4992112"/>
            <a:ext cx="3648644" cy="3658234"/>
          </a:xfrm>
          <a:prstGeom prst="rect">
            <a:avLst/>
          </a:prstGeom>
        </p:spPr>
        <p:txBody>
          <a:bodyPr lIns="0" tIns="0" rIns="0" bIns="0" rtlCol="0" anchor="t">
            <a:spAutoFit/>
          </a:bodyPr>
          <a:lstStyle/>
          <a:p>
            <a:pPr algn="ctr">
              <a:lnSpc>
                <a:spcPts val="3640"/>
              </a:lnSpc>
            </a:pPr>
            <a:r>
              <a:rPr lang="en-US" sz="2600">
                <a:solidFill>
                  <a:srgbClr val="FFFFFF"/>
                </a:solidFill>
                <a:latin typeface="Poppins"/>
                <a:ea typeface="Poppins"/>
                <a:cs typeface="Poppins"/>
                <a:sym typeface="Poppins"/>
              </a:rPr>
              <a:t>His clinginess, inability to sleep and join groups, could represent emotional insecurity and a necessity to have reliable support of adults.</a:t>
            </a:r>
          </a:p>
        </p:txBody>
      </p:sp>
      <p:sp>
        <p:nvSpPr>
          <p:cNvPr id="57" name="TextBox 57"/>
          <p:cNvSpPr txBox="1"/>
          <p:nvPr/>
        </p:nvSpPr>
        <p:spPr>
          <a:xfrm>
            <a:off x="415056" y="539180"/>
            <a:ext cx="17471182" cy="2009775"/>
          </a:xfrm>
          <a:prstGeom prst="rect">
            <a:avLst/>
          </a:prstGeom>
        </p:spPr>
        <p:txBody>
          <a:bodyPr lIns="0" tIns="0" rIns="0" bIns="0" rtlCol="0" anchor="t">
            <a:spAutoFit/>
          </a:bodyPr>
          <a:lstStyle/>
          <a:p>
            <a:pPr algn="ctr">
              <a:lnSpc>
                <a:spcPts val="7707"/>
              </a:lnSpc>
            </a:pPr>
            <a:r>
              <a:rPr lang="en-US" sz="6422" b="1">
                <a:solidFill>
                  <a:srgbClr val="003B66"/>
                </a:solidFill>
                <a:latin typeface="Poppins Bold"/>
                <a:ea typeface="Poppins Bold"/>
                <a:cs typeface="Poppins Bold"/>
                <a:sym typeface="Poppins Bold"/>
              </a:rPr>
              <a:t>Reasons Why the Theory Applies in the case of Isaac</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2"/>
            <a:stretch>
              <a:fillRect l="-12888" r="-12888"/>
            </a:stretch>
          </a:blipFill>
        </p:spPr>
      </p:sp>
      <p:sp>
        <p:nvSpPr>
          <p:cNvPr id="3" name="Freeform 3"/>
          <p:cNvSpPr/>
          <p:nvPr/>
        </p:nvSpPr>
        <p:spPr>
          <a:xfrm>
            <a:off x="15147639" y="0"/>
            <a:ext cx="4223323" cy="4061249"/>
          </a:xfrm>
          <a:custGeom>
            <a:avLst/>
            <a:gdLst/>
            <a:ahLst/>
            <a:cxnLst/>
            <a:rect l="l" t="t" r="r" b="b"/>
            <a:pathLst>
              <a:path w="4223323" h="4061249">
                <a:moveTo>
                  <a:pt x="0" y="0"/>
                </a:moveTo>
                <a:lnTo>
                  <a:pt x="4223322" y="0"/>
                </a:lnTo>
                <a:lnTo>
                  <a:pt x="4223322" y="4061249"/>
                </a:lnTo>
                <a:lnTo>
                  <a:pt x="0" y="4061249"/>
                </a:lnTo>
                <a:lnTo>
                  <a:pt x="0" y="0"/>
                </a:lnTo>
                <a:close/>
              </a:path>
            </a:pathLst>
          </a:custGeom>
          <a:blipFill>
            <a:blip>
              <a:extLst>
                <a:ext uri="{96DAC541-7B7A-43D3-8B79-37D633B846F1}">
                  <asvg:svgBlip xmlns:asvg="http://schemas.microsoft.com/office/drawing/2016/SVG/main" r:embed="rId3"/>
                </a:ext>
              </a:extLst>
            </a:blip>
            <a:stretch>
              <a:fillRect l="-98199" b="-106108"/>
            </a:stretch>
          </a:blipFill>
        </p:spPr>
      </p:sp>
      <p:sp>
        <p:nvSpPr>
          <p:cNvPr id="4" name="Freeform 4"/>
          <p:cNvSpPr/>
          <p:nvPr/>
        </p:nvSpPr>
        <p:spPr>
          <a:xfrm>
            <a:off x="15761323" y="-503676"/>
            <a:ext cx="4223323" cy="4061249"/>
          </a:xfrm>
          <a:custGeom>
            <a:avLst/>
            <a:gdLst/>
            <a:ahLst/>
            <a:cxnLst/>
            <a:rect l="l" t="t" r="r" b="b"/>
            <a:pathLst>
              <a:path w="4223323" h="4061249">
                <a:moveTo>
                  <a:pt x="0" y="0"/>
                </a:moveTo>
                <a:lnTo>
                  <a:pt x="4223323" y="0"/>
                </a:lnTo>
                <a:lnTo>
                  <a:pt x="4223323" y="4061249"/>
                </a:lnTo>
                <a:lnTo>
                  <a:pt x="0" y="4061249"/>
                </a:lnTo>
                <a:lnTo>
                  <a:pt x="0" y="0"/>
                </a:lnTo>
                <a:close/>
              </a:path>
            </a:pathLst>
          </a:custGeom>
          <a:blipFill>
            <a:blip>
              <a:extLst>
                <a:ext uri="{96DAC541-7B7A-43D3-8B79-37D633B846F1}">
                  <asvg:svgBlip xmlns:asvg="http://schemas.microsoft.com/office/drawing/2016/SVG/main" r:embed="rId4"/>
                </a:ext>
              </a:extLst>
            </a:blip>
            <a:stretch>
              <a:fillRect l="-98199" b="-106108"/>
            </a:stretch>
          </a:blipFill>
        </p:spPr>
      </p:sp>
      <p:grpSp>
        <p:nvGrpSpPr>
          <p:cNvPr id="5" name="Group 5"/>
          <p:cNvGrpSpPr/>
          <p:nvPr/>
        </p:nvGrpSpPr>
        <p:grpSpPr>
          <a:xfrm>
            <a:off x="13841307" y="-3041447"/>
            <a:ext cx="4751167" cy="4751167"/>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007ACC"/>
            </a:solidFill>
          </p:spPr>
        </p:sp>
      </p:grpSp>
      <p:grpSp>
        <p:nvGrpSpPr>
          <p:cNvPr id="7" name="Group 7"/>
          <p:cNvGrpSpPr/>
          <p:nvPr/>
        </p:nvGrpSpPr>
        <p:grpSpPr>
          <a:xfrm>
            <a:off x="-3381355" y="6919451"/>
            <a:ext cx="4751167" cy="4751167"/>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003B66"/>
            </a:solidFill>
          </p:spPr>
        </p:sp>
      </p:grpSp>
      <p:grpSp>
        <p:nvGrpSpPr>
          <p:cNvPr id="9" name="Group 9"/>
          <p:cNvGrpSpPr/>
          <p:nvPr/>
        </p:nvGrpSpPr>
        <p:grpSpPr>
          <a:xfrm>
            <a:off x="-2607671" y="8682141"/>
            <a:ext cx="4751167" cy="4751167"/>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005A99"/>
            </a:solidFill>
          </p:spPr>
        </p:sp>
      </p:grpSp>
      <p:grpSp>
        <p:nvGrpSpPr>
          <p:cNvPr id="11" name="Group 11"/>
          <p:cNvGrpSpPr/>
          <p:nvPr/>
        </p:nvGrpSpPr>
        <p:grpSpPr>
          <a:xfrm>
            <a:off x="16327099" y="260402"/>
            <a:ext cx="4751167" cy="4751167"/>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007ACC"/>
            </a:solidFill>
          </p:spPr>
        </p:sp>
      </p:grpSp>
      <p:grpSp>
        <p:nvGrpSpPr>
          <p:cNvPr id="13" name="Group 13"/>
          <p:cNvGrpSpPr/>
          <p:nvPr/>
        </p:nvGrpSpPr>
        <p:grpSpPr>
          <a:xfrm>
            <a:off x="17259300" y="392333"/>
            <a:ext cx="4751167" cy="4751167"/>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gradFill rotWithShape="1">
              <a:gsLst>
                <a:gs pos="0">
                  <a:srgbClr val="007ACC">
                    <a:alpha val="100000"/>
                  </a:srgbClr>
                </a:gs>
                <a:gs pos="100000">
                  <a:srgbClr val="005A99">
                    <a:alpha val="100000"/>
                  </a:srgbClr>
                </a:gs>
              </a:gsLst>
              <a:path path="circle">
                <a:fillToRect l="50000" t="50000" r="50000" b="50000"/>
              </a:path>
            </a:gradFill>
          </p:spPr>
        </p:sp>
      </p:grpSp>
      <p:grpSp>
        <p:nvGrpSpPr>
          <p:cNvPr id="15" name="Group 15"/>
          <p:cNvGrpSpPr/>
          <p:nvPr/>
        </p:nvGrpSpPr>
        <p:grpSpPr>
          <a:xfrm>
            <a:off x="2143496" y="4017746"/>
            <a:ext cx="577114" cy="577114"/>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3B66"/>
            </a:solidFill>
          </p:spPr>
        </p:sp>
        <p:sp>
          <p:nvSpPr>
            <p:cNvPr id="17" name="TextBox 17"/>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a:off x="2143496" y="5613891"/>
            <a:ext cx="577114" cy="577114"/>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5A99"/>
            </a:solidFill>
          </p:spPr>
        </p:sp>
        <p:sp>
          <p:nvSpPr>
            <p:cNvPr id="20" name="TextBox 20"/>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2143496" y="7148016"/>
            <a:ext cx="577114" cy="577114"/>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7ACC"/>
            </a:solidFill>
          </p:spPr>
        </p:sp>
        <p:sp>
          <p:nvSpPr>
            <p:cNvPr id="23" name="TextBox 23"/>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sp>
        <p:nvSpPr>
          <p:cNvPr id="24" name="Freeform 24"/>
          <p:cNvSpPr/>
          <p:nvPr/>
        </p:nvSpPr>
        <p:spPr>
          <a:xfrm>
            <a:off x="16785968" y="9035536"/>
            <a:ext cx="2174034" cy="1599727"/>
          </a:xfrm>
          <a:custGeom>
            <a:avLst/>
            <a:gdLst/>
            <a:ahLst/>
            <a:cxnLst/>
            <a:rect l="l" t="t" r="r" b="b"/>
            <a:pathLst>
              <a:path w="2174034" h="1599727">
                <a:moveTo>
                  <a:pt x="0" y="0"/>
                </a:moveTo>
                <a:lnTo>
                  <a:pt x="2174034" y="0"/>
                </a:lnTo>
                <a:lnTo>
                  <a:pt x="2174034" y="1599727"/>
                </a:lnTo>
                <a:lnTo>
                  <a:pt x="0" y="1599727"/>
                </a:lnTo>
                <a:lnTo>
                  <a:pt x="0" y="0"/>
                </a:lnTo>
                <a:close/>
              </a:path>
            </a:pathLst>
          </a:custGeom>
          <a:blipFill>
            <a:blip>
              <a:alphaModFix amt="10999"/>
              <a:extLst>
                <a:ext uri="{96DAC541-7B7A-43D3-8B79-37D633B846F1}">
                  <asvg:svgBlip xmlns:asvg="http://schemas.microsoft.com/office/drawing/2016/SVG/main" r:embed="rId5"/>
                </a:ext>
              </a:extLst>
            </a:blip>
            <a:stretch>
              <a:fillRect/>
            </a:stretch>
          </a:blipFill>
        </p:spPr>
      </p:sp>
      <p:sp>
        <p:nvSpPr>
          <p:cNvPr id="25" name="TextBox 25"/>
          <p:cNvSpPr txBox="1"/>
          <p:nvPr/>
        </p:nvSpPr>
        <p:spPr>
          <a:xfrm>
            <a:off x="513517" y="729316"/>
            <a:ext cx="15833635" cy="2009775"/>
          </a:xfrm>
          <a:prstGeom prst="rect">
            <a:avLst/>
          </a:prstGeom>
        </p:spPr>
        <p:txBody>
          <a:bodyPr lIns="0" tIns="0" rIns="0" bIns="0" rtlCol="0" anchor="t">
            <a:spAutoFit/>
          </a:bodyPr>
          <a:lstStyle/>
          <a:p>
            <a:pPr algn="ctr">
              <a:lnSpc>
                <a:spcPts val="7707"/>
              </a:lnSpc>
            </a:pPr>
            <a:r>
              <a:rPr lang="en-US" sz="6422" b="1" dirty="0">
                <a:solidFill>
                  <a:srgbClr val="003B66"/>
                </a:solidFill>
                <a:latin typeface="Poppins Bold"/>
                <a:ea typeface="Poppins Bold"/>
                <a:cs typeface="Poppins Bold"/>
                <a:sym typeface="Poppins Bold"/>
              </a:rPr>
              <a:t> Interrupted Childcare and  Transitions</a:t>
            </a:r>
          </a:p>
        </p:txBody>
      </p:sp>
      <p:sp>
        <p:nvSpPr>
          <p:cNvPr id="26" name="TextBox 26"/>
          <p:cNvSpPr txBox="1"/>
          <p:nvPr/>
        </p:nvSpPr>
        <p:spPr>
          <a:xfrm>
            <a:off x="3225387" y="3889232"/>
            <a:ext cx="12277873" cy="1005204"/>
          </a:xfrm>
          <a:prstGeom prst="rect">
            <a:avLst/>
          </a:prstGeom>
        </p:spPr>
        <p:txBody>
          <a:bodyPr lIns="0" tIns="0" rIns="0" bIns="0" rtlCol="0" anchor="t">
            <a:spAutoFit/>
          </a:bodyPr>
          <a:lstStyle/>
          <a:p>
            <a:pPr algn="l">
              <a:lnSpc>
                <a:spcPts val="3920"/>
              </a:lnSpc>
            </a:pPr>
            <a:r>
              <a:rPr lang="en-US" sz="2800" dirty="0">
                <a:solidFill>
                  <a:srgbClr val="000000"/>
                </a:solidFill>
                <a:latin typeface="Poppins"/>
                <a:ea typeface="Poppins"/>
                <a:cs typeface="Poppins"/>
                <a:sym typeface="Poppins"/>
              </a:rPr>
              <a:t>The broken childcare arrangements of Isaac might have led to less continuity in relationships in adulthood.</a:t>
            </a:r>
          </a:p>
        </p:txBody>
      </p:sp>
      <p:sp>
        <p:nvSpPr>
          <p:cNvPr id="27" name="TextBox 27"/>
          <p:cNvSpPr txBox="1"/>
          <p:nvPr/>
        </p:nvSpPr>
        <p:spPr>
          <a:xfrm>
            <a:off x="3225387" y="5621144"/>
            <a:ext cx="12865013" cy="1475917"/>
          </a:xfrm>
          <a:prstGeom prst="rect">
            <a:avLst/>
          </a:prstGeom>
        </p:spPr>
        <p:txBody>
          <a:bodyPr wrap="square" lIns="0" tIns="0" rIns="0" bIns="0" rtlCol="0" anchor="t">
            <a:spAutoFit/>
          </a:bodyPr>
          <a:lstStyle/>
          <a:p>
            <a:pPr algn="l">
              <a:lnSpc>
                <a:spcPts val="3920"/>
              </a:lnSpc>
            </a:pPr>
            <a:r>
              <a:rPr lang="en-US" sz="2800" dirty="0">
                <a:solidFill>
                  <a:srgbClr val="000000"/>
                </a:solidFill>
                <a:latin typeface="Poppins"/>
                <a:ea typeface="Poppins"/>
                <a:cs typeface="Poppins"/>
                <a:sym typeface="Poppins"/>
              </a:rPr>
              <a:t>Switching between caregivers often results in a young child being more difficult to establish trust and settle in (Leroy, Schmidt and </a:t>
            </a:r>
            <a:r>
              <a:rPr lang="en-US" sz="2800" dirty="0" err="1">
                <a:solidFill>
                  <a:srgbClr val="000000"/>
                </a:solidFill>
                <a:latin typeface="Poppins"/>
                <a:ea typeface="Poppins"/>
                <a:cs typeface="Poppins"/>
                <a:sym typeface="Poppins"/>
              </a:rPr>
              <a:t>Madjar</a:t>
            </a:r>
            <a:r>
              <a:rPr lang="en-US" sz="2800" dirty="0">
                <a:solidFill>
                  <a:srgbClr val="000000"/>
                </a:solidFill>
                <a:latin typeface="Poppins"/>
                <a:ea typeface="Poppins"/>
                <a:cs typeface="Poppins"/>
                <a:sym typeface="Poppins"/>
              </a:rPr>
              <a:t>, 2020).</a:t>
            </a:r>
          </a:p>
        </p:txBody>
      </p:sp>
      <p:sp>
        <p:nvSpPr>
          <p:cNvPr id="28" name="TextBox 28"/>
          <p:cNvSpPr txBox="1"/>
          <p:nvPr/>
        </p:nvSpPr>
        <p:spPr>
          <a:xfrm>
            <a:off x="3225387" y="7062291"/>
            <a:ext cx="12467952" cy="1004648"/>
          </a:xfrm>
          <a:prstGeom prst="rect">
            <a:avLst/>
          </a:prstGeom>
        </p:spPr>
        <p:txBody>
          <a:bodyPr lIns="0" tIns="0" rIns="0" bIns="0" rtlCol="0" anchor="t">
            <a:spAutoFit/>
          </a:bodyPr>
          <a:lstStyle/>
          <a:p>
            <a:pPr algn="l">
              <a:lnSpc>
                <a:spcPts val="3950"/>
              </a:lnSpc>
            </a:pPr>
            <a:r>
              <a:rPr lang="en-US" sz="2821" dirty="0">
                <a:solidFill>
                  <a:srgbClr val="000000"/>
                </a:solidFill>
                <a:latin typeface="Poppins"/>
                <a:ea typeface="Poppins"/>
                <a:cs typeface="Poppins"/>
                <a:sym typeface="Poppins"/>
              </a:rPr>
              <a:t>The recent relocation to London might have also interfered with the routine, surrounding and social relations.</a:t>
            </a:r>
          </a:p>
        </p:txBody>
      </p:sp>
      <p:grpSp>
        <p:nvGrpSpPr>
          <p:cNvPr id="29" name="Group 29"/>
          <p:cNvGrpSpPr/>
          <p:nvPr/>
        </p:nvGrpSpPr>
        <p:grpSpPr>
          <a:xfrm>
            <a:off x="2143496" y="8677630"/>
            <a:ext cx="577114" cy="577114"/>
            <a:chOff x="0" y="0"/>
            <a:chExt cx="812800" cy="812800"/>
          </a:xfrm>
        </p:grpSpPr>
        <p:sp>
          <p:nvSpPr>
            <p:cNvPr id="30" name="Freeform 3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3B66"/>
            </a:solidFill>
          </p:spPr>
        </p:sp>
        <p:sp>
          <p:nvSpPr>
            <p:cNvPr id="31" name="TextBox 31"/>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sp>
        <p:nvSpPr>
          <p:cNvPr id="32" name="TextBox 32"/>
          <p:cNvSpPr txBox="1"/>
          <p:nvPr/>
        </p:nvSpPr>
        <p:spPr>
          <a:xfrm>
            <a:off x="3225387" y="8400314"/>
            <a:ext cx="13843413" cy="1513876"/>
          </a:xfrm>
          <a:prstGeom prst="rect">
            <a:avLst/>
          </a:prstGeom>
        </p:spPr>
        <p:txBody>
          <a:bodyPr wrap="square" lIns="0" tIns="0" rIns="0" bIns="0" rtlCol="0" anchor="t">
            <a:spAutoFit/>
          </a:bodyPr>
          <a:lstStyle/>
          <a:p>
            <a:pPr>
              <a:lnSpc>
                <a:spcPts val="3950"/>
              </a:lnSpc>
            </a:pPr>
            <a:r>
              <a:rPr lang="en-US" sz="2821" dirty="0">
                <a:solidFill>
                  <a:srgbClr val="000000"/>
                </a:solidFill>
                <a:latin typeface="Poppins"/>
                <a:ea typeface="Poppins"/>
                <a:cs typeface="Poppins"/>
                <a:sym typeface="Poppins"/>
              </a:rPr>
              <a:t>On the attachment front, such transformations can heighten anxiety and diminish the confidence that Isaac has towards new environments </a:t>
            </a:r>
            <a:r>
              <a:rPr lang="en-US" sz="2800" dirty="0">
                <a:solidFill>
                  <a:srgbClr val="000000"/>
                </a:solidFill>
                <a:latin typeface="Poppins"/>
                <a:ea typeface="Poppins"/>
                <a:cs typeface="Poppins"/>
                <a:sym typeface="Poppins"/>
              </a:rPr>
              <a:t>(Yip et al., 2018).</a:t>
            </a:r>
            <a:endParaRPr lang="en-US" sz="2821" dirty="0">
              <a:solidFill>
                <a:srgbClr val="000000"/>
              </a:solidFill>
              <a:latin typeface="Poppins"/>
              <a:ea typeface="Poppins"/>
              <a:cs typeface="Poppins"/>
              <a:sym typeface="Poppin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2"/>
            <a:stretch>
              <a:fillRect l="-12888" r="-12888"/>
            </a:stretch>
          </a:blipFill>
        </p:spPr>
      </p:sp>
      <p:grpSp>
        <p:nvGrpSpPr>
          <p:cNvPr id="3" name="Group 3"/>
          <p:cNvGrpSpPr/>
          <p:nvPr/>
        </p:nvGrpSpPr>
        <p:grpSpPr>
          <a:xfrm>
            <a:off x="0" y="3689493"/>
            <a:ext cx="18288000" cy="6597507"/>
            <a:chOff x="0" y="0"/>
            <a:chExt cx="4816593" cy="1737615"/>
          </a:xfrm>
        </p:grpSpPr>
        <p:sp>
          <p:nvSpPr>
            <p:cNvPr id="4" name="Freeform 4"/>
            <p:cNvSpPr/>
            <p:nvPr/>
          </p:nvSpPr>
          <p:spPr>
            <a:xfrm>
              <a:off x="0" y="0"/>
              <a:ext cx="4816592" cy="1737615"/>
            </a:xfrm>
            <a:custGeom>
              <a:avLst/>
              <a:gdLst/>
              <a:ahLst/>
              <a:cxnLst/>
              <a:rect l="l" t="t" r="r" b="b"/>
              <a:pathLst>
                <a:path w="4816592" h="1737615">
                  <a:moveTo>
                    <a:pt x="0" y="0"/>
                  </a:moveTo>
                  <a:lnTo>
                    <a:pt x="4816592" y="0"/>
                  </a:lnTo>
                  <a:lnTo>
                    <a:pt x="4816592" y="1737615"/>
                  </a:lnTo>
                  <a:lnTo>
                    <a:pt x="0" y="1737615"/>
                  </a:lnTo>
                  <a:close/>
                </a:path>
              </a:pathLst>
            </a:custGeom>
            <a:solidFill>
              <a:srgbClr val="005A99"/>
            </a:solidFill>
          </p:spPr>
        </p:sp>
        <p:sp>
          <p:nvSpPr>
            <p:cNvPr id="5" name="TextBox 5"/>
            <p:cNvSpPr txBox="1"/>
            <p:nvPr/>
          </p:nvSpPr>
          <p:spPr>
            <a:xfrm>
              <a:off x="0" y="-57150"/>
              <a:ext cx="4816593" cy="1794765"/>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0" y="2829583"/>
            <a:ext cx="18288000" cy="859909"/>
            <a:chOff x="0" y="0"/>
            <a:chExt cx="4816593" cy="226478"/>
          </a:xfrm>
        </p:grpSpPr>
        <p:sp>
          <p:nvSpPr>
            <p:cNvPr id="7" name="Freeform 7"/>
            <p:cNvSpPr/>
            <p:nvPr/>
          </p:nvSpPr>
          <p:spPr>
            <a:xfrm>
              <a:off x="0" y="0"/>
              <a:ext cx="4816592" cy="226478"/>
            </a:xfrm>
            <a:custGeom>
              <a:avLst/>
              <a:gdLst/>
              <a:ahLst/>
              <a:cxnLst/>
              <a:rect l="l" t="t" r="r" b="b"/>
              <a:pathLst>
                <a:path w="4816592" h="226478">
                  <a:moveTo>
                    <a:pt x="0" y="0"/>
                  </a:moveTo>
                  <a:lnTo>
                    <a:pt x="4816592" y="0"/>
                  </a:lnTo>
                  <a:lnTo>
                    <a:pt x="4816592" y="226478"/>
                  </a:lnTo>
                  <a:lnTo>
                    <a:pt x="0" y="226478"/>
                  </a:lnTo>
                  <a:close/>
                </a:path>
              </a:pathLst>
            </a:custGeom>
            <a:solidFill>
              <a:srgbClr val="007ACC"/>
            </a:solidFill>
          </p:spPr>
        </p:sp>
        <p:sp>
          <p:nvSpPr>
            <p:cNvPr id="8" name="TextBox 8"/>
            <p:cNvSpPr txBox="1"/>
            <p:nvPr/>
          </p:nvSpPr>
          <p:spPr>
            <a:xfrm>
              <a:off x="0" y="-57150"/>
              <a:ext cx="4816593" cy="283628"/>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0" y="9823450"/>
            <a:ext cx="18288000" cy="1255644"/>
            <a:chOff x="0" y="0"/>
            <a:chExt cx="4816593" cy="330705"/>
          </a:xfrm>
        </p:grpSpPr>
        <p:sp>
          <p:nvSpPr>
            <p:cNvPr id="10" name="Freeform 10"/>
            <p:cNvSpPr/>
            <p:nvPr/>
          </p:nvSpPr>
          <p:spPr>
            <a:xfrm>
              <a:off x="0" y="0"/>
              <a:ext cx="4816592" cy="330705"/>
            </a:xfrm>
            <a:custGeom>
              <a:avLst/>
              <a:gdLst/>
              <a:ahLst/>
              <a:cxnLst/>
              <a:rect l="l" t="t" r="r" b="b"/>
              <a:pathLst>
                <a:path w="4816592" h="330705">
                  <a:moveTo>
                    <a:pt x="0" y="0"/>
                  </a:moveTo>
                  <a:lnTo>
                    <a:pt x="4816592" y="0"/>
                  </a:lnTo>
                  <a:lnTo>
                    <a:pt x="4816592" y="330705"/>
                  </a:lnTo>
                  <a:lnTo>
                    <a:pt x="0" y="330705"/>
                  </a:lnTo>
                  <a:close/>
                </a:path>
              </a:pathLst>
            </a:custGeom>
            <a:solidFill>
              <a:srgbClr val="003B66"/>
            </a:solidFill>
          </p:spPr>
        </p:sp>
        <p:sp>
          <p:nvSpPr>
            <p:cNvPr id="11" name="TextBox 11"/>
            <p:cNvSpPr txBox="1"/>
            <p:nvPr/>
          </p:nvSpPr>
          <p:spPr>
            <a:xfrm>
              <a:off x="0" y="-57150"/>
              <a:ext cx="4816593" cy="387855"/>
            </a:xfrm>
            <a:prstGeom prst="rect">
              <a:avLst/>
            </a:prstGeom>
          </p:spPr>
          <p:txBody>
            <a:bodyPr lIns="50800" tIns="50800" rIns="50800" bIns="50800" rtlCol="0" anchor="ctr"/>
            <a:lstStyle/>
            <a:p>
              <a:pPr algn="ctr">
                <a:lnSpc>
                  <a:spcPts val="2659"/>
                </a:lnSpc>
              </a:pPr>
              <a:endParaRPr/>
            </a:p>
          </p:txBody>
        </p:sp>
      </p:grpSp>
      <p:sp>
        <p:nvSpPr>
          <p:cNvPr id="12" name="Freeform 12"/>
          <p:cNvSpPr/>
          <p:nvPr/>
        </p:nvSpPr>
        <p:spPr>
          <a:xfrm>
            <a:off x="-583845" y="-336542"/>
            <a:ext cx="2220444" cy="1876275"/>
          </a:xfrm>
          <a:custGeom>
            <a:avLst/>
            <a:gdLst/>
            <a:ahLst/>
            <a:cxnLst/>
            <a:rect l="l" t="t" r="r" b="b"/>
            <a:pathLst>
              <a:path w="2220444" h="1876275">
                <a:moveTo>
                  <a:pt x="0" y="0"/>
                </a:moveTo>
                <a:lnTo>
                  <a:pt x="2220444" y="0"/>
                </a:lnTo>
                <a:lnTo>
                  <a:pt x="2220444" y="1876276"/>
                </a:lnTo>
                <a:lnTo>
                  <a:pt x="0" y="1876276"/>
                </a:lnTo>
                <a:lnTo>
                  <a:pt x="0" y="0"/>
                </a:lnTo>
                <a:close/>
              </a:path>
            </a:pathLst>
          </a:custGeom>
          <a:blipFill>
            <a:blip>
              <a:alphaModFix amt="21999"/>
              <a:extLst>
                <a:ext uri="{96DAC541-7B7A-43D3-8B79-37D633B846F1}">
                  <asvg:svgBlip xmlns:asvg="http://schemas.microsoft.com/office/drawing/2016/SVG/main" r:embed="rId3"/>
                </a:ext>
              </a:extLst>
            </a:blip>
            <a:stretch>
              <a:fillRect/>
            </a:stretch>
          </a:blipFill>
        </p:spPr>
      </p:sp>
      <p:sp>
        <p:nvSpPr>
          <p:cNvPr id="13" name="TextBox 13"/>
          <p:cNvSpPr txBox="1"/>
          <p:nvPr/>
        </p:nvSpPr>
        <p:spPr>
          <a:xfrm>
            <a:off x="1364606" y="240510"/>
            <a:ext cx="15894694" cy="2009775"/>
          </a:xfrm>
          <a:prstGeom prst="rect">
            <a:avLst/>
          </a:prstGeom>
        </p:spPr>
        <p:txBody>
          <a:bodyPr lIns="0" tIns="0" rIns="0" bIns="0" rtlCol="0" anchor="t">
            <a:spAutoFit/>
          </a:bodyPr>
          <a:lstStyle/>
          <a:p>
            <a:pPr algn="ctr">
              <a:lnSpc>
                <a:spcPts val="7707"/>
              </a:lnSpc>
            </a:pPr>
            <a:r>
              <a:rPr lang="en-US" sz="6422" b="1" dirty="0">
                <a:solidFill>
                  <a:srgbClr val="003B66"/>
                </a:solidFill>
                <a:latin typeface="Poppins Bold"/>
                <a:ea typeface="Poppins Bold"/>
                <a:cs typeface="Poppins Bold"/>
                <a:sym typeface="Poppins Bold"/>
              </a:rPr>
              <a:t>Maternal Mental Health and Emotional Security</a:t>
            </a:r>
          </a:p>
        </p:txBody>
      </p:sp>
      <p:sp>
        <p:nvSpPr>
          <p:cNvPr id="14" name="TextBox 14"/>
          <p:cNvSpPr txBox="1"/>
          <p:nvPr/>
        </p:nvSpPr>
        <p:spPr>
          <a:xfrm>
            <a:off x="1515566" y="4375884"/>
            <a:ext cx="15256869" cy="3977004"/>
          </a:xfrm>
          <a:prstGeom prst="rect">
            <a:avLst/>
          </a:prstGeom>
        </p:spPr>
        <p:txBody>
          <a:bodyPr lIns="0" tIns="0" rIns="0" bIns="0" rtlCol="0" anchor="t">
            <a:spAutoFit/>
          </a:bodyPr>
          <a:lstStyle/>
          <a:p>
            <a:pPr marL="604524" lvl="1" indent="-302262" algn="l">
              <a:lnSpc>
                <a:spcPts val="3920"/>
              </a:lnSpc>
              <a:buFont typeface="Arial"/>
              <a:buChar char="•"/>
            </a:pPr>
            <a:r>
              <a:rPr lang="en-US" sz="2800" dirty="0">
                <a:solidFill>
                  <a:srgbClr val="FFFFFF"/>
                </a:solidFill>
                <a:latin typeface="Poppins"/>
                <a:ea typeface="Poppins"/>
                <a:cs typeface="Poppins"/>
                <a:sym typeface="Poppins"/>
              </a:rPr>
              <a:t>Mother of Isaac has post-natal depression, low levels of confidence and social support (Coo et al., 2022).</a:t>
            </a:r>
          </a:p>
          <a:p>
            <a:pPr marL="604524" lvl="1" indent="-302262" algn="l">
              <a:lnSpc>
                <a:spcPts val="3920"/>
              </a:lnSpc>
              <a:buFont typeface="Arial"/>
              <a:buChar char="•"/>
            </a:pPr>
            <a:r>
              <a:rPr lang="en-US" sz="2800" dirty="0">
                <a:solidFill>
                  <a:srgbClr val="FFFFFF"/>
                </a:solidFill>
                <a:latin typeface="Poppins"/>
                <a:ea typeface="Poppins"/>
                <a:cs typeface="Poppins"/>
                <a:sym typeface="Poppins"/>
              </a:rPr>
              <a:t>This is not to say that she is not caring but depression may interfere with emotional availability and the consistency of communication.</a:t>
            </a:r>
          </a:p>
          <a:p>
            <a:pPr marL="604524" lvl="1" indent="-302262" algn="l">
              <a:lnSpc>
                <a:spcPts val="3920"/>
              </a:lnSpc>
              <a:buFont typeface="Arial"/>
              <a:buChar char="•"/>
            </a:pPr>
            <a:r>
              <a:rPr lang="en-US" sz="2800" dirty="0">
                <a:solidFill>
                  <a:srgbClr val="FFFFFF"/>
                </a:solidFill>
                <a:latin typeface="Poppins"/>
                <a:ea typeface="Poppins"/>
                <a:cs typeface="Poppins"/>
                <a:sym typeface="Poppins"/>
              </a:rPr>
              <a:t>In case mother of Isaac is overwhelmed, Isaac might get less reassurance, play interaction or language stimulation.</a:t>
            </a:r>
          </a:p>
          <a:p>
            <a:pPr marL="604524" lvl="1" indent="-302262" algn="l">
              <a:lnSpc>
                <a:spcPts val="3920"/>
              </a:lnSpc>
              <a:buFont typeface="Arial"/>
              <a:buChar char="•"/>
            </a:pPr>
            <a:r>
              <a:rPr lang="en-US" sz="2800" dirty="0">
                <a:solidFill>
                  <a:srgbClr val="FFFFFF"/>
                </a:solidFill>
                <a:latin typeface="Poppins"/>
                <a:ea typeface="Poppins"/>
                <a:cs typeface="Poppins"/>
                <a:sym typeface="Poppins"/>
              </a:rPr>
              <a:t>According to Macdonald et al. (2021), it is essential to promote parental mental health and parent-child relationships in the postnatal phase.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2"/>
            <a:stretch>
              <a:fillRect l="-12888" r="-12888"/>
            </a:stretch>
          </a:blipFill>
        </p:spPr>
      </p:sp>
      <p:grpSp>
        <p:nvGrpSpPr>
          <p:cNvPr id="3" name="Group 3"/>
          <p:cNvGrpSpPr/>
          <p:nvPr/>
        </p:nvGrpSpPr>
        <p:grpSpPr>
          <a:xfrm>
            <a:off x="5428002" y="9663831"/>
            <a:ext cx="8539631" cy="2256119"/>
            <a:chOff x="0" y="0"/>
            <a:chExt cx="2307396" cy="609600"/>
          </a:xfrm>
        </p:grpSpPr>
        <p:sp>
          <p:nvSpPr>
            <p:cNvPr id="4" name="Freeform 4"/>
            <p:cNvSpPr/>
            <p:nvPr/>
          </p:nvSpPr>
          <p:spPr>
            <a:xfrm>
              <a:off x="0" y="0"/>
              <a:ext cx="2307396" cy="609600"/>
            </a:xfrm>
            <a:custGeom>
              <a:avLst/>
              <a:gdLst/>
              <a:ahLst/>
              <a:cxnLst/>
              <a:rect l="l" t="t" r="r" b="b"/>
              <a:pathLst>
                <a:path w="2307396" h="609600">
                  <a:moveTo>
                    <a:pt x="203200" y="0"/>
                  </a:moveTo>
                  <a:lnTo>
                    <a:pt x="2307396" y="0"/>
                  </a:lnTo>
                  <a:lnTo>
                    <a:pt x="2104196" y="609600"/>
                  </a:lnTo>
                  <a:lnTo>
                    <a:pt x="0" y="609600"/>
                  </a:lnTo>
                  <a:lnTo>
                    <a:pt x="203200" y="0"/>
                  </a:lnTo>
                  <a:close/>
                </a:path>
              </a:pathLst>
            </a:custGeom>
            <a:gradFill rotWithShape="1">
              <a:gsLst>
                <a:gs pos="0">
                  <a:srgbClr val="007ACC">
                    <a:alpha val="100000"/>
                  </a:srgbClr>
                </a:gs>
                <a:gs pos="100000">
                  <a:srgbClr val="005A99">
                    <a:alpha val="100000"/>
                  </a:srgbClr>
                </a:gs>
              </a:gsLst>
              <a:path path="circle">
                <a:fillToRect l="50000" t="50000" r="50000" b="50000"/>
              </a:path>
            </a:gradFill>
            <a:ln cap="sq">
              <a:noFill/>
              <a:prstDash val="solid"/>
              <a:miter/>
            </a:ln>
          </p:spPr>
        </p:sp>
        <p:sp>
          <p:nvSpPr>
            <p:cNvPr id="5" name="TextBox 5"/>
            <p:cNvSpPr txBox="1"/>
            <p:nvPr/>
          </p:nvSpPr>
          <p:spPr>
            <a:xfrm>
              <a:off x="101600" y="-57150"/>
              <a:ext cx="2104196" cy="666750"/>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6" name="Group 6"/>
          <p:cNvGrpSpPr/>
          <p:nvPr/>
        </p:nvGrpSpPr>
        <p:grpSpPr>
          <a:xfrm>
            <a:off x="-749462" y="9663831"/>
            <a:ext cx="7063598" cy="2256119"/>
            <a:chOff x="0" y="0"/>
            <a:chExt cx="1908574" cy="609600"/>
          </a:xfrm>
        </p:grpSpPr>
        <p:sp>
          <p:nvSpPr>
            <p:cNvPr id="7" name="Freeform 7"/>
            <p:cNvSpPr/>
            <p:nvPr/>
          </p:nvSpPr>
          <p:spPr>
            <a:xfrm>
              <a:off x="0" y="0"/>
              <a:ext cx="1908574" cy="609600"/>
            </a:xfrm>
            <a:custGeom>
              <a:avLst/>
              <a:gdLst/>
              <a:ahLst/>
              <a:cxnLst/>
              <a:rect l="l" t="t" r="r" b="b"/>
              <a:pathLst>
                <a:path w="1908574" h="609600">
                  <a:moveTo>
                    <a:pt x="203200" y="0"/>
                  </a:moveTo>
                  <a:lnTo>
                    <a:pt x="1908574" y="0"/>
                  </a:lnTo>
                  <a:lnTo>
                    <a:pt x="1705374" y="609600"/>
                  </a:lnTo>
                  <a:lnTo>
                    <a:pt x="0" y="609600"/>
                  </a:lnTo>
                  <a:lnTo>
                    <a:pt x="203200" y="0"/>
                  </a:lnTo>
                  <a:close/>
                </a:path>
              </a:pathLst>
            </a:custGeom>
            <a:solidFill>
              <a:srgbClr val="003B66"/>
            </a:solidFill>
          </p:spPr>
        </p:sp>
        <p:sp>
          <p:nvSpPr>
            <p:cNvPr id="8" name="TextBox 8"/>
            <p:cNvSpPr txBox="1"/>
            <p:nvPr/>
          </p:nvSpPr>
          <p:spPr>
            <a:xfrm>
              <a:off x="101600" y="-57150"/>
              <a:ext cx="1705374" cy="66675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rot="-10800000">
            <a:off x="14436652" y="9663831"/>
            <a:ext cx="4303421" cy="1028700"/>
            <a:chOff x="0" y="0"/>
            <a:chExt cx="2550176" cy="609600"/>
          </a:xfrm>
        </p:grpSpPr>
        <p:sp>
          <p:nvSpPr>
            <p:cNvPr id="10" name="Freeform 10"/>
            <p:cNvSpPr/>
            <p:nvPr/>
          </p:nvSpPr>
          <p:spPr>
            <a:xfrm>
              <a:off x="0" y="0"/>
              <a:ext cx="2550176" cy="609600"/>
            </a:xfrm>
            <a:custGeom>
              <a:avLst/>
              <a:gdLst/>
              <a:ahLst/>
              <a:cxnLst/>
              <a:rect l="l" t="t" r="r" b="b"/>
              <a:pathLst>
                <a:path w="2550176" h="609600">
                  <a:moveTo>
                    <a:pt x="203200" y="609600"/>
                  </a:moveTo>
                  <a:lnTo>
                    <a:pt x="2346976" y="609600"/>
                  </a:lnTo>
                  <a:lnTo>
                    <a:pt x="2550176" y="0"/>
                  </a:lnTo>
                  <a:lnTo>
                    <a:pt x="0" y="0"/>
                  </a:lnTo>
                  <a:lnTo>
                    <a:pt x="203200" y="609600"/>
                  </a:lnTo>
                  <a:close/>
                </a:path>
              </a:pathLst>
            </a:custGeom>
            <a:solidFill>
              <a:srgbClr val="005A99"/>
            </a:solidFill>
          </p:spPr>
        </p:sp>
        <p:sp>
          <p:nvSpPr>
            <p:cNvPr id="11" name="TextBox 11"/>
            <p:cNvSpPr txBox="1"/>
            <p:nvPr/>
          </p:nvSpPr>
          <p:spPr>
            <a:xfrm>
              <a:off x="127000" y="-57150"/>
              <a:ext cx="2296176" cy="666750"/>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13118638" y="9469222"/>
            <a:ext cx="3717913" cy="2256119"/>
            <a:chOff x="0" y="0"/>
            <a:chExt cx="1004575" cy="609600"/>
          </a:xfrm>
        </p:grpSpPr>
        <p:sp>
          <p:nvSpPr>
            <p:cNvPr id="13" name="Freeform 13"/>
            <p:cNvSpPr/>
            <p:nvPr/>
          </p:nvSpPr>
          <p:spPr>
            <a:xfrm>
              <a:off x="0" y="0"/>
              <a:ext cx="1004575" cy="609600"/>
            </a:xfrm>
            <a:custGeom>
              <a:avLst/>
              <a:gdLst/>
              <a:ahLst/>
              <a:cxnLst/>
              <a:rect l="l" t="t" r="r" b="b"/>
              <a:pathLst>
                <a:path w="1004575" h="609600">
                  <a:moveTo>
                    <a:pt x="203200" y="0"/>
                  </a:moveTo>
                  <a:lnTo>
                    <a:pt x="1004575" y="0"/>
                  </a:lnTo>
                  <a:lnTo>
                    <a:pt x="801375" y="609600"/>
                  </a:lnTo>
                  <a:lnTo>
                    <a:pt x="0" y="609600"/>
                  </a:lnTo>
                  <a:lnTo>
                    <a:pt x="203200" y="0"/>
                  </a:lnTo>
                  <a:close/>
                </a:path>
              </a:pathLst>
            </a:custGeom>
            <a:solidFill>
              <a:srgbClr val="007ACC"/>
            </a:solidFill>
          </p:spPr>
        </p:sp>
        <p:sp>
          <p:nvSpPr>
            <p:cNvPr id="14" name="TextBox 14"/>
            <p:cNvSpPr txBox="1"/>
            <p:nvPr/>
          </p:nvSpPr>
          <p:spPr>
            <a:xfrm>
              <a:off x="101600" y="-57150"/>
              <a:ext cx="801375" cy="666750"/>
            </a:xfrm>
            <a:prstGeom prst="rect">
              <a:avLst/>
            </a:prstGeom>
          </p:spPr>
          <p:txBody>
            <a:bodyPr lIns="50800" tIns="50800" rIns="50800" bIns="50800" rtlCol="0" anchor="ctr"/>
            <a:lstStyle/>
            <a:p>
              <a:pPr algn="ctr">
                <a:lnSpc>
                  <a:spcPts val="2659"/>
                </a:lnSpc>
              </a:pPr>
              <a:endParaRPr/>
            </a:p>
          </p:txBody>
        </p:sp>
      </p:grpSp>
      <p:sp>
        <p:nvSpPr>
          <p:cNvPr id="15" name="Freeform 15"/>
          <p:cNvSpPr/>
          <p:nvPr/>
        </p:nvSpPr>
        <p:spPr>
          <a:xfrm rot="-10800000">
            <a:off x="17015424" y="-633855"/>
            <a:ext cx="2880812" cy="2373069"/>
          </a:xfrm>
          <a:custGeom>
            <a:avLst/>
            <a:gdLst/>
            <a:ahLst/>
            <a:cxnLst/>
            <a:rect l="l" t="t" r="r" b="b"/>
            <a:pathLst>
              <a:path w="2880812" h="2373069">
                <a:moveTo>
                  <a:pt x="0" y="0"/>
                </a:moveTo>
                <a:lnTo>
                  <a:pt x="2880812" y="0"/>
                </a:lnTo>
                <a:lnTo>
                  <a:pt x="2880812" y="2373069"/>
                </a:lnTo>
                <a:lnTo>
                  <a:pt x="0" y="2373069"/>
                </a:lnTo>
                <a:lnTo>
                  <a:pt x="0" y="0"/>
                </a:lnTo>
                <a:close/>
              </a:path>
            </a:pathLst>
          </a:custGeom>
          <a:blipFill>
            <a:blip>
              <a:alphaModFix amt="17000"/>
              <a:extLst>
                <a:ext uri="{96DAC541-7B7A-43D3-8B79-37D633B846F1}">
                  <asvg:svgBlip xmlns:asvg="http://schemas.microsoft.com/office/drawing/2016/SVG/main" r:embed="rId3"/>
                </a:ext>
              </a:extLst>
            </a:blip>
            <a:stretch>
              <a:fillRect/>
            </a:stretch>
          </a:blipFill>
        </p:spPr>
      </p:sp>
      <p:sp>
        <p:nvSpPr>
          <p:cNvPr id="16" name="TextBox 16"/>
          <p:cNvSpPr txBox="1"/>
          <p:nvPr/>
        </p:nvSpPr>
        <p:spPr>
          <a:xfrm>
            <a:off x="1424965" y="486005"/>
            <a:ext cx="15834335" cy="2009775"/>
          </a:xfrm>
          <a:prstGeom prst="rect">
            <a:avLst/>
          </a:prstGeom>
        </p:spPr>
        <p:txBody>
          <a:bodyPr lIns="0" tIns="0" rIns="0" bIns="0" rtlCol="0" anchor="t">
            <a:spAutoFit/>
          </a:bodyPr>
          <a:lstStyle/>
          <a:p>
            <a:pPr algn="ctr">
              <a:lnSpc>
                <a:spcPts val="7707"/>
              </a:lnSpc>
            </a:pPr>
            <a:r>
              <a:rPr lang="en-US" sz="6422" b="1">
                <a:solidFill>
                  <a:srgbClr val="003B66"/>
                </a:solidFill>
                <a:latin typeface="Poppins Bold"/>
                <a:ea typeface="Poppins Bold"/>
                <a:cs typeface="Poppins Bold"/>
                <a:sym typeface="Poppins Bold"/>
              </a:rPr>
              <a:t>Language Delay and Social Interaction</a:t>
            </a:r>
          </a:p>
        </p:txBody>
      </p:sp>
      <p:sp>
        <p:nvSpPr>
          <p:cNvPr id="17" name="TextBox 17"/>
          <p:cNvSpPr txBox="1"/>
          <p:nvPr/>
        </p:nvSpPr>
        <p:spPr>
          <a:xfrm>
            <a:off x="1424965" y="3545457"/>
            <a:ext cx="15473720" cy="4041323"/>
          </a:xfrm>
          <a:prstGeom prst="rect">
            <a:avLst/>
          </a:prstGeom>
        </p:spPr>
        <p:txBody>
          <a:bodyPr lIns="0" tIns="0" rIns="0" bIns="0" rtlCol="0" anchor="t">
            <a:spAutoFit/>
          </a:bodyPr>
          <a:lstStyle/>
          <a:p>
            <a:pPr marL="624558" lvl="1" indent="-312279" algn="l">
              <a:lnSpc>
                <a:spcPts val="4049"/>
              </a:lnSpc>
              <a:buFont typeface="Arial"/>
              <a:buChar char="•"/>
            </a:pPr>
            <a:r>
              <a:rPr lang="en-US" sz="2892" dirty="0">
                <a:solidFill>
                  <a:srgbClr val="000000"/>
                </a:solidFill>
                <a:latin typeface="Poppins"/>
                <a:ea typeface="Poppins"/>
                <a:cs typeface="Poppins"/>
                <a:sym typeface="Poppins"/>
              </a:rPr>
              <a:t>Isaac has a language delay that could be related to less social interaction and emotional insecurity.</a:t>
            </a:r>
          </a:p>
          <a:p>
            <a:pPr marL="624558" lvl="1" indent="-312279" algn="l">
              <a:lnSpc>
                <a:spcPts val="4049"/>
              </a:lnSpc>
              <a:buFont typeface="Arial"/>
              <a:buChar char="•"/>
            </a:pPr>
            <a:r>
              <a:rPr lang="en-US" sz="2892" dirty="0">
                <a:solidFill>
                  <a:srgbClr val="000000"/>
                </a:solidFill>
                <a:latin typeface="Poppins"/>
                <a:ea typeface="Poppins"/>
                <a:cs typeface="Poppins"/>
                <a:sym typeface="Poppins"/>
              </a:rPr>
              <a:t>Language is learned by children through repetition in conversations, reading together, songs, play and adult modelling.</a:t>
            </a:r>
          </a:p>
          <a:p>
            <a:pPr marL="624558" lvl="1" indent="-312279" algn="l">
              <a:lnSpc>
                <a:spcPts val="4049"/>
              </a:lnSpc>
              <a:buFont typeface="Arial"/>
              <a:buChar char="•"/>
            </a:pPr>
            <a:r>
              <a:rPr lang="en-US" sz="2892" dirty="0">
                <a:solidFill>
                  <a:srgbClr val="000000"/>
                </a:solidFill>
                <a:latin typeface="Poppins"/>
                <a:ea typeface="Poppins"/>
                <a:cs typeface="Poppins"/>
                <a:sym typeface="Poppins"/>
              </a:rPr>
              <a:t>If Isaac is apprehensive or avoidant, he can talk less and not communicate with the group.</a:t>
            </a:r>
          </a:p>
          <a:p>
            <a:pPr marL="624558" lvl="1" indent="-312279" algn="l">
              <a:lnSpc>
                <a:spcPts val="4049"/>
              </a:lnSpc>
              <a:buFont typeface="Arial"/>
              <a:buChar char="•"/>
            </a:pPr>
            <a:r>
              <a:rPr lang="en-US" sz="2892" dirty="0">
                <a:solidFill>
                  <a:srgbClr val="000000"/>
                </a:solidFill>
                <a:latin typeface="Poppins"/>
                <a:ea typeface="Poppins"/>
                <a:cs typeface="Poppins"/>
                <a:sym typeface="Poppins"/>
              </a:rPr>
              <a:t>Thus, facilitating the emotional safety of Isaac can also enhance his communication, confidence and involvement (Johnson, 2019).</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2"/>
            <a:stretch>
              <a:fillRect l="-12888" r="-12888"/>
            </a:stretch>
          </a:blipFill>
        </p:spPr>
      </p:sp>
      <p:grpSp>
        <p:nvGrpSpPr>
          <p:cNvPr id="3" name="Group 3"/>
          <p:cNvGrpSpPr/>
          <p:nvPr/>
        </p:nvGrpSpPr>
        <p:grpSpPr>
          <a:xfrm>
            <a:off x="-975936" y="-923787"/>
            <a:ext cx="5090326" cy="2667091"/>
            <a:chOff x="0" y="0"/>
            <a:chExt cx="814324" cy="426667"/>
          </a:xfrm>
        </p:grpSpPr>
        <p:sp>
          <p:nvSpPr>
            <p:cNvPr id="4" name="Freeform 4"/>
            <p:cNvSpPr/>
            <p:nvPr/>
          </p:nvSpPr>
          <p:spPr>
            <a:xfrm>
              <a:off x="0" y="0"/>
              <a:ext cx="814324" cy="426667"/>
            </a:xfrm>
            <a:custGeom>
              <a:avLst/>
              <a:gdLst/>
              <a:ahLst/>
              <a:cxnLst/>
              <a:rect l="l" t="t" r="r" b="b"/>
              <a:pathLst>
                <a:path w="814324" h="426667">
                  <a:moveTo>
                    <a:pt x="407162" y="426667"/>
                  </a:moveTo>
                  <a:lnTo>
                    <a:pt x="814324" y="0"/>
                  </a:lnTo>
                  <a:lnTo>
                    <a:pt x="0" y="0"/>
                  </a:lnTo>
                  <a:lnTo>
                    <a:pt x="407162" y="426667"/>
                  </a:lnTo>
                  <a:close/>
                </a:path>
              </a:pathLst>
            </a:custGeom>
            <a:solidFill>
              <a:srgbClr val="003B66"/>
            </a:solidFill>
          </p:spPr>
        </p:sp>
        <p:sp>
          <p:nvSpPr>
            <p:cNvPr id="5" name="TextBox 5"/>
            <p:cNvSpPr txBox="1"/>
            <p:nvPr/>
          </p:nvSpPr>
          <p:spPr>
            <a:xfrm>
              <a:off x="127238" y="-26674"/>
              <a:ext cx="559848" cy="255246"/>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4714137" y="-923787"/>
            <a:ext cx="5090326" cy="2667091"/>
            <a:chOff x="0" y="0"/>
            <a:chExt cx="814324" cy="426667"/>
          </a:xfrm>
        </p:grpSpPr>
        <p:sp>
          <p:nvSpPr>
            <p:cNvPr id="7" name="Freeform 7"/>
            <p:cNvSpPr/>
            <p:nvPr/>
          </p:nvSpPr>
          <p:spPr>
            <a:xfrm>
              <a:off x="0" y="0"/>
              <a:ext cx="814324" cy="426667"/>
            </a:xfrm>
            <a:custGeom>
              <a:avLst/>
              <a:gdLst/>
              <a:ahLst/>
              <a:cxnLst/>
              <a:rect l="l" t="t" r="r" b="b"/>
              <a:pathLst>
                <a:path w="814324" h="426667">
                  <a:moveTo>
                    <a:pt x="407162" y="426667"/>
                  </a:moveTo>
                  <a:lnTo>
                    <a:pt x="814324" y="0"/>
                  </a:lnTo>
                  <a:lnTo>
                    <a:pt x="0" y="0"/>
                  </a:lnTo>
                  <a:lnTo>
                    <a:pt x="407162" y="426667"/>
                  </a:lnTo>
                  <a:close/>
                </a:path>
              </a:pathLst>
            </a:custGeom>
            <a:solidFill>
              <a:srgbClr val="003B66"/>
            </a:solidFill>
          </p:spPr>
        </p:sp>
        <p:sp>
          <p:nvSpPr>
            <p:cNvPr id="8" name="TextBox 8"/>
            <p:cNvSpPr txBox="1"/>
            <p:nvPr/>
          </p:nvSpPr>
          <p:spPr>
            <a:xfrm>
              <a:off x="127238" y="-26674"/>
              <a:ext cx="559848" cy="255246"/>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7735039" y="-923787"/>
            <a:ext cx="5090326" cy="2667091"/>
            <a:chOff x="0" y="0"/>
            <a:chExt cx="814324" cy="426667"/>
          </a:xfrm>
        </p:grpSpPr>
        <p:sp>
          <p:nvSpPr>
            <p:cNvPr id="10" name="Freeform 10"/>
            <p:cNvSpPr/>
            <p:nvPr/>
          </p:nvSpPr>
          <p:spPr>
            <a:xfrm>
              <a:off x="0" y="0"/>
              <a:ext cx="814324" cy="426667"/>
            </a:xfrm>
            <a:custGeom>
              <a:avLst/>
              <a:gdLst/>
              <a:ahLst/>
              <a:cxnLst/>
              <a:rect l="l" t="t" r="r" b="b"/>
              <a:pathLst>
                <a:path w="814324" h="426667">
                  <a:moveTo>
                    <a:pt x="407162" y="426667"/>
                  </a:moveTo>
                  <a:lnTo>
                    <a:pt x="814324" y="0"/>
                  </a:lnTo>
                  <a:lnTo>
                    <a:pt x="0" y="0"/>
                  </a:lnTo>
                  <a:lnTo>
                    <a:pt x="407162" y="426667"/>
                  </a:lnTo>
                  <a:close/>
                </a:path>
              </a:pathLst>
            </a:custGeom>
            <a:solidFill>
              <a:srgbClr val="003B66"/>
            </a:solidFill>
          </p:spPr>
        </p:sp>
        <p:sp>
          <p:nvSpPr>
            <p:cNvPr id="11" name="TextBox 11"/>
            <p:cNvSpPr txBox="1"/>
            <p:nvPr/>
          </p:nvSpPr>
          <p:spPr>
            <a:xfrm>
              <a:off x="127238" y="-26674"/>
              <a:ext cx="559848" cy="255246"/>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2545163" y="0"/>
            <a:ext cx="5090326" cy="2667091"/>
            <a:chOff x="0" y="0"/>
            <a:chExt cx="814324" cy="426667"/>
          </a:xfrm>
        </p:grpSpPr>
        <p:sp>
          <p:nvSpPr>
            <p:cNvPr id="13" name="Freeform 13"/>
            <p:cNvSpPr/>
            <p:nvPr/>
          </p:nvSpPr>
          <p:spPr>
            <a:xfrm>
              <a:off x="0" y="0"/>
              <a:ext cx="814324" cy="426667"/>
            </a:xfrm>
            <a:custGeom>
              <a:avLst/>
              <a:gdLst/>
              <a:ahLst/>
              <a:cxnLst/>
              <a:rect l="l" t="t" r="r" b="b"/>
              <a:pathLst>
                <a:path w="814324" h="426667">
                  <a:moveTo>
                    <a:pt x="407162" y="426667"/>
                  </a:moveTo>
                  <a:lnTo>
                    <a:pt x="814324" y="0"/>
                  </a:lnTo>
                  <a:lnTo>
                    <a:pt x="0" y="0"/>
                  </a:lnTo>
                  <a:lnTo>
                    <a:pt x="407162" y="426667"/>
                  </a:lnTo>
                  <a:close/>
                </a:path>
              </a:pathLst>
            </a:custGeom>
            <a:solidFill>
              <a:srgbClr val="007ACC"/>
            </a:solidFill>
          </p:spPr>
        </p:sp>
        <p:sp>
          <p:nvSpPr>
            <p:cNvPr id="14" name="TextBox 14"/>
            <p:cNvSpPr txBox="1"/>
            <p:nvPr/>
          </p:nvSpPr>
          <p:spPr>
            <a:xfrm>
              <a:off x="127238" y="-26674"/>
              <a:ext cx="559848" cy="255246"/>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16272529" y="0"/>
            <a:ext cx="5090326" cy="2667091"/>
            <a:chOff x="0" y="0"/>
            <a:chExt cx="814324" cy="426667"/>
          </a:xfrm>
        </p:grpSpPr>
        <p:sp>
          <p:nvSpPr>
            <p:cNvPr id="16" name="Freeform 16"/>
            <p:cNvSpPr/>
            <p:nvPr/>
          </p:nvSpPr>
          <p:spPr>
            <a:xfrm>
              <a:off x="0" y="0"/>
              <a:ext cx="814324" cy="426667"/>
            </a:xfrm>
            <a:custGeom>
              <a:avLst/>
              <a:gdLst/>
              <a:ahLst/>
              <a:cxnLst/>
              <a:rect l="l" t="t" r="r" b="b"/>
              <a:pathLst>
                <a:path w="814324" h="426667">
                  <a:moveTo>
                    <a:pt x="407162" y="426667"/>
                  </a:moveTo>
                  <a:lnTo>
                    <a:pt x="814324" y="0"/>
                  </a:lnTo>
                  <a:lnTo>
                    <a:pt x="0" y="0"/>
                  </a:lnTo>
                  <a:lnTo>
                    <a:pt x="407162" y="426667"/>
                  </a:lnTo>
                  <a:close/>
                </a:path>
              </a:pathLst>
            </a:custGeom>
            <a:solidFill>
              <a:srgbClr val="007ACC"/>
            </a:solidFill>
          </p:spPr>
        </p:sp>
        <p:sp>
          <p:nvSpPr>
            <p:cNvPr id="17" name="TextBox 17"/>
            <p:cNvSpPr txBox="1"/>
            <p:nvPr/>
          </p:nvSpPr>
          <p:spPr>
            <a:xfrm>
              <a:off x="127238" y="-26674"/>
              <a:ext cx="559848" cy="255246"/>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a:off x="-2545163" y="-923787"/>
            <a:ext cx="5090326" cy="2667091"/>
            <a:chOff x="0" y="0"/>
            <a:chExt cx="814324" cy="426667"/>
          </a:xfrm>
        </p:grpSpPr>
        <p:sp>
          <p:nvSpPr>
            <p:cNvPr id="19" name="Freeform 19"/>
            <p:cNvSpPr/>
            <p:nvPr/>
          </p:nvSpPr>
          <p:spPr>
            <a:xfrm>
              <a:off x="0" y="0"/>
              <a:ext cx="814324" cy="426667"/>
            </a:xfrm>
            <a:custGeom>
              <a:avLst/>
              <a:gdLst/>
              <a:ahLst/>
              <a:cxnLst/>
              <a:rect l="l" t="t" r="r" b="b"/>
              <a:pathLst>
                <a:path w="814324" h="426667">
                  <a:moveTo>
                    <a:pt x="407162" y="426667"/>
                  </a:moveTo>
                  <a:lnTo>
                    <a:pt x="814324" y="0"/>
                  </a:lnTo>
                  <a:lnTo>
                    <a:pt x="0" y="0"/>
                  </a:lnTo>
                  <a:lnTo>
                    <a:pt x="407162" y="426667"/>
                  </a:lnTo>
                  <a:close/>
                </a:path>
              </a:pathLst>
            </a:custGeom>
            <a:solidFill>
              <a:srgbClr val="005A99"/>
            </a:solidFill>
          </p:spPr>
        </p:sp>
        <p:sp>
          <p:nvSpPr>
            <p:cNvPr id="20" name="TextBox 20"/>
            <p:cNvSpPr txBox="1"/>
            <p:nvPr/>
          </p:nvSpPr>
          <p:spPr>
            <a:xfrm>
              <a:off x="127238" y="-26674"/>
              <a:ext cx="559848" cy="255246"/>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6272529" y="-923787"/>
            <a:ext cx="5090326" cy="2667091"/>
            <a:chOff x="0" y="0"/>
            <a:chExt cx="814324" cy="426667"/>
          </a:xfrm>
        </p:grpSpPr>
        <p:sp>
          <p:nvSpPr>
            <p:cNvPr id="22" name="Freeform 22"/>
            <p:cNvSpPr/>
            <p:nvPr/>
          </p:nvSpPr>
          <p:spPr>
            <a:xfrm>
              <a:off x="0" y="0"/>
              <a:ext cx="814324" cy="426667"/>
            </a:xfrm>
            <a:custGeom>
              <a:avLst/>
              <a:gdLst/>
              <a:ahLst/>
              <a:cxnLst/>
              <a:rect l="l" t="t" r="r" b="b"/>
              <a:pathLst>
                <a:path w="814324" h="426667">
                  <a:moveTo>
                    <a:pt x="407162" y="426667"/>
                  </a:moveTo>
                  <a:lnTo>
                    <a:pt x="814324" y="0"/>
                  </a:lnTo>
                  <a:lnTo>
                    <a:pt x="0" y="0"/>
                  </a:lnTo>
                  <a:lnTo>
                    <a:pt x="407162" y="426667"/>
                  </a:lnTo>
                  <a:close/>
                </a:path>
              </a:pathLst>
            </a:custGeom>
            <a:solidFill>
              <a:srgbClr val="005A99"/>
            </a:solidFill>
          </p:spPr>
        </p:sp>
        <p:sp>
          <p:nvSpPr>
            <p:cNvPr id="23" name="TextBox 23"/>
            <p:cNvSpPr txBox="1"/>
            <p:nvPr/>
          </p:nvSpPr>
          <p:spPr>
            <a:xfrm>
              <a:off x="127238" y="-26674"/>
              <a:ext cx="559848" cy="255246"/>
            </a:xfrm>
            <a:prstGeom prst="rect">
              <a:avLst/>
            </a:prstGeom>
          </p:spPr>
          <p:txBody>
            <a:bodyPr lIns="50800" tIns="50800" rIns="50800" bIns="50800" rtlCol="0" anchor="ctr"/>
            <a:lstStyle/>
            <a:p>
              <a:pPr algn="ctr">
                <a:lnSpc>
                  <a:spcPts val="2659"/>
                </a:lnSpc>
              </a:pPr>
              <a:endParaRPr/>
            </a:p>
          </p:txBody>
        </p:sp>
      </p:grpSp>
      <p:sp>
        <p:nvSpPr>
          <p:cNvPr id="24" name="TextBox 24"/>
          <p:cNvSpPr txBox="1"/>
          <p:nvPr/>
        </p:nvSpPr>
        <p:spPr>
          <a:xfrm>
            <a:off x="4362269" y="781095"/>
            <a:ext cx="9563463" cy="1038225"/>
          </a:xfrm>
          <a:prstGeom prst="rect">
            <a:avLst/>
          </a:prstGeom>
        </p:spPr>
        <p:txBody>
          <a:bodyPr lIns="0" tIns="0" rIns="0" bIns="0" rtlCol="0" anchor="t">
            <a:spAutoFit/>
          </a:bodyPr>
          <a:lstStyle/>
          <a:p>
            <a:pPr algn="ctr">
              <a:lnSpc>
                <a:spcPts val="7707"/>
              </a:lnSpc>
            </a:pPr>
            <a:r>
              <a:rPr lang="en-US" sz="6422" b="1">
                <a:solidFill>
                  <a:srgbClr val="003B66"/>
                </a:solidFill>
                <a:latin typeface="Poppins Bold"/>
                <a:ea typeface="Poppins Bold"/>
                <a:cs typeface="Poppins Bold"/>
                <a:sym typeface="Poppins Bold"/>
              </a:rPr>
              <a:t>Nature and Nurture</a:t>
            </a:r>
          </a:p>
        </p:txBody>
      </p:sp>
      <p:sp>
        <p:nvSpPr>
          <p:cNvPr id="25" name="TextBox 25"/>
          <p:cNvSpPr txBox="1"/>
          <p:nvPr/>
        </p:nvSpPr>
        <p:spPr>
          <a:xfrm>
            <a:off x="1808590" y="3278516"/>
            <a:ext cx="15053002" cy="4967604"/>
          </a:xfrm>
          <a:prstGeom prst="rect">
            <a:avLst/>
          </a:prstGeom>
        </p:spPr>
        <p:txBody>
          <a:bodyPr lIns="0" tIns="0" rIns="0" bIns="0" rtlCol="0" anchor="t">
            <a:spAutoFit/>
          </a:bodyPr>
          <a:lstStyle/>
          <a:p>
            <a:pPr marL="604524" lvl="1" indent="-302262" algn="l">
              <a:lnSpc>
                <a:spcPts val="3920"/>
              </a:lnSpc>
              <a:buFont typeface="Arial"/>
              <a:buChar char="•"/>
            </a:pPr>
            <a:r>
              <a:rPr lang="en-US" sz="2800" dirty="0">
                <a:solidFill>
                  <a:srgbClr val="000000"/>
                </a:solidFill>
                <a:latin typeface="Poppins"/>
                <a:ea typeface="Poppins"/>
                <a:cs typeface="Poppins"/>
                <a:sym typeface="Poppins"/>
              </a:rPr>
              <a:t>The growth of Isaac is influenced by biological and environmental factors.</a:t>
            </a:r>
          </a:p>
          <a:p>
            <a:pPr algn="l">
              <a:lnSpc>
                <a:spcPts val="3920"/>
              </a:lnSpc>
            </a:pPr>
            <a:endParaRPr lang="en-US" sz="2800" dirty="0">
              <a:solidFill>
                <a:srgbClr val="000000"/>
              </a:solidFill>
              <a:latin typeface="Poppins"/>
              <a:ea typeface="Poppins"/>
              <a:cs typeface="Poppins"/>
              <a:sym typeface="Poppins"/>
            </a:endParaRPr>
          </a:p>
          <a:p>
            <a:pPr marL="604524" lvl="1" indent="-302262" algn="l">
              <a:lnSpc>
                <a:spcPts val="3920"/>
              </a:lnSpc>
              <a:buFont typeface="Arial"/>
              <a:buChar char="•"/>
            </a:pPr>
            <a:r>
              <a:rPr lang="en-US" sz="2800" dirty="0">
                <a:solidFill>
                  <a:srgbClr val="000000"/>
                </a:solidFill>
                <a:latin typeface="Poppins"/>
                <a:ea typeface="Poppins"/>
                <a:cs typeface="Poppins"/>
                <a:sym typeface="Poppins"/>
              </a:rPr>
              <a:t>Nature can encompass Isaac’s temperament of Isaac, sensitivity to stress, level of brain development and natural confidence.</a:t>
            </a:r>
          </a:p>
          <a:p>
            <a:pPr algn="l">
              <a:lnSpc>
                <a:spcPts val="3920"/>
              </a:lnSpc>
            </a:pPr>
            <a:endParaRPr lang="en-US" sz="2800" dirty="0">
              <a:solidFill>
                <a:srgbClr val="000000"/>
              </a:solidFill>
              <a:latin typeface="Poppins"/>
              <a:ea typeface="Poppins"/>
              <a:cs typeface="Poppins"/>
              <a:sym typeface="Poppins"/>
            </a:endParaRPr>
          </a:p>
          <a:p>
            <a:pPr marL="604524" lvl="1" indent="-302262" algn="l">
              <a:lnSpc>
                <a:spcPts val="3920"/>
              </a:lnSpc>
              <a:buFont typeface="Arial"/>
              <a:buChar char="•"/>
            </a:pPr>
            <a:r>
              <a:rPr lang="en-US" sz="2800" dirty="0">
                <a:solidFill>
                  <a:srgbClr val="000000"/>
                </a:solidFill>
                <a:latin typeface="Poppins"/>
                <a:ea typeface="Poppins"/>
                <a:cs typeface="Poppins"/>
                <a:sym typeface="Poppins"/>
              </a:rPr>
              <a:t>Nurture is quality of caregiving and childcare disruption, child relocation, and social and family support (Richter, Lye and Proulx, 2018).</a:t>
            </a:r>
          </a:p>
          <a:p>
            <a:pPr algn="l">
              <a:lnSpc>
                <a:spcPts val="3920"/>
              </a:lnSpc>
            </a:pPr>
            <a:endParaRPr lang="en-US" sz="2800" dirty="0">
              <a:solidFill>
                <a:srgbClr val="000000"/>
              </a:solidFill>
              <a:latin typeface="Poppins"/>
              <a:ea typeface="Poppins"/>
              <a:cs typeface="Poppins"/>
              <a:sym typeface="Poppins"/>
            </a:endParaRPr>
          </a:p>
          <a:p>
            <a:pPr marL="604524" lvl="1" indent="-302262" algn="l">
              <a:lnSpc>
                <a:spcPts val="3920"/>
              </a:lnSpc>
              <a:buFont typeface="Arial"/>
              <a:buChar char="•"/>
            </a:pPr>
            <a:r>
              <a:rPr lang="en-US" sz="2800" dirty="0">
                <a:solidFill>
                  <a:srgbClr val="000000"/>
                </a:solidFill>
                <a:latin typeface="Poppins"/>
                <a:ea typeface="Poppins"/>
                <a:cs typeface="Poppins"/>
                <a:sym typeface="Poppins"/>
              </a:rPr>
              <a:t>Attachment theory </a:t>
            </a:r>
            <a:r>
              <a:rPr lang="en-US" sz="2800" dirty="0" err="1">
                <a:solidFill>
                  <a:srgbClr val="000000"/>
                </a:solidFill>
                <a:latin typeface="Poppins"/>
                <a:ea typeface="Poppins"/>
                <a:cs typeface="Poppins"/>
                <a:sym typeface="Poppins"/>
              </a:rPr>
              <a:t>emphasises</a:t>
            </a:r>
            <a:r>
              <a:rPr lang="en-US" sz="2800" dirty="0">
                <a:solidFill>
                  <a:srgbClr val="000000"/>
                </a:solidFill>
                <a:latin typeface="Poppins"/>
                <a:ea typeface="Poppins"/>
                <a:cs typeface="Poppins"/>
                <a:sym typeface="Poppins"/>
              </a:rPr>
              <a:t> a lot, yet Isaac has his own temperament that should be considered.</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2"/>
            <a:stretch>
              <a:fillRect l="-12888" r="-12888"/>
            </a:stretch>
          </a:blipFill>
        </p:spPr>
      </p:sp>
      <p:grpSp>
        <p:nvGrpSpPr>
          <p:cNvPr id="3" name="Group 3"/>
          <p:cNvGrpSpPr/>
          <p:nvPr/>
        </p:nvGrpSpPr>
        <p:grpSpPr>
          <a:xfrm>
            <a:off x="-1335483" y="1028700"/>
            <a:ext cx="8509327" cy="2256119"/>
            <a:chOff x="0" y="0"/>
            <a:chExt cx="2299208" cy="609600"/>
          </a:xfrm>
        </p:grpSpPr>
        <p:sp>
          <p:nvSpPr>
            <p:cNvPr id="4" name="Freeform 4"/>
            <p:cNvSpPr/>
            <p:nvPr/>
          </p:nvSpPr>
          <p:spPr>
            <a:xfrm>
              <a:off x="0" y="0"/>
              <a:ext cx="2299208" cy="609600"/>
            </a:xfrm>
            <a:custGeom>
              <a:avLst/>
              <a:gdLst/>
              <a:ahLst/>
              <a:cxnLst/>
              <a:rect l="l" t="t" r="r" b="b"/>
              <a:pathLst>
                <a:path w="2299208" h="609600">
                  <a:moveTo>
                    <a:pt x="203200" y="0"/>
                  </a:moveTo>
                  <a:lnTo>
                    <a:pt x="2299208" y="0"/>
                  </a:lnTo>
                  <a:lnTo>
                    <a:pt x="2096008" y="609600"/>
                  </a:lnTo>
                  <a:lnTo>
                    <a:pt x="0" y="609600"/>
                  </a:lnTo>
                  <a:lnTo>
                    <a:pt x="203200" y="0"/>
                  </a:lnTo>
                  <a:close/>
                </a:path>
              </a:pathLst>
            </a:custGeom>
            <a:solidFill>
              <a:srgbClr val="005A99"/>
            </a:solidFill>
          </p:spPr>
        </p:sp>
        <p:sp>
          <p:nvSpPr>
            <p:cNvPr id="5" name="TextBox 5"/>
            <p:cNvSpPr txBox="1"/>
            <p:nvPr/>
          </p:nvSpPr>
          <p:spPr>
            <a:xfrm>
              <a:off x="101600" y="-57150"/>
              <a:ext cx="2096008" cy="666750"/>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5428002" y="9663831"/>
            <a:ext cx="8539631" cy="2256119"/>
            <a:chOff x="0" y="0"/>
            <a:chExt cx="2307396" cy="609600"/>
          </a:xfrm>
        </p:grpSpPr>
        <p:sp>
          <p:nvSpPr>
            <p:cNvPr id="7" name="Freeform 7"/>
            <p:cNvSpPr/>
            <p:nvPr/>
          </p:nvSpPr>
          <p:spPr>
            <a:xfrm>
              <a:off x="0" y="0"/>
              <a:ext cx="2307396" cy="609600"/>
            </a:xfrm>
            <a:custGeom>
              <a:avLst/>
              <a:gdLst/>
              <a:ahLst/>
              <a:cxnLst/>
              <a:rect l="l" t="t" r="r" b="b"/>
              <a:pathLst>
                <a:path w="2307396" h="609600">
                  <a:moveTo>
                    <a:pt x="203200" y="0"/>
                  </a:moveTo>
                  <a:lnTo>
                    <a:pt x="2307396" y="0"/>
                  </a:lnTo>
                  <a:lnTo>
                    <a:pt x="2104196" y="609600"/>
                  </a:lnTo>
                  <a:lnTo>
                    <a:pt x="0" y="609600"/>
                  </a:lnTo>
                  <a:lnTo>
                    <a:pt x="203200" y="0"/>
                  </a:lnTo>
                  <a:close/>
                </a:path>
              </a:pathLst>
            </a:custGeom>
            <a:gradFill rotWithShape="1">
              <a:gsLst>
                <a:gs pos="0">
                  <a:srgbClr val="007ACC">
                    <a:alpha val="100000"/>
                  </a:srgbClr>
                </a:gs>
                <a:gs pos="100000">
                  <a:srgbClr val="005A99">
                    <a:alpha val="100000"/>
                  </a:srgbClr>
                </a:gs>
              </a:gsLst>
              <a:path path="circle">
                <a:fillToRect l="50000" t="50000" r="50000" b="50000"/>
              </a:path>
            </a:gradFill>
            <a:ln cap="sq">
              <a:noFill/>
              <a:prstDash val="solid"/>
              <a:miter/>
            </a:ln>
          </p:spPr>
        </p:sp>
        <p:sp>
          <p:nvSpPr>
            <p:cNvPr id="8" name="TextBox 8"/>
            <p:cNvSpPr txBox="1"/>
            <p:nvPr/>
          </p:nvSpPr>
          <p:spPr>
            <a:xfrm>
              <a:off x="101600" y="-57150"/>
              <a:ext cx="2104196" cy="666750"/>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9" name="Group 9"/>
          <p:cNvGrpSpPr/>
          <p:nvPr/>
        </p:nvGrpSpPr>
        <p:grpSpPr>
          <a:xfrm>
            <a:off x="-749462" y="9663831"/>
            <a:ext cx="7063598" cy="2256119"/>
            <a:chOff x="0" y="0"/>
            <a:chExt cx="1908574" cy="609600"/>
          </a:xfrm>
        </p:grpSpPr>
        <p:sp>
          <p:nvSpPr>
            <p:cNvPr id="10" name="Freeform 10"/>
            <p:cNvSpPr/>
            <p:nvPr/>
          </p:nvSpPr>
          <p:spPr>
            <a:xfrm>
              <a:off x="0" y="0"/>
              <a:ext cx="1908574" cy="609600"/>
            </a:xfrm>
            <a:custGeom>
              <a:avLst/>
              <a:gdLst/>
              <a:ahLst/>
              <a:cxnLst/>
              <a:rect l="l" t="t" r="r" b="b"/>
              <a:pathLst>
                <a:path w="1908574" h="609600">
                  <a:moveTo>
                    <a:pt x="203200" y="0"/>
                  </a:moveTo>
                  <a:lnTo>
                    <a:pt x="1908574" y="0"/>
                  </a:lnTo>
                  <a:lnTo>
                    <a:pt x="1705374" y="609600"/>
                  </a:lnTo>
                  <a:lnTo>
                    <a:pt x="0" y="609600"/>
                  </a:lnTo>
                  <a:lnTo>
                    <a:pt x="203200" y="0"/>
                  </a:lnTo>
                  <a:close/>
                </a:path>
              </a:pathLst>
            </a:custGeom>
            <a:solidFill>
              <a:srgbClr val="003B66"/>
            </a:solidFill>
          </p:spPr>
        </p:sp>
        <p:sp>
          <p:nvSpPr>
            <p:cNvPr id="11" name="TextBox 11"/>
            <p:cNvSpPr txBox="1"/>
            <p:nvPr/>
          </p:nvSpPr>
          <p:spPr>
            <a:xfrm>
              <a:off x="101600" y="-57150"/>
              <a:ext cx="1705374" cy="666750"/>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1028700" y="1372860"/>
            <a:ext cx="16847461" cy="1567799"/>
            <a:chOff x="0" y="0"/>
            <a:chExt cx="6550720" cy="609600"/>
          </a:xfrm>
        </p:grpSpPr>
        <p:sp>
          <p:nvSpPr>
            <p:cNvPr id="13" name="Freeform 13"/>
            <p:cNvSpPr/>
            <p:nvPr/>
          </p:nvSpPr>
          <p:spPr>
            <a:xfrm>
              <a:off x="0" y="0"/>
              <a:ext cx="6550720" cy="609600"/>
            </a:xfrm>
            <a:custGeom>
              <a:avLst/>
              <a:gdLst/>
              <a:ahLst/>
              <a:cxnLst/>
              <a:rect l="l" t="t" r="r" b="b"/>
              <a:pathLst>
                <a:path w="6550720" h="609600">
                  <a:moveTo>
                    <a:pt x="203200" y="0"/>
                  </a:moveTo>
                  <a:lnTo>
                    <a:pt x="6550720" y="0"/>
                  </a:lnTo>
                  <a:lnTo>
                    <a:pt x="6347520" y="609600"/>
                  </a:lnTo>
                  <a:lnTo>
                    <a:pt x="0" y="609600"/>
                  </a:lnTo>
                  <a:lnTo>
                    <a:pt x="203200" y="0"/>
                  </a:lnTo>
                  <a:close/>
                </a:path>
              </a:pathLst>
            </a:custGeom>
            <a:solidFill>
              <a:srgbClr val="007ACC"/>
            </a:solidFill>
          </p:spPr>
        </p:sp>
        <p:sp>
          <p:nvSpPr>
            <p:cNvPr id="14" name="TextBox 14"/>
            <p:cNvSpPr txBox="1"/>
            <p:nvPr/>
          </p:nvSpPr>
          <p:spPr>
            <a:xfrm>
              <a:off x="101600" y="-57150"/>
              <a:ext cx="6347520" cy="666750"/>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539306" y="3988405"/>
            <a:ext cx="16891553" cy="5269895"/>
            <a:chOff x="0" y="0"/>
            <a:chExt cx="2293929" cy="715669"/>
          </a:xfrm>
        </p:grpSpPr>
        <p:sp>
          <p:nvSpPr>
            <p:cNvPr id="16" name="Freeform 16"/>
            <p:cNvSpPr/>
            <p:nvPr/>
          </p:nvSpPr>
          <p:spPr>
            <a:xfrm>
              <a:off x="0" y="0"/>
              <a:ext cx="2293929" cy="715669"/>
            </a:xfrm>
            <a:custGeom>
              <a:avLst/>
              <a:gdLst/>
              <a:ahLst/>
              <a:cxnLst/>
              <a:rect l="l" t="t" r="r" b="b"/>
              <a:pathLst>
                <a:path w="2293929" h="715669">
                  <a:moveTo>
                    <a:pt x="203200" y="0"/>
                  </a:moveTo>
                  <a:lnTo>
                    <a:pt x="2293929" y="0"/>
                  </a:lnTo>
                  <a:lnTo>
                    <a:pt x="2090729" y="715669"/>
                  </a:lnTo>
                  <a:lnTo>
                    <a:pt x="0" y="715669"/>
                  </a:lnTo>
                  <a:lnTo>
                    <a:pt x="203200" y="0"/>
                  </a:lnTo>
                  <a:close/>
                </a:path>
              </a:pathLst>
            </a:custGeom>
            <a:gradFill rotWithShape="1">
              <a:gsLst>
                <a:gs pos="0">
                  <a:srgbClr val="007ACC">
                    <a:alpha val="100000"/>
                  </a:srgbClr>
                </a:gs>
                <a:gs pos="100000">
                  <a:srgbClr val="005A99">
                    <a:alpha val="100000"/>
                  </a:srgbClr>
                </a:gs>
              </a:gsLst>
              <a:path path="circle">
                <a:fillToRect l="50000" t="50000" r="50000" b="50000"/>
              </a:path>
            </a:gradFill>
            <a:ln cap="sq">
              <a:noFill/>
              <a:prstDash val="solid"/>
              <a:miter/>
            </a:ln>
          </p:spPr>
        </p:sp>
        <p:sp>
          <p:nvSpPr>
            <p:cNvPr id="17" name="TextBox 17"/>
            <p:cNvSpPr txBox="1"/>
            <p:nvPr/>
          </p:nvSpPr>
          <p:spPr>
            <a:xfrm>
              <a:off x="101600" y="-57150"/>
              <a:ext cx="2090729" cy="772819"/>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18" name="Freeform 18"/>
          <p:cNvSpPr/>
          <p:nvPr/>
        </p:nvSpPr>
        <p:spPr>
          <a:xfrm>
            <a:off x="16392813" y="0"/>
            <a:ext cx="2076091" cy="1996419"/>
          </a:xfrm>
          <a:custGeom>
            <a:avLst/>
            <a:gdLst/>
            <a:ahLst/>
            <a:cxnLst/>
            <a:rect l="l" t="t" r="r" b="b"/>
            <a:pathLst>
              <a:path w="2076091" h="1996419">
                <a:moveTo>
                  <a:pt x="0" y="0"/>
                </a:moveTo>
                <a:lnTo>
                  <a:pt x="2076092" y="0"/>
                </a:lnTo>
                <a:lnTo>
                  <a:pt x="2076092" y="1996419"/>
                </a:lnTo>
                <a:lnTo>
                  <a:pt x="0" y="1996419"/>
                </a:lnTo>
                <a:lnTo>
                  <a:pt x="0" y="0"/>
                </a:lnTo>
                <a:close/>
              </a:path>
            </a:pathLst>
          </a:custGeom>
          <a:blipFill>
            <a:blip>
              <a:extLst>
                <a:ext uri="{96DAC541-7B7A-43D3-8B79-37D633B846F1}">
                  <asvg:svgBlip xmlns:asvg="http://schemas.microsoft.com/office/drawing/2016/SVG/main" r:embed="rId3"/>
                </a:ext>
              </a:extLst>
            </a:blip>
            <a:stretch>
              <a:fillRect l="-98199" b="-106108"/>
            </a:stretch>
          </a:blipFill>
        </p:spPr>
      </p:sp>
      <p:sp>
        <p:nvSpPr>
          <p:cNvPr id="19" name="Freeform 19"/>
          <p:cNvSpPr/>
          <p:nvPr/>
        </p:nvSpPr>
        <p:spPr>
          <a:xfrm>
            <a:off x="17259300" y="0"/>
            <a:ext cx="2076091" cy="1996419"/>
          </a:xfrm>
          <a:custGeom>
            <a:avLst/>
            <a:gdLst/>
            <a:ahLst/>
            <a:cxnLst/>
            <a:rect l="l" t="t" r="r" b="b"/>
            <a:pathLst>
              <a:path w="2076091" h="1996419">
                <a:moveTo>
                  <a:pt x="0" y="0"/>
                </a:moveTo>
                <a:lnTo>
                  <a:pt x="2076091" y="0"/>
                </a:lnTo>
                <a:lnTo>
                  <a:pt x="2076091" y="1996419"/>
                </a:lnTo>
                <a:lnTo>
                  <a:pt x="0" y="1996419"/>
                </a:lnTo>
                <a:lnTo>
                  <a:pt x="0" y="0"/>
                </a:lnTo>
                <a:close/>
              </a:path>
            </a:pathLst>
          </a:custGeom>
          <a:blipFill>
            <a:blip>
              <a:extLst>
                <a:ext uri="{96DAC541-7B7A-43D3-8B79-37D633B846F1}">
                  <asvg:svgBlip xmlns:asvg="http://schemas.microsoft.com/office/drawing/2016/SVG/main" r:embed="rId4"/>
                </a:ext>
              </a:extLst>
            </a:blip>
            <a:stretch>
              <a:fillRect l="-98199" b="-106108"/>
            </a:stretch>
          </a:blipFill>
        </p:spPr>
      </p:sp>
      <p:sp>
        <p:nvSpPr>
          <p:cNvPr id="20" name="Freeform 20"/>
          <p:cNvSpPr/>
          <p:nvPr/>
        </p:nvSpPr>
        <p:spPr>
          <a:xfrm>
            <a:off x="16791162" y="2233776"/>
            <a:ext cx="4252408" cy="3752750"/>
          </a:xfrm>
          <a:custGeom>
            <a:avLst/>
            <a:gdLst/>
            <a:ahLst/>
            <a:cxnLst/>
            <a:rect l="l" t="t" r="r" b="b"/>
            <a:pathLst>
              <a:path w="4252408" h="3752750">
                <a:moveTo>
                  <a:pt x="0" y="0"/>
                </a:moveTo>
                <a:lnTo>
                  <a:pt x="4252407" y="0"/>
                </a:lnTo>
                <a:lnTo>
                  <a:pt x="4252407" y="3752750"/>
                </a:lnTo>
                <a:lnTo>
                  <a:pt x="0" y="3752750"/>
                </a:lnTo>
                <a:lnTo>
                  <a:pt x="0" y="0"/>
                </a:lnTo>
                <a:close/>
              </a:path>
            </a:pathLst>
          </a:custGeom>
          <a:blipFill>
            <a:blip>
              <a:alphaModFix amt="19999"/>
              <a:extLst>
                <a:ext uri="{96DAC541-7B7A-43D3-8B79-37D633B846F1}">
                  <asvg:svgBlip xmlns:asvg="http://schemas.microsoft.com/office/drawing/2016/SVG/main" r:embed="rId5"/>
                </a:ext>
              </a:extLst>
            </a:blip>
            <a:stretch>
              <a:fillRect/>
            </a:stretch>
          </a:blipFill>
        </p:spPr>
      </p:sp>
      <p:grpSp>
        <p:nvGrpSpPr>
          <p:cNvPr id="21" name="Group 21"/>
          <p:cNvGrpSpPr/>
          <p:nvPr/>
        </p:nvGrpSpPr>
        <p:grpSpPr>
          <a:xfrm rot="-10800000">
            <a:off x="14436652" y="9663831"/>
            <a:ext cx="4303421" cy="1028700"/>
            <a:chOff x="0" y="0"/>
            <a:chExt cx="2550176" cy="609600"/>
          </a:xfrm>
        </p:grpSpPr>
        <p:sp>
          <p:nvSpPr>
            <p:cNvPr id="22" name="Freeform 22"/>
            <p:cNvSpPr/>
            <p:nvPr/>
          </p:nvSpPr>
          <p:spPr>
            <a:xfrm>
              <a:off x="0" y="0"/>
              <a:ext cx="2550176" cy="609600"/>
            </a:xfrm>
            <a:custGeom>
              <a:avLst/>
              <a:gdLst/>
              <a:ahLst/>
              <a:cxnLst/>
              <a:rect l="l" t="t" r="r" b="b"/>
              <a:pathLst>
                <a:path w="2550176" h="609600">
                  <a:moveTo>
                    <a:pt x="203200" y="609600"/>
                  </a:moveTo>
                  <a:lnTo>
                    <a:pt x="2346976" y="609600"/>
                  </a:lnTo>
                  <a:lnTo>
                    <a:pt x="2550176" y="0"/>
                  </a:lnTo>
                  <a:lnTo>
                    <a:pt x="0" y="0"/>
                  </a:lnTo>
                  <a:lnTo>
                    <a:pt x="203200" y="609600"/>
                  </a:lnTo>
                  <a:close/>
                </a:path>
              </a:pathLst>
            </a:custGeom>
            <a:solidFill>
              <a:srgbClr val="005A99"/>
            </a:solidFill>
          </p:spPr>
        </p:sp>
        <p:sp>
          <p:nvSpPr>
            <p:cNvPr id="23" name="TextBox 23"/>
            <p:cNvSpPr txBox="1"/>
            <p:nvPr/>
          </p:nvSpPr>
          <p:spPr>
            <a:xfrm>
              <a:off x="127000" y="-57150"/>
              <a:ext cx="2296176" cy="666750"/>
            </a:xfrm>
            <a:prstGeom prst="rect">
              <a:avLst/>
            </a:prstGeom>
          </p:spPr>
          <p:txBody>
            <a:bodyPr lIns="50800" tIns="50800" rIns="50800" bIns="50800" rtlCol="0" anchor="ctr"/>
            <a:lstStyle/>
            <a:p>
              <a:pPr algn="ctr">
                <a:lnSpc>
                  <a:spcPts val="2659"/>
                </a:lnSpc>
              </a:pPr>
              <a:endParaRPr/>
            </a:p>
          </p:txBody>
        </p:sp>
      </p:grpSp>
      <p:grpSp>
        <p:nvGrpSpPr>
          <p:cNvPr id="24" name="Group 24"/>
          <p:cNvGrpSpPr/>
          <p:nvPr/>
        </p:nvGrpSpPr>
        <p:grpSpPr>
          <a:xfrm>
            <a:off x="13118638" y="9469222"/>
            <a:ext cx="3717913" cy="2256119"/>
            <a:chOff x="0" y="0"/>
            <a:chExt cx="1004575" cy="609600"/>
          </a:xfrm>
        </p:grpSpPr>
        <p:sp>
          <p:nvSpPr>
            <p:cNvPr id="25" name="Freeform 25"/>
            <p:cNvSpPr/>
            <p:nvPr/>
          </p:nvSpPr>
          <p:spPr>
            <a:xfrm>
              <a:off x="0" y="0"/>
              <a:ext cx="1004575" cy="609600"/>
            </a:xfrm>
            <a:custGeom>
              <a:avLst/>
              <a:gdLst/>
              <a:ahLst/>
              <a:cxnLst/>
              <a:rect l="l" t="t" r="r" b="b"/>
              <a:pathLst>
                <a:path w="1004575" h="609600">
                  <a:moveTo>
                    <a:pt x="203200" y="0"/>
                  </a:moveTo>
                  <a:lnTo>
                    <a:pt x="1004575" y="0"/>
                  </a:lnTo>
                  <a:lnTo>
                    <a:pt x="801375" y="609600"/>
                  </a:lnTo>
                  <a:lnTo>
                    <a:pt x="0" y="609600"/>
                  </a:lnTo>
                  <a:lnTo>
                    <a:pt x="203200" y="0"/>
                  </a:lnTo>
                  <a:close/>
                </a:path>
              </a:pathLst>
            </a:custGeom>
            <a:solidFill>
              <a:srgbClr val="007ACC"/>
            </a:solidFill>
          </p:spPr>
        </p:sp>
        <p:sp>
          <p:nvSpPr>
            <p:cNvPr id="26" name="TextBox 26"/>
            <p:cNvSpPr txBox="1"/>
            <p:nvPr/>
          </p:nvSpPr>
          <p:spPr>
            <a:xfrm>
              <a:off x="101600" y="-57150"/>
              <a:ext cx="801375" cy="666750"/>
            </a:xfrm>
            <a:prstGeom prst="rect">
              <a:avLst/>
            </a:prstGeom>
          </p:spPr>
          <p:txBody>
            <a:bodyPr lIns="50800" tIns="50800" rIns="50800" bIns="50800" rtlCol="0" anchor="ctr"/>
            <a:lstStyle/>
            <a:p>
              <a:pPr algn="ctr">
                <a:lnSpc>
                  <a:spcPts val="2659"/>
                </a:lnSpc>
              </a:pPr>
              <a:endParaRPr/>
            </a:p>
          </p:txBody>
        </p:sp>
      </p:grpSp>
      <p:sp>
        <p:nvSpPr>
          <p:cNvPr id="27" name="TextBox 27"/>
          <p:cNvSpPr txBox="1"/>
          <p:nvPr/>
        </p:nvSpPr>
        <p:spPr>
          <a:xfrm>
            <a:off x="1655356" y="1651934"/>
            <a:ext cx="16641990" cy="981075"/>
          </a:xfrm>
          <a:prstGeom prst="rect">
            <a:avLst/>
          </a:prstGeom>
        </p:spPr>
        <p:txBody>
          <a:bodyPr lIns="0" tIns="0" rIns="0" bIns="0" rtlCol="0" anchor="t">
            <a:spAutoFit/>
          </a:bodyPr>
          <a:lstStyle/>
          <a:p>
            <a:pPr algn="l">
              <a:lnSpc>
                <a:spcPts val="7200"/>
              </a:lnSpc>
            </a:pPr>
            <a:r>
              <a:rPr lang="en-US" sz="6000" b="1">
                <a:solidFill>
                  <a:srgbClr val="FFFFFF"/>
                </a:solidFill>
                <a:latin typeface="Poppins Bold"/>
                <a:ea typeface="Poppins Bold"/>
                <a:cs typeface="Poppins Bold"/>
                <a:sym typeface="Poppins Bold"/>
              </a:rPr>
              <a:t> Theory-Informed Support Strategies</a:t>
            </a:r>
          </a:p>
        </p:txBody>
      </p:sp>
      <p:sp>
        <p:nvSpPr>
          <p:cNvPr id="28" name="TextBox 28"/>
          <p:cNvSpPr txBox="1"/>
          <p:nvPr/>
        </p:nvSpPr>
        <p:spPr>
          <a:xfrm>
            <a:off x="1743157" y="4214845"/>
            <a:ext cx="13445804" cy="4733925"/>
          </a:xfrm>
          <a:prstGeom prst="rect">
            <a:avLst/>
          </a:prstGeom>
        </p:spPr>
        <p:txBody>
          <a:bodyPr lIns="0" tIns="0" rIns="0" bIns="0" rtlCol="0" anchor="t">
            <a:spAutoFit/>
          </a:bodyPr>
          <a:lstStyle/>
          <a:p>
            <a:pPr marL="619946" lvl="1" indent="-309973" algn="l">
              <a:lnSpc>
                <a:spcPts val="3445"/>
              </a:lnSpc>
              <a:buFont typeface="Arial"/>
              <a:buChar char="•"/>
            </a:pPr>
            <a:r>
              <a:rPr lang="en-US" sz="2871" dirty="0">
                <a:solidFill>
                  <a:srgbClr val="FFFFFF"/>
                </a:solidFill>
                <a:latin typeface="Poppins"/>
                <a:ea typeface="Poppins"/>
                <a:cs typeface="Poppins"/>
                <a:sym typeface="Poppins"/>
              </a:rPr>
              <a:t>Isaac should have a regular key individual who will assist him in day to day activities and form a safe anchor in the environment.</a:t>
            </a:r>
          </a:p>
          <a:p>
            <a:pPr algn="l">
              <a:lnSpc>
                <a:spcPts val="3445"/>
              </a:lnSpc>
            </a:pPr>
            <a:endParaRPr lang="en-US" sz="2871" dirty="0">
              <a:solidFill>
                <a:srgbClr val="FFFFFF"/>
              </a:solidFill>
              <a:latin typeface="Poppins"/>
              <a:ea typeface="Poppins"/>
              <a:cs typeface="Poppins"/>
              <a:sym typeface="Poppins"/>
            </a:endParaRPr>
          </a:p>
          <a:p>
            <a:pPr marL="619946" lvl="1" indent="-309973" algn="l">
              <a:lnSpc>
                <a:spcPts val="3445"/>
              </a:lnSpc>
              <a:buFont typeface="Arial"/>
              <a:buChar char="•"/>
            </a:pPr>
            <a:r>
              <a:rPr lang="en-US" sz="2871" dirty="0">
                <a:solidFill>
                  <a:srgbClr val="FFFFFF"/>
                </a:solidFill>
                <a:latin typeface="Poppins"/>
                <a:ea typeface="Poppins"/>
                <a:cs typeface="Poppins"/>
                <a:sym typeface="Poppins"/>
              </a:rPr>
              <a:t>They should have a predictable separation routine, such as a brief goodbye, visual schedule and comfort object.</a:t>
            </a:r>
          </a:p>
          <a:p>
            <a:pPr algn="l">
              <a:lnSpc>
                <a:spcPts val="3445"/>
              </a:lnSpc>
            </a:pPr>
            <a:endParaRPr lang="en-US" sz="2871" dirty="0">
              <a:solidFill>
                <a:srgbClr val="FFFFFF"/>
              </a:solidFill>
              <a:latin typeface="Poppins"/>
              <a:ea typeface="Poppins"/>
              <a:cs typeface="Poppins"/>
              <a:sym typeface="Poppins"/>
            </a:endParaRPr>
          </a:p>
          <a:p>
            <a:pPr marL="619946" lvl="1" indent="-309973" algn="l">
              <a:lnSpc>
                <a:spcPts val="3445"/>
              </a:lnSpc>
              <a:buFont typeface="Arial"/>
              <a:buChar char="•"/>
            </a:pPr>
            <a:r>
              <a:rPr lang="en-US" sz="2871" dirty="0">
                <a:solidFill>
                  <a:srgbClr val="FFFFFF"/>
                </a:solidFill>
                <a:latin typeface="Poppins"/>
                <a:ea typeface="Poppins"/>
                <a:cs typeface="Poppins"/>
                <a:sym typeface="Poppins"/>
              </a:rPr>
              <a:t>Employing a calm emotional language should be used by staff members e.g.: You are sad because mum is leaving, but I am with you.</a:t>
            </a:r>
          </a:p>
          <a:p>
            <a:pPr algn="l">
              <a:lnSpc>
                <a:spcPts val="3445"/>
              </a:lnSpc>
            </a:pPr>
            <a:endParaRPr lang="en-US" sz="2871" dirty="0">
              <a:solidFill>
                <a:srgbClr val="FFFFFF"/>
              </a:solidFill>
              <a:latin typeface="Poppins"/>
              <a:ea typeface="Poppins"/>
              <a:cs typeface="Poppins"/>
              <a:sym typeface="Poppins"/>
            </a:endParaRPr>
          </a:p>
          <a:p>
            <a:pPr marL="619946" lvl="1" indent="-309973" algn="l">
              <a:lnSpc>
                <a:spcPts val="3445"/>
              </a:lnSpc>
              <a:buFont typeface="Arial"/>
              <a:buChar char="•"/>
            </a:pPr>
            <a:r>
              <a:rPr lang="en-US" sz="2871" dirty="0">
                <a:solidFill>
                  <a:srgbClr val="FFFFFF"/>
                </a:solidFill>
                <a:latin typeface="Poppins"/>
                <a:ea typeface="Poppins"/>
                <a:cs typeface="Poppins"/>
                <a:sym typeface="Poppins"/>
              </a:rPr>
              <a:t>These are attachment-oriented strategies that assist Isaac to feel secure, lessen distress and slowly gain independence.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2"/>
            <a:stretch>
              <a:fillRect l="-12888" r="-12888"/>
            </a:stretch>
          </a:blipFill>
        </p:spPr>
      </p:sp>
      <p:grpSp>
        <p:nvGrpSpPr>
          <p:cNvPr id="3" name="Group 3"/>
          <p:cNvGrpSpPr/>
          <p:nvPr/>
        </p:nvGrpSpPr>
        <p:grpSpPr>
          <a:xfrm>
            <a:off x="0" y="3689493"/>
            <a:ext cx="18288000" cy="6597507"/>
            <a:chOff x="0" y="0"/>
            <a:chExt cx="4816593" cy="1737615"/>
          </a:xfrm>
        </p:grpSpPr>
        <p:sp>
          <p:nvSpPr>
            <p:cNvPr id="4" name="Freeform 4"/>
            <p:cNvSpPr/>
            <p:nvPr/>
          </p:nvSpPr>
          <p:spPr>
            <a:xfrm>
              <a:off x="0" y="0"/>
              <a:ext cx="4816592" cy="1737615"/>
            </a:xfrm>
            <a:custGeom>
              <a:avLst/>
              <a:gdLst/>
              <a:ahLst/>
              <a:cxnLst/>
              <a:rect l="l" t="t" r="r" b="b"/>
              <a:pathLst>
                <a:path w="4816592" h="1737615">
                  <a:moveTo>
                    <a:pt x="0" y="0"/>
                  </a:moveTo>
                  <a:lnTo>
                    <a:pt x="4816592" y="0"/>
                  </a:lnTo>
                  <a:lnTo>
                    <a:pt x="4816592" y="1737615"/>
                  </a:lnTo>
                  <a:lnTo>
                    <a:pt x="0" y="1737615"/>
                  </a:lnTo>
                  <a:close/>
                </a:path>
              </a:pathLst>
            </a:custGeom>
            <a:solidFill>
              <a:srgbClr val="005A99"/>
            </a:solidFill>
          </p:spPr>
        </p:sp>
        <p:sp>
          <p:nvSpPr>
            <p:cNvPr id="5" name="TextBox 5"/>
            <p:cNvSpPr txBox="1"/>
            <p:nvPr/>
          </p:nvSpPr>
          <p:spPr>
            <a:xfrm>
              <a:off x="0" y="-57150"/>
              <a:ext cx="4816593" cy="1794765"/>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0" y="2829583"/>
            <a:ext cx="18288000" cy="859909"/>
            <a:chOff x="0" y="0"/>
            <a:chExt cx="4816593" cy="226478"/>
          </a:xfrm>
        </p:grpSpPr>
        <p:sp>
          <p:nvSpPr>
            <p:cNvPr id="7" name="Freeform 7"/>
            <p:cNvSpPr/>
            <p:nvPr/>
          </p:nvSpPr>
          <p:spPr>
            <a:xfrm>
              <a:off x="0" y="0"/>
              <a:ext cx="4816592" cy="226478"/>
            </a:xfrm>
            <a:custGeom>
              <a:avLst/>
              <a:gdLst/>
              <a:ahLst/>
              <a:cxnLst/>
              <a:rect l="l" t="t" r="r" b="b"/>
              <a:pathLst>
                <a:path w="4816592" h="226478">
                  <a:moveTo>
                    <a:pt x="0" y="0"/>
                  </a:moveTo>
                  <a:lnTo>
                    <a:pt x="4816592" y="0"/>
                  </a:lnTo>
                  <a:lnTo>
                    <a:pt x="4816592" y="226478"/>
                  </a:lnTo>
                  <a:lnTo>
                    <a:pt x="0" y="226478"/>
                  </a:lnTo>
                  <a:close/>
                </a:path>
              </a:pathLst>
            </a:custGeom>
            <a:solidFill>
              <a:srgbClr val="007ACC"/>
            </a:solidFill>
          </p:spPr>
        </p:sp>
        <p:sp>
          <p:nvSpPr>
            <p:cNvPr id="8" name="TextBox 8"/>
            <p:cNvSpPr txBox="1"/>
            <p:nvPr/>
          </p:nvSpPr>
          <p:spPr>
            <a:xfrm>
              <a:off x="0" y="-57150"/>
              <a:ext cx="4816593" cy="283628"/>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0" y="9823450"/>
            <a:ext cx="18288000" cy="1255644"/>
            <a:chOff x="0" y="0"/>
            <a:chExt cx="4816593" cy="330705"/>
          </a:xfrm>
        </p:grpSpPr>
        <p:sp>
          <p:nvSpPr>
            <p:cNvPr id="10" name="Freeform 10"/>
            <p:cNvSpPr/>
            <p:nvPr/>
          </p:nvSpPr>
          <p:spPr>
            <a:xfrm>
              <a:off x="0" y="0"/>
              <a:ext cx="4816592" cy="330705"/>
            </a:xfrm>
            <a:custGeom>
              <a:avLst/>
              <a:gdLst/>
              <a:ahLst/>
              <a:cxnLst/>
              <a:rect l="l" t="t" r="r" b="b"/>
              <a:pathLst>
                <a:path w="4816592" h="330705">
                  <a:moveTo>
                    <a:pt x="0" y="0"/>
                  </a:moveTo>
                  <a:lnTo>
                    <a:pt x="4816592" y="0"/>
                  </a:lnTo>
                  <a:lnTo>
                    <a:pt x="4816592" y="330705"/>
                  </a:lnTo>
                  <a:lnTo>
                    <a:pt x="0" y="330705"/>
                  </a:lnTo>
                  <a:close/>
                </a:path>
              </a:pathLst>
            </a:custGeom>
            <a:solidFill>
              <a:srgbClr val="003B66"/>
            </a:solidFill>
          </p:spPr>
        </p:sp>
        <p:sp>
          <p:nvSpPr>
            <p:cNvPr id="11" name="TextBox 11"/>
            <p:cNvSpPr txBox="1"/>
            <p:nvPr/>
          </p:nvSpPr>
          <p:spPr>
            <a:xfrm>
              <a:off x="0" y="-57150"/>
              <a:ext cx="4816593" cy="387855"/>
            </a:xfrm>
            <a:prstGeom prst="rect">
              <a:avLst/>
            </a:prstGeom>
          </p:spPr>
          <p:txBody>
            <a:bodyPr lIns="50800" tIns="50800" rIns="50800" bIns="50800" rtlCol="0" anchor="ctr"/>
            <a:lstStyle/>
            <a:p>
              <a:pPr algn="ctr">
                <a:lnSpc>
                  <a:spcPts val="2659"/>
                </a:lnSpc>
              </a:pPr>
              <a:endParaRPr/>
            </a:p>
          </p:txBody>
        </p:sp>
      </p:grpSp>
      <p:sp>
        <p:nvSpPr>
          <p:cNvPr id="12" name="Freeform 12"/>
          <p:cNvSpPr/>
          <p:nvPr/>
        </p:nvSpPr>
        <p:spPr>
          <a:xfrm>
            <a:off x="-583845" y="-336542"/>
            <a:ext cx="2220444" cy="1876275"/>
          </a:xfrm>
          <a:custGeom>
            <a:avLst/>
            <a:gdLst/>
            <a:ahLst/>
            <a:cxnLst/>
            <a:rect l="l" t="t" r="r" b="b"/>
            <a:pathLst>
              <a:path w="2220444" h="1876275">
                <a:moveTo>
                  <a:pt x="0" y="0"/>
                </a:moveTo>
                <a:lnTo>
                  <a:pt x="2220444" y="0"/>
                </a:lnTo>
                <a:lnTo>
                  <a:pt x="2220444" y="1876276"/>
                </a:lnTo>
                <a:lnTo>
                  <a:pt x="0" y="1876276"/>
                </a:lnTo>
                <a:lnTo>
                  <a:pt x="0" y="0"/>
                </a:lnTo>
                <a:close/>
              </a:path>
            </a:pathLst>
          </a:custGeom>
          <a:blipFill>
            <a:blip>
              <a:alphaModFix amt="21999"/>
              <a:extLst>
                <a:ext uri="{96DAC541-7B7A-43D3-8B79-37D633B846F1}">
                  <asvg:svgBlip xmlns:asvg="http://schemas.microsoft.com/office/drawing/2016/SVG/main" r:embed="rId3"/>
                </a:ext>
              </a:extLst>
            </a:blip>
            <a:stretch>
              <a:fillRect/>
            </a:stretch>
          </a:blipFill>
        </p:spPr>
      </p:sp>
      <p:sp>
        <p:nvSpPr>
          <p:cNvPr id="13" name="TextBox 13"/>
          <p:cNvSpPr txBox="1"/>
          <p:nvPr/>
        </p:nvSpPr>
        <p:spPr>
          <a:xfrm>
            <a:off x="1364606" y="240510"/>
            <a:ext cx="15894694" cy="2009775"/>
          </a:xfrm>
          <a:prstGeom prst="rect">
            <a:avLst/>
          </a:prstGeom>
        </p:spPr>
        <p:txBody>
          <a:bodyPr lIns="0" tIns="0" rIns="0" bIns="0" rtlCol="0" anchor="t">
            <a:spAutoFit/>
          </a:bodyPr>
          <a:lstStyle/>
          <a:p>
            <a:pPr algn="ctr">
              <a:lnSpc>
                <a:spcPts val="7707"/>
              </a:lnSpc>
            </a:pPr>
            <a:r>
              <a:rPr lang="en-US" sz="6422" b="1">
                <a:solidFill>
                  <a:srgbClr val="003B66"/>
                </a:solidFill>
                <a:latin typeface="Poppins Bold"/>
                <a:ea typeface="Poppins Bold"/>
                <a:cs typeface="Poppins Bold"/>
                <a:sym typeface="Poppins Bold"/>
              </a:rPr>
              <a:t>Play, Language and Multi-Agency Support</a:t>
            </a:r>
          </a:p>
        </p:txBody>
      </p:sp>
      <p:sp>
        <p:nvSpPr>
          <p:cNvPr id="14" name="TextBox 14"/>
          <p:cNvSpPr txBox="1"/>
          <p:nvPr/>
        </p:nvSpPr>
        <p:spPr>
          <a:xfrm>
            <a:off x="1028700" y="4229806"/>
            <a:ext cx="15743734" cy="4967604"/>
          </a:xfrm>
          <a:prstGeom prst="rect">
            <a:avLst/>
          </a:prstGeom>
        </p:spPr>
        <p:txBody>
          <a:bodyPr lIns="0" tIns="0" rIns="0" bIns="0" rtlCol="0" anchor="t">
            <a:spAutoFit/>
          </a:bodyPr>
          <a:lstStyle/>
          <a:p>
            <a:pPr marL="604524" lvl="1" indent="-302262" algn="l">
              <a:lnSpc>
                <a:spcPts val="3920"/>
              </a:lnSpc>
              <a:buFont typeface="Arial"/>
              <a:buChar char="•"/>
            </a:pPr>
            <a:r>
              <a:rPr lang="en-US" sz="2800">
                <a:solidFill>
                  <a:srgbClr val="FFFFFF"/>
                </a:solidFill>
                <a:latin typeface="Poppins"/>
                <a:ea typeface="Poppins"/>
                <a:cs typeface="Poppins"/>
                <a:sym typeface="Poppins"/>
              </a:rPr>
              <a:t>Isaac needs to be encouraged to learn in a calm playing environment and not forced to work in big groups.</a:t>
            </a:r>
          </a:p>
          <a:p>
            <a:pPr marL="604524" lvl="1" indent="-302262" algn="l">
              <a:lnSpc>
                <a:spcPts val="3920"/>
              </a:lnSpc>
              <a:buFont typeface="Arial"/>
              <a:buChar char="•"/>
            </a:pPr>
            <a:r>
              <a:rPr lang="en-US" sz="2800">
                <a:solidFill>
                  <a:srgbClr val="FFFFFF"/>
                </a:solidFill>
                <a:latin typeface="Poppins"/>
                <a:ea typeface="Poppins"/>
                <a:cs typeface="Poppins"/>
                <a:sym typeface="Poppins"/>
              </a:rPr>
              <a:t>His language growth can be assisted by small-group play, storytelling, singing, turn-taking games and shared reading.</a:t>
            </a:r>
          </a:p>
          <a:p>
            <a:pPr marL="604524" lvl="1" indent="-302262" algn="l">
              <a:lnSpc>
                <a:spcPts val="3920"/>
              </a:lnSpc>
              <a:buFont typeface="Arial"/>
              <a:buChar char="•"/>
            </a:pPr>
            <a:r>
              <a:rPr lang="en-US" sz="2800">
                <a:solidFill>
                  <a:srgbClr val="FFFFFF"/>
                </a:solidFill>
                <a:latin typeface="Poppins"/>
                <a:ea typeface="Poppins"/>
                <a:cs typeface="Poppins"/>
                <a:sym typeface="Poppins"/>
              </a:rPr>
              <a:t>Adults are expected to emulate simple language, elaborate on words used and compliment efforts to communicate on the part of Isaac.</a:t>
            </a:r>
          </a:p>
          <a:p>
            <a:pPr marL="604524" lvl="1" indent="-302262" algn="l">
              <a:lnSpc>
                <a:spcPts val="3920"/>
              </a:lnSpc>
              <a:buFont typeface="Arial"/>
              <a:buChar char="•"/>
            </a:pPr>
            <a:r>
              <a:rPr lang="en-US" sz="2800">
                <a:solidFill>
                  <a:srgbClr val="FFFFFF"/>
                </a:solidFill>
                <a:latin typeface="Poppins"/>
                <a:ea typeface="Poppins"/>
                <a:cs typeface="Poppins"/>
                <a:sym typeface="Poppins"/>
              </a:rPr>
              <a:t>These agencies could include the key person, health visitor, GP, family support worker and speech and language therapist.</a:t>
            </a:r>
          </a:p>
          <a:p>
            <a:pPr marL="604524" lvl="1" indent="-302262" algn="l">
              <a:lnSpc>
                <a:spcPts val="3920"/>
              </a:lnSpc>
              <a:buFont typeface="Arial"/>
              <a:buChar char="•"/>
            </a:pPr>
            <a:r>
              <a:rPr lang="en-US" sz="2800">
                <a:solidFill>
                  <a:srgbClr val="FFFFFF"/>
                </a:solidFill>
                <a:latin typeface="Poppins"/>
                <a:ea typeface="Poppins"/>
                <a:cs typeface="Poppins"/>
                <a:sym typeface="Poppins"/>
              </a:rPr>
              <a:t>Also needed is non-judgemental support of mother, modelling and signposting to local services.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2"/>
            <a:stretch>
              <a:fillRect l="-12888" r="-12888"/>
            </a:stretch>
          </a:blipFill>
        </p:spPr>
      </p:sp>
      <p:sp>
        <p:nvSpPr>
          <p:cNvPr id="3" name="Freeform 3"/>
          <p:cNvSpPr/>
          <p:nvPr/>
        </p:nvSpPr>
        <p:spPr>
          <a:xfrm>
            <a:off x="15147639" y="0"/>
            <a:ext cx="4223323" cy="4061249"/>
          </a:xfrm>
          <a:custGeom>
            <a:avLst/>
            <a:gdLst/>
            <a:ahLst/>
            <a:cxnLst/>
            <a:rect l="l" t="t" r="r" b="b"/>
            <a:pathLst>
              <a:path w="4223323" h="4061249">
                <a:moveTo>
                  <a:pt x="0" y="0"/>
                </a:moveTo>
                <a:lnTo>
                  <a:pt x="4223322" y="0"/>
                </a:lnTo>
                <a:lnTo>
                  <a:pt x="4223322" y="4061249"/>
                </a:lnTo>
                <a:lnTo>
                  <a:pt x="0" y="4061249"/>
                </a:lnTo>
                <a:lnTo>
                  <a:pt x="0" y="0"/>
                </a:lnTo>
                <a:close/>
              </a:path>
            </a:pathLst>
          </a:custGeom>
          <a:blipFill>
            <a:blip>
              <a:extLst>
                <a:ext uri="{96DAC541-7B7A-43D3-8B79-37D633B846F1}">
                  <asvg:svgBlip xmlns:asvg="http://schemas.microsoft.com/office/drawing/2016/SVG/main" r:embed="rId3"/>
                </a:ext>
              </a:extLst>
            </a:blip>
            <a:stretch>
              <a:fillRect l="-98199" b="-106108"/>
            </a:stretch>
          </a:blipFill>
        </p:spPr>
      </p:sp>
      <p:sp>
        <p:nvSpPr>
          <p:cNvPr id="4" name="Freeform 4"/>
          <p:cNvSpPr/>
          <p:nvPr/>
        </p:nvSpPr>
        <p:spPr>
          <a:xfrm>
            <a:off x="15761323" y="-503676"/>
            <a:ext cx="4223323" cy="4061249"/>
          </a:xfrm>
          <a:custGeom>
            <a:avLst/>
            <a:gdLst/>
            <a:ahLst/>
            <a:cxnLst/>
            <a:rect l="l" t="t" r="r" b="b"/>
            <a:pathLst>
              <a:path w="4223323" h="4061249">
                <a:moveTo>
                  <a:pt x="0" y="0"/>
                </a:moveTo>
                <a:lnTo>
                  <a:pt x="4223323" y="0"/>
                </a:lnTo>
                <a:lnTo>
                  <a:pt x="4223323" y="4061249"/>
                </a:lnTo>
                <a:lnTo>
                  <a:pt x="0" y="4061249"/>
                </a:lnTo>
                <a:lnTo>
                  <a:pt x="0" y="0"/>
                </a:lnTo>
                <a:close/>
              </a:path>
            </a:pathLst>
          </a:custGeom>
          <a:blipFill>
            <a:blip>
              <a:extLst>
                <a:ext uri="{96DAC541-7B7A-43D3-8B79-37D633B846F1}">
                  <asvg:svgBlip xmlns:asvg="http://schemas.microsoft.com/office/drawing/2016/SVG/main" r:embed="rId4"/>
                </a:ext>
              </a:extLst>
            </a:blip>
            <a:stretch>
              <a:fillRect l="-98199" b="-106108"/>
            </a:stretch>
          </a:blipFill>
        </p:spPr>
      </p:sp>
      <p:grpSp>
        <p:nvGrpSpPr>
          <p:cNvPr id="5" name="Group 5"/>
          <p:cNvGrpSpPr/>
          <p:nvPr/>
        </p:nvGrpSpPr>
        <p:grpSpPr>
          <a:xfrm>
            <a:off x="13841307" y="-3041447"/>
            <a:ext cx="4751167" cy="4751167"/>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007ACC"/>
            </a:solidFill>
          </p:spPr>
        </p:sp>
      </p:grpSp>
      <p:grpSp>
        <p:nvGrpSpPr>
          <p:cNvPr id="7" name="Group 7"/>
          <p:cNvGrpSpPr/>
          <p:nvPr/>
        </p:nvGrpSpPr>
        <p:grpSpPr>
          <a:xfrm>
            <a:off x="-3381355" y="6919451"/>
            <a:ext cx="4751167" cy="4751167"/>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003B66"/>
            </a:solidFill>
          </p:spPr>
        </p:sp>
      </p:grpSp>
      <p:grpSp>
        <p:nvGrpSpPr>
          <p:cNvPr id="9" name="Group 9"/>
          <p:cNvGrpSpPr/>
          <p:nvPr/>
        </p:nvGrpSpPr>
        <p:grpSpPr>
          <a:xfrm>
            <a:off x="-2607671" y="8682141"/>
            <a:ext cx="4751167" cy="4751167"/>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005A99"/>
            </a:solidFill>
          </p:spPr>
        </p:sp>
      </p:grpSp>
      <p:grpSp>
        <p:nvGrpSpPr>
          <p:cNvPr id="11" name="Group 11"/>
          <p:cNvGrpSpPr/>
          <p:nvPr/>
        </p:nvGrpSpPr>
        <p:grpSpPr>
          <a:xfrm>
            <a:off x="16327099" y="260402"/>
            <a:ext cx="4751167" cy="4751167"/>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007ACC"/>
            </a:solidFill>
          </p:spPr>
        </p:sp>
      </p:grpSp>
      <p:grpSp>
        <p:nvGrpSpPr>
          <p:cNvPr id="13" name="Group 13"/>
          <p:cNvGrpSpPr/>
          <p:nvPr/>
        </p:nvGrpSpPr>
        <p:grpSpPr>
          <a:xfrm>
            <a:off x="17259300" y="392333"/>
            <a:ext cx="4751167" cy="4751167"/>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gradFill rotWithShape="1">
              <a:gsLst>
                <a:gs pos="0">
                  <a:srgbClr val="007ACC">
                    <a:alpha val="100000"/>
                  </a:srgbClr>
                </a:gs>
                <a:gs pos="100000">
                  <a:srgbClr val="005A99">
                    <a:alpha val="100000"/>
                  </a:srgbClr>
                </a:gs>
              </a:gsLst>
              <a:path path="circle">
                <a:fillToRect l="50000" t="50000" r="50000" b="50000"/>
              </a:path>
            </a:gradFill>
          </p:spPr>
        </p:sp>
      </p:grpSp>
      <p:grpSp>
        <p:nvGrpSpPr>
          <p:cNvPr id="15" name="Group 15"/>
          <p:cNvGrpSpPr/>
          <p:nvPr/>
        </p:nvGrpSpPr>
        <p:grpSpPr>
          <a:xfrm>
            <a:off x="2143496" y="2347429"/>
            <a:ext cx="577114" cy="577114"/>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3B66"/>
            </a:solidFill>
          </p:spPr>
        </p:sp>
        <p:sp>
          <p:nvSpPr>
            <p:cNvPr id="17" name="TextBox 17"/>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a:off x="2143496" y="4061249"/>
            <a:ext cx="577114" cy="577114"/>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5A99"/>
            </a:solidFill>
          </p:spPr>
        </p:sp>
        <p:sp>
          <p:nvSpPr>
            <p:cNvPr id="20" name="TextBox 20"/>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2143496" y="5551869"/>
            <a:ext cx="577114" cy="577114"/>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7ACC"/>
            </a:solidFill>
          </p:spPr>
        </p:sp>
        <p:sp>
          <p:nvSpPr>
            <p:cNvPr id="23" name="TextBox 23"/>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sp>
        <p:nvSpPr>
          <p:cNvPr id="24" name="Freeform 24"/>
          <p:cNvSpPr/>
          <p:nvPr/>
        </p:nvSpPr>
        <p:spPr>
          <a:xfrm>
            <a:off x="16785968" y="9035536"/>
            <a:ext cx="2174034" cy="1599727"/>
          </a:xfrm>
          <a:custGeom>
            <a:avLst/>
            <a:gdLst/>
            <a:ahLst/>
            <a:cxnLst/>
            <a:rect l="l" t="t" r="r" b="b"/>
            <a:pathLst>
              <a:path w="2174034" h="1599727">
                <a:moveTo>
                  <a:pt x="0" y="0"/>
                </a:moveTo>
                <a:lnTo>
                  <a:pt x="2174034" y="0"/>
                </a:lnTo>
                <a:lnTo>
                  <a:pt x="2174034" y="1599727"/>
                </a:lnTo>
                <a:lnTo>
                  <a:pt x="0" y="1599727"/>
                </a:lnTo>
                <a:lnTo>
                  <a:pt x="0" y="0"/>
                </a:lnTo>
                <a:close/>
              </a:path>
            </a:pathLst>
          </a:custGeom>
          <a:blipFill>
            <a:blip>
              <a:alphaModFix amt="10999"/>
              <a:extLst>
                <a:ext uri="{96DAC541-7B7A-43D3-8B79-37D633B846F1}">
                  <asvg:svgBlip xmlns:asvg="http://schemas.microsoft.com/office/drawing/2016/SVG/main" r:embed="rId5"/>
                </a:ext>
              </a:extLst>
            </a:blip>
            <a:stretch>
              <a:fillRect/>
            </a:stretch>
          </a:blipFill>
        </p:spPr>
      </p:sp>
      <p:sp>
        <p:nvSpPr>
          <p:cNvPr id="25" name="TextBox 25"/>
          <p:cNvSpPr txBox="1"/>
          <p:nvPr/>
        </p:nvSpPr>
        <p:spPr>
          <a:xfrm>
            <a:off x="952332" y="612632"/>
            <a:ext cx="15833635" cy="1038225"/>
          </a:xfrm>
          <a:prstGeom prst="rect">
            <a:avLst/>
          </a:prstGeom>
        </p:spPr>
        <p:txBody>
          <a:bodyPr lIns="0" tIns="0" rIns="0" bIns="0" rtlCol="0" anchor="t">
            <a:spAutoFit/>
          </a:bodyPr>
          <a:lstStyle/>
          <a:p>
            <a:pPr algn="ctr">
              <a:lnSpc>
                <a:spcPts val="7707"/>
              </a:lnSpc>
            </a:pPr>
            <a:r>
              <a:rPr lang="en-US" sz="6422" b="1">
                <a:solidFill>
                  <a:srgbClr val="003B66"/>
                </a:solidFill>
                <a:latin typeface="Poppins Bold"/>
                <a:ea typeface="Poppins Bold"/>
                <a:cs typeface="Poppins Bold"/>
                <a:sym typeface="Poppins Bold"/>
              </a:rPr>
              <a:t>Critical Evaluation</a:t>
            </a:r>
          </a:p>
        </p:txBody>
      </p:sp>
      <p:sp>
        <p:nvSpPr>
          <p:cNvPr id="26" name="TextBox 26"/>
          <p:cNvSpPr txBox="1"/>
          <p:nvPr/>
        </p:nvSpPr>
        <p:spPr>
          <a:xfrm>
            <a:off x="3102030" y="2105078"/>
            <a:ext cx="12277873" cy="1005204"/>
          </a:xfrm>
          <a:prstGeom prst="rect">
            <a:avLst/>
          </a:prstGeom>
        </p:spPr>
        <p:txBody>
          <a:bodyPr lIns="0" tIns="0" rIns="0" bIns="0" rtlCol="0" anchor="t">
            <a:spAutoFit/>
          </a:bodyPr>
          <a:lstStyle/>
          <a:p>
            <a:pPr algn="l">
              <a:lnSpc>
                <a:spcPts val="3920"/>
              </a:lnSpc>
            </a:pPr>
            <a:r>
              <a:rPr lang="en-US" sz="2800">
                <a:solidFill>
                  <a:srgbClr val="000000"/>
                </a:solidFill>
                <a:latin typeface="Poppins"/>
                <a:ea typeface="Poppins"/>
                <a:cs typeface="Poppins"/>
                <a:sym typeface="Poppins"/>
              </a:rPr>
              <a:t>The theory of Bowlby is applicable as it explains the distress of being separated, clinginess, and need of consistent adult care in Isaac.</a:t>
            </a:r>
          </a:p>
        </p:txBody>
      </p:sp>
      <p:sp>
        <p:nvSpPr>
          <p:cNvPr id="27" name="TextBox 27"/>
          <p:cNvSpPr txBox="1"/>
          <p:nvPr/>
        </p:nvSpPr>
        <p:spPr>
          <a:xfrm>
            <a:off x="3102030" y="3686967"/>
            <a:ext cx="12309721" cy="1500504"/>
          </a:xfrm>
          <a:prstGeom prst="rect">
            <a:avLst/>
          </a:prstGeom>
        </p:spPr>
        <p:txBody>
          <a:bodyPr lIns="0" tIns="0" rIns="0" bIns="0" rtlCol="0" anchor="t">
            <a:spAutoFit/>
          </a:bodyPr>
          <a:lstStyle/>
          <a:p>
            <a:pPr algn="l">
              <a:lnSpc>
                <a:spcPts val="3920"/>
              </a:lnSpc>
            </a:pPr>
            <a:r>
              <a:rPr lang="en-US" sz="2800">
                <a:solidFill>
                  <a:srgbClr val="000000"/>
                </a:solidFill>
                <a:latin typeface="Poppins"/>
                <a:ea typeface="Poppins"/>
                <a:cs typeface="Poppins"/>
                <a:sym typeface="Poppins"/>
              </a:rPr>
              <a:t>It is applicable to early years settings given that it helps to promote the key person approach, emotional regulation and attachment-based care.</a:t>
            </a:r>
          </a:p>
        </p:txBody>
      </p:sp>
      <p:sp>
        <p:nvSpPr>
          <p:cNvPr id="28" name="TextBox 28"/>
          <p:cNvSpPr txBox="1"/>
          <p:nvPr/>
        </p:nvSpPr>
        <p:spPr>
          <a:xfrm>
            <a:off x="3102030" y="5466144"/>
            <a:ext cx="12467952" cy="1004648"/>
          </a:xfrm>
          <a:prstGeom prst="rect">
            <a:avLst/>
          </a:prstGeom>
        </p:spPr>
        <p:txBody>
          <a:bodyPr lIns="0" tIns="0" rIns="0" bIns="0" rtlCol="0" anchor="t">
            <a:spAutoFit/>
          </a:bodyPr>
          <a:lstStyle/>
          <a:p>
            <a:pPr algn="l">
              <a:lnSpc>
                <a:spcPts val="3950"/>
              </a:lnSpc>
            </a:pPr>
            <a:r>
              <a:rPr lang="en-US" sz="2821">
                <a:solidFill>
                  <a:srgbClr val="000000"/>
                </a:solidFill>
                <a:latin typeface="Poppins"/>
                <a:ea typeface="Poppins"/>
                <a:cs typeface="Poppins"/>
                <a:sym typeface="Poppins"/>
              </a:rPr>
              <a:t>The theory might, however, be over-mothers-child relationship-oriented.</a:t>
            </a:r>
          </a:p>
        </p:txBody>
      </p:sp>
      <p:grpSp>
        <p:nvGrpSpPr>
          <p:cNvPr id="29" name="Group 29"/>
          <p:cNvGrpSpPr/>
          <p:nvPr/>
        </p:nvGrpSpPr>
        <p:grpSpPr>
          <a:xfrm>
            <a:off x="2143496" y="7117005"/>
            <a:ext cx="577114" cy="577114"/>
            <a:chOff x="0" y="0"/>
            <a:chExt cx="812800" cy="812800"/>
          </a:xfrm>
        </p:grpSpPr>
        <p:sp>
          <p:nvSpPr>
            <p:cNvPr id="30" name="Freeform 3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3B66"/>
            </a:solidFill>
          </p:spPr>
        </p:sp>
        <p:sp>
          <p:nvSpPr>
            <p:cNvPr id="31" name="TextBox 31"/>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sp>
        <p:nvSpPr>
          <p:cNvPr id="32" name="TextBox 32"/>
          <p:cNvSpPr txBox="1"/>
          <p:nvPr/>
        </p:nvSpPr>
        <p:spPr>
          <a:xfrm>
            <a:off x="3102030" y="6927992"/>
            <a:ext cx="13106167" cy="1004648"/>
          </a:xfrm>
          <a:prstGeom prst="rect">
            <a:avLst/>
          </a:prstGeom>
        </p:spPr>
        <p:txBody>
          <a:bodyPr lIns="0" tIns="0" rIns="0" bIns="0" rtlCol="0" anchor="t">
            <a:spAutoFit/>
          </a:bodyPr>
          <a:lstStyle/>
          <a:p>
            <a:pPr algn="l">
              <a:lnSpc>
                <a:spcPts val="3950"/>
              </a:lnSpc>
            </a:pPr>
            <a:r>
              <a:rPr lang="en-US" sz="2821">
                <a:solidFill>
                  <a:srgbClr val="000000"/>
                </a:solidFill>
                <a:latin typeface="Poppins"/>
                <a:ea typeface="Poppins"/>
                <a:cs typeface="Poppins"/>
                <a:sym typeface="Poppins"/>
              </a:rPr>
              <a:t>It might not be able to explain in detail broader influences like relocation, poverty, access to childcare, social isolation and cultural disparities.</a:t>
            </a:r>
          </a:p>
        </p:txBody>
      </p:sp>
      <p:grpSp>
        <p:nvGrpSpPr>
          <p:cNvPr id="33" name="Group 33"/>
          <p:cNvGrpSpPr/>
          <p:nvPr/>
        </p:nvGrpSpPr>
        <p:grpSpPr>
          <a:xfrm>
            <a:off x="2143496" y="8608519"/>
            <a:ext cx="577114" cy="577114"/>
            <a:chOff x="0" y="0"/>
            <a:chExt cx="812800" cy="812800"/>
          </a:xfrm>
        </p:grpSpPr>
        <p:sp>
          <p:nvSpPr>
            <p:cNvPr id="34" name="Freeform 3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5A99"/>
            </a:solidFill>
          </p:spPr>
        </p:sp>
        <p:sp>
          <p:nvSpPr>
            <p:cNvPr id="35" name="TextBox 35"/>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sp>
        <p:nvSpPr>
          <p:cNvPr id="36" name="TextBox 36"/>
          <p:cNvSpPr txBox="1"/>
          <p:nvPr/>
        </p:nvSpPr>
        <p:spPr>
          <a:xfrm>
            <a:off x="3102030" y="8389840"/>
            <a:ext cx="12277873" cy="1005204"/>
          </a:xfrm>
          <a:prstGeom prst="rect">
            <a:avLst/>
          </a:prstGeom>
        </p:spPr>
        <p:txBody>
          <a:bodyPr lIns="0" tIns="0" rIns="0" bIns="0" rtlCol="0" anchor="t">
            <a:spAutoFit/>
          </a:bodyPr>
          <a:lstStyle/>
          <a:p>
            <a:pPr algn="l">
              <a:lnSpc>
                <a:spcPts val="3920"/>
              </a:lnSpc>
            </a:pPr>
            <a:r>
              <a:rPr lang="en-US" sz="2800">
                <a:solidFill>
                  <a:srgbClr val="000000"/>
                </a:solidFill>
                <a:latin typeface="Poppins"/>
                <a:ea typeface="Poppins"/>
                <a:cs typeface="Poppins"/>
                <a:sym typeface="Poppins"/>
              </a:rPr>
              <a:t>The practitioners in the diverse communities in London have to be respectful of the family constructs and care practices.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2"/>
            <a:stretch>
              <a:fillRect l="-12888" r="-12888"/>
            </a:stretch>
          </a:blipFill>
        </p:spPr>
      </p:sp>
      <p:grpSp>
        <p:nvGrpSpPr>
          <p:cNvPr id="3" name="Group 3"/>
          <p:cNvGrpSpPr/>
          <p:nvPr/>
        </p:nvGrpSpPr>
        <p:grpSpPr>
          <a:xfrm>
            <a:off x="5428002" y="9663831"/>
            <a:ext cx="8539631" cy="2256119"/>
            <a:chOff x="0" y="0"/>
            <a:chExt cx="2307396" cy="609600"/>
          </a:xfrm>
        </p:grpSpPr>
        <p:sp>
          <p:nvSpPr>
            <p:cNvPr id="4" name="Freeform 4"/>
            <p:cNvSpPr/>
            <p:nvPr/>
          </p:nvSpPr>
          <p:spPr>
            <a:xfrm>
              <a:off x="0" y="0"/>
              <a:ext cx="2307396" cy="609600"/>
            </a:xfrm>
            <a:custGeom>
              <a:avLst/>
              <a:gdLst/>
              <a:ahLst/>
              <a:cxnLst/>
              <a:rect l="l" t="t" r="r" b="b"/>
              <a:pathLst>
                <a:path w="2307396" h="609600">
                  <a:moveTo>
                    <a:pt x="203200" y="0"/>
                  </a:moveTo>
                  <a:lnTo>
                    <a:pt x="2307396" y="0"/>
                  </a:lnTo>
                  <a:lnTo>
                    <a:pt x="2104196" y="609600"/>
                  </a:lnTo>
                  <a:lnTo>
                    <a:pt x="0" y="609600"/>
                  </a:lnTo>
                  <a:lnTo>
                    <a:pt x="203200" y="0"/>
                  </a:lnTo>
                  <a:close/>
                </a:path>
              </a:pathLst>
            </a:custGeom>
            <a:gradFill rotWithShape="1">
              <a:gsLst>
                <a:gs pos="0">
                  <a:srgbClr val="007ACC">
                    <a:alpha val="100000"/>
                  </a:srgbClr>
                </a:gs>
                <a:gs pos="100000">
                  <a:srgbClr val="005A99">
                    <a:alpha val="100000"/>
                  </a:srgbClr>
                </a:gs>
              </a:gsLst>
              <a:path path="circle">
                <a:fillToRect l="50000" t="50000" r="50000" b="50000"/>
              </a:path>
            </a:gradFill>
            <a:ln cap="sq">
              <a:noFill/>
              <a:prstDash val="solid"/>
              <a:miter/>
            </a:ln>
          </p:spPr>
        </p:sp>
        <p:sp>
          <p:nvSpPr>
            <p:cNvPr id="5" name="TextBox 5"/>
            <p:cNvSpPr txBox="1"/>
            <p:nvPr/>
          </p:nvSpPr>
          <p:spPr>
            <a:xfrm>
              <a:off x="101600" y="-57150"/>
              <a:ext cx="2104196" cy="666750"/>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6" name="Group 6"/>
          <p:cNvGrpSpPr/>
          <p:nvPr/>
        </p:nvGrpSpPr>
        <p:grpSpPr>
          <a:xfrm>
            <a:off x="-749462" y="9663831"/>
            <a:ext cx="7063598" cy="2256119"/>
            <a:chOff x="0" y="0"/>
            <a:chExt cx="1908574" cy="609600"/>
          </a:xfrm>
        </p:grpSpPr>
        <p:sp>
          <p:nvSpPr>
            <p:cNvPr id="7" name="Freeform 7"/>
            <p:cNvSpPr/>
            <p:nvPr/>
          </p:nvSpPr>
          <p:spPr>
            <a:xfrm>
              <a:off x="0" y="0"/>
              <a:ext cx="1908574" cy="609600"/>
            </a:xfrm>
            <a:custGeom>
              <a:avLst/>
              <a:gdLst/>
              <a:ahLst/>
              <a:cxnLst/>
              <a:rect l="l" t="t" r="r" b="b"/>
              <a:pathLst>
                <a:path w="1908574" h="609600">
                  <a:moveTo>
                    <a:pt x="203200" y="0"/>
                  </a:moveTo>
                  <a:lnTo>
                    <a:pt x="1908574" y="0"/>
                  </a:lnTo>
                  <a:lnTo>
                    <a:pt x="1705374" y="609600"/>
                  </a:lnTo>
                  <a:lnTo>
                    <a:pt x="0" y="609600"/>
                  </a:lnTo>
                  <a:lnTo>
                    <a:pt x="203200" y="0"/>
                  </a:lnTo>
                  <a:close/>
                </a:path>
              </a:pathLst>
            </a:custGeom>
            <a:solidFill>
              <a:srgbClr val="003B66"/>
            </a:solidFill>
          </p:spPr>
        </p:sp>
        <p:sp>
          <p:nvSpPr>
            <p:cNvPr id="8" name="TextBox 8"/>
            <p:cNvSpPr txBox="1"/>
            <p:nvPr/>
          </p:nvSpPr>
          <p:spPr>
            <a:xfrm>
              <a:off x="101600" y="-57150"/>
              <a:ext cx="1705374" cy="66675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rot="-10800000">
            <a:off x="14436652" y="9663831"/>
            <a:ext cx="4303421" cy="1028700"/>
            <a:chOff x="0" y="0"/>
            <a:chExt cx="2550176" cy="609600"/>
          </a:xfrm>
        </p:grpSpPr>
        <p:sp>
          <p:nvSpPr>
            <p:cNvPr id="10" name="Freeform 10"/>
            <p:cNvSpPr/>
            <p:nvPr/>
          </p:nvSpPr>
          <p:spPr>
            <a:xfrm>
              <a:off x="0" y="0"/>
              <a:ext cx="2550176" cy="609600"/>
            </a:xfrm>
            <a:custGeom>
              <a:avLst/>
              <a:gdLst/>
              <a:ahLst/>
              <a:cxnLst/>
              <a:rect l="l" t="t" r="r" b="b"/>
              <a:pathLst>
                <a:path w="2550176" h="609600">
                  <a:moveTo>
                    <a:pt x="203200" y="609600"/>
                  </a:moveTo>
                  <a:lnTo>
                    <a:pt x="2346976" y="609600"/>
                  </a:lnTo>
                  <a:lnTo>
                    <a:pt x="2550176" y="0"/>
                  </a:lnTo>
                  <a:lnTo>
                    <a:pt x="0" y="0"/>
                  </a:lnTo>
                  <a:lnTo>
                    <a:pt x="203200" y="609600"/>
                  </a:lnTo>
                  <a:close/>
                </a:path>
              </a:pathLst>
            </a:custGeom>
            <a:solidFill>
              <a:srgbClr val="005A99"/>
            </a:solidFill>
          </p:spPr>
        </p:sp>
        <p:sp>
          <p:nvSpPr>
            <p:cNvPr id="11" name="TextBox 11"/>
            <p:cNvSpPr txBox="1"/>
            <p:nvPr/>
          </p:nvSpPr>
          <p:spPr>
            <a:xfrm>
              <a:off x="127000" y="-57150"/>
              <a:ext cx="2296176" cy="666750"/>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13118638" y="9469222"/>
            <a:ext cx="3717913" cy="2256119"/>
            <a:chOff x="0" y="0"/>
            <a:chExt cx="1004575" cy="609600"/>
          </a:xfrm>
        </p:grpSpPr>
        <p:sp>
          <p:nvSpPr>
            <p:cNvPr id="13" name="Freeform 13"/>
            <p:cNvSpPr/>
            <p:nvPr/>
          </p:nvSpPr>
          <p:spPr>
            <a:xfrm>
              <a:off x="0" y="0"/>
              <a:ext cx="1004575" cy="609600"/>
            </a:xfrm>
            <a:custGeom>
              <a:avLst/>
              <a:gdLst/>
              <a:ahLst/>
              <a:cxnLst/>
              <a:rect l="l" t="t" r="r" b="b"/>
              <a:pathLst>
                <a:path w="1004575" h="609600">
                  <a:moveTo>
                    <a:pt x="203200" y="0"/>
                  </a:moveTo>
                  <a:lnTo>
                    <a:pt x="1004575" y="0"/>
                  </a:lnTo>
                  <a:lnTo>
                    <a:pt x="801375" y="609600"/>
                  </a:lnTo>
                  <a:lnTo>
                    <a:pt x="0" y="609600"/>
                  </a:lnTo>
                  <a:lnTo>
                    <a:pt x="203200" y="0"/>
                  </a:lnTo>
                  <a:close/>
                </a:path>
              </a:pathLst>
            </a:custGeom>
            <a:solidFill>
              <a:srgbClr val="007ACC"/>
            </a:solidFill>
          </p:spPr>
        </p:sp>
        <p:sp>
          <p:nvSpPr>
            <p:cNvPr id="14" name="TextBox 14"/>
            <p:cNvSpPr txBox="1"/>
            <p:nvPr/>
          </p:nvSpPr>
          <p:spPr>
            <a:xfrm>
              <a:off x="101600" y="-57150"/>
              <a:ext cx="801375" cy="666750"/>
            </a:xfrm>
            <a:prstGeom prst="rect">
              <a:avLst/>
            </a:prstGeom>
          </p:spPr>
          <p:txBody>
            <a:bodyPr lIns="50800" tIns="50800" rIns="50800" bIns="50800" rtlCol="0" anchor="ctr"/>
            <a:lstStyle/>
            <a:p>
              <a:pPr algn="ctr">
                <a:lnSpc>
                  <a:spcPts val="2659"/>
                </a:lnSpc>
              </a:pPr>
              <a:endParaRPr/>
            </a:p>
          </p:txBody>
        </p:sp>
      </p:grpSp>
      <p:sp>
        <p:nvSpPr>
          <p:cNvPr id="15" name="Freeform 15"/>
          <p:cNvSpPr/>
          <p:nvPr/>
        </p:nvSpPr>
        <p:spPr>
          <a:xfrm>
            <a:off x="16588363" y="447081"/>
            <a:ext cx="1252628" cy="1252628"/>
          </a:xfrm>
          <a:custGeom>
            <a:avLst/>
            <a:gdLst/>
            <a:ahLst/>
            <a:cxnLst/>
            <a:rect l="l" t="t" r="r" b="b"/>
            <a:pathLst>
              <a:path w="1252628" h="1252628">
                <a:moveTo>
                  <a:pt x="0" y="0"/>
                </a:moveTo>
                <a:lnTo>
                  <a:pt x="1252628" y="0"/>
                </a:lnTo>
                <a:lnTo>
                  <a:pt x="1252628" y="1252628"/>
                </a:lnTo>
                <a:lnTo>
                  <a:pt x="0" y="1252628"/>
                </a:lnTo>
                <a:lnTo>
                  <a:pt x="0" y="0"/>
                </a:lnTo>
                <a:close/>
              </a:path>
            </a:pathLst>
          </a:custGeom>
          <a:blipFill>
            <a:blip>
              <a:extLst>
                <a:ext uri="{96DAC541-7B7A-43D3-8B79-37D633B846F1}">
                  <asvg:svgBlip xmlns:asvg="http://schemas.microsoft.com/office/drawing/2016/SVG/main" r:embed="rId3"/>
                </a:ext>
              </a:extLst>
            </a:blip>
            <a:stretch>
              <a:fillRect/>
            </a:stretch>
          </a:blipFill>
        </p:spPr>
      </p:sp>
      <p:grpSp>
        <p:nvGrpSpPr>
          <p:cNvPr id="16" name="Group 16"/>
          <p:cNvGrpSpPr/>
          <p:nvPr/>
        </p:nvGrpSpPr>
        <p:grpSpPr>
          <a:xfrm>
            <a:off x="742950" y="915809"/>
            <a:ext cx="2594596" cy="1567799"/>
            <a:chOff x="0" y="0"/>
            <a:chExt cx="1008845" cy="609600"/>
          </a:xfrm>
        </p:grpSpPr>
        <p:sp>
          <p:nvSpPr>
            <p:cNvPr id="17" name="Freeform 17"/>
            <p:cNvSpPr/>
            <p:nvPr/>
          </p:nvSpPr>
          <p:spPr>
            <a:xfrm>
              <a:off x="0" y="0"/>
              <a:ext cx="1008845" cy="609600"/>
            </a:xfrm>
            <a:custGeom>
              <a:avLst/>
              <a:gdLst/>
              <a:ahLst/>
              <a:cxnLst/>
              <a:rect l="l" t="t" r="r" b="b"/>
              <a:pathLst>
                <a:path w="1008845" h="609600">
                  <a:moveTo>
                    <a:pt x="203200" y="0"/>
                  </a:moveTo>
                  <a:lnTo>
                    <a:pt x="1008845" y="0"/>
                  </a:lnTo>
                  <a:lnTo>
                    <a:pt x="805645" y="609600"/>
                  </a:lnTo>
                  <a:lnTo>
                    <a:pt x="0" y="609600"/>
                  </a:lnTo>
                  <a:lnTo>
                    <a:pt x="203200" y="0"/>
                  </a:lnTo>
                  <a:close/>
                </a:path>
              </a:pathLst>
            </a:custGeom>
            <a:solidFill>
              <a:srgbClr val="003B66"/>
            </a:solidFill>
          </p:spPr>
        </p:sp>
        <p:sp>
          <p:nvSpPr>
            <p:cNvPr id="18" name="TextBox 18"/>
            <p:cNvSpPr txBox="1"/>
            <p:nvPr/>
          </p:nvSpPr>
          <p:spPr>
            <a:xfrm>
              <a:off x="101600" y="-57150"/>
              <a:ext cx="805645" cy="666750"/>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a:off x="1028700" y="1191111"/>
            <a:ext cx="12089938" cy="1539447"/>
            <a:chOff x="0" y="0"/>
            <a:chExt cx="4700874" cy="598576"/>
          </a:xfrm>
        </p:grpSpPr>
        <p:sp>
          <p:nvSpPr>
            <p:cNvPr id="20" name="Freeform 20"/>
            <p:cNvSpPr/>
            <p:nvPr/>
          </p:nvSpPr>
          <p:spPr>
            <a:xfrm>
              <a:off x="0" y="0"/>
              <a:ext cx="4700874" cy="598576"/>
            </a:xfrm>
            <a:custGeom>
              <a:avLst/>
              <a:gdLst/>
              <a:ahLst/>
              <a:cxnLst/>
              <a:rect l="l" t="t" r="r" b="b"/>
              <a:pathLst>
                <a:path w="4700874" h="598576">
                  <a:moveTo>
                    <a:pt x="203200" y="0"/>
                  </a:moveTo>
                  <a:lnTo>
                    <a:pt x="4700874" y="0"/>
                  </a:lnTo>
                  <a:lnTo>
                    <a:pt x="4497674" y="598576"/>
                  </a:lnTo>
                  <a:lnTo>
                    <a:pt x="0" y="598576"/>
                  </a:lnTo>
                  <a:lnTo>
                    <a:pt x="203200" y="0"/>
                  </a:lnTo>
                  <a:close/>
                </a:path>
              </a:pathLst>
            </a:custGeom>
            <a:solidFill>
              <a:srgbClr val="007ACC"/>
            </a:solidFill>
          </p:spPr>
        </p:sp>
        <p:sp>
          <p:nvSpPr>
            <p:cNvPr id="21" name="TextBox 21"/>
            <p:cNvSpPr txBox="1"/>
            <p:nvPr/>
          </p:nvSpPr>
          <p:spPr>
            <a:xfrm>
              <a:off x="101600" y="-57150"/>
              <a:ext cx="4497674" cy="655726"/>
            </a:xfrm>
            <a:prstGeom prst="rect">
              <a:avLst/>
            </a:prstGeom>
          </p:spPr>
          <p:txBody>
            <a:bodyPr lIns="50800" tIns="50800" rIns="50800" bIns="50800" rtlCol="0" anchor="ctr"/>
            <a:lstStyle/>
            <a:p>
              <a:pPr algn="ctr">
                <a:lnSpc>
                  <a:spcPts val="2659"/>
                </a:lnSpc>
              </a:pPr>
              <a:endParaRPr/>
            </a:p>
          </p:txBody>
        </p:sp>
      </p:grpSp>
      <p:sp>
        <p:nvSpPr>
          <p:cNvPr id="22" name="Freeform 22"/>
          <p:cNvSpPr/>
          <p:nvPr/>
        </p:nvSpPr>
        <p:spPr>
          <a:xfrm>
            <a:off x="1717838" y="3683058"/>
            <a:ext cx="644821" cy="644821"/>
          </a:xfrm>
          <a:custGeom>
            <a:avLst/>
            <a:gdLst/>
            <a:ahLst/>
            <a:cxnLst/>
            <a:rect l="l" t="t" r="r" b="b"/>
            <a:pathLst>
              <a:path w="644821" h="644821">
                <a:moveTo>
                  <a:pt x="0" y="0"/>
                </a:moveTo>
                <a:lnTo>
                  <a:pt x="644820" y="0"/>
                </a:lnTo>
                <a:lnTo>
                  <a:pt x="644820" y="644821"/>
                </a:lnTo>
                <a:lnTo>
                  <a:pt x="0" y="644821"/>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23" name="Freeform 23"/>
          <p:cNvSpPr/>
          <p:nvPr/>
        </p:nvSpPr>
        <p:spPr>
          <a:xfrm>
            <a:off x="1717838" y="5623279"/>
            <a:ext cx="644821" cy="644821"/>
          </a:xfrm>
          <a:custGeom>
            <a:avLst/>
            <a:gdLst/>
            <a:ahLst/>
            <a:cxnLst/>
            <a:rect l="l" t="t" r="r" b="b"/>
            <a:pathLst>
              <a:path w="644821" h="644821">
                <a:moveTo>
                  <a:pt x="0" y="0"/>
                </a:moveTo>
                <a:lnTo>
                  <a:pt x="644820" y="0"/>
                </a:lnTo>
                <a:lnTo>
                  <a:pt x="644820" y="644820"/>
                </a:lnTo>
                <a:lnTo>
                  <a:pt x="0" y="64482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24" name="TextBox 24"/>
          <p:cNvSpPr txBox="1"/>
          <p:nvPr/>
        </p:nvSpPr>
        <p:spPr>
          <a:xfrm>
            <a:off x="1741731" y="1351123"/>
            <a:ext cx="10028357" cy="1038225"/>
          </a:xfrm>
          <a:prstGeom prst="rect">
            <a:avLst/>
          </a:prstGeom>
        </p:spPr>
        <p:txBody>
          <a:bodyPr lIns="0" tIns="0" rIns="0" bIns="0" rtlCol="0" anchor="t">
            <a:spAutoFit/>
          </a:bodyPr>
          <a:lstStyle/>
          <a:p>
            <a:pPr algn="ctr">
              <a:lnSpc>
                <a:spcPts val="7707"/>
              </a:lnSpc>
            </a:pPr>
            <a:r>
              <a:rPr lang="en-US" sz="6422" b="1">
                <a:solidFill>
                  <a:srgbClr val="FFFFFF"/>
                </a:solidFill>
                <a:latin typeface="Poppins Bold"/>
                <a:ea typeface="Poppins Bold"/>
                <a:cs typeface="Poppins Bold"/>
                <a:sym typeface="Poppins Bold"/>
              </a:rPr>
              <a:t>Conclusion</a:t>
            </a:r>
          </a:p>
        </p:txBody>
      </p:sp>
      <p:sp>
        <p:nvSpPr>
          <p:cNvPr id="25" name="TextBox 25"/>
          <p:cNvSpPr txBox="1"/>
          <p:nvPr/>
        </p:nvSpPr>
        <p:spPr>
          <a:xfrm>
            <a:off x="2715043" y="3748293"/>
            <a:ext cx="14121507" cy="1299587"/>
          </a:xfrm>
          <a:prstGeom prst="rect">
            <a:avLst/>
          </a:prstGeom>
        </p:spPr>
        <p:txBody>
          <a:bodyPr lIns="0" tIns="0" rIns="0" bIns="0" rtlCol="0" anchor="t">
            <a:spAutoFit/>
          </a:bodyPr>
          <a:lstStyle/>
          <a:p>
            <a:pPr algn="l">
              <a:lnSpc>
                <a:spcPts val="3360"/>
              </a:lnSpc>
            </a:pPr>
            <a:r>
              <a:rPr lang="en-US" sz="2800" dirty="0">
                <a:solidFill>
                  <a:srgbClr val="003B66"/>
                </a:solidFill>
                <a:latin typeface="Poppins"/>
                <a:ea typeface="Poppins"/>
                <a:cs typeface="Poppins"/>
                <a:sym typeface="Poppins"/>
              </a:rPr>
              <a:t>The Attachment Theory by Bowlby can be used to explain how the lack of early events in Isaac might have impacted his emotional security, confidence, language and social development (Yip et al., 2018).</a:t>
            </a:r>
          </a:p>
        </p:txBody>
      </p:sp>
      <p:sp>
        <p:nvSpPr>
          <p:cNvPr id="26" name="TextBox 26"/>
          <p:cNvSpPr txBox="1"/>
          <p:nvPr/>
        </p:nvSpPr>
        <p:spPr>
          <a:xfrm>
            <a:off x="2715043" y="5594704"/>
            <a:ext cx="12262551" cy="866775"/>
          </a:xfrm>
          <a:prstGeom prst="rect">
            <a:avLst/>
          </a:prstGeom>
        </p:spPr>
        <p:txBody>
          <a:bodyPr lIns="0" tIns="0" rIns="0" bIns="0" rtlCol="0" anchor="t">
            <a:spAutoFit/>
          </a:bodyPr>
          <a:lstStyle/>
          <a:p>
            <a:pPr algn="l">
              <a:lnSpc>
                <a:spcPts val="3360"/>
              </a:lnSpc>
            </a:pPr>
            <a:r>
              <a:rPr lang="en-US" sz="2800">
                <a:solidFill>
                  <a:srgbClr val="003B66"/>
                </a:solidFill>
                <a:latin typeface="Poppins"/>
                <a:ea typeface="Poppins"/>
                <a:cs typeface="Poppins"/>
                <a:sym typeface="Poppins"/>
              </a:rPr>
              <a:t>Isaac requires regular relationships, routines, language-filled play and encouragement of him and his mother.</a:t>
            </a:r>
          </a:p>
        </p:txBody>
      </p:sp>
      <p:sp>
        <p:nvSpPr>
          <p:cNvPr id="27" name="TextBox 27"/>
          <p:cNvSpPr txBox="1"/>
          <p:nvPr/>
        </p:nvSpPr>
        <p:spPr>
          <a:xfrm>
            <a:off x="2715043" y="7161490"/>
            <a:ext cx="13282185" cy="1285875"/>
          </a:xfrm>
          <a:prstGeom prst="rect">
            <a:avLst/>
          </a:prstGeom>
        </p:spPr>
        <p:txBody>
          <a:bodyPr lIns="0" tIns="0" rIns="0" bIns="0" rtlCol="0" anchor="t">
            <a:spAutoFit/>
          </a:bodyPr>
          <a:lstStyle/>
          <a:p>
            <a:pPr algn="l">
              <a:lnSpc>
                <a:spcPts val="3360"/>
              </a:lnSpc>
            </a:pPr>
            <a:r>
              <a:rPr lang="en-US" sz="2800">
                <a:solidFill>
                  <a:srgbClr val="003B66"/>
                </a:solidFill>
                <a:latin typeface="Poppins"/>
                <a:ea typeface="Poppins"/>
                <a:cs typeface="Poppins"/>
                <a:sym typeface="Poppins"/>
              </a:rPr>
              <a:t>It is possible to help Isaac develop and maintain a realistic early years environment with the help of a theory-informed, multi-agency early help plan.</a:t>
            </a:r>
          </a:p>
        </p:txBody>
      </p:sp>
      <p:sp>
        <p:nvSpPr>
          <p:cNvPr id="28" name="Freeform 28"/>
          <p:cNvSpPr/>
          <p:nvPr/>
        </p:nvSpPr>
        <p:spPr>
          <a:xfrm>
            <a:off x="1741731" y="7354764"/>
            <a:ext cx="644821" cy="644821"/>
          </a:xfrm>
          <a:custGeom>
            <a:avLst/>
            <a:gdLst/>
            <a:ahLst/>
            <a:cxnLst/>
            <a:rect l="l" t="t" r="r" b="b"/>
            <a:pathLst>
              <a:path w="644821" h="644821">
                <a:moveTo>
                  <a:pt x="0" y="0"/>
                </a:moveTo>
                <a:lnTo>
                  <a:pt x="644820" y="0"/>
                </a:lnTo>
                <a:lnTo>
                  <a:pt x="644820" y="644821"/>
                </a:lnTo>
                <a:lnTo>
                  <a:pt x="0" y="644821"/>
                </a:lnTo>
                <a:lnTo>
                  <a:pt x="0" y="0"/>
                </a:lnTo>
                <a:close/>
              </a:path>
            </a:pathLst>
          </a:custGeom>
          <a:blipFill>
            <a:blip>
              <a:extLst>
                <a:ext uri="{96DAC541-7B7A-43D3-8B79-37D633B846F1}">
                  <asvg:svgBlip xmlns:asvg="http://schemas.microsoft.com/office/drawing/2016/SVG/main" r:embed="rId4"/>
                </a:ext>
              </a:extLst>
            </a:blip>
            <a:stretch>
              <a:fillRect/>
            </a:stretch>
          </a:blipFill>
        </p:spPr>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3873083" y="-4811674"/>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2"/>
            <a:stretch>
              <a:fillRect l="-12888" r="-12888"/>
            </a:stretch>
          </a:blipFill>
        </p:spPr>
      </p:sp>
      <p:grpSp>
        <p:nvGrpSpPr>
          <p:cNvPr id="3" name="Group 3"/>
          <p:cNvGrpSpPr/>
          <p:nvPr/>
        </p:nvGrpSpPr>
        <p:grpSpPr>
          <a:xfrm>
            <a:off x="-975936" y="-923787"/>
            <a:ext cx="5090326" cy="2667091"/>
            <a:chOff x="0" y="0"/>
            <a:chExt cx="814324" cy="426667"/>
          </a:xfrm>
        </p:grpSpPr>
        <p:sp>
          <p:nvSpPr>
            <p:cNvPr id="4" name="Freeform 4"/>
            <p:cNvSpPr/>
            <p:nvPr/>
          </p:nvSpPr>
          <p:spPr>
            <a:xfrm>
              <a:off x="0" y="0"/>
              <a:ext cx="814324" cy="426667"/>
            </a:xfrm>
            <a:custGeom>
              <a:avLst/>
              <a:gdLst/>
              <a:ahLst/>
              <a:cxnLst/>
              <a:rect l="l" t="t" r="r" b="b"/>
              <a:pathLst>
                <a:path w="814324" h="426667">
                  <a:moveTo>
                    <a:pt x="407162" y="426667"/>
                  </a:moveTo>
                  <a:lnTo>
                    <a:pt x="814324" y="0"/>
                  </a:lnTo>
                  <a:lnTo>
                    <a:pt x="0" y="0"/>
                  </a:lnTo>
                  <a:lnTo>
                    <a:pt x="407162" y="426667"/>
                  </a:lnTo>
                  <a:close/>
                </a:path>
              </a:pathLst>
            </a:custGeom>
            <a:solidFill>
              <a:srgbClr val="003B66"/>
            </a:solidFill>
          </p:spPr>
        </p:sp>
        <p:sp>
          <p:nvSpPr>
            <p:cNvPr id="5" name="TextBox 5"/>
            <p:cNvSpPr txBox="1"/>
            <p:nvPr/>
          </p:nvSpPr>
          <p:spPr>
            <a:xfrm>
              <a:off x="127238" y="-26674"/>
              <a:ext cx="559848" cy="255246"/>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4714137" y="-923787"/>
            <a:ext cx="5090326" cy="2667091"/>
            <a:chOff x="0" y="0"/>
            <a:chExt cx="814324" cy="426667"/>
          </a:xfrm>
        </p:grpSpPr>
        <p:sp>
          <p:nvSpPr>
            <p:cNvPr id="7" name="Freeform 7"/>
            <p:cNvSpPr/>
            <p:nvPr/>
          </p:nvSpPr>
          <p:spPr>
            <a:xfrm>
              <a:off x="0" y="0"/>
              <a:ext cx="814324" cy="426667"/>
            </a:xfrm>
            <a:custGeom>
              <a:avLst/>
              <a:gdLst/>
              <a:ahLst/>
              <a:cxnLst/>
              <a:rect l="l" t="t" r="r" b="b"/>
              <a:pathLst>
                <a:path w="814324" h="426667">
                  <a:moveTo>
                    <a:pt x="407162" y="426667"/>
                  </a:moveTo>
                  <a:lnTo>
                    <a:pt x="814324" y="0"/>
                  </a:lnTo>
                  <a:lnTo>
                    <a:pt x="0" y="0"/>
                  </a:lnTo>
                  <a:lnTo>
                    <a:pt x="407162" y="426667"/>
                  </a:lnTo>
                  <a:close/>
                </a:path>
              </a:pathLst>
            </a:custGeom>
            <a:solidFill>
              <a:srgbClr val="003B66"/>
            </a:solidFill>
          </p:spPr>
        </p:sp>
        <p:sp>
          <p:nvSpPr>
            <p:cNvPr id="8" name="TextBox 8"/>
            <p:cNvSpPr txBox="1"/>
            <p:nvPr/>
          </p:nvSpPr>
          <p:spPr>
            <a:xfrm>
              <a:off x="127238" y="-26674"/>
              <a:ext cx="559848" cy="255246"/>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7735039" y="-923787"/>
            <a:ext cx="5090326" cy="2667091"/>
            <a:chOff x="0" y="0"/>
            <a:chExt cx="814324" cy="426667"/>
          </a:xfrm>
        </p:grpSpPr>
        <p:sp>
          <p:nvSpPr>
            <p:cNvPr id="10" name="Freeform 10"/>
            <p:cNvSpPr/>
            <p:nvPr/>
          </p:nvSpPr>
          <p:spPr>
            <a:xfrm>
              <a:off x="0" y="0"/>
              <a:ext cx="814324" cy="426667"/>
            </a:xfrm>
            <a:custGeom>
              <a:avLst/>
              <a:gdLst/>
              <a:ahLst/>
              <a:cxnLst/>
              <a:rect l="l" t="t" r="r" b="b"/>
              <a:pathLst>
                <a:path w="814324" h="426667">
                  <a:moveTo>
                    <a:pt x="407162" y="426667"/>
                  </a:moveTo>
                  <a:lnTo>
                    <a:pt x="814324" y="0"/>
                  </a:lnTo>
                  <a:lnTo>
                    <a:pt x="0" y="0"/>
                  </a:lnTo>
                  <a:lnTo>
                    <a:pt x="407162" y="426667"/>
                  </a:lnTo>
                  <a:close/>
                </a:path>
              </a:pathLst>
            </a:custGeom>
            <a:solidFill>
              <a:srgbClr val="003B66"/>
            </a:solidFill>
          </p:spPr>
        </p:sp>
        <p:sp>
          <p:nvSpPr>
            <p:cNvPr id="11" name="TextBox 11"/>
            <p:cNvSpPr txBox="1"/>
            <p:nvPr/>
          </p:nvSpPr>
          <p:spPr>
            <a:xfrm>
              <a:off x="127238" y="-26674"/>
              <a:ext cx="559848" cy="255246"/>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2545163" y="0"/>
            <a:ext cx="5090326" cy="2667091"/>
            <a:chOff x="0" y="0"/>
            <a:chExt cx="814324" cy="426667"/>
          </a:xfrm>
        </p:grpSpPr>
        <p:sp>
          <p:nvSpPr>
            <p:cNvPr id="13" name="Freeform 13"/>
            <p:cNvSpPr/>
            <p:nvPr/>
          </p:nvSpPr>
          <p:spPr>
            <a:xfrm>
              <a:off x="0" y="0"/>
              <a:ext cx="814324" cy="426667"/>
            </a:xfrm>
            <a:custGeom>
              <a:avLst/>
              <a:gdLst/>
              <a:ahLst/>
              <a:cxnLst/>
              <a:rect l="l" t="t" r="r" b="b"/>
              <a:pathLst>
                <a:path w="814324" h="426667">
                  <a:moveTo>
                    <a:pt x="407162" y="426667"/>
                  </a:moveTo>
                  <a:lnTo>
                    <a:pt x="814324" y="0"/>
                  </a:lnTo>
                  <a:lnTo>
                    <a:pt x="0" y="0"/>
                  </a:lnTo>
                  <a:lnTo>
                    <a:pt x="407162" y="426667"/>
                  </a:lnTo>
                  <a:close/>
                </a:path>
              </a:pathLst>
            </a:custGeom>
            <a:solidFill>
              <a:srgbClr val="007ACC"/>
            </a:solidFill>
          </p:spPr>
        </p:sp>
        <p:sp>
          <p:nvSpPr>
            <p:cNvPr id="14" name="TextBox 14"/>
            <p:cNvSpPr txBox="1"/>
            <p:nvPr/>
          </p:nvSpPr>
          <p:spPr>
            <a:xfrm>
              <a:off x="127238" y="-26674"/>
              <a:ext cx="559848" cy="255246"/>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16272529" y="0"/>
            <a:ext cx="5090326" cy="2667091"/>
            <a:chOff x="0" y="0"/>
            <a:chExt cx="814324" cy="426667"/>
          </a:xfrm>
        </p:grpSpPr>
        <p:sp>
          <p:nvSpPr>
            <p:cNvPr id="16" name="Freeform 16"/>
            <p:cNvSpPr/>
            <p:nvPr/>
          </p:nvSpPr>
          <p:spPr>
            <a:xfrm>
              <a:off x="0" y="0"/>
              <a:ext cx="814324" cy="426667"/>
            </a:xfrm>
            <a:custGeom>
              <a:avLst/>
              <a:gdLst/>
              <a:ahLst/>
              <a:cxnLst/>
              <a:rect l="l" t="t" r="r" b="b"/>
              <a:pathLst>
                <a:path w="814324" h="426667">
                  <a:moveTo>
                    <a:pt x="407162" y="426667"/>
                  </a:moveTo>
                  <a:lnTo>
                    <a:pt x="814324" y="0"/>
                  </a:lnTo>
                  <a:lnTo>
                    <a:pt x="0" y="0"/>
                  </a:lnTo>
                  <a:lnTo>
                    <a:pt x="407162" y="426667"/>
                  </a:lnTo>
                  <a:close/>
                </a:path>
              </a:pathLst>
            </a:custGeom>
            <a:solidFill>
              <a:srgbClr val="007ACC"/>
            </a:solidFill>
          </p:spPr>
        </p:sp>
        <p:sp>
          <p:nvSpPr>
            <p:cNvPr id="17" name="TextBox 17"/>
            <p:cNvSpPr txBox="1"/>
            <p:nvPr/>
          </p:nvSpPr>
          <p:spPr>
            <a:xfrm>
              <a:off x="127238" y="-26674"/>
              <a:ext cx="559848" cy="255246"/>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a:off x="-2545163" y="-923787"/>
            <a:ext cx="5090326" cy="2667091"/>
            <a:chOff x="0" y="0"/>
            <a:chExt cx="814324" cy="426667"/>
          </a:xfrm>
        </p:grpSpPr>
        <p:sp>
          <p:nvSpPr>
            <p:cNvPr id="19" name="Freeform 19"/>
            <p:cNvSpPr/>
            <p:nvPr/>
          </p:nvSpPr>
          <p:spPr>
            <a:xfrm>
              <a:off x="0" y="0"/>
              <a:ext cx="814324" cy="426667"/>
            </a:xfrm>
            <a:custGeom>
              <a:avLst/>
              <a:gdLst/>
              <a:ahLst/>
              <a:cxnLst/>
              <a:rect l="l" t="t" r="r" b="b"/>
              <a:pathLst>
                <a:path w="814324" h="426667">
                  <a:moveTo>
                    <a:pt x="407162" y="426667"/>
                  </a:moveTo>
                  <a:lnTo>
                    <a:pt x="814324" y="0"/>
                  </a:lnTo>
                  <a:lnTo>
                    <a:pt x="0" y="0"/>
                  </a:lnTo>
                  <a:lnTo>
                    <a:pt x="407162" y="426667"/>
                  </a:lnTo>
                  <a:close/>
                </a:path>
              </a:pathLst>
            </a:custGeom>
            <a:solidFill>
              <a:srgbClr val="005A99"/>
            </a:solidFill>
          </p:spPr>
        </p:sp>
        <p:sp>
          <p:nvSpPr>
            <p:cNvPr id="20" name="TextBox 20"/>
            <p:cNvSpPr txBox="1"/>
            <p:nvPr/>
          </p:nvSpPr>
          <p:spPr>
            <a:xfrm>
              <a:off x="127238" y="-26674"/>
              <a:ext cx="559848" cy="255246"/>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6272529" y="-923787"/>
            <a:ext cx="5090326" cy="2667091"/>
            <a:chOff x="0" y="0"/>
            <a:chExt cx="814324" cy="426667"/>
          </a:xfrm>
        </p:grpSpPr>
        <p:sp>
          <p:nvSpPr>
            <p:cNvPr id="22" name="Freeform 22"/>
            <p:cNvSpPr/>
            <p:nvPr/>
          </p:nvSpPr>
          <p:spPr>
            <a:xfrm>
              <a:off x="0" y="0"/>
              <a:ext cx="814324" cy="426667"/>
            </a:xfrm>
            <a:custGeom>
              <a:avLst/>
              <a:gdLst/>
              <a:ahLst/>
              <a:cxnLst/>
              <a:rect l="l" t="t" r="r" b="b"/>
              <a:pathLst>
                <a:path w="814324" h="426667">
                  <a:moveTo>
                    <a:pt x="407162" y="426667"/>
                  </a:moveTo>
                  <a:lnTo>
                    <a:pt x="814324" y="0"/>
                  </a:lnTo>
                  <a:lnTo>
                    <a:pt x="0" y="0"/>
                  </a:lnTo>
                  <a:lnTo>
                    <a:pt x="407162" y="426667"/>
                  </a:lnTo>
                  <a:close/>
                </a:path>
              </a:pathLst>
            </a:custGeom>
            <a:solidFill>
              <a:srgbClr val="005A99"/>
            </a:solidFill>
          </p:spPr>
        </p:sp>
        <p:sp>
          <p:nvSpPr>
            <p:cNvPr id="23" name="TextBox 23"/>
            <p:cNvSpPr txBox="1"/>
            <p:nvPr/>
          </p:nvSpPr>
          <p:spPr>
            <a:xfrm>
              <a:off x="127238" y="-26674"/>
              <a:ext cx="559848" cy="255246"/>
            </a:xfrm>
            <a:prstGeom prst="rect">
              <a:avLst/>
            </a:prstGeom>
          </p:spPr>
          <p:txBody>
            <a:bodyPr lIns="50800" tIns="50800" rIns="50800" bIns="50800" rtlCol="0" anchor="ctr"/>
            <a:lstStyle/>
            <a:p>
              <a:pPr algn="ctr">
                <a:lnSpc>
                  <a:spcPts val="2659"/>
                </a:lnSpc>
              </a:pPr>
              <a:endParaRPr/>
            </a:p>
          </p:txBody>
        </p:sp>
      </p:grpSp>
      <p:sp>
        <p:nvSpPr>
          <p:cNvPr id="24" name="TextBox 24"/>
          <p:cNvSpPr txBox="1"/>
          <p:nvPr/>
        </p:nvSpPr>
        <p:spPr>
          <a:xfrm>
            <a:off x="4213070" y="498041"/>
            <a:ext cx="9563463" cy="1038225"/>
          </a:xfrm>
          <a:prstGeom prst="rect">
            <a:avLst/>
          </a:prstGeom>
        </p:spPr>
        <p:txBody>
          <a:bodyPr lIns="0" tIns="0" rIns="0" bIns="0" rtlCol="0" anchor="t">
            <a:spAutoFit/>
          </a:bodyPr>
          <a:lstStyle/>
          <a:p>
            <a:pPr algn="ctr">
              <a:lnSpc>
                <a:spcPts val="7707"/>
              </a:lnSpc>
            </a:pPr>
            <a:r>
              <a:rPr lang="en-US" sz="6422" b="1" dirty="0">
                <a:solidFill>
                  <a:srgbClr val="003B66"/>
                </a:solidFill>
                <a:latin typeface="Poppins Bold"/>
                <a:ea typeface="Poppins Bold"/>
                <a:cs typeface="Poppins Bold"/>
                <a:sym typeface="Poppins Bold"/>
              </a:rPr>
              <a:t>References</a:t>
            </a:r>
          </a:p>
        </p:txBody>
      </p:sp>
      <p:sp>
        <p:nvSpPr>
          <p:cNvPr id="25" name="TextBox 25"/>
          <p:cNvSpPr txBox="1"/>
          <p:nvPr/>
        </p:nvSpPr>
        <p:spPr>
          <a:xfrm>
            <a:off x="990600" y="2387739"/>
            <a:ext cx="16383000" cy="9878217"/>
          </a:xfrm>
          <a:prstGeom prst="rect">
            <a:avLst/>
          </a:prstGeom>
        </p:spPr>
        <p:txBody>
          <a:bodyPr wrap="square" lIns="0" tIns="0" rIns="0" bIns="0" rtlCol="0" anchor="t">
            <a:spAutoFit/>
          </a:bodyPr>
          <a:lstStyle/>
          <a:p>
            <a:pPr marL="342900" indent="-342900">
              <a:buFont typeface="Arial" panose="020B0604020202020204" pitchFamily="34" charset="0"/>
              <a:buChar char="•"/>
            </a:pPr>
            <a:r>
              <a:rPr lang="en-US" sz="2600" dirty="0">
                <a:latin typeface="Poppins" panose="00000500000000000000" pitchFamily="2" charset="0"/>
                <a:cs typeface="Poppins" panose="00000500000000000000" pitchFamily="2" charset="0"/>
              </a:rPr>
              <a:t>Coo, S., García, M.I., Prieto, F. and Medina, F. (2022)</a:t>
            </a:r>
            <a:r>
              <a:rPr lang="en-GB" sz="2600" dirty="0">
                <a:latin typeface="Poppins" panose="00000500000000000000" pitchFamily="2" charset="0"/>
                <a:cs typeface="Poppins" panose="00000500000000000000" pitchFamily="2" charset="0"/>
              </a:rPr>
              <a:t> ‘</a:t>
            </a:r>
            <a:r>
              <a:rPr lang="en-US" sz="2600" dirty="0">
                <a:latin typeface="Poppins" panose="00000500000000000000" pitchFamily="2" charset="0"/>
                <a:cs typeface="Poppins" panose="00000500000000000000" pitchFamily="2" charset="0"/>
              </a:rPr>
              <a:t>The role of interpersonal emotional regulation on maternal mental health</a:t>
            </a:r>
            <a:r>
              <a:rPr lang="en-GB" sz="2600" dirty="0">
                <a:latin typeface="Poppins" panose="00000500000000000000" pitchFamily="2" charset="0"/>
                <a:cs typeface="Poppins" panose="00000500000000000000" pitchFamily="2" charset="0"/>
              </a:rPr>
              <a:t>’,</a:t>
            </a:r>
            <a:r>
              <a:rPr lang="en-US" sz="2600" dirty="0">
                <a:latin typeface="Poppins" panose="00000500000000000000" pitchFamily="2" charset="0"/>
                <a:cs typeface="Poppins" panose="00000500000000000000" pitchFamily="2" charset="0"/>
              </a:rPr>
              <a:t> </a:t>
            </a:r>
            <a:r>
              <a:rPr lang="en-US" sz="2600" i="1" dirty="0">
                <a:latin typeface="Poppins" panose="00000500000000000000" pitchFamily="2" charset="0"/>
                <a:cs typeface="Poppins" panose="00000500000000000000" pitchFamily="2" charset="0"/>
              </a:rPr>
              <a:t>Journal of Reproductive and Infant Psychology</a:t>
            </a:r>
            <a:r>
              <a:rPr lang="en-US" sz="2600" dirty="0">
                <a:latin typeface="Poppins" panose="00000500000000000000" pitchFamily="2" charset="0"/>
                <a:cs typeface="Poppins" panose="00000500000000000000" pitchFamily="2" charset="0"/>
              </a:rPr>
              <a:t>, </a:t>
            </a:r>
            <a:r>
              <a:rPr lang="en-US" sz="2600" i="1" dirty="0">
                <a:latin typeface="Poppins" panose="00000500000000000000" pitchFamily="2" charset="0"/>
                <a:cs typeface="Poppins" panose="00000500000000000000" pitchFamily="2" charset="0"/>
              </a:rPr>
              <a:t>40</a:t>
            </a:r>
            <a:r>
              <a:rPr lang="en-US" sz="2600" dirty="0">
                <a:latin typeface="Poppins" panose="00000500000000000000" pitchFamily="2" charset="0"/>
                <a:cs typeface="Poppins" panose="00000500000000000000" pitchFamily="2" charset="0"/>
              </a:rPr>
              <a:t>(1), pp.3-21.</a:t>
            </a:r>
          </a:p>
          <a:p>
            <a:pPr marL="342900" indent="-342900">
              <a:buFont typeface="Arial" panose="020B0604020202020204" pitchFamily="34" charset="0"/>
              <a:buChar char="•"/>
            </a:pPr>
            <a:r>
              <a:rPr lang="en-US" sz="2600" dirty="0">
                <a:latin typeface="Poppins" panose="00000500000000000000" pitchFamily="2" charset="0"/>
                <a:cs typeface="Poppins" panose="00000500000000000000" pitchFamily="2" charset="0"/>
              </a:rPr>
              <a:t>Fearon, R.P. and Roisman, G.I. (2017) </a:t>
            </a:r>
            <a:r>
              <a:rPr lang="en-GB" sz="2600" dirty="0">
                <a:latin typeface="Poppins" panose="00000500000000000000" pitchFamily="2" charset="0"/>
                <a:cs typeface="Poppins" panose="00000500000000000000" pitchFamily="2" charset="0"/>
              </a:rPr>
              <a:t>‘</a:t>
            </a:r>
            <a:r>
              <a:rPr lang="en-US" sz="2600" dirty="0">
                <a:latin typeface="Poppins" panose="00000500000000000000" pitchFamily="2" charset="0"/>
                <a:cs typeface="Poppins" panose="00000500000000000000" pitchFamily="2" charset="0"/>
              </a:rPr>
              <a:t>Attachment theory: progress and future directions.</a:t>
            </a:r>
            <a:r>
              <a:rPr lang="en-GB" sz="2600" dirty="0">
                <a:latin typeface="Poppins" panose="00000500000000000000" pitchFamily="2" charset="0"/>
                <a:cs typeface="Poppins" panose="00000500000000000000" pitchFamily="2" charset="0"/>
              </a:rPr>
              <a:t>’,</a:t>
            </a:r>
            <a:r>
              <a:rPr lang="en-US" sz="2600" i="1" dirty="0">
                <a:latin typeface="Poppins" panose="00000500000000000000" pitchFamily="2" charset="0"/>
                <a:cs typeface="Poppins" panose="00000500000000000000" pitchFamily="2" charset="0"/>
              </a:rPr>
              <a:t>Current opinion in psychology</a:t>
            </a:r>
            <a:r>
              <a:rPr lang="en-US" sz="2600" dirty="0">
                <a:latin typeface="Poppins" panose="00000500000000000000" pitchFamily="2" charset="0"/>
                <a:cs typeface="Poppins" panose="00000500000000000000" pitchFamily="2" charset="0"/>
              </a:rPr>
              <a:t>, </a:t>
            </a:r>
            <a:r>
              <a:rPr lang="en-US" sz="2600" i="1" dirty="0">
                <a:latin typeface="Poppins" panose="00000500000000000000" pitchFamily="2" charset="0"/>
                <a:cs typeface="Poppins" panose="00000500000000000000" pitchFamily="2" charset="0"/>
              </a:rPr>
              <a:t>15</a:t>
            </a:r>
            <a:r>
              <a:rPr lang="en-US" sz="2600" dirty="0">
                <a:latin typeface="Poppins" panose="00000500000000000000" pitchFamily="2" charset="0"/>
                <a:cs typeface="Poppins" panose="00000500000000000000" pitchFamily="2" charset="0"/>
              </a:rPr>
              <a:t>, pp.131-136.</a:t>
            </a:r>
          </a:p>
          <a:p>
            <a:pPr marL="342900" indent="-342900">
              <a:buFont typeface="Arial" panose="020B0604020202020204" pitchFamily="34" charset="0"/>
              <a:buChar char="•"/>
            </a:pPr>
            <a:r>
              <a:rPr lang="en-US" sz="2600" dirty="0">
                <a:latin typeface="Poppins" panose="00000500000000000000" pitchFamily="2" charset="0"/>
                <a:cs typeface="Poppins" panose="00000500000000000000" pitchFamily="2" charset="0"/>
              </a:rPr>
              <a:t>Johnson, S.M. (2019) </a:t>
            </a:r>
            <a:r>
              <a:rPr lang="en-GB" sz="2600" dirty="0">
                <a:latin typeface="Poppins" panose="00000500000000000000" pitchFamily="2" charset="0"/>
                <a:cs typeface="Poppins" panose="00000500000000000000" pitchFamily="2" charset="0"/>
              </a:rPr>
              <a:t>‘</a:t>
            </a:r>
            <a:r>
              <a:rPr lang="en-US" sz="2600" dirty="0">
                <a:latin typeface="Poppins" panose="00000500000000000000" pitchFamily="2" charset="0"/>
                <a:cs typeface="Poppins" panose="00000500000000000000" pitchFamily="2" charset="0"/>
              </a:rPr>
              <a:t>Attachment theory</a:t>
            </a:r>
            <a:r>
              <a:rPr lang="en-GB" sz="2600" dirty="0">
                <a:latin typeface="Poppins" panose="00000500000000000000" pitchFamily="2" charset="0"/>
                <a:cs typeface="Poppins" panose="00000500000000000000" pitchFamily="2" charset="0"/>
              </a:rPr>
              <a:t>’ i</a:t>
            </a:r>
            <a:r>
              <a:rPr lang="en-US" sz="2600" dirty="0">
                <a:latin typeface="Poppins" panose="00000500000000000000" pitchFamily="2" charset="0"/>
                <a:cs typeface="Poppins" panose="00000500000000000000" pitchFamily="2" charset="0"/>
              </a:rPr>
              <a:t>n </a:t>
            </a:r>
            <a:r>
              <a:rPr lang="en-US" sz="2600" i="1" dirty="0">
                <a:latin typeface="Poppins" panose="00000500000000000000" pitchFamily="2" charset="0"/>
                <a:cs typeface="Poppins" panose="00000500000000000000" pitchFamily="2" charset="0"/>
              </a:rPr>
              <a:t>Encyclopedia of couple and family therapy</a:t>
            </a:r>
            <a:r>
              <a:rPr lang="en-US" sz="2600" dirty="0">
                <a:latin typeface="Poppins" panose="00000500000000000000" pitchFamily="2" charset="0"/>
                <a:cs typeface="Poppins" panose="00000500000000000000" pitchFamily="2" charset="0"/>
              </a:rPr>
              <a:t> (pp. 169-177). Cham: Springer International Publishing.</a:t>
            </a:r>
          </a:p>
          <a:p>
            <a:pPr marL="342900" indent="-342900">
              <a:buFont typeface="Arial" panose="020B0604020202020204" pitchFamily="34" charset="0"/>
              <a:buChar char="•"/>
            </a:pPr>
            <a:r>
              <a:rPr lang="en-US" sz="2600" dirty="0">
                <a:latin typeface="Poppins" panose="00000500000000000000" pitchFamily="2" charset="0"/>
                <a:cs typeface="Poppins" panose="00000500000000000000" pitchFamily="2" charset="0"/>
              </a:rPr>
              <a:t>Leroy, S., Schmidt, A.M. and </a:t>
            </a:r>
            <a:r>
              <a:rPr lang="en-US" sz="2600" dirty="0" err="1">
                <a:latin typeface="Poppins" panose="00000500000000000000" pitchFamily="2" charset="0"/>
                <a:cs typeface="Poppins" panose="00000500000000000000" pitchFamily="2" charset="0"/>
              </a:rPr>
              <a:t>Madjar</a:t>
            </a:r>
            <a:r>
              <a:rPr lang="en-US" sz="2600" dirty="0">
                <a:latin typeface="Poppins" panose="00000500000000000000" pitchFamily="2" charset="0"/>
                <a:cs typeface="Poppins" panose="00000500000000000000" pitchFamily="2" charset="0"/>
              </a:rPr>
              <a:t>, N. (2020) </a:t>
            </a:r>
            <a:r>
              <a:rPr lang="en-GB" sz="2600" dirty="0">
                <a:latin typeface="Poppins" panose="00000500000000000000" pitchFamily="2" charset="0"/>
                <a:cs typeface="Poppins" panose="00000500000000000000" pitchFamily="2" charset="0"/>
              </a:rPr>
              <a:t>‘</a:t>
            </a:r>
            <a:r>
              <a:rPr lang="en-US" sz="2600" dirty="0">
                <a:latin typeface="Poppins" panose="00000500000000000000" pitchFamily="2" charset="0"/>
                <a:cs typeface="Poppins" panose="00000500000000000000" pitchFamily="2" charset="0"/>
              </a:rPr>
              <a:t>Interruptions and task transitions: Understanding their characteristics, processes, and consequences</a:t>
            </a:r>
            <a:r>
              <a:rPr lang="en-GB" sz="2600" dirty="0">
                <a:latin typeface="Poppins" panose="00000500000000000000" pitchFamily="2" charset="0"/>
                <a:cs typeface="Poppins" panose="00000500000000000000" pitchFamily="2" charset="0"/>
              </a:rPr>
              <a:t>’,</a:t>
            </a:r>
            <a:r>
              <a:rPr lang="en-US" sz="2600" dirty="0">
                <a:latin typeface="Poppins" panose="00000500000000000000" pitchFamily="2" charset="0"/>
                <a:cs typeface="Poppins" panose="00000500000000000000" pitchFamily="2" charset="0"/>
              </a:rPr>
              <a:t> </a:t>
            </a:r>
            <a:r>
              <a:rPr lang="en-US" sz="2600" i="1" dirty="0">
                <a:latin typeface="Poppins" panose="00000500000000000000" pitchFamily="2" charset="0"/>
                <a:cs typeface="Poppins" panose="00000500000000000000" pitchFamily="2" charset="0"/>
              </a:rPr>
              <a:t>Academy of Management Annals</a:t>
            </a:r>
            <a:r>
              <a:rPr lang="en-US" sz="2600" dirty="0">
                <a:latin typeface="Poppins" panose="00000500000000000000" pitchFamily="2" charset="0"/>
                <a:cs typeface="Poppins" panose="00000500000000000000" pitchFamily="2" charset="0"/>
              </a:rPr>
              <a:t>, </a:t>
            </a:r>
            <a:r>
              <a:rPr lang="en-US" sz="2600" i="1" dirty="0">
                <a:latin typeface="Poppins" panose="00000500000000000000" pitchFamily="2" charset="0"/>
                <a:cs typeface="Poppins" panose="00000500000000000000" pitchFamily="2" charset="0"/>
              </a:rPr>
              <a:t>14</a:t>
            </a:r>
            <a:r>
              <a:rPr lang="en-US" sz="2600" dirty="0">
                <a:latin typeface="Poppins" panose="00000500000000000000" pitchFamily="2" charset="0"/>
                <a:cs typeface="Poppins" panose="00000500000000000000" pitchFamily="2" charset="0"/>
              </a:rPr>
              <a:t>(2), pp.661-694.</a:t>
            </a:r>
          </a:p>
          <a:p>
            <a:pPr marL="342900" indent="-342900">
              <a:buFont typeface="Arial" panose="020B0604020202020204" pitchFamily="34" charset="0"/>
              <a:buChar char="•"/>
            </a:pPr>
            <a:r>
              <a:rPr lang="en-US" sz="2600" dirty="0">
                <a:solidFill>
                  <a:srgbClr val="000000"/>
                </a:solidFill>
                <a:latin typeface="Poppins" panose="00000500000000000000" pitchFamily="2" charset="0"/>
                <a:ea typeface="Poppins"/>
                <a:cs typeface="Poppins" panose="00000500000000000000" pitchFamily="2" charset="0"/>
                <a:sym typeface="Poppins"/>
              </a:rPr>
              <a:t>Macdonald, C., Sharma, S., </a:t>
            </a:r>
            <a:r>
              <a:rPr lang="en-US" sz="2600" dirty="0" err="1">
                <a:solidFill>
                  <a:srgbClr val="000000"/>
                </a:solidFill>
                <a:latin typeface="Poppins" panose="00000500000000000000" pitchFamily="2" charset="0"/>
                <a:ea typeface="Poppins"/>
                <a:cs typeface="Poppins" panose="00000500000000000000" pitchFamily="2" charset="0"/>
                <a:sym typeface="Poppins"/>
              </a:rPr>
              <a:t>Kallioinen</a:t>
            </a:r>
            <a:r>
              <a:rPr lang="en-US" sz="2600" dirty="0">
                <a:solidFill>
                  <a:srgbClr val="000000"/>
                </a:solidFill>
                <a:latin typeface="Poppins" panose="00000500000000000000" pitchFamily="2" charset="0"/>
                <a:ea typeface="Poppins"/>
                <a:cs typeface="Poppins" panose="00000500000000000000" pitchFamily="2" charset="0"/>
                <a:sym typeface="Poppins"/>
              </a:rPr>
              <a:t>, M. and Jewell, D. (2021) </a:t>
            </a:r>
            <a:r>
              <a:rPr lang="en-GB" sz="2600" dirty="0">
                <a:solidFill>
                  <a:srgbClr val="000000"/>
                </a:solidFill>
                <a:latin typeface="Poppins" panose="00000500000000000000" pitchFamily="2" charset="0"/>
                <a:ea typeface="Poppins"/>
                <a:cs typeface="Poppins" panose="00000500000000000000" pitchFamily="2" charset="0"/>
                <a:sym typeface="Poppins"/>
              </a:rPr>
              <a:t>‘</a:t>
            </a:r>
            <a:r>
              <a:rPr lang="en-US" sz="2600" dirty="0">
                <a:solidFill>
                  <a:srgbClr val="000000"/>
                </a:solidFill>
                <a:latin typeface="Poppins" panose="00000500000000000000" pitchFamily="2" charset="0"/>
                <a:ea typeface="Poppins"/>
                <a:cs typeface="Poppins" panose="00000500000000000000" pitchFamily="2" charset="0"/>
                <a:sym typeface="Poppins"/>
              </a:rPr>
              <a:t>Postnatal care: new NICE guideline for the ‘Cinderella service’</a:t>
            </a:r>
            <a:r>
              <a:rPr lang="en-GB" sz="2600" dirty="0">
                <a:solidFill>
                  <a:srgbClr val="000000"/>
                </a:solidFill>
                <a:latin typeface="Poppins" panose="00000500000000000000" pitchFamily="2" charset="0"/>
                <a:ea typeface="Poppins"/>
                <a:cs typeface="Poppins" panose="00000500000000000000" pitchFamily="2" charset="0"/>
                <a:sym typeface="Poppins"/>
              </a:rPr>
              <a:t>’,</a:t>
            </a:r>
            <a:r>
              <a:rPr lang="en-US" sz="2600" dirty="0">
                <a:solidFill>
                  <a:srgbClr val="000000"/>
                </a:solidFill>
                <a:latin typeface="Poppins" panose="00000500000000000000" pitchFamily="2" charset="0"/>
                <a:ea typeface="Poppins"/>
                <a:cs typeface="Poppins" panose="00000500000000000000" pitchFamily="2" charset="0"/>
                <a:sym typeface="Poppins"/>
              </a:rPr>
              <a:t> </a:t>
            </a:r>
            <a:r>
              <a:rPr lang="en-US" sz="2600" i="1" dirty="0">
                <a:solidFill>
                  <a:srgbClr val="000000"/>
                </a:solidFill>
                <a:latin typeface="Poppins" panose="00000500000000000000" pitchFamily="2" charset="0"/>
                <a:ea typeface="Poppins"/>
                <a:cs typeface="Poppins" panose="00000500000000000000" pitchFamily="2" charset="0"/>
                <a:sym typeface="Poppins"/>
              </a:rPr>
              <a:t>British Journal of General Practice</a:t>
            </a:r>
            <a:r>
              <a:rPr lang="en-US" sz="2600" dirty="0">
                <a:solidFill>
                  <a:srgbClr val="000000"/>
                </a:solidFill>
                <a:latin typeface="Poppins" panose="00000500000000000000" pitchFamily="2" charset="0"/>
                <a:ea typeface="Poppins"/>
                <a:cs typeface="Poppins" panose="00000500000000000000" pitchFamily="2" charset="0"/>
                <a:sym typeface="Poppins"/>
              </a:rPr>
              <a:t>, 71(710), pp.394–395. </a:t>
            </a:r>
            <a:r>
              <a:rPr lang="en-US" sz="2600" dirty="0">
                <a:solidFill>
                  <a:srgbClr val="000000"/>
                </a:solidFill>
                <a:latin typeface="Poppins" panose="00000500000000000000" pitchFamily="2" charset="0"/>
                <a:ea typeface="Poppins"/>
                <a:cs typeface="Poppins" panose="00000500000000000000" pitchFamily="2" charset="0"/>
                <a:sym typeface="Poppins"/>
                <a:hlinkClick r:id="rId3"/>
              </a:rPr>
              <a:t>https://doi.org/10.3399/bjgp21x716825</a:t>
            </a:r>
            <a:endParaRPr lang="en-US" sz="2600" dirty="0">
              <a:latin typeface="Poppins" panose="00000500000000000000" pitchFamily="2" charset="0"/>
              <a:cs typeface="Poppins" panose="00000500000000000000" pitchFamily="2" charset="0"/>
            </a:endParaRPr>
          </a:p>
          <a:p>
            <a:pPr marL="342900" indent="-342900">
              <a:buFont typeface="Arial" panose="020B0604020202020204" pitchFamily="34" charset="0"/>
              <a:buChar char="•"/>
            </a:pPr>
            <a:r>
              <a:rPr lang="en-US" sz="2600" dirty="0">
                <a:latin typeface="Poppins" panose="00000500000000000000" pitchFamily="2" charset="0"/>
                <a:cs typeface="Poppins" panose="00000500000000000000" pitchFamily="2" charset="0"/>
              </a:rPr>
              <a:t>Richter, L.M., Lye, S.J. and Proulx, K. (2018). Nurturing care for young children under conditions of fragility and conflict. </a:t>
            </a:r>
            <a:r>
              <a:rPr lang="en-US" sz="2600" i="1" dirty="0">
                <a:latin typeface="Poppins" panose="00000500000000000000" pitchFamily="2" charset="0"/>
                <a:cs typeface="Poppins" panose="00000500000000000000" pitchFamily="2" charset="0"/>
              </a:rPr>
              <a:t>New directions for child and adolescent development</a:t>
            </a:r>
            <a:r>
              <a:rPr lang="en-US" sz="2600" dirty="0">
                <a:latin typeface="Poppins" panose="00000500000000000000" pitchFamily="2" charset="0"/>
                <a:cs typeface="Poppins" panose="00000500000000000000" pitchFamily="2" charset="0"/>
              </a:rPr>
              <a:t>, </a:t>
            </a:r>
            <a:r>
              <a:rPr lang="en-US" sz="2600" i="1" dirty="0">
                <a:latin typeface="Poppins" panose="00000500000000000000" pitchFamily="2" charset="0"/>
                <a:cs typeface="Poppins" panose="00000500000000000000" pitchFamily="2" charset="0"/>
              </a:rPr>
              <a:t>2018</a:t>
            </a:r>
            <a:r>
              <a:rPr lang="en-US" sz="2600" dirty="0">
                <a:latin typeface="Poppins" panose="00000500000000000000" pitchFamily="2" charset="0"/>
                <a:cs typeface="Poppins" panose="00000500000000000000" pitchFamily="2" charset="0"/>
              </a:rPr>
              <a:t>(159), pp.13-26.</a:t>
            </a:r>
          </a:p>
          <a:p>
            <a:pPr marL="342900" indent="-342900">
              <a:buFont typeface="Arial" panose="020B0604020202020204" pitchFamily="34" charset="0"/>
              <a:buChar char="•"/>
            </a:pPr>
            <a:r>
              <a:rPr lang="en-US" sz="2600" dirty="0">
                <a:latin typeface="Poppins" panose="00000500000000000000" pitchFamily="2" charset="0"/>
                <a:cs typeface="Poppins" panose="00000500000000000000" pitchFamily="2" charset="0"/>
              </a:rPr>
              <a:t>Yip, J., Ehrhardt, K., Black, H. and Walker, D.O. (2018) </a:t>
            </a:r>
            <a:r>
              <a:rPr lang="en-GB" sz="2600" dirty="0">
                <a:latin typeface="Poppins" panose="00000500000000000000" pitchFamily="2" charset="0"/>
                <a:cs typeface="Poppins" panose="00000500000000000000" pitchFamily="2" charset="0"/>
              </a:rPr>
              <a:t>‘</a:t>
            </a:r>
            <a:r>
              <a:rPr lang="en-US" sz="2600" dirty="0">
                <a:latin typeface="Poppins" panose="00000500000000000000" pitchFamily="2" charset="0"/>
                <a:cs typeface="Poppins" panose="00000500000000000000" pitchFamily="2" charset="0"/>
              </a:rPr>
              <a:t>Attachment theory at work: A review and directions for future research</a:t>
            </a:r>
            <a:r>
              <a:rPr lang="en-GB" sz="2600">
                <a:latin typeface="Poppins" panose="00000500000000000000" pitchFamily="2" charset="0"/>
                <a:cs typeface="Poppins" panose="00000500000000000000" pitchFamily="2" charset="0"/>
              </a:rPr>
              <a:t>’,</a:t>
            </a:r>
            <a:r>
              <a:rPr lang="en-US" sz="2600">
                <a:latin typeface="Poppins" panose="00000500000000000000" pitchFamily="2" charset="0"/>
                <a:cs typeface="Poppins" panose="00000500000000000000" pitchFamily="2" charset="0"/>
              </a:rPr>
              <a:t> </a:t>
            </a:r>
            <a:r>
              <a:rPr lang="en-US" sz="2600" i="1" dirty="0">
                <a:latin typeface="Poppins" panose="00000500000000000000" pitchFamily="2" charset="0"/>
                <a:cs typeface="Poppins" panose="00000500000000000000" pitchFamily="2" charset="0"/>
              </a:rPr>
              <a:t>Journal of Organizational Behavior</a:t>
            </a:r>
            <a:r>
              <a:rPr lang="en-US" sz="2600" dirty="0">
                <a:latin typeface="Poppins" panose="00000500000000000000" pitchFamily="2" charset="0"/>
                <a:cs typeface="Poppins" panose="00000500000000000000" pitchFamily="2" charset="0"/>
              </a:rPr>
              <a:t>, </a:t>
            </a:r>
            <a:r>
              <a:rPr lang="en-US" sz="2600" i="1" dirty="0">
                <a:latin typeface="Poppins" panose="00000500000000000000" pitchFamily="2" charset="0"/>
                <a:cs typeface="Poppins" panose="00000500000000000000" pitchFamily="2" charset="0"/>
              </a:rPr>
              <a:t>39</a:t>
            </a:r>
            <a:r>
              <a:rPr lang="en-US" sz="2600" dirty="0">
                <a:latin typeface="Poppins" panose="00000500000000000000" pitchFamily="2" charset="0"/>
                <a:cs typeface="Poppins" panose="00000500000000000000" pitchFamily="2" charset="0"/>
              </a:rPr>
              <a:t>(2), pp.185-198.</a:t>
            </a:r>
          </a:p>
          <a:p>
            <a:pPr marL="604524" lvl="1" indent="-302262" algn="l">
              <a:lnSpc>
                <a:spcPts val="3920"/>
              </a:lnSpc>
              <a:buFont typeface="Arial"/>
              <a:buChar char="•"/>
            </a:pPr>
            <a:endParaRPr lang="en-US" sz="2800" dirty="0">
              <a:solidFill>
                <a:srgbClr val="000000"/>
              </a:solidFill>
              <a:latin typeface="Poppins"/>
              <a:ea typeface="Poppins"/>
              <a:cs typeface="Poppins"/>
              <a:sym typeface="Poppins"/>
            </a:endParaRPr>
          </a:p>
          <a:p>
            <a:pPr marL="604524" lvl="1" indent="-302262" algn="l">
              <a:lnSpc>
                <a:spcPts val="3920"/>
              </a:lnSpc>
              <a:buFont typeface="Arial"/>
              <a:buChar char="•"/>
            </a:pPr>
            <a:endParaRPr lang="en-US" sz="2800" dirty="0">
              <a:solidFill>
                <a:srgbClr val="000000"/>
              </a:solidFill>
              <a:latin typeface="Poppins"/>
              <a:ea typeface="Poppins"/>
              <a:cs typeface="Poppins"/>
              <a:sym typeface="Poppins"/>
            </a:endParaRPr>
          </a:p>
          <a:p>
            <a:pPr marL="604524" lvl="1" indent="-302262" algn="l">
              <a:lnSpc>
                <a:spcPts val="3920"/>
              </a:lnSpc>
              <a:buFont typeface="Arial"/>
              <a:buChar char="•"/>
            </a:pPr>
            <a:endParaRPr lang="en-US" sz="2800" dirty="0">
              <a:solidFill>
                <a:srgbClr val="000000"/>
              </a:solidFill>
              <a:latin typeface="Poppins"/>
              <a:ea typeface="Poppins"/>
              <a:cs typeface="Poppins"/>
              <a:sym typeface="Poppins"/>
            </a:endParaRPr>
          </a:p>
          <a:p>
            <a:pPr marL="604524" lvl="1" indent="-302262" algn="l">
              <a:lnSpc>
                <a:spcPts val="3920"/>
              </a:lnSpc>
              <a:buFont typeface="Arial"/>
              <a:buChar char="•"/>
            </a:pPr>
            <a:endParaRPr lang="en-US" sz="2800" dirty="0">
              <a:solidFill>
                <a:srgbClr val="000000"/>
              </a:solidFill>
              <a:latin typeface="Poppins"/>
              <a:ea typeface="Poppins"/>
              <a:cs typeface="Poppins"/>
              <a:sym typeface="Poppins"/>
            </a:endParaRPr>
          </a:p>
          <a:p>
            <a:pPr marL="604524" lvl="1" indent="-302262" algn="l">
              <a:lnSpc>
                <a:spcPts val="3920"/>
              </a:lnSpc>
              <a:buFont typeface="Arial"/>
              <a:buChar char="•"/>
            </a:pPr>
            <a:endParaRPr lang="en-US" sz="2800" dirty="0">
              <a:solidFill>
                <a:srgbClr val="000000"/>
              </a:solidFill>
              <a:latin typeface="Poppins"/>
              <a:ea typeface="Poppins"/>
              <a:cs typeface="Poppins"/>
              <a:sym typeface="Poppins"/>
            </a:endParaRPr>
          </a:p>
          <a:p>
            <a:pPr marL="604524" lvl="1" indent="-302262" algn="l">
              <a:lnSpc>
                <a:spcPts val="3920"/>
              </a:lnSpc>
              <a:buFont typeface="Arial"/>
              <a:buChar char="•"/>
            </a:pPr>
            <a:endParaRPr lang="en-US" sz="2800" dirty="0">
              <a:solidFill>
                <a:srgbClr val="000000"/>
              </a:solidFill>
              <a:latin typeface="Poppins"/>
              <a:ea typeface="Poppins"/>
              <a:cs typeface="Poppins"/>
              <a:sym typeface="Poppins"/>
            </a:endParaRPr>
          </a:p>
          <a:p>
            <a:pPr marL="604524" lvl="1" indent="-302262" algn="l">
              <a:lnSpc>
                <a:spcPts val="3920"/>
              </a:lnSpc>
              <a:buFont typeface="Arial"/>
              <a:buChar char="•"/>
            </a:pPr>
            <a:endParaRPr lang="en-US" sz="2800" dirty="0">
              <a:solidFill>
                <a:srgbClr val="000000"/>
              </a:solidFill>
              <a:latin typeface="Poppins"/>
              <a:ea typeface="Poppins"/>
              <a:cs typeface="Poppins"/>
              <a:sym typeface="Poppin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TotalTime>
  <Words>1677</Words>
  <Application>Microsoft Office PowerPoint</Application>
  <PresentationFormat>Custom</PresentationFormat>
  <Paragraphs>102</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LCHS4010 Psychology in Health and Social Care</dc:title>
  <cp:lastModifiedBy>Mehnaz Iqbal (2511940)</cp:lastModifiedBy>
  <cp:revision>6</cp:revision>
  <dcterms:created xsi:type="dcterms:W3CDTF">2006-08-16T00:00:00Z</dcterms:created>
  <dcterms:modified xsi:type="dcterms:W3CDTF">2026-06-14T22:48:05Z</dcterms:modified>
  <dc:identifier>DAHMDb46PBw</dc:identifier>
</cp:coreProperties>
</file>