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60" r:id="rId4"/>
    <p:sldId id="259" r:id="rId5"/>
    <p:sldId id="262" r:id="rId6"/>
    <p:sldId id="261" r:id="rId7"/>
    <p:sldId id="264" r:id="rId8"/>
    <p:sldId id="263" r:id="rId9"/>
    <p:sldId id="266" r:id="rId10"/>
    <p:sldId id="265" r:id="rId11"/>
    <p:sldId id="268" r:id="rId12"/>
    <p:sldId id="270" r:id="rId13"/>
    <p:sldId id="267" r:id="rId14"/>
    <p:sldId id="272"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7C42C77-91A4-4B54-BC35-169A14AD58D9}">
          <p14:sldIdLst>
            <p14:sldId id="256"/>
            <p14:sldId id="258"/>
            <p14:sldId id="260"/>
            <p14:sldId id="259"/>
            <p14:sldId id="262"/>
            <p14:sldId id="261"/>
            <p14:sldId id="264"/>
            <p14:sldId id="263"/>
            <p14:sldId id="266"/>
            <p14:sldId id="265"/>
            <p14:sldId id="268"/>
            <p14:sldId id="270"/>
            <p14:sldId id="267"/>
            <p14:sldId id="272"/>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670BB-B539-34C1-E8D9-02A5FD779AD8}" v="2" dt="2026-03-08T23:28:44.421"/>
    <p1510:client id="{77BFFE76-5B72-D99C-7580-18BBA0CE66A1}" v="5" dt="2026-03-08T23:28:11.884"/>
    <p1510:client id="{CFD37141-A77C-9C8E-1405-2B7B1B8CA85E}" v="92" dt="2026-03-08T23:55:25.384"/>
    <p1510:client id="{D3961746-7C1A-8258-04E4-1CFFCD2F8EAC}" v="6" dt="2026-03-08T23:56:45.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64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nan Alsoul (2437246)" userId="S::2437246@student.uwtsd.ac.uk::102d5294-b3d1-4c33-9fd9-88bc94ab1dc5" providerId="AD" clId="Web-{399670BB-B539-34C1-E8D9-02A5FD779AD8}"/>
    <pc:docChg chg="addSld delSld">
      <pc:chgData name="Adnan Alsoul (2437246)" userId="S::2437246@student.uwtsd.ac.uk::102d5294-b3d1-4c33-9fd9-88bc94ab1dc5" providerId="AD" clId="Web-{399670BB-B539-34C1-E8D9-02A5FD779AD8}" dt="2026-03-08T23:28:44.421" v="1"/>
      <pc:docMkLst>
        <pc:docMk/>
      </pc:docMkLst>
      <pc:sldChg chg="del">
        <pc:chgData name="Adnan Alsoul (2437246)" userId="S::2437246@student.uwtsd.ac.uk::102d5294-b3d1-4c33-9fd9-88bc94ab1dc5" providerId="AD" clId="Web-{399670BB-B539-34C1-E8D9-02A5FD779AD8}" dt="2026-03-08T23:28:44.421" v="1"/>
        <pc:sldMkLst>
          <pc:docMk/>
          <pc:sldMk cId="1819962838" sldId="256"/>
        </pc:sldMkLst>
      </pc:sldChg>
      <pc:sldChg chg="new">
        <pc:chgData name="Adnan Alsoul (2437246)" userId="S::2437246@student.uwtsd.ac.uk::102d5294-b3d1-4c33-9fd9-88bc94ab1dc5" providerId="AD" clId="Web-{399670BB-B539-34C1-E8D9-02A5FD779AD8}" dt="2026-03-08T23:28:37.843" v="0"/>
        <pc:sldMkLst>
          <pc:docMk/>
          <pc:sldMk cId="1255188638" sldId="257"/>
        </pc:sldMkLst>
      </pc:sldChg>
    </pc:docChg>
  </pc:docChgLst>
  <pc:docChgLst>
    <pc:chgData name="Adnan Alsoul (2437246)" userId="102d5294-b3d1-4c33-9fd9-88bc94ab1dc5" providerId="ADAL" clId="{C92C5768-76F7-4594-9D9E-771C51D3AADC}"/>
    <pc:docChg chg="modSld">
      <pc:chgData name="Adnan Alsoul (2437246)" userId="102d5294-b3d1-4c33-9fd9-88bc94ab1dc5" providerId="ADAL" clId="{C92C5768-76F7-4594-9D9E-771C51D3AADC}" dt="2026-03-06T22:28:43.894" v="2"/>
      <pc:docMkLst>
        <pc:docMk/>
      </pc:docMkLst>
      <pc:sldChg chg="modSp mod">
        <pc:chgData name="Adnan Alsoul (2437246)" userId="102d5294-b3d1-4c33-9fd9-88bc94ab1dc5" providerId="ADAL" clId="{C92C5768-76F7-4594-9D9E-771C51D3AADC}" dt="2026-03-06T22:28:43.894" v="2"/>
        <pc:sldMkLst>
          <pc:docMk/>
          <pc:sldMk cId="1819962838" sldId="256"/>
        </pc:sldMkLst>
      </pc:sldChg>
    </pc:docChg>
  </pc:docChgLst>
  <pc:docChgLst>
    <pc:chgData name="Adnan Alsoul (2437246)" userId="S::2437246@student.uwtsd.ac.uk::102d5294-b3d1-4c33-9fd9-88bc94ab1dc5" providerId="AD" clId="Web-{CFD37141-A77C-9C8E-1405-2B7B1B8CA85E}"/>
    <pc:docChg chg="addSld delSld modSld addSection">
      <pc:chgData name="Adnan Alsoul (2437246)" userId="S::2437246@student.uwtsd.ac.uk::102d5294-b3d1-4c33-9fd9-88bc94ab1dc5" providerId="AD" clId="Web-{CFD37141-A77C-9C8E-1405-2B7B1B8CA85E}" dt="2026-03-08T23:55:25.384" v="93"/>
      <pc:docMkLst>
        <pc:docMk/>
      </pc:docMkLst>
      <pc:sldChg chg="modSp add">
        <pc:chgData name="Adnan Alsoul (2437246)" userId="S::2437246@student.uwtsd.ac.uk::102d5294-b3d1-4c33-9fd9-88bc94ab1dc5" providerId="AD" clId="Web-{CFD37141-A77C-9C8E-1405-2B7B1B8CA85E}" dt="2026-03-08T23:52:26.770" v="88" actId="14100"/>
        <pc:sldMkLst>
          <pc:docMk/>
          <pc:sldMk cId="2001693881" sldId="256"/>
        </pc:sldMkLst>
        <pc:spChg chg="mod">
          <ac:chgData name="Adnan Alsoul (2437246)" userId="S::2437246@student.uwtsd.ac.uk::102d5294-b3d1-4c33-9fd9-88bc94ab1dc5" providerId="AD" clId="Web-{CFD37141-A77C-9C8E-1405-2B7B1B8CA85E}" dt="2026-03-08T23:52:26.770" v="88" actId="14100"/>
          <ac:spMkLst>
            <pc:docMk/>
            <pc:sldMk cId="2001693881" sldId="256"/>
            <ac:spMk id="4" creationId="{831275B4-E16E-4A7B-A97C-F6642808C6D9}"/>
          </ac:spMkLst>
        </pc:spChg>
      </pc:sldChg>
      <pc:sldChg chg="delSp del">
        <pc:chgData name="Adnan Alsoul (2437246)" userId="S::2437246@student.uwtsd.ac.uk::102d5294-b3d1-4c33-9fd9-88bc94ab1dc5" providerId="AD" clId="Web-{CFD37141-A77C-9C8E-1405-2B7B1B8CA85E}" dt="2026-03-08T23:37:58.967" v="3"/>
        <pc:sldMkLst>
          <pc:docMk/>
          <pc:sldMk cId="1255188638" sldId="257"/>
        </pc:sldMkLst>
        <pc:spChg chg="del">
          <ac:chgData name="Adnan Alsoul (2437246)" userId="S::2437246@student.uwtsd.ac.uk::102d5294-b3d1-4c33-9fd9-88bc94ab1dc5" providerId="AD" clId="Web-{CFD37141-A77C-9C8E-1405-2B7B1B8CA85E}" dt="2026-03-08T23:37:32.998" v="0"/>
          <ac:spMkLst>
            <pc:docMk/>
            <pc:sldMk cId="1255188638" sldId="257"/>
            <ac:spMk id="2" creationId="{A745A9A7-4CFA-AF03-9D51-E363221815A4}"/>
          </ac:spMkLst>
        </pc:spChg>
        <pc:spChg chg="del">
          <ac:chgData name="Adnan Alsoul (2437246)" userId="S::2437246@student.uwtsd.ac.uk::102d5294-b3d1-4c33-9fd9-88bc94ab1dc5" providerId="AD" clId="Web-{CFD37141-A77C-9C8E-1405-2B7B1B8CA85E}" dt="2026-03-08T23:37:38.295" v="1"/>
          <ac:spMkLst>
            <pc:docMk/>
            <pc:sldMk cId="1255188638" sldId="257"/>
            <ac:spMk id="3" creationId="{41BB87D7-702D-E57A-D79A-25EF328F1945}"/>
          </ac:spMkLst>
        </pc:spChg>
      </pc:sldChg>
      <pc:sldChg chg="new del">
        <pc:chgData name="Adnan Alsoul (2437246)" userId="S::2437246@student.uwtsd.ac.uk::102d5294-b3d1-4c33-9fd9-88bc94ab1dc5" providerId="AD" clId="Web-{CFD37141-A77C-9C8E-1405-2B7B1B8CA85E}" dt="2026-03-08T23:38:43.546" v="6"/>
        <pc:sldMkLst>
          <pc:docMk/>
          <pc:sldMk cId="3974510065" sldId="257"/>
        </pc:sldMkLst>
      </pc:sldChg>
      <pc:sldChg chg="modSp add">
        <pc:chgData name="Adnan Alsoul (2437246)" userId="S::2437246@student.uwtsd.ac.uk::102d5294-b3d1-4c33-9fd9-88bc94ab1dc5" providerId="AD" clId="Web-{CFD37141-A77C-9C8E-1405-2B7B1B8CA85E}" dt="2026-03-08T23:53:20.116" v="92" actId="14100"/>
        <pc:sldMkLst>
          <pc:docMk/>
          <pc:sldMk cId="2918529145" sldId="258"/>
        </pc:sldMkLst>
        <pc:spChg chg="mod">
          <ac:chgData name="Adnan Alsoul (2437246)" userId="S::2437246@student.uwtsd.ac.uk::102d5294-b3d1-4c33-9fd9-88bc94ab1dc5" providerId="AD" clId="Web-{CFD37141-A77C-9C8E-1405-2B7B1B8CA85E}" dt="2026-03-08T23:53:20.116" v="92" actId="14100"/>
          <ac:spMkLst>
            <pc:docMk/>
            <pc:sldMk cId="2918529145" sldId="258"/>
            <ac:spMk id="3" creationId="{208D59BA-31C4-4352-AED5-0DBE1C699DEB}"/>
          </ac:spMkLst>
        </pc:spChg>
      </pc:sldChg>
      <pc:sldChg chg="new del">
        <pc:chgData name="Adnan Alsoul (2437246)" userId="S::2437246@student.uwtsd.ac.uk::102d5294-b3d1-4c33-9fd9-88bc94ab1dc5" providerId="AD" clId="Web-{CFD37141-A77C-9C8E-1405-2B7B1B8CA85E}" dt="2026-03-08T23:39:36.938" v="9"/>
        <pc:sldMkLst>
          <pc:docMk/>
          <pc:sldMk cId="854333118" sldId="259"/>
        </pc:sldMkLst>
      </pc:sldChg>
      <pc:sldChg chg="add">
        <pc:chgData name="Adnan Alsoul (2437246)" userId="S::2437246@student.uwtsd.ac.uk::102d5294-b3d1-4c33-9fd9-88bc94ab1dc5" providerId="AD" clId="Web-{CFD37141-A77C-9C8E-1405-2B7B1B8CA85E}" dt="2026-03-08T23:40:14.267" v="11"/>
        <pc:sldMkLst>
          <pc:docMk/>
          <pc:sldMk cId="1298102242" sldId="259"/>
        </pc:sldMkLst>
      </pc:sldChg>
      <pc:sldChg chg="modSp add">
        <pc:chgData name="Adnan Alsoul (2437246)" userId="S::2437246@student.uwtsd.ac.uk::102d5294-b3d1-4c33-9fd9-88bc94ab1dc5" providerId="AD" clId="Web-{CFD37141-A77C-9C8E-1405-2B7B1B8CA85E}" dt="2026-03-08T23:53:13.662" v="91" actId="14100"/>
        <pc:sldMkLst>
          <pc:docMk/>
          <pc:sldMk cId="3962665627" sldId="260"/>
        </pc:sldMkLst>
        <pc:spChg chg="mod">
          <ac:chgData name="Adnan Alsoul (2437246)" userId="S::2437246@student.uwtsd.ac.uk::102d5294-b3d1-4c33-9fd9-88bc94ab1dc5" providerId="AD" clId="Web-{CFD37141-A77C-9C8E-1405-2B7B1B8CA85E}" dt="2026-03-08T23:53:13.662" v="91" actId="14100"/>
          <ac:spMkLst>
            <pc:docMk/>
            <pc:sldMk cId="3962665627" sldId="260"/>
            <ac:spMk id="3" creationId="{A8AD9912-2E98-4730-9F2C-A65A01BA6BB6}"/>
          </ac:spMkLst>
        </pc:spChg>
      </pc:sldChg>
      <pc:sldChg chg="new del">
        <pc:chgData name="Adnan Alsoul (2437246)" userId="S::2437246@student.uwtsd.ac.uk::102d5294-b3d1-4c33-9fd9-88bc94ab1dc5" providerId="AD" clId="Web-{CFD37141-A77C-9C8E-1405-2B7B1B8CA85E}" dt="2026-03-08T23:41:03.346" v="15"/>
        <pc:sldMkLst>
          <pc:docMk/>
          <pc:sldMk cId="1037705435" sldId="261"/>
        </pc:sldMkLst>
      </pc:sldChg>
      <pc:sldChg chg="new del">
        <pc:chgData name="Adnan Alsoul (2437246)" userId="S::2437246@student.uwtsd.ac.uk::102d5294-b3d1-4c33-9fd9-88bc94ab1dc5" providerId="AD" clId="Web-{CFD37141-A77C-9C8E-1405-2B7B1B8CA85E}" dt="2026-03-08T23:40:17.220" v="12"/>
        <pc:sldMkLst>
          <pc:docMk/>
          <pc:sldMk cId="2295051541" sldId="261"/>
        </pc:sldMkLst>
      </pc:sldChg>
      <pc:sldChg chg="add">
        <pc:chgData name="Adnan Alsoul (2437246)" userId="S::2437246@student.uwtsd.ac.uk::102d5294-b3d1-4c33-9fd9-88bc94ab1dc5" providerId="AD" clId="Web-{CFD37141-A77C-9C8E-1405-2B7B1B8CA85E}" dt="2026-03-08T23:41:27.159" v="17"/>
        <pc:sldMkLst>
          <pc:docMk/>
          <pc:sldMk cId="3824756980" sldId="261"/>
        </pc:sldMkLst>
      </pc:sldChg>
      <pc:sldChg chg="add">
        <pc:chgData name="Adnan Alsoul (2437246)" userId="S::2437246@student.uwtsd.ac.uk::102d5294-b3d1-4c33-9fd9-88bc94ab1dc5" providerId="AD" clId="Web-{CFD37141-A77C-9C8E-1405-2B7B1B8CA85E}" dt="2026-03-08T23:40:59.502" v="14"/>
        <pc:sldMkLst>
          <pc:docMk/>
          <pc:sldMk cId="184874614" sldId="262"/>
        </pc:sldMkLst>
      </pc:sldChg>
      <pc:sldChg chg="new del">
        <pc:chgData name="Adnan Alsoul (2437246)" userId="S::2437246@student.uwtsd.ac.uk::102d5294-b3d1-4c33-9fd9-88bc94ab1dc5" providerId="AD" clId="Web-{CFD37141-A77C-9C8E-1405-2B7B1B8CA85E}" dt="2026-03-08T23:43:07.160" v="26"/>
        <pc:sldMkLst>
          <pc:docMk/>
          <pc:sldMk cId="702434320" sldId="263"/>
        </pc:sldMkLst>
      </pc:sldChg>
      <pc:sldChg chg="add">
        <pc:chgData name="Adnan Alsoul (2437246)" userId="S::2437246@student.uwtsd.ac.uk::102d5294-b3d1-4c33-9fd9-88bc94ab1dc5" providerId="AD" clId="Web-{CFD37141-A77C-9C8E-1405-2B7B1B8CA85E}" dt="2026-03-08T23:44:19.551" v="27"/>
        <pc:sldMkLst>
          <pc:docMk/>
          <pc:sldMk cId="729219699" sldId="263"/>
        </pc:sldMkLst>
      </pc:sldChg>
      <pc:sldChg chg="new del">
        <pc:chgData name="Adnan Alsoul (2437246)" userId="S::2437246@student.uwtsd.ac.uk::102d5294-b3d1-4c33-9fd9-88bc94ab1dc5" providerId="AD" clId="Web-{CFD37141-A77C-9C8E-1405-2B7B1B8CA85E}" dt="2026-03-08T23:42:09.815" v="21"/>
        <pc:sldMkLst>
          <pc:docMk/>
          <pc:sldMk cId="955798867" sldId="263"/>
        </pc:sldMkLst>
      </pc:sldChg>
      <pc:sldChg chg="new del">
        <pc:chgData name="Adnan Alsoul (2437246)" userId="S::2437246@student.uwtsd.ac.uk::102d5294-b3d1-4c33-9fd9-88bc94ab1dc5" providerId="AD" clId="Web-{CFD37141-A77C-9C8E-1405-2B7B1B8CA85E}" dt="2026-03-08T23:41:30.502" v="18"/>
        <pc:sldMkLst>
          <pc:docMk/>
          <pc:sldMk cId="3375211368" sldId="263"/>
        </pc:sldMkLst>
      </pc:sldChg>
      <pc:sldChg chg="add">
        <pc:chgData name="Adnan Alsoul (2437246)" userId="S::2437246@student.uwtsd.ac.uk::102d5294-b3d1-4c33-9fd9-88bc94ab1dc5" providerId="AD" clId="Web-{CFD37141-A77C-9C8E-1405-2B7B1B8CA85E}" dt="2026-03-08T23:43:01.394" v="24"/>
        <pc:sldMkLst>
          <pc:docMk/>
          <pc:sldMk cId="361379418" sldId="264"/>
        </pc:sldMkLst>
      </pc:sldChg>
      <pc:sldChg chg="add del">
        <pc:chgData name="Adnan Alsoul (2437246)" userId="S::2437246@student.uwtsd.ac.uk::102d5294-b3d1-4c33-9fd9-88bc94ab1dc5" providerId="AD" clId="Web-{CFD37141-A77C-9C8E-1405-2B7B1B8CA85E}" dt="2026-03-08T23:42:39.206" v="22"/>
        <pc:sldMkLst>
          <pc:docMk/>
          <pc:sldMk cId="1225902665" sldId="264"/>
        </pc:sldMkLst>
      </pc:sldChg>
      <pc:sldChg chg="new del">
        <pc:chgData name="Adnan Alsoul (2437246)" userId="S::2437246@student.uwtsd.ac.uk::102d5294-b3d1-4c33-9fd9-88bc94ab1dc5" providerId="AD" clId="Web-{CFD37141-A77C-9C8E-1405-2B7B1B8CA85E}" dt="2026-03-08T23:45:03.489" v="32"/>
        <pc:sldMkLst>
          <pc:docMk/>
          <pc:sldMk cId="478561775" sldId="265"/>
        </pc:sldMkLst>
      </pc:sldChg>
      <pc:sldChg chg="new del">
        <pc:chgData name="Adnan Alsoul (2437246)" userId="S::2437246@student.uwtsd.ac.uk::102d5294-b3d1-4c33-9fd9-88bc94ab1dc5" providerId="AD" clId="Web-{CFD37141-A77C-9C8E-1405-2B7B1B8CA85E}" dt="2026-03-08T23:44:21.770" v="28"/>
        <pc:sldMkLst>
          <pc:docMk/>
          <pc:sldMk cId="2922512662" sldId="265"/>
        </pc:sldMkLst>
      </pc:sldChg>
      <pc:sldChg chg="add del">
        <pc:chgData name="Adnan Alsoul (2437246)" userId="S::2437246@student.uwtsd.ac.uk::102d5294-b3d1-4c33-9fd9-88bc94ab1dc5" providerId="AD" clId="Web-{CFD37141-A77C-9C8E-1405-2B7B1B8CA85E}" dt="2026-03-08T23:45:28.489" v="35"/>
        <pc:sldMkLst>
          <pc:docMk/>
          <pc:sldMk cId="3026649569" sldId="265"/>
        </pc:sldMkLst>
      </pc:sldChg>
      <pc:sldChg chg="modSp add">
        <pc:chgData name="Adnan Alsoul (2437246)" userId="S::2437246@student.uwtsd.ac.uk::102d5294-b3d1-4c33-9fd9-88bc94ab1dc5" providerId="AD" clId="Web-{CFD37141-A77C-9C8E-1405-2B7B1B8CA85E}" dt="2026-03-08T23:44:52.286" v="31" actId="1076"/>
        <pc:sldMkLst>
          <pc:docMk/>
          <pc:sldMk cId="2833904483" sldId="266"/>
        </pc:sldMkLst>
        <pc:spChg chg="mod">
          <ac:chgData name="Adnan Alsoul (2437246)" userId="S::2437246@student.uwtsd.ac.uk::102d5294-b3d1-4c33-9fd9-88bc94ab1dc5" providerId="AD" clId="Web-{CFD37141-A77C-9C8E-1405-2B7B1B8CA85E}" dt="2026-03-08T23:44:52.286" v="31" actId="1076"/>
          <ac:spMkLst>
            <pc:docMk/>
            <pc:sldMk cId="2833904483" sldId="266"/>
            <ac:spMk id="3" creationId="{CC91B7EC-CDF6-405D-9187-4DD1C1846BA3}"/>
          </ac:spMkLst>
        </pc:spChg>
      </pc:sldChg>
      <pc:sldChg chg="add">
        <pc:chgData name="Adnan Alsoul (2437246)" userId="S::2437246@student.uwtsd.ac.uk::102d5294-b3d1-4c33-9fd9-88bc94ab1dc5" providerId="AD" clId="Web-{CFD37141-A77C-9C8E-1405-2B7B1B8CA85E}" dt="2026-03-08T23:47:14.943" v="48"/>
        <pc:sldMkLst>
          <pc:docMk/>
          <pc:sldMk cId="800310253" sldId="267"/>
        </pc:sldMkLst>
      </pc:sldChg>
      <pc:sldChg chg="new del">
        <pc:chgData name="Adnan Alsoul (2437246)" userId="S::2437246@student.uwtsd.ac.uk::102d5294-b3d1-4c33-9fd9-88bc94ab1dc5" providerId="AD" clId="Web-{CFD37141-A77C-9C8E-1405-2B7B1B8CA85E}" dt="2026-03-08T23:45:51.521" v="38"/>
        <pc:sldMkLst>
          <pc:docMk/>
          <pc:sldMk cId="1783351299" sldId="267"/>
        </pc:sldMkLst>
      </pc:sldChg>
      <pc:sldChg chg="add">
        <pc:chgData name="Adnan Alsoul (2437246)" userId="S::2437246@student.uwtsd.ac.uk::102d5294-b3d1-4c33-9fd9-88bc94ab1dc5" providerId="AD" clId="Web-{CFD37141-A77C-9C8E-1405-2B7B1B8CA85E}" dt="2026-03-08T23:47:35.443" v="51"/>
        <pc:sldMkLst>
          <pc:docMk/>
          <pc:sldMk cId="2327111991" sldId="268"/>
        </pc:sldMkLst>
      </pc:sldChg>
      <pc:sldChg chg="new del">
        <pc:chgData name="Adnan Alsoul (2437246)" userId="S::2437246@student.uwtsd.ac.uk::102d5294-b3d1-4c33-9fd9-88bc94ab1dc5" providerId="AD" clId="Web-{CFD37141-A77C-9C8E-1405-2B7B1B8CA85E}" dt="2026-03-08T23:45:54.036" v="39"/>
        <pc:sldMkLst>
          <pc:docMk/>
          <pc:sldMk cId="3183967486" sldId="268"/>
        </pc:sldMkLst>
      </pc:sldChg>
      <pc:sldChg chg="add">
        <pc:chgData name="Adnan Alsoul (2437246)" userId="S::2437246@student.uwtsd.ac.uk::102d5294-b3d1-4c33-9fd9-88bc94ab1dc5" providerId="AD" clId="Web-{CFD37141-A77C-9C8E-1405-2B7B1B8CA85E}" dt="2026-03-08T23:45:48.661" v="37"/>
        <pc:sldMkLst>
          <pc:docMk/>
          <pc:sldMk cId="1550753893" sldId="269"/>
        </pc:sldMkLst>
      </pc:sldChg>
      <pc:sldChg chg="new del">
        <pc:chgData name="Adnan Alsoul (2437246)" userId="S::2437246@student.uwtsd.ac.uk::102d5294-b3d1-4c33-9fd9-88bc94ab1dc5" providerId="AD" clId="Web-{CFD37141-A77C-9C8E-1405-2B7B1B8CA85E}" dt="2026-03-08T23:46:16.708" v="42"/>
        <pc:sldMkLst>
          <pc:docMk/>
          <pc:sldMk cId="1395262717" sldId="270"/>
        </pc:sldMkLst>
      </pc:sldChg>
      <pc:sldChg chg="add">
        <pc:chgData name="Adnan Alsoul (2437246)" userId="S::2437246@student.uwtsd.ac.uk::102d5294-b3d1-4c33-9fd9-88bc94ab1dc5" providerId="AD" clId="Web-{CFD37141-A77C-9C8E-1405-2B7B1B8CA85E}" dt="2026-03-08T23:46:14.568" v="41"/>
        <pc:sldMkLst>
          <pc:docMk/>
          <pc:sldMk cId="99598403" sldId="271"/>
        </pc:sldMkLst>
      </pc:sldChg>
      <pc:sldChg chg="new del">
        <pc:chgData name="Adnan Alsoul (2437246)" userId="S::2437246@student.uwtsd.ac.uk::102d5294-b3d1-4c33-9fd9-88bc94ab1dc5" providerId="AD" clId="Web-{CFD37141-A77C-9C8E-1405-2B7B1B8CA85E}" dt="2026-03-08T23:49:07.199" v="84"/>
        <pc:sldMkLst>
          <pc:docMk/>
          <pc:sldMk cId="208768203" sldId="272"/>
        </pc:sldMkLst>
      </pc:sldChg>
      <pc:sldChg chg="new del">
        <pc:chgData name="Adnan Alsoul (2437246)" userId="S::2437246@student.uwtsd.ac.uk::102d5294-b3d1-4c33-9fd9-88bc94ab1dc5" providerId="AD" clId="Web-{CFD37141-A77C-9C8E-1405-2B7B1B8CA85E}" dt="2026-03-08T23:47:38.834" v="52"/>
        <pc:sldMkLst>
          <pc:docMk/>
          <pc:sldMk cId="1183039419" sldId="272"/>
        </pc:sldMkLst>
      </pc:sldChg>
      <pc:sldChg chg="new del">
        <pc:chgData name="Adnan Alsoul (2437246)" userId="S::2437246@student.uwtsd.ac.uk::102d5294-b3d1-4c33-9fd9-88bc94ab1dc5" providerId="AD" clId="Web-{CFD37141-A77C-9C8E-1405-2B7B1B8CA85E}" dt="2026-03-08T23:47:16.943" v="49"/>
        <pc:sldMkLst>
          <pc:docMk/>
          <pc:sldMk cId="1638191609" sldId="272"/>
        </pc:sldMkLst>
      </pc:sldChg>
      <pc:sldChg chg="new del">
        <pc:chgData name="Adnan Alsoul (2437246)" userId="S::2437246@student.uwtsd.ac.uk::102d5294-b3d1-4c33-9fd9-88bc94ab1dc5" providerId="AD" clId="Web-{CFD37141-A77C-9C8E-1405-2B7B1B8CA85E}" dt="2026-03-08T23:47:06.740" v="46"/>
        <pc:sldMkLst>
          <pc:docMk/>
          <pc:sldMk cId="1670361266" sldId="272"/>
        </pc:sldMkLst>
      </pc:sldChg>
      <pc:sldChg chg="delSp modSp add replId">
        <pc:chgData name="Adnan Alsoul (2437246)" userId="S::2437246@student.uwtsd.ac.uk::102d5294-b3d1-4c33-9fd9-88bc94ab1dc5" providerId="AD" clId="Web-{CFD37141-A77C-9C8E-1405-2B7B1B8CA85E}" dt="2026-03-08T23:49:00.683" v="83" actId="20577"/>
        <pc:sldMkLst>
          <pc:docMk/>
          <pc:sldMk cId="261476389" sldId="273"/>
        </pc:sldMkLst>
        <pc:spChg chg="mod">
          <ac:chgData name="Adnan Alsoul (2437246)" userId="S::2437246@student.uwtsd.ac.uk::102d5294-b3d1-4c33-9fd9-88bc94ab1dc5" providerId="AD" clId="Web-{CFD37141-A77C-9C8E-1405-2B7B1B8CA85E}" dt="2026-03-08T23:49:00.683" v="83" actId="20577"/>
          <ac:spMkLst>
            <pc:docMk/>
            <pc:sldMk cId="261476389" sldId="273"/>
            <ac:spMk id="4" creationId="{0E409DB6-228E-3E90-0D9F-104129ECD16F}"/>
          </ac:spMkLst>
        </pc:spChg>
        <pc:picChg chg="del mod">
          <ac:chgData name="Adnan Alsoul (2437246)" userId="S::2437246@student.uwtsd.ac.uk::102d5294-b3d1-4c33-9fd9-88bc94ab1dc5" providerId="AD" clId="Web-{CFD37141-A77C-9C8E-1405-2B7B1B8CA85E}" dt="2026-03-08T23:48:20.039" v="56"/>
          <ac:picMkLst>
            <pc:docMk/>
            <pc:sldMk cId="261476389" sldId="273"/>
            <ac:picMk id="8" creationId="{257601EC-D815-423B-AC10-5003A2125194}"/>
          </ac:picMkLst>
        </pc:picChg>
      </pc:sldChg>
      <pc:sldChg chg="add del">
        <pc:chgData name="Adnan Alsoul (2437246)" userId="S::2437246@student.uwtsd.ac.uk::102d5294-b3d1-4c33-9fd9-88bc94ab1dc5" providerId="AD" clId="Web-{CFD37141-A77C-9C8E-1405-2B7B1B8CA85E}" dt="2026-03-08T23:46:48.849" v="45"/>
        <pc:sldMkLst>
          <pc:docMk/>
          <pc:sldMk cId="2641928739" sldId="273"/>
        </pc:sldMkLst>
      </pc:sldChg>
    </pc:docChg>
  </pc:docChgLst>
  <pc:docChgLst>
    <pc:chgData name="Adnan Alsoul (2437246)" userId="S::2437246@student.uwtsd.ac.uk::102d5294-b3d1-4c33-9fd9-88bc94ab1dc5" providerId="AD" clId="Web-{77BFFE76-5B72-D99C-7580-18BBA0CE66A1}"/>
    <pc:docChg chg="modSld">
      <pc:chgData name="Adnan Alsoul (2437246)" userId="S::2437246@student.uwtsd.ac.uk::102d5294-b3d1-4c33-9fd9-88bc94ab1dc5" providerId="AD" clId="Web-{77BFFE76-5B72-D99C-7580-18BBA0CE66A1}" dt="2026-03-08T23:28:11.884" v="4"/>
      <pc:docMkLst>
        <pc:docMk/>
      </pc:docMkLst>
      <pc:sldChg chg="delSp modSp">
        <pc:chgData name="Adnan Alsoul (2437246)" userId="S::2437246@student.uwtsd.ac.uk::102d5294-b3d1-4c33-9fd9-88bc94ab1dc5" providerId="AD" clId="Web-{77BFFE76-5B72-D99C-7580-18BBA0CE66A1}" dt="2026-03-08T23:28:11.884" v="4"/>
        <pc:sldMkLst>
          <pc:docMk/>
          <pc:sldMk cId="1819962838" sldId="256"/>
        </pc:sldMkLst>
        <pc:spChg chg="del mod">
          <ac:chgData name="Adnan Alsoul (2437246)" userId="S::2437246@student.uwtsd.ac.uk::102d5294-b3d1-4c33-9fd9-88bc94ab1dc5" providerId="AD" clId="Web-{77BFFE76-5B72-D99C-7580-18BBA0CE66A1}" dt="2026-03-08T23:28:11.884" v="4"/>
          <ac:spMkLst>
            <pc:docMk/>
            <pc:sldMk cId="1819962838" sldId="256"/>
            <ac:spMk id="2" creationId="{2F593654-1FF6-7A19-6ACC-28930510FA39}"/>
          </ac:spMkLst>
        </pc:spChg>
        <pc:spChg chg="del mod">
          <ac:chgData name="Adnan Alsoul (2437246)" userId="S::2437246@student.uwtsd.ac.uk::102d5294-b3d1-4c33-9fd9-88bc94ab1dc5" providerId="AD" clId="Web-{77BFFE76-5B72-D99C-7580-18BBA0CE66A1}" dt="2026-03-08T23:28:00.462" v="2"/>
          <ac:spMkLst>
            <pc:docMk/>
            <pc:sldMk cId="1819962838" sldId="256"/>
            <ac:spMk id="3" creationId="{7C372C39-8C34-C2F8-861F-BF424B00EAD3}"/>
          </ac:spMkLst>
        </pc:spChg>
      </pc:sldChg>
    </pc:docChg>
  </pc:docChgLst>
  <pc:docChgLst>
    <pc:chgData name="Adnan Alsoul (2437246)" userId="S::2437246@student.uwtsd.ac.uk::102d5294-b3d1-4c33-9fd9-88bc94ab1dc5" providerId="AD" clId="Web-{D3961746-7C1A-8258-04E4-1CFFCD2F8EAC}"/>
    <pc:docChg chg="addSld delSld delSection modSection">
      <pc:chgData name="Adnan Alsoul (2437246)" userId="S::2437246@student.uwtsd.ac.uk::102d5294-b3d1-4c33-9fd9-88bc94ab1dc5" providerId="AD" clId="Web-{D3961746-7C1A-8258-04E4-1CFFCD2F8EAC}" dt="2026-03-08T23:56:45.533" v="5"/>
      <pc:docMkLst>
        <pc:docMk/>
      </pc:docMkLst>
      <pc:sldChg chg="add">
        <pc:chgData name="Adnan Alsoul (2437246)" userId="S::2437246@student.uwtsd.ac.uk::102d5294-b3d1-4c33-9fd9-88bc94ab1dc5" providerId="AD" clId="Web-{D3961746-7C1A-8258-04E4-1CFFCD2F8EAC}" dt="2026-03-08T23:56:41.486" v="4"/>
        <pc:sldMkLst>
          <pc:docMk/>
          <pc:sldMk cId="3026649569" sldId="265"/>
        </pc:sldMkLst>
      </pc:sldChg>
      <pc:sldChg chg="new del">
        <pc:chgData name="Adnan Alsoul (2437246)" userId="S::2437246@student.uwtsd.ac.uk::102d5294-b3d1-4c33-9fd9-88bc94ab1dc5" providerId="AD" clId="Web-{D3961746-7C1A-8258-04E4-1CFFCD2F8EAC}" dt="2026-03-08T23:56:45.533" v="5"/>
        <pc:sldMkLst>
          <pc:docMk/>
          <pc:sldMk cId="430608896" sldId="274"/>
        </pc:sldMkLst>
      </pc:sldChg>
      <pc:sldChg chg="new del">
        <pc:chgData name="Adnan Alsoul (2437246)" userId="S::2437246@student.uwtsd.ac.uk::102d5294-b3d1-4c33-9fd9-88bc94ab1dc5" providerId="AD" clId="Web-{D3961746-7C1A-8258-04E4-1CFFCD2F8EAC}" dt="2026-03-08T23:56:28.063" v="2"/>
        <pc:sldMkLst>
          <pc:docMk/>
          <pc:sldMk cId="2604589827"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28C0B5-4BC3-481B-AE6C-62AF362295CC}" type="datetimeFigureOut">
              <a:t>3/9/2026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B5CE9B-8C72-42F1-A0D9-4A808CA03BA4}" type="slidenum">
              <a:t>‹#›</a:t>
            </a:fld>
            <a:endParaRPr lang="en-GB"/>
          </a:p>
        </p:txBody>
      </p:sp>
    </p:spTree>
    <p:extLst>
      <p:ext uri="{BB962C8B-B14F-4D97-AF65-F5344CB8AC3E}">
        <p14:creationId xmlns:p14="http://schemas.microsoft.com/office/powerpoint/2010/main" val="431105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This presentation introduces TimeMate, a startup designed to address the growing issue of social isolation and the increasing pressure of modern urban lifestyles. Many individuals, especially busy professionals and older adults, lack time for social interaction or everyday assistance. TimeMate provides a solution by offering reliable companions who can assist with daily tasks and provide meaningful social engagement. The business concept, marketing strategy, and growth plans will be presented to demonstrate the venture’s potential. According to Nakajima and Sekiguchi (2025), a well-structured business plan helps entrepreneurs communicate opportunities effectively and attract potential investors.</a:t>
            </a:r>
          </a:p>
        </p:txBody>
      </p:sp>
      <p:sp>
        <p:nvSpPr>
          <p:cNvPr id="4" name="Slide Number Placeholder 3"/>
          <p:cNvSpPr>
            <a:spLocks noGrp="1"/>
          </p:cNvSpPr>
          <p:nvPr>
            <p:ph type="sldNum" sz="quarter" idx="5"/>
          </p:nvPr>
        </p:nvSpPr>
        <p:spPr/>
        <p:txBody>
          <a:bodyPr/>
          <a:lstStyle/>
          <a:p>
            <a:fld id="{BBAC8AA0-93B2-4ECD-95D2-0ED4661F9429}"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 provides a digital platform where customers can easily book companions for everyday activities. These activities may include shopping trips, attending social events, visiting cafés, or simply spending time together. The service focuses on companionship and light assistance rather than professional or technical services. Customers can schedule bookings, manage payments, and communicate through a user-friendly online platform. This model improves convenience and accessibility for users. Research shows that digital platforms enhance service efficiency and customer reach by simplifying interactions and improving service delivery processes (Junhua and Lan, 2025).</a:t>
            </a:r>
          </a:p>
        </p:txBody>
      </p:sp>
      <p:sp>
        <p:nvSpPr>
          <p:cNvPr id="4" name="Slide Number Placeholder 3"/>
          <p:cNvSpPr>
            <a:spLocks noGrp="1"/>
          </p:cNvSpPr>
          <p:nvPr>
            <p:ph type="sldNum" sz="quarter" idx="5"/>
          </p:nvPr>
        </p:nvSpPr>
        <p:spPr/>
        <p:txBody>
          <a:bodyPr/>
          <a:lstStyle/>
          <a:p>
            <a:fld id="{BBAC8AA0-93B2-4ECD-95D2-0ED4661F942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The mission of TimeMate is to improve people’s quality of life by offering dependable companionship and support for everyday activities. The business aims to establish a trusted personal assistance platform in major urban areas where demand for convenience services is high. One objective is to acquire at least 100 regular customers during the first year of operation. Another goal is to achieve consistent monthly revenue while building a strong reputation. After the first year, the company plans to expand into additional locations. Clear organisational objectives help businesses measure progress and guide strategic decisions (Sari and Aulia, 2025).</a:t>
            </a:r>
          </a:p>
        </p:txBody>
      </p:sp>
      <p:sp>
        <p:nvSpPr>
          <p:cNvPr id="4" name="Slide Number Placeholder 3"/>
          <p:cNvSpPr>
            <a:spLocks noGrp="1"/>
          </p:cNvSpPr>
          <p:nvPr>
            <p:ph type="sldNum" sz="quarter" idx="5"/>
          </p:nvPr>
        </p:nvSpPr>
        <p:spPr/>
        <p:txBody>
          <a:bodyPr/>
          <a:lstStyle/>
          <a:p>
            <a:fld id="{BBAC8AA0-93B2-4ECD-95D2-0ED4661F942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TimeMate’s unique selling proposition is the concept “Hire My Time.” Instead of booking a specific service, customers can book a person’s time for flexible assistance and companionship. This approach allows customers to receive support tailored to their individual needs, whether it involves social interaction, running errands, or attending events. Many gig-economy platforms focus only on task-based services, but TimeMate emphasises human connection and convenience. By focusing on emotional support and flexibility, the service creates a unique value proposition. Innovative service concepts often help startups achieve competitive advantages in emerging markets (Muppala and Koneti, 2025).</a:t>
            </a:r>
          </a:p>
        </p:txBody>
      </p:sp>
      <p:sp>
        <p:nvSpPr>
          <p:cNvPr id="4" name="Slide Number Placeholder 3"/>
          <p:cNvSpPr>
            <a:spLocks noGrp="1"/>
          </p:cNvSpPr>
          <p:nvPr>
            <p:ph type="sldNum" sz="quarter" idx="5"/>
          </p:nvPr>
        </p:nvSpPr>
        <p:spPr/>
        <p:txBody>
          <a:bodyPr/>
          <a:lstStyle/>
          <a:p>
            <a:fld id="{BBAC8AA0-93B2-4ECD-95D2-0ED4661F9429}"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 will operate as a sole proprietorship, which allows the founder to maintain full control over business decisions and management. This structure is suitable during the startup phase because it enables faster decision-making and flexible operations. The business will operate mainly through its digital platform, reducing the need for large physical infrastructure. However, a small administrative office will be located in central London to manage operations and support staff. Urban areas are ideal for this business model because they have higher population density and stronger demand for convenience-based services (Villares-Varela and Low, 2025).</a:t>
            </a:r>
          </a:p>
        </p:txBody>
      </p:sp>
      <p:sp>
        <p:nvSpPr>
          <p:cNvPr id="4" name="Slide Number Placeholder 3"/>
          <p:cNvSpPr>
            <a:spLocks noGrp="1"/>
          </p:cNvSpPr>
          <p:nvPr>
            <p:ph type="sldNum" sz="quarter" idx="5"/>
          </p:nvPr>
        </p:nvSpPr>
        <p:spPr/>
        <p:txBody>
          <a:bodyPr/>
          <a:lstStyle/>
          <a:p>
            <a:fld id="{BBAC8AA0-93B2-4ECD-95D2-0ED4661F9429}"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Human resource management is crucial for maintaining service quality in TimeMate. The company will focus on recruiting reliable, friendly, and professional assistants who have strong interpersonal and communication skills. Recruitment will take place through online job platforms and social media channels to reach a wide pool of applicants. All assistants will receive training in customer service, safety procedures, and professional conduct. Performance will be evaluated through customer feedback, ratings, and service reviews. Effective staff development and training help organisations improve service delivery and maintain strong organisational performance (Mncwango and Adanlawo, 2025).</a:t>
            </a:r>
          </a:p>
        </p:txBody>
      </p:sp>
      <p:sp>
        <p:nvSpPr>
          <p:cNvPr id="4" name="Slide Number Placeholder 3"/>
          <p:cNvSpPr>
            <a:spLocks noGrp="1"/>
          </p:cNvSpPr>
          <p:nvPr>
            <p:ph type="sldNum" sz="quarter" idx="5"/>
          </p:nvPr>
        </p:nvSpPr>
        <p:spPr/>
        <p:txBody>
          <a:bodyPr/>
          <a:lstStyle/>
          <a:p>
            <a:fld id="{BBAC8AA0-93B2-4ECD-95D2-0ED4661F9429}"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Market research suggests that modern lifestyles, demanding work schedules, and increasing social isolation are creating demand for companionship services. The primary target market includes busy professionals and older adults who may need assistance or social interaction. A key strength of TimeMate is its flexible “Hire My Time” model. However, the business relies heavily on customer trust and positive reputation. An important opportunity lies in the growing demand for convenience services in urban environments. At the same time, established gig-economy platforms may become competitors, creating a potential threat (Nakajima and Sekiguchi, 2025).</a:t>
            </a:r>
          </a:p>
        </p:txBody>
      </p:sp>
      <p:sp>
        <p:nvSpPr>
          <p:cNvPr id="4" name="Slide Number Placeholder 3"/>
          <p:cNvSpPr>
            <a:spLocks noGrp="1"/>
          </p:cNvSpPr>
          <p:nvPr>
            <p:ph type="sldNum" sz="quarter" idx="5"/>
          </p:nvPr>
        </p:nvSpPr>
        <p:spPr/>
        <p:txBody>
          <a:bodyPr/>
          <a:lstStyle/>
          <a:p>
            <a:fld id="{BBAC8AA0-93B2-4ECD-95D2-0ED4661F9429}"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 will generate revenue primarily through hourly booking fees paid by customers who hire assistants through the platform. The main business expenses will include staff payments, platform maintenance, marketing campaigns, and administrative costs. Compared to traditional service businesses, TimeMate requires relatively low startup investment because it relies mainly on human resources and digital technology. As the customer base grows, the business expects steady revenue and long-term profitability. Proper financial planning allows investors to evaluate the business’s financial feasibility and growth potential before committing funds (Sari and Aulia, 2025).</a:t>
            </a:r>
          </a:p>
        </p:txBody>
      </p:sp>
      <p:sp>
        <p:nvSpPr>
          <p:cNvPr id="4" name="Slide Number Placeholder 3"/>
          <p:cNvSpPr>
            <a:spLocks noGrp="1"/>
          </p:cNvSpPr>
          <p:nvPr>
            <p:ph type="sldNum" sz="quarter" idx="5"/>
          </p:nvPr>
        </p:nvSpPr>
        <p:spPr/>
        <p:txBody>
          <a:bodyPr/>
          <a:lstStyle/>
          <a:p>
            <a:fld id="{BBAC8AA0-93B2-4ECD-95D2-0ED4661F9429}"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The first-year marketing strategy focuses mainly on digital promotion and local partnerships. Approximately £12,000 will be invested in social media advertising across platforms such as Facebook, Instagram, and TikTok to reach potential customers. Another £8,000 will be allocated for website development and search engine optimisation to improve online visibility and booking activity. Around £10,000 will support additional online advertising and local promotional activities to build brand awareness. Customer reviews and referral programmes will also play a major role in building trust and encouraging repeat bookings (Tang, Du and Deng, 2025).</a:t>
            </a:r>
          </a:p>
        </p:txBody>
      </p:sp>
      <p:sp>
        <p:nvSpPr>
          <p:cNvPr id="4" name="Slide Number Placeholder 3"/>
          <p:cNvSpPr>
            <a:spLocks noGrp="1"/>
          </p:cNvSpPr>
          <p:nvPr>
            <p:ph type="sldNum" sz="quarter" idx="5"/>
          </p:nvPr>
        </p:nvSpPr>
        <p:spPr/>
        <p:txBody>
          <a:bodyPr/>
          <a:lstStyle/>
          <a:p>
            <a:fld id="{BBAC8AA0-93B2-4ECD-95D2-0ED4661F9429}"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TimeMate’s branding strategy focuses on the values of trust, companionship, and convenience. These values will be reflected consistently across both online and offline marketing channels. Promotional materials such as flyers and business cards will be distributed in cafés, community centres, and busy public areas. Social media will highlight real customer experiences and showcase how assistants help with everyday activities. Short videos and TikTok content will demonstrate the service in action, making the brand more relatable and engaging. Consistent branding across multiple channels strengthens brand recognition and customer trust (Braun and Suoranta, 2025).</a:t>
            </a:r>
          </a:p>
        </p:txBody>
      </p:sp>
      <p:sp>
        <p:nvSpPr>
          <p:cNvPr id="4" name="Slide Number Placeholder 3"/>
          <p:cNvSpPr>
            <a:spLocks noGrp="1"/>
          </p:cNvSpPr>
          <p:nvPr>
            <p:ph type="sldNum" sz="quarter" idx="5"/>
          </p:nvPr>
        </p:nvSpPr>
        <p:spPr/>
        <p:txBody>
          <a:bodyPr/>
          <a:lstStyle/>
          <a:p>
            <a:fld id="{BBAC8AA0-93B2-4ECD-95D2-0ED4661F9429}"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After the first year, TimeMate plans to expand its operations through a £100,000 investment plan. Around £40,000 will be dedicated to developing a mobile application and improving the digital booking platform. Another £30,000 will fund digital marketing campaigns to increase brand awareness in additional major cities. Approximately £20,000 will support recruitment and training of more assistants to meet growing demand. The remaining £10,000 will be used to improve operations and enhance customer experience. Strategic investment helps startups scale effectively and maintain sustainable long-term growth (Nakajima and Sekiguchi, 2025).</a:t>
            </a:r>
          </a:p>
        </p:txBody>
      </p:sp>
      <p:sp>
        <p:nvSpPr>
          <p:cNvPr id="4" name="Slide Number Placeholder 3"/>
          <p:cNvSpPr>
            <a:spLocks noGrp="1"/>
          </p:cNvSpPr>
          <p:nvPr>
            <p:ph type="sldNum" sz="quarter" idx="5"/>
          </p:nvPr>
        </p:nvSpPr>
        <p:spPr/>
        <p:txBody>
          <a:bodyPr/>
          <a:lstStyle/>
          <a:p>
            <a:fld id="{BBAC8AA0-93B2-4ECD-95D2-0ED4661F9429}"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162C-2D81-FB09-F3CA-0402EF6119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82289E-C1FC-599A-382D-179DDD6FF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C1A240-6764-18FE-366E-55C0E907FBBB}"/>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0B70E1CB-F8B5-62E6-101A-90F316D86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ABD1E3-3A49-FA75-BFD7-5948AAA4E803}"/>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3795929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54D87-4F3D-61E1-3653-DF1D24A9C9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08625A-992C-577F-9720-A0849A0715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BF93CB-E266-E3CD-2CA6-B1998EED4AEC}"/>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443F5285-327A-9792-E553-75CB715F5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BB998-FC75-D9A3-A1E2-506BECB45DDA}"/>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4009059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1D7A9-7D86-CBC9-AF0E-59CF375473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B92747-10CA-9ED5-8AC1-76359AF523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2EB88-1F7C-36FC-1DC8-D7F6F5D9F111}"/>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7C0EAB38-9B67-7612-05EC-D473E911DB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CE180-758B-E40A-589E-2A8423977E5D}"/>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3856459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2F98-81A7-83AE-3076-8DF3A9A360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695DC1-0FD7-3372-F73A-93B06CBD18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88CF52-E0CB-9AA9-E5CB-89D139970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863681-D52A-0BF1-B930-ED5FFFD5E4DB}"/>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6" name="Footer Placeholder 5">
            <a:extLst>
              <a:ext uri="{FF2B5EF4-FFF2-40B4-BE49-F238E27FC236}">
                <a16:creationId xmlns:a16="http://schemas.microsoft.com/office/drawing/2014/main" id="{02BD7AA5-94BE-9A0E-1A43-1EB9684F29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02916B-A214-D2C8-D163-5B0A20F17B3F}"/>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9009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B905F-BEAC-D844-979F-2E74708BFB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671CBC-4A66-2986-CB0E-F04403A9E9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06C95D-A591-2074-F1BA-572858D3E9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74E035-D14F-04E7-A7B7-0F2E24C3FF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814290-E81F-EEDE-DAC5-6F4A3F7FFD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C7E055-8EB4-AE95-EFDB-53182F78E909}"/>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8" name="Footer Placeholder 7">
            <a:extLst>
              <a:ext uri="{FF2B5EF4-FFF2-40B4-BE49-F238E27FC236}">
                <a16:creationId xmlns:a16="http://schemas.microsoft.com/office/drawing/2014/main" id="{AC4BF830-AC83-61DA-A725-1F41200714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CC2116-9136-E038-9572-C0BD64EBF09D}"/>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4058819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324DF-6D52-8059-1BC2-52F1B2AEBE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50ABBB-2161-4ADF-9824-32343CB486ED}"/>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4" name="Footer Placeholder 3">
            <a:extLst>
              <a:ext uri="{FF2B5EF4-FFF2-40B4-BE49-F238E27FC236}">
                <a16:creationId xmlns:a16="http://schemas.microsoft.com/office/drawing/2014/main" id="{7A9B289E-DB81-FACD-4153-482AEB9A77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DF26AB-1C9E-8261-51B8-E5B3A76CFDDB}"/>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170256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25C2BE-14AC-2034-45CB-A06BA8807638}"/>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3" name="Footer Placeholder 2">
            <a:extLst>
              <a:ext uri="{FF2B5EF4-FFF2-40B4-BE49-F238E27FC236}">
                <a16:creationId xmlns:a16="http://schemas.microsoft.com/office/drawing/2014/main" id="{F0AAE760-518D-9BCE-56F8-681A6A6678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460A26-DC22-4BD5-97DE-B706B21C710F}"/>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4247841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1D30-EF90-AF28-9F78-42DC8BCA66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CE0A1D-A97E-0034-A9E8-BF218CC6E2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23DD58-660A-1949-CE8C-2FB1D04AC4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0C1A18-D801-C640-82BE-1C90A40568BA}"/>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6" name="Footer Placeholder 5">
            <a:extLst>
              <a:ext uri="{FF2B5EF4-FFF2-40B4-BE49-F238E27FC236}">
                <a16:creationId xmlns:a16="http://schemas.microsoft.com/office/drawing/2014/main" id="{33D81B7F-D88F-C581-29DE-D6619A1F9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27C5DF-EA37-A98A-FF74-24BFA1ECFC39}"/>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2199751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D44C4-DC67-7A80-361F-0DF65BFB8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04EAB8-AFAB-98AA-DB91-87BB10A1C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ADF11B-466F-FDF8-FD29-E47960CF2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F21829-1AAE-F1C8-ADF8-A2E69C7F145C}"/>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6" name="Footer Placeholder 5">
            <a:extLst>
              <a:ext uri="{FF2B5EF4-FFF2-40B4-BE49-F238E27FC236}">
                <a16:creationId xmlns:a16="http://schemas.microsoft.com/office/drawing/2014/main" id="{6AD004E1-1FB6-855E-20E6-38B435FBE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58E619-7868-CC3A-54BC-42065B15CF6F}"/>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1081930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C1873-E513-AFF1-31E8-D534D324C4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6ACDEF-52C6-122D-6359-CF77119D92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4DDD6-FB5F-C2FC-4CEF-481D434179DE}"/>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E84119B0-78AC-2BA4-2A50-8708C9F09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E0091-89F7-62AE-FDE9-5C39F1CE023A}"/>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2704178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10A4B8-585D-F95B-0948-F40666CFAA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3A594-62D1-83B3-402D-F16227FB8C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2F572B-935F-13BF-7A49-BDD5D9E5B97A}"/>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478A25B2-656A-3964-BB9E-FA987779D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A0F2E-AF17-3FD2-E811-E2707254EA09}"/>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2963786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F4463F-2BC1-734F-3CB8-A87ACA8F92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5AF9DD-DB79-6D53-6BB7-4C37A8A13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85772A-E00A-AB53-FCBC-CC77E9CBB1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047206E9-7DAB-BCBF-8AAB-F43B8AECCD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D62F53-7A8B-173A-FB95-FD76AADF98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FE62B76-ECD5-4B29-9B04-40DEBD34839E}" type="slidenum">
              <a:rPr lang="en-GB" smtClean="0"/>
              <a:t>‹#›</a:t>
            </a:fld>
            <a:endParaRPr lang="en-GB"/>
          </a:p>
        </p:txBody>
      </p:sp>
    </p:spTree>
    <p:extLst>
      <p:ext uri="{BB962C8B-B14F-4D97-AF65-F5344CB8AC3E}">
        <p14:creationId xmlns:p14="http://schemas.microsoft.com/office/powerpoint/2010/main" val="2180108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1275B4-E16E-4A7B-A97C-F6642808C6D9}"/>
              </a:ext>
            </a:extLst>
          </p:cNvPr>
          <p:cNvSpPr>
            <a:spLocks noGrp="1"/>
          </p:cNvSpPr>
          <p:nvPr>
            <p:ph type="title" idx="4294967295"/>
          </p:nvPr>
        </p:nvSpPr>
        <p:spPr>
          <a:xfrm>
            <a:off x="225288" y="3437860"/>
            <a:ext cx="11286066" cy="2903879"/>
          </a:xfrm>
        </p:spPr>
        <p:txBody>
          <a:bodyPr>
            <a:normAutofit fontScale="90000"/>
          </a:bodyPr>
          <a:lstStyle/>
          <a:p>
            <a:pPr algn="ctr"/>
            <a:r>
              <a:rPr lang="en-US" altLang="en-US" sz="6000" b="1" dirty="0" err="1">
                <a:solidFill>
                  <a:srgbClr val="7030A0"/>
                </a:solidFill>
              </a:rPr>
              <a:t>TimeMate</a:t>
            </a:r>
            <a:r>
              <a:rPr lang="en-US" altLang="en-US" sz="6000" b="1" dirty="0">
                <a:solidFill>
                  <a:srgbClr val="7030A0"/>
                </a:solidFill>
              </a:rPr>
              <a:t> </a:t>
            </a:r>
            <a:r>
              <a:rPr lang="en-US" altLang="en-US" sz="6000" b="1" dirty="0"/>
              <a:t>– Startup Pitch for Personal Companions Service</a:t>
            </a:r>
            <a:br>
              <a:rPr lang="en-US" altLang="en-US" sz="6000" b="1" dirty="0"/>
            </a:br>
            <a:r>
              <a:rPr lang="en-US" sz="6000" b="1" dirty="0">
                <a:solidFill>
                  <a:srgbClr val="262626"/>
                </a:solidFill>
                <a:latin typeface="Garamond"/>
              </a:rPr>
              <a:t>Presented By: Adnan Alsoul</a:t>
            </a:r>
            <a:br>
              <a:rPr lang="en-US" sz="6000" b="1" dirty="0">
                <a:solidFill>
                  <a:srgbClr val="262626"/>
                </a:solidFill>
                <a:latin typeface="Garamond"/>
              </a:rPr>
            </a:br>
            <a:r>
              <a:rPr lang="en-US" sz="6000" b="1" dirty="0">
                <a:solidFill>
                  <a:srgbClr val="262626"/>
                </a:solidFill>
                <a:latin typeface="Garamond"/>
              </a:rPr>
              <a:t> date 11.03.2026</a:t>
            </a:r>
            <a:endParaRPr lang="en-US" sz="6000" dirty="0"/>
          </a:p>
        </p:txBody>
      </p:sp>
      <p:pic>
        <p:nvPicPr>
          <p:cNvPr id="8" name="Picture 7">
            <a:extLst>
              <a:ext uri="{FF2B5EF4-FFF2-40B4-BE49-F238E27FC236}">
                <a16:creationId xmlns:a16="http://schemas.microsoft.com/office/drawing/2014/main" id="{8C298F57-6DB9-4B85-B6CE-D5D3FE6507BB}"/>
              </a:ext>
            </a:extLst>
          </p:cNvPr>
          <p:cNvPicPr>
            <a:picLocks noChangeAspect="1"/>
          </p:cNvPicPr>
          <p:nvPr/>
        </p:nvPicPr>
        <p:blipFill>
          <a:blip r:embed="rId2"/>
          <a:stretch>
            <a:fillRect/>
          </a:stretch>
        </p:blipFill>
        <p:spPr>
          <a:xfrm>
            <a:off x="1449387" y="655637"/>
            <a:ext cx="9039225" cy="2447925"/>
          </a:xfrm>
          <a:prstGeom prst="rect">
            <a:avLst/>
          </a:prstGeom>
        </p:spPr>
      </p:pic>
      <p:sp>
        <p:nvSpPr>
          <p:cNvPr id="9" name="Rectangle 8">
            <a:extLst>
              <a:ext uri="{FF2B5EF4-FFF2-40B4-BE49-F238E27FC236}">
                <a16:creationId xmlns:a16="http://schemas.microsoft.com/office/drawing/2014/main" id="{7C8A92DC-DE64-4FB0-BE2F-B49EDBDD63E1}"/>
              </a:ext>
            </a:extLst>
          </p:cNvPr>
          <p:cNvSpPr/>
          <p:nvPr/>
        </p:nvSpPr>
        <p:spPr>
          <a:xfrm>
            <a:off x="212035" y="172278"/>
            <a:ext cx="11754678" cy="6533322"/>
          </a:xfrm>
          <a:prstGeom prst="rect">
            <a:avLst/>
          </a:prstGeom>
          <a:noFill/>
          <a:ln w="7620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001693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7030A0"/>
                </a:solidFill>
              </a:rPr>
              <a:t>Introduction – </a:t>
            </a:r>
            <a:r>
              <a:rPr lang="en-US" b="1" dirty="0" err="1">
                <a:solidFill>
                  <a:srgbClr val="7030A0"/>
                </a:solidFill>
              </a:rPr>
              <a:t>TimeMate</a:t>
            </a:r>
            <a:r>
              <a:rPr lang="en-US" b="1" dirty="0">
                <a:solidFill>
                  <a:srgbClr val="7030A0"/>
                </a:solidFill>
              </a:rPr>
              <a:t> Business Pitch</a:t>
            </a:r>
          </a:p>
        </p:txBody>
      </p:sp>
      <p:sp>
        <p:nvSpPr>
          <p:cNvPr id="3" name="Content Placeholder 2"/>
          <p:cNvSpPr>
            <a:spLocks noGrp="1"/>
          </p:cNvSpPr>
          <p:nvPr>
            <p:ph idx="1"/>
          </p:nvPr>
        </p:nvSpPr>
        <p:spPr>
          <a:xfrm>
            <a:off x="675640" y="2527935"/>
            <a:ext cx="4201160" cy="3851275"/>
          </a:xfrm>
        </p:spPr>
        <p:txBody>
          <a:bodyPr>
            <a:normAutofit/>
          </a:bodyPr>
          <a:lstStyle/>
          <a:p>
            <a:pPr algn="just"/>
            <a:r>
              <a:rPr lang="en-US" altLang="en-US" sz="1600" dirty="0"/>
              <a:t>TimeMate connects customers with trusted companions for daily support and social interaction.</a:t>
            </a:r>
          </a:p>
          <a:p>
            <a:pPr algn="just"/>
            <a:r>
              <a:rPr lang="en-US" altLang="en-US" sz="1600" dirty="0"/>
              <a:t>The idea responds to the pressures of modern urban life and the rising issue of social isolation.</a:t>
            </a:r>
          </a:p>
          <a:p>
            <a:pPr algn="just"/>
            <a:r>
              <a:rPr lang="en-US" altLang="en-US" sz="1600" dirty="0"/>
              <a:t>This presentation highlights the business concept, marketing approach, and growth strategy aimed at securing investment.</a:t>
            </a:r>
          </a:p>
          <a:p>
            <a:pPr algn="just"/>
            <a:r>
              <a:rPr lang="en-US" altLang="en-US" sz="1600" dirty="0"/>
              <a:t>An effective business plan enables entrepreneurs to present opportunities clearly and persuade investors of the venture’s potential (Nakajima and Sekiguchi, 2025).</a:t>
            </a:r>
          </a:p>
        </p:txBody>
      </p:sp>
      <p:pic>
        <p:nvPicPr>
          <p:cNvPr id="6" name="Picture 5"/>
          <p:cNvPicPr>
            <a:picLocks noChangeAspect="1"/>
          </p:cNvPicPr>
          <p:nvPr/>
        </p:nvPicPr>
        <p:blipFill>
          <a:blip r:embed="rId3"/>
          <a:stretch>
            <a:fillRect/>
          </a:stretch>
        </p:blipFill>
        <p:spPr>
          <a:xfrm>
            <a:off x="5150316" y="2703490"/>
            <a:ext cx="6365823" cy="3526050"/>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b="1" dirty="0">
                <a:solidFill>
                  <a:srgbClr val="7030A0"/>
                </a:solidFill>
              </a:rPr>
              <a:t>Product and Service Description</a:t>
            </a:r>
          </a:p>
        </p:txBody>
      </p:sp>
      <p:sp>
        <p:nvSpPr>
          <p:cNvPr id="3" name="Content Placeholder 2"/>
          <p:cNvSpPr>
            <a:spLocks noGrp="1"/>
          </p:cNvSpPr>
          <p:nvPr>
            <p:ph idx="1"/>
          </p:nvPr>
        </p:nvSpPr>
        <p:spPr>
          <a:xfrm>
            <a:off x="755374" y="2459880"/>
            <a:ext cx="4232238" cy="3682242"/>
          </a:xfrm>
        </p:spPr>
        <p:txBody>
          <a:bodyPr>
            <a:noAutofit/>
          </a:bodyPr>
          <a:lstStyle/>
          <a:p>
            <a:pPr algn="just"/>
            <a:r>
              <a:rPr lang="en-US" altLang="en-US" sz="1800" dirty="0"/>
              <a:t>TimeMate connects users with companions for social outings or basic tasks such as shopping, café visits, and events.</a:t>
            </a:r>
          </a:p>
          <a:p>
            <a:pPr algn="just"/>
            <a:r>
              <a:rPr lang="en-US" altLang="en-US" sz="1800" dirty="0"/>
              <a:t>The service emphasizes friendly support and everyday help, not professional care.</a:t>
            </a:r>
          </a:p>
          <a:p>
            <a:pPr algn="just"/>
            <a:r>
              <a:rPr lang="en-US" altLang="en-US" sz="1800" dirty="0"/>
              <a:t>Bookings and payments are handled via a simple, user-friendly digital platform.</a:t>
            </a:r>
          </a:p>
          <a:p>
            <a:pPr algn="just"/>
            <a:r>
              <a:rPr lang="en-US" altLang="en-US" sz="1800" dirty="0"/>
              <a:t>Digital tools improve accessibility and streamline service delivery (Junhua and Lan, 2025).</a:t>
            </a:r>
          </a:p>
        </p:txBody>
      </p:sp>
      <p:pic>
        <p:nvPicPr>
          <p:cNvPr id="6" name="Picture 5"/>
          <p:cNvPicPr>
            <a:picLocks noChangeAspect="1"/>
          </p:cNvPicPr>
          <p:nvPr/>
        </p:nvPicPr>
        <p:blipFill>
          <a:blip r:embed="rId3"/>
          <a:stretch>
            <a:fillRect/>
          </a:stretch>
        </p:blipFill>
        <p:spPr>
          <a:xfrm>
            <a:off x="4987612" y="2557670"/>
            <a:ext cx="6588295" cy="3682242"/>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115" y="403413"/>
            <a:ext cx="10408285" cy="1250575"/>
          </a:xfrm>
        </p:spPr>
        <p:txBody>
          <a:bodyPr>
            <a:noAutofit/>
          </a:bodyPr>
          <a:lstStyle/>
          <a:p>
            <a:pPr algn="ctr"/>
            <a:r>
              <a:rPr lang="en-US" sz="4800" b="1" dirty="0">
                <a:solidFill>
                  <a:srgbClr val="7030A0"/>
                </a:solidFill>
              </a:rPr>
              <a:t>Business Aim, Objectives and Mission</a:t>
            </a:r>
          </a:p>
        </p:txBody>
      </p:sp>
      <p:sp>
        <p:nvSpPr>
          <p:cNvPr id="3" name="Content Placeholder 2"/>
          <p:cNvSpPr>
            <a:spLocks noGrp="1"/>
          </p:cNvSpPr>
          <p:nvPr>
            <p:ph idx="1"/>
          </p:nvPr>
        </p:nvSpPr>
        <p:spPr>
          <a:xfrm>
            <a:off x="487018" y="2070847"/>
            <a:ext cx="4919868" cy="4256457"/>
          </a:xfrm>
        </p:spPr>
        <p:txBody>
          <a:bodyPr>
            <a:noAutofit/>
          </a:bodyPr>
          <a:lstStyle/>
          <a:p>
            <a:pPr algn="just"/>
            <a:r>
              <a:rPr lang="en-US" altLang="en-US" sz="1800" b="1" dirty="0"/>
              <a:t>Mission:</a:t>
            </a:r>
            <a:r>
              <a:rPr lang="en-US" altLang="en-US" sz="1800" dirty="0"/>
              <a:t> Improve quality of life through reliable personal assistance and everyday support.</a:t>
            </a:r>
          </a:p>
          <a:p>
            <a:pPr algn="just"/>
            <a:r>
              <a:rPr lang="en-US" altLang="en-US" sz="1800" b="1" dirty="0"/>
              <a:t>Aim:</a:t>
            </a:r>
            <a:r>
              <a:rPr lang="en-US" altLang="en-US" sz="1800" dirty="0"/>
              <a:t> Become a trusted personal assistant service in major cities.</a:t>
            </a:r>
          </a:p>
          <a:p>
            <a:pPr algn="just"/>
            <a:r>
              <a:rPr lang="en-US" altLang="en-US" sz="1800" b="1" dirty="0"/>
              <a:t>Goals: </a:t>
            </a:r>
            <a:r>
              <a:rPr lang="en-US" altLang="en-US" sz="1800" dirty="0"/>
              <a:t>Acquire 100+ regular clients in year one and achieve steady monthly revenue.</a:t>
            </a:r>
          </a:p>
          <a:p>
            <a:pPr algn="just"/>
            <a:r>
              <a:rPr lang="en-US" altLang="en-US" sz="1800" b="1" dirty="0"/>
              <a:t>Expansion:</a:t>
            </a:r>
            <a:r>
              <a:rPr lang="en-US" altLang="en-US" sz="1800" dirty="0"/>
              <a:t>Expand to new locations following the first year.</a:t>
            </a:r>
          </a:p>
          <a:p>
            <a:pPr algn="just"/>
            <a:r>
              <a:rPr lang="en-US" altLang="en-US" sz="1800" b="1" dirty="0"/>
              <a:t>Purpose:</a:t>
            </a:r>
            <a:r>
              <a:rPr lang="en-US" altLang="en-US" sz="1800" dirty="0"/>
              <a:t> Clear objectives guide progress tracking and strategic decisions (Sari and Aulia, 2025).</a:t>
            </a:r>
          </a:p>
        </p:txBody>
      </p:sp>
      <p:pic>
        <p:nvPicPr>
          <p:cNvPr id="6" name="Picture 5"/>
          <p:cNvPicPr>
            <a:picLocks noChangeAspect="1"/>
          </p:cNvPicPr>
          <p:nvPr/>
        </p:nvPicPr>
        <p:blipFill>
          <a:blip r:embed="rId3"/>
          <a:stretch>
            <a:fillRect/>
          </a:stretch>
        </p:blipFill>
        <p:spPr>
          <a:xfrm>
            <a:off x="5406886" y="2712486"/>
            <a:ext cx="6133205" cy="3418694"/>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USP of Business</a:t>
            </a:r>
          </a:p>
        </p:txBody>
      </p:sp>
      <p:sp>
        <p:nvSpPr>
          <p:cNvPr id="3" name="Content Placeholder 2"/>
          <p:cNvSpPr>
            <a:spLocks noGrp="1"/>
          </p:cNvSpPr>
          <p:nvPr>
            <p:ph idx="1"/>
          </p:nvPr>
        </p:nvSpPr>
        <p:spPr>
          <a:xfrm>
            <a:off x="609600" y="2544417"/>
            <a:ext cx="4267200" cy="3780183"/>
          </a:xfrm>
        </p:spPr>
        <p:txBody>
          <a:bodyPr>
            <a:normAutofit/>
          </a:bodyPr>
          <a:lstStyle/>
          <a:p>
            <a:pPr algn="just"/>
            <a:r>
              <a:rPr lang="en-US" altLang="en-US" sz="1800" dirty="0"/>
              <a:t>TimeMate’s </a:t>
            </a:r>
            <a:r>
              <a:rPr lang="en-US" altLang="en-US" sz="1800" b="1" dirty="0"/>
              <a:t>“Hire My Time”</a:t>
            </a:r>
            <a:r>
              <a:rPr lang="en-US" altLang="en-US" sz="1800" dirty="0"/>
              <a:t> lets customers book personal time, not a fixed service.</a:t>
            </a:r>
          </a:p>
          <a:p>
            <a:pPr algn="just"/>
            <a:r>
              <a:rPr lang="en-US" altLang="en-US" sz="1800" dirty="0"/>
              <a:t>Offers flexible, personalised support to meet individual needs.</a:t>
            </a:r>
          </a:p>
          <a:p>
            <a:pPr algn="just"/>
            <a:r>
              <a:rPr lang="en-US" altLang="en-US" sz="1800" dirty="0"/>
              <a:t>Emphasizes companionship, convenience, and emotional support often lacking in gig platforms.</a:t>
            </a:r>
          </a:p>
          <a:p>
            <a:pPr algn="just"/>
            <a:r>
              <a:rPr lang="en-US" altLang="en-US" sz="1800" dirty="0"/>
              <a:t>Innovative services can give businesses a competitive edge in emerging markets (Muppala &amp; Koneti, 2025).</a:t>
            </a:r>
          </a:p>
        </p:txBody>
      </p:sp>
      <p:pic>
        <p:nvPicPr>
          <p:cNvPr id="7" name="Picture 6"/>
          <p:cNvPicPr>
            <a:picLocks noChangeAspect="1"/>
          </p:cNvPicPr>
          <p:nvPr/>
        </p:nvPicPr>
        <p:blipFill>
          <a:blip r:embed="rId3"/>
          <a:stretch>
            <a:fillRect/>
          </a:stretch>
        </p:blipFill>
        <p:spPr>
          <a:xfrm>
            <a:off x="5041693" y="2544417"/>
            <a:ext cx="6414042" cy="3696434"/>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240" y="689610"/>
            <a:ext cx="10621010" cy="1596390"/>
          </a:xfrm>
        </p:spPr>
        <p:txBody>
          <a:bodyPr>
            <a:normAutofit/>
          </a:bodyPr>
          <a:lstStyle/>
          <a:p>
            <a:pPr algn="ctr"/>
            <a:r>
              <a:rPr lang="en-US" altLang="en-US" sz="4800" b="1" dirty="0">
                <a:solidFill>
                  <a:srgbClr val="7030A0"/>
                </a:solidFill>
              </a:rPr>
              <a:t>Company’s Legal Structure &amp; Location</a:t>
            </a:r>
          </a:p>
        </p:txBody>
      </p:sp>
      <p:sp>
        <p:nvSpPr>
          <p:cNvPr id="3" name="Content Placeholder 2"/>
          <p:cNvSpPr>
            <a:spLocks noGrp="1"/>
          </p:cNvSpPr>
          <p:nvPr>
            <p:ph idx="1"/>
          </p:nvPr>
        </p:nvSpPr>
        <p:spPr>
          <a:xfrm>
            <a:off x="569842" y="2517913"/>
            <a:ext cx="4197029" cy="3659050"/>
          </a:xfrm>
        </p:spPr>
        <p:txBody>
          <a:bodyPr>
            <a:normAutofit/>
          </a:bodyPr>
          <a:lstStyle/>
          <a:p>
            <a:pPr algn="just"/>
            <a:r>
              <a:rPr lang="en-US" altLang="en-US" sz="2000" dirty="0"/>
              <a:t>The company will be a sole proprietorship, allowing the owner full control and agile decision-making.</a:t>
            </a:r>
          </a:p>
          <a:p>
            <a:pPr algn="just"/>
            <a:r>
              <a:rPr lang="en-US" altLang="en-US" sz="2000" dirty="0"/>
              <a:t>The business will primarily run online, with a small office based in central London.</a:t>
            </a:r>
          </a:p>
          <a:p>
            <a:pPr algn="just"/>
            <a:r>
              <a:rPr lang="en-US" altLang="en-US" sz="2000" dirty="0"/>
              <a:t>A central urban location provides better customer access and higher demand for convenience services (Villares-Varela and Low, 2025).</a:t>
            </a:r>
          </a:p>
        </p:txBody>
      </p:sp>
      <p:pic>
        <p:nvPicPr>
          <p:cNvPr id="7" name="Picture 6"/>
          <p:cNvPicPr>
            <a:picLocks noChangeAspect="1"/>
          </p:cNvPicPr>
          <p:nvPr/>
        </p:nvPicPr>
        <p:blipFill>
          <a:blip r:embed="rId3"/>
          <a:stretch>
            <a:fillRect/>
          </a:stretch>
        </p:blipFill>
        <p:spPr>
          <a:xfrm>
            <a:off x="4969565" y="2471996"/>
            <a:ext cx="6555482" cy="3693230"/>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7030A0"/>
                </a:solidFill>
              </a:rPr>
              <a:t>HRM Strategy</a:t>
            </a:r>
          </a:p>
        </p:txBody>
      </p:sp>
      <p:sp>
        <p:nvSpPr>
          <p:cNvPr id="3" name="Content Placeholder 2"/>
          <p:cNvSpPr>
            <a:spLocks noGrp="1"/>
          </p:cNvSpPr>
          <p:nvPr>
            <p:ph idx="1"/>
          </p:nvPr>
        </p:nvSpPr>
        <p:spPr>
          <a:xfrm>
            <a:off x="531537" y="2637183"/>
            <a:ext cx="4467345" cy="3654079"/>
          </a:xfrm>
        </p:spPr>
        <p:txBody>
          <a:bodyPr>
            <a:normAutofit lnSpcReduction="10000"/>
          </a:bodyPr>
          <a:lstStyle/>
          <a:p>
            <a:pPr algn="just"/>
            <a:r>
              <a:rPr lang="en-US" altLang="en-US" sz="1800" dirty="0"/>
              <a:t>Focus on hiring personable, dependable assistants with excellent communication.</a:t>
            </a:r>
          </a:p>
          <a:p>
            <a:pPr algn="just"/>
            <a:r>
              <a:rPr lang="en-US" altLang="en-US" sz="1800" dirty="0"/>
              <a:t>Recruitment via online job portals and social media.</a:t>
            </a:r>
          </a:p>
          <a:p>
            <a:pPr algn="just"/>
            <a:r>
              <a:rPr lang="en-US" altLang="en-US" sz="1800" dirty="0"/>
              <a:t>Staff trained in customer service, safety, and professional standards.</a:t>
            </a:r>
          </a:p>
          <a:p>
            <a:pPr algn="just"/>
            <a:r>
              <a:rPr lang="en-US" altLang="en-US" sz="1800" dirty="0"/>
              <a:t>Performance evaluated using customer feedback and service ratings.</a:t>
            </a:r>
          </a:p>
          <a:p>
            <a:pPr algn="just"/>
            <a:r>
              <a:rPr lang="en-US" altLang="en-US" sz="1800" dirty="0"/>
              <a:t>Ongoing staff development to boost service quality and organisational outcomes (Mncwango and Adanlawo, 2025).</a:t>
            </a:r>
          </a:p>
        </p:txBody>
      </p:sp>
      <p:pic>
        <p:nvPicPr>
          <p:cNvPr id="5" name="Picture 4"/>
          <p:cNvPicPr>
            <a:picLocks noChangeAspect="1"/>
          </p:cNvPicPr>
          <p:nvPr/>
        </p:nvPicPr>
        <p:blipFill>
          <a:blip r:embed="rId3"/>
          <a:stretch>
            <a:fillRect/>
          </a:stretch>
        </p:blipFill>
        <p:spPr>
          <a:xfrm>
            <a:off x="4998882" y="2532252"/>
            <a:ext cx="6511679" cy="3654079"/>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Market Research/SWOT Analysis</a:t>
            </a:r>
          </a:p>
        </p:txBody>
      </p:sp>
      <p:sp>
        <p:nvSpPr>
          <p:cNvPr id="3" name="Content Placeholder 2"/>
          <p:cNvSpPr>
            <a:spLocks noGrp="1"/>
          </p:cNvSpPr>
          <p:nvPr>
            <p:ph idx="1"/>
          </p:nvPr>
        </p:nvSpPr>
        <p:spPr>
          <a:xfrm>
            <a:off x="675861" y="2650435"/>
            <a:ext cx="3734865" cy="3526528"/>
          </a:xfrm>
        </p:spPr>
        <p:txBody>
          <a:bodyPr>
            <a:normAutofit lnSpcReduction="10000"/>
          </a:bodyPr>
          <a:lstStyle/>
          <a:p>
            <a:pPr algn="just"/>
            <a:r>
              <a:rPr lang="en-US" altLang="en-US" sz="1400" b="1" dirty="0"/>
              <a:t>Market Research:</a:t>
            </a:r>
            <a:r>
              <a:rPr lang="en-US" altLang="en-US" sz="1400" dirty="0"/>
              <a:t> Increasing social isolation and busy lifestyles are driving demand for companionship and convenience services.</a:t>
            </a:r>
          </a:p>
          <a:p>
            <a:pPr algn="just"/>
            <a:r>
              <a:rPr lang="en-US" altLang="en-US" sz="1400" b="1" dirty="0"/>
              <a:t>Target market: </a:t>
            </a:r>
            <a:r>
              <a:rPr lang="en-US" altLang="en-US" sz="1400" dirty="0"/>
              <a:t>busy professionals and older adults.</a:t>
            </a:r>
          </a:p>
          <a:p>
            <a:pPr algn="just"/>
            <a:r>
              <a:rPr lang="en-US" altLang="en-US" sz="1400" b="1" dirty="0"/>
              <a:t>Strength: </a:t>
            </a:r>
            <a:r>
              <a:rPr lang="en-US" altLang="en-US" sz="1400" dirty="0"/>
              <a:t>Flexible “Hire My Time” service model.</a:t>
            </a:r>
          </a:p>
          <a:p>
            <a:pPr algn="just"/>
            <a:r>
              <a:rPr lang="en-US" altLang="en-US" sz="1400" b="1" dirty="0"/>
              <a:t>Weakness: </a:t>
            </a:r>
            <a:r>
              <a:rPr lang="en-US" altLang="en-US" sz="1400" dirty="0"/>
              <a:t>Success heavily depends on customer trust and reputation.</a:t>
            </a:r>
          </a:p>
          <a:p>
            <a:pPr algn="just"/>
            <a:r>
              <a:rPr lang="en-US" altLang="en-US" sz="1400" b="1" dirty="0"/>
              <a:t>Opportunity:</a:t>
            </a:r>
            <a:r>
              <a:rPr lang="en-US" altLang="en-US" sz="1400" dirty="0"/>
              <a:t> Rising demand for accessible city-based services and companionship.</a:t>
            </a:r>
          </a:p>
          <a:p>
            <a:pPr algn="just"/>
            <a:r>
              <a:rPr lang="en-US" altLang="en-US" sz="1400" b="1" dirty="0"/>
              <a:t>Threat: </a:t>
            </a:r>
            <a:r>
              <a:rPr lang="en-US" altLang="en-US" sz="1400" dirty="0"/>
              <a:t>Competitive pressure from large-scale gig-economy providers (Nakajima and Sekiguchi, 2025).</a:t>
            </a:r>
          </a:p>
        </p:txBody>
      </p:sp>
      <p:pic>
        <p:nvPicPr>
          <p:cNvPr id="7" name="Picture 6"/>
          <p:cNvPicPr>
            <a:picLocks noChangeAspect="1"/>
          </p:cNvPicPr>
          <p:nvPr/>
        </p:nvPicPr>
        <p:blipFill>
          <a:blip r:embed="rId3"/>
          <a:stretch>
            <a:fillRect/>
          </a:stretch>
        </p:blipFill>
        <p:spPr>
          <a:xfrm>
            <a:off x="4410726" y="2692674"/>
            <a:ext cx="7105413" cy="3331282"/>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b="1" dirty="0">
                <a:solidFill>
                  <a:srgbClr val="7030A0"/>
                </a:solidFill>
              </a:rPr>
              <a:t>Financial Overview</a:t>
            </a:r>
          </a:p>
        </p:txBody>
      </p:sp>
      <p:sp>
        <p:nvSpPr>
          <p:cNvPr id="3" name="Content Placeholder 2"/>
          <p:cNvSpPr>
            <a:spLocks noGrp="1"/>
          </p:cNvSpPr>
          <p:nvPr>
            <p:ph idx="1"/>
          </p:nvPr>
        </p:nvSpPr>
        <p:spPr>
          <a:xfrm>
            <a:off x="584200" y="2539999"/>
            <a:ext cx="4364702" cy="3636963"/>
          </a:xfrm>
        </p:spPr>
        <p:txBody>
          <a:bodyPr>
            <a:noAutofit/>
          </a:bodyPr>
          <a:lstStyle/>
          <a:p>
            <a:pPr algn="just"/>
            <a:r>
              <a:rPr lang="en-US" altLang="en-US" sz="1650" dirty="0"/>
              <a:t>Revenue comes from hourly fees charged to customers booking assistants through TimeMate.</a:t>
            </a:r>
          </a:p>
          <a:p>
            <a:pPr algn="just"/>
            <a:r>
              <a:rPr lang="en-US" altLang="en-US" sz="1650" dirty="0"/>
              <a:t>Key expenses include staff wages, platform upkeep, marketing, and administration.</a:t>
            </a:r>
          </a:p>
          <a:p>
            <a:pPr algn="just"/>
            <a:r>
              <a:rPr lang="en-US" altLang="en-US" sz="1650" dirty="0"/>
              <a:t>Low startup costs due to reliance on personnel and digital infrastructure.</a:t>
            </a:r>
          </a:p>
          <a:p>
            <a:pPr algn="just"/>
            <a:r>
              <a:rPr lang="en-US" altLang="en-US" sz="1650" dirty="0"/>
              <a:t>As the customer base grows, the business targets steady revenue and profitable operations.</a:t>
            </a:r>
          </a:p>
          <a:p>
            <a:pPr algn="just"/>
            <a:r>
              <a:rPr lang="en-US" altLang="en-US" sz="1650" dirty="0"/>
              <a:t>Sound financial planning helps investors evaluate the business’s viability and growth potential (Sari and Aulia, 2025).</a:t>
            </a:r>
          </a:p>
        </p:txBody>
      </p:sp>
      <p:pic>
        <p:nvPicPr>
          <p:cNvPr id="5" name="Picture 4"/>
          <p:cNvPicPr>
            <a:picLocks noChangeAspect="1"/>
          </p:cNvPicPr>
          <p:nvPr/>
        </p:nvPicPr>
        <p:blipFill>
          <a:blip r:embed="rId3"/>
          <a:stretch>
            <a:fillRect/>
          </a:stretch>
        </p:blipFill>
        <p:spPr>
          <a:xfrm>
            <a:off x="5111203" y="2539999"/>
            <a:ext cx="6381983" cy="3524117"/>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12-Month Marketing Strategy</a:t>
            </a:r>
          </a:p>
        </p:txBody>
      </p:sp>
      <p:sp>
        <p:nvSpPr>
          <p:cNvPr id="3" name="Content Placeholder 2"/>
          <p:cNvSpPr>
            <a:spLocks noGrp="1"/>
          </p:cNvSpPr>
          <p:nvPr>
            <p:ph idx="1"/>
          </p:nvPr>
        </p:nvSpPr>
        <p:spPr>
          <a:xfrm>
            <a:off x="609600" y="2097741"/>
            <a:ext cx="4448338" cy="4290430"/>
          </a:xfrm>
        </p:spPr>
        <p:txBody>
          <a:bodyPr>
            <a:normAutofit fontScale="92500" lnSpcReduction="10000"/>
          </a:bodyPr>
          <a:lstStyle/>
          <a:p>
            <a:pPr algn="just"/>
            <a:r>
              <a:rPr lang="en-US" altLang="en-US" sz="1890" dirty="0"/>
              <a:t>Marketing will leverage digital campaigns alongside local collaborations to draw in customers.</a:t>
            </a:r>
          </a:p>
          <a:p>
            <a:pPr algn="just"/>
            <a:r>
              <a:rPr lang="en-US" altLang="en-US" sz="1890" dirty="0"/>
              <a:t>Social media advertising on Facebook, Instagram, and TikTok is planned, costing £12,000.</a:t>
            </a:r>
          </a:p>
          <a:p>
            <a:pPr algn="just"/>
            <a:r>
              <a:rPr lang="en-US" altLang="en-US" sz="1890" dirty="0"/>
              <a:t>A professional website and SEO will enhance online bookings, with a budget of £8,000.</a:t>
            </a:r>
          </a:p>
          <a:p>
            <a:pPr algn="just"/>
            <a:r>
              <a:rPr lang="en-US" altLang="en-US" sz="1890" dirty="0"/>
              <a:t>Online ads and local promotions will boost brand visibility, allocated £10,000.</a:t>
            </a:r>
          </a:p>
          <a:p>
            <a:pPr algn="just"/>
            <a:r>
              <a:rPr lang="en-US" altLang="en-US" sz="1890" dirty="0"/>
              <a:t>Customer referrals and reviews will build trust and encourage repeat business (Tang, Du and Deng, 2025).</a:t>
            </a:r>
          </a:p>
          <a:p>
            <a:pPr algn="just"/>
            <a:r>
              <a:rPr lang="en-US" altLang="en-US" sz="1890" dirty="0"/>
              <a:t>Financial planning provides investors insight into business viability and growth potential (Sari &amp; Aulia, 2025).</a:t>
            </a:r>
          </a:p>
        </p:txBody>
      </p:sp>
      <p:pic>
        <p:nvPicPr>
          <p:cNvPr id="5" name="Picture 4"/>
          <p:cNvPicPr>
            <a:picLocks noChangeAspect="1"/>
          </p:cNvPicPr>
          <p:nvPr/>
        </p:nvPicPr>
        <p:blipFill>
          <a:blip r:embed="rId3"/>
          <a:stretch>
            <a:fillRect/>
          </a:stretch>
        </p:blipFill>
        <p:spPr>
          <a:xfrm>
            <a:off x="5175193" y="2604863"/>
            <a:ext cx="6238017" cy="3420115"/>
          </a:xfrm>
          <a:prstGeom prst="rect">
            <a:avLst/>
          </a:prstGeom>
        </p:spPr>
      </p:pic>
      <p:sp>
        <p:nvSpPr>
          <p:cNvPr id="7"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Branding and Marketing Examples</a:t>
            </a:r>
          </a:p>
        </p:txBody>
      </p:sp>
      <p:sp>
        <p:nvSpPr>
          <p:cNvPr id="3" name="Content Placeholder 2"/>
          <p:cNvSpPr>
            <a:spLocks noGrp="1"/>
          </p:cNvSpPr>
          <p:nvPr>
            <p:ph idx="1"/>
          </p:nvPr>
        </p:nvSpPr>
        <p:spPr>
          <a:xfrm>
            <a:off x="517249" y="2577450"/>
            <a:ext cx="4549425" cy="3746736"/>
          </a:xfrm>
        </p:spPr>
        <p:txBody>
          <a:bodyPr>
            <a:normAutofit fontScale="90000"/>
          </a:bodyPr>
          <a:lstStyle/>
          <a:p>
            <a:pPr algn="just"/>
            <a:r>
              <a:rPr lang="en-US" altLang="en-US" sz="1800" b="1" dirty="0"/>
              <a:t>Core Values:</a:t>
            </a:r>
            <a:r>
              <a:rPr lang="en-US" altLang="en-US" sz="1800" dirty="0"/>
              <a:t> Trust, companionship, and convenience will define TimeMate’s brand.</a:t>
            </a:r>
          </a:p>
          <a:p>
            <a:pPr algn="just"/>
            <a:r>
              <a:rPr lang="en-US" altLang="en-US" sz="1800" b="1" dirty="0"/>
              <a:t>Local Outreach:</a:t>
            </a:r>
            <a:r>
              <a:rPr lang="en-US" altLang="en-US" sz="1800" dirty="0"/>
              <a:t> Flyers and business cards will be shared in cafés, community centres, and shopping hubs.</a:t>
            </a:r>
          </a:p>
          <a:p>
            <a:pPr algn="just"/>
            <a:r>
              <a:rPr lang="en-US" altLang="en-US" sz="1800" b="1" dirty="0"/>
              <a:t>Social Proof: </a:t>
            </a:r>
            <a:r>
              <a:rPr lang="en-US" altLang="en-US" sz="1800" dirty="0"/>
              <a:t>Customer stories and real experiences will be highlighted on social media.</a:t>
            </a:r>
          </a:p>
          <a:p>
            <a:pPr algn="just"/>
            <a:r>
              <a:rPr lang="en-US" altLang="en-US" sz="1800" b="1" dirty="0"/>
              <a:t>Short-Form Content: </a:t>
            </a:r>
            <a:r>
              <a:rPr lang="en-US" altLang="en-US" sz="1800" dirty="0"/>
              <a:t>TikTok and video clips will showcase assistants supporting daily tasks.</a:t>
            </a:r>
          </a:p>
          <a:p>
            <a:pPr algn="just"/>
            <a:r>
              <a:rPr lang="en-US" altLang="en-US" sz="1800" b="1" dirty="0"/>
              <a:t>Brand Consistency:</a:t>
            </a:r>
            <a:r>
              <a:rPr lang="en-US" altLang="en-US" sz="1800" dirty="0"/>
              <a:t> Unified visuals and messaging across channels strengthen recognition (Braun &amp; Suoranta, 2025).</a:t>
            </a:r>
          </a:p>
        </p:txBody>
      </p:sp>
      <p:pic>
        <p:nvPicPr>
          <p:cNvPr id="6" name="Picture 5"/>
          <p:cNvPicPr>
            <a:picLocks noChangeAspect="1"/>
          </p:cNvPicPr>
          <p:nvPr/>
        </p:nvPicPr>
        <p:blipFill>
          <a:blip r:embed="rId3"/>
          <a:stretch>
            <a:fillRect/>
          </a:stretch>
        </p:blipFill>
        <p:spPr>
          <a:xfrm>
            <a:off x="5184611" y="2577450"/>
            <a:ext cx="6322423" cy="3596835"/>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err="1">
                <a:solidFill>
                  <a:srgbClr val="7030A0"/>
                </a:solidFill>
              </a:rPr>
              <a:t>Flyer &amp; </a:t>
            </a:r>
            <a:r>
              <a:rPr lang="en-US" b="1" dirty="0">
                <a:solidFill>
                  <a:srgbClr val="7030A0"/>
                </a:solidFill>
                <a:sym typeface="+mn-ea"/>
              </a:rPr>
              <a:t>Business Card</a:t>
            </a:r>
          </a:p>
        </p:txBody>
      </p:sp>
      <p:pic>
        <p:nvPicPr>
          <p:cNvPr id="5" name="Content Placeholder 4"/>
          <p:cNvPicPr>
            <a:picLocks noGrp="1" noChangeAspect="1"/>
          </p:cNvPicPr>
          <p:nvPr>
            <p:ph idx="1"/>
          </p:nvPr>
        </p:nvPicPr>
        <p:blipFill>
          <a:blip r:embed="rId2"/>
          <a:stretch>
            <a:fillRect/>
          </a:stretch>
        </p:blipFill>
        <p:spPr>
          <a:xfrm>
            <a:off x="1641672" y="2477523"/>
            <a:ext cx="5761383" cy="3792205"/>
          </a:xfrm>
        </p:spPr>
      </p:pic>
      <p:pic>
        <p:nvPicPr>
          <p:cNvPr id="7" name="Picture 6"/>
          <p:cNvPicPr>
            <a:picLocks noChangeAspect="1"/>
          </p:cNvPicPr>
          <p:nvPr/>
        </p:nvPicPr>
        <p:blipFill>
          <a:blip r:embed="rId3"/>
          <a:stretch>
            <a:fillRect/>
          </a:stretch>
        </p:blipFill>
        <p:spPr>
          <a:xfrm>
            <a:off x="8667352" y="2477523"/>
            <a:ext cx="2035064" cy="3653454"/>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US" b="1" dirty="0">
                <a:solidFill>
                  <a:srgbClr val="7030A0"/>
                </a:solidFill>
              </a:rPr>
              <a:t>£100k Business Scaling Plan (Year 1–2)</a:t>
            </a:r>
          </a:p>
        </p:txBody>
      </p:sp>
      <p:sp>
        <p:nvSpPr>
          <p:cNvPr id="3" name="Content Placeholder 2"/>
          <p:cNvSpPr>
            <a:spLocks noGrp="1"/>
          </p:cNvSpPr>
          <p:nvPr>
            <p:ph idx="1"/>
          </p:nvPr>
        </p:nvSpPr>
        <p:spPr>
          <a:xfrm>
            <a:off x="531329" y="2097742"/>
            <a:ext cx="4531001" cy="4144032"/>
          </a:xfrm>
        </p:spPr>
        <p:txBody>
          <a:bodyPr>
            <a:normAutofit/>
          </a:bodyPr>
          <a:lstStyle/>
          <a:p>
            <a:pPr algn="just"/>
            <a:r>
              <a:rPr lang="en-US" altLang="en-US" sz="1800" dirty="0"/>
              <a:t>£40,000 for mobile app development and upgrading the online booking system.</a:t>
            </a:r>
          </a:p>
          <a:p>
            <a:pPr algn="just"/>
            <a:r>
              <a:rPr lang="en-US" altLang="en-US" sz="1800" dirty="0"/>
              <a:t>£30,000 for digital marketing initiatives to increase brand awareness in major cities.</a:t>
            </a:r>
          </a:p>
          <a:p>
            <a:pPr algn="just"/>
            <a:r>
              <a:rPr lang="en-US" altLang="en-US" sz="1800" dirty="0"/>
              <a:t>£20,000 for recruiting and training extra assistants to support rising demand.</a:t>
            </a:r>
          </a:p>
          <a:p>
            <a:pPr algn="just"/>
            <a:r>
              <a:rPr lang="en-US" altLang="en-US" sz="1800" dirty="0"/>
              <a:t>Enhance operations and customer experience – £10,000.</a:t>
            </a:r>
          </a:p>
          <a:p>
            <a:pPr algn="just"/>
            <a:r>
              <a:rPr lang="en-US" altLang="en-US" sz="1800" dirty="0"/>
              <a:t>These strategic investments will enable scalable operations and sustainable growth (Nakajima and Sekiguchi, 2025).</a:t>
            </a:r>
          </a:p>
        </p:txBody>
      </p:sp>
      <p:pic>
        <p:nvPicPr>
          <p:cNvPr id="5" name="Picture 4"/>
          <p:cNvPicPr>
            <a:picLocks noChangeAspect="1"/>
          </p:cNvPicPr>
          <p:nvPr/>
        </p:nvPicPr>
        <p:blipFill>
          <a:blip r:embed="rId3"/>
          <a:stretch>
            <a:fillRect/>
          </a:stretch>
        </p:blipFill>
        <p:spPr>
          <a:xfrm>
            <a:off x="5062330" y="2544416"/>
            <a:ext cx="6467224" cy="3513276"/>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4428"/>
          </a:xfrm>
        </p:spPr>
        <p:txBody>
          <a:bodyPr/>
          <a:lstStyle/>
          <a:p>
            <a:pPr algn="ctr"/>
            <a:r>
              <a:rPr lang="en-US" b="1" dirty="0">
                <a:solidFill>
                  <a:srgbClr val="7030A0"/>
                </a:solidFill>
              </a:rPr>
              <a:t>References</a:t>
            </a:r>
          </a:p>
        </p:txBody>
      </p:sp>
      <p:sp>
        <p:nvSpPr>
          <p:cNvPr id="3" name="Content Placeholder 2"/>
          <p:cNvSpPr>
            <a:spLocks noGrp="1"/>
          </p:cNvSpPr>
          <p:nvPr>
            <p:ph idx="1"/>
          </p:nvPr>
        </p:nvSpPr>
        <p:spPr>
          <a:xfrm>
            <a:off x="649357" y="1425388"/>
            <a:ext cx="10972800" cy="5067486"/>
          </a:xfrm>
        </p:spPr>
        <p:txBody>
          <a:bodyPr>
            <a:noAutofit/>
          </a:bodyPr>
          <a:lstStyle/>
          <a:p>
            <a:r>
              <a:rPr lang="en-US" altLang="en-US" sz="1200" dirty="0"/>
              <a:t>Braun, S. and Suoranta, M., 2025. Incubating innovation: the role of incubators in supporting business model innovation. Journal of Research in Marketing and Entrepreneurship, 27(2), pp.255-276.</a:t>
            </a:r>
          </a:p>
          <a:p>
            <a:r>
              <a:rPr lang="en-US" altLang="en-US" sz="1200" dirty="0"/>
              <a:t>Esau, E., Kannegießer, C.L., Reppmann, M., Piening, E.P. and Edinger-Schons, L.M., 2025. Stairway to impact or highway to failure? A cognitive perspective on business model design processes in nascent sustainable ventures. Strategic Entrepreneurship Journal, 19(4), pp.682-727.</a:t>
            </a:r>
          </a:p>
          <a:p>
            <a:r>
              <a:rPr lang="en-US" altLang="en-US" sz="1200" dirty="0"/>
              <a:t>Garcia Altafin, B., Morini, C. and Dario Capitani, D.H., 2025. Business model revisited: a novel canvas for digital transformation. Revista de Gestão, 32(2), pp.81-98.</a:t>
            </a:r>
          </a:p>
          <a:p>
            <a:r>
              <a:rPr lang="en-US" altLang="en-US" sz="1200" dirty="0"/>
              <a:t>Junhua, Z. and Lan, L., 2025. Designing the future of entrepreneurship education: exploring an AI-empowered scaffold system for business plan development. In: 2025 5th International Conference on Artificial Intelligence and Education (ICAIE), May 2025, pp.184-193. IEEE.</a:t>
            </a:r>
          </a:p>
          <a:p>
            <a:r>
              <a:rPr lang="en-US" altLang="en-US" sz="1200" dirty="0"/>
              <a:t>Keshmiri, F., 2025. The effect of gamification in entrepreneurship and business education on pharmacy students’ self-efficacy and learning outcomes. BMC Medical Education, 25(1), p.491.</a:t>
            </a:r>
          </a:p>
          <a:p>
            <a:r>
              <a:rPr lang="en-US" altLang="en-US" sz="1200" dirty="0"/>
              <a:t>Korayim, D., Shaik, A.S., Agarwal, R., Nijjer, S. and Sasso, P., 2025. Entrepreneurial orientation and sustainable business model innovation through technology transfer: a study of SMEs leadership in knowledge-based economies. Journal of Knowledge Management, 29(3), pp.789-813.</a:t>
            </a:r>
          </a:p>
          <a:p>
            <a:r>
              <a:rPr lang="en-US" altLang="en-US" sz="1200" dirty="0"/>
              <a:t>Martin-Rios, C., 2025. Sustainability transitions in small, entrepreneurial food services through systems innovation. Journal of the International Council for Small Business, 6(1), pp.99-113.</a:t>
            </a:r>
          </a:p>
          <a:p>
            <a:r>
              <a:rPr lang="en-US" altLang="en-US" sz="1200" dirty="0"/>
              <a:t>Nakajima, H. and Sekiguchi, T., 2025. Is business planning useful for entrepreneurs? A review and recommendations. Businesses, 5(1), p.10.</a:t>
            </a:r>
          </a:p>
          <a:p>
            <a:r>
              <a:rPr lang="en-US" altLang="en-US" sz="1200" dirty="0"/>
              <a:t>Sari, S.E. and Aulia, Z., 2025. The importance of a business plan in building a business. International Journal of Financial Economics, 1(11), pp.669-680.</a:t>
            </a:r>
          </a:p>
          <a:p>
            <a:r>
              <a:rPr lang="en-US" altLang="en-US" sz="1200" dirty="0"/>
              <a:t>Tang, X., Du, S. and Deng, W., 2025. Business innovation in digital startups: a case study of an AI startup. International Review of Economics &amp; Finance, 98, p.103898.</a:t>
            </a:r>
          </a:p>
          <a:p>
            <a:r>
              <a:rPr lang="en-US" altLang="en-US" sz="1200" dirty="0"/>
              <a:t>Wahyono, T., Karyatun, S., Paijan, P., Anah, S., Apriadi, I., Thoullon, M.S. and Hanafiah, A., 2025. Building in the family entrepreneurship with entrepreneurial motivation at Kemanggisan Village Jakarta. Journal of Environmental Community on Social Sciences and Sustainable Development, 1(1), pp.17-27.</a:t>
            </a:r>
          </a:p>
          <a:p>
            <a:r>
              <a:rPr lang="en-US" altLang="en-US" sz="1200" dirty="0"/>
              <a:t>Zare, J. and Persaud, A., 2025. Digital transformation and business model innovation: a bibliometric analysis of existing research and future perspectives. Management Review Quarterly, 75(3), pp.1999-2032.</a:t>
            </a:r>
          </a:p>
        </p:txBody>
      </p:sp>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1BF5B-B32E-2367-313D-1F7412EC6C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C60B016-CE04-DB7C-7427-00249995CE36}"/>
              </a:ext>
            </a:extLst>
          </p:cNvPr>
          <p:cNvSpPr>
            <a:spLocks noGrp="1"/>
          </p:cNvSpPr>
          <p:nvPr>
            <p:ph type="title" idx="4294967295"/>
          </p:nvPr>
        </p:nvSpPr>
        <p:spPr>
          <a:xfrm>
            <a:off x="225287" y="172278"/>
            <a:ext cx="11741425" cy="6513444"/>
          </a:xfrm>
        </p:spPr>
        <p:txBody>
          <a:bodyPr>
            <a:normAutofit/>
          </a:bodyPr>
          <a:lstStyle/>
          <a:p>
            <a:pPr algn="ctr"/>
            <a:r>
              <a:rPr lang="en-US" altLang="en-US" sz="6000" b="1" dirty="0">
                <a:solidFill>
                  <a:srgbClr val="7030A0"/>
                </a:solidFill>
              </a:rPr>
              <a:t>THANK YOU</a:t>
            </a:r>
            <a:endParaRPr lang="en-US" sz="6000" dirty="0"/>
          </a:p>
        </p:txBody>
      </p:sp>
      <p:sp>
        <p:nvSpPr>
          <p:cNvPr id="9" name="Rectangle 8">
            <a:extLst>
              <a:ext uri="{FF2B5EF4-FFF2-40B4-BE49-F238E27FC236}">
                <a16:creationId xmlns:a16="http://schemas.microsoft.com/office/drawing/2014/main" id="{DB0873EB-3E03-21D4-58E2-D6C158FA57E9}"/>
              </a:ext>
            </a:extLst>
          </p:cNvPr>
          <p:cNvSpPr/>
          <p:nvPr/>
        </p:nvSpPr>
        <p:spPr>
          <a:xfrm>
            <a:off x="212035" y="172278"/>
            <a:ext cx="11754678" cy="6533322"/>
          </a:xfrm>
          <a:prstGeom prst="rect">
            <a:avLst/>
          </a:prstGeom>
          <a:noFill/>
          <a:ln w="7620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701436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2521</Words>
  <Application>Microsoft Office PowerPoint</Application>
  <PresentationFormat>Widescreen</PresentationFormat>
  <Paragraphs>101</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Garamond</vt:lpstr>
      <vt:lpstr>Office Theme</vt:lpstr>
      <vt:lpstr>TimeMate – Startup Pitch for Personal Companions Service Presented By: Adnan Alsoul  date 11.03.2026</vt:lpstr>
      <vt:lpstr>Introduction – TimeMate Business Pitch</vt:lpstr>
      <vt:lpstr>Product and Service Description</vt:lpstr>
      <vt:lpstr>Business Aim, Objectives and Mission</vt:lpstr>
      <vt:lpstr>USP of Business</vt:lpstr>
      <vt:lpstr>Company’s Legal Structure &amp; Location</vt:lpstr>
      <vt:lpstr>HRM Strategy</vt:lpstr>
      <vt:lpstr>Market Research/SWOT Analysis</vt:lpstr>
      <vt:lpstr>Financial Overview</vt:lpstr>
      <vt:lpstr>12-Month Marketing Strategy</vt:lpstr>
      <vt:lpstr>Branding and Marketing Examples</vt:lpstr>
      <vt:lpstr>Flyer &amp; Business Card</vt:lpstr>
      <vt:lpstr>£100k Business Scaling Plan (Year 1–2)</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Adnan Alsoul (2437246)</dc:creator>
  <cp:lastModifiedBy>Rakan Alsoul</cp:lastModifiedBy>
  <cp:revision>2</cp:revision>
  <dcterms:created xsi:type="dcterms:W3CDTF">2026-03-06T22:28:27Z</dcterms:created>
  <dcterms:modified xsi:type="dcterms:W3CDTF">2026-03-09T16:35:05Z</dcterms:modified>
</cp:coreProperties>
</file>