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6" r:id="rId2"/>
    <p:sldId id="277" r:id="rId3"/>
    <p:sldId id="283" r:id="rId4"/>
    <p:sldId id="281" r:id="rId5"/>
    <p:sldId id="257" r:id="rId6"/>
    <p:sldId id="279" r:id="rId7"/>
    <p:sldId id="280" r:id="rId8"/>
    <p:sldId id="275" r:id="rId9"/>
    <p:sldId id="276" r:id="rId10"/>
    <p:sldId id="278" r:id="rId11"/>
    <p:sldId id="269" r:id="rId12"/>
    <p:sldId id="282" r:id="rId13"/>
    <p:sldId id="284" r:id="rId14"/>
    <p:sldId id="285" r:id="rId15"/>
    <p:sldId id="272" r:id="rId16"/>
    <p:sldId id="259" r:id="rId17"/>
    <p:sldId id="271" r:id="rId18"/>
    <p:sldId id="263" r:id="rId19"/>
    <p:sldId id="286"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72"/>
      </p:cViewPr>
      <p:guideLst>
        <p:guide orient="horz" pos="2160"/>
        <p:guide pos="3840"/>
      </p:guideLst>
    </p:cSldViewPr>
  </p:slideViewPr>
  <p:notesTextViewPr>
    <p:cViewPr>
      <p:scale>
        <a:sx n="1" d="1"/>
        <a:sy n="1" d="1"/>
      </p:scale>
      <p:origin x="0" y="0"/>
    </p:cViewPr>
  </p:notesTextViewPr>
  <p:notesViewPr>
    <p:cSldViewPr snapToGrid="0">
      <p:cViewPr>
        <p:scale>
          <a:sx n="120" d="100"/>
          <a:sy n="120" d="100"/>
        </p:scale>
        <p:origin x="-1686" y="265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5/23/2018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5/23/2018</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to state student number.</a:t>
            </a:r>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am going to look at the ethical issues behind Animal Assisted Therapy. These issues centre on the question as to why animals are or are not suited to he use by humans in animal assisted therapies.</a:t>
            </a:r>
          </a:p>
          <a:p>
            <a:endParaRPr lang="en-GB" dirty="0"/>
          </a:p>
          <a:p>
            <a:r>
              <a:rPr lang="en-GB" dirty="0"/>
              <a:t>I will firstly put forward the views of Peter Singer, who discusses whether animals possess feelings, and whether they are conscious or autonomous. </a:t>
            </a:r>
          </a:p>
          <a:p>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2</a:t>
            </a:fld>
            <a:endParaRPr lang="en-GB"/>
          </a:p>
        </p:txBody>
      </p:sp>
    </p:spTree>
    <p:extLst>
      <p:ext uri="{BB962C8B-B14F-4D97-AF65-F5344CB8AC3E}">
        <p14:creationId xmlns:p14="http://schemas.microsoft.com/office/powerpoint/2010/main" val="1692656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Singer is suggesting that one day animals may acquire rights withheld by humans, he is primarily interested in looking at the issue of whether they actually do suffer.</a:t>
            </a:r>
          </a:p>
          <a:p>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3</a:t>
            </a:fld>
            <a:endParaRPr lang="en-GB"/>
          </a:p>
        </p:txBody>
      </p:sp>
    </p:spTree>
    <p:extLst>
      <p:ext uri="{BB962C8B-B14F-4D97-AF65-F5344CB8AC3E}">
        <p14:creationId xmlns:p14="http://schemas.microsoft.com/office/powerpoint/2010/main" val="2030036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Singer believes humans are </a:t>
            </a:r>
            <a:r>
              <a:rPr lang="en-GB" dirty="0" err="1"/>
              <a:t>speciesist</a:t>
            </a:r>
            <a:r>
              <a:rPr lang="en-GB" dirty="0"/>
              <a:t>. This means….</a:t>
            </a:r>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4</a:t>
            </a:fld>
            <a:endParaRPr lang="en-GB"/>
          </a:p>
        </p:txBody>
      </p:sp>
    </p:spTree>
    <p:extLst>
      <p:ext uri="{BB962C8B-B14F-4D97-AF65-F5344CB8AC3E}">
        <p14:creationId xmlns:p14="http://schemas.microsoft.com/office/powerpoint/2010/main" val="199234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Bearing Singer’s views in mind, we can assess the suitability of animals for use by humans in therapies. Animal assisted therapy is the use of animals by humans to facilitate and promote healing of other humans </a:t>
            </a:r>
          </a:p>
        </p:txBody>
      </p:sp>
      <p:sp>
        <p:nvSpPr>
          <p:cNvPr id="4" name="Slide Number Placeholder 3"/>
          <p:cNvSpPr>
            <a:spLocks noGrp="1"/>
          </p:cNvSpPr>
          <p:nvPr>
            <p:ph type="sldNum" sz="quarter" idx="10"/>
          </p:nvPr>
        </p:nvSpPr>
        <p:spPr/>
        <p:txBody>
          <a:bodyPr/>
          <a:lstStyle/>
          <a:p>
            <a:fld id="{77542409-6A04-4DC6-AC3A-D3758287A8F2}" type="slidenum">
              <a:rPr lang="en-US" smtClean="0"/>
              <a:t>5</a:t>
            </a:fld>
            <a:endParaRPr lang="en-US"/>
          </a:p>
        </p:txBody>
      </p:sp>
    </p:spTree>
    <p:extLst>
      <p:ext uri="{BB962C8B-B14F-4D97-AF65-F5344CB8AC3E}">
        <p14:creationId xmlns:p14="http://schemas.microsoft.com/office/powerpoint/2010/main" val="660935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Riding for the Disabled Association (RDA) is a long established form of equine therapy for physically disabled people, even though it is usually marketed as a riding experience.</a:t>
            </a:r>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6</a:t>
            </a:fld>
            <a:endParaRPr lang="en-GB"/>
          </a:p>
        </p:txBody>
      </p:sp>
    </p:spTree>
    <p:extLst>
      <p:ext uri="{BB962C8B-B14F-4D97-AF65-F5344CB8AC3E}">
        <p14:creationId xmlns:p14="http://schemas.microsoft.com/office/powerpoint/2010/main" val="851609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 a few to talk about.</a:t>
            </a:r>
          </a:p>
          <a:p>
            <a:r>
              <a:rPr lang="en-GB" dirty="0"/>
              <a:t>UK or international based programs?</a:t>
            </a:r>
          </a:p>
          <a:p>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7</a:t>
            </a:fld>
            <a:endParaRPr lang="en-GB"/>
          </a:p>
        </p:txBody>
      </p:sp>
    </p:spTree>
    <p:extLst>
      <p:ext uri="{BB962C8B-B14F-4D97-AF65-F5344CB8AC3E}">
        <p14:creationId xmlns:p14="http://schemas.microsoft.com/office/powerpoint/2010/main" val="3604265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years in which there is an increase in interventions.</a:t>
            </a:r>
          </a:p>
          <a:p>
            <a:r>
              <a:rPr lang="en-GB" dirty="0"/>
              <a:t>Mention a few interventions.</a:t>
            </a:r>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8</a:t>
            </a:fld>
            <a:endParaRPr lang="en-GB"/>
          </a:p>
        </p:txBody>
      </p:sp>
    </p:spTree>
    <p:extLst>
      <p:ext uri="{BB962C8B-B14F-4D97-AF65-F5344CB8AC3E}">
        <p14:creationId xmlns:p14="http://schemas.microsoft.com/office/powerpoint/2010/main" val="1133707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 shelter animals are used in some cases for therapy.</a:t>
            </a:r>
          </a:p>
          <a:p>
            <a:r>
              <a:rPr lang="en-GB" dirty="0"/>
              <a:t>If these animals weren’t used for these purposes, they could be used in animal testing or disposed of as unwanted pests.</a:t>
            </a:r>
          </a:p>
          <a:p>
            <a:endParaRPr lang="en-GB" dirty="0"/>
          </a:p>
          <a:p>
            <a:r>
              <a:rPr lang="en-GB" dirty="0"/>
              <a:t>In hospitals, smaller animals are used for practical reasons.</a:t>
            </a:r>
          </a:p>
          <a:p>
            <a:r>
              <a:rPr lang="en-GB" dirty="0"/>
              <a:t>Fashionable – swimming with dolphins (</a:t>
            </a:r>
            <a:r>
              <a:rPr lang="en-GB" dirty="0" err="1"/>
              <a:t>egs</a:t>
            </a:r>
            <a:r>
              <a:rPr lang="en-GB" dirty="0"/>
              <a:t>)</a:t>
            </a:r>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9</a:t>
            </a:fld>
            <a:endParaRPr lang="en-GB"/>
          </a:p>
        </p:txBody>
      </p:sp>
    </p:spTree>
    <p:extLst>
      <p:ext uri="{BB962C8B-B14F-4D97-AF65-F5344CB8AC3E}">
        <p14:creationId xmlns:p14="http://schemas.microsoft.com/office/powerpoint/2010/main" val="13589696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organisations.</a:t>
            </a:r>
          </a:p>
          <a:p>
            <a:endParaRPr lang="en-GB" dirty="0"/>
          </a:p>
          <a:p>
            <a:r>
              <a:rPr lang="en-GB" dirty="0"/>
              <a:t>There is also a private sector. </a:t>
            </a:r>
          </a:p>
          <a:p>
            <a:endParaRPr lang="en-GB" dirty="0"/>
          </a:p>
          <a:p>
            <a:r>
              <a:rPr lang="en-GB" dirty="0"/>
              <a:t>There are many other reasons people might choose to use AAT programs include:</a:t>
            </a:r>
          </a:p>
          <a:p>
            <a:r>
              <a:rPr lang="en-GB" dirty="0"/>
              <a:t>People with speech and communication difficulties, people with learning difficulties, people suffering from depression, grief and other overwhelming emotions, physical disabilities, people who are blind.</a:t>
            </a:r>
          </a:p>
          <a:p>
            <a:endParaRPr lang="en-GB" dirty="0"/>
          </a:p>
          <a:p>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10</a:t>
            </a:fld>
            <a:endParaRPr lang="en-GB"/>
          </a:p>
        </p:txBody>
      </p:sp>
    </p:spTree>
    <p:extLst>
      <p:ext uri="{BB962C8B-B14F-4D97-AF65-F5344CB8AC3E}">
        <p14:creationId xmlns:p14="http://schemas.microsoft.com/office/powerpoint/2010/main" val="1068818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points, especially those in red and underlined.</a:t>
            </a:r>
          </a:p>
          <a:p>
            <a:r>
              <a:rPr lang="en-GB" dirty="0"/>
              <a:t>Show book?</a:t>
            </a:r>
          </a:p>
        </p:txBody>
      </p:sp>
      <p:sp>
        <p:nvSpPr>
          <p:cNvPr id="4" name="Slide Number Placeholder 3"/>
          <p:cNvSpPr>
            <a:spLocks noGrp="1"/>
          </p:cNvSpPr>
          <p:nvPr>
            <p:ph type="sldNum" sz="quarter" idx="10"/>
          </p:nvPr>
        </p:nvSpPr>
        <p:spPr/>
        <p:txBody>
          <a:bodyPr/>
          <a:lstStyle/>
          <a:p>
            <a:fld id="{935E2820-AFE1-45FA-949E-17BDB534E1DC}" type="slidenum">
              <a:rPr lang="en-US" smtClean="0"/>
              <a:t>11</a:t>
            </a:fld>
            <a:endParaRPr lang="en-US"/>
          </a:p>
        </p:txBody>
      </p:sp>
    </p:spTree>
    <p:extLst>
      <p:ext uri="{BB962C8B-B14F-4D97-AF65-F5344CB8AC3E}">
        <p14:creationId xmlns:p14="http://schemas.microsoft.com/office/powerpoint/2010/main" val="39121491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validity of this argument. </a:t>
            </a:r>
          </a:p>
          <a:p>
            <a:r>
              <a:rPr lang="en-GB" dirty="0"/>
              <a:t>Evidence – science?</a:t>
            </a:r>
          </a:p>
          <a:p>
            <a:r>
              <a:rPr lang="en-GB" dirty="0"/>
              <a:t>Animal behaviour studies</a:t>
            </a:r>
          </a:p>
          <a:p>
            <a:r>
              <a:rPr lang="en-GB" dirty="0"/>
              <a:t>Question of anthropomorphism – are we putting our own feelings and emotions and pain onto animals?</a:t>
            </a:r>
          </a:p>
          <a:p>
            <a:r>
              <a:rPr lang="en-GB" dirty="0"/>
              <a:t>Say what you think</a:t>
            </a:r>
          </a:p>
          <a:p>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12</a:t>
            </a:fld>
            <a:endParaRPr lang="en-GB"/>
          </a:p>
        </p:txBody>
      </p:sp>
    </p:spTree>
    <p:extLst>
      <p:ext uri="{BB962C8B-B14F-4D97-AF65-F5344CB8AC3E}">
        <p14:creationId xmlns:p14="http://schemas.microsoft.com/office/powerpoint/2010/main" val="34055683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look at what other scholars have said about this issue.</a:t>
            </a:r>
          </a:p>
          <a:p>
            <a:r>
              <a:rPr lang="en-GB" dirty="0" err="1"/>
              <a:t>Zamir</a:t>
            </a:r>
            <a:r>
              <a:rPr lang="en-GB" dirty="0"/>
              <a:t> – outline his argument briefly</a:t>
            </a:r>
          </a:p>
          <a:p>
            <a:r>
              <a:rPr lang="en-GB" dirty="0"/>
              <a:t>Discuss how pet-owner situations are allowed, so AAT should be allowed.</a:t>
            </a:r>
          </a:p>
          <a:p>
            <a:r>
              <a:rPr lang="en-GB" dirty="0"/>
              <a:t>Why is the wild not such a good place for animals in comparison.</a:t>
            </a:r>
          </a:p>
          <a:p>
            <a:r>
              <a:rPr lang="en-GB" dirty="0"/>
              <a:t>Domestication </a:t>
            </a:r>
            <a:r>
              <a:rPr lang="en-GB" dirty="0" err="1"/>
              <a:t>eg</a:t>
            </a:r>
            <a:r>
              <a:rPr lang="en-GB" dirty="0"/>
              <a:t> of dogs and cats has been a long process – domestication of dogs goes back to prehistory, some would argue that dogs ARE a part of a community that is largely human, as dogs have lived and live side by side with humans.  </a:t>
            </a:r>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13</a:t>
            </a:fld>
            <a:endParaRPr lang="en-GB"/>
          </a:p>
        </p:txBody>
      </p:sp>
    </p:spTree>
    <p:extLst>
      <p:ext uri="{BB962C8B-B14F-4D97-AF65-F5344CB8AC3E}">
        <p14:creationId xmlns:p14="http://schemas.microsoft.com/office/powerpoint/2010/main" val="3386113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losses and benefits?</a:t>
            </a:r>
          </a:p>
          <a:p>
            <a:r>
              <a:rPr lang="en-GB" dirty="0"/>
              <a:t>Why is AAT more morally permissible?</a:t>
            </a:r>
          </a:p>
          <a:p>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14</a:t>
            </a:fld>
            <a:endParaRPr lang="en-GB"/>
          </a:p>
        </p:txBody>
      </p:sp>
    </p:spTree>
    <p:extLst>
      <p:ext uri="{BB962C8B-B14F-4D97-AF65-F5344CB8AC3E}">
        <p14:creationId xmlns:p14="http://schemas.microsoft.com/office/powerpoint/2010/main" val="3200356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is AAT exploitation?</a:t>
            </a:r>
          </a:p>
          <a:p>
            <a:r>
              <a:rPr lang="en-GB" dirty="0"/>
              <a:t>What demeaning terms are used?</a:t>
            </a:r>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15</a:t>
            </a:fld>
            <a:endParaRPr lang="en-GB"/>
          </a:p>
        </p:txBody>
      </p:sp>
    </p:spTree>
    <p:extLst>
      <p:ext uri="{BB962C8B-B14F-4D97-AF65-F5344CB8AC3E}">
        <p14:creationId xmlns:p14="http://schemas.microsoft.com/office/powerpoint/2010/main" val="17800069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are the animals kept in captivity?</a:t>
            </a:r>
          </a:p>
          <a:p>
            <a:r>
              <a:rPr lang="en-GB" dirty="0"/>
              <a:t>Explain second quote in more depth.</a:t>
            </a:r>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16</a:t>
            </a:fld>
            <a:endParaRPr lang="en-GB"/>
          </a:p>
        </p:txBody>
      </p:sp>
    </p:spTree>
    <p:extLst>
      <p:ext uri="{BB962C8B-B14F-4D97-AF65-F5344CB8AC3E}">
        <p14:creationId xmlns:p14="http://schemas.microsoft.com/office/powerpoint/2010/main" val="4172239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in more depth.</a:t>
            </a:r>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17</a:t>
            </a:fld>
            <a:endParaRPr lang="en-GB"/>
          </a:p>
        </p:txBody>
      </p:sp>
    </p:spTree>
    <p:extLst>
      <p:ext uri="{BB962C8B-B14F-4D97-AF65-F5344CB8AC3E}">
        <p14:creationId xmlns:p14="http://schemas.microsoft.com/office/powerpoint/2010/main" val="36432477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in depth, make sure to make juxtaposing comments.</a:t>
            </a:r>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GB" smtClean="0"/>
              <a:t>18</a:t>
            </a:fld>
            <a:endParaRPr lang="en-GB"/>
          </a:p>
        </p:txBody>
      </p:sp>
    </p:spTree>
    <p:extLst>
      <p:ext uri="{BB962C8B-B14F-4D97-AF65-F5344CB8AC3E}">
        <p14:creationId xmlns:p14="http://schemas.microsoft.com/office/powerpoint/2010/main" val="25831722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I think animals should or shouldn’t be used in AAT and why.</a:t>
            </a:r>
          </a:p>
        </p:txBody>
      </p:sp>
      <p:sp>
        <p:nvSpPr>
          <p:cNvPr id="4" name="Slide Number Placeholder 3"/>
          <p:cNvSpPr>
            <a:spLocks noGrp="1"/>
          </p:cNvSpPr>
          <p:nvPr>
            <p:ph type="sldNum" sz="quarter" idx="10"/>
          </p:nvPr>
        </p:nvSpPr>
        <p:spPr/>
        <p:txBody>
          <a:bodyPr/>
          <a:lstStyle/>
          <a:p>
            <a:fld id="{935E2820-AFE1-45FA-949E-17BDB534E1DC}" type="slidenum">
              <a:rPr lang="en-GB" smtClean="0"/>
              <a:t>19</a:t>
            </a:fld>
            <a:endParaRPr lang="en-GB"/>
          </a:p>
        </p:txBody>
      </p:sp>
    </p:spTree>
    <p:extLst>
      <p:ext uri="{BB962C8B-B14F-4D97-AF65-F5344CB8AC3E}">
        <p14:creationId xmlns:p14="http://schemas.microsoft.com/office/powerpoint/2010/main" val="34777221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5E2820-AFE1-45FA-949E-17BDB534E1DC}" type="slidenum">
              <a:rPr lang="en-GB" smtClean="0"/>
              <a:t>20</a:t>
            </a:fld>
            <a:endParaRPr lang="en-GB"/>
          </a:p>
        </p:txBody>
      </p:sp>
    </p:spTree>
    <p:extLst>
      <p:ext uri="{BB962C8B-B14F-4D97-AF65-F5344CB8AC3E}">
        <p14:creationId xmlns:p14="http://schemas.microsoft.com/office/powerpoint/2010/main" val="42052021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5/23/2018</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5/23/2018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A5034C-8BD9-4B0C-893B-33834FAB227F}" type="datetime1">
              <a:rPr lang="en-US"/>
              <a:t>5/23/2018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5/23/2018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5/23/2018</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5/23/2018</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5/23/2018</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85CD17-C377-4DE5-9FCA-CC7471605C58}" type="datetime1">
              <a:rPr lang="en-US"/>
              <a:t>5/23/2018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9BE9F02-BE96-4BAE-86A5-1FA60D24CAE2}" type="datetime1">
              <a:rPr lang="en-US"/>
              <a:t>5/23/2018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5/23/2018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5/23/2018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5/23/2018</a:t>
            </a:fld>
            <a:endParaRPr lang="en-US" dirty="0"/>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gi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www.en.esaat.org/" TargetMode="External"/><Relationship Id="rId3" Type="http://schemas.openxmlformats.org/officeDocument/2006/relationships/hyperlink" Target="https://www.timetoast.com/timelines/history-of-animal-assitsed-interventions" TargetMode="External"/><Relationship Id="rId7" Type="http://schemas.openxmlformats.org/officeDocument/2006/relationships/hyperlink" Target="https://hulphond.nl/" TargetMode="External"/><Relationship Id="rId12" Type="http://schemas.openxmlformats.org/officeDocument/2006/relationships/hyperlink" Target="http://www.animalsandsociety.org/wp-content/uploads/2016/04/zamir.pdf" TargetMode="Externa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hyperlink" Target="http://collegeaat.web.unc.edu/background/animal-assisted-therapy/" TargetMode="External"/><Relationship Id="rId11" Type="http://schemas.openxmlformats.org/officeDocument/2006/relationships/hyperlink" Target="http://onlinelibrary.wiley.com/doi/10.1111/j.1469-8749.2008.00477.x/pdf" TargetMode="External"/><Relationship Id="rId5" Type="http://schemas.openxmlformats.org/officeDocument/2006/relationships/hyperlink" Target="https://www.dealwithautism.com/news/new-studies-prove-effectivity-of-equine-therapy-for-autism/" TargetMode="External"/><Relationship Id="rId10" Type="http://schemas.openxmlformats.org/officeDocument/2006/relationships/hyperlink" Target="https://www.researchgate.net/publication/250173029_Ethical_Issues_in_Animal-Assisted_Therapy_Programs" TargetMode="External"/><Relationship Id="rId4" Type="http://schemas.openxmlformats.org/officeDocument/2006/relationships/hyperlink" Target="https://www.animalsandsociety.org/human-animal-studies/animal-assisted-therapy-programs/" TargetMode="External"/><Relationship Id="rId9" Type="http://schemas.openxmlformats.org/officeDocument/2006/relationships/hyperlink" Target="http://hakubaldwincenter.org/programs/animal-assisted-therapy-and-activ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10086007" cy="2793906"/>
          </a:xfrm>
        </p:spPr>
        <p:txBody>
          <a:bodyPr>
            <a:noAutofit/>
          </a:bodyPr>
          <a:lstStyle/>
          <a:p>
            <a:pPr>
              <a:lnSpc>
                <a:spcPct val="150000"/>
              </a:lnSpc>
            </a:pPr>
            <a:r>
              <a:rPr lang="en-US" sz="3600" dirty="0"/>
              <a:t>Critically consider the ethical issues</a:t>
            </a:r>
            <a:br>
              <a:rPr lang="en-US" sz="3600" dirty="0"/>
            </a:br>
            <a:r>
              <a:rPr lang="en-US" sz="3600" dirty="0"/>
              <a:t>which</a:t>
            </a:r>
            <a:r>
              <a:rPr lang="en-GB" sz="3600" dirty="0"/>
              <a:t> </a:t>
            </a:r>
            <a:r>
              <a:rPr lang="en-US" sz="3600" dirty="0"/>
              <a:t>arise when providing and using Animal Assisted Therapies</a:t>
            </a:r>
          </a:p>
        </p:txBody>
      </p:sp>
      <p:sp>
        <p:nvSpPr>
          <p:cNvPr id="3" name="Subtitle 2"/>
          <p:cNvSpPr>
            <a:spLocks noGrp="1"/>
          </p:cNvSpPr>
          <p:nvPr>
            <p:ph type="subTitle" idx="1"/>
          </p:nvPr>
        </p:nvSpPr>
        <p:spPr>
          <a:xfrm>
            <a:off x="1065213" y="3098706"/>
            <a:ext cx="7091361" cy="838200"/>
          </a:xfrm>
        </p:spPr>
        <p:txBody>
          <a:bodyPr/>
          <a:lstStyle/>
          <a:p>
            <a:pPr>
              <a:lnSpc>
                <a:spcPct val="150000"/>
              </a:lnSpc>
            </a:pPr>
            <a:r>
              <a:rPr lang="en-US" dirty="0"/>
              <a:t>By Chlo</a:t>
            </a:r>
            <a:r>
              <a:rPr lang="en-US" dirty="0">
                <a:latin typeface="Arial" panose="020B0604020202020204" pitchFamily="34" charset="0"/>
                <a:cs typeface="Arial" panose="020B0604020202020204" pitchFamily="34" charset="0"/>
              </a:rPr>
              <a:t>é</a:t>
            </a:r>
            <a:r>
              <a:rPr lang="en-US" dirty="0"/>
              <a:t> McLaughlin</a:t>
            </a:r>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C1738-6C9A-4DB0-B9DE-BFDF286001EC}"/>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C1008A93-3880-4D29-8F0F-EFAEA56D4327}"/>
              </a:ext>
            </a:extLst>
          </p:cNvPr>
          <p:cNvSpPr>
            <a:spLocks noGrp="1"/>
          </p:cNvSpPr>
          <p:nvPr>
            <p:ph idx="1"/>
          </p:nvPr>
        </p:nvSpPr>
        <p:spPr/>
        <p:txBody>
          <a:bodyPr/>
          <a:lstStyle/>
          <a:p>
            <a:pPr algn="ctr">
              <a:lnSpc>
                <a:spcPct val="150000"/>
              </a:lnSpc>
            </a:pPr>
            <a:r>
              <a:rPr lang="en-GB" dirty="0"/>
              <a:t>“The basic principle of </a:t>
            </a:r>
            <a:r>
              <a:rPr lang="en-GB" u="sng" dirty="0">
                <a:solidFill>
                  <a:srgbClr val="FF0000"/>
                </a:solidFill>
              </a:rPr>
              <a:t>equality</a:t>
            </a:r>
            <a:r>
              <a:rPr lang="en-GB" dirty="0"/>
              <a:t> does not require equal or identical </a:t>
            </a:r>
            <a:r>
              <a:rPr lang="en-GB" i="1" u="sng" dirty="0">
                <a:solidFill>
                  <a:srgbClr val="FF0000"/>
                </a:solidFill>
              </a:rPr>
              <a:t>treatment</a:t>
            </a:r>
            <a:r>
              <a:rPr lang="en-GB" i="1" dirty="0"/>
              <a:t>; </a:t>
            </a:r>
            <a:r>
              <a:rPr lang="en-GB" dirty="0"/>
              <a:t>it requires equal </a:t>
            </a:r>
            <a:r>
              <a:rPr lang="en-GB" u="sng" dirty="0">
                <a:solidFill>
                  <a:srgbClr val="FF0000"/>
                </a:solidFill>
              </a:rPr>
              <a:t>consideration</a:t>
            </a:r>
            <a:r>
              <a:rPr lang="en-GB" dirty="0"/>
              <a:t>. Equal consideration for different beings may lead to different treatment and different rights.” (Singer, 2002:2)</a:t>
            </a:r>
          </a:p>
          <a:p>
            <a:pPr algn="ctr">
              <a:lnSpc>
                <a:spcPct val="150000"/>
              </a:lnSpc>
            </a:pPr>
            <a:r>
              <a:rPr lang="en-GB" dirty="0"/>
              <a:t>“…the basic element – the taking into account of the </a:t>
            </a:r>
            <a:r>
              <a:rPr lang="en-GB" u="sng" dirty="0">
                <a:solidFill>
                  <a:srgbClr val="FF0000"/>
                </a:solidFill>
              </a:rPr>
              <a:t>interests</a:t>
            </a:r>
            <a:r>
              <a:rPr lang="en-GB" dirty="0"/>
              <a:t> of the being, whatever those interests may be – must, according to the principle of </a:t>
            </a:r>
            <a:r>
              <a:rPr lang="en-GB" u="sng" dirty="0">
                <a:solidFill>
                  <a:srgbClr val="FF0000"/>
                </a:solidFill>
              </a:rPr>
              <a:t>equality</a:t>
            </a:r>
            <a:r>
              <a:rPr lang="en-GB" dirty="0"/>
              <a:t>, be extended to all beings, black or white, masculine or feminine, human or </a:t>
            </a:r>
            <a:r>
              <a:rPr lang="en-GB" u="sng" dirty="0">
                <a:solidFill>
                  <a:srgbClr val="FF0000"/>
                </a:solidFill>
              </a:rPr>
              <a:t>nonhuman</a:t>
            </a:r>
            <a:r>
              <a:rPr lang="en-GB" dirty="0"/>
              <a:t>.” (Singer, 2002:5)</a:t>
            </a:r>
          </a:p>
        </p:txBody>
      </p:sp>
    </p:spTree>
    <p:extLst>
      <p:ext uri="{BB962C8B-B14F-4D97-AF65-F5344CB8AC3E}">
        <p14:creationId xmlns:p14="http://schemas.microsoft.com/office/powerpoint/2010/main" val="2610991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0CA90-7B12-8542-B595-CB52EA3EEA3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F1113CE-BADB-7645-A6DE-E5FF3D0FAA62}"/>
              </a:ext>
            </a:extLst>
          </p:cNvPr>
          <p:cNvSpPr>
            <a:spLocks noGrp="1"/>
          </p:cNvSpPr>
          <p:nvPr>
            <p:ph idx="1"/>
          </p:nvPr>
        </p:nvSpPr>
        <p:spPr/>
        <p:txBody>
          <a:bodyPr/>
          <a:lstStyle/>
          <a:p>
            <a:pPr algn="ctr">
              <a:lnSpc>
                <a:spcPct val="150000"/>
              </a:lnSpc>
            </a:pPr>
            <a:r>
              <a:rPr lang="en-GB" dirty="0"/>
              <a:t>“The day </a:t>
            </a:r>
            <a:r>
              <a:rPr lang="en-GB" i="1" dirty="0"/>
              <a:t>may </a:t>
            </a:r>
            <a:r>
              <a:rPr lang="en-GB" dirty="0"/>
              <a:t>come when the rest of the animal creation may acquire those rights which never could have been </a:t>
            </a:r>
            <a:r>
              <a:rPr lang="en-GB" dirty="0" err="1"/>
              <a:t>withholden</a:t>
            </a:r>
            <a:r>
              <a:rPr lang="en-GB" dirty="0"/>
              <a:t> from them but by the hand of </a:t>
            </a:r>
            <a:r>
              <a:rPr lang="en-GB" u="sng" dirty="0">
                <a:solidFill>
                  <a:srgbClr val="FF0000"/>
                </a:solidFill>
              </a:rPr>
              <a:t>tyranny</a:t>
            </a:r>
            <a:r>
              <a:rPr lang="en-GB" dirty="0"/>
              <a:t>.” (Singer, 2002:7)</a:t>
            </a:r>
          </a:p>
          <a:p>
            <a:pPr algn="ctr">
              <a:lnSpc>
                <a:spcPct val="150000"/>
              </a:lnSpc>
            </a:pPr>
            <a:r>
              <a:rPr lang="en-GB" dirty="0"/>
              <a:t>“The question is not, Can they </a:t>
            </a:r>
            <a:r>
              <a:rPr lang="en-GB" i="1" u="sng" dirty="0">
                <a:solidFill>
                  <a:srgbClr val="FF0000"/>
                </a:solidFill>
              </a:rPr>
              <a:t>reason</a:t>
            </a:r>
            <a:r>
              <a:rPr lang="en-GB" dirty="0"/>
              <a:t>? Nor Can they </a:t>
            </a:r>
            <a:r>
              <a:rPr lang="en-GB" i="1" u="sng" dirty="0">
                <a:solidFill>
                  <a:srgbClr val="FF0000"/>
                </a:solidFill>
              </a:rPr>
              <a:t>talk</a:t>
            </a:r>
            <a:r>
              <a:rPr lang="en-GB" dirty="0"/>
              <a:t>? But, Can they </a:t>
            </a:r>
            <a:r>
              <a:rPr lang="en-GB" i="1" u="sng" dirty="0">
                <a:solidFill>
                  <a:srgbClr val="FF0000"/>
                </a:solidFill>
              </a:rPr>
              <a:t>suffer</a:t>
            </a:r>
            <a:r>
              <a:rPr lang="en-GB" dirty="0"/>
              <a:t>?” (Singer, 2002:7)</a:t>
            </a:r>
            <a:endParaRPr lang="en-US" dirty="0"/>
          </a:p>
        </p:txBody>
      </p:sp>
    </p:spTree>
    <p:extLst>
      <p:ext uri="{BB962C8B-B14F-4D97-AF65-F5344CB8AC3E}">
        <p14:creationId xmlns:p14="http://schemas.microsoft.com/office/powerpoint/2010/main" val="2466451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ADCBF-DE7B-7C41-82B1-8EF9D2AF8D5E}"/>
              </a:ext>
            </a:extLst>
          </p:cNvPr>
          <p:cNvSpPr>
            <a:spLocks noGrp="1"/>
          </p:cNvSpPr>
          <p:nvPr>
            <p:ph type="title"/>
          </p:nvPr>
        </p:nvSpPr>
        <p:spPr/>
        <p:txBody>
          <a:bodyPr/>
          <a:lstStyle/>
          <a:p>
            <a:pPr algn="ctr"/>
            <a:r>
              <a:rPr lang="en-GB" dirty="0"/>
              <a:t>Speciesism</a:t>
            </a:r>
            <a:endParaRPr lang="en-US" dirty="0"/>
          </a:p>
        </p:txBody>
      </p:sp>
      <p:sp>
        <p:nvSpPr>
          <p:cNvPr id="3" name="Content Placeholder 2">
            <a:extLst>
              <a:ext uri="{FF2B5EF4-FFF2-40B4-BE49-F238E27FC236}">
                <a16:creationId xmlns:a16="http://schemas.microsoft.com/office/drawing/2014/main" id="{28D5A175-E81B-414D-A98D-D56F10E8A67E}"/>
              </a:ext>
            </a:extLst>
          </p:cNvPr>
          <p:cNvSpPr>
            <a:spLocks noGrp="1"/>
          </p:cNvSpPr>
          <p:nvPr>
            <p:ph idx="1"/>
          </p:nvPr>
        </p:nvSpPr>
        <p:spPr/>
        <p:txBody>
          <a:bodyPr/>
          <a:lstStyle/>
          <a:p>
            <a:pPr algn="ctr">
              <a:lnSpc>
                <a:spcPct val="150000"/>
              </a:lnSpc>
            </a:pPr>
            <a:r>
              <a:rPr lang="en-GB" dirty="0"/>
              <a:t>“Speciesism…is a </a:t>
            </a:r>
            <a:r>
              <a:rPr lang="en-GB" u="sng" dirty="0">
                <a:solidFill>
                  <a:srgbClr val="FF0000"/>
                </a:solidFill>
              </a:rPr>
              <a:t>prejudice</a:t>
            </a:r>
            <a:r>
              <a:rPr lang="en-GB" dirty="0"/>
              <a:t> or attitude of </a:t>
            </a:r>
            <a:r>
              <a:rPr lang="en-GB" u="sng" dirty="0">
                <a:solidFill>
                  <a:srgbClr val="FF0000"/>
                </a:solidFill>
              </a:rPr>
              <a:t>bias</a:t>
            </a:r>
            <a:r>
              <a:rPr lang="en-GB" dirty="0"/>
              <a:t> in </a:t>
            </a:r>
            <a:r>
              <a:rPr lang="en-GB" dirty="0" err="1"/>
              <a:t>favor</a:t>
            </a:r>
            <a:r>
              <a:rPr lang="en-GB" dirty="0"/>
              <a:t> of the interests of members of one’s own species and against those of members of other species.” (Singer, 2002:6)</a:t>
            </a:r>
            <a:endParaRPr lang="en-US" dirty="0"/>
          </a:p>
        </p:txBody>
      </p:sp>
    </p:spTree>
    <p:extLst>
      <p:ext uri="{BB962C8B-B14F-4D97-AF65-F5344CB8AC3E}">
        <p14:creationId xmlns:p14="http://schemas.microsoft.com/office/powerpoint/2010/main" val="955525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fr-FR" dirty="0" err="1"/>
              <a:t>What</a:t>
            </a:r>
            <a:r>
              <a:rPr lang="fr-FR" dirty="0"/>
              <a:t> </a:t>
            </a:r>
            <a:r>
              <a:rPr lang="fr-FR" dirty="0" err="1"/>
              <a:t>is</a:t>
            </a:r>
            <a:r>
              <a:rPr lang="fr-FR" dirty="0"/>
              <a:t> Animal </a:t>
            </a:r>
            <a:r>
              <a:rPr lang="fr-FR" dirty="0" err="1"/>
              <a:t>Assisted</a:t>
            </a:r>
            <a:r>
              <a:rPr lang="fr-FR" dirty="0"/>
              <a:t> </a:t>
            </a:r>
            <a:r>
              <a:rPr lang="fr-FR" dirty="0" err="1"/>
              <a:t>Therapy</a:t>
            </a:r>
            <a:r>
              <a:rPr lang="fr-FR" dirty="0"/>
              <a:t>?</a:t>
            </a:r>
            <a:endParaRPr lang="en-US" dirty="0"/>
          </a:p>
        </p:txBody>
      </p:sp>
      <p:sp>
        <p:nvSpPr>
          <p:cNvPr id="3" name="Content Placeholder 2"/>
          <p:cNvSpPr>
            <a:spLocks noGrp="1"/>
          </p:cNvSpPr>
          <p:nvPr>
            <p:ph idx="1"/>
          </p:nvPr>
        </p:nvSpPr>
        <p:spPr/>
        <p:txBody>
          <a:bodyPr/>
          <a:lstStyle/>
          <a:p>
            <a:pPr algn="ctr">
              <a:lnSpc>
                <a:spcPct val="150000"/>
              </a:lnSpc>
            </a:pPr>
            <a:r>
              <a:rPr lang="en-GB" dirty="0"/>
              <a:t>Also known as AAT use of animals in a therapeutic environment to promote </a:t>
            </a:r>
            <a:r>
              <a:rPr lang="en-GB" u="sng" dirty="0">
                <a:solidFill>
                  <a:srgbClr val="FF0000"/>
                </a:solidFill>
              </a:rPr>
              <a:t>healing</a:t>
            </a:r>
            <a:r>
              <a:rPr lang="en-GB" dirty="0"/>
              <a:t> and </a:t>
            </a:r>
            <a:r>
              <a:rPr lang="en-GB" u="sng" dirty="0">
                <a:solidFill>
                  <a:srgbClr val="FF0000"/>
                </a:solidFill>
              </a:rPr>
              <a:t>recovery</a:t>
            </a:r>
            <a:r>
              <a:rPr lang="en-GB" dirty="0"/>
              <a:t> of people who suffer from </a:t>
            </a:r>
            <a:r>
              <a:rPr lang="en-GB" u="sng" dirty="0">
                <a:solidFill>
                  <a:srgbClr val="FF0000"/>
                </a:solidFill>
              </a:rPr>
              <a:t>acute</a:t>
            </a:r>
            <a:r>
              <a:rPr lang="en-GB" dirty="0"/>
              <a:t> to </a:t>
            </a:r>
            <a:r>
              <a:rPr lang="en-GB" u="sng" dirty="0">
                <a:solidFill>
                  <a:srgbClr val="FF0000"/>
                </a:solidFill>
              </a:rPr>
              <a:t>chronic</a:t>
            </a:r>
            <a:r>
              <a:rPr lang="en-GB" dirty="0"/>
              <a:t> illnesses.</a:t>
            </a:r>
          </a:p>
          <a:p>
            <a:pPr marL="45720" indent="0">
              <a:buNone/>
            </a:pPr>
            <a:endParaRPr lang="en-GB" dirty="0"/>
          </a:p>
        </p:txBody>
      </p:sp>
      <p:pic>
        <p:nvPicPr>
          <p:cNvPr id="3074" name="Picture 2" descr="Related image">
            <a:extLst>
              <a:ext uri="{FF2B5EF4-FFF2-40B4-BE49-F238E27FC236}">
                <a16:creationId xmlns:a16="http://schemas.microsoft.com/office/drawing/2014/main" id="{7AAEBCC6-8EA7-4112-8DF0-C630CA70A8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3" y="3592061"/>
            <a:ext cx="3117766" cy="2118563"/>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61440CE-6FE1-4515-8389-139B86A4F6C2}"/>
              </a:ext>
            </a:extLst>
          </p:cNvPr>
          <p:cNvSpPr/>
          <p:nvPr/>
        </p:nvSpPr>
        <p:spPr>
          <a:xfrm>
            <a:off x="2208213" y="5748561"/>
            <a:ext cx="3117766" cy="338554"/>
          </a:xfrm>
          <a:prstGeom prst="rect">
            <a:avLst/>
          </a:prstGeom>
        </p:spPr>
        <p:txBody>
          <a:bodyPr wrap="square">
            <a:spAutoFit/>
          </a:bodyPr>
          <a:lstStyle/>
          <a:p>
            <a:pPr algn="ctr"/>
            <a:r>
              <a:rPr lang="en-GB" sz="1600" dirty="0"/>
              <a:t>(Anon, </a:t>
            </a:r>
            <a:r>
              <a:rPr lang="en-GB" sz="1600" dirty="0" err="1"/>
              <a:t>n.d.</a:t>
            </a:r>
            <a:r>
              <a:rPr lang="en-GB" sz="1600" dirty="0"/>
              <a:t>)</a:t>
            </a:r>
          </a:p>
        </p:txBody>
      </p:sp>
      <p:pic>
        <p:nvPicPr>
          <p:cNvPr id="3076" name="Picture 4" descr="Image result for animal assisted therapy">
            <a:extLst>
              <a:ext uri="{FF2B5EF4-FFF2-40B4-BE49-F238E27FC236}">
                <a16:creationId xmlns:a16="http://schemas.microsoft.com/office/drawing/2014/main" id="{B668C78F-AF32-4F90-A96E-1C9FC9A7EF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5896" y="3596436"/>
            <a:ext cx="3041000" cy="2118563"/>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8A67DC56-9FD6-4392-8B2C-04CA48189916}"/>
              </a:ext>
            </a:extLst>
          </p:cNvPr>
          <p:cNvSpPr/>
          <p:nvPr/>
        </p:nvSpPr>
        <p:spPr>
          <a:xfrm>
            <a:off x="5595895" y="5749828"/>
            <a:ext cx="3041000" cy="584775"/>
          </a:xfrm>
          <a:prstGeom prst="rect">
            <a:avLst/>
          </a:prstGeom>
        </p:spPr>
        <p:txBody>
          <a:bodyPr wrap="square">
            <a:spAutoFit/>
          </a:bodyPr>
          <a:lstStyle/>
          <a:p>
            <a:pPr algn="ctr"/>
            <a:r>
              <a:rPr lang="en-GB" sz="1600" dirty="0"/>
              <a:t>(Dolphin Human Therapy, </a:t>
            </a:r>
            <a:r>
              <a:rPr lang="en-GB" sz="1600" dirty="0" err="1"/>
              <a:t>n.d.</a:t>
            </a:r>
            <a:r>
              <a:rPr lang="en-GB" sz="1600" dirty="0"/>
              <a:t>)</a:t>
            </a:r>
          </a:p>
        </p:txBody>
      </p:sp>
      <p:pic>
        <p:nvPicPr>
          <p:cNvPr id="3078" name="Picture 6" descr="Related image">
            <a:extLst>
              <a:ext uri="{FF2B5EF4-FFF2-40B4-BE49-F238E27FC236}">
                <a16:creationId xmlns:a16="http://schemas.microsoft.com/office/drawing/2014/main" id="{BEBFB47D-F921-4A07-ADD0-A6E4582A90D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06811" y="3592061"/>
            <a:ext cx="2853803" cy="2140353"/>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FBCB7F57-D9D4-4A56-8C42-CA6A726C5F61}"/>
              </a:ext>
            </a:extLst>
          </p:cNvPr>
          <p:cNvSpPr/>
          <p:nvPr/>
        </p:nvSpPr>
        <p:spPr>
          <a:xfrm>
            <a:off x="8906810" y="5809984"/>
            <a:ext cx="2853803" cy="338554"/>
          </a:xfrm>
          <a:prstGeom prst="rect">
            <a:avLst/>
          </a:prstGeom>
        </p:spPr>
        <p:txBody>
          <a:bodyPr wrap="square">
            <a:spAutoFit/>
          </a:bodyPr>
          <a:lstStyle/>
          <a:p>
            <a:pPr algn="ctr"/>
            <a:r>
              <a:rPr lang="en-GB" sz="1600" dirty="0"/>
              <a:t>(Anon, </a:t>
            </a:r>
            <a:r>
              <a:rPr lang="en-GB" sz="1600" dirty="0" err="1"/>
              <a:t>n.d.</a:t>
            </a:r>
            <a:r>
              <a:rPr lang="en-GB" sz="1600" dirty="0"/>
              <a:t>)</a:t>
            </a:r>
          </a:p>
        </p:txBody>
      </p:sp>
    </p:spTree>
    <p:extLst>
      <p:ext uri="{BB962C8B-B14F-4D97-AF65-F5344CB8AC3E}">
        <p14:creationId xmlns:p14="http://schemas.microsoft.com/office/powerpoint/2010/main" val="2083928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835E8-6475-4BFF-9AE5-A2E3E4CFC064}"/>
              </a:ext>
            </a:extLst>
          </p:cNvPr>
          <p:cNvSpPr>
            <a:spLocks noGrp="1"/>
          </p:cNvSpPr>
          <p:nvPr>
            <p:ph type="title"/>
          </p:nvPr>
        </p:nvSpPr>
        <p:spPr/>
        <p:txBody>
          <a:bodyPr/>
          <a:lstStyle/>
          <a:p>
            <a:pPr algn="ctr">
              <a:lnSpc>
                <a:spcPct val="150000"/>
              </a:lnSpc>
            </a:pPr>
            <a:r>
              <a:rPr lang="en-GB" dirty="0"/>
              <a:t>Who are the service providers?</a:t>
            </a:r>
          </a:p>
        </p:txBody>
      </p:sp>
      <p:sp>
        <p:nvSpPr>
          <p:cNvPr id="3" name="Content Placeholder 2">
            <a:extLst>
              <a:ext uri="{FF2B5EF4-FFF2-40B4-BE49-F238E27FC236}">
                <a16:creationId xmlns:a16="http://schemas.microsoft.com/office/drawing/2014/main" id="{A9F96718-D89B-401B-BB9C-BE23E3AA105D}"/>
              </a:ext>
            </a:extLst>
          </p:cNvPr>
          <p:cNvSpPr>
            <a:spLocks noGrp="1"/>
          </p:cNvSpPr>
          <p:nvPr>
            <p:ph idx="1"/>
          </p:nvPr>
        </p:nvSpPr>
        <p:spPr/>
        <p:txBody>
          <a:bodyPr/>
          <a:lstStyle/>
          <a:p>
            <a:pPr algn="ctr">
              <a:lnSpc>
                <a:spcPct val="150000"/>
              </a:lnSpc>
            </a:pPr>
            <a:r>
              <a:rPr lang="en-GB" u="sng" dirty="0">
                <a:solidFill>
                  <a:srgbClr val="FF0000"/>
                </a:solidFill>
              </a:rPr>
              <a:t>Therapists</a:t>
            </a:r>
            <a:r>
              <a:rPr lang="en-GB" dirty="0"/>
              <a:t> such as counsellors and psychotherapists,</a:t>
            </a:r>
          </a:p>
          <a:p>
            <a:pPr algn="ctr">
              <a:lnSpc>
                <a:spcPct val="150000"/>
              </a:lnSpc>
            </a:pPr>
            <a:r>
              <a:rPr lang="en-GB" u="sng" dirty="0">
                <a:solidFill>
                  <a:srgbClr val="FF0000"/>
                </a:solidFill>
              </a:rPr>
              <a:t>Centres</a:t>
            </a:r>
            <a:r>
              <a:rPr lang="en-GB" dirty="0"/>
              <a:t> e.g. equine assisted therapy centres,</a:t>
            </a:r>
          </a:p>
          <a:p>
            <a:pPr algn="ctr">
              <a:lnSpc>
                <a:spcPct val="150000"/>
              </a:lnSpc>
            </a:pPr>
            <a:r>
              <a:rPr lang="en-GB" dirty="0"/>
              <a:t>Formal AAT programmes such as ex military personnel with </a:t>
            </a:r>
            <a:r>
              <a:rPr lang="en-GB" u="sng" dirty="0">
                <a:solidFill>
                  <a:srgbClr val="FF0000"/>
                </a:solidFill>
              </a:rPr>
              <a:t>PTSD</a:t>
            </a:r>
            <a:r>
              <a:rPr lang="en-GB" dirty="0"/>
              <a:t> and </a:t>
            </a:r>
            <a:r>
              <a:rPr lang="en-GB" u="sng" dirty="0">
                <a:solidFill>
                  <a:srgbClr val="FF0000"/>
                </a:solidFill>
              </a:rPr>
              <a:t>youth offenders</a:t>
            </a:r>
            <a:r>
              <a:rPr lang="en-GB" dirty="0"/>
              <a:t>.</a:t>
            </a:r>
          </a:p>
        </p:txBody>
      </p:sp>
    </p:spTree>
    <p:extLst>
      <p:ext uri="{BB962C8B-B14F-4D97-AF65-F5344CB8AC3E}">
        <p14:creationId xmlns:p14="http://schemas.microsoft.com/office/powerpoint/2010/main" val="1205743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E368BE9-36F9-4077-B7F5-84A45D4D8F55}"/>
              </a:ext>
            </a:extLst>
          </p:cNvPr>
          <p:cNvPicPr>
            <a:picLocks noChangeAspect="1"/>
          </p:cNvPicPr>
          <p:nvPr/>
        </p:nvPicPr>
        <p:blipFill>
          <a:blip r:embed="rId3"/>
          <a:stretch>
            <a:fillRect/>
          </a:stretch>
        </p:blipFill>
        <p:spPr>
          <a:xfrm>
            <a:off x="295265" y="241797"/>
            <a:ext cx="7572594" cy="4257505"/>
          </a:xfrm>
          <a:prstGeom prst="rect">
            <a:avLst/>
          </a:prstGeom>
          <a:ln w="88900" cap="sq" cmpd="thickThin">
            <a:solidFill>
              <a:srgbClr val="000000"/>
            </a:solidFill>
            <a:prstDash val="solid"/>
            <a:miter lim="800000"/>
          </a:ln>
          <a:effectLst>
            <a:innerShdw blurRad="76200">
              <a:srgbClr val="000000"/>
            </a:innerShdw>
          </a:effectLst>
        </p:spPr>
      </p:pic>
      <p:pic>
        <p:nvPicPr>
          <p:cNvPr id="5" name="Picture 4">
            <a:extLst>
              <a:ext uri="{FF2B5EF4-FFF2-40B4-BE49-F238E27FC236}">
                <a16:creationId xmlns:a16="http://schemas.microsoft.com/office/drawing/2014/main" id="{18B02CC5-46E9-4476-B211-5A69906B8373}"/>
              </a:ext>
            </a:extLst>
          </p:cNvPr>
          <p:cNvPicPr>
            <a:picLocks noChangeAspect="1"/>
          </p:cNvPicPr>
          <p:nvPr/>
        </p:nvPicPr>
        <p:blipFill>
          <a:blip r:embed="rId4"/>
          <a:stretch>
            <a:fillRect/>
          </a:stretch>
        </p:blipFill>
        <p:spPr>
          <a:xfrm>
            <a:off x="4315326" y="2257089"/>
            <a:ext cx="7572594" cy="4257505"/>
          </a:xfrm>
          <a:prstGeom prst="rect">
            <a:avLst/>
          </a:prstGeom>
          <a:ln w="88900" cap="sq" cmpd="thickThin">
            <a:solidFill>
              <a:srgbClr val="000000"/>
            </a:solidFill>
            <a:prstDash val="solid"/>
            <a:miter lim="800000"/>
          </a:ln>
          <a:effectLst>
            <a:innerShdw blurRad="76200">
              <a:srgbClr val="000000"/>
            </a:innerShdw>
          </a:effectLst>
        </p:spPr>
      </p:pic>
      <p:sp>
        <p:nvSpPr>
          <p:cNvPr id="6" name="Rectangle 5">
            <a:extLst>
              <a:ext uri="{FF2B5EF4-FFF2-40B4-BE49-F238E27FC236}">
                <a16:creationId xmlns:a16="http://schemas.microsoft.com/office/drawing/2014/main" id="{0DD11D5F-30B2-4E86-9DC0-11A6F6790F6C}"/>
              </a:ext>
            </a:extLst>
          </p:cNvPr>
          <p:cNvSpPr/>
          <p:nvPr/>
        </p:nvSpPr>
        <p:spPr>
          <a:xfrm>
            <a:off x="295265" y="4499302"/>
            <a:ext cx="4020061" cy="338554"/>
          </a:xfrm>
          <a:prstGeom prst="rect">
            <a:avLst/>
          </a:prstGeom>
        </p:spPr>
        <p:txBody>
          <a:bodyPr wrap="square">
            <a:spAutoFit/>
          </a:bodyPr>
          <a:lstStyle/>
          <a:p>
            <a:pPr algn="ctr"/>
            <a:r>
              <a:rPr lang="en-GB" sz="1600" dirty="0"/>
              <a:t>(Animals and Society Institute, </a:t>
            </a:r>
            <a:r>
              <a:rPr lang="en-GB" sz="1600" dirty="0" err="1"/>
              <a:t>n.d.</a:t>
            </a:r>
            <a:r>
              <a:rPr lang="en-GB" sz="1600" dirty="0"/>
              <a:t>)</a:t>
            </a:r>
          </a:p>
        </p:txBody>
      </p:sp>
      <p:sp>
        <p:nvSpPr>
          <p:cNvPr id="7" name="Rectangle 6">
            <a:extLst>
              <a:ext uri="{FF2B5EF4-FFF2-40B4-BE49-F238E27FC236}">
                <a16:creationId xmlns:a16="http://schemas.microsoft.com/office/drawing/2014/main" id="{E5DE6BBF-C363-4A55-B3E2-5B813EAD2FCB}"/>
              </a:ext>
            </a:extLst>
          </p:cNvPr>
          <p:cNvSpPr/>
          <p:nvPr/>
        </p:nvSpPr>
        <p:spPr>
          <a:xfrm>
            <a:off x="7867859" y="1918535"/>
            <a:ext cx="4020061" cy="338554"/>
          </a:xfrm>
          <a:prstGeom prst="rect">
            <a:avLst/>
          </a:prstGeom>
        </p:spPr>
        <p:txBody>
          <a:bodyPr wrap="square">
            <a:spAutoFit/>
          </a:bodyPr>
          <a:lstStyle/>
          <a:p>
            <a:pPr algn="ctr"/>
            <a:r>
              <a:rPr lang="en-GB" sz="1600" dirty="0"/>
              <a:t>(Animals and Society Institute, </a:t>
            </a:r>
            <a:r>
              <a:rPr lang="en-GB" sz="1600" dirty="0" err="1"/>
              <a:t>n.d.</a:t>
            </a:r>
            <a:r>
              <a:rPr lang="en-GB" sz="1600" dirty="0"/>
              <a:t>)</a:t>
            </a:r>
          </a:p>
        </p:txBody>
      </p:sp>
    </p:spTree>
    <p:extLst>
      <p:ext uri="{BB962C8B-B14F-4D97-AF65-F5344CB8AC3E}">
        <p14:creationId xmlns:p14="http://schemas.microsoft.com/office/powerpoint/2010/main" val="2658131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C0A53-3C30-4034-A233-AE4CBFF78579}"/>
              </a:ext>
            </a:extLst>
          </p:cNvPr>
          <p:cNvSpPr>
            <a:spLocks noGrp="1"/>
          </p:cNvSpPr>
          <p:nvPr>
            <p:ph type="title"/>
          </p:nvPr>
        </p:nvSpPr>
        <p:spPr>
          <a:xfrm>
            <a:off x="1462255" y="316831"/>
            <a:ext cx="9372600" cy="1200416"/>
          </a:xfrm>
        </p:spPr>
        <p:txBody>
          <a:bodyPr/>
          <a:lstStyle/>
          <a:p>
            <a:pPr algn="ctr"/>
            <a:r>
              <a:rPr lang="en-GB" dirty="0"/>
              <a:t>20</a:t>
            </a:r>
            <a:r>
              <a:rPr lang="en-GB" baseline="30000" dirty="0"/>
              <a:t>th</a:t>
            </a:r>
            <a:r>
              <a:rPr lang="en-GB" dirty="0"/>
              <a:t> and 21</a:t>
            </a:r>
            <a:r>
              <a:rPr lang="en-GB" baseline="30000" dirty="0"/>
              <a:t>st</a:t>
            </a:r>
            <a:r>
              <a:rPr lang="en-GB" dirty="0"/>
              <a:t> Century Interventions </a:t>
            </a:r>
          </a:p>
        </p:txBody>
      </p:sp>
      <p:pic>
        <p:nvPicPr>
          <p:cNvPr id="4" name="Content Placeholder 3">
            <a:extLst>
              <a:ext uri="{FF2B5EF4-FFF2-40B4-BE49-F238E27FC236}">
                <a16:creationId xmlns:a16="http://schemas.microsoft.com/office/drawing/2014/main" id="{10D7F94A-4DA5-47F6-A93D-2568FB4562C2}"/>
              </a:ext>
            </a:extLst>
          </p:cNvPr>
          <p:cNvPicPr>
            <a:picLocks noGrp="1" noChangeAspect="1"/>
          </p:cNvPicPr>
          <p:nvPr>
            <p:ph idx="1"/>
          </p:nvPr>
        </p:nvPicPr>
        <p:blipFill rotWithShape="1">
          <a:blip r:embed="rId3"/>
          <a:srcRect l="9193" t="12642" r="10469" b="14877"/>
          <a:stretch/>
        </p:blipFill>
        <p:spPr>
          <a:xfrm>
            <a:off x="2057185" y="1913250"/>
            <a:ext cx="8182739" cy="4150665"/>
          </a:xfrm>
          <a:prstGeom prst="rect">
            <a:avLst/>
          </a:prstGeom>
          <a:ln w="88900" cap="sq" cmpd="thickThin">
            <a:solidFill>
              <a:srgbClr val="000000"/>
            </a:solidFill>
            <a:prstDash val="solid"/>
            <a:miter lim="800000"/>
          </a:ln>
          <a:effectLst>
            <a:innerShdw blurRad="76200">
              <a:srgbClr val="000000"/>
            </a:innerShdw>
          </a:effectLst>
        </p:spPr>
      </p:pic>
      <p:sp>
        <p:nvSpPr>
          <p:cNvPr id="5" name="Rectangle 4">
            <a:extLst>
              <a:ext uri="{FF2B5EF4-FFF2-40B4-BE49-F238E27FC236}">
                <a16:creationId xmlns:a16="http://schemas.microsoft.com/office/drawing/2014/main" id="{3F525CC6-81D1-4E42-8192-EFE7F8E9C462}"/>
              </a:ext>
            </a:extLst>
          </p:cNvPr>
          <p:cNvSpPr/>
          <p:nvPr/>
        </p:nvSpPr>
        <p:spPr>
          <a:xfrm>
            <a:off x="2057184" y="6211669"/>
            <a:ext cx="8182739" cy="338554"/>
          </a:xfrm>
          <a:prstGeom prst="rect">
            <a:avLst/>
          </a:prstGeom>
        </p:spPr>
        <p:txBody>
          <a:bodyPr wrap="square">
            <a:spAutoFit/>
          </a:bodyPr>
          <a:lstStyle/>
          <a:p>
            <a:pPr algn="ctr"/>
            <a:r>
              <a:rPr lang="en-GB" sz="1600" dirty="0"/>
              <a:t>(Woodward, </a:t>
            </a:r>
            <a:r>
              <a:rPr lang="en-GB" sz="1600" dirty="0" err="1"/>
              <a:t>n.d.</a:t>
            </a:r>
            <a:r>
              <a:rPr lang="en-GB" sz="1600" dirty="0"/>
              <a:t>)</a:t>
            </a:r>
          </a:p>
        </p:txBody>
      </p:sp>
    </p:spTree>
    <p:extLst>
      <p:ext uri="{BB962C8B-B14F-4D97-AF65-F5344CB8AC3E}">
        <p14:creationId xmlns:p14="http://schemas.microsoft.com/office/powerpoint/2010/main" val="1611307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27203-0FAC-4DE1-BC3F-9F26DA465899}"/>
              </a:ext>
            </a:extLst>
          </p:cNvPr>
          <p:cNvSpPr>
            <a:spLocks noGrp="1"/>
          </p:cNvSpPr>
          <p:nvPr>
            <p:ph type="title"/>
          </p:nvPr>
        </p:nvSpPr>
        <p:spPr/>
        <p:txBody>
          <a:bodyPr/>
          <a:lstStyle/>
          <a:p>
            <a:pPr algn="ctr"/>
            <a:r>
              <a:rPr lang="en-GB" dirty="0"/>
              <a:t>Which types of animals are used?</a:t>
            </a:r>
          </a:p>
        </p:txBody>
      </p:sp>
      <p:sp>
        <p:nvSpPr>
          <p:cNvPr id="3" name="Content Placeholder 2">
            <a:extLst>
              <a:ext uri="{FF2B5EF4-FFF2-40B4-BE49-F238E27FC236}">
                <a16:creationId xmlns:a16="http://schemas.microsoft.com/office/drawing/2014/main" id="{D3357994-9FA3-45E0-9141-AE3DF736936E}"/>
              </a:ext>
            </a:extLst>
          </p:cNvPr>
          <p:cNvSpPr>
            <a:spLocks noGrp="1"/>
          </p:cNvSpPr>
          <p:nvPr>
            <p:ph idx="1"/>
          </p:nvPr>
        </p:nvSpPr>
        <p:spPr/>
        <p:txBody>
          <a:bodyPr>
            <a:normAutofit fontScale="77500" lnSpcReduction="20000"/>
          </a:bodyPr>
          <a:lstStyle/>
          <a:p>
            <a:pPr algn="ctr">
              <a:lnSpc>
                <a:spcPct val="170000"/>
              </a:lnSpc>
            </a:pPr>
            <a:r>
              <a:rPr lang="en-GB" dirty="0"/>
              <a:t>Animal Assisted Therapy can incorporate a huge array of species of animals; these include:</a:t>
            </a:r>
          </a:p>
          <a:p>
            <a:pPr algn="ctr"/>
            <a:r>
              <a:rPr lang="en-GB" dirty="0"/>
              <a:t>Dogs</a:t>
            </a:r>
          </a:p>
          <a:p>
            <a:pPr algn="ctr"/>
            <a:r>
              <a:rPr lang="en-GB" dirty="0"/>
              <a:t>Cats</a:t>
            </a:r>
          </a:p>
          <a:p>
            <a:pPr algn="ctr"/>
            <a:r>
              <a:rPr lang="en-GB" dirty="0"/>
              <a:t>Rodents</a:t>
            </a:r>
          </a:p>
          <a:p>
            <a:pPr algn="ctr"/>
            <a:r>
              <a:rPr lang="en-GB" dirty="0"/>
              <a:t>Birds</a:t>
            </a:r>
          </a:p>
          <a:p>
            <a:pPr algn="ctr"/>
            <a:r>
              <a:rPr lang="en-GB" dirty="0"/>
              <a:t>Reptiles</a:t>
            </a:r>
          </a:p>
          <a:p>
            <a:pPr algn="ctr"/>
            <a:r>
              <a:rPr lang="en-GB" dirty="0"/>
              <a:t>Horses</a:t>
            </a:r>
          </a:p>
          <a:p>
            <a:pPr algn="ctr"/>
            <a:r>
              <a:rPr lang="en-GB" dirty="0"/>
              <a:t>Monkeys</a:t>
            </a:r>
          </a:p>
          <a:p>
            <a:pPr algn="ctr"/>
            <a:r>
              <a:rPr lang="en-GB" dirty="0"/>
              <a:t>Dolphins</a:t>
            </a:r>
          </a:p>
        </p:txBody>
      </p:sp>
    </p:spTree>
    <p:extLst>
      <p:ext uri="{BB962C8B-B14F-4D97-AF65-F5344CB8AC3E}">
        <p14:creationId xmlns:p14="http://schemas.microsoft.com/office/powerpoint/2010/main" val="4141989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E06F7-D684-479B-B20C-55E47594189A}"/>
              </a:ext>
            </a:extLst>
          </p:cNvPr>
          <p:cNvSpPr>
            <a:spLocks noGrp="1"/>
          </p:cNvSpPr>
          <p:nvPr>
            <p:ph type="title"/>
          </p:nvPr>
        </p:nvSpPr>
        <p:spPr/>
        <p:txBody>
          <a:bodyPr/>
          <a:lstStyle/>
          <a:p>
            <a:pPr algn="ctr">
              <a:lnSpc>
                <a:spcPct val="150000"/>
              </a:lnSpc>
            </a:pPr>
            <a:r>
              <a:rPr lang="en-GB" dirty="0"/>
              <a:t>Who are the service users?</a:t>
            </a:r>
          </a:p>
        </p:txBody>
      </p:sp>
      <p:sp>
        <p:nvSpPr>
          <p:cNvPr id="3" name="Content Placeholder 2">
            <a:extLst>
              <a:ext uri="{FF2B5EF4-FFF2-40B4-BE49-F238E27FC236}">
                <a16:creationId xmlns:a16="http://schemas.microsoft.com/office/drawing/2014/main" id="{BF84BF78-EFCB-4B96-901B-30A576A6EF9A}"/>
              </a:ext>
            </a:extLst>
          </p:cNvPr>
          <p:cNvSpPr>
            <a:spLocks noGrp="1"/>
          </p:cNvSpPr>
          <p:nvPr>
            <p:ph idx="1"/>
          </p:nvPr>
        </p:nvSpPr>
        <p:spPr/>
        <p:txBody>
          <a:bodyPr/>
          <a:lstStyle/>
          <a:p>
            <a:pPr algn="ctr">
              <a:lnSpc>
                <a:spcPct val="150000"/>
              </a:lnSpc>
            </a:pPr>
            <a:r>
              <a:rPr lang="en-GB" dirty="0"/>
              <a:t>Those who use and possibly benefit from AAT, through centres, voluntary organisations and programmes such as DASH Ceredigion.</a:t>
            </a:r>
          </a:p>
        </p:txBody>
      </p:sp>
      <p:pic>
        <p:nvPicPr>
          <p:cNvPr id="4098" name="Picture 2" descr="41699710432100">
            <a:extLst>
              <a:ext uri="{FF2B5EF4-FFF2-40B4-BE49-F238E27FC236}">
                <a16:creationId xmlns:a16="http://schemas.microsoft.com/office/drawing/2014/main" id="{190206A5-CE37-4723-8475-46DAD5B7DB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2613" y="3067869"/>
            <a:ext cx="2857500" cy="214312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4C04EB4-03AB-45F9-8E64-0491C2206C9E}"/>
              </a:ext>
            </a:extLst>
          </p:cNvPr>
          <p:cNvSpPr/>
          <p:nvPr/>
        </p:nvSpPr>
        <p:spPr>
          <a:xfrm>
            <a:off x="3122613" y="5346146"/>
            <a:ext cx="2857500" cy="338554"/>
          </a:xfrm>
          <a:prstGeom prst="rect">
            <a:avLst/>
          </a:prstGeom>
        </p:spPr>
        <p:txBody>
          <a:bodyPr wrap="square">
            <a:spAutoFit/>
          </a:bodyPr>
          <a:lstStyle/>
          <a:p>
            <a:pPr algn="ctr"/>
            <a:r>
              <a:rPr lang="en-GB" sz="1600" dirty="0"/>
              <a:t>(Anon, </a:t>
            </a:r>
            <a:r>
              <a:rPr lang="en-GB" sz="1600" dirty="0" err="1"/>
              <a:t>n.d.</a:t>
            </a:r>
            <a:r>
              <a:rPr lang="en-GB" sz="1600" dirty="0"/>
              <a:t>)</a:t>
            </a:r>
          </a:p>
        </p:txBody>
      </p:sp>
      <p:pic>
        <p:nvPicPr>
          <p:cNvPr id="4100" name="Picture 4" descr="ESAAT">
            <a:extLst>
              <a:ext uri="{FF2B5EF4-FFF2-40B4-BE49-F238E27FC236}">
                <a16:creationId xmlns:a16="http://schemas.microsoft.com/office/drawing/2014/main" id="{13AFF0C2-B16B-4645-9F1E-385EAD29BD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5552" y="3067869"/>
            <a:ext cx="3469821" cy="214312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1B331E7-8C48-4F4C-AB1A-AB01898470B9}"/>
              </a:ext>
            </a:extLst>
          </p:cNvPr>
          <p:cNvSpPr/>
          <p:nvPr/>
        </p:nvSpPr>
        <p:spPr>
          <a:xfrm>
            <a:off x="8074179" y="5315368"/>
            <a:ext cx="1274708" cy="338554"/>
          </a:xfrm>
          <a:prstGeom prst="rect">
            <a:avLst/>
          </a:prstGeom>
        </p:spPr>
        <p:txBody>
          <a:bodyPr wrap="none">
            <a:spAutoFit/>
          </a:bodyPr>
          <a:lstStyle/>
          <a:p>
            <a:r>
              <a:rPr lang="en-GB" sz="1600" dirty="0"/>
              <a:t>(Anon, </a:t>
            </a:r>
            <a:r>
              <a:rPr lang="en-GB" sz="1600" dirty="0" err="1"/>
              <a:t>n.d.</a:t>
            </a:r>
            <a:r>
              <a:rPr lang="en-GB" sz="1600" dirty="0"/>
              <a:t>)</a:t>
            </a:r>
          </a:p>
        </p:txBody>
      </p:sp>
    </p:spTree>
    <p:extLst>
      <p:ext uri="{BB962C8B-B14F-4D97-AF65-F5344CB8AC3E}">
        <p14:creationId xmlns:p14="http://schemas.microsoft.com/office/powerpoint/2010/main" val="708524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Presentation For the Motion</a:t>
            </a:r>
            <a:r>
              <a:rPr lang="en-GB" dirty="0"/>
              <a:t>:</a:t>
            </a:r>
            <a:br>
              <a:rPr lang="en-GB" dirty="0"/>
            </a:br>
            <a:r>
              <a:rPr lang="en-GB" dirty="0"/>
              <a:t>Singer</a:t>
            </a:r>
            <a:endParaRPr lang="en-US" dirty="0"/>
          </a:p>
        </p:txBody>
      </p:sp>
      <p:sp>
        <p:nvSpPr>
          <p:cNvPr id="3" name="Content Placeholder 2"/>
          <p:cNvSpPr>
            <a:spLocks noGrp="1"/>
          </p:cNvSpPr>
          <p:nvPr>
            <p:ph sz="half" idx="1"/>
          </p:nvPr>
        </p:nvSpPr>
        <p:spPr>
          <a:xfrm>
            <a:off x="2208213" y="1600200"/>
            <a:ext cx="9372600" cy="4114800"/>
          </a:xfrm>
        </p:spPr>
        <p:txBody>
          <a:bodyPr/>
          <a:lstStyle/>
          <a:p>
            <a:pPr algn="ctr">
              <a:lnSpc>
                <a:spcPct val="150000"/>
              </a:lnSpc>
            </a:pPr>
            <a:r>
              <a:rPr lang="en-GB" dirty="0"/>
              <a:t>“…to have rights a being must be </a:t>
            </a:r>
            <a:r>
              <a:rPr lang="en-GB" u="sng" dirty="0">
                <a:solidFill>
                  <a:srgbClr val="FF0000"/>
                </a:solidFill>
              </a:rPr>
              <a:t>autonomous</a:t>
            </a:r>
            <a:r>
              <a:rPr lang="en-GB" dirty="0"/>
              <a:t>, or must be a member of a </a:t>
            </a:r>
            <a:r>
              <a:rPr lang="en-GB" u="sng" dirty="0">
                <a:solidFill>
                  <a:srgbClr val="FF0000"/>
                </a:solidFill>
              </a:rPr>
              <a:t>community</a:t>
            </a:r>
            <a:r>
              <a:rPr lang="en-GB" dirty="0"/>
              <a:t>, or must have the ability to </a:t>
            </a:r>
            <a:r>
              <a:rPr lang="en-GB" u="sng" dirty="0">
                <a:solidFill>
                  <a:srgbClr val="FF0000"/>
                </a:solidFill>
              </a:rPr>
              <a:t>respect</a:t>
            </a:r>
            <a:r>
              <a:rPr lang="en-GB" dirty="0"/>
              <a:t> the rights of others, or must possess a sense of </a:t>
            </a:r>
            <a:r>
              <a:rPr lang="en-GB" u="sng" dirty="0">
                <a:solidFill>
                  <a:srgbClr val="FF0000"/>
                </a:solidFill>
              </a:rPr>
              <a:t>justice</a:t>
            </a:r>
            <a:r>
              <a:rPr lang="en-GB" dirty="0"/>
              <a:t>.” (2002:8)</a:t>
            </a:r>
          </a:p>
          <a:p>
            <a:pPr algn="ctr">
              <a:lnSpc>
                <a:spcPct val="150000"/>
              </a:lnSpc>
            </a:pPr>
            <a:r>
              <a:rPr lang="en-GB" dirty="0"/>
              <a:t>“…we are never guilty of neglecting the </a:t>
            </a:r>
            <a:r>
              <a:rPr lang="en-GB" u="sng" dirty="0">
                <a:solidFill>
                  <a:srgbClr val="FF0000"/>
                </a:solidFill>
              </a:rPr>
              <a:t>interests</a:t>
            </a:r>
            <a:r>
              <a:rPr lang="en-GB" dirty="0"/>
              <a:t> of other animals…they have no interests…because they are not capable of </a:t>
            </a:r>
            <a:r>
              <a:rPr lang="en-GB" u="sng" dirty="0">
                <a:solidFill>
                  <a:srgbClr val="FF0000"/>
                </a:solidFill>
              </a:rPr>
              <a:t>suffering</a:t>
            </a:r>
            <a:r>
              <a:rPr lang="en-GB" dirty="0"/>
              <a:t>…” (2002:9)</a:t>
            </a:r>
          </a:p>
          <a:p>
            <a:pPr algn="ctr"/>
            <a:endParaRPr lang="en-GB" dirty="0"/>
          </a:p>
          <a:p>
            <a:pPr algn="ctr"/>
            <a:endParaRPr lang="en-US" dirty="0"/>
          </a:p>
        </p:txBody>
      </p:sp>
    </p:spTree>
    <p:extLst>
      <p:ext uri="{BB962C8B-B14F-4D97-AF65-F5344CB8AC3E}">
        <p14:creationId xmlns:p14="http://schemas.microsoft.com/office/powerpoint/2010/main" val="3866169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BB467-C61B-4041-9E1D-5C61F0883CA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73F38D1-3135-B247-AACA-4A579B911629}"/>
              </a:ext>
            </a:extLst>
          </p:cNvPr>
          <p:cNvSpPr>
            <a:spLocks noGrp="1"/>
          </p:cNvSpPr>
          <p:nvPr>
            <p:ph sz="half" idx="1"/>
          </p:nvPr>
        </p:nvSpPr>
        <p:spPr>
          <a:xfrm>
            <a:off x="2208212" y="1600200"/>
            <a:ext cx="9372599" cy="4114800"/>
          </a:xfrm>
        </p:spPr>
        <p:txBody>
          <a:bodyPr/>
          <a:lstStyle/>
          <a:p>
            <a:pPr algn="ctr">
              <a:lnSpc>
                <a:spcPct val="150000"/>
              </a:lnSpc>
            </a:pPr>
            <a:r>
              <a:rPr lang="en-GB" dirty="0"/>
              <a:t>“…animals are incapable of suffering in any way at all; that they are, in fact, </a:t>
            </a:r>
            <a:r>
              <a:rPr lang="en-GB" u="sng" dirty="0" err="1">
                <a:solidFill>
                  <a:srgbClr val="FF0000"/>
                </a:solidFill>
              </a:rPr>
              <a:t>unconcious</a:t>
            </a:r>
            <a:r>
              <a:rPr lang="en-GB" dirty="0"/>
              <a:t> autonomy, possessing neither </a:t>
            </a:r>
            <a:r>
              <a:rPr lang="en-GB" u="sng" dirty="0">
                <a:solidFill>
                  <a:srgbClr val="FF0000"/>
                </a:solidFill>
              </a:rPr>
              <a:t>thoughts</a:t>
            </a:r>
            <a:r>
              <a:rPr lang="en-GB" dirty="0"/>
              <a:t> nor </a:t>
            </a:r>
            <a:r>
              <a:rPr lang="en-GB" u="sng" dirty="0">
                <a:solidFill>
                  <a:srgbClr val="FF0000"/>
                </a:solidFill>
              </a:rPr>
              <a:t>feelings</a:t>
            </a:r>
            <a:r>
              <a:rPr lang="en-GB" dirty="0"/>
              <a:t> or a </a:t>
            </a:r>
            <a:r>
              <a:rPr lang="en-GB" u="sng" dirty="0">
                <a:solidFill>
                  <a:srgbClr val="FF0000"/>
                </a:solidFill>
              </a:rPr>
              <a:t>mental</a:t>
            </a:r>
            <a:r>
              <a:rPr lang="en-GB" dirty="0"/>
              <a:t> life of any kind.” (Singer 2002:10)</a:t>
            </a:r>
            <a:endParaRPr lang="en-US" dirty="0"/>
          </a:p>
        </p:txBody>
      </p:sp>
    </p:spTree>
    <p:extLst>
      <p:ext uri="{BB962C8B-B14F-4D97-AF65-F5344CB8AC3E}">
        <p14:creationId xmlns:p14="http://schemas.microsoft.com/office/powerpoint/2010/main" val="2255294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6F0A4-FADC-004C-AB60-D7DC15DE4651}"/>
              </a:ext>
            </a:extLst>
          </p:cNvPr>
          <p:cNvSpPr>
            <a:spLocks noGrp="1"/>
          </p:cNvSpPr>
          <p:nvPr>
            <p:ph type="title"/>
          </p:nvPr>
        </p:nvSpPr>
        <p:spPr/>
        <p:txBody>
          <a:bodyPr/>
          <a:lstStyle/>
          <a:p>
            <a:pPr algn="ctr"/>
            <a:r>
              <a:rPr lang="en-GB" dirty="0"/>
              <a:t>Presentation For the motion:</a:t>
            </a:r>
            <a:br>
              <a:rPr lang="en-GB" dirty="0"/>
            </a:br>
            <a:r>
              <a:rPr lang="en-GB" dirty="0" err="1"/>
              <a:t>Zamir</a:t>
            </a:r>
            <a:endParaRPr lang="en-US" dirty="0"/>
          </a:p>
        </p:txBody>
      </p:sp>
      <p:sp>
        <p:nvSpPr>
          <p:cNvPr id="3" name="Content Placeholder 2">
            <a:extLst>
              <a:ext uri="{FF2B5EF4-FFF2-40B4-BE49-F238E27FC236}">
                <a16:creationId xmlns:a16="http://schemas.microsoft.com/office/drawing/2014/main" id="{92A7E6F3-1D1E-0743-9A87-A410537F726D}"/>
              </a:ext>
            </a:extLst>
          </p:cNvPr>
          <p:cNvSpPr>
            <a:spLocks noGrp="1"/>
          </p:cNvSpPr>
          <p:nvPr>
            <p:ph idx="1"/>
          </p:nvPr>
        </p:nvSpPr>
        <p:spPr/>
        <p:txBody>
          <a:bodyPr/>
          <a:lstStyle/>
          <a:p>
            <a:pPr algn="ctr">
              <a:lnSpc>
                <a:spcPct val="150000"/>
              </a:lnSpc>
            </a:pPr>
            <a:r>
              <a:rPr lang="en-GB" dirty="0"/>
              <a:t>“If pet-owner relationships can be </a:t>
            </a:r>
            <a:r>
              <a:rPr lang="en-GB" u="sng" dirty="0">
                <a:solidFill>
                  <a:srgbClr val="FF0000"/>
                </a:solidFill>
              </a:rPr>
              <a:t>justified</a:t>
            </a:r>
            <a:r>
              <a:rPr lang="en-GB" dirty="0"/>
              <a:t>, some of the therapeutic uses of animals…might be </a:t>
            </a:r>
            <a:r>
              <a:rPr lang="en-GB" u="sng" dirty="0">
                <a:solidFill>
                  <a:srgbClr val="FF0000"/>
                </a:solidFill>
              </a:rPr>
              <a:t>vindicated</a:t>
            </a:r>
            <a:r>
              <a:rPr lang="en-GB" dirty="0"/>
              <a:t> as well.” (2006:183)</a:t>
            </a:r>
          </a:p>
          <a:p>
            <a:pPr algn="ctr">
              <a:lnSpc>
                <a:spcPct val="150000"/>
              </a:lnSpc>
            </a:pPr>
            <a:r>
              <a:rPr lang="en-GB" dirty="0"/>
              <a:t>“It makes for a better world for small animals: It is an overall better </a:t>
            </a:r>
            <a:r>
              <a:rPr lang="en-GB" u="sng" dirty="0">
                <a:solidFill>
                  <a:srgbClr val="FF0000"/>
                </a:solidFill>
              </a:rPr>
              <a:t>alternative</a:t>
            </a:r>
            <a:r>
              <a:rPr lang="en-GB" dirty="0"/>
              <a:t> for them than a life in the wild.” (2006:183)</a:t>
            </a:r>
            <a:endParaRPr lang="en-US" dirty="0"/>
          </a:p>
        </p:txBody>
      </p:sp>
    </p:spTree>
    <p:extLst>
      <p:ext uri="{BB962C8B-B14F-4D97-AF65-F5344CB8AC3E}">
        <p14:creationId xmlns:p14="http://schemas.microsoft.com/office/powerpoint/2010/main" val="1339020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CA8DC-0600-D34D-AFBA-7838A9FDE52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C352039-6831-F147-AF26-A664B12C5B9A}"/>
              </a:ext>
            </a:extLst>
          </p:cNvPr>
          <p:cNvSpPr>
            <a:spLocks noGrp="1"/>
          </p:cNvSpPr>
          <p:nvPr>
            <p:ph idx="1"/>
          </p:nvPr>
        </p:nvSpPr>
        <p:spPr/>
        <p:txBody>
          <a:bodyPr/>
          <a:lstStyle/>
          <a:p>
            <a:pPr algn="ctr">
              <a:lnSpc>
                <a:spcPct val="150000"/>
              </a:lnSpc>
            </a:pPr>
            <a:r>
              <a:rPr lang="en-GB" dirty="0"/>
              <a:t>“…get to lead longer, safer, and more </a:t>
            </a:r>
            <a:r>
              <a:rPr lang="en-GB" u="sng" dirty="0">
                <a:solidFill>
                  <a:srgbClr val="FF0000"/>
                </a:solidFill>
              </a:rPr>
              <a:t>comfortable</a:t>
            </a:r>
            <a:r>
              <a:rPr lang="en-GB" dirty="0"/>
              <a:t> lives. While they lose through this exchange too…such losses offset by the </a:t>
            </a:r>
            <a:r>
              <a:rPr lang="en-GB" u="sng" dirty="0">
                <a:solidFill>
                  <a:srgbClr val="FF0000"/>
                </a:solidFill>
              </a:rPr>
              <a:t>benefits</a:t>
            </a:r>
            <a:r>
              <a:rPr lang="en-GB" dirty="0"/>
              <a:t> to them in the long run.” (</a:t>
            </a:r>
            <a:r>
              <a:rPr lang="en-GB" dirty="0" err="1"/>
              <a:t>Zamir</a:t>
            </a:r>
            <a:r>
              <a:rPr lang="en-GB" dirty="0"/>
              <a:t>, 2006:183)</a:t>
            </a:r>
          </a:p>
          <a:p>
            <a:pPr algn="ctr">
              <a:lnSpc>
                <a:spcPct val="150000"/>
              </a:lnSpc>
            </a:pPr>
            <a:r>
              <a:rPr lang="en-GB" dirty="0"/>
              <a:t>“…animals lack moral </a:t>
            </a:r>
            <a:r>
              <a:rPr lang="en-GB" u="sng" dirty="0" err="1">
                <a:solidFill>
                  <a:srgbClr val="FF0000"/>
                </a:solidFill>
              </a:rPr>
              <a:t>considerability</a:t>
            </a:r>
            <a:r>
              <a:rPr lang="en-GB" dirty="0"/>
              <a:t>, any action done to them – including AAT – is morally </a:t>
            </a:r>
            <a:r>
              <a:rPr lang="en-GB" u="sng" dirty="0">
                <a:solidFill>
                  <a:srgbClr val="FF0000"/>
                </a:solidFill>
              </a:rPr>
              <a:t>permissible</a:t>
            </a:r>
            <a:r>
              <a:rPr lang="en-GB" dirty="0"/>
              <a:t>.” (</a:t>
            </a:r>
            <a:r>
              <a:rPr lang="en-GB" dirty="0" err="1"/>
              <a:t>Zamir</a:t>
            </a:r>
            <a:r>
              <a:rPr lang="en-GB" dirty="0"/>
              <a:t>, 2006:186)</a:t>
            </a:r>
            <a:endParaRPr lang="en-US" dirty="0"/>
          </a:p>
        </p:txBody>
      </p:sp>
    </p:spTree>
    <p:extLst>
      <p:ext uri="{BB962C8B-B14F-4D97-AF65-F5344CB8AC3E}">
        <p14:creationId xmlns:p14="http://schemas.microsoft.com/office/powerpoint/2010/main" val="107980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52547-2C01-4EE9-9647-9C8E11BEAA65}"/>
              </a:ext>
            </a:extLst>
          </p:cNvPr>
          <p:cNvSpPr>
            <a:spLocks noGrp="1"/>
          </p:cNvSpPr>
          <p:nvPr>
            <p:ph type="title"/>
          </p:nvPr>
        </p:nvSpPr>
        <p:spPr/>
        <p:txBody>
          <a:bodyPr/>
          <a:lstStyle/>
          <a:p>
            <a:pPr algn="ctr"/>
            <a:r>
              <a:rPr lang="en-US" dirty="0"/>
              <a:t>Presentation Against the Motion</a:t>
            </a:r>
            <a:r>
              <a:rPr lang="en-GB" dirty="0"/>
              <a:t>:</a:t>
            </a:r>
            <a:br>
              <a:rPr lang="en-US" dirty="0"/>
            </a:br>
            <a:r>
              <a:rPr lang="en-US" dirty="0" err="1"/>
              <a:t>Iannuzzi</a:t>
            </a:r>
            <a:r>
              <a:rPr lang="en-US" dirty="0"/>
              <a:t> and Rowan</a:t>
            </a:r>
            <a:endParaRPr lang="en-GB" dirty="0"/>
          </a:p>
        </p:txBody>
      </p:sp>
      <p:sp>
        <p:nvSpPr>
          <p:cNvPr id="3" name="Content Placeholder 2">
            <a:extLst>
              <a:ext uri="{FF2B5EF4-FFF2-40B4-BE49-F238E27FC236}">
                <a16:creationId xmlns:a16="http://schemas.microsoft.com/office/drawing/2014/main" id="{718364A7-AC37-44BC-B137-CD4FAC3B25AF}"/>
              </a:ext>
            </a:extLst>
          </p:cNvPr>
          <p:cNvSpPr>
            <a:spLocks noGrp="1"/>
          </p:cNvSpPr>
          <p:nvPr>
            <p:ph sz="half" idx="1"/>
          </p:nvPr>
        </p:nvSpPr>
        <p:spPr>
          <a:xfrm>
            <a:off x="2208213" y="1600200"/>
            <a:ext cx="9372600" cy="4114800"/>
          </a:xfrm>
        </p:spPr>
        <p:txBody>
          <a:bodyPr/>
          <a:lstStyle/>
          <a:p>
            <a:pPr algn="ctr">
              <a:lnSpc>
                <a:spcPct val="150000"/>
              </a:lnSpc>
            </a:pPr>
            <a:r>
              <a:rPr lang="en-GB" dirty="0"/>
              <a:t>“…others view this use of animals as yet another form of </a:t>
            </a:r>
            <a:r>
              <a:rPr lang="en-GB" u="sng" dirty="0">
                <a:solidFill>
                  <a:srgbClr val="FF0000"/>
                </a:solidFill>
              </a:rPr>
              <a:t>exploitation</a:t>
            </a:r>
            <a:r>
              <a:rPr lang="en-GB" dirty="0"/>
              <a:t>.” (1991)</a:t>
            </a:r>
          </a:p>
          <a:p>
            <a:pPr algn="ctr">
              <a:lnSpc>
                <a:spcPct val="150000"/>
              </a:lnSpc>
            </a:pPr>
            <a:r>
              <a:rPr lang="en-GB" dirty="0"/>
              <a:t>“…some animal rights activists argue that the mere act of keeping companion animals is an unwarranted form of animal exploitation that is exemplified by such </a:t>
            </a:r>
            <a:r>
              <a:rPr lang="en-GB" u="sng" dirty="0">
                <a:solidFill>
                  <a:srgbClr val="FF0000"/>
                </a:solidFill>
              </a:rPr>
              <a:t>demeaning</a:t>
            </a:r>
            <a:r>
              <a:rPr lang="en-GB" dirty="0"/>
              <a:t> language as “master” and “pet”” (1991)</a:t>
            </a:r>
          </a:p>
          <a:p>
            <a:pPr algn="ctr"/>
            <a:endParaRPr lang="en-GB" dirty="0"/>
          </a:p>
        </p:txBody>
      </p:sp>
    </p:spTree>
    <p:extLst>
      <p:ext uri="{BB962C8B-B14F-4D97-AF65-F5344CB8AC3E}">
        <p14:creationId xmlns:p14="http://schemas.microsoft.com/office/powerpoint/2010/main" val="77558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Presentation Against the Motion</a:t>
            </a:r>
            <a:r>
              <a:rPr lang="en-GB" dirty="0"/>
              <a:t>:</a:t>
            </a:r>
            <a:br>
              <a:rPr lang="en-US" dirty="0"/>
            </a:br>
            <a:r>
              <a:rPr lang="en-US" dirty="0"/>
              <a:t>Williamson</a:t>
            </a:r>
          </a:p>
        </p:txBody>
      </p:sp>
      <p:sp>
        <p:nvSpPr>
          <p:cNvPr id="3" name="Content Placeholder 2">
            <a:extLst>
              <a:ext uri="{FF2B5EF4-FFF2-40B4-BE49-F238E27FC236}">
                <a16:creationId xmlns:a16="http://schemas.microsoft.com/office/drawing/2014/main" id="{4C9F672A-5FB1-44BE-9FAA-B383B9973659}"/>
              </a:ext>
            </a:extLst>
          </p:cNvPr>
          <p:cNvSpPr>
            <a:spLocks noGrp="1"/>
          </p:cNvSpPr>
          <p:nvPr>
            <p:ph idx="1"/>
          </p:nvPr>
        </p:nvSpPr>
        <p:spPr/>
        <p:txBody>
          <a:bodyPr/>
          <a:lstStyle/>
          <a:p>
            <a:pPr algn="ctr">
              <a:lnSpc>
                <a:spcPct val="150000"/>
              </a:lnSpc>
            </a:pPr>
            <a:r>
              <a:rPr lang="en-GB" dirty="0"/>
              <a:t>“…the dolphins used in DAT are either held in </a:t>
            </a:r>
            <a:r>
              <a:rPr lang="en-GB" u="sng" dirty="0">
                <a:solidFill>
                  <a:srgbClr val="FF0000"/>
                </a:solidFill>
              </a:rPr>
              <a:t>captivity </a:t>
            </a:r>
            <a:r>
              <a:rPr lang="en-GB" dirty="0"/>
              <a:t>or are part of a wild population and may suffer from confinement and/or human disturbance.” (2008)</a:t>
            </a:r>
          </a:p>
          <a:p>
            <a:pPr algn="ctr">
              <a:lnSpc>
                <a:spcPct val="150000"/>
              </a:lnSpc>
            </a:pPr>
            <a:r>
              <a:rPr lang="en-GB" dirty="0"/>
              <a:t>“DAT can also present a significant risk to the health and welfare of dolphins used in DAT programmes. Their care and conditions may be neither </a:t>
            </a:r>
            <a:r>
              <a:rPr lang="en-GB" u="sng" dirty="0">
                <a:solidFill>
                  <a:srgbClr val="FF0000"/>
                </a:solidFill>
              </a:rPr>
              <a:t>inspected</a:t>
            </a:r>
            <a:r>
              <a:rPr lang="en-GB" dirty="0"/>
              <a:t> nor </a:t>
            </a:r>
            <a:r>
              <a:rPr lang="en-GB" u="sng" dirty="0">
                <a:solidFill>
                  <a:srgbClr val="FF0000"/>
                </a:solidFill>
              </a:rPr>
              <a:t>regulated</a:t>
            </a:r>
            <a:r>
              <a:rPr lang="en-GB" dirty="0"/>
              <a:t>. Furthermore, there appears to be no specific </a:t>
            </a:r>
            <a:r>
              <a:rPr lang="en-GB" u="sng" dirty="0">
                <a:solidFill>
                  <a:srgbClr val="FF0000"/>
                </a:solidFill>
              </a:rPr>
              <a:t>training</a:t>
            </a:r>
            <a:r>
              <a:rPr lang="en-GB" dirty="0"/>
              <a:t> requirements from DAT practitioners, although a host of competencies are often cited.” (2008)</a:t>
            </a:r>
          </a:p>
          <a:p>
            <a:pPr algn="ctr"/>
            <a:endParaRPr lang="en-GB" dirty="0"/>
          </a:p>
        </p:txBody>
      </p:sp>
    </p:spTree>
    <p:extLst>
      <p:ext uri="{BB962C8B-B14F-4D97-AF65-F5344CB8AC3E}">
        <p14:creationId xmlns:p14="http://schemas.microsoft.com/office/powerpoint/2010/main" val="1962506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E6B8F-208E-4E66-8B75-C07AA1DDD872}"/>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290B78F9-310B-45E5-A5B2-CC7805A9C976}"/>
              </a:ext>
            </a:extLst>
          </p:cNvPr>
          <p:cNvSpPr>
            <a:spLocks noGrp="1"/>
          </p:cNvSpPr>
          <p:nvPr>
            <p:ph idx="1"/>
          </p:nvPr>
        </p:nvSpPr>
        <p:spPr/>
        <p:txBody>
          <a:bodyPr/>
          <a:lstStyle/>
          <a:p>
            <a:pPr algn="ctr">
              <a:lnSpc>
                <a:spcPct val="150000"/>
              </a:lnSpc>
            </a:pPr>
            <a:r>
              <a:rPr lang="en-GB" dirty="0"/>
              <a:t>“Many dolphins in DAT programmes were captured in the wild, although the impact of captures on the long-term </a:t>
            </a:r>
            <a:r>
              <a:rPr lang="en-GB" u="sng" dirty="0">
                <a:solidFill>
                  <a:srgbClr val="FF0000"/>
                </a:solidFill>
              </a:rPr>
              <a:t>survival </a:t>
            </a:r>
            <a:r>
              <a:rPr lang="en-GB" dirty="0"/>
              <a:t>rate of dolphin populations is unknown. There may, however, be significant implications for some populations. Furthermore, in captivity, the stress of their confinement prevents them from behaving normally – hunting, breeding, socializing, resting – often making them ill and resulting in premature </a:t>
            </a:r>
            <a:r>
              <a:rPr lang="en-GB" u="sng" dirty="0">
                <a:solidFill>
                  <a:srgbClr val="FF0000"/>
                </a:solidFill>
              </a:rPr>
              <a:t>death</a:t>
            </a:r>
            <a:r>
              <a:rPr lang="en-GB" dirty="0"/>
              <a:t>.” (Williamson, 2008)</a:t>
            </a:r>
          </a:p>
        </p:txBody>
      </p:sp>
    </p:spTree>
    <p:extLst>
      <p:ext uri="{BB962C8B-B14F-4D97-AF65-F5344CB8AC3E}">
        <p14:creationId xmlns:p14="http://schemas.microsoft.com/office/powerpoint/2010/main" val="4074048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The Debate</a:t>
            </a:r>
          </a:p>
        </p:txBody>
      </p:sp>
      <p:sp>
        <p:nvSpPr>
          <p:cNvPr id="3" name="Content Placeholder 2"/>
          <p:cNvSpPr>
            <a:spLocks noGrp="1"/>
          </p:cNvSpPr>
          <p:nvPr>
            <p:ph sz="half" idx="1"/>
          </p:nvPr>
        </p:nvSpPr>
        <p:spPr/>
        <p:txBody>
          <a:bodyPr>
            <a:normAutofit fontScale="92500" lnSpcReduction="10000"/>
          </a:bodyPr>
          <a:lstStyle/>
          <a:p>
            <a:r>
              <a:rPr lang="en-GB" dirty="0"/>
              <a:t>For:</a:t>
            </a:r>
          </a:p>
          <a:p>
            <a:r>
              <a:rPr lang="en-GB" dirty="0"/>
              <a:t>Not a member of the community.</a:t>
            </a:r>
          </a:p>
          <a:p>
            <a:r>
              <a:rPr lang="en-GB" dirty="0"/>
              <a:t>Not autonomous.</a:t>
            </a:r>
          </a:p>
          <a:p>
            <a:r>
              <a:rPr lang="en-GB" dirty="0"/>
              <a:t>Have no sense of justice.</a:t>
            </a:r>
          </a:p>
          <a:p>
            <a:r>
              <a:rPr lang="en-GB" dirty="0"/>
              <a:t>Unconscious beings.</a:t>
            </a:r>
          </a:p>
          <a:p>
            <a:r>
              <a:rPr lang="en-GB" dirty="0"/>
              <a:t>Do not have thoughts, feelings or a mental life.</a:t>
            </a:r>
          </a:p>
          <a:p>
            <a:r>
              <a:rPr lang="en-GB" dirty="0"/>
              <a:t>Pet-owner relationships exist justified.</a:t>
            </a:r>
          </a:p>
          <a:p>
            <a:r>
              <a:rPr lang="en-GB" dirty="0"/>
              <a:t>Better than living in the wild.</a:t>
            </a:r>
          </a:p>
          <a:p>
            <a:endParaRPr lang="en-US" dirty="0"/>
          </a:p>
        </p:txBody>
      </p:sp>
      <p:sp>
        <p:nvSpPr>
          <p:cNvPr id="4" name="Content Placeholder 3"/>
          <p:cNvSpPr>
            <a:spLocks noGrp="1"/>
          </p:cNvSpPr>
          <p:nvPr>
            <p:ph sz="half" idx="2"/>
          </p:nvPr>
        </p:nvSpPr>
        <p:spPr/>
        <p:txBody>
          <a:bodyPr>
            <a:normAutofit fontScale="92500" lnSpcReduction="10000"/>
          </a:bodyPr>
          <a:lstStyle/>
          <a:p>
            <a:pPr algn="r"/>
            <a:r>
              <a:rPr lang="en-GB" dirty="0"/>
              <a:t>Against:</a:t>
            </a:r>
          </a:p>
          <a:p>
            <a:pPr algn="r"/>
            <a:r>
              <a:rPr lang="en-GB" dirty="0"/>
              <a:t>Exploited.</a:t>
            </a:r>
          </a:p>
          <a:p>
            <a:pPr algn="r"/>
            <a:r>
              <a:rPr lang="en-GB" dirty="0"/>
              <a:t>Called demeaning terms.</a:t>
            </a:r>
          </a:p>
          <a:p>
            <a:pPr algn="r"/>
            <a:r>
              <a:rPr lang="en-GB" dirty="0"/>
              <a:t>Held in captivity.</a:t>
            </a:r>
          </a:p>
          <a:p>
            <a:pPr algn="r"/>
            <a:r>
              <a:rPr lang="en-GB" dirty="0"/>
              <a:t>Held in poor conditions.</a:t>
            </a:r>
          </a:p>
          <a:p>
            <a:pPr algn="r"/>
            <a:r>
              <a:rPr lang="en-GB" dirty="0"/>
              <a:t>Poor training for the handlers.</a:t>
            </a:r>
          </a:p>
          <a:p>
            <a:pPr algn="r"/>
            <a:r>
              <a:rPr lang="en-GB" dirty="0"/>
              <a:t>Creates abnormal behaviours in the animals.</a:t>
            </a:r>
            <a:endParaRPr lang="en-US" dirty="0"/>
          </a:p>
        </p:txBody>
      </p:sp>
    </p:spTree>
    <p:extLst>
      <p:ext uri="{BB962C8B-B14F-4D97-AF65-F5344CB8AC3E}">
        <p14:creationId xmlns:p14="http://schemas.microsoft.com/office/powerpoint/2010/main" val="170201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a:t>Conclusion</a:t>
            </a:r>
          </a:p>
        </p:txBody>
      </p:sp>
      <p:sp>
        <p:nvSpPr>
          <p:cNvPr id="7" name="Action Button: Help 6">
            <a:hlinkClick r:id="" action="ppaction://noaction" highlightClick="1"/>
          </p:cNvPr>
          <p:cNvSpPr/>
          <p:nvPr/>
        </p:nvSpPr>
        <p:spPr>
          <a:xfrm>
            <a:off x="5291685" y="2151993"/>
            <a:ext cx="3205655" cy="2554014"/>
          </a:xfrm>
          <a:prstGeom prst="actionButtonHelp">
            <a:avLst/>
          </a:prstGeom>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7135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4" name="Rectangle 3">
            <a:extLst>
              <a:ext uri="{FF2B5EF4-FFF2-40B4-BE49-F238E27FC236}">
                <a16:creationId xmlns:a16="http://schemas.microsoft.com/office/drawing/2014/main" id="{29BDA095-3C3D-4883-A748-B6EA64AAAF30}"/>
              </a:ext>
            </a:extLst>
          </p:cNvPr>
          <p:cNvSpPr/>
          <p:nvPr/>
        </p:nvSpPr>
        <p:spPr>
          <a:xfrm>
            <a:off x="2208213" y="1505216"/>
            <a:ext cx="9372600" cy="4446345"/>
          </a:xfrm>
          <a:prstGeom prst="rect">
            <a:avLst/>
          </a:prstGeom>
        </p:spPr>
        <p:txBody>
          <a:bodyPr wrap="square">
            <a:spAutoFit/>
          </a:bodyPr>
          <a:lstStyle/>
          <a:p>
            <a:pPr>
              <a:lnSpc>
                <a:spcPct val="150000"/>
              </a:lnSpc>
            </a:pPr>
            <a:r>
              <a:rPr lang="en-GB" sz="1000" dirty="0"/>
              <a:t>Woodward, C., </a:t>
            </a:r>
            <a:r>
              <a:rPr lang="en-GB" sz="1000" dirty="0" err="1"/>
              <a:t>n.d.</a:t>
            </a:r>
            <a:r>
              <a:rPr lang="en-GB" sz="1000" dirty="0"/>
              <a:t> </a:t>
            </a:r>
            <a:r>
              <a:rPr lang="en-GB" sz="1000" i="1" dirty="0"/>
              <a:t>History of Animal Assisted Interventions</a:t>
            </a:r>
            <a:r>
              <a:rPr lang="en-GB" sz="1000" dirty="0"/>
              <a:t>. [online] Available at: &lt;</a:t>
            </a:r>
            <a:r>
              <a:rPr lang="en-GB" sz="1000" dirty="0">
                <a:hlinkClick r:id="rId3"/>
              </a:rPr>
              <a:t>https://www.timetoast.com/timelines/history-of-animal-assitsed-interventions</a:t>
            </a:r>
            <a:r>
              <a:rPr lang="en-GB" sz="1000" dirty="0"/>
              <a:t>&gt; [Accessed 5th December 2017].</a:t>
            </a:r>
          </a:p>
          <a:p>
            <a:pPr>
              <a:lnSpc>
                <a:spcPct val="150000"/>
              </a:lnSpc>
            </a:pPr>
            <a:r>
              <a:rPr lang="en-GB" sz="1000" dirty="0"/>
              <a:t>Animals and Society Institute, </a:t>
            </a:r>
            <a:r>
              <a:rPr lang="en-GB" sz="1000" dirty="0" err="1"/>
              <a:t>n.d.</a:t>
            </a:r>
            <a:r>
              <a:rPr lang="en-GB" sz="1000" dirty="0"/>
              <a:t> </a:t>
            </a:r>
            <a:r>
              <a:rPr lang="en-GB" sz="1000" i="1" dirty="0"/>
              <a:t>Animal-Assisted Therapy Programs. </a:t>
            </a:r>
            <a:r>
              <a:rPr lang="en-GB" sz="1000" dirty="0"/>
              <a:t>[online] Available at: &lt;</a:t>
            </a:r>
            <a:r>
              <a:rPr lang="en-GB" sz="1000" dirty="0">
                <a:hlinkClick r:id="rId4"/>
              </a:rPr>
              <a:t>https://www.animalsandsociety.org/human-animal-studies/animal-assisted-therapy-programs/</a:t>
            </a:r>
            <a:r>
              <a:rPr lang="en-GB" sz="1000" dirty="0"/>
              <a:t>&gt; [Accessed 5</a:t>
            </a:r>
            <a:r>
              <a:rPr lang="en-GB" sz="1000" baseline="30000" dirty="0"/>
              <a:t>th</a:t>
            </a:r>
            <a:r>
              <a:rPr lang="en-GB" sz="1000" dirty="0"/>
              <a:t> December 2017].</a:t>
            </a:r>
            <a:endParaRPr lang="en-GB" sz="1000" i="1" dirty="0"/>
          </a:p>
          <a:p>
            <a:pPr>
              <a:lnSpc>
                <a:spcPct val="150000"/>
              </a:lnSpc>
            </a:pPr>
            <a:r>
              <a:rPr lang="en-GB" sz="1000" dirty="0"/>
              <a:t>Anon, </a:t>
            </a:r>
            <a:r>
              <a:rPr lang="en-GB" sz="1000" dirty="0" err="1"/>
              <a:t>n.d.</a:t>
            </a:r>
            <a:r>
              <a:rPr lang="en-GB" sz="1000" dirty="0"/>
              <a:t> </a:t>
            </a:r>
            <a:r>
              <a:rPr lang="en-GB" sz="1000" i="1" dirty="0"/>
              <a:t>Recent studies have shown that Equine therapy for Autism helps in developing motor skills and executive functioning for ASD kids.</a:t>
            </a:r>
            <a:r>
              <a:rPr lang="en-GB" sz="1000" dirty="0"/>
              <a:t> [image online] Available at: &lt;</a:t>
            </a:r>
            <a:r>
              <a:rPr lang="en-GB" sz="1000" dirty="0">
                <a:hlinkClick r:id="rId5"/>
              </a:rPr>
              <a:t>https://www.dealwithautism.com/news/new-studies-prove-effectivity-of-equine-therapy-for-autism/</a:t>
            </a:r>
            <a:r>
              <a:rPr lang="en-GB" sz="1000" dirty="0"/>
              <a:t>&gt; [Accessed 5</a:t>
            </a:r>
            <a:r>
              <a:rPr lang="en-GB" sz="1000" baseline="30000" dirty="0"/>
              <a:t>th</a:t>
            </a:r>
            <a:r>
              <a:rPr lang="en-GB" sz="1000" dirty="0"/>
              <a:t> December 2017].</a:t>
            </a:r>
          </a:p>
          <a:p>
            <a:pPr>
              <a:lnSpc>
                <a:spcPct val="150000"/>
              </a:lnSpc>
            </a:pPr>
            <a:r>
              <a:rPr lang="en-GB" sz="1000" dirty="0"/>
              <a:t>Dolphin Human Therapy, </a:t>
            </a:r>
            <a:r>
              <a:rPr lang="en-GB" sz="1000" dirty="0" err="1"/>
              <a:t>n.d.</a:t>
            </a:r>
            <a:r>
              <a:rPr lang="en-GB" sz="1000" dirty="0"/>
              <a:t> [image online] Available at: &lt;</a:t>
            </a:r>
            <a:r>
              <a:rPr lang="en-GB" sz="1000" dirty="0">
                <a:hlinkClick r:id="rId6"/>
              </a:rPr>
              <a:t>http://collegeaat.web.unc.edu/background/animal-assisted-therapy/</a:t>
            </a:r>
            <a:r>
              <a:rPr lang="en-GB" sz="1000" dirty="0"/>
              <a:t>&gt; [Accessed 5</a:t>
            </a:r>
            <a:r>
              <a:rPr lang="en-GB" sz="1000" baseline="30000" dirty="0"/>
              <a:t>th</a:t>
            </a:r>
            <a:r>
              <a:rPr lang="en-GB" sz="1000" dirty="0"/>
              <a:t> December 2017].</a:t>
            </a:r>
          </a:p>
          <a:p>
            <a:pPr>
              <a:lnSpc>
                <a:spcPct val="150000"/>
              </a:lnSpc>
            </a:pPr>
            <a:r>
              <a:rPr lang="en-GB" sz="1000" dirty="0"/>
              <a:t>Anon, </a:t>
            </a:r>
            <a:r>
              <a:rPr lang="en-GB" sz="1000" dirty="0" err="1"/>
              <a:t>n.d.</a:t>
            </a:r>
            <a:r>
              <a:rPr lang="en-GB" sz="1000" dirty="0"/>
              <a:t> [image online] Available at: &lt;</a:t>
            </a:r>
            <a:r>
              <a:rPr lang="en-GB" sz="1000" dirty="0">
                <a:hlinkClick r:id="rId7"/>
              </a:rPr>
              <a:t>https://hulphond.nl/</a:t>
            </a:r>
            <a:r>
              <a:rPr lang="en-GB" sz="1000" dirty="0"/>
              <a:t>&gt; [Accessed 5</a:t>
            </a:r>
            <a:r>
              <a:rPr lang="en-GB" sz="1000" baseline="30000" dirty="0"/>
              <a:t>th</a:t>
            </a:r>
            <a:r>
              <a:rPr lang="en-GB" sz="1000" dirty="0"/>
              <a:t> December 2017].</a:t>
            </a:r>
          </a:p>
          <a:p>
            <a:pPr>
              <a:lnSpc>
                <a:spcPct val="150000"/>
              </a:lnSpc>
            </a:pPr>
            <a:r>
              <a:rPr lang="en-GB" sz="1000" dirty="0"/>
              <a:t>Anon, </a:t>
            </a:r>
            <a:r>
              <a:rPr lang="en-GB" sz="1000" dirty="0" err="1"/>
              <a:t>n.d.</a:t>
            </a:r>
            <a:r>
              <a:rPr lang="en-GB" sz="1000" dirty="0"/>
              <a:t> [image online] Available at: &lt;</a:t>
            </a:r>
            <a:r>
              <a:rPr lang="en-GB" sz="1000" dirty="0">
                <a:hlinkClick r:id="rId8"/>
              </a:rPr>
              <a:t>http://www.en.esaat.org/</a:t>
            </a:r>
            <a:r>
              <a:rPr lang="en-GB" sz="1000" dirty="0"/>
              <a:t>&gt; [Accessed 5</a:t>
            </a:r>
            <a:r>
              <a:rPr lang="en-GB" sz="1000" baseline="30000" dirty="0"/>
              <a:t>th</a:t>
            </a:r>
            <a:r>
              <a:rPr lang="en-GB" sz="1000" dirty="0"/>
              <a:t> December 2017].</a:t>
            </a:r>
          </a:p>
          <a:p>
            <a:pPr>
              <a:lnSpc>
                <a:spcPct val="150000"/>
              </a:lnSpc>
            </a:pPr>
            <a:r>
              <a:rPr lang="en-GB" sz="1000" dirty="0"/>
              <a:t>Anon, </a:t>
            </a:r>
            <a:r>
              <a:rPr lang="en-GB" sz="1000" dirty="0" err="1"/>
              <a:t>n.d.</a:t>
            </a:r>
            <a:r>
              <a:rPr lang="en-GB" sz="1000" dirty="0"/>
              <a:t> [image online] Available at: &lt;</a:t>
            </a:r>
            <a:r>
              <a:rPr lang="en-GB" sz="1000" dirty="0">
                <a:hlinkClick r:id="rId3"/>
              </a:rPr>
              <a:t>https://www.timetoast.com/timelines/history-of-animal-assitsed-interventions</a:t>
            </a:r>
            <a:r>
              <a:rPr lang="en-GB" sz="1000" dirty="0"/>
              <a:t>&gt; [Accessed 5th December 2017].</a:t>
            </a:r>
          </a:p>
          <a:p>
            <a:pPr>
              <a:lnSpc>
                <a:spcPct val="150000"/>
              </a:lnSpc>
            </a:pPr>
            <a:r>
              <a:rPr lang="en-GB" sz="1000" dirty="0"/>
              <a:t>Anon, </a:t>
            </a:r>
            <a:r>
              <a:rPr lang="en-GB" sz="1000" dirty="0" err="1"/>
              <a:t>n.d.</a:t>
            </a:r>
            <a:r>
              <a:rPr lang="en-GB" sz="1000" dirty="0"/>
              <a:t> [image online] Available at: &lt;</a:t>
            </a:r>
            <a:r>
              <a:rPr lang="en-GB" sz="1000" dirty="0">
                <a:hlinkClick r:id="rId9"/>
              </a:rPr>
              <a:t>http://hakubaldwincenter.org/programs/animal-assisted-therapy-and-activities/</a:t>
            </a:r>
            <a:r>
              <a:rPr lang="en-GB" sz="1000" dirty="0"/>
              <a:t>&gt; [Accessed 5</a:t>
            </a:r>
            <a:r>
              <a:rPr lang="en-GB" sz="1000" baseline="30000" dirty="0"/>
              <a:t>th</a:t>
            </a:r>
            <a:r>
              <a:rPr lang="en-GB" sz="1000" dirty="0"/>
              <a:t> December 2017].</a:t>
            </a:r>
          </a:p>
          <a:p>
            <a:pPr>
              <a:lnSpc>
                <a:spcPct val="150000"/>
              </a:lnSpc>
            </a:pPr>
            <a:r>
              <a:rPr lang="en-GB" sz="1000" dirty="0" err="1"/>
              <a:t>Iannuzzi</a:t>
            </a:r>
            <a:r>
              <a:rPr lang="en-GB" sz="1000" dirty="0"/>
              <a:t>, D., and Rowan, A., 1991. </a:t>
            </a:r>
            <a:r>
              <a:rPr lang="en-GB" sz="1000" i="1" dirty="0"/>
              <a:t>Ethical Issues in Animal-Assisted Therapy Programs. </a:t>
            </a:r>
            <a:r>
              <a:rPr lang="en-GB" sz="1000" dirty="0"/>
              <a:t>[pdf] Available at: &lt;</a:t>
            </a:r>
            <a:r>
              <a:rPr lang="en-GB" sz="1000" dirty="0">
                <a:hlinkClick r:id="rId10"/>
              </a:rPr>
              <a:t>https://www.researchgate.net/publication/250173029_Ethical_Issues_in_Animal-Assisted_Therapy_Programs</a:t>
            </a:r>
            <a:r>
              <a:rPr lang="en-GB" sz="1000" dirty="0"/>
              <a:t>&gt; [Accessed 5th December 2017].</a:t>
            </a:r>
          </a:p>
          <a:p>
            <a:pPr>
              <a:lnSpc>
                <a:spcPct val="150000"/>
              </a:lnSpc>
            </a:pPr>
            <a:r>
              <a:rPr lang="en-GB" sz="1000" dirty="0"/>
              <a:t>Singer, P., 2002. </a:t>
            </a:r>
            <a:r>
              <a:rPr lang="en-GB" sz="1000" i="1" dirty="0"/>
              <a:t>Animal Liberation. </a:t>
            </a:r>
            <a:r>
              <a:rPr lang="en-GB" sz="1000" dirty="0"/>
              <a:t>New York: </a:t>
            </a:r>
            <a:r>
              <a:rPr lang="en-GB" sz="1000" dirty="0" err="1"/>
              <a:t>HarperColins</a:t>
            </a:r>
            <a:r>
              <a:rPr lang="en-GB" sz="1000" dirty="0"/>
              <a:t>.</a:t>
            </a:r>
          </a:p>
          <a:p>
            <a:pPr>
              <a:lnSpc>
                <a:spcPct val="150000"/>
              </a:lnSpc>
            </a:pPr>
            <a:r>
              <a:rPr lang="en-GB" sz="1000" dirty="0"/>
              <a:t>Williamson, C., 2008. Dolphin Assisted Therapy: can swimming with dolphins be a suitable treatment? </a:t>
            </a:r>
            <a:r>
              <a:rPr lang="en-GB" sz="1000" i="1" dirty="0"/>
              <a:t>Developmental Medicine and Child Neurology, </a:t>
            </a:r>
            <a:r>
              <a:rPr lang="en-GB" sz="1000" dirty="0"/>
              <a:t>[e-journal] 50(6). Available at: </a:t>
            </a:r>
            <a:r>
              <a:rPr lang="en-GB" sz="1000" dirty="0">
                <a:hlinkClick r:id="rId11"/>
              </a:rPr>
              <a:t>http://onlinelibrary.wiley.com/doi/10.1111/j.1469-8749.2008.00477.x/pdf</a:t>
            </a:r>
            <a:r>
              <a:rPr lang="en-GB" sz="1000" dirty="0"/>
              <a:t> [Accessed 5th December 2017].</a:t>
            </a:r>
          </a:p>
          <a:p>
            <a:pPr>
              <a:lnSpc>
                <a:spcPct val="150000"/>
              </a:lnSpc>
            </a:pPr>
            <a:r>
              <a:rPr lang="en-GB" sz="1000" dirty="0" err="1"/>
              <a:t>Zamir</a:t>
            </a:r>
            <a:r>
              <a:rPr lang="en-GB" sz="1000" dirty="0"/>
              <a:t>, T., 2006. </a:t>
            </a:r>
            <a:r>
              <a:rPr lang="en-GB" sz="1000" i="1" dirty="0"/>
              <a:t>The Moral Basis of Animal Assisted Therapy. </a:t>
            </a:r>
            <a:r>
              <a:rPr lang="en-GB" sz="1000" dirty="0"/>
              <a:t>[pdf] Leiden. Available at: &lt;</a:t>
            </a:r>
            <a:r>
              <a:rPr lang="en-GB" sz="1000" dirty="0">
                <a:hlinkClick r:id="rId12"/>
              </a:rPr>
              <a:t>http://www.animalsandsociety.org/</a:t>
            </a:r>
            <a:r>
              <a:rPr lang="en-GB" sz="1000" dirty="0" err="1">
                <a:hlinkClick r:id="rId12"/>
              </a:rPr>
              <a:t>wp-content</a:t>
            </a:r>
            <a:r>
              <a:rPr lang="en-GB" sz="1000" dirty="0">
                <a:hlinkClick r:id="rId12"/>
              </a:rPr>
              <a:t>/uploads/2016/04/</a:t>
            </a:r>
            <a:r>
              <a:rPr lang="en-GB" sz="1000" dirty="0" err="1">
                <a:hlinkClick r:id="rId12"/>
              </a:rPr>
              <a:t>zamir.pdf</a:t>
            </a:r>
            <a:r>
              <a:rPr lang="en-GB" sz="1000" dirty="0"/>
              <a:t>&gt; [Accessed 5</a:t>
            </a:r>
            <a:r>
              <a:rPr lang="en-GB" sz="1000" baseline="30000" dirty="0"/>
              <a:t>th</a:t>
            </a:r>
            <a:r>
              <a:rPr lang="en-GB" sz="1000" dirty="0"/>
              <a:t> December 2017].</a:t>
            </a:r>
          </a:p>
        </p:txBody>
      </p:sp>
    </p:spTree>
    <p:extLst>
      <p:ext uri="{BB962C8B-B14F-4D97-AF65-F5344CB8AC3E}">
        <p14:creationId xmlns:p14="http://schemas.microsoft.com/office/powerpoint/2010/main" val="3352944001"/>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11110</TotalTime>
  <Words>1958</Words>
  <Application>Microsoft Office PowerPoint</Application>
  <PresentationFormat>Widescreen</PresentationFormat>
  <Paragraphs>146</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Euphemia</vt:lpstr>
      <vt:lpstr>Wingdings</vt:lpstr>
      <vt:lpstr>Children Playing 16x9</vt:lpstr>
      <vt:lpstr>Critically consider the ethical issues which arise when providing and using Animal Assisted Therapies</vt:lpstr>
      <vt:lpstr>Introduction</vt:lpstr>
      <vt:lpstr>PowerPoint Presentation</vt:lpstr>
      <vt:lpstr>Speciesism</vt:lpstr>
      <vt:lpstr>What is Animal Assisted Therapy?</vt:lpstr>
      <vt:lpstr>Who are the service providers?</vt:lpstr>
      <vt:lpstr>PowerPoint Presentation</vt:lpstr>
      <vt:lpstr>20th and 21st Century Interventions </vt:lpstr>
      <vt:lpstr>Which types of animals are used?</vt:lpstr>
      <vt:lpstr>Who are the service users?</vt:lpstr>
      <vt:lpstr>Presentation For the Motion: Singer</vt:lpstr>
      <vt:lpstr>PowerPoint Presentation</vt:lpstr>
      <vt:lpstr>Presentation For the motion: Zamir</vt:lpstr>
      <vt:lpstr>PowerPoint Presentation</vt:lpstr>
      <vt:lpstr>Presentation Against the Motion: Iannuzzi and Rowan</vt:lpstr>
      <vt:lpstr>Presentation Against the Motion: Williamson</vt:lpstr>
      <vt:lpstr>PowerPoint Presentation</vt:lpstr>
      <vt:lpstr>The Debate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consider the ethical issues which arise when providing and using Animal Assisted Therapies</dc:title>
  <dc:creator>Chloé McLaughlin</dc:creator>
  <cp:lastModifiedBy>Chloé McLaughlin</cp:lastModifiedBy>
  <cp:revision>60</cp:revision>
  <dcterms:created xsi:type="dcterms:W3CDTF">2017-11-28T20:21:23Z</dcterms:created>
  <dcterms:modified xsi:type="dcterms:W3CDTF">2018-05-23T16:49:55Z</dcterms:modified>
</cp:coreProperties>
</file>