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5"/>
  </p:notesMasterIdLst>
  <p:sldIdLst>
    <p:sldId id="278" r:id="rId2"/>
    <p:sldId id="279" r:id="rId3"/>
    <p:sldId id="280" r:id="rId4"/>
    <p:sldId id="295" r:id="rId5"/>
    <p:sldId id="296" r:id="rId6"/>
    <p:sldId id="282" r:id="rId7"/>
    <p:sldId id="299" r:id="rId8"/>
    <p:sldId id="298" r:id="rId9"/>
    <p:sldId id="292" r:id="rId10"/>
    <p:sldId id="297" r:id="rId11"/>
    <p:sldId id="294" r:id="rId12"/>
    <p:sldId id="300" r:id="rId13"/>
    <p:sldId id="301" r:id="rId14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09" autoAdjust="0"/>
  </p:normalViewPr>
  <p:slideViewPr>
    <p:cSldViewPr snapToGrid="0" snapToObjects="1">
      <p:cViewPr>
        <p:scale>
          <a:sx n="72" d="100"/>
          <a:sy n="72" d="100"/>
        </p:scale>
        <p:origin x="660" y="66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218A70-B571-41E2-9DE3-4E05AB805AD3}" type="doc">
      <dgm:prSet loTypeId="urn:microsoft.com/office/officeart/2005/8/layout/radial3" loCatId="cycle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7007D98-DD06-48EE-B4B0-A36D7680CFAD}">
      <dgm:prSet phldrT="[Text]"/>
      <dgm:spPr/>
      <dgm:t>
        <a:bodyPr/>
        <a:lstStyle/>
        <a:p>
          <a:r>
            <a:rPr lang="en-GB" dirty="0"/>
            <a:t>17.8 million deaths worldwide = 31% global deaths</a:t>
          </a:r>
        </a:p>
      </dgm:t>
    </dgm:pt>
    <dgm:pt modelId="{E7F6EBDD-73E3-4BCA-8C09-1A487C796805}" type="parTrans" cxnId="{565CB041-FFD4-4581-998F-317C02EC7039}">
      <dgm:prSet/>
      <dgm:spPr/>
      <dgm:t>
        <a:bodyPr/>
        <a:lstStyle/>
        <a:p>
          <a:endParaRPr lang="en-GB"/>
        </a:p>
      </dgm:t>
    </dgm:pt>
    <dgm:pt modelId="{AAAF2CA9-4375-4807-8DA4-AC897CD118B6}" type="sibTrans" cxnId="{565CB041-FFD4-4581-998F-317C02EC7039}">
      <dgm:prSet/>
      <dgm:spPr/>
      <dgm:t>
        <a:bodyPr/>
        <a:lstStyle/>
        <a:p>
          <a:endParaRPr lang="en-GB"/>
        </a:p>
      </dgm:t>
    </dgm:pt>
    <dgm:pt modelId="{DAAA0AF9-D532-4C8E-B812-3A54A55A93AD}">
      <dgm:prSet phldrT="[Text]"/>
      <dgm:spPr/>
      <dgm:t>
        <a:bodyPr/>
        <a:lstStyle/>
        <a:p>
          <a:r>
            <a:rPr lang="en-GB" dirty="0"/>
            <a:t>7.6 million people living with CVD in the UK</a:t>
          </a:r>
        </a:p>
      </dgm:t>
    </dgm:pt>
    <dgm:pt modelId="{E064D67E-ED43-4E0A-BFD7-88F123B5218C}" type="parTrans" cxnId="{3A61F158-1DD7-444A-8C4D-B2C5E75DB4B7}">
      <dgm:prSet/>
      <dgm:spPr/>
      <dgm:t>
        <a:bodyPr/>
        <a:lstStyle/>
        <a:p>
          <a:endParaRPr lang="en-GB"/>
        </a:p>
      </dgm:t>
    </dgm:pt>
    <dgm:pt modelId="{1920F091-6E66-49A0-B9D8-E32511EB0613}" type="sibTrans" cxnId="{3A61F158-1DD7-444A-8C4D-B2C5E75DB4B7}">
      <dgm:prSet/>
      <dgm:spPr/>
      <dgm:t>
        <a:bodyPr/>
        <a:lstStyle/>
        <a:p>
          <a:endParaRPr lang="en-GB"/>
        </a:p>
      </dgm:t>
    </dgm:pt>
    <dgm:pt modelId="{1C477F0F-A4F9-4D69-A155-FFA71BC3B4FF}">
      <dgm:prSet phldrT="[Text]"/>
      <dgm:spPr/>
      <dgm:t>
        <a:bodyPr/>
        <a:lstStyle/>
        <a:p>
          <a:r>
            <a:rPr lang="en-GB" dirty="0"/>
            <a:t>320,000</a:t>
          </a:r>
          <a:r>
            <a:rPr lang="en-GB" baseline="0" dirty="0"/>
            <a:t> mortality rate per year in the UK.</a:t>
          </a:r>
          <a:endParaRPr lang="en-GB" dirty="0"/>
        </a:p>
      </dgm:t>
    </dgm:pt>
    <dgm:pt modelId="{3D52382F-160C-4D51-9887-7DFBBEBFC70E}" type="parTrans" cxnId="{98913326-2CE3-4E9A-BB91-21602B6694E9}">
      <dgm:prSet/>
      <dgm:spPr/>
      <dgm:t>
        <a:bodyPr/>
        <a:lstStyle/>
        <a:p>
          <a:endParaRPr lang="en-GB"/>
        </a:p>
      </dgm:t>
    </dgm:pt>
    <dgm:pt modelId="{C42FE062-4DB7-4304-9103-7128FE40FB1F}" type="sibTrans" cxnId="{98913326-2CE3-4E9A-BB91-21602B6694E9}">
      <dgm:prSet/>
      <dgm:spPr/>
      <dgm:t>
        <a:bodyPr/>
        <a:lstStyle/>
        <a:p>
          <a:endParaRPr lang="en-GB"/>
        </a:p>
      </dgm:t>
    </dgm:pt>
    <dgm:pt modelId="{04A66C18-A5E0-422D-94A4-BD8761CC61A0}">
      <dgm:prSet phldrT="[Text]"/>
      <dgm:spPr/>
      <dgm:t>
        <a:bodyPr/>
        <a:lstStyle/>
        <a:p>
          <a:r>
            <a:rPr lang="en-GB" dirty="0"/>
            <a:t>15.8 billion pounds annually</a:t>
          </a:r>
        </a:p>
      </dgm:t>
    </dgm:pt>
    <dgm:pt modelId="{8F65EF69-581E-4E1E-928F-3C28D9E2B510}" type="parTrans" cxnId="{773E4E1A-AA8E-4FA4-8E53-65B3390902E7}">
      <dgm:prSet/>
      <dgm:spPr/>
      <dgm:t>
        <a:bodyPr/>
        <a:lstStyle/>
        <a:p>
          <a:endParaRPr lang="en-GB"/>
        </a:p>
      </dgm:t>
    </dgm:pt>
    <dgm:pt modelId="{83807A71-E925-44E2-BA43-B343775ADCA4}" type="sibTrans" cxnId="{773E4E1A-AA8E-4FA4-8E53-65B3390902E7}">
      <dgm:prSet/>
      <dgm:spPr/>
      <dgm:t>
        <a:bodyPr/>
        <a:lstStyle/>
        <a:p>
          <a:endParaRPr lang="en-GB"/>
        </a:p>
      </dgm:t>
    </dgm:pt>
    <dgm:pt modelId="{840A3013-E9B2-4950-A3E6-1885763E1E0A}">
      <dgm:prSet phldrT="[Text]"/>
      <dgm:spPr/>
      <dgm:t>
        <a:bodyPr/>
        <a:lstStyle/>
        <a:p>
          <a:r>
            <a:rPr lang="en-GB" dirty="0"/>
            <a:t>50,000</a:t>
          </a:r>
          <a:r>
            <a:rPr lang="en-GB" baseline="0" dirty="0"/>
            <a:t> estimated to be premature deaths</a:t>
          </a:r>
          <a:endParaRPr lang="en-GB" dirty="0"/>
        </a:p>
      </dgm:t>
    </dgm:pt>
    <dgm:pt modelId="{DA251334-ABD8-491A-95BF-A4499FAF8671}" type="parTrans" cxnId="{7C99456D-612C-448D-8F01-F816F871AEB1}">
      <dgm:prSet/>
      <dgm:spPr/>
      <dgm:t>
        <a:bodyPr/>
        <a:lstStyle/>
        <a:p>
          <a:endParaRPr lang="en-GB"/>
        </a:p>
      </dgm:t>
    </dgm:pt>
    <dgm:pt modelId="{45018BC5-E4D1-49F1-855C-B7AAFBD4BA22}" type="sibTrans" cxnId="{7C99456D-612C-448D-8F01-F816F871AEB1}">
      <dgm:prSet/>
      <dgm:spPr/>
      <dgm:t>
        <a:bodyPr/>
        <a:lstStyle/>
        <a:p>
          <a:endParaRPr lang="en-GB"/>
        </a:p>
      </dgm:t>
    </dgm:pt>
    <dgm:pt modelId="{44D14184-4610-4DE1-8988-D1358FB290A9}" type="pres">
      <dgm:prSet presAssocID="{CF218A70-B571-41E2-9DE3-4E05AB805AD3}" presName="composite" presStyleCnt="0">
        <dgm:presLayoutVars>
          <dgm:chMax val="1"/>
          <dgm:dir/>
          <dgm:resizeHandles val="exact"/>
        </dgm:presLayoutVars>
      </dgm:prSet>
      <dgm:spPr/>
    </dgm:pt>
    <dgm:pt modelId="{9A675A1A-D428-499D-87A2-EFD4D7938BC5}" type="pres">
      <dgm:prSet presAssocID="{CF218A70-B571-41E2-9DE3-4E05AB805AD3}" presName="radial" presStyleCnt="0">
        <dgm:presLayoutVars>
          <dgm:animLvl val="ctr"/>
        </dgm:presLayoutVars>
      </dgm:prSet>
      <dgm:spPr/>
    </dgm:pt>
    <dgm:pt modelId="{78329F60-AFFA-4EA0-89A9-E1459C53DAC0}" type="pres">
      <dgm:prSet presAssocID="{07007D98-DD06-48EE-B4B0-A36D7680CFAD}" presName="centerShape" presStyleLbl="vennNode1" presStyleIdx="0" presStyleCnt="5"/>
      <dgm:spPr/>
    </dgm:pt>
    <dgm:pt modelId="{7137CEFB-6ED6-4C28-B258-0A5E7BF19472}" type="pres">
      <dgm:prSet presAssocID="{DAAA0AF9-D532-4C8E-B812-3A54A55A93AD}" presName="node" presStyleLbl="vennNode1" presStyleIdx="1" presStyleCnt="5">
        <dgm:presLayoutVars>
          <dgm:bulletEnabled val="1"/>
        </dgm:presLayoutVars>
      </dgm:prSet>
      <dgm:spPr/>
    </dgm:pt>
    <dgm:pt modelId="{C911339D-3801-4E5C-8B2C-1B7E9F832AD3}" type="pres">
      <dgm:prSet presAssocID="{1C477F0F-A4F9-4D69-A155-FFA71BC3B4FF}" presName="node" presStyleLbl="vennNode1" presStyleIdx="2" presStyleCnt="5">
        <dgm:presLayoutVars>
          <dgm:bulletEnabled val="1"/>
        </dgm:presLayoutVars>
      </dgm:prSet>
      <dgm:spPr/>
    </dgm:pt>
    <dgm:pt modelId="{C08B38EC-1440-4711-A01A-41D434BF771B}" type="pres">
      <dgm:prSet presAssocID="{04A66C18-A5E0-422D-94A4-BD8761CC61A0}" presName="node" presStyleLbl="vennNode1" presStyleIdx="3" presStyleCnt="5">
        <dgm:presLayoutVars>
          <dgm:bulletEnabled val="1"/>
        </dgm:presLayoutVars>
      </dgm:prSet>
      <dgm:spPr/>
    </dgm:pt>
    <dgm:pt modelId="{3FA13727-BEEC-4C4C-BDDD-F18C7700A131}" type="pres">
      <dgm:prSet presAssocID="{840A3013-E9B2-4950-A3E6-1885763E1E0A}" presName="node" presStyleLbl="vennNode1" presStyleIdx="4" presStyleCnt="5">
        <dgm:presLayoutVars>
          <dgm:bulletEnabled val="1"/>
        </dgm:presLayoutVars>
      </dgm:prSet>
      <dgm:spPr/>
    </dgm:pt>
  </dgm:ptLst>
  <dgm:cxnLst>
    <dgm:cxn modelId="{A6D8EA03-5384-4045-8C77-90556E148911}" type="presOf" srcId="{840A3013-E9B2-4950-A3E6-1885763E1E0A}" destId="{3FA13727-BEEC-4C4C-BDDD-F18C7700A131}" srcOrd="0" destOrd="0" presId="urn:microsoft.com/office/officeart/2005/8/layout/radial3"/>
    <dgm:cxn modelId="{773E4E1A-AA8E-4FA4-8E53-65B3390902E7}" srcId="{07007D98-DD06-48EE-B4B0-A36D7680CFAD}" destId="{04A66C18-A5E0-422D-94A4-BD8761CC61A0}" srcOrd="2" destOrd="0" parTransId="{8F65EF69-581E-4E1E-928F-3C28D9E2B510}" sibTransId="{83807A71-E925-44E2-BA43-B343775ADCA4}"/>
    <dgm:cxn modelId="{A3D96422-884E-4812-A786-D581074E295D}" type="presOf" srcId="{CF218A70-B571-41E2-9DE3-4E05AB805AD3}" destId="{44D14184-4610-4DE1-8988-D1358FB290A9}" srcOrd="0" destOrd="0" presId="urn:microsoft.com/office/officeart/2005/8/layout/radial3"/>
    <dgm:cxn modelId="{98913326-2CE3-4E9A-BB91-21602B6694E9}" srcId="{07007D98-DD06-48EE-B4B0-A36D7680CFAD}" destId="{1C477F0F-A4F9-4D69-A155-FFA71BC3B4FF}" srcOrd="1" destOrd="0" parTransId="{3D52382F-160C-4D51-9887-7DFBBEBFC70E}" sibTransId="{C42FE062-4DB7-4304-9103-7128FE40FB1F}"/>
    <dgm:cxn modelId="{565CB041-FFD4-4581-998F-317C02EC7039}" srcId="{CF218A70-B571-41E2-9DE3-4E05AB805AD3}" destId="{07007D98-DD06-48EE-B4B0-A36D7680CFAD}" srcOrd="0" destOrd="0" parTransId="{E7F6EBDD-73E3-4BCA-8C09-1A487C796805}" sibTransId="{AAAF2CA9-4375-4807-8DA4-AC897CD118B6}"/>
    <dgm:cxn modelId="{7C99456D-612C-448D-8F01-F816F871AEB1}" srcId="{07007D98-DD06-48EE-B4B0-A36D7680CFAD}" destId="{840A3013-E9B2-4950-A3E6-1885763E1E0A}" srcOrd="3" destOrd="0" parTransId="{DA251334-ABD8-491A-95BF-A4499FAF8671}" sibTransId="{45018BC5-E4D1-49F1-855C-B7AAFBD4BA22}"/>
    <dgm:cxn modelId="{51973874-43E4-4395-9EBF-D062DE9CC304}" type="presOf" srcId="{1C477F0F-A4F9-4D69-A155-FFA71BC3B4FF}" destId="{C911339D-3801-4E5C-8B2C-1B7E9F832AD3}" srcOrd="0" destOrd="0" presId="urn:microsoft.com/office/officeart/2005/8/layout/radial3"/>
    <dgm:cxn modelId="{3A61F158-1DD7-444A-8C4D-B2C5E75DB4B7}" srcId="{07007D98-DD06-48EE-B4B0-A36D7680CFAD}" destId="{DAAA0AF9-D532-4C8E-B812-3A54A55A93AD}" srcOrd="0" destOrd="0" parTransId="{E064D67E-ED43-4E0A-BFD7-88F123B5218C}" sibTransId="{1920F091-6E66-49A0-B9D8-E32511EB0613}"/>
    <dgm:cxn modelId="{5EB78CCC-87B4-4A58-ABBB-DCB0FA8D2F96}" type="presOf" srcId="{DAAA0AF9-D532-4C8E-B812-3A54A55A93AD}" destId="{7137CEFB-6ED6-4C28-B258-0A5E7BF19472}" srcOrd="0" destOrd="0" presId="urn:microsoft.com/office/officeart/2005/8/layout/radial3"/>
    <dgm:cxn modelId="{6C82C1CD-D0BC-4BC6-9EB4-EE6BC24B7063}" type="presOf" srcId="{04A66C18-A5E0-422D-94A4-BD8761CC61A0}" destId="{C08B38EC-1440-4711-A01A-41D434BF771B}" srcOrd="0" destOrd="0" presId="urn:microsoft.com/office/officeart/2005/8/layout/radial3"/>
    <dgm:cxn modelId="{B2D79DDD-5DF0-4635-8CE5-2247671197AE}" type="presOf" srcId="{07007D98-DD06-48EE-B4B0-A36D7680CFAD}" destId="{78329F60-AFFA-4EA0-89A9-E1459C53DAC0}" srcOrd="0" destOrd="0" presId="urn:microsoft.com/office/officeart/2005/8/layout/radial3"/>
    <dgm:cxn modelId="{466C4048-804D-418C-A15B-A77878F91198}" type="presParOf" srcId="{44D14184-4610-4DE1-8988-D1358FB290A9}" destId="{9A675A1A-D428-499D-87A2-EFD4D7938BC5}" srcOrd="0" destOrd="0" presId="urn:microsoft.com/office/officeart/2005/8/layout/radial3"/>
    <dgm:cxn modelId="{7D7E5BF4-6BC1-4AEE-A9D7-7DA54964A1C9}" type="presParOf" srcId="{9A675A1A-D428-499D-87A2-EFD4D7938BC5}" destId="{78329F60-AFFA-4EA0-89A9-E1459C53DAC0}" srcOrd="0" destOrd="0" presId="urn:microsoft.com/office/officeart/2005/8/layout/radial3"/>
    <dgm:cxn modelId="{58FC3D32-034F-40B3-A268-4093153DF324}" type="presParOf" srcId="{9A675A1A-D428-499D-87A2-EFD4D7938BC5}" destId="{7137CEFB-6ED6-4C28-B258-0A5E7BF19472}" srcOrd="1" destOrd="0" presId="urn:microsoft.com/office/officeart/2005/8/layout/radial3"/>
    <dgm:cxn modelId="{F93466EF-FC72-42AF-BC85-9CA47D2EE67D}" type="presParOf" srcId="{9A675A1A-D428-499D-87A2-EFD4D7938BC5}" destId="{C911339D-3801-4E5C-8B2C-1B7E9F832AD3}" srcOrd="2" destOrd="0" presId="urn:microsoft.com/office/officeart/2005/8/layout/radial3"/>
    <dgm:cxn modelId="{E98BCC0D-C1B0-4D73-BBD6-6762FC8A34B4}" type="presParOf" srcId="{9A675A1A-D428-499D-87A2-EFD4D7938BC5}" destId="{C08B38EC-1440-4711-A01A-41D434BF771B}" srcOrd="3" destOrd="0" presId="urn:microsoft.com/office/officeart/2005/8/layout/radial3"/>
    <dgm:cxn modelId="{FB31CC9A-AF92-425F-B421-A3FCADEC6F00}" type="presParOf" srcId="{9A675A1A-D428-499D-87A2-EFD4D7938BC5}" destId="{3FA13727-BEEC-4C4C-BDDD-F18C7700A131}" srcOrd="4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329F60-AFFA-4EA0-89A9-E1459C53DAC0}">
      <dsp:nvSpPr>
        <dsp:cNvPr id="0" name=""/>
        <dsp:cNvSpPr/>
      </dsp:nvSpPr>
      <dsp:spPr>
        <a:xfrm>
          <a:off x="2446106" y="1298872"/>
          <a:ext cx="3235787" cy="3235787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17.8 million deaths worldwide = 31% global deaths</a:t>
          </a:r>
        </a:p>
      </dsp:txBody>
      <dsp:txXfrm>
        <a:off x="2919976" y="1772742"/>
        <a:ext cx="2288047" cy="2288047"/>
      </dsp:txXfrm>
    </dsp:sp>
    <dsp:sp modelId="{7137CEFB-6ED6-4C28-B258-0A5E7BF19472}">
      <dsp:nvSpPr>
        <dsp:cNvPr id="0" name=""/>
        <dsp:cNvSpPr/>
      </dsp:nvSpPr>
      <dsp:spPr>
        <a:xfrm>
          <a:off x="3255053" y="577"/>
          <a:ext cx="1617893" cy="161789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7.6 million people living with CVD in the UK</a:t>
          </a:r>
        </a:p>
      </dsp:txBody>
      <dsp:txXfrm>
        <a:off x="3491988" y="237512"/>
        <a:ext cx="1144023" cy="1144023"/>
      </dsp:txXfrm>
    </dsp:sp>
    <dsp:sp modelId="{C911339D-3801-4E5C-8B2C-1B7E9F832AD3}">
      <dsp:nvSpPr>
        <dsp:cNvPr id="0" name=""/>
        <dsp:cNvSpPr/>
      </dsp:nvSpPr>
      <dsp:spPr>
        <a:xfrm>
          <a:off x="5362295" y="2107819"/>
          <a:ext cx="1617893" cy="161789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320,000</a:t>
          </a:r>
          <a:r>
            <a:rPr lang="en-GB" sz="1500" kern="1200" baseline="0" dirty="0"/>
            <a:t> mortality rate per year in the UK.</a:t>
          </a:r>
          <a:endParaRPr lang="en-GB" sz="1500" kern="1200" dirty="0"/>
        </a:p>
      </dsp:txBody>
      <dsp:txXfrm>
        <a:off x="5599230" y="2344754"/>
        <a:ext cx="1144023" cy="1144023"/>
      </dsp:txXfrm>
    </dsp:sp>
    <dsp:sp modelId="{C08B38EC-1440-4711-A01A-41D434BF771B}">
      <dsp:nvSpPr>
        <dsp:cNvPr id="0" name=""/>
        <dsp:cNvSpPr/>
      </dsp:nvSpPr>
      <dsp:spPr>
        <a:xfrm>
          <a:off x="3255053" y="4215061"/>
          <a:ext cx="1617893" cy="161789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15.8 billion pounds annually</a:t>
          </a:r>
        </a:p>
      </dsp:txBody>
      <dsp:txXfrm>
        <a:off x="3491988" y="4451996"/>
        <a:ext cx="1144023" cy="1144023"/>
      </dsp:txXfrm>
    </dsp:sp>
    <dsp:sp modelId="{3FA13727-BEEC-4C4C-BDDD-F18C7700A131}">
      <dsp:nvSpPr>
        <dsp:cNvPr id="0" name=""/>
        <dsp:cNvSpPr/>
      </dsp:nvSpPr>
      <dsp:spPr>
        <a:xfrm>
          <a:off x="1147811" y="2107819"/>
          <a:ext cx="1617893" cy="1617893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50,000</a:t>
          </a:r>
          <a:r>
            <a:rPr lang="en-GB" sz="1500" kern="1200" baseline="0" dirty="0"/>
            <a:t> estimated to be premature deaths</a:t>
          </a:r>
          <a:endParaRPr lang="en-GB" sz="1500" kern="1200" dirty="0"/>
        </a:p>
      </dsp:txBody>
      <dsp:txXfrm>
        <a:off x="1384746" y="2344754"/>
        <a:ext cx="1144023" cy="11440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0.xml"/><Relationship Id="rId6" Type="http://schemas.openxmlformats.org/officeDocument/2006/relationships/image" Target="../media/image13.pn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.xml"/><Relationship Id="rId13" Type="http://schemas.openxmlformats.org/officeDocument/2006/relationships/image" Target="../media/image25.png"/><Relationship Id="rId3" Type="http://schemas.openxmlformats.org/officeDocument/2006/relationships/image" Target="../media/image20.svg"/><Relationship Id="rId7" Type="http://schemas.openxmlformats.org/officeDocument/2006/relationships/diagramLayout" Target="../diagrams/layout1.xml"/><Relationship Id="rId12" Type="http://schemas.openxmlformats.org/officeDocument/2006/relationships/image" Target="../media/image24.svg"/><Relationship Id="rId2" Type="http://schemas.openxmlformats.org/officeDocument/2006/relationships/image" Target="../media/image19.png"/><Relationship Id="rId16" Type="http://schemas.openxmlformats.org/officeDocument/2006/relationships/image" Target="../media/image28.svg"/><Relationship Id="rId1" Type="http://schemas.openxmlformats.org/officeDocument/2006/relationships/slideLayout" Target="../slideLayouts/slideLayout3.xml"/><Relationship Id="rId6" Type="http://schemas.openxmlformats.org/officeDocument/2006/relationships/diagramData" Target="../diagrams/data1.xml"/><Relationship Id="rId11" Type="http://schemas.openxmlformats.org/officeDocument/2006/relationships/image" Target="../media/image23.png"/><Relationship Id="rId5" Type="http://schemas.openxmlformats.org/officeDocument/2006/relationships/image" Target="../media/image22.svg"/><Relationship Id="rId15" Type="http://schemas.openxmlformats.org/officeDocument/2006/relationships/image" Target="../media/image27.png"/><Relationship Id="rId10" Type="http://schemas.microsoft.com/office/2007/relationships/diagramDrawing" Target="../diagrams/drawing1.xml"/><Relationship Id="rId4" Type="http://schemas.openxmlformats.org/officeDocument/2006/relationships/image" Target="../media/image21.png"/><Relationship Id="rId9" Type="http://schemas.openxmlformats.org/officeDocument/2006/relationships/diagramColors" Target="../diagrams/colors1.xml"/><Relationship Id="rId14" Type="http://schemas.openxmlformats.org/officeDocument/2006/relationships/image" Target="../media/image26.sv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hf.org.uk/-/media/files/research/heart-statistics/bhf-cvd-statistics---uk-factsheet.pdf" TargetMode="External"/><Relationship Id="rId2" Type="http://schemas.openxmlformats.org/officeDocument/2006/relationships/hyperlink" Target="https://heart.bmj.com/content/102/24/1945" TargetMode="Externa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s://www.healthexpress.co.uk/obesity-statistics-uk" TargetMode="External"/><Relationship Id="rId4" Type="http://schemas.openxmlformats.org/officeDocument/2006/relationships/hyperlink" Target="https://ukhsa.blog.gov.uk/2019/02/14/health-matters-preventing-cardiovascular-disease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reader.elsevier.com/reader/sd/pii/S1109966617300404?token=ED407AFBD7F4DABC3D169AE3C2303573A8066D30B88C421CDBE2F486C1A04FF456FB29BA9E4EF88ED247B32181B73FAF&amp;originRegion=eu-west-1&amp;originCreation=20221125163615" TargetMode="External"/><Relationship Id="rId2" Type="http://schemas.openxmlformats.org/officeDocument/2006/relationships/hyperlink" Target="https://www.ons.gov.uk/peoplepopulationandcommunity/birthsdeathsandmarriages/deaths/bulletins/monthlymortalityanalysisenglandandwales/june2022#leading-causes-of-death" TargetMode="Externa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nihr.ac.uk/health-and-care-professionals/career-development/clinical-research-practitioners.htm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verydayhealth.com/heart-disease/treatment-prevention/#:~:text=Lifestyle%20changes%20include%20eating%" TargetMode="External"/><Relationship Id="rId2" Type="http://schemas.openxmlformats.org/officeDocument/2006/relationships/hyperlink" Target="https://www.who.int/news-room/fact-sheets/detail/cardiovascular-diseases-(cvds)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403092" y="808383"/>
            <a:ext cx="5385816" cy="1225296"/>
          </a:xfrm>
        </p:spPr>
        <p:txBody>
          <a:bodyPr/>
          <a:lstStyle/>
          <a:p>
            <a:r>
              <a:rPr lang="en-US" dirty="0"/>
              <a:t>The ROLE OF RESEARCH IN HEALTHCARE</a:t>
            </a:r>
            <a:br>
              <a:rPr lang="en-US" dirty="0"/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C1060B-300F-3CE3-E5AA-D8E29791C9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55198" y="2927273"/>
            <a:ext cx="4558681" cy="1631475"/>
          </a:xfrm>
        </p:spPr>
        <p:txBody>
          <a:bodyPr/>
          <a:lstStyle/>
          <a:p>
            <a:pPr algn="l"/>
            <a:r>
              <a:rPr lang="en-US" sz="1800" b="1" dirty="0"/>
              <a:t>Student name</a:t>
            </a:r>
            <a:r>
              <a:rPr lang="en-US" sz="1800" dirty="0"/>
              <a:t>: Courtney Partridge</a:t>
            </a:r>
          </a:p>
          <a:p>
            <a:pPr algn="l"/>
            <a:endParaRPr lang="en-US" sz="1800" b="1" dirty="0"/>
          </a:p>
          <a:p>
            <a:pPr algn="l"/>
            <a:r>
              <a:rPr lang="en-US" sz="1800" b="1" dirty="0"/>
              <a:t>Student Number</a:t>
            </a:r>
            <a:r>
              <a:rPr lang="en-US" sz="1800" dirty="0"/>
              <a:t>: 2210044</a:t>
            </a:r>
          </a:p>
          <a:p>
            <a:pPr algn="l"/>
            <a:endParaRPr lang="en-US" sz="1800" b="1" dirty="0"/>
          </a:p>
          <a:p>
            <a:pPr algn="l"/>
            <a:r>
              <a:rPr lang="en-US" sz="1800" b="1" dirty="0"/>
              <a:t>Lecturer: </a:t>
            </a:r>
            <a:r>
              <a:rPr lang="en-US" sz="1800" dirty="0"/>
              <a:t>Ben Duxbury</a:t>
            </a:r>
          </a:p>
        </p:txBody>
      </p:sp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565E9-D88A-55D3-9D42-BD1C24B6D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5032" y="296100"/>
            <a:ext cx="8165592" cy="768096"/>
          </a:xfrm>
        </p:spPr>
        <p:txBody>
          <a:bodyPr anchor="t">
            <a:normAutofit/>
          </a:bodyPr>
          <a:lstStyle/>
          <a:p>
            <a:pPr algn="ctr"/>
            <a:r>
              <a:rPr lang="en-US" b="1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1F66E5-D2D7-172B-46BA-FEBFE092CC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1" y="1064196"/>
            <a:ext cx="7393785" cy="5497704"/>
          </a:xfrm>
        </p:spPr>
        <p:txBody>
          <a:bodyPr>
            <a:normAutofit/>
          </a:bodyPr>
          <a:lstStyle/>
          <a:p>
            <a:pPr marL="342900" indent="-342900">
              <a:buFont typeface="Courier New" panose="02070309020205020404" pitchFamily="49" charset="0"/>
              <a:buChar char="o"/>
            </a:pPr>
            <a:endParaRPr lang="en-US" sz="24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/>
              <a:t>Purpose of research in nursing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US" sz="24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/>
              <a:t>Importance of Health Promotion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US" sz="24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/>
              <a:t>Cardiovascular Disease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US" sz="24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/>
              <a:t>Affects on population &amp; health organization’s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US" sz="24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/>
              <a:t>Conclusions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endParaRPr lang="en-US" sz="2400" dirty="0"/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US" sz="2400" dirty="0" err="1"/>
              <a:t>Recemmendations</a:t>
            </a:r>
            <a:endParaRPr lang="en-US" sz="2400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55318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72070" y="180898"/>
            <a:ext cx="8693425" cy="768096"/>
          </a:xfrm>
        </p:spPr>
        <p:txBody>
          <a:bodyPr/>
          <a:lstStyle/>
          <a:p>
            <a:pPr algn="ctr"/>
            <a:r>
              <a:rPr lang="en-US" dirty="0"/>
              <a:t>Purpose of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6629" y="1221673"/>
            <a:ext cx="6766560" cy="1375753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To expand knowledge about human health.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Discover answers to unknown biological questions.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To overall provide a better quality of care to those seeking medical intervention.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04A574C-DAE2-2143-D3F8-0BA789254101}"/>
              </a:ext>
            </a:extLst>
          </p:cNvPr>
          <p:cNvSpPr txBox="1"/>
          <p:nvPr/>
        </p:nvSpPr>
        <p:spPr>
          <a:xfrm>
            <a:off x="3576629" y="3401921"/>
            <a:ext cx="5038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(Roberts and Priest, 2010)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DC1F4D6-B317-7745-85CD-27466C1D6861}"/>
              </a:ext>
            </a:extLst>
          </p:cNvPr>
          <p:cNvSpPr txBox="1"/>
          <p:nvPr/>
        </p:nvSpPr>
        <p:spPr>
          <a:xfrm>
            <a:off x="3670852" y="4452730"/>
            <a:ext cx="76067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To observe, learn, predict and how to safely intervene with illnesses threatening patients’ health.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6BF2B8-518C-E3BA-706A-A5583B4050DF}"/>
              </a:ext>
            </a:extLst>
          </p:cNvPr>
          <p:cNvSpPr txBox="1"/>
          <p:nvPr/>
        </p:nvSpPr>
        <p:spPr>
          <a:xfrm>
            <a:off x="3670852" y="5569527"/>
            <a:ext cx="3145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(Morton-Cooper, 2000)</a:t>
            </a:r>
          </a:p>
        </p:txBody>
      </p:sp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25F8B-A32A-2DA6-694F-AE72E9BBC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100" b="1" kern="1200" cap="all" baseline="0">
                <a:latin typeface="+mj-lt"/>
                <a:ea typeface="+mj-ea"/>
                <a:cs typeface="+mj-cs"/>
              </a:rPr>
              <a:t>Clinical research in nursing?</a:t>
            </a:r>
          </a:p>
        </p:txBody>
      </p:sp>
      <p:sp>
        <p:nvSpPr>
          <p:cNvPr id="15" name="Footer Placeholder 2">
            <a:extLst>
              <a:ext uri="{FF2B5EF4-FFF2-40B4-BE49-F238E27FC236}">
                <a16:creationId xmlns:a16="http://schemas.microsoft.com/office/drawing/2014/main" id="{40E0A458-28CE-A667-3897-074B248E4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21792" y="457200"/>
            <a:ext cx="3200400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Presentation title</a:t>
            </a:r>
          </a:p>
        </p:txBody>
      </p:sp>
      <p:sp>
        <p:nvSpPr>
          <p:cNvPr id="17" name="Slide Number Placeholder 3">
            <a:extLst>
              <a:ext uri="{FF2B5EF4-FFF2-40B4-BE49-F238E27FC236}">
                <a16:creationId xmlns:a16="http://schemas.microsoft.com/office/drawing/2014/main" id="{7CB25D45-9550-E6EB-0420-3748D0627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45368" y="457200"/>
            <a:ext cx="987552" cy="274320"/>
          </a:xfrm>
        </p:spPr>
        <p:txBody>
          <a:bodyPr/>
          <a:lstStyle/>
          <a:p>
            <a:pPr>
              <a:spcAft>
                <a:spcPts val="600"/>
              </a:spcAft>
            </a:pPr>
            <a:fld id="{48F63A3B-78C7-47BE-AE5E-E10140E04643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19" name="Text Placeholder 4">
            <a:extLst>
              <a:ext uri="{FF2B5EF4-FFF2-40B4-BE49-F238E27FC236}">
                <a16:creationId xmlns:a16="http://schemas.microsoft.com/office/drawing/2014/main" id="{4A86A72F-C1AD-0B29-003E-E97DBE3E7E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</p:spPr>
        <p:txBody>
          <a:bodyPr/>
          <a:lstStyle/>
          <a:p>
            <a:r>
              <a:rPr lang="en-US" dirty="0"/>
              <a:t>Research</a:t>
            </a:r>
          </a:p>
          <a:p>
            <a:r>
              <a:rPr lang="en-US" dirty="0"/>
              <a:t>Aware</a:t>
            </a:r>
          </a:p>
        </p:txBody>
      </p:sp>
      <p:pic>
        <p:nvPicPr>
          <p:cNvPr id="7" name="Content Placeholder 6" descr="Person with idea with solid fill">
            <a:extLst>
              <a:ext uri="{FF2B5EF4-FFF2-40B4-BE49-F238E27FC236}">
                <a16:creationId xmlns:a16="http://schemas.microsoft.com/office/drawing/2014/main" id="{2499997E-0933-614E-EE68-FF821FE39064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/>
        </p:blipFill>
        <p:spPr>
          <a:xfrm>
            <a:off x="3621393" y="2008961"/>
            <a:ext cx="704088" cy="704088"/>
          </a:xfrm>
        </p:spPr>
      </p:pic>
      <p:sp>
        <p:nvSpPr>
          <p:cNvPr id="21" name="Text Placeholder 6">
            <a:extLst>
              <a:ext uri="{FF2B5EF4-FFF2-40B4-BE49-F238E27FC236}">
                <a16:creationId xmlns:a16="http://schemas.microsoft.com/office/drawing/2014/main" id="{B11299BA-D5D4-E12F-3024-2B4F3EE75E96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</p:spPr>
        <p:txBody>
          <a:bodyPr/>
          <a:lstStyle/>
          <a:p>
            <a:r>
              <a:rPr lang="en-US" dirty="0"/>
              <a:t>Evidence-based practice</a:t>
            </a:r>
          </a:p>
          <a:p>
            <a:endParaRPr lang="en-US" dirty="0"/>
          </a:p>
          <a:p>
            <a:r>
              <a:rPr lang="en-US" dirty="0"/>
              <a:t>Contribute to field of study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7436EDEE-07B4-A744-F587-55067326CE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</p:spPr>
        <p:txBody>
          <a:bodyPr/>
          <a:lstStyle/>
          <a:p>
            <a:r>
              <a:rPr lang="en-US" dirty="0"/>
              <a:t>Knowledge</a:t>
            </a:r>
          </a:p>
        </p:txBody>
      </p:sp>
      <p:pic>
        <p:nvPicPr>
          <p:cNvPr id="10" name="Graphic 9" descr="Brain in head with solid fill">
            <a:extLst>
              <a:ext uri="{FF2B5EF4-FFF2-40B4-BE49-F238E27FC236}">
                <a16:creationId xmlns:a16="http://schemas.microsoft.com/office/drawing/2014/main" id="{218F6214-DE71-3058-FA3D-38B33E1878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405821" y="2008961"/>
            <a:ext cx="704088" cy="704088"/>
          </a:xfrm>
          <a:prstGeom prst="ellipse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89563B6-C014-4905-51EA-FBEEBC88404E}"/>
              </a:ext>
            </a:extLst>
          </p:cNvPr>
          <p:cNvSpPr txBox="1"/>
          <p:nvPr/>
        </p:nvSpPr>
        <p:spPr>
          <a:xfrm>
            <a:off x="2946630" y="3888404"/>
            <a:ext cx="1920240" cy="1371600"/>
          </a:xfrm>
          <a:prstGeom prst="rect">
            <a:avLst/>
          </a:prstGeo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 defTabSz="914400">
              <a:spcAft>
                <a:spcPts val="600"/>
              </a:spcAft>
            </a:pPr>
            <a:r>
              <a:rPr lang="en-US" sz="1500" dirty="0">
                <a:solidFill>
                  <a:schemeClr val="accent6"/>
                </a:solidFill>
              </a:rPr>
              <a:t>Informed &amp;</a:t>
            </a:r>
          </a:p>
          <a:p>
            <a:pPr algn="ctr" defTabSz="914400">
              <a:spcAft>
                <a:spcPts val="600"/>
              </a:spcAft>
            </a:pPr>
            <a:r>
              <a:rPr lang="en-US" sz="1500" dirty="0">
                <a:solidFill>
                  <a:schemeClr val="accent6"/>
                </a:solidFill>
              </a:rPr>
              <a:t>Deliver a better standard of care</a:t>
            </a:r>
            <a:endParaRPr lang="en-US" sz="1500" kern="1200" dirty="0">
              <a:solidFill>
                <a:schemeClr val="accent6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5C4A8E04-EE09-F11F-2AA1-D32F4E4F0EB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</p:spPr>
        <p:txBody>
          <a:bodyPr/>
          <a:lstStyle/>
          <a:p>
            <a:r>
              <a:rPr lang="en-US" dirty="0"/>
              <a:t>Methods &amp;</a:t>
            </a:r>
          </a:p>
          <a:p>
            <a:r>
              <a:rPr lang="en-US" dirty="0"/>
              <a:t>Regulations</a:t>
            </a:r>
          </a:p>
        </p:txBody>
      </p:sp>
      <p:pic>
        <p:nvPicPr>
          <p:cNvPr id="12" name="Picture Placeholder 11" descr="Abacus with solid fill">
            <a:extLst>
              <a:ext uri="{FF2B5EF4-FFF2-40B4-BE49-F238E27FC236}">
                <a16:creationId xmlns:a16="http://schemas.microsoft.com/office/drawing/2014/main" id="{7E3F96A6-E9B8-CDFD-B29D-19F2616B1B04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>
          <a:xfrm>
            <a:off x="5770563" y="2111375"/>
            <a:ext cx="703262" cy="703263"/>
          </a:xfrm>
        </p:spPr>
      </p:pic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934E7877-C0F6-908C-916F-4F13317A0E1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</p:spPr>
        <p:txBody>
          <a:bodyPr/>
          <a:lstStyle/>
          <a:p>
            <a:r>
              <a:rPr lang="en-US" dirty="0"/>
              <a:t>Adhere to  set established laws and organizations' rules</a:t>
            </a:r>
          </a:p>
        </p:txBody>
      </p:sp>
      <p:sp>
        <p:nvSpPr>
          <p:cNvPr id="31" name="Text Placeholder 13">
            <a:extLst>
              <a:ext uri="{FF2B5EF4-FFF2-40B4-BE49-F238E27FC236}">
                <a16:creationId xmlns:a16="http://schemas.microsoft.com/office/drawing/2014/main" id="{525C7574-9820-B0C7-9A42-2A38997131FB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</p:spPr>
        <p:txBody>
          <a:bodyPr/>
          <a:lstStyle/>
          <a:p>
            <a:r>
              <a:rPr lang="en-US" dirty="0"/>
              <a:t>Demonstrate</a:t>
            </a:r>
          </a:p>
        </p:txBody>
      </p:sp>
      <p:pic>
        <p:nvPicPr>
          <p:cNvPr id="14" name="Picture Placeholder 13" descr="Stethoscope with solid fill">
            <a:extLst>
              <a:ext uri="{FF2B5EF4-FFF2-40B4-BE49-F238E27FC236}">
                <a16:creationId xmlns:a16="http://schemas.microsoft.com/office/drawing/2014/main" id="{3579BAC9-6CB2-A4E1-87D9-651647BF8C5F}"/>
              </a:ext>
            </a:extLst>
          </p:cNvPr>
          <p:cNvPicPr>
            <a:picLocks noGrp="1" noChangeAspect="1"/>
          </p:cNvPicPr>
          <p:nvPr>
            <p:ph type="pic" sz="quarter" idx="25"/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t="113" b="113"/>
          <a:stretch>
            <a:fillRect/>
          </a:stretch>
        </p:blipFill>
        <p:spPr>
          <a:xfrm>
            <a:off x="7985125" y="2111375"/>
            <a:ext cx="704850" cy="703263"/>
          </a:xfrm>
        </p:spPr>
      </p:pic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48097E3A-B672-CD83-5F3B-18DF2E83730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</p:spPr>
        <p:txBody>
          <a:bodyPr/>
          <a:lstStyle/>
          <a:p>
            <a:r>
              <a:rPr lang="en-US" dirty="0"/>
              <a:t>Capable of good practice</a:t>
            </a:r>
          </a:p>
          <a:p>
            <a:r>
              <a:rPr lang="en-US" dirty="0"/>
              <a:t>Develop confidence and good judgement.</a:t>
            </a:r>
          </a:p>
          <a:p>
            <a:endParaRPr lang="en-US" dirty="0"/>
          </a:p>
        </p:txBody>
      </p:sp>
      <p:sp>
        <p:nvSpPr>
          <p:cNvPr id="37" name="Text Placeholder 16">
            <a:extLst>
              <a:ext uri="{FF2B5EF4-FFF2-40B4-BE49-F238E27FC236}">
                <a16:creationId xmlns:a16="http://schemas.microsoft.com/office/drawing/2014/main" id="{0A50BBDB-A961-1EC7-B6DC-55756C4691B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</p:spPr>
        <p:txBody>
          <a:bodyPr/>
          <a:lstStyle/>
          <a:p>
            <a:r>
              <a:rPr lang="en-US" dirty="0"/>
              <a:t>Health Promotion</a:t>
            </a:r>
          </a:p>
        </p:txBody>
      </p:sp>
      <p:pic>
        <p:nvPicPr>
          <p:cNvPr id="18" name="Picture Placeholder 17" descr="Care with solid fill">
            <a:extLst>
              <a:ext uri="{FF2B5EF4-FFF2-40B4-BE49-F238E27FC236}">
                <a16:creationId xmlns:a16="http://schemas.microsoft.com/office/drawing/2014/main" id="{2AB39BA4-09C1-2B6B-D442-A8CAC177F43A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t="113" b="113"/>
          <a:stretch>
            <a:fillRect/>
          </a:stretch>
        </p:blipFill>
        <p:spPr>
          <a:xfrm>
            <a:off x="10201275" y="2111375"/>
            <a:ext cx="704850" cy="703263"/>
          </a:xfrm>
        </p:spPr>
      </p:pic>
      <p:sp>
        <p:nvSpPr>
          <p:cNvPr id="41" name="Text Placeholder 18">
            <a:extLst>
              <a:ext uri="{FF2B5EF4-FFF2-40B4-BE49-F238E27FC236}">
                <a16:creationId xmlns:a16="http://schemas.microsoft.com/office/drawing/2014/main" id="{3A1754BD-ABCB-027A-EA9B-A2139221FA0F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</p:spPr>
        <p:txBody>
          <a:bodyPr/>
          <a:lstStyle/>
          <a:p>
            <a:r>
              <a:rPr lang="en-US" dirty="0"/>
              <a:t>Informing individuals and empowering change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B182ACB8-0C2E-6925-75B3-9387278C2B7E}"/>
              </a:ext>
            </a:extLst>
          </p:cNvPr>
          <p:cNvSpPr txBox="1"/>
          <p:nvPr/>
        </p:nvSpPr>
        <p:spPr>
          <a:xfrm>
            <a:off x="457200" y="5881255"/>
            <a:ext cx="110563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(McClean </a:t>
            </a:r>
            <a:r>
              <a:rPr lang="en-GB" i="1" dirty="0"/>
              <a:t>et al</a:t>
            </a:r>
            <a:r>
              <a:rPr lang="en-GB" dirty="0"/>
              <a:t>, 2019: Polit and Hungler, 1996: Wilson-Barnett, &amp; Clark, 1993: Dingwall and, </a:t>
            </a:r>
            <a:r>
              <a:rPr lang="en-GB" dirty="0" err="1"/>
              <a:t>Staniland</a:t>
            </a:r>
            <a:r>
              <a:rPr lang="en-GB" dirty="0"/>
              <a:t>, 2020: Moule, 2021)</a:t>
            </a:r>
          </a:p>
        </p:txBody>
      </p:sp>
    </p:spTree>
    <p:extLst>
      <p:ext uri="{BB962C8B-B14F-4D97-AF65-F5344CB8AC3E}">
        <p14:creationId xmlns:p14="http://schemas.microsoft.com/office/powerpoint/2010/main" val="151056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0042D4-8755-F26E-F118-A991FB3B60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62157" y="902871"/>
            <a:ext cx="4657079" cy="768096"/>
          </a:xfrm>
        </p:spPr>
        <p:txBody>
          <a:bodyPr/>
          <a:lstStyle/>
          <a:p>
            <a:pPr algn="ctr"/>
            <a:r>
              <a:rPr lang="en-GB" sz="2400" dirty="0"/>
              <a:t>Cardiovascular disease (CVD)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D64D9E-C2C8-7563-1C3D-1A42C676DE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16637"/>
            <a:ext cx="3203847" cy="55844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 widespread term for any irregular functions of the heart, the surrounding blood vessels, or arteries, (</a:t>
            </a:r>
            <a:r>
              <a:rPr lang="en-GB" sz="1600" dirty="0" err="1"/>
              <a:t>Papageorgiou’s</a:t>
            </a:r>
            <a:r>
              <a:rPr lang="en-GB" sz="1600" dirty="0"/>
              <a:t>, 2016).</a:t>
            </a:r>
          </a:p>
        </p:txBody>
      </p:sp>
      <p:pic>
        <p:nvPicPr>
          <p:cNvPr id="7" name="Graphic 6" descr="Heart organ outline">
            <a:extLst>
              <a:ext uri="{FF2B5EF4-FFF2-40B4-BE49-F238E27FC236}">
                <a16:creationId xmlns:a16="http://schemas.microsoft.com/office/drawing/2014/main" id="{09EC0E0D-E08D-03C7-CF3E-0033B8297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256827" y="3662568"/>
            <a:ext cx="1345096" cy="1345096"/>
          </a:xfrm>
          <a:prstGeom prst="rect">
            <a:avLst/>
          </a:prstGeom>
        </p:spPr>
      </p:pic>
      <p:pic>
        <p:nvPicPr>
          <p:cNvPr id="9" name="Graphic 8" descr="Lungs outline">
            <a:extLst>
              <a:ext uri="{FF2B5EF4-FFF2-40B4-BE49-F238E27FC236}">
                <a16:creationId xmlns:a16="http://schemas.microsoft.com/office/drawing/2014/main" id="{96658696-D053-6160-B234-45DBE0DC97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601923" y="5146813"/>
            <a:ext cx="1485834" cy="1485834"/>
          </a:xfrm>
          <a:prstGeom prst="rect">
            <a:avLst/>
          </a:prstGeom>
        </p:spPr>
      </p:pic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F3E2C4E8-3884-AD2C-148E-B76458AE32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33709321"/>
              </p:ext>
            </p:extLst>
          </p:nvPr>
        </p:nvGraphicFramePr>
        <p:xfrm>
          <a:off x="3609009" y="304800"/>
          <a:ext cx="8128000" cy="5833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  <p:pic>
        <p:nvPicPr>
          <p:cNvPr id="11" name="Graphic 10" descr="Medical outline">
            <a:extLst>
              <a:ext uri="{FF2B5EF4-FFF2-40B4-BE49-F238E27FC236}">
                <a16:creationId xmlns:a16="http://schemas.microsoft.com/office/drawing/2014/main" id="{B05CD841-A62D-27B9-830A-6B4080BC9C2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3609009" y="188281"/>
            <a:ext cx="1782417" cy="1782417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9356B974-394B-CE0A-90F9-2B818DC91C26}"/>
              </a:ext>
            </a:extLst>
          </p:cNvPr>
          <p:cNvSpPr txBox="1"/>
          <p:nvPr/>
        </p:nvSpPr>
        <p:spPr>
          <a:xfrm>
            <a:off x="3609008" y="6064603"/>
            <a:ext cx="85829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World Health Organisation, 2021:The Office of National Statistics, 2022: Gov.UK, 2014:</a:t>
            </a:r>
          </a:p>
          <a:p>
            <a:r>
              <a:rPr lang="en-GB" dirty="0"/>
              <a:t>British Heart Foundation, 2022) </a:t>
            </a:r>
          </a:p>
        </p:txBody>
      </p:sp>
      <p:pic>
        <p:nvPicPr>
          <p:cNvPr id="20" name="Graphic 19" descr="Earth globe: Americas with solid fill">
            <a:extLst>
              <a:ext uri="{FF2B5EF4-FFF2-40B4-BE49-F238E27FC236}">
                <a16:creationId xmlns:a16="http://schemas.microsoft.com/office/drawing/2014/main" id="{DB314B7F-B218-F749-0BD3-CA09E7E45000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9916810" y="3805273"/>
            <a:ext cx="2080825" cy="2080825"/>
          </a:xfrm>
          <a:prstGeom prst="rect">
            <a:avLst/>
          </a:prstGeom>
        </p:spPr>
      </p:pic>
      <p:pic>
        <p:nvPicPr>
          <p:cNvPr id="22" name="Graphic 21" descr="Gold bars outline">
            <a:extLst>
              <a:ext uri="{FF2B5EF4-FFF2-40B4-BE49-F238E27FC236}">
                <a16:creationId xmlns:a16="http://schemas.microsoft.com/office/drawing/2014/main" id="{1496788B-C0C4-AB97-E2EE-F4A59CB3F60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4593645" y="4442018"/>
            <a:ext cx="1409589" cy="1409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4037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552" y="209119"/>
            <a:ext cx="7013448" cy="1627632"/>
          </a:xfrm>
        </p:spPr>
        <p:txBody>
          <a:bodyPr/>
          <a:lstStyle/>
          <a:p>
            <a:pPr algn="ctr"/>
            <a:r>
              <a:rPr lang="en-US" dirty="0"/>
              <a:t>Factors of </a:t>
            </a:r>
            <a:r>
              <a:rPr lang="en-US" dirty="0" err="1"/>
              <a:t>cvd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BD890-6A99-C160-C084-2916E231071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064081" y="1318964"/>
            <a:ext cx="3932238" cy="58896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dirty="0"/>
              <a:t>Ageing population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CF90BC6-1753-D341-CC9D-F0E8FDD95172}"/>
              </a:ext>
            </a:extLst>
          </p:cNvPr>
          <p:cNvSpPr txBox="1"/>
          <p:nvPr/>
        </p:nvSpPr>
        <p:spPr>
          <a:xfrm>
            <a:off x="2832917" y="3330064"/>
            <a:ext cx="772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68% of men in the UK are obese or overweight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724CD9-D511-1A26-DD56-CF70201C9C5A}"/>
              </a:ext>
            </a:extLst>
          </p:cNvPr>
          <p:cNvSpPr txBox="1"/>
          <p:nvPr/>
        </p:nvSpPr>
        <p:spPr>
          <a:xfrm>
            <a:off x="3973532" y="2301766"/>
            <a:ext cx="81491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60% of women in the UK are obese or overweight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0783016-81D9-7997-CCC7-8ACB51FF33F0}"/>
              </a:ext>
            </a:extLst>
          </p:cNvPr>
          <p:cNvSpPr txBox="1"/>
          <p:nvPr/>
        </p:nvSpPr>
        <p:spPr>
          <a:xfrm>
            <a:off x="7368209" y="6279549"/>
            <a:ext cx="5114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(Health Expert, 2022)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1A4C3D5-F428-B7A2-59AA-FF364AD6B783}"/>
              </a:ext>
            </a:extLst>
          </p:cNvPr>
          <p:cNvSpPr txBox="1"/>
          <p:nvPr/>
        </p:nvSpPr>
        <p:spPr>
          <a:xfrm>
            <a:off x="4280452" y="4684618"/>
            <a:ext cx="67851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Higher risk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2632A82-73AA-58BD-C121-81DEF644A15B}"/>
              </a:ext>
            </a:extLst>
          </p:cNvPr>
          <p:cNvSpPr txBox="1"/>
          <p:nvPr/>
        </p:nvSpPr>
        <p:spPr>
          <a:xfrm>
            <a:off x="5478249" y="5712543"/>
            <a:ext cx="43895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Straining resources</a:t>
            </a:r>
          </a:p>
        </p:txBody>
      </p:sp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148BBB-930E-484C-8A15-56B1CF3E5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552" y="142858"/>
            <a:ext cx="7013448" cy="588662"/>
          </a:xfrm>
        </p:spPr>
        <p:txBody>
          <a:bodyPr/>
          <a:lstStyle/>
          <a:p>
            <a:pPr algn="ctr"/>
            <a:r>
              <a:rPr lang="en-GB" dirty="0"/>
              <a:t>Factors of CVD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A0F1C-95DE-29D7-D769-1582CE875B6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985468" y="1194214"/>
            <a:ext cx="6947452" cy="58896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</a:rPr>
              <a:t>Psaltopouplou</a:t>
            </a:r>
            <a:r>
              <a:rPr lang="en-GB" sz="2000" dirty="0">
                <a:solidFill>
                  <a:schemeClr val="tx1"/>
                </a:solidFill>
              </a:rPr>
              <a:t> </a:t>
            </a:r>
            <a:r>
              <a:rPr lang="en-GB" sz="2000" i="1" dirty="0">
                <a:solidFill>
                  <a:schemeClr val="tx1"/>
                </a:solidFill>
              </a:rPr>
              <a:t>et al.</a:t>
            </a:r>
            <a:r>
              <a:rPr lang="en-GB" sz="2000" dirty="0">
                <a:solidFill>
                  <a:schemeClr val="tx1"/>
                </a:solidFill>
              </a:rPr>
              <a:t> (2017) </a:t>
            </a:r>
            <a:r>
              <a:rPr lang="en-GB" sz="2000" dirty="0"/>
              <a:t>determined a major factor in developing CVD was the socioeconomic status of individuals.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C4A372-96BB-F4A6-6852-CB89672EFC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7</a:t>
            </a:fld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5EF9CCE-9FE4-464A-AD3A-E98E6D79E3FC}"/>
              </a:ext>
            </a:extLst>
          </p:cNvPr>
          <p:cNvSpPr txBox="1"/>
          <p:nvPr/>
        </p:nvSpPr>
        <p:spPr>
          <a:xfrm>
            <a:off x="3289058" y="2413337"/>
            <a:ext cx="726219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Heart diseases associated with social deprivation are they are more likely to experience mental distress: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6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Less-than-ideal habits, such as smoking, alcohol, physical inactivity and greater intake of processed foods.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6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Putting them at a higher risk of developing abnormal cardiac issues.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DF93E46-A15F-EAC9-61B5-73E7BD665DBC}"/>
              </a:ext>
            </a:extLst>
          </p:cNvPr>
          <p:cNvSpPr txBox="1"/>
          <p:nvPr/>
        </p:nvSpPr>
        <p:spPr>
          <a:xfrm>
            <a:off x="4002157" y="5074824"/>
            <a:ext cx="78055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Individuals from a lower socioeconomic background are six times more likely to die prematurity from CVD in the UK</a:t>
            </a:r>
            <a:r>
              <a:rPr lang="en-GB" dirty="0"/>
              <a:t>, (The National </a:t>
            </a:r>
            <a:r>
              <a:rPr lang="en-GB" dirty="0" err="1"/>
              <a:t>Insititute</a:t>
            </a:r>
            <a:r>
              <a:rPr lang="en-GB" dirty="0"/>
              <a:t> for Health Care Research, 2022)</a:t>
            </a:r>
          </a:p>
        </p:txBody>
      </p:sp>
    </p:spTree>
    <p:extLst>
      <p:ext uri="{BB962C8B-B14F-4D97-AF65-F5344CB8AC3E}">
        <p14:creationId xmlns:p14="http://schemas.microsoft.com/office/powerpoint/2010/main" val="26668445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4964B-2D3B-B949-C082-1CA9B6CDD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3797" y="166624"/>
            <a:ext cx="6766560" cy="768096"/>
          </a:xfrm>
        </p:spPr>
        <p:txBody>
          <a:bodyPr/>
          <a:lstStyle/>
          <a:p>
            <a:pPr algn="ctr"/>
            <a:r>
              <a:rPr lang="en-GB" dirty="0"/>
              <a:t>Tackling CVD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F09AA-2FC3-8430-9C67-029B2CF85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4684" y="1460213"/>
            <a:ext cx="7636168" cy="1634611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tx1"/>
                </a:solidFill>
              </a:rPr>
              <a:t>Bhatnagar </a:t>
            </a:r>
            <a:r>
              <a:rPr lang="en-GB" sz="1600" i="1" dirty="0">
                <a:solidFill>
                  <a:schemeClr val="tx1"/>
                </a:solidFill>
              </a:rPr>
              <a:t>et al</a:t>
            </a:r>
            <a:r>
              <a:rPr lang="en-GB" sz="1600" dirty="0">
                <a:solidFill>
                  <a:schemeClr val="tx1"/>
                </a:solidFill>
              </a:rPr>
              <a:t>. (2014) </a:t>
            </a:r>
            <a:r>
              <a:rPr lang="en-GB" sz="1600" dirty="0"/>
              <a:t>concluded mortality rates &amp; individuals suffering with CVD had declined by 69%-76% between 1979 – 2013.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Based upon information gathered from multiple surveys, and Data from general practices such as The Quality and Outcomes Framework and The Health Surveys of England and Scotland.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22156B-2105-055D-F0C8-4C075AB94F84}"/>
              </a:ext>
            </a:extLst>
          </p:cNvPr>
          <p:cNvSpPr txBox="1"/>
          <p:nvPr/>
        </p:nvSpPr>
        <p:spPr>
          <a:xfrm>
            <a:off x="3816626" y="3763176"/>
            <a:ext cx="698893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6"/>
                </a:solidFill>
              </a:rPr>
              <a:t>Advancements in treatments due to research have made this possible;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Blood thinners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Beta blockers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Cardiac Rehabilitation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Drug therapies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accent6"/>
                </a:solidFill>
              </a:rPr>
              <a:t>Angiotensin-converting enzyme (ACE) inhibitors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>
              <a:solidFill>
                <a:schemeClr val="accent6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5887E3F-A98F-9EB0-C7B4-823C31B26359}"/>
              </a:ext>
            </a:extLst>
          </p:cNvPr>
          <p:cNvSpPr txBox="1"/>
          <p:nvPr/>
        </p:nvSpPr>
        <p:spPr>
          <a:xfrm>
            <a:off x="4028661" y="6016487"/>
            <a:ext cx="62020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Welch (2022)</a:t>
            </a:r>
          </a:p>
        </p:txBody>
      </p:sp>
    </p:spTree>
    <p:extLst>
      <p:ext uri="{BB962C8B-B14F-4D97-AF65-F5344CB8AC3E}">
        <p14:creationId xmlns:p14="http://schemas.microsoft.com/office/powerpoint/2010/main" val="345694375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343" y="347472"/>
            <a:ext cx="6766560" cy="768096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282" y="1143795"/>
            <a:ext cx="8244840" cy="2700528"/>
          </a:xfrm>
        </p:spPr>
        <p:txBody>
          <a:bodyPr/>
          <a:lstStyle/>
          <a:p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Clinical research benefits the overall quality of care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Reduces chances of mistakes/errors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Reduces mortality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CVD has high morality rates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CVD can be managed thanks to evidence-based practice from clinical research</a:t>
            </a:r>
          </a:p>
        </p:txBody>
      </p:sp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2E944B-640F-7953-5B6D-C73B63BEC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1992" y="472307"/>
            <a:ext cx="6766560" cy="768096"/>
          </a:xfrm>
        </p:spPr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707FA-1CB3-858F-74D5-584423CD01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407" y="1546925"/>
            <a:ext cx="8384253" cy="4933388"/>
          </a:xfrm>
        </p:spPr>
        <p:txBody>
          <a:bodyPr/>
          <a:lstStyle/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Government could invest in primary prevention programmes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Reduce high-level of salt and saturated fats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Health organizations should invest more in secondary prevention.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5C4AE5-03C1-A82F-A4B0-9B05E202E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980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4978CF-0661-AF2F-8583-1C90BBAFE7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568" y="143852"/>
            <a:ext cx="6874832" cy="667512"/>
          </a:xfrm>
        </p:spPr>
        <p:txBody>
          <a:bodyPr/>
          <a:lstStyle/>
          <a:p>
            <a:r>
              <a:rPr lang="en-GB" dirty="0"/>
              <a:t>References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3B06D58-252F-9B0B-B774-1B978BABCF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5567" y="938518"/>
            <a:ext cx="12056433" cy="5775629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Bhatnager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(2014) ‘Trends in the epidemiology of the cardiovascular disease in the UK.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BMJ Journal Heart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Volume 102. Issue 25.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https://heart.bmj.com/content/102/24/1945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British Heart Foundation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UK Factsheet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https://www.bhf.org.uk/-/media/files/research/heart-statistics/bhf-cvd-statistics---uk-factsheet.pdf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Dahnke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and Dreher, H.M (2016)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Defining Ethics and Applying the Theories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New York: Springer Publishing Company. (Accessed: 11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Dingwall, R, and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Staniland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(2020)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Qualitative Research Methods for Nurses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London. Sage Publications Ltd.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Gov.UK (2014)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Guidance Health matters: preventing cardiovascular disease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https://ukhsa.blog.gov.uk/2019/02/14/health-matters-preventing-cardiovascular-disease/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Health Expert (2022) </a:t>
            </a:r>
            <a:r>
              <a:rPr lang="en-GB" sz="1800" i="1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Obesity Statistics 2022: Facts and Figures in the UK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https://www.healthexpress.co.uk/obesity-statistics-uk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McClean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(2019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 Research Methods for Public Health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London. Sage Publications Ltd.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Morton-Cooper, A. (2000)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Action Research in Health Care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Oxford. Blackwell Science Ltd.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Moule, P. (2021)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Making Sense of Research in Nursing, Health, and Social Care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7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Edition. London. Sage Publication Ltd.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46111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9865F-1E7B-8AE1-F73F-C46AA590E6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27034"/>
            <a:ext cx="6838122" cy="667512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E13C7C-6886-0321-11C7-E037E8E50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0361" y="885509"/>
            <a:ext cx="11773099" cy="5714073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Office of National Statistics. (2022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) Monthly mortality analysis, England, and Wales: June 2022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https://www.ons.gov.uk/peoplepopulationandcommunity/birthsdeathsandmarriages/deaths/bulletins/monthlymortalityanalysisenglandandwales/june2022#leading-causes-of-death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November 22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Papageorgiou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(2016)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Cardiovascular Diseases Genetic Susceptibility, Environmental Factors and Their Interaction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London. Elsevier Science. 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Polit, D.F. and Hungler, B.P. (1996) Essentials of Nursing: Methods, Appraisal and Utilisation. 4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Edition. Philadelphia, Pennsylvania. Lippincott Williams and Wilkins.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 err="1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Psaltopoulou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T </a:t>
            </a:r>
            <a:r>
              <a:rPr lang="en-GB" sz="1800" i="1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et al.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(2017) 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‘Socioeconomic states and risk factors for cardiovascular disease: Impact of dietary mediators’.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Hellenic Journal of Cardiology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Volume 58. Issue 1. Pages 32-42.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https://reader.elsevier.com/reader/sd/pii/S1109966617300404?token=ED407AFBD7F4DABC3D169AE3C2303573A8066D30B88C421CDBE2F486C1A04FF456FB29BA9E4EF88ED247B32181B73FAF&amp;originRegion=eu-west-1&amp;originCreation=20221125163615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November 2022)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Roberts, P and Priest, H. (2010) Healthcare Research: A Handbook for Students and Practitioners. Chichester, West Sussex. John Wiley &amp; Sons Ltd.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National Institute for Health and Care Research (2022) </a:t>
            </a:r>
            <a:r>
              <a:rPr lang="en-GB" sz="1800" i="1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Clinical Research Practitioners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https://www.nihr.ac.uk/health-and-care-professionals/career-development/clinical-research-practitioners.htm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(Accessed: November 6</a:t>
            </a:r>
            <a:r>
              <a:rPr lang="en-GB" sz="1800" u="sng" baseline="3000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2022)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3807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47E3C-56FF-6371-0DEB-7E0D5938D2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0"/>
            <a:ext cx="8319317" cy="667512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36F04C-371F-7F3B-8EDD-7416E54C72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7353" y="670559"/>
            <a:ext cx="11945377" cy="5968779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Wilson-Barnett &amp; Clark, J.M. (1993) Research in health promotion and nursing. Basingstoke. The Macmillan Press Ltd.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Organisation (2021)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cardiovascular diseases (CVDs)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https://www.who.int/news-room/fact-sheets/detail/cardiovascular-diseases-(cvds)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November 20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Welch, A. (2022)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Heart Disease Treatment and Prevention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https://www.everydayhealth.com/heart-disease/treatment-prevention/#:~:text=Lifestyle%20changes%20include%20eating%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3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December 2022)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85417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{BC826799-3A62-4615-9BC3-56A6D91B5C43}tf78438558_win32</Template>
  <TotalTime>1467</TotalTime>
  <Words>1241</Words>
  <Application>Microsoft Office PowerPoint</Application>
  <PresentationFormat>Widescreen</PresentationFormat>
  <Paragraphs>127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 Black</vt:lpstr>
      <vt:lpstr>Calibri</vt:lpstr>
      <vt:lpstr>Courier New</vt:lpstr>
      <vt:lpstr>Sabon Next LT</vt:lpstr>
      <vt:lpstr>Times New Roman</vt:lpstr>
      <vt:lpstr>Office Theme</vt:lpstr>
      <vt:lpstr>The ROLE OF RESEARCH IN HEALTHCARE </vt:lpstr>
      <vt:lpstr>overview</vt:lpstr>
      <vt:lpstr>Purpose of research?</vt:lpstr>
      <vt:lpstr>Clinical research in nursing?</vt:lpstr>
      <vt:lpstr>Cardiovascular disease (CVD)</vt:lpstr>
      <vt:lpstr>Factors of cvd</vt:lpstr>
      <vt:lpstr>Factors of CVD</vt:lpstr>
      <vt:lpstr>Tackling CVD</vt:lpstr>
      <vt:lpstr>conclusion </vt:lpstr>
      <vt:lpstr>Recommendations</vt:lpstr>
      <vt:lpstr>References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RESEARCH IN HEALTHCARE </dc:title>
  <dc:subject/>
  <dc:creator>Courtney Partridge</dc:creator>
  <cp:lastModifiedBy>Courtney Partridge</cp:lastModifiedBy>
  <cp:revision>9</cp:revision>
  <dcterms:created xsi:type="dcterms:W3CDTF">2022-12-06T13:52:15Z</dcterms:created>
  <dcterms:modified xsi:type="dcterms:W3CDTF">2022-12-07T21:18:47Z</dcterms:modified>
</cp:coreProperties>
</file>