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0"/>
  </p:notesMasterIdLst>
  <p:sldIdLst>
    <p:sldId id="1301" r:id="rId2"/>
    <p:sldId id="486" r:id="rId3"/>
    <p:sldId id="487" r:id="rId4"/>
    <p:sldId id="1478" r:id="rId5"/>
    <p:sldId id="1477" r:id="rId6"/>
    <p:sldId id="1479" r:id="rId7"/>
    <p:sldId id="1480" r:id="rId8"/>
    <p:sldId id="1408" r:id="rId9"/>
    <p:sldId id="1467" r:id="rId10"/>
    <p:sldId id="1407" r:id="rId11"/>
    <p:sldId id="1474" r:id="rId12"/>
    <p:sldId id="1391" r:id="rId13"/>
    <p:sldId id="1403" r:id="rId14"/>
    <p:sldId id="1475" r:id="rId15"/>
    <p:sldId id="1308" r:id="rId16"/>
    <p:sldId id="1401" r:id="rId17"/>
    <p:sldId id="1419" r:id="rId18"/>
    <p:sldId id="1471" r:id="rId19"/>
    <p:sldId id="1404" r:id="rId20"/>
    <p:sldId id="1472" r:id="rId21"/>
    <p:sldId id="1405" r:id="rId22"/>
    <p:sldId id="1399" r:id="rId23"/>
    <p:sldId id="1481" r:id="rId24"/>
    <p:sldId id="419" r:id="rId25"/>
    <p:sldId id="1485" r:id="rId26"/>
    <p:sldId id="1486" r:id="rId27"/>
    <p:sldId id="1487" r:id="rId28"/>
    <p:sldId id="256" r:id="rId29"/>
    <p:sldId id="474" r:id="rId30"/>
    <p:sldId id="279" r:id="rId31"/>
    <p:sldId id="361" r:id="rId32"/>
    <p:sldId id="367" r:id="rId33"/>
    <p:sldId id="387" r:id="rId34"/>
    <p:sldId id="388" r:id="rId35"/>
    <p:sldId id="471" r:id="rId36"/>
    <p:sldId id="395" r:id="rId37"/>
    <p:sldId id="396" r:id="rId38"/>
    <p:sldId id="476" r:id="rId39"/>
    <p:sldId id="478" r:id="rId40"/>
    <p:sldId id="429" r:id="rId41"/>
    <p:sldId id="434" r:id="rId42"/>
    <p:sldId id="468" r:id="rId43"/>
    <p:sldId id="451" r:id="rId44"/>
    <p:sldId id="458" r:id="rId45"/>
    <p:sldId id="472" r:id="rId46"/>
    <p:sldId id="373" r:id="rId47"/>
    <p:sldId id="484" r:id="rId48"/>
    <p:sldId id="1612" r:id="rId49"/>
    <p:sldId id="1611" r:id="rId50"/>
    <p:sldId id="375" r:id="rId51"/>
    <p:sldId id="376" r:id="rId52"/>
    <p:sldId id="377" r:id="rId53"/>
    <p:sldId id="381" r:id="rId54"/>
    <p:sldId id="481" r:id="rId55"/>
    <p:sldId id="1610" r:id="rId56"/>
    <p:sldId id="1613" r:id="rId57"/>
    <p:sldId id="380" r:id="rId58"/>
    <p:sldId id="1609" r:id="rId59"/>
    <p:sldId id="470" r:id="rId60"/>
    <p:sldId id="441" r:id="rId61"/>
    <p:sldId id="442" r:id="rId62"/>
    <p:sldId id="443" r:id="rId63"/>
    <p:sldId id="473" r:id="rId64"/>
    <p:sldId id="490" r:id="rId65"/>
    <p:sldId id="489" r:id="rId66"/>
    <p:sldId id="491" r:id="rId67"/>
    <p:sldId id="1615" r:id="rId68"/>
    <p:sldId id="268" r:id="rId69"/>
    <p:sldId id="266" r:id="rId70"/>
    <p:sldId id="272" r:id="rId71"/>
    <p:sldId id="278" r:id="rId72"/>
    <p:sldId id="277" r:id="rId73"/>
    <p:sldId id="283" r:id="rId74"/>
    <p:sldId id="290" r:id="rId75"/>
    <p:sldId id="1618" r:id="rId76"/>
    <p:sldId id="492" r:id="rId77"/>
    <p:sldId id="1614" r:id="rId78"/>
    <p:sldId id="493"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3B87"/>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5FB7C-776A-4CDB-A715-8DE34B66AE60}" v="8" dt="2022-02-09T15:56:37.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687"/>
    <p:restoredTop sz="88455"/>
  </p:normalViewPr>
  <p:slideViewPr>
    <p:cSldViewPr snapToGrid="0" snapToObjects="1">
      <p:cViewPr varScale="1">
        <p:scale>
          <a:sx n="78" d="100"/>
          <a:sy n="78" d="100"/>
        </p:scale>
        <p:origin x="5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AF349F-13A4-42B6-AB13-FCB20FDAB81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D2C13B1-C5C0-4CBF-A11B-58549F694977}">
      <dgm:prSet/>
      <dgm:spPr/>
      <dgm:t>
        <a:bodyPr/>
        <a:lstStyle/>
        <a:p>
          <a:r>
            <a:rPr lang="en-US"/>
            <a:t>“On average, teachers only wait 0.7 and 1.4 seconds after asking a question” (Stahl, 1994). </a:t>
          </a:r>
        </a:p>
      </dgm:t>
    </dgm:pt>
    <dgm:pt modelId="{D6CD8E9C-6384-4E4B-9125-548A8136B122}" type="parTrans" cxnId="{3A4A17EE-1C38-4622-88F0-73BED9B20CB8}">
      <dgm:prSet/>
      <dgm:spPr/>
      <dgm:t>
        <a:bodyPr/>
        <a:lstStyle/>
        <a:p>
          <a:endParaRPr lang="en-US"/>
        </a:p>
      </dgm:t>
    </dgm:pt>
    <dgm:pt modelId="{38CF9939-93AF-4D33-8BAD-010D5FFAD449}" type="sibTrans" cxnId="{3A4A17EE-1C38-4622-88F0-73BED9B20CB8}">
      <dgm:prSet/>
      <dgm:spPr/>
      <dgm:t>
        <a:bodyPr/>
        <a:lstStyle/>
        <a:p>
          <a:endParaRPr lang="en-US"/>
        </a:p>
      </dgm:t>
    </dgm:pt>
    <dgm:pt modelId="{34BAE588-6B79-44CE-A354-D504E3E8F6FA}">
      <dgm:prSet/>
      <dgm:spPr/>
      <dgm:t>
        <a:bodyPr/>
        <a:lstStyle/>
        <a:p>
          <a:r>
            <a:rPr lang="en-US"/>
            <a:t>Rhaid i chi fod yn synhwyrol wrth ofyn am atebion.</a:t>
          </a:r>
        </a:p>
      </dgm:t>
    </dgm:pt>
    <dgm:pt modelId="{A8E5F1CC-D8B4-40DE-9C62-7E085A6DEC8D}" type="parTrans" cxnId="{2CBE5550-3EEC-4D66-951E-D2D58F53AEF7}">
      <dgm:prSet/>
      <dgm:spPr/>
      <dgm:t>
        <a:bodyPr/>
        <a:lstStyle/>
        <a:p>
          <a:endParaRPr lang="en-US"/>
        </a:p>
      </dgm:t>
    </dgm:pt>
    <dgm:pt modelId="{40615683-777A-4533-A394-B696127336A5}" type="sibTrans" cxnId="{2CBE5550-3EEC-4D66-951E-D2D58F53AEF7}">
      <dgm:prSet/>
      <dgm:spPr/>
      <dgm:t>
        <a:bodyPr/>
        <a:lstStyle/>
        <a:p>
          <a:endParaRPr lang="en-US"/>
        </a:p>
      </dgm:t>
    </dgm:pt>
    <dgm:pt modelId="{F23C2475-2BA7-47D7-BBF6-EC1658845B80}">
      <dgm:prSet/>
      <dgm:spPr/>
      <dgm:t>
        <a:bodyPr/>
        <a:lstStyle/>
        <a:p>
          <a:r>
            <a:rPr lang="en-US" dirty="0" err="1"/>
            <a:t>Cywiro</a:t>
          </a:r>
          <a:r>
            <a:rPr lang="en-US" dirty="0"/>
            <a:t>: </a:t>
          </a:r>
          <a:r>
            <a:rPr lang="en-US" dirty="0" err="1"/>
            <a:t>rhaid</a:t>
          </a:r>
          <a:r>
            <a:rPr lang="en-US" dirty="0"/>
            <a:t> </a:t>
          </a:r>
          <a:r>
            <a:rPr lang="en-US" dirty="0" err="1"/>
            <a:t>creu</a:t>
          </a:r>
          <a:r>
            <a:rPr lang="en-US" dirty="0"/>
            <a:t> </a:t>
          </a:r>
          <a:r>
            <a:rPr lang="en-US" dirty="0" err="1"/>
            <a:t>awyrgylch</a:t>
          </a:r>
          <a:r>
            <a:rPr lang="en-US" dirty="0"/>
            <a:t> </a:t>
          </a:r>
          <a:r>
            <a:rPr lang="en-US" dirty="0" err="1"/>
            <a:t>positif</a:t>
          </a:r>
          <a:endParaRPr lang="en-US" dirty="0"/>
        </a:p>
      </dgm:t>
    </dgm:pt>
    <dgm:pt modelId="{6FA208BB-4E95-4D00-901B-ACEB8B712A0D}" type="parTrans" cxnId="{44619EB3-5B0C-4783-BD83-9088F26C6395}">
      <dgm:prSet/>
      <dgm:spPr/>
      <dgm:t>
        <a:bodyPr/>
        <a:lstStyle/>
        <a:p>
          <a:endParaRPr lang="en-US"/>
        </a:p>
      </dgm:t>
    </dgm:pt>
    <dgm:pt modelId="{83D2324C-0AFC-44BA-AD33-DAD913E3D899}" type="sibTrans" cxnId="{44619EB3-5B0C-4783-BD83-9088F26C6395}">
      <dgm:prSet/>
      <dgm:spPr/>
      <dgm:t>
        <a:bodyPr/>
        <a:lstStyle/>
        <a:p>
          <a:endParaRPr lang="en-US"/>
        </a:p>
      </dgm:t>
    </dgm:pt>
    <dgm:pt modelId="{D6B25566-2625-4D6B-8DA2-B6F1540E6BD8}">
      <dgm:prSet/>
      <dgm:spPr/>
      <dgm:t>
        <a:bodyPr/>
        <a:lstStyle/>
        <a:p>
          <a:r>
            <a:rPr lang="en-US"/>
            <a:t>Gofyn i’r dysgwyr ymhelaethu i brofi dealltwriaeth</a:t>
          </a:r>
        </a:p>
      </dgm:t>
    </dgm:pt>
    <dgm:pt modelId="{D70B489D-13D2-46FA-B9CB-4158B1DE18C8}" type="parTrans" cxnId="{7921A764-5A1E-46BB-8671-08F6239D4D7A}">
      <dgm:prSet/>
      <dgm:spPr/>
      <dgm:t>
        <a:bodyPr/>
        <a:lstStyle/>
        <a:p>
          <a:endParaRPr lang="en-US"/>
        </a:p>
      </dgm:t>
    </dgm:pt>
    <dgm:pt modelId="{E6C154DB-5693-42EE-A74C-D7CAF93B3970}" type="sibTrans" cxnId="{7921A764-5A1E-46BB-8671-08F6239D4D7A}">
      <dgm:prSet/>
      <dgm:spPr/>
      <dgm:t>
        <a:bodyPr/>
        <a:lstStyle/>
        <a:p>
          <a:endParaRPr lang="en-US"/>
        </a:p>
      </dgm:t>
    </dgm:pt>
    <dgm:pt modelId="{75A58E99-5486-42A6-8775-DD8CDCB067EA}">
      <dgm:prSet/>
      <dgm:spPr/>
      <dgm:t>
        <a:bodyPr/>
        <a:lstStyle/>
        <a:p>
          <a:r>
            <a:rPr lang="en-US"/>
            <a:t>Cwestiynau Enwebiedig / an-enwebiedig</a:t>
          </a:r>
          <a:br>
            <a:rPr lang="en-US"/>
          </a:br>
          <a:endParaRPr lang="en-US"/>
        </a:p>
      </dgm:t>
    </dgm:pt>
    <dgm:pt modelId="{70841C19-31C0-443C-9441-359BB48C3104}" type="parTrans" cxnId="{2C5D0D51-33D0-45B4-AF12-6FB6DC863266}">
      <dgm:prSet/>
      <dgm:spPr/>
      <dgm:t>
        <a:bodyPr/>
        <a:lstStyle/>
        <a:p>
          <a:endParaRPr lang="en-US"/>
        </a:p>
      </dgm:t>
    </dgm:pt>
    <dgm:pt modelId="{025D41FA-15E9-4126-9FB3-1B8262F79CEF}" type="sibTrans" cxnId="{2C5D0D51-33D0-45B4-AF12-6FB6DC863266}">
      <dgm:prSet/>
      <dgm:spPr/>
      <dgm:t>
        <a:bodyPr/>
        <a:lstStyle/>
        <a:p>
          <a:endParaRPr lang="en-US"/>
        </a:p>
      </dgm:t>
    </dgm:pt>
    <dgm:pt modelId="{759A6BFC-94AF-C24A-A5AB-B6C158AF2748}" type="pres">
      <dgm:prSet presAssocID="{BEAF349F-13A4-42B6-AB13-FCB20FDAB812}" presName="outerComposite" presStyleCnt="0">
        <dgm:presLayoutVars>
          <dgm:chMax val="5"/>
          <dgm:dir/>
          <dgm:resizeHandles val="exact"/>
        </dgm:presLayoutVars>
      </dgm:prSet>
      <dgm:spPr/>
    </dgm:pt>
    <dgm:pt modelId="{6CB61732-4B3E-6746-A123-976DFAFB774A}" type="pres">
      <dgm:prSet presAssocID="{BEAF349F-13A4-42B6-AB13-FCB20FDAB812}" presName="dummyMaxCanvas" presStyleCnt="0">
        <dgm:presLayoutVars/>
      </dgm:prSet>
      <dgm:spPr/>
    </dgm:pt>
    <dgm:pt modelId="{47D897BF-FF7C-134B-8693-4E55C5FD3F04}" type="pres">
      <dgm:prSet presAssocID="{BEAF349F-13A4-42B6-AB13-FCB20FDAB812}" presName="FiveNodes_1" presStyleLbl="node1" presStyleIdx="0" presStyleCnt="5">
        <dgm:presLayoutVars>
          <dgm:bulletEnabled val="1"/>
        </dgm:presLayoutVars>
      </dgm:prSet>
      <dgm:spPr/>
    </dgm:pt>
    <dgm:pt modelId="{5B4B7D9B-E033-1047-ADAB-E717FD01E0AD}" type="pres">
      <dgm:prSet presAssocID="{BEAF349F-13A4-42B6-AB13-FCB20FDAB812}" presName="FiveNodes_2" presStyleLbl="node1" presStyleIdx="1" presStyleCnt="5">
        <dgm:presLayoutVars>
          <dgm:bulletEnabled val="1"/>
        </dgm:presLayoutVars>
      </dgm:prSet>
      <dgm:spPr/>
    </dgm:pt>
    <dgm:pt modelId="{3F839149-A8AA-494B-B5F8-D597237F64BF}" type="pres">
      <dgm:prSet presAssocID="{BEAF349F-13A4-42B6-AB13-FCB20FDAB812}" presName="FiveNodes_3" presStyleLbl="node1" presStyleIdx="2" presStyleCnt="5">
        <dgm:presLayoutVars>
          <dgm:bulletEnabled val="1"/>
        </dgm:presLayoutVars>
      </dgm:prSet>
      <dgm:spPr/>
    </dgm:pt>
    <dgm:pt modelId="{AA1BE1BF-12C1-B649-976F-EB3509CAE8B2}" type="pres">
      <dgm:prSet presAssocID="{BEAF349F-13A4-42B6-AB13-FCB20FDAB812}" presName="FiveNodes_4" presStyleLbl="node1" presStyleIdx="3" presStyleCnt="5">
        <dgm:presLayoutVars>
          <dgm:bulletEnabled val="1"/>
        </dgm:presLayoutVars>
      </dgm:prSet>
      <dgm:spPr/>
    </dgm:pt>
    <dgm:pt modelId="{ED52D13E-3A91-984F-A01D-F1264D027282}" type="pres">
      <dgm:prSet presAssocID="{BEAF349F-13A4-42B6-AB13-FCB20FDAB812}" presName="FiveNodes_5" presStyleLbl="node1" presStyleIdx="4" presStyleCnt="5">
        <dgm:presLayoutVars>
          <dgm:bulletEnabled val="1"/>
        </dgm:presLayoutVars>
      </dgm:prSet>
      <dgm:spPr/>
    </dgm:pt>
    <dgm:pt modelId="{3461F39E-30B0-DB4C-997C-782BC3A323B1}" type="pres">
      <dgm:prSet presAssocID="{BEAF349F-13A4-42B6-AB13-FCB20FDAB812}" presName="FiveConn_1-2" presStyleLbl="fgAccFollowNode1" presStyleIdx="0" presStyleCnt="4">
        <dgm:presLayoutVars>
          <dgm:bulletEnabled val="1"/>
        </dgm:presLayoutVars>
      </dgm:prSet>
      <dgm:spPr/>
    </dgm:pt>
    <dgm:pt modelId="{E68A2AF3-82D3-DF47-83AA-E73CB5F56795}" type="pres">
      <dgm:prSet presAssocID="{BEAF349F-13A4-42B6-AB13-FCB20FDAB812}" presName="FiveConn_2-3" presStyleLbl="fgAccFollowNode1" presStyleIdx="1" presStyleCnt="4">
        <dgm:presLayoutVars>
          <dgm:bulletEnabled val="1"/>
        </dgm:presLayoutVars>
      </dgm:prSet>
      <dgm:spPr/>
    </dgm:pt>
    <dgm:pt modelId="{B0360697-9A85-D54C-812A-4904484B635A}" type="pres">
      <dgm:prSet presAssocID="{BEAF349F-13A4-42B6-AB13-FCB20FDAB812}" presName="FiveConn_3-4" presStyleLbl="fgAccFollowNode1" presStyleIdx="2" presStyleCnt="4">
        <dgm:presLayoutVars>
          <dgm:bulletEnabled val="1"/>
        </dgm:presLayoutVars>
      </dgm:prSet>
      <dgm:spPr/>
    </dgm:pt>
    <dgm:pt modelId="{191E9436-AE0E-4745-B413-6C30DC1849EB}" type="pres">
      <dgm:prSet presAssocID="{BEAF349F-13A4-42B6-AB13-FCB20FDAB812}" presName="FiveConn_4-5" presStyleLbl="fgAccFollowNode1" presStyleIdx="3" presStyleCnt="4">
        <dgm:presLayoutVars>
          <dgm:bulletEnabled val="1"/>
        </dgm:presLayoutVars>
      </dgm:prSet>
      <dgm:spPr/>
    </dgm:pt>
    <dgm:pt modelId="{8EF95276-0D99-E845-955A-F724E8363435}" type="pres">
      <dgm:prSet presAssocID="{BEAF349F-13A4-42B6-AB13-FCB20FDAB812}" presName="FiveNodes_1_text" presStyleLbl="node1" presStyleIdx="4" presStyleCnt="5">
        <dgm:presLayoutVars>
          <dgm:bulletEnabled val="1"/>
        </dgm:presLayoutVars>
      </dgm:prSet>
      <dgm:spPr/>
    </dgm:pt>
    <dgm:pt modelId="{A706C923-827D-DA47-9126-05262D51FE71}" type="pres">
      <dgm:prSet presAssocID="{BEAF349F-13A4-42B6-AB13-FCB20FDAB812}" presName="FiveNodes_2_text" presStyleLbl="node1" presStyleIdx="4" presStyleCnt="5">
        <dgm:presLayoutVars>
          <dgm:bulletEnabled val="1"/>
        </dgm:presLayoutVars>
      </dgm:prSet>
      <dgm:spPr/>
    </dgm:pt>
    <dgm:pt modelId="{1C0C1EE0-E16D-8941-9A28-39ADFB268260}" type="pres">
      <dgm:prSet presAssocID="{BEAF349F-13A4-42B6-AB13-FCB20FDAB812}" presName="FiveNodes_3_text" presStyleLbl="node1" presStyleIdx="4" presStyleCnt="5">
        <dgm:presLayoutVars>
          <dgm:bulletEnabled val="1"/>
        </dgm:presLayoutVars>
      </dgm:prSet>
      <dgm:spPr/>
    </dgm:pt>
    <dgm:pt modelId="{FFD10A35-B5A3-634C-9E63-E48AEE667A46}" type="pres">
      <dgm:prSet presAssocID="{BEAF349F-13A4-42B6-AB13-FCB20FDAB812}" presName="FiveNodes_4_text" presStyleLbl="node1" presStyleIdx="4" presStyleCnt="5">
        <dgm:presLayoutVars>
          <dgm:bulletEnabled val="1"/>
        </dgm:presLayoutVars>
      </dgm:prSet>
      <dgm:spPr/>
    </dgm:pt>
    <dgm:pt modelId="{DA5D1D35-7296-1749-B07E-EC7A179738CF}" type="pres">
      <dgm:prSet presAssocID="{BEAF349F-13A4-42B6-AB13-FCB20FDAB812}" presName="FiveNodes_5_text" presStyleLbl="node1" presStyleIdx="4" presStyleCnt="5">
        <dgm:presLayoutVars>
          <dgm:bulletEnabled val="1"/>
        </dgm:presLayoutVars>
      </dgm:prSet>
      <dgm:spPr/>
    </dgm:pt>
  </dgm:ptLst>
  <dgm:cxnLst>
    <dgm:cxn modelId="{9A85A922-2E98-E34D-AF95-FB95BBCA24E2}" type="presOf" srcId="{F23C2475-2BA7-47D7-BBF6-EC1658845B80}" destId="{3F839149-A8AA-494B-B5F8-D597237F64BF}" srcOrd="0" destOrd="0" presId="urn:microsoft.com/office/officeart/2005/8/layout/vProcess5"/>
    <dgm:cxn modelId="{09D2B239-8244-B849-A7EF-7D2B4760E16E}" type="presOf" srcId="{40615683-777A-4533-A394-B696127336A5}" destId="{E68A2AF3-82D3-DF47-83AA-E73CB5F56795}" srcOrd="0" destOrd="0" presId="urn:microsoft.com/office/officeart/2005/8/layout/vProcess5"/>
    <dgm:cxn modelId="{BE05033C-3CAC-0544-AAF4-D8A664FF5896}" type="presOf" srcId="{83D2324C-0AFC-44BA-AD33-DAD913E3D899}" destId="{B0360697-9A85-D54C-812A-4904484B635A}" srcOrd="0" destOrd="0" presId="urn:microsoft.com/office/officeart/2005/8/layout/vProcess5"/>
    <dgm:cxn modelId="{3BF62560-6A24-A941-B3A8-BF6777C4B00A}" type="presOf" srcId="{75A58E99-5486-42A6-8775-DD8CDCB067EA}" destId="{ED52D13E-3A91-984F-A01D-F1264D027282}" srcOrd="0" destOrd="0" presId="urn:microsoft.com/office/officeart/2005/8/layout/vProcess5"/>
    <dgm:cxn modelId="{7921A764-5A1E-46BB-8671-08F6239D4D7A}" srcId="{BEAF349F-13A4-42B6-AB13-FCB20FDAB812}" destId="{D6B25566-2625-4D6B-8DA2-B6F1540E6BD8}" srcOrd="3" destOrd="0" parTransId="{D70B489D-13D2-46FA-B9CB-4158B1DE18C8}" sibTransId="{E6C154DB-5693-42EE-A74C-D7CAF93B3970}"/>
    <dgm:cxn modelId="{1924A866-D843-7842-9C28-AE72124AD476}" type="presOf" srcId="{D6B25566-2625-4D6B-8DA2-B6F1540E6BD8}" destId="{FFD10A35-B5A3-634C-9E63-E48AEE667A46}" srcOrd="1" destOrd="0" presId="urn:microsoft.com/office/officeart/2005/8/layout/vProcess5"/>
    <dgm:cxn modelId="{20070768-9991-504D-98C4-6D8633B1A663}" type="presOf" srcId="{D6B25566-2625-4D6B-8DA2-B6F1540E6BD8}" destId="{AA1BE1BF-12C1-B649-976F-EB3509CAE8B2}" srcOrd="0" destOrd="0" presId="urn:microsoft.com/office/officeart/2005/8/layout/vProcess5"/>
    <dgm:cxn modelId="{2CBE5550-3EEC-4D66-951E-D2D58F53AEF7}" srcId="{BEAF349F-13A4-42B6-AB13-FCB20FDAB812}" destId="{34BAE588-6B79-44CE-A354-D504E3E8F6FA}" srcOrd="1" destOrd="0" parTransId="{A8E5F1CC-D8B4-40DE-9C62-7E085A6DEC8D}" sibTransId="{40615683-777A-4533-A394-B696127336A5}"/>
    <dgm:cxn modelId="{E3CE5870-3B24-5D41-A793-038D188AAF99}" type="presOf" srcId="{0D2C13B1-C5C0-4CBF-A11B-58549F694977}" destId="{8EF95276-0D99-E845-955A-F724E8363435}" srcOrd="1" destOrd="0" presId="urn:microsoft.com/office/officeart/2005/8/layout/vProcess5"/>
    <dgm:cxn modelId="{2C5D0D51-33D0-45B4-AF12-6FB6DC863266}" srcId="{BEAF349F-13A4-42B6-AB13-FCB20FDAB812}" destId="{75A58E99-5486-42A6-8775-DD8CDCB067EA}" srcOrd="4" destOrd="0" parTransId="{70841C19-31C0-443C-9441-359BB48C3104}" sibTransId="{025D41FA-15E9-4126-9FB3-1B8262F79CEF}"/>
    <dgm:cxn modelId="{A658FBA1-6E97-A045-AAD1-1042DF16915C}" type="presOf" srcId="{38CF9939-93AF-4D33-8BAD-010D5FFAD449}" destId="{3461F39E-30B0-DB4C-997C-782BC3A323B1}" srcOrd="0" destOrd="0" presId="urn:microsoft.com/office/officeart/2005/8/layout/vProcess5"/>
    <dgm:cxn modelId="{FBE888A2-3251-8E40-B06D-FEB0FF516F29}" type="presOf" srcId="{34BAE588-6B79-44CE-A354-D504E3E8F6FA}" destId="{5B4B7D9B-E033-1047-ADAB-E717FD01E0AD}" srcOrd="0" destOrd="0" presId="urn:microsoft.com/office/officeart/2005/8/layout/vProcess5"/>
    <dgm:cxn modelId="{E2F039A3-2ACE-8B4A-BCD7-E28195ADD20A}" type="presOf" srcId="{BEAF349F-13A4-42B6-AB13-FCB20FDAB812}" destId="{759A6BFC-94AF-C24A-A5AB-B6C158AF2748}" srcOrd="0" destOrd="0" presId="urn:microsoft.com/office/officeart/2005/8/layout/vProcess5"/>
    <dgm:cxn modelId="{D2EC5BAC-2FC5-F74C-88FE-E11FEC38FE06}" type="presOf" srcId="{75A58E99-5486-42A6-8775-DD8CDCB067EA}" destId="{DA5D1D35-7296-1749-B07E-EC7A179738CF}" srcOrd="1" destOrd="0" presId="urn:microsoft.com/office/officeart/2005/8/layout/vProcess5"/>
    <dgm:cxn modelId="{44619EB3-5B0C-4783-BD83-9088F26C6395}" srcId="{BEAF349F-13A4-42B6-AB13-FCB20FDAB812}" destId="{F23C2475-2BA7-47D7-BBF6-EC1658845B80}" srcOrd="2" destOrd="0" parTransId="{6FA208BB-4E95-4D00-901B-ACEB8B712A0D}" sibTransId="{83D2324C-0AFC-44BA-AD33-DAD913E3D899}"/>
    <dgm:cxn modelId="{1CB4EEDC-6B55-754F-890A-33B73DCB3774}" type="presOf" srcId="{0D2C13B1-C5C0-4CBF-A11B-58549F694977}" destId="{47D897BF-FF7C-134B-8693-4E55C5FD3F04}" srcOrd="0" destOrd="0" presId="urn:microsoft.com/office/officeart/2005/8/layout/vProcess5"/>
    <dgm:cxn modelId="{6896C1DF-F1B3-F242-A1CC-699B755EB84D}" type="presOf" srcId="{F23C2475-2BA7-47D7-BBF6-EC1658845B80}" destId="{1C0C1EE0-E16D-8941-9A28-39ADFB268260}" srcOrd="1" destOrd="0" presId="urn:microsoft.com/office/officeart/2005/8/layout/vProcess5"/>
    <dgm:cxn modelId="{3A4A17EE-1C38-4622-88F0-73BED9B20CB8}" srcId="{BEAF349F-13A4-42B6-AB13-FCB20FDAB812}" destId="{0D2C13B1-C5C0-4CBF-A11B-58549F694977}" srcOrd="0" destOrd="0" parTransId="{D6CD8E9C-6384-4E4B-9125-548A8136B122}" sibTransId="{38CF9939-93AF-4D33-8BAD-010D5FFAD449}"/>
    <dgm:cxn modelId="{ABFEF1EF-7A87-044B-B715-FCDDB9C570CB}" type="presOf" srcId="{34BAE588-6B79-44CE-A354-D504E3E8F6FA}" destId="{A706C923-827D-DA47-9126-05262D51FE71}" srcOrd="1" destOrd="0" presId="urn:microsoft.com/office/officeart/2005/8/layout/vProcess5"/>
    <dgm:cxn modelId="{31E481F6-1724-964F-A988-216E4F88C0CE}" type="presOf" srcId="{E6C154DB-5693-42EE-A74C-D7CAF93B3970}" destId="{191E9436-AE0E-4745-B413-6C30DC1849EB}" srcOrd="0" destOrd="0" presId="urn:microsoft.com/office/officeart/2005/8/layout/vProcess5"/>
    <dgm:cxn modelId="{69D488B7-21FF-C342-A0A4-8BDD878D0E88}" type="presParOf" srcId="{759A6BFC-94AF-C24A-A5AB-B6C158AF2748}" destId="{6CB61732-4B3E-6746-A123-976DFAFB774A}" srcOrd="0" destOrd="0" presId="urn:microsoft.com/office/officeart/2005/8/layout/vProcess5"/>
    <dgm:cxn modelId="{1C6709EA-BC7C-4543-BCFF-713D2A0DAF2D}" type="presParOf" srcId="{759A6BFC-94AF-C24A-A5AB-B6C158AF2748}" destId="{47D897BF-FF7C-134B-8693-4E55C5FD3F04}" srcOrd="1" destOrd="0" presId="urn:microsoft.com/office/officeart/2005/8/layout/vProcess5"/>
    <dgm:cxn modelId="{4856A785-3F3F-7E4C-A807-BD0294E8AE74}" type="presParOf" srcId="{759A6BFC-94AF-C24A-A5AB-B6C158AF2748}" destId="{5B4B7D9B-E033-1047-ADAB-E717FD01E0AD}" srcOrd="2" destOrd="0" presId="urn:microsoft.com/office/officeart/2005/8/layout/vProcess5"/>
    <dgm:cxn modelId="{8DBA060B-170F-BA4F-8788-2BE187FACB8F}" type="presParOf" srcId="{759A6BFC-94AF-C24A-A5AB-B6C158AF2748}" destId="{3F839149-A8AA-494B-B5F8-D597237F64BF}" srcOrd="3" destOrd="0" presId="urn:microsoft.com/office/officeart/2005/8/layout/vProcess5"/>
    <dgm:cxn modelId="{E8DCA9D4-FA06-7847-A13B-BBB12CF14127}" type="presParOf" srcId="{759A6BFC-94AF-C24A-A5AB-B6C158AF2748}" destId="{AA1BE1BF-12C1-B649-976F-EB3509CAE8B2}" srcOrd="4" destOrd="0" presId="urn:microsoft.com/office/officeart/2005/8/layout/vProcess5"/>
    <dgm:cxn modelId="{DE0A6D95-39AF-DA4D-B3EC-426A4F891E47}" type="presParOf" srcId="{759A6BFC-94AF-C24A-A5AB-B6C158AF2748}" destId="{ED52D13E-3A91-984F-A01D-F1264D027282}" srcOrd="5" destOrd="0" presId="urn:microsoft.com/office/officeart/2005/8/layout/vProcess5"/>
    <dgm:cxn modelId="{4269EB38-6737-844F-9BE4-81FB51B6B171}" type="presParOf" srcId="{759A6BFC-94AF-C24A-A5AB-B6C158AF2748}" destId="{3461F39E-30B0-DB4C-997C-782BC3A323B1}" srcOrd="6" destOrd="0" presId="urn:microsoft.com/office/officeart/2005/8/layout/vProcess5"/>
    <dgm:cxn modelId="{686B3186-F25F-3E47-B77C-DC68354D7975}" type="presParOf" srcId="{759A6BFC-94AF-C24A-A5AB-B6C158AF2748}" destId="{E68A2AF3-82D3-DF47-83AA-E73CB5F56795}" srcOrd="7" destOrd="0" presId="urn:microsoft.com/office/officeart/2005/8/layout/vProcess5"/>
    <dgm:cxn modelId="{56AD0BD1-B283-3C48-BC2A-6BA46C5481A9}" type="presParOf" srcId="{759A6BFC-94AF-C24A-A5AB-B6C158AF2748}" destId="{B0360697-9A85-D54C-812A-4904484B635A}" srcOrd="8" destOrd="0" presId="urn:microsoft.com/office/officeart/2005/8/layout/vProcess5"/>
    <dgm:cxn modelId="{E79B6E33-81AD-294B-A478-83BF9BEFF74C}" type="presParOf" srcId="{759A6BFC-94AF-C24A-A5AB-B6C158AF2748}" destId="{191E9436-AE0E-4745-B413-6C30DC1849EB}" srcOrd="9" destOrd="0" presId="urn:microsoft.com/office/officeart/2005/8/layout/vProcess5"/>
    <dgm:cxn modelId="{3B64D7DC-5273-6F42-AD6F-12257D5E127E}" type="presParOf" srcId="{759A6BFC-94AF-C24A-A5AB-B6C158AF2748}" destId="{8EF95276-0D99-E845-955A-F724E8363435}" srcOrd="10" destOrd="0" presId="urn:microsoft.com/office/officeart/2005/8/layout/vProcess5"/>
    <dgm:cxn modelId="{A5A8BF5C-FFE9-E749-AC45-3116978C0BB7}" type="presParOf" srcId="{759A6BFC-94AF-C24A-A5AB-B6C158AF2748}" destId="{A706C923-827D-DA47-9126-05262D51FE71}" srcOrd="11" destOrd="0" presId="urn:microsoft.com/office/officeart/2005/8/layout/vProcess5"/>
    <dgm:cxn modelId="{37E2F7DB-6B90-7B4D-B568-43070FAB0EC1}" type="presParOf" srcId="{759A6BFC-94AF-C24A-A5AB-B6C158AF2748}" destId="{1C0C1EE0-E16D-8941-9A28-39ADFB268260}" srcOrd="12" destOrd="0" presId="urn:microsoft.com/office/officeart/2005/8/layout/vProcess5"/>
    <dgm:cxn modelId="{3034A783-D96B-B040-9E33-D897EAC0C02C}" type="presParOf" srcId="{759A6BFC-94AF-C24A-A5AB-B6C158AF2748}" destId="{FFD10A35-B5A3-634C-9E63-E48AEE667A46}" srcOrd="13" destOrd="0" presId="urn:microsoft.com/office/officeart/2005/8/layout/vProcess5"/>
    <dgm:cxn modelId="{4918FB41-B93D-FD4C-B27E-4CD2840F2B3E}" type="presParOf" srcId="{759A6BFC-94AF-C24A-A5AB-B6C158AF2748}" destId="{DA5D1D35-7296-1749-B07E-EC7A179738C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897BF-FF7C-134B-8693-4E55C5FD3F04}">
      <dsp:nvSpPr>
        <dsp:cNvPr id="0" name=""/>
        <dsp:cNvSpPr/>
      </dsp:nvSpPr>
      <dsp:spPr>
        <a:xfrm>
          <a:off x="0" y="0"/>
          <a:ext cx="4903293" cy="11530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“On average, teachers only wait 0.7 and 1.4 seconds after asking a question” (Stahl, 1994). </a:t>
          </a:r>
        </a:p>
      </dsp:txBody>
      <dsp:txXfrm>
        <a:off x="33771" y="33771"/>
        <a:ext cx="3524201" cy="1085468"/>
      </dsp:txXfrm>
    </dsp:sp>
    <dsp:sp modelId="{5B4B7D9B-E033-1047-ADAB-E717FD01E0AD}">
      <dsp:nvSpPr>
        <dsp:cNvPr id="0" name=""/>
        <dsp:cNvSpPr/>
      </dsp:nvSpPr>
      <dsp:spPr>
        <a:xfrm>
          <a:off x="366154" y="1313150"/>
          <a:ext cx="4903293" cy="115301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Rhaid i chi fod yn synhwyrol wrth ofyn am atebion.</a:t>
          </a:r>
        </a:p>
      </dsp:txBody>
      <dsp:txXfrm>
        <a:off x="399925" y="1346921"/>
        <a:ext cx="3720139" cy="1085468"/>
      </dsp:txXfrm>
    </dsp:sp>
    <dsp:sp modelId="{3F839149-A8AA-494B-B5F8-D597237F64BF}">
      <dsp:nvSpPr>
        <dsp:cNvPr id="0" name=""/>
        <dsp:cNvSpPr/>
      </dsp:nvSpPr>
      <dsp:spPr>
        <a:xfrm>
          <a:off x="732309" y="2626301"/>
          <a:ext cx="4903293" cy="115301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err="1"/>
            <a:t>Cywiro</a:t>
          </a:r>
          <a:r>
            <a:rPr lang="en-US" sz="2000" kern="1200" dirty="0"/>
            <a:t>: </a:t>
          </a:r>
          <a:r>
            <a:rPr lang="en-US" sz="2000" kern="1200" dirty="0" err="1"/>
            <a:t>rhaid</a:t>
          </a:r>
          <a:r>
            <a:rPr lang="en-US" sz="2000" kern="1200" dirty="0"/>
            <a:t> </a:t>
          </a:r>
          <a:r>
            <a:rPr lang="en-US" sz="2000" kern="1200" dirty="0" err="1"/>
            <a:t>creu</a:t>
          </a:r>
          <a:r>
            <a:rPr lang="en-US" sz="2000" kern="1200" dirty="0"/>
            <a:t> </a:t>
          </a:r>
          <a:r>
            <a:rPr lang="en-US" sz="2000" kern="1200" dirty="0" err="1"/>
            <a:t>awyrgylch</a:t>
          </a:r>
          <a:r>
            <a:rPr lang="en-US" sz="2000" kern="1200" dirty="0"/>
            <a:t> </a:t>
          </a:r>
          <a:r>
            <a:rPr lang="en-US" sz="2000" kern="1200" dirty="0" err="1"/>
            <a:t>positif</a:t>
          </a:r>
          <a:endParaRPr lang="en-US" sz="2000" kern="1200" dirty="0"/>
        </a:p>
      </dsp:txBody>
      <dsp:txXfrm>
        <a:off x="766080" y="2660072"/>
        <a:ext cx="3720139" cy="1085468"/>
      </dsp:txXfrm>
    </dsp:sp>
    <dsp:sp modelId="{AA1BE1BF-12C1-B649-976F-EB3509CAE8B2}">
      <dsp:nvSpPr>
        <dsp:cNvPr id="0" name=""/>
        <dsp:cNvSpPr/>
      </dsp:nvSpPr>
      <dsp:spPr>
        <a:xfrm>
          <a:off x="1098464" y="3939451"/>
          <a:ext cx="4903293" cy="115301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Gofyn i’r dysgwyr ymhelaethu i brofi dealltwriaeth</a:t>
          </a:r>
        </a:p>
      </dsp:txBody>
      <dsp:txXfrm>
        <a:off x="1132235" y="3973222"/>
        <a:ext cx="3720139" cy="1085468"/>
      </dsp:txXfrm>
    </dsp:sp>
    <dsp:sp modelId="{ED52D13E-3A91-984F-A01D-F1264D027282}">
      <dsp:nvSpPr>
        <dsp:cNvPr id="0" name=""/>
        <dsp:cNvSpPr/>
      </dsp:nvSpPr>
      <dsp:spPr>
        <a:xfrm>
          <a:off x="1464619" y="5252602"/>
          <a:ext cx="4903293" cy="115301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Cwestiynau Enwebiedig / an-enwebiedig</a:t>
          </a:r>
          <a:br>
            <a:rPr lang="en-US" sz="2000" kern="1200"/>
          </a:br>
          <a:endParaRPr lang="en-US" sz="2000" kern="1200"/>
        </a:p>
      </dsp:txBody>
      <dsp:txXfrm>
        <a:off x="1498390" y="5286373"/>
        <a:ext cx="3720139" cy="1085468"/>
      </dsp:txXfrm>
    </dsp:sp>
    <dsp:sp modelId="{3461F39E-30B0-DB4C-997C-782BC3A323B1}">
      <dsp:nvSpPr>
        <dsp:cNvPr id="0" name=""/>
        <dsp:cNvSpPr/>
      </dsp:nvSpPr>
      <dsp:spPr>
        <a:xfrm>
          <a:off x="4153836" y="842338"/>
          <a:ext cx="749456" cy="74945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322464" y="842338"/>
        <a:ext cx="412200" cy="563966"/>
      </dsp:txXfrm>
    </dsp:sp>
    <dsp:sp modelId="{E68A2AF3-82D3-DF47-83AA-E73CB5F56795}">
      <dsp:nvSpPr>
        <dsp:cNvPr id="0" name=""/>
        <dsp:cNvSpPr/>
      </dsp:nvSpPr>
      <dsp:spPr>
        <a:xfrm>
          <a:off x="4519991" y="2155488"/>
          <a:ext cx="749456" cy="74945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688619" y="2155488"/>
        <a:ext cx="412200" cy="563966"/>
      </dsp:txXfrm>
    </dsp:sp>
    <dsp:sp modelId="{B0360697-9A85-D54C-812A-4904484B635A}">
      <dsp:nvSpPr>
        <dsp:cNvPr id="0" name=""/>
        <dsp:cNvSpPr/>
      </dsp:nvSpPr>
      <dsp:spPr>
        <a:xfrm>
          <a:off x="4886146" y="3449422"/>
          <a:ext cx="749456" cy="74945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054774" y="3449422"/>
        <a:ext cx="412200" cy="563966"/>
      </dsp:txXfrm>
    </dsp:sp>
    <dsp:sp modelId="{191E9436-AE0E-4745-B413-6C30DC1849EB}">
      <dsp:nvSpPr>
        <dsp:cNvPr id="0" name=""/>
        <dsp:cNvSpPr/>
      </dsp:nvSpPr>
      <dsp:spPr>
        <a:xfrm>
          <a:off x="5252301" y="4775384"/>
          <a:ext cx="749456" cy="74945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420929" y="4775384"/>
        <a:ext cx="412200" cy="56396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FBA4C1-2200-224E-BC59-EFB7DFBD6484}" type="datetimeFigureOut">
              <a:rPr lang="en-US" smtClean="0"/>
              <a:t>2/10/2022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AA936B-7447-174D-8F7F-D47501C9B921}" type="slidenum">
              <a:rPr lang="en-US" smtClean="0"/>
              <a:t>‹#›</a:t>
            </a:fld>
            <a:endParaRPr lang="en-US"/>
          </a:p>
        </p:txBody>
      </p:sp>
    </p:spTree>
    <p:extLst>
      <p:ext uri="{BB962C8B-B14F-4D97-AF65-F5344CB8AC3E}">
        <p14:creationId xmlns:p14="http://schemas.microsoft.com/office/powerpoint/2010/main" val="566901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frenchteachernet.blogspot.com/2015/12/some-strategies-for-teaching-new.html"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files.eric.ed.gov/fulltext/ED370885.pdf"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gianfrancoconti.com/category/grammar-teaching/"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ianfrancoconti.com/category/technology-and-l2-learning/"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3176590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5</a:t>
            </a:fld>
            <a:endParaRPr lang="en-US"/>
          </a:p>
        </p:txBody>
      </p:sp>
    </p:spTree>
    <p:extLst>
      <p:ext uri="{BB962C8B-B14F-4D97-AF65-F5344CB8AC3E}">
        <p14:creationId xmlns:p14="http://schemas.microsoft.com/office/powerpoint/2010/main" val="3719544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Dyma</a:t>
            </a:r>
            <a:r>
              <a:rPr lang="en-US" dirty="0"/>
              <a:t> </a:t>
            </a:r>
            <a:r>
              <a:rPr lang="en-US" dirty="0" err="1"/>
              <a:t>fersiwn</a:t>
            </a:r>
            <a:r>
              <a:rPr lang="en-US" dirty="0"/>
              <a:t> </a:t>
            </a:r>
            <a:r>
              <a:rPr lang="en-US" dirty="0" err="1"/>
              <a:t>Llywodraeth</a:t>
            </a:r>
            <a:r>
              <a:rPr lang="en-US" dirty="0"/>
              <a:t> </a:t>
            </a:r>
            <a:r>
              <a:rPr lang="en-US" dirty="0" err="1"/>
              <a:t>Cymru</a:t>
            </a:r>
            <a:r>
              <a:rPr lang="en-US" dirty="0"/>
              <a:t>.</a:t>
            </a:r>
          </a:p>
          <a:p>
            <a:r>
              <a:rPr lang="en-US" dirty="0" err="1"/>
              <a:t>Mae’r</a:t>
            </a:r>
            <a:r>
              <a:rPr lang="en-US" dirty="0"/>
              <a:t> </a:t>
            </a:r>
            <a:r>
              <a:rPr lang="en-US" dirty="0" err="1"/>
              <a:t>sgiliau</a:t>
            </a:r>
            <a:r>
              <a:rPr lang="en-US" dirty="0"/>
              <a:t> </a:t>
            </a:r>
            <a:r>
              <a:rPr lang="en-US" dirty="0" err="1"/>
              <a:t>ieithyddol</a:t>
            </a:r>
            <a:r>
              <a:rPr lang="en-US" dirty="0"/>
              <a:t> </a:t>
            </a:r>
            <a:r>
              <a:rPr lang="en-US" dirty="0" err="1"/>
              <a:t>yn</a:t>
            </a:r>
            <a:r>
              <a:rPr lang="en-US" dirty="0"/>
              <a:t> y </a:t>
            </a:r>
            <a:r>
              <a:rPr lang="en-US" dirty="0" err="1"/>
              <a:t>golofn</a:t>
            </a:r>
            <a:r>
              <a:rPr lang="en-US" dirty="0"/>
              <a:t> </a:t>
            </a:r>
            <a:r>
              <a:rPr lang="en-US" dirty="0" err="1"/>
              <a:t>gyntaf</a:t>
            </a:r>
            <a:r>
              <a:rPr lang="en-US" dirty="0"/>
              <a:t> </a:t>
            </a:r>
            <a:r>
              <a:rPr lang="en-US" dirty="0" err="1"/>
              <a:t>ar</a:t>
            </a:r>
            <a:r>
              <a:rPr lang="en-US" dirty="0"/>
              <a:t> y </a:t>
            </a:r>
            <a:r>
              <a:rPr lang="en-US" dirty="0" err="1"/>
              <a:t>chwith</a:t>
            </a:r>
            <a:r>
              <a:rPr lang="en-US" dirty="0"/>
              <a:t>.</a:t>
            </a:r>
          </a:p>
          <a:p>
            <a:r>
              <a:rPr lang="en-US" dirty="0" err="1"/>
              <a:t>Mae’r</a:t>
            </a:r>
            <a:r>
              <a:rPr lang="en-US" dirty="0"/>
              <a:t> </a:t>
            </a:r>
            <a:r>
              <a:rPr lang="en-US" dirty="0" err="1"/>
              <a:t>lefelau</a:t>
            </a:r>
            <a:r>
              <a:rPr lang="en-US" dirty="0"/>
              <a:t> </a:t>
            </a:r>
            <a:r>
              <a:rPr lang="en-US" dirty="0" err="1"/>
              <a:t>ieithyddol</a:t>
            </a:r>
            <a:r>
              <a:rPr lang="en-US" dirty="0"/>
              <a:t> </a:t>
            </a:r>
            <a:r>
              <a:rPr lang="en-US" dirty="0" err="1"/>
              <a:t>ar</a:t>
            </a:r>
            <a:r>
              <a:rPr lang="en-US" dirty="0"/>
              <a:t> draws ben </a:t>
            </a:r>
            <a:r>
              <a:rPr lang="en-US" dirty="0" err="1"/>
              <a:t>uchaf</a:t>
            </a:r>
            <a:r>
              <a:rPr lang="en-US" dirty="0"/>
              <a:t> y </a:t>
            </a:r>
            <a:r>
              <a:rPr lang="en-US" dirty="0" err="1"/>
              <a:t>tabl</a:t>
            </a:r>
            <a:r>
              <a:rPr lang="en-US" dirty="0"/>
              <a:t> – </a:t>
            </a:r>
            <a:r>
              <a:rPr lang="en-US" dirty="0" err="1"/>
              <a:t>maen</a:t>
            </a:r>
            <a:r>
              <a:rPr lang="en-US" dirty="0"/>
              <a:t> </a:t>
            </a:r>
            <a:r>
              <a:rPr lang="en-US" dirty="0" err="1"/>
              <a:t>nhw’n</a:t>
            </a:r>
            <a:r>
              <a:rPr lang="en-US" dirty="0"/>
              <a:t> </a:t>
            </a:r>
            <a:r>
              <a:rPr lang="en-US" dirty="0" err="1"/>
              <a:t>lefelau</a:t>
            </a:r>
            <a:r>
              <a:rPr lang="en-US" dirty="0"/>
              <a:t> </a:t>
            </a:r>
            <a:r>
              <a:rPr lang="en-US" dirty="0" err="1"/>
              <a:t>sy</a:t>
            </a:r>
            <a:r>
              <a:rPr lang="en-US" dirty="0"/>
              <a:t>’’n </a:t>
            </a:r>
            <a:r>
              <a:rPr lang="en-US" dirty="0" err="1"/>
              <a:t>cael</a:t>
            </a:r>
            <a:r>
              <a:rPr lang="en-US" dirty="0"/>
              <a:t> </a:t>
            </a:r>
            <a:r>
              <a:rPr lang="en-US" dirty="0" err="1"/>
              <a:t>eu</a:t>
            </a:r>
            <a:r>
              <a:rPr lang="en-US" dirty="0"/>
              <a:t> </a:t>
            </a:r>
            <a:r>
              <a:rPr lang="en-US" dirty="0" err="1"/>
              <a:t>cydnabod</a:t>
            </a:r>
            <a:r>
              <a:rPr lang="en-US" dirty="0"/>
              <a:t> </a:t>
            </a:r>
            <a:r>
              <a:rPr lang="en-US" dirty="0" err="1"/>
              <a:t>yn</a:t>
            </a:r>
            <a:r>
              <a:rPr lang="en-US" dirty="0"/>
              <a:t> y </a:t>
            </a:r>
            <a:r>
              <a:rPr lang="en-US" dirty="0" err="1"/>
              <a:t>maes</a:t>
            </a:r>
            <a:r>
              <a:rPr lang="en-US" dirty="0"/>
              <a:t> ‘</a:t>
            </a:r>
            <a:r>
              <a:rPr lang="en-US" dirty="0" err="1"/>
              <a:t>Dysgu</a:t>
            </a:r>
            <a:r>
              <a:rPr lang="en-US" dirty="0"/>
              <a:t> </a:t>
            </a:r>
            <a:r>
              <a:rPr lang="en-US" dirty="0" err="1"/>
              <a:t>Cymraeg</a:t>
            </a:r>
            <a:r>
              <a:rPr lang="en-US" dirty="0"/>
              <a:t>’.</a:t>
            </a:r>
          </a:p>
          <a:p>
            <a:r>
              <a:rPr lang="en-US" dirty="0"/>
              <a:t>Mae </a:t>
            </a:r>
            <a:r>
              <a:rPr lang="en-US" dirty="0" err="1"/>
              <a:t>disgrifiad</a:t>
            </a:r>
            <a:r>
              <a:rPr lang="en-US" dirty="0"/>
              <a:t> </a:t>
            </a:r>
            <a:r>
              <a:rPr lang="en-US" dirty="0" err="1"/>
              <a:t>yn</a:t>
            </a:r>
            <a:r>
              <a:rPr lang="en-US" dirty="0"/>
              <a:t> </a:t>
            </a:r>
            <a:r>
              <a:rPr lang="en-US" dirty="0" err="1"/>
              <a:t>cydfynd</a:t>
            </a:r>
            <a:r>
              <a:rPr lang="en-US" dirty="0"/>
              <a:t> </a:t>
            </a:r>
            <a:r>
              <a:rPr lang="en-US" dirty="0" err="1"/>
              <a:t>â</a:t>
            </a:r>
            <a:r>
              <a:rPr lang="en-US" dirty="0"/>
              <a:t> </a:t>
            </a:r>
            <a:r>
              <a:rPr lang="en-US" dirty="0" err="1"/>
              <a:t>phob</a:t>
            </a:r>
            <a:r>
              <a:rPr lang="en-US" dirty="0"/>
              <a:t> </a:t>
            </a:r>
            <a:r>
              <a:rPr lang="en-US" dirty="0" err="1"/>
              <a:t>sgil</a:t>
            </a:r>
            <a:r>
              <a:rPr lang="en-US" dirty="0"/>
              <a:t> a </a:t>
            </a:r>
            <a:r>
              <a:rPr lang="en-US" dirty="0" err="1"/>
              <a:t>phob</a:t>
            </a:r>
            <a:r>
              <a:rPr lang="en-US" dirty="0"/>
              <a:t> </a:t>
            </a:r>
            <a:r>
              <a:rPr lang="en-US" dirty="0" err="1"/>
              <a:t>lefel</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6</a:t>
            </a:fld>
            <a:endParaRPr lang="en-US"/>
          </a:p>
        </p:txBody>
      </p:sp>
    </p:spTree>
    <p:extLst>
      <p:ext uri="{BB962C8B-B14F-4D97-AF65-F5344CB8AC3E}">
        <p14:creationId xmlns:p14="http://schemas.microsoft.com/office/powerpoint/2010/main" val="264689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7</a:t>
            </a:fld>
            <a:endParaRPr lang="en-US"/>
          </a:p>
        </p:txBody>
      </p:sp>
    </p:spTree>
    <p:extLst>
      <p:ext uri="{BB962C8B-B14F-4D97-AF65-F5344CB8AC3E}">
        <p14:creationId xmlns:p14="http://schemas.microsoft.com/office/powerpoint/2010/main" val="3729476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8</a:t>
            </a:fld>
            <a:endParaRPr lang="en-US"/>
          </a:p>
        </p:txBody>
      </p:sp>
    </p:spTree>
    <p:extLst>
      <p:ext uri="{BB962C8B-B14F-4D97-AF65-F5344CB8AC3E}">
        <p14:creationId xmlns:p14="http://schemas.microsoft.com/office/powerpoint/2010/main" val="1881781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9</a:t>
            </a:fld>
            <a:endParaRPr lang="en-US"/>
          </a:p>
        </p:txBody>
      </p:sp>
    </p:spTree>
    <p:extLst>
      <p:ext uri="{BB962C8B-B14F-4D97-AF65-F5344CB8AC3E}">
        <p14:creationId xmlns:p14="http://schemas.microsoft.com/office/powerpoint/2010/main" val="1686720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a:t>
            </a:r>
            <a:r>
              <a:rPr lang="en-US" dirty="0" err="1"/>
              <a:t>pob</a:t>
            </a:r>
            <a:r>
              <a:rPr lang="en-US" dirty="0"/>
              <a:t> </a:t>
            </a:r>
            <a:r>
              <a:rPr lang="en-US" dirty="0" err="1"/>
              <a:t>myfyriwr</a:t>
            </a:r>
            <a:r>
              <a:rPr lang="en-US" dirty="0"/>
              <a:t> </a:t>
            </a:r>
            <a:r>
              <a:rPr lang="en-US" dirty="0" err="1"/>
              <a:t>yn</a:t>
            </a:r>
            <a:r>
              <a:rPr lang="en-US" dirty="0"/>
              <a:t> </a:t>
            </a:r>
            <a:r>
              <a:rPr lang="en-US" dirty="0" err="1"/>
              <a:t>derbyn</a:t>
            </a:r>
            <a:r>
              <a:rPr lang="en-US" dirty="0"/>
              <a:t> </a:t>
            </a:r>
            <a:r>
              <a:rPr lang="en-US" dirty="0" err="1"/>
              <a:t>lefel</a:t>
            </a:r>
            <a:r>
              <a:rPr lang="en-US" dirty="0"/>
              <a:t> am bob </a:t>
            </a:r>
            <a:r>
              <a:rPr lang="en-US" dirty="0" err="1"/>
              <a:t>sgil</a:t>
            </a:r>
            <a:r>
              <a:rPr lang="en-US" dirty="0"/>
              <a:t> </a:t>
            </a:r>
            <a:r>
              <a:rPr lang="en-US" dirty="0" err="1"/>
              <a:t>iaith</a:t>
            </a:r>
            <a:r>
              <a:rPr lang="en-US" dirty="0"/>
              <a:t> – </a:t>
            </a:r>
            <a:r>
              <a:rPr lang="en-US" dirty="0" err="1"/>
              <a:t>Llafar</a:t>
            </a:r>
            <a:r>
              <a:rPr lang="en-US" dirty="0"/>
              <a:t>, </a:t>
            </a:r>
            <a:r>
              <a:rPr lang="en-US" dirty="0" err="1"/>
              <a:t>Gwrando</a:t>
            </a:r>
            <a:r>
              <a:rPr lang="en-US" dirty="0"/>
              <a:t>, </a:t>
            </a:r>
            <a:r>
              <a:rPr lang="en-US" dirty="0" err="1"/>
              <a:t>Darllen</a:t>
            </a:r>
            <a:r>
              <a:rPr lang="en-US" dirty="0"/>
              <a:t> ac </a:t>
            </a:r>
            <a:r>
              <a:rPr lang="en-US" dirty="0" err="1"/>
              <a:t>Ysgrifennu</a:t>
            </a:r>
            <a:r>
              <a:rPr lang="en-US" dirty="0"/>
              <a:t> </a:t>
            </a:r>
            <a:r>
              <a:rPr lang="en-US" dirty="0" err="1"/>
              <a:t>ond</a:t>
            </a:r>
            <a:r>
              <a:rPr lang="en-US" dirty="0"/>
              <a:t> </a:t>
            </a:r>
            <a:r>
              <a:rPr lang="en-US" dirty="0" err="1"/>
              <a:t>hefyd</a:t>
            </a:r>
            <a:r>
              <a:rPr lang="en-US" dirty="0"/>
              <a:t> am </a:t>
            </a:r>
            <a:r>
              <a:rPr lang="en-US" dirty="0" err="1"/>
              <a:t>eu</a:t>
            </a:r>
            <a:r>
              <a:rPr lang="en-US" dirty="0"/>
              <a:t> </a:t>
            </a:r>
            <a:r>
              <a:rPr lang="en-US" dirty="0" err="1"/>
              <a:t>gallu</a:t>
            </a:r>
            <a:r>
              <a:rPr lang="en-US" dirty="0"/>
              <a:t> </a:t>
            </a:r>
            <a:r>
              <a:rPr lang="en-US" dirty="0" err="1"/>
              <a:t>i</a:t>
            </a:r>
            <a:r>
              <a:rPr lang="en-US" dirty="0"/>
              <a:t> </a:t>
            </a:r>
            <a:r>
              <a:rPr lang="en-US" dirty="0" err="1"/>
              <a:t>addysgu</a:t>
            </a:r>
            <a:r>
              <a:rPr lang="en-US" dirty="0"/>
              <a:t> a </a:t>
            </a:r>
            <a:r>
              <a:rPr lang="en-US" dirty="0" err="1"/>
              <a:t>dysgu</a:t>
            </a:r>
            <a:r>
              <a:rPr lang="en-US" dirty="0"/>
              <a:t> </a:t>
            </a:r>
            <a:r>
              <a:rPr lang="en-US" dirty="0" err="1"/>
              <a:t>iaith</a:t>
            </a:r>
            <a:r>
              <a:rPr lang="en-US" dirty="0"/>
              <a:t> </a:t>
            </a:r>
            <a:r>
              <a:rPr lang="en-US" dirty="0" err="1"/>
              <a:t>ar</a:t>
            </a:r>
            <a:r>
              <a:rPr lang="en-US" dirty="0"/>
              <a:t> </a:t>
            </a:r>
            <a:r>
              <a:rPr lang="en-US" dirty="0" err="1"/>
              <a:t>lawr</a:t>
            </a:r>
            <a:r>
              <a:rPr lang="en-US" dirty="0"/>
              <a:t> y </a:t>
            </a:r>
            <a:r>
              <a:rPr lang="en-US" dirty="0" err="1"/>
              <a:t>dosbarth</a:t>
            </a:r>
            <a:r>
              <a:rPr lang="en-US" dirty="0"/>
              <a:t>.  Un </a:t>
            </a:r>
            <a:r>
              <a:rPr lang="en-US" dirty="0" err="1"/>
              <a:t>o’r</a:t>
            </a:r>
            <a:r>
              <a:rPr lang="en-US" dirty="0"/>
              <a:t> </a:t>
            </a:r>
            <a:r>
              <a:rPr lang="en-US" dirty="0" err="1"/>
              <a:t>ffyrdd</a:t>
            </a:r>
            <a:r>
              <a:rPr lang="en-US" dirty="0"/>
              <a:t> </a:t>
            </a:r>
            <a:r>
              <a:rPr lang="en-US" dirty="0" err="1"/>
              <a:t>gorau</a:t>
            </a:r>
            <a:r>
              <a:rPr lang="en-US" dirty="0"/>
              <a:t> o </a:t>
            </a:r>
            <a:r>
              <a:rPr lang="en-US" dirty="0" err="1"/>
              <a:t>asesu</a:t>
            </a:r>
            <a:r>
              <a:rPr lang="en-US" dirty="0"/>
              <a:t> </a:t>
            </a:r>
            <a:r>
              <a:rPr lang="en-US" dirty="0" err="1"/>
              <a:t>hyn</a:t>
            </a:r>
            <a:r>
              <a:rPr lang="en-US" dirty="0"/>
              <a:t> </a:t>
            </a:r>
            <a:r>
              <a:rPr lang="en-US" dirty="0" err="1"/>
              <a:t>ydy</a:t>
            </a:r>
            <a:r>
              <a:rPr lang="en-US" dirty="0"/>
              <a:t> </a:t>
            </a:r>
            <a:r>
              <a:rPr lang="en-US" dirty="0" err="1"/>
              <a:t>drwy</a:t>
            </a:r>
            <a:r>
              <a:rPr lang="en-US" dirty="0"/>
              <a:t> </a:t>
            </a:r>
            <a:r>
              <a:rPr lang="en-US" dirty="0" err="1"/>
              <a:t>recordio</a:t>
            </a:r>
            <a:r>
              <a:rPr lang="en-US" dirty="0"/>
              <a:t> </a:t>
            </a:r>
            <a:r>
              <a:rPr lang="en-US" dirty="0" err="1"/>
              <a:t>sesiwn</a:t>
            </a:r>
            <a:r>
              <a:rPr lang="en-US" dirty="0"/>
              <a:t> o </a:t>
            </a:r>
            <a:r>
              <a:rPr lang="en-US" dirty="0" err="1"/>
              <a:t>wers</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haddysgu</a:t>
            </a:r>
            <a:r>
              <a:rPr lang="en-US" dirty="0"/>
              <a:t> </a:t>
            </a:r>
            <a:r>
              <a:rPr lang="en-US" dirty="0" err="1"/>
              <a:t>ar</a:t>
            </a:r>
            <a:r>
              <a:rPr lang="en-US" dirty="0"/>
              <a:t> </a:t>
            </a:r>
            <a:r>
              <a:rPr lang="en-US" dirty="0" err="1"/>
              <a:t>lawr</a:t>
            </a:r>
            <a:r>
              <a:rPr lang="en-US" dirty="0"/>
              <a:t> </a:t>
            </a:r>
            <a:r>
              <a:rPr lang="en-US" dirty="0" err="1"/>
              <a:t>dosbarth</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2841548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2784136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y </a:t>
            </a:r>
            <a:r>
              <a:rPr lang="en-US" dirty="0" err="1"/>
              <a:t>daflen</a:t>
            </a:r>
            <a:r>
              <a:rPr lang="en-US" dirty="0"/>
              <a:t> hon </a:t>
            </a:r>
            <a:r>
              <a:rPr lang="en-US" dirty="0" err="1"/>
              <a:t>ar</a:t>
            </a:r>
            <a:r>
              <a:rPr lang="en-US" dirty="0"/>
              <a:t> y PDP.</a:t>
            </a:r>
          </a:p>
          <a:p>
            <a:r>
              <a:rPr lang="en-US" dirty="0"/>
              <a:t>Mae hi </a:t>
            </a:r>
            <a:r>
              <a:rPr lang="en-US" dirty="0" err="1"/>
              <a:t>ar</a:t>
            </a:r>
            <a:r>
              <a:rPr lang="en-US" dirty="0"/>
              <a:t> Moodle </a:t>
            </a:r>
            <a:r>
              <a:rPr lang="en-US" dirty="0" err="1"/>
              <a:t>hefyd</a:t>
            </a:r>
            <a:r>
              <a:rPr lang="en-US" dirty="0"/>
              <a:t> – </a:t>
            </a:r>
            <a:r>
              <a:rPr lang="en-US" dirty="0" err="1"/>
              <a:t>copi</a:t>
            </a:r>
            <a:r>
              <a:rPr lang="en-US" dirty="0"/>
              <a:t> PDF a </a:t>
            </a:r>
            <a:r>
              <a:rPr lang="en-US" dirty="0" err="1"/>
              <a:t>dogfen</a:t>
            </a:r>
            <a:r>
              <a:rPr lang="en-US" dirty="0"/>
              <a:t> Word.</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1208319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934172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 </a:t>
            </a:r>
            <a:r>
              <a:rPr lang="en-US" dirty="0" err="1"/>
              <a:t>peth</a:t>
            </a:r>
            <a:r>
              <a:rPr lang="en-US" dirty="0"/>
              <a:t> </a:t>
            </a:r>
            <a:r>
              <a:rPr lang="en-US" dirty="0" err="1"/>
              <a:t>rydyn</a:t>
            </a:r>
            <a:r>
              <a:rPr lang="en-US" dirty="0"/>
              <a:t> </a:t>
            </a:r>
            <a:r>
              <a:rPr lang="en-US" dirty="0" err="1"/>
              <a:t>ni</a:t>
            </a:r>
            <a:r>
              <a:rPr lang="en-US" dirty="0"/>
              <a:t>, </a:t>
            </a:r>
            <a:r>
              <a:rPr lang="en-US" dirty="0" err="1"/>
              <a:t>fel</a:t>
            </a:r>
            <a:r>
              <a:rPr lang="en-US" dirty="0"/>
              <a:t> </a:t>
            </a:r>
            <a:r>
              <a:rPr lang="en-US" dirty="0" err="1"/>
              <a:t>tiwtoriaid</a:t>
            </a:r>
            <a:r>
              <a:rPr lang="en-US" dirty="0"/>
              <a:t>, </a:t>
            </a:r>
            <a:r>
              <a:rPr lang="en-US" dirty="0" err="1"/>
              <a:t>wedi</a:t>
            </a:r>
            <a:r>
              <a:rPr lang="en-US" dirty="0"/>
              <a:t> </a:t>
            </a:r>
            <a:r>
              <a:rPr lang="en-US" dirty="0" err="1"/>
              <a:t>gwneud</a:t>
            </a:r>
            <a:r>
              <a:rPr lang="en-US" dirty="0"/>
              <a:t> </a:t>
            </a:r>
            <a:r>
              <a:rPr lang="en-US" dirty="0" err="1"/>
              <a:t>eleni</a:t>
            </a:r>
            <a:r>
              <a:rPr lang="en-US" dirty="0"/>
              <a:t> </a:t>
            </a:r>
            <a:r>
              <a:rPr lang="en-US" dirty="0" err="1"/>
              <a:t>ydy</a:t>
            </a:r>
            <a:r>
              <a:rPr lang="en-US" dirty="0"/>
              <a:t> </a:t>
            </a:r>
            <a:r>
              <a:rPr lang="en-US" dirty="0" err="1"/>
              <a:t>paratoi</a:t>
            </a:r>
            <a:r>
              <a:rPr lang="en-US" dirty="0"/>
              <a:t> </a:t>
            </a:r>
            <a:r>
              <a:rPr lang="en-US" dirty="0" err="1"/>
              <a:t>canllaw</a:t>
            </a:r>
            <a:r>
              <a:rPr lang="en-US" dirty="0"/>
              <a:t> o </a:t>
            </a:r>
            <a:r>
              <a:rPr lang="en-US" dirty="0" err="1"/>
              <a:t>syniadau</a:t>
            </a:r>
            <a:r>
              <a:rPr lang="en-US" dirty="0"/>
              <a:t> POSIBL y </a:t>
            </a:r>
            <a:r>
              <a:rPr lang="en-US" dirty="0" err="1"/>
              <a:t>gallan</a:t>
            </a:r>
            <a:r>
              <a:rPr lang="en-US" dirty="0"/>
              <a:t> </a:t>
            </a:r>
            <a:r>
              <a:rPr lang="en-US" dirty="0" err="1"/>
              <a:t>nhw</a:t>
            </a:r>
            <a:r>
              <a:rPr lang="en-US" dirty="0"/>
              <a:t> </a:t>
            </a:r>
            <a:r>
              <a:rPr lang="en-US" dirty="0" err="1"/>
              <a:t>eu</a:t>
            </a:r>
            <a:r>
              <a:rPr lang="en-US" dirty="0"/>
              <a:t> </a:t>
            </a:r>
            <a:r>
              <a:rPr lang="en-US" dirty="0" err="1"/>
              <a:t>defnyddio</a:t>
            </a:r>
            <a:r>
              <a:rPr lang="en-US" dirty="0"/>
              <a:t> </a:t>
            </a:r>
            <a:r>
              <a:rPr lang="en-US" dirty="0" err="1"/>
              <a:t>fel</a:t>
            </a:r>
            <a:r>
              <a:rPr lang="en-US" dirty="0"/>
              <a:t> </a:t>
            </a:r>
            <a:r>
              <a:rPr lang="en-US" dirty="0" err="1"/>
              <a:t>tystiolaeth</a:t>
            </a:r>
            <a:r>
              <a:rPr lang="en-US" dirty="0"/>
              <a:t> </a:t>
            </a:r>
            <a:r>
              <a:rPr lang="en-US" dirty="0" err="1"/>
              <a:t>ar</a:t>
            </a:r>
            <a:r>
              <a:rPr lang="en-US" dirty="0"/>
              <a:t> </a:t>
            </a:r>
            <a:r>
              <a:rPr lang="en-US" dirty="0" err="1"/>
              <a:t>gyfer</a:t>
            </a:r>
            <a:r>
              <a:rPr lang="en-US" dirty="0"/>
              <a:t> </a:t>
            </a:r>
            <a:r>
              <a:rPr lang="en-US" dirty="0" err="1"/>
              <a:t>eu</a:t>
            </a:r>
            <a:r>
              <a:rPr lang="en-US" dirty="0"/>
              <a:t> </a:t>
            </a:r>
            <a:r>
              <a:rPr lang="en-US" dirty="0" err="1"/>
              <a:t>Portffolio</a:t>
            </a:r>
            <a:r>
              <a:rPr lang="en-US" dirty="0"/>
              <a:t>.</a:t>
            </a:r>
          </a:p>
          <a:p>
            <a:endParaRPr lang="en-US" dirty="0"/>
          </a:p>
          <a:p>
            <a:r>
              <a:rPr lang="en-US" dirty="0"/>
              <a:t>Mae </a:t>
            </a:r>
            <a:r>
              <a:rPr lang="en-US" dirty="0" err="1"/>
              <a:t>hyn</a:t>
            </a:r>
            <a:r>
              <a:rPr lang="en-US" dirty="0"/>
              <a:t> </a:t>
            </a:r>
            <a:r>
              <a:rPr lang="en-US" dirty="0" err="1"/>
              <a:t>yn</a:t>
            </a:r>
            <a:r>
              <a:rPr lang="en-US" dirty="0"/>
              <a:t> </a:t>
            </a:r>
            <a:r>
              <a:rPr lang="en-US" dirty="0" err="1"/>
              <a:t>dilyn</a:t>
            </a:r>
            <a:r>
              <a:rPr lang="en-US" dirty="0"/>
              <a:t> bod </a:t>
            </a:r>
            <a:r>
              <a:rPr lang="en-US" dirty="0" err="1"/>
              <a:t>yn</a:t>
            </a:r>
            <a:r>
              <a:rPr lang="en-US" dirty="0"/>
              <a:t> </a:t>
            </a:r>
            <a:r>
              <a:rPr lang="en-US" dirty="0" err="1"/>
              <a:t>rhan</a:t>
            </a:r>
            <a:r>
              <a:rPr lang="en-US" dirty="0"/>
              <a:t> </a:t>
            </a:r>
            <a:r>
              <a:rPr lang="en-US" dirty="0" err="1"/>
              <a:t>o’r</a:t>
            </a:r>
            <a:r>
              <a:rPr lang="en-US" dirty="0"/>
              <a:t> broses </a:t>
            </a:r>
            <a:r>
              <a:rPr lang="en-US" dirty="0" err="1"/>
              <a:t>gymedroli</a:t>
            </a:r>
            <a:r>
              <a:rPr lang="en-US" dirty="0"/>
              <a:t> </a:t>
            </a:r>
            <a:r>
              <a:rPr lang="en-US" dirty="0" err="1"/>
              <a:t>genedlaethol</a:t>
            </a:r>
            <a:r>
              <a:rPr lang="en-US" dirty="0"/>
              <a:t> a </a:t>
            </a:r>
            <a:r>
              <a:rPr lang="en-US" dirty="0" err="1"/>
              <a:t>rhannu</a:t>
            </a:r>
            <a:r>
              <a:rPr lang="en-US" dirty="0"/>
              <a:t> </a:t>
            </a:r>
            <a:r>
              <a:rPr lang="en-US" dirty="0" err="1"/>
              <a:t>arferion</a:t>
            </a:r>
            <a:r>
              <a:rPr lang="en-US" dirty="0"/>
              <a:t> da </a:t>
            </a:r>
            <a:r>
              <a:rPr lang="en-US" dirty="0" err="1"/>
              <a:t>gyda</a:t>
            </a:r>
            <a:r>
              <a:rPr lang="en-US" dirty="0"/>
              <a:t> </a:t>
            </a:r>
            <a:r>
              <a:rPr lang="en-US" dirty="0" err="1"/>
              <a:t>Chanolfannau</a:t>
            </a:r>
            <a:r>
              <a:rPr lang="en-US" dirty="0"/>
              <a:t> </a:t>
            </a:r>
            <a:r>
              <a:rPr lang="en-US" dirty="0" err="1"/>
              <a:t>Hyfforddi</a:t>
            </a:r>
            <a:r>
              <a:rPr lang="en-US" dirty="0"/>
              <a:t> </a:t>
            </a:r>
            <a:r>
              <a:rPr lang="en-US" dirty="0" err="1"/>
              <a:t>eraill</a:t>
            </a:r>
            <a:r>
              <a:rPr lang="en-US" dirty="0"/>
              <a:t>.</a:t>
            </a:r>
          </a:p>
          <a:p>
            <a:endParaRPr lang="en-US" dirty="0"/>
          </a:p>
          <a:p>
            <a:r>
              <a:rPr lang="en-US" dirty="0" err="1"/>
              <a:t>Mae’r</a:t>
            </a:r>
            <a:r>
              <a:rPr lang="en-US" dirty="0"/>
              <a:t> </a:t>
            </a:r>
            <a:r>
              <a:rPr lang="en-US" dirty="0" err="1"/>
              <a:t>ddogfen</a:t>
            </a:r>
            <a:r>
              <a:rPr lang="en-US" dirty="0"/>
              <a:t> hon </a:t>
            </a:r>
            <a:r>
              <a:rPr lang="en-US" dirty="0" err="1"/>
              <a:t>ar</a:t>
            </a:r>
            <a:r>
              <a:rPr lang="en-US" dirty="0"/>
              <a:t> Moodle. </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3291290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3098406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19</a:t>
            </a:fld>
            <a:endParaRPr lang="en-US"/>
          </a:p>
        </p:txBody>
      </p:sp>
    </p:spTree>
    <p:extLst>
      <p:ext uri="{BB962C8B-B14F-4D97-AF65-F5344CB8AC3E}">
        <p14:creationId xmlns:p14="http://schemas.microsoft.com/office/powerpoint/2010/main" val="3555748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887129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15AA936B-7447-174D-8F7F-D47501C9B921}" type="slidenum">
              <a:rPr lang="en-US" smtClean="0"/>
              <a:t>27</a:t>
            </a:fld>
            <a:endParaRPr lang="en-US"/>
          </a:p>
        </p:txBody>
      </p:sp>
    </p:spTree>
    <p:extLst>
      <p:ext uri="{BB962C8B-B14F-4D97-AF65-F5344CB8AC3E}">
        <p14:creationId xmlns:p14="http://schemas.microsoft.com/office/powerpoint/2010/main" val="1534388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allwn</a:t>
            </a:r>
            <a:r>
              <a:rPr lang="en-US" dirty="0"/>
              <a:t> </a:t>
            </a:r>
            <a:r>
              <a:rPr lang="en-US" dirty="0" err="1"/>
              <a:t>ni</a:t>
            </a:r>
            <a:r>
              <a:rPr lang="en-US" dirty="0"/>
              <a:t> </a:t>
            </a:r>
            <a:r>
              <a:rPr lang="en-US" dirty="0" err="1"/>
              <a:t>wneud</a:t>
            </a:r>
            <a:r>
              <a:rPr lang="en-US" dirty="0"/>
              <a:t> </a:t>
            </a:r>
            <a:r>
              <a:rPr lang="en-US" dirty="0" err="1"/>
              <a:t>i</a:t>
            </a:r>
            <a:r>
              <a:rPr lang="en-US" dirty="0"/>
              <a:t> </a:t>
            </a:r>
            <a:r>
              <a:rPr lang="en-US" dirty="0" err="1"/>
              <a:t>atal</a:t>
            </a:r>
            <a:r>
              <a:rPr lang="en-US" dirty="0"/>
              <a:t> </a:t>
            </a:r>
            <a:r>
              <a:rPr lang="en-US" dirty="0" err="1"/>
              <a:t>hyn</a:t>
            </a:r>
            <a:r>
              <a:rPr lang="en-US" dirty="0"/>
              <a:t>?</a:t>
            </a:r>
            <a:br>
              <a:rPr lang="en-US" dirty="0"/>
            </a:br>
            <a:r>
              <a:rPr lang="en-US" dirty="0"/>
              <a:t>What can we do</a:t>
            </a:r>
            <a:r>
              <a:rPr lang="en-US" baseline="0" dirty="0"/>
              <a:t> to prevent this?</a:t>
            </a:r>
            <a:endParaRPr lang="en-US" dirty="0"/>
          </a:p>
        </p:txBody>
      </p:sp>
      <p:sp>
        <p:nvSpPr>
          <p:cNvPr id="4" name="Slide Number Placeholder 3"/>
          <p:cNvSpPr>
            <a:spLocks noGrp="1"/>
          </p:cNvSpPr>
          <p:nvPr>
            <p:ph type="sldNum" sz="quarter" idx="10"/>
          </p:nvPr>
        </p:nvSpPr>
        <p:spPr/>
        <p:txBody>
          <a:bodyPr/>
          <a:lstStyle/>
          <a:p>
            <a:fld id="{15AA936B-7447-174D-8F7F-D47501C9B921}" type="slidenum">
              <a:rPr lang="en-US" smtClean="0"/>
              <a:t>34</a:t>
            </a:fld>
            <a:endParaRPr lang="en-US"/>
          </a:p>
        </p:txBody>
      </p:sp>
    </p:spTree>
    <p:extLst>
      <p:ext uri="{BB962C8B-B14F-4D97-AF65-F5344CB8AC3E}">
        <p14:creationId xmlns:p14="http://schemas.microsoft.com/office/powerpoint/2010/main" val="15394007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9FFFFD5-6425-CC44-8D4E-028114D455BF}" type="slidenum">
              <a:rPr lang="en-US" smtClean="0"/>
              <a:t>36</a:t>
            </a:fld>
            <a:endParaRPr lang="en-US"/>
          </a:p>
        </p:txBody>
      </p:sp>
    </p:spTree>
    <p:extLst>
      <p:ext uri="{BB962C8B-B14F-4D97-AF65-F5344CB8AC3E}">
        <p14:creationId xmlns:p14="http://schemas.microsoft.com/office/powerpoint/2010/main" val="1855070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yw</a:t>
            </a:r>
            <a:r>
              <a:rPr lang="en-US" baseline="0" dirty="0"/>
              <a:t> </a:t>
            </a:r>
            <a:r>
              <a:rPr lang="en-US" baseline="0" dirty="0" err="1"/>
              <a:t>goblygiadau</a:t>
            </a:r>
            <a:r>
              <a:rPr lang="en-US" baseline="0" dirty="0"/>
              <a:t> </a:t>
            </a:r>
            <a:r>
              <a:rPr lang="en-US" baseline="0" dirty="0" err="1"/>
              <a:t>hyn</a:t>
            </a:r>
            <a:r>
              <a:rPr lang="en-US" baseline="0" dirty="0"/>
              <a:t> </a:t>
            </a:r>
            <a:r>
              <a:rPr lang="en-US" baseline="0" dirty="0" err="1"/>
              <a:t>i</a:t>
            </a:r>
            <a:r>
              <a:rPr lang="en-US" baseline="0" dirty="0"/>
              <a:t> </a:t>
            </a:r>
            <a:r>
              <a:rPr lang="en-US" baseline="0" dirty="0" err="1"/>
              <a:t>ni</a:t>
            </a:r>
            <a:r>
              <a:rPr lang="en-US" baseline="0" dirty="0"/>
              <a:t> </a:t>
            </a:r>
            <a:r>
              <a:rPr lang="en-US" baseline="0" dirty="0" err="1"/>
              <a:t>fel</a:t>
            </a:r>
            <a:r>
              <a:rPr lang="en-US" baseline="0" dirty="0"/>
              <a:t> </a:t>
            </a:r>
            <a:r>
              <a:rPr lang="en-US" baseline="0" dirty="0" err="1"/>
              <a:t>athrawon</a:t>
            </a:r>
            <a:r>
              <a:rPr lang="en-US" baseline="0" dirty="0"/>
              <a:t>?</a:t>
            </a:r>
            <a:br>
              <a:rPr lang="en-US" baseline="0" dirty="0"/>
            </a:br>
            <a:r>
              <a:rPr lang="en-US" baseline="0" dirty="0" err="1"/>
              <a:t>Gair</a:t>
            </a:r>
            <a:r>
              <a:rPr lang="en-US" baseline="0" dirty="0"/>
              <a:t> </a:t>
            </a:r>
            <a:r>
              <a:rPr lang="en-US" baseline="0" dirty="0" err="1"/>
              <a:t>pwysig</a:t>
            </a:r>
            <a:r>
              <a:rPr lang="en-US" baseline="0" dirty="0"/>
              <a:t>: “</a:t>
            </a:r>
            <a:r>
              <a:rPr lang="en-US" baseline="0" dirty="0" err="1"/>
              <a:t>Eitem</a:t>
            </a:r>
            <a:r>
              <a:rPr lang="en-US" baseline="0" dirty="0"/>
              <a:t>” </a:t>
            </a:r>
            <a:r>
              <a:rPr lang="en-US" baseline="0" dirty="0" err="1"/>
              <a:t>nid</a:t>
            </a:r>
            <a:r>
              <a:rPr lang="en-US" baseline="0" dirty="0"/>
              <a:t> “</a:t>
            </a:r>
            <a:r>
              <a:rPr lang="en-US" baseline="0" dirty="0" err="1"/>
              <a:t>gair</a:t>
            </a:r>
            <a:r>
              <a:rPr lang="en-US" baseline="0" dirty="0"/>
              <a:t>”</a:t>
            </a:r>
            <a:endParaRPr lang="en-US" dirty="0"/>
          </a:p>
        </p:txBody>
      </p:sp>
      <p:sp>
        <p:nvSpPr>
          <p:cNvPr id="4" name="Slide Number Placeholder 3"/>
          <p:cNvSpPr>
            <a:spLocks noGrp="1"/>
          </p:cNvSpPr>
          <p:nvPr>
            <p:ph type="sldNum" sz="quarter" idx="10"/>
          </p:nvPr>
        </p:nvSpPr>
        <p:spPr/>
        <p:txBody>
          <a:bodyPr/>
          <a:lstStyle/>
          <a:p>
            <a:fld id="{B2FFC388-2D02-FE4A-927A-A2181C0D2C1E}" type="slidenum">
              <a:rPr lang="cy-GB" smtClean="0"/>
              <a:t>37</a:t>
            </a:fld>
            <a:endParaRPr lang="cy-GB"/>
          </a:p>
        </p:txBody>
      </p:sp>
    </p:spTree>
    <p:extLst>
      <p:ext uri="{BB962C8B-B14F-4D97-AF65-F5344CB8AC3E}">
        <p14:creationId xmlns:p14="http://schemas.microsoft.com/office/powerpoint/2010/main" val="16565435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https://frenchteachernet.blogspot.com/2015/12/some-strategies-for-teaching-new.html</a:t>
            </a:r>
            <a:r>
              <a:rPr lang="en-US" dirty="0"/>
              <a:t> </a:t>
            </a:r>
          </a:p>
        </p:txBody>
      </p:sp>
      <p:sp>
        <p:nvSpPr>
          <p:cNvPr id="4" name="Slide Number Placeholder 3"/>
          <p:cNvSpPr>
            <a:spLocks noGrp="1"/>
          </p:cNvSpPr>
          <p:nvPr>
            <p:ph type="sldNum" sz="quarter" idx="10"/>
          </p:nvPr>
        </p:nvSpPr>
        <p:spPr/>
        <p:txBody>
          <a:bodyPr/>
          <a:lstStyle/>
          <a:p>
            <a:fld id="{B2FFC388-2D02-FE4A-927A-A2181C0D2C1E}" type="slidenum">
              <a:rPr lang="cy-GB" smtClean="0"/>
              <a:t>40</a:t>
            </a:fld>
            <a:endParaRPr lang="cy-GB"/>
          </a:p>
        </p:txBody>
      </p:sp>
    </p:spTree>
    <p:extLst>
      <p:ext uri="{BB962C8B-B14F-4D97-AF65-F5344CB8AC3E}">
        <p14:creationId xmlns:p14="http://schemas.microsoft.com/office/powerpoint/2010/main" val="13300600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471ED4-3627-E44B-9CE7-625A6FA29825}" type="slidenum">
              <a:rPr lang="cy-GB" smtClean="0"/>
              <a:t>42</a:t>
            </a:fld>
            <a:endParaRPr lang="cy-GB"/>
          </a:p>
        </p:txBody>
      </p:sp>
    </p:spTree>
    <p:extLst>
      <p:ext uri="{BB962C8B-B14F-4D97-AF65-F5344CB8AC3E}">
        <p14:creationId xmlns:p14="http://schemas.microsoft.com/office/powerpoint/2010/main" val="7286116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AA936B-7447-174D-8F7F-D47501C9B921}" type="slidenum">
              <a:rPr lang="en-US" smtClean="0"/>
              <a:t>43</a:t>
            </a:fld>
            <a:endParaRPr lang="en-US"/>
          </a:p>
        </p:txBody>
      </p:sp>
    </p:spTree>
    <p:extLst>
      <p:ext uri="{BB962C8B-B14F-4D97-AF65-F5344CB8AC3E}">
        <p14:creationId xmlns:p14="http://schemas.microsoft.com/office/powerpoint/2010/main" val="1013565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Adborth</a:t>
            </a:r>
            <a:r>
              <a:rPr lang="en-US" dirty="0"/>
              <a:t>: </a:t>
            </a:r>
            <a:r>
              <a:rPr lang="en-US" dirty="0" err="1"/>
              <a:t>Sut</a:t>
            </a:r>
            <a:r>
              <a:rPr lang="en-US" dirty="0"/>
              <a:t> </a:t>
            </a:r>
            <a:r>
              <a:rPr lang="en-US" dirty="0" err="1"/>
              <a:t>mae</a:t>
            </a:r>
            <a:r>
              <a:rPr lang="en-US" dirty="0"/>
              <a:t> </a:t>
            </a:r>
            <a:r>
              <a:rPr lang="en-US" dirty="0" err="1"/>
              <a:t>cywiro</a:t>
            </a:r>
            <a:r>
              <a:rPr lang="en-US" dirty="0"/>
              <a:t>?</a:t>
            </a:r>
            <a:br>
              <a:rPr lang="en-US" dirty="0"/>
            </a:br>
            <a:r>
              <a:rPr lang="en-US" dirty="0"/>
              <a:t>Recast: </a:t>
            </a:r>
            <a:r>
              <a:rPr lang="en-US" dirty="0" err="1"/>
              <a:t>fel</a:t>
            </a:r>
            <a:r>
              <a:rPr lang="en-US" dirty="0"/>
              <a:t> </a:t>
            </a:r>
            <a:r>
              <a:rPr lang="en-US" dirty="0" err="1"/>
              <a:t>Motherese</a:t>
            </a:r>
            <a:endParaRPr lang="en-US" dirty="0"/>
          </a:p>
          <a:p>
            <a:r>
              <a:rPr lang="en-US" dirty="0" err="1"/>
              <a:t>Cywiro</a:t>
            </a:r>
            <a:r>
              <a:rPr lang="en-US" dirty="0"/>
              <a:t>:</a:t>
            </a:r>
          </a:p>
          <a:p>
            <a:r>
              <a:rPr lang="en-US" dirty="0" err="1"/>
              <a:t>Ymhelaethu</a:t>
            </a:r>
            <a:r>
              <a:rPr lang="en-US" baseline="0" dirty="0"/>
              <a:t> (expand) </a:t>
            </a:r>
            <a:r>
              <a:rPr lang="en-US" baseline="0" dirty="0" err="1"/>
              <a:t>yn</a:t>
            </a:r>
            <a:r>
              <a:rPr lang="en-US" baseline="0" dirty="0"/>
              <a:t> </a:t>
            </a:r>
            <a:r>
              <a:rPr lang="en-US" baseline="0" dirty="0" err="1"/>
              <a:t>rhoi</a:t>
            </a:r>
            <a:r>
              <a:rPr lang="en-US" baseline="0" dirty="0"/>
              <a:t> </a:t>
            </a:r>
            <a:r>
              <a:rPr lang="en-US" baseline="0" dirty="0" err="1"/>
              <a:t>rhagor</a:t>
            </a:r>
            <a:r>
              <a:rPr lang="en-US" baseline="0" dirty="0"/>
              <a:t> o </a:t>
            </a:r>
            <a:r>
              <a:rPr lang="en-US" baseline="0" dirty="0" err="1"/>
              <a:t>wybodaeth</a:t>
            </a:r>
            <a:r>
              <a:rPr lang="en-US" baseline="0" dirty="0"/>
              <a:t>, </a:t>
            </a:r>
            <a:r>
              <a:rPr lang="en-US" baseline="0" dirty="0" err="1"/>
              <a:t>yn</a:t>
            </a:r>
            <a:r>
              <a:rPr lang="en-US" baseline="0" dirty="0"/>
              <a:t> </a:t>
            </a:r>
            <a:r>
              <a:rPr lang="en-US" baseline="0" dirty="0" err="1"/>
              <a:t>ymestyn</a:t>
            </a:r>
            <a:r>
              <a:rPr lang="en-US" baseline="0" dirty="0"/>
              <a:t>.</a:t>
            </a:r>
            <a:endParaRPr lang="en-US" dirty="0"/>
          </a:p>
        </p:txBody>
      </p:sp>
      <p:sp>
        <p:nvSpPr>
          <p:cNvPr id="4" name="Slide Number Placeholder 3"/>
          <p:cNvSpPr>
            <a:spLocks noGrp="1"/>
          </p:cNvSpPr>
          <p:nvPr>
            <p:ph type="sldNum" sz="quarter" idx="10"/>
          </p:nvPr>
        </p:nvSpPr>
        <p:spPr/>
        <p:txBody>
          <a:bodyPr/>
          <a:lstStyle/>
          <a:p>
            <a:fld id="{B25CB5BD-69CA-F649-8CBF-7AE004B03571}" type="slidenum">
              <a:rPr lang="en-US" smtClean="0"/>
              <a:t>50</a:t>
            </a:fld>
            <a:endParaRPr lang="en-US"/>
          </a:p>
        </p:txBody>
      </p:sp>
    </p:spTree>
    <p:extLst>
      <p:ext uri="{BB962C8B-B14F-4D97-AF65-F5344CB8AC3E}">
        <p14:creationId xmlns:p14="http://schemas.microsoft.com/office/powerpoint/2010/main" val="913537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Whisper drills (for quietening down a rowdy class) • Shouting drills (for livening them up ) These ideas work particularly well with young learners. Or you can liven drills up by saying things in different ways. For example, sound very happy, very sad, very bored, very excited with a facial expression to match as you model the language and get the learners to do the same. Putting expression into it and exaggerating the intonation helps make the language more memorable. </a:t>
            </a:r>
          </a:p>
          <a:p>
            <a:r>
              <a:rPr lang="en-US" dirty="0"/>
              <a:t>Transformation / Substitution drills</a:t>
            </a:r>
          </a:p>
        </p:txBody>
      </p:sp>
      <p:sp>
        <p:nvSpPr>
          <p:cNvPr id="4" name="Slide Number Placeholder 3"/>
          <p:cNvSpPr>
            <a:spLocks noGrp="1"/>
          </p:cNvSpPr>
          <p:nvPr>
            <p:ph type="sldNum" sz="quarter" idx="10"/>
          </p:nvPr>
        </p:nvSpPr>
        <p:spPr/>
        <p:txBody>
          <a:bodyPr/>
          <a:lstStyle/>
          <a:p>
            <a:fld id="{B25CB5BD-69CA-F649-8CBF-7AE004B03571}" type="slidenum">
              <a:rPr lang="en-US" smtClean="0"/>
              <a:t>53</a:t>
            </a:fld>
            <a:endParaRPr lang="en-US"/>
          </a:p>
        </p:txBody>
      </p:sp>
    </p:spTree>
    <p:extLst>
      <p:ext uri="{BB962C8B-B14F-4D97-AF65-F5344CB8AC3E}">
        <p14:creationId xmlns:p14="http://schemas.microsoft.com/office/powerpoint/2010/main" val="1695403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Stahl, R J 1994, ‘Using “Think-Time” and “Wait-Time” Skillfully in the Classroom. ERIC Digest.’ Viewed on 15 April 2015, </a:t>
            </a:r>
            <a:r>
              <a:rPr lang="en-US" sz="1200" b="0" i="0" u="none" strike="noStrike" kern="1200" dirty="0">
                <a:solidFill>
                  <a:schemeClr val="tx1"/>
                </a:solidFill>
                <a:effectLst/>
                <a:latin typeface="+mn-lt"/>
                <a:ea typeface="+mn-ea"/>
                <a:cs typeface="+mn-cs"/>
                <a:hlinkClick r:id="rId3"/>
              </a:rPr>
              <a:t>http://files.eric.ed.gov/fulltext/ED370885.pdf</a:t>
            </a:r>
            <a:endParaRPr lang="en-US" sz="1200" b="0"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10"/>
          </p:nvPr>
        </p:nvSpPr>
        <p:spPr/>
        <p:txBody>
          <a:bodyPr/>
          <a:lstStyle/>
          <a:p>
            <a:fld id="{B25CB5BD-69CA-F649-8CBF-7AE004B03571}" type="slidenum">
              <a:rPr lang="en-US" smtClean="0"/>
              <a:t>57</a:t>
            </a:fld>
            <a:endParaRPr lang="en-US"/>
          </a:p>
        </p:txBody>
      </p:sp>
    </p:spTree>
    <p:extLst>
      <p:ext uri="{BB962C8B-B14F-4D97-AF65-F5344CB8AC3E}">
        <p14:creationId xmlns:p14="http://schemas.microsoft.com/office/powerpoint/2010/main" val="12602893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https://gianfrancoconti.com/category/grammar-teaching/</a:t>
            </a:r>
            <a:endParaRPr lang="en-US" dirty="0"/>
          </a:p>
          <a:p>
            <a:endParaRPr lang="en-US" dirty="0"/>
          </a:p>
        </p:txBody>
      </p:sp>
      <p:sp>
        <p:nvSpPr>
          <p:cNvPr id="4" name="Slide Number Placeholder 3"/>
          <p:cNvSpPr>
            <a:spLocks noGrp="1"/>
          </p:cNvSpPr>
          <p:nvPr>
            <p:ph type="sldNum" sz="quarter" idx="5"/>
          </p:nvPr>
        </p:nvSpPr>
        <p:spPr/>
        <p:txBody>
          <a:bodyPr/>
          <a:lstStyle/>
          <a:p>
            <a:fld id="{0C4A42B9-1730-3945-BE73-71440C51F60E}" type="slidenum">
              <a:rPr lang="en-US" smtClean="0"/>
              <a:t>61</a:t>
            </a:fld>
            <a:endParaRPr lang="en-US"/>
          </a:p>
        </p:txBody>
      </p:sp>
    </p:spTree>
    <p:extLst>
      <p:ext uri="{BB962C8B-B14F-4D97-AF65-F5344CB8AC3E}">
        <p14:creationId xmlns:p14="http://schemas.microsoft.com/office/powerpoint/2010/main" val="12077071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https://gianfrancoconti.com/category/technology-and-l2-learning/</a:t>
            </a:r>
            <a:endParaRPr lang="en-US" dirty="0"/>
          </a:p>
          <a:p>
            <a:endParaRPr lang="en-US" dirty="0"/>
          </a:p>
        </p:txBody>
      </p:sp>
      <p:sp>
        <p:nvSpPr>
          <p:cNvPr id="4" name="Slide Number Placeholder 3"/>
          <p:cNvSpPr>
            <a:spLocks noGrp="1"/>
          </p:cNvSpPr>
          <p:nvPr>
            <p:ph type="sldNum" sz="quarter" idx="5"/>
          </p:nvPr>
        </p:nvSpPr>
        <p:spPr/>
        <p:txBody>
          <a:bodyPr/>
          <a:lstStyle/>
          <a:p>
            <a:fld id="{0C4A42B9-1730-3945-BE73-71440C51F60E}" type="slidenum">
              <a:rPr lang="en-US" smtClean="0"/>
              <a:t>62</a:t>
            </a:fld>
            <a:endParaRPr lang="en-US"/>
          </a:p>
        </p:txBody>
      </p:sp>
    </p:spTree>
    <p:extLst>
      <p:ext uri="{BB962C8B-B14F-4D97-AF65-F5344CB8AC3E}">
        <p14:creationId xmlns:p14="http://schemas.microsoft.com/office/powerpoint/2010/main" val="200778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 seiliedig ar Jones (1960), ‘Read and look up’, gydag arddywediad - heriwyd y ddau bartner. </a:t>
            </a:r>
            <a:endParaRPr lang="en-US" dirty="0"/>
          </a:p>
        </p:txBody>
      </p:sp>
      <p:sp>
        <p:nvSpPr>
          <p:cNvPr id="4" name="Slide Number Placeholder 3"/>
          <p:cNvSpPr>
            <a:spLocks noGrp="1"/>
          </p:cNvSpPr>
          <p:nvPr>
            <p:ph type="sldNum" sz="quarter" idx="10"/>
          </p:nvPr>
        </p:nvSpPr>
        <p:spPr/>
        <p:txBody>
          <a:bodyPr/>
          <a:lstStyle/>
          <a:p>
            <a:fld id="{4A6E0DAA-70F0-4227-A47E-4DB2BF152026}" type="slidenum">
              <a:rPr lang="en-GB" smtClean="0"/>
              <a:t>68</a:t>
            </a:fld>
            <a:endParaRPr lang="en-GB"/>
          </a:p>
        </p:txBody>
      </p:sp>
    </p:spTree>
    <p:extLst>
      <p:ext uri="{BB962C8B-B14F-4D97-AF65-F5344CB8AC3E}">
        <p14:creationId xmlns:p14="http://schemas.microsoft.com/office/powerpoint/2010/main" val="36939461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A6E0DAA-70F0-4227-A47E-4DB2BF152026}" type="slidenum">
              <a:rPr lang="en-GB" smtClean="0"/>
              <a:t>69</a:t>
            </a:fld>
            <a:endParaRPr lang="en-GB"/>
          </a:p>
        </p:txBody>
      </p:sp>
    </p:spTree>
    <p:extLst>
      <p:ext uri="{BB962C8B-B14F-4D97-AF65-F5344CB8AC3E}">
        <p14:creationId xmlns:p14="http://schemas.microsoft.com/office/powerpoint/2010/main" val="3575149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15AA936B-7447-174D-8F7F-D47501C9B921}" type="slidenum">
              <a:rPr lang="en-US" smtClean="0"/>
              <a:t>78</a:t>
            </a:fld>
            <a:endParaRPr lang="en-US"/>
          </a:p>
        </p:txBody>
      </p:sp>
    </p:spTree>
    <p:extLst>
      <p:ext uri="{BB962C8B-B14F-4D97-AF65-F5344CB8AC3E}">
        <p14:creationId xmlns:p14="http://schemas.microsoft.com/office/powerpoint/2010/main" val="3045864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C5F1-4D7B-B740-999E-7DE750F4B4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F46361D-DC7A-D440-ADDD-45E08F57DB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75D675D-72E8-0C4F-97D6-AD51183CD96F}"/>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DB5A4072-B79B-4548-A815-B6DB25840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893730-2184-C643-BE60-B333A34E6347}"/>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05185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1CDB0-31D2-EC46-B544-B8B87F2B0D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590ABA-25C9-8644-808C-E35CB18645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E08751-7C60-3749-9C90-38334B6FAB86}"/>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0DC841E9-2516-3E46-850A-BA00158E25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537F3-2D06-6B4B-BDB2-9FEA18DCB59B}"/>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486047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539F2-0B2C-574F-9BF9-AEB0686EEA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0803DD4-F26F-474E-85AA-7D609F469E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D770DB-2995-9E4C-B196-B9AEB5335122}"/>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9F92C75F-D97E-5D49-A0AE-8F29A4EB73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315AA0-E677-2745-9D19-2F18DBB4CD67}"/>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637085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433C-ACE4-0945-9B47-CD129BF0DAD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F7221C-D5B2-2142-930D-490DDC57408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563AE7-33E9-A14A-B55D-7E4A0CF423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15C901-861F-8348-BF97-02E16F0CA41A}"/>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6" name="Footer Placeholder 5">
            <a:extLst>
              <a:ext uri="{FF2B5EF4-FFF2-40B4-BE49-F238E27FC236}">
                <a16:creationId xmlns:a16="http://schemas.microsoft.com/office/drawing/2014/main" id="{50839048-DDD6-2642-B77E-92F7E568D8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844DC-03B6-A84F-B7E3-B07B7CF9AD2E}"/>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4286420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9353-2337-8B46-8947-9807611068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B8AA9B-1005-9F47-A7F0-6E97B6DDDB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2FA4E3-DA2F-754D-8B03-0EA9FFE563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22276B-65D8-0F48-A82C-257358A8AD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605C11-D6ED-1342-B02E-20657B1C7B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A8C0AB-9EB5-C641-86A7-521B19F4DEF2}"/>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8" name="Footer Placeholder 7">
            <a:extLst>
              <a:ext uri="{FF2B5EF4-FFF2-40B4-BE49-F238E27FC236}">
                <a16:creationId xmlns:a16="http://schemas.microsoft.com/office/drawing/2014/main" id="{28A815BF-E7C5-7747-9673-EBC61EF3E7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394DAA-29AF-F04A-B128-BF773BB3E5B0}"/>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8770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FFF9-A4CF-224A-BE92-876A4ECDAE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E1A303-4B47-4841-8AF9-04F475109162}"/>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4" name="Footer Placeholder 3">
            <a:extLst>
              <a:ext uri="{FF2B5EF4-FFF2-40B4-BE49-F238E27FC236}">
                <a16:creationId xmlns:a16="http://schemas.microsoft.com/office/drawing/2014/main" id="{B75D9127-5C6A-694E-8020-C703FDA7F84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AFDE8-87DA-9341-B4E8-1726EC4DDAC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879441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76107-12AE-3047-A20E-3D2C24054C78}"/>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3" name="Footer Placeholder 2">
            <a:extLst>
              <a:ext uri="{FF2B5EF4-FFF2-40B4-BE49-F238E27FC236}">
                <a16:creationId xmlns:a16="http://schemas.microsoft.com/office/drawing/2014/main" id="{F016C14E-0323-344F-BA07-AEA30644A6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4C8EDE-C754-9145-81B8-0364D7486DFE}"/>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91666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7F1D-1792-9D42-84C3-D873F0DF9D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4D1DD2-8B65-3F48-BE51-DE701F6F49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241D7C-F29D-B14D-99FA-0ABA03388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15913D-92E9-7549-BEA4-976FD84D2CFC}"/>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6" name="Footer Placeholder 5">
            <a:extLst>
              <a:ext uri="{FF2B5EF4-FFF2-40B4-BE49-F238E27FC236}">
                <a16:creationId xmlns:a16="http://schemas.microsoft.com/office/drawing/2014/main" id="{02DFEC39-CB15-D746-97D7-A1A2008784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427309-C1F8-2B42-A5ED-002D6666B6D0}"/>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797893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510C-7756-4542-AEC4-A39CFA206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3AFD18-C2E8-D442-96E6-7C7446739F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78A011-BFC4-B341-A120-97730CB44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335549-A8DD-D542-8DBE-33ACBF7B13D7}"/>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6" name="Footer Placeholder 5">
            <a:extLst>
              <a:ext uri="{FF2B5EF4-FFF2-40B4-BE49-F238E27FC236}">
                <a16:creationId xmlns:a16="http://schemas.microsoft.com/office/drawing/2014/main" id="{7E99BDBB-6E71-C747-9C24-D67EEDA8EF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495D36-E5D0-AA4E-97DA-E022E149F50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370436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D1D6-28C5-D84E-A52E-13605E11E19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A20B10-4A60-9A42-83E2-FF9F5C04699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2FCCD5-65AB-8E4C-9457-183890165D5C}"/>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413BB5E0-4AC5-7E4F-9591-6165D93B59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30AAEA-3223-E048-A080-5B145E995CA1}"/>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2141879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601EE7-32CB-A544-B062-193ABC11413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B8A1A1-7EAE-4749-9327-30D61096EC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8F745F-3B52-054F-9B52-6A273C26BC20}"/>
              </a:ext>
            </a:extLst>
          </p:cNvPr>
          <p:cNvSpPr>
            <a:spLocks noGrp="1"/>
          </p:cNvSpPr>
          <p:nvPr>
            <p:ph type="dt" sz="half" idx="10"/>
          </p:nvPr>
        </p:nvSpPr>
        <p:spPr/>
        <p:txBody>
          <a:body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36647762-27B1-C64C-AD9F-037E1DFCED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D6116-DD23-4A42-B7F4-514C5C75F8F2}"/>
              </a:ext>
            </a:extLst>
          </p:cNvPr>
          <p:cNvSpPr>
            <a:spLocks noGrp="1"/>
          </p:cNvSpPr>
          <p:nvPr>
            <p:ph type="sldNum" sz="quarter" idx="12"/>
          </p:nvPr>
        </p:nvSpPr>
        <p:spPr/>
        <p:txBody>
          <a:bodyPr/>
          <a:lstStyle/>
          <a:p>
            <a:fld id="{9E700D3A-6BD2-9E40-8D0C-D574A2783A28}" type="slidenum">
              <a:rPr lang="en-US" smtClean="0"/>
              <a:t>‹#›</a:t>
            </a:fld>
            <a:endParaRPr lang="en-US"/>
          </a:p>
        </p:txBody>
      </p:sp>
    </p:spTree>
    <p:extLst>
      <p:ext uri="{BB962C8B-B14F-4D97-AF65-F5344CB8AC3E}">
        <p14:creationId xmlns:p14="http://schemas.microsoft.com/office/powerpoint/2010/main" val="3121824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346774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alpha val="2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906B50-6B0F-0F41-A4B0-FEEDDB1469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ACEB09-6174-5949-B341-3DB4C6307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D6F055-C667-E74D-8B4D-4E1D79ABFF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626783-4C3A-EA43-994E-39BC7EFDF09F}" type="datetimeFigureOut">
              <a:rPr lang="en-US" smtClean="0"/>
              <a:t>2/10/2022</a:t>
            </a:fld>
            <a:endParaRPr lang="en-US"/>
          </a:p>
        </p:txBody>
      </p:sp>
      <p:sp>
        <p:nvSpPr>
          <p:cNvPr id="5" name="Footer Placeholder 4">
            <a:extLst>
              <a:ext uri="{FF2B5EF4-FFF2-40B4-BE49-F238E27FC236}">
                <a16:creationId xmlns:a16="http://schemas.microsoft.com/office/drawing/2014/main" id="{C8F61919-23FB-3141-8E87-FBBC718C82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291EB5-84DB-2F44-8C6B-780CA0251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700D3A-6BD2-9E40-8D0C-D574A2783A28}" type="slidenum">
              <a:rPr lang="en-US" smtClean="0"/>
              <a:t>‹#›</a:t>
            </a:fld>
            <a:endParaRPr lang="en-US"/>
          </a:p>
        </p:txBody>
      </p:sp>
    </p:spTree>
    <p:extLst>
      <p:ext uri="{BB962C8B-B14F-4D97-AF65-F5344CB8AC3E}">
        <p14:creationId xmlns:p14="http://schemas.microsoft.com/office/powerpoint/2010/main" val="3038667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ordwall.net/resource/8299451" TargetMode="Externa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eur01.safelinks.protection.outlook.com/?url=https%3A%2F%2Fuwtsd.hosted.panopto.com%2FPanopto%2FPages%2FViewer.aspx%3Fid%3D0e6022a3-7ce6-45c4-bf46-ae2300b54580&amp;data=04%7C01%7Cn.evans%40uwtsd.ac.uk%7Cdf6539c52845495ed2d508d9dc060f43%7C4e0f11f9046e45059cb8db2152311e21%7C0%7C0%7C637782740840450213%7CUnknown%7CTWFpbGZsb3d8eyJWIjoiMC4wLjAwMDAiLCJQIjoiV2luMzIiLCJBTiI6Ik1haWwiLCJXVCI6Mn0%3D%7C3000&amp;sdata=U1SRzFwCr1mWYbiaobooDWsDPJL2depkWAIE%2FAxKR%2BI%3D&amp;reserved=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eur01.safelinks.protection.outlook.com/?url=https%3A%2F%2Fuwtsd.hosted.panopto.com%2FPanopto%2FPages%2FViewer.aspx%3Fid%3Da4402ded-34af-41ca-9591-ae2300b2d03e&amp;data=04%7C01%7Cn.evans%40uwtsd.ac.uk%7Cdf6539c52845495ed2d508d9dc060f43%7C4e0f11f9046e45059cb8db2152311e21%7C0%7C0%7C637782740840450213%7CUnknown%7CTWFpbGZsb3d8eyJWIjoiMC4wLjAwMDAiLCJQIjoiV2luMzIiLCJBTiI6Ik1haWwiLCJXVCI6Mn0%3D%7C3000&amp;sdata=%2B2j2yH6Wj%2FbA%2FHkzsqi7OXBMYYVTRvqhyuhHdYuaWck%3D&amp;reserved=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estyn.llyw.cymru/system/files/2021-08/Preparing%20for%20the%20Curriculum%20for%20Wales%20cy.pdf" TargetMode="External"/><Relationship Id="rId3" Type="http://schemas.openxmlformats.org/officeDocument/2006/relationships/hyperlink" Target="https://cwricwlwmigymru.llyw.cymru/" TargetMode="External"/><Relationship Id="rId7" Type="http://schemas.openxmlformats.org/officeDocument/2006/relationships/hyperlink" Target="http://www.estyn.llyw.cymru/system/files/2020-07/Curriculum%2520innovation%2520in%2520primary%2520schools%2520-%2520cy.pdf" TargetMode="External"/><Relationship Id="rId2" Type="http://schemas.openxmlformats.org/officeDocument/2006/relationships/hyperlink" Target="https://hwb.gov.wales/api/storage/9da091a5-db8b-4202-b79e-af1f336e4c25/cwricwlwm-i-gymru-y-daith-i-2022.pdf" TargetMode="External"/><Relationship Id="rId1" Type="http://schemas.openxmlformats.org/officeDocument/2006/relationships/slideLayout" Target="../slideLayouts/slideLayout2.xml"/><Relationship Id="rId6" Type="http://schemas.openxmlformats.org/officeDocument/2006/relationships/hyperlink" Target="https://llyw.cymru/sites/default/files/publications/2018-03/adroddiad-ar-ymatebion-i%E2%80%99r-sgwrs-fawr.pdf" TargetMode="External"/><Relationship Id="rId5" Type="http://schemas.openxmlformats.org/officeDocument/2006/relationships/hyperlink" Target="https://llyw.cymru/deddf-cwricwlwm-ac-asesu-cymru" TargetMode="External"/><Relationship Id="rId10" Type="http://schemas.openxmlformats.org/officeDocument/2006/relationships/image" Target="../media/image5.png"/><Relationship Id="rId4" Type="http://schemas.openxmlformats.org/officeDocument/2006/relationships/hyperlink" Target="https://llyw.cymru/paratoi-ar-gyfer-y-cwricwlwm-newydd" TargetMode="External"/><Relationship Id="rId9" Type="http://schemas.openxmlformats.org/officeDocument/2006/relationships/hyperlink" Target="https://open.spotify.com/episode/4YHwG4pjO4QTRiEm76ddZ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hyperlink" Target="https://padlet.com/eleripowell1/lst0sqfr7jdgunbp"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tiff"/><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9.png"/></Relationships>
</file>

<file path=ppt/slides/_rels/slide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image" Target="../media/image46.tiff"/><Relationship Id="rId3" Type="http://schemas.openxmlformats.org/officeDocument/2006/relationships/image" Target="../media/image41.tiff"/><Relationship Id="rId7" Type="http://schemas.openxmlformats.org/officeDocument/2006/relationships/image" Target="../media/image45.tiff"/><Relationship Id="rId2" Type="http://schemas.openxmlformats.org/officeDocument/2006/relationships/image" Target="../media/image40.tiff"/><Relationship Id="rId1" Type="http://schemas.openxmlformats.org/officeDocument/2006/relationships/slideLayout" Target="../slideLayouts/slideLayout2.xml"/><Relationship Id="rId6" Type="http://schemas.openxmlformats.org/officeDocument/2006/relationships/image" Target="../media/image44.tiff"/><Relationship Id="rId11" Type="http://schemas.openxmlformats.org/officeDocument/2006/relationships/image" Target="../media/image5.png"/><Relationship Id="rId5" Type="http://schemas.openxmlformats.org/officeDocument/2006/relationships/image" Target="../media/image43.tiff"/><Relationship Id="rId10" Type="http://schemas.openxmlformats.org/officeDocument/2006/relationships/image" Target="../media/image48.tiff"/><Relationship Id="rId4" Type="http://schemas.openxmlformats.org/officeDocument/2006/relationships/image" Target="../media/image42.tiff"/><Relationship Id="rId9" Type="http://schemas.openxmlformats.org/officeDocument/2006/relationships/image" Target="../media/image47.tiff"/></Relationships>
</file>

<file path=ppt/slides/_rels/slide5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53.png"/><Relationship Id="rId11" Type="http://schemas.openxmlformats.org/officeDocument/2006/relationships/image" Target="../media/image5.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61.png"/><Relationship Id="rId4" Type="http://schemas.openxmlformats.org/officeDocument/2006/relationships/image" Target="../media/image60.png"/></Relationships>
</file>

<file path=ppt/slides/_rels/slide6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24.tiff"/><Relationship Id="rId7" Type="http://schemas.openxmlformats.org/officeDocument/2006/relationships/image" Target="../media/image69.tiff"/><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68.tiff"/><Relationship Id="rId5" Type="http://schemas.openxmlformats.org/officeDocument/2006/relationships/image" Target="../media/image67.tiff"/><Relationship Id="rId4" Type="http://schemas.openxmlformats.org/officeDocument/2006/relationships/image" Target="../media/image25.tiff"/></Relationships>
</file>

<file path=ppt/slides/_rels/slide7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3723571" y="121240"/>
            <a:ext cx="4530576"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a:solidFill>
                  <a:srgbClr val="002060"/>
                </a:solidFill>
                <a:latin typeface="+mn-lt"/>
              </a:rPr>
              <a:t>CYMRAEG I BAWB</a:t>
            </a:r>
          </a:p>
          <a:p>
            <a:pPr algn="ctr"/>
            <a:endParaRPr lang="en-GB" sz="2400" b="1" dirty="0">
              <a:solidFill>
                <a:srgbClr val="002060"/>
              </a:solidFill>
              <a:latin typeface="+mn-lt"/>
            </a:endParaRPr>
          </a:p>
          <a:p>
            <a:pPr algn="ctr"/>
            <a:r>
              <a:rPr lang="en-GB" sz="2400" b="1" dirty="0">
                <a:solidFill>
                  <a:srgbClr val="002060"/>
                </a:solidFill>
                <a:latin typeface="+mn-lt"/>
              </a:rPr>
              <a:t>TAR </a:t>
            </a:r>
            <a:r>
              <a:rPr lang="en-GB" sz="2400" b="1" dirty="0" err="1">
                <a:solidFill>
                  <a:srgbClr val="002060"/>
                </a:solidFill>
                <a:latin typeface="+mn-lt"/>
              </a:rPr>
              <a:t>Cynradd</a:t>
            </a:r>
            <a:r>
              <a:rPr lang="en-GB" sz="2400" b="1" dirty="0">
                <a:solidFill>
                  <a:srgbClr val="002060"/>
                </a:solidFill>
                <a:latin typeface="+mn-lt"/>
              </a:rPr>
              <a:t>/</a:t>
            </a:r>
            <a:r>
              <a:rPr lang="en-GB" sz="2400" b="1" dirty="0" err="1">
                <a:solidFill>
                  <a:srgbClr val="002060"/>
                </a:solidFill>
                <a:latin typeface="+mn-lt"/>
              </a:rPr>
              <a:t>Uwchradd</a:t>
            </a:r>
            <a:r>
              <a:rPr lang="en-GB" sz="2400" b="1" dirty="0">
                <a:solidFill>
                  <a:srgbClr val="002060"/>
                </a:solidFill>
                <a:latin typeface="+mn-lt"/>
              </a:rPr>
              <a:t>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40582"/>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3283527" y="5104388"/>
            <a:ext cx="5095010" cy="1454729"/>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endParaRPr lang="en-GB" sz="4050" b="1" dirty="0">
              <a:solidFill>
                <a:srgbClr val="FF0000"/>
              </a:solidFill>
            </a:endParaRPr>
          </a:p>
          <a:p>
            <a:pPr algn="ctr"/>
            <a:endParaRPr lang="en-GB" sz="2400" b="1" dirty="0">
              <a:solidFill>
                <a:srgbClr val="002060"/>
              </a:solidFill>
            </a:endParaRPr>
          </a:p>
          <a:p>
            <a:pPr algn="ctr"/>
            <a:r>
              <a:rPr lang="en-GB" sz="2400" b="1" dirty="0" err="1">
                <a:solidFill>
                  <a:srgbClr val="002060"/>
                </a:solidFill>
                <a:latin typeface="+mn-lt"/>
              </a:rPr>
              <a:t>Darlith</a:t>
            </a:r>
            <a:r>
              <a:rPr lang="en-GB" sz="2400" b="1" dirty="0">
                <a:solidFill>
                  <a:srgbClr val="002060"/>
                </a:solidFill>
                <a:latin typeface="+mn-lt"/>
              </a:rPr>
              <a:t> 8: 10.2.22</a:t>
            </a:r>
          </a:p>
          <a:p>
            <a:pPr algn="ctr"/>
            <a:endParaRPr lang="en-GB" sz="2400" b="1" dirty="0">
              <a:solidFill>
                <a:srgbClr val="002060"/>
              </a:solidFill>
              <a:latin typeface="+mn-lt"/>
            </a:endParaRPr>
          </a:p>
          <a:p>
            <a:pPr algn="ctr"/>
            <a:r>
              <a:rPr lang="en-GB" sz="2000" b="1" dirty="0">
                <a:solidFill>
                  <a:srgbClr val="002060"/>
                </a:solidFill>
                <a:latin typeface="+mn-lt"/>
              </a:rPr>
              <a:t>Y </a:t>
            </a:r>
            <a:r>
              <a:rPr lang="en-GB" sz="2000" b="1" dirty="0" err="1">
                <a:solidFill>
                  <a:srgbClr val="002060"/>
                </a:solidFill>
                <a:latin typeface="+mn-lt"/>
              </a:rPr>
              <a:t>Fframwaith</a:t>
            </a:r>
            <a:r>
              <a:rPr lang="en-GB" sz="2000" b="1" dirty="0">
                <a:solidFill>
                  <a:srgbClr val="002060"/>
                </a:solidFill>
                <a:latin typeface="+mn-lt"/>
              </a:rPr>
              <a:t> </a:t>
            </a:r>
            <a:r>
              <a:rPr lang="en-GB" sz="2000" b="1" dirty="0" err="1">
                <a:solidFill>
                  <a:srgbClr val="002060"/>
                </a:solidFill>
                <a:latin typeface="+mn-lt"/>
              </a:rPr>
              <a:t>a’r</a:t>
            </a:r>
            <a:r>
              <a:rPr lang="en-GB" sz="2000" b="1" dirty="0">
                <a:solidFill>
                  <a:srgbClr val="002060"/>
                </a:solidFill>
                <a:latin typeface="+mn-lt"/>
              </a:rPr>
              <a:t> </a:t>
            </a:r>
            <a:r>
              <a:rPr lang="en-GB" sz="2000" b="1" dirty="0" err="1">
                <a:solidFill>
                  <a:srgbClr val="002060"/>
                </a:solidFill>
                <a:latin typeface="+mn-lt"/>
              </a:rPr>
              <a:t>Portffolio</a:t>
            </a:r>
            <a:endParaRPr lang="en-GB" sz="2000" b="1" dirty="0">
              <a:solidFill>
                <a:srgbClr val="002060"/>
              </a:solidFill>
              <a:latin typeface="+mn-lt"/>
            </a:endParaRPr>
          </a:p>
          <a:p>
            <a:pPr algn="ctr"/>
            <a:r>
              <a:rPr lang="en-GB" sz="2000" b="1" dirty="0" err="1">
                <a:solidFill>
                  <a:srgbClr val="002060"/>
                </a:solidFill>
                <a:latin typeface="+mn-lt"/>
              </a:rPr>
              <a:t>Methodoleg</a:t>
            </a:r>
            <a:r>
              <a:rPr lang="en-GB" sz="2000" b="1" dirty="0">
                <a:solidFill>
                  <a:srgbClr val="002060"/>
                </a:solidFill>
                <a:latin typeface="+mn-lt"/>
              </a:rPr>
              <a:t> </a:t>
            </a:r>
            <a:r>
              <a:rPr lang="en-GB" sz="2000" b="1" dirty="0" err="1">
                <a:solidFill>
                  <a:srgbClr val="002060"/>
                </a:solidFill>
                <a:latin typeface="+mn-lt"/>
              </a:rPr>
              <a:t>dysgu</a:t>
            </a:r>
            <a:r>
              <a:rPr lang="en-GB" sz="2000" b="1" dirty="0">
                <a:solidFill>
                  <a:srgbClr val="002060"/>
                </a:solidFill>
                <a:latin typeface="+mn-lt"/>
              </a:rPr>
              <a:t> </a:t>
            </a:r>
            <a:r>
              <a:rPr lang="en-GB" sz="2000" b="1" dirty="0" err="1">
                <a:solidFill>
                  <a:srgbClr val="002060"/>
                </a:solidFill>
                <a:latin typeface="+mn-lt"/>
              </a:rPr>
              <a:t>iaith</a:t>
            </a:r>
            <a:endParaRPr lang="en-GB" sz="2000" b="1" dirty="0">
              <a:solidFill>
                <a:srgbClr val="002060"/>
              </a:solidFill>
              <a:latin typeface="+mn-lt"/>
            </a:endParaRPr>
          </a:p>
        </p:txBody>
      </p:sp>
      <p:sp>
        <p:nvSpPr>
          <p:cNvPr id="7" name="TextBox 6">
            <a:extLst>
              <a:ext uri="{FF2B5EF4-FFF2-40B4-BE49-F238E27FC236}">
                <a16:creationId xmlns:a16="http://schemas.microsoft.com/office/drawing/2014/main" id="{1BABDDBC-3E36-264A-AFE1-1429E47048AF}"/>
              </a:ext>
            </a:extLst>
          </p:cNvPr>
          <p:cNvSpPr txBox="1"/>
          <p:nvPr/>
        </p:nvSpPr>
        <p:spPr>
          <a:xfrm>
            <a:off x="8611984" y="6189785"/>
            <a:ext cx="3346569"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aled.p.williams@pcydds.ac.uk</a:t>
            </a:r>
            <a:endParaRPr lang="en-US" b="1" dirty="0">
              <a:solidFill>
                <a:srgbClr val="002060"/>
              </a:solidFill>
            </a:endParaRPr>
          </a:p>
        </p:txBody>
      </p:sp>
    </p:spTree>
    <p:extLst>
      <p:ext uri="{BB962C8B-B14F-4D97-AF65-F5344CB8AC3E}">
        <p14:creationId xmlns:p14="http://schemas.microsoft.com/office/powerpoint/2010/main" val="2819607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7AB5D-407C-5341-903F-F8B00593679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Heddiw byddwn ni’n...</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FCBD365-2A4C-7A4B-B48A-D06420BC709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Adolygu Arddodiaid.</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Trafod eich portffolio tystiolaeth ar gyfer y Fframwaith Cymwyseddau i Athrawon.</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Edrych ar fethodoleg dysgu iaith a rhai arddulliau dysgu effeithiol i chi eu defnyddio!  </a:t>
            </a:r>
          </a:p>
        </p:txBody>
      </p:sp>
      <p:pic>
        <p:nvPicPr>
          <p:cNvPr id="6" name="Picture 5">
            <a:extLst>
              <a:ext uri="{FF2B5EF4-FFF2-40B4-BE49-F238E27FC236}">
                <a16:creationId xmlns:a16="http://schemas.microsoft.com/office/drawing/2014/main" id="{93B68620-C8F9-8F4A-8405-32269D2BA59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440569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A98FC-8BCA-6645-91A7-B3E1B4FBB7A3}"/>
              </a:ext>
            </a:extLst>
          </p:cNvPr>
          <p:cNvSpPr>
            <a:spLocks noGrp="1"/>
          </p:cNvSpPr>
          <p:nvPr>
            <p:ph type="title"/>
          </p:nvPr>
        </p:nvSpPr>
        <p:spPr>
          <a:xfrm>
            <a:off x="838200" y="0"/>
            <a:ext cx="10515600" cy="1325563"/>
          </a:xfrm>
        </p:spPr>
        <p:txBody>
          <a:bodyPr>
            <a:normAutofit/>
          </a:bodyPr>
          <a:lstStyle/>
          <a:p>
            <a:pPr algn="ctr"/>
            <a:r>
              <a:rPr lang="cy-GB" sz="6000" b="1" dirty="0">
                <a:latin typeface="Noteworthy Light" panose="02000400000000000000" pitchFamily="2" charset="77"/>
                <a:ea typeface="Noteworthy Light" panose="02000400000000000000" pitchFamily="2" charset="77"/>
              </a:rPr>
              <a:t>Adolygu Arddodiaid </a:t>
            </a:r>
          </a:p>
        </p:txBody>
      </p:sp>
      <p:sp>
        <p:nvSpPr>
          <p:cNvPr id="3" name="Rectangle 2">
            <a:extLst>
              <a:ext uri="{FF2B5EF4-FFF2-40B4-BE49-F238E27FC236}">
                <a16:creationId xmlns:a16="http://schemas.microsoft.com/office/drawing/2014/main" id="{68F17C8E-DFD0-0049-8C47-0E5836B1C0AE}"/>
              </a:ext>
            </a:extLst>
          </p:cNvPr>
          <p:cNvSpPr/>
          <p:nvPr/>
        </p:nvSpPr>
        <p:spPr>
          <a:xfrm>
            <a:off x="6377729" y="2888034"/>
            <a:ext cx="5199821" cy="738664"/>
          </a:xfrm>
          <a:prstGeom prst="rect">
            <a:avLst/>
          </a:prstGeom>
        </p:spPr>
        <p:txBody>
          <a:bodyPr wrap="none">
            <a:spAutoFit/>
          </a:bodyPr>
          <a:lstStyle/>
          <a:p>
            <a:r>
              <a:rPr lang="cy-GB" sz="2400" dirty="0">
                <a:hlinkClick r:id="rId2"/>
              </a:rPr>
              <a:t>https://wordwall.net/resource/8299451</a:t>
            </a:r>
            <a:endParaRPr lang="cy-GB" sz="2400" dirty="0"/>
          </a:p>
          <a:p>
            <a:endParaRPr lang="cy-GB" dirty="0"/>
          </a:p>
        </p:txBody>
      </p:sp>
      <p:pic>
        <p:nvPicPr>
          <p:cNvPr id="1026" name="Picture 2" descr="WORDWALL — Teach A Class">
            <a:extLst>
              <a:ext uri="{FF2B5EF4-FFF2-40B4-BE49-F238E27FC236}">
                <a16:creationId xmlns:a16="http://schemas.microsoft.com/office/drawing/2014/main" id="{4F42819C-1DCA-9949-8318-ECD5FF21ED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504" y="1437125"/>
            <a:ext cx="4490296" cy="40725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4260AA7-5972-7442-AA26-564E4FEBC37A}"/>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197165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444AC-0536-D448-917E-6EB5DAD3D525}"/>
              </a:ext>
            </a:extLst>
          </p:cNvPr>
          <p:cNvSpPr>
            <a:spLocks noGrp="1"/>
          </p:cNvSpPr>
          <p:nvPr>
            <p:ph type="ctrTitle"/>
          </p:nvPr>
        </p:nvSpPr>
        <p:spPr>
          <a:xfrm>
            <a:off x="1524000" y="1122363"/>
            <a:ext cx="9144000" cy="3649142"/>
          </a:xfrm>
          <a:solidFill>
            <a:srgbClr val="002060"/>
          </a:solidFill>
        </p:spPr>
        <p:txBody>
          <a:bodyPr>
            <a:normAutofit/>
          </a:bodyPr>
          <a:lstStyle/>
          <a:p>
            <a:r>
              <a:rPr lang="en-US" dirty="0" err="1">
                <a:solidFill>
                  <a:schemeClr val="bg1"/>
                </a:solidFill>
                <a:latin typeface="Abadi MT Condensed Light" panose="020B0306030101010103" pitchFamily="34" charset="77"/>
              </a:rPr>
              <a:t>Fframwaith</a:t>
            </a:r>
            <a:r>
              <a:rPr lang="en-US" dirty="0">
                <a:solidFill>
                  <a:schemeClr val="bg1"/>
                </a:solidFill>
                <a:latin typeface="Abadi MT Condensed Light" panose="020B0306030101010103" pitchFamily="34" charset="77"/>
              </a:rPr>
              <a:t> </a:t>
            </a:r>
            <a:r>
              <a:rPr lang="en-US" dirty="0" err="1">
                <a:solidFill>
                  <a:schemeClr val="bg1"/>
                </a:solidFill>
                <a:latin typeface="Abadi MT Condensed Light" panose="020B0306030101010103" pitchFamily="34" charset="77"/>
              </a:rPr>
              <a:t>Cymwyseddau</a:t>
            </a:r>
            <a:r>
              <a:rPr lang="en-US" dirty="0">
                <a:solidFill>
                  <a:schemeClr val="bg1"/>
                </a:solidFill>
                <a:latin typeface="Abadi MT Condensed Light" panose="020B0306030101010103" pitchFamily="34" charset="77"/>
              </a:rPr>
              <a:t> </a:t>
            </a:r>
            <a:r>
              <a:rPr lang="en-US" dirty="0" err="1">
                <a:solidFill>
                  <a:schemeClr val="bg1"/>
                </a:solidFill>
                <a:latin typeface="Abadi MT Condensed Light" panose="020B0306030101010103" pitchFamily="34" charset="77"/>
              </a:rPr>
              <a:t>Iaith</a:t>
            </a:r>
            <a:r>
              <a:rPr lang="en-US" dirty="0">
                <a:solidFill>
                  <a:schemeClr val="bg1"/>
                </a:solidFill>
                <a:latin typeface="Abadi MT Condensed Light" panose="020B0306030101010103" pitchFamily="34" charset="77"/>
              </a:rPr>
              <a:t> i </a:t>
            </a:r>
            <a:r>
              <a:rPr lang="en-US" dirty="0" err="1">
                <a:solidFill>
                  <a:schemeClr val="bg1"/>
                </a:solidFill>
                <a:latin typeface="Abadi MT Condensed Light" panose="020B0306030101010103" pitchFamily="34" charset="77"/>
              </a:rPr>
              <a:t>Ymarferwyr</a:t>
            </a:r>
            <a:r>
              <a:rPr lang="en-US" dirty="0">
                <a:solidFill>
                  <a:schemeClr val="bg1"/>
                </a:solidFill>
                <a:latin typeface="Abadi MT Condensed Light" panose="020B0306030101010103" pitchFamily="34" charset="77"/>
              </a:rPr>
              <a:t> </a:t>
            </a:r>
            <a:r>
              <a:rPr lang="en-US" dirty="0" err="1">
                <a:solidFill>
                  <a:schemeClr val="bg1"/>
                </a:solidFill>
                <a:latin typeface="Abadi MT Condensed Light" panose="020B0306030101010103" pitchFamily="34" charset="77"/>
              </a:rPr>
              <a:t>Addysgu</a:t>
            </a:r>
            <a:br>
              <a:rPr lang="en-US" dirty="0">
                <a:solidFill>
                  <a:schemeClr val="bg1"/>
                </a:solidFill>
                <a:latin typeface="Abadi MT Condensed Light" panose="020B0306030101010103" pitchFamily="34" charset="77"/>
              </a:rPr>
            </a:br>
            <a:br>
              <a:rPr lang="en-US" dirty="0">
                <a:solidFill>
                  <a:schemeClr val="bg1"/>
                </a:solidFill>
                <a:latin typeface="Abadi MT Condensed Light" panose="020B0306030101010103" pitchFamily="34" charset="77"/>
              </a:rPr>
            </a:br>
            <a:r>
              <a:rPr lang="en-US" dirty="0" err="1">
                <a:solidFill>
                  <a:schemeClr val="bg1"/>
                </a:solidFill>
                <a:latin typeface="Abadi MT Condensed Light" panose="020B0306030101010103" pitchFamily="34" charset="77"/>
              </a:rPr>
              <a:t>Portffolio</a:t>
            </a:r>
            <a:r>
              <a:rPr lang="en-US" dirty="0">
                <a:solidFill>
                  <a:schemeClr val="bg1"/>
                </a:solidFill>
                <a:latin typeface="Abadi MT Condensed Light" panose="020B0306030101010103" pitchFamily="34" charset="77"/>
              </a:rPr>
              <a:t> </a:t>
            </a:r>
            <a:r>
              <a:rPr lang="en-US" dirty="0" err="1">
                <a:solidFill>
                  <a:schemeClr val="bg1"/>
                </a:solidFill>
                <a:latin typeface="Abadi MT Condensed Light" panose="020B0306030101010103" pitchFamily="34" charset="77"/>
              </a:rPr>
              <a:t>Cymraeg</a:t>
            </a:r>
            <a:endParaRPr lang="en-US" dirty="0">
              <a:solidFill>
                <a:schemeClr val="bg1"/>
              </a:solidFill>
              <a:latin typeface="Abadi MT Condensed Light" panose="020B0306030101010103" pitchFamily="34" charset="77"/>
            </a:endParaRPr>
          </a:p>
        </p:txBody>
      </p:sp>
      <p:pic>
        <p:nvPicPr>
          <p:cNvPr id="4" name="Picture 3">
            <a:extLst>
              <a:ext uri="{FF2B5EF4-FFF2-40B4-BE49-F238E27FC236}">
                <a16:creationId xmlns:a16="http://schemas.microsoft.com/office/drawing/2014/main" id="{C664B356-1E2F-0747-A7FE-608446417870}"/>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374329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5705061" y="245435"/>
            <a:ext cx="6211635"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a:t>It’s a national framework to measure Welsh language competency of all student-teachers in Wales.</a:t>
            </a:r>
          </a:p>
          <a:p>
            <a:pPr marL="285750" indent="-285750">
              <a:buFont typeface="Arial" panose="020B0604020202020204" pitchFamily="34" charset="0"/>
              <a:buChar char="•"/>
            </a:pPr>
            <a:r>
              <a:rPr lang="en-US" sz="2400" dirty="0"/>
              <a:t>In the future, the aim is to use the Framework to measure Welsh language competency of the whole education sector.</a:t>
            </a:r>
          </a:p>
          <a:p>
            <a:pPr marL="285750" indent="-285750">
              <a:buFont typeface="Arial" panose="020B0604020202020204" pitchFamily="34" charset="0"/>
              <a:buChar char="•"/>
            </a:pPr>
            <a:r>
              <a:rPr lang="en-US" sz="2400" dirty="0"/>
              <a:t>The Framework measures Listening, Speaking, Reading and Writing skills in Welsh.  It also measures the student-teacher’s skill as a language teacher, e.g. how they develop the language skills of pupils in their class.</a:t>
            </a:r>
          </a:p>
          <a:p>
            <a:pPr marL="285750" indent="-285750">
              <a:buFont typeface="Arial" panose="020B0604020202020204" pitchFamily="34" charset="0"/>
              <a:buChar char="•"/>
            </a:pPr>
            <a:r>
              <a:rPr lang="en-US" sz="2400" dirty="0"/>
              <a:t>The Framework is a tool to help them plan further professional development opportunities when they enter the teaching profession.</a:t>
            </a:r>
          </a:p>
        </p:txBody>
      </p:sp>
      <p:pic>
        <p:nvPicPr>
          <p:cNvPr id="5" name="Picture 4">
            <a:extLst>
              <a:ext uri="{FF2B5EF4-FFF2-40B4-BE49-F238E27FC236}">
                <a16:creationId xmlns:a16="http://schemas.microsoft.com/office/drawing/2014/main" id="{31FC4A42-7CA5-D244-9AC1-D07FC91588E3}"/>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6" name="TextBox 5">
            <a:extLst>
              <a:ext uri="{FF2B5EF4-FFF2-40B4-BE49-F238E27FC236}">
                <a16:creationId xmlns:a16="http://schemas.microsoft.com/office/drawing/2014/main" id="{8BA318BF-E3DC-0043-8CF7-2A3C6C3A8119}"/>
              </a:ext>
            </a:extLst>
          </p:cNvPr>
          <p:cNvSpPr txBox="1"/>
          <p:nvPr/>
        </p:nvSpPr>
        <p:spPr>
          <a:xfrm>
            <a:off x="260554" y="232048"/>
            <a:ext cx="5265603" cy="5693866"/>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Fframwaith</a:t>
            </a:r>
            <a:r>
              <a:rPr lang="en-US" sz="2800" dirty="0"/>
              <a:t> </a:t>
            </a:r>
            <a:r>
              <a:rPr lang="en-US" sz="2800" dirty="0" err="1"/>
              <a:t>Genedlaethol</a:t>
            </a:r>
            <a:r>
              <a:rPr lang="en-US" sz="2800" dirty="0"/>
              <a:t> </a:t>
            </a:r>
            <a:r>
              <a:rPr lang="en-US" sz="2800" dirty="0" err="1"/>
              <a:t>sy’n</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a:t>
            </a:r>
            <a:r>
              <a:rPr lang="en-US" sz="2800" dirty="0" err="1"/>
              <a:t>pob</a:t>
            </a:r>
            <a:r>
              <a:rPr lang="en-US" sz="2800" dirty="0"/>
              <a:t> </a:t>
            </a:r>
            <a:r>
              <a:rPr lang="en-US" sz="2800" dirty="0" err="1"/>
              <a:t>darpar</a:t>
            </a:r>
            <a:r>
              <a:rPr lang="en-US" sz="2800" dirty="0"/>
              <a:t> </a:t>
            </a:r>
            <a:r>
              <a:rPr lang="en-US" sz="2800" dirty="0" err="1"/>
              <a:t>athro</a:t>
            </a:r>
            <a:r>
              <a:rPr lang="en-US" sz="2800" dirty="0"/>
              <a:t> / </a:t>
            </a:r>
            <a:r>
              <a:rPr lang="en-US" sz="2800" dirty="0" err="1"/>
              <a:t>athrawes</a:t>
            </a:r>
            <a:r>
              <a:rPr lang="en-US" sz="2800" dirty="0"/>
              <a:t>.   </a:t>
            </a:r>
          </a:p>
          <a:p>
            <a:pPr marL="285750" indent="-285750">
              <a:buFont typeface="Arial" panose="020B0604020202020204" pitchFamily="34" charset="0"/>
              <a:buChar char="•"/>
            </a:pPr>
            <a:r>
              <a:rPr lang="en-US" sz="2800" dirty="0"/>
              <a:t>Y </a:t>
            </a:r>
            <a:r>
              <a:rPr lang="en-US" sz="2800" dirty="0" err="1"/>
              <a:t>gobaith</a:t>
            </a:r>
            <a:r>
              <a:rPr lang="en-US" sz="2800" dirty="0"/>
              <a:t> </a:t>
            </a:r>
            <a:r>
              <a:rPr lang="en-US" sz="2800" dirty="0" err="1"/>
              <a:t>yn</a:t>
            </a:r>
            <a:r>
              <a:rPr lang="en-US" sz="2800" dirty="0"/>
              <a:t> y </a:t>
            </a:r>
            <a:r>
              <a:rPr lang="en-US" sz="2800" dirty="0" err="1"/>
              <a:t>pendraw</a:t>
            </a:r>
            <a:r>
              <a:rPr lang="en-US" sz="2800" dirty="0"/>
              <a:t> </a:t>
            </a:r>
            <a:r>
              <a:rPr lang="en-US" sz="2800" dirty="0" err="1"/>
              <a:t>yw</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y </a:t>
            </a:r>
            <a:r>
              <a:rPr lang="en-US" sz="2800" dirty="0" err="1"/>
              <a:t>gweithlu</a:t>
            </a:r>
            <a:r>
              <a:rPr lang="en-US" sz="2800" dirty="0"/>
              <a:t> </a:t>
            </a:r>
            <a:r>
              <a:rPr lang="en-US" sz="2800" dirty="0" err="1"/>
              <a:t>cyfan</a:t>
            </a:r>
            <a:r>
              <a:rPr lang="en-US" sz="2800" dirty="0"/>
              <a:t>.</a:t>
            </a:r>
          </a:p>
          <a:p>
            <a:pPr marL="285750" indent="-285750">
              <a:buFont typeface="Arial" panose="020B0604020202020204" pitchFamily="34" charset="0"/>
              <a:buChar char="•"/>
            </a:pPr>
            <a:r>
              <a:rPr lang="en-US" sz="2800" dirty="0" err="1"/>
              <a:t>Mae’r</a:t>
            </a:r>
            <a:r>
              <a:rPr lang="en-US" sz="2800" dirty="0"/>
              <a:t> </a:t>
            </a:r>
            <a:r>
              <a:rPr lang="en-US" sz="2800" dirty="0" err="1"/>
              <a:t>FfCA</a:t>
            </a:r>
            <a:r>
              <a:rPr lang="en-US" sz="2800" dirty="0"/>
              <a:t> </a:t>
            </a:r>
            <a:r>
              <a:rPr lang="en-US" sz="2800" dirty="0" err="1"/>
              <a:t>mesur</a:t>
            </a:r>
            <a:r>
              <a:rPr lang="en-US" sz="2800" dirty="0"/>
              <a:t> </a:t>
            </a:r>
            <a:r>
              <a:rPr lang="en-US" sz="2800" dirty="0" err="1"/>
              <a:t>sgiliau</a:t>
            </a:r>
            <a:r>
              <a:rPr lang="en-US" sz="2800" dirty="0"/>
              <a:t> </a:t>
            </a:r>
            <a:r>
              <a:rPr lang="en-US" sz="2800" dirty="0" err="1"/>
              <a:t>Gwrando</a:t>
            </a:r>
            <a:r>
              <a:rPr lang="en-US" sz="2800" dirty="0"/>
              <a:t>, </a:t>
            </a:r>
            <a:r>
              <a:rPr lang="en-US" sz="2800" dirty="0" err="1"/>
              <a:t>Llafar</a:t>
            </a:r>
            <a:r>
              <a:rPr lang="en-US" sz="2800" dirty="0"/>
              <a:t>, </a:t>
            </a:r>
            <a:r>
              <a:rPr lang="en-US" sz="2800" dirty="0" err="1"/>
              <a:t>Darllen</a:t>
            </a:r>
            <a:r>
              <a:rPr lang="en-US" sz="2800" dirty="0"/>
              <a:t> ac </a:t>
            </a:r>
            <a:r>
              <a:rPr lang="en-US" sz="2800" dirty="0" err="1"/>
              <a:t>Ysgrifennu</a:t>
            </a:r>
            <a:r>
              <a:rPr lang="en-US" sz="2800" dirty="0"/>
              <a:t> </a:t>
            </a:r>
            <a:r>
              <a:rPr lang="en-US" sz="2800" dirty="0" err="1"/>
              <a:t>yn</a:t>
            </a:r>
            <a:r>
              <a:rPr lang="en-US" sz="2800" dirty="0"/>
              <a:t> </a:t>
            </a:r>
            <a:r>
              <a:rPr lang="en-US" sz="2800" dirty="0" err="1"/>
              <a:t>ogystal</a:t>
            </a:r>
            <a:r>
              <a:rPr lang="en-US" sz="2800" dirty="0"/>
              <a:t> ag </a:t>
            </a:r>
            <a:r>
              <a:rPr lang="en-US" sz="2800" dirty="0" err="1"/>
              <a:t>arddulliau</a:t>
            </a:r>
            <a:r>
              <a:rPr lang="en-US" sz="2800" dirty="0"/>
              <a:t> </a:t>
            </a:r>
            <a:r>
              <a:rPr lang="en-US" sz="2800" dirty="0" err="1"/>
              <a:t>dysgu</a:t>
            </a:r>
            <a:r>
              <a:rPr lang="en-US" sz="2800" dirty="0"/>
              <a:t> ac </a:t>
            </a:r>
            <a:r>
              <a:rPr lang="en-US" sz="2800" dirty="0" err="1"/>
              <a:t>addysgu</a:t>
            </a:r>
            <a:r>
              <a:rPr lang="en-US" sz="2800" dirty="0"/>
              <a:t>, </a:t>
            </a:r>
            <a:r>
              <a:rPr lang="en-US" sz="2800" dirty="0" err="1"/>
              <a:t>h.y</a:t>
            </a:r>
            <a:r>
              <a:rPr lang="en-US" sz="2800" dirty="0"/>
              <a:t> </a:t>
            </a:r>
            <a:r>
              <a:rPr lang="en-US" sz="2800" dirty="0" err="1"/>
              <a:t>sut</a:t>
            </a:r>
            <a:r>
              <a:rPr lang="en-US" sz="2800" dirty="0"/>
              <a:t> </a:t>
            </a:r>
            <a:r>
              <a:rPr lang="en-US" sz="2800" dirty="0" err="1"/>
              <a:t>mae’r</a:t>
            </a:r>
            <a:r>
              <a:rPr lang="en-US" sz="2800" dirty="0"/>
              <a:t> </a:t>
            </a:r>
            <a:r>
              <a:rPr lang="en-US" sz="2800" dirty="0" err="1"/>
              <a:t>darpar</a:t>
            </a:r>
            <a:r>
              <a:rPr lang="en-US" sz="2800" dirty="0"/>
              <a:t> </a:t>
            </a:r>
            <a:r>
              <a:rPr lang="en-US" sz="2800" dirty="0" err="1"/>
              <a:t>athro’n</a:t>
            </a:r>
            <a:r>
              <a:rPr lang="en-US" sz="2800" dirty="0"/>
              <a:t> </a:t>
            </a:r>
            <a:r>
              <a:rPr lang="en-US" sz="2800" dirty="0" err="1"/>
              <a:t>datblygu</a:t>
            </a:r>
            <a:r>
              <a:rPr lang="en-US" sz="2800" dirty="0"/>
              <a:t> </a:t>
            </a:r>
            <a:r>
              <a:rPr lang="en-US" sz="2800" dirty="0" err="1"/>
              <a:t>sgiliau</a:t>
            </a:r>
            <a:r>
              <a:rPr lang="en-US" sz="2800" dirty="0"/>
              <a:t> </a:t>
            </a:r>
            <a:r>
              <a:rPr lang="en-US" sz="2800" dirty="0" err="1"/>
              <a:t>llythrennedd</a:t>
            </a:r>
            <a:r>
              <a:rPr lang="en-US" sz="2800" dirty="0"/>
              <a:t> </a:t>
            </a:r>
            <a:r>
              <a:rPr lang="en-US" sz="2800" dirty="0" err="1"/>
              <a:t>Cymraeg</a:t>
            </a:r>
            <a:r>
              <a:rPr lang="en-US" sz="2800" dirty="0"/>
              <a:t> y </a:t>
            </a:r>
            <a:r>
              <a:rPr lang="en-US" sz="2800" dirty="0" err="1"/>
              <a:t>dysgwyr</a:t>
            </a:r>
            <a:r>
              <a:rPr lang="en-US" sz="2400" dirty="0"/>
              <a:t>.</a:t>
            </a:r>
          </a:p>
        </p:txBody>
      </p:sp>
    </p:spTree>
    <p:extLst>
      <p:ext uri="{BB962C8B-B14F-4D97-AF65-F5344CB8AC3E}">
        <p14:creationId xmlns:p14="http://schemas.microsoft.com/office/powerpoint/2010/main" val="111054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dissolv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54E1D7-3891-5F4F-9D68-2068C7A2ED4D}"/>
              </a:ext>
            </a:extLst>
          </p:cNvPr>
          <p:cNvPicPr>
            <a:picLocks noChangeAspect="1"/>
          </p:cNvPicPr>
          <p:nvPr/>
        </p:nvPicPr>
        <p:blipFill>
          <a:blip r:embed="rId3"/>
          <a:stretch>
            <a:fillRect/>
          </a:stretch>
        </p:blipFill>
        <p:spPr>
          <a:xfrm>
            <a:off x="2214888" y="0"/>
            <a:ext cx="9721392" cy="6858000"/>
          </a:xfrm>
          <a:prstGeom prst="rect">
            <a:avLst/>
          </a:prstGeom>
        </p:spPr>
      </p:pic>
      <p:sp>
        <p:nvSpPr>
          <p:cNvPr id="6" name="TextBox 5">
            <a:extLst>
              <a:ext uri="{FF2B5EF4-FFF2-40B4-BE49-F238E27FC236}">
                <a16:creationId xmlns:a16="http://schemas.microsoft.com/office/drawing/2014/main" id="{E37F1186-1589-D041-B350-D998386C9F16}"/>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
        <p:nvSpPr>
          <p:cNvPr id="7" name="Oval 6">
            <a:extLst>
              <a:ext uri="{FF2B5EF4-FFF2-40B4-BE49-F238E27FC236}">
                <a16:creationId xmlns:a16="http://schemas.microsoft.com/office/drawing/2014/main" id="{1637DDE7-9389-B24D-A60D-57D61B08D5B4}"/>
              </a:ext>
            </a:extLst>
          </p:cNvPr>
          <p:cNvSpPr/>
          <p:nvPr/>
        </p:nvSpPr>
        <p:spPr>
          <a:xfrm>
            <a:off x="2493184" y="234064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F87E873-3632-474B-9F87-BEEE129C5EE8}"/>
              </a:ext>
            </a:extLst>
          </p:cNvPr>
          <p:cNvSpPr/>
          <p:nvPr/>
        </p:nvSpPr>
        <p:spPr>
          <a:xfrm>
            <a:off x="2493184"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0BB3144-98B4-414F-B504-8A47E6CDD032}"/>
              </a:ext>
            </a:extLst>
          </p:cNvPr>
          <p:cNvSpPr/>
          <p:nvPr/>
        </p:nvSpPr>
        <p:spPr>
          <a:xfrm>
            <a:off x="2493184" y="431222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8FEBD50-A081-AB41-946F-13CB8F41AC78}"/>
              </a:ext>
            </a:extLst>
          </p:cNvPr>
          <p:cNvSpPr/>
          <p:nvPr/>
        </p:nvSpPr>
        <p:spPr>
          <a:xfrm>
            <a:off x="2493183" y="5346311"/>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F2CD42A-6A1B-8A4D-A4B0-854AFE5BD685}"/>
              </a:ext>
            </a:extLst>
          </p:cNvPr>
          <p:cNvSpPr/>
          <p:nvPr/>
        </p:nvSpPr>
        <p:spPr>
          <a:xfrm>
            <a:off x="4977966" y="1505759"/>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ADAD4570-767C-BC41-9A38-DD8952A0D2AF}"/>
              </a:ext>
            </a:extLst>
          </p:cNvPr>
          <p:cNvSpPr/>
          <p:nvPr/>
        </p:nvSpPr>
        <p:spPr>
          <a:xfrm>
            <a:off x="6263427" y="1505758"/>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98E82D1-A993-2345-978C-84119E369CBD}"/>
              </a:ext>
            </a:extLst>
          </p:cNvPr>
          <p:cNvSpPr/>
          <p:nvPr/>
        </p:nvSpPr>
        <p:spPr>
          <a:xfrm>
            <a:off x="7548888" y="1505757"/>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AB7840D-7953-E342-8F98-5A1D7C802913}"/>
              </a:ext>
            </a:extLst>
          </p:cNvPr>
          <p:cNvSpPr/>
          <p:nvPr/>
        </p:nvSpPr>
        <p:spPr>
          <a:xfrm>
            <a:off x="8834349"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5E17259-2903-F74D-8E7B-9A7C340653B7}"/>
              </a:ext>
            </a:extLst>
          </p:cNvPr>
          <p:cNvSpPr/>
          <p:nvPr/>
        </p:nvSpPr>
        <p:spPr>
          <a:xfrm>
            <a:off x="10119810"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6DDE5EB-2098-E54D-B839-369A130E28C9}"/>
              </a:ext>
            </a:extLst>
          </p:cNvPr>
          <p:cNvSpPr/>
          <p:nvPr/>
        </p:nvSpPr>
        <p:spPr>
          <a:xfrm>
            <a:off x="8673548" y="3096489"/>
            <a:ext cx="1702904" cy="171405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046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2B6FFEFB-2197-394E-8C0B-0C03E15F552F}"/>
              </a:ext>
            </a:extLst>
          </p:cNvPr>
          <p:cNvPicPr>
            <a:picLocks noChangeAspect="1"/>
          </p:cNvPicPr>
          <p:nvPr/>
        </p:nvPicPr>
        <p:blipFill>
          <a:blip r:embed="rId4"/>
          <a:stretch>
            <a:fillRect/>
          </a:stretch>
        </p:blipFill>
        <p:spPr>
          <a:xfrm>
            <a:off x="311150" y="261178"/>
            <a:ext cx="11569700" cy="5461000"/>
          </a:xfrm>
          <a:prstGeom prst="rect">
            <a:avLst/>
          </a:prstGeom>
        </p:spPr>
      </p:pic>
    </p:spTree>
    <p:extLst>
      <p:ext uri="{BB962C8B-B14F-4D97-AF65-F5344CB8AC3E}">
        <p14:creationId xmlns:p14="http://schemas.microsoft.com/office/powerpoint/2010/main" val="80358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9" name="Picture 8">
            <a:extLst>
              <a:ext uri="{FF2B5EF4-FFF2-40B4-BE49-F238E27FC236}">
                <a16:creationId xmlns:a16="http://schemas.microsoft.com/office/drawing/2014/main" id="{4329AE34-BACC-DB47-8C59-B199EE37EF36}"/>
              </a:ext>
            </a:extLst>
          </p:cNvPr>
          <p:cNvPicPr>
            <a:picLocks noChangeAspect="1"/>
          </p:cNvPicPr>
          <p:nvPr/>
        </p:nvPicPr>
        <p:blipFill>
          <a:blip r:embed="rId4"/>
          <a:stretch>
            <a:fillRect/>
          </a:stretch>
        </p:blipFill>
        <p:spPr>
          <a:xfrm>
            <a:off x="254000" y="199838"/>
            <a:ext cx="11684000" cy="5803900"/>
          </a:xfrm>
          <a:prstGeom prst="rect">
            <a:avLst/>
          </a:prstGeom>
        </p:spPr>
      </p:pic>
    </p:spTree>
    <p:extLst>
      <p:ext uri="{BB962C8B-B14F-4D97-AF65-F5344CB8AC3E}">
        <p14:creationId xmlns:p14="http://schemas.microsoft.com/office/powerpoint/2010/main" val="419811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191F19-A293-3540-89C8-7C6903D0FBD9}"/>
              </a:ext>
            </a:extLst>
          </p:cNvPr>
          <p:cNvPicPr>
            <a:picLocks noChangeAspect="1"/>
          </p:cNvPicPr>
          <p:nvPr/>
        </p:nvPicPr>
        <p:blipFill>
          <a:blip r:embed="rId3"/>
          <a:stretch>
            <a:fillRect/>
          </a:stretch>
        </p:blipFill>
        <p:spPr>
          <a:xfrm>
            <a:off x="2087216" y="168044"/>
            <a:ext cx="9946739" cy="6709834"/>
          </a:xfrm>
          <a:prstGeom prst="rect">
            <a:avLst/>
          </a:prstGeom>
          <a:ln w="38100">
            <a:solidFill>
              <a:schemeClr val="tx1"/>
            </a:solidFill>
          </a:ln>
        </p:spPr>
      </p:pic>
      <p:sp>
        <p:nvSpPr>
          <p:cNvPr id="8" name="TextBox 7">
            <a:extLst>
              <a:ext uri="{FF2B5EF4-FFF2-40B4-BE49-F238E27FC236}">
                <a16:creationId xmlns:a16="http://schemas.microsoft.com/office/drawing/2014/main" id="{63F3F76A-8490-5743-8615-88EE4C7F8588}"/>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Tree>
    <p:extLst>
      <p:ext uri="{BB962C8B-B14F-4D97-AF65-F5344CB8AC3E}">
        <p14:creationId xmlns:p14="http://schemas.microsoft.com/office/powerpoint/2010/main" val="3463199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4DEFCE8E-CBDC-F94A-9113-45C8268C2E41}"/>
              </a:ext>
            </a:extLst>
          </p:cNvPr>
          <p:cNvPicPr>
            <a:picLocks noChangeAspect="1"/>
          </p:cNvPicPr>
          <p:nvPr/>
        </p:nvPicPr>
        <p:blipFill>
          <a:blip r:embed="rId4"/>
          <a:stretch>
            <a:fillRect/>
          </a:stretch>
        </p:blipFill>
        <p:spPr>
          <a:xfrm>
            <a:off x="995155" y="23133"/>
            <a:ext cx="10418279" cy="5542617"/>
          </a:xfrm>
          <a:prstGeom prst="rect">
            <a:avLst/>
          </a:prstGeom>
        </p:spPr>
      </p:pic>
      <p:pic>
        <p:nvPicPr>
          <p:cNvPr id="7" name="Picture 6">
            <a:extLst>
              <a:ext uri="{FF2B5EF4-FFF2-40B4-BE49-F238E27FC236}">
                <a16:creationId xmlns:a16="http://schemas.microsoft.com/office/drawing/2014/main" id="{437FCD1D-463F-2443-897D-0034883598CA}"/>
              </a:ext>
            </a:extLst>
          </p:cNvPr>
          <p:cNvPicPr>
            <a:picLocks noChangeAspect="1"/>
          </p:cNvPicPr>
          <p:nvPr/>
        </p:nvPicPr>
        <p:blipFill rotWithShape="1">
          <a:blip r:embed="rId5"/>
          <a:srcRect t="18800" r="7488" b="21783"/>
          <a:stretch/>
        </p:blipFill>
        <p:spPr>
          <a:xfrm>
            <a:off x="1136373" y="5278262"/>
            <a:ext cx="9955697" cy="565947"/>
          </a:xfrm>
          <a:prstGeom prst="rect">
            <a:avLst/>
          </a:prstGeom>
        </p:spPr>
      </p:pic>
    </p:spTree>
    <p:extLst>
      <p:ext uri="{BB962C8B-B14F-4D97-AF65-F5344CB8AC3E}">
        <p14:creationId xmlns:p14="http://schemas.microsoft.com/office/powerpoint/2010/main" val="2370613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B3E5E-00C5-154B-A3C0-9C2CF7B0B17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5504347A-1460-AA4C-9E29-8738BC6ABBF1}"/>
              </a:ext>
            </a:extLst>
          </p:cNvPr>
          <p:cNvSpPr txBox="1"/>
          <p:nvPr/>
        </p:nvSpPr>
        <p:spPr>
          <a:xfrm>
            <a:off x="1510748" y="1811552"/>
            <a:ext cx="9568603" cy="2308324"/>
          </a:xfrm>
          <a:prstGeom prst="rect">
            <a:avLst/>
          </a:prstGeom>
          <a:solidFill>
            <a:schemeClr val="tx2"/>
          </a:solidFill>
          <a:ln w="76200">
            <a:solidFill>
              <a:schemeClr val="bg1"/>
            </a:solidFill>
          </a:ln>
        </p:spPr>
        <p:txBody>
          <a:bodyPr wrap="square" rtlCol="0">
            <a:spAutoFit/>
          </a:bodyPr>
          <a:lstStyle/>
          <a:p>
            <a:pPr algn="ctr"/>
            <a:r>
              <a:rPr lang="en-US" sz="3600" b="1" dirty="0">
                <a:solidFill>
                  <a:schemeClr val="bg1"/>
                </a:solidFill>
              </a:rPr>
              <a:t>Beth </a:t>
            </a:r>
            <a:r>
              <a:rPr lang="en-US" sz="3600" b="1" dirty="0" err="1">
                <a:solidFill>
                  <a:schemeClr val="bg1"/>
                </a:solidFill>
              </a:rPr>
              <a:t>ydy’r</a:t>
            </a:r>
            <a:r>
              <a:rPr lang="en-US" sz="3600" b="1" dirty="0">
                <a:solidFill>
                  <a:schemeClr val="bg1"/>
                </a:solidFill>
              </a:rPr>
              <a:t> </a:t>
            </a:r>
            <a:r>
              <a:rPr lang="en-US" sz="3600" b="1" dirty="0" err="1">
                <a:solidFill>
                  <a:schemeClr val="bg1"/>
                </a:solidFill>
              </a:rPr>
              <a:t>Portffolio</a:t>
            </a:r>
            <a:r>
              <a:rPr lang="en-US" sz="3600" b="1" dirty="0">
                <a:solidFill>
                  <a:schemeClr val="bg1"/>
                </a:solidFill>
              </a:rPr>
              <a:t> </a:t>
            </a:r>
            <a:r>
              <a:rPr lang="en-US" sz="3600" b="1" dirty="0" err="1">
                <a:solidFill>
                  <a:schemeClr val="bg1"/>
                </a:solidFill>
              </a:rPr>
              <a:t>Cymraeg</a:t>
            </a:r>
            <a:r>
              <a:rPr lang="en-US" sz="3600" b="1" dirty="0">
                <a:solidFill>
                  <a:schemeClr val="bg1"/>
                </a:solidFill>
              </a:rPr>
              <a:t>?  </a:t>
            </a:r>
          </a:p>
          <a:p>
            <a:endParaRPr lang="en-US" sz="3600" b="1" i="1" dirty="0">
              <a:solidFill>
                <a:schemeClr val="bg1"/>
              </a:solidFill>
            </a:endParaRPr>
          </a:p>
          <a:p>
            <a:endParaRPr lang="en-US" sz="3600" b="1" i="1" dirty="0">
              <a:solidFill>
                <a:schemeClr val="bg1"/>
              </a:solidFill>
            </a:endParaRPr>
          </a:p>
          <a:p>
            <a:pPr algn="ctr"/>
            <a:r>
              <a:rPr lang="en-US" sz="3600" b="1" i="1" dirty="0">
                <a:solidFill>
                  <a:schemeClr val="bg1"/>
                </a:solidFill>
              </a:rPr>
              <a:t>What is the Welsh Portfolio?</a:t>
            </a:r>
          </a:p>
        </p:txBody>
      </p:sp>
    </p:spTree>
    <p:extLst>
      <p:ext uri="{BB962C8B-B14F-4D97-AF65-F5344CB8AC3E}">
        <p14:creationId xmlns:p14="http://schemas.microsoft.com/office/powerpoint/2010/main" val="1112793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636E6-1B34-5040-B90B-F881F2EA5B7D}"/>
              </a:ext>
            </a:extLst>
          </p:cNvPr>
          <p:cNvSpPr txBox="1"/>
          <p:nvPr/>
        </p:nvSpPr>
        <p:spPr>
          <a:xfrm>
            <a:off x="6281530" y="417443"/>
            <a:ext cx="5609793" cy="5262979"/>
          </a:xfrm>
          <a:prstGeom prst="rect">
            <a:avLst/>
          </a:prstGeom>
          <a:solidFill>
            <a:schemeClr val="bg1"/>
          </a:solidFill>
          <a:ln w="76200">
            <a:solidFill>
              <a:schemeClr val="accent1"/>
            </a:solidFill>
          </a:ln>
        </p:spPr>
        <p:txBody>
          <a:bodyPr wrap="square" rtlCol="0">
            <a:spAutoFit/>
          </a:bodyPr>
          <a:lstStyle/>
          <a:p>
            <a:r>
              <a:rPr lang="en-US" sz="2400" b="1" dirty="0"/>
              <a:t>While you are at University or when in schools on your Professional Teaching Practice you are encouraged to keep evidence of how you develop each of the following language skills:</a:t>
            </a:r>
          </a:p>
          <a:p>
            <a:r>
              <a:rPr lang="en-US" sz="2400" b="1" dirty="0"/>
              <a:t>		1. Speaking</a:t>
            </a:r>
          </a:p>
          <a:p>
            <a:r>
              <a:rPr lang="en-US" sz="2400" b="1" dirty="0"/>
              <a:t>		2. Listening</a:t>
            </a:r>
          </a:p>
          <a:p>
            <a:r>
              <a:rPr lang="en-US" sz="2400" b="1" dirty="0"/>
              <a:t>		3. Reading</a:t>
            </a:r>
          </a:p>
          <a:p>
            <a:r>
              <a:rPr lang="en-US" sz="2400" b="1" dirty="0"/>
              <a:t>		4. Writing</a:t>
            </a:r>
          </a:p>
          <a:p>
            <a:r>
              <a:rPr lang="en-US" sz="2400" b="1" dirty="0"/>
              <a:t>In addition, you will need to think about how to evidence your ability as a language teacher (e.g. by recording a lesson)</a:t>
            </a:r>
          </a:p>
          <a:p>
            <a:r>
              <a:rPr lang="en-US" sz="2400" b="1" dirty="0"/>
              <a:t>The Welsh Portfolio is your evidence to be assessed.</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2" name="TextBox 1">
            <a:extLst>
              <a:ext uri="{FF2B5EF4-FFF2-40B4-BE49-F238E27FC236}">
                <a16:creationId xmlns:a16="http://schemas.microsoft.com/office/drawing/2014/main" id="{B07FD85A-FF0F-1042-BB06-6A84F5349531}"/>
              </a:ext>
            </a:extLst>
          </p:cNvPr>
          <p:cNvSpPr txBox="1"/>
          <p:nvPr/>
        </p:nvSpPr>
        <p:spPr>
          <a:xfrm>
            <a:off x="258417" y="417443"/>
            <a:ext cx="5526157" cy="5262979"/>
          </a:xfrm>
          <a:prstGeom prst="rect">
            <a:avLst/>
          </a:prstGeom>
          <a:noFill/>
          <a:ln w="76200">
            <a:solidFill>
              <a:schemeClr val="accent1"/>
            </a:solidFill>
          </a:ln>
        </p:spPr>
        <p:txBody>
          <a:bodyPr wrap="square" rtlCol="0">
            <a:spAutoFit/>
          </a:bodyPr>
          <a:lstStyle/>
          <a:p>
            <a:r>
              <a:rPr lang="en-US" sz="2400" b="1" dirty="0" err="1"/>
              <a:t>Tra</a:t>
            </a:r>
            <a:r>
              <a:rPr lang="en-US" sz="2400" b="1" dirty="0"/>
              <a:t> </a:t>
            </a:r>
            <a:r>
              <a:rPr lang="en-US" sz="2400" b="1" dirty="0" err="1"/>
              <a:t>eich</a:t>
            </a:r>
            <a:r>
              <a:rPr lang="en-US" sz="2400" b="1" dirty="0"/>
              <a:t> bod chi </a:t>
            </a:r>
            <a:r>
              <a:rPr lang="en-US" sz="2400" b="1" dirty="0" err="1"/>
              <a:t>yn</a:t>
            </a:r>
            <a:r>
              <a:rPr lang="en-US" sz="2400" b="1" dirty="0"/>
              <a:t> y </a:t>
            </a:r>
            <a:r>
              <a:rPr lang="en-US" sz="2400" b="1" dirty="0" err="1"/>
              <a:t>Brifysgol</a:t>
            </a:r>
            <a:r>
              <a:rPr lang="en-US" sz="2400" b="1" dirty="0"/>
              <a:t> </a:t>
            </a:r>
            <a:r>
              <a:rPr lang="en-US" sz="2400" b="1" dirty="0" err="1"/>
              <a:t>neu</a:t>
            </a:r>
            <a:r>
              <a:rPr lang="en-US" sz="2400" b="1" dirty="0"/>
              <a:t> </a:t>
            </a:r>
            <a:r>
              <a:rPr lang="en-US" sz="2400" b="1" dirty="0" err="1"/>
              <a:t>yn</a:t>
            </a:r>
            <a:r>
              <a:rPr lang="en-US" sz="2400" b="1" dirty="0"/>
              <a:t> </a:t>
            </a:r>
            <a:r>
              <a:rPr lang="en-US" sz="2400" b="1" dirty="0" err="1"/>
              <a:t>yr</a:t>
            </a:r>
            <a:r>
              <a:rPr lang="en-US" sz="2400" b="1" dirty="0"/>
              <a:t> </a:t>
            </a:r>
            <a:r>
              <a:rPr lang="en-US" sz="2400" b="1" dirty="0" err="1"/>
              <a:t>ysgolion</a:t>
            </a:r>
            <a:r>
              <a:rPr lang="en-US" sz="2400" b="1" dirty="0"/>
              <a:t> </a:t>
            </a:r>
            <a:r>
              <a:rPr lang="en-US" sz="2400" b="1" dirty="0" err="1"/>
              <a:t>ar</a:t>
            </a:r>
            <a:r>
              <a:rPr lang="en-US" sz="2400" b="1" dirty="0"/>
              <a:t> </a:t>
            </a:r>
            <a:r>
              <a:rPr lang="en-US" sz="2400" b="1" dirty="0" err="1"/>
              <a:t>eich</a:t>
            </a:r>
            <a:r>
              <a:rPr lang="en-US" sz="2400" b="1" dirty="0"/>
              <a:t> </a:t>
            </a:r>
            <a:r>
              <a:rPr lang="en-US" sz="2400" b="1" dirty="0" err="1"/>
              <a:t>Profiad</a:t>
            </a:r>
            <a:r>
              <a:rPr lang="en-US" sz="2400" b="1" dirty="0"/>
              <a:t> </a:t>
            </a:r>
            <a:r>
              <a:rPr lang="en-US" sz="2400" b="1" dirty="0" err="1"/>
              <a:t>Addysgu</a:t>
            </a:r>
            <a:r>
              <a:rPr lang="en-US" sz="2400" b="1" dirty="0"/>
              <a:t> </a:t>
            </a:r>
            <a:r>
              <a:rPr lang="en-US" sz="2400" b="1" dirty="0" err="1"/>
              <a:t>Proffesiynol</a:t>
            </a:r>
            <a:r>
              <a:rPr lang="en-US" sz="2400" b="1" dirty="0"/>
              <a:t> </a:t>
            </a:r>
            <a:r>
              <a:rPr lang="en-US" sz="2400" b="1" dirty="0" err="1"/>
              <a:t>rydych</a:t>
            </a:r>
            <a:r>
              <a:rPr lang="en-US" sz="2400" b="1" dirty="0"/>
              <a:t> </a:t>
            </a:r>
            <a:r>
              <a:rPr lang="en-US" sz="2400" b="1" dirty="0" err="1"/>
              <a:t>yn</a:t>
            </a:r>
            <a:r>
              <a:rPr lang="en-US" sz="2400" b="1" dirty="0"/>
              <a:t> </a:t>
            </a:r>
            <a:r>
              <a:rPr lang="en-US" sz="2400" b="1" dirty="0" err="1"/>
              <a:t>cael</a:t>
            </a:r>
            <a:r>
              <a:rPr lang="en-US" sz="2400" b="1" dirty="0"/>
              <a:t> </a:t>
            </a:r>
            <a:r>
              <a:rPr lang="en-US" sz="2400" b="1" dirty="0" err="1"/>
              <a:t>eich</a:t>
            </a:r>
            <a:r>
              <a:rPr lang="en-US" sz="2400" b="1" dirty="0"/>
              <a:t> </a:t>
            </a:r>
            <a:r>
              <a:rPr lang="en-US" sz="2400" b="1" dirty="0" err="1"/>
              <a:t>annog</a:t>
            </a:r>
            <a:r>
              <a:rPr lang="en-US" sz="2400" b="1" dirty="0"/>
              <a:t> </a:t>
            </a:r>
            <a:r>
              <a:rPr lang="en-US" sz="2400" b="1" dirty="0" err="1"/>
              <a:t>i</a:t>
            </a:r>
            <a:r>
              <a:rPr lang="en-US" sz="2400" b="1" dirty="0"/>
              <a:t> </a:t>
            </a:r>
            <a:r>
              <a:rPr lang="en-US" sz="2400" b="1" dirty="0" err="1"/>
              <a:t>gadw</a:t>
            </a:r>
            <a:r>
              <a:rPr lang="en-US" sz="2400" b="1" dirty="0"/>
              <a:t> </a:t>
            </a:r>
            <a:r>
              <a:rPr lang="en-US" sz="2400" b="1" dirty="0" err="1"/>
              <a:t>tystiolaeth</a:t>
            </a:r>
            <a:r>
              <a:rPr lang="en-US" sz="2400" b="1" dirty="0"/>
              <a:t> o </a:t>
            </a:r>
            <a:r>
              <a:rPr lang="en-US" sz="2400" b="1" dirty="0" err="1"/>
              <a:t>sut</a:t>
            </a:r>
            <a:r>
              <a:rPr lang="en-US" sz="2400" b="1" dirty="0"/>
              <a:t> </a:t>
            </a:r>
            <a:r>
              <a:rPr lang="en-US" sz="2400" b="1" dirty="0" err="1"/>
              <a:t>rydych</a:t>
            </a:r>
            <a:r>
              <a:rPr lang="en-US" sz="2400" b="1" dirty="0"/>
              <a:t> </a:t>
            </a:r>
            <a:r>
              <a:rPr lang="en-US" sz="2400" b="1" dirty="0" err="1"/>
              <a:t>yn</a:t>
            </a:r>
            <a:r>
              <a:rPr lang="en-US" sz="2400" b="1" dirty="0"/>
              <a:t> </a:t>
            </a:r>
            <a:r>
              <a:rPr lang="en-US" sz="2400" b="1" dirty="0" err="1"/>
              <a:t>datblygu</a:t>
            </a:r>
            <a:r>
              <a:rPr lang="en-US" sz="2400" b="1" dirty="0"/>
              <a:t> </a:t>
            </a:r>
            <a:r>
              <a:rPr lang="en-US" sz="2400" b="1" dirty="0" err="1"/>
              <a:t>pob</a:t>
            </a:r>
            <a:r>
              <a:rPr lang="en-US" sz="2400" b="1" dirty="0"/>
              <a:t> un </a:t>
            </a:r>
            <a:r>
              <a:rPr lang="en-US" sz="2400" b="1" dirty="0" err="1"/>
              <a:t>o’r</a:t>
            </a:r>
            <a:r>
              <a:rPr lang="en-US" sz="2400" b="1" dirty="0"/>
              <a:t> </a:t>
            </a:r>
            <a:r>
              <a:rPr lang="en-US" sz="2400" b="1" dirty="0" err="1"/>
              <a:t>sgiliau</a:t>
            </a:r>
            <a:r>
              <a:rPr lang="en-US" sz="2400" b="1" dirty="0"/>
              <a:t> </a:t>
            </a:r>
            <a:r>
              <a:rPr lang="en-US" sz="2400" b="1" dirty="0" err="1"/>
              <a:t>iaith</a:t>
            </a:r>
            <a:r>
              <a:rPr lang="en-US" sz="2400" b="1" dirty="0"/>
              <a:t> </a:t>
            </a:r>
            <a:r>
              <a:rPr lang="en-US" sz="2400" b="1" dirty="0" err="1"/>
              <a:t>canlynol</a:t>
            </a:r>
            <a:endParaRPr lang="en-US" sz="2400" b="1" dirty="0"/>
          </a:p>
          <a:p>
            <a:pPr marL="342900" indent="-342900">
              <a:buFont typeface="Arial" panose="020B0604020202020204" pitchFamily="34" charset="0"/>
              <a:buChar char="•"/>
            </a:pPr>
            <a:r>
              <a:rPr lang="en-US" sz="2400" b="1" dirty="0" err="1"/>
              <a:t>Llafar</a:t>
            </a:r>
            <a:endParaRPr lang="en-US" sz="2400" b="1" dirty="0"/>
          </a:p>
          <a:p>
            <a:pPr marL="342900" indent="-342900">
              <a:buFont typeface="Arial" panose="020B0604020202020204" pitchFamily="34" charset="0"/>
              <a:buChar char="•"/>
            </a:pPr>
            <a:r>
              <a:rPr lang="en-US" sz="2400" b="1" dirty="0" err="1"/>
              <a:t>Gwrando</a:t>
            </a:r>
            <a:endParaRPr lang="en-US" sz="2400" b="1" dirty="0"/>
          </a:p>
          <a:p>
            <a:pPr marL="342900" indent="-342900">
              <a:buFont typeface="Arial" panose="020B0604020202020204" pitchFamily="34" charset="0"/>
              <a:buChar char="•"/>
            </a:pPr>
            <a:r>
              <a:rPr lang="en-US" sz="2400" b="1" dirty="0" err="1"/>
              <a:t>Darllen</a:t>
            </a:r>
            <a:r>
              <a:rPr lang="en-US" sz="2400" b="1" dirty="0"/>
              <a:t> </a:t>
            </a:r>
          </a:p>
          <a:p>
            <a:pPr marL="342900" indent="-342900">
              <a:buFont typeface="Arial" panose="020B0604020202020204" pitchFamily="34" charset="0"/>
              <a:buChar char="•"/>
            </a:pPr>
            <a:r>
              <a:rPr lang="en-US" sz="2400" b="1" dirty="0" err="1"/>
              <a:t>Ysgrifennu</a:t>
            </a:r>
            <a:endParaRPr lang="en-US" sz="2400" b="1" dirty="0"/>
          </a:p>
          <a:p>
            <a:r>
              <a:rPr lang="en-US" sz="2400" b="1" dirty="0" err="1"/>
              <a:t>Yn</a:t>
            </a:r>
            <a:r>
              <a:rPr lang="en-US" sz="2400" b="1" dirty="0"/>
              <a:t> </a:t>
            </a:r>
            <a:r>
              <a:rPr lang="en-US" sz="2400" b="1" dirty="0" err="1"/>
              <a:t>ychwanegol</a:t>
            </a:r>
            <a:r>
              <a:rPr lang="en-US" sz="2400" b="1" dirty="0"/>
              <a:t> at </a:t>
            </a:r>
            <a:r>
              <a:rPr lang="en-US" sz="2400" b="1" dirty="0" err="1"/>
              <a:t>hyn</a:t>
            </a:r>
            <a:r>
              <a:rPr lang="en-US" sz="2400" b="1" dirty="0"/>
              <a:t> </a:t>
            </a:r>
            <a:r>
              <a:rPr lang="en-US" sz="2400" b="1" dirty="0" err="1"/>
              <a:t>mae</a:t>
            </a:r>
            <a:r>
              <a:rPr lang="en-US" sz="2400" b="1" dirty="0"/>
              <a:t> </a:t>
            </a:r>
            <a:r>
              <a:rPr lang="en-US" sz="2400" b="1" dirty="0" err="1"/>
              <a:t>angen</a:t>
            </a:r>
            <a:r>
              <a:rPr lang="en-US" sz="2400" b="1" dirty="0"/>
              <a:t> </a:t>
            </a:r>
            <a:r>
              <a:rPr lang="en-US" sz="2400" b="1" dirty="0" err="1"/>
              <a:t>tystiolaeth</a:t>
            </a:r>
            <a:r>
              <a:rPr lang="en-US" sz="2400" b="1" dirty="0"/>
              <a:t> </a:t>
            </a:r>
            <a:r>
              <a:rPr lang="en-US" sz="2400" b="1" dirty="0" err="1"/>
              <a:t>o’u</a:t>
            </a:r>
            <a:r>
              <a:rPr lang="en-US" sz="2400" b="1" dirty="0"/>
              <a:t> </a:t>
            </a:r>
            <a:r>
              <a:rPr lang="en-US" sz="2400" b="1" dirty="0" err="1"/>
              <a:t>sgiliau</a:t>
            </a:r>
            <a:r>
              <a:rPr lang="en-US" sz="2400" b="1" dirty="0"/>
              <a:t> </a:t>
            </a:r>
            <a:r>
              <a:rPr lang="en-US" sz="2400" b="1" dirty="0" err="1"/>
              <a:t>Addysgu</a:t>
            </a:r>
            <a:r>
              <a:rPr lang="en-US" sz="2400" b="1" dirty="0"/>
              <a:t> a </a:t>
            </a:r>
            <a:r>
              <a:rPr lang="en-US" sz="2400" b="1" dirty="0" err="1"/>
              <a:t>Dysgu</a:t>
            </a:r>
            <a:r>
              <a:rPr lang="en-US" sz="2400" b="1" dirty="0"/>
              <a:t> (</a:t>
            </a:r>
            <a:r>
              <a:rPr lang="en-US" sz="2400" b="1" dirty="0" err="1"/>
              <a:t>e.e.drwy</a:t>
            </a:r>
            <a:r>
              <a:rPr lang="en-US" sz="2400" b="1" dirty="0"/>
              <a:t> </a:t>
            </a:r>
            <a:r>
              <a:rPr lang="en-US" sz="2400" b="1" dirty="0" err="1"/>
              <a:t>recordio</a:t>
            </a:r>
            <a:r>
              <a:rPr lang="en-US" sz="2400" b="1" dirty="0"/>
              <a:t> </a:t>
            </a:r>
            <a:r>
              <a:rPr lang="en-US" sz="2400" b="1" dirty="0" err="1"/>
              <a:t>gwers</a:t>
            </a:r>
            <a:r>
              <a:rPr lang="en-US" sz="2400" b="1" dirty="0"/>
              <a:t>).</a:t>
            </a:r>
          </a:p>
          <a:p>
            <a:r>
              <a:rPr lang="en-US" sz="2400" b="1" dirty="0"/>
              <a:t>Y </a:t>
            </a:r>
            <a:r>
              <a:rPr lang="en-US" sz="2400" b="1" dirty="0" err="1"/>
              <a:t>Portffolio</a:t>
            </a:r>
            <a:r>
              <a:rPr lang="en-US" sz="2400" b="1" dirty="0"/>
              <a:t> </a:t>
            </a:r>
            <a:r>
              <a:rPr lang="en-US" sz="2400" b="1" dirty="0" err="1"/>
              <a:t>Cymraeg</a:t>
            </a:r>
            <a:r>
              <a:rPr lang="en-US" sz="2400" b="1" dirty="0"/>
              <a:t> </a:t>
            </a:r>
            <a:r>
              <a:rPr lang="en-US" sz="2400" b="1" dirty="0" err="1"/>
              <a:t>yw</a:t>
            </a:r>
            <a:r>
              <a:rPr lang="en-US" sz="2400" b="1" dirty="0"/>
              <a:t> </a:t>
            </a:r>
            <a:r>
              <a:rPr lang="en-US" sz="2400" b="1" dirty="0" err="1"/>
              <a:t>eich</a:t>
            </a:r>
            <a:r>
              <a:rPr lang="en-US" sz="2400" b="1" dirty="0"/>
              <a:t> </a:t>
            </a:r>
            <a:r>
              <a:rPr lang="en-US" sz="2400" b="1" dirty="0" err="1"/>
              <a:t>tystiolaeth</a:t>
            </a:r>
            <a:r>
              <a:rPr lang="en-US" sz="2400" b="1" dirty="0"/>
              <a:t> </a:t>
            </a:r>
            <a:r>
              <a:rPr lang="en-US" sz="2400" b="1" dirty="0" err="1"/>
              <a:t>fydd</a:t>
            </a:r>
            <a:r>
              <a:rPr lang="en-US" sz="2400" b="1" dirty="0"/>
              <a:t> </a:t>
            </a:r>
            <a:r>
              <a:rPr lang="en-US" sz="2400" b="1" dirty="0" err="1"/>
              <a:t>yn</a:t>
            </a:r>
            <a:r>
              <a:rPr lang="en-US" sz="2400" b="1" dirty="0"/>
              <a:t> </a:t>
            </a:r>
            <a:r>
              <a:rPr lang="en-US" sz="2400" b="1" dirty="0" err="1"/>
              <a:t>cael</a:t>
            </a:r>
            <a:r>
              <a:rPr lang="en-US" sz="2400" b="1" dirty="0"/>
              <a:t> </a:t>
            </a:r>
            <a:r>
              <a:rPr lang="en-US" sz="2400" b="1" dirty="0" err="1"/>
              <a:t>ei</a:t>
            </a:r>
            <a:r>
              <a:rPr lang="en-US" sz="2400" b="1" dirty="0"/>
              <a:t> </a:t>
            </a:r>
            <a:r>
              <a:rPr lang="en-US" sz="2400" b="1" dirty="0" err="1"/>
              <a:t>asesu</a:t>
            </a:r>
            <a:r>
              <a:rPr lang="en-US" sz="2400" b="1" dirty="0"/>
              <a:t>.</a:t>
            </a:r>
          </a:p>
        </p:txBody>
      </p:sp>
    </p:spTree>
    <p:extLst>
      <p:ext uri="{BB962C8B-B14F-4D97-AF65-F5344CB8AC3E}">
        <p14:creationId xmlns:p14="http://schemas.microsoft.com/office/powerpoint/2010/main" val="1991844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9229-CAE7-4D4A-8509-FD24B04242CD}"/>
              </a:ext>
            </a:extLst>
          </p:cNvPr>
          <p:cNvSpPr>
            <a:spLocks noGrp="1"/>
          </p:cNvSpPr>
          <p:nvPr>
            <p:ph type="title"/>
          </p:nvPr>
        </p:nvSpPr>
        <p:spPr>
          <a:xfrm>
            <a:off x="5506278" y="159408"/>
            <a:ext cx="5828074" cy="1510366"/>
          </a:xfrm>
          <a:solidFill>
            <a:schemeClr val="accent1">
              <a:lumMod val="20000"/>
              <a:lumOff val="80000"/>
            </a:schemeClr>
          </a:solidFill>
          <a:ln w="57150">
            <a:solidFill>
              <a:schemeClr val="accent1"/>
            </a:solidFill>
          </a:ln>
        </p:spPr>
        <p:txBody>
          <a:bodyPr>
            <a:normAutofit/>
          </a:bodyPr>
          <a:lstStyle/>
          <a:p>
            <a:pPr algn="ctr"/>
            <a:r>
              <a:rPr lang="en-US" dirty="0" err="1"/>
              <a:t>Dyddiad</a:t>
            </a:r>
            <a:r>
              <a:rPr lang="en-US" dirty="0"/>
              <a:t> </a:t>
            </a:r>
            <a:r>
              <a:rPr lang="en-US" dirty="0" err="1"/>
              <a:t>cyflwyno</a:t>
            </a:r>
            <a:r>
              <a:rPr lang="en-US" dirty="0"/>
              <a:t>: </a:t>
            </a:r>
            <a:br>
              <a:rPr lang="en-US" dirty="0"/>
            </a:br>
            <a:r>
              <a:rPr lang="en-US" sz="5400" b="1" dirty="0">
                <a:solidFill>
                  <a:srgbClr val="FF0000"/>
                </a:solidFill>
              </a:rPr>
              <a:t>29.4.2022</a:t>
            </a:r>
            <a:endParaRPr lang="en-US" b="1" dirty="0">
              <a:solidFill>
                <a:srgbClr val="FF0000"/>
              </a:solidFill>
            </a:endParaRPr>
          </a:p>
        </p:txBody>
      </p:sp>
      <p:sp>
        <p:nvSpPr>
          <p:cNvPr id="6" name="TextBox 5">
            <a:extLst>
              <a:ext uri="{FF2B5EF4-FFF2-40B4-BE49-F238E27FC236}">
                <a16:creationId xmlns:a16="http://schemas.microsoft.com/office/drawing/2014/main" id="{051161FB-B997-954D-8EB6-40614A4C0795}"/>
              </a:ext>
            </a:extLst>
          </p:cNvPr>
          <p:cNvSpPr txBox="1"/>
          <p:nvPr/>
        </p:nvSpPr>
        <p:spPr>
          <a:xfrm>
            <a:off x="5138179" y="1959319"/>
            <a:ext cx="6564271" cy="3477875"/>
          </a:xfrm>
          <a:prstGeom prst="rect">
            <a:avLst/>
          </a:prstGeom>
          <a:noFill/>
        </p:spPr>
        <p:txBody>
          <a:bodyPr wrap="square" rtlCol="0">
            <a:spAutoFit/>
          </a:bodyPr>
          <a:lstStyle/>
          <a:p>
            <a:pPr marL="342900" indent="-342900">
              <a:buFont typeface="Arial" panose="020B0604020202020204" pitchFamily="34" charset="0"/>
              <a:buChar char="•"/>
            </a:pPr>
            <a:r>
              <a:rPr lang="en-US" b="1" dirty="0" err="1"/>
              <a:t>Rhaid</a:t>
            </a:r>
            <a:r>
              <a:rPr lang="en-US" b="1" dirty="0"/>
              <a:t> </a:t>
            </a:r>
            <a:r>
              <a:rPr lang="en-US" b="1" dirty="0" err="1"/>
              <a:t>i</a:t>
            </a:r>
            <a:r>
              <a:rPr lang="en-US" b="1" dirty="0"/>
              <a:t> chi </a:t>
            </a:r>
            <a:r>
              <a:rPr lang="en-US" b="1" dirty="0" err="1"/>
              <a:t>gyflwyno’r</a:t>
            </a:r>
            <a:r>
              <a:rPr lang="en-US" b="1" dirty="0"/>
              <a:t> </a:t>
            </a:r>
            <a:r>
              <a:rPr lang="en-US" b="1" dirty="0" err="1"/>
              <a:t>ffurflen</a:t>
            </a:r>
            <a:r>
              <a:rPr lang="en-US" b="1" dirty="0"/>
              <a:t> hon </a:t>
            </a:r>
            <a:r>
              <a:rPr lang="en-US" b="1" dirty="0" err="1"/>
              <a:t>fydd</a:t>
            </a:r>
            <a:r>
              <a:rPr lang="en-US" b="1" dirty="0"/>
              <a:t> </a:t>
            </a:r>
            <a:r>
              <a:rPr lang="en-US" b="1" dirty="0" err="1"/>
              <a:t>yn</a:t>
            </a:r>
            <a:r>
              <a:rPr lang="en-US" b="1" dirty="0"/>
              <a:t> </a:t>
            </a:r>
            <a:r>
              <a:rPr lang="en-US" b="1" dirty="0" err="1"/>
              <a:t>rhestru</a:t>
            </a:r>
            <a:r>
              <a:rPr lang="en-US" b="1" dirty="0"/>
              <a:t> </a:t>
            </a:r>
          </a:p>
          <a:p>
            <a:r>
              <a:rPr lang="en-US" b="1" dirty="0"/>
              <a:t>       </a:t>
            </a:r>
            <a:r>
              <a:rPr lang="en-US" b="1" dirty="0" err="1"/>
              <a:t>yr</a:t>
            </a:r>
            <a:r>
              <a:rPr lang="en-US" b="1" dirty="0"/>
              <a:t> </a:t>
            </a:r>
            <a:r>
              <a:rPr lang="en-US" b="1" dirty="0" err="1"/>
              <a:t>holl</a:t>
            </a:r>
            <a:r>
              <a:rPr lang="en-US" b="1" dirty="0"/>
              <a:t> </a:t>
            </a:r>
            <a:r>
              <a:rPr lang="en-US" b="1" dirty="0" err="1"/>
              <a:t>dystiolaeth</a:t>
            </a:r>
            <a:r>
              <a:rPr lang="en-US" b="1" dirty="0"/>
              <a:t> </a:t>
            </a:r>
            <a:r>
              <a:rPr lang="en-US" b="1" dirty="0" err="1"/>
              <a:t>rydych</a:t>
            </a:r>
            <a:r>
              <a:rPr lang="en-US" b="1" dirty="0"/>
              <a:t> </a:t>
            </a:r>
            <a:r>
              <a:rPr lang="en-US" b="1" dirty="0" err="1"/>
              <a:t>chi’n</a:t>
            </a:r>
            <a:r>
              <a:rPr lang="en-US" b="1" dirty="0"/>
              <a:t> </a:t>
            </a:r>
            <a:r>
              <a:rPr lang="en-US" b="1" dirty="0" err="1"/>
              <a:t>ei</a:t>
            </a:r>
            <a:r>
              <a:rPr lang="en-US" b="1" dirty="0"/>
              <a:t> </a:t>
            </a:r>
            <a:r>
              <a:rPr lang="en-US" b="1" dirty="0" err="1"/>
              <a:t>gyflwyno</a:t>
            </a:r>
            <a:r>
              <a:rPr lang="en-US" b="1" dirty="0"/>
              <a:t>.</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err="1"/>
              <a:t>Cyflwyno</a:t>
            </a:r>
            <a:r>
              <a:rPr lang="en-US" b="1" dirty="0"/>
              <a:t> </a:t>
            </a:r>
            <a:r>
              <a:rPr lang="en-US" b="1" dirty="0" err="1"/>
              <a:t>ar</a:t>
            </a:r>
            <a:r>
              <a:rPr lang="en-US" b="1" dirty="0"/>
              <a:t> y PDP.  </a:t>
            </a:r>
          </a:p>
          <a:p>
            <a:endParaRPr lang="en-US" b="1" dirty="0"/>
          </a:p>
          <a:p>
            <a:pPr marL="342900" indent="-342900">
              <a:buFont typeface="Arial" panose="020B0604020202020204" pitchFamily="34" charset="0"/>
              <a:buChar char="•"/>
            </a:pPr>
            <a:r>
              <a:rPr lang="en-US" b="1" dirty="0" err="1"/>
              <a:t>Bydd</a:t>
            </a:r>
            <a:r>
              <a:rPr lang="en-US" b="1" dirty="0"/>
              <a:t> </a:t>
            </a:r>
            <a:r>
              <a:rPr lang="en-US" b="1" dirty="0" err="1"/>
              <a:t>angen</a:t>
            </a:r>
            <a:r>
              <a:rPr lang="en-US" b="1" dirty="0"/>
              <a:t> </a:t>
            </a:r>
            <a:r>
              <a:rPr lang="en-US" b="1" dirty="0" err="1"/>
              <a:t>esboniad</a:t>
            </a:r>
            <a:r>
              <a:rPr lang="en-US" b="1" dirty="0"/>
              <a:t> </a:t>
            </a:r>
            <a:r>
              <a:rPr lang="en-US" b="1" dirty="0" err="1"/>
              <a:t>byr</a:t>
            </a:r>
            <a:r>
              <a:rPr lang="en-US" b="1" dirty="0"/>
              <a:t> </a:t>
            </a:r>
            <a:r>
              <a:rPr lang="en-US" b="1" dirty="0" err="1"/>
              <a:t>iawn</a:t>
            </a:r>
            <a:r>
              <a:rPr lang="en-US" b="1" dirty="0"/>
              <a:t> </a:t>
            </a:r>
            <a:r>
              <a:rPr lang="en-US" b="1" dirty="0" err="1"/>
              <a:t>i</a:t>
            </a:r>
            <a:r>
              <a:rPr lang="en-US" b="1" dirty="0"/>
              <a:t> </a:t>
            </a:r>
            <a:r>
              <a:rPr lang="en-US" b="1" dirty="0" err="1"/>
              <a:t>gyfiawnhau</a:t>
            </a:r>
            <a:r>
              <a:rPr lang="en-US" b="1" dirty="0"/>
              <a:t> pam bod y </a:t>
            </a:r>
            <a:r>
              <a:rPr lang="en-US" b="1" dirty="0" err="1"/>
              <a:t>dystiolaeth</a:t>
            </a:r>
            <a:r>
              <a:rPr lang="en-US" b="1" dirty="0"/>
              <a:t> </a:t>
            </a:r>
            <a:r>
              <a:rPr lang="en-US" b="1" dirty="0" err="1"/>
              <a:t>yn</a:t>
            </a:r>
            <a:r>
              <a:rPr lang="en-US" b="1" dirty="0"/>
              <a:t> addas </a:t>
            </a:r>
            <a:r>
              <a:rPr lang="en-US" b="1" dirty="0" err="1"/>
              <a:t>ar</a:t>
            </a:r>
            <a:r>
              <a:rPr lang="en-US" b="1" dirty="0"/>
              <a:t> </a:t>
            </a:r>
            <a:r>
              <a:rPr lang="en-US" b="1" dirty="0" err="1"/>
              <a:t>gyfer</a:t>
            </a:r>
            <a:r>
              <a:rPr lang="en-US" b="1" dirty="0"/>
              <a:t> y </a:t>
            </a:r>
            <a:r>
              <a:rPr lang="en-US" b="1" dirty="0" err="1"/>
              <a:t>sgil</a:t>
            </a:r>
            <a:r>
              <a:rPr lang="en-US" b="1" dirty="0"/>
              <a:t>.</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a:t>Does dim problem </a:t>
            </a:r>
            <a:r>
              <a:rPr lang="en-US" b="1" dirty="0" err="1"/>
              <a:t>os</a:t>
            </a:r>
            <a:r>
              <a:rPr lang="en-US" b="1" dirty="0"/>
              <a:t> </a:t>
            </a:r>
            <a:r>
              <a:rPr lang="en-US" b="1" dirty="0" err="1"/>
              <a:t>oes</a:t>
            </a:r>
            <a:r>
              <a:rPr lang="en-US" b="1" dirty="0"/>
              <a:t> un darn o </a:t>
            </a:r>
            <a:r>
              <a:rPr lang="en-US" b="1" dirty="0" err="1"/>
              <a:t>dystiolaeth</a:t>
            </a:r>
            <a:r>
              <a:rPr lang="en-US" b="1" dirty="0"/>
              <a:t> </a:t>
            </a:r>
            <a:r>
              <a:rPr lang="en-US" b="1" dirty="0" err="1"/>
              <a:t>yn</a:t>
            </a:r>
            <a:r>
              <a:rPr lang="en-US" b="1" dirty="0"/>
              <a:t> </a:t>
            </a:r>
            <a:r>
              <a:rPr lang="en-US" b="1" dirty="0" err="1"/>
              <a:t>profi</a:t>
            </a:r>
            <a:r>
              <a:rPr lang="en-US" b="1" dirty="0"/>
              <a:t> </a:t>
            </a:r>
            <a:r>
              <a:rPr lang="en-US" b="1" dirty="0" err="1"/>
              <a:t>sawl</a:t>
            </a:r>
            <a:r>
              <a:rPr lang="en-US" b="1" dirty="0"/>
              <a:t> </a:t>
            </a:r>
            <a:r>
              <a:rPr lang="en-US" b="1" dirty="0" err="1"/>
              <a:t>sgil</a:t>
            </a:r>
            <a:r>
              <a:rPr lang="en-US" b="1" dirty="0"/>
              <a:t> </a:t>
            </a:r>
            <a:r>
              <a:rPr lang="en-US" b="1" dirty="0" err="1"/>
              <a:t>wahanol</a:t>
            </a:r>
            <a:r>
              <a:rPr lang="en-US" b="1" dirty="0"/>
              <a:t>. </a:t>
            </a:r>
            <a:r>
              <a:rPr lang="en-US" b="1" dirty="0" err="1"/>
              <a:t>e.e</a:t>
            </a:r>
            <a:r>
              <a:rPr lang="en-US" b="1" dirty="0"/>
              <a:t> </a:t>
            </a:r>
            <a:r>
              <a:rPr lang="en-US" b="1" dirty="0" err="1"/>
              <a:t>Siarad</a:t>
            </a:r>
            <a:r>
              <a:rPr lang="en-US" b="1" dirty="0"/>
              <a:t>, </a:t>
            </a:r>
            <a:r>
              <a:rPr lang="en-US" b="1" dirty="0" err="1"/>
              <a:t>Gwrando</a:t>
            </a:r>
            <a:r>
              <a:rPr lang="en-US" b="1" dirty="0"/>
              <a:t> ac AD.</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err="1"/>
              <a:t>Darllenwch</a:t>
            </a:r>
            <a:r>
              <a:rPr lang="en-US" b="1" dirty="0"/>
              <a:t> y ‘</a:t>
            </a:r>
            <a:r>
              <a:rPr lang="en-US" b="1" dirty="0" err="1"/>
              <a:t>cyngor</a:t>
            </a:r>
            <a:r>
              <a:rPr lang="en-US" b="1" dirty="0"/>
              <a:t> doeth’ </a:t>
            </a:r>
            <a:r>
              <a:rPr lang="en-US" b="1" dirty="0" err="1"/>
              <a:t>wrth</a:t>
            </a:r>
            <a:r>
              <a:rPr lang="en-US" b="1" dirty="0"/>
              <a:t> </a:t>
            </a:r>
            <a:r>
              <a:rPr lang="en-US" b="1" dirty="0" err="1"/>
              <a:t>baratoi’r</a:t>
            </a:r>
            <a:r>
              <a:rPr lang="en-US" b="1" dirty="0"/>
              <a:t> </a:t>
            </a:r>
            <a:r>
              <a:rPr lang="en-US" b="1" dirty="0" err="1"/>
              <a:t>portffolio</a:t>
            </a:r>
            <a:r>
              <a:rPr lang="en-US" b="1" dirty="0"/>
              <a:t>.</a:t>
            </a:r>
            <a:r>
              <a:rPr lang="en-US" sz="2200" dirty="0"/>
              <a:t> </a:t>
            </a:r>
          </a:p>
        </p:txBody>
      </p:sp>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8" y="159919"/>
            <a:ext cx="4313583" cy="5843819"/>
          </a:xfrm>
          <a:prstGeom prst="rect">
            <a:avLst/>
          </a:prstGeom>
          <a:ln w="38100">
            <a:solidFill>
              <a:schemeClr val="tx1"/>
            </a:solidFill>
          </a:ln>
        </p:spPr>
      </p:pic>
      <p:pic>
        <p:nvPicPr>
          <p:cNvPr id="7" name="Picture 6">
            <a:extLst>
              <a:ext uri="{FF2B5EF4-FFF2-40B4-BE49-F238E27FC236}">
                <a16:creationId xmlns:a16="http://schemas.microsoft.com/office/drawing/2014/main" id="{DA4852BB-E137-444A-9EE4-13F2593EA0B1}"/>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2" name="Straight Arrow Connector 11">
            <a:extLst>
              <a:ext uri="{FF2B5EF4-FFF2-40B4-BE49-F238E27FC236}">
                <a16:creationId xmlns:a16="http://schemas.microsoft.com/office/drawing/2014/main" id="{E82D7162-2FC1-B545-9705-790238A6A934}"/>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4173033" y="1859377"/>
            <a:ext cx="1333245" cy="167895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203A5CD-617F-5845-8BEF-D7FD8AF2C873}"/>
              </a:ext>
            </a:extLst>
          </p:cNvPr>
          <p:cNvCxnSpPr>
            <a:cxnSpLocks/>
          </p:cNvCxnSpPr>
          <p:nvPr/>
        </p:nvCxnSpPr>
        <p:spPr>
          <a:xfrm flipH="1" flipV="1">
            <a:off x="4630018" y="4819599"/>
            <a:ext cx="876260" cy="3785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16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dissolv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dissolv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dissolv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dissolv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dissolve">
                                      <p:cBhvr>
                                        <p:cTn id="32" dur="500"/>
                                        <p:tgtEl>
                                          <p:spTgt spid="6">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dissolve">
                                      <p:cBhvr>
                                        <p:cTn id="37"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9" y="159920"/>
            <a:ext cx="2227066" cy="3017114"/>
          </a:xfrm>
          <a:prstGeom prst="rect">
            <a:avLst/>
          </a:prstGeom>
          <a:ln w="38100">
            <a:solidFill>
              <a:schemeClr val="tx1"/>
            </a:solidFill>
          </a:ln>
        </p:spPr>
      </p:pic>
      <p:pic>
        <p:nvPicPr>
          <p:cNvPr id="7" name="Picture 6">
            <a:extLst>
              <a:ext uri="{FF2B5EF4-FFF2-40B4-BE49-F238E27FC236}">
                <a16:creationId xmlns:a16="http://schemas.microsoft.com/office/drawing/2014/main" id="{DA4852BB-E137-444A-9EE4-13F2593EA0B1}"/>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1570033" y="2449175"/>
            <a:ext cx="1570732" cy="130173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AF881C5-7E61-3B46-A5F5-CFE904DAC088}"/>
              </a:ext>
            </a:extLst>
          </p:cNvPr>
          <p:cNvPicPr>
            <a:picLocks noChangeAspect="1"/>
          </p:cNvPicPr>
          <p:nvPr/>
        </p:nvPicPr>
        <p:blipFill rotWithShape="1">
          <a:blip r:embed="rId5"/>
          <a:srcRect l="2954" r="2728"/>
          <a:stretch/>
        </p:blipFill>
        <p:spPr>
          <a:xfrm>
            <a:off x="2900390" y="854765"/>
            <a:ext cx="9129320" cy="4529843"/>
          </a:xfrm>
          <a:prstGeom prst="rect">
            <a:avLst/>
          </a:prstGeom>
          <a:ln w="76200">
            <a:solidFill>
              <a:schemeClr val="accent1"/>
            </a:solidFill>
          </a:ln>
        </p:spPr>
      </p:pic>
    </p:spTree>
    <p:extLst>
      <p:ext uri="{BB962C8B-B14F-4D97-AF65-F5344CB8AC3E}">
        <p14:creationId xmlns:p14="http://schemas.microsoft.com/office/powerpoint/2010/main" val="274422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able&#10;&#10;Description automatically generated">
            <a:extLst>
              <a:ext uri="{FF2B5EF4-FFF2-40B4-BE49-F238E27FC236}">
                <a16:creationId xmlns:a16="http://schemas.microsoft.com/office/drawing/2014/main" id="{20486459-8682-F84A-ABD1-8A370AB9EB62}"/>
              </a:ext>
            </a:extLst>
          </p:cNvPr>
          <p:cNvPicPr>
            <a:picLocks noChangeAspect="1"/>
          </p:cNvPicPr>
          <p:nvPr/>
        </p:nvPicPr>
        <p:blipFill>
          <a:blip r:embed="rId3"/>
          <a:stretch>
            <a:fillRect/>
          </a:stretch>
        </p:blipFill>
        <p:spPr>
          <a:xfrm>
            <a:off x="3200400" y="37685"/>
            <a:ext cx="8213539" cy="5966053"/>
          </a:xfrm>
          <a:prstGeom prst="rect">
            <a:avLst/>
          </a:prstGeom>
          <a:ln w="38100">
            <a:solidFill>
              <a:schemeClr val="tx1"/>
            </a:solidFill>
          </a:ln>
        </p:spPr>
      </p:pic>
      <p:sp>
        <p:nvSpPr>
          <p:cNvPr id="8" name="TextBox 7">
            <a:extLst>
              <a:ext uri="{FF2B5EF4-FFF2-40B4-BE49-F238E27FC236}">
                <a16:creationId xmlns:a16="http://schemas.microsoft.com/office/drawing/2014/main" id="{C0084415-59BC-6848-855E-7F18B2346B71}"/>
              </a:ext>
            </a:extLst>
          </p:cNvPr>
          <p:cNvSpPr txBox="1"/>
          <p:nvPr/>
        </p:nvSpPr>
        <p:spPr>
          <a:xfrm>
            <a:off x="353034" y="1327002"/>
            <a:ext cx="2069305" cy="2862322"/>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10" name="Picture 9">
            <a:extLst>
              <a:ext uri="{FF2B5EF4-FFF2-40B4-BE49-F238E27FC236}">
                <a16:creationId xmlns:a16="http://schemas.microsoft.com/office/drawing/2014/main" id="{7BA00FC9-55CB-884F-A288-97D1E26EF2C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38129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able&#10;&#10;Description automatically generated">
            <a:extLst>
              <a:ext uri="{FF2B5EF4-FFF2-40B4-BE49-F238E27FC236}">
                <a16:creationId xmlns:a16="http://schemas.microsoft.com/office/drawing/2014/main" id="{0B1D1A13-CDA9-6049-85B3-D8CE9D352B4D}"/>
              </a:ext>
            </a:extLst>
          </p:cNvPr>
          <p:cNvPicPr>
            <a:picLocks noChangeAspect="1"/>
          </p:cNvPicPr>
          <p:nvPr/>
        </p:nvPicPr>
        <p:blipFill>
          <a:blip r:embed="rId2"/>
          <a:stretch>
            <a:fillRect/>
          </a:stretch>
        </p:blipFill>
        <p:spPr>
          <a:xfrm>
            <a:off x="2264404" y="238539"/>
            <a:ext cx="7663192" cy="5597176"/>
          </a:xfrm>
          <a:prstGeom prst="rect">
            <a:avLst/>
          </a:prstGeom>
          <a:ln w="38100">
            <a:solidFill>
              <a:schemeClr val="tx1"/>
            </a:solidFill>
          </a:ln>
        </p:spPr>
      </p:pic>
      <p:pic>
        <p:nvPicPr>
          <p:cNvPr id="4" name="Picture 3">
            <a:extLst>
              <a:ext uri="{FF2B5EF4-FFF2-40B4-BE49-F238E27FC236}">
                <a16:creationId xmlns:a16="http://schemas.microsoft.com/office/drawing/2014/main" id="{79E55D22-A714-4442-85F8-41FE342F06B9}"/>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747933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5A277B-155E-0E4A-8874-B60888682756}"/>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C104FE6E-050E-D442-8DEB-D3BCFB3F1E43}"/>
              </a:ext>
            </a:extLst>
          </p:cNvPr>
          <p:cNvPicPr>
            <a:picLocks noChangeAspect="1"/>
          </p:cNvPicPr>
          <p:nvPr/>
        </p:nvPicPr>
        <p:blipFill>
          <a:blip r:embed="rId3"/>
          <a:stretch>
            <a:fillRect/>
          </a:stretch>
        </p:blipFill>
        <p:spPr>
          <a:xfrm>
            <a:off x="750671" y="1372908"/>
            <a:ext cx="10690657" cy="1172524"/>
          </a:xfrm>
          <a:prstGeom prst="rect">
            <a:avLst/>
          </a:prstGeom>
        </p:spPr>
      </p:pic>
    </p:spTree>
    <p:extLst>
      <p:ext uri="{BB962C8B-B14F-4D97-AF65-F5344CB8AC3E}">
        <p14:creationId xmlns:p14="http://schemas.microsoft.com/office/powerpoint/2010/main" val="196875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318051" y="245856"/>
            <a:ext cx="11628783" cy="1325563"/>
          </a:xfrm>
          <a:solidFill>
            <a:srgbClr val="002060"/>
          </a:solidFill>
          <a:ln w="38100">
            <a:solidFill>
              <a:srgbClr val="002060"/>
            </a:solidFill>
          </a:ln>
        </p:spPr>
        <p:txBody>
          <a:bodyPr>
            <a:normAutofit fontScale="90000"/>
          </a:bodyPr>
          <a:lstStyle/>
          <a:p>
            <a:pPr algn="ctr"/>
            <a:r>
              <a:rPr lang="en-US" sz="5400" b="1" dirty="0" err="1">
                <a:solidFill>
                  <a:schemeClr val="bg1"/>
                </a:solidFill>
              </a:rPr>
              <a:t>Sut</a:t>
            </a:r>
            <a:r>
              <a:rPr lang="en-US" sz="5400" b="1" dirty="0">
                <a:solidFill>
                  <a:schemeClr val="bg1"/>
                </a:solidFill>
              </a:rPr>
              <a:t> </a:t>
            </a:r>
            <a:r>
              <a:rPr lang="en-US" sz="5400" b="1" dirty="0" err="1">
                <a:solidFill>
                  <a:schemeClr val="bg1"/>
                </a:solidFill>
              </a:rPr>
              <a:t>mae</a:t>
            </a:r>
            <a:r>
              <a:rPr lang="en-US" sz="5400" b="1" dirty="0">
                <a:solidFill>
                  <a:schemeClr val="bg1"/>
                </a:solidFill>
              </a:rPr>
              <a:t> </a:t>
            </a:r>
            <a:r>
              <a:rPr lang="en-US" sz="5400" b="1" dirty="0" err="1">
                <a:solidFill>
                  <a:schemeClr val="bg1"/>
                </a:solidFill>
              </a:rPr>
              <a:t>uwchlwytho</a:t>
            </a:r>
            <a:r>
              <a:rPr lang="en-US" sz="5400" b="1" dirty="0">
                <a:solidFill>
                  <a:schemeClr val="bg1"/>
                </a:solidFill>
              </a:rPr>
              <a:t>?          </a:t>
            </a:r>
            <a:r>
              <a:rPr lang="en-US" sz="5400" b="1" i="1" dirty="0">
                <a:solidFill>
                  <a:schemeClr val="bg1"/>
                </a:solidFill>
              </a:rPr>
              <a:t>How to upload?</a:t>
            </a:r>
          </a:p>
        </p:txBody>
      </p:sp>
      <p:sp>
        <p:nvSpPr>
          <p:cNvPr id="3" name="Content Placeholder 2">
            <a:extLst>
              <a:ext uri="{FF2B5EF4-FFF2-40B4-BE49-F238E27FC236}">
                <a16:creationId xmlns:a16="http://schemas.microsoft.com/office/drawing/2014/main" id="{1D07E1B3-79BB-8E45-90AE-8C75B94C05DE}"/>
              </a:ext>
            </a:extLst>
          </p:cNvPr>
          <p:cNvSpPr>
            <a:spLocks noGrp="1"/>
          </p:cNvSpPr>
          <p:nvPr>
            <p:ph idx="1"/>
          </p:nvPr>
        </p:nvSpPr>
        <p:spPr>
          <a:xfrm>
            <a:off x="838200" y="2105626"/>
            <a:ext cx="10515600" cy="3780045"/>
          </a:xfrm>
        </p:spPr>
        <p:txBody>
          <a:bodyPr>
            <a:normAutofit/>
          </a:bodyPr>
          <a:lstStyle/>
          <a:p>
            <a:pPr fontAlgn="base"/>
            <a:r>
              <a:rPr lang="en-GB" dirty="0" err="1"/>
              <a:t>Ffilm</a:t>
            </a:r>
            <a:r>
              <a:rPr lang="en-GB" dirty="0"/>
              <a:t> </a:t>
            </a:r>
            <a:r>
              <a:rPr lang="en-GB" dirty="0" err="1"/>
              <a:t>Gymraeg</a:t>
            </a:r>
            <a:r>
              <a:rPr lang="en-GB" dirty="0"/>
              <a:t> - </a:t>
            </a:r>
            <a:r>
              <a:rPr lang="en-GB" dirty="0">
                <a:hlinkClick r:id="rId3" tooltip="URL Gwreiddiol: https://uwtsd.hosted.panopto.com/Panopto/Pages/Viewer.aspx?id=0e6022a3-7ce6-45c4-bf46-ae2300b54580. Cliciwch neu daro\'r ddolen os ydych chi\'n ymddiried ynddi."/>
              </a:rPr>
              <a:t>https://uwtsd.hosted.panopto.com/Panopto/Pages/Viewer.aspx?id=0e6022a3-7ce6-45c4-bf46-ae2300b54580</a:t>
            </a:r>
            <a:br>
              <a:rPr lang="en-GB" dirty="0"/>
            </a:br>
            <a:br>
              <a:rPr lang="en-GB" dirty="0"/>
            </a:br>
            <a:endParaRPr lang="en-GB" dirty="0"/>
          </a:p>
          <a:p>
            <a:pPr fontAlgn="base"/>
            <a:r>
              <a:rPr lang="en-GB" dirty="0"/>
              <a:t>English film - </a:t>
            </a:r>
            <a:r>
              <a:rPr lang="en-GB" dirty="0">
                <a:hlinkClick r:id="rId4" tooltip="URL Gwreiddiol: https://uwtsd.hosted.panopto.com/Panopto/Pages/Viewer.aspx?id=a4402ded-34af-41ca-9591-ae2300b2d03e. Cliciwch neu daro\'r ddolen os ydych chi\'n ymddiried ynddi."/>
              </a:rPr>
              <a:t>https://uwtsd.hosted.panopto.com/Panopto/Pages/Viewer.aspx?id=a4402ded-34af-41ca-9591-ae2300b2d03e</a:t>
            </a:r>
            <a:br>
              <a:rPr lang="en-GB" dirty="0"/>
            </a:br>
            <a:endParaRPr lang="en-US" dirty="0"/>
          </a:p>
        </p:txBody>
      </p:sp>
      <p:pic>
        <p:nvPicPr>
          <p:cNvPr id="5" name="Picture 4">
            <a:extLst>
              <a:ext uri="{FF2B5EF4-FFF2-40B4-BE49-F238E27FC236}">
                <a16:creationId xmlns:a16="http://schemas.microsoft.com/office/drawing/2014/main" id="{58330C27-D62C-FB4C-A22A-1E423EB23C8E}"/>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4861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490332" y="1548492"/>
            <a:ext cx="5605668" cy="4062651"/>
          </a:xfrm>
          <a:prstGeom prst="rect">
            <a:avLst/>
          </a:prstGeom>
          <a:solidFill>
            <a:schemeClr val="accent1">
              <a:lumMod val="20000"/>
              <a:lumOff val="80000"/>
            </a:schemeClr>
          </a:solidFill>
          <a:ln w="57150">
            <a:solidFill>
              <a:schemeClr val="accent1"/>
            </a:solidFill>
          </a:ln>
        </p:spPr>
        <p:txBody>
          <a:bodyPr wrap="square" rtlCol="0">
            <a:spAutoFit/>
          </a:bodyPr>
          <a:lstStyle/>
          <a:p>
            <a:r>
              <a:rPr lang="en-US" sz="2400" dirty="0" err="1"/>
              <a:t>Mae’n</a:t>
            </a:r>
            <a:r>
              <a:rPr lang="en-US" sz="2400" dirty="0"/>
              <a:t> </a:t>
            </a:r>
            <a:r>
              <a:rPr lang="en-US" sz="2400" dirty="0" err="1"/>
              <a:t>bosib</a:t>
            </a:r>
            <a:r>
              <a:rPr lang="en-US" sz="2400" dirty="0"/>
              <a:t> </a:t>
            </a:r>
            <a:r>
              <a:rPr lang="en-US" sz="2400" dirty="0" err="1"/>
              <a:t>byddwch</a:t>
            </a:r>
            <a:r>
              <a:rPr lang="en-US" sz="2400" dirty="0"/>
              <a:t> chi </a:t>
            </a:r>
            <a:r>
              <a:rPr lang="en-US" sz="2400" dirty="0" err="1"/>
              <a:t>ar</a:t>
            </a:r>
            <a:r>
              <a:rPr lang="en-US" sz="2400" dirty="0"/>
              <a:t> </a:t>
            </a:r>
            <a:r>
              <a:rPr lang="en-US" sz="2400" dirty="0" err="1"/>
              <a:t>lefelau</a:t>
            </a:r>
            <a:r>
              <a:rPr lang="en-US" sz="2400" dirty="0"/>
              <a:t> </a:t>
            </a:r>
            <a:r>
              <a:rPr lang="en-US" sz="2400" dirty="0" err="1"/>
              <a:t>gwahanol</a:t>
            </a:r>
            <a:r>
              <a:rPr lang="en-US" sz="2400" dirty="0"/>
              <a:t> </a:t>
            </a:r>
            <a:r>
              <a:rPr lang="en-US" sz="2400" dirty="0" err="1"/>
              <a:t>ar</a:t>
            </a:r>
            <a:r>
              <a:rPr lang="en-US" sz="2400" dirty="0"/>
              <a:t> </a:t>
            </a:r>
            <a:r>
              <a:rPr lang="en-US" sz="2400" dirty="0" err="1"/>
              <a:t>gyfer</a:t>
            </a:r>
            <a:r>
              <a:rPr lang="en-US" sz="2400" dirty="0"/>
              <a:t> </a:t>
            </a:r>
            <a:r>
              <a:rPr lang="en-US" sz="2400" dirty="0" err="1"/>
              <a:t>sgiliau</a:t>
            </a:r>
            <a:r>
              <a:rPr lang="en-US" sz="2400" dirty="0"/>
              <a:t> </a:t>
            </a:r>
            <a:r>
              <a:rPr lang="en-US" sz="2400" dirty="0" err="1"/>
              <a:t>gwahanol</a:t>
            </a:r>
            <a:r>
              <a:rPr lang="en-US" sz="2400" dirty="0"/>
              <a:t>, er </a:t>
            </a:r>
            <a:r>
              <a:rPr lang="en-US" sz="2400" dirty="0" err="1"/>
              <a:t>enghraifft</a:t>
            </a:r>
            <a:r>
              <a:rPr lang="en-US" sz="2400" dirty="0"/>
              <a:t>:</a:t>
            </a:r>
          </a:p>
          <a:p>
            <a:endParaRPr lang="en-US" sz="2400" dirty="0"/>
          </a:p>
          <a:p>
            <a:pPr>
              <a:lnSpc>
                <a:spcPct val="150000"/>
              </a:lnSpc>
            </a:pPr>
            <a:r>
              <a:rPr lang="en-US" sz="2400" dirty="0" err="1"/>
              <a:t>Siarad</a:t>
            </a:r>
            <a:r>
              <a:rPr lang="en-US" sz="2400" dirty="0"/>
              <a:t>: B2</a:t>
            </a:r>
          </a:p>
          <a:p>
            <a:pPr>
              <a:lnSpc>
                <a:spcPct val="150000"/>
              </a:lnSpc>
            </a:pPr>
            <a:r>
              <a:rPr lang="en-US" sz="2400" dirty="0" err="1"/>
              <a:t>Darllen</a:t>
            </a:r>
            <a:r>
              <a:rPr lang="en-US" sz="2400" dirty="0"/>
              <a:t>: B1</a:t>
            </a:r>
          </a:p>
          <a:p>
            <a:pPr>
              <a:lnSpc>
                <a:spcPct val="150000"/>
              </a:lnSpc>
            </a:pPr>
            <a:r>
              <a:rPr lang="en-US" sz="2400" dirty="0" err="1"/>
              <a:t>Ysgrifennu</a:t>
            </a:r>
            <a:r>
              <a:rPr lang="en-US" sz="2400" dirty="0"/>
              <a:t>: B1</a:t>
            </a:r>
          </a:p>
          <a:p>
            <a:pPr>
              <a:lnSpc>
                <a:spcPct val="150000"/>
              </a:lnSpc>
            </a:pPr>
            <a:r>
              <a:rPr lang="en-US" sz="2400" dirty="0" err="1"/>
              <a:t>Gwrando</a:t>
            </a:r>
            <a:r>
              <a:rPr lang="en-US" sz="2400" dirty="0"/>
              <a:t>: B2</a:t>
            </a:r>
            <a:endParaRPr lang="en-US" dirty="0"/>
          </a:p>
          <a:p>
            <a:endParaRPr lang="en-US" dirty="0"/>
          </a:p>
        </p:txBody>
      </p:sp>
      <p:pic>
        <p:nvPicPr>
          <p:cNvPr id="5" name="Picture 4">
            <a:extLst>
              <a:ext uri="{FF2B5EF4-FFF2-40B4-BE49-F238E27FC236}">
                <a16:creationId xmlns:a16="http://schemas.microsoft.com/office/drawing/2014/main" id="{A79CCABB-AEDC-2A42-ADC7-FAAA1E67354F}"/>
              </a:ext>
            </a:extLst>
          </p:cNvPr>
          <p:cNvPicPr>
            <a:picLocks noChangeAspect="1"/>
          </p:cNvPicPr>
          <p:nvPr/>
        </p:nvPicPr>
        <p:blipFill rotWithShape="1">
          <a:blip r:embed="rId3"/>
          <a:srcRect t="3313"/>
          <a:stretch/>
        </p:blipFill>
        <p:spPr>
          <a:xfrm>
            <a:off x="0" y="5927834"/>
            <a:ext cx="12192000" cy="930166"/>
          </a:xfrm>
          <a:prstGeom prst="rect">
            <a:avLst/>
          </a:prstGeom>
        </p:spPr>
      </p:pic>
      <p:sp>
        <p:nvSpPr>
          <p:cNvPr id="6" name="TextBox 5">
            <a:extLst>
              <a:ext uri="{FF2B5EF4-FFF2-40B4-BE49-F238E27FC236}">
                <a16:creationId xmlns:a16="http://schemas.microsoft.com/office/drawing/2014/main" id="{388FF1E0-76D8-3E40-8C35-EFF5ABE3DAB2}"/>
              </a:ext>
            </a:extLst>
          </p:cNvPr>
          <p:cNvSpPr txBox="1"/>
          <p:nvPr/>
        </p:nvSpPr>
        <p:spPr>
          <a:xfrm>
            <a:off x="6443868" y="1548491"/>
            <a:ext cx="5231296" cy="3970318"/>
          </a:xfrm>
          <a:prstGeom prst="rect">
            <a:avLst/>
          </a:prstGeom>
          <a:solidFill>
            <a:schemeClr val="accent1">
              <a:lumMod val="20000"/>
              <a:lumOff val="80000"/>
            </a:schemeClr>
          </a:solidFill>
          <a:ln w="57150">
            <a:solidFill>
              <a:schemeClr val="accent1"/>
            </a:solidFill>
          </a:ln>
        </p:spPr>
        <p:txBody>
          <a:bodyPr wrap="square" rtlCol="0">
            <a:spAutoFit/>
          </a:bodyPr>
          <a:lstStyle/>
          <a:p>
            <a:r>
              <a:rPr lang="en-US" sz="2400" dirty="0"/>
              <a:t>It is possible for you to be on different levels in different skills, for example:</a:t>
            </a:r>
          </a:p>
          <a:p>
            <a:endParaRPr lang="en-US" sz="2400" dirty="0"/>
          </a:p>
          <a:p>
            <a:pPr>
              <a:lnSpc>
                <a:spcPct val="150000"/>
              </a:lnSpc>
            </a:pPr>
            <a:r>
              <a:rPr lang="en-US" sz="2400" dirty="0"/>
              <a:t>Speaking: A1</a:t>
            </a:r>
          </a:p>
          <a:p>
            <a:pPr>
              <a:lnSpc>
                <a:spcPct val="150000"/>
              </a:lnSpc>
            </a:pPr>
            <a:r>
              <a:rPr lang="en-US" sz="2400" dirty="0"/>
              <a:t>Reading: A2</a:t>
            </a:r>
          </a:p>
          <a:p>
            <a:pPr>
              <a:lnSpc>
                <a:spcPct val="150000"/>
              </a:lnSpc>
            </a:pPr>
            <a:r>
              <a:rPr lang="en-US" sz="2400" dirty="0"/>
              <a:t>Writing: A2</a:t>
            </a:r>
          </a:p>
          <a:p>
            <a:pPr>
              <a:lnSpc>
                <a:spcPct val="150000"/>
              </a:lnSpc>
            </a:pPr>
            <a:r>
              <a:rPr lang="en-US" sz="2400" dirty="0"/>
              <a:t>Listening: A1</a:t>
            </a:r>
            <a:endParaRPr lang="en-US" dirty="0"/>
          </a:p>
          <a:p>
            <a:endParaRPr lang="en-US" dirty="0"/>
          </a:p>
          <a:p>
            <a:endParaRPr lang="en-US" dirty="0"/>
          </a:p>
        </p:txBody>
      </p:sp>
      <p:sp>
        <p:nvSpPr>
          <p:cNvPr id="7" name="Title 1">
            <a:extLst>
              <a:ext uri="{FF2B5EF4-FFF2-40B4-BE49-F238E27FC236}">
                <a16:creationId xmlns:a16="http://schemas.microsoft.com/office/drawing/2014/main" id="{16A34AC4-D1F6-6444-950B-5D6CCE64DA8C}"/>
              </a:ext>
            </a:extLst>
          </p:cNvPr>
          <p:cNvSpPr txBox="1">
            <a:spLocks/>
          </p:cNvSpPr>
          <p:nvPr/>
        </p:nvSpPr>
        <p:spPr>
          <a:xfrm>
            <a:off x="1006839" y="325711"/>
            <a:ext cx="10178322" cy="906088"/>
          </a:xfrm>
          <a:prstGeom prst="rect">
            <a:avLst/>
          </a:prstGeom>
          <a:solidFill>
            <a:schemeClr val="accent1">
              <a:lumMod val="5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chemeClr val="bg1"/>
                </a:solidFill>
              </a:rPr>
              <a:t>Y </a:t>
            </a:r>
            <a:r>
              <a:rPr lang="en-US" sz="4800" b="1" dirty="0" err="1">
                <a:solidFill>
                  <a:schemeClr val="bg1"/>
                </a:solidFill>
              </a:rPr>
              <a:t>Portffolio</a:t>
            </a:r>
            <a:r>
              <a:rPr lang="en-US" sz="4800" b="1" dirty="0">
                <a:solidFill>
                  <a:schemeClr val="bg1"/>
                </a:solidFill>
              </a:rPr>
              <a:t>     </a:t>
            </a:r>
            <a:r>
              <a:rPr lang="en-US" sz="4800" b="1" i="1" dirty="0">
                <a:solidFill>
                  <a:schemeClr val="bg1"/>
                </a:solidFill>
              </a:rPr>
              <a:t>The portfolio</a:t>
            </a:r>
          </a:p>
        </p:txBody>
      </p:sp>
      <p:sp>
        <p:nvSpPr>
          <p:cNvPr id="10" name="12-Point Star 9">
            <a:extLst>
              <a:ext uri="{FF2B5EF4-FFF2-40B4-BE49-F238E27FC236}">
                <a16:creationId xmlns:a16="http://schemas.microsoft.com/office/drawing/2014/main" id="{B7213CA1-C2FE-C444-9C3A-26E1F90E779A}"/>
              </a:ext>
            </a:extLst>
          </p:cNvPr>
          <p:cNvSpPr/>
          <p:nvPr/>
        </p:nvSpPr>
        <p:spPr>
          <a:xfrm>
            <a:off x="2790092" y="2902226"/>
            <a:ext cx="3479842" cy="270891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Mae’r</a:t>
            </a:r>
            <a:r>
              <a:rPr lang="en-US" dirty="0"/>
              <a:t> </a:t>
            </a:r>
            <a:r>
              <a:rPr lang="en-US" dirty="0" err="1"/>
              <a:t>portffolios</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marcio</a:t>
            </a:r>
            <a:r>
              <a:rPr lang="en-US" dirty="0"/>
              <a:t> </a:t>
            </a:r>
            <a:r>
              <a:rPr lang="en-US" dirty="0" err="1"/>
              <a:t>yn</a:t>
            </a:r>
            <a:r>
              <a:rPr lang="en-US" dirty="0"/>
              <a:t> y </a:t>
            </a:r>
            <a:r>
              <a:rPr lang="en-US" dirty="0" err="1"/>
              <a:t>Brifysgol</a:t>
            </a:r>
            <a:r>
              <a:rPr lang="en-US" dirty="0"/>
              <a:t> ac </a:t>
            </a:r>
            <a:r>
              <a:rPr lang="en-US" dirty="0" err="1"/>
              <a:t>yn</a:t>
            </a:r>
            <a:r>
              <a:rPr lang="en-US" dirty="0"/>
              <a:t> </a:t>
            </a:r>
            <a:r>
              <a:rPr lang="en-US" dirty="0" err="1"/>
              <a:t>rhan</a:t>
            </a:r>
            <a:r>
              <a:rPr lang="en-US" dirty="0"/>
              <a:t> o broses </a:t>
            </a:r>
            <a:r>
              <a:rPr lang="en-US" dirty="0" err="1"/>
              <a:t>gymedroli</a:t>
            </a:r>
            <a:r>
              <a:rPr lang="en-US" dirty="0"/>
              <a:t> </a:t>
            </a:r>
            <a:r>
              <a:rPr lang="en-US" dirty="0" err="1"/>
              <a:t>cenedlaethol</a:t>
            </a:r>
            <a:endParaRPr lang="en-US" dirty="0"/>
          </a:p>
        </p:txBody>
      </p:sp>
      <p:sp>
        <p:nvSpPr>
          <p:cNvPr id="11" name="12-Point Star 10">
            <a:extLst>
              <a:ext uri="{FF2B5EF4-FFF2-40B4-BE49-F238E27FC236}">
                <a16:creationId xmlns:a16="http://schemas.microsoft.com/office/drawing/2014/main" id="{DF58F3C2-79CC-E846-8EAB-3322FE816EE5}"/>
              </a:ext>
            </a:extLst>
          </p:cNvPr>
          <p:cNvSpPr/>
          <p:nvPr/>
        </p:nvSpPr>
        <p:spPr>
          <a:xfrm>
            <a:off x="8395760" y="2902226"/>
            <a:ext cx="3627272" cy="270891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portfolios are marked at the University but are  also a part of a national moderation process.</a:t>
            </a:r>
          </a:p>
        </p:txBody>
      </p:sp>
    </p:spTree>
    <p:extLst>
      <p:ext uri="{BB962C8B-B14F-4D97-AF65-F5344CB8AC3E}">
        <p14:creationId xmlns:p14="http://schemas.microsoft.com/office/powerpoint/2010/main" val="1743177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281354" y="205081"/>
            <a:ext cx="2471894" cy="1015663"/>
          </a:xfrm>
          <a:prstGeom prst="rect">
            <a:avLst/>
          </a:prstGeom>
          <a:solidFill>
            <a:schemeClr val="accent2"/>
          </a:solidFill>
          <a:ln>
            <a:solidFill>
              <a:srgbClr val="002060"/>
            </a:solidFill>
          </a:ln>
        </p:spPr>
        <p:txBody>
          <a:bodyPr wrap="square" rtlCol="0">
            <a:spAutoFit/>
          </a:bodyPr>
          <a:lstStyle/>
          <a:p>
            <a:pPr algn="ctr"/>
            <a:r>
              <a:rPr lang="en-US" sz="2000" dirty="0" err="1"/>
              <a:t>Cyngor</a:t>
            </a:r>
            <a:r>
              <a:rPr lang="en-US" sz="2000" dirty="0"/>
              <a:t> Doeth</a:t>
            </a:r>
          </a:p>
          <a:p>
            <a:endParaRPr lang="en-US" sz="2000" dirty="0"/>
          </a:p>
          <a:p>
            <a:pPr algn="ctr"/>
            <a:r>
              <a:rPr lang="en-US" sz="2000" i="1" dirty="0"/>
              <a:t>Top Tips!</a:t>
            </a:r>
          </a:p>
        </p:txBody>
      </p:sp>
      <p:sp>
        <p:nvSpPr>
          <p:cNvPr id="4" name="Rounded Rectangle 3">
            <a:extLst>
              <a:ext uri="{FF2B5EF4-FFF2-40B4-BE49-F238E27FC236}">
                <a16:creationId xmlns:a16="http://schemas.microsoft.com/office/drawing/2014/main" id="{22933021-94BF-AF4F-AE4E-6E237985B85C}"/>
              </a:ext>
            </a:extLst>
          </p:cNvPr>
          <p:cNvSpPr/>
          <p:nvPr/>
        </p:nvSpPr>
        <p:spPr>
          <a:xfrm>
            <a:off x="9296672" y="140383"/>
            <a:ext cx="2707539" cy="16545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Perthnasol</a:t>
            </a:r>
            <a:endParaRPr lang="en-US" dirty="0"/>
          </a:p>
          <a:p>
            <a:pPr algn="ctr"/>
            <a:r>
              <a:rPr lang="en-US" i="1" dirty="0"/>
              <a:t>Relevant evidence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6430179" y="140383"/>
            <a:ext cx="2733699" cy="17192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Digon</a:t>
            </a:r>
            <a:r>
              <a:rPr lang="en-US" dirty="0"/>
              <a:t> </a:t>
            </a:r>
            <a:r>
              <a:rPr lang="en-US" dirty="0" err="1"/>
              <a:t>ond</a:t>
            </a:r>
            <a:r>
              <a:rPr lang="en-US" dirty="0"/>
              <a:t> dim </a:t>
            </a:r>
            <a:r>
              <a:rPr lang="en-US" dirty="0" err="1"/>
              <a:t>gormod</a:t>
            </a:r>
            <a:r>
              <a:rPr lang="en-US" dirty="0"/>
              <a:t>.</a:t>
            </a:r>
          </a:p>
          <a:p>
            <a:pPr algn="ctr"/>
            <a:r>
              <a:rPr lang="en-US" i="1" dirty="0"/>
              <a:t>Enough evidence but try not to overload.</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4822443" y="1919940"/>
            <a:ext cx="3215472"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Choose evidence carefully:</a:t>
            </a:r>
          </a:p>
          <a:p>
            <a:pPr algn="ctr"/>
            <a:r>
              <a:rPr lang="en-US" i="1" dirty="0"/>
              <a:t>Is it relevant?</a:t>
            </a:r>
          </a:p>
          <a:p>
            <a:pPr algn="ctr"/>
            <a:r>
              <a:rPr lang="en-US" i="1" dirty="0"/>
              <a:t>Is it appropriate?</a:t>
            </a:r>
          </a:p>
          <a:p>
            <a:pPr algn="ctr"/>
            <a:r>
              <a:rPr lang="en-US" i="1" dirty="0"/>
              <a:t>What does it show?</a:t>
            </a:r>
          </a:p>
          <a:p>
            <a:pPr algn="ctr"/>
            <a:r>
              <a:rPr lang="en-US" i="1" dirty="0"/>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320321" y="3518791"/>
            <a:ext cx="8081326" cy="24271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Gall </a:t>
            </a:r>
            <a:r>
              <a:rPr lang="en-US" dirty="0" err="1"/>
              <a:t>ffilm</a:t>
            </a:r>
            <a:r>
              <a:rPr lang="en-US" dirty="0"/>
              <a:t> o </a:t>
            </a:r>
            <a:r>
              <a:rPr lang="en-US" dirty="0" err="1"/>
              <a:t>wers</a:t>
            </a:r>
            <a:r>
              <a:rPr lang="en-US" dirty="0"/>
              <a:t> (</a:t>
            </a:r>
            <a:r>
              <a:rPr lang="en-US" dirty="0" err="1"/>
              <a:t>meicro-ddysgu</a:t>
            </a:r>
            <a:r>
              <a:rPr lang="en-US" dirty="0"/>
              <a:t>) </a:t>
            </a:r>
            <a:r>
              <a:rPr lang="en-US" dirty="0" err="1"/>
              <a:t>arddangos</a:t>
            </a:r>
            <a:r>
              <a:rPr lang="en-US" dirty="0"/>
              <a:t> </a:t>
            </a:r>
            <a:r>
              <a:rPr lang="en-US" dirty="0" err="1"/>
              <a:t>mwy</a:t>
            </a:r>
            <a:r>
              <a:rPr lang="en-US" dirty="0"/>
              <a:t> nag un </a:t>
            </a:r>
            <a:r>
              <a:rPr lang="en-US" dirty="0" err="1"/>
              <a:t>sgil</a:t>
            </a:r>
            <a:r>
              <a:rPr lang="en-US" dirty="0"/>
              <a:t>, </a:t>
            </a:r>
            <a:r>
              <a:rPr lang="en-US" dirty="0" err="1"/>
              <a:t>e.e</a:t>
            </a:r>
            <a:r>
              <a:rPr lang="en-US" dirty="0"/>
              <a:t>. </a:t>
            </a:r>
            <a:r>
              <a:rPr lang="en-US" dirty="0" err="1"/>
              <a:t>Llafar</a:t>
            </a:r>
            <a:r>
              <a:rPr lang="en-US" dirty="0"/>
              <a:t>, </a:t>
            </a:r>
            <a:r>
              <a:rPr lang="en-US" dirty="0" err="1"/>
              <a:t>Gwrando</a:t>
            </a:r>
            <a:r>
              <a:rPr lang="en-US" dirty="0"/>
              <a:t> a </a:t>
            </a:r>
            <a:r>
              <a:rPr lang="en-US" dirty="0" err="1"/>
              <a:t>Darllen</a:t>
            </a:r>
            <a:r>
              <a:rPr lang="en-US" dirty="0"/>
              <a:t>.</a:t>
            </a:r>
          </a:p>
          <a:p>
            <a:pPr algn="ctr"/>
            <a:r>
              <a:rPr lang="en-US" b="1" u="sng" dirty="0"/>
              <a:t>Dim </a:t>
            </a:r>
            <a:r>
              <a:rPr lang="en-US" b="1" u="sng" dirty="0" err="1"/>
              <a:t>ond</a:t>
            </a:r>
            <a:r>
              <a:rPr lang="en-US" b="1" u="sng" dirty="0"/>
              <a:t> un </a:t>
            </a:r>
            <a:r>
              <a:rPr lang="en-US" b="1" u="sng" dirty="0" err="1"/>
              <a:t>waith</a:t>
            </a:r>
            <a:r>
              <a:rPr lang="en-US" b="1" u="sng" dirty="0"/>
              <a:t> </a:t>
            </a:r>
            <a:r>
              <a:rPr lang="en-US" b="1" u="sng" dirty="0" err="1"/>
              <a:t>bydd</a:t>
            </a:r>
            <a:r>
              <a:rPr lang="en-US" b="1" u="sng" dirty="0"/>
              <a:t> </a:t>
            </a:r>
            <a:r>
              <a:rPr lang="en-US" b="1" u="sng" dirty="0" err="1"/>
              <a:t>angen</a:t>
            </a:r>
            <a:r>
              <a:rPr lang="en-US" b="1" u="sng" dirty="0"/>
              <a:t> </a:t>
            </a:r>
            <a:r>
              <a:rPr lang="en-US" b="1" u="sng" dirty="0" err="1"/>
              <a:t>uwchlwytho’r</a:t>
            </a:r>
            <a:r>
              <a:rPr lang="en-US" b="1" u="sng" dirty="0"/>
              <a:t> </a:t>
            </a:r>
            <a:r>
              <a:rPr lang="en-US" b="1" u="sng" dirty="0" err="1"/>
              <a:t>ffilm</a:t>
            </a:r>
            <a:r>
              <a:rPr lang="en-US" dirty="0"/>
              <a:t>  - </a:t>
            </a:r>
            <a:r>
              <a:rPr lang="en-US" dirty="0" err="1"/>
              <a:t>rhowch</a:t>
            </a:r>
            <a:r>
              <a:rPr lang="en-US" dirty="0"/>
              <a:t> </a:t>
            </a:r>
            <a:r>
              <a:rPr lang="en-US" dirty="0" err="1"/>
              <a:t>gyfarwyddiadau</a:t>
            </a:r>
            <a:r>
              <a:rPr lang="en-US" dirty="0"/>
              <a:t>  </a:t>
            </a:r>
            <a:r>
              <a:rPr lang="en-US" dirty="0" err="1"/>
              <a:t>manwl</a:t>
            </a:r>
            <a:r>
              <a:rPr lang="en-US" dirty="0"/>
              <a:t> </a:t>
            </a:r>
            <a:r>
              <a:rPr lang="en-US" dirty="0" err="1"/>
              <a:t>yn</a:t>
            </a:r>
            <a:r>
              <a:rPr lang="en-US" dirty="0"/>
              <a:t> y </a:t>
            </a:r>
            <a:r>
              <a:rPr lang="en-US" dirty="0" err="1"/>
              <a:t>daflen</a:t>
            </a:r>
            <a:r>
              <a:rPr lang="en-US" dirty="0"/>
              <a:t> </a:t>
            </a:r>
            <a:r>
              <a:rPr lang="en-US" dirty="0" err="1"/>
              <a:t>gyflwyno</a:t>
            </a:r>
            <a:r>
              <a:rPr lang="en-US" dirty="0"/>
              <a:t> </a:t>
            </a:r>
            <a:r>
              <a:rPr lang="en-US" dirty="0" err="1"/>
              <a:t>yn</a:t>
            </a:r>
            <a:r>
              <a:rPr lang="en-US" dirty="0"/>
              <a:t> </a:t>
            </a:r>
            <a:r>
              <a:rPr lang="en-US" dirty="0" err="1"/>
              <a:t>esbonio</a:t>
            </a:r>
            <a:r>
              <a:rPr lang="en-US" dirty="0"/>
              <a:t> </a:t>
            </a:r>
            <a:r>
              <a:rPr lang="en-US" dirty="0" err="1"/>
              <a:t>ble</a:t>
            </a:r>
            <a:r>
              <a:rPr lang="en-US" dirty="0"/>
              <a:t> </a:t>
            </a:r>
            <a:r>
              <a:rPr lang="en-US" dirty="0" err="1"/>
              <a:t>mae’r</a:t>
            </a:r>
            <a:r>
              <a:rPr lang="en-US" dirty="0"/>
              <a:t> </a:t>
            </a:r>
            <a:r>
              <a:rPr lang="en-US" dirty="0" err="1"/>
              <a:t>ffilm</a:t>
            </a:r>
            <a:r>
              <a:rPr lang="en-US" dirty="0"/>
              <a:t> .</a:t>
            </a:r>
          </a:p>
          <a:p>
            <a:pPr algn="ctr"/>
            <a:endParaRPr lang="en-US" dirty="0"/>
          </a:p>
          <a:p>
            <a:pPr algn="ctr"/>
            <a:r>
              <a:rPr lang="en-US" i="1" dirty="0"/>
              <a:t>Film of micro lesson – could evidence more than one skill, e.g. speaking, listening and reading</a:t>
            </a:r>
          </a:p>
          <a:p>
            <a:pPr algn="ctr"/>
            <a:r>
              <a:rPr lang="en-US" b="1" i="1" u="sng" dirty="0"/>
              <a:t>Only upload once: </a:t>
            </a:r>
            <a:r>
              <a:rPr lang="en-US" i="1" dirty="0"/>
              <a:t>make clear in the introduction where you’ve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3081913" y="68324"/>
            <a:ext cx="3215472" cy="17913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Mae </a:t>
            </a:r>
            <a:r>
              <a:rPr lang="en-US" dirty="0" err="1"/>
              <a:t>i’r</a:t>
            </a:r>
            <a:r>
              <a:rPr lang="en-US" dirty="0"/>
              <a:t> portfolio </a:t>
            </a:r>
            <a:r>
              <a:rPr lang="en-US" dirty="0" err="1"/>
              <a:t>eich</a:t>
            </a:r>
            <a:r>
              <a:rPr lang="en-US" dirty="0"/>
              <a:t> </a:t>
            </a:r>
            <a:r>
              <a:rPr lang="en-US" dirty="0" err="1"/>
              <a:t>dangos</a:t>
            </a:r>
            <a:r>
              <a:rPr lang="en-US" dirty="0"/>
              <a:t> </a:t>
            </a:r>
            <a:r>
              <a:rPr lang="en-US" dirty="0" err="1"/>
              <a:t>ar</a:t>
            </a:r>
            <a:r>
              <a:rPr lang="en-US" dirty="0"/>
              <a:t> </a:t>
            </a:r>
            <a:r>
              <a:rPr lang="en-US" dirty="0" err="1"/>
              <a:t>eich</a:t>
            </a:r>
            <a:r>
              <a:rPr lang="en-US" dirty="0"/>
              <a:t> </a:t>
            </a:r>
            <a:r>
              <a:rPr lang="en-US" dirty="0" err="1"/>
              <a:t>gorau</a:t>
            </a:r>
            <a:r>
              <a:rPr lang="en-US" dirty="0"/>
              <a:t>.</a:t>
            </a:r>
          </a:p>
          <a:p>
            <a:pPr algn="ctr"/>
            <a:r>
              <a:rPr lang="en-US" i="1" dirty="0"/>
              <a:t>Your portfolio is your showcase: choose your best bits.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8876657" y="2618125"/>
            <a:ext cx="2840333" cy="2936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Mae’n</a:t>
            </a:r>
            <a:r>
              <a:rPr lang="en-US" dirty="0"/>
              <a:t> haws </a:t>
            </a:r>
            <a:r>
              <a:rPr lang="en-US" dirty="0" err="1"/>
              <a:t>chwynnu</a:t>
            </a:r>
            <a:r>
              <a:rPr lang="en-US" dirty="0"/>
              <a:t> </a:t>
            </a:r>
            <a:r>
              <a:rPr lang="en-US" dirty="0" err="1"/>
              <a:t>na</a:t>
            </a:r>
            <a:r>
              <a:rPr lang="en-US" dirty="0"/>
              <a:t> </a:t>
            </a:r>
            <a:r>
              <a:rPr lang="en-US" dirty="0" err="1"/>
              <a:t>chasglu</a:t>
            </a:r>
            <a:r>
              <a:rPr lang="en-US" dirty="0"/>
              <a:t> </a:t>
            </a:r>
            <a:r>
              <a:rPr lang="en-US" dirty="0" err="1"/>
              <a:t>o’r</a:t>
            </a:r>
            <a:r>
              <a:rPr lang="en-US" dirty="0"/>
              <a:t> </a:t>
            </a:r>
            <a:r>
              <a:rPr lang="en-US" dirty="0" err="1"/>
              <a:t>newydd</a:t>
            </a:r>
            <a:r>
              <a:rPr lang="en-US" dirty="0"/>
              <a:t>.</a:t>
            </a:r>
          </a:p>
          <a:p>
            <a:pPr algn="ctr"/>
            <a:endParaRPr lang="en-US" dirty="0"/>
          </a:p>
          <a:p>
            <a:pPr algn="ctr"/>
            <a:r>
              <a:rPr lang="en-US" i="1" dirty="0"/>
              <a:t>It’s easier to sort a full desktop file than to collect evidence from new before the deadline.</a:t>
            </a:r>
          </a:p>
        </p:txBody>
      </p:sp>
      <p:sp>
        <p:nvSpPr>
          <p:cNvPr id="14" name="Rounded Rectangle 13">
            <a:extLst>
              <a:ext uri="{FF2B5EF4-FFF2-40B4-BE49-F238E27FC236}">
                <a16:creationId xmlns:a16="http://schemas.microsoft.com/office/drawing/2014/main" id="{68B46D64-EA5A-0042-8BBC-935F8CDE6B58}"/>
              </a:ext>
            </a:extLst>
          </p:cNvPr>
          <p:cNvSpPr/>
          <p:nvPr/>
        </p:nvSpPr>
        <p:spPr>
          <a:xfrm>
            <a:off x="281354" y="1974378"/>
            <a:ext cx="4079630"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Dewiswch</a:t>
            </a:r>
            <a:r>
              <a:rPr lang="en-US" dirty="0"/>
              <a:t> y </a:t>
            </a:r>
            <a:r>
              <a:rPr lang="en-US" dirty="0" err="1"/>
              <a:t>dystiolaeth</a:t>
            </a:r>
            <a:r>
              <a:rPr lang="en-US" dirty="0"/>
              <a:t> </a:t>
            </a:r>
            <a:r>
              <a:rPr lang="en-US" dirty="0" err="1"/>
              <a:t>yn</a:t>
            </a:r>
            <a:r>
              <a:rPr lang="en-US" dirty="0"/>
              <a:t> </a:t>
            </a:r>
            <a:r>
              <a:rPr lang="en-US" dirty="0" err="1"/>
              <a:t>ofalus</a:t>
            </a:r>
            <a:r>
              <a:rPr lang="en-US" dirty="0"/>
              <a:t>:</a:t>
            </a:r>
          </a:p>
          <a:p>
            <a:pPr algn="ctr"/>
            <a:r>
              <a:rPr lang="en-US" dirty="0" err="1"/>
              <a:t>Ydy’n</a:t>
            </a:r>
            <a:r>
              <a:rPr lang="en-US" dirty="0"/>
              <a:t> </a:t>
            </a:r>
            <a:r>
              <a:rPr lang="en-US" dirty="0" err="1"/>
              <a:t>berthnasol</a:t>
            </a:r>
            <a:r>
              <a:rPr lang="en-US" dirty="0"/>
              <a:t>?</a:t>
            </a:r>
          </a:p>
          <a:p>
            <a:pPr algn="ctr"/>
            <a:r>
              <a:rPr lang="en-US" dirty="0" err="1"/>
              <a:t>Ydy’n</a:t>
            </a:r>
            <a:r>
              <a:rPr lang="en-US" dirty="0"/>
              <a:t> </a:t>
            </a:r>
            <a:r>
              <a:rPr lang="en-US" dirty="0" err="1"/>
              <a:t>addas</a:t>
            </a:r>
            <a:r>
              <a:rPr lang="en-US" dirty="0"/>
              <a:t>?</a:t>
            </a:r>
          </a:p>
          <a:p>
            <a:pPr algn="ctr"/>
            <a:r>
              <a:rPr lang="en-US" dirty="0"/>
              <a:t>Beth </a:t>
            </a:r>
            <a:r>
              <a:rPr lang="en-US" dirty="0" err="1"/>
              <a:t>mae’n</a:t>
            </a:r>
            <a:r>
              <a:rPr lang="en-US" dirty="0"/>
              <a:t> </a:t>
            </a:r>
            <a:r>
              <a:rPr lang="en-US" dirty="0" err="1"/>
              <a:t>ddangos</a:t>
            </a:r>
            <a:r>
              <a:rPr lang="en-US" dirty="0"/>
              <a:t>?</a:t>
            </a:r>
          </a:p>
          <a:p>
            <a:pPr algn="ctr"/>
            <a:r>
              <a:rPr lang="en-US" dirty="0"/>
              <a:t>Pam bod y </a:t>
            </a:r>
            <a:r>
              <a:rPr lang="en-US" dirty="0" err="1"/>
              <a:t>dystiolaeth</a:t>
            </a:r>
            <a:r>
              <a:rPr lang="en-US" dirty="0"/>
              <a:t> </a:t>
            </a:r>
            <a:r>
              <a:rPr lang="en-US" dirty="0" err="1"/>
              <a:t>yno</a:t>
            </a:r>
            <a:r>
              <a:rPr lang="en-US" dirty="0"/>
              <a:t>?</a:t>
            </a:r>
          </a:p>
        </p:txBody>
      </p:sp>
    </p:spTree>
    <p:extLst>
      <p:ext uri="{BB962C8B-B14F-4D97-AF65-F5344CB8AC3E}">
        <p14:creationId xmlns:p14="http://schemas.microsoft.com/office/powerpoint/2010/main" val="3873647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271017" y="1470992"/>
            <a:ext cx="5824983"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chemeClr val="tx1"/>
                </a:solidFill>
              </a:rPr>
              <a:t>Does dim </a:t>
            </a:r>
            <a:r>
              <a:rPr lang="en-US" sz="2400" dirty="0" err="1">
                <a:solidFill>
                  <a:schemeClr val="tx1"/>
                </a:solidFill>
              </a:rPr>
              <a:t>modd</a:t>
            </a:r>
            <a:r>
              <a:rPr lang="en-US" sz="2400" dirty="0">
                <a:solidFill>
                  <a:schemeClr val="tx1"/>
                </a:solidFill>
              </a:rPr>
              <a:t> </a:t>
            </a:r>
            <a:r>
              <a:rPr lang="en-US" sz="2400" dirty="0" err="1">
                <a:solidFill>
                  <a:schemeClr val="tx1"/>
                </a:solidFill>
              </a:rPr>
              <a:t>pasio</a:t>
            </a:r>
            <a:r>
              <a:rPr lang="en-US" sz="2400" dirty="0">
                <a:solidFill>
                  <a:schemeClr val="tx1"/>
                </a:solidFill>
              </a:rPr>
              <a:t> / </a:t>
            </a:r>
            <a:r>
              <a:rPr lang="en-US" sz="2400" dirty="0" err="1">
                <a:solidFill>
                  <a:schemeClr val="tx1"/>
                </a:solidFill>
              </a:rPr>
              <a:t>methu</a:t>
            </a:r>
            <a:r>
              <a:rPr lang="en-US" sz="2400" dirty="0">
                <a:solidFill>
                  <a:schemeClr val="tx1"/>
                </a:solidFill>
              </a:rPr>
              <a:t> y </a:t>
            </a:r>
            <a:r>
              <a:rPr lang="en-US" sz="2400" dirty="0" err="1">
                <a:solidFill>
                  <a:schemeClr val="tx1"/>
                </a:solidFill>
              </a:rPr>
              <a:t>Fframwaith</a:t>
            </a:r>
            <a:r>
              <a:rPr lang="en-US" sz="2400" dirty="0">
                <a:solidFill>
                  <a:schemeClr val="tx1"/>
                </a:solidFill>
              </a:rPr>
              <a:t>.  </a:t>
            </a:r>
            <a:r>
              <a:rPr lang="en-US" sz="2400" dirty="0" err="1">
                <a:solidFill>
                  <a:schemeClr val="tx1"/>
                </a:solidFill>
              </a:rPr>
              <a:t>Nid</a:t>
            </a:r>
            <a:r>
              <a:rPr lang="en-US" sz="2400" dirty="0">
                <a:solidFill>
                  <a:schemeClr val="tx1"/>
                </a:solidFill>
              </a:rPr>
              <a:t> </a:t>
            </a:r>
            <a:r>
              <a:rPr lang="en-US" sz="2400" dirty="0" err="1">
                <a:solidFill>
                  <a:schemeClr val="tx1"/>
                </a:solidFill>
              </a:rPr>
              <a:t>arholiad</a:t>
            </a:r>
            <a:r>
              <a:rPr lang="en-US" sz="2400" dirty="0">
                <a:solidFill>
                  <a:schemeClr val="tx1"/>
                </a:solidFill>
              </a:rPr>
              <a:t>, </a:t>
            </a:r>
            <a:r>
              <a:rPr lang="en-US" sz="2400" dirty="0" err="1">
                <a:solidFill>
                  <a:schemeClr val="tx1"/>
                </a:solidFill>
              </a:rPr>
              <a:t>aseiniad</a:t>
            </a:r>
            <a:r>
              <a:rPr lang="en-US" sz="2400" dirty="0">
                <a:solidFill>
                  <a:schemeClr val="tx1"/>
                </a:solidFill>
              </a:rPr>
              <a:t> </a:t>
            </a:r>
            <a:r>
              <a:rPr lang="en-US" sz="2400" dirty="0" err="1">
                <a:solidFill>
                  <a:schemeClr val="tx1"/>
                </a:solidFill>
              </a:rPr>
              <a:t>na</a:t>
            </a:r>
            <a:r>
              <a:rPr lang="en-US" sz="2400" dirty="0">
                <a:solidFill>
                  <a:schemeClr val="tx1"/>
                </a:solidFill>
              </a:rPr>
              <a:t> </a:t>
            </a:r>
            <a:r>
              <a:rPr lang="en-US" sz="2400" dirty="0" err="1">
                <a:solidFill>
                  <a:schemeClr val="tx1"/>
                </a:solidFill>
              </a:rPr>
              <a:t>phrawf</a:t>
            </a:r>
            <a:r>
              <a:rPr lang="en-US" sz="2400" dirty="0">
                <a:solidFill>
                  <a:schemeClr val="tx1"/>
                </a:solidFill>
              </a:rPr>
              <a:t> </a:t>
            </a:r>
            <a:r>
              <a:rPr lang="en-US" sz="2400" dirty="0" err="1">
                <a:solidFill>
                  <a:schemeClr val="tx1"/>
                </a:solidFill>
              </a:rPr>
              <a:t>yw’r</a:t>
            </a:r>
            <a:r>
              <a:rPr lang="en-US" sz="2400" dirty="0">
                <a:solidFill>
                  <a:schemeClr val="tx1"/>
                </a:solidFill>
              </a:rPr>
              <a:t> </a:t>
            </a:r>
            <a:r>
              <a:rPr lang="en-US" sz="2400" dirty="0" err="1">
                <a:solidFill>
                  <a:schemeClr val="tx1"/>
                </a:solidFill>
              </a:rPr>
              <a:t>portffolio</a:t>
            </a:r>
            <a:r>
              <a:rPr lang="en-US" sz="2400" dirty="0">
                <a:solidFill>
                  <a:schemeClr val="tx1"/>
                </a:solidFill>
              </a:rPr>
              <a:t>.  </a:t>
            </a:r>
          </a:p>
          <a:p>
            <a:r>
              <a:rPr lang="en-US" sz="2400" dirty="0" err="1">
                <a:solidFill>
                  <a:schemeClr val="tx1"/>
                </a:solidFill>
              </a:rPr>
              <a:t>Disgwylir</a:t>
            </a:r>
            <a:r>
              <a:rPr lang="en-US" sz="2400" dirty="0">
                <a:solidFill>
                  <a:schemeClr val="tx1"/>
                </a:solidFill>
              </a:rPr>
              <a:t> </a:t>
            </a:r>
            <a:r>
              <a:rPr lang="en-US" sz="2400" dirty="0" err="1">
                <a:solidFill>
                  <a:schemeClr val="tx1"/>
                </a:solidFill>
              </a:rPr>
              <a:t>i</a:t>
            </a:r>
            <a:r>
              <a:rPr lang="en-US" sz="2400" dirty="0">
                <a:solidFill>
                  <a:schemeClr val="tx1"/>
                </a:solidFill>
              </a:rPr>
              <a:t> bob </a:t>
            </a:r>
            <a:r>
              <a:rPr lang="en-US" sz="2400" dirty="0" err="1">
                <a:solidFill>
                  <a:schemeClr val="tx1"/>
                </a:solidFill>
              </a:rPr>
              <a:t>myfyriwr</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graddio</a:t>
            </a:r>
            <a:r>
              <a:rPr lang="en-US" sz="2400" dirty="0">
                <a:solidFill>
                  <a:schemeClr val="tx1"/>
                </a:solidFill>
              </a:rPr>
              <a:t> </a:t>
            </a:r>
            <a:r>
              <a:rPr lang="en-US" sz="2400" dirty="0" err="1">
                <a:solidFill>
                  <a:schemeClr val="tx1"/>
                </a:solidFill>
              </a:rPr>
              <a:t>gyda</a:t>
            </a:r>
            <a:r>
              <a:rPr lang="en-US" sz="2400" dirty="0">
                <a:solidFill>
                  <a:schemeClr val="tx1"/>
                </a:solidFill>
              </a:rPr>
              <a:t> SAC </a:t>
            </a:r>
            <a:r>
              <a:rPr lang="en-US" sz="2400" dirty="0" err="1">
                <a:solidFill>
                  <a:schemeClr val="tx1"/>
                </a:solidFill>
              </a:rPr>
              <a:t>gael</a:t>
            </a:r>
            <a:r>
              <a:rPr lang="en-US" sz="2400" dirty="0">
                <a:solidFill>
                  <a:schemeClr val="tx1"/>
                </a:solidFill>
              </a:rPr>
              <a:t> </a:t>
            </a:r>
            <a:r>
              <a:rPr lang="en-US" sz="2400" dirty="0" err="1">
                <a:solidFill>
                  <a:schemeClr val="tx1"/>
                </a:solidFill>
              </a:rPr>
              <a:t>lefelau’r</a:t>
            </a:r>
            <a:r>
              <a:rPr lang="en-US" sz="2400" dirty="0">
                <a:solidFill>
                  <a:schemeClr val="tx1"/>
                </a:solidFill>
              </a:rPr>
              <a:t> </a:t>
            </a:r>
            <a:r>
              <a:rPr lang="en-US" sz="2400" dirty="0" err="1">
                <a:solidFill>
                  <a:schemeClr val="tx1"/>
                </a:solidFill>
              </a:rPr>
              <a:t>Fframwaith</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eu</a:t>
            </a:r>
            <a:r>
              <a:rPr lang="en-US" sz="2400" dirty="0">
                <a:solidFill>
                  <a:schemeClr val="tx1"/>
                </a:solidFill>
              </a:rPr>
              <a:t> PDP </a:t>
            </a:r>
            <a:r>
              <a:rPr lang="en-US" sz="2400" dirty="0" err="1">
                <a:solidFill>
                  <a:schemeClr val="tx1"/>
                </a:solidFill>
              </a:rPr>
              <a:t>ar</a:t>
            </a:r>
            <a:r>
              <a:rPr lang="en-US" sz="2400" dirty="0">
                <a:solidFill>
                  <a:schemeClr val="tx1"/>
                </a:solidFill>
              </a:rPr>
              <a:t> </a:t>
            </a:r>
            <a:r>
              <a:rPr lang="en-US" sz="2400" dirty="0" err="1">
                <a:solidFill>
                  <a:schemeClr val="tx1"/>
                </a:solidFill>
              </a:rPr>
              <a:t>ddechrau</a:t>
            </a:r>
            <a:r>
              <a:rPr lang="en-US" sz="2400" dirty="0">
                <a:solidFill>
                  <a:schemeClr val="tx1"/>
                </a:solidFill>
              </a:rPr>
              <a:t> </a:t>
            </a:r>
            <a:r>
              <a:rPr lang="en-US" sz="2400" dirty="0" err="1">
                <a:solidFill>
                  <a:schemeClr val="tx1"/>
                </a:solidFill>
              </a:rPr>
              <a:t>eu</a:t>
            </a:r>
            <a:r>
              <a:rPr lang="en-US" sz="2400" dirty="0">
                <a:solidFill>
                  <a:schemeClr val="tx1"/>
                </a:solidFill>
              </a:rPr>
              <a:t> </a:t>
            </a:r>
            <a:r>
              <a:rPr lang="en-US" sz="2400" dirty="0" err="1">
                <a:solidFill>
                  <a:schemeClr val="tx1"/>
                </a:solidFill>
              </a:rPr>
              <a:t>gyrfa</a:t>
            </a:r>
            <a:r>
              <a:rPr lang="en-US" sz="2400" dirty="0">
                <a:solidFill>
                  <a:schemeClr val="tx1"/>
                </a:solidFill>
              </a:rPr>
              <a:t>. </a:t>
            </a:r>
          </a:p>
          <a:p>
            <a:r>
              <a:rPr lang="en-US" sz="2400" dirty="0">
                <a:solidFill>
                  <a:schemeClr val="tx1"/>
                </a:solidFill>
              </a:rPr>
              <a:t>Ni </a:t>
            </a:r>
            <a:r>
              <a:rPr lang="en-US" sz="2400" dirty="0" err="1">
                <a:solidFill>
                  <a:schemeClr val="tx1"/>
                </a:solidFill>
              </a:rPr>
              <a:t>ddylai</a:t>
            </a:r>
            <a:r>
              <a:rPr lang="en-US" sz="2400" dirty="0">
                <a:solidFill>
                  <a:schemeClr val="tx1"/>
                </a:solidFill>
              </a:rPr>
              <a:t> </a:t>
            </a:r>
            <a:r>
              <a:rPr lang="en-US" sz="2400" dirty="0" err="1">
                <a:solidFill>
                  <a:schemeClr val="tx1"/>
                </a:solidFill>
              </a:rPr>
              <a:t>casglu</a:t>
            </a:r>
            <a:r>
              <a:rPr lang="en-US" sz="2400" dirty="0">
                <a:solidFill>
                  <a:schemeClr val="tx1"/>
                </a:solidFill>
              </a:rPr>
              <a:t> </a:t>
            </a:r>
            <a:r>
              <a:rPr lang="en-US" sz="2400" dirty="0" err="1">
                <a:solidFill>
                  <a:schemeClr val="tx1"/>
                </a:solidFill>
              </a:rPr>
              <a:t>tystiolaeth</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llawer</a:t>
            </a:r>
            <a:r>
              <a:rPr lang="en-US" sz="2400" dirty="0">
                <a:solidFill>
                  <a:schemeClr val="tx1"/>
                </a:solidFill>
              </a:rPr>
              <a:t> o </a:t>
            </a:r>
            <a:r>
              <a:rPr lang="en-US" sz="2400" dirty="0" err="1">
                <a:solidFill>
                  <a:schemeClr val="tx1"/>
                </a:solidFill>
              </a:rPr>
              <a:t>waith</a:t>
            </a:r>
            <a:r>
              <a:rPr lang="en-US" sz="2400" dirty="0">
                <a:solidFill>
                  <a:schemeClr val="tx1"/>
                </a:solidFill>
              </a:rPr>
              <a:t> </a:t>
            </a:r>
            <a:r>
              <a:rPr lang="en-US" sz="2400" dirty="0" err="1">
                <a:solidFill>
                  <a:schemeClr val="tx1"/>
                </a:solidFill>
              </a:rPr>
              <a:t>ychwanegol</a:t>
            </a:r>
            <a:r>
              <a:rPr lang="en-US" sz="2400" dirty="0">
                <a:solidFill>
                  <a:schemeClr val="tx1"/>
                </a:solidFill>
              </a:rPr>
              <a:t>.  </a:t>
            </a:r>
            <a:r>
              <a:rPr lang="en-US" sz="2400" dirty="0" err="1">
                <a:solidFill>
                  <a:schemeClr val="tx1"/>
                </a:solidFill>
              </a:rPr>
              <a:t>Dylai</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rhywbeth</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digwydd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naturiol</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ystod</a:t>
            </a:r>
            <a:r>
              <a:rPr lang="en-US" sz="2400" dirty="0">
                <a:solidFill>
                  <a:schemeClr val="tx1"/>
                </a:solidFill>
              </a:rPr>
              <a:t> y </a:t>
            </a:r>
            <a:r>
              <a:rPr lang="en-US" sz="2400" dirty="0" err="1">
                <a:solidFill>
                  <a:schemeClr val="tx1"/>
                </a:solidFill>
              </a:rPr>
              <a:t>flwyddyn</a:t>
            </a:r>
            <a:r>
              <a:rPr lang="en-US" sz="2400" dirty="0">
                <a:solidFill>
                  <a:schemeClr val="tx1"/>
                </a:solidFill>
              </a:rPr>
              <a:t>.  </a:t>
            </a:r>
          </a:p>
          <a:p>
            <a:pPr marL="0" indent="0">
              <a:buFont typeface="Arial" panose="020B0604020202020204" pitchFamily="34" charset="0"/>
              <a:buNone/>
            </a:pPr>
            <a:endParaRPr lang="en-US" sz="1800" dirty="0"/>
          </a:p>
        </p:txBody>
      </p:sp>
      <p:pic>
        <p:nvPicPr>
          <p:cNvPr id="4" name="Picture 3">
            <a:extLst>
              <a:ext uri="{FF2B5EF4-FFF2-40B4-BE49-F238E27FC236}">
                <a16:creationId xmlns:a16="http://schemas.microsoft.com/office/drawing/2014/main" id="{35D1D0A1-C295-9E4A-B96D-48EE27444D90}"/>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7" name="Content Placeholder 2">
            <a:extLst>
              <a:ext uri="{FF2B5EF4-FFF2-40B4-BE49-F238E27FC236}">
                <a16:creationId xmlns:a16="http://schemas.microsoft.com/office/drawing/2014/main" id="{A7B7A46F-94BC-6B4B-8B76-A98878D6A66D}"/>
              </a:ext>
            </a:extLst>
          </p:cNvPr>
          <p:cNvSpPr txBox="1">
            <a:spLocks/>
          </p:cNvSpPr>
          <p:nvPr/>
        </p:nvSpPr>
        <p:spPr>
          <a:xfrm>
            <a:off x="6307382" y="1451114"/>
            <a:ext cx="5725592"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200" dirty="0">
                <a:solidFill>
                  <a:schemeClr val="tx1"/>
                </a:solidFill>
              </a:rPr>
              <a:t>You cannot fail / pass the Framework / Portfolio.  This is not an exam, a test or an assignment.</a:t>
            </a:r>
          </a:p>
          <a:p>
            <a:r>
              <a:rPr lang="en-US" sz="2200" dirty="0">
                <a:solidFill>
                  <a:schemeClr val="tx1"/>
                </a:solidFill>
              </a:rPr>
              <a:t>Every student who graduates with a QTS is expected to have the Framework levels on their PLP at the beginning of their teaching career.</a:t>
            </a:r>
          </a:p>
          <a:p>
            <a:r>
              <a:rPr lang="en-US" sz="2200" dirty="0">
                <a:solidFill>
                  <a:schemeClr val="tx1"/>
                </a:solidFill>
              </a:rPr>
              <a:t>Collecting evidence should not be a lot of extra work.  This is something that should happen on a regular basis as part of your professional development.</a:t>
            </a:r>
          </a:p>
        </p:txBody>
      </p:sp>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006839" y="203232"/>
            <a:ext cx="10178322" cy="906088"/>
          </a:xfrm>
          <a:solidFill>
            <a:schemeClr val="accent1">
              <a:lumMod val="50000"/>
            </a:schemeClr>
          </a:solidFill>
        </p:spPr>
        <p:txBody>
          <a:bodyPr>
            <a:normAutofit/>
          </a:bodyPr>
          <a:lstStyle/>
          <a:p>
            <a:pPr algn="ctr"/>
            <a:r>
              <a:rPr lang="en-US" sz="4800" b="1" dirty="0" err="1">
                <a:solidFill>
                  <a:schemeClr val="bg1"/>
                </a:solidFill>
              </a:rPr>
              <a:t>Pwysig</a:t>
            </a:r>
            <a:r>
              <a:rPr lang="en-US" sz="4800" b="1" dirty="0">
                <a:solidFill>
                  <a:schemeClr val="bg1"/>
                </a:solidFill>
              </a:rPr>
              <a:t>!   </a:t>
            </a:r>
            <a:r>
              <a:rPr lang="en-US" sz="4800" b="1" i="1" dirty="0">
                <a:solidFill>
                  <a:schemeClr val="bg1"/>
                </a:solidFill>
              </a:rPr>
              <a:t>Important!</a:t>
            </a:r>
          </a:p>
        </p:txBody>
      </p:sp>
    </p:spTree>
    <p:extLst>
      <p:ext uri="{BB962C8B-B14F-4D97-AF65-F5344CB8AC3E}">
        <p14:creationId xmlns:p14="http://schemas.microsoft.com/office/powerpoint/2010/main" val="393230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dissolv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dissolv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dissolv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4" name="12-Point Star 3">
            <a:extLst>
              <a:ext uri="{FF2B5EF4-FFF2-40B4-BE49-F238E27FC236}">
                <a16:creationId xmlns:a16="http://schemas.microsoft.com/office/drawing/2014/main" id="{B977C088-D6C4-844B-821F-B4F87C4BDDC7}"/>
              </a:ext>
            </a:extLst>
          </p:cNvPr>
          <p:cNvSpPr/>
          <p:nvPr/>
        </p:nvSpPr>
        <p:spPr>
          <a:xfrm>
            <a:off x="8739809" y="360892"/>
            <a:ext cx="3299791" cy="2859386"/>
          </a:xfrm>
          <a:prstGeom prst="star12">
            <a:avLst/>
          </a:prstGeom>
          <a:solidFill>
            <a:schemeClr val="accent2"/>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2060"/>
                </a:solidFill>
              </a:rPr>
              <a:t>Submission date:</a:t>
            </a:r>
          </a:p>
          <a:p>
            <a:pPr algn="ctr"/>
            <a:endParaRPr lang="en-US" sz="2400" b="1" dirty="0">
              <a:solidFill>
                <a:srgbClr val="002060"/>
              </a:solidFill>
            </a:endParaRPr>
          </a:p>
          <a:p>
            <a:pPr algn="ctr"/>
            <a:r>
              <a:rPr lang="en-US" sz="3200" b="1" dirty="0">
                <a:solidFill>
                  <a:srgbClr val="002060"/>
                </a:solidFill>
              </a:rPr>
              <a:t>29.4.22</a:t>
            </a:r>
            <a:endParaRPr lang="en-US" sz="2400" b="1" dirty="0">
              <a:solidFill>
                <a:srgbClr val="002060"/>
              </a:solidFill>
            </a:endParaRPr>
          </a:p>
        </p:txBody>
      </p:sp>
      <p:sp>
        <p:nvSpPr>
          <p:cNvPr id="6" name="12-Point Star 5">
            <a:extLst>
              <a:ext uri="{FF2B5EF4-FFF2-40B4-BE49-F238E27FC236}">
                <a16:creationId xmlns:a16="http://schemas.microsoft.com/office/drawing/2014/main" id="{6236BE17-1052-6E49-8FD3-D60312024A93}"/>
              </a:ext>
            </a:extLst>
          </p:cNvPr>
          <p:cNvSpPr/>
          <p:nvPr/>
        </p:nvSpPr>
        <p:spPr>
          <a:xfrm>
            <a:off x="321364" y="360892"/>
            <a:ext cx="3299791" cy="2859386"/>
          </a:xfrm>
          <a:prstGeom prst="star12">
            <a:avLst/>
          </a:prstGeom>
          <a:solidFill>
            <a:schemeClr val="accent2"/>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rPr>
              <a:t>Dyddiad</a:t>
            </a:r>
            <a:r>
              <a:rPr lang="en-US" sz="2400" b="1" dirty="0">
                <a:solidFill>
                  <a:srgbClr val="002060"/>
                </a:solidFill>
              </a:rPr>
              <a:t> </a:t>
            </a:r>
            <a:r>
              <a:rPr lang="en-US" sz="2400" b="1" dirty="0" err="1">
                <a:solidFill>
                  <a:srgbClr val="002060"/>
                </a:solidFill>
              </a:rPr>
              <a:t>cyflwyno</a:t>
            </a:r>
            <a:r>
              <a:rPr lang="en-US" sz="2400" b="1" dirty="0">
                <a:solidFill>
                  <a:srgbClr val="002060"/>
                </a:solidFill>
              </a:rPr>
              <a:t>:</a:t>
            </a:r>
          </a:p>
          <a:p>
            <a:pPr algn="ctr"/>
            <a:endParaRPr lang="en-US" sz="2400" b="1" dirty="0">
              <a:solidFill>
                <a:srgbClr val="002060"/>
              </a:solidFill>
            </a:endParaRPr>
          </a:p>
          <a:p>
            <a:pPr algn="ctr"/>
            <a:r>
              <a:rPr lang="en-US" sz="3200" b="1" dirty="0">
                <a:solidFill>
                  <a:srgbClr val="002060"/>
                </a:solidFill>
              </a:rPr>
              <a:t>29.4.22</a:t>
            </a:r>
            <a:endParaRPr lang="en-US" sz="2400" b="1" dirty="0">
              <a:solidFill>
                <a:srgbClr val="002060"/>
              </a:solidFill>
            </a:endParaRPr>
          </a:p>
        </p:txBody>
      </p:sp>
      <p:pic>
        <p:nvPicPr>
          <p:cNvPr id="5" name="Picture 4">
            <a:extLst>
              <a:ext uri="{FF2B5EF4-FFF2-40B4-BE49-F238E27FC236}">
                <a16:creationId xmlns:a16="http://schemas.microsoft.com/office/drawing/2014/main" id="{67AA48DA-70E8-5B4B-B967-46478C0114DA}"/>
              </a:ext>
            </a:extLst>
          </p:cNvPr>
          <p:cNvPicPr>
            <a:picLocks noChangeAspect="1"/>
          </p:cNvPicPr>
          <p:nvPr/>
        </p:nvPicPr>
        <p:blipFill>
          <a:blip r:embed="rId3"/>
          <a:stretch>
            <a:fillRect/>
          </a:stretch>
        </p:blipFill>
        <p:spPr>
          <a:xfrm>
            <a:off x="3403408" y="2816038"/>
            <a:ext cx="5461000" cy="3187700"/>
          </a:xfrm>
          <a:prstGeom prst="rect">
            <a:avLst/>
          </a:prstGeom>
        </p:spPr>
      </p:pic>
      <p:sp>
        <p:nvSpPr>
          <p:cNvPr id="8" name="TextBox 7">
            <a:extLst>
              <a:ext uri="{FF2B5EF4-FFF2-40B4-BE49-F238E27FC236}">
                <a16:creationId xmlns:a16="http://schemas.microsoft.com/office/drawing/2014/main" id="{C69E3FFF-8ED8-8743-B381-DEECB49682F3}"/>
              </a:ext>
            </a:extLst>
          </p:cNvPr>
          <p:cNvSpPr txBox="1"/>
          <p:nvPr/>
        </p:nvSpPr>
        <p:spPr>
          <a:xfrm>
            <a:off x="3403408" y="2123915"/>
            <a:ext cx="5423092" cy="1015663"/>
          </a:xfrm>
          <a:prstGeom prst="rect">
            <a:avLst/>
          </a:prstGeom>
          <a:noFill/>
        </p:spPr>
        <p:txBody>
          <a:bodyPr wrap="square" rtlCol="0">
            <a:spAutoFit/>
          </a:bodyPr>
          <a:lstStyle/>
          <a:p>
            <a:pPr algn="ctr"/>
            <a:r>
              <a:rPr lang="en-US" sz="6000" b="1" dirty="0" err="1">
                <a:latin typeface="Noteworthy Light" panose="02000400000000000000" pitchFamily="2" charset="77"/>
                <a:ea typeface="Noteworthy Light" panose="02000400000000000000" pitchFamily="2" charset="77"/>
              </a:rPr>
              <a:t>Oes</a:t>
            </a:r>
            <a:r>
              <a:rPr lang="en-US" sz="6000" b="1" dirty="0">
                <a:latin typeface="Noteworthy Light" panose="02000400000000000000" pitchFamily="2" charset="77"/>
                <a:ea typeface="Noteworthy Light" panose="02000400000000000000" pitchFamily="2" charset="77"/>
              </a:rPr>
              <a:t> </a:t>
            </a:r>
            <a:r>
              <a:rPr lang="en-US" sz="6000" b="1" dirty="0" err="1">
                <a:latin typeface="Noteworthy Light" panose="02000400000000000000" pitchFamily="2" charset="77"/>
                <a:ea typeface="Noteworthy Light" panose="02000400000000000000" pitchFamily="2" charset="77"/>
              </a:rPr>
              <a:t>cwestiwn</a:t>
            </a:r>
            <a:r>
              <a:rPr lang="en-US" sz="6000" b="1" dirty="0">
                <a:latin typeface="Noteworthy Light" panose="02000400000000000000" pitchFamily="2" charset="77"/>
                <a:ea typeface="Noteworthy Light" panose="02000400000000000000" pitchFamily="2" charset="77"/>
              </a:rPr>
              <a:t>?</a:t>
            </a:r>
          </a:p>
        </p:txBody>
      </p:sp>
    </p:spTree>
    <p:extLst>
      <p:ext uri="{BB962C8B-B14F-4D97-AF65-F5344CB8AC3E}">
        <p14:creationId xmlns:p14="http://schemas.microsoft.com/office/powerpoint/2010/main" val="4210683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3" name="TextBox 2">
            <a:extLst>
              <a:ext uri="{FF2B5EF4-FFF2-40B4-BE49-F238E27FC236}">
                <a16:creationId xmlns:a16="http://schemas.microsoft.com/office/drawing/2014/main" id="{F745EA86-C94F-F541-A181-CADCFE6814A5}"/>
              </a:ext>
            </a:extLst>
          </p:cNvPr>
          <p:cNvSpPr txBox="1"/>
          <p:nvPr/>
        </p:nvSpPr>
        <p:spPr>
          <a:xfrm>
            <a:off x="227214" y="0"/>
            <a:ext cx="11737571" cy="1569660"/>
          </a:xfrm>
          <a:prstGeom prst="rect">
            <a:avLst/>
          </a:prstGeom>
          <a:noFill/>
        </p:spPr>
        <p:txBody>
          <a:bodyPr wrap="square" rtlCol="0">
            <a:spAutoFit/>
          </a:bodyPr>
          <a:lstStyle/>
          <a:p>
            <a:pPr algn="ctr"/>
            <a:r>
              <a:rPr lang="en-US" sz="4800" b="1" dirty="0" err="1">
                <a:latin typeface="Noteworthy Light" panose="02000400000000000000" pitchFamily="2" charset="77"/>
                <a:ea typeface="Noteworthy Light" panose="02000400000000000000" pitchFamily="2" charset="77"/>
              </a:rPr>
              <a:t>Casglu</a:t>
            </a:r>
            <a:r>
              <a:rPr lang="en-US" sz="4800" b="1" dirty="0">
                <a:latin typeface="Noteworthy Light" panose="02000400000000000000" pitchFamily="2" charset="77"/>
                <a:ea typeface="Noteworthy Light" panose="02000400000000000000" pitchFamily="2" charset="77"/>
              </a:rPr>
              <a:t> </a:t>
            </a:r>
            <a:r>
              <a:rPr lang="en-US" sz="4800" b="1" dirty="0" err="1">
                <a:latin typeface="Noteworthy Light" panose="02000400000000000000" pitchFamily="2" charset="77"/>
                <a:ea typeface="Noteworthy Light" panose="02000400000000000000" pitchFamily="2" charset="77"/>
              </a:rPr>
              <a:t>tystiolaeth</a:t>
            </a:r>
            <a:r>
              <a:rPr lang="en-US" sz="4800" b="1" dirty="0">
                <a:latin typeface="Noteworthy Light" panose="02000400000000000000" pitchFamily="2" charset="77"/>
                <a:ea typeface="Noteworthy Light" panose="02000400000000000000" pitchFamily="2" charset="77"/>
              </a:rPr>
              <a:t> </a:t>
            </a:r>
            <a:r>
              <a:rPr lang="en-US" sz="4800" b="1" dirty="0" err="1">
                <a:latin typeface="Noteworthy Light" panose="02000400000000000000" pitchFamily="2" charset="77"/>
                <a:ea typeface="Noteworthy Light" panose="02000400000000000000" pitchFamily="2" charset="77"/>
              </a:rPr>
              <a:t>lafar</a:t>
            </a:r>
            <a:r>
              <a:rPr lang="en-US" sz="4800" b="1" dirty="0">
                <a:latin typeface="Noteworthy Light" panose="02000400000000000000" pitchFamily="2" charset="77"/>
                <a:ea typeface="Noteworthy Light" panose="02000400000000000000" pitchFamily="2" charset="77"/>
              </a:rPr>
              <a:t> – </a:t>
            </a:r>
            <a:r>
              <a:rPr lang="en-US" sz="4800" b="1" dirty="0" err="1">
                <a:latin typeface="Noteworthy Light" panose="02000400000000000000" pitchFamily="2" charset="77"/>
                <a:ea typeface="Noteworthy Light" panose="02000400000000000000" pitchFamily="2" charset="77"/>
              </a:rPr>
              <a:t>ar</a:t>
            </a:r>
            <a:r>
              <a:rPr lang="en-US" sz="4800" b="1" dirty="0">
                <a:latin typeface="Noteworthy Light" panose="02000400000000000000" pitchFamily="2" charset="77"/>
                <a:ea typeface="Noteworthy Light" panose="02000400000000000000" pitchFamily="2" charset="77"/>
              </a:rPr>
              <a:t> </a:t>
            </a:r>
            <a:r>
              <a:rPr lang="en-US" sz="4800" b="1" dirty="0" err="1">
                <a:latin typeface="Noteworthy Light" panose="02000400000000000000" pitchFamily="2" charset="77"/>
                <a:ea typeface="Noteworthy Light" panose="02000400000000000000" pitchFamily="2" charset="77"/>
              </a:rPr>
              <a:t>gyfer</a:t>
            </a:r>
            <a:r>
              <a:rPr lang="en-US" sz="4800" b="1" dirty="0">
                <a:latin typeface="Noteworthy Light" panose="02000400000000000000" pitchFamily="2" charset="77"/>
                <a:ea typeface="Noteworthy Light" panose="02000400000000000000" pitchFamily="2" charset="77"/>
              </a:rPr>
              <a:t> y </a:t>
            </a:r>
          </a:p>
          <a:p>
            <a:pPr algn="ctr"/>
            <a:r>
              <a:rPr lang="en-US" sz="4800" b="1" dirty="0" err="1">
                <a:latin typeface="Noteworthy Light" panose="02000400000000000000" pitchFamily="2" charset="77"/>
                <a:ea typeface="Noteworthy Light" panose="02000400000000000000" pitchFamily="2" charset="77"/>
              </a:rPr>
              <a:t>Portffolio</a:t>
            </a:r>
            <a:r>
              <a:rPr lang="en-US" sz="4800" b="1" dirty="0">
                <a:latin typeface="Noteworthy Light" panose="02000400000000000000" pitchFamily="2" charset="77"/>
                <a:ea typeface="Noteworthy Light" panose="02000400000000000000" pitchFamily="2" charset="77"/>
              </a:rPr>
              <a:t> </a:t>
            </a:r>
            <a:r>
              <a:rPr lang="en-US" sz="4800" b="1" dirty="0" err="1">
                <a:latin typeface="Noteworthy Light" panose="02000400000000000000" pitchFamily="2" charset="77"/>
                <a:ea typeface="Noteworthy Light" panose="02000400000000000000" pitchFamily="2" charset="77"/>
              </a:rPr>
              <a:t>Cymraeg</a:t>
            </a:r>
            <a:endParaRPr lang="en-US" sz="4800" b="1" dirty="0">
              <a:latin typeface="Noteworthy Light" panose="02000400000000000000" pitchFamily="2" charset="77"/>
              <a:ea typeface="Noteworthy Light" panose="02000400000000000000" pitchFamily="2" charset="77"/>
            </a:endParaRPr>
          </a:p>
        </p:txBody>
      </p:sp>
      <p:pic>
        <p:nvPicPr>
          <p:cNvPr id="7" name="Picture 6" descr="Table&#10;&#10;Description automatically generated">
            <a:extLst>
              <a:ext uri="{FF2B5EF4-FFF2-40B4-BE49-F238E27FC236}">
                <a16:creationId xmlns:a16="http://schemas.microsoft.com/office/drawing/2014/main" id="{B3636D01-2A9C-FE4D-BBD2-C3450C881C7E}"/>
              </a:ext>
            </a:extLst>
          </p:cNvPr>
          <p:cNvPicPr>
            <a:picLocks noChangeAspect="1"/>
          </p:cNvPicPr>
          <p:nvPr/>
        </p:nvPicPr>
        <p:blipFill rotWithShape="1">
          <a:blip r:embed="rId3"/>
          <a:srcRect b="41833"/>
          <a:stretch/>
        </p:blipFill>
        <p:spPr>
          <a:xfrm>
            <a:off x="1047722" y="1653761"/>
            <a:ext cx="10096554" cy="4265875"/>
          </a:xfrm>
          <a:prstGeom prst="rect">
            <a:avLst/>
          </a:prstGeom>
          <a:ln w="38100">
            <a:solidFill>
              <a:schemeClr val="tx1"/>
            </a:solidFill>
          </a:ln>
        </p:spPr>
      </p:pic>
      <p:sp>
        <p:nvSpPr>
          <p:cNvPr id="2" name="Oval 1">
            <a:extLst>
              <a:ext uri="{FF2B5EF4-FFF2-40B4-BE49-F238E27FC236}">
                <a16:creationId xmlns:a16="http://schemas.microsoft.com/office/drawing/2014/main" id="{FB5A62C2-530D-DF4A-AB46-3ED9632BC100}"/>
              </a:ext>
            </a:extLst>
          </p:cNvPr>
          <p:cNvSpPr/>
          <p:nvPr/>
        </p:nvSpPr>
        <p:spPr>
          <a:xfrm>
            <a:off x="7830589" y="2543695"/>
            <a:ext cx="3313687" cy="1845425"/>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3938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B5509-3485-4F4F-96C2-0EF94B5ACC7D}"/>
              </a:ext>
            </a:extLst>
          </p:cNvPr>
          <p:cNvSpPr>
            <a:spLocks noGrp="1"/>
          </p:cNvSpPr>
          <p:nvPr>
            <p:ph type="title"/>
          </p:nvPr>
        </p:nvSpPr>
        <p:spPr>
          <a:xfrm>
            <a:off x="319788" y="488022"/>
            <a:ext cx="10168128" cy="1376738"/>
          </a:xfrm>
          <a:solidFill>
            <a:schemeClr val="accent6">
              <a:lumMod val="20000"/>
              <a:lumOff val="80000"/>
            </a:schemeClr>
          </a:solidFill>
          <a:ln w="57150">
            <a:solidFill>
              <a:srgbClr val="002060"/>
            </a:solidFill>
          </a:ln>
        </p:spPr>
        <p:txBody>
          <a:bodyPr>
            <a:normAutofit fontScale="90000"/>
          </a:bodyPr>
          <a:lstStyle/>
          <a:p>
            <a:r>
              <a:rPr lang="cy-GB" sz="3200" dirty="0"/>
              <a:t>Testun Trafod: </a:t>
            </a:r>
            <a:br>
              <a:rPr lang="cy-GB" sz="3200" dirty="0"/>
            </a:br>
            <a:r>
              <a:rPr lang="cy-GB" sz="3200" b="1" dirty="0"/>
              <a:t>Cwricwlwm Newydd i Gymru</a:t>
            </a:r>
            <a:br>
              <a:rPr lang="cy-GB" sz="3200" b="1" dirty="0"/>
            </a:br>
            <a:r>
              <a:rPr lang="cy-GB" sz="3200" b="1" dirty="0"/>
              <a:t>Y daith i 2022</a:t>
            </a:r>
          </a:p>
        </p:txBody>
      </p:sp>
      <p:sp>
        <p:nvSpPr>
          <p:cNvPr id="3" name="Content Placeholder 2">
            <a:extLst>
              <a:ext uri="{FF2B5EF4-FFF2-40B4-BE49-F238E27FC236}">
                <a16:creationId xmlns:a16="http://schemas.microsoft.com/office/drawing/2014/main" id="{F5ECB544-7FA2-BC49-993C-002A70CD5D72}"/>
              </a:ext>
            </a:extLst>
          </p:cNvPr>
          <p:cNvSpPr>
            <a:spLocks noGrp="1"/>
          </p:cNvSpPr>
          <p:nvPr>
            <p:ph idx="1"/>
          </p:nvPr>
        </p:nvSpPr>
        <p:spPr>
          <a:xfrm>
            <a:off x="5403851" y="2631412"/>
            <a:ext cx="6534607" cy="2682218"/>
          </a:xfrm>
          <a:solidFill>
            <a:srgbClr val="E0EAF1"/>
          </a:solidFill>
          <a:ln w="38100">
            <a:solidFill>
              <a:srgbClr val="002060"/>
            </a:solidFill>
          </a:ln>
        </p:spPr>
        <p:txBody>
          <a:bodyPr>
            <a:normAutofit lnSpcReduction="10000"/>
          </a:bodyPr>
          <a:lstStyle/>
          <a:p>
            <a:r>
              <a:rPr lang="cy-GB" dirty="0"/>
              <a:t>Cyflwyniad a chefndir i’r newidiadau</a:t>
            </a:r>
          </a:p>
          <a:p>
            <a:r>
              <a:rPr lang="cy-GB" dirty="0"/>
              <a:t>Cyfleoedd newydd</a:t>
            </a:r>
          </a:p>
          <a:p>
            <a:r>
              <a:rPr lang="cy-GB" dirty="0"/>
              <a:t>Heriau </a:t>
            </a:r>
          </a:p>
          <a:p>
            <a:r>
              <a:rPr lang="cy-GB" dirty="0"/>
              <a:t>Gwaith cynllunio a pharatoi sydd ar waith yn yr ysgolion</a:t>
            </a:r>
          </a:p>
          <a:p>
            <a:r>
              <a:rPr lang="cy-GB" dirty="0"/>
              <a:t>Eich profiadau personol </a:t>
            </a:r>
          </a:p>
          <a:p>
            <a:endParaRPr lang="cy-GB" dirty="0"/>
          </a:p>
        </p:txBody>
      </p:sp>
      <p:pic>
        <p:nvPicPr>
          <p:cNvPr id="7" name="Picture 6">
            <a:extLst>
              <a:ext uri="{FF2B5EF4-FFF2-40B4-BE49-F238E27FC236}">
                <a16:creationId xmlns:a16="http://schemas.microsoft.com/office/drawing/2014/main" id="{161E9C88-0FFC-DE40-B098-626EE8CF9ECC}"/>
              </a:ext>
            </a:extLst>
          </p:cNvPr>
          <p:cNvPicPr>
            <a:picLocks noChangeAspect="1"/>
          </p:cNvPicPr>
          <p:nvPr/>
        </p:nvPicPr>
        <p:blipFill>
          <a:blip r:embed="rId2"/>
          <a:stretch>
            <a:fillRect/>
          </a:stretch>
        </p:blipFill>
        <p:spPr>
          <a:xfrm>
            <a:off x="9450803" y="0"/>
            <a:ext cx="2487656" cy="2352782"/>
          </a:xfrm>
          <a:prstGeom prst="rect">
            <a:avLst/>
          </a:prstGeom>
        </p:spPr>
      </p:pic>
      <p:pic>
        <p:nvPicPr>
          <p:cNvPr id="5" name="Picture 4">
            <a:extLst>
              <a:ext uri="{FF2B5EF4-FFF2-40B4-BE49-F238E27FC236}">
                <a16:creationId xmlns:a16="http://schemas.microsoft.com/office/drawing/2014/main" id="{16E10EDE-FD86-D04E-BD4F-0F215ADA511B}"/>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4" name="Oval Callout 3">
            <a:extLst>
              <a:ext uri="{FF2B5EF4-FFF2-40B4-BE49-F238E27FC236}">
                <a16:creationId xmlns:a16="http://schemas.microsoft.com/office/drawing/2014/main" id="{6A7D80AA-3655-1E40-95A7-5BA0B23ED755}"/>
              </a:ext>
            </a:extLst>
          </p:cNvPr>
          <p:cNvSpPr/>
          <p:nvPr/>
        </p:nvSpPr>
        <p:spPr>
          <a:xfrm>
            <a:off x="153534" y="2122174"/>
            <a:ext cx="4335339" cy="1851309"/>
          </a:xfrm>
          <a:prstGeom prst="wedgeEllipseCallout">
            <a:avLst>
              <a:gd name="adj1" fmla="val 69646"/>
              <a:gd name="adj2" fmla="val 214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bg1"/>
                </a:solidFill>
              </a:rPr>
              <a:t>Beth am </a:t>
            </a:r>
            <a:r>
              <a:rPr lang="en-US" sz="3200" b="1" dirty="0" err="1">
                <a:solidFill>
                  <a:schemeClr val="bg1"/>
                </a:solidFill>
              </a:rPr>
              <a:t>drafod</a:t>
            </a:r>
            <a:r>
              <a:rPr lang="en-US" sz="3200" b="1" dirty="0">
                <a:solidFill>
                  <a:schemeClr val="bg1"/>
                </a:solidFill>
              </a:rPr>
              <a:t> ….?</a:t>
            </a:r>
          </a:p>
        </p:txBody>
      </p:sp>
    </p:spTree>
    <p:extLst>
      <p:ext uri="{BB962C8B-B14F-4D97-AF65-F5344CB8AC3E}">
        <p14:creationId xmlns:p14="http://schemas.microsoft.com/office/powerpoint/2010/main" val="1762829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5BAC2-63AC-8446-AD51-532112064DD8}"/>
              </a:ext>
            </a:extLst>
          </p:cNvPr>
          <p:cNvSpPr>
            <a:spLocks noGrp="1"/>
          </p:cNvSpPr>
          <p:nvPr>
            <p:ph type="title"/>
          </p:nvPr>
        </p:nvSpPr>
        <p:spPr>
          <a:xfrm>
            <a:off x="352538" y="365126"/>
            <a:ext cx="8508830" cy="1064664"/>
          </a:xfrm>
          <a:solidFill>
            <a:schemeClr val="accent6">
              <a:lumMod val="40000"/>
              <a:lumOff val="60000"/>
            </a:schemeClr>
          </a:solidFill>
          <a:ln w="57150">
            <a:solidFill>
              <a:schemeClr val="tx1"/>
            </a:solidFill>
          </a:ln>
        </p:spPr>
        <p:txBody>
          <a:bodyPr>
            <a:normAutofit/>
          </a:bodyPr>
          <a:lstStyle/>
          <a:p>
            <a:r>
              <a:rPr lang="cy-GB" sz="3200" b="1" dirty="0"/>
              <a:t>Cofiwch gyfeirio at eich ffynonellau wrth drafod.</a:t>
            </a:r>
            <a:r>
              <a:rPr lang="cy-GB" b="1" dirty="0"/>
              <a:t> </a:t>
            </a:r>
          </a:p>
        </p:txBody>
      </p:sp>
      <p:sp>
        <p:nvSpPr>
          <p:cNvPr id="3" name="Content Placeholder 2">
            <a:extLst>
              <a:ext uri="{FF2B5EF4-FFF2-40B4-BE49-F238E27FC236}">
                <a16:creationId xmlns:a16="http://schemas.microsoft.com/office/drawing/2014/main" id="{9CDC85E8-95FF-D447-8048-A647AA29DD6B}"/>
              </a:ext>
            </a:extLst>
          </p:cNvPr>
          <p:cNvSpPr>
            <a:spLocks noGrp="1"/>
          </p:cNvSpPr>
          <p:nvPr>
            <p:ph idx="1"/>
          </p:nvPr>
        </p:nvSpPr>
        <p:spPr>
          <a:xfrm>
            <a:off x="352537" y="1690688"/>
            <a:ext cx="11187667" cy="4276003"/>
          </a:xfrm>
          <a:solidFill>
            <a:schemeClr val="accent5">
              <a:lumMod val="20000"/>
              <a:lumOff val="80000"/>
            </a:schemeClr>
          </a:solidFill>
          <a:ln>
            <a:solidFill>
              <a:srgbClr val="002060"/>
            </a:solidFill>
          </a:ln>
        </p:spPr>
        <p:txBody>
          <a:bodyPr>
            <a:normAutofit fontScale="25000" lnSpcReduction="20000"/>
          </a:bodyPr>
          <a:lstStyle/>
          <a:p>
            <a:pPr>
              <a:lnSpc>
                <a:spcPct val="220000"/>
              </a:lnSpc>
              <a:buFont typeface="Wingdings" pitchFamily="2" charset="2"/>
              <a:buChar char="Ø"/>
            </a:pPr>
            <a:r>
              <a:rPr lang="cy-GB" sz="7400" dirty="0"/>
              <a:t>Ystyrir cyfeirio at erthyglau a deunyddiau o ddarlithoedd eraill yn ogystal a’ch gwaith ymchwil eich hun yn arfer dda. </a:t>
            </a:r>
          </a:p>
          <a:p>
            <a:pPr>
              <a:lnSpc>
                <a:spcPct val="220000"/>
              </a:lnSpc>
              <a:buFont typeface="Wingdings" pitchFamily="2" charset="2"/>
              <a:buChar char="Ø"/>
            </a:pPr>
            <a:r>
              <a:rPr lang="cy-GB" sz="7400" dirty="0"/>
              <a:t>Cofiwch taw cyfeiro at </a:t>
            </a:r>
            <a:r>
              <a:rPr lang="cy-GB" sz="7400" b="1" dirty="0"/>
              <a:t>destunau cyfrwng Cymraeg </a:t>
            </a:r>
            <a:r>
              <a:rPr lang="cy-GB" sz="7400" dirty="0"/>
              <a:t>sydd angen i chi wneud ar gyfer eich portffolio gan taw eich gallu i ymateb i destunau cyfrwng Cymraeg sy’n cael ei asesu. </a:t>
            </a:r>
          </a:p>
          <a:p>
            <a:pPr>
              <a:lnSpc>
                <a:spcPct val="220000"/>
              </a:lnSpc>
              <a:buFont typeface="Wingdings" pitchFamily="2" charset="2"/>
              <a:buChar char="Ø"/>
            </a:pPr>
            <a:r>
              <a:rPr lang="cy-GB" sz="7400" dirty="0"/>
              <a:t>Ni fydd angen cynnwys tystiolaeth Saesneg yn eich portffolio ond gall ddarllen cefndirol ehangu eich dealltwriaeth a’ch gwybodaeth i fedru trafod y testun yn hyderus, wrth gwrs. </a:t>
            </a:r>
          </a:p>
        </p:txBody>
      </p:sp>
      <p:pic>
        <p:nvPicPr>
          <p:cNvPr id="5" name="Picture 4">
            <a:extLst>
              <a:ext uri="{FF2B5EF4-FFF2-40B4-BE49-F238E27FC236}">
                <a16:creationId xmlns:a16="http://schemas.microsoft.com/office/drawing/2014/main" id="{060C9533-18DB-414B-8D3D-DE731B6C1710}"/>
              </a:ext>
            </a:extLst>
          </p:cNvPr>
          <p:cNvPicPr>
            <a:picLocks noChangeAspect="1"/>
          </p:cNvPicPr>
          <p:nvPr/>
        </p:nvPicPr>
        <p:blipFill>
          <a:blip r:embed="rId2"/>
          <a:stretch>
            <a:fillRect/>
          </a:stretch>
        </p:blipFill>
        <p:spPr>
          <a:xfrm>
            <a:off x="9940537" y="-1"/>
            <a:ext cx="1898926" cy="1852231"/>
          </a:xfrm>
          <a:prstGeom prst="rect">
            <a:avLst/>
          </a:prstGeom>
        </p:spPr>
      </p:pic>
      <p:pic>
        <p:nvPicPr>
          <p:cNvPr id="6" name="Picture 5">
            <a:extLst>
              <a:ext uri="{FF2B5EF4-FFF2-40B4-BE49-F238E27FC236}">
                <a16:creationId xmlns:a16="http://schemas.microsoft.com/office/drawing/2014/main" id="{3282EF2A-38F4-484C-838B-E0CCCA7364D0}"/>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73649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82BD93-67BC-4146-B7F2-4648B83C3C43}"/>
              </a:ext>
            </a:extLst>
          </p:cNvPr>
          <p:cNvSpPr>
            <a:spLocks noGrp="1"/>
          </p:cNvSpPr>
          <p:nvPr>
            <p:ph idx="1"/>
          </p:nvPr>
        </p:nvSpPr>
        <p:spPr>
          <a:xfrm>
            <a:off x="216131" y="382095"/>
            <a:ext cx="11671069" cy="5621643"/>
          </a:xfrm>
          <a:solidFill>
            <a:schemeClr val="accent5">
              <a:lumMod val="20000"/>
              <a:lumOff val="80000"/>
            </a:schemeClr>
          </a:solidFill>
        </p:spPr>
        <p:txBody>
          <a:bodyPr>
            <a:normAutofit fontScale="85000" lnSpcReduction="10000"/>
          </a:bodyPr>
          <a:lstStyle/>
          <a:p>
            <a:pPr marL="0" indent="0">
              <a:buNone/>
            </a:pPr>
            <a:r>
              <a:rPr lang="en-GB" sz="1800" b="1" u="sng" dirty="0" err="1"/>
              <a:t>Deunydd</a:t>
            </a:r>
            <a:r>
              <a:rPr lang="en-GB" sz="1800" b="1" u="sng" dirty="0"/>
              <a:t> </a:t>
            </a:r>
            <a:r>
              <a:rPr lang="en-GB" sz="1800" b="1" u="sng" dirty="0" err="1"/>
              <a:t>darllen</a:t>
            </a:r>
            <a:r>
              <a:rPr lang="en-GB" sz="1800" b="1" u="sng" dirty="0"/>
              <a:t> </a:t>
            </a:r>
          </a:p>
          <a:p>
            <a:pPr marL="0" indent="0">
              <a:buNone/>
            </a:pPr>
            <a:r>
              <a:rPr lang="en-GB" sz="1800" dirty="0" err="1"/>
              <a:t>Unrhyw</a:t>
            </a:r>
            <a:r>
              <a:rPr lang="en-GB" sz="1800" dirty="0"/>
              <a:t> </a:t>
            </a:r>
            <a:r>
              <a:rPr lang="en-GB" sz="1800" dirty="0" err="1"/>
              <a:t>ddogfennau</a:t>
            </a:r>
            <a:r>
              <a:rPr lang="en-GB" sz="1800" dirty="0"/>
              <a:t> ac </a:t>
            </a:r>
            <a:r>
              <a:rPr lang="en-GB" sz="1800" dirty="0" err="1"/>
              <a:t>adroddiadau</a:t>
            </a:r>
            <a:r>
              <a:rPr lang="en-GB" sz="1800" dirty="0"/>
              <a:t> </a:t>
            </a:r>
            <a:r>
              <a:rPr lang="en-GB" sz="1800" dirty="0" err="1"/>
              <a:t>sydd</a:t>
            </a:r>
            <a:r>
              <a:rPr lang="en-GB" sz="1800" dirty="0"/>
              <a:t> </a:t>
            </a:r>
            <a:r>
              <a:rPr lang="en-GB" sz="1800" dirty="0" err="1"/>
              <a:t>wedi</a:t>
            </a:r>
            <a:r>
              <a:rPr lang="en-GB" sz="1800" dirty="0"/>
              <a:t> </a:t>
            </a:r>
            <a:r>
              <a:rPr lang="en-GB" sz="1800" dirty="0" err="1"/>
              <a:t>cael</a:t>
            </a:r>
            <a:r>
              <a:rPr lang="en-GB" sz="1800" dirty="0"/>
              <a:t> </a:t>
            </a:r>
            <a:r>
              <a:rPr lang="en-GB" sz="1800" dirty="0" err="1"/>
              <a:t>eu</a:t>
            </a:r>
            <a:r>
              <a:rPr lang="en-GB" sz="1800" dirty="0"/>
              <a:t> </a:t>
            </a:r>
            <a:r>
              <a:rPr lang="en-GB" sz="1800" dirty="0" err="1"/>
              <a:t>cyhoeddi</a:t>
            </a:r>
            <a:r>
              <a:rPr lang="en-GB" sz="1800" dirty="0"/>
              <a:t> </a:t>
            </a:r>
            <a:r>
              <a:rPr lang="en-GB" sz="1800" dirty="0" err="1"/>
              <a:t>gan</a:t>
            </a:r>
            <a:r>
              <a:rPr lang="en-GB" sz="1800" dirty="0"/>
              <a:t> </a:t>
            </a:r>
            <a:r>
              <a:rPr lang="en-GB" sz="1800" dirty="0" err="1"/>
              <a:t>Lywodraeth</a:t>
            </a:r>
            <a:r>
              <a:rPr lang="en-GB" sz="1800" dirty="0"/>
              <a:t> Cymru  ac  Estyn </a:t>
            </a:r>
          </a:p>
          <a:p>
            <a:r>
              <a:rPr lang="en-GB" sz="1800" u="sng" dirty="0" err="1"/>
              <a:t>Cwricwlwm</a:t>
            </a:r>
            <a:r>
              <a:rPr lang="en-GB" sz="1800" u="sng" dirty="0"/>
              <a:t> </a:t>
            </a:r>
            <a:r>
              <a:rPr lang="en-GB" sz="1800" u="sng" dirty="0" err="1"/>
              <a:t>i</a:t>
            </a:r>
            <a:r>
              <a:rPr lang="en-GB" sz="1800" u="sng" dirty="0"/>
              <a:t> </a:t>
            </a:r>
            <a:r>
              <a:rPr lang="en-GB" sz="1800" u="sng" dirty="0" err="1"/>
              <a:t>Gymru</a:t>
            </a:r>
            <a:r>
              <a:rPr lang="en-GB" sz="1800" u="sng" dirty="0"/>
              <a:t> Y </a:t>
            </a:r>
            <a:r>
              <a:rPr lang="en-GB" sz="1800" u="sng" dirty="0" err="1"/>
              <a:t>daith</a:t>
            </a:r>
            <a:r>
              <a:rPr lang="en-GB" sz="1800" u="sng" dirty="0"/>
              <a:t> </a:t>
            </a:r>
            <a:r>
              <a:rPr lang="en-GB" sz="1800" u="sng" dirty="0" err="1"/>
              <a:t>i</a:t>
            </a:r>
            <a:r>
              <a:rPr lang="en-GB" sz="1800" u="sng" dirty="0"/>
              <a:t> 2022</a:t>
            </a:r>
            <a:endParaRPr lang="cy-GB" sz="1800" u="sng" dirty="0">
              <a:hlinkClick r:id="rId2"/>
            </a:endParaRPr>
          </a:p>
          <a:p>
            <a:pPr marL="0" indent="0">
              <a:buNone/>
            </a:pPr>
            <a:r>
              <a:rPr lang="cy-GB" sz="1800" dirty="0">
                <a:hlinkClick r:id="rId2"/>
              </a:rPr>
              <a:t>https://hwb.gov.wales/api/storage/9da091a5-db8b-4202-b79e-af1f336e4c25/cwricwlwm-i-gymru-y-daith-i-2022.pdf</a:t>
            </a:r>
            <a:endParaRPr lang="cy-GB" sz="1800" dirty="0"/>
          </a:p>
          <a:p>
            <a:r>
              <a:rPr lang="cy-GB" sz="1800" u="sng" dirty="0"/>
              <a:t>Blog Cwricwlwm i Gymru </a:t>
            </a:r>
          </a:p>
          <a:p>
            <a:pPr marL="0" indent="0">
              <a:buNone/>
            </a:pPr>
            <a:r>
              <a:rPr lang="cy-GB" sz="1800" dirty="0">
                <a:hlinkClick r:id="rId3"/>
              </a:rPr>
              <a:t>https://cwricwlwmigymru.llyw.cymru/</a:t>
            </a:r>
            <a:endParaRPr lang="cy-GB" sz="1800" dirty="0"/>
          </a:p>
          <a:p>
            <a:r>
              <a:rPr lang="cy-GB" sz="1800" u="sng" dirty="0"/>
              <a:t>Dogfennau’r Llywodraeth </a:t>
            </a:r>
          </a:p>
          <a:p>
            <a:pPr marL="0" indent="0">
              <a:buNone/>
            </a:pPr>
            <a:r>
              <a:rPr lang="cy-GB" sz="1800" dirty="0">
                <a:hlinkClick r:id="rId4"/>
              </a:rPr>
              <a:t>https://llyw.cymru/paratoi-ar-gyfer-y-cwricwlwm-newydd</a:t>
            </a:r>
            <a:endParaRPr lang="cy-GB" sz="1800" dirty="0"/>
          </a:p>
          <a:p>
            <a:pPr marL="0" indent="0">
              <a:buNone/>
            </a:pPr>
            <a:r>
              <a:rPr lang="cy-GB" sz="1800" dirty="0">
                <a:hlinkClick r:id="rId5"/>
              </a:rPr>
              <a:t>https://llyw.cymru/deddf-cwricwlwm-ac-asesu-cymru</a:t>
            </a:r>
            <a:endParaRPr lang="cy-GB" sz="1800" dirty="0"/>
          </a:p>
          <a:p>
            <a:pPr marL="0" indent="0">
              <a:buNone/>
            </a:pPr>
            <a:r>
              <a:rPr lang="cy-GB" sz="1800" dirty="0">
                <a:hlinkClick r:id="rId6"/>
              </a:rPr>
              <a:t>https://llyw.cymru/sites/default/files/publications/2018-03/adroddiad-ar-ymatebion-i%E2%80%99r-sgwrs-fawr.pdf</a:t>
            </a:r>
            <a:endParaRPr lang="cy-GB" sz="1800" dirty="0"/>
          </a:p>
          <a:p>
            <a:r>
              <a:rPr lang="cy-GB" sz="1800" u="sng" dirty="0"/>
              <a:t>Adroddiadau Thematig Estyn </a:t>
            </a:r>
          </a:p>
          <a:p>
            <a:pPr marL="0" indent="0">
              <a:buNone/>
            </a:pPr>
            <a:r>
              <a:rPr lang="en-GB" sz="1800" dirty="0" err="1"/>
              <a:t>Arloesi’r</a:t>
            </a:r>
            <a:r>
              <a:rPr lang="en-GB" sz="1800" dirty="0"/>
              <a:t> </a:t>
            </a:r>
            <a:r>
              <a:rPr lang="en-GB" sz="1800" dirty="0" err="1"/>
              <a:t>cwricwlwm</a:t>
            </a:r>
            <a:r>
              <a:rPr lang="en-GB" sz="1800" dirty="0"/>
              <a:t> </a:t>
            </a:r>
            <a:r>
              <a:rPr lang="en-GB" sz="1800" dirty="0" err="1"/>
              <a:t>mewn</a:t>
            </a:r>
            <a:r>
              <a:rPr lang="en-GB" sz="1800" dirty="0"/>
              <a:t> </a:t>
            </a:r>
            <a:r>
              <a:rPr lang="en-GB" sz="1800" dirty="0" err="1"/>
              <a:t>ysgolion</a:t>
            </a:r>
            <a:r>
              <a:rPr lang="en-GB" sz="1800" dirty="0"/>
              <a:t> </a:t>
            </a:r>
            <a:r>
              <a:rPr lang="en-GB" sz="1800" dirty="0" err="1"/>
              <a:t>cynradd</a:t>
            </a:r>
            <a:endParaRPr lang="en-GB" sz="1800" dirty="0"/>
          </a:p>
          <a:p>
            <a:pPr marL="0" indent="0">
              <a:buNone/>
            </a:pPr>
            <a:r>
              <a:rPr lang="en-GB" sz="1800" dirty="0">
                <a:hlinkClick r:id="rId7"/>
              </a:rPr>
              <a:t>www.estyn.llyw.cymru/system/files/2020-07/Curriculum%2520innovation%2520in%2520primary%2520schools%2520-%2520cy.pdf</a:t>
            </a:r>
            <a:endParaRPr lang="en-GB" sz="1800" dirty="0"/>
          </a:p>
          <a:p>
            <a:pPr marL="0" indent="0">
              <a:buNone/>
            </a:pPr>
            <a:r>
              <a:rPr lang="en-GB" sz="1800" dirty="0" err="1"/>
              <a:t>Paratoi</a:t>
            </a:r>
            <a:r>
              <a:rPr lang="en-GB" sz="1800" dirty="0"/>
              <a:t> </a:t>
            </a:r>
            <a:r>
              <a:rPr lang="en-GB" sz="1800" dirty="0" err="1"/>
              <a:t>ar</a:t>
            </a:r>
            <a:r>
              <a:rPr lang="en-GB" sz="1800" dirty="0"/>
              <a:t> </a:t>
            </a:r>
            <a:r>
              <a:rPr lang="en-GB" sz="1800" dirty="0" err="1"/>
              <a:t>gyfer</a:t>
            </a:r>
            <a:r>
              <a:rPr lang="en-GB" sz="1800" dirty="0"/>
              <a:t> y </a:t>
            </a:r>
            <a:r>
              <a:rPr lang="en-GB" sz="1800" dirty="0" err="1"/>
              <a:t>Cwricwlwm</a:t>
            </a:r>
            <a:r>
              <a:rPr lang="en-GB" sz="1800" dirty="0"/>
              <a:t> </a:t>
            </a:r>
            <a:r>
              <a:rPr lang="en-GB" sz="1800" dirty="0" err="1"/>
              <a:t>i</a:t>
            </a:r>
            <a:r>
              <a:rPr lang="en-GB" sz="1800" dirty="0"/>
              <a:t> </a:t>
            </a:r>
            <a:r>
              <a:rPr lang="en-GB" sz="1800" dirty="0" err="1"/>
              <a:t>Gymru</a:t>
            </a:r>
            <a:endParaRPr lang="en-GB" sz="1800" dirty="0"/>
          </a:p>
          <a:p>
            <a:pPr marL="0" indent="0">
              <a:buNone/>
            </a:pPr>
            <a:r>
              <a:rPr lang="en-GB" sz="1800" dirty="0">
                <a:hlinkClick r:id="rId8"/>
              </a:rPr>
              <a:t>https://www.estyn.llyw.cymru/system/files/2021-08/Preparing%20for%20the%20Curriculum%20for%20Wales%20cy.pdf</a:t>
            </a:r>
            <a:endParaRPr lang="en-GB" sz="1800" dirty="0"/>
          </a:p>
          <a:p>
            <a:pPr marL="0" indent="0">
              <a:buNone/>
            </a:pPr>
            <a:endParaRPr lang="en-GB" sz="1800" dirty="0"/>
          </a:p>
          <a:p>
            <a:pPr marL="0" indent="0">
              <a:buNone/>
            </a:pPr>
            <a:r>
              <a:rPr lang="cy-GB" sz="1800" b="1" u="sng" dirty="0"/>
              <a:t>Deunydd Gwrando </a:t>
            </a:r>
          </a:p>
          <a:p>
            <a:pPr marL="0" indent="0">
              <a:buNone/>
            </a:pPr>
            <a:r>
              <a:rPr lang="cy-GB" sz="1800" dirty="0"/>
              <a:t>Podlediad (Dystiolaeth o sgiliau gwrando) : </a:t>
            </a:r>
            <a:r>
              <a:rPr lang="cy-GB" sz="1800" u="sng" dirty="0"/>
              <a:t>Ymateb i Bodlediad Y Gweinidog </a:t>
            </a:r>
            <a:r>
              <a:rPr lang="cy-GB" sz="1800" u="sng" dirty="0">
                <a:hlinkClick r:id="rId9"/>
              </a:rPr>
              <a:t>https://open.spotify.com/episode/4YHwG4pjO4QTRiEm76ddZA</a:t>
            </a:r>
            <a:endParaRPr lang="cy-GB" sz="1800" u="sng" dirty="0"/>
          </a:p>
          <a:p>
            <a:pPr marL="0" indent="0">
              <a:buNone/>
            </a:pPr>
            <a:endParaRPr lang="cy-GB" sz="1800" u="sng" dirty="0"/>
          </a:p>
          <a:p>
            <a:pPr marL="0" indent="0">
              <a:buNone/>
            </a:pPr>
            <a:endParaRPr lang="cy-GB" dirty="0"/>
          </a:p>
          <a:p>
            <a:endParaRPr lang="cy-GB" dirty="0"/>
          </a:p>
        </p:txBody>
      </p:sp>
      <p:pic>
        <p:nvPicPr>
          <p:cNvPr id="4" name="Picture 3">
            <a:extLst>
              <a:ext uri="{FF2B5EF4-FFF2-40B4-BE49-F238E27FC236}">
                <a16:creationId xmlns:a16="http://schemas.microsoft.com/office/drawing/2014/main" id="{3D5A551C-96BE-E14D-A3AB-FBB00D411906}"/>
              </a:ext>
            </a:extLst>
          </p:cNvPr>
          <p:cNvPicPr>
            <a:picLocks noChangeAspect="1"/>
          </p:cNvPicPr>
          <p:nvPr/>
        </p:nvPicPr>
        <p:blipFill rotWithShape="1">
          <a:blip r:embed="rId10"/>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33033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6C7F33-CCF5-454A-A194-0E82CA974F4E}"/>
              </a:ext>
            </a:extLst>
          </p:cNvPr>
          <p:cNvSpPr>
            <a:spLocks noGrp="1"/>
          </p:cNvSpPr>
          <p:nvPr>
            <p:ph idx="1"/>
          </p:nvPr>
        </p:nvSpPr>
        <p:spPr>
          <a:xfrm>
            <a:off x="149629" y="249382"/>
            <a:ext cx="4472247" cy="5918661"/>
          </a:xfrm>
        </p:spPr>
        <p:txBody>
          <a:bodyPr anchor="ctr">
            <a:normAutofit lnSpcReduction="10000"/>
          </a:bodyPr>
          <a:lstStyle/>
          <a:p>
            <a:pPr marL="0" indent="0">
              <a:buNone/>
            </a:pPr>
            <a:endParaRPr lang="cy-GB" sz="3000" dirty="0"/>
          </a:p>
          <a:p>
            <a:pPr marL="0" indent="0">
              <a:buNone/>
            </a:pPr>
            <a:endParaRPr lang="cy-GB" sz="3000" dirty="0"/>
          </a:p>
          <a:p>
            <a:r>
              <a:rPr lang="cy-GB" sz="3000" b="1" dirty="0">
                <a:latin typeface="Abadi MT Condensed Light" panose="020B0306030101010103" pitchFamily="34" charset="77"/>
              </a:rPr>
              <a:t>Cewch gyfle i gynnal y drafodaeth yn ystod ddarlith nesaf.</a:t>
            </a:r>
          </a:p>
          <a:p>
            <a:pPr marL="0" indent="0">
              <a:buNone/>
            </a:pPr>
            <a:endParaRPr lang="cy-GB" sz="3000" b="1" dirty="0">
              <a:latin typeface="Abadi MT Condensed Light" panose="020B0306030101010103" pitchFamily="34" charset="77"/>
            </a:endParaRPr>
          </a:p>
          <a:p>
            <a:r>
              <a:rPr lang="cy-GB" sz="3000" b="1" dirty="0">
                <a:latin typeface="Abadi MT Condensed Light" panose="020B0306030101010103" pitchFamily="34" charset="77"/>
              </a:rPr>
              <a:t>Dydd Gwyl Dewi @ 9 yb</a:t>
            </a:r>
          </a:p>
          <a:p>
            <a:pPr marL="0" indent="0">
              <a:buNone/>
            </a:pPr>
            <a:endParaRPr lang="cy-GB" sz="3000" b="1" dirty="0">
              <a:latin typeface="Abadi MT Condensed Light" panose="020B0306030101010103" pitchFamily="34" charset="77"/>
            </a:endParaRPr>
          </a:p>
          <a:p>
            <a:r>
              <a:rPr lang="cy-GB" sz="3000" b="1" dirty="0">
                <a:latin typeface="Abadi MT Condensed Light" panose="020B0306030101010103" pitchFamily="34" charset="77"/>
              </a:rPr>
              <a:t>Byddwch yn gweithio mewn grwpiau o 4 (ar Teams).</a:t>
            </a:r>
          </a:p>
          <a:p>
            <a:pPr marL="0" indent="0">
              <a:buNone/>
            </a:pPr>
            <a:endParaRPr lang="cy-GB" sz="3000" b="1" dirty="0">
              <a:latin typeface="Abadi MT Condensed Light" panose="020B0306030101010103" pitchFamily="34" charset="77"/>
            </a:endParaRPr>
          </a:p>
          <a:p>
            <a:r>
              <a:rPr lang="cy-GB" sz="3000" b="1" dirty="0">
                <a:latin typeface="Abadi MT Condensed Light" panose="020B0306030101010103" pitchFamily="34" charset="77"/>
              </a:rPr>
              <a:t>Cofiwch baratoi o flaen llaw!</a:t>
            </a:r>
          </a:p>
          <a:p>
            <a:pPr marL="0" indent="0">
              <a:buNone/>
            </a:pPr>
            <a:endParaRPr lang="cy-GB" sz="3000" dirty="0"/>
          </a:p>
          <a:p>
            <a:pPr marL="0" indent="0">
              <a:buNone/>
            </a:pPr>
            <a:endParaRPr lang="cy-GB" sz="3000" dirty="0"/>
          </a:p>
          <a:p>
            <a:pPr marL="0" indent="0">
              <a:buNone/>
            </a:pPr>
            <a:endParaRPr lang="cy-GB" sz="2200" dirty="0"/>
          </a:p>
          <a:p>
            <a:pPr marL="0" indent="0">
              <a:buNone/>
            </a:pPr>
            <a:endParaRPr lang="cy-GB" sz="2200" dirty="0"/>
          </a:p>
        </p:txBody>
      </p:sp>
      <p:pic>
        <p:nvPicPr>
          <p:cNvPr id="4" name="Picture 3">
            <a:extLst>
              <a:ext uri="{FF2B5EF4-FFF2-40B4-BE49-F238E27FC236}">
                <a16:creationId xmlns:a16="http://schemas.microsoft.com/office/drawing/2014/main" id="{4A51FDA1-DF98-8745-994F-A9A51D6E73F3}"/>
              </a:ext>
            </a:extLst>
          </p:cNvPr>
          <p:cNvPicPr>
            <a:picLocks noChangeAspect="1"/>
          </p:cNvPicPr>
          <p:nvPr/>
        </p:nvPicPr>
        <p:blipFill>
          <a:blip r:embed="rId3"/>
          <a:stretch>
            <a:fillRect/>
          </a:stretch>
        </p:blipFill>
        <p:spPr>
          <a:xfrm>
            <a:off x="4754880" y="0"/>
            <a:ext cx="7434071" cy="6003738"/>
          </a:xfrm>
          <a:prstGeom prst="rect">
            <a:avLst/>
          </a:prstGeom>
        </p:spPr>
      </p:pic>
      <p:pic>
        <p:nvPicPr>
          <p:cNvPr id="8" name="Picture 7">
            <a:extLst>
              <a:ext uri="{FF2B5EF4-FFF2-40B4-BE49-F238E27FC236}">
                <a16:creationId xmlns:a16="http://schemas.microsoft.com/office/drawing/2014/main" id="{BAFBCF36-B21A-4F48-8E69-3FBF3C46ACF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71260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F3DE7-96F3-044F-82BE-1D82DAACEC8F}"/>
              </a:ext>
            </a:extLst>
          </p:cNvPr>
          <p:cNvSpPr>
            <a:spLocks noGrp="1"/>
          </p:cNvSpPr>
          <p:nvPr>
            <p:ph type="ctrTitle"/>
          </p:nvPr>
        </p:nvSpPr>
        <p:spPr>
          <a:xfrm>
            <a:off x="795342" y="637953"/>
            <a:ext cx="8272458" cy="3189507"/>
          </a:xfrm>
        </p:spPr>
        <p:txBody>
          <a:bodyPr>
            <a:normAutofit/>
          </a:bodyPr>
          <a:lstStyle/>
          <a:p>
            <a:pPr algn="l"/>
            <a:r>
              <a:rPr lang="en-US" sz="8000">
                <a:solidFill>
                  <a:srgbClr val="FFFFFF"/>
                </a:solidFill>
                <a:latin typeface="Noteworthy Light" charset="0"/>
                <a:ea typeface="Noteworthy Light" charset="0"/>
                <a:cs typeface="Noteworthy Light" charset="0"/>
              </a:rPr>
              <a:t>Methodoleg </a:t>
            </a:r>
            <a:br>
              <a:rPr lang="en-US" sz="8000">
                <a:solidFill>
                  <a:srgbClr val="FFFFFF"/>
                </a:solidFill>
                <a:latin typeface="Noteworthy Light" charset="0"/>
                <a:ea typeface="Noteworthy Light" charset="0"/>
                <a:cs typeface="Noteworthy Light" charset="0"/>
              </a:rPr>
            </a:br>
            <a:r>
              <a:rPr lang="en-US" sz="8000">
                <a:solidFill>
                  <a:srgbClr val="FFFFFF"/>
                </a:solidFill>
                <a:latin typeface="Noteworthy Light" charset="0"/>
                <a:ea typeface="Noteworthy Light" charset="0"/>
                <a:cs typeface="Noteworthy Light" charset="0"/>
              </a:rPr>
              <a:t>Dysgu Iaith</a:t>
            </a: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37589D13-81C8-DE4E-ACB3-328AE6FB7517}"/>
              </a:ext>
            </a:extLst>
          </p:cNvPr>
          <p:cNvSpPr>
            <a:spLocks noGrp="1"/>
          </p:cNvSpPr>
          <p:nvPr>
            <p:ph type="subTitle" idx="1"/>
          </p:nvPr>
        </p:nvSpPr>
        <p:spPr>
          <a:xfrm>
            <a:off x="795342" y="4377268"/>
            <a:ext cx="7970903" cy="1280582"/>
          </a:xfrm>
        </p:spPr>
        <p:txBody>
          <a:bodyPr anchor="t">
            <a:normAutofit/>
          </a:bodyPr>
          <a:lstStyle/>
          <a:p>
            <a:pPr algn="l"/>
            <a:r>
              <a:rPr lang="en-US" sz="3200">
                <a:solidFill>
                  <a:srgbClr val="FEFFFF"/>
                </a:solidFill>
                <a:latin typeface="Noteworthy Light" charset="0"/>
                <a:ea typeface="Noteworthy Light" charset="0"/>
                <a:cs typeface="Noteworthy Light" charset="0"/>
              </a:rPr>
              <a:t>TAR</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A178F15A-1E11-D24F-82B6-7AF77308719F}"/>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3826125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6581" y="394854"/>
            <a:ext cx="4832827" cy="553998"/>
          </a:xfrm>
          <a:prstGeom prst="rect">
            <a:avLst/>
          </a:prstGeom>
          <a:noFill/>
        </p:spPr>
        <p:txBody>
          <a:bodyPr wrap="square" rtlCol="0">
            <a:spAutoFit/>
          </a:bodyPr>
          <a:lstStyle/>
          <a:p>
            <a:r>
              <a:rPr lang="en-US" sz="3000" dirty="0">
                <a:latin typeface="Noteworthy Light" charset="0"/>
                <a:ea typeface="Noteworthy Light" charset="0"/>
                <a:cs typeface="Noteworthy Light" charset="0"/>
              </a:rPr>
              <a:t>Y </a:t>
            </a:r>
            <a:r>
              <a:rPr lang="en-US" sz="3000" dirty="0" err="1">
                <a:latin typeface="Noteworthy Light" charset="0"/>
                <a:ea typeface="Noteworthy Light" charset="0"/>
                <a:cs typeface="Noteworthy Light" charset="0"/>
              </a:rPr>
              <a:t>Fframwaith</a:t>
            </a:r>
            <a:r>
              <a:rPr lang="en-US" sz="3000" dirty="0">
                <a:latin typeface="Noteworthy Light" charset="0"/>
                <a:ea typeface="Noteworthy Light" charset="0"/>
                <a:cs typeface="Noteworthy Light" charset="0"/>
              </a:rPr>
              <a:t>:  </a:t>
            </a:r>
            <a:r>
              <a:rPr lang="en-US" sz="3000" dirty="0" err="1">
                <a:latin typeface="Noteworthy Light" charset="0"/>
                <a:ea typeface="Noteworthy Light" charset="0"/>
                <a:cs typeface="Noteworthy Light" charset="0"/>
              </a:rPr>
              <a:t>Arddulliau</a:t>
            </a:r>
            <a:r>
              <a:rPr lang="en-US" sz="3000" dirty="0">
                <a:latin typeface="Noteworthy Light" charset="0"/>
                <a:ea typeface="Noteworthy Light" charset="0"/>
                <a:cs typeface="Noteworthy Light" charset="0"/>
              </a:rPr>
              <a:t> </a:t>
            </a:r>
            <a:r>
              <a:rPr lang="en-US" sz="3000" dirty="0" err="1">
                <a:latin typeface="Noteworthy Light" charset="0"/>
                <a:ea typeface="Noteworthy Light" charset="0"/>
                <a:cs typeface="Noteworthy Light" charset="0"/>
              </a:rPr>
              <a:t>Dysgu</a:t>
            </a:r>
            <a:endParaRPr lang="en-US" sz="3000" dirty="0">
              <a:latin typeface="Noteworthy Light" charset="0"/>
              <a:ea typeface="Noteworthy Light" charset="0"/>
              <a:cs typeface="Noteworthy Light"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566888861"/>
              </p:ext>
            </p:extLst>
          </p:nvPr>
        </p:nvGraphicFramePr>
        <p:xfrm>
          <a:off x="706582" y="1167040"/>
          <a:ext cx="10785763" cy="4833080"/>
        </p:xfrm>
        <a:graphic>
          <a:graphicData uri="http://schemas.openxmlformats.org/drawingml/2006/table">
            <a:tbl>
              <a:tblPr/>
              <a:tblGrid>
                <a:gridCol w="555161">
                  <a:extLst>
                    <a:ext uri="{9D8B030D-6E8A-4147-A177-3AD203B41FA5}">
                      <a16:colId xmlns:a16="http://schemas.microsoft.com/office/drawing/2014/main" val="20000"/>
                    </a:ext>
                  </a:extLst>
                </a:gridCol>
                <a:gridCol w="2757278">
                  <a:extLst>
                    <a:ext uri="{9D8B030D-6E8A-4147-A177-3AD203B41FA5}">
                      <a16:colId xmlns:a16="http://schemas.microsoft.com/office/drawing/2014/main" val="20001"/>
                    </a:ext>
                  </a:extLst>
                </a:gridCol>
                <a:gridCol w="7473324">
                  <a:extLst>
                    <a:ext uri="{9D8B030D-6E8A-4147-A177-3AD203B41FA5}">
                      <a16:colId xmlns:a16="http://schemas.microsoft.com/office/drawing/2014/main" val="20002"/>
                    </a:ext>
                  </a:extLst>
                </a:gridCol>
              </a:tblGrid>
              <a:tr h="748430">
                <a:tc>
                  <a:txBody>
                    <a:bodyPr/>
                    <a:lstStyle/>
                    <a:p>
                      <a:pPr algn="l" rtl="0" fontAlgn="base"/>
                      <a:r>
                        <a:rPr lang="cy-GB" sz="1200" b="1" i="0" noProof="0" dirty="0">
                          <a:solidFill>
                            <a:srgbClr val="FFFFFF"/>
                          </a:solidFill>
                          <a:effectLst/>
                          <a:latin typeface="+mn-lt"/>
                        </a:rPr>
                        <a:t>AD1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solidFill>
                            <a:srgbClr val="000000"/>
                          </a:solidFill>
                          <a:effectLst/>
                          <a:latin typeface="+mn-lt"/>
                        </a:rPr>
                        <a:t>Mae gen i ymwybyddiaeth gyfyngedig o strategaethau addysgu a dysgu iaith. </a:t>
                      </a:r>
                      <a:r>
                        <a:rPr lang="cy-GB" sz="1200" b="1" i="0" noProof="0" dirty="0">
                          <a:solidFill>
                            <a:srgbClr val="000000"/>
                          </a:solidFill>
                          <a:effectLst/>
                          <a:latin typeface="+mn-lt"/>
                        </a:rPr>
                        <a:t>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cyfyngedig</a:t>
                      </a:r>
                      <a:r>
                        <a:rPr lang="cy-GB" sz="1200" b="0" i="0" noProof="0" dirty="0">
                          <a:solidFill>
                            <a:schemeClr val="tx1"/>
                          </a:solidFill>
                          <a:effectLst/>
                          <a:latin typeface="+mn-lt"/>
                        </a:rPr>
                        <a:t> o rai arddulliau addysgu a dysgu wrth gynllunio</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gyfyngedig</a:t>
                      </a:r>
                      <a:r>
                        <a:rPr lang="cy-GB" sz="1200" b="0" i="0" noProof="0" dirty="0">
                          <a:solidFill>
                            <a:schemeClr val="tx1"/>
                          </a:solidFill>
                          <a:effectLst/>
                          <a:latin typeface="+mn-lt"/>
                        </a:rPr>
                        <a:t> o gymhwyso ac adnabod cyfleoedd i gefnogi a datblygu sgiliau llythrennedd y dysgwr </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cyfyngedig</a:t>
                      </a:r>
                      <a:r>
                        <a:rPr lang="cy-GB" sz="1200" b="0" i="0" noProof="0" dirty="0">
                          <a:solidFill>
                            <a:schemeClr val="tx1"/>
                          </a:solidFill>
                          <a:effectLst/>
                          <a:latin typeface="+mn-lt"/>
                        </a:rPr>
                        <a:t> o strategaethau asesu ar gyfer dysgu </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cyfyngedig</a:t>
                      </a:r>
                      <a:r>
                        <a:rPr lang="cy-GB" sz="1200" b="0" i="0" noProof="0" dirty="0">
                          <a:solidFill>
                            <a:schemeClr val="tx1"/>
                          </a:solidFill>
                          <a:effectLst/>
                          <a:latin typeface="+mn-lt"/>
                        </a:rPr>
                        <a:t> i gyfleu disgwyliadau, gan gynllunio tasgau realistig, pwrpasol a gwahaniaethol</a:t>
                      </a:r>
                      <a:r>
                        <a:rPr lang="cy-GB" sz="1200" b="1" i="0" noProof="0" dirty="0">
                          <a:solidFill>
                            <a:schemeClr val="tx1"/>
                          </a:solidFill>
                          <a:effectLst/>
                          <a:latin typeface="+mn-lt"/>
                        </a:rPr>
                        <a:t> </a:t>
                      </a:r>
                      <a:endParaRPr lang="cy-GB" sz="2000" b="1" i="0" noProof="0" dirty="0">
                        <a:solidFill>
                          <a:schemeClr val="tx1"/>
                        </a:solidFill>
                        <a:effectLst/>
                        <a:latin typeface="+mn-lt"/>
                      </a:endParaRPr>
                    </a:p>
                    <a:p>
                      <a:pPr marL="0" indent="0" algn="l" rtl="0" fontAlgn="base">
                        <a:buFont typeface="Arial" charset="0"/>
                        <a:buNone/>
                      </a:pPr>
                      <a:r>
                        <a:rPr lang="cy-GB" sz="1200" b="1" i="0" noProof="0" dirty="0">
                          <a:solidFill>
                            <a:schemeClr val="tx1"/>
                          </a:solidFill>
                          <a:effectLst/>
                          <a:latin typeface="+mn-lt"/>
                        </a:rPr>
                        <a:t>Diffyg gallu </a:t>
                      </a:r>
                      <a:r>
                        <a:rPr lang="cy-GB" sz="1200" b="0" i="0" noProof="0" dirty="0">
                          <a:solidFill>
                            <a:schemeClr val="tx1"/>
                          </a:solidFill>
                          <a:effectLst/>
                          <a:latin typeface="+mn-lt"/>
                        </a:rPr>
                        <a:t>i ymateb i gamsyniadau’r dysgwyr.</a:t>
                      </a:r>
                      <a:r>
                        <a:rPr lang="cy-GB" sz="1200" b="1" i="0" noProof="0" dirty="0">
                          <a:solidFill>
                            <a:schemeClr val="tx1"/>
                          </a:solidFill>
                          <a:effectLst/>
                          <a:latin typeface="+mn-lt"/>
                        </a:rPr>
                        <a:t> </a:t>
                      </a:r>
                      <a:endParaRPr lang="cy-GB" sz="2000" b="1"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0"/>
                  </a:ext>
                </a:extLst>
              </a:tr>
              <a:tr h="922484">
                <a:tc>
                  <a:txBody>
                    <a:bodyPr/>
                    <a:lstStyle/>
                    <a:p>
                      <a:pPr algn="l" rtl="0" fontAlgn="base"/>
                      <a:r>
                        <a:rPr lang="cy-GB" sz="1100" b="1" i="0" noProof="0" dirty="0">
                          <a:solidFill>
                            <a:srgbClr val="FFFFFF"/>
                          </a:solidFill>
                          <a:effectLst/>
                          <a:latin typeface="+mn-lt"/>
                        </a:rPr>
                        <a:t>AD2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Mae gen i ddealltwriaeth o strategaethau addysgu a dysgu iaith.  </a:t>
                      </a:r>
                      <a:endParaRPr lang="cy-GB" sz="2000" b="0" i="0" noProof="0" dirty="0">
                        <a:effectLst/>
                        <a:latin typeface="+mn-lt"/>
                      </a:endParaRPr>
                    </a:p>
                    <a:p>
                      <a:pPr algn="l" rtl="0" fontAlgn="base"/>
                      <a:r>
                        <a:rPr lang="cy-GB" sz="1200" b="0" i="0" noProof="0" dirty="0">
                          <a:effectLst/>
                          <a:latin typeface="+mn-lt"/>
                        </a:rPr>
                        <a:t>Rwy’n dechrau cymhwyso strategaethau addysgu a dysgu iaith.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boddhaol </a:t>
                      </a:r>
                      <a:r>
                        <a:rPr lang="cy-GB" sz="1200" b="0" i="0" noProof="0" dirty="0">
                          <a:solidFill>
                            <a:schemeClr val="tx1"/>
                          </a:solidFill>
                          <a:effectLst/>
                          <a:latin typeface="+mn-lt"/>
                        </a:rPr>
                        <a:t>o rai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foddhaol </a:t>
                      </a:r>
                      <a:r>
                        <a:rPr lang="cy-GB" sz="1200" b="0" i="0" noProof="0" dirty="0">
                          <a:solidFill>
                            <a:schemeClr val="tx1"/>
                          </a:solidFill>
                          <a:effectLst/>
                          <a:latin typeface="+mn-lt"/>
                        </a:rPr>
                        <a:t>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boddhaol</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boddhaol </a:t>
                      </a:r>
                      <a:r>
                        <a:rPr lang="cy-GB" sz="1200" b="0" i="0" noProof="0" dirty="0">
                          <a:solidFill>
                            <a:schemeClr val="tx1"/>
                          </a:solidFill>
                          <a:effectLst/>
                          <a:latin typeface="+mn-lt"/>
                        </a:rPr>
                        <a:t>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1" i="0" noProof="0" dirty="0">
                          <a:solidFill>
                            <a:schemeClr val="tx1"/>
                          </a:solidFill>
                          <a:effectLst/>
                          <a:latin typeface="+mn-lt"/>
                        </a:rPr>
                        <a:t>Yn anfoddhaol</a:t>
                      </a:r>
                      <a:r>
                        <a:rPr lang="cy-GB" sz="1200" b="0" i="0" noProof="0" dirty="0">
                          <a:solidFill>
                            <a:schemeClr val="tx1"/>
                          </a:solidFill>
                          <a:effectLst/>
                          <a:latin typeface="+mn-lt"/>
                        </a:rPr>
                        <a:t> wrth ymateb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1"/>
                  </a:ext>
                </a:extLst>
              </a:tr>
              <a:tr h="922484">
                <a:tc>
                  <a:txBody>
                    <a:bodyPr/>
                    <a:lstStyle/>
                    <a:p>
                      <a:pPr algn="l" rtl="0" fontAlgn="base"/>
                      <a:r>
                        <a:rPr lang="cy-GB" sz="1100" b="1" i="0" noProof="0" dirty="0">
                          <a:solidFill>
                            <a:srgbClr val="FFFFFF"/>
                          </a:solidFill>
                          <a:effectLst/>
                          <a:latin typeface="+mn-lt"/>
                        </a:rPr>
                        <a:t>AD3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Mae gen i ddealltwriaeth gadarn o strategaethau addysgu a dysgu iaith.  </a:t>
                      </a:r>
                      <a:endParaRPr lang="cy-GB" sz="2000" b="0" i="0" noProof="0" dirty="0">
                        <a:effectLst/>
                        <a:latin typeface="+mn-lt"/>
                      </a:endParaRPr>
                    </a:p>
                    <a:p>
                      <a:pPr algn="l" rtl="0" fontAlgn="base"/>
                      <a:r>
                        <a:rPr lang="cy-GB" sz="1200" b="0" i="0" noProof="0" dirty="0">
                          <a:effectLst/>
                          <a:latin typeface="+mn-lt"/>
                        </a:rPr>
                        <a:t>Rwy’n gallu cymhwyso rhai strategaethau yn effeithiol.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a:t>
                      </a:r>
                      <a:r>
                        <a:rPr lang="cy-GB" sz="1200" b="0" i="0" noProof="0" dirty="0">
                          <a:solidFill>
                            <a:schemeClr val="tx1"/>
                          </a:solidFill>
                          <a:effectLst/>
                          <a:latin typeface="+mn-lt"/>
                        </a:rPr>
                        <a:t>o rai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dda </a:t>
                      </a:r>
                      <a:r>
                        <a:rPr lang="cy-GB" sz="1200" b="0" i="0" noProof="0" dirty="0">
                          <a:solidFill>
                            <a:schemeClr val="tx1"/>
                          </a:solidFill>
                          <a:effectLst/>
                          <a:latin typeface="+mn-lt"/>
                        </a:rPr>
                        <a:t>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da</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da </a:t>
                      </a:r>
                      <a:r>
                        <a:rPr lang="cy-GB" sz="1200" b="0" i="0" noProof="0" dirty="0">
                          <a:solidFill>
                            <a:schemeClr val="tx1"/>
                          </a:solidFill>
                          <a:effectLst/>
                          <a:latin typeface="+mn-lt"/>
                        </a:rPr>
                        <a:t>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ymateb yn </a:t>
                      </a:r>
                      <a:r>
                        <a:rPr lang="cy-GB" sz="1200" b="1" i="0" noProof="0" dirty="0">
                          <a:solidFill>
                            <a:schemeClr val="tx1"/>
                          </a:solidFill>
                          <a:effectLst/>
                          <a:latin typeface="+mn-lt"/>
                        </a:rPr>
                        <a:t>foddhaol</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2"/>
                  </a:ext>
                </a:extLst>
              </a:tr>
              <a:tr h="922484">
                <a:tc>
                  <a:txBody>
                    <a:bodyPr/>
                    <a:lstStyle/>
                    <a:p>
                      <a:pPr algn="l" rtl="0" fontAlgn="base"/>
                      <a:r>
                        <a:rPr lang="cy-GB" sz="1200" b="1" i="0" noProof="0" dirty="0">
                          <a:solidFill>
                            <a:srgbClr val="FFFFFF"/>
                          </a:solidFill>
                          <a:effectLst/>
                          <a:latin typeface="+mn-lt"/>
                        </a:rPr>
                        <a:t>AD4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Rwy’n gallu defnyddio amrediad o strategaethau addysgu a dysgu yn effeithiol.  </a:t>
                      </a:r>
                      <a:endParaRPr lang="cy-GB" sz="2000" b="0" i="0" noProof="0" dirty="0">
                        <a:effectLst/>
                        <a:latin typeface="+mn-lt"/>
                      </a:endParaRPr>
                    </a:p>
                    <a:p>
                      <a:pPr algn="l" rtl="0" fontAlgn="base"/>
                      <a:r>
                        <a:rPr lang="cy-GB" sz="1200" b="0" i="0" noProof="0" dirty="0">
                          <a:effectLst/>
                          <a:latin typeface="+mn-lt"/>
                        </a:rPr>
                        <a:t>Yn ymchwilio a chymhwyso’r datblygiadau diweddaraf ym maes caffael iaith.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a:t>
                      </a:r>
                      <a:r>
                        <a:rPr lang="cy-GB" sz="1200" b="0" i="0" noProof="0" dirty="0">
                          <a:solidFill>
                            <a:schemeClr val="tx1"/>
                          </a:solidFill>
                          <a:effectLst/>
                          <a:latin typeface="+mn-lt"/>
                        </a:rPr>
                        <a:t>o amrediad o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gadarn</a:t>
                      </a:r>
                      <a:r>
                        <a:rPr lang="cy-GB" sz="1200" b="0" i="0" noProof="0" dirty="0">
                          <a:solidFill>
                            <a:schemeClr val="tx1"/>
                          </a:solidFill>
                          <a:effectLst/>
                          <a:latin typeface="+mn-lt"/>
                        </a:rPr>
                        <a:t> 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da iawn</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da iawn</a:t>
                      </a:r>
                      <a:r>
                        <a:rPr lang="cy-GB" sz="1200" b="0" i="0" noProof="0" dirty="0">
                          <a:solidFill>
                            <a:schemeClr val="tx1"/>
                          </a:solidFill>
                          <a:effectLst/>
                          <a:latin typeface="+mn-lt"/>
                        </a:rPr>
                        <a:t> 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ymateb yn </a:t>
                      </a:r>
                      <a:r>
                        <a:rPr lang="cy-GB" sz="1200" b="1" i="0" noProof="0" dirty="0">
                          <a:solidFill>
                            <a:schemeClr val="tx1"/>
                          </a:solidFill>
                          <a:effectLst/>
                          <a:latin typeface="+mn-lt"/>
                        </a:rPr>
                        <a:t>dda iawn</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3"/>
                  </a:ext>
                </a:extLst>
              </a:tr>
              <a:tr h="835457">
                <a:tc>
                  <a:txBody>
                    <a:bodyPr/>
                    <a:lstStyle/>
                    <a:p>
                      <a:pPr algn="l" rtl="0" fontAlgn="base"/>
                      <a:r>
                        <a:rPr lang="cy-GB" sz="1200" b="1" i="0" noProof="0" dirty="0">
                          <a:solidFill>
                            <a:srgbClr val="FFFFFF"/>
                          </a:solidFill>
                          <a:effectLst/>
                          <a:latin typeface="+mn-lt"/>
                        </a:rPr>
                        <a:t>AD5 </a:t>
                      </a:r>
                      <a:endParaRPr lang="cy-GB" sz="2000" b="1" i="0" noProof="0" dirty="0">
                        <a:solidFill>
                          <a:srgbClr val="FFFFFF"/>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solidFill>
                      <a:srgbClr val="4472C4"/>
                    </a:solidFill>
                  </a:tcPr>
                </a:tc>
                <a:tc>
                  <a:txBody>
                    <a:bodyPr/>
                    <a:lstStyle/>
                    <a:p>
                      <a:pPr algn="l" rtl="0" fontAlgn="base"/>
                      <a:r>
                        <a:rPr lang="cy-GB" sz="1200" b="0" i="0" noProof="0" dirty="0">
                          <a:effectLst/>
                          <a:latin typeface="+mn-lt"/>
                        </a:rPr>
                        <a:t>Rwy’n gallu defnyddio amrediad o strategaethau addysgu a dysgu blaengar yn hyderus a hyfedr.  </a:t>
                      </a:r>
                      <a:endParaRPr lang="cy-GB" sz="2000" b="0" i="0" noProof="0" dirty="0">
                        <a:effectLst/>
                        <a:latin typeface="+mn-lt"/>
                      </a:endParaRPr>
                    </a:p>
                    <a:p>
                      <a:pPr algn="l" rtl="0" fontAlgn="base"/>
                      <a:r>
                        <a:rPr lang="cy-GB" sz="1200" b="0" i="0" noProof="0" dirty="0">
                          <a:effectLst/>
                          <a:latin typeface="+mn-lt"/>
                        </a:rPr>
                        <a:t>Yn gallu arwain a chefnogi ymarferwyr eraill yn y maes.  </a:t>
                      </a:r>
                      <a:endParaRPr lang="cy-GB" sz="2000" b="0" i="0" noProof="0" dirty="0">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c>
                  <a:txBody>
                    <a:bodyPr/>
                    <a:lstStyle/>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cyson ac effeithiol</a:t>
                      </a:r>
                      <a:r>
                        <a:rPr lang="cy-GB" sz="1200" b="0" i="0" noProof="0" dirty="0">
                          <a:solidFill>
                            <a:schemeClr val="tx1"/>
                          </a:solidFill>
                          <a:effectLst/>
                          <a:latin typeface="+mn-lt"/>
                        </a:rPr>
                        <a:t> o amrediad o arddulliau addysgu a dysgu wrth gynllunio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Tystiolaeth </a:t>
                      </a:r>
                      <a:r>
                        <a:rPr lang="cy-GB" sz="1200" b="1" i="0" noProof="0" dirty="0">
                          <a:solidFill>
                            <a:schemeClr val="tx1"/>
                          </a:solidFill>
                          <a:effectLst/>
                          <a:latin typeface="+mn-lt"/>
                        </a:rPr>
                        <a:t>hynod o gadarn</a:t>
                      </a:r>
                      <a:r>
                        <a:rPr lang="cy-GB" sz="1200" b="0" i="0" noProof="0" dirty="0">
                          <a:solidFill>
                            <a:schemeClr val="tx1"/>
                          </a:solidFill>
                          <a:effectLst/>
                          <a:latin typeface="+mn-lt"/>
                        </a:rPr>
                        <a:t> o gymhwyso ac adnabod cyfleoedd i gefnogi a datblygu sgiliau llythrennedd y dysgwr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Defnydd </a:t>
                      </a:r>
                      <a:r>
                        <a:rPr lang="cy-GB" sz="1200" b="1" i="0" noProof="0" dirty="0">
                          <a:solidFill>
                            <a:schemeClr val="tx1"/>
                          </a:solidFill>
                          <a:effectLst/>
                          <a:latin typeface="+mn-lt"/>
                        </a:rPr>
                        <a:t>effeithiol iawn</a:t>
                      </a:r>
                      <a:r>
                        <a:rPr lang="cy-GB" sz="1200" b="0" i="0" noProof="0" dirty="0">
                          <a:solidFill>
                            <a:schemeClr val="tx1"/>
                          </a:solidFill>
                          <a:effectLst/>
                          <a:latin typeface="+mn-lt"/>
                        </a:rPr>
                        <a:t> o strategaethau asesu ar gyfer dysgu  </a:t>
                      </a:r>
                      <a:endParaRPr lang="cy-GB" sz="2000" b="0" i="0" noProof="0" dirty="0">
                        <a:solidFill>
                          <a:schemeClr val="tx1"/>
                        </a:solidFill>
                        <a:effectLst/>
                        <a:latin typeface="+mn-lt"/>
                      </a:endParaRPr>
                    </a:p>
                    <a:p>
                      <a:pPr marL="0" indent="0" algn="l" rtl="0" fontAlgn="base">
                        <a:buFont typeface="Arial" charset="0"/>
                        <a:buNone/>
                      </a:pPr>
                      <a:r>
                        <a:rPr lang="cy-GB" sz="1200" b="0" i="0" noProof="0" dirty="0">
                          <a:solidFill>
                            <a:schemeClr val="tx1"/>
                          </a:solidFill>
                          <a:effectLst/>
                          <a:latin typeface="+mn-lt"/>
                        </a:rPr>
                        <a:t>Gallu </a:t>
                      </a:r>
                      <a:r>
                        <a:rPr lang="cy-GB" sz="1200" b="1" i="0" noProof="0" dirty="0">
                          <a:solidFill>
                            <a:schemeClr val="tx1"/>
                          </a:solidFill>
                          <a:effectLst/>
                          <a:latin typeface="+mn-lt"/>
                        </a:rPr>
                        <a:t>rhagorol</a:t>
                      </a:r>
                      <a:r>
                        <a:rPr lang="cy-GB" sz="1200" b="0" i="0" noProof="0" dirty="0">
                          <a:solidFill>
                            <a:schemeClr val="tx1"/>
                          </a:solidFill>
                          <a:effectLst/>
                          <a:latin typeface="+mn-lt"/>
                        </a:rPr>
                        <a:t> i gyfleu disgwyliadau, gan gynllunio tasgau realistig, pwrpasol a gwahaniaethol </a:t>
                      </a:r>
                      <a:endParaRPr lang="cy-GB" sz="2000" b="0" i="0" noProof="0" dirty="0">
                        <a:solidFill>
                          <a:schemeClr val="tx1"/>
                        </a:solidFill>
                        <a:effectLst/>
                        <a:latin typeface="+mn-lt"/>
                      </a:endParaRPr>
                    </a:p>
                    <a:p>
                      <a:pPr marL="0" indent="0" algn="l" rtl="0" fontAlgn="base">
                        <a:buFont typeface="Arial" charset="0"/>
                        <a:buNone/>
                      </a:pPr>
                      <a:r>
                        <a:rPr lang="cy-GB" sz="1050" b="0" i="0" noProof="0" dirty="0">
                          <a:solidFill>
                            <a:schemeClr val="tx1"/>
                          </a:solidFill>
                          <a:effectLst/>
                          <a:latin typeface="+mn-lt"/>
                        </a:rPr>
                        <a:t> </a:t>
                      </a:r>
                      <a:r>
                        <a:rPr lang="cy-GB" sz="1200" b="0" i="0" noProof="0" dirty="0">
                          <a:solidFill>
                            <a:schemeClr val="tx1"/>
                          </a:solidFill>
                          <a:effectLst/>
                          <a:latin typeface="+mn-lt"/>
                        </a:rPr>
                        <a:t>Gallu ymateb yn </a:t>
                      </a:r>
                      <a:r>
                        <a:rPr lang="cy-GB" sz="1200" b="1" i="0" noProof="0" dirty="0">
                          <a:solidFill>
                            <a:schemeClr val="tx1"/>
                          </a:solidFill>
                          <a:effectLst/>
                          <a:latin typeface="+mn-lt"/>
                        </a:rPr>
                        <a:t>rhagorol</a:t>
                      </a:r>
                      <a:r>
                        <a:rPr lang="cy-GB" sz="1200" b="0" i="0" noProof="0" dirty="0">
                          <a:solidFill>
                            <a:schemeClr val="tx1"/>
                          </a:solidFill>
                          <a:effectLst/>
                          <a:latin typeface="+mn-lt"/>
                        </a:rPr>
                        <a:t> i gamsyniadau’r dysgwyr. </a:t>
                      </a:r>
                      <a:endParaRPr lang="cy-GB" sz="2000" b="0" i="0" noProof="0" dirty="0">
                        <a:solidFill>
                          <a:schemeClr val="tx1"/>
                        </a:solidFill>
                        <a:effectLst/>
                        <a:latin typeface="+mn-lt"/>
                      </a:endParaRPr>
                    </a:p>
                  </a:txBody>
                  <a:tcPr marL="52216" marR="52216" marT="26108" marB="26108">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Rounded Rectangle 3">
            <a:extLst>
              <a:ext uri="{FF2B5EF4-FFF2-40B4-BE49-F238E27FC236}">
                <a16:creationId xmlns:a16="http://schemas.microsoft.com/office/drawing/2014/main" id="{4248E3C1-733C-B042-9512-FDA4008559BC}"/>
              </a:ext>
            </a:extLst>
          </p:cNvPr>
          <p:cNvSpPr/>
          <p:nvPr/>
        </p:nvSpPr>
        <p:spPr>
          <a:xfrm>
            <a:off x="1550504" y="1050433"/>
            <a:ext cx="9090992" cy="536984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rPr>
              <a:t>Yn ogystal â derbyn gradd am safon eich iaith a’ch gallu chi i ddatblygu sgiliau’r dysgwyr, byddwch chi hefyd yn derbyn gradd AD am yr Arddulliau Dysgu rydych chi’n eu harddangos yn y portffolio. </a:t>
            </a:r>
          </a:p>
        </p:txBody>
      </p:sp>
      <p:pic>
        <p:nvPicPr>
          <p:cNvPr id="5" name="Picture 4">
            <a:extLst>
              <a:ext uri="{FF2B5EF4-FFF2-40B4-BE49-F238E27FC236}">
                <a16:creationId xmlns:a16="http://schemas.microsoft.com/office/drawing/2014/main" id="{98D17112-18D3-5446-BEF6-937FC7C920A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167576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8053" y="1736286"/>
            <a:ext cx="10515600" cy="1325563"/>
          </a:xfrm>
        </p:spPr>
        <p:txBody>
          <a:bodyPr/>
          <a:lstStyle/>
          <a:p>
            <a:r>
              <a:rPr lang="en-US" b="1" dirty="0" err="1">
                <a:latin typeface="Noteworthy Light" charset="0"/>
                <a:ea typeface="Noteworthy Light" charset="0"/>
                <a:cs typeface="Noteworthy Light" charset="0"/>
              </a:rPr>
              <a:t>Tasg</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Padlet</a:t>
            </a:r>
            <a:endParaRPr lang="en-US" b="1" dirty="0">
              <a:latin typeface="Noteworthy Light" charset="0"/>
              <a:ea typeface="Noteworthy Light" charset="0"/>
              <a:cs typeface="Noteworthy Light" charset="0"/>
            </a:endParaRPr>
          </a:p>
        </p:txBody>
      </p:sp>
      <p:sp>
        <p:nvSpPr>
          <p:cNvPr id="3" name="Content Placeholder 2"/>
          <p:cNvSpPr>
            <a:spLocks noGrp="1"/>
          </p:cNvSpPr>
          <p:nvPr>
            <p:ph idx="1"/>
          </p:nvPr>
        </p:nvSpPr>
        <p:spPr>
          <a:xfrm>
            <a:off x="225287" y="2161084"/>
            <a:ext cx="6851374" cy="4351338"/>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err="1">
                <a:latin typeface="Avenir Book" charset="0"/>
                <a:ea typeface="Avenir Book" charset="0"/>
                <a:cs typeface="Avenir Book" charset="0"/>
              </a:rPr>
              <a:t>Nodwch</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enghreifftiau</a:t>
            </a:r>
            <a:r>
              <a:rPr lang="en-US" dirty="0">
                <a:latin typeface="Avenir Book" charset="0"/>
                <a:ea typeface="Avenir Book" charset="0"/>
                <a:cs typeface="Avenir Book" charset="0"/>
              </a:rPr>
              <a:t> o </a:t>
            </a:r>
            <a:r>
              <a:rPr lang="en-US" dirty="0" err="1">
                <a:latin typeface="Avenir Book" charset="0"/>
                <a:ea typeface="Avenir Book" charset="0"/>
                <a:cs typeface="Avenir Book" charset="0"/>
              </a:rPr>
              <a:t>gemau</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iaith</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ymarferion</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gweithgareddau</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sy’n</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cael</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eu</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defnyddio</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ar</a:t>
            </a:r>
            <a:r>
              <a:rPr lang="en-US" dirty="0">
                <a:latin typeface="Avenir Book" charset="0"/>
                <a:ea typeface="Avenir Book" charset="0"/>
                <a:cs typeface="Avenir Book" charset="0"/>
              </a:rPr>
              <a:t> y </a:t>
            </a:r>
            <a:r>
              <a:rPr lang="en-US" dirty="0" err="1">
                <a:latin typeface="Avenir Book" charset="0"/>
                <a:ea typeface="Avenir Book" charset="0"/>
                <a:cs typeface="Avenir Book" charset="0"/>
              </a:rPr>
              <a:t>cwrs</a:t>
            </a:r>
            <a:r>
              <a:rPr lang="en-US" dirty="0">
                <a:latin typeface="Avenir Book" charset="0"/>
                <a:ea typeface="Avenir Book" charset="0"/>
                <a:cs typeface="Avenir Book" charset="0"/>
              </a:rPr>
              <a:t> neu </a:t>
            </a:r>
            <a:r>
              <a:rPr lang="en-US" dirty="0" err="1">
                <a:latin typeface="Avenir Book" charset="0"/>
                <a:ea typeface="Avenir Book" charset="0"/>
                <a:cs typeface="Avenir Book" charset="0"/>
              </a:rPr>
              <a:t>yn</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eich</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ysgolion</a:t>
            </a:r>
            <a:r>
              <a:rPr lang="en-US" dirty="0">
                <a:latin typeface="Avenir Book" charset="0"/>
                <a:ea typeface="Avenir Book" charset="0"/>
                <a:cs typeface="Avenir Book" charset="0"/>
              </a:rPr>
              <a:t> </a:t>
            </a:r>
            <a:r>
              <a:rPr lang="en-US" dirty="0" err="1">
                <a:latin typeface="Avenir Book" charset="0"/>
                <a:ea typeface="Avenir Book" charset="0"/>
                <a:cs typeface="Avenir Book" charset="0"/>
              </a:rPr>
              <a:t>i</a:t>
            </a:r>
            <a:r>
              <a:rPr lang="en-US" dirty="0">
                <a:latin typeface="Avenir Book" charset="0"/>
                <a:ea typeface="Avenir Book" charset="0"/>
                <a:cs typeface="Avenir Book" charset="0"/>
              </a:rPr>
              <a:t> </a:t>
            </a:r>
            <a:r>
              <a:rPr lang="en-US" u="sng" dirty="0" err="1">
                <a:latin typeface="Avenir Book" charset="0"/>
                <a:ea typeface="Avenir Book" charset="0"/>
                <a:cs typeface="Avenir Book" charset="0"/>
              </a:rPr>
              <a:t>ddysgu</a:t>
            </a:r>
            <a:r>
              <a:rPr lang="en-US" u="sng" dirty="0">
                <a:latin typeface="Avenir Book" charset="0"/>
                <a:ea typeface="Avenir Book" charset="0"/>
                <a:cs typeface="Avenir Book" charset="0"/>
              </a:rPr>
              <a:t> </a:t>
            </a:r>
            <a:r>
              <a:rPr lang="en-US" u="sng" dirty="0" err="1">
                <a:latin typeface="Avenir Book" charset="0"/>
                <a:ea typeface="Avenir Book" charset="0"/>
                <a:cs typeface="Avenir Book" charset="0"/>
              </a:rPr>
              <a:t>iaith</a:t>
            </a:r>
            <a:r>
              <a:rPr lang="en-US" u="sng" dirty="0">
                <a:latin typeface="Avenir Book" charset="0"/>
                <a:ea typeface="Avenir Book" charset="0"/>
                <a:cs typeface="Avenir Book" charset="0"/>
              </a:rPr>
              <a:t> </a:t>
            </a:r>
            <a:r>
              <a:rPr lang="en-US" dirty="0" err="1">
                <a:latin typeface="Avenir Book" charset="0"/>
                <a:ea typeface="Avenir Book" charset="0"/>
                <a:cs typeface="Avenir Book" charset="0"/>
              </a:rPr>
              <a:t>ar</a:t>
            </a:r>
            <a:r>
              <a:rPr lang="en-US" dirty="0">
                <a:latin typeface="Avenir Book" charset="0"/>
                <a:ea typeface="Avenir Book" charset="0"/>
                <a:cs typeface="Avenir Book" charset="0"/>
              </a:rPr>
              <a:t> y Padlet </a:t>
            </a:r>
            <a:r>
              <a:rPr lang="en-US" dirty="0" err="1">
                <a:latin typeface="Avenir Book" charset="0"/>
                <a:ea typeface="Avenir Book" charset="0"/>
                <a:cs typeface="Avenir Book" charset="0"/>
              </a:rPr>
              <a:t>hwn</a:t>
            </a:r>
            <a:r>
              <a:rPr lang="en-US" dirty="0">
                <a:latin typeface="Avenir Book" charset="0"/>
                <a:ea typeface="Avenir Book" charset="0"/>
                <a:cs typeface="Avenir Book" charset="0"/>
              </a:rPr>
              <a:t>.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latin typeface="Avenir Book" charset="0"/>
              <a:ea typeface="Avenir Book" charset="0"/>
              <a:cs typeface="Avenir Book" charset="0"/>
            </a:endParaRPr>
          </a:p>
          <a:p>
            <a:pPr marL="0" marR="0" lvl="0" indent="0" defTabSz="914400" eaLnBrk="1" fontAlgn="auto" latinLnBrk="0" hangingPunct="1">
              <a:lnSpc>
                <a:spcPct val="100000"/>
              </a:lnSpc>
              <a:spcBef>
                <a:spcPts val="0"/>
              </a:spcBef>
              <a:spcAft>
                <a:spcPts val="0"/>
              </a:spcAft>
              <a:buClrTx/>
              <a:buSzTx/>
              <a:buFontTx/>
              <a:buNone/>
              <a:tabLst/>
              <a:defRPr/>
            </a:pPr>
            <a:r>
              <a:rPr lang="en-US" dirty="0">
                <a:latin typeface="Avenir Book" charset="0"/>
                <a:ea typeface="Avenir Book" charset="0"/>
                <a:cs typeface="Avenir Book" charset="0"/>
              </a:rPr>
              <a:t>5 </a:t>
            </a:r>
            <a:r>
              <a:rPr lang="en-US" dirty="0" err="1">
                <a:latin typeface="Avenir Book" charset="0"/>
                <a:ea typeface="Avenir Book" charset="0"/>
                <a:cs typeface="Avenir Book" charset="0"/>
              </a:rPr>
              <a:t>munud</a:t>
            </a:r>
            <a:r>
              <a:rPr lang="en-US" dirty="0">
                <a:latin typeface="Avenir Book" charset="0"/>
                <a:ea typeface="Avenir Book" charset="0"/>
                <a:cs typeface="Avenir Book" charset="0"/>
              </a:rPr>
              <a: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latin typeface="Avenir Book" charset="0"/>
              <a:ea typeface="Avenir Book" charset="0"/>
              <a:cs typeface="Avenir Book" charset="0"/>
            </a:endParaRPr>
          </a:p>
        </p:txBody>
      </p:sp>
      <p:pic>
        <p:nvPicPr>
          <p:cNvPr id="4" name="Picture 3">
            <a:hlinkClick r:id="rId2"/>
          </p:cNvPr>
          <p:cNvPicPr>
            <a:picLocks noChangeAspect="1"/>
          </p:cNvPicPr>
          <p:nvPr/>
        </p:nvPicPr>
        <p:blipFill>
          <a:blip r:embed="rId3"/>
          <a:stretch>
            <a:fillRect/>
          </a:stretch>
        </p:blipFill>
        <p:spPr>
          <a:xfrm>
            <a:off x="7409591" y="2161084"/>
            <a:ext cx="4408097" cy="3288105"/>
          </a:xfrm>
          <a:prstGeom prst="rect">
            <a:avLst/>
          </a:prstGeom>
        </p:spPr>
      </p:pic>
      <p:pic>
        <p:nvPicPr>
          <p:cNvPr id="6" name="Picture 5">
            <a:extLst>
              <a:ext uri="{FF2B5EF4-FFF2-40B4-BE49-F238E27FC236}">
                <a16:creationId xmlns:a16="http://schemas.microsoft.com/office/drawing/2014/main" id="{AA72A7B1-32F9-EB40-A0C0-03FD43E1EBA9}"/>
              </a:ext>
            </a:extLst>
          </p:cNvPr>
          <p:cNvPicPr>
            <a:picLocks noChangeAspect="1"/>
          </p:cNvPicPr>
          <p:nvPr/>
        </p:nvPicPr>
        <p:blipFill rotWithShape="1">
          <a:blip r:embed="rId4"/>
          <a:srcRect t="6497" b="12147"/>
          <a:stretch/>
        </p:blipFill>
        <p:spPr>
          <a:xfrm>
            <a:off x="0" y="6003738"/>
            <a:ext cx="12192000" cy="854262"/>
          </a:xfrm>
          <a:prstGeom prst="rect">
            <a:avLst/>
          </a:prstGeom>
        </p:spPr>
      </p:pic>
      <p:sp>
        <p:nvSpPr>
          <p:cNvPr id="7" name="12-Point Star 6">
            <a:extLst>
              <a:ext uri="{FF2B5EF4-FFF2-40B4-BE49-F238E27FC236}">
                <a16:creationId xmlns:a16="http://schemas.microsoft.com/office/drawing/2014/main" id="{CD04861D-5BF5-1F42-B7E3-F6F1DDA7EF33}"/>
              </a:ext>
            </a:extLst>
          </p:cNvPr>
          <p:cNvSpPr/>
          <p:nvPr/>
        </p:nvSpPr>
        <p:spPr>
          <a:xfrm>
            <a:off x="5559048" y="-352904"/>
            <a:ext cx="6258640" cy="3241964"/>
          </a:xfrm>
          <a:prstGeom prst="star1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Angen</a:t>
            </a:r>
            <a:r>
              <a:rPr lang="en-US" dirty="0"/>
              <a:t> </a:t>
            </a:r>
            <a:r>
              <a:rPr lang="en-US" dirty="0" err="1"/>
              <a:t>creu</a:t>
            </a:r>
            <a:r>
              <a:rPr lang="en-US" dirty="0"/>
              <a:t> Padlet</a:t>
            </a:r>
          </a:p>
        </p:txBody>
      </p:sp>
    </p:spTree>
    <p:extLst>
      <p:ext uri="{BB962C8B-B14F-4D97-AF65-F5344CB8AC3E}">
        <p14:creationId xmlns:p14="http://schemas.microsoft.com/office/powerpoint/2010/main" val="40189269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l="-17000" t="-12000" r="-16000" b="-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256" y="677720"/>
            <a:ext cx="10515600" cy="1325563"/>
          </a:xfrm>
        </p:spPr>
        <p:txBody>
          <a:bodyPr/>
          <a:lstStyle/>
          <a:p>
            <a:pPr algn="ctr"/>
            <a:r>
              <a:rPr lang="en-US" b="1" dirty="0">
                <a:solidFill>
                  <a:schemeClr val="bg1"/>
                </a:solidFill>
                <a:latin typeface="Noteworthy Light" charset="0"/>
                <a:ea typeface="Noteworthy Light" charset="0"/>
                <a:cs typeface="Noteworthy Light" charset="0"/>
              </a:rPr>
              <a:t>Pa </a:t>
            </a:r>
            <a:r>
              <a:rPr lang="en-US" b="1" dirty="0" err="1">
                <a:solidFill>
                  <a:schemeClr val="bg1"/>
                </a:solidFill>
                <a:latin typeface="Noteworthy Light" charset="0"/>
                <a:ea typeface="Noteworthy Light" charset="0"/>
                <a:cs typeface="Noteworthy Light" charset="0"/>
              </a:rPr>
              <a:t>fethodoleg</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i</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ddysgu</a:t>
            </a:r>
            <a:r>
              <a:rPr lang="en-US" b="1" dirty="0">
                <a:solidFill>
                  <a:schemeClr val="bg1"/>
                </a:solidFill>
                <a:latin typeface="Noteworthy Light" charset="0"/>
                <a:ea typeface="Noteworthy Light" charset="0"/>
                <a:cs typeface="Noteworthy Light" charset="0"/>
              </a:rPr>
              <a:t> </a:t>
            </a:r>
            <a:r>
              <a:rPr lang="en-US" b="1" dirty="0" err="1">
                <a:solidFill>
                  <a:schemeClr val="bg1"/>
                </a:solidFill>
                <a:latin typeface="Noteworthy Light" charset="0"/>
                <a:ea typeface="Noteworthy Light" charset="0"/>
                <a:cs typeface="Noteworthy Light" charset="0"/>
              </a:rPr>
              <a:t>iaith</a:t>
            </a:r>
            <a:r>
              <a:rPr lang="en-US" b="1" dirty="0">
                <a:solidFill>
                  <a:schemeClr val="bg1"/>
                </a:solidFill>
                <a:latin typeface="Noteworthy Light" charset="0"/>
                <a:ea typeface="Noteworthy Light" charset="0"/>
                <a:cs typeface="Noteworthy Light" charset="0"/>
              </a:rPr>
              <a:t>?</a:t>
            </a:r>
            <a:endParaRPr lang="en-US" i="1" dirty="0">
              <a:solidFill>
                <a:schemeClr val="bg1"/>
              </a:solidFill>
              <a:latin typeface="Noteworthy Light" charset="0"/>
              <a:ea typeface="Noteworthy Light" charset="0"/>
              <a:cs typeface="Noteworthy Light" charset="0"/>
            </a:endParaRPr>
          </a:p>
        </p:txBody>
      </p:sp>
      <p:sp>
        <p:nvSpPr>
          <p:cNvPr id="3" name="Content Placeholder 2"/>
          <p:cNvSpPr>
            <a:spLocks noGrp="1"/>
          </p:cNvSpPr>
          <p:nvPr>
            <p:ph idx="1"/>
          </p:nvPr>
        </p:nvSpPr>
        <p:spPr>
          <a:xfrm>
            <a:off x="999800" y="2144641"/>
            <a:ext cx="10196056" cy="3819740"/>
          </a:xfrm>
        </p:spPr>
        <p:txBody>
          <a:bodyPr>
            <a:normAutofit/>
          </a:bodyPr>
          <a:lstStyle/>
          <a:p>
            <a:pPr marL="0" indent="0">
              <a:buNone/>
            </a:pPr>
            <a:r>
              <a:rPr lang="cy-GB" dirty="0">
                <a:solidFill>
                  <a:schemeClr val="bg1"/>
                </a:solidFill>
                <a:latin typeface="Avenir Book" charset="0"/>
                <a:ea typeface="Avenir Book" charset="0"/>
                <a:cs typeface="Avenir Book" charset="0"/>
              </a:rPr>
              <a:t>Ystyriwch:</a:t>
            </a:r>
          </a:p>
          <a:p>
            <a:pPr lvl="0"/>
            <a:r>
              <a:rPr lang="cy-GB" b="1" dirty="0">
                <a:solidFill>
                  <a:schemeClr val="bg1"/>
                </a:solidFill>
                <a:latin typeface="Avenir Book" charset="0"/>
                <a:ea typeface="Avenir Book" charset="0"/>
                <a:cs typeface="Avenir Book" charset="0"/>
              </a:rPr>
              <a:t>Amcanion</a:t>
            </a:r>
            <a:r>
              <a:rPr lang="cy-GB" dirty="0">
                <a:solidFill>
                  <a:schemeClr val="bg1"/>
                </a:solidFill>
                <a:latin typeface="Avenir Book" charset="0"/>
                <a:ea typeface="Avenir Book" charset="0"/>
                <a:cs typeface="Avenir Book" charset="0"/>
              </a:rPr>
              <a:t> dysgu’r wers a’r unigolyn, anghenion y sefyllfa a’r unigolyn.</a:t>
            </a:r>
          </a:p>
          <a:p>
            <a:pPr lvl="0"/>
            <a:endParaRPr lang="cy-GB" sz="1600" dirty="0">
              <a:solidFill>
                <a:schemeClr val="bg1"/>
              </a:solidFill>
              <a:latin typeface="Avenir Book" charset="0"/>
              <a:ea typeface="Avenir Book" charset="0"/>
              <a:cs typeface="Avenir Book" charset="0"/>
            </a:endParaRPr>
          </a:p>
          <a:p>
            <a:pPr lvl="0"/>
            <a:r>
              <a:rPr lang="cy-GB" b="1" dirty="0">
                <a:solidFill>
                  <a:schemeClr val="bg1"/>
                </a:solidFill>
                <a:latin typeface="Avenir Book" charset="0"/>
                <a:ea typeface="Avenir Book" charset="0"/>
                <a:cs typeface="Avenir Book" charset="0"/>
              </a:rPr>
              <a:t>Cyd-destun</a:t>
            </a:r>
            <a:r>
              <a:rPr lang="cy-GB" dirty="0">
                <a:solidFill>
                  <a:schemeClr val="bg1"/>
                </a:solidFill>
                <a:latin typeface="Avenir Book" charset="0"/>
                <a:ea typeface="Avenir Book" charset="0"/>
                <a:cs typeface="Avenir Book" charset="0"/>
              </a:rPr>
              <a:t> y dysgu </a:t>
            </a:r>
          </a:p>
          <a:p>
            <a:pPr lvl="0"/>
            <a:r>
              <a:rPr lang="cy-GB" b="1" dirty="0">
                <a:solidFill>
                  <a:schemeClr val="bg1"/>
                </a:solidFill>
                <a:latin typeface="Avenir Book" charset="0"/>
                <a:ea typeface="Avenir Book" charset="0"/>
                <a:cs typeface="Avenir Book" charset="0"/>
              </a:rPr>
              <a:t>Arddulliau dysgu</a:t>
            </a:r>
            <a:r>
              <a:rPr lang="cy-GB" dirty="0">
                <a:solidFill>
                  <a:schemeClr val="bg1"/>
                </a:solidFill>
                <a:latin typeface="Avenir Book" charset="0"/>
                <a:ea typeface="Avenir Book" charset="0"/>
                <a:cs typeface="Avenir Book" charset="0"/>
              </a:rPr>
              <a:t>’r unigolyn</a:t>
            </a:r>
          </a:p>
          <a:p>
            <a:pPr marL="0" indent="0">
              <a:buNone/>
            </a:pPr>
            <a:r>
              <a:rPr lang="cy-GB" dirty="0">
                <a:solidFill>
                  <a:schemeClr val="bg1"/>
                </a:solidFill>
                <a:latin typeface="Avenir Book" charset="0"/>
                <a:ea typeface="Avenir Book" charset="0"/>
                <a:cs typeface="Avenir Book" charset="0"/>
              </a:rPr>
              <a:t> </a:t>
            </a:r>
          </a:p>
          <a:p>
            <a:endParaRPr lang="en-US" dirty="0">
              <a:solidFill>
                <a:schemeClr val="bg1"/>
              </a:solidFill>
              <a:latin typeface="Avenir Book" charset="0"/>
              <a:ea typeface="Avenir Book" charset="0"/>
              <a:cs typeface="Avenir Book" charset="0"/>
            </a:endParaRPr>
          </a:p>
        </p:txBody>
      </p:sp>
      <p:pic>
        <p:nvPicPr>
          <p:cNvPr id="4" name="Picture 3">
            <a:extLst>
              <a:ext uri="{FF2B5EF4-FFF2-40B4-BE49-F238E27FC236}">
                <a16:creationId xmlns:a16="http://schemas.microsoft.com/office/drawing/2014/main" id="{28010750-0E82-3542-911C-21744FF6A669}"/>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84208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39"/>
            <a:ext cx="10515600" cy="1325563"/>
          </a:xfrm>
        </p:spPr>
        <p:txBody>
          <a:bodyPr>
            <a:normAutofit/>
          </a:bodyPr>
          <a:lstStyle/>
          <a:p>
            <a:pPr algn="ctr"/>
            <a:r>
              <a:rPr lang="en-US" sz="5400" b="1" dirty="0">
                <a:latin typeface="Noteworthy Light" charset="0"/>
                <a:ea typeface="Noteworthy Light" charset="0"/>
                <a:cs typeface="Noteworthy Light" charset="0"/>
              </a:rPr>
              <a:t>Gianfranco Conti &amp; Steve Smith</a:t>
            </a:r>
          </a:p>
        </p:txBody>
      </p:sp>
      <p:pic>
        <p:nvPicPr>
          <p:cNvPr id="3" name="Picture 2"/>
          <p:cNvPicPr>
            <a:picLocks noChangeAspect="1"/>
          </p:cNvPicPr>
          <p:nvPr/>
        </p:nvPicPr>
        <p:blipFill>
          <a:blip r:embed="rId2"/>
          <a:stretch>
            <a:fillRect/>
          </a:stretch>
        </p:blipFill>
        <p:spPr>
          <a:xfrm>
            <a:off x="4064273" y="3989767"/>
            <a:ext cx="1252574" cy="1882283"/>
          </a:xfrm>
          <a:prstGeom prst="rect">
            <a:avLst/>
          </a:prstGeom>
        </p:spPr>
      </p:pic>
      <p:pic>
        <p:nvPicPr>
          <p:cNvPr id="6" name="Picture 5"/>
          <p:cNvPicPr>
            <a:picLocks noChangeAspect="1"/>
          </p:cNvPicPr>
          <p:nvPr/>
        </p:nvPicPr>
        <p:blipFill rotWithShape="1">
          <a:blip r:embed="rId3"/>
          <a:srcRect t="6401" b="6909"/>
          <a:stretch/>
        </p:blipFill>
        <p:spPr>
          <a:xfrm>
            <a:off x="5636161" y="3989767"/>
            <a:ext cx="1430819" cy="1863975"/>
          </a:xfrm>
          <a:prstGeom prst="rect">
            <a:avLst/>
          </a:prstGeom>
        </p:spPr>
      </p:pic>
      <p:sp>
        <p:nvSpPr>
          <p:cNvPr id="7" name="Content Placeholder 2"/>
          <p:cNvSpPr>
            <a:spLocks noGrp="1"/>
          </p:cNvSpPr>
          <p:nvPr>
            <p:ph idx="1"/>
          </p:nvPr>
        </p:nvSpPr>
        <p:spPr>
          <a:xfrm>
            <a:off x="917473" y="1160284"/>
            <a:ext cx="10436327" cy="3613416"/>
          </a:xfrm>
        </p:spPr>
        <p:txBody>
          <a:bodyPr>
            <a:noAutofit/>
          </a:bodyPr>
          <a:lstStyle/>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SUT </a:t>
            </a:r>
            <a:r>
              <a:rPr lang="en-US" sz="2400" dirty="0" err="1">
                <a:ea typeface="Avenir Book" charset="0"/>
                <a:cs typeface="Avenir Book" charset="0"/>
              </a:rPr>
              <a:t>rydyn</a:t>
            </a:r>
            <a:r>
              <a:rPr lang="en-US" sz="2400" dirty="0">
                <a:ea typeface="Avenir Book" charset="0"/>
                <a:cs typeface="Avenir Book" charset="0"/>
              </a:rPr>
              <a:t> </a:t>
            </a:r>
            <a:r>
              <a:rPr lang="en-US" sz="2400" dirty="0" err="1">
                <a:ea typeface="Avenir Book" charset="0"/>
                <a:cs typeface="Avenir Book" charset="0"/>
              </a:rPr>
              <a:t>ni’n</a:t>
            </a:r>
            <a:r>
              <a:rPr lang="en-US" sz="2400" dirty="0">
                <a:ea typeface="Avenir Book" charset="0"/>
                <a:cs typeface="Avenir Book" charset="0"/>
              </a:rPr>
              <a:t> </a:t>
            </a:r>
            <a:r>
              <a:rPr lang="en-US" sz="2400" dirty="0" err="1">
                <a:ea typeface="Avenir Book" charset="0"/>
                <a:cs typeface="Avenir Book" charset="0"/>
              </a:rPr>
              <a:t>dysgu</a:t>
            </a:r>
            <a:r>
              <a:rPr lang="en-US" sz="2400" dirty="0">
                <a:ea typeface="Avenir Book" charset="0"/>
                <a:cs typeface="Avenir Book" charset="0"/>
              </a:rPr>
              <a:t>.</a:t>
            </a:r>
          </a:p>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SUT </a:t>
            </a:r>
            <a:r>
              <a:rPr lang="en-US" sz="2400" dirty="0" err="1">
                <a:ea typeface="Avenir Book" charset="0"/>
                <a:cs typeface="Avenir Book" charset="0"/>
              </a:rPr>
              <a:t>rydyn</a:t>
            </a:r>
            <a:r>
              <a:rPr lang="en-US" sz="2400" dirty="0">
                <a:ea typeface="Avenir Book" charset="0"/>
                <a:cs typeface="Avenir Book" charset="0"/>
              </a:rPr>
              <a:t> </a:t>
            </a:r>
            <a:r>
              <a:rPr lang="en-US" sz="2400" dirty="0" err="1">
                <a:ea typeface="Avenir Book" charset="0"/>
                <a:cs typeface="Avenir Book" charset="0"/>
              </a:rPr>
              <a:t>ni’n</a:t>
            </a:r>
            <a:r>
              <a:rPr lang="en-US" sz="2400" dirty="0">
                <a:ea typeface="Avenir Book" charset="0"/>
                <a:cs typeface="Avenir Book" charset="0"/>
              </a:rPr>
              <a:t> </a:t>
            </a:r>
            <a:r>
              <a:rPr lang="en-US" sz="2400" dirty="0" err="1">
                <a:ea typeface="Avenir Book" charset="0"/>
                <a:cs typeface="Avenir Book" charset="0"/>
              </a:rPr>
              <a:t>cofio</a:t>
            </a:r>
            <a:r>
              <a:rPr lang="en-US" sz="2400" dirty="0">
                <a:ea typeface="Avenir Book" charset="0"/>
                <a:cs typeface="Avenir Book" charset="0"/>
              </a:rPr>
              <a:t>.</a:t>
            </a:r>
          </a:p>
          <a:p>
            <a:pPr marL="0" indent="0" defTabSz="884773">
              <a:lnSpc>
                <a:spcPct val="100000"/>
              </a:lnSpc>
              <a:spcBef>
                <a:spcPts val="0"/>
              </a:spcBef>
              <a:buNone/>
              <a:defRPr/>
            </a:pP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Arbenigwyr</a:t>
            </a:r>
            <a:r>
              <a:rPr lang="en-US" sz="2400" dirty="0">
                <a:ea typeface="Avenir Book" charset="0"/>
                <a:cs typeface="Avenir Book" charset="0"/>
              </a:rPr>
              <a:t> </a:t>
            </a:r>
            <a:r>
              <a:rPr lang="en-US" sz="2400" dirty="0" err="1">
                <a:ea typeface="Avenir Book" charset="0"/>
                <a:cs typeface="Avenir Book" charset="0"/>
              </a:rPr>
              <a:t>iaith</a:t>
            </a: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Arbenigwyr</a:t>
            </a:r>
            <a:r>
              <a:rPr lang="en-US" sz="2400" dirty="0">
                <a:ea typeface="Avenir Book" charset="0"/>
                <a:cs typeface="Avenir Book" charset="0"/>
              </a:rPr>
              <a:t> </a:t>
            </a:r>
            <a:r>
              <a:rPr lang="en-US" sz="2400" dirty="0" err="1">
                <a:ea typeface="Avenir Book" charset="0"/>
                <a:cs typeface="Avenir Book" charset="0"/>
              </a:rPr>
              <a:t>addysg</a:t>
            </a:r>
            <a:endParaRPr lang="en-US" sz="2400" dirty="0">
              <a:ea typeface="Avenir Book" charset="0"/>
              <a:cs typeface="Avenir Book" charset="0"/>
            </a:endParaRPr>
          </a:p>
          <a:p>
            <a:pPr marL="0" indent="0" defTabSz="884773">
              <a:lnSpc>
                <a:spcPct val="100000"/>
              </a:lnSpc>
              <a:spcBef>
                <a:spcPts val="0"/>
              </a:spcBef>
              <a:buNone/>
              <a:defRPr/>
            </a:pPr>
            <a:endParaRPr lang="en-US" sz="2400" dirty="0">
              <a:ea typeface="Avenir Book" charset="0"/>
              <a:cs typeface="Avenir Book" charset="0"/>
            </a:endParaRPr>
          </a:p>
          <a:p>
            <a:pPr marL="0" indent="0" defTabSz="884773">
              <a:lnSpc>
                <a:spcPct val="100000"/>
              </a:lnSpc>
              <a:spcBef>
                <a:spcPts val="0"/>
              </a:spcBef>
              <a:buNone/>
              <a:defRPr/>
            </a:pPr>
            <a:r>
              <a:rPr lang="en-US" sz="2400" dirty="0" err="1">
                <a:ea typeface="Avenir Book" charset="0"/>
                <a:cs typeface="Avenir Book" charset="0"/>
              </a:rPr>
              <a:t>Maen</a:t>
            </a:r>
            <a:r>
              <a:rPr lang="en-US" sz="2400" dirty="0">
                <a:ea typeface="Avenir Book" charset="0"/>
                <a:cs typeface="Avenir Book" charset="0"/>
              </a:rPr>
              <a:t> </a:t>
            </a:r>
            <a:r>
              <a:rPr lang="en-US" sz="2400" dirty="0" err="1">
                <a:ea typeface="Avenir Book" charset="0"/>
                <a:cs typeface="Avenir Book" charset="0"/>
              </a:rPr>
              <a:t>nhw’n</a:t>
            </a:r>
            <a:r>
              <a:rPr lang="en-US" sz="2400" dirty="0">
                <a:ea typeface="Avenir Book" charset="0"/>
                <a:cs typeface="Avenir Book" charset="0"/>
              </a:rPr>
              <a:t> </a:t>
            </a:r>
            <a:r>
              <a:rPr lang="en-US" sz="2400" dirty="0" err="1">
                <a:ea typeface="Avenir Book" charset="0"/>
                <a:cs typeface="Avenir Book" charset="0"/>
              </a:rPr>
              <a:t>edrych</a:t>
            </a:r>
            <a:r>
              <a:rPr lang="en-US" sz="2400" dirty="0">
                <a:ea typeface="Avenir Book" charset="0"/>
                <a:cs typeface="Avenir Book" charset="0"/>
              </a:rPr>
              <a:t> </a:t>
            </a:r>
            <a:r>
              <a:rPr lang="en-US" sz="2400" dirty="0" err="1">
                <a:ea typeface="Avenir Book" charset="0"/>
                <a:cs typeface="Avenir Book" charset="0"/>
              </a:rPr>
              <a:t>ar</a:t>
            </a:r>
            <a:r>
              <a:rPr lang="en-US" sz="2400" dirty="0">
                <a:ea typeface="Avenir Book" charset="0"/>
                <a:cs typeface="Avenir Book" charset="0"/>
              </a:rPr>
              <a:t> y </a:t>
            </a:r>
            <a:r>
              <a:rPr lang="en-US" sz="2400" dirty="0" err="1">
                <a:ea typeface="Avenir Book" charset="0"/>
                <a:cs typeface="Avenir Book" charset="0"/>
              </a:rPr>
              <a:t>gwyddoniaeth</a:t>
            </a:r>
            <a:r>
              <a:rPr lang="en-US" sz="2400" dirty="0">
                <a:ea typeface="Avenir Book" charset="0"/>
                <a:cs typeface="Avenir Book" charset="0"/>
              </a:rPr>
              <a:t> </a:t>
            </a:r>
            <a:r>
              <a:rPr lang="en-US" sz="2400" dirty="0" err="1">
                <a:ea typeface="Avenir Book" charset="0"/>
                <a:cs typeface="Avenir Book" charset="0"/>
              </a:rPr>
              <a:t>tu</a:t>
            </a:r>
            <a:r>
              <a:rPr lang="en-US" sz="2400" dirty="0">
                <a:ea typeface="Avenir Book" charset="0"/>
                <a:cs typeface="Avenir Book" charset="0"/>
              </a:rPr>
              <a:t> </a:t>
            </a:r>
            <a:r>
              <a:rPr lang="en-US" sz="2400" dirty="0" err="1">
                <a:ea typeface="Avenir Book" charset="0"/>
                <a:cs typeface="Avenir Book" charset="0"/>
              </a:rPr>
              <a:t>ôl</a:t>
            </a:r>
            <a:r>
              <a:rPr lang="en-US" sz="2400" dirty="0">
                <a:ea typeface="Avenir Book" charset="0"/>
                <a:cs typeface="Avenir Book" charset="0"/>
              </a:rPr>
              <a:t> </a:t>
            </a:r>
            <a:r>
              <a:rPr lang="en-US" sz="2400" dirty="0" err="1">
                <a:ea typeface="Avenir Book" charset="0"/>
                <a:cs typeface="Avenir Book" charset="0"/>
              </a:rPr>
              <a:t>i’r</a:t>
            </a:r>
            <a:r>
              <a:rPr lang="en-US" sz="2400" dirty="0">
                <a:ea typeface="Avenir Book" charset="0"/>
                <a:cs typeface="Avenir Book" charset="0"/>
              </a:rPr>
              <a:t> </a:t>
            </a:r>
            <a:r>
              <a:rPr lang="en-US" sz="2400" dirty="0" err="1">
                <a:ea typeface="Avenir Book" charset="0"/>
                <a:cs typeface="Avenir Book" charset="0"/>
              </a:rPr>
              <a:t>dysgu</a:t>
            </a:r>
            <a:r>
              <a:rPr lang="en-US" sz="2400" dirty="0">
                <a:ea typeface="Avenir Book" charset="0"/>
                <a:cs typeface="Avenir Book" charset="0"/>
              </a:rPr>
              <a:t>.</a:t>
            </a:r>
          </a:p>
        </p:txBody>
      </p:sp>
      <p:sp>
        <p:nvSpPr>
          <p:cNvPr id="9" name="TextBox 8"/>
          <p:cNvSpPr txBox="1"/>
          <p:nvPr/>
        </p:nvSpPr>
        <p:spPr>
          <a:xfrm>
            <a:off x="7460845" y="4320611"/>
            <a:ext cx="4240738" cy="1169551"/>
          </a:xfrm>
          <a:prstGeom prst="rect">
            <a:avLst/>
          </a:prstGeom>
          <a:noFill/>
        </p:spPr>
        <p:txBody>
          <a:bodyPr wrap="square" rtlCol="0">
            <a:spAutoFit/>
          </a:bodyPr>
          <a:lstStyle/>
          <a:p>
            <a:r>
              <a:rPr lang="en-US" sz="1400" dirty="0" err="1"/>
              <a:t>Mae’r</a:t>
            </a:r>
            <a:r>
              <a:rPr lang="en-US" sz="1400" dirty="0"/>
              <a:t> </a:t>
            </a:r>
            <a:r>
              <a:rPr lang="en-US" sz="1400" dirty="0" err="1"/>
              <a:t>sleidiau</a:t>
            </a:r>
            <a:r>
              <a:rPr lang="en-US" sz="1400" dirty="0"/>
              <a:t> a </a:t>
            </a:r>
            <a:r>
              <a:rPr lang="en-US" sz="1400" dirty="0" err="1"/>
              <a:t>ddefnyddir</a:t>
            </a:r>
            <a:r>
              <a:rPr lang="en-US" sz="1400" dirty="0"/>
              <a:t> </a:t>
            </a:r>
            <a:r>
              <a:rPr lang="en-US" sz="1400" dirty="0" err="1"/>
              <a:t>yn</a:t>
            </a:r>
            <a:r>
              <a:rPr lang="en-US" sz="1400" dirty="0"/>
              <a:t> y PP </a:t>
            </a:r>
            <a:r>
              <a:rPr lang="en-US" sz="1400" dirty="0" err="1"/>
              <a:t>isod</a:t>
            </a:r>
            <a:r>
              <a:rPr lang="en-US" sz="1400" dirty="0"/>
              <a:t> </a:t>
            </a:r>
            <a:r>
              <a:rPr lang="en-US" sz="1400" dirty="0" err="1"/>
              <a:t>yn</a:t>
            </a:r>
            <a:r>
              <a:rPr lang="en-US" sz="1400" dirty="0"/>
              <a:t> </a:t>
            </a:r>
            <a:r>
              <a:rPr lang="en-US" sz="1400" dirty="0" err="1"/>
              <a:t>waith</a:t>
            </a:r>
            <a:r>
              <a:rPr lang="en-US" sz="1400" dirty="0"/>
              <a:t> </a:t>
            </a:r>
            <a:r>
              <a:rPr lang="en-US" sz="1400" dirty="0" err="1"/>
              <a:t>gwreiddiol</a:t>
            </a:r>
            <a:r>
              <a:rPr lang="en-US" sz="1400" dirty="0"/>
              <a:t> </a:t>
            </a:r>
            <a:r>
              <a:rPr lang="en-US" sz="1400" dirty="0" err="1"/>
              <a:t>Dr</a:t>
            </a:r>
            <a:r>
              <a:rPr lang="en-US" sz="1400" dirty="0"/>
              <a:t> Gianfranco Conti.</a:t>
            </a:r>
            <a:br>
              <a:rPr lang="en-US" sz="1400" dirty="0"/>
            </a:br>
            <a:r>
              <a:rPr lang="en-US" sz="1400" i="1" dirty="0"/>
              <a:t>The slides used in this </a:t>
            </a:r>
            <a:r>
              <a:rPr lang="en-US" sz="1400" i="1" dirty="0" err="1"/>
              <a:t>Powerpoint</a:t>
            </a:r>
            <a:r>
              <a:rPr lang="en-US" sz="1400" i="1" dirty="0"/>
              <a:t> below are the original work of Gianfranco Conti</a:t>
            </a:r>
            <a:r>
              <a:rPr lang="en-US" sz="1400" dirty="0"/>
              <a:t>.</a:t>
            </a:r>
          </a:p>
          <a:p>
            <a:r>
              <a:rPr lang="en-US" sz="1400" b="1" dirty="0"/>
              <a:t>The Language Gym.</a:t>
            </a:r>
          </a:p>
        </p:txBody>
      </p:sp>
      <p:sp>
        <p:nvSpPr>
          <p:cNvPr id="4" name="TextBox 3"/>
          <p:cNvSpPr txBox="1"/>
          <p:nvPr/>
        </p:nvSpPr>
        <p:spPr>
          <a:xfrm>
            <a:off x="330757" y="4433002"/>
            <a:ext cx="4057838" cy="369332"/>
          </a:xfrm>
          <a:prstGeom prst="rect">
            <a:avLst/>
          </a:prstGeom>
          <a:noFill/>
        </p:spPr>
        <p:txBody>
          <a:bodyPr wrap="square" lIns="91440" tIns="45720" rIns="91440" bIns="45720" rtlCol="0" anchor="t">
            <a:spAutoFit/>
          </a:bodyPr>
          <a:lstStyle/>
          <a:p>
            <a:r>
              <a:rPr lang="en-US" dirty="0">
                <a:latin typeface="Noteworthy Light"/>
                <a:ea typeface="Noteworthy Light" charset="0"/>
                <a:cs typeface="Noteworthy Light" charset="0"/>
              </a:rPr>
              <a:t>*Mae </a:t>
            </a:r>
            <a:r>
              <a:rPr lang="en-US" dirty="0" err="1">
                <a:latin typeface="Noteworthy Light"/>
                <a:ea typeface="Noteworthy Light" charset="0"/>
                <a:cs typeface="Noteworthy Light" charset="0"/>
              </a:rPr>
              <a:t>arbenigwyr</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iaith</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eraill</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ar</a:t>
            </a:r>
            <a:r>
              <a:rPr lang="en-US" dirty="0">
                <a:latin typeface="Noteworthy Light"/>
                <a:ea typeface="Noteworthy Light" charset="0"/>
                <a:cs typeface="Noteworthy Light" charset="0"/>
              </a:rPr>
              <a:t> </a:t>
            </a:r>
            <a:r>
              <a:rPr lang="en-US" dirty="0" err="1">
                <a:latin typeface="Noteworthy Light"/>
                <a:ea typeface="Noteworthy Light" charset="0"/>
                <a:cs typeface="Noteworthy Light" charset="0"/>
              </a:rPr>
              <a:t>gael</a:t>
            </a:r>
            <a:r>
              <a:rPr lang="en-US" dirty="0">
                <a:latin typeface="Noteworthy Light"/>
                <a:ea typeface="Noteworthy Light" charset="0"/>
                <a:cs typeface="Noteworthy Light" charset="0"/>
              </a:rPr>
              <a:t>!</a:t>
            </a:r>
          </a:p>
        </p:txBody>
      </p:sp>
      <p:pic>
        <p:nvPicPr>
          <p:cNvPr id="8" name="Picture 7">
            <a:extLst>
              <a:ext uri="{FF2B5EF4-FFF2-40B4-BE49-F238E27FC236}">
                <a16:creationId xmlns:a16="http://schemas.microsoft.com/office/drawing/2014/main" id="{6FDC1B65-6FB1-4E4D-A2F1-28689464A823}"/>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60200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6933" y="1493055"/>
            <a:ext cx="6203618" cy="4313774"/>
          </a:xfrm>
        </p:spPr>
      </p:pic>
      <p:sp>
        <p:nvSpPr>
          <p:cNvPr id="5" name="Title 1"/>
          <p:cNvSpPr txBox="1">
            <a:spLocks/>
          </p:cNvSpPr>
          <p:nvPr/>
        </p:nvSpPr>
        <p:spPr>
          <a:xfrm>
            <a:off x="767080" y="32448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err="1">
                <a:latin typeface="Noteworthy Light" charset="0"/>
                <a:ea typeface="Noteworthy Light" charset="0"/>
                <a:cs typeface="Noteworthy Light" charset="0"/>
              </a:rPr>
              <a:t>Cofio</a:t>
            </a:r>
            <a:r>
              <a:rPr lang="is-IS" b="1" dirty="0">
                <a:latin typeface="Noteworthy Light" charset="0"/>
                <a:ea typeface="Noteworthy Light" charset="0"/>
                <a:cs typeface="Noteworthy Light" charset="0"/>
              </a:rPr>
              <a:t>….Anghofio</a:t>
            </a:r>
          </a:p>
        </p:txBody>
      </p:sp>
      <p:sp>
        <p:nvSpPr>
          <p:cNvPr id="3" name="TextBox 2"/>
          <p:cNvSpPr txBox="1"/>
          <p:nvPr/>
        </p:nvSpPr>
        <p:spPr>
          <a:xfrm>
            <a:off x="8038488" y="940855"/>
            <a:ext cx="3386431" cy="4708981"/>
          </a:xfrm>
          <a:prstGeom prst="rect">
            <a:avLst/>
          </a:prstGeom>
          <a:noFill/>
        </p:spPr>
        <p:txBody>
          <a:bodyPr wrap="square" rtlCol="0">
            <a:spAutoFit/>
          </a:bodyPr>
          <a:lstStyle/>
          <a:p>
            <a:r>
              <a:rPr lang="en-US" sz="3000" dirty="0" err="1"/>
              <a:t>Ewch</a:t>
            </a:r>
            <a:r>
              <a:rPr lang="en-US" sz="3000" dirty="0"/>
              <a:t> </a:t>
            </a:r>
            <a:r>
              <a:rPr lang="en-US" sz="3000" dirty="0" err="1"/>
              <a:t>i</a:t>
            </a:r>
            <a:r>
              <a:rPr lang="en-US" sz="3000" dirty="0"/>
              <a:t> </a:t>
            </a:r>
            <a:r>
              <a:rPr lang="en-US" sz="3000" dirty="0" err="1"/>
              <a:t>nôl</a:t>
            </a:r>
            <a:r>
              <a:rPr lang="en-US" sz="3000" dirty="0"/>
              <a:t> darn o </a:t>
            </a:r>
            <a:r>
              <a:rPr lang="en-US" sz="3000" dirty="0" err="1"/>
              <a:t>bapur</a:t>
            </a:r>
            <a:r>
              <a:rPr lang="en-US" sz="3000" dirty="0"/>
              <a:t>. </a:t>
            </a:r>
          </a:p>
          <a:p>
            <a:r>
              <a:rPr lang="en-US" sz="3000" dirty="0" err="1"/>
              <a:t>Gwnewch</a:t>
            </a:r>
            <a:r>
              <a:rPr lang="en-US" sz="3000" dirty="0"/>
              <a:t> </a:t>
            </a:r>
            <a:r>
              <a:rPr lang="en-US" sz="3000" dirty="0" err="1"/>
              <a:t>graff</a:t>
            </a:r>
            <a:r>
              <a:rPr lang="en-US" sz="3000" dirty="0"/>
              <a:t>. </a:t>
            </a:r>
          </a:p>
          <a:p>
            <a:r>
              <a:rPr lang="en-US" sz="3000" dirty="0" err="1"/>
              <a:t>Tynnwch</a:t>
            </a:r>
            <a:r>
              <a:rPr lang="en-US" sz="3000" dirty="0"/>
              <a:t> </a:t>
            </a:r>
            <a:r>
              <a:rPr lang="en-US" sz="3000" dirty="0" err="1"/>
              <a:t>linell</a:t>
            </a:r>
            <a:r>
              <a:rPr lang="en-US" sz="3000" dirty="0"/>
              <a:t> </a:t>
            </a:r>
            <a:r>
              <a:rPr lang="en-US" sz="3000" dirty="0" err="1"/>
              <a:t>i</a:t>
            </a:r>
            <a:r>
              <a:rPr lang="en-US" sz="3000" dirty="0"/>
              <a:t> </a:t>
            </a:r>
            <a:r>
              <a:rPr lang="en-US" sz="3000" dirty="0" err="1"/>
              <a:t>ddangos</a:t>
            </a:r>
            <a:r>
              <a:rPr lang="en-US" sz="3000" dirty="0"/>
              <a:t> </a:t>
            </a:r>
            <a:r>
              <a:rPr lang="en-US" sz="3000" dirty="0" err="1"/>
              <a:t>sut</a:t>
            </a:r>
            <a:r>
              <a:rPr lang="en-US" sz="3000" dirty="0"/>
              <a:t> </a:t>
            </a:r>
            <a:r>
              <a:rPr lang="en-US" sz="3000" dirty="0" err="1"/>
              <a:t>rydyn</a:t>
            </a:r>
            <a:r>
              <a:rPr lang="en-US" sz="3000" dirty="0"/>
              <a:t> </a:t>
            </a:r>
            <a:r>
              <a:rPr lang="en-US" sz="3000" dirty="0" err="1"/>
              <a:t>ni’n</a:t>
            </a:r>
            <a:r>
              <a:rPr lang="en-US" sz="3000" dirty="0"/>
              <a:t> </a:t>
            </a:r>
            <a:r>
              <a:rPr lang="en-US" sz="3000" dirty="0" err="1"/>
              <a:t>cofio</a:t>
            </a:r>
            <a:r>
              <a:rPr lang="en-US" sz="3000" dirty="0"/>
              <a:t> / </a:t>
            </a:r>
            <a:r>
              <a:rPr lang="en-US" sz="3000" dirty="0" err="1"/>
              <a:t>colli</a:t>
            </a:r>
            <a:r>
              <a:rPr lang="en-US" sz="3000" dirty="0"/>
              <a:t> </a:t>
            </a:r>
            <a:r>
              <a:rPr lang="en-US" sz="3000" dirty="0" err="1"/>
              <a:t>gwybodaeth</a:t>
            </a:r>
            <a:r>
              <a:rPr lang="en-US" sz="3000" dirty="0"/>
              <a:t> </a:t>
            </a:r>
            <a:r>
              <a:rPr lang="en-US" sz="3000" dirty="0" err="1"/>
              <a:t>newydd</a:t>
            </a:r>
            <a:r>
              <a:rPr lang="en-US" sz="3000" dirty="0"/>
              <a:t>. </a:t>
            </a:r>
            <a:r>
              <a:rPr lang="en-US" sz="3000" dirty="0" err="1"/>
              <a:t>Dechreuwch</a:t>
            </a:r>
            <a:r>
              <a:rPr lang="en-US" sz="3000" dirty="0"/>
              <a:t> </a:t>
            </a:r>
            <a:r>
              <a:rPr lang="en-US" sz="3000" dirty="0" err="1"/>
              <a:t>ar</a:t>
            </a:r>
            <a:r>
              <a:rPr lang="en-US" sz="3000" dirty="0"/>
              <a:t> 100% </a:t>
            </a:r>
          </a:p>
        </p:txBody>
      </p:sp>
      <p:pic>
        <p:nvPicPr>
          <p:cNvPr id="6" name="Picture 5">
            <a:extLst>
              <a:ext uri="{FF2B5EF4-FFF2-40B4-BE49-F238E27FC236}">
                <a16:creationId xmlns:a16="http://schemas.microsoft.com/office/drawing/2014/main" id="{A4A43D0F-156D-2645-B389-0D562CD55CAC}"/>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7432181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55691" y="294333"/>
            <a:ext cx="8985341" cy="5189033"/>
          </a:xfrm>
          <a:prstGeom prst="rect">
            <a:avLst/>
          </a:prstGeom>
        </p:spPr>
      </p:pic>
      <p:pic>
        <p:nvPicPr>
          <p:cNvPr id="3" name="Picture 2">
            <a:extLst>
              <a:ext uri="{FF2B5EF4-FFF2-40B4-BE49-F238E27FC236}">
                <a16:creationId xmlns:a16="http://schemas.microsoft.com/office/drawing/2014/main" id="{D694818D-95D8-2D4A-AED3-AAFF41E23F6E}"/>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30434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3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0093" y="240735"/>
            <a:ext cx="10515600" cy="1325563"/>
          </a:xfrm>
        </p:spPr>
        <p:txBody>
          <a:bodyPr>
            <a:normAutofit/>
          </a:bodyPr>
          <a:lstStyle/>
          <a:p>
            <a:r>
              <a:rPr lang="en-US" sz="6600" b="1" dirty="0">
                <a:latin typeface="Noteworthy Light" charset="0"/>
                <a:ea typeface="Noteworthy Light" charset="0"/>
                <a:cs typeface="Noteworthy Light" charset="0"/>
              </a:rPr>
              <a:t>Y </a:t>
            </a:r>
            <a:r>
              <a:rPr lang="en-US" sz="6600" b="1" dirty="0" err="1">
                <a:latin typeface="Noteworthy Light" charset="0"/>
                <a:ea typeface="Noteworthy Light" charset="0"/>
                <a:cs typeface="Noteworthy Light" charset="0"/>
              </a:rPr>
              <a:t>Cof</a:t>
            </a:r>
            <a:endParaRPr lang="en-US" sz="6600" b="1" i="1" dirty="0">
              <a:latin typeface="Noteworthy Light" charset="0"/>
              <a:ea typeface="Noteworthy Light" charset="0"/>
              <a:cs typeface="Noteworthy Light" charset="0"/>
            </a:endParaRPr>
          </a:p>
        </p:txBody>
      </p:sp>
      <p:sp>
        <p:nvSpPr>
          <p:cNvPr id="4" name="Content Placeholder 2"/>
          <p:cNvSpPr txBox="1">
            <a:spLocks/>
          </p:cNvSpPr>
          <p:nvPr/>
        </p:nvSpPr>
        <p:spPr>
          <a:xfrm>
            <a:off x="460092" y="1877725"/>
            <a:ext cx="1112230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3000" dirty="0"/>
              <a:t>Mae cof tymor byr yn </a:t>
            </a:r>
            <a:r>
              <a:rPr lang="cy-GB" sz="3000" b="1" dirty="0"/>
              <a:t>rhan</a:t>
            </a:r>
            <a:r>
              <a:rPr lang="cy-GB" sz="3000" dirty="0"/>
              <a:t> o'r Cof Gweithiol - y man lle mae pethau'n cael eu storio dros dro. </a:t>
            </a:r>
          </a:p>
          <a:p>
            <a:endParaRPr lang="cy-GB" sz="3000" dirty="0"/>
          </a:p>
          <a:p>
            <a:r>
              <a:rPr lang="cy-GB" sz="3000" dirty="0"/>
              <a:t>Mae angen gwneud llawer er mwyn symud pethau i'r cof tymor hir (sy fel cabinet ffeilio / gyriant caled)</a:t>
            </a:r>
            <a:endParaRPr lang="en-US" sz="3000" dirty="0"/>
          </a:p>
        </p:txBody>
      </p:sp>
      <p:pic>
        <p:nvPicPr>
          <p:cNvPr id="5" name="Picture 4">
            <a:extLst>
              <a:ext uri="{FF2B5EF4-FFF2-40B4-BE49-F238E27FC236}">
                <a16:creationId xmlns:a16="http://schemas.microsoft.com/office/drawing/2014/main" id="{9FB98B75-001F-A24D-B6EF-35C1C8E654A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8142485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3000"/>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4861" y="135082"/>
            <a:ext cx="10515600" cy="1325563"/>
          </a:xfrm>
        </p:spPr>
        <p:txBody>
          <a:bodyPr>
            <a:normAutofit/>
          </a:bodyPr>
          <a:lstStyle/>
          <a:p>
            <a:r>
              <a:rPr lang="en-US" sz="5400" b="1" dirty="0" err="1">
                <a:latin typeface="Noteworthy Light" charset="0"/>
                <a:ea typeface="Noteworthy Light" charset="0"/>
                <a:cs typeface="Noteworthy Light" charset="0"/>
              </a:rPr>
              <a:t>Cof</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Tymor</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Byr</a:t>
            </a:r>
            <a:r>
              <a:rPr lang="en-US" sz="5400" b="1" dirty="0">
                <a:latin typeface="Noteworthy Light" charset="0"/>
                <a:ea typeface="Noteworthy Light" charset="0"/>
                <a:cs typeface="Noteworthy Light" charset="0"/>
              </a:rPr>
              <a:t> - </a:t>
            </a:r>
            <a:r>
              <a:rPr lang="en-US" sz="5400" b="1" dirty="0" err="1">
                <a:latin typeface="Noteworthy Light" charset="0"/>
                <a:ea typeface="Noteworthy Light" charset="0"/>
                <a:cs typeface="Noteworthy Light" charset="0"/>
              </a:rPr>
              <a:t>Sawl</a:t>
            </a:r>
            <a:r>
              <a:rPr lang="en-US" sz="5400" b="1" dirty="0">
                <a:latin typeface="Noteworthy Light" charset="0"/>
                <a:ea typeface="Noteworthy Light" charset="0"/>
                <a:cs typeface="Noteworthy Light" charset="0"/>
              </a:rPr>
              <a:t> </a:t>
            </a:r>
            <a:r>
              <a:rPr lang="en-US" sz="5400" b="1" dirty="0" err="1">
                <a:latin typeface="Noteworthy Light" charset="0"/>
                <a:ea typeface="Noteworthy Light" charset="0"/>
                <a:cs typeface="Noteworthy Light" charset="0"/>
              </a:rPr>
              <a:t>gair</a:t>
            </a:r>
            <a:r>
              <a:rPr lang="en-US" sz="5400" b="1" dirty="0">
                <a:latin typeface="Noteworthy Light" charset="0"/>
                <a:ea typeface="Noteworthy Light" charset="0"/>
                <a:cs typeface="Noteworthy Light" charset="0"/>
              </a:rPr>
              <a:t>?</a:t>
            </a:r>
            <a:endParaRPr lang="en-US" sz="5400" b="1" i="1" dirty="0">
              <a:latin typeface="Noteworthy Light" charset="0"/>
              <a:ea typeface="Noteworthy Light" charset="0"/>
              <a:cs typeface="Noteworthy Light" charset="0"/>
            </a:endParaRPr>
          </a:p>
        </p:txBody>
      </p:sp>
      <p:sp>
        <p:nvSpPr>
          <p:cNvPr id="3" name="Content Placeholder 2"/>
          <p:cNvSpPr>
            <a:spLocks noGrp="1"/>
          </p:cNvSpPr>
          <p:nvPr>
            <p:ph idx="1"/>
          </p:nvPr>
        </p:nvSpPr>
        <p:spPr>
          <a:xfrm>
            <a:off x="294861" y="1634911"/>
            <a:ext cx="10844614" cy="2617978"/>
          </a:xfrm>
        </p:spPr>
        <p:txBody>
          <a:bodyPr>
            <a:normAutofit fontScale="77500" lnSpcReduction="20000"/>
          </a:bodyPr>
          <a:lstStyle/>
          <a:p>
            <a:pPr>
              <a:lnSpc>
                <a:spcPct val="120000"/>
              </a:lnSpc>
            </a:pPr>
            <a:r>
              <a:rPr lang="en-US" sz="4500" dirty="0" err="1"/>
              <a:t>Lle</a:t>
            </a:r>
            <a:r>
              <a:rPr lang="en-US" sz="4500" dirty="0"/>
              <a:t> </a:t>
            </a:r>
            <a:r>
              <a:rPr lang="en-US" sz="4500" dirty="0" err="1"/>
              <a:t>storio</a:t>
            </a:r>
            <a:r>
              <a:rPr lang="en-US" sz="4500" dirty="0"/>
              <a:t> </a:t>
            </a:r>
            <a:r>
              <a:rPr lang="en-US" sz="4500" b="1" dirty="0" err="1"/>
              <a:t>bach</a:t>
            </a:r>
            <a:r>
              <a:rPr lang="en-US" sz="4500" dirty="0"/>
              <a:t>.</a:t>
            </a:r>
          </a:p>
          <a:p>
            <a:pPr>
              <a:lnSpc>
                <a:spcPct val="120000"/>
              </a:lnSpc>
            </a:pPr>
            <a:r>
              <a:rPr lang="en-US" sz="4500" dirty="0" err="1"/>
              <a:t>Ond</a:t>
            </a:r>
            <a:r>
              <a:rPr lang="en-US" sz="4500" dirty="0"/>
              <a:t> </a:t>
            </a:r>
            <a:r>
              <a:rPr lang="en-US" sz="4500" dirty="0" err="1"/>
              <a:t>yn</a:t>
            </a:r>
            <a:r>
              <a:rPr lang="en-US" sz="4500" dirty="0"/>
              <a:t> </a:t>
            </a:r>
            <a:r>
              <a:rPr lang="en-US" sz="4500" dirty="0" err="1"/>
              <a:t>gweithio’n</a:t>
            </a:r>
            <a:r>
              <a:rPr lang="en-US" sz="4500" dirty="0"/>
              <a:t> </a:t>
            </a:r>
            <a:r>
              <a:rPr lang="en-US" sz="4500" b="1" dirty="0" err="1"/>
              <a:t>galed</a:t>
            </a:r>
            <a:r>
              <a:rPr lang="en-US" sz="4500" dirty="0"/>
              <a:t>!</a:t>
            </a:r>
          </a:p>
          <a:p>
            <a:pPr>
              <a:lnSpc>
                <a:spcPct val="120000"/>
              </a:lnSpc>
            </a:pPr>
            <a:r>
              <a:rPr lang="en-US" sz="4500" dirty="0" err="1"/>
              <a:t>Rhaid</a:t>
            </a:r>
            <a:r>
              <a:rPr lang="en-US" sz="4500" dirty="0"/>
              <a:t> </a:t>
            </a:r>
            <a:r>
              <a:rPr lang="en-US" sz="4500" dirty="0" err="1"/>
              <a:t>defnyddio</a:t>
            </a:r>
            <a:r>
              <a:rPr lang="en-US" sz="4500" dirty="0"/>
              <a:t> </a:t>
            </a:r>
            <a:r>
              <a:rPr lang="en-US" sz="4500" dirty="0" err="1"/>
              <a:t>cof</a:t>
            </a:r>
            <a:r>
              <a:rPr lang="en-US" sz="4500" dirty="0"/>
              <a:t> </a:t>
            </a:r>
            <a:r>
              <a:rPr lang="en-US" sz="4500" dirty="0" err="1"/>
              <a:t>byr-dymor</a:t>
            </a:r>
            <a:r>
              <a:rPr lang="en-US" sz="4500" dirty="0"/>
              <a:t> </a:t>
            </a:r>
            <a:r>
              <a:rPr lang="en-US" sz="4500" dirty="0" err="1"/>
              <a:t>i</a:t>
            </a:r>
            <a:r>
              <a:rPr lang="en-US" sz="4500" dirty="0"/>
              <a:t> gofio </a:t>
            </a:r>
            <a:r>
              <a:rPr lang="en-US" sz="4500" dirty="0" err="1"/>
              <a:t>dechrau’r</a:t>
            </a:r>
            <a:r>
              <a:rPr lang="en-US" sz="4500" dirty="0"/>
              <a:t> </a:t>
            </a:r>
            <a:r>
              <a:rPr lang="en-US" sz="4500" dirty="0" err="1"/>
              <a:t>frawddeg</a:t>
            </a:r>
            <a:r>
              <a:rPr lang="en-US" sz="4500" dirty="0"/>
              <a:t> hon </a:t>
            </a:r>
            <a:r>
              <a:rPr lang="en-US" sz="4500" dirty="0" err="1"/>
              <a:t>tra’n</a:t>
            </a:r>
            <a:r>
              <a:rPr lang="en-US" sz="4500" dirty="0"/>
              <a:t> </a:t>
            </a:r>
            <a:r>
              <a:rPr lang="en-US" sz="4500" dirty="0" err="1"/>
              <a:t>darllen</a:t>
            </a:r>
            <a:r>
              <a:rPr lang="en-US" sz="4500" dirty="0"/>
              <a:t> y </a:t>
            </a:r>
            <a:r>
              <a:rPr lang="en-US" sz="4500" dirty="0" err="1"/>
              <a:t>diwedd</a:t>
            </a:r>
            <a:r>
              <a:rPr lang="en-US" sz="4500" dirty="0"/>
              <a:t>!</a:t>
            </a:r>
          </a:p>
          <a:p>
            <a:endParaRPr lang="en-US" dirty="0"/>
          </a:p>
        </p:txBody>
      </p:sp>
      <p:sp>
        <p:nvSpPr>
          <p:cNvPr id="5" name="TextBox 4"/>
          <p:cNvSpPr txBox="1"/>
          <p:nvPr/>
        </p:nvSpPr>
        <p:spPr>
          <a:xfrm>
            <a:off x="1816637" y="4427155"/>
            <a:ext cx="8558725" cy="1384995"/>
          </a:xfrm>
          <a:prstGeom prst="rect">
            <a:avLst/>
          </a:prstGeom>
          <a:noFill/>
        </p:spPr>
        <p:txBody>
          <a:bodyPr wrap="square" rtlCol="0">
            <a:spAutoFit/>
          </a:bodyPr>
          <a:lstStyle/>
          <a:p>
            <a:pPr algn="ctr"/>
            <a:r>
              <a:rPr lang="en-US" sz="2800" b="1" u="sng" dirty="0" err="1">
                <a:latin typeface="Noteworthy Light" charset="0"/>
                <a:ea typeface="Noteworthy Light" charset="0"/>
                <a:cs typeface="Noteworthy Light" charset="0"/>
              </a:rPr>
              <a:t>Trafodwch</a:t>
            </a:r>
            <a:r>
              <a:rPr lang="en-US" sz="2800" b="1" u="sng" dirty="0">
                <a:latin typeface="Noteworthy Light" charset="0"/>
                <a:ea typeface="Noteworthy Light" charset="0"/>
                <a:cs typeface="Noteworthy Light" charset="0"/>
              </a:rPr>
              <a:t> / Discuss:</a:t>
            </a:r>
          </a:p>
          <a:p>
            <a:pPr algn="ctr"/>
            <a:endParaRPr lang="en-US" sz="2800" dirty="0"/>
          </a:p>
          <a:p>
            <a:pPr algn="ctr"/>
            <a:r>
              <a:rPr lang="en-US" sz="2800" dirty="0" err="1"/>
              <a:t>Sawl</a:t>
            </a:r>
            <a:r>
              <a:rPr lang="en-US" sz="2800" dirty="0"/>
              <a:t> </a:t>
            </a:r>
            <a:r>
              <a:rPr lang="en-US" sz="2800" dirty="0" err="1"/>
              <a:t>eitem</a:t>
            </a:r>
            <a:r>
              <a:rPr lang="en-US" sz="2800" dirty="0"/>
              <a:t> </a:t>
            </a:r>
            <a:r>
              <a:rPr lang="en-US" sz="2800" dirty="0" err="1"/>
              <a:t>mae’r</a:t>
            </a:r>
            <a:r>
              <a:rPr lang="en-US" sz="2800" dirty="0"/>
              <a:t> </a:t>
            </a:r>
            <a:r>
              <a:rPr lang="en-US" sz="2800" dirty="0" err="1"/>
              <a:t>cof</a:t>
            </a:r>
            <a:r>
              <a:rPr lang="en-US" sz="2800" dirty="0"/>
              <a:t> </a:t>
            </a:r>
            <a:r>
              <a:rPr lang="en-US" sz="2800" dirty="0" err="1"/>
              <a:t>gweithiol</a:t>
            </a:r>
            <a:r>
              <a:rPr lang="en-US" sz="2800" dirty="0"/>
              <a:t> </a:t>
            </a:r>
            <a:r>
              <a:rPr lang="en-US" sz="2800" dirty="0" err="1"/>
              <a:t>yn</a:t>
            </a:r>
            <a:r>
              <a:rPr lang="en-US" sz="2800" dirty="0"/>
              <a:t> </a:t>
            </a:r>
            <a:r>
              <a:rPr lang="en-US" sz="2800" dirty="0" err="1"/>
              <a:t>gallu</a:t>
            </a:r>
            <a:r>
              <a:rPr lang="en-US" sz="2800" dirty="0"/>
              <a:t> dal?</a:t>
            </a:r>
          </a:p>
        </p:txBody>
      </p:sp>
      <p:pic>
        <p:nvPicPr>
          <p:cNvPr id="6" name="Picture 5">
            <a:extLst>
              <a:ext uri="{FF2B5EF4-FFF2-40B4-BE49-F238E27FC236}">
                <a16:creationId xmlns:a16="http://schemas.microsoft.com/office/drawing/2014/main" id="{EC04C151-A160-B346-BB46-2B72F06BAD5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994471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r="444"/>
          <a:stretch/>
        </p:blipFill>
        <p:spPr>
          <a:xfrm>
            <a:off x="0" y="10"/>
            <a:ext cx="12191999" cy="5988282"/>
          </a:xfrm>
          <a:prstGeom prst="rect">
            <a:avLst/>
          </a:prstGeom>
        </p:spPr>
      </p:pic>
      <p:sp>
        <p:nvSpPr>
          <p:cNvPr id="2" name="TextBox 1">
            <a:extLst>
              <a:ext uri="{FF2B5EF4-FFF2-40B4-BE49-F238E27FC236}">
                <a16:creationId xmlns:a16="http://schemas.microsoft.com/office/drawing/2014/main" id="{C96670F8-245F-AB4D-9887-7F3F4971AB92}"/>
              </a:ext>
            </a:extLst>
          </p:cNvPr>
          <p:cNvSpPr txBox="1"/>
          <p:nvPr/>
        </p:nvSpPr>
        <p:spPr>
          <a:xfrm>
            <a:off x="6095999" y="3493032"/>
            <a:ext cx="4876800" cy="2092881"/>
          </a:xfrm>
          <a:prstGeom prst="rect">
            <a:avLst/>
          </a:prstGeom>
          <a:noFill/>
        </p:spPr>
        <p:txBody>
          <a:bodyPr wrap="square" rtlCol="0">
            <a:spAutoFit/>
          </a:bodyPr>
          <a:lstStyle/>
          <a:p>
            <a:r>
              <a:rPr lang="cy-GB" sz="2600" dirty="0"/>
              <a:t>Byddwch yn ofalus i ddewis a dethol pa eirfa neu batrymau rydych chi’n eu cyflwyno achos fydd dim gobaith gan y dysgwyr i’w cofio os oes gormod!</a:t>
            </a:r>
          </a:p>
        </p:txBody>
      </p:sp>
      <p:pic>
        <p:nvPicPr>
          <p:cNvPr id="5" name="Picture 4">
            <a:extLst>
              <a:ext uri="{FF2B5EF4-FFF2-40B4-BE49-F238E27FC236}">
                <a16:creationId xmlns:a16="http://schemas.microsoft.com/office/drawing/2014/main" id="{E95ED24B-572C-7544-8846-0713B01EF419}"/>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6217273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8126" y="1279524"/>
            <a:ext cx="4869873" cy="1325563"/>
          </a:xfrm>
        </p:spPr>
        <p:txBody>
          <a:bodyPr>
            <a:normAutofit fontScale="90000"/>
          </a:bodyPr>
          <a:lstStyle/>
          <a:p>
            <a:r>
              <a:rPr lang="en-US" sz="9600" dirty="0" err="1">
                <a:latin typeface="Noteworthy Light" charset="0"/>
                <a:ea typeface="Noteworthy Light" charset="0"/>
                <a:cs typeface="Noteworthy Light" charset="0"/>
              </a:rPr>
              <a:t>Geirfa</a:t>
            </a:r>
            <a:endParaRPr lang="en-US"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E883F903-7839-BC4B-9225-7FEFAC0236A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588850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US" sz="4000" b="1">
                <a:solidFill>
                  <a:srgbClr val="FFFFFF"/>
                </a:solidFill>
                <a:latin typeface="Noteworthy Light" charset="0"/>
                <a:ea typeface="Noteworthy Light" charset="0"/>
                <a:cs typeface="Noteworthy Light" charset="0"/>
              </a:rPr>
              <a:t>Pam mae geirfa’n bwysig?</a:t>
            </a:r>
            <a:endParaRPr lang="en-US" sz="4000" i="1">
              <a:solidFill>
                <a:srgbClr val="FFFFFF"/>
              </a:solidFill>
              <a:latin typeface="Noteworthy Light" charset="0"/>
              <a:ea typeface="Noteworthy Light" charset="0"/>
              <a:cs typeface="Noteworthy Light" charset="0"/>
            </a:endParaRPr>
          </a:p>
        </p:txBody>
      </p:sp>
      <p:sp>
        <p:nvSpPr>
          <p:cNvPr id="3" name="Content Placeholder 2"/>
          <p:cNvSpPr>
            <a:spLocks noGrp="1"/>
          </p:cNvSpPr>
          <p:nvPr>
            <p:ph idx="1"/>
          </p:nvPr>
        </p:nvSpPr>
        <p:spPr>
          <a:xfrm>
            <a:off x="1424904" y="2494450"/>
            <a:ext cx="4053545" cy="3563159"/>
          </a:xfrm>
        </p:spPr>
        <p:txBody>
          <a:bodyPr>
            <a:normAutofit/>
          </a:bodyPr>
          <a:lstStyle/>
          <a:p>
            <a:pPr marL="0" marR="0" lvl="0" indent="0" defTabSz="914400" eaLnBrk="1" fontAlgn="auto" latinLnBrk="0" hangingPunct="1">
              <a:spcBef>
                <a:spcPts val="0"/>
              </a:spcBef>
              <a:spcAft>
                <a:spcPts val="600"/>
              </a:spcAft>
              <a:buClrTx/>
              <a:buSzTx/>
              <a:buFontTx/>
              <a:buNone/>
              <a:tabLst/>
              <a:defRPr/>
            </a:pPr>
            <a:r>
              <a:rPr lang="en-US" sz="2400"/>
              <a:t>Gallwch</a:t>
            </a:r>
          </a:p>
          <a:p>
            <a:pPr>
              <a:spcBef>
                <a:spcPts val="0"/>
              </a:spcBef>
              <a:spcAft>
                <a:spcPts val="600"/>
              </a:spcAft>
            </a:pPr>
            <a:r>
              <a:rPr lang="en-US" sz="2400"/>
              <a:t>gyfathrebu’n gyflymach</a:t>
            </a:r>
          </a:p>
          <a:p>
            <a:pPr>
              <a:spcBef>
                <a:spcPts val="0"/>
              </a:spcBef>
              <a:spcAft>
                <a:spcPts val="600"/>
              </a:spcAft>
            </a:pPr>
            <a:r>
              <a:rPr lang="en-US" sz="2400"/>
              <a:t>ddeall yn well</a:t>
            </a:r>
          </a:p>
          <a:p>
            <a:pPr>
              <a:spcBef>
                <a:spcPts val="0"/>
              </a:spcBef>
              <a:spcAft>
                <a:spcPts val="600"/>
              </a:spcAft>
            </a:pPr>
            <a:r>
              <a:rPr lang="en-US" sz="2400"/>
              <a:t>deimlo’n well (hunan-effeithlonrwydd)</a:t>
            </a:r>
          </a:p>
          <a:p>
            <a:pPr>
              <a:spcBef>
                <a:spcPts val="0"/>
              </a:spcBef>
              <a:spcAft>
                <a:spcPts val="600"/>
              </a:spcAft>
            </a:pPr>
            <a:r>
              <a:rPr lang="en-US" sz="2400"/>
              <a:t>ddysgu’n well</a:t>
            </a:r>
          </a:p>
        </p:txBody>
      </p:sp>
      <p:pic>
        <p:nvPicPr>
          <p:cNvPr id="6" name="Picture 5" descr="A picture containing logo&#10;&#10;Description automatically generated">
            <a:extLst>
              <a:ext uri="{FF2B5EF4-FFF2-40B4-BE49-F238E27FC236}">
                <a16:creationId xmlns:a16="http://schemas.microsoft.com/office/drawing/2014/main" id="{6047BECE-5CE8-B943-B1C2-2D4DC5DA1A48}"/>
              </a:ext>
            </a:extLst>
          </p:cNvPr>
          <p:cNvPicPr>
            <a:picLocks noChangeAspect="1"/>
          </p:cNvPicPr>
          <p:nvPr/>
        </p:nvPicPr>
        <p:blipFill rotWithShape="1">
          <a:blip r:embed="rId2"/>
          <a:srcRect l="13740" r="15844" b="2"/>
          <a:stretch/>
        </p:blipFill>
        <p:spPr>
          <a:xfrm>
            <a:off x="6098892" y="2492376"/>
            <a:ext cx="4802404" cy="3563372"/>
          </a:xfrm>
          <a:prstGeom prst="rect">
            <a:avLst/>
          </a:prstGeom>
        </p:spPr>
      </p:pic>
      <p:pic>
        <p:nvPicPr>
          <p:cNvPr id="12" name="Picture 11">
            <a:extLst>
              <a:ext uri="{FF2B5EF4-FFF2-40B4-BE49-F238E27FC236}">
                <a16:creationId xmlns:a16="http://schemas.microsoft.com/office/drawing/2014/main" id="{6683D728-36F9-C64D-B8CB-606F5EFD996E}"/>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239949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15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C983F-AEAA-7442-A822-B4B86BD4707A}"/>
              </a:ext>
            </a:extLst>
          </p:cNvPr>
          <p:cNvSpPr>
            <a:spLocks noGrp="1"/>
          </p:cNvSpPr>
          <p:nvPr>
            <p:ph type="title"/>
          </p:nvPr>
        </p:nvSpPr>
        <p:spPr>
          <a:xfrm>
            <a:off x="145999" y="99117"/>
            <a:ext cx="10515600" cy="1325563"/>
          </a:xfrm>
        </p:spPr>
        <p:txBody>
          <a:bodyPr>
            <a:normAutofit/>
          </a:bodyPr>
          <a:lstStyle/>
          <a:p>
            <a:r>
              <a:rPr lang="cy-GB" sz="5400" b="1" dirty="0">
                <a:latin typeface="Noteworthy Light" charset="0"/>
                <a:ea typeface="Noteworthy Light" charset="0"/>
                <a:cs typeface="Noteworthy Light" charset="0"/>
              </a:rPr>
              <a:t>Gwneud cysylltiadau</a:t>
            </a:r>
            <a:endParaRPr lang="cy-GB" sz="5400" b="1" i="1" dirty="0">
              <a:latin typeface="Noteworthy Light" charset="0"/>
              <a:ea typeface="Noteworthy Light" charset="0"/>
              <a:cs typeface="Noteworthy Light" charset="0"/>
            </a:endParaRPr>
          </a:p>
        </p:txBody>
      </p:sp>
      <p:sp>
        <p:nvSpPr>
          <p:cNvPr id="3" name="Content Placeholder 2">
            <a:extLst>
              <a:ext uri="{FF2B5EF4-FFF2-40B4-BE49-F238E27FC236}">
                <a16:creationId xmlns:a16="http://schemas.microsoft.com/office/drawing/2014/main" id="{DBD23767-BC56-AD4A-A458-B74FBE5BAAF1}"/>
              </a:ext>
            </a:extLst>
          </p:cNvPr>
          <p:cNvSpPr>
            <a:spLocks noGrp="1"/>
          </p:cNvSpPr>
          <p:nvPr>
            <p:ph idx="1"/>
          </p:nvPr>
        </p:nvSpPr>
        <p:spPr>
          <a:xfrm>
            <a:off x="499817" y="1424680"/>
            <a:ext cx="9807965" cy="4351338"/>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cy-GB" dirty="0"/>
              <a:t>Dysgwch eiriau </a:t>
            </a:r>
          </a:p>
          <a:p>
            <a:pPr marL="0" marR="0" lvl="0" indent="0" defTabSz="914400" eaLnBrk="1" fontAlgn="auto" latinLnBrk="0" hangingPunct="1">
              <a:lnSpc>
                <a:spcPct val="100000"/>
              </a:lnSpc>
              <a:spcBef>
                <a:spcPts val="0"/>
              </a:spcBef>
              <a:spcAft>
                <a:spcPts val="0"/>
              </a:spcAft>
              <a:buClrTx/>
              <a:buSzTx/>
              <a:buFontTx/>
              <a:buNone/>
              <a:tabLst/>
              <a:defRPr/>
            </a:pPr>
            <a:r>
              <a:rPr lang="cy-GB" dirty="0"/>
              <a:t>- mewn cyd-destun</a:t>
            </a:r>
          </a:p>
          <a:p>
            <a:pPr marR="0" lvl="0" defTabSz="914400" eaLnBrk="1" fontAlgn="auto" latinLnBrk="0" hangingPunct="1">
              <a:lnSpc>
                <a:spcPct val="100000"/>
              </a:lnSpc>
              <a:spcBef>
                <a:spcPts val="0"/>
              </a:spcBef>
              <a:spcAft>
                <a:spcPts val="0"/>
              </a:spcAft>
              <a:buClrTx/>
              <a:buSzTx/>
              <a:buFontTx/>
              <a:buChar char="-"/>
              <a:tabLst/>
              <a:defRPr/>
            </a:pPr>
            <a:r>
              <a:rPr lang="cy-GB" dirty="0"/>
              <a:t>gan ddefnyddio gwybodaeth flaenorol: ystyr/ swn y gair</a:t>
            </a:r>
          </a:p>
          <a:p>
            <a:pPr marR="0" lvl="0" defTabSz="914400" eaLnBrk="1" fontAlgn="auto" latinLnBrk="0" hangingPunct="1">
              <a:lnSpc>
                <a:spcPct val="100000"/>
              </a:lnSpc>
              <a:spcBef>
                <a:spcPts val="0"/>
              </a:spcBef>
              <a:spcAft>
                <a:spcPts val="0"/>
              </a:spcAft>
              <a:buClrTx/>
              <a:buSzTx/>
              <a:buFontTx/>
              <a:buChar char="-"/>
              <a:tabLst/>
              <a:defRPr/>
            </a:pPr>
            <a:r>
              <a:rPr lang="cy-GB" dirty="0"/>
              <a:t>gyda chyd-destun ieithyddol</a:t>
            </a:r>
          </a:p>
          <a:p>
            <a:pPr marR="0" lvl="0" defTabSz="914400" eaLnBrk="1" fontAlgn="auto" latinLnBrk="0" hangingPunct="1">
              <a:lnSpc>
                <a:spcPct val="100000"/>
              </a:lnSpc>
              <a:spcBef>
                <a:spcPts val="0"/>
              </a:spcBef>
              <a:spcAft>
                <a:spcPts val="0"/>
              </a:spcAft>
              <a:buClrTx/>
              <a:buSzTx/>
              <a:buFontTx/>
              <a:buChar char="-"/>
              <a:tabLst/>
              <a:defRPr/>
            </a:pPr>
            <a:r>
              <a:rPr lang="cy-GB" dirty="0"/>
              <a:t>gyda tharddiad y gair</a:t>
            </a:r>
          </a:p>
          <a:p>
            <a:pPr marR="0" lvl="0" defTabSz="914400" eaLnBrk="1" fontAlgn="auto" latinLnBrk="0" hangingPunct="1">
              <a:lnSpc>
                <a:spcPct val="100000"/>
              </a:lnSpc>
              <a:spcBef>
                <a:spcPts val="0"/>
              </a:spcBef>
              <a:spcAft>
                <a:spcPts val="0"/>
              </a:spcAft>
              <a:buClrTx/>
              <a:buSzTx/>
              <a:buFontTx/>
              <a:buChar char="-"/>
              <a:tabLst/>
              <a:defRPr/>
            </a:pPr>
            <a:r>
              <a:rPr lang="cy-GB" dirty="0"/>
              <a:t>gyda bachyn emosiynol</a:t>
            </a:r>
          </a:p>
          <a:p>
            <a:pPr>
              <a:lnSpc>
                <a:spcPct val="100000"/>
              </a:lnSpc>
              <a:spcBef>
                <a:spcPts val="0"/>
              </a:spcBef>
              <a:buFontTx/>
              <a:buChar char="-"/>
              <a:defRPr/>
            </a:pPr>
            <a:r>
              <a:rPr lang="cy-GB" dirty="0"/>
              <a:t>gyda llun</a:t>
            </a:r>
          </a:p>
          <a:p>
            <a:pPr marR="0" lvl="0" defTabSz="914400" eaLnBrk="1" fontAlgn="auto" latinLnBrk="0" hangingPunct="1">
              <a:lnSpc>
                <a:spcPct val="100000"/>
              </a:lnSpc>
              <a:spcBef>
                <a:spcPts val="0"/>
              </a:spcBef>
              <a:spcAft>
                <a:spcPts val="0"/>
              </a:spcAft>
              <a:buClrTx/>
              <a:buSzTx/>
              <a:buFontTx/>
              <a:buChar char="-"/>
              <a:tabLst/>
              <a:defRPr/>
            </a:pPr>
            <a:r>
              <a:rPr lang="cy-GB" dirty="0"/>
              <a:t>gyda chyd-destun lleoliad</a:t>
            </a:r>
          </a:p>
          <a:p>
            <a:pPr marR="0" lvl="0" defTabSz="914400" eaLnBrk="1" fontAlgn="auto" latinLnBrk="0" hangingPunct="1">
              <a:lnSpc>
                <a:spcPct val="100000"/>
              </a:lnSpc>
              <a:spcBef>
                <a:spcPts val="0"/>
              </a:spcBef>
              <a:spcAft>
                <a:spcPts val="0"/>
              </a:spcAft>
              <a:buClrTx/>
              <a:buSzTx/>
              <a:buFontTx/>
              <a:buChar char="-"/>
              <a:tabLst/>
              <a:defRPr/>
            </a:pPr>
            <a:r>
              <a:rPr lang="cy-GB" dirty="0"/>
              <a:t>Mewn grŵpiau</a:t>
            </a:r>
          </a:p>
        </p:txBody>
      </p:sp>
      <p:pic>
        <p:nvPicPr>
          <p:cNvPr id="4" name="Picture 3">
            <a:extLst>
              <a:ext uri="{FF2B5EF4-FFF2-40B4-BE49-F238E27FC236}">
                <a16:creationId xmlns:a16="http://schemas.microsoft.com/office/drawing/2014/main" id="{6BCB17CA-A06A-584D-B70E-D6B52BA9CED7}"/>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815634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3133" y="1401191"/>
            <a:ext cx="10515600" cy="1325563"/>
          </a:xfrm>
        </p:spPr>
        <p:txBody>
          <a:bodyPr>
            <a:noAutofit/>
          </a:bodyPr>
          <a:lstStyle/>
          <a:p>
            <a:pPr algn="ctr"/>
            <a:r>
              <a:rPr lang="en-US" sz="6000" b="1" dirty="0" err="1">
                <a:latin typeface="Noteworthy Light" charset="0"/>
                <a:ea typeface="Noteworthy Light" charset="0"/>
                <a:cs typeface="Noteworthy Light" charset="0"/>
              </a:rPr>
              <a:t>Gwrando</a:t>
            </a:r>
            <a:endParaRPr lang="en-US" sz="6000"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C111B194-7FDB-5D49-9755-3019EB1556F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4721104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B461-E0A8-C546-9235-313013183CC6}"/>
              </a:ext>
            </a:extLst>
          </p:cNvPr>
          <p:cNvSpPr>
            <a:spLocks noGrp="1"/>
          </p:cNvSpPr>
          <p:nvPr>
            <p:ph type="title"/>
          </p:nvPr>
        </p:nvSpPr>
        <p:spPr/>
        <p:txBody>
          <a:bodyPr>
            <a:normAutofit/>
          </a:bodyPr>
          <a:lstStyle/>
          <a:p>
            <a:r>
              <a:rPr lang="cy-GB" sz="6000" b="1" dirty="0">
                <a:latin typeface="Noteworthy Light" panose="02000400000000000000" pitchFamily="2" charset="77"/>
                <a:ea typeface="Noteworthy Light" panose="02000400000000000000" pitchFamily="2" charset="77"/>
              </a:rPr>
              <a:t>Sgil Sinderela</a:t>
            </a:r>
          </a:p>
        </p:txBody>
      </p:sp>
      <p:sp>
        <p:nvSpPr>
          <p:cNvPr id="4" name="Content Placeholder 3">
            <a:extLst>
              <a:ext uri="{FF2B5EF4-FFF2-40B4-BE49-F238E27FC236}">
                <a16:creationId xmlns:a16="http://schemas.microsoft.com/office/drawing/2014/main" id="{23123F89-1132-2C48-A4DB-8258C4F10369}"/>
              </a:ext>
            </a:extLst>
          </p:cNvPr>
          <p:cNvSpPr>
            <a:spLocks noGrp="1"/>
          </p:cNvSpPr>
          <p:nvPr>
            <p:ph sz="half" idx="1"/>
          </p:nvPr>
        </p:nvSpPr>
        <p:spPr>
          <a:xfrm>
            <a:off x="838199" y="1825626"/>
            <a:ext cx="7616687" cy="4702496"/>
          </a:xfrm>
        </p:spPr>
        <p:txBody>
          <a:bodyPr>
            <a:normAutofit/>
          </a:bodyPr>
          <a:lstStyle/>
          <a:p>
            <a:r>
              <a:rPr lang="cy-GB" dirty="0"/>
              <a:t>Sgil wedi’i hesgeuluso neu anghofio</a:t>
            </a:r>
          </a:p>
          <a:p>
            <a:endParaRPr lang="cy-GB" dirty="0"/>
          </a:p>
          <a:p>
            <a:r>
              <a:rPr lang="cy-GB" dirty="0"/>
              <a:t>Caiff ei defnyddio fel prawf, nid dull dysgu</a:t>
            </a:r>
          </a:p>
          <a:p>
            <a:endParaRPr lang="cy-GB" dirty="0"/>
          </a:p>
          <a:p>
            <a:r>
              <a:rPr lang="cy-GB" dirty="0"/>
              <a:t>Sensiteiddio’r dysgwyr i batrymau ffonolegol, sillafol, geiriol, morffolegol a chystrawennol.</a:t>
            </a:r>
          </a:p>
          <a:p>
            <a:endParaRPr lang="cy-GB" sz="1600" dirty="0"/>
          </a:p>
          <a:p>
            <a:r>
              <a:rPr lang="cy-GB" dirty="0"/>
              <a:t>Sgiliau-meicro</a:t>
            </a:r>
          </a:p>
          <a:p>
            <a:endParaRPr lang="cy-GB" dirty="0"/>
          </a:p>
          <a:p>
            <a:endParaRPr lang="cy-GB" dirty="0"/>
          </a:p>
          <a:p>
            <a:endParaRPr lang="cy-GB" dirty="0"/>
          </a:p>
        </p:txBody>
      </p:sp>
      <p:pic>
        <p:nvPicPr>
          <p:cNvPr id="2050" name="Picture 2" descr="mage result for cinderella transform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3756" y="195490"/>
            <a:ext cx="2697645" cy="166483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964007" y="4939836"/>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6" name="Picture 5">
            <a:extLst>
              <a:ext uri="{FF2B5EF4-FFF2-40B4-BE49-F238E27FC236}">
                <a16:creationId xmlns:a16="http://schemas.microsoft.com/office/drawing/2014/main" id="{65186368-06CE-5C4A-B3EE-338F04BAB8F8}"/>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9312070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625" y="365125"/>
            <a:ext cx="10515600" cy="1325563"/>
          </a:xfrm>
        </p:spPr>
        <p:txBody>
          <a:bodyPr>
            <a:normAutofit/>
          </a:bodyPr>
          <a:lstStyle/>
          <a:p>
            <a:r>
              <a:rPr lang="en-US" sz="6000" b="1" dirty="0">
                <a:latin typeface="Noteworthy Light" charset="0"/>
                <a:ea typeface="Noteworthy Light" charset="0"/>
                <a:cs typeface="Noteworthy Light" charset="0"/>
              </a:rPr>
              <a:t>Sut </a:t>
            </a:r>
            <a:r>
              <a:rPr lang="en-US" sz="6000" b="1" dirty="0" err="1">
                <a:latin typeface="Noteworthy Light" charset="0"/>
                <a:ea typeface="Noteworthy Light" charset="0"/>
                <a:cs typeface="Noteworthy Light" charset="0"/>
              </a:rPr>
              <a:t>mae</a:t>
            </a:r>
            <a:r>
              <a:rPr lang="en-US" sz="6000" b="1" dirty="0">
                <a:latin typeface="Noteworthy Light" charset="0"/>
                <a:ea typeface="Noteworthy Light" charset="0"/>
                <a:cs typeface="Noteworthy Light" charset="0"/>
              </a:rPr>
              <a:t> plant </a:t>
            </a:r>
            <a:r>
              <a:rPr lang="en-US" sz="6000" b="1" dirty="0" err="1">
                <a:latin typeface="Noteworthy Light" charset="0"/>
                <a:ea typeface="Noteworthy Light" charset="0"/>
                <a:cs typeface="Noteworthy Light" charset="0"/>
              </a:rPr>
              <a:t>yn</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dysgu</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siarad</a:t>
            </a:r>
            <a:r>
              <a:rPr lang="en-US" sz="6000" b="1" dirty="0">
                <a:latin typeface="Noteworthy Light" charset="0"/>
                <a:ea typeface="Noteworthy Light" charset="0"/>
                <a:cs typeface="Noteworthy Light" charset="0"/>
              </a:rPr>
              <a:t>?</a:t>
            </a:r>
            <a:endParaRPr lang="en-US" sz="6000" i="1" dirty="0">
              <a:latin typeface="Noteworthy Light" charset="0"/>
              <a:ea typeface="Noteworthy Light" charset="0"/>
              <a:cs typeface="Noteworthy Light" charset="0"/>
            </a:endParaRPr>
          </a:p>
        </p:txBody>
      </p:sp>
      <p:sp>
        <p:nvSpPr>
          <p:cNvPr id="3" name="Content Placeholder 2"/>
          <p:cNvSpPr>
            <a:spLocks noGrp="1"/>
          </p:cNvSpPr>
          <p:nvPr>
            <p:ph idx="1"/>
          </p:nvPr>
        </p:nvSpPr>
        <p:spPr>
          <a:xfrm>
            <a:off x="387625" y="2088259"/>
            <a:ext cx="11804375" cy="4351338"/>
          </a:xfrm>
        </p:spPr>
        <p:txBody>
          <a:bodyPr>
            <a:normAutofit/>
          </a:bodyPr>
          <a:lstStyle/>
          <a:p>
            <a:pPr marL="0" indent="0">
              <a:buNone/>
            </a:pPr>
            <a:r>
              <a:rPr lang="en-US" dirty="0" err="1"/>
              <a:t>Yn</a:t>
            </a:r>
            <a:r>
              <a:rPr lang="en-US" dirty="0"/>
              <a:t> </a:t>
            </a:r>
            <a:r>
              <a:rPr lang="en-US" dirty="0" err="1"/>
              <a:t>fiolegol</a:t>
            </a:r>
            <a:r>
              <a:rPr lang="en-US" dirty="0"/>
              <a:t>, </a:t>
            </a:r>
            <a:r>
              <a:rPr lang="en-US" dirty="0" err="1"/>
              <a:t>rydyn</a:t>
            </a:r>
            <a:r>
              <a:rPr lang="en-US" dirty="0"/>
              <a:t> </a:t>
            </a:r>
            <a:r>
              <a:rPr lang="en-US" dirty="0" err="1"/>
              <a:t>ni’n</a:t>
            </a:r>
            <a:r>
              <a:rPr lang="en-US" dirty="0"/>
              <a:t> </a:t>
            </a:r>
            <a:r>
              <a:rPr lang="en-US" dirty="0" err="1"/>
              <a:t>gwrando</a:t>
            </a:r>
            <a:r>
              <a:rPr lang="en-US" dirty="0"/>
              <a:t> / </a:t>
            </a:r>
            <a:r>
              <a:rPr lang="en-US" dirty="0" err="1"/>
              <a:t>clywed</a:t>
            </a:r>
            <a:r>
              <a:rPr lang="en-US" dirty="0"/>
              <a:t> </a:t>
            </a:r>
            <a:r>
              <a:rPr lang="en-US" dirty="0" err="1"/>
              <a:t>gyntaf</a:t>
            </a:r>
            <a:r>
              <a:rPr lang="en-US" dirty="0"/>
              <a:t>.</a:t>
            </a:r>
          </a:p>
          <a:p>
            <a:pPr marL="0" indent="0">
              <a:buNone/>
            </a:pPr>
            <a:br>
              <a:rPr lang="en-US" dirty="0"/>
            </a:br>
            <a:r>
              <a:rPr lang="en-US" dirty="0"/>
              <a:t>“</a:t>
            </a:r>
            <a:r>
              <a:rPr lang="en-US" dirty="0">
                <a:solidFill>
                  <a:srgbClr val="0070C0"/>
                </a:solidFill>
              </a:rPr>
              <a:t>Our brains are wired to pick up language through listening</a:t>
            </a:r>
            <a:r>
              <a:rPr lang="en-US" dirty="0"/>
              <a:t>” (GFC td 1)</a:t>
            </a:r>
          </a:p>
          <a:p>
            <a:pPr marL="0" indent="0">
              <a:buNone/>
            </a:pPr>
            <a:endParaRPr lang="en-US" dirty="0"/>
          </a:p>
          <a:p>
            <a:pPr marL="0" indent="0">
              <a:buNone/>
            </a:pPr>
            <a:r>
              <a:rPr lang="en-US" dirty="0"/>
              <a:t>Comprehensible Input (CI) first:</a:t>
            </a:r>
          </a:p>
          <a:p>
            <a:pPr marL="0" indent="0">
              <a:buNone/>
            </a:pPr>
            <a:r>
              <a:rPr lang="en-US" dirty="0" err="1"/>
              <a:t>Darllen</a:t>
            </a:r>
            <a:r>
              <a:rPr lang="en-US" dirty="0"/>
              <a:t> &gt; </a:t>
            </a:r>
            <a:r>
              <a:rPr lang="en-US" dirty="0" err="1"/>
              <a:t>Ysgrifennu</a:t>
            </a:r>
            <a:endParaRPr lang="en-US" dirty="0"/>
          </a:p>
          <a:p>
            <a:pPr marL="0" indent="0">
              <a:buNone/>
            </a:pPr>
            <a:r>
              <a:rPr lang="en-US" dirty="0" err="1"/>
              <a:t>Gwrando</a:t>
            </a:r>
            <a:r>
              <a:rPr lang="en-US" dirty="0"/>
              <a:t> &gt; </a:t>
            </a:r>
            <a:r>
              <a:rPr lang="en-US" dirty="0" err="1"/>
              <a:t>Siarad</a:t>
            </a:r>
            <a:endParaRPr lang="en-US" dirty="0"/>
          </a:p>
        </p:txBody>
      </p:sp>
      <p:sp>
        <p:nvSpPr>
          <p:cNvPr id="5" name="TextBox 4"/>
          <p:cNvSpPr txBox="1"/>
          <p:nvPr/>
        </p:nvSpPr>
        <p:spPr>
          <a:xfrm>
            <a:off x="8880784" y="5203201"/>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6" name="Picture 5">
            <a:extLst>
              <a:ext uri="{FF2B5EF4-FFF2-40B4-BE49-F238E27FC236}">
                <a16:creationId xmlns:a16="http://schemas.microsoft.com/office/drawing/2014/main" id="{47C8D790-A30F-1E43-B254-90989B4F59C1}"/>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30885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738" y="299520"/>
            <a:ext cx="10515600" cy="1325563"/>
          </a:xfrm>
        </p:spPr>
        <p:txBody>
          <a:bodyPr>
            <a:normAutofit/>
          </a:bodyPr>
          <a:lstStyle/>
          <a:p>
            <a:r>
              <a:rPr lang="en-US" sz="6000" b="1" dirty="0">
                <a:latin typeface="Noteworthy Light" charset="0"/>
                <a:ea typeface="Noteworthy Light" charset="0"/>
                <a:cs typeface="Noteworthy Light" charset="0"/>
              </a:rPr>
              <a:t>Sut </a:t>
            </a:r>
            <a:r>
              <a:rPr lang="en-US" sz="6000" b="1" dirty="0" err="1">
                <a:latin typeface="Noteworthy Light" charset="0"/>
                <a:ea typeface="Noteworthy Light" charset="0"/>
                <a:cs typeface="Noteworthy Light" charset="0"/>
              </a:rPr>
              <a:t>mae</a:t>
            </a:r>
            <a:r>
              <a:rPr lang="en-US" sz="6000" b="1" dirty="0">
                <a:latin typeface="Noteworthy Light" charset="0"/>
                <a:ea typeface="Noteworthy Light" charset="0"/>
                <a:cs typeface="Noteworthy Light" charset="0"/>
              </a:rPr>
              <a:t> </a:t>
            </a:r>
            <a:r>
              <a:rPr lang="en-US" sz="6000" b="1" dirty="0" err="1">
                <a:latin typeface="Noteworthy Light" charset="0"/>
                <a:ea typeface="Noteworthy Light" charset="0"/>
                <a:cs typeface="Noteworthy Light" charset="0"/>
              </a:rPr>
              <a:t>gwrando</a:t>
            </a:r>
            <a:r>
              <a:rPr lang="en-US" sz="6000" b="1" dirty="0">
                <a:latin typeface="Noteworthy Light" charset="0"/>
                <a:ea typeface="Noteworthy Light" charset="0"/>
                <a:cs typeface="Noteworthy Light" charset="0"/>
              </a:rPr>
              <a:t>?</a:t>
            </a:r>
            <a:endParaRPr lang="en-US" sz="6000" i="1" dirty="0">
              <a:latin typeface="Noteworthy Light" charset="0"/>
              <a:ea typeface="Noteworthy Light" charset="0"/>
              <a:cs typeface="Noteworthy Light" charset="0"/>
            </a:endParaRPr>
          </a:p>
        </p:txBody>
      </p:sp>
      <p:sp>
        <p:nvSpPr>
          <p:cNvPr id="3" name="Content Placeholder 2"/>
          <p:cNvSpPr>
            <a:spLocks noGrp="1"/>
          </p:cNvSpPr>
          <p:nvPr>
            <p:ph sz="half" idx="1"/>
          </p:nvPr>
        </p:nvSpPr>
        <p:spPr>
          <a:xfrm>
            <a:off x="838199" y="1825625"/>
            <a:ext cx="10373139" cy="4351338"/>
          </a:xfrm>
        </p:spPr>
        <p:txBody>
          <a:bodyPr>
            <a:normAutofit/>
          </a:bodyPr>
          <a:lstStyle/>
          <a:p>
            <a:r>
              <a:rPr lang="en-US" dirty="0" err="1"/>
              <a:t>Cywirdeb</a:t>
            </a:r>
            <a:r>
              <a:rPr lang="en-US" dirty="0"/>
              <a:t> + </a:t>
            </a:r>
            <a:r>
              <a:rPr lang="en-US" dirty="0" err="1"/>
              <a:t>cyflymder</a:t>
            </a:r>
            <a:r>
              <a:rPr lang="en-US" dirty="0"/>
              <a:t> + </a:t>
            </a:r>
            <a:r>
              <a:rPr lang="en-US" dirty="0" err="1"/>
              <a:t>rhuglder</a:t>
            </a:r>
            <a:endParaRPr lang="en-US" dirty="0"/>
          </a:p>
          <a:p>
            <a:endParaRPr lang="en-US" dirty="0"/>
          </a:p>
          <a:p>
            <a:r>
              <a:rPr lang="en-US" dirty="0" err="1"/>
              <a:t>Datblygu’r</a:t>
            </a:r>
            <a:r>
              <a:rPr lang="en-US" dirty="0"/>
              <a:t> </a:t>
            </a:r>
            <a:r>
              <a:rPr lang="en-US" dirty="0" err="1"/>
              <a:t>sgiliau-meicro</a:t>
            </a:r>
            <a:r>
              <a:rPr lang="en-US" dirty="0"/>
              <a:t> </a:t>
            </a:r>
            <a:r>
              <a:rPr lang="en-US" dirty="0" err="1"/>
              <a:t>drwy</a:t>
            </a:r>
            <a:r>
              <a:rPr lang="en-US" dirty="0"/>
              <a:t> </a:t>
            </a:r>
            <a:r>
              <a:rPr lang="en-US" dirty="0" err="1"/>
              <a:t>gynllunio</a:t>
            </a:r>
            <a:r>
              <a:rPr lang="en-US" dirty="0"/>
              <a:t> </a:t>
            </a:r>
            <a:r>
              <a:rPr lang="en-US" dirty="0" err="1"/>
              <a:t>gweithgareddau</a:t>
            </a:r>
            <a:r>
              <a:rPr lang="en-US" dirty="0"/>
              <a:t> </a:t>
            </a:r>
            <a:r>
              <a:rPr lang="en-US" dirty="0" err="1"/>
              <a:t>penodol</a:t>
            </a:r>
            <a:r>
              <a:rPr lang="en-US" dirty="0"/>
              <a:t>.</a:t>
            </a:r>
            <a:br>
              <a:rPr lang="en-US" dirty="0"/>
            </a:br>
            <a:endParaRPr lang="en-US" dirty="0"/>
          </a:p>
          <a:p>
            <a:r>
              <a:rPr lang="cy-GB" dirty="0"/>
              <a:t>Cyfle i SYLWI ar yr iaith </a:t>
            </a:r>
            <a:br>
              <a:rPr lang="cy-GB" dirty="0"/>
            </a:br>
            <a:endParaRPr lang="cy-GB" dirty="0"/>
          </a:p>
          <a:p>
            <a:r>
              <a:rPr lang="en-US" b="1" dirty="0"/>
              <a:t>95-98% o </a:t>
            </a:r>
            <a:r>
              <a:rPr lang="en-US" b="1" dirty="0" err="1"/>
              <a:t>iaith</a:t>
            </a:r>
            <a:r>
              <a:rPr lang="en-US" b="1" dirty="0"/>
              <a:t> </a:t>
            </a:r>
            <a:r>
              <a:rPr lang="en-US" b="1" dirty="0" err="1"/>
              <a:t>sy’n</a:t>
            </a:r>
            <a:r>
              <a:rPr lang="en-US" b="1" dirty="0"/>
              <a:t> </a:t>
            </a:r>
            <a:r>
              <a:rPr lang="en-US" b="1" dirty="0" err="1"/>
              <a:t>gyfarwydd</a:t>
            </a:r>
            <a:endParaRPr lang="cy-GB" dirty="0"/>
          </a:p>
          <a:p>
            <a:endParaRPr lang="en-US" dirty="0"/>
          </a:p>
        </p:txBody>
      </p:sp>
      <p:sp>
        <p:nvSpPr>
          <p:cNvPr id="6" name="TextBox 5"/>
          <p:cNvSpPr txBox="1"/>
          <p:nvPr/>
        </p:nvSpPr>
        <p:spPr>
          <a:xfrm>
            <a:off x="8922348" y="5233323"/>
            <a:ext cx="3137141" cy="369332"/>
          </a:xfrm>
          <a:prstGeom prst="rect">
            <a:avLst/>
          </a:prstGeom>
          <a:solidFill>
            <a:schemeClr val="accent2"/>
          </a:solidFill>
        </p:spPr>
        <p:txBody>
          <a:bodyPr wrap="none" rtlCol="0">
            <a:spAutoFit/>
          </a:bodyPr>
          <a:lstStyle/>
          <a:p>
            <a:r>
              <a:rPr lang="en-US" dirty="0"/>
              <a:t>GFC Breaking the Sound Barrier</a:t>
            </a:r>
          </a:p>
        </p:txBody>
      </p:sp>
      <p:pic>
        <p:nvPicPr>
          <p:cNvPr id="5" name="Picture 4">
            <a:extLst>
              <a:ext uri="{FF2B5EF4-FFF2-40B4-BE49-F238E27FC236}">
                <a16:creationId xmlns:a16="http://schemas.microsoft.com/office/drawing/2014/main" id="{8AFC3063-5259-A44B-841D-D32F7B4E6633}"/>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931374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F3DE7-96F3-044F-82BE-1D82DAACEC8F}"/>
              </a:ext>
            </a:extLst>
          </p:cNvPr>
          <p:cNvSpPr txBox="1">
            <a:spLocks/>
          </p:cNvSpPr>
          <p:nvPr/>
        </p:nvSpPr>
        <p:spPr>
          <a:xfrm>
            <a:off x="8377812" y="1808069"/>
            <a:ext cx="3549104" cy="2387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8000" b="1" dirty="0">
                <a:solidFill>
                  <a:srgbClr val="002060"/>
                </a:solidFill>
                <a:latin typeface="Noteworthy Light" charset="0"/>
                <a:ea typeface="Noteworthy Light" charset="0"/>
                <a:cs typeface="Noteworthy Light" charset="0"/>
              </a:rPr>
              <a:t>Beth am </a:t>
            </a:r>
            <a:r>
              <a:rPr lang="en-US" sz="8000" b="1" dirty="0" err="1">
                <a:solidFill>
                  <a:srgbClr val="002060"/>
                </a:solidFill>
                <a:latin typeface="Noteworthy Light" charset="0"/>
                <a:ea typeface="Noteworthy Light" charset="0"/>
                <a:cs typeface="Noteworthy Light" charset="0"/>
              </a:rPr>
              <a:t>egwyl</a:t>
            </a:r>
            <a:r>
              <a:rPr lang="en-US" sz="8000" b="1" dirty="0">
                <a:solidFill>
                  <a:srgbClr val="002060"/>
                </a:solidFill>
                <a:latin typeface="Noteworthy Light" charset="0"/>
                <a:ea typeface="Noteworthy Light" charset="0"/>
                <a:cs typeface="Noteworthy Light" charset="0"/>
              </a:rPr>
              <a:t>?</a:t>
            </a:r>
          </a:p>
        </p:txBody>
      </p:sp>
      <p:pic>
        <p:nvPicPr>
          <p:cNvPr id="3" name="Picture 2">
            <a:extLst>
              <a:ext uri="{FF2B5EF4-FFF2-40B4-BE49-F238E27FC236}">
                <a16:creationId xmlns:a16="http://schemas.microsoft.com/office/drawing/2014/main" id="{0368793A-B956-8E42-A2E3-94789763EA1A}"/>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4" name="Picture 3">
            <a:extLst>
              <a:ext uri="{FF2B5EF4-FFF2-40B4-BE49-F238E27FC236}">
                <a16:creationId xmlns:a16="http://schemas.microsoft.com/office/drawing/2014/main" id="{1190A2CC-7958-8044-8ED1-1DF05F9450D8}"/>
              </a:ext>
            </a:extLst>
          </p:cNvPr>
          <p:cNvPicPr>
            <a:picLocks noChangeAspect="1"/>
          </p:cNvPicPr>
          <p:nvPr/>
        </p:nvPicPr>
        <p:blipFill rotWithShape="1">
          <a:blip r:embed="rId3"/>
          <a:srcRect l="10020" r="9191"/>
          <a:stretch/>
        </p:blipFill>
        <p:spPr>
          <a:xfrm>
            <a:off x="0" y="0"/>
            <a:ext cx="8377812" cy="6003738"/>
          </a:xfrm>
          <a:prstGeom prst="rect">
            <a:avLst/>
          </a:prstGeom>
        </p:spPr>
      </p:pic>
    </p:spTree>
    <p:extLst>
      <p:ext uri="{BB962C8B-B14F-4D97-AF65-F5344CB8AC3E}">
        <p14:creationId xmlns:p14="http://schemas.microsoft.com/office/powerpoint/2010/main" val="31186843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4316" y="1460775"/>
            <a:ext cx="10515600" cy="1325563"/>
          </a:xfrm>
        </p:spPr>
        <p:txBody>
          <a:bodyPr>
            <a:normAutofit/>
          </a:bodyPr>
          <a:lstStyle/>
          <a:p>
            <a:pPr algn="ctr"/>
            <a:r>
              <a:rPr lang="en-US" sz="6000" b="1" dirty="0" err="1">
                <a:latin typeface="Noteworthy Light" charset="0"/>
                <a:ea typeface="Noteworthy Light" charset="0"/>
                <a:cs typeface="Noteworthy Light" charset="0"/>
              </a:rPr>
              <a:t>Drilio</a:t>
            </a:r>
            <a:r>
              <a:rPr lang="en-US" sz="6000" dirty="0">
                <a:latin typeface="Noteworthy Light" charset="0"/>
                <a:ea typeface="Noteworthy Light" charset="0"/>
                <a:cs typeface="Noteworthy Light" charset="0"/>
              </a:rPr>
              <a:t> </a:t>
            </a:r>
            <a:endParaRPr lang="en-US" sz="6000"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3B60BE9D-2F6E-CB41-AB9C-D0065E201835}"/>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0860649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947EF-D7B3-2044-94FD-D8FE0A4CAC8C}"/>
              </a:ext>
            </a:extLst>
          </p:cNvPr>
          <p:cNvSpPr>
            <a:spLocks noGrp="1"/>
          </p:cNvSpPr>
          <p:nvPr>
            <p:ph type="title"/>
          </p:nvPr>
        </p:nvSpPr>
        <p:spPr>
          <a:xfrm>
            <a:off x="686834" y="591344"/>
            <a:ext cx="3200400" cy="5585619"/>
          </a:xfrm>
        </p:spPr>
        <p:txBody>
          <a:bodyPr>
            <a:normAutofit/>
          </a:bodyPr>
          <a:lstStyle/>
          <a:p>
            <a:r>
              <a:rPr lang="cy-GB">
                <a:solidFill>
                  <a:srgbClr val="FFFFFF"/>
                </a:solidFill>
              </a:rPr>
              <a:t>Peidiwch â bod ofn drilio yn y sector cyfrwng Cymraeg!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5F68A62-2812-6146-B0EC-06637B7F0138}"/>
              </a:ext>
            </a:extLst>
          </p:cNvPr>
          <p:cNvSpPr>
            <a:spLocks noGrp="1"/>
          </p:cNvSpPr>
          <p:nvPr>
            <p:ph idx="1"/>
          </p:nvPr>
        </p:nvSpPr>
        <p:spPr>
          <a:xfrm>
            <a:off x="4447308" y="591344"/>
            <a:ext cx="6906491" cy="5585619"/>
          </a:xfrm>
        </p:spPr>
        <p:txBody>
          <a:bodyPr anchor="ctr">
            <a:normAutofit/>
          </a:bodyPr>
          <a:lstStyle/>
          <a:p>
            <a:pPr marL="0" indent="0">
              <a:buNone/>
            </a:pPr>
            <a:r>
              <a:rPr lang="cy-GB" dirty="0"/>
              <a:t>Mae’n bosib iawn y bydd canran uchel o’r dysgwyr yn eich dosbarthiadau yn dod o gartrefi di-Gymraeg.  </a:t>
            </a:r>
          </a:p>
          <a:p>
            <a:pPr marL="0" indent="0">
              <a:buNone/>
            </a:pPr>
            <a:endParaRPr lang="cy-GB" dirty="0"/>
          </a:p>
          <a:p>
            <a:pPr marL="0" indent="0">
              <a:buNone/>
            </a:pPr>
            <a:r>
              <a:rPr lang="cy-GB" dirty="0"/>
              <a:t>Felly, i nifer o’r dysgwyr, Cymraeg yw eu hail iaith er eu bod yn rhugl.  </a:t>
            </a:r>
          </a:p>
          <a:p>
            <a:pPr marL="0" indent="0">
              <a:buNone/>
            </a:pPr>
            <a:endParaRPr lang="cy-GB" dirty="0"/>
          </a:p>
          <a:p>
            <a:pPr marL="0" indent="0">
              <a:buNone/>
            </a:pPr>
            <a:r>
              <a:rPr lang="cy-GB" dirty="0"/>
              <a:t>Mae lle i ddrilio wrth ddysgu patrymau a geirfa newydd mewn ysgolion Cymraeg. </a:t>
            </a:r>
          </a:p>
        </p:txBody>
      </p:sp>
      <p:pic>
        <p:nvPicPr>
          <p:cNvPr id="7" name="Picture 6">
            <a:extLst>
              <a:ext uri="{FF2B5EF4-FFF2-40B4-BE49-F238E27FC236}">
                <a16:creationId xmlns:a16="http://schemas.microsoft.com/office/drawing/2014/main" id="{92108C1B-A636-2E48-BB09-A93396BCCBF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6614617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E7F2E5-3709-6849-B260-12F1D54AEF65}"/>
              </a:ext>
            </a:extLst>
          </p:cNvPr>
          <p:cNvPicPr>
            <a:picLocks noChangeAspect="1"/>
          </p:cNvPicPr>
          <p:nvPr/>
        </p:nvPicPr>
        <p:blipFill rotWithShape="1">
          <a:blip r:embed="rId2"/>
          <a:srcRect r="7404" b="47939"/>
          <a:stretch/>
        </p:blipFill>
        <p:spPr>
          <a:xfrm>
            <a:off x="2333150" y="254370"/>
            <a:ext cx="9520753" cy="5110189"/>
          </a:xfrm>
          <a:prstGeom prst="rect">
            <a:avLst/>
          </a:prstGeom>
          <a:ln w="57150">
            <a:solidFill>
              <a:srgbClr val="002060"/>
            </a:solidFill>
          </a:ln>
        </p:spPr>
      </p:pic>
      <p:sp>
        <p:nvSpPr>
          <p:cNvPr id="6" name="TextBox 5">
            <a:extLst>
              <a:ext uri="{FF2B5EF4-FFF2-40B4-BE49-F238E27FC236}">
                <a16:creationId xmlns:a16="http://schemas.microsoft.com/office/drawing/2014/main" id="{F10D7AC9-9C41-814F-BD1E-0DA8ABC46720}"/>
              </a:ext>
            </a:extLst>
          </p:cNvPr>
          <p:cNvSpPr txBox="1"/>
          <p:nvPr/>
        </p:nvSpPr>
        <p:spPr>
          <a:xfrm>
            <a:off x="9020762" y="5420694"/>
            <a:ext cx="2833141" cy="369332"/>
          </a:xfrm>
          <a:prstGeom prst="rect">
            <a:avLst/>
          </a:prstGeom>
          <a:noFill/>
        </p:spPr>
        <p:txBody>
          <a:bodyPr wrap="square" rtlCol="0">
            <a:spAutoFit/>
          </a:bodyPr>
          <a:lstStyle/>
          <a:p>
            <a:r>
              <a:rPr lang="en-US" dirty="0" err="1"/>
              <a:t>Estyn</a:t>
            </a:r>
            <a:r>
              <a:rPr lang="en-US" dirty="0"/>
              <a:t>, 2021, t. 63</a:t>
            </a:r>
          </a:p>
        </p:txBody>
      </p:sp>
      <p:pic>
        <p:nvPicPr>
          <p:cNvPr id="4" name="Picture 3">
            <a:extLst>
              <a:ext uri="{FF2B5EF4-FFF2-40B4-BE49-F238E27FC236}">
                <a16:creationId xmlns:a16="http://schemas.microsoft.com/office/drawing/2014/main" id="{0C4652B7-81A9-7343-B098-80EEC2786C95}"/>
              </a:ext>
            </a:extLst>
          </p:cNvPr>
          <p:cNvPicPr>
            <a:picLocks noChangeAspect="1"/>
          </p:cNvPicPr>
          <p:nvPr/>
        </p:nvPicPr>
        <p:blipFill>
          <a:blip r:embed="rId3"/>
          <a:stretch>
            <a:fillRect/>
          </a:stretch>
        </p:blipFill>
        <p:spPr>
          <a:xfrm>
            <a:off x="183224" y="1202257"/>
            <a:ext cx="2443598" cy="3452067"/>
          </a:xfrm>
          <a:prstGeom prst="rect">
            <a:avLst/>
          </a:prstGeom>
          <a:ln w="38100">
            <a:solidFill>
              <a:srgbClr val="002060"/>
            </a:solidFill>
          </a:ln>
        </p:spPr>
      </p:pic>
      <p:pic>
        <p:nvPicPr>
          <p:cNvPr id="7" name="Picture 6">
            <a:extLst>
              <a:ext uri="{FF2B5EF4-FFF2-40B4-BE49-F238E27FC236}">
                <a16:creationId xmlns:a16="http://schemas.microsoft.com/office/drawing/2014/main" id="{98730D9C-01C2-3F40-AE03-E90F0D929234}"/>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4052414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AE0EEC-1921-E34A-9A61-9F2D80170B62}"/>
              </a:ext>
            </a:extLst>
          </p:cNvPr>
          <p:cNvSpPr>
            <a:spLocks noGrp="1"/>
          </p:cNvSpPr>
          <p:nvPr>
            <p:ph idx="1"/>
          </p:nvPr>
        </p:nvSpPr>
        <p:spPr>
          <a:xfrm>
            <a:off x="685620" y="535443"/>
            <a:ext cx="10820760" cy="4960058"/>
          </a:xfrm>
          <a:solidFill>
            <a:schemeClr val="accent1">
              <a:lumMod val="50000"/>
            </a:schemeClr>
          </a:solidFill>
          <a:ln w="76200">
            <a:solidFill>
              <a:srgbClr val="002060"/>
            </a:solidFill>
          </a:ln>
        </p:spPr>
        <p:txBody>
          <a:bodyPr>
            <a:normAutofit/>
          </a:bodyPr>
          <a:lstStyle/>
          <a:p>
            <a:pPr marL="0" indent="0">
              <a:buNone/>
            </a:pPr>
            <a:r>
              <a:rPr lang="en-US" sz="5400" b="1" dirty="0">
                <a:solidFill>
                  <a:schemeClr val="bg1"/>
                </a:solidFill>
                <a:latin typeface="Noteworthy Light" panose="02000400000000000000" pitchFamily="2" charset="77"/>
                <a:ea typeface="Noteworthy Light" panose="02000400000000000000" pitchFamily="2" charset="77"/>
              </a:rPr>
              <a:t>Direct teaching of essential talk skills and understanding is straightforward and should be undertaken in school classrooms.</a:t>
            </a:r>
          </a:p>
          <a:p>
            <a:pPr marL="0" indent="0">
              <a:buNone/>
            </a:pPr>
            <a:endParaRPr lang="en-US" sz="4400" b="1" dirty="0">
              <a:solidFill>
                <a:schemeClr val="bg1"/>
              </a:solidFill>
              <a:latin typeface="Noteworthy Light" panose="02000400000000000000" pitchFamily="2" charset="77"/>
              <a:ea typeface="Noteworthy Light" panose="02000400000000000000" pitchFamily="2" charset="77"/>
            </a:endParaRPr>
          </a:p>
          <a:p>
            <a:pPr marL="0" indent="0" algn="r">
              <a:buNone/>
            </a:pPr>
            <a:r>
              <a:rPr lang="en-US" sz="2800" b="1" dirty="0">
                <a:solidFill>
                  <a:schemeClr val="bg1"/>
                </a:solidFill>
                <a:latin typeface="Noteworthy Light" panose="02000400000000000000" pitchFamily="2" charset="77"/>
                <a:ea typeface="Noteworthy Light" panose="02000400000000000000" pitchFamily="2" charset="77"/>
              </a:rPr>
              <a:t>(Lyn Dawes a Claire </a:t>
            </a:r>
            <a:r>
              <a:rPr lang="en-US" sz="2800" b="1" dirty="0" err="1">
                <a:solidFill>
                  <a:schemeClr val="bg1"/>
                </a:solidFill>
                <a:latin typeface="Noteworthy Light" panose="02000400000000000000" pitchFamily="2" charset="77"/>
                <a:ea typeface="Noteworthy Light" panose="02000400000000000000" pitchFamily="2" charset="77"/>
              </a:rPr>
              <a:t>Sama</a:t>
            </a:r>
            <a:r>
              <a:rPr lang="en-US" sz="2800" b="1" dirty="0">
                <a:solidFill>
                  <a:schemeClr val="bg1"/>
                </a:solidFill>
                <a:latin typeface="Noteworthy Light" panose="02000400000000000000" pitchFamily="2" charset="77"/>
                <a:ea typeface="Noteworthy Light" panose="02000400000000000000" pitchFamily="2" charset="77"/>
              </a:rPr>
              <a:t>,  TALK BOX: 1)</a:t>
            </a:r>
            <a:endParaRPr lang="en-US" sz="1100" b="1" dirty="0">
              <a:solidFill>
                <a:schemeClr val="bg1"/>
              </a:solidFill>
              <a:latin typeface="Noteworthy Light" panose="02000400000000000000" pitchFamily="2" charset="77"/>
              <a:ea typeface="Noteworthy Light" panose="02000400000000000000" pitchFamily="2" charset="77"/>
            </a:endParaRPr>
          </a:p>
        </p:txBody>
      </p:sp>
      <p:pic>
        <p:nvPicPr>
          <p:cNvPr id="5" name="Picture 4">
            <a:extLst>
              <a:ext uri="{FF2B5EF4-FFF2-40B4-BE49-F238E27FC236}">
                <a16:creationId xmlns:a16="http://schemas.microsoft.com/office/drawing/2014/main" id="{AC608F1C-85AF-6041-9A33-EC32E0D57B8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532464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873" y="196457"/>
            <a:ext cx="8229600" cy="1143000"/>
          </a:xfrm>
        </p:spPr>
        <p:txBody>
          <a:bodyPr>
            <a:normAutofit/>
          </a:bodyPr>
          <a:lstStyle/>
          <a:p>
            <a:r>
              <a:rPr lang="en-US" b="1" dirty="0">
                <a:latin typeface="Noteworthy Light" charset="0"/>
                <a:ea typeface="Noteworthy Light" charset="0"/>
                <a:cs typeface="Noteworthy Light" charset="0"/>
              </a:rPr>
              <a:t>Sut </a:t>
            </a:r>
            <a:r>
              <a:rPr lang="en-US" b="1" dirty="0" err="1">
                <a:latin typeface="Noteworthy Light" charset="0"/>
                <a:ea typeface="Noteworthy Light" charset="0"/>
                <a:cs typeface="Noteworthy Light" charset="0"/>
              </a:rPr>
              <a:t>mae</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drilio’n</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ddefnyddiol</a:t>
            </a:r>
            <a:r>
              <a:rPr lang="en-US" b="1" dirty="0">
                <a:latin typeface="Noteworthy Light" charset="0"/>
                <a:ea typeface="Noteworthy Light" charset="0"/>
                <a:cs typeface="Noteworthy Light" charset="0"/>
              </a:rPr>
              <a:t>?</a:t>
            </a:r>
            <a:endParaRPr lang="en-US" i="1" dirty="0">
              <a:latin typeface="Noteworthy Light" charset="0"/>
              <a:ea typeface="Noteworthy Light" charset="0"/>
              <a:cs typeface="Noteworthy Light"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73" y="1093124"/>
            <a:ext cx="5534891" cy="5112327"/>
          </a:xfrm>
          <a:prstGeom prst="rect">
            <a:avLst/>
          </a:prstGeom>
        </p:spPr>
      </p:pic>
      <p:sp>
        <p:nvSpPr>
          <p:cNvPr id="3" name="Content Placeholder 2"/>
          <p:cNvSpPr>
            <a:spLocks noGrp="1"/>
          </p:cNvSpPr>
          <p:nvPr>
            <p:ph idx="1"/>
          </p:nvPr>
        </p:nvSpPr>
        <p:spPr>
          <a:xfrm>
            <a:off x="580731" y="2758687"/>
            <a:ext cx="5252033" cy="2860717"/>
          </a:xfrm>
        </p:spPr>
        <p:txBody>
          <a:bodyPr>
            <a:noAutofit/>
          </a:bodyPr>
          <a:lstStyle/>
          <a:p>
            <a:r>
              <a:rPr lang="en-US" sz="1800" dirty="0" err="1"/>
              <a:t>Cywirdeb</a:t>
            </a:r>
            <a:endParaRPr lang="en-US" sz="1800" dirty="0"/>
          </a:p>
          <a:p>
            <a:r>
              <a:rPr lang="en-US" sz="1800" dirty="0" err="1"/>
              <a:t>Rhuglder</a:t>
            </a:r>
            <a:endParaRPr lang="en-US" sz="1800" dirty="0"/>
          </a:p>
          <a:p>
            <a:r>
              <a:rPr lang="en-US" sz="1800" dirty="0" err="1"/>
              <a:t>Hyder</a:t>
            </a:r>
            <a:r>
              <a:rPr lang="en-US" sz="1800" dirty="0"/>
              <a:t> </a:t>
            </a:r>
            <a:r>
              <a:rPr lang="en-US" sz="1800" dirty="0" err="1"/>
              <a:t>wrth</a:t>
            </a:r>
            <a:r>
              <a:rPr lang="en-US" sz="1800" dirty="0"/>
              <a:t> </a:t>
            </a:r>
            <a:r>
              <a:rPr lang="en-US" sz="1800" dirty="0" err="1"/>
              <a:t>gyflwyno</a:t>
            </a:r>
            <a:endParaRPr lang="en-US" sz="1800" dirty="0"/>
          </a:p>
          <a:p>
            <a:r>
              <a:rPr lang="en-US" sz="1800" dirty="0" err="1"/>
              <a:t>Awyrgylch</a:t>
            </a:r>
            <a:r>
              <a:rPr lang="en-US" sz="1800" dirty="0"/>
              <a:t> </a:t>
            </a:r>
            <a:r>
              <a:rPr lang="en-US" sz="1800" dirty="0" err="1"/>
              <a:t>ddiogel</a:t>
            </a:r>
            <a:r>
              <a:rPr lang="en-US" sz="1800" dirty="0"/>
              <a:t> </a:t>
            </a:r>
            <a:r>
              <a:rPr lang="en-US" sz="1800" dirty="0" err="1"/>
              <a:t>sy’n</a:t>
            </a:r>
            <a:r>
              <a:rPr lang="en-US" sz="1800" dirty="0"/>
              <a:t> </a:t>
            </a:r>
            <a:r>
              <a:rPr lang="en-US" sz="1800" dirty="0" err="1"/>
              <a:t>cynnwys</a:t>
            </a:r>
            <a:r>
              <a:rPr lang="en-US" sz="1800" dirty="0"/>
              <a:t> POB </a:t>
            </a:r>
            <a:r>
              <a:rPr lang="en-US" sz="1800" dirty="0" err="1"/>
              <a:t>dysgwr</a:t>
            </a:r>
            <a:r>
              <a:rPr lang="en-US" sz="1800" dirty="0"/>
              <a:t> </a:t>
            </a:r>
          </a:p>
          <a:p>
            <a:r>
              <a:rPr lang="en-US" sz="1800" dirty="0" err="1"/>
              <a:t>Yn</a:t>
            </a:r>
            <a:r>
              <a:rPr lang="en-US" sz="1800" dirty="0"/>
              <a:t> </a:t>
            </a:r>
            <a:r>
              <a:rPr lang="en-US" sz="1800" dirty="0" err="1"/>
              <a:t>rhoi</a:t>
            </a:r>
            <a:r>
              <a:rPr lang="en-US" sz="1800" dirty="0"/>
              <a:t> </a:t>
            </a:r>
            <a:r>
              <a:rPr lang="en-US" sz="1800" dirty="0" err="1"/>
              <a:t>cyfle</a:t>
            </a:r>
            <a:r>
              <a:rPr lang="en-US" sz="1800" dirty="0"/>
              <a:t> </a:t>
            </a:r>
            <a:r>
              <a:rPr lang="en-US" sz="1800" dirty="0" err="1"/>
              <a:t>i</a:t>
            </a:r>
            <a:r>
              <a:rPr lang="en-US" sz="1800" dirty="0"/>
              <a:t> </a:t>
            </a:r>
            <a:r>
              <a:rPr lang="en-US" sz="1800" dirty="0" err="1"/>
              <a:t>ddysgwyr</a:t>
            </a:r>
            <a:r>
              <a:rPr lang="en-US" sz="1800" dirty="0"/>
              <a:t> </a:t>
            </a:r>
            <a:r>
              <a:rPr lang="en-US" sz="1800" dirty="0" err="1"/>
              <a:t>glywed</a:t>
            </a:r>
            <a:r>
              <a:rPr lang="en-US" sz="1800" dirty="0"/>
              <a:t> </a:t>
            </a:r>
            <a:r>
              <a:rPr lang="en-US" sz="1800" dirty="0" err="1"/>
              <a:t>gwallau</a:t>
            </a:r>
            <a:r>
              <a:rPr lang="en-US" sz="1800" dirty="0"/>
              <a:t>, </a:t>
            </a:r>
            <a:r>
              <a:rPr lang="en-US" sz="1800" dirty="0" err="1"/>
              <a:t>codi</a:t>
            </a:r>
            <a:r>
              <a:rPr lang="en-US" sz="1800" dirty="0"/>
              <a:t> </a:t>
            </a:r>
            <a:r>
              <a:rPr lang="en-US" sz="1800" dirty="0" err="1"/>
              <a:t>ymwybyddiaeth</a:t>
            </a:r>
            <a:r>
              <a:rPr lang="en-US" sz="1800" dirty="0"/>
              <a:t> o </a:t>
            </a:r>
            <a:r>
              <a:rPr lang="en-US" sz="1800" dirty="0" err="1"/>
              <a:t>wallau</a:t>
            </a:r>
            <a:r>
              <a:rPr lang="en-US" sz="1800" dirty="0"/>
              <a:t>.</a:t>
            </a:r>
          </a:p>
          <a:p>
            <a:r>
              <a:rPr lang="en-US" sz="1800" dirty="0" err="1"/>
              <a:t>Adborth</a:t>
            </a:r>
            <a:r>
              <a:rPr lang="en-US" sz="1800" dirty="0"/>
              <a:t> di-</a:t>
            </a:r>
            <a:r>
              <a:rPr lang="en-US" sz="1800" dirty="0" err="1"/>
              <a:t>ymdroi</a:t>
            </a:r>
            <a:r>
              <a:rPr lang="en-US" sz="1800" dirty="0"/>
              <a:t> </a:t>
            </a:r>
            <a:r>
              <a:rPr lang="en-US" sz="1800" dirty="0" err="1"/>
              <a:t>gan</a:t>
            </a:r>
            <a:r>
              <a:rPr lang="en-US" sz="1800" dirty="0"/>
              <a:t> y </a:t>
            </a:r>
            <a:r>
              <a:rPr lang="en-US" sz="1800" dirty="0" err="1"/>
              <a:t>tiwtor</a:t>
            </a:r>
            <a:r>
              <a:rPr lang="en-US" sz="1800" dirty="0"/>
              <a:t> neu </a:t>
            </a:r>
            <a:r>
              <a:rPr lang="en-US" sz="1800" dirty="0" err="1"/>
              <a:t>ddysgwyr</a:t>
            </a:r>
            <a:r>
              <a:rPr lang="en-US" sz="1800" dirty="0"/>
              <a:t> </a:t>
            </a:r>
            <a:r>
              <a:rPr lang="en-US" sz="1800" dirty="0" err="1"/>
              <a:t>eraill</a:t>
            </a:r>
            <a:r>
              <a:rPr lang="en-US" sz="1800" dirty="0"/>
              <a:t>.</a:t>
            </a:r>
          </a:p>
          <a:p>
            <a:r>
              <a:rPr lang="en-US" sz="1800" dirty="0" err="1"/>
              <a:t>Yn</a:t>
            </a:r>
            <a:r>
              <a:rPr lang="en-US" sz="1800" dirty="0"/>
              <a:t> </a:t>
            </a:r>
            <a:r>
              <a:rPr lang="en-US" sz="1800" dirty="0" err="1"/>
              <a:t>bodloni</a:t>
            </a:r>
            <a:r>
              <a:rPr lang="en-US" sz="1800" dirty="0"/>
              <a:t> </a:t>
            </a:r>
            <a:r>
              <a:rPr lang="en-US" sz="1800" dirty="0" err="1"/>
              <a:t>dysgwyr</a:t>
            </a:r>
            <a:r>
              <a:rPr lang="en-US" sz="1800" dirty="0"/>
              <a:t> </a:t>
            </a:r>
            <a:r>
              <a:rPr lang="en-US" sz="1800" dirty="0" err="1"/>
              <a:t>clywedol</a:t>
            </a:r>
            <a:r>
              <a:rPr lang="en-US" sz="1800" dirty="0"/>
              <a:t>.</a:t>
            </a: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5382" y="1093124"/>
            <a:ext cx="5427518" cy="5112327"/>
          </a:xfrm>
          <a:prstGeom prst="rect">
            <a:avLst/>
          </a:prstGeom>
        </p:spPr>
      </p:pic>
      <p:sp>
        <p:nvSpPr>
          <p:cNvPr id="4" name="TextBox 3"/>
          <p:cNvSpPr txBox="1"/>
          <p:nvPr/>
        </p:nvSpPr>
        <p:spPr>
          <a:xfrm>
            <a:off x="6457010" y="2819439"/>
            <a:ext cx="4140926" cy="2739211"/>
          </a:xfrm>
          <a:prstGeom prst="rect">
            <a:avLst/>
          </a:prstGeom>
          <a:noFill/>
        </p:spPr>
        <p:txBody>
          <a:bodyPr wrap="square" rtlCol="0">
            <a:spAutoFit/>
          </a:bodyPr>
          <a:lstStyle/>
          <a:p>
            <a:pPr marL="342900" indent="-342900">
              <a:buFont typeface="Arial" charset="0"/>
              <a:buChar char="•"/>
            </a:pPr>
            <a:r>
              <a:rPr lang="en-US" sz="2400" dirty="0" err="1"/>
              <a:t>Newid</a:t>
            </a:r>
            <a:r>
              <a:rPr lang="en-US" sz="2400" dirty="0"/>
              <a:t> </a:t>
            </a:r>
            <a:r>
              <a:rPr lang="en-US" sz="2400" dirty="0" err="1"/>
              <a:t>cyflymder</a:t>
            </a:r>
            <a:r>
              <a:rPr lang="en-US" sz="2400" dirty="0"/>
              <a:t> </a:t>
            </a:r>
            <a:r>
              <a:rPr lang="en-US" sz="2400" dirty="0" err="1"/>
              <a:t>gwers</a:t>
            </a:r>
            <a:r>
              <a:rPr lang="en-US" sz="2400" dirty="0"/>
              <a:t>.</a:t>
            </a:r>
          </a:p>
          <a:p>
            <a:pPr marL="342900" indent="-342900">
              <a:buFont typeface="Arial" charset="0"/>
              <a:buChar char="•"/>
            </a:pPr>
            <a:r>
              <a:rPr lang="en-US" sz="2400" dirty="0" err="1"/>
              <a:t>Mae’n</a:t>
            </a:r>
            <a:r>
              <a:rPr lang="en-US" sz="2400" dirty="0"/>
              <a:t> </a:t>
            </a:r>
            <a:r>
              <a:rPr lang="en-US" sz="2400" dirty="0" err="1"/>
              <a:t>arf</a:t>
            </a:r>
            <a:r>
              <a:rPr lang="en-US" sz="2400" dirty="0"/>
              <a:t> </a:t>
            </a:r>
            <a:r>
              <a:rPr lang="en-US" sz="2400" dirty="0" err="1"/>
              <a:t>sy’n</a:t>
            </a:r>
            <a:r>
              <a:rPr lang="en-US" sz="2400" dirty="0"/>
              <a:t> </a:t>
            </a:r>
            <a:r>
              <a:rPr lang="en-US" sz="2400" dirty="0" err="1"/>
              <a:t>wahanol</a:t>
            </a:r>
            <a:r>
              <a:rPr lang="en-US" sz="2400" dirty="0"/>
              <a:t> </a:t>
            </a:r>
            <a:r>
              <a:rPr lang="en-US" sz="2400" dirty="0" err="1"/>
              <a:t>i</a:t>
            </a:r>
            <a:r>
              <a:rPr lang="en-US" sz="2400" dirty="0"/>
              <a:t> </a:t>
            </a:r>
            <a:r>
              <a:rPr lang="en-US" sz="2400" dirty="0" err="1"/>
              <a:t>fathau</a:t>
            </a:r>
            <a:r>
              <a:rPr lang="en-US" sz="2400" dirty="0"/>
              <a:t> </a:t>
            </a:r>
            <a:r>
              <a:rPr lang="en-US" sz="2400" dirty="0" err="1"/>
              <a:t>eraill</a:t>
            </a:r>
            <a:r>
              <a:rPr lang="en-US" sz="2400" dirty="0"/>
              <a:t> o </a:t>
            </a:r>
            <a:r>
              <a:rPr lang="en-US" sz="2400" dirty="0" err="1"/>
              <a:t>gyflwyno</a:t>
            </a:r>
            <a:r>
              <a:rPr lang="en-US" sz="2400" dirty="0"/>
              <a:t> (</a:t>
            </a:r>
            <a:r>
              <a:rPr lang="en-US" sz="2400" dirty="0" err="1"/>
              <a:t>newid</a:t>
            </a:r>
            <a:r>
              <a:rPr lang="en-US" sz="2400" dirty="0"/>
              <a:t> tempo </a:t>
            </a:r>
            <a:r>
              <a:rPr lang="en-US" sz="2400" dirty="0" err="1"/>
              <a:t>gwers</a:t>
            </a:r>
            <a:r>
              <a:rPr lang="en-US" sz="2400" dirty="0"/>
              <a:t>).</a:t>
            </a:r>
          </a:p>
          <a:p>
            <a:pPr marL="342900" indent="-342900">
              <a:buFont typeface="Arial" charset="0"/>
              <a:buChar char="•"/>
            </a:pPr>
            <a:r>
              <a:rPr lang="en-US" sz="2400" dirty="0" err="1"/>
              <a:t>Modd</a:t>
            </a:r>
            <a:r>
              <a:rPr lang="en-US" sz="2400" dirty="0"/>
              <a:t> </a:t>
            </a:r>
            <a:r>
              <a:rPr lang="en-US" sz="2400" dirty="0" err="1"/>
              <a:t>i</a:t>
            </a:r>
            <a:r>
              <a:rPr lang="en-US" sz="2400" dirty="0"/>
              <a:t> </a:t>
            </a:r>
            <a:r>
              <a:rPr lang="en-US" sz="2400" dirty="0" err="1"/>
              <a:t>gynnwys</a:t>
            </a:r>
            <a:r>
              <a:rPr lang="en-US" sz="2400" dirty="0"/>
              <a:t> POB </a:t>
            </a:r>
            <a:r>
              <a:rPr lang="en-US" sz="2400" dirty="0" err="1"/>
              <a:t>dysgwr</a:t>
            </a:r>
            <a:r>
              <a:rPr lang="en-US" sz="2400" dirty="0"/>
              <a:t> </a:t>
            </a:r>
          </a:p>
          <a:p>
            <a:pPr marL="342900" indent="-342900">
              <a:buFont typeface="Arial" charset="0"/>
              <a:buChar char="•"/>
            </a:pPr>
            <a:r>
              <a:rPr lang="en-US" sz="2400" dirty="0" err="1"/>
              <a:t>Modd</a:t>
            </a:r>
            <a:r>
              <a:rPr lang="en-US" sz="2400" dirty="0"/>
              <a:t> </a:t>
            </a:r>
            <a:r>
              <a:rPr lang="en-US" sz="2400" dirty="0" err="1"/>
              <a:t>i</a:t>
            </a:r>
            <a:r>
              <a:rPr lang="en-US" sz="2400" dirty="0"/>
              <a:t> </a:t>
            </a:r>
            <a:r>
              <a:rPr lang="en-US" sz="2400" dirty="0" err="1"/>
              <a:t>asesu’r</a:t>
            </a:r>
            <a:r>
              <a:rPr lang="en-US" sz="2400" dirty="0"/>
              <a:t> </a:t>
            </a:r>
            <a:r>
              <a:rPr lang="en-US" sz="2400" dirty="0" err="1"/>
              <a:t>dysgwyr</a:t>
            </a:r>
            <a:r>
              <a:rPr lang="en-US" sz="2400" dirty="0"/>
              <a:t> </a:t>
            </a:r>
            <a:r>
              <a:rPr lang="en-US" sz="2400" dirty="0" err="1"/>
              <a:t>yn</a:t>
            </a:r>
            <a:r>
              <a:rPr lang="en-US" sz="2400" dirty="0"/>
              <a:t> </a:t>
            </a:r>
            <a:r>
              <a:rPr lang="en-US" sz="2400" dirty="0" err="1"/>
              <a:t>ffurfiannol</a:t>
            </a:r>
            <a:r>
              <a:rPr lang="en-US" sz="2800" dirty="0"/>
              <a:t>.</a:t>
            </a:r>
            <a:endParaRPr lang="en-US" sz="2400" dirty="0"/>
          </a:p>
        </p:txBody>
      </p:sp>
      <p:pic>
        <p:nvPicPr>
          <p:cNvPr id="7" name="Picture 6">
            <a:extLst>
              <a:ext uri="{FF2B5EF4-FFF2-40B4-BE49-F238E27FC236}">
                <a16:creationId xmlns:a16="http://schemas.microsoft.com/office/drawing/2014/main" id="{EAD479E1-9113-7948-8E7F-714DBEBE1716}"/>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84975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3">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p:cTn id="3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nodeType="clickEffect">
                                  <p:stCondLst>
                                    <p:cond delay="0"/>
                                  </p:stCondLst>
                                  <p:childTnLst>
                                    <p:set>
                                      <p:cBhvr>
                                        <p:cTn id="43" dur="1" fill="hold">
                                          <p:stCondLst>
                                            <p:cond delay="0"/>
                                          </p:stCondLst>
                                        </p:cTn>
                                        <p:tgtEl>
                                          <p:spTgt spid="4">
                                            <p:txEl>
                                              <p:pRg st="0" end="0"/>
                                            </p:txEl>
                                          </p:spTgt>
                                        </p:tgtEl>
                                        <p:attrNameLst>
                                          <p:attrName>style.visibility</p:attrName>
                                        </p:attrNameLst>
                                      </p:cBhvr>
                                      <p:to>
                                        <p:strVal val="visible"/>
                                      </p:to>
                                    </p:set>
                                    <p:anim calcmode="lin" valueType="num">
                                      <p:cBhvr>
                                        <p:cTn id="44"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45"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46" dur="500"/>
                                        <p:tgtEl>
                                          <p:spTgt spid="4">
                                            <p:txEl>
                                              <p:pRg st="0" end="0"/>
                                            </p:txEl>
                                          </p:spTgt>
                                        </p:tgtEl>
                                      </p:cBhvr>
                                    </p:animEffect>
                                  </p:childTnLst>
                                </p:cTn>
                              </p:par>
                              <p:par>
                                <p:cTn id="47" presetID="53" presetClass="entr" presetSubtype="16" fill="hold" nodeType="with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p:cTn id="49"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50"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51" dur="500"/>
                                        <p:tgtEl>
                                          <p:spTgt spid="4">
                                            <p:txEl>
                                              <p:pRg st="1" end="1"/>
                                            </p:txEl>
                                          </p:spTgt>
                                        </p:tgtEl>
                                      </p:cBhvr>
                                    </p:animEffect>
                                  </p:childTnLst>
                                </p:cTn>
                              </p:par>
                              <p:par>
                                <p:cTn id="52" presetID="53" presetClass="entr" presetSubtype="16" fill="hold" nodeType="with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 calcmode="lin" valueType="num">
                                      <p:cBhvr>
                                        <p:cTn id="54"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55" dur="5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56" dur="500"/>
                                        <p:tgtEl>
                                          <p:spTgt spid="4">
                                            <p:txEl>
                                              <p:pRg st="2" end="2"/>
                                            </p:txEl>
                                          </p:spTgt>
                                        </p:tgtEl>
                                      </p:cBhvr>
                                    </p:animEffect>
                                  </p:childTnLst>
                                </p:cTn>
                              </p:par>
                              <p:par>
                                <p:cTn id="57" presetID="53" presetClass="entr" presetSubtype="16" fill="hold"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p:cTn id="59"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60" dur="5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61"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US" b="1">
                <a:solidFill>
                  <a:srgbClr val="FFFFFF"/>
                </a:solidFill>
                <a:latin typeface="Noteworthy Light" charset="0"/>
                <a:ea typeface="Noteworthy Light" charset="0"/>
                <a:cs typeface="Noteworthy Light" charset="0"/>
              </a:rPr>
              <a:t>Beth ddylwn ni ddrilio?</a:t>
            </a:r>
            <a:endParaRPr lang="en-US">
              <a:solidFill>
                <a:srgbClr val="FFFFFF"/>
              </a:solidFill>
              <a:latin typeface="Noteworthy Light" charset="0"/>
              <a:ea typeface="Noteworthy Light" charset="0"/>
              <a:cs typeface="Noteworthy Light"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err="1"/>
              <a:t>Synau</a:t>
            </a:r>
            <a:r>
              <a:rPr lang="en-US"/>
              <a:t>, </a:t>
            </a:r>
            <a:r>
              <a:rPr lang="en-US" err="1"/>
              <a:t>deuseiniaid</a:t>
            </a:r>
            <a:r>
              <a:rPr lang="en-US"/>
              <a:t>, </a:t>
            </a:r>
            <a:r>
              <a:rPr lang="en-US" err="1"/>
              <a:t>synau</a:t>
            </a:r>
            <a:r>
              <a:rPr lang="en-US"/>
              <a:t> </a:t>
            </a:r>
            <a:r>
              <a:rPr lang="en-US" err="1"/>
              <a:t>anghyfarwydd</a:t>
            </a:r>
            <a:r>
              <a:rPr lang="en-US"/>
              <a:t> </a:t>
            </a:r>
          </a:p>
          <a:p>
            <a:r>
              <a:rPr lang="en-US" err="1"/>
              <a:t>Geirfa</a:t>
            </a:r>
            <a:r>
              <a:rPr lang="en-US"/>
              <a:t> / </a:t>
            </a:r>
            <a:r>
              <a:rPr lang="en-US" err="1"/>
              <a:t>patrymau</a:t>
            </a:r>
            <a:endParaRPr lang="en-US"/>
          </a:p>
          <a:p>
            <a:r>
              <a:rPr lang="en-US" err="1"/>
              <a:t>Ymadroddion</a:t>
            </a:r>
            <a:r>
              <a:rPr lang="en-US"/>
              <a:t>: </a:t>
            </a:r>
            <a:r>
              <a:rPr lang="en-US" err="1"/>
              <a:t>goslef</a:t>
            </a:r>
            <a:r>
              <a:rPr lang="en-US"/>
              <a:t> a </a:t>
            </a:r>
            <a:r>
              <a:rPr lang="en-US" err="1"/>
              <a:t>phwyslais</a:t>
            </a:r>
            <a:endParaRPr lang="en-US"/>
          </a:p>
          <a:p>
            <a:r>
              <a:rPr lang="en-US" err="1"/>
              <a:t>Idiomau</a:t>
            </a:r>
            <a:r>
              <a:rPr lang="en-US"/>
              <a:t>, </a:t>
            </a:r>
            <a:r>
              <a:rPr lang="en-US" err="1"/>
              <a:t>brawddegau</a:t>
            </a:r>
            <a:r>
              <a:rPr lang="en-US"/>
              <a:t> </a:t>
            </a:r>
            <a:r>
              <a:rPr lang="en-US" err="1"/>
              <a:t>pwyslais</a:t>
            </a:r>
            <a:r>
              <a:rPr lang="en-US"/>
              <a:t>, </a:t>
            </a:r>
            <a:r>
              <a:rPr lang="en-US" err="1"/>
              <a:t>cymalau</a:t>
            </a:r>
            <a:endParaRPr lang="en-US"/>
          </a:p>
          <a:p>
            <a:r>
              <a:rPr lang="en-US" err="1"/>
              <a:t>Ymadroddion</a:t>
            </a:r>
            <a:r>
              <a:rPr lang="en-US"/>
              <a:t> bob </a:t>
            </a:r>
            <a:r>
              <a:rPr lang="en-US" err="1"/>
              <a:t>dydd</a:t>
            </a:r>
            <a:r>
              <a:rPr lang="en-US"/>
              <a:t>.</a:t>
            </a:r>
          </a:p>
          <a:p>
            <a:r>
              <a:rPr lang="en-US" err="1"/>
              <a:t>Strwythurau</a:t>
            </a:r>
            <a:r>
              <a:rPr lang="en-US"/>
              <a:t> </a:t>
            </a:r>
            <a:r>
              <a:rPr lang="en-US" err="1"/>
              <a:t>newydd</a:t>
            </a:r>
            <a:r>
              <a:rPr lang="en-US"/>
              <a:t> </a:t>
            </a:r>
          </a:p>
          <a:p>
            <a:pPr marL="0" indent="0">
              <a:spcBef>
                <a:spcPts val="0"/>
              </a:spcBef>
              <a:buNone/>
              <a:defRPr/>
            </a:pPr>
            <a:endParaRPr lang="en-US"/>
          </a:p>
        </p:txBody>
      </p:sp>
      <p:pic>
        <p:nvPicPr>
          <p:cNvPr id="7" name="Picture 6">
            <a:extLst>
              <a:ext uri="{FF2B5EF4-FFF2-40B4-BE49-F238E27FC236}">
                <a16:creationId xmlns:a16="http://schemas.microsoft.com/office/drawing/2014/main" id="{22F4AAD4-E1CD-424B-9AD6-3004BB6956B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4796090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Noteworthy Light" charset="0"/>
                <a:ea typeface="Noteworthy Light" charset="0"/>
                <a:cs typeface="Noteworthy Light" charset="0"/>
              </a:rPr>
              <a:t>Pryd dylwn ni ddrilio?</a:t>
            </a:r>
            <a:endParaRPr lang="en-US">
              <a:solidFill>
                <a:srgbClr val="FFFFFF"/>
              </a:solidFill>
              <a:latin typeface="Noteworthy Light" charset="0"/>
              <a:ea typeface="Noteworthy Light" charset="0"/>
              <a:cs typeface="Noteworthy Light" charset="0"/>
            </a:endParaRP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err="1"/>
              <a:t>Ar</a:t>
            </a:r>
            <a:r>
              <a:rPr lang="en-US"/>
              <a:t> </a:t>
            </a:r>
            <a:r>
              <a:rPr lang="en-US" err="1"/>
              <a:t>ddechrau</a:t>
            </a:r>
            <a:r>
              <a:rPr lang="en-US"/>
              <a:t> </a:t>
            </a:r>
            <a:r>
              <a:rPr lang="en-US" err="1"/>
              <a:t>gwers</a:t>
            </a:r>
            <a:endParaRPr lang="en-US"/>
          </a:p>
          <a:p>
            <a:r>
              <a:rPr lang="en-US" err="1"/>
              <a:t>Yng</a:t>
            </a:r>
            <a:r>
              <a:rPr lang="en-US"/>
              <a:t> </a:t>
            </a:r>
            <a:r>
              <a:rPr lang="en-US" err="1"/>
              <a:t>nghanol</a:t>
            </a:r>
            <a:r>
              <a:rPr lang="en-US"/>
              <a:t> </a:t>
            </a:r>
            <a:r>
              <a:rPr lang="en-US" err="1"/>
              <a:t>gwers</a:t>
            </a:r>
            <a:endParaRPr lang="en-US"/>
          </a:p>
          <a:p>
            <a:r>
              <a:rPr lang="en-US" err="1"/>
              <a:t>Ar</a:t>
            </a:r>
            <a:r>
              <a:rPr lang="en-US"/>
              <a:t> </a:t>
            </a:r>
            <a:r>
              <a:rPr lang="en-US" err="1"/>
              <a:t>ddiwedd</a:t>
            </a:r>
            <a:r>
              <a:rPr lang="en-US"/>
              <a:t> </a:t>
            </a:r>
            <a:r>
              <a:rPr lang="en-US" err="1"/>
              <a:t>gwers</a:t>
            </a:r>
            <a:endParaRPr lang="en-US"/>
          </a:p>
          <a:p>
            <a:r>
              <a:rPr lang="en-US" err="1"/>
              <a:t>Gallwch</a:t>
            </a:r>
            <a:r>
              <a:rPr lang="en-US"/>
              <a:t> </a:t>
            </a:r>
            <a:r>
              <a:rPr lang="en-US" err="1"/>
              <a:t>gynnwys</a:t>
            </a:r>
            <a:r>
              <a:rPr lang="en-US"/>
              <a:t> </a:t>
            </a:r>
            <a:r>
              <a:rPr lang="en-US" err="1"/>
              <a:t>drilio</a:t>
            </a:r>
            <a:r>
              <a:rPr lang="en-US"/>
              <a:t> </a:t>
            </a:r>
            <a:r>
              <a:rPr lang="en-US" err="1"/>
              <a:t>yn</a:t>
            </a:r>
            <a:r>
              <a:rPr lang="en-US"/>
              <a:t> y </a:t>
            </a:r>
            <a:r>
              <a:rPr lang="en-US" err="1"/>
              <a:t>rhan</a:t>
            </a:r>
            <a:r>
              <a:rPr lang="en-US"/>
              <a:t> </a:t>
            </a:r>
            <a:r>
              <a:rPr lang="en-US" err="1"/>
              <a:t>fwyaf</a:t>
            </a:r>
            <a:r>
              <a:rPr lang="en-US"/>
              <a:t> o </a:t>
            </a:r>
            <a:r>
              <a:rPr lang="en-US" err="1"/>
              <a:t>wersi</a:t>
            </a:r>
            <a:r>
              <a:rPr lang="en-US"/>
              <a:t> </a:t>
            </a:r>
            <a:r>
              <a:rPr lang="en-US" err="1"/>
              <a:t>iaith</a:t>
            </a:r>
            <a:r>
              <a:rPr lang="en-US"/>
              <a:t> a </a:t>
            </a:r>
            <a:r>
              <a:rPr lang="en-US" err="1"/>
              <a:t>chyda’r</a:t>
            </a:r>
            <a:r>
              <a:rPr lang="en-US"/>
              <a:t> </a:t>
            </a:r>
            <a:r>
              <a:rPr lang="en-US" err="1"/>
              <a:t>rhan</a:t>
            </a:r>
            <a:r>
              <a:rPr lang="en-US"/>
              <a:t> </a:t>
            </a:r>
            <a:r>
              <a:rPr lang="en-US" err="1"/>
              <a:t>fwyaf</a:t>
            </a:r>
            <a:r>
              <a:rPr lang="en-US"/>
              <a:t> o </a:t>
            </a:r>
            <a:r>
              <a:rPr lang="en-US" err="1"/>
              <a:t>ddulliau</a:t>
            </a:r>
            <a:r>
              <a:rPr lang="en-US"/>
              <a:t>.</a:t>
            </a:r>
          </a:p>
          <a:p>
            <a:endParaRPr lang="en-US" dirty="0"/>
          </a:p>
        </p:txBody>
      </p:sp>
      <p:pic>
        <p:nvPicPr>
          <p:cNvPr id="7" name="Picture 6">
            <a:extLst>
              <a:ext uri="{FF2B5EF4-FFF2-40B4-BE49-F238E27FC236}">
                <a16:creationId xmlns:a16="http://schemas.microsoft.com/office/drawing/2014/main" id="{F836A3B3-89AC-7E45-95C8-ACC0A3F2A5F4}"/>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851085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cy-GB" b="1">
                <a:solidFill>
                  <a:srgbClr val="FFFFFF"/>
                </a:solidFill>
                <a:latin typeface="Noteworthy Light" charset="0"/>
                <a:ea typeface="Noteworthy Light" charset="0"/>
                <a:cs typeface="Noteworthy Light" charset="0"/>
              </a:rPr>
              <a:t>Amrywio’r dril</a:t>
            </a:r>
            <a:endParaRPr lang="cy-GB" i="1">
              <a:solidFill>
                <a:srgbClr val="FFFFFF"/>
              </a:solidFill>
              <a:latin typeface="Noteworthy Light" charset="0"/>
              <a:ea typeface="Noteworthy Light" charset="0"/>
              <a:cs typeface="Noteworthy Light" charset="0"/>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79"/>
            <a:ext cx="5257799" cy="5208859"/>
          </a:xfrm>
        </p:spPr>
        <p:txBody>
          <a:bodyPr anchor="t">
            <a:normAutofit fontScale="92500" lnSpcReduction="10000"/>
          </a:bodyPr>
          <a:lstStyle/>
          <a:p>
            <a:r>
              <a:rPr lang="cy-GB" sz="2000" dirty="0"/>
              <a:t>Ail-adrodd fel grŵp</a:t>
            </a:r>
          </a:p>
          <a:p>
            <a:r>
              <a:rPr lang="cy-GB" sz="2000" dirty="0"/>
              <a:t>Newid goslef ac chryfder y llais – lleisiau dwl</a:t>
            </a:r>
          </a:p>
          <a:p>
            <a:r>
              <a:rPr lang="cy-GB" sz="2000" dirty="0"/>
              <a:t>Canu</a:t>
            </a:r>
          </a:p>
          <a:p>
            <a:r>
              <a:rPr lang="cy-GB" sz="2000" dirty="0"/>
              <a:t>Rapio</a:t>
            </a:r>
          </a:p>
          <a:p>
            <a:r>
              <a:rPr lang="cy-GB" sz="2000" dirty="0"/>
              <a:t>Taflu pêl  - C &amp; A</a:t>
            </a:r>
          </a:p>
          <a:p>
            <a:r>
              <a:rPr lang="cy-GB" sz="2000" dirty="0"/>
              <a:t>Pasio’r cwestiwn (dril cadwyn)</a:t>
            </a:r>
          </a:p>
          <a:p>
            <a:r>
              <a:rPr lang="cy-GB" sz="2000" dirty="0"/>
              <a:t>Hŵps ar y llawr i adeiladu brawddeg</a:t>
            </a:r>
          </a:p>
          <a:p>
            <a:r>
              <a:rPr lang="cy-GB" sz="2000" dirty="0"/>
              <a:t>Rhesi o bobl yn pasio hŵps</a:t>
            </a:r>
          </a:p>
          <a:p>
            <a:r>
              <a:rPr lang="cy-GB" sz="2000" dirty="0"/>
              <a:t>Gweithgareddau cymdeithasu / minglo (cyfnewid cardiau/casglu cardiau/post-its)</a:t>
            </a:r>
          </a:p>
          <a:p>
            <a:r>
              <a:rPr lang="cy-GB" sz="2000" dirty="0"/>
              <a:t>Holiadur / Dewch o hyd i rywun sy’n…</a:t>
            </a:r>
          </a:p>
          <a:p>
            <a:r>
              <a:rPr lang="cy-GB" sz="2000" dirty="0"/>
              <a:t>Bylchau gwybodaeth </a:t>
            </a:r>
          </a:p>
          <a:p>
            <a:r>
              <a:rPr lang="cy-GB" sz="2000" dirty="0"/>
              <a:t>Driliau cylch (pasio pêl/sedd wag/parasiwt)</a:t>
            </a:r>
          </a:p>
          <a:p>
            <a:r>
              <a:rPr lang="cy-GB" sz="2000" dirty="0"/>
              <a:t>Es i i’r farchnad...</a:t>
            </a:r>
          </a:p>
          <a:p>
            <a:endParaRPr lang="en-US" sz="1300" dirty="0"/>
          </a:p>
          <a:p>
            <a:endParaRPr lang="en-US" sz="13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3" name="Picture 12">
            <a:extLst>
              <a:ext uri="{FF2B5EF4-FFF2-40B4-BE49-F238E27FC236}">
                <a16:creationId xmlns:a16="http://schemas.microsoft.com/office/drawing/2014/main" id="{D9A69397-0A1F-1F49-9163-74C51D230FD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821768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2"/>
          <p:cNvSpPr txBox="1">
            <a:spLocks/>
          </p:cNvSpPr>
          <p:nvPr/>
        </p:nvSpPr>
        <p:spPr>
          <a:xfrm>
            <a:off x="4447308" y="591344"/>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Driliau sibrwd </a:t>
            </a:r>
          </a:p>
          <a:p>
            <a:r>
              <a:rPr lang="en-US"/>
              <a:t>Driliau gweiddi </a:t>
            </a:r>
          </a:p>
          <a:p>
            <a:r>
              <a:rPr lang="en-US"/>
              <a:t>Hapus iawn, trist iawn, diflas iawn, yn gyffrous iawn </a:t>
            </a:r>
          </a:p>
          <a:p>
            <a:r>
              <a:rPr lang="en-US"/>
              <a:t>Driliau trawsnewid</a:t>
            </a:r>
          </a:p>
          <a:p>
            <a:r>
              <a:rPr lang="en-US"/>
              <a:t>Driliau disodli</a:t>
            </a:r>
          </a:p>
          <a:p>
            <a:r>
              <a:rPr lang="en-US"/>
              <a:t>Defnyddiwch</a:t>
            </a:r>
            <a:r>
              <a:rPr lang="en-US" dirty="0"/>
              <a:t> </a:t>
            </a:r>
            <a:r>
              <a:rPr lang="en-US"/>
              <a:t>luniau</a:t>
            </a:r>
            <a:r>
              <a:rPr lang="en-US" dirty="0"/>
              <a:t>, </a:t>
            </a:r>
            <a:r>
              <a:rPr lang="en-US"/>
              <a:t>ystumiau</a:t>
            </a:r>
            <a:r>
              <a:rPr lang="en-US" dirty="0"/>
              <a:t>, </a:t>
            </a:r>
            <a:r>
              <a:rPr lang="en-US"/>
              <a:t>symudiadau</a:t>
            </a:r>
            <a:endParaRPr lang="en-US" dirty="0"/>
          </a:p>
          <a:p>
            <a:r>
              <a:rPr lang="en-US"/>
              <a:t>Clapio</a:t>
            </a:r>
            <a:r>
              <a:rPr lang="en-US" dirty="0"/>
              <a:t>/</a:t>
            </a:r>
            <a:r>
              <a:rPr lang="en-US"/>
              <a:t>stampio</a:t>
            </a:r>
            <a:r>
              <a:rPr lang="en-US" dirty="0"/>
              <a:t> rhythm </a:t>
            </a:r>
            <a:r>
              <a:rPr lang="en-US"/>
              <a:t>gair</a:t>
            </a:r>
            <a:r>
              <a:rPr lang="en-US" dirty="0"/>
              <a:t> </a:t>
            </a:r>
          </a:p>
          <a:p>
            <a:endParaRPr lang="en-US" dirty="0"/>
          </a:p>
        </p:txBody>
      </p:sp>
      <p:pic>
        <p:nvPicPr>
          <p:cNvPr id="6" name="Picture 5">
            <a:extLst>
              <a:ext uri="{FF2B5EF4-FFF2-40B4-BE49-F238E27FC236}">
                <a16:creationId xmlns:a16="http://schemas.microsoft.com/office/drawing/2014/main" id="{355F451A-AD60-234F-B5B0-E2B751D8847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613096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4D5A-A6AF-D242-AD89-D1028141F2CD}"/>
              </a:ext>
            </a:extLst>
          </p:cNvPr>
          <p:cNvSpPr>
            <a:spLocks noGrp="1"/>
          </p:cNvSpPr>
          <p:nvPr>
            <p:ph type="title"/>
          </p:nvPr>
        </p:nvSpPr>
        <p:spPr>
          <a:xfrm>
            <a:off x="484909" y="222892"/>
            <a:ext cx="4316531" cy="872181"/>
          </a:xfrm>
          <a:solidFill>
            <a:srgbClr val="002060"/>
          </a:solidFill>
          <a:ln w="76200">
            <a:solidFill>
              <a:schemeClr val="accent1"/>
            </a:solidFill>
          </a:ln>
        </p:spPr>
        <p:txBody>
          <a:bodyPr/>
          <a:lstStyle/>
          <a:p>
            <a:r>
              <a:rPr lang="en-US" b="1" dirty="0" err="1">
                <a:solidFill>
                  <a:schemeClr val="bg1"/>
                </a:solidFill>
              </a:rPr>
              <a:t>Bocs</a:t>
            </a:r>
            <a:r>
              <a:rPr lang="en-US" b="1" dirty="0">
                <a:solidFill>
                  <a:schemeClr val="bg1"/>
                </a:solidFill>
              </a:rPr>
              <a:t> </a:t>
            </a:r>
            <a:r>
              <a:rPr lang="en-US" b="1" dirty="0" err="1">
                <a:solidFill>
                  <a:schemeClr val="bg1"/>
                </a:solidFill>
              </a:rPr>
              <a:t>cofrestru</a:t>
            </a:r>
            <a:r>
              <a:rPr lang="en-US" b="1" dirty="0">
                <a:solidFill>
                  <a:schemeClr val="bg1"/>
                </a:solidFill>
              </a:rPr>
              <a:t>…</a:t>
            </a:r>
          </a:p>
        </p:txBody>
      </p:sp>
      <p:pic>
        <p:nvPicPr>
          <p:cNvPr id="6" name="Picture 5">
            <a:extLst>
              <a:ext uri="{FF2B5EF4-FFF2-40B4-BE49-F238E27FC236}">
                <a16:creationId xmlns:a16="http://schemas.microsoft.com/office/drawing/2014/main" id="{C53A4E92-770B-A742-8E34-85E65ADBBF0C}"/>
              </a:ext>
            </a:extLst>
          </p:cNvPr>
          <p:cNvPicPr>
            <a:picLocks noChangeAspect="1"/>
          </p:cNvPicPr>
          <p:nvPr/>
        </p:nvPicPr>
        <p:blipFill rotWithShape="1">
          <a:blip r:embed="rId2"/>
          <a:srcRect l="8982" r="11163" b="50783"/>
          <a:stretch/>
        </p:blipFill>
        <p:spPr>
          <a:xfrm>
            <a:off x="8600784" y="4417479"/>
            <a:ext cx="3307862" cy="1443421"/>
          </a:xfrm>
          <a:prstGeom prst="rect">
            <a:avLst/>
          </a:prstGeom>
        </p:spPr>
      </p:pic>
      <p:pic>
        <p:nvPicPr>
          <p:cNvPr id="7" name="Picture 6">
            <a:extLst>
              <a:ext uri="{FF2B5EF4-FFF2-40B4-BE49-F238E27FC236}">
                <a16:creationId xmlns:a16="http://schemas.microsoft.com/office/drawing/2014/main" id="{6595D158-CC27-ED4E-9E59-B99B3458FCCA}"/>
              </a:ext>
            </a:extLst>
          </p:cNvPr>
          <p:cNvPicPr>
            <a:picLocks noChangeAspect="1"/>
          </p:cNvPicPr>
          <p:nvPr/>
        </p:nvPicPr>
        <p:blipFill>
          <a:blip r:embed="rId3"/>
          <a:stretch>
            <a:fillRect/>
          </a:stretch>
        </p:blipFill>
        <p:spPr>
          <a:xfrm>
            <a:off x="161594" y="1255500"/>
            <a:ext cx="2891841" cy="1441330"/>
          </a:xfrm>
          <a:prstGeom prst="rect">
            <a:avLst/>
          </a:prstGeom>
        </p:spPr>
      </p:pic>
      <p:pic>
        <p:nvPicPr>
          <p:cNvPr id="8" name="Picture 7">
            <a:extLst>
              <a:ext uri="{FF2B5EF4-FFF2-40B4-BE49-F238E27FC236}">
                <a16:creationId xmlns:a16="http://schemas.microsoft.com/office/drawing/2014/main" id="{C226B80D-EF37-2742-B06B-8B6789A56097}"/>
              </a:ext>
            </a:extLst>
          </p:cNvPr>
          <p:cNvPicPr>
            <a:picLocks noChangeAspect="1"/>
          </p:cNvPicPr>
          <p:nvPr/>
        </p:nvPicPr>
        <p:blipFill>
          <a:blip r:embed="rId4"/>
          <a:stretch>
            <a:fillRect/>
          </a:stretch>
        </p:blipFill>
        <p:spPr>
          <a:xfrm rot="20408586">
            <a:off x="2332075" y="2274860"/>
            <a:ext cx="2430587" cy="2430587"/>
          </a:xfrm>
          <a:prstGeom prst="rect">
            <a:avLst/>
          </a:prstGeom>
        </p:spPr>
      </p:pic>
      <p:pic>
        <p:nvPicPr>
          <p:cNvPr id="9" name="Picture 8">
            <a:extLst>
              <a:ext uri="{FF2B5EF4-FFF2-40B4-BE49-F238E27FC236}">
                <a16:creationId xmlns:a16="http://schemas.microsoft.com/office/drawing/2014/main" id="{341DEE6C-4A2F-454D-8429-703D06382598}"/>
              </a:ext>
            </a:extLst>
          </p:cNvPr>
          <p:cNvPicPr>
            <a:picLocks noChangeAspect="1"/>
          </p:cNvPicPr>
          <p:nvPr/>
        </p:nvPicPr>
        <p:blipFill rotWithShape="1">
          <a:blip r:embed="rId5"/>
          <a:srcRect l="3521" t="21050" r="47346" b="41547"/>
          <a:stretch/>
        </p:blipFill>
        <p:spPr>
          <a:xfrm rot="20692472">
            <a:off x="10801377" y="3192146"/>
            <a:ext cx="817416" cy="831272"/>
          </a:xfrm>
          <a:prstGeom prst="rect">
            <a:avLst/>
          </a:prstGeom>
          <a:ln w="38100">
            <a:solidFill>
              <a:schemeClr val="accent6">
                <a:lumMod val="50000"/>
              </a:schemeClr>
            </a:solidFill>
          </a:ln>
        </p:spPr>
      </p:pic>
      <p:pic>
        <p:nvPicPr>
          <p:cNvPr id="10" name="Picture 9">
            <a:extLst>
              <a:ext uri="{FF2B5EF4-FFF2-40B4-BE49-F238E27FC236}">
                <a16:creationId xmlns:a16="http://schemas.microsoft.com/office/drawing/2014/main" id="{D5FB8601-1242-5048-8336-48ADECFDE8DC}"/>
              </a:ext>
            </a:extLst>
          </p:cNvPr>
          <p:cNvPicPr>
            <a:picLocks noChangeAspect="1"/>
          </p:cNvPicPr>
          <p:nvPr/>
        </p:nvPicPr>
        <p:blipFill rotWithShape="1">
          <a:blip r:embed="rId5"/>
          <a:srcRect l="50000" t="20625" r="7798" b="42452"/>
          <a:stretch/>
        </p:blipFill>
        <p:spPr>
          <a:xfrm rot="966186">
            <a:off x="9676399" y="3432468"/>
            <a:ext cx="702107" cy="820629"/>
          </a:xfrm>
          <a:prstGeom prst="rect">
            <a:avLst/>
          </a:prstGeom>
          <a:ln w="38100">
            <a:solidFill>
              <a:schemeClr val="accent6">
                <a:lumMod val="50000"/>
              </a:schemeClr>
            </a:solidFill>
          </a:ln>
        </p:spPr>
      </p:pic>
      <p:pic>
        <p:nvPicPr>
          <p:cNvPr id="11" name="Picture 10">
            <a:extLst>
              <a:ext uri="{FF2B5EF4-FFF2-40B4-BE49-F238E27FC236}">
                <a16:creationId xmlns:a16="http://schemas.microsoft.com/office/drawing/2014/main" id="{857D2A85-F9D2-E34C-9237-47035434A991}"/>
              </a:ext>
            </a:extLst>
          </p:cNvPr>
          <p:cNvPicPr>
            <a:picLocks noChangeAspect="1"/>
          </p:cNvPicPr>
          <p:nvPr/>
        </p:nvPicPr>
        <p:blipFill rotWithShape="1">
          <a:blip r:embed="rId5"/>
          <a:srcRect l="6619" t="57351" r="52576" b="9610"/>
          <a:stretch/>
        </p:blipFill>
        <p:spPr>
          <a:xfrm rot="21177038">
            <a:off x="8930842" y="2632677"/>
            <a:ext cx="678872" cy="734291"/>
          </a:xfrm>
          <a:prstGeom prst="rect">
            <a:avLst/>
          </a:prstGeom>
          <a:ln w="38100">
            <a:solidFill>
              <a:schemeClr val="accent6">
                <a:lumMod val="50000"/>
              </a:schemeClr>
            </a:solidFill>
          </a:ln>
        </p:spPr>
      </p:pic>
      <p:pic>
        <p:nvPicPr>
          <p:cNvPr id="13" name="Picture 12">
            <a:extLst>
              <a:ext uri="{FF2B5EF4-FFF2-40B4-BE49-F238E27FC236}">
                <a16:creationId xmlns:a16="http://schemas.microsoft.com/office/drawing/2014/main" id="{F6218A2C-2162-8742-A6A0-CA413147488B}"/>
              </a:ext>
            </a:extLst>
          </p:cNvPr>
          <p:cNvPicPr>
            <a:picLocks noChangeAspect="1"/>
          </p:cNvPicPr>
          <p:nvPr/>
        </p:nvPicPr>
        <p:blipFill rotWithShape="1">
          <a:blip r:embed="rId5"/>
          <a:srcRect l="49881" t="56453" r="7649" b="9200"/>
          <a:stretch/>
        </p:blipFill>
        <p:spPr>
          <a:xfrm rot="1387947">
            <a:off x="10005218" y="2513538"/>
            <a:ext cx="706582" cy="763357"/>
          </a:xfrm>
          <a:prstGeom prst="rect">
            <a:avLst/>
          </a:prstGeom>
          <a:ln w="38100">
            <a:solidFill>
              <a:schemeClr val="accent6">
                <a:lumMod val="50000"/>
              </a:schemeClr>
            </a:solidFill>
          </a:ln>
        </p:spPr>
      </p:pic>
      <p:pic>
        <p:nvPicPr>
          <p:cNvPr id="14" name="Picture 13">
            <a:extLst>
              <a:ext uri="{FF2B5EF4-FFF2-40B4-BE49-F238E27FC236}">
                <a16:creationId xmlns:a16="http://schemas.microsoft.com/office/drawing/2014/main" id="{AB1BFA16-975B-2340-90F2-E53C12C95AB1}"/>
              </a:ext>
            </a:extLst>
          </p:cNvPr>
          <p:cNvPicPr>
            <a:picLocks noChangeAspect="1"/>
          </p:cNvPicPr>
          <p:nvPr/>
        </p:nvPicPr>
        <p:blipFill>
          <a:blip r:embed="rId6"/>
          <a:stretch>
            <a:fillRect/>
          </a:stretch>
        </p:blipFill>
        <p:spPr>
          <a:xfrm>
            <a:off x="5514919" y="398182"/>
            <a:ext cx="1668773" cy="1668773"/>
          </a:xfrm>
          <a:prstGeom prst="rect">
            <a:avLst/>
          </a:prstGeom>
          <a:solidFill>
            <a:schemeClr val="tx1"/>
          </a:solidFill>
          <a:ln w="38100">
            <a:solidFill>
              <a:schemeClr val="accent6">
                <a:lumMod val="50000"/>
              </a:schemeClr>
            </a:solidFill>
          </a:ln>
        </p:spPr>
      </p:pic>
      <p:pic>
        <p:nvPicPr>
          <p:cNvPr id="15" name="Picture 14">
            <a:extLst>
              <a:ext uri="{FF2B5EF4-FFF2-40B4-BE49-F238E27FC236}">
                <a16:creationId xmlns:a16="http://schemas.microsoft.com/office/drawing/2014/main" id="{F73F3CF3-6D5E-F842-B493-C99B15DB73E2}"/>
              </a:ext>
            </a:extLst>
          </p:cNvPr>
          <p:cNvPicPr>
            <a:picLocks noChangeAspect="1"/>
          </p:cNvPicPr>
          <p:nvPr/>
        </p:nvPicPr>
        <p:blipFill>
          <a:blip r:embed="rId7"/>
          <a:stretch>
            <a:fillRect/>
          </a:stretch>
        </p:blipFill>
        <p:spPr>
          <a:xfrm>
            <a:off x="173974" y="4222228"/>
            <a:ext cx="3652864" cy="1814945"/>
          </a:xfrm>
          <a:prstGeom prst="rect">
            <a:avLst/>
          </a:prstGeom>
        </p:spPr>
      </p:pic>
      <p:pic>
        <p:nvPicPr>
          <p:cNvPr id="3" name="Picture 2">
            <a:extLst>
              <a:ext uri="{FF2B5EF4-FFF2-40B4-BE49-F238E27FC236}">
                <a16:creationId xmlns:a16="http://schemas.microsoft.com/office/drawing/2014/main" id="{197E22E7-0A14-B546-810A-5C7A9011EBE0}"/>
              </a:ext>
            </a:extLst>
          </p:cNvPr>
          <p:cNvPicPr>
            <a:picLocks noChangeAspect="1"/>
          </p:cNvPicPr>
          <p:nvPr/>
        </p:nvPicPr>
        <p:blipFill>
          <a:blip r:embed="rId8"/>
          <a:stretch>
            <a:fillRect/>
          </a:stretch>
        </p:blipFill>
        <p:spPr>
          <a:xfrm>
            <a:off x="10445509" y="222892"/>
            <a:ext cx="1600011" cy="2010064"/>
          </a:xfrm>
          <a:prstGeom prst="rect">
            <a:avLst/>
          </a:prstGeom>
        </p:spPr>
      </p:pic>
      <p:pic>
        <p:nvPicPr>
          <p:cNvPr id="17" name="Picture 16">
            <a:extLst>
              <a:ext uri="{FF2B5EF4-FFF2-40B4-BE49-F238E27FC236}">
                <a16:creationId xmlns:a16="http://schemas.microsoft.com/office/drawing/2014/main" id="{1B17AA0F-1BF6-0E44-B020-D4D192947692}"/>
              </a:ext>
            </a:extLst>
          </p:cNvPr>
          <p:cNvPicPr>
            <a:picLocks noChangeAspect="1"/>
          </p:cNvPicPr>
          <p:nvPr/>
        </p:nvPicPr>
        <p:blipFill rotWithShape="1">
          <a:blip r:embed="rId9"/>
          <a:srcRect l="11712" t="8707"/>
          <a:stretch/>
        </p:blipFill>
        <p:spPr>
          <a:xfrm>
            <a:off x="4623507" y="2283576"/>
            <a:ext cx="3920835" cy="3577324"/>
          </a:xfrm>
          <a:prstGeom prst="rect">
            <a:avLst/>
          </a:prstGeom>
        </p:spPr>
      </p:pic>
      <p:pic>
        <p:nvPicPr>
          <p:cNvPr id="4" name="Picture 3">
            <a:extLst>
              <a:ext uri="{FF2B5EF4-FFF2-40B4-BE49-F238E27FC236}">
                <a16:creationId xmlns:a16="http://schemas.microsoft.com/office/drawing/2014/main" id="{F76EF353-A08B-D14D-AC8C-280F50DAD74F}"/>
              </a:ext>
            </a:extLst>
          </p:cNvPr>
          <p:cNvPicPr>
            <a:picLocks noChangeAspect="1"/>
          </p:cNvPicPr>
          <p:nvPr/>
        </p:nvPicPr>
        <p:blipFill rotWithShape="1">
          <a:blip r:embed="rId10"/>
          <a:srcRect l="5547" r="52714"/>
          <a:stretch/>
        </p:blipFill>
        <p:spPr>
          <a:xfrm>
            <a:off x="8161420" y="345264"/>
            <a:ext cx="1490786" cy="1774607"/>
          </a:xfrm>
          <a:prstGeom prst="rect">
            <a:avLst/>
          </a:prstGeom>
        </p:spPr>
      </p:pic>
      <p:pic>
        <p:nvPicPr>
          <p:cNvPr id="18" name="Picture 17">
            <a:extLst>
              <a:ext uri="{FF2B5EF4-FFF2-40B4-BE49-F238E27FC236}">
                <a16:creationId xmlns:a16="http://schemas.microsoft.com/office/drawing/2014/main" id="{53822A42-1CBF-D542-83CC-1115D82C4D39}"/>
              </a:ext>
            </a:extLst>
          </p:cNvPr>
          <p:cNvPicPr>
            <a:picLocks noChangeAspect="1"/>
          </p:cNvPicPr>
          <p:nvPr/>
        </p:nvPicPr>
        <p:blipFill rotWithShape="1">
          <a:blip r:embed="rId11"/>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4495361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872491-C819-B44A-83FD-FAA7337DAFE9}"/>
              </a:ext>
            </a:extLst>
          </p:cNvPr>
          <p:cNvPicPr>
            <a:picLocks noChangeAspect="1"/>
          </p:cNvPicPr>
          <p:nvPr/>
        </p:nvPicPr>
        <p:blipFill>
          <a:blip r:embed="rId2"/>
          <a:stretch>
            <a:fillRect/>
          </a:stretch>
        </p:blipFill>
        <p:spPr>
          <a:xfrm>
            <a:off x="8086014" y="4251358"/>
            <a:ext cx="3765304" cy="1880342"/>
          </a:xfrm>
          <a:prstGeom prst="rect">
            <a:avLst/>
          </a:prstGeom>
          <a:ln w="28575">
            <a:solidFill>
              <a:srgbClr val="002060"/>
            </a:solidFill>
          </a:ln>
        </p:spPr>
      </p:pic>
      <p:pic>
        <p:nvPicPr>
          <p:cNvPr id="9" name="Picture 8">
            <a:extLst>
              <a:ext uri="{FF2B5EF4-FFF2-40B4-BE49-F238E27FC236}">
                <a16:creationId xmlns:a16="http://schemas.microsoft.com/office/drawing/2014/main" id="{8069319E-209E-FA45-803D-8427D7D2E574}"/>
              </a:ext>
            </a:extLst>
          </p:cNvPr>
          <p:cNvPicPr>
            <a:picLocks noChangeAspect="1"/>
          </p:cNvPicPr>
          <p:nvPr/>
        </p:nvPicPr>
        <p:blipFill>
          <a:blip r:embed="rId3"/>
          <a:stretch>
            <a:fillRect/>
          </a:stretch>
        </p:blipFill>
        <p:spPr>
          <a:xfrm>
            <a:off x="8112471" y="2229719"/>
            <a:ext cx="3738847" cy="1857926"/>
          </a:xfrm>
          <a:prstGeom prst="rect">
            <a:avLst/>
          </a:prstGeom>
          <a:ln w="28575">
            <a:solidFill>
              <a:srgbClr val="002060"/>
            </a:solidFill>
          </a:ln>
        </p:spPr>
      </p:pic>
      <p:pic>
        <p:nvPicPr>
          <p:cNvPr id="11" name="Picture 10">
            <a:extLst>
              <a:ext uri="{FF2B5EF4-FFF2-40B4-BE49-F238E27FC236}">
                <a16:creationId xmlns:a16="http://schemas.microsoft.com/office/drawing/2014/main" id="{DF169256-B270-9843-AF33-41438682F0FD}"/>
              </a:ext>
            </a:extLst>
          </p:cNvPr>
          <p:cNvPicPr>
            <a:picLocks noChangeAspect="1"/>
          </p:cNvPicPr>
          <p:nvPr/>
        </p:nvPicPr>
        <p:blipFill>
          <a:blip r:embed="rId4"/>
          <a:stretch>
            <a:fillRect/>
          </a:stretch>
        </p:blipFill>
        <p:spPr>
          <a:xfrm>
            <a:off x="8112471" y="47784"/>
            <a:ext cx="3738847" cy="1869424"/>
          </a:xfrm>
          <a:prstGeom prst="rect">
            <a:avLst/>
          </a:prstGeom>
          <a:ln w="28575">
            <a:solidFill>
              <a:srgbClr val="002060"/>
            </a:solidFill>
          </a:ln>
        </p:spPr>
      </p:pic>
      <p:pic>
        <p:nvPicPr>
          <p:cNvPr id="13" name="Picture 12">
            <a:extLst>
              <a:ext uri="{FF2B5EF4-FFF2-40B4-BE49-F238E27FC236}">
                <a16:creationId xmlns:a16="http://schemas.microsoft.com/office/drawing/2014/main" id="{6B8261E8-4118-6144-A6B5-430217C667A3}"/>
              </a:ext>
            </a:extLst>
          </p:cNvPr>
          <p:cNvPicPr>
            <a:picLocks noChangeAspect="1"/>
          </p:cNvPicPr>
          <p:nvPr/>
        </p:nvPicPr>
        <p:blipFill>
          <a:blip r:embed="rId5"/>
          <a:stretch>
            <a:fillRect/>
          </a:stretch>
        </p:blipFill>
        <p:spPr>
          <a:xfrm>
            <a:off x="4035570" y="4239902"/>
            <a:ext cx="3760470" cy="1891798"/>
          </a:xfrm>
          <a:prstGeom prst="rect">
            <a:avLst/>
          </a:prstGeom>
          <a:ln w="28575">
            <a:solidFill>
              <a:srgbClr val="002060"/>
            </a:solidFill>
          </a:ln>
        </p:spPr>
      </p:pic>
      <p:pic>
        <p:nvPicPr>
          <p:cNvPr id="15" name="Picture 14">
            <a:extLst>
              <a:ext uri="{FF2B5EF4-FFF2-40B4-BE49-F238E27FC236}">
                <a16:creationId xmlns:a16="http://schemas.microsoft.com/office/drawing/2014/main" id="{CD336BCC-2826-F044-AA1B-2413B4D92C7E}"/>
              </a:ext>
            </a:extLst>
          </p:cNvPr>
          <p:cNvPicPr>
            <a:picLocks noChangeAspect="1"/>
          </p:cNvPicPr>
          <p:nvPr/>
        </p:nvPicPr>
        <p:blipFill>
          <a:blip r:embed="rId6"/>
          <a:stretch>
            <a:fillRect/>
          </a:stretch>
        </p:blipFill>
        <p:spPr>
          <a:xfrm>
            <a:off x="4035570" y="2178061"/>
            <a:ext cx="3760470" cy="1877922"/>
          </a:xfrm>
          <a:prstGeom prst="rect">
            <a:avLst/>
          </a:prstGeom>
          <a:ln w="28575">
            <a:solidFill>
              <a:srgbClr val="002060"/>
            </a:solidFill>
          </a:ln>
        </p:spPr>
      </p:pic>
      <p:pic>
        <p:nvPicPr>
          <p:cNvPr id="17" name="Picture 16">
            <a:extLst>
              <a:ext uri="{FF2B5EF4-FFF2-40B4-BE49-F238E27FC236}">
                <a16:creationId xmlns:a16="http://schemas.microsoft.com/office/drawing/2014/main" id="{E836F485-E90C-C74E-9530-2537BA0980F4}"/>
              </a:ext>
            </a:extLst>
          </p:cNvPr>
          <p:cNvPicPr>
            <a:picLocks noChangeAspect="1"/>
          </p:cNvPicPr>
          <p:nvPr/>
        </p:nvPicPr>
        <p:blipFill>
          <a:blip r:embed="rId7"/>
          <a:stretch>
            <a:fillRect/>
          </a:stretch>
        </p:blipFill>
        <p:spPr>
          <a:xfrm>
            <a:off x="4015744" y="69063"/>
            <a:ext cx="3705395" cy="1848145"/>
          </a:xfrm>
          <a:prstGeom prst="rect">
            <a:avLst/>
          </a:prstGeom>
          <a:ln w="28575">
            <a:solidFill>
              <a:srgbClr val="002060"/>
            </a:solidFill>
          </a:ln>
        </p:spPr>
      </p:pic>
      <p:pic>
        <p:nvPicPr>
          <p:cNvPr id="19" name="Picture 18">
            <a:extLst>
              <a:ext uri="{FF2B5EF4-FFF2-40B4-BE49-F238E27FC236}">
                <a16:creationId xmlns:a16="http://schemas.microsoft.com/office/drawing/2014/main" id="{C3150CCC-3C57-3D42-857F-58433A01A47F}"/>
              </a:ext>
            </a:extLst>
          </p:cNvPr>
          <p:cNvPicPr>
            <a:picLocks noChangeAspect="1"/>
          </p:cNvPicPr>
          <p:nvPr/>
        </p:nvPicPr>
        <p:blipFill>
          <a:blip r:embed="rId8"/>
          <a:stretch>
            <a:fillRect/>
          </a:stretch>
        </p:blipFill>
        <p:spPr>
          <a:xfrm>
            <a:off x="155658" y="4240251"/>
            <a:ext cx="3563481" cy="1779549"/>
          </a:xfrm>
          <a:prstGeom prst="rect">
            <a:avLst/>
          </a:prstGeom>
          <a:ln w="28575">
            <a:solidFill>
              <a:srgbClr val="002060"/>
            </a:solidFill>
          </a:ln>
        </p:spPr>
      </p:pic>
      <p:pic>
        <p:nvPicPr>
          <p:cNvPr id="21" name="Picture 20">
            <a:extLst>
              <a:ext uri="{FF2B5EF4-FFF2-40B4-BE49-F238E27FC236}">
                <a16:creationId xmlns:a16="http://schemas.microsoft.com/office/drawing/2014/main" id="{DA7DF74E-98CF-D94C-8EA4-5A65C815DFC9}"/>
              </a:ext>
            </a:extLst>
          </p:cNvPr>
          <p:cNvPicPr>
            <a:picLocks noChangeAspect="1"/>
          </p:cNvPicPr>
          <p:nvPr/>
        </p:nvPicPr>
        <p:blipFill>
          <a:blip r:embed="rId9"/>
          <a:stretch>
            <a:fillRect/>
          </a:stretch>
        </p:blipFill>
        <p:spPr>
          <a:xfrm>
            <a:off x="155658" y="2210684"/>
            <a:ext cx="3634303" cy="1812676"/>
          </a:xfrm>
          <a:prstGeom prst="rect">
            <a:avLst/>
          </a:prstGeom>
          <a:ln w="28575">
            <a:solidFill>
              <a:srgbClr val="002060"/>
            </a:solidFill>
          </a:ln>
        </p:spPr>
      </p:pic>
      <p:pic>
        <p:nvPicPr>
          <p:cNvPr id="23" name="Picture 22">
            <a:extLst>
              <a:ext uri="{FF2B5EF4-FFF2-40B4-BE49-F238E27FC236}">
                <a16:creationId xmlns:a16="http://schemas.microsoft.com/office/drawing/2014/main" id="{FADB12F6-DC03-7449-B0B0-C17C53D69AE3}"/>
              </a:ext>
            </a:extLst>
          </p:cNvPr>
          <p:cNvPicPr>
            <a:picLocks noChangeAspect="1"/>
          </p:cNvPicPr>
          <p:nvPr/>
        </p:nvPicPr>
        <p:blipFill>
          <a:blip r:embed="rId10"/>
          <a:stretch>
            <a:fillRect/>
          </a:stretch>
        </p:blipFill>
        <p:spPr>
          <a:xfrm>
            <a:off x="155659" y="96172"/>
            <a:ext cx="3688614" cy="1794583"/>
          </a:xfrm>
          <a:prstGeom prst="rect">
            <a:avLst/>
          </a:prstGeom>
          <a:ln w="28575">
            <a:solidFill>
              <a:srgbClr val="002060"/>
            </a:solidFill>
          </a:ln>
        </p:spPr>
      </p:pic>
      <p:sp>
        <p:nvSpPr>
          <p:cNvPr id="24" name="12-Point Star 23">
            <a:extLst>
              <a:ext uri="{FF2B5EF4-FFF2-40B4-BE49-F238E27FC236}">
                <a16:creationId xmlns:a16="http://schemas.microsoft.com/office/drawing/2014/main" id="{97BC833F-5B96-DB4E-A430-B4FEF3FDC9F2}"/>
              </a:ext>
            </a:extLst>
          </p:cNvPr>
          <p:cNvSpPr/>
          <p:nvPr/>
        </p:nvSpPr>
        <p:spPr>
          <a:xfrm>
            <a:off x="1729047" y="993135"/>
            <a:ext cx="8495608" cy="4759272"/>
          </a:xfrm>
          <a:prstGeom prst="star12">
            <a:avLst/>
          </a:prstGeom>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b="1" dirty="0" err="1"/>
              <a:t>Drilio</a:t>
            </a:r>
            <a:r>
              <a:rPr lang="en-US" sz="8000" b="1" dirty="0"/>
              <a:t> </a:t>
            </a:r>
            <a:r>
              <a:rPr lang="en-US" sz="8000" b="1" dirty="0" err="1"/>
              <a:t>dyddiol</a:t>
            </a:r>
            <a:endParaRPr lang="en-US" sz="8000" b="1" dirty="0"/>
          </a:p>
        </p:txBody>
      </p:sp>
      <p:pic>
        <p:nvPicPr>
          <p:cNvPr id="25" name="Picture 24">
            <a:extLst>
              <a:ext uri="{FF2B5EF4-FFF2-40B4-BE49-F238E27FC236}">
                <a16:creationId xmlns:a16="http://schemas.microsoft.com/office/drawing/2014/main" id="{F8347C49-CB9E-CC43-9975-D2808F546941}"/>
              </a:ext>
            </a:extLst>
          </p:cNvPr>
          <p:cNvPicPr>
            <a:picLocks noChangeAspect="1"/>
          </p:cNvPicPr>
          <p:nvPr/>
        </p:nvPicPr>
        <p:blipFill rotWithShape="1">
          <a:blip r:embed="rId11"/>
          <a:srcRect t="6497" b="12147"/>
          <a:stretch/>
        </p:blipFill>
        <p:spPr>
          <a:xfrm>
            <a:off x="0" y="6131700"/>
            <a:ext cx="12192000" cy="726300"/>
          </a:xfrm>
          <a:prstGeom prst="rect">
            <a:avLst/>
          </a:prstGeom>
        </p:spPr>
      </p:pic>
    </p:spTree>
    <p:extLst>
      <p:ext uri="{BB962C8B-B14F-4D97-AF65-F5344CB8AC3E}">
        <p14:creationId xmlns:p14="http://schemas.microsoft.com/office/powerpoint/2010/main" val="362757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24"/>
                                        </p:tgtEl>
                                      </p:cBhvr>
                                    </p:animEffect>
                                    <p:set>
                                      <p:cBhvr>
                                        <p:cTn id="7" dur="1" fill="hold">
                                          <p:stCondLst>
                                            <p:cond delay="499"/>
                                          </p:stCondLst>
                                        </p:cTn>
                                        <p:tgtEl>
                                          <p:spTgt spid="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US" sz="4800" b="1" dirty="0" err="1">
                <a:solidFill>
                  <a:schemeClr val="bg1"/>
                </a:solidFill>
                <a:latin typeface="Noteworthy Light" charset="0"/>
                <a:ea typeface="Noteworthy Light" charset="0"/>
                <a:cs typeface="Noteworthy Light" charset="0"/>
              </a:rPr>
              <a:t>Cwestiynu</a:t>
            </a:r>
            <a:r>
              <a:rPr lang="en-US" sz="4800" b="1" dirty="0">
                <a:solidFill>
                  <a:schemeClr val="bg1"/>
                </a:solidFill>
                <a:latin typeface="Noteworthy Light" charset="0"/>
                <a:ea typeface="Noteworthy Light" charset="0"/>
                <a:cs typeface="Noteworthy Light" charset="0"/>
              </a:rPr>
              <a:t> a </a:t>
            </a:r>
            <a:r>
              <a:rPr lang="en-US" sz="4800" b="1" dirty="0" err="1">
                <a:solidFill>
                  <a:schemeClr val="bg1"/>
                </a:solidFill>
                <a:latin typeface="Noteworthy Light" charset="0"/>
                <a:ea typeface="Noteworthy Light" charset="0"/>
                <a:cs typeface="Noteworthy Light" charset="0"/>
              </a:rPr>
              <a:t>chywiro</a:t>
            </a:r>
            <a:endParaRPr lang="en-US" sz="4800" i="1" dirty="0">
              <a:solidFill>
                <a:schemeClr val="bg1"/>
              </a:solidFill>
              <a:latin typeface="Noteworthy Light" charset="0"/>
              <a:ea typeface="Noteworthy Light" charset="0"/>
              <a:cs typeface="Noteworthy Light" charset="0"/>
            </a:endParaRPr>
          </a:p>
        </p:txBody>
      </p:sp>
      <p:graphicFrame>
        <p:nvGraphicFramePr>
          <p:cNvPr id="5" name="Content Placeholder 2">
            <a:extLst>
              <a:ext uri="{FF2B5EF4-FFF2-40B4-BE49-F238E27FC236}">
                <a16:creationId xmlns:a16="http://schemas.microsoft.com/office/drawing/2014/main" id="{3BE4E889-FB6A-4F93-B6C8-B0F8778C3FF6}"/>
              </a:ext>
            </a:extLst>
          </p:cNvPr>
          <p:cNvGraphicFramePr>
            <a:graphicFrameLocks noGrp="1"/>
          </p:cNvGraphicFramePr>
          <p:nvPr>
            <p:ph idx="1"/>
            <p:extLst>
              <p:ext uri="{D42A27DB-BD31-4B8C-83A1-F6EECF244321}">
                <p14:modId xmlns:p14="http://schemas.microsoft.com/office/powerpoint/2010/main" val="112750880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48075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A9BD1-3639-BA4D-AC3C-5F3F5B790C4B}"/>
              </a:ext>
            </a:extLst>
          </p:cNvPr>
          <p:cNvSpPr txBox="1"/>
          <p:nvPr/>
        </p:nvSpPr>
        <p:spPr>
          <a:xfrm>
            <a:off x="1648691" y="138545"/>
            <a:ext cx="8894618" cy="707886"/>
          </a:xfrm>
          <a:prstGeom prst="rect">
            <a:avLst/>
          </a:prstGeom>
          <a:noFill/>
        </p:spPr>
        <p:txBody>
          <a:bodyPr wrap="square" rtlCol="0">
            <a:spAutoFit/>
          </a:bodyPr>
          <a:lstStyle/>
          <a:p>
            <a:pPr algn="ctr"/>
            <a:r>
              <a:rPr lang="en-US" sz="4000" b="1" dirty="0" err="1">
                <a:solidFill>
                  <a:srgbClr val="002060"/>
                </a:solidFill>
                <a:latin typeface="Impact" panose="020B0806030902050204" pitchFamily="34" charset="0"/>
              </a:rPr>
              <a:t>Cwestiynau</a:t>
            </a:r>
            <a:r>
              <a:rPr lang="en-US" sz="4000" b="1" dirty="0">
                <a:solidFill>
                  <a:srgbClr val="002060"/>
                </a:solidFill>
                <a:latin typeface="Impact" panose="020B0806030902050204" pitchFamily="34" charset="0"/>
              </a:rPr>
              <a:t> </a:t>
            </a:r>
            <a:r>
              <a:rPr lang="en-US" sz="4000" b="1" dirty="0" err="1">
                <a:solidFill>
                  <a:srgbClr val="002060"/>
                </a:solidFill>
                <a:latin typeface="Impact" panose="020B0806030902050204" pitchFamily="34" charset="0"/>
              </a:rPr>
              <a:t>caeëdig</a:t>
            </a:r>
            <a:r>
              <a:rPr lang="en-US" sz="4000" b="1" dirty="0">
                <a:solidFill>
                  <a:srgbClr val="002060"/>
                </a:solidFill>
                <a:latin typeface="Impact" panose="020B0806030902050204" pitchFamily="34" charset="0"/>
              </a:rPr>
              <a:t> …</a:t>
            </a:r>
          </a:p>
        </p:txBody>
      </p:sp>
      <p:sp>
        <p:nvSpPr>
          <p:cNvPr id="5" name="Google Shape;280;p16">
            <a:extLst>
              <a:ext uri="{FF2B5EF4-FFF2-40B4-BE49-F238E27FC236}">
                <a16:creationId xmlns:a16="http://schemas.microsoft.com/office/drawing/2014/main" id="{6CECDB76-AC8F-194F-9E54-71ABD4215D4D}"/>
              </a:ext>
            </a:extLst>
          </p:cNvPr>
          <p:cNvSpPr txBox="1">
            <a:spLocks/>
          </p:cNvSpPr>
          <p:nvPr/>
        </p:nvSpPr>
        <p:spPr>
          <a:xfrm>
            <a:off x="332508" y="1264524"/>
            <a:ext cx="11319163" cy="4245216"/>
          </a:xfrm>
          <a:prstGeom prst="rect">
            <a:avLst/>
          </a:prstGeom>
          <a:noFill/>
          <a:ln>
            <a:noFill/>
          </a:ln>
        </p:spPr>
        <p:txBody>
          <a:bodyPr spcFirstLastPara="1" wrap="square" lIns="91425" tIns="45700" rIns="91425" bIns="45700" anchor="t" anchorCtr="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68580" indent="0">
              <a:spcBef>
                <a:spcPts val="0"/>
              </a:spcBef>
              <a:buClr>
                <a:schemeClr val="accent1"/>
              </a:buClr>
              <a:buSzPts val="1824"/>
              <a:buFont typeface="Noto Sans Symbols"/>
              <a:buNone/>
            </a:pPr>
            <a:r>
              <a:rPr lang="en-US" sz="2800" b="1" dirty="0">
                <a:solidFill>
                  <a:schemeClr val="dk2"/>
                </a:solidFill>
                <a:ea typeface="Century Gothic"/>
                <a:cs typeface="Century Gothic"/>
                <a:sym typeface="Century Gothic"/>
              </a:rPr>
              <a:t>Mae </a:t>
            </a:r>
            <a:r>
              <a:rPr lang="en-US" sz="2800" b="1" dirty="0" err="1">
                <a:solidFill>
                  <a:schemeClr val="dk2"/>
                </a:solidFill>
                <a:ea typeface="Century Gothic"/>
                <a:cs typeface="Century Gothic"/>
                <a:sym typeface="Century Gothic"/>
              </a:rPr>
              <a:t>sawl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ffordd</a:t>
            </a:r>
            <a:r>
              <a:rPr lang="en-US" sz="2800" b="1" dirty="0">
                <a:solidFill>
                  <a:schemeClr val="dk2"/>
                </a:solidFill>
                <a:ea typeface="Century Gothic"/>
                <a:cs typeface="Century Gothic"/>
                <a:sym typeface="Century Gothic"/>
              </a:rPr>
              <a:t> o </a:t>
            </a:r>
            <a:r>
              <a:rPr lang="en-US" sz="2800" b="1" dirty="0" err="1">
                <a:solidFill>
                  <a:schemeClr val="dk2"/>
                </a:solidFill>
                <a:ea typeface="Century Gothic"/>
                <a:cs typeface="Century Gothic"/>
                <a:sym typeface="Century Gothic"/>
              </a:rPr>
              <a:t>ateb</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yn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gadarnhaol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neu’n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negyddol</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yn</a:t>
            </a:r>
            <a:r>
              <a:rPr lang="en-US" sz="2800" b="1" dirty="0">
                <a:solidFill>
                  <a:schemeClr val="dk2"/>
                </a:solidFill>
                <a:ea typeface="Century Gothic"/>
                <a:cs typeface="Century Gothic"/>
                <a:sym typeface="Century Gothic"/>
              </a:rPr>
              <a:t> </a:t>
            </a:r>
            <a:r>
              <a:rPr lang="en-US" sz="2800" b="1" dirty="0" err="1">
                <a:solidFill>
                  <a:schemeClr val="dk2"/>
                </a:solidFill>
                <a:ea typeface="Century Gothic"/>
                <a:cs typeface="Century Gothic"/>
                <a:sym typeface="Century Gothic"/>
              </a:rPr>
              <a:t>Gymraeg</a:t>
            </a:r>
            <a:r>
              <a:rPr lang="en-US" sz="2800" b="1" dirty="0">
                <a:solidFill>
                  <a:schemeClr val="dk2"/>
                </a:solidFill>
                <a:ea typeface="Century Gothic"/>
                <a:cs typeface="Century Gothic"/>
                <a:sym typeface="Century Gothic"/>
              </a:rPr>
              <a:t> ….</a:t>
            </a:r>
          </a:p>
        </p:txBody>
      </p:sp>
      <p:sp>
        <p:nvSpPr>
          <p:cNvPr id="6" name="Oval Callout 5">
            <a:extLst>
              <a:ext uri="{FF2B5EF4-FFF2-40B4-BE49-F238E27FC236}">
                <a16:creationId xmlns:a16="http://schemas.microsoft.com/office/drawing/2014/main" id="{38267440-427A-274B-8F74-4B4A48499C72}"/>
              </a:ext>
            </a:extLst>
          </p:cNvPr>
          <p:cNvSpPr/>
          <p:nvPr/>
        </p:nvSpPr>
        <p:spPr>
          <a:xfrm>
            <a:off x="332508" y="2728738"/>
            <a:ext cx="2632365" cy="1302326"/>
          </a:xfrm>
          <a:prstGeom prst="wedgeEllipseCallout">
            <a:avLst>
              <a:gd name="adj1" fmla="val -26046"/>
              <a:gd name="adj2" fmla="val 108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Oes</a:t>
            </a:r>
            <a:endParaRPr lang="en-US" b="1" dirty="0"/>
          </a:p>
          <a:p>
            <a:pPr algn="ctr"/>
            <a:endParaRPr lang="en-US" b="1" dirty="0"/>
          </a:p>
          <a:p>
            <a:pPr algn="ctr"/>
            <a:r>
              <a:rPr lang="en-US" b="1" dirty="0" err="1"/>
              <a:t>Nac</a:t>
            </a:r>
            <a:r>
              <a:rPr lang="en-US" b="1" dirty="0"/>
              <a:t> </a:t>
            </a:r>
            <a:r>
              <a:rPr lang="en-US" b="1" dirty="0" err="1"/>
              <a:t>oes</a:t>
            </a:r>
            <a:endParaRPr lang="en-US" b="1" dirty="0"/>
          </a:p>
        </p:txBody>
      </p:sp>
      <p:sp>
        <p:nvSpPr>
          <p:cNvPr id="7" name="Oval Callout 6">
            <a:extLst>
              <a:ext uri="{FF2B5EF4-FFF2-40B4-BE49-F238E27FC236}">
                <a16:creationId xmlns:a16="http://schemas.microsoft.com/office/drawing/2014/main" id="{2A8686B6-66FB-814B-BD5E-D127DAF53EC3}"/>
              </a:ext>
            </a:extLst>
          </p:cNvPr>
          <p:cNvSpPr/>
          <p:nvPr/>
        </p:nvSpPr>
        <p:spPr>
          <a:xfrm>
            <a:off x="3179616" y="2743201"/>
            <a:ext cx="2632365" cy="1302326"/>
          </a:xfrm>
          <a:prstGeom prst="wedgeEllipseCallout">
            <a:avLst>
              <a:gd name="adj1" fmla="val -11309"/>
              <a:gd name="adj2" fmla="val 113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Ydy</a:t>
            </a:r>
            <a:endParaRPr lang="en-US" b="1" dirty="0"/>
          </a:p>
          <a:p>
            <a:pPr algn="ctr"/>
            <a:endParaRPr lang="en-US" b="1" dirty="0"/>
          </a:p>
          <a:p>
            <a:pPr algn="ctr"/>
            <a:r>
              <a:rPr lang="en-US" b="1" dirty="0" err="1"/>
              <a:t>Nac</a:t>
            </a:r>
            <a:r>
              <a:rPr lang="en-US" b="1" dirty="0"/>
              <a:t> </a:t>
            </a:r>
            <a:r>
              <a:rPr lang="en-US" b="1" dirty="0" err="1"/>
              <a:t>ydy</a:t>
            </a:r>
            <a:endParaRPr lang="en-US" b="1" dirty="0"/>
          </a:p>
        </p:txBody>
      </p:sp>
      <p:sp>
        <p:nvSpPr>
          <p:cNvPr id="8" name="Oval Callout 7">
            <a:extLst>
              <a:ext uri="{FF2B5EF4-FFF2-40B4-BE49-F238E27FC236}">
                <a16:creationId xmlns:a16="http://schemas.microsoft.com/office/drawing/2014/main" id="{0B68D290-7303-3E40-933A-C0CD3E460DE4}"/>
              </a:ext>
            </a:extLst>
          </p:cNvPr>
          <p:cNvSpPr/>
          <p:nvPr/>
        </p:nvSpPr>
        <p:spPr>
          <a:xfrm>
            <a:off x="6127172" y="2743201"/>
            <a:ext cx="2632365" cy="1302326"/>
          </a:xfrm>
          <a:prstGeom prst="wedgeEllipseCallout">
            <a:avLst>
              <a:gd name="adj1" fmla="val -13941"/>
              <a:gd name="adj2" fmla="val 1114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Do</a:t>
            </a:r>
          </a:p>
          <a:p>
            <a:pPr algn="ctr"/>
            <a:endParaRPr lang="en-US" b="1" dirty="0"/>
          </a:p>
          <a:p>
            <a:pPr algn="ctr"/>
            <a:r>
              <a:rPr lang="en-US" b="1" dirty="0" err="1"/>
              <a:t>Naddo</a:t>
            </a:r>
            <a:endParaRPr lang="en-US" b="1" dirty="0"/>
          </a:p>
        </p:txBody>
      </p:sp>
      <p:sp>
        <p:nvSpPr>
          <p:cNvPr id="9" name="Oval Callout 8">
            <a:extLst>
              <a:ext uri="{FF2B5EF4-FFF2-40B4-BE49-F238E27FC236}">
                <a16:creationId xmlns:a16="http://schemas.microsoft.com/office/drawing/2014/main" id="{F99FCF27-3167-2B4F-BC13-013CFD1C457A}"/>
              </a:ext>
            </a:extLst>
          </p:cNvPr>
          <p:cNvSpPr/>
          <p:nvPr/>
        </p:nvSpPr>
        <p:spPr>
          <a:xfrm>
            <a:off x="9150926" y="2728738"/>
            <a:ext cx="2632365" cy="1302326"/>
          </a:xfrm>
          <a:prstGeom prst="wedgeEllipseCallout">
            <a:avLst>
              <a:gd name="adj1" fmla="val -12888"/>
              <a:gd name="adj2" fmla="val 1093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Oedd</a:t>
            </a:r>
            <a:endParaRPr lang="en-US" b="1" dirty="0"/>
          </a:p>
          <a:p>
            <a:pPr algn="ctr"/>
            <a:endParaRPr lang="en-US" b="1" dirty="0"/>
          </a:p>
          <a:p>
            <a:pPr algn="ctr"/>
            <a:r>
              <a:rPr lang="en-US" b="1" dirty="0" err="1"/>
              <a:t>Nac</a:t>
            </a:r>
            <a:r>
              <a:rPr lang="en-US" b="1" dirty="0"/>
              <a:t> </a:t>
            </a:r>
            <a:r>
              <a:rPr lang="en-US" b="1" dirty="0" err="1"/>
              <a:t>oedd</a:t>
            </a:r>
            <a:endParaRPr lang="en-US" b="1" dirty="0"/>
          </a:p>
        </p:txBody>
      </p:sp>
      <p:sp>
        <p:nvSpPr>
          <p:cNvPr id="10" name="Oval Callout 9">
            <a:extLst>
              <a:ext uri="{FF2B5EF4-FFF2-40B4-BE49-F238E27FC236}">
                <a16:creationId xmlns:a16="http://schemas.microsoft.com/office/drawing/2014/main" id="{D208E164-0026-5541-B65F-87344BFAC2A1}"/>
              </a:ext>
            </a:extLst>
          </p:cNvPr>
          <p:cNvSpPr/>
          <p:nvPr/>
        </p:nvSpPr>
        <p:spPr>
          <a:xfrm>
            <a:off x="1274616" y="4328286"/>
            <a:ext cx="2632365" cy="1302326"/>
          </a:xfrm>
          <a:prstGeom prst="wedgeEllipseCallout">
            <a:avLst>
              <a:gd name="adj1" fmla="val 41323"/>
              <a:gd name="adj2" fmla="val 62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Ie</a:t>
            </a:r>
            <a:endParaRPr lang="en-US" b="1" dirty="0"/>
          </a:p>
          <a:p>
            <a:pPr algn="ctr"/>
            <a:endParaRPr lang="en-US" b="1" dirty="0"/>
          </a:p>
          <a:p>
            <a:pPr algn="ctr"/>
            <a:r>
              <a:rPr lang="en-US" b="1" dirty="0" err="1"/>
              <a:t>Nage</a:t>
            </a:r>
            <a:endParaRPr lang="en-US" b="1" dirty="0"/>
          </a:p>
        </p:txBody>
      </p:sp>
      <p:sp>
        <p:nvSpPr>
          <p:cNvPr id="11" name="Oval Callout 10">
            <a:extLst>
              <a:ext uri="{FF2B5EF4-FFF2-40B4-BE49-F238E27FC236}">
                <a16:creationId xmlns:a16="http://schemas.microsoft.com/office/drawing/2014/main" id="{665489E2-D61B-0944-9966-38B22F4B4215}"/>
              </a:ext>
            </a:extLst>
          </p:cNvPr>
          <p:cNvSpPr/>
          <p:nvPr/>
        </p:nvSpPr>
        <p:spPr>
          <a:xfrm>
            <a:off x="4336472" y="4416461"/>
            <a:ext cx="2632365" cy="1302326"/>
          </a:xfrm>
          <a:prstGeom prst="wedgeEllipseCallout">
            <a:avLst>
              <a:gd name="adj1" fmla="val 45007"/>
              <a:gd name="adj2" fmla="val 582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Cei</a:t>
            </a:r>
            <a:endParaRPr lang="en-US" b="1" dirty="0"/>
          </a:p>
          <a:p>
            <a:pPr algn="ctr"/>
            <a:endParaRPr lang="en-US" b="1" dirty="0"/>
          </a:p>
          <a:p>
            <a:pPr algn="ctr"/>
            <a:r>
              <a:rPr lang="en-US" b="1" dirty="0"/>
              <a:t>Na </a:t>
            </a:r>
            <a:r>
              <a:rPr lang="en-US" b="1" dirty="0" err="1"/>
              <a:t>chei</a:t>
            </a:r>
            <a:endParaRPr lang="en-US" b="1" dirty="0"/>
          </a:p>
        </p:txBody>
      </p:sp>
      <p:sp>
        <p:nvSpPr>
          <p:cNvPr id="12" name="Oval Callout 11">
            <a:extLst>
              <a:ext uri="{FF2B5EF4-FFF2-40B4-BE49-F238E27FC236}">
                <a16:creationId xmlns:a16="http://schemas.microsoft.com/office/drawing/2014/main" id="{43368FFF-F914-5447-BF8F-2CE564461164}"/>
              </a:ext>
            </a:extLst>
          </p:cNvPr>
          <p:cNvSpPr/>
          <p:nvPr/>
        </p:nvSpPr>
        <p:spPr>
          <a:xfrm>
            <a:off x="7443354" y="4392881"/>
            <a:ext cx="2632365" cy="1302326"/>
          </a:xfrm>
          <a:prstGeom prst="wedgeEllipseCallout">
            <a:avLst>
              <a:gd name="adj1" fmla="val 48165"/>
              <a:gd name="adj2" fmla="val 5718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t>Ydw</a:t>
            </a:r>
            <a:endParaRPr lang="en-US" b="1" dirty="0"/>
          </a:p>
          <a:p>
            <a:pPr algn="ctr"/>
            <a:endParaRPr lang="en-US" b="1" dirty="0"/>
          </a:p>
          <a:p>
            <a:pPr algn="ctr"/>
            <a:r>
              <a:rPr lang="en-US" b="1" dirty="0" err="1"/>
              <a:t>Nac</a:t>
            </a:r>
            <a:r>
              <a:rPr lang="en-US" b="1" dirty="0"/>
              <a:t> </a:t>
            </a:r>
            <a:r>
              <a:rPr lang="en-US" b="1" dirty="0" err="1"/>
              <a:t>ydw</a:t>
            </a:r>
            <a:endParaRPr lang="en-US" b="1" dirty="0"/>
          </a:p>
        </p:txBody>
      </p:sp>
      <p:pic>
        <p:nvPicPr>
          <p:cNvPr id="14" name="Picture 13">
            <a:extLst>
              <a:ext uri="{FF2B5EF4-FFF2-40B4-BE49-F238E27FC236}">
                <a16:creationId xmlns:a16="http://schemas.microsoft.com/office/drawing/2014/main" id="{75A77341-7751-F446-9705-E3061A0772E0}"/>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9716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urprised, Blue Eyes, Freckles, See"/>
          <p:cNvPicPr>
            <a:picLocks noChangeAspect="1" noChangeArrowheads="1"/>
          </p:cNvPicPr>
          <p:nvPr/>
        </p:nvPicPr>
        <p:blipFill rotWithShape="1">
          <a:blip r:embed="rId2">
            <a:extLst>
              <a:ext uri="{28A0092B-C50C-407E-A947-70E740481C1C}">
                <a14:useLocalDpi xmlns:a14="http://schemas.microsoft.com/office/drawing/2010/main" val="0"/>
              </a:ext>
            </a:extLst>
          </a:blip>
          <a:srcRect l="2179" r="13448" b="-1"/>
          <a:stretch/>
        </p:blipFill>
        <p:spPr bwMode="auto">
          <a:xfrm>
            <a:off x="3523486" y="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251709"/>
            <a:ext cx="5343906" cy="1839191"/>
          </a:xfrm>
        </p:spPr>
        <p:txBody>
          <a:bodyPr anchor="b">
            <a:noAutofit/>
          </a:bodyPr>
          <a:lstStyle/>
          <a:p>
            <a:r>
              <a:rPr lang="en-US" sz="4800" b="1" dirty="0" err="1">
                <a:latin typeface="Noteworthy Light" charset="0"/>
                <a:ea typeface="Noteworthy Light" charset="0"/>
                <a:cs typeface="Noteworthy Light" charset="0"/>
              </a:rPr>
              <a:t>Defnyddio’r</a:t>
            </a:r>
            <a:r>
              <a:rPr lang="en-US" sz="4800" b="1" dirty="0">
                <a:latin typeface="Noteworthy Light" charset="0"/>
                <a:ea typeface="Noteworthy Light" charset="0"/>
                <a:cs typeface="Noteworthy Light" charset="0"/>
              </a:rPr>
              <a:t> </a:t>
            </a:r>
            <a:r>
              <a:rPr lang="en-US" sz="4800" b="1" dirty="0" err="1">
                <a:latin typeface="Noteworthy Light" charset="0"/>
                <a:ea typeface="Noteworthy Light" charset="0"/>
                <a:cs typeface="Noteworthy Light" charset="0"/>
              </a:rPr>
              <a:t>famiaith</a:t>
            </a:r>
            <a:endParaRPr lang="en-US" sz="4800" i="1" dirty="0">
              <a:latin typeface="Noteworthy Light" charset="0"/>
              <a:ea typeface="Noteworthy Light" charset="0"/>
              <a:cs typeface="Noteworthy Light" charset="0"/>
            </a:endParaRP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24815" y="2478896"/>
            <a:ext cx="8180624" cy="3788454"/>
          </a:xfrm>
        </p:spPr>
        <p:txBody>
          <a:bodyPr anchor="t">
            <a:normAutofit fontScale="85000" lnSpcReduction="20000"/>
          </a:bodyPr>
          <a:lstStyle/>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Perygl</a:t>
            </a:r>
            <a:r>
              <a:rPr lang="en-US" sz="3200" dirty="0"/>
              <a:t> y </a:t>
            </a:r>
            <a:r>
              <a:rPr lang="en-US" sz="3200" dirty="0" err="1"/>
              <a:t>Frechdan</a:t>
            </a:r>
            <a:r>
              <a:rPr lang="en-US" sz="3200" dirty="0"/>
              <a:t> Iaith – Do’s and don’ts!</a:t>
            </a:r>
          </a:p>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Peidiwch</a:t>
            </a:r>
            <a:r>
              <a:rPr lang="en-US" sz="3200" dirty="0"/>
              <a:t> </a:t>
            </a:r>
            <a:r>
              <a:rPr lang="en-US" sz="3200" dirty="0" err="1"/>
              <a:t>â</a:t>
            </a:r>
            <a:r>
              <a:rPr lang="en-US" sz="3200" dirty="0"/>
              <a:t> </a:t>
            </a:r>
            <a:r>
              <a:rPr lang="en-US" sz="3200" dirty="0" err="1"/>
              <a:t>gofyn</a:t>
            </a:r>
            <a:r>
              <a:rPr lang="en-US" sz="3200" dirty="0"/>
              <a:t>  ‘</a:t>
            </a:r>
            <a:r>
              <a:rPr lang="en-US" sz="3200" i="1" dirty="0"/>
              <a:t>Beth </a:t>
            </a:r>
            <a:r>
              <a:rPr lang="en-US" sz="3200" i="1" dirty="0" err="1"/>
              <a:t>ydy</a:t>
            </a:r>
            <a:r>
              <a:rPr lang="en-US" sz="3200" i="1" dirty="0"/>
              <a:t> _____ </a:t>
            </a:r>
            <a:r>
              <a:rPr lang="en-US" sz="3200" i="1" dirty="0" err="1"/>
              <a:t>yn</a:t>
            </a:r>
            <a:r>
              <a:rPr lang="en-US" sz="3200" i="1" dirty="0"/>
              <a:t> </a:t>
            </a:r>
            <a:r>
              <a:rPr lang="en-US" sz="3200" i="1" dirty="0" err="1"/>
              <a:t>Saesneg</a:t>
            </a:r>
            <a:r>
              <a:rPr lang="en-US" sz="3200" i="1" dirty="0"/>
              <a:t>?’</a:t>
            </a:r>
          </a:p>
          <a:p>
            <a:pPr marL="0" marR="0" lvl="0" indent="0" defTabSz="914400" eaLnBrk="1" fontAlgn="auto" latinLnBrk="0" hangingPunct="1">
              <a:spcBef>
                <a:spcPts val="0"/>
              </a:spcBef>
              <a:spcAft>
                <a:spcPts val="600"/>
              </a:spcAft>
              <a:buClrTx/>
              <a:buSzTx/>
              <a:buFontTx/>
              <a:buNone/>
              <a:tabLst/>
              <a:defRPr/>
            </a:pPr>
            <a:endParaRPr lang="en-US" sz="3200" i="1" dirty="0"/>
          </a:p>
          <a:p>
            <a:pPr marL="0" marR="0" lvl="0" indent="0" defTabSz="914400" eaLnBrk="1" fontAlgn="auto" latinLnBrk="0" hangingPunct="1">
              <a:spcBef>
                <a:spcPts val="0"/>
              </a:spcBef>
              <a:spcAft>
                <a:spcPts val="600"/>
              </a:spcAft>
              <a:buClrTx/>
              <a:buSzTx/>
              <a:buFontTx/>
              <a:buNone/>
              <a:tabLst/>
              <a:defRPr/>
            </a:pPr>
            <a:r>
              <a:rPr lang="en-US" sz="3200" dirty="0"/>
              <a:t>Y nod </a:t>
            </a:r>
            <a:r>
              <a:rPr lang="en-US" sz="3200" dirty="0" err="1"/>
              <a:t>yw</a:t>
            </a:r>
            <a:r>
              <a:rPr lang="en-US" sz="3200" dirty="0"/>
              <a:t> </a:t>
            </a:r>
            <a:r>
              <a:rPr lang="en-US" sz="3200" dirty="0" err="1"/>
              <a:t>cael</a:t>
            </a:r>
            <a:r>
              <a:rPr lang="en-US" sz="3200" dirty="0"/>
              <a:t> y </a:t>
            </a:r>
            <a:r>
              <a:rPr lang="en-US" sz="3200" dirty="0" err="1"/>
              <a:t>dysgwyr</a:t>
            </a:r>
            <a:r>
              <a:rPr lang="en-US" sz="3200" dirty="0"/>
              <a:t> </a:t>
            </a:r>
            <a:r>
              <a:rPr lang="en-US" sz="3200" dirty="0" err="1"/>
              <a:t>i</a:t>
            </a:r>
            <a:r>
              <a:rPr lang="en-US" sz="3200" dirty="0"/>
              <a:t> </a:t>
            </a:r>
            <a:r>
              <a:rPr lang="en-US" sz="3200" dirty="0" err="1"/>
              <a:t>ddefnyddio’r</a:t>
            </a:r>
            <a:r>
              <a:rPr lang="en-US" sz="3200" dirty="0"/>
              <a:t> </a:t>
            </a:r>
            <a:r>
              <a:rPr lang="en-US" sz="3200" b="1" dirty="0" err="1"/>
              <a:t>Gymraeg</a:t>
            </a:r>
            <a:r>
              <a:rPr lang="en-US" sz="3200" dirty="0"/>
              <a:t>!!</a:t>
            </a:r>
          </a:p>
          <a:p>
            <a:pPr marL="0" marR="0" lvl="0" indent="0" defTabSz="914400" eaLnBrk="1" fontAlgn="auto" latinLnBrk="0" hangingPunct="1">
              <a:spcBef>
                <a:spcPts val="0"/>
              </a:spcBef>
              <a:spcAft>
                <a:spcPts val="600"/>
              </a:spcAft>
              <a:buClrTx/>
              <a:buSzTx/>
              <a:buFontTx/>
              <a:buNone/>
              <a:tabLst/>
              <a:defRPr/>
            </a:pPr>
            <a:endParaRPr lang="en-US" sz="3200" dirty="0"/>
          </a:p>
          <a:p>
            <a:pPr marL="0" marR="0" lvl="0" indent="0" defTabSz="914400" eaLnBrk="1" fontAlgn="auto" latinLnBrk="0" hangingPunct="1">
              <a:spcBef>
                <a:spcPts val="0"/>
              </a:spcBef>
              <a:spcAft>
                <a:spcPts val="600"/>
              </a:spcAft>
              <a:buClrTx/>
              <a:buSzTx/>
              <a:buFontTx/>
              <a:buNone/>
              <a:tabLst/>
              <a:defRPr/>
            </a:pPr>
            <a:r>
              <a:rPr lang="en-US" sz="3200" dirty="0" err="1"/>
              <a:t>Os</a:t>
            </a:r>
            <a:r>
              <a:rPr lang="en-US" sz="3200" dirty="0"/>
              <a:t> </a:t>
            </a:r>
            <a:r>
              <a:rPr lang="en-US" sz="3200" dirty="0" err="1"/>
              <a:t>yn</a:t>
            </a:r>
            <a:r>
              <a:rPr lang="en-US" sz="3200" dirty="0"/>
              <a:t> </a:t>
            </a:r>
            <a:r>
              <a:rPr lang="en-US" sz="3200" dirty="0" err="1"/>
              <a:t>bosib</a:t>
            </a:r>
            <a:r>
              <a:rPr lang="en-US" sz="3200" dirty="0"/>
              <a:t>, </a:t>
            </a:r>
            <a:r>
              <a:rPr lang="en-US" sz="3200" dirty="0" err="1"/>
              <a:t>defnyddiwch</a:t>
            </a:r>
            <a:r>
              <a:rPr lang="en-US" sz="3200" dirty="0"/>
              <a:t> </a:t>
            </a:r>
            <a:r>
              <a:rPr lang="en-US" sz="3200" dirty="0" err="1"/>
              <a:t>luniau</a:t>
            </a:r>
            <a:r>
              <a:rPr lang="en-US" sz="3200" dirty="0"/>
              <a:t>, </a:t>
            </a:r>
            <a:r>
              <a:rPr lang="en-US" sz="3200" dirty="0" err="1"/>
              <a:t>symudiadau</a:t>
            </a:r>
            <a:r>
              <a:rPr lang="en-US" sz="3200" dirty="0"/>
              <a:t> neu </a:t>
            </a:r>
            <a:r>
              <a:rPr lang="en-US" sz="3200" dirty="0" err="1"/>
              <a:t>arall-eiriwch</a:t>
            </a:r>
            <a:r>
              <a:rPr lang="en-US" sz="3200" dirty="0"/>
              <a:t> </a:t>
            </a:r>
            <a:r>
              <a:rPr lang="en-US" sz="3200" dirty="0" err="1"/>
              <a:t>yn</a:t>
            </a:r>
            <a:r>
              <a:rPr lang="en-US" sz="3200" dirty="0"/>
              <a:t> </a:t>
            </a:r>
            <a:r>
              <a:rPr lang="en-US" sz="3200" dirty="0" err="1"/>
              <a:t>Gymraeg</a:t>
            </a:r>
            <a:r>
              <a:rPr lang="en-US" sz="3200" dirty="0"/>
              <a:t> </a:t>
            </a:r>
            <a:r>
              <a:rPr lang="en-US" sz="3200" dirty="0" err="1"/>
              <a:t>wrth</a:t>
            </a:r>
            <a:r>
              <a:rPr lang="en-US" sz="3200" dirty="0"/>
              <a:t> </a:t>
            </a:r>
            <a:r>
              <a:rPr lang="en-US" sz="3200" dirty="0" err="1"/>
              <a:t>esbonio</a:t>
            </a:r>
            <a:r>
              <a:rPr lang="en-US" sz="3200" dirty="0"/>
              <a:t> </a:t>
            </a:r>
            <a:r>
              <a:rPr lang="en-US" sz="3200" dirty="0" err="1"/>
              <a:t>yn</a:t>
            </a:r>
            <a:r>
              <a:rPr lang="en-US" sz="3200" dirty="0"/>
              <a:t> </a:t>
            </a:r>
            <a:r>
              <a:rPr lang="en-US" sz="3200" dirty="0" err="1"/>
              <a:t>hytrach</a:t>
            </a:r>
            <a:r>
              <a:rPr lang="en-US" sz="3200" dirty="0"/>
              <a:t> </a:t>
            </a:r>
            <a:r>
              <a:rPr lang="en-US" sz="3200" dirty="0" err="1"/>
              <a:t>na</a:t>
            </a:r>
            <a:r>
              <a:rPr lang="en-US" sz="3200" dirty="0"/>
              <a:t> </a:t>
            </a:r>
            <a:r>
              <a:rPr lang="en-US" sz="3200" dirty="0" err="1"/>
              <a:t>throi</a:t>
            </a:r>
            <a:r>
              <a:rPr lang="en-US" sz="3200" dirty="0"/>
              <a:t> at y </a:t>
            </a:r>
            <a:r>
              <a:rPr lang="en-US" sz="3200" dirty="0" err="1"/>
              <a:t>Saesneg</a:t>
            </a:r>
            <a:r>
              <a:rPr lang="en-US" sz="3200" dirty="0"/>
              <a:t>. </a:t>
            </a:r>
          </a:p>
          <a:p>
            <a:pPr marL="0" marR="0" lvl="0" indent="0" defTabSz="914400" eaLnBrk="1" fontAlgn="auto" latinLnBrk="0" hangingPunct="1">
              <a:spcBef>
                <a:spcPts val="0"/>
              </a:spcBef>
              <a:spcAft>
                <a:spcPts val="600"/>
              </a:spcAft>
              <a:buClrTx/>
              <a:buSzTx/>
              <a:buFontTx/>
              <a:buNone/>
              <a:tabLst/>
              <a:defRPr/>
            </a:pPr>
            <a:endParaRPr lang="en-US" sz="3200" dirty="0"/>
          </a:p>
        </p:txBody>
      </p:sp>
      <p:pic>
        <p:nvPicPr>
          <p:cNvPr id="9" name="Picture 8">
            <a:extLst>
              <a:ext uri="{FF2B5EF4-FFF2-40B4-BE49-F238E27FC236}">
                <a16:creationId xmlns:a16="http://schemas.microsoft.com/office/drawing/2014/main" id="{A9FE534B-AF69-974C-ABD5-8C04D0DBBDE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1901760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dissolv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dissolv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dissolve">
                                      <p:cBhvr>
                                        <p:cTn id="1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3000" b="-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3402" y="1329401"/>
            <a:ext cx="10515600" cy="1325563"/>
          </a:xfrm>
        </p:spPr>
        <p:txBody>
          <a:bodyPr/>
          <a:lstStyle/>
          <a:p>
            <a:pPr algn="ctr"/>
            <a:r>
              <a:rPr lang="en-US" b="1" dirty="0" err="1">
                <a:latin typeface="Noteworthy Light" charset="0"/>
                <a:ea typeface="Noteworthy Light" charset="0"/>
                <a:cs typeface="Noteworthy Light" charset="0"/>
              </a:rPr>
              <a:t>Gwerth</a:t>
            </a:r>
            <a:r>
              <a:rPr lang="en-US" b="1" dirty="0">
                <a:latin typeface="Noteworthy Light" charset="0"/>
                <a:ea typeface="Noteworthy Light" charset="0"/>
                <a:cs typeface="Noteworthy Light" charset="0"/>
              </a:rPr>
              <a:t> </a:t>
            </a:r>
            <a:r>
              <a:rPr lang="en-US" b="1" dirty="0" err="1">
                <a:latin typeface="Noteworthy Light" charset="0"/>
                <a:ea typeface="Noteworthy Light" charset="0"/>
                <a:cs typeface="Noteworthy Light" charset="0"/>
              </a:rPr>
              <a:t>Gweithgareddau</a:t>
            </a:r>
            <a:r>
              <a:rPr lang="en-US" b="1" dirty="0">
                <a:latin typeface="Noteworthy Light" charset="0"/>
                <a:ea typeface="Noteworthy Light" charset="0"/>
                <a:cs typeface="Noteworthy Light" charset="0"/>
              </a:rPr>
              <a:t> </a:t>
            </a:r>
            <a:br>
              <a:rPr lang="en-US" dirty="0">
                <a:latin typeface="Noteworthy Light" charset="0"/>
                <a:ea typeface="Noteworthy Light" charset="0"/>
                <a:cs typeface="Noteworthy Light" charset="0"/>
              </a:rPr>
            </a:br>
            <a:endParaRPr lang="en-US" i="1" dirty="0">
              <a:latin typeface="Noteworthy Light" charset="0"/>
              <a:ea typeface="Noteworthy Light" charset="0"/>
              <a:cs typeface="Noteworthy Light" charset="0"/>
            </a:endParaRPr>
          </a:p>
        </p:txBody>
      </p:sp>
      <p:pic>
        <p:nvPicPr>
          <p:cNvPr id="3" name="Picture 2">
            <a:extLst>
              <a:ext uri="{FF2B5EF4-FFF2-40B4-BE49-F238E27FC236}">
                <a16:creationId xmlns:a16="http://schemas.microsoft.com/office/drawing/2014/main" id="{A81FB765-34E8-0045-B361-5AAA0A2D1BD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6382710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6D034917-9F48-D646-B04F-4FA338094D42}"/>
              </a:ext>
            </a:extLst>
          </p:cNvPr>
          <p:cNvPicPr>
            <a:picLocks noGrp="1" noChangeAspect="1"/>
          </p:cNvPicPr>
          <p:nvPr>
            <p:ph idx="1"/>
          </p:nvPr>
        </p:nvPicPr>
        <p:blipFill>
          <a:blip r:embed="rId3"/>
          <a:stretch>
            <a:fillRect/>
          </a:stretch>
        </p:blipFill>
        <p:spPr>
          <a:xfrm>
            <a:off x="1387961" y="2784747"/>
            <a:ext cx="2629866" cy="3058986"/>
          </a:xfrm>
        </p:spPr>
      </p:pic>
      <p:pic>
        <p:nvPicPr>
          <p:cNvPr id="8" name="Picture 7" descr="A screenshot of a cell phone&#10;&#10;Description automatically generated">
            <a:extLst>
              <a:ext uri="{FF2B5EF4-FFF2-40B4-BE49-F238E27FC236}">
                <a16:creationId xmlns:a16="http://schemas.microsoft.com/office/drawing/2014/main" id="{914D12E4-3364-C646-9555-7627E46A655F}"/>
              </a:ext>
            </a:extLst>
          </p:cNvPr>
          <p:cNvPicPr>
            <a:picLocks noChangeAspect="1"/>
          </p:cNvPicPr>
          <p:nvPr/>
        </p:nvPicPr>
        <p:blipFill>
          <a:blip r:embed="rId4"/>
          <a:stretch>
            <a:fillRect/>
          </a:stretch>
        </p:blipFill>
        <p:spPr>
          <a:xfrm>
            <a:off x="151654" y="160738"/>
            <a:ext cx="4486922" cy="246400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C23BE974-CD2C-264A-9A9C-9CD8240DF121}"/>
              </a:ext>
            </a:extLst>
          </p:cNvPr>
          <p:cNvPicPr>
            <a:picLocks noChangeAspect="1"/>
          </p:cNvPicPr>
          <p:nvPr/>
        </p:nvPicPr>
        <p:blipFill>
          <a:blip r:embed="rId5"/>
          <a:stretch>
            <a:fillRect/>
          </a:stretch>
        </p:blipFill>
        <p:spPr>
          <a:xfrm>
            <a:off x="5422026" y="1154714"/>
            <a:ext cx="5672138" cy="3260066"/>
          </a:xfrm>
          <a:prstGeom prst="rect">
            <a:avLst/>
          </a:prstGeom>
        </p:spPr>
      </p:pic>
      <p:sp>
        <p:nvSpPr>
          <p:cNvPr id="2" name="Title 1">
            <a:extLst>
              <a:ext uri="{FF2B5EF4-FFF2-40B4-BE49-F238E27FC236}">
                <a16:creationId xmlns:a16="http://schemas.microsoft.com/office/drawing/2014/main" id="{AF35F732-B52E-F94F-AA7D-D5009661B923}"/>
              </a:ext>
            </a:extLst>
          </p:cNvPr>
          <p:cNvSpPr>
            <a:spLocks noGrp="1"/>
          </p:cNvSpPr>
          <p:nvPr>
            <p:ph type="title"/>
          </p:nvPr>
        </p:nvSpPr>
        <p:spPr>
          <a:xfrm>
            <a:off x="5813367" y="140339"/>
            <a:ext cx="4889457" cy="1325563"/>
          </a:xfrm>
        </p:spPr>
        <p:txBody>
          <a:bodyPr/>
          <a:lstStyle/>
          <a:p>
            <a:r>
              <a:rPr lang="en-US" dirty="0">
                <a:latin typeface="Noteworthy Light" charset="0"/>
                <a:ea typeface="Noteworthy Light" charset="0"/>
                <a:cs typeface="Noteworthy Light" charset="0"/>
              </a:rPr>
              <a:t>“Kahoot Pandemic”</a:t>
            </a:r>
          </a:p>
        </p:txBody>
      </p:sp>
      <p:sp>
        <p:nvSpPr>
          <p:cNvPr id="3" name="Rectangle 2">
            <a:extLst>
              <a:ext uri="{FF2B5EF4-FFF2-40B4-BE49-F238E27FC236}">
                <a16:creationId xmlns:a16="http://schemas.microsoft.com/office/drawing/2014/main" id="{EC08D572-AC4C-C84B-B318-6A1B7BBF2D50}"/>
              </a:ext>
            </a:extLst>
          </p:cNvPr>
          <p:cNvSpPr/>
          <p:nvPr/>
        </p:nvSpPr>
        <p:spPr>
          <a:xfrm>
            <a:off x="6507134" y="4574785"/>
            <a:ext cx="5270727" cy="1246495"/>
          </a:xfrm>
          <a:prstGeom prst="rect">
            <a:avLst/>
          </a:prstGeom>
          <a:solidFill>
            <a:srgbClr val="002060"/>
          </a:solidFill>
        </p:spPr>
        <p:txBody>
          <a:bodyPr wrap="square" lIns="91440" tIns="45720" rIns="91440" bIns="45720">
            <a:spAutoFit/>
          </a:bodyPr>
          <a:lstStyle/>
          <a:p>
            <a:r>
              <a:rPr lang="en-GB" sz="2500" b="0" cap="none" spc="0" dirty="0" err="1">
                <a:ln w="0"/>
                <a:solidFill>
                  <a:schemeClr val="bg1"/>
                </a:solidFill>
                <a:effectLst>
                  <a:outerShdw blurRad="38100" dist="25400" dir="5400000" algn="ctr" rotWithShape="0">
                    <a:srgbClr val="6E747A">
                      <a:alpha val="43000"/>
                    </a:srgbClr>
                  </a:outerShdw>
                </a:effectLst>
              </a:rPr>
              <a:t>Gofynnwch</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0" cap="none" spc="0" dirty="0" err="1">
                <a:ln w="0"/>
                <a:solidFill>
                  <a:schemeClr val="bg1"/>
                </a:solidFill>
                <a:effectLst>
                  <a:outerShdw blurRad="38100" dist="25400" dir="5400000" algn="ctr" rotWithShape="0">
                    <a:srgbClr val="6E747A">
                      <a:alpha val="43000"/>
                    </a:srgbClr>
                  </a:outerShdw>
                </a:effectLst>
              </a:rPr>
              <a:t>i’ch</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0" cap="none" spc="0" dirty="0" err="1">
                <a:ln w="0"/>
                <a:solidFill>
                  <a:schemeClr val="bg1"/>
                </a:solidFill>
                <a:effectLst>
                  <a:outerShdw blurRad="38100" dist="25400" dir="5400000" algn="ctr" rotWithShape="0">
                    <a:srgbClr val="6E747A">
                      <a:alpha val="43000"/>
                    </a:srgbClr>
                  </a:outerShdw>
                </a:effectLst>
              </a:rPr>
              <a:t>hun</a:t>
            </a:r>
            <a:r>
              <a:rPr lang="en-GB" sz="2500" b="0" cap="none" spc="0" dirty="0">
                <a:ln w="0"/>
                <a:solidFill>
                  <a:schemeClr val="bg1"/>
                </a:solidFill>
                <a:effectLst>
                  <a:outerShdw blurRad="38100" dist="25400" dir="5400000" algn="ctr" rotWithShape="0">
                    <a:srgbClr val="6E747A">
                      <a:alpha val="43000"/>
                    </a:srgbClr>
                  </a:outerShdw>
                </a:effectLst>
              </a:rPr>
              <a:t>:  Beth </a:t>
            </a:r>
            <a:r>
              <a:rPr lang="en-GB" sz="2500" b="0" cap="none" spc="0" dirty="0" err="1">
                <a:ln w="0"/>
                <a:solidFill>
                  <a:schemeClr val="bg1"/>
                </a:solidFill>
                <a:effectLst>
                  <a:outerShdw blurRad="38100" dist="25400" dir="5400000" algn="ctr" rotWithShape="0">
                    <a:srgbClr val="6E747A">
                      <a:alpha val="43000"/>
                    </a:srgbClr>
                  </a:outerShdw>
                </a:effectLst>
              </a:rPr>
              <a:t>yw</a:t>
            </a:r>
            <a:r>
              <a:rPr lang="en-GB" sz="2500" b="0" cap="none" spc="0" dirty="0">
                <a:ln w="0"/>
                <a:solidFill>
                  <a:schemeClr val="bg1"/>
                </a:solidFill>
                <a:effectLst>
                  <a:outerShdw blurRad="38100" dist="25400" dir="5400000" algn="ctr" rotWithShape="0">
                    <a:srgbClr val="6E747A">
                      <a:alpha val="43000"/>
                    </a:srgbClr>
                  </a:outerShdw>
                </a:effectLst>
              </a:rPr>
              <a:t> </a:t>
            </a:r>
            <a:r>
              <a:rPr lang="en-GB" sz="2500" b="1" cap="none" spc="0" dirty="0">
                <a:ln w="0"/>
                <a:solidFill>
                  <a:schemeClr val="bg1"/>
                </a:solidFill>
                <a:effectLst>
                  <a:outerShdw blurRad="38100" dist="25400" dir="5400000" algn="ctr" rotWithShape="0">
                    <a:srgbClr val="6E747A">
                      <a:alpha val="43000"/>
                    </a:srgbClr>
                  </a:outerShdw>
                </a:effectLst>
              </a:rPr>
              <a:t>GWERTH</a:t>
            </a:r>
            <a:r>
              <a:rPr lang="en-GB" sz="2500" b="0" cap="none" spc="0" dirty="0">
                <a:ln w="0"/>
                <a:solidFill>
                  <a:schemeClr val="bg1"/>
                </a:solidFill>
                <a:effectLst>
                  <a:outerShdw blurRad="38100" dist="25400" dir="5400000" algn="ctr" rotWithShape="0">
                    <a:srgbClr val="6E747A">
                      <a:alpha val="43000"/>
                    </a:srgbClr>
                  </a:outerShdw>
                </a:effectLst>
              </a:rPr>
              <a:t> y Kahoot </a:t>
            </a:r>
            <a:r>
              <a:rPr lang="en-GB" sz="2500" dirty="0" err="1">
                <a:ln w="0"/>
                <a:solidFill>
                  <a:schemeClr val="bg1"/>
                </a:solidFill>
                <a:effectLst>
                  <a:outerShdw blurRad="38100" dist="25400" dir="5400000" algn="ctr" rotWithShape="0">
                    <a:srgbClr val="6E747A">
                      <a:alpha val="43000"/>
                    </a:srgbClr>
                  </a:outerShdw>
                </a:effectLst>
              </a:rPr>
              <a:t>yma</a:t>
            </a:r>
            <a:r>
              <a:rPr lang="en-GB" sz="2500" dirty="0">
                <a:ln w="0"/>
                <a:solidFill>
                  <a:schemeClr val="bg1"/>
                </a:solidFill>
                <a:effectLst>
                  <a:outerShdw blurRad="38100" dist="25400" dir="5400000" algn="ctr" rotWithShape="0">
                    <a:srgbClr val="6E747A">
                      <a:alpha val="43000"/>
                    </a:srgbClr>
                  </a:outerShdw>
                </a:effectLst>
              </a:rPr>
              <a:t> </a:t>
            </a:r>
            <a:r>
              <a:rPr lang="en-GB" sz="2500" dirty="0" err="1">
                <a:ln w="0"/>
                <a:solidFill>
                  <a:schemeClr val="bg1"/>
                </a:solidFill>
                <a:effectLst>
                  <a:outerShdw blurRad="38100" dist="25400" dir="5400000" algn="ctr" rotWithShape="0">
                    <a:srgbClr val="6E747A">
                      <a:alpha val="43000"/>
                    </a:srgbClr>
                  </a:outerShdw>
                </a:effectLst>
              </a:rPr>
              <a:t>i</a:t>
            </a:r>
            <a:r>
              <a:rPr lang="en-GB" sz="2500" dirty="0">
                <a:ln w="0"/>
                <a:solidFill>
                  <a:schemeClr val="bg1"/>
                </a:solidFill>
                <a:effectLst>
                  <a:outerShdw blurRad="38100" dist="25400" dir="5400000" algn="ctr" rotWithShape="0">
                    <a:srgbClr val="6E747A">
                      <a:alpha val="43000"/>
                    </a:srgbClr>
                  </a:outerShdw>
                </a:effectLst>
              </a:rPr>
              <a:t> </a:t>
            </a:r>
            <a:r>
              <a:rPr lang="en-GB" sz="2500" dirty="0" err="1">
                <a:ln w="0"/>
                <a:solidFill>
                  <a:schemeClr val="bg1"/>
                </a:solidFill>
                <a:effectLst>
                  <a:outerShdw blurRad="38100" dist="25400" dir="5400000" algn="ctr" rotWithShape="0">
                    <a:srgbClr val="6E747A">
                      <a:alpha val="43000"/>
                    </a:srgbClr>
                  </a:outerShdw>
                </a:effectLst>
              </a:rPr>
              <a:t>gynnydd</a:t>
            </a:r>
            <a:r>
              <a:rPr lang="en-GB" sz="2500" dirty="0">
                <a:ln w="0"/>
                <a:solidFill>
                  <a:schemeClr val="bg1"/>
                </a:solidFill>
                <a:effectLst>
                  <a:outerShdw blurRad="38100" dist="25400" dir="5400000" algn="ctr" rotWithShape="0">
                    <a:srgbClr val="6E747A">
                      <a:alpha val="43000"/>
                    </a:srgbClr>
                  </a:outerShdw>
                </a:effectLst>
              </a:rPr>
              <a:t> a </a:t>
            </a:r>
            <a:r>
              <a:rPr lang="en-GB" sz="2500" dirty="0" err="1">
                <a:ln w="0"/>
                <a:solidFill>
                  <a:schemeClr val="bg1"/>
                </a:solidFill>
                <a:effectLst>
                  <a:outerShdw blurRad="38100" dist="25400" dir="5400000" algn="ctr" rotWithShape="0">
                    <a:srgbClr val="6E747A">
                      <a:alpha val="43000"/>
                    </a:srgbClr>
                  </a:outerShdw>
                </a:effectLst>
              </a:rPr>
              <a:t>dealltwriaeth</a:t>
            </a:r>
            <a:r>
              <a:rPr lang="en-GB" sz="2500" dirty="0">
                <a:ln w="0"/>
                <a:solidFill>
                  <a:schemeClr val="bg1"/>
                </a:solidFill>
                <a:effectLst>
                  <a:outerShdw blurRad="38100" dist="25400" dir="5400000" algn="ctr" rotWithShape="0">
                    <a:srgbClr val="6E747A">
                      <a:alpha val="43000"/>
                    </a:srgbClr>
                  </a:outerShdw>
                </a:effectLst>
              </a:rPr>
              <a:t> y </a:t>
            </a:r>
            <a:r>
              <a:rPr lang="en-GB" sz="2500" dirty="0" err="1">
                <a:ln w="0"/>
                <a:solidFill>
                  <a:schemeClr val="bg1"/>
                </a:solidFill>
                <a:effectLst>
                  <a:outerShdw blurRad="38100" dist="25400" dir="5400000" algn="ctr" rotWithShape="0">
                    <a:srgbClr val="6E747A">
                      <a:alpha val="43000"/>
                    </a:srgbClr>
                  </a:outerShdw>
                </a:effectLst>
              </a:rPr>
              <a:t>dysgwyr</a:t>
            </a:r>
            <a:r>
              <a:rPr lang="en-GB" sz="2500" dirty="0">
                <a:ln w="0"/>
                <a:solidFill>
                  <a:schemeClr val="bg1"/>
                </a:solidFill>
                <a:effectLst>
                  <a:outerShdw blurRad="38100" dist="25400" dir="5400000" algn="ctr" rotWithShape="0">
                    <a:srgbClr val="6E747A">
                      <a:alpha val="43000"/>
                    </a:srgbClr>
                  </a:outerShdw>
                </a:effectLst>
              </a:rPr>
              <a:t>?</a:t>
            </a:r>
            <a:endParaRPr lang="en-GB" sz="2500" b="0" cap="none" spc="0" dirty="0">
              <a:ln w="0"/>
              <a:solidFill>
                <a:schemeClr val="bg1"/>
              </a:solidFill>
              <a:effectLst>
                <a:outerShdw blurRad="38100" dist="25400" dir="5400000" algn="ctr" rotWithShape="0">
                  <a:srgbClr val="6E747A">
                    <a:alpha val="43000"/>
                  </a:srgbClr>
                </a:outerShdw>
              </a:effectLst>
            </a:endParaRPr>
          </a:p>
        </p:txBody>
      </p:sp>
      <p:pic>
        <p:nvPicPr>
          <p:cNvPr id="9" name="Picture 8">
            <a:extLst>
              <a:ext uri="{FF2B5EF4-FFF2-40B4-BE49-F238E27FC236}">
                <a16:creationId xmlns:a16="http://schemas.microsoft.com/office/drawing/2014/main" id="{60320054-02DD-BE41-8DBE-EDF22FD96686}"/>
              </a:ext>
            </a:extLst>
          </p:cNvPr>
          <p:cNvPicPr>
            <a:picLocks noChangeAspect="1"/>
          </p:cNvPicPr>
          <p:nvPr/>
        </p:nvPicPr>
        <p:blipFill rotWithShape="1">
          <a:blip r:embed="rId6"/>
          <a:srcRect t="6497" b="12147"/>
          <a:stretch/>
        </p:blipFill>
        <p:spPr>
          <a:xfrm>
            <a:off x="0" y="6003738"/>
            <a:ext cx="12192000" cy="854262"/>
          </a:xfrm>
          <a:prstGeom prst="rect">
            <a:avLst/>
          </a:prstGeom>
        </p:spPr>
      </p:pic>
    </p:spTree>
    <p:extLst>
      <p:ext uri="{BB962C8B-B14F-4D97-AF65-F5344CB8AC3E}">
        <p14:creationId xmlns:p14="http://schemas.microsoft.com/office/powerpoint/2010/main" val="7774438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716CD-31B2-B04F-9497-3CC5284F7CF5}"/>
              </a:ext>
            </a:extLst>
          </p:cNvPr>
          <p:cNvSpPr>
            <a:spLocks noGrp="1"/>
          </p:cNvSpPr>
          <p:nvPr>
            <p:ph type="title"/>
          </p:nvPr>
        </p:nvSpPr>
        <p:spPr>
          <a:xfrm>
            <a:off x="385947" y="75525"/>
            <a:ext cx="10515600" cy="1325563"/>
          </a:xfrm>
        </p:spPr>
        <p:txBody>
          <a:bodyPr/>
          <a:lstStyle/>
          <a:p>
            <a:r>
              <a:rPr lang="en-US" dirty="0" err="1">
                <a:latin typeface="Noteworthy Light" charset="0"/>
                <a:ea typeface="Noteworthy Light" charset="0"/>
                <a:cs typeface="Noteworthy Light" charset="0"/>
              </a:rPr>
              <a:t>Ystyried</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beth</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yw</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gwerth</a:t>
            </a:r>
            <a:r>
              <a:rPr lang="en-US" dirty="0">
                <a:latin typeface="Noteworthy Light" charset="0"/>
                <a:ea typeface="Noteworthy Light" charset="0"/>
                <a:cs typeface="Noteworthy Light" charset="0"/>
              </a:rPr>
              <a:t>’ </a:t>
            </a:r>
            <a:r>
              <a:rPr lang="en-US" dirty="0" err="1">
                <a:latin typeface="Noteworthy Light" charset="0"/>
                <a:ea typeface="Noteworthy Light" charset="0"/>
                <a:cs typeface="Noteworthy Light" charset="0"/>
              </a:rPr>
              <a:t>tasgau</a:t>
            </a:r>
            <a:endParaRPr lang="en-US" dirty="0">
              <a:latin typeface="Noteworthy Light" charset="0"/>
              <a:ea typeface="Noteworthy Light" charset="0"/>
              <a:cs typeface="Noteworthy Light" charset="0"/>
            </a:endParaRPr>
          </a:p>
        </p:txBody>
      </p:sp>
      <p:pic>
        <p:nvPicPr>
          <p:cNvPr id="5" name="Content Placeholder 4" descr="A screenshot of a cell phone&#10;&#10;Description automatically generated">
            <a:extLst>
              <a:ext uri="{FF2B5EF4-FFF2-40B4-BE49-F238E27FC236}">
                <a16:creationId xmlns:a16="http://schemas.microsoft.com/office/drawing/2014/main" id="{C3C5CA50-B8FF-0A49-86B8-9BAC7451C2BD}"/>
              </a:ext>
            </a:extLst>
          </p:cNvPr>
          <p:cNvPicPr>
            <a:picLocks noGrp="1" noChangeAspect="1"/>
          </p:cNvPicPr>
          <p:nvPr>
            <p:ph idx="1"/>
          </p:nvPr>
        </p:nvPicPr>
        <p:blipFill>
          <a:blip r:embed="rId3"/>
          <a:stretch>
            <a:fillRect/>
          </a:stretch>
        </p:blipFill>
        <p:spPr>
          <a:xfrm>
            <a:off x="5643747" y="1352045"/>
            <a:ext cx="6475591" cy="4153910"/>
          </a:xfrm>
        </p:spPr>
      </p:pic>
      <p:sp>
        <p:nvSpPr>
          <p:cNvPr id="8" name="Rounded Rectangular Callout 7">
            <a:extLst>
              <a:ext uri="{FF2B5EF4-FFF2-40B4-BE49-F238E27FC236}">
                <a16:creationId xmlns:a16="http://schemas.microsoft.com/office/drawing/2014/main" id="{7AAE2AEE-6C17-CF44-B9CA-6B2D4FD63452}"/>
              </a:ext>
            </a:extLst>
          </p:cNvPr>
          <p:cNvSpPr/>
          <p:nvPr/>
        </p:nvSpPr>
        <p:spPr>
          <a:xfrm>
            <a:off x="3424844" y="4864831"/>
            <a:ext cx="2006558" cy="1138907"/>
          </a:xfrm>
          <a:prstGeom prst="wedgeRoundRectCallout">
            <a:avLst>
              <a:gd name="adj1" fmla="val 53490"/>
              <a:gd name="adj2" fmla="val -103644"/>
              <a:gd name="adj3" fmla="val 16667"/>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t>Adborth</a:t>
            </a:r>
            <a:r>
              <a:rPr lang="en-US" sz="2000" dirty="0"/>
              <a:t> </a:t>
            </a:r>
            <a:r>
              <a:rPr lang="en-US" sz="2000" dirty="0" err="1"/>
              <a:t>i’r</a:t>
            </a:r>
            <a:r>
              <a:rPr lang="en-US" sz="2000" dirty="0"/>
              <a:t> </a:t>
            </a:r>
            <a:r>
              <a:rPr lang="en-US" sz="2000" dirty="0" err="1"/>
              <a:t>athro</a:t>
            </a:r>
            <a:r>
              <a:rPr lang="en-US" sz="2000" dirty="0"/>
              <a:t> </a:t>
            </a:r>
            <a:br>
              <a:rPr lang="en-US" sz="2000" dirty="0"/>
            </a:br>
            <a:r>
              <a:rPr lang="en-US" sz="2000" dirty="0" err="1"/>
              <a:t>a’r</a:t>
            </a:r>
            <a:r>
              <a:rPr lang="en-US" sz="2000" dirty="0"/>
              <a:t> </a:t>
            </a:r>
            <a:r>
              <a:rPr lang="en-US" sz="2000" dirty="0" err="1"/>
              <a:t>dysgwr</a:t>
            </a:r>
            <a:endParaRPr lang="en-US" sz="2000" dirty="0"/>
          </a:p>
        </p:txBody>
      </p:sp>
      <p:sp>
        <p:nvSpPr>
          <p:cNvPr id="9" name="TextBox 8">
            <a:extLst>
              <a:ext uri="{FF2B5EF4-FFF2-40B4-BE49-F238E27FC236}">
                <a16:creationId xmlns:a16="http://schemas.microsoft.com/office/drawing/2014/main" id="{308408DC-3ECF-2A4B-B214-AEA1050BBE29}"/>
              </a:ext>
            </a:extLst>
          </p:cNvPr>
          <p:cNvSpPr txBox="1"/>
          <p:nvPr/>
        </p:nvSpPr>
        <p:spPr>
          <a:xfrm>
            <a:off x="239903" y="1352045"/>
            <a:ext cx="5277599" cy="3693319"/>
          </a:xfrm>
          <a:prstGeom prst="rect">
            <a:avLst/>
          </a:prstGeom>
          <a:noFill/>
        </p:spPr>
        <p:txBody>
          <a:bodyPr wrap="none" rtlCol="0">
            <a:spAutoFit/>
          </a:bodyPr>
          <a:lstStyle/>
          <a:p>
            <a:pPr marL="342900" indent="-342900">
              <a:buAutoNum type="arabicPeriod"/>
            </a:pPr>
            <a:r>
              <a:rPr lang="en-US" dirty="0" err="1"/>
              <a:t>Effaith</a:t>
            </a:r>
            <a:r>
              <a:rPr lang="en-US" dirty="0"/>
              <a:t> </a:t>
            </a:r>
            <a:r>
              <a:rPr lang="en-US" dirty="0" err="1"/>
              <a:t>ar</a:t>
            </a:r>
            <a:r>
              <a:rPr lang="en-US" dirty="0"/>
              <a:t> </a:t>
            </a:r>
            <a:r>
              <a:rPr lang="en-US" dirty="0" err="1"/>
              <a:t>Ystyr</a:t>
            </a:r>
            <a:endParaRPr lang="en-US" dirty="0"/>
          </a:p>
          <a:p>
            <a:pPr marL="342900" indent="-342900">
              <a:buAutoNum type="arabicPeriod"/>
            </a:pPr>
            <a:r>
              <a:rPr lang="en-US" dirty="0" err="1"/>
              <a:t>Effaith</a:t>
            </a:r>
            <a:r>
              <a:rPr lang="en-US" dirty="0"/>
              <a:t> </a:t>
            </a:r>
            <a:r>
              <a:rPr lang="en-US" dirty="0" err="1"/>
              <a:t>ar</a:t>
            </a:r>
            <a:r>
              <a:rPr lang="en-US" dirty="0"/>
              <a:t> y </a:t>
            </a:r>
            <a:r>
              <a:rPr lang="en-US" dirty="0" err="1"/>
              <a:t>gallu</a:t>
            </a:r>
            <a:r>
              <a:rPr lang="en-US" dirty="0"/>
              <a:t> </a:t>
            </a:r>
            <a:r>
              <a:rPr lang="en-US" dirty="0" err="1"/>
              <a:t>i</a:t>
            </a:r>
            <a:r>
              <a:rPr lang="en-US" dirty="0"/>
              <a:t> </a:t>
            </a:r>
            <a:r>
              <a:rPr lang="en-US" dirty="0" err="1"/>
              <a:t>gyfathrebu</a:t>
            </a:r>
            <a:endParaRPr lang="en-US" dirty="0"/>
          </a:p>
          <a:p>
            <a:pPr marL="342900" indent="-342900">
              <a:buAutoNum type="arabicPeriod"/>
            </a:pPr>
            <a:r>
              <a:rPr lang="en-US" dirty="0" err="1"/>
              <a:t>Effaith</a:t>
            </a:r>
            <a:r>
              <a:rPr lang="en-US" dirty="0"/>
              <a:t> </a:t>
            </a:r>
            <a:r>
              <a:rPr lang="en-US" dirty="0" err="1"/>
              <a:t>ar</a:t>
            </a:r>
            <a:r>
              <a:rPr lang="en-US" dirty="0"/>
              <a:t> </a:t>
            </a:r>
            <a:r>
              <a:rPr lang="en-US" dirty="0" err="1"/>
              <a:t>ddealltwriaeth</a:t>
            </a:r>
            <a:r>
              <a:rPr lang="en-US" dirty="0"/>
              <a:t> o </a:t>
            </a:r>
            <a:r>
              <a:rPr lang="en-US" dirty="0" err="1"/>
              <a:t>systemau’r</a:t>
            </a:r>
            <a:r>
              <a:rPr lang="en-US" dirty="0"/>
              <a:t> </a:t>
            </a:r>
            <a:r>
              <a:rPr lang="en-US" dirty="0" err="1"/>
              <a:t>iaith</a:t>
            </a:r>
            <a:r>
              <a:rPr lang="en-US" dirty="0"/>
              <a:t> </a:t>
            </a:r>
            <a:r>
              <a:rPr lang="en-US" dirty="0" err="1"/>
              <a:t>darged</a:t>
            </a:r>
            <a:r>
              <a:rPr lang="en-US" dirty="0"/>
              <a:t>.</a:t>
            </a:r>
          </a:p>
          <a:p>
            <a:pPr marL="342900" indent="-342900">
              <a:buAutoNum type="arabicPeriod"/>
            </a:pPr>
            <a:r>
              <a:rPr lang="en-US" dirty="0" err="1"/>
              <a:t>Effaith</a:t>
            </a:r>
            <a:r>
              <a:rPr lang="en-US" dirty="0"/>
              <a:t> </a:t>
            </a:r>
            <a:r>
              <a:rPr lang="en-US" dirty="0" err="1"/>
              <a:t>ar</a:t>
            </a:r>
            <a:r>
              <a:rPr lang="en-US" dirty="0"/>
              <a:t> </a:t>
            </a:r>
            <a:r>
              <a:rPr lang="en-US" dirty="0" err="1"/>
              <a:t>gallu</a:t>
            </a:r>
            <a:r>
              <a:rPr lang="en-US" dirty="0"/>
              <a:t> </a:t>
            </a:r>
            <a:r>
              <a:rPr lang="en-US" dirty="0" err="1"/>
              <a:t>i</a:t>
            </a:r>
            <a:r>
              <a:rPr lang="en-US" dirty="0"/>
              <a:t> </a:t>
            </a:r>
            <a:r>
              <a:rPr lang="en-US" dirty="0" err="1"/>
              <a:t>ddefnyddio’r</a:t>
            </a:r>
            <a:r>
              <a:rPr lang="en-US" dirty="0"/>
              <a:t> </a:t>
            </a:r>
            <a:r>
              <a:rPr lang="en-US" dirty="0" err="1"/>
              <a:t>ddealltwriaeth</a:t>
            </a:r>
            <a:r>
              <a:rPr lang="en-US" dirty="0"/>
              <a:t> hon</a:t>
            </a:r>
          </a:p>
          <a:p>
            <a:pPr marL="342900" indent="-342900">
              <a:buAutoNum type="arabicPeriod"/>
            </a:pPr>
            <a:r>
              <a:rPr lang="en-US" dirty="0" err="1"/>
              <a:t>Effaith</a:t>
            </a:r>
            <a:r>
              <a:rPr lang="en-US" dirty="0"/>
              <a:t> </a:t>
            </a:r>
            <a:r>
              <a:rPr lang="en-US" dirty="0" err="1"/>
              <a:t>ar</a:t>
            </a:r>
            <a:r>
              <a:rPr lang="en-US" dirty="0"/>
              <a:t> </a:t>
            </a:r>
            <a:r>
              <a:rPr lang="en-US" dirty="0" err="1"/>
              <a:t>ruglder</a:t>
            </a:r>
            <a:endParaRPr lang="en-US" dirty="0"/>
          </a:p>
          <a:p>
            <a:pPr marL="342900" indent="-342900">
              <a:buAutoNum type="arabicPeriod"/>
            </a:pPr>
            <a:r>
              <a:rPr lang="en-US" dirty="0" err="1"/>
              <a:t>Effaith</a:t>
            </a:r>
            <a:r>
              <a:rPr lang="en-US" dirty="0"/>
              <a:t> </a:t>
            </a:r>
            <a:r>
              <a:rPr lang="en-US" dirty="0" err="1"/>
              <a:t>ar</a:t>
            </a:r>
            <a:r>
              <a:rPr lang="en-US" dirty="0"/>
              <a:t> </a:t>
            </a:r>
            <a:r>
              <a:rPr lang="en-US" dirty="0" err="1"/>
              <a:t>ymwybyddiaeth</a:t>
            </a:r>
            <a:r>
              <a:rPr lang="en-US" dirty="0"/>
              <a:t> </a:t>
            </a:r>
            <a:r>
              <a:rPr lang="en-US" dirty="0" err="1"/>
              <a:t>ddiwylliannol</a:t>
            </a:r>
            <a:endParaRPr lang="en-US" dirty="0"/>
          </a:p>
          <a:p>
            <a:pPr marL="342900" indent="-342900">
              <a:buAutoNum type="arabicPeriod"/>
            </a:pPr>
            <a:r>
              <a:rPr lang="en-US" dirty="0" err="1"/>
              <a:t>Ymgyslltiad</a:t>
            </a:r>
            <a:r>
              <a:rPr lang="en-US" dirty="0"/>
              <a:t> y </a:t>
            </a:r>
            <a:r>
              <a:rPr lang="en-US" dirty="0" err="1"/>
              <a:t>dysgwyr</a:t>
            </a:r>
            <a:endParaRPr lang="en-US" dirty="0"/>
          </a:p>
          <a:p>
            <a:pPr marL="342900" indent="-342900">
              <a:buAutoNum type="arabicPeriod"/>
            </a:pPr>
            <a:r>
              <a:rPr lang="en-US" dirty="0" err="1"/>
              <a:t>Hydrinedd</a:t>
            </a:r>
            <a:r>
              <a:rPr lang="en-US" dirty="0"/>
              <a:t> (manageability)</a:t>
            </a:r>
          </a:p>
          <a:p>
            <a:pPr marL="342900" indent="-342900">
              <a:buAutoNum type="arabicPeriod"/>
            </a:pPr>
            <a:r>
              <a:rPr lang="en-US" dirty="0" err="1"/>
              <a:t>Cymhareb</a:t>
            </a:r>
            <a:r>
              <a:rPr lang="en-US" dirty="0"/>
              <a:t> </a:t>
            </a:r>
            <a:r>
              <a:rPr lang="en-US" dirty="0" err="1"/>
              <a:t>amser</a:t>
            </a:r>
            <a:r>
              <a:rPr lang="en-US" dirty="0"/>
              <a:t> </a:t>
            </a:r>
            <a:r>
              <a:rPr lang="en-US" dirty="0" err="1"/>
              <a:t>paratoi</a:t>
            </a:r>
            <a:r>
              <a:rPr lang="en-US" dirty="0"/>
              <a:t> / </a:t>
            </a:r>
            <a:r>
              <a:rPr lang="en-US" dirty="0" err="1"/>
              <a:t>effaith</a:t>
            </a:r>
            <a:r>
              <a:rPr lang="en-US" dirty="0"/>
              <a:t> </a:t>
            </a:r>
            <a:r>
              <a:rPr lang="en-US" dirty="0" err="1"/>
              <a:t>ar</a:t>
            </a:r>
            <a:r>
              <a:rPr lang="en-US" dirty="0"/>
              <a:t> </a:t>
            </a:r>
            <a:r>
              <a:rPr lang="en-US" dirty="0" err="1"/>
              <a:t>ddysgu</a:t>
            </a:r>
            <a:endParaRPr lang="en-US" dirty="0"/>
          </a:p>
          <a:p>
            <a:pPr marL="342900" indent="-342900">
              <a:buAutoNum type="arabicPeriod"/>
            </a:pPr>
            <a:r>
              <a:rPr lang="en-US" dirty="0"/>
              <a:t> </a:t>
            </a:r>
            <a:r>
              <a:rPr lang="en-US" dirty="0" err="1"/>
              <a:t>Cymhareb</a:t>
            </a:r>
            <a:r>
              <a:rPr lang="en-US" dirty="0"/>
              <a:t> </a:t>
            </a:r>
            <a:r>
              <a:rPr lang="en-US" dirty="0" err="1"/>
              <a:t>Amser</a:t>
            </a:r>
            <a:r>
              <a:rPr lang="en-US" dirty="0"/>
              <a:t> / </a:t>
            </a:r>
            <a:r>
              <a:rPr lang="en-US" dirty="0" err="1"/>
              <a:t>effaith</a:t>
            </a:r>
            <a:r>
              <a:rPr lang="en-US" dirty="0"/>
              <a:t> </a:t>
            </a:r>
            <a:r>
              <a:rPr lang="en-US" dirty="0" err="1"/>
              <a:t>ar</a:t>
            </a:r>
            <a:r>
              <a:rPr lang="en-US" dirty="0"/>
              <a:t> </a:t>
            </a:r>
            <a:r>
              <a:rPr lang="en-US" dirty="0" err="1"/>
              <a:t>ddysgu</a:t>
            </a:r>
            <a:r>
              <a:rPr lang="en-US" dirty="0"/>
              <a:t> </a:t>
            </a:r>
          </a:p>
          <a:p>
            <a:pPr marL="342900" indent="-342900">
              <a:buAutoNum type="arabicPeriod"/>
            </a:pPr>
            <a:r>
              <a:rPr lang="en-US" dirty="0" err="1"/>
              <a:t>Cyfleon</a:t>
            </a:r>
            <a:r>
              <a:rPr lang="en-US" dirty="0"/>
              <a:t> </a:t>
            </a:r>
            <a:r>
              <a:rPr lang="en-US" dirty="0" err="1"/>
              <a:t>ar</a:t>
            </a:r>
            <a:r>
              <a:rPr lang="en-US" dirty="0"/>
              <a:t> </a:t>
            </a:r>
            <a:r>
              <a:rPr lang="en-US" dirty="0" err="1"/>
              <a:t>gyfer</a:t>
            </a:r>
            <a:r>
              <a:rPr lang="en-US" dirty="0"/>
              <a:t> </a:t>
            </a:r>
            <a:r>
              <a:rPr lang="en-US" dirty="0" err="1"/>
              <a:t>asesu</a:t>
            </a:r>
            <a:r>
              <a:rPr lang="en-US" dirty="0"/>
              <a:t> </a:t>
            </a:r>
            <a:r>
              <a:rPr lang="en-US" dirty="0" err="1"/>
              <a:t>cyfansymiol</a:t>
            </a:r>
            <a:r>
              <a:rPr lang="en-US" dirty="0"/>
              <a:t> </a:t>
            </a:r>
            <a:br>
              <a:rPr lang="en-US" dirty="0"/>
            </a:br>
            <a:r>
              <a:rPr lang="en-US" dirty="0"/>
              <a:t>a </a:t>
            </a:r>
            <a:r>
              <a:rPr lang="en-US" dirty="0" err="1"/>
              <a:t>ffurfiannol</a:t>
            </a:r>
            <a:r>
              <a:rPr lang="en-US" dirty="0"/>
              <a:t> </a:t>
            </a:r>
            <a:r>
              <a:rPr lang="en-US" dirty="0" err="1"/>
              <a:t>dibynadwy</a:t>
            </a:r>
            <a:endParaRPr lang="en-US" dirty="0"/>
          </a:p>
          <a:p>
            <a:pPr marL="342900" indent="-342900">
              <a:buAutoNum type="arabicPeriod"/>
            </a:pPr>
            <a:r>
              <a:rPr lang="en-US" dirty="0" err="1"/>
              <a:t>Effaith</a:t>
            </a:r>
            <a:r>
              <a:rPr lang="en-US" dirty="0"/>
              <a:t> </a:t>
            </a:r>
            <a:r>
              <a:rPr lang="en-US" dirty="0" err="1"/>
              <a:t>cyffredinol</a:t>
            </a:r>
            <a:r>
              <a:rPr lang="en-US" dirty="0"/>
              <a:t> </a:t>
            </a:r>
            <a:r>
              <a:rPr lang="en-US" dirty="0" err="1"/>
              <a:t>ar</a:t>
            </a:r>
            <a:r>
              <a:rPr lang="en-US" dirty="0"/>
              <a:t> </a:t>
            </a:r>
            <a:r>
              <a:rPr lang="en-US" dirty="0" err="1"/>
              <a:t>ddysgu</a:t>
            </a:r>
            <a:r>
              <a:rPr lang="en-US" dirty="0"/>
              <a:t>. </a:t>
            </a:r>
          </a:p>
        </p:txBody>
      </p:sp>
      <p:pic>
        <p:nvPicPr>
          <p:cNvPr id="6" name="Picture 5">
            <a:extLst>
              <a:ext uri="{FF2B5EF4-FFF2-40B4-BE49-F238E27FC236}">
                <a16:creationId xmlns:a16="http://schemas.microsoft.com/office/drawing/2014/main" id="{A64EF591-EB5E-1044-8821-95CE7B7A3F43}"/>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5671885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264" y="-83127"/>
            <a:ext cx="10515600" cy="1325563"/>
          </a:xfrm>
        </p:spPr>
        <p:txBody>
          <a:bodyPr/>
          <a:lstStyle/>
          <a:p>
            <a:r>
              <a:rPr lang="en-US" sz="4800" dirty="0">
                <a:latin typeface="Noteworthy Light" charset="0"/>
                <a:ea typeface="Noteworthy Light" charset="0"/>
                <a:cs typeface="Noteworthy Light" charset="0"/>
              </a:rPr>
              <a:t>Top Tips</a:t>
            </a:r>
          </a:p>
        </p:txBody>
      </p:sp>
      <p:sp>
        <p:nvSpPr>
          <p:cNvPr id="3" name="Content Placeholder 2"/>
          <p:cNvSpPr>
            <a:spLocks noGrp="1"/>
          </p:cNvSpPr>
          <p:nvPr>
            <p:ph idx="1"/>
          </p:nvPr>
        </p:nvSpPr>
        <p:spPr>
          <a:xfrm>
            <a:off x="724803" y="1242436"/>
            <a:ext cx="11158933" cy="4741429"/>
          </a:xfrm>
        </p:spPr>
        <p:txBody>
          <a:bodyPr>
            <a:noAutofit/>
          </a:bodyPr>
          <a:lstStyle/>
          <a:p>
            <a:pPr>
              <a:lnSpc>
                <a:spcPct val="120000"/>
              </a:lnSpc>
              <a:spcBef>
                <a:spcPts val="0"/>
              </a:spcBef>
              <a:buFont typeface="Wingdings" charset="2"/>
              <a:buChar char="ü"/>
            </a:pPr>
            <a:r>
              <a:rPr lang="cy-GB" sz="2000" dirty="0"/>
              <a:t>Agwedd yr athro/athrawes</a:t>
            </a:r>
          </a:p>
          <a:p>
            <a:pPr>
              <a:lnSpc>
                <a:spcPct val="120000"/>
              </a:lnSpc>
              <a:spcBef>
                <a:spcPts val="0"/>
              </a:spcBef>
              <a:buFont typeface="Wingdings" charset="2"/>
              <a:buChar char="ü"/>
            </a:pPr>
            <a:r>
              <a:rPr lang="cy-GB" sz="2000" dirty="0"/>
              <a:t>Ail-gylchu ac adeiladu</a:t>
            </a:r>
          </a:p>
          <a:p>
            <a:pPr>
              <a:lnSpc>
                <a:spcPct val="120000"/>
              </a:lnSpc>
              <a:spcBef>
                <a:spcPts val="0"/>
              </a:spcBef>
              <a:buFont typeface="Wingdings" charset="2"/>
              <a:buChar char="ü"/>
            </a:pPr>
            <a:r>
              <a:rPr lang="cy-GB" sz="2000" dirty="0"/>
              <a:t>Peidiwch â gwneud gormod –fel y gall y plant </a:t>
            </a:r>
            <a:r>
              <a:rPr lang="cy-GB" sz="2000" b="1" dirty="0"/>
              <a:t>lwyddo</a:t>
            </a:r>
            <a:r>
              <a:rPr lang="cy-GB" sz="2000" dirty="0"/>
              <a:t> (osgoi gorlwytho gwybyddol)</a:t>
            </a:r>
          </a:p>
          <a:p>
            <a:pPr>
              <a:lnSpc>
                <a:spcPct val="120000"/>
              </a:lnSpc>
              <a:spcBef>
                <a:spcPts val="0"/>
              </a:spcBef>
              <a:buFont typeface="Wingdings" charset="2"/>
              <a:buChar char="ü"/>
            </a:pPr>
            <a:r>
              <a:rPr lang="cy-GB" sz="2000" dirty="0"/>
              <a:t>Gwallau - ac atgyfnerthu positif</a:t>
            </a:r>
          </a:p>
          <a:p>
            <a:pPr>
              <a:lnSpc>
                <a:spcPct val="120000"/>
              </a:lnSpc>
              <a:spcBef>
                <a:spcPts val="0"/>
              </a:spcBef>
              <a:buFont typeface="Wingdings" charset="2"/>
              <a:buChar char="ü"/>
            </a:pPr>
            <a:r>
              <a:rPr lang="cy-GB" sz="2000" dirty="0"/>
              <a:t>Treiglo neu beidio?! – os yn rhy anodd – newidiwch y patrwm – </a:t>
            </a:r>
            <a:r>
              <a:rPr lang="cy-GB" sz="2000" b="1" dirty="0"/>
              <a:t>nid yr iaith!</a:t>
            </a:r>
          </a:p>
          <a:p>
            <a:pPr>
              <a:lnSpc>
                <a:spcPct val="120000"/>
              </a:lnSpc>
              <a:spcBef>
                <a:spcPts val="0"/>
              </a:spcBef>
              <a:buFont typeface="Wingdings" charset="2"/>
              <a:buChar char="ü"/>
            </a:pPr>
            <a:r>
              <a:rPr lang="cy-GB" sz="2000" dirty="0"/>
              <a:t>Drilio grymus – lluniau, propiau (realia), symudiadau, caneuon a bwrlwm</a:t>
            </a:r>
          </a:p>
          <a:p>
            <a:pPr>
              <a:lnSpc>
                <a:spcPct val="120000"/>
              </a:lnSpc>
              <a:spcBef>
                <a:spcPts val="0"/>
              </a:spcBef>
              <a:buFont typeface="Wingdings" charset="2"/>
              <a:buChar char="ü"/>
            </a:pPr>
            <a:r>
              <a:rPr lang="cy-GB" sz="2000" dirty="0"/>
              <a:t>Modelu’r iaith – rhaid bod y plant yn clywed y patrwm sawl gwaith.</a:t>
            </a:r>
          </a:p>
          <a:p>
            <a:pPr>
              <a:lnSpc>
                <a:spcPct val="120000"/>
              </a:lnSpc>
              <a:spcBef>
                <a:spcPts val="0"/>
              </a:spcBef>
              <a:buFont typeface="Wingdings" charset="2"/>
              <a:buChar char="ü"/>
            </a:pPr>
            <a:r>
              <a:rPr lang="cy-GB" sz="2000" dirty="0"/>
              <a:t>Strwythur – meddyliwch am y sgiliau goddefol a gweithredol – pa sgiliau ydych chi’n datblygu, ym mha drefn? (Trefn y wers i’w galluogi i ddefnyddio iaith (Bloom / TTT / PPP)</a:t>
            </a:r>
          </a:p>
          <a:p>
            <a:pPr>
              <a:lnSpc>
                <a:spcPct val="120000"/>
              </a:lnSpc>
              <a:spcBef>
                <a:spcPts val="0"/>
              </a:spcBef>
              <a:buFont typeface="Wingdings" charset="2"/>
              <a:buChar char="ü"/>
            </a:pPr>
            <a:r>
              <a:rPr lang="cy-GB" sz="2000" dirty="0"/>
              <a:t>Sgaffaldio – matiau iaith, enghreifftiau, sgyrsiau, dechreuwyr brawddeg</a:t>
            </a:r>
          </a:p>
          <a:p>
            <a:pPr>
              <a:lnSpc>
                <a:spcPct val="120000"/>
              </a:lnSpc>
              <a:spcBef>
                <a:spcPts val="0"/>
              </a:spcBef>
              <a:buFont typeface="Wingdings" charset="2"/>
              <a:buChar char="ü"/>
            </a:pPr>
            <a:r>
              <a:rPr lang="cy-GB" sz="2000" dirty="0"/>
              <a:t>Defnyddiwch gemau iaith yn ystyrlon – beth yw’r pwrpas?</a:t>
            </a:r>
          </a:p>
          <a:p>
            <a:pPr>
              <a:lnSpc>
                <a:spcPct val="120000"/>
              </a:lnSpc>
              <a:spcBef>
                <a:spcPts val="0"/>
              </a:spcBef>
              <a:buFont typeface="Wingdings" charset="2"/>
              <a:buChar char="ü"/>
            </a:pPr>
            <a:r>
              <a:rPr lang="cy-GB" sz="2000" dirty="0"/>
              <a:t>L1 / L2? Defnyddiwch y Saesneg yn ofalus ac yn fwriadol. Does dim angen cyfieithu POPETH! </a:t>
            </a:r>
          </a:p>
        </p:txBody>
      </p:sp>
      <p:pic>
        <p:nvPicPr>
          <p:cNvPr id="4" name="Picture 3">
            <a:extLst>
              <a:ext uri="{FF2B5EF4-FFF2-40B4-BE49-F238E27FC236}">
                <a16:creationId xmlns:a16="http://schemas.microsoft.com/office/drawing/2014/main" id="{64B040E7-77C5-D54B-A377-C4D9BB4C0709}"/>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7308955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Process 1">
            <a:extLst>
              <a:ext uri="{FF2B5EF4-FFF2-40B4-BE49-F238E27FC236}">
                <a16:creationId xmlns:a16="http://schemas.microsoft.com/office/drawing/2014/main" id="{D361260B-D011-E84D-88F3-CEB537CF677F}"/>
              </a:ext>
            </a:extLst>
          </p:cNvPr>
          <p:cNvSpPr/>
          <p:nvPr/>
        </p:nvSpPr>
        <p:spPr>
          <a:xfrm>
            <a:off x="4151107" y="2731372"/>
            <a:ext cx="7644627" cy="2751086"/>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r">
              <a:lnSpc>
                <a:spcPct val="90000"/>
              </a:lnSpc>
              <a:spcBef>
                <a:spcPct val="0"/>
              </a:spcBef>
              <a:spcAft>
                <a:spcPts val="600"/>
              </a:spcAft>
            </a:pPr>
            <a:r>
              <a:rPr lang="en-US" sz="6000" dirty="0" err="1">
                <a:solidFill>
                  <a:schemeClr val="tx1"/>
                </a:solidFill>
                <a:latin typeface="+mj-lt"/>
                <a:ea typeface="+mj-ea"/>
                <a:cs typeface="+mj-cs"/>
              </a:rPr>
              <a:t>Dyma</a:t>
            </a:r>
            <a:r>
              <a:rPr lang="en-US" sz="6000" dirty="0">
                <a:solidFill>
                  <a:schemeClr val="tx1"/>
                </a:solidFill>
                <a:latin typeface="+mj-lt"/>
                <a:ea typeface="+mj-ea"/>
                <a:cs typeface="+mj-cs"/>
              </a:rPr>
              <a:t> r</a:t>
            </a:r>
            <a:r>
              <a:rPr lang="en-US" sz="6000" kern="1200" dirty="0">
                <a:solidFill>
                  <a:schemeClr val="tx1"/>
                </a:solidFill>
                <a:latin typeface="+mj-lt"/>
                <a:ea typeface="+mj-ea"/>
                <a:cs typeface="+mj-cs"/>
              </a:rPr>
              <a:t>ai </a:t>
            </a:r>
            <a:r>
              <a:rPr lang="en-US" sz="6000" kern="1200" dirty="0" err="1">
                <a:solidFill>
                  <a:schemeClr val="tx1"/>
                </a:solidFill>
                <a:latin typeface="+mj-lt"/>
                <a:ea typeface="+mj-ea"/>
                <a:cs typeface="+mj-cs"/>
              </a:rPr>
              <a:t>syniadau</a:t>
            </a:r>
            <a:r>
              <a:rPr lang="en-US" sz="6000" kern="1200" dirty="0">
                <a:solidFill>
                  <a:schemeClr val="tx1"/>
                </a:solidFill>
                <a:latin typeface="+mj-lt"/>
                <a:ea typeface="+mj-ea"/>
                <a:cs typeface="+mj-cs"/>
              </a:rPr>
              <a:t> </a:t>
            </a:r>
            <a:r>
              <a:rPr lang="en-US" sz="6000" kern="1200" dirty="0" err="1">
                <a:solidFill>
                  <a:schemeClr val="tx1"/>
                </a:solidFill>
                <a:latin typeface="+mj-lt"/>
                <a:ea typeface="+mj-ea"/>
                <a:cs typeface="+mj-cs"/>
              </a:rPr>
              <a:t>i</a:t>
            </a:r>
            <a:r>
              <a:rPr lang="en-US" sz="6000" kern="1200" dirty="0">
                <a:solidFill>
                  <a:schemeClr val="tx1"/>
                </a:solidFill>
                <a:latin typeface="+mj-lt"/>
                <a:ea typeface="+mj-ea"/>
                <a:cs typeface="+mj-cs"/>
              </a:rPr>
              <a:t> chi! </a:t>
            </a:r>
          </a:p>
        </p:txBody>
      </p:sp>
      <p:pic>
        <p:nvPicPr>
          <p:cNvPr id="8" name="Picture 7">
            <a:extLst>
              <a:ext uri="{FF2B5EF4-FFF2-40B4-BE49-F238E27FC236}">
                <a16:creationId xmlns:a16="http://schemas.microsoft.com/office/drawing/2014/main" id="{F952AAE6-A640-AE41-A8EC-DE2995FEADF1}"/>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306696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032"/>
            <a:ext cx="5801546" cy="389872"/>
          </a:xfrm>
        </p:spPr>
        <p:style>
          <a:lnRef idx="1">
            <a:schemeClr val="accent3"/>
          </a:lnRef>
          <a:fillRef idx="2">
            <a:schemeClr val="accent3"/>
          </a:fillRef>
          <a:effectRef idx="1">
            <a:schemeClr val="accent3"/>
          </a:effectRef>
          <a:fontRef idx="minor">
            <a:schemeClr val="dk1"/>
          </a:fontRef>
        </p:style>
        <p:txBody>
          <a:bodyPr>
            <a:noAutofit/>
          </a:bodyPr>
          <a:lstStyle/>
          <a:p>
            <a:r>
              <a:rPr lang="en-GB" sz="2322" dirty="0" err="1">
                <a:latin typeface="Tw Cen MT" panose="020B0602020104020603" pitchFamily="34" charset="0"/>
              </a:rPr>
              <a:t>Adeiladu</a:t>
            </a:r>
            <a:r>
              <a:rPr lang="en-GB" sz="2322" dirty="0">
                <a:latin typeface="Tw Cen MT" panose="020B0602020104020603" pitchFamily="34" charset="0"/>
              </a:rPr>
              <a:t> </a:t>
            </a:r>
            <a:r>
              <a:rPr lang="en-GB" sz="2322" dirty="0" err="1">
                <a:latin typeface="Tw Cen MT" panose="020B0602020104020603" pitchFamily="34" charset="0"/>
              </a:rPr>
              <a:t>Brawddegau</a:t>
            </a:r>
            <a:endParaRPr lang="en-GB" sz="2322" dirty="0">
              <a:latin typeface="Tw Cen MT" panose="020B0602020104020603" pitchFamily="34" charset="0"/>
            </a:endParaRPr>
          </a:p>
        </p:txBody>
      </p:sp>
      <p:pic>
        <p:nvPicPr>
          <p:cNvPr id="9220" name="Picture 4" descr="Imag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814758" y="994994"/>
            <a:ext cx="7876444" cy="4690015"/>
          </a:xfrm>
          <a:prstGeom prst="rect">
            <a:avLst/>
          </a:prstGeom>
          <a:noFill/>
          <a:extLst>
            <a:ext uri="{909E8E84-426E-40dd-AFC4-6F175D3DCCD1}">
              <a14:hiddenFill xmlns:a14="http://schemas.microsoft.com/office/drawing/2010/main" xmlns="">
                <a:solidFill>
                  <a:srgbClr val="FFFFFF"/>
                </a:solidFill>
              </a14:hiddenFill>
            </a:ext>
          </a:extLst>
        </p:spPr>
      </p:pic>
      <p:sp>
        <p:nvSpPr>
          <p:cNvPr id="7" name="Rectangle 6"/>
          <p:cNvSpPr/>
          <p:nvPr/>
        </p:nvSpPr>
        <p:spPr>
          <a:xfrm>
            <a:off x="234847" y="1566189"/>
            <a:ext cx="3579911" cy="3785652"/>
          </a:xfrm>
          <a:prstGeom prst="rect">
            <a:avLst/>
          </a:prstGeom>
        </p:spPr>
        <p:txBody>
          <a:bodyPr wrap="square">
            <a:spAutoFit/>
          </a:bodyPr>
          <a:lstStyle/>
          <a:p>
            <a:r>
              <a:rPr lang="cy-GB" sz="3000" dirty="0"/>
              <a:t>Rydych chi’n gallu defnyddio adeiladwyr brawddegau fel taflen gymorth i cyflwyno gramadeg a geirfa newydd i helpu gyda’r gweithgareddau hyn.</a:t>
            </a:r>
          </a:p>
        </p:txBody>
      </p:sp>
      <p:sp>
        <p:nvSpPr>
          <p:cNvPr id="4" name="Action Button: Home 3">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6" name="Picture 5">
            <a:extLst>
              <a:ext uri="{FF2B5EF4-FFF2-40B4-BE49-F238E27FC236}">
                <a16:creationId xmlns:a16="http://schemas.microsoft.com/office/drawing/2014/main" id="{EBFFF01B-D86C-224D-A8A9-4AC975373C17}"/>
              </a:ext>
            </a:extLst>
          </p:cNvPr>
          <p:cNvPicPr>
            <a:picLocks noChangeAspect="1"/>
          </p:cNvPicPr>
          <p:nvPr/>
        </p:nvPicPr>
        <p:blipFill rotWithShape="1">
          <a:blip r:embed="rId3"/>
          <a:srcRect t="6497" b="12147"/>
          <a:stretch/>
        </p:blipFill>
        <p:spPr>
          <a:xfrm>
            <a:off x="0" y="6036988"/>
            <a:ext cx="12192000" cy="854262"/>
          </a:xfrm>
          <a:prstGeom prst="rect">
            <a:avLst/>
          </a:prstGeom>
        </p:spPr>
      </p:pic>
    </p:spTree>
    <p:extLst>
      <p:ext uri="{BB962C8B-B14F-4D97-AF65-F5344CB8AC3E}">
        <p14:creationId xmlns:p14="http://schemas.microsoft.com/office/powerpoint/2010/main" val="11601305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Table&#10;&#10;Description automatically generated">
            <a:extLst>
              <a:ext uri="{FF2B5EF4-FFF2-40B4-BE49-F238E27FC236}">
                <a16:creationId xmlns:a16="http://schemas.microsoft.com/office/drawing/2014/main" id="{E819E4A3-1B6F-DA41-9668-AC7480058AE3}"/>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1822864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ADD145-4C38-AD42-83C7-97D51EF1AEB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5D8B818-81E9-B640-8781-90B53FC0AC1D}"/>
              </a:ext>
            </a:extLst>
          </p:cNvPr>
          <p:cNvSpPr txBox="1"/>
          <p:nvPr/>
        </p:nvSpPr>
        <p:spPr>
          <a:xfrm>
            <a:off x="1947949" y="232755"/>
            <a:ext cx="8296102" cy="769441"/>
          </a:xfrm>
          <a:prstGeom prst="rect">
            <a:avLst/>
          </a:prstGeom>
          <a:solidFill>
            <a:schemeClr val="accent2"/>
          </a:solidFill>
        </p:spPr>
        <p:txBody>
          <a:bodyPr wrap="square" rtlCol="0">
            <a:spAutoFit/>
          </a:bodyPr>
          <a:lstStyle/>
          <a:p>
            <a:pPr algn="ctr"/>
            <a:r>
              <a:rPr lang="en-US" sz="4400" b="1" dirty="0" err="1"/>
              <a:t>Cerddodd</a:t>
            </a:r>
            <a:r>
              <a:rPr lang="en-US" sz="4400" b="1" dirty="0"/>
              <a:t> y </a:t>
            </a:r>
            <a:r>
              <a:rPr lang="en-US" sz="4400" b="1" dirty="0" err="1"/>
              <a:t>gath</a:t>
            </a:r>
            <a:r>
              <a:rPr lang="en-US" sz="4400" b="1" dirty="0"/>
              <a:t> </a:t>
            </a:r>
            <a:r>
              <a:rPr lang="en-US" sz="4400" b="1" dirty="0" err="1"/>
              <a:t>ar</a:t>
            </a:r>
            <a:r>
              <a:rPr lang="en-US" sz="4400" b="1" dirty="0"/>
              <a:t> y </a:t>
            </a:r>
            <a:r>
              <a:rPr lang="en-US" sz="4400" b="1" dirty="0" err="1"/>
              <a:t>wal</a:t>
            </a:r>
            <a:r>
              <a:rPr lang="en-US" sz="4400" b="1" dirty="0"/>
              <a:t>.</a:t>
            </a:r>
          </a:p>
        </p:txBody>
      </p:sp>
      <p:sp>
        <p:nvSpPr>
          <p:cNvPr id="6" name="TextBox 5">
            <a:extLst>
              <a:ext uri="{FF2B5EF4-FFF2-40B4-BE49-F238E27FC236}">
                <a16:creationId xmlns:a16="http://schemas.microsoft.com/office/drawing/2014/main" id="{E43C463E-1B07-084F-976A-D15C0C33BB34}"/>
              </a:ext>
            </a:extLst>
          </p:cNvPr>
          <p:cNvSpPr txBox="1"/>
          <p:nvPr/>
        </p:nvSpPr>
        <p:spPr>
          <a:xfrm>
            <a:off x="3203344" y="1702473"/>
            <a:ext cx="8406938" cy="1569660"/>
          </a:xfrm>
          <a:prstGeom prst="rect">
            <a:avLst/>
          </a:prstGeom>
          <a:solidFill>
            <a:schemeClr val="accent2">
              <a:lumMod val="20000"/>
              <a:lumOff val="80000"/>
            </a:schemeClr>
          </a:solidFill>
          <a:ln w="57150">
            <a:solidFill>
              <a:srgbClr val="002060"/>
            </a:solidFill>
          </a:ln>
        </p:spPr>
        <p:txBody>
          <a:bodyPr wrap="square" rtlCol="0">
            <a:spAutoFit/>
          </a:bodyPr>
          <a:lstStyle/>
          <a:p>
            <a:pPr marL="342900" indent="-342900">
              <a:buAutoNum type="arabicPeriod"/>
            </a:pPr>
            <a:r>
              <a:rPr lang="en-US" sz="2400" b="1" dirty="0" err="1"/>
              <a:t>Ychwanegwch</a:t>
            </a:r>
            <a:r>
              <a:rPr lang="en-US" sz="2400" b="1" dirty="0"/>
              <a:t> </a:t>
            </a:r>
            <a:r>
              <a:rPr lang="en-US" sz="2400" b="1" dirty="0" err="1"/>
              <a:t>ansoddeiriau</a:t>
            </a:r>
            <a:r>
              <a:rPr lang="en-US" sz="2400" b="1" dirty="0"/>
              <a:t>.</a:t>
            </a:r>
          </a:p>
          <a:p>
            <a:pPr marL="342900" indent="-342900">
              <a:buAutoNum type="arabicPeriod"/>
            </a:pPr>
            <a:r>
              <a:rPr lang="en-US" sz="2400" b="1" dirty="0" err="1"/>
              <a:t>Newidiwch</a:t>
            </a:r>
            <a:r>
              <a:rPr lang="en-US" sz="2400" b="1" dirty="0"/>
              <a:t> y </a:t>
            </a:r>
            <a:r>
              <a:rPr lang="en-US" sz="2400" b="1" dirty="0" err="1"/>
              <a:t>ferf</a:t>
            </a:r>
            <a:r>
              <a:rPr lang="en-US" sz="2400" b="1" dirty="0"/>
              <a:t>.</a:t>
            </a:r>
          </a:p>
          <a:p>
            <a:pPr marL="342900" indent="-342900">
              <a:buAutoNum type="arabicPeriod"/>
            </a:pPr>
            <a:r>
              <a:rPr lang="en-US" sz="2400" b="1" dirty="0" err="1"/>
              <a:t>Ychwanegwch</a:t>
            </a:r>
            <a:r>
              <a:rPr lang="en-US" sz="2400" b="1" dirty="0"/>
              <a:t> </a:t>
            </a:r>
            <a:r>
              <a:rPr lang="en-US" sz="2400" b="1" dirty="0" err="1"/>
              <a:t>gysylltair</a:t>
            </a:r>
            <a:r>
              <a:rPr lang="en-US" sz="2400" b="1" dirty="0"/>
              <a:t>.</a:t>
            </a:r>
          </a:p>
          <a:p>
            <a:pPr marL="342900" indent="-342900">
              <a:buAutoNum type="arabicPeriod"/>
            </a:pPr>
            <a:r>
              <a:rPr lang="en-US" sz="2400" b="1" dirty="0" err="1"/>
              <a:t>Newidiwch</a:t>
            </a:r>
            <a:r>
              <a:rPr lang="en-US" sz="2400" b="1" dirty="0"/>
              <a:t> </a:t>
            </a:r>
            <a:r>
              <a:rPr lang="en-US" sz="2400" b="1" dirty="0" err="1"/>
              <a:t>trefn</a:t>
            </a:r>
            <a:r>
              <a:rPr lang="en-US" sz="2400" b="1" dirty="0"/>
              <a:t> y </a:t>
            </a:r>
            <a:r>
              <a:rPr lang="en-US" sz="2400" b="1" dirty="0" err="1"/>
              <a:t>frawddeg</a:t>
            </a:r>
            <a:r>
              <a:rPr lang="en-US" sz="2400" b="1" dirty="0"/>
              <a:t> </a:t>
            </a:r>
            <a:r>
              <a:rPr lang="en-US" sz="2400" b="1" dirty="0" err="1"/>
              <a:t>gan</a:t>
            </a:r>
            <a:r>
              <a:rPr lang="en-US" sz="2400" b="1" dirty="0"/>
              <a:t> </a:t>
            </a:r>
            <a:r>
              <a:rPr lang="en-US" sz="2400" b="1" dirty="0" err="1"/>
              <a:t>ddechrau</a:t>
            </a:r>
            <a:r>
              <a:rPr lang="en-US" sz="2400" b="1" dirty="0"/>
              <a:t>:  </a:t>
            </a:r>
            <a:r>
              <a:rPr lang="en-US" sz="2400" b="1" dirty="0" err="1"/>
              <a:t>Ar</a:t>
            </a:r>
            <a:r>
              <a:rPr lang="en-US" sz="2400" b="1" dirty="0"/>
              <a:t> y </a:t>
            </a:r>
            <a:r>
              <a:rPr lang="en-US" sz="2400" b="1" dirty="0" err="1"/>
              <a:t>wal</a:t>
            </a:r>
            <a:r>
              <a:rPr lang="en-US" sz="2400" b="1" dirty="0"/>
              <a:t> ….</a:t>
            </a:r>
          </a:p>
        </p:txBody>
      </p:sp>
      <p:sp>
        <p:nvSpPr>
          <p:cNvPr id="7" name="TextBox 6">
            <a:extLst>
              <a:ext uri="{FF2B5EF4-FFF2-40B4-BE49-F238E27FC236}">
                <a16:creationId xmlns:a16="http://schemas.microsoft.com/office/drawing/2014/main" id="{2C6EE64B-4FB9-6D44-96E1-079EA39F1BDB}"/>
              </a:ext>
            </a:extLst>
          </p:cNvPr>
          <p:cNvSpPr txBox="1"/>
          <p:nvPr/>
        </p:nvSpPr>
        <p:spPr>
          <a:xfrm>
            <a:off x="3203344" y="3782026"/>
            <a:ext cx="8406938" cy="1200329"/>
          </a:xfrm>
          <a:prstGeom prst="rect">
            <a:avLst/>
          </a:prstGeom>
          <a:solidFill>
            <a:schemeClr val="accent2">
              <a:lumMod val="20000"/>
              <a:lumOff val="80000"/>
            </a:schemeClr>
          </a:solidFill>
          <a:ln w="57150">
            <a:solidFill>
              <a:srgbClr val="002060"/>
            </a:solidFill>
          </a:ln>
        </p:spPr>
        <p:txBody>
          <a:bodyPr wrap="square" rtlCol="0">
            <a:spAutoFit/>
          </a:bodyPr>
          <a:lstStyle/>
          <a:p>
            <a:pPr marL="342900" indent="-342900">
              <a:buAutoNum type="arabicPeriod"/>
            </a:pPr>
            <a:r>
              <a:rPr lang="en-US" sz="2400" b="1" dirty="0" err="1"/>
              <a:t>Newidiwch</a:t>
            </a:r>
            <a:r>
              <a:rPr lang="en-US" sz="2400" b="1" dirty="0"/>
              <a:t> y </a:t>
            </a:r>
            <a:r>
              <a:rPr lang="en-US" sz="2400" b="1" dirty="0" err="1"/>
              <a:t>frawddeg</a:t>
            </a:r>
            <a:r>
              <a:rPr lang="en-US" sz="2400" b="1" dirty="0"/>
              <a:t> </a:t>
            </a:r>
            <a:r>
              <a:rPr lang="en-US" sz="2400" b="1" dirty="0" err="1"/>
              <a:t>i</a:t>
            </a:r>
            <a:r>
              <a:rPr lang="en-US" sz="2400" b="1" dirty="0"/>
              <a:t> </a:t>
            </a:r>
            <a:r>
              <a:rPr lang="en-US" sz="2400" b="1" dirty="0" err="1"/>
              <a:t>gwestiwn</a:t>
            </a:r>
            <a:r>
              <a:rPr lang="en-US" sz="2400" b="1" dirty="0"/>
              <a:t>.</a:t>
            </a:r>
          </a:p>
          <a:p>
            <a:pPr marL="342900" indent="-342900">
              <a:buAutoNum type="arabicPeriod"/>
            </a:pPr>
            <a:r>
              <a:rPr lang="en-US" sz="2400" b="1" dirty="0" err="1"/>
              <a:t>Newidiwch</a:t>
            </a:r>
            <a:r>
              <a:rPr lang="en-US" sz="2400" b="1" dirty="0"/>
              <a:t> y </a:t>
            </a:r>
            <a:r>
              <a:rPr lang="en-US" sz="2400" b="1" dirty="0" err="1"/>
              <a:t>frawddeg</a:t>
            </a:r>
            <a:r>
              <a:rPr lang="en-US" sz="2400" b="1" dirty="0"/>
              <a:t> </a:t>
            </a:r>
            <a:r>
              <a:rPr lang="en-US" sz="2400" b="1" dirty="0" err="1"/>
              <a:t>i</a:t>
            </a:r>
            <a:r>
              <a:rPr lang="en-US" sz="2400" b="1" dirty="0"/>
              <a:t> </a:t>
            </a:r>
            <a:r>
              <a:rPr lang="en-US" sz="2400" b="1" dirty="0" err="1"/>
              <a:t>ebychnod</a:t>
            </a:r>
            <a:r>
              <a:rPr lang="en-US" sz="2400" b="1" dirty="0"/>
              <a:t>.</a:t>
            </a:r>
          </a:p>
          <a:p>
            <a:pPr marL="342900" indent="-342900">
              <a:buAutoNum type="arabicPeriod"/>
            </a:pPr>
            <a:r>
              <a:rPr lang="en-US" sz="2400" b="1" dirty="0" err="1"/>
              <a:t>Newidiwch</a:t>
            </a:r>
            <a:r>
              <a:rPr lang="en-US" sz="2400" b="1" dirty="0"/>
              <a:t> y </a:t>
            </a:r>
            <a:r>
              <a:rPr lang="en-US" sz="2400" b="1" dirty="0" err="1"/>
              <a:t>frawddeg</a:t>
            </a:r>
            <a:r>
              <a:rPr lang="en-US" sz="2400" b="1" dirty="0"/>
              <a:t> I </a:t>
            </a:r>
            <a:r>
              <a:rPr lang="en-US" sz="2400" b="1" dirty="0" err="1"/>
              <a:t>ddeialog</a:t>
            </a:r>
            <a:r>
              <a:rPr lang="en-US" sz="2400" b="1" dirty="0"/>
              <a:t>.</a:t>
            </a:r>
          </a:p>
        </p:txBody>
      </p:sp>
      <p:sp>
        <p:nvSpPr>
          <p:cNvPr id="8" name="TextBox 7">
            <a:extLst>
              <a:ext uri="{FF2B5EF4-FFF2-40B4-BE49-F238E27FC236}">
                <a16:creationId xmlns:a16="http://schemas.microsoft.com/office/drawing/2014/main" id="{03923A63-8D26-1742-8003-BBA89B06DF17}"/>
              </a:ext>
            </a:extLst>
          </p:cNvPr>
          <p:cNvSpPr txBox="1"/>
          <p:nvPr/>
        </p:nvSpPr>
        <p:spPr>
          <a:xfrm>
            <a:off x="360131" y="1948694"/>
            <a:ext cx="2314575" cy="1077218"/>
          </a:xfrm>
          <a:prstGeom prst="rect">
            <a:avLst/>
          </a:prstGeom>
          <a:solidFill>
            <a:srgbClr val="002060"/>
          </a:solidFill>
        </p:spPr>
        <p:txBody>
          <a:bodyPr wrap="square" rtlCol="0">
            <a:spAutoFit/>
          </a:bodyPr>
          <a:lstStyle/>
          <a:p>
            <a:pPr algn="ctr"/>
            <a:r>
              <a:rPr lang="en-US" sz="3200" b="1" dirty="0" err="1">
                <a:solidFill>
                  <a:schemeClr val="bg1"/>
                </a:solidFill>
                <a:latin typeface="Abadi MT Condensed Light" panose="020B0306030101010103" pitchFamily="34" charset="77"/>
              </a:rPr>
              <a:t>Gweithgaredd</a:t>
            </a:r>
            <a:r>
              <a:rPr lang="en-US" sz="3200" b="1" dirty="0">
                <a:solidFill>
                  <a:schemeClr val="bg1"/>
                </a:solidFill>
                <a:latin typeface="Abadi MT Condensed Light" panose="020B0306030101010103" pitchFamily="34" charset="77"/>
              </a:rPr>
              <a:t> 1</a:t>
            </a:r>
          </a:p>
        </p:txBody>
      </p:sp>
      <p:sp>
        <p:nvSpPr>
          <p:cNvPr id="9" name="TextBox 8">
            <a:extLst>
              <a:ext uri="{FF2B5EF4-FFF2-40B4-BE49-F238E27FC236}">
                <a16:creationId xmlns:a16="http://schemas.microsoft.com/office/drawing/2014/main" id="{9A79ABF4-CAB2-1049-A51B-B3494815D889}"/>
              </a:ext>
            </a:extLst>
          </p:cNvPr>
          <p:cNvSpPr txBox="1"/>
          <p:nvPr/>
        </p:nvSpPr>
        <p:spPr>
          <a:xfrm>
            <a:off x="360130" y="3795356"/>
            <a:ext cx="2314575" cy="1077218"/>
          </a:xfrm>
          <a:prstGeom prst="rect">
            <a:avLst/>
          </a:prstGeom>
          <a:solidFill>
            <a:srgbClr val="002060"/>
          </a:solidFill>
        </p:spPr>
        <p:txBody>
          <a:bodyPr wrap="square" rtlCol="0">
            <a:spAutoFit/>
          </a:bodyPr>
          <a:lstStyle/>
          <a:p>
            <a:pPr algn="ctr"/>
            <a:r>
              <a:rPr lang="en-US" sz="3200" b="1" dirty="0" err="1">
                <a:solidFill>
                  <a:schemeClr val="bg1"/>
                </a:solidFill>
                <a:latin typeface="Abadi MT Condensed Light" panose="020B0306030101010103" pitchFamily="34" charset="77"/>
              </a:rPr>
              <a:t>Gweithgaredd</a:t>
            </a:r>
            <a:r>
              <a:rPr lang="en-US" sz="3200" b="1" dirty="0">
                <a:solidFill>
                  <a:schemeClr val="bg1"/>
                </a:solidFill>
                <a:latin typeface="Abadi MT Condensed Light" panose="020B0306030101010103" pitchFamily="34" charset="77"/>
              </a:rPr>
              <a:t> 2</a:t>
            </a:r>
          </a:p>
        </p:txBody>
      </p:sp>
    </p:spTree>
    <p:extLst>
      <p:ext uri="{BB962C8B-B14F-4D97-AF65-F5344CB8AC3E}">
        <p14:creationId xmlns:p14="http://schemas.microsoft.com/office/powerpoint/2010/main" val="400799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605" y="745904"/>
            <a:ext cx="3901755" cy="303971"/>
          </a:xfrm>
        </p:spPr>
        <p:txBody>
          <a:bodyPr>
            <a:noAutofit/>
          </a:bodyPr>
          <a:lstStyle/>
          <a:p>
            <a:r>
              <a:rPr lang="en-GB" sz="2709" b="1" u="sng" dirty="0" err="1">
                <a:latin typeface="Tw Cen MT" panose="020B0602020104020603" pitchFamily="34" charset="0"/>
              </a:rPr>
              <a:t>Arddweud</a:t>
            </a:r>
            <a:r>
              <a:rPr lang="en-GB" sz="2709" b="1" u="sng" dirty="0">
                <a:latin typeface="Tw Cen MT" panose="020B0602020104020603" pitchFamily="34" charset="0"/>
              </a:rPr>
              <a:t> / Dictation</a:t>
            </a:r>
            <a:endParaRPr lang="en-GB" sz="3096" b="1" u="sng" dirty="0">
              <a:latin typeface="Tw Cen MT" panose="020B0602020104020603" pitchFamily="34" charset="0"/>
            </a:endParaRPr>
          </a:p>
        </p:txBody>
      </p:sp>
      <p:sp>
        <p:nvSpPr>
          <p:cNvPr id="7" name="Title 1"/>
          <p:cNvSpPr txBox="1">
            <a:spLocks/>
          </p:cNvSpPr>
          <p:nvPr/>
        </p:nvSpPr>
        <p:spPr>
          <a:xfrm>
            <a:off x="2408359"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8" name="Title 1"/>
          <p:cNvSpPr txBox="1">
            <a:spLocks/>
          </p:cNvSpPr>
          <p:nvPr/>
        </p:nvSpPr>
        <p:spPr>
          <a:xfrm>
            <a:off x="0" y="111031"/>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4" name="Content Placeholder 3"/>
          <p:cNvSpPr>
            <a:spLocks noGrp="1"/>
          </p:cNvSpPr>
          <p:nvPr>
            <p:ph idx="1"/>
          </p:nvPr>
        </p:nvSpPr>
        <p:spPr>
          <a:xfrm>
            <a:off x="187006" y="1368833"/>
            <a:ext cx="10515601" cy="4210442"/>
          </a:xfrm>
        </p:spPr>
        <p:txBody>
          <a:bodyPr>
            <a:normAutofit fontScale="92500" lnSpcReduction="10000"/>
          </a:bodyPr>
          <a:lstStyle/>
          <a:p>
            <a:pPr marL="497685" indent="-497685">
              <a:buFont typeface="+mj-lt"/>
              <a:buAutoNum type="arabicPeriod"/>
            </a:pPr>
            <a:r>
              <a:rPr lang="en-GB" dirty="0" err="1">
                <a:latin typeface="Tw Cen MT" panose="020B0602020104020603" pitchFamily="34" charset="0"/>
              </a:rPr>
              <a:t>Syml</a:t>
            </a:r>
            <a:r>
              <a:rPr lang="en-GB" dirty="0">
                <a:latin typeface="Tw Cen MT" panose="020B0602020104020603" pitchFamily="34" charset="0"/>
              </a:rPr>
              <a:t> </a:t>
            </a:r>
            <a:r>
              <a:rPr lang="en-GB" i="1" dirty="0">
                <a:latin typeface="Tw Cen MT" panose="020B0602020104020603" pitchFamily="34" charset="0"/>
              </a:rPr>
              <a:t>Standard</a:t>
            </a:r>
          </a:p>
          <a:p>
            <a:pPr marL="497685" indent="-497685">
              <a:buFont typeface="+mj-lt"/>
              <a:buAutoNum type="arabicPeriod"/>
            </a:pPr>
            <a:r>
              <a:rPr lang="en-GB" dirty="0" err="1">
                <a:latin typeface="Tw Cen MT" panose="020B0602020104020603" pitchFamily="34" charset="0"/>
              </a:rPr>
              <a:t>Pâr</a:t>
            </a:r>
            <a:r>
              <a:rPr lang="en-GB" dirty="0">
                <a:latin typeface="Tw Cen MT" panose="020B0602020104020603" pitchFamily="34" charset="0"/>
              </a:rPr>
              <a:t> </a:t>
            </a:r>
            <a:r>
              <a:rPr lang="en-GB" i="1" dirty="0">
                <a:latin typeface="Tw Cen MT" panose="020B0602020104020603" pitchFamily="34" charset="0"/>
              </a:rPr>
              <a:t>Paired</a:t>
            </a:r>
          </a:p>
          <a:p>
            <a:pPr marL="497685" indent="-497685">
              <a:buFont typeface="+mj-lt"/>
              <a:buAutoNum type="arabicPeriod"/>
            </a:pPr>
            <a:r>
              <a:rPr lang="en-GB" dirty="0" err="1">
                <a:latin typeface="Tw Cen MT" panose="020B0602020104020603" pitchFamily="34" charset="0"/>
              </a:rPr>
              <a:t>Rhedeg</a:t>
            </a:r>
            <a:r>
              <a:rPr lang="en-GB" dirty="0">
                <a:latin typeface="Tw Cen MT" panose="020B0602020104020603" pitchFamily="34" charset="0"/>
              </a:rPr>
              <a:t> </a:t>
            </a:r>
            <a:r>
              <a:rPr lang="en-GB" i="1" dirty="0">
                <a:latin typeface="Tw Cen MT" panose="020B0602020104020603" pitchFamily="34" charset="0"/>
              </a:rPr>
              <a:t>Running</a:t>
            </a:r>
          </a:p>
          <a:p>
            <a:pPr marL="497685" indent="-497685">
              <a:buFont typeface="+mj-lt"/>
              <a:buAutoNum type="arabicPeriod"/>
            </a:pPr>
            <a:r>
              <a:rPr lang="en-GB" dirty="0" err="1">
                <a:latin typeface="Tw Cen MT" panose="020B0602020104020603" pitchFamily="34" charset="0"/>
              </a:rPr>
              <a:t>Darllen</a:t>
            </a:r>
            <a:r>
              <a:rPr lang="en-GB" dirty="0">
                <a:latin typeface="Tw Cen MT" panose="020B0602020104020603" pitchFamily="34" charset="0"/>
              </a:rPr>
              <a:t>, pen </a:t>
            </a:r>
            <a:r>
              <a:rPr lang="en-GB" dirty="0" err="1">
                <a:latin typeface="Tw Cen MT" panose="020B0602020104020603" pitchFamily="34" charset="0"/>
              </a:rPr>
              <a:t>i</a:t>
            </a:r>
            <a:r>
              <a:rPr lang="en-GB" dirty="0">
                <a:latin typeface="Tw Cen MT" panose="020B0602020104020603" pitchFamily="34" charset="0"/>
              </a:rPr>
              <a:t> </a:t>
            </a:r>
            <a:r>
              <a:rPr lang="en-GB" dirty="0" err="1">
                <a:latin typeface="Tw Cen MT" panose="020B0602020104020603" pitchFamily="34" charset="0"/>
              </a:rPr>
              <a:t>fyny</a:t>
            </a:r>
            <a:r>
              <a:rPr lang="en-GB" dirty="0">
                <a:latin typeface="Tw Cen MT" panose="020B0602020104020603" pitchFamily="34" charset="0"/>
              </a:rPr>
              <a:t> a </a:t>
            </a:r>
            <a:r>
              <a:rPr lang="en-GB" dirty="0" err="1">
                <a:latin typeface="Tw Cen MT" panose="020B0602020104020603" pitchFamily="34" charset="0"/>
              </a:rPr>
              <a:t>dweud</a:t>
            </a:r>
            <a:br>
              <a:rPr lang="en-GB" dirty="0">
                <a:latin typeface="Tw Cen MT" panose="020B0602020104020603" pitchFamily="34" charset="0"/>
              </a:rPr>
            </a:br>
            <a:r>
              <a:rPr lang="en-GB" i="1" dirty="0">
                <a:latin typeface="Tw Cen MT" panose="020B0602020104020603" pitchFamily="34" charset="0"/>
              </a:rPr>
              <a:t>Read, look up and say it</a:t>
            </a:r>
          </a:p>
          <a:p>
            <a:pPr marL="497685" indent="-497685">
              <a:buFont typeface="+mj-lt"/>
              <a:buAutoNum type="arabicPeriod"/>
            </a:pPr>
            <a:r>
              <a:rPr lang="en-GB" dirty="0" err="1">
                <a:latin typeface="Tw Cen MT" panose="020B0602020104020603" pitchFamily="34" charset="0"/>
              </a:rPr>
              <a:t>Saib</a:t>
            </a:r>
            <a:r>
              <a:rPr lang="en-GB" dirty="0">
                <a:latin typeface="Tw Cen MT" panose="020B0602020104020603" pitchFamily="34" charset="0"/>
              </a:rPr>
              <a:t> </a:t>
            </a:r>
            <a:r>
              <a:rPr lang="en-GB" i="1" dirty="0">
                <a:latin typeface="Tw Cen MT" panose="020B0602020104020603" pitchFamily="34" charset="0"/>
              </a:rPr>
              <a:t>Delayed</a:t>
            </a:r>
          </a:p>
          <a:p>
            <a:pPr marL="497685" indent="-497685">
              <a:buFont typeface="+mj-lt"/>
              <a:buAutoNum type="arabicPeriod"/>
            </a:pPr>
            <a:r>
              <a:rPr lang="en-GB" dirty="0" err="1">
                <a:latin typeface="Tw Cen MT" panose="020B0602020104020603" pitchFamily="34" charset="0"/>
              </a:rPr>
              <a:t>Gwallgo</a:t>
            </a:r>
            <a:r>
              <a:rPr lang="en-GB" dirty="0">
                <a:latin typeface="Tw Cen MT" panose="020B0602020104020603" pitchFamily="34" charset="0"/>
              </a:rPr>
              <a:t> </a:t>
            </a:r>
            <a:r>
              <a:rPr lang="en-GB" i="1" dirty="0">
                <a:latin typeface="Tw Cen MT" panose="020B0602020104020603" pitchFamily="34" charset="0"/>
              </a:rPr>
              <a:t>Mad</a:t>
            </a:r>
          </a:p>
          <a:p>
            <a:pPr marL="497685" indent="-497685">
              <a:buFont typeface="+mj-lt"/>
              <a:buAutoNum type="arabicPeriod"/>
            </a:pPr>
            <a:r>
              <a:rPr lang="en-GB" dirty="0" err="1">
                <a:latin typeface="Tw Cen MT" panose="020B0602020104020603" pitchFamily="34" charset="0"/>
              </a:rPr>
              <a:t>Rhannol</a:t>
            </a:r>
            <a:r>
              <a:rPr lang="en-GB" dirty="0">
                <a:latin typeface="Tw Cen MT" panose="020B0602020104020603" pitchFamily="34" charset="0"/>
              </a:rPr>
              <a:t> </a:t>
            </a:r>
            <a:r>
              <a:rPr lang="en-GB" i="1" dirty="0">
                <a:latin typeface="Tw Cen MT" panose="020B0602020104020603" pitchFamily="34" charset="0"/>
              </a:rPr>
              <a:t>Partial </a:t>
            </a:r>
          </a:p>
          <a:p>
            <a:pPr marL="497685" indent="-497685">
              <a:buFont typeface="+mj-lt"/>
              <a:buAutoNum type="arabicPeriod"/>
            </a:pPr>
            <a:r>
              <a:rPr lang="en-GB" dirty="0" err="1">
                <a:latin typeface="Tw Cen MT" panose="020B0602020104020603" pitchFamily="34" charset="0"/>
              </a:rPr>
              <a:t>Posau</a:t>
            </a:r>
            <a:r>
              <a:rPr lang="en-GB" dirty="0">
                <a:latin typeface="Tw Cen MT" panose="020B0602020104020603" pitchFamily="34" charset="0"/>
              </a:rPr>
              <a:t> </a:t>
            </a:r>
            <a:r>
              <a:rPr lang="en-GB" dirty="0" err="1">
                <a:latin typeface="Tw Cen MT" panose="020B0602020104020603" pitchFamily="34" charset="0"/>
              </a:rPr>
              <a:t>brawddeg</a:t>
            </a:r>
            <a:r>
              <a:rPr lang="en-GB" dirty="0">
                <a:latin typeface="Tw Cen MT" panose="020B0602020104020603" pitchFamily="34" charset="0"/>
              </a:rPr>
              <a:t> </a:t>
            </a:r>
            <a:br>
              <a:rPr lang="en-GB" dirty="0">
                <a:latin typeface="Tw Cen MT" panose="020B0602020104020603" pitchFamily="34" charset="0"/>
              </a:rPr>
            </a:br>
            <a:r>
              <a:rPr lang="en-GB" i="1" dirty="0">
                <a:latin typeface="Tw Cen MT" panose="020B0602020104020603" pitchFamily="34" charset="0"/>
              </a:rPr>
              <a:t>Sentence puzzles</a:t>
            </a:r>
          </a:p>
          <a:p>
            <a:endParaRPr lang="en-GB" dirty="0"/>
          </a:p>
        </p:txBody>
      </p:sp>
      <p:sp>
        <p:nvSpPr>
          <p:cNvPr id="9" name="Title 1"/>
          <p:cNvSpPr txBox="1">
            <a:spLocks/>
          </p:cNvSpPr>
          <p:nvPr/>
        </p:nvSpPr>
        <p:spPr>
          <a:xfrm>
            <a:off x="4902377"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10" name="Title 1"/>
          <p:cNvSpPr txBox="1">
            <a:spLocks/>
          </p:cNvSpPr>
          <p:nvPr/>
        </p:nvSpPr>
        <p:spPr>
          <a:xfrm>
            <a:off x="4613557" y="745904"/>
            <a:ext cx="7461247" cy="2689416"/>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dirty="0" err="1"/>
              <a:t>Syml</a:t>
            </a:r>
            <a:r>
              <a:rPr lang="en-GB" sz="2322" b="1" dirty="0"/>
              <a:t> / </a:t>
            </a:r>
            <a:r>
              <a:rPr lang="en-GB" sz="2322" b="1" dirty="0" err="1"/>
              <a:t>Pâr</a:t>
            </a:r>
            <a:r>
              <a:rPr lang="en-GB" sz="2322" b="1" dirty="0"/>
              <a:t> / </a:t>
            </a:r>
            <a:r>
              <a:rPr lang="en-GB" sz="2322" b="1" dirty="0" err="1"/>
              <a:t>Rhedeg</a:t>
            </a:r>
            <a:r>
              <a:rPr lang="en-GB" sz="2322" b="1" dirty="0"/>
              <a:t> </a:t>
            </a:r>
            <a:r>
              <a:rPr lang="en-GB" sz="2322" i="1" dirty="0"/>
              <a:t>Standard / Paired / Running</a:t>
            </a:r>
          </a:p>
          <a:p>
            <a:r>
              <a:rPr lang="cy-GB" sz="1742" dirty="0"/>
              <a:t>Pwysleisio’r cysylltiad rhwng geiriau ysgrifenedig a sut maen nhw'n swnio. </a:t>
            </a:r>
            <a:br>
              <a:rPr lang="cy-GB" sz="1742" dirty="0"/>
            </a:br>
            <a:r>
              <a:rPr lang="cy-GB" sz="1742" dirty="0"/>
              <a:t>Ymarfer llawer o sgiliau. </a:t>
            </a:r>
          </a:p>
          <a:p>
            <a:r>
              <a:rPr lang="cy-GB" sz="1742" dirty="0"/>
              <a:t>OND, mae'n bwysig bod gan ddysgwyr afael gref ar y synau a'r ynganiad cywir cyn rhoi cynnig ar y rhain.</a:t>
            </a:r>
            <a:br>
              <a:rPr lang="en-GB" sz="1742" dirty="0"/>
            </a:br>
            <a:endParaRPr lang="en-GB" sz="1742" dirty="0"/>
          </a:p>
        </p:txBody>
      </p:sp>
      <p:sp>
        <p:nvSpPr>
          <p:cNvPr id="11" name="Title 1"/>
          <p:cNvSpPr txBox="1">
            <a:spLocks/>
          </p:cNvSpPr>
          <p:nvPr/>
        </p:nvSpPr>
        <p:spPr>
          <a:xfrm>
            <a:off x="7317056"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14" name="Action Button: Home 13">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2" name="Content Placeholder 2"/>
          <p:cNvSpPr txBox="1">
            <a:spLocks/>
          </p:cNvSpPr>
          <p:nvPr/>
        </p:nvSpPr>
        <p:spPr>
          <a:xfrm>
            <a:off x="3869161" y="3556567"/>
            <a:ext cx="8322839" cy="3147331"/>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22" b="1" dirty="0" err="1">
                <a:ea typeface="Al Nile" charset="-78"/>
                <a:cs typeface="Al Nile" charset="-78"/>
              </a:rPr>
              <a:t>Darllen</a:t>
            </a:r>
            <a:r>
              <a:rPr lang="en-GB" sz="2322" b="1" dirty="0">
                <a:ea typeface="Al Nile" charset="-78"/>
                <a:cs typeface="Al Nile" charset="-78"/>
              </a:rPr>
              <a:t>, pen </a:t>
            </a:r>
            <a:r>
              <a:rPr lang="en-GB" sz="2322" b="1" dirty="0" err="1">
                <a:ea typeface="Al Nile" charset="-78"/>
                <a:cs typeface="Al Nile" charset="-78"/>
              </a:rPr>
              <a:t>i</a:t>
            </a:r>
            <a:r>
              <a:rPr lang="en-GB" sz="2322" b="1" dirty="0">
                <a:ea typeface="Al Nile" charset="-78"/>
                <a:cs typeface="Al Nile" charset="-78"/>
              </a:rPr>
              <a:t> </a:t>
            </a:r>
            <a:r>
              <a:rPr lang="en-GB" sz="2322" b="1" dirty="0" err="1">
                <a:ea typeface="Al Nile" charset="-78"/>
                <a:cs typeface="Al Nile" charset="-78"/>
              </a:rPr>
              <a:t>fyny</a:t>
            </a:r>
            <a:r>
              <a:rPr lang="en-GB" sz="2322" b="1" dirty="0">
                <a:ea typeface="Al Nile" charset="-78"/>
                <a:cs typeface="Al Nile" charset="-78"/>
              </a:rPr>
              <a:t> a </a:t>
            </a:r>
            <a:r>
              <a:rPr lang="en-GB" sz="2322" b="1" dirty="0" err="1">
                <a:ea typeface="Al Nile" charset="-78"/>
                <a:cs typeface="Al Nile" charset="-78"/>
              </a:rPr>
              <a:t>dweud</a:t>
            </a:r>
            <a:r>
              <a:rPr lang="en-GB" sz="2322" b="1" dirty="0">
                <a:ea typeface="Al Nile" charset="-78"/>
                <a:cs typeface="Al Nile" charset="-78"/>
              </a:rPr>
              <a:t> </a:t>
            </a:r>
            <a:br>
              <a:rPr lang="en-GB" sz="1548" b="1" dirty="0">
                <a:ea typeface="Al Nile" charset="-78"/>
                <a:cs typeface="Al Nile" charset="-78"/>
              </a:rPr>
            </a:br>
            <a:br>
              <a:rPr lang="en-GB" sz="1742" i="1" dirty="0">
                <a:ea typeface="Al Nile" charset="-78"/>
                <a:cs typeface="Al Nile" charset="-78"/>
              </a:rPr>
            </a:br>
            <a:r>
              <a:rPr lang="en-GB" sz="1742" i="1" dirty="0">
                <a:ea typeface="Al Nile" charset="-78"/>
                <a:cs typeface="Al Nile" charset="-78"/>
              </a:rPr>
              <a:t>1. </a:t>
            </a:r>
            <a:r>
              <a:rPr lang="cy-GB" sz="1548" dirty="0">
                <a:ea typeface="Al Nile" charset="-78"/>
                <a:cs typeface="Al Nile" charset="-78"/>
              </a:rPr>
              <a:t>Rhaid i Bartner 1 ddarllen yn dawel set o frawddegau fesul un. </a:t>
            </a:r>
          </a:p>
          <a:p>
            <a:pPr marL="0" indent="0">
              <a:buNone/>
            </a:pPr>
            <a:r>
              <a:rPr lang="cy-GB" sz="1548" dirty="0">
                <a:ea typeface="Al Nile" charset="-78"/>
                <a:cs typeface="Al Nile" charset="-78"/>
              </a:rPr>
              <a:t>2. Yna mae'n rhaid iddyn nhw edrych i fyny ac ailadrodd pob brawddeg i Bartner 2 heb edrych ar y testun fel mae'n siarad. Bob tro mae'n llwyddo i ddwyn i gof y frawddeg lawn mae e / hi yn sgorio pwynt fesul gair y mae e / hi'n ei gofio yn gywir. </a:t>
            </a:r>
          </a:p>
          <a:p>
            <a:pPr marL="0" indent="0">
              <a:buNone/>
            </a:pPr>
            <a:r>
              <a:rPr lang="cy-GB" sz="1548" dirty="0">
                <a:ea typeface="Al Nile" charset="-78"/>
                <a:cs typeface="Al Nile" charset="-78"/>
              </a:rPr>
              <a:t>3. Ar y llaw arall, bydd Partner 2 yn cael pwynt ar gyfer pob gair y mae e / hi yn ei ysgrifennu’n gywir.</a:t>
            </a:r>
            <a:endParaRPr lang="en-GB" sz="1161" dirty="0">
              <a:ea typeface="Al Nile" charset="-78"/>
              <a:cs typeface="Al Nile" charset="-78"/>
            </a:endParaRPr>
          </a:p>
        </p:txBody>
      </p:sp>
      <p:pic>
        <p:nvPicPr>
          <p:cNvPr id="13" name="Picture 12">
            <a:extLst>
              <a:ext uri="{FF2B5EF4-FFF2-40B4-BE49-F238E27FC236}">
                <a16:creationId xmlns:a16="http://schemas.microsoft.com/office/drawing/2014/main" id="{E3563825-6588-0440-9724-EBCBD8B07D01}"/>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903056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674" y="592756"/>
            <a:ext cx="3901755" cy="303971"/>
          </a:xfrm>
        </p:spPr>
        <p:txBody>
          <a:bodyPr>
            <a:noAutofit/>
          </a:bodyPr>
          <a:lstStyle/>
          <a:p>
            <a:r>
              <a:rPr lang="en-GB" sz="2322" b="1" u="sng" dirty="0" err="1">
                <a:latin typeface="Tw Cen MT" panose="020B0602020104020603" pitchFamily="34" charset="0"/>
              </a:rPr>
              <a:t>Arddweud</a:t>
            </a:r>
            <a:r>
              <a:rPr lang="en-GB" sz="2322" b="1" u="sng" dirty="0">
                <a:latin typeface="Tw Cen MT" panose="020B0602020104020603" pitchFamily="34" charset="0"/>
              </a:rPr>
              <a:t> </a:t>
            </a:r>
            <a:r>
              <a:rPr lang="en-GB" sz="2322" b="1" u="sng" dirty="0" err="1">
                <a:latin typeface="Tw Cen MT" panose="020B0602020104020603" pitchFamily="34" charset="0"/>
              </a:rPr>
              <a:t>gwallgo</a:t>
            </a:r>
            <a:endParaRPr lang="en-GB" sz="2322" b="1" u="sng" dirty="0">
              <a:latin typeface="Tw Cen MT" panose="020B0602020104020603" pitchFamily="34" charset="0"/>
            </a:endParaRPr>
          </a:p>
        </p:txBody>
      </p:sp>
      <p:sp>
        <p:nvSpPr>
          <p:cNvPr id="3" name="Content Placeholder 2"/>
          <p:cNvSpPr>
            <a:spLocks noGrp="1"/>
          </p:cNvSpPr>
          <p:nvPr>
            <p:ph idx="1"/>
          </p:nvPr>
        </p:nvSpPr>
        <p:spPr>
          <a:xfrm>
            <a:off x="357883" y="988582"/>
            <a:ext cx="11210063" cy="5619349"/>
          </a:xfrm>
        </p:spPr>
        <p:txBody>
          <a:bodyPr>
            <a:noAutofit/>
          </a:bodyPr>
          <a:lstStyle/>
          <a:p>
            <a:pPr marL="0" indent="0">
              <a:lnSpc>
                <a:spcPct val="100000"/>
              </a:lnSpc>
              <a:spcBef>
                <a:spcPts val="0"/>
              </a:spcBef>
              <a:buNone/>
            </a:pPr>
            <a:r>
              <a:rPr lang="cy-GB" sz="2100" dirty="0"/>
              <a:t>Dewiswch destun sy'n cynnwys patrymau cyfarwydd a thua 90% o fewnbwn dealladwy. </a:t>
            </a:r>
          </a:p>
          <a:p>
            <a:pPr marL="497685" indent="-497685">
              <a:lnSpc>
                <a:spcPct val="100000"/>
              </a:lnSpc>
              <a:spcBef>
                <a:spcPts val="0"/>
              </a:spcBef>
              <a:buAutoNum type="arabicPeriod"/>
            </a:pPr>
            <a:r>
              <a:rPr lang="cy-GB" sz="2100" dirty="0"/>
              <a:t>Dywedwch wrthyn nhw i wrando ar y darn wrth i chi ei ddarllen ar gyflymder bron yn naturiol ac i nodi geiriau allweddol. </a:t>
            </a:r>
          </a:p>
          <a:p>
            <a:pPr marL="497685" indent="-497685">
              <a:lnSpc>
                <a:spcPct val="100000"/>
              </a:lnSpc>
              <a:spcBef>
                <a:spcPts val="0"/>
              </a:spcBef>
              <a:buAutoNum type="arabicPeriod"/>
            </a:pPr>
            <a:r>
              <a:rPr lang="cy-GB" sz="2100" dirty="0"/>
              <a:t>Dywedwch wrthyn nhw i fynd i barau a chymharu'r geiriau allweddol maen nhw wedi nodi. Dywedwch wrthyn nhw eu bod nhw'n mynd i weithio gyda'r person hwnnw am weddill y dasg. </a:t>
            </a:r>
          </a:p>
          <a:p>
            <a:pPr marL="497685" indent="-497685">
              <a:lnSpc>
                <a:spcPct val="100000"/>
              </a:lnSpc>
              <a:spcBef>
                <a:spcPts val="0"/>
              </a:spcBef>
              <a:buAutoNum type="arabicPeriod"/>
            </a:pPr>
            <a:r>
              <a:rPr lang="cy-GB" sz="2100" dirty="0"/>
              <a:t>Darllenwch y testun yr eildro. Y tro hwn darllenwch rai darnau yn araf, rhai yn gyflym a rhai ar gyflymder canolig. Pwrpas y newidiadau cyflymder hyn yw cael y myfyrwyr i golli rhai o'r geiriau. </a:t>
            </a:r>
          </a:p>
          <a:p>
            <a:pPr marL="497685" indent="-497685">
              <a:lnSpc>
                <a:spcPct val="100000"/>
              </a:lnSpc>
              <a:spcBef>
                <a:spcPts val="0"/>
              </a:spcBef>
              <a:buAutoNum type="arabicPeriod"/>
            </a:pPr>
            <a:r>
              <a:rPr lang="cy-GB" sz="2100" dirty="0"/>
              <a:t>Mae'r myfyrwyr yn gweithio eto gyda'u partner i geisio i ail-lunio'r testun. </a:t>
            </a:r>
          </a:p>
          <a:p>
            <a:pPr marL="497685" indent="-497685">
              <a:lnSpc>
                <a:spcPct val="100000"/>
              </a:lnSpc>
              <a:spcBef>
                <a:spcPts val="0"/>
              </a:spcBef>
              <a:buAutoNum type="arabicPeriod"/>
            </a:pPr>
            <a:r>
              <a:rPr lang="cy-GB" sz="2100" dirty="0"/>
              <a:t>Darllenwch y darn y tro olaf, gan amrywio cyflymder cyflwyno o hyd. Rhowch gyfle arall i'r dysgwyr weithio gyda'u partner. </a:t>
            </a:r>
          </a:p>
          <a:p>
            <a:pPr marL="497685" indent="-497685">
              <a:lnSpc>
                <a:spcPct val="100000"/>
              </a:lnSpc>
              <a:spcBef>
                <a:spcPts val="0"/>
              </a:spcBef>
              <a:buAutoNum type="arabicPeriod"/>
            </a:pPr>
            <a:r>
              <a:rPr lang="cy-GB" sz="2100" dirty="0"/>
              <a:t>Nawr, maen nhw’n cael 30 eiliad i fynd o gwmpas y byrddau a dwyn gwybodaeth o barau eraill</a:t>
            </a:r>
          </a:p>
          <a:p>
            <a:pPr marL="0" indent="0">
              <a:lnSpc>
                <a:spcPct val="100000"/>
              </a:lnSpc>
              <a:spcBef>
                <a:spcPts val="0"/>
              </a:spcBef>
              <a:buNone/>
            </a:pPr>
            <a:endParaRPr lang="cy-GB" sz="2100" dirty="0"/>
          </a:p>
          <a:p>
            <a:pPr marL="0" indent="0">
              <a:lnSpc>
                <a:spcPct val="100000"/>
              </a:lnSpc>
              <a:spcBef>
                <a:spcPts val="0"/>
              </a:spcBef>
              <a:buNone/>
            </a:pPr>
            <a:r>
              <a:rPr lang="cy-GB" sz="2100" dirty="0"/>
              <a:t>Awgrym - efallai y bydd rhai o'r dysgwyr yn mynd i banig y tro cyntaf i chi wneud y gweithgaredd hwn. Felly, mae'n ddefnyddiol rhoi gwybod iddyn nhw sut y bydd y gweithgaredd yn datblygu</a:t>
            </a:r>
            <a:endParaRPr lang="en-GB" sz="2100" dirty="0"/>
          </a:p>
        </p:txBody>
      </p:sp>
      <p:sp>
        <p:nvSpPr>
          <p:cNvPr id="7" name="Title 1"/>
          <p:cNvSpPr txBox="1">
            <a:spLocks/>
          </p:cNvSpPr>
          <p:nvPr/>
        </p:nvSpPr>
        <p:spPr>
          <a:xfrm>
            <a:off x="2408359"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8" name="Title 1"/>
          <p:cNvSpPr txBox="1">
            <a:spLocks/>
          </p:cNvSpPr>
          <p:nvPr/>
        </p:nvSpPr>
        <p:spPr>
          <a:xfrm>
            <a:off x="0" y="111031"/>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9" name="Action Button: Home 8">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10" name="Picture 9">
            <a:extLst>
              <a:ext uri="{FF2B5EF4-FFF2-40B4-BE49-F238E27FC236}">
                <a16:creationId xmlns:a16="http://schemas.microsoft.com/office/drawing/2014/main" id="{A81455D4-F864-C340-AE8A-1025769ECB96}"/>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317327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0" y="111032"/>
            <a:ext cx="2494017" cy="389872"/>
          </a:xfrm>
          <a:prstGeom prst="rect">
            <a:avLst/>
          </a:prstGeom>
        </p:spPr>
        <p:style>
          <a:lnRef idx="1">
            <a:schemeClr val="accent2"/>
          </a:lnRef>
          <a:fillRef idx="2">
            <a:schemeClr val="accent2"/>
          </a:fillRef>
          <a:effectRef idx="1">
            <a:schemeClr val="accent2"/>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Ysgrifennu</a:t>
            </a:r>
            <a:endParaRPr lang="en-GB" sz="2322" dirty="0">
              <a:latin typeface="Tw Cen MT" panose="020B0602020104020603" pitchFamily="34" charset="0"/>
            </a:endParaRPr>
          </a:p>
        </p:txBody>
      </p:sp>
      <p:sp>
        <p:nvSpPr>
          <p:cNvPr id="9" name="Content Placeholder 2"/>
          <p:cNvSpPr txBox="1">
            <a:spLocks/>
          </p:cNvSpPr>
          <p:nvPr/>
        </p:nvSpPr>
        <p:spPr>
          <a:xfrm>
            <a:off x="6458981" y="1018585"/>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graphicFrame>
        <p:nvGraphicFramePr>
          <p:cNvPr id="5" name="Table 4"/>
          <p:cNvGraphicFramePr>
            <a:graphicFrameLocks noGrp="1"/>
          </p:cNvGraphicFramePr>
          <p:nvPr>
            <p:extLst>
              <p:ext uri="{D42A27DB-BD31-4B8C-83A1-F6EECF244321}">
                <p14:modId xmlns:p14="http://schemas.microsoft.com/office/powerpoint/2010/main" val="555109131"/>
              </p:ext>
            </p:extLst>
          </p:nvPr>
        </p:nvGraphicFramePr>
        <p:xfrm>
          <a:off x="9133709" y="38216"/>
          <a:ext cx="1936924" cy="1337908"/>
        </p:xfrm>
        <a:graphic>
          <a:graphicData uri="http://schemas.openxmlformats.org/drawingml/2006/table">
            <a:tbl>
              <a:tblPr firstRow="1" bandRow="1">
                <a:tableStyleId>{5940675A-B579-460E-94D1-54222C63F5DA}</a:tableStyleId>
              </a:tblPr>
              <a:tblGrid>
                <a:gridCol w="968462">
                  <a:extLst>
                    <a:ext uri="{9D8B030D-6E8A-4147-A177-3AD203B41FA5}">
                      <a16:colId xmlns:a16="http://schemas.microsoft.com/office/drawing/2014/main" val="3296564806"/>
                    </a:ext>
                  </a:extLst>
                </a:gridCol>
                <a:gridCol w="968462">
                  <a:extLst>
                    <a:ext uri="{9D8B030D-6E8A-4147-A177-3AD203B41FA5}">
                      <a16:colId xmlns:a16="http://schemas.microsoft.com/office/drawing/2014/main" val="3151804269"/>
                    </a:ext>
                  </a:extLst>
                </a:gridCol>
              </a:tblGrid>
              <a:tr h="668954">
                <a:tc>
                  <a:txBody>
                    <a:bodyPr/>
                    <a:lstStyle/>
                    <a:p>
                      <a:endParaRPr lang="en-GB" sz="1700" dirty="0"/>
                    </a:p>
                  </a:txBody>
                  <a:tcPr marL="88479" marR="88479" marT="44240" marB="44240"/>
                </a:tc>
                <a:tc>
                  <a:txBody>
                    <a:bodyPr/>
                    <a:lstStyle/>
                    <a:p>
                      <a:endParaRPr lang="en-GB" sz="1700" dirty="0"/>
                    </a:p>
                  </a:txBody>
                  <a:tcPr marL="88479" marR="88479" marT="44240" marB="44240"/>
                </a:tc>
                <a:extLst>
                  <a:ext uri="{0D108BD9-81ED-4DB2-BD59-A6C34878D82A}">
                    <a16:rowId xmlns:a16="http://schemas.microsoft.com/office/drawing/2014/main" val="223998838"/>
                  </a:ext>
                </a:extLst>
              </a:tr>
              <a:tr h="668954">
                <a:tc>
                  <a:txBody>
                    <a:bodyPr/>
                    <a:lstStyle/>
                    <a:p>
                      <a:endParaRPr lang="en-GB" sz="1700" dirty="0"/>
                    </a:p>
                  </a:txBody>
                  <a:tcPr marL="88479" marR="88479" marT="44240" marB="44240"/>
                </a:tc>
                <a:tc>
                  <a:txBody>
                    <a:bodyPr/>
                    <a:lstStyle/>
                    <a:p>
                      <a:endParaRPr lang="en-GB" sz="1700" dirty="0"/>
                    </a:p>
                  </a:txBody>
                  <a:tcPr marL="88479" marR="88479" marT="44240" marB="44240"/>
                </a:tc>
                <a:extLst>
                  <a:ext uri="{0D108BD9-81ED-4DB2-BD59-A6C34878D82A}">
                    <a16:rowId xmlns:a16="http://schemas.microsoft.com/office/drawing/2014/main" val="1004832451"/>
                  </a:ext>
                </a:extLst>
              </a:tr>
            </a:tbl>
          </a:graphicData>
        </a:graphic>
      </p:graphicFrame>
      <p:sp>
        <p:nvSpPr>
          <p:cNvPr id="16" name="Title 1"/>
          <p:cNvSpPr txBox="1">
            <a:spLocks/>
          </p:cNvSpPr>
          <p:nvPr/>
        </p:nvSpPr>
        <p:spPr>
          <a:xfrm>
            <a:off x="587379" y="2998220"/>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322" b="1" u="sng" dirty="0"/>
          </a:p>
        </p:txBody>
      </p:sp>
      <p:sp>
        <p:nvSpPr>
          <p:cNvPr id="17" name="Content Placeholder 2"/>
          <p:cNvSpPr txBox="1">
            <a:spLocks/>
          </p:cNvSpPr>
          <p:nvPr/>
        </p:nvSpPr>
        <p:spPr>
          <a:xfrm>
            <a:off x="501721" y="3540012"/>
            <a:ext cx="5848298" cy="1955523"/>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mj-lt"/>
              <a:buAutoNum type="arabicPeriod"/>
            </a:pPr>
            <a:endParaRPr lang="en-GB" sz="1742" dirty="0"/>
          </a:p>
        </p:txBody>
      </p:sp>
      <p:sp>
        <p:nvSpPr>
          <p:cNvPr id="21" name="Action Button: Home 20">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9" name="Content Placeholder 2"/>
          <p:cNvSpPr txBox="1">
            <a:spLocks/>
          </p:cNvSpPr>
          <p:nvPr/>
        </p:nvSpPr>
        <p:spPr>
          <a:xfrm>
            <a:off x="259900" y="1332335"/>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22" name="Title 1"/>
          <p:cNvSpPr txBox="1">
            <a:spLocks/>
          </p:cNvSpPr>
          <p:nvPr/>
        </p:nvSpPr>
        <p:spPr>
          <a:xfrm>
            <a:off x="501721" y="935867"/>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err="1"/>
              <a:t>Pedair</a:t>
            </a:r>
            <a:r>
              <a:rPr lang="en-GB" sz="2709" b="1" u="sng" dirty="0"/>
              <a:t> </a:t>
            </a:r>
            <a:r>
              <a:rPr lang="en-GB" sz="2709" b="1" u="sng" dirty="0" err="1"/>
              <a:t>gwaith</a:t>
            </a:r>
            <a:r>
              <a:rPr lang="en-GB" sz="2709" b="1" u="sng" dirty="0"/>
              <a:t> </a:t>
            </a:r>
            <a:r>
              <a:rPr lang="en-GB" sz="2709" b="1" u="sng" dirty="0" err="1"/>
              <a:t>gwell</a:t>
            </a:r>
            <a:endParaRPr lang="en-GB" sz="2709" b="1" u="sng" dirty="0"/>
          </a:p>
        </p:txBody>
      </p:sp>
      <p:sp>
        <p:nvSpPr>
          <p:cNvPr id="23" name="Content Placeholder 2"/>
          <p:cNvSpPr txBox="1">
            <a:spLocks/>
          </p:cNvSpPr>
          <p:nvPr/>
        </p:nvSpPr>
        <p:spPr>
          <a:xfrm>
            <a:off x="296573" y="1658158"/>
            <a:ext cx="11308048" cy="5378154"/>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Arial" panose="020B0604020202020204" pitchFamily="34" charset="0"/>
              <a:buAutoNum type="arabicPeriod"/>
            </a:pPr>
            <a:r>
              <a:rPr lang="cy-GB" sz="2100" dirty="0"/>
              <a:t>Grwpiau o 4 ar gyfer y dasg hon. Bydd y dasg hon yn gweithio orau gyda dysgwyr o allu tebyg yn gweithio gyda'i gilydd gan y bydd rhaid iddyn nhw ddeall gwaith ei gilydd. </a:t>
            </a:r>
          </a:p>
          <a:p>
            <a:pPr marL="331790" indent="-331790">
              <a:buFont typeface="Arial" panose="020B0604020202020204" pitchFamily="34" charset="0"/>
              <a:buAutoNum type="arabicPeriod"/>
            </a:pPr>
            <a:r>
              <a:rPr lang="cy-GB" sz="2100" dirty="0"/>
              <a:t>Rhowch dasg ysgrifennu fer i’r dysgwyr, er enghraifft, disgrifiad llun neu baragraff yn disgrifio eu hoff gerddoriaeth. Sicrhewch eich bod yn rhannu meini prawf llwyddiant ar gyfer y darn ysgrifennu hwn. </a:t>
            </a:r>
          </a:p>
          <a:p>
            <a:pPr marL="331790" indent="-331790">
              <a:buFont typeface="Arial" panose="020B0604020202020204" pitchFamily="34" charset="0"/>
              <a:buAutoNum type="arabicPeriod"/>
            </a:pPr>
            <a:r>
              <a:rPr lang="cy-GB" sz="2100" dirty="0"/>
              <a:t>Rhowch dipyn bach o amser i'r myfyrwyr ateb yn gyflym (5 munud yn ôl pob tebyg). </a:t>
            </a:r>
          </a:p>
          <a:p>
            <a:pPr marL="331790" indent="-331790">
              <a:buFont typeface="Arial" panose="020B0604020202020204" pitchFamily="34" charset="0"/>
              <a:buAutoNum type="arabicPeriod"/>
            </a:pPr>
            <a:r>
              <a:rPr lang="cy-GB" sz="2100" dirty="0"/>
              <a:t>Ar ôl 5 munud mae myfyrwyr yn trosglwyddo eu gwaith i rywun arall yn eu grŵp. Rhaid iddynt wella'r darn gwreiddiol o ysgrifennu, gallai hyn fod naill ai trwy ychwanegu mwy o wybodaeth neu gywiro gwallau.</a:t>
            </a:r>
          </a:p>
          <a:p>
            <a:pPr marL="331790" indent="-331790">
              <a:buFont typeface="Arial" panose="020B0604020202020204" pitchFamily="34" charset="0"/>
              <a:buAutoNum type="arabicPeriod"/>
            </a:pPr>
            <a:r>
              <a:rPr lang="cy-GB" sz="2100" dirty="0"/>
              <a:t> Ailadroddwch y broses hon ddwywaith yn fwy nes bod pob aelod o'r grŵp wedi gwella eu gwaith. </a:t>
            </a:r>
          </a:p>
          <a:p>
            <a:pPr marL="0" indent="0">
              <a:buNone/>
            </a:pPr>
            <a:r>
              <a:rPr lang="cy-GB" sz="2100" dirty="0"/>
              <a:t>Gallwch chi osod y gwaith hwn drwy rannu darn o bapur yn bedwar blwch. Mae'r gwaith gwreiddiol wedi'i ysgrifennu yn y blwch chwith uchaf, yr ail ddrafft, y ar y dde uchaf ac ati.</a:t>
            </a:r>
            <a:endParaRPr lang="en-GB" sz="2100" dirty="0"/>
          </a:p>
        </p:txBody>
      </p:sp>
      <p:pic>
        <p:nvPicPr>
          <p:cNvPr id="11" name="Picture 10">
            <a:extLst>
              <a:ext uri="{FF2B5EF4-FFF2-40B4-BE49-F238E27FC236}">
                <a16:creationId xmlns:a16="http://schemas.microsoft.com/office/drawing/2014/main" id="{56E54714-9069-F849-9BD7-8C86973B872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613000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81226" y="994472"/>
            <a:ext cx="5479555" cy="3700384"/>
          </a:xfrm>
          <a:prstGeom prst="rect">
            <a:avLst/>
          </a:prstGeom>
        </p:spPr>
      </p:pic>
      <p:sp>
        <p:nvSpPr>
          <p:cNvPr id="3" name="Title 1"/>
          <p:cNvSpPr txBox="1">
            <a:spLocks/>
          </p:cNvSpPr>
          <p:nvPr/>
        </p:nvSpPr>
        <p:spPr>
          <a:xfrm>
            <a:off x="290185" y="1278709"/>
            <a:ext cx="47985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dirty="0" err="1"/>
              <a:t>Cardiau</a:t>
            </a:r>
            <a:r>
              <a:rPr lang="en-GB" sz="2322" b="1" dirty="0"/>
              <a:t> - </a:t>
            </a:r>
            <a:r>
              <a:rPr lang="en-GB" sz="2322" b="1" dirty="0" err="1"/>
              <a:t>Dewch</a:t>
            </a:r>
            <a:r>
              <a:rPr lang="en-GB" sz="2322" b="1" dirty="0"/>
              <a:t> o </a:t>
            </a:r>
            <a:r>
              <a:rPr lang="en-GB" sz="2322" b="1" dirty="0" err="1"/>
              <a:t>hyd</a:t>
            </a:r>
            <a:r>
              <a:rPr lang="en-GB" sz="2322" b="1" dirty="0"/>
              <a:t>  </a:t>
            </a:r>
            <a:r>
              <a:rPr lang="en-GB" sz="2322" b="1" dirty="0" err="1"/>
              <a:t>rywun</a:t>
            </a:r>
            <a:r>
              <a:rPr lang="en-GB" sz="2322" b="1" dirty="0"/>
              <a:t> </a:t>
            </a:r>
            <a:r>
              <a:rPr lang="en-GB" sz="2322" b="1" dirty="0" err="1"/>
              <a:t>sy</a:t>
            </a:r>
            <a:r>
              <a:rPr lang="mr-IN" sz="2322" b="1" dirty="0"/>
              <a:t>…</a:t>
            </a:r>
            <a:r>
              <a:rPr lang="cy-GB" sz="2322" b="1" dirty="0"/>
              <a:t>.</a:t>
            </a:r>
            <a:endParaRPr lang="en-GB" sz="2322" b="1" dirty="0"/>
          </a:p>
        </p:txBody>
      </p:sp>
      <p:sp>
        <p:nvSpPr>
          <p:cNvPr id="4" name="Rectangle 3"/>
          <p:cNvSpPr/>
          <p:nvPr/>
        </p:nvSpPr>
        <p:spPr>
          <a:xfrm>
            <a:off x="290184" y="1884039"/>
            <a:ext cx="5222719" cy="3816429"/>
          </a:xfrm>
          <a:prstGeom prst="rect">
            <a:avLst/>
          </a:prstGeom>
        </p:spPr>
        <p:txBody>
          <a:bodyPr wrap="square">
            <a:spAutoFit/>
          </a:bodyPr>
          <a:lstStyle/>
          <a:p>
            <a:pPr marL="331790" indent="-331790">
              <a:buFont typeface="+mj-lt"/>
              <a:buAutoNum type="arabicPeriod"/>
            </a:pPr>
            <a:r>
              <a:rPr lang="cy-GB" sz="2200" dirty="0"/>
              <a:t>Rhowch gardiau i’r plant - sy'n cynnwys pob un neu fwy o fanylion, yn Gymraeg e.e. ‘Fy enw i ydy Mark, rydw i’n hoffi cyw iâr achos mae’n flasus ac yn iach’</a:t>
            </a:r>
          </a:p>
          <a:p>
            <a:pPr marL="331790" indent="-331790">
              <a:buFont typeface="+mj-lt"/>
              <a:buAutoNum type="arabicPeriod"/>
            </a:pPr>
            <a:r>
              <a:rPr lang="cy-GB" sz="2200" dirty="0"/>
              <a:t>Rhowch grid i’r plant hefyd gyda chyfres o gwestiynau fel bwyd, ‘Dewch o hyd i rywun sy’n hoffi cyw iâr’, ‘Dewch o hyd i rywun sy’n caru cig’, ac ati.</a:t>
            </a:r>
          </a:p>
          <a:p>
            <a:pPr marL="331790" indent="-331790">
              <a:buFont typeface="+mj-lt"/>
              <a:buAutoNum type="arabicPeriod"/>
            </a:pPr>
            <a:r>
              <a:rPr lang="cy-GB" sz="2200" dirty="0"/>
              <a:t>Ar gyfer pob cwestiwn, mae rhaid iddyn nhw ddod o hyd i berson gyda'r cerdyn paru ac ysgrifennu ei enw yn y grid.</a:t>
            </a:r>
            <a:endParaRPr lang="en-GB" sz="2200" dirty="0"/>
          </a:p>
        </p:txBody>
      </p:sp>
      <p:sp>
        <p:nvSpPr>
          <p:cNvPr id="5" name="Title 1"/>
          <p:cNvSpPr txBox="1">
            <a:spLocks/>
          </p:cNvSpPr>
          <p:nvPr/>
        </p:nvSpPr>
        <p:spPr>
          <a:xfrm>
            <a:off x="2402041"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6"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7" name="Title 1"/>
          <p:cNvSpPr txBox="1">
            <a:spLocks/>
          </p:cNvSpPr>
          <p:nvPr/>
        </p:nvSpPr>
        <p:spPr>
          <a:xfrm>
            <a:off x="290185" y="500904"/>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err="1"/>
              <a:t>Darllen</a:t>
            </a:r>
            <a:r>
              <a:rPr lang="en-GB" sz="2709" b="1" u="sng" dirty="0"/>
              <a:t> </a:t>
            </a:r>
            <a:r>
              <a:rPr lang="en-GB" sz="2709" b="1" u="sng" dirty="0" err="1"/>
              <a:t>ar</a:t>
            </a:r>
            <a:r>
              <a:rPr lang="en-GB" sz="2709" b="1" u="sng" dirty="0"/>
              <a:t> </a:t>
            </a:r>
            <a:r>
              <a:rPr lang="en-GB" sz="2709" b="1" u="sng" dirty="0" err="1"/>
              <a:t>goedd</a:t>
            </a:r>
            <a:endParaRPr lang="en-GB" sz="2709" b="1" u="sng" dirty="0"/>
          </a:p>
        </p:txBody>
      </p:sp>
      <p:sp>
        <p:nvSpPr>
          <p:cNvPr id="8" name="Action Button: Home 7">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pic>
        <p:nvPicPr>
          <p:cNvPr id="9" name="Picture 8">
            <a:extLst>
              <a:ext uri="{FF2B5EF4-FFF2-40B4-BE49-F238E27FC236}">
                <a16:creationId xmlns:a16="http://schemas.microsoft.com/office/drawing/2014/main" id="{81080E17-93F0-8244-A091-C05FEBA5342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98905557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3" name="Title 1"/>
          <p:cNvSpPr txBox="1">
            <a:spLocks/>
          </p:cNvSpPr>
          <p:nvPr/>
        </p:nvSpPr>
        <p:spPr>
          <a:xfrm>
            <a:off x="2398880" y="111032"/>
            <a:ext cx="2408359" cy="389872"/>
          </a:xfrm>
          <a:prstGeom prst="rect">
            <a:avLst/>
          </a:prstGeom>
        </p:spPr>
        <p:style>
          <a:lnRef idx="1">
            <a:schemeClr val="accent6"/>
          </a:lnRef>
          <a:fillRef idx="2">
            <a:schemeClr val="accent6"/>
          </a:fillRef>
          <a:effectRef idx="1">
            <a:schemeClr val="accent6"/>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Gwrando</a:t>
            </a:r>
            <a:endParaRPr lang="en-GB" sz="2322" dirty="0">
              <a:latin typeface="Tw Cen MT" panose="020B0602020104020603" pitchFamily="34" charset="0"/>
            </a:endParaRPr>
          </a:p>
        </p:txBody>
      </p:sp>
      <p:sp>
        <p:nvSpPr>
          <p:cNvPr id="4" name="Content Placeholder 2"/>
          <p:cNvSpPr txBox="1">
            <a:spLocks/>
          </p:cNvSpPr>
          <p:nvPr/>
        </p:nvSpPr>
        <p:spPr>
          <a:xfrm>
            <a:off x="6469445" y="984287"/>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pic>
        <p:nvPicPr>
          <p:cNvPr id="7" name="Picture 6"/>
          <p:cNvPicPr>
            <a:picLocks noChangeAspect="1"/>
          </p:cNvPicPr>
          <p:nvPr/>
        </p:nvPicPr>
        <p:blipFill>
          <a:blip r:embed="rId2"/>
          <a:stretch>
            <a:fillRect/>
          </a:stretch>
        </p:blipFill>
        <p:spPr>
          <a:xfrm>
            <a:off x="6334322" y="1077772"/>
            <a:ext cx="4946986" cy="3338088"/>
          </a:xfrm>
          <a:prstGeom prst="rect">
            <a:avLst/>
          </a:prstGeom>
        </p:spPr>
      </p:pic>
      <p:sp>
        <p:nvSpPr>
          <p:cNvPr id="8" name="Title 1"/>
          <p:cNvSpPr txBox="1">
            <a:spLocks/>
          </p:cNvSpPr>
          <p:nvPr/>
        </p:nvSpPr>
        <p:spPr>
          <a:xfrm>
            <a:off x="4807239" y="111032"/>
            <a:ext cx="2414679" cy="389872"/>
          </a:xfrm>
          <a:prstGeom prst="rect">
            <a:avLst/>
          </a:prstGeom>
        </p:spPr>
        <p:style>
          <a:lnRef idx="1">
            <a:schemeClr val="accent4"/>
          </a:lnRef>
          <a:fillRef idx="2">
            <a:schemeClr val="accent4"/>
          </a:fillRef>
          <a:effectRef idx="1">
            <a:schemeClr val="accent4"/>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Siarad</a:t>
            </a:r>
            <a:endParaRPr lang="en-GB" sz="2322" dirty="0">
              <a:latin typeface="Tw Cen MT" panose="020B0602020104020603" pitchFamily="34" charset="0"/>
            </a:endParaRPr>
          </a:p>
        </p:txBody>
      </p:sp>
      <p:sp>
        <p:nvSpPr>
          <p:cNvPr id="11" name="Title 1"/>
          <p:cNvSpPr txBox="1">
            <a:spLocks/>
          </p:cNvSpPr>
          <p:nvPr/>
        </p:nvSpPr>
        <p:spPr>
          <a:xfrm>
            <a:off x="7384763" y="69005"/>
            <a:ext cx="5424843"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935" b="1" u="sng" dirty="0" err="1"/>
              <a:t>Darllen</a:t>
            </a:r>
            <a:r>
              <a:rPr lang="en-GB" sz="1935" b="1" u="sng" dirty="0"/>
              <a:t> </a:t>
            </a:r>
            <a:r>
              <a:rPr lang="en-GB" sz="1935" b="1" u="sng" dirty="0" err="1"/>
              <a:t>cul</a:t>
            </a:r>
            <a:endParaRPr lang="en-GB" sz="1742" b="1" dirty="0"/>
          </a:p>
        </p:txBody>
      </p:sp>
      <p:sp>
        <p:nvSpPr>
          <p:cNvPr id="12" name="Action Button: Home 11">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13" name="Title 1"/>
          <p:cNvSpPr txBox="1">
            <a:spLocks/>
          </p:cNvSpPr>
          <p:nvPr/>
        </p:nvSpPr>
        <p:spPr>
          <a:xfrm>
            <a:off x="322569" y="725633"/>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Gwelwch</a:t>
            </a:r>
            <a:r>
              <a:rPr lang="en-GB" sz="2322" b="1" u="sng" dirty="0"/>
              <a:t> y </a:t>
            </a:r>
            <a:r>
              <a:rPr lang="en-GB" sz="2322" b="1" u="sng" dirty="0" err="1"/>
              <a:t>gwahaniaeth</a:t>
            </a:r>
            <a:endParaRPr lang="en-GB" sz="1935" b="1" dirty="0"/>
          </a:p>
        </p:txBody>
      </p:sp>
      <p:sp>
        <p:nvSpPr>
          <p:cNvPr id="14" name="Content Placeholder 2"/>
          <p:cNvSpPr txBox="1">
            <a:spLocks/>
          </p:cNvSpPr>
          <p:nvPr/>
        </p:nvSpPr>
        <p:spPr>
          <a:xfrm>
            <a:off x="322569" y="1312783"/>
            <a:ext cx="5535111" cy="2433552"/>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90" indent="-331790">
              <a:buFont typeface="+mj-lt"/>
              <a:buAutoNum type="arabicPeriod"/>
            </a:pPr>
            <a:r>
              <a:rPr lang="cy-GB" sz="2200" dirty="0"/>
              <a:t>Rhowch ddau neu fwy o ddarnau Cymraeg byr i’r dysgwyr - sy'n debyg iawn ond am ychydig o fanylion allweddol. Dywedwch wrth y myfyrwyr faint o wahaniaethau sydd.</a:t>
            </a:r>
          </a:p>
          <a:p>
            <a:pPr marL="331790" indent="-331790">
              <a:buFont typeface="+mj-lt"/>
              <a:buAutoNum type="arabicPeriod"/>
            </a:pPr>
            <a:r>
              <a:rPr lang="cy-GB" sz="2200" dirty="0"/>
              <a:t>Rhaid iddyn nhw ddarllen yn agos (yn fanwl) i nodi'r gwahaniaethau. </a:t>
            </a:r>
          </a:p>
          <a:p>
            <a:pPr marL="0" indent="0">
              <a:buNone/>
            </a:pPr>
            <a:r>
              <a:rPr lang="cy-GB" sz="2200" dirty="0"/>
              <a:t>Gallwch wneud yr un dasg fel tasg wrando. Ar gyfer y fersiwn hon, efallai defnyddiwch ddau ddarn yn unig.</a:t>
            </a:r>
            <a:endParaRPr lang="en-GB" sz="2200" dirty="0"/>
          </a:p>
        </p:txBody>
      </p:sp>
      <p:sp>
        <p:nvSpPr>
          <p:cNvPr id="15" name="Content Placeholder 2"/>
          <p:cNvSpPr txBox="1">
            <a:spLocks/>
          </p:cNvSpPr>
          <p:nvPr/>
        </p:nvSpPr>
        <p:spPr>
          <a:xfrm>
            <a:off x="419373" y="4558214"/>
            <a:ext cx="11148574" cy="1350729"/>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200" dirty="0"/>
              <a:t>Fel </a:t>
            </a:r>
            <a:r>
              <a:rPr lang="cy-GB" sz="2200" b="1" dirty="0"/>
              <a:t>tasg siarad</a:t>
            </a:r>
            <a:r>
              <a:rPr lang="cy-GB" sz="2200" dirty="0"/>
              <a:t>, mae hon yn dasg parau. </a:t>
            </a:r>
            <a:br>
              <a:rPr lang="cy-GB" sz="2200" dirty="0"/>
            </a:br>
            <a:r>
              <a:rPr lang="cy-GB" sz="2200" dirty="0"/>
              <a:t>Rhowch ddau destun bron yn union yr un peth i Bartner A a B sy'n wahanol gydag 8-10 gair yn unig. Wrth i Bartner A ddarllen ei destun yn uchel, rhaid i Bartner B sylwi ar y gwahaniaethau yn ei destun.</a:t>
            </a:r>
            <a:endParaRPr lang="en-GB" sz="2200" dirty="0"/>
          </a:p>
        </p:txBody>
      </p:sp>
      <p:pic>
        <p:nvPicPr>
          <p:cNvPr id="16" name="Picture 15">
            <a:extLst>
              <a:ext uri="{FF2B5EF4-FFF2-40B4-BE49-F238E27FC236}">
                <a16:creationId xmlns:a16="http://schemas.microsoft.com/office/drawing/2014/main" id="{BB6B3662-FE94-EE41-A4CF-6BC31279623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066162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111032"/>
            <a:ext cx="2402040" cy="389872"/>
          </a:xfrm>
          <a:prstGeom prst="rect">
            <a:avLst/>
          </a:prstGeom>
        </p:spPr>
        <p:style>
          <a:lnRef idx="1">
            <a:schemeClr val="accent1"/>
          </a:lnRef>
          <a:fillRef idx="2">
            <a:schemeClr val="accent1"/>
          </a:fillRef>
          <a:effectRef idx="1">
            <a:schemeClr val="accent1"/>
          </a:effectRef>
          <a:fontRef idx="minor">
            <a:schemeClr val="dk1"/>
          </a:fontRef>
        </p:style>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22" dirty="0" err="1">
                <a:latin typeface="Tw Cen MT" panose="020B0602020104020603" pitchFamily="34" charset="0"/>
              </a:rPr>
              <a:t>Darllen</a:t>
            </a:r>
            <a:endParaRPr lang="en-GB" sz="2322" dirty="0">
              <a:latin typeface="Tw Cen MT" panose="020B0602020104020603" pitchFamily="34" charset="0"/>
            </a:endParaRPr>
          </a:p>
        </p:txBody>
      </p:sp>
      <p:sp>
        <p:nvSpPr>
          <p:cNvPr id="4" name="Content Placeholder 2"/>
          <p:cNvSpPr txBox="1">
            <a:spLocks/>
          </p:cNvSpPr>
          <p:nvPr/>
        </p:nvSpPr>
        <p:spPr>
          <a:xfrm>
            <a:off x="236428" y="1441221"/>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11" name="Content Placeholder 2"/>
          <p:cNvSpPr txBox="1">
            <a:spLocks/>
          </p:cNvSpPr>
          <p:nvPr/>
        </p:nvSpPr>
        <p:spPr>
          <a:xfrm>
            <a:off x="6067352" y="4289310"/>
            <a:ext cx="5349456" cy="1279146"/>
          </a:xfrm>
          <a:prstGeom prst="rect">
            <a:avLst/>
          </a:prstGeom>
        </p:spPr>
        <p:txBody>
          <a:bodyPr vert="horz" lIns="88479" tIns="44240" rIns="88479" bIns="4424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42" dirty="0"/>
              <a:t> </a:t>
            </a:r>
            <a:endParaRPr lang="en-GB" sz="2709" dirty="0"/>
          </a:p>
        </p:txBody>
      </p:sp>
      <p:sp>
        <p:nvSpPr>
          <p:cNvPr id="14" name="Title 1"/>
          <p:cNvSpPr txBox="1">
            <a:spLocks/>
          </p:cNvSpPr>
          <p:nvPr/>
        </p:nvSpPr>
        <p:spPr>
          <a:xfrm>
            <a:off x="124148" y="542815"/>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9" b="1" u="sng" dirty="0"/>
              <a:t>‘</a:t>
            </a:r>
            <a:r>
              <a:rPr lang="en-GB" sz="2709" b="1" u="sng" dirty="0" err="1"/>
              <a:t>Darllen</a:t>
            </a:r>
            <a:r>
              <a:rPr lang="en-GB" sz="2709" b="1" u="sng" dirty="0"/>
              <a:t> </a:t>
            </a:r>
            <a:r>
              <a:rPr lang="en-GB" sz="2709" b="1" u="sng" dirty="0" err="1"/>
              <a:t>cul</a:t>
            </a:r>
            <a:r>
              <a:rPr lang="en-GB" sz="2709" b="1" u="sng" dirty="0"/>
              <a:t>’</a:t>
            </a:r>
            <a:endParaRPr lang="en-GB" sz="2322" b="1" dirty="0"/>
          </a:p>
        </p:txBody>
      </p:sp>
      <p:sp>
        <p:nvSpPr>
          <p:cNvPr id="15" name="Action Button: Home 14">
            <a:hlinkClick r:id="" action="ppaction://hlinkshowjump?jump=firstslide" highlightClick="1"/>
          </p:cNvPr>
          <p:cNvSpPr/>
          <p:nvPr/>
        </p:nvSpPr>
        <p:spPr>
          <a:xfrm>
            <a:off x="11567947" y="111032"/>
            <a:ext cx="624053" cy="596138"/>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42"/>
          </a:p>
        </p:txBody>
      </p:sp>
      <p:sp>
        <p:nvSpPr>
          <p:cNvPr id="3" name="TextBox 2"/>
          <p:cNvSpPr txBox="1"/>
          <p:nvPr/>
        </p:nvSpPr>
        <p:spPr>
          <a:xfrm>
            <a:off x="329193" y="1920615"/>
            <a:ext cx="4801892" cy="4154984"/>
          </a:xfrm>
          <a:prstGeom prst="rect">
            <a:avLst/>
          </a:prstGeom>
          <a:noFill/>
        </p:spPr>
        <p:txBody>
          <a:bodyPr wrap="square" rtlCol="0">
            <a:spAutoFit/>
          </a:bodyPr>
          <a:lstStyle/>
          <a:p>
            <a:r>
              <a:rPr lang="cy-GB" sz="2200" dirty="0"/>
              <a:t>Yn y gweithgaredd hwn, rhowch 3 i 6 darn i'r myfyrwyr ar yr un pwnc, dim yn union yr un fath ond yn debyg iawn o ran strwythur a chynnwys iaith. Rydych yn crynhoi pob darn mewn 40-50 gair yn y L1 neu L2, yn dibynnu ar lefel y myfyrwyr. Y dasg ydy i'r myfyrwyr ddarganfod pa grynodeb sy'n cyfateb i ba destun. I wneud y dasg yn fwy heriol, efallai gallwch ychwanegu crynodeb neu ddau ychwanegol, i dynnu sylw (red </a:t>
            </a:r>
            <a:r>
              <a:rPr lang="cy-GB" sz="2200" dirty="0" err="1"/>
              <a:t>herrings</a:t>
            </a:r>
            <a:r>
              <a:rPr lang="cy-GB" sz="2200" dirty="0"/>
              <a:t>).</a:t>
            </a:r>
            <a:endParaRPr lang="en-US" sz="2200" dirty="0"/>
          </a:p>
        </p:txBody>
      </p:sp>
      <p:sp>
        <p:nvSpPr>
          <p:cNvPr id="16" name="Title 1"/>
          <p:cNvSpPr txBox="1">
            <a:spLocks/>
          </p:cNvSpPr>
          <p:nvPr/>
        </p:nvSpPr>
        <p:spPr>
          <a:xfrm>
            <a:off x="124148" y="1268993"/>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Crynhoi</a:t>
            </a:r>
            <a:endParaRPr lang="en-GB" sz="2322" b="1" dirty="0"/>
          </a:p>
        </p:txBody>
      </p:sp>
      <p:sp>
        <p:nvSpPr>
          <p:cNvPr id="17" name="Title 1"/>
          <p:cNvSpPr txBox="1">
            <a:spLocks/>
          </p:cNvSpPr>
          <p:nvPr/>
        </p:nvSpPr>
        <p:spPr>
          <a:xfrm>
            <a:off x="6067352" y="350948"/>
            <a:ext cx="3813276" cy="493568"/>
          </a:xfrm>
          <a:prstGeom prst="rect">
            <a:avLst/>
          </a:prstGeom>
        </p:spPr>
        <p:txBody>
          <a:bodyPr vert="horz" lIns="88479" tIns="44240" rIns="88479" bIns="4424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22" b="1" u="sng" dirty="0" err="1"/>
              <a:t>Lluniau</a:t>
            </a:r>
            <a:endParaRPr lang="en-GB" sz="2322" b="1" dirty="0"/>
          </a:p>
        </p:txBody>
      </p:sp>
      <p:sp>
        <p:nvSpPr>
          <p:cNvPr id="18" name="Content Placeholder 2"/>
          <p:cNvSpPr txBox="1">
            <a:spLocks/>
          </p:cNvSpPr>
          <p:nvPr/>
        </p:nvSpPr>
        <p:spPr>
          <a:xfrm>
            <a:off x="5880743" y="1870149"/>
            <a:ext cx="5982064" cy="3881162"/>
          </a:xfrm>
          <a:prstGeom prst="rect">
            <a:avLst/>
          </a:prstGeom>
        </p:spPr>
        <p:txBody>
          <a:bodyPr vert="horz" lIns="88479" tIns="44240" rIns="88479" bIns="4424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200" dirty="0"/>
              <a:t>Dewiswch ddelwedd o'r rhyngrwyd neu lyfr sy'n cyfeirio at y pwnc wrth law neu at strwythurau neu batrymau penodol rydych chi am eu hailgylchu. Yna crëwch dri neu fwy o destunau </a:t>
            </a:r>
            <a:r>
              <a:rPr lang="cy-GB" sz="2200" b="1" dirty="0"/>
              <a:t>darllen cul </a:t>
            </a:r>
            <a:r>
              <a:rPr lang="cy-GB" sz="2200" dirty="0"/>
              <a:t>sy'n disgrifio'r llun yn fanwl. Ond, gwnewch yn siŵr, taw dim ond un darn ac un darn yn unig sy'n ddisgrifiad 100% cywir o'r llun, tra bod gan y lleill un neu ddau o fanylion nad ydyn nhw'n cyfateb â'r llun. Y dasg ydy i'r myfyrwyr nodi'r unig destun sy'n cyfateb â'r llun ym mhob ffordd!</a:t>
            </a:r>
            <a:endParaRPr lang="en-GB" sz="2200" dirty="0"/>
          </a:p>
        </p:txBody>
      </p:sp>
      <p:pic>
        <p:nvPicPr>
          <p:cNvPr id="12" name="Picture 11">
            <a:extLst>
              <a:ext uri="{FF2B5EF4-FFF2-40B4-BE49-F238E27FC236}">
                <a16:creationId xmlns:a16="http://schemas.microsoft.com/office/drawing/2014/main" id="{617291D3-D742-5444-ADE6-66B7EBE74F2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82035034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US" dirty="0" err="1">
                <a:solidFill>
                  <a:srgbClr val="FFFFFF"/>
                </a:solidFill>
              </a:rPr>
              <a:t>Gweithgaredd</a:t>
            </a:r>
            <a:r>
              <a:rPr lang="en-US" dirty="0">
                <a:solidFill>
                  <a:srgbClr val="FFFFFF"/>
                </a:solidFill>
              </a:rPr>
              <a:t> </a:t>
            </a:r>
            <a:r>
              <a:rPr lang="en-US" dirty="0" err="1">
                <a:solidFill>
                  <a:srgbClr val="FFFFFF"/>
                </a:solidFill>
              </a:rPr>
              <a:t>yn</a:t>
            </a:r>
            <a:r>
              <a:rPr lang="en-US" dirty="0">
                <a:solidFill>
                  <a:srgbClr val="FFFFFF"/>
                </a:solidFill>
              </a:rPr>
              <a:t> y </a:t>
            </a:r>
            <a:r>
              <a:rPr lang="en-US" dirty="0" err="1">
                <a:solidFill>
                  <a:srgbClr val="FFFFFF"/>
                </a:solidFill>
              </a:rPr>
              <a:t>sianeli</a:t>
            </a:r>
            <a:r>
              <a:rPr lang="en-US" dirty="0">
                <a:solidFill>
                  <a:srgbClr val="FFFFFF"/>
                </a:solidFill>
              </a:rPr>
              <a: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pPr marL="0" indent="0" defTabSz="884773">
              <a:spcBef>
                <a:spcPts val="0"/>
              </a:spcBef>
              <a:spcAft>
                <a:spcPts val="600"/>
              </a:spcAft>
              <a:buNone/>
              <a:defRPr/>
            </a:pPr>
            <a:r>
              <a:rPr lang="en-US" dirty="0"/>
              <a:t>Gwaith </a:t>
            </a:r>
            <a:r>
              <a:rPr lang="en-US" dirty="0" err="1"/>
              <a:t>grŵp</a:t>
            </a:r>
            <a:endParaRPr lang="en-US" dirty="0"/>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err="1"/>
              <a:t>Mewn</a:t>
            </a:r>
            <a:r>
              <a:rPr lang="en-US" dirty="0"/>
              <a:t> </a:t>
            </a:r>
            <a:r>
              <a:rPr lang="en-US" dirty="0" err="1"/>
              <a:t>grwpiau</a:t>
            </a:r>
            <a:r>
              <a:rPr lang="en-US" dirty="0"/>
              <a:t> </a:t>
            </a:r>
            <a:r>
              <a:rPr lang="en-US" dirty="0" err="1"/>
              <a:t>bach</a:t>
            </a:r>
            <a:r>
              <a:rPr lang="en-US" dirty="0"/>
              <a:t> </a:t>
            </a:r>
            <a:r>
              <a:rPr lang="en-US" dirty="0" err="1"/>
              <a:t>yn</a:t>
            </a:r>
            <a:r>
              <a:rPr lang="en-US" dirty="0"/>
              <a:t> y </a:t>
            </a:r>
            <a:r>
              <a:rPr lang="en-US" dirty="0" err="1"/>
              <a:t>sianeli</a:t>
            </a:r>
            <a:r>
              <a:rPr lang="en-US" dirty="0"/>
              <a:t>, </a:t>
            </a:r>
            <a:r>
              <a:rPr lang="en-US" dirty="0" err="1"/>
              <a:t>dewiswch</a:t>
            </a:r>
            <a:r>
              <a:rPr lang="en-US" dirty="0"/>
              <a:t> un </a:t>
            </a:r>
            <a:r>
              <a:rPr lang="en-US" dirty="0" err="1"/>
              <a:t>o’r</a:t>
            </a:r>
            <a:r>
              <a:rPr lang="en-US" dirty="0"/>
              <a:t> </a:t>
            </a:r>
            <a:r>
              <a:rPr lang="en-US" dirty="0" err="1"/>
              <a:t>gemau</a:t>
            </a:r>
            <a:r>
              <a:rPr lang="en-US" dirty="0"/>
              <a:t> </a:t>
            </a:r>
            <a:r>
              <a:rPr lang="en-US" dirty="0" err="1"/>
              <a:t>hyn</a:t>
            </a:r>
            <a:r>
              <a:rPr lang="en-US" dirty="0"/>
              <a:t> a </a:t>
            </a:r>
            <a:r>
              <a:rPr lang="en-US" dirty="0" err="1"/>
              <a:t>meddyliwch</a:t>
            </a:r>
            <a:r>
              <a:rPr lang="en-US" dirty="0"/>
              <a:t> </a:t>
            </a:r>
            <a:r>
              <a:rPr lang="en-US" dirty="0" err="1"/>
              <a:t>sut</a:t>
            </a:r>
            <a:r>
              <a:rPr lang="en-US" dirty="0"/>
              <a:t> y </a:t>
            </a:r>
            <a:r>
              <a:rPr lang="en-US" dirty="0" err="1"/>
              <a:t>gallwch</a:t>
            </a:r>
            <a:r>
              <a:rPr lang="en-US" dirty="0"/>
              <a:t> </a:t>
            </a:r>
            <a:r>
              <a:rPr lang="en-US" dirty="0" err="1"/>
              <a:t>eu</a:t>
            </a:r>
            <a:r>
              <a:rPr lang="en-US" dirty="0"/>
              <a:t> </a:t>
            </a:r>
            <a:r>
              <a:rPr lang="en-US" dirty="0" err="1"/>
              <a:t>defnyddio</a:t>
            </a:r>
            <a:r>
              <a:rPr lang="en-US" dirty="0"/>
              <a:t> </a:t>
            </a:r>
            <a:r>
              <a:rPr lang="en-US" dirty="0" err="1"/>
              <a:t>yn</a:t>
            </a:r>
            <a:r>
              <a:rPr lang="en-US" dirty="0"/>
              <a:t> </a:t>
            </a:r>
            <a:r>
              <a:rPr lang="en-US" dirty="0" err="1"/>
              <a:t>yr</a:t>
            </a:r>
            <a:r>
              <a:rPr lang="en-US" dirty="0"/>
              <a:t> </a:t>
            </a:r>
            <a:r>
              <a:rPr lang="en-US" dirty="0" err="1"/>
              <a:t>ysgol</a:t>
            </a:r>
            <a:r>
              <a:rPr lang="en-US" dirty="0"/>
              <a:t>.</a:t>
            </a:r>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a:t> </a:t>
            </a:r>
            <a:r>
              <a:rPr lang="en-US" dirty="0" err="1"/>
              <a:t>Meddyliwch</a:t>
            </a:r>
            <a:r>
              <a:rPr lang="en-US" dirty="0"/>
              <a:t> pa </a:t>
            </a:r>
            <a:r>
              <a:rPr lang="en-US" dirty="0" err="1"/>
              <a:t>bwnc</a:t>
            </a:r>
            <a:r>
              <a:rPr lang="en-US" dirty="0"/>
              <a:t> / </a:t>
            </a:r>
            <a:r>
              <a:rPr lang="en-US" dirty="0" err="1"/>
              <a:t>thema</a:t>
            </a:r>
            <a:r>
              <a:rPr lang="en-US" dirty="0"/>
              <a:t> / </a:t>
            </a:r>
            <a:r>
              <a:rPr lang="en-US" dirty="0" err="1"/>
              <a:t>gweithgaredd</a:t>
            </a:r>
            <a:r>
              <a:rPr lang="en-US" dirty="0"/>
              <a:t> </a:t>
            </a:r>
            <a:r>
              <a:rPr lang="en-US" dirty="0" err="1"/>
              <a:t>fyddai’n</a:t>
            </a:r>
            <a:r>
              <a:rPr lang="en-US" dirty="0"/>
              <a:t> addas.</a:t>
            </a:r>
          </a:p>
          <a:p>
            <a:pPr marL="0" indent="0" defTabSz="884773">
              <a:spcBef>
                <a:spcPts val="0"/>
              </a:spcBef>
              <a:spcAft>
                <a:spcPts val="600"/>
              </a:spcAft>
              <a:buNone/>
              <a:defRPr/>
            </a:pPr>
            <a:endParaRPr lang="en-US" dirty="0"/>
          </a:p>
          <a:p>
            <a:pPr marL="0" indent="0" defTabSz="884773">
              <a:spcBef>
                <a:spcPts val="0"/>
              </a:spcBef>
              <a:spcAft>
                <a:spcPts val="600"/>
              </a:spcAft>
              <a:buNone/>
              <a:defRPr/>
            </a:pPr>
            <a:r>
              <a:rPr lang="en-US" dirty="0"/>
              <a:t> </a:t>
            </a:r>
          </a:p>
          <a:p>
            <a:pPr marL="0" indent="0" defTabSz="884773">
              <a:spcBef>
                <a:spcPts val="0"/>
              </a:spcBef>
              <a:spcAft>
                <a:spcPts val="600"/>
              </a:spcAft>
              <a:buNone/>
              <a:defRPr/>
            </a:pPr>
            <a:endParaRPr lang="en-US" dirty="0"/>
          </a:p>
          <a:p>
            <a:pPr marL="0" indent="0" defTabSz="884773">
              <a:spcBef>
                <a:spcPts val="0"/>
              </a:spcBef>
              <a:spcAft>
                <a:spcPts val="600"/>
              </a:spcAft>
              <a:buNone/>
              <a:defRPr/>
            </a:pPr>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3" name="Picture 12">
            <a:extLst>
              <a:ext uri="{FF2B5EF4-FFF2-40B4-BE49-F238E27FC236}">
                <a16:creationId xmlns:a16="http://schemas.microsoft.com/office/drawing/2014/main" id="{23E1517E-9C2C-5B4D-A5CB-12E25201072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51627815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DE96048B-77EE-354E-9979-05D2AE20690E}"/>
              </a:ext>
            </a:extLst>
          </p:cNvPr>
          <p:cNvSpPr txBox="1"/>
          <p:nvPr/>
        </p:nvSpPr>
        <p:spPr>
          <a:xfrm>
            <a:off x="1334529" y="1179461"/>
            <a:ext cx="7529381" cy="307777"/>
          </a:xfrm>
          <a:prstGeom prst="rect">
            <a:avLst/>
          </a:prstGeom>
          <a:noFill/>
        </p:spPr>
        <p:txBody>
          <a:bodyPr wrap="square" rtlCol="0">
            <a:spAutoFit/>
          </a:bodyPr>
          <a:lstStyle/>
          <a:p>
            <a:r>
              <a:rPr lang="en-US" dirty="0" err="1"/>
              <a:t>Ewch</a:t>
            </a:r>
            <a:r>
              <a:rPr lang="en-US" dirty="0"/>
              <a:t> </a:t>
            </a:r>
            <a:r>
              <a:rPr lang="en-US" dirty="0" err="1"/>
              <a:t>i’r</a:t>
            </a:r>
            <a:r>
              <a:rPr lang="en-US" dirty="0"/>
              <a:t> </a:t>
            </a:r>
            <a:r>
              <a:rPr lang="en-US" dirty="0" err="1"/>
              <a:t>sianel</a:t>
            </a:r>
            <a:r>
              <a:rPr lang="en-US" dirty="0"/>
              <a:t> </a:t>
            </a:r>
            <a:r>
              <a:rPr lang="en-US" dirty="0" err="1"/>
              <a:t>berthnasol</a:t>
            </a:r>
            <a:r>
              <a:rPr lang="en-US" dirty="0"/>
              <a:t> </a:t>
            </a:r>
            <a:r>
              <a:rPr lang="en-US" dirty="0" err="1"/>
              <a:t>yn</a:t>
            </a:r>
            <a:r>
              <a:rPr lang="en-US" dirty="0"/>
              <a:t> y </a:t>
            </a:r>
            <a:r>
              <a:rPr lang="en-US" dirty="0" err="1"/>
              <a:t>Tîm</a:t>
            </a:r>
            <a:r>
              <a:rPr lang="en-US" dirty="0"/>
              <a:t> </a:t>
            </a:r>
            <a:r>
              <a:rPr lang="en-US" dirty="0" err="1"/>
              <a:t>Cymraeg</a:t>
            </a:r>
            <a:r>
              <a:rPr lang="en-US" dirty="0"/>
              <a:t> </a:t>
            </a:r>
            <a:r>
              <a:rPr lang="en-US" dirty="0" err="1"/>
              <a:t>i</a:t>
            </a:r>
            <a:r>
              <a:rPr lang="en-US" dirty="0"/>
              <a:t> </a:t>
            </a:r>
            <a:r>
              <a:rPr lang="en-US" dirty="0" err="1"/>
              <a:t>Bawb</a:t>
            </a:r>
            <a:r>
              <a:rPr lang="en-US" dirty="0"/>
              <a:t>.  </a:t>
            </a:r>
          </a:p>
        </p:txBody>
      </p:sp>
      <p:sp>
        <p:nvSpPr>
          <p:cNvPr id="14" name="Rounded Rectangle 13">
            <a:extLst>
              <a:ext uri="{FF2B5EF4-FFF2-40B4-BE49-F238E27FC236}">
                <a16:creationId xmlns:a16="http://schemas.microsoft.com/office/drawing/2014/main" id="{DF4FA73E-6E4A-774C-BA82-EB3F84066196}"/>
              </a:ext>
            </a:extLst>
          </p:cNvPr>
          <p:cNvSpPr/>
          <p:nvPr/>
        </p:nvSpPr>
        <p:spPr>
          <a:xfrm>
            <a:off x="7451124" y="104929"/>
            <a:ext cx="3954163" cy="1180174"/>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RHEOL:  </a:t>
            </a:r>
            <a:r>
              <a:rPr lang="en-US" sz="2000" dirty="0" err="1"/>
              <a:t>Mae’n</a:t>
            </a:r>
            <a:r>
              <a:rPr lang="en-US" sz="2000" dirty="0"/>
              <a:t> </a:t>
            </a:r>
            <a:r>
              <a:rPr lang="en-US" sz="2000" dirty="0" err="1"/>
              <a:t>rhaid</a:t>
            </a:r>
            <a:r>
              <a:rPr lang="en-US" sz="2000" dirty="0"/>
              <a:t> </a:t>
            </a:r>
            <a:r>
              <a:rPr lang="en-US" sz="2000" dirty="0" err="1"/>
              <a:t>i</a:t>
            </a:r>
            <a:r>
              <a:rPr lang="en-US" sz="2000" dirty="0"/>
              <a:t> chi </a:t>
            </a:r>
            <a:r>
              <a:rPr lang="en-US" sz="2000" dirty="0" err="1"/>
              <a:t>siarad</a:t>
            </a:r>
            <a:r>
              <a:rPr lang="en-US" sz="2000" dirty="0"/>
              <a:t> </a:t>
            </a:r>
            <a:r>
              <a:rPr lang="en-US" sz="2000" dirty="0" err="1"/>
              <a:t>Cymraeg</a:t>
            </a:r>
            <a:r>
              <a:rPr lang="en-US" sz="2000" dirty="0"/>
              <a:t> </a:t>
            </a:r>
            <a:r>
              <a:rPr lang="en-US" sz="2000" dirty="0" err="1"/>
              <a:t>â’ch</a:t>
            </a:r>
            <a:r>
              <a:rPr lang="en-US" sz="2000" dirty="0"/>
              <a:t> </a:t>
            </a:r>
            <a:r>
              <a:rPr lang="en-US" sz="2000" dirty="0" err="1"/>
              <a:t>gilydd</a:t>
            </a:r>
            <a:r>
              <a:rPr lang="en-US" sz="2000" dirty="0"/>
              <a:t>!!</a:t>
            </a:r>
          </a:p>
        </p:txBody>
      </p:sp>
      <p:pic>
        <p:nvPicPr>
          <p:cNvPr id="23" name="Picture 22">
            <a:extLst>
              <a:ext uri="{FF2B5EF4-FFF2-40B4-BE49-F238E27FC236}">
                <a16:creationId xmlns:a16="http://schemas.microsoft.com/office/drawing/2014/main" id="{5B5ABD82-75C4-7D47-9929-1CC7DA91018E}"/>
              </a:ext>
            </a:extLst>
          </p:cNvPr>
          <p:cNvPicPr>
            <a:picLocks noChangeAspect="1"/>
          </p:cNvPicPr>
          <p:nvPr/>
        </p:nvPicPr>
        <p:blipFill rotWithShape="1">
          <a:blip r:embed="rId2"/>
          <a:srcRect t="3313"/>
          <a:stretch/>
        </p:blipFill>
        <p:spPr>
          <a:xfrm>
            <a:off x="0" y="5927834"/>
            <a:ext cx="12192000" cy="930166"/>
          </a:xfrm>
          <a:prstGeom prst="rect">
            <a:avLst/>
          </a:prstGeom>
        </p:spPr>
      </p:pic>
      <p:graphicFrame>
        <p:nvGraphicFramePr>
          <p:cNvPr id="3" name="Table 2">
            <a:extLst>
              <a:ext uri="{FF2B5EF4-FFF2-40B4-BE49-F238E27FC236}">
                <a16:creationId xmlns:a16="http://schemas.microsoft.com/office/drawing/2014/main" id="{927FFE49-A45E-0048-9229-2218D6B008BD}"/>
              </a:ext>
            </a:extLst>
          </p:cNvPr>
          <p:cNvGraphicFramePr>
            <a:graphicFrameLocks noGrp="1"/>
          </p:cNvGraphicFramePr>
          <p:nvPr/>
        </p:nvGraphicFramePr>
        <p:xfrm>
          <a:off x="1334529" y="2184926"/>
          <a:ext cx="10070756" cy="2679852"/>
        </p:xfrm>
        <a:graphic>
          <a:graphicData uri="http://schemas.openxmlformats.org/drawingml/2006/table">
            <a:tbl>
              <a:tblPr firstRow="1" bandRow="1"/>
              <a:tblGrid>
                <a:gridCol w="2517689">
                  <a:extLst>
                    <a:ext uri="{9D8B030D-6E8A-4147-A177-3AD203B41FA5}">
                      <a16:colId xmlns:a16="http://schemas.microsoft.com/office/drawing/2014/main" val="2703666276"/>
                    </a:ext>
                  </a:extLst>
                </a:gridCol>
                <a:gridCol w="2517689">
                  <a:extLst>
                    <a:ext uri="{9D8B030D-6E8A-4147-A177-3AD203B41FA5}">
                      <a16:colId xmlns:a16="http://schemas.microsoft.com/office/drawing/2014/main" val="216218652"/>
                    </a:ext>
                  </a:extLst>
                </a:gridCol>
                <a:gridCol w="2517689">
                  <a:extLst>
                    <a:ext uri="{9D8B030D-6E8A-4147-A177-3AD203B41FA5}">
                      <a16:colId xmlns:a16="http://schemas.microsoft.com/office/drawing/2014/main" val="1735233901"/>
                    </a:ext>
                  </a:extLst>
                </a:gridCol>
                <a:gridCol w="2517689">
                  <a:extLst>
                    <a:ext uri="{9D8B030D-6E8A-4147-A177-3AD203B41FA5}">
                      <a16:colId xmlns:a16="http://schemas.microsoft.com/office/drawing/2014/main" val="2166358694"/>
                    </a:ext>
                  </a:extLst>
                </a:gridCol>
              </a:tblGrid>
              <a:tr h="0">
                <a:tc>
                  <a:txBody>
                    <a:bodyPr/>
                    <a:lstStyle/>
                    <a:p>
                      <a:pPr algn="ctr"/>
                      <a:r>
                        <a:rPr lang="en-US" b="1" dirty="0" err="1">
                          <a:solidFill>
                            <a:schemeClr val="bg2"/>
                          </a:solidFill>
                        </a:rPr>
                        <a:t>Aled</a:t>
                      </a:r>
                      <a:r>
                        <a:rPr lang="en-US" b="1" dirty="0">
                          <a:solidFill>
                            <a:schemeClr val="bg2"/>
                          </a:solidFill>
                        </a:rPr>
                        <a:t> 1</a:t>
                      </a:r>
                    </a:p>
                  </a:txBody>
                  <a:tcPr>
                    <a:solidFill>
                      <a:schemeClr val="accent1">
                        <a:lumMod val="60000"/>
                        <a:lumOff val="40000"/>
                      </a:schemeClr>
                    </a:solidFill>
                  </a:tcPr>
                </a:tc>
                <a:tc>
                  <a:txBody>
                    <a:bodyPr/>
                    <a:lstStyle/>
                    <a:p>
                      <a:pPr algn="ctr"/>
                      <a:r>
                        <a:rPr lang="en-US" b="1" dirty="0" err="1">
                          <a:solidFill>
                            <a:schemeClr val="bg2"/>
                          </a:solidFill>
                        </a:rPr>
                        <a:t>Aled</a:t>
                      </a:r>
                      <a:r>
                        <a:rPr lang="en-US" b="1" dirty="0">
                          <a:solidFill>
                            <a:schemeClr val="bg2"/>
                          </a:solidFill>
                        </a:rPr>
                        <a:t> 2</a:t>
                      </a:r>
                    </a:p>
                  </a:txBody>
                  <a:tcPr>
                    <a:solidFill>
                      <a:schemeClr val="accent1">
                        <a:lumMod val="60000"/>
                        <a:lumOff val="40000"/>
                      </a:schemeClr>
                    </a:solidFill>
                  </a:tcPr>
                </a:tc>
                <a:tc>
                  <a:txBody>
                    <a:bodyPr/>
                    <a:lstStyle/>
                    <a:p>
                      <a:pPr algn="ctr"/>
                      <a:r>
                        <a:rPr lang="en-US" b="1" dirty="0">
                          <a:solidFill>
                            <a:schemeClr val="bg2"/>
                          </a:solidFill>
                        </a:rPr>
                        <a:t> </a:t>
                      </a:r>
                      <a:r>
                        <a:rPr lang="en-US" b="1" dirty="0" err="1">
                          <a:solidFill>
                            <a:schemeClr val="bg2"/>
                          </a:solidFill>
                        </a:rPr>
                        <a:t>Aled</a:t>
                      </a:r>
                      <a:r>
                        <a:rPr lang="en-US" b="1" dirty="0">
                          <a:solidFill>
                            <a:schemeClr val="bg2"/>
                          </a:solidFill>
                        </a:rPr>
                        <a:t> 3</a:t>
                      </a:r>
                    </a:p>
                  </a:txBody>
                  <a:tcPr>
                    <a:solidFill>
                      <a:schemeClr val="accent1">
                        <a:lumMod val="60000"/>
                        <a:lumOff val="40000"/>
                      </a:schemeClr>
                    </a:solidFill>
                  </a:tcPr>
                </a:tc>
                <a:tc>
                  <a:txBody>
                    <a:bodyPr/>
                    <a:lstStyle/>
                    <a:p>
                      <a:pPr algn="ctr"/>
                      <a:r>
                        <a:rPr lang="en-US" b="1" dirty="0" err="1">
                          <a:solidFill>
                            <a:schemeClr val="bg2"/>
                          </a:solidFill>
                        </a:rPr>
                        <a:t>Aled</a:t>
                      </a:r>
                      <a:r>
                        <a:rPr lang="en-US" b="1" dirty="0">
                          <a:solidFill>
                            <a:schemeClr val="bg2"/>
                          </a:solidFill>
                        </a:rPr>
                        <a:t> 4</a:t>
                      </a:r>
                    </a:p>
                  </a:txBody>
                  <a:tcPr>
                    <a:solidFill>
                      <a:schemeClr val="accent1">
                        <a:lumMod val="60000"/>
                        <a:lumOff val="40000"/>
                      </a:schemeClr>
                    </a:solidFill>
                  </a:tcPr>
                </a:tc>
                <a:extLst>
                  <a:ext uri="{0D108BD9-81ED-4DB2-BD59-A6C34878D82A}">
                    <a16:rowId xmlns:a16="http://schemas.microsoft.com/office/drawing/2014/main" val="1264731233"/>
                  </a:ext>
                </a:extLst>
              </a:tr>
              <a:tr h="974166">
                <a:tc>
                  <a:txBody>
                    <a:bodyPr/>
                    <a:lstStyle/>
                    <a:p>
                      <a:endParaRPr lang="en-US" dirty="0"/>
                    </a:p>
                  </a:txBody>
                  <a:tcPr>
                    <a:solidFill>
                      <a:schemeClr val="bg1"/>
                    </a:solidFill>
                  </a:tcPr>
                </a:tc>
                <a:tc>
                  <a:txBody>
                    <a:bodyPr/>
                    <a:lstStyle/>
                    <a:p>
                      <a:endParaRPr lang="en-US" dirty="0"/>
                    </a:p>
                  </a:txBody>
                  <a:tcPr>
                    <a:solidFill>
                      <a:schemeClr val="bg1"/>
                    </a:solidFill>
                  </a:tcPr>
                </a:tc>
                <a:tc>
                  <a:txBody>
                    <a:bodyPr/>
                    <a:lstStyle/>
                    <a:p>
                      <a:endParaRPr lang="en-US"/>
                    </a:p>
                  </a:txBody>
                  <a:tcPr>
                    <a:solidFill>
                      <a:schemeClr val="bg1"/>
                    </a:solidFill>
                  </a:tcPr>
                </a:tc>
                <a:tc>
                  <a:txBody>
                    <a:bodyPr/>
                    <a:lstStyle/>
                    <a:p>
                      <a:endParaRPr lang="en-US"/>
                    </a:p>
                  </a:txBody>
                  <a:tcPr>
                    <a:solidFill>
                      <a:schemeClr val="bg1"/>
                    </a:solidFill>
                  </a:tcPr>
                </a:tc>
                <a:extLst>
                  <a:ext uri="{0D108BD9-81ED-4DB2-BD59-A6C34878D82A}">
                    <a16:rowId xmlns:a16="http://schemas.microsoft.com/office/drawing/2014/main" val="2074817206"/>
                  </a:ext>
                </a:extLst>
              </a:tr>
              <a:tr h="129420">
                <a:tc>
                  <a:txBody>
                    <a:bodyPr/>
                    <a:lstStyle/>
                    <a:p>
                      <a:pPr algn="ctr"/>
                      <a:r>
                        <a:rPr lang="en-US" b="1" dirty="0" err="1"/>
                        <a:t>Aled</a:t>
                      </a:r>
                      <a:r>
                        <a:rPr lang="en-US" b="1" dirty="0"/>
                        <a:t> 5</a:t>
                      </a:r>
                    </a:p>
                  </a:txBody>
                  <a:tcPr>
                    <a:solidFill>
                      <a:schemeClr val="accent1">
                        <a:lumMod val="60000"/>
                        <a:lumOff val="40000"/>
                      </a:schemeClr>
                    </a:solidFill>
                  </a:tcPr>
                </a:tc>
                <a:tc>
                  <a:txBody>
                    <a:bodyPr/>
                    <a:lstStyle/>
                    <a:p>
                      <a:pPr algn="ctr"/>
                      <a:r>
                        <a:rPr lang="en-US" b="1" dirty="0" err="1"/>
                        <a:t>Aled</a:t>
                      </a:r>
                      <a:r>
                        <a:rPr lang="en-US" b="1" dirty="0"/>
                        <a:t> 6</a:t>
                      </a:r>
                    </a:p>
                  </a:txBody>
                  <a:tcPr>
                    <a:solidFill>
                      <a:schemeClr val="accent1">
                        <a:lumMod val="60000"/>
                        <a:lumOff val="40000"/>
                      </a:schemeClr>
                    </a:solidFill>
                  </a:tcPr>
                </a:tc>
                <a:tc>
                  <a:txBody>
                    <a:bodyPr/>
                    <a:lstStyle/>
                    <a:p>
                      <a:pPr algn="ctr"/>
                      <a:r>
                        <a:rPr lang="en-US" b="1" dirty="0" err="1"/>
                        <a:t>Aled</a:t>
                      </a:r>
                      <a:r>
                        <a:rPr lang="en-US" b="1" dirty="0"/>
                        <a:t> 7</a:t>
                      </a:r>
                    </a:p>
                  </a:txBody>
                  <a:tcPr>
                    <a:solidFill>
                      <a:schemeClr val="accent1">
                        <a:lumMod val="60000"/>
                        <a:lumOff val="40000"/>
                      </a:schemeClr>
                    </a:solidFill>
                  </a:tcPr>
                </a:tc>
                <a:tc>
                  <a:txBody>
                    <a:bodyPr/>
                    <a:lstStyle/>
                    <a:p>
                      <a:pPr algn="ctr"/>
                      <a:r>
                        <a:rPr lang="en-US" b="1" dirty="0" err="1"/>
                        <a:t>Aled</a:t>
                      </a:r>
                      <a:r>
                        <a:rPr lang="en-US" b="1" dirty="0"/>
                        <a:t> 8</a:t>
                      </a:r>
                    </a:p>
                  </a:txBody>
                  <a:tcPr>
                    <a:solidFill>
                      <a:schemeClr val="accent1">
                        <a:lumMod val="60000"/>
                        <a:lumOff val="40000"/>
                      </a:schemeClr>
                    </a:solidFill>
                  </a:tcPr>
                </a:tc>
                <a:extLst>
                  <a:ext uri="{0D108BD9-81ED-4DB2-BD59-A6C34878D82A}">
                    <a16:rowId xmlns:a16="http://schemas.microsoft.com/office/drawing/2014/main" val="2580806263"/>
                  </a:ext>
                </a:extLst>
              </a:tr>
              <a:tr h="974166">
                <a:tc>
                  <a:txBody>
                    <a:bodyPr/>
                    <a:lstStyle/>
                    <a:p>
                      <a:endParaRPr lang="en-US"/>
                    </a:p>
                  </a:txBody>
                  <a:tcPr>
                    <a:solidFill>
                      <a:schemeClr val="bg1"/>
                    </a:solidFill>
                  </a:tcPr>
                </a:tc>
                <a:tc>
                  <a:txBody>
                    <a:bodyPr/>
                    <a:lstStyle/>
                    <a:p>
                      <a:endParaRPr lang="en-US"/>
                    </a:p>
                  </a:txBody>
                  <a:tcPr>
                    <a:solidFill>
                      <a:schemeClr val="bg1"/>
                    </a:solidFill>
                  </a:tcPr>
                </a:tc>
                <a:tc>
                  <a:txBody>
                    <a:bodyPr/>
                    <a:lstStyle/>
                    <a:p>
                      <a:endParaRPr lang="en-US" dirty="0"/>
                    </a:p>
                  </a:txBody>
                  <a:tcPr>
                    <a:solidFill>
                      <a:schemeClr val="bg1"/>
                    </a:solidFill>
                  </a:tcPr>
                </a:tc>
                <a:tc>
                  <a:txBody>
                    <a:bodyPr/>
                    <a:lstStyle/>
                    <a:p>
                      <a:endParaRPr lang="en-US" dirty="0"/>
                    </a:p>
                  </a:txBody>
                  <a:tcPr>
                    <a:solidFill>
                      <a:schemeClr val="bg1"/>
                    </a:solidFill>
                  </a:tcPr>
                </a:tc>
                <a:extLst>
                  <a:ext uri="{0D108BD9-81ED-4DB2-BD59-A6C34878D82A}">
                    <a16:rowId xmlns:a16="http://schemas.microsoft.com/office/drawing/2014/main" val="2382302591"/>
                  </a:ext>
                </a:extLst>
              </a:tr>
            </a:tbl>
          </a:graphicData>
        </a:graphic>
      </p:graphicFrame>
      <p:sp>
        <p:nvSpPr>
          <p:cNvPr id="9" name="Rectangle 8">
            <a:extLst>
              <a:ext uri="{FF2B5EF4-FFF2-40B4-BE49-F238E27FC236}">
                <a16:creationId xmlns:a16="http://schemas.microsoft.com/office/drawing/2014/main" id="{3DE3EF35-E029-3E4F-BCED-B51A22617B70}"/>
              </a:ext>
            </a:extLst>
          </p:cNvPr>
          <p:cNvSpPr/>
          <p:nvPr/>
        </p:nvSpPr>
        <p:spPr>
          <a:xfrm>
            <a:off x="931985" y="124714"/>
            <a:ext cx="6365629" cy="830997"/>
          </a:xfrm>
          <a:prstGeom prst="rect">
            <a:avLst/>
          </a:prstGeom>
        </p:spPr>
        <p:txBody>
          <a:bodyPr wrap="square">
            <a:spAutoFit/>
          </a:bodyPr>
          <a:lstStyle/>
          <a:p>
            <a:pPr algn="ctr"/>
            <a:r>
              <a:rPr lang="en-US" sz="4800" dirty="0" err="1">
                <a:solidFill>
                  <a:schemeClr val="accent2"/>
                </a:solidFill>
                <a:latin typeface="Impact" panose="020B0806030902050204" pitchFamily="34" charset="0"/>
                <a:cs typeface="Calibri" panose="020F0502020204030204" pitchFamily="34" charset="0"/>
              </a:rPr>
              <a:t>Sianeli</a:t>
            </a:r>
            <a:r>
              <a:rPr lang="en-US" sz="4800" dirty="0">
                <a:solidFill>
                  <a:schemeClr val="accent2"/>
                </a:solidFill>
                <a:latin typeface="Impact" panose="020B0806030902050204" pitchFamily="34" charset="0"/>
                <a:cs typeface="Calibri" panose="020F0502020204030204" pitchFamily="34" charset="0"/>
              </a:rPr>
              <a:t> Gwaith </a:t>
            </a:r>
            <a:r>
              <a:rPr lang="en-US" sz="4800" dirty="0" err="1">
                <a:solidFill>
                  <a:schemeClr val="accent2"/>
                </a:solidFill>
                <a:latin typeface="Impact" panose="020B0806030902050204" pitchFamily="34" charset="0"/>
                <a:cs typeface="Calibri" panose="020F0502020204030204" pitchFamily="34" charset="0"/>
              </a:rPr>
              <a:t>Grwp</a:t>
            </a:r>
            <a:r>
              <a:rPr lang="en-US" sz="4800" dirty="0">
                <a:solidFill>
                  <a:schemeClr val="accent2"/>
                </a:solidFill>
                <a:latin typeface="Impact" panose="020B0806030902050204" pitchFamily="34" charset="0"/>
                <a:cs typeface="Calibri" panose="020F0502020204030204" pitchFamily="34" charset="0"/>
              </a:rPr>
              <a:t> …</a:t>
            </a:r>
          </a:p>
        </p:txBody>
      </p:sp>
    </p:spTree>
    <p:extLst>
      <p:ext uri="{BB962C8B-B14F-4D97-AF65-F5344CB8AC3E}">
        <p14:creationId xmlns:p14="http://schemas.microsoft.com/office/powerpoint/2010/main" val="26554334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6230A-9C94-974A-8C48-7C9ED75B9A05}"/>
              </a:ext>
            </a:extLst>
          </p:cNvPr>
          <p:cNvSpPr>
            <a:spLocks noGrp="1"/>
          </p:cNvSpPr>
          <p:nvPr>
            <p:ph type="title"/>
          </p:nvPr>
        </p:nvSpPr>
        <p:spPr>
          <a:xfrm>
            <a:off x="396587" y="0"/>
            <a:ext cx="3200400" cy="4461163"/>
          </a:xfrm>
        </p:spPr>
        <p:txBody>
          <a:bodyPr>
            <a:normAutofit/>
          </a:bodyPr>
          <a:lstStyle/>
          <a:p>
            <a:r>
              <a:rPr lang="cy-GB" b="1" dirty="0">
                <a:solidFill>
                  <a:srgbClr val="FFFFFF"/>
                </a:solidFill>
              </a:rPr>
              <a:t>Rhai adnoddau defnyddiol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a:extLst>
              <a:ext uri="{FF2B5EF4-FFF2-40B4-BE49-F238E27FC236}">
                <a16:creationId xmlns:a16="http://schemas.microsoft.com/office/drawing/2014/main" id="{3CAE08F0-ADE0-7247-8E36-2081B2D1C5B2}"/>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11" name="Picture 10">
            <a:extLst>
              <a:ext uri="{FF2B5EF4-FFF2-40B4-BE49-F238E27FC236}">
                <a16:creationId xmlns:a16="http://schemas.microsoft.com/office/drawing/2014/main" id="{0519D15F-5425-C346-AF05-33C9A7743655}"/>
              </a:ext>
            </a:extLst>
          </p:cNvPr>
          <p:cNvPicPr>
            <a:picLocks noChangeAspect="1"/>
          </p:cNvPicPr>
          <p:nvPr/>
        </p:nvPicPr>
        <p:blipFill>
          <a:blip r:embed="rId3"/>
          <a:stretch>
            <a:fillRect/>
          </a:stretch>
        </p:blipFill>
        <p:spPr>
          <a:xfrm>
            <a:off x="4224771" y="212430"/>
            <a:ext cx="1843520" cy="2770316"/>
          </a:xfrm>
          <a:prstGeom prst="rect">
            <a:avLst/>
          </a:prstGeom>
          <a:ln w="28575">
            <a:solidFill>
              <a:srgbClr val="002060"/>
            </a:solidFill>
          </a:ln>
        </p:spPr>
      </p:pic>
      <p:pic>
        <p:nvPicPr>
          <p:cNvPr id="13" name="Picture 12">
            <a:extLst>
              <a:ext uri="{FF2B5EF4-FFF2-40B4-BE49-F238E27FC236}">
                <a16:creationId xmlns:a16="http://schemas.microsoft.com/office/drawing/2014/main" id="{01F03B52-69F7-FB4E-B7A3-08E98CE8F782}"/>
              </a:ext>
            </a:extLst>
          </p:cNvPr>
          <p:cNvPicPr>
            <a:picLocks noChangeAspect="1"/>
          </p:cNvPicPr>
          <p:nvPr/>
        </p:nvPicPr>
        <p:blipFill rotWithShape="1">
          <a:blip r:embed="rId4"/>
          <a:srcRect t="6401" b="6909"/>
          <a:stretch/>
        </p:blipFill>
        <p:spPr>
          <a:xfrm>
            <a:off x="6513717" y="221584"/>
            <a:ext cx="2119515" cy="2761162"/>
          </a:xfrm>
          <a:prstGeom prst="rect">
            <a:avLst/>
          </a:prstGeom>
          <a:ln w="28575">
            <a:solidFill>
              <a:schemeClr val="tx1"/>
            </a:solidFill>
          </a:ln>
        </p:spPr>
      </p:pic>
      <p:pic>
        <p:nvPicPr>
          <p:cNvPr id="6" name="Picture 5">
            <a:extLst>
              <a:ext uri="{FF2B5EF4-FFF2-40B4-BE49-F238E27FC236}">
                <a16:creationId xmlns:a16="http://schemas.microsoft.com/office/drawing/2014/main" id="{A7432BC2-8BC6-8C40-B7F2-9D3D6CCB534B}"/>
              </a:ext>
            </a:extLst>
          </p:cNvPr>
          <p:cNvPicPr>
            <a:picLocks noChangeAspect="1"/>
          </p:cNvPicPr>
          <p:nvPr/>
        </p:nvPicPr>
        <p:blipFill>
          <a:blip r:embed="rId5"/>
          <a:stretch>
            <a:fillRect/>
          </a:stretch>
        </p:blipFill>
        <p:spPr>
          <a:xfrm>
            <a:off x="9078658" y="221584"/>
            <a:ext cx="1927393" cy="2769242"/>
          </a:xfrm>
          <a:prstGeom prst="rect">
            <a:avLst/>
          </a:prstGeom>
          <a:ln w="28575">
            <a:solidFill>
              <a:schemeClr val="tx1"/>
            </a:solidFill>
          </a:ln>
        </p:spPr>
      </p:pic>
      <p:pic>
        <p:nvPicPr>
          <p:cNvPr id="9" name="Picture 8">
            <a:extLst>
              <a:ext uri="{FF2B5EF4-FFF2-40B4-BE49-F238E27FC236}">
                <a16:creationId xmlns:a16="http://schemas.microsoft.com/office/drawing/2014/main" id="{4ACF5F95-F0C6-9243-B02B-1607016B74D2}"/>
              </a:ext>
            </a:extLst>
          </p:cNvPr>
          <p:cNvPicPr>
            <a:picLocks noChangeAspect="1"/>
          </p:cNvPicPr>
          <p:nvPr/>
        </p:nvPicPr>
        <p:blipFill>
          <a:blip r:embed="rId6"/>
          <a:stretch>
            <a:fillRect/>
          </a:stretch>
        </p:blipFill>
        <p:spPr>
          <a:xfrm>
            <a:off x="4224771" y="3195175"/>
            <a:ext cx="1843520" cy="2600679"/>
          </a:xfrm>
          <a:prstGeom prst="rect">
            <a:avLst/>
          </a:prstGeom>
          <a:ln w="28575">
            <a:solidFill>
              <a:schemeClr val="tx1"/>
            </a:solidFill>
          </a:ln>
        </p:spPr>
      </p:pic>
      <p:pic>
        <p:nvPicPr>
          <p:cNvPr id="14" name="Picture 13">
            <a:extLst>
              <a:ext uri="{FF2B5EF4-FFF2-40B4-BE49-F238E27FC236}">
                <a16:creationId xmlns:a16="http://schemas.microsoft.com/office/drawing/2014/main" id="{5379983C-F9D8-1349-9F9E-BC9C3190909B}"/>
              </a:ext>
            </a:extLst>
          </p:cNvPr>
          <p:cNvPicPr>
            <a:picLocks noChangeAspect="1"/>
          </p:cNvPicPr>
          <p:nvPr/>
        </p:nvPicPr>
        <p:blipFill>
          <a:blip r:embed="rId7"/>
          <a:stretch>
            <a:fillRect/>
          </a:stretch>
        </p:blipFill>
        <p:spPr>
          <a:xfrm>
            <a:off x="6586278" y="3111107"/>
            <a:ext cx="1974392" cy="2788689"/>
          </a:xfrm>
          <a:prstGeom prst="rect">
            <a:avLst/>
          </a:prstGeom>
          <a:ln w="28575">
            <a:solidFill>
              <a:schemeClr val="tx1"/>
            </a:solidFill>
          </a:ln>
        </p:spPr>
      </p:pic>
      <p:sp>
        <p:nvSpPr>
          <p:cNvPr id="15" name="12-Point Star 14">
            <a:extLst>
              <a:ext uri="{FF2B5EF4-FFF2-40B4-BE49-F238E27FC236}">
                <a16:creationId xmlns:a16="http://schemas.microsoft.com/office/drawing/2014/main" id="{6E1B1B1B-9662-1541-9040-562B5F7A4D69}"/>
              </a:ext>
            </a:extLst>
          </p:cNvPr>
          <p:cNvSpPr/>
          <p:nvPr/>
        </p:nvSpPr>
        <p:spPr>
          <a:xfrm>
            <a:off x="8167369" y="3190630"/>
            <a:ext cx="3707476" cy="2292072"/>
          </a:xfrm>
          <a:prstGeom prst="star12">
            <a:avLst/>
          </a:prstGeom>
          <a:solidFill>
            <a:schemeClr val="accent2"/>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Hefyd</a:t>
            </a:r>
            <a:r>
              <a:rPr lang="en-US" b="1" dirty="0">
                <a:solidFill>
                  <a:srgbClr val="002060"/>
                </a:solidFill>
              </a:rPr>
              <a:t>, </a:t>
            </a:r>
            <a:r>
              <a:rPr lang="en-US" b="1" dirty="0" err="1">
                <a:solidFill>
                  <a:srgbClr val="002060"/>
                </a:solidFill>
              </a:rPr>
              <a:t>cofiwch</a:t>
            </a:r>
            <a:r>
              <a:rPr lang="en-US" b="1" dirty="0">
                <a:solidFill>
                  <a:srgbClr val="002060"/>
                </a:solidFill>
              </a:rPr>
              <a:t> </a:t>
            </a:r>
            <a:r>
              <a:rPr lang="en-US" b="1" dirty="0" err="1">
                <a:solidFill>
                  <a:srgbClr val="002060"/>
                </a:solidFill>
              </a:rPr>
              <a:t>ddefnyddio’r</a:t>
            </a:r>
            <a:r>
              <a:rPr lang="en-US" b="1" dirty="0">
                <a:solidFill>
                  <a:srgbClr val="002060"/>
                </a:solidFill>
              </a:rPr>
              <a:t> </a:t>
            </a:r>
            <a:r>
              <a:rPr lang="en-US" b="1" dirty="0" err="1">
                <a:solidFill>
                  <a:srgbClr val="002060"/>
                </a:solidFill>
              </a:rPr>
              <a:t>cardiau</a:t>
            </a:r>
            <a:r>
              <a:rPr lang="en-US" b="1" dirty="0">
                <a:solidFill>
                  <a:srgbClr val="002060"/>
                </a:solidFill>
              </a:rPr>
              <a:t> </a:t>
            </a:r>
            <a:r>
              <a:rPr lang="en-US" b="1" dirty="0" err="1">
                <a:solidFill>
                  <a:srgbClr val="002060"/>
                </a:solidFill>
              </a:rPr>
              <a:t>drilio</a:t>
            </a:r>
            <a:r>
              <a:rPr lang="en-US" b="1" dirty="0">
                <a:solidFill>
                  <a:srgbClr val="002060"/>
                </a:solidFill>
              </a:rPr>
              <a:t> </a:t>
            </a:r>
            <a:r>
              <a:rPr lang="en-US" b="1" dirty="0" err="1">
                <a:solidFill>
                  <a:srgbClr val="002060"/>
                </a:solidFill>
              </a:rPr>
              <a:t>sydd</a:t>
            </a:r>
            <a:r>
              <a:rPr lang="en-US" b="1" dirty="0">
                <a:solidFill>
                  <a:srgbClr val="002060"/>
                </a:solidFill>
              </a:rPr>
              <a:t> </a:t>
            </a:r>
            <a:r>
              <a:rPr lang="en-US" b="1" dirty="0" err="1">
                <a:solidFill>
                  <a:srgbClr val="002060"/>
                </a:solidFill>
              </a:rPr>
              <a:t>yn</a:t>
            </a:r>
            <a:r>
              <a:rPr lang="en-US" b="1" dirty="0">
                <a:solidFill>
                  <a:srgbClr val="002060"/>
                </a:solidFill>
              </a:rPr>
              <a:t>  “Y </a:t>
            </a:r>
            <a:r>
              <a:rPr lang="en-US" b="1" dirty="0" err="1">
                <a:solidFill>
                  <a:srgbClr val="002060"/>
                </a:solidFill>
              </a:rPr>
              <a:t>Blwch</a:t>
            </a:r>
            <a:r>
              <a:rPr lang="en-US" b="1" dirty="0">
                <a:solidFill>
                  <a:srgbClr val="002060"/>
                </a:solidFill>
              </a:rPr>
              <a:t> </a:t>
            </a:r>
            <a:r>
              <a:rPr lang="en-US" b="1" dirty="0" err="1">
                <a:solidFill>
                  <a:srgbClr val="002060"/>
                </a:solidFill>
              </a:rPr>
              <a:t>Llythrennedd</a:t>
            </a:r>
            <a:r>
              <a:rPr lang="en-US" b="1" dirty="0">
                <a:solidFill>
                  <a:srgbClr val="002060"/>
                </a:solidFill>
              </a:rPr>
              <a:t>”</a:t>
            </a:r>
          </a:p>
        </p:txBody>
      </p:sp>
    </p:spTree>
    <p:extLst>
      <p:ext uri="{BB962C8B-B14F-4D97-AF65-F5344CB8AC3E}">
        <p14:creationId xmlns:p14="http://schemas.microsoft.com/office/powerpoint/2010/main" val="392286043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6230A-9C94-974A-8C48-7C9ED75B9A05}"/>
              </a:ext>
            </a:extLst>
          </p:cNvPr>
          <p:cNvSpPr>
            <a:spLocks noGrp="1"/>
          </p:cNvSpPr>
          <p:nvPr>
            <p:ph type="title"/>
          </p:nvPr>
        </p:nvSpPr>
        <p:spPr>
          <a:xfrm>
            <a:off x="686834" y="1153572"/>
            <a:ext cx="3200400" cy="4461163"/>
          </a:xfrm>
        </p:spPr>
        <p:txBody>
          <a:bodyPr>
            <a:normAutofit/>
          </a:bodyPr>
          <a:lstStyle/>
          <a:p>
            <a:r>
              <a:rPr lang="cy-GB" b="1" dirty="0">
                <a:solidFill>
                  <a:srgbClr val="FFFFFF"/>
                </a:solidFill>
              </a:rPr>
              <a:t>Tystysgrif Sgiliau Iaith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A6481C-7AD5-3A4A-BF40-CC6BB358B920}"/>
              </a:ext>
            </a:extLst>
          </p:cNvPr>
          <p:cNvSpPr>
            <a:spLocks noGrp="1"/>
          </p:cNvSpPr>
          <p:nvPr>
            <p:ph idx="1"/>
          </p:nvPr>
        </p:nvSpPr>
        <p:spPr>
          <a:xfrm>
            <a:off x="4447308" y="591344"/>
            <a:ext cx="6906491" cy="5585619"/>
          </a:xfrm>
        </p:spPr>
        <p:txBody>
          <a:bodyPr anchor="ctr">
            <a:normAutofit/>
          </a:bodyPr>
          <a:lstStyle/>
          <a:p>
            <a:pPr marL="0" indent="0">
              <a:buNone/>
            </a:pPr>
            <a:r>
              <a:rPr lang="cy-GB" dirty="0"/>
              <a:t>Os ydych chi wedi cofrestru ar gyfer y TSI, dylech chi fod wedi derbyn e-bost wrth Eleri.</a:t>
            </a:r>
          </a:p>
          <a:p>
            <a:pPr marL="0" indent="0">
              <a:buNone/>
            </a:pPr>
            <a:endParaRPr lang="cy-GB" dirty="0"/>
          </a:p>
          <a:p>
            <a:pPr marL="0" indent="0">
              <a:buNone/>
            </a:pPr>
            <a:r>
              <a:rPr lang="cy-GB" dirty="0"/>
              <a:t>Rhaid i chi gadarnhau eich bod yn dymuno parhau â’r Dystysgrif.</a:t>
            </a:r>
          </a:p>
          <a:p>
            <a:pPr marL="0" indent="0">
              <a:buNone/>
            </a:pPr>
            <a:endParaRPr lang="cy-GB" dirty="0"/>
          </a:p>
          <a:p>
            <a:pPr marL="0" indent="0">
              <a:buNone/>
            </a:pPr>
            <a:r>
              <a:rPr lang="cy-GB" dirty="0"/>
              <a:t>Os ydych eisiau trafod- ewch draw i Sianel B am sgwrs ag Eleri ar ddiwedd y ddarlith!</a:t>
            </a:r>
          </a:p>
          <a:p>
            <a:pPr marL="0" indent="0">
              <a:buNone/>
            </a:pPr>
            <a:endParaRPr lang="cy-GB" dirty="0"/>
          </a:p>
        </p:txBody>
      </p:sp>
      <p:pic>
        <p:nvPicPr>
          <p:cNvPr id="7" name="Picture 6">
            <a:extLst>
              <a:ext uri="{FF2B5EF4-FFF2-40B4-BE49-F238E27FC236}">
                <a16:creationId xmlns:a16="http://schemas.microsoft.com/office/drawing/2014/main" id="{3CAE08F0-ADE0-7247-8E36-2081B2D1C5B2}"/>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9" name="12-Point Star 8">
            <a:extLst>
              <a:ext uri="{FF2B5EF4-FFF2-40B4-BE49-F238E27FC236}">
                <a16:creationId xmlns:a16="http://schemas.microsoft.com/office/drawing/2014/main" id="{60DD7667-146A-7646-994E-BB32F3001854}"/>
              </a:ext>
            </a:extLst>
          </p:cNvPr>
          <p:cNvSpPr/>
          <p:nvPr/>
        </p:nvSpPr>
        <p:spPr>
          <a:xfrm>
            <a:off x="2232274" y="764569"/>
            <a:ext cx="8495608" cy="4759272"/>
          </a:xfrm>
          <a:prstGeom prst="star12">
            <a:avLst/>
          </a:prstGeom>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err="1"/>
              <a:t>Oes</a:t>
            </a:r>
            <a:r>
              <a:rPr lang="en-US" sz="5400" b="1" dirty="0"/>
              <a:t> </a:t>
            </a:r>
            <a:r>
              <a:rPr lang="en-US" sz="5400" b="1" dirty="0" err="1"/>
              <a:t>angen</a:t>
            </a:r>
            <a:r>
              <a:rPr lang="en-US" sz="5400" b="1" dirty="0"/>
              <a:t> </a:t>
            </a:r>
            <a:r>
              <a:rPr lang="en-US" sz="5400" b="1" dirty="0" err="1"/>
              <a:t>trafod</a:t>
            </a:r>
            <a:r>
              <a:rPr lang="en-US" sz="5400" b="1" dirty="0"/>
              <a:t> y TSI?</a:t>
            </a:r>
          </a:p>
        </p:txBody>
      </p:sp>
    </p:spTree>
    <p:extLst>
      <p:ext uri="{BB962C8B-B14F-4D97-AF65-F5344CB8AC3E}">
        <p14:creationId xmlns:p14="http://schemas.microsoft.com/office/powerpoint/2010/main" val="26188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EDF49F-CAD1-AD4B-911D-B5AA7E33EC51}"/>
              </a:ext>
            </a:extLst>
          </p:cNvPr>
          <p:cNvSpPr>
            <a:spLocks noGrp="1"/>
          </p:cNvSpPr>
          <p:nvPr>
            <p:ph type="title"/>
          </p:nvPr>
        </p:nvSpPr>
        <p:spPr>
          <a:xfrm>
            <a:off x="640080" y="325369"/>
            <a:ext cx="4368602" cy="1956841"/>
          </a:xfrm>
        </p:spPr>
        <p:txBody>
          <a:bodyPr anchor="b">
            <a:normAutofit/>
          </a:bodyPr>
          <a:lstStyle/>
          <a:p>
            <a:r>
              <a:rPr lang="cy-GB" sz="5400" b="1" dirty="0"/>
              <a:t>Y tro nesaf...</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6C7F33-CCF5-454A-A194-0E82CA974F4E}"/>
              </a:ext>
            </a:extLst>
          </p:cNvPr>
          <p:cNvSpPr>
            <a:spLocks noGrp="1"/>
          </p:cNvSpPr>
          <p:nvPr>
            <p:ph idx="1"/>
          </p:nvPr>
        </p:nvSpPr>
        <p:spPr>
          <a:xfrm>
            <a:off x="149629" y="2605282"/>
            <a:ext cx="6101542" cy="3562761"/>
          </a:xfrm>
        </p:spPr>
        <p:txBody>
          <a:bodyPr anchor="ctr">
            <a:normAutofit fontScale="70000" lnSpcReduction="20000"/>
          </a:bodyPr>
          <a:lstStyle/>
          <a:p>
            <a:pPr marL="0" indent="0">
              <a:buNone/>
            </a:pPr>
            <a:endParaRPr lang="cy-GB" sz="3000" dirty="0"/>
          </a:p>
          <a:p>
            <a:pPr marL="0" indent="0">
              <a:buNone/>
            </a:pPr>
            <a:endParaRPr lang="cy-GB" sz="3000" dirty="0"/>
          </a:p>
          <a:p>
            <a:pPr marL="0" indent="0">
              <a:buNone/>
            </a:pPr>
            <a:endParaRPr lang="cy-GB" sz="3000" dirty="0"/>
          </a:p>
          <a:p>
            <a:pPr marL="0" indent="0">
              <a:buNone/>
            </a:pPr>
            <a:endParaRPr lang="cy-GB" sz="3000" dirty="0"/>
          </a:p>
          <a:p>
            <a:pPr marL="0" indent="0">
              <a:buNone/>
            </a:pPr>
            <a:r>
              <a:rPr lang="cy-GB" sz="3000" dirty="0"/>
              <a:t>Dydd Gwyl Dewi @ 9 yb</a:t>
            </a:r>
          </a:p>
          <a:p>
            <a:pPr marL="0" indent="0">
              <a:buNone/>
            </a:pPr>
            <a:endParaRPr lang="cy-GB" sz="3000" dirty="0"/>
          </a:p>
          <a:p>
            <a:r>
              <a:rPr lang="cy-GB" sz="3000" dirty="0"/>
              <a:t>Tasg lafar – cofiwch baratoi o flaen </a:t>
            </a:r>
          </a:p>
          <a:p>
            <a:pPr marL="0" indent="0">
              <a:buNone/>
            </a:pPr>
            <a:r>
              <a:rPr lang="cy-GB" sz="3000" dirty="0"/>
              <a:t>    llaw!</a:t>
            </a:r>
          </a:p>
          <a:p>
            <a:endParaRPr lang="cy-GB" sz="3000" dirty="0"/>
          </a:p>
          <a:p>
            <a:r>
              <a:rPr lang="cy-GB" sz="3000" dirty="0"/>
              <a:t>Gwallau cyffredin</a:t>
            </a:r>
          </a:p>
          <a:p>
            <a:pPr marL="0" indent="0">
              <a:buNone/>
            </a:pPr>
            <a:endParaRPr lang="cy-GB" sz="3000" dirty="0"/>
          </a:p>
          <a:p>
            <a:pPr marL="0" indent="0">
              <a:buNone/>
            </a:pPr>
            <a:endParaRPr lang="cy-GB" sz="3000" dirty="0"/>
          </a:p>
          <a:p>
            <a:pPr marL="0" indent="0">
              <a:buNone/>
            </a:pPr>
            <a:endParaRPr lang="cy-GB" sz="3000" dirty="0"/>
          </a:p>
          <a:p>
            <a:pPr marL="0" indent="0">
              <a:buNone/>
            </a:pPr>
            <a:endParaRPr lang="cy-GB" sz="3000" dirty="0"/>
          </a:p>
          <a:p>
            <a:pPr marL="0" indent="0">
              <a:buNone/>
            </a:pPr>
            <a:endParaRPr lang="cy-GB" sz="3000" dirty="0"/>
          </a:p>
          <a:p>
            <a:pPr marL="0" indent="0">
              <a:buNone/>
            </a:pPr>
            <a:endParaRPr lang="cy-GB" sz="2200" dirty="0"/>
          </a:p>
          <a:p>
            <a:pPr marL="0" indent="0">
              <a:buNone/>
            </a:pPr>
            <a:endParaRPr lang="cy-GB" sz="2200" dirty="0"/>
          </a:p>
        </p:txBody>
      </p:sp>
      <p:pic>
        <p:nvPicPr>
          <p:cNvPr id="4" name="Picture 3">
            <a:extLst>
              <a:ext uri="{FF2B5EF4-FFF2-40B4-BE49-F238E27FC236}">
                <a16:creationId xmlns:a16="http://schemas.microsoft.com/office/drawing/2014/main" id="{4A51FDA1-DF98-8745-994F-A9A51D6E73F3}"/>
              </a:ext>
            </a:extLst>
          </p:cNvPr>
          <p:cNvPicPr>
            <a:picLocks noChangeAspect="1"/>
          </p:cNvPicPr>
          <p:nvPr/>
        </p:nvPicPr>
        <p:blipFill>
          <a:blip r:embed="rId3"/>
          <a:stretch>
            <a:fillRect/>
          </a:stretch>
        </p:blipFill>
        <p:spPr>
          <a:xfrm>
            <a:off x="4754880" y="0"/>
            <a:ext cx="7434071" cy="6003738"/>
          </a:xfrm>
          <a:prstGeom prst="rect">
            <a:avLst/>
          </a:prstGeom>
        </p:spPr>
      </p:pic>
      <p:pic>
        <p:nvPicPr>
          <p:cNvPr id="8" name="Picture 7">
            <a:extLst>
              <a:ext uri="{FF2B5EF4-FFF2-40B4-BE49-F238E27FC236}">
                <a16:creationId xmlns:a16="http://schemas.microsoft.com/office/drawing/2014/main" id="{BAFBCF36-B21A-4F48-8E69-3FBF3C46ACF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721378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1253</TotalTime>
  <Words>4797</Words>
  <Application>Microsoft Office PowerPoint</Application>
  <PresentationFormat>Sgrin Lydan</PresentationFormat>
  <Paragraphs>588</Paragraphs>
  <Slides>78</Slides>
  <Notes>29</Notes>
  <HiddenSlides>0</HiddenSlides>
  <MMClips>0</MMClips>
  <ScaleCrop>false</ScaleCrop>
  <HeadingPairs>
    <vt:vector size="6" baseType="variant">
      <vt:variant>
        <vt:lpstr>Ffontiau a Ddefnyddiwyd</vt:lpstr>
      </vt:variant>
      <vt:variant>
        <vt:i4>10</vt:i4>
      </vt:variant>
      <vt:variant>
        <vt:lpstr>Thema</vt:lpstr>
      </vt:variant>
      <vt:variant>
        <vt:i4>1</vt:i4>
      </vt:variant>
      <vt:variant>
        <vt:lpstr>Teitlau Sleidiau</vt:lpstr>
      </vt:variant>
      <vt:variant>
        <vt:i4>78</vt:i4>
      </vt:variant>
    </vt:vector>
  </HeadingPairs>
  <TitlesOfParts>
    <vt:vector size="89" baseType="lpstr">
      <vt:lpstr>Abadi MT Condensed Light</vt:lpstr>
      <vt:lpstr>Avenir Book</vt:lpstr>
      <vt:lpstr>Noteworthy Light</vt:lpstr>
      <vt:lpstr>Noto Sans Symbols</vt:lpstr>
      <vt:lpstr>Arial</vt:lpstr>
      <vt:lpstr>Calibri</vt:lpstr>
      <vt:lpstr>Calibri Light</vt:lpstr>
      <vt:lpstr>Impact</vt:lpstr>
      <vt:lpstr>Tw Cen MT</vt:lpstr>
      <vt:lpstr>Wingdings</vt:lpstr>
      <vt:lpstr>Office Theme</vt:lpstr>
      <vt:lpstr>Cyflwyniad PowerPoint</vt:lpstr>
      <vt:lpstr>Heddiw byddwn ni’n...</vt:lpstr>
      <vt:lpstr>Adolygu Arddodiaid </vt:lpstr>
      <vt:lpstr>Fframwaith Cymwyseddau Iaith i Ymarferwyr Addysgu  Portffolio Cymraeg</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Dyddiad cyflwyno:  29.4.2022</vt:lpstr>
      <vt:lpstr>Cyflwyniad PowerPoint</vt:lpstr>
      <vt:lpstr>Cyflwyniad PowerPoint</vt:lpstr>
      <vt:lpstr>Cyflwyniad PowerPoint</vt:lpstr>
      <vt:lpstr>Cyflwyniad PowerPoint</vt:lpstr>
      <vt:lpstr>Sut mae uwchlwytho?          How to upload?</vt:lpstr>
      <vt:lpstr>Cyflwyniad PowerPoint</vt:lpstr>
      <vt:lpstr>Cyflwyniad PowerPoint</vt:lpstr>
      <vt:lpstr>Pwysig!   Important!</vt:lpstr>
      <vt:lpstr>Cyflwyniad PowerPoint</vt:lpstr>
      <vt:lpstr>Cyflwyniad PowerPoint</vt:lpstr>
      <vt:lpstr>Testun Trafod:  Cwricwlwm Newydd i Gymru Y daith i 2022</vt:lpstr>
      <vt:lpstr>Cofiwch gyfeirio at eich ffynonellau wrth drafod. </vt:lpstr>
      <vt:lpstr>Cyflwyniad PowerPoint</vt:lpstr>
      <vt:lpstr>Cyflwyniad PowerPoint</vt:lpstr>
      <vt:lpstr>Methodoleg  Dysgu Iaith</vt:lpstr>
      <vt:lpstr>Cyflwyniad PowerPoint</vt:lpstr>
      <vt:lpstr>Tasg Padlet</vt:lpstr>
      <vt:lpstr>Pa fethodoleg i ddysgu iaith?</vt:lpstr>
      <vt:lpstr>Gianfranco Conti &amp; Steve Smith</vt:lpstr>
      <vt:lpstr>Cyflwyniad PowerPoint</vt:lpstr>
      <vt:lpstr>Cyflwyniad PowerPoint</vt:lpstr>
      <vt:lpstr>Y Cof</vt:lpstr>
      <vt:lpstr>Cof Tymor Byr - Sawl gair?</vt:lpstr>
      <vt:lpstr>Cyflwyniad PowerPoint</vt:lpstr>
      <vt:lpstr>Geirfa</vt:lpstr>
      <vt:lpstr>Pam mae geirfa’n bwysig?</vt:lpstr>
      <vt:lpstr>Gwneud cysylltiadau</vt:lpstr>
      <vt:lpstr>Gwrando</vt:lpstr>
      <vt:lpstr>Sgil Sinderela</vt:lpstr>
      <vt:lpstr>Sut mae plant yn dysgu siarad?</vt:lpstr>
      <vt:lpstr>Sut mae gwrando?</vt:lpstr>
      <vt:lpstr>Cyflwyniad PowerPoint</vt:lpstr>
      <vt:lpstr>Drilio </vt:lpstr>
      <vt:lpstr>Peidiwch â bod ofn drilio yn y sector cyfrwng Cymraeg! </vt:lpstr>
      <vt:lpstr>Cyflwyniad PowerPoint</vt:lpstr>
      <vt:lpstr>Cyflwyniad PowerPoint</vt:lpstr>
      <vt:lpstr>Sut mae drilio’n ddefnyddiol?</vt:lpstr>
      <vt:lpstr>Beth ddylwn ni ddrilio?</vt:lpstr>
      <vt:lpstr>Pryd dylwn ni ddrilio?</vt:lpstr>
      <vt:lpstr>Amrywio’r dril</vt:lpstr>
      <vt:lpstr>Cyflwyniad PowerPoint</vt:lpstr>
      <vt:lpstr>Bocs cofrestru…</vt:lpstr>
      <vt:lpstr>Cyflwyniad PowerPoint</vt:lpstr>
      <vt:lpstr>Cwestiynu a chywiro</vt:lpstr>
      <vt:lpstr>Cyflwyniad PowerPoint</vt:lpstr>
      <vt:lpstr>Defnyddio’r famiaith</vt:lpstr>
      <vt:lpstr>Gwerth Gweithgareddau  </vt:lpstr>
      <vt:lpstr>“Kahoot Pandemic”</vt:lpstr>
      <vt:lpstr>Ystyried beth yw ‘gwerth’ tasgau</vt:lpstr>
      <vt:lpstr>Top Tips</vt:lpstr>
      <vt:lpstr>Cyflwyniad PowerPoint</vt:lpstr>
      <vt:lpstr>Adeiladu Brawddegau</vt:lpstr>
      <vt:lpstr>Cyflwyniad PowerPoint</vt:lpstr>
      <vt:lpstr>Cyflwyniad PowerPoint</vt:lpstr>
      <vt:lpstr>Arddweud / Dictation</vt:lpstr>
      <vt:lpstr>Arddweud gwallgo</vt:lpstr>
      <vt:lpstr>Cyflwyniad PowerPoint</vt:lpstr>
      <vt:lpstr>Cyflwyniad PowerPoint</vt:lpstr>
      <vt:lpstr>Cyflwyniad PowerPoint</vt:lpstr>
      <vt:lpstr>Cyflwyniad PowerPoint</vt:lpstr>
      <vt:lpstr>Gweithgaredd yn y sianeli!</vt:lpstr>
      <vt:lpstr>Cyflwyniad PowerPoint</vt:lpstr>
      <vt:lpstr>Rhai adnoddau defnyddiol</vt:lpstr>
      <vt:lpstr>Tystysgrif Sgiliau Iaith</vt:lpstr>
      <vt:lpstr>Y tro nesaf...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TAR 2020 -2021</dc:title>
  <dc:creator>Eleri Powell</dc:creator>
  <cp:lastModifiedBy>Aled P Williams</cp:lastModifiedBy>
  <cp:revision>22</cp:revision>
  <dcterms:created xsi:type="dcterms:W3CDTF">2020-12-09T20:56:11Z</dcterms:created>
  <dcterms:modified xsi:type="dcterms:W3CDTF">2022-02-10T08:52:50Z</dcterms:modified>
</cp:coreProperties>
</file>