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A5E5"/>
    <a:srgbClr val="FB77E6"/>
    <a:srgbClr val="A4D5FF"/>
    <a:srgbClr val="3BBBB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139"/>
    <p:restoredTop sz="96296"/>
  </p:normalViewPr>
  <p:slideViewPr>
    <p:cSldViewPr snapToGrid="0">
      <p:cViewPr varScale="1">
        <p:scale>
          <a:sx n="107" d="100"/>
          <a:sy n="107" d="100"/>
        </p:scale>
        <p:origin x="48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5/15/26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36469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5/15/26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36697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5/15/26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0990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5/15/26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22116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5/15/26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33966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5/15/26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70130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5/15/26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28790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5/15/26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82969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5/15/26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75188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5/15/26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47206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5/15/26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80629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0C50CD-E178-4744-9B35-B2F624D6C5E9}" type="datetimeFigureOut">
              <a:rPr lang="en-US" smtClean="0"/>
              <a:pPr/>
              <a:t>5/15/26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90660894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www.autism.org.uk/?utm_source=chatgpt.com" TargetMode="External"/><Relationship Id="rId7" Type="http://schemas.microsoft.com/office/2007/relationships/hdphoto" Target="../media/hdphoto1.wdp"/><Relationship Id="rId2" Type="http://schemas.openxmlformats.org/officeDocument/2006/relationships/hyperlink" Target="https://www.nhs.uk/?utm_source=chatgpt.com" TargetMode="Externa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hyperlink" Target="https://www.bma.org.uk/?utm_source=chatgpt.com" TargetMode="External"/><Relationship Id="rId4" Type="http://schemas.openxmlformats.org/officeDocument/2006/relationships/hyperlink" Target="https://www.autismspeaks.org/?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0AE09-E612-3472-9140-AE16DD71AD27}"/>
              </a:ext>
            </a:extLst>
          </p:cNvPr>
          <p:cNvSpPr>
            <a:spLocks noGrp="1"/>
          </p:cNvSpPr>
          <p:nvPr>
            <p:ph type="ctrTitle"/>
          </p:nvPr>
        </p:nvSpPr>
        <p:spPr>
          <a:xfrm>
            <a:off x="108915" y="66754"/>
            <a:ext cx="5355714" cy="598714"/>
          </a:xfrm>
          <a:solidFill>
            <a:srgbClr val="3BBBB8"/>
          </a:solidFill>
        </p:spPr>
        <p:txBody>
          <a:bodyPr anchor="t">
            <a:noAutofit/>
          </a:bodyPr>
          <a:lstStyle/>
          <a:p>
            <a:r>
              <a:rPr lang="en-US" sz="2800" b="1" u="sng" dirty="0"/>
              <a:t>Autism</a:t>
            </a:r>
            <a:r>
              <a:rPr lang="en-US" sz="2800" dirty="0"/>
              <a:t> </a:t>
            </a:r>
          </a:p>
        </p:txBody>
      </p:sp>
      <p:sp>
        <p:nvSpPr>
          <p:cNvPr id="9" name="TextBox 8">
            <a:extLst>
              <a:ext uri="{FF2B5EF4-FFF2-40B4-BE49-F238E27FC236}">
                <a16:creationId xmlns:a16="http://schemas.microsoft.com/office/drawing/2014/main" id="{53744413-26C4-A3BC-E74F-CCF68CB9C91E}"/>
              </a:ext>
            </a:extLst>
          </p:cNvPr>
          <p:cNvSpPr txBox="1"/>
          <p:nvPr/>
        </p:nvSpPr>
        <p:spPr>
          <a:xfrm>
            <a:off x="8862980" y="38903"/>
            <a:ext cx="3194326" cy="461665"/>
          </a:xfrm>
          <a:prstGeom prst="rect">
            <a:avLst/>
          </a:prstGeom>
          <a:solidFill>
            <a:schemeClr val="accent2"/>
          </a:solidFill>
        </p:spPr>
        <p:txBody>
          <a:bodyPr wrap="square" rtlCol="0">
            <a:spAutoFit/>
          </a:bodyPr>
          <a:lstStyle/>
          <a:p>
            <a:r>
              <a:rPr lang="en-US" sz="1200" dirty="0"/>
              <a:t>Student number-2305134 </a:t>
            </a:r>
          </a:p>
          <a:p>
            <a:r>
              <a:rPr lang="en-US" sz="1200" dirty="0"/>
              <a:t>Word count- 1003</a:t>
            </a:r>
          </a:p>
        </p:txBody>
      </p:sp>
      <p:sp>
        <p:nvSpPr>
          <p:cNvPr id="11" name="TextBox 10">
            <a:extLst>
              <a:ext uri="{FF2B5EF4-FFF2-40B4-BE49-F238E27FC236}">
                <a16:creationId xmlns:a16="http://schemas.microsoft.com/office/drawing/2014/main" id="{4E392524-8DC5-82CA-2763-D825E5B68216}"/>
              </a:ext>
            </a:extLst>
          </p:cNvPr>
          <p:cNvSpPr txBox="1"/>
          <p:nvPr/>
        </p:nvSpPr>
        <p:spPr>
          <a:xfrm>
            <a:off x="0" y="763477"/>
            <a:ext cx="5985707" cy="892552"/>
          </a:xfrm>
          <a:prstGeom prst="rect">
            <a:avLst/>
          </a:prstGeom>
          <a:solidFill>
            <a:schemeClr val="accent6">
              <a:lumMod val="60000"/>
              <a:lumOff val="40000"/>
            </a:schemeClr>
          </a:solidFill>
        </p:spPr>
        <p:txBody>
          <a:bodyPr wrap="square" rtlCol="0">
            <a:spAutoFit/>
          </a:bodyPr>
          <a:lstStyle/>
          <a:p>
            <a:r>
              <a:rPr lang="en-US" sz="800" u="sng" dirty="0">
                <a:solidFill>
                  <a:schemeClr val="bg1"/>
                </a:solidFill>
              </a:rPr>
              <a:t>Introduction</a:t>
            </a:r>
          </a:p>
          <a:p>
            <a:r>
              <a:rPr lang="en-GB" sz="8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Good afternoon, today I will be discussing autism. I will explain what autism is, the key characteristics, how autism is identified, and the screening and observation processes used. I will also discuss how autism is diagnosed and some of the challenges involved in gaining a diagnosis. In addition, I will explore the barriers children with autism may face and how these can affect their holistic development. Finally, I will discuss a support strategy called Lego Therapy, which can support children with autism.</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r>
              <a:rPr lang="en-US" sz="1200" u="sng" dirty="0"/>
              <a:t> </a:t>
            </a:r>
          </a:p>
        </p:txBody>
      </p:sp>
      <p:sp>
        <p:nvSpPr>
          <p:cNvPr id="16" name="TextBox 15">
            <a:extLst>
              <a:ext uri="{FF2B5EF4-FFF2-40B4-BE49-F238E27FC236}">
                <a16:creationId xmlns:a16="http://schemas.microsoft.com/office/drawing/2014/main" id="{C387ADBF-49DE-72E8-A9BB-E78D6CB79ACE}"/>
              </a:ext>
            </a:extLst>
          </p:cNvPr>
          <p:cNvSpPr txBox="1"/>
          <p:nvPr/>
        </p:nvSpPr>
        <p:spPr>
          <a:xfrm>
            <a:off x="5989684" y="511653"/>
            <a:ext cx="6181981" cy="1828257"/>
          </a:xfrm>
          <a:prstGeom prst="rect">
            <a:avLst/>
          </a:prstGeom>
          <a:solidFill>
            <a:srgbClr val="F7A5E5"/>
          </a:solidFill>
        </p:spPr>
        <p:txBody>
          <a:bodyPr wrap="square" rtlCol="0">
            <a:spAutoFit/>
          </a:bodyPr>
          <a:lstStyle/>
          <a:p>
            <a:r>
              <a:rPr lang="en-US" sz="800" dirty="0">
                <a:solidFill>
                  <a:schemeClr val="bg1"/>
                </a:solidFill>
              </a:rPr>
              <a:t>What is autism?</a:t>
            </a:r>
          </a:p>
          <a:p>
            <a:pPr>
              <a:lnSpc>
                <a:spcPct val="115000"/>
              </a:lnSpc>
              <a:spcAft>
                <a:spcPts val="800"/>
              </a:spcAft>
            </a:pPr>
            <a:r>
              <a:rPr lang="en-GB" sz="8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To begin, I want to discuss what autism is. Being autistic does not mean a person has an illness or disease (NHS, 2024). Autism is a neurodevelopmental condition, which means the brain works differently from non-autistic people. It is something a person is born with rather than something that develops later in life. The </a:t>
            </a:r>
            <a:r>
              <a:rPr lang="en-GB" sz="800" strike="noStrike"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NHS</a:t>
            </a:r>
            <a:r>
              <a:rPr lang="en-GB" sz="8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(2024) states that autism is lifelong and there is currently no cure.</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a:t>
            </a:r>
            <a:r>
              <a:rPr lang="en-GB" sz="800" strike="noStrike"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National Autistic Society</a:t>
            </a:r>
            <a:r>
              <a:rPr lang="en-GB" sz="8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(no date) also explains that autism is a lifelong neurodivergence. They state that autistic people may experience, communicate, and react to the world differently from non-autistic people. In addition, </a:t>
            </a:r>
            <a:r>
              <a:rPr lang="en-GB" sz="800" strike="noStrike"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Autism Speaks</a:t>
            </a:r>
            <a:r>
              <a:rPr lang="en-GB" sz="8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(no date) describes autism as a spectrum disorder, meaning there is a wide range of characteristics and support needs among autistic individuals.</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 statistic from the National Autistic Society (no date) states that more than 1 in 100 people are autistic, with at least 700,000 autistic adults and children in the UK. This is supported by the </a:t>
            </a:r>
            <a:r>
              <a:rPr lang="en-GB" sz="800" strike="noStrike"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British Medical Association</a:t>
            </a:r>
            <a:r>
              <a:rPr lang="en-GB" sz="800" kern="1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(2024), which states that these figures only include people who have received a diagnosis, meaning there are likely many more individuals currently waiting for assessment and diagnosis. This may be linked to the increasing delays in autism assessments for children and young people.</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026" name="Picture 2" descr="Autism Puzzle jigsaw piece novelty Car ...">
            <a:extLst>
              <a:ext uri="{FF2B5EF4-FFF2-40B4-BE49-F238E27FC236}">
                <a16:creationId xmlns:a16="http://schemas.microsoft.com/office/drawing/2014/main" id="{06EC6B70-C467-6518-F9ED-C1393E9BCA29}"/>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3965" b="93392" l="4505" r="95045">
                        <a14:foregroundMark x1="9910" y1="31718" x2="4505" y2="47137"/>
                        <a14:foregroundMark x1="4505" y1="47137" x2="12613" y2="55507"/>
                        <a14:foregroundMark x1="28829" y1="13216" x2="46396" y2="4405"/>
                        <a14:foregroundMark x1="46396" y1="4405" x2="59910" y2="11013"/>
                        <a14:foregroundMark x1="88288" y1="44053" x2="95495" y2="59031"/>
                        <a14:foregroundMark x1="95495" y1="59031" x2="87838" y2="67841"/>
                        <a14:foregroundMark x1="33333" y1="77533" x2="42342" y2="93392"/>
                        <a14:foregroundMark x1="42342" y1="93392" x2="59009" y2="93392"/>
                        <a14:foregroundMark x1="59009" y1="93392" x2="71622" y2="81938"/>
                        <a14:foregroundMark x1="71622" y1="81938" x2="72072" y2="77974"/>
                      </a14:backgroundRemoval>
                    </a14:imgEffect>
                  </a14:imgLayer>
                </a14:imgProps>
              </a:ext>
              <a:ext uri="{28A0092B-C50C-407E-A947-70E740481C1C}">
                <a14:useLocalDpi xmlns:a14="http://schemas.microsoft.com/office/drawing/2010/main" val="0"/>
              </a:ext>
            </a:extLst>
          </a:blip>
          <a:srcRect/>
          <a:stretch>
            <a:fillRect/>
          </a:stretch>
        </p:blipFill>
        <p:spPr bwMode="auto">
          <a:xfrm>
            <a:off x="775675" y="5007958"/>
            <a:ext cx="1913097" cy="1956183"/>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E8D80F55-9671-37A3-BE30-8B1D32B32F2F}"/>
              </a:ext>
            </a:extLst>
          </p:cNvPr>
          <p:cNvSpPr txBox="1"/>
          <p:nvPr/>
        </p:nvSpPr>
        <p:spPr>
          <a:xfrm>
            <a:off x="20335" y="1687292"/>
            <a:ext cx="5945035" cy="1846724"/>
          </a:xfrm>
          <a:prstGeom prst="rect">
            <a:avLst/>
          </a:prstGeom>
          <a:solidFill>
            <a:srgbClr val="A4D5FF"/>
          </a:solidFill>
        </p:spPr>
        <p:txBody>
          <a:bodyPr wrap="square" rtlCol="0">
            <a:spAutoFit/>
          </a:bodyPr>
          <a:lstStyle/>
          <a:p>
            <a:pPr>
              <a:lnSpc>
                <a:spcPct val="115000"/>
              </a:lnSpc>
              <a:spcAft>
                <a:spcPts val="800"/>
              </a:spcAf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Key </a:t>
            </a:r>
            <a:r>
              <a:rPr lang="en-GB" sz="800" kern="100" dirty="0" err="1">
                <a:effectLst/>
                <a:latin typeface="Aptos" panose="020B0004020202020204" pitchFamily="34" charset="0"/>
                <a:ea typeface="Aptos" panose="020B0004020202020204" pitchFamily="34" charset="0"/>
                <a:cs typeface="Times New Roman" panose="02020603050405020304" pitchFamily="18" charset="0"/>
              </a:rPr>
              <a:t>sighns</a:t>
            </a:r>
            <a:r>
              <a:rPr lang="en-GB" sz="800" kern="100" dirty="0">
                <a:effectLst/>
                <a:latin typeface="Aptos" panose="020B0004020202020204" pitchFamily="34" charset="0"/>
                <a:ea typeface="Aptos" panose="020B0004020202020204" pitchFamily="34" charset="0"/>
                <a:cs typeface="Times New Roman" panose="02020603050405020304" pitchFamily="18" charset="0"/>
              </a:rPr>
              <a:t> of autism </a:t>
            </a:r>
          </a:p>
          <a:p>
            <a:pPr>
              <a:lnSpc>
                <a:spcPct val="115000"/>
              </a:lnSpc>
              <a:spcAft>
                <a:spcPts val="800"/>
              </a:spcAft>
            </a:pP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The NHS (2025) gives a thorough breakdown of signs to look for when diagnosing autism in children. Some of the key signs that they point out are not responding to their name. Lack of eye contact. Reframing Autism (2025) says that eye contact for autistic people can cause sensory overwhelm, which could become distressing when already in an overwhelming social situation. The NHS discuss repetitive movements such as flapping hands or rocking their body. The raising children network (2025) says that the reasoning behind autistic children doing this is a way of stimming, The last sign that the NHS discusses is children not doing as much pretend play. ABA </a:t>
            </a:r>
            <a:r>
              <a:rPr lang="en-GB" sz="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bluegems</a:t>
            </a: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(no date) says that this could be due to them struggling with social interactions, as pretend play involves interacting with other children, and they might feel overwhelmed by the situation..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The NHS goes on to discuss the difference in girls and boys with autism, suggesting that girls might hide some signs of autism by copying other children’s behaviour and play, and they might also appear to cope with social situations in a better way. The NHS believe that it can be harder to spot autism in girls as they don’t show as many signs.</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D85CC105-81AD-ECA2-1538-BF360FAA7726}"/>
              </a:ext>
            </a:extLst>
          </p:cNvPr>
          <p:cNvSpPr txBox="1"/>
          <p:nvPr/>
        </p:nvSpPr>
        <p:spPr>
          <a:xfrm>
            <a:off x="6053009" y="2346992"/>
            <a:ext cx="6096000" cy="2374048"/>
          </a:xfrm>
          <a:prstGeom prst="rect">
            <a:avLst/>
          </a:prstGeom>
          <a:solidFill>
            <a:schemeClr val="accent6">
              <a:lumMod val="60000"/>
              <a:lumOff val="40000"/>
            </a:schemeClr>
          </a:solidFill>
        </p:spPr>
        <p:txBody>
          <a:bodyPr wrap="square" rtlCol="0">
            <a:spAutoFit/>
          </a:bodyPr>
          <a:lstStyle/>
          <a:p>
            <a:pPr>
              <a:lnSpc>
                <a:spcPct val="115000"/>
              </a:lnSpc>
              <a:spcAft>
                <a:spcPts val="800"/>
              </a:spcAf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Assessment </a:t>
            </a:r>
          </a:p>
          <a:p>
            <a:pPr>
              <a:lnSpc>
                <a:spcPct val="115000"/>
              </a:lnSpc>
              <a:spcAft>
                <a:spcPts val="800"/>
              </a:spcAft>
            </a:pP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After identifying some of the signs of autism, it is important to understand how autism is identified through screening and observation. Autism Speaks (no date) says there is no medical autism test like a blood test; instead, to diagnose autism, experienced medical professionals will conduct interviews and observations, as well as look at medical history and behaviour to make a diagnosis. The medical professionals will use different screening tools, some could be formal and some informal; these could be a simple observation or a formal assessment (Autism Research Institute, no date).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They start by saying that you need to have a referral done by a professional, Within the assessment, a team of professionals will work together, and they might ask parents or school teachers about the child's development, watch how the child interacts and how they play and also read any reports from schools, health visitors or any other key reports (NHS no date). The NHS go on to talk about what happens after a child has had their assessment. A report will be made declaring whether they believe the child is autistic or not. </a:t>
            </a:r>
          </a:p>
          <a:p>
            <a:pPr>
              <a:lnSpc>
                <a:spcPct val="115000"/>
              </a:lnSpc>
              <a:spcAft>
                <a:spcPts val="800"/>
              </a:spcAft>
            </a:pP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There are issues with having an autism assessment, as the wait times are so long. According to the National autistic society (2025), as of September 2025, there were nearly 228,000 people waiting for an assessment who had an open referral. With nine in ten of them waiting for longer than 13 weeks.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F8695E34-813F-3893-A9F4-F07326ACA3BE}"/>
              </a:ext>
            </a:extLst>
          </p:cNvPr>
          <p:cNvSpPr txBox="1"/>
          <p:nvPr/>
        </p:nvSpPr>
        <p:spPr>
          <a:xfrm>
            <a:off x="20335" y="3599342"/>
            <a:ext cx="5802086" cy="1280415"/>
          </a:xfrm>
          <a:prstGeom prst="rect">
            <a:avLst/>
          </a:prstGeom>
          <a:solidFill>
            <a:schemeClr val="accent2">
              <a:lumMod val="60000"/>
              <a:lumOff val="40000"/>
            </a:schemeClr>
          </a:solidFill>
        </p:spPr>
        <p:txBody>
          <a:bodyPr wrap="square" rtlCol="0">
            <a:spAutoFit/>
          </a:bodyPr>
          <a:lstStyle/>
          <a:p>
            <a:pPr>
              <a:lnSpc>
                <a:spcPct val="115000"/>
              </a:lnSpc>
              <a:spcAft>
                <a:spcPts val="800"/>
              </a:spcAft>
            </a:pPr>
            <a:r>
              <a:rPr lang="en-GB" sz="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Barreirs</a:t>
            </a: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Children with autism do have difficulties in some areas of development. The main area is social development, which can lead to feelings of isolation and exclusion (Moller, 2025). Autism can also affect children’s emotional development. The NHS (2025) says that children with autism can find it difficult to understand how other people feel or think. Autistic children also have strong emotional reactions called sensory overload, where their emotional responses are crying, shouting, hiding or running away (National autistic society, no date).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68E8067C-1DE3-8CB4-57E2-16BE61927CF3}"/>
              </a:ext>
            </a:extLst>
          </p:cNvPr>
          <p:cNvSpPr txBox="1"/>
          <p:nvPr/>
        </p:nvSpPr>
        <p:spPr>
          <a:xfrm>
            <a:off x="6848550" y="4728122"/>
            <a:ext cx="5323115" cy="2129878"/>
          </a:xfrm>
          <a:prstGeom prst="rect">
            <a:avLst/>
          </a:prstGeom>
          <a:solidFill>
            <a:srgbClr val="F7A5E5"/>
          </a:solidFill>
        </p:spPr>
        <p:txBody>
          <a:bodyPr wrap="square" rtlCol="0">
            <a:spAutoFit/>
          </a:bodyPr>
          <a:lstStyle/>
          <a:p>
            <a:pPr>
              <a:lnSpc>
                <a:spcPct val="115000"/>
              </a:lnSpc>
              <a:spcAft>
                <a:spcPts val="800"/>
              </a:spcAf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Lego therapy</a:t>
            </a:r>
          </a:p>
          <a:p>
            <a:pPr>
              <a:lnSpc>
                <a:spcPct val="115000"/>
              </a:lnSpc>
              <a:spcAft>
                <a:spcPts val="800"/>
              </a:spcAft>
            </a:pP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There are interventions in place to support children with autism. The one I will be discussing today is Lego Therapy.  Lego therapy is a play-based social skill. It is designed to improve communication and social development for children with autism (NHS, 2021). Lego therapy was created by a psychologist named Dr </a:t>
            </a:r>
            <a:r>
              <a:rPr lang="en-GB" sz="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LeGoff</a:t>
            </a: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in 2004. He found that children with autism naturally gravitated to blocks during therapy sessions, as it was a type of play that they could keep structured.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Lego therapy is used with a professional practitioner who has received training to deliver the sessions (Williams, 2022). There are three roles and responsibilities: builder, engineer and supplier. The professional must discuss what language can be used within the sessions, as all children can describe things differently, whether this is the shape, size or colour of the blocks needed. There are several benefits to Lego therapy, this includes Social interaction, turn-taking, sharing, problem-solving and learning of concepts (</a:t>
            </a:r>
            <a:r>
              <a:rPr lang="en-GB" sz="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Seath</a:t>
            </a:r>
            <a:r>
              <a:rPr lang="en-GB" sz="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2025). The national autistic society (no date) has also said that Lego Therapy has supported development with listening skills, joint attention, resilience and patience.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028" name="Picture 4" descr="Slinfold CE Primary School and Pre-School - Lego Therapy">
            <a:extLst>
              <a:ext uri="{FF2B5EF4-FFF2-40B4-BE49-F238E27FC236}">
                <a16:creationId xmlns:a16="http://schemas.microsoft.com/office/drawing/2014/main" id="{9F17C109-783F-8046-5037-7B1EEE256D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103375" y="5007958"/>
            <a:ext cx="3549232" cy="17043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813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9551</TotalTime>
  <Words>1153</Words>
  <Application>Microsoft Macintosh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Calibri</vt:lpstr>
      <vt:lpstr>Calibri Light</vt:lpstr>
      <vt:lpstr>Office 2013 - 2022 Theme</vt:lpstr>
      <vt:lpstr>Autism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Sophie Norman (2305134)</dc:creator>
  <cp:lastModifiedBy>Sophie Norman (2305134)</cp:lastModifiedBy>
  <cp:revision>4</cp:revision>
  <dcterms:created xsi:type="dcterms:W3CDTF">2026-05-09T19:45:11Z</dcterms:created>
  <dcterms:modified xsi:type="dcterms:W3CDTF">2026-05-17T06:36:37Z</dcterms:modified>
</cp:coreProperties>
</file>