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0036" autoAdjust="0"/>
  </p:normalViewPr>
  <p:slideViewPr>
    <p:cSldViewPr>
      <p:cViewPr varScale="1">
        <p:scale>
          <a:sx n="43" d="100"/>
          <a:sy n="43" d="100"/>
        </p:scale>
        <p:origin x="-21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9DF401-7DD6-491B-8BAF-526E2F15614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6D827D-35D6-4EB5-8649-A9C63B565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926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663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Basically if you are</a:t>
            </a:r>
            <a:r>
              <a:rPr lang="en-GB" baseline="0" dirty="0" smtClean="0"/>
              <a:t> expecting 20 cents per share and require a 10% return then you will pay $2.00 per share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188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 if you require a 12% return on your shares and the dividend</a:t>
            </a:r>
            <a:r>
              <a:rPr lang="en-GB" baseline="0" dirty="0" smtClean="0"/>
              <a:t> is currently paying 12% then you will be willing to pay $1.25 for each share.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2924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672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market value (cum div) is $1.25 per share when</a:t>
            </a:r>
            <a:r>
              <a:rPr lang="en-GB" baseline="0" dirty="0" smtClean="0"/>
              <a:t> we work out the shares ex div if we require a 12% return and will get 15 cents at the end of the year. However as this is a cum div and we will also receive a 15 cents dividend per share when we purchase it share surely we will add this to the ex div value to give us $1.40 valuation per share.</a:t>
            </a:r>
          </a:p>
          <a:p>
            <a:endParaRPr lang="en-GB" baseline="0" dirty="0" smtClean="0"/>
          </a:p>
          <a:p>
            <a:r>
              <a:rPr lang="en-GB" b="1" baseline="0" dirty="0" smtClean="0"/>
              <a:t>Formula to work this out (cum div value per share) </a:t>
            </a:r>
            <a:r>
              <a:rPr lang="en-US" b="1" baseline="0" dirty="0" smtClean="0"/>
              <a:t>Cum div value per share = ex div value per share + dividend per share about to be paid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19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893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43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404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222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06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343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98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745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827D-35D6-4EB5-8649-A9C63B56576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05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878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81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10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154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003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03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50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36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473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81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417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9ECA09-58AE-4529-BBB6-8431A2267966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54512-0B2D-47DA-BB80-D93F6ABC7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69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Week seven </a:t>
            </a:r>
            <a:r>
              <a:rPr lang="en-GB" dirty="0" smtClean="0"/>
              <a:t>session one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valuation of securities – theoretical approach and </a:t>
            </a:r>
            <a:r>
              <a:rPr lang="en-GB" dirty="0" smtClean="0"/>
              <a:t>issues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13337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0" u="none" strike="noStrike" baseline="0" dirty="0" smtClean="0">
                <a:latin typeface="WarnockPro-Bold"/>
              </a:rPr>
              <a:t>Introduction to lecture</a:t>
            </a:r>
          </a:p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valuation of equity – constant dividends</a:t>
            </a:r>
          </a:p>
          <a:p>
            <a:r>
              <a:rPr lang="en-GB" dirty="0" smtClean="0">
                <a:latin typeface="WarnockPro-Bold"/>
              </a:rPr>
              <a:t>The market value of a share is effectively determined by the shareholders</a:t>
            </a:r>
          </a:p>
          <a:p>
            <a:r>
              <a:rPr lang="en-GB" dirty="0" smtClean="0">
                <a:latin typeface="WarnockPro-Bold"/>
              </a:rPr>
              <a:t>In theory, the amount that shareholders are prepared to pay depends on two factors:</a:t>
            </a:r>
          </a:p>
          <a:p>
            <a:pPr lvl="1"/>
            <a:r>
              <a:rPr lang="en-GB" dirty="0" smtClean="0">
                <a:latin typeface="WarnockPro-Bold"/>
              </a:rPr>
              <a:t>the dividends that they expect to receive in the future</a:t>
            </a:r>
          </a:p>
          <a:p>
            <a:pPr lvl="1"/>
            <a:r>
              <a:rPr lang="en-GB" dirty="0" smtClean="0">
                <a:latin typeface="WarnockPro-Bold"/>
              </a:rPr>
              <a:t>the rate of return that shareholders require</a:t>
            </a:r>
          </a:p>
          <a:p>
            <a:endParaRPr lang="en-GB" dirty="0" smtClean="0">
              <a:solidFill>
                <a:srgbClr val="0049BC"/>
              </a:solidFill>
              <a:latin typeface="WarnockPro-Bol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833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one</a:t>
            </a:r>
          </a:p>
          <a:p>
            <a:pPr marL="0" indent="0">
              <a:buNone/>
            </a:pPr>
            <a:r>
              <a:rPr lang="en-GB" sz="2400" dirty="0" smtClean="0"/>
              <a:t>Alpha plc has in issue $1 shares and has just paid a dividend of 20c per share. Dividends are expected to remain constant. Shareholders required rate of return is 10% p.a.</a:t>
            </a:r>
            <a:br>
              <a:rPr lang="en-GB" sz="2400" dirty="0" smtClean="0"/>
            </a:b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What will be the current market value per share?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088641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Answer to example one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600" dirty="0" smtClean="0"/>
              <a:t>Market value =  </a:t>
            </a:r>
            <a:r>
              <a:rPr lang="en-GB" sz="3600" u="sng" dirty="0" smtClean="0"/>
              <a:t>20c</a:t>
            </a:r>
            <a:r>
              <a:rPr lang="en-GB" sz="3600" dirty="0" smtClean="0"/>
              <a:t>  = $2.00</a:t>
            </a:r>
            <a:br>
              <a:rPr lang="en-GB" sz="3600" dirty="0" smtClean="0"/>
            </a:br>
            <a:r>
              <a:rPr lang="en-GB" sz="3600" dirty="0" smtClean="0"/>
              <a:t>			  10%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641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two</a:t>
            </a:r>
          </a:p>
          <a:p>
            <a:pPr marL="0" indent="0">
              <a:buNone/>
            </a:pPr>
            <a:r>
              <a:rPr lang="en-GB" dirty="0" smtClean="0"/>
              <a:t>Beta plc has in issue $0.50 shares and has just paid a dividend of 15c per share. Dividends are expected to remain constant. Shareholders required rate of return is 12%.</a:t>
            </a:r>
          </a:p>
          <a:p>
            <a:pPr marL="0" indent="0">
              <a:buNone/>
            </a:pPr>
            <a:r>
              <a:rPr lang="en-GB" b="1" dirty="0" smtClean="0"/>
              <a:t>What will be the current market value per share?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5512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two answer</a:t>
            </a:r>
          </a:p>
          <a:p>
            <a:pPr mar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Market value =  </a:t>
            </a:r>
            <a:r>
              <a:rPr lang="en-GB" sz="3600" u="sng" dirty="0" smtClean="0">
                <a:solidFill>
                  <a:prstClr val="black"/>
                </a:solidFill>
              </a:rPr>
              <a:t>15c</a:t>
            </a:r>
            <a:r>
              <a:rPr lang="en-GB" sz="3600" dirty="0" smtClean="0">
                <a:solidFill>
                  <a:prstClr val="black"/>
                </a:solidFill>
              </a:rPr>
              <a:t>  </a:t>
            </a:r>
            <a:r>
              <a:rPr lang="en-GB" sz="3600" dirty="0">
                <a:solidFill>
                  <a:prstClr val="black"/>
                </a:solidFill>
              </a:rPr>
              <a:t>= </a:t>
            </a:r>
            <a:r>
              <a:rPr lang="en-GB" sz="3600" dirty="0" smtClean="0">
                <a:solidFill>
                  <a:prstClr val="black"/>
                </a:solidFill>
              </a:rPr>
              <a:t>$1.25</a:t>
            </a:r>
            <a:r>
              <a:rPr lang="en-GB" sz="3600" dirty="0">
                <a:solidFill>
                  <a:prstClr val="black"/>
                </a:solidFill>
              </a:rPr>
              <a:t/>
            </a:r>
            <a:br>
              <a:rPr lang="en-GB" sz="3600" dirty="0">
                <a:solidFill>
                  <a:prstClr val="black"/>
                </a:solidFill>
              </a:rPr>
            </a:br>
            <a:r>
              <a:rPr lang="en-GB" sz="3600" dirty="0">
                <a:solidFill>
                  <a:prstClr val="black"/>
                </a:solidFill>
              </a:rPr>
              <a:t>			  </a:t>
            </a:r>
            <a:r>
              <a:rPr lang="en-GB" sz="3600" dirty="0" smtClean="0">
                <a:solidFill>
                  <a:prstClr val="black"/>
                </a:solidFill>
              </a:rPr>
              <a:t>12%</a:t>
            </a:r>
            <a:endParaRPr lang="en-GB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160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Cum div / ex div values</a:t>
            </a:r>
          </a:p>
          <a:p>
            <a:r>
              <a:rPr lang="en-GB" dirty="0" smtClean="0">
                <a:latin typeface="WarnockPro-Bold"/>
              </a:rPr>
              <a:t>Ex-div</a:t>
            </a:r>
          </a:p>
          <a:p>
            <a:r>
              <a:rPr lang="en-GB" dirty="0" smtClean="0">
                <a:latin typeface="WarnockPro-Bold"/>
              </a:rPr>
              <a:t>Cum-div</a:t>
            </a:r>
          </a:p>
          <a:p>
            <a:r>
              <a:rPr lang="en-GB" dirty="0" smtClean="0">
                <a:latin typeface="WarnockPro-Bold"/>
              </a:rPr>
              <a:t>In the exam assume market value ex-</a:t>
            </a:r>
            <a:r>
              <a:rPr lang="en-GB" dirty="0" err="1" smtClean="0">
                <a:latin typeface="WarnockPro-Bold"/>
              </a:rPr>
              <a:t>div,unless</a:t>
            </a:r>
            <a:r>
              <a:rPr lang="en-GB" dirty="0" smtClean="0">
                <a:latin typeface="WarnockPro-Bold"/>
              </a:rPr>
              <a:t> told otherwise</a:t>
            </a:r>
          </a:p>
          <a:p>
            <a:pPr marL="0" indent="0">
              <a:buNone/>
            </a:pPr>
            <a:r>
              <a:rPr lang="en-GB" b="1" dirty="0" smtClean="0">
                <a:latin typeface="WarnockPro-Bold"/>
              </a:rPr>
              <a:t>Example three</a:t>
            </a:r>
          </a:p>
          <a:p>
            <a:pPr marL="0" indent="0">
              <a:buNone/>
            </a:pPr>
            <a:r>
              <a:rPr lang="en-GB" dirty="0" smtClean="0"/>
              <a:t>Beta plc has in issue $0.50 shares and is about to pay a dividend of 15c per share. Dividends are expected to remain constant. Shareholders required rate of return is 12%.</a:t>
            </a:r>
          </a:p>
          <a:p>
            <a:pPr marL="0" indent="0">
              <a:buNone/>
            </a:pPr>
            <a:r>
              <a:rPr lang="en-GB" b="1" dirty="0" smtClean="0"/>
              <a:t>What will be the current market value per share?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9930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three answer</a:t>
            </a:r>
          </a:p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Market value </a:t>
            </a:r>
            <a:r>
              <a:rPr lang="en-GB" sz="3600" dirty="0" smtClean="0">
                <a:solidFill>
                  <a:prstClr val="black"/>
                </a:solidFill>
              </a:rPr>
              <a:t>(ex div) =   </a:t>
            </a:r>
            <a:r>
              <a:rPr lang="en-GB" sz="3600" u="sng" dirty="0" smtClean="0">
                <a:solidFill>
                  <a:prstClr val="black"/>
                </a:solidFill>
              </a:rPr>
              <a:t>15c</a:t>
            </a:r>
            <a:r>
              <a:rPr lang="en-GB" sz="3600" dirty="0" smtClean="0">
                <a:solidFill>
                  <a:prstClr val="black"/>
                </a:solidFill>
              </a:rPr>
              <a:t>  </a:t>
            </a:r>
            <a:r>
              <a:rPr lang="en-GB" sz="3600" dirty="0">
                <a:solidFill>
                  <a:prstClr val="black"/>
                </a:solidFill>
              </a:rPr>
              <a:t>= </a:t>
            </a:r>
            <a:r>
              <a:rPr lang="en-GB" sz="3600" dirty="0" smtClean="0">
                <a:solidFill>
                  <a:prstClr val="black"/>
                </a:solidFill>
              </a:rPr>
              <a:t>$1.25</a:t>
            </a:r>
            <a:r>
              <a:rPr lang="en-GB" sz="3600" dirty="0">
                <a:solidFill>
                  <a:prstClr val="black"/>
                </a:solidFill>
              </a:rPr>
              <a:t/>
            </a:r>
            <a:br>
              <a:rPr lang="en-GB" sz="3600" dirty="0">
                <a:solidFill>
                  <a:prstClr val="black"/>
                </a:solidFill>
              </a:rPr>
            </a:br>
            <a:r>
              <a:rPr lang="en-GB" sz="3600" dirty="0">
                <a:solidFill>
                  <a:prstClr val="black"/>
                </a:solidFill>
              </a:rPr>
              <a:t>			  </a:t>
            </a:r>
            <a:r>
              <a:rPr lang="en-GB" sz="3600" dirty="0" smtClean="0">
                <a:solidFill>
                  <a:prstClr val="black"/>
                </a:solidFill>
              </a:rPr>
              <a:t>		12%</a:t>
            </a:r>
          </a:p>
          <a:p>
            <a:pPr marL="0" lvl="0" indent="0">
              <a:buNone/>
            </a:pPr>
            <a:r>
              <a:rPr lang="en-GB" sz="3600" dirty="0" smtClean="0">
                <a:solidFill>
                  <a:prstClr val="black"/>
                </a:solidFill>
              </a:rPr>
              <a:t>Market value (cum div) = 125 +15</a:t>
            </a:r>
            <a:br>
              <a:rPr lang="en-GB" sz="3600" dirty="0" smtClean="0">
                <a:solidFill>
                  <a:prstClr val="black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				       = $1.40</a:t>
            </a:r>
            <a:endParaRPr lang="en-GB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51520" y="5219908"/>
            <a:ext cx="84069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Cum div value per share = ex div value per share + dividend per share about to be paid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4663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valuation of equity – non-constant dividends</a:t>
            </a:r>
          </a:p>
          <a:p>
            <a:pPr marL="0" indent="0">
              <a:buNone/>
            </a:pPr>
            <a:endParaRPr lang="en-GB" b="1" dirty="0" smtClean="0">
              <a:solidFill>
                <a:srgbClr val="0049BC"/>
              </a:solidFill>
              <a:latin typeface="WarnockPro-Bold"/>
            </a:endParaRPr>
          </a:p>
          <a:p>
            <a:pPr marL="0" indent="0">
              <a:buNone/>
            </a:pPr>
            <a:r>
              <a:rPr lang="en-GB" b="1" dirty="0" smtClean="0">
                <a:latin typeface="WarnockPro-Bold"/>
              </a:rPr>
              <a:t>The full dividend valuation model</a:t>
            </a:r>
            <a:endParaRPr lang="en-GB" b="1" dirty="0">
              <a:latin typeface="WarnockPro-Bold"/>
            </a:endParaRPr>
          </a:p>
          <a:p>
            <a:r>
              <a:rPr lang="en-GB" dirty="0" smtClean="0"/>
              <a:t>“The market value of a share is the present value of future expected dividends, discounted at the shareholders required rate of return.”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18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four</a:t>
            </a:r>
          </a:p>
          <a:p>
            <a:pPr marL="0" indent="0">
              <a:buNone/>
            </a:pPr>
            <a:r>
              <a:rPr lang="en-GB" dirty="0" smtClean="0"/>
              <a:t>Beta plc has in issue $0.50 shares and has just paid a dividend of 15c per share. Dividends are expected to remain constant. Shareholders required rate of return is 12%.</a:t>
            </a:r>
          </a:p>
          <a:p>
            <a:pPr marL="0" indent="0">
              <a:buNone/>
            </a:pPr>
            <a:r>
              <a:rPr lang="en-GB" b="1" dirty="0" smtClean="0"/>
              <a:t>Calculate the current market value per share.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0273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four answer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852936"/>
            <a:ext cx="836901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347864" y="3706056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c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35041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valuation of equity – constant growth rate in dividends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996952"/>
            <a:ext cx="7066904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337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five</a:t>
            </a:r>
          </a:p>
          <a:p>
            <a:pPr marL="0" indent="0">
              <a:buNone/>
            </a:pPr>
            <a:r>
              <a:rPr lang="en-GB" dirty="0" smtClean="0"/>
              <a:t>Gamma plc has just paid a dividend of 30c per share. Dividends are growing at the rate of 4% p.a.. The shareholders required rate of return is 15% p.a..</a:t>
            </a:r>
          </a:p>
          <a:p>
            <a:pPr marL="0" indent="0">
              <a:buNone/>
            </a:pPr>
            <a:r>
              <a:rPr lang="en-GB" b="1" dirty="0" smtClean="0"/>
              <a:t>Calculate the market value per share.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39949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five answer</a:t>
            </a:r>
          </a:p>
          <a:p>
            <a:pPr marL="0" indent="0">
              <a:buNone/>
            </a:pPr>
            <a:endParaRPr lang="en-GB" b="1" dirty="0" smtClean="0"/>
          </a:p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Market value </a:t>
            </a:r>
            <a:r>
              <a:rPr lang="en-GB" sz="3600" dirty="0" smtClean="0">
                <a:solidFill>
                  <a:prstClr val="black"/>
                </a:solidFill>
              </a:rPr>
              <a:t>= P</a:t>
            </a:r>
            <a:r>
              <a:rPr lang="en-GB" sz="2400" dirty="0" smtClean="0">
                <a:solidFill>
                  <a:prstClr val="black"/>
                </a:solidFill>
              </a:rPr>
              <a:t>o</a:t>
            </a:r>
            <a:r>
              <a:rPr lang="en-GB" sz="3600" dirty="0" smtClean="0">
                <a:solidFill>
                  <a:prstClr val="black"/>
                </a:solidFill>
              </a:rPr>
              <a:t>=  </a:t>
            </a:r>
            <a:r>
              <a:rPr lang="en-GB" sz="3600" u="sng" dirty="0" smtClean="0">
                <a:solidFill>
                  <a:prstClr val="black"/>
                </a:solidFill>
              </a:rPr>
              <a:t>30 (1.04)</a:t>
            </a:r>
            <a:r>
              <a:rPr lang="en-GB" sz="3600" dirty="0" smtClean="0">
                <a:solidFill>
                  <a:prstClr val="black"/>
                </a:solidFill>
              </a:rPr>
              <a:t>  </a:t>
            </a:r>
            <a:r>
              <a:rPr lang="en-GB" sz="3600" dirty="0">
                <a:solidFill>
                  <a:prstClr val="black"/>
                </a:solidFill>
              </a:rPr>
              <a:t>= $</a:t>
            </a:r>
            <a:r>
              <a:rPr lang="en-GB" sz="3600" dirty="0" smtClean="0">
                <a:solidFill>
                  <a:prstClr val="black"/>
                </a:solidFill>
              </a:rPr>
              <a:t>2.84</a:t>
            </a:r>
            <a:r>
              <a:rPr lang="en-GB" sz="3600" dirty="0">
                <a:solidFill>
                  <a:prstClr val="black"/>
                </a:solidFill>
              </a:rPr>
              <a:t/>
            </a:r>
            <a:br>
              <a:rPr lang="en-GB" sz="3600" dirty="0">
                <a:solidFill>
                  <a:prstClr val="black"/>
                </a:solidFill>
              </a:rPr>
            </a:br>
            <a:r>
              <a:rPr lang="en-GB" sz="3600" dirty="0">
                <a:solidFill>
                  <a:prstClr val="black"/>
                </a:solidFill>
              </a:rPr>
              <a:t>			  </a:t>
            </a:r>
            <a:r>
              <a:rPr lang="en-GB" sz="3600" dirty="0" smtClean="0">
                <a:solidFill>
                  <a:prstClr val="black"/>
                </a:solidFill>
              </a:rPr>
              <a:t>	015 – 0.04</a:t>
            </a:r>
            <a:endParaRPr lang="en-GB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82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six</a:t>
            </a:r>
          </a:p>
          <a:p>
            <a:pPr marL="0" indent="0">
              <a:buNone/>
            </a:pPr>
            <a:r>
              <a:rPr lang="en-GB" dirty="0" smtClean="0"/>
              <a:t>Epsilon plc has just paid a dividend of 40c per share. Dividends are growing at the rate of 6% p.a.. The shareholders required rate of return is 20% p.a..</a:t>
            </a:r>
          </a:p>
          <a:p>
            <a:pPr marL="0" indent="0">
              <a:buNone/>
            </a:pPr>
            <a:r>
              <a:rPr lang="en-GB" b="1" dirty="0" smtClean="0"/>
              <a:t>Calculate the market value per share.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8638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six answer</a:t>
            </a:r>
          </a:p>
          <a:p>
            <a:pPr marL="0" indent="0">
              <a:buNone/>
            </a:pPr>
            <a:endParaRPr lang="en-GB" b="1" dirty="0" smtClean="0"/>
          </a:p>
          <a:p>
            <a:pPr marL="0" lvl="0" indent="0">
              <a:buNone/>
            </a:pPr>
            <a:r>
              <a:rPr lang="en-GB" dirty="0">
                <a:solidFill>
                  <a:prstClr val="black"/>
                </a:solidFill>
              </a:rPr>
              <a:t>Market value </a:t>
            </a:r>
            <a:r>
              <a:rPr lang="en-GB" dirty="0" smtClean="0">
                <a:solidFill>
                  <a:prstClr val="black"/>
                </a:solidFill>
              </a:rPr>
              <a:t>ex div= </a:t>
            </a:r>
            <a:r>
              <a:rPr lang="en-GB" dirty="0">
                <a:solidFill>
                  <a:prstClr val="black"/>
                </a:solidFill>
              </a:rPr>
              <a:t>Po=  </a:t>
            </a:r>
            <a:r>
              <a:rPr lang="en-GB" u="sng" dirty="0" smtClean="0">
                <a:solidFill>
                  <a:prstClr val="black"/>
                </a:solidFill>
              </a:rPr>
              <a:t>40 </a:t>
            </a:r>
            <a:r>
              <a:rPr lang="en-GB" u="sng" dirty="0">
                <a:solidFill>
                  <a:prstClr val="black"/>
                </a:solidFill>
              </a:rPr>
              <a:t>(</a:t>
            </a:r>
            <a:r>
              <a:rPr lang="en-GB" u="sng" dirty="0" smtClean="0">
                <a:solidFill>
                  <a:prstClr val="black"/>
                </a:solidFill>
              </a:rPr>
              <a:t>1.06)   </a:t>
            </a:r>
            <a:r>
              <a:rPr lang="en-GB" dirty="0" smtClean="0">
                <a:solidFill>
                  <a:prstClr val="black"/>
                </a:solidFill>
              </a:rPr>
              <a:t>  </a:t>
            </a:r>
            <a:r>
              <a:rPr lang="en-GB" dirty="0">
                <a:solidFill>
                  <a:prstClr val="black"/>
                </a:solidFill>
              </a:rPr>
              <a:t>= </a:t>
            </a:r>
            <a:r>
              <a:rPr lang="en-GB" dirty="0" smtClean="0">
                <a:solidFill>
                  <a:prstClr val="black"/>
                </a:solidFill>
              </a:rPr>
              <a:t>$3.03</a:t>
            </a:r>
            <a:r>
              <a:rPr lang="en-GB" dirty="0">
                <a:solidFill>
                  <a:prstClr val="black"/>
                </a:solidFill>
              </a:rPr>
              <a:t/>
            </a:r>
            <a:br>
              <a:rPr lang="en-GB" dirty="0">
                <a:solidFill>
                  <a:prstClr val="black"/>
                </a:solidFill>
              </a:rPr>
            </a:br>
            <a:r>
              <a:rPr lang="en-GB" dirty="0">
                <a:solidFill>
                  <a:prstClr val="black"/>
                </a:solidFill>
              </a:rPr>
              <a:t>			  	 </a:t>
            </a:r>
            <a:r>
              <a:rPr lang="en-GB" dirty="0" smtClean="0">
                <a:solidFill>
                  <a:prstClr val="black"/>
                </a:solidFill>
              </a:rPr>
              <a:t>     0.20 </a:t>
            </a:r>
            <a:r>
              <a:rPr lang="en-GB" dirty="0">
                <a:solidFill>
                  <a:prstClr val="black"/>
                </a:solidFill>
              </a:rPr>
              <a:t>– </a:t>
            </a:r>
            <a:r>
              <a:rPr lang="en-GB" dirty="0" smtClean="0">
                <a:solidFill>
                  <a:prstClr val="black"/>
                </a:solidFill>
              </a:rPr>
              <a:t>0.06</a:t>
            </a:r>
            <a:endParaRPr lang="en-GB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3297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valuation of debt</a:t>
            </a:r>
          </a:p>
          <a:p>
            <a:r>
              <a:rPr lang="en-GB" dirty="0" smtClean="0">
                <a:latin typeface="WarnockPro-Bold"/>
              </a:rPr>
              <a:t>Debt is referred to as “debentures”, “loan stock” or “bonds”</a:t>
            </a:r>
          </a:p>
          <a:p>
            <a:r>
              <a:rPr lang="en-GB" dirty="0" smtClean="0">
                <a:latin typeface="WarnockPro-Bold"/>
              </a:rPr>
              <a:t>Debt (in the examination) carries a fixed rate of interest,</a:t>
            </a:r>
          </a:p>
          <a:p>
            <a:r>
              <a:rPr lang="en-GB" dirty="0" smtClean="0">
                <a:latin typeface="WarnockPro-Bold"/>
              </a:rPr>
              <a:t>The basis of valuation in theory is the same as for equity</a:t>
            </a:r>
          </a:p>
          <a:p>
            <a:r>
              <a:rPr lang="en-GB" dirty="0" smtClean="0">
                <a:latin typeface="WarnockPro-Bold"/>
              </a:rPr>
              <a:t>The market value of debt is the present value of future expected receipts discounted at the investors required rate of return.</a:t>
            </a:r>
          </a:p>
          <a:p>
            <a:endParaRPr lang="en-GB" dirty="0" smtClean="0">
              <a:latin typeface="WarnockPro-Bold"/>
            </a:endParaRPr>
          </a:p>
          <a:p>
            <a:endParaRPr lang="en-GB" dirty="0" smtClean="0">
              <a:latin typeface="WarnockPro-Bold"/>
            </a:endParaRPr>
          </a:p>
          <a:p>
            <a:endParaRPr lang="en-GB" i="0" u="none" strike="noStrike" baseline="0" dirty="0" smtClean="0">
              <a:latin typeface="WarnockPro-Bold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7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463" y="1600200"/>
            <a:ext cx="8604001" cy="492514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valuation of debt – irredeemable debt</a:t>
            </a:r>
          </a:p>
          <a:p>
            <a:r>
              <a:rPr lang="en-GB" dirty="0" smtClean="0"/>
              <a:t>Irredeemable debt is debt that is never repaid. The holder of this debt will simply receive interest each year for ever 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Example seven</a:t>
            </a:r>
          </a:p>
          <a:p>
            <a:pPr marL="0" indent="0">
              <a:buNone/>
            </a:pPr>
            <a:r>
              <a:rPr lang="en-GB" dirty="0" smtClean="0"/>
              <a:t>P plc has in issue $500,000 10% irredeemable debentures.</a:t>
            </a:r>
          </a:p>
          <a:p>
            <a:pPr marL="0" indent="0">
              <a:buNone/>
            </a:pPr>
            <a:r>
              <a:rPr lang="en-GB" dirty="0" smtClean="0"/>
              <a:t>Investors currently require a return of 8% p.a..</a:t>
            </a:r>
          </a:p>
          <a:p>
            <a:pPr marL="0" indent="0">
              <a:buNone/>
            </a:pPr>
            <a:r>
              <a:rPr lang="en-GB" b="1" dirty="0" smtClean="0"/>
              <a:t>What will be the market value of the debt?</a:t>
            </a:r>
            <a:endParaRPr lang="en-GB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34614"/>
            <a:ext cx="7662595" cy="1690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251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seven answer</a:t>
            </a:r>
            <a:endParaRPr lang="en-GB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2564904"/>
            <a:ext cx="8268213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16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eight</a:t>
            </a:r>
          </a:p>
          <a:p>
            <a:pPr marL="0" indent="0">
              <a:buNone/>
            </a:pPr>
            <a:r>
              <a:rPr lang="en-GB" dirty="0" smtClean="0"/>
              <a:t>Q plc has in issue $1,000,000 6% irredeemable debentures.</a:t>
            </a:r>
          </a:p>
          <a:p>
            <a:pPr marL="0" indent="0">
              <a:buNone/>
            </a:pPr>
            <a:r>
              <a:rPr lang="en-GB" dirty="0" smtClean="0"/>
              <a:t>Investors currently require a return of 12% p.a..</a:t>
            </a:r>
          </a:p>
          <a:p>
            <a:pPr marL="0" indent="0">
              <a:buNone/>
            </a:pPr>
            <a:r>
              <a:rPr lang="en-GB" b="1" dirty="0" smtClean="0"/>
              <a:t>What will be the market value of the debt?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17117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eight answer</a:t>
            </a:r>
            <a:endParaRPr lang="en-GB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277" y="3212975"/>
            <a:ext cx="8829823" cy="133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31749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valuation of debt – redeemable debt</a:t>
            </a:r>
          </a:p>
          <a:p>
            <a:r>
              <a:rPr lang="en-GB" sz="2400" i="0" u="none" strike="noStrike" baseline="0" dirty="0" smtClean="0">
                <a:latin typeface="WarnockPro-Bold"/>
              </a:rPr>
              <a:t>In practice, debt is not irredeemable but redeemable </a:t>
            </a:r>
          </a:p>
          <a:p>
            <a:r>
              <a:rPr lang="en-GB" sz="2400" i="0" u="none" strike="noStrike" baseline="0" dirty="0" smtClean="0">
                <a:latin typeface="WarnockPro-Bold"/>
              </a:rPr>
              <a:t>The valuation of redeemable debt is the one place where there is no formula</a:t>
            </a:r>
          </a:p>
          <a:p>
            <a:r>
              <a:rPr lang="en-US" sz="2400" dirty="0">
                <a:latin typeface="WarnockPro-Bold"/>
              </a:rPr>
              <a:t>Market value of redeemable debt is the present value of future receipts discounted at investors required rate of </a:t>
            </a:r>
            <a:r>
              <a:rPr lang="en-US" sz="2400" dirty="0" smtClean="0">
                <a:latin typeface="WarnockPro-Bold"/>
              </a:rPr>
              <a:t>return</a:t>
            </a:r>
            <a:endParaRPr lang="en-GB" sz="2400" i="0" u="none" strike="noStrike" baseline="0" dirty="0" smtClean="0">
              <a:latin typeface="WarnockPro-Bold"/>
            </a:endParaRPr>
          </a:p>
          <a:p>
            <a:pPr marL="0" indent="0">
              <a:buNone/>
            </a:pPr>
            <a:r>
              <a:rPr lang="en-GB" b="1" dirty="0" smtClean="0">
                <a:latin typeface="WarnockPro-Bold"/>
              </a:rPr>
              <a:t>Example nine</a:t>
            </a:r>
          </a:p>
          <a:p>
            <a:pPr marL="0" indent="0">
              <a:buNone/>
            </a:pPr>
            <a:r>
              <a:rPr lang="en-GB" sz="3000" i="0" u="none" strike="noStrike" baseline="0" dirty="0" smtClean="0">
                <a:latin typeface="WarnockPro-Bold"/>
              </a:rPr>
              <a:t>R plc has in issue $400,000 8% debentures redeemable in 5 years time at a premium of 10%.</a:t>
            </a:r>
          </a:p>
          <a:p>
            <a:pPr marL="0" indent="0">
              <a:buNone/>
            </a:pPr>
            <a:r>
              <a:rPr lang="en-GB" sz="3000" i="0" u="none" strike="noStrike" baseline="0" dirty="0" smtClean="0">
                <a:latin typeface="WarnockPro-Bold"/>
              </a:rPr>
              <a:t>Investors require a return of 12% p.a.</a:t>
            </a:r>
          </a:p>
          <a:p>
            <a:pPr marL="0" indent="0">
              <a:buNone/>
            </a:pPr>
            <a:r>
              <a:rPr lang="en-GB" sz="3000" b="1" i="0" u="none" strike="noStrike" baseline="0" dirty="0" smtClean="0">
                <a:latin typeface="WarnockPro-Bold"/>
              </a:rPr>
              <a:t>Calculate the market value of the debt.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40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nine answer</a:t>
            </a:r>
            <a:endParaRPr lang="en-GB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804234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 flipH="1">
            <a:off x="6189641" y="2900920"/>
            <a:ext cx="45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2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73746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ten</a:t>
            </a:r>
          </a:p>
          <a:p>
            <a:pPr marL="0" indent="0">
              <a:buNone/>
            </a:pPr>
            <a:r>
              <a:rPr lang="en-GB" dirty="0" smtClean="0"/>
              <a:t>S plc has in issue $1,000,000 7% debentures redeemable in 4 years time at par.</a:t>
            </a:r>
          </a:p>
          <a:p>
            <a:pPr marL="0" indent="0">
              <a:buNone/>
            </a:pPr>
            <a:r>
              <a:rPr lang="en-GB" dirty="0" smtClean="0"/>
              <a:t>Investors require a return of 10% p.a.</a:t>
            </a:r>
          </a:p>
          <a:p>
            <a:pPr marL="0" indent="0">
              <a:buNone/>
            </a:pPr>
            <a:r>
              <a:rPr lang="en-GB" b="1" dirty="0" smtClean="0"/>
              <a:t>Calculate the market value of the debt.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8482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valuation of securities – theoretical approach and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ten answer</a:t>
            </a:r>
            <a:endParaRPr lang="en-GB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900" y="2780928"/>
            <a:ext cx="9115159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829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Student work – read chapter 16 “The valuation of securities practical issues” of the </a:t>
            </a:r>
            <a:r>
              <a:rPr lang="en-GB" dirty="0" err="1" smtClean="0"/>
              <a:t>Opentuition</a:t>
            </a:r>
            <a:r>
              <a:rPr lang="en-GB" dirty="0" smtClean="0"/>
              <a:t> ACCA Course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631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1205</Words>
  <Application>Microsoft Office PowerPoint</Application>
  <PresentationFormat>On-screen Show (4:3)</PresentationFormat>
  <Paragraphs>137</Paragraphs>
  <Slides>26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Week seven session one</vt:lpstr>
      <vt:lpstr>The valuation of securities – theoretical approach and issues 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The valuation of securities – theoretical approach and issues</vt:lpstr>
      <vt:lpstr>Student work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six session one</dc:title>
  <dc:creator>Anthony Burns</dc:creator>
  <cp:lastModifiedBy>Anthony Burns</cp:lastModifiedBy>
  <cp:revision>42</cp:revision>
  <dcterms:created xsi:type="dcterms:W3CDTF">2016-08-09T10:17:05Z</dcterms:created>
  <dcterms:modified xsi:type="dcterms:W3CDTF">2016-11-15T11:43:56Z</dcterms:modified>
</cp:coreProperties>
</file>