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39"/>
  </p:notesMasterIdLst>
  <p:sldIdLst>
    <p:sldId id="283" r:id="rId2"/>
    <p:sldId id="285" r:id="rId3"/>
    <p:sldId id="279" r:id="rId4"/>
    <p:sldId id="306" r:id="rId5"/>
    <p:sldId id="275" r:id="rId6"/>
    <p:sldId id="278" r:id="rId7"/>
    <p:sldId id="273" r:id="rId8"/>
    <p:sldId id="259" r:id="rId9"/>
    <p:sldId id="307" r:id="rId10"/>
    <p:sldId id="303" r:id="rId11"/>
    <p:sldId id="289" r:id="rId12"/>
    <p:sldId id="302" r:id="rId13"/>
    <p:sldId id="304" r:id="rId14"/>
    <p:sldId id="305" r:id="rId15"/>
    <p:sldId id="264" r:id="rId16"/>
    <p:sldId id="290" r:id="rId17"/>
    <p:sldId id="266" r:id="rId18"/>
    <p:sldId id="267" r:id="rId19"/>
    <p:sldId id="318" r:id="rId20"/>
    <p:sldId id="319" r:id="rId21"/>
    <p:sldId id="320" r:id="rId22"/>
    <p:sldId id="321" r:id="rId23"/>
    <p:sldId id="322" r:id="rId24"/>
    <p:sldId id="298" r:id="rId25"/>
    <p:sldId id="308" r:id="rId26"/>
    <p:sldId id="309" r:id="rId27"/>
    <p:sldId id="310" r:id="rId28"/>
    <p:sldId id="311" r:id="rId29"/>
    <p:sldId id="312" r:id="rId30"/>
    <p:sldId id="313" r:id="rId31"/>
    <p:sldId id="314" r:id="rId32"/>
    <p:sldId id="315" r:id="rId33"/>
    <p:sldId id="316" r:id="rId34"/>
    <p:sldId id="317" r:id="rId35"/>
    <p:sldId id="299" r:id="rId36"/>
    <p:sldId id="300" r:id="rId37"/>
    <p:sldId id="30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E4D02-59C3-45DC-93F7-A907523F0C3A}" v="57" dt="2023-10-11T19:58:24.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511" autoAdjust="0"/>
  </p:normalViewPr>
  <p:slideViewPr>
    <p:cSldViewPr snapToGrid="0">
      <p:cViewPr>
        <p:scale>
          <a:sx n="62" d="100"/>
          <a:sy n="62" d="100"/>
        </p:scale>
        <p:origin x="1050" y="2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82E2F-6A1C-432E-AE95-26CC35A71EF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DAD6DB7-0D86-4A82-B4EE-E38438CAABD9}">
      <dgm:prSet/>
      <dgm:spPr/>
      <dgm:t>
        <a:bodyPr/>
        <a:lstStyle/>
        <a:p>
          <a:r>
            <a:rPr lang="en-GB"/>
            <a:t>Primary stakeholder groups are deemed essential to events as without them the event cannot happen or cannot take place.</a:t>
          </a:r>
          <a:endParaRPr lang="en-US"/>
        </a:p>
      </dgm:t>
    </dgm:pt>
    <dgm:pt modelId="{B4F448BC-0E8B-415B-9B66-35DFEC1CEF34}" type="parTrans" cxnId="{8CFF3E37-4012-40C7-9954-2B56BFF6A1A6}">
      <dgm:prSet/>
      <dgm:spPr/>
      <dgm:t>
        <a:bodyPr/>
        <a:lstStyle/>
        <a:p>
          <a:endParaRPr lang="en-US"/>
        </a:p>
      </dgm:t>
    </dgm:pt>
    <dgm:pt modelId="{A53B4F3D-9C83-45E4-BFC4-955D1C6FF2E6}" type="sibTrans" cxnId="{8CFF3E37-4012-40C7-9954-2B56BFF6A1A6}">
      <dgm:prSet/>
      <dgm:spPr/>
      <dgm:t>
        <a:bodyPr/>
        <a:lstStyle/>
        <a:p>
          <a:endParaRPr lang="en-US"/>
        </a:p>
      </dgm:t>
    </dgm:pt>
    <dgm:pt modelId="{96D9ADEA-7BD0-4026-B068-4093CC208788}">
      <dgm:prSet/>
      <dgm:spPr/>
      <dgm:t>
        <a:bodyPr/>
        <a:lstStyle/>
        <a:p>
          <a:r>
            <a:rPr lang="en-GB"/>
            <a:t>Primary stakeholders are important because: “…without the direct support of these stakeholders the event would not exist”</a:t>
          </a:r>
          <a:endParaRPr lang="en-US"/>
        </a:p>
      </dgm:t>
    </dgm:pt>
    <dgm:pt modelId="{2186612D-F325-48B4-9D9D-F22FFEF37456}" type="parTrans" cxnId="{FB767C82-870C-4383-989F-9A47AF13C2A8}">
      <dgm:prSet/>
      <dgm:spPr/>
      <dgm:t>
        <a:bodyPr/>
        <a:lstStyle/>
        <a:p>
          <a:endParaRPr lang="en-US"/>
        </a:p>
      </dgm:t>
    </dgm:pt>
    <dgm:pt modelId="{98FB642F-FDB0-4530-9706-0ACB34FD91D5}" type="sibTrans" cxnId="{FB767C82-870C-4383-989F-9A47AF13C2A8}">
      <dgm:prSet/>
      <dgm:spPr/>
      <dgm:t>
        <a:bodyPr/>
        <a:lstStyle/>
        <a:p>
          <a:endParaRPr lang="en-US"/>
        </a:p>
      </dgm:t>
    </dgm:pt>
    <dgm:pt modelId="{8C9B8ECF-276A-4923-ACAC-1D0922E902A2}">
      <dgm:prSet/>
      <dgm:spPr/>
      <dgm:t>
        <a:bodyPr/>
        <a:lstStyle/>
        <a:p>
          <a:r>
            <a:rPr lang="en-GB"/>
            <a:t>Rest of the stakeholders will be known as Secondary stakeholders</a:t>
          </a:r>
          <a:endParaRPr lang="en-US"/>
        </a:p>
      </dgm:t>
    </dgm:pt>
    <dgm:pt modelId="{874603FF-1462-45E7-A2FB-AB5E2A6E70CB}" type="parTrans" cxnId="{86551B9F-4BF1-4603-BD7C-E82F7FD27A76}">
      <dgm:prSet/>
      <dgm:spPr/>
      <dgm:t>
        <a:bodyPr/>
        <a:lstStyle/>
        <a:p>
          <a:endParaRPr lang="en-US"/>
        </a:p>
      </dgm:t>
    </dgm:pt>
    <dgm:pt modelId="{732F7A1D-6CDB-4601-9BD1-C0574DC57363}" type="sibTrans" cxnId="{86551B9F-4BF1-4603-BD7C-E82F7FD27A76}">
      <dgm:prSet/>
      <dgm:spPr/>
      <dgm:t>
        <a:bodyPr/>
        <a:lstStyle/>
        <a:p>
          <a:endParaRPr lang="en-US"/>
        </a:p>
      </dgm:t>
    </dgm:pt>
    <dgm:pt modelId="{D1852F28-8A22-4D96-9084-DE836C0C5E8A}" type="pres">
      <dgm:prSet presAssocID="{3B782E2F-6A1C-432E-AE95-26CC35A71EFE}" presName="outerComposite" presStyleCnt="0">
        <dgm:presLayoutVars>
          <dgm:chMax val="5"/>
          <dgm:dir/>
          <dgm:resizeHandles val="exact"/>
        </dgm:presLayoutVars>
      </dgm:prSet>
      <dgm:spPr/>
    </dgm:pt>
    <dgm:pt modelId="{691D347B-30DC-411C-8970-E7B79DB04078}" type="pres">
      <dgm:prSet presAssocID="{3B782E2F-6A1C-432E-AE95-26CC35A71EFE}" presName="dummyMaxCanvas" presStyleCnt="0">
        <dgm:presLayoutVars/>
      </dgm:prSet>
      <dgm:spPr/>
    </dgm:pt>
    <dgm:pt modelId="{DCD774A5-3B28-49AA-84D2-3E3369F70E70}" type="pres">
      <dgm:prSet presAssocID="{3B782E2F-6A1C-432E-AE95-26CC35A71EFE}" presName="ThreeNodes_1" presStyleLbl="node1" presStyleIdx="0" presStyleCnt="3">
        <dgm:presLayoutVars>
          <dgm:bulletEnabled val="1"/>
        </dgm:presLayoutVars>
      </dgm:prSet>
      <dgm:spPr/>
    </dgm:pt>
    <dgm:pt modelId="{226ECC59-AB46-40D1-8711-D5B42B7BD5FC}" type="pres">
      <dgm:prSet presAssocID="{3B782E2F-6A1C-432E-AE95-26CC35A71EFE}" presName="ThreeNodes_2" presStyleLbl="node1" presStyleIdx="1" presStyleCnt="3">
        <dgm:presLayoutVars>
          <dgm:bulletEnabled val="1"/>
        </dgm:presLayoutVars>
      </dgm:prSet>
      <dgm:spPr/>
    </dgm:pt>
    <dgm:pt modelId="{901B4ED2-AEE6-4D8A-82CA-C666E26F2324}" type="pres">
      <dgm:prSet presAssocID="{3B782E2F-6A1C-432E-AE95-26CC35A71EFE}" presName="ThreeNodes_3" presStyleLbl="node1" presStyleIdx="2" presStyleCnt="3">
        <dgm:presLayoutVars>
          <dgm:bulletEnabled val="1"/>
        </dgm:presLayoutVars>
      </dgm:prSet>
      <dgm:spPr/>
    </dgm:pt>
    <dgm:pt modelId="{3CC92877-EAE8-42B3-BC21-062168A9D5AB}" type="pres">
      <dgm:prSet presAssocID="{3B782E2F-6A1C-432E-AE95-26CC35A71EFE}" presName="ThreeConn_1-2" presStyleLbl="fgAccFollowNode1" presStyleIdx="0" presStyleCnt="2">
        <dgm:presLayoutVars>
          <dgm:bulletEnabled val="1"/>
        </dgm:presLayoutVars>
      </dgm:prSet>
      <dgm:spPr/>
    </dgm:pt>
    <dgm:pt modelId="{142847AF-2DE5-460A-B5CC-C8792C62655E}" type="pres">
      <dgm:prSet presAssocID="{3B782E2F-6A1C-432E-AE95-26CC35A71EFE}" presName="ThreeConn_2-3" presStyleLbl="fgAccFollowNode1" presStyleIdx="1" presStyleCnt="2">
        <dgm:presLayoutVars>
          <dgm:bulletEnabled val="1"/>
        </dgm:presLayoutVars>
      </dgm:prSet>
      <dgm:spPr/>
    </dgm:pt>
    <dgm:pt modelId="{0CAAB1E1-AB3F-4511-89DD-ED8595DE3DEA}" type="pres">
      <dgm:prSet presAssocID="{3B782E2F-6A1C-432E-AE95-26CC35A71EFE}" presName="ThreeNodes_1_text" presStyleLbl="node1" presStyleIdx="2" presStyleCnt="3">
        <dgm:presLayoutVars>
          <dgm:bulletEnabled val="1"/>
        </dgm:presLayoutVars>
      </dgm:prSet>
      <dgm:spPr/>
    </dgm:pt>
    <dgm:pt modelId="{EFE46395-D9DD-47CB-A335-6C61E4718570}" type="pres">
      <dgm:prSet presAssocID="{3B782E2F-6A1C-432E-AE95-26CC35A71EFE}" presName="ThreeNodes_2_text" presStyleLbl="node1" presStyleIdx="2" presStyleCnt="3">
        <dgm:presLayoutVars>
          <dgm:bulletEnabled val="1"/>
        </dgm:presLayoutVars>
      </dgm:prSet>
      <dgm:spPr/>
    </dgm:pt>
    <dgm:pt modelId="{69E8A6D7-C4B1-4076-A6F0-3F5A5B11619D}" type="pres">
      <dgm:prSet presAssocID="{3B782E2F-6A1C-432E-AE95-26CC35A71EFE}" presName="ThreeNodes_3_text" presStyleLbl="node1" presStyleIdx="2" presStyleCnt="3">
        <dgm:presLayoutVars>
          <dgm:bulletEnabled val="1"/>
        </dgm:presLayoutVars>
      </dgm:prSet>
      <dgm:spPr/>
    </dgm:pt>
  </dgm:ptLst>
  <dgm:cxnLst>
    <dgm:cxn modelId="{C4BC332B-6A7B-4787-907B-B7CCBAEB56B4}" type="presOf" srcId="{8C9B8ECF-276A-4923-ACAC-1D0922E902A2}" destId="{901B4ED2-AEE6-4D8A-82CA-C666E26F2324}" srcOrd="0" destOrd="0" presId="urn:microsoft.com/office/officeart/2005/8/layout/vProcess5"/>
    <dgm:cxn modelId="{8CFF3E37-4012-40C7-9954-2B56BFF6A1A6}" srcId="{3B782E2F-6A1C-432E-AE95-26CC35A71EFE}" destId="{FDAD6DB7-0D86-4A82-B4EE-E38438CAABD9}" srcOrd="0" destOrd="0" parTransId="{B4F448BC-0E8B-415B-9B66-35DFEC1CEF34}" sibTransId="{A53B4F3D-9C83-45E4-BFC4-955D1C6FF2E6}"/>
    <dgm:cxn modelId="{06922D3B-0C73-43A8-8F68-E427D7114F18}" type="presOf" srcId="{96D9ADEA-7BD0-4026-B068-4093CC208788}" destId="{226ECC59-AB46-40D1-8711-D5B42B7BD5FC}" srcOrd="0" destOrd="0" presId="urn:microsoft.com/office/officeart/2005/8/layout/vProcess5"/>
    <dgm:cxn modelId="{D0462260-80B6-4109-8649-E30D21FFFCBB}" type="presOf" srcId="{FDAD6DB7-0D86-4A82-B4EE-E38438CAABD9}" destId="{0CAAB1E1-AB3F-4511-89DD-ED8595DE3DEA}" srcOrd="1" destOrd="0" presId="urn:microsoft.com/office/officeart/2005/8/layout/vProcess5"/>
    <dgm:cxn modelId="{905A206C-860A-4A50-8CF1-DD8E05D1BF1D}" type="presOf" srcId="{3B782E2F-6A1C-432E-AE95-26CC35A71EFE}" destId="{D1852F28-8A22-4D96-9084-DE836C0C5E8A}" srcOrd="0" destOrd="0" presId="urn:microsoft.com/office/officeart/2005/8/layout/vProcess5"/>
    <dgm:cxn modelId="{2830F96F-5658-48D1-AAE5-28780739EC11}" type="presOf" srcId="{98FB642F-FDB0-4530-9706-0ACB34FD91D5}" destId="{142847AF-2DE5-460A-B5CC-C8792C62655E}" srcOrd="0" destOrd="0" presId="urn:microsoft.com/office/officeart/2005/8/layout/vProcess5"/>
    <dgm:cxn modelId="{FB767C82-870C-4383-989F-9A47AF13C2A8}" srcId="{3B782E2F-6A1C-432E-AE95-26CC35A71EFE}" destId="{96D9ADEA-7BD0-4026-B068-4093CC208788}" srcOrd="1" destOrd="0" parTransId="{2186612D-F325-48B4-9D9D-F22FFEF37456}" sibTransId="{98FB642F-FDB0-4530-9706-0ACB34FD91D5}"/>
    <dgm:cxn modelId="{29906B8C-BA74-4FC8-8FC5-CD482774BCF8}" type="presOf" srcId="{FDAD6DB7-0D86-4A82-B4EE-E38438CAABD9}" destId="{DCD774A5-3B28-49AA-84D2-3E3369F70E70}" srcOrd="0" destOrd="0" presId="urn:microsoft.com/office/officeart/2005/8/layout/vProcess5"/>
    <dgm:cxn modelId="{1CB8C18E-B1C1-4FBC-834A-6D12788263A9}" type="presOf" srcId="{A53B4F3D-9C83-45E4-BFC4-955D1C6FF2E6}" destId="{3CC92877-EAE8-42B3-BC21-062168A9D5AB}" srcOrd="0" destOrd="0" presId="urn:microsoft.com/office/officeart/2005/8/layout/vProcess5"/>
    <dgm:cxn modelId="{86551B9F-4BF1-4603-BD7C-E82F7FD27A76}" srcId="{3B782E2F-6A1C-432E-AE95-26CC35A71EFE}" destId="{8C9B8ECF-276A-4923-ACAC-1D0922E902A2}" srcOrd="2" destOrd="0" parTransId="{874603FF-1462-45E7-A2FB-AB5E2A6E70CB}" sibTransId="{732F7A1D-6CDB-4601-9BD1-C0574DC57363}"/>
    <dgm:cxn modelId="{695D50AE-12E0-488D-AD60-D3322A484EDC}" type="presOf" srcId="{96D9ADEA-7BD0-4026-B068-4093CC208788}" destId="{EFE46395-D9DD-47CB-A335-6C61E4718570}" srcOrd="1" destOrd="0" presId="urn:microsoft.com/office/officeart/2005/8/layout/vProcess5"/>
    <dgm:cxn modelId="{CB744FE5-CF6C-4AAA-896B-B725013AFEE6}" type="presOf" srcId="{8C9B8ECF-276A-4923-ACAC-1D0922E902A2}" destId="{69E8A6D7-C4B1-4076-A6F0-3F5A5B11619D}" srcOrd="1" destOrd="0" presId="urn:microsoft.com/office/officeart/2005/8/layout/vProcess5"/>
    <dgm:cxn modelId="{0D2EF386-6F8B-4244-A524-625846B3FFC7}" type="presParOf" srcId="{D1852F28-8A22-4D96-9084-DE836C0C5E8A}" destId="{691D347B-30DC-411C-8970-E7B79DB04078}" srcOrd="0" destOrd="0" presId="urn:microsoft.com/office/officeart/2005/8/layout/vProcess5"/>
    <dgm:cxn modelId="{E2016910-2783-420A-8D64-FD814AC74889}" type="presParOf" srcId="{D1852F28-8A22-4D96-9084-DE836C0C5E8A}" destId="{DCD774A5-3B28-49AA-84D2-3E3369F70E70}" srcOrd="1" destOrd="0" presId="urn:microsoft.com/office/officeart/2005/8/layout/vProcess5"/>
    <dgm:cxn modelId="{5991A814-4D1F-478A-B4F0-479184BD3709}" type="presParOf" srcId="{D1852F28-8A22-4D96-9084-DE836C0C5E8A}" destId="{226ECC59-AB46-40D1-8711-D5B42B7BD5FC}" srcOrd="2" destOrd="0" presId="urn:microsoft.com/office/officeart/2005/8/layout/vProcess5"/>
    <dgm:cxn modelId="{78E4FE52-B331-4969-AA34-FD65707B112B}" type="presParOf" srcId="{D1852F28-8A22-4D96-9084-DE836C0C5E8A}" destId="{901B4ED2-AEE6-4D8A-82CA-C666E26F2324}" srcOrd="3" destOrd="0" presId="urn:microsoft.com/office/officeart/2005/8/layout/vProcess5"/>
    <dgm:cxn modelId="{BD0A9F9E-7D7E-4571-8BDD-2A0C51578C7F}" type="presParOf" srcId="{D1852F28-8A22-4D96-9084-DE836C0C5E8A}" destId="{3CC92877-EAE8-42B3-BC21-062168A9D5AB}" srcOrd="4" destOrd="0" presId="urn:microsoft.com/office/officeart/2005/8/layout/vProcess5"/>
    <dgm:cxn modelId="{84239786-455A-4B89-A7C0-6C601539E051}" type="presParOf" srcId="{D1852F28-8A22-4D96-9084-DE836C0C5E8A}" destId="{142847AF-2DE5-460A-B5CC-C8792C62655E}" srcOrd="5" destOrd="0" presId="urn:microsoft.com/office/officeart/2005/8/layout/vProcess5"/>
    <dgm:cxn modelId="{8F00E9F1-3931-4712-9EB0-BFC1FA39C258}" type="presParOf" srcId="{D1852F28-8A22-4D96-9084-DE836C0C5E8A}" destId="{0CAAB1E1-AB3F-4511-89DD-ED8595DE3DEA}" srcOrd="6" destOrd="0" presId="urn:microsoft.com/office/officeart/2005/8/layout/vProcess5"/>
    <dgm:cxn modelId="{19C54282-169C-4630-A488-21AD6FF9154D}" type="presParOf" srcId="{D1852F28-8A22-4D96-9084-DE836C0C5E8A}" destId="{EFE46395-D9DD-47CB-A335-6C61E4718570}" srcOrd="7" destOrd="0" presId="urn:microsoft.com/office/officeart/2005/8/layout/vProcess5"/>
    <dgm:cxn modelId="{355A77B7-AE84-49DD-BDAF-F2FF9B2BAEEA}" type="presParOf" srcId="{D1852F28-8A22-4D96-9084-DE836C0C5E8A}" destId="{69E8A6D7-C4B1-4076-A6F0-3F5A5B11619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70B975-4C7E-4387-A64F-4418B267151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533E66E-D4D3-495C-AA9F-86A55B363167}">
      <dgm:prSet custT="1"/>
      <dgm:spPr/>
      <dgm:t>
        <a:bodyPr/>
        <a:lstStyle/>
        <a:p>
          <a:r>
            <a:rPr lang="en-GB" sz="2800" dirty="0"/>
            <a:t>Stakeholders involved will vary from event to event and may</a:t>
          </a:r>
          <a:endParaRPr lang="en-US" sz="2800" dirty="0"/>
        </a:p>
      </dgm:t>
    </dgm:pt>
    <dgm:pt modelId="{6D48530B-71AB-4D1E-8B4B-6955DAE2821E}" type="parTrans" cxnId="{08BD8950-C746-465F-96CB-AF269B0A0B29}">
      <dgm:prSet/>
      <dgm:spPr/>
      <dgm:t>
        <a:bodyPr/>
        <a:lstStyle/>
        <a:p>
          <a:endParaRPr lang="en-US"/>
        </a:p>
      </dgm:t>
    </dgm:pt>
    <dgm:pt modelId="{B281B794-ED33-45F2-8BB5-FF61F62B9CF3}" type="sibTrans" cxnId="{08BD8950-C746-465F-96CB-AF269B0A0B29}">
      <dgm:prSet/>
      <dgm:spPr/>
      <dgm:t>
        <a:bodyPr/>
        <a:lstStyle/>
        <a:p>
          <a:endParaRPr lang="en-US"/>
        </a:p>
      </dgm:t>
    </dgm:pt>
    <dgm:pt modelId="{BA6AFC65-5CFB-4A22-A50E-6D12FAC22310}">
      <dgm:prSet custT="1"/>
      <dgm:spPr/>
      <dgm:t>
        <a:bodyPr/>
        <a:lstStyle/>
        <a:p>
          <a:r>
            <a:rPr lang="en-GB" sz="2800"/>
            <a:t>include:</a:t>
          </a:r>
          <a:endParaRPr lang="en-US" sz="2800"/>
        </a:p>
      </dgm:t>
    </dgm:pt>
    <dgm:pt modelId="{906A64C4-0B04-43BB-AF8E-44D91E6BFF58}" type="parTrans" cxnId="{21770925-7540-49AD-A6CE-2892EC504117}">
      <dgm:prSet/>
      <dgm:spPr/>
      <dgm:t>
        <a:bodyPr/>
        <a:lstStyle/>
        <a:p>
          <a:endParaRPr lang="en-US"/>
        </a:p>
      </dgm:t>
    </dgm:pt>
    <dgm:pt modelId="{031B3ED6-A16F-429F-B72E-12CDB487ACFD}" type="sibTrans" cxnId="{21770925-7540-49AD-A6CE-2892EC504117}">
      <dgm:prSet/>
      <dgm:spPr/>
      <dgm:t>
        <a:bodyPr/>
        <a:lstStyle/>
        <a:p>
          <a:endParaRPr lang="en-US"/>
        </a:p>
      </dgm:t>
    </dgm:pt>
    <dgm:pt modelId="{1604ADC9-E6EB-4D8F-B492-9C5646DB9BB1}">
      <dgm:prSet custT="1"/>
      <dgm:spPr/>
      <dgm:t>
        <a:bodyPr/>
        <a:lstStyle/>
        <a:p>
          <a:r>
            <a:rPr lang="en-GB" sz="2000" dirty="0"/>
            <a:t>event organisers</a:t>
          </a:r>
          <a:endParaRPr lang="en-US" sz="2000" dirty="0"/>
        </a:p>
      </dgm:t>
    </dgm:pt>
    <dgm:pt modelId="{A7B08BD4-4947-49F4-9F0D-1DCC08BE137C}" type="parTrans" cxnId="{11CA71B8-9249-432F-A8BF-6A3703B4F3E6}">
      <dgm:prSet/>
      <dgm:spPr/>
      <dgm:t>
        <a:bodyPr/>
        <a:lstStyle/>
        <a:p>
          <a:endParaRPr lang="en-US"/>
        </a:p>
      </dgm:t>
    </dgm:pt>
    <dgm:pt modelId="{ECAC7284-B646-4EEC-B9F8-D848385AA855}" type="sibTrans" cxnId="{11CA71B8-9249-432F-A8BF-6A3703B4F3E6}">
      <dgm:prSet/>
      <dgm:spPr/>
      <dgm:t>
        <a:bodyPr/>
        <a:lstStyle/>
        <a:p>
          <a:endParaRPr lang="en-US"/>
        </a:p>
      </dgm:t>
    </dgm:pt>
    <dgm:pt modelId="{50304C75-E849-49CF-9BDF-04E6CAA874B0}">
      <dgm:prSet custT="1"/>
      <dgm:spPr/>
      <dgm:t>
        <a:bodyPr/>
        <a:lstStyle/>
        <a:p>
          <a:r>
            <a:rPr lang="en-GB" sz="2000"/>
            <a:t>employees and volunteers</a:t>
          </a:r>
          <a:endParaRPr lang="en-US" sz="2000"/>
        </a:p>
      </dgm:t>
    </dgm:pt>
    <dgm:pt modelId="{D9EBC055-BFC0-41A3-A8A4-2D8A2E606085}" type="parTrans" cxnId="{669403C2-4D0C-4249-B054-A93A83B60658}">
      <dgm:prSet/>
      <dgm:spPr/>
      <dgm:t>
        <a:bodyPr/>
        <a:lstStyle/>
        <a:p>
          <a:endParaRPr lang="en-US"/>
        </a:p>
      </dgm:t>
    </dgm:pt>
    <dgm:pt modelId="{323A7551-B10A-47A8-A195-BA109C361088}" type="sibTrans" cxnId="{669403C2-4D0C-4249-B054-A93A83B60658}">
      <dgm:prSet/>
      <dgm:spPr/>
      <dgm:t>
        <a:bodyPr/>
        <a:lstStyle/>
        <a:p>
          <a:endParaRPr lang="en-US"/>
        </a:p>
      </dgm:t>
    </dgm:pt>
    <dgm:pt modelId="{B03A8345-655F-4116-9488-D46C60CE6677}">
      <dgm:prSet custT="1"/>
      <dgm:spPr/>
      <dgm:t>
        <a:bodyPr/>
        <a:lstStyle/>
        <a:p>
          <a:r>
            <a:rPr lang="en-GB" sz="2000" dirty="0"/>
            <a:t>service and contract providers (e.g. catering, merchandise,</a:t>
          </a:r>
          <a:endParaRPr lang="en-US" sz="2000" dirty="0"/>
        </a:p>
      </dgm:t>
    </dgm:pt>
    <dgm:pt modelId="{74DE1667-A931-411E-A2E6-1EFB1B601801}" type="parTrans" cxnId="{6F4B1B9A-C369-4C84-AD13-601EC65479D1}">
      <dgm:prSet/>
      <dgm:spPr/>
      <dgm:t>
        <a:bodyPr/>
        <a:lstStyle/>
        <a:p>
          <a:endParaRPr lang="en-US"/>
        </a:p>
      </dgm:t>
    </dgm:pt>
    <dgm:pt modelId="{FE9BA481-DD32-498A-B641-D277AFDCDD27}" type="sibTrans" cxnId="{6F4B1B9A-C369-4C84-AD13-601EC65479D1}">
      <dgm:prSet/>
      <dgm:spPr/>
      <dgm:t>
        <a:bodyPr/>
        <a:lstStyle/>
        <a:p>
          <a:endParaRPr lang="en-US"/>
        </a:p>
      </dgm:t>
    </dgm:pt>
    <dgm:pt modelId="{FC6DA964-55AF-4953-BB96-DC98C188F2DC}">
      <dgm:prSet custT="1"/>
      <dgm:spPr/>
      <dgm:t>
        <a:bodyPr/>
        <a:lstStyle/>
        <a:p>
          <a:r>
            <a:rPr lang="en-GB" sz="2000" dirty="0"/>
            <a:t>amusement structures and equipment)</a:t>
          </a:r>
          <a:endParaRPr lang="en-US" sz="2000" dirty="0"/>
        </a:p>
      </dgm:t>
    </dgm:pt>
    <dgm:pt modelId="{7A8A35B5-1E7E-4962-89E8-999610F05281}" type="parTrans" cxnId="{D4BC6CE3-DC89-4D63-AB49-A8CAD99FDE6B}">
      <dgm:prSet/>
      <dgm:spPr/>
      <dgm:t>
        <a:bodyPr/>
        <a:lstStyle/>
        <a:p>
          <a:endParaRPr lang="en-US"/>
        </a:p>
      </dgm:t>
    </dgm:pt>
    <dgm:pt modelId="{60FEFBFA-1FA0-4D38-8408-E1594A658C33}" type="sibTrans" cxnId="{D4BC6CE3-DC89-4D63-AB49-A8CAD99FDE6B}">
      <dgm:prSet/>
      <dgm:spPr/>
      <dgm:t>
        <a:bodyPr/>
        <a:lstStyle/>
        <a:p>
          <a:endParaRPr lang="en-US"/>
        </a:p>
      </dgm:t>
    </dgm:pt>
    <dgm:pt modelId="{28D9B0DC-00BB-4471-935E-39528E6D8010}">
      <dgm:prSet custT="1"/>
      <dgm:spPr/>
      <dgm:t>
        <a:bodyPr/>
        <a:lstStyle/>
        <a:p>
          <a:r>
            <a:rPr lang="en-GB" sz="2000" dirty="0"/>
            <a:t>emergency services (e.g. Ambulance Service, Police, Local Fire Service, St Johns Ambulance)  </a:t>
          </a:r>
          <a:endParaRPr lang="en-US" sz="2000" dirty="0"/>
        </a:p>
      </dgm:t>
    </dgm:pt>
    <dgm:pt modelId="{3CB85A8E-32AA-4E83-95A7-0908409A4BBF}" type="parTrans" cxnId="{B68F8EDC-41B1-4AFA-8766-53CBCCECB6B5}">
      <dgm:prSet/>
      <dgm:spPr/>
      <dgm:t>
        <a:bodyPr/>
        <a:lstStyle/>
        <a:p>
          <a:endParaRPr lang="en-US"/>
        </a:p>
      </dgm:t>
    </dgm:pt>
    <dgm:pt modelId="{694FF064-2A0A-4307-9059-E417F86DF79A}" type="sibTrans" cxnId="{B68F8EDC-41B1-4AFA-8766-53CBCCECB6B5}">
      <dgm:prSet/>
      <dgm:spPr/>
      <dgm:t>
        <a:bodyPr/>
        <a:lstStyle/>
        <a:p>
          <a:endParaRPr lang="en-US"/>
        </a:p>
      </dgm:t>
    </dgm:pt>
    <dgm:pt modelId="{1A6F32B9-BCC7-4F7C-947D-AE089EBE5430}">
      <dgm:prSet custT="1"/>
      <dgm:spPr/>
      <dgm:t>
        <a:bodyPr/>
        <a:lstStyle/>
        <a:p>
          <a:r>
            <a:rPr lang="en-GB" sz="2000" dirty="0"/>
            <a:t>local council</a:t>
          </a:r>
          <a:endParaRPr lang="en-US" sz="2000" dirty="0"/>
        </a:p>
      </dgm:t>
    </dgm:pt>
    <dgm:pt modelId="{3EB142C3-6502-4BC4-9C0C-C4FC0382E2D1}" type="parTrans" cxnId="{D683AAD8-D7DD-48FF-BA86-AA2DC8F1DF89}">
      <dgm:prSet/>
      <dgm:spPr/>
      <dgm:t>
        <a:bodyPr/>
        <a:lstStyle/>
        <a:p>
          <a:endParaRPr lang="en-US"/>
        </a:p>
      </dgm:t>
    </dgm:pt>
    <dgm:pt modelId="{23809FAA-5378-4B2B-AF3D-E3040C7845B0}" type="sibTrans" cxnId="{D683AAD8-D7DD-48FF-BA86-AA2DC8F1DF89}">
      <dgm:prSet/>
      <dgm:spPr/>
      <dgm:t>
        <a:bodyPr/>
        <a:lstStyle/>
        <a:p>
          <a:endParaRPr lang="en-US"/>
        </a:p>
      </dgm:t>
    </dgm:pt>
    <dgm:pt modelId="{51BEA068-1A3C-4D71-A03D-77A82F1BCC00}">
      <dgm:prSet custT="1"/>
      <dgm:spPr/>
      <dgm:t>
        <a:bodyPr/>
        <a:lstStyle/>
        <a:p>
          <a:r>
            <a:rPr lang="en-GB" sz="2000" dirty="0"/>
            <a:t>security services</a:t>
          </a:r>
          <a:endParaRPr lang="en-US" sz="2000" dirty="0"/>
        </a:p>
      </dgm:t>
    </dgm:pt>
    <dgm:pt modelId="{215021DE-C250-46E2-B3E1-260FEF7AD1FF}" type="parTrans" cxnId="{F68F20E1-BCFB-41BE-8EA9-AEF8BBC60460}">
      <dgm:prSet/>
      <dgm:spPr/>
      <dgm:t>
        <a:bodyPr/>
        <a:lstStyle/>
        <a:p>
          <a:endParaRPr lang="en-US"/>
        </a:p>
      </dgm:t>
    </dgm:pt>
    <dgm:pt modelId="{6DA92DF9-3592-403E-B16A-913197DA2A0E}" type="sibTrans" cxnId="{F68F20E1-BCFB-41BE-8EA9-AEF8BBC60460}">
      <dgm:prSet/>
      <dgm:spPr/>
      <dgm:t>
        <a:bodyPr/>
        <a:lstStyle/>
        <a:p>
          <a:endParaRPr lang="en-US"/>
        </a:p>
      </dgm:t>
    </dgm:pt>
    <dgm:pt modelId="{E9D92C2F-3DB9-4C31-B408-6B0EA553243C}">
      <dgm:prSet custT="1"/>
      <dgm:spPr/>
      <dgm:t>
        <a:bodyPr/>
        <a:lstStyle/>
        <a:p>
          <a:r>
            <a:rPr lang="en-GB" sz="2000" dirty="0"/>
            <a:t>transport services </a:t>
          </a:r>
          <a:endParaRPr lang="en-US" sz="2000" dirty="0"/>
        </a:p>
      </dgm:t>
    </dgm:pt>
    <dgm:pt modelId="{23A6F588-BF24-43EA-A343-34F6203B7D54}" type="parTrans" cxnId="{6820D59D-D550-4BFB-A479-18B45DD61D34}">
      <dgm:prSet/>
      <dgm:spPr/>
      <dgm:t>
        <a:bodyPr/>
        <a:lstStyle/>
        <a:p>
          <a:endParaRPr lang="en-US"/>
        </a:p>
      </dgm:t>
    </dgm:pt>
    <dgm:pt modelId="{54525412-9920-4C96-A598-36E6DFD5745C}" type="sibTrans" cxnId="{6820D59D-D550-4BFB-A479-18B45DD61D34}">
      <dgm:prSet/>
      <dgm:spPr/>
      <dgm:t>
        <a:bodyPr/>
        <a:lstStyle/>
        <a:p>
          <a:endParaRPr lang="en-US"/>
        </a:p>
      </dgm:t>
    </dgm:pt>
    <dgm:pt modelId="{3368A251-DD3F-47CE-BE1B-BDD90B893194}">
      <dgm:prSet custT="1"/>
      <dgm:spPr/>
      <dgm:t>
        <a:bodyPr/>
        <a:lstStyle/>
        <a:p>
          <a:r>
            <a:rPr lang="en-GB" sz="2000" dirty="0"/>
            <a:t>regulators </a:t>
          </a:r>
          <a:endParaRPr lang="en-US" sz="2000" dirty="0"/>
        </a:p>
      </dgm:t>
    </dgm:pt>
    <dgm:pt modelId="{EFCD6ECA-F882-435D-9F13-A47FBA8AEC53}" type="parTrans" cxnId="{04F1E98A-4587-48EF-B5E7-4E3D71947C4F}">
      <dgm:prSet/>
      <dgm:spPr/>
      <dgm:t>
        <a:bodyPr/>
        <a:lstStyle/>
        <a:p>
          <a:endParaRPr lang="en-US"/>
        </a:p>
      </dgm:t>
    </dgm:pt>
    <dgm:pt modelId="{BCC8C8BC-236F-4FF8-985D-1811A1A49E32}" type="sibTrans" cxnId="{04F1E98A-4587-48EF-B5E7-4E3D71947C4F}">
      <dgm:prSet/>
      <dgm:spPr/>
      <dgm:t>
        <a:bodyPr/>
        <a:lstStyle/>
        <a:p>
          <a:endParaRPr lang="en-US"/>
        </a:p>
      </dgm:t>
    </dgm:pt>
    <dgm:pt modelId="{A11B02DC-1EAA-4FD6-AF3E-B5A9F8C4AC85}">
      <dgm:prSet custT="1"/>
      <dgm:spPr/>
      <dgm:t>
        <a:bodyPr/>
        <a:lstStyle/>
        <a:p>
          <a:r>
            <a:rPr lang="en-GB" sz="2000" dirty="0"/>
            <a:t>Media</a:t>
          </a:r>
          <a:endParaRPr lang="en-US" sz="2000" dirty="0"/>
        </a:p>
      </dgm:t>
    </dgm:pt>
    <dgm:pt modelId="{8249E53E-36D6-4040-A904-DF4460641A74}" type="parTrans" cxnId="{2FC4D0D0-2584-4C4F-B000-BBF9D9D4CBF6}">
      <dgm:prSet/>
      <dgm:spPr/>
      <dgm:t>
        <a:bodyPr/>
        <a:lstStyle/>
        <a:p>
          <a:endParaRPr lang="en-US"/>
        </a:p>
      </dgm:t>
    </dgm:pt>
    <dgm:pt modelId="{B36FE363-3546-4507-88DA-7D63C74C4B6E}" type="sibTrans" cxnId="{2FC4D0D0-2584-4C4F-B000-BBF9D9D4CBF6}">
      <dgm:prSet/>
      <dgm:spPr/>
      <dgm:t>
        <a:bodyPr/>
        <a:lstStyle/>
        <a:p>
          <a:endParaRPr lang="en-US"/>
        </a:p>
      </dgm:t>
    </dgm:pt>
    <dgm:pt modelId="{90BDDD06-2909-4CEC-87F8-0736EC1BAAF7}">
      <dgm:prSet custT="1"/>
      <dgm:spPr/>
      <dgm:t>
        <a:bodyPr/>
        <a:lstStyle/>
        <a:p>
          <a:r>
            <a:rPr lang="en-GB" sz="2000" dirty="0"/>
            <a:t>Members of the public who attend the event</a:t>
          </a:r>
          <a:endParaRPr lang="en-US" sz="2000" dirty="0"/>
        </a:p>
      </dgm:t>
    </dgm:pt>
    <dgm:pt modelId="{966F4D95-54A5-4AD2-AA38-2D50A21B3FB9}" type="parTrans" cxnId="{97455CEB-9F05-4C26-AA1C-BFADF1B05EEF}">
      <dgm:prSet/>
      <dgm:spPr/>
      <dgm:t>
        <a:bodyPr/>
        <a:lstStyle/>
        <a:p>
          <a:endParaRPr lang="en-US"/>
        </a:p>
      </dgm:t>
    </dgm:pt>
    <dgm:pt modelId="{D5F61315-A395-4667-93EA-936AA5CAD6A9}" type="sibTrans" cxnId="{97455CEB-9F05-4C26-AA1C-BFADF1B05EEF}">
      <dgm:prSet/>
      <dgm:spPr/>
      <dgm:t>
        <a:bodyPr/>
        <a:lstStyle/>
        <a:p>
          <a:endParaRPr lang="en-US"/>
        </a:p>
      </dgm:t>
    </dgm:pt>
    <dgm:pt modelId="{4CE399EC-3D0F-429D-8C34-6FFB7410AE4E}" type="pres">
      <dgm:prSet presAssocID="{E770B975-4C7E-4387-A64F-4418B2671514}" presName="linear" presStyleCnt="0">
        <dgm:presLayoutVars>
          <dgm:animLvl val="lvl"/>
          <dgm:resizeHandles val="exact"/>
        </dgm:presLayoutVars>
      </dgm:prSet>
      <dgm:spPr/>
    </dgm:pt>
    <dgm:pt modelId="{2F46E96F-751B-4E8A-98A6-9CFC5928F97F}" type="pres">
      <dgm:prSet presAssocID="{1533E66E-D4D3-495C-AA9F-86A55B363167}" presName="parentText" presStyleLbl="node1" presStyleIdx="0" presStyleCnt="2">
        <dgm:presLayoutVars>
          <dgm:chMax val="0"/>
          <dgm:bulletEnabled val="1"/>
        </dgm:presLayoutVars>
      </dgm:prSet>
      <dgm:spPr/>
    </dgm:pt>
    <dgm:pt modelId="{ED9E7592-C3E2-4CB0-AD6E-49012F6020C4}" type="pres">
      <dgm:prSet presAssocID="{B281B794-ED33-45F2-8BB5-FF61F62B9CF3}" presName="spacer" presStyleCnt="0"/>
      <dgm:spPr/>
    </dgm:pt>
    <dgm:pt modelId="{5F4F8C44-6A2D-4E89-B56F-B97A36A16706}" type="pres">
      <dgm:prSet presAssocID="{BA6AFC65-5CFB-4A22-A50E-6D12FAC22310}" presName="parentText" presStyleLbl="node1" presStyleIdx="1" presStyleCnt="2">
        <dgm:presLayoutVars>
          <dgm:chMax val="0"/>
          <dgm:bulletEnabled val="1"/>
        </dgm:presLayoutVars>
      </dgm:prSet>
      <dgm:spPr/>
    </dgm:pt>
    <dgm:pt modelId="{5162F016-C43B-478C-9E4D-85E82BD085C4}" type="pres">
      <dgm:prSet presAssocID="{BA6AFC65-5CFB-4A22-A50E-6D12FAC22310}" presName="childText" presStyleLbl="revTx" presStyleIdx="0" presStyleCnt="1">
        <dgm:presLayoutVars>
          <dgm:bulletEnabled val="1"/>
        </dgm:presLayoutVars>
      </dgm:prSet>
      <dgm:spPr/>
    </dgm:pt>
  </dgm:ptLst>
  <dgm:cxnLst>
    <dgm:cxn modelId="{058CBC10-B725-4A08-BFF3-3974AE604348}" type="presOf" srcId="{90BDDD06-2909-4CEC-87F8-0736EC1BAAF7}" destId="{5162F016-C43B-478C-9E4D-85E82BD085C4}" srcOrd="0" destOrd="10" presId="urn:microsoft.com/office/officeart/2005/8/layout/vList2"/>
    <dgm:cxn modelId="{D872F11E-0E32-426B-BE90-FF41F6221834}" type="presOf" srcId="{E770B975-4C7E-4387-A64F-4418B2671514}" destId="{4CE399EC-3D0F-429D-8C34-6FFB7410AE4E}" srcOrd="0" destOrd="0" presId="urn:microsoft.com/office/officeart/2005/8/layout/vList2"/>
    <dgm:cxn modelId="{21770925-7540-49AD-A6CE-2892EC504117}" srcId="{E770B975-4C7E-4387-A64F-4418B2671514}" destId="{BA6AFC65-5CFB-4A22-A50E-6D12FAC22310}" srcOrd="1" destOrd="0" parTransId="{906A64C4-0B04-43BB-AF8E-44D91E6BFF58}" sibTransId="{031B3ED6-A16F-429F-B72E-12CDB487ACFD}"/>
    <dgm:cxn modelId="{D6620127-4B79-4E33-B3EC-FFB9C9713A50}" type="presOf" srcId="{B03A8345-655F-4116-9488-D46C60CE6677}" destId="{5162F016-C43B-478C-9E4D-85E82BD085C4}" srcOrd="0" destOrd="2" presId="urn:microsoft.com/office/officeart/2005/8/layout/vList2"/>
    <dgm:cxn modelId="{C1C38731-B6CC-406C-92D8-F429C041A1B3}" type="presOf" srcId="{50304C75-E849-49CF-9BDF-04E6CAA874B0}" destId="{5162F016-C43B-478C-9E4D-85E82BD085C4}" srcOrd="0" destOrd="1" presId="urn:microsoft.com/office/officeart/2005/8/layout/vList2"/>
    <dgm:cxn modelId="{54E2CA64-6840-447F-9032-D86D2DBE0242}" type="presOf" srcId="{1533E66E-D4D3-495C-AA9F-86A55B363167}" destId="{2F46E96F-751B-4E8A-98A6-9CFC5928F97F}" srcOrd="0" destOrd="0" presId="urn:microsoft.com/office/officeart/2005/8/layout/vList2"/>
    <dgm:cxn modelId="{2271B947-608A-4776-9770-BCE1751E70E5}" type="presOf" srcId="{FC6DA964-55AF-4953-BB96-DC98C188F2DC}" destId="{5162F016-C43B-478C-9E4D-85E82BD085C4}" srcOrd="0" destOrd="3" presId="urn:microsoft.com/office/officeart/2005/8/layout/vList2"/>
    <dgm:cxn modelId="{08BD8950-C746-465F-96CB-AF269B0A0B29}" srcId="{E770B975-4C7E-4387-A64F-4418B2671514}" destId="{1533E66E-D4D3-495C-AA9F-86A55B363167}" srcOrd="0" destOrd="0" parTransId="{6D48530B-71AB-4D1E-8B4B-6955DAE2821E}" sibTransId="{B281B794-ED33-45F2-8BB5-FF61F62B9CF3}"/>
    <dgm:cxn modelId="{795A7473-08BA-4C79-9824-598FE8DFDCA8}" type="presOf" srcId="{E9D92C2F-3DB9-4C31-B408-6B0EA553243C}" destId="{5162F016-C43B-478C-9E4D-85E82BD085C4}" srcOrd="0" destOrd="7" presId="urn:microsoft.com/office/officeart/2005/8/layout/vList2"/>
    <dgm:cxn modelId="{E75CA256-40AC-4616-ACA3-0203E3DCF97D}" type="presOf" srcId="{28D9B0DC-00BB-4471-935E-39528E6D8010}" destId="{5162F016-C43B-478C-9E4D-85E82BD085C4}" srcOrd="0" destOrd="4" presId="urn:microsoft.com/office/officeart/2005/8/layout/vList2"/>
    <dgm:cxn modelId="{04F1E98A-4587-48EF-B5E7-4E3D71947C4F}" srcId="{BA6AFC65-5CFB-4A22-A50E-6D12FAC22310}" destId="{3368A251-DD3F-47CE-BE1B-BDD90B893194}" srcOrd="8" destOrd="0" parTransId="{EFCD6ECA-F882-435D-9F13-A47FBA8AEC53}" sibTransId="{BCC8C8BC-236F-4FF8-985D-1811A1A49E32}"/>
    <dgm:cxn modelId="{80ED908D-4CBE-4F04-960B-26223FF08018}" type="presOf" srcId="{1604ADC9-E6EB-4D8F-B492-9C5646DB9BB1}" destId="{5162F016-C43B-478C-9E4D-85E82BD085C4}" srcOrd="0" destOrd="0" presId="urn:microsoft.com/office/officeart/2005/8/layout/vList2"/>
    <dgm:cxn modelId="{6F4B1B9A-C369-4C84-AD13-601EC65479D1}" srcId="{BA6AFC65-5CFB-4A22-A50E-6D12FAC22310}" destId="{B03A8345-655F-4116-9488-D46C60CE6677}" srcOrd="2" destOrd="0" parTransId="{74DE1667-A931-411E-A2E6-1EFB1B601801}" sibTransId="{FE9BA481-DD32-498A-B641-D277AFDCDD27}"/>
    <dgm:cxn modelId="{6820D59D-D550-4BFB-A479-18B45DD61D34}" srcId="{BA6AFC65-5CFB-4A22-A50E-6D12FAC22310}" destId="{E9D92C2F-3DB9-4C31-B408-6B0EA553243C}" srcOrd="7" destOrd="0" parTransId="{23A6F588-BF24-43EA-A343-34F6203B7D54}" sibTransId="{54525412-9920-4C96-A598-36E6DFD5745C}"/>
    <dgm:cxn modelId="{11CA71B8-9249-432F-A8BF-6A3703B4F3E6}" srcId="{BA6AFC65-5CFB-4A22-A50E-6D12FAC22310}" destId="{1604ADC9-E6EB-4D8F-B492-9C5646DB9BB1}" srcOrd="0" destOrd="0" parTransId="{A7B08BD4-4947-49F4-9F0D-1DCC08BE137C}" sibTransId="{ECAC7284-B646-4EEC-B9F8-D848385AA855}"/>
    <dgm:cxn modelId="{0335ECBE-9DB3-42DD-9426-79F36A12F37B}" type="presOf" srcId="{3368A251-DD3F-47CE-BE1B-BDD90B893194}" destId="{5162F016-C43B-478C-9E4D-85E82BD085C4}" srcOrd="0" destOrd="8" presId="urn:microsoft.com/office/officeart/2005/8/layout/vList2"/>
    <dgm:cxn modelId="{46A17FC0-72A2-4954-8F15-D983FD209CF7}" type="presOf" srcId="{1A6F32B9-BCC7-4F7C-947D-AE089EBE5430}" destId="{5162F016-C43B-478C-9E4D-85E82BD085C4}" srcOrd="0" destOrd="5" presId="urn:microsoft.com/office/officeart/2005/8/layout/vList2"/>
    <dgm:cxn modelId="{669403C2-4D0C-4249-B054-A93A83B60658}" srcId="{BA6AFC65-5CFB-4A22-A50E-6D12FAC22310}" destId="{50304C75-E849-49CF-9BDF-04E6CAA874B0}" srcOrd="1" destOrd="0" parTransId="{D9EBC055-BFC0-41A3-A8A4-2D8A2E606085}" sibTransId="{323A7551-B10A-47A8-A195-BA109C361088}"/>
    <dgm:cxn modelId="{2FC4D0D0-2584-4C4F-B000-BBF9D9D4CBF6}" srcId="{BA6AFC65-5CFB-4A22-A50E-6D12FAC22310}" destId="{A11B02DC-1EAA-4FD6-AF3E-B5A9F8C4AC85}" srcOrd="9" destOrd="0" parTransId="{8249E53E-36D6-4040-A904-DF4460641A74}" sibTransId="{B36FE363-3546-4507-88DA-7D63C74C4B6E}"/>
    <dgm:cxn modelId="{D683AAD8-D7DD-48FF-BA86-AA2DC8F1DF89}" srcId="{BA6AFC65-5CFB-4A22-A50E-6D12FAC22310}" destId="{1A6F32B9-BCC7-4F7C-947D-AE089EBE5430}" srcOrd="5" destOrd="0" parTransId="{3EB142C3-6502-4BC4-9C0C-C4FC0382E2D1}" sibTransId="{23809FAA-5378-4B2B-AF3D-E3040C7845B0}"/>
    <dgm:cxn modelId="{8C5898D9-7DA2-4C3E-8C6F-DD330DA7CE13}" type="presOf" srcId="{51BEA068-1A3C-4D71-A03D-77A82F1BCC00}" destId="{5162F016-C43B-478C-9E4D-85E82BD085C4}" srcOrd="0" destOrd="6" presId="urn:microsoft.com/office/officeart/2005/8/layout/vList2"/>
    <dgm:cxn modelId="{B68F8EDC-41B1-4AFA-8766-53CBCCECB6B5}" srcId="{BA6AFC65-5CFB-4A22-A50E-6D12FAC22310}" destId="{28D9B0DC-00BB-4471-935E-39528E6D8010}" srcOrd="4" destOrd="0" parTransId="{3CB85A8E-32AA-4E83-95A7-0908409A4BBF}" sibTransId="{694FF064-2A0A-4307-9059-E417F86DF79A}"/>
    <dgm:cxn modelId="{1974CDDC-42AF-4330-B021-163E1EBCF2C8}" type="presOf" srcId="{A11B02DC-1EAA-4FD6-AF3E-B5A9F8C4AC85}" destId="{5162F016-C43B-478C-9E4D-85E82BD085C4}" srcOrd="0" destOrd="9" presId="urn:microsoft.com/office/officeart/2005/8/layout/vList2"/>
    <dgm:cxn modelId="{F68F20E1-BCFB-41BE-8EA9-AEF8BBC60460}" srcId="{BA6AFC65-5CFB-4A22-A50E-6D12FAC22310}" destId="{51BEA068-1A3C-4D71-A03D-77A82F1BCC00}" srcOrd="6" destOrd="0" parTransId="{215021DE-C250-46E2-B3E1-260FEF7AD1FF}" sibTransId="{6DA92DF9-3592-403E-B16A-913197DA2A0E}"/>
    <dgm:cxn modelId="{D4BC6CE3-DC89-4D63-AB49-A8CAD99FDE6B}" srcId="{BA6AFC65-5CFB-4A22-A50E-6D12FAC22310}" destId="{FC6DA964-55AF-4953-BB96-DC98C188F2DC}" srcOrd="3" destOrd="0" parTransId="{7A8A35B5-1E7E-4962-89E8-999610F05281}" sibTransId="{60FEFBFA-1FA0-4D38-8408-E1594A658C33}"/>
    <dgm:cxn modelId="{97455CEB-9F05-4C26-AA1C-BFADF1B05EEF}" srcId="{BA6AFC65-5CFB-4A22-A50E-6D12FAC22310}" destId="{90BDDD06-2909-4CEC-87F8-0736EC1BAAF7}" srcOrd="10" destOrd="0" parTransId="{966F4D95-54A5-4AD2-AA38-2D50A21B3FB9}" sibTransId="{D5F61315-A395-4667-93EA-936AA5CAD6A9}"/>
    <dgm:cxn modelId="{44EEB7F0-79B7-4A67-B3F8-8F755B14B0EE}" type="presOf" srcId="{BA6AFC65-5CFB-4A22-A50E-6D12FAC22310}" destId="{5F4F8C44-6A2D-4E89-B56F-B97A36A16706}" srcOrd="0" destOrd="0" presId="urn:microsoft.com/office/officeart/2005/8/layout/vList2"/>
    <dgm:cxn modelId="{1EF699AF-30CE-4A97-AE4A-93C45889CA42}" type="presParOf" srcId="{4CE399EC-3D0F-429D-8C34-6FFB7410AE4E}" destId="{2F46E96F-751B-4E8A-98A6-9CFC5928F97F}" srcOrd="0" destOrd="0" presId="urn:microsoft.com/office/officeart/2005/8/layout/vList2"/>
    <dgm:cxn modelId="{654BC367-1EA8-4D2D-8A95-C51E0AEFE2B6}" type="presParOf" srcId="{4CE399EC-3D0F-429D-8C34-6FFB7410AE4E}" destId="{ED9E7592-C3E2-4CB0-AD6E-49012F6020C4}" srcOrd="1" destOrd="0" presId="urn:microsoft.com/office/officeart/2005/8/layout/vList2"/>
    <dgm:cxn modelId="{05E9F327-90BE-4168-BEEA-CAFEB67D5D8A}" type="presParOf" srcId="{4CE399EC-3D0F-429D-8C34-6FFB7410AE4E}" destId="{5F4F8C44-6A2D-4E89-B56F-B97A36A16706}" srcOrd="2" destOrd="0" presId="urn:microsoft.com/office/officeart/2005/8/layout/vList2"/>
    <dgm:cxn modelId="{8784542F-5B5B-41B4-83CB-CEB76D9FD6B2}" type="presParOf" srcId="{4CE399EC-3D0F-429D-8C34-6FFB7410AE4E}" destId="{5162F016-C43B-478C-9E4D-85E82BD085C4}"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EB6C7-438A-4738-9346-22844A183A3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840A11F-71FF-46B8-8504-05647354624F}">
      <dgm:prSet custT="1"/>
      <dgm:spPr/>
      <dgm:t>
        <a:bodyPr/>
        <a:lstStyle/>
        <a:p>
          <a:pPr>
            <a:defRPr cap="all"/>
          </a:pPr>
          <a:r>
            <a:rPr lang="en-US" sz="1600" dirty="0"/>
            <a:t>People and organisations with a legitimate interest in the outcomes of the event are called stakeholders</a:t>
          </a:r>
        </a:p>
      </dgm:t>
    </dgm:pt>
    <dgm:pt modelId="{FAB62BE8-BF2B-4969-A84B-47B87C48A0AF}" type="parTrans" cxnId="{91067098-809C-4313-BC78-1EAD5047A1CF}">
      <dgm:prSet/>
      <dgm:spPr/>
      <dgm:t>
        <a:bodyPr/>
        <a:lstStyle/>
        <a:p>
          <a:endParaRPr lang="en-US"/>
        </a:p>
      </dgm:t>
    </dgm:pt>
    <dgm:pt modelId="{7075EABC-B0B9-4305-B014-9E9CAE091FB7}" type="sibTrans" cxnId="{91067098-809C-4313-BC78-1EAD5047A1CF}">
      <dgm:prSet/>
      <dgm:spPr/>
      <dgm:t>
        <a:bodyPr/>
        <a:lstStyle/>
        <a:p>
          <a:endParaRPr lang="en-US"/>
        </a:p>
      </dgm:t>
    </dgm:pt>
    <dgm:pt modelId="{6D01E851-F054-4241-BC7D-AD7DC4AA85D7}">
      <dgm:prSet custT="1"/>
      <dgm:spPr/>
      <dgm:t>
        <a:bodyPr/>
        <a:lstStyle/>
        <a:p>
          <a:pPr>
            <a:defRPr cap="all"/>
          </a:pPr>
          <a:r>
            <a:rPr lang="en-US" sz="1800" dirty="0"/>
            <a:t>An event manager must be able to identify the range of stakeholders</a:t>
          </a:r>
        </a:p>
      </dgm:t>
    </dgm:pt>
    <dgm:pt modelId="{8B734215-853E-4C21-97DA-D6347E36A911}" type="parTrans" cxnId="{27F6F732-57A2-4092-84A0-1E48406400AA}">
      <dgm:prSet/>
      <dgm:spPr/>
      <dgm:t>
        <a:bodyPr/>
        <a:lstStyle/>
        <a:p>
          <a:endParaRPr lang="en-US"/>
        </a:p>
      </dgm:t>
    </dgm:pt>
    <dgm:pt modelId="{36469372-BD34-4943-927C-424604EA1CD3}" type="sibTrans" cxnId="{27F6F732-57A2-4092-84A0-1E48406400AA}">
      <dgm:prSet/>
      <dgm:spPr/>
      <dgm:t>
        <a:bodyPr/>
        <a:lstStyle/>
        <a:p>
          <a:endParaRPr lang="en-US"/>
        </a:p>
      </dgm:t>
    </dgm:pt>
    <dgm:pt modelId="{3B2D8CDB-C5F1-4212-B1AC-9253BB3C5D80}">
      <dgm:prSet custT="1"/>
      <dgm:spPr/>
      <dgm:t>
        <a:bodyPr/>
        <a:lstStyle/>
        <a:p>
          <a:pPr>
            <a:defRPr cap="all"/>
          </a:pPr>
          <a:r>
            <a:rPr lang="en-US" sz="1800" dirty="0"/>
            <a:t>An event’s success depends on the event manager balancing the expectations and needs of the various stakeholders</a:t>
          </a:r>
        </a:p>
      </dgm:t>
    </dgm:pt>
    <dgm:pt modelId="{6A31183E-A174-4A0D-8C31-BF5C6BCB1F3C}" type="parTrans" cxnId="{4EFDD6A1-AE0F-4E0B-9C67-00BEFBA4D813}">
      <dgm:prSet/>
      <dgm:spPr/>
      <dgm:t>
        <a:bodyPr/>
        <a:lstStyle/>
        <a:p>
          <a:endParaRPr lang="en-US"/>
        </a:p>
      </dgm:t>
    </dgm:pt>
    <dgm:pt modelId="{CCDBA059-9750-4B18-B6F2-732A156F59D4}" type="sibTrans" cxnId="{4EFDD6A1-AE0F-4E0B-9C67-00BEFBA4D813}">
      <dgm:prSet/>
      <dgm:spPr/>
      <dgm:t>
        <a:bodyPr/>
        <a:lstStyle/>
        <a:p>
          <a:endParaRPr lang="en-US"/>
        </a:p>
      </dgm:t>
    </dgm:pt>
    <dgm:pt modelId="{32CC59C9-8972-44AD-A620-35151FF374DF}" type="pres">
      <dgm:prSet presAssocID="{4CFEB6C7-438A-4738-9346-22844A183A3E}" presName="root" presStyleCnt="0">
        <dgm:presLayoutVars>
          <dgm:dir/>
          <dgm:resizeHandles val="exact"/>
        </dgm:presLayoutVars>
      </dgm:prSet>
      <dgm:spPr/>
    </dgm:pt>
    <dgm:pt modelId="{9C5D9850-8934-460D-B3B8-7E949AC17ADF}" type="pres">
      <dgm:prSet presAssocID="{3840A11F-71FF-46B8-8504-05647354624F}" presName="compNode" presStyleCnt="0"/>
      <dgm:spPr/>
    </dgm:pt>
    <dgm:pt modelId="{6FBA739E-CAA5-4366-BECD-43F80B46B823}" type="pres">
      <dgm:prSet presAssocID="{3840A11F-71FF-46B8-8504-05647354624F}" presName="iconBgRect" presStyleLbl="bgShp" presStyleIdx="0" presStyleCnt="3"/>
      <dgm:spPr>
        <a:prstGeom prst="round2DiagRect">
          <a:avLst>
            <a:gd name="adj1" fmla="val 29727"/>
            <a:gd name="adj2" fmla="val 0"/>
          </a:avLst>
        </a:prstGeom>
      </dgm:spPr>
    </dgm:pt>
    <dgm:pt modelId="{28AD920F-C1B0-47A1-9BC2-9D7F224037C1}" type="pres">
      <dgm:prSet presAssocID="{3840A11F-71FF-46B8-8504-05647354624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14EB7C5-93D2-43F5-B5D2-B27E73D9EB5B}" type="pres">
      <dgm:prSet presAssocID="{3840A11F-71FF-46B8-8504-05647354624F}" presName="spaceRect" presStyleCnt="0"/>
      <dgm:spPr/>
    </dgm:pt>
    <dgm:pt modelId="{48A4F0B5-AF85-4BB9-A98F-43AE61B79A7C}" type="pres">
      <dgm:prSet presAssocID="{3840A11F-71FF-46B8-8504-05647354624F}" presName="textRect" presStyleLbl="revTx" presStyleIdx="0" presStyleCnt="3">
        <dgm:presLayoutVars>
          <dgm:chMax val="1"/>
          <dgm:chPref val="1"/>
        </dgm:presLayoutVars>
      </dgm:prSet>
      <dgm:spPr/>
    </dgm:pt>
    <dgm:pt modelId="{308826AA-A789-4F84-9EBB-2A09DF473AA0}" type="pres">
      <dgm:prSet presAssocID="{7075EABC-B0B9-4305-B014-9E9CAE091FB7}" presName="sibTrans" presStyleCnt="0"/>
      <dgm:spPr/>
    </dgm:pt>
    <dgm:pt modelId="{2C8C601A-E7F7-4600-8F0D-0A4C460AE4EE}" type="pres">
      <dgm:prSet presAssocID="{6D01E851-F054-4241-BC7D-AD7DC4AA85D7}" presName="compNode" presStyleCnt="0"/>
      <dgm:spPr/>
    </dgm:pt>
    <dgm:pt modelId="{2709CD60-3E0F-424F-84C7-9C86C731E113}" type="pres">
      <dgm:prSet presAssocID="{6D01E851-F054-4241-BC7D-AD7DC4AA85D7}" presName="iconBgRect" presStyleLbl="bgShp" presStyleIdx="1" presStyleCnt="3"/>
      <dgm:spPr>
        <a:prstGeom prst="round2DiagRect">
          <a:avLst>
            <a:gd name="adj1" fmla="val 29727"/>
            <a:gd name="adj2" fmla="val 0"/>
          </a:avLst>
        </a:prstGeom>
      </dgm:spPr>
    </dgm:pt>
    <dgm:pt modelId="{69D21838-6943-4A44-979C-F4545F94D5A5}" type="pres">
      <dgm:prSet presAssocID="{6D01E851-F054-4241-BC7D-AD7DC4AA85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0E50E77B-CF1B-4789-B79A-0B72FA947A3D}" type="pres">
      <dgm:prSet presAssocID="{6D01E851-F054-4241-BC7D-AD7DC4AA85D7}" presName="spaceRect" presStyleCnt="0"/>
      <dgm:spPr/>
    </dgm:pt>
    <dgm:pt modelId="{B2CE5CAE-42EB-47A6-8E46-B4712FAEA478}" type="pres">
      <dgm:prSet presAssocID="{6D01E851-F054-4241-BC7D-AD7DC4AA85D7}" presName="textRect" presStyleLbl="revTx" presStyleIdx="1" presStyleCnt="3">
        <dgm:presLayoutVars>
          <dgm:chMax val="1"/>
          <dgm:chPref val="1"/>
        </dgm:presLayoutVars>
      </dgm:prSet>
      <dgm:spPr/>
    </dgm:pt>
    <dgm:pt modelId="{604354BF-3B5C-4ED8-8CD2-DF82D948E932}" type="pres">
      <dgm:prSet presAssocID="{36469372-BD34-4943-927C-424604EA1CD3}" presName="sibTrans" presStyleCnt="0"/>
      <dgm:spPr/>
    </dgm:pt>
    <dgm:pt modelId="{09173F6C-9368-4244-908A-AAD0E844A33F}" type="pres">
      <dgm:prSet presAssocID="{3B2D8CDB-C5F1-4212-B1AC-9253BB3C5D80}" presName="compNode" presStyleCnt="0"/>
      <dgm:spPr/>
    </dgm:pt>
    <dgm:pt modelId="{DF1A4ECE-2E70-40F4-9B1B-D785B279E81F}" type="pres">
      <dgm:prSet presAssocID="{3B2D8CDB-C5F1-4212-B1AC-9253BB3C5D80}" presName="iconBgRect" presStyleLbl="bgShp" presStyleIdx="2" presStyleCnt="3"/>
      <dgm:spPr>
        <a:prstGeom prst="round2DiagRect">
          <a:avLst>
            <a:gd name="adj1" fmla="val 29727"/>
            <a:gd name="adj2" fmla="val 0"/>
          </a:avLst>
        </a:prstGeom>
      </dgm:spPr>
    </dgm:pt>
    <dgm:pt modelId="{55FD1C42-4EAB-402F-91DE-8010EB41094C}" type="pres">
      <dgm:prSet presAssocID="{3B2D8CDB-C5F1-4212-B1AC-9253BB3C5D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CB3E6B9-3A2E-4043-BAC4-072526C2E846}" type="pres">
      <dgm:prSet presAssocID="{3B2D8CDB-C5F1-4212-B1AC-9253BB3C5D80}" presName="spaceRect" presStyleCnt="0"/>
      <dgm:spPr/>
    </dgm:pt>
    <dgm:pt modelId="{E7251260-79D3-4C0E-B0CE-8FF4526445FA}" type="pres">
      <dgm:prSet presAssocID="{3B2D8CDB-C5F1-4212-B1AC-9253BB3C5D80}" presName="textRect" presStyleLbl="revTx" presStyleIdx="2" presStyleCnt="3">
        <dgm:presLayoutVars>
          <dgm:chMax val="1"/>
          <dgm:chPref val="1"/>
        </dgm:presLayoutVars>
      </dgm:prSet>
      <dgm:spPr/>
    </dgm:pt>
  </dgm:ptLst>
  <dgm:cxnLst>
    <dgm:cxn modelId="{27F6F732-57A2-4092-84A0-1E48406400AA}" srcId="{4CFEB6C7-438A-4738-9346-22844A183A3E}" destId="{6D01E851-F054-4241-BC7D-AD7DC4AA85D7}" srcOrd="1" destOrd="0" parTransId="{8B734215-853E-4C21-97DA-D6347E36A911}" sibTransId="{36469372-BD34-4943-927C-424604EA1CD3}"/>
    <dgm:cxn modelId="{09B20B8F-866E-482D-A19D-BE8308B9E011}" type="presOf" srcId="{6D01E851-F054-4241-BC7D-AD7DC4AA85D7}" destId="{B2CE5CAE-42EB-47A6-8E46-B4712FAEA478}" srcOrd="0" destOrd="0" presId="urn:microsoft.com/office/officeart/2018/5/layout/IconLeafLabelList"/>
    <dgm:cxn modelId="{91067098-809C-4313-BC78-1EAD5047A1CF}" srcId="{4CFEB6C7-438A-4738-9346-22844A183A3E}" destId="{3840A11F-71FF-46B8-8504-05647354624F}" srcOrd="0" destOrd="0" parTransId="{FAB62BE8-BF2B-4969-A84B-47B87C48A0AF}" sibTransId="{7075EABC-B0B9-4305-B014-9E9CAE091FB7}"/>
    <dgm:cxn modelId="{4EFDD6A1-AE0F-4E0B-9C67-00BEFBA4D813}" srcId="{4CFEB6C7-438A-4738-9346-22844A183A3E}" destId="{3B2D8CDB-C5F1-4212-B1AC-9253BB3C5D80}" srcOrd="2" destOrd="0" parTransId="{6A31183E-A174-4A0D-8C31-BF5C6BCB1F3C}" sibTransId="{CCDBA059-9750-4B18-B6F2-732A156F59D4}"/>
    <dgm:cxn modelId="{CEF041CF-7A3F-4647-BC07-B8EA4ADA24AB}" type="presOf" srcId="{3B2D8CDB-C5F1-4212-B1AC-9253BB3C5D80}" destId="{E7251260-79D3-4C0E-B0CE-8FF4526445FA}" srcOrd="0" destOrd="0" presId="urn:microsoft.com/office/officeart/2018/5/layout/IconLeafLabelList"/>
    <dgm:cxn modelId="{D9A544DB-1AA3-49DB-8C03-721F49B00D6F}" type="presOf" srcId="{4CFEB6C7-438A-4738-9346-22844A183A3E}" destId="{32CC59C9-8972-44AD-A620-35151FF374DF}" srcOrd="0" destOrd="0" presId="urn:microsoft.com/office/officeart/2018/5/layout/IconLeafLabelList"/>
    <dgm:cxn modelId="{B551CAE3-6BEC-49E9-B893-14BF8D4A353A}" type="presOf" srcId="{3840A11F-71FF-46B8-8504-05647354624F}" destId="{48A4F0B5-AF85-4BB9-A98F-43AE61B79A7C}" srcOrd="0" destOrd="0" presId="urn:microsoft.com/office/officeart/2018/5/layout/IconLeafLabelList"/>
    <dgm:cxn modelId="{84D8C93B-1B40-4DFB-91AC-8D0AC057831E}" type="presParOf" srcId="{32CC59C9-8972-44AD-A620-35151FF374DF}" destId="{9C5D9850-8934-460D-B3B8-7E949AC17ADF}" srcOrd="0" destOrd="0" presId="urn:microsoft.com/office/officeart/2018/5/layout/IconLeafLabelList"/>
    <dgm:cxn modelId="{19EFBD15-5903-4D7A-A401-8848A20354B1}" type="presParOf" srcId="{9C5D9850-8934-460D-B3B8-7E949AC17ADF}" destId="{6FBA739E-CAA5-4366-BECD-43F80B46B823}" srcOrd="0" destOrd="0" presId="urn:microsoft.com/office/officeart/2018/5/layout/IconLeafLabelList"/>
    <dgm:cxn modelId="{6D6EBA8A-D67E-4B0F-B064-09B2EA3316DC}" type="presParOf" srcId="{9C5D9850-8934-460D-B3B8-7E949AC17ADF}" destId="{28AD920F-C1B0-47A1-9BC2-9D7F224037C1}" srcOrd="1" destOrd="0" presId="urn:microsoft.com/office/officeart/2018/5/layout/IconLeafLabelList"/>
    <dgm:cxn modelId="{DF361F99-4F46-4BBA-A0D6-3D472076521C}" type="presParOf" srcId="{9C5D9850-8934-460D-B3B8-7E949AC17ADF}" destId="{314EB7C5-93D2-43F5-B5D2-B27E73D9EB5B}" srcOrd="2" destOrd="0" presId="urn:microsoft.com/office/officeart/2018/5/layout/IconLeafLabelList"/>
    <dgm:cxn modelId="{2AD30AD4-B945-4C99-9A45-EBAEFEF249DC}" type="presParOf" srcId="{9C5D9850-8934-460D-B3B8-7E949AC17ADF}" destId="{48A4F0B5-AF85-4BB9-A98F-43AE61B79A7C}" srcOrd="3" destOrd="0" presId="urn:microsoft.com/office/officeart/2018/5/layout/IconLeafLabelList"/>
    <dgm:cxn modelId="{599F10FC-804E-42CC-B3EF-E163EFD16CCE}" type="presParOf" srcId="{32CC59C9-8972-44AD-A620-35151FF374DF}" destId="{308826AA-A789-4F84-9EBB-2A09DF473AA0}" srcOrd="1" destOrd="0" presId="urn:microsoft.com/office/officeart/2018/5/layout/IconLeafLabelList"/>
    <dgm:cxn modelId="{1D9391C7-3FE6-42F1-8512-0BADCEEFF5B8}" type="presParOf" srcId="{32CC59C9-8972-44AD-A620-35151FF374DF}" destId="{2C8C601A-E7F7-4600-8F0D-0A4C460AE4EE}" srcOrd="2" destOrd="0" presId="urn:microsoft.com/office/officeart/2018/5/layout/IconLeafLabelList"/>
    <dgm:cxn modelId="{9306EF8C-F289-4008-859C-998D5A3324BB}" type="presParOf" srcId="{2C8C601A-E7F7-4600-8F0D-0A4C460AE4EE}" destId="{2709CD60-3E0F-424F-84C7-9C86C731E113}" srcOrd="0" destOrd="0" presId="urn:microsoft.com/office/officeart/2018/5/layout/IconLeafLabelList"/>
    <dgm:cxn modelId="{D26D5183-8DF5-41A7-8BA7-85BC665B0270}" type="presParOf" srcId="{2C8C601A-E7F7-4600-8F0D-0A4C460AE4EE}" destId="{69D21838-6943-4A44-979C-F4545F94D5A5}" srcOrd="1" destOrd="0" presId="urn:microsoft.com/office/officeart/2018/5/layout/IconLeafLabelList"/>
    <dgm:cxn modelId="{72830671-7789-4183-9613-5666AB71B694}" type="presParOf" srcId="{2C8C601A-E7F7-4600-8F0D-0A4C460AE4EE}" destId="{0E50E77B-CF1B-4789-B79A-0B72FA947A3D}" srcOrd="2" destOrd="0" presId="urn:microsoft.com/office/officeart/2018/5/layout/IconLeafLabelList"/>
    <dgm:cxn modelId="{D5932A61-5290-40AC-BB77-C076DC69FEB0}" type="presParOf" srcId="{2C8C601A-E7F7-4600-8F0D-0A4C460AE4EE}" destId="{B2CE5CAE-42EB-47A6-8E46-B4712FAEA478}" srcOrd="3" destOrd="0" presId="urn:microsoft.com/office/officeart/2018/5/layout/IconLeafLabelList"/>
    <dgm:cxn modelId="{505D69F7-564E-4D1D-B17D-92C1A1CC7AC5}" type="presParOf" srcId="{32CC59C9-8972-44AD-A620-35151FF374DF}" destId="{604354BF-3B5C-4ED8-8CD2-DF82D948E932}" srcOrd="3" destOrd="0" presId="urn:microsoft.com/office/officeart/2018/5/layout/IconLeafLabelList"/>
    <dgm:cxn modelId="{8A0CBD80-F1FF-4504-B085-36630B3483B8}" type="presParOf" srcId="{32CC59C9-8972-44AD-A620-35151FF374DF}" destId="{09173F6C-9368-4244-908A-AAD0E844A33F}" srcOrd="4" destOrd="0" presId="urn:microsoft.com/office/officeart/2018/5/layout/IconLeafLabelList"/>
    <dgm:cxn modelId="{EFF2F5F9-AA15-47F8-AA90-D14BDEFDA723}" type="presParOf" srcId="{09173F6C-9368-4244-908A-AAD0E844A33F}" destId="{DF1A4ECE-2E70-40F4-9B1B-D785B279E81F}" srcOrd="0" destOrd="0" presId="urn:microsoft.com/office/officeart/2018/5/layout/IconLeafLabelList"/>
    <dgm:cxn modelId="{D8F54E3E-87D3-4A6B-BF85-22082C7FE189}" type="presParOf" srcId="{09173F6C-9368-4244-908A-AAD0E844A33F}" destId="{55FD1C42-4EAB-402F-91DE-8010EB41094C}" srcOrd="1" destOrd="0" presId="urn:microsoft.com/office/officeart/2018/5/layout/IconLeafLabelList"/>
    <dgm:cxn modelId="{28C4D2AA-A686-4DC7-B637-8E67C36CD814}" type="presParOf" srcId="{09173F6C-9368-4244-908A-AAD0E844A33F}" destId="{4CB3E6B9-3A2E-4043-BAC4-072526C2E846}" srcOrd="2" destOrd="0" presId="urn:microsoft.com/office/officeart/2018/5/layout/IconLeafLabelList"/>
    <dgm:cxn modelId="{C09ECDC2-8859-4B6C-8AC7-B4ABD54663A9}" type="presParOf" srcId="{09173F6C-9368-4244-908A-AAD0E844A33F}" destId="{E7251260-79D3-4C0E-B0CE-8FF4526445F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774A5-3B28-49AA-84D2-3E3369F70E70}">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Primary stakeholder groups are deemed essential to events as without them the event cannot happen or cannot take place.</a:t>
          </a:r>
          <a:endParaRPr lang="en-US" sz="2200" kern="1200"/>
        </a:p>
      </dsp:txBody>
      <dsp:txXfrm>
        <a:off x="32808" y="32808"/>
        <a:ext cx="7988621" cy="1054523"/>
      </dsp:txXfrm>
    </dsp:sp>
    <dsp:sp modelId="{226ECC59-AB46-40D1-8711-D5B42B7BD5FC}">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Primary stakeholders are important because: “…without the direct support of these stakeholders the event would not exist”</a:t>
          </a:r>
          <a:endParaRPr lang="en-US" sz="2200" kern="1200"/>
        </a:p>
      </dsp:txBody>
      <dsp:txXfrm>
        <a:off x="844337" y="1339637"/>
        <a:ext cx="7592103" cy="1054523"/>
      </dsp:txXfrm>
    </dsp:sp>
    <dsp:sp modelId="{901B4ED2-AEE6-4D8A-82CA-C666E26F2324}">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Rest of the stakeholders will be known as Secondary stakeholders</a:t>
          </a:r>
          <a:endParaRPr lang="en-US" sz="2200" kern="1200"/>
        </a:p>
      </dsp:txBody>
      <dsp:txXfrm>
        <a:off x="1655867" y="2646467"/>
        <a:ext cx="7592103" cy="1054523"/>
      </dsp:txXfrm>
    </dsp:sp>
    <dsp:sp modelId="{3CC92877-EAE8-42B3-BC21-062168A9D5AB}">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142847AF-2DE5-460A-B5CC-C8792C62655E}">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6E96F-751B-4E8A-98A6-9CFC5928F97F}">
      <dsp:nvSpPr>
        <dsp:cNvPr id="0" name=""/>
        <dsp:cNvSpPr/>
      </dsp:nvSpPr>
      <dsp:spPr>
        <a:xfrm>
          <a:off x="0" y="2910"/>
          <a:ext cx="11727322" cy="6547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Stakeholders involved will vary from event to event and may</a:t>
          </a:r>
          <a:endParaRPr lang="en-US" sz="2800" kern="1200" dirty="0"/>
        </a:p>
      </dsp:txBody>
      <dsp:txXfrm>
        <a:off x="31963" y="34873"/>
        <a:ext cx="11663396" cy="590839"/>
      </dsp:txXfrm>
    </dsp:sp>
    <dsp:sp modelId="{5F4F8C44-6A2D-4E89-B56F-B97A36A16706}">
      <dsp:nvSpPr>
        <dsp:cNvPr id="0" name=""/>
        <dsp:cNvSpPr/>
      </dsp:nvSpPr>
      <dsp:spPr>
        <a:xfrm>
          <a:off x="0" y="671570"/>
          <a:ext cx="11727322" cy="65476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include:</a:t>
          </a:r>
          <a:endParaRPr lang="en-US" sz="2800" kern="1200"/>
        </a:p>
      </dsp:txBody>
      <dsp:txXfrm>
        <a:off x="31963" y="703533"/>
        <a:ext cx="11663396" cy="590839"/>
      </dsp:txXfrm>
    </dsp:sp>
    <dsp:sp modelId="{5162F016-C43B-478C-9E4D-85E82BD085C4}">
      <dsp:nvSpPr>
        <dsp:cNvPr id="0" name=""/>
        <dsp:cNvSpPr/>
      </dsp:nvSpPr>
      <dsp:spPr>
        <a:xfrm>
          <a:off x="0" y="1326335"/>
          <a:ext cx="11727322" cy="3675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342"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event organisers</a:t>
          </a:r>
          <a:endParaRPr lang="en-US" sz="2000" kern="1200" dirty="0"/>
        </a:p>
        <a:p>
          <a:pPr marL="228600" lvl="1" indent="-228600" algn="l" defTabSz="889000">
            <a:lnSpc>
              <a:spcPct val="90000"/>
            </a:lnSpc>
            <a:spcBef>
              <a:spcPct val="0"/>
            </a:spcBef>
            <a:spcAft>
              <a:spcPct val="20000"/>
            </a:spcAft>
            <a:buChar char="•"/>
          </a:pPr>
          <a:r>
            <a:rPr lang="en-GB" sz="2000" kern="1200"/>
            <a:t>employees and volunteers</a:t>
          </a:r>
          <a:endParaRPr lang="en-US" sz="2000" kern="1200"/>
        </a:p>
        <a:p>
          <a:pPr marL="228600" lvl="1" indent="-228600" algn="l" defTabSz="889000">
            <a:lnSpc>
              <a:spcPct val="90000"/>
            </a:lnSpc>
            <a:spcBef>
              <a:spcPct val="0"/>
            </a:spcBef>
            <a:spcAft>
              <a:spcPct val="20000"/>
            </a:spcAft>
            <a:buChar char="•"/>
          </a:pPr>
          <a:r>
            <a:rPr lang="en-GB" sz="2000" kern="1200" dirty="0"/>
            <a:t>service and contract providers (e.g. catering, merchandise,</a:t>
          </a:r>
          <a:endParaRPr lang="en-US" sz="2000" kern="1200" dirty="0"/>
        </a:p>
        <a:p>
          <a:pPr marL="228600" lvl="1" indent="-228600" algn="l" defTabSz="889000">
            <a:lnSpc>
              <a:spcPct val="90000"/>
            </a:lnSpc>
            <a:spcBef>
              <a:spcPct val="0"/>
            </a:spcBef>
            <a:spcAft>
              <a:spcPct val="20000"/>
            </a:spcAft>
            <a:buChar char="•"/>
          </a:pPr>
          <a:r>
            <a:rPr lang="en-GB" sz="2000" kern="1200" dirty="0"/>
            <a:t>amusement structures and equipment)</a:t>
          </a:r>
          <a:endParaRPr lang="en-US" sz="2000" kern="1200" dirty="0"/>
        </a:p>
        <a:p>
          <a:pPr marL="228600" lvl="1" indent="-228600" algn="l" defTabSz="889000">
            <a:lnSpc>
              <a:spcPct val="90000"/>
            </a:lnSpc>
            <a:spcBef>
              <a:spcPct val="0"/>
            </a:spcBef>
            <a:spcAft>
              <a:spcPct val="20000"/>
            </a:spcAft>
            <a:buChar char="•"/>
          </a:pPr>
          <a:r>
            <a:rPr lang="en-GB" sz="2000" kern="1200" dirty="0"/>
            <a:t>emergency services (e.g. Ambulance Service, Police, Local Fire Service, St Johns Ambulance)  </a:t>
          </a:r>
          <a:endParaRPr lang="en-US" sz="2000" kern="1200" dirty="0"/>
        </a:p>
        <a:p>
          <a:pPr marL="228600" lvl="1" indent="-228600" algn="l" defTabSz="889000">
            <a:lnSpc>
              <a:spcPct val="90000"/>
            </a:lnSpc>
            <a:spcBef>
              <a:spcPct val="0"/>
            </a:spcBef>
            <a:spcAft>
              <a:spcPct val="20000"/>
            </a:spcAft>
            <a:buChar char="•"/>
          </a:pPr>
          <a:r>
            <a:rPr lang="en-GB" sz="2000" kern="1200" dirty="0"/>
            <a:t>local council</a:t>
          </a:r>
          <a:endParaRPr lang="en-US" sz="2000" kern="1200" dirty="0"/>
        </a:p>
        <a:p>
          <a:pPr marL="228600" lvl="1" indent="-228600" algn="l" defTabSz="889000">
            <a:lnSpc>
              <a:spcPct val="90000"/>
            </a:lnSpc>
            <a:spcBef>
              <a:spcPct val="0"/>
            </a:spcBef>
            <a:spcAft>
              <a:spcPct val="20000"/>
            </a:spcAft>
            <a:buChar char="•"/>
          </a:pPr>
          <a:r>
            <a:rPr lang="en-GB" sz="2000" kern="1200" dirty="0"/>
            <a:t>security services</a:t>
          </a:r>
          <a:endParaRPr lang="en-US" sz="2000" kern="1200" dirty="0"/>
        </a:p>
        <a:p>
          <a:pPr marL="228600" lvl="1" indent="-228600" algn="l" defTabSz="889000">
            <a:lnSpc>
              <a:spcPct val="90000"/>
            </a:lnSpc>
            <a:spcBef>
              <a:spcPct val="0"/>
            </a:spcBef>
            <a:spcAft>
              <a:spcPct val="20000"/>
            </a:spcAft>
            <a:buChar char="•"/>
          </a:pPr>
          <a:r>
            <a:rPr lang="en-GB" sz="2000" kern="1200" dirty="0"/>
            <a:t>transport services </a:t>
          </a:r>
          <a:endParaRPr lang="en-US" sz="2000" kern="1200" dirty="0"/>
        </a:p>
        <a:p>
          <a:pPr marL="228600" lvl="1" indent="-228600" algn="l" defTabSz="889000">
            <a:lnSpc>
              <a:spcPct val="90000"/>
            </a:lnSpc>
            <a:spcBef>
              <a:spcPct val="0"/>
            </a:spcBef>
            <a:spcAft>
              <a:spcPct val="20000"/>
            </a:spcAft>
            <a:buChar char="•"/>
          </a:pPr>
          <a:r>
            <a:rPr lang="en-GB" sz="2000" kern="1200" dirty="0"/>
            <a:t>regulators </a:t>
          </a:r>
          <a:endParaRPr lang="en-US" sz="2000" kern="1200" dirty="0"/>
        </a:p>
        <a:p>
          <a:pPr marL="228600" lvl="1" indent="-228600" algn="l" defTabSz="889000">
            <a:lnSpc>
              <a:spcPct val="90000"/>
            </a:lnSpc>
            <a:spcBef>
              <a:spcPct val="0"/>
            </a:spcBef>
            <a:spcAft>
              <a:spcPct val="20000"/>
            </a:spcAft>
            <a:buChar char="•"/>
          </a:pPr>
          <a:r>
            <a:rPr lang="en-GB" sz="2000" kern="1200" dirty="0"/>
            <a:t>Media</a:t>
          </a:r>
          <a:endParaRPr lang="en-US" sz="2000" kern="1200" dirty="0"/>
        </a:p>
        <a:p>
          <a:pPr marL="228600" lvl="1" indent="-228600" algn="l" defTabSz="889000">
            <a:lnSpc>
              <a:spcPct val="90000"/>
            </a:lnSpc>
            <a:spcBef>
              <a:spcPct val="0"/>
            </a:spcBef>
            <a:spcAft>
              <a:spcPct val="20000"/>
            </a:spcAft>
            <a:buChar char="•"/>
          </a:pPr>
          <a:r>
            <a:rPr lang="en-GB" sz="2000" kern="1200" dirty="0"/>
            <a:t>Members of the public who attend the event</a:t>
          </a:r>
          <a:endParaRPr lang="en-US" sz="2000" kern="1200" dirty="0"/>
        </a:p>
      </dsp:txBody>
      <dsp:txXfrm>
        <a:off x="0" y="1326335"/>
        <a:ext cx="11727322" cy="36750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A739E-CAA5-4366-BECD-43F80B46B823}">
      <dsp:nvSpPr>
        <dsp:cNvPr id="0" name=""/>
        <dsp:cNvSpPr/>
      </dsp:nvSpPr>
      <dsp:spPr>
        <a:xfrm>
          <a:off x="914699" y="21449"/>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D920F-C1B0-47A1-9BC2-9D7F224037C1}">
      <dsp:nvSpPr>
        <dsp:cNvPr id="0" name=""/>
        <dsp:cNvSpPr/>
      </dsp:nvSpPr>
      <dsp:spPr>
        <a:xfrm>
          <a:off x="1309575" y="416324"/>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4F0B5-AF85-4BB9-A98F-43AE61B79A7C}">
      <dsp:nvSpPr>
        <dsp:cNvPr id="0" name=""/>
        <dsp:cNvSpPr/>
      </dsp:nvSpPr>
      <dsp:spPr>
        <a:xfrm>
          <a:off x="322387"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People and organisations with a legitimate interest in the outcomes of the event are called stakeholders</a:t>
          </a:r>
        </a:p>
      </dsp:txBody>
      <dsp:txXfrm>
        <a:off x="322387" y="2451449"/>
        <a:ext cx="3037500" cy="1260900"/>
      </dsp:txXfrm>
    </dsp:sp>
    <dsp:sp modelId="{2709CD60-3E0F-424F-84C7-9C86C731E113}">
      <dsp:nvSpPr>
        <dsp:cNvPr id="0" name=""/>
        <dsp:cNvSpPr/>
      </dsp:nvSpPr>
      <dsp:spPr>
        <a:xfrm>
          <a:off x="4483762" y="21449"/>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21838-6943-4A44-979C-F4545F94D5A5}">
      <dsp:nvSpPr>
        <dsp:cNvPr id="0" name=""/>
        <dsp:cNvSpPr/>
      </dsp:nvSpPr>
      <dsp:spPr>
        <a:xfrm>
          <a:off x="4878637" y="416324"/>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E5CAE-42EB-47A6-8E46-B4712FAEA478}">
      <dsp:nvSpPr>
        <dsp:cNvPr id="0" name=""/>
        <dsp:cNvSpPr/>
      </dsp:nvSpPr>
      <dsp:spPr>
        <a:xfrm>
          <a:off x="3891450"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An event manager must be able to identify the range of stakeholders</a:t>
          </a:r>
        </a:p>
      </dsp:txBody>
      <dsp:txXfrm>
        <a:off x="3891450" y="2451449"/>
        <a:ext cx="3037500" cy="1260900"/>
      </dsp:txXfrm>
    </dsp:sp>
    <dsp:sp modelId="{DF1A4ECE-2E70-40F4-9B1B-D785B279E81F}">
      <dsp:nvSpPr>
        <dsp:cNvPr id="0" name=""/>
        <dsp:cNvSpPr/>
      </dsp:nvSpPr>
      <dsp:spPr>
        <a:xfrm>
          <a:off x="8052825" y="21449"/>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FD1C42-4EAB-402F-91DE-8010EB41094C}">
      <dsp:nvSpPr>
        <dsp:cNvPr id="0" name=""/>
        <dsp:cNvSpPr/>
      </dsp:nvSpPr>
      <dsp:spPr>
        <a:xfrm>
          <a:off x="8447700" y="416324"/>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251260-79D3-4C0E-B0CE-8FF4526445FA}">
      <dsp:nvSpPr>
        <dsp:cNvPr id="0" name=""/>
        <dsp:cNvSpPr/>
      </dsp:nvSpPr>
      <dsp:spPr>
        <a:xfrm>
          <a:off x="7460512" y="2451449"/>
          <a:ext cx="3037500" cy="126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t>An event’s success depends on the event manager balancing the expectations and needs of the various stakeholders</a:t>
          </a:r>
        </a:p>
      </dsp:txBody>
      <dsp:txXfrm>
        <a:off x="7460512" y="2451449"/>
        <a:ext cx="3037500" cy="12609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60124-7F73-4715-8415-AE042D9664A3}"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11463-165A-4817-9AEB-EF88BE06A7DF}" type="slidenum">
              <a:rPr lang="en-GB" smtClean="0"/>
              <a:t>‹#›</a:t>
            </a:fld>
            <a:endParaRPr lang="en-GB"/>
          </a:p>
        </p:txBody>
      </p:sp>
    </p:spTree>
    <p:extLst>
      <p:ext uri="{BB962C8B-B14F-4D97-AF65-F5344CB8AC3E}">
        <p14:creationId xmlns:p14="http://schemas.microsoft.com/office/powerpoint/2010/main" val="3200858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7</a:t>
            </a:fld>
            <a:endParaRPr lang="en-GB"/>
          </a:p>
        </p:txBody>
      </p:sp>
    </p:spTree>
    <p:extLst>
      <p:ext uri="{BB962C8B-B14F-4D97-AF65-F5344CB8AC3E}">
        <p14:creationId xmlns:p14="http://schemas.microsoft.com/office/powerpoint/2010/main" val="125778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11</a:t>
            </a:fld>
            <a:endParaRPr lang="en-GB"/>
          </a:p>
        </p:txBody>
      </p:sp>
    </p:spTree>
    <p:extLst>
      <p:ext uri="{BB962C8B-B14F-4D97-AF65-F5344CB8AC3E}">
        <p14:creationId xmlns:p14="http://schemas.microsoft.com/office/powerpoint/2010/main" val="3393901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23</a:t>
            </a:fld>
            <a:endParaRPr lang="en-GB"/>
          </a:p>
        </p:txBody>
      </p:sp>
    </p:spTree>
    <p:extLst>
      <p:ext uri="{BB962C8B-B14F-4D97-AF65-F5344CB8AC3E}">
        <p14:creationId xmlns:p14="http://schemas.microsoft.com/office/powerpoint/2010/main" val="454737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063445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18242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76113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224228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328464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047976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367573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302167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543371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4103970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848DBF6-E2DD-4E29-8748-E32BA7ECD43F}" type="datetimeFigureOut">
              <a:rPr lang="en-GB" smtClean="0"/>
              <a:t>03/02/2025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768812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34065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48DBF6-E2DD-4E29-8748-E32BA7ECD43F}" type="datetimeFigureOut">
              <a:rPr lang="en-GB" smtClean="0"/>
              <a:t>03/02/2025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3E6F8-3DAD-4A82-B2E8-0D088859E06F}" type="slidenum">
              <a:rPr lang="en-GB" smtClean="0"/>
              <a:t>‹#›</a:t>
            </a:fld>
            <a:endParaRPr lang="en-GB"/>
          </a:p>
        </p:txBody>
      </p:sp>
    </p:spTree>
    <p:extLst>
      <p:ext uri="{BB962C8B-B14F-4D97-AF65-F5344CB8AC3E}">
        <p14:creationId xmlns:p14="http://schemas.microsoft.com/office/powerpoint/2010/main" val="126690381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lib.vt.edu/fundamentalsofbusiness3e/chapter/chapter-2-the-foundations-of-business/"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4.xml"/><Relationship Id="rId1" Type="http://schemas.openxmlformats.org/officeDocument/2006/relationships/video" Target="https://www.youtube.com/embed/c7jWzBsd738?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I1xfLi__ZkE?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bc.co.uk/news/uk-19201329"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1lfDqo5k1Yk?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4.xml"/><Relationship Id="rId1" Type="http://schemas.openxmlformats.org/officeDocument/2006/relationships/video" Target="https://www.youtube.com/embed/Ve01jsj5C_M?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thepurpleguide.co.uk/" TargetMode="External"/><Relationship Id="rId3" Type="http://schemas.openxmlformats.org/officeDocument/2006/relationships/hyperlink" Target="https://www.emerald.com/insight/publication/issn/0957-4093" TargetMode="External"/><Relationship Id="rId7" Type="http://schemas.openxmlformats.org/officeDocument/2006/relationships/hyperlink" Target="https://sgsa.org.uk/greenguide/" TargetMode="External"/><Relationship Id="rId2" Type="http://schemas.openxmlformats.org/officeDocument/2006/relationships/hyperlink" Target="https://www.emerald.com/insight/search?q=Andreas%20Otto" TargetMode="External"/><Relationship Id="rId1" Type="http://schemas.openxmlformats.org/officeDocument/2006/relationships/slideLayout" Target="../slideLayouts/slideLayout6.xml"/><Relationship Id="rId6" Type="http://schemas.openxmlformats.org/officeDocument/2006/relationships/hyperlink" Target="https://www.tandfonline.com/doi/full/10.1080/14616688.2023.2270958" TargetMode="External"/><Relationship Id="rId5" Type="http://schemas.openxmlformats.org/officeDocument/2006/relationships/hyperlink" Target="https://researchonline.gcu.ac.uk/en/publications/how-do-supplier-relationships-contribute-to-success-in-conference" TargetMode="External"/><Relationship Id="rId4" Type="http://schemas.openxmlformats.org/officeDocument/2006/relationships/hyperlink" Target="https://www.academia.edu/41778505/ASSESSING_SUPPLY_CHAIN_VULNERABILITIES_IN_EVENT_MANAGEMENT_IN_THE_MEDIA_INDUSTRY_IN_GHANA_A_CASE_OF_A_MULTIMEDIA_STATION"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thepurpleguide.co.uk/" TargetMode="External"/><Relationship Id="rId2" Type="http://schemas.openxmlformats.org/officeDocument/2006/relationships/hyperlink" Target="https://sgsa.org.uk/greenguide/" TargetMode="Externa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3" Type="http://schemas.openxmlformats.org/officeDocument/2006/relationships/hyperlink" Target="https://www.thepurpleguide.co.uk/" TargetMode="External"/><Relationship Id="rId2" Type="http://schemas.openxmlformats.org/officeDocument/2006/relationships/hyperlink" Target="https://sgsa.org.uk/greenguide/" TargetMode="External"/><Relationship Id="rId1" Type="http://schemas.openxmlformats.org/officeDocument/2006/relationships/slideLayout" Target="../slideLayouts/slideLayout2.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ED25-6C11-428B-82AB-39DB932FD77C}"/>
              </a:ext>
            </a:extLst>
          </p:cNvPr>
          <p:cNvSpPr>
            <a:spLocks noGrp="1"/>
          </p:cNvSpPr>
          <p:nvPr>
            <p:ph type="title"/>
          </p:nvPr>
        </p:nvSpPr>
        <p:spPr>
          <a:xfrm>
            <a:off x="969264" y="4535424"/>
            <a:ext cx="5248656" cy="1591056"/>
          </a:xfrm>
        </p:spPr>
        <p:txBody>
          <a:bodyPr anchor="t">
            <a:normAutofit/>
          </a:bodyPr>
          <a:lstStyle/>
          <a:p>
            <a:r>
              <a:rPr lang="en-GB" sz="3400" b="1" dirty="0">
                <a:latin typeface="Arial" panose="020B0604020202020204" pitchFamily="34" charset="0"/>
                <a:ea typeface="Times New Roman" panose="02020603050405020304" pitchFamily="18" charset="0"/>
                <a:cs typeface="Calibri" panose="020F0502020204030204" pitchFamily="34" charset="0"/>
              </a:rPr>
              <a:t>Operations management </a:t>
            </a:r>
            <a:br>
              <a:rPr lang="en-GB" sz="3400" b="1" dirty="0">
                <a:latin typeface="Arial" panose="020B0604020202020204" pitchFamily="34" charset="0"/>
                <a:ea typeface="Times New Roman" panose="02020603050405020304" pitchFamily="18" charset="0"/>
                <a:cs typeface="Calibri" panose="020F0502020204030204" pitchFamily="34" charset="0"/>
              </a:rPr>
            </a:br>
            <a:r>
              <a:rPr lang="en-GB" sz="3400" b="1" dirty="0">
                <a:latin typeface="Arial" panose="020B0604020202020204" pitchFamily="34" charset="0"/>
                <a:ea typeface="Times New Roman" panose="02020603050405020304" pitchFamily="18" charset="0"/>
                <a:cs typeface="Calibri" panose="020F0502020204030204" pitchFamily="34" charset="0"/>
              </a:rPr>
              <a:t>Stakeholders &amp; supply chains for events</a:t>
            </a:r>
            <a:endParaRPr lang="en-GB" sz="3400" dirty="0"/>
          </a:p>
        </p:txBody>
      </p:sp>
      <p:sp>
        <p:nvSpPr>
          <p:cNvPr id="3" name="Content Placeholder 2">
            <a:extLst>
              <a:ext uri="{FF2B5EF4-FFF2-40B4-BE49-F238E27FC236}">
                <a16:creationId xmlns:a16="http://schemas.microsoft.com/office/drawing/2014/main" id="{1C0554C0-8CE1-47EC-93E3-39DAFA2A2BB0}"/>
              </a:ext>
            </a:extLst>
          </p:cNvPr>
          <p:cNvSpPr>
            <a:spLocks noGrp="1"/>
          </p:cNvSpPr>
          <p:nvPr>
            <p:ph idx="1"/>
          </p:nvPr>
        </p:nvSpPr>
        <p:spPr>
          <a:xfrm>
            <a:off x="7856540" y="4881205"/>
            <a:ext cx="4498848" cy="1618488"/>
          </a:xfrm>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cs typeface="Calibri" panose="020F0502020204030204" pitchFamily="34" charset="0"/>
              </a:rPr>
              <a: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r>
              <a:rPr lang="en-GB" sz="2000" dirty="0"/>
              <a:t>Week 2</a:t>
            </a:r>
          </a:p>
          <a:p>
            <a:pPr marL="0" indent="0">
              <a:buNone/>
            </a:pPr>
            <a:endParaRPr lang="en-GB" sz="2000" dirty="0"/>
          </a:p>
        </p:txBody>
      </p:sp>
      <p:pic>
        <p:nvPicPr>
          <p:cNvPr id="6" name="Picture 5">
            <a:extLst>
              <a:ext uri="{FF2B5EF4-FFF2-40B4-BE49-F238E27FC236}">
                <a16:creationId xmlns:a16="http://schemas.microsoft.com/office/drawing/2014/main" id="{D8D37281-F303-4FF1-8618-DF7C76E515C9}"/>
              </a:ext>
            </a:extLst>
          </p:cNvPr>
          <p:cNvPicPr>
            <a:picLocks noChangeAspect="1"/>
          </p:cNvPicPr>
          <p:nvPr/>
        </p:nvPicPr>
        <p:blipFill rotWithShape="1">
          <a:blip r:embed="rId2"/>
          <a:srcRect l="4187" r="18432"/>
          <a:stretch/>
        </p:blipFill>
        <p:spPr>
          <a:xfrm>
            <a:off x="20" y="10"/>
            <a:ext cx="4571980" cy="4224518"/>
          </a:xfrm>
          <a:prstGeom prst="rect">
            <a:avLst/>
          </a:prstGeom>
        </p:spPr>
      </p:pic>
      <p:pic>
        <p:nvPicPr>
          <p:cNvPr id="4" name="Picture 3">
            <a:extLst>
              <a:ext uri="{FF2B5EF4-FFF2-40B4-BE49-F238E27FC236}">
                <a16:creationId xmlns:a16="http://schemas.microsoft.com/office/drawing/2014/main" id="{CC8F0943-B4FC-4915-88F8-10710AE10712}"/>
              </a:ext>
            </a:extLst>
          </p:cNvPr>
          <p:cNvPicPr>
            <a:picLocks noChangeAspect="1"/>
          </p:cNvPicPr>
          <p:nvPr/>
        </p:nvPicPr>
        <p:blipFill rotWithShape="1">
          <a:blip r:embed="rId3"/>
          <a:srcRect l="13468" r="16565" b="1"/>
          <a:stretch/>
        </p:blipFill>
        <p:spPr>
          <a:xfrm>
            <a:off x="4657344" y="10"/>
            <a:ext cx="7534656" cy="4226709"/>
          </a:xfrm>
          <a:prstGeom prst="rect">
            <a:avLst/>
          </a:prstGeom>
        </p:spPr>
      </p:pic>
    </p:spTree>
    <p:extLst>
      <p:ext uri="{BB962C8B-B14F-4D97-AF65-F5344CB8AC3E}">
        <p14:creationId xmlns:p14="http://schemas.microsoft.com/office/powerpoint/2010/main" val="2268532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51A9F5-D8FA-494B-9A56-5AD5EBD9E371}"/>
              </a:ext>
            </a:extLst>
          </p:cNvPr>
          <p:cNvSpPr>
            <a:spLocks noGrp="1"/>
          </p:cNvSpPr>
          <p:nvPr>
            <p:ph type="title"/>
          </p:nvPr>
        </p:nvSpPr>
        <p:spPr>
          <a:xfrm>
            <a:off x="80466" y="116527"/>
            <a:ext cx="10515600" cy="1325563"/>
          </a:xfrm>
        </p:spPr>
        <p:txBody>
          <a:bodyPr vert="horz" lIns="91440" tIns="45720" rIns="91440" bIns="45720" rtlCol="0" anchor="ctr">
            <a:normAutofit/>
          </a:bodyPr>
          <a:lstStyle/>
          <a:p>
            <a:r>
              <a:rPr lang="en-US" b="1" kern="1200" dirty="0"/>
              <a:t>Stakeholders &amp; supplier chains   </a:t>
            </a:r>
          </a:p>
        </p:txBody>
      </p:sp>
      <p:pic>
        <p:nvPicPr>
          <p:cNvPr id="3" name="Picture 2" descr="Chart, bubble chart&#10;&#10;Description automatically generated">
            <a:extLst>
              <a:ext uri="{FF2B5EF4-FFF2-40B4-BE49-F238E27FC236}">
                <a16:creationId xmlns:a16="http://schemas.microsoft.com/office/drawing/2014/main" id="{39049943-3509-6804-92C9-2C689F8DC3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92731" y="1198575"/>
            <a:ext cx="5325825" cy="4562457"/>
          </a:xfrm>
          <a:prstGeom prst="rect">
            <a:avLst/>
          </a:prstGeom>
          <a:noFill/>
        </p:spPr>
      </p:pic>
    </p:spTree>
    <p:extLst>
      <p:ext uri="{BB962C8B-B14F-4D97-AF65-F5344CB8AC3E}">
        <p14:creationId xmlns:p14="http://schemas.microsoft.com/office/powerpoint/2010/main" val="3682374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Stakeholder Management</a:t>
            </a:r>
            <a:br>
              <a:rPr lang="en-GB" dirty="0"/>
            </a:br>
            <a:endParaRPr lang="en-GB" dirty="0"/>
          </a:p>
        </p:txBody>
      </p:sp>
      <p:sp>
        <p:nvSpPr>
          <p:cNvPr id="3" name="Content Placeholder 2"/>
          <p:cNvSpPr>
            <a:spLocks noGrp="1"/>
          </p:cNvSpPr>
          <p:nvPr>
            <p:ph sz="half" idx="1"/>
          </p:nvPr>
        </p:nvSpPr>
        <p:spPr>
          <a:xfrm>
            <a:off x="120181" y="1377630"/>
            <a:ext cx="5181600" cy="4351338"/>
          </a:xfrm>
        </p:spPr>
        <p:txBody>
          <a:bodyPr>
            <a:normAutofit lnSpcReduction="10000"/>
          </a:bodyPr>
          <a:lstStyle/>
          <a:p>
            <a:r>
              <a:rPr lang="en-GB" dirty="0"/>
              <a:t>Stakeholder theory in the management of events is all about considering the interests of all individuals and groups affected by an event, rather than just focusing on profits or organizational goals. </a:t>
            </a:r>
          </a:p>
          <a:p>
            <a:r>
              <a:rPr lang="en-GB" dirty="0"/>
              <a:t>It emphasises balancing the needs of multiple stakeholders to ensure the event is successful and sustainable.</a:t>
            </a:r>
          </a:p>
        </p:txBody>
      </p:sp>
      <p:pic>
        <p:nvPicPr>
          <p:cNvPr id="7" name="Online Media 6" title="What is Stakeholder Management? [+ STAKEHOLDER MANAGEMENT STATEGY]">
            <a:hlinkClick r:id="" action="ppaction://media"/>
            <a:extLst>
              <a:ext uri="{FF2B5EF4-FFF2-40B4-BE49-F238E27FC236}">
                <a16:creationId xmlns:a16="http://schemas.microsoft.com/office/drawing/2014/main" id="{96387EDB-00E2-27E7-F4C0-152F2C087AFD}"/>
              </a:ext>
            </a:extLst>
          </p:cNvPr>
          <p:cNvPicPr>
            <a:picLocks noRot="1" noChangeAspect="1"/>
          </p:cNvPicPr>
          <p:nvPr>
            <a:videoFile r:link="rId1"/>
          </p:nvPr>
        </p:nvPicPr>
        <p:blipFill>
          <a:blip r:embed="rId3"/>
          <a:stretch>
            <a:fillRect/>
          </a:stretch>
        </p:blipFill>
        <p:spPr>
          <a:xfrm>
            <a:off x="5590728" y="1540365"/>
            <a:ext cx="5763072" cy="3924731"/>
          </a:xfrm>
          <a:prstGeom prst="rect">
            <a:avLst/>
          </a:prstGeom>
          <a:noFill/>
        </p:spPr>
      </p:pic>
    </p:spTree>
    <p:extLst>
      <p:ext uri="{BB962C8B-B14F-4D97-AF65-F5344CB8AC3E}">
        <p14:creationId xmlns:p14="http://schemas.microsoft.com/office/powerpoint/2010/main" val="298416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7"/>
                </p:tgtEl>
              </p:cMediaNode>
            </p:video>
            <p:seq concurrent="1" nextAc="seek">
              <p:cTn id="16" restart="whenNotActive" fill="hold" evtFilter="cancelBubble" nodeType="interactiveSeq">
                <p:stCondLst>
                  <p:cond evt="onClick" delay="0">
                    <p:tgtEl>
                      <p:spTgt spid="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BF882-96D8-F133-B561-24F95580B65D}"/>
              </a:ext>
            </a:extLst>
          </p:cNvPr>
          <p:cNvSpPr>
            <a:spLocks noGrp="1"/>
          </p:cNvSpPr>
          <p:nvPr>
            <p:ph type="title"/>
          </p:nvPr>
        </p:nvSpPr>
        <p:spPr>
          <a:xfrm>
            <a:off x="104503" y="65315"/>
            <a:ext cx="11249297" cy="1012371"/>
          </a:xfrm>
        </p:spPr>
        <p:txBody>
          <a:bodyPr>
            <a:normAutofit fontScale="90000"/>
          </a:bodyPr>
          <a:lstStyle/>
          <a:p>
            <a:r>
              <a:rPr lang="en-GB" sz="4000" b="1" dirty="0"/>
              <a:t>Key Concepts of Stakeholder Theory in Event Management</a:t>
            </a:r>
            <a:br>
              <a:rPr lang="en-GB" b="1" dirty="0"/>
            </a:br>
            <a:endParaRPr lang="en-GB" dirty="0"/>
          </a:p>
        </p:txBody>
      </p:sp>
      <p:sp>
        <p:nvSpPr>
          <p:cNvPr id="3" name="Content Placeholder 2">
            <a:extLst>
              <a:ext uri="{FF2B5EF4-FFF2-40B4-BE49-F238E27FC236}">
                <a16:creationId xmlns:a16="http://schemas.microsoft.com/office/drawing/2014/main" id="{A7E1F6AC-E7C6-2CD4-BD87-E6D8554D4735}"/>
              </a:ext>
            </a:extLst>
          </p:cNvPr>
          <p:cNvSpPr>
            <a:spLocks noGrp="1"/>
          </p:cNvSpPr>
          <p:nvPr>
            <p:ph idx="1"/>
          </p:nvPr>
        </p:nvSpPr>
        <p:spPr>
          <a:xfrm>
            <a:off x="104503" y="594360"/>
            <a:ext cx="11893731" cy="5582603"/>
          </a:xfrm>
        </p:spPr>
        <p:txBody>
          <a:bodyPr>
            <a:normAutofit fontScale="62500" lnSpcReduction="20000"/>
          </a:bodyPr>
          <a:lstStyle/>
          <a:p>
            <a:pPr>
              <a:buFont typeface="+mj-lt"/>
              <a:buAutoNum type="arabicPeriod"/>
            </a:pPr>
            <a:r>
              <a:rPr lang="en-GB" b="1" dirty="0"/>
              <a:t>Who Are the Stakeholders? - </a:t>
            </a:r>
            <a:r>
              <a:rPr lang="en-GB" dirty="0"/>
              <a:t>Stakeholders in an event can include:</a:t>
            </a:r>
          </a:p>
          <a:p>
            <a:pPr lvl="1">
              <a:lnSpc>
                <a:spcPct val="120000"/>
              </a:lnSpc>
            </a:pPr>
            <a:r>
              <a:rPr lang="en-GB" b="1" dirty="0"/>
              <a:t>Primary stakeholders</a:t>
            </a:r>
            <a:r>
              <a:rPr lang="en-GB" dirty="0"/>
              <a:t>: Directly involved in or affected by the event (e.g., attendees, sponsors, performers, vendors, employees).</a:t>
            </a:r>
          </a:p>
          <a:p>
            <a:pPr lvl="1">
              <a:lnSpc>
                <a:spcPct val="120000"/>
              </a:lnSpc>
            </a:pPr>
            <a:r>
              <a:rPr lang="en-GB" b="1" dirty="0"/>
              <a:t>Secondary stakeholders</a:t>
            </a:r>
            <a:r>
              <a:rPr lang="en-GB" dirty="0"/>
              <a:t>: Indirectly affected or influencing the event (e.g., local communities, government agencies, media, environmental groups).</a:t>
            </a:r>
          </a:p>
          <a:p>
            <a:pPr>
              <a:buFont typeface="+mj-lt"/>
              <a:buAutoNum type="arabicPeriod"/>
            </a:pPr>
            <a:r>
              <a:rPr lang="en-GB" b="1" dirty="0"/>
              <a:t>Balancing Stakeholder Interests</a:t>
            </a:r>
            <a:endParaRPr lang="en-GB" dirty="0"/>
          </a:p>
          <a:p>
            <a:pPr lvl="1">
              <a:lnSpc>
                <a:spcPct val="120000"/>
              </a:lnSpc>
            </a:pPr>
            <a:r>
              <a:rPr lang="en-GB" dirty="0"/>
              <a:t>Successful event management requires understanding and addressing different stakeholder needs.</a:t>
            </a:r>
          </a:p>
          <a:p>
            <a:pPr lvl="1">
              <a:lnSpc>
                <a:spcPct val="120000"/>
              </a:lnSpc>
            </a:pPr>
            <a:r>
              <a:rPr lang="en-GB" dirty="0"/>
              <a:t>For example, sponsors seek brand exposure, while attendees want a memorable experience. A well-managed event ensures both are satisfied.</a:t>
            </a:r>
          </a:p>
          <a:p>
            <a:pPr>
              <a:buFont typeface="+mj-lt"/>
              <a:buAutoNum type="arabicPeriod"/>
            </a:pPr>
            <a:r>
              <a:rPr lang="en-GB" b="1" dirty="0"/>
              <a:t>Stakeholder Engagement &amp; Communication</a:t>
            </a:r>
            <a:endParaRPr lang="en-GB" dirty="0"/>
          </a:p>
          <a:p>
            <a:pPr lvl="1"/>
            <a:r>
              <a:rPr lang="en-GB" dirty="0"/>
              <a:t>Event organizers must establish clear communication channels with stakeholders.</a:t>
            </a:r>
          </a:p>
          <a:p>
            <a:pPr lvl="1"/>
            <a:r>
              <a:rPr lang="en-GB" dirty="0"/>
              <a:t>Engagement strategies include meetings, surveys, social media interactions, and collaboration.</a:t>
            </a:r>
          </a:p>
          <a:p>
            <a:pPr>
              <a:buFont typeface="+mj-lt"/>
              <a:buAutoNum type="arabicPeriod"/>
            </a:pPr>
            <a:r>
              <a:rPr lang="en-GB" b="1" dirty="0"/>
              <a:t>Sustainability &amp; Ethical Considerations</a:t>
            </a:r>
            <a:endParaRPr lang="en-GB" dirty="0"/>
          </a:p>
          <a:p>
            <a:pPr lvl="1"/>
            <a:r>
              <a:rPr lang="en-GB" dirty="0"/>
              <a:t>Events impact society and the environment, so stakeholder theory encourages ethical decision-making.</a:t>
            </a:r>
          </a:p>
          <a:p>
            <a:pPr lvl="1"/>
            <a:r>
              <a:rPr lang="en-GB" dirty="0"/>
              <a:t>Example: A music festival implementing eco-friendly policies to meet environmental group expectations and local regulations.</a:t>
            </a:r>
          </a:p>
          <a:p>
            <a:pPr>
              <a:buFont typeface="+mj-lt"/>
              <a:buAutoNum type="arabicPeriod"/>
            </a:pPr>
            <a:r>
              <a:rPr lang="en-GB" b="1" dirty="0"/>
              <a:t>Conflict Management</a:t>
            </a:r>
            <a:endParaRPr lang="en-GB" dirty="0"/>
          </a:p>
          <a:p>
            <a:pPr lvl="1"/>
            <a:r>
              <a:rPr lang="en-GB" dirty="0"/>
              <a:t>Different stakeholders may have conflicting interests.</a:t>
            </a:r>
          </a:p>
          <a:p>
            <a:pPr lvl="1"/>
            <a:r>
              <a:rPr lang="en-GB" dirty="0"/>
              <a:t>Effective negotiation and compromise ensure the event remains beneficial for all.</a:t>
            </a:r>
          </a:p>
          <a:p>
            <a:pPr lvl="1"/>
            <a:r>
              <a:rPr lang="en-GB" dirty="0"/>
              <a:t>Example: Managing noise complaints from local residents while ensuring a great concert experience for attendees.</a:t>
            </a:r>
          </a:p>
          <a:p>
            <a:pPr>
              <a:lnSpc>
                <a:spcPct val="120000"/>
              </a:lnSpc>
              <a:buFont typeface="+mj-lt"/>
              <a:buAutoNum type="arabicPeriod"/>
            </a:pPr>
            <a:r>
              <a:rPr lang="en-GB" b="1" dirty="0"/>
              <a:t>Long-Term Relationship Building : </a:t>
            </a:r>
            <a:r>
              <a:rPr lang="en-GB" sz="2400" dirty="0"/>
              <a:t>Events that consider stakeholders’ needs build trust and positive relationships, leading to future support and sustainability.</a:t>
            </a:r>
          </a:p>
          <a:p>
            <a:endParaRPr lang="en-GB" dirty="0"/>
          </a:p>
        </p:txBody>
      </p:sp>
    </p:spTree>
    <p:extLst>
      <p:ext uri="{BB962C8B-B14F-4D97-AF65-F5344CB8AC3E}">
        <p14:creationId xmlns:p14="http://schemas.microsoft.com/office/powerpoint/2010/main" val="82816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5" end="1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990599"/>
            <a:ext cx="9906000" cy="685800"/>
          </a:xfrm>
        </p:spPr>
        <p:txBody>
          <a:bodyPr anchor="t">
            <a:normAutofit fontScale="90000"/>
          </a:bodyPr>
          <a:lstStyle/>
          <a:p>
            <a:r>
              <a:rPr lang="en-GB" sz="3600" b="1" dirty="0"/>
              <a:t>Classification of Stakeholders</a:t>
            </a:r>
            <a:br>
              <a:rPr lang="en-GB" sz="1900" dirty="0"/>
            </a:br>
            <a:endParaRPr lang="en-GB" sz="1900" dirty="0"/>
          </a:p>
        </p:txBody>
      </p:sp>
      <p:graphicFrame>
        <p:nvGraphicFramePr>
          <p:cNvPr id="5" name="Content Placeholder 2">
            <a:extLst>
              <a:ext uri="{FF2B5EF4-FFF2-40B4-BE49-F238E27FC236}">
                <a16:creationId xmlns:a16="http://schemas.microsoft.com/office/drawing/2014/main" id="{45806C19-D1BA-CA70-5D34-B195449C8A4F}"/>
              </a:ext>
            </a:extLst>
          </p:cNvPr>
          <p:cNvGraphicFramePr>
            <a:graphicFrameLocks noGrp="1"/>
          </p:cNvGraphicFramePr>
          <p:nvPr>
            <p:ph idx="1"/>
            <p:extLst>
              <p:ext uri="{D42A27DB-BD31-4B8C-83A1-F6EECF244321}">
                <p14:modId xmlns:p14="http://schemas.microsoft.com/office/powerpoint/2010/main" val="219436514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927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sz="4100" b="1" dirty="0"/>
              <a:t>Stakeholder theory to the management of events</a:t>
            </a:r>
            <a:br>
              <a:rPr lang="en-GB" sz="4100" dirty="0"/>
            </a:br>
            <a:endParaRPr lang="en-GB" sz="4100" dirty="0"/>
          </a:p>
        </p:txBody>
      </p:sp>
      <p:sp>
        <p:nvSpPr>
          <p:cNvPr id="3" name="Content Placeholder 2"/>
          <p:cNvSpPr>
            <a:spLocks noGrp="1"/>
          </p:cNvSpPr>
          <p:nvPr>
            <p:ph sz="half" idx="1"/>
          </p:nvPr>
        </p:nvSpPr>
        <p:spPr>
          <a:xfrm>
            <a:off x="838199" y="1360074"/>
            <a:ext cx="7729497" cy="4816889"/>
          </a:xfrm>
        </p:spPr>
        <p:txBody>
          <a:bodyPr>
            <a:normAutofit/>
          </a:bodyPr>
          <a:lstStyle/>
          <a:p>
            <a:pPr>
              <a:lnSpc>
                <a:spcPct val="100000"/>
              </a:lnSpc>
            </a:pPr>
            <a:r>
              <a:rPr lang="en-GB" sz="2400" dirty="0"/>
              <a:t>“… the organisation is a system of </a:t>
            </a:r>
            <a:r>
              <a:rPr lang="en-GB" sz="2400" b="1" dirty="0"/>
              <a:t>stakeholder groups </a:t>
            </a:r>
            <a:r>
              <a:rPr lang="en-GB" sz="2400" dirty="0"/>
              <a:t>and a failure to retain their participation will result in the failure of the enterprise”.</a:t>
            </a:r>
          </a:p>
          <a:p>
            <a:pPr>
              <a:lnSpc>
                <a:spcPct val="100000"/>
              </a:lnSpc>
            </a:pPr>
            <a:r>
              <a:rPr lang="en-GB" sz="2400" dirty="0"/>
              <a:t>Event management is </a:t>
            </a:r>
            <a:r>
              <a:rPr lang="en-GB" sz="2400" b="1" dirty="0"/>
              <a:t>a strategic process</a:t>
            </a:r>
            <a:r>
              <a:rPr lang="en-GB" sz="2400" dirty="0"/>
              <a:t>, differing from other organisational contexts in terms of the limited time-spans of events.</a:t>
            </a:r>
          </a:p>
          <a:p>
            <a:pPr>
              <a:lnSpc>
                <a:spcPct val="100000"/>
              </a:lnSpc>
            </a:pPr>
            <a:r>
              <a:rPr lang="en-GB" sz="2400" dirty="0"/>
              <a:t>In managing successful events, it is essential </a:t>
            </a:r>
            <a:r>
              <a:rPr lang="en-GB" sz="2400" b="1" dirty="0"/>
              <a:t>to engage event stakeholders throughout the event planning process </a:t>
            </a:r>
            <a:r>
              <a:rPr lang="en-GB" sz="2400" dirty="0"/>
              <a:t>to gain community satisfaction and support for the event: resulting in competitive advantage. (Bladen et al 2012)</a:t>
            </a:r>
          </a:p>
        </p:txBody>
      </p:sp>
      <p:pic>
        <p:nvPicPr>
          <p:cNvPr id="4" name="Picture 3">
            <a:extLst>
              <a:ext uri="{FF2B5EF4-FFF2-40B4-BE49-F238E27FC236}">
                <a16:creationId xmlns:a16="http://schemas.microsoft.com/office/drawing/2014/main" id="{E6D4AE52-592D-8499-03A5-D7AA58B431AE}"/>
              </a:ext>
            </a:extLst>
          </p:cNvPr>
          <p:cNvPicPr>
            <a:picLocks noChangeAspect="1"/>
          </p:cNvPicPr>
          <p:nvPr/>
        </p:nvPicPr>
        <p:blipFill>
          <a:blip r:embed="rId2"/>
          <a:stretch>
            <a:fillRect/>
          </a:stretch>
        </p:blipFill>
        <p:spPr>
          <a:xfrm>
            <a:off x="8845995" y="1253331"/>
            <a:ext cx="3045936" cy="4351338"/>
          </a:xfrm>
          <a:prstGeom prst="rect">
            <a:avLst/>
          </a:prstGeom>
          <a:noFill/>
        </p:spPr>
      </p:pic>
    </p:spTree>
    <p:extLst>
      <p:ext uri="{BB962C8B-B14F-4D97-AF65-F5344CB8AC3E}">
        <p14:creationId xmlns:p14="http://schemas.microsoft.com/office/powerpoint/2010/main" val="4070984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2A37255-327F-C939-474D-AA1C0BA119F9}"/>
              </a:ext>
            </a:extLst>
          </p:cNvPr>
          <p:cNvSpPr>
            <a:spLocks noGrp="1"/>
          </p:cNvSpPr>
          <p:nvPr>
            <p:ph type="title"/>
          </p:nvPr>
        </p:nvSpPr>
        <p:spPr>
          <a:xfrm>
            <a:off x="133941" y="109548"/>
            <a:ext cx="2898914" cy="1325563"/>
          </a:xfrm>
        </p:spPr>
        <p:txBody>
          <a:bodyPr>
            <a:normAutofit fontScale="90000"/>
          </a:bodyPr>
          <a:lstStyle/>
          <a:p>
            <a:r>
              <a:rPr lang="en-GB" sz="4400" kern="1200" dirty="0">
                <a:solidFill>
                  <a:schemeClr val="tx1"/>
                </a:solidFill>
                <a:latin typeface="+mj-lt"/>
                <a:ea typeface="+mj-ea"/>
                <a:cs typeface="+mj-cs"/>
              </a:rPr>
              <a:t>Stakeholders</a:t>
            </a:r>
            <a:br>
              <a:rPr lang="en-GB" sz="4400" kern="1200" dirty="0">
                <a:solidFill>
                  <a:schemeClr val="tx1"/>
                </a:solidFill>
                <a:latin typeface="+mj-lt"/>
                <a:ea typeface="+mj-ea"/>
                <a:cs typeface="+mj-cs"/>
              </a:rPr>
            </a:br>
            <a:endParaRPr lang="en-US" dirty="0"/>
          </a:p>
        </p:txBody>
      </p:sp>
      <p:graphicFrame>
        <p:nvGraphicFramePr>
          <p:cNvPr id="6" name="Content Placeholder 2">
            <a:extLst>
              <a:ext uri="{FF2B5EF4-FFF2-40B4-BE49-F238E27FC236}">
                <a16:creationId xmlns:a16="http://schemas.microsoft.com/office/drawing/2014/main" id="{21F84879-C04C-8D7C-3DDB-37D05EEC5840}"/>
              </a:ext>
            </a:extLst>
          </p:cNvPr>
          <p:cNvGraphicFramePr>
            <a:graphicFrameLocks noGrp="1"/>
          </p:cNvGraphicFramePr>
          <p:nvPr>
            <p:ph idx="1"/>
            <p:extLst>
              <p:ext uri="{D42A27DB-BD31-4B8C-83A1-F6EECF244321}">
                <p14:modId xmlns:p14="http://schemas.microsoft.com/office/powerpoint/2010/main" val="843426646"/>
              </p:ext>
            </p:extLst>
          </p:nvPr>
        </p:nvGraphicFramePr>
        <p:xfrm>
          <a:off x="252961" y="772329"/>
          <a:ext cx="11727322" cy="5004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286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3000" y="990599"/>
            <a:ext cx="9906000" cy="685800"/>
          </a:xfrm>
        </p:spPr>
        <p:txBody>
          <a:bodyPr anchor="t">
            <a:normAutofit/>
          </a:bodyPr>
          <a:lstStyle/>
          <a:p>
            <a:r>
              <a:rPr lang="en-AU" altLang="en-US" sz="4000" b="1"/>
              <a:t>Stakeholders in events</a:t>
            </a:r>
          </a:p>
        </p:txBody>
      </p:sp>
      <p:graphicFrame>
        <p:nvGraphicFramePr>
          <p:cNvPr id="7173" name="Rectangle 3">
            <a:extLst>
              <a:ext uri="{FF2B5EF4-FFF2-40B4-BE49-F238E27FC236}">
                <a16:creationId xmlns:a16="http://schemas.microsoft.com/office/drawing/2014/main" id="{4EEFE6E1-BD5C-1C13-4C04-C23E471774E4}"/>
              </a:ext>
            </a:extLst>
          </p:cNvPr>
          <p:cNvGraphicFramePr>
            <a:graphicFrameLocks noGrp="1"/>
          </p:cNvGraphicFramePr>
          <p:nvPr>
            <p:ph idx="1"/>
            <p:extLst>
              <p:ext uri="{D42A27DB-BD31-4B8C-83A1-F6EECF244321}">
                <p14:modId xmlns:p14="http://schemas.microsoft.com/office/powerpoint/2010/main" val="2416181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099586"/>
      </p:ext>
    </p:extLst>
  </p:cSld>
  <p:clrMapOvr>
    <a:masterClrMapping/>
  </p:clrMapOvr>
  <p:transition>
    <p:blinds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8CC4A-F94A-DC80-83D9-594D4962D07D}"/>
              </a:ext>
            </a:extLst>
          </p:cNvPr>
          <p:cNvSpPr>
            <a:spLocks noGrp="1"/>
          </p:cNvSpPr>
          <p:nvPr>
            <p:ph type="title"/>
          </p:nvPr>
        </p:nvSpPr>
        <p:spPr>
          <a:xfrm>
            <a:off x="60960" y="123462"/>
            <a:ext cx="10515600" cy="869315"/>
          </a:xfrm>
        </p:spPr>
        <p:txBody>
          <a:bodyPr/>
          <a:lstStyle/>
          <a:p>
            <a:r>
              <a:rPr lang="en-GB" b="1" dirty="0"/>
              <a:t>Practical Application in Event Management</a:t>
            </a:r>
          </a:p>
        </p:txBody>
      </p:sp>
      <p:sp>
        <p:nvSpPr>
          <p:cNvPr id="3" name="Content Placeholder 2">
            <a:extLst>
              <a:ext uri="{FF2B5EF4-FFF2-40B4-BE49-F238E27FC236}">
                <a16:creationId xmlns:a16="http://schemas.microsoft.com/office/drawing/2014/main" id="{C880B470-171B-8AB6-C393-19FB32B0DB29}"/>
              </a:ext>
            </a:extLst>
          </p:cNvPr>
          <p:cNvSpPr>
            <a:spLocks noGrp="1"/>
          </p:cNvSpPr>
          <p:nvPr>
            <p:ph idx="1"/>
          </p:nvPr>
        </p:nvSpPr>
        <p:spPr>
          <a:xfrm>
            <a:off x="60960" y="1299754"/>
            <a:ext cx="11236234" cy="4583294"/>
          </a:xfrm>
        </p:spPr>
        <p:txBody>
          <a:bodyPr/>
          <a:lstStyle/>
          <a:p>
            <a:r>
              <a:rPr lang="en-GB" b="1" dirty="0"/>
              <a:t>Corporate Events </a:t>
            </a:r>
            <a:r>
              <a:rPr lang="en-GB" dirty="0"/>
              <a:t>: Balancing employee experience, company branding, and budget constraints.</a:t>
            </a:r>
          </a:p>
          <a:p>
            <a:r>
              <a:rPr lang="en-GB" b="1" dirty="0"/>
              <a:t>Sports Events</a:t>
            </a:r>
            <a:r>
              <a:rPr lang="en-GB" dirty="0"/>
              <a:t>: Ensuring fans, athletes, sponsors, and broadcasters are all satisfied.</a:t>
            </a:r>
          </a:p>
          <a:p>
            <a:r>
              <a:rPr lang="en-GB" b="1" dirty="0"/>
              <a:t>Festivals &amp; Public Events</a:t>
            </a:r>
            <a:r>
              <a:rPr lang="en-GB" dirty="0"/>
              <a:t>: Addressing the needs of local businesses, city authorities, and attendees.</a:t>
            </a:r>
          </a:p>
        </p:txBody>
      </p:sp>
    </p:spTree>
    <p:extLst>
      <p:ext uri="{BB962C8B-B14F-4D97-AF65-F5344CB8AC3E}">
        <p14:creationId xmlns:p14="http://schemas.microsoft.com/office/powerpoint/2010/main" val="410214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81C7D-53A0-208F-D043-8B8E633C4C7B}"/>
              </a:ext>
            </a:extLst>
          </p:cNvPr>
          <p:cNvSpPr>
            <a:spLocks noGrp="1"/>
          </p:cNvSpPr>
          <p:nvPr>
            <p:ph type="title"/>
          </p:nvPr>
        </p:nvSpPr>
        <p:spPr>
          <a:xfrm>
            <a:off x="74023" y="143057"/>
            <a:ext cx="10515600" cy="1325563"/>
          </a:xfrm>
        </p:spPr>
        <p:txBody>
          <a:bodyPr>
            <a:normAutofit/>
          </a:bodyPr>
          <a:lstStyle/>
          <a:p>
            <a:r>
              <a:rPr lang="en-GB" sz="4000" b="1" dirty="0"/>
              <a:t>Event Organisers</a:t>
            </a:r>
            <a:r>
              <a:rPr lang="en-GB" sz="4000" dirty="0"/>
              <a:t>:</a:t>
            </a:r>
            <a:br>
              <a:rPr lang="en-GB" sz="4000" dirty="0"/>
            </a:br>
            <a:endParaRPr lang="en-GB" sz="4000" dirty="0"/>
          </a:p>
        </p:txBody>
      </p:sp>
      <p:sp>
        <p:nvSpPr>
          <p:cNvPr id="3" name="Content Placeholder 2">
            <a:extLst>
              <a:ext uri="{FF2B5EF4-FFF2-40B4-BE49-F238E27FC236}">
                <a16:creationId xmlns:a16="http://schemas.microsoft.com/office/drawing/2014/main" id="{3453EFC2-731A-E6BA-245F-AD042146C6C2}"/>
              </a:ext>
            </a:extLst>
          </p:cNvPr>
          <p:cNvSpPr>
            <a:spLocks noGrp="1"/>
          </p:cNvSpPr>
          <p:nvPr>
            <p:ph idx="1"/>
          </p:nvPr>
        </p:nvSpPr>
        <p:spPr>
          <a:xfrm>
            <a:off x="334459" y="1365687"/>
            <a:ext cx="10515600" cy="4351338"/>
          </a:xfrm>
        </p:spPr>
        <p:txBody>
          <a:bodyPr/>
          <a:lstStyle/>
          <a:p>
            <a:pPr algn="l">
              <a:lnSpc>
                <a:spcPct val="100000"/>
              </a:lnSpc>
              <a:buFont typeface="Arial" panose="020B0604020202020204" pitchFamily="34" charset="0"/>
              <a:buChar char="•"/>
            </a:pPr>
            <a:r>
              <a:rPr lang="en-GB" b="1" i="0" dirty="0">
                <a:solidFill>
                  <a:srgbClr val="374151"/>
                </a:solidFill>
                <a:effectLst/>
                <a:latin typeface="Söhne"/>
              </a:rPr>
              <a:t>Event Planners:</a:t>
            </a:r>
            <a:r>
              <a:rPr lang="en-GB" b="0" i="0" dirty="0">
                <a:solidFill>
                  <a:srgbClr val="374151"/>
                </a:solidFill>
                <a:effectLst/>
                <a:latin typeface="Söhne"/>
              </a:rPr>
              <a:t> Individuals or organizations responsible for designing, planning, and executing the event.</a:t>
            </a:r>
          </a:p>
          <a:p>
            <a:pPr algn="l">
              <a:lnSpc>
                <a:spcPct val="100000"/>
              </a:lnSpc>
              <a:buFont typeface="Arial" panose="020B0604020202020204" pitchFamily="34" charset="0"/>
              <a:buChar char="•"/>
            </a:pPr>
            <a:r>
              <a:rPr lang="en-GB" b="1" i="0" dirty="0">
                <a:solidFill>
                  <a:srgbClr val="374151"/>
                </a:solidFill>
                <a:effectLst/>
                <a:latin typeface="Söhne"/>
              </a:rPr>
              <a:t>Event Managers:</a:t>
            </a:r>
            <a:r>
              <a:rPr lang="en-GB" b="0" i="0" dirty="0">
                <a:solidFill>
                  <a:srgbClr val="374151"/>
                </a:solidFill>
                <a:effectLst/>
                <a:latin typeface="Söhne"/>
              </a:rPr>
              <a:t> Those responsible for the day-to-day operations, logistics, and coordination during the event.</a:t>
            </a:r>
          </a:p>
          <a:p>
            <a:pPr algn="l">
              <a:lnSpc>
                <a:spcPct val="100000"/>
              </a:lnSpc>
              <a:buFont typeface="Arial" panose="020B0604020202020204" pitchFamily="34" charset="0"/>
              <a:buChar char="•"/>
            </a:pPr>
            <a:r>
              <a:rPr lang="en-GB" b="1" i="0" dirty="0">
                <a:solidFill>
                  <a:srgbClr val="374151"/>
                </a:solidFill>
                <a:effectLst/>
                <a:latin typeface="Söhne"/>
              </a:rPr>
              <a:t>Event Owners:</a:t>
            </a:r>
            <a:r>
              <a:rPr lang="en-GB" b="0" i="0" dirty="0">
                <a:solidFill>
                  <a:srgbClr val="374151"/>
                </a:solidFill>
                <a:effectLst/>
                <a:latin typeface="Söhne"/>
              </a:rPr>
              <a:t> Individuals or entities that own the event, often for-profit or non-profit organizations.</a:t>
            </a:r>
          </a:p>
          <a:p>
            <a:endParaRPr lang="en-GB" dirty="0"/>
          </a:p>
        </p:txBody>
      </p:sp>
    </p:spTree>
    <p:extLst>
      <p:ext uri="{BB962C8B-B14F-4D97-AF65-F5344CB8AC3E}">
        <p14:creationId xmlns:p14="http://schemas.microsoft.com/office/powerpoint/2010/main" val="1169527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6CE42-A83C-4E35-9D68-F7030A20A34C}"/>
              </a:ext>
            </a:extLst>
          </p:cNvPr>
          <p:cNvSpPr>
            <a:spLocks noGrp="1"/>
          </p:cNvSpPr>
          <p:nvPr>
            <p:ph type="title"/>
          </p:nvPr>
        </p:nvSpPr>
        <p:spPr>
          <a:xfrm>
            <a:off x="0" y="64112"/>
            <a:ext cx="10515600" cy="1325563"/>
          </a:xfrm>
        </p:spPr>
        <p:txBody>
          <a:bodyPr vert="horz" lIns="91440" tIns="45720" rIns="91440" bIns="45720" rtlCol="0" anchor="ctr">
            <a:normAutofit/>
          </a:bodyPr>
          <a:lstStyle/>
          <a:p>
            <a:r>
              <a:rPr lang="en-US" b="1" kern="1200" dirty="0"/>
              <a:t>Stakeholders in Tourism </a:t>
            </a:r>
          </a:p>
        </p:txBody>
      </p:sp>
      <p:pic>
        <p:nvPicPr>
          <p:cNvPr id="5" name="Content Placeholder 4">
            <a:extLst>
              <a:ext uri="{FF2B5EF4-FFF2-40B4-BE49-F238E27FC236}">
                <a16:creationId xmlns:a16="http://schemas.microsoft.com/office/drawing/2014/main" id="{305D2F54-856D-4DE7-AFC9-37F577F8BADD}"/>
              </a:ext>
            </a:extLst>
          </p:cNvPr>
          <p:cNvPicPr>
            <a:picLocks noGrp="1" noChangeAspect="1"/>
          </p:cNvPicPr>
          <p:nvPr>
            <p:ph idx="1"/>
          </p:nvPr>
        </p:nvPicPr>
        <p:blipFill>
          <a:blip r:embed="rId3"/>
          <a:stretch>
            <a:fillRect/>
          </a:stretch>
        </p:blipFill>
        <p:spPr>
          <a:xfrm>
            <a:off x="1874904" y="1219556"/>
            <a:ext cx="8332056" cy="5638444"/>
          </a:xfrm>
          <a:prstGeom prst="rect">
            <a:avLst/>
          </a:prstGeom>
          <a:noFill/>
        </p:spPr>
      </p:pic>
    </p:spTree>
    <p:extLst>
      <p:ext uri="{BB962C8B-B14F-4D97-AF65-F5344CB8AC3E}">
        <p14:creationId xmlns:p14="http://schemas.microsoft.com/office/powerpoint/2010/main" val="1420476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ed dragon with wings and a sword&#10;&#10;Description automatically generated">
            <a:extLst>
              <a:ext uri="{FF2B5EF4-FFF2-40B4-BE49-F238E27FC236}">
                <a16:creationId xmlns:a16="http://schemas.microsoft.com/office/drawing/2014/main" id="{18741AE9-8F62-2628-F431-EDF16614A2A1}"/>
              </a:ext>
            </a:extLst>
          </p:cNvPr>
          <p:cNvPicPr>
            <a:picLocks noChangeAspect="1"/>
          </p:cNvPicPr>
          <p:nvPr/>
        </p:nvPicPr>
        <p:blipFill>
          <a:blip r:embed="rId2"/>
          <a:stretch>
            <a:fillRect/>
          </a:stretch>
        </p:blipFill>
        <p:spPr>
          <a:xfrm>
            <a:off x="6446520" y="1288027"/>
            <a:ext cx="5602663" cy="4482129"/>
          </a:xfrm>
          <a:prstGeom prst="rect">
            <a:avLst/>
          </a:prstGeom>
          <a:noFill/>
        </p:spPr>
      </p:pic>
      <p:sp>
        <p:nvSpPr>
          <p:cNvPr id="2" name="Title 1">
            <a:extLst>
              <a:ext uri="{FF2B5EF4-FFF2-40B4-BE49-F238E27FC236}">
                <a16:creationId xmlns:a16="http://schemas.microsoft.com/office/drawing/2014/main" id="{DE08B7B6-96D1-71B1-D24A-C230C38D4AE0}"/>
              </a:ext>
            </a:extLst>
          </p:cNvPr>
          <p:cNvSpPr>
            <a:spLocks noGrp="1"/>
          </p:cNvSpPr>
          <p:nvPr>
            <p:ph type="title"/>
          </p:nvPr>
        </p:nvSpPr>
        <p:spPr>
          <a:xfrm>
            <a:off x="142817" y="99131"/>
            <a:ext cx="10515600" cy="1325563"/>
          </a:xfrm>
        </p:spPr>
        <p:txBody>
          <a:bodyPr anchor="ctr">
            <a:normAutofit/>
          </a:bodyPr>
          <a:lstStyle/>
          <a:p>
            <a:r>
              <a:rPr lang="en-GB" sz="4100" b="1" i="0" dirty="0">
                <a:effectLst/>
              </a:rPr>
              <a:t>Stakeholders in tourism events can vary depending on the specific event and its context. </a:t>
            </a:r>
            <a:endParaRPr lang="en-GB" sz="4100" b="1" dirty="0"/>
          </a:p>
        </p:txBody>
      </p:sp>
      <p:sp>
        <p:nvSpPr>
          <p:cNvPr id="3" name="Content Placeholder 2">
            <a:extLst>
              <a:ext uri="{FF2B5EF4-FFF2-40B4-BE49-F238E27FC236}">
                <a16:creationId xmlns:a16="http://schemas.microsoft.com/office/drawing/2014/main" id="{93BA35D7-207D-BD48-9BE4-ECB0FB89967F}"/>
              </a:ext>
            </a:extLst>
          </p:cNvPr>
          <p:cNvSpPr>
            <a:spLocks noGrp="1"/>
          </p:cNvSpPr>
          <p:nvPr>
            <p:ph sz="half" idx="1"/>
          </p:nvPr>
        </p:nvSpPr>
        <p:spPr>
          <a:xfrm>
            <a:off x="204651" y="1636214"/>
            <a:ext cx="5181600" cy="4351338"/>
          </a:xfrm>
        </p:spPr>
        <p:txBody>
          <a:bodyPr>
            <a:normAutofit/>
          </a:bodyPr>
          <a:lstStyle/>
          <a:p>
            <a:r>
              <a:rPr lang="en-GB" sz="2400" b="1" i="0" dirty="0">
                <a:effectLst/>
              </a:rPr>
              <a:t>Government Authorities and Agencies:</a:t>
            </a:r>
            <a:endParaRPr lang="en-GB" sz="2400" b="0" i="0" dirty="0">
              <a:effectLst/>
            </a:endParaRPr>
          </a:p>
          <a:p>
            <a:pPr>
              <a:buFont typeface="Arial" panose="020B0604020202020204" pitchFamily="34" charset="0"/>
              <a:buChar char="•"/>
            </a:pPr>
            <a:r>
              <a:rPr lang="en-GB" sz="2400" b="1" i="0" dirty="0">
                <a:effectLst/>
              </a:rPr>
              <a:t>Local Government:</a:t>
            </a:r>
            <a:r>
              <a:rPr lang="en-GB" sz="2400" b="0" i="0" dirty="0">
                <a:effectLst/>
              </a:rPr>
              <a:t> Municipal and regional authorities responsible for permitting, safety, and infrastructure.</a:t>
            </a:r>
          </a:p>
          <a:p>
            <a:pPr>
              <a:buFont typeface="Arial" panose="020B0604020202020204" pitchFamily="34" charset="0"/>
              <a:buChar char="•"/>
            </a:pPr>
            <a:r>
              <a:rPr lang="en-GB" sz="2400" b="1" i="0" dirty="0">
                <a:effectLst/>
              </a:rPr>
              <a:t>National Government:</a:t>
            </a:r>
            <a:r>
              <a:rPr lang="en-GB" sz="2400" b="0" i="0" dirty="0">
                <a:effectLst/>
              </a:rPr>
              <a:t> Ministries and agencies responsible for tourism, transportation, and border control.</a:t>
            </a:r>
          </a:p>
          <a:p>
            <a:pPr>
              <a:buFont typeface="Arial" panose="020B0604020202020204" pitchFamily="34" charset="0"/>
              <a:buChar char="•"/>
            </a:pPr>
            <a:r>
              <a:rPr lang="en-GB" sz="2400" b="1" i="0" dirty="0">
                <a:effectLst/>
              </a:rPr>
              <a:t>Tourism Boards:</a:t>
            </a:r>
            <a:r>
              <a:rPr lang="en-GB" sz="2400" b="0" i="0" dirty="0">
                <a:effectLst/>
              </a:rPr>
              <a:t> Organizations that promote tourism in the region or country.</a:t>
            </a:r>
          </a:p>
          <a:p>
            <a:endParaRPr lang="en-GB" sz="2400" dirty="0"/>
          </a:p>
        </p:txBody>
      </p:sp>
    </p:spTree>
    <p:extLst>
      <p:ext uri="{BB962C8B-B14F-4D97-AF65-F5344CB8AC3E}">
        <p14:creationId xmlns:p14="http://schemas.microsoft.com/office/powerpoint/2010/main" val="3570993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0FE4-AEFB-1D5C-5C25-7E4E65796CA2}"/>
              </a:ext>
            </a:extLst>
          </p:cNvPr>
          <p:cNvSpPr>
            <a:spLocks noGrp="1"/>
          </p:cNvSpPr>
          <p:nvPr>
            <p:ph type="title"/>
          </p:nvPr>
        </p:nvSpPr>
        <p:spPr>
          <a:xfrm>
            <a:off x="198120" y="169182"/>
            <a:ext cx="10515600" cy="1325563"/>
          </a:xfrm>
        </p:spPr>
        <p:txBody>
          <a:bodyPr anchor="ctr">
            <a:normAutofit/>
          </a:bodyPr>
          <a:lstStyle/>
          <a:p>
            <a:r>
              <a:rPr lang="en-GB" b="1" i="0" dirty="0">
                <a:effectLst/>
              </a:rPr>
              <a:t>Participants and Attendees:</a:t>
            </a:r>
            <a:br>
              <a:rPr lang="en-GB" b="0" i="0" dirty="0">
                <a:effectLst/>
              </a:rPr>
            </a:br>
            <a:endParaRPr lang="en-GB" dirty="0"/>
          </a:p>
        </p:txBody>
      </p:sp>
      <p:sp>
        <p:nvSpPr>
          <p:cNvPr id="3" name="Content Placeholder 2">
            <a:extLst>
              <a:ext uri="{FF2B5EF4-FFF2-40B4-BE49-F238E27FC236}">
                <a16:creationId xmlns:a16="http://schemas.microsoft.com/office/drawing/2014/main" id="{00A36428-DBB7-B753-F392-5BB564F96F14}"/>
              </a:ext>
            </a:extLst>
          </p:cNvPr>
          <p:cNvSpPr>
            <a:spLocks noGrp="1"/>
          </p:cNvSpPr>
          <p:nvPr>
            <p:ph sz="half" idx="1"/>
          </p:nvPr>
        </p:nvSpPr>
        <p:spPr>
          <a:xfrm>
            <a:off x="198120" y="1316174"/>
            <a:ext cx="5181600" cy="4351338"/>
          </a:xfrm>
        </p:spPr>
        <p:txBody>
          <a:bodyPr>
            <a:normAutofit/>
          </a:bodyPr>
          <a:lstStyle/>
          <a:p>
            <a:pPr>
              <a:buFont typeface="Arial" panose="020B0604020202020204" pitchFamily="34" charset="0"/>
              <a:buChar char="•"/>
            </a:pPr>
            <a:r>
              <a:rPr lang="en-GB" b="1" i="0" dirty="0">
                <a:effectLst/>
              </a:rPr>
              <a:t>Tourists:</a:t>
            </a:r>
            <a:r>
              <a:rPr lang="en-GB" b="0" i="0" dirty="0">
                <a:effectLst/>
              </a:rPr>
              <a:t> Visitors who come to the destination specifically for the event.</a:t>
            </a:r>
          </a:p>
          <a:p>
            <a:pPr>
              <a:buFont typeface="Arial" panose="020B0604020202020204" pitchFamily="34" charset="0"/>
              <a:buChar char="•"/>
            </a:pPr>
            <a:r>
              <a:rPr lang="en-GB" b="1" i="0" dirty="0">
                <a:effectLst/>
              </a:rPr>
              <a:t>Delegates:</a:t>
            </a:r>
            <a:r>
              <a:rPr lang="en-GB" b="0" i="0" dirty="0">
                <a:effectLst/>
              </a:rPr>
              <a:t> Attendees of conferences, trade shows, and conventions.</a:t>
            </a:r>
          </a:p>
          <a:p>
            <a:pPr>
              <a:buFont typeface="Arial" panose="020B0604020202020204" pitchFamily="34" charset="0"/>
              <a:buChar char="•"/>
            </a:pPr>
            <a:r>
              <a:rPr lang="en-GB" b="1" i="0" dirty="0">
                <a:effectLst/>
              </a:rPr>
              <a:t>Sponsors:</a:t>
            </a:r>
            <a:r>
              <a:rPr lang="en-GB" b="0" i="0" dirty="0">
                <a:effectLst/>
              </a:rPr>
              <a:t> Companies or individuals who financially support the event.</a:t>
            </a:r>
          </a:p>
          <a:p>
            <a:endParaRPr lang="en-GB" dirty="0"/>
          </a:p>
        </p:txBody>
      </p:sp>
      <p:pic>
        <p:nvPicPr>
          <p:cNvPr id="4" name="Picture 3">
            <a:extLst>
              <a:ext uri="{FF2B5EF4-FFF2-40B4-BE49-F238E27FC236}">
                <a16:creationId xmlns:a16="http://schemas.microsoft.com/office/drawing/2014/main" id="{4D1E1BF8-8F48-E69F-7068-6666AC7358E7}"/>
              </a:ext>
            </a:extLst>
          </p:cNvPr>
          <p:cNvPicPr>
            <a:picLocks noChangeAspect="1"/>
          </p:cNvPicPr>
          <p:nvPr/>
        </p:nvPicPr>
        <p:blipFill rotWithShape="1">
          <a:blip r:embed="rId2"/>
          <a:srcRect l="11503" r="19728"/>
          <a:stretch/>
        </p:blipFill>
        <p:spPr>
          <a:xfrm>
            <a:off x="5920330" y="1253331"/>
            <a:ext cx="5181600" cy="4351338"/>
          </a:xfrm>
          <a:prstGeom prst="rect">
            <a:avLst/>
          </a:prstGeom>
          <a:noFill/>
        </p:spPr>
      </p:pic>
    </p:spTree>
    <p:extLst>
      <p:ext uri="{BB962C8B-B14F-4D97-AF65-F5344CB8AC3E}">
        <p14:creationId xmlns:p14="http://schemas.microsoft.com/office/powerpoint/2010/main" val="166826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B7BFE-423B-ECB9-8BD1-7E2304DA0AE5}"/>
              </a:ext>
            </a:extLst>
          </p:cNvPr>
          <p:cNvSpPr>
            <a:spLocks noGrp="1"/>
          </p:cNvSpPr>
          <p:nvPr>
            <p:ph type="title"/>
          </p:nvPr>
        </p:nvSpPr>
        <p:spPr/>
        <p:txBody>
          <a:bodyPr anchor="ctr">
            <a:normAutofit/>
          </a:bodyPr>
          <a:lstStyle/>
          <a:p>
            <a:r>
              <a:rPr lang="en-GB" b="1" i="0">
                <a:effectLst/>
              </a:rPr>
              <a:t>Service Providers:</a:t>
            </a:r>
            <a:br>
              <a:rPr lang="en-GB" b="0" i="0">
                <a:effectLst/>
              </a:rPr>
            </a:br>
            <a:endParaRPr lang="en-GB" dirty="0"/>
          </a:p>
        </p:txBody>
      </p:sp>
      <p:sp>
        <p:nvSpPr>
          <p:cNvPr id="3" name="Content Placeholder 2">
            <a:extLst>
              <a:ext uri="{FF2B5EF4-FFF2-40B4-BE49-F238E27FC236}">
                <a16:creationId xmlns:a16="http://schemas.microsoft.com/office/drawing/2014/main" id="{9CC79800-264F-1000-3831-542071FD28B2}"/>
              </a:ext>
            </a:extLst>
          </p:cNvPr>
          <p:cNvSpPr>
            <a:spLocks noGrp="1"/>
          </p:cNvSpPr>
          <p:nvPr>
            <p:ph sz="half" idx="1"/>
          </p:nvPr>
        </p:nvSpPr>
        <p:spPr>
          <a:xfrm>
            <a:off x="378261" y="1365923"/>
            <a:ext cx="6153167" cy="4351338"/>
          </a:xfrm>
        </p:spPr>
        <p:txBody>
          <a:bodyPr>
            <a:normAutofit/>
          </a:bodyPr>
          <a:lstStyle/>
          <a:p>
            <a:pPr>
              <a:lnSpc>
                <a:spcPct val="100000"/>
              </a:lnSpc>
              <a:buFont typeface="Arial" panose="020B0604020202020204" pitchFamily="34" charset="0"/>
              <a:buChar char="•"/>
            </a:pPr>
            <a:r>
              <a:rPr lang="en-GB" sz="2400" b="1" i="0" dirty="0">
                <a:effectLst/>
              </a:rPr>
              <a:t>Hotels and Accommodation Providers:</a:t>
            </a:r>
            <a:r>
              <a:rPr lang="en-GB" sz="2400" b="0" i="0" dirty="0">
                <a:effectLst/>
              </a:rPr>
              <a:t> Lodging establishments that house event attendees.</a:t>
            </a:r>
          </a:p>
          <a:p>
            <a:pPr>
              <a:lnSpc>
                <a:spcPct val="100000"/>
              </a:lnSpc>
              <a:buFont typeface="Arial" panose="020B0604020202020204" pitchFamily="34" charset="0"/>
              <a:buChar char="•"/>
            </a:pPr>
            <a:r>
              <a:rPr lang="en-GB" sz="2400" b="1" i="0" dirty="0">
                <a:effectLst/>
              </a:rPr>
              <a:t>Restaurants and Caterers:</a:t>
            </a:r>
            <a:r>
              <a:rPr lang="en-GB" sz="2400" b="0" i="0" dirty="0">
                <a:effectLst/>
              </a:rPr>
              <a:t> Food service providers catering to event participants.</a:t>
            </a:r>
          </a:p>
          <a:p>
            <a:pPr>
              <a:lnSpc>
                <a:spcPct val="100000"/>
              </a:lnSpc>
              <a:buFont typeface="Arial" panose="020B0604020202020204" pitchFamily="34" charset="0"/>
              <a:buChar char="•"/>
            </a:pPr>
            <a:r>
              <a:rPr lang="en-GB" sz="2400" b="1" i="0" dirty="0">
                <a:effectLst/>
              </a:rPr>
              <a:t>Transportation Providers:</a:t>
            </a:r>
            <a:r>
              <a:rPr lang="en-GB" sz="2400" b="0" i="0" dirty="0">
                <a:effectLst/>
              </a:rPr>
              <a:t> Airlines, car rental companies, and transportation services facilitating travel to and from the event.</a:t>
            </a:r>
          </a:p>
          <a:p>
            <a:pPr>
              <a:lnSpc>
                <a:spcPct val="100000"/>
              </a:lnSpc>
              <a:buFont typeface="Arial" panose="020B0604020202020204" pitchFamily="34" charset="0"/>
              <a:buChar char="•"/>
            </a:pPr>
            <a:r>
              <a:rPr lang="en-GB" sz="2400" b="1" i="0" dirty="0">
                <a:effectLst/>
              </a:rPr>
              <a:t>Tour Operators:</a:t>
            </a:r>
            <a:r>
              <a:rPr lang="en-GB" sz="2400" b="0" i="0" dirty="0">
                <a:effectLst/>
              </a:rPr>
              <a:t> Companies offering tours and excursions related to the event.</a:t>
            </a:r>
          </a:p>
          <a:p>
            <a:endParaRPr lang="en-GB" sz="2200" dirty="0"/>
          </a:p>
        </p:txBody>
      </p:sp>
      <p:pic>
        <p:nvPicPr>
          <p:cNvPr id="4" name="Picture 3">
            <a:extLst>
              <a:ext uri="{FF2B5EF4-FFF2-40B4-BE49-F238E27FC236}">
                <a16:creationId xmlns:a16="http://schemas.microsoft.com/office/drawing/2014/main" id="{540E8D7D-5F68-B20C-18AF-561B6917DDC7}"/>
              </a:ext>
            </a:extLst>
          </p:cNvPr>
          <p:cNvPicPr>
            <a:picLocks noChangeAspect="1"/>
          </p:cNvPicPr>
          <p:nvPr/>
        </p:nvPicPr>
        <p:blipFill rotWithShape="1">
          <a:blip r:embed="rId2"/>
          <a:srcRect l="14261" r="11312" b="-2"/>
          <a:stretch/>
        </p:blipFill>
        <p:spPr>
          <a:xfrm>
            <a:off x="6790926" y="1041157"/>
            <a:ext cx="5181600" cy="4351338"/>
          </a:xfrm>
          <a:prstGeom prst="rect">
            <a:avLst/>
          </a:prstGeom>
          <a:noFill/>
        </p:spPr>
      </p:pic>
    </p:spTree>
    <p:extLst>
      <p:ext uri="{BB962C8B-B14F-4D97-AF65-F5344CB8AC3E}">
        <p14:creationId xmlns:p14="http://schemas.microsoft.com/office/powerpoint/2010/main" val="228585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86768" y="123198"/>
            <a:ext cx="3932237" cy="1004745"/>
          </a:xfrm>
        </p:spPr>
        <p:txBody>
          <a:bodyPr anchor="b">
            <a:normAutofit/>
          </a:bodyPr>
          <a:lstStyle/>
          <a:p>
            <a:r>
              <a:rPr lang="en-AU" altLang="en-US" sz="4000" b="1" dirty="0"/>
              <a:t>Sponsors</a:t>
            </a:r>
          </a:p>
        </p:txBody>
      </p:sp>
      <p:sp>
        <p:nvSpPr>
          <p:cNvPr id="12291" name="Rectangle 3"/>
          <p:cNvSpPr>
            <a:spLocks noGrp="1" noChangeArrowheads="1"/>
          </p:cNvSpPr>
          <p:nvPr>
            <p:ph type="body" sz="half" idx="2"/>
          </p:nvPr>
        </p:nvSpPr>
        <p:spPr>
          <a:xfrm>
            <a:off x="336047" y="1340115"/>
            <a:ext cx="6809414" cy="3811588"/>
          </a:xfrm>
        </p:spPr>
        <p:txBody>
          <a:bodyPr>
            <a:normAutofit/>
          </a:bodyPr>
          <a:lstStyle/>
          <a:p>
            <a:pPr>
              <a:lnSpc>
                <a:spcPct val="100000"/>
              </a:lnSpc>
              <a:buClr>
                <a:schemeClr val="tx1"/>
              </a:buClr>
            </a:pPr>
            <a:r>
              <a:rPr lang="en-US" altLang="en-US" sz="2400" dirty="0"/>
              <a:t>Enormous increase in sponsorship in recent decades </a:t>
            </a:r>
          </a:p>
          <a:p>
            <a:pPr>
              <a:lnSpc>
                <a:spcPct val="100000"/>
              </a:lnSpc>
              <a:buClr>
                <a:schemeClr val="tx1"/>
              </a:buClr>
            </a:pPr>
            <a:r>
              <a:rPr lang="en-US" altLang="en-US" sz="2400" dirty="0"/>
              <a:t>Sponsorship is now viewed as primary promotional tool in an event’s marketing mix</a:t>
            </a:r>
          </a:p>
          <a:p>
            <a:pPr>
              <a:lnSpc>
                <a:spcPct val="100000"/>
              </a:lnSpc>
              <a:buClr>
                <a:schemeClr val="tx1"/>
              </a:buClr>
            </a:pPr>
            <a:r>
              <a:rPr lang="en-US" altLang="en-US" sz="2400" dirty="0"/>
              <a:t>Successful events can increase brand awareness and sales for sponsors</a:t>
            </a:r>
          </a:p>
          <a:p>
            <a:pPr>
              <a:lnSpc>
                <a:spcPct val="100000"/>
              </a:lnSpc>
              <a:buClr>
                <a:schemeClr val="tx1"/>
              </a:buClr>
            </a:pPr>
            <a:r>
              <a:rPr lang="en-US" altLang="en-US" sz="2400" dirty="0"/>
              <a:t>Social media marketing gains</a:t>
            </a:r>
          </a:p>
          <a:p>
            <a:pPr>
              <a:lnSpc>
                <a:spcPct val="100000"/>
              </a:lnSpc>
              <a:buClr>
                <a:schemeClr val="tx1"/>
              </a:buClr>
              <a:buFontTx/>
              <a:buNone/>
            </a:pPr>
            <a:r>
              <a:rPr lang="en-US" altLang="en-US" sz="2400" b="1" dirty="0"/>
              <a:t>Sponsors as partners in events</a:t>
            </a:r>
          </a:p>
          <a:p>
            <a:pPr>
              <a:lnSpc>
                <a:spcPct val="100000"/>
              </a:lnSpc>
              <a:buClr>
                <a:schemeClr val="tx1"/>
              </a:buClr>
            </a:pPr>
            <a:r>
              <a:rPr lang="en-US" altLang="en-US" sz="2400" dirty="0"/>
              <a:t>Creating win/win marketing campaigns</a:t>
            </a:r>
          </a:p>
          <a:p>
            <a:pPr>
              <a:lnSpc>
                <a:spcPct val="100000"/>
              </a:lnSpc>
            </a:pPr>
            <a:endParaRPr lang="en-US" altLang="en-US" dirty="0"/>
          </a:p>
          <a:p>
            <a:endParaRPr lang="en-US" altLang="en-US" dirty="0"/>
          </a:p>
        </p:txBody>
      </p:sp>
      <p:pic>
        <p:nvPicPr>
          <p:cNvPr id="2" name="Picture 1">
            <a:extLst>
              <a:ext uri="{FF2B5EF4-FFF2-40B4-BE49-F238E27FC236}">
                <a16:creationId xmlns:a16="http://schemas.microsoft.com/office/drawing/2014/main" id="{DB2FEAF9-8681-C384-419D-B82939BAFD70}"/>
              </a:ext>
            </a:extLst>
          </p:cNvPr>
          <p:cNvPicPr>
            <a:picLocks noChangeAspect="1"/>
          </p:cNvPicPr>
          <p:nvPr/>
        </p:nvPicPr>
        <p:blipFill>
          <a:blip r:embed="rId2"/>
          <a:stretch>
            <a:fillRect/>
          </a:stretch>
        </p:blipFill>
        <p:spPr>
          <a:xfrm>
            <a:off x="7769662" y="1780889"/>
            <a:ext cx="3585726" cy="1909399"/>
          </a:xfrm>
          <a:prstGeom prst="rect">
            <a:avLst/>
          </a:prstGeom>
          <a:noFill/>
        </p:spPr>
      </p:pic>
    </p:spTree>
    <p:extLst>
      <p:ext uri="{BB962C8B-B14F-4D97-AF65-F5344CB8AC3E}">
        <p14:creationId xmlns:p14="http://schemas.microsoft.com/office/powerpoint/2010/main" val="101338681"/>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DA698-F55F-40B9-97B4-771344D9FEA3}"/>
              </a:ext>
            </a:extLst>
          </p:cNvPr>
          <p:cNvSpPr>
            <a:spLocks noGrp="1"/>
          </p:cNvSpPr>
          <p:nvPr>
            <p:ph type="title"/>
          </p:nvPr>
        </p:nvSpPr>
        <p:spPr>
          <a:xfrm>
            <a:off x="132972" y="263110"/>
            <a:ext cx="8911687" cy="1280890"/>
          </a:xfrm>
        </p:spPr>
        <p:txBody>
          <a:bodyPr/>
          <a:lstStyle/>
          <a:p>
            <a:r>
              <a:rPr lang="en-GB" dirty="0"/>
              <a:t>O2 Arena </a:t>
            </a:r>
          </a:p>
        </p:txBody>
      </p:sp>
      <p:pic>
        <p:nvPicPr>
          <p:cNvPr id="4" name="Online Media 3" title="O2 wins Best Sponsorship of the last 25 years for The O2">
            <a:hlinkClick r:id="" action="ppaction://media"/>
            <a:extLst>
              <a:ext uri="{FF2B5EF4-FFF2-40B4-BE49-F238E27FC236}">
                <a16:creationId xmlns:a16="http://schemas.microsoft.com/office/drawing/2014/main" id="{CA3E3512-E0B4-4185-BD53-C4FE03F30D73}"/>
              </a:ext>
            </a:extLst>
          </p:cNvPr>
          <p:cNvPicPr>
            <a:picLocks noGrp="1" noRot="1" noChangeAspect="1"/>
          </p:cNvPicPr>
          <p:nvPr>
            <p:ph idx="1"/>
            <a:videoFile r:link="rId1"/>
          </p:nvPr>
        </p:nvPicPr>
        <p:blipFill>
          <a:blip r:embed="rId3"/>
          <a:stretch>
            <a:fillRect/>
          </a:stretch>
        </p:blipFill>
        <p:spPr>
          <a:xfrm>
            <a:off x="3292475" y="1989138"/>
            <a:ext cx="6262688" cy="3522662"/>
          </a:xfrm>
          <a:prstGeom prst="rect">
            <a:avLst/>
          </a:prstGeom>
        </p:spPr>
      </p:pic>
      <p:sp>
        <p:nvSpPr>
          <p:cNvPr id="6" name="TextBox 5">
            <a:extLst>
              <a:ext uri="{FF2B5EF4-FFF2-40B4-BE49-F238E27FC236}">
                <a16:creationId xmlns:a16="http://schemas.microsoft.com/office/drawing/2014/main" id="{F8A5F8B0-D1E7-4F7D-A840-8FB2E194F7E1}"/>
              </a:ext>
            </a:extLst>
          </p:cNvPr>
          <p:cNvSpPr txBox="1"/>
          <p:nvPr/>
        </p:nvSpPr>
        <p:spPr>
          <a:xfrm>
            <a:off x="4455843" y="628650"/>
            <a:ext cx="6096000" cy="830997"/>
          </a:xfrm>
          <a:prstGeom prst="rect">
            <a:avLst/>
          </a:prstGeom>
          <a:noFill/>
        </p:spPr>
        <p:txBody>
          <a:bodyPr wrap="square">
            <a:spAutoFit/>
          </a:bodyPr>
          <a:lstStyle/>
          <a:p>
            <a:r>
              <a:rPr lang="en-GB" sz="2400" dirty="0"/>
              <a:t>O2 wins Best Sponsorship of the last 25 years for The O2</a:t>
            </a:r>
          </a:p>
        </p:txBody>
      </p:sp>
    </p:spTree>
    <p:extLst>
      <p:ext uri="{BB962C8B-B14F-4D97-AF65-F5344CB8AC3E}">
        <p14:creationId xmlns:p14="http://schemas.microsoft.com/office/powerpoint/2010/main" val="498449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chor="ctr">
            <a:normAutofit/>
          </a:bodyPr>
          <a:lstStyle/>
          <a:p>
            <a:r>
              <a:rPr lang="en-AU" altLang="en-US" b="1"/>
              <a:t>Co-workers</a:t>
            </a:r>
          </a:p>
        </p:txBody>
      </p:sp>
      <p:sp>
        <p:nvSpPr>
          <p:cNvPr id="14339" name="Rectangle 3"/>
          <p:cNvSpPr>
            <a:spLocks noGrp="1" noChangeArrowheads="1"/>
          </p:cNvSpPr>
          <p:nvPr>
            <p:ph sz="half" idx="1"/>
          </p:nvPr>
        </p:nvSpPr>
        <p:spPr/>
        <p:txBody>
          <a:bodyPr>
            <a:normAutofit/>
          </a:bodyPr>
          <a:lstStyle/>
          <a:p>
            <a:pPr>
              <a:buClr>
                <a:schemeClr val="tx1"/>
              </a:buClr>
            </a:pPr>
            <a:r>
              <a:rPr lang="en-US" altLang="en-US" sz="2600" dirty="0"/>
              <a:t>Sharing the vision of an event</a:t>
            </a:r>
          </a:p>
          <a:p>
            <a:pPr>
              <a:buClr>
                <a:schemeClr val="tx1"/>
              </a:buClr>
            </a:pPr>
            <a:r>
              <a:rPr lang="en-US" altLang="en-US" sz="2600" dirty="0"/>
              <a:t>Forming and managing event teams</a:t>
            </a:r>
          </a:p>
          <a:p>
            <a:pPr>
              <a:buClr>
                <a:schemeClr val="tx1"/>
              </a:buClr>
            </a:pPr>
            <a:r>
              <a:rPr lang="en-US" altLang="en-US" sz="2600" dirty="0"/>
              <a:t>The importance of the event team</a:t>
            </a:r>
          </a:p>
          <a:p>
            <a:pPr>
              <a:buClr>
                <a:schemeClr val="tx1"/>
              </a:buClr>
            </a:pPr>
            <a:r>
              <a:rPr lang="en-US" altLang="en-US" sz="2600" dirty="0"/>
              <a:t>Volunteers for events </a:t>
            </a:r>
          </a:p>
          <a:p>
            <a:pPr>
              <a:buClr>
                <a:schemeClr val="tx1"/>
              </a:buClr>
            </a:pPr>
            <a:r>
              <a:rPr lang="en-US" altLang="en-US" sz="2600" dirty="0">
                <a:hlinkClick r:id="rId2"/>
              </a:rPr>
              <a:t>https://www.bbc.co.uk/news/uk-19201329</a:t>
            </a:r>
            <a:r>
              <a:rPr lang="en-US" altLang="en-US" sz="2600" dirty="0"/>
              <a:t> - </a:t>
            </a:r>
            <a:r>
              <a:rPr lang="en-GB" altLang="en-US" sz="2600" dirty="0"/>
              <a:t>London Olympics: How volunteers made the Games</a:t>
            </a:r>
            <a:r>
              <a:rPr lang="en-US" altLang="en-US" sz="2600" dirty="0"/>
              <a:t> </a:t>
            </a:r>
          </a:p>
        </p:txBody>
      </p:sp>
      <p:pic>
        <p:nvPicPr>
          <p:cNvPr id="2" name="Picture 1">
            <a:extLst>
              <a:ext uri="{FF2B5EF4-FFF2-40B4-BE49-F238E27FC236}">
                <a16:creationId xmlns:a16="http://schemas.microsoft.com/office/drawing/2014/main" id="{4AD4BC72-181D-77C0-9A71-68C38CC2DC13}"/>
              </a:ext>
            </a:extLst>
          </p:cNvPr>
          <p:cNvPicPr>
            <a:picLocks noChangeAspect="1"/>
          </p:cNvPicPr>
          <p:nvPr/>
        </p:nvPicPr>
        <p:blipFill>
          <a:blip r:embed="rId3"/>
          <a:stretch>
            <a:fillRect/>
          </a:stretch>
        </p:blipFill>
        <p:spPr>
          <a:xfrm>
            <a:off x="6172200" y="2414429"/>
            <a:ext cx="5181600" cy="3173730"/>
          </a:xfrm>
          <a:prstGeom prst="rect">
            <a:avLst/>
          </a:prstGeom>
          <a:noFill/>
        </p:spPr>
      </p:pic>
    </p:spTree>
    <p:extLst>
      <p:ext uri="{BB962C8B-B14F-4D97-AF65-F5344CB8AC3E}">
        <p14:creationId xmlns:p14="http://schemas.microsoft.com/office/powerpoint/2010/main" val="801979724"/>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1738" y="74830"/>
            <a:ext cx="7772400" cy="1143000"/>
          </a:xfrm>
        </p:spPr>
        <p:txBody>
          <a:bodyPr>
            <a:normAutofit/>
          </a:bodyPr>
          <a:lstStyle/>
          <a:p>
            <a:r>
              <a:rPr lang="en-AU" altLang="en-US" sz="4000" b="1" dirty="0"/>
              <a:t>Participants and spectators</a:t>
            </a:r>
          </a:p>
        </p:txBody>
      </p:sp>
      <p:sp>
        <p:nvSpPr>
          <p:cNvPr id="15363" name="Rectangle 3"/>
          <p:cNvSpPr>
            <a:spLocks noGrp="1" noChangeArrowheads="1"/>
          </p:cNvSpPr>
          <p:nvPr>
            <p:ph idx="1"/>
          </p:nvPr>
        </p:nvSpPr>
        <p:spPr>
          <a:xfrm>
            <a:off x="490440" y="1550353"/>
            <a:ext cx="3356571" cy="4114800"/>
          </a:xfrm>
        </p:spPr>
        <p:txBody>
          <a:bodyPr>
            <a:normAutofit lnSpcReduction="10000"/>
          </a:bodyPr>
          <a:lstStyle/>
          <a:p>
            <a:pPr>
              <a:lnSpc>
                <a:spcPct val="100000"/>
              </a:lnSpc>
              <a:buClr>
                <a:schemeClr val="tx1"/>
              </a:buClr>
            </a:pPr>
            <a:r>
              <a:rPr lang="en-US" altLang="en-US" sz="2400" dirty="0"/>
              <a:t>The importance of participants and spectators to an event</a:t>
            </a:r>
          </a:p>
          <a:p>
            <a:pPr>
              <a:lnSpc>
                <a:spcPct val="100000"/>
              </a:lnSpc>
              <a:buClr>
                <a:schemeClr val="tx1"/>
              </a:buClr>
            </a:pPr>
            <a:r>
              <a:rPr lang="en-US" altLang="en-US" sz="2400" dirty="0"/>
              <a:t>Connecting with the emotions of the audience</a:t>
            </a:r>
          </a:p>
          <a:p>
            <a:pPr>
              <a:lnSpc>
                <a:spcPct val="100000"/>
              </a:lnSpc>
              <a:buClr>
                <a:schemeClr val="tx1"/>
              </a:buClr>
            </a:pPr>
            <a:r>
              <a:rPr lang="en-US" altLang="en-US" sz="2400" dirty="0"/>
              <a:t>The criteria by which spectators judge events</a:t>
            </a:r>
          </a:p>
          <a:p>
            <a:pPr>
              <a:lnSpc>
                <a:spcPct val="100000"/>
              </a:lnSpc>
              <a:buClr>
                <a:schemeClr val="tx1"/>
              </a:buClr>
            </a:pPr>
            <a:r>
              <a:rPr lang="en-US" altLang="en-US" sz="2400" dirty="0"/>
              <a:t>Context of the event and impact on spectator, </a:t>
            </a:r>
            <a:r>
              <a:rPr lang="en-US" altLang="en-US" sz="2400" dirty="0" err="1"/>
              <a:t>ie</a:t>
            </a:r>
            <a:r>
              <a:rPr lang="en-US" altLang="en-US" sz="2400" dirty="0"/>
              <a:t>. </a:t>
            </a:r>
            <a:r>
              <a:rPr lang="en-US" altLang="en-US" sz="2400" dirty="0" err="1"/>
              <a:t>Covid</a:t>
            </a:r>
            <a:r>
              <a:rPr lang="en-US" altLang="en-US" sz="2400" dirty="0"/>
              <a:t> </a:t>
            </a:r>
          </a:p>
        </p:txBody>
      </p:sp>
      <p:pic>
        <p:nvPicPr>
          <p:cNvPr id="2" name="Online Media 1" title="NFL International Series 2012 Highlights at Wembley">
            <a:hlinkClick r:id="" action="ppaction://media"/>
            <a:extLst>
              <a:ext uri="{FF2B5EF4-FFF2-40B4-BE49-F238E27FC236}">
                <a16:creationId xmlns:a16="http://schemas.microsoft.com/office/drawing/2014/main" id="{81E1DDA1-787E-AF58-030C-D19017480D69}"/>
              </a:ext>
            </a:extLst>
          </p:cNvPr>
          <p:cNvPicPr>
            <a:picLocks noRot="1" noChangeAspect="1"/>
          </p:cNvPicPr>
          <p:nvPr>
            <a:videoFile r:link="rId1"/>
          </p:nvPr>
        </p:nvPicPr>
        <p:blipFill>
          <a:blip r:embed="rId3"/>
          <a:stretch>
            <a:fillRect/>
          </a:stretch>
        </p:blipFill>
        <p:spPr>
          <a:xfrm>
            <a:off x="3953993" y="880318"/>
            <a:ext cx="7548528" cy="4784835"/>
          </a:xfrm>
          <a:prstGeom prst="rect">
            <a:avLst/>
          </a:prstGeom>
        </p:spPr>
      </p:pic>
      <p:sp>
        <p:nvSpPr>
          <p:cNvPr id="4" name="TextBox 3">
            <a:extLst>
              <a:ext uri="{FF2B5EF4-FFF2-40B4-BE49-F238E27FC236}">
                <a16:creationId xmlns:a16="http://schemas.microsoft.com/office/drawing/2014/main" id="{07E3323C-74A2-C9A2-8520-1436F7BE7E0A}"/>
              </a:ext>
            </a:extLst>
          </p:cNvPr>
          <p:cNvSpPr txBox="1"/>
          <p:nvPr/>
        </p:nvSpPr>
        <p:spPr>
          <a:xfrm>
            <a:off x="4725452" y="6211669"/>
            <a:ext cx="6094948" cy="646331"/>
          </a:xfrm>
          <a:prstGeom prst="rect">
            <a:avLst/>
          </a:prstGeom>
          <a:noFill/>
        </p:spPr>
        <p:txBody>
          <a:bodyPr wrap="square">
            <a:spAutoFit/>
          </a:bodyPr>
          <a:lstStyle/>
          <a:p>
            <a:r>
              <a:rPr lang="en-GB" dirty="0"/>
              <a:t>https://www.youtube.com/watch?v=1lfDqo5k1Yk&amp;feature=emb_logo </a:t>
            </a:r>
          </a:p>
        </p:txBody>
      </p:sp>
    </p:spTree>
    <p:extLst>
      <p:ext uri="{BB962C8B-B14F-4D97-AF65-F5344CB8AC3E}">
        <p14:creationId xmlns:p14="http://schemas.microsoft.com/office/powerpoint/2010/main" val="3436254088"/>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BABA4-1AB5-120C-1C97-369D4318EB84}"/>
              </a:ext>
            </a:extLst>
          </p:cNvPr>
          <p:cNvSpPr>
            <a:spLocks noGrp="1"/>
          </p:cNvSpPr>
          <p:nvPr>
            <p:ph type="title"/>
          </p:nvPr>
        </p:nvSpPr>
        <p:spPr>
          <a:xfrm>
            <a:off x="838200" y="365125"/>
            <a:ext cx="10515600" cy="1325563"/>
          </a:xfrm>
        </p:spPr>
        <p:txBody>
          <a:bodyPr anchor="ctr">
            <a:normAutofit/>
          </a:bodyPr>
          <a:lstStyle/>
          <a:p>
            <a:r>
              <a:rPr lang="en-GB" b="1" dirty="0"/>
              <a:t>Supply Chain: An Overview</a:t>
            </a:r>
            <a:br>
              <a:rPr lang="en-GB" b="1" dirty="0"/>
            </a:br>
            <a:endParaRPr lang="en-GB" dirty="0"/>
          </a:p>
        </p:txBody>
      </p:sp>
      <p:sp>
        <p:nvSpPr>
          <p:cNvPr id="3" name="Content Placeholder 2">
            <a:extLst>
              <a:ext uri="{FF2B5EF4-FFF2-40B4-BE49-F238E27FC236}">
                <a16:creationId xmlns:a16="http://schemas.microsoft.com/office/drawing/2014/main" id="{4DFA122F-313E-E5D9-69AD-BC4C5371198C}"/>
              </a:ext>
            </a:extLst>
          </p:cNvPr>
          <p:cNvSpPr>
            <a:spLocks noGrp="1"/>
          </p:cNvSpPr>
          <p:nvPr>
            <p:ph sz="half" idx="1"/>
          </p:nvPr>
        </p:nvSpPr>
        <p:spPr>
          <a:xfrm>
            <a:off x="-1" y="1249481"/>
            <a:ext cx="6884895" cy="4351338"/>
          </a:xfrm>
        </p:spPr>
        <p:txBody>
          <a:bodyPr>
            <a:normAutofit/>
          </a:bodyPr>
          <a:lstStyle/>
          <a:p>
            <a:pPr>
              <a:lnSpc>
                <a:spcPct val="100000"/>
              </a:lnSpc>
            </a:pPr>
            <a:r>
              <a:rPr lang="en-GB" sz="2600" dirty="0"/>
              <a:t>A </a:t>
            </a:r>
            <a:r>
              <a:rPr lang="en-GB" sz="2600" b="1" dirty="0"/>
              <a:t>supply chain</a:t>
            </a:r>
            <a:r>
              <a:rPr lang="en-GB" sz="2600" dirty="0"/>
              <a:t> is the network of organisations, people, activities, information, and resources involved in producing and delivering a product or service from the supplier to the final customer. </a:t>
            </a:r>
          </a:p>
          <a:p>
            <a:pPr>
              <a:lnSpc>
                <a:spcPct val="100000"/>
              </a:lnSpc>
            </a:pPr>
            <a:r>
              <a:rPr lang="en-GB" sz="2600" dirty="0"/>
              <a:t>It includes everything from raw material sourcing to manufacturing, logistics, and final distribution.</a:t>
            </a:r>
          </a:p>
          <a:p>
            <a:endParaRPr lang="en-GB" sz="2600" dirty="0"/>
          </a:p>
        </p:txBody>
      </p:sp>
      <p:pic>
        <p:nvPicPr>
          <p:cNvPr id="4" name="Picture 3">
            <a:extLst>
              <a:ext uri="{FF2B5EF4-FFF2-40B4-BE49-F238E27FC236}">
                <a16:creationId xmlns:a16="http://schemas.microsoft.com/office/drawing/2014/main" id="{6FBA4116-3FE2-A06D-9AEE-40297553F8E6}"/>
              </a:ext>
            </a:extLst>
          </p:cNvPr>
          <p:cNvPicPr>
            <a:picLocks noChangeAspect="1"/>
          </p:cNvPicPr>
          <p:nvPr/>
        </p:nvPicPr>
        <p:blipFill>
          <a:blip r:embed="rId2"/>
          <a:stretch>
            <a:fillRect/>
          </a:stretch>
        </p:blipFill>
        <p:spPr>
          <a:xfrm>
            <a:off x="6539113" y="937737"/>
            <a:ext cx="5652887" cy="4706028"/>
          </a:xfrm>
          <a:prstGeom prst="rect">
            <a:avLst/>
          </a:prstGeom>
          <a:noFill/>
        </p:spPr>
      </p:pic>
    </p:spTree>
    <p:extLst>
      <p:ext uri="{BB962C8B-B14F-4D97-AF65-F5344CB8AC3E}">
        <p14:creationId xmlns:p14="http://schemas.microsoft.com/office/powerpoint/2010/main" val="229363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C28E8-D6B2-B62F-7950-A14C54406323}"/>
              </a:ext>
            </a:extLst>
          </p:cNvPr>
          <p:cNvSpPr>
            <a:spLocks noGrp="1"/>
          </p:cNvSpPr>
          <p:nvPr>
            <p:ph type="title"/>
          </p:nvPr>
        </p:nvSpPr>
        <p:spPr>
          <a:xfrm>
            <a:off x="65741" y="185832"/>
            <a:ext cx="10515600" cy="818216"/>
          </a:xfrm>
        </p:spPr>
        <p:txBody>
          <a:bodyPr>
            <a:normAutofit fontScale="90000"/>
          </a:bodyPr>
          <a:lstStyle/>
          <a:p>
            <a:r>
              <a:rPr lang="en-GB" sz="4000" b="1" dirty="0"/>
              <a:t>Key Components of a Supply Chain</a:t>
            </a:r>
            <a:br>
              <a:rPr lang="en-GB" b="1" dirty="0"/>
            </a:br>
            <a:endParaRPr lang="en-GB" dirty="0"/>
          </a:p>
        </p:txBody>
      </p:sp>
      <p:sp>
        <p:nvSpPr>
          <p:cNvPr id="3" name="Content Placeholder 2">
            <a:extLst>
              <a:ext uri="{FF2B5EF4-FFF2-40B4-BE49-F238E27FC236}">
                <a16:creationId xmlns:a16="http://schemas.microsoft.com/office/drawing/2014/main" id="{114D83E9-20F1-A1BB-A32D-AFD54271CACA}"/>
              </a:ext>
            </a:extLst>
          </p:cNvPr>
          <p:cNvSpPr>
            <a:spLocks noGrp="1"/>
          </p:cNvSpPr>
          <p:nvPr>
            <p:ph idx="1"/>
          </p:nvPr>
        </p:nvSpPr>
        <p:spPr>
          <a:xfrm>
            <a:off x="222623" y="774233"/>
            <a:ext cx="11903636" cy="5154425"/>
          </a:xfrm>
        </p:spPr>
        <p:txBody>
          <a:bodyPr>
            <a:normAutofit fontScale="70000" lnSpcReduction="20000"/>
          </a:bodyPr>
          <a:lstStyle/>
          <a:p>
            <a:pPr>
              <a:buFont typeface="+mj-lt"/>
              <a:buAutoNum type="arabicPeriod"/>
            </a:pPr>
            <a:r>
              <a:rPr lang="en-GB" b="1" dirty="0"/>
              <a:t>Suppliers</a:t>
            </a:r>
            <a:endParaRPr lang="en-GB" dirty="0"/>
          </a:p>
          <a:p>
            <a:pPr marL="742950" lvl="1" indent="-285750">
              <a:buFont typeface="+mj-lt"/>
              <a:buAutoNum type="arabicPeriod"/>
            </a:pPr>
            <a:r>
              <a:rPr lang="en-GB" dirty="0"/>
              <a:t>Provide raw materials, components, or services needed for production.</a:t>
            </a:r>
          </a:p>
          <a:p>
            <a:pPr marL="742950" lvl="1" indent="-285750">
              <a:buFont typeface="+mj-lt"/>
              <a:buAutoNum type="arabicPeriod"/>
            </a:pPr>
            <a:r>
              <a:rPr lang="en-GB" dirty="0"/>
              <a:t>Example: A car manufacturer sources steel, tires, and electronic components from different suppliers.</a:t>
            </a:r>
          </a:p>
          <a:p>
            <a:pPr>
              <a:buFont typeface="+mj-lt"/>
              <a:buAutoNum type="arabicPeriod"/>
            </a:pPr>
            <a:r>
              <a:rPr lang="en-GB" b="1" dirty="0"/>
              <a:t>Manufacturing &amp; Production</a:t>
            </a:r>
            <a:endParaRPr lang="en-GB" dirty="0"/>
          </a:p>
          <a:p>
            <a:pPr marL="742950" lvl="1" indent="-285750">
              <a:buFont typeface="+mj-lt"/>
              <a:buAutoNum type="arabicPeriod"/>
            </a:pPr>
            <a:r>
              <a:rPr lang="en-GB" dirty="0"/>
              <a:t>Transform raw materials into finished goods.</a:t>
            </a:r>
          </a:p>
          <a:p>
            <a:pPr marL="742950" lvl="1" indent="-285750">
              <a:buFont typeface="+mj-lt"/>
              <a:buAutoNum type="arabicPeriod"/>
            </a:pPr>
            <a:r>
              <a:rPr lang="en-GB" dirty="0"/>
              <a:t>Example: Factories assemble cars, smartphones, or packaged foods.</a:t>
            </a:r>
          </a:p>
          <a:p>
            <a:pPr>
              <a:buFont typeface="+mj-lt"/>
              <a:buAutoNum type="arabicPeriod"/>
            </a:pPr>
            <a:r>
              <a:rPr lang="en-GB" b="1" dirty="0"/>
              <a:t>Warehousing &amp; Inventory Management</a:t>
            </a:r>
            <a:endParaRPr lang="en-GB" dirty="0"/>
          </a:p>
          <a:p>
            <a:pPr marL="742950" lvl="1" indent="-285750">
              <a:buFont typeface="+mj-lt"/>
              <a:buAutoNum type="arabicPeriod"/>
            </a:pPr>
            <a:r>
              <a:rPr lang="en-GB" dirty="0"/>
              <a:t>Storage of raw materials, work-in-progress, and finished products.</a:t>
            </a:r>
          </a:p>
          <a:p>
            <a:pPr marL="742950" lvl="1" indent="-285750">
              <a:buFont typeface="+mj-lt"/>
              <a:buAutoNum type="arabicPeriod"/>
            </a:pPr>
            <a:r>
              <a:rPr lang="en-GB" dirty="0"/>
              <a:t>Uses techniques like </a:t>
            </a:r>
            <a:r>
              <a:rPr lang="en-GB" b="1" dirty="0"/>
              <a:t>Just-in-Time (JIT)</a:t>
            </a:r>
            <a:r>
              <a:rPr lang="en-GB" dirty="0"/>
              <a:t> or </a:t>
            </a:r>
            <a:r>
              <a:rPr lang="en-GB" b="1" dirty="0"/>
              <a:t>Warehouse Management Systems (WMS)</a:t>
            </a:r>
            <a:r>
              <a:rPr lang="en-GB" dirty="0"/>
              <a:t> to optimize storage.</a:t>
            </a:r>
          </a:p>
          <a:p>
            <a:pPr>
              <a:buFont typeface="+mj-lt"/>
              <a:buAutoNum type="arabicPeriod"/>
            </a:pPr>
            <a:r>
              <a:rPr lang="en-GB" b="1" dirty="0"/>
              <a:t>Logistics &amp; Transportation</a:t>
            </a:r>
            <a:endParaRPr lang="en-GB" dirty="0"/>
          </a:p>
          <a:p>
            <a:pPr marL="742950" lvl="1" indent="-285750">
              <a:buFont typeface="+mj-lt"/>
              <a:buAutoNum type="arabicPeriod"/>
            </a:pPr>
            <a:r>
              <a:rPr lang="en-GB" dirty="0"/>
              <a:t>Movement of goods across the supply chain.</a:t>
            </a:r>
          </a:p>
          <a:p>
            <a:pPr marL="742950" lvl="1" indent="-285750">
              <a:buFont typeface="+mj-lt"/>
              <a:buAutoNum type="arabicPeriod"/>
            </a:pPr>
            <a:r>
              <a:rPr lang="en-GB" dirty="0"/>
              <a:t>Includes shipping, freight, and last-mile delivery.</a:t>
            </a:r>
          </a:p>
          <a:p>
            <a:pPr marL="742950" lvl="1" indent="-285750">
              <a:buFont typeface="+mj-lt"/>
              <a:buAutoNum type="arabicPeriod"/>
            </a:pPr>
            <a:r>
              <a:rPr lang="en-GB" dirty="0"/>
              <a:t>Example: Amazon's delivery network optimizes shipping routes for faster deliveries.</a:t>
            </a:r>
          </a:p>
          <a:p>
            <a:pPr>
              <a:buFont typeface="+mj-lt"/>
              <a:buAutoNum type="arabicPeriod"/>
            </a:pPr>
            <a:r>
              <a:rPr lang="en-GB" b="1" dirty="0"/>
              <a:t>Distribution &amp; Retail</a:t>
            </a:r>
            <a:endParaRPr lang="en-GB" dirty="0"/>
          </a:p>
          <a:p>
            <a:pPr marL="742950" lvl="1" indent="-285750">
              <a:buFont typeface="+mj-lt"/>
              <a:buAutoNum type="arabicPeriod"/>
            </a:pPr>
            <a:r>
              <a:rPr lang="en-GB" dirty="0"/>
              <a:t>Goods are sold through retailers, wholesalers, or directly to consumers.</a:t>
            </a:r>
          </a:p>
          <a:p>
            <a:pPr marL="742950" lvl="1" indent="-285750">
              <a:buFont typeface="+mj-lt"/>
              <a:buAutoNum type="arabicPeriod"/>
            </a:pPr>
            <a:r>
              <a:rPr lang="en-GB" dirty="0"/>
              <a:t>Example: Supermarkets stock FMCG (Fast-Moving Consumer Goods) for customer purchase.</a:t>
            </a:r>
          </a:p>
          <a:p>
            <a:pPr>
              <a:buFont typeface="+mj-lt"/>
              <a:buAutoNum type="arabicPeriod"/>
            </a:pPr>
            <a:r>
              <a:rPr lang="en-GB" b="1" dirty="0"/>
              <a:t>Customers</a:t>
            </a:r>
            <a:endParaRPr lang="en-GB" dirty="0"/>
          </a:p>
          <a:p>
            <a:pPr marL="742950" lvl="1" indent="-285750">
              <a:buFont typeface="+mj-lt"/>
              <a:buAutoNum type="arabicPeriod"/>
            </a:pPr>
            <a:r>
              <a:rPr lang="en-GB" dirty="0"/>
              <a:t>The end-users who purchase and use the products.</a:t>
            </a:r>
          </a:p>
          <a:p>
            <a:endParaRPr lang="en-GB" dirty="0"/>
          </a:p>
        </p:txBody>
      </p:sp>
    </p:spTree>
    <p:extLst>
      <p:ext uri="{BB962C8B-B14F-4D97-AF65-F5344CB8AC3E}">
        <p14:creationId xmlns:p14="http://schemas.microsoft.com/office/powerpoint/2010/main" val="54364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4" end="1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5" end="1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6" end="16"/>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7333-DF0C-4864-F577-0E80D8C0F5F3}"/>
              </a:ext>
            </a:extLst>
          </p:cNvPr>
          <p:cNvSpPr>
            <a:spLocks noGrp="1"/>
          </p:cNvSpPr>
          <p:nvPr>
            <p:ph type="title"/>
          </p:nvPr>
        </p:nvSpPr>
        <p:spPr/>
        <p:txBody>
          <a:bodyPr/>
          <a:lstStyle/>
          <a:p>
            <a:r>
              <a:rPr lang="en-GB" sz="4000" b="1" dirty="0"/>
              <a:t>Types of Supply Chains</a:t>
            </a:r>
            <a:br>
              <a:rPr lang="en-GB" b="1" dirty="0"/>
            </a:br>
            <a:endParaRPr lang="en-GB" dirty="0"/>
          </a:p>
        </p:txBody>
      </p:sp>
      <p:sp>
        <p:nvSpPr>
          <p:cNvPr id="3" name="Content Placeholder 2">
            <a:extLst>
              <a:ext uri="{FF2B5EF4-FFF2-40B4-BE49-F238E27FC236}">
                <a16:creationId xmlns:a16="http://schemas.microsoft.com/office/drawing/2014/main" id="{6C94DB75-4E44-73A2-F1D4-7B1C566C1D58}"/>
              </a:ext>
            </a:extLst>
          </p:cNvPr>
          <p:cNvSpPr>
            <a:spLocks noGrp="1"/>
          </p:cNvSpPr>
          <p:nvPr>
            <p:ph idx="1"/>
          </p:nvPr>
        </p:nvSpPr>
        <p:spPr>
          <a:xfrm>
            <a:off x="419847" y="1299696"/>
            <a:ext cx="10515600" cy="4351338"/>
          </a:xfrm>
        </p:spPr>
        <p:txBody>
          <a:bodyPr/>
          <a:lstStyle/>
          <a:p>
            <a:pPr>
              <a:buFont typeface="+mj-lt"/>
              <a:buAutoNum type="arabicPeriod"/>
            </a:pPr>
            <a:r>
              <a:rPr lang="en-GB" b="1" dirty="0"/>
              <a:t>Traditional Supply Chain</a:t>
            </a:r>
            <a:r>
              <a:rPr lang="en-GB" dirty="0"/>
              <a:t> – Linear flow from supplier to manufacturer to customer.</a:t>
            </a:r>
          </a:p>
          <a:p>
            <a:pPr>
              <a:buFont typeface="+mj-lt"/>
              <a:buAutoNum type="arabicPeriod"/>
            </a:pPr>
            <a:r>
              <a:rPr lang="en-GB" b="1" dirty="0"/>
              <a:t>Global Supply Chain</a:t>
            </a:r>
            <a:r>
              <a:rPr lang="en-GB" dirty="0"/>
              <a:t> – Involves multiple countries and international trade.</a:t>
            </a:r>
          </a:p>
          <a:p>
            <a:pPr>
              <a:buFont typeface="+mj-lt"/>
              <a:buAutoNum type="arabicPeriod"/>
            </a:pPr>
            <a:r>
              <a:rPr lang="en-GB" b="1" dirty="0"/>
              <a:t>Digital Supply Chain</a:t>
            </a:r>
            <a:r>
              <a:rPr lang="en-GB" dirty="0"/>
              <a:t> – Uses AI, IoT, and blockchain for automation and real-time tracking.</a:t>
            </a:r>
          </a:p>
          <a:p>
            <a:pPr>
              <a:buFont typeface="+mj-lt"/>
              <a:buAutoNum type="arabicPeriod"/>
            </a:pPr>
            <a:r>
              <a:rPr lang="en-GB" b="1" dirty="0"/>
              <a:t>Sustainable Supply Chain</a:t>
            </a:r>
            <a:r>
              <a:rPr lang="en-GB" dirty="0"/>
              <a:t> – Focuses on reducing environmental impact and ethical sourcing.</a:t>
            </a:r>
          </a:p>
          <a:p>
            <a:endParaRPr lang="en-GB" dirty="0"/>
          </a:p>
        </p:txBody>
      </p:sp>
    </p:spTree>
    <p:extLst>
      <p:ext uri="{BB962C8B-B14F-4D97-AF65-F5344CB8AC3E}">
        <p14:creationId xmlns:p14="http://schemas.microsoft.com/office/powerpoint/2010/main" val="2224939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3DC3-AC1B-77F4-DAB1-92CE5895C535}"/>
              </a:ext>
            </a:extLst>
          </p:cNvPr>
          <p:cNvSpPr>
            <a:spLocks noGrp="1"/>
          </p:cNvSpPr>
          <p:nvPr>
            <p:ph type="title"/>
          </p:nvPr>
        </p:nvSpPr>
        <p:spPr/>
        <p:txBody>
          <a:bodyPr>
            <a:normAutofit fontScale="90000"/>
          </a:bodyPr>
          <a:lstStyle/>
          <a:p>
            <a:r>
              <a:rPr lang="en-GB" b="1" dirty="0"/>
              <a:t>Challenges in Supply Chain Management (SCM)</a:t>
            </a:r>
            <a:br>
              <a:rPr lang="en-GB" b="1" dirty="0"/>
            </a:br>
            <a:endParaRPr lang="en-GB" dirty="0"/>
          </a:p>
        </p:txBody>
      </p:sp>
      <p:sp>
        <p:nvSpPr>
          <p:cNvPr id="3" name="Content Placeholder 2">
            <a:extLst>
              <a:ext uri="{FF2B5EF4-FFF2-40B4-BE49-F238E27FC236}">
                <a16:creationId xmlns:a16="http://schemas.microsoft.com/office/drawing/2014/main" id="{2F424031-E972-A320-DDA0-0E2437EE8BC1}"/>
              </a:ext>
            </a:extLst>
          </p:cNvPr>
          <p:cNvSpPr>
            <a:spLocks noGrp="1"/>
          </p:cNvSpPr>
          <p:nvPr>
            <p:ph idx="1"/>
          </p:nvPr>
        </p:nvSpPr>
        <p:spPr/>
        <p:txBody>
          <a:bodyPr/>
          <a:lstStyle/>
          <a:p>
            <a:pPr>
              <a:buFont typeface="Arial" panose="020B0604020202020204" pitchFamily="34" charset="0"/>
              <a:buChar char="•"/>
            </a:pPr>
            <a:r>
              <a:rPr lang="en-GB" b="1" dirty="0"/>
              <a:t>Disruptions &amp; Risks</a:t>
            </a:r>
            <a:r>
              <a:rPr lang="en-GB" dirty="0"/>
              <a:t>: Natural disasters, geopolitical issues, or pandemics (e.g., COVID-19).</a:t>
            </a:r>
          </a:p>
          <a:p>
            <a:pPr>
              <a:buFont typeface="Arial" panose="020B0604020202020204" pitchFamily="34" charset="0"/>
              <a:buChar char="•"/>
            </a:pPr>
            <a:r>
              <a:rPr lang="en-GB" b="1" dirty="0"/>
              <a:t>Demand Fluctuations</a:t>
            </a:r>
            <a:r>
              <a:rPr lang="en-GB" dirty="0"/>
              <a:t>: Unpredictable customer demand leading to shortages or overstocking.</a:t>
            </a:r>
          </a:p>
          <a:p>
            <a:pPr>
              <a:buFont typeface="Arial" panose="020B0604020202020204" pitchFamily="34" charset="0"/>
              <a:buChar char="•"/>
            </a:pPr>
            <a:r>
              <a:rPr lang="en-GB" b="1" dirty="0"/>
              <a:t>Supply Chain Visibility</a:t>
            </a:r>
            <a:r>
              <a:rPr lang="en-GB" dirty="0"/>
              <a:t>: Difficulty tracking goods in real-time.</a:t>
            </a:r>
          </a:p>
          <a:p>
            <a:pPr>
              <a:buFont typeface="Arial" panose="020B0604020202020204" pitchFamily="34" charset="0"/>
              <a:buChar char="•"/>
            </a:pPr>
            <a:r>
              <a:rPr lang="en-GB" b="1" dirty="0"/>
              <a:t>Cost Management</a:t>
            </a:r>
            <a:r>
              <a:rPr lang="en-GB" dirty="0"/>
              <a:t>: Rising transportation and </a:t>
            </a:r>
            <a:r>
              <a:rPr lang="en-GB" dirty="0" err="1"/>
              <a:t>labor</a:t>
            </a:r>
            <a:r>
              <a:rPr lang="en-GB" dirty="0"/>
              <a:t> costs.</a:t>
            </a:r>
          </a:p>
          <a:p>
            <a:endParaRPr lang="en-GB" dirty="0"/>
          </a:p>
        </p:txBody>
      </p:sp>
    </p:spTree>
    <p:extLst>
      <p:ext uri="{BB962C8B-B14F-4D97-AF65-F5344CB8AC3E}">
        <p14:creationId xmlns:p14="http://schemas.microsoft.com/office/powerpoint/2010/main" val="313299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E7A5-A1FF-C30B-EBC2-F9851A2E247A}"/>
              </a:ext>
            </a:extLst>
          </p:cNvPr>
          <p:cNvSpPr>
            <a:spLocks noGrp="1"/>
          </p:cNvSpPr>
          <p:nvPr>
            <p:ph type="title"/>
          </p:nvPr>
        </p:nvSpPr>
        <p:spPr/>
        <p:txBody>
          <a:bodyPr/>
          <a:lstStyle/>
          <a:p>
            <a:r>
              <a:rPr lang="en-GB" b="1" dirty="0"/>
              <a:t>Modern Trends in Supply Chain</a:t>
            </a:r>
            <a:br>
              <a:rPr lang="en-GB" b="1" dirty="0"/>
            </a:br>
            <a:endParaRPr lang="en-GB" dirty="0"/>
          </a:p>
        </p:txBody>
      </p:sp>
      <p:sp>
        <p:nvSpPr>
          <p:cNvPr id="3" name="Content Placeholder 2">
            <a:extLst>
              <a:ext uri="{FF2B5EF4-FFF2-40B4-BE49-F238E27FC236}">
                <a16:creationId xmlns:a16="http://schemas.microsoft.com/office/drawing/2014/main" id="{6E513E52-CEFB-49E0-15CE-0E1E4C067F59}"/>
              </a:ext>
            </a:extLst>
          </p:cNvPr>
          <p:cNvSpPr>
            <a:spLocks noGrp="1"/>
          </p:cNvSpPr>
          <p:nvPr>
            <p:ph idx="1"/>
          </p:nvPr>
        </p:nvSpPr>
        <p:spPr>
          <a:xfrm>
            <a:off x="347247" y="1451274"/>
            <a:ext cx="10515600" cy="4351338"/>
          </a:xfrm>
        </p:spPr>
        <p:txBody>
          <a:bodyPr/>
          <a:lstStyle/>
          <a:p>
            <a:pPr>
              <a:lnSpc>
                <a:spcPct val="100000"/>
              </a:lnSpc>
            </a:pPr>
            <a:r>
              <a:rPr lang="en-GB" dirty="0"/>
              <a:t>🚀 </a:t>
            </a:r>
            <a:r>
              <a:rPr lang="en-GB" b="1" dirty="0"/>
              <a:t>Artificial Intelligence (AI) &amp; Machine Learning</a:t>
            </a:r>
            <a:r>
              <a:rPr lang="en-GB" dirty="0"/>
              <a:t> – Predicts demand and optimizes logistics.</a:t>
            </a:r>
            <a:br>
              <a:rPr lang="en-GB" dirty="0"/>
            </a:br>
            <a:r>
              <a:rPr lang="en-GB" dirty="0"/>
              <a:t>📦 </a:t>
            </a:r>
            <a:r>
              <a:rPr lang="en-GB" b="1" dirty="0"/>
              <a:t>Automation &amp; Robotics</a:t>
            </a:r>
            <a:r>
              <a:rPr lang="en-GB" dirty="0"/>
              <a:t> – Warehouses use robots for faster order </a:t>
            </a:r>
            <a:r>
              <a:rPr lang="en-GB" dirty="0" err="1"/>
              <a:t>fulfillment</a:t>
            </a:r>
            <a:r>
              <a:rPr lang="en-GB" dirty="0"/>
              <a:t>.</a:t>
            </a:r>
            <a:br>
              <a:rPr lang="en-GB" dirty="0"/>
            </a:br>
            <a:r>
              <a:rPr lang="en-GB" dirty="0"/>
              <a:t>🌱 </a:t>
            </a:r>
            <a:r>
              <a:rPr lang="en-GB" b="1" dirty="0"/>
              <a:t>Sustainable Practices</a:t>
            </a:r>
            <a:r>
              <a:rPr lang="en-GB" dirty="0"/>
              <a:t> – Green logistics, carbon-neutral shipping, and ethical sourcing.</a:t>
            </a:r>
            <a:br>
              <a:rPr lang="en-GB" dirty="0"/>
            </a:br>
            <a:r>
              <a:rPr lang="en-GB" dirty="0"/>
              <a:t>🔗 </a:t>
            </a:r>
            <a:r>
              <a:rPr lang="en-GB" b="1" dirty="0"/>
              <a:t>Blockchain</a:t>
            </a:r>
            <a:r>
              <a:rPr lang="en-GB" dirty="0"/>
              <a:t> – Enhances transparency and security in transactions.</a:t>
            </a:r>
          </a:p>
          <a:p>
            <a:endParaRPr lang="en-GB" dirty="0"/>
          </a:p>
        </p:txBody>
      </p:sp>
    </p:spTree>
    <p:extLst>
      <p:ext uri="{BB962C8B-B14F-4D97-AF65-F5344CB8AC3E}">
        <p14:creationId xmlns:p14="http://schemas.microsoft.com/office/powerpoint/2010/main" val="713937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4FA5D-8122-16D6-2DDD-512DEC377C3D}"/>
              </a:ext>
            </a:extLst>
          </p:cNvPr>
          <p:cNvSpPr>
            <a:spLocks noGrp="1"/>
          </p:cNvSpPr>
          <p:nvPr>
            <p:ph type="title"/>
          </p:nvPr>
        </p:nvSpPr>
        <p:spPr>
          <a:xfrm>
            <a:off x="0" y="18255"/>
            <a:ext cx="10515600" cy="1325563"/>
          </a:xfrm>
        </p:spPr>
        <p:txBody>
          <a:bodyPr>
            <a:normAutofit/>
          </a:bodyPr>
          <a:lstStyle/>
          <a:p>
            <a:r>
              <a:rPr lang="en-GB" sz="3600" b="1" dirty="0"/>
              <a:t>SCEM – Logistics </a:t>
            </a:r>
          </a:p>
        </p:txBody>
      </p:sp>
      <p:sp>
        <p:nvSpPr>
          <p:cNvPr id="3" name="Content Placeholder 2">
            <a:extLst>
              <a:ext uri="{FF2B5EF4-FFF2-40B4-BE49-F238E27FC236}">
                <a16:creationId xmlns:a16="http://schemas.microsoft.com/office/drawing/2014/main" id="{3187D400-6C81-B72D-2DC6-D481F68084E3}"/>
              </a:ext>
            </a:extLst>
          </p:cNvPr>
          <p:cNvSpPr>
            <a:spLocks noGrp="1"/>
          </p:cNvSpPr>
          <p:nvPr>
            <p:ph idx="1"/>
          </p:nvPr>
        </p:nvSpPr>
        <p:spPr>
          <a:xfrm>
            <a:off x="197573" y="1343818"/>
            <a:ext cx="10515600" cy="4351338"/>
          </a:xfrm>
        </p:spPr>
        <p:txBody>
          <a:bodyPr/>
          <a:lstStyle/>
          <a:p>
            <a:pPr>
              <a:lnSpc>
                <a:spcPct val="100000"/>
              </a:lnSpc>
            </a:pPr>
            <a:r>
              <a:rPr lang="en-GB" b="0" i="0" dirty="0">
                <a:effectLst/>
              </a:rPr>
              <a:t>Supply Chain Event Management (SCEM) addresses a fundamental business problem: inter‐organizational processes rarely execute as scheduled, since they happen in an environment prone to failure and disturbance. </a:t>
            </a:r>
          </a:p>
          <a:p>
            <a:pPr>
              <a:lnSpc>
                <a:spcPct val="100000"/>
              </a:lnSpc>
            </a:pPr>
            <a:r>
              <a:rPr lang="en-GB" b="0" i="0" dirty="0">
                <a:effectLst/>
              </a:rPr>
              <a:t>SCEM attempts to identify, as early as possible, the resulting deviations between the plan and its execution across the multitude of processes and actors in the supply chain to trigger corrective actions according to predefined rules. </a:t>
            </a:r>
            <a:endParaRPr lang="en-GB" dirty="0"/>
          </a:p>
        </p:txBody>
      </p:sp>
      <p:sp>
        <p:nvSpPr>
          <p:cNvPr id="5" name="TextBox 4">
            <a:extLst>
              <a:ext uri="{FF2B5EF4-FFF2-40B4-BE49-F238E27FC236}">
                <a16:creationId xmlns:a16="http://schemas.microsoft.com/office/drawing/2014/main" id="{74FA89B0-B4F4-0431-4E2E-15CE3F47CFAB}"/>
              </a:ext>
            </a:extLst>
          </p:cNvPr>
          <p:cNvSpPr txBox="1"/>
          <p:nvPr/>
        </p:nvSpPr>
        <p:spPr>
          <a:xfrm>
            <a:off x="458568" y="4975363"/>
            <a:ext cx="6096912" cy="369332"/>
          </a:xfrm>
          <a:prstGeom prst="rect">
            <a:avLst/>
          </a:prstGeom>
          <a:noFill/>
        </p:spPr>
        <p:txBody>
          <a:bodyPr wrap="square">
            <a:spAutoFit/>
          </a:bodyPr>
          <a:lstStyle/>
          <a:p>
            <a:r>
              <a:rPr lang="en-GB" dirty="0"/>
              <a:t>(Otto, 2003), </a:t>
            </a:r>
          </a:p>
        </p:txBody>
      </p:sp>
    </p:spTree>
    <p:extLst>
      <p:ext uri="{BB962C8B-B14F-4D97-AF65-F5344CB8AC3E}">
        <p14:creationId xmlns:p14="http://schemas.microsoft.com/office/powerpoint/2010/main" val="3738241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A4C78-FCC0-F01C-F3FD-B4B32CEF7E77}"/>
              </a:ext>
            </a:extLst>
          </p:cNvPr>
          <p:cNvSpPr>
            <a:spLocks noGrp="1"/>
          </p:cNvSpPr>
          <p:nvPr>
            <p:ph type="title"/>
          </p:nvPr>
        </p:nvSpPr>
        <p:spPr>
          <a:xfrm>
            <a:off x="76200" y="0"/>
            <a:ext cx="10515600" cy="1325563"/>
          </a:xfrm>
        </p:spPr>
        <p:txBody>
          <a:bodyPr/>
          <a:lstStyle/>
          <a:p>
            <a:r>
              <a:rPr lang="en-GB" b="1" dirty="0"/>
              <a:t>Key Components of SCEM</a:t>
            </a:r>
            <a:br>
              <a:rPr lang="en-GB" b="1" dirty="0"/>
            </a:br>
            <a:endParaRPr lang="en-GB" dirty="0"/>
          </a:p>
        </p:txBody>
      </p:sp>
      <p:sp>
        <p:nvSpPr>
          <p:cNvPr id="3" name="Content Placeholder 2">
            <a:extLst>
              <a:ext uri="{FF2B5EF4-FFF2-40B4-BE49-F238E27FC236}">
                <a16:creationId xmlns:a16="http://schemas.microsoft.com/office/drawing/2014/main" id="{D1107F38-084E-5638-408C-7156CE83CFE3}"/>
              </a:ext>
            </a:extLst>
          </p:cNvPr>
          <p:cNvSpPr>
            <a:spLocks noGrp="1"/>
          </p:cNvSpPr>
          <p:nvPr>
            <p:ph idx="1"/>
          </p:nvPr>
        </p:nvSpPr>
        <p:spPr>
          <a:xfrm>
            <a:off x="269966" y="698864"/>
            <a:ext cx="11845834" cy="5584370"/>
          </a:xfrm>
        </p:spPr>
        <p:txBody>
          <a:bodyPr>
            <a:normAutofit fontScale="70000" lnSpcReduction="20000"/>
          </a:bodyPr>
          <a:lstStyle/>
          <a:p>
            <a:pPr>
              <a:buFont typeface="+mj-lt"/>
              <a:buAutoNum type="arabicPeriod"/>
            </a:pPr>
            <a:r>
              <a:rPr lang="en-GB" sz="2900" b="1" dirty="0"/>
              <a:t>Event Detection &amp; Monitoring</a:t>
            </a:r>
            <a:endParaRPr lang="en-GB" sz="2900" dirty="0"/>
          </a:p>
          <a:p>
            <a:pPr marL="742950" lvl="1" indent="-285750">
              <a:buFont typeface="+mj-lt"/>
              <a:buAutoNum type="arabicPeriod"/>
            </a:pPr>
            <a:r>
              <a:rPr lang="en-GB" sz="2900" dirty="0"/>
              <a:t>SCEM systems track and monitor real-time data related to inventory, transportation, and suppliers.</a:t>
            </a:r>
          </a:p>
          <a:p>
            <a:pPr marL="742950" lvl="1" indent="-285750">
              <a:buFont typeface="+mj-lt"/>
              <a:buAutoNum type="arabicPeriod"/>
            </a:pPr>
            <a:r>
              <a:rPr lang="en-GB" sz="2900" dirty="0"/>
              <a:t>Technologies like IoT, AI, and blockchain help detect disruptions (e.g., shipment delays, equipment failures).</a:t>
            </a:r>
          </a:p>
          <a:p>
            <a:pPr>
              <a:buFont typeface="+mj-lt"/>
              <a:buAutoNum type="arabicPeriod"/>
            </a:pPr>
            <a:r>
              <a:rPr lang="en-GB" sz="2900" b="1" dirty="0"/>
              <a:t>Event Analysis &amp; Impact Assessment</a:t>
            </a:r>
            <a:endParaRPr lang="en-GB" sz="2900" dirty="0"/>
          </a:p>
          <a:p>
            <a:pPr marL="742950" lvl="1" indent="-285750">
              <a:buFont typeface="+mj-lt"/>
              <a:buAutoNum type="arabicPeriod"/>
            </a:pPr>
            <a:r>
              <a:rPr lang="en-GB" sz="2900" dirty="0"/>
              <a:t>When an event occurs (e.g., a delayed shipment), SCEM evaluates its impact on the entire supply chain.</a:t>
            </a:r>
          </a:p>
          <a:p>
            <a:pPr marL="742950" lvl="1" indent="-285750">
              <a:buFont typeface="+mj-lt"/>
              <a:buAutoNum type="arabicPeriod"/>
            </a:pPr>
            <a:r>
              <a:rPr lang="en-GB" sz="2900" dirty="0"/>
              <a:t>AI-driven predictive analytics help forecast potential risks and mitigation strategies.</a:t>
            </a:r>
          </a:p>
          <a:p>
            <a:pPr>
              <a:buFont typeface="+mj-lt"/>
              <a:buAutoNum type="arabicPeriod"/>
            </a:pPr>
            <a:r>
              <a:rPr lang="en-GB" sz="2900" b="1" dirty="0"/>
              <a:t>Event Response &amp; Resolution</a:t>
            </a:r>
            <a:endParaRPr lang="en-GB" sz="2900" dirty="0"/>
          </a:p>
          <a:p>
            <a:pPr marL="742950" lvl="1" indent="-285750">
              <a:buFont typeface="+mj-lt"/>
              <a:buAutoNum type="arabicPeriod"/>
            </a:pPr>
            <a:r>
              <a:rPr lang="en-GB" sz="2900" dirty="0"/>
              <a:t>Once an issue is identified, SCEM triggers corrective actions (e.g., rerouting shipments, adjusting production schedules).</a:t>
            </a:r>
          </a:p>
          <a:p>
            <a:pPr marL="742950" lvl="1" indent="-285750">
              <a:buFont typeface="+mj-lt"/>
              <a:buAutoNum type="arabicPeriod"/>
            </a:pPr>
            <a:r>
              <a:rPr lang="en-GB" sz="2900" dirty="0"/>
              <a:t>Automated workflows and AI-powered decision-making enhance response times.</a:t>
            </a:r>
          </a:p>
          <a:p>
            <a:pPr>
              <a:buFont typeface="+mj-lt"/>
              <a:buAutoNum type="arabicPeriod"/>
            </a:pPr>
            <a:r>
              <a:rPr lang="en-GB" sz="2900" b="1" dirty="0"/>
              <a:t>Collaboration &amp; Communication</a:t>
            </a:r>
            <a:endParaRPr lang="en-GB" sz="2900" dirty="0"/>
          </a:p>
          <a:p>
            <a:pPr marL="742950" lvl="1" indent="-285750">
              <a:buFont typeface="+mj-lt"/>
              <a:buAutoNum type="arabicPeriod"/>
            </a:pPr>
            <a:r>
              <a:rPr lang="en-GB" sz="2900" dirty="0"/>
              <a:t>Effective SCEM relies on seamless communication between suppliers, manufacturers, distributors, and customers.</a:t>
            </a:r>
          </a:p>
          <a:p>
            <a:pPr marL="742950" lvl="1" indent="-285750">
              <a:buFont typeface="+mj-lt"/>
              <a:buAutoNum type="arabicPeriod"/>
            </a:pPr>
            <a:r>
              <a:rPr lang="en-GB" sz="2900" dirty="0"/>
              <a:t>Cloud-based platforms and real-time tracking tools ensure transparency.</a:t>
            </a:r>
          </a:p>
          <a:p>
            <a:pPr>
              <a:buFont typeface="+mj-lt"/>
              <a:buAutoNum type="arabicPeriod"/>
            </a:pPr>
            <a:r>
              <a:rPr lang="en-GB" sz="2900" b="1" dirty="0"/>
              <a:t>Continuous Improvement &amp; Learning</a:t>
            </a:r>
            <a:endParaRPr lang="en-GB" sz="2900" dirty="0"/>
          </a:p>
          <a:p>
            <a:pPr marL="742950" lvl="1" indent="-285750">
              <a:buFont typeface="+mj-lt"/>
              <a:buAutoNum type="arabicPeriod"/>
            </a:pPr>
            <a:r>
              <a:rPr lang="en-GB" sz="2900" dirty="0"/>
              <a:t>SCEM collects data on past disruptions to improve future risk management strategies.</a:t>
            </a:r>
          </a:p>
          <a:p>
            <a:pPr marL="742950" lvl="1" indent="-285750">
              <a:buFont typeface="+mj-lt"/>
              <a:buAutoNum type="arabicPeriod"/>
            </a:pPr>
            <a:r>
              <a:rPr lang="en-GB" sz="2900" dirty="0"/>
              <a:t>Businesses use this information to develop contingency plans and enhance overall resilience.</a:t>
            </a:r>
          </a:p>
          <a:p>
            <a:endParaRPr lang="en-GB" dirty="0"/>
          </a:p>
        </p:txBody>
      </p:sp>
    </p:spTree>
    <p:extLst>
      <p:ext uri="{BB962C8B-B14F-4D97-AF65-F5344CB8AC3E}">
        <p14:creationId xmlns:p14="http://schemas.microsoft.com/office/powerpoint/2010/main" val="249107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F71EC-ECC2-E920-620D-2F445606F8B9}"/>
              </a:ext>
            </a:extLst>
          </p:cNvPr>
          <p:cNvSpPr>
            <a:spLocks noGrp="1"/>
          </p:cNvSpPr>
          <p:nvPr>
            <p:ph type="title"/>
          </p:nvPr>
        </p:nvSpPr>
        <p:spPr>
          <a:xfrm>
            <a:off x="61365" y="18255"/>
            <a:ext cx="10515600" cy="1325563"/>
          </a:xfrm>
        </p:spPr>
        <p:txBody>
          <a:bodyPr/>
          <a:lstStyle/>
          <a:p>
            <a:r>
              <a:rPr lang="en-GB" b="1" dirty="0"/>
              <a:t>Benefits of SCEM</a:t>
            </a:r>
            <a:br>
              <a:rPr lang="en-GB" b="1" dirty="0"/>
            </a:br>
            <a:endParaRPr lang="en-GB" dirty="0"/>
          </a:p>
        </p:txBody>
      </p:sp>
      <p:sp>
        <p:nvSpPr>
          <p:cNvPr id="3" name="Content Placeholder 2">
            <a:extLst>
              <a:ext uri="{FF2B5EF4-FFF2-40B4-BE49-F238E27FC236}">
                <a16:creationId xmlns:a16="http://schemas.microsoft.com/office/drawing/2014/main" id="{AAF90B27-F2D1-FD0E-4D1D-66BF3F3BFBB9}"/>
              </a:ext>
            </a:extLst>
          </p:cNvPr>
          <p:cNvSpPr>
            <a:spLocks noGrp="1"/>
          </p:cNvSpPr>
          <p:nvPr>
            <p:ph idx="1"/>
          </p:nvPr>
        </p:nvSpPr>
        <p:spPr>
          <a:xfrm>
            <a:off x="223205" y="1064974"/>
            <a:ext cx="10515600" cy="4793660"/>
          </a:xfrm>
        </p:spPr>
        <p:txBody>
          <a:bodyPr/>
          <a:lstStyle/>
          <a:p>
            <a:pPr>
              <a:lnSpc>
                <a:spcPct val="100000"/>
              </a:lnSpc>
            </a:pPr>
            <a:r>
              <a:rPr lang="en-GB" dirty="0"/>
              <a:t>✅ </a:t>
            </a:r>
            <a:r>
              <a:rPr lang="en-GB" b="1" dirty="0"/>
              <a:t>Minimizes Disruptions</a:t>
            </a:r>
            <a:r>
              <a:rPr lang="en-GB" dirty="0"/>
              <a:t>: Helps businesses respond quickly to supply chain disturbances.</a:t>
            </a:r>
            <a:br>
              <a:rPr lang="en-GB" dirty="0"/>
            </a:br>
            <a:r>
              <a:rPr lang="en-GB" dirty="0"/>
              <a:t>✅ </a:t>
            </a:r>
            <a:r>
              <a:rPr lang="en-GB" b="1" dirty="0"/>
              <a:t>Enhances Visibility</a:t>
            </a:r>
            <a:r>
              <a:rPr lang="en-GB" dirty="0"/>
              <a:t>: Real-time tracking improves transparency and coordination.</a:t>
            </a:r>
            <a:br>
              <a:rPr lang="en-GB" dirty="0"/>
            </a:br>
            <a:r>
              <a:rPr lang="en-GB" dirty="0"/>
              <a:t>✅ </a:t>
            </a:r>
            <a:r>
              <a:rPr lang="en-GB" b="1" dirty="0"/>
              <a:t>Optimizes Costs</a:t>
            </a:r>
            <a:r>
              <a:rPr lang="en-GB" dirty="0"/>
              <a:t>: Reduces delays and inefficiencies, saving costs.</a:t>
            </a:r>
            <a:br>
              <a:rPr lang="en-GB" dirty="0"/>
            </a:br>
            <a:r>
              <a:rPr lang="en-GB" dirty="0"/>
              <a:t>✅ </a:t>
            </a:r>
            <a:r>
              <a:rPr lang="en-GB" b="1" dirty="0"/>
              <a:t>Improves Customer Satisfaction</a:t>
            </a:r>
            <a:r>
              <a:rPr lang="en-GB" dirty="0"/>
              <a:t>: Ensures timely deliveries and better service.</a:t>
            </a:r>
            <a:br>
              <a:rPr lang="en-GB" dirty="0"/>
            </a:br>
            <a:r>
              <a:rPr lang="en-GB" dirty="0"/>
              <a:t>✅ </a:t>
            </a:r>
            <a:r>
              <a:rPr lang="en-GB" b="1" dirty="0"/>
              <a:t>Boosts Resilience</a:t>
            </a:r>
            <a:r>
              <a:rPr lang="en-GB" dirty="0"/>
              <a:t>: Prepares businesses to handle unexpected supply chain crises.</a:t>
            </a:r>
          </a:p>
          <a:p>
            <a:endParaRPr lang="en-GB" dirty="0"/>
          </a:p>
        </p:txBody>
      </p:sp>
    </p:spTree>
    <p:extLst>
      <p:ext uri="{BB962C8B-B14F-4D97-AF65-F5344CB8AC3E}">
        <p14:creationId xmlns:p14="http://schemas.microsoft.com/office/powerpoint/2010/main" val="21132372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CEE57-2348-0487-DD84-4C9D4989C50F}"/>
              </a:ext>
            </a:extLst>
          </p:cNvPr>
          <p:cNvSpPr>
            <a:spLocks noGrp="1"/>
          </p:cNvSpPr>
          <p:nvPr>
            <p:ph type="title"/>
          </p:nvPr>
        </p:nvSpPr>
        <p:spPr/>
        <p:txBody>
          <a:bodyPr/>
          <a:lstStyle/>
          <a:p>
            <a:r>
              <a:rPr lang="en-GB" b="1" dirty="0"/>
              <a:t>Examples of SCEM in Action</a:t>
            </a:r>
            <a:br>
              <a:rPr lang="en-GB" b="1" dirty="0"/>
            </a:br>
            <a:endParaRPr lang="en-GB" dirty="0"/>
          </a:p>
        </p:txBody>
      </p:sp>
      <p:sp>
        <p:nvSpPr>
          <p:cNvPr id="3" name="Content Placeholder 2">
            <a:extLst>
              <a:ext uri="{FF2B5EF4-FFF2-40B4-BE49-F238E27FC236}">
                <a16:creationId xmlns:a16="http://schemas.microsoft.com/office/drawing/2014/main" id="{A0B92D32-D19A-73B7-05B2-D3E97C530A5A}"/>
              </a:ext>
            </a:extLst>
          </p:cNvPr>
          <p:cNvSpPr>
            <a:spLocks noGrp="1"/>
          </p:cNvSpPr>
          <p:nvPr>
            <p:ph idx="1"/>
          </p:nvPr>
        </p:nvSpPr>
        <p:spPr/>
        <p:txBody>
          <a:bodyPr/>
          <a:lstStyle/>
          <a:p>
            <a:pPr>
              <a:lnSpc>
                <a:spcPct val="100000"/>
              </a:lnSpc>
              <a:buFont typeface="+mj-lt"/>
              <a:buAutoNum type="arabicPeriod"/>
            </a:pPr>
            <a:r>
              <a:rPr lang="en-GB" b="1" dirty="0"/>
              <a:t>Retail Industry</a:t>
            </a:r>
            <a:r>
              <a:rPr lang="en-GB" dirty="0"/>
              <a:t>: A sudden demand spike for a product triggers automatic reallocation of inventory.</a:t>
            </a:r>
          </a:p>
          <a:p>
            <a:pPr>
              <a:lnSpc>
                <a:spcPct val="100000"/>
              </a:lnSpc>
              <a:buFont typeface="+mj-lt"/>
              <a:buAutoNum type="arabicPeriod"/>
            </a:pPr>
            <a:r>
              <a:rPr lang="en-GB" b="1" dirty="0"/>
              <a:t>Manufacturing</a:t>
            </a:r>
            <a:r>
              <a:rPr lang="en-GB" dirty="0"/>
              <a:t>: If a key supplier experiences delays, SCEM suggests alternative sourcing.</a:t>
            </a:r>
          </a:p>
          <a:p>
            <a:pPr>
              <a:lnSpc>
                <a:spcPct val="100000"/>
              </a:lnSpc>
              <a:buFont typeface="+mj-lt"/>
              <a:buAutoNum type="arabicPeriod"/>
            </a:pPr>
            <a:r>
              <a:rPr lang="en-GB" b="1" dirty="0"/>
              <a:t>Logistics</a:t>
            </a:r>
            <a:r>
              <a:rPr lang="en-GB" dirty="0"/>
              <a:t>: A natural disaster disrupts transport routes, prompting real-time adjustments to shipping schedules.</a:t>
            </a:r>
          </a:p>
          <a:p>
            <a:endParaRPr lang="en-GB" dirty="0"/>
          </a:p>
        </p:txBody>
      </p:sp>
    </p:spTree>
    <p:extLst>
      <p:ext uri="{BB962C8B-B14F-4D97-AF65-F5344CB8AC3E}">
        <p14:creationId xmlns:p14="http://schemas.microsoft.com/office/powerpoint/2010/main" val="16706316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562B3-7E10-52FC-33D7-41810A5E8474}"/>
              </a:ext>
            </a:extLst>
          </p:cNvPr>
          <p:cNvSpPr>
            <a:spLocks noGrp="1"/>
          </p:cNvSpPr>
          <p:nvPr>
            <p:ph type="title"/>
          </p:nvPr>
        </p:nvSpPr>
        <p:spPr>
          <a:xfrm>
            <a:off x="100533" y="18255"/>
            <a:ext cx="10515600" cy="1325563"/>
          </a:xfrm>
        </p:spPr>
        <p:txBody>
          <a:bodyPr anchor="ctr">
            <a:normAutofit/>
          </a:bodyPr>
          <a:lstStyle/>
          <a:p>
            <a:r>
              <a:rPr lang="en-GB" sz="2800" b="1" dirty="0"/>
              <a:t>Examples of Supply Chain Event Management (SCEM) in Tourism &amp; Events</a:t>
            </a:r>
            <a:br>
              <a:rPr lang="en-GB" sz="2800" b="1" dirty="0"/>
            </a:br>
            <a:endParaRPr lang="en-GB" sz="2800" dirty="0"/>
          </a:p>
        </p:txBody>
      </p:sp>
      <p:sp>
        <p:nvSpPr>
          <p:cNvPr id="3" name="Content Placeholder 2">
            <a:extLst>
              <a:ext uri="{FF2B5EF4-FFF2-40B4-BE49-F238E27FC236}">
                <a16:creationId xmlns:a16="http://schemas.microsoft.com/office/drawing/2014/main" id="{1AEB2366-92FE-2729-1BB0-00C0C3A20285}"/>
              </a:ext>
            </a:extLst>
          </p:cNvPr>
          <p:cNvSpPr>
            <a:spLocks noGrp="1"/>
          </p:cNvSpPr>
          <p:nvPr>
            <p:ph sz="half" idx="1"/>
          </p:nvPr>
        </p:nvSpPr>
        <p:spPr>
          <a:xfrm>
            <a:off x="838200" y="1825625"/>
            <a:ext cx="5181600" cy="4351338"/>
          </a:xfrm>
        </p:spPr>
        <p:txBody>
          <a:bodyPr>
            <a:normAutofit/>
          </a:bodyPr>
          <a:lstStyle/>
          <a:p>
            <a:r>
              <a:rPr lang="en-GB" sz="2600"/>
              <a:t>Supply Chain Event Management (SCEM) in tourism and events focuses on monitoring, predicting, and responding to disruptions in the supply chain to ensure smooth operations. </a:t>
            </a:r>
          </a:p>
          <a:p>
            <a:r>
              <a:rPr lang="en-GB" sz="2600"/>
              <a:t>It integrates real-time tracking, risk management, and contingency planning to enhance efficiency. </a:t>
            </a:r>
          </a:p>
          <a:p>
            <a:r>
              <a:rPr lang="en-GB" sz="2600"/>
              <a:t>Here are some real-world examples:</a:t>
            </a:r>
          </a:p>
          <a:p>
            <a:endParaRPr lang="en-GB" sz="2600"/>
          </a:p>
        </p:txBody>
      </p:sp>
      <p:pic>
        <p:nvPicPr>
          <p:cNvPr id="4" name="Online Media 3" title="How Supply Chain Event Management Fuels Business Agility">
            <a:hlinkClick r:id="" action="ppaction://media"/>
            <a:extLst>
              <a:ext uri="{FF2B5EF4-FFF2-40B4-BE49-F238E27FC236}">
                <a16:creationId xmlns:a16="http://schemas.microsoft.com/office/drawing/2014/main" id="{91C9FECD-5F15-8486-6791-230CA481DDB5}"/>
              </a:ext>
            </a:extLst>
          </p:cNvPr>
          <p:cNvPicPr>
            <a:picLocks noRot="1" noChangeAspect="1"/>
          </p:cNvPicPr>
          <p:nvPr>
            <a:videoFile r:link="rId1"/>
          </p:nvPr>
        </p:nvPicPr>
        <p:blipFill>
          <a:blip r:embed="rId3"/>
          <a:stretch>
            <a:fillRect/>
          </a:stretch>
        </p:blipFill>
        <p:spPr>
          <a:xfrm>
            <a:off x="6172200" y="1406178"/>
            <a:ext cx="5181600" cy="4058918"/>
          </a:xfrm>
          <a:prstGeom prst="rect">
            <a:avLst/>
          </a:prstGeom>
          <a:noFill/>
        </p:spPr>
      </p:pic>
    </p:spTree>
    <p:extLst>
      <p:ext uri="{BB962C8B-B14F-4D97-AF65-F5344CB8AC3E}">
        <p14:creationId xmlns:p14="http://schemas.microsoft.com/office/powerpoint/2010/main" val="357527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8E78-56C3-AA62-FEEF-6D17689B430D}"/>
              </a:ext>
            </a:extLst>
          </p:cNvPr>
          <p:cNvSpPr>
            <a:spLocks noGrp="1"/>
          </p:cNvSpPr>
          <p:nvPr>
            <p:ph type="title"/>
          </p:nvPr>
        </p:nvSpPr>
        <p:spPr>
          <a:xfrm>
            <a:off x="77549" y="18255"/>
            <a:ext cx="10515600" cy="1325563"/>
          </a:xfrm>
        </p:spPr>
        <p:txBody>
          <a:bodyPr/>
          <a:lstStyle/>
          <a:p>
            <a:r>
              <a:rPr lang="en-GB" b="1" dirty="0"/>
              <a:t>Music Festivals &amp; Large-Scale Events 🎵🎤</a:t>
            </a:r>
            <a:br>
              <a:rPr lang="en-GB" b="1" dirty="0"/>
            </a:br>
            <a:endParaRPr lang="en-GB" dirty="0"/>
          </a:p>
        </p:txBody>
      </p:sp>
      <p:sp>
        <p:nvSpPr>
          <p:cNvPr id="3" name="Content Placeholder 2">
            <a:extLst>
              <a:ext uri="{FF2B5EF4-FFF2-40B4-BE49-F238E27FC236}">
                <a16:creationId xmlns:a16="http://schemas.microsoft.com/office/drawing/2014/main" id="{8DA69DAF-2088-4E9A-41E1-36834CF747BC}"/>
              </a:ext>
            </a:extLst>
          </p:cNvPr>
          <p:cNvSpPr>
            <a:spLocks noGrp="1"/>
          </p:cNvSpPr>
          <p:nvPr>
            <p:ph idx="1"/>
          </p:nvPr>
        </p:nvSpPr>
        <p:spPr>
          <a:xfrm>
            <a:off x="469338" y="1165253"/>
            <a:ext cx="10884462" cy="5011710"/>
          </a:xfrm>
        </p:spPr>
        <p:txBody>
          <a:bodyPr>
            <a:normAutofit/>
          </a:bodyPr>
          <a:lstStyle/>
          <a:p>
            <a:r>
              <a:rPr lang="en-GB" b="1" dirty="0"/>
              <a:t>Scenario: Logistics Disruptions for a Major Music Festival</a:t>
            </a:r>
          </a:p>
          <a:p>
            <a:pPr>
              <a:buFont typeface="Arial" panose="020B0604020202020204" pitchFamily="34" charset="0"/>
              <a:buChar char="•"/>
            </a:pPr>
            <a:r>
              <a:rPr lang="en-GB" b="1" dirty="0"/>
              <a:t>Issue</a:t>
            </a:r>
            <a:r>
              <a:rPr lang="en-GB" dirty="0"/>
              <a:t>: A shipment of stage equipment and lighting is delayed due to bad weather.</a:t>
            </a:r>
          </a:p>
          <a:p>
            <a:pPr>
              <a:buFont typeface="Arial" panose="020B0604020202020204" pitchFamily="34" charset="0"/>
              <a:buChar char="•"/>
            </a:pPr>
            <a:r>
              <a:rPr lang="en-GB" b="1" dirty="0"/>
              <a:t>SCEM Solution</a:t>
            </a:r>
            <a:r>
              <a:rPr lang="en-GB" dirty="0"/>
              <a:t>:</a:t>
            </a:r>
          </a:p>
          <a:p>
            <a:pPr marL="742950" lvl="1" indent="-285750">
              <a:buFont typeface="Arial" panose="020B0604020202020204" pitchFamily="34" charset="0"/>
              <a:buChar char="•"/>
            </a:pPr>
            <a:r>
              <a:rPr lang="en-GB" dirty="0"/>
              <a:t>Real-time tracking alerts event organizers about the delay.</a:t>
            </a:r>
          </a:p>
          <a:p>
            <a:pPr marL="742950" lvl="1" indent="-285750">
              <a:buFont typeface="Arial" panose="020B0604020202020204" pitchFamily="34" charset="0"/>
              <a:buChar char="•"/>
            </a:pPr>
            <a:r>
              <a:rPr lang="en-GB" dirty="0"/>
              <a:t>An alternative local supplier is identified and contracted to prevent show delays.</a:t>
            </a:r>
          </a:p>
          <a:p>
            <a:pPr marL="742950" lvl="1" indent="-285750">
              <a:buFont typeface="Arial" panose="020B0604020202020204" pitchFamily="34" charset="0"/>
              <a:buChar char="•"/>
            </a:pPr>
            <a:r>
              <a:rPr lang="en-GB" dirty="0"/>
              <a:t>Automated inventory systems adjust supply levels to ensure availability of essentials like food, drinks, and merchandise.</a:t>
            </a:r>
          </a:p>
          <a:p>
            <a:r>
              <a:rPr lang="en-GB" dirty="0"/>
              <a:t>📌 </a:t>
            </a:r>
            <a:r>
              <a:rPr lang="en-GB" i="1" dirty="0"/>
              <a:t>Example</a:t>
            </a:r>
            <a:r>
              <a:rPr lang="en-GB" dirty="0"/>
              <a:t>: Coachella and Glastonbury use real-time logistics tracking to avoid last-minute supply shortages.</a:t>
            </a:r>
          </a:p>
          <a:p>
            <a:endParaRPr lang="en-GB" dirty="0"/>
          </a:p>
        </p:txBody>
      </p:sp>
    </p:spTree>
    <p:extLst>
      <p:ext uri="{BB962C8B-B14F-4D97-AF65-F5344CB8AC3E}">
        <p14:creationId xmlns:p14="http://schemas.microsoft.com/office/powerpoint/2010/main" val="389051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6334-3313-6327-99FA-18F3B2E4BA34}"/>
              </a:ext>
            </a:extLst>
          </p:cNvPr>
          <p:cNvSpPr>
            <a:spLocks noGrp="1"/>
          </p:cNvSpPr>
          <p:nvPr>
            <p:ph type="title"/>
          </p:nvPr>
        </p:nvSpPr>
        <p:spPr>
          <a:xfrm>
            <a:off x="85641" y="106179"/>
            <a:ext cx="10515600" cy="1325563"/>
          </a:xfrm>
        </p:spPr>
        <p:txBody>
          <a:bodyPr/>
          <a:lstStyle/>
          <a:p>
            <a:r>
              <a:rPr lang="en-GB" b="1" dirty="0"/>
              <a:t>Hotel &amp; Accommodation Management 🏨</a:t>
            </a:r>
            <a:br>
              <a:rPr lang="en-GB" b="1" dirty="0"/>
            </a:br>
            <a:endParaRPr lang="en-GB" dirty="0"/>
          </a:p>
        </p:txBody>
      </p:sp>
      <p:sp>
        <p:nvSpPr>
          <p:cNvPr id="3" name="Content Placeholder 2">
            <a:extLst>
              <a:ext uri="{FF2B5EF4-FFF2-40B4-BE49-F238E27FC236}">
                <a16:creationId xmlns:a16="http://schemas.microsoft.com/office/drawing/2014/main" id="{9301F3EA-ED08-E41E-D178-D9271F92482E}"/>
              </a:ext>
            </a:extLst>
          </p:cNvPr>
          <p:cNvSpPr>
            <a:spLocks noGrp="1"/>
          </p:cNvSpPr>
          <p:nvPr>
            <p:ph idx="1"/>
          </p:nvPr>
        </p:nvSpPr>
        <p:spPr>
          <a:xfrm>
            <a:off x="247481" y="1008328"/>
            <a:ext cx="10515600" cy="4939317"/>
          </a:xfrm>
        </p:spPr>
        <p:txBody>
          <a:bodyPr>
            <a:normAutofit/>
          </a:bodyPr>
          <a:lstStyle/>
          <a:p>
            <a:r>
              <a:rPr lang="en-GB" b="1" dirty="0"/>
              <a:t>Scenario: Last-Minute Supplier Issues in a Resort</a:t>
            </a:r>
          </a:p>
          <a:p>
            <a:pPr>
              <a:buFont typeface="Arial" panose="020B0604020202020204" pitchFamily="34" charset="0"/>
              <a:buChar char="•"/>
            </a:pPr>
            <a:r>
              <a:rPr lang="en-GB" b="1" dirty="0"/>
              <a:t>Issue</a:t>
            </a:r>
            <a:r>
              <a:rPr lang="en-GB" dirty="0"/>
              <a:t>: A luxury resort experiences a supply chain issue where a key food supplier cannot deliver fresh seafood due to transport strikes.</a:t>
            </a:r>
          </a:p>
          <a:p>
            <a:pPr>
              <a:buFont typeface="Arial" panose="020B0604020202020204" pitchFamily="34" charset="0"/>
              <a:buChar char="•"/>
            </a:pPr>
            <a:r>
              <a:rPr lang="en-GB" b="1" dirty="0"/>
              <a:t>SCEM Solution</a:t>
            </a:r>
            <a:r>
              <a:rPr lang="en-GB" dirty="0"/>
              <a:t>:</a:t>
            </a:r>
          </a:p>
          <a:p>
            <a:pPr marL="742950" lvl="1" indent="-285750">
              <a:buFont typeface="Arial" panose="020B0604020202020204" pitchFamily="34" charset="0"/>
              <a:buChar char="•"/>
            </a:pPr>
            <a:r>
              <a:rPr lang="en-GB" dirty="0"/>
              <a:t>AI-powered demand forecasting predicts the impact of the disruption.</a:t>
            </a:r>
          </a:p>
          <a:p>
            <a:pPr marL="742950" lvl="1" indent="-285750">
              <a:buFont typeface="Arial" panose="020B0604020202020204" pitchFamily="34" charset="0"/>
              <a:buChar char="•"/>
            </a:pPr>
            <a:r>
              <a:rPr lang="en-GB" dirty="0"/>
              <a:t>An emergency supplier is activated through a pre-established contingency contract.</a:t>
            </a:r>
          </a:p>
          <a:p>
            <a:pPr marL="742950" lvl="1" indent="-285750">
              <a:buFont typeface="Arial" panose="020B0604020202020204" pitchFamily="34" charset="0"/>
              <a:buChar char="•"/>
            </a:pPr>
            <a:r>
              <a:rPr lang="en-GB" dirty="0"/>
              <a:t>The hotel updates its menu to include alternative options while maintaining guest satisfaction.</a:t>
            </a:r>
          </a:p>
          <a:p>
            <a:r>
              <a:rPr lang="en-GB" dirty="0"/>
              <a:t>📌 </a:t>
            </a:r>
            <a:r>
              <a:rPr lang="en-GB" i="1" dirty="0"/>
              <a:t>Example</a:t>
            </a:r>
            <a:r>
              <a:rPr lang="en-GB" dirty="0"/>
              <a:t>: Major hotel chains like Marriott and Hilton use AI-driven SCEM systems to manage food and beverage supplies efficiently.</a:t>
            </a:r>
          </a:p>
          <a:p>
            <a:endParaRPr lang="en-GB" dirty="0"/>
          </a:p>
        </p:txBody>
      </p:sp>
    </p:spTree>
    <p:extLst>
      <p:ext uri="{BB962C8B-B14F-4D97-AF65-F5344CB8AC3E}">
        <p14:creationId xmlns:p14="http://schemas.microsoft.com/office/powerpoint/2010/main" val="46718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0A2C-80A7-53BE-6444-6E0C89BEBEF9}"/>
              </a:ext>
            </a:extLst>
          </p:cNvPr>
          <p:cNvSpPr>
            <a:spLocks noGrp="1"/>
          </p:cNvSpPr>
          <p:nvPr>
            <p:ph type="title"/>
          </p:nvPr>
        </p:nvSpPr>
        <p:spPr/>
        <p:txBody>
          <a:bodyPr>
            <a:normAutofit fontScale="90000"/>
          </a:bodyPr>
          <a:lstStyle/>
          <a:p>
            <a:r>
              <a:rPr lang="en-GB" b="1" dirty="0"/>
              <a:t>Sporting Events (Olympics, FIFA World Cup, etc.) ⚽🏅</a:t>
            </a:r>
            <a:br>
              <a:rPr lang="en-GB" b="1" dirty="0"/>
            </a:br>
            <a:endParaRPr lang="en-GB" dirty="0"/>
          </a:p>
        </p:txBody>
      </p:sp>
      <p:sp>
        <p:nvSpPr>
          <p:cNvPr id="3" name="Content Placeholder 2">
            <a:extLst>
              <a:ext uri="{FF2B5EF4-FFF2-40B4-BE49-F238E27FC236}">
                <a16:creationId xmlns:a16="http://schemas.microsoft.com/office/drawing/2014/main" id="{F44E640A-C3F7-84C7-D71A-F82ED63800F7}"/>
              </a:ext>
            </a:extLst>
          </p:cNvPr>
          <p:cNvSpPr>
            <a:spLocks noGrp="1"/>
          </p:cNvSpPr>
          <p:nvPr>
            <p:ph idx="1"/>
          </p:nvPr>
        </p:nvSpPr>
        <p:spPr>
          <a:xfrm>
            <a:off x="394648" y="1498079"/>
            <a:ext cx="10515600" cy="4351338"/>
          </a:xfrm>
        </p:spPr>
        <p:txBody>
          <a:bodyPr>
            <a:normAutofit/>
          </a:bodyPr>
          <a:lstStyle/>
          <a:p>
            <a:r>
              <a:rPr lang="en-GB" b="1" dirty="0"/>
              <a:t>Scenario: Shortage of Event Merchandise Due to Supplier Delay</a:t>
            </a:r>
          </a:p>
          <a:p>
            <a:pPr>
              <a:buFont typeface="Arial" panose="020B0604020202020204" pitchFamily="34" charset="0"/>
              <a:buChar char="•"/>
            </a:pPr>
            <a:r>
              <a:rPr lang="en-GB" b="1" dirty="0"/>
              <a:t>Issue</a:t>
            </a:r>
            <a:r>
              <a:rPr lang="en-GB" dirty="0"/>
              <a:t>: A supplier fails to deliver official merchandise (e.g., jerseys, souvenirs) on time due to manufacturing issues.</a:t>
            </a:r>
          </a:p>
          <a:p>
            <a:pPr>
              <a:buFont typeface="Arial" panose="020B0604020202020204" pitchFamily="34" charset="0"/>
              <a:buChar char="•"/>
            </a:pPr>
            <a:r>
              <a:rPr lang="en-GB" b="1" dirty="0"/>
              <a:t>SCEM Solution</a:t>
            </a:r>
            <a:r>
              <a:rPr lang="en-GB" dirty="0"/>
              <a:t>:</a:t>
            </a:r>
          </a:p>
          <a:p>
            <a:pPr marL="742950" lvl="1" indent="-285750">
              <a:buFont typeface="Arial" panose="020B0604020202020204" pitchFamily="34" charset="0"/>
              <a:buChar char="•"/>
            </a:pPr>
            <a:r>
              <a:rPr lang="en-GB" dirty="0"/>
              <a:t>Event managers use predictive analytics to detect shortages early.</a:t>
            </a:r>
          </a:p>
          <a:p>
            <a:pPr marL="742950" lvl="1" indent="-285750">
              <a:buFont typeface="Arial" panose="020B0604020202020204" pitchFamily="34" charset="0"/>
              <a:buChar char="•"/>
            </a:pPr>
            <a:r>
              <a:rPr lang="en-GB" dirty="0"/>
              <a:t>Backup vendors are activated to produce and distribute additional merchandise.</a:t>
            </a:r>
          </a:p>
          <a:p>
            <a:pPr marL="742950" lvl="1" indent="-285750">
              <a:buFont typeface="Arial" panose="020B0604020202020204" pitchFamily="34" charset="0"/>
              <a:buChar char="•"/>
            </a:pPr>
            <a:r>
              <a:rPr lang="en-GB" dirty="0"/>
              <a:t>Supply chain visibility tools allow real-time tracking of shipments.</a:t>
            </a:r>
          </a:p>
          <a:p>
            <a:r>
              <a:rPr lang="en-GB" dirty="0"/>
              <a:t>📌 </a:t>
            </a:r>
            <a:r>
              <a:rPr lang="en-GB" i="1" dirty="0"/>
              <a:t>Example</a:t>
            </a:r>
            <a:r>
              <a:rPr lang="en-GB" dirty="0"/>
              <a:t>: The Tokyo 2020 Olympics used digital supply chain solutions to manage logistics for millions of event-related products.</a:t>
            </a:r>
          </a:p>
          <a:p>
            <a:endParaRPr lang="en-GB" dirty="0"/>
          </a:p>
        </p:txBody>
      </p:sp>
    </p:spTree>
    <p:extLst>
      <p:ext uri="{BB962C8B-B14F-4D97-AF65-F5344CB8AC3E}">
        <p14:creationId xmlns:p14="http://schemas.microsoft.com/office/powerpoint/2010/main" val="385380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1E371-317F-7220-7CC2-51F9985D4F42}"/>
              </a:ext>
            </a:extLst>
          </p:cNvPr>
          <p:cNvSpPr>
            <a:spLocks noGrp="1"/>
          </p:cNvSpPr>
          <p:nvPr>
            <p:ph type="title"/>
          </p:nvPr>
        </p:nvSpPr>
        <p:spPr>
          <a:xfrm>
            <a:off x="53453" y="18255"/>
            <a:ext cx="10515600" cy="1325563"/>
          </a:xfrm>
        </p:spPr>
        <p:txBody>
          <a:bodyPr/>
          <a:lstStyle/>
          <a:p>
            <a:r>
              <a:rPr lang="en-GB" b="1" dirty="0"/>
              <a:t>Cruise &amp; Travel Industry 🚢✈️</a:t>
            </a:r>
            <a:br>
              <a:rPr lang="en-GB" b="1" dirty="0"/>
            </a:br>
            <a:endParaRPr lang="en-GB" dirty="0"/>
          </a:p>
        </p:txBody>
      </p:sp>
      <p:sp>
        <p:nvSpPr>
          <p:cNvPr id="3" name="Content Placeholder 2">
            <a:extLst>
              <a:ext uri="{FF2B5EF4-FFF2-40B4-BE49-F238E27FC236}">
                <a16:creationId xmlns:a16="http://schemas.microsoft.com/office/drawing/2014/main" id="{DC6B1F1E-5EA8-A6E4-9E49-7759FFD0D658}"/>
              </a:ext>
            </a:extLst>
          </p:cNvPr>
          <p:cNvSpPr>
            <a:spLocks noGrp="1"/>
          </p:cNvSpPr>
          <p:nvPr>
            <p:ph idx="1"/>
          </p:nvPr>
        </p:nvSpPr>
        <p:spPr>
          <a:xfrm>
            <a:off x="196755" y="931696"/>
            <a:ext cx="10515600" cy="4351338"/>
          </a:xfrm>
        </p:spPr>
        <p:txBody>
          <a:bodyPr>
            <a:normAutofit/>
          </a:bodyPr>
          <a:lstStyle/>
          <a:p>
            <a:r>
              <a:rPr lang="en-GB" b="1" dirty="0"/>
              <a:t>Scenario: A Cruise Line Faces Unexpected Supply Shortages at Sea</a:t>
            </a:r>
          </a:p>
          <a:p>
            <a:pPr>
              <a:buFont typeface="Arial" panose="020B0604020202020204" pitchFamily="34" charset="0"/>
              <a:buChar char="•"/>
            </a:pPr>
            <a:r>
              <a:rPr lang="en-GB" b="1" dirty="0"/>
              <a:t>Issue</a:t>
            </a:r>
            <a:r>
              <a:rPr lang="en-GB" dirty="0"/>
              <a:t>: A luxury cruise ship sailing across the Caribbean encounters a food supply issue due to a missed port delivery.</a:t>
            </a:r>
          </a:p>
          <a:p>
            <a:pPr>
              <a:buFont typeface="Arial" panose="020B0604020202020204" pitchFamily="34" charset="0"/>
              <a:buChar char="•"/>
            </a:pPr>
            <a:r>
              <a:rPr lang="en-GB" b="1" dirty="0"/>
              <a:t>SCEM Solution</a:t>
            </a:r>
            <a:r>
              <a:rPr lang="en-GB" dirty="0"/>
              <a:t>:</a:t>
            </a:r>
          </a:p>
          <a:p>
            <a:pPr marL="742950" lvl="1" indent="-285750">
              <a:buFont typeface="Arial" panose="020B0604020202020204" pitchFamily="34" charset="0"/>
              <a:buChar char="•"/>
            </a:pPr>
            <a:r>
              <a:rPr lang="en-GB" dirty="0"/>
              <a:t>Automated alerts notify the supply chain team.</a:t>
            </a:r>
          </a:p>
          <a:p>
            <a:pPr marL="742950" lvl="1" indent="-285750">
              <a:buFont typeface="Arial" panose="020B0604020202020204" pitchFamily="34" charset="0"/>
              <a:buChar char="•"/>
            </a:pPr>
            <a:r>
              <a:rPr lang="en-GB" dirty="0"/>
              <a:t>Emergency procurement at the next available port is arranged.</a:t>
            </a:r>
          </a:p>
          <a:p>
            <a:pPr marL="742950" lvl="1" indent="-285750">
              <a:buFont typeface="Arial" panose="020B0604020202020204" pitchFamily="34" charset="0"/>
              <a:buChar char="•"/>
            </a:pPr>
            <a:r>
              <a:rPr lang="en-GB" dirty="0"/>
              <a:t>AI-driven inventory management ensures rationing to avoid shortages before the next stop.</a:t>
            </a:r>
          </a:p>
          <a:p>
            <a:r>
              <a:rPr lang="en-GB" dirty="0"/>
              <a:t>📌 </a:t>
            </a:r>
            <a:r>
              <a:rPr lang="en-GB" i="1" dirty="0"/>
              <a:t>Example</a:t>
            </a:r>
            <a:r>
              <a:rPr lang="en-GB" dirty="0"/>
              <a:t>: Royal Caribbean and Carnival Cruises use SCEM to monitor real-time inventory levels and restock accordingly.</a:t>
            </a:r>
          </a:p>
          <a:p>
            <a:endParaRPr lang="en-GB" dirty="0"/>
          </a:p>
        </p:txBody>
      </p:sp>
    </p:spTree>
    <p:extLst>
      <p:ext uri="{BB962C8B-B14F-4D97-AF65-F5344CB8AC3E}">
        <p14:creationId xmlns:p14="http://schemas.microsoft.com/office/powerpoint/2010/main" val="3101531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02C4-60BE-8072-429F-8950AB0BCB40}"/>
              </a:ext>
            </a:extLst>
          </p:cNvPr>
          <p:cNvSpPr>
            <a:spLocks noGrp="1"/>
          </p:cNvSpPr>
          <p:nvPr>
            <p:ph type="title"/>
          </p:nvPr>
        </p:nvSpPr>
        <p:spPr>
          <a:xfrm>
            <a:off x="94397" y="18255"/>
            <a:ext cx="10515600" cy="1325563"/>
          </a:xfrm>
        </p:spPr>
        <p:txBody>
          <a:bodyPr/>
          <a:lstStyle/>
          <a:p>
            <a:r>
              <a:rPr lang="en-GB" b="1" dirty="0"/>
              <a:t>Conference &amp; Exhibition Management 🎭📊</a:t>
            </a:r>
            <a:br>
              <a:rPr lang="en-GB" b="1" dirty="0"/>
            </a:br>
            <a:endParaRPr lang="en-GB" dirty="0"/>
          </a:p>
        </p:txBody>
      </p:sp>
      <p:sp>
        <p:nvSpPr>
          <p:cNvPr id="3" name="Content Placeholder 2">
            <a:extLst>
              <a:ext uri="{FF2B5EF4-FFF2-40B4-BE49-F238E27FC236}">
                <a16:creationId xmlns:a16="http://schemas.microsoft.com/office/drawing/2014/main" id="{CB5D40E1-EF0D-5F45-2961-791BD92413EC}"/>
              </a:ext>
            </a:extLst>
          </p:cNvPr>
          <p:cNvSpPr>
            <a:spLocks noGrp="1"/>
          </p:cNvSpPr>
          <p:nvPr>
            <p:ph idx="1"/>
          </p:nvPr>
        </p:nvSpPr>
        <p:spPr>
          <a:xfrm>
            <a:off x="196755" y="904401"/>
            <a:ext cx="10515600" cy="4351338"/>
          </a:xfrm>
        </p:spPr>
        <p:txBody>
          <a:bodyPr>
            <a:normAutofit/>
          </a:bodyPr>
          <a:lstStyle/>
          <a:p>
            <a:r>
              <a:rPr lang="en-GB" b="1" dirty="0"/>
              <a:t>Scenario: IT Failure at a Major Business Conference</a:t>
            </a:r>
          </a:p>
          <a:p>
            <a:pPr>
              <a:buFont typeface="Arial" panose="020B0604020202020204" pitchFamily="34" charset="0"/>
              <a:buChar char="•"/>
            </a:pPr>
            <a:r>
              <a:rPr lang="en-GB" b="1" dirty="0"/>
              <a:t>Issue</a:t>
            </a:r>
            <a:r>
              <a:rPr lang="en-GB" dirty="0"/>
              <a:t>: A major tech conference experiences an IT outage, disrupting registrations, ticket scanning, and digital presentations.</a:t>
            </a:r>
          </a:p>
          <a:p>
            <a:pPr>
              <a:buFont typeface="Arial" panose="020B0604020202020204" pitchFamily="34" charset="0"/>
              <a:buChar char="•"/>
            </a:pPr>
            <a:r>
              <a:rPr lang="en-GB" b="1" dirty="0"/>
              <a:t>SCEM Solution</a:t>
            </a:r>
            <a:r>
              <a:rPr lang="en-GB" dirty="0"/>
              <a:t>:</a:t>
            </a:r>
          </a:p>
          <a:p>
            <a:pPr marL="742950" lvl="1" indent="-285750">
              <a:buFont typeface="Arial" panose="020B0604020202020204" pitchFamily="34" charset="0"/>
              <a:buChar char="•"/>
            </a:pPr>
            <a:r>
              <a:rPr lang="en-GB" dirty="0"/>
              <a:t>Cloud-based backup systems restore critical data.</a:t>
            </a:r>
          </a:p>
          <a:p>
            <a:pPr marL="742950" lvl="1" indent="-285750">
              <a:buFont typeface="Arial" panose="020B0604020202020204" pitchFamily="34" charset="0"/>
              <a:buChar char="•"/>
            </a:pPr>
            <a:r>
              <a:rPr lang="en-GB" dirty="0"/>
              <a:t>IT support teams receive real-time alerts and implement alternative access solutions.</a:t>
            </a:r>
          </a:p>
          <a:p>
            <a:pPr marL="742950" lvl="1" indent="-285750">
              <a:buFont typeface="Arial" panose="020B0604020202020204" pitchFamily="34" charset="0"/>
              <a:buChar char="•"/>
            </a:pPr>
            <a:r>
              <a:rPr lang="en-GB" dirty="0"/>
              <a:t>Attendees are informed via an automated messaging system.</a:t>
            </a:r>
          </a:p>
          <a:p>
            <a:r>
              <a:rPr lang="en-GB" dirty="0"/>
              <a:t>📌 </a:t>
            </a:r>
            <a:r>
              <a:rPr lang="en-GB" i="1" dirty="0"/>
              <a:t>Example</a:t>
            </a:r>
            <a:r>
              <a:rPr lang="en-GB" dirty="0"/>
              <a:t>: CES (Consumer Electronics Show) and Web Summit use digital SCEM solutions to ensure smooth event operations.</a:t>
            </a:r>
          </a:p>
          <a:p>
            <a:endParaRPr lang="en-GB" dirty="0"/>
          </a:p>
        </p:txBody>
      </p:sp>
    </p:spTree>
    <p:extLst>
      <p:ext uri="{BB962C8B-B14F-4D97-AF65-F5344CB8AC3E}">
        <p14:creationId xmlns:p14="http://schemas.microsoft.com/office/powerpoint/2010/main" val="614168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BE46-A961-3D0E-0D4A-FE1FE30AA3B6}"/>
              </a:ext>
            </a:extLst>
          </p:cNvPr>
          <p:cNvSpPr>
            <a:spLocks noGrp="1"/>
          </p:cNvSpPr>
          <p:nvPr>
            <p:ph type="title"/>
          </p:nvPr>
        </p:nvSpPr>
        <p:spPr>
          <a:xfrm>
            <a:off x="0" y="18255"/>
            <a:ext cx="10515600" cy="1325563"/>
          </a:xfrm>
        </p:spPr>
        <p:txBody>
          <a:bodyPr/>
          <a:lstStyle/>
          <a:p>
            <a:r>
              <a:rPr lang="en-GB" b="1" dirty="0"/>
              <a:t>Key Takeaways of SCEM in Tourism &amp; Events</a:t>
            </a:r>
            <a:br>
              <a:rPr lang="en-GB" b="1" dirty="0"/>
            </a:br>
            <a:endParaRPr lang="en-GB" dirty="0"/>
          </a:p>
        </p:txBody>
      </p:sp>
      <p:sp>
        <p:nvSpPr>
          <p:cNvPr id="3" name="Content Placeholder 2">
            <a:extLst>
              <a:ext uri="{FF2B5EF4-FFF2-40B4-BE49-F238E27FC236}">
                <a16:creationId xmlns:a16="http://schemas.microsoft.com/office/drawing/2014/main" id="{95A89027-85F4-D83C-BA40-9BC0BD37F070}"/>
              </a:ext>
            </a:extLst>
          </p:cNvPr>
          <p:cNvSpPr>
            <a:spLocks noGrp="1"/>
          </p:cNvSpPr>
          <p:nvPr>
            <p:ph idx="1"/>
          </p:nvPr>
        </p:nvSpPr>
        <p:spPr>
          <a:xfrm>
            <a:off x="135340" y="1184181"/>
            <a:ext cx="10515600" cy="4351338"/>
          </a:xfrm>
        </p:spPr>
        <p:txBody>
          <a:bodyPr/>
          <a:lstStyle/>
          <a:p>
            <a:r>
              <a:rPr lang="en-GB" dirty="0"/>
              <a:t>✅ </a:t>
            </a:r>
            <a:r>
              <a:rPr lang="en-GB" b="1" dirty="0"/>
              <a:t>Real-Time Monitoring</a:t>
            </a:r>
            <a:r>
              <a:rPr lang="en-GB" dirty="0"/>
              <a:t> – Live tracking of supplies, logistics, and event resources.</a:t>
            </a:r>
            <a:br>
              <a:rPr lang="en-GB" dirty="0"/>
            </a:br>
            <a:r>
              <a:rPr lang="en-GB" dirty="0"/>
              <a:t>✅ </a:t>
            </a:r>
            <a:r>
              <a:rPr lang="en-GB" b="1" dirty="0"/>
              <a:t>Risk Mitigation</a:t>
            </a:r>
            <a:r>
              <a:rPr lang="en-GB" dirty="0"/>
              <a:t> – Contingency planning for supplier delays, weather disruptions, and IT failures.</a:t>
            </a:r>
            <a:br>
              <a:rPr lang="en-GB" dirty="0"/>
            </a:br>
            <a:r>
              <a:rPr lang="en-GB" dirty="0"/>
              <a:t>✅ </a:t>
            </a:r>
            <a:r>
              <a:rPr lang="en-GB" b="1" dirty="0"/>
              <a:t>AI &amp; Automation</a:t>
            </a:r>
            <a:r>
              <a:rPr lang="en-GB" dirty="0"/>
              <a:t> – Predictive analytics to anticipate supply chain issues.</a:t>
            </a:r>
            <a:br>
              <a:rPr lang="en-GB" dirty="0"/>
            </a:br>
            <a:r>
              <a:rPr lang="en-GB" dirty="0"/>
              <a:t>✅ </a:t>
            </a:r>
            <a:r>
              <a:rPr lang="en-GB" b="1" dirty="0"/>
              <a:t>Collaboration</a:t>
            </a:r>
            <a:r>
              <a:rPr lang="en-GB" dirty="0"/>
              <a:t> – Coordination with backup vendors and emergency suppliers.</a:t>
            </a:r>
          </a:p>
          <a:p>
            <a:endParaRPr lang="en-GB" dirty="0"/>
          </a:p>
        </p:txBody>
      </p:sp>
    </p:spTree>
    <p:extLst>
      <p:ext uri="{BB962C8B-B14F-4D97-AF65-F5344CB8AC3E}">
        <p14:creationId xmlns:p14="http://schemas.microsoft.com/office/powerpoint/2010/main" val="18541561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A931-22C7-59B8-88CC-CA6BDB801548}"/>
              </a:ext>
            </a:extLst>
          </p:cNvPr>
          <p:cNvSpPr>
            <a:spLocks noGrp="1"/>
          </p:cNvSpPr>
          <p:nvPr>
            <p:ph type="title"/>
          </p:nvPr>
        </p:nvSpPr>
        <p:spPr>
          <a:xfrm>
            <a:off x="83360" y="168744"/>
            <a:ext cx="10515600" cy="1325563"/>
          </a:xfrm>
        </p:spPr>
        <p:txBody>
          <a:bodyPr/>
          <a:lstStyle/>
          <a:p>
            <a:r>
              <a:rPr lang="en-GB" dirty="0"/>
              <a:t>references</a:t>
            </a:r>
          </a:p>
        </p:txBody>
      </p:sp>
      <p:sp>
        <p:nvSpPr>
          <p:cNvPr id="4" name="TextBox 3">
            <a:extLst>
              <a:ext uri="{FF2B5EF4-FFF2-40B4-BE49-F238E27FC236}">
                <a16:creationId xmlns:a16="http://schemas.microsoft.com/office/drawing/2014/main" id="{1BD7117A-1D32-049C-6D52-E0CD5AC42772}"/>
              </a:ext>
            </a:extLst>
          </p:cNvPr>
          <p:cNvSpPr txBox="1"/>
          <p:nvPr/>
        </p:nvSpPr>
        <p:spPr>
          <a:xfrm>
            <a:off x="147286" y="1288753"/>
            <a:ext cx="12044714" cy="4801314"/>
          </a:xfrm>
          <a:prstGeom prst="rect">
            <a:avLst/>
          </a:prstGeom>
          <a:noFill/>
        </p:spPr>
        <p:txBody>
          <a:bodyPr wrap="square">
            <a:spAutoFit/>
          </a:bodyPr>
          <a:lstStyle/>
          <a:p>
            <a:pPr algn="l"/>
            <a:r>
              <a:rPr lang="en-GB" b="0" i="0" u="none" strike="noStrike" dirty="0">
                <a:effectLst/>
                <a:latin typeface="Open Sans" panose="020B0606030504020204" pitchFamily="34" charset="0"/>
                <a:hlinkClick r:id="rId2" tooltip="Andreas Otto"/>
              </a:rPr>
              <a:t>Otto, A.</a:t>
            </a:r>
            <a:r>
              <a:rPr lang="en-GB" b="0" i="0" dirty="0">
                <a:effectLst/>
                <a:latin typeface="Open Sans" panose="020B0606030504020204" pitchFamily="34" charset="0"/>
              </a:rPr>
              <a:t> (2003), "Supply Chain Event Management: Three Perspectives", </a:t>
            </a:r>
            <a:r>
              <a:rPr lang="en-GB" b="0" i="1" u="none" strike="noStrike" dirty="0">
                <a:solidFill>
                  <a:srgbClr val="007377"/>
                </a:solidFill>
                <a:effectLst/>
                <a:latin typeface="Open Sans" panose="020B0606030504020204" pitchFamily="34" charset="0"/>
                <a:hlinkClick r:id="rId3"/>
              </a:rPr>
              <a:t>The International Journal of Logistics Management</a:t>
            </a:r>
            <a:r>
              <a:rPr lang="en-GB" b="0" i="0" dirty="0">
                <a:effectLst/>
                <a:latin typeface="Open Sans" panose="020B0606030504020204" pitchFamily="34" charset="0"/>
              </a:rPr>
              <a:t>, Vol. 14 No. 2, pp. 1-13.</a:t>
            </a:r>
          </a:p>
          <a:p>
            <a:pPr algn="l"/>
            <a:r>
              <a:rPr lang="en-GB" dirty="0"/>
              <a:t>Agyeman, E.A. (2019). 'Assessing Supply Chain Vulnerabilities in Event Management in the Media Industry in Ghana: A Case of a Multimedia Station', </a:t>
            </a:r>
            <a:r>
              <a:rPr lang="en-GB" i="1" dirty="0"/>
              <a:t>International Journal of Supply Chain Management</a:t>
            </a:r>
            <a:r>
              <a:rPr lang="en-GB" dirty="0"/>
              <a:t>, 8(1), pp. 1-10. [online] Available at: </a:t>
            </a:r>
            <a:r>
              <a:rPr lang="en-GB" dirty="0">
                <a:hlinkClick r:id="rId4"/>
              </a:rPr>
              <a:t>https://www.academia.edu/41778505/ASSESSING_SUPPLY_CHAIN_VULNERABILITIES_IN_EVENT_MANAGEMENT_IN_THE_MEDIA_INDUSTRY_IN_GHANA_A_CASE_OF_A_MULTIMEDIA_STATION</a:t>
            </a:r>
            <a:r>
              <a:rPr lang="en-GB" dirty="0"/>
              <a:t> [Accessed 3 Feb. 2025].</a:t>
            </a:r>
          </a:p>
          <a:p>
            <a:pPr algn="l"/>
            <a:endParaRPr lang="en-GB" dirty="0">
              <a:latin typeface="Open Sans" panose="020B0606030504020204" pitchFamily="34" charset="0"/>
            </a:endParaRPr>
          </a:p>
          <a:p>
            <a:pPr algn="l"/>
            <a:r>
              <a:rPr lang="en-GB" dirty="0" err="1"/>
              <a:t>Presbury</a:t>
            </a:r>
            <a:r>
              <a:rPr lang="en-GB" dirty="0"/>
              <a:t>, R., Fitzgerald, A. and Chapman, R. (2005). 'How Do Supplier Relationships Contribute to Success in Conference and Events Management?', </a:t>
            </a:r>
            <a:r>
              <a:rPr lang="en-GB" i="1" dirty="0"/>
              <a:t>International Journal of Contemporary Hospitality Management</a:t>
            </a:r>
            <a:r>
              <a:rPr lang="en-GB" dirty="0"/>
              <a:t>, 17(5), pp. 419-427. [online] Available at: </a:t>
            </a:r>
            <a:r>
              <a:rPr lang="en-GB" dirty="0">
                <a:hlinkClick r:id="rId5"/>
              </a:rPr>
              <a:t>https://researchonline.gcu.ac.uk/en/publications/how-do-supplier-relationships-contribute-to-success-in-conference</a:t>
            </a:r>
            <a:r>
              <a:rPr lang="en-GB" dirty="0"/>
              <a:t> [Accessed 3 Feb. 2025].</a:t>
            </a:r>
          </a:p>
          <a:p>
            <a:pPr algn="l"/>
            <a:r>
              <a:rPr lang="en-GB" dirty="0"/>
              <a:t>Mair, J. and Weber, K. (2023). 'Growing the Significance of Events in Changing Tourism Geographies', </a:t>
            </a:r>
            <a:r>
              <a:rPr lang="en-GB" i="1" dirty="0"/>
              <a:t>Tourism Geographies</a:t>
            </a:r>
            <a:r>
              <a:rPr lang="en-GB" dirty="0"/>
              <a:t>, 25(1-2), pp. 1-7. [online] Available at: </a:t>
            </a:r>
            <a:r>
              <a:rPr lang="en-GB" dirty="0">
                <a:hlinkClick r:id="rId6"/>
              </a:rPr>
              <a:t>https://www.tandfonline.com/doi/full/10.1080/14616688.2023.2270958</a:t>
            </a:r>
            <a:r>
              <a:rPr lang="en-GB" dirty="0"/>
              <a:t> [Accessed 3 Feb. 2025].</a:t>
            </a:r>
            <a:endParaRPr lang="en-GB" dirty="0">
              <a:latin typeface="Open Sans" panose="020B0606030504020204" pitchFamily="34" charset="0"/>
            </a:endParaRPr>
          </a:p>
          <a:p>
            <a:r>
              <a:rPr lang="en-GB" dirty="0">
                <a:hlinkClick r:id="rId7"/>
              </a:rPr>
              <a:t>https://sgsa.org.uk/greenguide/</a:t>
            </a:r>
            <a:endParaRPr lang="en-GB" dirty="0"/>
          </a:p>
          <a:p>
            <a:r>
              <a:rPr lang="en-GB" dirty="0">
                <a:hlinkClick r:id="rId8"/>
              </a:rPr>
              <a:t>https://www.thepurpleguide.co.uk/</a:t>
            </a:r>
            <a:endParaRPr lang="en-GB" dirty="0"/>
          </a:p>
          <a:p>
            <a:pPr algn="l"/>
            <a:endParaRPr lang="en-GB" b="0" i="0" dirty="0">
              <a:effectLst/>
              <a:latin typeface="Open Sans" panose="020B0606030504020204" pitchFamily="34" charset="0"/>
            </a:endParaRPr>
          </a:p>
        </p:txBody>
      </p:sp>
    </p:spTree>
    <p:extLst>
      <p:ext uri="{BB962C8B-B14F-4D97-AF65-F5344CB8AC3E}">
        <p14:creationId xmlns:p14="http://schemas.microsoft.com/office/powerpoint/2010/main" val="2410307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DAA3-A6F8-F5C0-C212-BADDE76AD759}"/>
              </a:ext>
            </a:extLst>
          </p:cNvPr>
          <p:cNvSpPr>
            <a:spLocks noGrp="1"/>
          </p:cNvSpPr>
          <p:nvPr>
            <p:ph type="title"/>
          </p:nvPr>
        </p:nvSpPr>
        <p:spPr/>
        <p:txBody>
          <a:bodyPr/>
          <a:lstStyle/>
          <a:p>
            <a:r>
              <a:rPr lang="en-GB" dirty="0"/>
              <a:t>Lets discuss</a:t>
            </a:r>
          </a:p>
        </p:txBody>
      </p:sp>
      <p:sp>
        <p:nvSpPr>
          <p:cNvPr id="3" name="Content Placeholder 2">
            <a:extLst>
              <a:ext uri="{FF2B5EF4-FFF2-40B4-BE49-F238E27FC236}">
                <a16:creationId xmlns:a16="http://schemas.microsoft.com/office/drawing/2014/main" id="{CDD23340-08AF-AC57-CD75-8C84E232E232}"/>
              </a:ext>
            </a:extLst>
          </p:cNvPr>
          <p:cNvSpPr>
            <a:spLocks noGrp="1"/>
          </p:cNvSpPr>
          <p:nvPr>
            <p:ph idx="1"/>
          </p:nvPr>
        </p:nvSpPr>
        <p:spPr/>
        <p:txBody>
          <a:bodyPr/>
          <a:lstStyle/>
          <a:p>
            <a:r>
              <a:rPr lang="en-GB" dirty="0">
                <a:hlinkClick r:id="rId2"/>
              </a:rPr>
              <a:t>https://sgsa.org.uk/greenguide/</a:t>
            </a:r>
            <a:endParaRPr lang="en-GB" dirty="0"/>
          </a:p>
          <a:p>
            <a:r>
              <a:rPr lang="en-GB" dirty="0">
                <a:hlinkClick r:id="rId3"/>
              </a:rPr>
              <a:t>https://www.thepurpleguide.co.uk/</a:t>
            </a:r>
            <a:endParaRPr lang="en-GB" dirty="0"/>
          </a:p>
          <a:p>
            <a:endParaRPr lang="en-GB" dirty="0"/>
          </a:p>
          <a:p>
            <a:endParaRPr lang="en-GB" dirty="0"/>
          </a:p>
        </p:txBody>
      </p:sp>
      <p:pic>
        <p:nvPicPr>
          <p:cNvPr id="4" name="Picture 3">
            <a:extLst>
              <a:ext uri="{FF2B5EF4-FFF2-40B4-BE49-F238E27FC236}">
                <a16:creationId xmlns:a16="http://schemas.microsoft.com/office/drawing/2014/main" id="{4E6FFB06-0F11-211D-F2BF-FE8B3D92580D}"/>
              </a:ext>
            </a:extLst>
          </p:cNvPr>
          <p:cNvPicPr>
            <a:picLocks noChangeAspect="1"/>
          </p:cNvPicPr>
          <p:nvPr/>
        </p:nvPicPr>
        <p:blipFill>
          <a:blip r:embed="rId4"/>
          <a:stretch>
            <a:fillRect/>
          </a:stretch>
        </p:blipFill>
        <p:spPr>
          <a:xfrm>
            <a:off x="6919111" y="3185798"/>
            <a:ext cx="3810000" cy="1057275"/>
          </a:xfrm>
          <a:prstGeom prst="rect">
            <a:avLst/>
          </a:prstGeom>
        </p:spPr>
      </p:pic>
    </p:spTree>
    <p:extLst>
      <p:ext uri="{BB962C8B-B14F-4D97-AF65-F5344CB8AC3E}">
        <p14:creationId xmlns:p14="http://schemas.microsoft.com/office/powerpoint/2010/main" val="41623144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DAA3-A6F8-F5C0-C212-BADDE76AD759}"/>
              </a:ext>
            </a:extLst>
          </p:cNvPr>
          <p:cNvSpPr>
            <a:spLocks noGrp="1"/>
          </p:cNvSpPr>
          <p:nvPr>
            <p:ph type="title"/>
          </p:nvPr>
        </p:nvSpPr>
        <p:spPr>
          <a:xfrm>
            <a:off x="55211" y="0"/>
            <a:ext cx="10515600" cy="1325563"/>
          </a:xfrm>
        </p:spPr>
        <p:txBody>
          <a:bodyPr/>
          <a:lstStyle/>
          <a:p>
            <a:r>
              <a:rPr lang="en-GB" dirty="0"/>
              <a:t>Lets discuss</a:t>
            </a:r>
          </a:p>
        </p:txBody>
      </p:sp>
      <p:sp>
        <p:nvSpPr>
          <p:cNvPr id="3" name="Content Placeholder 2">
            <a:extLst>
              <a:ext uri="{FF2B5EF4-FFF2-40B4-BE49-F238E27FC236}">
                <a16:creationId xmlns:a16="http://schemas.microsoft.com/office/drawing/2014/main" id="{CDD23340-08AF-AC57-CD75-8C84E232E232}"/>
              </a:ext>
            </a:extLst>
          </p:cNvPr>
          <p:cNvSpPr>
            <a:spLocks noGrp="1"/>
          </p:cNvSpPr>
          <p:nvPr>
            <p:ph idx="1"/>
          </p:nvPr>
        </p:nvSpPr>
        <p:spPr>
          <a:xfrm>
            <a:off x="55211" y="1027905"/>
            <a:ext cx="12081578" cy="4351338"/>
          </a:xfrm>
        </p:spPr>
        <p:txBody>
          <a:bodyPr>
            <a:noAutofit/>
          </a:bodyPr>
          <a:lstStyle/>
          <a:p>
            <a:r>
              <a:rPr lang="en-GB" sz="1600" dirty="0">
                <a:hlinkClick r:id="rId2"/>
              </a:rPr>
              <a:t>https://sgsa.org.uk/greenguide/</a:t>
            </a:r>
            <a:endParaRPr lang="en-GB" sz="1600" dirty="0"/>
          </a:p>
          <a:p>
            <a:r>
              <a:rPr lang="en-GB" sz="1600" dirty="0">
                <a:hlinkClick r:id="rId3"/>
              </a:rPr>
              <a:t>https://www.thepurpleguide.co.uk/</a:t>
            </a:r>
            <a:endParaRPr lang="en-GB" sz="1600" dirty="0"/>
          </a:p>
          <a:p>
            <a:endParaRPr lang="en-GB" sz="1600" dirty="0"/>
          </a:p>
          <a:p>
            <a:pPr algn="l" fontAlgn="base">
              <a:lnSpc>
                <a:spcPct val="120000"/>
              </a:lnSpc>
            </a:pPr>
            <a:r>
              <a:rPr lang="en-GB" sz="1600" b="0" i="0" dirty="0">
                <a:solidFill>
                  <a:srgbClr val="415364"/>
                </a:solidFill>
                <a:effectLst/>
              </a:rPr>
              <a:t>The SGSA is currently consulting the football industry about its annual licence fee payable by grounds used in the Premier League and EFL. We are conducting this consultation on behalf of the DCMS.  Any change to the licence fee will be decided by Government.</a:t>
            </a:r>
          </a:p>
          <a:p>
            <a:pPr algn="l" fontAlgn="base">
              <a:lnSpc>
                <a:spcPct val="120000"/>
              </a:lnSpc>
            </a:pPr>
            <a:r>
              <a:rPr lang="en-GB" sz="1600" b="0" i="0" dirty="0">
                <a:solidFill>
                  <a:srgbClr val="415364"/>
                </a:solidFill>
                <a:effectLst/>
              </a:rPr>
              <a:t>The SGSA licence allows the admission of spectators into the ground to watch matches.  Without this licence, it would be an offence under the </a:t>
            </a:r>
            <a:r>
              <a:rPr lang="en-GB" sz="1600" b="1" i="0" dirty="0">
                <a:solidFill>
                  <a:srgbClr val="415364"/>
                </a:solidFill>
                <a:effectLst/>
              </a:rPr>
              <a:t>Football Spectators Act 1989</a:t>
            </a:r>
            <a:r>
              <a:rPr lang="en-GB" sz="1600" b="0" i="0" dirty="0">
                <a:solidFill>
                  <a:srgbClr val="415364"/>
                </a:solidFill>
                <a:effectLst/>
              </a:rPr>
              <a:t> to admit spectators.  The cost of this licence was set at </a:t>
            </a:r>
            <a:r>
              <a:rPr lang="en-GB" sz="1600" b="1" i="0" dirty="0">
                <a:solidFill>
                  <a:srgbClr val="415364"/>
                </a:solidFill>
                <a:effectLst/>
              </a:rPr>
              <a:t>£100 in the early 1990s </a:t>
            </a:r>
            <a:r>
              <a:rPr lang="en-GB" sz="1600" b="0" i="0" dirty="0">
                <a:solidFill>
                  <a:srgbClr val="415364"/>
                </a:solidFill>
                <a:effectLst/>
              </a:rPr>
              <a:t>at the inception of the Football Licensing Authority, the SGSA’s predecessor. Since then, the licence fee has not changed.</a:t>
            </a:r>
          </a:p>
          <a:p>
            <a:pPr algn="l" fontAlgn="base">
              <a:lnSpc>
                <a:spcPct val="120000"/>
              </a:lnSpc>
            </a:pPr>
            <a:r>
              <a:rPr lang="en-GB" sz="1600" b="0" i="0" dirty="0">
                <a:solidFill>
                  <a:srgbClr val="415364"/>
                </a:solidFill>
                <a:effectLst/>
              </a:rPr>
              <a:t>This consultation asks the industry and other stakeholders for views on reforming the licence fee so that the cost of regulation is met directly by grounds.  At present, the SGSA is currently funded by taxpayer money, via the Department for Culture, Media and Sport.</a:t>
            </a:r>
          </a:p>
          <a:p>
            <a:pPr>
              <a:lnSpc>
                <a:spcPct val="120000"/>
              </a:lnSpc>
            </a:pPr>
            <a:r>
              <a:rPr lang="en-GB" sz="1800" dirty="0"/>
              <a:t>What is </a:t>
            </a:r>
            <a:r>
              <a:rPr lang="en-GB" sz="1800" dirty="0" err="1"/>
              <a:t>Martyns</a:t>
            </a:r>
            <a:r>
              <a:rPr lang="en-GB" sz="1800" dirty="0"/>
              <a:t> Law ? - piece of legislation in the United Kingdom that is aimed at enhancing security measures in public venues and crowded places to mitigate the risk of terrorist attacks. </a:t>
            </a:r>
          </a:p>
        </p:txBody>
      </p:sp>
      <p:pic>
        <p:nvPicPr>
          <p:cNvPr id="4" name="Picture 3">
            <a:extLst>
              <a:ext uri="{FF2B5EF4-FFF2-40B4-BE49-F238E27FC236}">
                <a16:creationId xmlns:a16="http://schemas.microsoft.com/office/drawing/2014/main" id="{4E6FFB06-0F11-211D-F2BF-FE8B3D92580D}"/>
              </a:ext>
            </a:extLst>
          </p:cNvPr>
          <p:cNvPicPr>
            <a:picLocks noChangeAspect="1"/>
          </p:cNvPicPr>
          <p:nvPr/>
        </p:nvPicPr>
        <p:blipFill>
          <a:blip r:embed="rId4"/>
          <a:stretch>
            <a:fillRect/>
          </a:stretch>
        </p:blipFill>
        <p:spPr>
          <a:xfrm>
            <a:off x="7458663" y="499268"/>
            <a:ext cx="3810000" cy="1057275"/>
          </a:xfrm>
          <a:prstGeom prst="rect">
            <a:avLst/>
          </a:prstGeom>
        </p:spPr>
      </p:pic>
    </p:spTree>
    <p:extLst>
      <p:ext uri="{BB962C8B-B14F-4D97-AF65-F5344CB8AC3E}">
        <p14:creationId xmlns:p14="http://schemas.microsoft.com/office/powerpoint/2010/main" val="399432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2932</Words>
  <Application>Microsoft Office PowerPoint</Application>
  <PresentationFormat>Widescreen</PresentationFormat>
  <Paragraphs>224</Paragraphs>
  <Slides>37</Slides>
  <Notes>3</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Söhne</vt:lpstr>
      <vt:lpstr>Arial</vt:lpstr>
      <vt:lpstr>Calibri</vt:lpstr>
      <vt:lpstr>Calibri Light</vt:lpstr>
      <vt:lpstr>Open Sans</vt:lpstr>
      <vt:lpstr>HATM 23-24 PPT Template_</vt:lpstr>
      <vt:lpstr>Operations management  Stakeholders &amp; supply chains for events</vt:lpstr>
      <vt:lpstr>Stakeholders &amp; supplier chains   </vt:lpstr>
      <vt:lpstr>Stakeholder Management </vt:lpstr>
      <vt:lpstr>Key Concepts of Stakeholder Theory in Event Management </vt:lpstr>
      <vt:lpstr>Classification of Stakeholders </vt:lpstr>
      <vt:lpstr>Stakeholder theory to the management of events </vt:lpstr>
      <vt:lpstr>Stakeholders </vt:lpstr>
      <vt:lpstr>Stakeholders in events</vt:lpstr>
      <vt:lpstr>Practical Application in Event Management</vt:lpstr>
      <vt:lpstr>Event Organisers: </vt:lpstr>
      <vt:lpstr>Stakeholders in Tourism </vt:lpstr>
      <vt:lpstr>Stakeholders in tourism events can vary depending on the specific event and its context. </vt:lpstr>
      <vt:lpstr>Participants and Attendees: </vt:lpstr>
      <vt:lpstr>Service Providers: </vt:lpstr>
      <vt:lpstr>Sponsors</vt:lpstr>
      <vt:lpstr>O2 Arena </vt:lpstr>
      <vt:lpstr>Co-workers</vt:lpstr>
      <vt:lpstr>Participants and spectators</vt:lpstr>
      <vt:lpstr>Supply Chain: An Overview </vt:lpstr>
      <vt:lpstr>Key Components of a Supply Chain </vt:lpstr>
      <vt:lpstr>Types of Supply Chains </vt:lpstr>
      <vt:lpstr>Challenges in Supply Chain Management (SCM) </vt:lpstr>
      <vt:lpstr>Modern Trends in Supply Chain </vt:lpstr>
      <vt:lpstr>SCEM – Logistics </vt:lpstr>
      <vt:lpstr>Key Components of SCEM </vt:lpstr>
      <vt:lpstr>Benefits of SCEM </vt:lpstr>
      <vt:lpstr>Examples of SCEM in Action </vt:lpstr>
      <vt:lpstr>Examples of Supply Chain Event Management (SCEM) in Tourism &amp; Events </vt:lpstr>
      <vt:lpstr>Music Festivals &amp; Large-Scale Events 🎵🎤 </vt:lpstr>
      <vt:lpstr>Hotel &amp; Accommodation Management 🏨 </vt:lpstr>
      <vt:lpstr>Sporting Events (Olympics, FIFA World Cup, etc.) ⚽🏅 </vt:lpstr>
      <vt:lpstr>Cruise &amp; Travel Industry 🚢✈️ </vt:lpstr>
      <vt:lpstr>Conference &amp; Exhibition Management 🎭📊 </vt:lpstr>
      <vt:lpstr>Key Takeaways of SCEM in Tourism &amp; Events </vt:lpstr>
      <vt:lpstr>references</vt:lpstr>
      <vt:lpstr>Lets discuss</vt:lpstr>
      <vt:lpstr>Lets discuss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An introduction</dc:title>
  <dc:creator>Helen Evans (Institute of Management and Health)</dc:creator>
  <cp:lastModifiedBy>Deborah Jenkins</cp:lastModifiedBy>
  <cp:revision>41</cp:revision>
  <dcterms:created xsi:type="dcterms:W3CDTF">2021-09-27T18:36:20Z</dcterms:created>
  <dcterms:modified xsi:type="dcterms:W3CDTF">2025-02-03T21:19:30Z</dcterms:modified>
</cp:coreProperties>
</file>